
<file path=[Content_Types].xml><?xml version="1.0" encoding="utf-8"?>
<Types xmlns="http://schemas.openxmlformats.org/package/2006/content-types">
  <Default Extension="jpeg" ContentType="image/jpeg"/>
  <Default Extension="mp4" ContentType="video/mp4"/>
  <Default Extension="mpg" ContentType="video/m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7"/>
  </p:notesMasterIdLst>
  <p:sldIdLst>
    <p:sldId id="256" r:id="rId2"/>
    <p:sldId id="269" r:id="rId3"/>
    <p:sldId id="270" r:id="rId4"/>
    <p:sldId id="273" r:id="rId5"/>
    <p:sldId id="272" r:id="rId6"/>
    <p:sldId id="2287" r:id="rId7"/>
    <p:sldId id="2286" r:id="rId8"/>
    <p:sldId id="266" r:id="rId9"/>
    <p:sldId id="2280" r:id="rId10"/>
    <p:sldId id="258" r:id="rId11"/>
    <p:sldId id="2293" r:id="rId12"/>
    <p:sldId id="2294" r:id="rId13"/>
    <p:sldId id="2296" r:id="rId14"/>
    <p:sldId id="271" r:id="rId15"/>
    <p:sldId id="274" r:id="rId16"/>
    <p:sldId id="257" r:id="rId17"/>
    <p:sldId id="267" r:id="rId18"/>
    <p:sldId id="265" r:id="rId19"/>
    <p:sldId id="263" r:id="rId20"/>
    <p:sldId id="264" r:id="rId21"/>
    <p:sldId id="260" r:id="rId22"/>
    <p:sldId id="2295" r:id="rId23"/>
    <p:sldId id="261" r:id="rId24"/>
    <p:sldId id="276" r:id="rId25"/>
    <p:sldId id="278"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7F9452C-7BA4-44D3-B719-BFA10A42F56B}">
          <p14:sldIdLst>
            <p14:sldId id="256"/>
            <p14:sldId id="269"/>
            <p14:sldId id="270"/>
            <p14:sldId id="273"/>
            <p14:sldId id="272"/>
            <p14:sldId id="2287"/>
            <p14:sldId id="2286"/>
            <p14:sldId id="266"/>
            <p14:sldId id="2280"/>
            <p14:sldId id="258"/>
            <p14:sldId id="2293"/>
            <p14:sldId id="2294"/>
            <p14:sldId id="2296"/>
            <p14:sldId id="271"/>
            <p14:sldId id="274"/>
            <p14:sldId id="257"/>
            <p14:sldId id="267"/>
            <p14:sldId id="265"/>
            <p14:sldId id="263"/>
            <p14:sldId id="264"/>
            <p14:sldId id="260"/>
            <p14:sldId id="2295"/>
            <p14:sldId id="261"/>
            <p14:sldId id="276"/>
            <p14:sldId id="278"/>
          </p14:sldIdLst>
        </p14:section>
        <p14:section name="Untitled Section" id="{31390680-6978-4630-B123-6D49A738A57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9" autoAdjust="0"/>
    <p:restoredTop sz="71124" autoAdjust="0"/>
  </p:normalViewPr>
  <p:slideViewPr>
    <p:cSldViewPr snapToGrid="0">
      <p:cViewPr varScale="1">
        <p:scale>
          <a:sx n="52" d="100"/>
          <a:sy n="52" d="100"/>
        </p:scale>
        <p:origin x="1192"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5BAA3D-2D71-4F51-8526-0AAD105399AC}" type="datetimeFigureOut">
              <a:rPr lang="el-GR" smtClean="0"/>
              <a:t>23/4/2024</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07C38B-E579-4E9F-97A7-484F28CB26FC}" type="slidenum">
              <a:rPr lang="el-GR" smtClean="0"/>
              <a:t>‹#›</a:t>
            </a:fld>
            <a:endParaRPr lang="el-GR"/>
          </a:p>
        </p:txBody>
      </p:sp>
    </p:spTree>
    <p:extLst>
      <p:ext uri="{BB962C8B-B14F-4D97-AF65-F5344CB8AC3E}">
        <p14:creationId xmlns:p14="http://schemas.microsoft.com/office/powerpoint/2010/main" val="908909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0B07C38B-E579-4E9F-97A7-484F28CB26FC}" type="slidenum">
              <a:rPr lang="el-GR" smtClean="0"/>
              <a:t>2</a:t>
            </a:fld>
            <a:endParaRPr lang="el-GR"/>
          </a:p>
        </p:txBody>
      </p:sp>
    </p:spTree>
    <p:extLst>
      <p:ext uri="{BB962C8B-B14F-4D97-AF65-F5344CB8AC3E}">
        <p14:creationId xmlns:p14="http://schemas.microsoft.com/office/powerpoint/2010/main" val="4063612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Elena and </a:t>
            </a:r>
            <a:r>
              <a:rPr lang="en-US" dirty="0" err="1"/>
              <a:t>Chih</a:t>
            </a:r>
            <a:r>
              <a:rPr lang="en-US" dirty="0"/>
              <a:t>-Ing</a:t>
            </a:r>
          </a:p>
          <a:p>
            <a:r>
              <a:rPr lang="en-US" dirty="0"/>
              <a:t>She yells during circle time; working on her self-regulation, </a:t>
            </a:r>
          </a:p>
          <a:p>
            <a:r>
              <a:rPr lang="en-US" dirty="0"/>
              <a:t>How did the teacher do that?</a:t>
            </a:r>
          </a:p>
          <a:p>
            <a:endParaRPr lang="en-US" dirty="0"/>
          </a:p>
          <a:p>
            <a:r>
              <a:rPr lang="en-US" dirty="0"/>
              <a:t>What elements of UDL did you see? Teacher was speaking and pointing to visuals; seating (multiple ways children could sit); giving choices; prompting</a:t>
            </a:r>
          </a:p>
          <a:p>
            <a:r>
              <a:rPr lang="en-US" dirty="0"/>
              <a:t>Embedded: social story; explain what a social story is; peer support; not one time did the teacher say anything negative about her; strengths based , positive behavior support </a:t>
            </a:r>
          </a:p>
          <a:p>
            <a:endParaRPr lang="en-US" dirty="0"/>
          </a:p>
        </p:txBody>
      </p:sp>
      <p:sp>
        <p:nvSpPr>
          <p:cNvPr id="4" name="Slide Number Placeholder 3"/>
          <p:cNvSpPr>
            <a:spLocks noGrp="1"/>
          </p:cNvSpPr>
          <p:nvPr>
            <p:ph type="sldNum" sz="quarter" idx="5"/>
          </p:nvPr>
        </p:nvSpPr>
        <p:spPr/>
        <p:txBody>
          <a:bodyPr/>
          <a:lstStyle/>
          <a:p>
            <a:fld id="{B50E5D42-2A09-644F-BA91-5B560702ACFB}" type="slidenum">
              <a:rPr lang="en-US" smtClean="0"/>
              <a:t>11</a:t>
            </a:fld>
            <a:endParaRPr lang="en-US"/>
          </a:p>
        </p:txBody>
      </p:sp>
    </p:spTree>
    <p:extLst>
      <p:ext uri="{BB962C8B-B14F-4D97-AF65-F5344CB8AC3E}">
        <p14:creationId xmlns:p14="http://schemas.microsoft.com/office/powerpoint/2010/main" val="336771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52FB7-3C21-5841-812D-B028AADA1F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736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Greek but leave English sentences as well next or below</a:t>
            </a:r>
            <a:endParaRPr lang="el-GR" dirty="0"/>
          </a:p>
        </p:txBody>
      </p:sp>
      <p:sp>
        <p:nvSpPr>
          <p:cNvPr id="4" name="Slide Number Placeholder 3"/>
          <p:cNvSpPr>
            <a:spLocks noGrp="1"/>
          </p:cNvSpPr>
          <p:nvPr>
            <p:ph type="sldNum" sz="quarter" idx="5"/>
          </p:nvPr>
        </p:nvSpPr>
        <p:spPr/>
        <p:txBody>
          <a:bodyPr/>
          <a:lstStyle/>
          <a:p>
            <a:fld id="{0B07C38B-E579-4E9F-97A7-484F28CB26FC}" type="slidenum">
              <a:rPr lang="el-GR" smtClean="0"/>
              <a:t>14</a:t>
            </a:fld>
            <a:endParaRPr lang="el-GR"/>
          </a:p>
        </p:txBody>
      </p:sp>
    </p:spTree>
    <p:extLst>
      <p:ext uri="{BB962C8B-B14F-4D97-AF65-F5344CB8AC3E}">
        <p14:creationId xmlns:p14="http://schemas.microsoft.com/office/powerpoint/2010/main" val="2758431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Greek</a:t>
            </a:r>
            <a:endParaRPr lang="el-GR" dirty="0"/>
          </a:p>
        </p:txBody>
      </p:sp>
      <p:sp>
        <p:nvSpPr>
          <p:cNvPr id="4" name="Slide Number Placeholder 3"/>
          <p:cNvSpPr>
            <a:spLocks noGrp="1"/>
          </p:cNvSpPr>
          <p:nvPr>
            <p:ph type="sldNum" sz="quarter" idx="5"/>
          </p:nvPr>
        </p:nvSpPr>
        <p:spPr/>
        <p:txBody>
          <a:bodyPr/>
          <a:lstStyle/>
          <a:p>
            <a:fld id="{0B07C38B-E579-4E9F-97A7-484F28CB26FC}" type="slidenum">
              <a:rPr lang="el-GR" smtClean="0"/>
              <a:t>15</a:t>
            </a:fld>
            <a:endParaRPr lang="el-GR"/>
          </a:p>
        </p:txBody>
      </p:sp>
    </p:spTree>
    <p:extLst>
      <p:ext uri="{BB962C8B-B14F-4D97-AF65-F5344CB8AC3E}">
        <p14:creationId xmlns:p14="http://schemas.microsoft.com/office/powerpoint/2010/main" val="3410974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Greek</a:t>
            </a:r>
            <a:endParaRPr lang="el-GR" dirty="0"/>
          </a:p>
        </p:txBody>
      </p:sp>
      <p:sp>
        <p:nvSpPr>
          <p:cNvPr id="4" name="Slide Number Placeholder 3"/>
          <p:cNvSpPr>
            <a:spLocks noGrp="1"/>
          </p:cNvSpPr>
          <p:nvPr>
            <p:ph type="sldNum" sz="quarter" idx="5"/>
          </p:nvPr>
        </p:nvSpPr>
        <p:spPr/>
        <p:txBody>
          <a:bodyPr/>
          <a:lstStyle/>
          <a:p>
            <a:fld id="{0B07C38B-E579-4E9F-97A7-484F28CB26FC}" type="slidenum">
              <a:rPr lang="el-GR" smtClean="0"/>
              <a:t>16</a:t>
            </a:fld>
            <a:endParaRPr lang="el-GR"/>
          </a:p>
        </p:txBody>
      </p:sp>
    </p:spTree>
    <p:extLst>
      <p:ext uri="{BB962C8B-B14F-4D97-AF65-F5344CB8AC3E}">
        <p14:creationId xmlns:p14="http://schemas.microsoft.com/office/powerpoint/2010/main" val="16995084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Greek ( but leave </a:t>
            </a:r>
            <a:r>
              <a:rPr lang="en-US" dirty="0" err="1"/>
              <a:t>englsh</a:t>
            </a:r>
            <a:r>
              <a:rPr lang="en-US" dirty="0"/>
              <a:t> subtitles as well)</a:t>
            </a:r>
            <a:endParaRPr lang="el-GR" dirty="0"/>
          </a:p>
        </p:txBody>
      </p:sp>
      <p:sp>
        <p:nvSpPr>
          <p:cNvPr id="4" name="Slide Number Placeholder 3"/>
          <p:cNvSpPr>
            <a:spLocks noGrp="1"/>
          </p:cNvSpPr>
          <p:nvPr>
            <p:ph type="sldNum" sz="quarter" idx="5"/>
          </p:nvPr>
        </p:nvSpPr>
        <p:spPr/>
        <p:txBody>
          <a:bodyPr/>
          <a:lstStyle/>
          <a:p>
            <a:fld id="{0B07C38B-E579-4E9F-97A7-484F28CB26FC}" type="slidenum">
              <a:rPr lang="el-GR" smtClean="0"/>
              <a:t>17</a:t>
            </a:fld>
            <a:endParaRPr lang="el-GR"/>
          </a:p>
        </p:txBody>
      </p:sp>
    </p:spTree>
    <p:extLst>
      <p:ext uri="{BB962C8B-B14F-4D97-AF65-F5344CB8AC3E}">
        <p14:creationId xmlns:p14="http://schemas.microsoft.com/office/powerpoint/2010/main" val="3321178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a:t>
            </a:r>
            <a:r>
              <a:rPr lang="en-US" dirty="0" err="1"/>
              <a:t>greek</a:t>
            </a:r>
            <a:endParaRPr lang="el-GR" dirty="0"/>
          </a:p>
        </p:txBody>
      </p:sp>
      <p:sp>
        <p:nvSpPr>
          <p:cNvPr id="4" name="Slide Number Placeholder 3"/>
          <p:cNvSpPr>
            <a:spLocks noGrp="1"/>
          </p:cNvSpPr>
          <p:nvPr>
            <p:ph type="sldNum" sz="quarter" idx="5"/>
          </p:nvPr>
        </p:nvSpPr>
        <p:spPr/>
        <p:txBody>
          <a:bodyPr/>
          <a:lstStyle/>
          <a:p>
            <a:fld id="{0B07C38B-E579-4E9F-97A7-484F28CB26FC}" type="slidenum">
              <a:rPr lang="el-GR" smtClean="0"/>
              <a:t>18</a:t>
            </a:fld>
            <a:endParaRPr lang="el-GR"/>
          </a:p>
        </p:txBody>
      </p:sp>
    </p:spTree>
    <p:extLst>
      <p:ext uri="{BB962C8B-B14F-4D97-AF65-F5344CB8AC3E}">
        <p14:creationId xmlns:p14="http://schemas.microsoft.com/office/powerpoint/2010/main" val="34739585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Greek -</a:t>
            </a:r>
            <a:endParaRPr lang="el-GR" dirty="0"/>
          </a:p>
        </p:txBody>
      </p:sp>
      <p:sp>
        <p:nvSpPr>
          <p:cNvPr id="4" name="Slide Number Placeholder 3"/>
          <p:cNvSpPr>
            <a:spLocks noGrp="1"/>
          </p:cNvSpPr>
          <p:nvPr>
            <p:ph type="sldNum" sz="quarter" idx="5"/>
          </p:nvPr>
        </p:nvSpPr>
        <p:spPr/>
        <p:txBody>
          <a:bodyPr/>
          <a:lstStyle/>
          <a:p>
            <a:fld id="{0B07C38B-E579-4E9F-97A7-484F28CB26FC}" type="slidenum">
              <a:rPr lang="el-GR" smtClean="0"/>
              <a:t>19</a:t>
            </a:fld>
            <a:endParaRPr lang="el-GR"/>
          </a:p>
        </p:txBody>
      </p:sp>
    </p:spTree>
    <p:extLst>
      <p:ext uri="{BB962C8B-B14F-4D97-AF65-F5344CB8AC3E}">
        <p14:creationId xmlns:p14="http://schemas.microsoft.com/office/powerpoint/2010/main" val="1122785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Greek – leave English next  or below  </a:t>
            </a:r>
            <a:endParaRPr lang="el-GR" dirty="0"/>
          </a:p>
        </p:txBody>
      </p:sp>
      <p:sp>
        <p:nvSpPr>
          <p:cNvPr id="4" name="Slide Number Placeholder 3"/>
          <p:cNvSpPr>
            <a:spLocks noGrp="1"/>
          </p:cNvSpPr>
          <p:nvPr>
            <p:ph type="sldNum" sz="quarter" idx="5"/>
          </p:nvPr>
        </p:nvSpPr>
        <p:spPr/>
        <p:txBody>
          <a:bodyPr/>
          <a:lstStyle/>
          <a:p>
            <a:fld id="{0B07C38B-E579-4E9F-97A7-484F28CB26FC}" type="slidenum">
              <a:rPr lang="el-GR" smtClean="0"/>
              <a:t>20</a:t>
            </a:fld>
            <a:endParaRPr lang="el-GR"/>
          </a:p>
        </p:txBody>
      </p:sp>
    </p:spTree>
    <p:extLst>
      <p:ext uri="{BB962C8B-B14F-4D97-AF65-F5344CB8AC3E}">
        <p14:creationId xmlns:p14="http://schemas.microsoft.com/office/powerpoint/2010/main" val="29444568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TIPOTA</a:t>
            </a:r>
            <a:endParaRPr lang="el-GR" dirty="0"/>
          </a:p>
        </p:txBody>
      </p:sp>
      <p:sp>
        <p:nvSpPr>
          <p:cNvPr id="4" name="Slide Number Placeholder 3"/>
          <p:cNvSpPr>
            <a:spLocks noGrp="1"/>
          </p:cNvSpPr>
          <p:nvPr>
            <p:ph type="sldNum" sz="quarter" idx="5"/>
          </p:nvPr>
        </p:nvSpPr>
        <p:spPr/>
        <p:txBody>
          <a:bodyPr/>
          <a:lstStyle/>
          <a:p>
            <a:fld id="{0B07C38B-E579-4E9F-97A7-484F28CB26FC}" type="slidenum">
              <a:rPr lang="el-GR" smtClean="0"/>
              <a:t>21</a:t>
            </a:fld>
            <a:endParaRPr lang="el-GR"/>
          </a:p>
        </p:txBody>
      </p:sp>
    </p:spTree>
    <p:extLst>
      <p:ext uri="{BB962C8B-B14F-4D97-AF65-F5344CB8AC3E}">
        <p14:creationId xmlns:p14="http://schemas.microsoft.com/office/powerpoint/2010/main" val="1336142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a:t>
            </a:r>
            <a:r>
              <a:rPr lang="en-US" dirty="0" err="1"/>
              <a:t>greek</a:t>
            </a:r>
            <a:endParaRPr lang="el-GR" dirty="0"/>
          </a:p>
        </p:txBody>
      </p:sp>
      <p:sp>
        <p:nvSpPr>
          <p:cNvPr id="4" name="Slide Number Placeholder 3"/>
          <p:cNvSpPr>
            <a:spLocks noGrp="1"/>
          </p:cNvSpPr>
          <p:nvPr>
            <p:ph type="sldNum" sz="quarter" idx="5"/>
          </p:nvPr>
        </p:nvSpPr>
        <p:spPr/>
        <p:txBody>
          <a:bodyPr/>
          <a:lstStyle/>
          <a:p>
            <a:fld id="{0B07C38B-E579-4E9F-97A7-484F28CB26FC}" type="slidenum">
              <a:rPr lang="el-GR" smtClean="0"/>
              <a:t>3</a:t>
            </a:fld>
            <a:endParaRPr lang="el-GR"/>
          </a:p>
        </p:txBody>
      </p:sp>
    </p:spTree>
    <p:extLst>
      <p:ext uri="{BB962C8B-B14F-4D97-AF65-F5344CB8AC3E}">
        <p14:creationId xmlns:p14="http://schemas.microsoft.com/office/powerpoint/2010/main" val="1462741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a:t>
            </a:r>
            <a:r>
              <a:rPr lang="en-US" dirty="0" err="1"/>
              <a:t>greek</a:t>
            </a:r>
            <a:endParaRPr lang="el-GR" dirty="0"/>
          </a:p>
          <a:p>
            <a:endParaRPr lang="el-GR" dirty="0"/>
          </a:p>
          <a:p>
            <a:endParaRPr lang="el-GR" dirty="0"/>
          </a:p>
        </p:txBody>
      </p:sp>
      <p:sp>
        <p:nvSpPr>
          <p:cNvPr id="4" name="Slide Number Placeholder 3"/>
          <p:cNvSpPr>
            <a:spLocks noGrp="1"/>
          </p:cNvSpPr>
          <p:nvPr>
            <p:ph type="sldNum" sz="quarter" idx="5"/>
          </p:nvPr>
        </p:nvSpPr>
        <p:spPr/>
        <p:txBody>
          <a:bodyPr/>
          <a:lstStyle/>
          <a:p>
            <a:fld id="{0B07C38B-E579-4E9F-97A7-484F28CB26FC}" type="slidenum">
              <a:rPr lang="el-GR" smtClean="0"/>
              <a:t>23</a:t>
            </a:fld>
            <a:endParaRPr lang="el-GR"/>
          </a:p>
        </p:txBody>
      </p:sp>
    </p:spTree>
    <p:extLst>
      <p:ext uri="{BB962C8B-B14F-4D97-AF65-F5344CB8AC3E}">
        <p14:creationId xmlns:p14="http://schemas.microsoft.com/office/powerpoint/2010/main" val="17569446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07C38B-E579-4E9F-97A7-484F28CB26FC}" type="slidenum">
              <a:rPr lang="el-GR" smtClean="0"/>
              <a:t>24</a:t>
            </a:fld>
            <a:endParaRPr lang="el-GR"/>
          </a:p>
        </p:txBody>
      </p:sp>
    </p:spTree>
    <p:extLst>
      <p:ext uri="{BB962C8B-B14F-4D97-AF65-F5344CB8AC3E}">
        <p14:creationId xmlns:p14="http://schemas.microsoft.com/office/powerpoint/2010/main" val="2447373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TIPOTA</a:t>
            </a:r>
            <a:endParaRPr lang="el-GR" dirty="0"/>
          </a:p>
        </p:txBody>
      </p:sp>
      <p:sp>
        <p:nvSpPr>
          <p:cNvPr id="4" name="Slide Number Placeholder 3"/>
          <p:cNvSpPr>
            <a:spLocks noGrp="1"/>
          </p:cNvSpPr>
          <p:nvPr>
            <p:ph type="sldNum" sz="quarter" idx="5"/>
          </p:nvPr>
        </p:nvSpPr>
        <p:spPr/>
        <p:txBody>
          <a:bodyPr/>
          <a:lstStyle/>
          <a:p>
            <a:fld id="{0B07C38B-E579-4E9F-97A7-484F28CB26FC}" type="slidenum">
              <a:rPr lang="el-GR" smtClean="0"/>
              <a:t>25</a:t>
            </a:fld>
            <a:endParaRPr lang="el-GR"/>
          </a:p>
        </p:txBody>
      </p:sp>
    </p:spTree>
    <p:extLst>
      <p:ext uri="{BB962C8B-B14F-4D97-AF65-F5344CB8AC3E}">
        <p14:creationId xmlns:p14="http://schemas.microsoft.com/office/powerpoint/2010/main" val="1774608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0B07C38B-E579-4E9F-97A7-484F28CB26FC}" type="slidenum">
              <a:rPr lang="el-GR" smtClean="0"/>
              <a:t>4</a:t>
            </a:fld>
            <a:endParaRPr lang="el-GR"/>
          </a:p>
        </p:txBody>
      </p:sp>
    </p:spTree>
    <p:extLst>
      <p:ext uri="{BB962C8B-B14F-4D97-AF65-F5344CB8AC3E}">
        <p14:creationId xmlns:p14="http://schemas.microsoft.com/office/powerpoint/2010/main" val="3808081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0B07C38B-E579-4E9F-97A7-484F28CB26FC}" type="slidenum">
              <a:rPr lang="el-GR" smtClean="0"/>
              <a:t>5</a:t>
            </a:fld>
            <a:endParaRPr lang="el-GR"/>
          </a:p>
        </p:txBody>
      </p:sp>
    </p:spTree>
    <p:extLst>
      <p:ext uri="{BB962C8B-B14F-4D97-AF65-F5344CB8AC3E}">
        <p14:creationId xmlns:p14="http://schemas.microsoft.com/office/powerpoint/2010/main" val="1481507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Elena</a:t>
            </a:r>
          </a:p>
          <a:p>
            <a:endParaRPr lang="en-US" dirty="0"/>
          </a:p>
          <a:p>
            <a:pPr marL="152396" indent="0" algn="l">
              <a:buNone/>
            </a:pPr>
            <a:r>
              <a:rPr lang="en-US" b="1" i="0" u="none" strike="noStrike" dirty="0">
                <a:solidFill>
                  <a:srgbClr val="333333"/>
                </a:solidFill>
                <a:effectLst/>
                <a:latin typeface="Roboto" panose="02000000000000000000" pitchFamily="2" charset="0"/>
              </a:rPr>
              <a:t>Examples of Embedded Interventions</a:t>
            </a:r>
            <a:endParaRPr lang="en-US" b="0" i="0" u="none" strike="noStrike" dirty="0">
              <a:solidFill>
                <a:srgbClr val="333333"/>
              </a:solidFill>
              <a:effectLst/>
              <a:latin typeface="Roboto" panose="02000000000000000000" pitchFamily="2" charset="0"/>
            </a:endParaRPr>
          </a:p>
          <a:p>
            <a:pPr algn="l"/>
            <a:r>
              <a:rPr lang="en-US" b="0" i="0" u="none" strike="noStrike" dirty="0">
                <a:solidFill>
                  <a:srgbClr val="333333"/>
                </a:solidFill>
                <a:effectLst/>
                <a:latin typeface="Roboto" panose="02000000000000000000" pitchFamily="2" charset="0"/>
              </a:rPr>
              <a:t>Embedded interventions can occur naturally anytime and anyplace; they build on children’s interests; and they extend learning by offering multiple opportunities to practice new skills. Adult support is the essential ingredient in the effective use of any embedded intervention.</a:t>
            </a:r>
          </a:p>
          <a:p>
            <a:endParaRPr lang="en-US" dirty="0"/>
          </a:p>
        </p:txBody>
      </p:sp>
      <p:sp>
        <p:nvSpPr>
          <p:cNvPr id="4" name="Slide Number Placeholder 3"/>
          <p:cNvSpPr>
            <a:spLocks noGrp="1"/>
          </p:cNvSpPr>
          <p:nvPr>
            <p:ph type="sldNum" sz="quarter" idx="5"/>
          </p:nvPr>
        </p:nvSpPr>
        <p:spPr/>
        <p:txBody>
          <a:bodyPr/>
          <a:lstStyle/>
          <a:p>
            <a:fld id="{B50E5D42-2A09-644F-BA91-5B560702ACFB}" type="slidenum">
              <a:rPr lang="en-US" smtClean="0"/>
              <a:t>6</a:t>
            </a:fld>
            <a:endParaRPr lang="en-US"/>
          </a:p>
        </p:txBody>
      </p:sp>
    </p:spTree>
    <p:extLst>
      <p:ext uri="{BB962C8B-B14F-4D97-AF65-F5344CB8AC3E}">
        <p14:creationId xmlns:p14="http://schemas.microsoft.com/office/powerpoint/2010/main" val="2181716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Verbal expression; building vocabulary; forming simple sentences to interact with peers or adults; </a:t>
            </a:r>
          </a:p>
        </p:txBody>
      </p:sp>
      <p:sp>
        <p:nvSpPr>
          <p:cNvPr id="4" name="Slide Number Placeholder 3"/>
          <p:cNvSpPr>
            <a:spLocks noGrp="1"/>
          </p:cNvSpPr>
          <p:nvPr>
            <p:ph type="sldNum" sz="quarter" idx="5"/>
          </p:nvPr>
        </p:nvSpPr>
        <p:spPr/>
        <p:txBody>
          <a:bodyPr/>
          <a:lstStyle/>
          <a:p>
            <a:fld id="{B50E5D42-2A09-644F-BA91-5B560702ACFB}" type="slidenum">
              <a:rPr lang="en-US" smtClean="0"/>
              <a:t>7</a:t>
            </a:fld>
            <a:endParaRPr lang="en-US"/>
          </a:p>
        </p:txBody>
      </p:sp>
    </p:spTree>
    <p:extLst>
      <p:ext uri="{BB962C8B-B14F-4D97-AF65-F5344CB8AC3E}">
        <p14:creationId xmlns:p14="http://schemas.microsoft.com/office/powerpoint/2010/main" val="3719383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Greek but leave the two subtitles ( massed instruction and distributed instruction) also in </a:t>
            </a:r>
            <a:r>
              <a:rPr lang="en-US" dirty="0" err="1"/>
              <a:t>english</a:t>
            </a:r>
            <a:r>
              <a:rPr lang="en-US" dirty="0"/>
              <a:t>  --IM</a:t>
            </a:r>
            <a:r>
              <a:rPr lang="en-US" baseline="0" dirty="0"/>
              <a:t> NOT SURE ABOUT TERMS IN RED BECAUSE  I DIDN’T FIND GREEK TRANSLATION </a:t>
            </a:r>
            <a:endParaRPr lang="el-GR" dirty="0"/>
          </a:p>
        </p:txBody>
      </p:sp>
      <p:sp>
        <p:nvSpPr>
          <p:cNvPr id="4" name="Slide Number Placeholder 3"/>
          <p:cNvSpPr>
            <a:spLocks noGrp="1"/>
          </p:cNvSpPr>
          <p:nvPr>
            <p:ph type="sldNum" sz="quarter" idx="5"/>
          </p:nvPr>
        </p:nvSpPr>
        <p:spPr/>
        <p:txBody>
          <a:bodyPr/>
          <a:lstStyle/>
          <a:p>
            <a:fld id="{0B07C38B-E579-4E9F-97A7-484F28CB26FC}" type="slidenum">
              <a:rPr lang="el-GR" smtClean="0"/>
              <a:t>8</a:t>
            </a:fld>
            <a:endParaRPr lang="el-GR"/>
          </a:p>
        </p:txBody>
      </p:sp>
    </p:spTree>
    <p:extLst>
      <p:ext uri="{BB962C8B-B14F-4D97-AF65-F5344CB8AC3E}">
        <p14:creationId xmlns:p14="http://schemas.microsoft.com/office/powerpoint/2010/main" val="1924776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of you may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take a look now at how a class is transitioning from large group/circle time to outdoor play. What do you notice the teacher doing? What are the multiple forms of representation for children to take in the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Don’t ask; and also demonstrate their understanding?</a:t>
            </a:r>
          </a:p>
          <a:p>
            <a:endParaRPr lang="en-US" dirty="0"/>
          </a:p>
        </p:txBody>
      </p:sp>
      <p:sp>
        <p:nvSpPr>
          <p:cNvPr id="4" name="Slide Number Placeholder 3"/>
          <p:cNvSpPr>
            <a:spLocks noGrp="1"/>
          </p:cNvSpPr>
          <p:nvPr>
            <p:ph type="sldNum" sz="quarter" idx="5"/>
          </p:nvPr>
        </p:nvSpPr>
        <p:spPr/>
        <p:txBody>
          <a:bodyPr/>
          <a:lstStyle/>
          <a:p>
            <a:fld id="{96A04188-D2A4-5448-A53A-B43398A2CCFA}" type="slidenum">
              <a:rPr lang="en-US" smtClean="0"/>
              <a:t>9</a:t>
            </a:fld>
            <a:endParaRPr lang="en-US"/>
          </a:p>
        </p:txBody>
      </p:sp>
    </p:spTree>
    <p:extLst>
      <p:ext uri="{BB962C8B-B14F-4D97-AF65-F5344CB8AC3E}">
        <p14:creationId xmlns:p14="http://schemas.microsoft.com/office/powerpoint/2010/main" val="1915701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a:t>
            </a:r>
            <a:r>
              <a:rPr lang="en-US" dirty="0" err="1"/>
              <a:t>greek</a:t>
            </a:r>
            <a:endParaRPr lang="el-GR" dirty="0"/>
          </a:p>
        </p:txBody>
      </p:sp>
      <p:sp>
        <p:nvSpPr>
          <p:cNvPr id="4" name="Slide Number Placeholder 3"/>
          <p:cNvSpPr>
            <a:spLocks noGrp="1"/>
          </p:cNvSpPr>
          <p:nvPr>
            <p:ph type="sldNum" sz="quarter" idx="5"/>
          </p:nvPr>
        </p:nvSpPr>
        <p:spPr/>
        <p:txBody>
          <a:bodyPr/>
          <a:lstStyle/>
          <a:p>
            <a:fld id="{0B07C38B-E579-4E9F-97A7-484F28CB26FC}" type="slidenum">
              <a:rPr lang="el-GR" smtClean="0"/>
              <a:t>10</a:t>
            </a:fld>
            <a:endParaRPr lang="el-GR"/>
          </a:p>
        </p:txBody>
      </p:sp>
    </p:spTree>
    <p:extLst>
      <p:ext uri="{BB962C8B-B14F-4D97-AF65-F5344CB8AC3E}">
        <p14:creationId xmlns:p14="http://schemas.microsoft.com/office/powerpoint/2010/main" val="2204017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4/23/2024</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4/23/2024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4/23/2024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379970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4/23/2024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4/23/2024</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4/23/2024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4/23/2024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4/23/2024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4/23/2024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4/23/2024</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4/23/2024</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4/23/2024</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g"/><Relationship Id="rId1" Type="http://schemas.microsoft.com/office/2007/relationships/media" Target="../media/media2.mpg"/><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DLezaO949TE&amp;ab_channel=teachersnetworkvideo"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a2wJqDw9B68&amp;t=181s&amp;ab_channel=WisconsinDPI"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connectmodules.dec-sped.org/connect-modules/resources/videos/video-3-4/" TargetMode="External"/><Relationship Id="rId2" Type="http://schemas.openxmlformats.org/officeDocument/2006/relationships/hyperlink" Target="https://connectmodules.dec-sped.org/connect-modules/resources/videos/video-3-5/"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discovery.ucl.ac.uk/id/eprint/10096860/1/Blatchford_EDTA_project_final_report.pd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RVNrRJ9Kr88&amp;ab_channel=CADREwork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hyperlink" Target="https://www.youtube.com/watch?v=IogiEKNt1eE&amp;ab_channel=CADREworks"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sec-ed.co.uk/best-practice/teaching-assistants-providing-outstanding-classroom-support/"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5.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D9453AC2-8882-459A-8985-3E24DD42AE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4543" y="0"/>
            <a:ext cx="11967714"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017BD09-1784-7DF2-1B56-1B806B728960}"/>
              </a:ext>
            </a:extLst>
          </p:cNvPr>
          <p:cNvPicPr>
            <a:picLocks noChangeAspect="1"/>
          </p:cNvPicPr>
          <p:nvPr/>
        </p:nvPicPr>
        <p:blipFill rotWithShape="1">
          <a:blip r:embed="rId2">
            <a:alphaModFix amt="40000"/>
          </a:blip>
          <a:srcRect t="14963" r="-1" b="3754"/>
          <a:stretch/>
        </p:blipFill>
        <p:spPr>
          <a:xfrm>
            <a:off x="112143" y="111220"/>
            <a:ext cx="11967714" cy="6857990"/>
          </a:xfrm>
          <a:prstGeom prst="rect">
            <a:avLst/>
          </a:prstGeom>
        </p:spPr>
      </p:pic>
      <p:sp>
        <p:nvSpPr>
          <p:cNvPr id="3" name="Subtitle 2">
            <a:extLst>
              <a:ext uri="{FF2B5EF4-FFF2-40B4-BE49-F238E27FC236}">
                <a16:creationId xmlns:a16="http://schemas.microsoft.com/office/drawing/2014/main" id="{CDC25005-76D1-49C6-B36D-36D727A84D08}"/>
              </a:ext>
            </a:extLst>
          </p:cNvPr>
          <p:cNvSpPr>
            <a:spLocks noGrp="1"/>
          </p:cNvSpPr>
          <p:nvPr>
            <p:ph type="subTitle" idx="1"/>
          </p:nvPr>
        </p:nvSpPr>
        <p:spPr>
          <a:xfrm>
            <a:off x="1183468" y="4993697"/>
            <a:ext cx="9600777" cy="1531830"/>
          </a:xfrm>
        </p:spPr>
        <p:txBody>
          <a:bodyPr>
            <a:normAutofit/>
          </a:bodyPr>
          <a:lstStyle/>
          <a:p>
            <a:pPr>
              <a:lnSpc>
                <a:spcPct val="90000"/>
              </a:lnSpc>
              <a:spcAft>
                <a:spcPts val="0"/>
              </a:spcAft>
            </a:pPr>
            <a:r>
              <a:rPr lang="el-GR" sz="1600" dirty="0" err="1">
                <a:solidFill>
                  <a:srgbClr val="FFFFFF"/>
                </a:solidFill>
                <a:latin typeface="Arial Black" panose="020B0A04020102020204" pitchFamily="34" charset="0"/>
                <a:cs typeface="Arial" panose="020B0604020202020204" pitchFamily="34" charset="0"/>
              </a:rPr>
              <a:t>Ελενα</a:t>
            </a:r>
            <a:r>
              <a:rPr lang="el-GR" sz="1600" dirty="0">
                <a:solidFill>
                  <a:srgbClr val="FFFFFF"/>
                </a:solidFill>
                <a:latin typeface="Arial Black" panose="020B0A04020102020204" pitchFamily="34" charset="0"/>
                <a:cs typeface="Arial" panose="020B0604020202020204" pitchFamily="34" charset="0"/>
              </a:rPr>
              <a:t> </a:t>
            </a:r>
            <a:r>
              <a:rPr lang="el-GR" sz="1600" dirty="0" err="1">
                <a:solidFill>
                  <a:srgbClr val="FFFFFF"/>
                </a:solidFill>
                <a:latin typeface="Arial Black" panose="020B0A04020102020204" pitchFamily="34" charset="0"/>
                <a:cs typeface="Arial" panose="020B0604020202020204" pitchFamily="34" charset="0"/>
              </a:rPr>
              <a:t>Σουκακου</a:t>
            </a:r>
            <a:r>
              <a:rPr lang="el-GR" sz="1600" dirty="0">
                <a:solidFill>
                  <a:srgbClr val="FFFFFF"/>
                </a:solidFill>
                <a:latin typeface="Arial Black" panose="020B0A04020102020204" pitchFamily="34" charset="0"/>
                <a:cs typeface="Arial" panose="020B0604020202020204" pitchFamily="34" charset="0"/>
              </a:rPr>
              <a:t> </a:t>
            </a:r>
          </a:p>
          <a:p>
            <a:pPr>
              <a:spcAft>
                <a:spcPts val="0"/>
              </a:spcAft>
            </a:pPr>
            <a:r>
              <a:rPr lang="el-GR" sz="1600" i="1" dirty="0">
                <a:solidFill>
                  <a:schemeClr val="tx1"/>
                </a:solidFill>
                <a:effectLst/>
                <a:latin typeface="Arial Black" panose="020B0A04020102020204" pitchFamily="34" charset="0"/>
              </a:rPr>
              <a:t> </a:t>
            </a:r>
            <a:r>
              <a:rPr lang="en-US" sz="1600" i="1" dirty="0">
                <a:solidFill>
                  <a:schemeClr val="tx1"/>
                </a:solidFill>
                <a:latin typeface="Arial Black" panose="020B0A04020102020204" pitchFamily="34" charset="0"/>
              </a:rPr>
              <a:t>TEA</a:t>
            </a:r>
            <a:r>
              <a:rPr lang="el-GR" sz="1600" i="1" dirty="0">
                <a:solidFill>
                  <a:schemeClr val="tx1"/>
                </a:solidFill>
                <a:latin typeface="Arial Black" panose="020B0A04020102020204" pitchFamily="34" charset="0"/>
              </a:rPr>
              <a:t>ΠΗ</a:t>
            </a:r>
            <a:r>
              <a:rPr lang="el-GR" sz="1600" i="1" dirty="0">
                <a:solidFill>
                  <a:schemeClr val="tx1"/>
                </a:solidFill>
                <a:effectLst/>
                <a:latin typeface="Arial Black" panose="020B0A04020102020204" pitchFamily="34" charset="0"/>
              </a:rPr>
              <a:t>-ΕΚΠΑ</a:t>
            </a:r>
            <a:r>
              <a:rPr lang="en-US" sz="1600" i="1" dirty="0">
                <a:solidFill>
                  <a:schemeClr val="tx1"/>
                </a:solidFill>
                <a:latin typeface="Arial Black" panose="020B0A04020102020204" pitchFamily="34" charset="0"/>
              </a:rPr>
              <a:t> </a:t>
            </a:r>
            <a:endParaRPr lang="el-GR" sz="1600" i="1" dirty="0">
              <a:solidFill>
                <a:srgbClr val="FFFFFF"/>
              </a:solidFill>
              <a:effectLst/>
              <a:latin typeface="Arial Black" panose="020B0A04020102020204" pitchFamily="34" charset="0"/>
              <a:cs typeface="Arial" panose="020B0604020202020204" pitchFamily="34" charset="0"/>
            </a:endParaRPr>
          </a:p>
          <a:p>
            <a:pPr>
              <a:lnSpc>
                <a:spcPct val="90000"/>
              </a:lnSpc>
              <a:spcAft>
                <a:spcPts val="0"/>
              </a:spcAft>
            </a:pPr>
            <a:r>
              <a:rPr lang="el-GR" sz="1600" i="1" dirty="0">
                <a:solidFill>
                  <a:srgbClr val="FFFFFF"/>
                </a:solidFill>
                <a:latin typeface="Arial Black" panose="020B0A04020102020204" pitchFamily="34" charset="0"/>
                <a:cs typeface="Arial" panose="020B0604020202020204" pitchFamily="34" charset="0"/>
              </a:rPr>
              <a:t>23 </a:t>
            </a:r>
            <a:r>
              <a:rPr lang="el-GR" sz="1600" i="1" dirty="0" err="1">
                <a:solidFill>
                  <a:srgbClr val="FFFFFF"/>
                </a:solidFill>
                <a:latin typeface="Arial Black" panose="020B0A04020102020204" pitchFamily="34" charset="0"/>
                <a:cs typeface="Arial" panose="020B0604020202020204" pitchFamily="34" charset="0"/>
              </a:rPr>
              <a:t>Απριλιου</a:t>
            </a:r>
            <a:r>
              <a:rPr lang="el-GR" sz="1600" i="1" dirty="0">
                <a:solidFill>
                  <a:srgbClr val="FFFFFF"/>
                </a:solidFill>
                <a:latin typeface="Arial Black" panose="020B0A04020102020204" pitchFamily="34" charset="0"/>
                <a:cs typeface="Arial" panose="020B0604020202020204" pitchFamily="34" charset="0"/>
              </a:rPr>
              <a:t>, 2024</a:t>
            </a:r>
            <a:endParaRPr lang="el-GR" sz="1600" dirty="0">
              <a:solidFill>
                <a:srgbClr val="FFFFFF"/>
              </a:solidFill>
              <a:latin typeface="Arial Black" panose="020B0A040201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D4A11FEA-6E98-401C-B708-DA2C95081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6454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11D7003F-C6D0-EB37-A23A-E3E9BD4B1A4E}"/>
              </a:ext>
            </a:extLst>
          </p:cNvPr>
          <p:cNvSpPr>
            <a:spLocks noGrp="1"/>
          </p:cNvSpPr>
          <p:nvPr>
            <p:ph type="ctrTitle"/>
          </p:nvPr>
        </p:nvSpPr>
        <p:spPr>
          <a:xfrm>
            <a:off x="1299089" y="-1236362"/>
            <a:ext cx="10318750" cy="4395788"/>
          </a:xfrm>
        </p:spPr>
        <p:txBody>
          <a:bodyPr vert="horz" lIns="91440" tIns="45720" rIns="91440" bIns="45720" rtlCol="0" anchor="b">
            <a:normAutofit/>
          </a:bodyPr>
          <a:lstStyle/>
          <a:p>
            <a:pPr>
              <a:spcBef>
                <a:spcPct val="0"/>
              </a:spcBef>
            </a:pPr>
            <a:r>
              <a:rPr lang="el-GR" sz="5400" dirty="0" err="1"/>
              <a:t>Ενσωματωμενη</a:t>
            </a:r>
            <a:r>
              <a:rPr lang="el-GR" sz="5400" dirty="0"/>
              <a:t> </a:t>
            </a:r>
            <a:r>
              <a:rPr lang="el-GR" sz="5400" dirty="0" err="1"/>
              <a:t>διδασκαλια</a:t>
            </a:r>
            <a:endParaRPr lang="en-US" sz="5400" dirty="0"/>
          </a:p>
        </p:txBody>
      </p:sp>
    </p:spTree>
    <p:extLst>
      <p:ext uri="{BB962C8B-B14F-4D97-AF65-F5344CB8AC3E}">
        <p14:creationId xmlns:p14="http://schemas.microsoft.com/office/powerpoint/2010/main" val="428189702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EDFF4-D261-4E20-9AB5-27AD3CF4FE2C}"/>
              </a:ext>
            </a:extLst>
          </p:cNvPr>
          <p:cNvSpPr>
            <a:spLocks noGrp="1"/>
          </p:cNvSpPr>
          <p:nvPr>
            <p:ph type="title"/>
          </p:nvPr>
        </p:nvSpPr>
        <p:spPr/>
        <p:txBody>
          <a:bodyPr>
            <a:normAutofit/>
          </a:bodyPr>
          <a:lstStyle/>
          <a:p>
            <a:r>
              <a:rPr lang="el-GR" dirty="0"/>
              <a:t>Σημαντικοτητα της κατανΕμΗΜΕνησ διδασκαλιασ</a:t>
            </a:r>
          </a:p>
        </p:txBody>
      </p:sp>
      <p:sp>
        <p:nvSpPr>
          <p:cNvPr id="3" name="Content Placeholder 2">
            <a:extLst>
              <a:ext uri="{FF2B5EF4-FFF2-40B4-BE49-F238E27FC236}">
                <a16:creationId xmlns:a16="http://schemas.microsoft.com/office/drawing/2014/main" id="{FAC9029E-DE51-40DF-A43E-2D5B5727D85D}"/>
              </a:ext>
            </a:extLst>
          </p:cNvPr>
          <p:cNvSpPr>
            <a:spLocks noGrp="1"/>
          </p:cNvSpPr>
          <p:nvPr>
            <p:ph idx="1"/>
          </p:nvPr>
        </p:nvSpPr>
        <p:spPr>
          <a:xfrm>
            <a:off x="1251678" y="2286001"/>
            <a:ext cx="10178322" cy="4328490"/>
          </a:xfrm>
        </p:spPr>
        <p:txBody>
          <a:bodyPr>
            <a:normAutofit lnSpcReduction="10000"/>
          </a:bodyPr>
          <a:lstStyle/>
          <a:p>
            <a:r>
              <a:rPr lang="el-GR" dirty="0"/>
              <a:t>Εφόσον οι ειδικοί  παράλληλης στήριξης έχουν περιορισμένο χρόνο με τα παιδιά, είναι δύσκολο να εφαρμόσουν ένα μοντέλο κατανεμημένης διδασκαλίας. </a:t>
            </a:r>
            <a:endParaRPr lang="en-US" dirty="0"/>
          </a:p>
          <a:p>
            <a:r>
              <a:rPr lang="el-GR" dirty="0"/>
              <a:t>Οι δάσκαλοι είναι παρόντες όλη μέρα και μπορούν να παρέχουν ευκαιρίες για κατανεμημένη διδασκαλία κατά τη διάρκεια της μέρας και της εβδομάδας </a:t>
            </a:r>
            <a:r>
              <a:rPr lang="en-US" dirty="0"/>
              <a:t> </a:t>
            </a:r>
          </a:p>
          <a:p>
            <a:pPr marL="0" indent="0">
              <a:buNone/>
            </a:pPr>
            <a:r>
              <a:rPr lang="en-US" dirty="0"/>
              <a:t>• </a:t>
            </a:r>
            <a:r>
              <a:rPr lang="el-GR" dirty="0"/>
              <a:t>Όμως μπορούν να είναι πιο αποτελεσματικοί , όταν έχουν την κατάλληλη γνώση και δεξιότητες  	για να πράξουν αναλόγως…</a:t>
            </a:r>
            <a:endParaRPr lang="en-US" dirty="0"/>
          </a:p>
          <a:p>
            <a:r>
              <a:rPr lang="el-GR" dirty="0"/>
              <a:t>Η διδασκαλία είναι στο μέγιστο δυνατό αποτελεσματική όταν εμφανίζονται ευκαιρίες για κατάκτηση και εξάσκηση δεξιοτήτων καθ ’ όλη τη διάρκεια της μέρας ,σε αντίθεση με μεμονωμένες φορές μέσα στη μέρα.</a:t>
            </a:r>
            <a:endParaRPr lang="en-US" dirty="0"/>
          </a:p>
          <a:p>
            <a:pPr marL="0" indent="0">
              <a:buNone/>
            </a:pPr>
            <a:endParaRPr lang="en-US" dirty="0"/>
          </a:p>
          <a:p>
            <a:pPr marL="0" indent="0">
              <a:buNone/>
            </a:pPr>
            <a:r>
              <a:rPr lang="en-US" sz="1600" dirty="0"/>
              <a:t>(</a:t>
            </a:r>
            <a:r>
              <a:rPr lang="en-US" sz="1600" dirty="0" err="1"/>
              <a:t>Dinnebeil</a:t>
            </a:r>
            <a:r>
              <a:rPr lang="en-US" sz="1600" dirty="0"/>
              <a:t> &amp; </a:t>
            </a:r>
            <a:r>
              <a:rPr lang="en-US" sz="1600" dirty="0" err="1"/>
              <a:t>McInerney</a:t>
            </a:r>
            <a:r>
              <a:rPr lang="en-US" sz="1600" dirty="0"/>
              <a:t>, 2011; </a:t>
            </a:r>
            <a:r>
              <a:rPr lang="en-US" sz="1600" dirty="0" err="1"/>
              <a:t>Hemmeter</a:t>
            </a:r>
            <a:r>
              <a:rPr lang="en-US" sz="1600" dirty="0"/>
              <a:t>, 2000; Sandall &amp; Schwartz, 2002; </a:t>
            </a:r>
            <a:r>
              <a:rPr lang="en-US" sz="1600" dirty="0" err="1"/>
              <a:t>Spino</a:t>
            </a:r>
            <a:r>
              <a:rPr lang="en-US" sz="1600" dirty="0"/>
              <a:t>, 2013; </a:t>
            </a:r>
            <a:r>
              <a:rPr lang="en-US" sz="1600" dirty="0" err="1"/>
              <a:t>Wolery</a:t>
            </a:r>
            <a:r>
              <a:rPr lang="en-US" sz="1600" dirty="0"/>
              <a:t>, 2000; </a:t>
            </a:r>
            <a:r>
              <a:rPr lang="en-US" sz="1600" dirty="0" err="1"/>
              <a:t>Wolery</a:t>
            </a:r>
            <a:r>
              <a:rPr lang="en-US" sz="1600" dirty="0"/>
              <a:t>, Ault, &amp; Doyle, 1992)</a:t>
            </a:r>
            <a:endParaRPr lang="el-GR" sz="1600" dirty="0"/>
          </a:p>
          <a:p>
            <a:pPr marL="0" indent="0">
              <a:buNone/>
            </a:pPr>
            <a:endParaRPr lang="el-GR" dirty="0"/>
          </a:p>
        </p:txBody>
      </p:sp>
    </p:spTree>
    <p:extLst>
      <p:ext uri="{BB962C8B-B14F-4D97-AF65-F5344CB8AC3E}">
        <p14:creationId xmlns:p14="http://schemas.microsoft.com/office/powerpoint/2010/main" val="3581460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3b.5 Responding with Scripted Story.mpg">
            <a:hlinkClick r:id="" action="ppaction://media"/>
            <a:extLst>
              <a:ext uri="{FF2B5EF4-FFF2-40B4-BE49-F238E27FC236}">
                <a16:creationId xmlns:a16="http://schemas.microsoft.com/office/drawing/2014/main" id="{C7B60DDC-337C-0873-8CAC-17DB61359A0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93225" y="655824"/>
            <a:ext cx="7605550" cy="5571066"/>
          </a:xfrm>
          <a:prstGeom prst="rect">
            <a:avLst/>
          </a:prstGeom>
        </p:spPr>
      </p:pic>
    </p:spTree>
    <p:extLst>
      <p:ext uri="{BB962C8B-B14F-4D97-AF65-F5344CB8AC3E}">
        <p14:creationId xmlns:p14="http://schemas.microsoft.com/office/powerpoint/2010/main" val="155214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5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7FF17-3E46-2754-A75B-EE50471ACB59}"/>
              </a:ext>
            </a:extLst>
          </p:cNvPr>
          <p:cNvSpPr>
            <a:spLocks noGrp="1"/>
          </p:cNvSpPr>
          <p:nvPr>
            <p:ph type="title"/>
          </p:nvPr>
        </p:nvSpPr>
        <p:spPr>
          <a:xfrm>
            <a:off x="2066876" y="531584"/>
            <a:ext cx="11360800" cy="763600"/>
          </a:xfrm>
        </p:spPr>
        <p:txBody>
          <a:bodyPr>
            <a:normAutofit fontScale="90000"/>
          </a:bodyPr>
          <a:lstStyle/>
          <a:p>
            <a:r>
              <a:rPr lang="el-GR" dirty="0"/>
              <a:t>Τι </a:t>
            </a:r>
            <a:r>
              <a:rPr lang="el-GR" dirty="0" err="1"/>
              <a:t>ΧρειΑστηκε</a:t>
            </a:r>
            <a:r>
              <a:rPr lang="el-GR" dirty="0"/>
              <a:t> να </a:t>
            </a:r>
            <a:r>
              <a:rPr lang="el-GR" dirty="0" err="1"/>
              <a:t>γινει</a:t>
            </a:r>
            <a:r>
              <a:rPr lang="el-GR" dirty="0"/>
              <a:t> για </a:t>
            </a:r>
            <a:r>
              <a:rPr lang="el-GR" dirty="0" err="1"/>
              <a:t>αυτη</a:t>
            </a:r>
            <a:r>
              <a:rPr lang="el-GR" dirty="0"/>
              <a:t> τη </a:t>
            </a:r>
            <a:r>
              <a:rPr lang="el-GR" dirty="0" err="1"/>
              <a:t>δραστηριοτητα</a:t>
            </a:r>
            <a:r>
              <a:rPr lang="el-GR" dirty="0"/>
              <a:t>? </a:t>
            </a:r>
            <a:endParaRPr lang="en-US" dirty="0"/>
          </a:p>
        </p:txBody>
      </p:sp>
      <p:sp>
        <p:nvSpPr>
          <p:cNvPr id="3" name="Text Placeholder 2">
            <a:extLst>
              <a:ext uri="{FF2B5EF4-FFF2-40B4-BE49-F238E27FC236}">
                <a16:creationId xmlns:a16="http://schemas.microsoft.com/office/drawing/2014/main" id="{EC9A62C6-5FBF-C4E3-3B47-AEDCA00CA9B8}"/>
              </a:ext>
            </a:extLst>
          </p:cNvPr>
          <p:cNvSpPr>
            <a:spLocks noGrp="1"/>
          </p:cNvSpPr>
          <p:nvPr>
            <p:ph type="body" idx="1"/>
          </p:nvPr>
        </p:nvSpPr>
        <p:spPr>
          <a:xfrm>
            <a:off x="831200" y="1583589"/>
            <a:ext cx="11360800" cy="4555200"/>
          </a:xfrm>
        </p:spPr>
        <p:txBody>
          <a:bodyPr/>
          <a:lstStyle/>
          <a:p>
            <a:endParaRPr lang="el-GR" dirty="0"/>
          </a:p>
          <a:p>
            <a:endParaRPr lang="el-GR" dirty="0"/>
          </a:p>
          <a:p>
            <a:endParaRPr lang="el-GR" dirty="0"/>
          </a:p>
          <a:p>
            <a:r>
              <a:rPr lang="el-GR" sz="2400" b="1" dirty="0"/>
              <a:t>Αξιολόγηση των αναγκών του παιδιού</a:t>
            </a:r>
          </a:p>
          <a:p>
            <a:pPr marL="152396" indent="0">
              <a:buNone/>
            </a:pPr>
            <a:endParaRPr lang="el-GR" sz="2400" b="1" dirty="0"/>
          </a:p>
          <a:p>
            <a:r>
              <a:rPr lang="el-GR" sz="2400" b="1" dirty="0"/>
              <a:t>Επιλογή  προσαρμογών και υποστηρικτικών πρακτικών  και υλικών </a:t>
            </a:r>
          </a:p>
          <a:p>
            <a:endParaRPr lang="el-GR" sz="2400" b="1" dirty="0"/>
          </a:p>
          <a:p>
            <a:r>
              <a:rPr lang="el-GR" sz="2400" b="1" dirty="0"/>
              <a:t>Παρακολούθηση των ενσωματωμένων προσαρμογών και πρακτικών</a:t>
            </a:r>
          </a:p>
          <a:p>
            <a:endParaRPr lang="el-GR" sz="2400" b="1" dirty="0"/>
          </a:p>
          <a:p>
            <a:r>
              <a:rPr lang="el-GR" sz="2400" b="1" dirty="0"/>
              <a:t>Ανασχεδιασμός</a:t>
            </a:r>
          </a:p>
          <a:p>
            <a:endParaRPr lang="el-GR" dirty="0"/>
          </a:p>
          <a:p>
            <a:endParaRPr lang="en-US" dirty="0"/>
          </a:p>
        </p:txBody>
      </p:sp>
    </p:spTree>
    <p:extLst>
      <p:ext uri="{BB962C8B-B14F-4D97-AF65-F5344CB8AC3E}">
        <p14:creationId xmlns:p14="http://schemas.microsoft.com/office/powerpoint/2010/main" val="3876539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552648" y="2057400"/>
            <a:ext cx="2292152" cy="1410643"/>
          </a:xfrm>
          <a:prstGeom prst="rect">
            <a:avLst/>
          </a:prstGeom>
        </p:spPr>
        <p:txBody>
          <a:bodyPr wrap="square" lIns="0" tIns="0" rIns="0" bIns="0" rtlCol="0" anchor="t">
            <a:spAutoFit/>
          </a:bodyPr>
          <a:lstStyle/>
          <a:p>
            <a:pPr defTabSz="609630">
              <a:lnSpc>
                <a:spcPts val="5500"/>
              </a:lnSpc>
              <a:defRPr/>
            </a:pPr>
            <a:r>
              <a:rPr lang="el-GR" sz="5000" dirty="0">
                <a:solidFill>
                  <a:srgbClr val="3E602F"/>
                </a:solidFill>
                <a:latin typeface="Poppins Bold Bold"/>
              </a:rPr>
              <a:t>Ας το δούμε</a:t>
            </a:r>
            <a:r>
              <a:rPr lang="en-US" sz="5000" dirty="0">
                <a:solidFill>
                  <a:srgbClr val="3E602F"/>
                </a:solidFill>
                <a:latin typeface="Poppins Bold Bold"/>
              </a:rPr>
              <a:t>! </a:t>
            </a:r>
          </a:p>
        </p:txBody>
      </p:sp>
      <p:pic>
        <p:nvPicPr>
          <p:cNvPr id="4" name="Video-1.17 red light green light (1)">
            <a:hlinkClick r:id="" action="ppaction://media"/>
            <a:extLst>
              <a:ext uri="{FF2B5EF4-FFF2-40B4-BE49-F238E27FC236}">
                <a16:creationId xmlns:a16="http://schemas.microsoft.com/office/drawing/2014/main" id="{BADF4862-D28A-C7B3-A270-C9685186D83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90801" y="403104"/>
            <a:ext cx="9031299" cy="5583625"/>
          </a:xfrm>
          <a:prstGeom prst="rect">
            <a:avLst/>
          </a:prstGeom>
        </p:spPr>
      </p:pic>
    </p:spTree>
    <p:extLst>
      <p:ext uri="{BB962C8B-B14F-4D97-AF65-F5344CB8AC3E}">
        <p14:creationId xmlns:p14="http://schemas.microsoft.com/office/powerpoint/2010/main" val="267151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528B9-3C4F-454B-9477-D0445AFF5C5B}"/>
              </a:ext>
            </a:extLst>
          </p:cNvPr>
          <p:cNvSpPr>
            <a:spLocks noGrp="1"/>
          </p:cNvSpPr>
          <p:nvPr>
            <p:ph type="title"/>
          </p:nvPr>
        </p:nvSpPr>
        <p:spPr/>
        <p:txBody>
          <a:bodyPr/>
          <a:lstStyle/>
          <a:p>
            <a:r>
              <a:rPr lang="el-GR" dirty="0" err="1"/>
              <a:t>μορφεσ</a:t>
            </a:r>
            <a:r>
              <a:rPr lang="el-GR" dirty="0"/>
              <a:t> </a:t>
            </a:r>
            <a:r>
              <a:rPr lang="el-GR" dirty="0" err="1"/>
              <a:t>συνεργασιας</a:t>
            </a:r>
            <a:endParaRPr lang="el-GR" dirty="0"/>
          </a:p>
        </p:txBody>
      </p:sp>
      <p:sp>
        <p:nvSpPr>
          <p:cNvPr id="3" name="Content Placeholder 2">
            <a:extLst>
              <a:ext uri="{FF2B5EF4-FFF2-40B4-BE49-F238E27FC236}">
                <a16:creationId xmlns:a16="http://schemas.microsoft.com/office/drawing/2014/main" id="{EEC9E3A0-B6D7-4330-A4CF-6D578258B627}"/>
              </a:ext>
            </a:extLst>
          </p:cNvPr>
          <p:cNvSpPr>
            <a:spLocks noGrp="1"/>
          </p:cNvSpPr>
          <p:nvPr>
            <p:ph idx="1"/>
          </p:nvPr>
        </p:nvSpPr>
        <p:spPr>
          <a:xfrm>
            <a:off x="1087395" y="1874517"/>
            <a:ext cx="10342605" cy="4005075"/>
          </a:xfrm>
        </p:spPr>
        <p:txBody>
          <a:bodyPr>
            <a:normAutofit/>
          </a:bodyPr>
          <a:lstStyle/>
          <a:p>
            <a:r>
              <a:rPr lang="el-GR" sz="2800" dirty="0"/>
              <a:t>Συνεργατική διδασκαλία ( </a:t>
            </a:r>
            <a:r>
              <a:rPr lang="en-US" sz="2800" dirty="0"/>
              <a:t>Collaborative Team Teaching (CTT)  or Co-Teaching Model</a:t>
            </a:r>
            <a:r>
              <a:rPr lang="el-GR" sz="2800" dirty="0"/>
              <a:t>)</a:t>
            </a:r>
            <a:endParaRPr lang="en-US" sz="2800" dirty="0"/>
          </a:p>
          <a:p>
            <a:r>
              <a:rPr lang="el-GR" sz="2800" dirty="0"/>
              <a:t>Συμβουλευτικό Μοντέλο </a:t>
            </a:r>
            <a:r>
              <a:rPr lang="en-US" sz="2800" dirty="0"/>
              <a:t>Consultation Model</a:t>
            </a:r>
          </a:p>
          <a:p>
            <a:r>
              <a:rPr lang="el-GR" sz="2800" dirty="0"/>
              <a:t>Παράλληλης στήριξη ( Άμεση Στήριξη) </a:t>
            </a:r>
            <a:r>
              <a:rPr lang="en-US" sz="2800" dirty="0"/>
              <a:t>Itinerant Special Education Service Delivery Model (Direct Support)</a:t>
            </a:r>
          </a:p>
          <a:p>
            <a:r>
              <a:rPr lang="el-GR" sz="2800" dirty="0"/>
              <a:t>Συνεργασία με επαγγελματίες/ειδικούς </a:t>
            </a:r>
            <a:r>
              <a:rPr lang="en-US" sz="2800" dirty="0"/>
              <a:t>Partnerships with professionals/specialists</a:t>
            </a:r>
            <a:endParaRPr lang="el-GR" sz="2800" dirty="0"/>
          </a:p>
        </p:txBody>
      </p:sp>
    </p:spTree>
    <p:extLst>
      <p:ext uri="{BB962C8B-B14F-4D97-AF65-F5344CB8AC3E}">
        <p14:creationId xmlns:p14="http://schemas.microsoft.com/office/powerpoint/2010/main" val="744224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DCFEA-5DFA-4FDF-BC89-C6B5266DDE8C}"/>
              </a:ext>
            </a:extLst>
          </p:cNvPr>
          <p:cNvSpPr>
            <a:spLocks noGrp="1"/>
          </p:cNvSpPr>
          <p:nvPr>
            <p:ph type="title"/>
          </p:nvPr>
        </p:nvSpPr>
        <p:spPr/>
        <p:txBody>
          <a:bodyPr>
            <a:normAutofit fontScale="90000"/>
          </a:bodyPr>
          <a:lstStyle/>
          <a:p>
            <a:r>
              <a:rPr lang="el-GR" dirty="0"/>
              <a:t>Συνεργατικη διδασκαλια</a:t>
            </a:r>
            <a:r>
              <a:rPr lang="en-US" dirty="0"/>
              <a:t> (CTT)  </a:t>
            </a:r>
            <a:r>
              <a:rPr lang="el-GR" dirty="0"/>
              <a:t>η μοντελα συνεργατικησ εκπαιδευσησ</a:t>
            </a:r>
            <a:br>
              <a:rPr lang="en-US" dirty="0"/>
            </a:br>
            <a:endParaRPr lang="el-GR" dirty="0"/>
          </a:p>
        </p:txBody>
      </p:sp>
      <p:sp>
        <p:nvSpPr>
          <p:cNvPr id="3" name="Content Placeholder 2">
            <a:extLst>
              <a:ext uri="{FF2B5EF4-FFF2-40B4-BE49-F238E27FC236}">
                <a16:creationId xmlns:a16="http://schemas.microsoft.com/office/drawing/2014/main" id="{6652862F-A4B4-4A6A-A906-4202F007B1B4}"/>
              </a:ext>
            </a:extLst>
          </p:cNvPr>
          <p:cNvSpPr>
            <a:spLocks noGrp="1"/>
          </p:cNvSpPr>
          <p:nvPr>
            <p:ph idx="1"/>
          </p:nvPr>
        </p:nvSpPr>
        <p:spPr/>
        <p:txBody>
          <a:bodyPr/>
          <a:lstStyle/>
          <a:p>
            <a:pPr marL="0" indent="0">
              <a:buNone/>
            </a:pPr>
            <a:r>
              <a:rPr lang="el-GR" dirty="0"/>
              <a:t>Και οι δύο δάσκαλοι μοιράζονται ίσους ρόλους και ευθύνες για την διοργάνωση και απόδοση της διδασκαλίας</a:t>
            </a:r>
            <a:endParaRPr lang="en-US" dirty="0"/>
          </a:p>
          <a:p>
            <a:pPr marL="0" indent="0">
              <a:buNone/>
            </a:pPr>
            <a:endParaRPr lang="en-US" dirty="0"/>
          </a:p>
          <a:p>
            <a:pPr marL="0" indent="0">
              <a:buNone/>
            </a:pPr>
            <a:r>
              <a:rPr lang="el-GR" dirty="0"/>
              <a:t>-   Κοινός σχεδιασμός</a:t>
            </a:r>
          </a:p>
          <a:p>
            <a:pPr>
              <a:buFontTx/>
              <a:buChar char="-"/>
            </a:pPr>
            <a:r>
              <a:rPr lang="el-GR" dirty="0"/>
              <a:t>Δύο εκπαιδευτικοί για όλα τα παιδιά</a:t>
            </a:r>
          </a:p>
          <a:p>
            <a:pPr marL="0" indent="0">
              <a:buNone/>
            </a:pPr>
            <a:r>
              <a:rPr lang="el-GR" dirty="0"/>
              <a:t>-   Ανταλλαγή εξειδικευμένων γνώσεων και εμπειρίας</a:t>
            </a:r>
          </a:p>
          <a:p>
            <a:pPr>
              <a:buFontTx/>
              <a:buChar char="-"/>
            </a:pPr>
            <a:endParaRPr lang="en-US" dirty="0"/>
          </a:p>
          <a:p>
            <a:pPr marL="0" indent="0">
              <a:buNone/>
            </a:pPr>
            <a:r>
              <a:rPr lang="en-GB" dirty="0">
                <a:hlinkClick r:id="rId3"/>
              </a:rPr>
              <a:t>https://www.youtube.com/watch?v=DLezaO949TE&amp;ab_channel=teachersnetworkvideo</a:t>
            </a:r>
            <a:endParaRPr lang="en-GB" dirty="0"/>
          </a:p>
          <a:p>
            <a:pPr marL="0" indent="0">
              <a:buNone/>
            </a:pPr>
            <a:endParaRPr lang="el-GR" dirty="0"/>
          </a:p>
        </p:txBody>
      </p:sp>
    </p:spTree>
    <p:extLst>
      <p:ext uri="{BB962C8B-B14F-4D97-AF65-F5344CB8AC3E}">
        <p14:creationId xmlns:p14="http://schemas.microsoft.com/office/powerpoint/2010/main" val="993282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C79D7-C987-4D8D-83CD-E63B051BD790}"/>
              </a:ext>
            </a:extLst>
          </p:cNvPr>
          <p:cNvSpPr>
            <a:spLocks noGrp="1"/>
          </p:cNvSpPr>
          <p:nvPr>
            <p:ph type="title"/>
          </p:nvPr>
        </p:nvSpPr>
        <p:spPr>
          <a:xfrm>
            <a:off x="1068457" y="382385"/>
            <a:ext cx="10793895" cy="1492132"/>
          </a:xfrm>
        </p:spPr>
        <p:txBody>
          <a:bodyPr>
            <a:noAutofit/>
          </a:bodyPr>
          <a:lstStyle/>
          <a:p>
            <a:r>
              <a:rPr lang="el-GR" sz="3600" dirty="0"/>
              <a:t> </a:t>
            </a:r>
            <a:r>
              <a:rPr lang="el-GR" sz="3600" dirty="0" err="1"/>
              <a:t>Παραλληλη</a:t>
            </a:r>
            <a:r>
              <a:rPr lang="el-GR" sz="3600" dirty="0"/>
              <a:t> </a:t>
            </a:r>
            <a:r>
              <a:rPr lang="el-GR" sz="3600" dirty="0" err="1"/>
              <a:t>Στηριξη</a:t>
            </a:r>
            <a:br>
              <a:rPr lang="el-GR" sz="3600" dirty="0"/>
            </a:br>
            <a:br>
              <a:rPr lang="el-GR" sz="3600" dirty="0"/>
            </a:br>
            <a:endParaRPr lang="el-GR" sz="3600" dirty="0"/>
          </a:p>
        </p:txBody>
      </p:sp>
      <p:sp>
        <p:nvSpPr>
          <p:cNvPr id="3" name="Content Placeholder 2">
            <a:extLst>
              <a:ext uri="{FF2B5EF4-FFF2-40B4-BE49-F238E27FC236}">
                <a16:creationId xmlns:a16="http://schemas.microsoft.com/office/drawing/2014/main" id="{8FD39398-DC8C-4CAA-B5C4-43C5193BD31A}"/>
              </a:ext>
            </a:extLst>
          </p:cNvPr>
          <p:cNvSpPr>
            <a:spLocks noGrp="1"/>
          </p:cNvSpPr>
          <p:nvPr>
            <p:ph idx="1"/>
          </p:nvPr>
        </p:nvSpPr>
        <p:spPr>
          <a:xfrm>
            <a:off x="1068457" y="1546412"/>
            <a:ext cx="10455672" cy="4659405"/>
          </a:xfrm>
        </p:spPr>
        <p:txBody>
          <a:bodyPr>
            <a:normAutofit/>
          </a:bodyPr>
          <a:lstStyle/>
          <a:p>
            <a:r>
              <a:rPr lang="el-GR" dirty="0"/>
              <a:t>Πολλά διαφορετικά μοντέλα και εφαρμογές.</a:t>
            </a:r>
          </a:p>
          <a:p>
            <a:r>
              <a:rPr lang="el-GR" dirty="0"/>
              <a:t>Εναλλακτική της τακτικής της απομάκρυνσης των παιδιών από την τάξη σε ξεχωριστούς χώρους, τάξεις, προγράμματα ή σχολεία.</a:t>
            </a:r>
            <a:r>
              <a:rPr lang="en-US" dirty="0"/>
              <a:t> </a:t>
            </a:r>
            <a:endParaRPr lang="el-GR" dirty="0"/>
          </a:p>
          <a:p>
            <a:r>
              <a:rPr lang="el-GR" dirty="0"/>
              <a:t>Επιτρέπει στον ειδικό παιδαγωγό να παρέχει ενσωματωμένη, μέσα στις δραστηριότητες και ρουτίνες της βασικής τάξης, στήριξη.</a:t>
            </a:r>
          </a:p>
          <a:p>
            <a:r>
              <a:rPr lang="en-US" dirty="0"/>
              <a:t>  </a:t>
            </a:r>
            <a:r>
              <a:rPr lang="el-GR" dirty="0"/>
              <a:t>Μέσα από δυνατές συνεργασίες , επιτρέπει στους δασκάλους να παρατείνουν δραστηριότητες  κατά τη διάρκεια όλης της εβδομάδας.</a:t>
            </a:r>
            <a:r>
              <a:rPr lang="en-US" dirty="0"/>
              <a:t> </a:t>
            </a:r>
            <a:endParaRPr lang="el-GR" dirty="0"/>
          </a:p>
          <a:p>
            <a:r>
              <a:rPr lang="el-GR" dirty="0"/>
              <a:t>Επιτρέπει υπηρεσίες /υποστήριξη να παρέχονται μέσα στο φυσικό περιβάλλον του παιδιού.</a:t>
            </a:r>
          </a:p>
        </p:txBody>
      </p:sp>
    </p:spTree>
    <p:extLst>
      <p:ext uri="{BB962C8B-B14F-4D97-AF65-F5344CB8AC3E}">
        <p14:creationId xmlns:p14="http://schemas.microsoft.com/office/powerpoint/2010/main" val="2529131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0C7B3-9AB1-4E3B-9540-4079914D810B}"/>
              </a:ext>
            </a:extLst>
          </p:cNvPr>
          <p:cNvSpPr>
            <a:spLocks noGrp="1"/>
          </p:cNvSpPr>
          <p:nvPr>
            <p:ph type="title"/>
          </p:nvPr>
        </p:nvSpPr>
        <p:spPr/>
        <p:txBody>
          <a:bodyPr>
            <a:normAutofit/>
          </a:bodyPr>
          <a:lstStyle/>
          <a:p>
            <a:r>
              <a:rPr lang="el-GR" dirty="0" err="1"/>
              <a:t>Μοντελα</a:t>
            </a:r>
            <a:r>
              <a:rPr lang="el-GR" dirty="0"/>
              <a:t> Παραλληλησ στηριξησ</a:t>
            </a:r>
          </a:p>
        </p:txBody>
      </p:sp>
      <p:sp>
        <p:nvSpPr>
          <p:cNvPr id="3" name="Text Placeholder 2">
            <a:extLst>
              <a:ext uri="{FF2B5EF4-FFF2-40B4-BE49-F238E27FC236}">
                <a16:creationId xmlns:a16="http://schemas.microsoft.com/office/drawing/2014/main" id="{C6727C83-8386-467C-AA19-501A42A2BEBB}"/>
              </a:ext>
            </a:extLst>
          </p:cNvPr>
          <p:cNvSpPr>
            <a:spLocks noGrp="1"/>
          </p:cNvSpPr>
          <p:nvPr>
            <p:ph type="body" idx="1"/>
          </p:nvPr>
        </p:nvSpPr>
        <p:spPr>
          <a:xfrm>
            <a:off x="1295400" y="1874517"/>
            <a:ext cx="4800600" cy="632529"/>
          </a:xfrm>
        </p:spPr>
        <p:txBody>
          <a:bodyPr/>
          <a:lstStyle/>
          <a:p>
            <a:r>
              <a:rPr lang="en-US" dirty="0"/>
              <a:t>ConsultatioN</a:t>
            </a:r>
            <a:r>
              <a:rPr lang="el-GR" dirty="0"/>
              <a:t> </a:t>
            </a:r>
            <a:r>
              <a:rPr lang="en-US" dirty="0"/>
              <a:t>/ </a:t>
            </a:r>
            <a:r>
              <a:rPr lang="el-GR" dirty="0" err="1"/>
              <a:t>Συμβουλευτικο</a:t>
            </a:r>
            <a:r>
              <a:rPr lang="el-GR" dirty="0"/>
              <a:t> </a:t>
            </a:r>
            <a:r>
              <a:rPr lang="el-GR" dirty="0" err="1"/>
              <a:t>μοντελο</a:t>
            </a:r>
            <a:r>
              <a:rPr lang="el-GR" dirty="0"/>
              <a:t> </a:t>
            </a:r>
          </a:p>
        </p:txBody>
      </p:sp>
      <p:sp>
        <p:nvSpPr>
          <p:cNvPr id="4" name="Content Placeholder 3">
            <a:extLst>
              <a:ext uri="{FF2B5EF4-FFF2-40B4-BE49-F238E27FC236}">
                <a16:creationId xmlns:a16="http://schemas.microsoft.com/office/drawing/2014/main" id="{C4BB1EA3-87AC-491B-B7B6-610CA5378BC6}"/>
              </a:ext>
            </a:extLst>
          </p:cNvPr>
          <p:cNvSpPr>
            <a:spLocks noGrp="1"/>
          </p:cNvSpPr>
          <p:nvPr>
            <p:ph sz="half" idx="2"/>
          </p:nvPr>
        </p:nvSpPr>
        <p:spPr/>
        <p:txBody>
          <a:bodyPr>
            <a:normAutofit fontScale="92500" lnSpcReduction="20000"/>
          </a:bodyPr>
          <a:lstStyle/>
          <a:p>
            <a:r>
              <a:rPr lang="el-GR" dirty="0"/>
              <a:t>Παρέχει βοήθεια στους εκπαιδευτές και σε αυτούς που υποστηρίζουν παιδιά με αναπηρία ώστε να εφαρμόζουν κατάλληλη διδασκαλία για την αποτελεσματική υποστήριξη των στόχων των εξατομικευμένων προγραμμάτων εκπαίδευσης μέσα από  συγκεκριμένες πρακτικές και παρεμβάσεις</a:t>
            </a:r>
            <a:r>
              <a:rPr lang="en-US" dirty="0"/>
              <a:t> </a:t>
            </a:r>
            <a:r>
              <a:rPr lang="el-GR" dirty="0"/>
              <a:t>«Ενσωματωμένη Διδασκαλία» </a:t>
            </a:r>
          </a:p>
          <a:p>
            <a:pPr marL="0" indent="0">
              <a:buNone/>
            </a:pPr>
            <a:r>
              <a:rPr lang="el-GR" b="1" dirty="0"/>
              <a:t>	(Ε</a:t>
            </a:r>
            <a:r>
              <a:rPr lang="en-US" b="1" dirty="0" err="1"/>
              <a:t>mbedded</a:t>
            </a:r>
            <a:r>
              <a:rPr lang="en-US" b="1" dirty="0"/>
              <a:t>  instruction</a:t>
            </a:r>
            <a:r>
              <a:rPr lang="el-GR" b="1" dirty="0"/>
              <a:t>)</a:t>
            </a:r>
          </a:p>
        </p:txBody>
      </p:sp>
      <p:sp>
        <p:nvSpPr>
          <p:cNvPr id="5" name="Text Placeholder 4">
            <a:extLst>
              <a:ext uri="{FF2B5EF4-FFF2-40B4-BE49-F238E27FC236}">
                <a16:creationId xmlns:a16="http://schemas.microsoft.com/office/drawing/2014/main" id="{E6D5178D-A3C2-47D5-836C-2239B6744AB3}"/>
              </a:ext>
            </a:extLst>
          </p:cNvPr>
          <p:cNvSpPr>
            <a:spLocks noGrp="1"/>
          </p:cNvSpPr>
          <p:nvPr>
            <p:ph type="body" sz="quarter" idx="3"/>
          </p:nvPr>
        </p:nvSpPr>
        <p:spPr>
          <a:xfrm>
            <a:off x="6633864" y="1874517"/>
            <a:ext cx="4800600" cy="632529"/>
          </a:xfrm>
        </p:spPr>
        <p:txBody>
          <a:bodyPr/>
          <a:lstStyle/>
          <a:p>
            <a:r>
              <a:rPr lang="en-US" dirty="0"/>
              <a:t>Direct Support</a:t>
            </a:r>
            <a:r>
              <a:rPr lang="el-GR" dirty="0"/>
              <a:t>/ΑΜΕΣΗ ΣΤΗΡΙΞΗ</a:t>
            </a:r>
            <a:r>
              <a:rPr lang="en-US" dirty="0"/>
              <a:t> </a:t>
            </a:r>
            <a:endParaRPr lang="el-GR" dirty="0"/>
          </a:p>
        </p:txBody>
      </p:sp>
      <p:sp>
        <p:nvSpPr>
          <p:cNvPr id="6" name="Content Placeholder 5">
            <a:extLst>
              <a:ext uri="{FF2B5EF4-FFF2-40B4-BE49-F238E27FC236}">
                <a16:creationId xmlns:a16="http://schemas.microsoft.com/office/drawing/2014/main" id="{FBD939AB-2764-434E-8C03-015095C3608A}"/>
              </a:ext>
            </a:extLst>
          </p:cNvPr>
          <p:cNvSpPr>
            <a:spLocks noGrp="1"/>
          </p:cNvSpPr>
          <p:nvPr>
            <p:ph sz="quarter" idx="4"/>
          </p:nvPr>
        </p:nvSpPr>
        <p:spPr/>
        <p:txBody>
          <a:bodyPr>
            <a:normAutofit fontScale="92500" lnSpcReduction="20000"/>
          </a:bodyPr>
          <a:lstStyle/>
          <a:p>
            <a:r>
              <a:rPr lang="el-GR" dirty="0"/>
              <a:t>Καθοδηγεί το παιδί εστιασμένος στους στόχους εξατομικευμένων προγραμμάτων εκπαίδευσης  μέσα στο πλαίσιο δραστηριοτήτων στο σχολείο και/η στο σπίτι.</a:t>
            </a:r>
          </a:p>
        </p:txBody>
      </p:sp>
    </p:spTree>
    <p:extLst>
      <p:ext uri="{BB962C8B-B14F-4D97-AF65-F5344CB8AC3E}">
        <p14:creationId xmlns:p14="http://schemas.microsoft.com/office/powerpoint/2010/main" val="4020165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AC506-BD29-46C0-ACBD-CE5E75931BED}"/>
              </a:ext>
            </a:extLst>
          </p:cNvPr>
          <p:cNvSpPr>
            <a:spLocks noGrp="1"/>
          </p:cNvSpPr>
          <p:nvPr>
            <p:ph type="title"/>
          </p:nvPr>
        </p:nvSpPr>
        <p:spPr/>
        <p:txBody>
          <a:bodyPr/>
          <a:lstStyle/>
          <a:p>
            <a:r>
              <a:rPr lang="el-GR" dirty="0" err="1"/>
              <a:t>ΣΥΜΒΟΥΛΕΥΤΙΚο</a:t>
            </a:r>
            <a:r>
              <a:rPr lang="el-GR" dirty="0"/>
              <a:t> </a:t>
            </a:r>
            <a:r>
              <a:rPr lang="el-GR" dirty="0" err="1"/>
              <a:t>Μοντελο</a:t>
            </a:r>
            <a:r>
              <a:rPr lang="el-GR" dirty="0"/>
              <a:t> </a:t>
            </a:r>
            <a:r>
              <a:rPr lang="el-GR" dirty="0" err="1"/>
              <a:t>Υποστηριξησ</a:t>
            </a:r>
            <a:endParaRPr lang="el-GR" dirty="0"/>
          </a:p>
        </p:txBody>
      </p:sp>
      <p:sp>
        <p:nvSpPr>
          <p:cNvPr id="3" name="Content Placeholder 2">
            <a:extLst>
              <a:ext uri="{FF2B5EF4-FFF2-40B4-BE49-F238E27FC236}">
                <a16:creationId xmlns:a16="http://schemas.microsoft.com/office/drawing/2014/main" id="{EFA77319-CF64-4AFB-B226-849255B4D619}"/>
              </a:ext>
            </a:extLst>
          </p:cNvPr>
          <p:cNvSpPr>
            <a:spLocks noGrp="1"/>
          </p:cNvSpPr>
          <p:nvPr>
            <p:ph idx="1"/>
          </p:nvPr>
        </p:nvSpPr>
        <p:spPr/>
        <p:txBody>
          <a:bodyPr/>
          <a:lstStyle/>
          <a:p>
            <a:r>
              <a:rPr lang="el-GR" dirty="0"/>
              <a:t>Η Συμβουλευτική ορίζεται ως ένα ΕΜΜΕΣΟ μοντέλο παρέμβασης στο οποίο ο ειδικός παιδαγωγός ο παιδαγωγός  συνεργάζονται για ένα κοινό σκοπό. </a:t>
            </a:r>
          </a:p>
          <a:p>
            <a:endParaRPr lang="el-GR" dirty="0"/>
          </a:p>
          <a:p>
            <a:pPr marL="0" indent="0">
              <a:buNone/>
            </a:pPr>
            <a:endParaRPr lang="en-US" dirty="0"/>
          </a:p>
          <a:p>
            <a:pPr marL="0" indent="0">
              <a:buNone/>
            </a:pPr>
            <a:r>
              <a:rPr lang="en-US" dirty="0"/>
              <a:t>(</a:t>
            </a:r>
            <a:r>
              <a:rPr lang="en-US" dirty="0" err="1"/>
              <a:t>Dinnebeil</a:t>
            </a:r>
            <a:r>
              <a:rPr lang="en-US" dirty="0"/>
              <a:t> &amp; </a:t>
            </a:r>
            <a:r>
              <a:rPr lang="en-US" dirty="0" err="1"/>
              <a:t>McInerney</a:t>
            </a:r>
            <a:r>
              <a:rPr lang="en-US" dirty="0"/>
              <a:t> 2011)</a:t>
            </a:r>
            <a:endParaRPr lang="el-GR" dirty="0"/>
          </a:p>
        </p:txBody>
      </p:sp>
    </p:spTree>
    <p:extLst>
      <p:ext uri="{BB962C8B-B14F-4D97-AF65-F5344CB8AC3E}">
        <p14:creationId xmlns:p14="http://schemas.microsoft.com/office/powerpoint/2010/main" val="3001323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E16E8-67A1-47F9-92E1-17812579E4DF}"/>
              </a:ext>
            </a:extLst>
          </p:cNvPr>
          <p:cNvSpPr>
            <a:spLocks noGrp="1"/>
          </p:cNvSpPr>
          <p:nvPr>
            <p:ph type="title"/>
          </p:nvPr>
        </p:nvSpPr>
        <p:spPr>
          <a:xfrm>
            <a:off x="1127051" y="382385"/>
            <a:ext cx="10302949" cy="1492132"/>
          </a:xfrm>
        </p:spPr>
        <p:txBody>
          <a:bodyPr>
            <a:normAutofit fontScale="90000"/>
          </a:bodyPr>
          <a:lstStyle/>
          <a:p>
            <a:r>
              <a:rPr lang="el-GR" dirty="0" err="1"/>
              <a:t>Γιατι</a:t>
            </a:r>
            <a:r>
              <a:rPr lang="el-GR" dirty="0"/>
              <a:t> το </a:t>
            </a:r>
            <a:r>
              <a:rPr lang="el-GR" dirty="0" err="1"/>
              <a:t>συμβουλευτικο</a:t>
            </a:r>
            <a:r>
              <a:rPr lang="el-GR" dirty="0"/>
              <a:t> </a:t>
            </a:r>
            <a:r>
              <a:rPr lang="el-GR" dirty="0" err="1"/>
              <a:t>μοντελο</a:t>
            </a:r>
            <a:r>
              <a:rPr lang="el-GR" dirty="0"/>
              <a:t> </a:t>
            </a:r>
            <a:r>
              <a:rPr lang="el-GR" dirty="0" err="1"/>
              <a:t>θεωρειται</a:t>
            </a:r>
            <a:r>
              <a:rPr lang="el-GR" dirty="0"/>
              <a:t> </a:t>
            </a:r>
            <a:r>
              <a:rPr lang="el-GR" dirty="0" err="1"/>
              <a:t>αποτελεσματικη</a:t>
            </a:r>
            <a:r>
              <a:rPr lang="el-GR" dirty="0"/>
              <a:t> πρακτικη?</a:t>
            </a:r>
          </a:p>
        </p:txBody>
      </p:sp>
      <p:sp>
        <p:nvSpPr>
          <p:cNvPr id="3" name="Content Placeholder 2">
            <a:extLst>
              <a:ext uri="{FF2B5EF4-FFF2-40B4-BE49-F238E27FC236}">
                <a16:creationId xmlns:a16="http://schemas.microsoft.com/office/drawing/2014/main" id="{40823BD7-DAEE-4145-A86E-12A98013C962}"/>
              </a:ext>
            </a:extLst>
          </p:cNvPr>
          <p:cNvSpPr>
            <a:spLocks noGrp="1"/>
          </p:cNvSpPr>
          <p:nvPr>
            <p:ph idx="1"/>
          </p:nvPr>
        </p:nvSpPr>
        <p:spPr/>
        <p:txBody>
          <a:bodyPr>
            <a:normAutofit/>
          </a:bodyPr>
          <a:lstStyle/>
          <a:p>
            <a:pPr marL="0" indent="0">
              <a:buNone/>
            </a:pPr>
            <a:r>
              <a:rPr lang="el-GR" dirty="0"/>
              <a:t>.</a:t>
            </a:r>
            <a:r>
              <a:rPr lang="en-US" dirty="0"/>
              <a:t> </a:t>
            </a:r>
          </a:p>
          <a:p>
            <a:r>
              <a:rPr lang="el-GR" dirty="0"/>
              <a:t>Δημιουργεί ευκαιρίες για τα παιδιά ώστε να αποκτήσουν, εξασκήσουν, τελειοποιήσουν και να γενικεύσουν νέες δεξιότητες μέσα από τη συνεργασία με έναν δάσκαλο-</a:t>
            </a:r>
            <a:r>
              <a:rPr lang="en-US" dirty="0"/>
              <a:t>partner</a:t>
            </a:r>
            <a:r>
              <a:rPr lang="el-GR" dirty="0"/>
              <a:t> που έχει περισσότερες ευκαιρίες να υποστηρίξει τη μάθηση κατά τη διάρκεια της εβδομάδας</a:t>
            </a:r>
            <a:r>
              <a:rPr lang="en-US" dirty="0"/>
              <a:t>.</a:t>
            </a:r>
            <a:endParaRPr lang="el-GR" dirty="0"/>
          </a:p>
        </p:txBody>
      </p:sp>
    </p:spTree>
    <p:extLst>
      <p:ext uri="{BB962C8B-B14F-4D97-AF65-F5344CB8AC3E}">
        <p14:creationId xmlns:p14="http://schemas.microsoft.com/office/powerpoint/2010/main" val="2708600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84E7F-CF00-4AB3-BC2D-2C6D50AD9E6E}"/>
              </a:ext>
            </a:extLst>
          </p:cNvPr>
          <p:cNvSpPr>
            <a:spLocks noGrp="1"/>
          </p:cNvSpPr>
          <p:nvPr>
            <p:ph type="title"/>
          </p:nvPr>
        </p:nvSpPr>
        <p:spPr/>
        <p:txBody>
          <a:bodyPr/>
          <a:lstStyle/>
          <a:p>
            <a:r>
              <a:rPr lang="el-GR" dirty="0"/>
              <a:t>Τι Εννοουμε με τον ορο ‘Συνεργασια’ ?</a:t>
            </a:r>
          </a:p>
        </p:txBody>
      </p:sp>
      <p:sp>
        <p:nvSpPr>
          <p:cNvPr id="3" name="Content Placeholder 2">
            <a:extLst>
              <a:ext uri="{FF2B5EF4-FFF2-40B4-BE49-F238E27FC236}">
                <a16:creationId xmlns:a16="http://schemas.microsoft.com/office/drawing/2014/main" id="{E14371B4-6475-47C9-9A1F-CE2B3848BA76}"/>
              </a:ext>
            </a:extLst>
          </p:cNvPr>
          <p:cNvSpPr>
            <a:spLocks noGrp="1"/>
          </p:cNvSpPr>
          <p:nvPr>
            <p:ph idx="1"/>
          </p:nvPr>
        </p:nvSpPr>
        <p:spPr>
          <a:xfrm>
            <a:off x="1006839" y="2086681"/>
            <a:ext cx="7208584" cy="4640184"/>
          </a:xfrm>
        </p:spPr>
        <p:txBody>
          <a:bodyPr>
            <a:normAutofit fontScale="92500" lnSpcReduction="10000"/>
          </a:bodyPr>
          <a:lstStyle/>
          <a:p>
            <a:pPr marL="0" indent="0">
              <a:buNone/>
            </a:pPr>
            <a:r>
              <a:rPr lang="el-GR" dirty="0"/>
              <a:t>«Η ‘Συνεργασία’ μπορεί να οριστεί  ως μια διαδικασία, που δίνει την δυνατότητα σε ομάδες ανθρώπων με διαφορετικές γνώσεις, να συνδυάσουν τις ικανότητες τους, ώστε να επιλύουν προβλήματα, μέσα σε ένα χρονικό διάστημα.»</a:t>
            </a:r>
          </a:p>
          <a:p>
            <a:pPr marL="0" indent="0">
              <a:buNone/>
            </a:pPr>
            <a:endParaRPr lang="el-GR" dirty="0"/>
          </a:p>
          <a:p>
            <a:pPr marL="0" indent="0">
              <a:buNone/>
            </a:pPr>
            <a:r>
              <a:rPr lang="en-US" dirty="0"/>
              <a:t>“Collaboration can be defined as a process for that enables groups of people with diverse expertise to combine their resources to generate solutions to problems over a period of time”</a:t>
            </a:r>
          </a:p>
          <a:p>
            <a:pPr marL="0" indent="0">
              <a:buNone/>
            </a:pPr>
            <a:r>
              <a:rPr lang="en-US" dirty="0"/>
              <a:t> </a:t>
            </a:r>
            <a:r>
              <a:rPr lang="en-US" dirty="0">
                <a:hlinkClick r:id="rId3"/>
              </a:rPr>
              <a:t>https://www.youtube.com/watch?v=a2wJqDw9B68&amp;t=181s&amp;ab_channel=WisconsinDPI</a:t>
            </a:r>
            <a:endParaRPr lang="en-US" dirty="0"/>
          </a:p>
          <a:p>
            <a:pPr marL="0" indent="0">
              <a:buNone/>
            </a:pPr>
            <a:endParaRPr lang="en-US" dirty="0"/>
          </a:p>
          <a:p>
            <a:pPr marL="0" indent="0">
              <a:buNone/>
            </a:pPr>
            <a:r>
              <a:rPr lang="en-US" dirty="0"/>
              <a:t>(Mitchell &amp; Sutherland, 2020; Sandall et al., 2019)</a:t>
            </a:r>
          </a:p>
          <a:p>
            <a:pPr marL="0" indent="0">
              <a:buNone/>
            </a:pPr>
            <a:endParaRPr lang="en-US" dirty="0"/>
          </a:p>
          <a:p>
            <a:pPr marL="0" indent="0">
              <a:buNone/>
            </a:pPr>
            <a:endParaRPr lang="el-GR" dirty="0"/>
          </a:p>
        </p:txBody>
      </p:sp>
      <p:pic>
        <p:nvPicPr>
          <p:cNvPr id="5" name="Picture 4" descr="https://encrypted-tbn0.gstatic.com/images?q=tbn:ANd9GcQoOlmbsROmwOjGA4RRYvbYuwFbM0jYG4KOpTcexUklGFg8wfqwfQ&amp;reload=on">
            <a:extLst>
              <a:ext uri="{FF2B5EF4-FFF2-40B4-BE49-F238E27FC236}">
                <a16:creationId xmlns:a16="http://schemas.microsoft.com/office/drawing/2014/main" id="{2F3ECE26-3BBC-4B4F-83EC-1394147725B9}"/>
              </a:ext>
            </a:extLst>
          </p:cNvPr>
          <p:cNvPicPr/>
          <p:nvPr/>
        </p:nvPicPr>
        <p:blipFill>
          <a:blip r:embed="rId4" cstate="print"/>
          <a:srcRect/>
          <a:stretch>
            <a:fillRect/>
          </a:stretch>
        </p:blipFill>
        <p:spPr bwMode="auto">
          <a:xfrm>
            <a:off x="8544175" y="908720"/>
            <a:ext cx="3305671" cy="2520280"/>
          </a:xfrm>
          <a:prstGeom prst="rect">
            <a:avLst/>
          </a:prstGeom>
          <a:noFill/>
          <a:ln w="9525">
            <a:noFill/>
            <a:miter lim="800000"/>
            <a:headEnd/>
            <a:tailEnd/>
          </a:ln>
        </p:spPr>
      </p:pic>
    </p:spTree>
    <p:extLst>
      <p:ext uri="{BB962C8B-B14F-4D97-AF65-F5344CB8AC3E}">
        <p14:creationId xmlns:p14="http://schemas.microsoft.com/office/powerpoint/2010/main" val="264426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EADA0-1AA4-4B24-95F2-565C05058DD3}"/>
              </a:ext>
            </a:extLst>
          </p:cNvPr>
          <p:cNvSpPr>
            <a:spLocks noGrp="1"/>
          </p:cNvSpPr>
          <p:nvPr>
            <p:ph type="title"/>
          </p:nvPr>
        </p:nvSpPr>
        <p:spPr>
          <a:xfrm>
            <a:off x="1251678" y="124047"/>
            <a:ext cx="11302787" cy="1492132"/>
          </a:xfrm>
        </p:spPr>
        <p:txBody>
          <a:bodyPr>
            <a:normAutofit fontScale="90000"/>
          </a:bodyPr>
          <a:lstStyle/>
          <a:p>
            <a:r>
              <a:rPr lang="el-GR" dirty="0"/>
              <a:t>Τι </a:t>
            </a:r>
            <a:r>
              <a:rPr lang="el-GR" dirty="0" err="1"/>
              <a:t>συμβαινει</a:t>
            </a:r>
            <a:r>
              <a:rPr lang="el-GR" dirty="0"/>
              <a:t> κατά τη </a:t>
            </a:r>
            <a:r>
              <a:rPr lang="el-GR" dirty="0" err="1"/>
              <a:t>διαρκεια</a:t>
            </a:r>
            <a:r>
              <a:rPr lang="el-GR" dirty="0"/>
              <a:t> του </a:t>
            </a:r>
            <a:r>
              <a:rPr lang="el-GR" dirty="0" err="1"/>
              <a:t>συμβουλευτικου</a:t>
            </a:r>
            <a:r>
              <a:rPr lang="el-GR" dirty="0"/>
              <a:t> </a:t>
            </a:r>
            <a:r>
              <a:rPr lang="el-GR" dirty="0" err="1"/>
              <a:t>Μοντελου</a:t>
            </a:r>
            <a:r>
              <a:rPr lang="el-GR" dirty="0"/>
              <a:t> </a:t>
            </a:r>
            <a:r>
              <a:rPr lang="el-GR" dirty="0" err="1"/>
              <a:t>παραλληλης</a:t>
            </a:r>
            <a:r>
              <a:rPr lang="el-GR" dirty="0"/>
              <a:t> </a:t>
            </a:r>
            <a:r>
              <a:rPr lang="el-GR" dirty="0" err="1"/>
              <a:t>στηριξης</a:t>
            </a:r>
            <a:r>
              <a:rPr lang="el-GR" dirty="0"/>
              <a:t> </a:t>
            </a:r>
          </a:p>
        </p:txBody>
      </p:sp>
      <p:sp>
        <p:nvSpPr>
          <p:cNvPr id="3" name="Content Placeholder 2">
            <a:extLst>
              <a:ext uri="{FF2B5EF4-FFF2-40B4-BE49-F238E27FC236}">
                <a16:creationId xmlns:a16="http://schemas.microsoft.com/office/drawing/2014/main" id="{7F065263-5A10-4050-B0F2-30AB08973F40}"/>
              </a:ext>
            </a:extLst>
          </p:cNvPr>
          <p:cNvSpPr>
            <a:spLocks noGrp="1"/>
          </p:cNvSpPr>
          <p:nvPr>
            <p:ph idx="1"/>
          </p:nvPr>
        </p:nvSpPr>
        <p:spPr>
          <a:xfrm>
            <a:off x="1251678" y="2311671"/>
            <a:ext cx="10178322" cy="4657060"/>
          </a:xfrm>
        </p:spPr>
        <p:txBody>
          <a:bodyPr>
            <a:normAutofit fontScale="77500" lnSpcReduction="20000"/>
          </a:bodyPr>
          <a:lstStyle/>
          <a:p>
            <a:pPr marL="0" indent="0">
              <a:buNone/>
            </a:pPr>
            <a:r>
              <a:rPr lang="en-US" dirty="0"/>
              <a:t>1</a:t>
            </a:r>
            <a:r>
              <a:rPr lang="en-US" sz="2600" dirty="0"/>
              <a:t>.     </a:t>
            </a:r>
            <a:r>
              <a:rPr lang="el-GR" sz="2600" dirty="0"/>
              <a:t>Καθορισμός λειτουργικών  στόχων εξειδικευμένου</a:t>
            </a:r>
            <a:r>
              <a:rPr lang="en-US" sz="2600" dirty="0"/>
              <a:t> </a:t>
            </a:r>
            <a:r>
              <a:rPr lang="el-GR" sz="2600" dirty="0"/>
              <a:t>προγράμματος εκπαίδευσης .</a:t>
            </a:r>
            <a:endParaRPr lang="en-US" sz="2600" dirty="0"/>
          </a:p>
          <a:p>
            <a:pPr marL="457200" indent="-457200">
              <a:buAutoNum type="arabicPeriod" startAt="2"/>
            </a:pPr>
            <a:r>
              <a:rPr lang="el-GR" sz="2600" dirty="0"/>
              <a:t>Αξιολόγηση  του </a:t>
            </a:r>
            <a:r>
              <a:rPr lang="en-US" sz="2600" dirty="0"/>
              <a:t>"goodness of fit"</a:t>
            </a:r>
            <a:r>
              <a:rPr lang="el-GR" sz="2600" dirty="0"/>
              <a:t>  μεταξύ παιδιού και μαθησιακού περιβάλλοντος.</a:t>
            </a:r>
            <a:endParaRPr lang="en-US" sz="2600" dirty="0"/>
          </a:p>
          <a:p>
            <a:pPr marL="457200" indent="-457200">
              <a:buFont typeface="Arial" panose="020B0604020202020204" pitchFamily="34" charset="0"/>
              <a:buAutoNum type="arabicPeriod" startAt="2"/>
            </a:pPr>
            <a:r>
              <a:rPr lang="el-GR" sz="2600" dirty="0"/>
              <a:t>Επιλογή  κατάλληλων  εκπαιδευτικών  στρατηγικών.</a:t>
            </a:r>
            <a:endParaRPr lang="en-US" sz="2600" dirty="0"/>
          </a:p>
          <a:p>
            <a:pPr marL="457200" indent="-457200">
              <a:buAutoNum type="arabicPeriod" startAt="2"/>
            </a:pPr>
            <a:r>
              <a:rPr lang="el-GR" sz="2600" dirty="0"/>
              <a:t> Επιλογή της μεθόδου και έντασης των εκπαιδευτικών μεθόδων για κάθε ΕΕΠ στόχο.</a:t>
            </a:r>
            <a:r>
              <a:rPr lang="en-US" sz="2600" dirty="0"/>
              <a:t> </a:t>
            </a:r>
          </a:p>
          <a:p>
            <a:pPr marL="457200" indent="-457200">
              <a:buAutoNum type="arabicPeriod" startAt="2"/>
            </a:pPr>
            <a:r>
              <a:rPr lang="el-GR" sz="2600" dirty="0"/>
              <a:t>Αναγνώριση  κατάλληλων ευκαιριών μάθησης στην καθημερινότητα.</a:t>
            </a:r>
          </a:p>
          <a:p>
            <a:pPr marL="457200" indent="-457200">
              <a:buAutoNum type="arabicPeriod" startAt="2"/>
            </a:pPr>
            <a:r>
              <a:rPr lang="el-GR" sz="2600" dirty="0"/>
              <a:t>Από κοινού σχεδιασμός για την ενσωμάτωση πρακτικών και καθημερινών δραστηριοτήτων για την επίτευξη των καθορισμένων στόχων για το κάθε παιδί.</a:t>
            </a:r>
            <a:endParaRPr lang="en-US" sz="2600" dirty="0"/>
          </a:p>
          <a:p>
            <a:pPr marL="0" indent="0">
              <a:buNone/>
            </a:pPr>
            <a:r>
              <a:rPr lang="el-GR" sz="2600" dirty="0"/>
              <a:t>7.      Επιλογή της στρατηγική αναγνώρισης της προόδου (</a:t>
            </a:r>
            <a:r>
              <a:rPr lang="en-US" sz="2600" dirty="0"/>
              <a:t>progress monitoring strategy</a:t>
            </a:r>
            <a:r>
              <a:rPr lang="el-GR" sz="2600" dirty="0"/>
              <a:t>)</a:t>
            </a:r>
            <a:endParaRPr lang="en-US" sz="2600" dirty="0"/>
          </a:p>
          <a:p>
            <a:pPr marL="0" indent="0">
              <a:buNone/>
            </a:pPr>
            <a:r>
              <a:rPr lang="el-GR" sz="2600" dirty="0"/>
              <a:t>8.      Συχνή επικοινωνία και παρακολούθηση την χρήση στρατηγικών διδασκαλίας στην    	καθημερινότητα του παιδιού.</a:t>
            </a:r>
          </a:p>
          <a:p>
            <a:pPr marL="0" indent="0">
              <a:buNone/>
            </a:pPr>
            <a:r>
              <a:rPr lang="el-GR" sz="2600" dirty="0"/>
              <a:t>9.        Αξιολόγηση της επιτυχίας του προγράμματος.</a:t>
            </a:r>
          </a:p>
          <a:p>
            <a:endParaRPr lang="el-GR" dirty="0"/>
          </a:p>
        </p:txBody>
      </p:sp>
    </p:spTree>
    <p:extLst>
      <p:ext uri="{BB962C8B-B14F-4D97-AF65-F5344CB8AC3E}">
        <p14:creationId xmlns:p14="http://schemas.microsoft.com/office/powerpoint/2010/main" val="2958653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BC66A-5A29-4880-A9D2-DBF26B47239B}"/>
              </a:ext>
            </a:extLst>
          </p:cNvPr>
          <p:cNvSpPr>
            <a:spLocks noGrp="1"/>
          </p:cNvSpPr>
          <p:nvPr>
            <p:ph type="title"/>
          </p:nvPr>
        </p:nvSpPr>
        <p:spPr/>
        <p:txBody>
          <a:bodyPr/>
          <a:lstStyle/>
          <a:p>
            <a:r>
              <a:rPr lang="en-US" dirty="0"/>
              <a:t>Effective Communication Skills</a:t>
            </a:r>
            <a:endParaRPr lang="el-GR" dirty="0"/>
          </a:p>
        </p:txBody>
      </p:sp>
      <p:sp>
        <p:nvSpPr>
          <p:cNvPr id="3" name="Content Placeholder 2">
            <a:extLst>
              <a:ext uri="{FF2B5EF4-FFF2-40B4-BE49-F238E27FC236}">
                <a16:creationId xmlns:a16="http://schemas.microsoft.com/office/drawing/2014/main" id="{08752975-E178-4F61-9E67-43B4E8FDC109}"/>
              </a:ext>
            </a:extLst>
          </p:cNvPr>
          <p:cNvSpPr>
            <a:spLocks noGrp="1"/>
          </p:cNvSpPr>
          <p:nvPr>
            <p:ph idx="1"/>
          </p:nvPr>
        </p:nvSpPr>
        <p:spPr>
          <a:xfrm>
            <a:off x="1251678" y="1708299"/>
            <a:ext cx="4844322" cy="4171294"/>
          </a:xfrm>
        </p:spPr>
        <p:txBody>
          <a:bodyPr>
            <a:normAutofit fontScale="92500"/>
          </a:bodyPr>
          <a:lstStyle/>
          <a:p>
            <a:r>
              <a:rPr lang="en-US" sz="4400" dirty="0"/>
              <a:t>Attending and Active Listening</a:t>
            </a:r>
          </a:p>
          <a:p>
            <a:r>
              <a:rPr lang="en-US" sz="4400" dirty="0"/>
              <a:t>Seeking and Verifying</a:t>
            </a:r>
          </a:p>
          <a:p>
            <a:r>
              <a:rPr lang="en-US" sz="4400" dirty="0"/>
              <a:t>Joining and Supporting</a:t>
            </a:r>
          </a:p>
        </p:txBody>
      </p:sp>
      <p:pic>
        <p:nvPicPr>
          <p:cNvPr id="4" name="Content Placeholder 8">
            <a:extLst>
              <a:ext uri="{FF2B5EF4-FFF2-40B4-BE49-F238E27FC236}">
                <a16:creationId xmlns:a16="http://schemas.microsoft.com/office/drawing/2014/main" id="{2BB57ACF-05B3-4F3B-A03A-800EF35ACB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075" r="9930"/>
          <a:stretch/>
        </p:blipFill>
        <p:spPr>
          <a:xfrm>
            <a:off x="6825119" y="1365465"/>
            <a:ext cx="4575573" cy="45887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93123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643CC-ECD4-4B90-BA9C-A36DC1C36709}"/>
              </a:ext>
            </a:extLst>
          </p:cNvPr>
          <p:cNvSpPr>
            <a:spLocks noGrp="1"/>
          </p:cNvSpPr>
          <p:nvPr>
            <p:ph type="title"/>
          </p:nvPr>
        </p:nvSpPr>
        <p:spPr/>
        <p:txBody>
          <a:bodyPr/>
          <a:lstStyle/>
          <a:p>
            <a:r>
              <a:rPr lang="el-GR" dirty="0" err="1"/>
              <a:t>Πρακτικες</a:t>
            </a:r>
            <a:r>
              <a:rPr lang="el-GR" dirty="0"/>
              <a:t> </a:t>
            </a:r>
            <a:r>
              <a:rPr lang="el-GR" dirty="0" err="1"/>
              <a:t>αποτελεσματικης</a:t>
            </a:r>
            <a:r>
              <a:rPr lang="el-GR" dirty="0"/>
              <a:t> </a:t>
            </a:r>
            <a:r>
              <a:rPr lang="el-GR" dirty="0" err="1"/>
              <a:t>επικοινωνιας</a:t>
            </a:r>
            <a:endParaRPr lang="el-GR" dirty="0"/>
          </a:p>
        </p:txBody>
      </p:sp>
      <p:sp>
        <p:nvSpPr>
          <p:cNvPr id="3" name="Content Placeholder 2">
            <a:extLst>
              <a:ext uri="{FF2B5EF4-FFF2-40B4-BE49-F238E27FC236}">
                <a16:creationId xmlns:a16="http://schemas.microsoft.com/office/drawing/2014/main" id="{7A6A90E4-0C9A-4B02-9A6C-0C1E1185A1EC}"/>
              </a:ext>
            </a:extLst>
          </p:cNvPr>
          <p:cNvSpPr>
            <a:spLocks noGrp="1"/>
          </p:cNvSpPr>
          <p:nvPr>
            <p:ph idx="1"/>
          </p:nvPr>
        </p:nvSpPr>
        <p:spPr/>
        <p:txBody>
          <a:bodyPr/>
          <a:lstStyle/>
          <a:p>
            <a:pPr marL="0" indent="0">
              <a:buNone/>
            </a:pPr>
            <a:r>
              <a:rPr lang="en-GB" dirty="0">
                <a:solidFill>
                  <a:schemeClr val="tx1"/>
                </a:solidFill>
                <a:hlinkClick r:id="rId2">
                  <a:extLst>
                    <a:ext uri="{A12FA001-AC4F-418D-AE19-62706E023703}">
                      <ahyp:hlinkClr xmlns:ahyp="http://schemas.microsoft.com/office/drawing/2018/hyperlinkcolor" val="tx"/>
                    </a:ext>
                  </a:extLst>
                </a:hlinkClick>
              </a:rPr>
              <a:t>Listening and attending </a:t>
            </a:r>
          </a:p>
          <a:p>
            <a:pPr marL="0" indent="0">
              <a:buNone/>
            </a:pPr>
            <a:r>
              <a:rPr lang="en-GB" dirty="0">
                <a:solidFill>
                  <a:srgbClr val="46B2B5"/>
                </a:solidFill>
                <a:hlinkClick r:id="rId2">
                  <a:extLst>
                    <a:ext uri="{A12FA001-AC4F-418D-AE19-62706E023703}">
                      <ahyp:hlinkClr xmlns:ahyp="http://schemas.microsoft.com/office/drawing/2018/hyperlinkcolor" val="tx"/>
                    </a:ext>
                  </a:extLst>
                </a:hlinkClick>
              </a:rPr>
              <a:t>https://connectmodules.dec-sped.org/connect-modules/resources/videos/video-3-3/</a:t>
            </a:r>
          </a:p>
          <a:p>
            <a:pPr marL="0" indent="0">
              <a:buNone/>
            </a:pPr>
            <a:endParaRPr lang="en-GB" dirty="0">
              <a:solidFill>
                <a:srgbClr val="46B2B5"/>
              </a:solidFill>
              <a:hlinkClick r:id="rId3">
                <a:extLst>
                  <a:ext uri="{A12FA001-AC4F-418D-AE19-62706E023703}">
                    <ahyp:hlinkClr xmlns:ahyp="http://schemas.microsoft.com/office/drawing/2018/hyperlinkcolor" val="tx"/>
                  </a:ext>
                </a:extLst>
              </a:hlinkClick>
            </a:endParaRPr>
          </a:p>
          <a:p>
            <a:pPr marL="0" indent="0">
              <a:buNone/>
            </a:pPr>
            <a:r>
              <a:rPr lang="en-US" dirty="0">
                <a:solidFill>
                  <a:schemeClr val="tx1"/>
                </a:solidFill>
                <a:hlinkClick r:id="rId3">
                  <a:extLst>
                    <a:ext uri="{A12FA001-AC4F-418D-AE19-62706E023703}">
                      <ahyp:hlinkClr xmlns:ahyp="http://schemas.microsoft.com/office/drawing/2018/hyperlinkcolor" val="tx"/>
                    </a:ext>
                  </a:extLst>
                </a:hlinkClick>
              </a:rPr>
              <a:t>Seeking and  </a:t>
            </a:r>
            <a:r>
              <a:rPr lang="en-GB" dirty="0">
                <a:solidFill>
                  <a:schemeClr val="tx1"/>
                </a:solidFill>
                <a:hlinkClick r:id="rId3">
                  <a:extLst>
                    <a:ext uri="{A12FA001-AC4F-418D-AE19-62706E023703}">
                      <ahyp:hlinkClr xmlns:ahyp="http://schemas.microsoft.com/office/drawing/2018/hyperlinkcolor" val="tx"/>
                    </a:ext>
                  </a:extLst>
                </a:hlinkClick>
              </a:rPr>
              <a:t>Verifying </a:t>
            </a:r>
          </a:p>
          <a:p>
            <a:pPr marL="0" indent="0">
              <a:buNone/>
            </a:pPr>
            <a:r>
              <a:rPr lang="en-GB" dirty="0">
                <a:solidFill>
                  <a:srgbClr val="46B2B5"/>
                </a:solidFill>
                <a:hlinkClick r:id="rId3">
                  <a:extLst>
                    <a:ext uri="{A12FA001-AC4F-418D-AE19-62706E023703}">
                      <ahyp:hlinkClr xmlns:ahyp="http://schemas.microsoft.com/office/drawing/2018/hyperlinkcolor" val="tx"/>
                    </a:ext>
                  </a:extLst>
                </a:hlinkClick>
              </a:rPr>
              <a:t>https://connectmodules.dec-sped.org/connect-modules/resources/videos/video-3-4/</a:t>
            </a:r>
            <a:endParaRPr lang="en-GB" dirty="0"/>
          </a:p>
          <a:p>
            <a:pPr marL="0" indent="0">
              <a:buNone/>
            </a:pPr>
            <a:endParaRPr lang="en-GB" dirty="0">
              <a:solidFill>
                <a:schemeClr val="tx1"/>
              </a:solidFill>
              <a:hlinkClick r:id="rId2">
                <a:extLst>
                  <a:ext uri="{A12FA001-AC4F-418D-AE19-62706E023703}">
                    <ahyp:hlinkClr xmlns:ahyp="http://schemas.microsoft.com/office/drawing/2018/hyperlinkcolor" val="tx"/>
                  </a:ext>
                </a:extLst>
              </a:hlinkClick>
            </a:endParaRPr>
          </a:p>
          <a:p>
            <a:pPr marL="0" indent="0">
              <a:buNone/>
            </a:pPr>
            <a:r>
              <a:rPr lang="en-GB" dirty="0">
                <a:solidFill>
                  <a:schemeClr val="tx1"/>
                </a:solidFill>
                <a:hlinkClick r:id="rId2">
                  <a:extLst>
                    <a:ext uri="{A12FA001-AC4F-418D-AE19-62706E023703}">
                      <ahyp:hlinkClr xmlns:ahyp="http://schemas.microsoft.com/office/drawing/2018/hyperlinkcolor" val="tx"/>
                    </a:ext>
                  </a:extLst>
                </a:hlinkClick>
              </a:rPr>
              <a:t>VIDEO  Joining and supporting</a:t>
            </a:r>
          </a:p>
          <a:p>
            <a:pPr marL="0" indent="0">
              <a:buNone/>
            </a:pPr>
            <a:r>
              <a:rPr lang="en-GB" dirty="0">
                <a:solidFill>
                  <a:srgbClr val="46B2B5"/>
                </a:solidFill>
                <a:hlinkClick r:id="rId2">
                  <a:extLst>
                    <a:ext uri="{A12FA001-AC4F-418D-AE19-62706E023703}">
                      <ahyp:hlinkClr xmlns:ahyp="http://schemas.microsoft.com/office/drawing/2018/hyperlinkcolor" val="tx"/>
                    </a:ext>
                  </a:extLst>
                </a:hlinkClick>
              </a:rPr>
              <a:t>https://connectmodules.dec-sped.org/connect-modules/resources/videos/video-3-5/</a:t>
            </a:r>
            <a:endParaRPr lang="en-GB" dirty="0"/>
          </a:p>
          <a:p>
            <a:endParaRPr lang="en-GB" dirty="0"/>
          </a:p>
          <a:p>
            <a:pPr marL="0" indent="0">
              <a:buNone/>
            </a:pPr>
            <a:endParaRPr lang="el-GR" dirty="0"/>
          </a:p>
        </p:txBody>
      </p:sp>
    </p:spTree>
    <p:extLst>
      <p:ext uri="{BB962C8B-B14F-4D97-AF65-F5344CB8AC3E}">
        <p14:creationId xmlns:p14="http://schemas.microsoft.com/office/powerpoint/2010/main" val="2087687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9CB2D-F521-47A1-8BE2-CD361D1C4AE7}"/>
              </a:ext>
            </a:extLst>
          </p:cNvPr>
          <p:cNvSpPr>
            <a:spLocks noGrp="1"/>
          </p:cNvSpPr>
          <p:nvPr>
            <p:ph type="title"/>
          </p:nvPr>
        </p:nvSpPr>
        <p:spPr/>
        <p:txBody>
          <a:bodyPr/>
          <a:lstStyle/>
          <a:p>
            <a:r>
              <a:rPr lang="el-GR" dirty="0" err="1"/>
              <a:t>ΕΡΕΥΝΗΤΙΚΕσ</a:t>
            </a:r>
            <a:r>
              <a:rPr lang="el-GR" dirty="0"/>
              <a:t> ΜΕΛΕΤΕΣ</a:t>
            </a:r>
            <a:r>
              <a:rPr lang="en-US" dirty="0"/>
              <a:t> </a:t>
            </a:r>
            <a:endParaRPr lang="el-GR" dirty="0"/>
          </a:p>
        </p:txBody>
      </p:sp>
      <p:sp>
        <p:nvSpPr>
          <p:cNvPr id="3" name="Content Placeholder 2">
            <a:extLst>
              <a:ext uri="{FF2B5EF4-FFF2-40B4-BE49-F238E27FC236}">
                <a16:creationId xmlns:a16="http://schemas.microsoft.com/office/drawing/2014/main" id="{C5FE69DA-D27A-48CC-9A07-634727B32B31}"/>
              </a:ext>
            </a:extLst>
          </p:cNvPr>
          <p:cNvSpPr>
            <a:spLocks noGrp="1"/>
          </p:cNvSpPr>
          <p:nvPr>
            <p:ph idx="1"/>
          </p:nvPr>
        </p:nvSpPr>
        <p:spPr>
          <a:xfrm>
            <a:off x="1251678" y="1359243"/>
            <a:ext cx="10277176" cy="4520349"/>
          </a:xfrm>
        </p:spPr>
        <p:txBody>
          <a:bodyPr>
            <a:normAutofit/>
          </a:bodyPr>
          <a:lstStyle/>
          <a:p>
            <a:r>
              <a:rPr lang="el-GR" dirty="0"/>
              <a:t>Μια μελέτη (</a:t>
            </a:r>
            <a:r>
              <a:rPr lang="en-US" sz="1800" dirty="0">
                <a:solidFill>
                  <a:srgbClr val="222222"/>
                </a:solidFill>
                <a:effectLst/>
                <a:latin typeface="Arial" panose="020B0604020202020204" pitchFamily="34" charset="0"/>
                <a:ea typeface="Calibri" panose="020F0502020204030204" pitchFamily="34" charset="0"/>
              </a:rPr>
              <a:t>Blatchford, P., Russell, A., &amp; Webster, R. (2012).</a:t>
            </a:r>
            <a:r>
              <a:rPr lang="el-GR" dirty="0"/>
              <a:t> με 20.000 δασκάλους και προσωπικό υποστήριξης στην Αγγλία και την Ουαλία έδειξε ότι οι βοηθοί παράλληλης στήριξης βοήθησαν τους δασκάλους να νιώσουν περισσότερο θετικά για την εργασία τους, όμως οι μαθητές έκαναν λιγότερη πρόοδο απ ‘ ότι συνήθως από αυτούς με παρόμοιες ικανότητες, κοινωνική τάξη και φύλο που δεν έλαβαν υποστήριξη. </a:t>
            </a:r>
            <a:r>
              <a:rPr lang="en-US" dirty="0">
                <a:sym typeface="Wingdings" panose="05000000000000000000" pitchFamily="2" charset="2"/>
              </a:rPr>
              <a:t> </a:t>
            </a:r>
          </a:p>
          <a:p>
            <a:r>
              <a:rPr lang="en-US" dirty="0">
                <a:solidFill>
                  <a:srgbClr val="FF0000"/>
                </a:solidFill>
                <a:sym typeface="Wingdings" panose="05000000000000000000" pitchFamily="2" charset="2"/>
              </a:rPr>
              <a:t>“Velcro- model” </a:t>
            </a:r>
            <a:r>
              <a:rPr lang="el-GR" dirty="0">
                <a:sym typeface="Wingdings" panose="05000000000000000000" pitchFamily="2" charset="2"/>
              </a:rPr>
              <a:t>για Βοηθούς Παράλληλης Στήριξης</a:t>
            </a:r>
            <a:endParaRPr lang="en-US" dirty="0">
              <a:sym typeface="Wingdings" panose="05000000000000000000" pitchFamily="2" charset="2"/>
            </a:endParaRPr>
          </a:p>
          <a:p>
            <a:endParaRPr lang="en-US" dirty="0">
              <a:sym typeface="Wingdings" panose="05000000000000000000" pitchFamily="2" charset="2"/>
            </a:endParaRPr>
          </a:p>
          <a:p>
            <a:r>
              <a:rPr lang="en-US" dirty="0"/>
              <a:t>Sharples, J &amp; Blatchford, Peter &amp; Webster, Rob. (2016). Making best use of teaching assistants</a:t>
            </a:r>
            <a:r>
              <a:rPr lang="el-GR" dirty="0"/>
              <a:t>. </a:t>
            </a:r>
            <a:endParaRPr lang="en-US" dirty="0"/>
          </a:p>
          <a:p>
            <a:r>
              <a:rPr lang="en-US" dirty="0">
                <a:hlinkClick r:id="rId3"/>
              </a:rPr>
              <a:t>https://discovery.ucl.ac.uk/id/eprint/10096860/1/Blatchford_EDTA_project_final_report.pdf</a:t>
            </a:r>
            <a:endParaRPr lang="en-US" dirty="0"/>
          </a:p>
          <a:p>
            <a:endParaRPr lang="en-US" dirty="0"/>
          </a:p>
          <a:p>
            <a:endParaRPr lang="el-GR" dirty="0"/>
          </a:p>
        </p:txBody>
      </p:sp>
    </p:spTree>
    <p:extLst>
      <p:ext uri="{BB962C8B-B14F-4D97-AF65-F5344CB8AC3E}">
        <p14:creationId xmlns:p14="http://schemas.microsoft.com/office/powerpoint/2010/main" val="35693236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643CC-ECD4-4B90-BA9C-A36DC1C36709}"/>
              </a:ext>
            </a:extLst>
          </p:cNvPr>
          <p:cNvSpPr>
            <a:spLocks noGrp="1"/>
          </p:cNvSpPr>
          <p:nvPr>
            <p:ph type="title"/>
          </p:nvPr>
        </p:nvSpPr>
        <p:spPr/>
        <p:txBody>
          <a:bodyPr/>
          <a:lstStyle/>
          <a:p>
            <a:r>
              <a:rPr lang="el-GR" dirty="0" err="1"/>
              <a:t>Πρακτικες</a:t>
            </a:r>
            <a:r>
              <a:rPr lang="el-GR" dirty="0"/>
              <a:t> </a:t>
            </a:r>
            <a:r>
              <a:rPr lang="el-GR" dirty="0" err="1"/>
              <a:t>αποτελεσματικης</a:t>
            </a:r>
            <a:r>
              <a:rPr lang="el-GR" dirty="0"/>
              <a:t> </a:t>
            </a:r>
            <a:r>
              <a:rPr lang="el-GR" dirty="0" err="1"/>
              <a:t>επικοινωνιας</a:t>
            </a:r>
            <a:endParaRPr lang="el-GR" dirty="0"/>
          </a:p>
        </p:txBody>
      </p:sp>
      <p:sp>
        <p:nvSpPr>
          <p:cNvPr id="3" name="Content Placeholder 2">
            <a:extLst>
              <a:ext uri="{FF2B5EF4-FFF2-40B4-BE49-F238E27FC236}">
                <a16:creationId xmlns:a16="http://schemas.microsoft.com/office/drawing/2014/main" id="{7A6A90E4-0C9A-4B02-9A6C-0C1E1185A1EC}"/>
              </a:ext>
            </a:extLst>
          </p:cNvPr>
          <p:cNvSpPr>
            <a:spLocks noGrp="1"/>
          </p:cNvSpPr>
          <p:nvPr>
            <p:ph idx="1"/>
          </p:nvPr>
        </p:nvSpPr>
        <p:spPr>
          <a:xfrm>
            <a:off x="1137561" y="1874517"/>
            <a:ext cx="10178322" cy="3593591"/>
          </a:xfrm>
        </p:spPr>
        <p:txBody>
          <a:bodyPr/>
          <a:lstStyle/>
          <a:p>
            <a:endParaRPr lang="en-GB" dirty="0"/>
          </a:p>
          <a:p>
            <a:pPr marL="0" indent="0">
              <a:buNone/>
            </a:pPr>
            <a:r>
              <a:rPr lang="en-US" dirty="0">
                <a:hlinkClick r:id="rId3"/>
              </a:rPr>
              <a:t>https://www.youtube.com/watch?v=RVNrRJ9Kr88&amp;ab_channel=CADREworks</a:t>
            </a:r>
            <a:endParaRPr lang="el-GR" dirty="0"/>
          </a:p>
          <a:p>
            <a:pPr marL="0" indent="0">
              <a:buNone/>
            </a:pPr>
            <a:endParaRPr lang="el-GR" dirty="0"/>
          </a:p>
          <a:p>
            <a:pPr marL="0" indent="0">
              <a:buNone/>
            </a:pPr>
            <a:r>
              <a:rPr lang="en-US" dirty="0">
                <a:hlinkClick r:id="rId4"/>
              </a:rPr>
              <a:t>https://www.youtube.com/watch?v=IogiEKNt1eE&amp;ab_channel=CADREworks</a:t>
            </a:r>
            <a:endParaRPr lang="el-GR" dirty="0"/>
          </a:p>
          <a:p>
            <a:pPr marL="0" indent="0">
              <a:buNone/>
            </a:pPr>
            <a:endParaRPr lang="el-GR" dirty="0"/>
          </a:p>
          <a:p>
            <a:pPr marL="0" indent="0">
              <a:buNone/>
            </a:pPr>
            <a:endParaRPr lang="el-GR" dirty="0"/>
          </a:p>
        </p:txBody>
      </p:sp>
      <p:pic>
        <p:nvPicPr>
          <p:cNvPr id="4" name="Content Placeholder 8">
            <a:extLst>
              <a:ext uri="{FF2B5EF4-FFF2-40B4-BE49-F238E27FC236}">
                <a16:creationId xmlns:a16="http://schemas.microsoft.com/office/drawing/2014/main" id="{7B14877A-2036-ECB4-31BB-502B425E218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075" r="9930"/>
          <a:stretch/>
        </p:blipFill>
        <p:spPr>
          <a:xfrm>
            <a:off x="8681210" y="3671312"/>
            <a:ext cx="3177157" cy="31863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471418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BC66A-5A29-4880-A9D2-DBF26B47239B}"/>
              </a:ext>
            </a:extLst>
          </p:cNvPr>
          <p:cNvSpPr>
            <a:spLocks noGrp="1"/>
          </p:cNvSpPr>
          <p:nvPr>
            <p:ph type="title"/>
          </p:nvPr>
        </p:nvSpPr>
        <p:spPr/>
        <p:txBody>
          <a:bodyPr/>
          <a:lstStyle/>
          <a:p>
            <a:r>
              <a:rPr lang="el-GR" dirty="0" err="1"/>
              <a:t>Βιβλιογραφια</a:t>
            </a:r>
            <a:endParaRPr lang="el-GR" dirty="0"/>
          </a:p>
        </p:txBody>
      </p:sp>
      <p:sp>
        <p:nvSpPr>
          <p:cNvPr id="3" name="Content Placeholder 2">
            <a:extLst>
              <a:ext uri="{FF2B5EF4-FFF2-40B4-BE49-F238E27FC236}">
                <a16:creationId xmlns:a16="http://schemas.microsoft.com/office/drawing/2014/main" id="{08752975-E178-4F61-9E67-43B4E8FDC109}"/>
              </a:ext>
            </a:extLst>
          </p:cNvPr>
          <p:cNvSpPr>
            <a:spLocks noGrp="1"/>
          </p:cNvSpPr>
          <p:nvPr>
            <p:ph idx="1"/>
          </p:nvPr>
        </p:nvSpPr>
        <p:spPr>
          <a:xfrm>
            <a:off x="1136822" y="1433384"/>
            <a:ext cx="10293178" cy="5042231"/>
          </a:xfrm>
        </p:spPr>
        <p:txBody>
          <a:bodyPr>
            <a:normAutofit fontScale="77500" lnSpcReduction="20000"/>
          </a:bodyPr>
          <a:lstStyle/>
          <a:p>
            <a:pPr>
              <a:lnSpc>
                <a:spcPct val="125000"/>
              </a:lnSpc>
            </a:pPr>
            <a:r>
              <a:rPr lang="en-US" sz="23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Blatchford, P., Russell, A., &amp; Webster, R. (2012). </a:t>
            </a:r>
            <a:r>
              <a:rPr lang="en-US" sz="2300" i="1"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Reassessing the impact of teaching assistants: How research challenges practice and policy</a:t>
            </a:r>
            <a:r>
              <a:rPr lang="en-US" sz="23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 Routledge. </a:t>
            </a:r>
            <a:endParaRPr lang="el-GR" sz="23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5000"/>
              </a:lnSpc>
            </a:pPr>
            <a:r>
              <a:rPr lang="en-US" sz="23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Mitchell, D., &amp; Sutherland, D. (2020). </a:t>
            </a:r>
            <a:r>
              <a:rPr lang="en-US" sz="2300" i="1"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What really works in special and inclusive education: Using evidence-based teaching strategies</a:t>
            </a:r>
            <a:r>
              <a:rPr lang="en-US" sz="23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 Routledge.</a:t>
            </a:r>
            <a:endParaRPr lang="el-GR" sz="23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5000"/>
              </a:lnSpc>
            </a:pPr>
            <a:r>
              <a:rPr lang="en-US" sz="23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Sandall, S. R., Schwartz, I. S., Joseph, G. E., and Gauvreau A.N. (2019). </a:t>
            </a:r>
            <a:r>
              <a:rPr lang="en-US" sz="230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Building blocks</a:t>
            </a:r>
            <a:r>
              <a:rPr lang="en-US" sz="23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Baltimore, MD: Paul H. Brookes.</a:t>
            </a:r>
            <a:endParaRPr lang="el-GR" sz="23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5000"/>
              </a:lnSpc>
            </a:pPr>
            <a:r>
              <a:rPr lang="en-US" sz="23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Rush, D. D., &amp; Shelden, M. L. L. (2011). </a:t>
            </a:r>
            <a:r>
              <a:rPr lang="en-US" sz="230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The Early Childhood Coaching Handbook</a:t>
            </a:r>
            <a:r>
              <a:rPr lang="en-US" sz="23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Brookes Publishing Company. PO Box 10624, Baltimore, MD 21285.</a:t>
            </a:r>
            <a:endParaRPr lang="el-GR" sz="23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5000"/>
              </a:lnSpc>
            </a:pPr>
            <a:r>
              <a:rPr lang="en-US" sz="2300" dirty="0" err="1">
                <a:solidFill>
                  <a:srgbClr val="222222"/>
                </a:solidFill>
                <a:effectLst/>
                <a:latin typeface="Arial" panose="020B0604020202020204" pitchFamily="34" charset="0"/>
                <a:ea typeface="Calibri" panose="020F0502020204030204" pitchFamily="34" charset="0"/>
                <a:cs typeface="Times New Roman" panose="02020603050405020304" pitchFamily="18" charset="0"/>
              </a:rPr>
              <a:t>Dinnebeil</a:t>
            </a:r>
            <a:r>
              <a:rPr lang="en-US" sz="23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 L. A., &amp; </a:t>
            </a:r>
            <a:r>
              <a:rPr lang="en-US" sz="2300" dirty="0" err="1">
                <a:solidFill>
                  <a:srgbClr val="222222"/>
                </a:solidFill>
                <a:effectLst/>
                <a:latin typeface="Arial" panose="020B0604020202020204" pitchFamily="34" charset="0"/>
                <a:ea typeface="Calibri" panose="020F0502020204030204" pitchFamily="34" charset="0"/>
                <a:cs typeface="Times New Roman" panose="02020603050405020304" pitchFamily="18" charset="0"/>
              </a:rPr>
              <a:t>McInerney</a:t>
            </a:r>
            <a:r>
              <a:rPr lang="en-US" sz="23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 W. F. (2011). </a:t>
            </a:r>
            <a:r>
              <a:rPr lang="en-US" sz="2300" i="1"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A Guide to Itinerant Early Childhood Special Education Services</a:t>
            </a:r>
            <a:r>
              <a:rPr lang="en-US" sz="23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 Brookes Publishing Company. PO Box 10624, Baltimore, MD 21285.</a:t>
            </a:r>
            <a:endParaRPr lang="el-GR" sz="23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endParaRPr>
          </a:p>
          <a:p>
            <a:pPr marL="0" marR="0" fontAlgn="base">
              <a:lnSpc>
                <a:spcPct val="93000"/>
              </a:lnSpc>
              <a:spcBef>
                <a:spcPts val="1000"/>
              </a:spcBef>
              <a:spcAft>
                <a:spcPts val="200"/>
              </a:spcAft>
            </a:pPr>
            <a:r>
              <a:rPr lang="el-GR" sz="2300" kern="1200" dirty="0" err="1">
                <a:solidFill>
                  <a:schemeClr val="tx1"/>
                </a:solidFill>
                <a:effectLst/>
                <a:latin typeface="Calibri" panose="020F0502020204030204" pitchFamily="34" charset="0"/>
                <a:ea typeface="Calibri" panose="020F0502020204030204" pitchFamily="34" charset="0"/>
                <a:cs typeface="Arial" panose="020B0604020202020204" pitchFamily="34" charset="0"/>
              </a:rPr>
              <a:t>Μουταβελης</a:t>
            </a:r>
            <a:r>
              <a:rPr lang="el-GR" sz="2300" kern="1200" dirty="0">
                <a:solidFill>
                  <a:schemeClr val="tx1"/>
                </a:solidFill>
                <a:effectLst/>
                <a:latin typeface="Calibri" panose="020F0502020204030204" pitchFamily="34" charset="0"/>
                <a:ea typeface="Calibri" panose="020F0502020204030204" pitchFamily="34" charset="0"/>
                <a:cs typeface="Arial" panose="020B0604020202020204" pitchFamily="34" charset="0"/>
              </a:rPr>
              <a:t> Α.Γ και </a:t>
            </a:r>
            <a:r>
              <a:rPr lang="el-GR" sz="2300" kern="1200" dirty="0" err="1">
                <a:solidFill>
                  <a:schemeClr val="tx1"/>
                </a:solidFill>
                <a:effectLst/>
                <a:latin typeface="Calibri" panose="020F0502020204030204" pitchFamily="34" charset="0"/>
                <a:ea typeface="Calibri" panose="020F0502020204030204" pitchFamily="34" charset="0"/>
                <a:cs typeface="Arial" panose="020B0604020202020204" pitchFamily="34" charset="0"/>
              </a:rPr>
              <a:t>Γελαστοπούλου</a:t>
            </a:r>
            <a:r>
              <a:rPr lang="el-GR" sz="2300" kern="1200" dirty="0">
                <a:solidFill>
                  <a:schemeClr val="tx1"/>
                </a:solidFill>
                <a:effectLst/>
                <a:latin typeface="Calibri" panose="020F0502020204030204" pitchFamily="34" charset="0"/>
                <a:ea typeface="Calibri" panose="020F0502020204030204" pitchFamily="34" charset="0"/>
                <a:cs typeface="Arial" panose="020B0604020202020204" pitchFamily="34" charset="0"/>
              </a:rPr>
              <a:t> Μ. (2017). Εκπαιδευτικό υλικό για την παράλληλη στήριξη και την ένταξη μαθητών με αναπηρία ή/και ειδικές  εκπαιδευτικές ανάγκες στο σχολείο. Συλλογικός Επιστημονικός Τόμος. Αθήνα,  	ΙΕΠ.</a:t>
            </a:r>
            <a:endParaRPr lang="en-US" sz="23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0" indent="0">
              <a:lnSpc>
                <a:spcPct val="125000"/>
              </a:lnSpc>
              <a:buNone/>
            </a:pP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25000"/>
              </a:lnSpc>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Link on research and resources on Teacher Assistant/ Special Education Needs Teachers</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5000"/>
              </a:lnSpc>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https://www.sec-ed.co.uk/best-practice/teaching-assistants-providing-outstanding-classroom-support/</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4400" dirty="0"/>
          </a:p>
        </p:txBody>
      </p:sp>
    </p:spTree>
    <p:extLst>
      <p:ext uri="{BB962C8B-B14F-4D97-AF65-F5344CB8AC3E}">
        <p14:creationId xmlns:p14="http://schemas.microsoft.com/office/powerpoint/2010/main" val="1719871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C31E5-95F5-48A8-B704-FAB9BAD43EE6}"/>
              </a:ext>
            </a:extLst>
          </p:cNvPr>
          <p:cNvSpPr>
            <a:spLocks noGrp="1"/>
          </p:cNvSpPr>
          <p:nvPr>
            <p:ph type="title"/>
          </p:nvPr>
        </p:nvSpPr>
        <p:spPr/>
        <p:txBody>
          <a:bodyPr>
            <a:normAutofit fontScale="90000"/>
          </a:bodyPr>
          <a:lstStyle/>
          <a:p>
            <a:r>
              <a:rPr lang="el-GR" dirty="0"/>
              <a:t>Οφελη</a:t>
            </a:r>
            <a:r>
              <a:rPr lang="en-US" dirty="0"/>
              <a:t> a</a:t>
            </a:r>
            <a:r>
              <a:rPr lang="el-GR" dirty="0"/>
              <a:t>ποτελεσματικησ συνεργασιασ</a:t>
            </a:r>
            <a:r>
              <a:rPr lang="en-US" dirty="0"/>
              <a:t> </a:t>
            </a:r>
            <a:r>
              <a:rPr lang="el-GR" dirty="0"/>
              <a:t>για την ενταξιακη εκπαιδευση</a:t>
            </a:r>
          </a:p>
        </p:txBody>
      </p:sp>
      <p:sp>
        <p:nvSpPr>
          <p:cNvPr id="3" name="Content Placeholder 2">
            <a:extLst>
              <a:ext uri="{FF2B5EF4-FFF2-40B4-BE49-F238E27FC236}">
                <a16:creationId xmlns:a16="http://schemas.microsoft.com/office/drawing/2014/main" id="{D62FD83F-D166-4EB3-974A-CBF9B1EB1D0D}"/>
              </a:ext>
            </a:extLst>
          </p:cNvPr>
          <p:cNvSpPr>
            <a:spLocks noGrp="1"/>
          </p:cNvSpPr>
          <p:nvPr>
            <p:ph idx="1"/>
          </p:nvPr>
        </p:nvSpPr>
        <p:spPr>
          <a:xfrm>
            <a:off x="1156447" y="1874517"/>
            <a:ext cx="10535771" cy="4707818"/>
          </a:xfrm>
        </p:spPr>
        <p:txBody>
          <a:bodyPr>
            <a:normAutofit fontScale="92500" lnSpcReduction="10000"/>
          </a:bodyPr>
          <a:lstStyle/>
          <a:p>
            <a:pPr marL="0" indent="0">
              <a:buNone/>
            </a:pPr>
            <a:endParaRPr lang="en-US" dirty="0"/>
          </a:p>
          <a:p>
            <a:r>
              <a:rPr lang="el-GR" sz="3000" dirty="0"/>
              <a:t>Παρέχει σε όλους ευκαιρίες για να μάθουν ο ένας απ’τον άλλο ώστε να υποστηρίζονται οι μαθητές με τους καλύτερους δυνατούς τρόπους. </a:t>
            </a:r>
            <a:endParaRPr lang="en-US" sz="3000" dirty="0"/>
          </a:p>
          <a:p>
            <a:r>
              <a:rPr lang="el-GR" sz="3000" dirty="0"/>
              <a:t>Δημιουργεί ευκαιρίες για τα παιδιά ώστε να εξασκούν νέες δεξιότητες μέσα  στα μαθησιακά περιβάλλοντα του σπιτιού και της τάξης τους. </a:t>
            </a:r>
            <a:endParaRPr lang="en-US" sz="3000" dirty="0"/>
          </a:p>
          <a:p>
            <a:r>
              <a:rPr lang="el-GR" sz="3000" dirty="0"/>
              <a:t>Αυξάνει το συντονισμό των υπηρεσιών και των στηρίξεων που είναι απαραίτητες για να υποστηρίζουν τους μαθησιακούς και αναπτυξιακούς στόχους των παιδιών και των οικογενειών τους. </a:t>
            </a:r>
            <a:endParaRPr lang="en-US" sz="3000" dirty="0"/>
          </a:p>
          <a:p>
            <a:endParaRPr lang="el-GR" dirty="0"/>
          </a:p>
        </p:txBody>
      </p:sp>
    </p:spTree>
    <p:extLst>
      <p:ext uri="{BB962C8B-B14F-4D97-AF65-F5344CB8AC3E}">
        <p14:creationId xmlns:p14="http://schemas.microsoft.com/office/powerpoint/2010/main" val="3952809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0F799-1B39-4BFC-95FC-7070D5EF3766}"/>
              </a:ext>
            </a:extLst>
          </p:cNvPr>
          <p:cNvSpPr>
            <a:spLocks noGrp="1"/>
          </p:cNvSpPr>
          <p:nvPr>
            <p:ph type="title"/>
          </p:nvPr>
        </p:nvSpPr>
        <p:spPr>
          <a:xfrm>
            <a:off x="886047" y="101522"/>
            <a:ext cx="10972800" cy="1492132"/>
          </a:xfrm>
        </p:spPr>
        <p:txBody>
          <a:bodyPr/>
          <a:lstStyle/>
          <a:p>
            <a:r>
              <a:rPr lang="el-GR" dirty="0" err="1"/>
              <a:t>Χαρακτηριστικα</a:t>
            </a:r>
            <a:r>
              <a:rPr lang="el-GR" dirty="0"/>
              <a:t> Συνεργατικων πρακτικων</a:t>
            </a:r>
          </a:p>
        </p:txBody>
      </p:sp>
      <p:sp>
        <p:nvSpPr>
          <p:cNvPr id="3" name="Content Placeholder 2">
            <a:extLst>
              <a:ext uri="{FF2B5EF4-FFF2-40B4-BE49-F238E27FC236}">
                <a16:creationId xmlns:a16="http://schemas.microsoft.com/office/drawing/2014/main" id="{E58F7933-8A5F-46D1-8173-BA7C2142CEF6}"/>
              </a:ext>
            </a:extLst>
          </p:cNvPr>
          <p:cNvSpPr>
            <a:spLocks noGrp="1"/>
          </p:cNvSpPr>
          <p:nvPr>
            <p:ph idx="1"/>
          </p:nvPr>
        </p:nvSpPr>
        <p:spPr>
          <a:xfrm>
            <a:off x="964019" y="1509823"/>
            <a:ext cx="11227981" cy="5246655"/>
          </a:xfrm>
        </p:spPr>
        <p:txBody>
          <a:bodyPr>
            <a:normAutofit fontScale="40000" lnSpcReduction="20000"/>
          </a:bodyPr>
          <a:lstStyle/>
          <a:p>
            <a:r>
              <a:rPr lang="el-GR" sz="5600" dirty="0">
                <a:latin typeface="Times New Roman" panose="02020603050405020304" pitchFamily="18" charset="0"/>
                <a:ea typeface="Calibri" panose="020F0502020204030204" pitchFamily="34" charset="0"/>
              </a:rPr>
              <a:t>Συμμετοχή από όλα τα μέλη της ομάδας</a:t>
            </a:r>
            <a:endParaRPr lang="en-AU" sz="5600" dirty="0">
              <a:latin typeface="Times New Roman" panose="02020603050405020304" pitchFamily="18" charset="0"/>
              <a:ea typeface="Calibri" panose="020F0502020204030204" pitchFamily="34" charset="0"/>
            </a:endParaRPr>
          </a:p>
          <a:p>
            <a:r>
              <a:rPr lang="el-GR" sz="5600" dirty="0">
                <a:effectLst/>
                <a:latin typeface="Times New Roman" panose="02020603050405020304" pitchFamily="18" charset="0"/>
                <a:ea typeface="Calibri" panose="020F0502020204030204" pitchFamily="34" charset="0"/>
              </a:rPr>
              <a:t>Από κοινού συμμετοχή στον εκπαιδευτικό σχεδιασμό</a:t>
            </a:r>
            <a:endParaRPr lang="en-AU" sz="5600" dirty="0">
              <a:effectLst/>
              <a:latin typeface="Times New Roman" panose="02020603050405020304" pitchFamily="18" charset="0"/>
              <a:ea typeface="Calibri" panose="020F0502020204030204" pitchFamily="34" charset="0"/>
            </a:endParaRPr>
          </a:p>
          <a:p>
            <a:r>
              <a:rPr lang="el-GR" sz="5600" dirty="0">
                <a:latin typeface="Times New Roman" panose="02020603050405020304" pitchFamily="18" charset="0"/>
                <a:ea typeface="Calibri" panose="020F0502020204030204" pitchFamily="34" charset="0"/>
              </a:rPr>
              <a:t>Ξεκάθαροι και κοινοί στόχοι για τη συνεργασία</a:t>
            </a:r>
            <a:r>
              <a:rPr lang="en-US" sz="5600" dirty="0">
                <a:latin typeface="Times New Roman" panose="02020603050405020304" pitchFamily="18" charset="0"/>
                <a:ea typeface="Calibri" panose="020F0502020204030204" pitchFamily="34" charset="0"/>
              </a:rPr>
              <a:t> </a:t>
            </a:r>
            <a:r>
              <a:rPr lang="el-GR" sz="5600" dirty="0">
                <a:latin typeface="Times New Roman" panose="02020603050405020304" pitchFamily="18" charset="0"/>
                <a:ea typeface="Calibri" panose="020F0502020204030204" pitchFamily="34" charset="0"/>
              </a:rPr>
              <a:t> </a:t>
            </a:r>
            <a:r>
              <a:rPr lang="en-AU" sz="5600" dirty="0">
                <a:latin typeface="Times New Roman" panose="02020603050405020304" pitchFamily="18" charset="0"/>
                <a:ea typeface="Calibri" panose="020F0502020204030204" pitchFamily="34" charset="0"/>
              </a:rPr>
              <a:t>(</a:t>
            </a:r>
            <a:r>
              <a:rPr lang="el-GR" sz="5600" dirty="0">
                <a:latin typeface="Times New Roman" panose="02020603050405020304" pitchFamily="18" charset="0"/>
                <a:ea typeface="Calibri" panose="020F0502020204030204" pitchFamily="34" charset="0"/>
              </a:rPr>
              <a:t>Όλοι μοιράζονται τις ίδιες φιλοσοφίες και ευθύνες</a:t>
            </a:r>
            <a:r>
              <a:rPr lang="en-US" sz="5600" dirty="0">
                <a:latin typeface="Times New Roman" panose="02020603050405020304" pitchFamily="18" charset="0"/>
                <a:ea typeface="Calibri" panose="020F0502020204030204" pitchFamily="34" charset="0"/>
              </a:rPr>
              <a:t>)</a:t>
            </a:r>
            <a:endParaRPr lang="en-AU" sz="5600" dirty="0">
              <a:effectLst/>
              <a:latin typeface="Times New Roman" panose="02020603050405020304" pitchFamily="18" charset="0"/>
              <a:ea typeface="Calibri" panose="020F0502020204030204" pitchFamily="34" charset="0"/>
            </a:endParaRPr>
          </a:p>
          <a:p>
            <a:r>
              <a:rPr lang="el-GR" sz="5600" dirty="0">
                <a:effectLst/>
                <a:latin typeface="Times New Roman" panose="02020603050405020304" pitchFamily="18" charset="0"/>
                <a:ea typeface="Calibri" panose="020F0502020204030204" pitchFamily="34" charset="0"/>
              </a:rPr>
              <a:t>Αποτελεσματική και τακτική επικοινωνία</a:t>
            </a:r>
            <a:endParaRPr lang="en-AU" sz="5600" dirty="0">
              <a:effectLst/>
              <a:latin typeface="Times New Roman" panose="02020603050405020304" pitchFamily="18" charset="0"/>
              <a:ea typeface="Calibri" panose="020F0502020204030204" pitchFamily="34" charset="0"/>
            </a:endParaRPr>
          </a:p>
          <a:p>
            <a:r>
              <a:rPr lang="el-GR" sz="5600" dirty="0">
                <a:latin typeface="Times New Roman" panose="02020603050405020304" pitchFamily="18" charset="0"/>
                <a:ea typeface="Calibri" panose="020F0502020204030204" pitchFamily="34" charset="0"/>
              </a:rPr>
              <a:t>Καθορισμένοι ρόλοι και ευθύνες</a:t>
            </a:r>
            <a:r>
              <a:rPr lang="el-GR" sz="5600" dirty="0">
                <a:effectLst/>
                <a:latin typeface="Times New Roman" panose="02020603050405020304" pitchFamily="18" charset="0"/>
                <a:ea typeface="Calibri" panose="020F0502020204030204" pitchFamily="34" charset="0"/>
              </a:rPr>
              <a:t> ( ποιος είναι υπεύθυνος και για ποιο πράγμα) </a:t>
            </a:r>
            <a:endParaRPr lang="en-AU" sz="5600" dirty="0">
              <a:effectLst/>
              <a:latin typeface="Times New Roman" panose="02020603050405020304" pitchFamily="18" charset="0"/>
              <a:ea typeface="Calibri" panose="020F0502020204030204" pitchFamily="34" charset="0"/>
            </a:endParaRPr>
          </a:p>
          <a:p>
            <a:r>
              <a:rPr lang="el-GR" sz="5600" dirty="0">
                <a:latin typeface="Times New Roman" panose="02020603050405020304" pitchFamily="18" charset="0"/>
                <a:ea typeface="Calibri" panose="020F0502020204030204" pitchFamily="34" charset="0"/>
              </a:rPr>
              <a:t>Ατμόσφαιρα εμπιστοσύνης και αμοιβαίου σεβασμού για τις συνεισφορές των άλλων</a:t>
            </a:r>
            <a:endParaRPr lang="en-AU" sz="5600" dirty="0">
              <a:latin typeface="Times New Roman" panose="02020603050405020304" pitchFamily="18" charset="0"/>
              <a:ea typeface="Calibri" panose="020F0502020204030204" pitchFamily="34" charset="0"/>
            </a:endParaRPr>
          </a:p>
          <a:p>
            <a:r>
              <a:rPr lang="el-GR" sz="5600" dirty="0">
                <a:latin typeface="Times New Roman" panose="02020603050405020304" pitchFamily="18" charset="0"/>
                <a:ea typeface="Calibri" panose="020F0502020204030204" pitchFamily="34" charset="0"/>
              </a:rPr>
              <a:t>Σχέσεις όχι με βάση την ιεραρχία</a:t>
            </a:r>
            <a:endParaRPr lang="en-AU" sz="5600" dirty="0">
              <a:latin typeface="Times New Roman" panose="02020603050405020304" pitchFamily="18" charset="0"/>
              <a:ea typeface="Calibri" panose="020F0502020204030204" pitchFamily="34" charset="0"/>
            </a:endParaRPr>
          </a:p>
          <a:p>
            <a:r>
              <a:rPr lang="el-GR" sz="5600" dirty="0">
                <a:latin typeface="Times New Roman" panose="02020603050405020304" pitchFamily="18" charset="0"/>
                <a:ea typeface="Calibri" panose="020F0502020204030204" pitchFamily="34" charset="0"/>
              </a:rPr>
              <a:t>Συμμετοχή στην συνεργατική επίλυση προβλημάτων και λήψη αποφάσεων (</a:t>
            </a:r>
            <a:r>
              <a:rPr lang="en-US" sz="5600" dirty="0">
                <a:latin typeface="Times New Roman" panose="02020603050405020304" pitchFamily="18" charset="0"/>
                <a:ea typeface="Calibri" panose="020F0502020204030204" pitchFamily="34" charset="0"/>
              </a:rPr>
              <a:t>c</a:t>
            </a:r>
            <a:r>
              <a:rPr lang="en-AU" sz="5600" dirty="0" err="1">
                <a:effectLst/>
                <a:latin typeface="Times New Roman" panose="02020603050405020304" pitchFamily="18" charset="0"/>
                <a:ea typeface="Calibri" panose="020F0502020204030204" pitchFamily="34" charset="0"/>
              </a:rPr>
              <a:t>ollaborative</a:t>
            </a:r>
            <a:r>
              <a:rPr lang="en-AU" sz="5600" dirty="0">
                <a:effectLst/>
                <a:latin typeface="Times New Roman" panose="02020603050405020304" pitchFamily="18" charset="0"/>
                <a:ea typeface="Calibri" panose="020F0502020204030204" pitchFamily="34" charset="0"/>
              </a:rPr>
              <a:t> problem-solving, collaborativ</a:t>
            </a:r>
            <a:r>
              <a:rPr lang="en-AU" sz="5600" dirty="0">
                <a:latin typeface="Times New Roman" panose="02020603050405020304" pitchFamily="18" charset="0"/>
                <a:ea typeface="Calibri" panose="020F0502020204030204" pitchFamily="34" charset="0"/>
              </a:rPr>
              <a:t>e</a:t>
            </a:r>
            <a:r>
              <a:rPr lang="en-AU" sz="5600" dirty="0">
                <a:effectLst/>
                <a:latin typeface="Times New Roman" panose="02020603050405020304" pitchFamily="18" charset="0"/>
                <a:ea typeface="Calibri" panose="020F0502020204030204" pitchFamily="34" charset="0"/>
              </a:rPr>
              <a:t> decision-making)</a:t>
            </a:r>
          </a:p>
          <a:p>
            <a:r>
              <a:rPr lang="el-GR" sz="5600" dirty="0">
                <a:latin typeface="Times New Roman" panose="02020603050405020304" pitchFamily="18" charset="0"/>
                <a:ea typeface="Calibri" panose="020F0502020204030204" pitchFamily="34" charset="0"/>
              </a:rPr>
              <a:t>Προκαθορισμένες διαδικασίες για την παρακολούθηση της προόδου, την ανασκόπηση της διδασκαλίας και την προσαρμογή της διδασκαλίας και παρεμβάσεων</a:t>
            </a:r>
            <a:endParaRPr lang="en-AU" sz="5600" dirty="0">
              <a:effectLst/>
              <a:latin typeface="Times New Roman" panose="02020603050405020304" pitchFamily="18" charset="0"/>
              <a:ea typeface="Calibri" panose="020F0502020204030204" pitchFamily="34" charset="0"/>
            </a:endParaRPr>
          </a:p>
          <a:p>
            <a:r>
              <a:rPr lang="el-GR" sz="5600" dirty="0">
                <a:effectLst/>
                <a:latin typeface="Times New Roman" panose="02020603050405020304" pitchFamily="18" charset="0"/>
                <a:ea typeface="Calibri" panose="020F0502020204030204" pitchFamily="34" charset="0"/>
              </a:rPr>
              <a:t>Διαδικασίες για την επίλυση ΄δύσκολων ζητημάτων/ συγκρούσεων</a:t>
            </a:r>
            <a:endParaRPr lang="el-GR" sz="4400" dirty="0">
              <a:latin typeface="Times New Roman" panose="02020603050405020304" pitchFamily="18" charset="0"/>
              <a:ea typeface="Calibri" panose="020F0502020204030204" pitchFamily="34" charset="0"/>
            </a:endParaRPr>
          </a:p>
          <a:p>
            <a:pPr marL="0" indent="0">
              <a:buNone/>
            </a:pPr>
            <a:r>
              <a:rPr lang="en-AU" sz="4400" dirty="0">
                <a:effectLst/>
                <a:latin typeface="Times New Roman" panose="02020603050405020304" pitchFamily="18" charset="0"/>
                <a:ea typeface="Calibri" panose="020F0502020204030204" pitchFamily="34" charset="0"/>
              </a:rPr>
              <a:t>(Mitchell &amp; Sutherland, 2020</a:t>
            </a:r>
            <a:r>
              <a:rPr lang="el-GR" sz="4400" dirty="0">
                <a:latin typeface="Times New Roman" panose="02020603050405020304" pitchFamily="18" charset="0"/>
                <a:ea typeface="Calibri" panose="020F0502020204030204" pitchFamily="34" charset="0"/>
              </a:rPr>
              <a:t>, </a:t>
            </a:r>
            <a:r>
              <a:rPr lang="en-AU" sz="4400" dirty="0">
                <a:effectLst/>
                <a:latin typeface="Times New Roman" panose="02020603050405020304" pitchFamily="18" charset="0"/>
                <a:ea typeface="Calibri" panose="020F0502020204030204" pitchFamily="34" charset="0"/>
              </a:rPr>
              <a:t>Odom, </a:t>
            </a:r>
            <a:r>
              <a:rPr lang="en-AU" sz="4400" dirty="0" err="1">
                <a:effectLst/>
                <a:latin typeface="Times New Roman" panose="02020603050405020304" pitchFamily="18" charset="0"/>
                <a:ea typeface="Calibri" panose="020F0502020204030204" pitchFamily="34" charset="0"/>
              </a:rPr>
              <a:t>Buysse</a:t>
            </a:r>
            <a:r>
              <a:rPr lang="en-AU" sz="4400" dirty="0">
                <a:effectLst/>
                <a:latin typeface="Times New Roman" panose="02020603050405020304" pitchFamily="18" charset="0"/>
                <a:ea typeface="Calibri" panose="020F0502020204030204" pitchFamily="34" charset="0"/>
              </a:rPr>
              <a:t> and </a:t>
            </a:r>
            <a:r>
              <a:rPr lang="en-AU" sz="4400" dirty="0" err="1">
                <a:effectLst/>
                <a:latin typeface="Times New Roman" panose="02020603050405020304" pitchFamily="18" charset="0"/>
                <a:ea typeface="Calibri" panose="020F0502020204030204" pitchFamily="34" charset="0"/>
              </a:rPr>
              <a:t>Soukakou</a:t>
            </a:r>
            <a:r>
              <a:rPr lang="en-AU" sz="4400" dirty="0">
                <a:effectLst/>
                <a:latin typeface="Times New Roman" panose="02020603050405020304" pitchFamily="18" charset="0"/>
                <a:ea typeface="Calibri" panose="020F0502020204030204" pitchFamily="34" charset="0"/>
              </a:rPr>
              <a:t>, 2011). </a:t>
            </a:r>
            <a:endParaRPr lang="el-GR" sz="4400" dirty="0"/>
          </a:p>
        </p:txBody>
      </p:sp>
    </p:spTree>
    <p:extLst>
      <p:ext uri="{BB962C8B-B14F-4D97-AF65-F5344CB8AC3E}">
        <p14:creationId xmlns:p14="http://schemas.microsoft.com/office/powerpoint/2010/main" val="4133596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0F799-1B39-4BFC-95FC-7070D5EF3766}"/>
              </a:ext>
            </a:extLst>
          </p:cNvPr>
          <p:cNvSpPr>
            <a:spLocks noGrp="1"/>
          </p:cNvSpPr>
          <p:nvPr>
            <p:ph type="title"/>
          </p:nvPr>
        </p:nvSpPr>
        <p:spPr>
          <a:xfrm>
            <a:off x="919370" y="382385"/>
            <a:ext cx="11131826" cy="1492132"/>
          </a:xfrm>
        </p:spPr>
        <p:txBody>
          <a:bodyPr>
            <a:normAutofit/>
          </a:bodyPr>
          <a:lstStyle/>
          <a:p>
            <a:r>
              <a:rPr lang="el-GR" sz="4400" dirty="0"/>
              <a:t>Προυποθεσεισ</a:t>
            </a:r>
            <a:r>
              <a:rPr lang="en-US" sz="4400" dirty="0"/>
              <a:t> </a:t>
            </a:r>
            <a:r>
              <a:rPr lang="el-GR" sz="4400" dirty="0"/>
              <a:t>για την αποτελεσματικοτητα  Συνεργατικων πρακτικων</a:t>
            </a:r>
          </a:p>
        </p:txBody>
      </p:sp>
      <p:sp>
        <p:nvSpPr>
          <p:cNvPr id="3" name="Content Placeholder 2">
            <a:extLst>
              <a:ext uri="{FF2B5EF4-FFF2-40B4-BE49-F238E27FC236}">
                <a16:creationId xmlns:a16="http://schemas.microsoft.com/office/drawing/2014/main" id="{E58F7933-8A5F-46D1-8173-BA7C2142CEF6}"/>
              </a:ext>
            </a:extLst>
          </p:cNvPr>
          <p:cNvSpPr>
            <a:spLocks noGrp="1"/>
          </p:cNvSpPr>
          <p:nvPr>
            <p:ph idx="1"/>
          </p:nvPr>
        </p:nvSpPr>
        <p:spPr>
          <a:xfrm>
            <a:off x="1075765" y="1679944"/>
            <a:ext cx="10683844" cy="4855535"/>
          </a:xfrm>
        </p:spPr>
        <p:txBody>
          <a:bodyPr>
            <a:normAutofit fontScale="92500" lnSpcReduction="10000"/>
          </a:bodyPr>
          <a:lstStyle/>
          <a:p>
            <a:r>
              <a:rPr lang="el-GR" dirty="0">
                <a:effectLst/>
                <a:latin typeface="Times New Roman" panose="02020603050405020304" pitchFamily="18" charset="0"/>
                <a:ea typeface="Calibri" panose="020F0502020204030204" pitchFamily="34" charset="0"/>
              </a:rPr>
              <a:t>Επαρκής χρόνος για οργάνωση και συναντήσεις  (</a:t>
            </a:r>
            <a:r>
              <a:rPr lang="en-AU" dirty="0">
                <a:effectLst/>
                <a:latin typeface="Times New Roman" panose="02020603050405020304" pitchFamily="18" charset="0"/>
                <a:ea typeface="Calibri" panose="020F0502020204030204" pitchFamily="34" charset="0"/>
              </a:rPr>
              <a:t>Adequate time to plan and meet</a:t>
            </a:r>
            <a:r>
              <a:rPr lang="el-GR" dirty="0">
                <a:effectLst/>
                <a:latin typeface="Times New Roman" panose="02020603050405020304" pitchFamily="18" charset="0"/>
                <a:ea typeface="Calibri" panose="020F0502020204030204" pitchFamily="34" charset="0"/>
              </a:rPr>
              <a:t>)</a:t>
            </a:r>
            <a:endParaRPr lang="en-AU" dirty="0">
              <a:effectLst/>
              <a:latin typeface="Times New Roman" panose="02020603050405020304" pitchFamily="18" charset="0"/>
              <a:ea typeface="Calibri" panose="020F0502020204030204" pitchFamily="34" charset="0"/>
            </a:endParaRPr>
          </a:p>
          <a:p>
            <a:r>
              <a:rPr lang="el-GR" dirty="0">
                <a:latin typeface="Times New Roman" panose="02020603050405020304" pitchFamily="18" charset="0"/>
                <a:ea typeface="Calibri" panose="020F0502020204030204" pitchFamily="34" charset="0"/>
              </a:rPr>
              <a:t>Επαρκής χρόνος για την ανάπτυξη σχέσεων εμπιστοσύνης (</a:t>
            </a:r>
            <a:r>
              <a:rPr lang="en-AU" dirty="0">
                <a:latin typeface="Times New Roman" panose="02020603050405020304" pitchFamily="18" charset="0"/>
                <a:ea typeface="Calibri" panose="020F0502020204030204" pitchFamily="34" charset="0"/>
              </a:rPr>
              <a:t>Adequate time to develop trusting relationships</a:t>
            </a:r>
            <a:r>
              <a:rPr lang="el-GR" dirty="0">
                <a:latin typeface="Times New Roman" panose="02020603050405020304" pitchFamily="18" charset="0"/>
                <a:ea typeface="Calibri" panose="020F0502020204030204" pitchFamily="34" charset="0"/>
              </a:rPr>
              <a:t>)</a:t>
            </a:r>
            <a:endParaRPr lang="en-AU" dirty="0">
              <a:effectLst/>
              <a:latin typeface="Times New Roman" panose="02020603050405020304" pitchFamily="18" charset="0"/>
              <a:ea typeface="Calibri" panose="020F0502020204030204" pitchFamily="34" charset="0"/>
            </a:endParaRPr>
          </a:p>
          <a:p>
            <a:r>
              <a:rPr lang="el-GR" dirty="0">
                <a:latin typeface="Times New Roman" panose="02020603050405020304" pitchFamily="18" charset="0"/>
                <a:ea typeface="Calibri" panose="020F0502020204030204" pitchFamily="34" charset="0"/>
              </a:rPr>
              <a:t>Υποστήριξη από την διοίκηση (</a:t>
            </a:r>
            <a:r>
              <a:rPr lang="en-AU" dirty="0">
                <a:latin typeface="Times New Roman" panose="02020603050405020304" pitchFamily="18" charset="0"/>
                <a:ea typeface="Calibri" panose="020F0502020204030204" pitchFamily="34" charset="0"/>
              </a:rPr>
              <a:t>A</a:t>
            </a:r>
            <a:r>
              <a:rPr lang="en-AU" dirty="0">
                <a:effectLst/>
                <a:latin typeface="Times New Roman" panose="02020603050405020304" pitchFamily="18" charset="0"/>
                <a:ea typeface="Calibri" panose="020F0502020204030204" pitchFamily="34" charset="0"/>
              </a:rPr>
              <a:t>dministrative support</a:t>
            </a:r>
            <a:r>
              <a:rPr lang="el-GR" dirty="0">
                <a:effectLst/>
                <a:latin typeface="Times New Roman" panose="02020603050405020304" pitchFamily="18" charset="0"/>
                <a:ea typeface="Calibri" panose="020F0502020204030204" pitchFamily="34" charset="0"/>
              </a:rPr>
              <a:t>)</a:t>
            </a:r>
            <a:r>
              <a:rPr lang="en-AU" dirty="0">
                <a:effectLst/>
                <a:latin typeface="Times New Roman" panose="02020603050405020304" pitchFamily="18" charset="0"/>
                <a:ea typeface="Calibri" panose="020F0502020204030204" pitchFamily="34" charset="0"/>
              </a:rPr>
              <a:t> </a:t>
            </a:r>
          </a:p>
          <a:p>
            <a:r>
              <a:rPr lang="el-GR" dirty="0">
                <a:latin typeface="Times New Roman" panose="02020603050405020304" pitchFamily="18" charset="0"/>
                <a:ea typeface="Calibri" panose="020F0502020204030204" pitchFamily="34" charset="0"/>
              </a:rPr>
              <a:t>Θέληση για μάθηση από τους άλλους (</a:t>
            </a:r>
            <a:r>
              <a:rPr lang="en-AU" dirty="0">
                <a:latin typeface="Times New Roman" panose="02020603050405020304" pitchFamily="18" charset="0"/>
                <a:ea typeface="Calibri" panose="020F0502020204030204" pitchFamily="34" charset="0"/>
              </a:rPr>
              <a:t>Willingness to learn from others</a:t>
            </a:r>
            <a:r>
              <a:rPr lang="el-GR" dirty="0">
                <a:latin typeface="Times New Roman" panose="02020603050405020304" pitchFamily="18" charset="0"/>
                <a:ea typeface="Calibri" panose="020F0502020204030204" pitchFamily="34" charset="0"/>
              </a:rPr>
              <a:t>)</a:t>
            </a:r>
            <a:endParaRPr lang="en-AU" dirty="0">
              <a:latin typeface="Times New Roman" panose="02020603050405020304" pitchFamily="18" charset="0"/>
              <a:ea typeface="Calibri" panose="020F0502020204030204" pitchFamily="34" charset="0"/>
            </a:endParaRPr>
          </a:p>
          <a:p>
            <a:r>
              <a:rPr lang="el-GR" dirty="0">
                <a:latin typeface="Times New Roman" panose="02020603050405020304" pitchFamily="18" charset="0"/>
                <a:ea typeface="Calibri" panose="020F0502020204030204" pitchFamily="34" charset="0"/>
              </a:rPr>
              <a:t>Να εκτιμάται η κάθε διαφορετική άποψη (</a:t>
            </a:r>
            <a:r>
              <a:rPr lang="en-AU" dirty="0">
                <a:latin typeface="Times New Roman" panose="02020603050405020304" pitchFamily="18" charset="0"/>
                <a:ea typeface="Calibri" panose="020F0502020204030204" pitchFamily="34" charset="0"/>
              </a:rPr>
              <a:t>Appreciation for differing points of view</a:t>
            </a:r>
            <a:r>
              <a:rPr lang="el-GR" dirty="0">
                <a:latin typeface="Times New Roman" panose="02020603050405020304" pitchFamily="18" charset="0"/>
                <a:ea typeface="Calibri" panose="020F0502020204030204" pitchFamily="34" charset="0"/>
              </a:rPr>
              <a:t>)</a:t>
            </a:r>
            <a:endParaRPr lang="en-AU" dirty="0">
              <a:latin typeface="Times New Roman" panose="02020603050405020304" pitchFamily="18" charset="0"/>
              <a:ea typeface="Calibri" panose="020F0502020204030204" pitchFamily="34" charset="0"/>
            </a:endParaRPr>
          </a:p>
          <a:p>
            <a:r>
              <a:rPr lang="el-GR" dirty="0">
                <a:latin typeface="Times New Roman" panose="02020603050405020304" pitchFamily="18" charset="0"/>
                <a:ea typeface="Calibri" panose="020F0502020204030204" pitchFamily="34" charset="0"/>
              </a:rPr>
              <a:t>Να εκτιμούνται οι αποκλίσεις των συνηθειών και προτιμήσεων ως προς την επικοινωνία και την αλληλεπίδραση (</a:t>
            </a:r>
            <a:r>
              <a:rPr lang="en-AU" dirty="0">
                <a:latin typeface="Times New Roman" panose="02020603050405020304" pitchFamily="18" charset="0"/>
                <a:ea typeface="Calibri" panose="020F0502020204030204" pitchFamily="34" charset="0"/>
              </a:rPr>
              <a:t>Appreciation of for variations in the customs and preferences in communication and interaction</a:t>
            </a:r>
            <a:r>
              <a:rPr lang="el-GR" dirty="0">
                <a:latin typeface="Times New Roman" panose="02020603050405020304" pitchFamily="18" charset="0"/>
                <a:ea typeface="Calibri" panose="020F0502020204030204" pitchFamily="34" charset="0"/>
              </a:rPr>
              <a:t>)</a:t>
            </a:r>
            <a:endParaRPr lang="en-AU" dirty="0">
              <a:latin typeface="Times New Roman" panose="02020603050405020304" pitchFamily="18" charset="0"/>
              <a:ea typeface="Calibri" panose="020F0502020204030204" pitchFamily="34" charset="0"/>
            </a:endParaRPr>
          </a:p>
          <a:p>
            <a:r>
              <a:rPr lang="el-GR" dirty="0">
                <a:latin typeface="Times New Roman" panose="02020603050405020304" pitchFamily="18" charset="0"/>
                <a:ea typeface="Calibri" panose="020F0502020204030204" pitchFamily="34" charset="0"/>
              </a:rPr>
              <a:t>Προ-υπηρεσιακή και ενδουπηρεσιακή  εκπαίδευση  σε βέλτιστες  πρακτικές για την ομαδικότητα και τη συνεργασία   (</a:t>
            </a:r>
            <a:r>
              <a:rPr lang="en-AU" dirty="0">
                <a:latin typeface="Times New Roman" panose="02020603050405020304" pitchFamily="18" charset="0"/>
                <a:ea typeface="Calibri" panose="020F0502020204030204" pitchFamily="34" charset="0"/>
              </a:rPr>
              <a:t>Pre-service and in-service training on recommended practices for teaming and collaborating</a:t>
            </a:r>
            <a:r>
              <a:rPr lang="el-GR" dirty="0">
                <a:latin typeface="Times New Roman" panose="02020603050405020304" pitchFamily="18" charset="0"/>
                <a:ea typeface="Calibri" panose="020F0502020204030204" pitchFamily="34" charset="0"/>
              </a:rPr>
              <a:t>)</a:t>
            </a:r>
            <a:endParaRPr lang="el-GR" sz="1800" dirty="0">
              <a:latin typeface="Times New Roman" panose="02020603050405020304" pitchFamily="18" charset="0"/>
              <a:ea typeface="Calibri" panose="020F0502020204030204" pitchFamily="34" charset="0"/>
            </a:endParaRPr>
          </a:p>
          <a:p>
            <a:pPr marL="0" indent="0">
              <a:buNone/>
            </a:pPr>
            <a:endParaRPr lang="el-GR" sz="1800" dirty="0">
              <a:effectLst/>
              <a:latin typeface="Times New Roman" panose="02020603050405020304" pitchFamily="18" charset="0"/>
              <a:ea typeface="Calibri" panose="020F0502020204030204" pitchFamily="34" charset="0"/>
            </a:endParaRPr>
          </a:p>
          <a:p>
            <a:pPr marL="0" indent="0">
              <a:buNone/>
            </a:pPr>
            <a:r>
              <a:rPr lang="en-AU" sz="1800" dirty="0">
                <a:effectLst/>
                <a:latin typeface="Times New Roman" panose="02020603050405020304" pitchFamily="18" charset="0"/>
                <a:ea typeface="Calibri" panose="020F0502020204030204" pitchFamily="34" charset="0"/>
              </a:rPr>
              <a:t>(Sandal et al., 2019). </a:t>
            </a:r>
            <a:endParaRPr lang="el-GR" dirty="0"/>
          </a:p>
        </p:txBody>
      </p:sp>
    </p:spTree>
    <p:extLst>
      <p:ext uri="{BB962C8B-B14F-4D97-AF65-F5344CB8AC3E}">
        <p14:creationId xmlns:p14="http://schemas.microsoft.com/office/powerpoint/2010/main" val="1386328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4D480-36B0-5131-077B-DE048BE0AAF5}"/>
              </a:ext>
            </a:extLst>
          </p:cNvPr>
          <p:cNvSpPr>
            <a:spLocks noGrp="1"/>
          </p:cNvSpPr>
          <p:nvPr>
            <p:ph type="title"/>
          </p:nvPr>
        </p:nvSpPr>
        <p:spPr>
          <a:xfrm>
            <a:off x="5297762" y="329184"/>
            <a:ext cx="6251110" cy="1783080"/>
          </a:xfrm>
        </p:spPr>
        <p:txBody>
          <a:bodyPr vert="horz" lIns="91440" tIns="45720" rIns="91440" bIns="45720" rtlCol="0" anchor="b">
            <a:normAutofit/>
          </a:bodyPr>
          <a:lstStyle/>
          <a:p>
            <a:pPr>
              <a:spcBef>
                <a:spcPct val="0"/>
              </a:spcBef>
            </a:pPr>
            <a:r>
              <a:rPr lang="el-GR" sz="5400" dirty="0" err="1"/>
              <a:t>Ενσωματωμενη</a:t>
            </a:r>
            <a:r>
              <a:rPr lang="el-GR" sz="5400" dirty="0"/>
              <a:t> </a:t>
            </a:r>
            <a:r>
              <a:rPr lang="el-GR" sz="5400" dirty="0" err="1"/>
              <a:t>διδασκαλια</a:t>
            </a:r>
            <a:endParaRPr lang="en-US" sz="5400" dirty="0"/>
          </a:p>
        </p:txBody>
      </p:sp>
      <p:pic>
        <p:nvPicPr>
          <p:cNvPr id="5" name="Picture 4" descr="Glasses on top of a book">
            <a:extLst>
              <a:ext uri="{FF2B5EF4-FFF2-40B4-BE49-F238E27FC236}">
                <a16:creationId xmlns:a16="http://schemas.microsoft.com/office/drawing/2014/main" id="{A76969DE-082E-3A0C-8133-087231DB3A85}"/>
              </a:ext>
            </a:extLst>
          </p:cNvPr>
          <p:cNvPicPr>
            <a:picLocks noChangeAspect="1"/>
          </p:cNvPicPr>
          <p:nvPr/>
        </p:nvPicPr>
        <p:blipFill rotWithShape="1">
          <a:blip r:embed="rId3"/>
          <a:srcRect l="14838" r="40170"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Text Placeholder 2">
            <a:extLst>
              <a:ext uri="{FF2B5EF4-FFF2-40B4-BE49-F238E27FC236}">
                <a16:creationId xmlns:a16="http://schemas.microsoft.com/office/drawing/2014/main" id="{C76DE44D-0754-02EF-6AF4-027628FE5B34}"/>
              </a:ext>
            </a:extLst>
          </p:cNvPr>
          <p:cNvSpPr>
            <a:spLocks noGrp="1"/>
          </p:cNvSpPr>
          <p:nvPr>
            <p:ph type="body" idx="1"/>
          </p:nvPr>
        </p:nvSpPr>
        <p:spPr>
          <a:xfrm>
            <a:off x="4657345" y="2706130"/>
            <a:ext cx="6891527" cy="3822686"/>
          </a:xfrm>
        </p:spPr>
        <p:txBody>
          <a:bodyPr vert="horz" lIns="91440" tIns="45720" rIns="91440" bIns="45720" rtlCol="0">
            <a:normAutofit fontScale="92500"/>
          </a:bodyPr>
          <a:lstStyle/>
          <a:p>
            <a:pPr marL="0" indent="0">
              <a:spcAft>
                <a:spcPts val="600"/>
              </a:spcAft>
              <a:buNone/>
            </a:pPr>
            <a:r>
              <a:rPr lang="el-GR" sz="2200" b="0" i="0" u="none" strike="noStrike" dirty="0">
                <a:effectLst/>
              </a:rPr>
              <a:t>…  Η χρ</a:t>
            </a:r>
            <a:r>
              <a:rPr lang="el-GR" sz="2200" dirty="0"/>
              <a:t>ήση εκπαιδευτικών πρακτικών/παρεμβάσεων που αποσκοπούν στην υποστήριξη εξατομικευμένων στόχων στο πλαίσιο καθημερινών δραστηριοτήτων  </a:t>
            </a:r>
            <a:r>
              <a:rPr lang="el-GR" sz="2200" dirty="0" err="1"/>
              <a:t>ρουτινών</a:t>
            </a:r>
            <a:r>
              <a:rPr lang="el-GR" sz="2200" dirty="0"/>
              <a:t>, και μεταβάσεων στη σχολική τάξη, στο σπίτι,  και στην κοινότητα.</a:t>
            </a:r>
          </a:p>
          <a:p>
            <a:pPr marL="0" indent="0">
              <a:spcAft>
                <a:spcPts val="600"/>
              </a:spcAft>
              <a:buNone/>
            </a:pPr>
            <a:endParaRPr lang="el-GR" sz="2200" dirty="0"/>
          </a:p>
          <a:p>
            <a:pPr marL="0" indent="0">
              <a:spcAft>
                <a:spcPts val="600"/>
              </a:spcAft>
              <a:buNone/>
            </a:pPr>
            <a:r>
              <a:rPr lang="el-GR" sz="2200" dirty="0"/>
              <a:t> Επιπρόσθετοι όροι που χρησιμοποιούνται είναι</a:t>
            </a:r>
            <a:r>
              <a:rPr lang="en-US" sz="2200" dirty="0"/>
              <a:t>: </a:t>
            </a:r>
            <a:r>
              <a:rPr lang="en-US" sz="2200" b="0" i="0" u="none" strike="noStrike" dirty="0">
                <a:effectLst/>
              </a:rPr>
              <a:t>embedded interventions, routines-based interventions, embedded instruction, and embedded learning opportunities.</a:t>
            </a:r>
          </a:p>
          <a:p>
            <a:pPr marL="0" indent="0">
              <a:spcAft>
                <a:spcPts val="600"/>
              </a:spcAft>
              <a:buNone/>
            </a:pPr>
            <a:br>
              <a:rPr lang="en-US" dirty="0"/>
            </a:br>
            <a:endParaRPr lang="en-US" dirty="0"/>
          </a:p>
        </p:txBody>
      </p:sp>
    </p:spTree>
    <p:extLst>
      <p:ext uri="{BB962C8B-B14F-4D97-AF65-F5344CB8AC3E}">
        <p14:creationId xmlns:p14="http://schemas.microsoft.com/office/powerpoint/2010/main" val="2504057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8711E-03CC-1DD7-770F-0411C8297D44}"/>
              </a:ext>
            </a:extLst>
          </p:cNvPr>
          <p:cNvSpPr>
            <a:spLocks noGrp="1"/>
          </p:cNvSpPr>
          <p:nvPr>
            <p:ph type="title"/>
          </p:nvPr>
        </p:nvSpPr>
        <p:spPr>
          <a:xfrm>
            <a:off x="947801" y="1033123"/>
            <a:ext cx="3858978" cy="2382160"/>
          </a:xfrm>
        </p:spPr>
        <p:txBody>
          <a:bodyPr vert="horz" lIns="91440" tIns="45720" rIns="91440" bIns="45720" rtlCol="0" anchor="b">
            <a:normAutofit/>
          </a:bodyPr>
          <a:lstStyle/>
          <a:p>
            <a:pPr>
              <a:spcBef>
                <a:spcPct val="0"/>
              </a:spcBef>
            </a:pPr>
            <a:r>
              <a:rPr lang="el-GR" sz="5300" kern="1200" dirty="0" err="1">
                <a:solidFill>
                  <a:schemeClr val="tx1"/>
                </a:solidFill>
                <a:latin typeface="+mj-lt"/>
                <a:ea typeface="+mj-ea"/>
                <a:cs typeface="+mj-cs"/>
              </a:rPr>
              <a:t>Γιατι</a:t>
            </a:r>
            <a:r>
              <a:rPr lang="el-GR" sz="5300" kern="1200" dirty="0">
                <a:solidFill>
                  <a:schemeClr val="tx1"/>
                </a:solidFill>
                <a:latin typeface="+mj-lt"/>
                <a:ea typeface="+mj-ea"/>
                <a:cs typeface="+mj-cs"/>
              </a:rPr>
              <a:t> </a:t>
            </a:r>
            <a:r>
              <a:rPr lang="el-GR" sz="5300" kern="1200" dirty="0" err="1">
                <a:solidFill>
                  <a:schemeClr val="tx1"/>
                </a:solidFill>
                <a:latin typeface="+mj-lt"/>
                <a:ea typeface="+mj-ea"/>
                <a:cs typeface="+mj-cs"/>
              </a:rPr>
              <a:t>Ειναι</a:t>
            </a:r>
            <a:r>
              <a:rPr lang="el-GR" sz="5300" kern="1200" dirty="0">
                <a:solidFill>
                  <a:schemeClr val="tx1"/>
                </a:solidFill>
                <a:latin typeface="+mj-lt"/>
                <a:ea typeface="+mj-ea"/>
                <a:cs typeface="+mj-cs"/>
              </a:rPr>
              <a:t> </a:t>
            </a:r>
            <a:r>
              <a:rPr lang="el-GR" sz="5300" kern="1200" dirty="0" err="1">
                <a:solidFill>
                  <a:schemeClr val="tx1"/>
                </a:solidFill>
                <a:latin typeface="+mj-lt"/>
                <a:ea typeface="+mj-ea"/>
                <a:cs typeface="+mj-cs"/>
              </a:rPr>
              <a:t>σημαντικη</a:t>
            </a:r>
            <a:endParaRPr lang="en-US" sz="5300" kern="1200" dirty="0">
              <a:solidFill>
                <a:schemeClr val="tx1"/>
              </a:solidFill>
              <a:latin typeface="+mj-lt"/>
              <a:ea typeface="+mj-ea"/>
              <a:cs typeface="+mj-cs"/>
            </a:endParaRPr>
          </a:p>
        </p:txBody>
      </p:sp>
      <p:pic>
        <p:nvPicPr>
          <p:cNvPr id="5" name="Picture 4" descr="Text&#10;&#10;Description automatically generated with medium confidence">
            <a:extLst>
              <a:ext uri="{FF2B5EF4-FFF2-40B4-BE49-F238E27FC236}">
                <a16:creationId xmlns:a16="http://schemas.microsoft.com/office/drawing/2014/main" id="{449F91B4-10FB-E612-8DFF-2A62CAA6BE2B}"/>
              </a:ext>
            </a:extLst>
          </p:cNvPr>
          <p:cNvPicPr>
            <a:picLocks noChangeAspect="1"/>
          </p:cNvPicPr>
          <p:nvPr/>
        </p:nvPicPr>
        <p:blipFill>
          <a:blip r:embed="rId3"/>
          <a:stretch>
            <a:fillRect/>
          </a:stretch>
        </p:blipFill>
        <p:spPr>
          <a:xfrm>
            <a:off x="4654296" y="664711"/>
            <a:ext cx="7214616" cy="5501145"/>
          </a:xfrm>
          <a:prstGeom prst="rect">
            <a:avLst/>
          </a:prstGeom>
        </p:spPr>
      </p:pic>
    </p:spTree>
    <p:extLst>
      <p:ext uri="{BB962C8B-B14F-4D97-AF65-F5344CB8AC3E}">
        <p14:creationId xmlns:p14="http://schemas.microsoft.com/office/powerpoint/2010/main" val="1575635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0C7B3-9AB1-4E3B-9540-4079914D810B}"/>
              </a:ext>
            </a:extLst>
          </p:cNvPr>
          <p:cNvSpPr>
            <a:spLocks noGrp="1"/>
          </p:cNvSpPr>
          <p:nvPr>
            <p:ph type="title"/>
          </p:nvPr>
        </p:nvSpPr>
        <p:spPr/>
        <p:txBody>
          <a:bodyPr/>
          <a:lstStyle/>
          <a:p>
            <a:r>
              <a:rPr lang="el-GR" dirty="0"/>
              <a:t>Διδασκαλια </a:t>
            </a:r>
          </a:p>
        </p:txBody>
      </p:sp>
      <p:sp>
        <p:nvSpPr>
          <p:cNvPr id="3" name="Text Placeholder 2">
            <a:extLst>
              <a:ext uri="{FF2B5EF4-FFF2-40B4-BE49-F238E27FC236}">
                <a16:creationId xmlns:a16="http://schemas.microsoft.com/office/drawing/2014/main" id="{C6727C83-8386-467C-AA19-501A42A2BEBB}"/>
              </a:ext>
            </a:extLst>
          </p:cNvPr>
          <p:cNvSpPr>
            <a:spLocks noGrp="1"/>
          </p:cNvSpPr>
          <p:nvPr>
            <p:ph type="body" idx="1"/>
          </p:nvPr>
        </p:nvSpPr>
        <p:spPr/>
        <p:txBody>
          <a:bodyPr/>
          <a:lstStyle/>
          <a:p>
            <a:r>
              <a:rPr lang="en-US" dirty="0"/>
              <a:t>Massed Instruction/ </a:t>
            </a:r>
            <a:r>
              <a:rPr lang="el-GR" dirty="0">
                <a:solidFill>
                  <a:srgbClr val="FF0000"/>
                </a:solidFill>
              </a:rPr>
              <a:t>ΜΑΖΙΚΗ ΔΙΔΑΣΚΑΛΙΑ</a:t>
            </a:r>
          </a:p>
        </p:txBody>
      </p:sp>
      <p:sp>
        <p:nvSpPr>
          <p:cNvPr id="4" name="Content Placeholder 3">
            <a:extLst>
              <a:ext uri="{FF2B5EF4-FFF2-40B4-BE49-F238E27FC236}">
                <a16:creationId xmlns:a16="http://schemas.microsoft.com/office/drawing/2014/main" id="{C4BB1EA3-87AC-491B-B7B6-610CA5378BC6}"/>
              </a:ext>
            </a:extLst>
          </p:cNvPr>
          <p:cNvSpPr>
            <a:spLocks noGrp="1"/>
          </p:cNvSpPr>
          <p:nvPr>
            <p:ph sz="half" idx="2"/>
          </p:nvPr>
        </p:nvSpPr>
        <p:spPr/>
        <p:txBody>
          <a:bodyPr>
            <a:normAutofit lnSpcReduction="10000"/>
          </a:bodyPr>
          <a:lstStyle/>
          <a:p>
            <a:pPr marL="0" indent="0">
              <a:buNone/>
            </a:pPr>
            <a:r>
              <a:rPr lang="en-US" dirty="0"/>
              <a:t> </a:t>
            </a:r>
            <a:r>
              <a:rPr lang="el-GR" dirty="0"/>
              <a:t>Το παιδί διδάσκεται πολλές φορές, επαναληπτικά σε μια μόνο διδακτική ώρα/ενότητα.</a:t>
            </a:r>
            <a:endParaRPr lang="en-US" dirty="0"/>
          </a:p>
          <a:p>
            <a:pPr marL="0" indent="0">
              <a:buNone/>
            </a:pPr>
            <a:r>
              <a:rPr lang="en-US" dirty="0"/>
              <a:t>• </a:t>
            </a:r>
            <a:r>
              <a:rPr lang="el-GR" dirty="0"/>
              <a:t>Παράδειγμα: Αναγνώριση βασικών σχημάτων  για 10 λεπτά 2 φορές την εβδομάδα </a:t>
            </a:r>
            <a:r>
              <a:rPr lang="en-US" dirty="0"/>
              <a:t> </a:t>
            </a:r>
          </a:p>
          <a:p>
            <a:endParaRPr lang="el-GR" dirty="0"/>
          </a:p>
        </p:txBody>
      </p:sp>
      <p:sp>
        <p:nvSpPr>
          <p:cNvPr id="5" name="Text Placeholder 4">
            <a:extLst>
              <a:ext uri="{FF2B5EF4-FFF2-40B4-BE49-F238E27FC236}">
                <a16:creationId xmlns:a16="http://schemas.microsoft.com/office/drawing/2014/main" id="{E6D5178D-A3C2-47D5-836C-2239B6744AB3}"/>
              </a:ext>
            </a:extLst>
          </p:cNvPr>
          <p:cNvSpPr>
            <a:spLocks noGrp="1"/>
          </p:cNvSpPr>
          <p:nvPr>
            <p:ph type="body" sz="quarter" idx="3"/>
          </p:nvPr>
        </p:nvSpPr>
        <p:spPr/>
        <p:txBody>
          <a:bodyPr/>
          <a:lstStyle/>
          <a:p>
            <a:r>
              <a:rPr lang="en-US" dirty="0"/>
              <a:t>Distributed Instruction/</a:t>
            </a:r>
            <a:r>
              <a:rPr lang="el-GR" dirty="0">
                <a:solidFill>
                  <a:srgbClr val="FF0000"/>
                </a:solidFill>
              </a:rPr>
              <a:t>ΚΑΤΑΝΕΜΗΜΕΝΗ ΔΙΔΑΣΚΑΛΙΑ</a:t>
            </a:r>
          </a:p>
        </p:txBody>
      </p:sp>
      <p:sp>
        <p:nvSpPr>
          <p:cNvPr id="6" name="Content Placeholder 5">
            <a:extLst>
              <a:ext uri="{FF2B5EF4-FFF2-40B4-BE49-F238E27FC236}">
                <a16:creationId xmlns:a16="http://schemas.microsoft.com/office/drawing/2014/main" id="{FBD939AB-2764-434E-8C03-015095C3608A}"/>
              </a:ext>
            </a:extLst>
          </p:cNvPr>
          <p:cNvSpPr>
            <a:spLocks noGrp="1"/>
          </p:cNvSpPr>
          <p:nvPr>
            <p:ph sz="quarter" idx="4"/>
          </p:nvPr>
        </p:nvSpPr>
        <p:spPr/>
        <p:txBody>
          <a:bodyPr>
            <a:normAutofit lnSpcReduction="10000"/>
          </a:bodyPr>
          <a:lstStyle/>
          <a:p>
            <a:pPr marL="0" indent="0">
              <a:buNone/>
            </a:pPr>
            <a:r>
              <a:rPr lang="en-US" dirty="0"/>
              <a:t> </a:t>
            </a:r>
            <a:r>
              <a:rPr lang="el-GR" dirty="0"/>
              <a:t>Το παιδί εξασκείται με τα ίδια ή διαφορετικά υλικά, πολλές φορές, με διαλείμματα μεταξύ διδασκαλίας/εξάσκησης</a:t>
            </a:r>
            <a:r>
              <a:rPr lang="en-US" dirty="0"/>
              <a:t> </a:t>
            </a:r>
          </a:p>
          <a:p>
            <a:pPr marL="0" indent="0">
              <a:buNone/>
            </a:pPr>
            <a:r>
              <a:rPr lang="en-US" dirty="0"/>
              <a:t>• </a:t>
            </a:r>
            <a:r>
              <a:rPr lang="el-GR" dirty="0"/>
              <a:t>Παράδειγμα: Εξάσκηση στην αναγνώριση βασικών σχημάτων για 5 λεπτά κατά τη διάρκεια διαφορετικών δραστηριοτήτων προγραμματισμένων μέσα στην μέρα και κάποιες φορές μέσα στη βδομάδα .</a:t>
            </a:r>
          </a:p>
          <a:p>
            <a:endParaRPr lang="el-GR" dirty="0"/>
          </a:p>
        </p:txBody>
      </p:sp>
    </p:spTree>
    <p:extLst>
      <p:ext uri="{BB962C8B-B14F-4D97-AF65-F5344CB8AC3E}">
        <p14:creationId xmlns:p14="http://schemas.microsoft.com/office/powerpoint/2010/main" val="3510332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0B195-BC38-93DF-E1F9-2960EEE0E261}"/>
              </a:ext>
            </a:extLst>
          </p:cNvPr>
          <p:cNvSpPr>
            <a:spLocks noGrp="1"/>
          </p:cNvSpPr>
          <p:nvPr>
            <p:ph type="title"/>
          </p:nvPr>
        </p:nvSpPr>
        <p:spPr>
          <a:xfrm>
            <a:off x="831200" y="716934"/>
            <a:ext cx="11360800" cy="763600"/>
          </a:xfrm>
        </p:spPr>
        <p:txBody>
          <a:bodyPr>
            <a:normAutofit fontScale="90000"/>
          </a:bodyPr>
          <a:lstStyle/>
          <a:p>
            <a:r>
              <a:rPr lang="en-US" dirty="0"/>
              <a:t>Example</a:t>
            </a:r>
          </a:p>
        </p:txBody>
      </p:sp>
      <p:pic>
        <p:nvPicPr>
          <p:cNvPr id="3" name="PInS_ Child’s Goal - Following Two-Step Directions.mp4">
            <a:hlinkClick r:id="" action="ppaction://media"/>
            <a:extLst>
              <a:ext uri="{FF2B5EF4-FFF2-40B4-BE49-F238E27FC236}">
                <a16:creationId xmlns:a16="http://schemas.microsoft.com/office/drawing/2014/main" id="{75FD16A0-F947-0428-6D8C-E09208854DFB}"/>
              </a:ext>
            </a:extLst>
          </p:cNvPr>
          <p:cNvPicPr>
            <a:picLocks noChangeAspect="1"/>
          </p:cNvPicPr>
          <p:nvPr>
            <a:videoFile r:link="rId1"/>
            <p:extLst>
              <p:ext uri="{DAA4B4D4-6D71-4841-9C94-3DE7FCFB9230}">
                <p14:media xmlns:p14="http://schemas.microsoft.com/office/powerpoint/2010/main" r:embed="rId2">
                  <p14:trim st="54407.7769"/>
                </p14:media>
              </p:ext>
            </p:extLst>
          </p:nvPr>
        </p:nvPicPr>
        <p:blipFill>
          <a:blip r:embed="rId5"/>
          <a:stretch>
            <a:fillRect/>
          </a:stretch>
        </p:blipFill>
        <p:spPr>
          <a:xfrm>
            <a:off x="3275584" y="381000"/>
            <a:ext cx="8128000" cy="6096000"/>
          </a:xfrm>
          <a:prstGeom prst="rect">
            <a:avLst/>
          </a:prstGeom>
        </p:spPr>
      </p:pic>
    </p:spTree>
    <p:extLst>
      <p:ext uri="{BB962C8B-B14F-4D97-AF65-F5344CB8AC3E}">
        <p14:creationId xmlns:p14="http://schemas.microsoft.com/office/powerpoint/2010/main" val="4198252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Badge</Template>
  <TotalTime>6083</TotalTime>
  <Words>2024</Words>
  <Application>Microsoft Office PowerPoint</Application>
  <PresentationFormat>Widescreen</PresentationFormat>
  <Paragraphs>198</Paragraphs>
  <Slides>25</Slides>
  <Notes>22</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Arial</vt:lpstr>
      <vt:lpstr>Arial Black</vt:lpstr>
      <vt:lpstr>Calibri</vt:lpstr>
      <vt:lpstr>Gill Sans MT</vt:lpstr>
      <vt:lpstr>Impact</vt:lpstr>
      <vt:lpstr>Poppins Bold Bold</vt:lpstr>
      <vt:lpstr>Roboto</vt:lpstr>
      <vt:lpstr>Times New Roman</vt:lpstr>
      <vt:lpstr>Wingdings</vt:lpstr>
      <vt:lpstr>Badge</vt:lpstr>
      <vt:lpstr>Ενσωματωμενη διδασκαλια</vt:lpstr>
      <vt:lpstr>Τι Εννοουμε με τον ορο ‘Συνεργασια’ ?</vt:lpstr>
      <vt:lpstr>Οφελη aποτελεσματικησ συνεργασιασ για την ενταξιακη εκπαιδευση</vt:lpstr>
      <vt:lpstr>Χαρακτηριστικα Συνεργατικων πρακτικων</vt:lpstr>
      <vt:lpstr>Προυποθεσεισ για την αποτελεσματικοτητα  Συνεργατικων πρακτικων</vt:lpstr>
      <vt:lpstr>Ενσωματωμενη διδασκαλια</vt:lpstr>
      <vt:lpstr>Γιατι Ειναι σημαντικη</vt:lpstr>
      <vt:lpstr>Διδασκαλια </vt:lpstr>
      <vt:lpstr>Example</vt:lpstr>
      <vt:lpstr>Σημαντικοτητα της κατανΕμΗΜΕνησ διδασκαλιασ</vt:lpstr>
      <vt:lpstr>PowerPoint Presentation</vt:lpstr>
      <vt:lpstr>Τι ΧρειΑστηκε να γινει για αυτη τη δραστηριοτητα? </vt:lpstr>
      <vt:lpstr>PowerPoint Presentation</vt:lpstr>
      <vt:lpstr>μορφεσ συνεργασιας</vt:lpstr>
      <vt:lpstr>Συνεργατικη διδασκαλια (CTT)  η μοντελα συνεργατικησ εκπαιδευσησ </vt:lpstr>
      <vt:lpstr> Παραλληλη Στηριξη  </vt:lpstr>
      <vt:lpstr>Μοντελα Παραλληλησ στηριξησ</vt:lpstr>
      <vt:lpstr>ΣΥΜΒΟΥΛΕΥΤΙΚο Μοντελο Υποστηριξησ</vt:lpstr>
      <vt:lpstr>Γιατι το συμβουλευτικο μοντελο θεωρειται αποτελεσματικη πρακτικη?</vt:lpstr>
      <vt:lpstr>Τι συμβαινει κατά τη διαρκεια του συμβουλευτικου Μοντελου παραλληλης στηριξης </vt:lpstr>
      <vt:lpstr>Effective Communication Skills</vt:lpstr>
      <vt:lpstr>Πρακτικες αποτελεσματικης επικοινωνιας</vt:lpstr>
      <vt:lpstr>ΕΡΕΥΝΗΤΙΚΕσ ΜΕΛΕΤΕΣ </vt:lpstr>
      <vt:lpstr>Πρακτικες αποτελεσματικης επικοινωνιας</vt:lpstr>
      <vt:lpstr>Βιβλιογραφια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ΣΥΝΕΡΓΑΤΙΚΕΣ ΠΡΑΚΤΙΚΕΣ</dc:title>
  <dc:creator>Elena Soucacou</dc:creator>
  <cp:lastModifiedBy>ΑΡΤΕΜΙΣ ΜΑΝΕΣΗ</cp:lastModifiedBy>
  <cp:revision>103</cp:revision>
  <dcterms:created xsi:type="dcterms:W3CDTF">2021-04-09T13:39:38Z</dcterms:created>
  <dcterms:modified xsi:type="dcterms:W3CDTF">2024-04-23T09:12:59Z</dcterms:modified>
</cp:coreProperties>
</file>