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sldIdLst>
    <p:sldId id="256" r:id="rId2"/>
    <p:sldId id="258" r:id="rId3"/>
    <p:sldId id="290" r:id="rId4"/>
    <p:sldId id="295" r:id="rId5"/>
    <p:sldId id="296" r:id="rId6"/>
    <p:sldId id="297" r:id="rId7"/>
    <p:sldId id="262" r:id="rId8"/>
    <p:sldId id="261" r:id="rId9"/>
    <p:sldId id="265" r:id="rId10"/>
    <p:sldId id="263" r:id="rId11"/>
    <p:sldId id="266" r:id="rId12"/>
    <p:sldId id="269" r:id="rId13"/>
    <p:sldId id="273" r:id="rId14"/>
    <p:sldId id="270" r:id="rId15"/>
    <p:sldId id="272" r:id="rId16"/>
    <p:sldId id="293" r:id="rId17"/>
    <p:sldId id="267" r:id="rId18"/>
    <p:sldId id="268" r:id="rId19"/>
    <p:sldId id="275" r:id="rId20"/>
    <p:sldId id="274" r:id="rId21"/>
    <p:sldId id="276" r:id="rId22"/>
    <p:sldId id="277" r:id="rId23"/>
    <p:sldId id="278" r:id="rId24"/>
    <p:sldId id="279" r:id="rId25"/>
    <p:sldId id="282" r:id="rId26"/>
    <p:sldId id="283" r:id="rId27"/>
    <p:sldId id="280" r:id="rId28"/>
    <p:sldId id="284" r:id="rId29"/>
    <p:sldId id="281" r:id="rId30"/>
    <p:sldId id="292" r:id="rId31"/>
    <p:sldId id="260" r:id="rId32"/>
    <p:sldId id="285" r:id="rId33"/>
    <p:sldId id="294" r:id="rId34"/>
    <p:sldId id="286" r:id="rId35"/>
    <p:sldId id="288" r:id="rId36"/>
    <p:sldId id="291" r:id="rId37"/>
    <p:sldId id="28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3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2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993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472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26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82333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2875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5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7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0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1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6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6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6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0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9B482E8-6E0E-1B4F-B1FD-C69DB9E858D9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94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fLK3Av0bBQ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ΘΕΒ 2024 </a:t>
            </a:r>
            <a:br>
              <a:rPr lang="el-GR" dirty="0" smtClean="0"/>
            </a:br>
            <a:r>
              <a:rPr lang="el-GR" dirty="0" smtClean="0"/>
              <a:t>ΜΟΥΣΕΙΟ ΚΑΙ ΕΚΠΑΙΔΕΥΣΗ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Ομάδα ΤΕΑΠΗΣΤΕΥΤΕΣ &amp; Φώτης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623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δικός μου </a:t>
            </a:r>
            <a:r>
              <a:rPr lang="el-GR" dirty="0" err="1" smtClean="0"/>
              <a:t>πινακασ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086" r="23086"/>
          <a:stretch>
            <a:fillRect/>
          </a:stretch>
        </p:blipFill>
        <p:spPr>
          <a:xfrm>
            <a:off x="101600" y="110836"/>
            <a:ext cx="4765964" cy="6132946"/>
          </a:xfrm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867564" y="2777066"/>
            <a:ext cx="5876636" cy="2048933"/>
          </a:xfrm>
        </p:spPr>
        <p:txBody>
          <a:bodyPr/>
          <a:lstStyle/>
          <a:p>
            <a:r>
              <a:rPr lang="el-GR" dirty="0" smtClean="0"/>
              <a:t>Οι αφηγήσεις των γονιών μου για τις περιπέτειές τους, το ξερίζωμά τους, τις προσπάθειές, τις ματαιώσεις τους…</a:t>
            </a:r>
          </a:p>
          <a:p>
            <a:r>
              <a:rPr lang="el-GR" dirty="0" smtClean="0"/>
              <a:t>Όλα όσα εγχαράχθηκαν στην ψυχή μου</a:t>
            </a:r>
          </a:p>
          <a:p>
            <a:r>
              <a:rPr lang="el-GR" dirty="0" smtClean="0"/>
              <a:t>Και μαζί οι δικές μου αφηγήσεις για τις δικές μου περιπέτειες στη ζωή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587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Επίσκεψη στην </a:t>
            </a:r>
            <a:r>
              <a:rPr lang="el-GR" dirty="0" smtClean="0"/>
              <a:t>«Πινακοθήκη»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598" r="24598"/>
          <a:stretch>
            <a:fillRect/>
          </a:stretch>
        </p:blipFill>
        <p:spPr>
          <a:xfrm>
            <a:off x="424873" y="914400"/>
            <a:ext cx="4297939" cy="4572000"/>
          </a:xfrm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 smtClean="0"/>
              <a:t>Κάνοντας οικείο το έργο τέχνης: </a:t>
            </a:r>
          </a:p>
          <a:p>
            <a:r>
              <a:rPr lang="el-GR" dirty="0" smtClean="0"/>
              <a:t>Συνομιλία </a:t>
            </a:r>
            <a:r>
              <a:rPr lang="el-GR" dirty="0" smtClean="0"/>
              <a:t>– Σύνδεση</a:t>
            </a:r>
          </a:p>
          <a:p>
            <a:r>
              <a:rPr lang="el-GR" dirty="0" smtClean="0"/>
              <a:t>Σύνθεση</a:t>
            </a:r>
          </a:p>
          <a:p>
            <a:r>
              <a:rPr lang="el-GR" dirty="0" smtClean="0"/>
              <a:t>Δημιουργικότητα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181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916305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0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5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-10001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8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-10001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5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6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δικός μου πίνακας</a:t>
            </a:r>
            <a:endParaRPr lang="el-GR" dirty="0"/>
          </a:p>
        </p:txBody>
      </p:sp>
      <p:pic>
        <p:nvPicPr>
          <p:cNvPr id="6" name="Θέση εικόνας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814" r="298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Ο πρωτεύων ρόλος του επισκέπτη σύμφωνα με τις θεωρίες μάθησης και το πολιτισμικό πλαίσιο επικοινωνίας</a:t>
            </a:r>
          </a:p>
          <a:p>
            <a:r>
              <a:rPr lang="el-GR" dirty="0" smtClean="0"/>
              <a:t>Η </a:t>
            </a:r>
            <a:r>
              <a:rPr lang="el-GR" dirty="0"/>
              <a:t>σύνδεση της μάθησης/εμπειρίας με την ψυχαγωγία </a:t>
            </a:r>
          </a:p>
        </p:txBody>
      </p:sp>
    </p:spTree>
    <p:extLst>
      <p:ext uri="{BB962C8B-B14F-4D97-AF65-F5344CB8AC3E}">
        <p14:creationId xmlns:p14="http://schemas.microsoft.com/office/powerpoint/2010/main" val="661914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2" y="314036"/>
            <a:ext cx="11323782" cy="6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78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εξοικείωση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Προώθηση ενεργητικής στάσης των επισκεπτών, </a:t>
            </a:r>
          </a:p>
          <a:p>
            <a:r>
              <a:rPr lang="el-GR" dirty="0"/>
              <a:t>Παροχή δυνατοτήτων βιωματικής προσέγγισης των μουσειακών αντικειμένων</a:t>
            </a:r>
          </a:p>
          <a:p>
            <a:r>
              <a:rPr lang="el-GR" dirty="0"/>
              <a:t>Διευκόλυνση επικοινωνίας με εμψυχωτές και άλλα μέλη της ομάδας</a:t>
            </a:r>
          </a:p>
          <a:p>
            <a:r>
              <a:rPr lang="el-GR" dirty="0"/>
              <a:t>Παροχή δυνατότητας διαφορετικών προσεγγίσεων (συζήτηση, εξερεύνηση, προσωπική δημιουργία…) → διαμόρφωση νοημάτων μέσα από την έκφραση προσωπικών απόψεων, ερμηνειών και κρίσεων</a:t>
            </a:r>
          </a:p>
          <a:p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5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ΒΙΩΜεΝΗ</a:t>
            </a:r>
            <a:r>
              <a:rPr lang="el-GR" dirty="0" smtClean="0"/>
              <a:t> ΜΑΘΗΣΗ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Ημέρα: Ανασύροντας εμπειρίες</a:t>
            </a:r>
          </a:p>
          <a:p>
            <a:r>
              <a:rPr lang="el-GR" dirty="0" smtClean="0"/>
              <a:t>Το παρελθόν </a:t>
            </a:r>
            <a:r>
              <a:rPr lang="el-GR" dirty="0" smtClean="0"/>
              <a:t>μου</a:t>
            </a:r>
          </a:p>
          <a:p>
            <a:r>
              <a:rPr lang="el-GR" dirty="0"/>
              <a:t>Η εκπαιδευτική αξιοποίηση αυθεντικών αντικειμένων και των εκθέσεων ως χώρων εμπειριών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051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χώρος που </a:t>
            </a:r>
            <a:r>
              <a:rPr lang="el-GR" dirty="0" err="1" smtClean="0"/>
              <a:t>σπουδαζω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r="26931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Πώς αποκτάει οντότητα;</a:t>
            </a:r>
          </a:p>
          <a:p>
            <a:r>
              <a:rPr lang="el-GR" dirty="0" smtClean="0"/>
              <a:t>Πώς διαφοροποιείται το νόημα;</a:t>
            </a:r>
          </a:p>
          <a:p>
            <a:r>
              <a:rPr lang="el-GR" dirty="0" smtClean="0"/>
              <a:t>Τι αισθάνομαι;</a:t>
            </a:r>
          </a:p>
          <a:p>
            <a:r>
              <a:rPr lang="el-GR" dirty="0" smtClean="0"/>
              <a:t>Τι μαθαίνω ως υποκείμενο;</a:t>
            </a:r>
          </a:p>
          <a:p>
            <a:r>
              <a:rPr lang="el-GR" dirty="0" smtClean="0"/>
              <a:t>Τι μαθαίνω ως υποψήφιος εκπαιδευτικός;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7801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μαθαίνω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;</a:t>
            </a:r>
          </a:p>
          <a:p>
            <a:r>
              <a:rPr lang="el-GR" dirty="0"/>
              <a:t>Εποπτικό υλικό: κατόψεις, φωτογραφίες, σχέδια, σκίτσα που συμπληρώνουν </a:t>
            </a:r>
          </a:p>
          <a:p>
            <a:r>
              <a:rPr lang="el-GR" dirty="0"/>
              <a:t>Υποστηρικτικό υλικό: φύλλα εργασίας, εκπαιδευτικά παιχνίδια </a:t>
            </a:r>
          </a:p>
          <a:p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0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-10001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56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-10001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09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-990889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0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ΠΩΣ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dirty="0"/>
              <a:t>Με αφορμή ένα μουσειακό αντικείμενο ή και το εποπτικό ερμηνευτικό υλικό οι υπεύθυνοι θέτουν ερωτήματα ή παρακινούν τους επισκέπτες να θέσουν τα δικά τους ερωτήματα προσανατολίζοντάς τους σε παρατήρηση, </a:t>
            </a:r>
            <a:r>
              <a:rPr lang="el-GR" dirty="0" err="1"/>
              <a:t>διάδραση</a:t>
            </a:r>
            <a:r>
              <a:rPr lang="el-GR" dirty="0"/>
              <a:t> με το έκθεμα, στοχασμό, συζήτηση, διατύπωση προσωπικών ερμηνειών (</a:t>
            </a:r>
            <a:r>
              <a:rPr lang="el-GR" dirty="0" err="1"/>
              <a:t>διάδραση</a:t>
            </a:r>
            <a:r>
              <a:rPr lang="el-GR" dirty="0"/>
              <a:t> με τους άλλους συμμετέχοντες)…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1" y="914400"/>
            <a:ext cx="33705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64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ΠΩΣ</a:t>
            </a:r>
            <a:endParaRPr lang="el-GR" dirty="0"/>
          </a:p>
        </p:txBody>
      </p:sp>
      <p:pic>
        <p:nvPicPr>
          <p:cNvPr id="6" name="Θέση εικόνας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3198861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Αφήγηση</a:t>
            </a:r>
          </a:p>
          <a:p>
            <a:r>
              <a:rPr lang="el-GR" dirty="0"/>
              <a:t>Κατευθυνόμενη συζήτηση</a:t>
            </a:r>
          </a:p>
          <a:p>
            <a:r>
              <a:rPr lang="el-GR" dirty="0"/>
              <a:t>Δραματοποίηση</a:t>
            </a:r>
          </a:p>
          <a:p>
            <a:r>
              <a:rPr lang="el-GR" dirty="0"/>
              <a:t>Εξερεύνηση</a:t>
            </a:r>
          </a:p>
          <a:p>
            <a:r>
              <a:rPr lang="el-GR" dirty="0"/>
              <a:t>Βιωματική μάθηση (υλική-αισθητηριακή δραστηριότητα, παιχνίδι, </a:t>
            </a:r>
            <a:r>
              <a:rPr lang="en-US" dirty="0"/>
              <a:t>project, </a:t>
            </a:r>
            <a:r>
              <a:rPr lang="el-GR" dirty="0"/>
              <a:t>μουσειακές εργασίες, </a:t>
            </a:r>
            <a:endParaRPr lang="el-GR" dirty="0" smtClean="0"/>
          </a:p>
          <a:p>
            <a:r>
              <a:rPr lang="el-GR" dirty="0"/>
              <a:t>Με αφορμή ένα μουσειακό αντικείμενο ή και το εποπτικό ερμηνευτικό υλικό οι υπεύθυνοι θέτουν ερωτήματα ή παρακινούν τους επισκέπτες να θέσουν τα δικά τους ερωτήματα προσανατολίζοντάς τους σε παρατήρηση, </a:t>
            </a:r>
            <a:r>
              <a:rPr lang="el-GR" dirty="0" err="1"/>
              <a:t>διάδραση</a:t>
            </a:r>
            <a:r>
              <a:rPr lang="el-GR" dirty="0"/>
              <a:t> με το έκθεμα, στοχασμό, συζήτηση, διατύπωση προσωπικών ερμηνειών (</a:t>
            </a:r>
            <a:r>
              <a:rPr lang="el-GR" dirty="0" err="1"/>
              <a:t>διάδραση</a:t>
            </a:r>
            <a:r>
              <a:rPr lang="el-GR" dirty="0"/>
              <a:t> με τους άλλους συμμετέχοντες)…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8586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Μουσεια</a:t>
            </a:r>
            <a:r>
              <a:rPr lang="el-GR" dirty="0" smtClean="0"/>
              <a:t> από </a:t>
            </a:r>
            <a:r>
              <a:rPr lang="el-GR" dirty="0" err="1" smtClean="0"/>
              <a:t>κοντα</a:t>
            </a:r>
            <a:r>
              <a:rPr lang="el-GR" dirty="0" smtClean="0"/>
              <a:t> &amp; </a:t>
            </a:r>
            <a:r>
              <a:rPr lang="el-GR" dirty="0" err="1" smtClean="0"/>
              <a:t>μακρια</a:t>
            </a:r>
            <a:endParaRPr lang="el-GR" dirty="0"/>
          </a:p>
        </p:txBody>
      </p:sp>
      <p:pic>
        <p:nvPicPr>
          <p:cNvPr id="6" name="Θέση εικόνας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Εικονικά Μουσεία</a:t>
            </a:r>
          </a:p>
          <a:p>
            <a:r>
              <a:rPr lang="el-GR" dirty="0" smtClean="0"/>
              <a:t>Διαδικτυακή Σύνδεση</a:t>
            </a:r>
          </a:p>
          <a:p>
            <a:r>
              <a:rPr lang="el-GR" dirty="0" err="1" smtClean="0"/>
              <a:t>Μουσειοσκευές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5874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ΤΟ ΕΔΏ ΚΑΙ ΤΟ ΤΩΡΑ ΣΤΟ ΕΚΕΙ ΚΑΙ ΜΑΚΡΙΑ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Πόσο κοντά μας βρίσκεται;</a:t>
            </a:r>
          </a:p>
          <a:p>
            <a:r>
              <a:rPr lang="el-GR" dirty="0" smtClean="0"/>
              <a:t>Τι νιώσαμε με την επίσκεψη στο εικονικό μουσείο μετανάστευσης;</a:t>
            </a:r>
          </a:p>
          <a:p>
            <a:r>
              <a:rPr lang="el-GR" dirty="0" smtClean="0"/>
              <a:t>Ποια κοινωνικά θέματα θίξαμε;</a:t>
            </a:r>
          </a:p>
          <a:p>
            <a:r>
              <a:rPr lang="el-GR" dirty="0" smtClean="0"/>
              <a:t>Τι σκεφτήκαμε για μας;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5" y="350980"/>
            <a:ext cx="3898322" cy="56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1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Εκεινοι</a:t>
            </a:r>
            <a:r>
              <a:rPr lang="el-GR" dirty="0" smtClean="0"/>
              <a:t> &amp; </a:t>
            </a:r>
            <a:r>
              <a:rPr lang="el-GR" dirty="0" err="1" smtClean="0"/>
              <a:t>εμεισ</a:t>
            </a:r>
            <a:r>
              <a:rPr lang="el-GR" dirty="0" smtClean="0"/>
              <a:t> – </a:t>
            </a:r>
            <a:r>
              <a:rPr lang="el-GR" dirty="0" err="1" smtClean="0"/>
              <a:t>συλλογικη</a:t>
            </a:r>
            <a:r>
              <a:rPr lang="el-GR" dirty="0" smtClean="0"/>
              <a:t> </a:t>
            </a:r>
            <a:r>
              <a:rPr lang="el-GR" dirty="0" err="1" smtClean="0"/>
              <a:t>μνημη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r="13715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Τι ανασύραμε;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094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</a:t>
            </a:r>
            <a:r>
              <a:rPr lang="el-GR" dirty="0" err="1" smtClean="0"/>
              <a:t>παλια</a:t>
            </a:r>
            <a:r>
              <a:rPr lang="el-GR" dirty="0" smtClean="0"/>
              <a:t> </a:t>
            </a:r>
            <a:r>
              <a:rPr lang="el-GR" dirty="0" err="1" smtClean="0"/>
              <a:t>χριστουγεννα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Δεν υπάρχει διαθέσιμη περιγραφή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7169"/>
            <a:ext cx="12230100" cy="91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3138" y="-2900363"/>
            <a:ext cx="16678275" cy="1265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7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τις </a:t>
            </a:r>
            <a:r>
              <a:rPr lang="el-GR" dirty="0" err="1" smtClean="0"/>
              <a:t>προσωπικεσ</a:t>
            </a:r>
            <a:r>
              <a:rPr lang="el-GR" dirty="0" smtClean="0"/>
              <a:t> </a:t>
            </a:r>
            <a:r>
              <a:rPr lang="el-GR" dirty="0" err="1" smtClean="0"/>
              <a:t>ιστοριεσ</a:t>
            </a:r>
            <a:r>
              <a:rPr lang="el-GR" dirty="0" smtClean="0"/>
              <a:t> στην </a:t>
            </a:r>
            <a:r>
              <a:rPr lang="el-GR" dirty="0" err="1" smtClean="0"/>
              <a:t>ιστορια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005" r="2900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Η εκπαιδευτική αξιοποίηση αυθεντικών αντικειμένων και των εκθέσεων ως χώρων εμπειριών</a:t>
            </a:r>
          </a:p>
          <a:p>
            <a:r>
              <a:rPr lang="el-GR" dirty="0"/>
              <a:t>Η σύνδεση της μάθησης/εμπειρίας με την ψυχαγωγία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4609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ΤΕΛΙΚΑ μουσείο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55291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Τα </a:t>
            </a:r>
            <a:r>
              <a:rPr lang="el-GR" dirty="0" err="1"/>
              <a:t>μουσεία</a:t>
            </a:r>
            <a:r>
              <a:rPr lang="el-GR" dirty="0"/>
              <a:t> </a:t>
            </a:r>
            <a:r>
              <a:rPr lang="el-GR" dirty="0" err="1"/>
              <a:t>αποτελούν</a:t>
            </a:r>
            <a:r>
              <a:rPr lang="el-GR" dirty="0"/>
              <a:t> </a:t>
            </a:r>
            <a:r>
              <a:rPr lang="el-GR" dirty="0" err="1"/>
              <a:t>χώρους</a:t>
            </a:r>
            <a:r>
              <a:rPr lang="el-GR" dirty="0"/>
              <a:t> </a:t>
            </a:r>
            <a:r>
              <a:rPr lang="el-GR" dirty="0" err="1"/>
              <a:t>εκδημοκρατικοποίησης</a:t>
            </a:r>
            <a:r>
              <a:rPr lang="el-GR" dirty="0"/>
              <a:t>, </a:t>
            </a:r>
            <a:r>
              <a:rPr lang="el-GR" dirty="0" err="1"/>
              <a:t>ενσωμάτωσης</a:t>
            </a:r>
            <a:r>
              <a:rPr lang="el-GR" dirty="0"/>
              <a:t> και </a:t>
            </a:r>
            <a:r>
              <a:rPr lang="el-GR" dirty="0" err="1"/>
              <a:t>πολυφωνίας</a:t>
            </a:r>
            <a:r>
              <a:rPr lang="el-GR" dirty="0"/>
              <a:t> που </a:t>
            </a:r>
            <a:r>
              <a:rPr lang="el-GR" dirty="0" err="1"/>
              <a:t>προάγουν</a:t>
            </a:r>
            <a:r>
              <a:rPr lang="el-GR" dirty="0"/>
              <a:t> τον </a:t>
            </a:r>
            <a:r>
              <a:rPr lang="el-GR" dirty="0" err="1"/>
              <a:t>κριτικο</a:t>
            </a:r>
            <a:r>
              <a:rPr lang="el-GR" dirty="0"/>
              <a:t>́ </a:t>
            </a:r>
            <a:r>
              <a:rPr lang="el-GR" dirty="0" err="1"/>
              <a:t>διάλογο</a:t>
            </a:r>
            <a:r>
              <a:rPr lang="el-GR" dirty="0"/>
              <a:t> </a:t>
            </a:r>
            <a:r>
              <a:rPr lang="el-GR" dirty="0" err="1"/>
              <a:t>σχετικα</a:t>
            </a:r>
            <a:r>
              <a:rPr lang="el-GR" dirty="0"/>
              <a:t>́ με το παρελθόν και το </a:t>
            </a:r>
            <a:r>
              <a:rPr lang="el-GR" dirty="0" err="1"/>
              <a:t>μέλλον</a:t>
            </a:r>
            <a:r>
              <a:rPr lang="el-GR" dirty="0"/>
              <a:t>. </a:t>
            </a:r>
            <a:r>
              <a:rPr lang="el-GR" dirty="0" err="1"/>
              <a:t>Αναγνωρίζοντας</a:t>
            </a:r>
            <a:r>
              <a:rPr lang="el-GR" dirty="0"/>
              <a:t> και </a:t>
            </a:r>
            <a:r>
              <a:rPr lang="el-GR" dirty="0" err="1"/>
              <a:t>αντιμετωπίζοντας</a:t>
            </a:r>
            <a:r>
              <a:rPr lang="el-GR" dirty="0"/>
              <a:t> τις </a:t>
            </a:r>
            <a:r>
              <a:rPr lang="el-GR" dirty="0" err="1"/>
              <a:t>συγκρούσεις</a:t>
            </a:r>
            <a:r>
              <a:rPr lang="el-GR" dirty="0"/>
              <a:t> και τις </a:t>
            </a:r>
            <a:r>
              <a:rPr lang="el-GR" dirty="0" err="1"/>
              <a:t>προκλήσεις</a:t>
            </a:r>
            <a:r>
              <a:rPr lang="el-GR" dirty="0"/>
              <a:t> του </a:t>
            </a:r>
            <a:r>
              <a:rPr lang="el-GR" dirty="0" err="1"/>
              <a:t>παρόντος</a:t>
            </a:r>
            <a:r>
              <a:rPr lang="el-GR" dirty="0"/>
              <a:t>, </a:t>
            </a:r>
            <a:r>
              <a:rPr lang="el-GR" dirty="0" err="1"/>
              <a:t>φυλάσσουν</a:t>
            </a:r>
            <a:r>
              <a:rPr lang="el-GR" dirty="0"/>
              <a:t> </a:t>
            </a:r>
            <a:r>
              <a:rPr lang="el-GR" dirty="0" err="1"/>
              <a:t>αντικείμενα</a:t>
            </a:r>
            <a:r>
              <a:rPr lang="el-GR" dirty="0"/>
              <a:t> </a:t>
            </a:r>
            <a:r>
              <a:rPr lang="el-GR" dirty="0" err="1"/>
              <a:t>τέχνης</a:t>
            </a:r>
            <a:r>
              <a:rPr lang="el-GR" dirty="0"/>
              <a:t> και </a:t>
            </a:r>
            <a:r>
              <a:rPr lang="el-GR" dirty="0" err="1"/>
              <a:t>εμπιστεύονται</a:t>
            </a:r>
            <a:r>
              <a:rPr lang="el-GR" dirty="0"/>
              <a:t> </a:t>
            </a:r>
            <a:r>
              <a:rPr lang="el-GR" dirty="0" err="1"/>
              <a:t>δείγματα</a:t>
            </a:r>
            <a:r>
              <a:rPr lang="el-GR" dirty="0"/>
              <a:t> της </a:t>
            </a:r>
            <a:r>
              <a:rPr lang="el-GR" dirty="0" err="1"/>
              <a:t>κοινωνίας</a:t>
            </a:r>
            <a:r>
              <a:rPr lang="el-GR" dirty="0"/>
              <a:t>, </a:t>
            </a:r>
            <a:r>
              <a:rPr lang="el-GR" dirty="0" err="1"/>
              <a:t>διαφυλάσσουν</a:t>
            </a:r>
            <a:r>
              <a:rPr lang="el-GR" dirty="0"/>
              <a:t> </a:t>
            </a:r>
            <a:r>
              <a:rPr lang="el-GR" dirty="0" err="1"/>
              <a:t>ποικίλες</a:t>
            </a:r>
            <a:r>
              <a:rPr lang="el-GR" dirty="0"/>
              <a:t> </a:t>
            </a:r>
            <a:r>
              <a:rPr lang="el-GR" dirty="0" err="1"/>
              <a:t>μνήμες</a:t>
            </a:r>
            <a:r>
              <a:rPr lang="el-GR" dirty="0"/>
              <a:t> για τις </a:t>
            </a:r>
            <a:r>
              <a:rPr lang="el-GR" dirty="0" err="1"/>
              <a:t>μελλοντικές</a:t>
            </a:r>
            <a:r>
              <a:rPr lang="el-GR" dirty="0"/>
              <a:t> </a:t>
            </a:r>
            <a:r>
              <a:rPr lang="el-GR" dirty="0" err="1"/>
              <a:t>γενιές</a:t>
            </a:r>
            <a:r>
              <a:rPr lang="el-GR" dirty="0"/>
              <a:t> και </a:t>
            </a:r>
            <a:r>
              <a:rPr lang="el-GR" dirty="0" err="1"/>
              <a:t>εγγυώνται</a:t>
            </a:r>
            <a:r>
              <a:rPr lang="el-GR" dirty="0"/>
              <a:t> </a:t>
            </a:r>
            <a:r>
              <a:rPr lang="el-GR" dirty="0" err="1"/>
              <a:t>ίσα</a:t>
            </a:r>
            <a:r>
              <a:rPr lang="el-GR" dirty="0"/>
              <a:t> </a:t>
            </a:r>
            <a:r>
              <a:rPr lang="el-GR" dirty="0" err="1"/>
              <a:t>δικαιώματα</a:t>
            </a:r>
            <a:r>
              <a:rPr lang="el-GR" dirty="0"/>
              <a:t> και </a:t>
            </a:r>
            <a:r>
              <a:rPr lang="el-GR" dirty="0" err="1"/>
              <a:t>ισότιμη</a:t>
            </a:r>
            <a:r>
              <a:rPr lang="el-GR" dirty="0"/>
              <a:t> </a:t>
            </a:r>
            <a:r>
              <a:rPr lang="el-GR" dirty="0" err="1"/>
              <a:t>πρόσβαση</a:t>
            </a:r>
            <a:r>
              <a:rPr lang="el-GR" dirty="0"/>
              <a:t> για </a:t>
            </a:r>
            <a:r>
              <a:rPr lang="el-GR" dirty="0" err="1"/>
              <a:t>όλους</a:t>
            </a:r>
            <a:r>
              <a:rPr lang="el-GR" dirty="0"/>
              <a:t> τους </a:t>
            </a:r>
            <a:r>
              <a:rPr lang="el-GR" dirty="0" err="1"/>
              <a:t>ανθρώπους</a:t>
            </a:r>
            <a:r>
              <a:rPr lang="el-GR" dirty="0"/>
              <a:t> στην </a:t>
            </a:r>
            <a:r>
              <a:rPr lang="el-GR" dirty="0" err="1"/>
              <a:t>κληρονομια</a:t>
            </a:r>
            <a:r>
              <a:rPr lang="el-GR" dirty="0"/>
              <a:t>́. Τα </a:t>
            </a:r>
            <a:r>
              <a:rPr lang="el-GR" dirty="0" err="1"/>
              <a:t>μουσεία</a:t>
            </a:r>
            <a:r>
              <a:rPr lang="el-GR" dirty="0"/>
              <a:t> δεν </a:t>
            </a:r>
            <a:r>
              <a:rPr lang="el-GR" dirty="0" err="1"/>
              <a:t>έχουν</a:t>
            </a:r>
            <a:r>
              <a:rPr lang="el-GR" dirty="0"/>
              <a:t> </a:t>
            </a:r>
            <a:r>
              <a:rPr lang="el-GR" dirty="0" err="1"/>
              <a:t>στόχο</a:t>
            </a:r>
            <a:r>
              <a:rPr lang="el-GR" dirty="0"/>
              <a:t> το </a:t>
            </a:r>
            <a:r>
              <a:rPr lang="el-GR" dirty="0" err="1"/>
              <a:t>κέρδος</a:t>
            </a:r>
            <a:r>
              <a:rPr lang="el-GR" dirty="0"/>
              <a:t>. </a:t>
            </a:r>
            <a:r>
              <a:rPr lang="el-GR" dirty="0" err="1"/>
              <a:t>Είναι</a:t>
            </a:r>
            <a:r>
              <a:rPr lang="el-GR" dirty="0"/>
              <a:t> </a:t>
            </a:r>
            <a:r>
              <a:rPr lang="el-GR" dirty="0" err="1"/>
              <a:t>συμμετοχικα</a:t>
            </a:r>
            <a:r>
              <a:rPr lang="el-GR" dirty="0"/>
              <a:t>́ και </a:t>
            </a:r>
            <a:r>
              <a:rPr lang="el-GR" dirty="0" err="1"/>
              <a:t>διαφανη</a:t>
            </a:r>
            <a:r>
              <a:rPr lang="el-GR" dirty="0"/>
              <a:t>́ κι </a:t>
            </a:r>
            <a:r>
              <a:rPr lang="el-GR" dirty="0" err="1"/>
              <a:t>εργάζονται</a:t>
            </a:r>
            <a:r>
              <a:rPr lang="el-GR" dirty="0"/>
              <a:t> σε </a:t>
            </a:r>
            <a:r>
              <a:rPr lang="el-GR" dirty="0" err="1"/>
              <a:t>ενεργο</a:t>
            </a:r>
            <a:r>
              <a:rPr lang="el-GR" dirty="0"/>
              <a:t>́ </a:t>
            </a:r>
            <a:r>
              <a:rPr lang="el-GR" dirty="0" err="1"/>
              <a:t>σύμπραξη</a:t>
            </a:r>
            <a:r>
              <a:rPr lang="el-GR" dirty="0"/>
              <a:t> με </a:t>
            </a:r>
            <a:r>
              <a:rPr lang="el-GR" dirty="0" err="1"/>
              <a:t>διάφορες</a:t>
            </a:r>
            <a:r>
              <a:rPr lang="el-GR" dirty="0"/>
              <a:t> </a:t>
            </a:r>
            <a:r>
              <a:rPr lang="el-GR" dirty="0" err="1"/>
              <a:t>κοινότητες</a:t>
            </a:r>
            <a:r>
              <a:rPr lang="el-GR" dirty="0"/>
              <a:t> και για </a:t>
            </a:r>
            <a:r>
              <a:rPr lang="el-GR" dirty="0" err="1"/>
              <a:t>διάφορες</a:t>
            </a:r>
            <a:r>
              <a:rPr lang="el-GR" dirty="0"/>
              <a:t> </a:t>
            </a:r>
            <a:r>
              <a:rPr lang="el-GR" dirty="0" err="1"/>
              <a:t>κοινότητες</a:t>
            </a:r>
            <a:r>
              <a:rPr lang="el-GR" dirty="0"/>
              <a:t> για τη </a:t>
            </a:r>
            <a:r>
              <a:rPr lang="el-GR" dirty="0" err="1"/>
              <a:t>συλλογη</a:t>
            </a:r>
            <a:r>
              <a:rPr lang="el-GR" dirty="0"/>
              <a:t>́, τη </a:t>
            </a:r>
            <a:r>
              <a:rPr lang="el-GR" dirty="0" err="1"/>
              <a:t>διατήρηση</a:t>
            </a:r>
            <a:r>
              <a:rPr lang="el-GR" dirty="0"/>
              <a:t>, την </a:t>
            </a:r>
            <a:r>
              <a:rPr lang="el-GR" dirty="0" err="1"/>
              <a:t>έρευνα</a:t>
            </a:r>
            <a:r>
              <a:rPr lang="el-GR" dirty="0"/>
              <a:t>, την </a:t>
            </a:r>
            <a:r>
              <a:rPr lang="el-GR" dirty="0" err="1"/>
              <a:t>ερμηνεία</a:t>
            </a:r>
            <a:r>
              <a:rPr lang="el-GR" dirty="0"/>
              <a:t>, την </a:t>
            </a:r>
            <a:r>
              <a:rPr lang="el-GR" dirty="0" err="1"/>
              <a:t>έκθεση</a:t>
            </a:r>
            <a:r>
              <a:rPr lang="el-GR" dirty="0"/>
              <a:t> και την </a:t>
            </a:r>
            <a:r>
              <a:rPr lang="el-GR" dirty="0" err="1"/>
              <a:t>ενίσχυση</a:t>
            </a:r>
            <a:r>
              <a:rPr lang="el-GR" dirty="0"/>
              <a:t> της </a:t>
            </a:r>
            <a:r>
              <a:rPr lang="el-GR" dirty="0" err="1"/>
              <a:t>κατανόησης</a:t>
            </a:r>
            <a:r>
              <a:rPr lang="el-GR" dirty="0"/>
              <a:t> του </a:t>
            </a:r>
            <a:r>
              <a:rPr lang="el-GR" dirty="0" err="1"/>
              <a:t>κόσμου</a:t>
            </a:r>
            <a:r>
              <a:rPr lang="el-GR" dirty="0"/>
              <a:t>, με </a:t>
            </a:r>
            <a:r>
              <a:rPr lang="el-GR" dirty="0" err="1"/>
              <a:t>σκοπο</a:t>
            </a:r>
            <a:r>
              <a:rPr lang="el-GR" dirty="0"/>
              <a:t>́ να </a:t>
            </a:r>
            <a:r>
              <a:rPr lang="el-GR" dirty="0" err="1"/>
              <a:t>συμβάλουν</a:t>
            </a:r>
            <a:r>
              <a:rPr lang="el-GR" dirty="0"/>
              <a:t> στην </a:t>
            </a:r>
            <a:r>
              <a:rPr lang="el-GR" dirty="0" err="1"/>
              <a:t>ανθρώπινη</a:t>
            </a:r>
            <a:r>
              <a:rPr lang="el-GR" dirty="0"/>
              <a:t> </a:t>
            </a:r>
            <a:r>
              <a:rPr lang="el-GR" dirty="0" err="1"/>
              <a:t>αξιοπρέπεια</a:t>
            </a:r>
            <a:r>
              <a:rPr lang="el-GR" dirty="0"/>
              <a:t>, την </a:t>
            </a:r>
            <a:r>
              <a:rPr lang="el-GR" dirty="0" err="1"/>
              <a:t>κοινωνικη</a:t>
            </a:r>
            <a:r>
              <a:rPr lang="el-GR" dirty="0"/>
              <a:t>́ </a:t>
            </a:r>
            <a:r>
              <a:rPr lang="el-GR" dirty="0" err="1"/>
              <a:t>δικαιοσύνη</a:t>
            </a:r>
            <a:r>
              <a:rPr lang="el-GR" dirty="0"/>
              <a:t>, την </a:t>
            </a:r>
            <a:r>
              <a:rPr lang="el-GR" dirty="0" err="1"/>
              <a:t>παγκόσμια</a:t>
            </a:r>
            <a:r>
              <a:rPr lang="el-GR" dirty="0"/>
              <a:t> </a:t>
            </a:r>
            <a:r>
              <a:rPr lang="el-GR" dirty="0" err="1"/>
              <a:t>ισότητα</a:t>
            </a:r>
            <a:r>
              <a:rPr lang="el-GR" dirty="0"/>
              <a:t> και την </a:t>
            </a:r>
            <a:r>
              <a:rPr lang="el-GR" dirty="0" err="1"/>
              <a:t>πλανητικη</a:t>
            </a:r>
            <a:r>
              <a:rPr lang="el-GR" dirty="0"/>
              <a:t>́ </a:t>
            </a:r>
            <a:r>
              <a:rPr lang="el-GR" dirty="0" err="1"/>
              <a:t>ευημερία</a:t>
            </a:r>
            <a:r>
              <a:rPr lang="el-GR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89560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Μουσειοπαιδαγωγικό</a:t>
            </a:r>
            <a:r>
              <a:rPr lang="el-GR" dirty="0" smtClean="0"/>
              <a:t> Πρόγραμμα</a:t>
            </a:r>
            <a:endParaRPr lang="el-GR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err="1" smtClean="0"/>
              <a:t>Μουσειοπαιδαγωγική</a:t>
            </a:r>
            <a:r>
              <a:rPr lang="el-GR" dirty="0" smtClean="0"/>
              <a:t>:</a:t>
            </a:r>
          </a:p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12" y="2590800"/>
            <a:ext cx="4572638" cy="3429479"/>
          </a:xfrm>
          <a:prstGeom prst="rect">
            <a:avLst/>
          </a:prstGeom>
        </p:spPr>
      </p:pic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3114" r="231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13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Ρόλος </a:t>
            </a:r>
            <a:r>
              <a:rPr lang="el-GR" dirty="0" err="1" smtClean="0"/>
              <a:t>επισκεπτη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722812" y="2900218"/>
            <a:ext cx="6021388" cy="2877127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Προώθηση ενεργητικής στάσης των επισκεπτών, </a:t>
            </a:r>
          </a:p>
          <a:p>
            <a:r>
              <a:rPr lang="el-GR" dirty="0"/>
              <a:t>Παροχή δυνατοτήτων βιωματικής προσέγγισης των μουσειακών αντικειμένων</a:t>
            </a:r>
          </a:p>
          <a:p>
            <a:r>
              <a:rPr lang="el-GR" dirty="0"/>
              <a:t>Διευκόλυνση επικοινωνίας με εμψυχωτές και άλλα μέλη της ομάδας</a:t>
            </a:r>
          </a:p>
          <a:p>
            <a:r>
              <a:rPr lang="el-GR" dirty="0"/>
              <a:t>Παροχή δυνατότητας διαφορετικών προσεγγίσεων (συζήτηση, εξερεύνηση, προσωπική δημιουργία…) → διαμόρφωση νοημάτων μέσα από την έκφραση προσωπικών απόψεων, ερμηνειών και κρίσεων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1106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152525"/>
            <a:ext cx="122301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52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</a:t>
            </a:r>
            <a:r>
              <a:rPr lang="el-GR" dirty="0" err="1" smtClean="0"/>
              <a:t>τραγουδι</a:t>
            </a:r>
            <a:r>
              <a:rPr lang="el-GR" dirty="0" smtClean="0"/>
              <a:t> της </a:t>
            </a:r>
            <a:r>
              <a:rPr lang="el-GR" dirty="0" err="1" smtClean="0"/>
              <a:t>θεβ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53" r="21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https://www.youtube.com/watch?v=zvs2tRIqjnw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7224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Και από το </a:t>
            </a:r>
            <a:r>
              <a:rPr lang="el-GR" dirty="0" err="1" smtClean="0"/>
              <a:t>παιδακι</a:t>
            </a:r>
            <a:r>
              <a:rPr lang="el-GR" dirty="0" smtClean="0"/>
              <a:t> που </a:t>
            </a:r>
            <a:r>
              <a:rPr lang="el-GR" dirty="0" err="1" smtClean="0"/>
              <a:t>βλεπετε</a:t>
            </a:r>
            <a:r>
              <a:rPr lang="el-GR" dirty="0" smtClean="0"/>
              <a:t> 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r="23114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Που τώρα είναι ένα μεγάλο παιδί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236" y="3325090"/>
            <a:ext cx="5015346" cy="96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89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τραγούδι αφιερωμένο σε σας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573" r="35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https://www.youtube.com/watch?v=_</a:t>
            </a:r>
            <a:r>
              <a:rPr lang="en-US" dirty="0" smtClean="0">
                <a:hlinkClick r:id="rId3"/>
              </a:rPr>
              <a:t>fLK3Av0bBQ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655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Επίσκεψη σε </a:t>
            </a:r>
            <a:r>
              <a:rPr lang="el-GR" dirty="0" err="1" smtClean="0"/>
              <a:t>αρχαιολογικο</a:t>
            </a:r>
            <a:r>
              <a:rPr lang="el-GR" dirty="0" smtClean="0"/>
              <a:t> </a:t>
            </a:r>
            <a:r>
              <a:rPr lang="el-GR" dirty="0" err="1" smtClean="0"/>
              <a:t>χωρο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Αξιοποιώντας τις αισθήσεις</a:t>
            </a:r>
          </a:p>
          <a:p>
            <a:r>
              <a:rPr lang="el-GR" dirty="0"/>
              <a:t>Οι εμψυχωτές (</a:t>
            </a:r>
            <a:r>
              <a:rPr lang="el-GR" dirty="0" err="1"/>
              <a:t>μουσειο</a:t>
            </a:r>
            <a:r>
              <a:rPr lang="el-GR" dirty="0"/>
              <a:t>-παιδαγωγοί) εμπλουτίζουν τις δυνατότητες </a:t>
            </a:r>
            <a:r>
              <a:rPr lang="el-GR" dirty="0" err="1"/>
              <a:t>διάδρασης</a:t>
            </a:r>
            <a:r>
              <a:rPr lang="el-GR" dirty="0"/>
              <a:t> επισκέπτη-εκθέματος μέσα από την αλληλεπίδραση με αφορμή τα εκθεσιακά περιεχόμενα. </a:t>
            </a:r>
            <a:endParaRPr lang="el-GR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0013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Μουσειακοσ</a:t>
            </a:r>
            <a:r>
              <a:rPr lang="el-GR" dirty="0" smtClean="0"/>
              <a:t> </a:t>
            </a:r>
            <a:r>
              <a:rPr lang="el-GR" dirty="0" err="1" smtClean="0"/>
              <a:t>χωροσ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ο μουσειακός χώρος πρέπει να μπορεί να μετατραπεί σε χώρο εκπαιδευτικών δραστηριοτήτων με δυνατότητα για εφαρμογή μιας ποικιλίας μεθόδων δράσεων (θεατρικό παιχνίδι, εικαστική έκφραση, εφαρμογή υλικών ή εικαστικών ή κατασκευαστικών δραστηριοτήτων με χαρακτηριστικά την ευελιξία και τη δυνατότητα χρήσης διαφορετικών υλικών) με στόχο την προώθηση της προσωπικής δημιουργικής έκφρασης των επισκεπτών.</a:t>
            </a:r>
          </a:p>
          <a:p>
            <a:endParaRPr lang="el-GR" dirty="0"/>
          </a:p>
        </p:txBody>
      </p:sp>
      <p:pic>
        <p:nvPicPr>
          <p:cNvPr id="7" name="Θέση εικόνας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9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Ωστόσο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0" r="1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Μουσείο ως </a:t>
            </a:r>
            <a:r>
              <a:rPr lang="el-GR" u="sng" dirty="0"/>
              <a:t>θεματοφύλακας του παρελθόντος &amp; της επιστημονικής αλήθειας</a:t>
            </a:r>
            <a:r>
              <a:rPr lang="el-GR" dirty="0"/>
              <a:t> είναι ένας χώρος όπου επιτελείται μια </a:t>
            </a:r>
            <a:r>
              <a:rPr lang="el-GR" b="1" dirty="0"/>
              <a:t>τελετουργία</a:t>
            </a:r>
            <a:r>
              <a:rPr lang="el-GR" dirty="0"/>
              <a:t>: οι επισκέπτες θαυμάζουν τα επιτεύγματα του παρελθόντος μέσα από τα  κατάλοιπα (πολιτιστικά υλικά) και έτσι επικοινωνούν με έναν πολιτισμό-πρότυπο.</a:t>
            </a:r>
          </a:p>
          <a:p>
            <a:r>
              <a:rPr lang="el-GR" b="1" dirty="0"/>
              <a:t>Στόχος </a:t>
            </a:r>
            <a:r>
              <a:rPr lang="el-GR" dirty="0"/>
              <a:t>του μουσείου η ανάδειξη ενός σημαντικού παρελθόντος – επιβολή μιας συγκεκριμένης εικόνας για το παρελθόν</a:t>
            </a:r>
          </a:p>
        </p:txBody>
      </p:sp>
    </p:spTree>
    <p:extLst>
      <p:ext uri="{BB962C8B-B14F-4D97-AF65-F5344CB8AC3E}">
        <p14:creationId xmlns:p14="http://schemas.microsoft.com/office/powerpoint/2010/main" val="292239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</a:t>
            </a:r>
            <a:r>
              <a:rPr lang="el-GR" dirty="0" err="1" smtClean="0"/>
              <a:t>μουσειο</a:t>
            </a:r>
            <a:r>
              <a:rPr lang="el-GR" dirty="0" smtClean="0"/>
              <a:t> και </a:t>
            </a:r>
            <a:r>
              <a:rPr lang="el-GR" dirty="0" err="1" smtClean="0"/>
              <a:t>γιατι</a:t>
            </a:r>
            <a:r>
              <a:rPr lang="el-GR" dirty="0" smtClean="0"/>
              <a:t> </a:t>
            </a:r>
            <a:r>
              <a:rPr lang="el-GR" dirty="0" err="1" smtClean="0"/>
              <a:t>πηγαινουμε</a:t>
            </a:r>
            <a:r>
              <a:rPr lang="el-GR" dirty="0" smtClean="0"/>
              <a:t>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Μουσείο είναι ένας χώρος όπου αποκτάμε εμπειρίες, εκφράζουμε προσωπικές ερμηνείες και συζητάμε διαφορετικές αφηγήσεις για τον κόσμο και την εξέλιξή του</a:t>
            </a:r>
          </a:p>
          <a:p>
            <a:r>
              <a:rPr lang="el-GR" dirty="0"/>
              <a:t>Πολιτισμικό μοντέλο επικοινωνίας με κεντρικό τον ρόλο του επισκέπτη στην διαδικασία 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7866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 χώρος μου: Η γειτονιά μου, το μέρος μου, εγώ (;)</a:t>
            </a:r>
            <a:br>
              <a:rPr lang="el-GR" dirty="0"/>
            </a:b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14" r="23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Θέση κειμένου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Κάθε χώρος κάτι σημαίνει για όλους μας. Κάθε του σημείο κουβαλάει μια ιστορία, μια ανθρώπινη </a:t>
            </a:r>
            <a:r>
              <a:rPr lang="el-GR" dirty="0" smtClean="0"/>
              <a:t>εμπειρία</a:t>
            </a:r>
          </a:p>
          <a:p>
            <a:r>
              <a:rPr lang="el-GR" dirty="0"/>
              <a:t>Αποδόμηση της αντίληψης του μουσείου ως «αυθεντίας», όπου οι επισκέπτες ανακαλύπτουν την μόνη αλήθεια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099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έργο τέχνης 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0" r="29840"/>
          <a:stretch>
            <a:fillRect/>
          </a:stretch>
        </p:blipFill>
        <p:spPr>
          <a:xfrm>
            <a:off x="989012" y="914400"/>
            <a:ext cx="3176588" cy="4572000"/>
          </a:xfr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 smtClean="0"/>
              <a:t>Από το σπίτι στο Πανεπιστήμιο</a:t>
            </a:r>
          </a:p>
          <a:p>
            <a:endParaRPr lang="el-GR" dirty="0"/>
          </a:p>
          <a:p>
            <a:r>
              <a:rPr lang="el-GR" dirty="0" smtClean="0"/>
              <a:t>Ο Δρομέας: Η ορμή του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3226963"/>
      </p:ext>
    </p:extLst>
  </p:cSld>
  <p:clrMapOvr>
    <a:masterClrMapping/>
  </p:clrMapOvr>
</p:sld>
</file>

<file path=ppt/theme/theme1.xml><?xml version="1.0" encoding="utf-8"?>
<a:theme xmlns:a="http://schemas.openxmlformats.org/drawingml/2006/main" name="Κομμάτι">
  <a:themeElements>
    <a:clrScheme name="Κομμάτ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Κομμάτ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Κομμάτ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1266</TotalTime>
  <Words>872</Words>
  <Application>Microsoft Office PowerPoint</Application>
  <PresentationFormat>Ευρεία οθόνη</PresentationFormat>
  <Paragraphs>92</Paragraphs>
  <Slides>37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1" baseType="lpstr">
      <vt:lpstr>Arial</vt:lpstr>
      <vt:lpstr>Century Gothic</vt:lpstr>
      <vt:lpstr>Wingdings 3</vt:lpstr>
      <vt:lpstr>Κομμάτι</vt:lpstr>
      <vt:lpstr>ΘΕΒ 2024  ΜΟΥΣΕΙΟ ΚΑΙ ΕΚΠΑΙΔΕΥΣΗ</vt:lpstr>
      <vt:lpstr>ΒΙΩΜεΝΗ ΜΑΘΗΣΗ</vt:lpstr>
      <vt:lpstr>Τα παλια χριστουγεννα</vt:lpstr>
      <vt:lpstr>Επίσκεψη σε αρχαιολογικο χωρο</vt:lpstr>
      <vt:lpstr>Μουσειακοσ χωροσ</vt:lpstr>
      <vt:lpstr>Ωστόσο</vt:lpstr>
      <vt:lpstr>Τι είναι το μουσειο και γιατι πηγαινουμε;</vt:lpstr>
      <vt:lpstr>Ο χώρος μου: Η γειτονιά μου, το μέρος μου, εγώ (;) </vt:lpstr>
      <vt:lpstr>Ένα έργο τέχνης </vt:lpstr>
      <vt:lpstr>Ο δικός μου πινακασ</vt:lpstr>
      <vt:lpstr>Επίσκεψη στην «Πινακοθήκη»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 δικός μου πίνακας</vt:lpstr>
      <vt:lpstr>Παρουσίαση του PowerPoint</vt:lpstr>
      <vt:lpstr>Η εξοικείωση</vt:lpstr>
      <vt:lpstr>Ο χώρος που σπουδαζω</vt:lpstr>
      <vt:lpstr>Πώς μαθαίνω</vt:lpstr>
      <vt:lpstr>Παρουσίαση του PowerPoint</vt:lpstr>
      <vt:lpstr>Παρουσίαση του PowerPoint</vt:lpstr>
      <vt:lpstr>Παρουσίαση του PowerPoint</vt:lpstr>
      <vt:lpstr>ΠΩΣ</vt:lpstr>
      <vt:lpstr>ΠΩΣ</vt:lpstr>
      <vt:lpstr>Μουσεια από κοντα &amp; μακρια</vt:lpstr>
      <vt:lpstr>ΑΠΌ ΤΟ ΕΔΏ ΚΑΙ ΤΟ ΤΩΡΑ ΣΤΟ ΕΚΕΙ ΚΑΙ ΜΑΚΡΙΑ</vt:lpstr>
      <vt:lpstr>Εκεινοι &amp; εμεισ – συλλογικη μνημη</vt:lpstr>
      <vt:lpstr>Από τις προσωπικεσ ιστοριεσ στην ιστορια</vt:lpstr>
      <vt:lpstr>Τι είναι ΤΕΛΙΚΑ μουσείο</vt:lpstr>
      <vt:lpstr>Μουσειοπαιδαγωγικό Πρόγραμμα</vt:lpstr>
      <vt:lpstr>Ρόλος επισκεπτη</vt:lpstr>
      <vt:lpstr>Παρουσίαση του PowerPoint</vt:lpstr>
      <vt:lpstr>Το τραγουδι της θεβ</vt:lpstr>
      <vt:lpstr>Και από το παιδακι που βλεπετε  </vt:lpstr>
      <vt:lpstr>Ένα τραγούδι αφιερωμένο σε σας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ΘΕΒ 2022  ΜΟΥΣΕΙΟ ΚΑΙ ΕΚΠΑΙΔΕΥΣΗ</dc:title>
  <dc:creator>Vasilios Tsafos</dc:creator>
  <cp:lastModifiedBy>Vassilis</cp:lastModifiedBy>
  <cp:revision>25</cp:revision>
  <dcterms:created xsi:type="dcterms:W3CDTF">2022-05-29T07:41:01Z</dcterms:created>
  <dcterms:modified xsi:type="dcterms:W3CDTF">2024-06-07T09:58:36Z</dcterms:modified>
</cp:coreProperties>
</file>