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bookmarkIdSeed="3">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9" r:id="rId13"/>
    <p:sldId id="267" r:id="rId14"/>
    <p:sldId id="268" r:id="rId15"/>
    <p:sldId id="270" r:id="rId16"/>
    <p:sldId id="271" r:id="rId17"/>
    <p:sldId id="272" r:id="rId18"/>
    <p:sldId id="273" r:id="rId19"/>
    <p:sldId id="275" r:id="rId20"/>
    <p:sldId id="274" r:id="rId21"/>
    <p:sldId id="276"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84" autoAdjust="0"/>
    <p:restoredTop sz="94660"/>
  </p:normalViewPr>
  <p:slideViewPr>
    <p:cSldViewPr snapToGrid="0">
      <p:cViewPr varScale="1">
        <p:scale>
          <a:sx n="128" d="100"/>
          <a:sy n="128" d="100"/>
        </p:scale>
        <p:origin x="520"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9/27/25</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9" name="Group 8"/>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9/27/25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9/27/25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9/27/25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accent1"/>
                </a:solidFill>
              </a:defRPr>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9/27/25</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accent1"/>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9/27/25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9/27/25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9/27/25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9/27/25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9/27/25</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9/27/25</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9/27/25</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574177D-1B47-403F-94EC-6B266F04E803}"/>
              </a:ext>
            </a:extLst>
          </p:cNvPr>
          <p:cNvSpPr>
            <a:spLocks noGrp="1"/>
          </p:cNvSpPr>
          <p:nvPr>
            <p:ph type="ctrTitle"/>
          </p:nvPr>
        </p:nvSpPr>
        <p:spPr>
          <a:xfrm>
            <a:off x="1915385" y="1336089"/>
            <a:ext cx="8361229" cy="2098226"/>
          </a:xfrm>
        </p:spPr>
        <p:txBody>
          <a:bodyPr/>
          <a:lstStyle/>
          <a:p>
            <a:r>
              <a:rPr lang="el-GR" sz="3200" dirty="0"/>
              <a:t>Η ΓΟΝΕΪΚΟΤΗΤΑ ΔΕΣΜΟΥ ΑΠΌ ΤΗ ΣΚΟΠΙΑ ΤΗΣ ΜΗΤΕΡΑΣ και του </a:t>
            </a:r>
            <a:r>
              <a:rPr lang="el-GR" sz="3200" dirty="0" err="1"/>
              <a:t>πατερα</a:t>
            </a:r>
            <a:br>
              <a:rPr lang="el-GR" sz="3200" dirty="0"/>
            </a:br>
            <a:r>
              <a:rPr lang="el-GR" sz="2000" dirty="0"/>
              <a:t> Μια </a:t>
            </a:r>
            <a:r>
              <a:rPr lang="el-GR" sz="2000" dirty="0" err="1"/>
              <a:t>ψυχαναλυτικη</a:t>
            </a:r>
            <a:r>
              <a:rPr lang="el-GR" sz="2000" dirty="0"/>
              <a:t> </a:t>
            </a:r>
            <a:r>
              <a:rPr lang="el-GR" sz="2000" dirty="0" err="1"/>
              <a:t>μελετη</a:t>
            </a:r>
            <a:r>
              <a:rPr lang="el-GR" sz="2000" dirty="0"/>
              <a:t> της </a:t>
            </a:r>
            <a:r>
              <a:rPr lang="el-GR" sz="2000" dirty="0" err="1"/>
              <a:t>βιωμενησ</a:t>
            </a:r>
            <a:r>
              <a:rPr lang="el-GR" sz="2000" dirty="0"/>
              <a:t> </a:t>
            </a:r>
            <a:r>
              <a:rPr lang="el-GR" sz="2000" dirty="0" err="1"/>
              <a:t>εμπειριασ</a:t>
            </a:r>
            <a:r>
              <a:rPr lang="el-GR" sz="2000" dirty="0"/>
              <a:t> ΚΑΙ ΤΩΝ ΛΟΓΩΝ ΕΠΙΛΟΓΗΣ ΑΥΤΗΣ ΤΗΣ ΓΟΝΕΪΚΗΣ ΠΡΑΚΤΙΚΗΣ</a:t>
            </a:r>
          </a:p>
        </p:txBody>
      </p:sp>
      <p:sp>
        <p:nvSpPr>
          <p:cNvPr id="3" name="Υπότιτλος 2">
            <a:extLst>
              <a:ext uri="{FF2B5EF4-FFF2-40B4-BE49-F238E27FC236}">
                <a16:creationId xmlns:a16="http://schemas.microsoft.com/office/drawing/2014/main" id="{787B5D91-3061-4C24-8122-C274A26EBD01}"/>
              </a:ext>
            </a:extLst>
          </p:cNvPr>
          <p:cNvSpPr>
            <a:spLocks noGrp="1"/>
          </p:cNvSpPr>
          <p:nvPr>
            <p:ph type="subTitle" idx="1"/>
          </p:nvPr>
        </p:nvSpPr>
        <p:spPr>
          <a:xfrm>
            <a:off x="2041865" y="3991790"/>
            <a:ext cx="8611340" cy="1530121"/>
          </a:xfrm>
        </p:spPr>
        <p:txBody>
          <a:bodyPr>
            <a:normAutofit/>
          </a:bodyPr>
          <a:lstStyle/>
          <a:p>
            <a:pPr algn="l"/>
            <a:r>
              <a:rPr lang="el-GR" dirty="0"/>
              <a:t>ΕΛΕΑΝΑ ΑΡΜΑΟ, Αναπτυξιακή ψυχολόγος</a:t>
            </a:r>
            <a:r>
              <a:rPr lang="en-US" dirty="0"/>
              <a:t>, </a:t>
            </a:r>
            <a:r>
              <a:rPr lang="el-GR" dirty="0"/>
              <a:t>Διδάκτωρ, ΤΕΑΠΗ, ΕΚΠΑ</a:t>
            </a:r>
          </a:p>
          <a:p>
            <a:pPr algn="l"/>
            <a:r>
              <a:rPr lang="el-GR" dirty="0"/>
              <a:t>ΛΗΔΑ ΑΝΑΓΝΩΣΤΑΚΗ, Αναπτυξιακή ψυχολόγος – ψυχαναλύτρια (</a:t>
            </a:r>
            <a:r>
              <a:rPr lang="en-US" dirty="0"/>
              <a:t>PhD)</a:t>
            </a:r>
            <a:r>
              <a:rPr lang="el-GR" dirty="0"/>
              <a:t>, </a:t>
            </a:r>
            <a:r>
              <a:rPr lang="el-GR" dirty="0" err="1"/>
              <a:t>Αναπλ</a:t>
            </a:r>
            <a:r>
              <a:rPr lang="el-GR" dirty="0"/>
              <a:t>. Καθηγήτρια, ΤΕΑΠΗ, ΕΚΠΑ</a:t>
            </a:r>
          </a:p>
        </p:txBody>
      </p:sp>
    </p:spTree>
    <p:extLst>
      <p:ext uri="{BB962C8B-B14F-4D97-AF65-F5344CB8AC3E}">
        <p14:creationId xmlns:p14="http://schemas.microsoft.com/office/powerpoint/2010/main" val="10986768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35565ED-6B08-4709-A372-FE45F255D2C2}"/>
              </a:ext>
            </a:extLst>
          </p:cNvPr>
          <p:cNvSpPr>
            <a:spLocks noGrp="1"/>
          </p:cNvSpPr>
          <p:nvPr>
            <p:ph type="title"/>
          </p:nvPr>
        </p:nvSpPr>
        <p:spPr/>
        <p:txBody>
          <a:bodyPr>
            <a:normAutofit/>
          </a:bodyPr>
          <a:lstStyle/>
          <a:p>
            <a:pPr algn="ctr"/>
            <a:r>
              <a:rPr lang="el-GR" sz="3600" dirty="0">
                <a:latin typeface="Times New Roman" panose="02020603050405020304" pitchFamily="18" charset="0"/>
                <a:cs typeface="Times New Roman" panose="02020603050405020304" pitchFamily="18" charset="0"/>
              </a:rPr>
              <a:t>Αποτελέσματα </a:t>
            </a:r>
          </a:p>
        </p:txBody>
      </p:sp>
      <p:sp>
        <p:nvSpPr>
          <p:cNvPr id="3" name="Θέση περιεχομένου 2">
            <a:extLst>
              <a:ext uri="{FF2B5EF4-FFF2-40B4-BE49-F238E27FC236}">
                <a16:creationId xmlns:a16="http://schemas.microsoft.com/office/drawing/2014/main" id="{6E33EE8D-FE68-417C-858F-A92FB578F55A}"/>
              </a:ext>
            </a:extLst>
          </p:cNvPr>
          <p:cNvSpPr>
            <a:spLocks noGrp="1"/>
          </p:cNvSpPr>
          <p:nvPr>
            <p:ph idx="1"/>
          </p:nvPr>
        </p:nvSpPr>
        <p:spPr>
          <a:xfrm>
            <a:off x="1478132" y="2171700"/>
            <a:ext cx="9601200" cy="5131293"/>
          </a:xfrm>
        </p:spPr>
        <p:txBody>
          <a:bodyPr>
            <a:normAutofit/>
          </a:bodyPr>
          <a:lstStyle/>
          <a:p>
            <a:pPr marL="0" indent="0">
              <a:buNone/>
            </a:pPr>
            <a:r>
              <a:rPr lang="el-GR" sz="2800" b="1" dirty="0">
                <a:latin typeface="Times New Roman" panose="02020603050405020304" pitchFamily="18" charset="0"/>
                <a:cs typeface="Times New Roman" panose="02020603050405020304" pitchFamily="18" charset="0"/>
              </a:rPr>
              <a:t>Παράδειγμα Θεματικής: </a:t>
            </a:r>
            <a:r>
              <a:rPr lang="el-GR" sz="2800" dirty="0">
                <a:latin typeface="Times New Roman" panose="02020603050405020304" pitchFamily="18" charset="0"/>
                <a:cs typeface="Times New Roman" panose="02020603050405020304" pitchFamily="18" charset="0"/>
              </a:rPr>
              <a:t>Η μητρική Αμφιθυμία στα Πλαίσια μίας Συμβιωτικής Σχέσης με το Παιδί </a:t>
            </a:r>
          </a:p>
          <a:p>
            <a:pPr marL="0" indent="0">
              <a:buNone/>
            </a:pPr>
            <a:r>
              <a:rPr lang="el-GR" sz="2800" dirty="0">
                <a:latin typeface="Times New Roman" panose="02020603050405020304" pitchFamily="18" charset="0"/>
                <a:cs typeface="Times New Roman" panose="02020603050405020304" pitchFamily="18" charset="0"/>
              </a:rPr>
              <a:t>1) Μια Συμβιωτική Σχέση Μητέρας – Παιδιού </a:t>
            </a:r>
          </a:p>
          <a:p>
            <a:pPr marL="0" indent="0">
              <a:buNone/>
            </a:pPr>
            <a:r>
              <a:rPr lang="el-GR" sz="2800" dirty="0">
                <a:latin typeface="Times New Roman" panose="02020603050405020304" pitchFamily="18" charset="0"/>
                <a:cs typeface="Times New Roman" panose="02020603050405020304" pitchFamily="18" charset="0"/>
              </a:rPr>
              <a:t>2) Αφόρητη Μητρική Αμφιθυμία </a:t>
            </a:r>
          </a:p>
          <a:p>
            <a:pPr marL="0" indent="0">
              <a:buNone/>
            </a:pPr>
            <a:r>
              <a:rPr lang="el-GR" sz="2800" dirty="0">
                <a:latin typeface="Times New Roman" panose="02020603050405020304" pitchFamily="18" charset="0"/>
                <a:cs typeface="Times New Roman" panose="02020603050405020304" pitchFamily="18" charset="0"/>
              </a:rPr>
              <a:t>3) Ανοίγοντας Χώρο για τον Αποχωρισμό και την Τριαδικότητα </a:t>
            </a:r>
          </a:p>
        </p:txBody>
      </p:sp>
    </p:spTree>
    <p:extLst>
      <p:ext uri="{BB962C8B-B14F-4D97-AF65-F5344CB8AC3E}">
        <p14:creationId xmlns:p14="http://schemas.microsoft.com/office/powerpoint/2010/main" val="23966605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98E2E91-BD7A-4967-9B7A-7E2F09DE69DE}"/>
              </a:ext>
            </a:extLst>
          </p:cNvPr>
          <p:cNvSpPr>
            <a:spLocks noGrp="1"/>
          </p:cNvSpPr>
          <p:nvPr>
            <p:ph type="title"/>
          </p:nvPr>
        </p:nvSpPr>
        <p:spPr>
          <a:xfrm>
            <a:off x="1371600" y="685800"/>
            <a:ext cx="10210800" cy="1485900"/>
          </a:xfrm>
        </p:spPr>
        <p:txBody>
          <a:bodyPr>
            <a:normAutofit fontScale="90000"/>
          </a:bodyPr>
          <a:lstStyle/>
          <a:p>
            <a:r>
              <a:rPr lang="el-GR" sz="3600" dirty="0"/>
              <a:t>1. Μια Συμβιωτική Σχέση Μητέρας – Παιδιού «Σαν ένα» </a:t>
            </a:r>
            <a:br>
              <a:rPr lang="el-GR" sz="4400" dirty="0"/>
            </a:br>
            <a:endParaRPr lang="el-GR" dirty="0"/>
          </a:p>
        </p:txBody>
      </p:sp>
      <p:sp>
        <p:nvSpPr>
          <p:cNvPr id="3" name="Θέση περιεχομένου 2">
            <a:extLst>
              <a:ext uri="{FF2B5EF4-FFF2-40B4-BE49-F238E27FC236}">
                <a16:creationId xmlns:a16="http://schemas.microsoft.com/office/drawing/2014/main" id="{CFE5316B-6322-4426-824F-2805429C2AC1}"/>
              </a:ext>
            </a:extLst>
          </p:cNvPr>
          <p:cNvSpPr>
            <a:spLocks noGrp="1"/>
          </p:cNvSpPr>
          <p:nvPr>
            <p:ph idx="1"/>
          </p:nvPr>
        </p:nvSpPr>
        <p:spPr>
          <a:xfrm>
            <a:off x="1219200" y="1895475"/>
            <a:ext cx="9753600" cy="4714875"/>
          </a:xfrm>
        </p:spPr>
        <p:txBody>
          <a:bodyPr>
            <a:normAutofit/>
          </a:bodyPr>
          <a:lstStyle/>
          <a:p>
            <a:pPr marL="73152" indent="0">
              <a:lnSpc>
                <a:spcPct val="107000"/>
              </a:lnSpc>
              <a:spcAft>
                <a:spcPts val="800"/>
              </a:spcAft>
              <a:buNone/>
            </a:pPr>
            <a:r>
              <a:rPr lang="el-GR" sz="2400" b="1" dirty="0">
                <a:effectLst/>
                <a:latin typeface="Times New Roman" panose="02020603050405020304" pitchFamily="18" charset="0"/>
                <a:ea typeface="Calibri" panose="020F0502020204030204" pitchFamily="34" charset="0"/>
                <a:cs typeface="Times New Roman" panose="02020603050405020304" pitchFamily="18" charset="0"/>
              </a:rPr>
              <a:t>Λουκία</a:t>
            </a:r>
            <a:r>
              <a:rPr lang="el-GR" sz="2400" dirty="0">
                <a:effectLst/>
                <a:latin typeface="Times New Roman" panose="02020603050405020304" pitchFamily="18" charset="0"/>
                <a:ea typeface="Calibri" panose="020F0502020204030204" pitchFamily="34" charset="0"/>
                <a:cs typeface="Times New Roman" panose="02020603050405020304" pitchFamily="18" charset="0"/>
              </a:rPr>
              <a:t>: Ήτανε λίγο δεν ξέρω θα το έχεις ακούσει το τέταρτο τρίμηνο της εγκυμοσύνης [γελάει] αλλά αυτό συνεχίστηκε και έτσι. Απλά τον πρώτο καιρό ήμασταν σαν να μην γεννήθηκε, ήμασταν ένα (…) </a:t>
            </a:r>
            <a:r>
              <a:rPr lang="el-GR" sz="2400" dirty="0" err="1">
                <a:effectLst/>
                <a:latin typeface="Times New Roman" panose="02020603050405020304" pitchFamily="18" charset="0"/>
                <a:ea typeface="Calibri" panose="020F0502020204030204" pitchFamily="34" charset="0"/>
                <a:cs typeface="Times New Roman" panose="02020603050405020304" pitchFamily="18" charset="0"/>
              </a:rPr>
              <a:t>Eντάξει</a:t>
            </a:r>
            <a:r>
              <a:rPr lang="el-GR" sz="2400" dirty="0">
                <a:effectLst/>
                <a:latin typeface="Times New Roman" panose="02020603050405020304" pitchFamily="18" charset="0"/>
                <a:ea typeface="Calibri" panose="020F0502020204030204" pitchFamily="34" charset="0"/>
                <a:cs typeface="Times New Roman" panose="02020603050405020304" pitchFamily="18" charset="0"/>
              </a:rPr>
              <a:t> ήμαστε ακόμα και τώρα αυτοκόλλητες, δηλαδή, είμαστε πιο πολύ ώρα είτε αγκαλιά, είτε ξαπλωμένες μαζί, διαβάζουμε παραμύθια αγκαλιά, είμαστε </a:t>
            </a:r>
            <a:r>
              <a:rPr lang="el-GR" sz="2400" dirty="0" err="1">
                <a:effectLst/>
                <a:latin typeface="Times New Roman" panose="02020603050405020304" pitchFamily="18" charset="0"/>
                <a:ea typeface="Calibri" panose="020F0502020204030204" pitchFamily="34" charset="0"/>
                <a:cs typeface="Times New Roman" panose="02020603050405020304" pitchFamily="18" charset="0"/>
              </a:rPr>
              <a:t>είμαστε</a:t>
            </a:r>
            <a:r>
              <a:rPr lang="el-GR" sz="2400" dirty="0">
                <a:effectLst/>
                <a:latin typeface="Times New Roman" panose="02020603050405020304" pitchFamily="18" charset="0"/>
                <a:ea typeface="Calibri" panose="020F0502020204030204" pitchFamily="34" charset="0"/>
                <a:cs typeface="Times New Roman" panose="02020603050405020304" pitchFamily="18" charset="0"/>
              </a:rPr>
              <a:t> αυτοκόλλητες, θα κοιμηθούμε μαζί, μπορεί να κάνουμε μπάνιο μαζί, τρώμε μαζί, δηλαδή, τα κάνουμε όλα μαζί.</a:t>
            </a:r>
            <a:endParaRPr lang="el-GR"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30755534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1B57FED-5B5F-409A-9EA9-DC19D25CEF27}"/>
              </a:ext>
            </a:extLst>
          </p:cNvPr>
          <p:cNvSpPr>
            <a:spLocks noGrp="1"/>
          </p:cNvSpPr>
          <p:nvPr>
            <p:ph type="title"/>
          </p:nvPr>
        </p:nvSpPr>
        <p:spPr/>
        <p:txBody>
          <a:bodyPr>
            <a:normAutofit/>
          </a:bodyPr>
          <a:lstStyle/>
          <a:p>
            <a:r>
              <a:rPr lang="el-GR" sz="3200" dirty="0"/>
              <a:t>1. Μια Συμβιωτική Σχέση Μητέρας – Παιδιού «Απουσία Αποχωρισμών» </a:t>
            </a:r>
          </a:p>
        </p:txBody>
      </p:sp>
      <p:sp>
        <p:nvSpPr>
          <p:cNvPr id="3" name="Θέση περιεχομένου 2">
            <a:extLst>
              <a:ext uri="{FF2B5EF4-FFF2-40B4-BE49-F238E27FC236}">
                <a16:creationId xmlns:a16="http://schemas.microsoft.com/office/drawing/2014/main" id="{FA2AF7B7-DC9B-403D-939D-6982E16937A5}"/>
              </a:ext>
            </a:extLst>
          </p:cNvPr>
          <p:cNvSpPr>
            <a:spLocks noGrp="1"/>
          </p:cNvSpPr>
          <p:nvPr>
            <p:ph idx="1"/>
          </p:nvPr>
        </p:nvSpPr>
        <p:spPr/>
        <p:txBody>
          <a:bodyPr/>
          <a:lstStyle/>
          <a:p>
            <a:pPr marL="73152" indent="0">
              <a:lnSpc>
                <a:spcPct val="120000"/>
              </a:lnSpc>
              <a:spcAft>
                <a:spcPts val="800"/>
              </a:spcAft>
              <a:buNone/>
            </a:pPr>
            <a:r>
              <a:rPr lang="el-GR" sz="2400" b="1" dirty="0">
                <a:effectLst/>
                <a:latin typeface="Times New Roman" panose="02020603050405020304" pitchFamily="18" charset="0"/>
                <a:ea typeface="Calibri" panose="020F0502020204030204" pitchFamily="34" charset="0"/>
                <a:cs typeface="Times New Roman" panose="02020603050405020304" pitchFamily="18" charset="0"/>
              </a:rPr>
              <a:t>Ουρανία:</a:t>
            </a:r>
            <a:r>
              <a:rPr lang="el-GR" sz="2400" dirty="0">
                <a:effectLst/>
                <a:latin typeface="Times New Roman" panose="02020603050405020304" pitchFamily="18" charset="0"/>
                <a:ea typeface="Calibri" panose="020F0502020204030204" pitchFamily="34" charset="0"/>
                <a:cs typeface="Times New Roman" panose="02020603050405020304" pitchFamily="18" charset="0"/>
              </a:rPr>
              <a:t> Δεν έχω χωριστεί καθόλου με τον Ιούλιο, δεν έχω βγει να πάω ούτε κινηματογράφο ούτε θέατρο. Ανυπομονώ να ξέρεις αυτή η ώρα, πότε θα ΄</a:t>
            </a:r>
            <a:r>
              <a:rPr lang="el-GR" sz="2400" dirty="0" err="1">
                <a:effectLst/>
                <a:latin typeface="Times New Roman" panose="02020603050405020304" pitchFamily="18" charset="0"/>
                <a:ea typeface="Calibri" panose="020F0502020204030204" pitchFamily="34" charset="0"/>
                <a:cs typeface="Times New Roman" panose="02020603050405020304" pitchFamily="18" charset="0"/>
              </a:rPr>
              <a:t>ρθει</a:t>
            </a:r>
            <a:r>
              <a:rPr lang="el-GR" sz="2400" dirty="0">
                <a:effectLst/>
                <a:latin typeface="Times New Roman" panose="02020603050405020304" pitchFamily="18" charset="0"/>
                <a:ea typeface="Calibri" panose="020F0502020204030204" pitchFamily="34" charset="0"/>
                <a:cs typeface="Times New Roman" panose="02020603050405020304" pitchFamily="18" charset="0"/>
              </a:rPr>
              <a:t>. Να πάω μια, ένα χειμερινό θεατράκι… Πλησιάζει αυτή η ώρα.</a:t>
            </a:r>
            <a:endParaRPr lang="el-GR" sz="2400" dirty="0">
              <a:effectLst/>
              <a:latin typeface="Calibri" panose="020F0502020204030204" pitchFamily="34" charset="0"/>
              <a:ea typeface="Calibri" panose="020F0502020204030204" pitchFamily="34" charset="0"/>
              <a:cs typeface="Times New Roman" panose="02020603050405020304" pitchFamily="18" charset="0"/>
            </a:endParaRPr>
          </a:p>
          <a:p>
            <a:pPr marL="73152" indent="0">
              <a:lnSpc>
                <a:spcPct val="120000"/>
              </a:lnSpc>
              <a:spcAft>
                <a:spcPts val="800"/>
              </a:spcAft>
              <a:buNone/>
            </a:pPr>
            <a:r>
              <a:rPr lang="el-GR" sz="2400" b="1" dirty="0">
                <a:effectLst/>
                <a:latin typeface="Times New Roman" panose="02020603050405020304" pitchFamily="18" charset="0"/>
                <a:ea typeface="Calibri" panose="020F0502020204030204" pitchFamily="34" charset="0"/>
                <a:cs typeface="Times New Roman" panose="02020603050405020304" pitchFamily="18" charset="0"/>
              </a:rPr>
              <a:t>Ελεάνα:</a:t>
            </a:r>
            <a:r>
              <a:rPr lang="el-GR" sz="2400" dirty="0">
                <a:effectLst/>
                <a:latin typeface="Times New Roman" panose="02020603050405020304" pitchFamily="18" charset="0"/>
                <a:ea typeface="Calibri" panose="020F0502020204030204" pitchFamily="34" charset="0"/>
                <a:cs typeface="Times New Roman" panose="02020603050405020304" pitchFamily="18" charset="0"/>
              </a:rPr>
              <a:t> Πότε;</a:t>
            </a:r>
            <a:endParaRPr lang="el-GR" sz="2400" dirty="0">
              <a:effectLst/>
              <a:latin typeface="Calibri" panose="020F0502020204030204" pitchFamily="34" charset="0"/>
              <a:ea typeface="Calibri" panose="020F0502020204030204" pitchFamily="34" charset="0"/>
              <a:cs typeface="Times New Roman" panose="02020603050405020304" pitchFamily="18" charset="0"/>
            </a:endParaRPr>
          </a:p>
          <a:p>
            <a:pPr marL="73152" indent="0">
              <a:lnSpc>
                <a:spcPct val="120000"/>
              </a:lnSpc>
              <a:spcAft>
                <a:spcPts val="800"/>
              </a:spcAft>
              <a:buNone/>
            </a:pPr>
            <a:r>
              <a:rPr lang="el-GR" sz="2400" b="1" dirty="0">
                <a:effectLst/>
                <a:latin typeface="Times New Roman" panose="02020603050405020304" pitchFamily="18" charset="0"/>
                <a:ea typeface="Calibri" panose="020F0502020204030204" pitchFamily="34" charset="0"/>
                <a:cs typeface="Times New Roman" panose="02020603050405020304" pitchFamily="18" charset="0"/>
              </a:rPr>
              <a:t>Ουρανία:</a:t>
            </a:r>
            <a:r>
              <a:rPr lang="el-GR"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l-GR" sz="2400" dirty="0" err="1">
                <a:effectLst/>
                <a:latin typeface="Times New Roman" panose="02020603050405020304" pitchFamily="18" charset="0"/>
                <a:ea typeface="Calibri" panose="020F0502020204030204" pitchFamily="34" charset="0"/>
                <a:cs typeface="Times New Roman" panose="02020603050405020304" pitchFamily="18" charset="0"/>
              </a:rPr>
              <a:t>Εεεμ</a:t>
            </a:r>
            <a:r>
              <a:rPr lang="el-GR" sz="2400" dirty="0">
                <a:effectLst/>
                <a:latin typeface="Times New Roman" panose="02020603050405020304" pitchFamily="18" charset="0"/>
                <a:ea typeface="Calibri" panose="020F0502020204030204" pitchFamily="34" charset="0"/>
                <a:cs typeface="Times New Roman" panose="02020603050405020304" pitchFamily="18" charset="0"/>
              </a:rPr>
              <a:t>… όχι ακόμα βέβαια. Γιατί ξέρω ότι επτά η ώρα κάνει θηλασμό, </a:t>
            </a:r>
            <a:r>
              <a:rPr lang="el-GR" sz="2400" dirty="0" err="1">
                <a:effectLst/>
                <a:latin typeface="Times New Roman" panose="02020603050405020304" pitchFamily="18" charset="0"/>
                <a:ea typeface="Calibri" panose="020F0502020204030204" pitchFamily="34" charset="0"/>
                <a:cs typeface="Times New Roman" panose="02020603050405020304" pitchFamily="18" charset="0"/>
              </a:rPr>
              <a:t>εε</a:t>
            </a:r>
            <a:r>
              <a:rPr lang="el-GR" sz="2400" dirty="0">
                <a:effectLst/>
                <a:latin typeface="Times New Roman" panose="02020603050405020304" pitchFamily="18" charset="0"/>
                <a:ea typeface="Calibri" panose="020F0502020204030204" pitchFamily="34" charset="0"/>
                <a:cs typeface="Times New Roman" panose="02020603050405020304" pitchFamily="18" charset="0"/>
              </a:rPr>
              <a:t> μετά θα ξυπνήσει κατά τις δώδεκα θα κάνει θηλασμό.</a:t>
            </a:r>
            <a:endParaRPr lang="el-GR"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14527183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4B1836E-565C-45E2-9410-27650A027F26}"/>
              </a:ext>
            </a:extLst>
          </p:cNvPr>
          <p:cNvSpPr>
            <a:spLocks noGrp="1"/>
          </p:cNvSpPr>
          <p:nvPr>
            <p:ph type="title"/>
          </p:nvPr>
        </p:nvSpPr>
        <p:spPr/>
        <p:txBody>
          <a:bodyPr>
            <a:normAutofit/>
          </a:bodyPr>
          <a:lstStyle/>
          <a:p>
            <a:r>
              <a:rPr lang="el-GR" sz="3200" dirty="0"/>
              <a:t>1. Μια Συμβιωτική Σχέση Μητέρας – Παιδιού «Περιορισμένος Χώρος για τον Τρίτο»</a:t>
            </a:r>
          </a:p>
        </p:txBody>
      </p:sp>
      <p:sp>
        <p:nvSpPr>
          <p:cNvPr id="3" name="Θέση περιεχομένου 2">
            <a:extLst>
              <a:ext uri="{FF2B5EF4-FFF2-40B4-BE49-F238E27FC236}">
                <a16:creationId xmlns:a16="http://schemas.microsoft.com/office/drawing/2014/main" id="{875886CF-7466-4A55-8A45-C09DEAEB387F}"/>
              </a:ext>
            </a:extLst>
          </p:cNvPr>
          <p:cNvSpPr>
            <a:spLocks noGrp="1"/>
          </p:cNvSpPr>
          <p:nvPr>
            <p:ph idx="1"/>
          </p:nvPr>
        </p:nvSpPr>
        <p:spPr>
          <a:xfrm>
            <a:off x="1371600" y="2552700"/>
            <a:ext cx="9991725" cy="3886200"/>
          </a:xfrm>
        </p:spPr>
        <p:txBody>
          <a:bodyPr>
            <a:normAutofit/>
          </a:bodyPr>
          <a:lstStyle/>
          <a:p>
            <a:pPr marL="0" indent="0">
              <a:buNone/>
            </a:pPr>
            <a:r>
              <a:rPr lang="el-GR" sz="2400" b="1" dirty="0">
                <a:effectLst/>
                <a:latin typeface="Times New Roman" panose="02020603050405020304" pitchFamily="18" charset="0"/>
                <a:ea typeface="Calibri" panose="020F0502020204030204" pitchFamily="34" charset="0"/>
                <a:cs typeface="Times New Roman" panose="02020603050405020304" pitchFamily="18" charset="0"/>
              </a:rPr>
              <a:t>Σωτηρία: </a:t>
            </a:r>
            <a:r>
              <a:rPr lang="el-GR" sz="2400" dirty="0">
                <a:effectLst/>
                <a:latin typeface="Times New Roman" panose="02020603050405020304" pitchFamily="18" charset="0"/>
                <a:ea typeface="Calibri" panose="020F0502020204030204" pitchFamily="34" charset="0"/>
                <a:cs typeface="Times New Roman" panose="02020603050405020304" pitchFamily="18" charset="0"/>
              </a:rPr>
              <a:t>Ο Δημοσθένης πλέον δεν κοιμάται καν στο κρεβάτι, έχουμε ένα </a:t>
            </a:r>
            <a:r>
              <a:rPr lang="el-GR" sz="2400" dirty="0" err="1">
                <a:effectLst/>
                <a:latin typeface="Times New Roman" panose="02020603050405020304" pitchFamily="18" charset="0"/>
                <a:ea typeface="Calibri" panose="020F0502020204030204" pitchFamily="34" charset="0"/>
                <a:cs typeface="Times New Roman" panose="02020603050405020304" pitchFamily="18" charset="0"/>
              </a:rPr>
              <a:t>υπέρδιπλο</a:t>
            </a:r>
            <a:r>
              <a:rPr lang="el-GR" sz="2400" dirty="0">
                <a:effectLst/>
                <a:latin typeface="Times New Roman" panose="02020603050405020304" pitchFamily="18" charset="0"/>
                <a:ea typeface="Calibri" panose="020F0502020204030204" pitchFamily="34" charset="0"/>
                <a:cs typeface="Times New Roman" panose="02020603050405020304" pitchFamily="18" charset="0"/>
              </a:rPr>
              <a:t> αλλά ο Δημοσθένης εδώ </a:t>
            </a:r>
            <a:r>
              <a:rPr lang="el-GR" sz="2400" dirty="0" err="1">
                <a:effectLst/>
                <a:latin typeface="Times New Roman" panose="02020603050405020304" pitchFamily="18" charset="0"/>
                <a:ea typeface="Calibri" panose="020F0502020204030204" pitchFamily="34" charset="0"/>
                <a:cs typeface="Times New Roman" panose="02020603050405020304" pitchFamily="18" charset="0"/>
              </a:rPr>
              <a:t>καιιι</a:t>
            </a:r>
            <a:r>
              <a:rPr lang="el-GR" sz="2400" dirty="0">
                <a:effectLst/>
                <a:latin typeface="Times New Roman" panose="02020603050405020304" pitchFamily="18" charset="0"/>
                <a:ea typeface="Calibri" panose="020F0502020204030204" pitchFamily="34" charset="0"/>
                <a:cs typeface="Times New Roman" panose="02020603050405020304" pitchFamily="18" charset="0"/>
              </a:rPr>
              <a:t>… οκτώ μήνες εννιά; </a:t>
            </a:r>
            <a:r>
              <a:rPr lang="el-GR" sz="2400" dirty="0" err="1">
                <a:effectLst/>
                <a:latin typeface="Times New Roman" panose="02020603050405020304" pitchFamily="18" charset="0"/>
                <a:ea typeface="Calibri" panose="020F0502020204030204" pitchFamily="34" charset="0"/>
                <a:cs typeface="Times New Roman" panose="02020603050405020304" pitchFamily="18" charset="0"/>
              </a:rPr>
              <a:t>εε</a:t>
            </a:r>
            <a:r>
              <a:rPr lang="el-GR" sz="2400" dirty="0">
                <a:effectLst/>
                <a:latin typeface="Times New Roman" panose="02020603050405020304" pitchFamily="18" charset="0"/>
                <a:ea typeface="Calibri" panose="020F0502020204030204" pitchFamily="34" charset="0"/>
                <a:cs typeface="Times New Roman" panose="02020603050405020304" pitchFamily="18" charset="0"/>
              </a:rPr>
              <a:t> δε-έχει φύγει από το κρεβάτι, δεν μπορεί να κοιμηθεί, δηλαδή, τώρα πως να κοιμηθείς με δυο μωρά που κουνιούνται; Αλλάζουνε κάνουν έτσι και τα λοιπά; Έχει τη μέση του έχει πάει στον καναπέ, κοιμάμαι λοιπόν εγώ μόνη μου με τα δυο παιδιά.</a:t>
            </a:r>
            <a:endParaRPr lang="el-GR"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030333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536EF1A-8A53-431A-A1FF-072757DA0108}"/>
              </a:ext>
            </a:extLst>
          </p:cNvPr>
          <p:cNvSpPr>
            <a:spLocks noGrp="1"/>
          </p:cNvSpPr>
          <p:nvPr>
            <p:ph type="title"/>
          </p:nvPr>
        </p:nvSpPr>
        <p:spPr/>
        <p:txBody>
          <a:bodyPr>
            <a:normAutofit/>
          </a:bodyPr>
          <a:lstStyle/>
          <a:p>
            <a:r>
              <a:rPr lang="el-GR" sz="3200" dirty="0"/>
              <a:t>2. Αφόρητη Μητρική Αμφιθυμία «Εκπλήρωση» </a:t>
            </a:r>
          </a:p>
        </p:txBody>
      </p:sp>
      <p:sp>
        <p:nvSpPr>
          <p:cNvPr id="3" name="Θέση περιεχομένου 2">
            <a:extLst>
              <a:ext uri="{FF2B5EF4-FFF2-40B4-BE49-F238E27FC236}">
                <a16:creationId xmlns:a16="http://schemas.microsoft.com/office/drawing/2014/main" id="{07016E98-9FCA-439A-B8C5-3B4CFBE25A7F}"/>
              </a:ext>
            </a:extLst>
          </p:cNvPr>
          <p:cNvSpPr>
            <a:spLocks noGrp="1"/>
          </p:cNvSpPr>
          <p:nvPr>
            <p:ph idx="1"/>
          </p:nvPr>
        </p:nvSpPr>
        <p:spPr/>
        <p:txBody>
          <a:bodyPr>
            <a:normAutofit/>
          </a:bodyPr>
          <a:lstStyle/>
          <a:p>
            <a:pPr marL="0" indent="0">
              <a:buNone/>
            </a:pPr>
            <a:r>
              <a:rPr lang="el-GR" sz="2400" b="1" dirty="0">
                <a:effectLst/>
                <a:latin typeface="Times New Roman" panose="02020603050405020304" pitchFamily="18" charset="0"/>
                <a:ea typeface="Calibri" panose="020F0502020204030204" pitchFamily="34" charset="0"/>
                <a:cs typeface="Times New Roman" panose="02020603050405020304" pitchFamily="18" charset="0"/>
              </a:rPr>
              <a:t>Μάγδα:</a:t>
            </a:r>
            <a:r>
              <a:rPr lang="el-GR"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l-GR" sz="2400" dirty="0" err="1">
                <a:effectLst/>
                <a:latin typeface="Times New Roman" panose="02020603050405020304" pitchFamily="18" charset="0"/>
                <a:ea typeface="Calibri" panose="020F0502020204030204" pitchFamily="34" charset="0"/>
                <a:cs typeface="Times New Roman" panose="02020603050405020304" pitchFamily="18" charset="0"/>
              </a:rPr>
              <a:t>Εε</a:t>
            </a:r>
            <a:r>
              <a:rPr lang="el-GR" sz="2400" dirty="0">
                <a:effectLst/>
                <a:latin typeface="Times New Roman" panose="02020603050405020304" pitchFamily="18" charset="0"/>
                <a:ea typeface="Calibri" panose="020F0502020204030204" pitchFamily="34" charset="0"/>
                <a:cs typeface="Times New Roman" panose="02020603050405020304" pitchFamily="18" charset="0"/>
              </a:rPr>
              <a:t> γεμάτη είμαι εγώ, είμαι πολύ γεμάτη, είμαι εκεί μέχρι </a:t>
            </a:r>
            <a:r>
              <a:rPr lang="el-GR" sz="2400" dirty="0" err="1">
                <a:effectLst/>
                <a:latin typeface="Times New Roman" panose="02020603050405020304" pitchFamily="18" charset="0"/>
                <a:ea typeface="Calibri" panose="020F0502020204030204" pitchFamily="34" charset="0"/>
                <a:cs typeface="Times New Roman" panose="02020603050405020304" pitchFamily="18" charset="0"/>
              </a:rPr>
              <a:t>σή</a:t>
            </a:r>
            <a:r>
              <a:rPr lang="el-GR" sz="2400" dirty="0">
                <a:effectLst/>
                <a:latin typeface="Times New Roman" panose="02020603050405020304" pitchFamily="18" charset="0"/>
                <a:ea typeface="Calibri" panose="020F0502020204030204" pitchFamily="34" charset="0"/>
                <a:cs typeface="Times New Roman" panose="02020603050405020304" pitchFamily="18" charset="0"/>
              </a:rPr>
              <a:t> -- μέχρι τώρα που μιλάμε μαζί, είμαι εδώ για την Αναστασία </a:t>
            </a:r>
            <a:r>
              <a:rPr lang="el-GR" sz="2400" dirty="0" err="1">
                <a:effectLst/>
                <a:latin typeface="Times New Roman" panose="02020603050405020304" pitchFamily="18" charset="0"/>
                <a:ea typeface="Calibri" panose="020F0502020204030204" pitchFamily="34" charset="0"/>
                <a:cs typeface="Times New Roman" panose="02020603050405020304" pitchFamily="18" charset="0"/>
              </a:rPr>
              <a:t>εε</a:t>
            </a:r>
            <a:r>
              <a:rPr lang="el-GR" sz="2400" dirty="0">
                <a:effectLst/>
                <a:latin typeface="Times New Roman" panose="02020603050405020304" pitchFamily="18" charset="0"/>
                <a:ea typeface="Calibri" panose="020F0502020204030204" pitchFamily="34" charset="0"/>
                <a:cs typeface="Times New Roman" panose="02020603050405020304" pitchFamily="18" charset="0"/>
              </a:rPr>
              <a:t> δεν έχω φύγει ποτέ, δεν έχω βγει ας πούμε για ένα ποτό να την αφήσω κάπου αλλού και τα λοιπά, είμαι εδώ για την Αναστασία.</a:t>
            </a:r>
            <a:endParaRPr lang="el-GR"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520476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F70BD56-6639-4C68-9483-4C1C3001E5F8}"/>
              </a:ext>
            </a:extLst>
          </p:cNvPr>
          <p:cNvSpPr>
            <a:spLocks noGrp="1"/>
          </p:cNvSpPr>
          <p:nvPr>
            <p:ph type="title"/>
          </p:nvPr>
        </p:nvSpPr>
        <p:spPr/>
        <p:txBody>
          <a:bodyPr>
            <a:normAutofit/>
          </a:bodyPr>
          <a:lstStyle/>
          <a:p>
            <a:r>
              <a:rPr lang="el-GR" sz="3200" dirty="0"/>
              <a:t>2. Αφόρητη Μητρική Αμφιθυμία «Στέρηση» </a:t>
            </a:r>
          </a:p>
        </p:txBody>
      </p:sp>
      <p:sp>
        <p:nvSpPr>
          <p:cNvPr id="3" name="Θέση περιεχομένου 2">
            <a:extLst>
              <a:ext uri="{FF2B5EF4-FFF2-40B4-BE49-F238E27FC236}">
                <a16:creationId xmlns:a16="http://schemas.microsoft.com/office/drawing/2014/main" id="{E838388D-1D98-4897-B238-378A98BAC715}"/>
              </a:ext>
            </a:extLst>
          </p:cNvPr>
          <p:cNvSpPr>
            <a:spLocks noGrp="1"/>
          </p:cNvSpPr>
          <p:nvPr>
            <p:ph idx="1"/>
          </p:nvPr>
        </p:nvSpPr>
        <p:spPr/>
        <p:txBody>
          <a:bodyPr>
            <a:normAutofit/>
          </a:bodyPr>
          <a:lstStyle/>
          <a:p>
            <a:pPr marL="0" indent="0">
              <a:buNone/>
            </a:pPr>
            <a:r>
              <a:rPr lang="el-GR" sz="2200" b="1" dirty="0">
                <a:effectLst/>
                <a:latin typeface="Times New Roman" panose="02020603050405020304" pitchFamily="18" charset="0"/>
                <a:ea typeface="Calibri" panose="020F0502020204030204" pitchFamily="34" charset="0"/>
                <a:cs typeface="Times New Roman" panose="02020603050405020304" pitchFamily="18" charset="0"/>
              </a:rPr>
              <a:t>Ουρανία: </a:t>
            </a:r>
            <a:r>
              <a:rPr lang="el-GR" sz="2200" dirty="0" err="1">
                <a:effectLst/>
                <a:latin typeface="Times New Roman" panose="02020603050405020304" pitchFamily="18" charset="0"/>
                <a:ea typeface="Calibri" panose="020F0502020204030204" pitchFamily="34" charset="0"/>
                <a:cs typeface="Times New Roman" panose="02020603050405020304" pitchFamily="18" charset="0"/>
              </a:rPr>
              <a:t>Καιιι</a:t>
            </a:r>
            <a:r>
              <a:rPr lang="el-GR" sz="2200" dirty="0">
                <a:effectLst/>
                <a:latin typeface="Times New Roman" panose="02020603050405020304" pitchFamily="18" charset="0"/>
                <a:ea typeface="Calibri" panose="020F0502020204030204" pitchFamily="34" charset="0"/>
                <a:cs typeface="Times New Roman" panose="02020603050405020304" pitchFamily="18" charset="0"/>
              </a:rPr>
              <a:t> με περιόρισε </a:t>
            </a:r>
            <a:r>
              <a:rPr lang="el-GR" sz="2200" dirty="0" err="1">
                <a:effectLst/>
                <a:latin typeface="Times New Roman" panose="02020603050405020304" pitchFamily="18" charset="0"/>
                <a:ea typeface="Calibri" panose="020F0502020204030204" pitchFamily="34" charset="0"/>
                <a:cs typeface="Times New Roman" panose="02020603050405020304" pitchFamily="18" charset="0"/>
              </a:rPr>
              <a:t>πολύυυυ</a:t>
            </a:r>
            <a:r>
              <a:rPr lang="el-GR"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l-GR" sz="2200" dirty="0" err="1">
                <a:effectLst/>
                <a:latin typeface="Times New Roman" panose="02020603050405020304" pitchFamily="18" charset="0"/>
                <a:ea typeface="Calibri" panose="020F0502020204030204" pitchFamily="34" charset="0"/>
                <a:cs typeface="Times New Roman" panose="02020603050405020304" pitchFamily="18" charset="0"/>
              </a:rPr>
              <a:t>τσκ</a:t>
            </a:r>
            <a:r>
              <a:rPr lang="el-GR"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l-GR" sz="2200" dirty="0" err="1">
                <a:effectLst/>
                <a:latin typeface="Times New Roman" panose="02020603050405020304" pitchFamily="18" charset="0"/>
                <a:ea typeface="Calibri" panose="020F0502020204030204" pitchFamily="34" charset="0"/>
                <a:cs typeface="Times New Roman" panose="02020603050405020304" pitchFamily="18" charset="0"/>
              </a:rPr>
              <a:t>εεε</a:t>
            </a:r>
            <a:r>
              <a:rPr lang="el-GR" sz="2200" dirty="0">
                <a:effectLst/>
                <a:latin typeface="Times New Roman" panose="02020603050405020304" pitchFamily="18" charset="0"/>
                <a:ea typeface="Calibri" panose="020F0502020204030204" pitchFamily="34" charset="0"/>
                <a:cs typeface="Times New Roman" panose="02020603050405020304" pitchFamily="18" charset="0"/>
              </a:rPr>
              <a:t>.. έχασα τα ταξίδια μου, έχασα την ελευθερία μου όπως την </a:t>
            </a:r>
            <a:r>
              <a:rPr lang="el-GR" sz="2200" dirty="0" err="1">
                <a:effectLst/>
                <a:latin typeface="Times New Roman" panose="02020603050405020304" pitchFamily="18" charset="0"/>
                <a:ea typeface="Calibri" panose="020F0502020204030204" pitchFamily="34" charset="0"/>
                <a:cs typeface="Times New Roman" panose="02020603050405020304" pitchFamily="18" charset="0"/>
              </a:rPr>
              <a:t>εγνώριζα</a:t>
            </a:r>
            <a:r>
              <a:rPr lang="el-GR" sz="2200" dirty="0">
                <a:effectLst/>
                <a:latin typeface="Times New Roman" panose="02020603050405020304" pitchFamily="18" charset="0"/>
                <a:ea typeface="Calibri" panose="020F0502020204030204" pitchFamily="34" charset="0"/>
                <a:cs typeface="Times New Roman" panose="02020603050405020304" pitchFamily="18" charset="0"/>
              </a:rPr>
              <a:t>, έπρεπε ξαφνικά να είμαι </a:t>
            </a:r>
            <a:r>
              <a:rPr lang="el-GR" sz="2200" dirty="0" err="1">
                <a:effectLst/>
                <a:latin typeface="Times New Roman" panose="02020603050405020304" pitchFamily="18" charset="0"/>
                <a:ea typeface="Calibri" panose="020F0502020204030204" pitchFamily="34" charset="0"/>
                <a:cs typeface="Times New Roman" panose="02020603050405020304" pitchFamily="18" charset="0"/>
              </a:rPr>
              <a:t>εεε</a:t>
            </a:r>
            <a:r>
              <a:rPr lang="el-GR" sz="2200" dirty="0">
                <a:effectLst/>
                <a:latin typeface="Times New Roman" panose="02020603050405020304" pitchFamily="18" charset="0"/>
                <a:ea typeface="Calibri" panose="020F0502020204030204" pitchFamily="34" charset="0"/>
                <a:cs typeface="Times New Roman" panose="02020603050405020304" pitchFamily="18" charset="0"/>
              </a:rPr>
              <a:t>… πάρα πολύ παρούσα και ακατάπαυστα κοντά </a:t>
            </a:r>
            <a:r>
              <a:rPr lang="el-GR" sz="2200" dirty="0" err="1">
                <a:effectLst/>
                <a:latin typeface="Times New Roman" panose="02020603050405020304" pitchFamily="18" charset="0"/>
                <a:ea typeface="Calibri" panose="020F0502020204030204" pitchFamily="34" charset="0"/>
                <a:cs typeface="Times New Roman" panose="02020603050405020304" pitchFamily="18" charset="0"/>
              </a:rPr>
              <a:t>εεε</a:t>
            </a:r>
            <a:r>
              <a:rPr lang="el-GR" sz="2200" dirty="0">
                <a:effectLst/>
                <a:latin typeface="Times New Roman" panose="02020603050405020304" pitchFamily="18" charset="0"/>
                <a:ea typeface="Calibri" panose="020F0502020204030204" pitchFamily="34" charset="0"/>
                <a:cs typeface="Times New Roman" panose="02020603050405020304" pitchFamily="18" charset="0"/>
              </a:rPr>
              <a:t> με </a:t>
            </a:r>
            <a:r>
              <a:rPr lang="el-GR" sz="2400" dirty="0">
                <a:effectLst/>
                <a:latin typeface="Times New Roman" panose="02020603050405020304" pitchFamily="18" charset="0"/>
                <a:ea typeface="Calibri" panose="020F0502020204030204" pitchFamily="34" charset="0"/>
                <a:cs typeface="Times New Roman" panose="02020603050405020304" pitchFamily="18" charset="0"/>
              </a:rPr>
              <a:t>ένα</a:t>
            </a:r>
            <a:r>
              <a:rPr lang="el-GR" sz="2200" dirty="0">
                <a:effectLst/>
                <a:latin typeface="Times New Roman" panose="02020603050405020304" pitchFamily="18" charset="0"/>
                <a:ea typeface="Calibri" panose="020F0502020204030204" pitchFamily="34" charset="0"/>
                <a:cs typeface="Times New Roman" panose="02020603050405020304" pitchFamily="18" charset="0"/>
              </a:rPr>
              <a:t> -- με το παιδί μου. (…) </a:t>
            </a:r>
            <a:r>
              <a:rPr lang="el-GR" sz="2200" dirty="0" err="1">
                <a:effectLst/>
                <a:latin typeface="Times New Roman" panose="02020603050405020304" pitchFamily="18" charset="0"/>
                <a:ea typeface="Calibri" panose="020F0502020204030204" pitchFamily="34" charset="0"/>
                <a:cs typeface="Times New Roman" panose="02020603050405020304" pitchFamily="18" charset="0"/>
              </a:rPr>
              <a:t>Εεεμ</a:t>
            </a:r>
            <a:r>
              <a:rPr lang="el-GR" sz="2200" dirty="0">
                <a:effectLst/>
                <a:latin typeface="Times New Roman" panose="02020603050405020304" pitchFamily="18" charset="0"/>
                <a:ea typeface="Calibri" panose="020F0502020204030204" pitchFamily="34" charset="0"/>
                <a:cs typeface="Times New Roman" panose="02020603050405020304" pitchFamily="18" charset="0"/>
              </a:rPr>
              <a:t> αυτή η εγγύτητα σημαίνει να δίνω πάρα πολύ από τον χώρο μου στους άλλους, </a:t>
            </a:r>
            <a:r>
              <a:rPr lang="el-GR" sz="2200" dirty="0" err="1">
                <a:effectLst/>
                <a:latin typeface="Times New Roman" panose="02020603050405020304" pitchFamily="18" charset="0"/>
                <a:ea typeface="Calibri" panose="020F0502020204030204" pitchFamily="34" charset="0"/>
                <a:cs typeface="Times New Roman" panose="02020603050405020304" pitchFamily="18" charset="0"/>
              </a:rPr>
              <a:t>εε</a:t>
            </a:r>
            <a:r>
              <a:rPr lang="el-GR" sz="2200" dirty="0">
                <a:effectLst/>
                <a:latin typeface="Times New Roman" panose="02020603050405020304" pitchFamily="18" charset="0"/>
                <a:ea typeface="Calibri" panose="020F0502020204030204" pitchFamily="34" charset="0"/>
                <a:cs typeface="Times New Roman" panose="02020603050405020304" pitchFamily="18" charset="0"/>
              </a:rPr>
              <a:t> να καλύπτω τις </a:t>
            </a:r>
            <a:r>
              <a:rPr lang="el-GR" sz="2200" dirty="0" err="1">
                <a:effectLst/>
                <a:latin typeface="Times New Roman" panose="02020603050405020304" pitchFamily="18" charset="0"/>
                <a:ea typeface="Calibri" panose="020F0502020204030204" pitchFamily="34" charset="0"/>
                <a:cs typeface="Times New Roman" panose="02020603050405020304" pitchFamily="18" charset="0"/>
              </a:rPr>
              <a:t>εεεμ</a:t>
            </a:r>
            <a:r>
              <a:rPr lang="el-GR" sz="2200" dirty="0">
                <a:effectLst/>
                <a:latin typeface="Times New Roman" panose="02020603050405020304" pitchFamily="18" charset="0"/>
                <a:ea typeface="Calibri" panose="020F0502020204030204" pitchFamily="34" charset="0"/>
                <a:cs typeface="Times New Roman" panose="02020603050405020304" pitchFamily="18" charset="0"/>
              </a:rPr>
              <a:t> ανάγκες τους θυσιάζοντας κάποιες φορές τις δικές μου.</a:t>
            </a:r>
            <a:endParaRPr lang="el-GR" sz="2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l-GR" dirty="0"/>
          </a:p>
        </p:txBody>
      </p:sp>
    </p:spTree>
    <p:extLst>
      <p:ext uri="{BB962C8B-B14F-4D97-AF65-F5344CB8AC3E}">
        <p14:creationId xmlns:p14="http://schemas.microsoft.com/office/powerpoint/2010/main" val="5067391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B070BBB-98D5-41ED-9057-5A93DF929D1D}"/>
              </a:ext>
            </a:extLst>
          </p:cNvPr>
          <p:cNvSpPr>
            <a:spLocks noGrp="1"/>
          </p:cNvSpPr>
          <p:nvPr>
            <p:ph type="title"/>
          </p:nvPr>
        </p:nvSpPr>
        <p:spPr/>
        <p:txBody>
          <a:bodyPr>
            <a:normAutofit/>
          </a:bodyPr>
          <a:lstStyle/>
          <a:p>
            <a:r>
              <a:rPr lang="el-GR" sz="3200" dirty="0"/>
              <a:t>2. Αφόρητη Μητρική Αμφιθυμία «Επείγουσα ανάγκη για αποχωρισμό» </a:t>
            </a:r>
          </a:p>
        </p:txBody>
      </p:sp>
      <p:sp>
        <p:nvSpPr>
          <p:cNvPr id="3" name="Θέση περιεχομένου 2">
            <a:extLst>
              <a:ext uri="{FF2B5EF4-FFF2-40B4-BE49-F238E27FC236}">
                <a16:creationId xmlns:a16="http://schemas.microsoft.com/office/drawing/2014/main" id="{06854FDE-A91D-4967-A01A-51F67CE6024B}"/>
              </a:ext>
            </a:extLst>
          </p:cNvPr>
          <p:cNvSpPr>
            <a:spLocks noGrp="1"/>
          </p:cNvSpPr>
          <p:nvPr>
            <p:ph idx="1"/>
          </p:nvPr>
        </p:nvSpPr>
        <p:spPr/>
        <p:txBody>
          <a:bodyPr/>
          <a:lstStyle/>
          <a:p>
            <a:pPr marL="73152" indent="0">
              <a:lnSpc>
                <a:spcPct val="107000"/>
              </a:lnSpc>
              <a:spcAft>
                <a:spcPts val="800"/>
              </a:spcAft>
              <a:buNone/>
            </a:pPr>
            <a:r>
              <a:rPr lang="el-GR" sz="2400" b="1" dirty="0">
                <a:effectLst/>
                <a:latin typeface="Times New Roman" panose="02020603050405020304" pitchFamily="18" charset="0"/>
                <a:ea typeface="Calibri" panose="020F0502020204030204" pitchFamily="34" charset="0"/>
                <a:cs typeface="Times New Roman" panose="02020603050405020304" pitchFamily="18" charset="0"/>
              </a:rPr>
              <a:t>Εμμανουέλα:</a:t>
            </a:r>
            <a:r>
              <a:rPr lang="el-GR" sz="2400" dirty="0">
                <a:effectLst/>
                <a:latin typeface="Times New Roman" panose="02020603050405020304" pitchFamily="18" charset="0"/>
                <a:ea typeface="Calibri" panose="020F0502020204030204" pitchFamily="34" charset="0"/>
                <a:cs typeface="Times New Roman" panose="02020603050405020304" pitchFamily="18" charset="0"/>
              </a:rPr>
              <a:t> Πολλές φορές με κούραζε όλο αυτό που την είχα όλη μέρα σπίτι και έβγαζα και εγώ έναν εκνευρισμό (…) γιατί κάθε μέρα πολλές φορές έλεγα "Κάτια, μην με ακουμπάς για λίγο, δεν μπορώ, δεν μπορώ" δηλαδή, λέω "απλά κάτσε λίγο εκεί, δες βίντεο λέω που σου έβαλα" (…)γιατί μέχρι κάποια ηλικία ήθελε πάρα πολύ αγκαλιά, δηλαδή, πολύ </a:t>
            </a:r>
            <a:r>
              <a:rPr lang="el-GR" sz="2400" dirty="0" err="1">
                <a:effectLst/>
                <a:latin typeface="Times New Roman" panose="02020603050405020304" pitchFamily="18" charset="0"/>
                <a:ea typeface="Calibri" panose="020F0502020204030204" pitchFamily="34" charset="0"/>
                <a:cs typeface="Times New Roman" panose="02020603050405020304" pitchFamily="18" charset="0"/>
              </a:rPr>
              <a:t>πολύ</a:t>
            </a:r>
            <a:r>
              <a:rPr lang="el-GR" sz="2400" dirty="0">
                <a:effectLst/>
                <a:latin typeface="Times New Roman" panose="02020603050405020304" pitchFamily="18" charset="0"/>
                <a:ea typeface="Calibri" panose="020F0502020204030204" pitchFamily="34" charset="0"/>
                <a:cs typeface="Times New Roman" panose="02020603050405020304" pitchFamily="18" charset="0"/>
              </a:rPr>
              <a:t> αγκαλιά. </a:t>
            </a:r>
            <a:endParaRPr lang="el-GR"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2177864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1D0A442-6E4E-4F68-A20D-F42E7192F1BF}"/>
              </a:ext>
            </a:extLst>
          </p:cNvPr>
          <p:cNvSpPr>
            <a:spLocks noGrp="1"/>
          </p:cNvSpPr>
          <p:nvPr>
            <p:ph type="title"/>
          </p:nvPr>
        </p:nvSpPr>
        <p:spPr/>
        <p:txBody>
          <a:bodyPr>
            <a:normAutofit/>
          </a:bodyPr>
          <a:lstStyle/>
          <a:p>
            <a:r>
              <a:rPr lang="el-GR" sz="3200" dirty="0"/>
              <a:t>2. Αφόρητη Μητρική Αμφιθυμία «Ενοχή»</a:t>
            </a:r>
          </a:p>
        </p:txBody>
      </p:sp>
      <p:sp>
        <p:nvSpPr>
          <p:cNvPr id="3" name="Θέση περιεχομένου 2">
            <a:extLst>
              <a:ext uri="{FF2B5EF4-FFF2-40B4-BE49-F238E27FC236}">
                <a16:creationId xmlns:a16="http://schemas.microsoft.com/office/drawing/2014/main" id="{793FCA95-8097-4B92-B6DD-5ACE6133A716}"/>
              </a:ext>
            </a:extLst>
          </p:cNvPr>
          <p:cNvSpPr>
            <a:spLocks noGrp="1"/>
          </p:cNvSpPr>
          <p:nvPr>
            <p:ph idx="1"/>
          </p:nvPr>
        </p:nvSpPr>
        <p:spPr/>
        <p:txBody>
          <a:bodyPr>
            <a:normAutofit/>
          </a:bodyPr>
          <a:lstStyle/>
          <a:p>
            <a:pPr marL="0" indent="0">
              <a:buNone/>
            </a:pPr>
            <a:r>
              <a:rPr lang="el-GR" sz="2400" b="1" dirty="0">
                <a:effectLst/>
                <a:latin typeface="Times New Roman" panose="02020603050405020304" pitchFamily="18" charset="0"/>
                <a:ea typeface="Calibri" panose="020F0502020204030204" pitchFamily="34" charset="0"/>
              </a:rPr>
              <a:t>Μαντώ: </a:t>
            </a:r>
            <a:r>
              <a:rPr lang="el-GR" sz="2400" dirty="0">
                <a:effectLst/>
                <a:latin typeface="Times New Roman" panose="02020603050405020304" pitchFamily="18" charset="0"/>
                <a:ea typeface="Calibri" panose="020F0502020204030204" pitchFamily="34" charset="0"/>
              </a:rPr>
              <a:t>Όταν ήμουνα κοντά [εννοεί στο παιδί] έδινα παραπάνω από αυτό που μπορούσα με αποτέλεσμα να μην αντέχω και να πιέζομαι  και να έχω ενοχές γιατί πιέζομαι ή γιατί θυμώνω, να είναι ένας φαύλος κύκλος. </a:t>
            </a:r>
            <a:endParaRPr lang="el-GR" sz="2400" dirty="0"/>
          </a:p>
        </p:txBody>
      </p:sp>
    </p:spTree>
    <p:extLst>
      <p:ext uri="{BB962C8B-B14F-4D97-AF65-F5344CB8AC3E}">
        <p14:creationId xmlns:p14="http://schemas.microsoft.com/office/powerpoint/2010/main" val="13593982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679D966-B2B9-48E6-A04E-91C8EE9F51C5}"/>
              </a:ext>
            </a:extLst>
          </p:cNvPr>
          <p:cNvSpPr>
            <a:spLocks noGrp="1"/>
          </p:cNvSpPr>
          <p:nvPr>
            <p:ph type="title"/>
          </p:nvPr>
        </p:nvSpPr>
        <p:spPr/>
        <p:txBody>
          <a:bodyPr>
            <a:normAutofit fontScale="90000"/>
          </a:bodyPr>
          <a:lstStyle/>
          <a:p>
            <a:r>
              <a:rPr lang="el-GR" sz="3600" dirty="0"/>
              <a:t>3. Ανοίγοντας Χώρο Για τον Αποχωρισμό και την Τριαδικότητα </a:t>
            </a:r>
            <a:br>
              <a:rPr lang="el-GR" sz="4400" dirty="0"/>
            </a:br>
            <a:endParaRPr lang="el-GR" dirty="0"/>
          </a:p>
        </p:txBody>
      </p:sp>
      <p:sp>
        <p:nvSpPr>
          <p:cNvPr id="3" name="Θέση περιεχομένου 2">
            <a:extLst>
              <a:ext uri="{FF2B5EF4-FFF2-40B4-BE49-F238E27FC236}">
                <a16:creationId xmlns:a16="http://schemas.microsoft.com/office/drawing/2014/main" id="{817EE373-D992-4001-B814-7199E1C7BB82}"/>
              </a:ext>
            </a:extLst>
          </p:cNvPr>
          <p:cNvSpPr>
            <a:spLocks noGrp="1"/>
          </p:cNvSpPr>
          <p:nvPr>
            <p:ph idx="1"/>
          </p:nvPr>
        </p:nvSpPr>
        <p:spPr/>
        <p:txBody>
          <a:bodyPr>
            <a:normAutofit/>
          </a:bodyPr>
          <a:lstStyle/>
          <a:p>
            <a:pPr marL="73152" indent="0">
              <a:lnSpc>
                <a:spcPct val="107000"/>
              </a:lnSpc>
              <a:spcAft>
                <a:spcPts val="800"/>
              </a:spcAft>
              <a:buNone/>
            </a:pPr>
            <a:r>
              <a:rPr lang="el-GR" sz="2400" b="1" dirty="0" err="1">
                <a:effectLst/>
                <a:latin typeface="Times New Roman" panose="02020603050405020304" pitchFamily="18" charset="0"/>
                <a:ea typeface="Calibri" panose="020F0502020204030204" pitchFamily="34" charset="0"/>
                <a:cs typeface="Times New Roman" panose="02020603050405020304" pitchFamily="18" charset="0"/>
              </a:rPr>
              <a:t>Μάιρα</a:t>
            </a:r>
            <a:r>
              <a:rPr lang="el-GR" sz="2400" b="1" dirty="0">
                <a:effectLst/>
                <a:latin typeface="Times New Roman" panose="02020603050405020304" pitchFamily="18" charset="0"/>
                <a:ea typeface="Calibri" panose="020F0502020204030204" pitchFamily="34" charset="0"/>
                <a:cs typeface="Times New Roman" panose="02020603050405020304" pitchFamily="18" charset="0"/>
              </a:rPr>
              <a:t>:</a:t>
            </a:r>
            <a:r>
              <a:rPr lang="el-GR" sz="2400" dirty="0">
                <a:effectLst/>
                <a:latin typeface="Times New Roman" panose="02020603050405020304" pitchFamily="18" charset="0"/>
                <a:ea typeface="Calibri" panose="020F0502020204030204" pitchFamily="34" charset="0"/>
                <a:cs typeface="Times New Roman" panose="02020603050405020304" pitchFamily="18" charset="0"/>
              </a:rPr>
              <a:t> Ήταν πιο κουραστικό νομίζω όταν δε δούλευα, δηλαδή τώρα που ξεκίνησα δουλειά, είναι -- νιώθω ότι έχω πάλι βρει τον εαυτό μου. Είμαι η </a:t>
            </a:r>
            <a:r>
              <a:rPr lang="el-GR" sz="2400" dirty="0" err="1">
                <a:effectLst/>
                <a:latin typeface="Times New Roman" panose="02020603050405020304" pitchFamily="18" charset="0"/>
                <a:ea typeface="Calibri" panose="020F0502020204030204" pitchFamily="34" charset="0"/>
                <a:cs typeface="Times New Roman" panose="02020603050405020304" pitchFamily="18" charset="0"/>
              </a:rPr>
              <a:t>Μάιρα</a:t>
            </a:r>
            <a:r>
              <a:rPr lang="el-GR" sz="2400" dirty="0">
                <a:effectLst/>
                <a:latin typeface="Times New Roman" panose="02020603050405020304" pitchFamily="18" charset="0"/>
                <a:ea typeface="Calibri" panose="020F0502020204030204" pitchFamily="34" charset="0"/>
                <a:cs typeface="Times New Roman" panose="02020603050405020304" pitchFamily="18" charset="0"/>
              </a:rPr>
              <a:t>, ετοιμάζομαι για να βγω έξω να πάω στη δουλειά μου, ψάχνομαι για τη δουλειά μου και </a:t>
            </a:r>
            <a:r>
              <a:rPr lang="el-GR" sz="2400" dirty="0" err="1">
                <a:effectLst/>
                <a:latin typeface="Times New Roman" panose="02020603050405020304" pitchFamily="18" charset="0"/>
                <a:ea typeface="Calibri" panose="020F0502020204030204" pitchFamily="34" charset="0"/>
                <a:cs typeface="Times New Roman" panose="02020603050405020304" pitchFamily="18" charset="0"/>
              </a:rPr>
              <a:t>εε</a:t>
            </a:r>
            <a:r>
              <a:rPr lang="el-GR" sz="2400" dirty="0">
                <a:effectLst/>
                <a:latin typeface="Times New Roman" panose="02020603050405020304" pitchFamily="18" charset="0"/>
                <a:ea typeface="Calibri" panose="020F0502020204030204" pitchFamily="34" charset="0"/>
                <a:cs typeface="Times New Roman" panose="02020603050405020304" pitchFamily="18" charset="0"/>
              </a:rPr>
              <a:t> το κάνει λίγο πιο ενδιαφέρον όλο αυτό. Επίσης έχουμε βρει λίγο </a:t>
            </a:r>
            <a:r>
              <a:rPr lang="el-GR" sz="2400" dirty="0" err="1">
                <a:effectLst/>
                <a:latin typeface="Times New Roman" panose="02020603050405020304" pitchFamily="18" charset="0"/>
                <a:ea typeface="Calibri" panose="020F0502020204030204" pitchFamily="34" charset="0"/>
                <a:cs typeface="Times New Roman" panose="02020603050405020304" pitchFamily="18" charset="0"/>
              </a:rPr>
              <a:t>περισσότ</a:t>
            </a:r>
            <a:r>
              <a:rPr lang="el-GR" sz="2400" dirty="0">
                <a:effectLst/>
                <a:latin typeface="Times New Roman" panose="02020603050405020304" pitchFamily="18" charset="0"/>
                <a:ea typeface="Calibri" panose="020F0502020204030204" pitchFamily="34" charset="0"/>
                <a:cs typeface="Times New Roman" panose="02020603050405020304" pitchFamily="18" charset="0"/>
              </a:rPr>
              <a:t>---ενώ έχουμε λιγότερο χρόνο αφού δουλεύω κι εγώ, έχουμε βρει περισσότερο χρόνο με τον άντρα μου γιατί τα παιδιά μας τώρα έχουν μπει σε μια- έχουν-έχουν το σχολείο έχουν τη νταντά το πρωινό οπότε το πρωί μπορεί να βρούμε μια ώρα να πιούμε έναν καφέ κλεφτά.</a:t>
            </a:r>
            <a:endParaRPr lang="el-GR"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40280592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5BBCAD0-D61B-42B5-9B7A-98FD9F46F5A3}"/>
              </a:ext>
            </a:extLst>
          </p:cNvPr>
          <p:cNvSpPr>
            <a:spLocks noGrp="1"/>
          </p:cNvSpPr>
          <p:nvPr>
            <p:ph type="title"/>
          </p:nvPr>
        </p:nvSpPr>
        <p:spPr/>
        <p:txBody>
          <a:bodyPr>
            <a:normAutofit/>
          </a:bodyPr>
          <a:lstStyle/>
          <a:p>
            <a:r>
              <a:rPr lang="el-GR" sz="3200" dirty="0"/>
              <a:t>3. Ανοίγοντας Χώρο Για τον Αποχωρισμό και την Τριαδικότητα</a:t>
            </a:r>
          </a:p>
        </p:txBody>
      </p:sp>
      <p:sp>
        <p:nvSpPr>
          <p:cNvPr id="3" name="Θέση περιεχομένου 2">
            <a:extLst>
              <a:ext uri="{FF2B5EF4-FFF2-40B4-BE49-F238E27FC236}">
                <a16:creationId xmlns:a16="http://schemas.microsoft.com/office/drawing/2014/main" id="{8E43D0CA-9380-408F-A76D-047740035711}"/>
              </a:ext>
            </a:extLst>
          </p:cNvPr>
          <p:cNvSpPr>
            <a:spLocks noGrp="1"/>
          </p:cNvSpPr>
          <p:nvPr>
            <p:ph idx="1"/>
          </p:nvPr>
        </p:nvSpPr>
        <p:spPr/>
        <p:txBody>
          <a:bodyPr/>
          <a:lstStyle/>
          <a:p>
            <a:pPr marL="0" indent="0">
              <a:buNone/>
            </a:pPr>
            <a:r>
              <a:rPr lang="el-GR" sz="2400" b="1" dirty="0">
                <a:effectLst/>
                <a:latin typeface="Times New Roman" panose="02020603050405020304" pitchFamily="18" charset="0"/>
                <a:ea typeface="Calibri" panose="020F0502020204030204" pitchFamily="34" charset="0"/>
                <a:cs typeface="Times New Roman" panose="02020603050405020304" pitchFamily="18" charset="0"/>
              </a:rPr>
              <a:t>Ελισάβετ: </a:t>
            </a:r>
            <a:r>
              <a:rPr lang="el-GR" sz="2400" dirty="0">
                <a:effectLst/>
                <a:latin typeface="Times New Roman" panose="02020603050405020304" pitchFamily="18" charset="0"/>
                <a:ea typeface="Calibri" panose="020F0502020204030204" pitchFamily="34" charset="0"/>
                <a:cs typeface="Times New Roman" panose="02020603050405020304" pitchFamily="18" charset="0"/>
              </a:rPr>
              <a:t>Άρχισα να καταλαβαίνω από κάποιο σημείο και μετά ότι λειτουργούσε καλύτερα όταν εγώ ήμουνα απούσα, οπότε εκεί κιόλας άρχισα να παίρνω λίγο πιο πολύ χρόνο που να λείπω και να κάνω πράγματα εκτός σπιτιού για να τους δώσω χρόνο να αναπτύξουνε και αυτό</a:t>
            </a:r>
            <a:r>
              <a:rPr lang="el-GR" sz="24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l-GR" sz="2400" dirty="0">
                <a:effectLst/>
                <a:latin typeface="Times New Roman" panose="02020603050405020304" pitchFamily="18" charset="0"/>
                <a:ea typeface="Calibri" panose="020F0502020204030204" pitchFamily="34" charset="0"/>
                <a:cs typeface="Times New Roman" panose="02020603050405020304" pitchFamily="18" charset="0"/>
              </a:rPr>
              <a:t>(…) Έχουνε αρχίσει να χτίζουνε το τελευταίο εξάμηνο και με πιο πολύ ένταση το τελευταίο τετράμηνο ας πούμε και μία πιο προσωπική σχέση, δηλαδή για κάποια πράγματα πλέον η Κλειώ μου λέει ότι αυτό προτιμώ να το κάνω με τον μπαμπά, δεν θέλω να το κάνουμε μαζί.</a:t>
            </a:r>
            <a:r>
              <a:rPr lang="el-GR" sz="2400" b="1" dirty="0">
                <a:effectLst/>
                <a:latin typeface="Times New Roman" panose="02020603050405020304" pitchFamily="18" charset="0"/>
                <a:ea typeface="Calibri" panose="020F0502020204030204" pitchFamily="34" charset="0"/>
                <a:cs typeface="Times New Roman" panose="02020603050405020304" pitchFamily="18" charset="0"/>
              </a:rPr>
              <a:t>  </a:t>
            </a:r>
            <a:endParaRPr lang="el-GR"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33753481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A3FC335-94B5-4E1E-8CC7-2BA7FD83CEF8}"/>
              </a:ext>
            </a:extLst>
          </p:cNvPr>
          <p:cNvSpPr>
            <a:spLocks noGrp="1"/>
          </p:cNvSpPr>
          <p:nvPr>
            <p:ph type="title"/>
          </p:nvPr>
        </p:nvSpPr>
        <p:spPr/>
        <p:txBody>
          <a:bodyPr/>
          <a:lstStyle/>
          <a:p>
            <a:pPr algn="ctr"/>
            <a:r>
              <a:rPr lang="el-GR" dirty="0"/>
              <a:t>Η</a:t>
            </a:r>
            <a:r>
              <a:rPr lang="en-US" dirty="0"/>
              <a:t> </a:t>
            </a:r>
            <a:r>
              <a:rPr lang="el-GR" dirty="0"/>
              <a:t>Γονεϊκότητα Δεσμού (ΓΔ)– </a:t>
            </a:r>
            <a:r>
              <a:rPr lang="en-US" dirty="0"/>
              <a:t>Attachment Parenting </a:t>
            </a:r>
            <a:endParaRPr lang="el-GR" dirty="0"/>
          </a:p>
        </p:txBody>
      </p:sp>
      <p:sp>
        <p:nvSpPr>
          <p:cNvPr id="3" name="Θέση περιεχομένου 2">
            <a:extLst>
              <a:ext uri="{FF2B5EF4-FFF2-40B4-BE49-F238E27FC236}">
                <a16:creationId xmlns:a16="http://schemas.microsoft.com/office/drawing/2014/main" id="{8EE5C10D-D136-49E5-9529-9071AFAC9E78}"/>
              </a:ext>
            </a:extLst>
          </p:cNvPr>
          <p:cNvSpPr>
            <a:spLocks noGrp="1"/>
          </p:cNvSpPr>
          <p:nvPr>
            <p:ph idx="1"/>
          </p:nvPr>
        </p:nvSpPr>
        <p:spPr/>
        <p:txBody>
          <a:bodyPr>
            <a:normAutofit/>
          </a:bodyPr>
          <a:lstStyle/>
          <a:p>
            <a:r>
              <a:rPr lang="el-GR" sz="2400" dirty="0">
                <a:latin typeface="Times New Roman" panose="02020603050405020304" pitchFamily="18" charset="0"/>
                <a:ea typeface="Calibri" panose="020F0502020204030204" pitchFamily="34" charset="0"/>
              </a:rPr>
              <a:t>Σ</a:t>
            </a:r>
            <a:r>
              <a:rPr lang="el-GR" sz="2400" dirty="0">
                <a:effectLst/>
                <a:latin typeface="Times New Roman" panose="02020603050405020304" pitchFamily="18" charset="0"/>
                <a:ea typeface="Calibri" panose="020F0502020204030204" pitchFamily="34" charset="0"/>
              </a:rPr>
              <a:t>ύγχρονη φιλοσοφία </a:t>
            </a:r>
            <a:r>
              <a:rPr lang="el-GR" sz="2400" dirty="0" err="1">
                <a:effectLst/>
                <a:latin typeface="Times New Roman" panose="02020603050405020304" pitchFamily="18" charset="0"/>
                <a:ea typeface="Calibri" panose="020F0502020204030204" pitchFamily="34" charset="0"/>
              </a:rPr>
              <a:t>γονεϊκότητας</a:t>
            </a:r>
            <a:r>
              <a:rPr lang="el-GR" sz="2400" dirty="0">
                <a:effectLst/>
                <a:latin typeface="Times New Roman" panose="02020603050405020304" pitchFamily="18" charset="0"/>
                <a:ea typeface="Calibri" panose="020F0502020204030204" pitchFamily="34" charset="0"/>
              </a:rPr>
              <a:t>, η οποία στοχεύει στη δημιουργία ασφαλούς δεσμού γονέα – παιδιού και στην υγιή </a:t>
            </a:r>
            <a:r>
              <a:rPr lang="el-GR" sz="2400" dirty="0" err="1">
                <a:effectLst/>
                <a:latin typeface="Times New Roman" panose="02020603050405020304" pitchFamily="18" charset="0"/>
                <a:ea typeface="Calibri" panose="020F0502020204030204" pitchFamily="34" charset="0"/>
              </a:rPr>
              <a:t>συναισθηματο</a:t>
            </a:r>
            <a:r>
              <a:rPr lang="el-GR" sz="2400" dirty="0">
                <a:effectLst/>
                <a:latin typeface="Times New Roman" panose="02020603050405020304" pitchFamily="18" charset="0"/>
                <a:ea typeface="Calibri" panose="020F0502020204030204" pitchFamily="34" charset="0"/>
              </a:rPr>
              <a:t>-κοινωνική του ανάπτυξη </a:t>
            </a:r>
          </a:p>
          <a:p>
            <a:r>
              <a:rPr lang="el-GR" sz="2400" dirty="0">
                <a:latin typeface="Times New Roman" panose="02020603050405020304" pitchFamily="18" charset="0"/>
                <a:ea typeface="Calibri" panose="020F0502020204030204" pitchFamily="34" charset="0"/>
              </a:rPr>
              <a:t>Δ</a:t>
            </a:r>
            <a:r>
              <a:rPr lang="el-GR" sz="2400" dirty="0">
                <a:effectLst/>
                <a:latin typeface="Times New Roman" panose="02020603050405020304" pitchFamily="18" charset="0"/>
                <a:ea typeface="Calibri" panose="020F0502020204030204" pitchFamily="34" charset="0"/>
              </a:rPr>
              <a:t>ημιουργήθηκε το 1982 από τους </a:t>
            </a:r>
            <a:r>
              <a:rPr lang="en-US" sz="2400" dirty="0">
                <a:effectLst/>
                <a:latin typeface="Times New Roman" panose="02020603050405020304" pitchFamily="18" charset="0"/>
                <a:ea typeface="Calibri" panose="020F0502020204030204" pitchFamily="34" charset="0"/>
              </a:rPr>
              <a:t>William </a:t>
            </a:r>
            <a:r>
              <a:rPr lang="el-GR" sz="2400" dirty="0">
                <a:effectLst/>
                <a:latin typeface="Times New Roman" panose="02020603050405020304" pitchFamily="18" charset="0"/>
                <a:ea typeface="Calibri" panose="020F0502020204030204" pitchFamily="34" charset="0"/>
              </a:rPr>
              <a:t>και </a:t>
            </a:r>
            <a:r>
              <a:rPr lang="en-US" sz="2400" dirty="0">
                <a:effectLst/>
                <a:latin typeface="Times New Roman" panose="02020603050405020304" pitchFamily="18" charset="0"/>
                <a:ea typeface="Calibri" panose="020F0502020204030204" pitchFamily="34" charset="0"/>
              </a:rPr>
              <a:t>Martha Sears</a:t>
            </a:r>
          </a:p>
          <a:p>
            <a:r>
              <a:rPr lang="el-GR" sz="2400" dirty="0">
                <a:effectLst/>
                <a:latin typeface="Times New Roman" panose="02020603050405020304" pitchFamily="18" charset="0"/>
                <a:ea typeface="Calibri" panose="020F0502020204030204" pitchFamily="34" charset="0"/>
              </a:rPr>
              <a:t>Το 1985 </a:t>
            </a:r>
            <a:r>
              <a:rPr lang="el-GR" sz="2400" dirty="0">
                <a:latin typeface="Times New Roman" panose="02020603050405020304" pitchFamily="18" charset="0"/>
                <a:ea typeface="Calibri" panose="020F0502020204030204" pitchFamily="34" charset="0"/>
              </a:rPr>
              <a:t>συνέδεσαν τη φιλοσοφία τους </a:t>
            </a:r>
            <a:r>
              <a:rPr lang="el-GR" sz="2400" dirty="0">
                <a:effectLst/>
                <a:latin typeface="Times New Roman" panose="02020603050405020304" pitchFamily="18" charset="0"/>
                <a:ea typeface="Calibri" panose="020F0502020204030204" pitchFamily="34" charset="0"/>
              </a:rPr>
              <a:t>με τη θεωρία του δεσμού (</a:t>
            </a:r>
            <a:r>
              <a:rPr lang="en-US" sz="2400" dirty="0">
                <a:effectLst/>
                <a:latin typeface="Times New Roman" panose="02020603050405020304" pitchFamily="18" charset="0"/>
                <a:ea typeface="Calibri" panose="020F0502020204030204" pitchFamily="34" charset="0"/>
              </a:rPr>
              <a:t>Attachment Theory</a:t>
            </a:r>
            <a:r>
              <a:rPr lang="el-GR" sz="2400" dirty="0">
                <a:effectLst/>
                <a:latin typeface="Times New Roman" panose="02020603050405020304" pitchFamily="18" charset="0"/>
                <a:ea typeface="Calibri" panose="020F0502020204030204" pitchFamily="34" charset="0"/>
              </a:rPr>
              <a:t>)</a:t>
            </a:r>
          </a:p>
          <a:p>
            <a:r>
              <a:rPr lang="el-GR" sz="2400" dirty="0">
                <a:latin typeface="Times New Roman" panose="02020603050405020304" pitchFamily="18" charset="0"/>
              </a:rPr>
              <a:t>Το 1994 δημιουργήθηκε ο επίσημος οργανισμός </a:t>
            </a:r>
            <a:r>
              <a:rPr lang="en-US" sz="2400" dirty="0">
                <a:latin typeface="Times New Roman" panose="02020603050405020304" pitchFamily="18" charset="0"/>
              </a:rPr>
              <a:t>Attachment Parenting International</a:t>
            </a:r>
            <a:r>
              <a:rPr lang="el-GR" sz="2400" dirty="0">
                <a:latin typeface="Times New Roman" panose="02020603050405020304" pitchFamily="18" charset="0"/>
              </a:rPr>
              <a:t> </a:t>
            </a:r>
            <a:r>
              <a:rPr lang="el-GR" sz="2400" dirty="0">
                <a:latin typeface="Times New Roman" panose="02020603050405020304" pitchFamily="18" charset="0"/>
                <a:sym typeface="Wingdings" panose="05000000000000000000" pitchFamily="2" charset="2"/>
              </a:rPr>
              <a:t> Αυξανόμενη δημοσιότητα </a:t>
            </a:r>
            <a:endParaRPr lang="en-US" sz="2400" dirty="0">
              <a:latin typeface="Times New Roman" panose="02020603050405020304" pitchFamily="18" charset="0"/>
            </a:endParaRPr>
          </a:p>
        </p:txBody>
      </p:sp>
    </p:spTree>
    <p:extLst>
      <p:ext uri="{BB962C8B-B14F-4D97-AF65-F5344CB8AC3E}">
        <p14:creationId xmlns:p14="http://schemas.microsoft.com/office/powerpoint/2010/main" val="14864395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75086F8-AAA1-40E5-B895-DA6D54AE897D}"/>
              </a:ext>
            </a:extLst>
          </p:cNvPr>
          <p:cNvSpPr>
            <a:spLocks noGrp="1"/>
          </p:cNvSpPr>
          <p:nvPr>
            <p:ph type="title"/>
          </p:nvPr>
        </p:nvSpPr>
        <p:spPr/>
        <p:txBody>
          <a:bodyPr/>
          <a:lstStyle/>
          <a:p>
            <a:pPr algn="ctr"/>
            <a:r>
              <a:rPr lang="el-GR" dirty="0"/>
              <a:t>Συζήτηση </a:t>
            </a:r>
          </a:p>
        </p:txBody>
      </p:sp>
      <p:pic>
        <p:nvPicPr>
          <p:cNvPr id="4" name="Θέση περιεχομένου 3">
            <a:extLst>
              <a:ext uri="{FF2B5EF4-FFF2-40B4-BE49-F238E27FC236}">
                <a16:creationId xmlns:a16="http://schemas.microsoft.com/office/drawing/2014/main" id="{F1440A6F-4EB8-46F2-BC4F-87A373256B5D}"/>
              </a:ext>
            </a:extLst>
          </p:cNvPr>
          <p:cNvPicPr>
            <a:picLocks noGrp="1"/>
          </p:cNvPicPr>
          <p:nvPr>
            <p:ph idx="1"/>
          </p:nvPr>
        </p:nvPicPr>
        <p:blipFill>
          <a:blip r:embed="rId2">
            <a:extLst>
              <a:ext uri="{28A0092B-C50C-407E-A947-70E740481C1C}">
                <a14:useLocalDpi xmlns:a14="http://schemas.microsoft.com/office/drawing/2010/main" val="0"/>
              </a:ext>
            </a:extLst>
          </a:blip>
          <a:stretch>
            <a:fillRect/>
          </a:stretch>
        </p:blipFill>
        <p:spPr>
          <a:xfrm>
            <a:off x="2143125" y="1695450"/>
            <a:ext cx="7419975" cy="4991100"/>
          </a:xfrm>
          <a:prstGeom prst="rect">
            <a:avLst/>
          </a:prstGeom>
        </p:spPr>
      </p:pic>
    </p:spTree>
    <p:extLst>
      <p:ext uri="{BB962C8B-B14F-4D97-AF65-F5344CB8AC3E}">
        <p14:creationId xmlns:p14="http://schemas.microsoft.com/office/powerpoint/2010/main" val="26792842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7BD02C0-0D04-4B33-8D5E-D870E13ED113}"/>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5C6422F5-43CF-47A4-BEB9-2823EEF8740D}"/>
              </a:ext>
            </a:extLst>
          </p:cNvPr>
          <p:cNvSpPr>
            <a:spLocks noGrp="1"/>
          </p:cNvSpPr>
          <p:nvPr>
            <p:ph idx="1"/>
          </p:nvPr>
        </p:nvSpPr>
        <p:spPr/>
        <p:txBody>
          <a:bodyPr>
            <a:normAutofit/>
          </a:bodyPr>
          <a:lstStyle/>
          <a:p>
            <a:pPr marL="0" indent="0" algn="ctr">
              <a:buNone/>
            </a:pPr>
            <a:r>
              <a:rPr lang="el-GR" sz="5400" dirty="0"/>
              <a:t>ΕΥΧΑΡΙΣΤΩ ΠΟΛΥ </a:t>
            </a:r>
          </a:p>
        </p:txBody>
      </p:sp>
    </p:spTree>
    <p:extLst>
      <p:ext uri="{BB962C8B-B14F-4D97-AF65-F5344CB8AC3E}">
        <p14:creationId xmlns:p14="http://schemas.microsoft.com/office/powerpoint/2010/main" val="42043979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6F64754-C577-4FB2-932B-E5380D07F3EC}"/>
              </a:ext>
            </a:extLst>
          </p:cNvPr>
          <p:cNvSpPr>
            <a:spLocks noGrp="1"/>
          </p:cNvSpPr>
          <p:nvPr>
            <p:ph type="title"/>
          </p:nvPr>
        </p:nvSpPr>
        <p:spPr/>
        <p:txBody>
          <a:bodyPr/>
          <a:lstStyle/>
          <a:p>
            <a:r>
              <a:rPr lang="el-GR" dirty="0"/>
              <a:t>Οι 7 Συμπεριφορές – Πρακτικές της ΓΔ</a:t>
            </a:r>
          </a:p>
        </p:txBody>
      </p:sp>
      <p:sp>
        <p:nvSpPr>
          <p:cNvPr id="3" name="Θέση περιεχομένου 2">
            <a:extLst>
              <a:ext uri="{FF2B5EF4-FFF2-40B4-BE49-F238E27FC236}">
                <a16:creationId xmlns:a16="http://schemas.microsoft.com/office/drawing/2014/main" id="{34831767-218A-4B76-B0C7-5B26CE94ABEA}"/>
              </a:ext>
            </a:extLst>
          </p:cNvPr>
          <p:cNvSpPr>
            <a:spLocks noGrp="1"/>
          </p:cNvSpPr>
          <p:nvPr>
            <p:ph idx="1"/>
          </p:nvPr>
        </p:nvSpPr>
        <p:spPr>
          <a:xfrm>
            <a:off x="1371599" y="1914525"/>
            <a:ext cx="10296525" cy="4676775"/>
          </a:xfrm>
        </p:spPr>
        <p:txBody>
          <a:bodyPr>
            <a:normAutofit fontScale="92500" lnSpcReduction="20000"/>
          </a:bodyPr>
          <a:lstStyle/>
          <a:p>
            <a:r>
              <a:rPr lang="el-GR" sz="2400" dirty="0">
                <a:latin typeface="Times New Roman" panose="02020603050405020304" pitchFamily="18" charset="0"/>
                <a:cs typeface="Times New Roman" panose="02020603050405020304" pitchFamily="18" charset="0"/>
              </a:rPr>
              <a:t>1. </a:t>
            </a:r>
            <a:r>
              <a:rPr lang="el-GR" sz="2400" b="1" dirty="0">
                <a:latin typeface="Times New Roman" panose="02020603050405020304" pitchFamily="18" charset="0"/>
                <a:cs typeface="Times New Roman" panose="02020603050405020304" pitchFamily="18" charset="0"/>
              </a:rPr>
              <a:t>Σωματική και συναισθηματική σύνδεση αμέσως μετά τη γέννηση </a:t>
            </a:r>
            <a:r>
              <a:rPr lang="el-GR" sz="2400" dirty="0">
                <a:latin typeface="Times New Roman" panose="02020603050405020304" pitchFamily="18" charset="0"/>
                <a:cs typeface="Times New Roman" panose="02020603050405020304" pitchFamily="18" charset="0"/>
              </a:rPr>
              <a:t>μέσω του θηλασμού, της επαφής δέρμα με δέρμα, του </a:t>
            </a:r>
            <a:r>
              <a:rPr lang="el-GR" sz="2400" dirty="0" err="1">
                <a:latin typeface="Times New Roman" panose="02020603050405020304" pitchFamily="18" charset="0"/>
                <a:cs typeface="Times New Roman" panose="02020603050405020304" pitchFamily="18" charset="0"/>
              </a:rPr>
              <a:t>rooming</a:t>
            </a:r>
            <a:r>
              <a:rPr lang="el-GR" sz="2400" dirty="0">
                <a:latin typeface="Times New Roman" panose="02020603050405020304" pitchFamily="18" charset="0"/>
                <a:cs typeface="Times New Roman" panose="02020603050405020304" pitchFamily="18" charset="0"/>
              </a:rPr>
              <a:t> in, κ.ά. </a:t>
            </a:r>
          </a:p>
          <a:p>
            <a:r>
              <a:rPr lang="el-GR" sz="2400" dirty="0">
                <a:latin typeface="Times New Roman" panose="02020603050405020304" pitchFamily="18" charset="0"/>
                <a:cs typeface="Times New Roman" panose="02020603050405020304" pitchFamily="18" charset="0"/>
              </a:rPr>
              <a:t>2. </a:t>
            </a:r>
            <a:r>
              <a:rPr lang="el-GR" sz="2400" b="1" dirty="0">
                <a:latin typeface="Times New Roman" panose="02020603050405020304" pitchFamily="18" charset="0"/>
                <a:cs typeface="Times New Roman" panose="02020603050405020304" pitchFamily="18" charset="0"/>
              </a:rPr>
              <a:t>Κατά ζήτηση θηλασμός </a:t>
            </a:r>
            <a:r>
              <a:rPr lang="el-GR" sz="2400" dirty="0">
                <a:latin typeface="Times New Roman" panose="02020603050405020304" pitchFamily="18" charset="0"/>
                <a:cs typeface="Times New Roman" panose="02020603050405020304" pitchFamily="18" charset="0"/>
              </a:rPr>
              <a:t>κατά τη διάρκεια της βρεφικής ηλικίας, πέραν από αυτή και για όσο διάστημα επιθυμεί το παιδί. </a:t>
            </a:r>
          </a:p>
          <a:p>
            <a:r>
              <a:rPr lang="el-GR" sz="2400" dirty="0">
                <a:latin typeface="Times New Roman" panose="02020603050405020304" pitchFamily="18" charset="0"/>
                <a:cs typeface="Times New Roman" panose="02020603050405020304" pitchFamily="18" charset="0"/>
              </a:rPr>
              <a:t>3. </a:t>
            </a:r>
            <a:r>
              <a:rPr lang="el-GR" sz="2400" b="1" dirty="0">
                <a:latin typeface="Times New Roman" panose="02020603050405020304" pitchFamily="18" charset="0"/>
                <a:cs typeface="Times New Roman" panose="02020603050405020304" pitchFamily="18" charset="0"/>
              </a:rPr>
              <a:t>Χρήση μάρσιππου </a:t>
            </a:r>
            <a:r>
              <a:rPr lang="el-GR" sz="2400" dirty="0">
                <a:latin typeface="Times New Roman" panose="02020603050405020304" pitchFamily="18" charset="0"/>
                <a:cs typeface="Times New Roman" panose="02020603050405020304" pitchFamily="18" charset="0"/>
              </a:rPr>
              <a:t>ή οποιοδήποτε άλλου μέσου επιτρέπει στο γονέα να κρατάει το παιδί σε σωματική επαφή μαζί του.</a:t>
            </a:r>
          </a:p>
          <a:p>
            <a:r>
              <a:rPr lang="el-GR" sz="2400" dirty="0">
                <a:latin typeface="Times New Roman" panose="02020603050405020304" pitchFamily="18" charset="0"/>
                <a:cs typeface="Times New Roman" panose="02020603050405020304" pitchFamily="18" charset="0"/>
              </a:rPr>
              <a:t>4. </a:t>
            </a:r>
            <a:r>
              <a:rPr lang="el-GR" sz="2400" b="1" dirty="0">
                <a:latin typeface="Times New Roman" panose="02020603050405020304" pitchFamily="18" charset="0"/>
                <a:cs typeface="Times New Roman" panose="02020603050405020304" pitchFamily="18" charset="0"/>
              </a:rPr>
              <a:t>Ασφαλής </a:t>
            </a:r>
            <a:r>
              <a:rPr lang="el-GR" sz="2400" b="1" dirty="0" err="1">
                <a:latin typeface="Times New Roman" panose="02020603050405020304" pitchFamily="18" charset="0"/>
                <a:cs typeface="Times New Roman" panose="02020603050405020304" pitchFamily="18" charset="0"/>
              </a:rPr>
              <a:t>συγκοίμηση</a:t>
            </a:r>
            <a:r>
              <a:rPr lang="el-GR" sz="2400" b="1" dirty="0">
                <a:latin typeface="Times New Roman" panose="02020603050405020304" pitchFamily="18" charset="0"/>
                <a:cs typeface="Times New Roman" panose="02020603050405020304" pitchFamily="18" charset="0"/>
              </a:rPr>
              <a:t> </a:t>
            </a:r>
            <a:r>
              <a:rPr lang="el-GR" sz="2400" dirty="0">
                <a:latin typeface="Times New Roman" panose="02020603050405020304" pitchFamily="18" charset="0"/>
                <a:cs typeface="Times New Roman" panose="02020603050405020304" pitchFamily="18" charset="0"/>
              </a:rPr>
              <a:t>(ο ύπνος γονέα-παιδιού στο ίδιο κρεββάτι ή στο ίδιο δωμάτιο)  μέχρι το παιδί να εκφράσει την επιθυμία για ιδιωτικό χώρο. </a:t>
            </a:r>
          </a:p>
          <a:p>
            <a:r>
              <a:rPr lang="el-GR" sz="2400" dirty="0">
                <a:latin typeface="Times New Roman" panose="02020603050405020304" pitchFamily="18" charset="0"/>
                <a:cs typeface="Times New Roman" panose="02020603050405020304" pitchFamily="18" charset="0"/>
              </a:rPr>
              <a:t>5. </a:t>
            </a:r>
            <a:r>
              <a:rPr lang="el-GR" sz="2400" b="1" dirty="0">
                <a:latin typeface="Times New Roman" panose="02020603050405020304" pitchFamily="18" charset="0"/>
                <a:cs typeface="Times New Roman" panose="02020603050405020304" pitchFamily="18" charset="0"/>
              </a:rPr>
              <a:t>Σταθερή ανταπόκριση στο κλάμα του βρέφους </a:t>
            </a:r>
            <a:r>
              <a:rPr lang="el-GR" sz="2400" dirty="0">
                <a:latin typeface="Times New Roman" panose="02020603050405020304" pitchFamily="18" charset="0"/>
                <a:cs typeface="Times New Roman" panose="02020603050405020304" pitchFamily="18" charset="0"/>
              </a:rPr>
              <a:t>καθώς αποτελεί το μέσο επικοινωνίας των αναγκών του. </a:t>
            </a:r>
          </a:p>
          <a:p>
            <a:r>
              <a:rPr lang="el-GR" sz="2400" dirty="0">
                <a:latin typeface="Times New Roman" panose="02020603050405020304" pitchFamily="18" charset="0"/>
                <a:cs typeface="Times New Roman" panose="02020603050405020304" pitchFamily="18" charset="0"/>
              </a:rPr>
              <a:t>6. </a:t>
            </a:r>
            <a:r>
              <a:rPr lang="el-GR" sz="2400" b="1" dirty="0">
                <a:latin typeface="Times New Roman" panose="02020603050405020304" pitchFamily="18" charset="0"/>
                <a:cs typeface="Times New Roman" panose="02020603050405020304" pitchFamily="18" charset="0"/>
              </a:rPr>
              <a:t>Αποφυγή εφαρμογής βρεφικών εκπαιδεύσεων</a:t>
            </a:r>
            <a:r>
              <a:rPr lang="el-GR" sz="2400" dirty="0">
                <a:latin typeface="Times New Roman" panose="02020603050405020304" pitchFamily="18" charset="0"/>
                <a:cs typeface="Times New Roman" panose="02020603050405020304" pitchFamily="18" charset="0"/>
              </a:rPr>
              <a:t>, ιδίως όσων συμπεριλαμβάνουν την απουσία ανταπόκρισης στο κλάμα του.  </a:t>
            </a:r>
          </a:p>
          <a:p>
            <a:r>
              <a:rPr lang="el-GR" sz="2400" b="1" dirty="0">
                <a:latin typeface="Times New Roman" panose="02020603050405020304" pitchFamily="18" charset="0"/>
                <a:cs typeface="Times New Roman" panose="02020603050405020304" pitchFamily="18" charset="0"/>
              </a:rPr>
              <a:t>7. Επίτευξη ισορροπίας </a:t>
            </a:r>
            <a:r>
              <a:rPr lang="el-GR" sz="2400" dirty="0">
                <a:latin typeface="Times New Roman" panose="02020603050405020304" pitchFamily="18" charset="0"/>
                <a:cs typeface="Times New Roman" panose="02020603050405020304" pitchFamily="18" charset="0"/>
              </a:rPr>
              <a:t>στην οικογενειακή και προσωπική ζωή. </a:t>
            </a:r>
          </a:p>
          <a:p>
            <a:endParaRPr lang="el-GR" dirty="0"/>
          </a:p>
        </p:txBody>
      </p:sp>
    </p:spTree>
    <p:extLst>
      <p:ext uri="{BB962C8B-B14F-4D97-AF65-F5344CB8AC3E}">
        <p14:creationId xmlns:p14="http://schemas.microsoft.com/office/powerpoint/2010/main" val="31085508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1EA4162-68B4-4660-B887-09268E0CECE5}"/>
              </a:ext>
            </a:extLst>
          </p:cNvPr>
          <p:cNvSpPr>
            <a:spLocks noGrp="1"/>
          </p:cNvSpPr>
          <p:nvPr>
            <p:ph type="title"/>
          </p:nvPr>
        </p:nvSpPr>
        <p:spPr/>
        <p:txBody>
          <a:bodyPr/>
          <a:lstStyle/>
          <a:p>
            <a:pPr algn="ctr"/>
            <a:r>
              <a:rPr lang="el-GR" dirty="0"/>
              <a:t>Πιθανά Οφέλη της ΓΔ </a:t>
            </a:r>
          </a:p>
        </p:txBody>
      </p:sp>
      <p:sp>
        <p:nvSpPr>
          <p:cNvPr id="3" name="Θέση περιεχομένου 2">
            <a:extLst>
              <a:ext uri="{FF2B5EF4-FFF2-40B4-BE49-F238E27FC236}">
                <a16:creationId xmlns:a16="http://schemas.microsoft.com/office/drawing/2014/main" id="{E224E80D-866D-4B0F-BEC2-4A41822F151F}"/>
              </a:ext>
            </a:extLst>
          </p:cNvPr>
          <p:cNvSpPr>
            <a:spLocks noGrp="1"/>
          </p:cNvSpPr>
          <p:nvPr>
            <p:ph idx="1"/>
          </p:nvPr>
        </p:nvSpPr>
        <p:spPr/>
        <p:txBody>
          <a:bodyPr>
            <a:normAutofit/>
          </a:bodyPr>
          <a:lstStyle/>
          <a:p>
            <a:r>
              <a:rPr lang="el-GR" sz="2800" dirty="0">
                <a:effectLst/>
                <a:latin typeface="Times New Roman" panose="02020603050405020304" pitchFamily="18" charset="0"/>
                <a:ea typeface="Calibri" panose="020F0502020204030204" pitchFamily="34" charset="0"/>
              </a:rPr>
              <a:t>Πρακτικές όπως το </a:t>
            </a:r>
            <a:r>
              <a:rPr lang="en-US" sz="2800" dirty="0">
                <a:effectLst/>
                <a:latin typeface="Times New Roman" panose="02020603050405020304" pitchFamily="18" charset="0"/>
                <a:ea typeface="Calibri" panose="020F0502020204030204" pitchFamily="34" charset="0"/>
              </a:rPr>
              <a:t>rooming in</a:t>
            </a:r>
            <a:r>
              <a:rPr lang="el-GR" sz="2800" dirty="0">
                <a:effectLst/>
                <a:latin typeface="Times New Roman" panose="02020603050405020304" pitchFamily="18" charset="0"/>
                <a:ea typeface="Calibri" panose="020F0502020204030204" pitchFamily="34" charset="0"/>
              </a:rPr>
              <a:t>, η επαφή δέρμα με δέρμα, ο θηλασμός και η ασφαλής </a:t>
            </a:r>
            <a:r>
              <a:rPr lang="el-GR" sz="2800" dirty="0" err="1">
                <a:effectLst/>
                <a:latin typeface="Times New Roman" panose="02020603050405020304" pitchFamily="18" charset="0"/>
                <a:ea typeface="Calibri" panose="020F0502020204030204" pitchFamily="34" charset="0"/>
              </a:rPr>
              <a:t>συγκοίμηση</a:t>
            </a:r>
            <a:r>
              <a:rPr lang="el-GR" sz="2800" dirty="0">
                <a:effectLst/>
                <a:latin typeface="Times New Roman" panose="02020603050405020304" pitchFamily="18" charset="0"/>
                <a:ea typeface="Calibri" panose="020F0502020204030204" pitchFamily="34" charset="0"/>
              </a:rPr>
              <a:t> έχουν αποδεδειγμένα οφέλη στην σωματική και συναισθηματική ανάπτυξη του βρέφους </a:t>
            </a:r>
            <a:r>
              <a:rPr lang="en-US" sz="1800" dirty="0">
                <a:effectLst/>
                <a:latin typeface="Times New Roman" panose="02020603050405020304" pitchFamily="18" charset="0"/>
                <a:ea typeface="Calibri" panose="020F0502020204030204" pitchFamily="34" charset="0"/>
              </a:rPr>
              <a:t>(American Academy of Pediatrics, 2012; Feldman-Winter et al., 2016; World Health Organization, 1998). </a:t>
            </a:r>
            <a:endParaRPr lang="el-GR" sz="1800" dirty="0">
              <a:effectLst/>
              <a:latin typeface="Times New Roman" panose="02020603050405020304" pitchFamily="18" charset="0"/>
              <a:ea typeface="Calibri" panose="020F0502020204030204" pitchFamily="34" charset="0"/>
            </a:endParaRPr>
          </a:p>
          <a:p>
            <a:r>
              <a:rPr lang="el-GR" sz="2800" dirty="0">
                <a:latin typeface="Times New Roman" panose="02020603050405020304" pitchFamily="18" charset="0"/>
              </a:rPr>
              <a:t>Η υψηλή μητρική ευαισθησία στα σήματα επικοινωνίας του παιδιού αποδεδειγμένα σχετίζεται με τη δημιουργία ασφαλών προτύπων δεσμού μεταξύ του βρέφους και της μητέρας</a:t>
            </a:r>
            <a:r>
              <a:rPr lang="en-US" sz="2800" dirty="0">
                <a:latin typeface="Times New Roman" panose="02020603050405020304" pitchFamily="18" charset="0"/>
              </a:rPr>
              <a:t> </a:t>
            </a:r>
            <a:r>
              <a:rPr lang="en-US" sz="1800" dirty="0">
                <a:latin typeface="Times New Roman" panose="02020603050405020304" pitchFamily="18" charset="0"/>
              </a:rPr>
              <a:t>(Bowlby, 1988)</a:t>
            </a:r>
            <a:endParaRPr lang="el-GR" sz="1800" dirty="0"/>
          </a:p>
        </p:txBody>
      </p:sp>
    </p:spTree>
    <p:extLst>
      <p:ext uri="{BB962C8B-B14F-4D97-AF65-F5344CB8AC3E}">
        <p14:creationId xmlns:p14="http://schemas.microsoft.com/office/powerpoint/2010/main" val="35861026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B0C0B76-E7C1-4168-AC92-731959EBC240}"/>
              </a:ext>
            </a:extLst>
          </p:cNvPr>
          <p:cNvSpPr>
            <a:spLocks noGrp="1"/>
          </p:cNvSpPr>
          <p:nvPr>
            <p:ph type="title"/>
          </p:nvPr>
        </p:nvSpPr>
        <p:spPr>
          <a:xfrm>
            <a:off x="1371599" y="685800"/>
            <a:ext cx="10182225" cy="1485900"/>
          </a:xfrm>
        </p:spPr>
        <p:txBody>
          <a:bodyPr/>
          <a:lstStyle/>
          <a:p>
            <a:r>
              <a:rPr lang="el-GR" dirty="0"/>
              <a:t>Προβληματισμοί από την σκοπιά της Ψυχανάλυσης </a:t>
            </a:r>
          </a:p>
        </p:txBody>
      </p:sp>
      <p:sp>
        <p:nvSpPr>
          <p:cNvPr id="3" name="Θέση περιεχομένου 2">
            <a:extLst>
              <a:ext uri="{FF2B5EF4-FFF2-40B4-BE49-F238E27FC236}">
                <a16:creationId xmlns:a16="http://schemas.microsoft.com/office/drawing/2014/main" id="{8E77C154-AFA9-41D5-BC14-94B423121F2C}"/>
              </a:ext>
            </a:extLst>
          </p:cNvPr>
          <p:cNvSpPr>
            <a:spLocks noGrp="1"/>
          </p:cNvSpPr>
          <p:nvPr>
            <p:ph idx="1"/>
          </p:nvPr>
        </p:nvSpPr>
        <p:spPr/>
        <p:txBody>
          <a:bodyPr>
            <a:noAutofit/>
          </a:bodyPr>
          <a:lstStyle/>
          <a:p>
            <a:pPr marL="0" indent="0">
              <a:buNone/>
            </a:pPr>
            <a:r>
              <a:rPr lang="el-GR" sz="2400" dirty="0">
                <a:latin typeface="Times New Roman" panose="02020603050405020304" pitchFamily="18" charset="0"/>
                <a:cs typeface="Times New Roman" panose="02020603050405020304" pitchFamily="18" charset="0"/>
              </a:rPr>
              <a:t>Ως προς το Μέγεθος και τη Διάρκεια της Μητρικής Προσαρμοστικότητας στη Παιδική Ανάγκη  </a:t>
            </a:r>
          </a:p>
          <a:p>
            <a:r>
              <a:rPr lang="el-GR" sz="2400" dirty="0">
                <a:latin typeface="Times New Roman" panose="02020603050405020304" pitchFamily="18" charset="0"/>
                <a:cs typeface="Times New Roman" panose="02020603050405020304" pitchFamily="18" charset="0"/>
              </a:rPr>
              <a:t>Μία ιδανική μητέρα που είναι πάντα εκεί;</a:t>
            </a:r>
            <a:r>
              <a:rPr lang="en-US" sz="1800" dirty="0">
                <a:effectLst/>
                <a:latin typeface="Times New Roman" panose="02020603050405020304" pitchFamily="18" charset="0"/>
                <a:ea typeface="Calibri" panose="020F0502020204030204" pitchFamily="34" charset="0"/>
              </a:rPr>
              <a:t> (1971/2005; 2012)</a:t>
            </a:r>
            <a:r>
              <a:rPr lang="el-GR" sz="1800" dirty="0">
                <a:effectLst/>
                <a:latin typeface="Times New Roman" panose="02020603050405020304" pitchFamily="18" charset="0"/>
                <a:ea typeface="Calibri" panose="020F0502020204030204" pitchFamily="34" charset="0"/>
              </a:rPr>
              <a:t> </a:t>
            </a:r>
            <a:endParaRPr lang="el-GR" sz="2400" dirty="0">
              <a:latin typeface="Times New Roman" panose="02020603050405020304" pitchFamily="18" charset="0"/>
              <a:cs typeface="Times New Roman" panose="02020603050405020304" pitchFamily="18" charset="0"/>
            </a:endParaRPr>
          </a:p>
          <a:p>
            <a:r>
              <a:rPr lang="el-GR" sz="2400" dirty="0">
                <a:latin typeface="Times New Roman" panose="02020603050405020304" pitchFamily="18" charset="0"/>
                <a:cs typeface="Times New Roman" panose="02020603050405020304" pitchFamily="18" charset="0"/>
              </a:rPr>
              <a:t>Επιτυγχάνεται η </a:t>
            </a:r>
            <a:r>
              <a:rPr lang="el-GR" sz="2400" dirty="0" err="1">
                <a:latin typeface="Times New Roman" panose="02020603050405020304" pitchFamily="18" charset="0"/>
                <a:cs typeface="Times New Roman" panose="02020603050405020304" pitchFamily="18" charset="0"/>
              </a:rPr>
              <a:t>ψυχοσυναισθηματική</a:t>
            </a:r>
            <a:r>
              <a:rPr lang="el-GR" sz="2400" dirty="0">
                <a:latin typeface="Times New Roman" panose="02020603050405020304" pitchFamily="18" charset="0"/>
                <a:cs typeface="Times New Roman" panose="02020603050405020304" pitchFamily="18" charset="0"/>
              </a:rPr>
              <a:t> διαφοροποίηση μητέρας-βρέφους; </a:t>
            </a:r>
          </a:p>
          <a:p>
            <a:r>
              <a:rPr lang="el-GR" sz="2400" dirty="0">
                <a:latin typeface="Times New Roman" panose="02020603050405020304" pitchFamily="18" charset="0"/>
                <a:cs typeface="Times New Roman" panose="02020603050405020304" pitchFamily="18" charset="0"/>
              </a:rPr>
              <a:t>Δίνεται στο βρέφος η ευκαιρία για επανόρθωση; </a:t>
            </a:r>
            <a:r>
              <a:rPr lang="el-GR" sz="1800" dirty="0">
                <a:latin typeface="Times New Roman" panose="02020603050405020304" pitchFamily="18" charset="0"/>
                <a:cs typeface="Times New Roman" panose="02020603050405020304" pitchFamily="18" charset="0"/>
              </a:rPr>
              <a:t>(</a:t>
            </a:r>
            <a:r>
              <a:rPr lang="en-US" sz="1800" dirty="0" err="1">
                <a:effectLst/>
                <a:latin typeface="Times New Roman" panose="02020603050405020304" pitchFamily="18" charset="0"/>
                <a:ea typeface="Calibri" panose="020F0502020204030204" pitchFamily="34" charset="0"/>
              </a:rPr>
              <a:t>Tronick</a:t>
            </a:r>
            <a:r>
              <a:rPr lang="en-US" sz="1800" dirty="0">
                <a:effectLst/>
                <a:latin typeface="Times New Roman" panose="02020603050405020304" pitchFamily="18" charset="0"/>
                <a:ea typeface="Calibri" panose="020F0502020204030204" pitchFamily="34" charset="0"/>
              </a:rPr>
              <a:t>, 2017</a:t>
            </a:r>
            <a:r>
              <a:rPr lang="el-GR" sz="1800" dirty="0">
                <a:effectLst/>
                <a:latin typeface="Times New Roman" panose="02020603050405020304" pitchFamily="18" charset="0"/>
                <a:ea typeface="Calibri" panose="020F0502020204030204" pitchFamily="34" charset="0"/>
              </a:rPr>
              <a:t>)</a:t>
            </a:r>
          </a:p>
          <a:p>
            <a:r>
              <a:rPr lang="el-GR" sz="2400" dirty="0">
                <a:latin typeface="Times New Roman" panose="02020603050405020304" pitchFamily="18" charset="0"/>
                <a:cs typeface="Times New Roman" panose="02020603050405020304" pitchFamily="18" charset="0"/>
              </a:rPr>
              <a:t>«Επιτρέπεται» στη μητέρα να αναγνωρίσει και να αποδεχτεί τις αρνητικές πλευρές του μητρικού βιώματος; </a:t>
            </a:r>
            <a:r>
              <a:rPr lang="en-US" sz="1800" dirty="0">
                <a:effectLst/>
                <a:latin typeface="Times New Roman" panose="02020603050405020304" pitchFamily="18" charset="0"/>
                <a:ea typeface="Calibri" panose="020F0502020204030204" pitchFamily="34" charset="0"/>
              </a:rPr>
              <a:t>(Parker, 1995; 1996</a:t>
            </a:r>
            <a:r>
              <a:rPr lang="el-GR" sz="1800" dirty="0">
                <a:effectLst/>
                <a:latin typeface="Times New Roman" panose="02020603050405020304" pitchFamily="18" charset="0"/>
                <a:ea typeface="Calibri" panose="020F0502020204030204" pitchFamily="34" charset="0"/>
              </a:rPr>
              <a:t>)</a:t>
            </a:r>
            <a:endParaRPr lang="el-GR" sz="2400" dirty="0">
              <a:latin typeface="Times New Roman" panose="02020603050405020304" pitchFamily="18" charset="0"/>
              <a:cs typeface="Times New Roman" panose="02020603050405020304" pitchFamily="18" charset="0"/>
            </a:endParaRPr>
          </a:p>
          <a:p>
            <a:r>
              <a:rPr lang="el-GR" sz="2400" dirty="0">
                <a:latin typeface="Times New Roman" panose="02020603050405020304" pitchFamily="18" charset="0"/>
                <a:cs typeface="Times New Roman" panose="02020603050405020304" pitchFamily="18" charset="0"/>
              </a:rPr>
              <a:t>Υπάρχει χώρος για την ύπαρξη ενός τρίτου όρου (πατέρας, σύντροφος άλλος) στη δυαδική σχέση; </a:t>
            </a:r>
            <a:r>
              <a:rPr lang="el-GR" sz="1800" dirty="0">
                <a:latin typeface="Times New Roman" panose="02020603050405020304" pitchFamily="18" charset="0"/>
                <a:cs typeface="Times New Roman" panose="02020603050405020304" pitchFamily="18" charset="0"/>
              </a:rPr>
              <a:t>(</a:t>
            </a:r>
            <a:r>
              <a:rPr lang="en-US" sz="1800" dirty="0">
                <a:effectLst/>
                <a:latin typeface="Times New Roman" panose="02020603050405020304" pitchFamily="18" charset="0"/>
                <a:ea typeface="Calibri" panose="020F0502020204030204" pitchFamily="34" charset="0"/>
              </a:rPr>
              <a:t>Morgan</a:t>
            </a:r>
            <a:r>
              <a:rPr lang="el-GR" sz="1800" dirty="0">
                <a:effectLst/>
                <a:latin typeface="Times New Roman" panose="02020603050405020304" pitchFamily="18" charset="0"/>
                <a:ea typeface="Calibri" panose="020F0502020204030204" pitchFamily="34" charset="0"/>
              </a:rPr>
              <a:t>, </a:t>
            </a:r>
            <a:r>
              <a:rPr lang="en-US" sz="1800" dirty="0">
                <a:effectLst/>
                <a:latin typeface="Times New Roman" panose="02020603050405020304" pitchFamily="18" charset="0"/>
                <a:ea typeface="Calibri" panose="020F0502020204030204" pitchFamily="34" charset="0"/>
              </a:rPr>
              <a:t>2020)</a:t>
            </a:r>
            <a:endParaRPr lang="el-G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346935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89C091F-6F09-4439-96BB-0C444F8D12D6}"/>
              </a:ext>
            </a:extLst>
          </p:cNvPr>
          <p:cNvSpPr>
            <a:spLocks noGrp="1"/>
          </p:cNvSpPr>
          <p:nvPr>
            <p:ph type="title"/>
          </p:nvPr>
        </p:nvSpPr>
        <p:spPr/>
        <p:txBody>
          <a:bodyPr/>
          <a:lstStyle/>
          <a:p>
            <a:pPr algn="ctr"/>
            <a:r>
              <a:rPr lang="el-GR" dirty="0"/>
              <a:t>Ο Σκοπός της Έρευνας </a:t>
            </a:r>
          </a:p>
        </p:txBody>
      </p:sp>
      <p:sp>
        <p:nvSpPr>
          <p:cNvPr id="3" name="Θέση περιεχομένου 2">
            <a:extLst>
              <a:ext uri="{FF2B5EF4-FFF2-40B4-BE49-F238E27FC236}">
                <a16:creationId xmlns:a16="http://schemas.microsoft.com/office/drawing/2014/main" id="{1F8E5A91-A06F-4938-B051-DEAB2389191A}"/>
              </a:ext>
            </a:extLst>
          </p:cNvPr>
          <p:cNvSpPr>
            <a:spLocks noGrp="1"/>
          </p:cNvSpPr>
          <p:nvPr>
            <p:ph idx="1"/>
          </p:nvPr>
        </p:nvSpPr>
        <p:spPr>
          <a:xfrm>
            <a:off x="1371600" y="1990725"/>
            <a:ext cx="9601200" cy="3581400"/>
          </a:xfrm>
        </p:spPr>
        <p:txBody>
          <a:bodyPr>
            <a:noAutofit/>
          </a:bodyPr>
          <a:lstStyle/>
          <a:p>
            <a:r>
              <a:rPr lang="el-GR" sz="2400" dirty="0"/>
              <a:t>Περιορισμένες εμπειρικές έρευνες αναφορικά με τη ΓΔ – Αδυναμία κατανόησης και διεξαγωγής συμπερασμάτων </a:t>
            </a:r>
          </a:p>
          <a:p>
            <a:r>
              <a:rPr lang="el-GR" sz="2400" dirty="0"/>
              <a:t>1</a:t>
            </a:r>
            <a:r>
              <a:rPr lang="el-GR" sz="2400" baseline="30000" dirty="0"/>
              <a:t>η</a:t>
            </a:r>
            <a:r>
              <a:rPr lang="el-GR" sz="2400" dirty="0"/>
              <a:t> Ψυχαναλυτική προσπάθεια διερεύνησης της ΓΔ με επικέντρωση στα ερωτήματα:</a:t>
            </a:r>
          </a:p>
          <a:p>
            <a:pPr>
              <a:buFont typeface="Wingdings" panose="05000000000000000000" pitchFamily="2" charset="2"/>
              <a:buChar char="v"/>
            </a:pPr>
            <a:r>
              <a:rPr lang="el-GR" sz="2400" dirty="0"/>
              <a:t>Πώς βιώνουν οι γονείς </a:t>
            </a:r>
            <a:r>
              <a:rPr lang="el-GR" sz="2400" dirty="0">
                <a:effectLst/>
                <a:latin typeface="Times New Roman" panose="02020603050405020304" pitchFamily="18" charset="0"/>
                <a:ea typeface="Calibri" panose="020F0502020204030204" pitchFamily="34" charset="0"/>
              </a:rPr>
              <a:t>που ακολουθούν την ΓΔ την εμπειρία ανατροφής των παιδιών τους;</a:t>
            </a:r>
          </a:p>
          <a:p>
            <a:pPr>
              <a:buFont typeface="Wingdings" panose="05000000000000000000" pitchFamily="2" charset="2"/>
              <a:buChar char="v"/>
            </a:pPr>
            <a:r>
              <a:rPr lang="el-GR" sz="2400" dirty="0">
                <a:latin typeface="Times New Roman" panose="02020603050405020304" pitchFamily="18" charset="0"/>
              </a:rPr>
              <a:t>Ποιες επιδράσεις έχει η ΓΔ </a:t>
            </a:r>
            <a:r>
              <a:rPr lang="el-GR" sz="2400" dirty="0">
                <a:effectLst/>
                <a:latin typeface="Times New Roman" panose="02020603050405020304" pitchFamily="18" charset="0"/>
                <a:ea typeface="Calibri" panose="020F0502020204030204" pitchFamily="34" charset="0"/>
              </a:rPr>
              <a:t>στα μέλη μίας οικογένειας και στις μεταξύ τους σχέσεις;</a:t>
            </a:r>
          </a:p>
          <a:p>
            <a:pPr>
              <a:buFont typeface="Wingdings" panose="05000000000000000000" pitchFamily="2" charset="2"/>
              <a:buChar char="v"/>
            </a:pPr>
            <a:r>
              <a:rPr lang="el-GR" sz="2400" dirty="0">
                <a:latin typeface="Times New Roman" panose="02020603050405020304" pitchFamily="18" charset="0"/>
              </a:rPr>
              <a:t>Ποιοι είναι οι βαθύτεροι λόγοι επιλογής τη συγκεκριμένης γονεϊκής πρακτικής; </a:t>
            </a:r>
            <a:endParaRPr lang="el-GR" sz="2400" dirty="0"/>
          </a:p>
        </p:txBody>
      </p:sp>
    </p:spTree>
    <p:extLst>
      <p:ext uri="{BB962C8B-B14F-4D97-AF65-F5344CB8AC3E}">
        <p14:creationId xmlns:p14="http://schemas.microsoft.com/office/powerpoint/2010/main" val="32952576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784B927-13AC-48B4-B7EC-50E80FE42801}"/>
              </a:ext>
            </a:extLst>
          </p:cNvPr>
          <p:cNvSpPr>
            <a:spLocks noGrp="1"/>
          </p:cNvSpPr>
          <p:nvPr>
            <p:ph type="title"/>
          </p:nvPr>
        </p:nvSpPr>
        <p:spPr>
          <a:xfrm>
            <a:off x="1371600" y="685800"/>
            <a:ext cx="9601200" cy="1352550"/>
          </a:xfrm>
        </p:spPr>
        <p:txBody>
          <a:bodyPr>
            <a:normAutofit/>
          </a:bodyPr>
          <a:lstStyle/>
          <a:p>
            <a:pPr algn="ctr"/>
            <a:r>
              <a:rPr lang="el-GR" sz="3600" b="1" dirty="0">
                <a:effectLst/>
                <a:latin typeface="Times New Roman" panose="02020603050405020304" pitchFamily="18" charset="0"/>
                <a:ea typeface="Calibri" panose="020F0502020204030204" pitchFamily="34" charset="0"/>
                <a:cs typeface="Times New Roman" panose="02020603050405020304" pitchFamily="18" charset="0"/>
              </a:rPr>
              <a:t>Μεθοδολογική Θεμελίωση της Έρευνας:</a:t>
            </a:r>
            <a:br>
              <a:rPr lang="el-GR" sz="1800" dirty="0">
                <a:effectLst/>
                <a:latin typeface="Calibri" panose="020F0502020204030204" pitchFamily="34" charset="0"/>
                <a:ea typeface="Calibri" panose="020F0502020204030204" pitchFamily="34" charset="0"/>
                <a:cs typeface="Times New Roman" panose="02020603050405020304" pitchFamily="18" charset="0"/>
              </a:rPr>
            </a:br>
            <a:endParaRPr lang="el-GR" dirty="0"/>
          </a:p>
        </p:txBody>
      </p:sp>
      <p:sp>
        <p:nvSpPr>
          <p:cNvPr id="3" name="Θέση περιεχομένου 2">
            <a:extLst>
              <a:ext uri="{FF2B5EF4-FFF2-40B4-BE49-F238E27FC236}">
                <a16:creationId xmlns:a16="http://schemas.microsoft.com/office/drawing/2014/main" id="{C5D175CF-C62F-47C2-83D4-470057C32ECF}"/>
              </a:ext>
            </a:extLst>
          </p:cNvPr>
          <p:cNvSpPr>
            <a:spLocks noGrp="1"/>
          </p:cNvSpPr>
          <p:nvPr>
            <p:ph idx="1"/>
          </p:nvPr>
        </p:nvSpPr>
        <p:spPr>
          <a:xfrm>
            <a:off x="1371600" y="1885950"/>
            <a:ext cx="9601200" cy="4286250"/>
          </a:xfrm>
        </p:spPr>
        <p:txBody>
          <a:bodyPr>
            <a:noAutofit/>
          </a:bodyPr>
          <a:lstStyle/>
          <a:p>
            <a:r>
              <a:rPr lang="el-GR" sz="2400" dirty="0">
                <a:effectLst/>
                <a:latin typeface="Times New Roman" panose="02020603050405020304" pitchFamily="18" charset="0"/>
                <a:ea typeface="Calibri" panose="020F0502020204030204" pitchFamily="34" charset="0"/>
              </a:rPr>
              <a:t>Ερμηνευτική Φαινομενολογική Ανάλυση (ΕΦΑ) </a:t>
            </a:r>
            <a:r>
              <a:rPr lang="el-GR" sz="2400" dirty="0" err="1">
                <a:effectLst/>
                <a:latin typeface="Times New Roman" panose="02020603050405020304" pitchFamily="18" charset="0"/>
                <a:ea typeface="Calibri" panose="020F0502020204030204" pitchFamily="34" charset="0"/>
              </a:rPr>
              <a:t>ημι</a:t>
            </a:r>
            <a:r>
              <a:rPr lang="el-GR" sz="2400" dirty="0">
                <a:effectLst/>
                <a:latin typeface="Times New Roman" panose="02020603050405020304" pitchFamily="18" charset="0"/>
                <a:ea typeface="Calibri" panose="020F0502020204030204" pitchFamily="34" charset="0"/>
              </a:rPr>
              <a:t>-δομημένων συνεντεύξεων (</a:t>
            </a:r>
            <a:r>
              <a:rPr lang="en-US" sz="1800" dirty="0">
                <a:effectLst/>
                <a:latin typeface="Times New Roman" panose="02020603050405020304" pitchFamily="18" charset="0"/>
                <a:ea typeface="Calibri" panose="020F0502020204030204" pitchFamily="34" charset="0"/>
              </a:rPr>
              <a:t>Smith’ s et al.</a:t>
            </a:r>
            <a:r>
              <a:rPr lang="el-GR" sz="1800" dirty="0">
                <a:effectLst/>
                <a:latin typeface="Times New Roman" panose="02020603050405020304" pitchFamily="18" charset="0"/>
                <a:ea typeface="Calibri" panose="020F0502020204030204" pitchFamily="34" charset="0"/>
              </a:rPr>
              <a:t>, </a:t>
            </a:r>
            <a:r>
              <a:rPr lang="en-US" sz="1800" dirty="0">
                <a:effectLst/>
                <a:latin typeface="Times New Roman" panose="02020603050405020304" pitchFamily="18" charset="0"/>
                <a:ea typeface="Calibri" panose="020F0502020204030204" pitchFamily="34" charset="0"/>
              </a:rPr>
              <a:t>2009) </a:t>
            </a:r>
            <a:endParaRPr lang="el-GR" sz="2400" dirty="0">
              <a:effectLst/>
              <a:latin typeface="Times New Roman" panose="02020603050405020304" pitchFamily="18" charset="0"/>
              <a:ea typeface="Calibri" panose="020F0502020204030204" pitchFamily="34" charset="0"/>
            </a:endParaRPr>
          </a:p>
          <a:p>
            <a:pPr>
              <a:buFont typeface="Wingdings" panose="05000000000000000000" pitchFamily="2" charset="2"/>
              <a:buChar char="à"/>
            </a:pPr>
            <a:r>
              <a:rPr lang="el-GR" sz="2400" dirty="0">
                <a:effectLst/>
                <a:latin typeface="Times New Roman" panose="02020603050405020304" pitchFamily="18" charset="0"/>
                <a:ea typeface="Calibri" panose="020F0502020204030204" pitchFamily="34" charset="0"/>
                <a:sym typeface="Wingdings" panose="05000000000000000000" pitchFamily="2" charset="2"/>
              </a:rPr>
              <a:t>Μία </a:t>
            </a:r>
            <a:r>
              <a:rPr lang="el-GR" sz="2400" dirty="0" err="1">
                <a:effectLst/>
                <a:latin typeface="Times New Roman" panose="02020603050405020304" pitchFamily="18" charset="0"/>
                <a:ea typeface="Calibri" panose="020F0502020204030204" pitchFamily="34" charset="0"/>
                <a:sym typeface="Wingdings" panose="05000000000000000000" pitchFamily="2" charset="2"/>
              </a:rPr>
              <a:t>ιδιογραφική</a:t>
            </a:r>
            <a:r>
              <a:rPr lang="el-GR" sz="2400" dirty="0">
                <a:effectLst/>
                <a:latin typeface="Times New Roman" panose="02020603050405020304" pitchFamily="18" charset="0"/>
                <a:ea typeface="Calibri" panose="020F0502020204030204" pitchFamily="34" charset="0"/>
                <a:sym typeface="Wingdings" panose="05000000000000000000" pitchFamily="2" charset="2"/>
              </a:rPr>
              <a:t> μέθοδος με στόχο την </a:t>
            </a:r>
            <a:r>
              <a:rPr lang="el-GR" sz="2400" dirty="0">
                <a:latin typeface="Times New Roman" panose="02020603050405020304" pitchFamily="18" charset="0"/>
                <a:ea typeface="Calibri" panose="020F0502020204030204" pitchFamily="34" charset="0"/>
                <a:sym typeface="Wingdings" panose="05000000000000000000" pitchFamily="2" charset="2"/>
              </a:rPr>
              <a:t>εις βάθος κατανόηση </a:t>
            </a:r>
            <a:r>
              <a:rPr lang="el-GR" sz="2400" dirty="0">
                <a:effectLst/>
                <a:latin typeface="Times New Roman" panose="02020603050405020304" pitchFamily="18" charset="0"/>
                <a:ea typeface="Calibri" panose="020F0502020204030204" pitchFamily="34" charset="0"/>
              </a:rPr>
              <a:t>ψυχικών φαινομένων που δεν έχουν διερευνηθεί αρκετά</a:t>
            </a:r>
          </a:p>
          <a:p>
            <a:pPr>
              <a:buFont typeface="Wingdings" panose="05000000000000000000" pitchFamily="2" charset="2"/>
              <a:buChar char="à"/>
            </a:pPr>
            <a:r>
              <a:rPr lang="el-GR" sz="2400" b="1" dirty="0">
                <a:latin typeface="Times New Roman" panose="02020603050405020304" pitchFamily="18" charset="0"/>
              </a:rPr>
              <a:t>Χρήση Διπλής Ερμηνευτικής</a:t>
            </a:r>
          </a:p>
          <a:p>
            <a:pPr marL="0" indent="0">
              <a:buNone/>
            </a:pPr>
            <a:r>
              <a:rPr lang="el-GR" sz="2400" dirty="0">
                <a:latin typeface="Times New Roman" panose="02020603050405020304" pitchFamily="18" charset="0"/>
              </a:rPr>
              <a:t>Α) Επικέντρωση στην κατανόηση της βιωμένης εμπειρίας και </a:t>
            </a:r>
            <a:r>
              <a:rPr lang="el-GR" sz="2400" dirty="0" err="1">
                <a:latin typeface="Times New Roman" panose="02020603050405020304" pitchFamily="18" charset="0"/>
              </a:rPr>
              <a:t>νοηματοδοτήσεων</a:t>
            </a:r>
            <a:r>
              <a:rPr lang="el-GR" sz="2400" dirty="0">
                <a:latin typeface="Times New Roman" panose="02020603050405020304" pitchFamily="18" charset="0"/>
              </a:rPr>
              <a:t> των συμμετεχόντων</a:t>
            </a:r>
          </a:p>
          <a:p>
            <a:pPr marL="0" indent="0">
              <a:buNone/>
            </a:pPr>
            <a:r>
              <a:rPr lang="el-GR" sz="2400" dirty="0">
                <a:latin typeface="Times New Roman" panose="02020603050405020304" pitchFamily="18" charset="0"/>
              </a:rPr>
              <a:t>Β) Περαιτέρω ερμηνεία βάσει των θεωρητικών επιρροών των ερευνητών</a:t>
            </a:r>
          </a:p>
          <a:p>
            <a:pPr>
              <a:buFont typeface="Wingdings" panose="05000000000000000000" pitchFamily="2" charset="2"/>
              <a:buChar char="v"/>
            </a:pPr>
            <a:r>
              <a:rPr lang="el-GR" sz="2400" dirty="0">
                <a:latin typeface="Times New Roman" panose="02020603050405020304" pitchFamily="18" charset="0"/>
              </a:rPr>
              <a:t>Κατάλληλη για ψυχοδυναμική κατανόηση και ερμηνεία </a:t>
            </a:r>
            <a:endParaRPr lang="el-GR" sz="2400" dirty="0"/>
          </a:p>
        </p:txBody>
      </p:sp>
    </p:spTree>
    <p:extLst>
      <p:ext uri="{BB962C8B-B14F-4D97-AF65-F5344CB8AC3E}">
        <p14:creationId xmlns:p14="http://schemas.microsoft.com/office/powerpoint/2010/main" val="12462641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E8B2AF6-D0C4-402C-AD02-FAEB2025CC9A}"/>
              </a:ext>
            </a:extLst>
          </p:cNvPr>
          <p:cNvSpPr>
            <a:spLocks noGrp="1"/>
          </p:cNvSpPr>
          <p:nvPr>
            <p:ph type="title"/>
          </p:nvPr>
        </p:nvSpPr>
        <p:spPr/>
        <p:txBody>
          <a:bodyPr/>
          <a:lstStyle/>
          <a:p>
            <a:pPr algn="ctr"/>
            <a:r>
              <a:rPr lang="el-GR" dirty="0"/>
              <a:t>Συμμετέχοντες </a:t>
            </a:r>
          </a:p>
        </p:txBody>
      </p:sp>
      <p:sp>
        <p:nvSpPr>
          <p:cNvPr id="3" name="Θέση περιεχομένου 2">
            <a:extLst>
              <a:ext uri="{FF2B5EF4-FFF2-40B4-BE49-F238E27FC236}">
                <a16:creationId xmlns:a16="http://schemas.microsoft.com/office/drawing/2014/main" id="{88415DB4-D2E7-456B-9C64-784266632724}"/>
              </a:ext>
            </a:extLst>
          </p:cNvPr>
          <p:cNvSpPr>
            <a:spLocks noGrp="1"/>
          </p:cNvSpPr>
          <p:nvPr>
            <p:ph idx="1"/>
          </p:nvPr>
        </p:nvSpPr>
        <p:spPr/>
        <p:txBody>
          <a:bodyPr>
            <a:normAutofit/>
          </a:bodyPr>
          <a:lstStyle/>
          <a:p>
            <a:r>
              <a:rPr lang="el-GR" sz="2400" dirty="0">
                <a:latin typeface="Times New Roman" panose="02020603050405020304" pitchFamily="18" charset="0"/>
                <a:cs typeface="Times New Roman" panose="02020603050405020304" pitchFamily="18" charset="0"/>
              </a:rPr>
              <a:t>Εύρεση δείγματος μέσω σελίδας στο </a:t>
            </a:r>
            <a:r>
              <a:rPr lang="en-US" sz="2400" dirty="0" err="1">
                <a:latin typeface="Times New Roman" panose="02020603050405020304" pitchFamily="18" charset="0"/>
                <a:cs typeface="Times New Roman" panose="02020603050405020304" pitchFamily="18" charset="0"/>
              </a:rPr>
              <a:t>facebook</a:t>
            </a:r>
            <a:r>
              <a:rPr lang="en-US" sz="2400" dirty="0">
                <a:latin typeface="Times New Roman" panose="02020603050405020304" pitchFamily="18" charset="0"/>
                <a:cs typeface="Times New Roman" panose="02020603050405020304" pitchFamily="18" charset="0"/>
              </a:rPr>
              <a:t> </a:t>
            </a:r>
            <a:r>
              <a:rPr lang="el-GR" sz="2400" dirty="0">
                <a:latin typeface="Times New Roman" panose="02020603050405020304" pitchFamily="18" charset="0"/>
                <a:cs typeface="Times New Roman" panose="02020603050405020304" pitchFamily="18" charset="0"/>
              </a:rPr>
              <a:t>αφιερωμένης στην προώθηση των σκοπών της ΓΔ </a:t>
            </a:r>
          </a:p>
          <a:p>
            <a:r>
              <a:rPr lang="el-GR" sz="2400" dirty="0">
                <a:latin typeface="Times New Roman" panose="02020603050405020304" pitchFamily="18" charset="0"/>
                <a:cs typeface="Times New Roman" panose="02020603050405020304" pitchFamily="18" charset="0"/>
              </a:rPr>
              <a:t>12 μητέρες και 11 πατέρες που μεγαλώνουν τα παιδιά τους βάσει της ΓΔ </a:t>
            </a:r>
          </a:p>
          <a:p>
            <a:r>
              <a:rPr lang="el-GR" sz="2400" dirty="0">
                <a:latin typeface="Times New Roman" panose="02020603050405020304" pitchFamily="18" charset="0"/>
                <a:cs typeface="Times New Roman" panose="02020603050405020304" pitchFamily="18" charset="0"/>
              </a:rPr>
              <a:t>Ηλικία παιδιών από 2 - 8 ετών (</a:t>
            </a:r>
            <a:r>
              <a:rPr lang="el-GR" sz="2400" dirty="0" err="1">
                <a:latin typeface="Times New Roman" panose="02020603050405020304" pitchFamily="18" charset="0"/>
                <a:cs typeface="Times New Roman" panose="02020603050405020304" pitchFamily="18" charset="0"/>
              </a:rPr>
              <a:t>μ.ο</a:t>
            </a:r>
            <a:r>
              <a:rPr lang="el-GR" sz="2400" dirty="0">
                <a:latin typeface="Times New Roman" panose="02020603050405020304" pitchFamily="18" charset="0"/>
                <a:cs typeface="Times New Roman" panose="02020603050405020304" pitchFamily="18" charset="0"/>
              </a:rPr>
              <a:t>. 3,8 χρόνια)</a:t>
            </a:r>
          </a:p>
          <a:p>
            <a:r>
              <a:rPr lang="el-GR" sz="2400" dirty="0">
                <a:latin typeface="Times New Roman" panose="02020603050405020304" pitchFamily="18" charset="0"/>
                <a:cs typeface="Times New Roman" panose="02020603050405020304" pitchFamily="18" charset="0"/>
              </a:rPr>
              <a:t>11/12 περιπτώσεις συμμετεχόντων κοιμόντουσαν με τα παιδιά τους μέχρι σήμερα  </a:t>
            </a:r>
          </a:p>
          <a:p>
            <a:r>
              <a:rPr lang="el-GR" sz="2400" dirty="0">
                <a:latin typeface="Times New Roman" panose="02020603050405020304" pitchFamily="18" charset="0"/>
                <a:cs typeface="Times New Roman" panose="02020603050405020304" pitchFamily="18" charset="0"/>
              </a:rPr>
              <a:t>8/12 περιπτώσεις θήλαζαν μέχρι και σήμερα </a:t>
            </a:r>
          </a:p>
          <a:p>
            <a:endParaRPr lang="el-GR" sz="2400" dirty="0"/>
          </a:p>
        </p:txBody>
      </p:sp>
    </p:spTree>
    <p:extLst>
      <p:ext uri="{BB962C8B-B14F-4D97-AF65-F5344CB8AC3E}">
        <p14:creationId xmlns:p14="http://schemas.microsoft.com/office/powerpoint/2010/main" val="13550772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2F87AF1-51D6-4535-9D82-B16EE3786626}"/>
              </a:ext>
            </a:extLst>
          </p:cNvPr>
          <p:cNvSpPr>
            <a:spLocks noGrp="1"/>
          </p:cNvSpPr>
          <p:nvPr>
            <p:ph type="title"/>
          </p:nvPr>
        </p:nvSpPr>
        <p:spPr/>
        <p:txBody>
          <a:bodyPr/>
          <a:lstStyle/>
          <a:p>
            <a:pPr algn="ctr"/>
            <a:r>
              <a:rPr lang="el-GR" dirty="0"/>
              <a:t>Συλλογή και Ανάλυση Δεδομένων </a:t>
            </a:r>
          </a:p>
        </p:txBody>
      </p:sp>
      <p:sp>
        <p:nvSpPr>
          <p:cNvPr id="3" name="Θέση περιεχομένου 2">
            <a:extLst>
              <a:ext uri="{FF2B5EF4-FFF2-40B4-BE49-F238E27FC236}">
                <a16:creationId xmlns:a16="http://schemas.microsoft.com/office/drawing/2014/main" id="{712740F0-E141-455D-9761-B5DC68C971B8}"/>
              </a:ext>
            </a:extLst>
          </p:cNvPr>
          <p:cNvSpPr>
            <a:spLocks noGrp="1"/>
          </p:cNvSpPr>
          <p:nvPr>
            <p:ph idx="1"/>
          </p:nvPr>
        </p:nvSpPr>
        <p:spPr>
          <a:xfrm>
            <a:off x="1371600" y="1926455"/>
            <a:ext cx="9601200" cy="4722920"/>
          </a:xfrm>
          <a:solidFill>
            <a:schemeClr val="accent1">
              <a:lumMod val="40000"/>
              <a:lumOff val="60000"/>
            </a:schemeClr>
          </a:solidFill>
        </p:spPr>
        <p:txBody>
          <a:bodyPr>
            <a:normAutofit/>
          </a:bodyPr>
          <a:lstStyle/>
          <a:p>
            <a:r>
              <a:rPr lang="el-GR" sz="2400" dirty="0" err="1">
                <a:latin typeface="Times New Roman" panose="02020603050405020304" pitchFamily="18" charset="0"/>
                <a:cs typeface="Times New Roman" panose="02020603050405020304" pitchFamily="18" charset="0"/>
              </a:rPr>
              <a:t>Ημιδομημένες</a:t>
            </a:r>
            <a:r>
              <a:rPr lang="el-GR" sz="2400" dirty="0">
                <a:latin typeface="Times New Roman" panose="02020603050405020304" pitchFamily="18" charset="0"/>
                <a:cs typeface="Times New Roman" panose="02020603050405020304" pitchFamily="18" charset="0"/>
              </a:rPr>
              <a:t> συνεντεύξεις (πλάνο ερωτήσεων και προσαρμογή στο περιεχόμενο των αφηγήσεων κάθε συμμετέχοντα)</a:t>
            </a:r>
          </a:p>
          <a:p>
            <a:pPr marL="0" indent="0">
              <a:buNone/>
            </a:pPr>
            <a:r>
              <a:rPr lang="el-GR" sz="2400" dirty="0">
                <a:latin typeface="Times New Roman" panose="02020603050405020304" pitchFamily="18" charset="0"/>
                <a:cs typeface="Times New Roman" panose="02020603050405020304" pitchFamily="18" charset="0"/>
                <a:sym typeface="Wingdings" panose="05000000000000000000" pitchFamily="2" charset="2"/>
              </a:rPr>
              <a:t> Η ανάλυση πραγματοποιείται σε κ</a:t>
            </a:r>
            <a:r>
              <a:rPr lang="el-GR" sz="2400" dirty="0">
                <a:latin typeface="Times New Roman" panose="02020603050405020304" pitchFamily="18" charset="0"/>
                <a:cs typeface="Times New Roman" panose="02020603050405020304" pitchFamily="18" charset="0"/>
              </a:rPr>
              <a:t>άθε συνέντευξη ξεχωριστά </a:t>
            </a:r>
          </a:p>
          <a:p>
            <a:pPr marL="0" indent="0">
              <a:buNone/>
            </a:pPr>
            <a:r>
              <a:rPr lang="el-GR" sz="2400" dirty="0">
                <a:latin typeface="Times New Roman" panose="02020603050405020304" pitchFamily="18" charset="0"/>
                <a:cs typeface="Times New Roman" panose="02020603050405020304" pitchFamily="18" charset="0"/>
              </a:rPr>
              <a:t>Α) Ηχογράφηση και απομαγνητοφώνηση </a:t>
            </a:r>
          </a:p>
          <a:p>
            <a:pPr marL="0" indent="0">
              <a:buNone/>
            </a:pPr>
            <a:r>
              <a:rPr lang="el-GR" sz="2400" dirty="0">
                <a:latin typeface="Times New Roman" panose="02020603050405020304" pitchFamily="18" charset="0"/>
                <a:cs typeface="Times New Roman" panose="02020603050405020304" pitchFamily="18" charset="0"/>
              </a:rPr>
              <a:t>Β) Επαναλαμβανόμενη ακρόαση και διάβασμα </a:t>
            </a:r>
          </a:p>
          <a:p>
            <a:pPr marL="0" indent="0">
              <a:buNone/>
            </a:pPr>
            <a:r>
              <a:rPr lang="el-GR" sz="2400" dirty="0">
                <a:latin typeface="Times New Roman" panose="02020603050405020304" pitchFamily="18" charset="0"/>
                <a:cs typeface="Times New Roman" panose="02020603050405020304" pitchFamily="18" charset="0"/>
              </a:rPr>
              <a:t>Γ) Καταγραφή σκέψεων (</a:t>
            </a:r>
            <a:r>
              <a:rPr lang="en-US" sz="2400" dirty="0">
                <a:latin typeface="Times New Roman" panose="02020603050405020304" pitchFamily="18" charset="0"/>
                <a:cs typeface="Times New Roman" panose="02020603050405020304" pitchFamily="18" charset="0"/>
              </a:rPr>
              <a:t>reflective diary)</a:t>
            </a:r>
          </a:p>
          <a:p>
            <a:pPr marL="0" indent="0">
              <a:buNone/>
            </a:pPr>
            <a:r>
              <a:rPr lang="el-GR" sz="2400" dirty="0">
                <a:latin typeface="Times New Roman" panose="02020603050405020304" pitchFamily="18" charset="0"/>
                <a:cs typeface="Times New Roman" panose="02020603050405020304" pitchFamily="18" charset="0"/>
              </a:rPr>
              <a:t>Δ) Ανάλυση (περιγραφική και ερμηνευτική)</a:t>
            </a:r>
          </a:p>
          <a:p>
            <a:pPr marL="0" indent="0">
              <a:buNone/>
            </a:pPr>
            <a:r>
              <a:rPr lang="el-GR" sz="2400" dirty="0">
                <a:latin typeface="Times New Roman" panose="02020603050405020304" pitchFamily="18" charset="0"/>
                <a:cs typeface="Times New Roman" panose="02020603050405020304" pitchFamily="18" charset="0"/>
              </a:rPr>
              <a:t>Ε) Δημιουργία Θεματικών </a:t>
            </a:r>
          </a:p>
          <a:p>
            <a:pPr marL="0" indent="0">
              <a:buNone/>
            </a:pPr>
            <a:r>
              <a:rPr lang="el-GR" sz="2400" dirty="0">
                <a:latin typeface="Times New Roman" panose="02020603050405020304" pitchFamily="18" charset="0"/>
                <a:cs typeface="Times New Roman" panose="02020603050405020304" pitchFamily="18" charset="0"/>
                <a:sym typeface="Wingdings" panose="05000000000000000000" pitchFamily="2" charset="2"/>
              </a:rPr>
              <a:t> Σύνθεση Θεματικών μεταξύ συνεντεύξεων  Βασικές Θεματικές Έρευνας </a:t>
            </a:r>
            <a:endParaRPr lang="el-GR" sz="2400" dirty="0">
              <a:latin typeface="Times New Roman" panose="02020603050405020304" pitchFamily="18" charset="0"/>
              <a:cs typeface="Times New Roman" panose="02020603050405020304" pitchFamily="18" charset="0"/>
            </a:endParaRPr>
          </a:p>
          <a:p>
            <a:endParaRPr lang="el-GR" dirty="0"/>
          </a:p>
          <a:p>
            <a:endParaRPr lang="el-GR" dirty="0"/>
          </a:p>
        </p:txBody>
      </p:sp>
    </p:spTree>
    <p:extLst>
      <p:ext uri="{BB962C8B-B14F-4D97-AF65-F5344CB8AC3E}">
        <p14:creationId xmlns:p14="http://schemas.microsoft.com/office/powerpoint/2010/main" val="3940975514"/>
      </p:ext>
    </p:extLst>
  </p:cSld>
  <p:clrMapOvr>
    <a:masterClrMapping/>
  </p:clrMapOvr>
</p:sld>
</file>

<file path=ppt/theme/theme1.xml><?xml version="1.0" encoding="utf-8"?>
<a:theme xmlns:a="http://schemas.openxmlformats.org/drawingml/2006/main" name="Περικοπή">
  <a:themeElements>
    <a:clrScheme name="Crop">
      <a:dk1>
        <a:sysClr val="windowText" lastClr="000000"/>
      </a:dk1>
      <a:lt1>
        <a:sysClr val="window" lastClr="FFFFFF"/>
      </a:lt1>
      <a:dk2>
        <a:srgbClr val="1A2E40"/>
      </a:dk2>
      <a:lt2>
        <a:srgbClr val="EBE7DD"/>
      </a:lt2>
      <a:accent1>
        <a:srgbClr val="69A1AB"/>
      </a:accent1>
      <a:accent2>
        <a:srgbClr val="F2C418"/>
      </a:accent2>
      <a:accent3>
        <a:srgbClr val="87492C"/>
      </a:accent3>
      <a:accent4>
        <a:srgbClr val="4A845E"/>
      </a:accent4>
      <a:accent5>
        <a:srgbClr val="DC9528"/>
      </a:accent5>
      <a:accent6>
        <a:srgbClr val="9A5D78"/>
      </a:accent6>
      <a:hlink>
        <a:srgbClr val="66C8E3"/>
      </a:hlink>
      <a:folHlink>
        <a:srgbClr val="B162A1"/>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17F9D331-421E-442F-B033-AF5B21A44854}"/>
    </a:ext>
  </a:extLst>
</a:theme>
</file>

<file path=docProps/app.xml><?xml version="1.0" encoding="utf-8"?>
<Properties xmlns="http://schemas.openxmlformats.org/officeDocument/2006/extended-properties" xmlns:vt="http://schemas.openxmlformats.org/officeDocument/2006/docPropsVTypes">
  <Template>TM10001105[[fn=Περικοπή]]</Template>
  <TotalTime>237</TotalTime>
  <Words>1536</Words>
  <Application>Microsoft Macintosh PowerPoint</Application>
  <PresentationFormat>Widescreen</PresentationFormat>
  <Paragraphs>81</Paragraphs>
  <Slides>21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Calibri</vt:lpstr>
      <vt:lpstr>Franklin Gothic Book</vt:lpstr>
      <vt:lpstr>Times New Roman</vt:lpstr>
      <vt:lpstr>Wingdings</vt:lpstr>
      <vt:lpstr>Περικοπή</vt:lpstr>
      <vt:lpstr>Η ΓΟΝΕΪΚΟΤΗΤΑ ΔΕΣΜΟΥ ΑΠΌ ΤΗ ΣΚΟΠΙΑ ΤΗΣ ΜΗΤΕΡΑΣ και του πατερα  Μια ψυχαναλυτικη μελετη της βιωμενησ εμπειριασ ΚΑΙ ΤΩΝ ΛΟΓΩΝ ΕΠΙΛΟΓΗΣ ΑΥΤΗΣ ΤΗΣ ΓΟΝΕΪΚΗΣ ΠΡΑΚΤΙΚΗΣ</vt:lpstr>
      <vt:lpstr>Η Γονεϊκότητα Δεσμού (ΓΔ)– Attachment Parenting </vt:lpstr>
      <vt:lpstr>Οι 7 Συμπεριφορές – Πρακτικές της ΓΔ</vt:lpstr>
      <vt:lpstr>Πιθανά Οφέλη της ΓΔ </vt:lpstr>
      <vt:lpstr>Προβληματισμοί από την σκοπιά της Ψυχανάλυσης </vt:lpstr>
      <vt:lpstr>Ο Σκοπός της Έρευνας </vt:lpstr>
      <vt:lpstr>Μεθοδολογική Θεμελίωση της Έρευνας: </vt:lpstr>
      <vt:lpstr>Συμμετέχοντες </vt:lpstr>
      <vt:lpstr>Συλλογή και Ανάλυση Δεδομένων </vt:lpstr>
      <vt:lpstr>Αποτελέσματα </vt:lpstr>
      <vt:lpstr>1. Μια Συμβιωτική Σχέση Μητέρας – Παιδιού «Σαν ένα»  </vt:lpstr>
      <vt:lpstr>1. Μια Συμβιωτική Σχέση Μητέρας – Παιδιού «Απουσία Αποχωρισμών» </vt:lpstr>
      <vt:lpstr>1. Μια Συμβιωτική Σχέση Μητέρας – Παιδιού «Περιορισμένος Χώρος για τον Τρίτο»</vt:lpstr>
      <vt:lpstr>2. Αφόρητη Μητρική Αμφιθυμία «Εκπλήρωση» </vt:lpstr>
      <vt:lpstr>2. Αφόρητη Μητρική Αμφιθυμία «Στέρηση» </vt:lpstr>
      <vt:lpstr>2. Αφόρητη Μητρική Αμφιθυμία «Επείγουσα ανάγκη για αποχωρισμό» </vt:lpstr>
      <vt:lpstr>2. Αφόρητη Μητρική Αμφιθυμία «Ενοχή»</vt:lpstr>
      <vt:lpstr>3. Ανοίγοντας Χώρο Για τον Αποχωρισμό και την Τριαδικότητα  </vt:lpstr>
      <vt:lpstr>3. Ανοίγοντας Χώρο Για τον Αποχωρισμό και την Τριαδικότητα</vt:lpstr>
      <vt:lpstr>Συζήτηση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Η ΓΟΝΕΪΚΟΤΗΤΑ ΔΕΣΜΟΥ ΑΠΌ ΤΗ ΣΚΟΠΙΑ ΤΗΣ ΜΗΤΕΡΑΣ και του πατερα  Μια ψυχαναλυτικη μελετη της βιωμενησ εμπειριασ ΚΑΙ ΤΩΝ ΛΟΓΩΝ ΕΠΙΛΟΓΗΣ ΑΥΤΗΣ ΤΗΣ ΓΟΝΕΪΚΗΣ ΠΡΑΚΤΙΚΗΣ</dc:title>
  <dc:creator>elmao Armao</dc:creator>
  <cp:lastModifiedBy>Lida Anagnostaki</cp:lastModifiedBy>
  <cp:revision>5</cp:revision>
  <dcterms:created xsi:type="dcterms:W3CDTF">2021-10-04T13:44:09Z</dcterms:created>
  <dcterms:modified xsi:type="dcterms:W3CDTF">2025-09-27T16:59:23Z</dcterms:modified>
</cp:coreProperties>
</file>