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2"/>
  </p:notesMasterIdLst>
  <p:handoutMasterIdLst>
    <p:handoutMasterId r:id="rId43"/>
  </p:handoutMasterIdLst>
  <p:sldIdLst>
    <p:sldId id="298" r:id="rId2"/>
    <p:sldId id="299" r:id="rId3"/>
    <p:sldId id="316" r:id="rId4"/>
    <p:sldId id="317" r:id="rId5"/>
    <p:sldId id="318" r:id="rId6"/>
    <p:sldId id="300" r:id="rId7"/>
    <p:sldId id="301" r:id="rId8"/>
    <p:sldId id="319" r:id="rId9"/>
    <p:sldId id="305" r:id="rId10"/>
    <p:sldId id="306" r:id="rId11"/>
    <p:sldId id="311" r:id="rId12"/>
    <p:sldId id="320" r:id="rId13"/>
    <p:sldId id="312" r:id="rId14"/>
    <p:sldId id="315" r:id="rId15"/>
    <p:sldId id="307" r:id="rId16"/>
    <p:sldId id="308" r:id="rId17"/>
    <p:sldId id="321" r:id="rId18"/>
    <p:sldId id="304" r:id="rId19"/>
    <p:sldId id="323" r:id="rId20"/>
    <p:sldId id="314" r:id="rId21"/>
    <p:sldId id="324" r:id="rId22"/>
    <p:sldId id="328" r:id="rId23"/>
    <p:sldId id="329" r:id="rId24"/>
    <p:sldId id="325" r:id="rId25"/>
    <p:sldId id="330" r:id="rId26"/>
    <p:sldId id="313" r:id="rId27"/>
    <p:sldId id="331" r:id="rId28"/>
    <p:sldId id="326" r:id="rId29"/>
    <p:sldId id="333" r:id="rId30"/>
    <p:sldId id="332" r:id="rId31"/>
    <p:sldId id="327" r:id="rId32"/>
    <p:sldId id="334" r:id="rId33"/>
    <p:sldId id="335" r:id="rId34"/>
    <p:sldId id="489" r:id="rId35"/>
    <p:sldId id="490" r:id="rId36"/>
    <p:sldId id="494" r:id="rId37"/>
    <p:sldId id="496" r:id="rId38"/>
    <p:sldId id="497" r:id="rId39"/>
    <p:sldId id="498" r:id="rId40"/>
    <p:sldId id="499" r:id="rId4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9" autoAdjust="0"/>
    <p:restoredTop sz="94771" autoAdjust="0"/>
  </p:normalViewPr>
  <p:slideViewPr>
    <p:cSldViewPr>
      <p:cViewPr varScale="1">
        <p:scale>
          <a:sx n="100" d="100"/>
          <a:sy n="100" d="100"/>
        </p:scale>
        <p:origin x="1320"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13D73-95E1-CB44-A78D-BCAE7ED6BCD7}" type="datetimeFigureOut">
              <a:rPr lang="en-US" smtClean="0"/>
              <a:pPr/>
              <a:t>9/25/23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0BA7D6-88B2-0942-A044-4F1A88B44B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FC634880-6E47-714C-BC81-6A2BA5914365}" type="slidenum">
              <a:rPr lang="en-US"/>
              <a:pPr/>
              <a:t>9</a:t>
            </a:fld>
            <a:endParaRPr lang="en-US"/>
          </a:p>
        </p:txBody>
      </p:sp>
      <p:sp>
        <p:nvSpPr>
          <p:cNvPr id="34817"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FA6AEBB9-F26F-644B-8795-0CADB7312B08}" type="slidenum">
              <a:rPr lang="en-US"/>
              <a:pPr/>
              <a:t>15</a:t>
            </a:fld>
            <a:endParaRPr lang="en-US"/>
          </a:p>
        </p:txBody>
      </p:sp>
      <p:sp>
        <p:nvSpPr>
          <p:cNvPr id="35841"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842"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72F53E07-9980-6648-9D51-6D0C1E062AAA}" type="slidenum">
              <a:rPr lang="en-US"/>
              <a:pPr/>
              <a:t>16</a:t>
            </a:fld>
            <a:endParaRPr lang="en-US"/>
          </a:p>
        </p:txBody>
      </p:sp>
      <p:sp>
        <p:nvSpPr>
          <p:cNvPr id="36865"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6866"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72F53E07-9980-6648-9D51-6D0C1E062AAA}" type="slidenum">
              <a:rPr lang="en-US"/>
              <a:pPr/>
              <a:t>17</a:t>
            </a:fld>
            <a:endParaRPr lang="en-US"/>
          </a:p>
        </p:txBody>
      </p:sp>
      <p:sp>
        <p:nvSpPr>
          <p:cNvPr id="36865"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6866"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3461732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8E2684F8-D621-9F4B-A0DF-448090901700}" type="slidenum">
              <a:rPr lang="en-US"/>
              <a:pPr/>
              <a:t>18</a:t>
            </a:fld>
            <a:endParaRPr lang="en-US"/>
          </a:p>
        </p:txBody>
      </p:sp>
      <p:sp>
        <p:nvSpPr>
          <p:cNvPr id="33793"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794"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949478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3225EDF2-A5CF-F44C-9FF5-857EAFD5343A}" type="slidenum">
              <a:rPr lang="en-US"/>
              <a:pPr/>
              <a:t>20</a:t>
            </a:fld>
            <a:endParaRPr lang="en-US"/>
          </a:p>
        </p:txBody>
      </p:sp>
      <p:sp>
        <p:nvSpPr>
          <p:cNvPr id="37889"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0"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fontScale="92500" lnSpcReduction="10000"/>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Ψυχοπαθολογία ΙΙ: </a:t>
            </a:r>
          </a:p>
          <a:p>
            <a:pPr algn="ctr" eaLnBrk="1" hangingPunct="1">
              <a:buFontTx/>
              <a:buNone/>
            </a:pPr>
            <a:r>
              <a:rPr lang="el-GR" dirty="0"/>
              <a:t>Ψυχοδυναμική Προσέγγιση Ψυχοπαθολογίας </a:t>
            </a:r>
          </a:p>
          <a:p>
            <a:pPr algn="ctr" eaLnBrk="1" hangingPunct="1">
              <a:buFontTx/>
              <a:buNone/>
            </a:pPr>
            <a:r>
              <a:rPr lang="el-GR" dirty="0"/>
              <a:t>Παιδιού και Εφήβου</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a:t>
            </a:r>
          </a:p>
          <a:p>
            <a:pPr algn="ctr" eaLnBrk="1" hangingPunct="1">
              <a:buFontTx/>
              <a:buNone/>
            </a:pPr>
            <a:r>
              <a:rPr lang="el-GR" sz="2000" dirty="0"/>
              <a:t>ΜΠΣ Κλινικής Ψυχολογίας</a:t>
            </a:r>
          </a:p>
          <a:p>
            <a:pPr algn="ctr" eaLnBrk="1" hangingPunct="1">
              <a:buFontTx/>
              <a:buNone/>
            </a:pPr>
            <a:r>
              <a:rPr lang="en-US" sz="2000" dirty="0"/>
              <a:t>20</a:t>
            </a:r>
            <a:r>
              <a:rPr lang="el-GR" sz="2000" dirty="0"/>
              <a:t>2</a:t>
            </a:r>
            <a:r>
              <a:rPr lang="en-US" sz="2000" dirty="0"/>
              <a:t>3-</a:t>
            </a:r>
            <a:r>
              <a:rPr lang="el-GR" sz="2000" dirty="0"/>
              <a:t>2</a:t>
            </a:r>
            <a:r>
              <a:rPr lang="en-US" sz="2000" dirty="0"/>
              <a:t>4</a:t>
            </a:r>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endParaRPr lang="en-US" dirty="0"/>
          </a:p>
        </p:txBody>
      </p:sp>
      <p:pic>
        <p:nvPicPr>
          <p:cNvPr id="3" name="Content Placeholder 3" descr="240px-Freud_Sofa.jpg"/>
          <p:cNvPicPr>
            <a:picLocks noChangeAspect="1"/>
          </p:cNvPicPr>
          <p:nvPr/>
        </p:nvPicPr>
        <p:blipFill>
          <a:blip r:embed="rId2"/>
          <a:srcRect l="-12508" r="-12508"/>
          <a:stretch>
            <a:fillRect/>
          </a:stretch>
        </p:blipFill>
        <p:spPr bwMode="auto">
          <a:xfrm>
            <a:off x="457200" y="1219200"/>
            <a:ext cx="8229600" cy="49371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066800"/>
            <a:ext cx="7924800" cy="5155257"/>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 (τρεις) θεωρίες του </a:t>
            </a:r>
            <a:r>
              <a:rPr lang="el-GR" b="1" dirty="0" err="1">
                <a:solidFill>
                  <a:srgbClr val="000000"/>
                </a:solidFill>
                <a:latin typeface="Calibri" charset="0"/>
                <a:ea typeface="ＭＳ Ｐゴシック" charset="0"/>
                <a:cs typeface="ＭＳ Ｐゴシック" charset="0"/>
              </a:rPr>
              <a:t>Freu</a:t>
            </a:r>
            <a:r>
              <a:rPr lang="el-GR" dirty="0" err="1">
                <a:solidFill>
                  <a:srgbClr val="000000"/>
                </a:solidFill>
                <a:latin typeface="Calibri" charset="0"/>
                <a:ea typeface="ＭＳ Ｐゴシック" charset="0"/>
                <a:cs typeface="ＭＳ Ｐゴシック" charset="0"/>
              </a:rPr>
              <a:t>d</a:t>
            </a: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Σαν την αρχαιολογική ανασκαφή ο ψυχισμός και οι θεωρίες…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Πριν τις δύο μεγάλες θεωρίες: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Θεωρία του τραύματος (1892-1897).</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Η πραγματική σεξουαλική παρενόχληση στην παιδική ηλικία (σήμερα γυρνάμε στο πραγματικό τραύμα –όχι μόνο σεξουαλικής φύσης-  και στη σημασία του) είναι η αιτία των νευρώσεων (υστερίας)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1800" dirty="0">
                <a:solidFill>
                  <a:srgbClr val="000000"/>
                </a:solidFill>
                <a:latin typeface="Arial" panose="020B0604020202020204" pitchFamily="34" charset="0"/>
                <a:ea typeface="ＭＳ Ｐゴシック" charset="0"/>
                <a:cs typeface="Arial" panose="020B0604020202020204" pitchFamily="34" charset="0"/>
              </a:rPr>
              <a:t>	</a:t>
            </a:r>
            <a:r>
              <a:rPr lang="el-GR" sz="1800" dirty="0">
                <a:solidFill>
                  <a:srgbClr val="000000"/>
                </a:solidFill>
                <a:latin typeface="+mj-lt"/>
                <a:ea typeface="ＭＳ Ｐゴシック" charset="0"/>
                <a:cs typeface="Arial" panose="020B0604020202020204" pitchFamily="34" charset="0"/>
              </a:rPr>
              <a:t>Βλ. άρθρο </a:t>
            </a:r>
            <a:r>
              <a:rPr lang="en-GB" sz="1800" dirty="0">
                <a:latin typeface="+mj-lt"/>
                <a:cs typeface="Arial" panose="020B0604020202020204" pitchFamily="34" charset="0"/>
              </a:rPr>
              <a:t>Jon </a:t>
            </a:r>
            <a:r>
              <a:rPr lang="en-GB" sz="1800" dirty="0" err="1">
                <a:latin typeface="+mj-lt"/>
                <a:cs typeface="Arial" panose="020B0604020202020204" pitchFamily="34" charset="0"/>
              </a:rPr>
              <a:t>Sletvold</a:t>
            </a:r>
            <a:r>
              <a:rPr lang="en-GB" sz="1800" dirty="0">
                <a:latin typeface="+mj-lt"/>
                <a:cs typeface="Arial" panose="020B0604020202020204" pitchFamily="34" charset="0"/>
              </a:rPr>
              <a:t> (2016) Freud’s Three Theories of Neurosis: Towards a Contemporary Theory of Trauma and </a:t>
            </a:r>
            <a:r>
              <a:rPr lang="en-GB" sz="1800" dirty="0" err="1">
                <a:latin typeface="+mj-lt"/>
                <a:cs typeface="Arial" panose="020B0604020202020204" pitchFamily="34" charset="0"/>
              </a:rPr>
              <a:t>Defense</a:t>
            </a:r>
            <a:r>
              <a:rPr lang="en-GB" sz="1800" dirty="0">
                <a:latin typeface="+mj-lt"/>
                <a:cs typeface="Arial" panose="020B0604020202020204" pitchFamily="34" charset="0"/>
              </a:rPr>
              <a:t>, Psychoanalytic Dialogues, 26:4, 460-475, DOI: 10.1080/10481885.2016.1190611 </a:t>
            </a:r>
            <a:endParaRPr lang="el-GR" dirty="0">
              <a:solidFill>
                <a:srgbClr val="000000"/>
              </a:solidFill>
              <a:latin typeface="+mj-lt"/>
              <a:ea typeface="ＭＳ Ｐゴシック" charset="0"/>
              <a:cs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066800"/>
            <a:ext cx="7924800" cy="5586145"/>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a:t>
            </a:r>
            <a:r>
              <a:rPr lang="en-US" b="1" dirty="0">
                <a:solidFill>
                  <a:srgbClr val="000000"/>
                </a:solidFill>
                <a:latin typeface="Calibri" charset="0"/>
                <a:ea typeface="ＭＳ Ｐゴシック" charset="0"/>
                <a:cs typeface="ＭＳ Ｐゴシック" charset="0"/>
              </a:rPr>
              <a:t> </a:t>
            </a:r>
            <a:r>
              <a:rPr lang="el-GR" b="1" dirty="0">
                <a:solidFill>
                  <a:srgbClr val="000000"/>
                </a:solidFill>
                <a:latin typeface="Calibri" charset="0"/>
                <a:ea typeface="ＭＳ Ｐゴシック" charset="0"/>
                <a:cs typeface="ＭＳ Ｐゴシック" charset="0"/>
              </a:rPr>
              <a:t>(τρεις) θεωρίες του Freu</a:t>
            </a:r>
            <a:r>
              <a:rPr lang="el-GR" dirty="0">
                <a:solidFill>
                  <a:srgbClr val="000000"/>
                </a:solidFill>
                <a:latin typeface="Calibri" charset="0"/>
                <a:ea typeface="ＭＳ Ｐゴシック" charset="0"/>
                <a:cs typeface="ＭＳ Ｐゴシック" charset="0"/>
              </a:rPr>
              <a:t>d</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1</a:t>
            </a:r>
            <a:r>
              <a:rPr lang="el-GR" baseline="30000" dirty="0">
                <a:solidFill>
                  <a:srgbClr val="000000"/>
                </a:solidFill>
                <a:latin typeface="Calibri" charset="0"/>
                <a:ea typeface="ＭＳ Ｐゴシック" charset="0"/>
                <a:cs typeface="ＭＳ Ｐゴシック" charset="0"/>
              </a:rPr>
              <a:t>η</a:t>
            </a:r>
            <a:r>
              <a:rPr lang="el-GR" dirty="0">
                <a:solidFill>
                  <a:srgbClr val="000000"/>
                </a:solidFill>
                <a:latin typeface="Calibri" charset="0"/>
                <a:ea typeface="ＭＳ Ｐゴシック" charset="0"/>
                <a:cs typeface="ＭＳ Ｐゴシック" charset="0"/>
              </a:rPr>
              <a:t> Θεωρία (1905). </a:t>
            </a:r>
          </a:p>
          <a:p>
            <a:pPr>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Πρότεινε την εξής διαίρεση της ψυχικής συσκευής: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    Συνειδητό, Προσυνειδητό, Ασυνείδητο.</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Το ασυνείδητο: η μεγάλη ανακάλυψη του </a:t>
            </a:r>
            <a:r>
              <a:rPr lang="en-US" dirty="0">
                <a:solidFill>
                  <a:srgbClr val="000000"/>
                </a:solidFill>
                <a:latin typeface="Calibri" charset="0"/>
                <a:ea typeface="ＭＳ Ｐゴシック" charset="0"/>
                <a:cs typeface="ＭＳ Ｐゴシック" charset="0"/>
              </a:rPr>
              <a:t>Freud</a:t>
            </a:r>
            <a:r>
              <a:rPr lang="el-GR" dirty="0">
                <a:solidFill>
                  <a:srgbClr val="000000"/>
                </a:solidFill>
                <a:latin typeface="Calibri" charset="0"/>
                <a:ea typeface="ＭＳ Ｐゴシック" charset="0"/>
                <a:cs typeface="ＭＳ Ｐゴシック" charset="0"/>
              </a:rPr>
              <a:t>. </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	Εγκατέλειψε την ιδέα του «πραγματικού» τραύματος. Εστιάζει πλέον στα </a:t>
            </a:r>
            <a:r>
              <a:rPr lang="el-GR" dirty="0" err="1">
                <a:solidFill>
                  <a:srgbClr val="000000"/>
                </a:solidFill>
                <a:latin typeface="Calibri" charset="0"/>
                <a:ea typeface="ＭＳ Ｐゴシック" charset="0"/>
                <a:cs typeface="ＭＳ Ｐゴシック" charset="0"/>
              </a:rPr>
              <a:t>ενδοψυχικά</a:t>
            </a:r>
            <a:r>
              <a:rPr lang="el-GR" dirty="0">
                <a:solidFill>
                  <a:srgbClr val="000000"/>
                </a:solidFill>
                <a:latin typeface="Calibri" charset="0"/>
                <a:ea typeface="ＭＳ Ｐゴシック" charset="0"/>
                <a:cs typeface="ＭＳ Ｐゴシック" charset="0"/>
              </a:rPr>
              <a:t> φαινόμενα και στις </a:t>
            </a:r>
            <a:r>
              <a:rPr lang="el-GR" dirty="0" err="1">
                <a:solidFill>
                  <a:srgbClr val="000000"/>
                </a:solidFill>
                <a:latin typeface="Calibri" charset="0"/>
                <a:ea typeface="ＭＳ Ｐゴシック" charset="0"/>
                <a:cs typeface="ＭＳ Ｐゴシック" charset="0"/>
              </a:rPr>
              <a:t>ενδοψυχικές</a:t>
            </a:r>
            <a:r>
              <a:rPr lang="el-GR" dirty="0">
                <a:solidFill>
                  <a:srgbClr val="000000"/>
                </a:solidFill>
                <a:latin typeface="Calibri" charset="0"/>
                <a:ea typeface="ＭＳ Ｐゴシック" charset="0"/>
                <a:cs typeface="ＭＳ Ｐゴシック" charset="0"/>
              </a:rPr>
              <a:t> συγκρούσεις ως αιτία ψυχοπαθολογίας (θα γίνει πολύ σαφές στην επόμενη θεωρία).</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239114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914400"/>
            <a:ext cx="7467600" cy="5570756"/>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 θεωρίες του Freu</a:t>
            </a:r>
            <a:r>
              <a:rPr lang="el-GR" dirty="0">
                <a:solidFill>
                  <a:srgbClr val="000000"/>
                </a:solidFill>
                <a:latin typeface="Calibri" charset="0"/>
                <a:ea typeface="ＭＳ Ｐゴシック" charset="0"/>
                <a:cs typeface="ＭＳ Ｐゴシック" charset="0"/>
              </a:rPr>
              <a:t>d</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2</a:t>
            </a:r>
            <a:r>
              <a:rPr lang="el-GR" baseline="30000" dirty="0">
                <a:solidFill>
                  <a:srgbClr val="000000"/>
                </a:solidFill>
                <a:latin typeface="Calibri" charset="0"/>
                <a:ea typeface="ＭＳ Ｐゴシック" charset="0"/>
                <a:cs typeface="ＭＳ Ｐゴシック" charset="0"/>
              </a:rPr>
              <a:t>η</a:t>
            </a:r>
            <a:r>
              <a:rPr lang="el-GR" dirty="0">
                <a:solidFill>
                  <a:srgbClr val="000000"/>
                </a:solidFill>
                <a:latin typeface="Calibri" charset="0"/>
                <a:ea typeface="ＭＳ Ｐゴシック" charset="0"/>
                <a:cs typeface="ＭＳ Ｐゴシック" charset="0"/>
              </a:rPr>
              <a:t> Θεωρία (1923). </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Πρότεινε την εξής διαίρεση της ψυχικής συσκευής: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514350" indent="-514350">
              <a:buFont typeface="Wingdings 3" pitchFamily="-106" charset="2"/>
              <a:buAutoNum type="arabicParenR"/>
              <a:defRPr/>
            </a:pPr>
            <a:r>
              <a:rPr lang="el-GR" u="sng" dirty="0">
                <a:latin typeface="+mj-lt"/>
              </a:rPr>
              <a:t>Αυτό/Εκείνο/</a:t>
            </a:r>
            <a:r>
              <a:rPr lang="en-US" u="sng" dirty="0">
                <a:latin typeface="+mj-lt"/>
              </a:rPr>
              <a:t>Id</a:t>
            </a:r>
            <a:r>
              <a:rPr lang="el-GR" u="sng" dirty="0">
                <a:latin typeface="+mj-lt"/>
              </a:rPr>
              <a:t> : </a:t>
            </a:r>
            <a:r>
              <a:rPr lang="el-GR" dirty="0">
                <a:latin typeface="+mj-lt"/>
              </a:rPr>
              <a:t>Το πιο πρωτόγονο. Εδρεύουν οι ενορμήσεις. 2 βασικές ενορμήσεις: της ζωής (</a:t>
            </a:r>
            <a:r>
              <a:rPr lang="en-US" dirty="0">
                <a:latin typeface="+mj-lt"/>
              </a:rPr>
              <a:t>libido) </a:t>
            </a:r>
            <a:r>
              <a:rPr lang="el-GR" dirty="0">
                <a:latin typeface="+mj-lt"/>
              </a:rPr>
              <a:t>και του θανάτου (καταστροφή). Αρχή της ευχαρίστησης. Είναι ασυνείδητο.</a:t>
            </a:r>
          </a:p>
          <a:p>
            <a:pPr marL="514350" indent="-514350">
              <a:buFont typeface="Wingdings 3" pitchFamily="-106" charset="2"/>
              <a:buAutoNum type="arabicParenR"/>
              <a:defRPr/>
            </a:pPr>
            <a:r>
              <a:rPr lang="el-GR" u="sng" dirty="0">
                <a:latin typeface="+mj-lt"/>
              </a:rPr>
              <a:t>Εγώ:</a:t>
            </a:r>
            <a:r>
              <a:rPr lang="el-GR" dirty="0">
                <a:latin typeface="+mj-lt"/>
              </a:rPr>
              <a:t>  Αρχή πραγματικότητας. Εκτελεστικό όργανο της προσωπικότητας. Ειναι κυρίως συνειδητό</a:t>
            </a:r>
          </a:p>
          <a:p>
            <a:pPr marL="514350" indent="-514350">
              <a:buFont typeface="Wingdings 3" pitchFamily="-106" charset="2"/>
              <a:buAutoNum type="arabicParenR"/>
              <a:defRPr/>
            </a:pPr>
            <a:r>
              <a:rPr lang="el-GR" u="sng" dirty="0">
                <a:latin typeface="+mj-lt"/>
              </a:rPr>
              <a:t>Υπερεγώ:</a:t>
            </a:r>
            <a:r>
              <a:rPr lang="el-GR" dirty="0">
                <a:latin typeface="+mj-lt"/>
              </a:rPr>
              <a:t> μετά το οιδιπόδειο. Εσωτερικευμένη αναπαράσταση κανόνων + ιδεώδες του Εγώ. Είναι εν μέρει συνειδητό.</a:t>
            </a:r>
            <a:endParaRPr lang="el-GR" dirty="0">
              <a:solidFill>
                <a:srgbClr val="000000"/>
              </a:solidFill>
              <a:latin typeface="+mj-lt"/>
              <a:ea typeface="ＭＳ Ｐゴシック" charset="0"/>
              <a:cs typeface="ＭＳ Ｐゴシック" charset="0"/>
            </a:endParaRP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685800"/>
            <a:ext cx="7162800" cy="5047535"/>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 θεωρίες του Freu</a:t>
            </a:r>
            <a:r>
              <a:rPr lang="el-GR" dirty="0">
                <a:solidFill>
                  <a:srgbClr val="000000"/>
                </a:solidFill>
                <a:latin typeface="Calibri" charset="0"/>
                <a:ea typeface="ＭＳ Ｐゴシック" charset="0"/>
                <a:cs typeface="ＭＳ Ｐゴシック" charset="0"/>
              </a:rPr>
              <a:t>d</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2</a:t>
            </a:r>
            <a:r>
              <a:rPr lang="el-GR" baseline="30000" dirty="0">
                <a:solidFill>
                  <a:srgbClr val="000000"/>
                </a:solidFill>
                <a:latin typeface="Calibri" charset="0"/>
                <a:ea typeface="ＭＳ Ｐゴシック" charset="0"/>
                <a:cs typeface="ＭＳ Ｐゴシック" charset="0"/>
              </a:rPr>
              <a:t>η</a:t>
            </a:r>
            <a:r>
              <a:rPr lang="el-GR" dirty="0">
                <a:solidFill>
                  <a:srgbClr val="000000"/>
                </a:solidFill>
                <a:latin typeface="Calibri" charset="0"/>
                <a:ea typeface="ＭＳ Ｐゴシック" charset="0"/>
                <a:cs typeface="ＭＳ Ｐゴシック" charset="0"/>
              </a:rPr>
              <a:t> Θεωρία (1923) (συν.)</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a:buFont typeface="Wingdings 3" pitchFamily="1" charset="2"/>
              <a:buNone/>
            </a:pPr>
            <a:r>
              <a:rPr lang="en-US" dirty="0" err="1">
                <a:solidFill>
                  <a:srgbClr val="000000"/>
                </a:solidFill>
                <a:latin typeface="Calibri" charset="0"/>
                <a:ea typeface="ＭＳ Ｐゴシック" charset="0"/>
                <a:cs typeface="ＭＳ Ｐゴシック" charset="0"/>
              </a:rPr>
              <a:t>Ο</a:t>
            </a:r>
            <a:r>
              <a:rPr lang="el-GR" dirty="0">
                <a:solidFill>
                  <a:srgbClr val="000000"/>
                </a:solidFill>
                <a:latin typeface="Calibri" charset="0"/>
                <a:ea typeface="ＭＳ Ｐゴシック" charset="0"/>
                <a:cs typeface="ＭＳ Ｐゴシック" charset="0"/>
              </a:rPr>
              <a:t>ι τρεις αυτές δομές της ψυχικής συσκευής βρίσκονται σε συνεχή σύγκρουση μεταξύ τους. Οι συγκρούσεις δημιουργούν άγχος. Το Εγώ προσπαθεί να εξισορροπήσει τις εντάσεις χρησιμοποιώντας </a:t>
            </a:r>
            <a:r>
              <a:rPr lang="el-GR" b="1" dirty="0">
                <a:solidFill>
                  <a:srgbClr val="000000"/>
                </a:solidFill>
                <a:latin typeface="Calibri" charset="0"/>
                <a:ea typeface="ＭＳ Ｐゴシック" charset="0"/>
                <a:cs typeface="ＭＳ Ｐゴシック" charset="0"/>
              </a:rPr>
              <a:t>μηχανισμούς άμυνας</a:t>
            </a:r>
            <a:r>
              <a:rPr lang="el-GR" dirty="0">
                <a:solidFill>
                  <a:srgbClr val="000000"/>
                </a:solidFill>
                <a:latin typeface="Calibri" charset="0"/>
                <a:ea typeface="ＭＳ Ｐゴシック" charset="0"/>
                <a:cs typeface="ＭＳ Ｐゴシック" charset="0"/>
              </a:rPr>
              <a:t>: πχ.</a:t>
            </a:r>
            <a:r>
              <a:rPr lang="el-GR" i="1" dirty="0">
                <a:ea typeface="ＭＳ Ｐゴシック" pitchFamily="-106" charset="-128"/>
                <a:cs typeface="ＭＳ Ｐゴシック" pitchFamily="-106" charset="-128"/>
              </a:rPr>
              <a:t> Απώθηση, Προβολή, Παλινδρόμηση, Εκλογίκευση</a:t>
            </a:r>
          </a:p>
          <a:p>
            <a:pPr>
              <a:buFont typeface="Wingdings 3" pitchFamily="1" charset="2"/>
              <a:buNone/>
            </a:pPr>
            <a:endParaRPr lang="el-GR" i="1" dirty="0">
              <a:ea typeface="ＭＳ Ｐゴシック" pitchFamily="-106" charset="-128"/>
              <a:cs typeface="ＭＳ Ｐゴシック" pitchFamily="-106" charset="-128"/>
            </a:endParaRPr>
          </a:p>
          <a:p>
            <a:r>
              <a:rPr lang="el-GR" dirty="0">
                <a:solidFill>
                  <a:srgbClr val="000000"/>
                </a:solidFill>
                <a:latin typeface="Calibri" charset="0"/>
                <a:ea typeface="ＭＳ Ｐゴシック" charset="0"/>
                <a:cs typeface="ＭＳ Ｐゴシック" charset="0"/>
              </a:rPr>
              <a:t>Αν και αυτοί αποτύχουν: συμπτώματα. Τα συμπτώματα θεωρούνται τρόποι συμβιβασμού ώστε να μετριαστεί η σύγκρουση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Οι θεωρίες του </a:t>
            </a:r>
            <a:r>
              <a:rPr lang="en-US" sz="3200">
                <a:solidFill>
                  <a:srgbClr val="464653"/>
                </a:solidFill>
                <a:latin typeface="Bookman Old Style" charset="0"/>
                <a:ea typeface="ＭＳ Ｐゴシック" charset="0"/>
                <a:cs typeface="ＭＳ Ｐゴシック" charset="0"/>
              </a:rPr>
              <a:t>Freud (</a:t>
            </a:r>
            <a:r>
              <a:rPr lang="el-GR" sz="3200">
                <a:solidFill>
                  <a:srgbClr val="464653"/>
                </a:solidFill>
                <a:latin typeface="Cambria" charset="0"/>
                <a:ea typeface="ＭＳ Ｐゴシック" charset="0"/>
                <a:cs typeface="ＭＳ Ｐゴシック" charset="0"/>
              </a:rPr>
              <a:t>συνδυασμός)</a:t>
            </a:r>
          </a:p>
        </p:txBody>
      </p:sp>
      <p:grpSp>
        <p:nvGrpSpPr>
          <p:cNvPr id="2" name="Group 2"/>
          <p:cNvGrpSpPr>
            <a:grpSpLocks/>
          </p:cNvGrpSpPr>
          <p:nvPr/>
        </p:nvGrpSpPr>
        <p:grpSpPr bwMode="auto">
          <a:xfrm>
            <a:off x="457200" y="1219200"/>
            <a:ext cx="8228013" cy="4935538"/>
            <a:chOff x="288" y="768"/>
            <a:chExt cx="5183" cy="3109"/>
          </a:xfrm>
        </p:grpSpPr>
        <p:pic>
          <p:nvPicPr>
            <p:cNvPr id="12291" name="Picture 3"/>
            <p:cNvPicPr>
              <a:picLocks noChangeAspect="1" noChangeArrowheads="1"/>
            </p:cNvPicPr>
            <p:nvPr/>
          </p:nvPicPr>
          <p:blipFill>
            <a:blip r:embed="rId3"/>
            <a:srcRect l="-50818" r="-50818"/>
            <a:stretch>
              <a:fillRect/>
            </a:stretch>
          </p:blipFill>
          <p:spPr bwMode="auto">
            <a:xfrm>
              <a:off x="288" y="768"/>
              <a:ext cx="5184" cy="3110"/>
            </a:xfrm>
            <a:prstGeom prst="rect">
              <a:avLst/>
            </a:prstGeom>
            <a:noFill/>
            <a:ln w="9525">
              <a:noFill/>
              <a:round/>
              <a:headEnd/>
              <a:tailEnd/>
            </a:ln>
            <a:effectLst/>
          </p:spPr>
        </p:pic>
        <p:sp>
          <p:nvSpPr>
            <p:cNvPr id="12292" name="Text Box 4"/>
            <p:cNvSpPr txBox="1">
              <a:spLocks noChangeArrowheads="1"/>
            </p:cNvSpPr>
            <p:nvPr/>
          </p:nvSpPr>
          <p:spPr bwMode="auto">
            <a:xfrm>
              <a:off x="288" y="768"/>
              <a:ext cx="5184" cy="3110"/>
            </a:xfrm>
            <a:prstGeom prst="rect">
              <a:avLst/>
            </a:prstGeom>
            <a:noFill/>
            <a:ln w="9525">
              <a:noFill/>
              <a:round/>
              <a:headEnd/>
              <a:tailEnd/>
            </a:ln>
            <a:effectLst/>
          </p:spPr>
          <p:txBody>
            <a:bodyPr wrap="none" anchor="ctr">
              <a:prstTxWarp prst="textNoShape">
                <a:avLst/>
              </a:prstTxWarp>
            </a:bodyPr>
            <a:lstStyle/>
            <a:p>
              <a:endParaRPr lang="en-US"/>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dirty="0">
                <a:solidFill>
                  <a:srgbClr val="464653"/>
                </a:solidFill>
                <a:latin typeface="Cambria" charset="0"/>
                <a:ea typeface="ＭＳ Ｐゴシック" charset="0"/>
                <a:cs typeface="ＭＳ Ｐゴシック" charset="0"/>
              </a:rPr>
              <a:t>Ο Freud για την ανάπτυξη:Ψυχοσεξουαλική ανάπτυξη</a:t>
            </a:r>
          </a:p>
        </p:txBody>
      </p:sp>
      <p:sp>
        <p:nvSpPr>
          <p:cNvPr id="13314" name="Text Box 2"/>
          <p:cNvSpPr txBox="1">
            <a:spLocks noChangeArrowheads="1"/>
          </p:cNvSpPr>
          <p:nvPr/>
        </p:nvSpPr>
        <p:spPr bwMode="auto">
          <a:xfrm>
            <a:off x="457200" y="1219200"/>
            <a:ext cx="8229600" cy="493712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a:solidFill>
                  <a:srgbClr val="000000"/>
                </a:solidFill>
                <a:latin typeface="Gill Sans MT" charset="0"/>
                <a:ea typeface="ＭＳ Ｐゴシック" charset="0"/>
                <a:cs typeface="ＭＳ Ｐゴシック" charset="0"/>
              </a:rPr>
              <a:t>Freud: </a:t>
            </a:r>
            <a:r>
              <a:rPr lang="el-GR" sz="2600" dirty="0">
                <a:solidFill>
                  <a:srgbClr val="000000"/>
                </a:solidFill>
                <a:latin typeface="Calibri" charset="0"/>
                <a:ea typeface="ＭＳ Ｐゴシック" charset="0"/>
                <a:cs typeface="ＭＳ Ｐゴシック" charset="0"/>
              </a:rPr>
              <a:t>Πρώτος μίλησε για τη σεξουαλικότητα των παιδιών και τη σημασία της. </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Στάδια ψυχοσεξουαλικής ανάπτυξης: Σε κάθε στάδιο αναζητείται ικανοποίηση από συγκεκριμένες σωματικές περιοχές και από δραστηριότητες που συνδέονται με τις περιοχές αυτές:</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Στοματικό στάδιο (1 χρ)</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Πρωκτικό Στάδιο (2 χρ.)</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Φαλλικό Στάδιο (3-5 χρ.): Οιδιπόδειο σύμπλεγμα</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Λανθάνουσα περίοδος (6-12 χρ.)</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Εφηβεία...: Γενετήσιο στάδιο</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dirty="0">
                <a:solidFill>
                  <a:srgbClr val="464653"/>
                </a:solidFill>
                <a:latin typeface="Cambria" charset="0"/>
                <a:ea typeface="ＭＳ Ｐゴシック" charset="0"/>
                <a:cs typeface="ＭＳ Ｐゴシック" charset="0"/>
              </a:rPr>
              <a:t>Ο Freud για την ανάπτυξη</a:t>
            </a:r>
          </a:p>
        </p:txBody>
      </p:sp>
      <p:sp>
        <p:nvSpPr>
          <p:cNvPr id="13314" name="Text Box 2"/>
          <p:cNvSpPr txBox="1">
            <a:spLocks noChangeArrowheads="1"/>
          </p:cNvSpPr>
          <p:nvPr/>
        </p:nvSpPr>
        <p:spPr bwMode="auto">
          <a:xfrm>
            <a:off x="457200" y="1219200"/>
            <a:ext cx="8229600" cy="493712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Πλέον δεν θεωρείται η καθήλωση σε κάποιο από τα στάδια ψυχοσεξουαλικής  ανάπτυξης αιτία ψυχοπαθολογίας, αλλά περιγράφονται και χρησιμοποιούνται θεωρητικά ως «αναμενόμενα» στάδια ανάπτυξης.</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Ο </a:t>
            </a:r>
            <a:r>
              <a:rPr lang="en-US" sz="2600" dirty="0">
                <a:solidFill>
                  <a:srgbClr val="000000"/>
                </a:solidFill>
                <a:latin typeface="Calibri" charset="0"/>
                <a:ea typeface="ＭＳ Ｐゴシック" charset="0"/>
                <a:cs typeface="ＭＳ Ｐゴシック" charset="0"/>
              </a:rPr>
              <a:t>Freud</a:t>
            </a:r>
            <a:r>
              <a:rPr lang="el-GR" sz="2600" dirty="0">
                <a:solidFill>
                  <a:srgbClr val="000000"/>
                </a:solidFill>
                <a:latin typeface="Calibri" charset="0"/>
                <a:ea typeface="ＭＳ Ｐゴシック" charset="0"/>
                <a:cs typeface="ＭＳ Ｐゴシック" charset="0"/>
              </a:rPr>
              <a:t> δεν έδωσε έμφαση στις σχέσεις με τους σημαντικούς άλλους στα πρώτα χρόνια της ζωής των παιδιών (σήμα κατατεθέν της ψυχαναλυτικής αναπτυξιακής ψυχολογίας έκτοτε).</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Ο </a:t>
            </a:r>
            <a:r>
              <a:rPr lang="en-US" sz="2600" dirty="0">
                <a:solidFill>
                  <a:srgbClr val="000000"/>
                </a:solidFill>
                <a:latin typeface="Calibri" charset="0"/>
                <a:ea typeface="ＭＳ Ｐゴシック" charset="0"/>
                <a:cs typeface="ＭＳ Ｐゴシック" charset="0"/>
              </a:rPr>
              <a:t>Freud </a:t>
            </a:r>
            <a:r>
              <a:rPr lang="el-GR" sz="2600" dirty="0">
                <a:solidFill>
                  <a:srgbClr val="000000"/>
                </a:solidFill>
                <a:latin typeface="Calibri" charset="0"/>
                <a:ea typeface="ＭＳ Ｐゴシック" charset="0"/>
                <a:cs typeface="ＭＳ Ｐゴシック" charset="0"/>
              </a:rPr>
              <a:t>δεν εργάστηκε με παιδιά. Μόνη εξαίρεση ο μικρός Χανς με τον οποίο η θεραπευτική εργασία έγινε μέσω του πατέρα του.</a:t>
            </a:r>
          </a:p>
        </p:txBody>
      </p:sp>
    </p:spTree>
    <p:extLst>
      <p:ext uri="{BB962C8B-B14F-4D97-AF65-F5344CB8AC3E}">
        <p14:creationId xmlns:p14="http://schemas.microsoft.com/office/powerpoint/2010/main" val="279708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4B5D7A00-96B1-47B8-91AD-DE0E918C023F}"/>
              </a:ext>
            </a:extLst>
          </p:cNvPr>
          <p:cNvSpPr>
            <a:spLocks noGrp="1"/>
          </p:cNvSpPr>
          <p:nvPr>
            <p:ph type="title"/>
          </p:nvPr>
        </p:nvSpPr>
        <p:spPr>
          <a:xfrm>
            <a:off x="609600" y="1176996"/>
            <a:ext cx="2212848" cy="1582621"/>
          </a:xfrm>
        </p:spPr>
        <p:txBody>
          <a:bodyPr/>
          <a:lstStyle/>
          <a:p>
            <a:r>
              <a:rPr lang="en-US" dirty="0"/>
              <a:t>Freud </a:t>
            </a:r>
            <a:r>
              <a:rPr lang="el-GR" dirty="0"/>
              <a:t>και ο </a:t>
            </a:r>
            <a:r>
              <a:rPr lang="el-GR" dirty="0" err="1"/>
              <a:t>μικρ</a:t>
            </a:r>
            <a:r>
              <a:rPr lang="en-US" dirty="0" err="1"/>
              <a:t>ό</a:t>
            </a:r>
            <a:r>
              <a:rPr lang="el-GR" dirty="0"/>
              <a:t>ς Χανς</a:t>
            </a:r>
            <a:endParaRPr lang="en-US" dirty="0"/>
          </a:p>
        </p:txBody>
      </p:sp>
      <p:sp>
        <p:nvSpPr>
          <p:cNvPr id="73" name="Text Placeholder 2">
            <a:extLst>
              <a:ext uri="{FF2B5EF4-FFF2-40B4-BE49-F238E27FC236}">
                <a16:creationId xmlns:a16="http://schemas.microsoft.com/office/drawing/2014/main" id="{2226A10E-A374-4920-9A04-F074BC23A155}"/>
              </a:ext>
            </a:extLst>
          </p:cNvPr>
          <p:cNvSpPr>
            <a:spLocks noGrp="1"/>
          </p:cNvSpPr>
          <p:nvPr>
            <p:ph type="body" sz="half" idx="2"/>
          </p:nvPr>
        </p:nvSpPr>
        <p:spPr>
          <a:xfrm>
            <a:off x="609600" y="2828785"/>
            <a:ext cx="2209800" cy="2179320"/>
          </a:xfrm>
        </p:spPr>
        <p:txBody>
          <a:bodyPr/>
          <a:lstStyle/>
          <a:p>
            <a:r>
              <a:rPr lang="el-GR" dirty="0"/>
              <a:t>Το άρθρο αυτό του </a:t>
            </a:r>
            <a:r>
              <a:rPr lang="en-US" dirty="0"/>
              <a:t>Freud </a:t>
            </a:r>
            <a:r>
              <a:rPr lang="el-GR" dirty="0"/>
              <a:t>δημοσιεύτηκε το 1909</a:t>
            </a:r>
            <a:endParaRPr lang="en-US" dirty="0"/>
          </a:p>
        </p:txBody>
      </p:sp>
      <p:pic>
        <p:nvPicPr>
          <p:cNvPr id="2" name="Picture 1">
            <a:extLst>
              <a:ext uri="{FF2B5EF4-FFF2-40B4-BE49-F238E27FC236}">
                <a16:creationId xmlns:a16="http://schemas.microsoft.com/office/drawing/2014/main" id="{88D76A65-4C17-8647-964C-64C38239FF18}"/>
              </a:ext>
            </a:extLst>
          </p:cNvPr>
          <p:cNvPicPr>
            <a:picLocks noChangeAspect="1"/>
          </p:cNvPicPr>
          <p:nvPr/>
        </p:nvPicPr>
        <p:blipFill rotWithShape="1">
          <a:blip r:embed="rId3"/>
          <a:srcRect t="8059" r="2" b="29543"/>
          <a:stretch/>
        </p:blipFill>
        <p:spPr>
          <a:xfrm rot="420000">
            <a:off x="3485793" y="1199517"/>
            <a:ext cx="4617720" cy="3931920"/>
          </a:xfrm>
          <a:prstGeom prst="rect">
            <a:avLst/>
          </a:prstGeom>
          <a:noFill/>
          <a:ln w="3000" cap="rnd">
            <a:solidFill>
              <a:srgbClr val="C0C0C0"/>
            </a:solidFill>
            <a:round/>
          </a:ln>
          <a:effectLst/>
        </p:spPr>
      </p:pic>
      <p:sp>
        <p:nvSpPr>
          <p:cNvPr id="10241" name="Text Box 1"/>
          <p:cNvSpPr txBox="1">
            <a:spLocks noChangeArrowheads="1"/>
          </p:cNvSpPr>
          <p:nvPr/>
        </p:nvSpPr>
        <p:spPr bwMode="auto">
          <a:xfrm flipV="1">
            <a:off x="1295400" y="5407096"/>
            <a:ext cx="6781800" cy="887413"/>
          </a:xfrm>
          <a:prstGeom prst="rect">
            <a:avLst/>
          </a:prstGeom>
          <a:noFill/>
          <a:ln w="9525">
            <a:noFill/>
            <a:round/>
            <a:headEnd/>
            <a:tailEnd/>
          </a:ln>
          <a:effectLst/>
        </p:spPr>
        <p:txBody>
          <a:bodyPr>
            <a:prstTxWarp prst="textNoShape">
              <a:avLst/>
            </a:prstTxWarp>
          </a:bodyP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l-GR" sz="3800" dirty="0">
              <a:solidFill>
                <a:srgbClr val="000000"/>
              </a:solidFill>
              <a:latin typeface="Cambria" charset="0"/>
              <a:ea typeface="ＭＳ Ｐゴシック" charset="0"/>
              <a:cs typeface="ＭＳ Ｐゴシック" charset="0"/>
            </a:endParaRPr>
          </a:p>
        </p:txBody>
      </p:sp>
      <p:sp>
        <p:nvSpPr>
          <p:cNvPr id="10242" name="Text Box 2"/>
          <p:cNvSpPr txBox="1">
            <a:spLocks noChangeArrowheads="1"/>
          </p:cNvSpPr>
          <p:nvPr/>
        </p:nvSpPr>
        <p:spPr bwMode="auto">
          <a:xfrm>
            <a:off x="1143000" y="4953000"/>
            <a:ext cx="7086600" cy="811213"/>
          </a:xfrm>
          <a:prstGeom prst="rect">
            <a:avLst/>
          </a:prstGeom>
          <a:noFill/>
          <a:ln w="9525">
            <a:noFill/>
            <a:round/>
            <a:headEnd/>
            <a:tailEnd/>
          </a:ln>
          <a:effectLst/>
        </p:spPr>
        <p:txBody>
          <a:bodyPr>
            <a:prstTxWarp prst="textNoShape">
              <a:avLst/>
            </a:prstTxWarp>
          </a:bodyPr>
          <a:lstStyle/>
          <a:p>
            <a:pPr algn="r">
              <a:spcBef>
                <a:spcPts val="600"/>
              </a:spcBef>
              <a:buClrTx/>
              <a:buSzPct val="76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l-GR" sz="3600" dirty="0">
              <a:solidFill>
                <a:srgbClr val="464653"/>
              </a:solidFill>
              <a:latin typeface="Cambria" charset="0"/>
              <a:ea typeface="ＭＳ Ｐゴシック" charset="0"/>
              <a:cs typeface="ＭＳ Ｐゴシック" charset="0"/>
            </a:endParaRPr>
          </a:p>
        </p:txBody>
      </p:sp>
    </p:spTree>
    <p:extLst>
      <p:ext uri="{BB962C8B-B14F-4D97-AF65-F5344CB8AC3E}">
        <p14:creationId xmlns:p14="http://schemas.microsoft.com/office/powerpoint/2010/main" val="1024593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DF274B-E7C1-1D48-9372-3CAE23C64AD0}"/>
              </a:ext>
            </a:extLst>
          </p:cNvPr>
          <p:cNvSpPr/>
          <p:nvPr/>
        </p:nvSpPr>
        <p:spPr>
          <a:xfrm>
            <a:off x="827584" y="1268760"/>
            <a:ext cx="8064896" cy="4893647"/>
          </a:xfrm>
          <a:prstGeom prst="rect">
            <a:avLst/>
          </a:prstGeom>
        </p:spPr>
        <p:txBody>
          <a:bodyPr wrap="square">
            <a:spAutoFit/>
          </a:bodyPr>
          <a:lstStyle/>
          <a:p>
            <a:r>
              <a:rPr lang="el-GR" b="1" dirty="0" err="1"/>
              <a:t>Συνεχιστ</a:t>
            </a:r>
            <a:r>
              <a:rPr lang="en-GB" b="1" dirty="0" err="1"/>
              <a:t>έ</a:t>
            </a:r>
            <a:r>
              <a:rPr lang="el-GR" b="1" dirty="0"/>
              <a:t>ς: </a:t>
            </a:r>
          </a:p>
          <a:p>
            <a:r>
              <a:rPr lang="en-GB" dirty="0"/>
              <a:t>Erik Erikson</a:t>
            </a:r>
          </a:p>
          <a:p>
            <a:r>
              <a:rPr lang="el-GR" dirty="0"/>
              <a:t>Ψυχοκοινωνικά στάδια ανάπτυξης. Βασίστηκε στις ιδέες του </a:t>
            </a:r>
            <a:r>
              <a:rPr lang="en-GB" dirty="0"/>
              <a:t>Freud, </a:t>
            </a:r>
            <a:r>
              <a:rPr lang="el-GR" dirty="0"/>
              <a:t>αλλά τόνισε τη σημασία των </a:t>
            </a:r>
            <a:r>
              <a:rPr lang="el-GR" dirty="0" err="1"/>
              <a:t>κοινωνικοπολιτισμικών</a:t>
            </a:r>
            <a:r>
              <a:rPr lang="el-GR" dirty="0"/>
              <a:t> παραγόντων (και όχι των μόνο των βιολογικών).και θεωρούσε την ανάπτυξη μία δια βίου διαδικασία. Σε κάθε φάση της ζωής υπάρχει ένα συγκεκριμένο δίπολο- αναφέρονται ως «κρίσεις», επειδή είναι πηγές σύγκρουσης μέσα στο άτομο. Το άτομο πρέπει να επιλύσει αυτή τη σύγκρουση σε κάθε φάση και αυτό γίνεται είτε με θετικό είτε με αρνητικό πρόσημο. Η προσωπικότητα ενός άτομο διαμορφώνεται ανάλογα με την επίλυση αυτών των κρίσεων.</a:t>
            </a:r>
          </a:p>
          <a:p>
            <a:endParaRPr lang="el-GR" dirty="0"/>
          </a:p>
        </p:txBody>
      </p:sp>
    </p:spTree>
    <p:extLst>
      <p:ext uri="{BB962C8B-B14F-4D97-AF65-F5344CB8AC3E}">
        <p14:creationId xmlns:p14="http://schemas.microsoft.com/office/powerpoint/2010/main" val="108203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Περιγραφή μαθήματος</a:t>
            </a:r>
            <a:endParaRPr lang="en-US" dirty="0"/>
          </a:p>
        </p:txBody>
      </p:sp>
      <p:sp>
        <p:nvSpPr>
          <p:cNvPr id="3" name="Content Placeholder 2"/>
          <p:cNvSpPr>
            <a:spLocks noGrp="1"/>
          </p:cNvSpPr>
          <p:nvPr>
            <p:ph idx="1"/>
          </p:nvPr>
        </p:nvSpPr>
        <p:spPr/>
        <p:txBody>
          <a:bodyPr>
            <a:normAutofit lnSpcReduction="10000"/>
          </a:bodyPr>
          <a:lstStyle/>
          <a:p>
            <a:r>
              <a:rPr lang="el-GR" dirty="0"/>
              <a:t>Στόχος είναι να έρθουν οι φοιτητές/</a:t>
            </a:r>
            <a:r>
              <a:rPr lang="el-GR" dirty="0" err="1"/>
              <a:t>τριες</a:t>
            </a:r>
            <a:r>
              <a:rPr lang="el-GR" dirty="0"/>
              <a:t> σε επαφή με την ψυχοδυναμική κατανόηση της ‘αναμενόμενης’ ανάπτυξης, αλλά και των ψυχοπαθολογικών συμπτωμάτων στα παιδιά και τους εφήβους και την αιτιολογία τους. Θα υπάρξουν 2 μέρη στο μάθημα. </a:t>
            </a:r>
          </a:p>
          <a:p>
            <a:pPr marL="514350" indent="-514350">
              <a:buAutoNum type="arabicPeriod"/>
            </a:pPr>
            <a:r>
              <a:rPr lang="el-GR" dirty="0"/>
              <a:t>Ψυχοδυναμικές θεωρίες ανάπτυξης </a:t>
            </a:r>
          </a:p>
          <a:p>
            <a:pPr marL="514350" indent="-514350">
              <a:buAutoNum type="arabicPeriod"/>
            </a:pPr>
            <a:r>
              <a:rPr lang="el-GR" dirty="0"/>
              <a:t>Διαστάσεις ψυχοπαθολογίας (συγκεκριμένες διαταραχές) </a:t>
            </a:r>
          </a:p>
          <a:p>
            <a:r>
              <a:rPr lang="el-GR" dirty="0"/>
              <a:t>Στο εαρινό εξάμηνο θα μιλήσουμε για την  ψυχοδυναμική θεραπευτική προσέγγιση στα παιδιά και τους εφήβους και θα εστιάσουμε στην τεχνική.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Συνεχιστές </a:t>
            </a:r>
          </a:p>
        </p:txBody>
      </p:sp>
      <p:sp>
        <p:nvSpPr>
          <p:cNvPr id="14338" name="Text Box 2"/>
          <p:cNvSpPr txBox="1">
            <a:spLocks noChangeArrowheads="1"/>
          </p:cNvSpPr>
          <p:nvPr/>
        </p:nvSpPr>
        <p:spPr bwMode="auto">
          <a:xfrm>
            <a:off x="457200" y="1219200"/>
            <a:ext cx="8229600" cy="537527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Erik </a:t>
            </a:r>
            <a:r>
              <a:rPr lang="en-US" sz="2600" dirty="0">
                <a:solidFill>
                  <a:srgbClr val="000000"/>
                </a:solidFill>
                <a:latin typeface="Gill Sans MT" charset="0"/>
                <a:ea typeface="ＭＳ Ｐゴシック" charset="0"/>
                <a:cs typeface="ＭＳ Ｐゴシック" charset="0"/>
              </a:rPr>
              <a:t>Erikson</a:t>
            </a:r>
            <a:r>
              <a:rPr lang="el-GR" sz="2600" dirty="0">
                <a:solidFill>
                  <a:srgbClr val="000000"/>
                </a:solidFill>
                <a:latin typeface="Calibri" charset="0"/>
                <a:ea typeface="ＭＳ Ｐゴシック" charset="0"/>
                <a:cs typeface="ＭＳ Ｐゴシック" charset="0"/>
              </a:rPr>
              <a:t>:</a:t>
            </a: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p:txBody>
      </p:sp>
      <p:graphicFrame>
        <p:nvGraphicFramePr>
          <p:cNvPr id="14339" name="Group 3"/>
          <p:cNvGraphicFramePr>
            <a:graphicFrameLocks noGrp="1"/>
          </p:cNvGraphicFramePr>
          <p:nvPr>
            <p:extLst>
              <p:ext uri="{D42A27DB-BD31-4B8C-83A1-F6EECF244321}">
                <p14:modId xmlns:p14="http://schemas.microsoft.com/office/powerpoint/2010/main" val="3628515221"/>
              </p:ext>
            </p:extLst>
          </p:nvPr>
        </p:nvGraphicFramePr>
        <p:xfrm>
          <a:off x="1219200" y="1916832"/>
          <a:ext cx="6377136" cy="4464496"/>
        </p:xfrm>
        <a:graphic>
          <a:graphicData uri="http://schemas.openxmlformats.org/drawingml/2006/table">
            <a:tbl>
              <a:tblPr/>
              <a:tblGrid>
                <a:gridCol w="3136776">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tblGrid>
              <a:tr h="1176421">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βασική εμπιστοσύνη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δυσπιστία: 1</a:t>
                      </a:r>
                      <a:r>
                        <a:rPr kumimoji="0" lang="el-GR" sz="1600" b="0" i="1" u="none" strike="noStrike" cap="none" normalizeH="0" baseline="30000" dirty="0">
                          <a:ln>
                            <a:noFill/>
                          </a:ln>
                          <a:solidFill>
                            <a:srgbClr val="000000"/>
                          </a:solidFill>
                          <a:effectLst/>
                          <a:latin typeface="Calibri" charset="0"/>
                          <a:ea typeface="ＭＳ Ｐゴシック" charset="0"/>
                          <a:cs typeface="ＭＳ Ｐゴシック" charset="0"/>
                        </a:rPr>
                        <a:t>ος</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χρόνος</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ταυτότητα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σύγχυση ρόλων: εφηβεία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0"/>
                  </a:ext>
                </a:extLst>
              </a:tr>
              <a:tr h="1096025">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αυτονομία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ντροπή/ αμφιβολία: 2</a:t>
                      </a:r>
                      <a:r>
                        <a:rPr kumimoji="0" lang="el-GR" sz="1600" b="0" i="1" u="none" strike="noStrike" cap="none" normalizeH="0" baseline="30000" dirty="0">
                          <a:ln>
                            <a:noFill/>
                          </a:ln>
                          <a:solidFill>
                            <a:srgbClr val="000000"/>
                          </a:solidFill>
                          <a:effectLst/>
                          <a:latin typeface="Calibri" charset="0"/>
                          <a:ea typeface="ＭＳ Ｐゴシック" charset="0"/>
                          <a:cs typeface="ＭＳ Ｐゴシック" charset="0"/>
                        </a:rPr>
                        <a:t>ος</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χρόνος</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εγγύτητα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απομόνωση: νεαροί ενήλικες </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extLst>
                  <a:ext uri="{0D108BD9-81ED-4DB2-BD59-A6C34878D82A}">
                    <a16:rowId xmlns:a16="http://schemas.microsoft.com/office/drawing/2014/main" val="10001"/>
                  </a:ext>
                </a:extLst>
              </a:tr>
              <a:tr h="1096025">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πρωτοβουλία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ενοχή: 3-6 χρ.</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δημιουργία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αποτελμάτωση: μέση ηλικία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2"/>
                  </a:ext>
                </a:extLst>
              </a:tr>
              <a:tr h="1096025">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ικανότητα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αίσθημα κατωτερότητας: 7-12 χρ.</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ικανοποίηση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απελπισία: τρίτη ηλικία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949337B-1422-CA47-A187-40CAC79110FD}"/>
              </a:ext>
            </a:extLst>
          </p:cNvPr>
          <p:cNvSpPr>
            <a:spLocks noGrp="1"/>
          </p:cNvSpPr>
          <p:nvPr>
            <p:ph type="title"/>
          </p:nvPr>
        </p:nvSpPr>
        <p:spPr/>
        <p:txBody>
          <a:bodyPr/>
          <a:lstStyle/>
          <a:p>
            <a:r>
              <a:rPr lang="en-US" altLang="en-GR">
                <a:ea typeface="ＭＳ Ｐゴシック" panose="020B0600070205080204" pitchFamily="34" charset="-128"/>
              </a:rPr>
              <a:t>Anna Freud</a:t>
            </a:r>
          </a:p>
        </p:txBody>
      </p:sp>
      <p:sp>
        <p:nvSpPr>
          <p:cNvPr id="16387" name="Content Placeholder 2">
            <a:extLst>
              <a:ext uri="{FF2B5EF4-FFF2-40B4-BE49-F238E27FC236}">
                <a16:creationId xmlns:a16="http://schemas.microsoft.com/office/drawing/2014/main" id="{BC188C95-7314-084F-95B7-1B91297F08F3}"/>
              </a:ext>
            </a:extLst>
          </p:cNvPr>
          <p:cNvSpPr>
            <a:spLocks noGrp="1"/>
          </p:cNvSpPr>
          <p:nvPr>
            <p:ph sz="quarter" idx="1"/>
          </p:nvPr>
        </p:nvSpPr>
        <p:spPr>
          <a:xfrm>
            <a:off x="457200" y="1847088"/>
            <a:ext cx="8229600" cy="4309237"/>
          </a:xfrm>
        </p:spPr>
        <p:txBody>
          <a:bodyPr>
            <a:normAutofit lnSpcReduction="10000"/>
          </a:bodyPr>
          <a:lstStyle/>
          <a:p>
            <a:r>
              <a:rPr lang="el-GR" altLang="en-GR" dirty="0">
                <a:ea typeface="ＭＳ Ｐゴシック" panose="020B0600070205080204" pitchFamily="34" charset="-128"/>
              </a:rPr>
              <a:t>1895 (</a:t>
            </a:r>
            <a:r>
              <a:rPr lang="el-GR" altLang="en-GR" dirty="0" err="1">
                <a:ea typeface="ＭＳ Ｐゴシック" panose="020B0600070205080204" pitchFamily="34" charset="-128"/>
              </a:rPr>
              <a:t>Βιεννη</a:t>
            </a:r>
            <a:r>
              <a:rPr lang="el-GR" altLang="en-GR" dirty="0">
                <a:ea typeface="ＭＳ Ｐゴシック" panose="020B0600070205080204" pitchFamily="34" charset="-128"/>
              </a:rPr>
              <a:t>)- 1982 (Λονδίνο)</a:t>
            </a:r>
          </a:p>
          <a:p>
            <a:r>
              <a:rPr lang="el-GR" altLang="en-GR" dirty="0">
                <a:ea typeface="ＭＳ Ｐゴシック" panose="020B0600070205080204" pitchFamily="34" charset="-128"/>
              </a:rPr>
              <a:t>6</a:t>
            </a:r>
            <a:r>
              <a:rPr lang="el-GR" altLang="en-GR" baseline="30000" dirty="0">
                <a:ea typeface="ＭＳ Ｐゴシック" panose="020B0600070205080204" pitchFamily="34" charset="-128"/>
              </a:rPr>
              <a:t>0</a:t>
            </a:r>
            <a:r>
              <a:rPr lang="el-GR" altLang="en-GR" dirty="0">
                <a:ea typeface="ＭＳ Ｐゴシック" panose="020B0600070205080204" pitchFamily="34" charset="-128"/>
              </a:rPr>
              <a:t> παιδί του </a:t>
            </a:r>
            <a:r>
              <a:rPr lang="el-GR" altLang="en-GR" dirty="0" err="1">
                <a:ea typeface="ＭＳ Ｐゴシック" panose="020B0600070205080204" pitchFamily="34" charset="-128"/>
              </a:rPr>
              <a:t>Φρόυντ</a:t>
            </a:r>
            <a:r>
              <a:rPr lang="el-GR" altLang="en-GR" dirty="0">
                <a:ea typeface="ＭＳ Ｐゴシック" panose="020B0600070205080204" pitchFamily="34" charset="-128"/>
              </a:rPr>
              <a:t>, (αναλύθηκαν τα όνειρά της από τον πατέρα της)</a:t>
            </a:r>
          </a:p>
          <a:p>
            <a:r>
              <a:rPr lang="el-GR" altLang="en-GR" dirty="0">
                <a:ea typeface="ＭＳ Ｐゴシック" panose="020B0600070205080204" pitchFamily="34" charset="-128"/>
              </a:rPr>
              <a:t>Εκπαιδευτικός, η μόνη από τα έξι παιδιά του </a:t>
            </a:r>
            <a:r>
              <a:rPr lang="el-GR" altLang="en-GR" dirty="0" err="1">
                <a:ea typeface="ＭＳ Ｐゴシック" panose="020B0600070205080204" pitchFamily="34" charset="-128"/>
              </a:rPr>
              <a:t>Φρόυντ</a:t>
            </a:r>
            <a:r>
              <a:rPr lang="el-GR" altLang="en-GR" dirty="0">
                <a:ea typeface="ＭＳ Ｐゴシック" panose="020B0600070205080204" pitchFamily="34" charset="-128"/>
              </a:rPr>
              <a:t> που ασχολήθηκε με την ψυχανάλυση</a:t>
            </a:r>
          </a:p>
          <a:p>
            <a:r>
              <a:rPr lang="el-GR" altLang="en-GR" dirty="0">
                <a:ea typeface="ＭＳ Ｐゴシック" panose="020B0600070205080204" pitchFamily="34" charset="-128"/>
              </a:rPr>
              <a:t>Το έργο της μοιάζει παραγνωρισμένο από την ψυχανάλυση, εάν και έχει σημαντικά σημεία που μοιάζει τώρα να επανερχόμαστε σε αυτά (βλ. άρθρο στη </a:t>
            </a:r>
            <a:r>
              <a:rPr lang="el-GR" altLang="en-GR" dirty="0" err="1">
                <a:ea typeface="ＭＳ Ｐゴシック" panose="020B0600070205080204" pitchFamily="34" charset="-128"/>
              </a:rPr>
              <a:t>βασικ</a:t>
            </a:r>
            <a:r>
              <a:rPr lang="en-US" altLang="en-GR" dirty="0" err="1">
                <a:ea typeface="ＭＳ Ｐゴシック" panose="020B0600070205080204" pitchFamily="34" charset="-128"/>
              </a:rPr>
              <a:t>ή</a:t>
            </a:r>
            <a:r>
              <a:rPr lang="el-GR" altLang="en-GR" dirty="0">
                <a:ea typeface="ＭＳ Ｐゴシック" panose="020B0600070205080204" pitchFamily="34" charset="-128"/>
              </a:rPr>
              <a:t> βιβλιογραφία του μαθήματος </a:t>
            </a:r>
            <a:r>
              <a:rPr lang="en-US" altLang="en-GR" dirty="0">
                <a:ea typeface="ＭＳ Ｐゴシック" panose="020B0600070205080204" pitchFamily="34" charset="-128"/>
              </a:rPr>
              <a:t>”The contributions of Anna Freud to applied developmental psychology”).</a:t>
            </a:r>
            <a:endParaRPr lang="el-GR" altLang="en-GR" dirty="0">
              <a:ea typeface="ＭＳ Ｐゴシック" panose="020B0600070205080204" pitchFamily="34" charset="-128"/>
            </a:endParaRPr>
          </a:p>
          <a:p>
            <a:pPr marL="0" indent="0">
              <a:buNone/>
            </a:pPr>
            <a:endParaRPr lang="el-GR" altLang="en-GR" dirty="0">
              <a:ea typeface="ＭＳ Ｐゴシック" panose="020B0600070205080204" pitchFamily="34" charset="-128"/>
            </a:endParaRPr>
          </a:p>
        </p:txBody>
      </p:sp>
    </p:spTree>
    <p:extLst>
      <p:ext uri="{BB962C8B-B14F-4D97-AF65-F5344CB8AC3E}">
        <p14:creationId xmlns:p14="http://schemas.microsoft.com/office/powerpoint/2010/main" val="2538708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949337B-1422-CA47-A187-40CAC79110FD}"/>
              </a:ext>
            </a:extLst>
          </p:cNvPr>
          <p:cNvSpPr>
            <a:spLocks noGrp="1"/>
          </p:cNvSpPr>
          <p:nvPr>
            <p:ph type="title"/>
          </p:nvPr>
        </p:nvSpPr>
        <p:spPr/>
        <p:txBody>
          <a:bodyPr/>
          <a:lstStyle/>
          <a:p>
            <a:r>
              <a:rPr lang="en-US" altLang="en-GR">
                <a:ea typeface="ＭＳ Ｐゴシック" panose="020B0600070205080204" pitchFamily="34" charset="-128"/>
              </a:rPr>
              <a:t>Anna Freud</a:t>
            </a:r>
          </a:p>
        </p:txBody>
      </p:sp>
      <p:sp>
        <p:nvSpPr>
          <p:cNvPr id="16387" name="Content Placeholder 2">
            <a:extLst>
              <a:ext uri="{FF2B5EF4-FFF2-40B4-BE49-F238E27FC236}">
                <a16:creationId xmlns:a16="http://schemas.microsoft.com/office/drawing/2014/main" id="{BC188C95-7314-084F-95B7-1B91297F08F3}"/>
              </a:ext>
            </a:extLst>
          </p:cNvPr>
          <p:cNvSpPr>
            <a:spLocks noGrp="1"/>
          </p:cNvSpPr>
          <p:nvPr>
            <p:ph sz="quarter" idx="1"/>
          </p:nvPr>
        </p:nvSpPr>
        <p:spPr>
          <a:xfrm>
            <a:off x="457200" y="1847088"/>
            <a:ext cx="8229600" cy="4309237"/>
          </a:xfrm>
        </p:spPr>
        <p:txBody>
          <a:bodyPr>
            <a:normAutofit fontScale="85000" lnSpcReduction="10000"/>
          </a:bodyPr>
          <a:lstStyle/>
          <a:p>
            <a:r>
              <a:rPr lang="el-GR" altLang="en-GR" dirty="0">
                <a:ea typeface="ＭＳ Ｐゴシック" panose="020B0600070205080204" pitchFamily="34" charset="-128"/>
              </a:rPr>
              <a:t>Ασχολήθηκε με τα παιδιά (όπως και η </a:t>
            </a:r>
            <a:r>
              <a:rPr lang="en-US" altLang="en-GR" dirty="0">
                <a:ea typeface="ＭＳ Ｐゴシック" panose="020B0600070205080204" pitchFamily="34" charset="-128"/>
              </a:rPr>
              <a:t>M. Klein</a:t>
            </a:r>
            <a:r>
              <a:rPr lang="el-GR" altLang="en-GR" dirty="0">
                <a:ea typeface="ＭＳ Ｐゴシック" panose="020B0600070205080204" pitchFamily="34" charset="-128"/>
              </a:rPr>
              <a:t> με την οποία είχαν διαμάχη)</a:t>
            </a:r>
          </a:p>
          <a:p>
            <a:r>
              <a:rPr lang="el-GR" altLang="en-GR" dirty="0">
                <a:ea typeface="ＭＳ Ｐゴシック" panose="020B0600070205080204" pitchFamily="34" charset="-128"/>
              </a:rPr>
              <a:t>Συνέδεσε την ψυχανάλυση με την εκπαίδευση: </a:t>
            </a:r>
            <a:r>
              <a:rPr lang="el-GR" altLang="en-GR" dirty="0" err="1">
                <a:ea typeface="ＭＳ Ｐゴシック" panose="020B0600070205080204" pitchFamily="34" charset="-128"/>
              </a:rPr>
              <a:t>νηπιαγωγε</a:t>
            </a:r>
            <a:r>
              <a:rPr lang="en-US" altLang="en-GR" dirty="0" err="1">
                <a:ea typeface="ＭＳ Ｐゴシック" panose="020B0600070205080204" pitchFamily="34" charset="-128"/>
              </a:rPr>
              <a:t>ί</a:t>
            </a:r>
            <a:r>
              <a:rPr lang="el-GR" altLang="en-GR" dirty="0">
                <a:ea typeface="ＭＳ Ｐゴシック" panose="020B0600070205080204" pitchFamily="34" charset="-128"/>
              </a:rPr>
              <a:t>α για παιδιά από ευάλωτους πληθυσμού- </a:t>
            </a:r>
            <a:r>
              <a:rPr lang="en-US" altLang="en-GR" dirty="0">
                <a:ea typeface="ＭＳ Ｐゴシック" panose="020B0600070205080204" pitchFamily="34" charset="-128"/>
              </a:rPr>
              <a:t>Jackson</a:t>
            </a:r>
            <a:r>
              <a:rPr lang="el-GR" altLang="en-GR" dirty="0">
                <a:ea typeface="ＭＳ Ｐゴシック" panose="020B0600070205080204" pitchFamily="34" charset="-128"/>
              </a:rPr>
              <a:t> στη Βιέννη, το</a:t>
            </a:r>
            <a:r>
              <a:rPr lang="en-US" altLang="en-GR" dirty="0">
                <a:ea typeface="ＭＳ Ｐゴシック" panose="020B0600070205080204" pitchFamily="34" charset="-128"/>
              </a:rPr>
              <a:t> Hampstead nursery (Anna Freud Center) </a:t>
            </a:r>
            <a:r>
              <a:rPr lang="el-GR" altLang="en-GR" dirty="0">
                <a:ea typeface="ＭＳ Ｐゴシック" panose="020B0600070205080204" pitchFamily="34" charset="-128"/>
              </a:rPr>
              <a:t>στη συνέχεια (νηπιαγωγείο για ορφανά παιδιά λόγω πολέμου, και παιδιά από ευάλωτες ομάδες μετά) </a:t>
            </a:r>
          </a:p>
          <a:p>
            <a:r>
              <a:rPr lang="el-GR" altLang="en-GR" dirty="0">
                <a:ea typeface="ＭＳ Ｐゴシック" panose="020B0600070205080204" pitchFamily="34" charset="-128"/>
              </a:rPr>
              <a:t>Παρατήρηση παιδιών</a:t>
            </a:r>
          </a:p>
          <a:p>
            <a:r>
              <a:rPr lang="el-GR" altLang="en-GR" dirty="0">
                <a:ea typeface="ＭＳ Ｐゴシック" panose="020B0600070205080204" pitchFamily="34" charset="-128"/>
              </a:rPr>
              <a:t>Σημασία των δεσμών (δεν φτάνει η σωματική φροντίδα, καλύτερα ανάπτυξη των παιδιών όταν η μητέρα τους είναι κοντά) </a:t>
            </a:r>
          </a:p>
          <a:p>
            <a:r>
              <a:rPr lang="el-GR" altLang="en-GR" dirty="0">
                <a:ea typeface="ＭＳ Ｐゴシック" panose="020B0600070205080204" pitchFamily="34" charset="-128"/>
              </a:rPr>
              <a:t>Σημασία και εξωτερικών παραγόντων </a:t>
            </a:r>
          </a:p>
          <a:p>
            <a:r>
              <a:rPr lang="el-GR" altLang="en-GR" dirty="0">
                <a:ea typeface="ＭＳ Ｐゴシック" panose="020B0600070205080204" pitchFamily="34" charset="-128"/>
              </a:rPr>
              <a:t>Ψυχολογία του Εγώ (βιβλίο: «Το εγώ και οι μηχανισμοί άμυνας). </a:t>
            </a:r>
          </a:p>
        </p:txBody>
      </p:sp>
    </p:spTree>
    <p:extLst>
      <p:ext uri="{BB962C8B-B14F-4D97-AF65-F5344CB8AC3E}">
        <p14:creationId xmlns:p14="http://schemas.microsoft.com/office/powerpoint/2010/main" val="3954878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949337B-1422-CA47-A187-40CAC79110FD}"/>
              </a:ext>
            </a:extLst>
          </p:cNvPr>
          <p:cNvSpPr>
            <a:spLocks noGrp="1"/>
          </p:cNvSpPr>
          <p:nvPr>
            <p:ph type="title"/>
          </p:nvPr>
        </p:nvSpPr>
        <p:spPr/>
        <p:txBody>
          <a:bodyPr/>
          <a:lstStyle/>
          <a:p>
            <a:r>
              <a:rPr lang="en-US" altLang="en-GR" dirty="0">
                <a:ea typeface="ＭＳ Ｐゴシック" panose="020B0600070205080204" pitchFamily="34" charset="-128"/>
              </a:rPr>
              <a:t>Anna Freud</a:t>
            </a:r>
          </a:p>
        </p:txBody>
      </p:sp>
      <p:sp>
        <p:nvSpPr>
          <p:cNvPr id="16387" name="Content Placeholder 2">
            <a:extLst>
              <a:ext uri="{FF2B5EF4-FFF2-40B4-BE49-F238E27FC236}">
                <a16:creationId xmlns:a16="http://schemas.microsoft.com/office/drawing/2014/main" id="{BC188C95-7314-084F-95B7-1B91297F08F3}"/>
              </a:ext>
            </a:extLst>
          </p:cNvPr>
          <p:cNvSpPr>
            <a:spLocks noGrp="1"/>
          </p:cNvSpPr>
          <p:nvPr>
            <p:ph sz="quarter" idx="1"/>
          </p:nvPr>
        </p:nvSpPr>
        <p:spPr>
          <a:xfrm>
            <a:off x="457200" y="1847088"/>
            <a:ext cx="8229600" cy="4309237"/>
          </a:xfrm>
        </p:spPr>
        <p:txBody>
          <a:bodyPr>
            <a:normAutofit/>
          </a:bodyPr>
          <a:lstStyle/>
          <a:p>
            <a:r>
              <a:rPr lang="el-GR" altLang="en-GR" sz="2800" dirty="0">
                <a:ea typeface="ＭＳ Ｐゴシック" panose="020B0600070205080204" pitchFamily="34" charset="-128"/>
              </a:rPr>
              <a:t>Αναπτυξιακή θεωρία για ψυχοπαθολογία.</a:t>
            </a:r>
          </a:p>
          <a:p>
            <a:pPr marL="0" indent="0">
              <a:buNone/>
            </a:pPr>
            <a:r>
              <a:rPr lang="el-GR" altLang="en-GR" sz="2000" dirty="0">
                <a:ea typeface="ＭＳ Ｐゴシック" panose="020B0600070205080204" pitchFamily="34" charset="-128"/>
              </a:rPr>
              <a:t>(βιβλίο «</a:t>
            </a:r>
            <a:r>
              <a:rPr lang="en-US" altLang="en-GR" sz="2000" dirty="0">
                <a:ea typeface="ＭＳ Ｐゴシック" panose="020B0600070205080204" pitchFamily="34" charset="-128"/>
              </a:rPr>
              <a:t>Normality and pathology in childhood</a:t>
            </a:r>
            <a:r>
              <a:rPr lang="el-GR" altLang="en-GR" sz="2000" dirty="0">
                <a:ea typeface="ＭＳ Ｐゴシック" panose="020B0600070205080204" pitchFamily="34" charset="-128"/>
              </a:rPr>
              <a:t>»</a:t>
            </a:r>
            <a:r>
              <a:rPr lang="en-US" altLang="en-GR" sz="2000" dirty="0">
                <a:ea typeface="ＭＳ Ｐゴシック" panose="020B0600070205080204" pitchFamily="34" charset="-128"/>
              </a:rPr>
              <a:t>)</a:t>
            </a:r>
            <a:endParaRPr lang="el-GR" altLang="en-GR" sz="2000" dirty="0">
              <a:ea typeface="ＭＳ Ｐゴシック" panose="020B0600070205080204" pitchFamily="34" charset="-128"/>
            </a:endParaRPr>
          </a:p>
          <a:p>
            <a:pPr marL="0" indent="0">
              <a:buNone/>
            </a:pPr>
            <a:r>
              <a:rPr lang="el-GR" altLang="en-GR" b="1" dirty="0">
                <a:ea typeface="ＭＳ Ｐゴシック" panose="020B0600070205080204" pitchFamily="34" charset="-128"/>
              </a:rPr>
              <a:t>Αναπτυξιακές γραμμές: </a:t>
            </a:r>
            <a:r>
              <a:rPr lang="el-GR" altLang="en-GR" dirty="0">
                <a:ea typeface="ＭＳ Ｐゴシック" panose="020B0600070205080204" pitchFamily="34" charset="-128"/>
              </a:rPr>
              <a:t>Παθολογία, ή ανησυχία αν μεγάλη διαφορά ανάμεσα σε γραμμές ή αν μεγάλο κενό σε μία γραμμή, σταμάτημα ή παλινδρόμηση. Αλλά συνυπολογίζονται όλες οι πτυχές για να σκεφτούμε για την ανάπτυξη του παιδιού (ασφαλώς, ορισμένες από τις αναπτυξιακές γραμμές όπως τις ανέπτυξε η </a:t>
            </a:r>
            <a:r>
              <a:rPr lang="en-US" altLang="en-GR" dirty="0">
                <a:ea typeface="ＭＳ Ｐゴシック" panose="020B0600070205080204" pitchFamily="34" charset="-128"/>
              </a:rPr>
              <a:t>Anna Freud </a:t>
            </a:r>
            <a:r>
              <a:rPr lang="el-GR" altLang="en-GR" dirty="0">
                <a:ea typeface="ＭＳ Ｐゴシック" panose="020B0600070205080204" pitchFamily="34" charset="-128"/>
              </a:rPr>
              <a:t>χρειάζονται –και έχει γίνει- </a:t>
            </a:r>
            <a:r>
              <a:rPr lang="el-GR" altLang="en-GR" dirty="0" err="1">
                <a:ea typeface="ＭＳ Ｐゴシック" panose="020B0600070205080204" pitchFamily="34" charset="-128"/>
              </a:rPr>
              <a:t>επικαιροποίηση</a:t>
            </a:r>
            <a:r>
              <a:rPr lang="el-GR" altLang="en-GR" dirty="0">
                <a:ea typeface="ＭＳ Ｐゴシック" panose="020B0600070205080204" pitchFamily="34" charset="-128"/>
              </a:rPr>
              <a:t>)</a:t>
            </a:r>
          </a:p>
          <a:p>
            <a:pPr marL="0" indent="0">
              <a:buNone/>
            </a:pPr>
            <a:r>
              <a:rPr lang="el-GR" altLang="en-GR" b="1" dirty="0">
                <a:ea typeface="ＭＳ Ｐゴシック" panose="020B0600070205080204" pitchFamily="34" charset="-128"/>
              </a:rPr>
              <a:t>Διαγνωστικό προφίλ</a:t>
            </a:r>
            <a:endParaRPr lang="el-GR" altLang="en-GR" dirty="0">
              <a:ea typeface="ＭＳ Ｐゴシック" panose="020B0600070205080204" pitchFamily="34" charset="-128"/>
            </a:endParaRPr>
          </a:p>
          <a:p>
            <a:pPr marL="0" indent="0">
              <a:buNone/>
            </a:pPr>
            <a:endParaRPr lang="en-US" altLang="en-GR" dirty="0">
              <a:ea typeface="ＭＳ Ｐゴシック" panose="020B0600070205080204" pitchFamily="34" charset="-128"/>
            </a:endParaRPr>
          </a:p>
        </p:txBody>
      </p:sp>
    </p:spTree>
    <p:extLst>
      <p:ext uri="{BB962C8B-B14F-4D97-AF65-F5344CB8AC3E}">
        <p14:creationId xmlns:p14="http://schemas.microsoft.com/office/powerpoint/2010/main" val="3778895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3AF1B68-E040-AC4E-8595-666441772EDA}"/>
              </a:ext>
            </a:extLst>
          </p:cNvPr>
          <p:cNvSpPr>
            <a:spLocks noGrp="1"/>
          </p:cNvSpPr>
          <p:nvPr>
            <p:ph type="title"/>
          </p:nvPr>
        </p:nvSpPr>
        <p:spPr>
          <a:xfrm>
            <a:off x="683568" y="188640"/>
            <a:ext cx="8003232" cy="1440160"/>
          </a:xfrm>
        </p:spPr>
        <p:txBody>
          <a:bodyPr>
            <a:normAutofit/>
          </a:bodyPr>
          <a:lstStyle/>
          <a:p>
            <a:r>
              <a:rPr lang="el-GR" altLang="en-GR" sz="4000" dirty="0">
                <a:ea typeface="ＭＳ Ｐゴシック" panose="020B0600070205080204" pitchFamily="34" charset="-128"/>
              </a:rPr>
              <a:t>Παραδείγματα αναπτυξιακών γραμμών</a:t>
            </a:r>
            <a:endParaRPr lang="en-US" altLang="en-GR" sz="4000" dirty="0">
              <a:ea typeface="ＭＳ Ｐゴシック" panose="020B0600070205080204" pitchFamily="34" charset="-128"/>
            </a:endParaRPr>
          </a:p>
        </p:txBody>
      </p:sp>
      <p:sp>
        <p:nvSpPr>
          <p:cNvPr id="17411" name="Content Placeholder 2">
            <a:extLst>
              <a:ext uri="{FF2B5EF4-FFF2-40B4-BE49-F238E27FC236}">
                <a16:creationId xmlns:a16="http://schemas.microsoft.com/office/drawing/2014/main" id="{E6B3844D-BB3C-8F49-830E-E5A4AB2F6EF5}"/>
              </a:ext>
            </a:extLst>
          </p:cNvPr>
          <p:cNvSpPr>
            <a:spLocks noGrp="1"/>
          </p:cNvSpPr>
          <p:nvPr>
            <p:ph sz="quarter" idx="1"/>
          </p:nvPr>
        </p:nvSpPr>
        <p:spPr>
          <a:xfrm>
            <a:off x="457200" y="1988840"/>
            <a:ext cx="8229600" cy="4167485"/>
          </a:xfrm>
        </p:spPr>
        <p:txBody>
          <a:bodyPr>
            <a:normAutofit fontScale="77500" lnSpcReduction="20000"/>
          </a:bodyPr>
          <a:lstStyle/>
          <a:p>
            <a:endParaRPr lang="el-GR" altLang="en-GR" dirty="0">
              <a:ea typeface="ＭＳ Ｐゴシック" panose="020B0600070205080204" pitchFamily="34" charset="-128"/>
            </a:endParaRPr>
          </a:p>
          <a:p>
            <a:r>
              <a:rPr lang="el-GR" altLang="en-GR" sz="2800" dirty="0">
                <a:ea typeface="ＭＳ Ｐゴシック" panose="020B0600070205080204" pitchFamily="34" charset="-128"/>
              </a:rPr>
              <a:t>Α</a:t>
            </a:r>
            <a:r>
              <a:rPr lang="en-US" altLang="en-GR" sz="2800" dirty="0">
                <a:ea typeface="ＭＳ Ｐゴシック" panose="020B0600070205080204" pitchFamily="34" charset="-128"/>
              </a:rPr>
              <a:t>π</a:t>
            </a:r>
            <a:r>
              <a:rPr lang="el-GR" altLang="en-GR" sz="2800" dirty="0" err="1">
                <a:ea typeface="ＭＳ Ｐゴシック" panose="020B0600070205080204" pitchFamily="34" charset="-128"/>
              </a:rPr>
              <a:t>ό</a:t>
            </a:r>
            <a:r>
              <a:rPr lang="el-GR" altLang="en-GR" sz="2800" dirty="0">
                <a:ea typeface="ＭＳ Ｐゴシック" panose="020B0600070205080204" pitchFamily="34" charset="-128"/>
              </a:rPr>
              <a:t> την εξάρτηση στην αυτονομία και τις σχέσεις με τους άλλους:</a:t>
            </a:r>
          </a:p>
          <a:p>
            <a:pPr marL="0" indent="0">
              <a:buNone/>
            </a:pPr>
            <a:r>
              <a:rPr lang="el-GR" altLang="en-GR" sz="2800" dirty="0">
                <a:ea typeface="ＭＳ Ｐゴシック" panose="020B0600070205080204" pitchFamily="34" charset="-128"/>
              </a:rPr>
              <a:t>1) ενότητα με τη μητέρα, </a:t>
            </a:r>
          </a:p>
          <a:p>
            <a:pPr marL="0" indent="0">
              <a:buNone/>
            </a:pPr>
            <a:r>
              <a:rPr lang="el-GR" altLang="en-GR" sz="2800" dirty="0">
                <a:ea typeface="ＭＳ Ｐゴシック" panose="020B0600070205080204" pitchFamily="34" charset="-128"/>
              </a:rPr>
              <a:t>2) σχέση εκπλήρωσης αναγκών, </a:t>
            </a:r>
          </a:p>
          <a:p>
            <a:pPr marL="0" indent="0">
              <a:buNone/>
            </a:pPr>
            <a:r>
              <a:rPr lang="el-GR" altLang="en-GR" sz="2800" dirty="0">
                <a:ea typeface="ＭＳ Ｐゴシック" panose="020B0600070205080204" pitchFamily="34" charset="-128"/>
              </a:rPr>
              <a:t>3) μονιμότητα αντικειμένου</a:t>
            </a:r>
            <a:r>
              <a:rPr lang="en-US" altLang="en-GR" sz="2800" dirty="0">
                <a:ea typeface="ＭＳ Ｐゴシック" panose="020B0600070205080204" pitchFamily="34" charset="-128"/>
              </a:rPr>
              <a:t>-</a:t>
            </a:r>
            <a:r>
              <a:rPr lang="el-GR" altLang="en-GR" sz="2800" dirty="0">
                <a:ea typeface="ＭＳ Ｐゴシック" panose="020B0600070205080204" pitchFamily="34" charset="-128"/>
              </a:rPr>
              <a:t>ο άλλος υπάρχει ξεχωριστά από εμένα ανεξάρτητα από ικανοποίηση, </a:t>
            </a:r>
          </a:p>
          <a:p>
            <a:pPr marL="0" indent="0">
              <a:buNone/>
            </a:pPr>
            <a:r>
              <a:rPr lang="el-GR" altLang="en-GR" sz="2800" dirty="0">
                <a:ea typeface="ＭＳ Ｐゴシック" panose="020B0600070205080204" pitchFamily="34" charset="-128"/>
              </a:rPr>
              <a:t>4) σχέση πρωκτικής προβληματικής με συγκρούσεις για έλεγχο, </a:t>
            </a:r>
          </a:p>
          <a:p>
            <a:pPr marL="0" indent="0">
              <a:buNone/>
            </a:pPr>
            <a:r>
              <a:rPr lang="el-GR" altLang="en-GR" sz="2800" dirty="0">
                <a:ea typeface="ＭＳ Ｐゴシック" panose="020B0600070205080204" pitchFamily="34" charset="-128"/>
              </a:rPr>
              <a:t>5) σχέση φαλλικής προβληματικής και ζήλεια, </a:t>
            </a:r>
          </a:p>
          <a:p>
            <a:pPr marL="0" indent="0">
              <a:buNone/>
            </a:pPr>
            <a:r>
              <a:rPr lang="el-GR" altLang="en-GR" sz="2800" dirty="0">
                <a:ea typeface="ＭＳ Ｐゴシック" panose="020B0600070205080204" pitchFamily="34" charset="-128"/>
              </a:rPr>
              <a:t>6) σχέσεις στη λανθάνουσα-έμφαση αλλού και με άλλα άτομα, </a:t>
            </a:r>
          </a:p>
          <a:p>
            <a:pPr marL="0" indent="0">
              <a:buNone/>
            </a:pPr>
            <a:r>
              <a:rPr lang="el-GR" altLang="en-GR" sz="2800" dirty="0">
                <a:ea typeface="ＭＳ Ｐゴシック" panose="020B0600070205080204" pitchFamily="34" charset="-128"/>
              </a:rPr>
              <a:t>7) προεφηβική και μετά εφηβική σχέση, με γενετήσια προβληματική έξω από την οικογένεια</a:t>
            </a:r>
          </a:p>
        </p:txBody>
      </p:sp>
    </p:spTree>
    <p:extLst>
      <p:ext uri="{BB962C8B-B14F-4D97-AF65-F5344CB8AC3E}">
        <p14:creationId xmlns:p14="http://schemas.microsoft.com/office/powerpoint/2010/main" val="327685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3AF1B68-E040-AC4E-8595-666441772EDA}"/>
              </a:ext>
            </a:extLst>
          </p:cNvPr>
          <p:cNvSpPr>
            <a:spLocks noGrp="1"/>
          </p:cNvSpPr>
          <p:nvPr>
            <p:ph type="title"/>
          </p:nvPr>
        </p:nvSpPr>
        <p:spPr/>
        <p:txBody>
          <a:bodyPr>
            <a:normAutofit fontScale="90000"/>
          </a:bodyPr>
          <a:lstStyle/>
          <a:p>
            <a:r>
              <a:rPr lang="el-GR" altLang="en-GR">
                <a:ea typeface="ＭＳ Ｐゴシック" panose="020B0600070205080204" pitchFamily="34" charset="-128"/>
              </a:rPr>
              <a:t>Παραδείγματα αναπτυξιακών γραμμών</a:t>
            </a:r>
            <a:endParaRPr lang="en-US" altLang="en-GR">
              <a:ea typeface="ＭＳ Ｐゴシック" panose="020B0600070205080204" pitchFamily="34" charset="-128"/>
            </a:endParaRPr>
          </a:p>
        </p:txBody>
      </p:sp>
      <p:sp>
        <p:nvSpPr>
          <p:cNvPr id="17411" name="Content Placeholder 2">
            <a:extLst>
              <a:ext uri="{FF2B5EF4-FFF2-40B4-BE49-F238E27FC236}">
                <a16:creationId xmlns:a16="http://schemas.microsoft.com/office/drawing/2014/main" id="{E6B3844D-BB3C-8F49-830E-E5A4AB2F6EF5}"/>
              </a:ext>
            </a:extLst>
          </p:cNvPr>
          <p:cNvSpPr>
            <a:spLocks noGrp="1"/>
          </p:cNvSpPr>
          <p:nvPr>
            <p:ph sz="quarter" idx="1"/>
          </p:nvPr>
        </p:nvSpPr>
        <p:spPr>
          <a:xfrm>
            <a:off x="457200" y="1988840"/>
            <a:ext cx="8229600" cy="4167485"/>
          </a:xfrm>
        </p:spPr>
        <p:txBody>
          <a:bodyPr>
            <a:normAutofit/>
          </a:bodyPr>
          <a:lstStyle/>
          <a:p>
            <a:endParaRPr lang="el-GR" altLang="en-GR" dirty="0">
              <a:ea typeface="ＭＳ Ｐゴシック" panose="020B0600070205080204" pitchFamily="34" charset="-128"/>
            </a:endParaRPr>
          </a:p>
          <a:p>
            <a:r>
              <a:rPr lang="el-GR" altLang="en-GR" dirty="0">
                <a:ea typeface="ＭＳ Ｐゴシック" panose="020B0600070205080204" pitchFamily="34" charset="-128"/>
              </a:rPr>
              <a:t>Από το θηλασμό στο κανονικό φαγητό: </a:t>
            </a:r>
          </a:p>
          <a:p>
            <a:pPr marL="0" indent="0">
              <a:buNone/>
            </a:pPr>
            <a:r>
              <a:rPr lang="el-GR" altLang="en-GR" dirty="0">
                <a:ea typeface="ＭＳ Ｐゴシック" panose="020B0600070205080204" pitchFamily="34" charset="-128"/>
              </a:rPr>
              <a:t>1) θηλασμός, </a:t>
            </a:r>
          </a:p>
          <a:p>
            <a:pPr marL="0" indent="0">
              <a:buNone/>
            </a:pPr>
            <a:r>
              <a:rPr lang="el-GR" altLang="en-GR" dirty="0">
                <a:ea typeface="ＭＳ Ｐゴシック" panose="020B0600070205080204" pitchFamily="34" charset="-128"/>
              </a:rPr>
              <a:t>2) απογαλακτισμός, </a:t>
            </a:r>
          </a:p>
          <a:p>
            <a:pPr marL="0" indent="0">
              <a:buNone/>
            </a:pPr>
            <a:r>
              <a:rPr lang="el-GR" altLang="en-GR" dirty="0">
                <a:ea typeface="ＭＳ Ｐゴシック" panose="020B0600070205080204" pitchFamily="34" charset="-128"/>
              </a:rPr>
              <a:t>3) από το τάισμα στο τρώω μόνος μου, </a:t>
            </a:r>
          </a:p>
          <a:p>
            <a:pPr marL="0" indent="0">
              <a:buNone/>
            </a:pPr>
            <a:r>
              <a:rPr lang="el-GR" altLang="en-GR" dirty="0">
                <a:ea typeface="ＭＳ Ｐゴシック" panose="020B0600070205080204" pitchFamily="34" charset="-128"/>
              </a:rPr>
              <a:t>4) τρώω μόνος μου με κουτάλι και πιρούνι, </a:t>
            </a:r>
          </a:p>
          <a:p>
            <a:pPr marL="0" indent="0">
              <a:buNone/>
            </a:pPr>
            <a:r>
              <a:rPr lang="el-GR" altLang="en-GR" dirty="0">
                <a:ea typeface="ＭＳ Ｐゴシック" panose="020B0600070205080204" pitchFamily="34" charset="-128"/>
              </a:rPr>
              <a:t>5) αποσύνδεση μητέρας-φαγητού, </a:t>
            </a:r>
          </a:p>
          <a:p>
            <a:pPr marL="0" indent="0">
              <a:buNone/>
            </a:pPr>
            <a:r>
              <a:rPr lang="el-GR" altLang="en-GR" dirty="0">
                <a:ea typeface="ＭＳ Ｐゴシック" panose="020B0600070205080204" pitchFamily="34" charset="-128"/>
              </a:rPr>
              <a:t>6) ενήλικη στάση στο φαγητό </a:t>
            </a:r>
            <a:endParaRPr lang="en-US" altLang="en-GR" dirty="0">
              <a:ea typeface="ＭＳ Ｐゴシック" panose="020B0600070205080204" pitchFamily="34" charset="-128"/>
            </a:endParaRPr>
          </a:p>
        </p:txBody>
      </p:sp>
    </p:spTree>
    <p:extLst>
      <p:ext uri="{BB962C8B-B14F-4D97-AF65-F5344CB8AC3E}">
        <p14:creationId xmlns:p14="http://schemas.microsoft.com/office/powerpoint/2010/main" val="307484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2D4C789-7C5D-EB44-AEFB-A3C977B60307}"/>
              </a:ext>
            </a:extLst>
          </p:cNvPr>
          <p:cNvSpPr>
            <a:spLocks noGrp="1"/>
          </p:cNvSpPr>
          <p:nvPr>
            <p:ph type="title"/>
          </p:nvPr>
        </p:nvSpPr>
        <p:spPr/>
        <p:txBody>
          <a:bodyPr>
            <a:normAutofit fontScale="90000"/>
          </a:bodyPr>
          <a:lstStyle/>
          <a:p>
            <a:r>
              <a:rPr lang="el-GR" altLang="en-GR" dirty="0">
                <a:ea typeface="ＭＳ Ｐゴシック" panose="020B0600070205080204" pitchFamily="34" charset="-128"/>
              </a:rPr>
              <a:t>Παραδείγματα αναπτυξιακών γραμμών</a:t>
            </a:r>
            <a:endParaRPr lang="en-US" altLang="en-GR" dirty="0">
              <a:ea typeface="ＭＳ Ｐゴシック" panose="020B0600070205080204" pitchFamily="34" charset="-128"/>
            </a:endParaRPr>
          </a:p>
        </p:txBody>
      </p:sp>
      <p:sp>
        <p:nvSpPr>
          <p:cNvPr id="18435" name="Content Placeholder 2">
            <a:extLst>
              <a:ext uri="{FF2B5EF4-FFF2-40B4-BE49-F238E27FC236}">
                <a16:creationId xmlns:a16="http://schemas.microsoft.com/office/drawing/2014/main" id="{B6DB9E0C-9833-7E48-8035-CA1DF49F9FF8}"/>
              </a:ext>
            </a:extLst>
          </p:cNvPr>
          <p:cNvSpPr>
            <a:spLocks noGrp="1"/>
          </p:cNvSpPr>
          <p:nvPr>
            <p:ph sz="quarter" idx="1"/>
          </p:nvPr>
        </p:nvSpPr>
        <p:spPr>
          <a:xfrm>
            <a:off x="457200" y="2132856"/>
            <a:ext cx="8229600" cy="4023469"/>
          </a:xfrm>
        </p:spPr>
        <p:txBody>
          <a:bodyPr>
            <a:normAutofit/>
          </a:bodyPr>
          <a:lstStyle/>
          <a:p>
            <a:r>
              <a:rPr lang="el-GR" altLang="en-GR" dirty="0">
                <a:ea typeface="ＭＳ Ｐゴシック" panose="020B0600070205080204" pitchFamily="34" charset="-128"/>
              </a:rPr>
              <a:t>Από το λέρωμα στον έλεγχο σφιγκτήρων: </a:t>
            </a:r>
          </a:p>
          <a:p>
            <a:pPr marL="0" indent="0">
              <a:buNone/>
            </a:pPr>
            <a:r>
              <a:rPr lang="el-GR" altLang="en-GR" dirty="0">
                <a:ea typeface="ＭＳ Ｐゴシック" panose="020B0600070205080204" pitchFamily="34" charset="-128"/>
              </a:rPr>
              <a:t>1) λερώνεται συνέχεια, </a:t>
            </a:r>
          </a:p>
          <a:p>
            <a:pPr marL="0" indent="0">
              <a:buNone/>
            </a:pPr>
            <a:r>
              <a:rPr lang="el-GR" altLang="en-GR" dirty="0">
                <a:ea typeface="ＭＳ Ｐゴシック" panose="020B0600070205080204" pitchFamily="34" charset="-128"/>
              </a:rPr>
              <a:t>2) διαδικασία εκμάθησης (θέματα με πρόσωπα φροντίδας), </a:t>
            </a:r>
          </a:p>
          <a:p>
            <a:pPr marL="0" indent="0">
              <a:buNone/>
            </a:pPr>
            <a:r>
              <a:rPr lang="el-GR" altLang="en-GR" dirty="0">
                <a:ea typeface="ＭＳ Ｐゴシック" panose="020B0600070205080204" pitchFamily="34" charset="-128"/>
              </a:rPr>
              <a:t>3) το παιδί αναλαμβάνει το ίδιο να γίνει καθαρό, </a:t>
            </a:r>
          </a:p>
          <a:p>
            <a:pPr marL="0" indent="0">
              <a:buNone/>
            </a:pPr>
            <a:r>
              <a:rPr lang="el-GR" altLang="en-GR" dirty="0">
                <a:ea typeface="ＭＳ Ｐゴシック" panose="020B0600070205080204" pitchFamily="34" charset="-128"/>
              </a:rPr>
              <a:t>4) έλεγχος σφιγκτήρων</a:t>
            </a:r>
          </a:p>
        </p:txBody>
      </p:sp>
    </p:spTree>
    <p:extLst>
      <p:ext uri="{BB962C8B-B14F-4D97-AF65-F5344CB8AC3E}">
        <p14:creationId xmlns:p14="http://schemas.microsoft.com/office/powerpoint/2010/main" val="39826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2D4C789-7C5D-EB44-AEFB-A3C977B60307}"/>
              </a:ext>
            </a:extLst>
          </p:cNvPr>
          <p:cNvSpPr>
            <a:spLocks noGrp="1"/>
          </p:cNvSpPr>
          <p:nvPr>
            <p:ph type="title"/>
          </p:nvPr>
        </p:nvSpPr>
        <p:spPr/>
        <p:txBody>
          <a:bodyPr>
            <a:normAutofit fontScale="90000"/>
          </a:bodyPr>
          <a:lstStyle/>
          <a:p>
            <a:r>
              <a:rPr lang="el-GR" altLang="en-GR">
                <a:ea typeface="ＭＳ Ｐゴシック" panose="020B0600070205080204" pitchFamily="34" charset="-128"/>
              </a:rPr>
              <a:t>Παραδείγματα αναπτυξιακών γραμμών</a:t>
            </a:r>
            <a:endParaRPr lang="en-US" altLang="en-GR">
              <a:ea typeface="ＭＳ Ｐゴシック" panose="020B0600070205080204" pitchFamily="34" charset="-128"/>
            </a:endParaRPr>
          </a:p>
        </p:txBody>
      </p:sp>
      <p:sp>
        <p:nvSpPr>
          <p:cNvPr id="18435" name="Content Placeholder 2">
            <a:extLst>
              <a:ext uri="{FF2B5EF4-FFF2-40B4-BE49-F238E27FC236}">
                <a16:creationId xmlns:a16="http://schemas.microsoft.com/office/drawing/2014/main" id="{B6DB9E0C-9833-7E48-8035-CA1DF49F9FF8}"/>
              </a:ext>
            </a:extLst>
          </p:cNvPr>
          <p:cNvSpPr>
            <a:spLocks noGrp="1"/>
          </p:cNvSpPr>
          <p:nvPr>
            <p:ph sz="quarter" idx="1"/>
          </p:nvPr>
        </p:nvSpPr>
        <p:spPr>
          <a:xfrm>
            <a:off x="457200" y="2276872"/>
            <a:ext cx="8229600" cy="3879453"/>
          </a:xfrm>
        </p:spPr>
        <p:txBody>
          <a:bodyPr>
            <a:normAutofit lnSpcReduction="10000"/>
          </a:bodyPr>
          <a:lstStyle/>
          <a:p>
            <a:r>
              <a:rPr lang="el-GR" altLang="en-GR" dirty="0">
                <a:ea typeface="ＭＳ Ｐゴシック" panose="020B0600070205080204" pitchFamily="34" charset="-128"/>
              </a:rPr>
              <a:t>Α</a:t>
            </a:r>
            <a:r>
              <a:rPr lang="en-US" altLang="en-GR" dirty="0">
                <a:ea typeface="ＭＳ Ｐゴシック" panose="020B0600070205080204" pitchFamily="34" charset="-128"/>
              </a:rPr>
              <a:t>π</a:t>
            </a:r>
            <a:r>
              <a:rPr lang="el-GR" altLang="en-GR" dirty="0" err="1">
                <a:ea typeface="ＭＳ Ｐゴシック" panose="020B0600070205080204" pitchFamily="34" charset="-128"/>
              </a:rPr>
              <a:t>ό</a:t>
            </a:r>
            <a:r>
              <a:rPr lang="el-GR" altLang="en-GR" dirty="0">
                <a:ea typeface="ＭＳ Ｐゴシック" panose="020B0600070205080204" pitchFamily="34" charset="-128"/>
              </a:rPr>
              <a:t> τον εγωκεντρισμό στη συντροφικότητα:</a:t>
            </a:r>
          </a:p>
          <a:p>
            <a:pPr marL="0" indent="0">
              <a:buNone/>
            </a:pPr>
            <a:r>
              <a:rPr lang="el-GR" altLang="en-GR" dirty="0">
                <a:ea typeface="ＭＳ Ｐゴシック" panose="020B0600070205080204" pitchFamily="34" charset="-128"/>
              </a:rPr>
              <a:t>1)άλλα παιδιά δεν υπάρχουν στην πραγματικότητα του βρέφους εκτός ως παρενοχλήσεις στη σχέση μητέρας βρέφους,</a:t>
            </a:r>
          </a:p>
          <a:p>
            <a:pPr marL="0" indent="0">
              <a:buNone/>
            </a:pPr>
            <a:r>
              <a:rPr lang="el-GR" altLang="en-GR" dirty="0">
                <a:ea typeface="ＭＳ Ｐゴシック" panose="020B0600070205080204" pitchFamily="34" charset="-128"/>
              </a:rPr>
              <a:t>2) τα άλλα παιδιά ως άψυχα Αντικείμενα (πχ. τα σπρώχνουν, τα τραβούν)</a:t>
            </a:r>
          </a:p>
          <a:p>
            <a:pPr marL="0" indent="0">
              <a:buNone/>
            </a:pPr>
            <a:r>
              <a:rPr lang="el-GR" altLang="en-GR" dirty="0">
                <a:ea typeface="ＭＳ Ｐゴシック" panose="020B0600070205080204" pitchFamily="34" charset="-128"/>
              </a:rPr>
              <a:t>3) τα άλλα παιδιά ως βοηθοί στο παιχνίδι, ανάλογα με τη διάρκεια του παιχνιδιού, </a:t>
            </a:r>
          </a:p>
          <a:p>
            <a:pPr marL="0" indent="0">
              <a:buNone/>
            </a:pPr>
            <a:r>
              <a:rPr lang="el-GR" altLang="en-GR" dirty="0">
                <a:ea typeface="ＭＳ Ｐゴシック" panose="020B0600070205080204" pitchFamily="34" charset="-128"/>
              </a:rPr>
              <a:t>4) τα άλλα παιδιά ως σύντροφοι</a:t>
            </a:r>
          </a:p>
        </p:txBody>
      </p:sp>
    </p:spTree>
    <p:extLst>
      <p:ext uri="{BB962C8B-B14F-4D97-AF65-F5344CB8AC3E}">
        <p14:creationId xmlns:p14="http://schemas.microsoft.com/office/powerpoint/2010/main" val="3192881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66B3C98-4190-AA45-A905-D4E3A52991BE}"/>
              </a:ext>
            </a:extLst>
          </p:cNvPr>
          <p:cNvSpPr>
            <a:spLocks noGrp="1"/>
          </p:cNvSpPr>
          <p:nvPr>
            <p:ph type="title"/>
          </p:nvPr>
        </p:nvSpPr>
        <p:spPr/>
        <p:txBody>
          <a:bodyPr>
            <a:normAutofit fontScale="90000"/>
          </a:bodyPr>
          <a:lstStyle/>
          <a:p>
            <a:r>
              <a:rPr lang="el-GR" altLang="en-GR" dirty="0">
                <a:ea typeface="ＭＳ Ｐゴシック" panose="020B0600070205080204" pitchFamily="34" charset="-128"/>
              </a:rPr>
              <a:t>Παραδείγματα αναπτυξιακών γραμμών</a:t>
            </a:r>
            <a:endParaRPr lang="en-US" altLang="en-GR" dirty="0">
              <a:ea typeface="ＭＳ Ｐゴシック" panose="020B0600070205080204" pitchFamily="34" charset="-128"/>
            </a:endParaRPr>
          </a:p>
        </p:txBody>
      </p:sp>
      <p:sp>
        <p:nvSpPr>
          <p:cNvPr id="19459" name="Content Placeholder 2">
            <a:extLst>
              <a:ext uri="{FF2B5EF4-FFF2-40B4-BE49-F238E27FC236}">
                <a16:creationId xmlns:a16="http://schemas.microsoft.com/office/drawing/2014/main" id="{B8475DFF-8AD6-D846-AFF2-8770C885FA1A}"/>
              </a:ext>
            </a:extLst>
          </p:cNvPr>
          <p:cNvSpPr>
            <a:spLocks noGrp="1"/>
          </p:cNvSpPr>
          <p:nvPr>
            <p:ph sz="quarter" idx="1"/>
          </p:nvPr>
        </p:nvSpPr>
        <p:spPr>
          <a:xfrm>
            <a:off x="457200" y="1219200"/>
            <a:ext cx="8229600" cy="4937125"/>
          </a:xfrm>
        </p:spPr>
        <p:txBody>
          <a:bodyPr/>
          <a:lstStyle/>
          <a:p>
            <a:endParaRPr lang="el-GR" altLang="en-GR" dirty="0">
              <a:ea typeface="ＭＳ Ｐゴシック" panose="020B0600070205080204" pitchFamily="34" charset="-128"/>
            </a:endParaRPr>
          </a:p>
          <a:p>
            <a:endParaRPr lang="el-GR" altLang="en-GR" dirty="0">
              <a:ea typeface="ＭＳ Ｐゴシック" panose="020B0600070205080204" pitchFamily="34" charset="-128"/>
            </a:endParaRPr>
          </a:p>
          <a:p>
            <a:r>
              <a:rPr lang="el-GR" altLang="en-GR" dirty="0">
                <a:ea typeface="ＭＳ Ｐゴシック" panose="020B0600070205080204" pitchFamily="34" charset="-128"/>
              </a:rPr>
              <a:t>Α</a:t>
            </a:r>
            <a:r>
              <a:rPr lang="en-US" altLang="en-GR" dirty="0">
                <a:ea typeface="ＭＳ Ｐゴシック" panose="020B0600070205080204" pitchFamily="34" charset="-128"/>
              </a:rPr>
              <a:t>π</a:t>
            </a:r>
            <a:r>
              <a:rPr lang="el-GR" altLang="en-GR" dirty="0" err="1">
                <a:ea typeface="ＭＳ Ｐゴシック" panose="020B0600070205080204" pitchFamily="34" charset="-128"/>
              </a:rPr>
              <a:t>ό</a:t>
            </a:r>
            <a:r>
              <a:rPr lang="el-GR" altLang="en-GR" dirty="0">
                <a:ea typeface="ＭＳ Ｐゴシック" panose="020B0600070205080204" pitchFamily="34" charset="-128"/>
              </a:rPr>
              <a:t> το σώμα στο παιχνίδι και στην εργασία:</a:t>
            </a:r>
          </a:p>
          <a:p>
            <a:pPr marL="0" indent="0">
              <a:buNone/>
            </a:pPr>
            <a:r>
              <a:rPr lang="el-GR" altLang="en-GR" dirty="0">
                <a:ea typeface="ＭＳ Ｐゴシック" panose="020B0600070205080204" pitchFamily="34" charset="-128"/>
              </a:rPr>
              <a:t>1)παιχνίδι με το ίδιο το σώμα ή το σώμα της μητέρας, </a:t>
            </a:r>
          </a:p>
          <a:p>
            <a:pPr marL="0" indent="0">
              <a:buNone/>
            </a:pPr>
            <a:r>
              <a:rPr lang="el-GR" altLang="en-GR" dirty="0">
                <a:ea typeface="ＭＳ Ｐゴシック" panose="020B0600070205080204" pitchFamily="34" charset="-128"/>
              </a:rPr>
              <a:t>2) κάποιο μαλακό παιχνίδι, κουβέρτα (αρχή μεταβατικού αντικειμένου), </a:t>
            </a:r>
          </a:p>
          <a:p>
            <a:pPr marL="0" indent="0">
              <a:buNone/>
            </a:pPr>
            <a:r>
              <a:rPr lang="el-GR" altLang="en-GR" dirty="0">
                <a:ea typeface="ＭＳ Ｐゴシック" panose="020B0600070205080204" pitchFamily="34" charset="-128"/>
              </a:rPr>
              <a:t>3) κάποιο συγκεκριμένο μεταβατικό αντικείμενο, </a:t>
            </a:r>
          </a:p>
          <a:p>
            <a:pPr marL="0" indent="0">
              <a:buNone/>
            </a:pPr>
            <a:r>
              <a:rPr lang="el-GR" altLang="en-GR" dirty="0">
                <a:ea typeface="ＭＳ Ｐゴシック" panose="020B0600070205080204" pitchFamily="34" charset="-128"/>
              </a:rPr>
              <a:t>4) παιχνίδια που παίζει το παιδί, </a:t>
            </a:r>
          </a:p>
          <a:p>
            <a:pPr marL="0" indent="0">
              <a:buNone/>
            </a:pPr>
            <a:r>
              <a:rPr lang="el-GR" altLang="en-GR" dirty="0">
                <a:ea typeface="ＭＳ Ｐゴシック" panose="020B0600070205080204" pitchFamily="34" charset="-128"/>
              </a:rPr>
              <a:t>5)ενδιαφέρον για το αποτέλεσμα του παιχνιδιού (πχ. παζλ)</a:t>
            </a:r>
          </a:p>
          <a:p>
            <a:pPr>
              <a:buFont typeface="Wingdings 3" pitchFamily="2" charset="2"/>
              <a:buNone/>
            </a:pPr>
            <a:endParaRPr lang="en-US" altLang="en-GR" dirty="0">
              <a:ea typeface="ＭＳ Ｐゴシック" panose="020B0600070205080204" pitchFamily="34" charset="-128"/>
            </a:endParaRPr>
          </a:p>
        </p:txBody>
      </p:sp>
    </p:spTree>
    <p:extLst>
      <p:ext uri="{BB962C8B-B14F-4D97-AF65-F5344CB8AC3E}">
        <p14:creationId xmlns:p14="http://schemas.microsoft.com/office/powerpoint/2010/main" val="3954759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F5F51-E51E-D242-9C9E-6B98B9AF8E4C}"/>
              </a:ext>
            </a:extLst>
          </p:cNvPr>
          <p:cNvSpPr>
            <a:spLocks noGrp="1"/>
          </p:cNvSpPr>
          <p:nvPr>
            <p:ph type="title"/>
          </p:nvPr>
        </p:nvSpPr>
        <p:spPr/>
        <p:txBody>
          <a:bodyPr>
            <a:normAutofit fontScale="90000"/>
          </a:bodyPr>
          <a:lstStyle/>
          <a:p>
            <a:r>
              <a:rPr lang="el-GR" altLang="en-GR" dirty="0">
                <a:ea typeface="ＭＳ Ｐゴシック" panose="020B0600070205080204" pitchFamily="34" charset="-128"/>
              </a:rPr>
              <a:t>Παραδείγματα αναπτυξιακών γραμμών</a:t>
            </a:r>
            <a:endParaRPr lang="en-GR" dirty="0"/>
          </a:p>
        </p:txBody>
      </p:sp>
      <p:sp>
        <p:nvSpPr>
          <p:cNvPr id="3" name="Content Placeholder 2">
            <a:extLst>
              <a:ext uri="{FF2B5EF4-FFF2-40B4-BE49-F238E27FC236}">
                <a16:creationId xmlns:a16="http://schemas.microsoft.com/office/drawing/2014/main" id="{0567A311-941E-5A41-AB08-BF3CDAED7716}"/>
              </a:ext>
            </a:extLst>
          </p:cNvPr>
          <p:cNvSpPr>
            <a:spLocks noGrp="1"/>
          </p:cNvSpPr>
          <p:nvPr>
            <p:ph idx="1"/>
          </p:nvPr>
        </p:nvSpPr>
        <p:spPr/>
        <p:txBody>
          <a:bodyPr/>
          <a:lstStyle/>
          <a:p>
            <a:endParaRPr lang="el-GR" dirty="0"/>
          </a:p>
          <a:p>
            <a:endParaRPr lang="el-GR" dirty="0"/>
          </a:p>
          <a:p>
            <a:r>
              <a:rPr lang="el-GR" dirty="0"/>
              <a:t>Ερωτήσεις που θέτουν συχνά σε ψυχολόγους:</a:t>
            </a:r>
          </a:p>
          <a:p>
            <a:pPr marL="0" indent="0">
              <a:buNone/>
            </a:pPr>
            <a:r>
              <a:rPr lang="el-GR" dirty="0"/>
              <a:t>Πότε να πάει </a:t>
            </a:r>
            <a:r>
              <a:rPr lang="el-GR" dirty="0" err="1"/>
              <a:t>σχολείοπαιδικό</a:t>
            </a:r>
            <a:r>
              <a:rPr lang="el-GR" dirty="0"/>
              <a:t> σταθμό) το παιδί;</a:t>
            </a:r>
          </a:p>
          <a:p>
            <a:pPr marL="0" indent="0">
              <a:buNone/>
            </a:pPr>
            <a:r>
              <a:rPr lang="el-GR" dirty="0"/>
              <a:t>(φυσικά εάν υπάρχει πρακτική δυνατότητα επιλογής και μέσα σε «φυσιολογικό» οικογενειακό πλαίσιο)</a:t>
            </a:r>
            <a:endParaRPr lang="en-GR" dirty="0"/>
          </a:p>
        </p:txBody>
      </p:sp>
    </p:spTree>
    <p:extLst>
      <p:ext uri="{BB962C8B-B14F-4D97-AF65-F5344CB8AC3E}">
        <p14:creationId xmlns:p14="http://schemas.microsoft.com/office/powerpoint/2010/main" val="498651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21149-8CF6-3B4C-BE7A-5EFA542E236C}"/>
              </a:ext>
            </a:extLst>
          </p:cNvPr>
          <p:cNvSpPr>
            <a:spLocks noGrp="1"/>
          </p:cNvSpPr>
          <p:nvPr>
            <p:ph type="title"/>
          </p:nvPr>
        </p:nvSpPr>
        <p:spPr/>
        <p:txBody>
          <a:bodyPr/>
          <a:lstStyle/>
          <a:p>
            <a:r>
              <a:rPr lang="el-GR" dirty="0"/>
              <a:t>Περιγραφή μαθήματος</a:t>
            </a:r>
            <a:endParaRPr lang="en-GR" dirty="0"/>
          </a:p>
        </p:txBody>
      </p:sp>
      <p:sp>
        <p:nvSpPr>
          <p:cNvPr id="3" name="Content Placeholder 2">
            <a:extLst>
              <a:ext uri="{FF2B5EF4-FFF2-40B4-BE49-F238E27FC236}">
                <a16:creationId xmlns:a16="http://schemas.microsoft.com/office/drawing/2014/main" id="{58C4FE32-45F3-F54E-A94A-6D948E88E8FE}"/>
              </a:ext>
            </a:extLst>
          </p:cNvPr>
          <p:cNvSpPr>
            <a:spLocks noGrp="1"/>
          </p:cNvSpPr>
          <p:nvPr>
            <p:ph idx="1"/>
          </p:nvPr>
        </p:nvSpPr>
        <p:spPr/>
        <p:txBody>
          <a:bodyPr/>
          <a:lstStyle/>
          <a:p>
            <a:r>
              <a:rPr lang="el-GR" dirty="0"/>
              <a:t>Κάθε Τρίτη 14:00-17:30</a:t>
            </a:r>
          </a:p>
          <a:p>
            <a:r>
              <a:rPr lang="el-GR" dirty="0"/>
              <a:t>Διδάσκουσα Λήδα Αναγνωστάκη (επίκουρη καθηγήτρια ΤΕΑΠΗ/ΕΚΠΑ «Ψυχοδυναμικές προσεγγίσεις στην αναπτυξιακή ψυχολογία», ψυχοθεραπεύτρια παιδιών και εφήβων, τακτικό μέλος ΕΕΨΨΠΕ) σε συνεργασία με συναδέλφους με εμπειρία και γνώσεις σε κάθε επιμέρους θέμα.</a:t>
            </a:r>
          </a:p>
          <a:p>
            <a:r>
              <a:rPr lang="el-GR" dirty="0"/>
              <a:t>Αναλυτικά το πρόγραμμα του μαθήματος:</a:t>
            </a:r>
          </a:p>
        </p:txBody>
      </p:sp>
    </p:spTree>
    <p:extLst>
      <p:ext uri="{BB962C8B-B14F-4D97-AF65-F5344CB8AC3E}">
        <p14:creationId xmlns:p14="http://schemas.microsoft.com/office/powerpoint/2010/main" val="980394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66B3C98-4190-AA45-A905-D4E3A52991BE}"/>
              </a:ext>
            </a:extLst>
          </p:cNvPr>
          <p:cNvSpPr>
            <a:spLocks noGrp="1"/>
          </p:cNvSpPr>
          <p:nvPr>
            <p:ph type="title"/>
          </p:nvPr>
        </p:nvSpPr>
        <p:spPr/>
        <p:txBody>
          <a:bodyPr>
            <a:normAutofit/>
          </a:bodyPr>
          <a:lstStyle/>
          <a:p>
            <a:r>
              <a:rPr lang="el-GR" altLang="en-GR" dirty="0">
                <a:ea typeface="ＭＳ Ｐゴシック" panose="020B0600070205080204" pitchFamily="34" charset="-128"/>
              </a:rPr>
              <a:t>Πότε να πάει σχολείο; </a:t>
            </a:r>
            <a:endParaRPr lang="en-US" altLang="en-GR" dirty="0">
              <a:ea typeface="ＭＳ Ｐゴシック" panose="020B0600070205080204" pitchFamily="34" charset="-128"/>
            </a:endParaRPr>
          </a:p>
        </p:txBody>
      </p:sp>
      <p:sp>
        <p:nvSpPr>
          <p:cNvPr id="19459" name="Content Placeholder 2">
            <a:extLst>
              <a:ext uri="{FF2B5EF4-FFF2-40B4-BE49-F238E27FC236}">
                <a16:creationId xmlns:a16="http://schemas.microsoft.com/office/drawing/2014/main" id="{B8475DFF-8AD6-D846-AFF2-8770C885FA1A}"/>
              </a:ext>
            </a:extLst>
          </p:cNvPr>
          <p:cNvSpPr>
            <a:spLocks noGrp="1"/>
          </p:cNvSpPr>
          <p:nvPr>
            <p:ph sz="quarter" idx="1"/>
          </p:nvPr>
        </p:nvSpPr>
        <p:spPr>
          <a:xfrm>
            <a:off x="470263" y="960437"/>
            <a:ext cx="8229600" cy="4937125"/>
          </a:xfrm>
        </p:spPr>
        <p:txBody>
          <a:bodyPr>
            <a:normAutofit lnSpcReduction="10000"/>
          </a:bodyPr>
          <a:lstStyle/>
          <a:p>
            <a:pPr marL="393192" lvl="1" indent="0">
              <a:buNone/>
            </a:pPr>
            <a:endParaRPr lang="el-GR" altLang="en-GR" dirty="0">
              <a:ea typeface="ＭＳ Ｐゴシック" panose="020B0600070205080204" pitchFamily="34" charset="-128"/>
            </a:endParaRPr>
          </a:p>
          <a:p>
            <a:endParaRPr lang="el-GR" altLang="en-GR" dirty="0">
              <a:ea typeface="ＭＳ Ｐゴシック" panose="020B0600070205080204" pitchFamily="34" charset="-128"/>
            </a:endParaRPr>
          </a:p>
          <a:p>
            <a:endParaRPr lang="el-GR" altLang="en-GR" dirty="0">
              <a:ea typeface="ＭＳ Ｐゴシック" panose="020B0600070205080204" pitchFamily="34" charset="-128"/>
            </a:endParaRPr>
          </a:p>
          <a:p>
            <a:r>
              <a:rPr lang="el-GR" altLang="en-GR" dirty="0">
                <a:ea typeface="ＭＳ Ｐゴシック" panose="020B0600070205080204" pitchFamily="34" charset="-128"/>
              </a:rPr>
              <a:t>Εφαρμογή αναπτυξιακών γραμμών</a:t>
            </a:r>
          </a:p>
          <a:p>
            <a:pPr marL="0" indent="0">
              <a:buNone/>
            </a:pPr>
            <a:r>
              <a:rPr lang="el-GR" altLang="en-GR" dirty="0">
                <a:ea typeface="ＭＳ Ｐゴシック" panose="020B0600070205080204" pitchFamily="34" charset="-128"/>
              </a:rPr>
              <a:t>Το «ελάχιστο» απαιτούμενο για να πάει ένα παιδί σχολείο: Αυτονομία: στάδιο μόνιμου Αντικειμένου. </a:t>
            </a:r>
          </a:p>
          <a:p>
            <a:pPr marL="0" indent="0">
              <a:buNone/>
            </a:pPr>
            <a:r>
              <a:rPr lang="el-GR" altLang="en-GR" dirty="0">
                <a:ea typeface="ＭＳ Ｐゴシック" panose="020B0600070205080204" pitchFamily="34" charset="-128"/>
              </a:rPr>
              <a:t>Τροφή: στάδιο όπου τρώει μόνο του </a:t>
            </a:r>
          </a:p>
          <a:p>
            <a:pPr marL="0" indent="0">
              <a:buNone/>
            </a:pPr>
            <a:r>
              <a:rPr lang="el-GR" altLang="en-GR" dirty="0">
                <a:ea typeface="ＭＳ Ｐゴシック" panose="020B0600070205080204" pitchFamily="34" charset="-128"/>
              </a:rPr>
              <a:t>Λέρωμα: στάδιο 3-το ίδιο το παιδί προσπαθεί, </a:t>
            </a:r>
            <a:r>
              <a:rPr lang="el-GR" altLang="en-GR" dirty="0" err="1">
                <a:ea typeface="ＭＳ Ｐゴシック" panose="020B0600070205080204" pitchFamily="34" charset="-128"/>
              </a:rPr>
              <a:t>Συνροφικότητα</a:t>
            </a:r>
            <a:r>
              <a:rPr lang="el-GR" altLang="en-GR" dirty="0">
                <a:ea typeface="ＭＳ Ｐゴシック" panose="020B0600070205080204" pitchFamily="34" charset="-128"/>
              </a:rPr>
              <a:t>: στάδιο 3-άλλα παιδιά ως βοηθοί), Παιχνίδι: στάδιο 4-παίζει με παιχνίδια (για πρωτοβάθμια εκπαίδευση: στάδιο 5-ενδιαφέρεται για το αποτέλεσμα αυτού που </a:t>
            </a:r>
            <a:r>
              <a:rPr lang="el-GR" altLang="en-GR" dirty="0" err="1">
                <a:ea typeface="ＭＳ Ｐゴシック" panose="020B0600070205080204" pitchFamily="34" charset="-128"/>
              </a:rPr>
              <a:t>κανει</a:t>
            </a:r>
            <a:r>
              <a:rPr lang="el-GR" altLang="en-GR" dirty="0">
                <a:ea typeface="ＭＳ Ｐゴシック" panose="020B0600070205080204" pitchFamily="34" charset="-128"/>
              </a:rPr>
              <a:t>. </a:t>
            </a:r>
            <a:endParaRPr lang="en-US" altLang="en-GR" dirty="0">
              <a:ea typeface="ＭＳ Ｐゴシック" panose="020B0600070205080204" pitchFamily="34" charset="-128"/>
            </a:endParaRPr>
          </a:p>
          <a:p>
            <a:pPr>
              <a:buFont typeface="Wingdings 3" pitchFamily="2" charset="2"/>
              <a:buNone/>
            </a:pPr>
            <a:endParaRPr lang="en-US" altLang="en-GR" dirty="0">
              <a:ea typeface="ＭＳ Ｐゴシック" panose="020B0600070205080204" pitchFamily="34" charset="-128"/>
            </a:endParaRPr>
          </a:p>
        </p:txBody>
      </p:sp>
    </p:spTree>
    <p:extLst>
      <p:ext uri="{BB962C8B-B14F-4D97-AF65-F5344CB8AC3E}">
        <p14:creationId xmlns:p14="http://schemas.microsoft.com/office/powerpoint/2010/main" val="3782286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58016F3-4964-5143-9402-35255B48FB97}"/>
              </a:ext>
            </a:extLst>
          </p:cNvPr>
          <p:cNvSpPr>
            <a:spLocks noGrp="1"/>
          </p:cNvSpPr>
          <p:nvPr>
            <p:ph type="title"/>
          </p:nvPr>
        </p:nvSpPr>
        <p:spPr/>
        <p:txBody>
          <a:bodyPr>
            <a:normAutofit/>
          </a:bodyPr>
          <a:lstStyle/>
          <a:p>
            <a:r>
              <a:rPr lang="el-GR" altLang="en-GR" dirty="0">
                <a:ea typeface="ＭＳ Ｐゴシック" panose="020B0600070205080204" pitchFamily="34" charset="-128"/>
              </a:rPr>
              <a:t>Διαγνωστικό προφίλ</a:t>
            </a:r>
            <a:endParaRPr lang="en-US" altLang="en-GR" dirty="0">
              <a:ea typeface="ＭＳ Ｐゴシック" panose="020B0600070205080204" pitchFamily="34" charset="-128"/>
            </a:endParaRPr>
          </a:p>
        </p:txBody>
      </p:sp>
      <p:sp>
        <p:nvSpPr>
          <p:cNvPr id="20483" name="Content Placeholder 2">
            <a:extLst>
              <a:ext uri="{FF2B5EF4-FFF2-40B4-BE49-F238E27FC236}">
                <a16:creationId xmlns:a16="http://schemas.microsoft.com/office/drawing/2014/main" id="{71C99F17-293B-DF42-B787-C72C2B3BBA48}"/>
              </a:ext>
            </a:extLst>
          </p:cNvPr>
          <p:cNvSpPr>
            <a:spLocks noGrp="1"/>
          </p:cNvSpPr>
          <p:nvPr>
            <p:ph sz="quarter" idx="1"/>
          </p:nvPr>
        </p:nvSpPr>
        <p:spPr>
          <a:xfrm>
            <a:off x="457200" y="2132856"/>
            <a:ext cx="8229600" cy="4023469"/>
          </a:xfrm>
        </p:spPr>
        <p:txBody>
          <a:bodyPr>
            <a:normAutofit fontScale="92500" lnSpcReduction="10000"/>
          </a:bodyPr>
          <a:lstStyle/>
          <a:p>
            <a:r>
              <a:rPr lang="el-GR" altLang="en-GR" dirty="0">
                <a:ea typeface="ＭＳ Ｐゴシック" panose="020B0600070205080204" pitchFamily="34" charset="-128"/>
              </a:rPr>
              <a:t>Τι ανησύχησε; </a:t>
            </a:r>
          </a:p>
          <a:p>
            <a:r>
              <a:rPr lang="en-US" altLang="en-GR" dirty="0" err="1">
                <a:ea typeface="ＭＳ Ｐゴシック" panose="020B0600070205080204" pitchFamily="34" charset="-128"/>
              </a:rPr>
              <a:t>Π</a:t>
            </a:r>
            <a:r>
              <a:rPr lang="el-GR" altLang="en-GR" dirty="0" err="1">
                <a:ea typeface="ＭＳ Ｐゴシック" panose="020B0600070205080204" pitchFamily="34" charset="-128"/>
              </a:rPr>
              <a:t>ροσωπικό</a:t>
            </a:r>
            <a:r>
              <a:rPr lang="el-GR" altLang="en-GR" dirty="0">
                <a:ea typeface="ＭＳ Ｐゴシック" panose="020B0600070205080204" pitchFamily="34" charset="-128"/>
              </a:rPr>
              <a:t> και οικογενειακό ιστορικό</a:t>
            </a:r>
          </a:p>
          <a:p>
            <a:r>
              <a:rPr lang="el-GR" altLang="en-GR" dirty="0" err="1">
                <a:ea typeface="ＭＳ Ｐゴシック" panose="020B0600070205080204" pitchFamily="34" charset="-128"/>
              </a:rPr>
              <a:t>Ενορμήσεις</a:t>
            </a:r>
            <a:r>
              <a:rPr lang="el-GR" altLang="en-GR" dirty="0">
                <a:ea typeface="ＭＳ Ｐゴシック" panose="020B0600070205080204" pitchFamily="34" charset="-128"/>
              </a:rPr>
              <a:t>: λίμπιντο (σχέση με άλλα άτομα), επιθετικότητα</a:t>
            </a:r>
          </a:p>
          <a:p>
            <a:r>
              <a:rPr lang="el-GR" altLang="en-GR" dirty="0">
                <a:ea typeface="ＭＳ Ｐゴシック" panose="020B0600070205080204" pitchFamily="34" charset="-128"/>
              </a:rPr>
              <a:t>Δομή: εγώ (άμυνες-αποτελεσματικές, σύμφωνες με την ηλικία;), υπερεγώ;</a:t>
            </a:r>
          </a:p>
          <a:p>
            <a:r>
              <a:rPr lang="el-GR" altLang="en-GR" dirty="0">
                <a:ea typeface="ＭＳ Ｐゴシック" panose="020B0600070205080204" pitchFamily="34" charset="-128"/>
              </a:rPr>
              <a:t>Αναπτυξιακές γραμμές (σημαντική βοήθεια και από παιδαγωγούς)</a:t>
            </a:r>
            <a:endParaRPr lang="en-US" altLang="en-GR" dirty="0">
              <a:ea typeface="ＭＳ Ｐゴシック" panose="020B0600070205080204" pitchFamily="34" charset="-128"/>
            </a:endParaRPr>
          </a:p>
          <a:p>
            <a:r>
              <a:rPr lang="en-US" altLang="en-GR" dirty="0">
                <a:ea typeface="ＭＳ Ｐゴシック" panose="020B0600070205080204" pitchFamily="34" charset="-128"/>
              </a:rPr>
              <a:t>2016 revised edition Revised Provisional </a:t>
            </a:r>
            <a:r>
              <a:rPr lang="en-US" altLang="en-GR">
                <a:ea typeface="ＭＳ Ｐゴシック" panose="020B0600070205080204" pitchFamily="34" charset="-128"/>
              </a:rPr>
              <a:t>Diagnostic Profile (</a:t>
            </a:r>
            <a:r>
              <a:rPr lang="el-GR" altLang="en-GR" dirty="0">
                <a:ea typeface="ＭＳ Ｐゴシック" panose="020B0600070205080204" pitchFamily="34" charset="-128"/>
              </a:rPr>
              <a:t>βλ. και επιρροή σε </a:t>
            </a:r>
            <a:r>
              <a:rPr lang="en-US" altLang="en-GR" dirty="0">
                <a:ea typeface="ＭＳ Ｐゴシック" panose="020B0600070205080204" pitchFamily="34" charset="-128"/>
              </a:rPr>
              <a:t>Psychodynamic Diagnostic Manual PDM-2)</a:t>
            </a:r>
          </a:p>
        </p:txBody>
      </p:sp>
    </p:spTree>
    <p:extLst>
      <p:ext uri="{BB962C8B-B14F-4D97-AF65-F5344CB8AC3E}">
        <p14:creationId xmlns:p14="http://schemas.microsoft.com/office/powerpoint/2010/main" val="603938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A2783-EB82-3041-BE14-89524FF88DB8}"/>
              </a:ext>
            </a:extLst>
          </p:cNvPr>
          <p:cNvSpPr>
            <a:spLocks noGrp="1"/>
          </p:cNvSpPr>
          <p:nvPr>
            <p:ph type="title"/>
          </p:nvPr>
        </p:nvSpPr>
        <p:spPr/>
        <p:txBody>
          <a:bodyPr/>
          <a:lstStyle/>
          <a:p>
            <a:r>
              <a:rPr lang="el-GR" dirty="0"/>
              <a:t>Ψυχανάλυση και ανάπτυξη </a:t>
            </a:r>
            <a:endParaRPr lang="en-GR" dirty="0"/>
          </a:p>
        </p:txBody>
      </p:sp>
      <p:sp>
        <p:nvSpPr>
          <p:cNvPr id="3" name="Content Placeholder 2">
            <a:extLst>
              <a:ext uri="{FF2B5EF4-FFF2-40B4-BE49-F238E27FC236}">
                <a16:creationId xmlns:a16="http://schemas.microsoft.com/office/drawing/2014/main" id="{6587C88A-6074-CD4F-9497-C2AD3C157A16}"/>
              </a:ext>
            </a:extLst>
          </p:cNvPr>
          <p:cNvSpPr>
            <a:spLocks noGrp="1"/>
          </p:cNvSpPr>
          <p:nvPr>
            <p:ph idx="1"/>
          </p:nvPr>
        </p:nvSpPr>
        <p:spPr/>
        <p:txBody>
          <a:bodyPr>
            <a:normAutofit fontScale="92500" lnSpcReduction="10000"/>
          </a:bodyPr>
          <a:lstStyle/>
          <a:p>
            <a:r>
              <a:rPr lang="el-GR" dirty="0"/>
              <a:t>Οι θεωρητικοί της ψυχαναλυτικής κατεύθυνσης εστιάζουν πλέον στις πολύ πρώιμες σχέσεις και το πώς αυτές επηρεάζουν την ανάπτυξη. </a:t>
            </a:r>
          </a:p>
          <a:p>
            <a:r>
              <a:rPr lang="el-GR" dirty="0"/>
              <a:t>Για την K</a:t>
            </a:r>
            <a:r>
              <a:rPr lang="en-US" dirty="0" err="1"/>
              <a:t>lein</a:t>
            </a:r>
            <a:r>
              <a:rPr lang="el-GR" dirty="0"/>
              <a:t> και τον </a:t>
            </a:r>
            <a:r>
              <a:rPr lang="en-US" dirty="0"/>
              <a:t>Winnicott</a:t>
            </a:r>
            <a:r>
              <a:rPr lang="el-GR" dirty="0"/>
              <a:t> που είναι βασικά πρόσωπα που συντέλεσαν σε αυτή τη στροφή, θα μιλήσουμε διεξοδικά στα επόμενα μαθήματα. </a:t>
            </a:r>
          </a:p>
          <a:p>
            <a:r>
              <a:rPr lang="el-GR" dirty="0"/>
              <a:t>Σε αυτό το μάθημα θα παρουσιάσουμε ευρήματα και θεωρίες ψυχοδυναμικής αναπτυξιακής ψυχολογίας –που επιβεβαιώνονται από σύγχρονες έρευνες της </a:t>
            </a:r>
            <a:r>
              <a:rPr lang="el-GR" dirty="0" err="1"/>
              <a:t>νευροψυχολογίας</a:t>
            </a:r>
            <a:r>
              <a:rPr lang="el-GR" dirty="0"/>
              <a:t> (βλ. άρθρο </a:t>
            </a:r>
            <a:r>
              <a:rPr lang="en-GB" dirty="0"/>
              <a:t>Vitality affects in Daniel Stern’s thinking –a psychological and neurobiological perspective).  </a:t>
            </a:r>
            <a:endParaRPr lang="en-GR" dirty="0"/>
          </a:p>
        </p:txBody>
      </p:sp>
    </p:spTree>
    <p:extLst>
      <p:ext uri="{BB962C8B-B14F-4D97-AF65-F5344CB8AC3E}">
        <p14:creationId xmlns:p14="http://schemas.microsoft.com/office/powerpoint/2010/main" val="12711860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A2783-EB82-3041-BE14-89524FF88DB8}"/>
              </a:ext>
            </a:extLst>
          </p:cNvPr>
          <p:cNvSpPr>
            <a:spLocks noGrp="1"/>
          </p:cNvSpPr>
          <p:nvPr>
            <p:ph type="title"/>
          </p:nvPr>
        </p:nvSpPr>
        <p:spPr/>
        <p:txBody>
          <a:bodyPr/>
          <a:lstStyle/>
          <a:p>
            <a:r>
              <a:rPr lang="el-GR" dirty="0"/>
              <a:t>Ψυχανάλυση και ανάπτυξη </a:t>
            </a:r>
            <a:endParaRPr lang="en-GR" dirty="0"/>
          </a:p>
        </p:txBody>
      </p:sp>
      <p:sp>
        <p:nvSpPr>
          <p:cNvPr id="3" name="Content Placeholder 2">
            <a:extLst>
              <a:ext uri="{FF2B5EF4-FFF2-40B4-BE49-F238E27FC236}">
                <a16:creationId xmlns:a16="http://schemas.microsoft.com/office/drawing/2014/main" id="{6587C88A-6074-CD4F-9497-C2AD3C157A16}"/>
              </a:ext>
            </a:extLst>
          </p:cNvPr>
          <p:cNvSpPr>
            <a:spLocks noGrp="1"/>
          </p:cNvSpPr>
          <p:nvPr>
            <p:ph idx="1"/>
          </p:nvPr>
        </p:nvSpPr>
        <p:spPr/>
        <p:txBody>
          <a:bodyPr/>
          <a:lstStyle/>
          <a:p>
            <a:r>
              <a:rPr lang="el-GR" dirty="0"/>
              <a:t>Το βασικό σημείο είναι ότι οι πρώιμες σχέσεις του βρέφους με το φροντιστή επηρεάζουν την ανάπτυξη. </a:t>
            </a:r>
          </a:p>
          <a:p>
            <a:r>
              <a:rPr lang="el-GR" dirty="0"/>
              <a:t>Τα βρέφη έρχονται «προετοιμασμένα» να συναντήσουν κάποιον εκεί έξω</a:t>
            </a:r>
          </a:p>
          <a:p>
            <a:endParaRPr lang="en-GR" dirty="0"/>
          </a:p>
        </p:txBody>
      </p:sp>
    </p:spTree>
    <p:extLst>
      <p:ext uri="{BB962C8B-B14F-4D97-AF65-F5344CB8AC3E}">
        <p14:creationId xmlns:p14="http://schemas.microsoft.com/office/powerpoint/2010/main" val="2057856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00" y="1192641"/>
            <a:ext cx="7928999" cy="727838"/>
          </a:xfrm>
        </p:spPr>
        <p:txBody>
          <a:bodyPr>
            <a:normAutofit fontScale="90000"/>
          </a:bodyPr>
          <a:lstStyle/>
          <a:p>
            <a:r>
              <a:rPr lang="el-GR" dirty="0"/>
              <a:t>«Διαπροσωπικές ικανότητες» βρεφών</a:t>
            </a:r>
            <a:endParaRPr lang="en-US" dirty="0"/>
          </a:p>
        </p:txBody>
      </p:sp>
      <p:sp>
        <p:nvSpPr>
          <p:cNvPr id="3" name="Content Placeholder 2"/>
          <p:cNvSpPr>
            <a:spLocks noGrp="1"/>
          </p:cNvSpPr>
          <p:nvPr>
            <p:ph idx="1"/>
          </p:nvPr>
        </p:nvSpPr>
        <p:spPr>
          <a:xfrm>
            <a:off x="614035" y="2667000"/>
            <a:ext cx="2876687" cy="2724150"/>
          </a:xfrm>
        </p:spPr>
        <p:txBody>
          <a:bodyPr>
            <a:normAutofit fontScale="85000" lnSpcReduction="20000"/>
          </a:bodyPr>
          <a:lstStyle/>
          <a:p>
            <a:pPr marL="0" indent="0">
              <a:lnSpc>
                <a:spcPct val="90000"/>
              </a:lnSpc>
              <a:buNone/>
            </a:pPr>
            <a:r>
              <a:rPr lang="el-GR" sz="1800" dirty="0"/>
              <a:t>Παραδείγματα</a:t>
            </a:r>
            <a:endParaRPr lang="el-GR" sz="2100" dirty="0"/>
          </a:p>
          <a:p>
            <a:pPr>
              <a:lnSpc>
                <a:spcPct val="90000"/>
              </a:lnSpc>
            </a:pPr>
            <a:r>
              <a:rPr lang="el-GR" sz="1600" dirty="0"/>
              <a:t>Είναι επιλεκτικά στο τι κοιτάζουν (περίπλοκα σχήματα, ανθρώπινο πρόσωπο)</a:t>
            </a:r>
            <a:r>
              <a:rPr lang="en-US" sz="1600" dirty="0"/>
              <a:t> (</a:t>
            </a:r>
            <a:r>
              <a:rPr lang="en-US" sz="1600" dirty="0" err="1"/>
              <a:t>Fanz</a:t>
            </a:r>
            <a:r>
              <a:rPr lang="en-US" sz="1600" dirty="0"/>
              <a:t>, 1958</a:t>
            </a:r>
            <a:r>
              <a:rPr lang="el-GR" sz="1600" dirty="0"/>
              <a:t>, 1961, 1963</a:t>
            </a:r>
            <a:r>
              <a:rPr lang="en-US" sz="1600" dirty="0"/>
              <a:t>)</a:t>
            </a:r>
            <a:r>
              <a:rPr lang="el-GR" sz="1600" dirty="0"/>
              <a:t> (βλ. επόμενη διαφάνεια)</a:t>
            </a:r>
          </a:p>
          <a:p>
            <a:pPr>
              <a:lnSpc>
                <a:spcPct val="90000"/>
              </a:lnSpc>
            </a:pPr>
            <a:r>
              <a:rPr lang="el-GR" sz="1600" dirty="0"/>
              <a:t>Μιμούνται εκφράσεις του προσώπου από την αίθουσα του τοκετού.</a:t>
            </a:r>
          </a:p>
          <a:p>
            <a:pPr>
              <a:lnSpc>
                <a:spcPct val="90000"/>
              </a:lnSpc>
            </a:pPr>
            <a:r>
              <a:rPr lang="el-GR" sz="1600" dirty="0"/>
              <a:t>Από 2 εβδομάδων προτιμούν να κοιτάζουν το πρόσωπο της μητέρας τους σε φωτογραφία (απαραίτητη προϋπόθεση η επαρκής αλληλεπίδραση) (</a:t>
            </a:r>
            <a:r>
              <a:rPr lang="en-US" sz="1600" dirty="0"/>
              <a:t>Carpenter, 1974, McFarlan, 1978)</a:t>
            </a:r>
            <a:endParaRPr lang="el-GR" sz="1600" dirty="0"/>
          </a:p>
          <a:p>
            <a:pPr>
              <a:lnSpc>
                <a:spcPct val="90000"/>
              </a:lnSpc>
            </a:pPr>
            <a:endParaRPr lang="en-US" sz="1200" dirty="0"/>
          </a:p>
        </p:txBody>
      </p:sp>
      <p:pic>
        <p:nvPicPr>
          <p:cNvPr id="4" name="Picture 3">
            <a:extLst>
              <a:ext uri="{FF2B5EF4-FFF2-40B4-BE49-F238E27FC236}">
                <a16:creationId xmlns:a16="http://schemas.microsoft.com/office/drawing/2014/main" id="{72E8FC84-79C9-A941-820E-9B19F35CB2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6806" y="2667000"/>
            <a:ext cx="4207175" cy="2787254"/>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4948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7502" y="1336573"/>
            <a:ext cx="2408544" cy="2835826"/>
          </a:xfrm>
        </p:spPr>
        <p:txBody>
          <a:bodyPr vert="horz" lIns="68580" tIns="34290" rIns="68580" bIns="34290" rtlCol="0" anchor="b">
            <a:normAutofit/>
          </a:bodyPr>
          <a:lstStyle/>
          <a:p>
            <a:r>
              <a:rPr lang="en-US" sz="3450"/>
              <a:t>Πειράματα Fanz </a:t>
            </a:r>
          </a:p>
        </p:txBody>
      </p:sp>
      <p:pic>
        <p:nvPicPr>
          <p:cNvPr id="307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27860" y="1795708"/>
            <a:ext cx="3985287" cy="324430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806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normAutofit/>
          </a:bodyPr>
          <a:lstStyle/>
          <a:p>
            <a:r>
              <a:rPr lang="en-US" sz="3200" dirty="0"/>
              <a:t>Colwyn </a:t>
            </a:r>
            <a:r>
              <a:rPr lang="el-GR" sz="3200" dirty="0"/>
              <a:t>T</a:t>
            </a:r>
            <a:r>
              <a:rPr lang="en-US" sz="3200" dirty="0" err="1"/>
              <a:t>revarthen</a:t>
            </a:r>
            <a:r>
              <a:rPr lang="el-GR" sz="3200" dirty="0"/>
              <a:t>: έμφυτη </a:t>
            </a:r>
            <a:r>
              <a:rPr lang="el-GR" sz="3200" dirty="0" err="1"/>
              <a:t>διυποκειμενικότητα</a:t>
            </a:r>
            <a:endParaRPr lang="en-US" sz="32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normAutofit fontScale="92500" lnSpcReduction="10000"/>
          </a:bodyPr>
          <a:lstStyle/>
          <a:p>
            <a:r>
              <a:rPr lang="el-GR" dirty="0"/>
              <a:t>Νεοζηλανδός στην καταγωγή. Κυρίως έδρασε στη Μ. Βρετανία και τις ΗΠΑ (</a:t>
            </a:r>
            <a:r>
              <a:rPr lang="en-US" dirty="0"/>
              <a:t>Harvard University)</a:t>
            </a:r>
            <a:endParaRPr lang="el-GR" dirty="0"/>
          </a:p>
          <a:p>
            <a:pPr marL="0" indent="0">
              <a:buNone/>
            </a:pPr>
            <a:endParaRPr lang="en-US" dirty="0"/>
          </a:p>
          <a:p>
            <a:r>
              <a:rPr lang="el-GR" dirty="0"/>
              <a:t>Θεωρία της έμφυτης </a:t>
            </a:r>
            <a:r>
              <a:rPr lang="el-GR" dirty="0" err="1"/>
              <a:t>διυποκειμενικότητας</a:t>
            </a:r>
            <a:r>
              <a:rPr lang="el-GR" dirty="0"/>
              <a:t>: τα βρέφη έχουν έμφυτη έμφυτη ικανότητα για </a:t>
            </a:r>
            <a:r>
              <a:rPr lang="el-GR" dirty="0" err="1"/>
              <a:t>διυποκειμενικότητα</a:t>
            </a:r>
            <a:r>
              <a:rPr lang="el-GR" dirty="0"/>
              <a:t>, δηλαδή μία εγγενή ικανότητα για αμοιβαία αναγνώριση με πρόσωπα και επικοινωνιακή συναλλαγή.</a:t>
            </a:r>
          </a:p>
          <a:p>
            <a:pPr marL="0" indent="0">
              <a:buNone/>
            </a:pPr>
            <a:endParaRPr lang="el-GR" dirty="0"/>
          </a:p>
          <a:p>
            <a:r>
              <a:rPr lang="el-GR" dirty="0"/>
              <a:t>Ψυχοβιολογικός προσανατολισμός: η ανάπτυξη του βρέφους βασίζεται σε αλληλεπιδράσεις ενδογενών παραγόντων και τις αμοιβαίες σχέσεις του αναπτυσσόμενου εγκέφαλου με άλλους πιο ώριμους εγκέφαλους</a:t>
            </a:r>
          </a:p>
        </p:txBody>
      </p:sp>
    </p:spTree>
    <p:extLst>
      <p:ext uri="{BB962C8B-B14F-4D97-AF65-F5344CB8AC3E}">
        <p14:creationId xmlns:p14="http://schemas.microsoft.com/office/powerpoint/2010/main" val="496670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normAutofit/>
          </a:bodyPr>
          <a:lstStyle/>
          <a:p>
            <a:r>
              <a:rPr lang="en-US" sz="3200" dirty="0"/>
              <a:t>Colwyn </a:t>
            </a:r>
            <a:r>
              <a:rPr lang="el-GR" sz="3200" dirty="0"/>
              <a:t>T</a:t>
            </a:r>
            <a:r>
              <a:rPr lang="en-US" sz="3200" dirty="0" err="1"/>
              <a:t>revarthen</a:t>
            </a:r>
            <a:r>
              <a:rPr lang="el-GR" sz="3200" dirty="0"/>
              <a:t>: έμφυτη </a:t>
            </a:r>
            <a:r>
              <a:rPr lang="el-GR" sz="3200" dirty="0" err="1"/>
              <a:t>διυποκειμενικότητα</a:t>
            </a:r>
            <a:endParaRPr lang="en-US" sz="32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endParaRPr lang="el-GR" dirty="0"/>
          </a:p>
          <a:p>
            <a:r>
              <a:rPr lang="el-GR" dirty="0"/>
              <a:t>Με άλλα λόγια, το πλάνο ανάπτυξης του νου είναι ενδογενές, αλλά τα γονίδια από μόνα τους δεν επαρκούν για την ανάπτυξη. Μητέρα και βρέφος «συντονίζονται» από την αρχή της εγκυμοσύνης, βιολογικά και ψυχολογικά, και οδηγούνται σε μία κοινή, ευεργετική και για τους δύο σχέση.</a:t>
            </a:r>
            <a:endParaRPr lang="en-US" dirty="0"/>
          </a:p>
          <a:p>
            <a:r>
              <a:rPr lang="el-GR" dirty="0"/>
              <a:t>Η </a:t>
            </a:r>
            <a:r>
              <a:rPr lang="el-GR" dirty="0" err="1"/>
              <a:t>διυποκειμενικότητα</a:t>
            </a:r>
            <a:r>
              <a:rPr lang="el-GR" dirty="0"/>
              <a:t> είναι το κίνητρο και ο ρυθμιστής της ανθρώπινης ψυχολογικής ανάπτυξης.</a:t>
            </a:r>
            <a:endParaRPr lang="en-US" dirty="0"/>
          </a:p>
        </p:txBody>
      </p:sp>
    </p:spTree>
    <p:extLst>
      <p:ext uri="{BB962C8B-B14F-4D97-AF65-F5344CB8AC3E}">
        <p14:creationId xmlns:p14="http://schemas.microsoft.com/office/powerpoint/2010/main" val="7504506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D747-C54B-1E49-A3F5-F437F4F93C65}"/>
              </a:ext>
            </a:extLst>
          </p:cNvPr>
          <p:cNvSpPr>
            <a:spLocks noGrp="1"/>
          </p:cNvSpPr>
          <p:nvPr>
            <p:ph type="title"/>
          </p:nvPr>
        </p:nvSpPr>
        <p:spPr/>
        <p:txBody>
          <a:bodyPr/>
          <a:lstStyle/>
          <a:p>
            <a:r>
              <a:rPr lang="en-GR" dirty="0"/>
              <a:t>Daniel Stern</a:t>
            </a:r>
          </a:p>
        </p:txBody>
      </p:sp>
      <p:sp>
        <p:nvSpPr>
          <p:cNvPr id="3" name="Content Placeholder 2">
            <a:extLst>
              <a:ext uri="{FF2B5EF4-FFF2-40B4-BE49-F238E27FC236}">
                <a16:creationId xmlns:a16="http://schemas.microsoft.com/office/drawing/2014/main" id="{9F912B16-4641-A44F-9EA9-BFE30AE38FA1}"/>
              </a:ext>
            </a:extLst>
          </p:cNvPr>
          <p:cNvSpPr>
            <a:spLocks noGrp="1"/>
          </p:cNvSpPr>
          <p:nvPr>
            <p:ph idx="1"/>
          </p:nvPr>
        </p:nvSpPr>
        <p:spPr/>
        <p:txBody>
          <a:bodyPr>
            <a:normAutofit/>
          </a:bodyPr>
          <a:lstStyle/>
          <a:p>
            <a:r>
              <a:rPr lang="el-GR" dirty="0" err="1"/>
              <a:t>Αμερικ</a:t>
            </a:r>
            <a:r>
              <a:rPr lang="en-GR" dirty="0"/>
              <a:t>ά</a:t>
            </a:r>
            <a:r>
              <a:rPr lang="el-GR" dirty="0" err="1"/>
              <a:t>νος</a:t>
            </a:r>
            <a:r>
              <a:rPr lang="el-GR" dirty="0"/>
              <a:t> ψυχολόγος και ψυχαναλυτής, ερευνητής της πρώιμης παιδικής ηλικίας (1934-2012)</a:t>
            </a:r>
          </a:p>
          <a:p>
            <a:r>
              <a:rPr lang="el-GR" dirty="0"/>
              <a:t>Το πιο γνωστό του βιβλίο είναι το </a:t>
            </a:r>
            <a:r>
              <a:rPr lang="en-US" dirty="0"/>
              <a:t>The interpersonal world of the infant (1985),</a:t>
            </a:r>
            <a:r>
              <a:rPr lang="el-GR" dirty="0"/>
              <a:t> αλλά συνέχιζε να τροποποιεί και να προσθέτει στη θεωρία του μέχρι τα τελευταία χρόνια.</a:t>
            </a:r>
          </a:p>
          <a:p>
            <a:r>
              <a:rPr lang="el-GR" dirty="0"/>
              <a:t>Θεωρεί ότι το βρέφος αναπτύσσεται σε ένα συνεχές σταδίων που βασικό στοιχείο και ρυθμιστής είναι η αλληλεπίδραση με το πρόσωπο φροντίδας. Περιγράφει αναλυτικά την ανάπτυξη τον πρώτο 1,5 χρόνο ζωής.</a:t>
            </a:r>
          </a:p>
        </p:txBody>
      </p:sp>
    </p:spTree>
    <p:extLst>
      <p:ext uri="{BB962C8B-B14F-4D97-AF65-F5344CB8AC3E}">
        <p14:creationId xmlns:p14="http://schemas.microsoft.com/office/powerpoint/2010/main" val="4484258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D747-C54B-1E49-A3F5-F437F4F93C65}"/>
              </a:ext>
            </a:extLst>
          </p:cNvPr>
          <p:cNvSpPr>
            <a:spLocks noGrp="1"/>
          </p:cNvSpPr>
          <p:nvPr>
            <p:ph type="title"/>
          </p:nvPr>
        </p:nvSpPr>
        <p:spPr/>
        <p:txBody>
          <a:bodyPr/>
          <a:lstStyle/>
          <a:p>
            <a:r>
              <a:rPr lang="en-GR" dirty="0"/>
              <a:t>Daniel Stern</a:t>
            </a:r>
          </a:p>
        </p:txBody>
      </p:sp>
      <p:sp>
        <p:nvSpPr>
          <p:cNvPr id="3" name="Content Placeholder 2">
            <a:extLst>
              <a:ext uri="{FF2B5EF4-FFF2-40B4-BE49-F238E27FC236}">
                <a16:creationId xmlns:a16="http://schemas.microsoft.com/office/drawing/2014/main" id="{9F912B16-4641-A44F-9EA9-BFE30AE38FA1}"/>
              </a:ext>
            </a:extLst>
          </p:cNvPr>
          <p:cNvSpPr>
            <a:spLocks noGrp="1"/>
          </p:cNvSpPr>
          <p:nvPr>
            <p:ph idx="1"/>
          </p:nvPr>
        </p:nvSpPr>
        <p:spPr/>
        <p:txBody>
          <a:bodyPr>
            <a:normAutofit fontScale="92500" lnSpcReduction="20000"/>
          </a:bodyPr>
          <a:lstStyle/>
          <a:p>
            <a:r>
              <a:rPr lang="el-GR" dirty="0"/>
              <a:t>Το πρόσωπο φροντίδας μπορεί να βοηθήσει τη συναισθηματική ρύθμιση του βρέφους (που εσωτερικεύεται και τελικά φτάνει στην αυτό-ρύθμιση) δημιουργώντας τις βάσεις για το δημιουργία δεσμού.</a:t>
            </a:r>
          </a:p>
          <a:p>
            <a:r>
              <a:rPr lang="el-GR" dirty="0"/>
              <a:t>Ο </a:t>
            </a:r>
            <a:r>
              <a:rPr lang="en-US" dirty="0"/>
              <a:t>Stern </a:t>
            </a:r>
            <a:r>
              <a:rPr lang="el-GR" dirty="0"/>
              <a:t>επίσης περιγράφει το «συναισθηματικό συντονισμό»(</a:t>
            </a:r>
            <a:r>
              <a:rPr lang="en-US" dirty="0"/>
              <a:t>affect attunement)</a:t>
            </a:r>
            <a:r>
              <a:rPr lang="el-GR" dirty="0"/>
              <a:t> ανάμεσα σε πρόσωπο φροντίδας και βρέφος: Παρατηρείται στις συναλλαγές βρεφών-μητέρων από τους 6 μήνες και μετά (πρόδρομα στοιχεία βλέπουμε και νωρίτερα). Εάν το βρέφος εκπέμψει ένα σήμα μέσα από πχ. το φωνητικό κανάλι, ο φροντιστής –χωρίς να το αντιληφθεί συνειδητά- θα ανταποδώσει ίδιας δομής μήνυμα μέσα από το ίδιο κανάλι ή μέσα από ένα άλλο κανάλι (πχ. μέσω της αφής).</a:t>
            </a:r>
          </a:p>
          <a:p>
            <a:endParaRPr lang="el-GR" dirty="0"/>
          </a:p>
        </p:txBody>
      </p:sp>
    </p:spTree>
    <p:extLst>
      <p:ext uri="{BB962C8B-B14F-4D97-AF65-F5344CB8AC3E}">
        <p14:creationId xmlns:p14="http://schemas.microsoft.com/office/powerpoint/2010/main" val="1710966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E276-180B-1844-9C80-A722C23F24E0}"/>
              </a:ext>
            </a:extLst>
          </p:cNvPr>
          <p:cNvSpPr>
            <a:spLocks noGrp="1"/>
          </p:cNvSpPr>
          <p:nvPr>
            <p:ph type="title"/>
          </p:nvPr>
        </p:nvSpPr>
        <p:spPr/>
        <p:txBody>
          <a:bodyPr/>
          <a:lstStyle/>
          <a:p>
            <a:r>
              <a:rPr lang="el-GR" dirty="0"/>
              <a:t>Πρόγραμμα διαλέξεων</a:t>
            </a:r>
            <a:endParaRPr lang="en-GR" dirty="0"/>
          </a:p>
        </p:txBody>
      </p:sp>
      <p:sp>
        <p:nvSpPr>
          <p:cNvPr id="3" name="Content Placeholder 2">
            <a:extLst>
              <a:ext uri="{FF2B5EF4-FFF2-40B4-BE49-F238E27FC236}">
                <a16:creationId xmlns:a16="http://schemas.microsoft.com/office/drawing/2014/main" id="{E0101F41-8C14-C641-931E-7F427248D87B}"/>
              </a:ext>
            </a:extLst>
          </p:cNvPr>
          <p:cNvSpPr>
            <a:spLocks noGrp="1"/>
          </p:cNvSpPr>
          <p:nvPr>
            <p:ph idx="1"/>
          </p:nvPr>
        </p:nvSpPr>
        <p:spPr/>
        <p:txBody>
          <a:bodyPr>
            <a:normAutofit fontScale="77500" lnSpcReduction="20000"/>
          </a:bodyPr>
          <a:lstStyle/>
          <a:p>
            <a:pPr marL="0" indent="0">
              <a:buNone/>
            </a:pPr>
            <a:r>
              <a:rPr lang="el-GR" dirty="0"/>
              <a:t>Πρόγραμμα μαθήματος «</a:t>
            </a:r>
            <a:r>
              <a:rPr lang="en-GR" dirty="0"/>
              <a:t>Ψυχοδυναμική Προσέγγιση στην Ψυχοπαθολογία Παιδιού και Εφήβου</a:t>
            </a:r>
            <a:r>
              <a:rPr lang="el-GR" dirty="0"/>
              <a:t>» </a:t>
            </a:r>
            <a:endParaRPr lang="en-GR" dirty="0"/>
          </a:p>
          <a:p>
            <a:pPr marL="0" indent="0">
              <a:buNone/>
            </a:pPr>
            <a:r>
              <a:rPr lang="el-GR" dirty="0"/>
              <a:t>Χειμερινό εξάμηνο 2021-22 </a:t>
            </a:r>
          </a:p>
          <a:p>
            <a:pPr marL="0" indent="0">
              <a:buNone/>
            </a:pPr>
            <a:endParaRPr lang="en-GR" dirty="0"/>
          </a:p>
          <a:p>
            <a:pPr marL="0" indent="0">
              <a:buNone/>
            </a:pPr>
            <a:r>
              <a:rPr lang="el-GR" dirty="0"/>
              <a:t>Μέρος Α’: Θεωρίες Ανάπτυξης</a:t>
            </a:r>
            <a:endParaRPr lang="en-GR" dirty="0"/>
          </a:p>
          <a:p>
            <a:r>
              <a:rPr lang="en-US" dirty="0"/>
              <a:t>T</a:t>
            </a:r>
            <a:r>
              <a:rPr lang="el-GR" dirty="0" err="1"/>
              <a:t>ρίτη</a:t>
            </a:r>
            <a:r>
              <a:rPr lang="el-GR" dirty="0"/>
              <a:t> </a:t>
            </a:r>
            <a:r>
              <a:rPr lang="en-US" dirty="0"/>
              <a:t>3</a:t>
            </a:r>
            <a:r>
              <a:rPr lang="el-GR" dirty="0"/>
              <a:t> Οκτωβρίου. Μάθημα 1: (Λήδα Αναγνωστάκη) </a:t>
            </a:r>
            <a:r>
              <a:rPr lang="en-US" dirty="0"/>
              <a:t>Freud</a:t>
            </a:r>
            <a:r>
              <a:rPr lang="el-GR" dirty="0"/>
              <a:t>, </a:t>
            </a:r>
            <a:r>
              <a:rPr lang="en-US" dirty="0"/>
              <a:t>Anna Freud</a:t>
            </a:r>
            <a:r>
              <a:rPr lang="el-GR" dirty="0"/>
              <a:t>, </a:t>
            </a:r>
            <a:r>
              <a:rPr lang="en-US" dirty="0"/>
              <a:t>Stern</a:t>
            </a:r>
            <a:r>
              <a:rPr lang="el-GR" dirty="0"/>
              <a:t>,</a:t>
            </a:r>
            <a:r>
              <a:rPr lang="en-US" dirty="0" err="1"/>
              <a:t>Trevarthen</a:t>
            </a:r>
            <a:endParaRPr lang="en-GR" dirty="0"/>
          </a:p>
          <a:p>
            <a:r>
              <a:rPr lang="el-GR" dirty="0"/>
              <a:t>Τρίτη 1</a:t>
            </a:r>
            <a:r>
              <a:rPr lang="en-US" dirty="0"/>
              <a:t>0</a:t>
            </a:r>
            <a:r>
              <a:rPr lang="el-GR" dirty="0"/>
              <a:t> Οκτωβρίου. Μάθημα 2: (Λήδα Αναγνωστάκη</a:t>
            </a:r>
            <a:r>
              <a:rPr lang="en-US" dirty="0"/>
              <a:t>) Bowlby</a:t>
            </a:r>
            <a:r>
              <a:rPr lang="el-GR" dirty="0"/>
              <a:t>, </a:t>
            </a:r>
            <a:r>
              <a:rPr lang="en-US" dirty="0"/>
              <a:t>Mahler</a:t>
            </a:r>
            <a:endParaRPr lang="en-GR" dirty="0"/>
          </a:p>
          <a:p>
            <a:r>
              <a:rPr lang="el-GR" dirty="0"/>
              <a:t>Τρίτη 1</a:t>
            </a:r>
            <a:r>
              <a:rPr lang="en-US" dirty="0"/>
              <a:t>7</a:t>
            </a:r>
            <a:r>
              <a:rPr lang="el-GR" dirty="0"/>
              <a:t> Οκτωβρίου. Μάθημα 3: (Σοφία </a:t>
            </a:r>
            <a:r>
              <a:rPr lang="el-GR" dirty="0" err="1"/>
              <a:t>Ανασοντζή</a:t>
            </a:r>
            <a:r>
              <a:rPr lang="el-GR" dirty="0"/>
              <a:t>) </a:t>
            </a:r>
            <a:r>
              <a:rPr lang="en-US" dirty="0"/>
              <a:t>Klein</a:t>
            </a:r>
            <a:endParaRPr lang="en-GR" dirty="0"/>
          </a:p>
          <a:p>
            <a:r>
              <a:rPr lang="el-GR" dirty="0"/>
              <a:t>Τρίτη 2</a:t>
            </a:r>
            <a:r>
              <a:rPr lang="en-US" dirty="0"/>
              <a:t>4</a:t>
            </a:r>
            <a:r>
              <a:rPr lang="el-GR" dirty="0"/>
              <a:t> Οκτωβρίου. Μάθημα 4: (Μερόπη </a:t>
            </a:r>
            <a:r>
              <a:rPr lang="el-GR" dirty="0" err="1"/>
              <a:t>Νάρνου</a:t>
            </a:r>
            <a:r>
              <a:rPr lang="el-GR" dirty="0"/>
              <a:t>)</a:t>
            </a:r>
            <a:r>
              <a:rPr lang="en-US" dirty="0"/>
              <a:t>Winnicott</a:t>
            </a:r>
            <a:endParaRPr lang="en-GR" dirty="0"/>
          </a:p>
          <a:p>
            <a:r>
              <a:rPr lang="el-GR" dirty="0"/>
              <a:t>Τρίτη </a:t>
            </a:r>
            <a:r>
              <a:rPr lang="en-US" dirty="0"/>
              <a:t>31</a:t>
            </a:r>
            <a:r>
              <a:rPr lang="el-GR" dirty="0"/>
              <a:t> </a:t>
            </a:r>
            <a:r>
              <a:rPr lang="en-US" dirty="0"/>
              <a:t>O</a:t>
            </a:r>
            <a:r>
              <a:rPr lang="el-GR" dirty="0" err="1"/>
              <a:t>κτωβρίου</a:t>
            </a:r>
            <a:r>
              <a:rPr lang="el-GR" dirty="0"/>
              <a:t>. </a:t>
            </a:r>
            <a:r>
              <a:rPr lang="en-US" dirty="0"/>
              <a:t>M</a:t>
            </a:r>
            <a:r>
              <a:rPr lang="el-GR" dirty="0" err="1"/>
              <a:t>άθημα</a:t>
            </a:r>
            <a:r>
              <a:rPr lang="el-GR" dirty="0"/>
              <a:t> 5: (Θανάσης Αλεξανδρίδης) Γάλλοι ψυχοδυναμικοί θεωρητικοί της ανάπτυξης</a:t>
            </a:r>
            <a:endParaRPr lang="en-GR" dirty="0"/>
          </a:p>
          <a:p>
            <a:r>
              <a:rPr lang="el-GR" dirty="0"/>
              <a:t>Τρίτη 7 Νοεμβρίου. Μάθημα 6: (Νίκος Τάκης) Εφηβεία</a:t>
            </a:r>
            <a:endParaRPr lang="en-GR" dirty="0"/>
          </a:p>
          <a:p>
            <a:pPr marL="0" indent="0">
              <a:buNone/>
            </a:pPr>
            <a:r>
              <a:rPr lang="el-GR" dirty="0"/>
              <a:t> </a:t>
            </a:r>
            <a:endParaRPr lang="en-GR" dirty="0"/>
          </a:p>
          <a:p>
            <a:endParaRPr lang="en-GR" dirty="0"/>
          </a:p>
        </p:txBody>
      </p:sp>
    </p:spTree>
    <p:extLst>
      <p:ext uri="{BB962C8B-B14F-4D97-AF65-F5344CB8AC3E}">
        <p14:creationId xmlns:p14="http://schemas.microsoft.com/office/powerpoint/2010/main" val="166483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CFA9-1088-924E-9C11-A1870A8C9B78}"/>
              </a:ext>
            </a:extLst>
          </p:cNvPr>
          <p:cNvSpPr>
            <a:spLocks noGrp="1"/>
          </p:cNvSpPr>
          <p:nvPr>
            <p:ph type="title"/>
          </p:nvPr>
        </p:nvSpPr>
        <p:spPr/>
        <p:txBody>
          <a:bodyPr>
            <a:normAutofit fontScale="90000"/>
          </a:bodyPr>
          <a:lstStyle/>
          <a:p>
            <a:r>
              <a:rPr lang="el-GR" dirty="0"/>
              <a:t>Εφαρμογές στην κλινική πράξη της θεωρίας του </a:t>
            </a:r>
            <a:r>
              <a:rPr lang="en-US" dirty="0"/>
              <a:t>D. Stern</a:t>
            </a:r>
            <a:endParaRPr lang="en-GR" dirty="0"/>
          </a:p>
        </p:txBody>
      </p:sp>
      <p:sp>
        <p:nvSpPr>
          <p:cNvPr id="3" name="Content Placeholder 2">
            <a:extLst>
              <a:ext uri="{FF2B5EF4-FFF2-40B4-BE49-F238E27FC236}">
                <a16:creationId xmlns:a16="http://schemas.microsoft.com/office/drawing/2014/main" id="{056BDAF3-3697-B94C-985A-D03F220ACA65}"/>
              </a:ext>
            </a:extLst>
          </p:cNvPr>
          <p:cNvSpPr>
            <a:spLocks noGrp="1"/>
          </p:cNvSpPr>
          <p:nvPr>
            <p:ph idx="1"/>
          </p:nvPr>
        </p:nvSpPr>
        <p:spPr/>
        <p:txBody>
          <a:bodyPr>
            <a:normAutofit lnSpcReduction="10000"/>
          </a:bodyPr>
          <a:lstStyle/>
          <a:p>
            <a:r>
              <a:rPr lang="el-GR" dirty="0"/>
              <a:t>Οι διαταραχές στην συνδιαλλαγή βρέφους-προσώπου φροντίδας (πχ. κακοποίηση) το πρώτο διάστημα ζωής έχουν σοβαρότερες επιπτώσεις από ότι «τραυματισμοί» σε μεταγενέστερο στάδιο. Οι επιπτώσεις της διαταραχής αυτής μπορεί να φανούν οποιαδήποτε στιγμή στο μέλλον. </a:t>
            </a:r>
          </a:p>
          <a:p>
            <a:r>
              <a:rPr lang="el-GR" dirty="0"/>
              <a:t>Στη θεραπεία έδωσε έμφαση σε «στιγμές τώρα» («</a:t>
            </a:r>
            <a:r>
              <a:rPr lang="en-GB" dirty="0"/>
              <a:t>now moments»</a:t>
            </a:r>
            <a:r>
              <a:rPr lang="el-GR" dirty="0"/>
              <a:t>) που είναι σημαντικές στη </a:t>
            </a:r>
            <a:r>
              <a:rPr lang="el-GR" dirty="0" err="1"/>
              <a:t>διυποκειμενική</a:t>
            </a:r>
            <a:r>
              <a:rPr lang="el-GR" dirty="0"/>
              <a:t> συναισθηματική σχέση </a:t>
            </a:r>
            <a:r>
              <a:rPr lang="el-GR" dirty="0" err="1"/>
              <a:t>θεραπευόμενου</a:t>
            </a:r>
            <a:r>
              <a:rPr lang="el-GR" dirty="0"/>
              <a:t>/ης-θεραπευτή/</a:t>
            </a:r>
            <a:r>
              <a:rPr lang="el-GR" dirty="0" err="1"/>
              <a:t>τριας</a:t>
            </a:r>
            <a:r>
              <a:rPr lang="el-GR" dirty="0"/>
              <a:t> και συντελούν σημαντικά στο θετικό θεραπευτικό αποτέλεσμα. </a:t>
            </a:r>
            <a:endParaRPr lang="en-GR" dirty="0"/>
          </a:p>
        </p:txBody>
      </p:sp>
    </p:spTree>
    <p:extLst>
      <p:ext uri="{BB962C8B-B14F-4D97-AF65-F5344CB8AC3E}">
        <p14:creationId xmlns:p14="http://schemas.microsoft.com/office/powerpoint/2010/main" val="3912969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E276-180B-1844-9C80-A722C23F24E0}"/>
              </a:ext>
            </a:extLst>
          </p:cNvPr>
          <p:cNvSpPr>
            <a:spLocks noGrp="1"/>
          </p:cNvSpPr>
          <p:nvPr>
            <p:ph type="title"/>
          </p:nvPr>
        </p:nvSpPr>
        <p:spPr/>
        <p:txBody>
          <a:bodyPr/>
          <a:lstStyle/>
          <a:p>
            <a:r>
              <a:rPr lang="el-GR" dirty="0"/>
              <a:t>Πρόγραμμα διαλέξεων</a:t>
            </a:r>
            <a:endParaRPr lang="en-GR" dirty="0"/>
          </a:p>
        </p:txBody>
      </p:sp>
      <p:sp>
        <p:nvSpPr>
          <p:cNvPr id="3" name="Content Placeholder 2">
            <a:extLst>
              <a:ext uri="{FF2B5EF4-FFF2-40B4-BE49-F238E27FC236}">
                <a16:creationId xmlns:a16="http://schemas.microsoft.com/office/drawing/2014/main" id="{E0101F41-8C14-C641-931E-7F427248D87B}"/>
              </a:ext>
            </a:extLst>
          </p:cNvPr>
          <p:cNvSpPr>
            <a:spLocks noGrp="1"/>
          </p:cNvSpPr>
          <p:nvPr>
            <p:ph idx="1"/>
          </p:nvPr>
        </p:nvSpPr>
        <p:spPr/>
        <p:txBody>
          <a:bodyPr>
            <a:normAutofit fontScale="55000" lnSpcReduction="20000"/>
          </a:bodyPr>
          <a:lstStyle/>
          <a:p>
            <a:pPr marL="0" indent="0">
              <a:buNone/>
            </a:pPr>
            <a:r>
              <a:rPr lang="el-GR" sz="3600" dirty="0"/>
              <a:t>Μέρος Β’: Διαστάσεις ψυχοπαθολογίας Παιδιών και Εφήβων</a:t>
            </a:r>
            <a:endParaRPr lang="en-GR" sz="3600" dirty="0"/>
          </a:p>
          <a:p>
            <a:r>
              <a:rPr lang="el-GR" sz="3600" dirty="0"/>
              <a:t>Τρίτη 14 Νοεμβρίου. Μάθημα 7: (Εύη Αθανασιάδου) Παρατήρηση Βρέφους και πρώιμη ψυχοπαθολογία (σίτιση, ύπνος, ψυχοσωματικές διαταραχές)-πρώτο μέρος</a:t>
            </a:r>
            <a:endParaRPr lang="en-GR" sz="3600" dirty="0"/>
          </a:p>
          <a:p>
            <a:r>
              <a:rPr lang="el-GR" sz="3600" dirty="0"/>
              <a:t>Τρίτη 21 Νοεμβρίου. Μάθημα 8: (Ήρα Κόλλια) Αυτισμός και ψύχωση </a:t>
            </a:r>
            <a:endParaRPr lang="en-GR" sz="3600" dirty="0"/>
          </a:p>
          <a:p>
            <a:r>
              <a:rPr lang="el-GR" sz="3600" dirty="0"/>
              <a:t>Τρίτη 28 Νοεμβρίου. Μάθημα 9: (Εύη Αθανασιάδου) Παρατήρηση Βρέφους και πρώιμη ψυχοπαθολογία (σίτιση, ύπνος, ψυχοσωματικές διαταραχές)-δεύτερο μέρος</a:t>
            </a:r>
            <a:endParaRPr lang="en-GR" sz="3600" dirty="0"/>
          </a:p>
          <a:p>
            <a:r>
              <a:rPr lang="el-GR" sz="3600" dirty="0"/>
              <a:t>Τρίτη 5 Δεκεμβρίου. Μάθημα 10: (Σοφία </a:t>
            </a:r>
            <a:r>
              <a:rPr lang="el-GR" sz="3600" dirty="0" err="1"/>
              <a:t>Ανασοντζή</a:t>
            </a:r>
            <a:r>
              <a:rPr lang="el-GR" sz="3600" dirty="0"/>
              <a:t>) Αγχώδεις διαταραχές</a:t>
            </a:r>
            <a:endParaRPr lang="en-GR" sz="3600" dirty="0"/>
          </a:p>
          <a:p>
            <a:r>
              <a:rPr lang="el-GR" sz="3600" dirty="0"/>
              <a:t>Τρίτη 12 Δεκεμβρίου. Μάθημα 11: (Ήρα Κόλλια) Κατάθλιψη </a:t>
            </a:r>
            <a:endParaRPr lang="en-GR" sz="3600" dirty="0"/>
          </a:p>
          <a:p>
            <a:r>
              <a:rPr lang="el-GR" sz="3600" dirty="0"/>
              <a:t>Τρίτη 19 Δεκεμβρίου. Μάθημα 12: (Μερόπη </a:t>
            </a:r>
            <a:r>
              <a:rPr lang="el-GR" sz="3600" dirty="0" err="1"/>
              <a:t>Νάρνου</a:t>
            </a:r>
            <a:r>
              <a:rPr lang="el-GR" sz="3600" dirty="0"/>
              <a:t>) Διαταραχές εξωτερίκευσης -πρώτο μέρος</a:t>
            </a:r>
            <a:endParaRPr lang="en-GR" sz="3600" dirty="0"/>
          </a:p>
          <a:p>
            <a:r>
              <a:rPr lang="el-GR" sz="3600" dirty="0"/>
              <a:t>Τρίτη 9 Ιανουαρίου. Μάθημα 13 (Μερόπη </a:t>
            </a:r>
            <a:r>
              <a:rPr lang="el-GR" sz="3600" dirty="0" err="1"/>
              <a:t>Νάρνου</a:t>
            </a:r>
            <a:r>
              <a:rPr lang="el-GR" sz="3600" dirty="0"/>
              <a:t>) Διαταραχές εξωτερίκευσης -δεύτερο μέρος και κλείσιμο (Λήδα Αναγνωστάκη)</a:t>
            </a:r>
          </a:p>
        </p:txBody>
      </p:sp>
    </p:spTree>
    <p:extLst>
      <p:ext uri="{BB962C8B-B14F-4D97-AF65-F5344CB8AC3E}">
        <p14:creationId xmlns:p14="http://schemas.microsoft.com/office/powerpoint/2010/main" val="179550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Διαδικαστικά</a:t>
            </a:r>
            <a:endParaRPr lang="en-US" dirty="0"/>
          </a:p>
        </p:txBody>
      </p:sp>
      <p:sp>
        <p:nvSpPr>
          <p:cNvPr id="3" name="Content Placeholder 2"/>
          <p:cNvSpPr>
            <a:spLocks noGrp="1"/>
          </p:cNvSpPr>
          <p:nvPr>
            <p:ph idx="1"/>
          </p:nvPr>
        </p:nvSpPr>
        <p:spPr/>
        <p:txBody>
          <a:bodyPr/>
          <a:lstStyle/>
          <a:p>
            <a:r>
              <a:rPr lang="el-GR" dirty="0"/>
              <a:t>Υλικό μαθήματος στην η-τάξη (η-τάξη ΕΚΠΑ/ Βασικές επιλογές/μαθήματα/ Εκπαίδευσης και Αγωγής στην Προσχολική Ηλικία/Μαθήματα εκτός προγράμματος σπουδών). Το υλικό αποτελεί πνευματική ιδιοκτησία του/της κάθε διδάσκοντα/</a:t>
            </a:r>
            <a:r>
              <a:rPr lang="el-GR" dirty="0" err="1"/>
              <a:t>ουσας</a:t>
            </a:r>
            <a:r>
              <a:rPr lang="el-GR" dirty="0"/>
              <a:t>.</a:t>
            </a:r>
          </a:p>
          <a:p>
            <a:r>
              <a:rPr lang="en-US" dirty="0" err="1"/>
              <a:t>Ά</a:t>
            </a:r>
            <a:r>
              <a:rPr lang="el-GR" dirty="0" err="1"/>
              <a:t>ρθρα</a:t>
            </a:r>
            <a:r>
              <a:rPr lang="el-GR" dirty="0"/>
              <a:t> για μελέτη στο m</a:t>
            </a:r>
            <a:r>
              <a:rPr lang="en-US" dirty="0"/>
              <a:t>ail </a:t>
            </a:r>
            <a:r>
              <a:rPr lang="el-GR" dirty="0"/>
              <a:t>σας (πριν το κάθε μάθημα)</a:t>
            </a:r>
          </a:p>
          <a:p>
            <a:r>
              <a:rPr lang="el-GR" dirty="0"/>
              <a:t>Μέχρι 2 επιτρεπόμενες απουσίες </a:t>
            </a:r>
          </a:p>
          <a:p>
            <a:r>
              <a:rPr lang="el-GR" dirty="0"/>
              <a:t>Προφορικές εξετάσεις στο τέλος του εξαμήνου</a:t>
            </a:r>
          </a:p>
          <a:p>
            <a:r>
              <a:rPr lang="en-US" dirty="0"/>
              <a:t>Mail </a:t>
            </a:r>
            <a:r>
              <a:rPr lang="el-GR" dirty="0"/>
              <a:t>επικοινωνίας</a:t>
            </a:r>
            <a:r>
              <a:rPr lang="en-US" dirty="0"/>
              <a:t>: </a:t>
            </a:r>
            <a:r>
              <a:rPr lang="en-US" dirty="0" err="1"/>
              <a:t>lanagnostaki@ecd.uoa.gr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Αρχίζοντας…</a:t>
            </a:r>
            <a:endParaRPr lang="en-US" dirty="0"/>
          </a:p>
        </p:txBody>
      </p:sp>
      <p:sp>
        <p:nvSpPr>
          <p:cNvPr id="3" name="Content Placeholder 2"/>
          <p:cNvSpPr>
            <a:spLocks noGrp="1"/>
          </p:cNvSpPr>
          <p:nvPr>
            <p:ph idx="1"/>
          </p:nvPr>
        </p:nvSpPr>
        <p:spPr/>
        <p:txBody>
          <a:bodyPr>
            <a:normAutofit fontScale="92500"/>
          </a:bodyPr>
          <a:lstStyle/>
          <a:p>
            <a:pPr marL="0" indent="0">
              <a:buNone/>
            </a:pPr>
            <a:r>
              <a:rPr lang="el-GR" dirty="0"/>
              <a:t>Η ψυχανάλυση δεν είναι μόνο μία μορφή θεραπείας.</a:t>
            </a:r>
          </a:p>
          <a:p>
            <a:pPr marL="0" indent="0">
              <a:buNone/>
            </a:pPr>
            <a:r>
              <a:rPr lang="el-GR" dirty="0"/>
              <a:t>Περιλαμβάνει επίσης: </a:t>
            </a:r>
          </a:p>
          <a:p>
            <a:pPr marL="0" indent="0">
              <a:buNone/>
            </a:pPr>
            <a:r>
              <a:rPr lang="el-GR" dirty="0"/>
              <a:t>μία πλούσια θεωρία για τα ψυχολογικά και ψυχοπαθολογικά φαινόμενα και </a:t>
            </a:r>
          </a:p>
          <a:p>
            <a:pPr marL="0" indent="0">
              <a:buNone/>
            </a:pPr>
            <a:r>
              <a:rPr lang="el-GR" dirty="0"/>
              <a:t>μία  ιδιαίτερη μέθοδο διερεύνησης του ατομικού ψυχισμού, των ομαδικών και των κοινωνικών και πολιτικών φαινομένων</a:t>
            </a:r>
          </a:p>
          <a:p>
            <a:pPr marL="0" indent="0">
              <a:buNone/>
            </a:pPr>
            <a:endParaRPr lang="el-GR" dirty="0"/>
          </a:p>
          <a:p>
            <a:pPr marL="0" indent="0">
              <a:buNone/>
            </a:pPr>
            <a:r>
              <a:rPr lang="el-GR" dirty="0"/>
              <a:t>(βλ. κεφάλαιο «</a:t>
            </a:r>
            <a:r>
              <a:rPr lang="en-GB" dirty="0"/>
              <a:t>Where have all the adults gone?</a:t>
            </a:r>
            <a:r>
              <a:rPr lang="el-GR" dirty="0"/>
              <a:t>» του </a:t>
            </a:r>
            <a:r>
              <a:rPr lang="en-GB" dirty="0"/>
              <a:t>Philip </a:t>
            </a:r>
            <a:r>
              <a:rPr lang="en-GB" dirty="0" err="1"/>
              <a:t>Stokoe</a:t>
            </a:r>
            <a:r>
              <a:rPr lang="el-GR" dirty="0"/>
              <a:t> από το βιβλίο του </a:t>
            </a:r>
            <a:r>
              <a:rPr lang="en-GB" dirty="0"/>
              <a:t>David Morgan</a:t>
            </a:r>
            <a:r>
              <a:rPr lang="el-GR" dirty="0"/>
              <a:t> </a:t>
            </a:r>
            <a:r>
              <a:rPr lang="en-GB" dirty="0"/>
              <a:t>THE UNCONSCIOUS IN SOCIAL AND POLITICAL LIFE</a:t>
            </a:r>
            <a:r>
              <a:rPr lang="el-GR" dirty="0"/>
              <a:t>, 2019)</a:t>
            </a: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ED986-EAE7-064A-86B6-FB37665D60C9}"/>
              </a:ext>
            </a:extLst>
          </p:cNvPr>
          <p:cNvSpPr>
            <a:spLocks noGrp="1"/>
          </p:cNvSpPr>
          <p:nvPr>
            <p:ph type="title"/>
          </p:nvPr>
        </p:nvSpPr>
        <p:spPr/>
        <p:txBody>
          <a:bodyPr/>
          <a:lstStyle/>
          <a:p>
            <a:r>
              <a:rPr lang="el-GR" dirty="0"/>
              <a:t>Ας το πιάσουμε από την αρχή…</a:t>
            </a:r>
            <a:endParaRPr lang="en-GR" dirty="0"/>
          </a:p>
        </p:txBody>
      </p:sp>
      <p:sp>
        <p:nvSpPr>
          <p:cNvPr id="3" name="Content Placeholder 2">
            <a:extLst>
              <a:ext uri="{FF2B5EF4-FFF2-40B4-BE49-F238E27FC236}">
                <a16:creationId xmlns:a16="http://schemas.microsoft.com/office/drawing/2014/main" id="{4EA76909-D0C3-3F49-93B6-1869EF687D08}"/>
              </a:ext>
            </a:extLst>
          </p:cNvPr>
          <p:cNvSpPr>
            <a:spLocks noGrp="1"/>
          </p:cNvSpPr>
          <p:nvPr>
            <p:ph idx="1"/>
          </p:nvPr>
        </p:nvSpPr>
        <p:spPr/>
        <p:txBody>
          <a:bodyPr/>
          <a:lstStyle/>
          <a:p>
            <a:pPr marL="0" indent="0">
              <a:buNone/>
            </a:pPr>
            <a:endParaRPr lang="el-GR" dirty="0"/>
          </a:p>
          <a:p>
            <a:pPr marL="0" indent="0">
              <a:buNone/>
            </a:pPr>
            <a:r>
              <a:rPr lang="el-GR" dirty="0"/>
              <a:t>(αρκετά σύντομα ωστόσο)</a:t>
            </a:r>
            <a:endParaRPr lang="en-GR" dirty="0"/>
          </a:p>
        </p:txBody>
      </p:sp>
    </p:spTree>
    <p:extLst>
      <p:ext uri="{BB962C8B-B14F-4D97-AF65-F5344CB8AC3E}">
        <p14:creationId xmlns:p14="http://schemas.microsoft.com/office/powerpoint/2010/main" val="341125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wrap="none" anchor="ctr">
            <a:prstTxWarp prst="textNoShape">
              <a:avLst/>
            </a:prstTxWarp>
          </a:bodyPr>
          <a:lstStyle/>
          <a:p>
            <a:endParaRPr lang="en-US"/>
          </a:p>
        </p:txBody>
      </p:sp>
      <p:grpSp>
        <p:nvGrpSpPr>
          <p:cNvPr id="2" name="Group 2"/>
          <p:cNvGrpSpPr>
            <a:grpSpLocks/>
          </p:cNvGrpSpPr>
          <p:nvPr/>
        </p:nvGrpSpPr>
        <p:grpSpPr bwMode="auto">
          <a:xfrm>
            <a:off x="457200" y="1219200"/>
            <a:ext cx="8228013" cy="4935538"/>
            <a:chOff x="288" y="768"/>
            <a:chExt cx="5183" cy="3109"/>
          </a:xfrm>
        </p:grpSpPr>
        <p:pic>
          <p:nvPicPr>
            <p:cNvPr id="11267" name="Picture 3"/>
            <p:cNvPicPr>
              <a:picLocks noChangeAspect="1" noChangeArrowheads="1"/>
            </p:cNvPicPr>
            <p:nvPr/>
          </p:nvPicPr>
          <p:blipFill>
            <a:blip r:embed="rId3"/>
            <a:srcRect l="-68135" r="-68135"/>
            <a:stretch>
              <a:fillRect/>
            </a:stretch>
          </p:blipFill>
          <p:spPr bwMode="auto">
            <a:xfrm>
              <a:off x="288" y="768"/>
              <a:ext cx="5184" cy="3110"/>
            </a:xfrm>
            <a:prstGeom prst="rect">
              <a:avLst/>
            </a:prstGeom>
            <a:noFill/>
            <a:ln w="9525">
              <a:noFill/>
              <a:round/>
              <a:headEnd/>
              <a:tailEnd/>
            </a:ln>
            <a:effectLst/>
          </p:spPr>
        </p:pic>
        <p:sp>
          <p:nvSpPr>
            <p:cNvPr id="11268" name="Text Box 4"/>
            <p:cNvSpPr txBox="1">
              <a:spLocks noChangeArrowheads="1"/>
            </p:cNvSpPr>
            <p:nvPr/>
          </p:nvSpPr>
          <p:spPr bwMode="auto">
            <a:xfrm>
              <a:off x="288" y="768"/>
              <a:ext cx="5184" cy="3110"/>
            </a:xfrm>
            <a:prstGeom prst="rect">
              <a:avLst/>
            </a:prstGeom>
            <a:noFill/>
            <a:ln w="9525">
              <a:noFill/>
              <a:round/>
              <a:headEnd/>
              <a:tailEnd/>
            </a:ln>
            <a:effectLst/>
          </p:spPr>
          <p:txBody>
            <a:bodyPr wrap="none" anchor="ctr">
              <a:prstTxWarp prst="textNoShape">
                <a:avLst/>
              </a:prstTxWarp>
            </a:bodyPr>
            <a:lstStyle/>
            <a:p>
              <a:endParaRPr lang="en-US"/>
            </a:p>
          </p:txBody>
        </p:sp>
      </p:grpSp>
      <p:sp>
        <p:nvSpPr>
          <p:cNvPr id="6" name="Rectangle 5"/>
          <p:cNvSpPr/>
          <p:nvPr/>
        </p:nvSpPr>
        <p:spPr>
          <a:xfrm>
            <a:off x="3008336" y="3198168"/>
            <a:ext cx="3127328" cy="461665"/>
          </a:xfrm>
          <a:prstGeom prst="rect">
            <a:avLst/>
          </a:prstGeom>
        </p:spPr>
        <p:txBody>
          <a:bodyPr wrap="none">
            <a:spAutoFit/>
          </a:bodyPr>
          <a:lstStyle/>
          <a:p>
            <a:r>
              <a:rPr lang="en-US" dirty="0">
                <a:solidFill>
                  <a:srgbClr val="7B9899"/>
                </a:solidFill>
                <a:ea typeface="ＭＳ Ｐゴシック" charset="0"/>
                <a:cs typeface="ＭＳ Ｐゴシック" charset="0"/>
              </a:rPr>
              <a:t>S. Freud (1856-1939)</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5046</TotalTime>
  <Words>2581</Words>
  <Application>Microsoft Macintosh PowerPoint</Application>
  <PresentationFormat>On-screen Show (4:3)</PresentationFormat>
  <Paragraphs>241</Paragraphs>
  <Slides>40</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Bookman Old Style</vt:lpstr>
      <vt:lpstr>Calibri</vt:lpstr>
      <vt:lpstr>Cambria</vt:lpstr>
      <vt:lpstr>Constantia</vt:lpstr>
      <vt:lpstr>Gill Sans MT</vt:lpstr>
      <vt:lpstr>Times New Roman</vt:lpstr>
      <vt:lpstr>Wingdings 2</vt:lpstr>
      <vt:lpstr>Wingdings 3</vt:lpstr>
      <vt:lpstr>Ροή</vt:lpstr>
      <vt:lpstr>PowerPoint Presentation</vt:lpstr>
      <vt:lpstr>Περιγραφή μαθήματος</vt:lpstr>
      <vt:lpstr>Περιγραφή μαθήματος</vt:lpstr>
      <vt:lpstr>Πρόγραμμα διαλέξεων</vt:lpstr>
      <vt:lpstr>Πρόγραμμα διαλέξεων</vt:lpstr>
      <vt:lpstr>Διαδικαστικά</vt:lpstr>
      <vt:lpstr>Αρχίζοντας…</vt:lpstr>
      <vt:lpstr>Ας το πιάσουμε από την αρχή…</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Freud και ο μικρός Χανς</vt:lpstr>
      <vt:lpstr>PowerPoint Presentation</vt:lpstr>
      <vt:lpstr>PowerPoint Presentation</vt:lpstr>
      <vt:lpstr>Anna Freud</vt:lpstr>
      <vt:lpstr>Anna Freud</vt:lpstr>
      <vt:lpstr>Anna Freud</vt:lpstr>
      <vt:lpstr>Παραδείγματα αναπτυξιακών γραμμών</vt:lpstr>
      <vt:lpstr>Παραδείγματα αναπτυξιακών γραμμών</vt:lpstr>
      <vt:lpstr>Παραδείγματα αναπτυξιακών γραμμών</vt:lpstr>
      <vt:lpstr>Παραδείγματα αναπτυξιακών γραμμών</vt:lpstr>
      <vt:lpstr>Παραδείγματα αναπτυξιακών γραμμών</vt:lpstr>
      <vt:lpstr>Παραδείγματα αναπτυξιακών γραμμών</vt:lpstr>
      <vt:lpstr>Πότε να πάει σχολείο; </vt:lpstr>
      <vt:lpstr>Διαγνωστικό προφίλ</vt:lpstr>
      <vt:lpstr>Ψυχανάλυση και ανάπτυξη </vt:lpstr>
      <vt:lpstr>Ψυχανάλυση και ανάπτυξη </vt:lpstr>
      <vt:lpstr>«Διαπροσωπικές ικανότητες» βρεφών</vt:lpstr>
      <vt:lpstr>Πειράματα Fanz </vt:lpstr>
      <vt:lpstr>Colwyn Trevarthen: έμφυτη διυποκειμενικότητα</vt:lpstr>
      <vt:lpstr>Colwyn Trevarthen: έμφυτη διυποκειμενικότητα</vt:lpstr>
      <vt:lpstr>Daniel Stern</vt:lpstr>
      <vt:lpstr>Daniel Stern</vt:lpstr>
      <vt:lpstr>Εφαρμογές στην κλινική πράξη της θεωρίας του D. Stern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394</cp:revision>
  <dcterms:created xsi:type="dcterms:W3CDTF">2018-09-30T07:41:12Z</dcterms:created>
  <dcterms:modified xsi:type="dcterms:W3CDTF">2023-09-25T08:50:06Z</dcterms:modified>
</cp:coreProperties>
</file>