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6" r:id="rId2"/>
    <p:sldId id="262" r:id="rId3"/>
    <p:sldId id="257" r:id="rId4"/>
    <p:sldId id="261"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35" autoAdjust="0"/>
  </p:normalViewPr>
  <p:slideViewPr>
    <p:cSldViewPr snapToGrid="0">
      <p:cViewPr varScale="1">
        <p:scale>
          <a:sx n="63" d="100"/>
          <a:sy n="63" d="100"/>
        </p:scale>
        <p:origin x="142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F954B-E27B-430C-A50E-FB505748B0AF}" type="datetimeFigureOut">
              <a:rPr lang="el-GR" smtClean="0"/>
              <a:t>30/9/2024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42D27-BC02-4C5B-9091-A37BAA6A52D1}" type="slidenum">
              <a:rPr lang="el-GR" smtClean="0"/>
              <a:t>‹#›</a:t>
            </a:fld>
            <a:endParaRPr lang="el-GR"/>
          </a:p>
        </p:txBody>
      </p:sp>
    </p:spTree>
    <p:extLst>
      <p:ext uri="{BB962C8B-B14F-4D97-AF65-F5344CB8AC3E}">
        <p14:creationId xmlns:p14="http://schemas.microsoft.com/office/powerpoint/2010/main" val="180252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 πρώτο μάθημα της «Ανάλυσης εικονογραφημένων βιβλίων» θα ασχοληθούμε με τον τρόπο αναζήτησης βιβλίων παιδικής λογοτεχνίας, νέων άλλα και παλιότερων εκδόσεων, τόσο διαδικτυακά όσο και με φυσική παρουσία σε βιβλιοθήκες.</a:t>
            </a:r>
          </a:p>
        </p:txBody>
      </p:sp>
      <p:sp>
        <p:nvSpPr>
          <p:cNvPr id="4" name="Θέση αριθμού διαφάνειας 3"/>
          <p:cNvSpPr>
            <a:spLocks noGrp="1"/>
          </p:cNvSpPr>
          <p:nvPr>
            <p:ph type="sldNum" sz="quarter" idx="5"/>
          </p:nvPr>
        </p:nvSpPr>
        <p:spPr/>
        <p:txBody>
          <a:bodyPr/>
          <a:lstStyle/>
          <a:p>
            <a:fld id="{32342D27-BC02-4C5B-9091-A37BAA6A52D1}" type="slidenum">
              <a:rPr lang="el-GR" smtClean="0"/>
              <a:t>1</a:t>
            </a:fld>
            <a:endParaRPr lang="el-GR"/>
          </a:p>
        </p:txBody>
      </p:sp>
    </p:spTree>
    <p:extLst>
      <p:ext uri="{BB962C8B-B14F-4D97-AF65-F5344CB8AC3E}">
        <p14:creationId xmlns:p14="http://schemas.microsoft.com/office/powerpoint/2010/main" val="15116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 καλύτερος τρόπος για να βρούμε παιδικά βιβλία –και όχι μόνο- είναι η επίσκεψή μας σε μια βιβλιοθήκη, η οποία διαθέτει τμήμα παιδικών και εφηβικών βιβλίων. Η μεγαλύτερη βιβλιοθήκη στην Ελλάδα είναι η Εθνική Βιβλιοθήκη Ελλάδος, η οποία στεγάζεται στο Φάληρο, στο Ίδρυμα Σταύρος Νιάρχος. Εκεί υπάρχει ένα μεγάλο παιδικό και εφηβικό τμήμα, στο οποίο εντάσσονται χώροι ελεύθερης και οργανωμένης ανάγνωσης, καθώς και υπηρεσία δανεισμού. Η Εθνική Βιβλιοθήκη υλοποιεί πολλές δράσεις για παιδιά καθ’ όλη τη διάρκεια της χρονιάς, καθώς και την Καλοκαιρινή Εκστρατεία Ανάγνωσης, η οποία οργανώνεται από την Εθνική Βιβλιοθήκη σε συνεργασία με διάφορους φορείς και Ιδρύματα (τα τελευταία χρόνια την ευθύνη οργάνωσης και σχεδιασμού έχει μαζί με τη Βιβλιοθήκη, το παιδαγωγικό εργαστήριο του Τμήματος Δημοτικής Εκπαίδευσης του ΕΚΠΑ) και πραγματοποιείται από πολλές δημοτικές βιβλιοθήκες σε όλη την Ελλάδα.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Οι Δημοτικές Βιβλιοθήκες επίσης, αποτελούν έναν χώρο, όπου μπορούν να αναζητηθούν βιβλία, αρκεί βέβαια να είναι οργανωμένες και ενημερωμένες. Μερικές από τις πιο αξιόλογες δημοτικές βιβλιοθήκες βρίσκουμε στη Θεσσαλονίκη, στην Καλαμπάκα, στο παράρτημα Τριφυλίας της Δημόσιας Κεντρικής βιβλιοθήκης Καλαμάτας, αλλά και στην Αθήνα, όπως η παιδική και βρεφική βιβλιοθήκη του Δήμου Αθηναίων, η Δημοτική Βιβλιοθήκη </a:t>
            </a:r>
            <a:r>
              <a:rPr lang="el-GR" dirty="0" err="1"/>
              <a:t>Κορωπίου</a:t>
            </a:r>
            <a:r>
              <a:rPr lang="el-GR" dirty="0"/>
              <a:t>, Κηφισιάς, Αγίας Παρασκευής, Παλαιού Φαλήρου και πολλές άλλες τις οποίες μπορείτε να εντοπίσετε από τον </a:t>
            </a:r>
            <a:r>
              <a:rPr lang="el-GR" dirty="0" err="1"/>
              <a:t>ιστότοπο</a:t>
            </a:r>
            <a:r>
              <a:rPr lang="el-GR" dirty="0"/>
              <a:t> του Δικτύου Ελληνικών Βιβλιοθηκών, τον σύνδεσμο του οποίου βλέπετε πάνω στη διαφάνεια. Αξιόλογες Βιβλιοθήκες υπάρχουν και σε πολλά Ιδρύματα. σωματεία ή φορείς, όπως το Δίκτυο για τα Δικαιώματα του παιδιού, το Ίδρυμα Λασκαρίδη, το Διαβάζοντας Μεγαλώνω.</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Ας μην ξεχνάμε βέβαια, πως με φυσική παρουσία μπορούμε να ενημερωνόμαστε για παιδικά και εφηβικά βιβλία και από μεγάλες εκθέσεις βιβλίου που πραγματοποιούνται σε όλη της Ελλάδα. Στην Αθήνα ειδικά την περίοδο του φθινοπώρου έχουμε την Έκθεση Βιβλίου στο Πεδίον του Άρεως, ενώ την άνοιξη προς το καλοκαίρι πραγματοποιείται η μεγάλη έκθεση στο </a:t>
            </a:r>
            <a:r>
              <a:rPr lang="el-GR" dirty="0" err="1"/>
              <a:t>Ζάπειο</a:t>
            </a:r>
            <a:r>
              <a:rPr lang="el-GR" dirty="0"/>
              <a:t>.</a:t>
            </a:r>
          </a:p>
          <a:p>
            <a:endParaRPr lang="el-GR" dirty="0"/>
          </a:p>
        </p:txBody>
      </p:sp>
      <p:sp>
        <p:nvSpPr>
          <p:cNvPr id="4" name="Θέση αριθμού διαφάνειας 3"/>
          <p:cNvSpPr>
            <a:spLocks noGrp="1"/>
          </p:cNvSpPr>
          <p:nvPr>
            <p:ph type="sldNum" sz="quarter" idx="5"/>
          </p:nvPr>
        </p:nvSpPr>
        <p:spPr/>
        <p:txBody>
          <a:bodyPr/>
          <a:lstStyle/>
          <a:p>
            <a:fld id="{32342D27-BC02-4C5B-9091-A37BAA6A52D1}" type="slidenum">
              <a:rPr lang="el-GR" smtClean="0"/>
              <a:t>2</a:t>
            </a:fld>
            <a:endParaRPr lang="el-GR"/>
          </a:p>
        </p:txBody>
      </p:sp>
    </p:spTree>
    <p:extLst>
      <p:ext uri="{BB962C8B-B14F-4D97-AF65-F5344CB8AC3E}">
        <p14:creationId xmlns:p14="http://schemas.microsoft.com/office/powerpoint/2010/main" val="2978313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Εκτός όμως από τις Βιβλιοθήκες βιβλία μπορούμε να αναζητήσουμε και διαδικτυακά, χωρίς τη φυσική μας παρουσία. Ένας καλός τρόπος για να βρούμε ιδιαίτερα νέες κυκλοφορίες βιβλίων είναι οι ιστοσελίδες μεγάλων βιβλιοπωλείων, οι οποίες τις περισσότερες φορές διαθέτουν ειδική κατηγορία για τα παιδικά και εφηβικά βιβλία, καθώς και για τις νέες κυκλοφορίες τους. </a:t>
            </a:r>
          </a:p>
          <a:p>
            <a:r>
              <a:rPr lang="el-GR" dirty="0"/>
              <a:t>Οργανωμένοι </a:t>
            </a:r>
            <a:r>
              <a:rPr lang="el-GR" dirty="0" err="1"/>
              <a:t>ιστότοποι</a:t>
            </a:r>
            <a:r>
              <a:rPr lang="el-GR" dirty="0"/>
              <a:t> για το παιδικό βιβλίο ειδικά, υπάρχουν επίσης αρκετοί. Ένας </a:t>
            </a:r>
            <a:r>
              <a:rPr lang="el-GR" dirty="0" err="1"/>
              <a:t>ιστότοπος</a:t>
            </a:r>
            <a:r>
              <a:rPr lang="el-GR" dirty="0"/>
              <a:t> που θα σας φανεί πολύ χρήσιμος σε όλη την επαγγελματική σας πορεία είναι το </a:t>
            </a:r>
            <a:r>
              <a:rPr lang="en-US" dirty="0" err="1"/>
              <a:t>Elniplex</a:t>
            </a:r>
            <a:r>
              <a:rPr lang="el-GR" dirty="0"/>
              <a:t>, καθώς εκεί μπορείτε να βρείτε κατασκευές, θεατρικά </a:t>
            </a:r>
            <a:r>
              <a:rPr lang="el-GR" dirty="0" err="1"/>
              <a:t>κειμενάκια</a:t>
            </a:r>
            <a:r>
              <a:rPr lang="el-GR" dirty="0"/>
              <a:t> και άλλες προτάσεις χρήσιμες για τη σχολική ζωή. Η βασικότερη όμως προσφορά του </a:t>
            </a:r>
            <a:r>
              <a:rPr lang="en-US" dirty="0" err="1"/>
              <a:t>Elniplex</a:t>
            </a:r>
            <a:r>
              <a:rPr lang="el-GR" dirty="0"/>
              <a:t> είναι στον τομέα του παιδικού βιβλίου, καθώς εκτός από ενημερωμένες θεματικές προτάσεις (δηλαδή αναζήτηση βιβλίων ανά θέμα), μπορείτε να βρείτε χρυσές λίστες για κάθε χρόνο, μέσα στις οποίες εντάσσονται τα καλύτερα βιβλία της χρονιάς, </a:t>
            </a:r>
            <a:r>
              <a:rPr lang="el-GR" dirty="0" err="1"/>
              <a:t>φιλαναγνωστικές</a:t>
            </a:r>
            <a:r>
              <a:rPr lang="el-GR" dirty="0"/>
              <a:t> προτάσεις, συνεντεύξεις συγγραφέων και πολλά άλλα. Θεματικές προτάσεις βιβλίων, αλλά όχι τόσο καλά ενημερωμένων με νέες κυκλοφορίες, μπορούμε να βρούμε και στο </a:t>
            </a:r>
            <a:r>
              <a:rPr lang="en-US" dirty="0"/>
              <a:t>blog</a:t>
            </a:r>
            <a:r>
              <a:rPr lang="el-GR" dirty="0"/>
              <a:t> της Λέσχης Ανάγνωσης και </a:t>
            </a:r>
            <a:r>
              <a:rPr lang="el-GR" dirty="0" err="1"/>
              <a:t>Φιλαναγνωσίας</a:t>
            </a:r>
            <a:r>
              <a:rPr lang="el-GR" dirty="0"/>
              <a:t>.</a:t>
            </a:r>
          </a:p>
          <a:p>
            <a:r>
              <a:rPr lang="el-GR" dirty="0"/>
              <a:t>Διαδικτυακά περιοδικά, επίσης όπως είναι ο Αναγνώστης και η Κόκκινη Αλεπού, βοηθούν στον σχηματισμό άποψης για το σύγχρονο παιδικό βιβλίο. Στον Αναγνώστη θα βρείτε κριτικές και άρθρα σχετικά με το παιδικό βιβλίο από έγκυρους μελετητές, αλλά και συγγραφείς, ενώ στην Κόκκινη Αλεπού θα βρείτε βιβλία ανά ηλικιακή κατηγορία, συνεντεύξεις, αφιερώματα σε εικονογράφους, ειδική ενότητα για τα </a:t>
            </a:r>
            <a:r>
              <a:rPr lang="en-US" dirty="0"/>
              <a:t>comics</a:t>
            </a:r>
            <a:r>
              <a:rPr lang="el-GR" dirty="0"/>
              <a:t> και </a:t>
            </a:r>
            <a:r>
              <a:rPr lang="el-GR" dirty="0" err="1"/>
              <a:t>φιλαναγνωστικές</a:t>
            </a:r>
            <a:r>
              <a:rPr lang="el-GR" dirty="0"/>
              <a:t> προτάσεις. Η διαδικτυακή εφημερίδα </a:t>
            </a:r>
            <a:r>
              <a:rPr lang="en-US" dirty="0"/>
              <a:t>Kos Voice</a:t>
            </a:r>
            <a:r>
              <a:rPr lang="el-GR" dirty="0"/>
              <a:t> διαθέτει ειδική ενότητα για το παιδικό και εφηβικό βιβλίο με αντίστοιχες επίσης ενότητες. </a:t>
            </a:r>
          </a:p>
          <a:p>
            <a:r>
              <a:rPr lang="el-GR" dirty="0"/>
              <a:t>Τέλος, ομάδες στο</a:t>
            </a:r>
            <a:r>
              <a:rPr lang="en-US" dirty="0"/>
              <a:t> </a:t>
            </a:r>
            <a:r>
              <a:rPr lang="en-US" dirty="0" err="1"/>
              <a:t>facebook</a:t>
            </a:r>
            <a:r>
              <a:rPr lang="el-GR" dirty="0"/>
              <a:t> υπάρχουν αρκετές, μέσα από τις οποίες μπορείτε να επικοινωνείτε με ανθρώπους που ενδιαφέρονται είτε από την πλευρά του γονιού είτε από την πλευρά του εκπαιδευτικού, για το παιδικό βιβλίο.</a:t>
            </a: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32342D27-BC02-4C5B-9091-A37BAA6A52D1}" type="slidenum">
              <a:rPr lang="el-GR" smtClean="0"/>
              <a:t>3</a:t>
            </a:fld>
            <a:endParaRPr lang="el-GR"/>
          </a:p>
        </p:txBody>
      </p:sp>
    </p:spTree>
    <p:extLst>
      <p:ext uri="{BB962C8B-B14F-4D97-AF65-F5344CB8AC3E}">
        <p14:creationId xmlns:p14="http://schemas.microsoft.com/office/powerpoint/2010/main" val="156879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Όπως θα έχετε ήδη διαπιστώσει από την περιήγησή σας, τα παιδικά και εφηβικά βιβλία είναι πολυπληθή και ποικίλα. Ανάμεσά τους υπάρχουν καλά και κακά βιβλία. Πώς όμως ξεχωρίζουμε τα καλά από τα κακά βιβλία; Με ποια κριτήρια βάζουμε ένα βιβλίο στην τάξη ή στη βιβλιοθήκη προς δανεισμό; Ποια είναι τα σημεία που πρέπει να προσέξουμε; Παρόλο που δεν θα ασχοληθούμε στην παρούσα φάση διεξοδικά με το συγκεκριμένο θέμα, κάποια γενικά κριτήρια που προσέχουμε είναι αυτά που αναγράφονται στη διαφάνεια. Για να μιλήσουμε πιο συγκεκριμένα στο επόμενο μάθημα θα δούμε αυτά τα δύο βιβλία – </a:t>
            </a:r>
            <a:r>
              <a:rPr lang="el-GR" i="1" dirty="0"/>
              <a:t>Η μυστική πόρτα </a:t>
            </a:r>
            <a:r>
              <a:rPr lang="el-GR" dirty="0"/>
              <a:t>και </a:t>
            </a:r>
            <a:r>
              <a:rPr lang="el-GR" i="1" dirty="0"/>
              <a:t>Στο </a:t>
            </a:r>
            <a:r>
              <a:rPr lang="el-GR" i="1" dirty="0" err="1"/>
              <a:t>Πικεφί</a:t>
            </a:r>
            <a:r>
              <a:rPr lang="el-GR" i="0" dirty="0"/>
              <a:t>-</a:t>
            </a:r>
            <a:r>
              <a:rPr lang="en-US" i="0" dirty="0"/>
              <a:t>. </a:t>
            </a:r>
            <a:r>
              <a:rPr lang="el-GR" i="0" dirty="0"/>
              <a:t>Πρόκειται για δύο διαφορετικά σε θεματική βιβλία, που ωστόσο έχουν κάποια ενδιαφέροντα σημεία τόσο εικονογραφικά όσο και </a:t>
            </a:r>
            <a:r>
              <a:rPr lang="el-GR" i="0" dirty="0" err="1"/>
              <a:t>κειμενικά</a:t>
            </a:r>
            <a:r>
              <a:rPr lang="el-GR" i="0" dirty="0"/>
              <a:t>. </a:t>
            </a:r>
            <a:endParaRPr lang="el-GR" i="1" dirty="0"/>
          </a:p>
        </p:txBody>
      </p:sp>
      <p:sp>
        <p:nvSpPr>
          <p:cNvPr id="4" name="Θέση αριθμού διαφάνειας 3"/>
          <p:cNvSpPr>
            <a:spLocks noGrp="1"/>
          </p:cNvSpPr>
          <p:nvPr>
            <p:ph type="sldNum" sz="quarter" idx="5"/>
          </p:nvPr>
        </p:nvSpPr>
        <p:spPr/>
        <p:txBody>
          <a:bodyPr/>
          <a:lstStyle/>
          <a:p>
            <a:fld id="{32342D27-BC02-4C5B-9091-A37BAA6A52D1}" type="slidenum">
              <a:rPr lang="el-GR" smtClean="0"/>
              <a:t>4</a:t>
            </a:fld>
            <a:endParaRPr lang="el-GR"/>
          </a:p>
        </p:txBody>
      </p:sp>
    </p:spTree>
    <p:extLst>
      <p:ext uri="{BB962C8B-B14F-4D97-AF65-F5344CB8AC3E}">
        <p14:creationId xmlns:p14="http://schemas.microsoft.com/office/powerpoint/2010/main" val="255591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9BD0613-0B3F-499E-86DF-D8CCFBF578FC}" type="datetimeFigureOut">
              <a:rPr lang="el-GR" smtClean="0"/>
              <a:t>30/9/2024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02F6DBE-2180-4A2E-AAF9-85D159F1C2F9}" type="slidenum">
              <a:rPr lang="el-GR" smtClean="0"/>
              <a:t>‹#›</a:t>
            </a:fld>
            <a:endParaRPr lang="el-GR"/>
          </a:p>
        </p:txBody>
      </p:sp>
    </p:spTree>
    <p:extLst>
      <p:ext uri="{BB962C8B-B14F-4D97-AF65-F5344CB8AC3E}">
        <p14:creationId xmlns:p14="http://schemas.microsoft.com/office/powerpoint/2010/main" val="1414451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9BD0613-0B3F-499E-86DF-D8CCFBF578FC}" type="datetimeFigureOut">
              <a:rPr lang="el-GR" smtClean="0"/>
              <a:t>30/9/2024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383235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9BD0613-0B3F-499E-86DF-D8CCFBF578FC}" type="datetimeFigureOut">
              <a:rPr lang="el-GR" smtClean="0"/>
              <a:t>30/9/2024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113131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9BD0613-0B3F-499E-86DF-D8CCFBF578FC}" type="datetimeFigureOut">
              <a:rPr lang="el-GR" smtClean="0"/>
              <a:t>30/9/2024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408888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8593667" y="6272784"/>
            <a:ext cx="2644309" cy="365125"/>
          </a:xfrm>
        </p:spPr>
        <p:txBody>
          <a:bodyPr/>
          <a:lstStyle/>
          <a:p>
            <a:fld id="{F9BD0613-0B3F-499E-86DF-D8CCFBF578FC}" type="datetimeFigureOut">
              <a:rPr lang="el-GR" smtClean="0"/>
              <a:t>30/9/2024</a:t>
            </a:fld>
            <a:endParaRPr lang="el-GR"/>
          </a:p>
        </p:txBody>
      </p:sp>
      <p:sp>
        <p:nvSpPr>
          <p:cNvPr id="5" name="Footer Placeholder 4"/>
          <p:cNvSpPr>
            <a:spLocks noGrp="1"/>
          </p:cNvSpPr>
          <p:nvPr>
            <p:ph type="ftr" sz="quarter" idx="11"/>
          </p:nvPr>
        </p:nvSpPr>
        <p:spPr>
          <a:xfrm>
            <a:off x="2182708" y="6272784"/>
            <a:ext cx="6327648" cy="365125"/>
          </a:xfrm>
        </p:spPr>
        <p:txBody>
          <a:bodyPr/>
          <a:lstStyle/>
          <a:p>
            <a:endParaRPr lang="el-G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02F6DBE-2180-4A2E-AAF9-85D159F1C2F9}" type="slidenum">
              <a:rPr lang="el-GR" smtClean="0"/>
              <a:t>‹#›</a:t>
            </a:fld>
            <a:endParaRPr lang="el-GR"/>
          </a:p>
        </p:txBody>
      </p:sp>
    </p:spTree>
    <p:extLst>
      <p:ext uri="{BB962C8B-B14F-4D97-AF65-F5344CB8AC3E}">
        <p14:creationId xmlns:p14="http://schemas.microsoft.com/office/powerpoint/2010/main" val="35477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9BD0613-0B3F-499E-86DF-D8CCFBF578FC}" type="datetimeFigureOut">
              <a:rPr lang="el-GR" smtClean="0"/>
              <a:t>30/9/2024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555779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9BD0613-0B3F-499E-86DF-D8CCFBF578FC}" type="datetimeFigureOut">
              <a:rPr lang="el-GR" smtClean="0"/>
              <a:t>30/9/2024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76353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9BD0613-0B3F-499E-86DF-D8CCFBF578FC}" type="datetimeFigureOut">
              <a:rPr lang="el-GR" smtClean="0"/>
              <a:t>30/9/2024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202469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D0613-0B3F-499E-86DF-D8CCFBF578FC}" type="datetimeFigureOut">
              <a:rPr lang="el-GR" smtClean="0"/>
              <a:t>30/9/2024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406764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9BD0613-0B3F-499E-86DF-D8CCFBF578FC}" type="datetimeFigureOut">
              <a:rPr lang="el-GR" smtClean="0"/>
              <a:t>30/9/2024</a:t>
            </a:fld>
            <a:endParaRPr lang="el-GR"/>
          </a:p>
        </p:txBody>
      </p:sp>
      <p:sp>
        <p:nvSpPr>
          <p:cNvPr id="6" name="Footer Placeholder 5"/>
          <p:cNvSpPr>
            <a:spLocks noGrp="1"/>
          </p:cNvSpPr>
          <p:nvPr>
            <p:ph type="ftr" sz="quarter" idx="11"/>
          </p:nvPr>
        </p:nvSpPr>
        <p:spPr/>
        <p:txBody>
          <a:bodyPr/>
          <a:lstStyle/>
          <a:p>
            <a:endParaRPr lang="el-G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51851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9BD0613-0B3F-499E-86DF-D8CCFBF578FC}" type="datetimeFigureOut">
              <a:rPr lang="el-GR" smtClean="0"/>
              <a:t>30/9/2024</a:t>
            </a:fld>
            <a:endParaRPr lang="el-G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02F6DBE-2180-4A2E-AAF9-85D159F1C2F9}" type="slidenum">
              <a:rPr lang="el-GR" smtClean="0"/>
              <a:t>‹#›</a:t>
            </a:fld>
            <a:endParaRPr lang="el-GR"/>
          </a:p>
        </p:txBody>
      </p:sp>
    </p:spTree>
    <p:extLst>
      <p:ext uri="{BB962C8B-B14F-4D97-AF65-F5344CB8AC3E}">
        <p14:creationId xmlns:p14="http://schemas.microsoft.com/office/powerpoint/2010/main" val="3779848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9BD0613-0B3F-499E-86DF-D8CCFBF578FC}" type="datetimeFigureOut">
              <a:rPr lang="el-GR" smtClean="0"/>
              <a:t>30/9/2024</a:t>
            </a:fld>
            <a:endParaRPr lang="el-G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l-G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02F6DBE-2180-4A2E-AAF9-85D159F1C2F9}" type="slidenum">
              <a:rPr lang="el-GR" smtClean="0"/>
              <a:t>‹#›</a:t>
            </a:fld>
            <a:endParaRPr lang="el-GR"/>
          </a:p>
        </p:txBody>
      </p:sp>
    </p:spTree>
    <p:extLst>
      <p:ext uri="{BB962C8B-B14F-4D97-AF65-F5344CB8AC3E}">
        <p14:creationId xmlns:p14="http://schemas.microsoft.com/office/powerpoint/2010/main" val="791980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hyperlink" Target="https://network.nlg.gr/library/"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www.kosvoice.gr/%CE%BF-%CE%BC%CE%B1%CE%B3%CE%B9%CE%BA%CF%8C%CF%82-%CE%BA%CF%8C%CF%83%CE%BC%CE%BF%CF%82-%CF%84%CE%BF%CF%85-%CF%80%CE%B1%CE%B9%CE%B4%CE%B9%CE%BA%CE%BF%CF%8D-%CE%B2%CE%B9%CE%B2%CE%BB%CE%AF%CE%BF%CF%85" TargetMode="External"/><Relationship Id="rId3" Type="http://schemas.microsoft.com/office/2007/relationships/media" Target="../media/media4.m4a"/><Relationship Id="rId7" Type="http://schemas.openxmlformats.org/officeDocument/2006/relationships/hyperlink" Target="https://www.elniplex.com/"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11" Type="http://schemas.openxmlformats.org/officeDocument/2006/relationships/image" Target="../media/image5.png"/><Relationship Id="rId5" Type="http://schemas.openxmlformats.org/officeDocument/2006/relationships/slideLayout" Target="../slideLayouts/slideLayout4.xml"/><Relationship Id="rId10" Type="http://schemas.openxmlformats.org/officeDocument/2006/relationships/hyperlink" Target="http://lesxhanagnosis.blogspot.com/" TargetMode="External"/><Relationship Id="rId4" Type="http://schemas.openxmlformats.org/officeDocument/2006/relationships/audio" Target="../media/media4.m4a"/><Relationship Id="rId9" Type="http://schemas.openxmlformats.org/officeDocument/2006/relationships/hyperlink" Target="https://kokkinialepou.g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7AB7B1-109D-9C0F-4586-7FA64DDF9978}"/>
              </a:ext>
            </a:extLst>
          </p:cNvPr>
          <p:cNvSpPr>
            <a:spLocks noGrp="1"/>
          </p:cNvSpPr>
          <p:nvPr>
            <p:ph type="ctrTitle"/>
          </p:nvPr>
        </p:nvSpPr>
        <p:spPr/>
        <p:txBody>
          <a:bodyPr/>
          <a:lstStyle/>
          <a:p>
            <a:pPr algn="ctr"/>
            <a:r>
              <a:rPr lang="el-GR" sz="8800" dirty="0"/>
              <a:t>ΕΥΡΕΣΗ ΒΙΒΛΙΩΝ</a:t>
            </a:r>
          </a:p>
        </p:txBody>
      </p:sp>
      <p:sp>
        <p:nvSpPr>
          <p:cNvPr id="3" name="Υπότιτλος 2">
            <a:extLst>
              <a:ext uri="{FF2B5EF4-FFF2-40B4-BE49-F238E27FC236}">
                <a16:creationId xmlns:a16="http://schemas.microsoft.com/office/drawing/2014/main" id="{3A31EE1A-EE08-BEBD-3E47-871AC319BAF8}"/>
              </a:ext>
            </a:extLst>
          </p:cNvPr>
          <p:cNvSpPr>
            <a:spLocks noGrp="1"/>
          </p:cNvSpPr>
          <p:nvPr>
            <p:ph type="subTitle" idx="1"/>
          </p:nvPr>
        </p:nvSpPr>
        <p:spPr>
          <a:xfrm>
            <a:off x="1051560" y="4890853"/>
            <a:ext cx="7891272" cy="1069848"/>
          </a:xfrm>
        </p:spPr>
        <p:txBody>
          <a:bodyPr>
            <a:normAutofit fontScale="92500" lnSpcReduction="20000"/>
          </a:bodyPr>
          <a:lstStyle/>
          <a:p>
            <a:r>
              <a:rPr lang="el-GR" b="1" dirty="0"/>
              <a:t>Έρευνα: Ανάλυση Εικονογραφημένων Βιβλίων</a:t>
            </a:r>
          </a:p>
          <a:p>
            <a:r>
              <a:rPr lang="el-GR" b="1" dirty="0"/>
              <a:t>Εξάμηνο: Ζ΄</a:t>
            </a:r>
          </a:p>
          <a:p>
            <a:r>
              <a:rPr lang="el-GR" b="1" dirty="0"/>
              <a:t>Χρύσα Κουράκη</a:t>
            </a:r>
          </a:p>
          <a:p>
            <a:endParaRPr lang="el-GR" dirty="0"/>
          </a:p>
        </p:txBody>
      </p:sp>
      <p:pic>
        <p:nvPicPr>
          <p:cNvPr id="4" name="Εγγεγραμμένος ήχος">
            <a:hlinkClick r:id="" action="ppaction://media"/>
            <a:extLst>
              <a:ext uri="{FF2B5EF4-FFF2-40B4-BE49-F238E27FC236}">
                <a16:creationId xmlns:a16="http://schemas.microsoft.com/office/drawing/2014/main" id="{5FF84390-69E3-9D33-C858-062535D2B7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4679" y="5222577"/>
            <a:ext cx="406400" cy="406400"/>
          </a:xfrm>
          <a:prstGeom prst="rect">
            <a:avLst/>
          </a:prstGeom>
        </p:spPr>
      </p:pic>
    </p:spTree>
    <p:extLst>
      <p:ext uri="{BB962C8B-B14F-4D97-AF65-F5344CB8AC3E}">
        <p14:creationId xmlns:p14="http://schemas.microsoft.com/office/powerpoint/2010/main" val="234576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a:extLst>
              <a:ext uri="{FF2B5EF4-FFF2-40B4-BE49-F238E27FC236}">
                <a16:creationId xmlns:a16="http://schemas.microsoft.com/office/drawing/2014/main" id="{C5729072-93B4-40F7-72F8-7A189499B9C8}"/>
              </a:ext>
            </a:extLst>
          </p:cNvPr>
          <p:cNvSpPr>
            <a:spLocks noGrp="1"/>
          </p:cNvSpPr>
          <p:nvPr>
            <p:ph type="title"/>
          </p:nvPr>
        </p:nvSpPr>
        <p:spPr/>
        <p:txBody>
          <a:bodyPr/>
          <a:lstStyle/>
          <a:p>
            <a:pPr algn="ctr"/>
            <a:r>
              <a:rPr lang="el-GR" b="1" dirty="0"/>
              <a:t>Που βρισκω </a:t>
            </a:r>
            <a:r>
              <a:rPr lang="el-GR" b="1" dirty="0" err="1"/>
              <a:t>βιβλια</a:t>
            </a:r>
            <a:r>
              <a:rPr lang="el-GR" b="1" dirty="0"/>
              <a:t>;</a:t>
            </a:r>
            <a:br>
              <a:rPr lang="el-GR" b="1" dirty="0"/>
            </a:br>
            <a:r>
              <a:rPr lang="el-GR" b="1" dirty="0" err="1"/>
              <a:t>Βιβλιοθηκεσ</a:t>
            </a:r>
            <a:endParaRPr lang="el-GR" b="1" dirty="0"/>
          </a:p>
        </p:txBody>
      </p:sp>
      <p:sp>
        <p:nvSpPr>
          <p:cNvPr id="9" name="Θέση κειμένου 8">
            <a:extLst>
              <a:ext uri="{FF2B5EF4-FFF2-40B4-BE49-F238E27FC236}">
                <a16:creationId xmlns:a16="http://schemas.microsoft.com/office/drawing/2014/main" id="{BA67FAC5-B8FD-49E7-A606-674444BABB38}"/>
              </a:ext>
            </a:extLst>
          </p:cNvPr>
          <p:cNvSpPr>
            <a:spLocks noGrp="1"/>
          </p:cNvSpPr>
          <p:nvPr>
            <p:ph type="body" idx="1"/>
          </p:nvPr>
        </p:nvSpPr>
        <p:spPr/>
        <p:txBody>
          <a:bodyPr/>
          <a:lstStyle/>
          <a:p>
            <a:pPr algn="ctr"/>
            <a:r>
              <a:rPr lang="el-GR" dirty="0"/>
              <a:t>Εθνική Βιβλιοθήκη Ελλάδος</a:t>
            </a:r>
          </a:p>
        </p:txBody>
      </p:sp>
      <p:pic>
        <p:nvPicPr>
          <p:cNvPr id="5" name="Θέση περιεχομένου 4">
            <a:extLst>
              <a:ext uri="{FF2B5EF4-FFF2-40B4-BE49-F238E27FC236}">
                <a16:creationId xmlns:a16="http://schemas.microsoft.com/office/drawing/2014/main" id="{10BB0DDD-DFF8-84D3-C7F2-0BF761F6689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785" y="2995902"/>
            <a:ext cx="5294968" cy="2891331"/>
          </a:xfrm>
        </p:spPr>
      </p:pic>
      <p:sp>
        <p:nvSpPr>
          <p:cNvPr id="10" name="Θέση κειμένου 9">
            <a:extLst>
              <a:ext uri="{FF2B5EF4-FFF2-40B4-BE49-F238E27FC236}">
                <a16:creationId xmlns:a16="http://schemas.microsoft.com/office/drawing/2014/main" id="{E6E903E0-F7BD-3C25-C49A-C49377AA4B21}"/>
              </a:ext>
            </a:extLst>
          </p:cNvPr>
          <p:cNvSpPr>
            <a:spLocks noGrp="1"/>
          </p:cNvSpPr>
          <p:nvPr>
            <p:ph type="body" sz="quarter" idx="3"/>
          </p:nvPr>
        </p:nvSpPr>
        <p:spPr/>
        <p:txBody>
          <a:bodyPr/>
          <a:lstStyle/>
          <a:p>
            <a:pPr algn="ctr"/>
            <a:r>
              <a:rPr lang="el-GR" dirty="0"/>
              <a:t>Δημοτικές Βιβλιοθήκες</a:t>
            </a:r>
          </a:p>
        </p:txBody>
      </p:sp>
      <p:pic>
        <p:nvPicPr>
          <p:cNvPr id="13" name="Θέση περιεχομένου 12">
            <a:extLst>
              <a:ext uri="{FF2B5EF4-FFF2-40B4-BE49-F238E27FC236}">
                <a16:creationId xmlns:a16="http://schemas.microsoft.com/office/drawing/2014/main" id="{423F665D-0A52-6FF9-9AE6-0A3E7EA69B5E}"/>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7114784" y="2867833"/>
            <a:ext cx="3228115" cy="3019400"/>
          </a:xfrm>
        </p:spPr>
      </p:pic>
      <p:sp>
        <p:nvSpPr>
          <p:cNvPr id="15" name="TextBox 14">
            <a:extLst>
              <a:ext uri="{FF2B5EF4-FFF2-40B4-BE49-F238E27FC236}">
                <a16:creationId xmlns:a16="http://schemas.microsoft.com/office/drawing/2014/main" id="{04030AC9-D364-0330-C73B-9027311479AC}"/>
              </a:ext>
            </a:extLst>
          </p:cNvPr>
          <p:cNvSpPr txBox="1"/>
          <p:nvPr/>
        </p:nvSpPr>
        <p:spPr>
          <a:xfrm>
            <a:off x="3861148" y="6188702"/>
            <a:ext cx="6093912" cy="369332"/>
          </a:xfrm>
          <a:prstGeom prst="rect">
            <a:avLst/>
          </a:prstGeom>
          <a:noFill/>
        </p:spPr>
        <p:txBody>
          <a:bodyPr wrap="square">
            <a:spAutoFit/>
          </a:bodyPr>
          <a:lstStyle/>
          <a:p>
            <a:r>
              <a:rPr lang="en-US" dirty="0">
                <a:hlinkClick r:id="rId7"/>
              </a:rPr>
              <a:t>https://network.nlg.gr/library/</a:t>
            </a:r>
            <a:r>
              <a:rPr lang="el-GR" dirty="0"/>
              <a:t> </a:t>
            </a:r>
          </a:p>
        </p:txBody>
      </p:sp>
      <p:pic>
        <p:nvPicPr>
          <p:cNvPr id="2" name="Εγγεγραμμένος ήχος">
            <a:hlinkClick r:id="" action="ppaction://media"/>
            <a:extLst>
              <a:ext uri="{FF2B5EF4-FFF2-40B4-BE49-F238E27FC236}">
                <a16:creationId xmlns:a16="http://schemas.microsoft.com/office/drawing/2014/main" id="{FFAB0F29-5400-14F9-DBA1-0078FD6166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36499" y="1453896"/>
            <a:ext cx="406400" cy="406400"/>
          </a:xfrm>
          <a:prstGeom prst="rect">
            <a:avLst/>
          </a:prstGeom>
        </p:spPr>
      </p:pic>
    </p:spTree>
    <p:extLst>
      <p:ext uri="{BB962C8B-B14F-4D97-AF65-F5344CB8AC3E}">
        <p14:creationId xmlns:p14="http://schemas.microsoft.com/office/powerpoint/2010/main" val="400555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222A3F-E277-A48E-635A-043766F08754}"/>
              </a:ext>
            </a:extLst>
          </p:cNvPr>
          <p:cNvSpPr>
            <a:spLocks noGrp="1"/>
          </p:cNvSpPr>
          <p:nvPr>
            <p:ph type="title"/>
          </p:nvPr>
        </p:nvSpPr>
        <p:spPr/>
        <p:txBody>
          <a:bodyPr/>
          <a:lstStyle/>
          <a:p>
            <a:pPr algn="ctr"/>
            <a:r>
              <a:rPr lang="el-GR" b="1" dirty="0"/>
              <a:t>Που βρισκω </a:t>
            </a:r>
            <a:r>
              <a:rPr lang="el-GR" b="1" dirty="0" err="1"/>
              <a:t>εικονογραφημενα</a:t>
            </a:r>
            <a:r>
              <a:rPr lang="el-GR" b="1" dirty="0"/>
              <a:t> </a:t>
            </a:r>
            <a:r>
              <a:rPr lang="el-GR" b="1" dirty="0" err="1"/>
              <a:t>βιβλια</a:t>
            </a:r>
            <a:r>
              <a:rPr lang="el-GR" b="1" dirty="0"/>
              <a:t>;</a:t>
            </a:r>
          </a:p>
        </p:txBody>
      </p:sp>
      <p:sp>
        <p:nvSpPr>
          <p:cNvPr id="3" name="Θέση περιεχομένου 2">
            <a:extLst>
              <a:ext uri="{FF2B5EF4-FFF2-40B4-BE49-F238E27FC236}">
                <a16:creationId xmlns:a16="http://schemas.microsoft.com/office/drawing/2014/main" id="{1B253F06-C2E6-49D0-00C9-BE418A32FA48}"/>
              </a:ext>
            </a:extLst>
          </p:cNvPr>
          <p:cNvSpPr>
            <a:spLocks noGrp="1"/>
          </p:cNvSpPr>
          <p:nvPr>
            <p:ph sz="half" idx="1"/>
          </p:nvPr>
        </p:nvSpPr>
        <p:spPr>
          <a:xfrm>
            <a:off x="456073" y="1991360"/>
            <a:ext cx="2687960" cy="3216684"/>
          </a:xfrm>
        </p:spPr>
        <p:txBody>
          <a:bodyPr>
            <a:normAutofit fontScale="92500" lnSpcReduction="10000"/>
          </a:bodyPr>
          <a:lstStyle/>
          <a:p>
            <a:pPr marL="0" indent="0" algn="ctr">
              <a:buNone/>
            </a:pPr>
            <a:endParaRPr lang="el-GR" sz="3600" b="1" dirty="0">
              <a:solidFill>
                <a:srgbClr val="C00000"/>
              </a:solidFill>
            </a:endParaRPr>
          </a:p>
          <a:p>
            <a:pPr marL="0" indent="0" algn="ctr">
              <a:buNone/>
            </a:pPr>
            <a:endParaRPr lang="el-GR" sz="3600" b="1" dirty="0">
              <a:solidFill>
                <a:srgbClr val="C00000"/>
              </a:solidFill>
            </a:endParaRPr>
          </a:p>
          <a:p>
            <a:pPr marL="0" indent="0" algn="ctr">
              <a:buNone/>
            </a:pPr>
            <a:r>
              <a:rPr lang="el-GR" sz="3500" b="1" dirty="0">
                <a:solidFill>
                  <a:srgbClr val="C00000"/>
                </a:solidFill>
              </a:rPr>
              <a:t>Νέες κυκλοφορίες βιβλίων</a:t>
            </a:r>
          </a:p>
        </p:txBody>
      </p:sp>
      <p:sp>
        <p:nvSpPr>
          <p:cNvPr id="4" name="Θέση περιεχομένου 3">
            <a:extLst>
              <a:ext uri="{FF2B5EF4-FFF2-40B4-BE49-F238E27FC236}">
                <a16:creationId xmlns:a16="http://schemas.microsoft.com/office/drawing/2014/main" id="{E58936F8-DFC2-D0C0-36FC-C6B6B63646B2}"/>
              </a:ext>
            </a:extLst>
          </p:cNvPr>
          <p:cNvSpPr>
            <a:spLocks noGrp="1"/>
          </p:cNvSpPr>
          <p:nvPr>
            <p:ph sz="half" idx="2"/>
          </p:nvPr>
        </p:nvSpPr>
        <p:spPr>
          <a:xfrm>
            <a:off x="4784941" y="2194560"/>
            <a:ext cx="6776581" cy="4268870"/>
          </a:xfrm>
        </p:spPr>
        <p:txBody>
          <a:bodyPr>
            <a:normAutofit fontScale="92500" lnSpcReduction="10000"/>
          </a:bodyPr>
          <a:lstStyle/>
          <a:p>
            <a:r>
              <a:rPr lang="el-GR" dirty="0"/>
              <a:t>Ιστοσελίδες βιβλιοπωλείων</a:t>
            </a:r>
          </a:p>
          <a:p>
            <a:r>
              <a:rPr lang="en-US" dirty="0" err="1"/>
              <a:t>Elniplex</a:t>
            </a:r>
            <a:r>
              <a:rPr lang="el-GR" dirty="0"/>
              <a:t> - </a:t>
            </a:r>
            <a:r>
              <a:rPr lang="en-US" dirty="0">
                <a:hlinkClick r:id="rId7"/>
              </a:rPr>
              <a:t>https://www.elniplex.com</a:t>
            </a:r>
            <a:r>
              <a:rPr lang="el-GR" dirty="0"/>
              <a:t> </a:t>
            </a:r>
          </a:p>
          <a:p>
            <a:r>
              <a:rPr lang="en-US" dirty="0">
                <a:latin typeface="+mj-lt"/>
              </a:rPr>
              <a:t>Kos Voice – </a:t>
            </a:r>
            <a:r>
              <a:rPr lang="el-GR" dirty="0">
                <a:latin typeface="+mj-lt"/>
              </a:rPr>
              <a:t>Ο Μαγικός κόσμος του παιδικού βιβλίου - </a:t>
            </a:r>
            <a:r>
              <a:rPr lang="en-US" dirty="0">
                <a:latin typeface="+mj-lt"/>
                <a:hlinkClick r:id="rId8"/>
              </a:rPr>
              <a:t>https://www.kosvoice.gr/%CE%BF-%CE%BC%CE%B1%CE%B3%CE%B9%CE%BA%CF%8C%CF%82-%CE%BA%CF%8C%CF%83%CE%BC%CE%BF%CF%82-%CF%84%CE%BF%CF%85-%CF%80%CE%B1%CE%B9%CE%B4%CE%B9%CE%BA%CE%BF%CF%8D-%CE%B2%CE%B9%CE%B2%CE%BB%CE%AF%CE%BF%CF%85</a:t>
            </a:r>
            <a:r>
              <a:rPr lang="el-GR" dirty="0">
                <a:latin typeface="+mj-lt"/>
              </a:rPr>
              <a:t> </a:t>
            </a:r>
          </a:p>
          <a:p>
            <a:r>
              <a:rPr lang="el-GR" dirty="0"/>
              <a:t>Ο Αναγνώστης - </a:t>
            </a:r>
            <a:r>
              <a:rPr lang="en-US" dirty="0"/>
              <a:t>https://www.oanagnostis.gr</a:t>
            </a:r>
            <a:endParaRPr lang="el-GR" dirty="0"/>
          </a:p>
          <a:p>
            <a:r>
              <a:rPr lang="el-GR" dirty="0">
                <a:latin typeface="+mj-lt"/>
              </a:rPr>
              <a:t>Κόκκινη Αλεπού – </a:t>
            </a:r>
            <a:r>
              <a:rPr lang="en-US" dirty="0">
                <a:latin typeface="+mj-lt"/>
                <a:hlinkClick r:id="rId9"/>
              </a:rPr>
              <a:t>https://kokkinialepou.gr/</a:t>
            </a:r>
            <a:endParaRPr lang="el-GR" dirty="0">
              <a:latin typeface="+mj-lt"/>
            </a:endParaRPr>
          </a:p>
          <a:p>
            <a:r>
              <a:rPr lang="el-GR" dirty="0">
                <a:latin typeface="+mj-lt"/>
              </a:rPr>
              <a:t> Λέσχη Ανάγνωσης και </a:t>
            </a:r>
            <a:r>
              <a:rPr lang="el-GR" dirty="0" err="1">
                <a:latin typeface="+mj-lt"/>
              </a:rPr>
              <a:t>Φιλαναγνωσίας</a:t>
            </a:r>
            <a:r>
              <a:rPr lang="el-GR" dirty="0">
                <a:latin typeface="+mj-lt"/>
              </a:rPr>
              <a:t> - </a:t>
            </a:r>
            <a:r>
              <a:rPr lang="en-US" dirty="0">
                <a:latin typeface="+mj-lt"/>
                <a:hlinkClick r:id="rId10"/>
              </a:rPr>
              <a:t>http://lesxhanagnosis.blogspot.com/</a:t>
            </a:r>
            <a:r>
              <a:rPr lang="el-GR" dirty="0">
                <a:latin typeface="+mj-lt"/>
              </a:rPr>
              <a:t> </a:t>
            </a:r>
          </a:p>
          <a:p>
            <a:r>
              <a:rPr lang="el-GR" dirty="0">
                <a:latin typeface="+mj-lt"/>
              </a:rPr>
              <a:t>Ομάδες στο </a:t>
            </a:r>
            <a:r>
              <a:rPr lang="en-US" dirty="0">
                <a:latin typeface="+mj-lt"/>
              </a:rPr>
              <a:t>Facebook </a:t>
            </a:r>
            <a:r>
              <a:rPr lang="el-GR" dirty="0">
                <a:latin typeface="+mj-lt"/>
              </a:rPr>
              <a:t>(π.χ. Παιδικό Βιβλίο – προτάσεις)</a:t>
            </a:r>
          </a:p>
          <a:p>
            <a:endParaRPr lang="el-GR" dirty="0"/>
          </a:p>
        </p:txBody>
      </p:sp>
      <p:pic>
        <p:nvPicPr>
          <p:cNvPr id="5" name="Εγγεγραμμένος ήχος">
            <a:hlinkClick r:id="" action="ppaction://media"/>
            <a:extLst>
              <a:ext uri="{FF2B5EF4-FFF2-40B4-BE49-F238E27FC236}">
                <a16:creationId xmlns:a16="http://schemas.microsoft.com/office/drawing/2014/main" id="{7729813E-D374-D858-12A9-1185214EA93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49391" y="3922595"/>
            <a:ext cx="406400" cy="406400"/>
          </a:xfrm>
          <a:prstGeom prst="rect">
            <a:avLst/>
          </a:prstGeom>
        </p:spPr>
      </p:pic>
      <p:pic>
        <p:nvPicPr>
          <p:cNvPr id="6" name="Εγγεγραμμένος ήχος">
            <a:hlinkClick r:id="" action="ppaction://media"/>
            <a:extLst>
              <a:ext uri="{FF2B5EF4-FFF2-40B4-BE49-F238E27FC236}">
                <a16:creationId xmlns:a16="http://schemas.microsoft.com/office/drawing/2014/main" id="{70C13C49-D24E-3325-EE29-8215262C019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322882" y="5926258"/>
            <a:ext cx="406400" cy="406400"/>
          </a:xfrm>
          <a:prstGeom prst="rect">
            <a:avLst/>
          </a:prstGeom>
        </p:spPr>
      </p:pic>
    </p:spTree>
    <p:extLst>
      <p:ext uri="{BB962C8B-B14F-4D97-AF65-F5344CB8AC3E}">
        <p14:creationId xmlns:p14="http://schemas.microsoft.com/office/powerpoint/2010/main" val="11404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9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8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BEA134-949A-F2A9-81D8-52D9B22663C8}"/>
              </a:ext>
            </a:extLst>
          </p:cNvPr>
          <p:cNvSpPr>
            <a:spLocks noGrp="1"/>
          </p:cNvSpPr>
          <p:nvPr>
            <p:ph type="title"/>
          </p:nvPr>
        </p:nvSpPr>
        <p:spPr>
          <a:xfrm>
            <a:off x="232347" y="238013"/>
            <a:ext cx="10058400" cy="1609344"/>
          </a:xfrm>
        </p:spPr>
        <p:txBody>
          <a:bodyPr/>
          <a:lstStyle/>
          <a:p>
            <a:pPr algn="ctr"/>
            <a:r>
              <a:rPr lang="el-GR" b="1" dirty="0"/>
              <a:t>Ποια </a:t>
            </a:r>
            <a:r>
              <a:rPr lang="el-GR" b="1" dirty="0" err="1"/>
              <a:t>ειναι</a:t>
            </a:r>
            <a:r>
              <a:rPr lang="el-GR" b="1" dirty="0"/>
              <a:t> </a:t>
            </a:r>
            <a:r>
              <a:rPr lang="el-GR" b="1" dirty="0" err="1"/>
              <a:t>καταλληλα</a:t>
            </a:r>
            <a:r>
              <a:rPr lang="el-GR" b="1" dirty="0"/>
              <a:t> </a:t>
            </a:r>
            <a:r>
              <a:rPr lang="el-GR" b="1" dirty="0" err="1"/>
              <a:t>βιβλια</a:t>
            </a:r>
            <a:r>
              <a:rPr lang="el-GR" b="1" dirty="0"/>
              <a:t> για να </a:t>
            </a:r>
            <a:r>
              <a:rPr lang="el-GR" b="1" dirty="0" err="1"/>
              <a:t>επιλεξω</a:t>
            </a:r>
            <a:r>
              <a:rPr lang="el-GR" b="1" dirty="0"/>
              <a:t>;</a:t>
            </a:r>
          </a:p>
        </p:txBody>
      </p:sp>
      <p:sp>
        <p:nvSpPr>
          <p:cNvPr id="3" name="Θέση περιεχομένου 2">
            <a:extLst>
              <a:ext uri="{FF2B5EF4-FFF2-40B4-BE49-F238E27FC236}">
                <a16:creationId xmlns:a16="http://schemas.microsoft.com/office/drawing/2014/main" id="{24FDC7F6-F65F-0855-47F2-537C1B83B279}"/>
              </a:ext>
            </a:extLst>
          </p:cNvPr>
          <p:cNvSpPr>
            <a:spLocks noGrp="1"/>
          </p:cNvSpPr>
          <p:nvPr>
            <p:ph sz="half" idx="1"/>
          </p:nvPr>
        </p:nvSpPr>
        <p:spPr>
          <a:xfrm>
            <a:off x="429557" y="2091944"/>
            <a:ext cx="4754880" cy="3977640"/>
          </a:xfrm>
        </p:spPr>
        <p:txBody>
          <a:bodyPr>
            <a:normAutofit fontScale="92500" lnSpcReduction="20000"/>
          </a:bodyPr>
          <a:lstStyle/>
          <a:p>
            <a:r>
              <a:rPr lang="el-GR" dirty="0"/>
              <a:t>Η θεματική τους να είναι πρωτότυπη και με ευρηματικό τρόπο δοσμένη.</a:t>
            </a:r>
          </a:p>
          <a:p>
            <a:r>
              <a:rPr lang="el-GR" dirty="0"/>
              <a:t>Η εικονογράφηση να διαφοροποιείται ή προσθέτει στοιχεία που δεν αναφέρονται στο κείμενο.</a:t>
            </a:r>
          </a:p>
          <a:p>
            <a:r>
              <a:rPr lang="el-GR" dirty="0"/>
              <a:t>Να έχουν ενδιαφέρουσα υλικότητα, η οποία να συμβάλει στην κατασκευή του </a:t>
            </a:r>
            <a:r>
              <a:rPr lang="el-GR" dirty="0" err="1"/>
              <a:t>κειμενικού</a:t>
            </a:r>
            <a:r>
              <a:rPr lang="el-GR" dirty="0"/>
              <a:t> νοήματος (π.χ. βιβλία ακορντεόν).</a:t>
            </a:r>
          </a:p>
          <a:p>
            <a:r>
              <a:rPr lang="el-GR" dirty="0"/>
              <a:t>Να μην εμπεριέχουν στερεότυπα.</a:t>
            </a:r>
          </a:p>
          <a:p>
            <a:r>
              <a:rPr lang="el-GR" dirty="0"/>
              <a:t>Να μην εμπεριέχουν διδακτισμό. </a:t>
            </a:r>
          </a:p>
          <a:p>
            <a:r>
              <a:rPr lang="el-GR" dirty="0"/>
              <a:t>Να μην καταλήγουν σε συμπεράσματα, αλλά είναι ανοιχτά σε πολλαπλές και ποικίλες ερμηνείες.</a:t>
            </a:r>
          </a:p>
        </p:txBody>
      </p:sp>
      <p:pic>
        <p:nvPicPr>
          <p:cNvPr id="5" name="Θέση περιεχομένου 4">
            <a:extLst>
              <a:ext uri="{FF2B5EF4-FFF2-40B4-BE49-F238E27FC236}">
                <a16:creationId xmlns:a16="http://schemas.microsoft.com/office/drawing/2014/main" id="{175786A7-944E-9752-2AC2-5CBA77443049}"/>
              </a:ext>
            </a:extLst>
          </p:cNvPr>
          <p:cNvPicPr>
            <a:picLocks noGrp="1" noChangeAspect="1"/>
          </p:cNvPicPr>
          <p:nvPr>
            <p:ph sz="half" idx="2"/>
          </p:nvPr>
        </p:nvPicPr>
        <p:blipFill>
          <a:blip r:embed="rId5"/>
          <a:stretch>
            <a:fillRect/>
          </a:stretch>
        </p:blipFill>
        <p:spPr>
          <a:xfrm>
            <a:off x="8937982" y="766882"/>
            <a:ext cx="3021671" cy="3539672"/>
          </a:xfrm>
          <a:prstGeom prst="rect">
            <a:avLst/>
          </a:prstGeom>
        </p:spPr>
      </p:pic>
      <p:pic>
        <p:nvPicPr>
          <p:cNvPr id="7" name="Εικόνα 6">
            <a:extLst>
              <a:ext uri="{FF2B5EF4-FFF2-40B4-BE49-F238E27FC236}">
                <a16:creationId xmlns:a16="http://schemas.microsoft.com/office/drawing/2014/main" id="{0D362226-9A56-1A9A-3CC0-6ECCD02D9C03}"/>
              </a:ext>
            </a:extLst>
          </p:cNvPr>
          <p:cNvPicPr>
            <a:picLocks noChangeAspect="1"/>
          </p:cNvPicPr>
          <p:nvPr/>
        </p:nvPicPr>
        <p:blipFill rotWithShape="1">
          <a:blip r:embed="rId6"/>
          <a:srcRect l="32697" t="10001" r="37135" b="14306"/>
          <a:stretch/>
        </p:blipFill>
        <p:spPr>
          <a:xfrm>
            <a:off x="8752863" y="3674466"/>
            <a:ext cx="2148018" cy="3031525"/>
          </a:xfrm>
          <a:prstGeom prst="rect">
            <a:avLst/>
          </a:prstGeom>
        </p:spPr>
      </p:pic>
      <p:pic>
        <p:nvPicPr>
          <p:cNvPr id="10" name="Εικόνα 9">
            <a:extLst>
              <a:ext uri="{FF2B5EF4-FFF2-40B4-BE49-F238E27FC236}">
                <a16:creationId xmlns:a16="http://schemas.microsoft.com/office/drawing/2014/main" id="{0F84ECF5-F172-F7ED-CAF8-490A0CF288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7989" y="2985105"/>
            <a:ext cx="3889993" cy="1407906"/>
          </a:xfrm>
          <a:prstGeom prst="rect">
            <a:avLst/>
          </a:prstGeom>
        </p:spPr>
      </p:pic>
      <p:pic>
        <p:nvPicPr>
          <p:cNvPr id="4" name="Εγγεγραμμένος ήχος">
            <a:hlinkClick r:id="" action="ppaction://media"/>
            <a:extLst>
              <a:ext uri="{FF2B5EF4-FFF2-40B4-BE49-F238E27FC236}">
                <a16:creationId xmlns:a16="http://schemas.microsoft.com/office/drawing/2014/main" id="{652CC77C-E983-EB43-A562-CCF1F4AD76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48055" y="5037492"/>
            <a:ext cx="406400" cy="406400"/>
          </a:xfrm>
          <a:prstGeom prst="rect">
            <a:avLst/>
          </a:prstGeom>
        </p:spPr>
      </p:pic>
    </p:spTree>
    <p:extLst>
      <p:ext uri="{BB962C8B-B14F-4D97-AF65-F5344CB8AC3E}">
        <p14:creationId xmlns:p14="http://schemas.microsoft.com/office/powerpoint/2010/main" val="256568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Ξυλογραφία">
  <a:themeElements>
    <a:clrScheme name="Ξυλογραφί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Ξυλογραφί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Ξυλογραφί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Ξυλογραφία</Template>
  <TotalTime>349</TotalTime>
  <Words>1133</Words>
  <Application>Microsoft Office PowerPoint</Application>
  <PresentationFormat>Ευρεία οθόνη</PresentationFormat>
  <Paragraphs>39</Paragraphs>
  <Slides>4</Slides>
  <Notes>4</Notes>
  <HiddenSlides>0</HiddenSlides>
  <MMClips>5</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4</vt:i4>
      </vt:variant>
    </vt:vector>
  </HeadingPairs>
  <TitlesOfParts>
    <vt:vector size="10" baseType="lpstr">
      <vt:lpstr>Calibri</vt:lpstr>
      <vt:lpstr>Cambria</vt:lpstr>
      <vt:lpstr>Rockwell</vt:lpstr>
      <vt:lpstr>Rockwell Condensed</vt:lpstr>
      <vt:lpstr>Wingdings</vt:lpstr>
      <vt:lpstr>Ξυλογραφία</vt:lpstr>
      <vt:lpstr>ΕΥΡΕΣΗ ΒΙΒΛΙΩΝ</vt:lpstr>
      <vt:lpstr>Που βρισκω βιβλια; Βιβλιοθηκεσ</vt:lpstr>
      <vt:lpstr>Που βρισκω εικονογραφημενα βιβλια;</vt:lpstr>
      <vt:lpstr>Ποια ειναι καταλληλα βιβλια για να επιλεξω;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ΕΥΡΕΣΗ ΒΙΒΛΙΩΝ ΚΑΙ ΒΙΒΛΙΟΓΡΑΦΙΑΣ</dc:title>
  <dc:creator>ΧΡΥΣΑ ΚΟΥΡΑΚΗ</dc:creator>
  <cp:lastModifiedBy>user</cp:lastModifiedBy>
  <cp:revision>51</cp:revision>
  <dcterms:created xsi:type="dcterms:W3CDTF">2023-07-19T11:33:56Z</dcterms:created>
  <dcterms:modified xsi:type="dcterms:W3CDTF">2024-09-30T06:04:48Z</dcterms:modified>
</cp:coreProperties>
</file>