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8" r:id="rId3"/>
    <p:sldId id="259" r:id="rId4"/>
    <p:sldId id="261" r:id="rId5"/>
    <p:sldId id="277" r:id="rId6"/>
    <p:sldId id="278" r:id="rId7"/>
    <p:sldId id="279" r:id="rId8"/>
    <p:sldId id="303" r:id="rId9"/>
    <p:sldId id="304" r:id="rId10"/>
    <p:sldId id="305" r:id="rId11"/>
    <p:sldId id="351" r:id="rId12"/>
    <p:sldId id="306" r:id="rId13"/>
    <p:sldId id="344" r:id="rId14"/>
    <p:sldId id="307" r:id="rId15"/>
    <p:sldId id="281" r:id="rId16"/>
    <p:sldId id="345" r:id="rId17"/>
    <p:sldId id="347" r:id="rId18"/>
    <p:sldId id="313" r:id="rId19"/>
    <p:sldId id="308" r:id="rId20"/>
    <p:sldId id="309" r:id="rId21"/>
    <p:sldId id="310" r:id="rId22"/>
    <p:sldId id="348" r:id="rId23"/>
    <p:sldId id="314" r:id="rId24"/>
    <p:sldId id="322" r:id="rId25"/>
    <p:sldId id="317" r:id="rId26"/>
    <p:sldId id="324" r:id="rId27"/>
    <p:sldId id="325" r:id="rId28"/>
    <p:sldId id="326" r:id="rId29"/>
    <p:sldId id="316" r:id="rId30"/>
    <p:sldId id="312" r:id="rId31"/>
    <p:sldId id="323" r:id="rId32"/>
    <p:sldId id="327" r:id="rId33"/>
    <p:sldId id="328" r:id="rId34"/>
    <p:sldId id="330" r:id="rId35"/>
    <p:sldId id="331" r:id="rId36"/>
    <p:sldId id="332" r:id="rId37"/>
    <p:sldId id="333" r:id="rId38"/>
    <p:sldId id="334" r:id="rId39"/>
    <p:sldId id="335" r:id="rId40"/>
    <p:sldId id="336" r:id="rId41"/>
    <p:sldId id="337" r:id="rId42"/>
    <p:sldId id="338" r:id="rId43"/>
    <p:sldId id="341" r:id="rId44"/>
    <p:sldId id="339" r:id="rId45"/>
    <p:sldId id="340" r:id="rId46"/>
    <p:sldId id="349" r:id="rId47"/>
    <p:sldId id="350" r:id="rId48"/>
    <p:sldId id="300" r:id="rId49"/>
    <p:sldId id="301" r:id="rId50"/>
    <p:sldId id="343" r:id="rId5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5343" autoAdjust="0"/>
  </p:normalViewPr>
  <p:slideViewPr>
    <p:cSldViewPr snapToGrid="0">
      <p:cViewPr varScale="1">
        <p:scale>
          <a:sx n="122" d="100"/>
          <a:sy n="122" d="100"/>
        </p:scale>
        <p:origin x="9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8E92-6224-4148-A75C-60342855190A}" type="datetimeFigureOut">
              <a:rPr lang="el-GR" smtClean="0"/>
              <a:t>1/5/2026</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9981E-AC5F-43F2-950F-AEFF9865C9AD}" type="slidenum">
              <a:rPr lang="el-GR" smtClean="0"/>
              <a:t>‹#›</a:t>
            </a:fld>
            <a:endParaRPr lang="el-GR"/>
          </a:p>
        </p:txBody>
      </p:sp>
    </p:spTree>
    <p:extLst>
      <p:ext uri="{BB962C8B-B14F-4D97-AF65-F5344CB8AC3E}">
        <p14:creationId xmlns:p14="http://schemas.microsoft.com/office/powerpoint/2010/main" val="180699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Πως θα σχολιάζατε τι γωνιές? Τι νομίζετε ότι μπορούν να κάνουν τα παιδιά/νηπιαγωγός σε κάθε μια από αυτές?</a:t>
            </a:r>
          </a:p>
        </p:txBody>
      </p:sp>
      <p:sp>
        <p:nvSpPr>
          <p:cNvPr id="4" name="Slide Number Placeholder 3"/>
          <p:cNvSpPr>
            <a:spLocks noGrp="1"/>
          </p:cNvSpPr>
          <p:nvPr>
            <p:ph type="sldNum" sz="quarter" idx="10"/>
          </p:nvPr>
        </p:nvSpPr>
        <p:spPr/>
        <p:txBody>
          <a:bodyPr/>
          <a:lstStyle/>
          <a:p>
            <a:fld id="{F479981E-AC5F-43F2-950F-AEFF9865C9AD}" type="slidenum">
              <a:rPr lang="el-GR" smtClean="0"/>
              <a:t>13</a:t>
            </a:fld>
            <a:endParaRPr lang="el-GR"/>
          </a:p>
        </p:txBody>
      </p:sp>
    </p:spTree>
    <p:extLst>
      <p:ext uri="{BB962C8B-B14F-4D97-AF65-F5344CB8AC3E}">
        <p14:creationId xmlns:p14="http://schemas.microsoft.com/office/powerpoint/2010/main" val="423863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Πόσο απαραίτητη είναι η γωνιά</a:t>
            </a:r>
            <a:r>
              <a:rPr lang="el-GR" baseline="0" dirty="0"/>
              <a:t> της γραφής? Τι κάνουν τα παιδιά εδώ? Τι έργα μπορεί να παράγουν</a:t>
            </a:r>
            <a:endParaRPr lang="el-GR" dirty="0"/>
          </a:p>
        </p:txBody>
      </p:sp>
      <p:sp>
        <p:nvSpPr>
          <p:cNvPr id="4" name="Slide Number Placeholder 3"/>
          <p:cNvSpPr>
            <a:spLocks noGrp="1"/>
          </p:cNvSpPr>
          <p:nvPr>
            <p:ph type="sldNum" sz="quarter" idx="10"/>
          </p:nvPr>
        </p:nvSpPr>
        <p:spPr/>
        <p:txBody>
          <a:bodyPr/>
          <a:lstStyle/>
          <a:p>
            <a:fld id="{F479981E-AC5F-43F2-950F-AEFF9865C9AD}" type="slidenum">
              <a:rPr lang="el-GR" smtClean="0"/>
              <a:t>15</a:t>
            </a:fld>
            <a:endParaRPr lang="el-GR"/>
          </a:p>
        </p:txBody>
      </p:sp>
    </p:spTree>
    <p:extLst>
      <p:ext uri="{BB962C8B-B14F-4D97-AF65-F5344CB8AC3E}">
        <p14:creationId xmlns:p14="http://schemas.microsoft.com/office/powerpoint/2010/main" val="726317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F89135-2C29-40F9-A757-23B2F4CD7FFC}" type="datetimeFigureOut">
              <a:rPr lang="el-GR" smtClean="0"/>
              <a:t>1/5/2026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5DDC004-4C26-40FF-94ED-4EE1BF3D0EB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73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89135-2C29-40F9-A757-23B2F4CD7FFC}" type="datetimeFigureOut">
              <a:rPr lang="el-GR" smtClean="0"/>
              <a:t>1/5/2026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1341032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89135-2C29-40F9-A757-23B2F4CD7FFC}" type="datetimeFigureOut">
              <a:rPr lang="el-GR" smtClean="0"/>
              <a:t>1/5/2026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266669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89135-2C29-40F9-A757-23B2F4CD7FFC}" type="datetimeFigureOut">
              <a:rPr lang="el-GR" smtClean="0"/>
              <a:t>1/5/2026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7162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F89135-2C29-40F9-A757-23B2F4CD7FFC}" type="datetimeFigureOut">
              <a:rPr lang="el-GR" smtClean="0"/>
              <a:t>1/5/2026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5DDC004-4C26-40FF-94ED-4EE1BF3D0EB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900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F89135-2C29-40F9-A757-23B2F4CD7FFC}" type="datetimeFigureOut">
              <a:rPr lang="el-GR" smtClean="0"/>
              <a:t>1/5/2026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336137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F89135-2C29-40F9-A757-23B2F4CD7FFC}" type="datetimeFigureOut">
              <a:rPr lang="el-GR" smtClean="0"/>
              <a:t>1/5/2026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205846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F89135-2C29-40F9-A757-23B2F4CD7FFC}" type="datetimeFigureOut">
              <a:rPr lang="el-GR" smtClean="0"/>
              <a:t>1/5/2026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407837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7" name="Date Placeholder 6"/>
          <p:cNvSpPr>
            <a:spLocks noGrp="1"/>
          </p:cNvSpPr>
          <p:nvPr>
            <p:ph type="dt" sz="half" idx="10"/>
          </p:nvPr>
        </p:nvSpPr>
        <p:spPr/>
        <p:txBody>
          <a:bodyPr/>
          <a:lstStyle/>
          <a:p>
            <a:fld id="{78F89135-2C29-40F9-A757-23B2F4CD7FFC}" type="datetimeFigureOut">
              <a:rPr lang="el-GR" smtClean="0"/>
              <a:t>1/5/2026</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289837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8F89135-2C29-40F9-A757-23B2F4CD7FFC}" type="datetimeFigureOut">
              <a:rPr lang="el-GR" smtClean="0"/>
              <a:t>1/5/2026</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5DDC004-4C26-40FF-94ED-4EE1BF3D0EBD}" type="slidenum">
              <a:rPr lang="el-GR" smtClean="0"/>
              <a:t>‹#›</a:t>
            </a:fld>
            <a:endParaRPr lang="el-GR"/>
          </a:p>
        </p:txBody>
      </p:sp>
    </p:spTree>
    <p:extLst>
      <p:ext uri="{BB962C8B-B14F-4D97-AF65-F5344CB8AC3E}">
        <p14:creationId xmlns:p14="http://schemas.microsoft.com/office/powerpoint/2010/main" val="15963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F89135-2C29-40F9-A757-23B2F4CD7FFC}" type="datetimeFigureOut">
              <a:rPr lang="el-GR" smtClean="0"/>
              <a:t>1/5/2026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5DDC004-4C26-40FF-94ED-4EE1BF3D0EBD}" type="slidenum">
              <a:rPr lang="el-GR" smtClean="0"/>
              <a:t>‹#›</a:t>
            </a:fld>
            <a:endParaRPr lang="el-GR"/>
          </a:p>
        </p:txBody>
      </p:sp>
    </p:spTree>
    <p:extLst>
      <p:ext uri="{BB962C8B-B14F-4D97-AF65-F5344CB8AC3E}">
        <p14:creationId xmlns:p14="http://schemas.microsoft.com/office/powerpoint/2010/main" val="336056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8F89135-2C29-40F9-A757-23B2F4CD7FFC}" type="datetimeFigureOut">
              <a:rPr lang="el-GR" smtClean="0"/>
              <a:t>1/5/2026</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5DDC004-4C26-40FF-94ED-4EE1BF3D0EB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079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2.bp.blogspot.com/_pTRO-ETYjdg/TQZPUF4jrnI/AAAAAAAAAHY/dCDxjCq33kI/s1600/%CE%BA%CE%B1%CF%81%CF%84%CE%B5%CF%82+047.jp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4400" dirty="0">
                <a:solidFill>
                  <a:srgbClr val="C00000"/>
                </a:solidFill>
              </a:rPr>
              <a:t>Ο χώρος του νηπιαγωγείου</a:t>
            </a:r>
          </a:p>
        </p:txBody>
      </p:sp>
      <p:sp>
        <p:nvSpPr>
          <p:cNvPr id="3" name="Subtitle 2"/>
          <p:cNvSpPr>
            <a:spLocks noGrp="1"/>
          </p:cNvSpPr>
          <p:nvPr>
            <p:ph type="subTitle" idx="1"/>
          </p:nvPr>
        </p:nvSpPr>
        <p:spPr>
          <a:xfrm>
            <a:off x="1100051" y="4689446"/>
            <a:ext cx="10058400" cy="947956"/>
          </a:xfrm>
        </p:spPr>
        <p:txBody>
          <a:bodyPr/>
          <a:lstStyle/>
          <a:p>
            <a:r>
              <a:rPr lang="el-GR" dirty="0" err="1">
                <a:solidFill>
                  <a:srgbClr val="C00000"/>
                </a:solidFill>
              </a:rPr>
              <a:t>ενα</a:t>
            </a:r>
            <a:r>
              <a:rPr lang="el-GR" dirty="0">
                <a:solidFill>
                  <a:srgbClr val="C00000"/>
                </a:solidFill>
              </a:rPr>
              <a:t> πλαίσιο μάθησης, ανάπτυξης και αλληλεπίδρασης </a:t>
            </a:r>
          </a:p>
        </p:txBody>
      </p:sp>
    </p:spTree>
    <p:extLst>
      <p:ext uri="{BB962C8B-B14F-4D97-AF65-F5344CB8AC3E}">
        <p14:creationId xmlns:p14="http://schemas.microsoft.com/office/powerpoint/2010/main" val="1815088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0611"/>
          </a:xfrm>
        </p:spPr>
        <p:txBody>
          <a:bodyPr/>
          <a:lstStyle/>
          <a:p>
            <a:endParaRPr lang="el-GR"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006103"/>
            <a:ext cx="4938712" cy="370304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006698"/>
            <a:ext cx="4937125" cy="3701854"/>
          </a:xfrm>
        </p:spPr>
      </p:pic>
    </p:spTree>
    <p:extLst>
      <p:ext uri="{BB962C8B-B14F-4D97-AF65-F5344CB8AC3E}">
        <p14:creationId xmlns:p14="http://schemas.microsoft.com/office/powerpoint/2010/main" val="282353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44880" y="1846263"/>
            <a:ext cx="4941570" cy="402272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6480" y="1846263"/>
            <a:ext cx="5116513" cy="4022724"/>
          </a:xfrm>
        </p:spPr>
      </p:pic>
    </p:spTree>
    <p:extLst>
      <p:ext uri="{BB962C8B-B14F-4D97-AF65-F5344CB8AC3E}">
        <p14:creationId xmlns:p14="http://schemas.microsoft.com/office/powerpoint/2010/main" val="183916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709644" y="2172749"/>
            <a:ext cx="7222921" cy="1905029"/>
          </a:xfrm>
        </p:spPr>
        <p:txBody>
          <a:bodyPr>
            <a:normAutofit/>
          </a:bodyPr>
          <a:lstStyle/>
          <a:p>
            <a:pPr marL="0" indent="0" algn="ctr">
              <a:buNone/>
            </a:pPr>
            <a:r>
              <a:rPr lang="el-GR" sz="2800" dirty="0"/>
              <a:t>Β. Οι γωνιές του νηπιαγωγείου: περιοχές διαφορετικών ενδιαφερόντων με συγκεκριμένο θέμα λειτουργίας και εξοπλισμένες με κατάλληλο εκπαιδευτικό υλικό</a:t>
            </a:r>
          </a:p>
        </p:txBody>
      </p:sp>
    </p:spTree>
    <p:extLst>
      <p:ext uri="{BB962C8B-B14F-4D97-AF65-F5344CB8AC3E}">
        <p14:creationId xmlns:p14="http://schemas.microsoft.com/office/powerpoint/2010/main" val="118621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552" y="461701"/>
            <a:ext cx="10058400" cy="744529"/>
          </a:xfrm>
        </p:spPr>
        <p:txBody>
          <a:bodyPr>
            <a:normAutofit/>
          </a:bodyPr>
          <a:lstStyle/>
          <a:p>
            <a:r>
              <a:rPr lang="el-GR" sz="2800" dirty="0"/>
              <a:t>Κάτοψη ενός ελληνικού νηπιαγωγείου</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773352" y="1733550"/>
            <a:ext cx="8686799" cy="4552950"/>
          </a:xfrm>
          <a:prstGeom prst="rect">
            <a:avLst/>
          </a:prstGeom>
        </p:spPr>
      </p:pic>
    </p:spTree>
    <p:extLst>
      <p:ext uri="{BB962C8B-B14F-4D97-AF65-F5344CB8AC3E}">
        <p14:creationId xmlns:p14="http://schemas.microsoft.com/office/powerpoint/2010/main" val="192241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1554"/>
          </a:xfrm>
        </p:spPr>
        <p:txBody>
          <a:bodyPr>
            <a:normAutofit/>
          </a:bodyPr>
          <a:lstStyle/>
          <a:p>
            <a:r>
              <a:rPr lang="el-GR" sz="2400" dirty="0"/>
              <a:t>Γωνιά της γραφής:</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2008875"/>
            <a:ext cx="4938712" cy="3697501"/>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838133"/>
            <a:ext cx="4937125" cy="2038984"/>
          </a:xfrm>
        </p:spPr>
      </p:pic>
    </p:spTree>
    <p:extLst>
      <p:ext uri="{BB962C8B-B14F-4D97-AF65-F5344CB8AC3E}">
        <p14:creationId xmlns:p14="http://schemas.microsoft.com/office/powerpoint/2010/main" val="307964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00076"/>
            <a:ext cx="10058400" cy="895350"/>
          </a:xfrm>
        </p:spPr>
        <p:txBody>
          <a:bodyPr>
            <a:normAutofit/>
          </a:bodyPr>
          <a:lstStyle/>
          <a:p>
            <a:r>
              <a:rPr lang="el-GR" sz="2800" dirty="0"/>
              <a:t>Χριστουγεννιάτικες ευχές στην γωνιά της γραφής: Τι κάνουν τα παιδιά εδώ? Τι έργα μπορεί να παράγουν? </a:t>
            </a:r>
          </a:p>
        </p:txBody>
      </p:sp>
      <p:pic>
        <p:nvPicPr>
          <p:cNvPr id="5" name="Picture 3" descr="http://2.bp.blogspot.com/_pTRO-ETYjdg/TQZPUF4jrnI/AAAAAAAAAHY/dCDxjCq33kI/s320/%25CE%25BA%25CE%25B1%25CF%2581%25CF%2584%25CE%25B5%25CF%2582+047.jpg">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1679944" y="1846262"/>
            <a:ext cx="3442273" cy="388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A chalkboard on a stand&#10;&#10;Description automatically generated"/>
          <p:cNvPicPr>
            <a:picLocks noGrp="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230679" y="1846262"/>
            <a:ext cx="4925001" cy="4182398"/>
          </a:xfrm>
          <a:prstGeom prst="rect">
            <a:avLst/>
          </a:prstGeom>
        </p:spPr>
      </p:pic>
    </p:spTree>
    <p:extLst>
      <p:ext uri="{BB962C8B-B14F-4D97-AF65-F5344CB8AC3E}">
        <p14:creationId xmlns:p14="http://schemas.microsoft.com/office/powerpoint/2010/main" val="1974175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37953"/>
            <a:ext cx="10058400" cy="786809"/>
          </a:xfrm>
        </p:spPr>
        <p:txBody>
          <a:bodyPr>
            <a:normAutofit/>
          </a:bodyPr>
          <a:lstStyle/>
          <a:p>
            <a:r>
              <a:rPr lang="el-GR" sz="3600" dirty="0"/>
              <a:t>…κι άλλες χριστουγεννιάτικες ευχές..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62307" y="1743740"/>
            <a:ext cx="3433015" cy="4231757"/>
          </a:xfrm>
        </p:spPr>
      </p:pic>
      <p:pic>
        <p:nvPicPr>
          <p:cNvPr id="5"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57797" y="1846263"/>
            <a:ext cx="3017043" cy="4022725"/>
          </a:xfrm>
        </p:spPr>
      </p:pic>
    </p:spTree>
    <p:extLst>
      <p:ext uri="{BB962C8B-B14F-4D97-AF65-F5344CB8AC3E}">
        <p14:creationId xmlns:p14="http://schemas.microsoft.com/office/powerpoint/2010/main" val="235757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99586"/>
          </a:xfrm>
        </p:spPr>
        <p:txBody>
          <a:bodyPr/>
          <a:lstStyle/>
          <a:p>
            <a:endParaRPr lang="el-GR"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1768510"/>
            <a:ext cx="4938712" cy="410058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21380" y="1768511"/>
            <a:ext cx="4009293" cy="4100478"/>
          </a:xfrm>
        </p:spPr>
      </p:pic>
    </p:spTree>
    <p:extLst>
      <p:ext uri="{BB962C8B-B14F-4D97-AF65-F5344CB8AC3E}">
        <p14:creationId xmlns:p14="http://schemas.microsoft.com/office/powerpoint/2010/main" val="2797454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a:t>Γωνιά μαθηματικών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4298" y="1972098"/>
            <a:ext cx="7429505" cy="4022725"/>
          </a:xfrm>
        </p:spPr>
      </p:pic>
    </p:spTree>
    <p:extLst>
      <p:ext uri="{BB962C8B-B14F-4D97-AF65-F5344CB8AC3E}">
        <p14:creationId xmlns:p14="http://schemas.microsoft.com/office/powerpoint/2010/main" val="390329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 Τίτλος"/>
          <p:cNvSpPr>
            <a:spLocks noGrp="1"/>
          </p:cNvSpPr>
          <p:nvPr>
            <p:ph type="title"/>
          </p:nvPr>
        </p:nvSpPr>
        <p:spPr/>
        <p:txBody>
          <a:bodyPr/>
          <a:lstStyle/>
          <a:p>
            <a:endParaRPr lang="el-GR" altLang="el-GR"/>
          </a:p>
        </p:txBody>
      </p:sp>
      <p:sp>
        <p:nvSpPr>
          <p:cNvPr id="1028" name="2 - Θέση περιεχομένου"/>
          <p:cNvSpPr>
            <a:spLocks noGrp="1"/>
          </p:cNvSpPr>
          <p:nvPr>
            <p:ph idx="1"/>
          </p:nvPr>
        </p:nvSpPr>
        <p:spPr/>
        <p:txBody>
          <a:bodyPr/>
          <a:lstStyle/>
          <a:p>
            <a:endParaRPr lang="el-GR" altLang="el-GR"/>
          </a:p>
        </p:txBody>
      </p:sp>
      <p:graphicFrame>
        <p:nvGraphicFramePr>
          <p:cNvPr id="1026" name="Object 2"/>
          <p:cNvGraphicFramePr>
            <a:graphicFrameLocks noChangeAspect="1"/>
          </p:cNvGraphicFramePr>
          <p:nvPr/>
        </p:nvGraphicFramePr>
        <p:xfrm>
          <a:off x="4919664" y="3086100"/>
          <a:ext cx="2351087" cy="68580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2" imgW="2351880" imgH="685440" progId="Package">
                  <p:embed/>
                </p:oleObj>
              </mc:Choice>
              <mc:Fallback>
                <p:oleObj name="Αντικείμενο κελύφους συσκευασίας" showAsIcon="1" r:id="rId2" imgW="2351880" imgH="685440" progId="Packag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64" y="3086100"/>
                        <a:ext cx="23510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3" descr="F:\901\Yliko\ebites\φωτογραφικό υλικό\DSC059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25" y="-10215563"/>
            <a:ext cx="34747200" cy="260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3" descr="F:\901\Yliko\ebites\φωτογραφικό υλικό\DSC059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8850" y="-18859500"/>
            <a:ext cx="601186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49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a:bodyPr>
          <a:lstStyle/>
          <a:p>
            <a:pPr>
              <a:defRPr/>
            </a:pPr>
            <a:r>
              <a:rPr lang="el-GR" sz="4000" dirty="0">
                <a:solidFill>
                  <a:srgbClr val="FF0000"/>
                </a:solidFill>
              </a:rPr>
              <a:t>Τι είναι/ περιλαμβάνει ένα περιβάλλον μάθησης;</a:t>
            </a:r>
          </a:p>
        </p:txBody>
      </p:sp>
      <p:sp>
        <p:nvSpPr>
          <p:cNvPr id="4099" name="2 - Θέση περιεχομένου"/>
          <p:cNvSpPr>
            <a:spLocks noGrp="1"/>
          </p:cNvSpPr>
          <p:nvPr>
            <p:ph idx="1"/>
          </p:nvPr>
        </p:nvSpPr>
        <p:spPr>
          <a:xfrm>
            <a:off x="1097280" y="2835478"/>
            <a:ext cx="10058400" cy="3033615"/>
          </a:xfrm>
        </p:spPr>
        <p:txBody>
          <a:bodyPr/>
          <a:lstStyle/>
          <a:p>
            <a:pPr algn="ctr" eaLnBrk="1" hangingPunct="1">
              <a:buFont typeface="Arial" panose="020B0604020202020204" pitchFamily="34" charset="0"/>
              <a:buNone/>
            </a:pPr>
            <a:r>
              <a:rPr lang="el-GR" altLang="el-GR" sz="9600" dirty="0">
                <a:solidFill>
                  <a:srgbClr val="C00000"/>
                </a:solidFill>
              </a:rPr>
              <a:t>?</a:t>
            </a:r>
          </a:p>
        </p:txBody>
      </p:sp>
    </p:spTree>
    <p:extLst>
      <p:ext uri="{BB962C8B-B14F-4D97-AF65-F5344CB8AC3E}">
        <p14:creationId xmlns:p14="http://schemas.microsoft.com/office/powerpoint/2010/main" val="233543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935169"/>
          </a:xfrm>
        </p:spPr>
        <p:txBody>
          <a:bodyPr>
            <a:normAutofit/>
          </a:bodyPr>
          <a:lstStyle/>
          <a:p>
            <a:r>
              <a:rPr lang="el-GR" sz="3200" dirty="0"/>
              <a:t>Το μπακάλικο</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731023"/>
            <a:ext cx="5178829"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4971" y="1731023"/>
            <a:ext cx="5178829" cy="3886200"/>
          </a:xfrm>
        </p:spPr>
      </p:pic>
    </p:spTree>
    <p:extLst>
      <p:ext uri="{BB962C8B-B14F-4D97-AF65-F5344CB8AC3E}">
        <p14:creationId xmlns:p14="http://schemas.microsoft.com/office/powerpoint/2010/main" val="3425488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9668"/>
          </a:xfrm>
        </p:spPr>
        <p:txBody>
          <a:bodyPr>
            <a:normAutofit/>
          </a:bodyPr>
          <a:lstStyle/>
          <a:p>
            <a:r>
              <a:rPr lang="el-GR" sz="2800" dirty="0"/>
              <a:t>Μπακάλικο – λίστα για ψώνια </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41532" y="1846263"/>
            <a:ext cx="3849574" cy="4022725"/>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59522" y="1825625"/>
            <a:ext cx="4160939" cy="4351338"/>
          </a:xfrm>
        </p:spPr>
      </p:pic>
    </p:spTree>
    <p:extLst>
      <p:ext uri="{BB962C8B-B14F-4D97-AF65-F5344CB8AC3E}">
        <p14:creationId xmlns:p14="http://schemas.microsoft.com/office/powerpoint/2010/main" val="526374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99586"/>
          </a:xfrm>
        </p:spPr>
        <p:txBody>
          <a:bodyPr>
            <a:normAutofit/>
          </a:bodyPr>
          <a:lstStyle/>
          <a:p>
            <a:r>
              <a:rPr lang="el-GR" sz="2800" dirty="0"/>
              <a:t>Κι άλλες λίστες..</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66092" y="1737360"/>
            <a:ext cx="4491613" cy="433184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9930" y="1737360"/>
            <a:ext cx="4722768" cy="4331843"/>
          </a:xfrm>
        </p:spPr>
      </p:pic>
    </p:spTree>
    <p:extLst>
      <p:ext uri="{BB962C8B-B14F-4D97-AF65-F5344CB8AC3E}">
        <p14:creationId xmlns:p14="http://schemas.microsoft.com/office/powerpoint/2010/main" val="369209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4835"/>
          </a:xfrm>
        </p:spPr>
        <p:txBody>
          <a:bodyPr>
            <a:normAutofit/>
          </a:bodyPr>
          <a:lstStyle/>
          <a:p>
            <a:r>
              <a:rPr lang="el-GR" sz="2800" dirty="0"/>
              <a:t>Η βιβλιοθήκη / δράσεις σε σχέση με τα βιβλία</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866900"/>
            <a:ext cx="5181600"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866900"/>
            <a:ext cx="5181600" cy="3886200"/>
          </a:xfrm>
        </p:spPr>
      </p:pic>
    </p:spTree>
    <p:extLst>
      <p:ext uri="{BB962C8B-B14F-4D97-AF65-F5344CB8AC3E}">
        <p14:creationId xmlns:p14="http://schemas.microsoft.com/office/powerpoint/2010/main" val="8232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004618"/>
            <a:ext cx="4938712" cy="370601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6090" y="1981072"/>
            <a:ext cx="5181600" cy="3963322"/>
          </a:xfrm>
        </p:spPr>
      </p:pic>
    </p:spTree>
    <p:extLst>
      <p:ext uri="{BB962C8B-B14F-4D97-AF65-F5344CB8AC3E}">
        <p14:creationId xmlns:p14="http://schemas.microsoft.com/office/powerpoint/2010/main" val="2030881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5503"/>
          </a:xfrm>
        </p:spPr>
        <p:txBody>
          <a:bodyPr>
            <a:normAutofit/>
          </a:bodyPr>
          <a:lstStyle/>
          <a:p>
            <a:r>
              <a:rPr lang="el-GR" sz="2800" dirty="0"/>
              <a:t>Το περίπτερο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4712" y="1862356"/>
            <a:ext cx="4530055" cy="4253218"/>
          </a:xfrm>
        </p:spPr>
      </p:pic>
    </p:spTree>
    <p:extLst>
      <p:ext uri="{BB962C8B-B14F-4D97-AF65-F5344CB8AC3E}">
        <p14:creationId xmlns:p14="http://schemas.microsoft.com/office/powerpoint/2010/main" val="1056676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9334"/>
          </a:xfrm>
        </p:spPr>
        <p:txBody>
          <a:bodyPr>
            <a:normAutofit/>
          </a:bodyPr>
          <a:lstStyle/>
          <a:p>
            <a:r>
              <a:rPr lang="el-GR" sz="2800" dirty="0"/>
              <a:t>Παιχνίδι στις γωνιές / αυθόρμητη γραφή </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004618"/>
            <a:ext cx="4938712" cy="370601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005213"/>
            <a:ext cx="4937125" cy="3704825"/>
          </a:xfrm>
        </p:spPr>
      </p:pic>
    </p:spTree>
    <p:extLst>
      <p:ext uri="{BB962C8B-B14F-4D97-AF65-F5344CB8AC3E}">
        <p14:creationId xmlns:p14="http://schemas.microsoft.com/office/powerpoint/2010/main" val="3720122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AppData\Local\Temp\CIMG66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613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216670" y="91433"/>
            <a:ext cx="4483100" cy="5978525"/>
          </a:xfrm>
          <a:noFill/>
        </p:spPr>
      </p:pic>
    </p:spTree>
    <p:extLst>
      <p:ext uri="{BB962C8B-B14F-4D97-AF65-F5344CB8AC3E}">
        <p14:creationId xmlns:p14="http://schemas.microsoft.com/office/powerpoint/2010/main" val="364148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2890"/>
          </a:xfrm>
        </p:spPr>
        <p:txBody>
          <a:bodyPr>
            <a:normAutofit/>
          </a:bodyPr>
          <a:lstStyle/>
          <a:p>
            <a:r>
              <a:rPr lang="el-GR" sz="2400" dirty="0"/>
              <a:t>Οικοδομικό υλικό </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004618"/>
            <a:ext cx="4938712" cy="3706015"/>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20943"/>
          </a:xfrm>
        </p:spPr>
      </p:pic>
    </p:spTree>
    <p:extLst>
      <p:ext uri="{BB962C8B-B14F-4D97-AF65-F5344CB8AC3E}">
        <p14:creationId xmlns:p14="http://schemas.microsoft.com/office/powerpoint/2010/main" val="367438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2634143" y="697597"/>
            <a:ext cx="8229600" cy="5411788"/>
          </a:xfrm>
        </p:spPr>
        <p:txBody>
          <a:bodyPr rtlCol="0">
            <a:normAutofit fontScale="92500" lnSpcReduction="10000"/>
          </a:bodyPr>
          <a:lstStyle/>
          <a:p>
            <a:pPr>
              <a:buNone/>
              <a:defRPr/>
            </a:pPr>
            <a:r>
              <a:rPr lang="el-GR" dirty="0"/>
              <a:t>	</a:t>
            </a:r>
            <a:r>
              <a:rPr lang="el-GR" b="1" dirty="0">
                <a:solidFill>
                  <a:schemeClr val="accent1">
                    <a:lumMod val="50000"/>
                  </a:schemeClr>
                </a:solidFill>
              </a:rPr>
              <a:t>Χώρος?</a:t>
            </a:r>
          </a:p>
          <a:p>
            <a:pPr>
              <a:defRPr/>
            </a:pPr>
            <a:endParaRPr lang="el-GR" dirty="0"/>
          </a:p>
          <a:p>
            <a:pPr lvl="4">
              <a:buNone/>
              <a:defRPr/>
            </a:pPr>
            <a:r>
              <a:rPr lang="el-GR" sz="2800" b="1" dirty="0">
                <a:solidFill>
                  <a:srgbClr val="FFC000"/>
                </a:solidFill>
              </a:rPr>
              <a:t>			Εκπαιδευτικά Υλικά?</a:t>
            </a:r>
          </a:p>
          <a:p>
            <a:pPr lvl="4">
              <a:buNone/>
              <a:defRPr/>
            </a:pPr>
            <a:endParaRPr lang="el-GR" sz="2800" dirty="0">
              <a:solidFill>
                <a:srgbClr val="FFC000"/>
              </a:solidFill>
            </a:endParaRPr>
          </a:p>
          <a:p>
            <a:pPr lvl="4">
              <a:buNone/>
              <a:defRPr/>
            </a:pPr>
            <a:r>
              <a:rPr lang="el-GR" sz="2800" b="1" dirty="0">
                <a:solidFill>
                  <a:srgbClr val="7030A0"/>
                </a:solidFill>
              </a:rPr>
              <a:t>Σχέσεις- Αλληλεπιδράσεις?</a:t>
            </a:r>
          </a:p>
          <a:p>
            <a:pPr lvl="4">
              <a:buNone/>
              <a:defRPr/>
            </a:pPr>
            <a:endParaRPr lang="el-GR" sz="2800" b="1" dirty="0">
              <a:solidFill>
                <a:srgbClr val="7030A0"/>
              </a:solidFill>
            </a:endParaRPr>
          </a:p>
          <a:p>
            <a:pPr lvl="4">
              <a:buNone/>
              <a:defRPr/>
            </a:pPr>
            <a:r>
              <a:rPr lang="el-GR" sz="2800" b="1" dirty="0">
                <a:solidFill>
                  <a:srgbClr val="00B050"/>
                </a:solidFill>
              </a:rPr>
              <a:t>Κλίμα	 τάξης?</a:t>
            </a:r>
            <a:r>
              <a:rPr lang="el-GR" sz="2800" b="1" dirty="0">
                <a:solidFill>
                  <a:srgbClr val="7030A0"/>
                </a:solidFill>
              </a:rPr>
              <a:t>	</a:t>
            </a:r>
          </a:p>
          <a:p>
            <a:pPr lvl="4">
              <a:buNone/>
              <a:defRPr/>
            </a:pPr>
            <a:r>
              <a:rPr lang="el-GR" sz="2800" b="1" dirty="0">
                <a:solidFill>
                  <a:srgbClr val="7030A0"/>
                </a:solidFill>
              </a:rPr>
              <a:t>			</a:t>
            </a:r>
            <a:r>
              <a:rPr lang="el-GR" sz="2800" b="1" dirty="0">
                <a:solidFill>
                  <a:srgbClr val="C00000"/>
                </a:solidFill>
              </a:rPr>
              <a:t>Μη λεκτική επικοινωνία?</a:t>
            </a:r>
          </a:p>
          <a:p>
            <a:pPr lvl="4">
              <a:buNone/>
              <a:defRPr/>
            </a:pPr>
            <a:r>
              <a:rPr lang="el-GR" sz="2800" b="1" dirty="0">
                <a:solidFill>
                  <a:schemeClr val="accent6">
                    <a:lumMod val="75000"/>
                  </a:schemeClr>
                </a:solidFill>
              </a:rPr>
              <a:t>Προθέσεις?</a:t>
            </a:r>
            <a:endParaRPr lang="en-US" sz="2800" b="1" dirty="0">
              <a:solidFill>
                <a:schemeClr val="accent6">
                  <a:lumMod val="75000"/>
                </a:schemeClr>
              </a:solidFill>
            </a:endParaRPr>
          </a:p>
          <a:p>
            <a:pPr lvl="4">
              <a:buNone/>
              <a:defRPr/>
            </a:pPr>
            <a:endParaRPr lang="en-US" sz="2800" b="1" dirty="0">
              <a:solidFill>
                <a:schemeClr val="accent6">
                  <a:lumMod val="75000"/>
                </a:schemeClr>
              </a:solidFill>
            </a:endParaRPr>
          </a:p>
          <a:p>
            <a:pPr lvl="4">
              <a:buNone/>
              <a:defRPr/>
            </a:pPr>
            <a:r>
              <a:rPr lang="el-GR" sz="2800" b="1" dirty="0">
                <a:solidFill>
                  <a:schemeClr val="accent6">
                    <a:lumMod val="75000"/>
                  </a:schemeClr>
                </a:solidFill>
              </a:rPr>
              <a:t>Προσωπικές θεωρίες?</a:t>
            </a:r>
          </a:p>
          <a:p>
            <a:pPr lvl="4">
              <a:buNone/>
              <a:defRPr/>
            </a:pPr>
            <a:endParaRPr lang="el-GR" sz="2800" b="1" dirty="0">
              <a:solidFill>
                <a:schemeClr val="accent6">
                  <a:lumMod val="75000"/>
                </a:schemeClr>
              </a:solidFill>
            </a:endParaRPr>
          </a:p>
          <a:p>
            <a:pPr lvl="4">
              <a:buNone/>
              <a:defRPr/>
            </a:pPr>
            <a:r>
              <a:rPr lang="el-GR" sz="2800" b="1" dirty="0">
                <a:solidFill>
                  <a:schemeClr val="accent2">
                    <a:lumMod val="60000"/>
                    <a:lumOff val="40000"/>
                  </a:schemeClr>
                </a:solidFill>
              </a:rPr>
              <a:t>εκπαιδευτικές πρακτικές?</a:t>
            </a:r>
          </a:p>
        </p:txBody>
      </p:sp>
    </p:spTree>
    <p:extLst>
      <p:ext uri="{BB962C8B-B14F-4D97-AF65-F5344CB8AC3E}">
        <p14:creationId xmlns:p14="http://schemas.microsoft.com/office/powerpoint/2010/main" val="1480805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t>Αναμόρφωση χώρου / ευελιξία στην χρήση εξοπλισμού &amp; υλικού</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272164"/>
            <a:ext cx="4938712" cy="3170922"/>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005397"/>
            <a:ext cx="4937125" cy="3704457"/>
          </a:xfrm>
        </p:spPr>
      </p:pic>
    </p:spTree>
    <p:extLst>
      <p:ext uri="{BB962C8B-B14F-4D97-AF65-F5344CB8AC3E}">
        <p14:creationId xmlns:p14="http://schemas.microsoft.com/office/powerpoint/2010/main" val="3127161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t>Αναμόρφωση χώρου / ευελιξία στην χρήση εξοπλισμού &amp; υλικού</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6466" y="1846263"/>
            <a:ext cx="4879705" cy="402272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1894267"/>
            <a:ext cx="4937125" cy="3926717"/>
          </a:xfrm>
        </p:spPr>
      </p:pic>
    </p:spTree>
    <p:extLst>
      <p:ext uri="{BB962C8B-B14F-4D97-AF65-F5344CB8AC3E}">
        <p14:creationId xmlns:p14="http://schemas.microsoft.com/office/powerpoint/2010/main" val="1217146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4"/>
            <a:ext cx="10058400" cy="755388"/>
          </a:xfrm>
        </p:spPr>
        <p:txBody>
          <a:bodyPr/>
          <a:lstStyle/>
          <a:p>
            <a:endParaRPr lang="el-GR"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31512" y="1846263"/>
            <a:ext cx="4869614" cy="402272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53638" y="1846263"/>
            <a:ext cx="4866324" cy="4022725"/>
          </a:xfrm>
        </p:spPr>
      </p:pic>
    </p:spTree>
    <p:extLst>
      <p:ext uri="{BB962C8B-B14F-4D97-AF65-F5344CB8AC3E}">
        <p14:creationId xmlns:p14="http://schemas.microsoft.com/office/powerpoint/2010/main" val="36582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004618"/>
            <a:ext cx="4938712" cy="370601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005213"/>
            <a:ext cx="4937125" cy="3704825"/>
          </a:xfrm>
        </p:spPr>
      </p:pic>
    </p:spTree>
    <p:extLst>
      <p:ext uri="{BB962C8B-B14F-4D97-AF65-F5344CB8AC3E}">
        <p14:creationId xmlns:p14="http://schemas.microsoft.com/office/powerpoint/2010/main" val="4245438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dirty="0">
                <a:solidFill>
                  <a:srgbClr val="0070C0"/>
                </a:solidFill>
              </a:rPr>
              <a:t>Σύγχρονες αντιλήψεις για τη μάθηση</a:t>
            </a:r>
            <a:r>
              <a:rPr lang="en-US" sz="2800" dirty="0">
                <a:solidFill>
                  <a:srgbClr val="0070C0"/>
                </a:solidFill>
              </a:rPr>
              <a:t>: </a:t>
            </a:r>
            <a:r>
              <a:rPr lang="el-GR" sz="2800" dirty="0" err="1">
                <a:solidFill>
                  <a:srgbClr val="0070C0"/>
                </a:solidFill>
              </a:rPr>
              <a:t>κοινωνιογνωστικές</a:t>
            </a:r>
            <a:r>
              <a:rPr lang="el-GR" sz="2800" dirty="0">
                <a:solidFill>
                  <a:srgbClr val="0070C0"/>
                </a:solidFill>
              </a:rPr>
              <a:t> προσεγγίσεις</a:t>
            </a:r>
            <a:endParaRPr lang="el-GR" sz="2800" dirty="0"/>
          </a:p>
        </p:txBody>
      </p:sp>
      <p:sp>
        <p:nvSpPr>
          <p:cNvPr id="20482" name="Rectangle 2"/>
          <p:cNvSpPr>
            <a:spLocks noGrp="1" noChangeArrowheads="1"/>
          </p:cNvSpPr>
          <p:nvPr>
            <p:ph idx="1"/>
          </p:nvPr>
        </p:nvSpPr>
        <p:spPr/>
        <p:txBody>
          <a:bodyPr rtlCol="0">
            <a:normAutofit/>
          </a:bodyPr>
          <a:lstStyle/>
          <a:p>
            <a:pPr>
              <a:buNone/>
              <a:defRPr/>
            </a:pPr>
            <a:r>
              <a:rPr lang="el-GR" dirty="0">
                <a:solidFill>
                  <a:srgbClr val="990033"/>
                </a:solidFill>
              </a:rPr>
              <a:t>	</a:t>
            </a:r>
            <a:endParaRPr lang="el-GR" dirty="0">
              <a:solidFill>
                <a:srgbClr val="0070C0"/>
              </a:solidFill>
            </a:endParaRPr>
          </a:p>
          <a:p>
            <a:pPr>
              <a:buNone/>
              <a:defRPr/>
            </a:pPr>
            <a:r>
              <a:rPr lang="el-GR" dirty="0">
                <a:solidFill>
                  <a:srgbClr val="990033"/>
                </a:solidFill>
              </a:rPr>
              <a:t>	</a:t>
            </a:r>
            <a:r>
              <a:rPr lang="el-GR" sz="2400" dirty="0">
                <a:solidFill>
                  <a:srgbClr val="990033"/>
                </a:solidFill>
              </a:rPr>
              <a:t>=&gt; Αν δεχόμαστε ότι: </a:t>
            </a:r>
          </a:p>
          <a:p>
            <a:pPr>
              <a:defRPr/>
            </a:pPr>
            <a:r>
              <a:rPr lang="el-GR" sz="2400" dirty="0">
                <a:solidFill>
                  <a:srgbClr val="990033"/>
                </a:solidFill>
              </a:rPr>
              <a:t> κατάκτηση της γνώσης είναι μία ενεργητική διαδικασία – το παιδί την οικοδομεί σταδιακά μέσα από τη δική του δραστηριότητα, </a:t>
            </a:r>
          </a:p>
          <a:p>
            <a:pPr>
              <a:buNone/>
              <a:defRPr/>
            </a:pPr>
            <a:r>
              <a:rPr lang="el-GR" sz="2400" dirty="0">
                <a:solidFill>
                  <a:srgbClr val="990033"/>
                </a:solidFill>
              </a:rPr>
              <a:t>	και παράλληλα ότι</a:t>
            </a:r>
          </a:p>
          <a:p>
            <a:pPr>
              <a:defRPr/>
            </a:pPr>
            <a:r>
              <a:rPr lang="el-GR" sz="2400" dirty="0">
                <a:solidFill>
                  <a:srgbClr val="990033"/>
                </a:solidFill>
              </a:rPr>
              <a:t>η μάθηση είναι κοινωνική δραστηριότητα, είναι δηλαδή μία διαδικασία που το άτομο την αναπτύσσει κατά τη συναναστροφή του με άλλους και σε αλληλεπίδραση με το περιβάλλον του,</a:t>
            </a:r>
            <a:r>
              <a:rPr lang="el-GR" sz="2400" dirty="0"/>
              <a:t> </a:t>
            </a:r>
          </a:p>
        </p:txBody>
      </p:sp>
    </p:spTree>
    <p:extLst>
      <p:ext uri="{BB962C8B-B14F-4D97-AF65-F5344CB8AC3E}">
        <p14:creationId xmlns:p14="http://schemas.microsoft.com/office/powerpoint/2010/main" val="2033870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2800" b="1" i="1" dirty="0">
                <a:solidFill>
                  <a:srgbClr val="990033"/>
                </a:solidFill>
              </a:rPr>
              <a:t>τότε το επιθυμητό για το νηπιαγωγείο είναι η διαμόρφωση ενός υποστηρικτικού μαθησιακού περιβάλλοντος που ενθαρρύνει τα παιδιά</a:t>
            </a:r>
            <a:r>
              <a:rPr lang="el-GR" altLang="el-GR" sz="2800" b="1" i="1" dirty="0"/>
              <a:t>:</a:t>
            </a:r>
            <a:endParaRPr lang="el-GR" sz="2800" dirty="0"/>
          </a:p>
        </p:txBody>
      </p:sp>
      <p:sp>
        <p:nvSpPr>
          <p:cNvPr id="21506" name="Rectangle 2"/>
          <p:cNvSpPr>
            <a:spLocks noGrp="1" noChangeArrowheads="1"/>
          </p:cNvSpPr>
          <p:nvPr>
            <p:ph idx="1"/>
          </p:nvPr>
        </p:nvSpPr>
        <p:spPr/>
        <p:txBody>
          <a:bodyPr>
            <a:normAutofit lnSpcReduction="10000"/>
          </a:bodyPr>
          <a:lstStyle/>
          <a:p>
            <a:pPr marL="609600" indent="-609600">
              <a:buNone/>
            </a:pPr>
            <a:r>
              <a:rPr lang="el-GR" altLang="el-GR" sz="2400" b="1" i="1" dirty="0"/>
              <a:t>	</a:t>
            </a:r>
            <a:endParaRPr lang="el-GR" altLang="el-GR" dirty="0"/>
          </a:p>
          <a:p>
            <a:pPr marL="609600" indent="-609600"/>
            <a:r>
              <a:rPr lang="el-GR" altLang="el-GR" sz="2400" dirty="0">
                <a:solidFill>
                  <a:srgbClr val="990033"/>
                </a:solidFill>
              </a:rPr>
              <a:t>να διατυπώνουν ερωτήματα και να προσπαθούν να </a:t>
            </a:r>
            <a:r>
              <a:rPr lang="el-GR" altLang="el-GR" sz="2400" dirty="0" err="1">
                <a:solidFill>
                  <a:srgbClr val="990033"/>
                </a:solidFill>
              </a:rPr>
              <a:t>βρούν</a:t>
            </a:r>
            <a:r>
              <a:rPr lang="el-GR" altLang="el-GR" sz="2400" dirty="0">
                <a:solidFill>
                  <a:srgbClr val="990033"/>
                </a:solidFill>
              </a:rPr>
              <a:t> απαντήσεις, </a:t>
            </a:r>
          </a:p>
          <a:p>
            <a:pPr marL="609600" indent="-609600"/>
            <a:r>
              <a:rPr lang="el-GR" altLang="el-GR" sz="2400" dirty="0">
                <a:solidFill>
                  <a:srgbClr val="990033"/>
                </a:solidFill>
              </a:rPr>
              <a:t>να κάνουν λάθη και να επιχειρούν να τα διορθώσουν, </a:t>
            </a:r>
          </a:p>
          <a:p>
            <a:pPr marL="609600" indent="-609600"/>
            <a:r>
              <a:rPr lang="el-GR" altLang="el-GR" sz="2400" dirty="0">
                <a:solidFill>
                  <a:srgbClr val="990033"/>
                </a:solidFill>
              </a:rPr>
              <a:t>να </a:t>
            </a:r>
            <a:r>
              <a:rPr lang="el-GR" altLang="el-GR" sz="2400" dirty="0" err="1">
                <a:solidFill>
                  <a:srgbClr val="990033"/>
                </a:solidFill>
              </a:rPr>
              <a:t>αλληλεπιδρούν</a:t>
            </a:r>
            <a:r>
              <a:rPr lang="el-GR" altLang="el-GR" sz="2400" dirty="0">
                <a:solidFill>
                  <a:srgbClr val="990033"/>
                </a:solidFill>
              </a:rPr>
              <a:t> με τους συνομηλίκους και με τους ενηλίκους και να μοιράζονται σκέψεις, ιδέες και συναισθήματα, </a:t>
            </a:r>
            <a:endParaRPr lang="en-US" altLang="el-GR" sz="2400" dirty="0">
              <a:solidFill>
                <a:srgbClr val="990033"/>
              </a:solidFill>
            </a:endParaRPr>
          </a:p>
          <a:p>
            <a:pPr marL="609600" indent="-609600"/>
            <a:r>
              <a:rPr lang="en-US" altLang="el-GR" sz="2400" dirty="0">
                <a:solidFill>
                  <a:srgbClr val="990033"/>
                </a:solidFill>
              </a:rPr>
              <a:t>να αναπ</a:t>
            </a:r>
            <a:r>
              <a:rPr lang="en-US" altLang="el-GR" sz="2400" dirty="0" err="1">
                <a:solidFill>
                  <a:srgbClr val="990033"/>
                </a:solidFill>
              </a:rPr>
              <a:t>τύσσ</a:t>
            </a:r>
            <a:r>
              <a:rPr lang="el-GR" altLang="el-GR" sz="2400" dirty="0" err="1">
                <a:solidFill>
                  <a:srgbClr val="990033"/>
                </a:solidFill>
              </a:rPr>
              <a:t>ουν</a:t>
            </a:r>
            <a:r>
              <a:rPr lang="en-US" altLang="el-GR" sz="2400" dirty="0">
                <a:solidFill>
                  <a:srgbClr val="990033"/>
                </a:solidFill>
              </a:rPr>
              <a:t> π</a:t>
            </a:r>
            <a:r>
              <a:rPr lang="en-US" altLang="el-GR" sz="2400" dirty="0" err="1">
                <a:solidFill>
                  <a:srgbClr val="990033"/>
                </a:solidFill>
              </a:rPr>
              <a:t>ρωτο</a:t>
            </a:r>
            <a:r>
              <a:rPr lang="en-US" altLang="el-GR" sz="2400" dirty="0">
                <a:solidFill>
                  <a:srgbClr val="990033"/>
                </a:solidFill>
              </a:rPr>
              <a:t>βουλίες</a:t>
            </a:r>
            <a:r>
              <a:rPr lang="el-GR" altLang="el-GR" sz="2400" dirty="0">
                <a:solidFill>
                  <a:srgbClr val="990033"/>
                </a:solidFill>
              </a:rPr>
              <a:t>,</a:t>
            </a:r>
            <a:r>
              <a:rPr lang="en-US" altLang="el-GR" sz="2400" dirty="0">
                <a:solidFill>
                  <a:srgbClr val="990033"/>
                </a:solidFill>
              </a:rPr>
              <a:t> </a:t>
            </a:r>
            <a:endParaRPr lang="el-GR" altLang="el-GR" sz="2400" dirty="0">
              <a:solidFill>
                <a:srgbClr val="990033"/>
              </a:solidFill>
            </a:endParaRPr>
          </a:p>
          <a:p>
            <a:pPr marL="609600" indent="-609600"/>
            <a:r>
              <a:rPr lang="el-GR" altLang="el-GR" sz="2400" dirty="0">
                <a:solidFill>
                  <a:srgbClr val="990033"/>
                </a:solidFill>
              </a:rPr>
              <a:t>να διερευνούν, να υποθέτουν, να αιτιολογούν, να επιχειρηματολογούν…. </a:t>
            </a:r>
          </a:p>
          <a:p>
            <a:pPr marL="609600" indent="-609600"/>
            <a:r>
              <a:rPr lang="el-GR" altLang="el-GR" sz="2400" dirty="0">
                <a:solidFill>
                  <a:srgbClr val="990033"/>
                </a:solidFill>
              </a:rPr>
              <a:t>Να αναγνωρίζουν στοιχεία της δράσης τους και της ταυτότητάς τους μέσα στο περιβάλλον τους</a:t>
            </a:r>
            <a:r>
              <a:rPr lang="el-GR" altLang="el-GR" dirty="0">
                <a:solidFill>
                  <a:srgbClr val="990033"/>
                </a:solidFill>
              </a:rPr>
              <a:t>.</a:t>
            </a:r>
          </a:p>
          <a:p>
            <a:pPr marL="609600" indent="-609600"/>
            <a:endParaRPr lang="el-GR" altLang="el-GR" dirty="0">
              <a:solidFill>
                <a:srgbClr val="990033"/>
              </a:solidFill>
            </a:endParaRPr>
          </a:p>
        </p:txBody>
      </p:sp>
    </p:spTree>
    <p:extLst>
      <p:ext uri="{BB962C8B-B14F-4D97-AF65-F5344CB8AC3E}">
        <p14:creationId xmlns:p14="http://schemas.microsoft.com/office/powerpoint/2010/main" val="1912147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fade">
                                      <p:cBhvr>
                                        <p:cTn id="7" dur="2000"/>
                                        <p:tgtEl>
                                          <p:spTgt spid="215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fade">
                                      <p:cBhvr>
                                        <p:cTn id="12" dur="2000"/>
                                        <p:tgtEl>
                                          <p:spTgt spid="215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6">
                                            <p:txEl>
                                              <p:pRg st="2" end="2"/>
                                            </p:txEl>
                                          </p:spTgt>
                                        </p:tgtEl>
                                        <p:attrNameLst>
                                          <p:attrName>style.visibility</p:attrName>
                                        </p:attrNameLst>
                                      </p:cBhvr>
                                      <p:to>
                                        <p:strVal val="visible"/>
                                      </p:to>
                                    </p:set>
                                    <p:animEffect transition="in" filter="fade">
                                      <p:cBhvr>
                                        <p:cTn id="17" dur="2000"/>
                                        <p:tgtEl>
                                          <p:spTgt spid="2150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6">
                                            <p:txEl>
                                              <p:pRg st="3" end="3"/>
                                            </p:txEl>
                                          </p:spTgt>
                                        </p:tgtEl>
                                        <p:attrNameLst>
                                          <p:attrName>style.visibility</p:attrName>
                                        </p:attrNameLst>
                                      </p:cBhvr>
                                      <p:to>
                                        <p:strVal val="visible"/>
                                      </p:to>
                                    </p:set>
                                    <p:animEffect transition="in" filter="fade">
                                      <p:cBhvr>
                                        <p:cTn id="22" dur="2000"/>
                                        <p:tgtEl>
                                          <p:spTgt spid="2150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6">
                                            <p:txEl>
                                              <p:pRg st="4" end="4"/>
                                            </p:txEl>
                                          </p:spTgt>
                                        </p:tgtEl>
                                        <p:attrNameLst>
                                          <p:attrName>style.visibility</p:attrName>
                                        </p:attrNameLst>
                                      </p:cBhvr>
                                      <p:to>
                                        <p:strVal val="visible"/>
                                      </p:to>
                                    </p:set>
                                    <p:animEffect transition="in" filter="fade">
                                      <p:cBhvr>
                                        <p:cTn id="27" dur="2000"/>
                                        <p:tgtEl>
                                          <p:spTgt spid="2150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6">
                                            <p:txEl>
                                              <p:pRg st="5" end="5"/>
                                            </p:txEl>
                                          </p:spTgt>
                                        </p:tgtEl>
                                        <p:attrNameLst>
                                          <p:attrName>style.visibility</p:attrName>
                                        </p:attrNameLst>
                                      </p:cBhvr>
                                      <p:to>
                                        <p:strVal val="visible"/>
                                      </p:to>
                                    </p:set>
                                    <p:animEffect transition="in" filter="fade">
                                      <p:cBhvr>
                                        <p:cTn id="32" dur="2000"/>
                                        <p:tgtEl>
                                          <p:spTgt spid="2150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6">
                                            <p:txEl>
                                              <p:pRg st="6" end="6"/>
                                            </p:txEl>
                                          </p:spTgt>
                                        </p:tgtEl>
                                        <p:attrNameLst>
                                          <p:attrName>style.visibility</p:attrName>
                                        </p:attrNameLst>
                                      </p:cBhvr>
                                      <p:to>
                                        <p:strVal val="visible"/>
                                      </p:to>
                                    </p:set>
                                    <p:animEffect transition="in" filter="fade">
                                      <p:cBhvr>
                                        <p:cTn id="37" dur="2000"/>
                                        <p:tgtEl>
                                          <p:spTgt spid="215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rtlCol="0">
            <a:normAutofit/>
          </a:bodyPr>
          <a:lstStyle/>
          <a:p>
            <a:pPr>
              <a:defRPr/>
            </a:pPr>
            <a:r>
              <a:rPr lang="el-GR" sz="3200" b="1" dirty="0"/>
              <a:t>Χαρακτηριστικά περιβαλλόντων μάθησης </a:t>
            </a:r>
            <a:br>
              <a:rPr lang="el-GR" sz="3200" b="1" dirty="0"/>
            </a:br>
            <a:r>
              <a:rPr lang="el-GR" sz="3200" b="1" dirty="0"/>
              <a:t>κατάλληλων για τις μικρές ηλικίες (ανοιχτών και ευέλικτων)</a:t>
            </a:r>
          </a:p>
        </p:txBody>
      </p:sp>
      <p:sp>
        <p:nvSpPr>
          <p:cNvPr id="26627" name="Rectangle 3"/>
          <p:cNvSpPr>
            <a:spLocks noGrp="1" noChangeArrowheads="1"/>
          </p:cNvSpPr>
          <p:nvPr>
            <p:ph idx="1"/>
          </p:nvPr>
        </p:nvSpPr>
        <p:spPr/>
        <p:txBody>
          <a:bodyPr>
            <a:normAutofit fontScale="92500"/>
          </a:bodyPr>
          <a:lstStyle/>
          <a:p>
            <a:pPr eaLnBrk="1" hangingPunct="1">
              <a:lnSpc>
                <a:spcPct val="90000"/>
              </a:lnSpc>
            </a:pPr>
            <a:r>
              <a:rPr lang="el-GR" altLang="el-GR" sz="2400" dirty="0">
                <a:solidFill>
                  <a:srgbClr val="990033"/>
                </a:solidFill>
              </a:rPr>
              <a:t>Ενεργός συμμετοχή των παιδιών.</a:t>
            </a:r>
          </a:p>
          <a:p>
            <a:pPr eaLnBrk="1" hangingPunct="1">
              <a:lnSpc>
                <a:spcPct val="90000"/>
              </a:lnSpc>
            </a:pPr>
            <a:r>
              <a:rPr lang="el-GR" altLang="el-GR" sz="2400" dirty="0">
                <a:solidFill>
                  <a:srgbClr val="990033"/>
                </a:solidFill>
              </a:rPr>
              <a:t>Διεύρυνση και αξιοποίηση των βιωμένων εμπειριών– αποδοχή και αναγνώριση της ταυτότητας κάθε παιδιού.</a:t>
            </a:r>
          </a:p>
          <a:p>
            <a:pPr eaLnBrk="1" hangingPunct="1">
              <a:lnSpc>
                <a:spcPct val="90000"/>
              </a:lnSpc>
            </a:pPr>
            <a:r>
              <a:rPr lang="el-GR" altLang="el-GR" sz="2400" dirty="0">
                <a:solidFill>
                  <a:srgbClr val="990033"/>
                </a:solidFill>
              </a:rPr>
              <a:t>Συνεκτίμηση και αξιοποίηση </a:t>
            </a:r>
            <a:r>
              <a:rPr lang="el-GR" altLang="el-GR" sz="2400" dirty="0" err="1">
                <a:solidFill>
                  <a:srgbClr val="990033"/>
                </a:solidFill>
              </a:rPr>
              <a:t>κοινωνικο</a:t>
            </a:r>
            <a:r>
              <a:rPr lang="el-GR" altLang="el-GR" sz="2400" dirty="0">
                <a:solidFill>
                  <a:srgbClr val="990033"/>
                </a:solidFill>
              </a:rPr>
              <a:t>-πολιτισμικών παραμέτρων – μάθηση για όλους.</a:t>
            </a:r>
          </a:p>
          <a:p>
            <a:pPr eaLnBrk="1" hangingPunct="1">
              <a:lnSpc>
                <a:spcPct val="90000"/>
              </a:lnSpc>
            </a:pPr>
            <a:r>
              <a:rPr lang="el-GR" altLang="el-GR" sz="2400" dirty="0">
                <a:solidFill>
                  <a:srgbClr val="990033"/>
                </a:solidFill>
              </a:rPr>
              <a:t>Γνώσεις που να αφορούν την πραγματικότητα εκτός τάξης – ανάπτυξη στρατηγικών σκέψης…</a:t>
            </a:r>
          </a:p>
          <a:p>
            <a:pPr eaLnBrk="1" hangingPunct="1">
              <a:lnSpc>
                <a:spcPct val="90000"/>
              </a:lnSpc>
            </a:pPr>
            <a:r>
              <a:rPr lang="el-GR" altLang="el-GR" sz="2400" dirty="0">
                <a:solidFill>
                  <a:srgbClr val="990033"/>
                </a:solidFill>
              </a:rPr>
              <a:t>Προώθηση της αυτονομίας της σκέψης.</a:t>
            </a:r>
          </a:p>
          <a:p>
            <a:pPr eaLnBrk="1" hangingPunct="1">
              <a:lnSpc>
                <a:spcPct val="90000"/>
              </a:lnSpc>
            </a:pPr>
            <a:r>
              <a:rPr lang="el-GR" altLang="el-GR" sz="2400" dirty="0">
                <a:solidFill>
                  <a:srgbClr val="990033"/>
                </a:solidFill>
              </a:rPr>
              <a:t>Αυθεντικά έργα των παιδιών – σεβασμός στη δημιουργικότητα.</a:t>
            </a:r>
            <a:endParaRPr lang="en-US" altLang="el-GR" sz="2400" dirty="0">
              <a:solidFill>
                <a:srgbClr val="990033"/>
              </a:solidFill>
            </a:endParaRPr>
          </a:p>
          <a:p>
            <a:pPr eaLnBrk="1" hangingPunct="1">
              <a:lnSpc>
                <a:spcPct val="90000"/>
              </a:lnSpc>
            </a:pPr>
            <a:r>
              <a:rPr lang="el-GR" altLang="el-GR" sz="2400" dirty="0">
                <a:solidFill>
                  <a:srgbClr val="990033"/>
                </a:solidFill>
              </a:rPr>
              <a:t>Ευκαιρίες για αυτοσυγκέντρωση</a:t>
            </a:r>
          </a:p>
          <a:p>
            <a:pPr eaLnBrk="1" hangingPunct="1">
              <a:lnSpc>
                <a:spcPct val="90000"/>
              </a:lnSpc>
            </a:pPr>
            <a:endParaRPr lang="el-GR" altLang="el-GR" sz="2400" dirty="0">
              <a:solidFill>
                <a:srgbClr val="990033"/>
              </a:solidFill>
            </a:endParaRPr>
          </a:p>
          <a:p>
            <a:pPr eaLnBrk="1" hangingPunct="1">
              <a:lnSpc>
                <a:spcPct val="90000"/>
              </a:lnSpc>
            </a:pPr>
            <a:endParaRPr lang="el-GR" altLang="el-GR" dirty="0"/>
          </a:p>
        </p:txBody>
      </p:sp>
    </p:spTree>
    <p:extLst>
      <p:ext uri="{BB962C8B-B14F-4D97-AF65-F5344CB8AC3E}">
        <p14:creationId xmlns:p14="http://schemas.microsoft.com/office/powerpoint/2010/main" val="548880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down)">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wipe(down)">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wipe(down)">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wipe(down)">
                                      <p:cBhvr>
                                        <p:cTn id="22" dur="500"/>
                                        <p:tgtEl>
                                          <p:spTgt spid="266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wipe(down)">
                                      <p:cBhvr>
                                        <p:cTn id="27" dur="500"/>
                                        <p:tgtEl>
                                          <p:spTgt spid="266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wipe(down)">
                                      <p:cBhvr>
                                        <p:cTn id="32" dur="500"/>
                                        <p:tgtEl>
                                          <p:spTgt spid="266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Effect transition="in" filter="wipe(down)">
                                      <p:cBhvr>
                                        <p:cTn id="37"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4294967295"/>
          </p:nvPr>
        </p:nvSpPr>
        <p:spPr>
          <a:xfrm>
            <a:off x="2133600" y="1846263"/>
            <a:ext cx="10058400" cy="4022725"/>
          </a:xfrm>
        </p:spPr>
        <p:txBody>
          <a:bodyPr/>
          <a:lstStyle/>
          <a:p>
            <a:pPr eaLnBrk="1" hangingPunct="1"/>
            <a:r>
              <a:rPr lang="el-GR" altLang="el-GR" sz="2800" dirty="0">
                <a:solidFill>
                  <a:srgbClr val="990033"/>
                </a:solidFill>
              </a:rPr>
              <a:t>Κοινωνική αλληλεπίδραση και σεβασμός του άλλου.</a:t>
            </a:r>
            <a:endParaRPr lang="en-US" altLang="el-GR" sz="2800" dirty="0">
              <a:solidFill>
                <a:srgbClr val="990033"/>
              </a:solidFill>
            </a:endParaRPr>
          </a:p>
          <a:p>
            <a:pPr eaLnBrk="1" hangingPunct="1"/>
            <a:r>
              <a:rPr lang="el-GR" altLang="el-GR" sz="2800" dirty="0">
                <a:solidFill>
                  <a:srgbClr val="990033"/>
                </a:solidFill>
              </a:rPr>
              <a:t>Ερευνητικές προσεγγίσεις.</a:t>
            </a:r>
          </a:p>
          <a:p>
            <a:pPr eaLnBrk="1" hangingPunct="1"/>
            <a:r>
              <a:rPr lang="el-GR" altLang="el-GR" sz="2800" dirty="0">
                <a:solidFill>
                  <a:srgbClr val="990033"/>
                </a:solidFill>
              </a:rPr>
              <a:t>Διαδικασίες επίλυσης προβλήματος.</a:t>
            </a:r>
          </a:p>
          <a:p>
            <a:pPr eaLnBrk="1" hangingPunct="1"/>
            <a:r>
              <a:rPr lang="el-GR" altLang="el-GR" sz="2800" dirty="0">
                <a:solidFill>
                  <a:srgbClr val="990033"/>
                </a:solidFill>
              </a:rPr>
              <a:t> Ανάπτυξη κοινότητας πρακτικής στην τάξη…</a:t>
            </a:r>
          </a:p>
          <a:p>
            <a:pPr eaLnBrk="1" hangingPunct="1">
              <a:buFontTx/>
              <a:buNone/>
            </a:pPr>
            <a:endParaRPr lang="en-US" altLang="el-GR" dirty="0">
              <a:solidFill>
                <a:srgbClr val="990033"/>
              </a:solidFill>
            </a:endParaRPr>
          </a:p>
          <a:p>
            <a:pPr eaLnBrk="1" hangingPunct="1"/>
            <a:endParaRPr lang="el-GR" altLang="el-GR" dirty="0">
              <a:solidFill>
                <a:srgbClr val="990033"/>
              </a:solidFill>
            </a:endParaRPr>
          </a:p>
        </p:txBody>
      </p:sp>
    </p:spTree>
    <p:extLst>
      <p:ext uri="{BB962C8B-B14F-4D97-AF65-F5344CB8AC3E}">
        <p14:creationId xmlns:p14="http://schemas.microsoft.com/office/powerpoint/2010/main" val="2198011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20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20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20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2000"/>
                                        <p:tgtEl>
                                          <p:spTgt spid="276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 Θέση περιεχομένου"/>
          <p:cNvSpPr>
            <a:spLocks noGrp="1"/>
          </p:cNvSpPr>
          <p:nvPr>
            <p:ph idx="4294967295"/>
          </p:nvPr>
        </p:nvSpPr>
        <p:spPr>
          <a:xfrm>
            <a:off x="1073791" y="956345"/>
            <a:ext cx="9957731" cy="4384140"/>
          </a:xfrm>
        </p:spPr>
        <p:txBody>
          <a:bodyPr>
            <a:normAutofit lnSpcReduction="10000"/>
          </a:bodyPr>
          <a:lstStyle/>
          <a:p>
            <a:pPr eaLnBrk="1" fontAlgn="t" hangingPunct="1">
              <a:buFont typeface="Arial" panose="020B0604020202020204" pitchFamily="34" charset="0"/>
              <a:buNone/>
            </a:pPr>
            <a:br>
              <a:rPr lang="en-US" altLang="el-GR" dirty="0"/>
            </a:br>
            <a:r>
              <a:rPr lang="el-GR" altLang="el-GR" sz="3200" dirty="0"/>
              <a:t>Κατά συνέπεια: ‘Ένα ανοιχτό και ευέλικτο περιβάλλον….</a:t>
            </a:r>
          </a:p>
          <a:p>
            <a:pPr eaLnBrk="1" fontAlgn="t" hangingPunct="1">
              <a:buFont typeface="Arial" panose="020B0604020202020204" pitchFamily="34" charset="0"/>
              <a:buNone/>
            </a:pPr>
            <a:endParaRPr lang="en-US" altLang="el-GR" sz="3200" dirty="0"/>
          </a:p>
          <a:p>
            <a:pPr eaLnBrk="1" fontAlgn="t" hangingPunct="1"/>
            <a:r>
              <a:rPr lang="el-GR" altLang="el-GR" sz="3200" dirty="0"/>
              <a:t>Διαθέτει αρκετά υλικά που επιτρέπουν διερευνητικές διεργασίες, καθώς και την αυτόνομη χρήση τους από τα παιδιά</a:t>
            </a:r>
          </a:p>
          <a:p>
            <a:pPr eaLnBrk="1" fontAlgn="t" hangingPunct="1"/>
            <a:r>
              <a:rPr lang="el-GR" altLang="el-GR" sz="3200" dirty="0"/>
              <a:t>Ενισχύει διαφορετικές μορφές παιχνιδιού</a:t>
            </a:r>
          </a:p>
          <a:p>
            <a:pPr eaLnBrk="1" fontAlgn="t" hangingPunct="1"/>
            <a:r>
              <a:rPr lang="el-GR" altLang="el-GR" sz="3200" dirty="0"/>
              <a:t>Το υλικό αντανακλά διαφορετικά </a:t>
            </a:r>
            <a:r>
              <a:rPr lang="el-GR" altLang="el-GR" sz="3200" dirty="0" err="1"/>
              <a:t>κοινωνικο</a:t>
            </a:r>
            <a:r>
              <a:rPr lang="el-GR" altLang="el-GR" sz="3200" dirty="0"/>
              <a:t>-πολιτισμικά βιώματα των παιδιών</a:t>
            </a:r>
          </a:p>
        </p:txBody>
      </p:sp>
    </p:spTree>
    <p:extLst>
      <p:ext uri="{BB962C8B-B14F-4D97-AF65-F5344CB8AC3E}">
        <p14:creationId xmlns:p14="http://schemas.microsoft.com/office/powerpoint/2010/main" val="1454626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p:txBody>
          <a:bodyPr/>
          <a:lstStyle/>
          <a:p>
            <a:pPr eaLnBrk="1" hangingPunct="1"/>
            <a:r>
              <a:rPr lang="el-GR" altLang="el-GR" sz="3200">
                <a:solidFill>
                  <a:srgbClr val="C00000"/>
                </a:solidFill>
              </a:rPr>
              <a:t>Αντιλήψεις που προσδιορίζουν διαφορετικά περιβάλλοντα μάθησης</a:t>
            </a:r>
          </a:p>
        </p:txBody>
      </p:sp>
      <p:sp>
        <p:nvSpPr>
          <p:cNvPr id="20483" name="2 - Θέση περιεχομένου"/>
          <p:cNvSpPr>
            <a:spLocks noGrp="1"/>
          </p:cNvSpPr>
          <p:nvPr>
            <p:ph idx="1"/>
          </p:nvPr>
        </p:nvSpPr>
        <p:spPr/>
        <p:txBody>
          <a:bodyPr>
            <a:normAutofit/>
          </a:bodyPr>
          <a:lstStyle/>
          <a:p>
            <a:pPr eaLnBrk="1" hangingPunct="1"/>
            <a:r>
              <a:rPr lang="en-US" altLang="el-GR" sz="2800" dirty="0"/>
              <a:t>To </a:t>
            </a:r>
            <a:r>
              <a:rPr lang="el-GR" altLang="el-GR" sz="2800" dirty="0"/>
              <a:t>σχολείο μαθαίνει στα παιδιά γνώσεις και τα εξασκεί σε συγκεκριμένες δεξιότητες</a:t>
            </a:r>
          </a:p>
          <a:p>
            <a:pPr algn="ctr" eaLnBrk="1" hangingPunct="1">
              <a:buFont typeface="Arial" panose="020B0604020202020204" pitchFamily="34" charset="0"/>
              <a:buNone/>
            </a:pPr>
            <a:r>
              <a:rPr lang="en-US" altLang="el-GR" sz="2800" dirty="0"/>
              <a:t>Vs. </a:t>
            </a:r>
          </a:p>
          <a:p>
            <a:pPr eaLnBrk="1" hangingPunct="1"/>
            <a:r>
              <a:rPr lang="en-US" altLang="el-GR" sz="2800" dirty="0"/>
              <a:t>To </a:t>
            </a:r>
            <a:r>
              <a:rPr lang="el-GR" altLang="el-GR" sz="2800" dirty="0"/>
              <a:t>σχολείο δίνει ευκαιρίες στα παιδιά να διερευνήσουν και μέσα από αυτό να μάθουν</a:t>
            </a:r>
          </a:p>
        </p:txBody>
      </p:sp>
    </p:spTree>
    <p:extLst>
      <p:ext uri="{BB962C8B-B14F-4D97-AF65-F5344CB8AC3E}">
        <p14:creationId xmlns:p14="http://schemas.microsoft.com/office/powerpoint/2010/main" val="17752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1093365" y="1585519"/>
            <a:ext cx="10058400" cy="3481431"/>
          </a:xfrm>
        </p:spPr>
        <p:txBody>
          <a:bodyPr>
            <a:normAutofit/>
          </a:bodyPr>
          <a:lstStyle/>
          <a:p>
            <a:pPr eaLnBrk="1" hangingPunct="1"/>
            <a:r>
              <a:rPr lang="el-GR" altLang="el-GR" sz="3200" dirty="0"/>
              <a:t>Τι βρίσκεται πίσω από τον σχεδιασμό/οργάνωση/διαχείριση ενός περιβάλλοντος μάθησης?</a:t>
            </a:r>
          </a:p>
          <a:p>
            <a:pPr eaLnBrk="1" hangingPunct="1"/>
            <a:endParaRPr lang="el-GR" altLang="el-GR" sz="3200" dirty="0"/>
          </a:p>
          <a:p>
            <a:pPr eaLnBrk="1" hangingPunct="1">
              <a:buFont typeface="Arial" panose="020B0604020202020204" pitchFamily="34" charset="0"/>
              <a:buNone/>
            </a:pPr>
            <a:endParaRPr lang="el-GR" altLang="el-GR" sz="3200" dirty="0"/>
          </a:p>
          <a:p>
            <a:pPr eaLnBrk="1" hangingPunct="1">
              <a:buFont typeface="Arial" panose="020B0604020202020204" pitchFamily="34" charset="0"/>
              <a:buNone/>
            </a:pPr>
            <a:r>
              <a:rPr lang="el-GR" altLang="el-GR" sz="3200" dirty="0"/>
              <a:t>ΘΕΩΡΙΑ</a:t>
            </a:r>
            <a:r>
              <a:rPr lang="el-GR" altLang="el-GR" sz="3200" dirty="0">
                <a:sym typeface="Wingdings" panose="05000000000000000000" pitchFamily="2" charset="2"/>
              </a:rPr>
              <a:t></a:t>
            </a:r>
            <a:r>
              <a:rPr lang="el-GR" altLang="el-GR" sz="3200" dirty="0"/>
              <a:t>ΘΕΩΡΙΕΣ ΣΕ ΣΧΕΣΗ ΜΕ ΤΗ ΜΑΘΗΣΗ</a:t>
            </a:r>
          </a:p>
        </p:txBody>
      </p:sp>
    </p:spTree>
    <p:extLst>
      <p:ext uri="{BB962C8B-B14F-4D97-AF65-F5344CB8AC3E}">
        <p14:creationId xmlns:p14="http://schemas.microsoft.com/office/powerpoint/2010/main" val="2308751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1235978" y="1292591"/>
            <a:ext cx="10058400" cy="3178742"/>
          </a:xfrm>
        </p:spPr>
        <p:txBody>
          <a:bodyPr rtlCol="0">
            <a:normAutofit/>
          </a:bodyPr>
          <a:lstStyle/>
          <a:p>
            <a:pPr>
              <a:buNone/>
              <a:defRPr/>
            </a:pPr>
            <a:r>
              <a:rPr lang="el-GR" sz="2400" dirty="0"/>
              <a:t>Το σχολείο επιμένει στην τυπική, ομοιόμορφη για όλους μάθηση, αξιολογεί με βάση το αποτέλεσμα</a:t>
            </a:r>
          </a:p>
          <a:p>
            <a:pPr algn="ctr">
              <a:buNone/>
              <a:defRPr/>
            </a:pPr>
            <a:r>
              <a:rPr lang="en-US" sz="2400" dirty="0"/>
              <a:t>Vs.</a:t>
            </a:r>
          </a:p>
          <a:p>
            <a:pPr>
              <a:buNone/>
              <a:defRPr/>
            </a:pPr>
            <a:r>
              <a:rPr lang="el-GR" sz="2400" dirty="0"/>
              <a:t>Το σχολείο αξιοποιεί βιώματα, ενισχύει το παιχνίδι και τις άτυπες, αυθόρμητες μαθήσεις, εστιάζει στη διαδικασία, ενδιαφέρεται για τη </a:t>
            </a:r>
            <a:r>
              <a:rPr lang="el-GR" sz="2400" dirty="0" err="1"/>
              <a:t>νοηματοδότηση</a:t>
            </a:r>
            <a:r>
              <a:rPr lang="el-GR" sz="2400" dirty="0"/>
              <a:t> της εκπαιδευτικής διαδικασίας</a:t>
            </a:r>
            <a:endParaRPr lang="en-US" sz="2400" dirty="0"/>
          </a:p>
          <a:p>
            <a:pPr>
              <a:buNone/>
              <a:defRPr/>
            </a:pPr>
            <a:endParaRPr lang="el-GR" sz="2400" dirty="0"/>
          </a:p>
        </p:txBody>
      </p:sp>
    </p:spTree>
    <p:extLst>
      <p:ext uri="{BB962C8B-B14F-4D97-AF65-F5344CB8AC3E}">
        <p14:creationId xmlns:p14="http://schemas.microsoft.com/office/powerpoint/2010/main" val="2740510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53673"/>
            <a:ext cx="10058400" cy="1183687"/>
          </a:xfrm>
        </p:spPr>
        <p:txBody>
          <a:bodyPr>
            <a:normAutofit/>
          </a:bodyPr>
          <a:lstStyle/>
          <a:p>
            <a:pPr algn="ctr"/>
            <a:r>
              <a:rPr lang="el-GR" sz="2400" dirty="0">
                <a:solidFill>
                  <a:srgbClr val="FF0000"/>
                </a:solidFill>
              </a:rPr>
              <a:t>1. Ο χώρος ως ένα πλαίσιο που διευκολύνει (ή δεν διευκολύνει) την συναισθηματική και κοινωνική ανάπτυξη του παιδιού</a:t>
            </a:r>
          </a:p>
        </p:txBody>
      </p:sp>
      <p:sp>
        <p:nvSpPr>
          <p:cNvPr id="3" name="Content Placeholder 2"/>
          <p:cNvSpPr>
            <a:spLocks noGrp="1"/>
          </p:cNvSpPr>
          <p:nvPr>
            <p:ph idx="1"/>
          </p:nvPr>
        </p:nvSpPr>
        <p:spPr/>
        <p:txBody>
          <a:bodyPr>
            <a:normAutofit/>
          </a:bodyPr>
          <a:lstStyle/>
          <a:p>
            <a:r>
              <a:rPr lang="el-GR" sz="2800" dirty="0"/>
              <a:t>Νιώθουν άνετα τα παιδιά?</a:t>
            </a:r>
          </a:p>
          <a:p>
            <a:r>
              <a:rPr lang="el-GR" sz="2800" dirty="0"/>
              <a:t>Μπορούν να εκφράζονται ελεύθερα?</a:t>
            </a:r>
          </a:p>
          <a:p>
            <a:r>
              <a:rPr lang="el-GR" sz="2800" dirty="0"/>
              <a:t>Υπάρχει ευελιξία ως προς την διαμόρφωση και αναδιάταξη του χώρου?</a:t>
            </a:r>
          </a:p>
          <a:p>
            <a:r>
              <a:rPr lang="el-GR" sz="2800" dirty="0"/>
              <a:t>Ενθαρρύνεται η αλληλεπίδραση και η ανάπτυξη σχέσεων μεταξύ των παιδιών αλλά και των παιδιών με τη νηπιαγωγό?</a:t>
            </a:r>
          </a:p>
          <a:p>
            <a:r>
              <a:rPr lang="el-GR" sz="2800" dirty="0"/>
              <a:t>Αντανακλά τα βιώματα των παιδιών?</a:t>
            </a:r>
          </a:p>
        </p:txBody>
      </p:sp>
    </p:spTree>
    <p:extLst>
      <p:ext uri="{BB962C8B-B14F-4D97-AF65-F5344CB8AC3E}">
        <p14:creationId xmlns:p14="http://schemas.microsoft.com/office/powerpoint/2010/main" val="1928510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13732"/>
            <a:ext cx="10058400" cy="923628"/>
          </a:xfrm>
        </p:spPr>
        <p:txBody>
          <a:bodyPr>
            <a:normAutofit/>
          </a:bodyPr>
          <a:lstStyle/>
          <a:p>
            <a:pPr algn="ctr"/>
            <a:r>
              <a:rPr lang="el-GR" sz="2400" dirty="0">
                <a:solidFill>
                  <a:srgbClr val="FF0000"/>
                </a:solidFill>
              </a:rPr>
              <a:t>2. Ο χώρος ως μαθησιακό περιβάλλον </a:t>
            </a:r>
          </a:p>
        </p:txBody>
      </p:sp>
      <p:sp>
        <p:nvSpPr>
          <p:cNvPr id="3" name="Content Placeholder 2"/>
          <p:cNvSpPr>
            <a:spLocks noGrp="1"/>
          </p:cNvSpPr>
          <p:nvPr>
            <p:ph idx="1"/>
          </p:nvPr>
        </p:nvSpPr>
        <p:spPr/>
        <p:txBody>
          <a:bodyPr>
            <a:normAutofit/>
          </a:bodyPr>
          <a:lstStyle/>
          <a:p>
            <a:pPr marL="0" indent="0">
              <a:buNone/>
            </a:pPr>
            <a:r>
              <a:rPr lang="el-GR" sz="2400" dirty="0"/>
              <a:t>Προκαλεί τα παιδιά να εμπλακούν σε δραστηριότητες που υποστηρίζουν τη νοητική και τη γνωστική τους ανάπτυξη;</a:t>
            </a:r>
          </a:p>
          <a:p>
            <a:pPr marL="0" indent="0">
              <a:buNone/>
            </a:pPr>
            <a:r>
              <a:rPr lang="el-GR" sz="2400" dirty="0"/>
              <a:t>Παρέχει ερεθίσματα που ενεργοποιούν τα ενδιαφέροντά τους;</a:t>
            </a:r>
          </a:p>
          <a:p>
            <a:pPr marL="0" indent="0">
              <a:buNone/>
            </a:pPr>
            <a:r>
              <a:rPr lang="el-GR" sz="2400" dirty="0"/>
              <a:t>Παρέχει ερεθίσματα για διερευνήσεις και μάθηση;</a:t>
            </a:r>
          </a:p>
          <a:p>
            <a:pPr marL="0" indent="0">
              <a:buNone/>
            </a:pPr>
            <a:r>
              <a:rPr lang="el-GR" sz="2400" dirty="0"/>
              <a:t>Η χωροταξική διαμόρφωση επιτρέπει/προωθεί τη συνεργασία των παιδιών και την εργασία σε ομάδες;</a:t>
            </a:r>
          </a:p>
          <a:p>
            <a:pPr marL="0" indent="0">
              <a:buNone/>
            </a:pPr>
            <a:r>
              <a:rPr lang="el-GR" sz="2400" dirty="0"/>
              <a:t>Τα παιδιά έχουν πρόσβαση σε διάφορα σημεία και υλικά;</a:t>
            </a:r>
          </a:p>
        </p:txBody>
      </p:sp>
    </p:spTree>
    <p:extLst>
      <p:ext uri="{BB962C8B-B14F-4D97-AF65-F5344CB8AC3E}">
        <p14:creationId xmlns:p14="http://schemas.microsoft.com/office/powerpoint/2010/main" val="3083386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21453"/>
            <a:ext cx="10058400" cy="906011"/>
          </a:xfrm>
        </p:spPr>
        <p:txBody>
          <a:bodyPr>
            <a:normAutofit/>
          </a:bodyPr>
          <a:lstStyle/>
          <a:p>
            <a:pPr algn="ctr"/>
            <a:r>
              <a:rPr lang="el-GR" sz="2400" dirty="0">
                <a:solidFill>
                  <a:srgbClr val="FF0000"/>
                </a:solidFill>
              </a:rPr>
              <a:t>3. Ο χώρος ως αντανάκλαση της δουλειάς που γίνεται στο συγκεκριμένο νηπιαγωγείο καθώς ο χώρος εκπέμπει συγκεκριμένα μηνύματα</a:t>
            </a:r>
          </a:p>
        </p:txBody>
      </p:sp>
      <p:sp>
        <p:nvSpPr>
          <p:cNvPr id="3" name="Content Placeholder 2"/>
          <p:cNvSpPr>
            <a:spLocks noGrp="1"/>
          </p:cNvSpPr>
          <p:nvPr>
            <p:ph idx="1"/>
          </p:nvPr>
        </p:nvSpPr>
        <p:spPr/>
        <p:txBody>
          <a:bodyPr>
            <a:normAutofit/>
          </a:bodyPr>
          <a:lstStyle/>
          <a:p>
            <a:r>
              <a:rPr lang="el-GR" sz="2800" dirty="0"/>
              <a:t>Υπάρχουν αναρτημένα έργα των παιδιών; </a:t>
            </a:r>
          </a:p>
          <a:p>
            <a:r>
              <a:rPr lang="el-GR" sz="2800" dirty="0"/>
              <a:t>Τι είδους έργα; Πανομοιότυπα προσχεδιασμένα σχέδια ή αυθεντικά έργα των παιδιών;</a:t>
            </a:r>
          </a:p>
          <a:p>
            <a:r>
              <a:rPr lang="el-GR" sz="2800" dirty="0"/>
              <a:t>Ποιες δραστηριότητες μαρτυρούν τα υλικά και οι δημιουργίες που υπάρχουν στο χώρο;</a:t>
            </a:r>
          </a:p>
        </p:txBody>
      </p:sp>
    </p:spTree>
    <p:extLst>
      <p:ext uri="{BB962C8B-B14F-4D97-AF65-F5344CB8AC3E}">
        <p14:creationId xmlns:p14="http://schemas.microsoft.com/office/powerpoint/2010/main" val="3158872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0610"/>
          </a:xfrm>
        </p:spPr>
        <p:txBody>
          <a:bodyPr>
            <a:normAutofit/>
          </a:bodyPr>
          <a:lstStyle/>
          <a:p>
            <a:r>
              <a:rPr lang="el-GR" sz="2400" dirty="0">
                <a:solidFill>
                  <a:srgbClr val="FF0000"/>
                </a:solidFill>
              </a:rPr>
              <a:t>Ο ρόλος των παιδιών στην διαμόρφωση και αναδιαμόρφωση του χώρου</a:t>
            </a:r>
          </a:p>
        </p:txBody>
      </p:sp>
      <p:sp>
        <p:nvSpPr>
          <p:cNvPr id="3" name="Content Placeholder 2"/>
          <p:cNvSpPr>
            <a:spLocks noGrp="1"/>
          </p:cNvSpPr>
          <p:nvPr>
            <p:ph idx="1"/>
          </p:nvPr>
        </p:nvSpPr>
        <p:spPr>
          <a:xfrm>
            <a:off x="838200" y="1921079"/>
            <a:ext cx="10515600" cy="4102216"/>
          </a:xfrm>
        </p:spPr>
        <p:txBody>
          <a:bodyPr/>
          <a:lstStyle/>
          <a:p>
            <a:endParaRPr lang="el-GR" dirty="0"/>
          </a:p>
          <a:p>
            <a:r>
              <a:rPr lang="el-GR" sz="2800" dirty="0"/>
              <a:t>Προτάσεις / αποφάσεις για (</a:t>
            </a:r>
            <a:r>
              <a:rPr lang="el-GR" sz="2800" dirty="0" err="1"/>
              <a:t>ανα</a:t>
            </a:r>
            <a:r>
              <a:rPr lang="el-GR" sz="2800" dirty="0"/>
              <a:t>)διαμόρφωση σύμφωνα με ενδιαφέροντα, βιώματα, ιδέες </a:t>
            </a:r>
          </a:p>
          <a:p>
            <a:endParaRPr lang="el-GR" sz="2800" dirty="0"/>
          </a:p>
          <a:p>
            <a:r>
              <a:rPr lang="el-GR" sz="2800" dirty="0"/>
              <a:t>Συμμετοχή στην επιλογή, εξεύρεση, τοποθέτηση και χρήση εξοπλισμού/υλικών</a:t>
            </a:r>
          </a:p>
          <a:p>
            <a:endParaRPr lang="el-GR" sz="2800" dirty="0"/>
          </a:p>
          <a:p>
            <a:r>
              <a:rPr lang="el-GR" sz="2800" dirty="0"/>
              <a:t>Συμμετοχή στην διαμόρφωση των όρων του παιχνιδιού στις γωνιές </a:t>
            </a:r>
          </a:p>
          <a:p>
            <a:endParaRPr lang="el-GR" dirty="0"/>
          </a:p>
          <a:p>
            <a:endParaRPr lang="el-GR" dirty="0"/>
          </a:p>
        </p:txBody>
      </p:sp>
    </p:spTree>
    <p:extLst>
      <p:ext uri="{BB962C8B-B14F-4D97-AF65-F5344CB8AC3E}">
        <p14:creationId xmlns:p14="http://schemas.microsoft.com/office/powerpoint/2010/main" val="2225260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dirty="0">
                <a:solidFill>
                  <a:srgbClr val="FF0000"/>
                </a:solidFill>
              </a:rPr>
              <a:t>Η αξιοποίηση του εξωτερικού χώρου </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133600"/>
            <a:ext cx="4938712" cy="2987754"/>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555" y="2133601"/>
            <a:ext cx="4937125" cy="2910954"/>
          </a:xfrm>
        </p:spPr>
      </p:pic>
    </p:spTree>
    <p:extLst>
      <p:ext uri="{BB962C8B-B14F-4D97-AF65-F5344CB8AC3E}">
        <p14:creationId xmlns:p14="http://schemas.microsoft.com/office/powerpoint/2010/main" val="113339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4895" y="1905000"/>
            <a:ext cx="3562847" cy="37147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67475" y="1905000"/>
            <a:ext cx="4386539" cy="3714750"/>
          </a:xfrm>
        </p:spPr>
      </p:pic>
    </p:spTree>
    <p:extLst>
      <p:ext uri="{BB962C8B-B14F-4D97-AF65-F5344CB8AC3E}">
        <p14:creationId xmlns:p14="http://schemas.microsoft.com/office/powerpoint/2010/main" val="2759454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94369" y="2314360"/>
            <a:ext cx="3943900" cy="346731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29425" y="2314360"/>
            <a:ext cx="3838575" cy="3467315"/>
          </a:xfrm>
        </p:spPr>
      </p:pic>
    </p:spTree>
    <p:extLst>
      <p:ext uri="{BB962C8B-B14F-4D97-AF65-F5344CB8AC3E}">
        <p14:creationId xmlns:p14="http://schemas.microsoft.com/office/powerpoint/2010/main" val="4005405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0336"/>
          </a:xfrm>
        </p:spPr>
        <p:txBody>
          <a:bodyPr>
            <a:normAutofit/>
          </a:bodyPr>
          <a:lstStyle/>
          <a:p>
            <a:r>
              <a:rPr lang="el-GR" sz="2400" dirty="0"/>
              <a:t>Η γωνιά του μπακάλικου: Δύο διαφορετικές καταγραφές </a:t>
            </a:r>
          </a:p>
        </p:txBody>
      </p:sp>
      <p:sp>
        <p:nvSpPr>
          <p:cNvPr id="45058" name="2 - Θέση περιεχομένου"/>
          <p:cNvSpPr>
            <a:spLocks noGrp="1"/>
          </p:cNvSpPr>
          <p:nvPr>
            <p:ph idx="1"/>
          </p:nvPr>
        </p:nvSpPr>
        <p:spPr/>
        <p:txBody>
          <a:bodyPr/>
          <a:lstStyle/>
          <a:p>
            <a:r>
              <a:rPr lang="el-GR" altLang="el-GR" sz="2400" dirty="0">
                <a:solidFill>
                  <a:srgbClr val="C00000"/>
                </a:solidFill>
              </a:rPr>
              <a:t>1</a:t>
            </a:r>
            <a:r>
              <a:rPr lang="el-GR" altLang="el-GR" sz="2400" baseline="30000" dirty="0">
                <a:solidFill>
                  <a:srgbClr val="C00000"/>
                </a:solidFill>
              </a:rPr>
              <a:t>η</a:t>
            </a:r>
            <a:r>
              <a:rPr lang="el-GR" altLang="el-GR" sz="2400" dirty="0">
                <a:solidFill>
                  <a:srgbClr val="C00000"/>
                </a:solidFill>
              </a:rPr>
              <a:t> Καταγραφή</a:t>
            </a:r>
            <a:r>
              <a:rPr lang="el-GR" altLang="el-GR" sz="2400" dirty="0"/>
              <a:t>:</a:t>
            </a:r>
          </a:p>
          <a:p>
            <a:pPr>
              <a:buFont typeface="Arial" panose="020B0604020202020204" pitchFamily="34" charset="0"/>
              <a:buNone/>
            </a:pPr>
            <a:r>
              <a:rPr lang="el-GR" altLang="el-GR" sz="2400" dirty="0"/>
              <a:t>	Η γωνιά αυτή είναι μία ξύλινη κατασκευή, που αποτελείται από έναν πάγκο και μία </a:t>
            </a:r>
            <a:r>
              <a:rPr lang="el-GR" altLang="el-GR" sz="2400" dirty="0" err="1"/>
              <a:t>ραφιέρα</a:t>
            </a:r>
            <a:r>
              <a:rPr lang="el-GR" altLang="el-GR" sz="2400" dirty="0"/>
              <a:t>. Στον πάγκο υπάρχει μία διπλή ζυγαριά, με διάφορα βαράκια, ενώ από κάτω του υπάρχουν δύο ράφια με ξύλινα καφάσια που έχουν πλαστικά φρούτα και λαχανικά. Στη </a:t>
            </a:r>
            <a:r>
              <a:rPr lang="el-GR" altLang="el-GR" sz="2400" dirty="0" err="1"/>
              <a:t>ραφιέρα</a:t>
            </a:r>
            <a:r>
              <a:rPr lang="el-GR" altLang="el-GR" sz="2400" dirty="0"/>
              <a:t> υπάρχουν μικρά ξύλινα ορθογώνια παραλληλεπίπεδα που έχουν επάνω τους αυτοκόλλητα που αναγράφουν τι είναι, π.χ. τσάι, βούτυρο, φασκόμηλο κ.τ.λ. Επίσης, έχει μικρά, ξύλινα μπουκάλια με αυτοκόλλητα που γράφουν γάλα, αλάτι, χυμός κ.τ.λ. Τέλος υπάρχει ένα πλαστικό καλαθάκι που έχει μέσα ψεύτικα πλαστικοποιημένα χαρτονομίσματα του ευρώ</a:t>
            </a:r>
          </a:p>
        </p:txBody>
      </p:sp>
    </p:spTree>
    <p:extLst>
      <p:ext uri="{BB962C8B-B14F-4D97-AF65-F5344CB8AC3E}">
        <p14:creationId xmlns:p14="http://schemas.microsoft.com/office/powerpoint/2010/main" val="3951327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2 - Θέση περιεχομένου"/>
          <p:cNvSpPr>
            <a:spLocks noGrp="1"/>
          </p:cNvSpPr>
          <p:nvPr>
            <p:ph idx="4294967295"/>
          </p:nvPr>
        </p:nvSpPr>
        <p:spPr>
          <a:xfrm>
            <a:off x="511729" y="897621"/>
            <a:ext cx="10578518" cy="4949505"/>
          </a:xfrm>
        </p:spPr>
        <p:txBody>
          <a:bodyPr/>
          <a:lstStyle/>
          <a:p>
            <a:r>
              <a:rPr lang="el-GR" altLang="el-GR" sz="2000" dirty="0">
                <a:solidFill>
                  <a:srgbClr val="FF0000"/>
                </a:solidFill>
              </a:rPr>
              <a:t>2</a:t>
            </a:r>
            <a:r>
              <a:rPr lang="el-GR" altLang="el-GR" sz="2000" baseline="30000" dirty="0">
                <a:solidFill>
                  <a:srgbClr val="FF0000"/>
                </a:solidFill>
              </a:rPr>
              <a:t>η</a:t>
            </a:r>
            <a:r>
              <a:rPr lang="el-GR" altLang="el-GR" sz="2000" dirty="0">
                <a:solidFill>
                  <a:srgbClr val="FF0000"/>
                </a:solidFill>
              </a:rPr>
              <a:t> Καταγραφή:</a:t>
            </a:r>
          </a:p>
          <a:p>
            <a:pPr marL="0" indent="0">
              <a:buNone/>
            </a:pPr>
            <a:r>
              <a:rPr lang="el-GR" altLang="el-GR" sz="2000" dirty="0"/>
              <a:t>Ο λόγος που επέλεξα να εστιάσω στη γωνιά του μπακάλικου είναι διότι μου εγείρει προβληματισμούς σχετικά με τη σύνδεσή της με τα βιώματα των παιδιών, αλλά και με την εμπλοκή των παιδιών στη δημιουργία της.  Γνωρίζουμε ότι οι γωνιές έχουν ως στόχο να προσφέρουν ευκαιρίες για συμβολικές αναπαραστάσεις του κόσμου των παιδιών (</a:t>
            </a:r>
            <a:r>
              <a:rPr lang="el-GR" altLang="el-GR" sz="2000" dirty="0" err="1"/>
              <a:t>Δαφέρμου</a:t>
            </a:r>
            <a:r>
              <a:rPr lang="el-GR" altLang="el-GR" sz="2000" dirty="0"/>
              <a:t> κ.α., σελ. 60). Ωστόσο, η μορφή που έχει το συγκεκριμένο μπακάλικο δεν παραπέμπει καθόλου στη σύγχρονη πραγματικότητα, με αποτέλεσμα, πρώτον, να μην είναι ελκυστικό για τα παιδιά, λόγω του ότι δεν τους θυμίζει κάτι οικείο, και δεύτερον, να καταργεί το ρόλο του, το λόγο δηλαδή για τον οποίο υπάρχει ως γωνιά. Επίσης, οι γωνιές λειτουργούν αποδοτικότερα όταν οι μαθητές έχουν συμβάλλει στη διαμόρφωσή τους, κάτι που είναι σαφές πως δεν έχει συμβεί στη συγκεκριμένη περίπτωση. Θα μπορούσε, λοιπόν, η νηπιαγωγός να έχει εκσυγχρονίσει  τη γωνιά του μπακάλικου, αλλάζοντας για παράδειγμα το όνομά της ή φέρνοντας νέα αντικείμενα, πάντα με τη βοήθεια των παιδιών.  Τελικά, όμως, η μορφή που έχει αυτή η γωνιά αντικατοπτρίζει τις αντιλήψεις της εκπαιδευτικού για τη συνεισφορά των γωνιών στη μάθηση, αλλά και για τη σημασία του ελεύθερου παιχνιδιού στο ημερήσιο πρόγραμμα. </a:t>
            </a:r>
          </a:p>
        </p:txBody>
      </p:sp>
    </p:spTree>
    <p:extLst>
      <p:ext uri="{BB962C8B-B14F-4D97-AF65-F5344CB8AC3E}">
        <p14:creationId xmlns:p14="http://schemas.microsoft.com/office/powerpoint/2010/main" val="1688907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a:xfrm>
            <a:off x="838200" y="151003"/>
            <a:ext cx="10515600" cy="1400960"/>
          </a:xfrm>
        </p:spPr>
        <p:txBody>
          <a:bodyPr>
            <a:noAutofit/>
          </a:bodyPr>
          <a:lstStyle/>
          <a:p>
            <a:pPr algn="ctr"/>
            <a:r>
              <a:rPr lang="el-GR" altLang="el-GR" sz="3200" dirty="0"/>
              <a:t>Σχολιάστε τις εικόνες που ακολουθούν ως στοιχεία ενδεικτικά περιβαλλόντων μάθησης</a:t>
            </a:r>
          </a:p>
        </p:txBody>
      </p:sp>
      <p:sp>
        <p:nvSpPr>
          <p:cNvPr id="22531" name="2 - Θέση περιεχομένου"/>
          <p:cNvSpPr>
            <a:spLocks noGrp="1"/>
          </p:cNvSpPr>
          <p:nvPr>
            <p:ph idx="1"/>
          </p:nvPr>
        </p:nvSpPr>
        <p:spPr/>
        <p:txBody>
          <a:bodyPr>
            <a:normAutofit/>
          </a:bodyPr>
          <a:lstStyle/>
          <a:p>
            <a:r>
              <a:rPr lang="el-GR" altLang="el-GR" sz="3200" dirty="0"/>
              <a:t>Εντοπίζετε στοιχεία / αντιλήψεις για τη μάθηση μέσα από τις φωτογραφίες που ακολουθούν;</a:t>
            </a:r>
          </a:p>
          <a:p>
            <a:pPr marL="0" indent="0" eaLnBrk="1" hangingPunct="1">
              <a:buNone/>
            </a:pPr>
            <a:endParaRPr lang="el-GR" altLang="el-GR" sz="3200" dirty="0"/>
          </a:p>
          <a:p>
            <a:pPr marL="0" indent="0" eaLnBrk="1" hangingPunct="1">
              <a:buNone/>
            </a:pPr>
            <a:r>
              <a:rPr lang="el-GR" altLang="el-GR" sz="3200" dirty="0"/>
              <a:t>Α. Έργα / παραγωγές παιδιών</a:t>
            </a:r>
          </a:p>
        </p:txBody>
      </p:sp>
    </p:spTree>
    <p:extLst>
      <p:ext uri="{BB962C8B-B14F-4D97-AF65-F5344CB8AC3E}">
        <p14:creationId xmlns:p14="http://schemas.microsoft.com/office/powerpoint/2010/main" val="788273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21412"/>
          </a:xfrm>
        </p:spPr>
        <p:txBody>
          <a:bodyPr>
            <a:normAutofit/>
          </a:bodyPr>
          <a:lstStyle/>
          <a:p>
            <a:r>
              <a:rPr lang="el-GR" sz="2400" dirty="0"/>
              <a:t>Υλικό προς μελέτη </a:t>
            </a:r>
          </a:p>
        </p:txBody>
      </p:sp>
      <p:sp>
        <p:nvSpPr>
          <p:cNvPr id="3" name="Content Placeholder 2"/>
          <p:cNvSpPr>
            <a:spLocks noGrp="1"/>
          </p:cNvSpPr>
          <p:nvPr>
            <p:ph idx="1"/>
          </p:nvPr>
        </p:nvSpPr>
        <p:spPr/>
        <p:txBody>
          <a:bodyPr/>
          <a:lstStyle/>
          <a:p>
            <a:r>
              <a:rPr lang="el-GR" dirty="0"/>
              <a:t>1. το </a:t>
            </a:r>
            <a:r>
              <a:rPr lang="el-GR" dirty="0" err="1"/>
              <a:t>υποκεφάλαιο</a:t>
            </a:r>
            <a:r>
              <a:rPr lang="el-GR" dirty="0"/>
              <a:t> «2.2.2. ο χώρος» (σελ. 55-66) του κεφαλαίου 2 «Η παρατήρηση ως εργαλείο των εκπαιδευτικών: η κατανόηση του πλαισίου ως θεμέλιο για την οικοδόμηση της κατανόησης της εκπαιδευτικής διαδικασίας» των Α. </a:t>
            </a:r>
            <a:r>
              <a:rPr lang="el-GR" dirty="0" err="1"/>
              <a:t>Ανδρούσου</a:t>
            </a:r>
            <a:r>
              <a:rPr lang="el-GR" dirty="0"/>
              <a:t>, Χ. </a:t>
            </a:r>
            <a:r>
              <a:rPr lang="el-GR" dirty="0" err="1"/>
              <a:t>Κορτέση-Δαφέρμου</a:t>
            </a:r>
            <a:r>
              <a:rPr lang="el-GR" dirty="0"/>
              <a:t> &amp; Β. </a:t>
            </a:r>
            <a:r>
              <a:rPr lang="el-GR" dirty="0" err="1"/>
              <a:t>Τσάφου</a:t>
            </a:r>
            <a:r>
              <a:rPr lang="el-GR" dirty="0"/>
              <a:t> (σύγγραμμα μαθήματος),</a:t>
            </a:r>
          </a:p>
          <a:p>
            <a:endParaRPr lang="el-GR" dirty="0"/>
          </a:p>
        </p:txBody>
      </p:sp>
    </p:spTree>
    <p:extLst>
      <p:ext uri="{BB962C8B-B14F-4D97-AF65-F5344CB8AC3E}">
        <p14:creationId xmlns:p14="http://schemas.microsoft.com/office/powerpoint/2010/main" val="2170364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C:\Users\user\AppData\Local\Temp\IMG_20151111_200303.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352495" y="385894"/>
            <a:ext cx="5500687" cy="5866584"/>
          </a:xfrm>
          <a:noFill/>
        </p:spPr>
      </p:pic>
    </p:spTree>
    <p:extLst>
      <p:ext uri="{BB962C8B-B14F-4D97-AF65-F5344CB8AC3E}">
        <p14:creationId xmlns:p14="http://schemas.microsoft.com/office/powerpoint/2010/main" val="2926795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Μοσχάτο\DSC015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460" y="311285"/>
            <a:ext cx="9144000" cy="57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167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AppData\Local\Temp\IMG_20151111_200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876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599609"/>
          </a:xfrm>
        </p:spPr>
        <p:txBody>
          <a:bodyPr>
            <a:normAutofit fontScale="90000"/>
          </a:bodyPr>
          <a:lstStyle/>
          <a:p>
            <a:endParaRPr lang="el-GR"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004618"/>
            <a:ext cx="4938712" cy="3706015"/>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005213"/>
            <a:ext cx="4937125" cy="3704825"/>
          </a:xfrm>
        </p:spPr>
      </p:pic>
    </p:spTree>
    <p:extLst>
      <p:ext uri="{BB962C8B-B14F-4D97-AF65-F5344CB8AC3E}">
        <p14:creationId xmlns:p14="http://schemas.microsoft.com/office/powerpoint/2010/main" val="107516474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12845</TotalTime>
  <Words>1260</Words>
  <Application>Microsoft Office PowerPoint</Application>
  <PresentationFormat>Ευρεία οθόνη</PresentationFormat>
  <Paragraphs>113</Paragraphs>
  <Slides>50</Slides>
  <Notes>2</Notes>
  <HiddenSlides>0</HiddenSlides>
  <MMClips>0</MMClips>
  <ScaleCrop>false</ScaleCrop>
  <HeadingPairs>
    <vt:vector size="8" baseType="variant">
      <vt:variant>
        <vt:lpstr>Γραμματοσειρές που χρησιμοποιούνται</vt:lpstr>
      </vt:variant>
      <vt:variant>
        <vt:i4>4</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50</vt:i4>
      </vt:variant>
    </vt:vector>
  </HeadingPairs>
  <TitlesOfParts>
    <vt:vector size="56" baseType="lpstr">
      <vt:lpstr>Arial</vt:lpstr>
      <vt:lpstr>Calibri</vt:lpstr>
      <vt:lpstr>Calibri Light</vt:lpstr>
      <vt:lpstr>Wingdings</vt:lpstr>
      <vt:lpstr>Retrospect</vt:lpstr>
      <vt:lpstr>Αντικείμενο κελύφους συσκευασίας</vt:lpstr>
      <vt:lpstr>Ο χώρος του νηπιαγωγείου</vt:lpstr>
      <vt:lpstr>Τι είναι/ περιλαμβάνει ένα περιβάλλον μάθησης;</vt:lpstr>
      <vt:lpstr>Παρουσίαση του PowerPoint</vt:lpstr>
      <vt:lpstr>Παρουσίαση του PowerPoint</vt:lpstr>
      <vt:lpstr>Σχολιάστε τις εικόνες που ακολουθούν ως στοιχεία ενδεικτικά περιβαλλόντων μάθησης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Κάτοψη ενός ελληνικού νηπιαγωγείου</vt:lpstr>
      <vt:lpstr>Γωνιά της γραφής:</vt:lpstr>
      <vt:lpstr>Χριστουγεννιάτικες ευχές στην γωνιά της γραφής: Τι κάνουν τα παιδιά εδώ? Τι έργα μπορεί να παράγουν? </vt:lpstr>
      <vt:lpstr>…κι άλλες χριστουγεννιάτικες ευχές.. </vt:lpstr>
      <vt:lpstr>Παρουσίαση του PowerPoint</vt:lpstr>
      <vt:lpstr>Γωνιά μαθηματικών </vt:lpstr>
      <vt:lpstr>Παρουσίαση του PowerPoint</vt:lpstr>
      <vt:lpstr>Το μπακάλικο</vt:lpstr>
      <vt:lpstr>Μπακάλικο – λίστα για ψώνια </vt:lpstr>
      <vt:lpstr>Κι άλλες λίστες..</vt:lpstr>
      <vt:lpstr>Η βιβλιοθήκη / δράσεις σε σχέση με τα βιβλία</vt:lpstr>
      <vt:lpstr>Παρουσίαση του PowerPoint</vt:lpstr>
      <vt:lpstr>Το περίπτερο </vt:lpstr>
      <vt:lpstr>Παιχνίδι στις γωνιές / αυθόρμητη γραφή </vt:lpstr>
      <vt:lpstr>Παρουσίαση του PowerPoint</vt:lpstr>
      <vt:lpstr>Παρουσίαση του PowerPoint</vt:lpstr>
      <vt:lpstr>Οικοδομικό υλικό </vt:lpstr>
      <vt:lpstr>Αναμόρφωση χώρου / ευελιξία στην χρήση εξοπλισμού &amp; υλικού</vt:lpstr>
      <vt:lpstr>Αναμόρφωση χώρου / ευελιξία στην χρήση εξοπλισμού &amp; υλικού</vt:lpstr>
      <vt:lpstr>Παρουσίαση του PowerPoint</vt:lpstr>
      <vt:lpstr>Παρουσίαση του PowerPoint</vt:lpstr>
      <vt:lpstr>Σύγχρονες αντιλήψεις για τη μάθηση: κοινωνιογνωστικές προσεγγίσεις</vt:lpstr>
      <vt:lpstr>τότε το επιθυμητό για το νηπιαγωγείο είναι η διαμόρφωση ενός υποστηρικτικού μαθησιακού περιβάλλοντος που ενθαρρύνει τα παιδιά:</vt:lpstr>
      <vt:lpstr>Χαρακτηριστικά περιβαλλόντων μάθησης  κατάλληλων για τις μικρές ηλικίες (ανοιχτών και ευέλικτων)</vt:lpstr>
      <vt:lpstr>Παρουσίαση του PowerPoint</vt:lpstr>
      <vt:lpstr>Παρουσίαση του PowerPoint</vt:lpstr>
      <vt:lpstr>Αντιλήψεις που προσδιορίζουν διαφορετικά περιβάλλοντα μάθησης</vt:lpstr>
      <vt:lpstr>Παρουσίαση του PowerPoint</vt:lpstr>
      <vt:lpstr>1. Ο χώρος ως ένα πλαίσιο που διευκολύνει (ή δεν διευκολύνει) την συναισθηματική και κοινωνική ανάπτυξη του παιδιού</vt:lpstr>
      <vt:lpstr>2. Ο χώρος ως μαθησιακό περιβάλλον </vt:lpstr>
      <vt:lpstr>3. Ο χώρος ως αντανάκλαση της δουλειάς που γίνεται στο συγκεκριμένο νηπιαγωγείο καθώς ο χώρος εκπέμπει συγκεκριμένα μηνύματα</vt:lpstr>
      <vt:lpstr>Ο ρόλος των παιδιών στην διαμόρφωση και αναδιαμόρφωση του χώρου</vt:lpstr>
      <vt:lpstr>Η αξιοποίηση του εξωτερικού χώρου </vt:lpstr>
      <vt:lpstr>Παρουσίαση του PowerPoint</vt:lpstr>
      <vt:lpstr>Παρουσίαση του PowerPoint</vt:lpstr>
      <vt:lpstr>Η γωνιά του μπακάλικου: Δύο διαφορετικές καταγραφές </vt:lpstr>
      <vt:lpstr>Παρουσίαση του PowerPoint</vt:lpstr>
      <vt:lpstr>Υλικό προς μελέτη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Ελένη Τσαλαγιώργου</dc:creator>
  <cp:lastModifiedBy>Petros Charavitsidis</cp:lastModifiedBy>
  <cp:revision>51</cp:revision>
  <dcterms:created xsi:type="dcterms:W3CDTF">2023-05-25T08:01:43Z</dcterms:created>
  <dcterms:modified xsi:type="dcterms:W3CDTF">2026-05-01T08:03:22Z</dcterms:modified>
</cp:coreProperties>
</file>