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3479E-53E7-4499-94F2-4404576340BD}" type="datetimeFigureOut">
              <a:rPr lang="el-GR" smtClean="0"/>
              <a:pPr/>
              <a:t>10/1/2013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8FAD-3E4B-402D-97C8-C42BF5E09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8FAD-3E4B-402D-97C8-C42BF5E09664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A16263-F728-4A37-B5CB-8577E1DA7300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4E74-5D21-4FF8-A025-72C8D8B85092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3F49-3748-4B03-B58C-186B82B2B22A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DEC5CB-CD7A-4C0E-BF0C-2B01D52F82EB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5F1E70-1C27-4069-95AB-143AF268F0F1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E61D-D591-4D0C-9248-AD8BEBB15A9A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07B-7BD1-4C35-9A14-4B1F23D9B724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0291D6-BEC7-4236-B3FA-F2AF4910CCAA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2622-60CF-4DB3-9ED5-1BE2706ED871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19392B-F2ED-46B9-A4C8-ABC519FEA476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94370B-2F2B-4DDB-9927-6F3424C7FDA3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2DED3B-2461-495B-9BBA-D5992C783056}" type="datetime1">
              <a:rPr lang="el-GR" smtClean="0"/>
              <a:pPr/>
              <a:t>10/1/2013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000364" y="1643050"/>
            <a:ext cx="50006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Η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Κρίση Αλλάζει τη Ζωή μας </a:t>
            </a:r>
            <a:b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και το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Management</a:t>
            </a:r>
            <a:endParaRPr lang="el-GR" sz="3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Μέρος Β</a:t>
            </a:r>
            <a:endParaRPr lang="el-GR" sz="3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l-GR" dirty="0" smtClean="0"/>
              <a:t> </a:t>
            </a: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Δημήτρης Β. Παπούλιας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Ομότιμος Καθηγητής Πανεπιστημίου Αθηνών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2012-1013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1676" y="0"/>
            <a:ext cx="854372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Κεφάλαιο 2.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α Αποτυπώματα της Κρίσης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Είναι Δυσδιάκριτα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Υπηρέτηση Ευρύτερων Σκοπών και Νοημάτων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Συλλογικότερη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Ηγεσία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Επάνοδος της Πολιτικής στη Ζωή των Οργανώσεων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Τοπικότητα και Παγκοσμιότητα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Πολυπλοκότητα και Απλότητα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Modelling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versus Human Being Feelings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Mismanagement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των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Κινδύνων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Εμπιστοσύνη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Πρέπει να Επιστρέψει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“Foresight – Oversight – Insight”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8275" y="-260368"/>
            <a:ext cx="7957756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3.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Παραμελημένες και Ξεχασμένες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Έννοιες του Μ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anagement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Αλλαγή Παραδείγματος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Πολυπλοκότητα και Συγκρούσεις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Οι Οπτικές Γωνίες Θέασης Πραγμάτων και Καταστάσεων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Χάσμα μεταξύ Δυνητικού και Πραγματικού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Συστημική Αντίληψη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Απόσταση μεταξύ Σχεδίων, Εφαρμογής και Αποτελεσμάτων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Τα  Καλώς και Όχι Καλώς Ορισμένα Προβλήματα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Εννοιολογική Μοντελοποίηση και η Μετασχηματίζουσα Μάθηση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Ανάλυση του Παρελθόντος με τα Μάτια του Σήμερα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Υπερεκτίμηση και Υποεκτίμηση Καταστάσεων. Μια Ανθρώπινη Αδυναμία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142844" y="285728"/>
            <a:ext cx="64347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Κεφάλαιο 3.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Πίνακες-Σχήματα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3.1. Χαρακτηριστικά, Διαδικασίες και Βασικές Αρχές της Εννοιολογικής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Μοντελοποίησης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42976" y="1571612"/>
          <a:ext cx="6572295" cy="5017416"/>
        </p:xfrm>
        <a:graphic>
          <a:graphicData uri="http://schemas.openxmlformats.org/drawingml/2006/table">
            <a:tbl>
              <a:tblPr/>
              <a:tblGrid>
                <a:gridCol w="6572295"/>
              </a:tblGrid>
              <a:tr h="4553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1. </a:t>
                      </a:r>
                      <a:r>
                        <a:rPr lang="el-GR" sz="1000" u="sng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Τα συνήθη χαρακτηριστικά ενός εννοιολογικού μοντέλου είναι</a:t>
                      </a: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μετακίνηση από μια προβληματική κατάσταση στον καθορισμό εκείνου που πρόκειται να μοντελοποιηθεί και πώς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δοκιμή και η επανάληψη με συνεχείς αναθεωρήσεις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απλοποιημένη παρουσίαση του πραγματικού συστήματος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ανεξαρτησία του από το μοντέλο κωδικοποίησης ή το </a:t>
                      </a:r>
                      <a:r>
                        <a:rPr lang="en-US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software</a:t>
                      </a: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προοπτική των ενδιαφερομένων (πχ των επενδυτών) όπως και του μοντελοποιού είναι καθοριστικός παράγοντας στην πορεία δημιουργίας του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2. </a:t>
                      </a:r>
                      <a:r>
                        <a:rPr lang="el-GR" sz="1000" u="sng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Η διαδικασία της εννοιολογικής μοντελοποίησης προϋποθέτει</a:t>
                      </a: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Την κατανόηση μιας προβληματικής κατάστασης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Τον καθορισμό της πορείας μοντελοποίησης και των αντικειμενικών στόχων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Τον προσδιορισμό των πιθανών απαντήσεων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Τον προσδιορισμό των πειραματικών παραγόντων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Τον προσδιορισμό του περιεχομένου, των σκοπών και του επιπέδου λεπτομερειών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3. </a:t>
                      </a:r>
                      <a:r>
                        <a:rPr lang="el-GR" sz="1000" u="sng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Βασικές αρχές της Εννοιολογικής Μοντελοποίησης</a:t>
                      </a: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Μοντελοποιείστε απλά, σκεφτείτε σύνθετα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Να είστε φειδωλοί, αρχίστε από τα μικρά και προσθέστε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Διαιρέστε και κατακτήστε, αποφύγετε τα μεγάλα μοντέλα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Χρησιμοποιείστε μεταφορές – αλληγορίες, αναλογίες και ομοιότητες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Μην ερωτεύεστε τα στοιχεία (</a:t>
                      </a:r>
                      <a:r>
                        <a:rPr lang="en-US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data</a:t>
                      </a: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Να αισθάνεστε ότι προσπαθείτε συνεχώς</a:t>
                      </a:r>
                    </a:p>
                  </a:txBody>
                  <a:tcPr marL="36612" marR="36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12" marR="36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0" y="6550223"/>
            <a:ext cx="6072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el-GR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lang="en-US" sz="14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Pidd</a:t>
            </a:r>
            <a:r>
              <a:rPr lang="el-GR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1999, Παπούλιας 2007,</a:t>
            </a:r>
            <a:r>
              <a:rPr lang="en-US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Robinson</a:t>
            </a:r>
            <a:r>
              <a:rPr lang="el-GR" sz="14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2008.</a:t>
            </a:r>
            <a:endParaRPr lang="el-GR" sz="1400" dirty="0" smtClean="0">
              <a:latin typeface="Arial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ypologia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85720" y="0"/>
            <a:ext cx="8286808" cy="5061672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1538" y="5072074"/>
            <a:ext cx="6886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3.1. Τυπολογία των Κοινωνικών Μεταρρυθμίσεων.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Με κάποιες Διαφορές Μεταφέρεται και σε Επιχειρησιακές Αλλαγές.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Παπούλιας και Τσούκας 1998.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7" name="Rectangle 95"/>
          <p:cNvSpPr>
            <a:spLocks noChangeArrowheads="1"/>
          </p:cNvSpPr>
          <p:nvPr/>
        </p:nvSpPr>
        <p:spPr bwMode="auto">
          <a:xfrm>
            <a:off x="2071670" y="4286256"/>
            <a:ext cx="51764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3.2. Ο Κύκλος “Επίλυση Προβλημάτων”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όπως Παρουσιάζεται στην Επιχειρησιακή Έρευνα.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Παπούλιας 2002.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9248" name="Picture 96" descr="C:\Documents and Settings\ADMIN\Επιφάνεια εργασίας\mathima metaprixiakou 2009\Ανώνυμ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378722" cy="2357454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7" descr="C:\Documents and Settings\ADMIN\Επιφάνεια εργασίας\mathima metaprixiakou 2009\Ανώνυμ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"/>
            <a:ext cx="3499293" cy="6143645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786182" y="4357694"/>
            <a:ext cx="4960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3.3. Ο Κύκλος “Επίλυση Προβλημάτων”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για τα “Καλώς Ορισμένα Προβλήματα”.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Παπούλιας 2002.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Επιφάνεια εργασίας\mathima metaprixiakou 2009\Ανώνυμ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52"/>
            <a:ext cx="3512872" cy="6215082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428992" y="4500570"/>
            <a:ext cx="50571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3.4. Ο Κύκλος “Επίλυσης Προβλημάτων”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για τα “Όχι Καλώς Ορισμένα Προβλήματα“.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Παπούλιας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2002.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nosi-mathi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95162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357290" y="5000636"/>
            <a:ext cx="5806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3.5.  Ένα Εννοιολογικό Μοντέλο Προσομοίωσης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της Μάθησης στην Επιχείρηση.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Robinson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(2008).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4.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Τι Αλλάζει στη Ζωή μας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και ο Ρόλος της Πολιτείας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Τι Αλλάζει στη Ζωή μας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Πολιτική και Διοίκηση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Διαφθορά στο Κράτος και τη Κοινωνία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Τα “Πώς” των Μεταρρυθμίσεων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Μετασχηματίζουσα Μάθηση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Γνωρίζουμε ήδη Αρκετά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Πρωθύστερη Κατάσταση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07584" y="0"/>
            <a:ext cx="714490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5.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Τί Αλλάζει στο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 Χρόνος και η Σημασία των Γεγονότων και των Πράξεων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Διαχείριση Ενέργειας και Όχι Διαχείριση Χρόνου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Αναθεώρηση της Έννοιας της Στρατηγικής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Ο Προγραμματισμός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Δέσμευση στο Χώρο της Εργασίας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Τα Τμήματα Ανθρώπινου Δυναμικού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Συνδικάτα. Η Συλλογική Εκπροσώπηση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Εταιρική Κοινωνική Ευθύνη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Αμφισβήτηση της Ηγεσίας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The Leader as a Story Teller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Ηγεσία και Γυναίκες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Νικηφόρες Ομάδες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Εκπαίδευση στη μη Απληστία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Οι Αναδιαρθρώσεις Αλλάζουν Μορφή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285728"/>
            <a:ext cx="878684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Πίνακας Περιεχομένων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endParaRPr lang="el-GR" sz="2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endParaRPr lang="en-US" b="1" u="sng" dirty="0" smtClean="0"/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Εισαγωγή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1.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Η εκ των Υστέρων Ανάλυση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2.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α Αποτυπώματα της Κρίσης Είναι Δυσδιάκριτα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3.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Παραμελημένες και Ξεχασμένες Έννοιες του Μ</a:t>
            </a:r>
            <a:r>
              <a:rPr lang="en-US" b="1" u="sng" dirty="0" smtClean="0">
                <a:latin typeface="Tahoma" pitchFamily="34" charset="0"/>
                <a:cs typeface="Tahoma" pitchFamily="34" charset="0"/>
              </a:rPr>
              <a:t>anagement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4.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Τι Αλλάζει στη Ζωή μας και ο Ρόλος της Πολιτείας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5.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Τί Αλλάζει στο </a:t>
            </a:r>
            <a:r>
              <a:rPr lang="en-US" b="1" u="sng" dirty="0" smtClean="0">
                <a:latin typeface="Tahoma" pitchFamily="34" charset="0"/>
                <a:cs typeface="Tahoma" pitchFamily="34" charset="0"/>
              </a:rPr>
              <a:t>Management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6.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Εταιρική Διακυβέρνηση – Πλήρης Αναθεώρηση</a:t>
            </a:r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Κεφάλαιο 7</a:t>
            </a:r>
            <a:r>
              <a:rPr lang="el-GR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Είκοσι συν Ένα Συμπεράσματα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n-US" b="1" u="sng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b="1" u="sng" dirty="0" smtClean="0">
                <a:latin typeface="Tahoma" pitchFamily="34" charset="0"/>
                <a:cs typeface="Tahoma" pitchFamily="34" charset="0"/>
              </a:rPr>
              <a:t>Επίλογος</a:t>
            </a:r>
            <a:endParaRPr lang="el-GR" b="1" dirty="0" smtClean="0">
              <a:latin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58421"/>
            <a:ext cx="82153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Κεφάλαιο 5.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Τί Αλλάζει στο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Management</a:t>
            </a:r>
            <a:b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(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Συνέχεια)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Επανατοποθέτηση της Εμπιστοσύνης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Η Οργή του Κόσμου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Οι Πλούσιοι του Κόσμου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Που Ήταν οι Υπολογιστές;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A Country Is Not a Company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A New Business World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Ο Πόλεμος των Ταλέντων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 Η Αναζήτηση του Ταλέντου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 Η Αναζήτηση Ταλέντου σε Αναδυόμενες Αγορές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 Τα Ταλέντα που Φεύγουν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Brands and  Branding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Online Social  Networks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Τα Αποτυπώματα της Ιστορίας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285852" y="285728"/>
            <a:ext cx="5299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Κεφάλαιο 5.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Πίνακες-Σχήματα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57158" y="1285860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Tahoma" pitchFamily="34" charset="0"/>
                <a:cs typeface="Tahoma" pitchFamily="34" charset="0"/>
              </a:rPr>
              <a:t>Πίνακας 5.1. Θεματολογία του </a:t>
            </a:r>
            <a:r>
              <a:rPr lang="en-US" u="sng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u="sng" dirty="0" smtClean="0">
                <a:latin typeface="Tahoma" pitchFamily="34" charset="0"/>
                <a:cs typeface="Tahoma" pitchFamily="34" charset="0"/>
              </a:rPr>
              <a:t> και Προτεραιότητες στη Πορεία Επανατοποθέτησης μετά την Κρίση</a:t>
            </a:r>
            <a:r>
              <a:rPr lang="el-GR" b="1" u="sng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b="1" u="sng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Χρόνος, Σκηνικά του Χρόνου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Στρατηγική, Ταχεία Στρατηγική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Δέσμευση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engagement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 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Ανθρώπινος Παράγων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Εταιρική Κοινωνική Ευθύνη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Ηγεσία-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Συλλογικότερη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Ηγεσία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Εμπιστοσύνη 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Ταλέντα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Η Νέα Εταιρική Διακυβέρνηση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Το Νέο Ήθος των Επιχειρήσεων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Η Μεγάλη Εταιρεία του 21</a:t>
            </a:r>
            <a:r>
              <a:rPr lang="el-GR" baseline="30000" dirty="0" smtClean="0">
                <a:latin typeface="Tahoma" pitchFamily="34" charset="0"/>
                <a:cs typeface="Tahoma" pitchFamily="34" charset="0"/>
              </a:rPr>
              <a:t>ου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Αιώνα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Η Εταιρική Κοινωνική Ευθύνη των Επιχειρήσεων Επανατοποθετείτε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Νέα Θεωρία για την Πολυμετοχική Εταιρία </a:t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Ολοκλήρωση του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και της Εταιρικής Διακυβέρνησης</a:t>
            </a:r>
            <a:endParaRPr lang="el-G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928662" y="357166"/>
            <a:ext cx="6914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5.2. Οι Δέκα Σχολές Σκέψης στο Στρατηγικό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Management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41" name="Picture 1" descr="pinakas sxolo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0034" y="857233"/>
            <a:ext cx="7858180" cy="4826174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5984" y="6000768"/>
            <a:ext cx="49420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 Mintzberg,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Ahlstrand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Lampel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1998.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714480" y="500042"/>
          <a:ext cx="5357850" cy="5436547"/>
        </p:xfrm>
        <a:graphic>
          <a:graphicData uri="http://schemas.openxmlformats.org/drawingml/2006/table">
            <a:tbl>
              <a:tblPr/>
              <a:tblGrid>
                <a:gridCol w="1702441"/>
                <a:gridCol w="1812898"/>
                <a:gridCol w="1842511"/>
              </a:tblGrid>
              <a:tr h="35368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Ο 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Manager 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Ο Ηγέτης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Ο Ηγέτης - 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Manager 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Διοικεί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Καινοτομεί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Δημιουργεί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Ρωτά πώς και πότε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Ρωτά τι και γιατί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Ρωτά τι και γιατί (Ετοιμάζει το πού και το πώς)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Εστιάζει σε συστήματα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Εστιάζει σε ανθρώπους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Εστιάζει σε ανθρώπους και συστήματα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Κάνει πράγματα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Κάνει τα σωστά πράγματα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Κάνει αυτά που πρέπει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Συντηρεί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Αναπτύσσει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Αναπτύσσει και προωθεί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Βασίζεται στον έλεγχο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Εμπνέει εμπιστοσύνη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Πιστεύει στην εμπιστοσύνη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Κοιτά βραχυπρόθεσμα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Κοιτά μακροπρόθεσμα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Φέρνει το μέλλον στο παρόν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Δέχεται το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status-quo 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Αμφισβητεί το 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status-quo 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Αμφισβητεί το παλιό αλλά το σέβεται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Μιμείται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Δημιουργεί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Δημιουργεί και μιμείται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Είναι ο καλός στρατιώτης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Είναι ο εαυτός του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Είναι ο πειθαρχημένος εαυτός του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Αντιγράφει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Πρωτοτυπεί</a:t>
                      </a:r>
                      <a:endParaRPr lang="el-GR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l-G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Πρωτοτυπεί</a:t>
                      </a:r>
                      <a:endParaRPr lang="el-GR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5206" marR="115206" marT="57603" marB="57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357290" y="0"/>
            <a:ext cx="6043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5.3.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Τι Διαφοροποιεί τον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Manager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από τον Ηγέτη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928926" y="6072206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Αρχείο του Συγγραφέα.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57222" y="500042"/>
          <a:ext cx="7215240" cy="5800601"/>
        </p:xfrm>
        <a:graphic>
          <a:graphicData uri="http://schemas.openxmlformats.org/drawingml/2006/table">
            <a:tbl>
              <a:tblPr/>
              <a:tblGrid>
                <a:gridCol w="1027683"/>
                <a:gridCol w="1754978"/>
                <a:gridCol w="1429435"/>
                <a:gridCol w="1611443"/>
                <a:gridCol w="1391701"/>
              </a:tblGrid>
              <a:tr h="4735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Πλαίσιο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Χαρακτηριστικά πλαισίου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Η εργασία του ηγέτη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Επικίνδυνα σήματα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Απάντηση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7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Απλό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Επαναλαμβανόμενα γεγονότα,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Known Knowns</a:t>
                      </a: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Fact Based Management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Αισθάνεται, κατηγοριοποιεί, αναθέτει, χρησιμοποιεί καλύτερες πρακτικές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Αυταρέσκεια, άνεση,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Δεν αμφισβητεί τα υπάρχοντα, Επιθυμία τα πολύπλοκα να γίνουν απλά 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Επικοινωνία-ανατροπή ορθοδοξίας, Σχέσεις με όλα τα επίπεδα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Management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4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Σύνθετο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Διάγνωση ειδικών, 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Σχέση αιτίων-αποτελέσματος εμφανής,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Known Unknowns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Αισθάνεται, αναλύει, αντιδρά, ακούει αντικρουόμενες απόψεις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Υπερεμπιστοσύνη στους ειδικούς, Δεν ακούγονται μη ειδικοί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Analysis</a:t>
                      </a: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paralysis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Ενθάρρυνση κοινωνικών εταίρων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hink outside the box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7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Πολύπλοκο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Ρευστότητα,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emerging patterns</a:t>
                      </a: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, Ανταγωνιστικές ιδέες,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Uknown unknows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Εξετάζει, αισθάνεται, δημιουργεί, Αυξάνει επίπεδα συμμετοχής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Command and Control, </a:t>
                      </a:r>
                      <a:b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Looking for facts rather than emerging patterns,</a:t>
                      </a:r>
                      <a:b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Εκμετάλλευση ευκαιριών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Υπομονή και μελέτη, Ανάδειξη 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emerging patterns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12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Χαοτικό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High turbulence</a:t>
                      </a:r>
                      <a:b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Πολλές αποφάσεις σε λίγο χρόνο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, Pattern-based leadership</a:t>
                      </a:r>
                      <a:b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Uknowables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Ενεργεί, αισθάνεται, αντιδρά, Δεν αναζητά έτοιμες απαντήσεις, Επικοινωνεί ευθέως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Command and control</a:t>
                      </a: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Λατρεία του ηγέτη,</a:t>
                      </a:r>
                      <a:b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100">
                          <a:latin typeface="Times New Roman"/>
                          <a:ea typeface="Calibri"/>
                          <a:cs typeface="Times New Roman"/>
                        </a:rPr>
                        <a:t>Το χάος δεν υποχωρεί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latin typeface="Times New Roman"/>
                          <a:ea typeface="Calibri"/>
                          <a:cs typeface="Times New Roman"/>
                        </a:rPr>
                        <a:t>Ανάπτυξη νέων πρωτοβουλιών, αμφισβήτηση της επικρατούσας άποψης , από χαοτικό  πολύπλοκο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9907" marR="79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71538" y="0"/>
            <a:ext cx="6605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7363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5.4. Αποφάσεις σε Πολλαπλά Πλαίσια: Οδηγός Ηγεσίας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14612" y="6357958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27363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Snowden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και 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Boone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(2007).	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785786" y="500042"/>
          <a:ext cx="7286676" cy="5326784"/>
        </p:xfrm>
        <a:graphic>
          <a:graphicData uri="http://schemas.openxmlformats.org/drawingml/2006/table">
            <a:tbl>
              <a:tblPr/>
              <a:tblGrid>
                <a:gridCol w="1785337"/>
                <a:gridCol w="1391302"/>
                <a:gridCol w="1391302"/>
                <a:gridCol w="1391302"/>
                <a:gridCol w="1327433"/>
              </a:tblGrid>
              <a:tr h="1065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 dirty="0">
                          <a:latin typeface="Times New Roman"/>
                          <a:ea typeface="Calibri"/>
                          <a:cs typeface="Times New Roman"/>
                        </a:rPr>
                        <a:t>Τύπος ηγέτη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Ορισμός προεξάρχοντος θέματος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Ανάλυση τυχαιότητας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Θεώρηση μιας </a:t>
                      </a:r>
                      <a:b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αρχιτεκτονικής αποφάσεων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Αναζήτηση απάντησης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5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Συμβατικά σκεπτόμενος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Εστίαση σε προφανώς σοβαρά χαρακτηριστικά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Ανανέωση γραμμικών σχέσεων και άλλων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Σπάσιμο σε υποπροβλήματα, εργασία χωριστά ή κατά σειρά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Επιλογές μεταξύ εναλλακτικών λύσεων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Ολοκληρωμένα σκεπτόμενος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Εστίαση σε λιγότερο προφανή αλλά δυνητικώς σοβαρά χαρακτηριστικά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>
                          <a:latin typeface="Times New Roman"/>
                          <a:ea typeface="Calibri"/>
                          <a:cs typeface="Times New Roman"/>
                        </a:rPr>
                        <a:t>Αναζήτηση μη γραμμικών σχέσεων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 dirty="0">
                          <a:latin typeface="Times New Roman"/>
                          <a:ea typeface="Calibri"/>
                          <a:cs typeface="Times New Roman"/>
                        </a:rPr>
                        <a:t>Προβλήματα ως σύνολο και ως σύνθεση επί μέρους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500" dirty="0">
                          <a:latin typeface="Times New Roman"/>
                          <a:ea typeface="Calibri"/>
                          <a:cs typeface="Times New Roman"/>
                        </a:rPr>
                        <a:t>Δημιουργική επίλυση, Σύνθεση ιδεών, καινοτομικά στοιχεία</a:t>
                      </a:r>
                    </a:p>
                  </a:txBody>
                  <a:tcPr marL="87683" marR="87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785786" y="0"/>
            <a:ext cx="7124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5.5. Συμβατικός-Ολοκληρωμένος Τρόπος Σκέψης του Ηγέτη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428992" y="6357958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Martin (2007)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85720" y="428604"/>
          <a:ext cx="8286808" cy="5467925"/>
        </p:xfrm>
        <a:graphic>
          <a:graphicData uri="http://schemas.openxmlformats.org/drawingml/2006/table">
            <a:tbl>
              <a:tblPr/>
              <a:tblGrid>
                <a:gridCol w="2698235"/>
                <a:gridCol w="2793405"/>
                <a:gridCol w="2795168"/>
              </a:tblGrid>
              <a:tr h="3806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Υπόδειγμα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Ι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7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Διαμόρφωση στόχων προγράμματος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Κορυφή              κάτω </a:t>
                      </a:r>
                      <a:b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με ανάδραση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Κορυφή              πάνω </a:t>
                      </a:r>
                      <a:b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με ανάδραση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 u="sng">
                          <a:latin typeface="Times New Roman"/>
                          <a:ea typeface="Calibri"/>
                          <a:cs typeface="Times New Roman"/>
                        </a:rPr>
                        <a:t>Συγκριτική Αξιολόγηση 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44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Συνέπεια/εσωτερική</a:t>
                      </a:r>
                      <a:b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συμβιβαστότητα στόχων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4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Ολοκλήρωση/συντονισμός</a:t>
                      </a:r>
                      <a:b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όλου του οργανισμού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44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Ευελιξία/προσαρμοστικότητα σε αλλαγές του περιβάλλοντος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4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Συμμετοχικότητα/ευρύτητα</a:t>
                      </a:r>
                      <a:b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αποδοχής στόχων</a:t>
                      </a:r>
                      <a:endParaRPr lang="el-GR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1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Κόστος διαδικασίας προγραμματισμού </a:t>
                      </a:r>
                      <a:b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(απαιτούμενοι πόροι)</a:t>
                      </a:r>
                      <a:endParaRPr lang="el-GR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5170" marR="95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8" name="AutoShape 2"/>
          <p:cNvSpPr>
            <a:spLocks noChangeShapeType="1"/>
          </p:cNvSpPr>
          <p:nvPr/>
        </p:nvSpPr>
        <p:spPr bwMode="auto">
          <a:xfrm>
            <a:off x="7143768" y="1000108"/>
            <a:ext cx="341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37" name="AutoShape 1"/>
          <p:cNvSpPr>
            <a:spLocks noChangeShapeType="1"/>
          </p:cNvSpPr>
          <p:nvPr/>
        </p:nvSpPr>
        <p:spPr bwMode="auto">
          <a:xfrm>
            <a:off x="4357686" y="1000108"/>
            <a:ext cx="341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375146" y="0"/>
            <a:ext cx="5840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5.6.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Υπόδειγμα Διαδικασιών Προγραμματισμού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85720" y="5929330"/>
            <a:ext cx="3373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+ : Μεγάλη, 0: Μέση, - : Μικρή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Αρχείο του Συγγραφέα.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28596" y="285728"/>
          <a:ext cx="7643866" cy="5676126"/>
        </p:xfrm>
        <a:graphic>
          <a:graphicData uri="http://schemas.openxmlformats.org/drawingml/2006/table">
            <a:tbl>
              <a:tblPr/>
              <a:tblGrid>
                <a:gridCol w="3700551"/>
                <a:gridCol w="1736949"/>
                <a:gridCol w="2206366"/>
              </a:tblGrid>
              <a:tr h="464046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Πίνακας 5.7. Εταιρίες Χωρίς Γυναίκες ή με Γυναίκες στην Ηγεσία (%)</a:t>
                      </a:r>
                      <a:endParaRPr lang="el-G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276126">
                <a:tc>
                  <a:txBody>
                    <a:bodyPr/>
                    <a:lstStyle/>
                    <a:p>
                      <a:endParaRPr lang="el-GR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Χωρίς Γυναίκες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Με Τρείς ή Περισσότερες Γυναίκες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Δεξιότητες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Ηγεσία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Εξωστρέφεια προσανατολισμού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Λογοδοσία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Κίνητρα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Συντονισμός και έλεγχος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Καινοτομία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Διεύθυνση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3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Εργασιακό περιβάλλον και αξίες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l-G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l-G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6011" marR="1160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781956" y="5997379"/>
            <a:ext cx="4004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The McKinsey Quarterly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2008.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1"/>
          <p:cNvSpPr>
            <a:spLocks noChangeShapeType="1"/>
          </p:cNvSpPr>
          <p:nvPr/>
        </p:nvSpPr>
        <p:spPr bwMode="auto">
          <a:xfrm>
            <a:off x="357158" y="1214422"/>
            <a:ext cx="5357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7586" name="AutoShape 2"/>
          <p:cNvSpPr>
            <a:spLocks noChangeShapeType="1"/>
          </p:cNvSpPr>
          <p:nvPr/>
        </p:nvSpPr>
        <p:spPr bwMode="auto">
          <a:xfrm flipH="1">
            <a:off x="1071538" y="928670"/>
            <a:ext cx="11112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7587" name="AutoShape 3"/>
          <p:cNvSpPr>
            <a:spLocks noChangeShapeType="1"/>
          </p:cNvSpPr>
          <p:nvPr/>
        </p:nvSpPr>
        <p:spPr bwMode="auto">
          <a:xfrm flipH="1">
            <a:off x="3132128" y="928670"/>
            <a:ext cx="11112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457200"/>
            <a:ext cx="55563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Παρελθόν		Παρόν		Μέλλον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7158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Σχήμα 5.1. Κλασική Παλινδρόμηση Πράξεων και Γεγονότων στον Άξονα του Χρόνου.</a:t>
            </a:r>
            <a:endParaRPr lang="el-GR" sz="4000" dirty="0" smtClean="0">
              <a:latin typeface="Arial" pitchFamily="34" charset="0"/>
            </a:endParaRPr>
          </a:p>
        </p:txBody>
      </p:sp>
      <p:sp>
        <p:nvSpPr>
          <p:cNvPr id="11" name="AutoShape 3"/>
          <p:cNvSpPr>
            <a:spLocks noChangeShapeType="1"/>
          </p:cNvSpPr>
          <p:nvPr/>
        </p:nvSpPr>
        <p:spPr bwMode="auto">
          <a:xfrm flipH="1">
            <a:off x="5060954" y="906447"/>
            <a:ext cx="11112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357158" y="2786058"/>
          <a:ext cx="8000478" cy="1645920"/>
        </p:xfrm>
        <a:graphic>
          <a:graphicData uri="http://schemas.openxmlformats.org/drawingml/2006/table">
            <a:tbl>
              <a:tblPr/>
              <a:tblGrid>
                <a:gridCol w="1752422"/>
                <a:gridCol w="2195520"/>
                <a:gridCol w="2026268"/>
                <a:gridCol w="2026268"/>
              </a:tblGrid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Παρελθόν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Μέλλον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Παρελθόν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Παρελθόν-Παρελθόν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Παρελθόν-Παρόν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Παρελθόν-Μέλλον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Παρόν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Παρόν-Παρελθόν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Παρόν-Παρόν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Παρόν-Μέλλον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Μέλλον</a:t>
                      </a:r>
                    </a:p>
                  </a:txBody>
                  <a:tcPr marL="102692" marR="102692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Μέλλον-Παρελθόν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Μέλλον-Παρόν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Μέλλον-Μέλλον</a:t>
                      </a:r>
                    </a:p>
                  </a:txBody>
                  <a:tcPr marL="102692" marR="1026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85720" y="4929198"/>
            <a:ext cx="8364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2638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5.2. Η Αναστοχαστική Παλινδρόμηση Πράξεων και Γεγονότων στο Χρόνο.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2638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Tsoukas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και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Sheperd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(2004).	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rogrammati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"/>
            <a:ext cx="8143932" cy="2238477"/>
          </a:xfrm>
          <a:prstGeom prst="rect">
            <a:avLst/>
          </a:prstGeom>
          <a:noFill/>
        </p:spPr>
      </p:pic>
      <p:pic>
        <p:nvPicPr>
          <p:cNvPr id="68609" name="Picture 1" descr="ripple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143240" y="4214818"/>
            <a:ext cx="50101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785786" y="2214555"/>
            <a:ext cx="73308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5.3. Προγραμματισμός με Βάση τις Εμπειρίες του Παρελθόντος 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και τις Προσδοκίες για το Μέλλον.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Παπούλιας 2002.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0034" y="3857628"/>
            <a:ext cx="3244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5.4. Η Λογική των 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Εναλλακτικών Σεναρίων.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Αρχείο του Συγγραφέα.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72417" y="30186"/>
            <a:ext cx="7585731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Εισαγωγή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παγκόσμια χρηματοπιστωτική κρίση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Τα πραγματικά αίτια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Τα αποτυπώματα της κρίσης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Ας αλλάξουμε τους τρόπους οργάνωσης και διοίκησης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Μια πορεία αξιοποίησης της εμπειρίας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Να δούμε ειδικότερα τις επιπτώσεις της κρίσης στην Τέχνη της Διοίκησης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Η Τέχνη της Διοίκησης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 αλλάζει οριστικά 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Αλλάζει ο κόσμος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Εκείνο που αλλάζει στο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είναι δύσκολο να προσδιοριστεί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Αρχές Οργάνωσης και Διοίκησης Επιχειρήσεων και Υπηρεσιών</a:t>
            </a: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dirty="0" smtClean="0">
                <a:latin typeface="Tahoma" pitchFamily="34" charset="0"/>
                <a:cs typeface="Tahoma" pitchFamily="34" charset="0"/>
              </a:rPr>
            </a:br>
            <a:r>
              <a:rPr lang="el-GR" dirty="0" smtClean="0">
                <a:latin typeface="Tahoma" pitchFamily="34" charset="0"/>
                <a:cs typeface="Tahoma" pitchFamily="34" charset="0"/>
              </a:rPr>
              <a:t>Τμήματα Οικονομίας και Διοίκησης Επιχειρήσεων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ADMIN\Επιφάνεια εργασίας\mathima metaprixiakou 2009\Ανώνυμο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8169509" cy="4214842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500166" y="4786322"/>
            <a:ext cx="5966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5.5. Λογική Σειρά Σκέψεων σε μια Ανάλυση ΔΑΕΑ.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Παπούλιας  2002.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tratigiki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95348" y="71414"/>
            <a:ext cx="7134238" cy="26141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0657" name="Picture 1" descr="fast strategy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682232"/>
            <a:ext cx="6715173" cy="3175768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644450" y="2857496"/>
            <a:ext cx="55707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5.6. Η Εφαρμογή της Στρατηγικής στη Πράξη.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 Mintzberg,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Ahlstrand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Lampel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1998.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143504" y="4286256"/>
            <a:ext cx="36615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5.7. Που Χρειάζεται η 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Στρατηγική Ευελιξία Περισσότερο;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Doz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και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Kosonen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(2008).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81" name="Picture 1" descr="4lev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115077" cy="2214554"/>
          </a:xfrm>
          <a:prstGeom prst="rect">
            <a:avLst/>
          </a:prstGeom>
          <a:noFill/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71538" y="3214686"/>
            <a:ext cx="6603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5.8. Επίπεδα Αβεβαιότητας και Αντίστοιχης Στρατηγικής.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 The McKinsey Quarterly 2009 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5720" y="0"/>
            <a:ext cx="8026685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6.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Εταιρική Διακυβέρνηση </a:t>
            </a:r>
            <a:b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Πλήρης Αναθεώρηση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Νέα Εταιρική Διακυβέρνηση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Το Διοικητικό Συμβούλιο (ΔΣ)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Ποιό Είναι το Έργο του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CEO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; Ο Πρώτος μεταξύ Ίσων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Σύνθεση του ΔΣ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Γενική Συνέλευση των Μετόχων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Νέα Εταιρική Διακυβέρνηση δεν Είναι Τόσο Νέα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Το Νέο Ήθος των Επιχειρήσεων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Ανορθολογική Πλευρά του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Management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των Αλλαγών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Εταιρία-Η Μεγάλη Εταιρία-Η Μεγάλη Οργάνωση του 21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ου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Αιώνα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18241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Κεφάλαιο 6.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Εταιρική Διακυβέρνηση </a:t>
            </a:r>
            <a:b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</a:b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Πλήρης Αναθεώρηση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(Συνέχεια)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Μπορούν να Αλλάξουν οι Εταιρίες;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Το 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Management 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Ήταν Επιθετικό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Η Διαχείριση των Κρίσεων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Η Διαχείριση της Χρηματοοικονομικής Κρίσης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Ο Συνδυασμός Εμπειρίας-Πράξης και Θεωρίας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Η Εταιρική Κοινωνική Ευθύνη Επανατοποθετείται ως Ανταγωνιστικό        Πλεονέκτημα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000100" y="857228"/>
          <a:ext cx="6357982" cy="5536006"/>
        </p:xfrm>
        <a:graphic>
          <a:graphicData uri="http://schemas.openxmlformats.org/drawingml/2006/table">
            <a:tbl>
              <a:tblPr/>
              <a:tblGrid>
                <a:gridCol w="6357982"/>
              </a:tblGrid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/>
                          <a:ea typeface="Calibri"/>
                          <a:cs typeface="Times New Roman"/>
                        </a:rPr>
                        <a:t>Διαδικασία</a:t>
                      </a:r>
                      <a:endParaRPr lang="el-GR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1. Αποφυγή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2. Προετοιμασία για τη διαχείριση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3. Αναγνώριση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4. Αναχαίτιση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5. Αντιμετώπιση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6. Κερδίζοντας από την κρίση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u="sng" dirty="0">
                          <a:latin typeface="Times New Roman"/>
                          <a:ea typeface="Calibri"/>
                          <a:cs typeface="Times New Roman"/>
                        </a:rPr>
                        <a:t>Καθήκοντα</a:t>
                      </a:r>
                      <a:endParaRPr lang="el-GR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1. Εγκαθίδρυση ομάδας διαχείρισης κρίσεων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2. Δημιουργία πλάνου διαχείρισης κρίσεων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3. Δημιουργία εναλλακτικού πλάνου διαχείρισης κρίσεων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4. Εκπαίδευση του προσωπικού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>
                          <a:latin typeface="Times New Roman"/>
                          <a:ea typeface="Calibri"/>
                          <a:cs typeface="Times New Roman"/>
                        </a:rPr>
                        <a:t>5. Συλλογή πληροφοριών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700" dirty="0">
                          <a:latin typeface="Times New Roman"/>
                          <a:ea typeface="Calibri"/>
                          <a:cs typeface="Times New Roman"/>
                        </a:rPr>
                        <a:t>6. Επικοινωνιακοί κανόνες αντιμετώπισης της κρίσης</a:t>
                      </a:r>
                    </a:p>
                  </a:txBody>
                  <a:tcPr marL="98857" marR="9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03363" y="0"/>
            <a:ext cx="73404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6.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Πίνακες-Σχήματα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6.1. Διαχείριση της Κρίσης που Προσπαθούμε να Αποφύγουμε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928926" y="6488668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Αρχείο του Συγγραφέα. 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 best practice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5497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101975" y="4786322"/>
            <a:ext cx="60420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Σχήμα 6.1. Τα Συστατικά Στοιχεία 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μιας Πρακτικής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practice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) 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Αντιμετώπισης Κρίσεων.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Mitroff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2001.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nadiomeni apei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500726" cy="54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7158" y="5934670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6.2. Η Λογική της Αναγνώρισης-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Προτεραιοποίησης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-Κινητοποίησης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στην Αντιμετώπιση Κρίσεων.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Bazerman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και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Watkins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2004.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52059" y="76778"/>
            <a:ext cx="7596951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7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.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Είκοσι συν Ένα Συμπεράσματα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Ολοκλήρωση του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Management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και της Εταιρικής Διακυβέρνησης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1. Τα Αποτυπώματα της Κρίσης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2. Ο Ρόλος των Ρυθμιστών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3. Η Αλλαγή Παραδείγματος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4. Νέες Αναδυόμενες Οικονομικές Δυνάμεις στο Προσκήνιο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5. The Anglo-Saxon Type of Firm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6. Ο Ρυθμιστικός Ρόλος του Κράτους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7. Προστασία του Περιβάλλοντος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8. Οι Δημόσιες Πολιτικές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9. Το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Είναι Πρώτα απ’ Όλα μια Αντίληψη για το Καλύτερο 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10. Το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Επικεντρώνεται ακόμα στη Σπανιότητα των Πόρων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314" y="-24"/>
            <a:ext cx="864396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Κεφάλαιο 7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.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ahoma" pitchFamily="34" charset="0"/>
              </a:rPr>
              <a:t>Είκοσι συν Ένα Συμπεράσματα</a:t>
            </a:r>
            <a:endParaRPr lang="el-GR" sz="2400" dirty="0" smtClean="0">
              <a:latin typeface="Verdan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(Συνέχεια)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11. Ο Χρόνος και η Στρατηγική Επικαλύπτονται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12. Ηγεσία και Εταιρική Κοινωνική Ευθύνη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13. Η Δέσμευση δεν Είναι μόνο Συμφωνία Κορυφής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14. Η Εταιρική Διακυβέρνηση δεν Είναι μόνο Ανταγωνιστικό Πλεονέκτημα 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15. Η Εμπιστοσύνη Είναι κάτι που Ανακτάται πάλι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16. Το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δεν Μπορεί να Είναι μια Τέχνη Γενική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17. Η Περίοδος Είναι Κρίσιμη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18. Στη Χώρα μας Υπάρχουν ακόμα Πολιτικές Αναστολές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19. Το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Management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Οδηγείται σε Αδιέξοδα σε Περιόδους Κρίσης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20. Η Ανθρώπινη Δημιουργικότητα</a:t>
            </a:r>
          </a:p>
          <a:p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r>
              <a:rPr lang="el-GR" dirty="0" smtClean="0">
                <a:latin typeface="Tahoma" pitchFamily="34" charset="0"/>
                <a:cs typeface="Tahoma" pitchFamily="34" charset="0"/>
              </a:rPr>
              <a:t>Συμπέρασμα 0. Η Αντίθετη Κατεύθυνση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77363" y="472932"/>
            <a:ext cx="708078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Κεφάλαιο 1.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Η εκ των Υστέρων Ανάλυση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 Χρηματοπιστωτικός Τομέας Πελώριος και Υπερτροφικός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Οι Χρηματοοικονομικές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Εξωτερικότητες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Οι Μηχανισμοί Ψυχολογικής Αυθυποβολής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Εποπτεία του Χρηματοπιστωτικού Συστήματος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Κρίση είναι Διαφορετική από τις Κρίσεις του Παρελθόντος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 Συντηρητισμός Ξεπέρασε τα Όριά του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Η Παγκοσμιότητα και η Αντιστροφή της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Οι Τράπεζες και τα Συστήματα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Risk Management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48478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 του Μαθήματος </a:t>
            </a:r>
          </a:p>
          <a:p>
            <a:pPr algn="ctr"/>
            <a:endParaRPr lang="el-G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 για τη Συνεργασία</a:t>
            </a:r>
          </a:p>
          <a:p>
            <a:pPr algn="ctr"/>
            <a:endParaRPr lang="el-G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Δημήτρης Β. Παπούλιας</a:t>
            </a:r>
          </a:p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Αθήνα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285728"/>
            <a:ext cx="82153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Κεφάλαιο 1.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Η εκ των Υστέρων Ανάλυση</a:t>
            </a:r>
            <a:endParaRPr lang="el-GR" sz="2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(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Συνέχεια)</a:t>
            </a: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Το Φιλελεύθερο Μοντέλο των Ανοικτών Αγορών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Η Κρίση του 1929 και οι Ερμηνείες της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H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Αγορά Στεγαστικών Δανείων Υψηλού Κινδύνου στις ΗΠΑ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Οι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Υπεραμοιβές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των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Στελεχών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Τ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he Credit Rating Agencies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Κανείς δεν Είδε την Κρίση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  <a:endParaRPr lang="en-US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Η Ύφεση και τα Γράμματα του Λατινικού Αλφαβήτου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28596" y="1142984"/>
          <a:ext cx="8072494" cy="4937760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90000" dir="5400000" sy="-100000" algn="bl" rotWithShape="0"/>
                </a:effectLst>
              </a:tblPr>
              <a:tblGrid>
                <a:gridCol w="807249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1. </a:t>
                      </a: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Social responsibility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2. Employee stock – ownership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3. Flexible Budgeting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4. Cost measures based on financial reporting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5. Tariffs rise world wise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6. Public backlash against executives’ 1920s bonuses 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7. Heavy layoffs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8. National Recovery Administration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9. SEC Fiduciary Standards 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10. Industrial unionism challenges Management control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11. Growth of auditing profession</a:t>
                      </a:r>
                      <a:endParaRPr lang="el-GR" sz="180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12. Disclosure requirements</a:t>
                      </a:r>
                      <a:endParaRPr lang="el-GR" sz="18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5720" y="285728"/>
            <a:ext cx="57599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Κεφάλαιο 1.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ahoma" pitchFamily="34" charset="0"/>
              </a:rPr>
              <a:t>Πίνακες-Σχήματα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Πίνακας 1.1. Όροι και Έννοιες από την Κρίση του 1929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28596" y="6274378"/>
            <a:ext cx="404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lang="en-US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Harvard Business Review 1997.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Εικόνα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42844" y="0"/>
            <a:ext cx="8501857" cy="4071942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786" y="4429132"/>
            <a:ext cx="76803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Σχήματα 1.1 και 1.2. Επιτόκια Παρέμβασης της FED και Επιτόκια 30-ετών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Στεγαστικών Δανείων.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Alpha Bank 2009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Εικόνα2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57158" y="-1"/>
            <a:ext cx="8215370" cy="4950287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5720" y="4857759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1.3. Εξέλιξη του Δείκτη Τιμών των Ακινήτων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&amp;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Case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Shiller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20 στις ΗΠΑ.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Alpha Bank 2009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Εικόνα3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42844" y="0"/>
            <a:ext cx="8643998" cy="5321864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5429264"/>
            <a:ext cx="85885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Σχήμα 1.4. Δανειζόμενοι Χαμηλής και Υψηλής Πιστοληπτικής Ικανότητας στις ΗΠΑ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και τα Αντίστοιχα Επιτόκια.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Πηγή: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Alpha Bank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2009.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1638</Words>
  <Application>Microsoft Office PowerPoint</Application>
  <PresentationFormat>Προβολή στην οθόνη (4:3)</PresentationFormat>
  <Paragraphs>554</Paragraphs>
  <Slides>41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Προεξοχή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ADMIN</cp:lastModifiedBy>
  <cp:revision>39</cp:revision>
  <dcterms:modified xsi:type="dcterms:W3CDTF">2013-01-10T09:44:29Z</dcterms:modified>
</cp:coreProperties>
</file>