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8"/>
  </p:notesMasterIdLst>
  <p:sldIdLst>
    <p:sldId id="256" r:id="rId3"/>
    <p:sldId id="262" r:id="rId4"/>
    <p:sldId id="263" r:id="rId5"/>
    <p:sldId id="264" r:id="rId6"/>
    <p:sldId id="265" r:id="rId7"/>
    <p:sldId id="266" r:id="rId8"/>
    <p:sldId id="267" r:id="rId9"/>
    <p:sldId id="275" r:id="rId10"/>
    <p:sldId id="268" r:id="rId11"/>
    <p:sldId id="269" r:id="rId12"/>
    <p:sldId id="270" r:id="rId13"/>
    <p:sldId id="271" r:id="rId14"/>
    <p:sldId id="272" r:id="rId15"/>
    <p:sldId id="273"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8" d="100"/>
          <a:sy n="78" d="100"/>
        </p:scale>
        <p:origin x="18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508FD5-973C-4165-806E-62CDF765C559}" type="datetimeFigureOut">
              <a:rPr lang="en-GB" smtClean="0"/>
              <a:t>02/01/2025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A36E76-34BF-479B-85CC-07628259623E}" type="slidenum">
              <a:rPr lang="en-GB" smtClean="0"/>
              <a:t>‹#›</a:t>
            </a:fld>
            <a:endParaRPr lang="en-GB"/>
          </a:p>
        </p:txBody>
      </p:sp>
    </p:spTree>
    <p:extLst>
      <p:ext uri="{BB962C8B-B14F-4D97-AF65-F5344CB8AC3E}">
        <p14:creationId xmlns:p14="http://schemas.microsoft.com/office/powerpoint/2010/main" val="1576839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l-GR" altLang="el-GR">
              <a:solidFill>
                <a:srgbClr val="FF0000"/>
              </a:solidFill>
            </a:endParaRPr>
          </a:p>
        </p:txBody>
      </p:sp>
      <p:sp>
        <p:nvSpPr>
          <p:cNvPr id="53252" name="Θέση αριθμού διαφάνειας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FA80447-34A2-4BA9-9FAC-7D1E72E47F11}" type="slidenum">
              <a:rPr kumimoji="0" lang="el-GR" altLang="el-GR" sz="1200" b="0" i="0" u="none" strike="noStrike" kern="1200" cap="none" spc="0" normalizeH="0" baseline="0" noProof="0">
                <a:ln>
                  <a:noFill/>
                </a:ln>
                <a:solidFill>
                  <a:prstClr val="black"/>
                </a:solidFill>
                <a:effectLst/>
                <a:uLnTx/>
                <a:uFillTx/>
                <a:latin typeface="Calibri"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l-GR" altLang="el-GR" sz="1200" b="0" i="0" u="none" strike="noStrike" kern="1200" cap="none" spc="0" normalizeH="0" baseline="0" noProof="0">
              <a:ln>
                <a:noFill/>
              </a:ln>
              <a:solidFill>
                <a:prstClr val="black"/>
              </a:solidFill>
              <a:effectLst/>
              <a:uLnTx/>
              <a:uFillTx/>
              <a:latin typeface="Calibri" pitchFamily="34"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0DB46-4100-45D7-A6D1-776449DE3C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E3F99F6-367B-47A5-9EE7-AEFBB603CE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ACE903A-B317-4CBF-B34F-81FC1E49FD29}"/>
              </a:ext>
            </a:extLst>
          </p:cNvPr>
          <p:cNvSpPr>
            <a:spLocks noGrp="1"/>
          </p:cNvSpPr>
          <p:nvPr>
            <p:ph type="dt" sz="half" idx="10"/>
          </p:nvPr>
        </p:nvSpPr>
        <p:spPr/>
        <p:txBody>
          <a:bodyPr/>
          <a:lstStyle/>
          <a:p>
            <a:fld id="{846A0178-F505-48BE-AD5A-E07F16D7F9EB}" type="datetimeFigureOut">
              <a:rPr lang="en-GB" smtClean="0"/>
              <a:t>02/01/2025</a:t>
            </a:fld>
            <a:endParaRPr lang="en-GB"/>
          </a:p>
        </p:txBody>
      </p:sp>
      <p:sp>
        <p:nvSpPr>
          <p:cNvPr id="5" name="Footer Placeholder 4">
            <a:extLst>
              <a:ext uri="{FF2B5EF4-FFF2-40B4-BE49-F238E27FC236}">
                <a16:creationId xmlns:a16="http://schemas.microsoft.com/office/drawing/2014/main" id="{136F1D19-8DE1-4041-94A8-CA2D2ED7C2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D9A2B2-4C4F-425B-AB59-2B634E23053D}"/>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3416730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71294-C5D5-4C8C-9BB6-18051E7AD87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15DBF1B-F360-4765-928D-F8A94616EF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7573A6-82C4-496B-B074-C553AA4545A4}"/>
              </a:ext>
            </a:extLst>
          </p:cNvPr>
          <p:cNvSpPr>
            <a:spLocks noGrp="1"/>
          </p:cNvSpPr>
          <p:nvPr>
            <p:ph type="dt" sz="half" idx="10"/>
          </p:nvPr>
        </p:nvSpPr>
        <p:spPr/>
        <p:txBody>
          <a:bodyPr/>
          <a:lstStyle/>
          <a:p>
            <a:fld id="{846A0178-F505-48BE-AD5A-E07F16D7F9EB}" type="datetimeFigureOut">
              <a:rPr lang="en-GB" smtClean="0"/>
              <a:t>02/01/2025</a:t>
            </a:fld>
            <a:endParaRPr lang="en-GB"/>
          </a:p>
        </p:txBody>
      </p:sp>
      <p:sp>
        <p:nvSpPr>
          <p:cNvPr id="5" name="Footer Placeholder 4">
            <a:extLst>
              <a:ext uri="{FF2B5EF4-FFF2-40B4-BE49-F238E27FC236}">
                <a16:creationId xmlns:a16="http://schemas.microsoft.com/office/drawing/2014/main" id="{BC72D1D0-C00C-4F32-B9D5-23264B6063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727F11-5080-4A77-B5E6-8A46CC13EB42}"/>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2281377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0DC27A-95DE-4868-95A6-D28B3D6FC1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426CABF-703E-48F6-82C9-F4308A627D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D43B29-EE43-422C-BB75-97F740A56F7F}"/>
              </a:ext>
            </a:extLst>
          </p:cNvPr>
          <p:cNvSpPr>
            <a:spLocks noGrp="1"/>
          </p:cNvSpPr>
          <p:nvPr>
            <p:ph type="dt" sz="half" idx="10"/>
          </p:nvPr>
        </p:nvSpPr>
        <p:spPr/>
        <p:txBody>
          <a:bodyPr/>
          <a:lstStyle/>
          <a:p>
            <a:fld id="{846A0178-F505-48BE-AD5A-E07F16D7F9EB}" type="datetimeFigureOut">
              <a:rPr lang="en-GB" smtClean="0"/>
              <a:t>02/01/2025</a:t>
            </a:fld>
            <a:endParaRPr lang="en-GB"/>
          </a:p>
        </p:txBody>
      </p:sp>
      <p:sp>
        <p:nvSpPr>
          <p:cNvPr id="5" name="Footer Placeholder 4">
            <a:extLst>
              <a:ext uri="{FF2B5EF4-FFF2-40B4-BE49-F238E27FC236}">
                <a16:creationId xmlns:a16="http://schemas.microsoft.com/office/drawing/2014/main" id="{5B08FF24-05EE-4B3C-A5D3-C311AE861B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D238F8-B546-448D-8DE1-4BE72DDD9B29}"/>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3219431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914400" y="2130426"/>
            <a:ext cx="10363200" cy="1470025"/>
          </a:xfrm>
        </p:spPr>
        <p:txBody>
          <a:bodyPr/>
          <a:lstStyle>
            <a:lvl1pPr>
              <a:defRPr>
                <a:solidFill>
                  <a:schemeClr val="accent1"/>
                </a:solidFill>
              </a:defRPr>
            </a:lvl1pPr>
          </a:lstStyle>
          <a:p>
            <a:r>
              <a:rPr lang="el-GR" dirty="0"/>
              <a:t>Στυλ κύριου τίτλου</a:t>
            </a:r>
          </a:p>
        </p:txBody>
      </p:sp>
      <p:sp>
        <p:nvSpPr>
          <p:cNvPr id="3" name="Υπότιτλος 2"/>
          <p:cNvSpPr>
            <a:spLocks noGrp="1"/>
          </p:cNvSpPr>
          <p:nvPr>
            <p:ph type="subTitle" idx="1"/>
          </p:nvPr>
        </p:nvSpPr>
        <p:spPr>
          <a:xfrm>
            <a:off x="911424" y="3886200"/>
            <a:ext cx="10369152"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Στυλ κύριου υπότιτλου</a:t>
            </a:r>
          </a:p>
        </p:txBody>
      </p:sp>
    </p:spTree>
    <p:extLst>
      <p:ext uri="{BB962C8B-B14F-4D97-AF65-F5344CB8AC3E}">
        <p14:creationId xmlns:p14="http://schemas.microsoft.com/office/powerpoint/2010/main" val="482802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Θέση αριθμού διαφάνειας 5"/>
          <p:cNvSpPr txBox="1">
            <a:spLocks/>
          </p:cNvSpPr>
          <p:nvPr userDrawn="1"/>
        </p:nvSpPr>
        <p:spPr>
          <a:xfrm>
            <a:off x="11527367" y="6442075"/>
            <a:ext cx="575733"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DADBDDF8-BEF6-4008-88B4-28C9602168C4}" type="slidenum">
              <a:rPr lang="el-GR" sz="1200" smtClean="0"/>
              <a:pPr algn="ctr" fontAlgn="auto">
                <a:spcBef>
                  <a:spcPts val="0"/>
                </a:spcBef>
                <a:spcAft>
                  <a:spcPts val="0"/>
                </a:spcAft>
                <a:defRPr/>
              </a:pPr>
              <a:t>‹#›</a:t>
            </a:fld>
            <a:endParaRPr lang="el-GR" sz="1200" dirty="0"/>
          </a:p>
        </p:txBody>
      </p:sp>
      <p:sp>
        <p:nvSpPr>
          <p:cNvPr id="5" name="2 - Θέση υποσέλιδου"/>
          <p:cNvSpPr txBox="1">
            <a:spLocks/>
          </p:cNvSpPr>
          <p:nvPr userDrawn="1"/>
        </p:nvSpPr>
        <p:spPr bwMode="auto">
          <a:xfrm>
            <a:off x="719668" y="6442075"/>
            <a:ext cx="10657417"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chemeClr val="accent1"/>
                </a:solidFill>
                <a:latin typeface="+mn-lt"/>
                <a:cs typeface="+mn-cs"/>
              </a:rPr>
              <a:t>Η εδραίωση της νεοκλασικής οικονομικής θεωρίας</a:t>
            </a:r>
            <a:endParaRPr lang="en-US" sz="1000" dirty="0">
              <a:solidFill>
                <a:schemeClr val="accent1"/>
              </a:solidFill>
              <a:latin typeface="+mn-lt"/>
              <a:ea typeface="ＭＳ Ｐゴシック" pitchFamily="34" charset="-128"/>
              <a:cs typeface="+mn-cs"/>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318" y="6254750"/>
            <a:ext cx="575733"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περιεχομένου 2"/>
          <p:cNvSpPr>
            <a:spLocks noGrp="1"/>
          </p:cNvSpPr>
          <p:nvPr>
            <p:ph idx="1"/>
          </p:nvPr>
        </p:nvSpPr>
        <p:spPr>
          <a:xfrm>
            <a:off x="618875" y="1556793"/>
            <a:ext cx="109728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Tree>
    <p:extLst>
      <p:ext uri="{BB962C8B-B14F-4D97-AF65-F5344CB8AC3E}">
        <p14:creationId xmlns:p14="http://schemas.microsoft.com/office/powerpoint/2010/main" val="151660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963084" y="4406901"/>
            <a:ext cx="10363200" cy="1362075"/>
          </a:xfrm>
        </p:spPr>
        <p:txBody>
          <a:bodyPr anchor="t"/>
          <a:lstStyle>
            <a:lvl1pPr algn="l">
              <a:defRPr sz="4000" b="0" cap="none" baseline="0">
                <a:solidFill>
                  <a:schemeClr val="accent1"/>
                </a:solidFill>
              </a:defRPr>
            </a:lvl1pPr>
          </a:lstStyle>
          <a:p>
            <a:r>
              <a:rPr lang="el-GR" dirty="0"/>
              <a:t>Στυλ κύριου τίτλου</a:t>
            </a:r>
          </a:p>
        </p:txBody>
      </p:sp>
      <p:sp>
        <p:nvSpPr>
          <p:cNvPr id="3" name="Θέση κειμένου 2"/>
          <p:cNvSpPr>
            <a:spLocks noGrp="1"/>
          </p:cNvSpPr>
          <p:nvPr>
            <p:ph type="body" idx="1"/>
          </p:nvPr>
        </p:nvSpPr>
        <p:spPr>
          <a:xfrm>
            <a:off x="963084" y="2906713"/>
            <a:ext cx="103632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a:t>Στυλ υποδείγματος κειμένου</a:t>
            </a:r>
          </a:p>
        </p:txBody>
      </p:sp>
    </p:spTree>
    <p:extLst>
      <p:ext uri="{BB962C8B-B14F-4D97-AF65-F5344CB8AC3E}">
        <p14:creationId xmlns:p14="http://schemas.microsoft.com/office/powerpoint/2010/main" val="2615158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11527367" y="6442075"/>
            <a:ext cx="575733"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1939EBD3-A525-4AE1-9340-8D3A82CE4E9D}" type="slidenum">
              <a:rPr lang="el-GR" sz="1200" smtClean="0"/>
              <a:pPr algn="ctr" fontAlgn="auto">
                <a:spcBef>
                  <a:spcPts val="0"/>
                </a:spcBef>
                <a:spcAft>
                  <a:spcPts val="0"/>
                </a:spcAft>
                <a:defRPr/>
              </a:pPr>
              <a:t>‹#›</a:t>
            </a:fld>
            <a:endParaRPr lang="el-GR" sz="1200" dirty="0"/>
          </a:p>
        </p:txBody>
      </p:sp>
      <p:sp>
        <p:nvSpPr>
          <p:cNvPr id="6" name="2 - Θέση υποσέλιδου"/>
          <p:cNvSpPr txBox="1">
            <a:spLocks/>
          </p:cNvSpPr>
          <p:nvPr userDrawn="1"/>
        </p:nvSpPr>
        <p:spPr bwMode="auto">
          <a:xfrm>
            <a:off x="719668" y="6442075"/>
            <a:ext cx="10657417"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chemeClr val="accent1"/>
                </a:solidFill>
                <a:latin typeface="+mn-lt"/>
                <a:cs typeface="+mn-cs"/>
              </a:rPr>
              <a:t>Η εδραίωση της νεοκλασικής οικονομικής θεωρίας</a:t>
            </a:r>
            <a:endParaRPr lang="en-US" sz="1000" dirty="0">
              <a:solidFill>
                <a:schemeClr val="accent1"/>
              </a:solidFill>
              <a:latin typeface="+mn-lt"/>
              <a:ea typeface="ＭＳ Ｐゴシック" pitchFamily="34" charset="-128"/>
              <a:cs typeface="+mn-cs"/>
            </a:endParaRPr>
          </a:p>
        </p:txBody>
      </p:sp>
      <p:pic>
        <p:nvPicPr>
          <p:cNvPr id="7"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318" y="6254750"/>
            <a:ext cx="575733"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περιεχομένου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1244136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7" name="Θέση αριθμού διαφάνειας 5"/>
          <p:cNvSpPr txBox="1">
            <a:spLocks/>
          </p:cNvSpPr>
          <p:nvPr userDrawn="1"/>
        </p:nvSpPr>
        <p:spPr>
          <a:xfrm>
            <a:off x="11527367" y="6442075"/>
            <a:ext cx="575733"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0FA0AE09-C3A1-4CE9-A50A-687BE906F5A9}" type="slidenum">
              <a:rPr lang="el-GR" sz="1200" smtClean="0"/>
              <a:pPr algn="ctr" fontAlgn="auto">
                <a:spcBef>
                  <a:spcPts val="0"/>
                </a:spcBef>
                <a:spcAft>
                  <a:spcPts val="0"/>
                </a:spcAft>
                <a:defRPr/>
              </a:pPr>
              <a:t>‹#›</a:t>
            </a:fld>
            <a:endParaRPr lang="el-GR" sz="1200" dirty="0"/>
          </a:p>
        </p:txBody>
      </p:sp>
      <p:sp>
        <p:nvSpPr>
          <p:cNvPr id="8" name="2 - Θέση υποσέλιδου"/>
          <p:cNvSpPr txBox="1">
            <a:spLocks/>
          </p:cNvSpPr>
          <p:nvPr userDrawn="1"/>
        </p:nvSpPr>
        <p:spPr bwMode="auto">
          <a:xfrm>
            <a:off x="719668" y="6442075"/>
            <a:ext cx="10657417"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chemeClr val="accent1"/>
                </a:solidFill>
                <a:latin typeface="+mn-lt"/>
                <a:cs typeface="+mn-cs"/>
              </a:rPr>
              <a:t>Η εδραίωση της νεοκλασικής οικονομικής θεωρίας</a:t>
            </a:r>
            <a:endParaRPr lang="en-US" sz="1000" dirty="0">
              <a:solidFill>
                <a:schemeClr val="accent1"/>
              </a:solidFill>
              <a:latin typeface="+mn-lt"/>
              <a:ea typeface="ＭＳ Ｐゴシック" pitchFamily="34" charset="-128"/>
              <a:cs typeface="+mn-cs"/>
            </a:endParaRPr>
          </a:p>
        </p:txBody>
      </p:sp>
      <p:pic>
        <p:nvPicPr>
          <p:cNvPr id="9"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318" y="6254750"/>
            <a:ext cx="575733"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a:solidFill>
                  <a:schemeClr val="accent1"/>
                </a:solidFill>
              </a:defRPr>
            </a:lvl1pPr>
          </a:lstStyle>
          <a:p>
            <a:r>
              <a:rPr lang="el-GR" dirty="0"/>
              <a:t>Στυλ κύριου τίτλου</a:t>
            </a:r>
          </a:p>
        </p:txBody>
      </p:sp>
      <p:sp>
        <p:nvSpPr>
          <p:cNvPr id="3" name="Θέση κειμένου 2"/>
          <p:cNvSpPr>
            <a:spLocks noGrp="1"/>
          </p:cNvSpPr>
          <p:nvPr>
            <p:ph type="body" idx="1"/>
          </p:nvPr>
        </p:nvSpPr>
        <p:spPr>
          <a:xfrm>
            <a:off x="609600" y="157425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609600" y="2214016"/>
            <a:ext cx="5386917"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93368" y="1574254"/>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93368" y="2214016"/>
            <a:ext cx="5389033"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29194098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αριθμού διαφάνειας 5"/>
          <p:cNvSpPr txBox="1">
            <a:spLocks/>
          </p:cNvSpPr>
          <p:nvPr userDrawn="1"/>
        </p:nvSpPr>
        <p:spPr>
          <a:xfrm>
            <a:off x="11527367" y="6442075"/>
            <a:ext cx="575733"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D77092EC-452E-4A83-9F19-968A0508939F}" type="slidenum">
              <a:rPr lang="el-GR" sz="1200" smtClean="0"/>
              <a:pPr algn="ctr" fontAlgn="auto">
                <a:spcBef>
                  <a:spcPts val="0"/>
                </a:spcBef>
                <a:spcAft>
                  <a:spcPts val="0"/>
                </a:spcAft>
                <a:defRPr/>
              </a:pPr>
              <a:t>‹#›</a:t>
            </a:fld>
            <a:endParaRPr lang="el-GR" sz="1200" dirty="0"/>
          </a:p>
        </p:txBody>
      </p:sp>
      <p:sp>
        <p:nvSpPr>
          <p:cNvPr id="4" name="2 - Θέση υποσέλιδου"/>
          <p:cNvSpPr txBox="1">
            <a:spLocks/>
          </p:cNvSpPr>
          <p:nvPr userDrawn="1"/>
        </p:nvSpPr>
        <p:spPr bwMode="auto">
          <a:xfrm>
            <a:off x="719668" y="6442075"/>
            <a:ext cx="10657417"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chemeClr val="accent1"/>
                </a:solidFill>
                <a:latin typeface="+mn-lt"/>
                <a:cs typeface="+mn-cs"/>
              </a:rPr>
              <a:t>Η εδραίωση της νεοκλασικής οικονομικής θεωρίας</a:t>
            </a:r>
            <a:endParaRPr lang="en-US" sz="1000" dirty="0">
              <a:solidFill>
                <a:schemeClr val="accent1"/>
              </a:solidFill>
              <a:latin typeface="+mn-lt"/>
              <a:ea typeface="ＭＳ Ｐゴシック" pitchFamily="34" charset="-128"/>
              <a:cs typeface="+mn-cs"/>
            </a:endParaRPr>
          </a:p>
        </p:txBody>
      </p:sp>
      <p:pic>
        <p:nvPicPr>
          <p:cNvPr id="5"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318" y="6254750"/>
            <a:ext cx="575733"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Tree>
    <p:extLst>
      <p:ext uri="{BB962C8B-B14F-4D97-AF65-F5344CB8AC3E}">
        <p14:creationId xmlns:p14="http://schemas.microsoft.com/office/powerpoint/2010/main" val="42509737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22899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11527367" y="6442075"/>
            <a:ext cx="575733"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1D7C134F-2963-463A-8449-8EB8D845F559}" type="slidenum">
              <a:rPr lang="el-GR" sz="1200" smtClean="0"/>
              <a:pPr algn="ctr" fontAlgn="auto">
                <a:spcBef>
                  <a:spcPts val="0"/>
                </a:spcBef>
                <a:spcAft>
                  <a:spcPts val="0"/>
                </a:spcAft>
                <a:defRPr/>
              </a:pPr>
              <a:t>‹#›</a:t>
            </a:fld>
            <a:endParaRPr lang="el-GR" sz="1200" dirty="0"/>
          </a:p>
        </p:txBody>
      </p:sp>
      <p:sp>
        <p:nvSpPr>
          <p:cNvPr id="7" name="2 - Θέση υποσέλιδου"/>
          <p:cNvSpPr txBox="1">
            <a:spLocks/>
          </p:cNvSpPr>
          <p:nvPr userDrawn="1"/>
        </p:nvSpPr>
        <p:spPr bwMode="auto">
          <a:xfrm>
            <a:off x="719668" y="6442075"/>
            <a:ext cx="10657417"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chemeClr val="accent1"/>
                </a:solidFill>
                <a:latin typeface="+mn-lt"/>
                <a:cs typeface="+mn-cs"/>
              </a:rPr>
              <a:t>Η εδραίωση της νεοκλασικής οικονομικής θεωρίας</a:t>
            </a:r>
            <a:endParaRPr lang="en-US" sz="1000" dirty="0">
              <a:solidFill>
                <a:schemeClr val="accent1"/>
              </a:solidFill>
              <a:latin typeface="+mn-lt"/>
              <a:ea typeface="ＭＳ Ｐゴシック" pitchFamily="34" charset="-128"/>
              <a:cs typeface="+mn-cs"/>
            </a:endParaRPr>
          </a:p>
        </p:txBody>
      </p:sp>
      <p:pic>
        <p:nvPicPr>
          <p:cNvPr id="8"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318" y="6254750"/>
            <a:ext cx="575733"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περιεχομένου 2"/>
          <p:cNvSpPr>
            <a:spLocks noGrp="1"/>
          </p:cNvSpPr>
          <p:nvPr>
            <p:ph idx="1"/>
          </p:nvPr>
        </p:nvSpPr>
        <p:spPr>
          <a:xfrm>
            <a:off x="4766733" y="1556792"/>
            <a:ext cx="6815667"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609601" y="1556792"/>
            <a:ext cx="4011084"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6" name="Τίτλος 1"/>
          <p:cNvSpPr>
            <a:spLocks noGrp="1"/>
          </p:cNvSpPr>
          <p:nvPr>
            <p:ph type="title"/>
          </p:nvPr>
        </p:nvSpPr>
        <p:spPr>
          <a:xfrm>
            <a:off x="609600" y="273600"/>
            <a:ext cx="10972800" cy="1144800"/>
          </a:xfrm>
        </p:spPr>
        <p:txBody>
          <a:bodyPr rtlCol="0">
            <a:normAutofit/>
          </a:bodyPr>
          <a:lstStyle>
            <a:lvl1pPr>
              <a:defRPr lang="el-GR" b="0">
                <a:solidFill>
                  <a:schemeClr val="accent1"/>
                </a:solidFill>
              </a:defRPr>
            </a:lvl1pPr>
          </a:lstStyle>
          <a:p>
            <a:pPr lvl="0"/>
            <a:r>
              <a:rPr lang="el-GR" dirty="0"/>
              <a:t>Στυλ κύριου τίτλου</a:t>
            </a:r>
          </a:p>
        </p:txBody>
      </p:sp>
    </p:spTree>
    <p:extLst>
      <p:ext uri="{BB962C8B-B14F-4D97-AF65-F5344CB8AC3E}">
        <p14:creationId xmlns:p14="http://schemas.microsoft.com/office/powerpoint/2010/main" val="61140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2C64B-5152-4CED-979C-CAFB7796C7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DF8947-79F5-4A55-A903-67393D6968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6B109B-8341-4D2C-B27C-43B0237D45D3}"/>
              </a:ext>
            </a:extLst>
          </p:cNvPr>
          <p:cNvSpPr>
            <a:spLocks noGrp="1"/>
          </p:cNvSpPr>
          <p:nvPr>
            <p:ph type="dt" sz="half" idx="10"/>
          </p:nvPr>
        </p:nvSpPr>
        <p:spPr/>
        <p:txBody>
          <a:bodyPr/>
          <a:lstStyle/>
          <a:p>
            <a:fld id="{846A0178-F505-48BE-AD5A-E07F16D7F9EB}" type="datetimeFigureOut">
              <a:rPr lang="en-GB" smtClean="0"/>
              <a:t>02/01/2025</a:t>
            </a:fld>
            <a:endParaRPr lang="en-GB"/>
          </a:p>
        </p:txBody>
      </p:sp>
      <p:sp>
        <p:nvSpPr>
          <p:cNvPr id="5" name="Footer Placeholder 4">
            <a:extLst>
              <a:ext uri="{FF2B5EF4-FFF2-40B4-BE49-F238E27FC236}">
                <a16:creationId xmlns:a16="http://schemas.microsoft.com/office/drawing/2014/main" id="{1F293B18-0BBF-49CA-8818-D1BC785F91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E2F97F-1A6C-4909-B91E-E295066E02F0}"/>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26297015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11527367" y="6442075"/>
            <a:ext cx="575733"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BB854DA0-CD7B-45B7-9B46-FB218F8734DF}" type="slidenum">
              <a:rPr lang="el-GR" sz="1200" smtClean="0"/>
              <a:pPr algn="ctr" fontAlgn="auto">
                <a:spcBef>
                  <a:spcPts val="0"/>
                </a:spcBef>
                <a:spcAft>
                  <a:spcPts val="0"/>
                </a:spcAft>
                <a:defRPr/>
              </a:pPr>
              <a:t>‹#›</a:t>
            </a:fld>
            <a:endParaRPr lang="el-GR" sz="1200" dirty="0"/>
          </a:p>
        </p:txBody>
      </p:sp>
      <p:sp>
        <p:nvSpPr>
          <p:cNvPr id="6" name="2 - Θέση υποσέλιδου"/>
          <p:cNvSpPr txBox="1">
            <a:spLocks/>
          </p:cNvSpPr>
          <p:nvPr userDrawn="1"/>
        </p:nvSpPr>
        <p:spPr bwMode="auto">
          <a:xfrm>
            <a:off x="719668" y="6442075"/>
            <a:ext cx="10657417"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chemeClr val="accent1"/>
                </a:solidFill>
                <a:latin typeface="+mn-lt"/>
                <a:cs typeface="+mn-cs"/>
              </a:rPr>
              <a:t>Η εδραίωση της νεοκλασικής οικονομικής θεωρίας</a:t>
            </a:r>
            <a:endParaRPr lang="en-US" sz="1000" dirty="0">
              <a:solidFill>
                <a:schemeClr val="accent1"/>
              </a:solidFill>
              <a:latin typeface="+mn-lt"/>
              <a:ea typeface="ＭＳ Ｐゴシック" pitchFamily="34" charset="-128"/>
              <a:cs typeface="+mn-cs"/>
            </a:endParaRPr>
          </a:p>
        </p:txBody>
      </p:sp>
      <p:pic>
        <p:nvPicPr>
          <p:cNvPr id="7"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318" y="6254750"/>
            <a:ext cx="575733"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εικόνας 2"/>
          <p:cNvSpPr>
            <a:spLocks noGrp="1"/>
          </p:cNvSpPr>
          <p:nvPr>
            <p:ph type="pic" idx="1"/>
          </p:nvPr>
        </p:nvSpPr>
        <p:spPr>
          <a:xfrm>
            <a:off x="2389717" y="1556792"/>
            <a:ext cx="7315200" cy="345638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a:p>
        </p:txBody>
      </p:sp>
      <p:sp>
        <p:nvSpPr>
          <p:cNvPr id="4" name="Θέση κειμένου 3"/>
          <p:cNvSpPr>
            <a:spLocks noGrp="1"/>
          </p:cNvSpPr>
          <p:nvPr>
            <p:ph type="body" sz="half" idx="2"/>
          </p:nvPr>
        </p:nvSpPr>
        <p:spPr>
          <a:xfrm>
            <a:off x="2389717" y="5157192"/>
            <a:ext cx="73152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9" name="Τίτλος 1"/>
          <p:cNvSpPr>
            <a:spLocks noGrp="1"/>
          </p:cNvSpPr>
          <p:nvPr>
            <p:ph type="title"/>
          </p:nvPr>
        </p:nvSpPr>
        <p:spPr>
          <a:xfrm>
            <a:off x="609600" y="273600"/>
            <a:ext cx="10972800" cy="1144800"/>
          </a:xfrm>
        </p:spPr>
        <p:txBody>
          <a:bodyPr rtlCol="0">
            <a:normAutofit/>
          </a:bodyPr>
          <a:lstStyle>
            <a:lvl1pPr>
              <a:defRPr lang="el-GR" b="0">
                <a:solidFill>
                  <a:schemeClr val="accent1"/>
                </a:solidFill>
              </a:defRPr>
            </a:lvl1pPr>
          </a:lstStyle>
          <a:p>
            <a:pPr lvl="0"/>
            <a:r>
              <a:rPr lang="el-GR" dirty="0"/>
              <a:t>Στυλ κύριου τίτλου</a:t>
            </a:r>
          </a:p>
        </p:txBody>
      </p:sp>
    </p:spTree>
    <p:extLst>
      <p:ext uri="{BB962C8B-B14F-4D97-AF65-F5344CB8AC3E}">
        <p14:creationId xmlns:p14="http://schemas.microsoft.com/office/powerpoint/2010/main" val="3373343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Θέση αριθμού διαφάνειας 5"/>
          <p:cNvSpPr txBox="1">
            <a:spLocks/>
          </p:cNvSpPr>
          <p:nvPr userDrawn="1"/>
        </p:nvSpPr>
        <p:spPr>
          <a:xfrm>
            <a:off x="11527367" y="6442075"/>
            <a:ext cx="575733"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E9D0E83F-295D-43D6-8E91-A107693DB659}" type="slidenum">
              <a:rPr lang="el-GR" sz="1200" smtClean="0"/>
              <a:pPr algn="ctr" fontAlgn="auto">
                <a:spcBef>
                  <a:spcPts val="0"/>
                </a:spcBef>
                <a:spcAft>
                  <a:spcPts val="0"/>
                </a:spcAft>
                <a:defRPr/>
              </a:pPr>
              <a:t>‹#›</a:t>
            </a:fld>
            <a:endParaRPr lang="el-GR" sz="1200" dirty="0"/>
          </a:p>
        </p:txBody>
      </p:sp>
      <p:sp>
        <p:nvSpPr>
          <p:cNvPr id="5" name="2 - Θέση υποσέλιδου"/>
          <p:cNvSpPr txBox="1">
            <a:spLocks/>
          </p:cNvSpPr>
          <p:nvPr userDrawn="1"/>
        </p:nvSpPr>
        <p:spPr bwMode="auto">
          <a:xfrm>
            <a:off x="719668" y="6442075"/>
            <a:ext cx="10657417"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chemeClr val="accent1"/>
                </a:solidFill>
                <a:latin typeface="+mn-lt"/>
                <a:cs typeface="+mn-cs"/>
              </a:rPr>
              <a:t>Η εδραίωση της νεοκλασικής οικονομικής θεωρίας</a:t>
            </a:r>
            <a:endParaRPr lang="en-US" sz="1000" dirty="0">
              <a:solidFill>
                <a:schemeClr val="accent1"/>
              </a:solidFill>
              <a:latin typeface="+mn-lt"/>
              <a:ea typeface="ＭＳ Ｐゴシック" pitchFamily="34" charset="-128"/>
              <a:cs typeface="+mn-cs"/>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318" y="6254750"/>
            <a:ext cx="575733"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8592262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839200" y="274639"/>
            <a:ext cx="2743200" cy="5851525"/>
          </a:xfrm>
        </p:spPr>
        <p:txBody>
          <a:bodyPr vert="eaVert"/>
          <a:lstStyle>
            <a:lvl1pPr>
              <a:defRPr b="0">
                <a:solidFill>
                  <a:schemeClr val="accent1"/>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a:xfrm>
            <a:off x="609600" y="274639"/>
            <a:ext cx="80264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997768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CBE7E-346B-408B-8860-970788C6D0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0A19D2-9894-4C28-9B93-E0CDB6610B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A805B3-D69E-420F-B949-CE9C6FCE5012}"/>
              </a:ext>
            </a:extLst>
          </p:cNvPr>
          <p:cNvSpPr>
            <a:spLocks noGrp="1"/>
          </p:cNvSpPr>
          <p:nvPr>
            <p:ph type="dt" sz="half" idx="10"/>
          </p:nvPr>
        </p:nvSpPr>
        <p:spPr/>
        <p:txBody>
          <a:bodyPr/>
          <a:lstStyle/>
          <a:p>
            <a:fld id="{846A0178-F505-48BE-AD5A-E07F16D7F9EB}" type="datetimeFigureOut">
              <a:rPr lang="en-GB" smtClean="0"/>
              <a:t>02/01/2025</a:t>
            </a:fld>
            <a:endParaRPr lang="en-GB"/>
          </a:p>
        </p:txBody>
      </p:sp>
      <p:sp>
        <p:nvSpPr>
          <p:cNvPr id="5" name="Footer Placeholder 4">
            <a:extLst>
              <a:ext uri="{FF2B5EF4-FFF2-40B4-BE49-F238E27FC236}">
                <a16:creationId xmlns:a16="http://schemas.microsoft.com/office/drawing/2014/main" id="{7008EC33-FD48-4345-BC1B-8F133E7A10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44D5DB-3EB3-4AAF-912B-9B38D6975B88}"/>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3739740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06016-211A-48CC-B100-1388CCE6FFD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F9E3BB6-F757-4A13-8838-1AC2E8D614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2FE9505-D571-4508-BF8C-F9E30457E0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4A7BFD6-4706-415F-802A-9C57DABB350A}"/>
              </a:ext>
            </a:extLst>
          </p:cNvPr>
          <p:cNvSpPr>
            <a:spLocks noGrp="1"/>
          </p:cNvSpPr>
          <p:nvPr>
            <p:ph type="dt" sz="half" idx="10"/>
          </p:nvPr>
        </p:nvSpPr>
        <p:spPr/>
        <p:txBody>
          <a:bodyPr/>
          <a:lstStyle/>
          <a:p>
            <a:fld id="{846A0178-F505-48BE-AD5A-E07F16D7F9EB}" type="datetimeFigureOut">
              <a:rPr lang="en-GB" smtClean="0"/>
              <a:t>02/01/2025</a:t>
            </a:fld>
            <a:endParaRPr lang="en-GB"/>
          </a:p>
        </p:txBody>
      </p:sp>
      <p:sp>
        <p:nvSpPr>
          <p:cNvPr id="6" name="Footer Placeholder 5">
            <a:extLst>
              <a:ext uri="{FF2B5EF4-FFF2-40B4-BE49-F238E27FC236}">
                <a16:creationId xmlns:a16="http://schemas.microsoft.com/office/drawing/2014/main" id="{1C5DD232-A903-46AD-A45D-EF85F4728C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E7D3BA-EE85-4A0C-882D-DD3787022854}"/>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4001002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EE7F0-3D3F-4996-BAA9-3086C9E0936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FB30ABC-583C-47D3-8B2C-5FB26170B5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B8EF7E-7DD2-4D98-8ADE-3E925B1D19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B32B357-16B6-42A7-8867-89A4D5F0C2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E039FB-BE44-47CC-B9D2-976846D3F1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A12590F-BFA8-4DF4-BC3D-4D72305900C3}"/>
              </a:ext>
            </a:extLst>
          </p:cNvPr>
          <p:cNvSpPr>
            <a:spLocks noGrp="1"/>
          </p:cNvSpPr>
          <p:nvPr>
            <p:ph type="dt" sz="half" idx="10"/>
          </p:nvPr>
        </p:nvSpPr>
        <p:spPr/>
        <p:txBody>
          <a:bodyPr/>
          <a:lstStyle/>
          <a:p>
            <a:fld id="{846A0178-F505-48BE-AD5A-E07F16D7F9EB}" type="datetimeFigureOut">
              <a:rPr lang="en-GB" smtClean="0"/>
              <a:t>02/01/2025</a:t>
            </a:fld>
            <a:endParaRPr lang="en-GB"/>
          </a:p>
        </p:txBody>
      </p:sp>
      <p:sp>
        <p:nvSpPr>
          <p:cNvPr id="8" name="Footer Placeholder 7">
            <a:extLst>
              <a:ext uri="{FF2B5EF4-FFF2-40B4-BE49-F238E27FC236}">
                <a16:creationId xmlns:a16="http://schemas.microsoft.com/office/drawing/2014/main" id="{14C28D92-9A06-457C-BF08-4E66DEE4FB3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194385D-8DAD-4C6D-96EA-99E206B87C8D}"/>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261379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20E40-5E9E-4A64-A37F-D2493418A77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AA4FC7-D638-44EF-A932-5B0B63D7EE56}"/>
              </a:ext>
            </a:extLst>
          </p:cNvPr>
          <p:cNvSpPr>
            <a:spLocks noGrp="1"/>
          </p:cNvSpPr>
          <p:nvPr>
            <p:ph type="dt" sz="half" idx="10"/>
          </p:nvPr>
        </p:nvSpPr>
        <p:spPr/>
        <p:txBody>
          <a:bodyPr/>
          <a:lstStyle/>
          <a:p>
            <a:fld id="{846A0178-F505-48BE-AD5A-E07F16D7F9EB}" type="datetimeFigureOut">
              <a:rPr lang="en-GB" smtClean="0"/>
              <a:t>02/01/2025</a:t>
            </a:fld>
            <a:endParaRPr lang="en-GB"/>
          </a:p>
        </p:txBody>
      </p:sp>
      <p:sp>
        <p:nvSpPr>
          <p:cNvPr id="4" name="Footer Placeholder 3">
            <a:extLst>
              <a:ext uri="{FF2B5EF4-FFF2-40B4-BE49-F238E27FC236}">
                <a16:creationId xmlns:a16="http://schemas.microsoft.com/office/drawing/2014/main" id="{10E8634C-6053-4C04-A108-F31F0A08565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83C0F7D-AE12-49D1-A143-9669FA6CB7BA}"/>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1016444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D68DE7-99E1-42B3-8458-ACF32A2F5A41}"/>
              </a:ext>
            </a:extLst>
          </p:cNvPr>
          <p:cNvSpPr>
            <a:spLocks noGrp="1"/>
          </p:cNvSpPr>
          <p:nvPr>
            <p:ph type="dt" sz="half" idx="10"/>
          </p:nvPr>
        </p:nvSpPr>
        <p:spPr/>
        <p:txBody>
          <a:bodyPr/>
          <a:lstStyle/>
          <a:p>
            <a:fld id="{846A0178-F505-48BE-AD5A-E07F16D7F9EB}" type="datetimeFigureOut">
              <a:rPr lang="en-GB" smtClean="0"/>
              <a:t>02/01/2025</a:t>
            </a:fld>
            <a:endParaRPr lang="en-GB"/>
          </a:p>
        </p:txBody>
      </p:sp>
      <p:sp>
        <p:nvSpPr>
          <p:cNvPr id="3" name="Footer Placeholder 2">
            <a:extLst>
              <a:ext uri="{FF2B5EF4-FFF2-40B4-BE49-F238E27FC236}">
                <a16:creationId xmlns:a16="http://schemas.microsoft.com/office/drawing/2014/main" id="{FFDDCD43-B474-4EF2-9E42-6E58913E36B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CA39977-0BD4-4331-8E0F-0BC09B268AC2}"/>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151605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F6A06-D5C6-4CF8-A24C-929E012191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B39DE94-F91C-439C-9CC1-B0DE82420F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B6B993E-899C-4508-BDBD-D9A3BF0E15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2106C5-83E4-4009-B251-E8850D141206}"/>
              </a:ext>
            </a:extLst>
          </p:cNvPr>
          <p:cNvSpPr>
            <a:spLocks noGrp="1"/>
          </p:cNvSpPr>
          <p:nvPr>
            <p:ph type="dt" sz="half" idx="10"/>
          </p:nvPr>
        </p:nvSpPr>
        <p:spPr/>
        <p:txBody>
          <a:bodyPr/>
          <a:lstStyle/>
          <a:p>
            <a:fld id="{846A0178-F505-48BE-AD5A-E07F16D7F9EB}" type="datetimeFigureOut">
              <a:rPr lang="en-GB" smtClean="0"/>
              <a:t>02/01/2025</a:t>
            </a:fld>
            <a:endParaRPr lang="en-GB"/>
          </a:p>
        </p:txBody>
      </p:sp>
      <p:sp>
        <p:nvSpPr>
          <p:cNvPr id="6" name="Footer Placeholder 5">
            <a:extLst>
              <a:ext uri="{FF2B5EF4-FFF2-40B4-BE49-F238E27FC236}">
                <a16:creationId xmlns:a16="http://schemas.microsoft.com/office/drawing/2014/main" id="{EE13B0AA-793D-4097-B751-D2D7981FDB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E77B63C-9930-46AC-801C-832A2468AB3D}"/>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220398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9028B-2C5E-444F-BC12-251B5BAAAA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19A1E30-2AC0-4291-985E-1158FAE61F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A4B88AF-853B-4FA2-97F6-0284EEBB31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01894D-FDDE-4294-AB4E-9C8DE1F12F05}"/>
              </a:ext>
            </a:extLst>
          </p:cNvPr>
          <p:cNvSpPr>
            <a:spLocks noGrp="1"/>
          </p:cNvSpPr>
          <p:nvPr>
            <p:ph type="dt" sz="half" idx="10"/>
          </p:nvPr>
        </p:nvSpPr>
        <p:spPr/>
        <p:txBody>
          <a:bodyPr/>
          <a:lstStyle/>
          <a:p>
            <a:fld id="{846A0178-F505-48BE-AD5A-E07F16D7F9EB}" type="datetimeFigureOut">
              <a:rPr lang="en-GB" smtClean="0"/>
              <a:t>02/01/2025</a:t>
            </a:fld>
            <a:endParaRPr lang="en-GB"/>
          </a:p>
        </p:txBody>
      </p:sp>
      <p:sp>
        <p:nvSpPr>
          <p:cNvPr id="6" name="Footer Placeholder 5">
            <a:extLst>
              <a:ext uri="{FF2B5EF4-FFF2-40B4-BE49-F238E27FC236}">
                <a16:creationId xmlns:a16="http://schemas.microsoft.com/office/drawing/2014/main" id="{7677FB3D-CB6F-4FB8-A360-CB22475079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3811DD-4E21-4B98-BF9D-909CACAEE3BA}"/>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3078822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A9529E-34C3-4395-BC54-BA3EF94CEE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EE2AF1B-A8C9-4E3F-AD9E-CAD4FE6E43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B45595-A7BB-4B9C-A435-0BDCC9A02F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A0178-F505-48BE-AD5A-E07F16D7F9EB}" type="datetimeFigureOut">
              <a:rPr lang="en-GB" smtClean="0"/>
              <a:t>02/01/2025</a:t>
            </a:fld>
            <a:endParaRPr lang="en-GB"/>
          </a:p>
        </p:txBody>
      </p:sp>
      <p:sp>
        <p:nvSpPr>
          <p:cNvPr id="5" name="Footer Placeholder 4">
            <a:extLst>
              <a:ext uri="{FF2B5EF4-FFF2-40B4-BE49-F238E27FC236}">
                <a16:creationId xmlns:a16="http://schemas.microsoft.com/office/drawing/2014/main" id="{B464FF11-6669-4712-B5C5-84F7568CFB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8279714-DD66-4E55-9D26-B9AB5B6712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503BC-1CAB-4D04-BCF8-A6957B2BF084}" type="slidenum">
              <a:rPr lang="en-GB" smtClean="0"/>
              <a:t>‹#›</a:t>
            </a:fld>
            <a:endParaRPr lang="en-GB"/>
          </a:p>
        </p:txBody>
      </p:sp>
    </p:spTree>
    <p:extLst>
      <p:ext uri="{BB962C8B-B14F-4D97-AF65-F5344CB8AC3E}">
        <p14:creationId xmlns:p14="http://schemas.microsoft.com/office/powerpoint/2010/main" val="28452315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Στυλ κύριου τίτλου</a:t>
            </a:r>
          </a:p>
        </p:txBody>
      </p:sp>
      <p:sp>
        <p:nvSpPr>
          <p:cNvPr id="1027" name="Θέση κειμένου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Στυλ υποδείγματος κειμένου</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p>
        </p:txBody>
      </p:sp>
    </p:spTree>
    <p:extLst>
      <p:ext uri="{BB962C8B-B14F-4D97-AF65-F5344CB8AC3E}">
        <p14:creationId xmlns:p14="http://schemas.microsoft.com/office/powerpoint/2010/main" val="23288654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ctr" rtl="0" eaLnBrk="0" fontAlgn="base" hangingPunct="0">
        <a:spcBef>
          <a:spcPct val="0"/>
        </a:spcBef>
        <a:spcAft>
          <a:spcPct val="0"/>
        </a:spcAft>
        <a:defRPr sz="4400" kern="1200">
          <a:solidFill>
            <a:schemeClr val="accent1"/>
          </a:solidFill>
          <a:latin typeface="+mj-lt"/>
          <a:ea typeface="+mj-ea"/>
          <a:cs typeface="+mj-cs"/>
        </a:defRPr>
      </a:lvl1pPr>
      <a:lvl2pPr algn="ctr" rtl="0" eaLnBrk="0" fontAlgn="base" hangingPunct="0">
        <a:spcBef>
          <a:spcPct val="0"/>
        </a:spcBef>
        <a:spcAft>
          <a:spcPct val="0"/>
        </a:spcAft>
        <a:defRPr sz="4400">
          <a:solidFill>
            <a:schemeClr val="accent1"/>
          </a:solidFill>
          <a:latin typeface="Calibri" pitchFamily="34" charset="0"/>
        </a:defRPr>
      </a:lvl2pPr>
      <a:lvl3pPr algn="ctr" rtl="0" eaLnBrk="0" fontAlgn="base" hangingPunct="0">
        <a:spcBef>
          <a:spcPct val="0"/>
        </a:spcBef>
        <a:spcAft>
          <a:spcPct val="0"/>
        </a:spcAft>
        <a:defRPr sz="4400">
          <a:solidFill>
            <a:schemeClr val="accent1"/>
          </a:solidFill>
          <a:latin typeface="Calibri" pitchFamily="34" charset="0"/>
        </a:defRPr>
      </a:lvl3pPr>
      <a:lvl4pPr algn="ctr" rtl="0" eaLnBrk="0" fontAlgn="base" hangingPunct="0">
        <a:spcBef>
          <a:spcPct val="0"/>
        </a:spcBef>
        <a:spcAft>
          <a:spcPct val="0"/>
        </a:spcAft>
        <a:defRPr sz="4400">
          <a:solidFill>
            <a:schemeClr val="accent1"/>
          </a:solidFill>
          <a:latin typeface="Calibri" pitchFamily="34" charset="0"/>
        </a:defRPr>
      </a:lvl4pPr>
      <a:lvl5pPr algn="ctr" rtl="0" eaLnBrk="0" fontAlgn="base" hangingPunct="0">
        <a:spcBef>
          <a:spcPct val="0"/>
        </a:spcBef>
        <a:spcAft>
          <a:spcPct val="0"/>
        </a:spcAft>
        <a:defRPr sz="4400">
          <a:solidFill>
            <a:schemeClr val="accent1"/>
          </a:solidFill>
          <a:latin typeface="Calibri" pitchFamily="34" charset="0"/>
        </a:defRPr>
      </a:lvl5pPr>
      <a:lvl6pPr marL="457200" algn="ctr" rtl="0" fontAlgn="base">
        <a:spcBef>
          <a:spcPct val="0"/>
        </a:spcBef>
        <a:spcAft>
          <a:spcPct val="0"/>
        </a:spcAft>
        <a:defRPr sz="4400">
          <a:solidFill>
            <a:schemeClr val="accent1"/>
          </a:solidFill>
          <a:latin typeface="Calibri" pitchFamily="34" charset="0"/>
        </a:defRPr>
      </a:lvl6pPr>
      <a:lvl7pPr marL="914400" algn="ctr" rtl="0" fontAlgn="base">
        <a:spcBef>
          <a:spcPct val="0"/>
        </a:spcBef>
        <a:spcAft>
          <a:spcPct val="0"/>
        </a:spcAft>
        <a:defRPr sz="4400">
          <a:solidFill>
            <a:schemeClr val="accent1"/>
          </a:solidFill>
          <a:latin typeface="Calibri" pitchFamily="34" charset="0"/>
        </a:defRPr>
      </a:lvl7pPr>
      <a:lvl8pPr marL="1371600" algn="ctr" rtl="0" fontAlgn="base">
        <a:spcBef>
          <a:spcPct val="0"/>
        </a:spcBef>
        <a:spcAft>
          <a:spcPct val="0"/>
        </a:spcAft>
        <a:defRPr sz="4400">
          <a:solidFill>
            <a:schemeClr val="accent1"/>
          </a:solidFill>
          <a:latin typeface="Calibri" pitchFamily="34" charset="0"/>
        </a:defRPr>
      </a:lvl8pPr>
      <a:lvl9pPr marL="1828800" algn="ctr" rtl="0" fontAlgn="base">
        <a:spcBef>
          <a:spcPct val="0"/>
        </a:spcBef>
        <a:spcAft>
          <a:spcPct val="0"/>
        </a:spcAft>
        <a:defRPr sz="4400">
          <a:solidFill>
            <a:schemeClr val="accent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Τίτλος 1"/>
          <p:cNvSpPr>
            <a:spLocks noGrp="1"/>
          </p:cNvSpPr>
          <p:nvPr>
            <p:ph type="ctrTitle"/>
          </p:nvPr>
        </p:nvSpPr>
        <p:spPr>
          <a:xfrm>
            <a:off x="2209800" y="2006601"/>
            <a:ext cx="7772400" cy="1470025"/>
          </a:xfrm>
        </p:spPr>
        <p:txBody>
          <a:bodyPr/>
          <a:lstStyle/>
          <a:p>
            <a:pPr eaLnBrk="1" hangingPunct="1"/>
            <a:r>
              <a:rPr lang="el-GR" altLang="el-GR"/>
              <a:t>Ιστορία Οικονομικών Θεωριών</a:t>
            </a:r>
          </a:p>
        </p:txBody>
      </p:sp>
      <p:sp>
        <p:nvSpPr>
          <p:cNvPr id="9219" name="Υπότιτλος 2"/>
          <p:cNvSpPr>
            <a:spLocks noGrp="1"/>
          </p:cNvSpPr>
          <p:nvPr>
            <p:ph type="subTitle" idx="1"/>
          </p:nvPr>
        </p:nvSpPr>
        <p:spPr>
          <a:xfrm>
            <a:off x="2208214" y="3384550"/>
            <a:ext cx="7775575" cy="1752600"/>
          </a:xfrm>
        </p:spPr>
        <p:txBody>
          <a:bodyPr/>
          <a:lstStyle/>
          <a:p>
            <a:pPr eaLnBrk="1" hangingPunct="1"/>
            <a:r>
              <a:rPr lang="el-GR" altLang="el-GR" sz="2800" dirty="0">
                <a:solidFill>
                  <a:schemeClr val="accent1"/>
                </a:solidFill>
              </a:rPr>
              <a:t>Ενότητα </a:t>
            </a:r>
            <a:r>
              <a:rPr lang="en-US" altLang="el-GR" sz="2800" b="1" dirty="0">
                <a:solidFill>
                  <a:schemeClr val="accent1"/>
                </a:solidFill>
              </a:rPr>
              <a:t>10</a:t>
            </a:r>
            <a:r>
              <a:rPr lang="el-GR" altLang="el-GR" sz="2800" dirty="0">
                <a:solidFill>
                  <a:schemeClr val="accent1"/>
                </a:solidFill>
              </a:rPr>
              <a:t>:</a:t>
            </a:r>
            <a:r>
              <a:rPr lang="en-US" altLang="el-GR" sz="2800" dirty="0">
                <a:solidFill>
                  <a:schemeClr val="accent1"/>
                </a:solidFill>
              </a:rPr>
              <a:t> </a:t>
            </a:r>
            <a:r>
              <a:rPr lang="en-US" altLang="el-GR" sz="2800" dirty="0"/>
              <a:t>John Maynard Keynes</a:t>
            </a:r>
          </a:p>
          <a:p>
            <a:pPr eaLnBrk="1" hangingPunct="1"/>
            <a:endParaRPr lang="el-GR" altLang="el-GR" sz="2800" dirty="0"/>
          </a:p>
          <a:p>
            <a:pPr eaLnBrk="1" hangingPunct="1"/>
            <a:endParaRPr lang="el-GR" altLang="el-GR" sz="2800" dirty="0"/>
          </a:p>
          <a:p>
            <a:pPr eaLnBrk="1" hangingPunct="1"/>
            <a:r>
              <a:rPr lang="el-GR" altLang="el-GR" sz="2800" dirty="0"/>
              <a:t>Σχολή Οικονομικών και Πολιτικών Επιστημών</a:t>
            </a:r>
          </a:p>
          <a:p>
            <a:pPr eaLnBrk="1" hangingPunct="1"/>
            <a:r>
              <a:rPr lang="el-GR" altLang="el-GR" sz="2800" dirty="0"/>
              <a:t>Τμήμα Οικονομικών Επιστημών</a:t>
            </a:r>
            <a:endParaRPr lang="en-US" altLang="el-GR" sz="2800" dirty="0"/>
          </a:p>
          <a:p>
            <a:pPr eaLnBrk="1" hangingPunct="1"/>
            <a:endParaRPr lang="el-GR" altLang="el-GR" sz="2800" dirty="0"/>
          </a:p>
        </p:txBody>
      </p:sp>
      <p:pic>
        <p:nvPicPr>
          <p:cNvPr id="9220" name="Picture 6" descr="Λογότυπο Εθνικόν και Καποδιστριακόν Πανεπιστήμιον Αθηνών"/>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404813"/>
            <a:ext cx="4148137"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BC936-CB0B-4D87-A476-D89FACE5A317}"/>
              </a:ext>
            </a:extLst>
          </p:cNvPr>
          <p:cNvSpPr>
            <a:spLocks noGrp="1"/>
          </p:cNvSpPr>
          <p:nvPr>
            <p:ph type="title"/>
          </p:nvPr>
        </p:nvSpPr>
        <p:spPr/>
        <p:txBody>
          <a:bodyPr/>
          <a:lstStyle/>
          <a:p>
            <a:r>
              <a:rPr lang="el-GR" dirty="0"/>
              <a:t>Ανεργία και ελλιπής παραγωγή</a:t>
            </a:r>
            <a:endParaRPr lang="en-GB" dirty="0"/>
          </a:p>
        </p:txBody>
      </p:sp>
      <p:sp>
        <p:nvSpPr>
          <p:cNvPr id="3" name="Content Placeholder 2">
            <a:extLst>
              <a:ext uri="{FF2B5EF4-FFF2-40B4-BE49-F238E27FC236}">
                <a16:creationId xmlns:a16="http://schemas.microsoft.com/office/drawing/2014/main" id="{734E44AD-7E2F-4526-B536-CAD1A2D68738}"/>
              </a:ext>
            </a:extLst>
          </p:cNvPr>
          <p:cNvSpPr>
            <a:spLocks noGrp="1"/>
          </p:cNvSpPr>
          <p:nvPr>
            <p:ph idx="1"/>
          </p:nvPr>
        </p:nvSpPr>
        <p:spPr/>
        <p:txBody>
          <a:bodyPr>
            <a:normAutofit/>
          </a:bodyPr>
          <a:lstStyle/>
          <a:p>
            <a:r>
              <a:rPr lang="en-US" dirty="0"/>
              <a:t>“Most treatises on the theory of value and production are </a:t>
            </a:r>
            <a:r>
              <a:rPr lang="en-US" b="1" i="1" dirty="0"/>
              <a:t>primarily concerned with the distribution of a given volume of employed resources between different uses </a:t>
            </a:r>
            <a:r>
              <a:rPr lang="en-US" dirty="0"/>
              <a:t>and with the conditions which, assuming the employment of this quantity of resources, determine their relative rewards and the relative values of their products.” (Keynes, GT, Chapter 2)</a:t>
            </a:r>
            <a:endParaRPr lang="el-GR" dirty="0"/>
          </a:p>
          <a:p>
            <a:pPr marL="0" indent="0">
              <a:buNone/>
            </a:pPr>
            <a:endParaRPr lang="el-GR" dirty="0"/>
          </a:p>
          <a:p>
            <a:r>
              <a:rPr lang="el-GR" dirty="0"/>
              <a:t>Η ανεργία εργατών και γενικά η έλλειψη παραγωγικής χρήσης πόρων ως ένα συνηθισμένο και γενικό πρόβλημα του καπιταλιστικού συστήματος.</a:t>
            </a:r>
            <a:endParaRPr lang="en-GB" dirty="0"/>
          </a:p>
        </p:txBody>
      </p:sp>
    </p:spTree>
    <p:extLst>
      <p:ext uri="{BB962C8B-B14F-4D97-AF65-F5344CB8AC3E}">
        <p14:creationId xmlns:p14="http://schemas.microsoft.com/office/powerpoint/2010/main" val="3745754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4CFB8-4F07-4BA1-A776-D909050575E9}"/>
              </a:ext>
            </a:extLst>
          </p:cNvPr>
          <p:cNvSpPr>
            <a:spLocks noGrp="1"/>
          </p:cNvSpPr>
          <p:nvPr>
            <p:ph type="title"/>
          </p:nvPr>
        </p:nvSpPr>
        <p:spPr>
          <a:xfrm>
            <a:off x="838200" y="365126"/>
            <a:ext cx="10515600" cy="485664"/>
          </a:xfrm>
        </p:spPr>
        <p:txBody>
          <a:bodyPr>
            <a:normAutofit fontScale="90000"/>
          </a:bodyPr>
          <a:lstStyle/>
          <a:p>
            <a:r>
              <a:rPr lang="el-GR" dirty="0"/>
              <a:t>Πραγματική ζήτηση (</a:t>
            </a:r>
            <a:r>
              <a:rPr lang="en-US" dirty="0"/>
              <a:t>Effective demand</a:t>
            </a:r>
            <a:r>
              <a:rPr lang="el-GR" dirty="0"/>
              <a:t>)</a:t>
            </a:r>
            <a:endParaRPr lang="en-GB" dirty="0"/>
          </a:p>
        </p:txBody>
      </p:sp>
      <p:sp>
        <p:nvSpPr>
          <p:cNvPr id="3" name="Content Placeholder 2">
            <a:extLst>
              <a:ext uri="{FF2B5EF4-FFF2-40B4-BE49-F238E27FC236}">
                <a16:creationId xmlns:a16="http://schemas.microsoft.com/office/drawing/2014/main" id="{166C6153-C954-4C04-AF3A-86F44F7945E0}"/>
              </a:ext>
            </a:extLst>
          </p:cNvPr>
          <p:cNvSpPr>
            <a:spLocks noGrp="1"/>
          </p:cNvSpPr>
          <p:nvPr>
            <p:ph idx="1"/>
          </p:nvPr>
        </p:nvSpPr>
        <p:spPr>
          <a:xfrm>
            <a:off x="310101" y="1097280"/>
            <a:ext cx="11043699" cy="5326173"/>
          </a:xfrm>
        </p:spPr>
        <p:txBody>
          <a:bodyPr>
            <a:normAutofit fontScale="77500" lnSpcReduction="20000"/>
          </a:bodyPr>
          <a:lstStyle/>
          <a:p>
            <a:r>
              <a:rPr lang="el-GR" dirty="0"/>
              <a:t>Στην κλασική και νεοκλασική θεωρία ο ανταγωνισμός πάντα ωθεί το σύστημα στην πλήρη απασχόληση. </a:t>
            </a:r>
          </a:p>
          <a:p>
            <a:pPr marL="0" indent="0">
              <a:buNone/>
            </a:pPr>
            <a:endParaRPr lang="el-GR" dirty="0"/>
          </a:p>
          <a:p>
            <a:r>
              <a:rPr lang="el-GR" dirty="0"/>
              <a:t>Σε αυτό το σημείο έχουμε ένα σημείο γενικής σταθερότητας/ισορροπίας.</a:t>
            </a:r>
            <a:r>
              <a:rPr lang="en-US" dirty="0"/>
              <a:t> </a:t>
            </a:r>
            <a:endParaRPr lang="el-GR" dirty="0"/>
          </a:p>
          <a:p>
            <a:pPr marL="0" indent="0">
              <a:buNone/>
            </a:pPr>
            <a:endParaRPr lang="el-GR" dirty="0"/>
          </a:p>
          <a:p>
            <a:r>
              <a:rPr lang="el-GR" dirty="0"/>
              <a:t>Ο </a:t>
            </a:r>
            <a:r>
              <a:rPr lang="en-US" dirty="0"/>
              <a:t>Keynes</a:t>
            </a:r>
            <a:r>
              <a:rPr lang="el-GR" dirty="0"/>
              <a:t> όμως βρίσκει ότι αυτό το σημείο γενικής σταθερότητας στην πραγματικότητα, όταν μια οικονομία βρίσκεται εκεί, είναι συνήθως κάτω από το σημείο της πλήρους απασχόλησης. </a:t>
            </a:r>
          </a:p>
          <a:p>
            <a:endParaRPr lang="el-GR" dirty="0"/>
          </a:p>
          <a:p>
            <a:r>
              <a:rPr lang="en-US" dirty="0"/>
              <a:t>“This analysis supplies us with an </a:t>
            </a:r>
            <a:r>
              <a:rPr lang="en-US" b="1" i="1" dirty="0"/>
              <a:t>explanation of the paradox of poverty in the midst of plenty</a:t>
            </a:r>
            <a:r>
              <a:rPr lang="en-US" dirty="0"/>
              <a:t>. For the mere existence of an insufficiency of effective demand may, and often will, bring the increase of employment to a standstill before a level of full employment has been reached.” </a:t>
            </a:r>
            <a:endParaRPr lang="el-GR" dirty="0"/>
          </a:p>
          <a:p>
            <a:pPr marL="0" indent="0">
              <a:buNone/>
            </a:pPr>
            <a:endParaRPr lang="el-GR" dirty="0"/>
          </a:p>
          <a:p>
            <a:r>
              <a:rPr lang="en-US" dirty="0"/>
              <a:t>“</a:t>
            </a:r>
            <a:r>
              <a:rPr lang="en-US" b="1" i="1" dirty="0"/>
              <a:t>Moreover the richer the community, the wider will tend to be the gap between its actual and its potential production</a:t>
            </a:r>
            <a:r>
              <a:rPr lang="en-US" dirty="0"/>
              <a:t>; and therefore the more obvious and outrageous the defects of the economic system.” </a:t>
            </a:r>
            <a:endParaRPr lang="en-GB" dirty="0"/>
          </a:p>
        </p:txBody>
      </p:sp>
    </p:spTree>
    <p:extLst>
      <p:ext uri="{BB962C8B-B14F-4D97-AF65-F5344CB8AC3E}">
        <p14:creationId xmlns:p14="http://schemas.microsoft.com/office/powerpoint/2010/main" val="2473190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9F3F-3C56-4A96-A751-05E5EC7FFDFD}"/>
              </a:ext>
            </a:extLst>
          </p:cNvPr>
          <p:cNvSpPr>
            <a:spLocks noGrp="1"/>
          </p:cNvSpPr>
          <p:nvPr>
            <p:ph type="title"/>
          </p:nvPr>
        </p:nvSpPr>
        <p:spPr>
          <a:xfrm>
            <a:off x="838200" y="365125"/>
            <a:ext cx="10515600" cy="2219049"/>
          </a:xfrm>
        </p:spPr>
        <p:txBody>
          <a:bodyPr>
            <a:normAutofit fontScale="90000"/>
          </a:bodyPr>
          <a:lstStyle/>
          <a:p>
            <a:pPr algn="ctr"/>
            <a:r>
              <a:rPr lang="el-GR" dirty="0"/>
              <a:t>Οι τιμές αγοράς δεν είναι ένα γενικό σύστημα/πλαίσιο που δηλώνει πάντα τις αξίες των προϊόντων, αλλά ισχύει μόνο υπό συγκεκριμένες συνθήκες</a:t>
            </a:r>
            <a:endParaRPr lang="en-GB" dirty="0"/>
          </a:p>
        </p:txBody>
      </p:sp>
      <p:sp>
        <p:nvSpPr>
          <p:cNvPr id="3" name="Content Placeholder 2">
            <a:extLst>
              <a:ext uri="{FF2B5EF4-FFF2-40B4-BE49-F238E27FC236}">
                <a16:creationId xmlns:a16="http://schemas.microsoft.com/office/drawing/2014/main" id="{00E6F325-424D-41BC-B564-68624B9227F7}"/>
              </a:ext>
            </a:extLst>
          </p:cNvPr>
          <p:cNvSpPr>
            <a:spLocks noGrp="1"/>
          </p:cNvSpPr>
          <p:nvPr>
            <p:ph idx="1"/>
          </p:nvPr>
        </p:nvSpPr>
        <p:spPr>
          <a:xfrm>
            <a:off x="838200" y="3005593"/>
            <a:ext cx="10515600" cy="2552369"/>
          </a:xfrm>
        </p:spPr>
        <p:txBody>
          <a:bodyPr/>
          <a:lstStyle/>
          <a:p>
            <a:pPr marL="0" indent="0">
              <a:buNone/>
            </a:pPr>
            <a:r>
              <a:rPr lang="en-US" dirty="0"/>
              <a:t>Thus the analysis of the propensity to consume, the definition</a:t>
            </a:r>
            <a:r>
              <a:rPr lang="el-GR" dirty="0"/>
              <a:t> </a:t>
            </a:r>
            <a:r>
              <a:rPr lang="en-US" dirty="0"/>
              <a:t>of the marginal efficiency of capital and the theory of the rate</a:t>
            </a:r>
            <a:r>
              <a:rPr lang="el-GR" dirty="0"/>
              <a:t> </a:t>
            </a:r>
            <a:r>
              <a:rPr lang="en-US" dirty="0"/>
              <a:t>of interest are the three main gaps in our existing knowledge</a:t>
            </a:r>
            <a:r>
              <a:rPr lang="el-GR" dirty="0"/>
              <a:t> </a:t>
            </a:r>
            <a:r>
              <a:rPr lang="en-US" dirty="0"/>
              <a:t>which it will be necessary to fill. </a:t>
            </a:r>
            <a:r>
              <a:rPr lang="en-US" b="1" i="1" dirty="0"/>
              <a:t>When this has been</a:t>
            </a:r>
            <a:r>
              <a:rPr lang="el-GR" b="1" i="1" dirty="0"/>
              <a:t> </a:t>
            </a:r>
            <a:r>
              <a:rPr lang="en-US" b="1" i="1" dirty="0"/>
              <a:t>accomplished, we shall find that the theory of prices falls</a:t>
            </a:r>
            <a:r>
              <a:rPr lang="el-GR" b="1" i="1" dirty="0"/>
              <a:t> </a:t>
            </a:r>
            <a:r>
              <a:rPr lang="en-US" b="1" i="1" dirty="0"/>
              <a:t>into its proper place as a matter which is subsidiary to</a:t>
            </a:r>
            <a:r>
              <a:rPr lang="el-GR" b="1" i="1" dirty="0"/>
              <a:t> </a:t>
            </a:r>
            <a:r>
              <a:rPr lang="en-US" b="1" i="1" dirty="0"/>
              <a:t>our general theory</a:t>
            </a:r>
            <a:r>
              <a:rPr lang="en-US" dirty="0"/>
              <a:t>. (Keynes, GT, chapter III)</a:t>
            </a:r>
            <a:endParaRPr lang="en-GB" dirty="0"/>
          </a:p>
        </p:txBody>
      </p:sp>
    </p:spTree>
    <p:extLst>
      <p:ext uri="{BB962C8B-B14F-4D97-AF65-F5344CB8AC3E}">
        <p14:creationId xmlns:p14="http://schemas.microsoft.com/office/powerpoint/2010/main" val="1496959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061BB-E6F1-425F-BE5A-85EB869A361A}"/>
              </a:ext>
            </a:extLst>
          </p:cNvPr>
          <p:cNvSpPr>
            <a:spLocks noGrp="1"/>
          </p:cNvSpPr>
          <p:nvPr>
            <p:ph type="title"/>
          </p:nvPr>
        </p:nvSpPr>
        <p:spPr/>
        <p:txBody>
          <a:bodyPr/>
          <a:lstStyle/>
          <a:p>
            <a:r>
              <a:rPr lang="el-GR" dirty="0"/>
              <a:t>Η κοινωνία στην οποία θέλουμε να ζούμε</a:t>
            </a:r>
            <a:endParaRPr lang="en-GB" dirty="0"/>
          </a:p>
        </p:txBody>
      </p:sp>
      <p:sp>
        <p:nvSpPr>
          <p:cNvPr id="3" name="Content Placeholder 2">
            <a:extLst>
              <a:ext uri="{FF2B5EF4-FFF2-40B4-BE49-F238E27FC236}">
                <a16:creationId xmlns:a16="http://schemas.microsoft.com/office/drawing/2014/main" id="{BFEFCCC1-54F3-445B-B845-031E0899CADD}"/>
              </a:ext>
            </a:extLst>
          </p:cNvPr>
          <p:cNvSpPr>
            <a:spLocks noGrp="1"/>
          </p:cNvSpPr>
          <p:nvPr>
            <p:ph idx="1"/>
          </p:nvPr>
        </p:nvSpPr>
        <p:spPr>
          <a:xfrm>
            <a:off x="485030" y="1825625"/>
            <a:ext cx="10868770" cy="4351338"/>
          </a:xfrm>
        </p:spPr>
        <p:txBody>
          <a:bodyPr>
            <a:normAutofit fontScale="92500" lnSpcReduction="20000"/>
          </a:bodyPr>
          <a:lstStyle/>
          <a:p>
            <a:pPr marL="0" indent="0">
              <a:buNone/>
            </a:pPr>
            <a:r>
              <a:rPr lang="en-US" dirty="0"/>
              <a:t>There are valuable human activities which require the motive</a:t>
            </a:r>
            <a:r>
              <a:rPr lang="el-GR" dirty="0"/>
              <a:t> </a:t>
            </a:r>
            <a:r>
              <a:rPr lang="en-US" dirty="0"/>
              <a:t>of money-making and the environment of private</a:t>
            </a:r>
            <a:r>
              <a:rPr lang="el-GR" dirty="0"/>
              <a:t> </a:t>
            </a:r>
            <a:r>
              <a:rPr lang="en-US" dirty="0"/>
              <a:t>wealth-ownership for their full fruition.</a:t>
            </a:r>
            <a:r>
              <a:rPr lang="el-GR" dirty="0"/>
              <a:t> </a:t>
            </a:r>
            <a:r>
              <a:rPr lang="en-US" dirty="0"/>
              <a:t>Moreover, dangerous</a:t>
            </a:r>
            <a:r>
              <a:rPr lang="el-GR" dirty="0"/>
              <a:t> </a:t>
            </a:r>
            <a:r>
              <a:rPr lang="en-US" dirty="0"/>
              <a:t>human proclivities can be </a:t>
            </a:r>
            <a:r>
              <a:rPr lang="en-US" dirty="0" err="1"/>
              <a:t>canalised</a:t>
            </a:r>
            <a:r>
              <a:rPr lang="en-US" dirty="0"/>
              <a:t> into comparatively</a:t>
            </a:r>
            <a:r>
              <a:rPr lang="el-GR" dirty="0"/>
              <a:t> </a:t>
            </a:r>
            <a:r>
              <a:rPr lang="en-US" dirty="0"/>
              <a:t>harmless channels by the existence of opportunities for</a:t>
            </a:r>
            <a:r>
              <a:rPr lang="el-GR" dirty="0"/>
              <a:t> </a:t>
            </a:r>
            <a:r>
              <a:rPr lang="en-US" dirty="0"/>
              <a:t>money-making and private wealth, which, if they cannot be</a:t>
            </a:r>
            <a:r>
              <a:rPr lang="el-GR" dirty="0"/>
              <a:t> </a:t>
            </a:r>
            <a:r>
              <a:rPr lang="en-US" dirty="0"/>
              <a:t>satisfied in this way, may find their outlet in cruelty, the</a:t>
            </a:r>
            <a:r>
              <a:rPr lang="el-GR" dirty="0"/>
              <a:t> </a:t>
            </a:r>
            <a:r>
              <a:rPr lang="en-US" dirty="0"/>
              <a:t>reckless pursuit of personal power and authority, and other</a:t>
            </a:r>
            <a:r>
              <a:rPr lang="el-GR" dirty="0"/>
              <a:t> </a:t>
            </a:r>
            <a:r>
              <a:rPr lang="en-US" dirty="0"/>
              <a:t>forms of </a:t>
            </a:r>
            <a:r>
              <a:rPr lang="en-US" dirty="0" err="1"/>
              <a:t>self-aggrandisement</a:t>
            </a:r>
            <a:r>
              <a:rPr lang="en-US" b="1" i="1" dirty="0">
                <a:solidFill>
                  <a:srgbClr val="FF0000"/>
                </a:solidFill>
              </a:rPr>
              <a:t>. It is better that a man should</a:t>
            </a:r>
            <a:r>
              <a:rPr lang="el-GR" b="1" i="1" dirty="0">
                <a:solidFill>
                  <a:srgbClr val="FF0000"/>
                </a:solidFill>
              </a:rPr>
              <a:t> </a:t>
            </a:r>
            <a:r>
              <a:rPr lang="en-US" b="1" i="1" dirty="0" err="1">
                <a:solidFill>
                  <a:srgbClr val="FF0000"/>
                </a:solidFill>
              </a:rPr>
              <a:t>tyrannise</a:t>
            </a:r>
            <a:r>
              <a:rPr lang="en-US" b="1" i="1" dirty="0">
                <a:solidFill>
                  <a:srgbClr val="FF0000"/>
                </a:solidFill>
              </a:rPr>
              <a:t> over his bank balance than over his fellow-citizens;</a:t>
            </a:r>
            <a:r>
              <a:rPr lang="el-GR" b="1" i="1" dirty="0">
                <a:solidFill>
                  <a:srgbClr val="FF0000"/>
                </a:solidFill>
              </a:rPr>
              <a:t> </a:t>
            </a:r>
            <a:r>
              <a:rPr lang="en-US" b="1" i="1" dirty="0">
                <a:solidFill>
                  <a:srgbClr val="FF0000"/>
                </a:solidFill>
              </a:rPr>
              <a:t>and whilst the former is sometimes denounced as being but a</a:t>
            </a:r>
            <a:r>
              <a:rPr lang="el-GR" b="1" i="1" dirty="0">
                <a:solidFill>
                  <a:srgbClr val="FF0000"/>
                </a:solidFill>
              </a:rPr>
              <a:t> </a:t>
            </a:r>
            <a:r>
              <a:rPr lang="en-US" b="1" i="1" dirty="0">
                <a:solidFill>
                  <a:srgbClr val="FF0000"/>
                </a:solidFill>
              </a:rPr>
              <a:t>means to the latter, sometimes at least it is an alternative</a:t>
            </a:r>
            <a:r>
              <a:rPr lang="en-US" dirty="0"/>
              <a:t>.”</a:t>
            </a:r>
          </a:p>
          <a:p>
            <a:pPr marL="0" indent="0">
              <a:buNone/>
            </a:pPr>
            <a:endParaRPr lang="el-GR" dirty="0"/>
          </a:p>
          <a:p>
            <a:pPr marL="0" indent="0">
              <a:buNone/>
            </a:pPr>
            <a:r>
              <a:rPr lang="en-US" dirty="0"/>
              <a:t>“The task of transmuting human nature must not be confused</a:t>
            </a:r>
            <a:r>
              <a:rPr lang="el-GR" dirty="0"/>
              <a:t> </a:t>
            </a:r>
            <a:r>
              <a:rPr lang="en-US" dirty="0"/>
              <a:t>with the task of managing it.”</a:t>
            </a:r>
            <a:endParaRPr lang="en-GB" dirty="0"/>
          </a:p>
          <a:p>
            <a:pPr marL="0" indent="0">
              <a:buNone/>
            </a:pPr>
            <a:endParaRPr lang="en-US" dirty="0"/>
          </a:p>
        </p:txBody>
      </p:sp>
    </p:spTree>
    <p:extLst>
      <p:ext uri="{BB962C8B-B14F-4D97-AF65-F5344CB8AC3E}">
        <p14:creationId xmlns:p14="http://schemas.microsoft.com/office/powerpoint/2010/main" val="155436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E0FDE-1A42-4776-89E7-DA30214F8340}"/>
              </a:ext>
            </a:extLst>
          </p:cNvPr>
          <p:cNvSpPr>
            <a:spLocks noGrp="1"/>
          </p:cNvSpPr>
          <p:nvPr>
            <p:ph type="title"/>
          </p:nvPr>
        </p:nvSpPr>
        <p:spPr/>
        <p:txBody>
          <a:bodyPr/>
          <a:lstStyle/>
          <a:p>
            <a:r>
              <a:rPr lang="el-GR" dirty="0"/>
              <a:t>Ο Τρίτος δρόμος</a:t>
            </a:r>
            <a:endParaRPr lang="en-GB" dirty="0"/>
          </a:p>
        </p:txBody>
      </p:sp>
      <p:sp>
        <p:nvSpPr>
          <p:cNvPr id="3" name="Content Placeholder 2">
            <a:extLst>
              <a:ext uri="{FF2B5EF4-FFF2-40B4-BE49-F238E27FC236}">
                <a16:creationId xmlns:a16="http://schemas.microsoft.com/office/drawing/2014/main" id="{EC797D10-0C1B-429C-A893-05CA441AC610}"/>
              </a:ext>
            </a:extLst>
          </p:cNvPr>
          <p:cNvSpPr>
            <a:spLocks noGrp="1"/>
          </p:cNvSpPr>
          <p:nvPr>
            <p:ph idx="1"/>
          </p:nvPr>
        </p:nvSpPr>
        <p:spPr/>
        <p:txBody>
          <a:bodyPr>
            <a:normAutofit fontScale="92500" lnSpcReduction="20000"/>
          </a:bodyPr>
          <a:lstStyle/>
          <a:p>
            <a:pPr marL="0" indent="0">
              <a:buNone/>
            </a:pPr>
            <a:r>
              <a:rPr lang="en-US" dirty="0"/>
              <a:t>“At any rate </a:t>
            </a:r>
            <a:r>
              <a:rPr lang="en-US" i="1" dirty="0">
                <a:solidFill>
                  <a:srgbClr val="FF0000"/>
                </a:solidFill>
              </a:rPr>
              <a:t>we do not need to go for full </a:t>
            </a:r>
            <a:r>
              <a:rPr lang="en-US" i="1" dirty="0" err="1">
                <a:solidFill>
                  <a:srgbClr val="FF0000"/>
                </a:solidFill>
              </a:rPr>
              <a:t>socialisation</a:t>
            </a:r>
            <a:r>
              <a:rPr lang="en-US" i="1" dirty="0">
                <a:solidFill>
                  <a:srgbClr val="FF0000"/>
                </a:solidFill>
              </a:rPr>
              <a:t> of resources- </a:t>
            </a:r>
            <a:r>
              <a:rPr lang="en-US" dirty="0"/>
              <a:t>what we need is a third way.”</a:t>
            </a:r>
            <a:endParaRPr lang="el-GR" dirty="0"/>
          </a:p>
          <a:p>
            <a:endParaRPr lang="el-GR" dirty="0"/>
          </a:p>
          <a:p>
            <a:pPr marL="0" indent="0">
              <a:buNone/>
            </a:pPr>
            <a:r>
              <a:rPr lang="en-US" dirty="0"/>
              <a:t>“The central controls necessary to ensure full employment will, of course, involve </a:t>
            </a:r>
            <a:r>
              <a:rPr lang="en-US" b="1" i="1" dirty="0">
                <a:solidFill>
                  <a:srgbClr val="FF0000"/>
                </a:solidFill>
              </a:rPr>
              <a:t>a large extension of the traditional functions of government</a:t>
            </a:r>
            <a:r>
              <a:rPr lang="en-US" dirty="0"/>
              <a:t>.” </a:t>
            </a:r>
            <a:endParaRPr lang="el-GR" dirty="0"/>
          </a:p>
          <a:p>
            <a:endParaRPr lang="el-GR" dirty="0"/>
          </a:p>
          <a:p>
            <a:pPr marL="0" indent="0">
              <a:buNone/>
            </a:pPr>
            <a:r>
              <a:rPr lang="en-US" dirty="0"/>
              <a:t>“Whilst, therefore, the enlargement of the functions of government,..., would seem to a nineteenth-century publicist or to a contemporary American financier </a:t>
            </a:r>
            <a:r>
              <a:rPr lang="en-US" b="1" i="1" dirty="0">
                <a:solidFill>
                  <a:srgbClr val="FF0000"/>
                </a:solidFill>
              </a:rPr>
              <a:t>to be a terrific encroachment on individualism</a:t>
            </a:r>
            <a:r>
              <a:rPr lang="en-US" dirty="0"/>
              <a:t>, I defend it, on the contrary, both as the only practicable means of avoiding the destruction of existing economic forms in their entirety </a:t>
            </a:r>
            <a:r>
              <a:rPr lang="en-US" b="1" i="1" dirty="0">
                <a:solidFill>
                  <a:srgbClr val="FF0000"/>
                </a:solidFill>
              </a:rPr>
              <a:t>and as the condition of the successful functioning of individual initiative</a:t>
            </a:r>
            <a:r>
              <a:rPr lang="en-US" dirty="0"/>
              <a:t>.” </a:t>
            </a:r>
            <a:endParaRPr lang="en-GB" dirty="0"/>
          </a:p>
        </p:txBody>
      </p:sp>
    </p:spTree>
    <p:extLst>
      <p:ext uri="{BB962C8B-B14F-4D97-AF65-F5344CB8AC3E}">
        <p14:creationId xmlns:p14="http://schemas.microsoft.com/office/powerpoint/2010/main" val="3375034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F9659-CEC4-453B-A9D4-C84F2F135880}"/>
              </a:ext>
            </a:extLst>
          </p:cNvPr>
          <p:cNvSpPr>
            <a:spLocks noGrp="1"/>
          </p:cNvSpPr>
          <p:nvPr>
            <p:ph type="title"/>
          </p:nvPr>
        </p:nvSpPr>
        <p:spPr/>
        <p:txBody>
          <a:bodyPr/>
          <a:lstStyle/>
          <a:p>
            <a:r>
              <a:rPr lang="el-GR" dirty="0"/>
              <a:t>Το μήνυμα του </a:t>
            </a:r>
            <a:r>
              <a:rPr lang="en-US" dirty="0"/>
              <a:t>Keynes</a:t>
            </a:r>
            <a:endParaRPr lang="en-GB" dirty="0"/>
          </a:p>
        </p:txBody>
      </p:sp>
      <p:sp>
        <p:nvSpPr>
          <p:cNvPr id="3" name="Content Placeholder 2">
            <a:extLst>
              <a:ext uri="{FF2B5EF4-FFF2-40B4-BE49-F238E27FC236}">
                <a16:creationId xmlns:a16="http://schemas.microsoft.com/office/drawing/2014/main" id="{F83C0398-374C-4D9F-9F58-24B5AD1130FD}"/>
              </a:ext>
            </a:extLst>
          </p:cNvPr>
          <p:cNvSpPr>
            <a:spLocks noGrp="1"/>
          </p:cNvSpPr>
          <p:nvPr>
            <p:ph idx="1"/>
          </p:nvPr>
        </p:nvSpPr>
        <p:spPr>
          <a:xfrm>
            <a:off x="838200" y="1598212"/>
            <a:ext cx="10515600" cy="4578751"/>
          </a:xfrm>
        </p:spPr>
        <p:txBody>
          <a:bodyPr>
            <a:normAutofit fontScale="70000" lnSpcReduction="20000"/>
          </a:bodyPr>
          <a:lstStyle/>
          <a:p>
            <a:r>
              <a:rPr lang="el-GR" dirty="0"/>
              <a:t>Οι τιμές (λογιστικές η τιμές αγοράς) που υπάρχουν στην σημερινή οικονομία βασίζονται σε συμβάσεις που θεσπίζονται από την κοινωνία για πολλούς και συχνά αντικρουόμενους σκοπούς. </a:t>
            </a:r>
          </a:p>
          <a:p>
            <a:pPr marL="0" indent="0">
              <a:buNone/>
            </a:pPr>
            <a:endParaRPr lang="el-GR" dirty="0"/>
          </a:p>
          <a:p>
            <a:r>
              <a:rPr lang="el-GR" dirty="0"/>
              <a:t>Η συνεχής τεχνολογική πρόοδος του πολιτισμού μας μαζί με την θέση ότι τα άτομα έχουν ένα δικαίωμα ελευθέριας στην έκφραση και στις αποφάσεις τους ως αναφορά τα προϊόντα, την εργασία κλπ., δίνει στις τιμές αυτές, που βασίζονται σε συμβάσεις κοινής αποδοχής ένα αβέβαιο παρόν και μέλλον.</a:t>
            </a:r>
          </a:p>
          <a:p>
            <a:pPr marL="0" indent="0">
              <a:buNone/>
            </a:pPr>
            <a:endParaRPr lang="el-GR" dirty="0"/>
          </a:p>
          <a:p>
            <a:r>
              <a:rPr lang="el-GR" dirty="0"/>
              <a:t>Η αβεβαιότητα της ανθρώπινης ύπαρξης και των αποτελεσμάτων των ανθρωπίνων ενεργειών πάντα υπήρχε</a:t>
            </a:r>
            <a:r>
              <a:rPr lang="en-US" dirty="0"/>
              <a:t>.</a:t>
            </a:r>
            <a:r>
              <a:rPr lang="el-GR" dirty="0"/>
              <a:t> Αλλά η βιομηχανική επανάσταση με την συνεχή τεχνολογική πρόοδο, μαζί με τον κοινωνικό μετασχηματισμό και την καινούρια σημασία του ιδιώτη ως η κεντρική κοινωνική δομή  δημιουργεί ένα εκρηκτικό κοινωνικό περιβάλλον που δεν έχει εύκολα σημείο ισορροπίας- και σίγουρα δεν καταλήγει σε αυτό αυτόματα.</a:t>
            </a:r>
          </a:p>
          <a:p>
            <a:pPr marL="0" indent="0">
              <a:buNone/>
            </a:pPr>
            <a:endParaRPr lang="el-GR" dirty="0"/>
          </a:p>
          <a:p>
            <a:r>
              <a:rPr lang="el-GR" dirty="0"/>
              <a:t>Η δουλειά του οικονομολόγου είναι να βρει και να δημιουργήσει ένα πλαίσιο συμφωνίας για την δημιουργία κοινά ωφέλιμων και κοινά «λογικών» η «αποδεκτών» λύσεων που συνδυάζει τεχνική γνώση με κάποια εφευρετικότητα, και ίσως λίγη τρέλα. </a:t>
            </a:r>
            <a:endParaRPr lang="en-GB" dirty="0"/>
          </a:p>
        </p:txBody>
      </p:sp>
    </p:spTree>
    <p:extLst>
      <p:ext uri="{BB962C8B-B14F-4D97-AF65-F5344CB8AC3E}">
        <p14:creationId xmlns:p14="http://schemas.microsoft.com/office/powerpoint/2010/main" val="3324030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a:extLst>
              <a:ext uri="{FF2B5EF4-FFF2-40B4-BE49-F238E27FC236}">
                <a16:creationId xmlns:a16="http://schemas.microsoft.com/office/drawing/2014/main" id="{61A42B93-98A2-441A-A11E-E6EFA30305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8195E3C1-A85B-422B-8859-D18C84FE4459}"/>
              </a:ext>
            </a:extLst>
          </p:cNvPr>
          <p:cNvSpPr>
            <a:spLocks noGrp="1"/>
          </p:cNvSpPr>
          <p:nvPr>
            <p:ph type="title"/>
          </p:nvPr>
        </p:nvSpPr>
        <p:spPr>
          <a:xfrm>
            <a:off x="5420360" y="1320165"/>
            <a:ext cx="6029960" cy="1325563"/>
          </a:xfrm>
        </p:spPr>
        <p:txBody>
          <a:bodyPr/>
          <a:lstStyle/>
          <a:p>
            <a:r>
              <a:rPr lang="en-US" dirty="0">
                <a:solidFill>
                  <a:schemeClr val="bg1"/>
                </a:solidFill>
              </a:rPr>
              <a:t>John Maynard Keynes 1883-1946</a:t>
            </a:r>
            <a:endParaRPr lang="en-GB" dirty="0">
              <a:solidFill>
                <a:schemeClr val="bg1"/>
              </a:solidFill>
            </a:endParaRPr>
          </a:p>
        </p:txBody>
      </p:sp>
    </p:spTree>
    <p:extLst>
      <p:ext uri="{BB962C8B-B14F-4D97-AF65-F5344CB8AC3E}">
        <p14:creationId xmlns:p14="http://schemas.microsoft.com/office/powerpoint/2010/main" val="2354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D0D15-B08C-49D7-B286-501E1E5B490D}"/>
              </a:ext>
            </a:extLst>
          </p:cNvPr>
          <p:cNvSpPr>
            <a:spLocks noGrp="1"/>
          </p:cNvSpPr>
          <p:nvPr>
            <p:ph type="title"/>
          </p:nvPr>
        </p:nvSpPr>
        <p:spPr>
          <a:xfrm>
            <a:off x="838200" y="365125"/>
            <a:ext cx="10515600" cy="756009"/>
          </a:xfrm>
        </p:spPr>
        <p:txBody>
          <a:bodyPr/>
          <a:lstStyle/>
          <a:p>
            <a:r>
              <a:rPr lang="el-GR" dirty="0"/>
              <a:t>Ο </a:t>
            </a:r>
            <a:r>
              <a:rPr lang="en-US" dirty="0"/>
              <a:t>Marshall</a:t>
            </a:r>
            <a:r>
              <a:rPr lang="el-GR" dirty="0"/>
              <a:t> σύμφωνα με τον </a:t>
            </a:r>
            <a:r>
              <a:rPr lang="en-US" dirty="0"/>
              <a:t>Keynes</a:t>
            </a:r>
            <a:endParaRPr lang="en-GB" dirty="0"/>
          </a:p>
        </p:txBody>
      </p:sp>
      <p:sp>
        <p:nvSpPr>
          <p:cNvPr id="3" name="Content Placeholder 2">
            <a:extLst>
              <a:ext uri="{FF2B5EF4-FFF2-40B4-BE49-F238E27FC236}">
                <a16:creationId xmlns:a16="http://schemas.microsoft.com/office/drawing/2014/main" id="{19036E30-97E5-4E9C-9E21-78029C7625B6}"/>
              </a:ext>
            </a:extLst>
          </p:cNvPr>
          <p:cNvSpPr>
            <a:spLocks noGrp="1"/>
          </p:cNvSpPr>
          <p:nvPr>
            <p:ph idx="1"/>
          </p:nvPr>
        </p:nvSpPr>
        <p:spPr>
          <a:xfrm>
            <a:off x="516835" y="1351722"/>
            <a:ext cx="10836965" cy="4825241"/>
          </a:xfrm>
        </p:spPr>
        <p:txBody>
          <a:bodyPr>
            <a:normAutofit fontScale="92500" lnSpcReduction="10000"/>
          </a:bodyPr>
          <a:lstStyle/>
          <a:p>
            <a:r>
              <a:rPr lang="en-US" dirty="0"/>
              <a:t>“Marshall. . . arrived very early at the point of view that the bare bones of economic theory are not worth much in themselves and do not carry one far in the direction of useful, practical conclusions. The whole point lies in applying them to the interpretation of current economic life.” (196)</a:t>
            </a:r>
          </a:p>
          <a:p>
            <a:pPr marL="0" indent="0">
              <a:buNone/>
            </a:pPr>
            <a:endParaRPr lang="en-US" dirty="0"/>
          </a:p>
          <a:p>
            <a:r>
              <a:rPr lang="en-US" dirty="0"/>
              <a:t>“While attributing high and transcendent universality to the central scheme of economic reasoning, I do not assign any universality to economic dogmas. It is not a body of concrete truth, but an engine for the discovery of concrete truth.”(Marshall, quoted in Keynes 196)</a:t>
            </a:r>
          </a:p>
          <a:p>
            <a:pPr marL="0" indent="0">
              <a:buNone/>
            </a:pPr>
            <a:endParaRPr lang="en-US" dirty="0"/>
          </a:p>
          <a:p>
            <a:r>
              <a:rPr lang="en-US" dirty="0"/>
              <a:t>“Economists must leave to Adam Smith alone the glory of the quarto, must pluck the day, fling pamphlets into the wind, write always </a:t>
            </a:r>
            <a:r>
              <a:rPr lang="en-US" i="1" dirty="0"/>
              <a:t>sub specie </a:t>
            </a:r>
            <a:r>
              <a:rPr lang="en-US" i="1" dirty="0" err="1"/>
              <a:t>temporis</a:t>
            </a:r>
            <a:r>
              <a:rPr lang="en-US" dirty="0"/>
              <a:t>, and achieve immortality by accident, if at all.” (199)</a:t>
            </a:r>
            <a:endParaRPr lang="en-GB" dirty="0"/>
          </a:p>
        </p:txBody>
      </p:sp>
    </p:spTree>
    <p:extLst>
      <p:ext uri="{BB962C8B-B14F-4D97-AF65-F5344CB8AC3E}">
        <p14:creationId xmlns:p14="http://schemas.microsoft.com/office/powerpoint/2010/main" val="1190108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3628F-E7FF-4F7E-9BEA-321EC46F55DA}"/>
              </a:ext>
            </a:extLst>
          </p:cNvPr>
          <p:cNvSpPr>
            <a:spLocks noGrp="1"/>
          </p:cNvSpPr>
          <p:nvPr>
            <p:ph type="title"/>
          </p:nvPr>
        </p:nvSpPr>
        <p:spPr>
          <a:xfrm>
            <a:off x="286247" y="365125"/>
            <a:ext cx="11314706" cy="773719"/>
          </a:xfrm>
        </p:spPr>
        <p:txBody>
          <a:bodyPr>
            <a:normAutofit fontScale="90000"/>
          </a:bodyPr>
          <a:lstStyle/>
          <a:p>
            <a:pPr algn="ctr"/>
            <a:r>
              <a:rPr lang="el-GR" dirty="0"/>
              <a:t>Στοιχεία θεωρίας από τις βιογραφίες που γράφει ο </a:t>
            </a:r>
            <a:r>
              <a:rPr lang="en-US" dirty="0"/>
              <a:t>Keynes</a:t>
            </a:r>
            <a:endParaRPr lang="en-GB" dirty="0"/>
          </a:p>
        </p:txBody>
      </p:sp>
      <p:sp>
        <p:nvSpPr>
          <p:cNvPr id="3" name="Content Placeholder 2">
            <a:extLst>
              <a:ext uri="{FF2B5EF4-FFF2-40B4-BE49-F238E27FC236}">
                <a16:creationId xmlns:a16="http://schemas.microsoft.com/office/drawing/2014/main" id="{D6A98258-6C9E-4EE1-8E26-0659D3FABDE4}"/>
              </a:ext>
            </a:extLst>
          </p:cNvPr>
          <p:cNvSpPr>
            <a:spLocks noGrp="1"/>
          </p:cNvSpPr>
          <p:nvPr>
            <p:ph idx="1"/>
          </p:nvPr>
        </p:nvSpPr>
        <p:spPr>
          <a:xfrm>
            <a:off x="0" y="1246908"/>
            <a:ext cx="12191999" cy="5611091"/>
          </a:xfrm>
        </p:spPr>
        <p:txBody>
          <a:bodyPr>
            <a:normAutofit fontScale="62500" lnSpcReduction="20000"/>
          </a:bodyPr>
          <a:lstStyle/>
          <a:p>
            <a:r>
              <a:rPr lang="el-GR" dirty="0"/>
              <a:t>Ο </a:t>
            </a:r>
            <a:r>
              <a:rPr lang="en-US" dirty="0"/>
              <a:t>Keynes </a:t>
            </a:r>
            <a:r>
              <a:rPr lang="el-GR" dirty="0"/>
              <a:t>πιστεύει στην σημασία και δυνατότητες του ατόμου- θεωρεί ότι κατέχει μια </a:t>
            </a:r>
            <a:r>
              <a:rPr lang="el-GR" dirty="0" err="1"/>
              <a:t>πρωτεϊκή</a:t>
            </a:r>
            <a:r>
              <a:rPr lang="el-GR" dirty="0"/>
              <a:t> δύναμη και δυνατότητα, από τους μεγάλους στοχαστές της ανθρωπότητας (</a:t>
            </a:r>
            <a:r>
              <a:rPr lang="en-US" dirty="0"/>
              <a:t>Newton)</a:t>
            </a:r>
            <a:r>
              <a:rPr lang="el-GR" dirty="0"/>
              <a:t> ως τον καθημερινό άνθρωπο.</a:t>
            </a:r>
          </a:p>
          <a:p>
            <a:pPr marL="0" indent="0">
              <a:buNone/>
            </a:pPr>
            <a:endParaRPr lang="en-US" dirty="0"/>
          </a:p>
          <a:p>
            <a:r>
              <a:rPr lang="el-GR" dirty="0"/>
              <a:t>Αντιλαμβάνεται το άτομο ως μια πολύπλευρη οντότητα, (εν μέρη λογικό και εν μέρη κοινωνικό και όχι τόσο απαραίτητα λογικό ον) και προσπάθησε να τα κατανοήσει ως ολοκληρωμένες προσωπικότητες που λειτουργούν με βάση τη διαίσθηση (</a:t>
            </a:r>
            <a:r>
              <a:rPr lang="en-US" dirty="0"/>
              <a:t>intuition</a:t>
            </a:r>
            <a:r>
              <a:rPr lang="el-GR" dirty="0"/>
              <a:t>) σε πολλά πράγματα. </a:t>
            </a:r>
          </a:p>
          <a:p>
            <a:pPr marL="0" indent="0">
              <a:buNone/>
            </a:pPr>
            <a:endParaRPr lang="el-GR" dirty="0"/>
          </a:p>
          <a:p>
            <a:r>
              <a:rPr lang="el-GR" dirty="0"/>
              <a:t>Έδωσε πολύ μεγαλύτερη σημασία στην διαίσθηση ως μέρος του τρόπου με τον οποίο δημιουργείται γνώση, και πίστευε ότι πολλές φορές η σωστή διαίσθηση προηγούταν της επίσημης επιστημονικής απόδειξης</a:t>
            </a:r>
            <a:r>
              <a:rPr lang="en-US" dirty="0"/>
              <a:t>.</a:t>
            </a:r>
            <a:endParaRPr lang="el-GR" dirty="0"/>
          </a:p>
          <a:p>
            <a:pPr marL="0" indent="0">
              <a:buNone/>
            </a:pPr>
            <a:endParaRPr lang="en-US" dirty="0"/>
          </a:p>
          <a:p>
            <a:r>
              <a:rPr lang="el-GR" dirty="0"/>
              <a:t>Ήταν πάντα προσεκτικός με αφηρημένες θεωρίες που δεν έδιναν άμεσα την σχέση τους με την κοινωνική πραγματικότητα. </a:t>
            </a:r>
          </a:p>
          <a:p>
            <a:pPr marL="0" indent="0">
              <a:buNone/>
            </a:pPr>
            <a:endParaRPr lang="el-GR" dirty="0"/>
          </a:p>
          <a:p>
            <a:r>
              <a:rPr lang="el-GR" dirty="0"/>
              <a:t>Αντί αυτού προτιμούσε να έχει αποτελέσματα και λύσεις που συνάδουν με την κοινή λογική. </a:t>
            </a:r>
          </a:p>
          <a:p>
            <a:pPr marL="0" indent="0">
              <a:buNone/>
            </a:pPr>
            <a:endParaRPr lang="el-GR" dirty="0"/>
          </a:p>
          <a:p>
            <a:r>
              <a:rPr lang="el-GR" dirty="0"/>
              <a:t>Για τον </a:t>
            </a:r>
            <a:r>
              <a:rPr lang="en-US" dirty="0"/>
              <a:t>Keynes </a:t>
            </a:r>
            <a:r>
              <a:rPr lang="el-GR" dirty="0"/>
              <a:t>η κοινή λογική βασιζόταν σε ένα βαθύ σύστημα θεωριών, παράδοσης, τρόπου έκφρασης, ηθικών και κοινωνικών κανόνων που συμβάλουν στην κατανόηση και λύση ενός προβλήματος. </a:t>
            </a:r>
          </a:p>
          <a:p>
            <a:endParaRPr lang="el-GR" dirty="0"/>
          </a:p>
          <a:p>
            <a:r>
              <a:rPr lang="el-GR" dirty="0"/>
              <a:t>Από τον </a:t>
            </a:r>
            <a:r>
              <a:rPr lang="en-US" dirty="0"/>
              <a:t>Marshall</a:t>
            </a:r>
            <a:r>
              <a:rPr lang="el-GR" dirty="0"/>
              <a:t> πήρε επίσης και την σημασία της δημιουργίας καινούργιων ερμηνευτικών εργαλείων για να υπάρχει το πεδίο να συζητηθούν καινούριες πιθανές λύσεις</a:t>
            </a:r>
            <a:r>
              <a:rPr lang="en-US" dirty="0"/>
              <a:t>. </a:t>
            </a:r>
            <a:r>
              <a:rPr lang="el-GR" dirty="0"/>
              <a:t> </a:t>
            </a:r>
            <a:endParaRPr lang="en-GB" dirty="0"/>
          </a:p>
        </p:txBody>
      </p:sp>
    </p:spTree>
    <p:extLst>
      <p:ext uri="{BB962C8B-B14F-4D97-AF65-F5344CB8AC3E}">
        <p14:creationId xmlns:p14="http://schemas.microsoft.com/office/powerpoint/2010/main" val="2821681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425A2-9C96-433F-B4A8-5205D98F706F}"/>
              </a:ext>
            </a:extLst>
          </p:cNvPr>
          <p:cNvSpPr>
            <a:spLocks noGrp="1"/>
          </p:cNvSpPr>
          <p:nvPr>
            <p:ph type="title"/>
          </p:nvPr>
        </p:nvSpPr>
        <p:spPr>
          <a:xfrm>
            <a:off x="838200" y="365126"/>
            <a:ext cx="10515600" cy="898410"/>
          </a:xfrm>
        </p:spPr>
        <p:txBody>
          <a:bodyPr/>
          <a:lstStyle/>
          <a:p>
            <a:r>
              <a:rPr lang="el-GR" dirty="0"/>
              <a:t>Η κοινωνική διάσταση</a:t>
            </a:r>
            <a:endParaRPr lang="en-GB" dirty="0"/>
          </a:p>
        </p:txBody>
      </p:sp>
      <p:sp>
        <p:nvSpPr>
          <p:cNvPr id="3" name="Content Placeholder 2">
            <a:extLst>
              <a:ext uri="{FF2B5EF4-FFF2-40B4-BE49-F238E27FC236}">
                <a16:creationId xmlns:a16="http://schemas.microsoft.com/office/drawing/2014/main" id="{F345C548-4525-4CD2-9B60-55ABA78BD3A4}"/>
              </a:ext>
            </a:extLst>
          </p:cNvPr>
          <p:cNvSpPr>
            <a:spLocks noGrp="1"/>
          </p:cNvSpPr>
          <p:nvPr>
            <p:ph idx="1"/>
          </p:nvPr>
        </p:nvSpPr>
        <p:spPr>
          <a:xfrm>
            <a:off x="838200" y="1396538"/>
            <a:ext cx="10515600" cy="4780425"/>
          </a:xfrm>
        </p:spPr>
        <p:txBody>
          <a:bodyPr>
            <a:normAutofit fontScale="62500" lnSpcReduction="20000"/>
          </a:bodyPr>
          <a:lstStyle/>
          <a:p>
            <a:r>
              <a:rPr lang="el-GR" dirty="0"/>
              <a:t>Η κοινωνία σήμερα περισσότερο από ποτέ είναι βασισμένη στην ιδέα του ατόμου, και απαρτίζεται από ιδιώτες/άτομα. Όμως η κοινωνία είναι κάτι παραπάνω από την απλή αρίθμηση των μελών της. </a:t>
            </a:r>
          </a:p>
          <a:p>
            <a:endParaRPr lang="el-GR" dirty="0"/>
          </a:p>
          <a:p>
            <a:r>
              <a:rPr lang="el-GR" dirty="0"/>
              <a:t>Για την σωστή κατανόηση της μακροοικονομικής δυναμικής του συστήματος αυτό είναι ένα θεμελιώδες ζήτημα γιατί πρέπει να δημιουργήσουμε εργαλεία που μπορούν να αποτυπώσουν σωστά αυτήν την δυναμική και τις αλληλεπιδράσεις. </a:t>
            </a:r>
          </a:p>
          <a:p>
            <a:endParaRPr lang="el-GR" dirty="0"/>
          </a:p>
          <a:p>
            <a:r>
              <a:rPr lang="el-GR" dirty="0"/>
              <a:t>Ένα διαφορετικό (αλλά συγγενές) ζήτημα της γενικής οργάνωσης της μοντέρνας βιομηχανικής κοινωνίας είναι ότι δεν έχει την οργανική ενότητα για το ηθικό, κοινωνικό και </a:t>
            </a:r>
            <a:r>
              <a:rPr lang="el-GR" dirty="0" err="1"/>
              <a:t>αξιακό</a:t>
            </a:r>
            <a:r>
              <a:rPr lang="el-GR" dirty="0"/>
              <a:t> υπόβαθρο που έχει μια προ-βιομηχανική (παραδοσιακά) οργανωμένη κοινωνία. </a:t>
            </a:r>
          </a:p>
          <a:p>
            <a:endParaRPr lang="el-GR" dirty="0"/>
          </a:p>
          <a:p>
            <a:r>
              <a:rPr lang="el-GR" dirty="0"/>
              <a:t>Υπάρχει</a:t>
            </a:r>
            <a:r>
              <a:rPr lang="en-US" dirty="0"/>
              <a:t> </a:t>
            </a:r>
            <a:r>
              <a:rPr lang="el-GR" dirty="0"/>
              <a:t>Θεμελιώδης Αβεβαιότητα (</a:t>
            </a:r>
            <a:r>
              <a:rPr lang="en-US" dirty="0"/>
              <a:t>fundamental uncertainty</a:t>
            </a:r>
            <a:r>
              <a:rPr lang="el-GR" dirty="0"/>
              <a:t>) και από την πλευρά του ατόμου αλλά και της ίδιας της δυναμικής του συστήματος</a:t>
            </a:r>
            <a:r>
              <a:rPr lang="en-US" dirty="0"/>
              <a:t>.</a:t>
            </a:r>
            <a:endParaRPr lang="el-GR" dirty="0"/>
          </a:p>
          <a:p>
            <a:pPr marL="0" indent="0">
              <a:buNone/>
            </a:pPr>
            <a:endParaRPr lang="el-GR" dirty="0"/>
          </a:p>
          <a:p>
            <a:r>
              <a:rPr lang="el-GR" dirty="0"/>
              <a:t>Θεωρίες της αξίας που έχουμε αναφέρει</a:t>
            </a:r>
            <a:r>
              <a:rPr lang="en-US" dirty="0"/>
              <a:t>:</a:t>
            </a:r>
          </a:p>
          <a:p>
            <a:r>
              <a:rPr lang="el-GR" dirty="0"/>
              <a:t>Θεωρίες αντικειμενικής αξίας (</a:t>
            </a:r>
            <a:r>
              <a:rPr lang="en-US" dirty="0"/>
              <a:t>Objective theories of value</a:t>
            </a:r>
            <a:r>
              <a:rPr lang="el-GR" dirty="0"/>
              <a:t>)</a:t>
            </a:r>
            <a:r>
              <a:rPr lang="en-US" dirty="0"/>
              <a:t>: </a:t>
            </a:r>
            <a:r>
              <a:rPr lang="el-GR" dirty="0"/>
              <a:t>το κόστος παραγωγής ως οδηγός της αξίας. </a:t>
            </a:r>
            <a:endParaRPr lang="en-US" dirty="0"/>
          </a:p>
          <a:p>
            <a:r>
              <a:rPr lang="el-GR" dirty="0"/>
              <a:t>Θεωρίες  υποκειμενικής αξίας(</a:t>
            </a:r>
            <a:r>
              <a:rPr lang="en-US" dirty="0"/>
              <a:t>Subjective theories of value</a:t>
            </a:r>
            <a:r>
              <a:rPr lang="el-GR" dirty="0"/>
              <a:t>)</a:t>
            </a:r>
            <a:r>
              <a:rPr lang="en-US" dirty="0"/>
              <a:t>: </a:t>
            </a:r>
            <a:r>
              <a:rPr lang="el-GR" dirty="0"/>
              <a:t>προσφορά και ζήτηση, η τιμή της αγοράς</a:t>
            </a:r>
            <a:r>
              <a:rPr lang="en-US" dirty="0"/>
              <a:t>.</a:t>
            </a:r>
          </a:p>
          <a:p>
            <a:endParaRPr lang="en-GB" dirty="0"/>
          </a:p>
        </p:txBody>
      </p:sp>
    </p:spTree>
    <p:extLst>
      <p:ext uri="{BB962C8B-B14F-4D97-AF65-F5344CB8AC3E}">
        <p14:creationId xmlns:p14="http://schemas.microsoft.com/office/powerpoint/2010/main" val="38813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B7240-B6A5-4CA1-B609-C7448C3AD8C6}"/>
              </a:ext>
            </a:extLst>
          </p:cNvPr>
          <p:cNvSpPr>
            <a:spLocks noGrp="1"/>
          </p:cNvSpPr>
          <p:nvPr>
            <p:ph type="title"/>
          </p:nvPr>
        </p:nvSpPr>
        <p:spPr>
          <a:xfrm>
            <a:off x="838200" y="365126"/>
            <a:ext cx="10515600" cy="763960"/>
          </a:xfrm>
        </p:spPr>
        <p:txBody>
          <a:bodyPr/>
          <a:lstStyle/>
          <a:p>
            <a:r>
              <a:rPr lang="el-GR" dirty="0"/>
              <a:t>Ο βιομηχανικός αστικός πολιτισμός</a:t>
            </a:r>
            <a:endParaRPr lang="en-GB" dirty="0"/>
          </a:p>
        </p:txBody>
      </p:sp>
      <p:sp>
        <p:nvSpPr>
          <p:cNvPr id="3" name="Content Placeholder 2">
            <a:extLst>
              <a:ext uri="{FF2B5EF4-FFF2-40B4-BE49-F238E27FC236}">
                <a16:creationId xmlns:a16="http://schemas.microsoft.com/office/drawing/2014/main" id="{54F9BF1E-3023-455A-B9AE-5613176C3411}"/>
              </a:ext>
            </a:extLst>
          </p:cNvPr>
          <p:cNvSpPr>
            <a:spLocks noGrp="1"/>
          </p:cNvSpPr>
          <p:nvPr>
            <p:ph idx="1"/>
          </p:nvPr>
        </p:nvSpPr>
        <p:spPr>
          <a:xfrm>
            <a:off x="198783" y="1351722"/>
            <a:ext cx="11155017" cy="4825241"/>
          </a:xfrm>
        </p:spPr>
        <p:txBody>
          <a:bodyPr>
            <a:normAutofit fontScale="70000" lnSpcReduction="20000"/>
          </a:bodyPr>
          <a:lstStyle/>
          <a:p>
            <a:r>
              <a:rPr lang="el-GR" dirty="0"/>
              <a:t>Ένας πολιτισμός όπως ο υπάρχων, που δίνει έμφαση στην ιδιωτική ελευθερία και πρωτοβουλία, καλό θα ήταν, για να γίνεται εύκολα προσεγγίσιμος η ακόμη και κατανοητός, να αναφέρεται σε όρους τους οποίους ο ιδιώτης μπορεί και να κατανοήσει και σε ένα βαθμό να εσωτερικεύσει.</a:t>
            </a:r>
          </a:p>
          <a:p>
            <a:pPr marL="0" indent="0">
              <a:buNone/>
            </a:pPr>
            <a:endParaRPr lang="el-GR" dirty="0"/>
          </a:p>
          <a:p>
            <a:r>
              <a:rPr lang="el-GR" dirty="0"/>
              <a:t>Η ιδέα της υποκειμενικής αξίας που έχει ως μέτρο τις ανάγκες του ιδιώτη δίνει αυτή την δυνατότητα- δυνατότητα άμεσης προσέγγισης ενός αφηρημένου πλαίσιού με τις (καθημερινές) εμπειρίες και βιωματικές αλήθειες με τις οποίες ο ιδιώτη έχει κάποια τριβή. </a:t>
            </a:r>
          </a:p>
          <a:p>
            <a:pPr marL="0" indent="0">
              <a:buNone/>
            </a:pPr>
            <a:endParaRPr lang="el-GR" dirty="0"/>
          </a:p>
          <a:p>
            <a:r>
              <a:rPr lang="el-GR" dirty="0"/>
              <a:t>Η ιδέα της υποκειμενικής αξίας και της αγοράς ως της κύριας έκφανσης της, δίνει μια χειροπιαστή διάσταση στο πρόβλημα της αξίας των προϊόντων που την κάνει άμεσα κατανοητή για το άτομο.</a:t>
            </a:r>
          </a:p>
          <a:p>
            <a:pPr marL="0" indent="0">
              <a:buNone/>
            </a:pPr>
            <a:endParaRPr lang="el-GR" dirty="0"/>
          </a:p>
          <a:p>
            <a:r>
              <a:rPr lang="el-GR" dirty="0"/>
              <a:t>Αλλά τι γίνεται εάν η αγορά δεν παράγει τιμές οι οποίες είναι λογικές, η τουλάχιστον δεν συνάδουν με άλλα συστήματα αξίων που έχει ο ιδιώτης?</a:t>
            </a:r>
            <a:r>
              <a:rPr lang="en-US" dirty="0"/>
              <a:t> </a:t>
            </a:r>
            <a:endParaRPr lang="el-GR" dirty="0"/>
          </a:p>
          <a:p>
            <a:pPr marL="0" indent="0">
              <a:buNone/>
            </a:pPr>
            <a:endParaRPr lang="el-GR" dirty="0"/>
          </a:p>
          <a:p>
            <a:r>
              <a:rPr lang="el-GR" dirty="0"/>
              <a:t>Τι συμβαίνει εάν οι τιμές αγοράς για μια γκάμα προϊόντων πλέον δεν βγάζουν κανένα νόημα για τον ιδιώτη σε τέτοιο βαθμό που αισθάνεται ότι το συλλογικό σύστημα αξιών (η αγορά και οι τιμές των προϊόντων) έχει ελαχίστη σχέση με το πως αντιλαμβάνεται αυτός τον κόσμος. </a:t>
            </a:r>
            <a:endParaRPr lang="en-GB" dirty="0"/>
          </a:p>
        </p:txBody>
      </p:sp>
    </p:spTree>
    <p:extLst>
      <p:ext uri="{BB962C8B-B14F-4D97-AF65-F5344CB8AC3E}">
        <p14:creationId xmlns:p14="http://schemas.microsoft.com/office/powerpoint/2010/main" val="1910813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B26F4-1317-4AC3-9995-0AC916B0047C}"/>
              </a:ext>
            </a:extLst>
          </p:cNvPr>
          <p:cNvSpPr>
            <a:spLocks noGrp="1"/>
          </p:cNvSpPr>
          <p:nvPr>
            <p:ph type="title"/>
          </p:nvPr>
        </p:nvSpPr>
        <p:spPr>
          <a:xfrm>
            <a:off x="838200" y="111319"/>
            <a:ext cx="10515600" cy="569718"/>
          </a:xfrm>
        </p:spPr>
        <p:txBody>
          <a:bodyPr>
            <a:normAutofit fontScale="90000"/>
          </a:bodyPr>
          <a:lstStyle/>
          <a:p>
            <a:r>
              <a:rPr lang="el-GR" dirty="0"/>
              <a:t>Το ζήτημα της ανεργίας</a:t>
            </a:r>
            <a:endParaRPr lang="en-GB" dirty="0"/>
          </a:p>
        </p:txBody>
      </p:sp>
      <p:sp>
        <p:nvSpPr>
          <p:cNvPr id="3" name="Content Placeholder 2">
            <a:extLst>
              <a:ext uri="{FF2B5EF4-FFF2-40B4-BE49-F238E27FC236}">
                <a16:creationId xmlns:a16="http://schemas.microsoft.com/office/drawing/2014/main" id="{8A94E6CC-560D-4452-99B8-9E0073F0C9EB}"/>
              </a:ext>
            </a:extLst>
          </p:cNvPr>
          <p:cNvSpPr>
            <a:spLocks noGrp="1"/>
          </p:cNvSpPr>
          <p:nvPr>
            <p:ph idx="1"/>
          </p:nvPr>
        </p:nvSpPr>
        <p:spPr>
          <a:xfrm>
            <a:off x="0" y="681037"/>
            <a:ext cx="12192000" cy="6065643"/>
          </a:xfrm>
        </p:spPr>
        <p:txBody>
          <a:bodyPr>
            <a:normAutofit fontScale="85000" lnSpcReduction="20000"/>
          </a:bodyPr>
          <a:lstStyle/>
          <a:p>
            <a:r>
              <a:rPr lang="el-GR" dirty="0"/>
              <a:t>Ίσως το ζήτημα αυτό της απόστασής μεταξύ των πιστεύω του ιδιώτη και των τιμών της αγοράς, όταν δεν επηρεάζει ουσιαστικά το πρόβλημα επιβίωσης η ακόμη και το άμεσο κοινωνικό του περιβάλλον δεν είναι  και τόσο φλέγων.</a:t>
            </a:r>
          </a:p>
          <a:p>
            <a:endParaRPr lang="el-GR" dirty="0"/>
          </a:p>
          <a:p>
            <a:r>
              <a:rPr lang="el-GR" dirty="0"/>
              <a:t>Το πρόβλημα γίνεται ζωτικής σημασίας όταν πια έχουμε ανεργία, η πιο γενικά όταν υπάρχουν ουσιαστικά προβλήματα στην λειτουργία της αγοράς εργασίας.</a:t>
            </a:r>
          </a:p>
          <a:p>
            <a:endParaRPr lang="el-GR" dirty="0"/>
          </a:p>
          <a:p>
            <a:r>
              <a:rPr lang="el-GR" dirty="0"/>
              <a:t>Εάν η αγορά εργασίας δεν δίνει λύσεις που συνάδουν με τα ελάχιστα που χρειάζεται ο ιδιώτης για να επιβιώσει τότε το πρόβλημα για τον ιδιώτη γίνεται υπαρξιακό. </a:t>
            </a:r>
          </a:p>
          <a:p>
            <a:endParaRPr lang="el-GR" dirty="0"/>
          </a:p>
          <a:p>
            <a:r>
              <a:rPr lang="el-GR" dirty="0"/>
              <a:t>Στην σημερινή κοινωνία παρότι οι τιμές αγοράς καθορίζουν την κατανομή του πλούτου του συστήματος, δεν έχουν το ηθικό βάρος και το αφήγημα που οι παραδοσιακές κοινωνίες έχουν για στήριξη στο δικό τους πρόβλημα της κατανομής εργασίας και προϊόντων. </a:t>
            </a:r>
          </a:p>
          <a:p>
            <a:endParaRPr lang="el-GR" dirty="0"/>
          </a:p>
          <a:p>
            <a:r>
              <a:rPr lang="el-GR" dirty="0"/>
              <a:t>Το αποτέλεσμα είναι η δημιουργία μια απόσταση μεταξύ των αξιών/τιμών της αγοράς και του μωσαϊκού ηθικών αξιών που συνθέτει το ηθικό κόσμο των ιδιωτών και απορρέει από τα θραύσματα παράδοσης, κοινωνικών κανόνων και φραγμών και οικογενειακών και άλλων αξιών που καθορίζουν το </a:t>
            </a:r>
            <a:r>
              <a:rPr lang="el-GR" dirty="0" err="1"/>
              <a:t>αξιακο</a:t>
            </a:r>
            <a:r>
              <a:rPr lang="el-GR" dirty="0"/>
              <a:t> σύμπαν του ατόμου.</a:t>
            </a:r>
          </a:p>
          <a:p>
            <a:pPr marL="0" indent="0">
              <a:buNone/>
            </a:pPr>
            <a:endParaRPr lang="en-GB" dirty="0"/>
          </a:p>
        </p:txBody>
      </p:sp>
    </p:spTree>
    <p:extLst>
      <p:ext uri="{BB962C8B-B14F-4D97-AF65-F5344CB8AC3E}">
        <p14:creationId xmlns:p14="http://schemas.microsoft.com/office/powerpoint/2010/main" val="3204895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4DFE2C-33A8-4575-A8FE-AF5E5E4AD078}"/>
              </a:ext>
            </a:extLst>
          </p:cNvPr>
          <p:cNvSpPr>
            <a:spLocks noGrp="1"/>
          </p:cNvSpPr>
          <p:nvPr>
            <p:ph idx="1"/>
          </p:nvPr>
        </p:nvSpPr>
        <p:spPr>
          <a:xfrm>
            <a:off x="838200" y="469127"/>
            <a:ext cx="10515600" cy="5707836"/>
          </a:xfrm>
        </p:spPr>
        <p:txBody>
          <a:bodyPr>
            <a:normAutofit fontScale="85000" lnSpcReduction="10000"/>
          </a:bodyPr>
          <a:lstStyle/>
          <a:p>
            <a:r>
              <a:rPr lang="el-GR" dirty="0"/>
              <a:t>Σε αυτό το σύμπαν αξιών η θέση της εργασίας είναι κεντρική.</a:t>
            </a:r>
          </a:p>
          <a:p>
            <a:pPr marL="0" indent="0">
              <a:buNone/>
            </a:pPr>
            <a:endParaRPr lang="en-US" dirty="0"/>
          </a:p>
          <a:p>
            <a:r>
              <a:rPr lang="el-GR" dirty="0"/>
              <a:t>Είναι κεντρική γιατί είναι ο βασικός άξονας μέσω του οποίου ο ιδιώτης έρχεται σε επαφή με το ευρύτερο κοινωνικό σύνολο και δηλώνει από το κοινωνικό σύνολο την αξία που δίνει σε αυτόν/αυτήν ως παραγωγικό μέλος της κοινωνίας. </a:t>
            </a:r>
          </a:p>
          <a:p>
            <a:pPr marL="0" indent="0">
              <a:buNone/>
            </a:pPr>
            <a:endParaRPr lang="el-GR" dirty="0"/>
          </a:p>
          <a:p>
            <a:r>
              <a:rPr lang="el-GR" dirty="0"/>
              <a:t>Ο μισθός που λαμβάνει ο ιδιώτης δεν είναι μόνο –συνεπώς- μεγάλης σημασίας γιατί δίνει τις δυνατότητες διαβίωσης για τον ίδιο και την οικογένεια του, αλλά γιατί έμμεσα δίνει και το στίγμα του πόσο η κοινωνία μέσω των μηχανισμών της αποδέχεται και δίνει αξία στην εργασία του ιδιώτη.</a:t>
            </a:r>
          </a:p>
          <a:p>
            <a:pPr marL="0" indent="0">
              <a:buNone/>
            </a:pPr>
            <a:endParaRPr lang="el-GR" dirty="0"/>
          </a:p>
          <a:p>
            <a:r>
              <a:rPr lang="el-GR" dirty="0"/>
              <a:t>Η ανεργία δεν είναι απλά ένα τεχνικό πρόβλημα που μειώνει την παραγωγικότητα της οικονομίας η και δημιουργεί πρόβλημα διαβίωσης για κάποια μέλη της κοινωνίας, αλλά έχει την δυναμική να αποσταθεροποιήσει την κοινωνία γενικά καθώς απαξιώνει μέλη της μέσω μιας προβληματικής (η μη λειτουργικής) αγοράς εργασίας. </a:t>
            </a:r>
          </a:p>
          <a:p>
            <a:endParaRPr lang="en-GB" dirty="0"/>
          </a:p>
        </p:txBody>
      </p:sp>
    </p:spTree>
    <p:extLst>
      <p:ext uri="{BB962C8B-B14F-4D97-AF65-F5344CB8AC3E}">
        <p14:creationId xmlns:p14="http://schemas.microsoft.com/office/powerpoint/2010/main" val="1105469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36814-D4F0-44B2-85BF-2F4ACC371229}"/>
              </a:ext>
            </a:extLst>
          </p:cNvPr>
          <p:cNvSpPr>
            <a:spLocks noGrp="1"/>
          </p:cNvSpPr>
          <p:nvPr>
            <p:ph type="title"/>
          </p:nvPr>
        </p:nvSpPr>
        <p:spPr/>
        <p:txBody>
          <a:bodyPr/>
          <a:lstStyle/>
          <a:p>
            <a:r>
              <a:rPr lang="el-GR" dirty="0"/>
              <a:t>Η ανεργία ως ένα </a:t>
            </a:r>
            <a:r>
              <a:rPr lang="el-GR" dirty="0" err="1"/>
              <a:t>αξιακό</a:t>
            </a:r>
            <a:r>
              <a:rPr lang="el-GR" dirty="0"/>
              <a:t> πρόβλημα του σημερινού πολιτισμού</a:t>
            </a:r>
            <a:endParaRPr lang="en-GB" dirty="0"/>
          </a:p>
        </p:txBody>
      </p:sp>
      <p:sp>
        <p:nvSpPr>
          <p:cNvPr id="3" name="Content Placeholder 2">
            <a:extLst>
              <a:ext uri="{FF2B5EF4-FFF2-40B4-BE49-F238E27FC236}">
                <a16:creationId xmlns:a16="http://schemas.microsoft.com/office/drawing/2014/main" id="{19503611-8AE6-4DF4-8243-EDBF4001F7AA}"/>
              </a:ext>
            </a:extLst>
          </p:cNvPr>
          <p:cNvSpPr>
            <a:spLocks noGrp="1"/>
          </p:cNvSpPr>
          <p:nvPr>
            <p:ph idx="1"/>
          </p:nvPr>
        </p:nvSpPr>
        <p:spPr>
          <a:xfrm>
            <a:off x="838200" y="2162753"/>
            <a:ext cx="10515600" cy="3505325"/>
          </a:xfrm>
        </p:spPr>
        <p:txBody>
          <a:bodyPr>
            <a:normAutofit/>
          </a:bodyPr>
          <a:lstStyle/>
          <a:p>
            <a:pPr marL="0" indent="0">
              <a:buNone/>
            </a:pPr>
            <a:r>
              <a:rPr lang="en-US" dirty="0"/>
              <a:t>“</a:t>
            </a:r>
            <a:r>
              <a:rPr lang="en-US" b="1" dirty="0"/>
              <a:t>Men will not always die quietly</a:t>
            </a:r>
            <a:r>
              <a:rPr lang="en-US" dirty="0"/>
              <a:t>. For starvation, which brings</a:t>
            </a:r>
            <a:r>
              <a:rPr lang="el-GR" dirty="0"/>
              <a:t> </a:t>
            </a:r>
            <a:r>
              <a:rPr lang="en-US" dirty="0"/>
              <a:t>to some lethargy and a helpless despair, drives other</a:t>
            </a:r>
            <a:r>
              <a:rPr lang="el-GR" dirty="0"/>
              <a:t> </a:t>
            </a:r>
            <a:r>
              <a:rPr lang="en-US" dirty="0"/>
              <a:t>temperaments to the nervous instability of hysteria and to a</a:t>
            </a:r>
            <a:r>
              <a:rPr lang="el-GR" dirty="0"/>
              <a:t> </a:t>
            </a:r>
            <a:r>
              <a:rPr lang="en-US" dirty="0"/>
              <a:t>mad despair. And these in their distress may overturn the</a:t>
            </a:r>
            <a:r>
              <a:rPr lang="el-GR" dirty="0"/>
              <a:t> </a:t>
            </a:r>
            <a:r>
              <a:rPr lang="en-US" dirty="0"/>
              <a:t>remnants of organization, and submerge civilization itself in</a:t>
            </a:r>
            <a:r>
              <a:rPr lang="el-GR" dirty="0"/>
              <a:t> </a:t>
            </a:r>
            <a:r>
              <a:rPr lang="en-US" dirty="0"/>
              <a:t>their attempts to satisfy desperately the overwhelming needs</a:t>
            </a:r>
            <a:r>
              <a:rPr lang="el-GR" dirty="0"/>
              <a:t> </a:t>
            </a:r>
            <a:r>
              <a:rPr lang="en-US" dirty="0"/>
              <a:t>of the individual. This is the danger against which all our</a:t>
            </a:r>
            <a:r>
              <a:rPr lang="el-GR" dirty="0"/>
              <a:t> </a:t>
            </a:r>
            <a:r>
              <a:rPr lang="en-US" dirty="0"/>
              <a:t>resources and courage and idealism must now co-operate.”(Keynes, 1919, The Economic Consequences of the Peace, 1.4)</a:t>
            </a:r>
          </a:p>
          <a:p>
            <a:endParaRPr lang="en-GB" dirty="0"/>
          </a:p>
        </p:txBody>
      </p:sp>
    </p:spTree>
    <p:extLst>
      <p:ext uri="{BB962C8B-B14F-4D97-AF65-F5344CB8AC3E}">
        <p14:creationId xmlns:p14="http://schemas.microsoft.com/office/powerpoint/2010/main" val="66010534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3692</TotalTime>
  <Words>1985</Words>
  <Application>Microsoft Office PowerPoint</Application>
  <PresentationFormat>Widescreen</PresentationFormat>
  <Paragraphs>103</Paragraphs>
  <Slides>15</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Aptos</vt:lpstr>
      <vt:lpstr>Arial</vt:lpstr>
      <vt:lpstr>Calibri</vt:lpstr>
      <vt:lpstr>Calibri Light</vt:lpstr>
      <vt:lpstr>1_Office Theme</vt:lpstr>
      <vt:lpstr>Θέμα του Office</vt:lpstr>
      <vt:lpstr>Ιστορία Οικονομικών Θεωριών</vt:lpstr>
      <vt:lpstr>John Maynard Keynes 1883-1946</vt:lpstr>
      <vt:lpstr>Ο Marshall σύμφωνα με τον Keynes</vt:lpstr>
      <vt:lpstr>Στοιχεία θεωρίας από τις βιογραφίες που γράφει ο Keynes</vt:lpstr>
      <vt:lpstr>Η κοινωνική διάσταση</vt:lpstr>
      <vt:lpstr>Ο βιομηχανικός αστικός πολιτισμός</vt:lpstr>
      <vt:lpstr>Το ζήτημα της ανεργίας</vt:lpstr>
      <vt:lpstr>PowerPoint Presentation</vt:lpstr>
      <vt:lpstr>Η ανεργία ως ένα αξιακό πρόβλημα του σημερινού πολιτισμού</vt:lpstr>
      <vt:lpstr>Ανεργία και ελλιπής παραγωγή</vt:lpstr>
      <vt:lpstr>Πραγματική ζήτηση (Effective demand)</vt:lpstr>
      <vt:lpstr>Οι τιμές αγοράς δεν είναι ένα γενικό σύστημα/πλαίσιο που δηλώνει πάντα τις αξίες των προϊόντων, αλλά ισχύει μόνο υπό συγκεκριμένες συνθήκες</vt:lpstr>
      <vt:lpstr>Η κοινωνία στην οποία θέλουμε να ζούμε</vt:lpstr>
      <vt:lpstr>Ο Τρίτος δρόμος</vt:lpstr>
      <vt:lpstr>Το μήνυμα του Keynes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ΦΙΛΟΣΟΦΙΑ ΤΗΣ ΟΙΚΟΝΟΜΙΑΣ, ΕΦΑΡΜΟΣΜΕΝΗ ΠΟΛΙΤΙΚΗ ΦΙΛΟΣΟΦΙΑ, ΠΑΓΚΟΣΜΙΑ ΔΙΚΑΙΟΣΥΝΗ</dc:title>
  <dc:creator>Constantinos Repapis</dc:creator>
  <cp:lastModifiedBy>Constantinos Repapis</cp:lastModifiedBy>
  <cp:revision>31</cp:revision>
  <dcterms:created xsi:type="dcterms:W3CDTF">2020-11-28T15:52:52Z</dcterms:created>
  <dcterms:modified xsi:type="dcterms:W3CDTF">2025-01-02T14:37:27Z</dcterms:modified>
</cp:coreProperties>
</file>