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48" r:id="rId1"/>
    <p:sldMasterId id="2147483734" r:id="rId2"/>
    <p:sldMasterId id="2147483746" r:id="rId3"/>
  </p:sldMasterIdLst>
  <p:notesMasterIdLst>
    <p:notesMasterId r:id="rId101"/>
  </p:notesMasterIdLst>
  <p:sldIdLst>
    <p:sldId id="256" r:id="rId4"/>
    <p:sldId id="261" r:id="rId5"/>
    <p:sldId id="262" r:id="rId6"/>
    <p:sldId id="477" r:id="rId7"/>
    <p:sldId id="485" r:id="rId8"/>
    <p:sldId id="484" r:id="rId9"/>
    <p:sldId id="564" r:id="rId10"/>
    <p:sldId id="496" r:id="rId11"/>
    <p:sldId id="416" r:id="rId12"/>
    <p:sldId id="476" r:id="rId13"/>
    <p:sldId id="497" r:id="rId14"/>
    <p:sldId id="478" r:id="rId15"/>
    <p:sldId id="508" r:id="rId16"/>
    <p:sldId id="482" r:id="rId17"/>
    <p:sldId id="479" r:id="rId18"/>
    <p:sldId id="505" r:id="rId19"/>
    <p:sldId id="506" r:id="rId20"/>
    <p:sldId id="507" r:id="rId21"/>
    <p:sldId id="480" r:id="rId22"/>
    <p:sldId id="498" r:id="rId23"/>
    <p:sldId id="504" r:id="rId24"/>
    <p:sldId id="481" r:id="rId25"/>
    <p:sldId id="499" r:id="rId26"/>
    <p:sldId id="500" r:id="rId27"/>
    <p:sldId id="501" r:id="rId28"/>
    <p:sldId id="510" r:id="rId29"/>
    <p:sldId id="512" r:id="rId30"/>
    <p:sldId id="517" r:id="rId31"/>
    <p:sldId id="557" r:id="rId32"/>
    <p:sldId id="558" r:id="rId33"/>
    <p:sldId id="511" r:id="rId34"/>
    <p:sldId id="513" r:id="rId35"/>
    <p:sldId id="514" r:id="rId36"/>
    <p:sldId id="515" r:id="rId37"/>
    <p:sldId id="516" r:id="rId38"/>
    <p:sldId id="518" r:id="rId39"/>
    <p:sldId id="519" r:id="rId40"/>
    <p:sldId id="520" r:id="rId41"/>
    <p:sldId id="523" r:id="rId42"/>
    <p:sldId id="565" r:id="rId43"/>
    <p:sldId id="521" r:id="rId44"/>
    <p:sldId id="522" r:id="rId45"/>
    <p:sldId id="524" r:id="rId46"/>
    <p:sldId id="526" r:id="rId47"/>
    <p:sldId id="525" r:id="rId48"/>
    <p:sldId id="528" r:id="rId49"/>
    <p:sldId id="568" r:id="rId50"/>
    <p:sldId id="291" r:id="rId51"/>
    <p:sldId id="271" r:id="rId52"/>
    <p:sldId id="264" r:id="rId53"/>
    <p:sldId id="267" r:id="rId54"/>
    <p:sldId id="266" r:id="rId55"/>
    <p:sldId id="281" r:id="rId56"/>
    <p:sldId id="282" r:id="rId57"/>
    <p:sldId id="283" r:id="rId58"/>
    <p:sldId id="284" r:id="rId59"/>
    <p:sldId id="529" r:id="rId60"/>
    <p:sldId id="530" r:id="rId61"/>
    <p:sldId id="561" r:id="rId62"/>
    <p:sldId id="562" r:id="rId63"/>
    <p:sldId id="563" r:id="rId64"/>
    <p:sldId id="532" r:id="rId65"/>
    <p:sldId id="531" r:id="rId66"/>
    <p:sldId id="533" r:id="rId67"/>
    <p:sldId id="559" r:id="rId68"/>
    <p:sldId id="567" r:id="rId69"/>
    <p:sldId id="259" r:id="rId70"/>
    <p:sldId id="534" r:id="rId71"/>
    <p:sldId id="535" r:id="rId72"/>
    <p:sldId id="540" r:id="rId73"/>
    <p:sldId id="539" r:id="rId74"/>
    <p:sldId id="541" r:id="rId75"/>
    <p:sldId id="538" r:id="rId76"/>
    <p:sldId id="546" r:id="rId77"/>
    <p:sldId id="542" r:id="rId78"/>
    <p:sldId id="537" r:id="rId79"/>
    <p:sldId id="545" r:id="rId80"/>
    <p:sldId id="544" r:id="rId81"/>
    <p:sldId id="547" r:id="rId82"/>
    <p:sldId id="543" r:id="rId83"/>
    <p:sldId id="574" r:id="rId84"/>
    <p:sldId id="570" r:id="rId85"/>
    <p:sldId id="549" r:id="rId86"/>
    <p:sldId id="550" r:id="rId87"/>
    <p:sldId id="286" r:id="rId88"/>
    <p:sldId id="274" r:id="rId89"/>
    <p:sldId id="279" r:id="rId90"/>
    <p:sldId id="288" r:id="rId91"/>
    <p:sldId id="571" r:id="rId92"/>
    <p:sldId id="572" r:id="rId93"/>
    <p:sldId id="287" r:id="rId94"/>
    <p:sldId id="285" r:id="rId95"/>
    <p:sldId id="573" r:id="rId96"/>
    <p:sldId id="569" r:id="rId97"/>
    <p:sldId id="280" r:id="rId98"/>
    <p:sldId id="289" r:id="rId99"/>
    <p:sldId id="290" r:id="rId100"/>
  </p:sldIdLst>
  <p:sldSz cx="9144000" cy="6858000" type="screen4x3"/>
  <p:notesSz cx="6858000" cy="9144000"/>
  <p:defaultTextStyle>
    <a:defPPr>
      <a:defRPr lang="el-GR"/>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591" autoAdjust="0"/>
    <p:restoredTop sz="99309" autoAdjust="0"/>
  </p:normalViewPr>
  <p:slideViewPr>
    <p:cSldViewPr>
      <p:cViewPr varScale="1">
        <p:scale>
          <a:sx n="78" d="100"/>
          <a:sy n="78" d="100"/>
        </p:scale>
        <p:origin x="1056" y="4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slide" Target="slides/slide81.xml"/><Relationship Id="rId89" Type="http://schemas.openxmlformats.org/officeDocument/2006/relationships/slide" Target="slides/slide86.xml"/><Relationship Id="rId16" Type="http://schemas.openxmlformats.org/officeDocument/2006/relationships/slide" Target="slides/slide13.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slide" Target="slides/slide76.xml"/><Relationship Id="rId102" Type="http://schemas.openxmlformats.org/officeDocument/2006/relationships/presProps" Target="presProps.xml"/><Relationship Id="rId5" Type="http://schemas.openxmlformats.org/officeDocument/2006/relationships/slide" Target="slides/slide2.xml"/><Relationship Id="rId90" Type="http://schemas.openxmlformats.org/officeDocument/2006/relationships/slide" Target="slides/slide87.xml"/><Relationship Id="rId95" Type="http://schemas.openxmlformats.org/officeDocument/2006/relationships/slide" Target="slides/slide92.xml"/><Relationship Id="rId22" Type="http://schemas.openxmlformats.org/officeDocument/2006/relationships/slide" Target="slides/slide19.xml"/><Relationship Id="rId27" Type="http://schemas.openxmlformats.org/officeDocument/2006/relationships/slide" Target="slides/slide24.xml"/><Relationship Id="rId43" Type="http://schemas.openxmlformats.org/officeDocument/2006/relationships/slide" Target="slides/slide40.xml"/><Relationship Id="rId48" Type="http://schemas.openxmlformats.org/officeDocument/2006/relationships/slide" Target="slides/slide45.xml"/><Relationship Id="rId64" Type="http://schemas.openxmlformats.org/officeDocument/2006/relationships/slide" Target="slides/slide61.xml"/><Relationship Id="rId69" Type="http://schemas.openxmlformats.org/officeDocument/2006/relationships/slide" Target="slides/slide66.xml"/><Relationship Id="rId80" Type="http://schemas.openxmlformats.org/officeDocument/2006/relationships/slide" Target="slides/slide77.xml"/><Relationship Id="rId85" Type="http://schemas.openxmlformats.org/officeDocument/2006/relationships/slide" Target="slides/slide82.xml"/><Relationship Id="rId12" Type="http://schemas.openxmlformats.org/officeDocument/2006/relationships/slide" Target="slides/slide9.xml"/><Relationship Id="rId17" Type="http://schemas.openxmlformats.org/officeDocument/2006/relationships/slide" Target="slides/slide14.xml"/><Relationship Id="rId33" Type="http://schemas.openxmlformats.org/officeDocument/2006/relationships/slide" Target="slides/slide30.xml"/><Relationship Id="rId38" Type="http://schemas.openxmlformats.org/officeDocument/2006/relationships/slide" Target="slides/slide35.xml"/><Relationship Id="rId59" Type="http://schemas.openxmlformats.org/officeDocument/2006/relationships/slide" Target="slides/slide56.xml"/><Relationship Id="rId103" Type="http://schemas.openxmlformats.org/officeDocument/2006/relationships/viewProps" Target="viewProps.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slide" Target="slides/slide85.xml"/><Relationship Id="rId91" Type="http://schemas.openxmlformats.org/officeDocument/2006/relationships/slide" Target="slides/slide88.xml"/><Relationship Id="rId96" Type="http://schemas.openxmlformats.org/officeDocument/2006/relationships/slide" Target="slides/slide93.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openxmlformats.org/officeDocument/2006/relationships/slide" Target="slides/slide91.xml"/><Relationship Id="rId99" Type="http://schemas.openxmlformats.org/officeDocument/2006/relationships/slide" Target="slides/slide96.xml"/><Relationship Id="rId101"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slide" Target="slides/slide94.xml"/><Relationship Id="rId104" Type="http://schemas.openxmlformats.org/officeDocument/2006/relationships/theme" Target="theme/theme1.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slide" Target="slides/slide84.xml"/><Relationship Id="rId61" Type="http://schemas.openxmlformats.org/officeDocument/2006/relationships/slide" Target="slides/slide58.xml"/><Relationship Id="rId82" Type="http://schemas.openxmlformats.org/officeDocument/2006/relationships/slide" Target="slides/slide79.xml"/><Relationship Id="rId19" Type="http://schemas.openxmlformats.org/officeDocument/2006/relationships/slide" Target="slides/slide16.xml"/><Relationship Id="rId14" Type="http://schemas.openxmlformats.org/officeDocument/2006/relationships/slide" Target="slides/slide11.xml"/><Relationship Id="rId30" Type="http://schemas.openxmlformats.org/officeDocument/2006/relationships/slide" Target="slides/slide27.xml"/><Relationship Id="rId35" Type="http://schemas.openxmlformats.org/officeDocument/2006/relationships/slide" Target="slides/slide32.xml"/><Relationship Id="rId56" Type="http://schemas.openxmlformats.org/officeDocument/2006/relationships/slide" Target="slides/slide53.xml"/><Relationship Id="rId77" Type="http://schemas.openxmlformats.org/officeDocument/2006/relationships/slide" Target="slides/slide74.xml"/><Relationship Id="rId100" Type="http://schemas.openxmlformats.org/officeDocument/2006/relationships/slide" Target="slides/slide97.xml"/><Relationship Id="rId105" Type="http://schemas.openxmlformats.org/officeDocument/2006/relationships/tableStyles" Target="tableStyles.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93" Type="http://schemas.openxmlformats.org/officeDocument/2006/relationships/slide" Target="slides/slide90.xml"/><Relationship Id="rId98" Type="http://schemas.openxmlformats.org/officeDocument/2006/relationships/slide" Target="slides/slide95.xml"/><Relationship Id="rId3" Type="http://schemas.openxmlformats.org/officeDocument/2006/relationships/slideMaster" Target="slideMasters/slideMaster3.xml"/><Relationship Id="rId25" Type="http://schemas.openxmlformats.org/officeDocument/2006/relationships/slide" Target="slides/slide22.xml"/><Relationship Id="rId46" Type="http://schemas.openxmlformats.org/officeDocument/2006/relationships/slide" Target="slides/slide43.xml"/><Relationship Id="rId67" Type="http://schemas.openxmlformats.org/officeDocument/2006/relationships/slide" Target="slides/slide6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D6548846-92BC-4A40-99FB-C30931A7EEB4}" type="datetimeFigureOut">
              <a:rPr lang="el-GR"/>
              <a:pPr>
                <a:defRPr/>
              </a:pPr>
              <a:t>19/11/2024</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l-GR" noProof="0"/>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noProof="0"/>
              <a:t>Στυλ υποδείγματος κειμένου</a:t>
            </a:r>
          </a:p>
          <a:p>
            <a:pPr lvl="1"/>
            <a:r>
              <a:rPr lang="el-GR" noProof="0"/>
              <a:t>Δεύτερου επιπέδου</a:t>
            </a:r>
          </a:p>
          <a:p>
            <a:pPr lvl="2"/>
            <a:r>
              <a:rPr lang="el-GR" noProof="0"/>
              <a:t>Τρίτου επιπέδου</a:t>
            </a:r>
          </a:p>
          <a:p>
            <a:pPr lvl="3"/>
            <a:r>
              <a:rPr lang="el-GR" noProof="0"/>
              <a:t>Τέταρτου επιπέδου</a:t>
            </a:r>
          </a:p>
          <a:p>
            <a:pPr lvl="4"/>
            <a:r>
              <a:rPr lang="el-GR" noProof="0"/>
              <a:t>Πέμπτου επιπέδου</a:t>
            </a: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96020CC6-C169-4E73-B609-DD8A1E631809}" type="slidenum">
              <a:rPr lang="el-GR"/>
              <a:pPr>
                <a:defRPr/>
              </a:pPr>
              <a:t>‹#›</a:t>
            </a:fld>
            <a:endParaRPr lang="el-GR"/>
          </a:p>
        </p:txBody>
      </p:sp>
    </p:spTree>
    <p:extLst>
      <p:ext uri="{BB962C8B-B14F-4D97-AF65-F5344CB8AC3E}">
        <p14:creationId xmlns:p14="http://schemas.microsoft.com/office/powerpoint/2010/main" val="385960190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eaLnBrk="1" hangingPunct="1">
              <a:spcBef>
                <a:spcPct val="0"/>
              </a:spcBef>
              <a:buFontTx/>
              <a:buChar char="•"/>
            </a:pPr>
            <a:endParaRPr lang="el-GR" altLang="el-GR">
              <a:solidFill>
                <a:srgbClr val="FF0000"/>
              </a:solidFill>
            </a:endParaRPr>
          </a:p>
        </p:txBody>
      </p:sp>
      <p:sp>
        <p:nvSpPr>
          <p:cNvPr id="53252" name="Θέση αριθμού διαφάνειας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0FA80447-34A2-4BA9-9FAC-7D1E72E47F11}" type="slidenum">
              <a:rPr lang="el-GR" altLang="el-GR"/>
              <a:pPr fontAlgn="base">
                <a:spcBef>
                  <a:spcPct val="0"/>
                </a:spcBef>
                <a:spcAft>
                  <a:spcPct val="0"/>
                </a:spcAft>
                <a:defRPr/>
              </a:pPr>
              <a:t>1</a:t>
            </a:fld>
            <a:endParaRPr lang="el-GR" altLang="el-G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l-GR" altLang="el-GR"/>
              <a:t> </a:t>
            </a:r>
          </a:p>
        </p:txBody>
      </p:sp>
      <p:sp>
        <p:nvSpPr>
          <p:cNvPr id="54276" name="Θέση αριθμού διαφάνειας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EE289A1F-840D-49B6-815B-85C8C0FB3244}" type="slidenum">
              <a:rPr lang="el-GR" altLang="el-GR"/>
              <a:pPr fontAlgn="base">
                <a:spcBef>
                  <a:spcPct val="0"/>
                </a:spcBef>
                <a:spcAft>
                  <a:spcPct val="0"/>
                </a:spcAft>
                <a:defRPr/>
              </a:pPr>
              <a:t>2</a:t>
            </a:fld>
            <a:endParaRPr lang="el-GR" altLang="el-G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l-GR" altLang="el-GR"/>
              <a:t> </a:t>
            </a:r>
          </a:p>
        </p:txBody>
      </p:sp>
      <p:sp>
        <p:nvSpPr>
          <p:cNvPr id="55300" name="Θέση αριθμού διαφάνειας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238969F8-7058-4A9B-AFA5-071E986C6F85}" type="slidenum">
              <a:rPr lang="el-GR" altLang="el-GR"/>
              <a:pPr fontAlgn="base">
                <a:spcBef>
                  <a:spcPct val="0"/>
                </a:spcBef>
                <a:spcAft>
                  <a:spcPct val="0"/>
                </a:spcAft>
                <a:defRPr/>
              </a:pPr>
              <a:t>3</a:t>
            </a:fld>
            <a:endParaRPr lang="el-GR" altLang="el-G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l-GR" altLang="el-GR"/>
          </a:p>
        </p:txBody>
      </p:sp>
      <p:sp>
        <p:nvSpPr>
          <p:cNvPr id="93188" name="Θέση αριθμού διαφάνειας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3AC7FFAE-91AA-4085-B71F-916CE6C4425E}" type="slidenum">
              <a:rPr lang="el-GR" altLang="el-GR"/>
              <a:pPr fontAlgn="base">
                <a:spcBef>
                  <a:spcPct val="0"/>
                </a:spcBef>
                <a:spcAft>
                  <a:spcPct val="0"/>
                </a:spcAft>
                <a:defRPr/>
              </a:pPr>
              <a:t>95</a:t>
            </a:fld>
            <a:endParaRPr lang="el-GR" altLang="el-G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l-GR" altLang="el-GR"/>
              <a:t> </a:t>
            </a:r>
          </a:p>
        </p:txBody>
      </p:sp>
      <p:sp>
        <p:nvSpPr>
          <p:cNvPr id="94212" name="Θέση αριθμού διαφάνειας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B03402B0-266E-4E7C-852E-01BA5DEFA49C}" type="slidenum">
              <a:rPr lang="el-GR" altLang="el-GR"/>
              <a:pPr fontAlgn="base">
                <a:spcBef>
                  <a:spcPct val="0"/>
                </a:spcBef>
                <a:spcAft>
                  <a:spcPct val="0"/>
                </a:spcAft>
                <a:defRPr/>
              </a:pPr>
              <a:t>96</a:t>
            </a:fld>
            <a:endParaRPr lang="el-GR" altLang="el-G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eaLnBrk="1" hangingPunct="1">
              <a:spcBef>
                <a:spcPct val="0"/>
              </a:spcBef>
              <a:buFontTx/>
              <a:buChar char="•"/>
            </a:pPr>
            <a:endParaRPr lang="el-GR" altLang="el-GR"/>
          </a:p>
        </p:txBody>
      </p:sp>
      <p:sp>
        <p:nvSpPr>
          <p:cNvPr id="95236" name="Θέση αριθμού διαφάνειας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A5E62145-4C5C-4E94-99A5-DEB0755FA154}" type="slidenum">
              <a:rPr lang="el-GR" altLang="el-GR"/>
              <a:pPr fontAlgn="base">
                <a:spcBef>
                  <a:spcPct val="0"/>
                </a:spcBef>
                <a:spcAft>
                  <a:spcPct val="0"/>
                </a:spcAft>
                <a:defRPr/>
              </a:pPr>
              <a:t>97</a:t>
            </a:fld>
            <a:endParaRPr lang="el-GR" altLang="el-G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lvl1pPr>
              <a:defRPr>
                <a:solidFill>
                  <a:schemeClr val="accent1"/>
                </a:solidFill>
              </a:defRPr>
            </a:lvl1pPr>
          </a:lstStyle>
          <a:p>
            <a:r>
              <a:rPr lang="el-GR" dirty="0"/>
              <a:t>Στυλ κύριου τίτλου</a:t>
            </a:r>
          </a:p>
        </p:txBody>
      </p:sp>
      <p:sp>
        <p:nvSpPr>
          <p:cNvPr id="3" name="Υπότιτλος 2"/>
          <p:cNvSpPr>
            <a:spLocks noGrp="1"/>
          </p:cNvSpPr>
          <p:nvPr>
            <p:ph type="subTitle" idx="1"/>
          </p:nvPr>
        </p:nvSpPr>
        <p:spPr>
          <a:xfrm>
            <a:off x="683568" y="3886200"/>
            <a:ext cx="7776864"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dirty="0"/>
              <a:t>Στυλ κύριου υπότιτλου</a:t>
            </a:r>
          </a:p>
        </p:txBody>
      </p:sp>
    </p:spTree>
    <p:extLst>
      <p:ext uri="{BB962C8B-B14F-4D97-AF65-F5344CB8AC3E}">
        <p14:creationId xmlns:p14="http://schemas.microsoft.com/office/powerpoint/2010/main" val="16338274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4" name="Θέση αριθμού διαφάνειας 5"/>
          <p:cNvSpPr txBox="1">
            <a:spLocks/>
          </p:cNvSpPr>
          <p:nvPr userDrawn="1"/>
        </p:nvSpPr>
        <p:spPr>
          <a:xfrm>
            <a:off x="8645525" y="6442075"/>
            <a:ext cx="431800" cy="268288"/>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spcBef>
                <a:spcPts val="0"/>
              </a:spcBef>
              <a:spcAft>
                <a:spcPts val="0"/>
              </a:spcAft>
              <a:defRPr/>
            </a:pPr>
            <a:fld id="{E9D0E83F-295D-43D6-8E91-A107693DB659}" type="slidenum">
              <a:rPr lang="el-GR" smtClean="0"/>
              <a:pPr algn="ctr" fontAlgn="auto">
                <a:spcBef>
                  <a:spcPts val="0"/>
                </a:spcBef>
                <a:spcAft>
                  <a:spcPts val="0"/>
                </a:spcAft>
                <a:defRPr/>
              </a:pPr>
              <a:t>‹#›</a:t>
            </a:fld>
            <a:endParaRPr lang="el-GR" dirty="0"/>
          </a:p>
        </p:txBody>
      </p:sp>
      <p:sp>
        <p:nvSpPr>
          <p:cNvPr id="5" name="2 - Θέση υποσέλιδου"/>
          <p:cNvSpPr txBox="1">
            <a:spLocks/>
          </p:cNvSpPr>
          <p:nvPr userDrawn="1"/>
        </p:nvSpPr>
        <p:spPr bwMode="auto">
          <a:xfrm>
            <a:off x="539750" y="6442075"/>
            <a:ext cx="7993063" cy="268288"/>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a:solidFill>
                  <a:schemeClr val="accent1"/>
                </a:solidFill>
                <a:latin typeface="+mn-lt"/>
                <a:cs typeface="+mn-cs"/>
              </a:rPr>
              <a:t>Κλασική πολιτική οικονομία: </a:t>
            </a:r>
            <a:r>
              <a:rPr lang="en-US" sz="1000" dirty="0">
                <a:solidFill>
                  <a:schemeClr val="accent1"/>
                </a:solidFill>
                <a:latin typeface="+mn-lt"/>
                <a:cs typeface="+mn-cs"/>
              </a:rPr>
              <a:t>Malthus &amp; Ricardo</a:t>
            </a:r>
            <a:endParaRPr lang="en-US" sz="1000" dirty="0">
              <a:solidFill>
                <a:schemeClr val="accent1"/>
              </a:solidFill>
              <a:latin typeface="+mn-lt"/>
              <a:ea typeface="ＭＳ Ｐゴシック" pitchFamily="34" charset="-128"/>
              <a:cs typeface="+mn-cs"/>
            </a:endParaRP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8738" y="6254750"/>
            <a:ext cx="4318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Τίτλος 1"/>
          <p:cNvSpPr>
            <a:spLocks noGrp="1"/>
          </p:cNvSpPr>
          <p:nvPr>
            <p:ph type="title"/>
          </p:nvPr>
        </p:nvSpPr>
        <p:spPr/>
        <p:txBody>
          <a:bodyPr/>
          <a:lstStyle>
            <a:lvl1pPr>
              <a:defRPr b="0">
                <a:solidFill>
                  <a:schemeClr val="accent1"/>
                </a:solidFill>
              </a:defRPr>
            </a:lvl1pPr>
          </a:lstStyle>
          <a:p>
            <a:r>
              <a:rPr lang="el-GR" dirty="0"/>
              <a:t>Στυλ κύριου τίτλου</a:t>
            </a:r>
          </a:p>
        </p:txBody>
      </p:sp>
      <p:sp>
        <p:nvSpPr>
          <p:cNvPr id="3" name="Θέση κατακόρυφου κειμένου 2"/>
          <p:cNvSpPr>
            <a:spLocks noGrp="1"/>
          </p:cNvSpPr>
          <p:nvPr>
            <p:ph type="body" orient="vert" idx="1"/>
          </p:nvPr>
        </p:nvSpPr>
        <p:spPr/>
        <p:txBody>
          <a:bodyPr vert="eaVert"/>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Tree>
    <p:extLst>
      <p:ext uri="{BB962C8B-B14F-4D97-AF65-F5344CB8AC3E}">
        <p14:creationId xmlns:p14="http://schemas.microsoft.com/office/powerpoint/2010/main" val="39943284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lvl1pPr>
              <a:defRPr b="0">
                <a:solidFill>
                  <a:schemeClr val="accent1"/>
                </a:solidFill>
              </a:defRPr>
            </a:lvl1pPr>
          </a:lstStyle>
          <a:p>
            <a:r>
              <a:rPr lang="el-GR" dirty="0"/>
              <a:t>Στυλ κύριου τίτλου</a:t>
            </a: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Tree>
    <p:extLst>
      <p:ext uri="{BB962C8B-B14F-4D97-AF65-F5344CB8AC3E}">
        <p14:creationId xmlns:p14="http://schemas.microsoft.com/office/powerpoint/2010/main" val="12033910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16536A1D-A268-4978-A610-3B891229FEF2}" type="datetime1">
              <a:rPr lang="en-GB" smtClean="0"/>
              <a:t>19/11/2024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E3D0E19-D375-4F0C-9920-96693C9885B6}" type="slidenum">
              <a:rPr lang="en-GB" smtClean="0"/>
              <a:t>‹#›</a:t>
            </a:fld>
            <a:endParaRPr lang="en-GB"/>
          </a:p>
        </p:txBody>
      </p:sp>
    </p:spTree>
    <p:extLst>
      <p:ext uri="{BB962C8B-B14F-4D97-AF65-F5344CB8AC3E}">
        <p14:creationId xmlns:p14="http://schemas.microsoft.com/office/powerpoint/2010/main" val="24289408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EE77977-3775-4F85-B8E4-E046FD574389}" type="datetime1">
              <a:rPr lang="en-GB" smtClean="0"/>
              <a:t>19/11/2024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E3D0E19-D375-4F0C-9920-96693C9885B6}" type="slidenum">
              <a:rPr lang="en-GB" smtClean="0"/>
              <a:t>‹#›</a:t>
            </a:fld>
            <a:endParaRPr lang="en-GB"/>
          </a:p>
        </p:txBody>
      </p:sp>
    </p:spTree>
    <p:extLst>
      <p:ext uri="{BB962C8B-B14F-4D97-AF65-F5344CB8AC3E}">
        <p14:creationId xmlns:p14="http://schemas.microsoft.com/office/powerpoint/2010/main" val="17446638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3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5B6EE36-B996-45E4-9BBF-BBFFCF35DEE0}" type="datetime1">
              <a:rPr lang="en-GB" smtClean="0"/>
              <a:t>19/11/2024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E3D0E19-D375-4F0C-9920-96693C9885B6}" type="slidenum">
              <a:rPr lang="en-GB" smtClean="0"/>
              <a:t>‹#›</a:t>
            </a:fld>
            <a:endParaRPr lang="en-GB"/>
          </a:p>
        </p:txBody>
      </p:sp>
    </p:spTree>
    <p:extLst>
      <p:ext uri="{BB962C8B-B14F-4D97-AF65-F5344CB8AC3E}">
        <p14:creationId xmlns:p14="http://schemas.microsoft.com/office/powerpoint/2010/main" val="22032439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AFA71B4B-B9D9-48BF-95FC-4A797FD3BF76}" type="datetime1">
              <a:rPr lang="en-GB" smtClean="0"/>
              <a:t>19/11/2024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E3D0E19-D375-4F0C-9920-96693C9885B6}" type="slidenum">
              <a:rPr lang="en-GB" smtClean="0"/>
              <a:t>‹#›</a:t>
            </a:fld>
            <a:endParaRPr lang="en-GB"/>
          </a:p>
        </p:txBody>
      </p:sp>
    </p:spTree>
    <p:extLst>
      <p:ext uri="{BB962C8B-B14F-4D97-AF65-F5344CB8AC3E}">
        <p14:creationId xmlns:p14="http://schemas.microsoft.com/office/powerpoint/2010/main" val="15343686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8500BD7F-C49D-4720-9AB9-1031339CD94F}" type="datetime1">
              <a:rPr lang="en-GB" smtClean="0"/>
              <a:t>19/11/2024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E3D0E19-D375-4F0C-9920-96693C9885B6}" type="slidenum">
              <a:rPr lang="en-GB" smtClean="0"/>
              <a:t>‹#›</a:t>
            </a:fld>
            <a:endParaRPr lang="en-GB"/>
          </a:p>
        </p:txBody>
      </p:sp>
    </p:spTree>
    <p:extLst>
      <p:ext uri="{BB962C8B-B14F-4D97-AF65-F5344CB8AC3E}">
        <p14:creationId xmlns:p14="http://schemas.microsoft.com/office/powerpoint/2010/main" val="35545514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162E3832-5D9A-41D9-9417-9B68287DFBA3}" type="datetime1">
              <a:rPr lang="en-GB" smtClean="0"/>
              <a:t>19/11/2024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E3D0E19-D375-4F0C-9920-96693C9885B6}" type="slidenum">
              <a:rPr lang="en-GB" smtClean="0"/>
              <a:t>‹#›</a:t>
            </a:fld>
            <a:endParaRPr lang="en-GB"/>
          </a:p>
        </p:txBody>
      </p:sp>
    </p:spTree>
    <p:extLst>
      <p:ext uri="{BB962C8B-B14F-4D97-AF65-F5344CB8AC3E}">
        <p14:creationId xmlns:p14="http://schemas.microsoft.com/office/powerpoint/2010/main" val="34613000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1038C4-C163-49D0-8B62-4A442AAC08D4}" type="datetime1">
              <a:rPr lang="en-GB" smtClean="0"/>
              <a:t>19/11/2024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E3D0E19-D375-4F0C-9920-96693C9885B6}" type="slidenum">
              <a:rPr lang="en-GB" smtClean="0"/>
              <a:t>‹#›</a:t>
            </a:fld>
            <a:endParaRPr lang="en-GB"/>
          </a:p>
        </p:txBody>
      </p:sp>
    </p:spTree>
    <p:extLst>
      <p:ext uri="{BB962C8B-B14F-4D97-AF65-F5344CB8AC3E}">
        <p14:creationId xmlns:p14="http://schemas.microsoft.com/office/powerpoint/2010/main" val="18369897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1500" b="1"/>
            </a:lvl1pPr>
          </a:lstStyle>
          <a:p>
            <a:r>
              <a:rPr lang="en-US"/>
              <a:t>Click to edit Master title style</a:t>
            </a:r>
            <a:endParaRPr lang="en-GB"/>
          </a:p>
        </p:txBody>
      </p:sp>
      <p:sp>
        <p:nvSpPr>
          <p:cNvPr id="3" name="Content Placeholder 2"/>
          <p:cNvSpPr>
            <a:spLocks noGrp="1"/>
          </p:cNvSpPr>
          <p:nvPr>
            <p:ph idx="1"/>
          </p:nvPr>
        </p:nvSpPr>
        <p:spPr>
          <a:xfrm>
            <a:off x="3575050" y="27305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D763A29D-9AC1-422F-BBD2-D79B103F728A}" type="datetime1">
              <a:rPr lang="en-GB" smtClean="0"/>
              <a:t>19/11/2024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E3D0E19-D375-4F0C-9920-96693C9885B6}" type="slidenum">
              <a:rPr lang="en-GB" smtClean="0"/>
              <a:t>‹#›</a:t>
            </a:fld>
            <a:endParaRPr lang="en-GB"/>
          </a:p>
        </p:txBody>
      </p:sp>
    </p:spTree>
    <p:extLst>
      <p:ext uri="{BB962C8B-B14F-4D97-AF65-F5344CB8AC3E}">
        <p14:creationId xmlns:p14="http://schemas.microsoft.com/office/powerpoint/2010/main" val="11792568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4" name="Θέση αριθμού διαφάνειας 5"/>
          <p:cNvSpPr txBox="1">
            <a:spLocks/>
          </p:cNvSpPr>
          <p:nvPr userDrawn="1"/>
        </p:nvSpPr>
        <p:spPr>
          <a:xfrm>
            <a:off x="8645525" y="6442075"/>
            <a:ext cx="431800" cy="268288"/>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spcBef>
                <a:spcPts val="0"/>
              </a:spcBef>
              <a:spcAft>
                <a:spcPts val="0"/>
              </a:spcAft>
              <a:defRPr/>
            </a:pPr>
            <a:fld id="{DADBDDF8-BEF6-4008-88B4-28C9602168C4}" type="slidenum">
              <a:rPr lang="el-GR" smtClean="0"/>
              <a:pPr algn="ctr" fontAlgn="auto">
                <a:spcBef>
                  <a:spcPts val="0"/>
                </a:spcBef>
                <a:spcAft>
                  <a:spcPts val="0"/>
                </a:spcAft>
                <a:defRPr/>
              </a:pPr>
              <a:t>‹#›</a:t>
            </a:fld>
            <a:endParaRPr lang="el-GR" dirty="0"/>
          </a:p>
        </p:txBody>
      </p:sp>
      <p:sp>
        <p:nvSpPr>
          <p:cNvPr id="5" name="2 - Θέση υποσέλιδου"/>
          <p:cNvSpPr txBox="1">
            <a:spLocks/>
          </p:cNvSpPr>
          <p:nvPr userDrawn="1"/>
        </p:nvSpPr>
        <p:spPr bwMode="auto">
          <a:xfrm>
            <a:off x="539750" y="6442075"/>
            <a:ext cx="7993063" cy="268288"/>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a:solidFill>
                  <a:schemeClr val="accent1"/>
                </a:solidFill>
                <a:latin typeface="+mn-lt"/>
                <a:cs typeface="+mn-cs"/>
              </a:rPr>
              <a:t>Κλασική πολιτική οικονομία: </a:t>
            </a:r>
            <a:r>
              <a:rPr lang="en-US" sz="1000" dirty="0">
                <a:solidFill>
                  <a:schemeClr val="accent1"/>
                </a:solidFill>
                <a:latin typeface="+mn-lt"/>
                <a:cs typeface="+mn-cs"/>
              </a:rPr>
              <a:t>Malthus &amp; Ricardo</a:t>
            </a:r>
            <a:endParaRPr lang="en-US" sz="1000" dirty="0">
              <a:solidFill>
                <a:schemeClr val="accent1"/>
              </a:solidFill>
              <a:latin typeface="+mn-lt"/>
              <a:ea typeface="ＭＳ Ｐゴシック" pitchFamily="34" charset="-128"/>
              <a:cs typeface="+mn-cs"/>
            </a:endParaRP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8738" y="6254750"/>
            <a:ext cx="4318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Τίτλος 1"/>
          <p:cNvSpPr>
            <a:spLocks noGrp="1"/>
          </p:cNvSpPr>
          <p:nvPr>
            <p:ph type="title"/>
          </p:nvPr>
        </p:nvSpPr>
        <p:spPr/>
        <p:txBody>
          <a:bodyPr/>
          <a:lstStyle>
            <a:lvl1pPr>
              <a:defRPr b="0">
                <a:solidFill>
                  <a:schemeClr val="accent1"/>
                </a:solidFill>
              </a:defRPr>
            </a:lvl1pPr>
          </a:lstStyle>
          <a:p>
            <a:r>
              <a:rPr lang="el-GR" dirty="0"/>
              <a:t>Στυλ κύριου τίτλου</a:t>
            </a:r>
          </a:p>
        </p:txBody>
      </p:sp>
      <p:sp>
        <p:nvSpPr>
          <p:cNvPr id="3" name="Θέση περιεχομένου 2"/>
          <p:cNvSpPr>
            <a:spLocks noGrp="1"/>
          </p:cNvSpPr>
          <p:nvPr>
            <p:ph idx="1"/>
          </p:nvPr>
        </p:nvSpPr>
        <p:spPr>
          <a:xfrm>
            <a:off x="464156" y="1556792"/>
            <a:ext cx="8229600" cy="4525963"/>
          </a:xfrm>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a:t>Στυλ υποδείγματος κειμένου</a:t>
            </a:r>
          </a:p>
          <a:p>
            <a:pPr lvl="1"/>
            <a:r>
              <a:rPr lang="el-GR" dirty="0"/>
              <a:t>Δεύτερου επιπέδου</a:t>
            </a:r>
          </a:p>
          <a:p>
            <a:pPr lvl="2"/>
            <a:r>
              <a:rPr lang="el-GR" dirty="0"/>
              <a:t>Τρίτου επιπέδου</a:t>
            </a:r>
          </a:p>
          <a:p>
            <a:pPr lvl="3"/>
            <a:r>
              <a:rPr lang="el-GR" dirty="0"/>
              <a:t>Τέταρτου επιπέδου</a:t>
            </a:r>
          </a:p>
          <a:p>
            <a:pPr lvl="4"/>
            <a:r>
              <a:rPr lang="el-GR" dirty="0"/>
              <a:t>Πέμπτου επιπέδου</a:t>
            </a:r>
          </a:p>
        </p:txBody>
      </p:sp>
    </p:spTree>
    <p:extLst>
      <p:ext uri="{BB962C8B-B14F-4D97-AF65-F5344CB8AC3E}">
        <p14:creationId xmlns:p14="http://schemas.microsoft.com/office/powerpoint/2010/main" val="28235627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DE702F29-F276-4311-B3D4-439AA256DAC9}" type="datetime1">
              <a:rPr lang="en-GB" smtClean="0"/>
              <a:t>19/11/2024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E3D0E19-D375-4F0C-9920-96693C9885B6}" type="slidenum">
              <a:rPr lang="en-GB" smtClean="0"/>
              <a:t>‹#›</a:t>
            </a:fld>
            <a:endParaRPr lang="en-GB"/>
          </a:p>
        </p:txBody>
      </p:sp>
    </p:spTree>
    <p:extLst>
      <p:ext uri="{BB962C8B-B14F-4D97-AF65-F5344CB8AC3E}">
        <p14:creationId xmlns:p14="http://schemas.microsoft.com/office/powerpoint/2010/main" val="221910992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F67F8AD-A84C-4FC4-9C9C-412284621BB5}" type="datetime1">
              <a:rPr lang="en-GB" smtClean="0"/>
              <a:t>19/11/2024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E3D0E19-D375-4F0C-9920-96693C9885B6}" type="slidenum">
              <a:rPr lang="en-GB" smtClean="0"/>
              <a:t>‹#›</a:t>
            </a:fld>
            <a:endParaRPr lang="en-GB"/>
          </a:p>
        </p:txBody>
      </p:sp>
    </p:spTree>
    <p:extLst>
      <p:ext uri="{BB962C8B-B14F-4D97-AF65-F5344CB8AC3E}">
        <p14:creationId xmlns:p14="http://schemas.microsoft.com/office/powerpoint/2010/main" val="126649063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CB458EC-593A-4207-A612-B75D9A8334BA}" type="datetime1">
              <a:rPr lang="en-GB" smtClean="0"/>
              <a:t>19/11/2024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E3D0E19-D375-4F0C-9920-96693C9885B6}" type="slidenum">
              <a:rPr lang="en-GB" smtClean="0"/>
              <a:t>‹#›</a:t>
            </a:fld>
            <a:endParaRPr lang="en-GB"/>
          </a:p>
        </p:txBody>
      </p:sp>
    </p:spTree>
    <p:extLst>
      <p:ext uri="{BB962C8B-B14F-4D97-AF65-F5344CB8AC3E}">
        <p14:creationId xmlns:p14="http://schemas.microsoft.com/office/powerpoint/2010/main" val="425705946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8AE189-E333-63EA-31E3-1C9947F875A6}"/>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GB"/>
          </a:p>
        </p:txBody>
      </p:sp>
      <p:sp>
        <p:nvSpPr>
          <p:cNvPr id="3" name="Subtitle 2">
            <a:extLst>
              <a:ext uri="{FF2B5EF4-FFF2-40B4-BE49-F238E27FC236}">
                <a16:creationId xmlns:a16="http://schemas.microsoft.com/office/drawing/2014/main" id="{C9A3AAE5-3F8B-0E2A-48BE-9EA74E61D5C5}"/>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21B68044-2022-555A-9141-B3904ED60B5C}"/>
              </a:ext>
            </a:extLst>
          </p:cNvPr>
          <p:cNvSpPr>
            <a:spLocks noGrp="1"/>
          </p:cNvSpPr>
          <p:nvPr>
            <p:ph type="dt" sz="half" idx="10"/>
          </p:nvPr>
        </p:nvSpPr>
        <p:spPr/>
        <p:txBody>
          <a:bodyPr/>
          <a:lstStyle/>
          <a:p>
            <a:fld id="{E60CC2C2-D8D9-4BE1-9A8D-A7E85F2CBD0F}" type="datetimeFigureOut">
              <a:rPr lang="en-GB" smtClean="0"/>
              <a:t>19/11/2024</a:t>
            </a:fld>
            <a:endParaRPr lang="en-GB"/>
          </a:p>
        </p:txBody>
      </p:sp>
      <p:sp>
        <p:nvSpPr>
          <p:cNvPr id="5" name="Footer Placeholder 4">
            <a:extLst>
              <a:ext uri="{FF2B5EF4-FFF2-40B4-BE49-F238E27FC236}">
                <a16:creationId xmlns:a16="http://schemas.microsoft.com/office/drawing/2014/main" id="{95A39EC9-2255-01B6-BFC2-AA62C275A1C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2EE92A8-C1A3-52B8-3077-F67F9D578C23}"/>
              </a:ext>
            </a:extLst>
          </p:cNvPr>
          <p:cNvSpPr>
            <a:spLocks noGrp="1"/>
          </p:cNvSpPr>
          <p:nvPr>
            <p:ph type="sldNum" sz="quarter" idx="12"/>
          </p:nvPr>
        </p:nvSpPr>
        <p:spPr/>
        <p:txBody>
          <a:bodyPr/>
          <a:lstStyle/>
          <a:p>
            <a:fld id="{37E6400E-3CD8-427B-BBF2-690747E276EB}" type="slidenum">
              <a:rPr lang="en-GB" smtClean="0"/>
              <a:t>‹#›</a:t>
            </a:fld>
            <a:endParaRPr lang="en-GB"/>
          </a:p>
        </p:txBody>
      </p:sp>
    </p:spTree>
    <p:extLst>
      <p:ext uri="{BB962C8B-B14F-4D97-AF65-F5344CB8AC3E}">
        <p14:creationId xmlns:p14="http://schemas.microsoft.com/office/powerpoint/2010/main" val="143214633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F3E4D8-7806-5476-7DCC-B8DBEEB825D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23E1878-17F8-C130-C909-B88D1BD14E0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990837F-6275-A96F-1846-9C10812F1AC5}"/>
              </a:ext>
            </a:extLst>
          </p:cNvPr>
          <p:cNvSpPr>
            <a:spLocks noGrp="1"/>
          </p:cNvSpPr>
          <p:nvPr>
            <p:ph type="dt" sz="half" idx="10"/>
          </p:nvPr>
        </p:nvSpPr>
        <p:spPr/>
        <p:txBody>
          <a:bodyPr/>
          <a:lstStyle/>
          <a:p>
            <a:fld id="{E60CC2C2-D8D9-4BE1-9A8D-A7E85F2CBD0F}" type="datetimeFigureOut">
              <a:rPr lang="en-GB" smtClean="0"/>
              <a:t>19/11/2024</a:t>
            </a:fld>
            <a:endParaRPr lang="en-GB"/>
          </a:p>
        </p:txBody>
      </p:sp>
      <p:sp>
        <p:nvSpPr>
          <p:cNvPr id="5" name="Footer Placeholder 4">
            <a:extLst>
              <a:ext uri="{FF2B5EF4-FFF2-40B4-BE49-F238E27FC236}">
                <a16:creationId xmlns:a16="http://schemas.microsoft.com/office/drawing/2014/main" id="{9127E751-C596-CE41-54CD-977B9FC568F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5F796E7-2FE3-C57B-F10C-160BE5F9AFA6}"/>
              </a:ext>
            </a:extLst>
          </p:cNvPr>
          <p:cNvSpPr>
            <a:spLocks noGrp="1"/>
          </p:cNvSpPr>
          <p:nvPr>
            <p:ph type="sldNum" sz="quarter" idx="12"/>
          </p:nvPr>
        </p:nvSpPr>
        <p:spPr/>
        <p:txBody>
          <a:bodyPr/>
          <a:lstStyle/>
          <a:p>
            <a:fld id="{37E6400E-3CD8-427B-BBF2-690747E276EB}" type="slidenum">
              <a:rPr lang="en-GB" smtClean="0"/>
              <a:t>‹#›</a:t>
            </a:fld>
            <a:endParaRPr lang="en-GB"/>
          </a:p>
        </p:txBody>
      </p:sp>
    </p:spTree>
    <p:extLst>
      <p:ext uri="{BB962C8B-B14F-4D97-AF65-F5344CB8AC3E}">
        <p14:creationId xmlns:p14="http://schemas.microsoft.com/office/powerpoint/2010/main" val="314162782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025B59-43A0-D7AB-3DC6-FD311BC6260C}"/>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949C57A3-2F86-37FB-DABA-D349C147F2CF}"/>
              </a:ext>
            </a:extLst>
          </p:cNvPr>
          <p:cNvSpPr>
            <a:spLocks noGrp="1"/>
          </p:cNvSpPr>
          <p:nvPr>
            <p:ph type="body" idx="1"/>
          </p:nvPr>
        </p:nvSpPr>
        <p:spPr>
          <a:xfrm>
            <a:off x="623888" y="4589464"/>
            <a:ext cx="7886700" cy="1500187"/>
          </a:xfrm>
        </p:spPr>
        <p:txBody>
          <a:bodyPr/>
          <a:lstStyle>
            <a:lvl1pPr marL="0" indent="0">
              <a:buNone/>
              <a:defRPr sz="1800">
                <a:solidFill>
                  <a:schemeClr val="tx1">
                    <a:tint val="82000"/>
                  </a:schemeClr>
                </a:solidFill>
              </a:defRPr>
            </a:lvl1pPr>
            <a:lvl2pPr marL="342900" indent="0">
              <a:buNone/>
              <a:defRPr sz="1500">
                <a:solidFill>
                  <a:schemeClr val="tx1">
                    <a:tint val="82000"/>
                  </a:schemeClr>
                </a:solidFill>
              </a:defRPr>
            </a:lvl2pPr>
            <a:lvl3pPr marL="685800" indent="0">
              <a:buNone/>
              <a:defRPr sz="1350">
                <a:solidFill>
                  <a:schemeClr val="tx1">
                    <a:tint val="82000"/>
                  </a:schemeClr>
                </a:solidFill>
              </a:defRPr>
            </a:lvl3pPr>
            <a:lvl4pPr marL="1028700" indent="0">
              <a:buNone/>
              <a:defRPr sz="1200">
                <a:solidFill>
                  <a:schemeClr val="tx1">
                    <a:tint val="82000"/>
                  </a:schemeClr>
                </a:solidFill>
              </a:defRPr>
            </a:lvl4pPr>
            <a:lvl5pPr marL="1371600" indent="0">
              <a:buNone/>
              <a:defRPr sz="1200">
                <a:solidFill>
                  <a:schemeClr val="tx1">
                    <a:tint val="82000"/>
                  </a:schemeClr>
                </a:solidFill>
              </a:defRPr>
            </a:lvl5pPr>
            <a:lvl6pPr marL="1714500" indent="0">
              <a:buNone/>
              <a:defRPr sz="1200">
                <a:solidFill>
                  <a:schemeClr val="tx1">
                    <a:tint val="82000"/>
                  </a:schemeClr>
                </a:solidFill>
              </a:defRPr>
            </a:lvl6pPr>
            <a:lvl7pPr marL="2057400" indent="0">
              <a:buNone/>
              <a:defRPr sz="1200">
                <a:solidFill>
                  <a:schemeClr val="tx1">
                    <a:tint val="82000"/>
                  </a:schemeClr>
                </a:solidFill>
              </a:defRPr>
            </a:lvl7pPr>
            <a:lvl8pPr marL="2400300" indent="0">
              <a:buNone/>
              <a:defRPr sz="1200">
                <a:solidFill>
                  <a:schemeClr val="tx1">
                    <a:tint val="82000"/>
                  </a:schemeClr>
                </a:solidFill>
              </a:defRPr>
            </a:lvl8pPr>
            <a:lvl9pPr marL="2743200" indent="0">
              <a:buNone/>
              <a:defRPr sz="12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159F934-BAB0-3B7C-D87A-35ED21E30523}"/>
              </a:ext>
            </a:extLst>
          </p:cNvPr>
          <p:cNvSpPr>
            <a:spLocks noGrp="1"/>
          </p:cNvSpPr>
          <p:nvPr>
            <p:ph type="dt" sz="half" idx="10"/>
          </p:nvPr>
        </p:nvSpPr>
        <p:spPr/>
        <p:txBody>
          <a:bodyPr/>
          <a:lstStyle/>
          <a:p>
            <a:fld id="{E60CC2C2-D8D9-4BE1-9A8D-A7E85F2CBD0F}" type="datetimeFigureOut">
              <a:rPr lang="en-GB" smtClean="0"/>
              <a:t>19/11/2024</a:t>
            </a:fld>
            <a:endParaRPr lang="en-GB"/>
          </a:p>
        </p:txBody>
      </p:sp>
      <p:sp>
        <p:nvSpPr>
          <p:cNvPr id="5" name="Footer Placeholder 4">
            <a:extLst>
              <a:ext uri="{FF2B5EF4-FFF2-40B4-BE49-F238E27FC236}">
                <a16:creationId xmlns:a16="http://schemas.microsoft.com/office/drawing/2014/main" id="{E2AC3D3C-47F7-D2E3-7DF4-883639C5AFB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D87DFBC-7766-132B-3901-F82DC1C3DCF6}"/>
              </a:ext>
            </a:extLst>
          </p:cNvPr>
          <p:cNvSpPr>
            <a:spLocks noGrp="1"/>
          </p:cNvSpPr>
          <p:nvPr>
            <p:ph type="sldNum" sz="quarter" idx="12"/>
          </p:nvPr>
        </p:nvSpPr>
        <p:spPr/>
        <p:txBody>
          <a:bodyPr/>
          <a:lstStyle/>
          <a:p>
            <a:fld id="{37E6400E-3CD8-427B-BBF2-690747E276EB}" type="slidenum">
              <a:rPr lang="en-GB" smtClean="0"/>
              <a:t>‹#›</a:t>
            </a:fld>
            <a:endParaRPr lang="en-GB"/>
          </a:p>
        </p:txBody>
      </p:sp>
    </p:spTree>
    <p:extLst>
      <p:ext uri="{BB962C8B-B14F-4D97-AF65-F5344CB8AC3E}">
        <p14:creationId xmlns:p14="http://schemas.microsoft.com/office/powerpoint/2010/main" val="419008453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288A8F-DAEA-A7CB-4D86-2EB03B66524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D755CC9-DFAA-7950-8EE0-F1BAA4EB7A1A}"/>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44FBFBA6-1F0A-62A9-DB49-2266990726ED}"/>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A7BE1C14-74B1-0E20-B673-5F57A365FBF9}"/>
              </a:ext>
            </a:extLst>
          </p:cNvPr>
          <p:cNvSpPr>
            <a:spLocks noGrp="1"/>
          </p:cNvSpPr>
          <p:nvPr>
            <p:ph type="dt" sz="half" idx="10"/>
          </p:nvPr>
        </p:nvSpPr>
        <p:spPr/>
        <p:txBody>
          <a:bodyPr/>
          <a:lstStyle/>
          <a:p>
            <a:fld id="{E60CC2C2-D8D9-4BE1-9A8D-A7E85F2CBD0F}" type="datetimeFigureOut">
              <a:rPr lang="en-GB" smtClean="0"/>
              <a:t>19/11/2024</a:t>
            </a:fld>
            <a:endParaRPr lang="en-GB"/>
          </a:p>
        </p:txBody>
      </p:sp>
      <p:sp>
        <p:nvSpPr>
          <p:cNvPr id="6" name="Footer Placeholder 5">
            <a:extLst>
              <a:ext uri="{FF2B5EF4-FFF2-40B4-BE49-F238E27FC236}">
                <a16:creationId xmlns:a16="http://schemas.microsoft.com/office/drawing/2014/main" id="{307361AA-D46E-01D6-E94C-D087AF88983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B56B5AD-DD58-0848-EF32-E012BFCF338C}"/>
              </a:ext>
            </a:extLst>
          </p:cNvPr>
          <p:cNvSpPr>
            <a:spLocks noGrp="1"/>
          </p:cNvSpPr>
          <p:nvPr>
            <p:ph type="sldNum" sz="quarter" idx="12"/>
          </p:nvPr>
        </p:nvSpPr>
        <p:spPr/>
        <p:txBody>
          <a:bodyPr/>
          <a:lstStyle/>
          <a:p>
            <a:fld id="{37E6400E-3CD8-427B-BBF2-690747E276EB}" type="slidenum">
              <a:rPr lang="en-GB" smtClean="0"/>
              <a:t>‹#›</a:t>
            </a:fld>
            <a:endParaRPr lang="en-GB"/>
          </a:p>
        </p:txBody>
      </p:sp>
    </p:spTree>
    <p:extLst>
      <p:ext uri="{BB962C8B-B14F-4D97-AF65-F5344CB8AC3E}">
        <p14:creationId xmlns:p14="http://schemas.microsoft.com/office/powerpoint/2010/main" val="324097142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243995-AB70-FE7B-F47B-771E30FABCAF}"/>
              </a:ext>
            </a:extLst>
          </p:cNvPr>
          <p:cNvSpPr>
            <a:spLocks noGrp="1"/>
          </p:cNvSpPr>
          <p:nvPr>
            <p:ph type="title"/>
          </p:nvPr>
        </p:nvSpPr>
        <p:spPr>
          <a:xfrm>
            <a:off x="629841" y="365126"/>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B12DA8F-8F0C-758A-6D41-0F72FAE4F974}"/>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760BF053-2285-7683-F79C-213349B411C6}"/>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0577DD81-61A8-3BEF-8E42-FBC68532497B}"/>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2800EBDB-6D1E-B0BE-4650-F744EE486691}"/>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657E97E2-3201-CDAC-824E-EB56BF6FA606}"/>
              </a:ext>
            </a:extLst>
          </p:cNvPr>
          <p:cNvSpPr>
            <a:spLocks noGrp="1"/>
          </p:cNvSpPr>
          <p:nvPr>
            <p:ph type="dt" sz="half" idx="10"/>
          </p:nvPr>
        </p:nvSpPr>
        <p:spPr/>
        <p:txBody>
          <a:bodyPr/>
          <a:lstStyle/>
          <a:p>
            <a:fld id="{E60CC2C2-D8D9-4BE1-9A8D-A7E85F2CBD0F}" type="datetimeFigureOut">
              <a:rPr lang="en-GB" smtClean="0"/>
              <a:t>19/11/2024</a:t>
            </a:fld>
            <a:endParaRPr lang="en-GB"/>
          </a:p>
        </p:txBody>
      </p:sp>
      <p:sp>
        <p:nvSpPr>
          <p:cNvPr id="8" name="Footer Placeholder 7">
            <a:extLst>
              <a:ext uri="{FF2B5EF4-FFF2-40B4-BE49-F238E27FC236}">
                <a16:creationId xmlns:a16="http://schemas.microsoft.com/office/drawing/2014/main" id="{4AAF727D-05AE-58FE-37CC-BCC764EBA59C}"/>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FA0DDE09-B2F0-FDD8-4B93-46FD8801F4E2}"/>
              </a:ext>
            </a:extLst>
          </p:cNvPr>
          <p:cNvSpPr>
            <a:spLocks noGrp="1"/>
          </p:cNvSpPr>
          <p:nvPr>
            <p:ph type="sldNum" sz="quarter" idx="12"/>
          </p:nvPr>
        </p:nvSpPr>
        <p:spPr/>
        <p:txBody>
          <a:bodyPr/>
          <a:lstStyle/>
          <a:p>
            <a:fld id="{37E6400E-3CD8-427B-BBF2-690747E276EB}" type="slidenum">
              <a:rPr lang="en-GB" smtClean="0"/>
              <a:t>‹#›</a:t>
            </a:fld>
            <a:endParaRPr lang="en-GB"/>
          </a:p>
        </p:txBody>
      </p:sp>
    </p:spTree>
    <p:extLst>
      <p:ext uri="{BB962C8B-B14F-4D97-AF65-F5344CB8AC3E}">
        <p14:creationId xmlns:p14="http://schemas.microsoft.com/office/powerpoint/2010/main" val="118322862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F5C1DD-1BA9-58F4-B2D1-09839139B453}"/>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42E448D6-E987-7091-6704-9169B6C4C4DC}"/>
              </a:ext>
            </a:extLst>
          </p:cNvPr>
          <p:cNvSpPr>
            <a:spLocks noGrp="1"/>
          </p:cNvSpPr>
          <p:nvPr>
            <p:ph type="dt" sz="half" idx="10"/>
          </p:nvPr>
        </p:nvSpPr>
        <p:spPr/>
        <p:txBody>
          <a:bodyPr/>
          <a:lstStyle/>
          <a:p>
            <a:fld id="{E60CC2C2-D8D9-4BE1-9A8D-A7E85F2CBD0F}" type="datetimeFigureOut">
              <a:rPr lang="en-GB" smtClean="0"/>
              <a:t>19/11/2024</a:t>
            </a:fld>
            <a:endParaRPr lang="en-GB"/>
          </a:p>
        </p:txBody>
      </p:sp>
      <p:sp>
        <p:nvSpPr>
          <p:cNvPr id="4" name="Footer Placeholder 3">
            <a:extLst>
              <a:ext uri="{FF2B5EF4-FFF2-40B4-BE49-F238E27FC236}">
                <a16:creationId xmlns:a16="http://schemas.microsoft.com/office/drawing/2014/main" id="{BB1A89AF-85BD-E860-7F1F-1D0858872DBE}"/>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EDB2A85F-58C6-DE69-912F-3704E1E14B15}"/>
              </a:ext>
            </a:extLst>
          </p:cNvPr>
          <p:cNvSpPr>
            <a:spLocks noGrp="1"/>
          </p:cNvSpPr>
          <p:nvPr>
            <p:ph type="sldNum" sz="quarter" idx="12"/>
          </p:nvPr>
        </p:nvSpPr>
        <p:spPr/>
        <p:txBody>
          <a:bodyPr/>
          <a:lstStyle/>
          <a:p>
            <a:fld id="{37E6400E-3CD8-427B-BBF2-690747E276EB}" type="slidenum">
              <a:rPr lang="en-GB" smtClean="0"/>
              <a:t>‹#›</a:t>
            </a:fld>
            <a:endParaRPr lang="en-GB"/>
          </a:p>
        </p:txBody>
      </p:sp>
    </p:spTree>
    <p:extLst>
      <p:ext uri="{BB962C8B-B14F-4D97-AF65-F5344CB8AC3E}">
        <p14:creationId xmlns:p14="http://schemas.microsoft.com/office/powerpoint/2010/main" val="264161491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55A58E2-F109-C3C3-7D43-17DA91103F2A}"/>
              </a:ext>
            </a:extLst>
          </p:cNvPr>
          <p:cNvSpPr>
            <a:spLocks noGrp="1"/>
          </p:cNvSpPr>
          <p:nvPr>
            <p:ph type="dt" sz="half" idx="10"/>
          </p:nvPr>
        </p:nvSpPr>
        <p:spPr/>
        <p:txBody>
          <a:bodyPr/>
          <a:lstStyle/>
          <a:p>
            <a:fld id="{E60CC2C2-D8D9-4BE1-9A8D-A7E85F2CBD0F}" type="datetimeFigureOut">
              <a:rPr lang="en-GB" smtClean="0"/>
              <a:t>19/11/2024</a:t>
            </a:fld>
            <a:endParaRPr lang="en-GB"/>
          </a:p>
        </p:txBody>
      </p:sp>
      <p:sp>
        <p:nvSpPr>
          <p:cNvPr id="3" name="Footer Placeholder 2">
            <a:extLst>
              <a:ext uri="{FF2B5EF4-FFF2-40B4-BE49-F238E27FC236}">
                <a16:creationId xmlns:a16="http://schemas.microsoft.com/office/drawing/2014/main" id="{97B4EA20-09DC-3FDA-583D-B0F001836792}"/>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D3E81BCE-87D9-3F59-8B90-FA4CD7C2B16A}"/>
              </a:ext>
            </a:extLst>
          </p:cNvPr>
          <p:cNvSpPr>
            <a:spLocks noGrp="1"/>
          </p:cNvSpPr>
          <p:nvPr>
            <p:ph type="sldNum" sz="quarter" idx="12"/>
          </p:nvPr>
        </p:nvSpPr>
        <p:spPr/>
        <p:txBody>
          <a:bodyPr/>
          <a:lstStyle/>
          <a:p>
            <a:fld id="{37E6400E-3CD8-427B-BBF2-690747E276EB}" type="slidenum">
              <a:rPr lang="en-GB" smtClean="0"/>
              <a:t>‹#›</a:t>
            </a:fld>
            <a:endParaRPr lang="en-GB"/>
          </a:p>
        </p:txBody>
      </p:sp>
    </p:spTree>
    <p:extLst>
      <p:ext uri="{BB962C8B-B14F-4D97-AF65-F5344CB8AC3E}">
        <p14:creationId xmlns:p14="http://schemas.microsoft.com/office/powerpoint/2010/main" val="20088197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0" cap="none" baseline="0">
                <a:solidFill>
                  <a:schemeClr val="accent1"/>
                </a:solidFill>
              </a:defRPr>
            </a:lvl1pPr>
          </a:lstStyle>
          <a:p>
            <a:r>
              <a:rPr lang="el-GR" dirty="0"/>
              <a:t>Στυλ κύριου τίτλου</a:t>
            </a:r>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a:t>Στυλ υποδείγματος κειμένου</a:t>
            </a:r>
          </a:p>
        </p:txBody>
      </p:sp>
    </p:spTree>
    <p:extLst>
      <p:ext uri="{BB962C8B-B14F-4D97-AF65-F5344CB8AC3E}">
        <p14:creationId xmlns:p14="http://schemas.microsoft.com/office/powerpoint/2010/main" val="80611697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E68F86-2B80-8A4B-0675-597CCA1D60A4}"/>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229FBEC6-725F-27B8-0E11-111F6D446BF5}"/>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EE1F14F0-6891-2BE1-C788-5189B75C0FAC}"/>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E554ACB4-A07F-F521-12A2-EF3C39A38395}"/>
              </a:ext>
            </a:extLst>
          </p:cNvPr>
          <p:cNvSpPr>
            <a:spLocks noGrp="1"/>
          </p:cNvSpPr>
          <p:nvPr>
            <p:ph type="dt" sz="half" idx="10"/>
          </p:nvPr>
        </p:nvSpPr>
        <p:spPr/>
        <p:txBody>
          <a:bodyPr/>
          <a:lstStyle/>
          <a:p>
            <a:fld id="{E60CC2C2-D8D9-4BE1-9A8D-A7E85F2CBD0F}" type="datetimeFigureOut">
              <a:rPr lang="en-GB" smtClean="0"/>
              <a:t>19/11/2024</a:t>
            </a:fld>
            <a:endParaRPr lang="en-GB"/>
          </a:p>
        </p:txBody>
      </p:sp>
      <p:sp>
        <p:nvSpPr>
          <p:cNvPr id="6" name="Footer Placeholder 5">
            <a:extLst>
              <a:ext uri="{FF2B5EF4-FFF2-40B4-BE49-F238E27FC236}">
                <a16:creationId xmlns:a16="http://schemas.microsoft.com/office/drawing/2014/main" id="{2ACB1FCF-466B-AE74-7C1C-74341FFE7DA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01C513A-7105-BB8C-762D-F6017A2C6B8A}"/>
              </a:ext>
            </a:extLst>
          </p:cNvPr>
          <p:cNvSpPr>
            <a:spLocks noGrp="1"/>
          </p:cNvSpPr>
          <p:nvPr>
            <p:ph type="sldNum" sz="quarter" idx="12"/>
          </p:nvPr>
        </p:nvSpPr>
        <p:spPr/>
        <p:txBody>
          <a:bodyPr/>
          <a:lstStyle/>
          <a:p>
            <a:fld id="{37E6400E-3CD8-427B-BBF2-690747E276EB}" type="slidenum">
              <a:rPr lang="en-GB" smtClean="0"/>
              <a:t>‹#›</a:t>
            </a:fld>
            <a:endParaRPr lang="en-GB"/>
          </a:p>
        </p:txBody>
      </p:sp>
    </p:spTree>
    <p:extLst>
      <p:ext uri="{BB962C8B-B14F-4D97-AF65-F5344CB8AC3E}">
        <p14:creationId xmlns:p14="http://schemas.microsoft.com/office/powerpoint/2010/main" val="295779578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FCE4FD-4074-969E-FD91-D1C7AC0FFCE5}"/>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46E6DD5B-FCD0-EEC5-72FE-08B8EAEC6AAD}"/>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a:extLst>
              <a:ext uri="{FF2B5EF4-FFF2-40B4-BE49-F238E27FC236}">
                <a16:creationId xmlns:a16="http://schemas.microsoft.com/office/drawing/2014/main" id="{76E31B7E-FDD1-3CB3-F983-B3BAA59746EB}"/>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FAA2F6BE-6479-F86A-0650-7F6444F69AE9}"/>
              </a:ext>
            </a:extLst>
          </p:cNvPr>
          <p:cNvSpPr>
            <a:spLocks noGrp="1"/>
          </p:cNvSpPr>
          <p:nvPr>
            <p:ph type="dt" sz="half" idx="10"/>
          </p:nvPr>
        </p:nvSpPr>
        <p:spPr/>
        <p:txBody>
          <a:bodyPr/>
          <a:lstStyle/>
          <a:p>
            <a:fld id="{E60CC2C2-D8D9-4BE1-9A8D-A7E85F2CBD0F}" type="datetimeFigureOut">
              <a:rPr lang="en-GB" smtClean="0"/>
              <a:t>19/11/2024</a:t>
            </a:fld>
            <a:endParaRPr lang="en-GB"/>
          </a:p>
        </p:txBody>
      </p:sp>
      <p:sp>
        <p:nvSpPr>
          <p:cNvPr id="6" name="Footer Placeholder 5">
            <a:extLst>
              <a:ext uri="{FF2B5EF4-FFF2-40B4-BE49-F238E27FC236}">
                <a16:creationId xmlns:a16="http://schemas.microsoft.com/office/drawing/2014/main" id="{4951CB4E-30F3-4FBD-632C-940A13D0C40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012E464-199B-B5A7-7F4A-E0FF8ED878C5}"/>
              </a:ext>
            </a:extLst>
          </p:cNvPr>
          <p:cNvSpPr>
            <a:spLocks noGrp="1"/>
          </p:cNvSpPr>
          <p:nvPr>
            <p:ph type="sldNum" sz="quarter" idx="12"/>
          </p:nvPr>
        </p:nvSpPr>
        <p:spPr/>
        <p:txBody>
          <a:bodyPr/>
          <a:lstStyle/>
          <a:p>
            <a:fld id="{37E6400E-3CD8-427B-BBF2-690747E276EB}" type="slidenum">
              <a:rPr lang="en-GB" smtClean="0"/>
              <a:t>‹#›</a:t>
            </a:fld>
            <a:endParaRPr lang="en-GB"/>
          </a:p>
        </p:txBody>
      </p:sp>
    </p:spTree>
    <p:extLst>
      <p:ext uri="{BB962C8B-B14F-4D97-AF65-F5344CB8AC3E}">
        <p14:creationId xmlns:p14="http://schemas.microsoft.com/office/powerpoint/2010/main" val="246125814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2D1D8E-18AE-237E-1528-C13114F6155D}"/>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68F2058-0498-81F9-9440-3F577EB0B78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F0EE4FC-23EC-2E17-6D97-24689C943B5B}"/>
              </a:ext>
            </a:extLst>
          </p:cNvPr>
          <p:cNvSpPr>
            <a:spLocks noGrp="1"/>
          </p:cNvSpPr>
          <p:nvPr>
            <p:ph type="dt" sz="half" idx="10"/>
          </p:nvPr>
        </p:nvSpPr>
        <p:spPr/>
        <p:txBody>
          <a:bodyPr/>
          <a:lstStyle/>
          <a:p>
            <a:fld id="{E60CC2C2-D8D9-4BE1-9A8D-A7E85F2CBD0F}" type="datetimeFigureOut">
              <a:rPr lang="en-GB" smtClean="0"/>
              <a:t>19/11/2024</a:t>
            </a:fld>
            <a:endParaRPr lang="en-GB"/>
          </a:p>
        </p:txBody>
      </p:sp>
      <p:sp>
        <p:nvSpPr>
          <p:cNvPr id="5" name="Footer Placeholder 4">
            <a:extLst>
              <a:ext uri="{FF2B5EF4-FFF2-40B4-BE49-F238E27FC236}">
                <a16:creationId xmlns:a16="http://schemas.microsoft.com/office/drawing/2014/main" id="{CB21A2F1-9B87-6E6E-C21C-3B2C3264064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37190B6-02BE-2F51-8DE5-A9705D89674D}"/>
              </a:ext>
            </a:extLst>
          </p:cNvPr>
          <p:cNvSpPr>
            <a:spLocks noGrp="1"/>
          </p:cNvSpPr>
          <p:nvPr>
            <p:ph type="sldNum" sz="quarter" idx="12"/>
          </p:nvPr>
        </p:nvSpPr>
        <p:spPr/>
        <p:txBody>
          <a:bodyPr/>
          <a:lstStyle/>
          <a:p>
            <a:fld id="{37E6400E-3CD8-427B-BBF2-690747E276EB}" type="slidenum">
              <a:rPr lang="en-GB" smtClean="0"/>
              <a:t>‹#›</a:t>
            </a:fld>
            <a:endParaRPr lang="en-GB"/>
          </a:p>
        </p:txBody>
      </p:sp>
    </p:spTree>
    <p:extLst>
      <p:ext uri="{BB962C8B-B14F-4D97-AF65-F5344CB8AC3E}">
        <p14:creationId xmlns:p14="http://schemas.microsoft.com/office/powerpoint/2010/main" val="252603341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6783B68-D906-95B9-92E2-13701AB079CD}"/>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828B6F2-E7BA-4F60-6AA9-8EAD283E9A7D}"/>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2076B9F-E4CC-4367-283D-1E559D807333}"/>
              </a:ext>
            </a:extLst>
          </p:cNvPr>
          <p:cNvSpPr>
            <a:spLocks noGrp="1"/>
          </p:cNvSpPr>
          <p:nvPr>
            <p:ph type="dt" sz="half" idx="10"/>
          </p:nvPr>
        </p:nvSpPr>
        <p:spPr/>
        <p:txBody>
          <a:bodyPr/>
          <a:lstStyle/>
          <a:p>
            <a:fld id="{E60CC2C2-D8D9-4BE1-9A8D-A7E85F2CBD0F}" type="datetimeFigureOut">
              <a:rPr lang="en-GB" smtClean="0"/>
              <a:t>19/11/2024</a:t>
            </a:fld>
            <a:endParaRPr lang="en-GB"/>
          </a:p>
        </p:txBody>
      </p:sp>
      <p:sp>
        <p:nvSpPr>
          <p:cNvPr id="5" name="Footer Placeholder 4">
            <a:extLst>
              <a:ext uri="{FF2B5EF4-FFF2-40B4-BE49-F238E27FC236}">
                <a16:creationId xmlns:a16="http://schemas.microsoft.com/office/drawing/2014/main" id="{51C2427D-83D0-91E4-FD24-5E5669B18FC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402BE8E-F816-1E81-77B7-1B1FA90C7816}"/>
              </a:ext>
            </a:extLst>
          </p:cNvPr>
          <p:cNvSpPr>
            <a:spLocks noGrp="1"/>
          </p:cNvSpPr>
          <p:nvPr>
            <p:ph type="sldNum" sz="quarter" idx="12"/>
          </p:nvPr>
        </p:nvSpPr>
        <p:spPr/>
        <p:txBody>
          <a:bodyPr/>
          <a:lstStyle/>
          <a:p>
            <a:fld id="{37E6400E-3CD8-427B-BBF2-690747E276EB}" type="slidenum">
              <a:rPr lang="en-GB" smtClean="0"/>
              <a:t>‹#›</a:t>
            </a:fld>
            <a:endParaRPr lang="en-GB"/>
          </a:p>
        </p:txBody>
      </p:sp>
    </p:spTree>
    <p:extLst>
      <p:ext uri="{BB962C8B-B14F-4D97-AF65-F5344CB8AC3E}">
        <p14:creationId xmlns:p14="http://schemas.microsoft.com/office/powerpoint/2010/main" val="39843701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5" name="Θέση αριθμού διαφάνειας 5"/>
          <p:cNvSpPr txBox="1">
            <a:spLocks/>
          </p:cNvSpPr>
          <p:nvPr userDrawn="1"/>
        </p:nvSpPr>
        <p:spPr>
          <a:xfrm>
            <a:off x="8645525" y="6442075"/>
            <a:ext cx="431800" cy="268288"/>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spcBef>
                <a:spcPts val="0"/>
              </a:spcBef>
              <a:spcAft>
                <a:spcPts val="0"/>
              </a:spcAft>
              <a:defRPr/>
            </a:pPr>
            <a:fld id="{1939EBD3-A525-4AE1-9340-8D3A82CE4E9D}" type="slidenum">
              <a:rPr lang="el-GR" smtClean="0"/>
              <a:pPr algn="ctr" fontAlgn="auto">
                <a:spcBef>
                  <a:spcPts val="0"/>
                </a:spcBef>
                <a:spcAft>
                  <a:spcPts val="0"/>
                </a:spcAft>
                <a:defRPr/>
              </a:pPr>
              <a:t>‹#›</a:t>
            </a:fld>
            <a:endParaRPr lang="el-GR" dirty="0"/>
          </a:p>
        </p:txBody>
      </p:sp>
      <p:sp>
        <p:nvSpPr>
          <p:cNvPr id="6" name="2 - Θέση υποσέλιδου"/>
          <p:cNvSpPr txBox="1">
            <a:spLocks/>
          </p:cNvSpPr>
          <p:nvPr userDrawn="1"/>
        </p:nvSpPr>
        <p:spPr bwMode="auto">
          <a:xfrm>
            <a:off x="539750" y="6442075"/>
            <a:ext cx="7993063" cy="268288"/>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a:solidFill>
                  <a:schemeClr val="accent1"/>
                </a:solidFill>
                <a:latin typeface="+mn-lt"/>
                <a:cs typeface="+mn-cs"/>
              </a:rPr>
              <a:t>Κλασική πολιτική οικονομία: </a:t>
            </a:r>
            <a:r>
              <a:rPr lang="en-US" sz="1000" dirty="0">
                <a:solidFill>
                  <a:schemeClr val="accent1"/>
                </a:solidFill>
                <a:latin typeface="+mn-lt"/>
                <a:cs typeface="+mn-cs"/>
              </a:rPr>
              <a:t>Malthus &amp; Ricardo</a:t>
            </a:r>
            <a:endParaRPr lang="en-US" sz="1000" dirty="0">
              <a:solidFill>
                <a:schemeClr val="accent1"/>
              </a:solidFill>
              <a:latin typeface="+mn-lt"/>
              <a:ea typeface="ＭＳ Ｐゴシック" pitchFamily="34" charset="-128"/>
              <a:cs typeface="+mn-cs"/>
            </a:endParaRPr>
          </a:p>
        </p:txBody>
      </p:sp>
      <p:pic>
        <p:nvPicPr>
          <p:cNvPr id="7" name="Picture 5"/>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8738" y="6254750"/>
            <a:ext cx="4318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Τίτλος 1"/>
          <p:cNvSpPr>
            <a:spLocks noGrp="1"/>
          </p:cNvSpPr>
          <p:nvPr>
            <p:ph type="title"/>
          </p:nvPr>
        </p:nvSpPr>
        <p:spPr/>
        <p:txBody>
          <a:bodyPr/>
          <a:lstStyle>
            <a:lvl1pPr>
              <a:defRPr b="0">
                <a:solidFill>
                  <a:schemeClr val="accent1"/>
                </a:solidFill>
              </a:defRPr>
            </a:lvl1pPr>
          </a:lstStyle>
          <a:p>
            <a:r>
              <a:rPr lang="el-GR" dirty="0"/>
              <a:t>Στυλ κύριου τίτλου</a:t>
            </a:r>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Tree>
    <p:extLst>
      <p:ext uri="{BB962C8B-B14F-4D97-AF65-F5344CB8AC3E}">
        <p14:creationId xmlns:p14="http://schemas.microsoft.com/office/powerpoint/2010/main" val="23348778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7" name="Θέση αριθμού διαφάνειας 5"/>
          <p:cNvSpPr txBox="1">
            <a:spLocks/>
          </p:cNvSpPr>
          <p:nvPr userDrawn="1"/>
        </p:nvSpPr>
        <p:spPr>
          <a:xfrm>
            <a:off x="8645525" y="6442075"/>
            <a:ext cx="431800" cy="268288"/>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spcBef>
                <a:spcPts val="0"/>
              </a:spcBef>
              <a:spcAft>
                <a:spcPts val="0"/>
              </a:spcAft>
              <a:defRPr/>
            </a:pPr>
            <a:fld id="{0FA0AE09-C3A1-4CE9-A50A-687BE906F5A9}" type="slidenum">
              <a:rPr lang="el-GR" smtClean="0"/>
              <a:pPr algn="ctr" fontAlgn="auto">
                <a:spcBef>
                  <a:spcPts val="0"/>
                </a:spcBef>
                <a:spcAft>
                  <a:spcPts val="0"/>
                </a:spcAft>
                <a:defRPr/>
              </a:pPr>
              <a:t>‹#›</a:t>
            </a:fld>
            <a:endParaRPr lang="el-GR" dirty="0"/>
          </a:p>
        </p:txBody>
      </p:sp>
      <p:sp>
        <p:nvSpPr>
          <p:cNvPr id="8" name="2 - Θέση υποσέλιδου"/>
          <p:cNvSpPr txBox="1">
            <a:spLocks/>
          </p:cNvSpPr>
          <p:nvPr userDrawn="1"/>
        </p:nvSpPr>
        <p:spPr bwMode="auto">
          <a:xfrm>
            <a:off x="539750" y="6442075"/>
            <a:ext cx="7993063" cy="268288"/>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a:solidFill>
                  <a:schemeClr val="accent1"/>
                </a:solidFill>
                <a:latin typeface="+mn-lt"/>
                <a:cs typeface="+mn-cs"/>
              </a:rPr>
              <a:t>Κλασική πολιτική οικονομία: </a:t>
            </a:r>
            <a:r>
              <a:rPr lang="en-US" sz="1000" dirty="0">
                <a:solidFill>
                  <a:schemeClr val="accent1"/>
                </a:solidFill>
                <a:latin typeface="+mn-lt"/>
                <a:cs typeface="+mn-cs"/>
              </a:rPr>
              <a:t>Malthus &amp; Ricardo</a:t>
            </a:r>
            <a:endParaRPr lang="en-US" sz="1000" dirty="0">
              <a:solidFill>
                <a:schemeClr val="accent1"/>
              </a:solidFill>
              <a:latin typeface="+mn-lt"/>
              <a:ea typeface="ＭＳ Ｐゴシック" pitchFamily="34" charset="-128"/>
              <a:cs typeface="+mn-cs"/>
            </a:endParaRPr>
          </a:p>
        </p:txBody>
      </p:sp>
      <p:pic>
        <p:nvPicPr>
          <p:cNvPr id="9" name="Picture 5"/>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8738" y="6254750"/>
            <a:ext cx="4318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Τίτλος 1"/>
          <p:cNvSpPr>
            <a:spLocks noGrp="1"/>
          </p:cNvSpPr>
          <p:nvPr>
            <p:ph type="title"/>
          </p:nvPr>
        </p:nvSpPr>
        <p:spPr/>
        <p:txBody>
          <a:bodyPr/>
          <a:lstStyle>
            <a:lvl1pPr>
              <a:defRPr>
                <a:solidFill>
                  <a:schemeClr val="accent1"/>
                </a:solidFill>
              </a:defRPr>
            </a:lvl1pPr>
          </a:lstStyle>
          <a:p>
            <a:r>
              <a:rPr lang="el-GR" dirty="0"/>
              <a:t>Στυλ κύριου τίτλου</a:t>
            </a:r>
          </a:p>
        </p:txBody>
      </p:sp>
      <p:sp>
        <p:nvSpPr>
          <p:cNvPr id="3" name="Θέση κειμένου 2"/>
          <p:cNvSpPr>
            <a:spLocks noGrp="1"/>
          </p:cNvSpPr>
          <p:nvPr>
            <p:ph type="body" idx="1"/>
          </p:nvPr>
        </p:nvSpPr>
        <p:spPr>
          <a:xfrm>
            <a:off x="457200" y="157425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υποδείγματος κειμένου</a:t>
            </a:r>
          </a:p>
        </p:txBody>
      </p:sp>
      <p:sp>
        <p:nvSpPr>
          <p:cNvPr id="4" name="Θέση περιεχομένου 3"/>
          <p:cNvSpPr>
            <a:spLocks noGrp="1"/>
          </p:cNvSpPr>
          <p:nvPr>
            <p:ph sz="half" idx="2"/>
          </p:nvPr>
        </p:nvSpPr>
        <p:spPr>
          <a:xfrm>
            <a:off x="457200" y="2214016"/>
            <a:ext cx="4040188"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Θέση κειμένου 4"/>
          <p:cNvSpPr>
            <a:spLocks noGrp="1"/>
          </p:cNvSpPr>
          <p:nvPr>
            <p:ph type="body" sz="quarter" idx="3"/>
          </p:nvPr>
        </p:nvSpPr>
        <p:spPr>
          <a:xfrm>
            <a:off x="4645025" y="157425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υποδείγματος κειμένου</a:t>
            </a:r>
          </a:p>
        </p:txBody>
      </p:sp>
      <p:sp>
        <p:nvSpPr>
          <p:cNvPr id="6" name="Θέση περιεχομένου 5"/>
          <p:cNvSpPr>
            <a:spLocks noGrp="1"/>
          </p:cNvSpPr>
          <p:nvPr>
            <p:ph sz="quarter" idx="4"/>
          </p:nvPr>
        </p:nvSpPr>
        <p:spPr>
          <a:xfrm>
            <a:off x="4645025" y="2214016"/>
            <a:ext cx="4041775"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Tree>
    <p:extLst>
      <p:ext uri="{BB962C8B-B14F-4D97-AF65-F5344CB8AC3E}">
        <p14:creationId xmlns:p14="http://schemas.microsoft.com/office/powerpoint/2010/main" val="16259567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3" name="Θέση αριθμού διαφάνειας 5"/>
          <p:cNvSpPr txBox="1">
            <a:spLocks/>
          </p:cNvSpPr>
          <p:nvPr userDrawn="1"/>
        </p:nvSpPr>
        <p:spPr>
          <a:xfrm>
            <a:off x="8645525" y="6442075"/>
            <a:ext cx="431800" cy="268288"/>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spcBef>
                <a:spcPts val="0"/>
              </a:spcBef>
              <a:spcAft>
                <a:spcPts val="0"/>
              </a:spcAft>
              <a:defRPr/>
            </a:pPr>
            <a:fld id="{D77092EC-452E-4A83-9F19-968A0508939F}" type="slidenum">
              <a:rPr lang="el-GR" smtClean="0"/>
              <a:pPr algn="ctr" fontAlgn="auto">
                <a:spcBef>
                  <a:spcPts val="0"/>
                </a:spcBef>
                <a:spcAft>
                  <a:spcPts val="0"/>
                </a:spcAft>
                <a:defRPr/>
              </a:pPr>
              <a:t>‹#›</a:t>
            </a:fld>
            <a:endParaRPr lang="el-GR" dirty="0"/>
          </a:p>
        </p:txBody>
      </p:sp>
      <p:sp>
        <p:nvSpPr>
          <p:cNvPr id="4" name="2 - Θέση υποσέλιδου"/>
          <p:cNvSpPr txBox="1">
            <a:spLocks/>
          </p:cNvSpPr>
          <p:nvPr userDrawn="1"/>
        </p:nvSpPr>
        <p:spPr bwMode="auto">
          <a:xfrm>
            <a:off x="539750" y="6442075"/>
            <a:ext cx="7993063" cy="268288"/>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a:solidFill>
                  <a:schemeClr val="accent1"/>
                </a:solidFill>
                <a:latin typeface="+mn-lt"/>
                <a:cs typeface="+mn-cs"/>
              </a:rPr>
              <a:t>Κλασική πολιτική οικονομία: </a:t>
            </a:r>
            <a:r>
              <a:rPr lang="en-US" sz="1000" dirty="0">
                <a:solidFill>
                  <a:schemeClr val="accent1"/>
                </a:solidFill>
                <a:latin typeface="+mn-lt"/>
                <a:cs typeface="+mn-cs"/>
              </a:rPr>
              <a:t>Malthus &amp; Ricardo</a:t>
            </a:r>
            <a:endParaRPr lang="en-US" sz="1000" dirty="0">
              <a:solidFill>
                <a:schemeClr val="accent1"/>
              </a:solidFill>
              <a:latin typeface="+mn-lt"/>
              <a:ea typeface="ＭＳ Ｐゴシック" pitchFamily="34" charset="-128"/>
              <a:cs typeface="+mn-cs"/>
            </a:endParaRPr>
          </a:p>
        </p:txBody>
      </p:sp>
      <p:pic>
        <p:nvPicPr>
          <p:cNvPr id="5" name="Picture 5"/>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8738" y="6254750"/>
            <a:ext cx="4318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Τίτλος 1"/>
          <p:cNvSpPr>
            <a:spLocks noGrp="1"/>
          </p:cNvSpPr>
          <p:nvPr>
            <p:ph type="title"/>
          </p:nvPr>
        </p:nvSpPr>
        <p:spPr/>
        <p:txBody>
          <a:bodyPr/>
          <a:lstStyle>
            <a:lvl1pPr>
              <a:defRPr b="0">
                <a:solidFill>
                  <a:schemeClr val="accent1"/>
                </a:solidFill>
              </a:defRPr>
            </a:lvl1pPr>
          </a:lstStyle>
          <a:p>
            <a:r>
              <a:rPr lang="el-GR" dirty="0"/>
              <a:t>Στυλ κύριου τίτλου</a:t>
            </a:r>
          </a:p>
        </p:txBody>
      </p:sp>
    </p:spTree>
    <p:extLst>
      <p:ext uri="{BB962C8B-B14F-4D97-AF65-F5344CB8AC3E}">
        <p14:creationId xmlns:p14="http://schemas.microsoft.com/office/powerpoint/2010/main" val="42195801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Tree>
    <p:extLst>
      <p:ext uri="{BB962C8B-B14F-4D97-AF65-F5344CB8AC3E}">
        <p14:creationId xmlns:p14="http://schemas.microsoft.com/office/powerpoint/2010/main" val="31067492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5" name="Θέση αριθμού διαφάνειας 5"/>
          <p:cNvSpPr txBox="1">
            <a:spLocks/>
          </p:cNvSpPr>
          <p:nvPr userDrawn="1"/>
        </p:nvSpPr>
        <p:spPr>
          <a:xfrm>
            <a:off x="8645525" y="6442075"/>
            <a:ext cx="431800" cy="268288"/>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spcBef>
                <a:spcPts val="0"/>
              </a:spcBef>
              <a:spcAft>
                <a:spcPts val="0"/>
              </a:spcAft>
              <a:defRPr/>
            </a:pPr>
            <a:fld id="{1D7C134F-2963-463A-8449-8EB8D845F559}" type="slidenum">
              <a:rPr lang="el-GR" smtClean="0"/>
              <a:pPr algn="ctr" fontAlgn="auto">
                <a:spcBef>
                  <a:spcPts val="0"/>
                </a:spcBef>
                <a:spcAft>
                  <a:spcPts val="0"/>
                </a:spcAft>
                <a:defRPr/>
              </a:pPr>
              <a:t>‹#›</a:t>
            </a:fld>
            <a:endParaRPr lang="el-GR" dirty="0"/>
          </a:p>
        </p:txBody>
      </p:sp>
      <p:sp>
        <p:nvSpPr>
          <p:cNvPr id="7" name="2 - Θέση υποσέλιδου"/>
          <p:cNvSpPr txBox="1">
            <a:spLocks/>
          </p:cNvSpPr>
          <p:nvPr userDrawn="1"/>
        </p:nvSpPr>
        <p:spPr bwMode="auto">
          <a:xfrm>
            <a:off x="539750" y="6442075"/>
            <a:ext cx="7993063" cy="268288"/>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a:solidFill>
                  <a:schemeClr val="accent1"/>
                </a:solidFill>
                <a:latin typeface="+mn-lt"/>
                <a:cs typeface="+mn-cs"/>
              </a:rPr>
              <a:t>Κλασική πολιτική οικονομία: </a:t>
            </a:r>
            <a:r>
              <a:rPr lang="en-US" sz="1000" dirty="0">
                <a:solidFill>
                  <a:schemeClr val="accent1"/>
                </a:solidFill>
                <a:latin typeface="+mn-lt"/>
                <a:cs typeface="+mn-cs"/>
              </a:rPr>
              <a:t>Malthus &amp; Ricardo</a:t>
            </a:r>
            <a:endParaRPr lang="en-US" sz="1000" dirty="0">
              <a:solidFill>
                <a:schemeClr val="accent1"/>
              </a:solidFill>
              <a:latin typeface="+mn-lt"/>
              <a:ea typeface="ＭＳ Ｐゴシック" pitchFamily="34" charset="-128"/>
              <a:cs typeface="+mn-cs"/>
            </a:endParaRPr>
          </a:p>
        </p:txBody>
      </p:sp>
      <p:pic>
        <p:nvPicPr>
          <p:cNvPr id="8" name="Picture 5"/>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8738" y="6254750"/>
            <a:ext cx="4318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Θέση περιεχομένου 2"/>
          <p:cNvSpPr>
            <a:spLocks noGrp="1"/>
          </p:cNvSpPr>
          <p:nvPr>
            <p:ph idx="1"/>
          </p:nvPr>
        </p:nvSpPr>
        <p:spPr>
          <a:xfrm>
            <a:off x="3575050" y="1556792"/>
            <a:ext cx="5111750"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κειμένου 3"/>
          <p:cNvSpPr>
            <a:spLocks noGrp="1"/>
          </p:cNvSpPr>
          <p:nvPr>
            <p:ph type="body" sz="half" idx="2"/>
          </p:nvPr>
        </p:nvSpPr>
        <p:spPr>
          <a:xfrm>
            <a:off x="457200" y="1556792"/>
            <a:ext cx="3008313"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a:t>Στυλ υποδείγματος κειμένου</a:t>
            </a:r>
          </a:p>
        </p:txBody>
      </p:sp>
      <p:sp>
        <p:nvSpPr>
          <p:cNvPr id="6" name="Τίτλος 1"/>
          <p:cNvSpPr>
            <a:spLocks noGrp="1"/>
          </p:cNvSpPr>
          <p:nvPr>
            <p:ph type="title"/>
          </p:nvPr>
        </p:nvSpPr>
        <p:spPr>
          <a:xfrm>
            <a:off x="457200" y="273600"/>
            <a:ext cx="8229600" cy="1144800"/>
          </a:xfrm>
        </p:spPr>
        <p:txBody>
          <a:bodyPr rtlCol="0">
            <a:normAutofit/>
          </a:bodyPr>
          <a:lstStyle>
            <a:lvl1pPr>
              <a:defRPr lang="el-GR" b="0">
                <a:solidFill>
                  <a:schemeClr val="accent1"/>
                </a:solidFill>
              </a:defRPr>
            </a:lvl1pPr>
          </a:lstStyle>
          <a:p>
            <a:pPr lvl="0"/>
            <a:r>
              <a:rPr lang="el-GR" dirty="0"/>
              <a:t>Στυλ κύριου τίτλου</a:t>
            </a:r>
          </a:p>
        </p:txBody>
      </p:sp>
    </p:spTree>
    <p:extLst>
      <p:ext uri="{BB962C8B-B14F-4D97-AF65-F5344CB8AC3E}">
        <p14:creationId xmlns:p14="http://schemas.microsoft.com/office/powerpoint/2010/main" val="4111933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5" name="Θέση αριθμού διαφάνειας 5"/>
          <p:cNvSpPr txBox="1">
            <a:spLocks/>
          </p:cNvSpPr>
          <p:nvPr userDrawn="1"/>
        </p:nvSpPr>
        <p:spPr>
          <a:xfrm>
            <a:off x="8645525" y="6442075"/>
            <a:ext cx="431800" cy="268288"/>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spcBef>
                <a:spcPts val="0"/>
              </a:spcBef>
              <a:spcAft>
                <a:spcPts val="0"/>
              </a:spcAft>
              <a:defRPr/>
            </a:pPr>
            <a:fld id="{BB854DA0-CD7B-45B7-9B46-FB218F8734DF}" type="slidenum">
              <a:rPr lang="el-GR" smtClean="0"/>
              <a:pPr algn="ctr" fontAlgn="auto">
                <a:spcBef>
                  <a:spcPts val="0"/>
                </a:spcBef>
                <a:spcAft>
                  <a:spcPts val="0"/>
                </a:spcAft>
                <a:defRPr/>
              </a:pPr>
              <a:t>‹#›</a:t>
            </a:fld>
            <a:endParaRPr lang="el-GR" dirty="0"/>
          </a:p>
        </p:txBody>
      </p:sp>
      <p:sp>
        <p:nvSpPr>
          <p:cNvPr id="6" name="2 - Θέση υποσέλιδου"/>
          <p:cNvSpPr txBox="1">
            <a:spLocks/>
          </p:cNvSpPr>
          <p:nvPr userDrawn="1"/>
        </p:nvSpPr>
        <p:spPr bwMode="auto">
          <a:xfrm>
            <a:off x="539750" y="6442075"/>
            <a:ext cx="7993063" cy="268288"/>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a:solidFill>
                  <a:schemeClr val="accent1"/>
                </a:solidFill>
                <a:latin typeface="+mn-lt"/>
                <a:cs typeface="+mn-cs"/>
              </a:rPr>
              <a:t>Κλασική πολιτική οικονομία: </a:t>
            </a:r>
            <a:r>
              <a:rPr lang="en-US" sz="1000" dirty="0">
                <a:solidFill>
                  <a:schemeClr val="accent1"/>
                </a:solidFill>
                <a:latin typeface="+mn-lt"/>
                <a:cs typeface="+mn-cs"/>
              </a:rPr>
              <a:t>Malthus &amp; Ricardo</a:t>
            </a:r>
            <a:endParaRPr lang="en-US" sz="1000" dirty="0">
              <a:solidFill>
                <a:schemeClr val="accent1"/>
              </a:solidFill>
              <a:latin typeface="+mn-lt"/>
              <a:ea typeface="ＭＳ Ｐゴシック" pitchFamily="34" charset="-128"/>
              <a:cs typeface="+mn-cs"/>
            </a:endParaRPr>
          </a:p>
        </p:txBody>
      </p:sp>
      <p:pic>
        <p:nvPicPr>
          <p:cNvPr id="7" name="Picture 5"/>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8738" y="6254750"/>
            <a:ext cx="4318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Θέση εικόνας 2"/>
          <p:cNvSpPr>
            <a:spLocks noGrp="1"/>
          </p:cNvSpPr>
          <p:nvPr>
            <p:ph type="pic" idx="1"/>
          </p:nvPr>
        </p:nvSpPr>
        <p:spPr>
          <a:xfrm>
            <a:off x="1792288" y="1556792"/>
            <a:ext cx="5486400" cy="3456384"/>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dirty="0"/>
          </a:p>
        </p:txBody>
      </p:sp>
      <p:sp>
        <p:nvSpPr>
          <p:cNvPr id="4" name="Θέση κειμένου 3"/>
          <p:cNvSpPr>
            <a:spLocks noGrp="1"/>
          </p:cNvSpPr>
          <p:nvPr>
            <p:ph type="body" sz="half" idx="2"/>
          </p:nvPr>
        </p:nvSpPr>
        <p:spPr>
          <a:xfrm>
            <a:off x="1792288" y="5157192"/>
            <a:ext cx="54864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a:t>Στυλ υποδείγματος κειμένου</a:t>
            </a:r>
          </a:p>
        </p:txBody>
      </p:sp>
      <p:sp>
        <p:nvSpPr>
          <p:cNvPr id="9" name="Τίτλος 1"/>
          <p:cNvSpPr>
            <a:spLocks noGrp="1"/>
          </p:cNvSpPr>
          <p:nvPr>
            <p:ph type="title"/>
          </p:nvPr>
        </p:nvSpPr>
        <p:spPr>
          <a:xfrm>
            <a:off x="457200" y="273600"/>
            <a:ext cx="8229600" cy="1144800"/>
          </a:xfrm>
        </p:spPr>
        <p:txBody>
          <a:bodyPr rtlCol="0">
            <a:normAutofit/>
          </a:bodyPr>
          <a:lstStyle>
            <a:lvl1pPr>
              <a:defRPr lang="el-GR" b="0">
                <a:solidFill>
                  <a:schemeClr val="accent1"/>
                </a:solidFill>
              </a:defRPr>
            </a:lvl1pPr>
          </a:lstStyle>
          <a:p>
            <a:pPr lvl="0"/>
            <a:r>
              <a:rPr lang="el-GR" dirty="0"/>
              <a:t>Στυλ κύριου τίτλου</a:t>
            </a:r>
          </a:p>
        </p:txBody>
      </p:sp>
    </p:spTree>
    <p:extLst>
      <p:ext uri="{BB962C8B-B14F-4D97-AF65-F5344CB8AC3E}">
        <p14:creationId xmlns:p14="http://schemas.microsoft.com/office/powerpoint/2010/main" val="21528656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Θέση τίτλου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l-GR" altLang="el-GR"/>
              <a:t>Στυλ κύριου τίτλου</a:t>
            </a:r>
          </a:p>
        </p:txBody>
      </p:sp>
      <p:sp>
        <p:nvSpPr>
          <p:cNvPr id="1027" name="Θέση κειμένου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l-GR" altLang="el-GR"/>
              <a:t>Στυλ υποδείγματος κειμένου</a:t>
            </a:r>
          </a:p>
          <a:p>
            <a:pPr lvl="1"/>
            <a:r>
              <a:rPr lang="el-GR" altLang="el-GR"/>
              <a:t>Δεύτερου επιπέδου</a:t>
            </a:r>
          </a:p>
          <a:p>
            <a:pPr lvl="2"/>
            <a:r>
              <a:rPr lang="el-GR" altLang="el-GR"/>
              <a:t>Τρίτου επιπέδου</a:t>
            </a:r>
          </a:p>
          <a:p>
            <a:pPr lvl="3"/>
            <a:r>
              <a:rPr lang="el-GR" altLang="el-GR"/>
              <a:t>Τέταρτου επιπέδου</a:t>
            </a:r>
          </a:p>
          <a:p>
            <a:pPr lvl="4"/>
            <a:r>
              <a:rPr lang="el-GR" altLang="el-GR"/>
              <a:t>Πέμπτου επιπέδου</a:t>
            </a:r>
          </a:p>
        </p:txBody>
      </p:sp>
    </p:spTree>
  </p:cSld>
  <p:clrMap bg1="lt1" tx1="dk1" bg2="lt2" tx2="dk2" accent1="accent1" accent2="accent2" accent3="accent3" accent4="accent4" accent5="accent5" accent6="accent6" hlink="hlink" folHlink="folHlink"/>
  <p:sldLayoutIdLst>
    <p:sldLayoutId id="2147483723" r:id="rId1"/>
    <p:sldLayoutId id="2147483727" r:id="rId2"/>
    <p:sldLayoutId id="2147483724" r:id="rId3"/>
    <p:sldLayoutId id="2147483728" r:id="rId4"/>
    <p:sldLayoutId id="2147483729" r:id="rId5"/>
    <p:sldLayoutId id="2147483730" r:id="rId6"/>
    <p:sldLayoutId id="2147483725" r:id="rId7"/>
    <p:sldLayoutId id="2147483731" r:id="rId8"/>
    <p:sldLayoutId id="2147483732" r:id="rId9"/>
    <p:sldLayoutId id="2147483733" r:id="rId10"/>
    <p:sldLayoutId id="2147483726" r:id="rId11"/>
  </p:sldLayoutIdLst>
  <p:hf sldNum="0" hdr="0" dt="0"/>
  <p:txStyles>
    <p:titleStyle>
      <a:lvl1pPr algn="ctr" rtl="0" eaLnBrk="0" fontAlgn="base" hangingPunct="0">
        <a:spcBef>
          <a:spcPct val="0"/>
        </a:spcBef>
        <a:spcAft>
          <a:spcPct val="0"/>
        </a:spcAft>
        <a:defRPr sz="4400" kern="1200">
          <a:solidFill>
            <a:schemeClr val="accent1"/>
          </a:solidFill>
          <a:latin typeface="+mj-lt"/>
          <a:ea typeface="+mj-ea"/>
          <a:cs typeface="+mj-cs"/>
        </a:defRPr>
      </a:lvl1pPr>
      <a:lvl2pPr algn="ctr" rtl="0" eaLnBrk="0" fontAlgn="base" hangingPunct="0">
        <a:spcBef>
          <a:spcPct val="0"/>
        </a:spcBef>
        <a:spcAft>
          <a:spcPct val="0"/>
        </a:spcAft>
        <a:defRPr sz="4400">
          <a:solidFill>
            <a:schemeClr val="accent1"/>
          </a:solidFill>
          <a:latin typeface="Calibri" pitchFamily="34" charset="0"/>
        </a:defRPr>
      </a:lvl2pPr>
      <a:lvl3pPr algn="ctr" rtl="0" eaLnBrk="0" fontAlgn="base" hangingPunct="0">
        <a:spcBef>
          <a:spcPct val="0"/>
        </a:spcBef>
        <a:spcAft>
          <a:spcPct val="0"/>
        </a:spcAft>
        <a:defRPr sz="4400">
          <a:solidFill>
            <a:schemeClr val="accent1"/>
          </a:solidFill>
          <a:latin typeface="Calibri" pitchFamily="34" charset="0"/>
        </a:defRPr>
      </a:lvl3pPr>
      <a:lvl4pPr algn="ctr" rtl="0" eaLnBrk="0" fontAlgn="base" hangingPunct="0">
        <a:spcBef>
          <a:spcPct val="0"/>
        </a:spcBef>
        <a:spcAft>
          <a:spcPct val="0"/>
        </a:spcAft>
        <a:defRPr sz="4400">
          <a:solidFill>
            <a:schemeClr val="accent1"/>
          </a:solidFill>
          <a:latin typeface="Calibri" pitchFamily="34" charset="0"/>
        </a:defRPr>
      </a:lvl4pPr>
      <a:lvl5pPr algn="ctr" rtl="0" eaLnBrk="0" fontAlgn="base" hangingPunct="0">
        <a:spcBef>
          <a:spcPct val="0"/>
        </a:spcBef>
        <a:spcAft>
          <a:spcPct val="0"/>
        </a:spcAft>
        <a:defRPr sz="4400">
          <a:solidFill>
            <a:schemeClr val="accent1"/>
          </a:solidFill>
          <a:latin typeface="Calibri" pitchFamily="34" charset="0"/>
        </a:defRPr>
      </a:lvl5pPr>
      <a:lvl6pPr marL="457200" algn="ctr" rtl="0" fontAlgn="base">
        <a:spcBef>
          <a:spcPct val="0"/>
        </a:spcBef>
        <a:spcAft>
          <a:spcPct val="0"/>
        </a:spcAft>
        <a:defRPr sz="4400">
          <a:solidFill>
            <a:schemeClr val="accent1"/>
          </a:solidFill>
          <a:latin typeface="Calibri" pitchFamily="34" charset="0"/>
        </a:defRPr>
      </a:lvl6pPr>
      <a:lvl7pPr marL="914400" algn="ctr" rtl="0" fontAlgn="base">
        <a:spcBef>
          <a:spcPct val="0"/>
        </a:spcBef>
        <a:spcAft>
          <a:spcPct val="0"/>
        </a:spcAft>
        <a:defRPr sz="4400">
          <a:solidFill>
            <a:schemeClr val="accent1"/>
          </a:solidFill>
          <a:latin typeface="Calibri" pitchFamily="34" charset="0"/>
        </a:defRPr>
      </a:lvl7pPr>
      <a:lvl8pPr marL="1371600" algn="ctr" rtl="0" fontAlgn="base">
        <a:spcBef>
          <a:spcPct val="0"/>
        </a:spcBef>
        <a:spcAft>
          <a:spcPct val="0"/>
        </a:spcAft>
        <a:defRPr sz="4400">
          <a:solidFill>
            <a:schemeClr val="accent1"/>
          </a:solidFill>
          <a:latin typeface="Calibri" pitchFamily="34" charset="0"/>
        </a:defRPr>
      </a:lvl8pPr>
      <a:lvl9pPr marL="1828800" algn="ctr" rtl="0" fontAlgn="base">
        <a:spcBef>
          <a:spcPct val="0"/>
        </a:spcBef>
        <a:spcAft>
          <a:spcPct val="0"/>
        </a:spcAft>
        <a:defRPr sz="4400">
          <a:solidFill>
            <a:schemeClr val="accent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AB291455-5216-4C91-9D13-C9C159CE56CB}" type="datetime1">
              <a:rPr lang="en-GB" smtClean="0"/>
              <a:t>19/11/2024</a:t>
            </a:fld>
            <a:endParaRPr lang="en-GB"/>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E3D0E19-D375-4F0C-9920-96693C9885B6}" type="slidenum">
              <a:rPr lang="en-GB" smtClean="0"/>
              <a:t>‹#›</a:t>
            </a:fld>
            <a:endParaRPr lang="en-GB"/>
          </a:p>
        </p:txBody>
      </p:sp>
    </p:spTree>
    <p:extLst>
      <p:ext uri="{BB962C8B-B14F-4D97-AF65-F5344CB8AC3E}">
        <p14:creationId xmlns:p14="http://schemas.microsoft.com/office/powerpoint/2010/main" val="3185028235"/>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Lst>
  <p:hf hdr="0" ftr="0" dt="0"/>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4B1DB1A-277B-76C5-1CFB-26088C3EAFD2}"/>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F548AF9-57C9-3B72-E2F6-99DB15777929}"/>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5B2EBFA-DA23-8FB7-16FB-CCE4F66D1176}"/>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82000"/>
                  </a:schemeClr>
                </a:solidFill>
              </a:defRPr>
            </a:lvl1pPr>
          </a:lstStyle>
          <a:p>
            <a:fld id="{E60CC2C2-D8D9-4BE1-9A8D-A7E85F2CBD0F}" type="datetimeFigureOut">
              <a:rPr lang="en-GB" smtClean="0"/>
              <a:t>19/11/2024</a:t>
            </a:fld>
            <a:endParaRPr lang="en-GB"/>
          </a:p>
        </p:txBody>
      </p:sp>
      <p:sp>
        <p:nvSpPr>
          <p:cNvPr id="5" name="Footer Placeholder 4">
            <a:extLst>
              <a:ext uri="{FF2B5EF4-FFF2-40B4-BE49-F238E27FC236}">
                <a16:creationId xmlns:a16="http://schemas.microsoft.com/office/drawing/2014/main" id="{0C5ECF36-4BEF-7A87-B327-FD9AD42CEB10}"/>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D6A118EE-F7CD-AD06-9C3B-4B76BAFA572C}"/>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82000"/>
                  </a:schemeClr>
                </a:solidFill>
              </a:defRPr>
            </a:lvl1pPr>
          </a:lstStyle>
          <a:p>
            <a:fld id="{37E6400E-3CD8-427B-BBF2-690747E276EB}" type="slidenum">
              <a:rPr lang="en-GB" smtClean="0"/>
              <a:t>‹#›</a:t>
            </a:fld>
            <a:endParaRPr lang="en-GB"/>
          </a:p>
        </p:txBody>
      </p:sp>
    </p:spTree>
    <p:extLst>
      <p:ext uri="{BB962C8B-B14F-4D97-AF65-F5344CB8AC3E}">
        <p14:creationId xmlns:p14="http://schemas.microsoft.com/office/powerpoint/2010/main" val="2946087292"/>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52" r:id="rId6"/>
    <p:sldLayoutId id="2147483753" r:id="rId7"/>
    <p:sldLayoutId id="2147483754" r:id="rId8"/>
    <p:sldLayoutId id="2147483755" r:id="rId9"/>
    <p:sldLayoutId id="2147483756" r:id="rId10"/>
    <p:sldLayoutId id="2147483757"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1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image" Target="../media/image37.png"/><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2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 Id="rId5" Type="http://schemas.openxmlformats.org/officeDocument/2006/relationships/image" Target="../media/image48.png"/><Relationship Id="rId4" Type="http://schemas.openxmlformats.org/officeDocument/2006/relationships/image" Target="../media/image47.png"/></Relationships>
</file>

<file path=ppt/slides/_rels/slide2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2.xml"/><Relationship Id="rId4" Type="http://schemas.openxmlformats.org/officeDocument/2006/relationships/image" Target="../media/image53.png"/></Relationships>
</file>

<file path=ppt/slides/_rels/slide25.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2.xml"/><Relationship Id="rId5" Type="http://schemas.openxmlformats.org/officeDocument/2006/relationships/image" Target="../media/image65.png"/><Relationship Id="rId4" Type="http://schemas.openxmlformats.org/officeDocument/2006/relationships/image" Target="../media/image64.png"/></Relationships>
</file>

<file path=ppt/slides/_rels/slide35.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png"/><Relationship Id="rId1" Type="http://schemas.openxmlformats.org/officeDocument/2006/relationships/slideLayout" Target="../slideLayouts/slideLayout2.xml"/><Relationship Id="rId4" Type="http://schemas.openxmlformats.org/officeDocument/2006/relationships/image" Target="../media/image74.png"/></Relationships>
</file>

<file path=ppt/slides/_rels/slide44.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82.emf"/><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83.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60.xml.rels><?xml version="1.0" encoding="UTF-8" standalone="yes"?>
<Relationships xmlns="http://schemas.openxmlformats.org/package/2006/relationships"><Relationship Id="rId2" Type="http://schemas.openxmlformats.org/officeDocument/2006/relationships/image" Target="../media/image84.emf"/><Relationship Id="rId1" Type="http://schemas.openxmlformats.org/officeDocument/2006/relationships/slideLayout" Target="../slideLayouts/slideLayout9.xml"/></Relationships>
</file>

<file path=ppt/slides/_rels/slide61.xml.rels><?xml version="1.0" encoding="UTF-8" standalone="yes"?>
<Relationships xmlns="http://schemas.openxmlformats.org/package/2006/relationships"><Relationship Id="rId3" Type="http://schemas.openxmlformats.org/officeDocument/2006/relationships/image" Target="../media/image86.emf"/><Relationship Id="rId2" Type="http://schemas.openxmlformats.org/officeDocument/2006/relationships/image" Target="../media/image85.emf"/><Relationship Id="rId1" Type="http://schemas.openxmlformats.org/officeDocument/2006/relationships/slideLayout" Target="../slideLayouts/slideLayout9.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87.png"/><Relationship Id="rId1" Type="http://schemas.openxmlformats.org/officeDocument/2006/relationships/slideLayout" Target="../slideLayouts/slideLayout2.xml"/><Relationship Id="rId4" Type="http://schemas.openxmlformats.org/officeDocument/2006/relationships/image" Target="../media/image89.png"/></Relationships>
</file>

<file path=ppt/slides/_rels/slide64.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image" Target="../media/image91.png"/><Relationship Id="rId1" Type="http://schemas.openxmlformats.org/officeDocument/2006/relationships/slideLayout" Target="../slideLayouts/slideLayout2.xml"/><Relationship Id="rId4" Type="http://schemas.openxmlformats.org/officeDocument/2006/relationships/image" Target="../media/image93.pn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2" Type="http://schemas.openxmlformats.org/officeDocument/2006/relationships/image" Target="../media/image94.png"/><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2" Type="http://schemas.openxmlformats.org/officeDocument/2006/relationships/image" Target="../media/image95.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9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97.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98.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image" Target="../media/image99.png"/><Relationship Id="rId1" Type="http://schemas.openxmlformats.org/officeDocument/2006/relationships/slideLayout" Target="../slideLayouts/slideLayout2.xml"/><Relationship Id="rId4" Type="http://schemas.openxmlformats.org/officeDocument/2006/relationships/image" Target="../media/image101.png"/></Relationships>
</file>

<file path=ppt/slides/_rels/slide73.xml.rels><?xml version="1.0" encoding="UTF-8" standalone="yes"?>
<Relationships xmlns="http://schemas.openxmlformats.org/package/2006/relationships"><Relationship Id="rId2" Type="http://schemas.openxmlformats.org/officeDocument/2006/relationships/image" Target="../media/image102.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104.emf"/><Relationship Id="rId2" Type="http://schemas.openxmlformats.org/officeDocument/2006/relationships/image" Target="../media/image103.emf"/><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105.emf"/><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106.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108.emf"/><Relationship Id="rId2" Type="http://schemas.openxmlformats.org/officeDocument/2006/relationships/image" Target="../media/image107.emf"/><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110.emf"/><Relationship Id="rId2" Type="http://schemas.openxmlformats.org/officeDocument/2006/relationships/image" Target="../media/image109.emf"/><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112.emf"/><Relationship Id="rId2" Type="http://schemas.openxmlformats.org/officeDocument/2006/relationships/image" Target="../media/image111.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113.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83.xml.rels><?xml version="1.0" encoding="UTF-8" standalone="yes"?>
<Relationships xmlns="http://schemas.openxmlformats.org/package/2006/relationships"><Relationship Id="rId3" Type="http://schemas.openxmlformats.org/officeDocument/2006/relationships/image" Target="../media/image115.png"/><Relationship Id="rId2" Type="http://schemas.openxmlformats.org/officeDocument/2006/relationships/image" Target="../media/image114.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116.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86.xml.rels><?xml version="1.0" encoding="UTF-8" standalone="yes"?>
<Relationships xmlns="http://schemas.openxmlformats.org/package/2006/relationships"><Relationship Id="rId2" Type="http://schemas.openxmlformats.org/officeDocument/2006/relationships/image" Target="../media/image117.png"/><Relationship Id="rId1" Type="http://schemas.openxmlformats.org/officeDocument/2006/relationships/slideLayout" Target="../slideLayouts/slideLayout24.xml"/></Relationships>
</file>

<file path=ppt/slides/_rels/slide87.xml.rels><?xml version="1.0" encoding="UTF-8" standalone="yes"?>
<Relationships xmlns="http://schemas.openxmlformats.org/package/2006/relationships"><Relationship Id="rId3" Type="http://schemas.openxmlformats.org/officeDocument/2006/relationships/image" Target="../media/image119.png"/><Relationship Id="rId2" Type="http://schemas.openxmlformats.org/officeDocument/2006/relationships/image" Target="../media/image118.png"/><Relationship Id="rId1" Type="http://schemas.openxmlformats.org/officeDocument/2006/relationships/slideLayout" Target="../slideLayouts/slideLayout24.xml"/></Relationships>
</file>

<file path=ppt/slides/_rels/slide88.xml.rels><?xml version="1.0" encoding="UTF-8" standalone="yes"?>
<Relationships xmlns="http://schemas.openxmlformats.org/package/2006/relationships"><Relationship Id="rId3" Type="http://schemas.openxmlformats.org/officeDocument/2006/relationships/image" Target="../media/image117.png"/><Relationship Id="rId2" Type="http://schemas.openxmlformats.org/officeDocument/2006/relationships/image" Target="../media/image120.png"/><Relationship Id="rId1" Type="http://schemas.openxmlformats.org/officeDocument/2006/relationships/slideLayout" Target="../slideLayouts/slideLayout24.xml"/></Relationships>
</file>

<file path=ppt/slides/_rels/slide89.xml.rels><?xml version="1.0" encoding="UTF-8" standalone="yes"?>
<Relationships xmlns="http://schemas.openxmlformats.org/package/2006/relationships"><Relationship Id="rId2" Type="http://schemas.openxmlformats.org/officeDocument/2006/relationships/image" Target="../media/image117.png"/><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121.png"/><Relationship Id="rId1" Type="http://schemas.openxmlformats.org/officeDocument/2006/relationships/slideLayout" Target="../slideLayouts/slideLayout24.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3" Type="http://schemas.openxmlformats.org/officeDocument/2006/relationships/image" Target="../media/image12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image" Target="../media/image123.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Τίτλος 1"/>
          <p:cNvSpPr>
            <a:spLocks noGrp="1"/>
          </p:cNvSpPr>
          <p:nvPr>
            <p:ph type="ctrTitle"/>
          </p:nvPr>
        </p:nvSpPr>
        <p:spPr>
          <a:xfrm>
            <a:off x="685800" y="1480444"/>
            <a:ext cx="7772400" cy="1996181"/>
          </a:xfrm>
        </p:spPr>
        <p:txBody>
          <a:bodyPr/>
          <a:lstStyle/>
          <a:p>
            <a:pPr eaLnBrk="1" hangingPunct="1"/>
            <a:r>
              <a:rPr lang="el-GR" altLang="el-GR" dirty="0"/>
              <a:t>Ιστορία Οικονομικών Θεωριών</a:t>
            </a:r>
          </a:p>
        </p:txBody>
      </p:sp>
      <p:sp>
        <p:nvSpPr>
          <p:cNvPr id="9219" name="Υπότιτλος 2"/>
          <p:cNvSpPr>
            <a:spLocks noGrp="1"/>
          </p:cNvSpPr>
          <p:nvPr>
            <p:ph type="subTitle" idx="1"/>
          </p:nvPr>
        </p:nvSpPr>
        <p:spPr>
          <a:xfrm>
            <a:off x="684213" y="3140968"/>
            <a:ext cx="7775575" cy="1996182"/>
          </a:xfrm>
        </p:spPr>
        <p:txBody>
          <a:bodyPr/>
          <a:lstStyle/>
          <a:p>
            <a:pPr eaLnBrk="1" hangingPunct="1"/>
            <a:r>
              <a:rPr lang="el-GR" altLang="el-GR" sz="2800" dirty="0">
                <a:solidFill>
                  <a:schemeClr val="accent1"/>
                </a:solidFill>
              </a:rPr>
              <a:t>Ενότητα </a:t>
            </a:r>
            <a:r>
              <a:rPr lang="en-US" altLang="el-GR" sz="2800" b="1" dirty="0">
                <a:solidFill>
                  <a:schemeClr val="accent1"/>
                </a:solidFill>
              </a:rPr>
              <a:t>6</a:t>
            </a:r>
            <a:r>
              <a:rPr lang="el-GR" altLang="el-GR" sz="2800" dirty="0">
                <a:solidFill>
                  <a:schemeClr val="accent1"/>
                </a:solidFill>
              </a:rPr>
              <a:t>:</a:t>
            </a:r>
            <a:r>
              <a:rPr lang="en-US" altLang="el-GR" sz="2800" dirty="0">
                <a:solidFill>
                  <a:schemeClr val="accent1"/>
                </a:solidFill>
              </a:rPr>
              <a:t> </a:t>
            </a:r>
            <a:r>
              <a:rPr lang="el-GR" altLang="el-GR" sz="2800" dirty="0"/>
              <a:t>Κλασική πολιτική οικονομία: </a:t>
            </a:r>
            <a:endParaRPr lang="en-US" altLang="el-GR" sz="2800" dirty="0"/>
          </a:p>
          <a:p>
            <a:pPr eaLnBrk="1" hangingPunct="1"/>
            <a:r>
              <a:rPr lang="en-US" altLang="el-GR" sz="2800" dirty="0"/>
              <a:t>Malthus </a:t>
            </a:r>
            <a:r>
              <a:rPr lang="el-GR" altLang="el-GR" sz="2800" dirty="0"/>
              <a:t>και </a:t>
            </a:r>
            <a:r>
              <a:rPr lang="en-US" altLang="el-GR" sz="2800" dirty="0"/>
              <a:t>Ricardo </a:t>
            </a:r>
          </a:p>
          <a:p>
            <a:pPr eaLnBrk="1" hangingPunct="1"/>
            <a:r>
              <a:rPr lang="el-GR" altLang="el-GR" sz="2800" dirty="0"/>
              <a:t>Κωνσταντίνος </a:t>
            </a:r>
            <a:r>
              <a:rPr lang="el-GR" altLang="el-GR" sz="2800" dirty="0" err="1"/>
              <a:t>Ρεπαπής</a:t>
            </a:r>
            <a:r>
              <a:rPr lang="el-GR" altLang="el-GR" sz="2800" dirty="0"/>
              <a:t> βασισμένο στις σημειώσεις του Νίκου </a:t>
            </a:r>
            <a:r>
              <a:rPr lang="el-GR" altLang="el-GR" sz="2800" dirty="0" err="1"/>
              <a:t>Θεοχαράκη</a:t>
            </a:r>
            <a:endParaRPr lang="en-US" altLang="el-GR" sz="2800" dirty="0"/>
          </a:p>
          <a:p>
            <a:pPr eaLnBrk="1" hangingPunct="1"/>
            <a:endParaRPr lang="el-GR" altLang="el-GR" sz="2800" dirty="0"/>
          </a:p>
          <a:p>
            <a:pPr eaLnBrk="1" hangingPunct="1"/>
            <a:r>
              <a:rPr lang="el-GR" altLang="el-GR" sz="2800" dirty="0"/>
              <a:t>Σχολή Οικονομικών και Πολιτικών Επιστημών</a:t>
            </a:r>
          </a:p>
          <a:p>
            <a:pPr eaLnBrk="1" hangingPunct="1"/>
            <a:r>
              <a:rPr lang="el-GR" altLang="el-GR" sz="2800" dirty="0"/>
              <a:t>Τμήμα Οικονομικών Επιστημών</a:t>
            </a:r>
            <a:endParaRPr lang="en-US" altLang="el-GR" sz="2800" dirty="0"/>
          </a:p>
          <a:p>
            <a:pPr eaLnBrk="1" hangingPunct="1"/>
            <a:endParaRPr lang="el-GR" altLang="el-GR" sz="2800" dirty="0"/>
          </a:p>
        </p:txBody>
      </p:sp>
      <p:pic>
        <p:nvPicPr>
          <p:cNvPr id="9220" name="Picture 6" descr="Λογότυπο Εθνικόν και Καποδιστριακόν Πανεπιστήμιον Αθηνών"/>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9388" y="404813"/>
            <a:ext cx="4148137" cy="81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Thomas Robert Malthus (1766-1834)</a:t>
            </a:r>
            <a:endParaRPr lang="en-GB" sz="3200" dirty="0"/>
          </a:p>
        </p:txBody>
      </p:sp>
      <p:sp>
        <p:nvSpPr>
          <p:cNvPr id="5" name="TextBox 4"/>
          <p:cNvSpPr txBox="1"/>
          <p:nvPr/>
        </p:nvSpPr>
        <p:spPr>
          <a:xfrm>
            <a:off x="395536" y="4365104"/>
            <a:ext cx="2232248" cy="504056"/>
          </a:xfrm>
          <a:prstGeom prst="rect">
            <a:avLst/>
          </a:prstGeom>
        </p:spPr>
        <p:txBody>
          <a:bodyPr vert="horz" wrap="square" lIns="91440" tIns="45720" rIns="91440" bIns="45720" rtlCol="0" anchor="ctr">
            <a:normAutofit/>
          </a:bodyPr>
          <a:lstStyle/>
          <a:p>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196752"/>
            <a:ext cx="4037856" cy="50905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5400" y="1700808"/>
            <a:ext cx="3936884" cy="36488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68344" y="4696065"/>
            <a:ext cx="975941" cy="15912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5220072" y="5349626"/>
            <a:ext cx="2160241" cy="1015663"/>
          </a:xfrm>
          <a:prstGeom prst="rect">
            <a:avLst/>
          </a:prstGeom>
        </p:spPr>
        <p:txBody>
          <a:bodyPr wrap="square">
            <a:spAutoFit/>
          </a:bodyPr>
          <a:lstStyle/>
          <a:p>
            <a:r>
              <a:rPr lang="en-US" sz="1200" i="1" dirty="0"/>
              <a:t>An essay on the principle of population</a:t>
            </a:r>
            <a:r>
              <a:rPr lang="en-US" sz="1200" dirty="0"/>
              <a:t>: by T.R. Malthus ; selected and introduced by Donald Winch, Cambridge UP, 1992</a:t>
            </a:r>
          </a:p>
        </p:txBody>
      </p:sp>
    </p:spTree>
    <p:extLst>
      <p:ext uri="{BB962C8B-B14F-4D97-AF65-F5344CB8AC3E}">
        <p14:creationId xmlns:p14="http://schemas.microsoft.com/office/powerpoint/2010/main" val="42045125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Thomas Robert Malthus (1766-1834)</a:t>
            </a:r>
            <a:endParaRPr lang="en-GB" sz="3200" dirty="0"/>
          </a:p>
        </p:txBody>
      </p:sp>
      <p:sp>
        <p:nvSpPr>
          <p:cNvPr id="5" name="TextBox 4"/>
          <p:cNvSpPr txBox="1"/>
          <p:nvPr/>
        </p:nvSpPr>
        <p:spPr>
          <a:xfrm>
            <a:off x="395536" y="4365104"/>
            <a:ext cx="2232248" cy="504056"/>
          </a:xfrm>
          <a:prstGeom prst="rect">
            <a:avLst/>
          </a:prstGeom>
        </p:spPr>
        <p:txBody>
          <a:bodyPr vert="horz" wrap="square" lIns="91440" tIns="45720" rIns="91440" bIns="45720" rtlCol="0" anchor="ctr">
            <a:normAutofit/>
          </a:bodyPr>
          <a:lstStyle/>
          <a:p>
            <a:endParaRPr lang="en-US" dirty="0"/>
          </a:p>
        </p:txBody>
      </p:sp>
      <p:pic>
        <p:nvPicPr>
          <p:cNvPr id="1741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1143000"/>
            <a:ext cx="7776864" cy="457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567653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Thomas Robert Malthus (1766-1834)</a:t>
            </a:r>
            <a:endParaRPr lang="en-GB" sz="3200" dirty="0"/>
          </a:p>
        </p:txBody>
      </p:sp>
      <p:sp>
        <p:nvSpPr>
          <p:cNvPr id="5" name="TextBox 4"/>
          <p:cNvSpPr txBox="1"/>
          <p:nvPr/>
        </p:nvSpPr>
        <p:spPr>
          <a:xfrm>
            <a:off x="395536" y="4365104"/>
            <a:ext cx="2232248" cy="504056"/>
          </a:xfrm>
          <a:prstGeom prst="rect">
            <a:avLst/>
          </a:prstGeom>
        </p:spPr>
        <p:txBody>
          <a:bodyPr vert="horz" wrap="square" lIns="91440" tIns="45720" rIns="91440" bIns="45720" rtlCol="0" anchor="ctr">
            <a:normAutofit/>
          </a:bodyPr>
          <a:lstStyle/>
          <a:p>
            <a:endParaRPr lang="en-US" dirty="0"/>
          </a:p>
        </p:txBody>
      </p:sp>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1383536"/>
            <a:ext cx="7488832" cy="4143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971600" y="5546950"/>
            <a:ext cx="7272808" cy="461665"/>
          </a:xfrm>
          <a:prstGeom prst="rect">
            <a:avLst/>
          </a:prstGeom>
        </p:spPr>
        <p:txBody>
          <a:bodyPr wrap="square">
            <a:spAutoFit/>
          </a:bodyPr>
          <a:lstStyle/>
          <a:p>
            <a:r>
              <a:rPr lang="en-US" sz="1200" dirty="0">
                <a:latin typeface="Times New Roman" panose="02020603050405020304" pitchFamily="18" charset="0"/>
                <a:cs typeface="Times New Roman" panose="02020603050405020304" pitchFamily="18" charset="0"/>
              </a:rPr>
              <a:t>Geoffrey M. Hodgson</a:t>
            </a:r>
            <a:r>
              <a:rPr lang="el-GR" sz="1200" dirty="0">
                <a:latin typeface="Times New Roman" panose="02020603050405020304" pitchFamily="18" charset="0"/>
                <a:cs typeface="Times New Roman" panose="02020603050405020304" pitchFamily="18" charset="0"/>
              </a:rPr>
              <a:t>, </a:t>
            </a:r>
            <a:r>
              <a:rPr lang="en-US" sz="1200" dirty="0">
                <a:latin typeface="Times New Roman" panose="02020603050405020304" pitchFamily="18" charset="0"/>
                <a:cs typeface="Times New Roman" panose="02020603050405020304" pitchFamily="18" charset="0"/>
              </a:rPr>
              <a:t>“MALTHUS, Thomas Robert (1766-1834)”, </a:t>
            </a:r>
            <a:r>
              <a:rPr lang="en-US" sz="1200" i="1" dirty="0">
                <a:latin typeface="Times New Roman" panose="02020603050405020304" pitchFamily="18" charset="0"/>
                <a:cs typeface="Times New Roman" panose="02020603050405020304" pitchFamily="18" charset="0"/>
              </a:rPr>
              <a:t>Biographical Dictionary of British Economists</a:t>
            </a:r>
            <a:r>
              <a:rPr lang="en-US" sz="1200" dirty="0">
                <a:latin typeface="Times New Roman" panose="02020603050405020304" pitchFamily="18" charset="0"/>
                <a:cs typeface="Times New Roman" panose="02020603050405020304" pitchFamily="18" charset="0"/>
              </a:rPr>
              <a:t>, edited by Donald Rutherford (Bristol: </a:t>
            </a:r>
            <a:r>
              <a:rPr lang="en-US" sz="1200" dirty="0" err="1">
                <a:latin typeface="Times New Roman" panose="02020603050405020304" pitchFamily="18" charset="0"/>
                <a:cs typeface="Times New Roman" panose="02020603050405020304" pitchFamily="18" charset="0"/>
              </a:rPr>
              <a:t>Thoemmes</a:t>
            </a:r>
            <a:r>
              <a:rPr lang="en-US" sz="1200" dirty="0">
                <a:latin typeface="Times New Roman" panose="02020603050405020304" pitchFamily="18" charset="0"/>
                <a:cs typeface="Times New Roman" panose="02020603050405020304" pitchFamily="18" charset="0"/>
              </a:rPr>
              <a:t> Continuum), 2004.</a:t>
            </a:r>
          </a:p>
        </p:txBody>
      </p:sp>
    </p:spTree>
    <p:extLst>
      <p:ext uri="{BB962C8B-B14F-4D97-AF65-F5344CB8AC3E}">
        <p14:creationId xmlns:p14="http://schemas.microsoft.com/office/powerpoint/2010/main" val="20202949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Thomas Robert Malthus (1766-1834)</a:t>
            </a:r>
            <a:endParaRPr lang="en-GB" sz="3200" dirty="0"/>
          </a:p>
        </p:txBody>
      </p:sp>
      <p:sp>
        <p:nvSpPr>
          <p:cNvPr id="5" name="TextBox 4"/>
          <p:cNvSpPr txBox="1"/>
          <p:nvPr/>
        </p:nvSpPr>
        <p:spPr>
          <a:xfrm>
            <a:off x="395536" y="4365104"/>
            <a:ext cx="2232248" cy="504056"/>
          </a:xfrm>
          <a:prstGeom prst="rect">
            <a:avLst/>
          </a:prstGeom>
        </p:spPr>
        <p:txBody>
          <a:bodyPr vert="horz" wrap="square" lIns="91440" tIns="45720" rIns="91440" bIns="45720" rtlCol="0" anchor="ctr">
            <a:normAutofit/>
          </a:bodyPr>
          <a:lstStyle/>
          <a:p>
            <a:endParaRPr lang="en-US" dirty="0"/>
          </a:p>
        </p:txBody>
      </p:sp>
      <p:sp>
        <p:nvSpPr>
          <p:cNvPr id="3" name="TextBox 2"/>
          <p:cNvSpPr txBox="1"/>
          <p:nvPr/>
        </p:nvSpPr>
        <p:spPr>
          <a:xfrm>
            <a:off x="1475656" y="2348880"/>
            <a:ext cx="6264696" cy="1080120"/>
          </a:xfrm>
          <a:prstGeom prst="rect">
            <a:avLst/>
          </a:prstGeom>
        </p:spPr>
        <p:txBody>
          <a:bodyPr vert="horz" wrap="square" lIns="91440" tIns="45720" rIns="91440" bIns="45720" rtlCol="0" anchor="ctr">
            <a:normAutofit/>
          </a:bodyPr>
          <a:lstStyle/>
          <a:p>
            <a:pPr algn="ctr"/>
            <a:r>
              <a:rPr lang="el-GR" sz="3200" dirty="0"/>
              <a:t>Θεωρία πληθυσμού</a:t>
            </a:r>
            <a:endParaRPr lang="en-US" sz="3200" dirty="0"/>
          </a:p>
        </p:txBody>
      </p:sp>
    </p:spTree>
    <p:extLst>
      <p:ext uri="{BB962C8B-B14F-4D97-AF65-F5344CB8AC3E}">
        <p14:creationId xmlns:p14="http://schemas.microsoft.com/office/powerpoint/2010/main" val="16756712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Thomas Robert Malthus (1766-1834)</a:t>
            </a:r>
            <a:endParaRPr lang="en-GB" sz="3200" dirty="0"/>
          </a:p>
        </p:txBody>
      </p:sp>
      <p:sp>
        <p:nvSpPr>
          <p:cNvPr id="5" name="TextBox 4"/>
          <p:cNvSpPr txBox="1"/>
          <p:nvPr/>
        </p:nvSpPr>
        <p:spPr>
          <a:xfrm>
            <a:off x="395536" y="4365104"/>
            <a:ext cx="2232248" cy="504056"/>
          </a:xfrm>
          <a:prstGeom prst="rect">
            <a:avLst/>
          </a:prstGeom>
        </p:spPr>
        <p:txBody>
          <a:bodyPr vert="horz" wrap="square" lIns="91440" tIns="45720" rIns="91440" bIns="45720" rtlCol="0" anchor="ctr">
            <a:normAutofit/>
          </a:bodyPr>
          <a:lstStyle/>
          <a:p>
            <a:endParaRPr lang="en-US" dirty="0"/>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39" y="1318708"/>
            <a:ext cx="2304256" cy="39809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539552" y="5445224"/>
            <a:ext cx="3600400" cy="864018"/>
          </a:xfrm>
          <a:prstGeom prst="rect">
            <a:avLst/>
          </a:prstGeom>
        </p:spPr>
        <p:txBody>
          <a:bodyPr vert="horz" wrap="square" lIns="91440" tIns="45720" rIns="91440" bIns="45720" rtlCol="0" anchor="ctr">
            <a:noAutofit/>
          </a:bodyPr>
          <a:lstStyle/>
          <a:p>
            <a:pPr algn="ctr"/>
            <a:r>
              <a:rPr lang="el-GR" i="1" dirty="0"/>
              <a:t>Δοκίμιο επί της αρχής του πληθυσμού</a:t>
            </a:r>
          </a:p>
          <a:p>
            <a:pPr algn="ctr"/>
            <a:r>
              <a:rPr lang="en-US" dirty="0"/>
              <a:t>1</a:t>
            </a:r>
            <a:r>
              <a:rPr lang="el-GR" baseline="30000" dirty="0"/>
              <a:t>η</a:t>
            </a:r>
            <a:r>
              <a:rPr lang="el-GR" dirty="0"/>
              <a:t> ανώνυμη έκδοση 1798</a:t>
            </a:r>
            <a:endParaRPr lang="en-US" dirty="0"/>
          </a:p>
        </p:txBody>
      </p:sp>
      <p:sp>
        <p:nvSpPr>
          <p:cNvPr id="4" name="TextBox 3"/>
          <p:cNvSpPr txBox="1"/>
          <p:nvPr/>
        </p:nvSpPr>
        <p:spPr>
          <a:xfrm>
            <a:off x="4283968" y="5373216"/>
            <a:ext cx="3888432" cy="936026"/>
          </a:xfrm>
          <a:prstGeom prst="rect">
            <a:avLst/>
          </a:prstGeom>
        </p:spPr>
        <p:txBody>
          <a:bodyPr vert="horz" wrap="square" lIns="91440" tIns="45720" rIns="91440" bIns="45720" rtlCol="0" anchor="ctr">
            <a:normAutofit/>
          </a:bodyPr>
          <a:lstStyle/>
          <a:p>
            <a:r>
              <a:rPr lang="el-GR" dirty="0"/>
              <a:t>2</a:t>
            </a:r>
            <a:r>
              <a:rPr lang="el-GR" baseline="30000" dirty="0"/>
              <a:t>η</a:t>
            </a:r>
            <a:r>
              <a:rPr lang="el-GR" dirty="0"/>
              <a:t> έκδοση επαυξημένη, 1803. Ακολούθησαν άλλες 4 (η 6</a:t>
            </a:r>
            <a:r>
              <a:rPr lang="el-GR" baseline="30000" dirty="0"/>
              <a:t>η</a:t>
            </a:r>
            <a:r>
              <a:rPr lang="el-GR" dirty="0"/>
              <a:t> το 1826)</a:t>
            </a:r>
            <a:endParaRPr lang="en-US" dirty="0"/>
          </a:p>
        </p:txBody>
      </p:sp>
      <p:pic>
        <p:nvPicPr>
          <p:cNvPr id="1638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016" y="1222582"/>
            <a:ext cx="2591310" cy="41029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118910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Thomas Robert Malthus (1766-1834)</a:t>
            </a:r>
            <a:endParaRPr lang="en-GB" sz="3200" dirty="0"/>
          </a:p>
        </p:txBody>
      </p:sp>
      <p:sp>
        <p:nvSpPr>
          <p:cNvPr id="5" name="TextBox 4"/>
          <p:cNvSpPr txBox="1"/>
          <p:nvPr/>
        </p:nvSpPr>
        <p:spPr>
          <a:xfrm>
            <a:off x="395536" y="4365104"/>
            <a:ext cx="2232248" cy="504056"/>
          </a:xfrm>
          <a:prstGeom prst="rect">
            <a:avLst/>
          </a:prstGeom>
        </p:spPr>
        <p:txBody>
          <a:bodyPr vert="horz" wrap="square" lIns="91440" tIns="45720" rIns="91440" bIns="45720" rtlCol="0" anchor="ctr">
            <a:normAutofit/>
          </a:bodyPr>
          <a:lstStyle/>
          <a:p>
            <a:endParaRPr lang="en-US" dirty="0"/>
          </a:p>
        </p:txBody>
      </p:sp>
      <p:pic>
        <p:nvPicPr>
          <p:cNvPr id="1945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8" y="1315086"/>
            <a:ext cx="3263652" cy="37262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46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7648" y="1940711"/>
            <a:ext cx="3581400" cy="4371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462"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27648" y="1331111"/>
            <a:ext cx="3486150" cy="60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467544" y="5301208"/>
            <a:ext cx="4320480" cy="864096"/>
          </a:xfrm>
          <a:prstGeom prst="rect">
            <a:avLst/>
          </a:prstGeom>
        </p:spPr>
        <p:txBody>
          <a:bodyPr vert="horz" wrap="square" lIns="91440" tIns="45720" rIns="91440" bIns="45720" rtlCol="0" anchor="ctr">
            <a:normAutofit fontScale="85000" lnSpcReduction="10000"/>
          </a:bodyPr>
          <a:lstStyle/>
          <a:p>
            <a:r>
              <a:rPr lang="el-GR" dirty="0"/>
              <a:t>Οι μεταρρυθμιστές έχουν άδικο: Η ανθρώπινη μοίρα δε μπορεί να βελτιωθεί. Η παρούσα τάξη πραγμάτων είναι επιβαλλόμενη από τη φύση. </a:t>
            </a:r>
            <a:endParaRPr lang="en-US" dirty="0"/>
          </a:p>
        </p:txBody>
      </p:sp>
    </p:spTree>
    <p:extLst>
      <p:ext uri="{BB962C8B-B14F-4D97-AF65-F5344CB8AC3E}">
        <p14:creationId xmlns:p14="http://schemas.microsoft.com/office/powerpoint/2010/main" val="16258463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Thomas Robert Malthus (1766-1834)</a:t>
            </a:r>
            <a:endParaRPr lang="en-GB" sz="3200" dirty="0"/>
          </a:p>
        </p:txBody>
      </p:sp>
      <p:sp>
        <p:nvSpPr>
          <p:cNvPr id="5" name="TextBox 4"/>
          <p:cNvSpPr txBox="1"/>
          <p:nvPr/>
        </p:nvSpPr>
        <p:spPr>
          <a:xfrm>
            <a:off x="395536" y="4365104"/>
            <a:ext cx="2232248" cy="504056"/>
          </a:xfrm>
          <a:prstGeom prst="rect">
            <a:avLst/>
          </a:prstGeom>
        </p:spPr>
        <p:txBody>
          <a:bodyPr vert="horz" wrap="square" lIns="91440" tIns="45720" rIns="91440" bIns="45720" rtlCol="0" anchor="ctr">
            <a:normAutofit/>
          </a:bodyPr>
          <a:lstStyle/>
          <a:p>
            <a:endParaRPr lang="en-US" dirty="0"/>
          </a:p>
        </p:txBody>
      </p:sp>
      <p:pic>
        <p:nvPicPr>
          <p:cNvPr id="276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295859"/>
            <a:ext cx="4584700" cy="275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6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4077072"/>
            <a:ext cx="4086225" cy="2247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76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11532" y="1295859"/>
            <a:ext cx="3857625" cy="3152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4860032" y="4797152"/>
            <a:ext cx="4176464" cy="1440160"/>
          </a:xfrm>
          <a:prstGeom prst="rect">
            <a:avLst/>
          </a:prstGeom>
        </p:spPr>
        <p:txBody>
          <a:bodyPr vert="horz" wrap="square" lIns="91440" tIns="45720" rIns="91440" bIns="45720" rtlCol="0" anchor="ctr">
            <a:normAutofit/>
          </a:bodyPr>
          <a:lstStyle/>
          <a:p>
            <a:r>
              <a:rPr lang="el-GR" dirty="0"/>
              <a:t>Η τροφή αυξάνεται κατά αριθμητική πρόοδο, ο πληθυσμός αν δεν περιοριστεί, κατά γεωμετρική. Άρα, δεν υπάρχει αρκετή τροφή για όλους.</a:t>
            </a:r>
            <a:endParaRPr lang="en-US" dirty="0"/>
          </a:p>
        </p:txBody>
      </p:sp>
    </p:spTree>
    <p:extLst>
      <p:ext uri="{BB962C8B-B14F-4D97-AF65-F5344CB8AC3E}">
        <p14:creationId xmlns:p14="http://schemas.microsoft.com/office/powerpoint/2010/main" val="30134903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Thomas Robert Malthus (1766-1834)</a:t>
            </a:r>
            <a:endParaRPr lang="en-GB" sz="3200" dirty="0"/>
          </a:p>
        </p:txBody>
      </p:sp>
      <p:sp>
        <p:nvSpPr>
          <p:cNvPr id="5" name="TextBox 4"/>
          <p:cNvSpPr txBox="1"/>
          <p:nvPr/>
        </p:nvSpPr>
        <p:spPr>
          <a:xfrm>
            <a:off x="395536" y="4365104"/>
            <a:ext cx="2232248" cy="504056"/>
          </a:xfrm>
          <a:prstGeom prst="rect">
            <a:avLst/>
          </a:prstGeom>
        </p:spPr>
        <p:txBody>
          <a:bodyPr vert="horz" wrap="square" lIns="91440" tIns="45720" rIns="91440" bIns="45720" rtlCol="0" anchor="ctr">
            <a:normAutofit/>
          </a:bodyPr>
          <a:lstStyle/>
          <a:p>
            <a:endParaRPr lang="en-US" dirty="0"/>
          </a:p>
        </p:txBody>
      </p:sp>
      <p:pic>
        <p:nvPicPr>
          <p:cNvPr id="286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1445307"/>
            <a:ext cx="4743450" cy="3171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86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7405" y="4617132"/>
            <a:ext cx="4295775" cy="752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907405" y="1200754"/>
            <a:ext cx="2656483"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5508104" y="1700808"/>
            <a:ext cx="3024336" cy="3096344"/>
          </a:xfrm>
          <a:prstGeom prst="rect">
            <a:avLst/>
          </a:prstGeom>
        </p:spPr>
        <p:txBody>
          <a:bodyPr vert="horz" wrap="square" lIns="91440" tIns="45720" rIns="91440" bIns="45720" rtlCol="0" anchor="ctr">
            <a:normAutofit/>
          </a:bodyPr>
          <a:lstStyle/>
          <a:p>
            <a:r>
              <a:rPr lang="el-GR" dirty="0"/>
              <a:t>Το φρικτό αυτό κείμενο για τη «γιορτή της φύσης» εμφανίστηκε στη 2</a:t>
            </a:r>
            <a:r>
              <a:rPr lang="el-GR" baseline="30000" dirty="0"/>
              <a:t>η</a:t>
            </a:r>
            <a:r>
              <a:rPr lang="el-GR" dirty="0"/>
              <a:t> έκδοση του </a:t>
            </a:r>
            <a:r>
              <a:rPr lang="el-GR" i="1" dirty="0"/>
              <a:t>Δοκιμίου</a:t>
            </a:r>
            <a:r>
              <a:rPr lang="el-GR" dirty="0"/>
              <a:t> το 1803 αλλά εξοβελίστηκε από τις επόμενες. </a:t>
            </a:r>
            <a:endParaRPr lang="en-US" dirty="0"/>
          </a:p>
        </p:txBody>
      </p:sp>
      <p:sp>
        <p:nvSpPr>
          <p:cNvPr id="3" name="TextBox 2">
            <a:extLst>
              <a:ext uri="{FF2B5EF4-FFF2-40B4-BE49-F238E27FC236}">
                <a16:creationId xmlns:a16="http://schemas.microsoft.com/office/drawing/2014/main" id="{D7B90B69-4AC0-D1C4-15D9-43A7A0B5646A}"/>
              </a:ext>
            </a:extLst>
          </p:cNvPr>
          <p:cNvSpPr txBox="1"/>
          <p:nvPr/>
        </p:nvSpPr>
        <p:spPr>
          <a:xfrm>
            <a:off x="5796136" y="4797152"/>
            <a:ext cx="2232248" cy="914400"/>
          </a:xfrm>
          <a:prstGeom prst="rect">
            <a:avLst/>
          </a:prstGeom>
        </p:spPr>
        <p:txBody>
          <a:bodyPr vert="horz" wrap="none" lIns="91440" tIns="45720" rIns="91440" bIns="45720" rtlCol="0" anchor="ctr">
            <a:normAutofit/>
          </a:bodyPr>
          <a:lstStyle/>
          <a:p>
            <a:r>
              <a:rPr lang="en-US" dirty="0"/>
              <a:t>Carlyle </a:t>
            </a:r>
          </a:p>
          <a:p>
            <a:r>
              <a:rPr lang="en-US" dirty="0"/>
              <a:t>“the dismal science”</a:t>
            </a:r>
            <a:endParaRPr lang="en-GB" dirty="0"/>
          </a:p>
        </p:txBody>
      </p:sp>
    </p:spTree>
    <p:extLst>
      <p:ext uri="{BB962C8B-B14F-4D97-AF65-F5344CB8AC3E}">
        <p14:creationId xmlns:p14="http://schemas.microsoft.com/office/powerpoint/2010/main" val="36909824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Thomas Robert Malthus (1766-1834)</a:t>
            </a:r>
            <a:endParaRPr lang="en-GB" sz="3200" dirty="0"/>
          </a:p>
        </p:txBody>
      </p:sp>
      <p:sp>
        <p:nvSpPr>
          <p:cNvPr id="5" name="TextBox 4"/>
          <p:cNvSpPr txBox="1"/>
          <p:nvPr/>
        </p:nvSpPr>
        <p:spPr>
          <a:xfrm>
            <a:off x="395536" y="4365104"/>
            <a:ext cx="2232248" cy="504056"/>
          </a:xfrm>
          <a:prstGeom prst="rect">
            <a:avLst/>
          </a:prstGeom>
        </p:spPr>
        <p:txBody>
          <a:bodyPr vert="horz" wrap="square" lIns="91440" tIns="45720" rIns="91440" bIns="45720" rtlCol="0" anchor="ctr">
            <a:normAutofit/>
          </a:bodyPr>
          <a:lstStyle/>
          <a:p>
            <a:endParaRPr lang="en-US" dirty="0"/>
          </a:p>
        </p:txBody>
      </p:sp>
      <p:sp>
        <p:nvSpPr>
          <p:cNvPr id="4" name="Rectangle 3"/>
          <p:cNvSpPr/>
          <p:nvPr/>
        </p:nvSpPr>
        <p:spPr>
          <a:xfrm>
            <a:off x="907405" y="1200754"/>
            <a:ext cx="2656483"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96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5" y="3994398"/>
            <a:ext cx="3888433" cy="22411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97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27135" y="1268760"/>
            <a:ext cx="3241689" cy="49668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9702"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7405" y="1226460"/>
            <a:ext cx="2149248" cy="26262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3419872" y="1344770"/>
            <a:ext cx="1872208" cy="2012222"/>
          </a:xfrm>
          <a:prstGeom prst="rect">
            <a:avLst/>
          </a:prstGeom>
        </p:spPr>
        <p:txBody>
          <a:bodyPr vert="horz" wrap="square" lIns="91440" tIns="45720" rIns="91440" bIns="45720" rtlCol="0" anchor="ctr">
            <a:normAutofit/>
          </a:bodyPr>
          <a:lstStyle/>
          <a:p>
            <a:r>
              <a:rPr lang="el-GR" dirty="0"/>
              <a:t>Ο Δαρβίνος επηρεάζεται από τον </a:t>
            </a:r>
            <a:r>
              <a:rPr lang="en-US" dirty="0"/>
              <a:t>Malthus </a:t>
            </a:r>
            <a:r>
              <a:rPr lang="el-GR" dirty="0"/>
              <a:t>για την </a:t>
            </a:r>
            <a:r>
              <a:rPr lang="el-GR" i="1" dirty="0"/>
              <a:t>Καταγωγή των Ειδών </a:t>
            </a:r>
            <a:endParaRPr lang="en-US" i="1" dirty="0"/>
          </a:p>
        </p:txBody>
      </p:sp>
    </p:spTree>
    <p:extLst>
      <p:ext uri="{BB962C8B-B14F-4D97-AF65-F5344CB8AC3E}">
        <p14:creationId xmlns:p14="http://schemas.microsoft.com/office/powerpoint/2010/main" val="18307756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Thomas Robert Malthus (1766-1834)</a:t>
            </a:r>
            <a:endParaRPr lang="en-GB" sz="3200" dirty="0"/>
          </a:p>
        </p:txBody>
      </p:sp>
      <p:sp>
        <p:nvSpPr>
          <p:cNvPr id="5" name="TextBox 4"/>
          <p:cNvSpPr txBox="1"/>
          <p:nvPr/>
        </p:nvSpPr>
        <p:spPr>
          <a:xfrm>
            <a:off x="395536" y="4365104"/>
            <a:ext cx="2232248" cy="504056"/>
          </a:xfrm>
          <a:prstGeom prst="rect">
            <a:avLst/>
          </a:prstGeom>
        </p:spPr>
        <p:txBody>
          <a:bodyPr vert="horz" wrap="square" lIns="91440" tIns="45720" rIns="91440" bIns="45720" rtlCol="0" anchor="ctr">
            <a:normAutofit/>
          </a:bodyPr>
          <a:lstStyle/>
          <a:p>
            <a:endParaRPr lang="en-US" dirty="0"/>
          </a:p>
        </p:txBody>
      </p:sp>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556792"/>
            <a:ext cx="3629025" cy="2324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48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72785" y="1225119"/>
            <a:ext cx="4438650" cy="4676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48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8791" y="1628800"/>
            <a:ext cx="1167259" cy="238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43808" y="3574469"/>
            <a:ext cx="1224136" cy="238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6588224" y="5661248"/>
            <a:ext cx="2123211" cy="3960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303260" y="1126108"/>
            <a:ext cx="3361967" cy="19802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611560" y="4293096"/>
            <a:ext cx="3557017" cy="1566174"/>
          </a:xfrm>
          <a:prstGeom prst="rect">
            <a:avLst/>
          </a:prstGeom>
        </p:spPr>
        <p:txBody>
          <a:bodyPr vert="horz" wrap="square" lIns="91440" tIns="45720" rIns="91440" bIns="45720" rtlCol="0" anchor="ctr">
            <a:normAutofit/>
          </a:bodyPr>
          <a:lstStyle/>
          <a:p>
            <a:r>
              <a:rPr lang="el-GR" dirty="0" err="1"/>
              <a:t>Ό,τι</a:t>
            </a:r>
            <a:r>
              <a:rPr lang="el-GR" dirty="0"/>
              <a:t> και να κάνουμε – και λεφτά να δώσουμε στους άτυχους φτωχούς – η φύση δεν επιτρέπει να φάνε όλοι. </a:t>
            </a:r>
            <a:endParaRPr lang="en-US" dirty="0"/>
          </a:p>
        </p:txBody>
      </p:sp>
    </p:spTree>
    <p:extLst>
      <p:ext uri="{BB962C8B-B14F-4D97-AF65-F5344CB8AC3E}">
        <p14:creationId xmlns:p14="http://schemas.microsoft.com/office/powerpoint/2010/main" val="16825935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pPr eaLnBrk="1" hangingPunct="1"/>
            <a:r>
              <a:rPr lang="el-GR" altLang="el-GR"/>
              <a:t>Σκοποί  ενότητας</a:t>
            </a:r>
          </a:p>
        </p:txBody>
      </p:sp>
      <p:sp>
        <p:nvSpPr>
          <p:cNvPr id="3" name="Content Placeholder 2"/>
          <p:cNvSpPr>
            <a:spLocks noGrp="1"/>
          </p:cNvSpPr>
          <p:nvPr>
            <p:ph idx="1"/>
          </p:nvPr>
        </p:nvSpPr>
        <p:spPr>
          <a:xfrm>
            <a:off x="463550" y="1557338"/>
            <a:ext cx="8229600" cy="4525962"/>
          </a:xfrm>
        </p:spPr>
        <p:txBody>
          <a:bodyPr/>
          <a:lstStyle/>
          <a:p>
            <a:pPr marL="0" eaLnBrk="1" hangingPunct="1"/>
            <a:r>
              <a:rPr lang="el-GR" altLang="el-GR" sz="2600" dirty="0"/>
              <a:t>Να αναλύσει τα έργα των στοχαστών που οδηγούν από τον </a:t>
            </a:r>
            <a:r>
              <a:rPr lang="en-US" altLang="el-GR" sz="2600" dirty="0"/>
              <a:t>Smith </a:t>
            </a:r>
            <a:r>
              <a:rPr lang="el-GR" altLang="el-GR" sz="2600" dirty="0"/>
              <a:t>στους </a:t>
            </a:r>
            <a:r>
              <a:rPr lang="en-US" altLang="el-GR" sz="2600" dirty="0"/>
              <a:t>Malthus </a:t>
            </a:r>
            <a:r>
              <a:rPr lang="el-GR" altLang="el-GR" sz="2600" dirty="0"/>
              <a:t>και </a:t>
            </a:r>
            <a:r>
              <a:rPr lang="en-US" altLang="el-GR" sz="2600" dirty="0"/>
              <a:t>Ricardo</a:t>
            </a:r>
            <a:endParaRPr lang="el-GR" altLang="el-GR" sz="2600" dirty="0"/>
          </a:p>
          <a:p>
            <a:pPr marL="0" eaLnBrk="1" hangingPunct="1"/>
            <a:r>
              <a:rPr lang="el-GR" altLang="el-GR" sz="2600" dirty="0"/>
              <a:t>Να εξηγήσει τις θεωρίες του </a:t>
            </a:r>
            <a:r>
              <a:rPr lang="en-US" altLang="el-GR" sz="2600" dirty="0"/>
              <a:t>Malthus </a:t>
            </a:r>
            <a:r>
              <a:rPr lang="el-GR" altLang="el-GR" sz="2600" dirty="0"/>
              <a:t>ιδιαίτερα τη θεωρία του πληθυσμού, της αξίας και της υπερπροσφοράς</a:t>
            </a:r>
            <a:endParaRPr lang="en-US" altLang="el-GR" sz="2600" dirty="0"/>
          </a:p>
          <a:p>
            <a:pPr marL="0" eaLnBrk="1" hangingPunct="1"/>
            <a:r>
              <a:rPr lang="el-GR" altLang="el-GR" sz="2600" dirty="0"/>
              <a:t>Να αναλύσει τις θεωρίες του </a:t>
            </a:r>
            <a:r>
              <a:rPr lang="en-US" altLang="el-GR" sz="2600" dirty="0"/>
              <a:t>Ricardo </a:t>
            </a:r>
            <a:r>
              <a:rPr lang="el-GR" altLang="el-GR" sz="2600" dirty="0"/>
              <a:t>και ιδιαίτερα</a:t>
            </a:r>
          </a:p>
          <a:p>
            <a:pPr marL="400050" lvl="1" eaLnBrk="1" hangingPunct="1"/>
            <a:r>
              <a:rPr lang="el-GR" altLang="el-GR" sz="2200" dirty="0"/>
              <a:t>Την διαφορική </a:t>
            </a:r>
            <a:r>
              <a:rPr lang="el-GR" altLang="el-GR" sz="2200" dirty="0" err="1"/>
              <a:t>γαιοπρόσοδο</a:t>
            </a:r>
            <a:endParaRPr lang="el-GR" altLang="el-GR" sz="2200" dirty="0"/>
          </a:p>
          <a:p>
            <a:pPr marL="400050" lvl="1" eaLnBrk="1" hangingPunct="1"/>
            <a:r>
              <a:rPr lang="el-GR" altLang="el-GR" sz="2200" dirty="0"/>
              <a:t>Την εργασιακή θεωρία της αξίας</a:t>
            </a:r>
          </a:p>
          <a:p>
            <a:pPr marL="400050" lvl="1" eaLnBrk="1" hangingPunct="1"/>
            <a:r>
              <a:rPr lang="el-GR" altLang="el-GR" sz="2200" dirty="0"/>
              <a:t>Το συγκριτικό πλεονέκτημα</a:t>
            </a:r>
          </a:p>
          <a:p>
            <a:pPr marL="400050" lvl="1" eaLnBrk="1" hangingPunct="1"/>
            <a:r>
              <a:rPr lang="el-GR" altLang="el-GR" sz="2200" dirty="0"/>
              <a:t>Τη </a:t>
            </a:r>
            <a:r>
              <a:rPr lang="el-GR" altLang="el-GR" sz="2200" dirty="0" err="1"/>
              <a:t>Ρικαρδιανή</a:t>
            </a:r>
            <a:r>
              <a:rPr lang="el-GR" altLang="el-GR" sz="2200" dirty="0"/>
              <a:t> ισοδυναμία</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Thomas Robert Malthus (1766-1834)</a:t>
            </a:r>
            <a:endParaRPr lang="en-GB" sz="3200" dirty="0"/>
          </a:p>
        </p:txBody>
      </p:sp>
      <p:sp>
        <p:nvSpPr>
          <p:cNvPr id="5" name="TextBox 4"/>
          <p:cNvSpPr txBox="1"/>
          <p:nvPr/>
        </p:nvSpPr>
        <p:spPr>
          <a:xfrm>
            <a:off x="395536" y="4365104"/>
            <a:ext cx="2232248" cy="504056"/>
          </a:xfrm>
          <a:prstGeom prst="rect">
            <a:avLst/>
          </a:prstGeom>
        </p:spPr>
        <p:txBody>
          <a:bodyPr vert="horz" wrap="square" lIns="91440" tIns="45720" rIns="91440" bIns="45720" rtlCol="0" anchor="ctr">
            <a:normAutofit/>
          </a:bodyPr>
          <a:lstStyle/>
          <a:p>
            <a:endParaRPr lang="en-US" dirty="0"/>
          </a:p>
        </p:txBody>
      </p:sp>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340768"/>
            <a:ext cx="4552950" cy="190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50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4943" y="3501008"/>
            <a:ext cx="3705225" cy="1514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50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9747" y="5330611"/>
            <a:ext cx="4114867" cy="6480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50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30246" y="1327674"/>
            <a:ext cx="3733800" cy="1724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5868144" y="2854360"/>
            <a:ext cx="2523894" cy="19876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51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21443382">
            <a:off x="641423" y="5236169"/>
            <a:ext cx="1740475" cy="1539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5894135" y="3499307"/>
            <a:ext cx="2523894" cy="19876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4811248" y="1155944"/>
            <a:ext cx="2523894" cy="19876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79747" y="3203822"/>
            <a:ext cx="3842032" cy="19876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131840" y="3005059"/>
            <a:ext cx="1462774" cy="19876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511"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61377" y="3303203"/>
            <a:ext cx="4229100" cy="1123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4811248" y="4797152"/>
            <a:ext cx="3937216" cy="1368152"/>
          </a:xfrm>
          <a:prstGeom prst="rect">
            <a:avLst/>
          </a:prstGeom>
        </p:spPr>
        <p:txBody>
          <a:bodyPr vert="horz" wrap="square" lIns="91440" tIns="45720" rIns="91440" bIns="45720" rtlCol="0" anchor="ctr">
            <a:normAutofit fontScale="92500" lnSpcReduction="20000"/>
          </a:bodyPr>
          <a:lstStyle/>
          <a:p>
            <a:r>
              <a:rPr lang="el-GR" dirty="0"/>
              <a:t>Ο ηθικός αυτοπεριορισμός [γάμος, δηλ., σε μεγαλύτερη ηλικία], η διαστροφή [συμπεριλαμβανομένης και της αντισύλληψης] και η αθλιότητα περιορίζουν τελικά την αύξηση του πληθυσμού.</a:t>
            </a:r>
            <a:endParaRPr lang="en-US" dirty="0"/>
          </a:p>
        </p:txBody>
      </p:sp>
      <p:cxnSp>
        <p:nvCxnSpPr>
          <p:cNvPr id="7" name="Straight Connector 6">
            <a:extLst>
              <a:ext uri="{FF2B5EF4-FFF2-40B4-BE49-F238E27FC236}">
                <a16:creationId xmlns:a16="http://schemas.microsoft.com/office/drawing/2014/main" id="{EFF84485-FCE5-0C91-9D24-6A2E56FBD645}"/>
              </a:ext>
            </a:extLst>
          </p:cNvPr>
          <p:cNvCxnSpPr>
            <a:cxnSpLocks/>
          </p:cNvCxnSpPr>
          <p:nvPr/>
        </p:nvCxnSpPr>
        <p:spPr>
          <a:xfrm>
            <a:off x="4261377" y="4005064"/>
            <a:ext cx="4202669"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107134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Thomas Robert Malthus (1766-1834)</a:t>
            </a:r>
            <a:endParaRPr lang="en-GB" sz="3200" dirty="0"/>
          </a:p>
        </p:txBody>
      </p:sp>
      <p:sp>
        <p:nvSpPr>
          <p:cNvPr id="5" name="TextBox 4"/>
          <p:cNvSpPr txBox="1"/>
          <p:nvPr/>
        </p:nvSpPr>
        <p:spPr>
          <a:xfrm>
            <a:off x="395536" y="4365104"/>
            <a:ext cx="2232248" cy="504056"/>
          </a:xfrm>
          <a:prstGeom prst="rect">
            <a:avLst/>
          </a:prstGeom>
        </p:spPr>
        <p:txBody>
          <a:bodyPr vert="horz" wrap="square" lIns="91440" tIns="45720" rIns="91440" bIns="45720" rtlCol="0" anchor="ctr">
            <a:normAutofit/>
          </a:bodyPr>
          <a:lstStyle/>
          <a:p>
            <a:endParaRPr lang="en-US" dirty="0"/>
          </a:p>
        </p:txBody>
      </p:sp>
      <p:pic>
        <p:nvPicPr>
          <p:cNvPr id="2560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1169493"/>
            <a:ext cx="3459249" cy="5181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560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36212" y="1340768"/>
            <a:ext cx="3735303" cy="39564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4283968" y="5189228"/>
            <a:ext cx="3744416" cy="2160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7397547" y="5004706"/>
            <a:ext cx="1147936" cy="1398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4355975" y="5405252"/>
            <a:ext cx="4189507" cy="616036"/>
          </a:xfrm>
          <a:prstGeom prst="rect">
            <a:avLst/>
          </a:prstGeom>
        </p:spPr>
        <p:txBody>
          <a:bodyPr vert="horz" wrap="square" lIns="91440" tIns="45720" rIns="91440" bIns="45720" rtlCol="0" anchor="ctr">
            <a:normAutofit lnSpcReduction="10000"/>
          </a:bodyPr>
          <a:lstStyle/>
          <a:p>
            <a:r>
              <a:rPr lang="el-GR" dirty="0"/>
              <a:t>Ή θα βάλετε μυαλό ή θα φροντίσουμε να σας πάρει ο Χάρος</a:t>
            </a:r>
            <a:endParaRPr lang="en-US" dirty="0"/>
          </a:p>
        </p:txBody>
      </p:sp>
    </p:spTree>
    <p:extLst>
      <p:ext uri="{BB962C8B-B14F-4D97-AF65-F5344CB8AC3E}">
        <p14:creationId xmlns:p14="http://schemas.microsoft.com/office/powerpoint/2010/main" val="11019601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Thomas Robert Malthus (1766-1834)</a:t>
            </a:r>
            <a:endParaRPr lang="en-GB" sz="3200" dirty="0"/>
          </a:p>
        </p:txBody>
      </p:sp>
      <p:sp>
        <p:nvSpPr>
          <p:cNvPr id="5" name="TextBox 4"/>
          <p:cNvSpPr txBox="1"/>
          <p:nvPr/>
        </p:nvSpPr>
        <p:spPr>
          <a:xfrm>
            <a:off x="395536" y="4365104"/>
            <a:ext cx="2232248" cy="504056"/>
          </a:xfrm>
          <a:prstGeom prst="rect">
            <a:avLst/>
          </a:prstGeom>
        </p:spPr>
        <p:txBody>
          <a:bodyPr vert="horz" wrap="square" lIns="91440" tIns="45720" rIns="91440" bIns="45720" rtlCol="0" anchor="ctr">
            <a:normAutofit/>
          </a:bodyPr>
          <a:lstStyle/>
          <a:p>
            <a:endParaRPr lang="en-US" dirty="0"/>
          </a:p>
        </p:txBody>
      </p:sp>
      <p:pic>
        <p:nvPicPr>
          <p:cNvPr id="225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5808" y="1412776"/>
            <a:ext cx="4267200" cy="1162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53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983" y="2780928"/>
            <a:ext cx="4514850" cy="2924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53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85731" y="1412776"/>
            <a:ext cx="3316610" cy="13959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53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07745" y="2924944"/>
            <a:ext cx="3250205" cy="22987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5796136" y="4962695"/>
            <a:ext cx="2304256" cy="216024"/>
          </a:xfrm>
          <a:prstGeom prst="rect">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698799" y="5734452"/>
            <a:ext cx="3857969" cy="576064"/>
          </a:xfrm>
          <a:prstGeom prst="rect">
            <a:avLst/>
          </a:prstGeom>
        </p:spPr>
        <p:txBody>
          <a:bodyPr vert="horz" wrap="square" lIns="91440" tIns="45720" rIns="91440" bIns="45720" rtlCol="0" anchor="ctr">
            <a:normAutofit fontScale="92500" lnSpcReduction="10000"/>
          </a:bodyPr>
          <a:lstStyle/>
          <a:p>
            <a:r>
              <a:rPr lang="el-GR" dirty="0"/>
              <a:t>Η διαστροφή, δηλ., η μη αναπαραγωγική συνουσία, είναι ηθικά απαράδεκτη</a:t>
            </a:r>
            <a:endParaRPr lang="en-US" dirty="0"/>
          </a:p>
        </p:txBody>
      </p:sp>
      <p:sp>
        <p:nvSpPr>
          <p:cNvPr id="6" name="TextBox 5"/>
          <p:cNvSpPr txBox="1"/>
          <p:nvPr/>
        </p:nvSpPr>
        <p:spPr>
          <a:xfrm>
            <a:off x="4860033" y="5376322"/>
            <a:ext cx="3442308" cy="934194"/>
          </a:xfrm>
          <a:prstGeom prst="rect">
            <a:avLst/>
          </a:prstGeom>
        </p:spPr>
        <p:txBody>
          <a:bodyPr vert="horz" wrap="square" lIns="91440" tIns="45720" rIns="91440" bIns="45720" rtlCol="0" anchor="ctr">
            <a:normAutofit fontScale="92500" lnSpcReduction="20000"/>
          </a:bodyPr>
          <a:lstStyle/>
          <a:p>
            <a:r>
              <a:rPr lang="el-GR" dirty="0"/>
              <a:t>Η πρόνοια για τους απόρους είναι αδιέξοδη.  Αυξάνει τον αριθμό τους και στερεί την τροφή από αυτούς που την αξίζουν πραγματικά.</a:t>
            </a:r>
            <a:endParaRPr lang="en-US" dirty="0"/>
          </a:p>
        </p:txBody>
      </p:sp>
    </p:spTree>
    <p:extLst>
      <p:ext uri="{BB962C8B-B14F-4D97-AF65-F5344CB8AC3E}">
        <p14:creationId xmlns:p14="http://schemas.microsoft.com/office/powerpoint/2010/main" val="10948655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Thomas Robert Malthus (1766-1834)</a:t>
            </a:r>
            <a:endParaRPr lang="en-GB" sz="3200" dirty="0"/>
          </a:p>
        </p:txBody>
      </p:sp>
      <p:sp>
        <p:nvSpPr>
          <p:cNvPr id="5" name="TextBox 4"/>
          <p:cNvSpPr txBox="1"/>
          <p:nvPr/>
        </p:nvSpPr>
        <p:spPr>
          <a:xfrm>
            <a:off x="395536" y="4365104"/>
            <a:ext cx="2232248" cy="504056"/>
          </a:xfrm>
          <a:prstGeom prst="rect">
            <a:avLst/>
          </a:prstGeom>
        </p:spPr>
        <p:txBody>
          <a:bodyPr vert="horz" wrap="square" lIns="91440" tIns="45720" rIns="91440" bIns="45720" rtlCol="0" anchor="ctr">
            <a:normAutofit/>
          </a:bodyPr>
          <a:lstStyle/>
          <a:p>
            <a:endParaRPr lang="en-US" dirty="0"/>
          </a:p>
        </p:txBody>
      </p:sp>
      <p:pic>
        <p:nvPicPr>
          <p:cNvPr id="235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412776"/>
            <a:ext cx="3867150" cy="3352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611560" y="1412776"/>
            <a:ext cx="1152128" cy="216024"/>
          </a:xfrm>
          <a:prstGeom prst="rect">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55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7984" y="1412776"/>
            <a:ext cx="3562350" cy="3743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7"/>
          <p:cNvSpPr/>
          <p:nvPr/>
        </p:nvSpPr>
        <p:spPr>
          <a:xfrm>
            <a:off x="5436096" y="4850026"/>
            <a:ext cx="2376264" cy="216024"/>
          </a:xfrm>
          <a:prstGeom prst="rect">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95536" y="5229200"/>
            <a:ext cx="7776864" cy="1080120"/>
          </a:xfrm>
          <a:prstGeom prst="rect">
            <a:avLst/>
          </a:prstGeom>
        </p:spPr>
        <p:txBody>
          <a:bodyPr vert="horz" wrap="square" lIns="91440" tIns="45720" rIns="91440" bIns="45720" rtlCol="0" anchor="ctr">
            <a:normAutofit/>
          </a:bodyPr>
          <a:lstStyle/>
          <a:p>
            <a:r>
              <a:rPr lang="el-GR" dirty="0"/>
              <a:t>Σε όσους ο λαχνός της ζωής δεν κληρώθηκε δεν μπορούν να τραφούν όλοι. Όσοι τελικά τραφούν θα πρέπει να δουλέψουν σκληρά για να δείξουν ότι το αξίζουν.</a:t>
            </a:r>
            <a:endParaRPr lang="en-US" dirty="0"/>
          </a:p>
        </p:txBody>
      </p:sp>
    </p:spTree>
    <p:extLst>
      <p:ext uri="{BB962C8B-B14F-4D97-AF65-F5344CB8AC3E}">
        <p14:creationId xmlns:p14="http://schemas.microsoft.com/office/powerpoint/2010/main" val="13160666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Thomas Robert Malthus (1766-1834)</a:t>
            </a:r>
            <a:endParaRPr lang="en-GB" sz="3200" dirty="0"/>
          </a:p>
        </p:txBody>
      </p:sp>
      <p:sp>
        <p:nvSpPr>
          <p:cNvPr id="5" name="TextBox 4"/>
          <p:cNvSpPr txBox="1"/>
          <p:nvPr/>
        </p:nvSpPr>
        <p:spPr>
          <a:xfrm>
            <a:off x="395536" y="4365104"/>
            <a:ext cx="2232248" cy="504056"/>
          </a:xfrm>
          <a:prstGeom prst="rect">
            <a:avLst/>
          </a:prstGeom>
        </p:spPr>
        <p:txBody>
          <a:bodyPr vert="horz" wrap="square" lIns="91440" tIns="45720" rIns="91440" bIns="45720" rtlCol="0" anchor="ctr">
            <a:normAutofit/>
          </a:bodyPr>
          <a:lstStyle/>
          <a:p>
            <a:endParaRPr lang="en-US" dirty="0"/>
          </a:p>
        </p:txBody>
      </p:sp>
      <p:pic>
        <p:nvPicPr>
          <p:cNvPr id="245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8509" y="1628800"/>
            <a:ext cx="3638550" cy="2190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457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016" y="1628800"/>
            <a:ext cx="3590925" cy="1743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458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34272" y="3351761"/>
            <a:ext cx="3657600" cy="2409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808509" y="4149080"/>
            <a:ext cx="3475459" cy="1612506"/>
          </a:xfrm>
          <a:prstGeom prst="rect">
            <a:avLst/>
          </a:prstGeom>
        </p:spPr>
        <p:txBody>
          <a:bodyPr vert="horz" wrap="square" lIns="91440" tIns="45720" rIns="91440" bIns="45720" rtlCol="0" anchor="ctr">
            <a:normAutofit/>
          </a:bodyPr>
          <a:lstStyle/>
          <a:p>
            <a:r>
              <a:rPr lang="el-GR" dirty="0"/>
              <a:t>Η ατομική ιδιοκτησία και το ατομικό συμφέρον ευθύνονται για τον πολιτισμό.   </a:t>
            </a:r>
            <a:endParaRPr lang="en-US" dirty="0"/>
          </a:p>
        </p:txBody>
      </p:sp>
    </p:spTree>
    <p:extLst>
      <p:ext uri="{BB962C8B-B14F-4D97-AF65-F5344CB8AC3E}">
        <p14:creationId xmlns:p14="http://schemas.microsoft.com/office/powerpoint/2010/main" val="41999472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Thomas Robert Malthus (1766-1834)</a:t>
            </a:r>
            <a:endParaRPr lang="en-GB" sz="3200" dirty="0"/>
          </a:p>
        </p:txBody>
      </p:sp>
      <p:sp>
        <p:nvSpPr>
          <p:cNvPr id="5" name="TextBox 4"/>
          <p:cNvSpPr txBox="1"/>
          <p:nvPr/>
        </p:nvSpPr>
        <p:spPr>
          <a:xfrm>
            <a:off x="395536" y="4365104"/>
            <a:ext cx="2232248" cy="504056"/>
          </a:xfrm>
          <a:prstGeom prst="rect">
            <a:avLst/>
          </a:prstGeom>
        </p:spPr>
        <p:txBody>
          <a:bodyPr vert="horz" wrap="square" lIns="91440" tIns="45720" rIns="91440" bIns="45720" rtlCol="0" anchor="ctr">
            <a:normAutofit/>
          </a:bodyPr>
          <a:lstStyle/>
          <a:p>
            <a:endParaRPr lang="en-US" dirty="0"/>
          </a:p>
        </p:txBody>
      </p:sp>
      <p:pic>
        <p:nvPicPr>
          <p:cNvPr id="266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1340768"/>
            <a:ext cx="3771900" cy="4333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5508104" y="1412776"/>
            <a:ext cx="2520280" cy="4176464"/>
          </a:xfrm>
          <a:prstGeom prst="rect">
            <a:avLst/>
          </a:prstGeom>
        </p:spPr>
        <p:txBody>
          <a:bodyPr vert="horz" wrap="square" lIns="91440" tIns="45720" rIns="91440" bIns="45720" rtlCol="0" anchor="ctr">
            <a:normAutofit/>
          </a:bodyPr>
          <a:lstStyle/>
          <a:p>
            <a:r>
              <a:rPr lang="el-GR" dirty="0"/>
              <a:t>Τελικά η ζωή είναι ευλογία, και πρέπει να χρωστάτε χάρη στο θεό που ζείτε ακόμα και με τόση δυστυχία. </a:t>
            </a:r>
          </a:p>
          <a:p>
            <a:r>
              <a:rPr lang="el-GR" dirty="0"/>
              <a:t>Με δεδομένους τους περιορισμούς της φύσης οι άτυχοι αυτής της ζωής πρέπει να είναι ευχαριστημένοι.</a:t>
            </a:r>
            <a:endParaRPr lang="en-US" dirty="0"/>
          </a:p>
        </p:txBody>
      </p:sp>
    </p:spTree>
    <p:extLst>
      <p:ext uri="{BB962C8B-B14F-4D97-AF65-F5344CB8AC3E}">
        <p14:creationId xmlns:p14="http://schemas.microsoft.com/office/powerpoint/2010/main" val="30497492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Thomas Robert Malthus (1766-1834)</a:t>
            </a:r>
            <a:endParaRPr lang="en-GB" sz="3200" dirty="0"/>
          </a:p>
        </p:txBody>
      </p:sp>
      <p:sp>
        <p:nvSpPr>
          <p:cNvPr id="5" name="TextBox 4"/>
          <p:cNvSpPr txBox="1"/>
          <p:nvPr/>
        </p:nvSpPr>
        <p:spPr>
          <a:xfrm>
            <a:off x="395536" y="4365104"/>
            <a:ext cx="2232248" cy="504056"/>
          </a:xfrm>
          <a:prstGeom prst="rect">
            <a:avLst/>
          </a:prstGeom>
        </p:spPr>
        <p:txBody>
          <a:bodyPr vert="horz" wrap="square" lIns="91440" tIns="45720" rIns="91440" bIns="45720" rtlCol="0" anchor="ctr">
            <a:normAutofit/>
          </a:bodyPr>
          <a:lstStyle/>
          <a:p>
            <a:endParaRPr lang="en-US" dirty="0"/>
          </a:p>
        </p:txBody>
      </p:sp>
      <p:sp>
        <p:nvSpPr>
          <p:cNvPr id="3" name="TextBox 2"/>
          <p:cNvSpPr txBox="1"/>
          <p:nvPr/>
        </p:nvSpPr>
        <p:spPr>
          <a:xfrm>
            <a:off x="1475656" y="2348880"/>
            <a:ext cx="6264696" cy="1080120"/>
          </a:xfrm>
          <a:prstGeom prst="rect">
            <a:avLst/>
          </a:prstGeom>
        </p:spPr>
        <p:txBody>
          <a:bodyPr vert="horz" wrap="square" lIns="91440" tIns="45720" rIns="91440" bIns="45720" rtlCol="0" anchor="ctr">
            <a:normAutofit/>
          </a:bodyPr>
          <a:lstStyle/>
          <a:p>
            <a:pPr algn="ctr"/>
            <a:r>
              <a:rPr lang="el-GR" sz="3200" dirty="0"/>
              <a:t>Θεωρία αξίας</a:t>
            </a:r>
            <a:endParaRPr lang="en-US" sz="3200" dirty="0"/>
          </a:p>
        </p:txBody>
      </p:sp>
    </p:spTree>
    <p:extLst>
      <p:ext uri="{BB962C8B-B14F-4D97-AF65-F5344CB8AC3E}">
        <p14:creationId xmlns:p14="http://schemas.microsoft.com/office/powerpoint/2010/main" val="21695257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Thomas Robert Malthus (1766-1834)</a:t>
            </a:r>
            <a:endParaRPr lang="en-GB" sz="3200" dirty="0"/>
          </a:p>
        </p:txBody>
      </p:sp>
      <p:sp>
        <p:nvSpPr>
          <p:cNvPr id="5" name="TextBox 4"/>
          <p:cNvSpPr txBox="1"/>
          <p:nvPr/>
        </p:nvSpPr>
        <p:spPr>
          <a:xfrm>
            <a:off x="395536" y="4365104"/>
            <a:ext cx="2232248" cy="504056"/>
          </a:xfrm>
          <a:prstGeom prst="rect">
            <a:avLst/>
          </a:prstGeom>
        </p:spPr>
        <p:txBody>
          <a:bodyPr vert="horz" wrap="square" lIns="91440" tIns="45720" rIns="91440" bIns="45720" rtlCol="0" anchor="ctr">
            <a:normAutofit/>
          </a:bodyPr>
          <a:lstStyle/>
          <a:p>
            <a:endParaRPr lang="en-US" dirty="0"/>
          </a:p>
        </p:txBody>
      </p:sp>
      <p:pic>
        <p:nvPicPr>
          <p:cNvPr id="307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8024" y="1476227"/>
            <a:ext cx="2067487" cy="38969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9632" y="1523092"/>
            <a:ext cx="2321468" cy="39941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763688" y="5661248"/>
            <a:ext cx="4752528" cy="432048"/>
          </a:xfrm>
          <a:prstGeom prst="rect">
            <a:avLst/>
          </a:prstGeom>
        </p:spPr>
        <p:txBody>
          <a:bodyPr vert="horz" wrap="square" lIns="91440" tIns="45720" rIns="91440" bIns="45720" rtlCol="0" anchor="ctr">
            <a:normAutofit fontScale="85000" lnSpcReduction="10000"/>
          </a:bodyPr>
          <a:lstStyle/>
          <a:p>
            <a:pPr algn="ctr"/>
            <a:r>
              <a:rPr lang="el-GR" i="1" dirty="0"/>
              <a:t>Αρχές Πολιτικής Οικονομίας </a:t>
            </a:r>
            <a:r>
              <a:rPr lang="el-GR" dirty="0"/>
              <a:t>(1820). 2</a:t>
            </a:r>
            <a:r>
              <a:rPr lang="el-GR" baseline="30000" dirty="0"/>
              <a:t>η</a:t>
            </a:r>
            <a:r>
              <a:rPr lang="el-GR" dirty="0"/>
              <a:t> μετά θάνατον 1836</a:t>
            </a:r>
            <a:endParaRPr lang="en-US" dirty="0"/>
          </a:p>
        </p:txBody>
      </p:sp>
    </p:spTree>
    <p:extLst>
      <p:ext uri="{BB962C8B-B14F-4D97-AF65-F5344CB8AC3E}">
        <p14:creationId xmlns:p14="http://schemas.microsoft.com/office/powerpoint/2010/main" val="19209657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Thomas Robert Malthus (1766-1834)</a:t>
            </a:r>
            <a:endParaRPr lang="en-GB" sz="3200" dirty="0"/>
          </a:p>
        </p:txBody>
      </p:sp>
      <p:sp>
        <p:nvSpPr>
          <p:cNvPr id="5" name="TextBox 4"/>
          <p:cNvSpPr txBox="1"/>
          <p:nvPr/>
        </p:nvSpPr>
        <p:spPr>
          <a:xfrm>
            <a:off x="395536" y="4365104"/>
            <a:ext cx="2232248" cy="504056"/>
          </a:xfrm>
          <a:prstGeom prst="rect">
            <a:avLst/>
          </a:prstGeom>
        </p:spPr>
        <p:txBody>
          <a:bodyPr vert="horz" wrap="square" lIns="91440" tIns="45720" rIns="91440" bIns="45720" rtlCol="0" anchor="ctr">
            <a:normAutofit/>
          </a:bodyPr>
          <a:lstStyle/>
          <a:p>
            <a:endParaRPr lang="en-US" dirty="0"/>
          </a:p>
        </p:txBody>
      </p:sp>
      <p:pic>
        <p:nvPicPr>
          <p:cNvPr id="358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1484784"/>
            <a:ext cx="6848252" cy="11012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58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7" y="2956590"/>
            <a:ext cx="6768751" cy="15489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683568" y="4869160"/>
            <a:ext cx="6624736" cy="648072"/>
          </a:xfrm>
          <a:prstGeom prst="rect">
            <a:avLst/>
          </a:prstGeom>
        </p:spPr>
        <p:txBody>
          <a:bodyPr vert="horz" wrap="square" lIns="91440" tIns="45720" rIns="91440" bIns="45720" rtlCol="0" anchor="ctr">
            <a:normAutofit/>
          </a:bodyPr>
          <a:lstStyle/>
          <a:p>
            <a:r>
              <a:rPr lang="el-GR" dirty="0"/>
              <a:t>Αποδέχεται θεωρία της αξίας αλλά αναγνωρίζει και τον ρόλο της προσφοράς και ζήτησης</a:t>
            </a:r>
            <a:endParaRPr lang="en-US" dirty="0"/>
          </a:p>
        </p:txBody>
      </p:sp>
    </p:spTree>
    <p:extLst>
      <p:ext uri="{BB962C8B-B14F-4D97-AF65-F5344CB8AC3E}">
        <p14:creationId xmlns:p14="http://schemas.microsoft.com/office/powerpoint/2010/main" val="26903284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Thomas Robert Malthus (1766-1834)</a:t>
            </a:r>
            <a:endParaRPr lang="en-GB" sz="3200" dirty="0"/>
          </a:p>
        </p:txBody>
      </p:sp>
      <p:sp>
        <p:nvSpPr>
          <p:cNvPr id="5" name="TextBox 4"/>
          <p:cNvSpPr txBox="1"/>
          <p:nvPr/>
        </p:nvSpPr>
        <p:spPr>
          <a:xfrm>
            <a:off x="395536" y="4365104"/>
            <a:ext cx="2232248" cy="504056"/>
          </a:xfrm>
          <a:prstGeom prst="rect">
            <a:avLst/>
          </a:prstGeom>
        </p:spPr>
        <p:txBody>
          <a:bodyPr vert="horz" wrap="square" lIns="91440" tIns="45720" rIns="91440" bIns="45720" rtlCol="0" anchor="ctr">
            <a:normAutofit/>
          </a:bodyPr>
          <a:lstStyle/>
          <a:p>
            <a:endParaRPr lang="en-US" dirty="0"/>
          </a:p>
        </p:txBody>
      </p:sp>
      <p:sp>
        <p:nvSpPr>
          <p:cNvPr id="3" name="TextBox 2"/>
          <p:cNvSpPr txBox="1"/>
          <p:nvPr/>
        </p:nvSpPr>
        <p:spPr>
          <a:xfrm>
            <a:off x="611560" y="2348880"/>
            <a:ext cx="7920880" cy="1584176"/>
          </a:xfrm>
          <a:prstGeom prst="rect">
            <a:avLst/>
          </a:prstGeom>
        </p:spPr>
        <p:txBody>
          <a:bodyPr vert="horz" wrap="square" lIns="91440" tIns="45720" rIns="91440" bIns="45720" rtlCol="0" anchor="ctr">
            <a:normAutofit/>
          </a:bodyPr>
          <a:lstStyle/>
          <a:p>
            <a:pPr algn="ctr"/>
            <a:r>
              <a:rPr lang="en-US" sz="2800" dirty="0"/>
              <a:t>Definitions of Political Economy (1827)</a:t>
            </a:r>
          </a:p>
        </p:txBody>
      </p:sp>
    </p:spTree>
    <p:extLst>
      <p:ext uri="{BB962C8B-B14F-4D97-AF65-F5344CB8AC3E}">
        <p14:creationId xmlns:p14="http://schemas.microsoft.com/office/powerpoint/2010/main" val="40670490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pPr eaLnBrk="1" hangingPunct="1"/>
            <a:r>
              <a:rPr lang="el-GR" altLang="el-GR" dirty="0"/>
              <a:t>Περιεχόμενα ενότητας</a:t>
            </a:r>
          </a:p>
        </p:txBody>
      </p:sp>
      <p:sp>
        <p:nvSpPr>
          <p:cNvPr id="3" name="Content Placeholder 2"/>
          <p:cNvSpPr>
            <a:spLocks noGrp="1"/>
          </p:cNvSpPr>
          <p:nvPr>
            <p:ph idx="1"/>
          </p:nvPr>
        </p:nvSpPr>
        <p:spPr>
          <a:xfrm>
            <a:off x="251520" y="1268760"/>
            <a:ext cx="8640960" cy="5112568"/>
          </a:xfrm>
        </p:spPr>
        <p:txBody>
          <a:bodyPr rtlCol="0">
            <a:normAutofit fontScale="32500" lnSpcReduction="20000"/>
          </a:bodyPr>
          <a:lstStyle/>
          <a:p>
            <a:pPr marL="0" eaLnBrk="1" fontAlgn="auto" hangingPunct="1">
              <a:spcAft>
                <a:spcPts val="0"/>
              </a:spcAft>
              <a:buFont typeface="Arial" pitchFamily="34" charset="0"/>
              <a:buChar char="•"/>
              <a:defRPr/>
            </a:pPr>
            <a:r>
              <a:rPr lang="en-US" sz="6000" dirty="0"/>
              <a:t>Jean Baptiste Say</a:t>
            </a:r>
          </a:p>
          <a:p>
            <a:pPr marL="800100" lvl="2" eaLnBrk="1" fontAlgn="auto" hangingPunct="1">
              <a:spcAft>
                <a:spcPts val="0"/>
              </a:spcAft>
              <a:buFont typeface="Arial" pitchFamily="34" charset="0"/>
              <a:buChar char="•"/>
              <a:defRPr/>
            </a:pPr>
            <a:r>
              <a:rPr lang="el-GR" sz="5200" dirty="0"/>
              <a:t>Η προσφορά δημιουργεί την δική της ζήτηση</a:t>
            </a:r>
            <a:endParaRPr lang="en-US" sz="5200" dirty="0"/>
          </a:p>
          <a:p>
            <a:pPr marL="0" eaLnBrk="1" fontAlgn="auto" hangingPunct="1">
              <a:spcAft>
                <a:spcPts val="0"/>
              </a:spcAft>
              <a:buFont typeface="Arial" pitchFamily="34" charset="0"/>
              <a:buChar char="•"/>
              <a:defRPr/>
            </a:pPr>
            <a:r>
              <a:rPr lang="en-US" sz="6200" dirty="0"/>
              <a:t>Thomas Robert Malthus </a:t>
            </a:r>
          </a:p>
          <a:p>
            <a:pPr marL="800100" lvl="2" eaLnBrk="1" fontAlgn="auto" hangingPunct="1">
              <a:spcAft>
                <a:spcPts val="0"/>
              </a:spcAft>
              <a:buFont typeface="Arial" pitchFamily="34" charset="0"/>
              <a:buChar char="•"/>
              <a:defRPr/>
            </a:pPr>
            <a:r>
              <a:rPr lang="en-US" sz="4800" i="1" dirty="0"/>
              <a:t>Essay on Population</a:t>
            </a:r>
            <a:endParaRPr lang="el-GR" sz="4800" i="1" dirty="0"/>
          </a:p>
          <a:p>
            <a:pPr marL="800100" lvl="2" eaLnBrk="1" fontAlgn="auto" hangingPunct="1">
              <a:spcAft>
                <a:spcPts val="0"/>
              </a:spcAft>
              <a:buFont typeface="Arial" pitchFamily="34" charset="0"/>
              <a:buChar char="•"/>
              <a:defRPr/>
            </a:pPr>
            <a:r>
              <a:rPr lang="en-US" sz="4800" i="1" dirty="0"/>
              <a:t>Principles</a:t>
            </a:r>
            <a:r>
              <a:rPr lang="en-US" sz="4800" dirty="0"/>
              <a:t> </a:t>
            </a:r>
          </a:p>
          <a:p>
            <a:pPr marL="800100" lvl="2" eaLnBrk="1" fontAlgn="auto" hangingPunct="1">
              <a:spcAft>
                <a:spcPts val="0"/>
              </a:spcAft>
              <a:buFont typeface="Arial" pitchFamily="34" charset="0"/>
              <a:buChar char="•"/>
              <a:defRPr/>
            </a:pPr>
            <a:r>
              <a:rPr lang="el-GR" sz="4800" dirty="0"/>
              <a:t>Θεωρία αξίας</a:t>
            </a:r>
            <a:r>
              <a:rPr lang="en-US" sz="4800" dirty="0"/>
              <a:t> * </a:t>
            </a:r>
            <a:r>
              <a:rPr lang="el-GR" sz="4800" dirty="0"/>
              <a:t>Υπερπροσφορά</a:t>
            </a:r>
            <a:r>
              <a:rPr lang="en-US" sz="4800" dirty="0"/>
              <a:t> (Theory of gluts)</a:t>
            </a:r>
            <a:r>
              <a:rPr lang="el-GR" sz="4800" dirty="0"/>
              <a:t> </a:t>
            </a:r>
          </a:p>
          <a:p>
            <a:pPr marL="0" eaLnBrk="1" fontAlgn="auto" hangingPunct="1">
              <a:spcAft>
                <a:spcPts val="0"/>
              </a:spcAft>
              <a:buFont typeface="Arial" pitchFamily="34" charset="0"/>
              <a:buChar char="•"/>
              <a:defRPr/>
            </a:pPr>
            <a:r>
              <a:rPr lang="en-US" sz="6200" dirty="0"/>
              <a:t>David Ricardo</a:t>
            </a:r>
          </a:p>
          <a:p>
            <a:pPr marL="800100" lvl="2" eaLnBrk="1" fontAlgn="auto" hangingPunct="1">
              <a:spcAft>
                <a:spcPts val="0"/>
              </a:spcAft>
              <a:buFont typeface="Arial" pitchFamily="34" charset="0"/>
              <a:buChar char="•"/>
              <a:defRPr/>
            </a:pPr>
            <a:r>
              <a:rPr lang="en-US" sz="4900" i="1" dirty="0"/>
              <a:t>Essay on Profits </a:t>
            </a:r>
            <a:r>
              <a:rPr lang="el-GR" sz="4900" dirty="0"/>
              <a:t>(Διαφορική πρόσοδος και νόμος της αξίας)</a:t>
            </a:r>
          </a:p>
          <a:p>
            <a:pPr marL="800100" lvl="2" eaLnBrk="1" fontAlgn="auto" hangingPunct="1">
              <a:spcAft>
                <a:spcPts val="0"/>
              </a:spcAft>
              <a:buFont typeface="Arial" pitchFamily="34" charset="0"/>
              <a:buChar char="•"/>
              <a:defRPr/>
            </a:pPr>
            <a:r>
              <a:rPr lang="en-US" sz="4900" i="1" dirty="0"/>
              <a:t>Principles </a:t>
            </a:r>
          </a:p>
          <a:p>
            <a:pPr marL="1257300" lvl="3" eaLnBrk="1" fontAlgn="auto" hangingPunct="1">
              <a:spcAft>
                <a:spcPts val="0"/>
              </a:spcAft>
              <a:buFont typeface="Arial" pitchFamily="34" charset="0"/>
              <a:buChar char="•"/>
              <a:defRPr/>
            </a:pPr>
            <a:r>
              <a:rPr lang="el-GR" sz="4400" dirty="0"/>
              <a:t>Εργασιακή θεωρία της αξίας</a:t>
            </a:r>
            <a:endParaRPr lang="en-US" sz="4400" dirty="0"/>
          </a:p>
          <a:p>
            <a:pPr marL="1257300" lvl="3" eaLnBrk="1" fontAlgn="auto" hangingPunct="1">
              <a:spcAft>
                <a:spcPts val="0"/>
              </a:spcAft>
              <a:buFont typeface="Arial" pitchFamily="34" charset="0"/>
              <a:buChar char="•"/>
              <a:defRPr/>
            </a:pPr>
            <a:r>
              <a:rPr lang="el-GR" sz="4400" dirty="0"/>
              <a:t>Συγκριτικό πλεονέκτημα</a:t>
            </a:r>
            <a:r>
              <a:rPr lang="en-US" sz="4400" dirty="0"/>
              <a:t> * </a:t>
            </a:r>
            <a:r>
              <a:rPr lang="el-GR" sz="4400" dirty="0" err="1"/>
              <a:t>Ρικαρδιανή</a:t>
            </a:r>
            <a:r>
              <a:rPr lang="el-GR" sz="4400" dirty="0"/>
              <a:t> ισοδυναμία</a:t>
            </a:r>
            <a:endParaRPr lang="en-US" sz="4400" dirty="0"/>
          </a:p>
          <a:p>
            <a:pPr marL="400050" lvl="1" eaLnBrk="1" fontAlgn="auto" hangingPunct="1">
              <a:spcAft>
                <a:spcPts val="0"/>
              </a:spcAft>
              <a:buFont typeface="Arial" pitchFamily="34" charset="0"/>
              <a:buChar char="•"/>
              <a:defRPr/>
            </a:pPr>
            <a:r>
              <a:rPr lang="en-US" sz="6300" dirty="0"/>
              <a:t>John Stuart Mill</a:t>
            </a:r>
          </a:p>
          <a:p>
            <a:pPr marL="800100" lvl="2" eaLnBrk="1" fontAlgn="auto" hangingPunct="1">
              <a:spcAft>
                <a:spcPts val="0"/>
              </a:spcAft>
              <a:buFont typeface="Arial" pitchFamily="34" charset="0"/>
              <a:buChar char="•"/>
              <a:defRPr/>
            </a:pPr>
            <a:r>
              <a:rPr lang="en-US" sz="5900" i="1" dirty="0"/>
              <a:t>Principles of Political Economy</a:t>
            </a:r>
          </a:p>
          <a:p>
            <a:pPr marL="800100" lvl="2" eaLnBrk="1" fontAlgn="auto" hangingPunct="1">
              <a:spcAft>
                <a:spcPts val="0"/>
              </a:spcAft>
              <a:buFont typeface="Arial" pitchFamily="34" charset="0"/>
              <a:buChar char="•"/>
              <a:defRPr/>
            </a:pPr>
            <a:r>
              <a:rPr lang="en-US" sz="5900" i="1" dirty="0"/>
              <a:t>Essays on some unsettled questions </a:t>
            </a:r>
            <a:endParaRPr lang="el-GR" sz="5900" i="1" dirty="0"/>
          </a:p>
          <a:p>
            <a:pPr marL="171450" lvl="1" indent="0" eaLnBrk="1" fontAlgn="auto" hangingPunct="1">
              <a:spcAft>
                <a:spcPts val="0"/>
              </a:spcAft>
              <a:buNone/>
              <a:defRPr/>
            </a:pPr>
            <a:endParaRPr lang="en-US" dirty="0"/>
          </a:p>
          <a:p>
            <a:pPr marL="0" eaLnBrk="1" fontAlgn="auto" hangingPunct="1">
              <a:spcAft>
                <a:spcPts val="0"/>
              </a:spcAft>
              <a:buFont typeface="Arial" pitchFamily="34" charset="0"/>
              <a:buChar char="•"/>
              <a:defRPr/>
            </a:pPr>
            <a:endParaRPr lang="en-US" dirty="0"/>
          </a:p>
          <a:p>
            <a:pPr marL="0" eaLnBrk="1" fontAlgn="auto" hangingPunct="1">
              <a:spcAft>
                <a:spcPts val="0"/>
              </a:spcAft>
              <a:buFont typeface="Arial" pitchFamily="34" charset="0"/>
              <a:buChar char="•"/>
              <a:defRPr/>
            </a:pPr>
            <a:endParaRPr lang="el-GR" dirty="0"/>
          </a:p>
          <a:p>
            <a:pPr marL="0" indent="0" eaLnBrk="1" fontAlgn="auto" hangingPunct="1">
              <a:spcAft>
                <a:spcPts val="0"/>
              </a:spcAft>
              <a:buFont typeface="Arial" pitchFamily="34" charset="0"/>
              <a:buNone/>
              <a:defRPr/>
            </a:pPr>
            <a:endParaRPr lang="el-GR" dirty="0"/>
          </a:p>
        </p:txBody>
      </p:sp>
      <p:sp>
        <p:nvSpPr>
          <p:cNvPr id="2" name="TextBox 1"/>
          <p:cNvSpPr txBox="1"/>
          <p:nvPr/>
        </p:nvSpPr>
        <p:spPr>
          <a:xfrm>
            <a:off x="3131840" y="6525344"/>
            <a:ext cx="914400" cy="914400"/>
          </a:xfrm>
          <a:prstGeom prst="rect">
            <a:avLst/>
          </a:prstGeom>
        </p:spPr>
        <p:txBody>
          <a:bodyPr vert="horz" wrap="none" lIns="91440" tIns="45720" rIns="91440" bIns="45720" rtlCol="0" anchor="ctr">
            <a:normAutofit/>
          </a:bodyPr>
          <a:lstStyle/>
          <a:p>
            <a:endParaRPr lang="en-GB"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2074"/>
          </a:xfrm>
        </p:spPr>
        <p:txBody>
          <a:bodyPr/>
          <a:lstStyle/>
          <a:p>
            <a:r>
              <a:rPr lang="en-US" sz="3200" dirty="0"/>
              <a:t>Thomas Robert Malthus (1766-1834)</a:t>
            </a:r>
            <a:endParaRPr lang="en-GB" sz="3200" dirty="0"/>
          </a:p>
        </p:txBody>
      </p:sp>
      <p:sp>
        <p:nvSpPr>
          <p:cNvPr id="5" name="TextBox 4"/>
          <p:cNvSpPr txBox="1"/>
          <p:nvPr/>
        </p:nvSpPr>
        <p:spPr>
          <a:xfrm>
            <a:off x="395536" y="4365104"/>
            <a:ext cx="2232248" cy="504056"/>
          </a:xfrm>
          <a:prstGeom prst="rect">
            <a:avLst/>
          </a:prstGeom>
        </p:spPr>
        <p:txBody>
          <a:bodyPr vert="horz" wrap="square" lIns="91440" tIns="45720" rIns="91440" bIns="45720" rtlCol="0" anchor="ctr">
            <a:normAutofit/>
          </a:bodyPr>
          <a:lstStyle/>
          <a:p>
            <a:endParaRPr lang="en-US" dirty="0"/>
          </a:p>
        </p:txBody>
      </p:sp>
      <p:sp>
        <p:nvSpPr>
          <p:cNvPr id="3" name="TextBox 2">
            <a:extLst>
              <a:ext uri="{FF2B5EF4-FFF2-40B4-BE49-F238E27FC236}">
                <a16:creationId xmlns:a16="http://schemas.microsoft.com/office/drawing/2014/main" id="{B0550F9B-6823-34D7-C179-D07071AFA6EA}"/>
              </a:ext>
            </a:extLst>
          </p:cNvPr>
          <p:cNvSpPr txBox="1"/>
          <p:nvPr/>
        </p:nvSpPr>
        <p:spPr>
          <a:xfrm>
            <a:off x="1763688" y="2060848"/>
            <a:ext cx="914400" cy="914400"/>
          </a:xfrm>
          <a:prstGeom prst="rect">
            <a:avLst/>
          </a:prstGeom>
        </p:spPr>
        <p:txBody>
          <a:bodyPr vert="horz" wrap="none" lIns="91440" tIns="45720" rIns="91440" bIns="45720" rtlCol="0" anchor="ctr">
            <a:normAutofit/>
          </a:bodyPr>
          <a:lstStyle/>
          <a:p>
            <a:endParaRPr lang="en-GB" dirty="0"/>
          </a:p>
        </p:txBody>
      </p:sp>
      <p:sp>
        <p:nvSpPr>
          <p:cNvPr id="7" name="TextBox 6">
            <a:extLst>
              <a:ext uri="{FF2B5EF4-FFF2-40B4-BE49-F238E27FC236}">
                <a16:creationId xmlns:a16="http://schemas.microsoft.com/office/drawing/2014/main" id="{28AF5FF1-E930-E05E-E6B4-19B24166BDD0}"/>
              </a:ext>
            </a:extLst>
          </p:cNvPr>
          <p:cNvSpPr txBox="1"/>
          <p:nvPr/>
        </p:nvSpPr>
        <p:spPr>
          <a:xfrm>
            <a:off x="256692" y="906108"/>
            <a:ext cx="8630616" cy="3785652"/>
          </a:xfrm>
          <a:prstGeom prst="rect">
            <a:avLst/>
          </a:prstGeom>
          <a:noFill/>
        </p:spPr>
        <p:txBody>
          <a:bodyPr wrap="square">
            <a:spAutoFit/>
          </a:bodyPr>
          <a:lstStyle/>
          <a:p>
            <a:r>
              <a:rPr lang="en-US" sz="1600" dirty="0"/>
              <a:t>In </a:t>
            </a:r>
            <a:r>
              <a:rPr lang="en-US" sz="1600" dirty="0">
                <a:solidFill>
                  <a:srgbClr val="FF0000"/>
                </a:solidFill>
              </a:rPr>
              <a:t>a mathematical definition</a:t>
            </a:r>
            <a:r>
              <a:rPr lang="en-US" sz="1600" dirty="0"/>
              <a:t>, although the words in which it is expressed may vary, the </a:t>
            </a:r>
            <a:r>
              <a:rPr lang="en-US" sz="1600" dirty="0">
                <a:solidFill>
                  <a:srgbClr val="FF0000"/>
                </a:solidFill>
              </a:rPr>
              <a:t>meaning which it is intended to convey is always the same</a:t>
            </a:r>
            <a:r>
              <a:rPr lang="en-US" sz="1600" dirty="0"/>
              <a:t>…</a:t>
            </a:r>
          </a:p>
          <a:p>
            <a:endParaRPr lang="en-US" sz="1600" dirty="0"/>
          </a:p>
          <a:p>
            <a:r>
              <a:rPr lang="en-US" sz="1600" dirty="0">
                <a:solidFill>
                  <a:srgbClr val="FF0000"/>
                </a:solidFill>
              </a:rPr>
              <a:t>The case is not the same with the definitions in the less strict sciences</a:t>
            </a:r>
            <a:r>
              <a:rPr lang="en-US" sz="1600" dirty="0"/>
              <a:t>. The classifications in natural history, notwithstanding all the pains which have been taken with them, are still such, that it is sometimes difficult to say to which of two adjoining classes the individuals on the confines of each ought to belong</a:t>
            </a:r>
            <a:r>
              <a:rPr lang="en-US" sz="1600" dirty="0">
                <a:solidFill>
                  <a:srgbClr val="FF0000"/>
                </a:solidFill>
              </a:rPr>
              <a:t>. It is still more difficult, in the sciences of morals and politics, to use terms which may not be understood differently by different persons, according to their different habits and opinions. The terms virtue, morality, equity, charity, are in every-day use; yet it is by no means universally agreed what are the particular acts which ought to be classed under these different heads…</a:t>
            </a:r>
            <a:r>
              <a:rPr lang="el-GR" sz="1600" dirty="0">
                <a:solidFill>
                  <a:srgbClr val="FF0000"/>
                </a:solidFill>
              </a:rPr>
              <a:t>.</a:t>
            </a:r>
          </a:p>
          <a:p>
            <a:endParaRPr lang="el-GR" sz="1600" b="0" i="0" dirty="0">
              <a:solidFill>
                <a:srgbClr val="FF0000"/>
              </a:solidFill>
              <a:effectLst/>
              <a:latin typeface="DejaVu Serif"/>
            </a:endParaRPr>
          </a:p>
          <a:p>
            <a:r>
              <a:rPr lang="en-US" sz="1600" b="0" i="0" dirty="0">
                <a:solidFill>
                  <a:srgbClr val="000000"/>
                </a:solidFill>
                <a:effectLst/>
                <a:latin typeface="DejaVu Serif"/>
              </a:rPr>
              <a:t>It has sometimes been said of </a:t>
            </a:r>
            <a:r>
              <a:rPr lang="en-US" sz="1600" b="0" i="0" dirty="0">
                <a:solidFill>
                  <a:srgbClr val="FF0000"/>
                </a:solidFill>
                <a:effectLst/>
                <a:latin typeface="DejaVu Serif"/>
              </a:rPr>
              <a:t>political economy</a:t>
            </a:r>
            <a:r>
              <a:rPr lang="en-US" sz="1600" b="0" i="0" dirty="0">
                <a:solidFill>
                  <a:srgbClr val="000000"/>
                </a:solidFill>
                <a:effectLst/>
                <a:latin typeface="DejaVu Serif"/>
              </a:rPr>
              <a:t>, that it approaches to the strict science of mathematics. But I fear it must be acknowledged, particularly since the great deviations which have lately taken place from the definitions and doctrines of Adam Smith, </a:t>
            </a:r>
            <a:r>
              <a:rPr lang="en-US" sz="1600" b="0" i="0" dirty="0">
                <a:solidFill>
                  <a:srgbClr val="FF0000"/>
                </a:solidFill>
                <a:effectLst/>
                <a:latin typeface="DejaVu Serif"/>
              </a:rPr>
              <a:t>that it approaches more nearly to the sciences of morals and politics</a:t>
            </a:r>
            <a:r>
              <a:rPr lang="en-US" sz="1600" b="0" i="0" dirty="0">
                <a:solidFill>
                  <a:srgbClr val="000000"/>
                </a:solidFill>
                <a:effectLst/>
                <a:latin typeface="DejaVu Serif"/>
              </a:rPr>
              <a:t>.</a:t>
            </a:r>
            <a:endParaRPr lang="en-GB" sz="1600" dirty="0"/>
          </a:p>
        </p:txBody>
      </p:sp>
      <p:sp>
        <p:nvSpPr>
          <p:cNvPr id="9" name="TextBox 8">
            <a:extLst>
              <a:ext uri="{FF2B5EF4-FFF2-40B4-BE49-F238E27FC236}">
                <a16:creationId xmlns:a16="http://schemas.microsoft.com/office/drawing/2014/main" id="{CBF3AA69-6724-BC60-8705-B0C3C6AEE7D9}"/>
              </a:ext>
            </a:extLst>
          </p:cNvPr>
          <p:cNvSpPr txBox="1"/>
          <p:nvPr/>
        </p:nvSpPr>
        <p:spPr>
          <a:xfrm>
            <a:off x="56184" y="4903684"/>
            <a:ext cx="8630616" cy="646331"/>
          </a:xfrm>
          <a:prstGeom prst="rect">
            <a:avLst/>
          </a:prstGeom>
          <a:noFill/>
        </p:spPr>
        <p:txBody>
          <a:bodyPr wrap="square">
            <a:spAutoFit/>
          </a:bodyPr>
          <a:lstStyle/>
          <a:p>
            <a:pPr algn="just"/>
            <a:r>
              <a:rPr lang="el-GR" dirty="0">
                <a:solidFill>
                  <a:srgbClr val="000000"/>
                </a:solidFill>
                <a:latin typeface="DejaVu Serif"/>
              </a:rPr>
              <a:t>Η πολιτική οικονομία δεν είναι μια μαθηματική επιστήμη, αλλά είναι πιο κοντά στην πολιτική επιστήμη. </a:t>
            </a:r>
            <a:endParaRPr lang="en-US" b="0" i="0" dirty="0">
              <a:solidFill>
                <a:srgbClr val="000000"/>
              </a:solidFill>
              <a:effectLst/>
              <a:latin typeface="DejaVu Serif"/>
            </a:endParaRPr>
          </a:p>
        </p:txBody>
      </p:sp>
    </p:spTree>
    <p:extLst>
      <p:ext uri="{BB962C8B-B14F-4D97-AF65-F5344CB8AC3E}">
        <p14:creationId xmlns:p14="http://schemas.microsoft.com/office/powerpoint/2010/main" val="296278633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Thomas Robert Malthus (1766-1834)</a:t>
            </a:r>
            <a:endParaRPr lang="en-GB" sz="3200" dirty="0"/>
          </a:p>
        </p:txBody>
      </p:sp>
      <p:sp>
        <p:nvSpPr>
          <p:cNvPr id="5" name="TextBox 4"/>
          <p:cNvSpPr txBox="1"/>
          <p:nvPr/>
        </p:nvSpPr>
        <p:spPr>
          <a:xfrm>
            <a:off x="395536" y="4365104"/>
            <a:ext cx="2232248" cy="504056"/>
          </a:xfrm>
          <a:prstGeom prst="rect">
            <a:avLst/>
          </a:prstGeom>
        </p:spPr>
        <p:txBody>
          <a:bodyPr vert="horz" wrap="square" lIns="91440" tIns="45720" rIns="91440" bIns="45720" rtlCol="0" anchor="ctr">
            <a:normAutofit/>
          </a:bodyPr>
          <a:lstStyle/>
          <a:p>
            <a:endParaRPr lang="en-US" dirty="0"/>
          </a:p>
        </p:txBody>
      </p:sp>
      <p:sp>
        <p:nvSpPr>
          <p:cNvPr id="3" name="TextBox 2"/>
          <p:cNvSpPr txBox="1"/>
          <p:nvPr/>
        </p:nvSpPr>
        <p:spPr>
          <a:xfrm>
            <a:off x="611560" y="2348880"/>
            <a:ext cx="7920880" cy="1584176"/>
          </a:xfrm>
          <a:prstGeom prst="rect">
            <a:avLst/>
          </a:prstGeom>
        </p:spPr>
        <p:txBody>
          <a:bodyPr vert="horz" wrap="square" lIns="91440" tIns="45720" rIns="91440" bIns="45720" rtlCol="0" anchor="ctr">
            <a:normAutofit/>
          </a:bodyPr>
          <a:lstStyle/>
          <a:p>
            <a:pPr algn="ctr"/>
            <a:r>
              <a:rPr lang="el-GR" sz="3200" dirty="0"/>
              <a:t>Θεωρία γενικευμένης υπερπροσφοράς</a:t>
            </a:r>
          </a:p>
          <a:p>
            <a:pPr algn="ctr"/>
            <a:r>
              <a:rPr lang="el-GR" sz="3200" dirty="0"/>
              <a:t>(</a:t>
            </a:r>
            <a:r>
              <a:rPr lang="en-US" sz="3200" dirty="0"/>
              <a:t>Theory of Gluts)</a:t>
            </a:r>
          </a:p>
        </p:txBody>
      </p:sp>
    </p:spTree>
    <p:extLst>
      <p:ext uri="{BB962C8B-B14F-4D97-AF65-F5344CB8AC3E}">
        <p14:creationId xmlns:p14="http://schemas.microsoft.com/office/powerpoint/2010/main" val="37509403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Thomas Robert Malthus (1766-1834)</a:t>
            </a:r>
            <a:endParaRPr lang="en-GB" sz="3200" dirty="0"/>
          </a:p>
        </p:txBody>
      </p:sp>
      <p:sp>
        <p:nvSpPr>
          <p:cNvPr id="5" name="TextBox 4"/>
          <p:cNvSpPr txBox="1"/>
          <p:nvPr/>
        </p:nvSpPr>
        <p:spPr>
          <a:xfrm>
            <a:off x="395536" y="4365104"/>
            <a:ext cx="2232248" cy="504056"/>
          </a:xfrm>
          <a:prstGeom prst="rect">
            <a:avLst/>
          </a:prstGeom>
        </p:spPr>
        <p:txBody>
          <a:bodyPr vert="horz" wrap="square" lIns="91440" tIns="45720" rIns="91440" bIns="45720" rtlCol="0" anchor="ctr">
            <a:normAutofit/>
          </a:bodyPr>
          <a:lstStyle/>
          <a:p>
            <a:endParaRPr lang="en-US" dirty="0"/>
          </a:p>
        </p:txBody>
      </p:sp>
      <p:pic>
        <p:nvPicPr>
          <p:cNvPr id="317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1412776"/>
            <a:ext cx="4772025" cy="2371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17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7951" y="3784501"/>
            <a:ext cx="4819650" cy="1362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5868144" y="1484784"/>
            <a:ext cx="2304256" cy="1224136"/>
          </a:xfrm>
          <a:prstGeom prst="rect">
            <a:avLst/>
          </a:prstGeom>
        </p:spPr>
        <p:txBody>
          <a:bodyPr vert="horz" wrap="square" lIns="91440" tIns="45720" rIns="91440" bIns="45720" rtlCol="0" anchor="ctr">
            <a:normAutofit/>
          </a:bodyPr>
          <a:lstStyle/>
          <a:p>
            <a:r>
              <a:rPr lang="el-GR" dirty="0"/>
              <a:t>Ο ρόλος της ενεργού ζήτησης</a:t>
            </a:r>
            <a:endParaRPr lang="en-US" dirty="0"/>
          </a:p>
          <a:p>
            <a:endParaRPr lang="en-US" dirty="0"/>
          </a:p>
          <a:p>
            <a:r>
              <a:rPr lang="en-US" dirty="0"/>
              <a:t>Effectual demand</a:t>
            </a:r>
          </a:p>
        </p:txBody>
      </p:sp>
    </p:spTree>
    <p:extLst>
      <p:ext uri="{BB962C8B-B14F-4D97-AF65-F5344CB8AC3E}">
        <p14:creationId xmlns:p14="http://schemas.microsoft.com/office/powerpoint/2010/main" val="8042779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Thomas Robert Malthus (1766-1834)</a:t>
            </a:r>
            <a:endParaRPr lang="en-GB" sz="3200" dirty="0"/>
          </a:p>
        </p:txBody>
      </p:sp>
      <p:sp>
        <p:nvSpPr>
          <p:cNvPr id="5" name="TextBox 4"/>
          <p:cNvSpPr txBox="1"/>
          <p:nvPr/>
        </p:nvSpPr>
        <p:spPr>
          <a:xfrm>
            <a:off x="395536" y="4365104"/>
            <a:ext cx="2232248" cy="504056"/>
          </a:xfrm>
          <a:prstGeom prst="rect">
            <a:avLst/>
          </a:prstGeom>
        </p:spPr>
        <p:txBody>
          <a:bodyPr vert="horz" wrap="square" lIns="91440" tIns="45720" rIns="91440" bIns="45720" rtlCol="0" anchor="ctr">
            <a:normAutofit/>
          </a:bodyPr>
          <a:lstStyle/>
          <a:p>
            <a:endParaRPr lang="en-US" dirty="0"/>
          </a:p>
        </p:txBody>
      </p:sp>
      <p:sp>
        <p:nvSpPr>
          <p:cNvPr id="4" name="TextBox 3"/>
          <p:cNvSpPr txBox="1"/>
          <p:nvPr/>
        </p:nvSpPr>
        <p:spPr>
          <a:xfrm>
            <a:off x="5868144" y="1484784"/>
            <a:ext cx="2304256" cy="1224136"/>
          </a:xfrm>
          <a:prstGeom prst="rect">
            <a:avLst/>
          </a:prstGeom>
        </p:spPr>
        <p:txBody>
          <a:bodyPr vert="horz" wrap="square" lIns="91440" tIns="45720" rIns="91440" bIns="45720" rtlCol="0" anchor="ctr">
            <a:normAutofit/>
          </a:bodyPr>
          <a:lstStyle/>
          <a:p>
            <a:r>
              <a:rPr lang="el-GR" dirty="0"/>
              <a:t>Απόρριψη του νόμου του </a:t>
            </a:r>
            <a:r>
              <a:rPr lang="en-US" dirty="0"/>
              <a:t>Say</a:t>
            </a:r>
          </a:p>
        </p:txBody>
      </p:sp>
      <p:pic>
        <p:nvPicPr>
          <p:cNvPr id="327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5611" y="1304925"/>
            <a:ext cx="4981575" cy="4248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6634695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Thomas Robert Malthus (1766-1834)</a:t>
            </a:r>
            <a:endParaRPr lang="en-GB" sz="3200" dirty="0"/>
          </a:p>
        </p:txBody>
      </p:sp>
      <p:sp>
        <p:nvSpPr>
          <p:cNvPr id="5" name="TextBox 4"/>
          <p:cNvSpPr txBox="1"/>
          <p:nvPr/>
        </p:nvSpPr>
        <p:spPr>
          <a:xfrm>
            <a:off x="395536" y="4365104"/>
            <a:ext cx="2232248" cy="504056"/>
          </a:xfrm>
          <a:prstGeom prst="rect">
            <a:avLst/>
          </a:prstGeom>
        </p:spPr>
        <p:txBody>
          <a:bodyPr vert="horz" wrap="square" lIns="91440" tIns="45720" rIns="91440" bIns="45720" rtlCol="0" anchor="ctr">
            <a:normAutofit/>
          </a:bodyPr>
          <a:lstStyle/>
          <a:p>
            <a:endParaRPr lang="en-US" dirty="0"/>
          </a:p>
        </p:txBody>
      </p:sp>
      <p:sp>
        <p:nvSpPr>
          <p:cNvPr id="4" name="TextBox 3"/>
          <p:cNvSpPr txBox="1"/>
          <p:nvPr/>
        </p:nvSpPr>
        <p:spPr>
          <a:xfrm>
            <a:off x="5868144" y="1484784"/>
            <a:ext cx="2304256" cy="1224136"/>
          </a:xfrm>
          <a:prstGeom prst="rect">
            <a:avLst/>
          </a:prstGeom>
        </p:spPr>
        <p:txBody>
          <a:bodyPr vert="horz" wrap="square" lIns="91440" tIns="45720" rIns="91440" bIns="45720" rtlCol="0" anchor="ctr">
            <a:normAutofit/>
          </a:bodyPr>
          <a:lstStyle/>
          <a:p>
            <a:r>
              <a:rPr lang="el-GR" dirty="0"/>
              <a:t>Οι παραγωγικοί εργάτες δε μπορούν να δημιουργήσουν επαρκή ενεργό ζήτηση</a:t>
            </a:r>
            <a:endParaRPr lang="en-US" dirty="0"/>
          </a:p>
        </p:txBody>
      </p:sp>
      <p:pic>
        <p:nvPicPr>
          <p:cNvPr id="337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175395"/>
            <a:ext cx="4695825" cy="1533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37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8874" y="2816932"/>
            <a:ext cx="6154911" cy="7920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395536" y="3789040"/>
            <a:ext cx="5770840" cy="936104"/>
          </a:xfrm>
          <a:prstGeom prst="rect">
            <a:avLst/>
          </a:prstGeom>
        </p:spPr>
        <p:txBody>
          <a:bodyPr vert="horz" wrap="square" lIns="91440" tIns="45720" rIns="91440" bIns="45720" rtlCol="0" anchor="ctr">
            <a:normAutofit fontScale="92500" lnSpcReduction="20000"/>
          </a:bodyPr>
          <a:lstStyle/>
          <a:p>
            <a:r>
              <a:rPr lang="el-GR" dirty="0"/>
              <a:t>Οι μη παραγωγικές δαπάνες από τους αριστοκράτες είναι απαραίτητες για τη δημιουργία ενεργού ζήτησης.</a:t>
            </a:r>
          </a:p>
          <a:p>
            <a:endParaRPr lang="el-GR" dirty="0"/>
          </a:p>
          <a:p>
            <a:r>
              <a:rPr lang="el-GR" dirty="0"/>
              <a:t>Επιστολή </a:t>
            </a:r>
            <a:r>
              <a:rPr lang="en-US" dirty="0"/>
              <a:t>Malthus </a:t>
            </a:r>
            <a:r>
              <a:rPr lang="el-GR" dirty="0"/>
              <a:t>στον </a:t>
            </a:r>
            <a:r>
              <a:rPr lang="en-US" dirty="0"/>
              <a:t>Ricardo</a:t>
            </a:r>
            <a:r>
              <a:rPr lang="el-GR" dirty="0"/>
              <a:t> (1821)</a:t>
            </a:r>
            <a:endParaRPr lang="en-US" dirty="0"/>
          </a:p>
        </p:txBody>
      </p:sp>
      <p:pic>
        <p:nvPicPr>
          <p:cNvPr id="3379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0046" y="4725144"/>
            <a:ext cx="4772025" cy="561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379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0046" y="5287119"/>
            <a:ext cx="4819650" cy="923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2615288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Thomas Robert Malthus (1766-1834)</a:t>
            </a:r>
            <a:endParaRPr lang="en-GB" sz="3200" dirty="0"/>
          </a:p>
        </p:txBody>
      </p:sp>
      <p:sp>
        <p:nvSpPr>
          <p:cNvPr id="5" name="TextBox 4"/>
          <p:cNvSpPr txBox="1"/>
          <p:nvPr/>
        </p:nvSpPr>
        <p:spPr>
          <a:xfrm>
            <a:off x="395536" y="4365104"/>
            <a:ext cx="2232248" cy="504056"/>
          </a:xfrm>
          <a:prstGeom prst="rect">
            <a:avLst/>
          </a:prstGeom>
        </p:spPr>
        <p:txBody>
          <a:bodyPr vert="horz" wrap="square" lIns="91440" tIns="45720" rIns="91440" bIns="45720" rtlCol="0" anchor="ctr">
            <a:normAutofit/>
          </a:bodyPr>
          <a:lstStyle/>
          <a:p>
            <a:endParaRPr lang="en-US" dirty="0"/>
          </a:p>
        </p:txBody>
      </p:sp>
      <p:sp>
        <p:nvSpPr>
          <p:cNvPr id="4" name="TextBox 3"/>
          <p:cNvSpPr txBox="1"/>
          <p:nvPr/>
        </p:nvSpPr>
        <p:spPr>
          <a:xfrm>
            <a:off x="5868144" y="1484784"/>
            <a:ext cx="2304256" cy="1584176"/>
          </a:xfrm>
          <a:prstGeom prst="rect">
            <a:avLst/>
          </a:prstGeom>
        </p:spPr>
        <p:txBody>
          <a:bodyPr vert="horz" wrap="square" lIns="91440" tIns="45720" rIns="91440" bIns="45720" rtlCol="0" anchor="ctr">
            <a:normAutofit fontScale="92500" lnSpcReduction="10000"/>
          </a:bodyPr>
          <a:lstStyle/>
          <a:p>
            <a:r>
              <a:rPr lang="el-GR" dirty="0"/>
              <a:t>Δημιουργία ενεργού ζήτησης με δημόσια έργα και βελτίωση των περιουσιών των γαιοκτημόνων και απασχόληση υπηρετών</a:t>
            </a:r>
            <a:endParaRPr lang="en-US" dirty="0"/>
          </a:p>
        </p:txBody>
      </p:sp>
      <p:pic>
        <p:nvPicPr>
          <p:cNvPr id="348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1474548"/>
            <a:ext cx="4953000" cy="266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8325480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7040" y="2564904"/>
            <a:ext cx="8229600" cy="1143000"/>
          </a:xfrm>
        </p:spPr>
        <p:txBody>
          <a:bodyPr/>
          <a:lstStyle/>
          <a:p>
            <a:r>
              <a:rPr lang="en-US" sz="3200" dirty="0"/>
              <a:t>David Ricardo (1772-1823)</a:t>
            </a:r>
            <a:endParaRPr lang="en-GB" sz="3200" dirty="0"/>
          </a:p>
        </p:txBody>
      </p:sp>
      <p:sp>
        <p:nvSpPr>
          <p:cNvPr id="5" name="TextBox 4"/>
          <p:cNvSpPr txBox="1"/>
          <p:nvPr/>
        </p:nvSpPr>
        <p:spPr>
          <a:xfrm>
            <a:off x="395536" y="4365104"/>
            <a:ext cx="2232248" cy="504056"/>
          </a:xfrm>
          <a:prstGeom prst="rect">
            <a:avLst/>
          </a:prstGeom>
        </p:spPr>
        <p:txBody>
          <a:bodyPr vert="horz" wrap="square" lIns="91440" tIns="45720" rIns="91440" bIns="45720" rtlCol="0" anchor="ctr">
            <a:normAutofit/>
          </a:bodyPr>
          <a:lstStyle/>
          <a:p>
            <a:endParaRPr lang="en-US" dirty="0"/>
          </a:p>
        </p:txBody>
      </p:sp>
    </p:spTree>
    <p:extLst>
      <p:ext uri="{BB962C8B-B14F-4D97-AF65-F5344CB8AC3E}">
        <p14:creationId xmlns:p14="http://schemas.microsoft.com/office/powerpoint/2010/main" val="41927593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David Ricardo (1772-1823)</a:t>
            </a:r>
            <a:endParaRPr lang="en-GB" sz="3200" dirty="0"/>
          </a:p>
        </p:txBody>
      </p:sp>
      <p:sp>
        <p:nvSpPr>
          <p:cNvPr id="5" name="TextBox 4"/>
          <p:cNvSpPr txBox="1"/>
          <p:nvPr/>
        </p:nvSpPr>
        <p:spPr>
          <a:xfrm>
            <a:off x="395536" y="4365104"/>
            <a:ext cx="2232248" cy="504056"/>
          </a:xfrm>
          <a:prstGeom prst="rect">
            <a:avLst/>
          </a:prstGeom>
        </p:spPr>
        <p:txBody>
          <a:bodyPr vert="horz" wrap="square" lIns="91440" tIns="45720" rIns="91440" bIns="45720" rtlCol="0" anchor="ctr">
            <a:normAutofit/>
          </a:bodyPr>
          <a:lstStyle/>
          <a:p>
            <a:endParaRPr lang="en-US" dirty="0"/>
          </a:p>
        </p:txBody>
      </p:sp>
      <p:pic>
        <p:nvPicPr>
          <p:cNvPr id="368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1628800"/>
            <a:ext cx="2400300" cy="3095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651985" y="4869160"/>
            <a:ext cx="2431883" cy="800219"/>
          </a:xfrm>
          <a:prstGeom prst="rect">
            <a:avLst/>
          </a:prstGeom>
        </p:spPr>
        <p:txBody>
          <a:bodyPr wrap="square">
            <a:spAutoFit/>
          </a:bodyPr>
          <a:lstStyle/>
          <a:p>
            <a:r>
              <a:rPr lang="en-US" dirty="0"/>
              <a:t>David Ricardo</a:t>
            </a:r>
          </a:p>
          <a:p>
            <a:r>
              <a:rPr lang="en-US" sz="1400" dirty="0"/>
              <a:t>by Thomas Phillips</a:t>
            </a:r>
          </a:p>
          <a:p>
            <a:r>
              <a:rPr lang="en-US" sz="1400" dirty="0"/>
              <a:t>oil on canvas, circa 1821, NPG</a:t>
            </a:r>
          </a:p>
        </p:txBody>
      </p:sp>
      <p:sp>
        <p:nvSpPr>
          <p:cNvPr id="4" name="Rectangle 3"/>
          <p:cNvSpPr/>
          <p:nvPr/>
        </p:nvSpPr>
        <p:spPr>
          <a:xfrm>
            <a:off x="3203848" y="1628800"/>
            <a:ext cx="5760640" cy="4185761"/>
          </a:xfrm>
          <a:prstGeom prst="rect">
            <a:avLst/>
          </a:prstGeom>
        </p:spPr>
        <p:txBody>
          <a:bodyPr wrap="square">
            <a:spAutoFit/>
          </a:bodyPr>
          <a:lstStyle/>
          <a:p>
            <a:pPr marL="285750" indent="-285750">
              <a:buFontTx/>
              <a:buChar char="-"/>
            </a:pPr>
            <a:r>
              <a:rPr lang="el-GR" sz="1400" dirty="0"/>
              <a:t>Γεννήθηκε στο Λονδίνο το 1772, 3ο παιδί από 17 μιας σεφαραδίτικης οικογένειας με καταγωγή από την Πορτογαλία που μετοίκησαν στην Ολλανδία και είχαν μεταναστεύσει πρόσφατα στην Αγγλία. </a:t>
            </a:r>
            <a:endParaRPr lang="en-US" sz="1400" dirty="0"/>
          </a:p>
          <a:p>
            <a:pPr marL="285750" indent="-285750">
              <a:buFontTx/>
              <a:buChar char="-"/>
            </a:pPr>
            <a:r>
              <a:rPr lang="el-GR" sz="1400" dirty="0"/>
              <a:t>Ο πατέρας  του ήταν χρηματιστής και ο </a:t>
            </a:r>
            <a:r>
              <a:rPr lang="el-GR" sz="1400" dirty="0" err="1"/>
              <a:t>David</a:t>
            </a:r>
            <a:r>
              <a:rPr lang="el-GR" sz="1400" dirty="0"/>
              <a:t> </a:t>
            </a:r>
            <a:r>
              <a:rPr lang="el-GR" sz="1400" dirty="0" err="1"/>
              <a:t>Ricardo</a:t>
            </a:r>
            <a:r>
              <a:rPr lang="el-GR" sz="1400" dirty="0"/>
              <a:t> εργάσθηκε στην επιχείρηση του πατέρα του από τα 14 χρόνια του.  </a:t>
            </a:r>
            <a:endParaRPr lang="en-US" sz="1400" dirty="0"/>
          </a:p>
          <a:p>
            <a:pPr marL="285750" indent="-285750">
              <a:buFontTx/>
              <a:buChar char="-"/>
            </a:pPr>
            <a:r>
              <a:rPr lang="el-GR" sz="1400" dirty="0"/>
              <a:t>Στα 21 παντρεύεται μια Χριστιανή και αποξενώνεται από την οικογένειά του.  </a:t>
            </a:r>
            <a:endParaRPr lang="en-US" sz="1400" dirty="0"/>
          </a:p>
          <a:p>
            <a:pPr marL="285750" indent="-285750">
              <a:buFontTx/>
              <a:buChar char="-"/>
            </a:pPr>
            <a:r>
              <a:rPr lang="el-GR" sz="1400" dirty="0"/>
              <a:t>22 ετών δημιουργεί τον δικό του επενδυτικό οίκο με κεφάλαιο £800.</a:t>
            </a:r>
          </a:p>
          <a:p>
            <a:pPr marL="285750" indent="-285750">
              <a:buFontTx/>
              <a:buChar char="-"/>
            </a:pPr>
            <a:r>
              <a:rPr lang="el-GR" sz="1400" dirty="0"/>
              <a:t>1817 - </a:t>
            </a:r>
            <a:r>
              <a:rPr lang="el-GR" sz="1400" i="1" dirty="0"/>
              <a:t>The </a:t>
            </a:r>
            <a:r>
              <a:rPr lang="el-GR" sz="1400" i="1" dirty="0" err="1"/>
              <a:t>Principles</a:t>
            </a:r>
            <a:r>
              <a:rPr lang="el-GR" sz="1400" i="1" dirty="0"/>
              <a:t> of </a:t>
            </a:r>
            <a:r>
              <a:rPr lang="el-GR" sz="1400" i="1" dirty="0" err="1"/>
              <a:t>Political</a:t>
            </a:r>
            <a:r>
              <a:rPr lang="el-GR" sz="1400" i="1" dirty="0"/>
              <a:t> </a:t>
            </a:r>
            <a:r>
              <a:rPr lang="el-GR" sz="1400" i="1" dirty="0" err="1"/>
              <a:t>Economy</a:t>
            </a:r>
            <a:r>
              <a:rPr lang="el-GR" sz="1400" i="1" dirty="0"/>
              <a:t> and </a:t>
            </a:r>
            <a:r>
              <a:rPr lang="el-GR" sz="1400" i="1" dirty="0" err="1"/>
              <a:t>Taxation</a:t>
            </a:r>
            <a:r>
              <a:rPr lang="el-GR" sz="1400" i="1" dirty="0"/>
              <a:t>. </a:t>
            </a:r>
            <a:endParaRPr lang="en-US" sz="1400" dirty="0"/>
          </a:p>
          <a:p>
            <a:pPr marL="285750" indent="-285750">
              <a:buFontTx/>
              <a:buChar char="-"/>
            </a:pPr>
            <a:r>
              <a:rPr lang="el-GR" sz="1400" dirty="0"/>
              <a:t>Ξεκινά μια επιτυχημένη καριέρα ως χρηματιστής και μετά τη μάχη του Βατερλό χειραγωγεί την αγορά και αποκομίζει μια μεγάλη περιουσία. </a:t>
            </a:r>
            <a:endParaRPr lang="en-US" sz="1400" dirty="0"/>
          </a:p>
          <a:p>
            <a:pPr marL="285750" indent="-285750">
              <a:buFontTx/>
              <a:buChar char="-"/>
            </a:pPr>
            <a:r>
              <a:rPr lang="el-GR" sz="1400" dirty="0"/>
              <a:t>Αυτό του επιτρέπει στα 41 του να αποσυρθεί από την επιχειρηματική δράση ως εκατομμυριούχος</a:t>
            </a:r>
            <a:r>
              <a:rPr lang="en-US" sz="1400" dirty="0"/>
              <a:t> </a:t>
            </a:r>
            <a:r>
              <a:rPr lang="el-GR" sz="1400" dirty="0"/>
              <a:t>και να αγοράσει το </a:t>
            </a:r>
            <a:r>
              <a:rPr lang="el-GR" sz="1400" dirty="0" err="1"/>
              <a:t>Gatcombe</a:t>
            </a:r>
            <a:r>
              <a:rPr lang="el-GR" sz="1400" dirty="0"/>
              <a:t> </a:t>
            </a:r>
            <a:r>
              <a:rPr lang="el-GR" sz="1400" dirty="0" err="1"/>
              <a:t>Park</a:t>
            </a:r>
            <a:r>
              <a:rPr lang="el-GR" sz="1400" dirty="0"/>
              <a:t>, στο </a:t>
            </a:r>
            <a:r>
              <a:rPr lang="el-GR" sz="1400" dirty="0" err="1"/>
              <a:t>Gloucestershire</a:t>
            </a:r>
            <a:r>
              <a:rPr lang="el-GR" sz="1400" dirty="0"/>
              <a:t>.  </a:t>
            </a:r>
            <a:endParaRPr lang="en-US" sz="1400" dirty="0"/>
          </a:p>
          <a:p>
            <a:pPr marL="285750" indent="-285750">
              <a:buFontTx/>
              <a:buChar char="-"/>
            </a:pPr>
            <a:r>
              <a:rPr lang="en-US" sz="1400" dirty="0"/>
              <a:t>1819 </a:t>
            </a:r>
            <a:r>
              <a:rPr lang="el-GR" sz="1400" dirty="0"/>
              <a:t>«Αγοράζει» μια βουλευτική έδρα στην ιρλανδική εκλογική περιφέρεια του </a:t>
            </a:r>
            <a:r>
              <a:rPr lang="el-GR" sz="1400" dirty="0" err="1"/>
              <a:t>Portarlington</a:t>
            </a:r>
            <a:r>
              <a:rPr lang="el-GR" sz="1400" dirty="0"/>
              <a:t> και συμμετέχει στις συζητήσεις του βρετανικού Κοινοβουλίου. </a:t>
            </a:r>
            <a:endParaRPr lang="en-US" sz="1400" dirty="0"/>
          </a:p>
          <a:p>
            <a:pPr marL="285750" indent="-285750">
              <a:buFontTx/>
              <a:buChar char="-"/>
            </a:pPr>
            <a:r>
              <a:rPr lang="el-GR" sz="1400" dirty="0"/>
              <a:t>Πεθαίνει νέος από μία μόλυνση του αυτιού.  Ήταν προσωπικός φίλος αλλά θεωρητικός αντίπαλος του </a:t>
            </a:r>
            <a:r>
              <a:rPr lang="el-GR" sz="1400" dirty="0" err="1"/>
              <a:t>Malthus</a:t>
            </a:r>
            <a:r>
              <a:rPr lang="el-GR" sz="1400" dirty="0"/>
              <a:t>.</a:t>
            </a:r>
            <a:endParaRPr lang="en-US" sz="1400" dirty="0"/>
          </a:p>
        </p:txBody>
      </p:sp>
    </p:spTree>
    <p:extLst>
      <p:ext uri="{BB962C8B-B14F-4D97-AF65-F5344CB8AC3E}">
        <p14:creationId xmlns:p14="http://schemas.microsoft.com/office/powerpoint/2010/main" val="214727107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95536" y="4365104"/>
            <a:ext cx="2232248" cy="504056"/>
          </a:xfrm>
          <a:prstGeom prst="rect">
            <a:avLst/>
          </a:prstGeom>
        </p:spPr>
        <p:txBody>
          <a:bodyPr vert="horz" wrap="square" lIns="91440" tIns="45720" rIns="91440" bIns="45720" rtlCol="0" anchor="ctr">
            <a:normAutofit/>
          </a:bodyPr>
          <a:lstStyle/>
          <a:p>
            <a:endParaRPr lang="en-US" dirty="0"/>
          </a:p>
        </p:txBody>
      </p:sp>
      <p:sp>
        <p:nvSpPr>
          <p:cNvPr id="6" name="Rectangle 5"/>
          <p:cNvSpPr/>
          <p:nvPr/>
        </p:nvSpPr>
        <p:spPr>
          <a:xfrm>
            <a:off x="267580" y="332656"/>
            <a:ext cx="8568952" cy="5720027"/>
          </a:xfrm>
          <a:prstGeom prst="rect">
            <a:avLst/>
          </a:prstGeom>
        </p:spPr>
        <p:txBody>
          <a:bodyPr wrap="square">
            <a:spAutoFit/>
          </a:bodyPr>
          <a:lstStyle/>
          <a:p>
            <a:pPr>
              <a:lnSpc>
                <a:spcPct val="115000"/>
              </a:lnSpc>
              <a:spcAft>
                <a:spcPts val="0"/>
              </a:spcAft>
            </a:pPr>
            <a:r>
              <a:rPr lang="en-US" sz="1400" b="1" dirty="0">
                <a:latin typeface="Times New Roman"/>
                <a:ea typeface="Calibri"/>
                <a:cs typeface="Times New Roman"/>
              </a:rPr>
              <a:t>Published Works of David Ricardo</a:t>
            </a:r>
            <a:endParaRPr lang="en-US" sz="1100" dirty="0">
              <a:latin typeface="Calibri"/>
              <a:ea typeface="Calibri"/>
              <a:cs typeface="Times New Roman"/>
            </a:endParaRPr>
          </a:p>
          <a:p>
            <a:pPr>
              <a:lnSpc>
                <a:spcPct val="115000"/>
              </a:lnSpc>
              <a:spcAft>
                <a:spcPts val="0"/>
              </a:spcAft>
            </a:pPr>
            <a:r>
              <a:rPr lang="en-US" sz="1200" dirty="0">
                <a:latin typeface="Times New Roman"/>
                <a:ea typeface="Calibri"/>
                <a:cs typeface="Times New Roman"/>
              </a:rPr>
              <a:t> </a:t>
            </a:r>
            <a:endParaRPr lang="en-US" sz="1100" dirty="0">
              <a:latin typeface="Calibri"/>
              <a:ea typeface="Calibri"/>
              <a:cs typeface="Times New Roman"/>
            </a:endParaRPr>
          </a:p>
          <a:p>
            <a:pPr marL="342900" lvl="0" indent="-342900">
              <a:lnSpc>
                <a:spcPct val="115000"/>
              </a:lnSpc>
              <a:spcAft>
                <a:spcPts val="0"/>
              </a:spcAft>
              <a:buFont typeface="+mj-lt"/>
              <a:buAutoNum type="arabicPeriod"/>
            </a:pPr>
            <a:r>
              <a:rPr lang="en-US" sz="1200" i="1" dirty="0">
                <a:latin typeface="Times New Roman"/>
                <a:ea typeface="Calibri"/>
                <a:cs typeface="Times New Roman"/>
              </a:rPr>
              <a:t>The High Price of Bullion, A Proof of the Depreciation of Bank Notes</a:t>
            </a:r>
            <a:r>
              <a:rPr lang="en-US" sz="1200" dirty="0">
                <a:latin typeface="Times New Roman"/>
                <a:ea typeface="Calibri"/>
                <a:cs typeface="Times New Roman"/>
              </a:rPr>
              <a:t> (London, John Murray, 1810; corrected, 1810; enlarged, 1810; enlarged again, 1811).</a:t>
            </a:r>
            <a:endParaRPr lang="en-US" sz="1100" dirty="0">
              <a:latin typeface="Calibri"/>
              <a:ea typeface="Calibri"/>
              <a:cs typeface="Times New Roman"/>
            </a:endParaRPr>
          </a:p>
          <a:p>
            <a:pPr marL="342900" lvl="0" indent="-342900">
              <a:lnSpc>
                <a:spcPct val="115000"/>
              </a:lnSpc>
              <a:spcAft>
                <a:spcPts val="0"/>
              </a:spcAft>
              <a:buFont typeface="+mj-lt"/>
              <a:buAutoNum type="arabicPeriod"/>
            </a:pPr>
            <a:r>
              <a:rPr lang="en-US" sz="1200" i="1" dirty="0">
                <a:latin typeface="Times New Roman"/>
                <a:ea typeface="Calibri"/>
                <a:cs typeface="Times New Roman"/>
              </a:rPr>
              <a:t>Observations on some Passages in an Article in the Edinburgh Review, on the Depreciation of the Paper Currency; also Suggestions for securing to the Public a Currency as Invariable as Gold, with a very moderate Supply of that Metal, Being an Appendix to the Fourth edition of “High Price of Bullion, etc.”</a:t>
            </a:r>
            <a:r>
              <a:rPr lang="en-US" sz="1200" dirty="0">
                <a:latin typeface="Times New Roman"/>
                <a:ea typeface="Calibri"/>
                <a:cs typeface="Times New Roman"/>
              </a:rPr>
              <a:t> (London, John Murray, William Blackwood &amp; M.N. Mahon, 1811).</a:t>
            </a:r>
            <a:endParaRPr lang="en-US" sz="1100" dirty="0">
              <a:latin typeface="Calibri"/>
              <a:ea typeface="Calibri"/>
              <a:cs typeface="Times New Roman"/>
            </a:endParaRPr>
          </a:p>
          <a:p>
            <a:pPr marL="342900" lvl="0" indent="-342900">
              <a:lnSpc>
                <a:spcPct val="115000"/>
              </a:lnSpc>
              <a:spcAft>
                <a:spcPts val="0"/>
              </a:spcAft>
              <a:buFont typeface="+mj-lt"/>
              <a:buAutoNum type="arabicPeriod"/>
            </a:pPr>
            <a:r>
              <a:rPr lang="en-US" sz="1200" i="1" dirty="0">
                <a:latin typeface="Times New Roman"/>
                <a:ea typeface="Calibri"/>
                <a:cs typeface="Times New Roman"/>
              </a:rPr>
              <a:t>Reply to Mr. Bosanquet's Practical Observation on the Report of the Bullion Committee</a:t>
            </a:r>
            <a:r>
              <a:rPr lang="en-US" sz="1200" dirty="0">
                <a:latin typeface="Times New Roman"/>
                <a:ea typeface="Calibri"/>
                <a:cs typeface="Times New Roman"/>
              </a:rPr>
              <a:t> (London, John Murray, William Blackwood &amp; M.N. Mahon, 1811).</a:t>
            </a:r>
            <a:endParaRPr lang="en-US" sz="1100" dirty="0">
              <a:latin typeface="Calibri"/>
              <a:ea typeface="Calibri"/>
              <a:cs typeface="Times New Roman"/>
            </a:endParaRPr>
          </a:p>
          <a:p>
            <a:pPr marL="342900" lvl="0" indent="-342900">
              <a:lnSpc>
                <a:spcPct val="115000"/>
              </a:lnSpc>
              <a:spcAft>
                <a:spcPts val="0"/>
              </a:spcAft>
              <a:buFont typeface="+mj-lt"/>
              <a:buAutoNum type="arabicPeriod"/>
            </a:pPr>
            <a:r>
              <a:rPr lang="en-US" sz="1200" i="1" dirty="0">
                <a:latin typeface="Times New Roman"/>
                <a:ea typeface="Calibri"/>
                <a:cs typeface="Times New Roman"/>
              </a:rPr>
              <a:t>An Essay on the Influence of a low Price of Corn on the Profits of Stock; showing the inexpediency of Restrictions on Importation; with remarks on Mr. Malthus' two last Publications: “An Inquiry into the Nature and Progress of Rent;” and “The Grounds for an Opinion on the Policy of restricting the Importation of Foreign Corn”</a:t>
            </a:r>
            <a:r>
              <a:rPr lang="en-US" sz="1200" dirty="0">
                <a:latin typeface="Times New Roman"/>
                <a:ea typeface="Calibri"/>
                <a:cs typeface="Times New Roman"/>
              </a:rPr>
              <a:t> (London, John Murray, 1815).</a:t>
            </a:r>
            <a:endParaRPr lang="en-US" sz="1100" dirty="0">
              <a:latin typeface="Calibri"/>
              <a:ea typeface="Calibri"/>
              <a:cs typeface="Times New Roman"/>
            </a:endParaRPr>
          </a:p>
          <a:p>
            <a:pPr marL="342900" lvl="0" indent="-342900">
              <a:lnSpc>
                <a:spcPct val="115000"/>
              </a:lnSpc>
              <a:spcAft>
                <a:spcPts val="0"/>
              </a:spcAft>
              <a:buFont typeface="+mj-lt"/>
              <a:buAutoNum type="arabicPeriod"/>
            </a:pPr>
            <a:r>
              <a:rPr lang="en-US" sz="1200" i="1" dirty="0">
                <a:latin typeface="Times New Roman"/>
                <a:ea typeface="Calibri"/>
                <a:cs typeface="Times New Roman"/>
              </a:rPr>
              <a:t>Proposals for an Economical and Secure Currency; with Observations on the profits of the Bank of England, as they regard the Public and the Proprietors of Bank Stock</a:t>
            </a:r>
            <a:r>
              <a:rPr lang="en-US" sz="1200" dirty="0">
                <a:latin typeface="Times New Roman"/>
                <a:ea typeface="Calibri"/>
                <a:cs typeface="Times New Roman"/>
              </a:rPr>
              <a:t> (London, John Murray, 1816).</a:t>
            </a:r>
            <a:endParaRPr lang="en-US" sz="1100" dirty="0">
              <a:latin typeface="Calibri"/>
              <a:ea typeface="Calibri"/>
              <a:cs typeface="Times New Roman"/>
            </a:endParaRPr>
          </a:p>
          <a:p>
            <a:pPr marL="342900" lvl="0" indent="-342900">
              <a:lnSpc>
                <a:spcPct val="115000"/>
              </a:lnSpc>
              <a:spcAft>
                <a:spcPts val="0"/>
              </a:spcAft>
              <a:buFont typeface="+mj-lt"/>
              <a:buAutoNum type="arabicPeriod"/>
            </a:pPr>
            <a:r>
              <a:rPr lang="en-US" sz="1200" i="1" dirty="0">
                <a:latin typeface="Times New Roman"/>
                <a:ea typeface="Calibri"/>
                <a:cs typeface="Times New Roman"/>
              </a:rPr>
              <a:t>On the Principles of Political Economy and Taxation</a:t>
            </a:r>
            <a:r>
              <a:rPr lang="en-US" sz="1200" dirty="0">
                <a:latin typeface="Times New Roman"/>
                <a:ea typeface="Calibri"/>
                <a:cs typeface="Times New Roman"/>
              </a:rPr>
              <a:t> (London, John Murray, 1817, 2</a:t>
            </a:r>
            <a:r>
              <a:rPr lang="en-US" sz="1200" baseline="30000" dirty="0">
                <a:latin typeface="Times New Roman"/>
                <a:ea typeface="Calibri"/>
                <a:cs typeface="Times New Roman"/>
              </a:rPr>
              <a:t>nd</a:t>
            </a:r>
            <a:r>
              <a:rPr lang="en-US" sz="1200" dirty="0">
                <a:latin typeface="Times New Roman"/>
                <a:ea typeface="Calibri"/>
                <a:cs typeface="Times New Roman"/>
              </a:rPr>
              <a:t> edition 1819, 3</a:t>
            </a:r>
            <a:r>
              <a:rPr lang="en-US" sz="1200" baseline="30000" dirty="0">
                <a:latin typeface="Times New Roman"/>
                <a:ea typeface="Calibri"/>
                <a:cs typeface="Times New Roman"/>
              </a:rPr>
              <a:t>rd</a:t>
            </a:r>
            <a:r>
              <a:rPr lang="en-US" sz="1200" dirty="0">
                <a:latin typeface="Times New Roman"/>
                <a:ea typeface="Calibri"/>
                <a:cs typeface="Times New Roman"/>
              </a:rPr>
              <a:t> 1821).</a:t>
            </a:r>
            <a:endParaRPr lang="en-US" sz="1100" dirty="0">
              <a:latin typeface="Calibri"/>
              <a:ea typeface="Calibri"/>
              <a:cs typeface="Times New Roman"/>
            </a:endParaRPr>
          </a:p>
          <a:p>
            <a:pPr marL="342900" lvl="0" indent="-342900">
              <a:lnSpc>
                <a:spcPct val="115000"/>
              </a:lnSpc>
              <a:spcAft>
                <a:spcPts val="0"/>
              </a:spcAft>
              <a:buFont typeface="+mj-lt"/>
              <a:buAutoNum type="arabicPeriod"/>
            </a:pPr>
            <a:r>
              <a:rPr lang="en-US" sz="1200" dirty="0">
                <a:latin typeface="Times New Roman"/>
                <a:ea typeface="Calibri"/>
                <a:cs typeface="Times New Roman"/>
              </a:rPr>
              <a:t>“Funding System”, An article in the </a:t>
            </a:r>
            <a:r>
              <a:rPr lang="en-US" sz="1200" i="1" dirty="0">
                <a:latin typeface="Times New Roman"/>
                <a:ea typeface="Calibri"/>
                <a:cs typeface="Times New Roman"/>
              </a:rPr>
              <a:t>Supplement to the Fourth, Fifth and Sixth Editions of the </a:t>
            </a:r>
            <a:r>
              <a:rPr lang="en-GB" sz="1200" i="1" dirty="0">
                <a:latin typeface="Times New Roman"/>
                <a:ea typeface="Calibri"/>
                <a:cs typeface="Times New Roman"/>
              </a:rPr>
              <a:t>Encyclopaedia</a:t>
            </a:r>
            <a:r>
              <a:rPr lang="en-US" sz="1200" i="1" dirty="0">
                <a:latin typeface="Times New Roman"/>
                <a:ea typeface="Calibri"/>
                <a:cs typeface="Times New Roman"/>
              </a:rPr>
              <a:t> Britannica</a:t>
            </a:r>
            <a:r>
              <a:rPr lang="en-US" sz="1200" dirty="0">
                <a:latin typeface="Times New Roman"/>
                <a:ea typeface="Calibri"/>
                <a:cs typeface="Times New Roman"/>
              </a:rPr>
              <a:t>, 1820</a:t>
            </a:r>
            <a:endParaRPr lang="en-US" sz="1100" dirty="0">
              <a:latin typeface="Calibri"/>
              <a:ea typeface="Calibri"/>
              <a:cs typeface="Times New Roman"/>
            </a:endParaRPr>
          </a:p>
          <a:p>
            <a:pPr marL="342900" lvl="0" indent="-342900">
              <a:lnSpc>
                <a:spcPct val="115000"/>
              </a:lnSpc>
              <a:spcAft>
                <a:spcPts val="0"/>
              </a:spcAft>
              <a:buFont typeface="+mj-lt"/>
              <a:buAutoNum type="arabicPeriod"/>
            </a:pPr>
            <a:r>
              <a:rPr lang="en-US" sz="1200" i="1" dirty="0">
                <a:latin typeface="Times New Roman"/>
                <a:ea typeface="Calibri"/>
                <a:cs typeface="Times New Roman"/>
              </a:rPr>
              <a:t>On Protection in Agriculture</a:t>
            </a:r>
            <a:r>
              <a:rPr lang="en-US" sz="1200" dirty="0">
                <a:latin typeface="Times New Roman"/>
                <a:ea typeface="Calibri"/>
                <a:cs typeface="Times New Roman"/>
              </a:rPr>
              <a:t> (London, John Murray, 1822).</a:t>
            </a:r>
            <a:endParaRPr lang="en-US" sz="1100" dirty="0">
              <a:latin typeface="Calibri"/>
              <a:ea typeface="Calibri"/>
              <a:cs typeface="Times New Roman"/>
            </a:endParaRPr>
          </a:p>
          <a:p>
            <a:pPr marL="342900" lvl="0" indent="-342900">
              <a:lnSpc>
                <a:spcPct val="115000"/>
              </a:lnSpc>
              <a:spcAft>
                <a:spcPts val="0"/>
              </a:spcAft>
              <a:buFont typeface="+mj-lt"/>
              <a:buAutoNum type="arabicPeriod"/>
            </a:pPr>
            <a:r>
              <a:rPr lang="en-US" sz="1200" i="1" dirty="0">
                <a:latin typeface="Times New Roman"/>
                <a:ea typeface="Calibri"/>
                <a:cs typeface="Times New Roman"/>
              </a:rPr>
              <a:t>Mr. Ricardo's Speech on Mr. Western's Motion, for a Committee to consider the Effects produced by the Resumption of Cash payments, delivered on the 12th of June, 1822</a:t>
            </a:r>
            <a:r>
              <a:rPr lang="en-US" sz="1200" dirty="0">
                <a:latin typeface="Times New Roman"/>
                <a:ea typeface="Calibri"/>
                <a:cs typeface="Times New Roman"/>
              </a:rPr>
              <a:t>. (London, G. Harvey, 1822).</a:t>
            </a:r>
            <a:endParaRPr lang="en-US" sz="1100" dirty="0">
              <a:latin typeface="Calibri"/>
              <a:ea typeface="Calibri"/>
              <a:cs typeface="Times New Roman"/>
            </a:endParaRPr>
          </a:p>
          <a:p>
            <a:pPr marL="342900" lvl="0" indent="-342900">
              <a:lnSpc>
                <a:spcPct val="115000"/>
              </a:lnSpc>
              <a:spcAft>
                <a:spcPts val="0"/>
              </a:spcAft>
              <a:buFont typeface="+mj-lt"/>
              <a:buAutoNum type="arabicPeriod"/>
            </a:pPr>
            <a:r>
              <a:rPr lang="en-US" sz="1200" i="1" dirty="0">
                <a:latin typeface="Times New Roman"/>
                <a:ea typeface="Calibri"/>
                <a:cs typeface="Times New Roman"/>
              </a:rPr>
              <a:t>Plan for the Establishment of a National Bank (London, John Murray, 1824); published as an appendix to A National Bank the Remedy for the Evils attendant upon our Present System of Paper Currency by Samuel Richardson</a:t>
            </a:r>
            <a:r>
              <a:rPr lang="en-US" sz="1200" dirty="0">
                <a:latin typeface="Times New Roman"/>
                <a:ea typeface="Calibri"/>
                <a:cs typeface="Times New Roman"/>
              </a:rPr>
              <a:t> (London, Pelham Richardson, 1838).</a:t>
            </a:r>
            <a:endParaRPr lang="en-US" sz="1100" dirty="0">
              <a:latin typeface="Calibri"/>
              <a:ea typeface="Calibri"/>
              <a:cs typeface="Times New Roman"/>
            </a:endParaRPr>
          </a:p>
          <a:p>
            <a:pPr marL="342900" lvl="0" indent="-342900">
              <a:lnSpc>
                <a:spcPct val="115000"/>
              </a:lnSpc>
              <a:spcAft>
                <a:spcPts val="0"/>
              </a:spcAft>
              <a:buFont typeface="+mj-lt"/>
              <a:buAutoNum type="arabicPeriod"/>
            </a:pPr>
            <a:r>
              <a:rPr lang="en-US" sz="1200" i="1" dirty="0">
                <a:latin typeface="Times New Roman"/>
                <a:ea typeface="Calibri"/>
                <a:cs typeface="Times New Roman"/>
              </a:rPr>
              <a:t>The Works of David Ricardo, Esq., M.P. With a Notice of the Live and Writings of the Author, by J.R. McCulloch</a:t>
            </a:r>
            <a:r>
              <a:rPr lang="en-US" sz="1200" dirty="0">
                <a:latin typeface="Times New Roman"/>
                <a:ea typeface="Calibri"/>
                <a:cs typeface="Times New Roman"/>
              </a:rPr>
              <a:t>, (London, John Murray, 1826).</a:t>
            </a:r>
            <a:endParaRPr lang="en-US" sz="1100" dirty="0">
              <a:latin typeface="Calibri"/>
              <a:ea typeface="Calibri"/>
              <a:cs typeface="Times New Roman"/>
            </a:endParaRPr>
          </a:p>
          <a:p>
            <a:pPr marL="342900" lvl="0" indent="-342900">
              <a:lnSpc>
                <a:spcPct val="115000"/>
              </a:lnSpc>
              <a:spcAft>
                <a:spcPts val="0"/>
              </a:spcAft>
              <a:buFont typeface="+mj-lt"/>
              <a:buAutoNum type="arabicPeriod"/>
            </a:pPr>
            <a:r>
              <a:rPr lang="en-US" sz="1200" i="1" dirty="0">
                <a:latin typeface="Times New Roman"/>
                <a:ea typeface="Calibri"/>
                <a:cs typeface="Times New Roman"/>
              </a:rPr>
              <a:t>The Works and Correspondence of David Ricardo</a:t>
            </a:r>
            <a:r>
              <a:rPr lang="en-US" sz="1200" dirty="0">
                <a:latin typeface="Times New Roman"/>
                <a:ea typeface="Calibri"/>
                <a:cs typeface="Times New Roman"/>
              </a:rPr>
              <a:t>, 11 volumes, edited by Piero Sraffa with the collaboration of M.H. Dobb, (Cambridge, Cambridge University Press for the Royal Economic Society, 1951-1973).</a:t>
            </a:r>
            <a:endParaRPr lang="en-US" sz="1100" dirty="0">
              <a:effectLst/>
              <a:latin typeface="Calibri"/>
              <a:ea typeface="Calibri"/>
              <a:cs typeface="Times New Roman"/>
            </a:endParaRPr>
          </a:p>
        </p:txBody>
      </p:sp>
    </p:spTree>
    <p:extLst>
      <p:ext uri="{BB962C8B-B14F-4D97-AF65-F5344CB8AC3E}">
        <p14:creationId xmlns:p14="http://schemas.microsoft.com/office/powerpoint/2010/main" val="131521497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David Ricardo (1772-1823)</a:t>
            </a:r>
            <a:endParaRPr lang="en-GB" sz="3200" dirty="0"/>
          </a:p>
        </p:txBody>
      </p:sp>
      <p:sp>
        <p:nvSpPr>
          <p:cNvPr id="5" name="TextBox 4"/>
          <p:cNvSpPr txBox="1"/>
          <p:nvPr/>
        </p:nvSpPr>
        <p:spPr>
          <a:xfrm>
            <a:off x="395536" y="4365104"/>
            <a:ext cx="2232248" cy="504056"/>
          </a:xfrm>
          <a:prstGeom prst="rect">
            <a:avLst/>
          </a:prstGeom>
        </p:spPr>
        <p:txBody>
          <a:bodyPr vert="horz" wrap="square" lIns="91440" tIns="45720" rIns="91440" bIns="45720" rtlCol="0" anchor="ctr">
            <a:normAutofit/>
          </a:bodyPr>
          <a:lstStyle/>
          <a:p>
            <a:endParaRPr lang="en-US" dirty="0"/>
          </a:p>
        </p:txBody>
      </p:sp>
      <p:sp>
        <p:nvSpPr>
          <p:cNvPr id="3" name="TextBox 2"/>
          <p:cNvSpPr txBox="1"/>
          <p:nvPr/>
        </p:nvSpPr>
        <p:spPr>
          <a:xfrm>
            <a:off x="827584" y="1340768"/>
            <a:ext cx="7200800" cy="4464496"/>
          </a:xfrm>
          <a:prstGeom prst="rect">
            <a:avLst/>
          </a:prstGeom>
        </p:spPr>
        <p:txBody>
          <a:bodyPr vert="horz" wrap="square" lIns="91440" tIns="45720" rIns="91440" bIns="45720" rtlCol="0" anchor="ctr">
            <a:normAutofit fontScale="92500" lnSpcReduction="10000"/>
          </a:bodyPr>
          <a:lstStyle/>
          <a:p>
            <a:r>
              <a:rPr lang="el-GR" dirty="0"/>
              <a:t>Η κλασική πλέον έκδοση των έργων του </a:t>
            </a:r>
            <a:r>
              <a:rPr lang="en-US" dirty="0"/>
              <a:t>Ricardo </a:t>
            </a:r>
            <a:r>
              <a:rPr lang="el-GR" dirty="0"/>
              <a:t>είναι από τον </a:t>
            </a:r>
            <a:r>
              <a:rPr lang="en-US" dirty="0"/>
              <a:t>Piero Sraffa </a:t>
            </a:r>
            <a:r>
              <a:rPr lang="el-GR" dirty="0"/>
              <a:t>με την συνεργασία του </a:t>
            </a:r>
            <a:r>
              <a:rPr lang="en-US" dirty="0"/>
              <a:t>Maurice H. Dobb, </a:t>
            </a:r>
            <a:r>
              <a:rPr lang="el-GR" dirty="0"/>
              <a:t> </a:t>
            </a:r>
            <a:r>
              <a:rPr lang="en-US" i="1" dirty="0">
                <a:latin typeface="Times New Roman"/>
                <a:ea typeface="Calibri"/>
                <a:cs typeface="Times New Roman"/>
              </a:rPr>
              <a:t>The Works and Correspondence of David Ricardo</a:t>
            </a:r>
            <a:r>
              <a:rPr lang="en-US" dirty="0"/>
              <a:t>, </a:t>
            </a:r>
            <a:r>
              <a:rPr lang="el-GR" dirty="0"/>
              <a:t>από το </a:t>
            </a:r>
            <a:r>
              <a:rPr lang="en-US" dirty="0"/>
              <a:t>Cambridge University Press</a:t>
            </a:r>
            <a:r>
              <a:rPr lang="el-GR" dirty="0"/>
              <a:t> για την </a:t>
            </a:r>
            <a:r>
              <a:rPr lang="en-US" dirty="0"/>
              <a:t>Royal Economic Society (1951-1973)</a:t>
            </a:r>
          </a:p>
          <a:p>
            <a:endParaRPr lang="en-US" dirty="0"/>
          </a:p>
          <a:p>
            <a:pPr marL="457200">
              <a:lnSpc>
                <a:spcPct val="115000"/>
              </a:lnSpc>
              <a:spcAft>
                <a:spcPts val="0"/>
              </a:spcAft>
            </a:pPr>
            <a:r>
              <a:rPr lang="en-US" dirty="0"/>
              <a:t> </a:t>
            </a:r>
            <a:r>
              <a:rPr lang="en-US" dirty="0">
                <a:latin typeface="Times New Roman"/>
                <a:ea typeface="Calibri"/>
                <a:cs typeface="Times New Roman"/>
              </a:rPr>
              <a:t>Vol.  1 </a:t>
            </a:r>
            <a:r>
              <a:rPr lang="en-US" i="1" dirty="0">
                <a:latin typeface="Times New Roman"/>
                <a:ea typeface="Calibri"/>
                <a:cs typeface="Times New Roman"/>
              </a:rPr>
              <a:t>Principles of Political Economy and Taxation</a:t>
            </a:r>
            <a:endParaRPr lang="en-US" sz="1600" dirty="0">
              <a:latin typeface="Calibri"/>
              <a:ea typeface="Calibri"/>
              <a:cs typeface="Times New Roman"/>
            </a:endParaRPr>
          </a:p>
          <a:p>
            <a:pPr marL="457200">
              <a:lnSpc>
                <a:spcPct val="115000"/>
              </a:lnSpc>
              <a:spcAft>
                <a:spcPts val="0"/>
              </a:spcAft>
            </a:pPr>
            <a:r>
              <a:rPr lang="en-US" dirty="0">
                <a:latin typeface="Times New Roman"/>
                <a:ea typeface="Calibri"/>
                <a:cs typeface="Times New Roman"/>
              </a:rPr>
              <a:t>Vol.  2 </a:t>
            </a:r>
            <a:r>
              <a:rPr lang="en-US" i="1" dirty="0">
                <a:latin typeface="Times New Roman"/>
                <a:ea typeface="Calibri"/>
                <a:cs typeface="Times New Roman"/>
              </a:rPr>
              <a:t>Notes on Malthus</a:t>
            </a:r>
            <a:endParaRPr lang="en-US" sz="1600" dirty="0">
              <a:latin typeface="Calibri"/>
              <a:ea typeface="Calibri"/>
              <a:cs typeface="Times New Roman"/>
            </a:endParaRPr>
          </a:p>
          <a:p>
            <a:pPr marL="457200">
              <a:lnSpc>
                <a:spcPct val="115000"/>
              </a:lnSpc>
              <a:spcAft>
                <a:spcPts val="0"/>
              </a:spcAft>
            </a:pPr>
            <a:r>
              <a:rPr lang="en-US" dirty="0">
                <a:latin typeface="Times New Roman"/>
                <a:ea typeface="Calibri"/>
                <a:cs typeface="Times New Roman"/>
              </a:rPr>
              <a:t>Vol.  3 </a:t>
            </a:r>
            <a:r>
              <a:rPr lang="en-US" i="1" dirty="0">
                <a:latin typeface="Times New Roman"/>
                <a:ea typeface="Calibri"/>
                <a:cs typeface="Times New Roman"/>
              </a:rPr>
              <a:t>Pamphlets and Papers 1809–1811</a:t>
            </a:r>
            <a:endParaRPr lang="en-US" sz="1600" dirty="0">
              <a:latin typeface="Calibri"/>
              <a:ea typeface="Calibri"/>
              <a:cs typeface="Times New Roman"/>
            </a:endParaRPr>
          </a:p>
          <a:p>
            <a:pPr marL="457200">
              <a:lnSpc>
                <a:spcPct val="115000"/>
              </a:lnSpc>
              <a:spcAft>
                <a:spcPts val="0"/>
              </a:spcAft>
            </a:pPr>
            <a:r>
              <a:rPr lang="en-US" dirty="0">
                <a:latin typeface="Times New Roman"/>
                <a:ea typeface="Calibri"/>
                <a:cs typeface="Times New Roman"/>
              </a:rPr>
              <a:t>Vol.  4 </a:t>
            </a:r>
            <a:r>
              <a:rPr lang="en-US" i="1" dirty="0">
                <a:latin typeface="Times New Roman"/>
                <a:ea typeface="Calibri"/>
                <a:cs typeface="Times New Roman"/>
              </a:rPr>
              <a:t>Pamphlets and Papers 1815–1823</a:t>
            </a:r>
            <a:endParaRPr lang="en-US" sz="1600" dirty="0">
              <a:latin typeface="Calibri"/>
              <a:ea typeface="Calibri"/>
              <a:cs typeface="Times New Roman"/>
            </a:endParaRPr>
          </a:p>
          <a:p>
            <a:pPr marL="457200">
              <a:lnSpc>
                <a:spcPct val="115000"/>
              </a:lnSpc>
              <a:spcAft>
                <a:spcPts val="0"/>
              </a:spcAft>
            </a:pPr>
            <a:r>
              <a:rPr lang="en-US" dirty="0">
                <a:latin typeface="Times New Roman"/>
                <a:ea typeface="Calibri"/>
                <a:cs typeface="Times New Roman"/>
              </a:rPr>
              <a:t>Vol.  5 </a:t>
            </a:r>
            <a:r>
              <a:rPr lang="en-US" i="1" dirty="0">
                <a:latin typeface="Times New Roman"/>
                <a:ea typeface="Calibri"/>
                <a:cs typeface="Times New Roman"/>
              </a:rPr>
              <a:t>Speeches and Evidence</a:t>
            </a:r>
            <a:endParaRPr lang="en-US" sz="1600" dirty="0">
              <a:latin typeface="Calibri"/>
              <a:ea typeface="Calibri"/>
              <a:cs typeface="Times New Roman"/>
            </a:endParaRPr>
          </a:p>
          <a:p>
            <a:pPr marL="457200">
              <a:lnSpc>
                <a:spcPct val="115000"/>
              </a:lnSpc>
              <a:spcAft>
                <a:spcPts val="0"/>
              </a:spcAft>
            </a:pPr>
            <a:r>
              <a:rPr lang="en-US" dirty="0">
                <a:latin typeface="Times New Roman"/>
                <a:ea typeface="Calibri"/>
                <a:cs typeface="Times New Roman"/>
              </a:rPr>
              <a:t>Vol.  6 </a:t>
            </a:r>
            <a:r>
              <a:rPr lang="en-US" i="1" dirty="0">
                <a:latin typeface="Times New Roman"/>
                <a:ea typeface="Calibri"/>
                <a:cs typeface="Times New Roman"/>
              </a:rPr>
              <a:t>Letters 1810–1815</a:t>
            </a:r>
            <a:endParaRPr lang="en-US" sz="1600" dirty="0">
              <a:latin typeface="Calibri"/>
              <a:ea typeface="Calibri"/>
              <a:cs typeface="Times New Roman"/>
            </a:endParaRPr>
          </a:p>
          <a:p>
            <a:pPr marL="457200">
              <a:lnSpc>
                <a:spcPct val="115000"/>
              </a:lnSpc>
              <a:spcAft>
                <a:spcPts val="0"/>
              </a:spcAft>
            </a:pPr>
            <a:r>
              <a:rPr lang="en-US" dirty="0">
                <a:latin typeface="Times New Roman"/>
                <a:ea typeface="Calibri"/>
                <a:cs typeface="Times New Roman"/>
              </a:rPr>
              <a:t>Vol.  7 </a:t>
            </a:r>
            <a:r>
              <a:rPr lang="en-US" i="1" dirty="0">
                <a:latin typeface="Times New Roman"/>
                <a:ea typeface="Calibri"/>
                <a:cs typeface="Times New Roman"/>
              </a:rPr>
              <a:t>Letters 1816–1818</a:t>
            </a:r>
            <a:endParaRPr lang="en-US" sz="1600" dirty="0">
              <a:latin typeface="Calibri"/>
              <a:ea typeface="Calibri"/>
              <a:cs typeface="Times New Roman"/>
            </a:endParaRPr>
          </a:p>
          <a:p>
            <a:pPr marL="457200">
              <a:lnSpc>
                <a:spcPct val="115000"/>
              </a:lnSpc>
              <a:spcAft>
                <a:spcPts val="0"/>
              </a:spcAft>
            </a:pPr>
            <a:r>
              <a:rPr lang="en-US" dirty="0">
                <a:latin typeface="Times New Roman"/>
                <a:ea typeface="Calibri"/>
                <a:cs typeface="Times New Roman"/>
              </a:rPr>
              <a:t>Vol.  8 </a:t>
            </a:r>
            <a:r>
              <a:rPr lang="en-US" i="1" dirty="0">
                <a:latin typeface="Times New Roman"/>
                <a:ea typeface="Calibri"/>
                <a:cs typeface="Times New Roman"/>
              </a:rPr>
              <a:t>Letters 1819 – June 1821</a:t>
            </a:r>
            <a:endParaRPr lang="en-US" sz="1600" dirty="0">
              <a:latin typeface="Calibri"/>
              <a:ea typeface="Calibri"/>
              <a:cs typeface="Times New Roman"/>
            </a:endParaRPr>
          </a:p>
          <a:p>
            <a:pPr marL="457200">
              <a:lnSpc>
                <a:spcPct val="115000"/>
              </a:lnSpc>
              <a:spcAft>
                <a:spcPts val="0"/>
              </a:spcAft>
            </a:pPr>
            <a:r>
              <a:rPr lang="en-US" dirty="0">
                <a:latin typeface="Times New Roman"/>
                <a:ea typeface="Calibri"/>
                <a:cs typeface="Times New Roman"/>
              </a:rPr>
              <a:t>Vol.  9 </a:t>
            </a:r>
            <a:r>
              <a:rPr lang="en-US" i="1" dirty="0">
                <a:latin typeface="Times New Roman"/>
                <a:ea typeface="Calibri"/>
                <a:cs typeface="Times New Roman"/>
              </a:rPr>
              <a:t>Letters 1821–1823</a:t>
            </a:r>
            <a:endParaRPr lang="en-US" sz="1600" dirty="0">
              <a:latin typeface="Calibri"/>
              <a:ea typeface="Calibri"/>
              <a:cs typeface="Times New Roman"/>
            </a:endParaRPr>
          </a:p>
          <a:p>
            <a:pPr marL="457200">
              <a:lnSpc>
                <a:spcPct val="115000"/>
              </a:lnSpc>
              <a:spcAft>
                <a:spcPts val="0"/>
              </a:spcAft>
            </a:pPr>
            <a:r>
              <a:rPr lang="en-US" dirty="0">
                <a:latin typeface="Times New Roman"/>
                <a:ea typeface="Calibri"/>
                <a:cs typeface="Times New Roman"/>
              </a:rPr>
              <a:t>Vol. 10 </a:t>
            </a:r>
            <a:r>
              <a:rPr lang="en-US" i="1" dirty="0">
                <a:latin typeface="Times New Roman"/>
                <a:ea typeface="Calibri"/>
                <a:cs typeface="Times New Roman"/>
              </a:rPr>
              <a:t>Biographical Miscellany</a:t>
            </a:r>
            <a:endParaRPr lang="en-US" sz="1600" dirty="0">
              <a:latin typeface="Calibri"/>
              <a:ea typeface="Calibri"/>
              <a:cs typeface="Times New Roman"/>
            </a:endParaRPr>
          </a:p>
          <a:p>
            <a:pPr marL="457200">
              <a:lnSpc>
                <a:spcPct val="115000"/>
              </a:lnSpc>
              <a:spcAft>
                <a:spcPts val="0"/>
              </a:spcAft>
            </a:pPr>
            <a:r>
              <a:rPr lang="en-US" dirty="0">
                <a:latin typeface="Times New Roman"/>
                <a:ea typeface="Calibri"/>
                <a:cs typeface="Times New Roman"/>
              </a:rPr>
              <a:t>Vol. 11 </a:t>
            </a:r>
            <a:r>
              <a:rPr lang="en-US" i="1" dirty="0">
                <a:latin typeface="Times New Roman"/>
                <a:ea typeface="Calibri"/>
                <a:cs typeface="Times New Roman"/>
              </a:rPr>
              <a:t>General Index</a:t>
            </a:r>
            <a:endParaRPr lang="en-US" sz="1600" dirty="0">
              <a:latin typeface="Calibri"/>
              <a:ea typeface="Calibri"/>
              <a:cs typeface="Times New Roman"/>
            </a:endParaRPr>
          </a:p>
          <a:p>
            <a:endParaRPr lang="en-US" dirty="0"/>
          </a:p>
        </p:txBody>
      </p:sp>
      <p:pic>
        <p:nvPicPr>
          <p:cNvPr id="378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00192" y="2276872"/>
            <a:ext cx="2483534" cy="17484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6300192" y="4221088"/>
            <a:ext cx="2376264" cy="396044"/>
          </a:xfrm>
          <a:prstGeom prst="rect">
            <a:avLst/>
          </a:prstGeom>
        </p:spPr>
        <p:txBody>
          <a:bodyPr vert="horz" wrap="square" lIns="91440" tIns="45720" rIns="91440" bIns="45720" rtlCol="0" anchor="ctr">
            <a:normAutofit fontScale="92500"/>
          </a:bodyPr>
          <a:lstStyle/>
          <a:p>
            <a:r>
              <a:rPr lang="en-US" dirty="0"/>
              <a:t>Piero Sraffa (1898-1983)</a:t>
            </a:r>
          </a:p>
        </p:txBody>
      </p:sp>
      <p:pic>
        <p:nvPicPr>
          <p:cNvPr id="3789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6096" y="4603897"/>
            <a:ext cx="1143000" cy="152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6382738" y="4725144"/>
            <a:ext cx="2005686" cy="1080120"/>
          </a:xfrm>
          <a:prstGeom prst="rect">
            <a:avLst/>
          </a:prstGeom>
        </p:spPr>
        <p:txBody>
          <a:bodyPr vert="horz" wrap="square" lIns="91440" tIns="45720" rIns="91440" bIns="45720" rtlCol="0" anchor="ctr">
            <a:normAutofit/>
          </a:bodyPr>
          <a:lstStyle/>
          <a:p>
            <a:pPr algn="ctr"/>
            <a:r>
              <a:rPr lang="en-US" dirty="0"/>
              <a:t>Maurice Dobb </a:t>
            </a:r>
          </a:p>
          <a:p>
            <a:pPr algn="ctr"/>
            <a:r>
              <a:rPr lang="en-US" dirty="0"/>
              <a:t>(1900-1976)</a:t>
            </a:r>
          </a:p>
        </p:txBody>
      </p:sp>
    </p:spTree>
    <p:extLst>
      <p:ext uri="{BB962C8B-B14F-4D97-AF65-F5344CB8AC3E}">
        <p14:creationId xmlns:p14="http://schemas.microsoft.com/office/powerpoint/2010/main" val="31097776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Jean-Baptiste Say (1767-1832)</a:t>
            </a:r>
            <a:endParaRPr lang="en-GB" sz="3200" dirty="0"/>
          </a:p>
        </p:txBody>
      </p:sp>
      <p:sp>
        <p:nvSpPr>
          <p:cNvPr id="5" name="TextBox 4"/>
          <p:cNvSpPr txBox="1"/>
          <p:nvPr/>
        </p:nvSpPr>
        <p:spPr>
          <a:xfrm>
            <a:off x="395536" y="4365104"/>
            <a:ext cx="2232248" cy="504056"/>
          </a:xfrm>
          <a:prstGeom prst="rect">
            <a:avLst/>
          </a:prstGeom>
        </p:spPr>
        <p:txBody>
          <a:bodyPr vert="horz" wrap="square" lIns="91440" tIns="45720" rIns="91440" bIns="45720" rtlCol="0" anchor="ctr">
            <a:normAutofit/>
          </a:bodyPr>
          <a:lstStyle/>
          <a:p>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2120" y="1529800"/>
            <a:ext cx="2554610" cy="33393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4729788" y="5589240"/>
            <a:ext cx="4249055" cy="738664"/>
          </a:xfrm>
          <a:prstGeom prst="rect">
            <a:avLst/>
          </a:prstGeom>
        </p:spPr>
        <p:txBody>
          <a:bodyPr wrap="square">
            <a:spAutoFit/>
          </a:bodyPr>
          <a:lstStyle/>
          <a:p>
            <a:pPr algn="ctr"/>
            <a:r>
              <a:rPr lang="fr-FR" sz="1400" dirty="0">
                <a:latin typeface="+mn-lt"/>
              </a:rPr>
              <a:t>Jean-Baptiste Say </a:t>
            </a:r>
          </a:p>
          <a:p>
            <a:pPr algn="ctr"/>
            <a:r>
              <a:rPr lang="fr-FR" sz="1400" dirty="0">
                <a:latin typeface="+mn-lt"/>
              </a:rPr>
              <a:t>Gravure de Godefroi Engelmann, d'après un dessin d'Achille Devéria (Bibliothèque nationale de France)</a:t>
            </a:r>
            <a:endParaRPr lang="en-US" sz="1400" dirty="0">
              <a:latin typeface="+mn-lt"/>
            </a:endParaRPr>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1529800"/>
            <a:ext cx="2189163" cy="2352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15816" y="1486482"/>
            <a:ext cx="2580069" cy="430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2445587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3648" y="817801"/>
            <a:ext cx="6172200" cy="745592"/>
          </a:xfrm>
        </p:spPr>
        <p:txBody>
          <a:bodyPr/>
          <a:lstStyle/>
          <a:p>
            <a:r>
              <a:rPr lang="el-GR" dirty="0"/>
              <a:t>Η εποχή του </a:t>
            </a:r>
            <a:r>
              <a:rPr lang="en-US" dirty="0"/>
              <a:t>Ricardo</a:t>
            </a:r>
            <a:r>
              <a:rPr lang="en-GB" dirty="0"/>
              <a:t>…</a:t>
            </a:r>
          </a:p>
        </p:txBody>
      </p:sp>
      <p:sp>
        <p:nvSpPr>
          <p:cNvPr id="3" name="Content Placeholder 2"/>
          <p:cNvSpPr>
            <a:spLocks noGrp="1"/>
          </p:cNvSpPr>
          <p:nvPr>
            <p:ph idx="1"/>
          </p:nvPr>
        </p:nvSpPr>
        <p:spPr>
          <a:xfrm>
            <a:off x="179512" y="1618342"/>
            <a:ext cx="8712968" cy="4790829"/>
          </a:xfrm>
        </p:spPr>
        <p:txBody>
          <a:bodyPr>
            <a:normAutofit lnSpcReduction="10000"/>
          </a:bodyPr>
          <a:lstStyle/>
          <a:p>
            <a:pPr marL="0" indent="0">
              <a:buNone/>
            </a:pPr>
            <a:r>
              <a:rPr lang="el-GR" dirty="0"/>
              <a:t>Αυτή η περίοδος </a:t>
            </a:r>
            <a:r>
              <a:rPr lang="en-GB" dirty="0"/>
              <a:t>(1770s to 1840s)</a:t>
            </a:r>
            <a:r>
              <a:rPr lang="el-GR" dirty="0"/>
              <a:t> έχει πολλές κοινωνικές συγκρούσεις και πολιτικές αντιπαραθέσεις στην Ευρώπη και την Αγγλία</a:t>
            </a:r>
            <a:r>
              <a:rPr lang="en-GB" dirty="0"/>
              <a:t>.</a:t>
            </a:r>
          </a:p>
          <a:p>
            <a:pPr lvl="1"/>
            <a:r>
              <a:rPr lang="el-GR" dirty="0"/>
              <a:t>Ραγδαία αύξηση πληθυσμού στην Αγγλία</a:t>
            </a:r>
          </a:p>
          <a:p>
            <a:pPr lvl="1"/>
            <a:r>
              <a:rPr lang="el-GR" dirty="0"/>
              <a:t>Επανάσταση στη Γαλλία και οι πόλεμοι του Ναπολέοντα.</a:t>
            </a:r>
            <a:endParaRPr lang="en-GB" dirty="0"/>
          </a:p>
          <a:p>
            <a:pPr lvl="1"/>
            <a:r>
              <a:rPr lang="el-GR" dirty="0"/>
              <a:t>Λιμοί</a:t>
            </a:r>
            <a:r>
              <a:rPr lang="en-GB" dirty="0"/>
              <a:t>.</a:t>
            </a:r>
          </a:p>
          <a:p>
            <a:pPr lvl="1"/>
            <a:r>
              <a:rPr lang="el-GR" b="1" dirty="0"/>
              <a:t>Πολιτικές έριδες μεταξύ των διαφορετικών κοινωνικών ομάδων στο κοινοβούλιο.</a:t>
            </a:r>
            <a:r>
              <a:rPr lang="en-GB" dirty="0"/>
              <a:t>.</a:t>
            </a:r>
          </a:p>
          <a:p>
            <a:pPr lvl="1"/>
            <a:r>
              <a:rPr lang="el-GR" dirty="0"/>
              <a:t>Δημιουργία μεγάλων πόλεων λόγω της βιομηχανοποίησης</a:t>
            </a:r>
            <a:r>
              <a:rPr lang="en-GB" dirty="0"/>
              <a:t>.</a:t>
            </a:r>
          </a:p>
          <a:p>
            <a:pPr marL="0" indent="0">
              <a:buNone/>
            </a:pPr>
            <a:endParaRPr lang="en-GB" dirty="0"/>
          </a:p>
          <a:p>
            <a:pPr marL="0" indent="0" algn="just">
              <a:buNone/>
            </a:pPr>
            <a:r>
              <a:rPr lang="en-GB" dirty="0"/>
              <a:t>“</a:t>
            </a:r>
            <a:r>
              <a:rPr lang="en-GB" i="1" dirty="0"/>
              <a:t>In the years between 1780 and 1832, most English working people came to feel an identity of interests as between themselves, and as against their rulers and employers” </a:t>
            </a:r>
            <a:r>
              <a:rPr lang="en-GB" dirty="0"/>
              <a:t>(Thompson 1968:12)</a:t>
            </a:r>
          </a:p>
          <a:p>
            <a:pPr marL="0" indent="0">
              <a:buNone/>
            </a:pPr>
            <a:endParaRPr lang="en-GB"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1499233"/>
            <a:ext cx="7710778" cy="59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pPr defTabSz="685800" fontAlgn="auto">
              <a:spcBef>
                <a:spcPts val="0"/>
              </a:spcBef>
              <a:spcAft>
                <a:spcPts val="0"/>
              </a:spcAft>
            </a:pPr>
            <a:fld id="{4E3D0E19-D375-4F0C-9920-96693C9885B6}" type="slidenum">
              <a:rPr lang="en-GB">
                <a:solidFill>
                  <a:prstClr val="black">
                    <a:tint val="75000"/>
                  </a:prstClr>
                </a:solidFill>
                <a:latin typeface="Calibri"/>
                <a:cs typeface="+mn-cs"/>
              </a:rPr>
              <a:pPr defTabSz="685800" fontAlgn="auto">
                <a:spcBef>
                  <a:spcPts val="0"/>
                </a:spcBef>
                <a:spcAft>
                  <a:spcPts val="0"/>
                </a:spcAft>
              </a:pPr>
              <a:t>40</a:t>
            </a:fld>
            <a:endParaRPr lang="en-GB">
              <a:solidFill>
                <a:prstClr val="black">
                  <a:tint val="75000"/>
                </a:prstClr>
              </a:solidFill>
              <a:latin typeface="Calibri"/>
              <a:cs typeface="+mn-cs"/>
            </a:endParaRPr>
          </a:p>
        </p:txBody>
      </p:sp>
    </p:spTree>
    <p:extLst>
      <p:ext uri="{BB962C8B-B14F-4D97-AF65-F5344CB8AC3E}">
        <p14:creationId xmlns:p14="http://schemas.microsoft.com/office/powerpoint/2010/main" val="166870469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David Ricardo (1772-1823)</a:t>
            </a:r>
            <a:endParaRPr lang="en-GB" sz="3200" dirty="0"/>
          </a:p>
        </p:txBody>
      </p:sp>
      <p:sp>
        <p:nvSpPr>
          <p:cNvPr id="5" name="TextBox 4"/>
          <p:cNvSpPr txBox="1"/>
          <p:nvPr/>
        </p:nvSpPr>
        <p:spPr>
          <a:xfrm>
            <a:off x="395536" y="4365104"/>
            <a:ext cx="2232248" cy="504056"/>
          </a:xfrm>
          <a:prstGeom prst="rect">
            <a:avLst/>
          </a:prstGeom>
        </p:spPr>
        <p:txBody>
          <a:bodyPr vert="horz" wrap="square" lIns="91440" tIns="45720" rIns="91440" bIns="45720" rtlCol="0" anchor="ctr">
            <a:normAutofit/>
          </a:bodyPr>
          <a:lstStyle/>
          <a:p>
            <a:endParaRPr lang="en-US" dirty="0"/>
          </a:p>
        </p:txBody>
      </p:sp>
      <p:sp>
        <p:nvSpPr>
          <p:cNvPr id="3" name="TextBox 2"/>
          <p:cNvSpPr txBox="1"/>
          <p:nvPr/>
        </p:nvSpPr>
        <p:spPr>
          <a:xfrm>
            <a:off x="2123728" y="1916832"/>
            <a:ext cx="4896544" cy="2160240"/>
          </a:xfrm>
          <a:prstGeom prst="rect">
            <a:avLst/>
          </a:prstGeom>
        </p:spPr>
        <p:txBody>
          <a:bodyPr vert="horz" wrap="square" lIns="91440" tIns="45720" rIns="91440" bIns="45720" rtlCol="0" anchor="ctr">
            <a:normAutofit/>
          </a:bodyPr>
          <a:lstStyle/>
          <a:p>
            <a:pPr algn="ctr"/>
            <a:r>
              <a:rPr lang="el-GR" sz="2800" dirty="0"/>
              <a:t>Διαφορική γαιοπρόσοδος </a:t>
            </a:r>
            <a:endParaRPr lang="en-US" sz="2800" dirty="0"/>
          </a:p>
          <a:p>
            <a:pPr algn="ctr"/>
            <a:r>
              <a:rPr lang="el-GR" sz="2800" dirty="0"/>
              <a:t>(</a:t>
            </a:r>
            <a:r>
              <a:rPr lang="en-US" sz="2800" dirty="0"/>
              <a:t>Differential rent)</a:t>
            </a:r>
          </a:p>
          <a:p>
            <a:pPr algn="ctr"/>
            <a:endParaRPr lang="en-US" sz="2800" dirty="0"/>
          </a:p>
        </p:txBody>
      </p:sp>
    </p:spTree>
    <p:extLst>
      <p:ext uri="{BB962C8B-B14F-4D97-AF65-F5344CB8AC3E}">
        <p14:creationId xmlns:p14="http://schemas.microsoft.com/office/powerpoint/2010/main" val="315884908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David Ricardo (1772-1823)</a:t>
            </a:r>
            <a:endParaRPr lang="en-GB" sz="3200" dirty="0"/>
          </a:p>
        </p:txBody>
      </p:sp>
      <p:sp>
        <p:nvSpPr>
          <p:cNvPr id="5" name="TextBox 4"/>
          <p:cNvSpPr txBox="1"/>
          <p:nvPr/>
        </p:nvSpPr>
        <p:spPr>
          <a:xfrm>
            <a:off x="395536" y="4365104"/>
            <a:ext cx="2232248" cy="504056"/>
          </a:xfrm>
          <a:prstGeom prst="rect">
            <a:avLst/>
          </a:prstGeom>
        </p:spPr>
        <p:txBody>
          <a:bodyPr vert="horz" wrap="square" lIns="91440" tIns="45720" rIns="91440" bIns="45720" rtlCol="0" anchor="ctr">
            <a:normAutofit/>
          </a:bodyPr>
          <a:lstStyle/>
          <a:p>
            <a:endParaRPr lang="en-US" dirty="0"/>
          </a:p>
        </p:txBody>
      </p:sp>
      <p:pic>
        <p:nvPicPr>
          <p:cNvPr id="389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12052" y="1484784"/>
            <a:ext cx="2655169" cy="45914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683568" y="1988840"/>
            <a:ext cx="2592288" cy="1656184"/>
          </a:xfrm>
          <a:prstGeom prst="rect">
            <a:avLst/>
          </a:prstGeom>
        </p:spPr>
        <p:txBody>
          <a:bodyPr vert="horz" wrap="square" lIns="91440" tIns="45720" rIns="91440" bIns="45720" rtlCol="0" anchor="ctr">
            <a:normAutofit/>
          </a:bodyPr>
          <a:lstStyle/>
          <a:p>
            <a:r>
              <a:rPr lang="en-US" i="1" dirty="0"/>
              <a:t>Essay on Profits</a:t>
            </a:r>
            <a:r>
              <a:rPr lang="en-US" dirty="0"/>
              <a:t>,</a:t>
            </a:r>
            <a:r>
              <a:rPr lang="el-GR" dirty="0"/>
              <a:t> 1815</a:t>
            </a:r>
            <a:endParaRPr lang="en-US" dirty="0"/>
          </a:p>
          <a:p>
            <a:r>
              <a:rPr lang="el-GR" dirty="0"/>
              <a:t>Διαφορική γαιοπρόσοδος και πρώτη απόπειρα για θεωρία της αξίας</a:t>
            </a:r>
            <a:endParaRPr lang="en-US" dirty="0"/>
          </a:p>
        </p:txBody>
      </p:sp>
      <p:sp>
        <p:nvSpPr>
          <p:cNvPr id="4" name="TextBox 3"/>
          <p:cNvSpPr txBox="1"/>
          <p:nvPr/>
        </p:nvSpPr>
        <p:spPr>
          <a:xfrm>
            <a:off x="6444208" y="2420888"/>
            <a:ext cx="1872208" cy="1224136"/>
          </a:xfrm>
          <a:prstGeom prst="rect">
            <a:avLst/>
          </a:prstGeom>
        </p:spPr>
        <p:txBody>
          <a:bodyPr vert="horz" wrap="square" lIns="91440" tIns="45720" rIns="91440" bIns="45720" rtlCol="0" anchor="ctr">
            <a:normAutofit/>
          </a:bodyPr>
          <a:lstStyle/>
          <a:p>
            <a:r>
              <a:rPr lang="el-GR" dirty="0"/>
              <a:t>Άλλες τρεις δημοσιεύσεις για το ίδιο θέμα την ίδια χρονιά</a:t>
            </a:r>
            <a:endParaRPr lang="en-US" dirty="0"/>
          </a:p>
        </p:txBody>
      </p:sp>
    </p:spTree>
    <p:extLst>
      <p:ext uri="{BB962C8B-B14F-4D97-AF65-F5344CB8AC3E}">
        <p14:creationId xmlns:p14="http://schemas.microsoft.com/office/powerpoint/2010/main" val="389854203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David Ricardo (1772-1823)</a:t>
            </a:r>
            <a:endParaRPr lang="en-GB" sz="3200" dirty="0"/>
          </a:p>
        </p:txBody>
      </p:sp>
      <p:sp>
        <p:nvSpPr>
          <p:cNvPr id="5" name="TextBox 4"/>
          <p:cNvSpPr txBox="1"/>
          <p:nvPr/>
        </p:nvSpPr>
        <p:spPr>
          <a:xfrm>
            <a:off x="395536" y="4365104"/>
            <a:ext cx="2232248" cy="504056"/>
          </a:xfrm>
          <a:prstGeom prst="rect">
            <a:avLst/>
          </a:prstGeom>
        </p:spPr>
        <p:txBody>
          <a:bodyPr vert="horz" wrap="square" lIns="91440" tIns="45720" rIns="91440" bIns="45720" rtlCol="0" anchor="ctr">
            <a:normAutofit/>
          </a:bodyPr>
          <a:lstStyle/>
          <a:p>
            <a:endParaRPr lang="en-US" dirty="0"/>
          </a:p>
        </p:txBody>
      </p:sp>
      <p:pic>
        <p:nvPicPr>
          <p:cNvPr id="399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1533525"/>
            <a:ext cx="2181225" cy="3790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993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07904" y="1565858"/>
            <a:ext cx="2160240" cy="37674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994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10090" y="1533525"/>
            <a:ext cx="1921801" cy="3790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1475656" y="5661248"/>
            <a:ext cx="1152128" cy="288032"/>
          </a:xfrm>
          <a:prstGeom prst="rect">
            <a:avLst/>
          </a:prstGeom>
        </p:spPr>
        <p:txBody>
          <a:bodyPr vert="horz" wrap="square" lIns="91440" tIns="45720" rIns="91440" bIns="45720" rtlCol="0" anchor="ctr">
            <a:normAutofit fontScale="85000" lnSpcReduction="20000"/>
          </a:bodyPr>
          <a:lstStyle/>
          <a:p>
            <a:pPr algn="ctr"/>
            <a:r>
              <a:rPr lang="en-US" dirty="0"/>
              <a:t>Malthus</a:t>
            </a:r>
          </a:p>
        </p:txBody>
      </p:sp>
      <p:sp>
        <p:nvSpPr>
          <p:cNvPr id="4" name="TextBox 3"/>
          <p:cNvSpPr txBox="1"/>
          <p:nvPr/>
        </p:nvSpPr>
        <p:spPr>
          <a:xfrm>
            <a:off x="3707904" y="5589240"/>
            <a:ext cx="2160240" cy="288032"/>
          </a:xfrm>
          <a:prstGeom prst="rect">
            <a:avLst/>
          </a:prstGeom>
        </p:spPr>
        <p:txBody>
          <a:bodyPr vert="horz" wrap="square" lIns="91440" tIns="45720" rIns="91440" bIns="45720" rtlCol="0" anchor="ctr">
            <a:normAutofit fontScale="85000" lnSpcReduction="20000"/>
          </a:bodyPr>
          <a:lstStyle/>
          <a:p>
            <a:pPr algn="ctr"/>
            <a:r>
              <a:rPr lang="en-US" dirty="0"/>
              <a:t>Robert Torrens</a:t>
            </a:r>
          </a:p>
        </p:txBody>
      </p:sp>
      <p:sp>
        <p:nvSpPr>
          <p:cNvPr id="6" name="TextBox 5"/>
          <p:cNvSpPr txBox="1"/>
          <p:nvPr/>
        </p:nvSpPr>
        <p:spPr>
          <a:xfrm>
            <a:off x="6516216" y="5517232"/>
            <a:ext cx="1656184" cy="288032"/>
          </a:xfrm>
          <a:prstGeom prst="rect">
            <a:avLst/>
          </a:prstGeom>
        </p:spPr>
        <p:txBody>
          <a:bodyPr vert="horz" wrap="square" lIns="91440" tIns="45720" rIns="91440" bIns="45720" rtlCol="0" anchor="ctr">
            <a:normAutofit fontScale="85000" lnSpcReduction="20000"/>
          </a:bodyPr>
          <a:lstStyle/>
          <a:p>
            <a:pPr algn="ctr"/>
            <a:r>
              <a:rPr lang="en-US" dirty="0"/>
              <a:t>Edward West</a:t>
            </a:r>
          </a:p>
        </p:txBody>
      </p:sp>
    </p:spTree>
    <p:extLst>
      <p:ext uri="{BB962C8B-B14F-4D97-AF65-F5344CB8AC3E}">
        <p14:creationId xmlns:p14="http://schemas.microsoft.com/office/powerpoint/2010/main" val="54223922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David Ricardo (1772-1823)</a:t>
            </a:r>
            <a:endParaRPr lang="en-GB" sz="3200" dirty="0"/>
          </a:p>
        </p:txBody>
      </p:sp>
      <p:sp>
        <p:nvSpPr>
          <p:cNvPr id="5" name="TextBox 4"/>
          <p:cNvSpPr txBox="1"/>
          <p:nvPr/>
        </p:nvSpPr>
        <p:spPr>
          <a:xfrm>
            <a:off x="395536" y="4365104"/>
            <a:ext cx="2232248" cy="504056"/>
          </a:xfrm>
          <a:prstGeom prst="rect">
            <a:avLst/>
          </a:prstGeom>
        </p:spPr>
        <p:txBody>
          <a:bodyPr vert="horz" wrap="square" lIns="91440" tIns="45720" rIns="91440" bIns="45720" rtlCol="0" anchor="ctr">
            <a:normAutofit/>
          </a:bodyPr>
          <a:lstStyle/>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63688" y="1340768"/>
            <a:ext cx="5111552" cy="3833664"/>
          </a:xfrm>
          <a:prstGeom prst="rect">
            <a:avLst/>
          </a:prstGeom>
        </p:spPr>
      </p:pic>
    </p:spTree>
    <p:extLst>
      <p:ext uri="{BB962C8B-B14F-4D97-AF65-F5344CB8AC3E}">
        <p14:creationId xmlns:p14="http://schemas.microsoft.com/office/powerpoint/2010/main" val="189805784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David Ricardo (1772-1823)</a:t>
            </a:r>
            <a:endParaRPr lang="en-GB" sz="3200" dirty="0"/>
          </a:p>
        </p:txBody>
      </p:sp>
      <p:sp>
        <p:nvSpPr>
          <p:cNvPr id="5" name="TextBox 4"/>
          <p:cNvSpPr txBox="1"/>
          <p:nvPr/>
        </p:nvSpPr>
        <p:spPr>
          <a:xfrm>
            <a:off x="395536" y="4365104"/>
            <a:ext cx="2232248" cy="504056"/>
          </a:xfrm>
          <a:prstGeom prst="rect">
            <a:avLst/>
          </a:prstGeom>
        </p:spPr>
        <p:txBody>
          <a:bodyPr vert="horz" wrap="square" lIns="91440" tIns="45720" rIns="91440" bIns="45720" rtlCol="0" anchor="ctr">
            <a:normAutofit/>
          </a:bodyPr>
          <a:lstStyle/>
          <a:p>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50416" y="1412776"/>
            <a:ext cx="6455701" cy="4841776"/>
          </a:xfrm>
          <a:prstGeom prst="rect">
            <a:avLst/>
          </a:prstGeom>
        </p:spPr>
      </p:pic>
    </p:spTree>
    <p:extLst>
      <p:ext uri="{BB962C8B-B14F-4D97-AF65-F5344CB8AC3E}">
        <p14:creationId xmlns:p14="http://schemas.microsoft.com/office/powerpoint/2010/main" val="213387851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David Ricardo (1772-1823)</a:t>
            </a:r>
            <a:endParaRPr lang="en-GB" sz="3200" dirty="0"/>
          </a:p>
        </p:txBody>
      </p:sp>
      <p:sp>
        <p:nvSpPr>
          <p:cNvPr id="5" name="TextBox 4"/>
          <p:cNvSpPr txBox="1"/>
          <p:nvPr/>
        </p:nvSpPr>
        <p:spPr>
          <a:xfrm>
            <a:off x="395536" y="4365104"/>
            <a:ext cx="2232248" cy="504056"/>
          </a:xfrm>
          <a:prstGeom prst="rect">
            <a:avLst/>
          </a:prstGeom>
        </p:spPr>
        <p:txBody>
          <a:bodyPr vert="horz" wrap="square" lIns="91440" tIns="45720" rIns="91440" bIns="45720" rtlCol="0" anchor="ctr">
            <a:normAutofit/>
          </a:bodyPr>
          <a:lstStyle/>
          <a:p>
            <a:endParaRPr lang="en-US" dirty="0"/>
          </a:p>
        </p:txBody>
      </p:sp>
      <p:sp>
        <p:nvSpPr>
          <p:cNvPr id="4" name="Rectangle 3"/>
          <p:cNvSpPr/>
          <p:nvPr/>
        </p:nvSpPr>
        <p:spPr>
          <a:xfrm>
            <a:off x="1259632" y="5589240"/>
            <a:ext cx="6624736" cy="646331"/>
          </a:xfrm>
          <a:prstGeom prst="rect">
            <a:avLst/>
          </a:prstGeom>
        </p:spPr>
        <p:txBody>
          <a:bodyPr wrap="square">
            <a:spAutoFit/>
          </a:bodyPr>
          <a:lstStyle/>
          <a:p>
            <a:r>
              <a:rPr lang="en-US" dirty="0"/>
              <a:t>Luigi </a:t>
            </a:r>
            <a:r>
              <a:rPr lang="en-US" dirty="0" err="1"/>
              <a:t>Pasinetti</a:t>
            </a:r>
            <a:r>
              <a:rPr lang="en-US" dirty="0"/>
              <a:t>, 1960. “A mathematical formulation of the Ricardian system”, </a:t>
            </a:r>
            <a:r>
              <a:rPr lang="en-US" i="1" dirty="0"/>
              <a:t>Review of Economic Studies</a:t>
            </a:r>
            <a:r>
              <a:rPr lang="en-US" dirty="0"/>
              <a:t>, 27: 78–98</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3648" y="1340768"/>
            <a:ext cx="5588188" cy="4114004"/>
          </a:xfrm>
          <a:prstGeom prst="rect">
            <a:avLst/>
          </a:prstGeom>
        </p:spPr>
      </p:pic>
    </p:spTree>
    <p:extLst>
      <p:ext uri="{BB962C8B-B14F-4D97-AF65-F5344CB8AC3E}">
        <p14:creationId xmlns:p14="http://schemas.microsoft.com/office/powerpoint/2010/main" val="269490773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5900" y="548329"/>
            <a:ext cx="6172200" cy="511057"/>
          </a:xfrm>
        </p:spPr>
        <p:txBody>
          <a:bodyPr>
            <a:normAutofit fontScale="90000"/>
          </a:bodyPr>
          <a:lstStyle/>
          <a:p>
            <a:r>
              <a:rPr lang="el-GR" dirty="0"/>
              <a:t>Οι τρεις τάξεις</a:t>
            </a:r>
            <a:endParaRPr lang="en-GB" dirty="0"/>
          </a:p>
        </p:txBody>
      </p:sp>
      <p:sp>
        <p:nvSpPr>
          <p:cNvPr id="3" name="Content Placeholder 2"/>
          <p:cNvSpPr>
            <a:spLocks noGrp="1"/>
          </p:cNvSpPr>
          <p:nvPr>
            <p:ph idx="1"/>
          </p:nvPr>
        </p:nvSpPr>
        <p:spPr>
          <a:xfrm>
            <a:off x="323528" y="1270636"/>
            <a:ext cx="8496944" cy="5254708"/>
          </a:xfrm>
        </p:spPr>
        <p:txBody>
          <a:bodyPr>
            <a:normAutofit/>
          </a:bodyPr>
          <a:lstStyle/>
          <a:p>
            <a:pPr marL="385763" indent="-385763">
              <a:buFont typeface="+mj-lt"/>
              <a:buAutoNum type="arabicPeriod"/>
            </a:pPr>
            <a:r>
              <a:rPr lang="el-GR" b="1" dirty="0"/>
              <a:t>Η εργατική τάξη</a:t>
            </a:r>
          </a:p>
          <a:p>
            <a:pPr marL="685800" lvl="1" indent="-385763"/>
            <a:r>
              <a:rPr lang="el-GR" dirty="0"/>
              <a:t>Εργάτες που δουλεύουν για να επιβιώσουν και λαμβάνουν μισθούς. </a:t>
            </a:r>
          </a:p>
          <a:p>
            <a:pPr marL="685800" lvl="1" indent="-385763"/>
            <a:r>
              <a:rPr lang="el-GR" dirty="0"/>
              <a:t>Η δημιουργία αυτής της τάξης και η σχέση της με την εργασία αλλά και με τους εργοδότες απορρέει από τη Βιομηχανική Επανάσταση. </a:t>
            </a:r>
          </a:p>
          <a:p>
            <a:pPr marL="385763" indent="-385763">
              <a:buFont typeface="+mj-lt"/>
              <a:buAutoNum type="arabicPeriod"/>
            </a:pPr>
            <a:r>
              <a:rPr lang="el-GR" b="1" dirty="0"/>
              <a:t>Η καπιταλιστική τάξη</a:t>
            </a:r>
            <a:endParaRPr lang="en-GB" b="1" dirty="0"/>
          </a:p>
          <a:p>
            <a:pPr marL="685800" lvl="1" indent="-385763"/>
            <a:r>
              <a:rPr lang="el-GR" dirty="0"/>
              <a:t>Πληρώνουν ενοίκιο (</a:t>
            </a:r>
            <a:r>
              <a:rPr lang="en-GB" dirty="0"/>
              <a:t>rent</a:t>
            </a:r>
            <a:r>
              <a:rPr lang="el-GR" dirty="0"/>
              <a:t>) στους γαιοκτήμονες και μισθούς στους εργάτες.</a:t>
            </a:r>
            <a:r>
              <a:rPr lang="en-GB" dirty="0"/>
              <a:t> </a:t>
            </a:r>
          </a:p>
          <a:p>
            <a:pPr marL="685800" lvl="1" indent="-385763"/>
            <a:r>
              <a:rPr lang="el-GR" dirty="0"/>
              <a:t>Ανταμείβονται με το κέρδος της παραγωγής βιομηχανικών προϊόντων.</a:t>
            </a:r>
            <a:r>
              <a:rPr lang="en-GB" dirty="0"/>
              <a:t> </a:t>
            </a:r>
          </a:p>
          <a:p>
            <a:pPr marL="385763" indent="-385763">
              <a:buFont typeface="+mj-lt"/>
              <a:buAutoNum type="arabicPeriod"/>
            </a:pPr>
            <a:r>
              <a:rPr lang="el-GR" b="1" dirty="0"/>
              <a:t>Οι γαιοκτήμονες</a:t>
            </a:r>
            <a:endParaRPr lang="en-GB" b="1" dirty="0"/>
          </a:p>
          <a:p>
            <a:pPr marL="685800" lvl="1" indent="-385763"/>
            <a:r>
              <a:rPr lang="el-GR" dirty="0"/>
              <a:t>Είναι οι πλούσιοι αριστοκράτες των οποίων τα εισοδήματα έρχονται από τους τίτλους ιδιοκτησίας που κατέχουν. </a:t>
            </a:r>
            <a:endParaRPr lang="en-GB" dirty="0"/>
          </a:p>
          <a:p>
            <a:pPr marL="685800" lvl="1" indent="-385763"/>
            <a:r>
              <a:rPr lang="el-GR" dirty="0"/>
              <a:t>Αποκαλούμε το εισόδημά τους ενοίκιο (</a:t>
            </a:r>
            <a:r>
              <a:rPr lang="en-GB" dirty="0"/>
              <a:t>rent</a:t>
            </a:r>
            <a:r>
              <a:rPr lang="el-GR" dirty="0"/>
              <a:t>) γιατί παραχωρούν γη ή κτηριακό εξοπλισμό στους καπιταλιστές</a:t>
            </a:r>
            <a:r>
              <a:rPr lang="el-GR" b="1" dirty="0"/>
              <a:t>. </a:t>
            </a:r>
            <a:endParaRPr lang="en-GB"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7072" y="1140008"/>
            <a:ext cx="6469856" cy="500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pPr defTabSz="685800" fontAlgn="auto">
              <a:spcBef>
                <a:spcPts val="0"/>
              </a:spcBef>
              <a:spcAft>
                <a:spcPts val="0"/>
              </a:spcAft>
            </a:pPr>
            <a:fld id="{4E3D0E19-D375-4F0C-9920-96693C9885B6}" type="slidenum">
              <a:rPr lang="en-GB">
                <a:solidFill>
                  <a:prstClr val="black">
                    <a:tint val="75000"/>
                  </a:prstClr>
                </a:solidFill>
                <a:latin typeface="Calibri"/>
                <a:cs typeface="+mn-cs"/>
              </a:rPr>
              <a:pPr defTabSz="685800" fontAlgn="auto">
                <a:spcBef>
                  <a:spcPts val="0"/>
                </a:spcBef>
                <a:spcAft>
                  <a:spcPts val="0"/>
                </a:spcAft>
              </a:pPr>
              <a:t>47</a:t>
            </a:fld>
            <a:endParaRPr lang="en-GB">
              <a:solidFill>
                <a:prstClr val="black">
                  <a:tint val="75000"/>
                </a:prstClr>
              </a:solidFill>
              <a:latin typeface="Calibri"/>
              <a:cs typeface="+mn-cs"/>
            </a:endParaRPr>
          </a:p>
        </p:txBody>
      </p:sp>
    </p:spTree>
    <p:extLst>
      <p:ext uri="{BB962C8B-B14F-4D97-AF65-F5344CB8AC3E}">
        <p14:creationId xmlns:p14="http://schemas.microsoft.com/office/powerpoint/2010/main" val="375048040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7664" y="404664"/>
            <a:ext cx="6172200" cy="594066"/>
          </a:xfrm>
        </p:spPr>
        <p:txBody>
          <a:bodyPr>
            <a:normAutofit fontScale="90000"/>
          </a:bodyPr>
          <a:lstStyle/>
          <a:p>
            <a:r>
              <a:rPr lang="el-GR" dirty="0"/>
              <a:t>Το μοντέλο σιτηρών</a:t>
            </a:r>
            <a:br>
              <a:rPr lang="el-GR" dirty="0"/>
            </a:br>
            <a:r>
              <a:rPr lang="el-GR" dirty="0"/>
              <a:t>(</a:t>
            </a:r>
            <a:r>
              <a:rPr lang="en-GB" dirty="0"/>
              <a:t>The Corn Model I</a:t>
            </a:r>
            <a:r>
              <a:rPr lang="el-GR" dirty="0"/>
              <a:t>)</a:t>
            </a:r>
            <a:endParaRPr lang="en-GB" dirty="0"/>
          </a:p>
        </p:txBody>
      </p:sp>
      <p:sp>
        <p:nvSpPr>
          <p:cNvPr id="3" name="Content Placeholder 2"/>
          <p:cNvSpPr>
            <a:spLocks noGrp="1"/>
          </p:cNvSpPr>
          <p:nvPr>
            <p:ph idx="1"/>
          </p:nvPr>
        </p:nvSpPr>
        <p:spPr>
          <a:xfrm>
            <a:off x="467544" y="1664705"/>
            <a:ext cx="8424936" cy="4906754"/>
          </a:xfrm>
        </p:spPr>
        <p:txBody>
          <a:bodyPr>
            <a:normAutofit/>
          </a:bodyPr>
          <a:lstStyle/>
          <a:p>
            <a:r>
              <a:rPr lang="el-GR" dirty="0"/>
              <a:t>Το μοντέλο του </a:t>
            </a:r>
            <a:r>
              <a:rPr lang="en-GB" dirty="0"/>
              <a:t>Ricardo</a:t>
            </a:r>
            <a:r>
              <a:rPr lang="el-GR" dirty="0"/>
              <a:t> είναι μια </a:t>
            </a:r>
            <a:r>
              <a:rPr lang="el-GR" dirty="0" err="1"/>
              <a:t>υπεραπλούστευση</a:t>
            </a:r>
            <a:r>
              <a:rPr lang="el-GR" dirty="0"/>
              <a:t> των διαδικασιών που ισχύουν στην πραγματική οικονομία αλλά προσπαθεί να δείξει τους </a:t>
            </a:r>
            <a:r>
              <a:rPr lang="el-GR" dirty="0">
                <a:solidFill>
                  <a:srgbClr val="FF0000"/>
                </a:solidFill>
              </a:rPr>
              <a:t>βαθύτερους κανόνες που διέπουν το σύστημα. </a:t>
            </a:r>
          </a:p>
          <a:p>
            <a:pPr marL="0" indent="0">
              <a:buNone/>
            </a:pPr>
            <a:endParaRPr lang="el-GR" dirty="0"/>
          </a:p>
          <a:p>
            <a:r>
              <a:rPr lang="el-GR" dirty="0"/>
              <a:t>Το μοντέλο σιτηρών εστιάζει </a:t>
            </a:r>
            <a:r>
              <a:rPr lang="el-GR" dirty="0">
                <a:solidFill>
                  <a:srgbClr val="FF0000"/>
                </a:solidFill>
              </a:rPr>
              <a:t>στην παραγωγή σιτηρών </a:t>
            </a:r>
            <a:r>
              <a:rPr lang="el-GR" dirty="0"/>
              <a:t>σε μια βιομηχανική χώρα, και στην κατανομή των σιτηρών στις διάφορες κοινωνικές τάξεις. </a:t>
            </a:r>
          </a:p>
          <a:p>
            <a:pPr marL="0" indent="0">
              <a:buNone/>
            </a:pPr>
            <a:endParaRPr lang="en-GB" dirty="0"/>
          </a:p>
          <a:p>
            <a:r>
              <a:rPr lang="el-GR" dirty="0"/>
              <a:t>Οι σχετικές ερωτήσεις είναι</a:t>
            </a:r>
            <a:r>
              <a:rPr lang="en-GB" dirty="0"/>
              <a:t>: </a:t>
            </a:r>
          </a:p>
          <a:p>
            <a:pPr lvl="1"/>
            <a:r>
              <a:rPr lang="el-GR" b="1" dirty="0"/>
              <a:t>Τι καθορίζει την κατανομή παραγωγικού πλούτου στην οικονομία;</a:t>
            </a:r>
            <a:endParaRPr lang="en-GB" b="1" dirty="0"/>
          </a:p>
          <a:p>
            <a:pPr lvl="1"/>
            <a:r>
              <a:rPr lang="el-GR" b="1" dirty="0"/>
              <a:t>Ποια είναι η σχέση της κατανομής με την οικονομική ανάπτυξη;</a:t>
            </a:r>
            <a:r>
              <a:rPr lang="en-GB" b="1" dirty="0"/>
              <a:t>  </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4690" y="1414675"/>
            <a:ext cx="6474619" cy="500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pPr defTabSz="685800" fontAlgn="auto">
              <a:spcBef>
                <a:spcPts val="0"/>
              </a:spcBef>
              <a:spcAft>
                <a:spcPts val="0"/>
              </a:spcAft>
            </a:pPr>
            <a:fld id="{4E3D0E19-D375-4F0C-9920-96693C9885B6}" type="slidenum">
              <a:rPr lang="en-GB">
                <a:solidFill>
                  <a:prstClr val="black">
                    <a:tint val="75000"/>
                  </a:prstClr>
                </a:solidFill>
                <a:latin typeface="Calibri"/>
                <a:cs typeface="+mn-cs"/>
              </a:rPr>
              <a:pPr defTabSz="685800" fontAlgn="auto">
                <a:spcBef>
                  <a:spcPts val="0"/>
                </a:spcBef>
                <a:spcAft>
                  <a:spcPts val="0"/>
                </a:spcAft>
              </a:pPr>
              <a:t>48</a:t>
            </a:fld>
            <a:endParaRPr lang="en-GB">
              <a:solidFill>
                <a:prstClr val="black">
                  <a:tint val="75000"/>
                </a:prstClr>
              </a:solidFill>
              <a:latin typeface="Calibri"/>
              <a:cs typeface="+mn-cs"/>
            </a:endParaRPr>
          </a:p>
        </p:txBody>
      </p:sp>
    </p:spTree>
    <p:extLst>
      <p:ext uri="{BB962C8B-B14F-4D97-AF65-F5344CB8AC3E}">
        <p14:creationId xmlns:p14="http://schemas.microsoft.com/office/powerpoint/2010/main" val="367601115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970135"/>
            <a:ext cx="6172200" cy="745592"/>
          </a:xfrm>
        </p:spPr>
        <p:txBody>
          <a:bodyPr/>
          <a:lstStyle/>
          <a:p>
            <a:r>
              <a:rPr lang="en-GB" dirty="0"/>
              <a:t>The Corn Model II</a:t>
            </a:r>
          </a:p>
        </p:txBody>
      </p:sp>
      <p:sp>
        <p:nvSpPr>
          <p:cNvPr id="3" name="Content Placeholder 2"/>
          <p:cNvSpPr>
            <a:spLocks noGrp="1"/>
          </p:cNvSpPr>
          <p:nvPr>
            <p:ph idx="1"/>
          </p:nvPr>
        </p:nvSpPr>
        <p:spPr>
          <a:xfrm>
            <a:off x="467544" y="1916831"/>
            <a:ext cx="8424935" cy="4402025"/>
          </a:xfrm>
        </p:spPr>
        <p:txBody>
          <a:bodyPr>
            <a:normAutofit fontScale="85000" lnSpcReduction="20000"/>
          </a:bodyPr>
          <a:lstStyle/>
          <a:p>
            <a:r>
              <a:rPr lang="el-GR" dirty="0"/>
              <a:t>Όλα τα μεγέθη είναι σε κιλά </a:t>
            </a:r>
            <a:r>
              <a:rPr lang="en-GB" b="1" dirty="0"/>
              <a:t>(kg) </a:t>
            </a:r>
            <a:r>
              <a:rPr lang="el-GR" b="1" dirty="0"/>
              <a:t>σιτηρών</a:t>
            </a:r>
            <a:r>
              <a:rPr lang="en-GB" dirty="0"/>
              <a:t>.</a:t>
            </a:r>
          </a:p>
          <a:p>
            <a:pPr marL="0" indent="0">
              <a:buNone/>
            </a:pPr>
            <a:endParaRPr lang="el-GR" dirty="0"/>
          </a:p>
          <a:p>
            <a:r>
              <a:rPr lang="el-GR" dirty="0"/>
              <a:t>Υποθέτουμε ότι τα διαφορετικά οικόπεδα έχουν άλλες παραγωγικές δυνατότητες. </a:t>
            </a:r>
            <a:r>
              <a:rPr lang="en-GB" dirty="0"/>
              <a:t> </a:t>
            </a:r>
          </a:p>
          <a:p>
            <a:pPr lvl="1"/>
            <a:r>
              <a:rPr lang="el-GR" b="1" dirty="0"/>
              <a:t>Στο διάγραμμα που ακολουθεί τα οικόπεδα</a:t>
            </a:r>
            <a:r>
              <a:rPr lang="en-GB" b="1" dirty="0"/>
              <a:t> A, B </a:t>
            </a:r>
            <a:r>
              <a:rPr lang="el-GR" b="1" dirty="0"/>
              <a:t>και</a:t>
            </a:r>
            <a:r>
              <a:rPr lang="en-GB" b="1" dirty="0"/>
              <a:t> C</a:t>
            </a:r>
            <a:r>
              <a:rPr lang="en-GB" dirty="0"/>
              <a:t>, </a:t>
            </a:r>
            <a:r>
              <a:rPr lang="el-GR" dirty="0"/>
              <a:t>έχουν το ίδιο εμβαδόν (10 στρέμματα) αλλά παράγουν διαφορετικές ποσότητες σιτηρών λόγω της τοποθεσίας τους και της ποιότητας του εδάφους. </a:t>
            </a:r>
          </a:p>
          <a:p>
            <a:pPr marL="342900" lvl="1" indent="0">
              <a:buNone/>
            </a:pPr>
            <a:endParaRPr lang="el-GR" dirty="0"/>
          </a:p>
          <a:p>
            <a:r>
              <a:rPr lang="el-GR" dirty="0"/>
              <a:t>Υποθέτουμε ότι οι εργάτες που δουλεύουν σε ένα οικόπεδο χρειάζονται</a:t>
            </a:r>
            <a:r>
              <a:rPr lang="en-GB" b="1" dirty="0"/>
              <a:t> 150 kg </a:t>
            </a:r>
            <a:r>
              <a:rPr lang="el-GR" b="1" dirty="0"/>
              <a:t>σιτηρών ώστε να επιβιώσουν για έναν χρόνο. </a:t>
            </a:r>
          </a:p>
          <a:p>
            <a:pPr marL="0" indent="0">
              <a:buNone/>
            </a:pPr>
            <a:endParaRPr lang="en-GB" dirty="0"/>
          </a:p>
          <a:p>
            <a:r>
              <a:rPr lang="el-GR" dirty="0"/>
              <a:t>50 </a:t>
            </a:r>
            <a:r>
              <a:rPr lang="en-GB" dirty="0"/>
              <a:t>kg</a:t>
            </a:r>
            <a:r>
              <a:rPr lang="el-GR" dirty="0"/>
              <a:t> σιτηρών χρειάζονται για να </a:t>
            </a:r>
            <a:r>
              <a:rPr lang="el-GR" dirty="0" err="1"/>
              <a:t>επανακαλλιεργηθεί</a:t>
            </a:r>
            <a:r>
              <a:rPr lang="el-GR" dirty="0"/>
              <a:t> το οικόπεδο. </a:t>
            </a:r>
          </a:p>
          <a:p>
            <a:pPr marL="0" indent="0">
              <a:buNone/>
            </a:pPr>
            <a:endParaRPr lang="el-GR" dirty="0"/>
          </a:p>
          <a:p>
            <a:r>
              <a:rPr lang="el-GR" dirty="0"/>
              <a:t>Υποθέτουμε επίσης ότι για τη διαδικασία χρειάζονται εργαλεία τα οποία τους παρέχει ο καπιταλιστής. </a:t>
            </a:r>
            <a:endParaRPr lang="en-GB"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V="1">
            <a:off x="827584" y="1715727"/>
            <a:ext cx="7346357" cy="566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pPr defTabSz="685800" fontAlgn="auto">
              <a:spcBef>
                <a:spcPts val="0"/>
              </a:spcBef>
              <a:spcAft>
                <a:spcPts val="0"/>
              </a:spcAft>
            </a:pPr>
            <a:fld id="{4E3D0E19-D375-4F0C-9920-96693C9885B6}" type="slidenum">
              <a:rPr lang="en-GB">
                <a:solidFill>
                  <a:prstClr val="black">
                    <a:tint val="75000"/>
                  </a:prstClr>
                </a:solidFill>
                <a:latin typeface="Calibri"/>
                <a:cs typeface="+mn-cs"/>
              </a:rPr>
              <a:pPr defTabSz="685800" fontAlgn="auto">
                <a:spcBef>
                  <a:spcPts val="0"/>
                </a:spcBef>
                <a:spcAft>
                  <a:spcPts val="0"/>
                </a:spcAft>
              </a:pPr>
              <a:t>49</a:t>
            </a:fld>
            <a:endParaRPr lang="en-GB">
              <a:solidFill>
                <a:prstClr val="black">
                  <a:tint val="75000"/>
                </a:prstClr>
              </a:solidFill>
              <a:latin typeface="Calibri"/>
              <a:cs typeface="+mn-cs"/>
            </a:endParaRPr>
          </a:p>
        </p:txBody>
      </p:sp>
    </p:spTree>
    <p:extLst>
      <p:ext uri="{BB962C8B-B14F-4D97-AF65-F5344CB8AC3E}">
        <p14:creationId xmlns:p14="http://schemas.microsoft.com/office/powerpoint/2010/main" val="29605479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Jean-Baptiste Say (1767-1832)</a:t>
            </a:r>
            <a:endParaRPr lang="en-GB" sz="3200" dirty="0"/>
          </a:p>
        </p:txBody>
      </p:sp>
      <p:sp>
        <p:nvSpPr>
          <p:cNvPr id="5" name="TextBox 4"/>
          <p:cNvSpPr txBox="1"/>
          <p:nvPr/>
        </p:nvSpPr>
        <p:spPr>
          <a:xfrm>
            <a:off x="395536" y="4365104"/>
            <a:ext cx="2232248" cy="504056"/>
          </a:xfrm>
          <a:prstGeom prst="rect">
            <a:avLst/>
          </a:prstGeom>
        </p:spPr>
        <p:txBody>
          <a:bodyPr vert="horz" wrap="square" lIns="91440" tIns="45720" rIns="91440" bIns="45720" rtlCol="0" anchor="ctr">
            <a:normAutofit/>
          </a:bodyPr>
          <a:lstStyle/>
          <a:p>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3097" y="1370293"/>
            <a:ext cx="2189374" cy="37586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763688" y="5438167"/>
            <a:ext cx="2045358" cy="504056"/>
          </a:xfrm>
          <a:prstGeom prst="rect">
            <a:avLst/>
          </a:prstGeom>
        </p:spPr>
        <p:txBody>
          <a:bodyPr vert="horz" wrap="square" lIns="91440" tIns="45720" rIns="91440" bIns="45720" rtlCol="0" anchor="ctr">
            <a:normAutofit/>
          </a:bodyPr>
          <a:lstStyle/>
          <a:p>
            <a:r>
              <a:rPr lang="en-US" dirty="0"/>
              <a:t>1</a:t>
            </a:r>
            <a:r>
              <a:rPr lang="el-GR" baseline="30000" dirty="0"/>
              <a:t>η</a:t>
            </a:r>
            <a:r>
              <a:rPr lang="el-GR" dirty="0"/>
              <a:t> έκδοση 1815</a:t>
            </a:r>
            <a:endParaRPr lang="en-US" dirty="0"/>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20072" y="1397231"/>
            <a:ext cx="2504732" cy="43582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2181404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5900" y="1063228"/>
            <a:ext cx="6172200" cy="691586"/>
          </a:xfrm>
        </p:spPr>
        <p:txBody>
          <a:bodyPr>
            <a:normAutofit/>
          </a:bodyPr>
          <a:lstStyle/>
          <a:p>
            <a:r>
              <a:rPr lang="en-GB" dirty="0"/>
              <a:t>The Corn Model III</a:t>
            </a:r>
          </a:p>
        </p:txBody>
      </p:sp>
      <p:sp>
        <p:nvSpPr>
          <p:cNvPr id="3" name="Content Placeholder 2"/>
          <p:cNvSpPr>
            <a:spLocks noGrp="1"/>
          </p:cNvSpPr>
          <p:nvPr>
            <p:ph idx="1"/>
          </p:nvPr>
        </p:nvSpPr>
        <p:spPr>
          <a:xfrm>
            <a:off x="611561" y="1805248"/>
            <a:ext cx="3428156" cy="4162034"/>
          </a:xfrm>
        </p:spPr>
        <p:txBody>
          <a:bodyPr>
            <a:normAutofit fontScale="77500" lnSpcReduction="20000"/>
          </a:bodyPr>
          <a:lstStyle/>
          <a:p>
            <a:r>
              <a:rPr lang="el-GR" dirty="0"/>
              <a:t>Όλοι οι εργάτες πληρώνονται τον ίδιο μισθό</a:t>
            </a:r>
            <a:r>
              <a:rPr lang="en-GB" dirty="0"/>
              <a:t>.</a:t>
            </a:r>
          </a:p>
          <a:p>
            <a:pPr lvl="1"/>
            <a:r>
              <a:rPr lang="el-GR" dirty="0"/>
              <a:t>Αυτό συμβαίνει </a:t>
            </a:r>
            <a:r>
              <a:rPr lang="el-GR" dirty="0">
                <a:solidFill>
                  <a:srgbClr val="FF0000"/>
                </a:solidFill>
              </a:rPr>
              <a:t>επειδή οι εργάτες είναι σε ανταγωνισμό μεταξύ τους στην αγορά εργασίας</a:t>
            </a:r>
            <a:r>
              <a:rPr lang="el-GR" dirty="0"/>
              <a:t>, και ο καπιταλιστής πάντα δίνει εργασία συμφώνα με τον χαμηλότερο δυνατό μισθό.</a:t>
            </a:r>
          </a:p>
          <a:p>
            <a:pPr lvl="1"/>
            <a:r>
              <a:rPr lang="el-GR" dirty="0"/>
              <a:t>Συνεπώς, ο </a:t>
            </a:r>
            <a:r>
              <a:rPr lang="el-GR" dirty="0">
                <a:solidFill>
                  <a:srgbClr val="FF0000"/>
                </a:solidFill>
              </a:rPr>
              <a:t>μισθός εν τέλει καταλήγει να είναι στο επίπεδο της σίτισης για διαβίωση (</a:t>
            </a:r>
            <a:r>
              <a:rPr lang="en-US" dirty="0">
                <a:solidFill>
                  <a:srgbClr val="FF0000"/>
                </a:solidFill>
              </a:rPr>
              <a:t>Malthus)</a:t>
            </a:r>
            <a:r>
              <a:rPr lang="el-GR" dirty="0"/>
              <a:t>.  </a:t>
            </a:r>
            <a:endParaRPr lang="en-GB" dirty="0"/>
          </a:p>
          <a:p>
            <a:pPr lvl="1"/>
            <a:r>
              <a:rPr lang="el-GR" dirty="0"/>
              <a:t>Οπότε, οι εργάτες στο τέλος έχουν εισόδημα ίσα ίσα για να ταΐσουν τους εαυτούς τους και τις οικογένειές τους. </a:t>
            </a:r>
            <a:endParaRPr lang="en-GB"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95956" y="1659751"/>
            <a:ext cx="6534726" cy="504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7184" name="Group 7183"/>
          <p:cNvGrpSpPr/>
          <p:nvPr/>
        </p:nvGrpSpPr>
        <p:grpSpPr>
          <a:xfrm>
            <a:off x="4039716" y="1959650"/>
            <a:ext cx="3880368" cy="3816489"/>
            <a:chOff x="3862287" y="1469866"/>
            <a:chExt cx="5173824" cy="5088652"/>
          </a:xfrm>
        </p:grpSpPr>
        <p:cxnSp>
          <p:nvCxnSpPr>
            <p:cNvPr id="5" name="Straight Connector 4"/>
            <p:cNvCxnSpPr/>
            <p:nvPr/>
          </p:nvCxnSpPr>
          <p:spPr>
            <a:xfrm>
              <a:off x="4427091" y="1628800"/>
              <a:ext cx="0" cy="4392488"/>
            </a:xfrm>
            <a:prstGeom prst="line">
              <a:avLst/>
            </a:prstGeom>
            <a:ln w="57150"/>
          </p:spPr>
          <p:style>
            <a:lnRef idx="1">
              <a:schemeClr val="accent1"/>
            </a:lnRef>
            <a:fillRef idx="0">
              <a:schemeClr val="accent1"/>
            </a:fillRef>
            <a:effectRef idx="0">
              <a:schemeClr val="accent1"/>
            </a:effectRef>
            <a:fontRef idx="minor">
              <a:schemeClr val="tx1"/>
            </a:fontRef>
          </p:style>
        </p:cxnSp>
        <p:grpSp>
          <p:nvGrpSpPr>
            <p:cNvPr id="7183" name="Group 7182"/>
            <p:cNvGrpSpPr/>
            <p:nvPr/>
          </p:nvGrpSpPr>
          <p:grpSpPr>
            <a:xfrm>
              <a:off x="3862287" y="1469866"/>
              <a:ext cx="5173824" cy="5088652"/>
              <a:chOff x="3862287" y="1469866"/>
              <a:chExt cx="5173824" cy="5088652"/>
            </a:xfrm>
          </p:grpSpPr>
          <p:cxnSp>
            <p:nvCxnSpPr>
              <p:cNvPr id="7" name="Straight Connector 6"/>
              <p:cNvCxnSpPr/>
              <p:nvPr/>
            </p:nvCxnSpPr>
            <p:spPr>
              <a:xfrm>
                <a:off x="4427091" y="6021288"/>
                <a:ext cx="4319588"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4415725" y="2708920"/>
                <a:ext cx="122502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5640754" y="2708920"/>
                <a:ext cx="11366" cy="331236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5640754" y="3501008"/>
                <a:ext cx="108012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6720874" y="3501008"/>
                <a:ext cx="11366" cy="252028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732240" y="4221088"/>
                <a:ext cx="108012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7812360" y="4221088"/>
                <a:ext cx="0" cy="1800200"/>
              </a:xfrm>
              <a:prstGeom prst="line">
                <a:avLst/>
              </a:prstGeom>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4427091" y="1469866"/>
                <a:ext cx="1763596" cy="677108"/>
              </a:xfrm>
              <a:prstGeom prst="rect">
                <a:avLst/>
              </a:prstGeom>
              <a:noFill/>
            </p:spPr>
            <p:txBody>
              <a:bodyPr wrap="square" rtlCol="0">
                <a:spAutoFit/>
              </a:bodyPr>
              <a:lstStyle/>
              <a:p>
                <a:pPr defTabSz="685800" fontAlgn="auto">
                  <a:spcBef>
                    <a:spcPts val="0"/>
                  </a:spcBef>
                  <a:spcAft>
                    <a:spcPts val="0"/>
                  </a:spcAft>
                </a:pPr>
                <a:r>
                  <a:rPr lang="en-GB" sz="1350" dirty="0">
                    <a:solidFill>
                      <a:prstClr val="black"/>
                    </a:solidFill>
                    <a:latin typeface="Calibri"/>
                    <a:cs typeface="+mn-cs"/>
                  </a:rPr>
                  <a:t>Physical output (kg of corn)</a:t>
                </a:r>
              </a:p>
            </p:txBody>
          </p:sp>
          <p:sp>
            <p:nvSpPr>
              <p:cNvPr id="26" name="TextBox 25"/>
              <p:cNvSpPr txBox="1"/>
              <p:nvPr/>
            </p:nvSpPr>
            <p:spPr>
              <a:xfrm>
                <a:off x="3862287" y="2524254"/>
                <a:ext cx="598883" cy="400109"/>
              </a:xfrm>
              <a:prstGeom prst="rect">
                <a:avLst/>
              </a:prstGeom>
              <a:noFill/>
            </p:spPr>
            <p:txBody>
              <a:bodyPr wrap="none" rtlCol="0">
                <a:spAutoFit/>
              </a:bodyPr>
              <a:lstStyle/>
              <a:p>
                <a:pPr defTabSz="685800" fontAlgn="auto">
                  <a:spcBef>
                    <a:spcPts val="0"/>
                  </a:spcBef>
                  <a:spcAft>
                    <a:spcPts val="0"/>
                  </a:spcAft>
                </a:pPr>
                <a:r>
                  <a:rPr lang="en-GB" sz="1350" dirty="0">
                    <a:solidFill>
                      <a:prstClr val="black"/>
                    </a:solidFill>
                    <a:latin typeface="Calibri"/>
                    <a:cs typeface="+mn-cs"/>
                  </a:rPr>
                  <a:t>600</a:t>
                </a:r>
              </a:p>
            </p:txBody>
          </p:sp>
          <p:cxnSp>
            <p:nvCxnSpPr>
              <p:cNvPr id="28" name="Straight Connector 27"/>
              <p:cNvCxnSpPr/>
              <p:nvPr/>
            </p:nvCxnSpPr>
            <p:spPr>
              <a:xfrm>
                <a:off x="4427091" y="4941168"/>
                <a:ext cx="338526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stCxn id="7168" idx="1"/>
              </p:cNvCxnSpPr>
              <p:nvPr/>
            </p:nvCxnSpPr>
            <p:spPr>
              <a:xfrm flipH="1">
                <a:off x="5148064" y="1943674"/>
                <a:ext cx="1224136" cy="69323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168" name="TextBox 7167"/>
              <p:cNvSpPr txBox="1"/>
              <p:nvPr/>
            </p:nvSpPr>
            <p:spPr>
              <a:xfrm>
                <a:off x="6372200" y="1743619"/>
                <a:ext cx="801929" cy="400109"/>
              </a:xfrm>
              <a:prstGeom prst="rect">
                <a:avLst/>
              </a:prstGeom>
              <a:noFill/>
            </p:spPr>
            <p:txBody>
              <a:bodyPr wrap="none" rtlCol="0">
                <a:spAutoFit/>
              </a:bodyPr>
              <a:lstStyle/>
              <a:p>
                <a:pPr defTabSz="685800" fontAlgn="auto">
                  <a:spcBef>
                    <a:spcPts val="0"/>
                  </a:spcBef>
                  <a:spcAft>
                    <a:spcPts val="0"/>
                  </a:spcAft>
                </a:pPr>
                <a:r>
                  <a:rPr lang="en-GB" sz="1350" dirty="0">
                    <a:solidFill>
                      <a:prstClr val="black"/>
                    </a:solidFill>
                    <a:latin typeface="Calibri"/>
                    <a:cs typeface="+mn-cs"/>
                  </a:rPr>
                  <a:t>Plot A</a:t>
                </a:r>
              </a:p>
            </p:txBody>
          </p:sp>
          <p:sp>
            <p:nvSpPr>
              <p:cNvPr id="7169" name="TextBox 7168"/>
              <p:cNvSpPr txBox="1"/>
              <p:nvPr/>
            </p:nvSpPr>
            <p:spPr>
              <a:xfrm>
                <a:off x="7380312" y="2191889"/>
                <a:ext cx="795517" cy="400109"/>
              </a:xfrm>
              <a:prstGeom prst="rect">
                <a:avLst/>
              </a:prstGeom>
              <a:noFill/>
            </p:spPr>
            <p:txBody>
              <a:bodyPr wrap="none" rtlCol="0">
                <a:spAutoFit/>
              </a:bodyPr>
              <a:lstStyle/>
              <a:p>
                <a:pPr defTabSz="685800" fontAlgn="auto">
                  <a:spcBef>
                    <a:spcPts val="0"/>
                  </a:spcBef>
                  <a:spcAft>
                    <a:spcPts val="0"/>
                  </a:spcAft>
                </a:pPr>
                <a:r>
                  <a:rPr lang="en-GB" sz="1350" dirty="0">
                    <a:solidFill>
                      <a:prstClr val="black"/>
                    </a:solidFill>
                    <a:latin typeface="Calibri"/>
                    <a:cs typeface="+mn-cs"/>
                  </a:rPr>
                  <a:t>Plot B</a:t>
                </a:r>
              </a:p>
            </p:txBody>
          </p:sp>
          <p:cxnSp>
            <p:nvCxnSpPr>
              <p:cNvPr id="7174" name="Straight Arrow Connector 7173"/>
              <p:cNvCxnSpPr>
                <a:stCxn id="7169" idx="1"/>
              </p:cNvCxnSpPr>
              <p:nvPr/>
            </p:nvCxnSpPr>
            <p:spPr>
              <a:xfrm flipH="1">
                <a:off x="6190687" y="2391943"/>
                <a:ext cx="1189625" cy="96504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177" name="TextBox 7176"/>
              <p:cNvSpPr txBox="1"/>
              <p:nvPr/>
            </p:nvSpPr>
            <p:spPr>
              <a:xfrm>
                <a:off x="7925978" y="2987661"/>
                <a:ext cx="793380" cy="400109"/>
              </a:xfrm>
              <a:prstGeom prst="rect">
                <a:avLst/>
              </a:prstGeom>
              <a:noFill/>
            </p:spPr>
            <p:txBody>
              <a:bodyPr wrap="none" rtlCol="0">
                <a:spAutoFit/>
              </a:bodyPr>
              <a:lstStyle/>
              <a:p>
                <a:pPr defTabSz="685800" fontAlgn="auto">
                  <a:spcBef>
                    <a:spcPts val="0"/>
                  </a:spcBef>
                  <a:spcAft>
                    <a:spcPts val="0"/>
                  </a:spcAft>
                </a:pPr>
                <a:r>
                  <a:rPr lang="en-GB" sz="1350" dirty="0">
                    <a:solidFill>
                      <a:prstClr val="black"/>
                    </a:solidFill>
                    <a:latin typeface="Calibri"/>
                    <a:cs typeface="+mn-cs"/>
                  </a:rPr>
                  <a:t>Plot C</a:t>
                </a:r>
              </a:p>
            </p:txBody>
          </p:sp>
          <p:cxnSp>
            <p:nvCxnSpPr>
              <p:cNvPr id="7179" name="Straight Arrow Connector 7178"/>
              <p:cNvCxnSpPr>
                <a:stCxn id="7177" idx="1"/>
              </p:cNvCxnSpPr>
              <p:nvPr/>
            </p:nvCxnSpPr>
            <p:spPr>
              <a:xfrm flipH="1">
                <a:off x="7272300" y="3187715"/>
                <a:ext cx="653677" cy="88935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180" name="TextBox 7179"/>
              <p:cNvSpPr txBox="1"/>
              <p:nvPr/>
            </p:nvSpPr>
            <p:spPr>
              <a:xfrm>
                <a:off x="4427091" y="6158409"/>
                <a:ext cx="3686113" cy="400109"/>
              </a:xfrm>
              <a:prstGeom prst="rect">
                <a:avLst/>
              </a:prstGeom>
              <a:noFill/>
            </p:spPr>
            <p:txBody>
              <a:bodyPr wrap="square" rtlCol="0">
                <a:spAutoFit/>
              </a:bodyPr>
              <a:lstStyle/>
              <a:p>
                <a:pPr defTabSz="685800" fontAlgn="auto">
                  <a:spcBef>
                    <a:spcPts val="0"/>
                  </a:spcBef>
                  <a:spcAft>
                    <a:spcPts val="0"/>
                  </a:spcAft>
                </a:pPr>
                <a:r>
                  <a:rPr lang="en-GB" sz="1350" dirty="0">
                    <a:solidFill>
                      <a:prstClr val="black"/>
                    </a:solidFill>
                    <a:latin typeface="Calibri"/>
                    <a:cs typeface="+mn-cs"/>
                  </a:rPr>
                  <a:t>Most fertile land               least fertile</a:t>
                </a:r>
              </a:p>
            </p:txBody>
          </p:sp>
          <p:sp>
            <p:nvSpPr>
              <p:cNvPr id="7181" name="TextBox 7180"/>
              <p:cNvSpPr txBox="1"/>
              <p:nvPr/>
            </p:nvSpPr>
            <p:spPr>
              <a:xfrm>
                <a:off x="8338911" y="6158409"/>
                <a:ext cx="697200" cy="400109"/>
              </a:xfrm>
              <a:prstGeom prst="rect">
                <a:avLst/>
              </a:prstGeom>
              <a:noFill/>
            </p:spPr>
            <p:txBody>
              <a:bodyPr wrap="none" rtlCol="0">
                <a:spAutoFit/>
              </a:bodyPr>
              <a:lstStyle/>
              <a:p>
                <a:pPr defTabSz="685800" fontAlgn="auto">
                  <a:spcBef>
                    <a:spcPts val="0"/>
                  </a:spcBef>
                  <a:spcAft>
                    <a:spcPts val="0"/>
                  </a:spcAft>
                </a:pPr>
                <a:r>
                  <a:rPr lang="en-GB" sz="1350" dirty="0">
                    <a:solidFill>
                      <a:prstClr val="black"/>
                    </a:solidFill>
                    <a:latin typeface="Calibri"/>
                    <a:cs typeface="+mn-cs"/>
                  </a:rPr>
                  <a:t>Land</a:t>
                </a:r>
              </a:p>
            </p:txBody>
          </p:sp>
          <p:sp>
            <p:nvSpPr>
              <p:cNvPr id="7182" name="TextBox 7181"/>
              <p:cNvSpPr txBox="1"/>
              <p:nvPr/>
            </p:nvSpPr>
            <p:spPr>
              <a:xfrm>
                <a:off x="3928264" y="4777781"/>
                <a:ext cx="598883" cy="400109"/>
              </a:xfrm>
              <a:prstGeom prst="rect">
                <a:avLst/>
              </a:prstGeom>
              <a:noFill/>
            </p:spPr>
            <p:txBody>
              <a:bodyPr wrap="none" rtlCol="0">
                <a:spAutoFit/>
              </a:bodyPr>
              <a:lstStyle/>
              <a:p>
                <a:pPr defTabSz="685800" fontAlgn="auto">
                  <a:spcBef>
                    <a:spcPts val="0"/>
                  </a:spcBef>
                  <a:spcAft>
                    <a:spcPts val="0"/>
                  </a:spcAft>
                </a:pPr>
                <a:r>
                  <a:rPr lang="en-GB" sz="1350" dirty="0">
                    <a:solidFill>
                      <a:prstClr val="black"/>
                    </a:solidFill>
                    <a:latin typeface="Calibri"/>
                    <a:cs typeface="+mn-cs"/>
                  </a:rPr>
                  <a:t>200</a:t>
                </a:r>
              </a:p>
            </p:txBody>
          </p:sp>
        </p:grpSp>
      </p:grpSp>
      <p:sp>
        <p:nvSpPr>
          <p:cNvPr id="4" name="Slide Number Placeholder 3"/>
          <p:cNvSpPr>
            <a:spLocks noGrp="1"/>
          </p:cNvSpPr>
          <p:nvPr>
            <p:ph type="sldNum" sz="quarter" idx="12"/>
          </p:nvPr>
        </p:nvSpPr>
        <p:spPr/>
        <p:txBody>
          <a:bodyPr/>
          <a:lstStyle/>
          <a:p>
            <a:pPr defTabSz="685800" fontAlgn="auto">
              <a:spcBef>
                <a:spcPts val="0"/>
              </a:spcBef>
              <a:spcAft>
                <a:spcPts val="0"/>
              </a:spcAft>
            </a:pPr>
            <a:fld id="{4E3D0E19-D375-4F0C-9920-96693C9885B6}" type="slidenum">
              <a:rPr lang="en-GB">
                <a:solidFill>
                  <a:prstClr val="black">
                    <a:tint val="75000"/>
                  </a:prstClr>
                </a:solidFill>
                <a:latin typeface="Calibri"/>
                <a:cs typeface="+mn-cs"/>
              </a:rPr>
              <a:pPr defTabSz="685800" fontAlgn="auto">
                <a:spcBef>
                  <a:spcPts val="0"/>
                </a:spcBef>
                <a:spcAft>
                  <a:spcPts val="0"/>
                </a:spcAft>
              </a:pPr>
              <a:t>50</a:t>
            </a:fld>
            <a:endParaRPr lang="en-GB">
              <a:solidFill>
                <a:prstClr val="black">
                  <a:tint val="75000"/>
                </a:prstClr>
              </a:solidFill>
              <a:latin typeface="Calibri"/>
              <a:cs typeface="+mn-cs"/>
            </a:endParaRPr>
          </a:p>
        </p:txBody>
      </p:sp>
    </p:spTree>
    <p:extLst>
      <p:ext uri="{BB962C8B-B14F-4D97-AF65-F5344CB8AC3E}">
        <p14:creationId xmlns:p14="http://schemas.microsoft.com/office/powerpoint/2010/main" val="175175549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3648" y="406196"/>
            <a:ext cx="6172200" cy="648072"/>
          </a:xfrm>
        </p:spPr>
        <p:txBody>
          <a:bodyPr>
            <a:normAutofit/>
          </a:bodyPr>
          <a:lstStyle/>
          <a:p>
            <a:r>
              <a:rPr lang="el-GR" dirty="0">
                <a:solidFill>
                  <a:srgbClr val="FF0000"/>
                </a:solidFill>
              </a:rPr>
              <a:t>Οι εργάτες</a:t>
            </a:r>
            <a:endParaRPr lang="en-GB" dirty="0">
              <a:solidFill>
                <a:srgbClr val="FF0000"/>
              </a:solidFill>
            </a:endParaRPr>
          </a:p>
        </p:txBody>
      </p:sp>
      <p:sp>
        <p:nvSpPr>
          <p:cNvPr id="3" name="Content Placeholder 2"/>
          <p:cNvSpPr>
            <a:spLocks noGrp="1"/>
          </p:cNvSpPr>
          <p:nvPr>
            <p:ph idx="1"/>
          </p:nvPr>
        </p:nvSpPr>
        <p:spPr>
          <a:xfrm>
            <a:off x="179512" y="980728"/>
            <a:ext cx="8856983" cy="5616624"/>
          </a:xfrm>
        </p:spPr>
        <p:txBody>
          <a:bodyPr>
            <a:normAutofit fontScale="92500" lnSpcReduction="20000"/>
          </a:bodyPr>
          <a:lstStyle/>
          <a:p>
            <a:r>
              <a:rPr lang="el-GR" dirty="0"/>
              <a:t>Η εργατική δύναμη είναι δεδομένη κατά οποιαδήποτε χρονική στιγμή αλλά </a:t>
            </a:r>
            <a:r>
              <a:rPr lang="el-GR" dirty="0">
                <a:solidFill>
                  <a:srgbClr val="FF0000"/>
                </a:solidFill>
              </a:rPr>
              <a:t>δυναμικά εξελίσσεται με την τεκνοποίηση </a:t>
            </a:r>
            <a:r>
              <a:rPr lang="el-GR" dirty="0"/>
              <a:t>που αλλάζει τα πληθυσμιακά δεδομένα.</a:t>
            </a:r>
          </a:p>
          <a:p>
            <a:pPr marL="0" indent="0">
              <a:buNone/>
            </a:pPr>
            <a:endParaRPr lang="el-GR" dirty="0"/>
          </a:p>
          <a:p>
            <a:r>
              <a:rPr lang="el-GR" dirty="0"/>
              <a:t>Αν δούμε την εξέλιξη των πληθυσμών διαχρονικά διαπιστώνουμε ότι οι </a:t>
            </a:r>
            <a:r>
              <a:rPr lang="el-GR" dirty="0">
                <a:solidFill>
                  <a:srgbClr val="FF0000"/>
                </a:solidFill>
              </a:rPr>
              <a:t>μισθοί τείνουν προς το σημείο σίτισης του πληθυσμού </a:t>
            </a:r>
            <a:r>
              <a:rPr lang="el-GR" dirty="0"/>
              <a:t>(</a:t>
            </a:r>
            <a:r>
              <a:rPr lang="en-GB" b="1" dirty="0"/>
              <a:t>subsistence wage</a:t>
            </a:r>
            <a:r>
              <a:rPr lang="el-GR" b="1" dirty="0"/>
              <a:t>)</a:t>
            </a:r>
            <a:r>
              <a:rPr lang="en-GB" dirty="0"/>
              <a:t>. </a:t>
            </a:r>
          </a:p>
          <a:p>
            <a:pPr lvl="1"/>
            <a:r>
              <a:rPr lang="el-GR" dirty="0"/>
              <a:t>Εάν είναι πάνω από το σημείο σίτισης τότε αυξάνεται ο πληθυσμός εφόσον υπάρχει δυνατότητα αύξησης, λόγω της επάρκειας τροφίμων.</a:t>
            </a:r>
          </a:p>
          <a:p>
            <a:pPr lvl="1"/>
            <a:r>
              <a:rPr lang="el-GR" dirty="0"/>
              <a:t>Εάν υστερεί ως προς το σημείο επαρκούς σίτισης, τότε ο πληθυσμός μειώνεται μέσω των λοιμών. </a:t>
            </a:r>
          </a:p>
          <a:p>
            <a:pPr lvl="1"/>
            <a:r>
              <a:rPr lang="el-GR" dirty="0"/>
              <a:t>Ο </a:t>
            </a:r>
            <a:r>
              <a:rPr lang="en-US" dirty="0"/>
              <a:t>Ricardo</a:t>
            </a:r>
            <a:r>
              <a:rPr lang="el-GR" dirty="0"/>
              <a:t> δεν ασχολήθηκε ιδιαίτερα με άλλους τρόπους που ελέγχουν την αύξηση του πληθυσμού (ο </a:t>
            </a:r>
            <a:r>
              <a:rPr lang="en-US" dirty="0"/>
              <a:t>Malthus </a:t>
            </a:r>
            <a:r>
              <a:rPr lang="el-GR" dirty="0"/>
              <a:t>ασχολήθηκε εκτενέστερα και διεξοδικά με αυτό το πρόβλημα). </a:t>
            </a:r>
            <a:endParaRPr lang="en-US" dirty="0"/>
          </a:p>
          <a:p>
            <a:pPr lvl="2"/>
            <a:r>
              <a:rPr lang="en-GB" i="1" dirty="0"/>
              <a:t>No other checks of population were seriously considered as viable in the long run</a:t>
            </a:r>
            <a:r>
              <a:rPr lang="en-GB" dirty="0"/>
              <a:t>.</a:t>
            </a:r>
            <a:endParaRPr lang="el-GR" dirty="0"/>
          </a:p>
          <a:p>
            <a:pPr lvl="1"/>
            <a:endParaRPr lang="en-GB" dirty="0"/>
          </a:p>
          <a:p>
            <a:r>
              <a:rPr lang="el-GR" dirty="0">
                <a:solidFill>
                  <a:srgbClr val="002060"/>
                </a:solidFill>
              </a:rPr>
              <a:t>Αυτή η πρόβλεψη αποδείχτηκε μάλλον λανθασμένη τουλάχιστον προς το παρόν. Το μέλλον θα δείξει εάν συνεχίσει ακάθεκτη η πληθυσμιακή αύξηση ώσπου να δημιουργηθούν επισιτιστικά προβλήματα στον πλανήτη. </a:t>
            </a:r>
            <a:endParaRPr lang="en-GB" dirty="0">
              <a:solidFill>
                <a:srgbClr val="002060"/>
              </a:solidFill>
            </a:endParaRPr>
          </a:p>
        </p:txBody>
      </p:sp>
      <p:sp>
        <p:nvSpPr>
          <p:cNvPr id="5" name="Slide Number Placeholder 4"/>
          <p:cNvSpPr>
            <a:spLocks noGrp="1"/>
          </p:cNvSpPr>
          <p:nvPr>
            <p:ph type="sldNum" sz="quarter" idx="12"/>
          </p:nvPr>
        </p:nvSpPr>
        <p:spPr/>
        <p:txBody>
          <a:bodyPr/>
          <a:lstStyle/>
          <a:p>
            <a:pPr defTabSz="685800" fontAlgn="auto">
              <a:spcBef>
                <a:spcPts val="0"/>
              </a:spcBef>
              <a:spcAft>
                <a:spcPts val="0"/>
              </a:spcAft>
            </a:pPr>
            <a:fld id="{4E3D0E19-D375-4F0C-9920-96693C9885B6}" type="slidenum">
              <a:rPr lang="en-GB">
                <a:solidFill>
                  <a:prstClr val="black">
                    <a:tint val="75000"/>
                  </a:prstClr>
                </a:solidFill>
                <a:latin typeface="Calibri"/>
                <a:cs typeface="+mn-cs"/>
              </a:rPr>
              <a:pPr defTabSz="685800" fontAlgn="auto">
                <a:spcBef>
                  <a:spcPts val="0"/>
                </a:spcBef>
                <a:spcAft>
                  <a:spcPts val="0"/>
                </a:spcAft>
              </a:pPr>
              <a:t>51</a:t>
            </a:fld>
            <a:endParaRPr lang="en-GB">
              <a:solidFill>
                <a:prstClr val="black">
                  <a:tint val="75000"/>
                </a:prstClr>
              </a:solidFill>
              <a:latin typeface="Calibri"/>
              <a:cs typeface="+mn-cs"/>
            </a:endParaRPr>
          </a:p>
        </p:txBody>
      </p:sp>
    </p:spTree>
    <p:extLst>
      <p:ext uri="{BB962C8B-B14F-4D97-AF65-F5344CB8AC3E}">
        <p14:creationId xmlns:p14="http://schemas.microsoft.com/office/powerpoint/2010/main" val="1204348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1315464"/>
            <a:ext cx="3625446" cy="4921848"/>
          </a:xfrm>
        </p:spPr>
        <p:txBody>
          <a:bodyPr>
            <a:normAutofit fontScale="70000" lnSpcReduction="20000"/>
          </a:bodyPr>
          <a:lstStyle/>
          <a:p>
            <a:r>
              <a:rPr lang="el-GR" dirty="0"/>
              <a:t>Στο διπλανό διάγραμμα υποθέτουμε ότι οι </a:t>
            </a:r>
            <a:r>
              <a:rPr lang="el-GR" dirty="0">
                <a:solidFill>
                  <a:srgbClr val="FF0000"/>
                </a:solidFill>
              </a:rPr>
              <a:t>εργάτες χρειάζονται </a:t>
            </a:r>
            <a:r>
              <a:rPr lang="en-GB" dirty="0">
                <a:solidFill>
                  <a:srgbClr val="FF0000"/>
                </a:solidFill>
              </a:rPr>
              <a:t>150 kg </a:t>
            </a:r>
            <a:r>
              <a:rPr lang="el-GR" dirty="0">
                <a:solidFill>
                  <a:srgbClr val="FF0000"/>
                </a:solidFill>
              </a:rPr>
              <a:t>σιτηρών </a:t>
            </a:r>
            <a:r>
              <a:rPr lang="el-GR" dirty="0"/>
              <a:t>για να επιβιώσουν και </a:t>
            </a:r>
            <a:r>
              <a:rPr lang="en-GB" dirty="0"/>
              <a:t>50 kg </a:t>
            </a:r>
            <a:r>
              <a:rPr lang="el-GR" dirty="0"/>
              <a:t>για την καλλιέργεια</a:t>
            </a:r>
            <a:r>
              <a:rPr lang="en-GB" dirty="0"/>
              <a:t>. </a:t>
            </a:r>
            <a:endParaRPr lang="el-GR" dirty="0"/>
          </a:p>
          <a:p>
            <a:pPr marL="0" indent="0">
              <a:buNone/>
            </a:pPr>
            <a:endParaRPr lang="en-GB" dirty="0"/>
          </a:p>
          <a:p>
            <a:r>
              <a:rPr lang="el-GR" dirty="0"/>
              <a:t>Οπότε,</a:t>
            </a:r>
            <a:r>
              <a:rPr lang="en-GB" dirty="0"/>
              <a:t> 200kg </a:t>
            </a:r>
            <a:r>
              <a:rPr lang="el-GR" dirty="0"/>
              <a:t>πηγαίνουν στους παράγοντες της παραγωγής (χωρίς να υπολογίζουμε το κόστος της ενοικίασης της γης)</a:t>
            </a:r>
            <a:r>
              <a:rPr lang="en-GB" dirty="0"/>
              <a:t>.  </a:t>
            </a:r>
            <a:endParaRPr lang="el-GR" dirty="0"/>
          </a:p>
          <a:p>
            <a:pPr marL="0" indent="0">
              <a:buNone/>
            </a:pPr>
            <a:endParaRPr lang="en-GB" dirty="0"/>
          </a:p>
          <a:p>
            <a:r>
              <a:rPr lang="el-GR" dirty="0"/>
              <a:t>Το υπόλοιπο κάθε οικοπέδου (για το Α το κομμάτι της παραγωγής μεταξύ </a:t>
            </a:r>
            <a:r>
              <a:rPr lang="en-GB" dirty="0"/>
              <a:t>600 </a:t>
            </a:r>
            <a:r>
              <a:rPr lang="el-GR" dirty="0"/>
              <a:t>και</a:t>
            </a:r>
            <a:r>
              <a:rPr lang="en-GB" dirty="0"/>
              <a:t> 200</a:t>
            </a:r>
            <a:r>
              <a:rPr lang="el-GR" dirty="0"/>
              <a:t>) είναι</a:t>
            </a:r>
            <a:r>
              <a:rPr lang="en-US" dirty="0"/>
              <a:t> </a:t>
            </a:r>
            <a:r>
              <a:rPr lang="el-GR" dirty="0"/>
              <a:t>η </a:t>
            </a:r>
            <a:r>
              <a:rPr lang="el-GR" dirty="0" err="1"/>
              <a:t>γαιοπρόσοδος</a:t>
            </a:r>
            <a:r>
              <a:rPr lang="el-GR" dirty="0"/>
              <a:t> μαζί με το κέρδος του καπιταλιστή</a:t>
            </a:r>
            <a:r>
              <a:rPr lang="en-GB" dirty="0"/>
              <a:t>.  </a:t>
            </a:r>
            <a:endParaRPr lang="el-GR" dirty="0"/>
          </a:p>
          <a:p>
            <a:pPr marL="0" indent="0">
              <a:buNone/>
            </a:pPr>
            <a:endParaRPr lang="en-GB" dirty="0"/>
          </a:p>
          <a:p>
            <a:r>
              <a:rPr lang="el-GR" dirty="0"/>
              <a:t>Αυτό το ποσό μειώνεται καθώς μειώνεται η παραγωγικότητα των οικοπέδων. </a:t>
            </a:r>
            <a:endParaRPr lang="en-GB"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45380" y="1592796"/>
            <a:ext cx="3908822"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pPr defTabSz="685800" fontAlgn="auto">
              <a:spcBef>
                <a:spcPts val="0"/>
              </a:spcBef>
              <a:spcAft>
                <a:spcPts val="0"/>
              </a:spcAft>
            </a:pPr>
            <a:fld id="{4E3D0E19-D375-4F0C-9920-96693C9885B6}" type="slidenum">
              <a:rPr lang="en-GB">
                <a:solidFill>
                  <a:prstClr val="black">
                    <a:tint val="75000"/>
                  </a:prstClr>
                </a:solidFill>
                <a:latin typeface="Calibri"/>
                <a:cs typeface="+mn-cs"/>
              </a:rPr>
              <a:pPr defTabSz="685800" fontAlgn="auto">
                <a:spcBef>
                  <a:spcPts val="0"/>
                </a:spcBef>
                <a:spcAft>
                  <a:spcPts val="0"/>
                </a:spcAft>
              </a:pPr>
              <a:t>52</a:t>
            </a:fld>
            <a:endParaRPr lang="en-GB">
              <a:solidFill>
                <a:prstClr val="black">
                  <a:tint val="75000"/>
                </a:prstClr>
              </a:solidFill>
              <a:latin typeface="Calibri"/>
              <a:cs typeface="+mn-cs"/>
            </a:endParaRPr>
          </a:p>
        </p:txBody>
      </p:sp>
      <p:sp>
        <p:nvSpPr>
          <p:cNvPr id="4" name="Rectangle 3">
            <a:extLst>
              <a:ext uri="{FF2B5EF4-FFF2-40B4-BE49-F238E27FC236}">
                <a16:creationId xmlns:a16="http://schemas.microsoft.com/office/drawing/2014/main" id="{6DF9DF91-F889-4EDF-9F78-2EFB46FE8C51}"/>
              </a:ext>
            </a:extLst>
          </p:cNvPr>
          <p:cNvSpPr/>
          <p:nvPr/>
        </p:nvSpPr>
        <p:spPr>
          <a:xfrm>
            <a:off x="4355976" y="2564904"/>
            <a:ext cx="864096" cy="16201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GB" sz="1350">
              <a:solidFill>
                <a:prstClr val="white"/>
              </a:solidFill>
              <a:latin typeface="Calibri"/>
            </a:endParaRPr>
          </a:p>
        </p:txBody>
      </p:sp>
      <p:sp>
        <p:nvSpPr>
          <p:cNvPr id="5" name="Rectangle 4">
            <a:extLst>
              <a:ext uri="{FF2B5EF4-FFF2-40B4-BE49-F238E27FC236}">
                <a16:creationId xmlns:a16="http://schemas.microsoft.com/office/drawing/2014/main" id="{3F762DFC-CB21-4291-8F8C-5AFC2964C587}"/>
              </a:ext>
            </a:extLst>
          </p:cNvPr>
          <p:cNvSpPr/>
          <p:nvPr/>
        </p:nvSpPr>
        <p:spPr>
          <a:xfrm>
            <a:off x="5220072" y="3104964"/>
            <a:ext cx="837828" cy="10801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GB" sz="1350">
              <a:solidFill>
                <a:prstClr val="white"/>
              </a:solidFill>
              <a:latin typeface="Calibri"/>
            </a:endParaRPr>
          </a:p>
        </p:txBody>
      </p:sp>
      <p:sp>
        <p:nvSpPr>
          <p:cNvPr id="6" name="Rectangle 5">
            <a:extLst>
              <a:ext uri="{FF2B5EF4-FFF2-40B4-BE49-F238E27FC236}">
                <a16:creationId xmlns:a16="http://schemas.microsoft.com/office/drawing/2014/main" id="{224A0196-4AB0-4013-937A-78EBF898DD80}"/>
              </a:ext>
            </a:extLst>
          </p:cNvPr>
          <p:cNvSpPr/>
          <p:nvPr/>
        </p:nvSpPr>
        <p:spPr>
          <a:xfrm>
            <a:off x="6057900" y="3645024"/>
            <a:ext cx="782352" cy="5400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GB" sz="1350">
              <a:solidFill>
                <a:prstClr val="white"/>
              </a:solidFill>
              <a:latin typeface="Calibri"/>
            </a:endParaRPr>
          </a:p>
        </p:txBody>
      </p:sp>
    </p:spTree>
    <p:extLst>
      <p:ext uri="{BB962C8B-B14F-4D97-AF65-F5344CB8AC3E}">
        <p14:creationId xmlns:p14="http://schemas.microsoft.com/office/powerpoint/2010/main" val="45260542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5961" y="752109"/>
            <a:ext cx="6172200" cy="583574"/>
          </a:xfrm>
        </p:spPr>
        <p:txBody>
          <a:bodyPr>
            <a:normAutofit fontScale="90000"/>
          </a:bodyPr>
          <a:lstStyle/>
          <a:p>
            <a:r>
              <a:rPr lang="el-GR" dirty="0"/>
              <a:t>Ο καπιταλιστής</a:t>
            </a:r>
            <a:endParaRPr lang="en-GB" dirty="0"/>
          </a:p>
        </p:txBody>
      </p:sp>
      <p:sp>
        <p:nvSpPr>
          <p:cNvPr id="3" name="Content Placeholder 2"/>
          <p:cNvSpPr>
            <a:spLocks noGrp="1"/>
          </p:cNvSpPr>
          <p:nvPr>
            <p:ph idx="1"/>
          </p:nvPr>
        </p:nvSpPr>
        <p:spPr>
          <a:xfrm>
            <a:off x="620202" y="1700808"/>
            <a:ext cx="7883718" cy="4655544"/>
          </a:xfrm>
        </p:spPr>
        <p:txBody>
          <a:bodyPr>
            <a:normAutofit fontScale="77500" lnSpcReduction="20000"/>
          </a:bodyPr>
          <a:lstStyle/>
          <a:p>
            <a:r>
              <a:rPr lang="el-GR" dirty="0"/>
              <a:t>Ο </a:t>
            </a:r>
            <a:r>
              <a:rPr lang="en-GB" dirty="0"/>
              <a:t>Ricardo </a:t>
            </a:r>
            <a:r>
              <a:rPr lang="el-GR" dirty="0"/>
              <a:t>υπέθεσε ότι τα κέρδη μεταξύ των διαφορετικών οικοπέδων έρχονται σε ισότητα μέσω του ανταγωνισμού των καπιταλιστών. </a:t>
            </a:r>
          </a:p>
          <a:p>
            <a:pPr lvl="1"/>
            <a:r>
              <a:rPr lang="el-GR" dirty="0"/>
              <a:t>Οικόπεδα (και τομείς της οικονομίας) που έχουν μεγαλύτερο κέρδος θα </a:t>
            </a:r>
            <a:r>
              <a:rPr lang="el-GR" dirty="0">
                <a:solidFill>
                  <a:srgbClr val="FF0000"/>
                </a:solidFill>
              </a:rPr>
              <a:t>προσελκύσουν επενδυτές </a:t>
            </a:r>
            <a:r>
              <a:rPr lang="el-GR" dirty="0"/>
              <a:t>που θα μειώσουν την κερδοφορία τους.</a:t>
            </a:r>
          </a:p>
          <a:p>
            <a:pPr lvl="1"/>
            <a:r>
              <a:rPr lang="el-GR" dirty="0"/>
              <a:t>Και οικόπεδα ή τομείς της οικονομίας που </a:t>
            </a:r>
            <a:r>
              <a:rPr lang="el-GR" dirty="0">
                <a:solidFill>
                  <a:srgbClr val="FF0000"/>
                </a:solidFill>
              </a:rPr>
              <a:t>υστερούν στο ποσοστό κέρδους </a:t>
            </a:r>
            <a:r>
              <a:rPr lang="el-GR" dirty="0"/>
              <a:t>θα δούνε επενδυτές να τα εγκαταλείπουν. </a:t>
            </a:r>
          </a:p>
          <a:p>
            <a:pPr marL="342900" lvl="1" indent="0">
              <a:buNone/>
            </a:pPr>
            <a:endParaRPr lang="en-GB" dirty="0"/>
          </a:p>
          <a:p>
            <a:r>
              <a:rPr lang="el-GR" dirty="0"/>
              <a:t>Οπότε, ο ανταγωνισμός και το κέρδος καθορίζει την κίνηση επενδύσεων μεταξύ των διαφορετικών κλαδών της οικονομίας ώσπου το σύστημα να σταθεροποιηθεί και θα υπάρχει ένα </a:t>
            </a:r>
            <a:r>
              <a:rPr lang="el-GR" dirty="0">
                <a:solidFill>
                  <a:srgbClr val="FF0000"/>
                </a:solidFill>
              </a:rPr>
              <a:t>ομογενοποιημένο επίπεδο κέρδους </a:t>
            </a:r>
            <a:r>
              <a:rPr lang="el-GR" dirty="0"/>
              <a:t>(</a:t>
            </a:r>
            <a:r>
              <a:rPr lang="en-GB" b="1" i="1" dirty="0"/>
              <a:t>prevailing rate of profit</a:t>
            </a:r>
            <a:r>
              <a:rPr lang="el-GR" b="1" i="1" dirty="0"/>
              <a:t>) </a:t>
            </a:r>
            <a:r>
              <a:rPr lang="el-GR" dirty="0"/>
              <a:t>για όλους τους τομείς της οικονομίας. </a:t>
            </a:r>
          </a:p>
          <a:p>
            <a:pPr marL="0" indent="0">
              <a:buNone/>
            </a:pPr>
            <a:endParaRPr lang="en-GB" dirty="0"/>
          </a:p>
          <a:p>
            <a:r>
              <a:rPr lang="el-GR" dirty="0"/>
              <a:t>Στο μοντέλο σιτηρών αυτό καθορίζεται από τη λιγότερο παραγωγική γη που είναι σε χρήση (</a:t>
            </a:r>
            <a:r>
              <a:rPr lang="en-GB" b="1" i="1" dirty="0"/>
              <a:t>marginal plot of land </a:t>
            </a:r>
            <a:r>
              <a:rPr lang="en-GB" dirty="0"/>
              <a:t>that is in use</a:t>
            </a:r>
            <a:r>
              <a:rPr lang="el-GR" dirty="0"/>
              <a:t>)</a:t>
            </a:r>
            <a:r>
              <a:rPr lang="en-GB" dirty="0"/>
              <a:t>. </a:t>
            </a:r>
          </a:p>
          <a:p>
            <a:pPr marL="0" indent="0">
              <a:buNone/>
            </a:pPr>
            <a:endParaRPr lang="en-GB" dirty="0"/>
          </a:p>
          <a:p>
            <a:r>
              <a:rPr lang="el-GR" dirty="0"/>
              <a:t>Αυτό συμβαίνει γιατί για να αυξηθεί η αγροτική παραγωγή, χρειάζεται να </a:t>
            </a:r>
            <a:r>
              <a:rPr lang="el-GR" dirty="0">
                <a:solidFill>
                  <a:srgbClr val="FF0000"/>
                </a:solidFill>
              </a:rPr>
              <a:t>καλλιεργήσουμε τα όλο και λιγότερο παραγωγικά οικόπεδα</a:t>
            </a:r>
            <a:r>
              <a:rPr lang="el-GR" dirty="0"/>
              <a:t>, που στο παρελθόν δεν θεωρούσαμε αρκετά παραγωγικά για να τα καλλιεργήσουμε. </a:t>
            </a:r>
            <a:endParaRPr lang="en-GB" dirty="0"/>
          </a:p>
        </p:txBody>
      </p:sp>
      <p:sp>
        <p:nvSpPr>
          <p:cNvPr id="4" name="Slide Number Placeholder 3"/>
          <p:cNvSpPr>
            <a:spLocks noGrp="1"/>
          </p:cNvSpPr>
          <p:nvPr>
            <p:ph type="sldNum" sz="quarter" idx="12"/>
          </p:nvPr>
        </p:nvSpPr>
        <p:spPr/>
        <p:txBody>
          <a:bodyPr/>
          <a:lstStyle/>
          <a:p>
            <a:pPr defTabSz="685800" fontAlgn="auto">
              <a:spcBef>
                <a:spcPts val="0"/>
              </a:spcBef>
              <a:spcAft>
                <a:spcPts val="0"/>
              </a:spcAft>
            </a:pPr>
            <a:fld id="{4E3D0E19-D375-4F0C-9920-96693C9885B6}" type="slidenum">
              <a:rPr lang="en-GB">
                <a:solidFill>
                  <a:prstClr val="black">
                    <a:tint val="75000"/>
                  </a:prstClr>
                </a:solidFill>
                <a:latin typeface="Calibri"/>
                <a:cs typeface="+mn-cs"/>
              </a:rPr>
              <a:pPr defTabSz="685800" fontAlgn="auto">
                <a:spcBef>
                  <a:spcPts val="0"/>
                </a:spcBef>
                <a:spcAft>
                  <a:spcPts val="0"/>
                </a:spcAft>
              </a:pPr>
              <a:t>53</a:t>
            </a:fld>
            <a:endParaRPr lang="en-GB">
              <a:solidFill>
                <a:prstClr val="black">
                  <a:tint val="75000"/>
                </a:prstClr>
              </a:solidFill>
              <a:latin typeface="Calibri"/>
              <a:cs typeface="+mn-cs"/>
            </a:endParaRPr>
          </a:p>
        </p:txBody>
      </p:sp>
    </p:spTree>
    <p:extLst>
      <p:ext uri="{BB962C8B-B14F-4D97-AF65-F5344CB8AC3E}">
        <p14:creationId xmlns:p14="http://schemas.microsoft.com/office/powerpoint/2010/main" val="373849966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8" y="1259194"/>
            <a:ext cx="3753160" cy="4384052"/>
          </a:xfrm>
        </p:spPr>
        <p:txBody>
          <a:bodyPr>
            <a:normAutofit fontScale="77500" lnSpcReduction="20000"/>
          </a:bodyPr>
          <a:lstStyle/>
          <a:p>
            <a:pPr marL="0" indent="0">
              <a:buNone/>
            </a:pPr>
            <a:endParaRPr lang="en-US" dirty="0"/>
          </a:p>
          <a:p>
            <a:r>
              <a:rPr lang="el-GR" dirty="0"/>
              <a:t>Σε αυτό το παράδειγμα το οικόπεδο με τη χαμηλότερη παραγωγικότητα (που όμως χρησιμοποιείται) είναι το </a:t>
            </a:r>
            <a:r>
              <a:rPr lang="en-GB" dirty="0"/>
              <a:t>C.</a:t>
            </a:r>
          </a:p>
          <a:p>
            <a:endParaRPr lang="el-GR" dirty="0"/>
          </a:p>
          <a:p>
            <a:r>
              <a:rPr lang="el-GR" dirty="0"/>
              <a:t>Αυτό το </a:t>
            </a:r>
            <a:r>
              <a:rPr lang="el-GR" dirty="0">
                <a:solidFill>
                  <a:srgbClr val="FF0000"/>
                </a:solidFill>
              </a:rPr>
              <a:t>οικόπεδο ρυθμίζει το ποσοστό κέρδους </a:t>
            </a:r>
            <a:r>
              <a:rPr lang="el-GR" dirty="0"/>
              <a:t>στα </a:t>
            </a:r>
            <a:r>
              <a:rPr lang="en-GB" b="1" dirty="0"/>
              <a:t>200 kg</a:t>
            </a:r>
            <a:r>
              <a:rPr lang="en-GB" dirty="0"/>
              <a:t>.</a:t>
            </a:r>
          </a:p>
          <a:p>
            <a:pPr lvl="1"/>
            <a:r>
              <a:rPr lang="el-GR" dirty="0"/>
              <a:t>Ο ανταγωνισμός μεταξύ των καπιταλιστών εναρμονίζει το ποσοστό κέρδους σε αυτό του οικοπέδου </a:t>
            </a:r>
            <a:r>
              <a:rPr lang="en-US" dirty="0"/>
              <a:t>C</a:t>
            </a:r>
            <a:r>
              <a:rPr lang="el-GR" dirty="0"/>
              <a:t>.</a:t>
            </a:r>
            <a:endParaRPr lang="en-GB" dirty="0"/>
          </a:p>
          <a:p>
            <a:pPr marL="0" indent="0">
              <a:buNone/>
            </a:pPr>
            <a:endParaRPr lang="el-GR" dirty="0"/>
          </a:p>
          <a:p>
            <a:r>
              <a:rPr lang="el-GR" dirty="0"/>
              <a:t>Με τη σειρά του αυτό καθορίζει την </a:t>
            </a:r>
            <a:r>
              <a:rPr lang="el-GR" dirty="0">
                <a:solidFill>
                  <a:srgbClr val="FF0000"/>
                </a:solidFill>
              </a:rPr>
              <a:t>πρόσοδο</a:t>
            </a:r>
            <a:r>
              <a:rPr lang="el-GR" dirty="0"/>
              <a:t> στα υπόλοιπα οικόπεδα, με </a:t>
            </a:r>
            <a:r>
              <a:rPr lang="en-GB" dirty="0"/>
              <a:t>400kg </a:t>
            </a:r>
            <a:r>
              <a:rPr lang="el-GR" dirty="0"/>
              <a:t>η πρόσοδος για το</a:t>
            </a:r>
            <a:r>
              <a:rPr lang="en-GB" dirty="0"/>
              <a:t> A </a:t>
            </a:r>
            <a:r>
              <a:rPr lang="el-GR" dirty="0"/>
              <a:t>και</a:t>
            </a:r>
            <a:r>
              <a:rPr lang="en-GB" dirty="0"/>
              <a:t> 200kg </a:t>
            </a:r>
            <a:r>
              <a:rPr lang="el-GR" dirty="0"/>
              <a:t>για το</a:t>
            </a:r>
            <a:r>
              <a:rPr lang="en-GB" dirty="0"/>
              <a:t> B. </a:t>
            </a:r>
          </a:p>
        </p:txBody>
      </p:sp>
      <p:grpSp>
        <p:nvGrpSpPr>
          <p:cNvPr id="39" name="Group 38"/>
          <p:cNvGrpSpPr/>
          <p:nvPr/>
        </p:nvGrpSpPr>
        <p:grpSpPr>
          <a:xfrm>
            <a:off x="4099215" y="1464029"/>
            <a:ext cx="3880368" cy="3816489"/>
            <a:chOff x="3634018" y="993704"/>
            <a:chExt cx="5173824" cy="5088652"/>
          </a:xfrm>
        </p:grpSpPr>
        <p:grpSp>
          <p:nvGrpSpPr>
            <p:cNvPr id="14" name="Group 13"/>
            <p:cNvGrpSpPr/>
            <p:nvPr/>
          </p:nvGrpSpPr>
          <p:grpSpPr>
            <a:xfrm>
              <a:off x="3634018" y="993704"/>
              <a:ext cx="5173824" cy="5088652"/>
              <a:chOff x="3862287" y="1469866"/>
              <a:chExt cx="5173824" cy="5088652"/>
            </a:xfrm>
          </p:grpSpPr>
          <p:cxnSp>
            <p:nvCxnSpPr>
              <p:cNvPr id="15" name="Straight Connector 14"/>
              <p:cNvCxnSpPr/>
              <p:nvPr/>
            </p:nvCxnSpPr>
            <p:spPr>
              <a:xfrm>
                <a:off x="4427091" y="1628800"/>
                <a:ext cx="0" cy="4392488"/>
              </a:xfrm>
              <a:prstGeom prst="line">
                <a:avLst/>
              </a:prstGeom>
              <a:ln w="57150"/>
            </p:spPr>
            <p:style>
              <a:lnRef idx="1">
                <a:schemeClr val="accent1"/>
              </a:lnRef>
              <a:fillRef idx="0">
                <a:schemeClr val="accent1"/>
              </a:fillRef>
              <a:effectRef idx="0">
                <a:schemeClr val="accent1"/>
              </a:effectRef>
              <a:fontRef idx="minor">
                <a:schemeClr val="tx1"/>
              </a:fontRef>
            </p:style>
          </p:cxnSp>
          <p:grpSp>
            <p:nvGrpSpPr>
              <p:cNvPr id="16" name="Group 15"/>
              <p:cNvGrpSpPr/>
              <p:nvPr/>
            </p:nvGrpSpPr>
            <p:grpSpPr>
              <a:xfrm>
                <a:off x="3862287" y="1469866"/>
                <a:ext cx="5173824" cy="5088652"/>
                <a:chOff x="3862287" y="1469866"/>
                <a:chExt cx="5173824" cy="5088652"/>
              </a:xfrm>
            </p:grpSpPr>
            <p:cxnSp>
              <p:nvCxnSpPr>
                <p:cNvPr id="17" name="Straight Connector 16"/>
                <p:cNvCxnSpPr/>
                <p:nvPr/>
              </p:nvCxnSpPr>
              <p:spPr>
                <a:xfrm>
                  <a:off x="4427091" y="6021288"/>
                  <a:ext cx="4319588"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4415725" y="2708920"/>
                  <a:ext cx="122502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640754" y="2708920"/>
                  <a:ext cx="11366" cy="3312368"/>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5640754" y="3501008"/>
                  <a:ext cx="108012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6720874" y="3501008"/>
                  <a:ext cx="11366" cy="252028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6732240" y="4221088"/>
                  <a:ext cx="108012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7812360" y="4221088"/>
                  <a:ext cx="0" cy="1800200"/>
                </a:xfrm>
                <a:prstGeom prst="line">
                  <a:avLst/>
                </a:prstGeom>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4427091" y="1469866"/>
                  <a:ext cx="1763596" cy="677108"/>
                </a:xfrm>
                <a:prstGeom prst="rect">
                  <a:avLst/>
                </a:prstGeom>
                <a:noFill/>
              </p:spPr>
              <p:txBody>
                <a:bodyPr wrap="square" rtlCol="0">
                  <a:spAutoFit/>
                </a:bodyPr>
                <a:lstStyle/>
                <a:p>
                  <a:pPr defTabSz="685800" fontAlgn="auto">
                    <a:spcBef>
                      <a:spcPts val="0"/>
                    </a:spcBef>
                    <a:spcAft>
                      <a:spcPts val="0"/>
                    </a:spcAft>
                  </a:pPr>
                  <a:r>
                    <a:rPr lang="en-GB" sz="1350" dirty="0">
                      <a:solidFill>
                        <a:prstClr val="black"/>
                      </a:solidFill>
                      <a:latin typeface="Calibri"/>
                      <a:cs typeface="+mn-cs"/>
                    </a:rPr>
                    <a:t>Physical output (kg of corn)</a:t>
                  </a:r>
                </a:p>
              </p:txBody>
            </p:sp>
            <p:sp>
              <p:nvSpPr>
                <p:cNvPr id="25" name="TextBox 24"/>
                <p:cNvSpPr txBox="1"/>
                <p:nvPr/>
              </p:nvSpPr>
              <p:spPr>
                <a:xfrm>
                  <a:off x="3862287" y="2524254"/>
                  <a:ext cx="598883" cy="400109"/>
                </a:xfrm>
                <a:prstGeom prst="rect">
                  <a:avLst/>
                </a:prstGeom>
                <a:noFill/>
              </p:spPr>
              <p:txBody>
                <a:bodyPr wrap="none" rtlCol="0">
                  <a:spAutoFit/>
                </a:bodyPr>
                <a:lstStyle/>
                <a:p>
                  <a:pPr defTabSz="685800" fontAlgn="auto">
                    <a:spcBef>
                      <a:spcPts val="0"/>
                    </a:spcBef>
                    <a:spcAft>
                      <a:spcPts val="0"/>
                    </a:spcAft>
                  </a:pPr>
                  <a:r>
                    <a:rPr lang="en-GB" sz="1350" dirty="0">
                      <a:solidFill>
                        <a:prstClr val="black"/>
                      </a:solidFill>
                      <a:latin typeface="Calibri"/>
                      <a:cs typeface="+mn-cs"/>
                    </a:rPr>
                    <a:t>600</a:t>
                  </a:r>
                </a:p>
              </p:txBody>
            </p:sp>
            <p:cxnSp>
              <p:nvCxnSpPr>
                <p:cNvPr id="26" name="Straight Connector 25"/>
                <p:cNvCxnSpPr/>
                <p:nvPr/>
              </p:nvCxnSpPr>
              <p:spPr>
                <a:xfrm>
                  <a:off x="4427091" y="4941168"/>
                  <a:ext cx="3385269"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28" idx="1"/>
                </p:cNvCxnSpPr>
                <p:nvPr/>
              </p:nvCxnSpPr>
              <p:spPr>
                <a:xfrm flipH="1">
                  <a:off x="5148064" y="1943674"/>
                  <a:ext cx="1224136" cy="69323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6372200" y="1743619"/>
                  <a:ext cx="801929" cy="400109"/>
                </a:xfrm>
                <a:prstGeom prst="rect">
                  <a:avLst/>
                </a:prstGeom>
                <a:noFill/>
              </p:spPr>
              <p:txBody>
                <a:bodyPr wrap="none" rtlCol="0">
                  <a:spAutoFit/>
                </a:bodyPr>
                <a:lstStyle/>
                <a:p>
                  <a:pPr defTabSz="685800" fontAlgn="auto">
                    <a:spcBef>
                      <a:spcPts val="0"/>
                    </a:spcBef>
                    <a:spcAft>
                      <a:spcPts val="0"/>
                    </a:spcAft>
                  </a:pPr>
                  <a:r>
                    <a:rPr lang="en-GB" sz="1350" dirty="0">
                      <a:solidFill>
                        <a:prstClr val="black"/>
                      </a:solidFill>
                      <a:latin typeface="Calibri"/>
                      <a:cs typeface="+mn-cs"/>
                    </a:rPr>
                    <a:t>Plot A</a:t>
                  </a:r>
                </a:p>
              </p:txBody>
            </p:sp>
            <p:sp>
              <p:nvSpPr>
                <p:cNvPr id="29" name="TextBox 28"/>
                <p:cNvSpPr txBox="1"/>
                <p:nvPr/>
              </p:nvSpPr>
              <p:spPr>
                <a:xfrm>
                  <a:off x="7380312" y="2191889"/>
                  <a:ext cx="795517" cy="400109"/>
                </a:xfrm>
                <a:prstGeom prst="rect">
                  <a:avLst/>
                </a:prstGeom>
                <a:noFill/>
              </p:spPr>
              <p:txBody>
                <a:bodyPr wrap="none" rtlCol="0">
                  <a:spAutoFit/>
                </a:bodyPr>
                <a:lstStyle/>
                <a:p>
                  <a:pPr defTabSz="685800" fontAlgn="auto">
                    <a:spcBef>
                      <a:spcPts val="0"/>
                    </a:spcBef>
                    <a:spcAft>
                      <a:spcPts val="0"/>
                    </a:spcAft>
                  </a:pPr>
                  <a:r>
                    <a:rPr lang="en-GB" sz="1350" dirty="0">
                      <a:solidFill>
                        <a:prstClr val="black"/>
                      </a:solidFill>
                      <a:latin typeface="Calibri"/>
                      <a:cs typeface="+mn-cs"/>
                    </a:rPr>
                    <a:t>Plot B</a:t>
                  </a:r>
                </a:p>
              </p:txBody>
            </p:sp>
            <p:cxnSp>
              <p:nvCxnSpPr>
                <p:cNvPr id="30" name="Straight Arrow Connector 29"/>
                <p:cNvCxnSpPr>
                  <a:stCxn id="29" idx="1"/>
                </p:cNvCxnSpPr>
                <p:nvPr/>
              </p:nvCxnSpPr>
              <p:spPr>
                <a:xfrm flipH="1">
                  <a:off x="6190687" y="2391943"/>
                  <a:ext cx="1189625" cy="96504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7925978" y="2987661"/>
                  <a:ext cx="793380" cy="400109"/>
                </a:xfrm>
                <a:prstGeom prst="rect">
                  <a:avLst/>
                </a:prstGeom>
                <a:noFill/>
              </p:spPr>
              <p:txBody>
                <a:bodyPr wrap="none" rtlCol="0">
                  <a:spAutoFit/>
                </a:bodyPr>
                <a:lstStyle/>
                <a:p>
                  <a:pPr defTabSz="685800" fontAlgn="auto">
                    <a:spcBef>
                      <a:spcPts val="0"/>
                    </a:spcBef>
                    <a:spcAft>
                      <a:spcPts val="0"/>
                    </a:spcAft>
                  </a:pPr>
                  <a:r>
                    <a:rPr lang="en-GB" sz="1350" dirty="0">
                      <a:solidFill>
                        <a:prstClr val="black"/>
                      </a:solidFill>
                      <a:latin typeface="Calibri"/>
                      <a:cs typeface="+mn-cs"/>
                    </a:rPr>
                    <a:t>Plot C</a:t>
                  </a:r>
                </a:p>
              </p:txBody>
            </p:sp>
            <p:cxnSp>
              <p:nvCxnSpPr>
                <p:cNvPr id="32" name="Straight Arrow Connector 31"/>
                <p:cNvCxnSpPr>
                  <a:stCxn id="31" idx="1"/>
                </p:cNvCxnSpPr>
                <p:nvPr/>
              </p:nvCxnSpPr>
              <p:spPr>
                <a:xfrm flipH="1">
                  <a:off x="7272300" y="3187715"/>
                  <a:ext cx="653677" cy="88935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4427091" y="6158409"/>
                  <a:ext cx="3686113" cy="400109"/>
                </a:xfrm>
                <a:prstGeom prst="rect">
                  <a:avLst/>
                </a:prstGeom>
                <a:noFill/>
              </p:spPr>
              <p:txBody>
                <a:bodyPr wrap="square" rtlCol="0">
                  <a:spAutoFit/>
                </a:bodyPr>
                <a:lstStyle/>
                <a:p>
                  <a:pPr defTabSz="685800" fontAlgn="auto">
                    <a:spcBef>
                      <a:spcPts val="0"/>
                    </a:spcBef>
                    <a:spcAft>
                      <a:spcPts val="0"/>
                    </a:spcAft>
                  </a:pPr>
                  <a:r>
                    <a:rPr lang="en-GB" sz="1350" dirty="0">
                      <a:solidFill>
                        <a:prstClr val="black"/>
                      </a:solidFill>
                      <a:latin typeface="Calibri"/>
                      <a:cs typeface="+mn-cs"/>
                    </a:rPr>
                    <a:t>Most fertile land               least fertile</a:t>
                  </a:r>
                </a:p>
              </p:txBody>
            </p:sp>
            <p:sp>
              <p:nvSpPr>
                <p:cNvPr id="34" name="TextBox 33"/>
                <p:cNvSpPr txBox="1"/>
                <p:nvPr/>
              </p:nvSpPr>
              <p:spPr>
                <a:xfrm>
                  <a:off x="8338911" y="6158409"/>
                  <a:ext cx="697200" cy="400109"/>
                </a:xfrm>
                <a:prstGeom prst="rect">
                  <a:avLst/>
                </a:prstGeom>
                <a:noFill/>
              </p:spPr>
              <p:txBody>
                <a:bodyPr wrap="none" rtlCol="0">
                  <a:spAutoFit/>
                </a:bodyPr>
                <a:lstStyle/>
                <a:p>
                  <a:pPr defTabSz="685800" fontAlgn="auto">
                    <a:spcBef>
                      <a:spcPts val="0"/>
                    </a:spcBef>
                    <a:spcAft>
                      <a:spcPts val="0"/>
                    </a:spcAft>
                  </a:pPr>
                  <a:r>
                    <a:rPr lang="en-GB" sz="1350" dirty="0">
                      <a:solidFill>
                        <a:prstClr val="black"/>
                      </a:solidFill>
                      <a:latin typeface="Calibri"/>
                      <a:cs typeface="+mn-cs"/>
                    </a:rPr>
                    <a:t>Land</a:t>
                  </a:r>
                </a:p>
              </p:txBody>
            </p:sp>
            <p:sp>
              <p:nvSpPr>
                <p:cNvPr id="35" name="TextBox 34"/>
                <p:cNvSpPr txBox="1"/>
                <p:nvPr/>
              </p:nvSpPr>
              <p:spPr>
                <a:xfrm>
                  <a:off x="3928264" y="4777781"/>
                  <a:ext cx="598883" cy="400109"/>
                </a:xfrm>
                <a:prstGeom prst="rect">
                  <a:avLst/>
                </a:prstGeom>
                <a:noFill/>
              </p:spPr>
              <p:txBody>
                <a:bodyPr wrap="none" rtlCol="0">
                  <a:spAutoFit/>
                </a:bodyPr>
                <a:lstStyle/>
                <a:p>
                  <a:pPr defTabSz="685800" fontAlgn="auto">
                    <a:spcBef>
                      <a:spcPts val="0"/>
                    </a:spcBef>
                    <a:spcAft>
                      <a:spcPts val="0"/>
                    </a:spcAft>
                  </a:pPr>
                  <a:r>
                    <a:rPr lang="en-GB" sz="1350" dirty="0">
                      <a:solidFill>
                        <a:prstClr val="black"/>
                      </a:solidFill>
                      <a:latin typeface="Calibri"/>
                      <a:cs typeface="+mn-cs"/>
                    </a:rPr>
                    <a:t>200</a:t>
                  </a:r>
                </a:p>
              </p:txBody>
            </p:sp>
          </p:grpSp>
        </p:grpSp>
        <p:cxnSp>
          <p:nvCxnSpPr>
            <p:cNvPr id="36" name="Straight Connector 35"/>
            <p:cNvCxnSpPr/>
            <p:nvPr/>
          </p:nvCxnSpPr>
          <p:spPr>
            <a:xfrm flipH="1">
              <a:off x="4169742" y="3744926"/>
              <a:ext cx="3414349"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3699995" y="3571387"/>
              <a:ext cx="598883" cy="400109"/>
            </a:xfrm>
            <a:prstGeom prst="rect">
              <a:avLst/>
            </a:prstGeom>
            <a:noFill/>
          </p:spPr>
          <p:txBody>
            <a:bodyPr wrap="none" rtlCol="0">
              <a:spAutoFit/>
            </a:bodyPr>
            <a:lstStyle/>
            <a:p>
              <a:pPr defTabSz="685800" fontAlgn="auto">
                <a:spcBef>
                  <a:spcPts val="0"/>
                </a:spcBef>
                <a:spcAft>
                  <a:spcPts val="0"/>
                </a:spcAft>
              </a:pPr>
              <a:r>
                <a:rPr lang="en-GB" sz="1350" dirty="0">
                  <a:solidFill>
                    <a:prstClr val="black"/>
                  </a:solidFill>
                  <a:latin typeface="Calibri"/>
                  <a:cs typeface="+mn-cs"/>
                </a:rPr>
                <a:t>400</a:t>
              </a:r>
            </a:p>
          </p:txBody>
        </p:sp>
      </p:grpSp>
      <p:sp>
        <p:nvSpPr>
          <p:cNvPr id="40" name="TextBox 39"/>
          <p:cNvSpPr txBox="1"/>
          <p:nvPr/>
        </p:nvSpPr>
        <p:spPr>
          <a:xfrm>
            <a:off x="4928529" y="3080154"/>
            <a:ext cx="1009073" cy="323165"/>
          </a:xfrm>
          <a:prstGeom prst="rect">
            <a:avLst/>
          </a:prstGeom>
          <a:noFill/>
        </p:spPr>
        <p:txBody>
          <a:bodyPr wrap="square" rtlCol="0">
            <a:spAutoFit/>
          </a:bodyPr>
          <a:lstStyle/>
          <a:p>
            <a:pPr algn="ctr" defTabSz="685800" fontAlgn="auto">
              <a:spcBef>
                <a:spcPts val="0"/>
              </a:spcBef>
              <a:spcAft>
                <a:spcPts val="0"/>
              </a:spcAft>
            </a:pPr>
            <a:r>
              <a:rPr lang="en-GB" sz="1500" b="1" dirty="0">
                <a:solidFill>
                  <a:prstClr val="black"/>
                </a:solidFill>
                <a:latin typeface="Calibri"/>
                <a:cs typeface="+mn-cs"/>
              </a:rPr>
              <a:t>Rent</a:t>
            </a:r>
          </a:p>
        </p:txBody>
      </p:sp>
      <p:sp>
        <p:nvSpPr>
          <p:cNvPr id="41" name="TextBox 40"/>
          <p:cNvSpPr txBox="1"/>
          <p:nvPr/>
        </p:nvSpPr>
        <p:spPr>
          <a:xfrm>
            <a:off x="5529072" y="3674289"/>
            <a:ext cx="632737" cy="323165"/>
          </a:xfrm>
          <a:prstGeom prst="rect">
            <a:avLst/>
          </a:prstGeom>
          <a:noFill/>
        </p:spPr>
        <p:txBody>
          <a:bodyPr wrap="none" rtlCol="0">
            <a:spAutoFit/>
          </a:bodyPr>
          <a:lstStyle/>
          <a:p>
            <a:pPr defTabSz="685800" fontAlgn="auto">
              <a:spcBef>
                <a:spcPts val="0"/>
              </a:spcBef>
              <a:spcAft>
                <a:spcPts val="0"/>
              </a:spcAft>
            </a:pPr>
            <a:r>
              <a:rPr lang="en-GB" sz="1500" b="1" dirty="0">
                <a:solidFill>
                  <a:prstClr val="black"/>
                </a:solidFill>
                <a:latin typeface="Calibri"/>
                <a:cs typeface="+mn-cs"/>
              </a:rPr>
              <a:t>Profit</a:t>
            </a:r>
          </a:p>
        </p:txBody>
      </p:sp>
      <p:sp>
        <p:nvSpPr>
          <p:cNvPr id="42" name="TextBox 41"/>
          <p:cNvSpPr txBox="1"/>
          <p:nvPr/>
        </p:nvSpPr>
        <p:spPr>
          <a:xfrm>
            <a:off x="5191826" y="4370620"/>
            <a:ext cx="1351524" cy="300082"/>
          </a:xfrm>
          <a:prstGeom prst="rect">
            <a:avLst/>
          </a:prstGeom>
          <a:noFill/>
        </p:spPr>
        <p:txBody>
          <a:bodyPr wrap="none" rtlCol="0">
            <a:spAutoFit/>
          </a:bodyPr>
          <a:lstStyle/>
          <a:p>
            <a:pPr defTabSz="685800" fontAlgn="auto">
              <a:spcBef>
                <a:spcPts val="0"/>
              </a:spcBef>
              <a:spcAft>
                <a:spcPts val="0"/>
              </a:spcAft>
            </a:pPr>
            <a:r>
              <a:rPr lang="en-GB" sz="1350" b="1" dirty="0">
                <a:solidFill>
                  <a:prstClr val="black"/>
                </a:solidFill>
                <a:latin typeface="Calibri"/>
                <a:cs typeface="+mn-cs"/>
              </a:rPr>
              <a:t>Seed and Wages</a:t>
            </a:r>
          </a:p>
        </p:txBody>
      </p:sp>
      <p:sp>
        <p:nvSpPr>
          <p:cNvPr id="43" name="Slide Number Placeholder 42"/>
          <p:cNvSpPr>
            <a:spLocks noGrp="1"/>
          </p:cNvSpPr>
          <p:nvPr>
            <p:ph type="sldNum" sz="quarter" idx="12"/>
          </p:nvPr>
        </p:nvSpPr>
        <p:spPr/>
        <p:txBody>
          <a:bodyPr/>
          <a:lstStyle/>
          <a:p>
            <a:pPr defTabSz="685800" fontAlgn="auto">
              <a:spcBef>
                <a:spcPts val="0"/>
              </a:spcBef>
              <a:spcAft>
                <a:spcPts val="0"/>
              </a:spcAft>
            </a:pPr>
            <a:fld id="{4E3D0E19-D375-4F0C-9920-96693C9885B6}" type="slidenum">
              <a:rPr lang="en-GB">
                <a:solidFill>
                  <a:prstClr val="black">
                    <a:tint val="75000"/>
                  </a:prstClr>
                </a:solidFill>
                <a:latin typeface="Calibri"/>
                <a:cs typeface="+mn-cs"/>
              </a:rPr>
              <a:pPr defTabSz="685800" fontAlgn="auto">
                <a:spcBef>
                  <a:spcPts val="0"/>
                </a:spcBef>
                <a:spcAft>
                  <a:spcPts val="0"/>
                </a:spcAft>
              </a:pPr>
              <a:t>54</a:t>
            </a:fld>
            <a:endParaRPr lang="en-GB">
              <a:solidFill>
                <a:prstClr val="black">
                  <a:tint val="75000"/>
                </a:prstClr>
              </a:solidFill>
              <a:latin typeface="Calibri"/>
              <a:cs typeface="+mn-cs"/>
            </a:endParaRPr>
          </a:p>
        </p:txBody>
      </p:sp>
    </p:spTree>
    <p:extLst>
      <p:ext uri="{BB962C8B-B14F-4D97-AF65-F5344CB8AC3E}">
        <p14:creationId xmlns:p14="http://schemas.microsoft.com/office/powerpoint/2010/main" val="345334411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5900" y="944724"/>
            <a:ext cx="6172200" cy="648072"/>
          </a:xfrm>
        </p:spPr>
        <p:txBody>
          <a:bodyPr>
            <a:normAutofit/>
          </a:bodyPr>
          <a:lstStyle/>
          <a:p>
            <a:r>
              <a:rPr lang="el-GR" dirty="0"/>
              <a:t>Ο άτυχος καπιταλιστής</a:t>
            </a:r>
            <a:r>
              <a:rPr lang="en-GB" dirty="0"/>
              <a:t>….</a:t>
            </a:r>
          </a:p>
        </p:txBody>
      </p:sp>
      <p:sp>
        <p:nvSpPr>
          <p:cNvPr id="3" name="Content Placeholder 2"/>
          <p:cNvSpPr>
            <a:spLocks noGrp="1"/>
          </p:cNvSpPr>
          <p:nvPr>
            <p:ph idx="1"/>
          </p:nvPr>
        </p:nvSpPr>
        <p:spPr>
          <a:xfrm>
            <a:off x="107504" y="1646801"/>
            <a:ext cx="8784976" cy="5074675"/>
          </a:xfrm>
        </p:spPr>
        <p:txBody>
          <a:bodyPr>
            <a:normAutofit fontScale="92500" lnSpcReduction="20000"/>
          </a:bodyPr>
          <a:lstStyle/>
          <a:p>
            <a:r>
              <a:rPr lang="el-GR" dirty="0"/>
              <a:t>Αυτό το σύστημα έχει μια δυναμική που </a:t>
            </a:r>
            <a:r>
              <a:rPr lang="el-GR" dirty="0">
                <a:solidFill>
                  <a:srgbClr val="FF0000"/>
                </a:solidFill>
              </a:rPr>
              <a:t>δεν ευνοεί μακροπρόθεσμα την ανάπτυξη</a:t>
            </a:r>
            <a:r>
              <a:rPr lang="en-GB" dirty="0">
                <a:solidFill>
                  <a:srgbClr val="FF0000"/>
                </a:solidFill>
              </a:rPr>
              <a:t>.</a:t>
            </a:r>
            <a:endParaRPr lang="el-GR" dirty="0">
              <a:solidFill>
                <a:srgbClr val="FF0000"/>
              </a:solidFill>
            </a:endParaRPr>
          </a:p>
          <a:p>
            <a:pPr marL="0" indent="0">
              <a:buNone/>
            </a:pPr>
            <a:endParaRPr lang="en-GB" dirty="0"/>
          </a:p>
          <a:p>
            <a:r>
              <a:rPr lang="el-GR" dirty="0"/>
              <a:t>Καθώς αυξάνεται ο πληθυσμός </a:t>
            </a:r>
            <a:r>
              <a:rPr lang="el-GR" dirty="0">
                <a:solidFill>
                  <a:srgbClr val="FF0000"/>
                </a:solidFill>
              </a:rPr>
              <a:t>λιγότερο παραγωγική γη </a:t>
            </a:r>
            <a:r>
              <a:rPr lang="el-GR" dirty="0"/>
              <a:t>πρέπει να καλλιεργηθεί γιατί αλλιώς δεν μπορεί να αυξηθεί η παραγωγή</a:t>
            </a:r>
            <a:r>
              <a:rPr lang="en-GB" dirty="0"/>
              <a:t>. </a:t>
            </a:r>
          </a:p>
          <a:p>
            <a:pPr lvl="1"/>
            <a:r>
              <a:rPr lang="el-GR" dirty="0"/>
              <a:t>Δεν θεωρούμε εδώ ότι η τεχνολογία θα συνεχίζει να αυξάνει την παραγωγή από τις υπάρχουσες καλλιέργειες. </a:t>
            </a:r>
          </a:p>
          <a:p>
            <a:pPr marL="342900" lvl="1" indent="0">
              <a:buNone/>
            </a:pPr>
            <a:endParaRPr lang="en-GB" dirty="0"/>
          </a:p>
          <a:p>
            <a:r>
              <a:rPr lang="el-GR" dirty="0"/>
              <a:t>Αυτή η δυναμική </a:t>
            </a:r>
            <a:r>
              <a:rPr lang="el-GR" dirty="0">
                <a:solidFill>
                  <a:srgbClr val="FF0000"/>
                </a:solidFill>
              </a:rPr>
              <a:t>πιέζει τα κέρδη του καπιταλιστή</a:t>
            </a:r>
            <a:r>
              <a:rPr lang="el-GR" dirty="0"/>
              <a:t>, καθώς όλο και λιγότερο παραγωγικά οικόπεδα αρχίζουν να δίνονται προς εκμετάλλευση. </a:t>
            </a:r>
          </a:p>
          <a:p>
            <a:pPr marL="0" indent="0">
              <a:buNone/>
            </a:pPr>
            <a:endParaRPr lang="en-GB" dirty="0"/>
          </a:p>
          <a:p>
            <a:r>
              <a:rPr lang="el-GR" dirty="0"/>
              <a:t>Οπότε η ανάπτυξη μακροπρόθεσμα καθορίζεται από το μόνο σημείο της παραγωγής που είναι </a:t>
            </a:r>
            <a:r>
              <a:rPr lang="el-GR" b="1" i="1" dirty="0"/>
              <a:t>σπάνιο, δηλαδή τη γη. </a:t>
            </a:r>
            <a:r>
              <a:rPr lang="el-GR" i="1" dirty="0"/>
              <a:t>Οι άνθρωποι και το κεφάλαιο μπορούν να αυξάνονται χωρίς όριο, αλλά η γη είναι δεδομένη (μέχρι τον εποικισμό άλλων πλανητών…)</a:t>
            </a:r>
            <a:r>
              <a:rPr lang="en-GB" dirty="0"/>
              <a:t> </a:t>
            </a:r>
          </a:p>
        </p:txBody>
      </p:sp>
      <p:sp>
        <p:nvSpPr>
          <p:cNvPr id="4" name="Slide Number Placeholder 3"/>
          <p:cNvSpPr>
            <a:spLocks noGrp="1"/>
          </p:cNvSpPr>
          <p:nvPr>
            <p:ph type="sldNum" sz="quarter" idx="12"/>
          </p:nvPr>
        </p:nvSpPr>
        <p:spPr/>
        <p:txBody>
          <a:bodyPr/>
          <a:lstStyle/>
          <a:p>
            <a:pPr defTabSz="685800" fontAlgn="auto">
              <a:spcBef>
                <a:spcPts val="0"/>
              </a:spcBef>
              <a:spcAft>
                <a:spcPts val="0"/>
              </a:spcAft>
            </a:pPr>
            <a:fld id="{4E3D0E19-D375-4F0C-9920-96693C9885B6}" type="slidenum">
              <a:rPr lang="en-GB">
                <a:solidFill>
                  <a:prstClr val="black">
                    <a:tint val="75000"/>
                  </a:prstClr>
                </a:solidFill>
                <a:latin typeface="Calibri"/>
                <a:cs typeface="+mn-cs"/>
              </a:rPr>
              <a:pPr defTabSz="685800" fontAlgn="auto">
                <a:spcBef>
                  <a:spcPts val="0"/>
                </a:spcBef>
                <a:spcAft>
                  <a:spcPts val="0"/>
                </a:spcAft>
              </a:pPr>
              <a:t>55</a:t>
            </a:fld>
            <a:endParaRPr lang="en-GB">
              <a:solidFill>
                <a:prstClr val="black">
                  <a:tint val="75000"/>
                </a:prstClr>
              </a:solidFill>
              <a:latin typeface="Calibri"/>
              <a:cs typeface="+mn-cs"/>
            </a:endParaRPr>
          </a:p>
        </p:txBody>
      </p:sp>
    </p:spTree>
    <p:extLst>
      <p:ext uri="{BB962C8B-B14F-4D97-AF65-F5344CB8AC3E}">
        <p14:creationId xmlns:p14="http://schemas.microsoft.com/office/powerpoint/2010/main" val="146557753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3648" y="692696"/>
            <a:ext cx="6172200" cy="691586"/>
          </a:xfrm>
        </p:spPr>
        <p:txBody>
          <a:bodyPr/>
          <a:lstStyle/>
          <a:p>
            <a:r>
              <a:rPr lang="el-GR" dirty="0"/>
              <a:t>……και το δύσκολο μέλλον</a:t>
            </a:r>
            <a:endParaRPr lang="en-GB" dirty="0"/>
          </a:p>
        </p:txBody>
      </p:sp>
      <p:sp>
        <p:nvSpPr>
          <p:cNvPr id="3" name="Content Placeholder 2"/>
          <p:cNvSpPr>
            <a:spLocks noGrp="1"/>
          </p:cNvSpPr>
          <p:nvPr>
            <p:ph idx="1"/>
          </p:nvPr>
        </p:nvSpPr>
        <p:spPr>
          <a:xfrm>
            <a:off x="179512" y="1754814"/>
            <a:ext cx="8784976" cy="4770530"/>
          </a:xfrm>
        </p:spPr>
        <p:txBody>
          <a:bodyPr>
            <a:normAutofit fontScale="85000" lnSpcReduction="20000"/>
          </a:bodyPr>
          <a:lstStyle/>
          <a:p>
            <a:r>
              <a:rPr lang="el-GR" dirty="0"/>
              <a:t>Για τον</a:t>
            </a:r>
            <a:r>
              <a:rPr lang="en-GB" dirty="0"/>
              <a:t> Ricardo </a:t>
            </a:r>
            <a:r>
              <a:rPr lang="el-GR" dirty="0"/>
              <a:t>είναι </a:t>
            </a:r>
            <a:r>
              <a:rPr lang="el-GR" dirty="0">
                <a:solidFill>
                  <a:srgbClr val="FF0000"/>
                </a:solidFill>
              </a:rPr>
              <a:t>ο καπιταλιστής και οι επενδύσεις του που δημιουργούν την οικονομική ανάπτυξη </a:t>
            </a:r>
            <a:r>
              <a:rPr lang="el-GR" dirty="0"/>
              <a:t>και την περαιτέρω </a:t>
            </a:r>
            <a:r>
              <a:rPr lang="el-GR" dirty="0" err="1"/>
              <a:t>εκβιομηχανοποίηση</a:t>
            </a:r>
            <a:r>
              <a:rPr lang="el-GR" dirty="0"/>
              <a:t> της οικονομίας.</a:t>
            </a:r>
          </a:p>
          <a:p>
            <a:endParaRPr lang="en-GB" dirty="0"/>
          </a:p>
          <a:p>
            <a:r>
              <a:rPr lang="el-GR" dirty="0"/>
              <a:t>Θεώρησε ότι οι </a:t>
            </a:r>
            <a:r>
              <a:rPr lang="el-GR" dirty="0">
                <a:solidFill>
                  <a:srgbClr val="FF0000"/>
                </a:solidFill>
              </a:rPr>
              <a:t>εργάτες καταναλώνουν όλο το εισόδημα τους </a:t>
            </a:r>
            <a:r>
              <a:rPr lang="el-GR" dirty="0"/>
              <a:t>- και συνεπώς δεν συνεισφέρουν στην ανάπτυξη. </a:t>
            </a:r>
          </a:p>
          <a:p>
            <a:pPr marL="0" indent="0">
              <a:buNone/>
            </a:pPr>
            <a:endParaRPr lang="en-GB" dirty="0"/>
          </a:p>
          <a:p>
            <a:r>
              <a:rPr lang="el-GR" dirty="0">
                <a:solidFill>
                  <a:srgbClr val="FF0000"/>
                </a:solidFill>
              </a:rPr>
              <a:t>Οι γαιοκτήμονες, επίσης, είναι αδρανείς </a:t>
            </a:r>
            <a:r>
              <a:rPr lang="el-GR" dirty="0"/>
              <a:t>ως προς την ανάπτυξη εφόσον η </a:t>
            </a:r>
            <a:r>
              <a:rPr lang="el-GR" dirty="0" err="1"/>
              <a:t>γαιπρόσοδος</a:t>
            </a:r>
            <a:r>
              <a:rPr lang="el-GR" dirty="0"/>
              <a:t> πηγαίνει για την κατανάλωση προϊόντων χωρίς να συνεισφέρει στην περαιτέρω ανάπτυξη της παραγωγής. </a:t>
            </a:r>
          </a:p>
          <a:p>
            <a:endParaRPr lang="el-GR" dirty="0"/>
          </a:p>
          <a:p>
            <a:r>
              <a:rPr lang="el-GR" dirty="0"/>
              <a:t>Η </a:t>
            </a:r>
            <a:r>
              <a:rPr lang="el-GR" dirty="0">
                <a:solidFill>
                  <a:srgbClr val="FF0000"/>
                </a:solidFill>
              </a:rPr>
              <a:t>ροπή του κέρδους που μειώνεται </a:t>
            </a:r>
            <a:r>
              <a:rPr lang="el-GR" dirty="0"/>
              <a:t>(</a:t>
            </a:r>
            <a:r>
              <a:rPr lang="en-GB" b="1" dirty="0"/>
              <a:t>decreasing rate of profit</a:t>
            </a:r>
            <a:r>
              <a:rPr lang="el-GR" b="1" dirty="0"/>
              <a:t>) </a:t>
            </a:r>
            <a:r>
              <a:rPr lang="el-GR" dirty="0"/>
              <a:t>δημιουργεί μια δυναμική που θα </a:t>
            </a:r>
            <a:r>
              <a:rPr lang="el-GR" dirty="0">
                <a:solidFill>
                  <a:srgbClr val="FF0000"/>
                </a:solidFill>
              </a:rPr>
              <a:t>αποθαρρύνει τους καπιταλιστές </a:t>
            </a:r>
            <a:r>
              <a:rPr lang="el-GR" dirty="0"/>
              <a:t>από τη δημιουργική τους εργασία για περαιτέρω επενδύσεις. </a:t>
            </a:r>
          </a:p>
          <a:p>
            <a:endParaRPr lang="el-GR" b="1" dirty="0"/>
          </a:p>
          <a:p>
            <a:r>
              <a:rPr lang="el-GR" dirty="0"/>
              <a:t>Συνεπώς, το διαρκώς μειούμενο κέρδος των καπιταλιστών δημιουργεί </a:t>
            </a:r>
            <a:r>
              <a:rPr lang="el-GR" dirty="0">
                <a:solidFill>
                  <a:srgbClr val="FF0000"/>
                </a:solidFill>
              </a:rPr>
              <a:t>οικονομική στασιμότητα </a:t>
            </a:r>
            <a:r>
              <a:rPr lang="el-GR" dirty="0"/>
              <a:t>και αδυνατίζει τη δυναμική ανάπτυξης της καπιταλιστικής οικονομίας. </a:t>
            </a:r>
            <a:endParaRPr lang="en-GB" dirty="0"/>
          </a:p>
        </p:txBody>
      </p:sp>
      <p:sp>
        <p:nvSpPr>
          <p:cNvPr id="4" name="Slide Number Placeholder 3"/>
          <p:cNvSpPr>
            <a:spLocks noGrp="1"/>
          </p:cNvSpPr>
          <p:nvPr>
            <p:ph type="sldNum" sz="quarter" idx="12"/>
          </p:nvPr>
        </p:nvSpPr>
        <p:spPr/>
        <p:txBody>
          <a:bodyPr/>
          <a:lstStyle/>
          <a:p>
            <a:pPr defTabSz="685800" fontAlgn="auto">
              <a:spcBef>
                <a:spcPts val="0"/>
              </a:spcBef>
              <a:spcAft>
                <a:spcPts val="0"/>
              </a:spcAft>
            </a:pPr>
            <a:fld id="{4E3D0E19-D375-4F0C-9920-96693C9885B6}" type="slidenum">
              <a:rPr lang="en-GB">
                <a:solidFill>
                  <a:prstClr val="black">
                    <a:tint val="75000"/>
                  </a:prstClr>
                </a:solidFill>
                <a:latin typeface="Calibri"/>
                <a:cs typeface="+mn-cs"/>
              </a:rPr>
              <a:pPr defTabSz="685800" fontAlgn="auto">
                <a:spcBef>
                  <a:spcPts val="0"/>
                </a:spcBef>
                <a:spcAft>
                  <a:spcPts val="0"/>
                </a:spcAft>
              </a:pPr>
              <a:t>56</a:t>
            </a:fld>
            <a:endParaRPr lang="en-GB">
              <a:solidFill>
                <a:prstClr val="black">
                  <a:tint val="75000"/>
                </a:prstClr>
              </a:solidFill>
              <a:latin typeface="Calibri"/>
              <a:cs typeface="+mn-cs"/>
            </a:endParaRPr>
          </a:p>
        </p:txBody>
      </p:sp>
    </p:spTree>
    <p:extLst>
      <p:ext uri="{BB962C8B-B14F-4D97-AF65-F5344CB8AC3E}">
        <p14:creationId xmlns:p14="http://schemas.microsoft.com/office/powerpoint/2010/main" val="318537449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David Ricardo (1772-1823)</a:t>
            </a:r>
            <a:endParaRPr lang="en-GB" sz="3200" dirty="0"/>
          </a:p>
        </p:txBody>
      </p:sp>
      <p:sp>
        <p:nvSpPr>
          <p:cNvPr id="5" name="TextBox 4"/>
          <p:cNvSpPr txBox="1"/>
          <p:nvPr/>
        </p:nvSpPr>
        <p:spPr>
          <a:xfrm>
            <a:off x="395536" y="4365104"/>
            <a:ext cx="2232248" cy="504056"/>
          </a:xfrm>
          <a:prstGeom prst="rect">
            <a:avLst/>
          </a:prstGeom>
        </p:spPr>
        <p:txBody>
          <a:bodyPr vert="horz" wrap="square" lIns="91440" tIns="45720" rIns="91440" bIns="45720" rtlCol="0" anchor="ctr">
            <a:normAutofit/>
          </a:bodyPr>
          <a:lstStyle/>
          <a:p>
            <a:endParaRPr lang="en-US" dirty="0"/>
          </a:p>
        </p:txBody>
      </p:sp>
      <p:sp>
        <p:nvSpPr>
          <p:cNvPr id="4" name="TextBox 3"/>
          <p:cNvSpPr txBox="1"/>
          <p:nvPr/>
        </p:nvSpPr>
        <p:spPr>
          <a:xfrm>
            <a:off x="827584" y="1844824"/>
            <a:ext cx="7344816" cy="2160240"/>
          </a:xfrm>
          <a:prstGeom prst="rect">
            <a:avLst/>
          </a:prstGeom>
        </p:spPr>
        <p:txBody>
          <a:bodyPr vert="horz" wrap="square" lIns="91440" tIns="45720" rIns="91440" bIns="45720" rtlCol="0" anchor="ctr">
            <a:normAutofit/>
          </a:bodyPr>
          <a:lstStyle/>
          <a:p>
            <a:r>
              <a:rPr lang="el-GR" sz="2800" dirty="0"/>
              <a:t>Αντίθεση στους Νόμους περί Σιτηρών </a:t>
            </a:r>
            <a:r>
              <a:rPr lang="en-US" sz="2800" dirty="0"/>
              <a:t>[Corn Laws (1815-1846)] </a:t>
            </a:r>
            <a:r>
              <a:rPr lang="el-GR" sz="2800" dirty="0"/>
              <a:t>που εμπόδιζαν την εισαγωγή σιτηρών από το εξωτερικό</a:t>
            </a:r>
            <a:r>
              <a:rPr lang="en-US" sz="2800" dirty="0"/>
              <a:t>,</a:t>
            </a:r>
            <a:r>
              <a:rPr lang="el-GR" sz="2800" dirty="0"/>
              <a:t> ενίσχυαν τους γαιοκτήμονες</a:t>
            </a:r>
            <a:r>
              <a:rPr lang="en-US" sz="2800" dirty="0"/>
              <a:t> </a:t>
            </a:r>
            <a:r>
              <a:rPr lang="el-GR" sz="2800" dirty="0"/>
              <a:t>και αύξαναν τους μισθούς</a:t>
            </a:r>
            <a:endParaRPr lang="en-US" sz="2800" dirty="0"/>
          </a:p>
        </p:txBody>
      </p:sp>
    </p:spTree>
    <p:extLst>
      <p:ext uri="{BB962C8B-B14F-4D97-AF65-F5344CB8AC3E}">
        <p14:creationId xmlns:p14="http://schemas.microsoft.com/office/powerpoint/2010/main" val="352502902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95536" y="4365104"/>
            <a:ext cx="2232248" cy="504056"/>
          </a:xfrm>
          <a:prstGeom prst="rect">
            <a:avLst/>
          </a:prstGeom>
        </p:spPr>
        <p:txBody>
          <a:bodyPr vert="horz" wrap="square" lIns="91440" tIns="45720" rIns="91440" bIns="45720" rtlCol="0" anchor="ctr">
            <a:normAutofit/>
          </a:bodyPr>
          <a:lstStyle/>
          <a:p>
            <a:endParaRPr lang="en-US" dirty="0"/>
          </a:p>
        </p:txBody>
      </p:sp>
      <p:pic>
        <p:nvPicPr>
          <p:cNvPr id="4096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404664"/>
            <a:ext cx="5472608" cy="5832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5724128" y="1052736"/>
            <a:ext cx="2520280" cy="1584176"/>
          </a:xfrm>
          <a:prstGeom prst="rect">
            <a:avLst/>
          </a:prstGeom>
        </p:spPr>
        <p:txBody>
          <a:bodyPr vert="horz" wrap="square" lIns="91440" tIns="45720" rIns="91440" bIns="45720" rtlCol="0" anchor="ctr">
            <a:normAutofit/>
          </a:bodyPr>
          <a:lstStyle/>
          <a:p>
            <a:r>
              <a:rPr lang="el-GR" dirty="0"/>
              <a:t>Δηλ., οι σχετικές τιμές των αγαθών εκφράζουν την περιεχόμενη εργασία ανά μονάδα</a:t>
            </a:r>
            <a:endParaRPr lang="en-US" dirty="0"/>
          </a:p>
        </p:txBody>
      </p:sp>
      <p:sp>
        <p:nvSpPr>
          <p:cNvPr id="6" name="TextBox 5"/>
          <p:cNvSpPr txBox="1"/>
          <p:nvPr/>
        </p:nvSpPr>
        <p:spPr>
          <a:xfrm>
            <a:off x="5724128" y="2852936"/>
            <a:ext cx="2664296" cy="1944216"/>
          </a:xfrm>
          <a:prstGeom prst="rect">
            <a:avLst/>
          </a:prstGeom>
        </p:spPr>
        <p:txBody>
          <a:bodyPr vert="horz" wrap="square" lIns="91440" tIns="45720" rIns="91440" bIns="45720" rtlCol="0" anchor="ctr">
            <a:normAutofit/>
          </a:bodyPr>
          <a:lstStyle/>
          <a:p>
            <a:r>
              <a:rPr lang="el-GR" dirty="0"/>
              <a:t>Κριτική του </a:t>
            </a:r>
            <a:r>
              <a:rPr lang="en-US" dirty="0"/>
              <a:t>Malthus: </a:t>
            </a:r>
            <a:r>
              <a:rPr lang="el-GR" dirty="0"/>
              <a:t>Οι μισθοί των εργατών δεν είναι μόνο σιτάρι.</a:t>
            </a:r>
            <a:endParaRPr lang="en-US" dirty="0"/>
          </a:p>
        </p:txBody>
      </p:sp>
    </p:spTree>
    <p:extLst>
      <p:ext uri="{BB962C8B-B14F-4D97-AF65-F5344CB8AC3E}">
        <p14:creationId xmlns:p14="http://schemas.microsoft.com/office/powerpoint/2010/main" val="341581292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C87A3A49-4778-43AA-9AD3-31EDC5784D14}"/>
              </a:ext>
            </a:extLst>
          </p:cNvPr>
          <p:cNvPicPr>
            <a:picLocks noChangeAspect="1"/>
          </p:cNvPicPr>
          <p:nvPr/>
        </p:nvPicPr>
        <p:blipFill>
          <a:blip r:embed="rId2"/>
          <a:stretch>
            <a:fillRect/>
          </a:stretch>
        </p:blipFill>
        <p:spPr>
          <a:xfrm>
            <a:off x="581025" y="1507654"/>
            <a:ext cx="7974013" cy="3239442"/>
          </a:xfrm>
          <a:prstGeom prst="rect">
            <a:avLst/>
          </a:prstGeom>
          <a:noFill/>
        </p:spPr>
      </p:pic>
      <p:sp>
        <p:nvSpPr>
          <p:cNvPr id="5" name="TextBox 4"/>
          <p:cNvSpPr txBox="1"/>
          <p:nvPr/>
        </p:nvSpPr>
        <p:spPr>
          <a:xfrm>
            <a:off x="395536" y="4365104"/>
            <a:ext cx="2232248" cy="504056"/>
          </a:xfrm>
          <a:prstGeom prst="rect">
            <a:avLst/>
          </a:prstGeom>
        </p:spPr>
        <p:txBody>
          <a:bodyPr vert="horz" wrap="square" lIns="91440" tIns="45720" rIns="91440" bIns="45720" rtlCol="0" anchor="ctr">
            <a:normAutofit/>
          </a:bodyPr>
          <a:lstStyle/>
          <a:p>
            <a:endParaRPr lang="en-US" dirty="0"/>
          </a:p>
        </p:txBody>
      </p:sp>
      <p:sp>
        <p:nvSpPr>
          <p:cNvPr id="15" name="TextBox 14">
            <a:extLst>
              <a:ext uri="{FF2B5EF4-FFF2-40B4-BE49-F238E27FC236}">
                <a16:creationId xmlns:a16="http://schemas.microsoft.com/office/drawing/2014/main" id="{97C18922-659A-4282-80F2-126BD30123B3}"/>
              </a:ext>
            </a:extLst>
          </p:cNvPr>
          <p:cNvSpPr txBox="1"/>
          <p:nvPr/>
        </p:nvSpPr>
        <p:spPr>
          <a:xfrm>
            <a:off x="1835696" y="5229200"/>
            <a:ext cx="4536504" cy="720080"/>
          </a:xfrm>
          <a:prstGeom prst="rect">
            <a:avLst/>
          </a:prstGeom>
        </p:spPr>
        <p:txBody>
          <a:bodyPr vert="horz" wrap="square" lIns="91440" tIns="45720" rIns="91440" bIns="45720" rtlCol="0" anchor="ctr">
            <a:normAutofit/>
          </a:bodyPr>
          <a:lstStyle/>
          <a:p>
            <a:r>
              <a:rPr lang="el-GR" sz="2400" dirty="0"/>
              <a:t>Κέρδος στην γεωργία</a:t>
            </a:r>
            <a:endParaRPr lang="en-US" sz="2400" dirty="0"/>
          </a:p>
        </p:txBody>
      </p:sp>
    </p:spTree>
    <p:extLst>
      <p:ext uri="{BB962C8B-B14F-4D97-AF65-F5344CB8AC3E}">
        <p14:creationId xmlns:p14="http://schemas.microsoft.com/office/powerpoint/2010/main" val="30024847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Jean-Baptiste Say (1767-1832)</a:t>
            </a:r>
            <a:endParaRPr lang="en-GB" sz="3200" dirty="0"/>
          </a:p>
        </p:txBody>
      </p:sp>
      <p:sp>
        <p:nvSpPr>
          <p:cNvPr id="5" name="TextBox 4"/>
          <p:cNvSpPr txBox="1"/>
          <p:nvPr/>
        </p:nvSpPr>
        <p:spPr>
          <a:xfrm>
            <a:off x="395536" y="4365104"/>
            <a:ext cx="2232248" cy="504056"/>
          </a:xfrm>
          <a:prstGeom prst="rect">
            <a:avLst/>
          </a:prstGeom>
        </p:spPr>
        <p:txBody>
          <a:bodyPr vert="horz" wrap="square" lIns="91440" tIns="45720" rIns="91440" bIns="45720" rtlCol="0" anchor="ctr">
            <a:normAutofit/>
          </a:bodyPr>
          <a:lstStyle/>
          <a:p>
            <a:endParaRPr lang="en-US" dirty="0"/>
          </a:p>
        </p:txBody>
      </p:sp>
      <p:sp>
        <p:nvSpPr>
          <p:cNvPr id="4" name="TextBox 3"/>
          <p:cNvSpPr txBox="1"/>
          <p:nvPr/>
        </p:nvSpPr>
        <p:spPr>
          <a:xfrm>
            <a:off x="4901527" y="2924944"/>
            <a:ext cx="3132348" cy="3024335"/>
          </a:xfrm>
          <a:prstGeom prst="rect">
            <a:avLst/>
          </a:prstGeom>
        </p:spPr>
        <p:txBody>
          <a:bodyPr vert="horz" wrap="square" lIns="91440" tIns="45720" rIns="91440" bIns="45720" rtlCol="0" anchor="ctr">
            <a:normAutofit/>
          </a:bodyPr>
          <a:lstStyle/>
          <a:p>
            <a:r>
              <a:rPr lang="el-GR" dirty="0"/>
              <a:t>Η αρμονία των αγορών. </a:t>
            </a:r>
          </a:p>
          <a:p>
            <a:endParaRPr lang="el-GR" dirty="0"/>
          </a:p>
          <a:p>
            <a:r>
              <a:rPr lang="el-GR" dirty="0"/>
              <a:t>Δεν υπάρχει περίπτωση γενικευμένης υπερπροσφοράς </a:t>
            </a:r>
          </a:p>
          <a:p>
            <a:endParaRPr lang="el-GR" dirty="0"/>
          </a:p>
          <a:p>
            <a:r>
              <a:rPr lang="el-GR" dirty="0"/>
              <a:t>Νόμος του </a:t>
            </a:r>
            <a:r>
              <a:rPr lang="en-US" dirty="0"/>
              <a:t>Say:</a:t>
            </a:r>
          </a:p>
          <a:p>
            <a:r>
              <a:rPr lang="el-GR" dirty="0"/>
              <a:t>«Η προσφορά δημιουργεί τη ζήτησή της»</a:t>
            </a:r>
            <a:endParaRPr lang="en-US" dirty="0"/>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218689"/>
            <a:ext cx="3785685" cy="1131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016" y="1218689"/>
            <a:ext cx="3503371" cy="15047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6"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8921" y="2536947"/>
            <a:ext cx="3767795" cy="6760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7"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5536" y="3461003"/>
            <a:ext cx="4032448" cy="6995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1331640" y="4185083"/>
            <a:ext cx="2160240" cy="504056"/>
          </a:xfrm>
          <a:prstGeom prst="rect">
            <a:avLst/>
          </a:prstGeom>
        </p:spPr>
        <p:txBody>
          <a:bodyPr vert="horz" wrap="square" lIns="91440" tIns="45720" rIns="91440" bIns="45720" rtlCol="0" anchor="ctr">
            <a:normAutofit/>
          </a:bodyPr>
          <a:lstStyle/>
          <a:p>
            <a:r>
              <a:rPr lang="el-GR" dirty="0"/>
              <a:t>6</a:t>
            </a:r>
            <a:r>
              <a:rPr lang="el-GR" baseline="30000" dirty="0"/>
              <a:t>η</a:t>
            </a:r>
            <a:r>
              <a:rPr lang="el-GR" dirty="0"/>
              <a:t> έκδοση 1841</a:t>
            </a:r>
            <a:endParaRPr lang="en-US" dirty="0"/>
          </a:p>
        </p:txBody>
      </p:sp>
      <p:pic>
        <p:nvPicPr>
          <p:cNvPr id="5128"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7175" y="4797152"/>
            <a:ext cx="4314825" cy="485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9" name="Picture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55576" y="5307525"/>
            <a:ext cx="2324100" cy="876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2628623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7A92978-D06F-44D6-864C-567099C88A08}"/>
              </a:ext>
            </a:extLst>
          </p:cNvPr>
          <p:cNvPicPr>
            <a:picLocks noChangeAspect="1"/>
          </p:cNvPicPr>
          <p:nvPr/>
        </p:nvPicPr>
        <p:blipFill>
          <a:blip r:embed="rId2"/>
          <a:stretch>
            <a:fillRect/>
          </a:stretch>
        </p:blipFill>
        <p:spPr>
          <a:xfrm>
            <a:off x="1183667" y="1988840"/>
            <a:ext cx="6703642" cy="1828265"/>
          </a:xfrm>
          <a:prstGeom prst="rect">
            <a:avLst/>
          </a:prstGeom>
          <a:noFill/>
        </p:spPr>
      </p:pic>
      <p:sp>
        <p:nvSpPr>
          <p:cNvPr id="10" name="Text Placeholder 2">
            <a:extLst>
              <a:ext uri="{FF2B5EF4-FFF2-40B4-BE49-F238E27FC236}">
                <a16:creationId xmlns:a16="http://schemas.microsoft.com/office/drawing/2014/main" id="{ED9AEA2D-EC43-455E-82F8-272CC27DDD2A}"/>
              </a:ext>
            </a:extLst>
          </p:cNvPr>
          <p:cNvSpPr>
            <a:spLocks noGrp="1"/>
          </p:cNvSpPr>
          <p:nvPr>
            <p:ph type="body" sz="half" idx="2"/>
          </p:nvPr>
        </p:nvSpPr>
        <p:spPr>
          <a:xfrm>
            <a:off x="1792288" y="5157192"/>
            <a:ext cx="5486400" cy="1015008"/>
          </a:xfrm>
        </p:spPr>
        <p:txBody>
          <a:bodyPr>
            <a:normAutofit/>
          </a:bodyPr>
          <a:lstStyle/>
          <a:p>
            <a:r>
              <a:rPr lang="el-GR" sz="2400" dirty="0"/>
              <a:t>Κέρδος στην υφαντουργία</a:t>
            </a:r>
            <a:endParaRPr lang="en-US" sz="2400" dirty="0"/>
          </a:p>
        </p:txBody>
      </p:sp>
      <p:sp>
        <p:nvSpPr>
          <p:cNvPr id="5" name="TextBox 4"/>
          <p:cNvSpPr txBox="1"/>
          <p:nvPr/>
        </p:nvSpPr>
        <p:spPr>
          <a:xfrm>
            <a:off x="395536" y="4365104"/>
            <a:ext cx="2232248" cy="504056"/>
          </a:xfrm>
          <a:prstGeom prst="rect">
            <a:avLst/>
          </a:prstGeom>
        </p:spPr>
        <p:txBody>
          <a:bodyPr vert="horz" wrap="square" lIns="91440" tIns="45720" rIns="91440" bIns="45720" rtlCol="0" anchor="ctr">
            <a:normAutofit/>
          </a:bodyPr>
          <a:lstStyle/>
          <a:p>
            <a:endParaRPr lang="en-US" dirty="0"/>
          </a:p>
        </p:txBody>
      </p:sp>
    </p:spTree>
    <p:extLst>
      <p:ext uri="{BB962C8B-B14F-4D97-AF65-F5344CB8AC3E}">
        <p14:creationId xmlns:p14="http://schemas.microsoft.com/office/powerpoint/2010/main" val="399843232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2">
            <a:extLst>
              <a:ext uri="{FF2B5EF4-FFF2-40B4-BE49-F238E27FC236}">
                <a16:creationId xmlns:a16="http://schemas.microsoft.com/office/drawing/2014/main" id="{ED9AEA2D-EC43-455E-82F8-272CC27DDD2A}"/>
              </a:ext>
            </a:extLst>
          </p:cNvPr>
          <p:cNvSpPr>
            <a:spLocks noGrp="1"/>
          </p:cNvSpPr>
          <p:nvPr>
            <p:ph type="body" sz="half" idx="2"/>
          </p:nvPr>
        </p:nvSpPr>
        <p:spPr>
          <a:xfrm>
            <a:off x="1792288" y="5157192"/>
            <a:ext cx="5486400" cy="1015008"/>
          </a:xfrm>
        </p:spPr>
        <p:txBody>
          <a:bodyPr>
            <a:normAutofit/>
          </a:bodyPr>
          <a:lstStyle/>
          <a:p>
            <a:r>
              <a:rPr lang="el-GR" sz="2400" dirty="0"/>
              <a:t>Εξίσωση των κερδών και λύνουμε ως προς την τιμή του υφάσματος</a:t>
            </a:r>
            <a:endParaRPr lang="en-US" sz="2400" dirty="0"/>
          </a:p>
        </p:txBody>
      </p:sp>
      <p:sp>
        <p:nvSpPr>
          <p:cNvPr id="5" name="TextBox 4"/>
          <p:cNvSpPr txBox="1"/>
          <p:nvPr/>
        </p:nvSpPr>
        <p:spPr>
          <a:xfrm>
            <a:off x="395536" y="4365104"/>
            <a:ext cx="2232248" cy="504056"/>
          </a:xfrm>
          <a:prstGeom prst="rect">
            <a:avLst/>
          </a:prstGeom>
        </p:spPr>
        <p:txBody>
          <a:bodyPr vert="horz" wrap="square" lIns="91440" tIns="45720" rIns="91440" bIns="45720" rtlCol="0" anchor="ctr">
            <a:normAutofit/>
          </a:bodyPr>
          <a:lstStyle/>
          <a:p>
            <a:endParaRPr lang="en-US" dirty="0"/>
          </a:p>
        </p:txBody>
      </p:sp>
      <p:pic>
        <p:nvPicPr>
          <p:cNvPr id="7" name="Picture 6">
            <a:extLst>
              <a:ext uri="{FF2B5EF4-FFF2-40B4-BE49-F238E27FC236}">
                <a16:creationId xmlns:a16="http://schemas.microsoft.com/office/drawing/2014/main" id="{851B5051-8122-45BB-8A4E-C48529B687C7}"/>
              </a:ext>
            </a:extLst>
          </p:cNvPr>
          <p:cNvPicPr>
            <a:picLocks noChangeAspect="1"/>
          </p:cNvPicPr>
          <p:nvPr/>
        </p:nvPicPr>
        <p:blipFill>
          <a:blip r:embed="rId2"/>
          <a:stretch>
            <a:fillRect/>
          </a:stretch>
        </p:blipFill>
        <p:spPr>
          <a:xfrm>
            <a:off x="971600" y="728700"/>
            <a:ext cx="4461295" cy="1224136"/>
          </a:xfrm>
          <a:prstGeom prst="rect">
            <a:avLst/>
          </a:prstGeom>
        </p:spPr>
      </p:pic>
      <p:pic>
        <p:nvPicPr>
          <p:cNvPr id="9" name="Picture 8">
            <a:extLst>
              <a:ext uri="{FF2B5EF4-FFF2-40B4-BE49-F238E27FC236}">
                <a16:creationId xmlns:a16="http://schemas.microsoft.com/office/drawing/2014/main" id="{D7D15A0C-8455-419A-8D60-1048F83D0BD2}"/>
              </a:ext>
            </a:extLst>
          </p:cNvPr>
          <p:cNvPicPr>
            <a:picLocks noChangeAspect="1"/>
          </p:cNvPicPr>
          <p:nvPr/>
        </p:nvPicPr>
        <p:blipFill>
          <a:blip r:embed="rId3"/>
          <a:stretch>
            <a:fillRect/>
          </a:stretch>
        </p:blipFill>
        <p:spPr>
          <a:xfrm>
            <a:off x="913045" y="2204864"/>
            <a:ext cx="7317911" cy="2448272"/>
          </a:xfrm>
          <a:prstGeom prst="rect">
            <a:avLst/>
          </a:prstGeom>
        </p:spPr>
      </p:pic>
    </p:spTree>
    <p:extLst>
      <p:ext uri="{BB962C8B-B14F-4D97-AF65-F5344CB8AC3E}">
        <p14:creationId xmlns:p14="http://schemas.microsoft.com/office/powerpoint/2010/main" val="79945176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David Ricardo (1772-1823)</a:t>
            </a:r>
            <a:endParaRPr lang="en-GB" sz="3200" dirty="0"/>
          </a:p>
        </p:txBody>
      </p:sp>
      <p:sp>
        <p:nvSpPr>
          <p:cNvPr id="5" name="TextBox 4"/>
          <p:cNvSpPr txBox="1"/>
          <p:nvPr/>
        </p:nvSpPr>
        <p:spPr>
          <a:xfrm>
            <a:off x="395536" y="4365104"/>
            <a:ext cx="2232248" cy="504056"/>
          </a:xfrm>
          <a:prstGeom prst="rect">
            <a:avLst/>
          </a:prstGeom>
        </p:spPr>
        <p:txBody>
          <a:bodyPr vert="horz" wrap="square" lIns="91440" tIns="45720" rIns="91440" bIns="45720" rtlCol="0" anchor="ctr">
            <a:normAutofit/>
          </a:bodyPr>
          <a:lstStyle/>
          <a:p>
            <a:endParaRPr lang="en-US" dirty="0"/>
          </a:p>
        </p:txBody>
      </p:sp>
      <p:sp>
        <p:nvSpPr>
          <p:cNvPr id="3" name="TextBox 2"/>
          <p:cNvSpPr txBox="1"/>
          <p:nvPr/>
        </p:nvSpPr>
        <p:spPr>
          <a:xfrm>
            <a:off x="1115616" y="1772816"/>
            <a:ext cx="6984776" cy="1800200"/>
          </a:xfrm>
          <a:prstGeom prst="rect">
            <a:avLst/>
          </a:prstGeom>
        </p:spPr>
        <p:txBody>
          <a:bodyPr vert="horz" wrap="square" lIns="91440" tIns="45720" rIns="91440" bIns="45720" rtlCol="0" anchor="ctr">
            <a:normAutofit/>
          </a:bodyPr>
          <a:lstStyle/>
          <a:p>
            <a:r>
              <a:rPr lang="el-GR" sz="2400" dirty="0"/>
              <a:t>Απόπειρα </a:t>
            </a:r>
            <a:r>
              <a:rPr lang="en-US" sz="2400" dirty="0"/>
              <a:t>Ricardo </a:t>
            </a:r>
            <a:r>
              <a:rPr lang="el-GR" sz="2400" dirty="0"/>
              <a:t>για μια εργασιακή θεωρία της αξία στις </a:t>
            </a:r>
            <a:r>
              <a:rPr lang="el-GR" sz="2400" i="1" dirty="0"/>
              <a:t>Αρχές Πολιτικής Οικονομίας και Φορολογίας</a:t>
            </a:r>
            <a:r>
              <a:rPr lang="el-GR" sz="2400" dirty="0"/>
              <a:t> (1817)</a:t>
            </a:r>
            <a:endParaRPr lang="en-US" sz="2400" dirty="0"/>
          </a:p>
        </p:txBody>
      </p:sp>
    </p:spTree>
    <p:extLst>
      <p:ext uri="{BB962C8B-B14F-4D97-AF65-F5344CB8AC3E}">
        <p14:creationId xmlns:p14="http://schemas.microsoft.com/office/powerpoint/2010/main" val="146262672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David Ricardo (1772-1823)</a:t>
            </a:r>
            <a:endParaRPr lang="en-GB" sz="3200" dirty="0"/>
          </a:p>
        </p:txBody>
      </p:sp>
      <p:sp>
        <p:nvSpPr>
          <p:cNvPr id="5" name="TextBox 4"/>
          <p:cNvSpPr txBox="1"/>
          <p:nvPr/>
        </p:nvSpPr>
        <p:spPr>
          <a:xfrm>
            <a:off x="395536" y="4365104"/>
            <a:ext cx="2232248" cy="504056"/>
          </a:xfrm>
          <a:prstGeom prst="rect">
            <a:avLst/>
          </a:prstGeom>
        </p:spPr>
        <p:txBody>
          <a:bodyPr vert="horz" wrap="square" lIns="91440" tIns="45720" rIns="91440" bIns="45720" rtlCol="0" anchor="ctr">
            <a:normAutofit/>
          </a:bodyPr>
          <a:lstStyle/>
          <a:p>
            <a:endParaRPr lang="en-US" dirty="0"/>
          </a:p>
        </p:txBody>
      </p:sp>
      <p:pic>
        <p:nvPicPr>
          <p:cNvPr id="419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1484784"/>
            <a:ext cx="2162175" cy="3762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98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52825" y="1581150"/>
            <a:ext cx="2038350" cy="3695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98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2160" y="1427633"/>
            <a:ext cx="2219325" cy="3876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1475656" y="5373216"/>
            <a:ext cx="936104" cy="288032"/>
          </a:xfrm>
          <a:prstGeom prst="rect">
            <a:avLst/>
          </a:prstGeom>
        </p:spPr>
        <p:txBody>
          <a:bodyPr vert="horz" wrap="square" lIns="91440" tIns="45720" rIns="91440" bIns="45720" rtlCol="0" anchor="ctr">
            <a:normAutofit fontScale="85000" lnSpcReduction="20000"/>
          </a:bodyPr>
          <a:lstStyle/>
          <a:p>
            <a:pPr algn="ctr"/>
            <a:r>
              <a:rPr lang="el-GR" dirty="0"/>
              <a:t>1817</a:t>
            </a:r>
            <a:endParaRPr lang="en-US" dirty="0"/>
          </a:p>
        </p:txBody>
      </p:sp>
      <p:sp>
        <p:nvSpPr>
          <p:cNvPr id="8" name="TextBox 7"/>
          <p:cNvSpPr txBox="1"/>
          <p:nvPr/>
        </p:nvSpPr>
        <p:spPr>
          <a:xfrm>
            <a:off x="6653770" y="5381600"/>
            <a:ext cx="936104" cy="288032"/>
          </a:xfrm>
          <a:prstGeom prst="rect">
            <a:avLst/>
          </a:prstGeom>
        </p:spPr>
        <p:txBody>
          <a:bodyPr vert="horz" wrap="square" lIns="91440" tIns="45720" rIns="91440" bIns="45720" rtlCol="0" anchor="ctr">
            <a:normAutofit fontScale="85000" lnSpcReduction="20000"/>
          </a:bodyPr>
          <a:lstStyle/>
          <a:p>
            <a:pPr algn="ctr"/>
            <a:r>
              <a:rPr lang="el-GR" dirty="0"/>
              <a:t>1821</a:t>
            </a:r>
            <a:endParaRPr lang="en-US" dirty="0"/>
          </a:p>
        </p:txBody>
      </p:sp>
      <p:sp>
        <p:nvSpPr>
          <p:cNvPr id="9" name="TextBox 8"/>
          <p:cNvSpPr txBox="1"/>
          <p:nvPr/>
        </p:nvSpPr>
        <p:spPr>
          <a:xfrm>
            <a:off x="4008869" y="5373216"/>
            <a:ext cx="936104" cy="288032"/>
          </a:xfrm>
          <a:prstGeom prst="rect">
            <a:avLst/>
          </a:prstGeom>
        </p:spPr>
        <p:txBody>
          <a:bodyPr vert="horz" wrap="square" lIns="91440" tIns="45720" rIns="91440" bIns="45720" rtlCol="0" anchor="ctr">
            <a:normAutofit fontScale="85000" lnSpcReduction="20000"/>
          </a:bodyPr>
          <a:lstStyle/>
          <a:p>
            <a:pPr algn="ctr"/>
            <a:r>
              <a:rPr lang="el-GR" dirty="0"/>
              <a:t>1819</a:t>
            </a:r>
            <a:endParaRPr lang="en-US" dirty="0"/>
          </a:p>
        </p:txBody>
      </p:sp>
    </p:spTree>
    <p:extLst>
      <p:ext uri="{BB962C8B-B14F-4D97-AF65-F5344CB8AC3E}">
        <p14:creationId xmlns:p14="http://schemas.microsoft.com/office/powerpoint/2010/main" val="370123211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David Ricardo (1772-1823)</a:t>
            </a:r>
            <a:endParaRPr lang="en-GB" sz="3200" dirty="0"/>
          </a:p>
        </p:txBody>
      </p:sp>
      <p:sp>
        <p:nvSpPr>
          <p:cNvPr id="5" name="TextBox 4"/>
          <p:cNvSpPr txBox="1"/>
          <p:nvPr/>
        </p:nvSpPr>
        <p:spPr>
          <a:xfrm>
            <a:off x="395536" y="4365104"/>
            <a:ext cx="2232248" cy="504056"/>
          </a:xfrm>
          <a:prstGeom prst="rect">
            <a:avLst/>
          </a:prstGeom>
        </p:spPr>
        <p:txBody>
          <a:bodyPr vert="horz" wrap="square" lIns="91440" tIns="45720" rIns="91440" bIns="45720" rtlCol="0" anchor="ctr">
            <a:normAutofit/>
          </a:bodyPr>
          <a:lstStyle/>
          <a:p>
            <a:endParaRPr lang="en-US" dirty="0"/>
          </a:p>
        </p:txBody>
      </p:sp>
      <p:pic>
        <p:nvPicPr>
          <p:cNvPr id="430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1484784"/>
            <a:ext cx="3151808" cy="47313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4211960" y="1700808"/>
            <a:ext cx="3240360" cy="1656184"/>
          </a:xfrm>
          <a:prstGeom prst="rect">
            <a:avLst/>
          </a:prstGeom>
        </p:spPr>
        <p:txBody>
          <a:bodyPr vert="horz" wrap="square" lIns="91440" tIns="45720" rIns="91440" bIns="45720" rtlCol="0" anchor="ctr">
            <a:normAutofit/>
          </a:bodyPr>
          <a:lstStyle/>
          <a:p>
            <a:r>
              <a:rPr lang="el-GR" dirty="0"/>
              <a:t>Έκδοση </a:t>
            </a:r>
            <a:r>
              <a:rPr lang="en-US" dirty="0"/>
              <a:t>Sraffa </a:t>
            </a:r>
            <a:r>
              <a:rPr lang="el-GR" dirty="0"/>
              <a:t>που συνδυάζει και τις τρεις εκδόσεις</a:t>
            </a:r>
            <a:endParaRPr lang="en-US" dirty="0"/>
          </a:p>
        </p:txBody>
      </p:sp>
    </p:spTree>
    <p:extLst>
      <p:ext uri="{BB962C8B-B14F-4D97-AF65-F5344CB8AC3E}">
        <p14:creationId xmlns:p14="http://schemas.microsoft.com/office/powerpoint/2010/main" val="93167143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David Ricardo (1772-1823)</a:t>
            </a:r>
            <a:endParaRPr lang="en-GB" sz="3200" dirty="0"/>
          </a:p>
        </p:txBody>
      </p:sp>
      <p:sp>
        <p:nvSpPr>
          <p:cNvPr id="5" name="TextBox 4"/>
          <p:cNvSpPr txBox="1"/>
          <p:nvPr/>
        </p:nvSpPr>
        <p:spPr>
          <a:xfrm>
            <a:off x="395536" y="4365104"/>
            <a:ext cx="2232248" cy="504056"/>
          </a:xfrm>
          <a:prstGeom prst="rect">
            <a:avLst/>
          </a:prstGeom>
        </p:spPr>
        <p:txBody>
          <a:bodyPr vert="horz" wrap="square" lIns="91440" tIns="45720" rIns="91440" bIns="45720" rtlCol="0" anchor="ctr">
            <a:normAutofit/>
          </a:bodyPr>
          <a:lstStyle/>
          <a:p>
            <a:endParaRPr lang="en-US" dirty="0"/>
          </a:p>
        </p:txBody>
      </p:sp>
      <p:sp>
        <p:nvSpPr>
          <p:cNvPr id="3" name="TextBox 2"/>
          <p:cNvSpPr txBox="1"/>
          <p:nvPr/>
        </p:nvSpPr>
        <p:spPr>
          <a:xfrm>
            <a:off x="2123728" y="5805264"/>
            <a:ext cx="3384376" cy="468052"/>
          </a:xfrm>
          <a:prstGeom prst="rect">
            <a:avLst/>
          </a:prstGeom>
        </p:spPr>
        <p:txBody>
          <a:bodyPr vert="horz" wrap="square" lIns="91440" tIns="45720" rIns="91440" bIns="45720" rtlCol="0" anchor="ctr">
            <a:normAutofit/>
          </a:bodyPr>
          <a:lstStyle/>
          <a:p>
            <a:pPr algn="ctr"/>
            <a:r>
              <a:rPr lang="el-GR" sz="2000" b="1" dirty="0"/>
              <a:t>Ελληνικές μεταφράσεις</a:t>
            </a:r>
            <a:endParaRPr lang="en-US" sz="2000" b="1" dirty="0"/>
          </a:p>
        </p:txBody>
      </p:sp>
      <p:sp>
        <p:nvSpPr>
          <p:cNvPr id="4" name="Rectangle 3"/>
          <p:cNvSpPr/>
          <p:nvPr/>
        </p:nvSpPr>
        <p:spPr>
          <a:xfrm>
            <a:off x="323528" y="4204826"/>
            <a:ext cx="2592288" cy="1600438"/>
          </a:xfrm>
          <a:prstGeom prst="rect">
            <a:avLst/>
          </a:prstGeom>
        </p:spPr>
        <p:txBody>
          <a:bodyPr wrap="square">
            <a:spAutoFit/>
          </a:bodyPr>
          <a:lstStyle/>
          <a:p>
            <a:r>
              <a:rPr lang="el-GR" sz="1400" dirty="0" err="1"/>
              <a:t>David</a:t>
            </a:r>
            <a:r>
              <a:rPr lang="el-GR" sz="1400" dirty="0"/>
              <a:t> </a:t>
            </a:r>
            <a:r>
              <a:rPr lang="el-GR" sz="1400" dirty="0" err="1"/>
              <a:t>Ricardo</a:t>
            </a:r>
            <a:r>
              <a:rPr lang="el-GR" sz="1400" dirty="0"/>
              <a:t>, </a:t>
            </a:r>
            <a:r>
              <a:rPr lang="el-GR" sz="1400" i="1" dirty="0"/>
              <a:t>Αρχές πολιτικής οικονομίας και φορολογίας</a:t>
            </a:r>
            <a:r>
              <a:rPr lang="el-GR" sz="1400" dirty="0"/>
              <a:t>, επιμέλεια-μετάφραση Νικηφόρος </a:t>
            </a:r>
            <a:r>
              <a:rPr lang="el-GR" sz="1400" dirty="0" err="1"/>
              <a:t>Σταματάκης</a:t>
            </a:r>
            <a:r>
              <a:rPr lang="el-GR" sz="1400" dirty="0"/>
              <a:t>,  επιμέλεια σειράς Μιχάλης Ψαλιδόπουλος. Αθήνα : Εκδόσεις Παπαζήση, </a:t>
            </a:r>
            <a:r>
              <a:rPr lang="el-GR" sz="1400" b="1" dirty="0"/>
              <a:t>2002</a:t>
            </a:r>
            <a:r>
              <a:rPr lang="el-GR" sz="1400" dirty="0"/>
              <a:t>.</a:t>
            </a:r>
            <a:endParaRPr lang="en-US" sz="1400" dirty="0"/>
          </a:p>
        </p:txBody>
      </p:sp>
      <p:pic>
        <p:nvPicPr>
          <p:cNvPr id="798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9660" y="1844824"/>
            <a:ext cx="1524000" cy="2171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2797408" y="4204826"/>
            <a:ext cx="2422664" cy="1446550"/>
          </a:xfrm>
          <a:prstGeom prst="rect">
            <a:avLst/>
          </a:prstGeom>
        </p:spPr>
        <p:txBody>
          <a:bodyPr wrap="square">
            <a:spAutoFit/>
          </a:bodyPr>
          <a:lstStyle/>
          <a:p>
            <a:r>
              <a:rPr lang="el-GR" dirty="0"/>
              <a:t> </a:t>
            </a:r>
            <a:r>
              <a:rPr lang="el-GR" sz="1400" dirty="0" err="1"/>
              <a:t>David</a:t>
            </a:r>
            <a:r>
              <a:rPr lang="el-GR" sz="1400" dirty="0"/>
              <a:t> </a:t>
            </a:r>
            <a:r>
              <a:rPr lang="el-GR" sz="1400" dirty="0" err="1"/>
              <a:t>Ricardo</a:t>
            </a:r>
            <a:r>
              <a:rPr lang="el-GR" sz="1400" dirty="0"/>
              <a:t>, </a:t>
            </a:r>
            <a:r>
              <a:rPr lang="el-GR" sz="1400" i="1" dirty="0"/>
              <a:t>Οι αρχές της πολιτικής οικονομίας και της φορολογίας : Κεφάλαια I έως VI,</a:t>
            </a:r>
            <a:r>
              <a:rPr lang="el-GR" sz="1400" dirty="0"/>
              <a:t> μετάφραση Θέμις </a:t>
            </a:r>
            <a:r>
              <a:rPr lang="el-GR" sz="1400" dirty="0" err="1"/>
              <a:t>Μίνογλου</a:t>
            </a:r>
            <a:r>
              <a:rPr lang="el-GR" sz="1400" dirty="0"/>
              <a:t>. - Αθήνα : Κριτική, </a:t>
            </a:r>
            <a:r>
              <a:rPr lang="el-GR" sz="1400" b="1" dirty="0"/>
              <a:t>2000</a:t>
            </a:r>
            <a:r>
              <a:rPr lang="el-GR" sz="1400" dirty="0"/>
              <a:t>.</a:t>
            </a:r>
            <a:endParaRPr lang="en-US" sz="1400" dirty="0"/>
          </a:p>
        </p:txBody>
      </p:sp>
      <p:pic>
        <p:nvPicPr>
          <p:cNvPr id="798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44415" y="1844824"/>
            <a:ext cx="1472339" cy="2171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5580112" y="4281770"/>
            <a:ext cx="2952328" cy="1446550"/>
          </a:xfrm>
          <a:prstGeom prst="rect">
            <a:avLst/>
          </a:prstGeom>
        </p:spPr>
        <p:txBody>
          <a:bodyPr wrap="square">
            <a:spAutoFit/>
          </a:bodyPr>
          <a:lstStyle/>
          <a:p>
            <a:r>
              <a:rPr lang="el-GR" sz="1400" dirty="0" err="1"/>
              <a:t>David</a:t>
            </a:r>
            <a:r>
              <a:rPr lang="el-GR" sz="1400" dirty="0"/>
              <a:t> </a:t>
            </a:r>
            <a:r>
              <a:rPr lang="el-GR" sz="1400" dirty="0" err="1"/>
              <a:t>Ricardo</a:t>
            </a:r>
            <a:r>
              <a:rPr lang="el-GR" sz="1400" dirty="0"/>
              <a:t>, </a:t>
            </a:r>
            <a:r>
              <a:rPr lang="el-GR" sz="1400" i="1" dirty="0" err="1"/>
              <a:t>Αρχαί</a:t>
            </a:r>
            <a:r>
              <a:rPr lang="el-GR" sz="1400" i="1" dirty="0"/>
              <a:t> πολιτικής οικονομίας και φορολογίας</a:t>
            </a:r>
            <a:r>
              <a:rPr lang="el-GR" sz="1400" dirty="0"/>
              <a:t>,  μετάφραση </a:t>
            </a:r>
            <a:r>
              <a:rPr lang="el-GR" sz="1400" dirty="0" err="1"/>
              <a:t>Νικ</a:t>
            </a:r>
            <a:r>
              <a:rPr lang="el-GR" sz="1400" dirty="0"/>
              <a:t>. Π. Κωνσταντινίδη, Εισαγωγή: Δ. </a:t>
            </a:r>
            <a:r>
              <a:rPr lang="el-GR" sz="1400" dirty="0" err="1"/>
              <a:t>Καλιτσουνάκι</a:t>
            </a:r>
            <a:r>
              <a:rPr lang="el-GR" sz="1400" dirty="0"/>
              <a:t>, Αθήνα : Εκδόσεις </a:t>
            </a:r>
            <a:r>
              <a:rPr lang="el-GR" sz="1400" dirty="0" err="1"/>
              <a:t>Γκοβόστη</a:t>
            </a:r>
            <a:r>
              <a:rPr lang="el-GR" sz="1400" dirty="0"/>
              <a:t>, 1995 (</a:t>
            </a:r>
            <a:r>
              <a:rPr lang="el-GR" sz="1400" b="1" dirty="0"/>
              <a:t>1938</a:t>
            </a:r>
            <a:r>
              <a:rPr lang="el-GR" sz="1400" dirty="0"/>
              <a:t>)</a:t>
            </a:r>
          </a:p>
          <a:p>
            <a:endParaRPr lang="el-GR" dirty="0"/>
          </a:p>
        </p:txBody>
      </p:sp>
      <p:pic>
        <p:nvPicPr>
          <p:cNvPr id="798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0152" y="1844824"/>
            <a:ext cx="1524000" cy="2219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6178261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4B12AE-386B-4818-9584-CAEEED3A45B1}"/>
              </a:ext>
            </a:extLst>
          </p:cNvPr>
          <p:cNvSpPr>
            <a:spLocks noGrp="1"/>
          </p:cNvSpPr>
          <p:nvPr>
            <p:ph type="title"/>
          </p:nvPr>
        </p:nvSpPr>
        <p:spPr>
          <a:xfrm>
            <a:off x="457200" y="332656"/>
            <a:ext cx="8229600" cy="2128769"/>
          </a:xfrm>
        </p:spPr>
        <p:txBody>
          <a:bodyPr>
            <a:normAutofit/>
          </a:bodyPr>
          <a:lstStyle/>
          <a:p>
            <a:r>
              <a:rPr lang="el-GR" dirty="0"/>
              <a:t>Οι Αρχές της Πολιτικής Οικονομίας και της φορολογίας</a:t>
            </a:r>
            <a:br>
              <a:rPr lang="el-GR" dirty="0"/>
            </a:br>
            <a:r>
              <a:rPr lang="en-US" i="1" dirty="0"/>
              <a:t>The Principles of Political Economy and Taxation</a:t>
            </a:r>
            <a:endParaRPr lang="en-GB" i="1" dirty="0"/>
          </a:p>
        </p:txBody>
      </p:sp>
      <p:sp>
        <p:nvSpPr>
          <p:cNvPr id="3" name="Content Placeholder 2">
            <a:extLst>
              <a:ext uri="{FF2B5EF4-FFF2-40B4-BE49-F238E27FC236}">
                <a16:creationId xmlns:a16="http://schemas.microsoft.com/office/drawing/2014/main" id="{04080DF9-6115-48F5-8DE5-8CFC8D77BC72}"/>
              </a:ext>
            </a:extLst>
          </p:cNvPr>
          <p:cNvSpPr>
            <a:spLocks noGrp="1"/>
          </p:cNvSpPr>
          <p:nvPr>
            <p:ph idx="1"/>
          </p:nvPr>
        </p:nvSpPr>
        <p:spPr>
          <a:xfrm>
            <a:off x="733507" y="2640330"/>
            <a:ext cx="7800230" cy="3596982"/>
          </a:xfrm>
        </p:spPr>
        <p:txBody>
          <a:bodyPr>
            <a:normAutofit fontScale="77500" lnSpcReduction="20000"/>
          </a:bodyPr>
          <a:lstStyle/>
          <a:p>
            <a:r>
              <a:rPr lang="el-GR" dirty="0"/>
              <a:t>Για τον</a:t>
            </a:r>
            <a:r>
              <a:rPr lang="en-US" dirty="0"/>
              <a:t> Ricardo </a:t>
            </a:r>
            <a:r>
              <a:rPr lang="el-GR" dirty="0"/>
              <a:t>το βασικό ερώτημα της Πολιτικής Οικονομίας </a:t>
            </a:r>
            <a:r>
              <a:rPr lang="el-GR" dirty="0">
                <a:solidFill>
                  <a:srgbClr val="FF0000"/>
                </a:solidFill>
              </a:rPr>
              <a:t>ήταν η κατανόηση των κανόνων που καθορίζουν την κατανομή της παραγωγής και του κέρδους της στις διάφορες ομάδες της κοινωνίας. </a:t>
            </a:r>
          </a:p>
          <a:p>
            <a:pPr marL="0" indent="0">
              <a:buNone/>
            </a:pPr>
            <a:endParaRPr lang="en-US" dirty="0"/>
          </a:p>
          <a:p>
            <a:r>
              <a:rPr lang="en-US" dirty="0"/>
              <a:t>“</a:t>
            </a:r>
            <a:r>
              <a:rPr lang="en-US" b="1" i="1" dirty="0"/>
              <a:t>the laws which regulate this distribution </a:t>
            </a:r>
            <a:r>
              <a:rPr lang="en-US" dirty="0"/>
              <a:t>[between landowners, capitalists and </a:t>
            </a:r>
            <a:r>
              <a:rPr lang="en-US" dirty="0" err="1"/>
              <a:t>labourers</a:t>
            </a:r>
            <a:r>
              <a:rPr lang="en-US" dirty="0"/>
              <a:t>] </a:t>
            </a:r>
            <a:r>
              <a:rPr lang="en-US" b="1" i="1" dirty="0"/>
              <a:t>is the principal problem in Political Economy</a:t>
            </a:r>
            <a:r>
              <a:rPr lang="en-US" dirty="0"/>
              <a:t>” (Ricardo, 1951[1871], p. 5)</a:t>
            </a:r>
          </a:p>
          <a:p>
            <a:pPr marL="0" indent="0">
              <a:buNone/>
            </a:pPr>
            <a:endParaRPr lang="en-US" dirty="0"/>
          </a:p>
          <a:p>
            <a:r>
              <a:rPr lang="el-GR" dirty="0"/>
              <a:t>Το ενδιαφέρον του για την κατανομή είχε να κάνει με τη προσπάθειά του να καταλάβει </a:t>
            </a:r>
            <a:r>
              <a:rPr lang="el-GR" dirty="0">
                <a:solidFill>
                  <a:srgbClr val="FF0000"/>
                </a:solidFill>
              </a:rPr>
              <a:t>τις αρχές που διέπουν την οικονομική ανάπτυξη</a:t>
            </a:r>
            <a:r>
              <a:rPr lang="el-GR" dirty="0"/>
              <a:t>. </a:t>
            </a:r>
          </a:p>
          <a:p>
            <a:pPr marL="0" indent="0">
              <a:buNone/>
            </a:pPr>
            <a:endParaRPr lang="en-US" dirty="0"/>
          </a:p>
          <a:p>
            <a:r>
              <a:rPr lang="el-GR" dirty="0">
                <a:solidFill>
                  <a:srgbClr val="FF0000"/>
                </a:solidFill>
              </a:rPr>
              <a:t>Το ποσοστό του κέρδους </a:t>
            </a:r>
            <a:r>
              <a:rPr lang="el-GR" dirty="0"/>
              <a:t>(</a:t>
            </a:r>
            <a:r>
              <a:rPr lang="en-US" i="1" dirty="0"/>
              <a:t>The rate of profit</a:t>
            </a:r>
            <a:r>
              <a:rPr lang="el-GR" dirty="0"/>
              <a:t>) ήταν αυτό που καθόριζε την οικονομική ανάπτυξη. </a:t>
            </a:r>
            <a:endParaRPr lang="en-GB" dirty="0"/>
          </a:p>
        </p:txBody>
      </p:sp>
      <p:sp>
        <p:nvSpPr>
          <p:cNvPr id="4" name="Slide Number Placeholder 3">
            <a:extLst>
              <a:ext uri="{FF2B5EF4-FFF2-40B4-BE49-F238E27FC236}">
                <a16:creationId xmlns:a16="http://schemas.microsoft.com/office/drawing/2014/main" id="{55DAEF6E-D745-42D3-9DCD-77B5DC64238C}"/>
              </a:ext>
            </a:extLst>
          </p:cNvPr>
          <p:cNvSpPr>
            <a:spLocks noGrp="1"/>
          </p:cNvSpPr>
          <p:nvPr>
            <p:ph type="sldNum" sz="quarter" idx="12"/>
          </p:nvPr>
        </p:nvSpPr>
        <p:spPr/>
        <p:txBody>
          <a:bodyPr/>
          <a:lstStyle/>
          <a:p>
            <a:pPr defTabSz="685800" fontAlgn="auto">
              <a:spcBef>
                <a:spcPts val="0"/>
              </a:spcBef>
              <a:spcAft>
                <a:spcPts val="0"/>
              </a:spcAft>
            </a:pPr>
            <a:fld id="{4E3D0E19-D375-4F0C-9920-96693C9885B6}" type="slidenum">
              <a:rPr lang="en-GB">
                <a:solidFill>
                  <a:prstClr val="black">
                    <a:tint val="75000"/>
                  </a:prstClr>
                </a:solidFill>
                <a:latin typeface="Calibri"/>
                <a:cs typeface="+mn-cs"/>
              </a:rPr>
              <a:pPr defTabSz="685800" fontAlgn="auto">
                <a:spcBef>
                  <a:spcPts val="0"/>
                </a:spcBef>
                <a:spcAft>
                  <a:spcPts val="0"/>
                </a:spcAft>
              </a:pPr>
              <a:t>66</a:t>
            </a:fld>
            <a:endParaRPr lang="en-GB">
              <a:solidFill>
                <a:prstClr val="black">
                  <a:tint val="75000"/>
                </a:prstClr>
              </a:solidFill>
              <a:latin typeface="Calibri"/>
              <a:cs typeface="+mn-cs"/>
            </a:endParaRPr>
          </a:p>
        </p:txBody>
      </p:sp>
    </p:spTree>
    <p:extLst>
      <p:ext uri="{BB962C8B-B14F-4D97-AF65-F5344CB8AC3E}">
        <p14:creationId xmlns:p14="http://schemas.microsoft.com/office/powerpoint/2010/main" val="289082010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5900" y="587861"/>
            <a:ext cx="6172200" cy="921749"/>
          </a:xfrm>
        </p:spPr>
        <p:txBody>
          <a:bodyPr>
            <a:normAutofit fontScale="90000"/>
          </a:bodyPr>
          <a:lstStyle/>
          <a:p>
            <a:r>
              <a:rPr lang="el-GR" dirty="0"/>
              <a:t>Μεθοδολογία και διαφορές από τον </a:t>
            </a:r>
            <a:r>
              <a:rPr lang="en-GB" dirty="0"/>
              <a:t>Adam Smith</a:t>
            </a:r>
          </a:p>
        </p:txBody>
      </p:sp>
      <p:sp>
        <p:nvSpPr>
          <p:cNvPr id="3" name="Content Placeholder 2"/>
          <p:cNvSpPr>
            <a:spLocks noGrp="1"/>
          </p:cNvSpPr>
          <p:nvPr>
            <p:ph idx="1"/>
          </p:nvPr>
        </p:nvSpPr>
        <p:spPr>
          <a:xfrm>
            <a:off x="107504" y="1872360"/>
            <a:ext cx="8856984" cy="4652983"/>
          </a:xfrm>
        </p:spPr>
        <p:txBody>
          <a:bodyPr>
            <a:normAutofit fontScale="85000" lnSpcReduction="20000"/>
          </a:bodyPr>
          <a:lstStyle/>
          <a:p>
            <a:r>
              <a:rPr lang="en-GB" dirty="0"/>
              <a:t> </a:t>
            </a:r>
            <a:r>
              <a:rPr lang="el-GR" dirty="0"/>
              <a:t>Ο </a:t>
            </a:r>
            <a:r>
              <a:rPr lang="en-GB" dirty="0"/>
              <a:t>Adam Smith </a:t>
            </a:r>
            <a:r>
              <a:rPr lang="el-GR" dirty="0"/>
              <a:t>χρησιμοποιούσε </a:t>
            </a:r>
            <a:r>
              <a:rPr lang="el-GR" dirty="0">
                <a:solidFill>
                  <a:srgbClr val="FF0000"/>
                </a:solidFill>
              </a:rPr>
              <a:t>αναλυτικά επιχειρήματα </a:t>
            </a:r>
            <a:r>
              <a:rPr lang="el-GR" dirty="0"/>
              <a:t>και </a:t>
            </a:r>
            <a:r>
              <a:rPr lang="el-GR" dirty="0">
                <a:solidFill>
                  <a:srgbClr val="FF0000"/>
                </a:solidFill>
              </a:rPr>
              <a:t>ιστορικά παραδείγματα</a:t>
            </a:r>
            <a:r>
              <a:rPr lang="el-GR" dirty="0"/>
              <a:t>.</a:t>
            </a:r>
          </a:p>
          <a:p>
            <a:endParaRPr lang="el-GR" dirty="0"/>
          </a:p>
          <a:p>
            <a:r>
              <a:rPr lang="el-GR" dirty="0">
                <a:solidFill>
                  <a:srgbClr val="FF0000"/>
                </a:solidFill>
              </a:rPr>
              <a:t>Ο </a:t>
            </a:r>
            <a:r>
              <a:rPr lang="en-GB" dirty="0">
                <a:solidFill>
                  <a:srgbClr val="FF0000"/>
                </a:solidFill>
              </a:rPr>
              <a:t>Ricardo </a:t>
            </a:r>
            <a:r>
              <a:rPr lang="el-GR" dirty="0">
                <a:solidFill>
                  <a:srgbClr val="FF0000"/>
                </a:solidFill>
              </a:rPr>
              <a:t>έχει περισσότερο κλίση στα αναλυτικά επιχειρήματα</a:t>
            </a:r>
            <a:r>
              <a:rPr lang="el-GR" dirty="0"/>
              <a:t> και στη δημιουργία μοντέλων που βασίζονται σε απλές βασικές παραδοχές. </a:t>
            </a:r>
          </a:p>
          <a:p>
            <a:endParaRPr lang="el-GR" dirty="0"/>
          </a:p>
          <a:p>
            <a:r>
              <a:rPr lang="el-GR" dirty="0"/>
              <a:t>Ο </a:t>
            </a:r>
            <a:r>
              <a:rPr lang="en-GB" dirty="0"/>
              <a:t>Ricardo </a:t>
            </a:r>
            <a:r>
              <a:rPr lang="el-GR" dirty="0"/>
              <a:t>ασχολείται με </a:t>
            </a:r>
            <a:r>
              <a:rPr lang="el-GR" dirty="0">
                <a:solidFill>
                  <a:srgbClr val="FF0000"/>
                </a:solidFill>
              </a:rPr>
              <a:t>τις σχέσεις των τάξεων στην παραγωγή</a:t>
            </a:r>
            <a:r>
              <a:rPr lang="el-GR" dirty="0"/>
              <a:t>, και όχι ουσιαστικά με την ανταλλαγή προϊόντων μεταξύ των ιδιωτών.</a:t>
            </a:r>
          </a:p>
          <a:p>
            <a:pPr marL="0" indent="0">
              <a:buNone/>
            </a:pPr>
            <a:r>
              <a:rPr lang="el-GR" dirty="0"/>
              <a:t> </a:t>
            </a:r>
          </a:p>
          <a:p>
            <a:r>
              <a:rPr lang="el-GR" dirty="0"/>
              <a:t>Το βασικό του ενδιαφέρον είναι </a:t>
            </a:r>
            <a:r>
              <a:rPr lang="el-GR" dirty="0">
                <a:solidFill>
                  <a:srgbClr val="FF0000"/>
                </a:solidFill>
              </a:rPr>
              <a:t>η κατανομή της παραγωγής και του πλούτου </a:t>
            </a:r>
            <a:r>
              <a:rPr lang="el-GR" dirty="0"/>
              <a:t>που δημιουργεί η βιομηχανική επανάσταση. </a:t>
            </a:r>
          </a:p>
          <a:p>
            <a:endParaRPr lang="el-GR" dirty="0"/>
          </a:p>
          <a:p>
            <a:r>
              <a:rPr lang="el-GR" dirty="0"/>
              <a:t>Η σχολή των κλασικών οικονομικών και η μέθοδος του αποκαλούνται </a:t>
            </a:r>
            <a:r>
              <a:rPr lang="el-GR" dirty="0">
                <a:solidFill>
                  <a:srgbClr val="FF0000"/>
                </a:solidFill>
              </a:rPr>
              <a:t>Νέο-</a:t>
            </a:r>
            <a:r>
              <a:rPr lang="el-GR" dirty="0" err="1">
                <a:solidFill>
                  <a:srgbClr val="FF0000"/>
                </a:solidFill>
              </a:rPr>
              <a:t>Ρικαρδιανες</a:t>
            </a:r>
            <a:r>
              <a:rPr lang="en-GB" dirty="0">
                <a:solidFill>
                  <a:srgbClr val="FF0000"/>
                </a:solidFill>
              </a:rPr>
              <a:t>. </a:t>
            </a:r>
            <a:endParaRPr lang="el-GR" dirty="0">
              <a:solidFill>
                <a:srgbClr val="FF0000"/>
              </a:solidFill>
            </a:endParaRPr>
          </a:p>
          <a:p>
            <a:pPr lvl="1"/>
            <a:r>
              <a:rPr lang="el-GR" dirty="0"/>
              <a:t>Η βασική τους αρχή είναι η εύρεση γενικών κανόνων που διέπουν τον καπιταλισμό. </a:t>
            </a:r>
            <a:endParaRPr lang="en-GB"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7445" y="1665982"/>
            <a:ext cx="6465094" cy="500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pPr defTabSz="685800" fontAlgn="auto">
              <a:spcBef>
                <a:spcPts val="0"/>
              </a:spcBef>
              <a:spcAft>
                <a:spcPts val="0"/>
              </a:spcAft>
            </a:pPr>
            <a:fld id="{4E3D0E19-D375-4F0C-9920-96693C9885B6}" type="slidenum">
              <a:rPr lang="en-GB">
                <a:solidFill>
                  <a:prstClr val="black">
                    <a:tint val="75000"/>
                  </a:prstClr>
                </a:solidFill>
                <a:latin typeface="Calibri"/>
                <a:cs typeface="+mn-cs"/>
              </a:rPr>
              <a:pPr defTabSz="685800" fontAlgn="auto">
                <a:spcBef>
                  <a:spcPts val="0"/>
                </a:spcBef>
                <a:spcAft>
                  <a:spcPts val="0"/>
                </a:spcAft>
              </a:pPr>
              <a:t>67</a:t>
            </a:fld>
            <a:endParaRPr lang="en-GB">
              <a:solidFill>
                <a:prstClr val="black">
                  <a:tint val="75000"/>
                </a:prstClr>
              </a:solidFill>
              <a:latin typeface="Calibri"/>
              <a:cs typeface="+mn-cs"/>
            </a:endParaRPr>
          </a:p>
        </p:txBody>
      </p:sp>
    </p:spTree>
    <p:extLst>
      <p:ext uri="{BB962C8B-B14F-4D97-AF65-F5344CB8AC3E}">
        <p14:creationId xmlns:p14="http://schemas.microsoft.com/office/powerpoint/2010/main" val="140401178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David Ricardo (1772-1823)</a:t>
            </a:r>
            <a:endParaRPr lang="en-GB" sz="3200" dirty="0"/>
          </a:p>
        </p:txBody>
      </p:sp>
      <p:sp>
        <p:nvSpPr>
          <p:cNvPr id="5" name="TextBox 4"/>
          <p:cNvSpPr txBox="1"/>
          <p:nvPr/>
        </p:nvSpPr>
        <p:spPr>
          <a:xfrm>
            <a:off x="395536" y="4365104"/>
            <a:ext cx="2232248" cy="504056"/>
          </a:xfrm>
          <a:prstGeom prst="rect">
            <a:avLst/>
          </a:prstGeom>
        </p:spPr>
        <p:txBody>
          <a:bodyPr vert="horz" wrap="square" lIns="91440" tIns="45720" rIns="91440" bIns="45720" rtlCol="0" anchor="ctr">
            <a:normAutofit/>
          </a:bodyPr>
          <a:lstStyle/>
          <a:p>
            <a:endParaRPr lang="en-US" dirty="0"/>
          </a:p>
        </p:txBody>
      </p:sp>
      <p:pic>
        <p:nvPicPr>
          <p:cNvPr id="4403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1340768"/>
            <a:ext cx="3606731" cy="48238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5076056" y="1628800"/>
            <a:ext cx="2376264" cy="1440160"/>
          </a:xfrm>
          <a:prstGeom prst="rect">
            <a:avLst/>
          </a:prstGeom>
        </p:spPr>
        <p:txBody>
          <a:bodyPr vert="horz" wrap="square" lIns="91440" tIns="45720" rIns="91440" bIns="45720" rtlCol="0" anchor="ctr">
            <a:normAutofit/>
          </a:bodyPr>
          <a:lstStyle/>
          <a:p>
            <a:r>
              <a:rPr lang="el-GR" dirty="0"/>
              <a:t>Η χρησιμότητα αποτελεί προϋπόθεση αλλά όχι μέτρο της αξίας</a:t>
            </a:r>
            <a:endParaRPr lang="en-US" dirty="0"/>
          </a:p>
        </p:txBody>
      </p:sp>
      <p:sp>
        <p:nvSpPr>
          <p:cNvPr id="4" name="Rectangle 3">
            <a:extLst>
              <a:ext uri="{FF2B5EF4-FFF2-40B4-BE49-F238E27FC236}">
                <a16:creationId xmlns:a16="http://schemas.microsoft.com/office/drawing/2014/main" id="{046DB8CF-D412-74BE-4EED-EB40508D31D1}"/>
              </a:ext>
            </a:extLst>
          </p:cNvPr>
          <p:cNvSpPr/>
          <p:nvPr/>
        </p:nvSpPr>
        <p:spPr>
          <a:xfrm>
            <a:off x="1043608" y="2132856"/>
            <a:ext cx="3318699" cy="792088"/>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11396999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David Ricardo (1772-1823)</a:t>
            </a:r>
            <a:endParaRPr lang="en-GB" sz="3200" dirty="0"/>
          </a:p>
        </p:txBody>
      </p:sp>
      <p:sp>
        <p:nvSpPr>
          <p:cNvPr id="5" name="TextBox 4"/>
          <p:cNvSpPr txBox="1"/>
          <p:nvPr/>
        </p:nvSpPr>
        <p:spPr>
          <a:xfrm>
            <a:off x="395536" y="4365104"/>
            <a:ext cx="2232248" cy="504056"/>
          </a:xfrm>
          <a:prstGeom prst="rect">
            <a:avLst/>
          </a:prstGeom>
        </p:spPr>
        <p:txBody>
          <a:bodyPr vert="horz" wrap="square" lIns="91440" tIns="45720" rIns="91440" bIns="45720" rtlCol="0" anchor="ctr">
            <a:normAutofit/>
          </a:bodyPr>
          <a:lstStyle/>
          <a:p>
            <a:endParaRPr lang="en-US" dirty="0"/>
          </a:p>
        </p:txBody>
      </p:sp>
      <p:pic>
        <p:nvPicPr>
          <p:cNvPr id="450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145374"/>
            <a:ext cx="4450432" cy="48990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5260746" y="1916832"/>
            <a:ext cx="2839645" cy="2952328"/>
          </a:xfrm>
          <a:prstGeom prst="rect">
            <a:avLst/>
          </a:prstGeom>
        </p:spPr>
        <p:txBody>
          <a:bodyPr vert="horz" wrap="square" lIns="91440" tIns="45720" rIns="91440" bIns="45720" rtlCol="0" anchor="ctr">
            <a:normAutofit/>
          </a:bodyPr>
          <a:lstStyle/>
          <a:p>
            <a:r>
              <a:rPr lang="el-GR" dirty="0"/>
              <a:t>Τα αγαθά που αναλύει δεν είναι τα σπάνια αγαθά, σπάνιοι πίνακες ή κρασιά, όπου ισχύει η προσφορά και ζήτηση, αλλά τα αγαθά εκείνα που μπορούν να αναπαραχθούν με εργασία και τα οποία πωλούνται σε ανταγωνιστικές αγορές</a:t>
            </a:r>
            <a:endParaRPr lang="en-US" dirty="0"/>
          </a:p>
        </p:txBody>
      </p:sp>
      <p:sp>
        <p:nvSpPr>
          <p:cNvPr id="4" name="Rectangle 3">
            <a:extLst>
              <a:ext uri="{FF2B5EF4-FFF2-40B4-BE49-F238E27FC236}">
                <a16:creationId xmlns:a16="http://schemas.microsoft.com/office/drawing/2014/main" id="{D8074C89-322F-D6F5-8F36-BA33585E0F64}"/>
              </a:ext>
            </a:extLst>
          </p:cNvPr>
          <p:cNvSpPr/>
          <p:nvPr/>
        </p:nvSpPr>
        <p:spPr>
          <a:xfrm>
            <a:off x="899592" y="3717032"/>
            <a:ext cx="3960440" cy="1368152"/>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5821192F-1780-C2D4-6C41-DFDFCC134659}"/>
              </a:ext>
            </a:extLst>
          </p:cNvPr>
          <p:cNvSpPr/>
          <p:nvPr/>
        </p:nvSpPr>
        <p:spPr>
          <a:xfrm>
            <a:off x="899592" y="1196752"/>
            <a:ext cx="3960440" cy="648072"/>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6907188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209C42A-E7BA-086F-A521-2CEA9A7444D8}"/>
              </a:ext>
            </a:extLst>
          </p:cNvPr>
          <p:cNvSpPr>
            <a:spLocks noGrp="1"/>
          </p:cNvSpPr>
          <p:nvPr>
            <p:ph idx="1"/>
          </p:nvPr>
        </p:nvSpPr>
        <p:spPr>
          <a:xfrm>
            <a:off x="251520" y="332656"/>
            <a:ext cx="8568952" cy="5750099"/>
          </a:xfrm>
        </p:spPr>
        <p:txBody>
          <a:bodyPr/>
          <a:lstStyle/>
          <a:p>
            <a:pPr marL="0" indent="0">
              <a:buNone/>
            </a:pPr>
            <a:r>
              <a:rPr lang="en-US" dirty="0"/>
              <a:t>“</a:t>
            </a:r>
            <a:r>
              <a:rPr lang="en-US" sz="2000" dirty="0"/>
              <a:t>A Man who applies his </a:t>
            </a:r>
            <a:r>
              <a:rPr lang="en-US" sz="2000" dirty="0" err="1"/>
              <a:t>labour</a:t>
            </a:r>
            <a:r>
              <a:rPr lang="en-US" sz="2000" dirty="0"/>
              <a:t> to the investing of objects with value by the creation of utility of some sort, can not expect such a value to be appreciated and paid for, unless where other men have the means of purchasing it. Now, of what do these means consist? Of </a:t>
            </a:r>
            <a:r>
              <a:rPr lang="en-US" sz="2000" dirty="0">
                <a:solidFill>
                  <a:srgbClr val="FF0000"/>
                </a:solidFill>
              </a:rPr>
              <a:t>other values of other products</a:t>
            </a:r>
            <a:r>
              <a:rPr lang="en-US" sz="2000" dirty="0"/>
              <a:t>, likewise the fruits of industry, capital and land. Which leads us to a conclusion that may at first sight appear paradoxical, namely, that it is production which opens a demand for products.” (Say, 1880, P. 133)</a:t>
            </a:r>
          </a:p>
          <a:p>
            <a:pPr marL="0" indent="0">
              <a:buNone/>
            </a:pPr>
            <a:endParaRPr lang="en-US" sz="2000" dirty="0"/>
          </a:p>
          <a:p>
            <a:pPr>
              <a:buFontTx/>
              <a:buChar char="-"/>
            </a:pPr>
            <a:r>
              <a:rPr lang="en-US" sz="2000" dirty="0"/>
              <a:t>There is no long run limit to the growth of output or the demand for it.</a:t>
            </a:r>
          </a:p>
          <a:p>
            <a:pPr>
              <a:buFontTx/>
              <a:buChar char="-"/>
            </a:pPr>
            <a:r>
              <a:rPr lang="en-US" sz="2000" dirty="0"/>
              <a:t>In its refined form it means:</a:t>
            </a:r>
          </a:p>
          <a:p>
            <a:pPr lvl="1">
              <a:buFontTx/>
              <a:buChar char="-"/>
            </a:pPr>
            <a:r>
              <a:rPr lang="en-US" sz="1600" dirty="0"/>
              <a:t>There is </a:t>
            </a:r>
            <a:r>
              <a:rPr lang="en-US" sz="1600" dirty="0">
                <a:solidFill>
                  <a:srgbClr val="FF0000"/>
                </a:solidFill>
              </a:rPr>
              <a:t>no aggregate overproduction </a:t>
            </a:r>
            <a:r>
              <a:rPr lang="en-US" sz="1600" dirty="0"/>
              <a:t>- no ‘general glut’</a:t>
            </a:r>
          </a:p>
          <a:p>
            <a:pPr lvl="1">
              <a:buFontTx/>
              <a:buChar char="-"/>
            </a:pPr>
            <a:r>
              <a:rPr lang="en-US" sz="1600" dirty="0"/>
              <a:t>There </a:t>
            </a:r>
            <a:r>
              <a:rPr lang="en-US" sz="1600" dirty="0">
                <a:solidFill>
                  <a:srgbClr val="FF0000"/>
                </a:solidFill>
              </a:rPr>
              <a:t>can be misaligned demand </a:t>
            </a:r>
            <a:r>
              <a:rPr lang="en-US" sz="1600" dirty="0"/>
              <a:t>with productive capacity.</a:t>
            </a:r>
          </a:p>
          <a:p>
            <a:pPr lvl="2">
              <a:buFontTx/>
              <a:buChar char="-"/>
            </a:pPr>
            <a:r>
              <a:rPr lang="en-US" sz="1200" dirty="0"/>
              <a:t>What can be called ‘partial glut’</a:t>
            </a:r>
          </a:p>
          <a:p>
            <a:pPr lvl="2">
              <a:buFontTx/>
              <a:buChar char="-"/>
            </a:pPr>
            <a:r>
              <a:rPr lang="en-US" sz="1200" dirty="0"/>
              <a:t>This would be </a:t>
            </a:r>
            <a:r>
              <a:rPr lang="en-US" sz="1200" dirty="0">
                <a:solidFill>
                  <a:srgbClr val="FF0000"/>
                </a:solidFill>
              </a:rPr>
              <a:t>short term sectoral misalignments</a:t>
            </a:r>
            <a:r>
              <a:rPr lang="en-US" sz="1200" dirty="0"/>
              <a:t>.</a:t>
            </a:r>
          </a:p>
          <a:p>
            <a:pPr lvl="2">
              <a:buFontTx/>
              <a:buChar char="-"/>
            </a:pPr>
            <a:r>
              <a:rPr lang="en-US" sz="1200" dirty="0"/>
              <a:t>“Each individuals supply equals his demand </a:t>
            </a:r>
            <a:r>
              <a:rPr lang="en-US" sz="1200" i="1" dirty="0"/>
              <a:t>ex ante</a:t>
            </a:r>
            <a:r>
              <a:rPr lang="en-US" sz="1200" dirty="0"/>
              <a:t>, therefore society’s supply must equal society’s demand </a:t>
            </a:r>
            <a:r>
              <a:rPr lang="en-US" sz="1200" i="1" dirty="0"/>
              <a:t>ex ante</a:t>
            </a:r>
            <a:r>
              <a:rPr lang="en-US" sz="1200" dirty="0"/>
              <a:t>.”</a:t>
            </a:r>
          </a:p>
          <a:p>
            <a:pPr marL="0" indent="0">
              <a:buNone/>
            </a:pPr>
            <a:endParaRPr lang="en-US" sz="2000" dirty="0"/>
          </a:p>
          <a:p>
            <a:pPr marL="0" indent="0">
              <a:buNone/>
            </a:pPr>
            <a:endParaRPr lang="en-GB" sz="2000" dirty="0"/>
          </a:p>
        </p:txBody>
      </p:sp>
    </p:spTree>
    <p:extLst>
      <p:ext uri="{BB962C8B-B14F-4D97-AF65-F5344CB8AC3E}">
        <p14:creationId xmlns:p14="http://schemas.microsoft.com/office/powerpoint/2010/main" val="52643434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David Ricardo (1772-1823)</a:t>
            </a:r>
            <a:endParaRPr lang="en-GB" sz="3200" dirty="0"/>
          </a:p>
        </p:txBody>
      </p:sp>
      <p:sp>
        <p:nvSpPr>
          <p:cNvPr id="5" name="TextBox 4"/>
          <p:cNvSpPr txBox="1"/>
          <p:nvPr/>
        </p:nvSpPr>
        <p:spPr>
          <a:xfrm>
            <a:off x="395536" y="4365104"/>
            <a:ext cx="2232248" cy="504056"/>
          </a:xfrm>
          <a:prstGeom prst="rect">
            <a:avLst/>
          </a:prstGeom>
        </p:spPr>
        <p:txBody>
          <a:bodyPr vert="horz" wrap="square" lIns="91440" tIns="45720" rIns="91440" bIns="45720" rtlCol="0" anchor="ctr">
            <a:normAutofit/>
          </a:bodyPr>
          <a:lstStyle/>
          <a:p>
            <a:endParaRPr lang="en-US" dirty="0"/>
          </a:p>
        </p:txBody>
      </p:sp>
      <p:pic>
        <p:nvPicPr>
          <p:cNvPr id="460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2116063"/>
            <a:ext cx="4486275" cy="2105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5652120" y="2182418"/>
            <a:ext cx="2880320" cy="936104"/>
          </a:xfrm>
          <a:prstGeom prst="rect">
            <a:avLst/>
          </a:prstGeom>
        </p:spPr>
        <p:txBody>
          <a:bodyPr vert="horz" wrap="square" lIns="91440" tIns="45720" rIns="91440" bIns="45720" rtlCol="0" anchor="ctr">
            <a:normAutofit/>
          </a:bodyPr>
          <a:lstStyle/>
          <a:p>
            <a:r>
              <a:rPr lang="el-GR" dirty="0"/>
              <a:t>Η εργασία αποτελεί το θεμέλιο της ανταλλακτικής αξίας</a:t>
            </a:r>
            <a:endParaRPr lang="en-US" dirty="0"/>
          </a:p>
        </p:txBody>
      </p:sp>
      <p:sp>
        <p:nvSpPr>
          <p:cNvPr id="3" name="Rectangle 2">
            <a:extLst>
              <a:ext uri="{FF2B5EF4-FFF2-40B4-BE49-F238E27FC236}">
                <a16:creationId xmlns:a16="http://schemas.microsoft.com/office/drawing/2014/main" id="{95EA8C1F-633B-CC8B-5823-9D72D7553A28}"/>
              </a:ext>
            </a:extLst>
          </p:cNvPr>
          <p:cNvSpPr/>
          <p:nvPr/>
        </p:nvSpPr>
        <p:spPr>
          <a:xfrm>
            <a:off x="755576" y="3356992"/>
            <a:ext cx="4536504" cy="864096"/>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30701588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David Ricardo (1772-1823)</a:t>
            </a:r>
            <a:endParaRPr lang="en-GB" sz="3200" dirty="0"/>
          </a:p>
        </p:txBody>
      </p:sp>
      <p:sp>
        <p:nvSpPr>
          <p:cNvPr id="5" name="TextBox 4"/>
          <p:cNvSpPr txBox="1"/>
          <p:nvPr/>
        </p:nvSpPr>
        <p:spPr>
          <a:xfrm>
            <a:off x="395536" y="4365104"/>
            <a:ext cx="2232248" cy="504056"/>
          </a:xfrm>
          <a:prstGeom prst="rect">
            <a:avLst/>
          </a:prstGeom>
        </p:spPr>
        <p:txBody>
          <a:bodyPr vert="horz" wrap="square" lIns="91440" tIns="45720" rIns="91440" bIns="45720" rtlCol="0" anchor="ctr">
            <a:normAutofit/>
          </a:bodyPr>
          <a:lstStyle/>
          <a:p>
            <a:endParaRPr lang="en-US" dirty="0"/>
          </a:p>
        </p:txBody>
      </p:sp>
      <p:pic>
        <p:nvPicPr>
          <p:cNvPr id="4710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1484784"/>
            <a:ext cx="4352925" cy="3648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5580112" y="1628800"/>
            <a:ext cx="2808312" cy="2304256"/>
          </a:xfrm>
          <a:prstGeom prst="rect">
            <a:avLst/>
          </a:prstGeom>
        </p:spPr>
        <p:txBody>
          <a:bodyPr vert="horz" wrap="square" lIns="91440" tIns="45720" rIns="91440" bIns="45720" rtlCol="0" anchor="ctr">
            <a:normAutofit/>
          </a:bodyPr>
          <a:lstStyle/>
          <a:p>
            <a:r>
              <a:rPr lang="el-GR" dirty="0"/>
              <a:t>Εργασίες διαφορετικού τύπου έχουν διαφορετικές ποιότητες, αλλά αυτό δεν αποτελεί πρόβλημα για τη θεωρία</a:t>
            </a:r>
            <a:endParaRPr lang="en-US" dirty="0"/>
          </a:p>
        </p:txBody>
      </p:sp>
    </p:spTree>
    <p:extLst>
      <p:ext uri="{BB962C8B-B14F-4D97-AF65-F5344CB8AC3E}">
        <p14:creationId xmlns:p14="http://schemas.microsoft.com/office/powerpoint/2010/main" val="368605608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David Ricardo (1772-1823)</a:t>
            </a:r>
            <a:endParaRPr lang="en-GB" sz="3200" dirty="0"/>
          </a:p>
        </p:txBody>
      </p:sp>
      <p:sp>
        <p:nvSpPr>
          <p:cNvPr id="5" name="TextBox 4"/>
          <p:cNvSpPr txBox="1"/>
          <p:nvPr/>
        </p:nvSpPr>
        <p:spPr>
          <a:xfrm>
            <a:off x="395536" y="4365104"/>
            <a:ext cx="2232248" cy="504056"/>
          </a:xfrm>
          <a:prstGeom prst="rect">
            <a:avLst/>
          </a:prstGeom>
        </p:spPr>
        <p:txBody>
          <a:bodyPr vert="horz" wrap="square" lIns="91440" tIns="45720" rIns="91440" bIns="45720" rtlCol="0" anchor="ctr">
            <a:normAutofit/>
          </a:bodyPr>
          <a:lstStyle/>
          <a:p>
            <a:endParaRPr lang="en-US" dirty="0"/>
          </a:p>
        </p:txBody>
      </p:sp>
      <p:pic>
        <p:nvPicPr>
          <p:cNvPr id="481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412776"/>
            <a:ext cx="3897115" cy="9227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813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37103" y="1412776"/>
            <a:ext cx="4295775" cy="1628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813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47295" y="2852936"/>
            <a:ext cx="4314825" cy="3324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539552" y="2564904"/>
            <a:ext cx="3456384" cy="1512168"/>
          </a:xfrm>
          <a:prstGeom prst="rect">
            <a:avLst/>
          </a:prstGeom>
        </p:spPr>
        <p:txBody>
          <a:bodyPr vert="horz" wrap="square" lIns="91440" tIns="45720" rIns="91440" bIns="45720" rtlCol="0" anchor="ctr">
            <a:normAutofit fontScale="92500" lnSpcReduction="10000"/>
          </a:bodyPr>
          <a:lstStyle/>
          <a:p>
            <a:r>
              <a:rPr lang="el-GR" dirty="0"/>
              <a:t>Η εργασία που υπολογίζεται δεν είναι αυτή του τελευταίου σταδίου, αλλά και σε όλα τα προηγούμενα στάδια της παραγωγής και αυτή που υπεισέρχεται στην κατασκευή των εργαλείων, κτηρίων, πλοίων, κλπ.</a:t>
            </a:r>
            <a:endParaRPr lang="en-US" dirty="0"/>
          </a:p>
        </p:txBody>
      </p:sp>
    </p:spTree>
    <p:extLst>
      <p:ext uri="{BB962C8B-B14F-4D97-AF65-F5344CB8AC3E}">
        <p14:creationId xmlns:p14="http://schemas.microsoft.com/office/powerpoint/2010/main" val="372996880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David Ricardo (1772-1823)</a:t>
            </a:r>
            <a:endParaRPr lang="en-GB" sz="3200" dirty="0"/>
          </a:p>
        </p:txBody>
      </p:sp>
      <p:sp>
        <p:nvSpPr>
          <p:cNvPr id="5" name="TextBox 4"/>
          <p:cNvSpPr txBox="1"/>
          <p:nvPr/>
        </p:nvSpPr>
        <p:spPr>
          <a:xfrm>
            <a:off x="395536" y="4365104"/>
            <a:ext cx="2232248" cy="504056"/>
          </a:xfrm>
          <a:prstGeom prst="rect">
            <a:avLst/>
          </a:prstGeom>
        </p:spPr>
        <p:txBody>
          <a:bodyPr vert="horz" wrap="square" lIns="91440" tIns="45720" rIns="91440" bIns="45720" rtlCol="0" anchor="ctr">
            <a:normAutofit/>
          </a:bodyPr>
          <a:lstStyle/>
          <a:p>
            <a:endParaRPr lang="en-US" dirty="0"/>
          </a:p>
        </p:txBody>
      </p:sp>
      <p:pic>
        <p:nvPicPr>
          <p:cNvPr id="491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434152"/>
            <a:ext cx="4667250" cy="1333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899592" y="3212976"/>
            <a:ext cx="5904656" cy="1872208"/>
          </a:xfrm>
          <a:prstGeom prst="rect">
            <a:avLst/>
          </a:prstGeom>
        </p:spPr>
        <p:txBody>
          <a:bodyPr vert="horz" wrap="square" lIns="91440" tIns="45720" rIns="91440" bIns="45720" rtlCol="0" anchor="ctr">
            <a:normAutofit/>
          </a:bodyPr>
          <a:lstStyle/>
          <a:p>
            <a:r>
              <a:rPr lang="el-GR" dirty="0"/>
              <a:t>Η χρονική διάρθρωση της παραγωγής τροποποιεί τη μέτρηση της σχετικής αξίας των αγαθών με την εμπεριεχόμενη εργασία επειδή το κέρδος υπολογίζεται σε κάθε στάδιο της παραγωγής</a:t>
            </a:r>
            <a:endParaRPr lang="en-US" dirty="0"/>
          </a:p>
        </p:txBody>
      </p:sp>
    </p:spTree>
    <p:extLst>
      <p:ext uri="{BB962C8B-B14F-4D97-AF65-F5344CB8AC3E}">
        <p14:creationId xmlns:p14="http://schemas.microsoft.com/office/powerpoint/2010/main" val="5563125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David Ricardo (1772-1823)</a:t>
            </a:r>
            <a:endParaRPr lang="en-GB" sz="3200" dirty="0"/>
          </a:p>
        </p:txBody>
      </p:sp>
      <p:sp>
        <p:nvSpPr>
          <p:cNvPr id="5" name="TextBox 4"/>
          <p:cNvSpPr txBox="1"/>
          <p:nvPr/>
        </p:nvSpPr>
        <p:spPr>
          <a:xfrm>
            <a:off x="395536" y="4365104"/>
            <a:ext cx="2232248" cy="504056"/>
          </a:xfrm>
          <a:prstGeom prst="rect">
            <a:avLst/>
          </a:prstGeom>
        </p:spPr>
        <p:txBody>
          <a:bodyPr vert="horz" wrap="square" lIns="91440" tIns="45720" rIns="91440" bIns="45720" rtlCol="0" anchor="ctr">
            <a:normAutofit/>
          </a:bodyPr>
          <a:lstStyle/>
          <a:p>
            <a:endParaRPr lang="en-US" dirty="0"/>
          </a:p>
        </p:txBody>
      </p:sp>
      <p:sp>
        <p:nvSpPr>
          <p:cNvPr id="3" name="TextBox 2"/>
          <p:cNvSpPr txBox="1"/>
          <p:nvPr/>
        </p:nvSpPr>
        <p:spPr>
          <a:xfrm>
            <a:off x="899592" y="1412776"/>
            <a:ext cx="6480720" cy="2232248"/>
          </a:xfrm>
          <a:prstGeom prst="rect">
            <a:avLst/>
          </a:prstGeom>
        </p:spPr>
        <p:txBody>
          <a:bodyPr vert="horz" wrap="square" lIns="91440" tIns="45720" rIns="91440" bIns="45720" rtlCol="0" anchor="ctr">
            <a:normAutofit/>
          </a:bodyPr>
          <a:lstStyle/>
          <a:p>
            <a:r>
              <a:rPr lang="el-GR" dirty="0"/>
              <a:t>Το κόστος εργασίας </a:t>
            </a:r>
            <a:r>
              <a:rPr lang="en-US" dirty="0">
                <a:latin typeface="Times New Roman" panose="02020603050405020304" pitchFamily="18" charset="0"/>
                <a:cs typeface="Times New Roman" panose="02020603050405020304" pitchFamily="18" charset="0"/>
              </a:rPr>
              <a:t>wL</a:t>
            </a:r>
            <a:r>
              <a:rPr lang="en-US" baseline="-25000" dirty="0">
                <a:latin typeface="Times New Roman" panose="02020603050405020304" pitchFamily="18" charset="0"/>
                <a:cs typeface="Times New Roman" panose="02020603050405020304" pitchFamily="18" charset="0"/>
              </a:rPr>
              <a:t>t</a:t>
            </a:r>
            <a:r>
              <a:rPr lang="en-US" dirty="0"/>
              <a:t> </a:t>
            </a:r>
            <a:r>
              <a:rPr lang="el-GR" dirty="0"/>
              <a:t>που μπήκε στο στάδιο </a:t>
            </a:r>
            <a:r>
              <a:rPr lang="en-US" dirty="0"/>
              <a:t>t, </a:t>
            </a:r>
            <a:r>
              <a:rPr lang="el-GR" dirty="0"/>
              <a:t>πρέπει να έχει κέρδος </a:t>
            </a:r>
            <a:r>
              <a:rPr lang="en-US" dirty="0">
                <a:latin typeface="Times New Roman" panose="02020603050405020304" pitchFamily="18" charset="0"/>
                <a:cs typeface="Times New Roman" panose="02020603050405020304" pitchFamily="18" charset="0"/>
              </a:rPr>
              <a:t>wL</a:t>
            </a:r>
            <a:r>
              <a:rPr lang="en-US" baseline="-25000" dirty="0">
                <a:latin typeface="Times New Roman" panose="02020603050405020304" pitchFamily="18" charset="0"/>
                <a:cs typeface="Times New Roman" panose="02020603050405020304" pitchFamily="18" charset="0"/>
              </a:rPr>
              <a:t>t</a:t>
            </a:r>
            <a:r>
              <a:rPr lang="el-GR" dirty="0">
                <a:latin typeface="Times New Roman" panose="02020603050405020304" pitchFamily="18" charset="0"/>
                <a:cs typeface="Times New Roman" panose="02020603050405020304" pitchFamily="18" charset="0"/>
              </a:rPr>
              <a:t>(1+</a:t>
            </a:r>
            <a:r>
              <a:rPr lang="en-US" dirty="0">
                <a:latin typeface="Times New Roman" panose="02020603050405020304" pitchFamily="18" charset="0"/>
                <a:cs typeface="Times New Roman" panose="02020603050405020304" pitchFamily="18" charset="0"/>
              </a:rPr>
              <a:t>r)</a:t>
            </a:r>
            <a:r>
              <a:rPr lang="en-US" baseline="30000" dirty="0">
                <a:latin typeface="Times New Roman" panose="02020603050405020304" pitchFamily="18" charset="0"/>
                <a:cs typeface="Times New Roman" panose="02020603050405020304" pitchFamily="18" charset="0"/>
              </a:rPr>
              <a:t>t</a:t>
            </a:r>
            <a:r>
              <a:rPr lang="el-GR" dirty="0"/>
              <a:t>, δηλ., το κόστος των μηχανημάτων που εμπεριέχουν εργασία σε προηγούμενα στάδια πρέπει να είναι </a:t>
            </a:r>
            <a:endParaRPr lang="en-US" dirty="0"/>
          </a:p>
        </p:txBody>
      </p:sp>
      <p:pic>
        <p:nvPicPr>
          <p:cNvPr id="5120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6695" y="3068960"/>
            <a:ext cx="1577045" cy="7659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025659" y="3915054"/>
            <a:ext cx="5561529" cy="468052"/>
          </a:xfrm>
          <a:prstGeom prst="rect">
            <a:avLst/>
          </a:prstGeom>
        </p:spPr>
        <p:txBody>
          <a:bodyPr vert="horz" wrap="square" lIns="91440" tIns="45720" rIns="91440" bIns="45720" rtlCol="0" anchor="ctr">
            <a:normAutofit/>
          </a:bodyPr>
          <a:lstStyle/>
          <a:p>
            <a:r>
              <a:rPr lang="el-GR" dirty="0"/>
              <a:t>Άρα η τιμή ενός αγαθού θα πρέπει να είναι</a:t>
            </a:r>
            <a:endParaRPr lang="en-US" dirty="0"/>
          </a:p>
        </p:txBody>
      </p:sp>
      <p:pic>
        <p:nvPicPr>
          <p:cNvPr id="5120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7624" y="4509120"/>
            <a:ext cx="4397590" cy="9195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0678265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David Ricardo (1772-1823)</a:t>
            </a:r>
            <a:endParaRPr lang="en-GB" sz="3200" dirty="0"/>
          </a:p>
        </p:txBody>
      </p:sp>
      <p:sp>
        <p:nvSpPr>
          <p:cNvPr id="5" name="TextBox 4"/>
          <p:cNvSpPr txBox="1"/>
          <p:nvPr/>
        </p:nvSpPr>
        <p:spPr>
          <a:xfrm>
            <a:off x="395536" y="4365104"/>
            <a:ext cx="2232248" cy="504056"/>
          </a:xfrm>
          <a:prstGeom prst="rect">
            <a:avLst/>
          </a:prstGeom>
        </p:spPr>
        <p:txBody>
          <a:bodyPr vert="horz" wrap="square" lIns="91440" tIns="45720" rIns="91440" bIns="45720" rtlCol="0" anchor="ctr">
            <a:normAutofit/>
          </a:bodyPr>
          <a:lstStyle/>
          <a:p>
            <a:endParaRPr lang="en-US" dirty="0"/>
          </a:p>
        </p:txBody>
      </p:sp>
      <p:sp>
        <p:nvSpPr>
          <p:cNvPr id="3" name="TextBox 2"/>
          <p:cNvSpPr txBox="1"/>
          <p:nvPr/>
        </p:nvSpPr>
        <p:spPr>
          <a:xfrm>
            <a:off x="1115616" y="1700808"/>
            <a:ext cx="5616624" cy="936104"/>
          </a:xfrm>
          <a:prstGeom prst="rect">
            <a:avLst/>
          </a:prstGeom>
        </p:spPr>
        <p:txBody>
          <a:bodyPr vert="horz" wrap="square" lIns="91440" tIns="45720" rIns="91440" bIns="45720" rtlCol="0" anchor="ctr">
            <a:normAutofit/>
          </a:bodyPr>
          <a:lstStyle/>
          <a:p>
            <a:r>
              <a:rPr lang="el-GR" dirty="0"/>
              <a:t>Άρα οι σχετικές τιμές δύο αγαθών δεν μπορούν να εκφράζουν τις σχετικές ποσότητες της εμπεριεχομένης εργασίας, δεδομένου ότι </a:t>
            </a:r>
            <a:endParaRPr lang="en-US" dirty="0"/>
          </a:p>
        </p:txBody>
      </p:sp>
      <p:pic>
        <p:nvPicPr>
          <p:cNvPr id="522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7554" y="2998827"/>
            <a:ext cx="5390374" cy="1729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331640" y="5085184"/>
            <a:ext cx="5616624" cy="864096"/>
          </a:xfrm>
          <a:prstGeom prst="rect">
            <a:avLst/>
          </a:prstGeom>
        </p:spPr>
        <p:txBody>
          <a:bodyPr vert="horz" wrap="square" lIns="91440" tIns="45720" rIns="91440" bIns="45720" rtlCol="0" anchor="ctr">
            <a:normAutofit/>
          </a:bodyPr>
          <a:lstStyle/>
          <a:p>
            <a:r>
              <a:rPr lang="el-GR" dirty="0"/>
              <a:t>Όπως θα απαιτούσε μια καθαρή θεωρία της εργασίας.</a:t>
            </a:r>
          </a:p>
          <a:p>
            <a:r>
              <a:rPr lang="el-GR" dirty="0"/>
              <a:t>Για διαφορετικά </a:t>
            </a:r>
            <a:r>
              <a:rPr lang="en-US" i="1" dirty="0">
                <a:latin typeface="Times New Roman" panose="02020603050405020304" pitchFamily="18" charset="0"/>
                <a:cs typeface="Times New Roman" panose="02020603050405020304" pitchFamily="18" charset="0"/>
              </a:rPr>
              <a:t>w </a:t>
            </a:r>
            <a:r>
              <a:rPr lang="el-GR" dirty="0"/>
              <a:t>και </a:t>
            </a:r>
            <a:r>
              <a:rPr lang="en-US" i="1" dirty="0">
                <a:latin typeface="Times New Roman" panose="02020603050405020304" pitchFamily="18" charset="0"/>
                <a:cs typeface="Times New Roman" panose="02020603050405020304" pitchFamily="18" charset="0"/>
              </a:rPr>
              <a:t>r</a:t>
            </a:r>
            <a:r>
              <a:rPr lang="en-US" dirty="0"/>
              <a:t> </a:t>
            </a:r>
            <a:r>
              <a:rPr lang="el-GR" dirty="0"/>
              <a:t>οι σχετικές αξίες μεταβάλλονται</a:t>
            </a:r>
            <a:endParaRPr lang="en-US" dirty="0"/>
          </a:p>
        </p:txBody>
      </p:sp>
    </p:spTree>
    <p:extLst>
      <p:ext uri="{BB962C8B-B14F-4D97-AF65-F5344CB8AC3E}">
        <p14:creationId xmlns:p14="http://schemas.microsoft.com/office/powerpoint/2010/main" val="150869484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David Ricardo (1772-1823)</a:t>
            </a:r>
            <a:endParaRPr lang="en-GB" sz="3200" dirty="0"/>
          </a:p>
        </p:txBody>
      </p:sp>
      <p:sp>
        <p:nvSpPr>
          <p:cNvPr id="5" name="TextBox 4"/>
          <p:cNvSpPr txBox="1"/>
          <p:nvPr/>
        </p:nvSpPr>
        <p:spPr>
          <a:xfrm>
            <a:off x="395536" y="4365104"/>
            <a:ext cx="2232248" cy="504056"/>
          </a:xfrm>
          <a:prstGeom prst="rect">
            <a:avLst/>
          </a:prstGeom>
        </p:spPr>
        <p:txBody>
          <a:bodyPr vert="horz" wrap="square" lIns="91440" tIns="45720" rIns="91440" bIns="45720" rtlCol="0" anchor="ctr">
            <a:normAutofit/>
          </a:bodyPr>
          <a:lstStyle/>
          <a:p>
            <a:endParaRPr lang="en-US" dirty="0"/>
          </a:p>
        </p:txBody>
      </p:sp>
      <p:pic>
        <p:nvPicPr>
          <p:cNvPr id="501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6312" y="1597707"/>
            <a:ext cx="7191375" cy="3019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976312" y="4941168"/>
            <a:ext cx="7268096" cy="864096"/>
          </a:xfrm>
          <a:prstGeom prst="rect">
            <a:avLst/>
          </a:prstGeom>
        </p:spPr>
        <p:txBody>
          <a:bodyPr vert="horz" wrap="square" lIns="91440" tIns="45720" rIns="91440" bIns="45720" rtlCol="0" anchor="ctr">
            <a:normAutofit lnSpcReduction="10000"/>
          </a:bodyPr>
          <a:lstStyle/>
          <a:p>
            <a:r>
              <a:rPr lang="el-GR" dirty="0"/>
              <a:t>Ας πάρουμε δύο αγαθά τα οποία εμπεριέχουν και τα δύο 400 μονάδες εργασίας αλλά σε διαφορετικά στάδια της παραγωγής. Το αγαθό Υ έχει 300 μονάδες εργασίας στο τελικό στάδιο, ενώ το αγαθό Χ μόνο 100.</a:t>
            </a:r>
            <a:endParaRPr lang="en-US" dirty="0"/>
          </a:p>
        </p:txBody>
      </p:sp>
    </p:spTree>
    <p:extLst>
      <p:ext uri="{BB962C8B-B14F-4D97-AF65-F5344CB8AC3E}">
        <p14:creationId xmlns:p14="http://schemas.microsoft.com/office/powerpoint/2010/main" val="191813372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David Ricardo (1772-1823)</a:t>
            </a:r>
            <a:endParaRPr lang="en-GB" sz="3200" dirty="0"/>
          </a:p>
        </p:txBody>
      </p:sp>
      <p:sp>
        <p:nvSpPr>
          <p:cNvPr id="5" name="TextBox 4"/>
          <p:cNvSpPr txBox="1"/>
          <p:nvPr/>
        </p:nvSpPr>
        <p:spPr>
          <a:xfrm>
            <a:off x="395536" y="4365104"/>
            <a:ext cx="2232248" cy="504056"/>
          </a:xfrm>
          <a:prstGeom prst="rect">
            <a:avLst/>
          </a:prstGeom>
        </p:spPr>
        <p:txBody>
          <a:bodyPr vert="horz" wrap="square" lIns="91440" tIns="45720" rIns="91440" bIns="45720" rtlCol="0" anchor="ctr">
            <a:normAutofit/>
          </a:bodyPr>
          <a:lstStyle/>
          <a:p>
            <a:endParaRPr lang="en-US" dirty="0"/>
          </a:p>
        </p:txBody>
      </p:sp>
      <p:sp>
        <p:nvSpPr>
          <p:cNvPr id="3" name="TextBox 2"/>
          <p:cNvSpPr txBox="1"/>
          <p:nvPr/>
        </p:nvSpPr>
        <p:spPr>
          <a:xfrm>
            <a:off x="1043608" y="1268760"/>
            <a:ext cx="6120680" cy="864096"/>
          </a:xfrm>
          <a:prstGeom prst="rect">
            <a:avLst/>
          </a:prstGeom>
        </p:spPr>
        <p:txBody>
          <a:bodyPr vert="horz" wrap="square" lIns="91440" tIns="45720" rIns="91440" bIns="45720" rtlCol="0" anchor="ctr">
            <a:normAutofit lnSpcReduction="10000"/>
          </a:bodyPr>
          <a:lstStyle/>
          <a:p>
            <a:r>
              <a:rPr lang="el-GR" dirty="0"/>
              <a:t>Αν χρησιμοποιήσουμε το αριθμητικό παράδειγμα των αγαθών Χ και Υ, τότε για μισθό ίσο με 1 ευρώ και ποσοστό κέρδους 50% το κόστος του κεφαλαίου θα είναι αντίστοιχα</a:t>
            </a:r>
            <a:endParaRPr lang="en-US" dirty="0"/>
          </a:p>
        </p:txBody>
      </p:sp>
      <p:pic>
        <p:nvPicPr>
          <p:cNvPr id="55297"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2395021"/>
            <a:ext cx="4068954" cy="2603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52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8024" y="2395021"/>
            <a:ext cx="4145454" cy="23285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0784273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David Ricardo (1772-1823)</a:t>
            </a:r>
            <a:endParaRPr lang="en-GB" sz="3200" dirty="0"/>
          </a:p>
        </p:txBody>
      </p:sp>
      <p:sp>
        <p:nvSpPr>
          <p:cNvPr id="5" name="TextBox 4"/>
          <p:cNvSpPr txBox="1"/>
          <p:nvPr/>
        </p:nvSpPr>
        <p:spPr>
          <a:xfrm>
            <a:off x="395536" y="4365104"/>
            <a:ext cx="2232248" cy="504056"/>
          </a:xfrm>
          <a:prstGeom prst="rect">
            <a:avLst/>
          </a:prstGeom>
        </p:spPr>
        <p:txBody>
          <a:bodyPr vert="horz" wrap="square" lIns="91440" tIns="45720" rIns="91440" bIns="45720" rtlCol="0" anchor="ctr">
            <a:normAutofit/>
          </a:bodyPr>
          <a:lstStyle/>
          <a:p>
            <a:endParaRPr lang="en-US" dirty="0"/>
          </a:p>
        </p:txBody>
      </p:sp>
      <p:sp>
        <p:nvSpPr>
          <p:cNvPr id="3" name="TextBox 2"/>
          <p:cNvSpPr txBox="1"/>
          <p:nvPr/>
        </p:nvSpPr>
        <p:spPr>
          <a:xfrm>
            <a:off x="1187624" y="1412776"/>
            <a:ext cx="5832648" cy="864096"/>
          </a:xfrm>
          <a:prstGeom prst="rect">
            <a:avLst/>
          </a:prstGeom>
        </p:spPr>
        <p:txBody>
          <a:bodyPr vert="horz" wrap="square" lIns="91440" tIns="45720" rIns="91440" bIns="45720" rtlCol="0" anchor="ctr">
            <a:normAutofit/>
          </a:bodyPr>
          <a:lstStyle/>
          <a:p>
            <a:r>
              <a:rPr lang="el-GR" dirty="0"/>
              <a:t>Οι ίδιοι υπολογισμοί για ποσοστό κέρδους 10% και μισθό 2 ευρώ μας δίνουν</a:t>
            </a:r>
            <a:endParaRPr lang="en-US" dirty="0"/>
          </a:p>
        </p:txBody>
      </p:sp>
      <p:pic>
        <p:nvPicPr>
          <p:cNvPr id="56321"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2492896"/>
            <a:ext cx="4164274" cy="2664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63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9992" y="2492896"/>
            <a:ext cx="4358582" cy="2448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4831912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David Ricardo (1772-1823)</a:t>
            </a:r>
            <a:endParaRPr lang="en-GB" sz="3200" dirty="0"/>
          </a:p>
        </p:txBody>
      </p:sp>
      <p:sp>
        <p:nvSpPr>
          <p:cNvPr id="5" name="TextBox 4"/>
          <p:cNvSpPr txBox="1"/>
          <p:nvPr/>
        </p:nvSpPr>
        <p:spPr>
          <a:xfrm>
            <a:off x="395536" y="4365104"/>
            <a:ext cx="2232248" cy="504056"/>
          </a:xfrm>
          <a:prstGeom prst="rect">
            <a:avLst/>
          </a:prstGeom>
        </p:spPr>
        <p:txBody>
          <a:bodyPr vert="horz" wrap="square" lIns="91440" tIns="45720" rIns="91440" bIns="45720" rtlCol="0" anchor="ctr">
            <a:normAutofit/>
          </a:bodyPr>
          <a:lstStyle/>
          <a:p>
            <a:endParaRPr lang="en-US" dirty="0"/>
          </a:p>
        </p:txBody>
      </p:sp>
      <p:pic>
        <p:nvPicPr>
          <p:cNvPr id="54273"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2060848"/>
            <a:ext cx="4070175" cy="2160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42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2081677"/>
            <a:ext cx="4079123" cy="2164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827584" y="4869160"/>
            <a:ext cx="6336704" cy="1152128"/>
          </a:xfrm>
          <a:prstGeom prst="rect">
            <a:avLst/>
          </a:prstGeom>
        </p:spPr>
        <p:txBody>
          <a:bodyPr vert="horz" wrap="square" lIns="91440" tIns="45720" rIns="91440" bIns="45720" rtlCol="0" anchor="ctr">
            <a:normAutofit/>
          </a:bodyPr>
          <a:lstStyle/>
          <a:p>
            <a:r>
              <a:rPr lang="el-GR" dirty="0"/>
              <a:t>Άρα οι σχετικές τιμές είναι 1.521/731 στην πρώτη περίπτωση και 1.062/914 στην δεύτερη, ενώ τα αγαθά εμπεριέχουν την ίδια ποσότητα εργασίας</a:t>
            </a:r>
            <a:endParaRPr lang="en-US" dirty="0"/>
          </a:p>
        </p:txBody>
      </p:sp>
    </p:spTree>
    <p:extLst>
      <p:ext uri="{BB962C8B-B14F-4D97-AF65-F5344CB8AC3E}">
        <p14:creationId xmlns:p14="http://schemas.microsoft.com/office/powerpoint/2010/main" val="17183415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2420888"/>
            <a:ext cx="8229600" cy="1143000"/>
          </a:xfrm>
        </p:spPr>
        <p:txBody>
          <a:bodyPr/>
          <a:lstStyle/>
          <a:p>
            <a:r>
              <a:rPr lang="en-US" sz="3200" dirty="0"/>
              <a:t>Thomas Robert Malthus (1766-1834)</a:t>
            </a:r>
            <a:endParaRPr lang="en-GB" sz="3200" dirty="0"/>
          </a:p>
        </p:txBody>
      </p:sp>
      <p:sp>
        <p:nvSpPr>
          <p:cNvPr id="5" name="TextBox 4"/>
          <p:cNvSpPr txBox="1"/>
          <p:nvPr/>
        </p:nvSpPr>
        <p:spPr>
          <a:xfrm>
            <a:off x="395536" y="4365104"/>
            <a:ext cx="2232248" cy="504056"/>
          </a:xfrm>
          <a:prstGeom prst="rect">
            <a:avLst/>
          </a:prstGeom>
        </p:spPr>
        <p:txBody>
          <a:bodyPr vert="horz" wrap="square" lIns="91440" tIns="45720" rIns="91440" bIns="45720" rtlCol="0" anchor="ctr">
            <a:normAutofit/>
          </a:bodyPr>
          <a:lstStyle/>
          <a:p>
            <a:endParaRPr lang="en-US" dirty="0"/>
          </a:p>
        </p:txBody>
      </p:sp>
    </p:spTree>
    <p:extLst>
      <p:ext uri="{BB962C8B-B14F-4D97-AF65-F5344CB8AC3E}">
        <p14:creationId xmlns:p14="http://schemas.microsoft.com/office/powerpoint/2010/main" val="304775830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David Ricardo (1772-1823)</a:t>
            </a:r>
            <a:endParaRPr lang="en-GB" sz="3200" dirty="0"/>
          </a:p>
        </p:txBody>
      </p:sp>
      <p:sp>
        <p:nvSpPr>
          <p:cNvPr id="5" name="TextBox 4"/>
          <p:cNvSpPr txBox="1"/>
          <p:nvPr/>
        </p:nvSpPr>
        <p:spPr>
          <a:xfrm>
            <a:off x="395536" y="4365104"/>
            <a:ext cx="2232248" cy="504056"/>
          </a:xfrm>
          <a:prstGeom prst="rect">
            <a:avLst/>
          </a:prstGeom>
        </p:spPr>
        <p:txBody>
          <a:bodyPr vert="horz" wrap="square" lIns="91440" tIns="45720" rIns="91440" bIns="45720" rtlCol="0" anchor="ctr">
            <a:normAutofit/>
          </a:bodyPr>
          <a:lstStyle/>
          <a:p>
            <a:endParaRPr lang="en-US" dirty="0"/>
          </a:p>
        </p:txBody>
      </p:sp>
      <p:sp>
        <p:nvSpPr>
          <p:cNvPr id="3" name="TextBox 2"/>
          <p:cNvSpPr txBox="1"/>
          <p:nvPr/>
        </p:nvSpPr>
        <p:spPr>
          <a:xfrm>
            <a:off x="1511660" y="1844824"/>
            <a:ext cx="5580620" cy="2016224"/>
          </a:xfrm>
          <a:prstGeom prst="rect">
            <a:avLst/>
          </a:prstGeom>
        </p:spPr>
        <p:txBody>
          <a:bodyPr vert="horz" wrap="square" lIns="91440" tIns="45720" rIns="91440" bIns="45720" rtlCol="0" anchor="ctr">
            <a:noAutofit/>
          </a:bodyPr>
          <a:lstStyle/>
          <a:p>
            <a:pPr algn="ctr"/>
            <a:r>
              <a:rPr lang="en-US" sz="3200" dirty="0"/>
              <a:t>Comparative advantage</a:t>
            </a:r>
          </a:p>
          <a:p>
            <a:pPr algn="ctr"/>
            <a:r>
              <a:rPr lang="el-GR" sz="3200" dirty="0"/>
              <a:t>Συγκριτικό πλεονέκτημα</a:t>
            </a:r>
            <a:endParaRPr lang="en-US" sz="3200" dirty="0"/>
          </a:p>
        </p:txBody>
      </p:sp>
      <p:pic>
        <p:nvPicPr>
          <p:cNvPr id="57345"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68022" y="3789040"/>
            <a:ext cx="2667896" cy="13681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3567493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00C0E1-62B6-98BA-BFD5-1165B10CC1C3}"/>
              </a:ext>
            </a:extLst>
          </p:cNvPr>
          <p:cNvSpPr>
            <a:spLocks noGrp="1"/>
          </p:cNvSpPr>
          <p:nvPr>
            <p:ph type="title"/>
          </p:nvPr>
        </p:nvSpPr>
        <p:spPr/>
        <p:txBody>
          <a:bodyPr/>
          <a:lstStyle/>
          <a:p>
            <a:r>
              <a:rPr lang="en-US" dirty="0"/>
              <a:t>Absolute advantage</a:t>
            </a:r>
            <a:endParaRPr lang="en-GB" dirty="0"/>
          </a:p>
        </p:txBody>
      </p:sp>
      <p:sp>
        <p:nvSpPr>
          <p:cNvPr id="3" name="Content Placeholder 2">
            <a:extLst>
              <a:ext uri="{FF2B5EF4-FFF2-40B4-BE49-F238E27FC236}">
                <a16:creationId xmlns:a16="http://schemas.microsoft.com/office/drawing/2014/main" id="{3BBD3D97-0A66-96F0-A35A-9ED114BE5CB2}"/>
              </a:ext>
            </a:extLst>
          </p:cNvPr>
          <p:cNvSpPr>
            <a:spLocks noGrp="1"/>
          </p:cNvSpPr>
          <p:nvPr>
            <p:ph idx="1"/>
          </p:nvPr>
        </p:nvSpPr>
        <p:spPr/>
        <p:txBody>
          <a:bodyPr/>
          <a:lstStyle/>
          <a:p>
            <a:r>
              <a:rPr lang="en-US" dirty="0"/>
              <a:t>"If a foreign country can supply us with a commodity cheaper than we ourselves can make it, better buy it of them with some part of the produce of our own industry employed in a way in which we have some advantage. advantage.”</a:t>
            </a:r>
          </a:p>
          <a:p>
            <a:pPr marL="0" indent="0">
              <a:buNone/>
            </a:pPr>
            <a:r>
              <a:rPr lang="en-US" dirty="0"/>
              <a:t>			Adam Smith, </a:t>
            </a:r>
            <a:r>
              <a:rPr lang="en-US" i="1" dirty="0"/>
              <a:t>Wealth of Nations</a:t>
            </a:r>
            <a:endParaRPr lang="en-GB" i="1" dirty="0"/>
          </a:p>
        </p:txBody>
      </p:sp>
    </p:spTree>
    <p:extLst>
      <p:ext uri="{BB962C8B-B14F-4D97-AF65-F5344CB8AC3E}">
        <p14:creationId xmlns:p14="http://schemas.microsoft.com/office/powerpoint/2010/main" val="257859820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51DCF8-7CC4-955F-2B3A-26B1AD50B9C1}"/>
              </a:ext>
            </a:extLst>
          </p:cNvPr>
          <p:cNvSpPr>
            <a:spLocks noGrp="1"/>
          </p:cNvSpPr>
          <p:nvPr>
            <p:ph type="title"/>
          </p:nvPr>
        </p:nvSpPr>
        <p:spPr>
          <a:xfrm>
            <a:off x="323528" y="548680"/>
            <a:ext cx="8636000" cy="994172"/>
          </a:xfrm>
        </p:spPr>
        <p:txBody>
          <a:bodyPr>
            <a:normAutofit fontScale="90000"/>
          </a:bodyPr>
          <a:lstStyle/>
          <a:p>
            <a:pPr algn="ctr"/>
            <a:r>
              <a:rPr lang="el-GR" dirty="0">
                <a:solidFill>
                  <a:srgbClr val="FF0000"/>
                </a:solidFill>
              </a:rPr>
              <a:t>Συγκριτικό Πλεονέκτημα </a:t>
            </a:r>
            <a:br>
              <a:rPr lang="el-GR" dirty="0">
                <a:solidFill>
                  <a:srgbClr val="FF0000"/>
                </a:solidFill>
              </a:rPr>
            </a:br>
            <a:r>
              <a:rPr lang="en-US" dirty="0">
                <a:solidFill>
                  <a:srgbClr val="FF0000"/>
                </a:solidFill>
              </a:rPr>
              <a:t>(Comparative Advantage)</a:t>
            </a:r>
            <a:endParaRPr lang="en-GB" dirty="0">
              <a:solidFill>
                <a:srgbClr val="FF0000"/>
              </a:solidFill>
            </a:endParaRPr>
          </a:p>
        </p:txBody>
      </p:sp>
      <p:sp>
        <p:nvSpPr>
          <p:cNvPr id="3" name="Content Placeholder 2">
            <a:extLst>
              <a:ext uri="{FF2B5EF4-FFF2-40B4-BE49-F238E27FC236}">
                <a16:creationId xmlns:a16="http://schemas.microsoft.com/office/drawing/2014/main" id="{4CA7F20A-3118-D214-823A-96D1F2B303C0}"/>
              </a:ext>
            </a:extLst>
          </p:cNvPr>
          <p:cNvSpPr>
            <a:spLocks noGrp="1"/>
          </p:cNvSpPr>
          <p:nvPr>
            <p:ph idx="1"/>
          </p:nvPr>
        </p:nvSpPr>
        <p:spPr/>
        <p:txBody>
          <a:bodyPr>
            <a:normAutofit/>
          </a:bodyPr>
          <a:lstStyle/>
          <a:p>
            <a:r>
              <a:rPr lang="el-GR" dirty="0">
                <a:solidFill>
                  <a:srgbClr val="FF0000"/>
                </a:solidFill>
              </a:rPr>
              <a:t>Απόλυτο Πλεονέκτημα </a:t>
            </a:r>
            <a:r>
              <a:rPr lang="en-US" dirty="0"/>
              <a:t>(Absolute Advantage)</a:t>
            </a:r>
          </a:p>
          <a:p>
            <a:pPr lvl="1"/>
            <a:r>
              <a:rPr lang="el-GR" dirty="0"/>
              <a:t>Η δυνατότητα μιας χώρας η μιας περιοχής να παράγει, σε σχέση με άλλη χώρα ή περιοχή, ορισμένα προϊόντα με χαμηλότερο εργατικό κόστος, λόγω φυσικών πλεονεκτημάτων, φθηνών εργατικών, περισσότερου κεφαλαίου, η υψηλής γενικά παραγωγικότητας.  </a:t>
            </a:r>
          </a:p>
          <a:p>
            <a:pPr marL="342900" lvl="1" indent="0">
              <a:buNone/>
            </a:pPr>
            <a:endParaRPr lang="el-GR" sz="825" dirty="0"/>
          </a:p>
          <a:p>
            <a:r>
              <a:rPr lang="el-GR" dirty="0">
                <a:solidFill>
                  <a:srgbClr val="FF0000"/>
                </a:solidFill>
              </a:rPr>
              <a:t>Συγκριτικό Πλεονέκτημα </a:t>
            </a:r>
            <a:r>
              <a:rPr lang="en-US" dirty="0"/>
              <a:t>(Comparative Advantage)</a:t>
            </a:r>
            <a:endParaRPr lang="el-GR" dirty="0"/>
          </a:p>
          <a:p>
            <a:pPr lvl="1"/>
            <a:r>
              <a:rPr lang="el-GR" dirty="0"/>
              <a:t>Η δυνατότητα μιας χώρας να παράγει ένα αγαθό με χαμηλότερο συγκριτικό κόστος από μια άλλη χώρα σε ένα σύστημα διεθνούς εμπορίου.</a:t>
            </a:r>
          </a:p>
          <a:p>
            <a:pPr lvl="1"/>
            <a:endParaRPr lang="en-US" sz="825" dirty="0"/>
          </a:p>
          <a:p>
            <a:r>
              <a:rPr lang="el-GR" dirty="0"/>
              <a:t>Ο </a:t>
            </a:r>
            <a:r>
              <a:rPr lang="en-US" dirty="0"/>
              <a:t>Ricardo </a:t>
            </a:r>
            <a:r>
              <a:rPr lang="el-GR" dirty="0"/>
              <a:t>έδειξε ότι το εμπόριο </a:t>
            </a:r>
            <a:r>
              <a:rPr lang="el-GR" dirty="0">
                <a:solidFill>
                  <a:srgbClr val="FF0000"/>
                </a:solidFill>
              </a:rPr>
              <a:t>βασίζεται στο συγκριτικό πλεονέκτημα</a:t>
            </a:r>
            <a:r>
              <a:rPr lang="el-GR" dirty="0"/>
              <a:t>. </a:t>
            </a:r>
          </a:p>
          <a:p>
            <a:pPr lvl="1"/>
            <a:r>
              <a:rPr lang="el-GR" dirty="0"/>
              <a:t>Αυτό όμως δεν σημαίνει ότι το πλεόνασμα κατανέμεται ίσο μεταξύ των κρατών ούτε απαραίτητα μεταξύ των τάξεων στο εσωτερικό τους.  </a:t>
            </a:r>
            <a:endParaRPr lang="en-GB" dirty="0"/>
          </a:p>
        </p:txBody>
      </p:sp>
    </p:spTree>
    <p:extLst>
      <p:ext uri="{BB962C8B-B14F-4D97-AF65-F5344CB8AC3E}">
        <p14:creationId xmlns:p14="http://schemas.microsoft.com/office/powerpoint/2010/main" val="384730959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David Ricardo (1772-1823)</a:t>
            </a:r>
            <a:endParaRPr lang="en-GB" sz="3200" dirty="0"/>
          </a:p>
        </p:txBody>
      </p:sp>
      <p:sp>
        <p:nvSpPr>
          <p:cNvPr id="5" name="TextBox 4"/>
          <p:cNvSpPr txBox="1"/>
          <p:nvPr/>
        </p:nvSpPr>
        <p:spPr>
          <a:xfrm>
            <a:off x="395536" y="4365104"/>
            <a:ext cx="2232248" cy="504056"/>
          </a:xfrm>
          <a:prstGeom prst="rect">
            <a:avLst/>
          </a:prstGeom>
        </p:spPr>
        <p:txBody>
          <a:bodyPr vert="horz" wrap="square" lIns="91440" tIns="45720" rIns="91440" bIns="45720" rtlCol="0" anchor="ctr">
            <a:normAutofit/>
          </a:bodyPr>
          <a:lstStyle/>
          <a:p>
            <a:endParaRPr lang="en-US" dirty="0"/>
          </a:p>
        </p:txBody>
      </p:sp>
      <p:pic>
        <p:nvPicPr>
          <p:cNvPr id="747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1556792"/>
            <a:ext cx="4733925" cy="1076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475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2492896"/>
            <a:ext cx="4610100" cy="2476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5436096" y="1556792"/>
            <a:ext cx="2664296" cy="3060340"/>
          </a:xfrm>
          <a:prstGeom prst="rect">
            <a:avLst/>
          </a:prstGeom>
        </p:spPr>
        <p:txBody>
          <a:bodyPr vert="horz" wrap="square" lIns="91440" tIns="45720" rIns="91440" bIns="45720" rtlCol="0" anchor="ctr">
            <a:normAutofit/>
          </a:bodyPr>
          <a:lstStyle/>
          <a:p>
            <a:r>
              <a:rPr lang="el-GR" dirty="0"/>
              <a:t>Οι αρετές του διεθνούς εμπορίου: Η Αγγλία θα παράγει βιομηχανικά προϊόντα και οι υπόλοιπες αγροτικά. </a:t>
            </a:r>
            <a:endParaRPr lang="en-US" dirty="0"/>
          </a:p>
        </p:txBody>
      </p:sp>
    </p:spTree>
    <p:extLst>
      <p:ext uri="{BB962C8B-B14F-4D97-AF65-F5344CB8AC3E}">
        <p14:creationId xmlns:p14="http://schemas.microsoft.com/office/powerpoint/2010/main" val="161773984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David Ricardo (1772-1823)</a:t>
            </a:r>
            <a:endParaRPr lang="en-GB" sz="3200" dirty="0"/>
          </a:p>
        </p:txBody>
      </p:sp>
      <p:sp>
        <p:nvSpPr>
          <p:cNvPr id="5" name="TextBox 4"/>
          <p:cNvSpPr txBox="1"/>
          <p:nvPr/>
        </p:nvSpPr>
        <p:spPr>
          <a:xfrm>
            <a:off x="395536" y="4365104"/>
            <a:ext cx="2232248" cy="504056"/>
          </a:xfrm>
          <a:prstGeom prst="rect">
            <a:avLst/>
          </a:prstGeom>
        </p:spPr>
        <p:txBody>
          <a:bodyPr vert="horz" wrap="square" lIns="91440" tIns="45720" rIns="91440" bIns="45720" rtlCol="0" anchor="ctr">
            <a:normAutofit/>
          </a:bodyPr>
          <a:lstStyle/>
          <a:p>
            <a:endParaRPr lang="en-US" dirty="0"/>
          </a:p>
        </p:txBody>
      </p:sp>
      <p:pic>
        <p:nvPicPr>
          <p:cNvPr id="757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372592"/>
            <a:ext cx="4651251" cy="4241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5292080" y="1556792"/>
            <a:ext cx="3096344" cy="2016224"/>
          </a:xfrm>
          <a:prstGeom prst="rect">
            <a:avLst/>
          </a:prstGeom>
        </p:spPr>
        <p:txBody>
          <a:bodyPr vert="horz" wrap="square" lIns="91440" tIns="45720" rIns="91440" bIns="45720" rtlCol="0" anchor="ctr">
            <a:normAutofit fontScale="92500"/>
          </a:bodyPr>
          <a:lstStyle/>
          <a:p>
            <a:r>
              <a:rPr lang="el-GR" dirty="0"/>
              <a:t>Ακόμα και αν η Πορτογαλία είναι πιο παραγωγική από την Αγγλία στην παραγωγή και κρασιού και υφάσματος, πάλι τη συμφέρει να εξάγει κρασί και να εισάγει ύφασμα, αν έχει συγκριτικό πλεονέκτημα στο κρασί</a:t>
            </a: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2629690924"/>
              </p:ext>
            </p:extLst>
          </p:nvPr>
        </p:nvGraphicFramePr>
        <p:xfrm>
          <a:off x="5046912" y="3645023"/>
          <a:ext cx="3917577" cy="2292843"/>
        </p:xfrm>
        <a:graphic>
          <a:graphicData uri="http://schemas.openxmlformats.org/drawingml/2006/table">
            <a:tbl>
              <a:tblPr firstRow="1" bandRow="1">
                <a:tableStyleId>{5C22544A-7EE6-4342-B048-85BDC9FD1C3A}</a:tableStyleId>
              </a:tblPr>
              <a:tblGrid>
                <a:gridCol w="1305859">
                  <a:extLst>
                    <a:ext uri="{9D8B030D-6E8A-4147-A177-3AD203B41FA5}">
                      <a16:colId xmlns:a16="http://schemas.microsoft.com/office/drawing/2014/main" val="20000"/>
                    </a:ext>
                  </a:extLst>
                </a:gridCol>
                <a:gridCol w="1305859">
                  <a:extLst>
                    <a:ext uri="{9D8B030D-6E8A-4147-A177-3AD203B41FA5}">
                      <a16:colId xmlns:a16="http://schemas.microsoft.com/office/drawing/2014/main" val="20001"/>
                    </a:ext>
                  </a:extLst>
                </a:gridCol>
                <a:gridCol w="1305859">
                  <a:extLst>
                    <a:ext uri="{9D8B030D-6E8A-4147-A177-3AD203B41FA5}">
                      <a16:colId xmlns:a16="http://schemas.microsoft.com/office/drawing/2014/main" val="20002"/>
                    </a:ext>
                  </a:extLst>
                </a:gridCol>
              </a:tblGrid>
              <a:tr h="872903">
                <a:tc gridSpan="3">
                  <a:txBody>
                    <a:bodyPr/>
                    <a:lstStyle/>
                    <a:p>
                      <a:pPr algn="ctr"/>
                      <a:r>
                        <a:rPr lang="el-GR" dirty="0"/>
                        <a:t>Ώρες εργασίας που απαιτούνται για να παραχθεί κρασί και ύφασμα από την Αγγλία και την Πορτογαλία</a:t>
                      </a:r>
                      <a:endParaRPr lang="en-US" dirty="0"/>
                    </a:p>
                  </a:txBody>
                  <a:tcPr anchor="ctr" anchorCtr="1"/>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000"/>
                  </a:ext>
                </a:extLst>
              </a:tr>
              <a:tr h="626711">
                <a:tc>
                  <a:txBody>
                    <a:bodyPr/>
                    <a:lstStyle/>
                    <a:p>
                      <a:endParaRPr lang="en-US" dirty="0"/>
                    </a:p>
                  </a:txBody>
                  <a:tcPr/>
                </a:tc>
                <a:tc>
                  <a:txBody>
                    <a:bodyPr/>
                    <a:lstStyle/>
                    <a:p>
                      <a:pPr algn="ctr"/>
                      <a:r>
                        <a:rPr lang="el-GR" dirty="0"/>
                        <a:t>Αγγλία</a:t>
                      </a:r>
                      <a:endParaRPr lang="en-US" dirty="0"/>
                    </a:p>
                  </a:txBody>
                  <a:tcPr/>
                </a:tc>
                <a:tc>
                  <a:txBody>
                    <a:bodyPr/>
                    <a:lstStyle/>
                    <a:p>
                      <a:pPr algn="ctr"/>
                      <a:r>
                        <a:rPr lang="el-GR" dirty="0"/>
                        <a:t>Πορτογαλία</a:t>
                      </a:r>
                      <a:endParaRPr lang="en-US" dirty="0"/>
                    </a:p>
                  </a:txBody>
                  <a:tcPr/>
                </a:tc>
                <a:extLst>
                  <a:ext uri="{0D108BD9-81ED-4DB2-BD59-A6C34878D82A}">
                    <a16:rowId xmlns:a16="http://schemas.microsoft.com/office/drawing/2014/main" val="10001"/>
                  </a:ext>
                </a:extLst>
              </a:tr>
              <a:tr h="375866">
                <a:tc>
                  <a:txBody>
                    <a:bodyPr/>
                    <a:lstStyle/>
                    <a:p>
                      <a:r>
                        <a:rPr lang="el-GR" dirty="0"/>
                        <a:t>Κρασί</a:t>
                      </a:r>
                      <a:endParaRPr lang="en-US" dirty="0"/>
                    </a:p>
                  </a:txBody>
                  <a:tcPr/>
                </a:tc>
                <a:tc>
                  <a:txBody>
                    <a:bodyPr/>
                    <a:lstStyle/>
                    <a:p>
                      <a:pPr algn="ctr"/>
                      <a:r>
                        <a:rPr lang="el-GR" dirty="0"/>
                        <a:t>120</a:t>
                      </a:r>
                      <a:endParaRPr lang="en-US" dirty="0"/>
                    </a:p>
                  </a:txBody>
                  <a:tcPr/>
                </a:tc>
                <a:tc>
                  <a:txBody>
                    <a:bodyPr/>
                    <a:lstStyle/>
                    <a:p>
                      <a:pPr algn="ctr"/>
                      <a:r>
                        <a:rPr lang="el-GR" dirty="0"/>
                        <a:t>80</a:t>
                      </a:r>
                      <a:endParaRPr lang="en-US" dirty="0"/>
                    </a:p>
                  </a:txBody>
                  <a:tcPr/>
                </a:tc>
                <a:extLst>
                  <a:ext uri="{0D108BD9-81ED-4DB2-BD59-A6C34878D82A}">
                    <a16:rowId xmlns:a16="http://schemas.microsoft.com/office/drawing/2014/main" val="10002"/>
                  </a:ext>
                </a:extLst>
              </a:tr>
              <a:tr h="375866">
                <a:tc>
                  <a:txBody>
                    <a:bodyPr/>
                    <a:lstStyle/>
                    <a:p>
                      <a:r>
                        <a:rPr lang="el-GR" dirty="0"/>
                        <a:t>Ύφασμα</a:t>
                      </a:r>
                      <a:endParaRPr lang="en-US" dirty="0"/>
                    </a:p>
                  </a:txBody>
                  <a:tcPr/>
                </a:tc>
                <a:tc>
                  <a:txBody>
                    <a:bodyPr/>
                    <a:lstStyle/>
                    <a:p>
                      <a:pPr algn="ctr"/>
                      <a:r>
                        <a:rPr lang="el-GR" dirty="0"/>
                        <a:t>100</a:t>
                      </a:r>
                      <a:endParaRPr lang="en-US" dirty="0"/>
                    </a:p>
                  </a:txBody>
                  <a:tcPr/>
                </a:tc>
                <a:tc>
                  <a:txBody>
                    <a:bodyPr/>
                    <a:lstStyle/>
                    <a:p>
                      <a:pPr algn="ctr"/>
                      <a:r>
                        <a:rPr lang="el-GR" dirty="0"/>
                        <a:t>90</a:t>
                      </a:r>
                      <a:endParaRPr lang="en-US" dirty="0"/>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16450675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DD15AF-AEA8-6536-76BE-9CFE180926EA}"/>
              </a:ext>
            </a:extLst>
          </p:cNvPr>
          <p:cNvSpPr>
            <a:spLocks noGrp="1"/>
          </p:cNvSpPr>
          <p:nvPr>
            <p:ph type="title"/>
          </p:nvPr>
        </p:nvSpPr>
        <p:spPr/>
        <p:txBody>
          <a:bodyPr/>
          <a:lstStyle/>
          <a:p>
            <a:pPr algn="ctr"/>
            <a:r>
              <a:rPr lang="el-GR" dirty="0">
                <a:solidFill>
                  <a:srgbClr val="FF0000"/>
                </a:solidFill>
              </a:rPr>
              <a:t>Συγκριτικό Πλεονέκτημα - Παράδειγμα</a:t>
            </a:r>
            <a:endParaRPr lang="en-GB" dirty="0">
              <a:solidFill>
                <a:srgbClr val="FF0000"/>
              </a:solidFill>
            </a:endParaRPr>
          </a:p>
        </p:txBody>
      </p:sp>
      <p:sp>
        <p:nvSpPr>
          <p:cNvPr id="3" name="Content Placeholder 2">
            <a:extLst>
              <a:ext uri="{FF2B5EF4-FFF2-40B4-BE49-F238E27FC236}">
                <a16:creationId xmlns:a16="http://schemas.microsoft.com/office/drawing/2014/main" id="{49BDE092-F2F9-2038-CA46-E8E7900F4F60}"/>
              </a:ext>
            </a:extLst>
          </p:cNvPr>
          <p:cNvSpPr>
            <a:spLocks noGrp="1"/>
          </p:cNvSpPr>
          <p:nvPr>
            <p:ph idx="1"/>
          </p:nvPr>
        </p:nvSpPr>
        <p:spPr/>
        <p:txBody>
          <a:bodyPr/>
          <a:lstStyle/>
          <a:p>
            <a:r>
              <a:rPr lang="el-GR" dirty="0"/>
              <a:t>Ας υποθέσουμε ότι υπάρχουν δυο χώρες, η Πορτογαλία και η Αγγλία που παράγουν δυο προϊόντα – υφάσματα και κρασί. </a:t>
            </a:r>
          </a:p>
          <a:p>
            <a:pPr lvl="1"/>
            <a:r>
              <a:rPr lang="el-GR" dirty="0"/>
              <a:t>Η παραγωγικότητα τους σε εργατοώρες που χρειάζονται για να </a:t>
            </a:r>
            <a:r>
              <a:rPr lang="el-GR" dirty="0" err="1"/>
              <a:t>παράξουν</a:t>
            </a:r>
            <a:r>
              <a:rPr lang="el-GR" dirty="0"/>
              <a:t> τα προϊόντα διαφέρει.  </a:t>
            </a:r>
          </a:p>
          <a:p>
            <a:pPr lvl="1"/>
            <a:r>
              <a:rPr lang="el-GR" dirty="0"/>
              <a:t>Ο πίνακας που ακολουθεί δείχνει πόσες εργατοώρες χρειάζονται σε κάθε χώρα για να παραχθεί ένα δέμα υφάσματος η ένα βαρέλι κρασί. </a:t>
            </a:r>
            <a:endParaRPr lang="en-GB" dirty="0"/>
          </a:p>
        </p:txBody>
      </p:sp>
      <p:graphicFrame>
        <p:nvGraphicFramePr>
          <p:cNvPr id="6" name="Table 5">
            <a:extLst>
              <a:ext uri="{FF2B5EF4-FFF2-40B4-BE49-F238E27FC236}">
                <a16:creationId xmlns:a16="http://schemas.microsoft.com/office/drawing/2014/main" id="{B044F329-9B82-F78F-2AFA-3E0BB7296B35}"/>
              </a:ext>
            </a:extLst>
          </p:cNvPr>
          <p:cNvGraphicFramePr>
            <a:graphicFrameLocks noGrp="1"/>
          </p:cNvGraphicFramePr>
          <p:nvPr/>
        </p:nvGraphicFramePr>
        <p:xfrm>
          <a:off x="2166944" y="4147619"/>
          <a:ext cx="5184576" cy="1342353"/>
        </p:xfrm>
        <a:graphic>
          <a:graphicData uri="http://schemas.openxmlformats.org/drawingml/2006/table">
            <a:tbl>
              <a:tblPr firstRow="1" bandRow="1">
                <a:tableStyleId>{5C22544A-7EE6-4342-B048-85BDC9FD1C3A}</a:tableStyleId>
              </a:tblPr>
              <a:tblGrid>
                <a:gridCol w="1728192">
                  <a:extLst>
                    <a:ext uri="{9D8B030D-6E8A-4147-A177-3AD203B41FA5}">
                      <a16:colId xmlns:a16="http://schemas.microsoft.com/office/drawing/2014/main" val="20000"/>
                    </a:ext>
                  </a:extLst>
                </a:gridCol>
                <a:gridCol w="1728192">
                  <a:extLst>
                    <a:ext uri="{9D8B030D-6E8A-4147-A177-3AD203B41FA5}">
                      <a16:colId xmlns:a16="http://schemas.microsoft.com/office/drawing/2014/main" val="20001"/>
                    </a:ext>
                  </a:extLst>
                </a:gridCol>
                <a:gridCol w="1728192">
                  <a:extLst>
                    <a:ext uri="{9D8B030D-6E8A-4147-A177-3AD203B41FA5}">
                      <a16:colId xmlns:a16="http://schemas.microsoft.com/office/drawing/2014/main" val="20002"/>
                    </a:ext>
                  </a:extLst>
                </a:gridCol>
              </a:tblGrid>
              <a:tr h="500183">
                <a:tc>
                  <a:txBody>
                    <a:bodyPr/>
                    <a:lstStyle/>
                    <a:p>
                      <a:r>
                        <a:rPr lang="el-GR" sz="1000" baseline="0" dirty="0"/>
                        <a:t>Κόστος Παραγωγής σε Εργατοώρες</a:t>
                      </a:r>
                      <a:endParaRPr lang="en-GB" sz="1000" dirty="0"/>
                    </a:p>
                  </a:txBody>
                  <a:tcPr marL="68580" marR="68580" marT="34290" marB="34290"/>
                </a:tc>
                <a:tc>
                  <a:txBody>
                    <a:bodyPr/>
                    <a:lstStyle/>
                    <a:p>
                      <a:pPr algn="ctr"/>
                      <a:r>
                        <a:rPr lang="el-GR" sz="1000" dirty="0"/>
                        <a:t>Δέμα Υφάσματος (</a:t>
                      </a:r>
                      <a:r>
                        <a:rPr lang="en-US" sz="1000" dirty="0"/>
                        <a:t>C)</a:t>
                      </a:r>
                      <a:endParaRPr lang="en-GB" sz="1000" dirty="0"/>
                    </a:p>
                  </a:txBody>
                  <a:tcPr marL="68580" marR="68580" marT="34290" marB="34290"/>
                </a:tc>
                <a:tc>
                  <a:txBody>
                    <a:bodyPr/>
                    <a:lstStyle/>
                    <a:p>
                      <a:pPr algn="ctr"/>
                      <a:r>
                        <a:rPr lang="el-GR" sz="1000" dirty="0"/>
                        <a:t>Βαρέλι Κρασί</a:t>
                      </a:r>
                      <a:r>
                        <a:rPr lang="en-US" sz="1000" dirty="0"/>
                        <a:t> (W) </a:t>
                      </a:r>
                      <a:endParaRPr lang="en-GB" sz="1000" dirty="0"/>
                    </a:p>
                  </a:txBody>
                  <a:tcPr marL="68580" marR="68580" marT="34290" marB="34290"/>
                </a:tc>
                <a:extLst>
                  <a:ext uri="{0D108BD9-81ED-4DB2-BD59-A6C34878D82A}">
                    <a16:rowId xmlns:a16="http://schemas.microsoft.com/office/drawing/2014/main" val="10000"/>
                  </a:ext>
                </a:extLst>
              </a:tr>
              <a:tr h="421085">
                <a:tc>
                  <a:txBody>
                    <a:bodyPr/>
                    <a:lstStyle/>
                    <a:p>
                      <a:r>
                        <a:rPr lang="el-GR" sz="1000" dirty="0"/>
                        <a:t>Πορτογαλία</a:t>
                      </a:r>
                      <a:endParaRPr lang="en-GB" sz="1000" dirty="0"/>
                    </a:p>
                  </a:txBody>
                  <a:tcPr marL="68580" marR="68580" marT="34290" marB="34290"/>
                </a:tc>
                <a:tc>
                  <a:txBody>
                    <a:bodyPr/>
                    <a:lstStyle/>
                    <a:p>
                      <a:pPr algn="r"/>
                      <a:r>
                        <a:rPr lang="en-GB" sz="1000" dirty="0"/>
                        <a:t>90</a:t>
                      </a:r>
                    </a:p>
                  </a:txBody>
                  <a:tcPr marL="68580" marR="68580" marT="34290" marB="34290"/>
                </a:tc>
                <a:tc>
                  <a:txBody>
                    <a:bodyPr/>
                    <a:lstStyle/>
                    <a:p>
                      <a:pPr algn="r"/>
                      <a:r>
                        <a:rPr lang="en-GB" sz="1000" dirty="0"/>
                        <a:t>80</a:t>
                      </a:r>
                    </a:p>
                  </a:txBody>
                  <a:tcPr marL="68580" marR="68580" marT="34290" marB="34290"/>
                </a:tc>
                <a:extLst>
                  <a:ext uri="{0D108BD9-81ED-4DB2-BD59-A6C34878D82A}">
                    <a16:rowId xmlns:a16="http://schemas.microsoft.com/office/drawing/2014/main" val="10001"/>
                  </a:ext>
                </a:extLst>
              </a:tr>
              <a:tr h="421085">
                <a:tc>
                  <a:txBody>
                    <a:bodyPr/>
                    <a:lstStyle/>
                    <a:p>
                      <a:r>
                        <a:rPr lang="el-GR" sz="1000" dirty="0"/>
                        <a:t>Αγγλία</a:t>
                      </a:r>
                      <a:endParaRPr lang="en-GB" sz="1000" dirty="0"/>
                    </a:p>
                  </a:txBody>
                  <a:tcPr marL="68580" marR="68580" marT="34290" marB="34290"/>
                </a:tc>
                <a:tc>
                  <a:txBody>
                    <a:bodyPr/>
                    <a:lstStyle/>
                    <a:p>
                      <a:pPr algn="r"/>
                      <a:r>
                        <a:rPr lang="en-GB" sz="1000" dirty="0"/>
                        <a:t>100</a:t>
                      </a:r>
                    </a:p>
                  </a:txBody>
                  <a:tcPr marL="68580" marR="68580" marT="34290" marB="34290"/>
                </a:tc>
                <a:tc>
                  <a:txBody>
                    <a:bodyPr/>
                    <a:lstStyle/>
                    <a:p>
                      <a:pPr algn="r"/>
                      <a:r>
                        <a:rPr lang="en-GB" sz="1000" dirty="0"/>
                        <a:t>120</a:t>
                      </a:r>
                    </a:p>
                  </a:txBody>
                  <a:tcPr marL="68580" marR="68580" marT="34290" marB="34290"/>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805005533"/>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1" y="1052736"/>
            <a:ext cx="7952362" cy="617541"/>
          </a:xfrm>
        </p:spPr>
        <p:txBody>
          <a:bodyPr>
            <a:normAutofit fontScale="90000"/>
          </a:bodyPr>
          <a:lstStyle/>
          <a:p>
            <a:r>
              <a:rPr lang="el-GR" dirty="0"/>
              <a:t>Πορτογαλία -  όριο παραγωγικών δυνατοτήτων</a:t>
            </a:r>
            <a:endParaRPr lang="en-GB" dirty="0"/>
          </a:p>
        </p:txBody>
      </p:sp>
      <p:sp>
        <p:nvSpPr>
          <p:cNvPr id="3" name="Content Placeholder 2"/>
          <p:cNvSpPr>
            <a:spLocks noGrp="1"/>
          </p:cNvSpPr>
          <p:nvPr>
            <p:ph idx="1"/>
          </p:nvPr>
        </p:nvSpPr>
        <p:spPr>
          <a:xfrm>
            <a:off x="349252" y="1808820"/>
            <a:ext cx="4632482" cy="3942438"/>
          </a:xfrm>
        </p:spPr>
        <p:txBody>
          <a:bodyPr>
            <a:normAutofit fontScale="85000" lnSpcReduction="20000"/>
          </a:bodyPr>
          <a:lstStyle/>
          <a:p>
            <a:r>
              <a:rPr lang="el-GR" dirty="0"/>
              <a:t>Ας υποθέσουμε ότι η κάθε χώρα έχει σε ένα χρόνο </a:t>
            </a:r>
            <a:r>
              <a:rPr lang="en-GB" dirty="0"/>
              <a:t>1,800</a:t>
            </a:r>
            <a:r>
              <a:rPr lang="el-GR" dirty="0"/>
              <a:t> εργατοώρες και παράγει μόνο αυτά τα δυο προϊόντα</a:t>
            </a:r>
            <a:r>
              <a:rPr lang="en-GB" dirty="0"/>
              <a:t>.</a:t>
            </a:r>
          </a:p>
          <a:p>
            <a:endParaRPr lang="el-GR" dirty="0"/>
          </a:p>
          <a:p>
            <a:r>
              <a:rPr lang="el-GR" dirty="0"/>
              <a:t>Μπορούμε να σχεδιάσουμε το όριο παραγωγικών δυνατοτήτων της Πορτογαλίας.</a:t>
            </a:r>
          </a:p>
          <a:p>
            <a:endParaRPr lang="el-GR" dirty="0"/>
          </a:p>
          <a:p>
            <a:r>
              <a:rPr lang="el-GR" dirty="0"/>
              <a:t>Η μεταφορά εργατικής δύναμης από το ένα προϊόν στο άλλο είναι σταθερή για όλες τις ποσότητες παραγωγής. </a:t>
            </a:r>
          </a:p>
          <a:p>
            <a:pPr lvl="1"/>
            <a:r>
              <a:rPr lang="el-GR" dirty="0"/>
              <a:t>Οπότε το όριο είναι γραμμικό.  </a:t>
            </a:r>
          </a:p>
          <a:p>
            <a:endParaRPr lang="el-GR" dirty="0"/>
          </a:p>
          <a:p>
            <a:r>
              <a:rPr lang="el-GR" dirty="0"/>
              <a:t>Στο σημείο </a:t>
            </a:r>
            <a:r>
              <a:rPr lang="en-GB" dirty="0"/>
              <a:t>A </a:t>
            </a:r>
            <a:r>
              <a:rPr lang="el-GR" dirty="0"/>
              <a:t>παράγει</a:t>
            </a:r>
            <a:r>
              <a:rPr lang="en-GB" dirty="0"/>
              <a:t> 3 </a:t>
            </a:r>
            <a:r>
              <a:rPr lang="el-GR" dirty="0"/>
              <a:t>δέματα υφάσματος</a:t>
            </a:r>
            <a:r>
              <a:rPr lang="en-GB" dirty="0"/>
              <a:t> </a:t>
            </a:r>
            <a:r>
              <a:rPr lang="el-GR" dirty="0"/>
              <a:t>και </a:t>
            </a:r>
            <a:r>
              <a:rPr lang="en-GB" dirty="0"/>
              <a:t> 19.125 </a:t>
            </a:r>
            <a:r>
              <a:rPr lang="el-GR" dirty="0"/>
              <a:t>βαρέλια κρασί.</a:t>
            </a:r>
            <a:endParaRPr lang="en-GB" dirty="0"/>
          </a:p>
          <a:p>
            <a:endParaRPr lang="en-GB" dirty="0"/>
          </a:p>
        </p:txBody>
      </p:sp>
      <p:grpSp>
        <p:nvGrpSpPr>
          <p:cNvPr id="27" name="Group 26"/>
          <p:cNvGrpSpPr/>
          <p:nvPr/>
        </p:nvGrpSpPr>
        <p:grpSpPr>
          <a:xfrm>
            <a:off x="4812975" y="2438508"/>
            <a:ext cx="3750947" cy="2570837"/>
            <a:chOff x="4506378" y="2108342"/>
            <a:chExt cx="5001262" cy="3427782"/>
          </a:xfrm>
        </p:grpSpPr>
        <p:cxnSp>
          <p:nvCxnSpPr>
            <p:cNvPr id="5" name="Straight Connector 4"/>
            <p:cNvCxnSpPr/>
            <p:nvPr/>
          </p:nvCxnSpPr>
          <p:spPr>
            <a:xfrm>
              <a:off x="5369660" y="2108342"/>
              <a:ext cx="27100" cy="2991063"/>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5369660" y="5099406"/>
              <a:ext cx="3033399"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5369660" y="2544948"/>
              <a:ext cx="2143016" cy="255445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5396760" y="3149283"/>
              <a:ext cx="466214" cy="0"/>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5862974" y="3140968"/>
              <a:ext cx="0" cy="1977248"/>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5763039" y="2719707"/>
              <a:ext cx="277692" cy="400109"/>
            </a:xfrm>
            <a:prstGeom prst="rect">
              <a:avLst/>
            </a:prstGeom>
            <a:noFill/>
          </p:spPr>
          <p:txBody>
            <a:bodyPr wrap="square" rtlCol="0">
              <a:spAutoFit/>
            </a:bodyPr>
            <a:lstStyle/>
            <a:p>
              <a:pPr defTabSz="685800" fontAlgn="auto">
                <a:spcBef>
                  <a:spcPts val="0"/>
                </a:spcBef>
                <a:spcAft>
                  <a:spcPts val="0"/>
                </a:spcAft>
              </a:pPr>
              <a:r>
                <a:rPr lang="en-GB" sz="1350" dirty="0">
                  <a:solidFill>
                    <a:prstClr val="black"/>
                  </a:solidFill>
                  <a:latin typeface="Aptos" panose="02110004020202020204"/>
                  <a:cs typeface="+mn-cs"/>
                </a:rPr>
                <a:t>A</a:t>
              </a:r>
            </a:p>
          </p:txBody>
        </p:sp>
        <p:sp>
          <p:nvSpPr>
            <p:cNvPr id="14" name="TextBox 13"/>
            <p:cNvSpPr txBox="1"/>
            <p:nvPr/>
          </p:nvSpPr>
          <p:spPr>
            <a:xfrm>
              <a:off x="4659203" y="2144841"/>
              <a:ext cx="856336" cy="400109"/>
            </a:xfrm>
            <a:prstGeom prst="rect">
              <a:avLst/>
            </a:prstGeom>
            <a:noFill/>
          </p:spPr>
          <p:txBody>
            <a:bodyPr wrap="square" rtlCol="0">
              <a:spAutoFit/>
            </a:bodyPr>
            <a:lstStyle/>
            <a:p>
              <a:pPr defTabSz="685800" fontAlgn="auto">
                <a:spcBef>
                  <a:spcPts val="0"/>
                </a:spcBef>
                <a:spcAft>
                  <a:spcPts val="0"/>
                </a:spcAft>
              </a:pPr>
              <a:r>
                <a:rPr lang="en-GB" sz="1350" dirty="0">
                  <a:solidFill>
                    <a:prstClr val="black"/>
                  </a:solidFill>
                  <a:latin typeface="Aptos" panose="02110004020202020204"/>
                  <a:cs typeface="+mn-cs"/>
                </a:rPr>
                <a:t>Wine</a:t>
              </a:r>
            </a:p>
          </p:txBody>
        </p:sp>
        <p:sp>
          <p:nvSpPr>
            <p:cNvPr id="15" name="TextBox 14"/>
            <p:cNvSpPr txBox="1"/>
            <p:nvPr/>
          </p:nvSpPr>
          <p:spPr>
            <a:xfrm>
              <a:off x="7789924" y="5099406"/>
              <a:ext cx="933772" cy="400109"/>
            </a:xfrm>
            <a:prstGeom prst="rect">
              <a:avLst/>
            </a:prstGeom>
            <a:noFill/>
          </p:spPr>
          <p:txBody>
            <a:bodyPr wrap="square" rtlCol="0">
              <a:spAutoFit/>
            </a:bodyPr>
            <a:lstStyle/>
            <a:p>
              <a:pPr defTabSz="685800" fontAlgn="auto">
                <a:spcBef>
                  <a:spcPts val="0"/>
                </a:spcBef>
                <a:spcAft>
                  <a:spcPts val="0"/>
                </a:spcAft>
              </a:pPr>
              <a:r>
                <a:rPr lang="en-GB" sz="1350" dirty="0">
                  <a:solidFill>
                    <a:prstClr val="black"/>
                  </a:solidFill>
                  <a:latin typeface="Aptos" panose="02110004020202020204"/>
                  <a:cs typeface="+mn-cs"/>
                </a:rPr>
                <a:t>Cloth</a:t>
              </a:r>
            </a:p>
          </p:txBody>
        </p:sp>
        <p:sp>
          <p:nvSpPr>
            <p:cNvPr id="16" name="TextBox 15"/>
            <p:cNvSpPr txBox="1"/>
            <p:nvPr/>
          </p:nvSpPr>
          <p:spPr>
            <a:xfrm>
              <a:off x="4506378" y="2964617"/>
              <a:ext cx="1030928" cy="400108"/>
            </a:xfrm>
            <a:prstGeom prst="rect">
              <a:avLst/>
            </a:prstGeom>
            <a:noFill/>
          </p:spPr>
          <p:txBody>
            <a:bodyPr wrap="square" rtlCol="0">
              <a:spAutoFit/>
            </a:bodyPr>
            <a:lstStyle/>
            <a:p>
              <a:pPr defTabSz="685800" fontAlgn="auto">
                <a:spcBef>
                  <a:spcPts val="0"/>
                </a:spcBef>
                <a:spcAft>
                  <a:spcPts val="0"/>
                </a:spcAft>
              </a:pPr>
              <a:r>
                <a:rPr lang="en-GB" sz="1350" dirty="0">
                  <a:solidFill>
                    <a:prstClr val="black"/>
                  </a:solidFill>
                  <a:latin typeface="Aptos" panose="02110004020202020204"/>
                  <a:cs typeface="+mn-cs"/>
                </a:rPr>
                <a:t>19.125</a:t>
              </a:r>
            </a:p>
          </p:txBody>
        </p:sp>
        <p:sp>
          <p:nvSpPr>
            <p:cNvPr id="17" name="TextBox 16"/>
            <p:cNvSpPr txBox="1"/>
            <p:nvPr/>
          </p:nvSpPr>
          <p:spPr>
            <a:xfrm>
              <a:off x="7320256" y="5136015"/>
              <a:ext cx="494152" cy="400109"/>
            </a:xfrm>
            <a:prstGeom prst="rect">
              <a:avLst/>
            </a:prstGeom>
            <a:noFill/>
          </p:spPr>
          <p:txBody>
            <a:bodyPr wrap="none" rtlCol="0">
              <a:spAutoFit/>
            </a:bodyPr>
            <a:lstStyle/>
            <a:p>
              <a:pPr defTabSz="685800" fontAlgn="auto">
                <a:spcBef>
                  <a:spcPts val="0"/>
                </a:spcBef>
                <a:spcAft>
                  <a:spcPts val="0"/>
                </a:spcAft>
              </a:pPr>
              <a:r>
                <a:rPr lang="en-GB" sz="1350" dirty="0">
                  <a:solidFill>
                    <a:prstClr val="black"/>
                  </a:solidFill>
                  <a:latin typeface="Aptos" panose="02110004020202020204"/>
                  <a:cs typeface="+mn-cs"/>
                </a:rPr>
                <a:t>20</a:t>
              </a:r>
            </a:p>
          </p:txBody>
        </p:sp>
        <p:sp>
          <p:nvSpPr>
            <p:cNvPr id="18" name="TextBox 17"/>
            <p:cNvSpPr txBox="1"/>
            <p:nvPr/>
          </p:nvSpPr>
          <p:spPr>
            <a:xfrm>
              <a:off x="4659203" y="2431355"/>
              <a:ext cx="714080" cy="400109"/>
            </a:xfrm>
            <a:prstGeom prst="rect">
              <a:avLst/>
            </a:prstGeom>
            <a:noFill/>
          </p:spPr>
          <p:txBody>
            <a:bodyPr wrap="square" rtlCol="0">
              <a:spAutoFit/>
            </a:bodyPr>
            <a:lstStyle/>
            <a:p>
              <a:pPr defTabSz="685800" fontAlgn="auto">
                <a:spcBef>
                  <a:spcPts val="0"/>
                </a:spcBef>
                <a:spcAft>
                  <a:spcPts val="0"/>
                </a:spcAft>
              </a:pPr>
              <a:r>
                <a:rPr lang="en-GB" sz="1350" dirty="0">
                  <a:solidFill>
                    <a:prstClr val="black"/>
                  </a:solidFill>
                  <a:latin typeface="Aptos" panose="02110004020202020204"/>
                  <a:cs typeface="+mn-cs"/>
                </a:rPr>
                <a:t>22.5</a:t>
              </a:r>
            </a:p>
          </p:txBody>
        </p:sp>
        <p:sp>
          <p:nvSpPr>
            <p:cNvPr id="19" name="TextBox 18"/>
            <p:cNvSpPr txBox="1"/>
            <p:nvPr/>
          </p:nvSpPr>
          <p:spPr>
            <a:xfrm>
              <a:off x="5739045" y="5136015"/>
              <a:ext cx="370187" cy="400109"/>
            </a:xfrm>
            <a:prstGeom prst="rect">
              <a:avLst/>
            </a:prstGeom>
            <a:noFill/>
          </p:spPr>
          <p:txBody>
            <a:bodyPr wrap="none" rtlCol="0">
              <a:spAutoFit/>
            </a:bodyPr>
            <a:lstStyle/>
            <a:p>
              <a:pPr defTabSz="685800" fontAlgn="auto">
                <a:spcBef>
                  <a:spcPts val="0"/>
                </a:spcBef>
                <a:spcAft>
                  <a:spcPts val="0"/>
                </a:spcAft>
              </a:pPr>
              <a:r>
                <a:rPr lang="en-GB" sz="1350" dirty="0">
                  <a:solidFill>
                    <a:prstClr val="black"/>
                  </a:solidFill>
                  <a:latin typeface="Aptos" panose="02110004020202020204"/>
                  <a:cs typeface="+mn-cs"/>
                </a:rPr>
                <a:t>3</a:t>
              </a:r>
            </a:p>
          </p:txBody>
        </p:sp>
        <p:sp>
          <p:nvSpPr>
            <p:cNvPr id="20" name="TextBox 19"/>
            <p:cNvSpPr txBox="1"/>
            <p:nvPr/>
          </p:nvSpPr>
          <p:spPr>
            <a:xfrm>
              <a:off x="6914623" y="2108342"/>
              <a:ext cx="2593017" cy="677108"/>
            </a:xfrm>
            <a:prstGeom prst="rect">
              <a:avLst/>
            </a:prstGeom>
            <a:noFill/>
          </p:spPr>
          <p:txBody>
            <a:bodyPr wrap="none" rtlCol="0">
              <a:spAutoFit/>
            </a:bodyPr>
            <a:lstStyle/>
            <a:p>
              <a:pPr defTabSz="685800" fontAlgn="auto">
                <a:spcBef>
                  <a:spcPts val="0"/>
                </a:spcBef>
                <a:spcAft>
                  <a:spcPts val="0"/>
                </a:spcAft>
              </a:pPr>
              <a:r>
                <a:rPr lang="el-GR" sz="2700" dirty="0">
                  <a:solidFill>
                    <a:prstClr val="black"/>
                  </a:solidFill>
                  <a:latin typeface="Aptos" panose="02110004020202020204"/>
                  <a:cs typeface="+mn-cs"/>
                </a:rPr>
                <a:t>Πορτογαλία</a:t>
              </a:r>
              <a:endParaRPr lang="en-GB" sz="2700" dirty="0">
                <a:solidFill>
                  <a:prstClr val="black"/>
                </a:solidFill>
                <a:latin typeface="Aptos" panose="02110004020202020204"/>
                <a:cs typeface="+mn-cs"/>
              </a:endParaRPr>
            </a:p>
          </p:txBody>
        </p:sp>
      </p:gr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54677" y="1645276"/>
            <a:ext cx="6484144" cy="500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 name="Slide Number Placeholder 27"/>
          <p:cNvSpPr>
            <a:spLocks noGrp="1"/>
          </p:cNvSpPr>
          <p:nvPr>
            <p:ph type="sldNum" sz="quarter" idx="12"/>
          </p:nvPr>
        </p:nvSpPr>
        <p:spPr/>
        <p:txBody>
          <a:bodyPr/>
          <a:lstStyle/>
          <a:p>
            <a:pPr defTabSz="685800" fontAlgn="auto">
              <a:spcBef>
                <a:spcPts val="0"/>
              </a:spcBef>
              <a:spcAft>
                <a:spcPts val="0"/>
              </a:spcAft>
            </a:pPr>
            <a:fld id="{4E3D0E19-D375-4F0C-9920-96693C9885B6}" type="slidenum">
              <a:rPr lang="en-GB">
                <a:solidFill>
                  <a:prstClr val="black">
                    <a:tint val="82000"/>
                  </a:prstClr>
                </a:solidFill>
                <a:latin typeface="Aptos" panose="02110004020202020204"/>
                <a:cs typeface="+mn-cs"/>
              </a:rPr>
              <a:pPr defTabSz="685800" fontAlgn="auto">
                <a:spcBef>
                  <a:spcPts val="0"/>
                </a:spcBef>
                <a:spcAft>
                  <a:spcPts val="0"/>
                </a:spcAft>
              </a:pPr>
              <a:t>86</a:t>
            </a:fld>
            <a:endParaRPr lang="en-GB">
              <a:solidFill>
                <a:prstClr val="black">
                  <a:tint val="82000"/>
                </a:prstClr>
              </a:solidFill>
              <a:latin typeface="Aptos" panose="02110004020202020204"/>
              <a:cs typeface="+mn-cs"/>
            </a:endParaRPr>
          </a:p>
        </p:txBody>
      </p:sp>
    </p:spTree>
    <p:extLst>
      <p:ext uri="{BB962C8B-B14F-4D97-AF65-F5344CB8AC3E}">
        <p14:creationId xmlns:p14="http://schemas.microsoft.com/office/powerpoint/2010/main" val="4050372310"/>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8851" y="944725"/>
            <a:ext cx="7366000" cy="536060"/>
          </a:xfrm>
        </p:spPr>
        <p:txBody>
          <a:bodyPr>
            <a:normAutofit fontScale="90000"/>
          </a:bodyPr>
          <a:lstStyle/>
          <a:p>
            <a:r>
              <a:rPr lang="el-GR" dirty="0"/>
              <a:t>Πορτογαλία -  όριο παραγωγικών δυνατοτήτων</a:t>
            </a:r>
            <a:endParaRPr lang="en-GB"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213688" y="1480785"/>
                <a:ext cx="6696744" cy="4519966"/>
              </a:xfrm>
            </p:spPr>
            <p:txBody>
              <a:bodyPr>
                <a:normAutofit/>
              </a:bodyPr>
              <a:lstStyle/>
              <a:p>
                <a:pPr marL="0" indent="0">
                  <a:buNone/>
                </a:pPr>
                <a:r>
                  <a:rPr lang="en-GB" dirty="0">
                    <a:solidFill>
                      <a:prstClr val="black"/>
                    </a:solidFill>
                  </a:rPr>
                  <a:t> </a:t>
                </a:r>
              </a:p>
              <a:p>
                <a:pPr marL="342900" lvl="1" indent="0">
                  <a:buNone/>
                </a:pPr>
                <a:r>
                  <a:rPr lang="en-GB" dirty="0">
                    <a:solidFill>
                      <a:prstClr val="black"/>
                    </a:solidFill>
                  </a:rPr>
                  <a:t>		 </a:t>
                </a:r>
                <a14:m>
                  <m:oMath xmlns:m="http://schemas.openxmlformats.org/officeDocument/2006/math">
                    <m:r>
                      <a:rPr lang="en-GB" i="1">
                        <a:solidFill>
                          <a:prstClr val="black"/>
                        </a:solidFill>
                        <a:latin typeface="Cambria Math"/>
                      </a:rPr>
                      <m:t>𝑊</m:t>
                    </m:r>
                    <m:r>
                      <a:rPr lang="en-GB" i="1">
                        <a:solidFill>
                          <a:prstClr val="black"/>
                        </a:solidFill>
                        <a:latin typeface="Cambria Math"/>
                      </a:rPr>
                      <m:t>+1.125</m:t>
                    </m:r>
                    <m:r>
                      <a:rPr lang="en-GB" i="1">
                        <a:solidFill>
                          <a:prstClr val="black"/>
                        </a:solidFill>
                        <a:latin typeface="Cambria Math"/>
                      </a:rPr>
                      <m:t>𝐶</m:t>
                    </m:r>
                    <m:r>
                      <a:rPr lang="en-GB" i="1">
                        <a:solidFill>
                          <a:prstClr val="black"/>
                        </a:solidFill>
                        <a:latin typeface="Cambria Math" panose="02040503050406030204" pitchFamily="18" charset="0"/>
                        <a:ea typeface="Cambria Math" panose="02040503050406030204" pitchFamily="18" charset="0"/>
                      </a:rPr>
                      <m:t>≤2</m:t>
                    </m:r>
                    <m:r>
                      <a:rPr lang="en-GB" i="1">
                        <a:solidFill>
                          <a:prstClr val="black"/>
                        </a:solidFill>
                        <a:latin typeface="Cambria Math"/>
                        <a:ea typeface="Cambria Math" panose="02040503050406030204" pitchFamily="18" charset="0"/>
                      </a:rPr>
                      <m:t>2.5</m:t>
                    </m:r>
                    <m:r>
                      <a:rPr lang="en-GB">
                        <a:solidFill>
                          <a:prstClr val="black"/>
                        </a:solidFill>
                        <a:latin typeface="Cambria Math"/>
                        <a:ea typeface="Cambria Math" panose="02040503050406030204" pitchFamily="18" charset="0"/>
                      </a:rPr>
                      <m:t>    </m:t>
                    </m:r>
                  </m:oMath>
                </a14:m>
                <a:r>
                  <a:rPr lang="en-GB" dirty="0">
                    <a:solidFill>
                      <a:prstClr val="black"/>
                    </a:solidFill>
                  </a:rPr>
                  <a:t>W</a:t>
                </a:r>
                <a:r>
                  <a:rPr lang="el-GR" dirty="0">
                    <a:solidFill>
                      <a:prstClr val="black"/>
                    </a:solidFill>
                    <a:sym typeface="Wingdings" panose="05000000000000000000" pitchFamily="2" charset="2"/>
                  </a:rPr>
                  <a:t> Κρασί, </a:t>
                </a:r>
                <a:r>
                  <a:rPr lang="en-GB" dirty="0">
                    <a:solidFill>
                      <a:prstClr val="black"/>
                    </a:solidFill>
                  </a:rPr>
                  <a:t>C</a:t>
                </a:r>
                <a:r>
                  <a:rPr lang="el-GR" dirty="0">
                    <a:solidFill>
                      <a:prstClr val="black"/>
                    </a:solidFill>
                    <a:sym typeface="Wingdings" panose="05000000000000000000" pitchFamily="2" charset="2"/>
                  </a:rPr>
                  <a:t>Υφάσματα</a:t>
                </a:r>
              </a:p>
              <a:p>
                <a:pPr marL="342900" lvl="1" indent="0">
                  <a:buNone/>
                </a:pPr>
                <a:endParaRPr lang="en-GB" dirty="0">
                  <a:solidFill>
                    <a:prstClr val="black"/>
                  </a:solidFill>
                </a:endParaRPr>
              </a:p>
              <a:p>
                <a:r>
                  <a:rPr lang="el-GR" dirty="0">
                    <a:solidFill>
                      <a:prstClr val="black"/>
                    </a:solidFill>
                  </a:rPr>
                  <a:t>Μπορούμε, συνεπώς, στην Πορτογαλία να μετατοπίσουμε παραγωγικά την εργατική μας δύναμη και να </a:t>
                </a:r>
                <a:r>
                  <a:rPr lang="el-GR" dirty="0" err="1">
                    <a:solidFill>
                      <a:prstClr val="black"/>
                    </a:solidFill>
                  </a:rPr>
                  <a:t>παράξουμε</a:t>
                </a:r>
                <a:r>
                  <a:rPr lang="el-GR" dirty="0">
                    <a:solidFill>
                      <a:prstClr val="black"/>
                    </a:solidFill>
                  </a:rPr>
                  <a:t> άλλο ένα βαρέλι κρασιού εάν μειώσει την παραγωγή της σε δεματά υφασμάτων κατά 1/1.125.  </a:t>
                </a:r>
                <a:endParaRPr lang="en-GB"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213688" y="1480785"/>
                <a:ext cx="6696744" cy="4519966"/>
              </a:xfrm>
              <a:blipFill>
                <a:blip r:embed="rId2"/>
                <a:stretch>
                  <a:fillRect l="-910" r="-1729"/>
                </a:stretch>
              </a:blipFill>
            </p:spPr>
            <p:txBody>
              <a:bodyPr/>
              <a:lstStyle/>
              <a:p>
                <a:r>
                  <a:rPr lang="en-GB">
                    <a:noFill/>
                  </a:rPr>
                  <a:t> </a:t>
                </a:r>
              </a:p>
            </p:txBody>
          </p:sp>
        </mc:Fallback>
      </mc:AlternateContent>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19990" y="1430779"/>
            <a:ext cx="6484144" cy="500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pPr defTabSz="685800" fontAlgn="auto">
              <a:spcBef>
                <a:spcPts val="0"/>
              </a:spcBef>
              <a:spcAft>
                <a:spcPts val="0"/>
              </a:spcAft>
            </a:pPr>
            <a:fld id="{4E3D0E19-D375-4F0C-9920-96693C9885B6}" type="slidenum">
              <a:rPr lang="en-GB">
                <a:solidFill>
                  <a:prstClr val="black">
                    <a:tint val="82000"/>
                  </a:prstClr>
                </a:solidFill>
                <a:latin typeface="Aptos" panose="02110004020202020204"/>
                <a:cs typeface="+mn-cs"/>
              </a:rPr>
              <a:pPr defTabSz="685800" fontAlgn="auto">
                <a:spcBef>
                  <a:spcPts val="0"/>
                </a:spcBef>
                <a:spcAft>
                  <a:spcPts val="0"/>
                </a:spcAft>
              </a:pPr>
              <a:t>87</a:t>
            </a:fld>
            <a:endParaRPr lang="en-GB">
              <a:solidFill>
                <a:prstClr val="black">
                  <a:tint val="82000"/>
                </a:prstClr>
              </a:solidFill>
              <a:latin typeface="Aptos" panose="02110004020202020204"/>
              <a:cs typeface="+mn-cs"/>
            </a:endParaRPr>
          </a:p>
        </p:txBody>
      </p:sp>
    </p:spTree>
    <p:extLst>
      <p:ext uri="{BB962C8B-B14F-4D97-AF65-F5344CB8AC3E}">
        <p14:creationId xmlns:p14="http://schemas.microsoft.com/office/powerpoint/2010/main" val="1736300998"/>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5900" y="1063229"/>
            <a:ext cx="6172200" cy="583574"/>
          </a:xfrm>
        </p:spPr>
        <p:txBody>
          <a:bodyPr/>
          <a:lstStyle/>
          <a:p>
            <a:pPr algn="ctr"/>
            <a:r>
              <a:rPr lang="el-GR" dirty="0"/>
              <a:t>Αγγλία</a:t>
            </a:r>
            <a:endParaRPr lang="en-GB"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0851" y="1808820"/>
                <a:ext cx="4313997" cy="4104456"/>
              </a:xfrm>
            </p:spPr>
            <p:txBody>
              <a:bodyPr>
                <a:normAutofit fontScale="77500" lnSpcReduction="20000"/>
              </a:bodyPr>
              <a:lstStyle/>
              <a:p>
                <a:r>
                  <a:rPr lang="el-GR" dirty="0"/>
                  <a:t>Η Αγγλία έχει επίσης </a:t>
                </a:r>
                <a:r>
                  <a:rPr lang="en-GB" dirty="0"/>
                  <a:t>1,800</a:t>
                </a:r>
                <a:r>
                  <a:rPr lang="el-GR" dirty="0"/>
                  <a:t> εργατοώρες το χρόνο</a:t>
                </a:r>
                <a:r>
                  <a:rPr lang="en-GB" dirty="0"/>
                  <a:t>.</a:t>
                </a:r>
              </a:p>
              <a:p>
                <a:pPr marL="0" indent="0">
                  <a:buNone/>
                </a:pPr>
                <a:endParaRPr lang="en-GB" dirty="0"/>
              </a:p>
              <a:p>
                <a:r>
                  <a:rPr lang="el-GR" dirty="0"/>
                  <a:t>Μπορεί να </a:t>
                </a:r>
                <a:r>
                  <a:rPr lang="el-GR" dirty="0" err="1"/>
                  <a:t>παράξει</a:t>
                </a:r>
                <a:r>
                  <a:rPr lang="en-GB" dirty="0"/>
                  <a:t> 18</a:t>
                </a:r>
                <a:r>
                  <a:rPr lang="el-GR" dirty="0"/>
                  <a:t> δέματα υφάσματος</a:t>
                </a:r>
                <a:r>
                  <a:rPr lang="en-GB" dirty="0"/>
                  <a:t> </a:t>
                </a:r>
                <a:r>
                  <a:rPr lang="el-GR" dirty="0"/>
                  <a:t>η</a:t>
                </a:r>
                <a:r>
                  <a:rPr lang="en-GB" dirty="0"/>
                  <a:t> 15 </a:t>
                </a:r>
                <a:r>
                  <a:rPr lang="el-GR" dirty="0"/>
                  <a:t>βαρέλια κρασί</a:t>
                </a:r>
                <a:r>
                  <a:rPr lang="en-GB" dirty="0"/>
                  <a:t> </a:t>
                </a:r>
                <a:r>
                  <a:rPr lang="el-GR" dirty="0"/>
                  <a:t>η κάποιο συνδυασμό των δυο</a:t>
                </a:r>
                <a:r>
                  <a:rPr lang="en-GB" dirty="0"/>
                  <a:t>.</a:t>
                </a:r>
                <a:endParaRPr lang="el-GR" dirty="0"/>
              </a:p>
              <a:p>
                <a:pPr marL="0" indent="0">
                  <a:buNone/>
                </a:pPr>
                <a:endParaRPr lang="en-GB" dirty="0"/>
              </a:p>
              <a:p>
                <a:r>
                  <a:rPr lang="el-GR" dirty="0"/>
                  <a:t>Στο σημείο Α</a:t>
                </a:r>
                <a:r>
                  <a:rPr lang="en-GB" dirty="0"/>
                  <a:t> </a:t>
                </a:r>
                <a:r>
                  <a:rPr lang="el-GR" dirty="0"/>
                  <a:t>παράγει</a:t>
                </a:r>
                <a:r>
                  <a:rPr lang="en-GB" dirty="0"/>
                  <a:t> 3</a:t>
                </a:r>
                <a:r>
                  <a:rPr lang="el-GR" dirty="0"/>
                  <a:t> δέματα υφάσματος</a:t>
                </a:r>
                <a:r>
                  <a:rPr lang="en-GB" dirty="0"/>
                  <a:t> </a:t>
                </a:r>
                <a:r>
                  <a:rPr lang="el-GR" dirty="0"/>
                  <a:t>και</a:t>
                </a:r>
                <a:r>
                  <a:rPr lang="en-GB" dirty="0"/>
                  <a:t> 12.5 </a:t>
                </a:r>
                <a:r>
                  <a:rPr lang="el-GR" dirty="0"/>
                  <a:t>βαρέλια κρασί</a:t>
                </a:r>
                <a:r>
                  <a:rPr lang="en-GB" dirty="0"/>
                  <a:t>.</a:t>
                </a:r>
              </a:p>
              <a:p>
                <a:pPr marL="0" indent="0">
                  <a:buNone/>
                </a:pPr>
                <a:endParaRPr lang="en-GB" dirty="0"/>
              </a:p>
              <a:p>
                <a:pPr marL="0" indent="0" algn="ctr">
                  <a:buNone/>
                </a:pPr>
                <a:r>
                  <a:rPr lang="en-GB" dirty="0"/>
                  <a:t> </a:t>
                </a:r>
                <a14:m>
                  <m:oMath xmlns:m="http://schemas.openxmlformats.org/officeDocument/2006/math">
                    <m:r>
                      <a:rPr lang="en-GB" b="0" i="1" smtClean="0">
                        <a:latin typeface="Cambria Math"/>
                      </a:rPr>
                      <m:t>𝑊</m:t>
                    </m:r>
                    <m:r>
                      <a:rPr lang="en-GB" b="0" i="1" smtClean="0">
                        <a:latin typeface="Cambria Math"/>
                      </a:rPr>
                      <m:t>+</m:t>
                    </m:r>
                    <m:f>
                      <m:fPr>
                        <m:ctrlPr>
                          <a:rPr lang="en-GB" b="0" i="1" smtClean="0">
                            <a:latin typeface="Cambria Math" panose="02040503050406030204" pitchFamily="18" charset="0"/>
                          </a:rPr>
                        </m:ctrlPr>
                      </m:fPr>
                      <m:num>
                        <m:r>
                          <a:rPr lang="en-GB" b="0" i="1" smtClean="0">
                            <a:latin typeface="Cambria Math"/>
                          </a:rPr>
                          <m:t>5</m:t>
                        </m:r>
                      </m:num>
                      <m:den>
                        <m:r>
                          <a:rPr lang="en-GB" b="0" i="1" smtClean="0">
                            <a:latin typeface="Cambria Math"/>
                          </a:rPr>
                          <m:t>6</m:t>
                        </m:r>
                      </m:den>
                    </m:f>
                    <m:r>
                      <a:rPr lang="en-GB" b="0" i="1" smtClean="0">
                        <a:latin typeface="Cambria Math"/>
                      </a:rPr>
                      <m:t>𝐶</m:t>
                    </m:r>
                    <m:r>
                      <a:rPr lang="en-GB" b="0" i="1" smtClean="0">
                        <a:latin typeface="Cambria Math"/>
                        <a:ea typeface="Cambria Math"/>
                      </a:rPr>
                      <m:t>≤15</m:t>
                    </m:r>
                  </m:oMath>
                </a14:m>
                <a:endParaRPr lang="en-GB" dirty="0"/>
              </a:p>
              <a:p>
                <a:endParaRPr lang="en-GB" dirty="0"/>
              </a:p>
              <a:p>
                <a:r>
                  <a:rPr lang="el-GR" dirty="0"/>
                  <a:t>Μέσω αλλαγής της χρήσης των εργατοωρών της, μπορεί να </a:t>
                </a:r>
                <a:r>
                  <a:rPr lang="el-GR" dirty="0" err="1"/>
                  <a:t>παραξει</a:t>
                </a:r>
                <a:r>
                  <a:rPr lang="el-GR" dirty="0"/>
                  <a:t> άλλο ένα</a:t>
                </a:r>
                <a:r>
                  <a:rPr lang="en-GB" dirty="0"/>
                  <a:t> </a:t>
                </a:r>
                <a:r>
                  <a:rPr lang="el-GR" dirty="0"/>
                  <a:t>βαρέλι κρασιού εάν μειώσει κατά 1.2 την παραγωγή σε δέματα υφάσματος</a:t>
                </a:r>
                <a:r>
                  <a:rPr lang="en-GB" dirty="0"/>
                  <a:t>.</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0851" y="1808820"/>
                <a:ext cx="4313997" cy="4104456"/>
              </a:xfrm>
              <a:blipFill>
                <a:blip r:embed="rId2"/>
                <a:stretch>
                  <a:fillRect l="-565" t="-1932"/>
                </a:stretch>
              </a:blipFill>
            </p:spPr>
            <p:txBody>
              <a:bodyPr/>
              <a:lstStyle/>
              <a:p>
                <a:r>
                  <a:rPr lang="en-GB">
                    <a:noFill/>
                  </a:rPr>
                  <a:t> </a:t>
                </a:r>
              </a:p>
            </p:txBody>
          </p:sp>
        </mc:Fallback>
      </mc:AlternateContent>
      <p:grpSp>
        <p:nvGrpSpPr>
          <p:cNvPr id="4" name="Group 3"/>
          <p:cNvGrpSpPr/>
          <p:nvPr/>
        </p:nvGrpSpPr>
        <p:grpSpPr>
          <a:xfrm>
            <a:off x="4639288" y="2438508"/>
            <a:ext cx="3068110" cy="2570837"/>
            <a:chOff x="4661715" y="2108342"/>
            <a:chExt cx="4090812" cy="3427782"/>
          </a:xfrm>
        </p:grpSpPr>
        <p:cxnSp>
          <p:nvCxnSpPr>
            <p:cNvPr id="5" name="Straight Connector 4"/>
            <p:cNvCxnSpPr/>
            <p:nvPr/>
          </p:nvCxnSpPr>
          <p:spPr>
            <a:xfrm>
              <a:off x="5369660" y="2108342"/>
              <a:ext cx="27100" cy="2991063"/>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5369660" y="5099406"/>
              <a:ext cx="3033399"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5369660" y="2544948"/>
              <a:ext cx="2143016" cy="255445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5396760" y="3149283"/>
              <a:ext cx="466214" cy="0"/>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5862974" y="3140968"/>
              <a:ext cx="0" cy="1977248"/>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5901885" y="2754673"/>
              <a:ext cx="277692" cy="400109"/>
            </a:xfrm>
            <a:prstGeom prst="rect">
              <a:avLst/>
            </a:prstGeom>
            <a:noFill/>
          </p:spPr>
          <p:txBody>
            <a:bodyPr wrap="square" rtlCol="0">
              <a:spAutoFit/>
            </a:bodyPr>
            <a:lstStyle/>
            <a:p>
              <a:pPr defTabSz="685800" fontAlgn="auto">
                <a:spcBef>
                  <a:spcPts val="0"/>
                </a:spcBef>
                <a:spcAft>
                  <a:spcPts val="0"/>
                </a:spcAft>
              </a:pPr>
              <a:r>
                <a:rPr lang="en-GB" sz="1350" dirty="0">
                  <a:solidFill>
                    <a:prstClr val="black"/>
                  </a:solidFill>
                  <a:latin typeface="Aptos" panose="02110004020202020204"/>
                  <a:cs typeface="+mn-cs"/>
                </a:rPr>
                <a:t>A</a:t>
              </a:r>
            </a:p>
          </p:txBody>
        </p:sp>
        <p:sp>
          <p:nvSpPr>
            <p:cNvPr id="11" name="TextBox 10"/>
            <p:cNvSpPr txBox="1"/>
            <p:nvPr/>
          </p:nvSpPr>
          <p:spPr>
            <a:xfrm>
              <a:off x="4680400" y="2144841"/>
              <a:ext cx="835138" cy="400109"/>
            </a:xfrm>
            <a:prstGeom prst="rect">
              <a:avLst/>
            </a:prstGeom>
            <a:noFill/>
          </p:spPr>
          <p:txBody>
            <a:bodyPr wrap="square" rtlCol="0">
              <a:spAutoFit/>
            </a:bodyPr>
            <a:lstStyle/>
            <a:p>
              <a:pPr defTabSz="685800" fontAlgn="auto">
                <a:spcBef>
                  <a:spcPts val="0"/>
                </a:spcBef>
                <a:spcAft>
                  <a:spcPts val="0"/>
                </a:spcAft>
              </a:pPr>
              <a:r>
                <a:rPr lang="en-GB" sz="1350" dirty="0">
                  <a:solidFill>
                    <a:prstClr val="black"/>
                  </a:solidFill>
                  <a:latin typeface="Aptos" panose="02110004020202020204"/>
                  <a:cs typeface="+mn-cs"/>
                </a:rPr>
                <a:t>Wine</a:t>
              </a:r>
            </a:p>
          </p:txBody>
        </p:sp>
        <p:sp>
          <p:nvSpPr>
            <p:cNvPr id="12" name="TextBox 11"/>
            <p:cNvSpPr txBox="1"/>
            <p:nvPr/>
          </p:nvSpPr>
          <p:spPr>
            <a:xfrm>
              <a:off x="7789923" y="5099406"/>
              <a:ext cx="962604" cy="400109"/>
            </a:xfrm>
            <a:prstGeom prst="rect">
              <a:avLst/>
            </a:prstGeom>
            <a:noFill/>
          </p:spPr>
          <p:txBody>
            <a:bodyPr wrap="square" rtlCol="0">
              <a:spAutoFit/>
            </a:bodyPr>
            <a:lstStyle/>
            <a:p>
              <a:pPr defTabSz="685800" fontAlgn="auto">
                <a:spcBef>
                  <a:spcPts val="0"/>
                </a:spcBef>
                <a:spcAft>
                  <a:spcPts val="0"/>
                </a:spcAft>
              </a:pPr>
              <a:r>
                <a:rPr lang="en-GB" sz="1350" dirty="0">
                  <a:solidFill>
                    <a:prstClr val="black"/>
                  </a:solidFill>
                  <a:latin typeface="Aptos" panose="02110004020202020204"/>
                  <a:cs typeface="+mn-cs"/>
                </a:rPr>
                <a:t>Cloth</a:t>
              </a:r>
            </a:p>
          </p:txBody>
        </p:sp>
        <p:sp>
          <p:nvSpPr>
            <p:cNvPr id="13" name="TextBox 12"/>
            <p:cNvSpPr txBox="1"/>
            <p:nvPr/>
          </p:nvSpPr>
          <p:spPr>
            <a:xfrm>
              <a:off x="4661715" y="2964617"/>
              <a:ext cx="851792" cy="400109"/>
            </a:xfrm>
            <a:prstGeom prst="rect">
              <a:avLst/>
            </a:prstGeom>
            <a:noFill/>
          </p:spPr>
          <p:txBody>
            <a:bodyPr wrap="square" rtlCol="0">
              <a:spAutoFit/>
            </a:bodyPr>
            <a:lstStyle/>
            <a:p>
              <a:pPr defTabSz="685800" fontAlgn="auto">
                <a:spcBef>
                  <a:spcPts val="0"/>
                </a:spcBef>
                <a:spcAft>
                  <a:spcPts val="0"/>
                </a:spcAft>
              </a:pPr>
              <a:r>
                <a:rPr lang="en-GB" sz="1350" dirty="0">
                  <a:solidFill>
                    <a:prstClr val="black"/>
                  </a:solidFill>
                  <a:latin typeface="Aptos" panose="02110004020202020204"/>
                  <a:cs typeface="+mn-cs"/>
                </a:rPr>
                <a:t>12.5</a:t>
              </a:r>
            </a:p>
          </p:txBody>
        </p:sp>
        <p:sp>
          <p:nvSpPr>
            <p:cNvPr id="14" name="TextBox 13"/>
            <p:cNvSpPr txBox="1"/>
            <p:nvPr/>
          </p:nvSpPr>
          <p:spPr>
            <a:xfrm>
              <a:off x="7320257" y="5136015"/>
              <a:ext cx="494152" cy="400109"/>
            </a:xfrm>
            <a:prstGeom prst="rect">
              <a:avLst/>
            </a:prstGeom>
            <a:noFill/>
          </p:spPr>
          <p:txBody>
            <a:bodyPr wrap="none" rtlCol="0">
              <a:spAutoFit/>
            </a:bodyPr>
            <a:lstStyle/>
            <a:p>
              <a:pPr defTabSz="685800" fontAlgn="auto">
                <a:spcBef>
                  <a:spcPts val="0"/>
                </a:spcBef>
                <a:spcAft>
                  <a:spcPts val="0"/>
                </a:spcAft>
              </a:pPr>
              <a:r>
                <a:rPr lang="en-GB" sz="1350" dirty="0">
                  <a:solidFill>
                    <a:prstClr val="black"/>
                  </a:solidFill>
                  <a:latin typeface="Aptos" panose="02110004020202020204"/>
                  <a:cs typeface="+mn-cs"/>
                </a:rPr>
                <a:t>18</a:t>
              </a:r>
            </a:p>
          </p:txBody>
        </p:sp>
        <p:sp>
          <p:nvSpPr>
            <p:cNvPr id="15" name="TextBox 14"/>
            <p:cNvSpPr txBox="1"/>
            <p:nvPr/>
          </p:nvSpPr>
          <p:spPr>
            <a:xfrm>
              <a:off x="4829130" y="2508451"/>
              <a:ext cx="609357" cy="400109"/>
            </a:xfrm>
            <a:prstGeom prst="rect">
              <a:avLst/>
            </a:prstGeom>
            <a:noFill/>
          </p:spPr>
          <p:txBody>
            <a:bodyPr wrap="square" rtlCol="0">
              <a:spAutoFit/>
            </a:bodyPr>
            <a:lstStyle/>
            <a:p>
              <a:pPr defTabSz="685800" fontAlgn="auto">
                <a:spcBef>
                  <a:spcPts val="0"/>
                </a:spcBef>
                <a:spcAft>
                  <a:spcPts val="0"/>
                </a:spcAft>
              </a:pPr>
              <a:r>
                <a:rPr lang="en-GB" sz="1350" dirty="0">
                  <a:solidFill>
                    <a:prstClr val="black"/>
                  </a:solidFill>
                  <a:latin typeface="Aptos" panose="02110004020202020204"/>
                  <a:cs typeface="+mn-cs"/>
                </a:rPr>
                <a:t>15</a:t>
              </a:r>
            </a:p>
          </p:txBody>
        </p:sp>
        <p:sp>
          <p:nvSpPr>
            <p:cNvPr id="16" name="TextBox 15"/>
            <p:cNvSpPr txBox="1"/>
            <p:nvPr/>
          </p:nvSpPr>
          <p:spPr>
            <a:xfrm>
              <a:off x="5739045" y="5136015"/>
              <a:ext cx="370187" cy="400109"/>
            </a:xfrm>
            <a:prstGeom prst="rect">
              <a:avLst/>
            </a:prstGeom>
            <a:noFill/>
          </p:spPr>
          <p:txBody>
            <a:bodyPr wrap="none" rtlCol="0">
              <a:spAutoFit/>
            </a:bodyPr>
            <a:lstStyle/>
            <a:p>
              <a:pPr defTabSz="685800" fontAlgn="auto">
                <a:spcBef>
                  <a:spcPts val="0"/>
                </a:spcBef>
                <a:spcAft>
                  <a:spcPts val="0"/>
                </a:spcAft>
              </a:pPr>
              <a:r>
                <a:rPr lang="en-GB" sz="1350" dirty="0">
                  <a:solidFill>
                    <a:prstClr val="black"/>
                  </a:solidFill>
                  <a:latin typeface="Aptos" panose="02110004020202020204"/>
                  <a:cs typeface="+mn-cs"/>
                </a:rPr>
                <a:t>3</a:t>
              </a:r>
            </a:p>
          </p:txBody>
        </p:sp>
        <p:sp>
          <p:nvSpPr>
            <p:cNvPr id="17" name="TextBox 16"/>
            <p:cNvSpPr txBox="1"/>
            <p:nvPr/>
          </p:nvSpPr>
          <p:spPr>
            <a:xfrm>
              <a:off x="6914622" y="2108342"/>
              <a:ext cx="1526486" cy="677108"/>
            </a:xfrm>
            <a:prstGeom prst="rect">
              <a:avLst/>
            </a:prstGeom>
            <a:noFill/>
          </p:spPr>
          <p:txBody>
            <a:bodyPr wrap="none" rtlCol="0">
              <a:spAutoFit/>
            </a:bodyPr>
            <a:lstStyle/>
            <a:p>
              <a:pPr defTabSz="685800" fontAlgn="auto">
                <a:spcBef>
                  <a:spcPts val="0"/>
                </a:spcBef>
                <a:spcAft>
                  <a:spcPts val="0"/>
                </a:spcAft>
              </a:pPr>
              <a:r>
                <a:rPr lang="el-GR" sz="2700" dirty="0">
                  <a:solidFill>
                    <a:prstClr val="black"/>
                  </a:solidFill>
                  <a:latin typeface="Aptos" panose="02110004020202020204"/>
                  <a:cs typeface="+mn-cs"/>
                </a:rPr>
                <a:t>Αγγλία</a:t>
              </a:r>
              <a:endParaRPr lang="en-GB" sz="2700" dirty="0">
                <a:solidFill>
                  <a:prstClr val="black"/>
                </a:solidFill>
                <a:latin typeface="Aptos" panose="02110004020202020204"/>
                <a:cs typeface="+mn-cs"/>
              </a:endParaRPr>
            </a:p>
          </p:txBody>
        </p:sp>
      </p:gr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49503" y="1704809"/>
            <a:ext cx="6484144" cy="500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Slide Number Placeholder 17"/>
          <p:cNvSpPr>
            <a:spLocks noGrp="1"/>
          </p:cNvSpPr>
          <p:nvPr>
            <p:ph type="sldNum" sz="quarter" idx="12"/>
          </p:nvPr>
        </p:nvSpPr>
        <p:spPr/>
        <p:txBody>
          <a:bodyPr/>
          <a:lstStyle/>
          <a:p>
            <a:pPr defTabSz="685800" fontAlgn="auto">
              <a:spcBef>
                <a:spcPts val="0"/>
              </a:spcBef>
              <a:spcAft>
                <a:spcPts val="0"/>
              </a:spcAft>
            </a:pPr>
            <a:fld id="{4E3D0E19-D375-4F0C-9920-96693C9885B6}" type="slidenum">
              <a:rPr lang="en-GB">
                <a:solidFill>
                  <a:prstClr val="black">
                    <a:tint val="82000"/>
                  </a:prstClr>
                </a:solidFill>
                <a:latin typeface="Aptos" panose="02110004020202020204"/>
                <a:cs typeface="+mn-cs"/>
              </a:rPr>
              <a:pPr defTabSz="685800" fontAlgn="auto">
                <a:spcBef>
                  <a:spcPts val="0"/>
                </a:spcBef>
                <a:spcAft>
                  <a:spcPts val="0"/>
                </a:spcAft>
              </a:pPr>
              <a:t>88</a:t>
            </a:fld>
            <a:endParaRPr lang="en-GB">
              <a:solidFill>
                <a:prstClr val="black">
                  <a:tint val="82000"/>
                </a:prstClr>
              </a:solidFill>
              <a:latin typeface="Aptos" panose="02110004020202020204"/>
              <a:cs typeface="+mn-cs"/>
            </a:endParaRPr>
          </a:p>
        </p:txBody>
      </p:sp>
    </p:spTree>
    <p:extLst>
      <p:ext uri="{BB962C8B-B14F-4D97-AF65-F5344CB8AC3E}">
        <p14:creationId xmlns:p14="http://schemas.microsoft.com/office/powerpoint/2010/main" val="2418658804"/>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1" y="857251"/>
            <a:ext cx="8953500" cy="569528"/>
          </a:xfrm>
        </p:spPr>
        <p:txBody>
          <a:bodyPr>
            <a:normAutofit fontScale="90000"/>
          </a:bodyPr>
          <a:lstStyle/>
          <a:p>
            <a:r>
              <a:rPr lang="el-GR" dirty="0"/>
              <a:t>Η Πορτογαλία έχει το απόλυτο πλεονέκτημα παραγωγής</a:t>
            </a:r>
            <a:endParaRPr lang="en-GB" dirty="0"/>
          </a:p>
        </p:txBody>
      </p:sp>
      <p:sp>
        <p:nvSpPr>
          <p:cNvPr id="3" name="Content Placeholder 2"/>
          <p:cNvSpPr>
            <a:spLocks noGrp="1"/>
          </p:cNvSpPr>
          <p:nvPr>
            <p:ph idx="1"/>
          </p:nvPr>
        </p:nvSpPr>
        <p:spPr>
          <a:xfrm>
            <a:off x="361951" y="1510614"/>
            <a:ext cx="4451802" cy="4255184"/>
          </a:xfrm>
        </p:spPr>
        <p:txBody>
          <a:bodyPr>
            <a:normAutofit fontScale="92500" lnSpcReduction="10000"/>
          </a:bodyPr>
          <a:lstStyle/>
          <a:p>
            <a:r>
              <a:rPr lang="el-GR" sz="1950" dirty="0"/>
              <a:t>Η Πορτογαλία έχει το απόλυτο πλεονέκτημα παραγωγής</a:t>
            </a:r>
            <a:r>
              <a:rPr lang="en-GB" sz="1950" i="1" dirty="0">
                <a:solidFill>
                  <a:prstClr val="black"/>
                </a:solidFill>
              </a:rPr>
              <a:t>. </a:t>
            </a:r>
            <a:endParaRPr lang="el-GR" sz="1950" i="1" dirty="0">
              <a:solidFill>
                <a:prstClr val="black"/>
              </a:solidFill>
            </a:endParaRPr>
          </a:p>
          <a:p>
            <a:pPr marL="0" indent="0">
              <a:buNone/>
            </a:pPr>
            <a:endParaRPr lang="en-GB" sz="1950" i="1" dirty="0"/>
          </a:p>
          <a:p>
            <a:r>
              <a:rPr lang="el-GR" sz="1950" dirty="0">
                <a:solidFill>
                  <a:prstClr val="black"/>
                </a:solidFill>
              </a:rPr>
              <a:t>Αλλά το </a:t>
            </a:r>
            <a:r>
              <a:rPr lang="el-GR" sz="1950" b="1" i="1" dirty="0">
                <a:solidFill>
                  <a:prstClr val="black"/>
                </a:solidFill>
              </a:rPr>
              <a:t>συγκριτικό κόστος παραγωγής διαφέρει μεταξύ των δυο χωρών</a:t>
            </a:r>
            <a:r>
              <a:rPr lang="el-GR" sz="1950" dirty="0">
                <a:solidFill>
                  <a:prstClr val="black"/>
                </a:solidFill>
              </a:rPr>
              <a:t>.</a:t>
            </a:r>
          </a:p>
          <a:p>
            <a:pPr marL="0" indent="0">
              <a:buNone/>
            </a:pPr>
            <a:endParaRPr lang="el-GR" sz="1950" dirty="0">
              <a:solidFill>
                <a:prstClr val="black"/>
              </a:solidFill>
            </a:endParaRPr>
          </a:p>
          <a:p>
            <a:r>
              <a:rPr lang="el-GR" sz="1950" dirty="0">
                <a:solidFill>
                  <a:prstClr val="black"/>
                </a:solidFill>
              </a:rPr>
              <a:t>Η Αγγλία χρειάζεται να μετατοπίσει </a:t>
            </a:r>
            <a:r>
              <a:rPr lang="el-GR" sz="1950" b="1" dirty="0">
                <a:solidFill>
                  <a:prstClr val="black"/>
                </a:solidFill>
              </a:rPr>
              <a:t>συγκριτικά λιγότερη εργατική δύναμη στην παραγωγή υφάσματος </a:t>
            </a:r>
            <a:r>
              <a:rPr lang="el-GR" sz="1950" dirty="0">
                <a:solidFill>
                  <a:prstClr val="black"/>
                </a:solidFill>
              </a:rPr>
              <a:t>για να έχει το ίδιο αποτέλεσμα με την Πορτογαλία.</a:t>
            </a:r>
          </a:p>
          <a:p>
            <a:pPr lvl="1"/>
            <a:r>
              <a:rPr lang="el-GR" sz="1650" dirty="0">
                <a:solidFill>
                  <a:prstClr val="black"/>
                </a:solidFill>
              </a:rPr>
              <a:t>Έχει συνεπώς ένα </a:t>
            </a:r>
            <a:r>
              <a:rPr lang="el-GR" sz="1650" b="1" dirty="0">
                <a:solidFill>
                  <a:prstClr val="black"/>
                </a:solidFill>
              </a:rPr>
              <a:t>συγκριτικό πλεονέκτημα </a:t>
            </a:r>
            <a:r>
              <a:rPr lang="el-GR" sz="1650" dirty="0">
                <a:solidFill>
                  <a:prstClr val="black"/>
                </a:solidFill>
              </a:rPr>
              <a:t>στην παραγωγή υφάσματος. </a:t>
            </a:r>
            <a:endParaRPr lang="en-GB" sz="1950" dirty="0">
              <a:solidFill>
                <a:prstClr val="black"/>
              </a:solidFill>
            </a:endParaRPr>
          </a:p>
          <a:p>
            <a:pPr marL="471488" lvl="1">
              <a:spcBef>
                <a:spcPts val="750"/>
              </a:spcBef>
            </a:pPr>
            <a:r>
              <a:rPr lang="el-GR" sz="1650" dirty="0">
                <a:solidFill>
                  <a:prstClr val="black"/>
                </a:solidFill>
              </a:rPr>
              <a:t>Η Πορτογαλία πρέπει να μείωση την παραγωγή της κατά</a:t>
            </a:r>
            <a:r>
              <a:rPr lang="en-GB" sz="1650" dirty="0">
                <a:solidFill>
                  <a:prstClr val="black"/>
                </a:solidFill>
              </a:rPr>
              <a:t> 1.125 </a:t>
            </a:r>
            <a:r>
              <a:rPr lang="el-GR" sz="1650" dirty="0">
                <a:solidFill>
                  <a:prstClr val="black"/>
                </a:solidFill>
              </a:rPr>
              <a:t>βαρέλια κρασιού</a:t>
            </a:r>
            <a:r>
              <a:rPr lang="en-GB" sz="1650" dirty="0">
                <a:solidFill>
                  <a:prstClr val="black"/>
                </a:solidFill>
              </a:rPr>
              <a:t>, </a:t>
            </a:r>
            <a:r>
              <a:rPr lang="el-GR" sz="1650" dirty="0">
                <a:solidFill>
                  <a:prstClr val="black"/>
                </a:solidFill>
              </a:rPr>
              <a:t>ενώ η Αγγλία πρέπει να την μειώσει κατά 5/6 βαρέλια κρασιού για ένα δέμα υφάσματος. </a:t>
            </a:r>
            <a:endParaRPr lang="en-GB" sz="1650" dirty="0">
              <a:solidFill>
                <a:prstClr val="black"/>
              </a:solidFill>
            </a:endParaRPr>
          </a:p>
        </p:txBody>
      </p:sp>
      <p:cxnSp>
        <p:nvCxnSpPr>
          <p:cNvPr id="5" name="Straight Connector 4"/>
          <p:cNvCxnSpPr/>
          <p:nvPr/>
        </p:nvCxnSpPr>
        <p:spPr>
          <a:xfrm>
            <a:off x="5170245" y="1649115"/>
            <a:ext cx="20325" cy="303269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5170246" y="4681805"/>
            <a:ext cx="2275049"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5170245" y="2765961"/>
            <a:ext cx="1607262" cy="191584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5190570" y="3219212"/>
            <a:ext cx="349661" cy="0"/>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5540231" y="3212976"/>
            <a:ext cx="0" cy="1482936"/>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4688534" y="1510614"/>
            <a:ext cx="567784" cy="300082"/>
          </a:xfrm>
          <a:prstGeom prst="rect">
            <a:avLst/>
          </a:prstGeom>
          <a:noFill/>
        </p:spPr>
        <p:txBody>
          <a:bodyPr wrap="none" rtlCol="0">
            <a:spAutoFit/>
          </a:bodyPr>
          <a:lstStyle/>
          <a:p>
            <a:pPr defTabSz="685800" fontAlgn="auto">
              <a:spcBef>
                <a:spcPts val="0"/>
              </a:spcBef>
              <a:spcAft>
                <a:spcPts val="0"/>
              </a:spcAft>
            </a:pPr>
            <a:r>
              <a:rPr lang="en-GB" sz="1350" dirty="0">
                <a:solidFill>
                  <a:prstClr val="black"/>
                </a:solidFill>
                <a:latin typeface="Aptos" panose="02110004020202020204"/>
                <a:cs typeface="+mn-cs"/>
              </a:rPr>
              <a:t>Wine</a:t>
            </a:r>
          </a:p>
        </p:txBody>
      </p:sp>
      <p:sp>
        <p:nvSpPr>
          <p:cNvPr id="12" name="TextBox 11"/>
          <p:cNvSpPr txBox="1"/>
          <p:nvPr/>
        </p:nvSpPr>
        <p:spPr>
          <a:xfrm>
            <a:off x="7297796" y="4727726"/>
            <a:ext cx="730588" cy="300082"/>
          </a:xfrm>
          <a:prstGeom prst="rect">
            <a:avLst/>
          </a:prstGeom>
          <a:noFill/>
        </p:spPr>
        <p:txBody>
          <a:bodyPr wrap="square" rtlCol="0">
            <a:spAutoFit/>
          </a:bodyPr>
          <a:lstStyle/>
          <a:p>
            <a:pPr defTabSz="685800" fontAlgn="auto">
              <a:spcBef>
                <a:spcPts val="0"/>
              </a:spcBef>
              <a:spcAft>
                <a:spcPts val="0"/>
              </a:spcAft>
            </a:pPr>
            <a:r>
              <a:rPr lang="en-GB" sz="1350" dirty="0">
                <a:solidFill>
                  <a:prstClr val="black"/>
                </a:solidFill>
                <a:latin typeface="Aptos" panose="02110004020202020204"/>
                <a:cs typeface="+mn-cs"/>
              </a:rPr>
              <a:t>Cloth</a:t>
            </a:r>
          </a:p>
        </p:txBody>
      </p:sp>
      <p:sp>
        <p:nvSpPr>
          <p:cNvPr id="13" name="TextBox 12"/>
          <p:cNvSpPr txBox="1"/>
          <p:nvPr/>
        </p:nvSpPr>
        <p:spPr>
          <a:xfrm>
            <a:off x="4764848" y="3080713"/>
            <a:ext cx="513282" cy="300082"/>
          </a:xfrm>
          <a:prstGeom prst="rect">
            <a:avLst/>
          </a:prstGeom>
          <a:noFill/>
        </p:spPr>
        <p:txBody>
          <a:bodyPr wrap="none" rtlCol="0">
            <a:spAutoFit/>
          </a:bodyPr>
          <a:lstStyle/>
          <a:p>
            <a:pPr defTabSz="685800" fontAlgn="auto">
              <a:spcBef>
                <a:spcPts val="0"/>
              </a:spcBef>
              <a:spcAft>
                <a:spcPts val="0"/>
              </a:spcAft>
            </a:pPr>
            <a:r>
              <a:rPr lang="en-GB" sz="1350" dirty="0">
                <a:solidFill>
                  <a:prstClr val="black"/>
                </a:solidFill>
                <a:latin typeface="Aptos" panose="02110004020202020204"/>
                <a:cs typeface="+mn-cs"/>
              </a:rPr>
              <a:t>12.5</a:t>
            </a:r>
          </a:p>
        </p:txBody>
      </p:sp>
      <p:sp>
        <p:nvSpPr>
          <p:cNvPr id="14" name="TextBox 13"/>
          <p:cNvSpPr txBox="1"/>
          <p:nvPr/>
        </p:nvSpPr>
        <p:spPr>
          <a:xfrm>
            <a:off x="6633192" y="4709261"/>
            <a:ext cx="370614" cy="300082"/>
          </a:xfrm>
          <a:prstGeom prst="rect">
            <a:avLst/>
          </a:prstGeom>
          <a:noFill/>
        </p:spPr>
        <p:txBody>
          <a:bodyPr wrap="none" rtlCol="0">
            <a:spAutoFit/>
          </a:bodyPr>
          <a:lstStyle/>
          <a:p>
            <a:pPr defTabSz="685800" fontAlgn="auto">
              <a:spcBef>
                <a:spcPts val="0"/>
              </a:spcBef>
              <a:spcAft>
                <a:spcPts val="0"/>
              </a:spcAft>
            </a:pPr>
            <a:r>
              <a:rPr lang="en-GB" sz="1350" dirty="0">
                <a:solidFill>
                  <a:prstClr val="black"/>
                </a:solidFill>
                <a:latin typeface="Aptos" panose="02110004020202020204"/>
                <a:cs typeface="+mn-cs"/>
              </a:rPr>
              <a:t>18</a:t>
            </a:r>
          </a:p>
        </p:txBody>
      </p:sp>
      <p:sp>
        <p:nvSpPr>
          <p:cNvPr id="15" name="TextBox 14"/>
          <p:cNvSpPr txBox="1"/>
          <p:nvPr/>
        </p:nvSpPr>
        <p:spPr>
          <a:xfrm>
            <a:off x="4813751" y="2627461"/>
            <a:ext cx="408114" cy="300082"/>
          </a:xfrm>
          <a:prstGeom prst="rect">
            <a:avLst/>
          </a:prstGeom>
          <a:noFill/>
        </p:spPr>
        <p:txBody>
          <a:bodyPr wrap="square" rtlCol="0">
            <a:spAutoFit/>
          </a:bodyPr>
          <a:lstStyle/>
          <a:p>
            <a:pPr defTabSz="685800" fontAlgn="auto">
              <a:spcBef>
                <a:spcPts val="0"/>
              </a:spcBef>
              <a:spcAft>
                <a:spcPts val="0"/>
              </a:spcAft>
            </a:pPr>
            <a:r>
              <a:rPr lang="en-GB" sz="1350" dirty="0">
                <a:solidFill>
                  <a:prstClr val="black"/>
                </a:solidFill>
                <a:latin typeface="Aptos" panose="02110004020202020204"/>
                <a:cs typeface="+mn-cs"/>
              </a:rPr>
              <a:t>15</a:t>
            </a:r>
          </a:p>
        </p:txBody>
      </p:sp>
      <p:sp>
        <p:nvSpPr>
          <p:cNvPr id="16" name="TextBox 15"/>
          <p:cNvSpPr txBox="1"/>
          <p:nvPr/>
        </p:nvSpPr>
        <p:spPr>
          <a:xfrm>
            <a:off x="5447284" y="4709261"/>
            <a:ext cx="277640" cy="300082"/>
          </a:xfrm>
          <a:prstGeom prst="rect">
            <a:avLst/>
          </a:prstGeom>
          <a:noFill/>
        </p:spPr>
        <p:txBody>
          <a:bodyPr wrap="none" rtlCol="0">
            <a:spAutoFit/>
          </a:bodyPr>
          <a:lstStyle/>
          <a:p>
            <a:pPr defTabSz="685800" fontAlgn="auto">
              <a:spcBef>
                <a:spcPts val="0"/>
              </a:spcBef>
              <a:spcAft>
                <a:spcPts val="0"/>
              </a:spcAft>
            </a:pPr>
            <a:r>
              <a:rPr lang="en-GB" sz="1350" dirty="0">
                <a:solidFill>
                  <a:prstClr val="black"/>
                </a:solidFill>
                <a:latin typeface="Aptos" panose="02110004020202020204"/>
                <a:cs typeface="+mn-cs"/>
              </a:rPr>
              <a:t>3</a:t>
            </a:r>
          </a:p>
        </p:txBody>
      </p:sp>
      <p:sp>
        <p:nvSpPr>
          <p:cNvPr id="17" name="TextBox 16"/>
          <p:cNvSpPr txBox="1"/>
          <p:nvPr/>
        </p:nvSpPr>
        <p:spPr>
          <a:xfrm>
            <a:off x="5794769" y="4269045"/>
            <a:ext cx="665567" cy="300082"/>
          </a:xfrm>
          <a:prstGeom prst="rect">
            <a:avLst/>
          </a:prstGeom>
          <a:noFill/>
        </p:spPr>
        <p:txBody>
          <a:bodyPr wrap="none" rtlCol="0">
            <a:spAutoFit/>
          </a:bodyPr>
          <a:lstStyle/>
          <a:p>
            <a:pPr defTabSz="685800" fontAlgn="auto">
              <a:spcBef>
                <a:spcPts val="0"/>
              </a:spcBef>
              <a:spcAft>
                <a:spcPts val="0"/>
              </a:spcAft>
            </a:pPr>
            <a:r>
              <a:rPr lang="el-GR" sz="1350" dirty="0">
                <a:solidFill>
                  <a:prstClr val="black"/>
                </a:solidFill>
                <a:latin typeface="Aptos" panose="02110004020202020204"/>
                <a:cs typeface="+mn-cs"/>
              </a:rPr>
              <a:t>Αγγλία</a:t>
            </a:r>
            <a:endParaRPr lang="en-GB" sz="1350" dirty="0">
              <a:solidFill>
                <a:prstClr val="black"/>
              </a:solidFill>
              <a:latin typeface="Aptos" panose="02110004020202020204"/>
              <a:cs typeface="+mn-cs"/>
            </a:endParaRPr>
          </a:p>
        </p:txBody>
      </p:sp>
      <p:cxnSp>
        <p:nvCxnSpPr>
          <p:cNvPr id="19" name="Straight Connector 18"/>
          <p:cNvCxnSpPr/>
          <p:nvPr/>
        </p:nvCxnSpPr>
        <p:spPr>
          <a:xfrm flipH="1" flipV="1">
            <a:off x="5180407" y="2024845"/>
            <a:ext cx="1929875" cy="265696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6962497" y="4727726"/>
            <a:ext cx="370614" cy="300082"/>
          </a:xfrm>
          <a:prstGeom prst="rect">
            <a:avLst/>
          </a:prstGeom>
          <a:noFill/>
        </p:spPr>
        <p:txBody>
          <a:bodyPr wrap="none" rtlCol="0">
            <a:spAutoFit/>
          </a:bodyPr>
          <a:lstStyle/>
          <a:p>
            <a:pPr defTabSz="685800" fontAlgn="auto">
              <a:spcBef>
                <a:spcPts val="0"/>
              </a:spcBef>
              <a:spcAft>
                <a:spcPts val="0"/>
              </a:spcAft>
            </a:pPr>
            <a:r>
              <a:rPr lang="en-GB" sz="1350" dirty="0">
                <a:solidFill>
                  <a:prstClr val="black"/>
                </a:solidFill>
                <a:latin typeface="Aptos" panose="02110004020202020204"/>
                <a:cs typeface="+mn-cs"/>
              </a:rPr>
              <a:t>20</a:t>
            </a:r>
          </a:p>
        </p:txBody>
      </p:sp>
      <p:sp>
        <p:nvSpPr>
          <p:cNvPr id="24" name="TextBox 23"/>
          <p:cNvSpPr txBox="1"/>
          <p:nvPr/>
        </p:nvSpPr>
        <p:spPr>
          <a:xfrm>
            <a:off x="4745497" y="1886344"/>
            <a:ext cx="513282" cy="300082"/>
          </a:xfrm>
          <a:prstGeom prst="rect">
            <a:avLst/>
          </a:prstGeom>
          <a:noFill/>
        </p:spPr>
        <p:txBody>
          <a:bodyPr wrap="none" rtlCol="0">
            <a:spAutoFit/>
          </a:bodyPr>
          <a:lstStyle/>
          <a:p>
            <a:pPr defTabSz="685800" fontAlgn="auto">
              <a:spcBef>
                <a:spcPts val="0"/>
              </a:spcBef>
              <a:spcAft>
                <a:spcPts val="0"/>
              </a:spcAft>
            </a:pPr>
            <a:r>
              <a:rPr lang="en-GB" sz="1350" dirty="0">
                <a:solidFill>
                  <a:prstClr val="black"/>
                </a:solidFill>
                <a:latin typeface="Aptos" panose="02110004020202020204"/>
                <a:cs typeface="+mn-cs"/>
              </a:rPr>
              <a:t>22.5</a:t>
            </a:r>
          </a:p>
        </p:txBody>
      </p:sp>
      <p:sp>
        <p:nvSpPr>
          <p:cNvPr id="30" name="TextBox 29"/>
          <p:cNvSpPr txBox="1"/>
          <p:nvPr/>
        </p:nvSpPr>
        <p:spPr>
          <a:xfrm>
            <a:off x="6790207" y="3992046"/>
            <a:ext cx="1066318" cy="300082"/>
          </a:xfrm>
          <a:prstGeom prst="rect">
            <a:avLst/>
          </a:prstGeom>
          <a:noFill/>
        </p:spPr>
        <p:txBody>
          <a:bodyPr wrap="none" rtlCol="0">
            <a:spAutoFit/>
          </a:bodyPr>
          <a:lstStyle/>
          <a:p>
            <a:pPr defTabSz="685800" fontAlgn="auto">
              <a:spcBef>
                <a:spcPts val="0"/>
              </a:spcBef>
              <a:spcAft>
                <a:spcPts val="0"/>
              </a:spcAft>
            </a:pPr>
            <a:r>
              <a:rPr lang="el-GR" sz="1350" dirty="0">
                <a:solidFill>
                  <a:prstClr val="black"/>
                </a:solidFill>
                <a:latin typeface="Aptos" panose="02110004020202020204"/>
                <a:cs typeface="+mn-cs"/>
              </a:rPr>
              <a:t>Πορτογαλία</a:t>
            </a:r>
            <a:endParaRPr lang="en-GB" sz="1350" dirty="0">
              <a:solidFill>
                <a:prstClr val="black"/>
              </a:solidFill>
              <a:latin typeface="Aptos" panose="02110004020202020204"/>
              <a:cs typeface="+mn-cs"/>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29929" y="1376773"/>
            <a:ext cx="6484144" cy="500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1" name="Slide Number Placeholder 30"/>
          <p:cNvSpPr>
            <a:spLocks noGrp="1"/>
          </p:cNvSpPr>
          <p:nvPr>
            <p:ph type="sldNum" sz="quarter" idx="12"/>
          </p:nvPr>
        </p:nvSpPr>
        <p:spPr/>
        <p:txBody>
          <a:bodyPr/>
          <a:lstStyle/>
          <a:p>
            <a:pPr defTabSz="685800" fontAlgn="auto">
              <a:spcBef>
                <a:spcPts val="0"/>
              </a:spcBef>
              <a:spcAft>
                <a:spcPts val="0"/>
              </a:spcAft>
            </a:pPr>
            <a:fld id="{4E3D0E19-D375-4F0C-9920-96693C9885B6}" type="slidenum">
              <a:rPr lang="en-GB">
                <a:solidFill>
                  <a:prstClr val="black">
                    <a:tint val="82000"/>
                  </a:prstClr>
                </a:solidFill>
                <a:latin typeface="Aptos" panose="02110004020202020204"/>
                <a:cs typeface="+mn-cs"/>
              </a:rPr>
              <a:pPr defTabSz="685800" fontAlgn="auto">
                <a:spcBef>
                  <a:spcPts val="0"/>
                </a:spcBef>
                <a:spcAft>
                  <a:spcPts val="0"/>
                </a:spcAft>
              </a:pPr>
              <a:t>89</a:t>
            </a:fld>
            <a:endParaRPr lang="en-GB">
              <a:solidFill>
                <a:prstClr val="black">
                  <a:tint val="82000"/>
                </a:prstClr>
              </a:solidFill>
              <a:latin typeface="Aptos" panose="02110004020202020204"/>
              <a:cs typeface="+mn-cs"/>
            </a:endParaRPr>
          </a:p>
        </p:txBody>
      </p:sp>
    </p:spTree>
    <p:extLst>
      <p:ext uri="{BB962C8B-B14F-4D97-AF65-F5344CB8AC3E}">
        <p14:creationId xmlns:p14="http://schemas.microsoft.com/office/powerpoint/2010/main" val="34238259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Thomas Robert Malthus (1766-1834)</a:t>
            </a:r>
            <a:endParaRPr lang="en-GB" sz="3200" dirty="0"/>
          </a:p>
        </p:txBody>
      </p:sp>
      <p:sp>
        <p:nvSpPr>
          <p:cNvPr id="5" name="TextBox 4"/>
          <p:cNvSpPr txBox="1"/>
          <p:nvPr/>
        </p:nvSpPr>
        <p:spPr>
          <a:xfrm>
            <a:off x="395536" y="4365104"/>
            <a:ext cx="2232248" cy="504056"/>
          </a:xfrm>
          <a:prstGeom prst="rect">
            <a:avLst/>
          </a:prstGeom>
        </p:spPr>
        <p:txBody>
          <a:bodyPr vert="horz" wrap="square" lIns="91440" tIns="45720" rIns="91440" bIns="45720" rtlCol="0" anchor="ctr">
            <a:normAutofit/>
          </a:bodyPr>
          <a:lstStyle/>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484784"/>
            <a:ext cx="3253011" cy="44033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2041" y="1484784"/>
            <a:ext cx="2664296" cy="46060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503682" y="5949281"/>
            <a:ext cx="3288881" cy="461665"/>
          </a:xfrm>
          <a:prstGeom prst="rect">
            <a:avLst/>
          </a:prstGeom>
        </p:spPr>
        <p:txBody>
          <a:bodyPr wrap="square">
            <a:spAutoFit/>
          </a:bodyPr>
          <a:lstStyle/>
          <a:p>
            <a:r>
              <a:rPr lang="en-US" sz="1200" dirty="0"/>
              <a:t>by and published for John </a:t>
            </a:r>
            <a:r>
              <a:rPr lang="en-US" sz="1200" dirty="0" err="1"/>
              <a:t>Linnell</a:t>
            </a:r>
            <a:r>
              <a:rPr lang="en-US" sz="1200" dirty="0"/>
              <a:t>, mezzotint, 1834, NPG</a:t>
            </a:r>
          </a:p>
        </p:txBody>
      </p:sp>
    </p:spTree>
    <p:extLst>
      <p:ext uri="{BB962C8B-B14F-4D97-AF65-F5344CB8AC3E}">
        <p14:creationId xmlns:p14="http://schemas.microsoft.com/office/powerpoint/2010/main" val="3400530510"/>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5900" y="890718"/>
            <a:ext cx="6172200" cy="648072"/>
          </a:xfrm>
        </p:spPr>
        <p:txBody>
          <a:bodyPr/>
          <a:lstStyle/>
          <a:p>
            <a:pPr algn="ctr"/>
            <a:r>
              <a:rPr lang="el-GR" dirty="0"/>
              <a:t>Ελεύθερο εμπόριο</a:t>
            </a:r>
            <a:endParaRPr lang="en-GB" dirty="0"/>
          </a:p>
        </p:txBody>
      </p:sp>
      <p:sp>
        <p:nvSpPr>
          <p:cNvPr id="3" name="Content Placeholder 2"/>
          <p:cNvSpPr>
            <a:spLocks noGrp="1"/>
          </p:cNvSpPr>
          <p:nvPr>
            <p:ph idx="1"/>
          </p:nvPr>
        </p:nvSpPr>
        <p:spPr>
          <a:xfrm>
            <a:off x="381000" y="1516932"/>
            <a:ext cx="8185150" cy="4234327"/>
          </a:xfrm>
        </p:spPr>
        <p:txBody>
          <a:bodyPr>
            <a:normAutofit fontScale="92500" lnSpcReduction="10000"/>
          </a:bodyPr>
          <a:lstStyle/>
          <a:p>
            <a:r>
              <a:rPr lang="el-GR" sz="1950" dirty="0">
                <a:solidFill>
                  <a:prstClr val="black"/>
                </a:solidFill>
              </a:rPr>
              <a:t>Ας υποθέσουμε ότι η κάθε χώρα χρειάζεται </a:t>
            </a:r>
            <a:r>
              <a:rPr lang="el-GR" sz="1950" dirty="0">
                <a:solidFill>
                  <a:srgbClr val="FF0000"/>
                </a:solidFill>
              </a:rPr>
              <a:t>τρία δέματα υφάσματος </a:t>
            </a:r>
            <a:r>
              <a:rPr lang="el-GR" sz="1950" dirty="0">
                <a:solidFill>
                  <a:prstClr val="black"/>
                </a:solidFill>
              </a:rPr>
              <a:t>για την ένδυση του πληθυσμού της, και η </a:t>
            </a:r>
            <a:r>
              <a:rPr lang="el-GR" sz="1950" dirty="0">
                <a:solidFill>
                  <a:srgbClr val="FF0000"/>
                </a:solidFill>
              </a:rPr>
              <a:t>υπόλοιπη παραγωγική δύναμη πηγαίνει για την παραγωγή κρασιού</a:t>
            </a:r>
            <a:r>
              <a:rPr lang="el-GR" sz="1950" dirty="0">
                <a:solidFill>
                  <a:prstClr val="black"/>
                </a:solidFill>
              </a:rPr>
              <a:t>.</a:t>
            </a:r>
          </a:p>
          <a:p>
            <a:endParaRPr lang="el-GR" sz="1950" dirty="0">
              <a:solidFill>
                <a:prstClr val="black"/>
              </a:solidFill>
            </a:endParaRPr>
          </a:p>
          <a:p>
            <a:r>
              <a:rPr lang="el-GR" sz="1950" dirty="0">
                <a:solidFill>
                  <a:prstClr val="black"/>
                </a:solidFill>
              </a:rPr>
              <a:t>Πόση είναι η γενική παραγωγή εάν δεν υπάρχει εμπόριο και παρήγαγε η κάθε χώρα το ύφασμα που χρειάζεται.</a:t>
            </a:r>
            <a:endParaRPr lang="en-GB" sz="1950" dirty="0">
              <a:solidFill>
                <a:prstClr val="black"/>
              </a:solidFill>
            </a:endParaRPr>
          </a:p>
          <a:p>
            <a:pPr lvl="1"/>
            <a:r>
              <a:rPr lang="el-GR" sz="1650" dirty="0">
                <a:solidFill>
                  <a:prstClr val="black"/>
                </a:solidFill>
              </a:rPr>
              <a:t>Η Αγγλία παράγει αυτόνομα</a:t>
            </a:r>
            <a:r>
              <a:rPr lang="en-GB" sz="1650" dirty="0">
                <a:solidFill>
                  <a:prstClr val="black"/>
                </a:solidFill>
              </a:rPr>
              <a:t> </a:t>
            </a:r>
            <a:r>
              <a:rPr lang="en-GB" sz="1650" dirty="0">
                <a:solidFill>
                  <a:srgbClr val="FF0000"/>
                </a:solidFill>
              </a:rPr>
              <a:t>12.5 </a:t>
            </a:r>
            <a:r>
              <a:rPr lang="el-GR" sz="1650" dirty="0">
                <a:solidFill>
                  <a:srgbClr val="FF0000"/>
                </a:solidFill>
              </a:rPr>
              <a:t>βαρέλια κρασιού</a:t>
            </a:r>
            <a:r>
              <a:rPr lang="en-GB" sz="1650" dirty="0">
                <a:solidFill>
                  <a:prstClr val="black"/>
                </a:solidFill>
              </a:rPr>
              <a:t>. </a:t>
            </a:r>
            <a:endParaRPr lang="el-GR" sz="1650" dirty="0">
              <a:solidFill>
                <a:prstClr val="black"/>
              </a:solidFill>
            </a:endParaRPr>
          </a:p>
          <a:p>
            <a:pPr lvl="1"/>
            <a:r>
              <a:rPr lang="el-GR" sz="1650" dirty="0">
                <a:solidFill>
                  <a:prstClr val="black"/>
                </a:solidFill>
              </a:rPr>
              <a:t>Η Πορτογαλία παράγει </a:t>
            </a:r>
            <a:r>
              <a:rPr lang="en-GB" sz="1650" dirty="0">
                <a:solidFill>
                  <a:prstClr val="black"/>
                </a:solidFill>
              </a:rPr>
              <a:t> </a:t>
            </a:r>
            <a:r>
              <a:rPr lang="en-GB" sz="1650" dirty="0">
                <a:solidFill>
                  <a:srgbClr val="FF0000"/>
                </a:solidFill>
              </a:rPr>
              <a:t>19.125 </a:t>
            </a:r>
            <a:r>
              <a:rPr lang="el-GR" sz="1650" dirty="0">
                <a:solidFill>
                  <a:srgbClr val="FF0000"/>
                </a:solidFill>
              </a:rPr>
              <a:t>βαρέλια κρασιού</a:t>
            </a:r>
            <a:r>
              <a:rPr lang="en-GB" sz="1650" dirty="0">
                <a:solidFill>
                  <a:prstClr val="black"/>
                </a:solidFill>
              </a:rPr>
              <a:t>.</a:t>
            </a:r>
          </a:p>
          <a:p>
            <a:endParaRPr lang="el-GR" sz="1950" dirty="0">
              <a:solidFill>
                <a:prstClr val="black"/>
              </a:solidFill>
            </a:endParaRPr>
          </a:p>
          <a:p>
            <a:r>
              <a:rPr lang="el-GR" sz="1950" dirty="0">
                <a:solidFill>
                  <a:prstClr val="black"/>
                </a:solidFill>
              </a:rPr>
              <a:t>Ελεύθερο εμπόριο με τους εξής ορούς</a:t>
            </a:r>
          </a:p>
          <a:p>
            <a:pPr marL="342900" lvl="1" indent="0">
              <a:buNone/>
            </a:pPr>
            <a:r>
              <a:rPr lang="el-GR" sz="1650" dirty="0">
                <a:solidFill>
                  <a:prstClr val="black"/>
                </a:solidFill>
              </a:rPr>
              <a:t>Α) Ανταλλαγή </a:t>
            </a:r>
            <a:r>
              <a:rPr lang="el-GR" sz="1650" dirty="0">
                <a:solidFill>
                  <a:srgbClr val="FF0000"/>
                </a:solidFill>
              </a:rPr>
              <a:t>3 βαρελιών κρασιού </a:t>
            </a:r>
            <a:r>
              <a:rPr lang="el-GR" sz="1650" dirty="0">
                <a:solidFill>
                  <a:prstClr val="black"/>
                </a:solidFill>
              </a:rPr>
              <a:t>για </a:t>
            </a:r>
            <a:r>
              <a:rPr lang="el-GR" sz="1650" dirty="0">
                <a:solidFill>
                  <a:srgbClr val="FF0000"/>
                </a:solidFill>
              </a:rPr>
              <a:t>3 δέματα υφάσματος</a:t>
            </a:r>
            <a:r>
              <a:rPr lang="el-GR" sz="1650" dirty="0">
                <a:solidFill>
                  <a:prstClr val="black"/>
                </a:solidFill>
              </a:rPr>
              <a:t>.</a:t>
            </a:r>
            <a:r>
              <a:rPr lang="en-GB" sz="1650" dirty="0">
                <a:solidFill>
                  <a:prstClr val="black"/>
                </a:solidFill>
              </a:rPr>
              <a:t> </a:t>
            </a:r>
          </a:p>
          <a:p>
            <a:pPr lvl="1"/>
            <a:r>
              <a:rPr lang="el-GR" sz="1650" dirty="0">
                <a:solidFill>
                  <a:prstClr val="black"/>
                </a:solidFill>
              </a:rPr>
              <a:t>Η Πορτογαλία παράγει </a:t>
            </a:r>
            <a:r>
              <a:rPr lang="en-GB" sz="1650" dirty="0">
                <a:solidFill>
                  <a:prstClr val="black"/>
                </a:solidFill>
              </a:rPr>
              <a:t>22.5 </a:t>
            </a:r>
            <a:r>
              <a:rPr lang="el-GR" sz="1650" dirty="0">
                <a:solidFill>
                  <a:prstClr val="black"/>
                </a:solidFill>
              </a:rPr>
              <a:t>βαρέλια</a:t>
            </a:r>
            <a:r>
              <a:rPr lang="en-GB" sz="1650" dirty="0">
                <a:solidFill>
                  <a:prstClr val="black"/>
                </a:solidFill>
              </a:rPr>
              <a:t>, </a:t>
            </a:r>
            <a:r>
              <a:rPr lang="el-GR" sz="1650" dirty="0">
                <a:solidFill>
                  <a:prstClr val="black"/>
                </a:solidFill>
              </a:rPr>
              <a:t>ανταλλάσσει</a:t>
            </a:r>
            <a:r>
              <a:rPr lang="en-GB" sz="1650" dirty="0">
                <a:solidFill>
                  <a:prstClr val="black"/>
                </a:solidFill>
              </a:rPr>
              <a:t> 3 </a:t>
            </a:r>
            <a:r>
              <a:rPr lang="el-GR" sz="1650" dirty="0">
                <a:solidFill>
                  <a:prstClr val="black"/>
                </a:solidFill>
              </a:rPr>
              <a:t>για ύφασμα και έχει μετά την ανταλλαγή 3 δέματα υφάσματος και</a:t>
            </a:r>
            <a:r>
              <a:rPr lang="en-GB" sz="1650" dirty="0">
                <a:solidFill>
                  <a:prstClr val="black"/>
                </a:solidFill>
              </a:rPr>
              <a:t> </a:t>
            </a:r>
            <a:r>
              <a:rPr lang="en-GB" sz="1650" dirty="0">
                <a:solidFill>
                  <a:srgbClr val="FF0000"/>
                </a:solidFill>
              </a:rPr>
              <a:t>19.5 </a:t>
            </a:r>
            <a:r>
              <a:rPr lang="el-GR" sz="1650" dirty="0">
                <a:solidFill>
                  <a:srgbClr val="FF0000"/>
                </a:solidFill>
              </a:rPr>
              <a:t>βαρέλια κρασιού</a:t>
            </a:r>
            <a:r>
              <a:rPr lang="en-GB" sz="1650" dirty="0">
                <a:solidFill>
                  <a:prstClr val="black"/>
                </a:solidFill>
              </a:rPr>
              <a:t>. </a:t>
            </a:r>
            <a:r>
              <a:rPr lang="el-GR" sz="1650" b="1" dirty="0">
                <a:solidFill>
                  <a:prstClr val="black"/>
                </a:solidFill>
              </a:rPr>
              <a:t>Η Πορτογαλία επωφελήθηκε από το ελεύθερο εμπόριο</a:t>
            </a:r>
            <a:r>
              <a:rPr lang="en-GB" sz="1650" b="1" dirty="0">
                <a:solidFill>
                  <a:prstClr val="black"/>
                </a:solidFill>
              </a:rPr>
              <a:t>. </a:t>
            </a:r>
          </a:p>
          <a:p>
            <a:pPr lvl="1"/>
            <a:r>
              <a:rPr lang="el-GR" sz="1650" dirty="0">
                <a:solidFill>
                  <a:prstClr val="black"/>
                </a:solidFill>
              </a:rPr>
              <a:t>Η Αγγλία παράγει 6 δέματα υφάσματος και 10 βαρέλια κρασιού. Μετά την ανταλλαγή έχει 3 δέματα υφάσματος και </a:t>
            </a:r>
            <a:r>
              <a:rPr lang="el-GR" sz="1650" dirty="0">
                <a:solidFill>
                  <a:srgbClr val="FF0000"/>
                </a:solidFill>
              </a:rPr>
              <a:t>13 βαρέλια κρασιού</a:t>
            </a:r>
            <a:r>
              <a:rPr lang="en-GB" sz="1650" dirty="0">
                <a:solidFill>
                  <a:prstClr val="black"/>
                </a:solidFill>
              </a:rPr>
              <a:t>. </a:t>
            </a:r>
            <a:r>
              <a:rPr lang="el-GR" sz="1650" b="1" dirty="0">
                <a:solidFill>
                  <a:prstClr val="black"/>
                </a:solidFill>
              </a:rPr>
              <a:t>Και η Αγγλία επωφελείται από το ελεύθερο εμπόριο</a:t>
            </a:r>
            <a:r>
              <a:rPr lang="en-GB" sz="1650" dirty="0">
                <a:solidFill>
                  <a:prstClr val="black"/>
                </a:solidFill>
              </a:rPr>
              <a:t>. </a:t>
            </a:r>
            <a:endParaRPr lang="en-GB" dirty="0"/>
          </a:p>
          <a:p>
            <a:endParaRPr lang="en-GB" dirty="0"/>
          </a:p>
        </p:txBody>
      </p:sp>
      <p:sp>
        <p:nvSpPr>
          <p:cNvPr id="4" name="Slide Number Placeholder 3"/>
          <p:cNvSpPr>
            <a:spLocks noGrp="1"/>
          </p:cNvSpPr>
          <p:nvPr>
            <p:ph type="sldNum" sz="quarter" idx="12"/>
          </p:nvPr>
        </p:nvSpPr>
        <p:spPr/>
        <p:txBody>
          <a:bodyPr/>
          <a:lstStyle/>
          <a:p>
            <a:pPr defTabSz="685800" fontAlgn="auto">
              <a:spcBef>
                <a:spcPts val="0"/>
              </a:spcBef>
              <a:spcAft>
                <a:spcPts val="0"/>
              </a:spcAft>
            </a:pPr>
            <a:fld id="{4E3D0E19-D375-4F0C-9920-96693C9885B6}" type="slidenum">
              <a:rPr lang="en-GB">
                <a:solidFill>
                  <a:prstClr val="black">
                    <a:tint val="82000"/>
                  </a:prstClr>
                </a:solidFill>
                <a:latin typeface="Aptos" panose="02110004020202020204"/>
                <a:cs typeface="+mn-cs"/>
              </a:rPr>
              <a:pPr defTabSz="685800" fontAlgn="auto">
                <a:spcBef>
                  <a:spcPts val="0"/>
                </a:spcBef>
                <a:spcAft>
                  <a:spcPts val="0"/>
                </a:spcAft>
              </a:pPr>
              <a:t>90</a:t>
            </a:fld>
            <a:endParaRPr lang="en-GB">
              <a:solidFill>
                <a:prstClr val="black">
                  <a:tint val="82000"/>
                </a:prstClr>
              </a:solidFill>
              <a:latin typeface="Aptos" panose="02110004020202020204"/>
              <a:cs typeface="+mn-cs"/>
            </a:endParaRP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3386" y="1383185"/>
            <a:ext cx="6397228" cy="321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07134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8" end="8"/>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FB7DC8-6A00-AE51-102B-4FBB5A9B881C}"/>
              </a:ext>
            </a:extLst>
          </p:cNvPr>
          <p:cNvSpPr>
            <a:spLocks noGrp="1"/>
          </p:cNvSpPr>
          <p:nvPr>
            <p:ph type="title"/>
          </p:nvPr>
        </p:nvSpPr>
        <p:spPr/>
        <p:txBody>
          <a:bodyPr/>
          <a:lstStyle/>
          <a:p>
            <a:r>
              <a:rPr lang="el-GR" dirty="0">
                <a:solidFill>
                  <a:srgbClr val="FF0000"/>
                </a:solidFill>
              </a:rPr>
              <a:t>Η συμφωνία καθορίζει τα επιμέρους κέρδη</a:t>
            </a:r>
            <a:endParaRPr lang="en-GB" dirty="0">
              <a:solidFill>
                <a:srgbClr val="FF0000"/>
              </a:solidFill>
            </a:endParaRPr>
          </a:p>
        </p:txBody>
      </p:sp>
      <p:sp>
        <p:nvSpPr>
          <p:cNvPr id="3" name="Content Placeholder 2">
            <a:extLst>
              <a:ext uri="{FF2B5EF4-FFF2-40B4-BE49-F238E27FC236}">
                <a16:creationId xmlns:a16="http://schemas.microsoft.com/office/drawing/2014/main" id="{12DA9575-1473-D782-8578-36940F187866}"/>
              </a:ext>
            </a:extLst>
          </p:cNvPr>
          <p:cNvSpPr>
            <a:spLocks noGrp="1"/>
          </p:cNvSpPr>
          <p:nvPr>
            <p:ph idx="1"/>
          </p:nvPr>
        </p:nvSpPr>
        <p:spPr>
          <a:xfrm>
            <a:off x="628650" y="1628800"/>
            <a:ext cx="7886700" cy="4864073"/>
          </a:xfrm>
        </p:spPr>
        <p:txBody>
          <a:bodyPr>
            <a:normAutofit/>
          </a:bodyPr>
          <a:lstStyle/>
          <a:p>
            <a:pPr marL="0" indent="0">
              <a:buNone/>
            </a:pPr>
            <a:endParaRPr lang="el-GR" dirty="0"/>
          </a:p>
          <a:p>
            <a:pPr marL="0" indent="0">
              <a:buNone/>
            </a:pPr>
            <a:r>
              <a:rPr lang="el-GR" dirty="0"/>
              <a:t>Β) Ανταλλαγή </a:t>
            </a:r>
            <a:r>
              <a:rPr lang="el-GR" dirty="0">
                <a:solidFill>
                  <a:srgbClr val="FF0000"/>
                </a:solidFill>
              </a:rPr>
              <a:t>3.25 βαρελιών κρασιού </a:t>
            </a:r>
            <a:r>
              <a:rPr lang="el-GR" dirty="0"/>
              <a:t>για </a:t>
            </a:r>
            <a:r>
              <a:rPr lang="el-GR" dirty="0">
                <a:solidFill>
                  <a:srgbClr val="FF0000"/>
                </a:solidFill>
              </a:rPr>
              <a:t>3 δέματα υφάσματος</a:t>
            </a:r>
            <a:r>
              <a:rPr lang="el-GR" dirty="0"/>
              <a:t>.</a:t>
            </a:r>
          </a:p>
          <a:p>
            <a:pPr lvl="1"/>
            <a:r>
              <a:rPr lang="el-GR" dirty="0"/>
              <a:t>Η Αγγλία παράγει ύφασμα και το ανταλλάσσει για 3.25 βαρέλια. Μετά την ανταλλαγή έχουμε</a:t>
            </a:r>
          </a:p>
          <a:p>
            <a:pPr lvl="2"/>
            <a:r>
              <a:rPr lang="el-GR" dirty="0"/>
              <a:t>Αγγλία</a:t>
            </a:r>
            <a:r>
              <a:rPr lang="en-US" dirty="0"/>
              <a:t>		</a:t>
            </a:r>
            <a:r>
              <a:rPr lang="el-GR" dirty="0"/>
              <a:t>	</a:t>
            </a:r>
            <a:r>
              <a:rPr lang="en-US" dirty="0"/>
              <a:t>w=13.25             	c=3</a:t>
            </a:r>
            <a:r>
              <a:rPr lang="el-GR" dirty="0"/>
              <a:t> </a:t>
            </a:r>
          </a:p>
          <a:p>
            <a:pPr lvl="2"/>
            <a:r>
              <a:rPr lang="el-GR" dirty="0"/>
              <a:t>Πορτογαλία</a:t>
            </a:r>
            <a:r>
              <a:rPr lang="en-US" dirty="0"/>
              <a:t> 			w=19.25 	c=3</a:t>
            </a:r>
            <a:endParaRPr lang="el-GR" dirty="0"/>
          </a:p>
          <a:p>
            <a:pPr lvl="1"/>
            <a:r>
              <a:rPr lang="el-GR" dirty="0"/>
              <a:t>Και οι δυο χώρες επωφελούνται από το εμπόριο αλλά </a:t>
            </a:r>
            <a:r>
              <a:rPr lang="el-GR" b="1" dirty="0">
                <a:solidFill>
                  <a:srgbClr val="FF0000"/>
                </a:solidFill>
              </a:rPr>
              <a:t>για την Πορτογαλία η σύμβαση Α είναι ποιο επωφελής</a:t>
            </a:r>
            <a:r>
              <a:rPr lang="el-GR" dirty="0"/>
              <a:t>.</a:t>
            </a:r>
          </a:p>
          <a:p>
            <a:pPr marL="342900" lvl="1" indent="0">
              <a:buNone/>
            </a:pPr>
            <a:endParaRPr lang="el-GR" dirty="0"/>
          </a:p>
          <a:p>
            <a:pPr marL="0" indent="0">
              <a:buNone/>
            </a:pPr>
            <a:r>
              <a:rPr lang="el-GR" dirty="0"/>
              <a:t>Γ) Ανταλλαγή </a:t>
            </a:r>
            <a:r>
              <a:rPr lang="el-GR" dirty="0">
                <a:solidFill>
                  <a:srgbClr val="FF0000"/>
                </a:solidFill>
              </a:rPr>
              <a:t>2.8 βαρελιών κρασιού </a:t>
            </a:r>
            <a:r>
              <a:rPr lang="el-GR" dirty="0"/>
              <a:t>για </a:t>
            </a:r>
            <a:r>
              <a:rPr lang="el-GR" dirty="0">
                <a:solidFill>
                  <a:srgbClr val="FF0000"/>
                </a:solidFill>
              </a:rPr>
              <a:t>3 δέματα υφάσματος</a:t>
            </a:r>
            <a:r>
              <a:rPr lang="el-GR" dirty="0"/>
              <a:t>.</a:t>
            </a:r>
          </a:p>
          <a:p>
            <a:pPr lvl="1"/>
            <a:r>
              <a:rPr lang="el-GR" dirty="0"/>
              <a:t>Η Αγγλία παράγει ύφασμα και το ανταλλάσσει για 2.8 βαρέλια. Μετά την ανταλλαγή έχουμε</a:t>
            </a:r>
          </a:p>
          <a:p>
            <a:pPr lvl="2"/>
            <a:r>
              <a:rPr lang="el-GR" dirty="0"/>
              <a:t>Αγγλία</a:t>
            </a:r>
            <a:r>
              <a:rPr lang="en-US" dirty="0"/>
              <a:t>		</a:t>
            </a:r>
            <a:r>
              <a:rPr lang="el-GR" dirty="0"/>
              <a:t>	</a:t>
            </a:r>
            <a:r>
              <a:rPr lang="en-US" dirty="0"/>
              <a:t>w=1</a:t>
            </a:r>
            <a:r>
              <a:rPr lang="el-GR" dirty="0"/>
              <a:t>2.8</a:t>
            </a:r>
            <a:r>
              <a:rPr lang="en-US" dirty="0"/>
              <a:t>             	c=3</a:t>
            </a:r>
            <a:r>
              <a:rPr lang="el-GR" dirty="0"/>
              <a:t> </a:t>
            </a:r>
          </a:p>
          <a:p>
            <a:pPr lvl="2"/>
            <a:r>
              <a:rPr lang="el-GR" dirty="0"/>
              <a:t>Πορτογαλία</a:t>
            </a:r>
            <a:r>
              <a:rPr lang="en-US" dirty="0"/>
              <a:t> 			w=19.</a:t>
            </a:r>
            <a:r>
              <a:rPr lang="el-GR" dirty="0"/>
              <a:t>7	</a:t>
            </a:r>
            <a:r>
              <a:rPr lang="en-US" dirty="0"/>
              <a:t> 	c=3</a:t>
            </a:r>
            <a:endParaRPr lang="el-GR" dirty="0"/>
          </a:p>
          <a:p>
            <a:pPr lvl="1"/>
            <a:r>
              <a:rPr lang="el-GR" dirty="0"/>
              <a:t>Και οι δυο χώρες επωφελούνται από το εμπόριο αλλά για την </a:t>
            </a:r>
            <a:r>
              <a:rPr lang="el-GR" b="1" dirty="0">
                <a:solidFill>
                  <a:srgbClr val="FF0000"/>
                </a:solidFill>
              </a:rPr>
              <a:t>Αγγλία η σύμβαση Α ή Β είναι πιο επωφελής.</a:t>
            </a:r>
          </a:p>
          <a:p>
            <a:pPr marL="0" indent="0">
              <a:buNone/>
            </a:pPr>
            <a:endParaRPr lang="en-GB" dirty="0"/>
          </a:p>
        </p:txBody>
      </p:sp>
    </p:spTree>
    <p:extLst>
      <p:ext uri="{BB962C8B-B14F-4D97-AF65-F5344CB8AC3E}">
        <p14:creationId xmlns:p14="http://schemas.microsoft.com/office/powerpoint/2010/main" val="409244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8" end="8"/>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9" end="9"/>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10" end="1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3BB026-8689-7434-2B06-C4F1D5F41E09}"/>
              </a:ext>
            </a:extLst>
          </p:cNvPr>
          <p:cNvSpPr>
            <a:spLocks noGrp="1"/>
          </p:cNvSpPr>
          <p:nvPr>
            <p:ph type="title"/>
          </p:nvPr>
        </p:nvSpPr>
        <p:spPr>
          <a:xfrm>
            <a:off x="628650" y="1131095"/>
            <a:ext cx="7886700" cy="786606"/>
          </a:xfrm>
        </p:spPr>
        <p:txBody>
          <a:bodyPr/>
          <a:lstStyle/>
          <a:p>
            <a:pPr algn="ctr"/>
            <a:r>
              <a:rPr lang="el-GR" dirty="0">
                <a:solidFill>
                  <a:srgbClr val="FF0000"/>
                </a:solidFill>
              </a:rPr>
              <a:t>Ειδίκευση και εμπορικά κέρδη</a:t>
            </a:r>
            <a:endParaRPr lang="en-GB" dirty="0">
              <a:solidFill>
                <a:srgbClr val="FF0000"/>
              </a:solidFill>
            </a:endParaRPr>
          </a:p>
        </p:txBody>
      </p:sp>
      <p:sp>
        <p:nvSpPr>
          <p:cNvPr id="3" name="Content Placeholder 2">
            <a:extLst>
              <a:ext uri="{FF2B5EF4-FFF2-40B4-BE49-F238E27FC236}">
                <a16:creationId xmlns:a16="http://schemas.microsoft.com/office/drawing/2014/main" id="{84AB4B27-4B41-7F95-2380-7ACE5C3C3E9A}"/>
              </a:ext>
            </a:extLst>
          </p:cNvPr>
          <p:cNvSpPr>
            <a:spLocks noGrp="1"/>
          </p:cNvSpPr>
          <p:nvPr>
            <p:ph idx="1"/>
          </p:nvPr>
        </p:nvSpPr>
        <p:spPr>
          <a:xfrm>
            <a:off x="628650" y="1993900"/>
            <a:ext cx="7886700" cy="3496073"/>
          </a:xfrm>
        </p:spPr>
        <p:txBody>
          <a:bodyPr>
            <a:normAutofit fontScale="77500" lnSpcReduction="20000"/>
          </a:bodyPr>
          <a:lstStyle/>
          <a:p>
            <a:r>
              <a:rPr lang="el-GR" dirty="0"/>
              <a:t>Τα κέρδη από την ειδίκευση και το εμπόριο βασίζονται στο </a:t>
            </a:r>
            <a:r>
              <a:rPr lang="el-GR" b="1" dirty="0">
                <a:solidFill>
                  <a:srgbClr val="FF0000"/>
                </a:solidFill>
              </a:rPr>
              <a:t>συγκριτικό</a:t>
            </a:r>
            <a:r>
              <a:rPr lang="el-GR" dirty="0"/>
              <a:t> και όχι στο </a:t>
            </a:r>
            <a:r>
              <a:rPr lang="el-GR" b="1" dirty="0">
                <a:solidFill>
                  <a:srgbClr val="FF0000"/>
                </a:solidFill>
              </a:rPr>
              <a:t>απόλυτο</a:t>
            </a:r>
            <a:r>
              <a:rPr lang="el-GR" dirty="0"/>
              <a:t> πλεονέκτημα.</a:t>
            </a:r>
          </a:p>
          <a:p>
            <a:endParaRPr lang="el-GR" dirty="0"/>
          </a:p>
          <a:p>
            <a:r>
              <a:rPr lang="el-GR" dirty="0"/>
              <a:t>Η αύξηση της παραγωγής από την ειδίκευση απορρέει από τις </a:t>
            </a:r>
            <a:r>
              <a:rPr lang="el-GR" b="1" dirty="0">
                <a:solidFill>
                  <a:srgbClr val="FF0000"/>
                </a:solidFill>
              </a:rPr>
              <a:t>διαφορές του </a:t>
            </a:r>
            <a:r>
              <a:rPr lang="el-GR" b="1" i="1" dirty="0">
                <a:solidFill>
                  <a:srgbClr val="FF0000"/>
                </a:solidFill>
              </a:rPr>
              <a:t>σχετικού</a:t>
            </a:r>
            <a:r>
              <a:rPr lang="el-GR" b="1" dirty="0">
                <a:solidFill>
                  <a:srgbClr val="FF0000"/>
                </a:solidFill>
              </a:rPr>
              <a:t> κόστους παραγωγής</a:t>
            </a:r>
            <a:r>
              <a:rPr lang="el-GR" dirty="0"/>
              <a:t>.</a:t>
            </a:r>
          </a:p>
          <a:p>
            <a:endParaRPr lang="el-GR" dirty="0"/>
          </a:p>
          <a:p>
            <a:r>
              <a:rPr lang="el-GR" dirty="0"/>
              <a:t>Για το παράδειγμα θεωρούμε ότι </a:t>
            </a:r>
            <a:r>
              <a:rPr lang="el-GR" b="1" dirty="0"/>
              <a:t>δεν  έχουμε εμπόριο σε κεφάλαιο ή κίνηση εργατών </a:t>
            </a:r>
            <a:r>
              <a:rPr lang="el-GR" dirty="0"/>
              <a:t>μεταξύ των χωρών.  </a:t>
            </a:r>
          </a:p>
          <a:p>
            <a:endParaRPr lang="el-GR" dirty="0"/>
          </a:p>
          <a:p>
            <a:r>
              <a:rPr lang="el-GR" dirty="0"/>
              <a:t>Στο πολύ απλό παράδειγμα που αναλύσαμε η </a:t>
            </a:r>
            <a:r>
              <a:rPr lang="el-GR" b="1" i="1" dirty="0"/>
              <a:t>κατανομή του εμπορικού κέρδους  σε κάθε χώρα προκύπτει από την ‘</a:t>
            </a:r>
            <a:r>
              <a:rPr lang="el-GR" b="1" i="1" dirty="0">
                <a:solidFill>
                  <a:srgbClr val="FF0000"/>
                </a:solidFill>
              </a:rPr>
              <a:t>διακρατική</a:t>
            </a:r>
            <a:r>
              <a:rPr lang="el-GR" b="1" i="1" dirty="0"/>
              <a:t>’ συμφωνία για τους όρους ανταλλαγής των δυο προϊόντων</a:t>
            </a:r>
            <a:r>
              <a:rPr lang="el-GR" dirty="0"/>
              <a:t>. </a:t>
            </a:r>
          </a:p>
          <a:p>
            <a:pPr lvl="1"/>
            <a:r>
              <a:rPr lang="el-GR" dirty="0"/>
              <a:t>Συνεπώς είναι </a:t>
            </a:r>
            <a:r>
              <a:rPr lang="el-GR" b="1" dirty="0">
                <a:solidFill>
                  <a:srgbClr val="FF0000"/>
                </a:solidFill>
              </a:rPr>
              <a:t>οικονομική και πολιτική απόφαση</a:t>
            </a:r>
            <a:r>
              <a:rPr lang="el-GR" dirty="0"/>
              <a:t>, και έχει να κάνει και </a:t>
            </a:r>
            <a:r>
              <a:rPr lang="el-GR" b="1" dirty="0">
                <a:solidFill>
                  <a:srgbClr val="FF0000"/>
                </a:solidFill>
              </a:rPr>
              <a:t>με την ικανότητα της κάθε χώρας να επιβάλλει τους όρους που την συμφέρουν στην άλλη χώρα</a:t>
            </a:r>
            <a:r>
              <a:rPr lang="el-GR" dirty="0"/>
              <a:t>. </a:t>
            </a:r>
          </a:p>
          <a:p>
            <a:endParaRPr lang="en-GB" dirty="0"/>
          </a:p>
        </p:txBody>
      </p:sp>
    </p:spTree>
    <p:extLst>
      <p:ext uri="{BB962C8B-B14F-4D97-AF65-F5344CB8AC3E}">
        <p14:creationId xmlns:p14="http://schemas.microsoft.com/office/powerpoint/2010/main" val="1812062047"/>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947484-22C5-4FF1-A6C1-609C663C64F9}"/>
              </a:ext>
            </a:extLst>
          </p:cNvPr>
          <p:cNvSpPr>
            <a:spLocks noGrp="1"/>
          </p:cNvSpPr>
          <p:nvPr>
            <p:ph type="title"/>
          </p:nvPr>
        </p:nvSpPr>
        <p:spPr>
          <a:xfrm>
            <a:off x="476250" y="1131094"/>
            <a:ext cx="8039100" cy="994172"/>
          </a:xfrm>
        </p:spPr>
        <p:txBody>
          <a:bodyPr>
            <a:normAutofit fontScale="90000"/>
          </a:bodyPr>
          <a:lstStyle/>
          <a:p>
            <a:r>
              <a:rPr lang="el-GR" dirty="0">
                <a:solidFill>
                  <a:srgbClr val="FF0000"/>
                </a:solidFill>
              </a:rPr>
              <a:t>Τα κέρδη του εμπορίου δεν πηγαίνουν ισομερώς προς όλους</a:t>
            </a:r>
            <a:endParaRPr lang="en-GB" dirty="0">
              <a:solidFill>
                <a:srgbClr val="FF0000"/>
              </a:solidFill>
            </a:endParaRPr>
          </a:p>
        </p:txBody>
      </p:sp>
      <p:sp>
        <p:nvSpPr>
          <p:cNvPr id="3" name="Content Placeholder 2">
            <a:extLst>
              <a:ext uri="{FF2B5EF4-FFF2-40B4-BE49-F238E27FC236}">
                <a16:creationId xmlns:a16="http://schemas.microsoft.com/office/drawing/2014/main" id="{C7E014DD-E5C1-0C90-3148-C6AE52E8D614}"/>
              </a:ext>
            </a:extLst>
          </p:cNvPr>
          <p:cNvSpPr>
            <a:spLocks noGrp="1"/>
          </p:cNvSpPr>
          <p:nvPr>
            <p:ph idx="1"/>
          </p:nvPr>
        </p:nvSpPr>
        <p:spPr>
          <a:xfrm>
            <a:off x="234950" y="2667000"/>
            <a:ext cx="8540750" cy="2822972"/>
          </a:xfrm>
        </p:spPr>
        <p:txBody>
          <a:bodyPr>
            <a:normAutofit fontScale="92500"/>
          </a:bodyPr>
          <a:lstStyle/>
          <a:p>
            <a:pPr marL="0" indent="0">
              <a:buNone/>
            </a:pPr>
            <a:r>
              <a:rPr lang="en-US" dirty="0"/>
              <a:t>“The slaves of Jamaica would not necessarily have their condition improved by an increased export of the produce of their </a:t>
            </a:r>
            <a:r>
              <a:rPr lang="en-US" dirty="0" err="1"/>
              <a:t>labour</a:t>
            </a:r>
            <a:r>
              <a:rPr lang="en-US" dirty="0"/>
              <a:t>, nor is the condition of the Egyptians rendered better, at present by the flourishing external trade carried on by their ruler. A rise of rent in Ireland, and a consequent increase of the exports of landed produce to pay that rent to absentee proprietors, would not add to the comforts of the Irish cultivators of the soil. </a:t>
            </a:r>
            <a:r>
              <a:rPr lang="en-US" b="1" i="1" dirty="0"/>
              <a:t>We are, therefore, not at liberty to infer that a nation is necessarily prosperous, because it has an increasing foreign commerce, as it is quite possible that the commerce may benefit one class at the expense of the rest of the community.</a:t>
            </a:r>
            <a:r>
              <a:rPr lang="en-US" dirty="0"/>
              <a:t>” (Hopkins, 1834, p. 2)</a:t>
            </a:r>
            <a:endParaRPr lang="en-GB" dirty="0"/>
          </a:p>
        </p:txBody>
      </p:sp>
    </p:spTree>
    <p:extLst>
      <p:ext uri="{BB962C8B-B14F-4D97-AF65-F5344CB8AC3E}">
        <p14:creationId xmlns:p14="http://schemas.microsoft.com/office/powerpoint/2010/main" val="3802752465"/>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F70A42-1912-28CF-0052-080E3154E0A9}"/>
              </a:ext>
            </a:extLst>
          </p:cNvPr>
          <p:cNvSpPr>
            <a:spLocks noGrp="1"/>
          </p:cNvSpPr>
          <p:nvPr>
            <p:ph type="title"/>
          </p:nvPr>
        </p:nvSpPr>
        <p:spPr/>
        <p:txBody>
          <a:bodyPr/>
          <a:lstStyle/>
          <a:p>
            <a:r>
              <a:rPr lang="en-US" dirty="0"/>
              <a:t>J.S. Mill- International trade is not based on production costs</a:t>
            </a:r>
            <a:endParaRPr lang="en-GB" dirty="0"/>
          </a:p>
        </p:txBody>
      </p:sp>
      <p:sp>
        <p:nvSpPr>
          <p:cNvPr id="3" name="Content Placeholder 2">
            <a:extLst>
              <a:ext uri="{FF2B5EF4-FFF2-40B4-BE49-F238E27FC236}">
                <a16:creationId xmlns:a16="http://schemas.microsoft.com/office/drawing/2014/main" id="{8097234C-190A-66BA-A10D-534C3B144820}"/>
              </a:ext>
            </a:extLst>
          </p:cNvPr>
          <p:cNvSpPr>
            <a:spLocks noGrp="1"/>
          </p:cNvSpPr>
          <p:nvPr>
            <p:ph idx="1"/>
          </p:nvPr>
        </p:nvSpPr>
        <p:spPr>
          <a:xfrm>
            <a:off x="464156" y="1988840"/>
            <a:ext cx="8229600" cy="4093915"/>
          </a:xfrm>
        </p:spPr>
        <p:txBody>
          <a:bodyPr/>
          <a:lstStyle/>
          <a:p>
            <a:pPr marL="0" indent="0">
              <a:buNone/>
            </a:pPr>
            <a:r>
              <a:rPr lang="en-US" sz="2000" dirty="0"/>
              <a:t>“It may be considered, therefore, as established, that when two countries trade together in two commodities, </a:t>
            </a:r>
            <a:r>
              <a:rPr lang="en-US" sz="2000" dirty="0">
                <a:solidFill>
                  <a:srgbClr val="FF0000"/>
                </a:solidFill>
              </a:rPr>
              <a:t>the exchange value of these commodities relatively to each other will adjust itself to the inclinations and circumstances of the consumers on both sides,</a:t>
            </a:r>
            <a:r>
              <a:rPr lang="en-US" sz="2000" dirty="0"/>
              <a:t> in such manner that the quantities required by each country, of the articles which it imports from its neighbor, shall be exactly sufficient to pay for one another. </a:t>
            </a:r>
            <a:r>
              <a:rPr lang="en-US" sz="2000" dirty="0">
                <a:solidFill>
                  <a:srgbClr val="FF0000"/>
                </a:solidFill>
              </a:rPr>
              <a:t>As the inclinations and circumstances of consumers cannot be reduces to any rule, so neither can the proportions in which the two commodities will be interchanged</a:t>
            </a:r>
            <a:r>
              <a:rPr lang="en-US" sz="2000" dirty="0"/>
              <a:t>. We know that the </a:t>
            </a:r>
            <a:r>
              <a:rPr lang="en-US" sz="2000" dirty="0">
                <a:solidFill>
                  <a:srgbClr val="FF0000"/>
                </a:solidFill>
              </a:rPr>
              <a:t>limits</a:t>
            </a:r>
            <a:r>
              <a:rPr lang="en-US" sz="2000" dirty="0"/>
              <a:t>, within which the variation is confined, </a:t>
            </a:r>
            <a:r>
              <a:rPr lang="en-US" sz="2000" dirty="0">
                <a:solidFill>
                  <a:srgbClr val="FF0000"/>
                </a:solidFill>
              </a:rPr>
              <a:t>are the ration between their costs of production in the one country and the ratio between their costs of production in the other</a:t>
            </a:r>
            <a:r>
              <a:rPr lang="en-US" sz="2000" dirty="0"/>
              <a:t>…The ratios, therefore, in which the advantage of the trade may be divided between the two nations are various.” (Mill, 1880, p. 587)</a:t>
            </a:r>
            <a:endParaRPr lang="en-GB" sz="2000" dirty="0"/>
          </a:p>
        </p:txBody>
      </p:sp>
    </p:spTree>
    <p:extLst>
      <p:ext uri="{BB962C8B-B14F-4D97-AF65-F5344CB8AC3E}">
        <p14:creationId xmlns:p14="http://schemas.microsoft.com/office/powerpoint/2010/main" val="3470313141"/>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Τίτλος 6"/>
          <p:cNvSpPr>
            <a:spLocks noGrp="1"/>
          </p:cNvSpPr>
          <p:nvPr>
            <p:ph type="ctrTitle"/>
          </p:nvPr>
        </p:nvSpPr>
        <p:spPr/>
        <p:txBody>
          <a:bodyPr/>
          <a:lstStyle/>
          <a:p>
            <a:pPr eaLnBrk="1" hangingPunct="1"/>
            <a:r>
              <a:rPr lang="el-GR" altLang="el-GR"/>
              <a:t>Τέλος Ενότητας</a:t>
            </a:r>
          </a:p>
        </p:txBody>
      </p:sp>
      <p:sp>
        <p:nvSpPr>
          <p:cNvPr id="22531" name="Υπότιτλος 7"/>
          <p:cNvSpPr>
            <a:spLocks noGrp="1"/>
          </p:cNvSpPr>
          <p:nvPr>
            <p:ph type="subTitle" idx="1"/>
          </p:nvPr>
        </p:nvSpPr>
        <p:spPr>
          <a:xfrm>
            <a:off x="684213" y="3886200"/>
            <a:ext cx="7775575" cy="1752600"/>
          </a:xfrm>
        </p:spPr>
        <p:txBody>
          <a:bodyPr/>
          <a:lstStyle/>
          <a:p>
            <a:pPr eaLnBrk="1" hangingPunct="1"/>
            <a:endParaRPr lang="el-GR" altLang="el-G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7"/>
          <p:cNvSpPr>
            <a:spLocks noGrp="1"/>
          </p:cNvSpPr>
          <p:nvPr>
            <p:ph type="title"/>
          </p:nvPr>
        </p:nvSpPr>
        <p:spPr/>
        <p:txBody>
          <a:bodyPr/>
          <a:lstStyle/>
          <a:p>
            <a:pPr eaLnBrk="1" hangingPunct="1"/>
            <a:r>
              <a:rPr lang="el-GR" altLang="el-GR"/>
              <a:t>Άδειες Χρήσης</a:t>
            </a:r>
          </a:p>
        </p:txBody>
      </p:sp>
      <p:sp>
        <p:nvSpPr>
          <p:cNvPr id="23555" name="Subtitle 8"/>
          <p:cNvSpPr>
            <a:spLocks noGrp="1"/>
          </p:cNvSpPr>
          <p:nvPr>
            <p:ph idx="1"/>
          </p:nvPr>
        </p:nvSpPr>
        <p:spPr>
          <a:xfrm>
            <a:off x="463550" y="1557338"/>
            <a:ext cx="8229600" cy="4525962"/>
          </a:xfrm>
        </p:spPr>
        <p:txBody>
          <a:bodyPr/>
          <a:lstStyle/>
          <a:p>
            <a:pPr eaLnBrk="1" hangingPunct="1"/>
            <a:r>
              <a:rPr lang="el-GR" altLang="el-GR" sz="2800"/>
              <a:t>Το παρόν εκπαιδευτικό υλικό υπόκειται σε</a:t>
            </a:r>
            <a:r>
              <a:rPr lang="en-US" altLang="el-GR" sz="2800"/>
              <a:t> </a:t>
            </a:r>
            <a:r>
              <a:rPr lang="el-GR" altLang="el-GR" sz="2800"/>
              <a:t>άδειες χρήσης </a:t>
            </a:r>
            <a:r>
              <a:rPr lang="en-US" altLang="el-GR" sz="2800"/>
              <a:t>Creative Commons. </a:t>
            </a:r>
          </a:p>
          <a:p>
            <a:pPr eaLnBrk="1" hangingPunct="1"/>
            <a:r>
              <a:rPr lang="el-GR" altLang="el-GR" sz="2800"/>
              <a:t>Για εκπαιδευτικό υλικό, όπως εικόνες, που υπόκειται σε άλλου τύπου άδειας χρήσης, η άδεια χρήσης αναφέρεται ρητώς. </a:t>
            </a:r>
          </a:p>
        </p:txBody>
      </p:sp>
      <p:pic>
        <p:nvPicPr>
          <p:cNvPr id="23556" name="7 - Εικόνα" descr="Λογότυπο για Άδειες χρήσης Creative Commons BY-NC-ND"/>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708400" y="4941888"/>
            <a:ext cx="1581150"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pPr eaLnBrk="1" hangingPunct="1"/>
            <a:r>
              <a:rPr lang="el-GR" altLang="el-GR"/>
              <a:t>Χρηματοδότηση</a:t>
            </a:r>
          </a:p>
        </p:txBody>
      </p:sp>
      <p:sp>
        <p:nvSpPr>
          <p:cNvPr id="24579" name="Content Placeholder 2"/>
          <p:cNvSpPr>
            <a:spLocks noGrp="1"/>
          </p:cNvSpPr>
          <p:nvPr>
            <p:ph idx="1"/>
          </p:nvPr>
        </p:nvSpPr>
        <p:spPr>
          <a:xfrm>
            <a:off x="457200" y="1341438"/>
            <a:ext cx="8229600" cy="4525962"/>
          </a:xfrm>
        </p:spPr>
        <p:txBody>
          <a:bodyPr/>
          <a:lstStyle/>
          <a:p>
            <a:pPr eaLnBrk="1" hangingPunct="1"/>
            <a:r>
              <a:rPr lang="el-GR" altLang="el-GR" sz="2000"/>
              <a:t>Το παρόν εκπαιδευτικό υλικό έχει αναπτυχθεί στα πλαίσια του εκπαιδευτικού έργου του διδάσκοντα.</a:t>
            </a:r>
            <a:endParaRPr lang="en-US" altLang="el-GR" sz="2000"/>
          </a:p>
          <a:p>
            <a:pPr eaLnBrk="1" hangingPunct="1"/>
            <a:r>
              <a:rPr lang="el-GR" altLang="el-GR" sz="2000"/>
              <a:t>Το έργο «</a:t>
            </a:r>
            <a:r>
              <a:rPr lang="el-GR" altLang="el-GR" sz="2000" b="1"/>
              <a:t>Ανοικτά Ακαδημαϊκά Μαθήματα στο Πανεπιστήμιο Αθηνών</a:t>
            </a:r>
            <a:r>
              <a:rPr lang="el-GR" altLang="el-GR" sz="2000"/>
              <a:t>» έχει χρηματοδοτήσει μόνο την αναδιαμόρφωση του εκπαιδευτικού υλικού. </a:t>
            </a:r>
            <a:endParaRPr lang="en-US" altLang="el-GR" sz="2000"/>
          </a:p>
          <a:p>
            <a:pPr eaLnBrk="1" hangingPunct="1"/>
            <a:r>
              <a:rPr lang="el-GR" altLang="el-GR" sz="200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24580"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19250" y="4652963"/>
            <a:ext cx="5502275" cy="138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5701</Words>
  <Application>Microsoft Office PowerPoint</Application>
  <PresentationFormat>On-screen Show (4:3)</PresentationFormat>
  <Paragraphs>538</Paragraphs>
  <Slides>97</Slides>
  <Notes>6</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97</vt:i4>
      </vt:variant>
    </vt:vector>
  </HeadingPairs>
  <TitlesOfParts>
    <vt:vector size="108" baseType="lpstr">
      <vt:lpstr>Aptos</vt:lpstr>
      <vt:lpstr>Aptos Display</vt:lpstr>
      <vt:lpstr>Arial</vt:lpstr>
      <vt:lpstr>Calibri</vt:lpstr>
      <vt:lpstr>Cambria Math</vt:lpstr>
      <vt:lpstr>DejaVu Serif</vt:lpstr>
      <vt:lpstr>Times New Roman</vt:lpstr>
      <vt:lpstr>Wingdings</vt:lpstr>
      <vt:lpstr>Θέμα του Office</vt:lpstr>
      <vt:lpstr>Office Theme</vt:lpstr>
      <vt:lpstr>1_Office Theme</vt:lpstr>
      <vt:lpstr>Ιστορία Οικονομικών Θεωριών</vt:lpstr>
      <vt:lpstr>Σκοποί  ενότητας</vt:lpstr>
      <vt:lpstr>Περιεχόμενα ενότητας</vt:lpstr>
      <vt:lpstr>Jean-Baptiste Say (1767-1832)</vt:lpstr>
      <vt:lpstr>Jean-Baptiste Say (1767-1832)</vt:lpstr>
      <vt:lpstr>Jean-Baptiste Say (1767-1832)</vt:lpstr>
      <vt:lpstr>PowerPoint Presentation</vt:lpstr>
      <vt:lpstr>Thomas Robert Malthus (1766-1834)</vt:lpstr>
      <vt:lpstr>Thomas Robert Malthus (1766-1834)</vt:lpstr>
      <vt:lpstr>Thomas Robert Malthus (1766-1834)</vt:lpstr>
      <vt:lpstr>Thomas Robert Malthus (1766-1834)</vt:lpstr>
      <vt:lpstr>Thomas Robert Malthus (1766-1834)</vt:lpstr>
      <vt:lpstr>Thomas Robert Malthus (1766-1834)</vt:lpstr>
      <vt:lpstr>Thomas Robert Malthus (1766-1834)</vt:lpstr>
      <vt:lpstr>Thomas Robert Malthus (1766-1834)</vt:lpstr>
      <vt:lpstr>Thomas Robert Malthus (1766-1834)</vt:lpstr>
      <vt:lpstr>Thomas Robert Malthus (1766-1834)</vt:lpstr>
      <vt:lpstr>Thomas Robert Malthus (1766-1834)</vt:lpstr>
      <vt:lpstr>Thomas Robert Malthus (1766-1834)</vt:lpstr>
      <vt:lpstr>Thomas Robert Malthus (1766-1834)</vt:lpstr>
      <vt:lpstr>Thomas Robert Malthus (1766-1834)</vt:lpstr>
      <vt:lpstr>Thomas Robert Malthus (1766-1834)</vt:lpstr>
      <vt:lpstr>Thomas Robert Malthus (1766-1834)</vt:lpstr>
      <vt:lpstr>Thomas Robert Malthus (1766-1834)</vt:lpstr>
      <vt:lpstr>Thomas Robert Malthus (1766-1834)</vt:lpstr>
      <vt:lpstr>Thomas Robert Malthus (1766-1834)</vt:lpstr>
      <vt:lpstr>Thomas Robert Malthus (1766-1834)</vt:lpstr>
      <vt:lpstr>Thomas Robert Malthus (1766-1834)</vt:lpstr>
      <vt:lpstr>Thomas Robert Malthus (1766-1834)</vt:lpstr>
      <vt:lpstr>Thomas Robert Malthus (1766-1834)</vt:lpstr>
      <vt:lpstr>Thomas Robert Malthus (1766-1834)</vt:lpstr>
      <vt:lpstr>Thomas Robert Malthus (1766-1834)</vt:lpstr>
      <vt:lpstr>Thomas Robert Malthus (1766-1834)</vt:lpstr>
      <vt:lpstr>Thomas Robert Malthus (1766-1834)</vt:lpstr>
      <vt:lpstr>Thomas Robert Malthus (1766-1834)</vt:lpstr>
      <vt:lpstr>David Ricardo (1772-1823)</vt:lpstr>
      <vt:lpstr>David Ricardo (1772-1823)</vt:lpstr>
      <vt:lpstr>PowerPoint Presentation</vt:lpstr>
      <vt:lpstr>David Ricardo (1772-1823)</vt:lpstr>
      <vt:lpstr>Η εποχή του Ricardo…</vt:lpstr>
      <vt:lpstr>David Ricardo (1772-1823)</vt:lpstr>
      <vt:lpstr>David Ricardo (1772-1823)</vt:lpstr>
      <vt:lpstr>David Ricardo (1772-1823)</vt:lpstr>
      <vt:lpstr>David Ricardo (1772-1823)</vt:lpstr>
      <vt:lpstr>David Ricardo (1772-1823)</vt:lpstr>
      <vt:lpstr>David Ricardo (1772-1823)</vt:lpstr>
      <vt:lpstr>Οι τρεις τάξεις</vt:lpstr>
      <vt:lpstr>Το μοντέλο σιτηρών (The Corn Model I)</vt:lpstr>
      <vt:lpstr>The Corn Model II</vt:lpstr>
      <vt:lpstr>The Corn Model III</vt:lpstr>
      <vt:lpstr>Οι εργάτες</vt:lpstr>
      <vt:lpstr>PowerPoint Presentation</vt:lpstr>
      <vt:lpstr>Ο καπιταλιστής</vt:lpstr>
      <vt:lpstr>PowerPoint Presentation</vt:lpstr>
      <vt:lpstr>Ο άτυχος καπιταλιστής….</vt:lpstr>
      <vt:lpstr>……και το δύσκολο μέλλον</vt:lpstr>
      <vt:lpstr>David Ricardo (1772-1823)</vt:lpstr>
      <vt:lpstr>PowerPoint Presentation</vt:lpstr>
      <vt:lpstr>PowerPoint Presentation</vt:lpstr>
      <vt:lpstr>PowerPoint Presentation</vt:lpstr>
      <vt:lpstr>PowerPoint Presentation</vt:lpstr>
      <vt:lpstr>David Ricardo (1772-1823)</vt:lpstr>
      <vt:lpstr>David Ricardo (1772-1823)</vt:lpstr>
      <vt:lpstr>David Ricardo (1772-1823)</vt:lpstr>
      <vt:lpstr>David Ricardo (1772-1823)</vt:lpstr>
      <vt:lpstr>Οι Αρχές της Πολιτικής Οικονομίας και της φορολογίας The Principles of Political Economy and Taxation</vt:lpstr>
      <vt:lpstr>Μεθοδολογία και διαφορές από τον Adam Smith</vt:lpstr>
      <vt:lpstr>David Ricardo (1772-1823)</vt:lpstr>
      <vt:lpstr>David Ricardo (1772-1823)</vt:lpstr>
      <vt:lpstr>David Ricardo (1772-1823)</vt:lpstr>
      <vt:lpstr>David Ricardo (1772-1823)</vt:lpstr>
      <vt:lpstr>David Ricardo (1772-1823)</vt:lpstr>
      <vt:lpstr>David Ricardo (1772-1823)</vt:lpstr>
      <vt:lpstr>David Ricardo (1772-1823)</vt:lpstr>
      <vt:lpstr>David Ricardo (1772-1823)</vt:lpstr>
      <vt:lpstr>David Ricardo (1772-1823)</vt:lpstr>
      <vt:lpstr>David Ricardo (1772-1823)</vt:lpstr>
      <vt:lpstr>David Ricardo (1772-1823)</vt:lpstr>
      <vt:lpstr>David Ricardo (1772-1823)</vt:lpstr>
      <vt:lpstr>David Ricardo (1772-1823)</vt:lpstr>
      <vt:lpstr>Absolute advantage</vt:lpstr>
      <vt:lpstr>Συγκριτικό Πλεονέκτημα  (Comparative Advantage)</vt:lpstr>
      <vt:lpstr>David Ricardo (1772-1823)</vt:lpstr>
      <vt:lpstr>David Ricardo (1772-1823)</vt:lpstr>
      <vt:lpstr>Συγκριτικό Πλεονέκτημα - Παράδειγμα</vt:lpstr>
      <vt:lpstr>Πορτογαλία -  όριο παραγωγικών δυνατοτήτων</vt:lpstr>
      <vt:lpstr>Πορτογαλία -  όριο παραγωγικών δυνατοτήτων</vt:lpstr>
      <vt:lpstr>Αγγλία</vt:lpstr>
      <vt:lpstr>Η Πορτογαλία έχει το απόλυτο πλεονέκτημα παραγωγής</vt:lpstr>
      <vt:lpstr>Ελεύθερο εμπόριο</vt:lpstr>
      <vt:lpstr>Η συμφωνία καθορίζει τα επιμέρους κέρδη</vt:lpstr>
      <vt:lpstr>Ειδίκευση και εμπορικά κέρδη</vt:lpstr>
      <vt:lpstr>Τα κέρδη του εμπορίου δεν πηγαίνουν ισομερώς προς όλους</vt:lpstr>
      <vt:lpstr>J.S. Mill- International trade is not based on production costs</vt:lpstr>
      <vt:lpstr>Τέλος Ενότητας</vt:lpstr>
      <vt:lpstr>Άδειες Χρήσης</vt:lpstr>
      <vt:lpstr>Χρηματοδότηση</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2020-11-04T13:17:38Z</dcterms:created>
  <dcterms:modified xsi:type="dcterms:W3CDTF">2024-11-27T21:06:17Z</dcterms:modified>
</cp:coreProperties>
</file>