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 id="2147483734" r:id="rId2"/>
    <p:sldMasterId id="2147483746" r:id="rId3"/>
  </p:sldMasterIdLst>
  <p:notesMasterIdLst>
    <p:notesMasterId r:id="rId94"/>
  </p:notesMasterIdLst>
  <p:sldIdLst>
    <p:sldId id="256" r:id="rId4"/>
    <p:sldId id="460" r:id="rId5"/>
    <p:sldId id="542" r:id="rId6"/>
    <p:sldId id="258" r:id="rId7"/>
    <p:sldId id="475" r:id="rId8"/>
    <p:sldId id="476" r:id="rId9"/>
    <p:sldId id="259" r:id="rId10"/>
    <p:sldId id="461" r:id="rId11"/>
    <p:sldId id="281" r:id="rId12"/>
    <p:sldId id="462" r:id="rId13"/>
    <p:sldId id="257" r:id="rId14"/>
    <p:sldId id="477" r:id="rId15"/>
    <p:sldId id="478" r:id="rId16"/>
    <p:sldId id="481" r:id="rId17"/>
    <p:sldId id="480" r:id="rId18"/>
    <p:sldId id="482" r:id="rId19"/>
    <p:sldId id="263" r:id="rId20"/>
    <p:sldId id="479" r:id="rId21"/>
    <p:sldId id="484" r:id="rId22"/>
    <p:sldId id="483" r:id="rId23"/>
    <p:sldId id="282" r:id="rId24"/>
    <p:sldId id="274" r:id="rId25"/>
    <p:sldId id="547" r:id="rId26"/>
    <p:sldId id="291" r:id="rId27"/>
    <p:sldId id="508" r:id="rId28"/>
    <p:sldId id="292" r:id="rId29"/>
    <p:sldId id="509" r:id="rId30"/>
    <p:sldId id="486" r:id="rId31"/>
    <p:sldId id="488" r:id="rId32"/>
    <p:sldId id="485" r:id="rId33"/>
    <p:sldId id="294" r:id="rId34"/>
    <p:sldId id="295" r:id="rId35"/>
    <p:sldId id="489" r:id="rId36"/>
    <p:sldId id="490" r:id="rId37"/>
    <p:sldId id="296" r:id="rId38"/>
    <p:sldId id="487" r:id="rId39"/>
    <p:sldId id="491" r:id="rId40"/>
    <p:sldId id="493" r:id="rId41"/>
    <p:sldId id="492" r:id="rId42"/>
    <p:sldId id="494" r:id="rId43"/>
    <p:sldId id="293" r:id="rId44"/>
    <p:sldId id="265" r:id="rId45"/>
    <p:sldId id="463" r:id="rId46"/>
    <p:sldId id="498" r:id="rId47"/>
    <p:sldId id="506" r:id="rId48"/>
    <p:sldId id="510" r:id="rId49"/>
    <p:sldId id="511" r:id="rId50"/>
    <p:sldId id="512" r:id="rId51"/>
    <p:sldId id="515" r:id="rId52"/>
    <p:sldId id="513" r:id="rId53"/>
    <p:sldId id="518" r:id="rId54"/>
    <p:sldId id="469" r:id="rId55"/>
    <p:sldId id="522" r:id="rId56"/>
    <p:sldId id="523" r:id="rId57"/>
    <p:sldId id="470" r:id="rId58"/>
    <p:sldId id="524" r:id="rId59"/>
    <p:sldId id="528" r:id="rId60"/>
    <p:sldId id="525" r:id="rId61"/>
    <p:sldId id="526" r:id="rId62"/>
    <p:sldId id="527" r:id="rId63"/>
    <p:sldId id="519" r:id="rId64"/>
    <p:sldId id="468" r:id="rId65"/>
    <p:sldId id="499" r:id="rId66"/>
    <p:sldId id="500" r:id="rId67"/>
    <p:sldId id="503" r:id="rId68"/>
    <p:sldId id="501" r:id="rId69"/>
    <p:sldId id="504" r:id="rId70"/>
    <p:sldId id="502" r:id="rId71"/>
    <p:sldId id="505" r:id="rId72"/>
    <p:sldId id="277" r:id="rId73"/>
    <p:sldId id="279" r:id="rId74"/>
    <p:sldId id="285" r:id="rId75"/>
    <p:sldId id="548" r:id="rId76"/>
    <p:sldId id="286" r:id="rId77"/>
    <p:sldId id="283" r:id="rId78"/>
    <p:sldId id="287" r:id="rId79"/>
    <p:sldId id="529" r:id="rId80"/>
    <p:sldId id="530" r:id="rId81"/>
    <p:sldId id="531" r:id="rId82"/>
    <p:sldId id="532" r:id="rId83"/>
    <p:sldId id="533" r:id="rId84"/>
    <p:sldId id="534" r:id="rId85"/>
    <p:sldId id="535" r:id="rId86"/>
    <p:sldId id="541" r:id="rId87"/>
    <p:sldId id="466" r:id="rId88"/>
    <p:sldId id="538" r:id="rId89"/>
    <p:sldId id="540" r:id="rId90"/>
    <p:sldId id="280" r:id="rId91"/>
    <p:sldId id="289" r:id="rId92"/>
    <p:sldId id="290" r:id="rId93"/>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9309" autoAdjust="0"/>
  </p:normalViewPr>
  <p:slideViewPr>
    <p:cSldViewPr>
      <p:cViewPr>
        <p:scale>
          <a:sx n="75" d="100"/>
          <a:sy n="75" d="100"/>
        </p:scale>
        <p:origin x="1044"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6548846-92BC-4A40-99FB-C30931A7EEB4}" type="datetimeFigureOut">
              <a:rPr lang="el-GR"/>
              <a:pPr>
                <a:defRPr/>
              </a:pPr>
              <a:t>2/1/2025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a:t>Στυλ υποδείγματος κειμένου</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6020CC6-C169-4E73-B609-DD8A1E631809}" type="slidenum">
              <a:rPr lang="el-GR"/>
              <a:pPr>
                <a:defRPr/>
              </a:pPr>
              <a:t>‹#›</a:t>
            </a:fld>
            <a:endParaRPr lang="el-GR"/>
          </a:p>
        </p:txBody>
      </p:sp>
    </p:spTree>
    <p:extLst>
      <p:ext uri="{BB962C8B-B14F-4D97-AF65-F5344CB8AC3E}">
        <p14:creationId xmlns:p14="http://schemas.microsoft.com/office/powerpoint/2010/main" val="38596019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a:solidFill>
                <a:srgbClr val="FF0000"/>
              </a:solidFill>
            </a:endParaRPr>
          </a:p>
        </p:txBody>
      </p:sp>
      <p:sp>
        <p:nvSpPr>
          <p:cNvPr id="5325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FA80447-34A2-4BA9-9FAC-7D1E72E47F11}" type="slidenum">
              <a:rPr lang="el-GR" altLang="el-GR"/>
              <a:pPr fontAlgn="base">
                <a:spcBef>
                  <a:spcPct val="0"/>
                </a:spcBef>
                <a:spcAft>
                  <a:spcPct val="0"/>
                </a:spcAft>
                <a:defRPr/>
              </a:pPr>
              <a:t>1</a:t>
            </a:fld>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55300"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38969F8-7058-4A9B-AFA5-071E986C6F85}" type="slidenum">
              <a:rPr lang="el-GR" altLang="el-GR"/>
              <a:pPr fontAlgn="base">
                <a:spcBef>
                  <a:spcPct val="0"/>
                </a:spcBef>
                <a:spcAft>
                  <a:spcPct val="0"/>
                </a:spcAft>
                <a:defRPr/>
              </a:pPr>
              <a:t>2</a:t>
            </a:fld>
            <a:endParaRPr lang="el-GR"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55300"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38969F8-7058-4A9B-AFA5-071E986C6F85}" type="slidenum">
              <a:rPr lang="el-GR" altLang="el-GR"/>
              <a:pPr fontAlgn="base">
                <a:spcBef>
                  <a:spcPct val="0"/>
                </a:spcBef>
                <a:spcAft>
                  <a:spcPct val="0"/>
                </a:spcAft>
                <a:defRPr/>
              </a:pPr>
              <a:t>3</a:t>
            </a:fld>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93188"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AC7FFAE-91AA-4085-B71F-916CE6C4425E}" type="slidenum">
              <a:rPr lang="el-GR" altLang="el-GR"/>
              <a:pPr fontAlgn="base">
                <a:spcBef>
                  <a:spcPct val="0"/>
                </a:spcBef>
                <a:spcAft>
                  <a:spcPct val="0"/>
                </a:spcAft>
                <a:defRPr/>
              </a:pPr>
              <a:t>88</a:t>
            </a:fld>
            <a:endParaRPr lang="el-GR"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9421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03402B0-266E-4E7C-852E-01BA5DEFA49C}" type="slidenum">
              <a:rPr lang="el-GR" altLang="el-GR"/>
              <a:pPr fontAlgn="base">
                <a:spcBef>
                  <a:spcPct val="0"/>
                </a:spcBef>
                <a:spcAft>
                  <a:spcPct val="0"/>
                </a:spcAft>
                <a:defRPr/>
              </a:pPr>
              <a:t>89</a:t>
            </a:fld>
            <a:endParaRPr lang="el-GR" alt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a:p>
        </p:txBody>
      </p:sp>
      <p:sp>
        <p:nvSpPr>
          <p:cNvPr id="9523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5E62145-4C5C-4E94-99A5-DEB0755FA154}" type="slidenum">
              <a:rPr lang="el-GR" altLang="el-GR"/>
              <a:pPr fontAlgn="base">
                <a:spcBef>
                  <a:spcPct val="0"/>
                </a:spcBef>
                <a:spcAft>
                  <a:spcPct val="0"/>
                </a:spcAft>
                <a:defRPr/>
              </a:pPr>
              <a:t>90</a:t>
            </a:fld>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a:t>Στυλ κύριου τίτλου</a:t>
            </a:r>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a:t>Στυλ κύριου υπότιτλου</a:t>
            </a:r>
          </a:p>
        </p:txBody>
      </p:sp>
    </p:spTree>
    <p:extLst>
      <p:ext uri="{BB962C8B-B14F-4D97-AF65-F5344CB8AC3E}">
        <p14:creationId xmlns:p14="http://schemas.microsoft.com/office/powerpoint/2010/main" val="163382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E9D0E83F-295D-43D6-8E91-A107693DB659}"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Η εδραίωση της νεοκλασικής οικονομικής θεωρίας</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99432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chemeClr val="accent1"/>
                </a:solidFill>
              </a:defRPr>
            </a:lvl1pPr>
          </a:lstStyle>
          <a:p>
            <a:r>
              <a:rPr lang="el-GR" dirty="0"/>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1203391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9E7189A-F976-4340-A0AC-B626C6E2A504}" type="datetime1">
              <a:rPr lang="en-GB" smtClean="0"/>
              <a:t>02/01/2025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F749C4-8C5C-4C2C-B858-D474EDD6242A}" type="slidenum">
              <a:rPr lang="en-GB" smtClean="0"/>
              <a:t>‹#›</a:t>
            </a:fld>
            <a:endParaRPr lang="en-GB"/>
          </a:p>
        </p:txBody>
      </p:sp>
    </p:spTree>
    <p:extLst>
      <p:ext uri="{BB962C8B-B14F-4D97-AF65-F5344CB8AC3E}">
        <p14:creationId xmlns:p14="http://schemas.microsoft.com/office/powerpoint/2010/main" val="4001861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B92BCE5-0A8F-4222-9375-17BEB91804A7}" type="datetime1">
              <a:rPr lang="en-GB" smtClean="0"/>
              <a:t>02/01/2025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F749C4-8C5C-4C2C-B858-D474EDD6242A}" type="slidenum">
              <a:rPr lang="en-GB" smtClean="0"/>
              <a:t>‹#›</a:t>
            </a:fld>
            <a:endParaRPr lang="en-GB"/>
          </a:p>
        </p:txBody>
      </p:sp>
    </p:spTree>
    <p:extLst>
      <p:ext uri="{BB962C8B-B14F-4D97-AF65-F5344CB8AC3E}">
        <p14:creationId xmlns:p14="http://schemas.microsoft.com/office/powerpoint/2010/main" val="2398664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0ED472-4C0A-4888-9217-873A2D2D5C8C}" type="datetime1">
              <a:rPr lang="en-GB" smtClean="0"/>
              <a:t>02/01/2025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F749C4-8C5C-4C2C-B858-D474EDD6242A}" type="slidenum">
              <a:rPr lang="en-GB" smtClean="0"/>
              <a:t>‹#›</a:t>
            </a:fld>
            <a:endParaRPr lang="en-GB"/>
          </a:p>
        </p:txBody>
      </p:sp>
    </p:spTree>
    <p:extLst>
      <p:ext uri="{BB962C8B-B14F-4D97-AF65-F5344CB8AC3E}">
        <p14:creationId xmlns:p14="http://schemas.microsoft.com/office/powerpoint/2010/main" val="3201420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E116F0A-AF2C-48C7-B592-75172D9DD593}" type="datetime1">
              <a:rPr lang="en-GB" smtClean="0"/>
              <a:t>02/01/2025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F749C4-8C5C-4C2C-B858-D474EDD6242A}" type="slidenum">
              <a:rPr lang="en-GB" smtClean="0"/>
              <a:t>‹#›</a:t>
            </a:fld>
            <a:endParaRPr lang="en-GB"/>
          </a:p>
        </p:txBody>
      </p:sp>
    </p:spTree>
    <p:extLst>
      <p:ext uri="{BB962C8B-B14F-4D97-AF65-F5344CB8AC3E}">
        <p14:creationId xmlns:p14="http://schemas.microsoft.com/office/powerpoint/2010/main" val="3578281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E0A4D33-129A-485A-BCEB-09364C3615D9}" type="datetime1">
              <a:rPr lang="en-GB" smtClean="0"/>
              <a:t>02/01/2025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AF749C4-8C5C-4C2C-B858-D474EDD6242A}" type="slidenum">
              <a:rPr lang="en-GB" smtClean="0"/>
              <a:t>‹#›</a:t>
            </a:fld>
            <a:endParaRPr lang="en-GB"/>
          </a:p>
        </p:txBody>
      </p:sp>
    </p:spTree>
    <p:extLst>
      <p:ext uri="{BB962C8B-B14F-4D97-AF65-F5344CB8AC3E}">
        <p14:creationId xmlns:p14="http://schemas.microsoft.com/office/powerpoint/2010/main" val="1564248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39BA2A0-6743-4AE8-8785-8C2BE0D1EC10}" type="datetime1">
              <a:rPr lang="en-GB" smtClean="0"/>
              <a:t>02/01/2025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F749C4-8C5C-4C2C-B858-D474EDD6242A}" type="slidenum">
              <a:rPr lang="en-GB" smtClean="0"/>
              <a:t>‹#›</a:t>
            </a:fld>
            <a:endParaRPr lang="en-GB"/>
          </a:p>
        </p:txBody>
      </p:sp>
    </p:spTree>
    <p:extLst>
      <p:ext uri="{BB962C8B-B14F-4D97-AF65-F5344CB8AC3E}">
        <p14:creationId xmlns:p14="http://schemas.microsoft.com/office/powerpoint/2010/main" val="1038171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F137B2-EED1-4BEA-9E62-5B68D39A97F8}" type="datetime1">
              <a:rPr lang="en-GB" smtClean="0"/>
              <a:t>02/01/2025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AF749C4-8C5C-4C2C-B858-D474EDD6242A}" type="slidenum">
              <a:rPr lang="en-GB" smtClean="0"/>
              <a:t>‹#›</a:t>
            </a:fld>
            <a:endParaRPr lang="en-GB"/>
          </a:p>
        </p:txBody>
      </p:sp>
    </p:spTree>
    <p:extLst>
      <p:ext uri="{BB962C8B-B14F-4D97-AF65-F5344CB8AC3E}">
        <p14:creationId xmlns:p14="http://schemas.microsoft.com/office/powerpoint/2010/main" val="724372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F9DC1A5-CCE0-4CC7-9383-69227A369C81}" type="datetime1">
              <a:rPr lang="en-GB" smtClean="0"/>
              <a:t>02/01/2025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F749C4-8C5C-4C2C-B858-D474EDD6242A}" type="slidenum">
              <a:rPr lang="en-GB" smtClean="0"/>
              <a:t>‹#›</a:t>
            </a:fld>
            <a:endParaRPr lang="en-GB"/>
          </a:p>
        </p:txBody>
      </p:sp>
    </p:spTree>
    <p:extLst>
      <p:ext uri="{BB962C8B-B14F-4D97-AF65-F5344CB8AC3E}">
        <p14:creationId xmlns:p14="http://schemas.microsoft.com/office/powerpoint/2010/main" val="3134477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ADBDDF8-BEF6-4008-88B4-28C9602168C4}"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Η εδραίωση της νεοκλασικής οικονομικής θεωρίας</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a:t>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Tree>
    <p:extLst>
      <p:ext uri="{BB962C8B-B14F-4D97-AF65-F5344CB8AC3E}">
        <p14:creationId xmlns:p14="http://schemas.microsoft.com/office/powerpoint/2010/main" val="2823562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7A94107-6474-48E6-987E-480263E5DE5E}" type="datetime1">
              <a:rPr lang="en-GB" smtClean="0"/>
              <a:t>02/01/2025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F749C4-8C5C-4C2C-B858-D474EDD6242A}" type="slidenum">
              <a:rPr lang="en-GB" smtClean="0"/>
              <a:t>‹#›</a:t>
            </a:fld>
            <a:endParaRPr lang="en-GB"/>
          </a:p>
        </p:txBody>
      </p:sp>
    </p:spTree>
    <p:extLst>
      <p:ext uri="{BB962C8B-B14F-4D97-AF65-F5344CB8AC3E}">
        <p14:creationId xmlns:p14="http://schemas.microsoft.com/office/powerpoint/2010/main" val="2999632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5B55A5D-E978-4792-8ADB-30AFFCAD7E62}" type="datetime1">
              <a:rPr lang="en-GB" smtClean="0"/>
              <a:t>02/01/2025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F749C4-8C5C-4C2C-B858-D474EDD6242A}" type="slidenum">
              <a:rPr lang="en-GB" smtClean="0"/>
              <a:t>‹#›</a:t>
            </a:fld>
            <a:endParaRPr lang="en-GB"/>
          </a:p>
        </p:txBody>
      </p:sp>
    </p:spTree>
    <p:extLst>
      <p:ext uri="{BB962C8B-B14F-4D97-AF65-F5344CB8AC3E}">
        <p14:creationId xmlns:p14="http://schemas.microsoft.com/office/powerpoint/2010/main" val="4108832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BD2EE47-1059-44D0-9CB7-80D6C00A120B}" type="datetime1">
              <a:rPr lang="en-GB" smtClean="0"/>
              <a:t>02/01/2025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F749C4-8C5C-4C2C-B858-D474EDD6242A}" type="slidenum">
              <a:rPr lang="en-GB" smtClean="0"/>
              <a:t>‹#›</a:t>
            </a:fld>
            <a:endParaRPr lang="en-GB"/>
          </a:p>
        </p:txBody>
      </p:sp>
    </p:spTree>
    <p:extLst>
      <p:ext uri="{BB962C8B-B14F-4D97-AF65-F5344CB8AC3E}">
        <p14:creationId xmlns:p14="http://schemas.microsoft.com/office/powerpoint/2010/main" val="396335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1B7E8D8-05C3-48C9-8A5C-F3D4B91F795B}" type="datetime1">
              <a:rPr lang="en-GB" smtClean="0"/>
              <a:t>02/01/2025</a:t>
            </a:fld>
            <a:endParaRPr lang="en-GB"/>
          </a:p>
        </p:txBody>
      </p:sp>
      <p:sp>
        <p:nvSpPr>
          <p:cNvPr id="5" name="Footer Placeholder 4"/>
          <p:cNvSpPr>
            <a:spLocks noGrp="1"/>
          </p:cNvSpPr>
          <p:nvPr>
            <p:ph type="ftr" sz="quarter" idx="11"/>
          </p:nvPr>
        </p:nvSpPr>
        <p:spPr/>
        <p:txBody>
          <a:bodyPr/>
          <a:lstStyle/>
          <a:p>
            <a:r>
              <a:rPr lang="en-GB"/>
              <a:t>Intertemporal choice</a:t>
            </a:r>
          </a:p>
        </p:txBody>
      </p:sp>
      <p:sp>
        <p:nvSpPr>
          <p:cNvPr id="6" name="Slide Number Placeholder 5"/>
          <p:cNvSpPr>
            <a:spLocks noGrp="1"/>
          </p:cNvSpPr>
          <p:nvPr>
            <p:ph type="sldNum" sz="quarter" idx="12"/>
          </p:nvPr>
        </p:nvSpPr>
        <p:spPr/>
        <p:txBody>
          <a:bodyPr/>
          <a:lstStyle/>
          <a:p>
            <a:fld id="{6DDA44EF-D57C-4B67-95E8-54BEA00FB298}" type="slidenum">
              <a:rPr lang="en-GB" smtClean="0"/>
              <a:t>‹#›</a:t>
            </a:fld>
            <a:endParaRPr lang="en-GB"/>
          </a:p>
        </p:txBody>
      </p:sp>
    </p:spTree>
    <p:extLst>
      <p:ext uri="{BB962C8B-B14F-4D97-AF65-F5344CB8AC3E}">
        <p14:creationId xmlns:p14="http://schemas.microsoft.com/office/powerpoint/2010/main" val="18920174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85F804F-5AFD-4531-9D87-233DFFC2BC44}" type="datetime1">
              <a:rPr lang="en-GB" smtClean="0"/>
              <a:t>02/01/2025</a:t>
            </a:fld>
            <a:endParaRPr lang="en-GB"/>
          </a:p>
        </p:txBody>
      </p:sp>
      <p:sp>
        <p:nvSpPr>
          <p:cNvPr id="5" name="Footer Placeholder 4"/>
          <p:cNvSpPr>
            <a:spLocks noGrp="1"/>
          </p:cNvSpPr>
          <p:nvPr>
            <p:ph type="ftr" sz="quarter" idx="11"/>
          </p:nvPr>
        </p:nvSpPr>
        <p:spPr/>
        <p:txBody>
          <a:bodyPr/>
          <a:lstStyle/>
          <a:p>
            <a:r>
              <a:rPr lang="en-GB"/>
              <a:t>Intertemporal choice</a:t>
            </a:r>
          </a:p>
        </p:txBody>
      </p:sp>
      <p:sp>
        <p:nvSpPr>
          <p:cNvPr id="6" name="Slide Number Placeholder 5"/>
          <p:cNvSpPr>
            <a:spLocks noGrp="1"/>
          </p:cNvSpPr>
          <p:nvPr>
            <p:ph type="sldNum" sz="quarter" idx="12"/>
          </p:nvPr>
        </p:nvSpPr>
        <p:spPr/>
        <p:txBody>
          <a:bodyPr/>
          <a:lstStyle/>
          <a:p>
            <a:fld id="{6DDA44EF-D57C-4B67-95E8-54BEA00FB298}" type="slidenum">
              <a:rPr lang="en-GB" smtClean="0"/>
              <a:t>‹#›</a:t>
            </a:fld>
            <a:endParaRPr lang="en-GB"/>
          </a:p>
        </p:txBody>
      </p:sp>
    </p:spTree>
    <p:extLst>
      <p:ext uri="{BB962C8B-B14F-4D97-AF65-F5344CB8AC3E}">
        <p14:creationId xmlns:p14="http://schemas.microsoft.com/office/powerpoint/2010/main" val="1947164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B170CA-B3F3-41E0-BA4F-F1B06C04D1D6}" type="datetime1">
              <a:rPr lang="en-GB" smtClean="0"/>
              <a:t>02/01/2025</a:t>
            </a:fld>
            <a:endParaRPr lang="en-GB"/>
          </a:p>
        </p:txBody>
      </p:sp>
      <p:sp>
        <p:nvSpPr>
          <p:cNvPr id="5" name="Footer Placeholder 4"/>
          <p:cNvSpPr>
            <a:spLocks noGrp="1"/>
          </p:cNvSpPr>
          <p:nvPr>
            <p:ph type="ftr" sz="quarter" idx="11"/>
          </p:nvPr>
        </p:nvSpPr>
        <p:spPr/>
        <p:txBody>
          <a:bodyPr/>
          <a:lstStyle/>
          <a:p>
            <a:r>
              <a:rPr lang="en-GB"/>
              <a:t>Intertemporal choice</a:t>
            </a:r>
          </a:p>
        </p:txBody>
      </p:sp>
      <p:sp>
        <p:nvSpPr>
          <p:cNvPr id="6" name="Slide Number Placeholder 5"/>
          <p:cNvSpPr>
            <a:spLocks noGrp="1"/>
          </p:cNvSpPr>
          <p:nvPr>
            <p:ph type="sldNum" sz="quarter" idx="12"/>
          </p:nvPr>
        </p:nvSpPr>
        <p:spPr/>
        <p:txBody>
          <a:bodyPr/>
          <a:lstStyle/>
          <a:p>
            <a:fld id="{6DDA44EF-D57C-4B67-95E8-54BEA00FB298}" type="slidenum">
              <a:rPr lang="en-GB" smtClean="0"/>
              <a:t>‹#›</a:t>
            </a:fld>
            <a:endParaRPr lang="en-GB"/>
          </a:p>
        </p:txBody>
      </p:sp>
    </p:spTree>
    <p:extLst>
      <p:ext uri="{BB962C8B-B14F-4D97-AF65-F5344CB8AC3E}">
        <p14:creationId xmlns:p14="http://schemas.microsoft.com/office/powerpoint/2010/main" val="2699354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D9C4DD8-2A58-459F-8060-004F5CC657BE}" type="datetime1">
              <a:rPr lang="en-GB" smtClean="0"/>
              <a:t>02/01/2025</a:t>
            </a:fld>
            <a:endParaRPr lang="en-GB"/>
          </a:p>
        </p:txBody>
      </p:sp>
      <p:sp>
        <p:nvSpPr>
          <p:cNvPr id="6" name="Footer Placeholder 5"/>
          <p:cNvSpPr>
            <a:spLocks noGrp="1"/>
          </p:cNvSpPr>
          <p:nvPr>
            <p:ph type="ftr" sz="quarter" idx="11"/>
          </p:nvPr>
        </p:nvSpPr>
        <p:spPr/>
        <p:txBody>
          <a:bodyPr/>
          <a:lstStyle/>
          <a:p>
            <a:r>
              <a:rPr lang="en-GB"/>
              <a:t>Intertemporal choice</a:t>
            </a:r>
          </a:p>
        </p:txBody>
      </p:sp>
      <p:sp>
        <p:nvSpPr>
          <p:cNvPr id="7" name="Slide Number Placeholder 6"/>
          <p:cNvSpPr>
            <a:spLocks noGrp="1"/>
          </p:cNvSpPr>
          <p:nvPr>
            <p:ph type="sldNum" sz="quarter" idx="12"/>
          </p:nvPr>
        </p:nvSpPr>
        <p:spPr/>
        <p:txBody>
          <a:bodyPr/>
          <a:lstStyle/>
          <a:p>
            <a:fld id="{6DDA44EF-D57C-4B67-95E8-54BEA00FB298}" type="slidenum">
              <a:rPr lang="en-GB" smtClean="0"/>
              <a:t>‹#›</a:t>
            </a:fld>
            <a:endParaRPr lang="en-GB"/>
          </a:p>
        </p:txBody>
      </p:sp>
    </p:spTree>
    <p:extLst>
      <p:ext uri="{BB962C8B-B14F-4D97-AF65-F5344CB8AC3E}">
        <p14:creationId xmlns:p14="http://schemas.microsoft.com/office/powerpoint/2010/main" val="2308007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2296E85-B9CB-4318-B87B-3348F1ACF580}" type="datetime1">
              <a:rPr lang="en-GB" smtClean="0"/>
              <a:t>02/01/2025</a:t>
            </a:fld>
            <a:endParaRPr lang="en-GB"/>
          </a:p>
        </p:txBody>
      </p:sp>
      <p:sp>
        <p:nvSpPr>
          <p:cNvPr id="8" name="Footer Placeholder 7"/>
          <p:cNvSpPr>
            <a:spLocks noGrp="1"/>
          </p:cNvSpPr>
          <p:nvPr>
            <p:ph type="ftr" sz="quarter" idx="11"/>
          </p:nvPr>
        </p:nvSpPr>
        <p:spPr/>
        <p:txBody>
          <a:bodyPr/>
          <a:lstStyle/>
          <a:p>
            <a:r>
              <a:rPr lang="en-GB"/>
              <a:t>Intertemporal choice</a:t>
            </a:r>
          </a:p>
        </p:txBody>
      </p:sp>
      <p:sp>
        <p:nvSpPr>
          <p:cNvPr id="9" name="Slide Number Placeholder 8"/>
          <p:cNvSpPr>
            <a:spLocks noGrp="1"/>
          </p:cNvSpPr>
          <p:nvPr>
            <p:ph type="sldNum" sz="quarter" idx="12"/>
          </p:nvPr>
        </p:nvSpPr>
        <p:spPr/>
        <p:txBody>
          <a:bodyPr/>
          <a:lstStyle/>
          <a:p>
            <a:fld id="{6DDA44EF-D57C-4B67-95E8-54BEA00FB298}" type="slidenum">
              <a:rPr lang="en-GB" smtClean="0"/>
              <a:t>‹#›</a:t>
            </a:fld>
            <a:endParaRPr lang="en-GB"/>
          </a:p>
        </p:txBody>
      </p:sp>
    </p:spTree>
    <p:extLst>
      <p:ext uri="{BB962C8B-B14F-4D97-AF65-F5344CB8AC3E}">
        <p14:creationId xmlns:p14="http://schemas.microsoft.com/office/powerpoint/2010/main" val="30749978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5091F9-0146-4B4A-A94C-1AFD8CF2911B}" type="datetime1">
              <a:rPr lang="en-GB" smtClean="0"/>
              <a:t>02/01/2025</a:t>
            </a:fld>
            <a:endParaRPr lang="en-GB"/>
          </a:p>
        </p:txBody>
      </p:sp>
      <p:sp>
        <p:nvSpPr>
          <p:cNvPr id="4" name="Footer Placeholder 3"/>
          <p:cNvSpPr>
            <a:spLocks noGrp="1"/>
          </p:cNvSpPr>
          <p:nvPr>
            <p:ph type="ftr" sz="quarter" idx="11"/>
          </p:nvPr>
        </p:nvSpPr>
        <p:spPr/>
        <p:txBody>
          <a:bodyPr/>
          <a:lstStyle/>
          <a:p>
            <a:r>
              <a:rPr lang="en-GB"/>
              <a:t>Intertemporal choice</a:t>
            </a:r>
          </a:p>
        </p:txBody>
      </p:sp>
      <p:sp>
        <p:nvSpPr>
          <p:cNvPr id="5" name="Slide Number Placeholder 4"/>
          <p:cNvSpPr>
            <a:spLocks noGrp="1"/>
          </p:cNvSpPr>
          <p:nvPr>
            <p:ph type="sldNum" sz="quarter" idx="12"/>
          </p:nvPr>
        </p:nvSpPr>
        <p:spPr/>
        <p:txBody>
          <a:bodyPr/>
          <a:lstStyle/>
          <a:p>
            <a:fld id="{6DDA44EF-D57C-4B67-95E8-54BEA00FB298}" type="slidenum">
              <a:rPr lang="en-GB" smtClean="0"/>
              <a:t>‹#›</a:t>
            </a:fld>
            <a:endParaRPr lang="en-GB"/>
          </a:p>
        </p:txBody>
      </p:sp>
    </p:spTree>
    <p:extLst>
      <p:ext uri="{BB962C8B-B14F-4D97-AF65-F5344CB8AC3E}">
        <p14:creationId xmlns:p14="http://schemas.microsoft.com/office/powerpoint/2010/main" val="7477789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C13C6F-EA0C-4C57-B7CC-4411A108B2E6}" type="datetime1">
              <a:rPr lang="en-GB" smtClean="0"/>
              <a:t>02/01/2025</a:t>
            </a:fld>
            <a:endParaRPr lang="en-GB"/>
          </a:p>
        </p:txBody>
      </p:sp>
      <p:sp>
        <p:nvSpPr>
          <p:cNvPr id="3" name="Footer Placeholder 2"/>
          <p:cNvSpPr>
            <a:spLocks noGrp="1"/>
          </p:cNvSpPr>
          <p:nvPr>
            <p:ph type="ftr" sz="quarter" idx="11"/>
          </p:nvPr>
        </p:nvSpPr>
        <p:spPr/>
        <p:txBody>
          <a:bodyPr/>
          <a:lstStyle/>
          <a:p>
            <a:r>
              <a:rPr lang="en-GB"/>
              <a:t>Intertemporal choice</a:t>
            </a:r>
          </a:p>
        </p:txBody>
      </p:sp>
      <p:sp>
        <p:nvSpPr>
          <p:cNvPr id="4" name="Slide Number Placeholder 3"/>
          <p:cNvSpPr>
            <a:spLocks noGrp="1"/>
          </p:cNvSpPr>
          <p:nvPr>
            <p:ph type="sldNum" sz="quarter" idx="12"/>
          </p:nvPr>
        </p:nvSpPr>
        <p:spPr/>
        <p:txBody>
          <a:bodyPr/>
          <a:lstStyle/>
          <a:p>
            <a:fld id="{6DDA44EF-D57C-4B67-95E8-54BEA00FB298}" type="slidenum">
              <a:rPr lang="en-GB" smtClean="0"/>
              <a:t>‹#›</a:t>
            </a:fld>
            <a:endParaRPr lang="en-GB"/>
          </a:p>
        </p:txBody>
      </p:sp>
    </p:spTree>
    <p:extLst>
      <p:ext uri="{BB962C8B-B14F-4D97-AF65-F5344CB8AC3E}">
        <p14:creationId xmlns:p14="http://schemas.microsoft.com/office/powerpoint/2010/main" val="731447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chemeClr val="accent1"/>
                </a:solidFill>
              </a:defRPr>
            </a:lvl1pPr>
          </a:lstStyle>
          <a:p>
            <a:r>
              <a:rPr lang="el-GR" dirty="0"/>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a:t>Στυλ υποδείγματος κειμένου</a:t>
            </a:r>
          </a:p>
        </p:txBody>
      </p:sp>
    </p:spTree>
    <p:extLst>
      <p:ext uri="{BB962C8B-B14F-4D97-AF65-F5344CB8AC3E}">
        <p14:creationId xmlns:p14="http://schemas.microsoft.com/office/powerpoint/2010/main" val="806116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2BED27-0825-4FAF-9496-0811F7AC0842}" type="datetime1">
              <a:rPr lang="en-GB" smtClean="0"/>
              <a:t>02/01/2025</a:t>
            </a:fld>
            <a:endParaRPr lang="en-GB"/>
          </a:p>
        </p:txBody>
      </p:sp>
      <p:sp>
        <p:nvSpPr>
          <p:cNvPr id="6" name="Footer Placeholder 5"/>
          <p:cNvSpPr>
            <a:spLocks noGrp="1"/>
          </p:cNvSpPr>
          <p:nvPr>
            <p:ph type="ftr" sz="quarter" idx="11"/>
          </p:nvPr>
        </p:nvSpPr>
        <p:spPr/>
        <p:txBody>
          <a:bodyPr/>
          <a:lstStyle/>
          <a:p>
            <a:r>
              <a:rPr lang="en-GB"/>
              <a:t>Intertemporal choice</a:t>
            </a:r>
          </a:p>
        </p:txBody>
      </p:sp>
      <p:sp>
        <p:nvSpPr>
          <p:cNvPr id="7" name="Slide Number Placeholder 6"/>
          <p:cNvSpPr>
            <a:spLocks noGrp="1"/>
          </p:cNvSpPr>
          <p:nvPr>
            <p:ph type="sldNum" sz="quarter" idx="12"/>
          </p:nvPr>
        </p:nvSpPr>
        <p:spPr/>
        <p:txBody>
          <a:bodyPr/>
          <a:lstStyle/>
          <a:p>
            <a:fld id="{6DDA44EF-D57C-4B67-95E8-54BEA00FB298}" type="slidenum">
              <a:rPr lang="en-GB" smtClean="0"/>
              <a:t>‹#›</a:t>
            </a:fld>
            <a:endParaRPr lang="en-GB"/>
          </a:p>
        </p:txBody>
      </p:sp>
    </p:spTree>
    <p:extLst>
      <p:ext uri="{BB962C8B-B14F-4D97-AF65-F5344CB8AC3E}">
        <p14:creationId xmlns:p14="http://schemas.microsoft.com/office/powerpoint/2010/main" val="232546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E5764F-849B-473D-8622-43BA61111EBD}" type="datetime1">
              <a:rPr lang="en-GB" smtClean="0"/>
              <a:t>02/01/2025</a:t>
            </a:fld>
            <a:endParaRPr lang="en-GB"/>
          </a:p>
        </p:txBody>
      </p:sp>
      <p:sp>
        <p:nvSpPr>
          <p:cNvPr id="6" name="Footer Placeholder 5"/>
          <p:cNvSpPr>
            <a:spLocks noGrp="1"/>
          </p:cNvSpPr>
          <p:nvPr>
            <p:ph type="ftr" sz="quarter" idx="11"/>
          </p:nvPr>
        </p:nvSpPr>
        <p:spPr/>
        <p:txBody>
          <a:bodyPr/>
          <a:lstStyle/>
          <a:p>
            <a:r>
              <a:rPr lang="en-GB"/>
              <a:t>Intertemporal choice</a:t>
            </a:r>
          </a:p>
        </p:txBody>
      </p:sp>
      <p:sp>
        <p:nvSpPr>
          <p:cNvPr id="7" name="Slide Number Placeholder 6"/>
          <p:cNvSpPr>
            <a:spLocks noGrp="1"/>
          </p:cNvSpPr>
          <p:nvPr>
            <p:ph type="sldNum" sz="quarter" idx="12"/>
          </p:nvPr>
        </p:nvSpPr>
        <p:spPr/>
        <p:txBody>
          <a:bodyPr/>
          <a:lstStyle/>
          <a:p>
            <a:fld id="{6DDA44EF-D57C-4B67-95E8-54BEA00FB298}" type="slidenum">
              <a:rPr lang="en-GB" smtClean="0"/>
              <a:t>‹#›</a:t>
            </a:fld>
            <a:endParaRPr lang="en-GB"/>
          </a:p>
        </p:txBody>
      </p:sp>
    </p:spTree>
    <p:extLst>
      <p:ext uri="{BB962C8B-B14F-4D97-AF65-F5344CB8AC3E}">
        <p14:creationId xmlns:p14="http://schemas.microsoft.com/office/powerpoint/2010/main" val="1626397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8AF80F1-8157-47BE-BBD5-A438157506D4}" type="datetime1">
              <a:rPr lang="en-GB" smtClean="0"/>
              <a:t>02/01/2025</a:t>
            </a:fld>
            <a:endParaRPr lang="en-GB"/>
          </a:p>
        </p:txBody>
      </p:sp>
      <p:sp>
        <p:nvSpPr>
          <p:cNvPr id="5" name="Footer Placeholder 4"/>
          <p:cNvSpPr>
            <a:spLocks noGrp="1"/>
          </p:cNvSpPr>
          <p:nvPr>
            <p:ph type="ftr" sz="quarter" idx="11"/>
          </p:nvPr>
        </p:nvSpPr>
        <p:spPr/>
        <p:txBody>
          <a:bodyPr/>
          <a:lstStyle/>
          <a:p>
            <a:r>
              <a:rPr lang="en-GB"/>
              <a:t>Intertemporal choice</a:t>
            </a:r>
          </a:p>
        </p:txBody>
      </p:sp>
      <p:sp>
        <p:nvSpPr>
          <p:cNvPr id="6" name="Slide Number Placeholder 5"/>
          <p:cNvSpPr>
            <a:spLocks noGrp="1"/>
          </p:cNvSpPr>
          <p:nvPr>
            <p:ph type="sldNum" sz="quarter" idx="12"/>
          </p:nvPr>
        </p:nvSpPr>
        <p:spPr/>
        <p:txBody>
          <a:bodyPr/>
          <a:lstStyle/>
          <a:p>
            <a:fld id="{6DDA44EF-D57C-4B67-95E8-54BEA00FB298}" type="slidenum">
              <a:rPr lang="en-GB" smtClean="0"/>
              <a:t>‹#›</a:t>
            </a:fld>
            <a:endParaRPr lang="en-GB"/>
          </a:p>
        </p:txBody>
      </p:sp>
    </p:spTree>
    <p:extLst>
      <p:ext uri="{BB962C8B-B14F-4D97-AF65-F5344CB8AC3E}">
        <p14:creationId xmlns:p14="http://schemas.microsoft.com/office/powerpoint/2010/main" val="6638068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D29919B-27BE-49CE-BBB7-FC30D9A84687}" type="datetime1">
              <a:rPr lang="en-GB" smtClean="0"/>
              <a:t>02/01/2025</a:t>
            </a:fld>
            <a:endParaRPr lang="en-GB"/>
          </a:p>
        </p:txBody>
      </p:sp>
      <p:sp>
        <p:nvSpPr>
          <p:cNvPr id="5" name="Footer Placeholder 4"/>
          <p:cNvSpPr>
            <a:spLocks noGrp="1"/>
          </p:cNvSpPr>
          <p:nvPr>
            <p:ph type="ftr" sz="quarter" idx="11"/>
          </p:nvPr>
        </p:nvSpPr>
        <p:spPr/>
        <p:txBody>
          <a:bodyPr/>
          <a:lstStyle/>
          <a:p>
            <a:r>
              <a:rPr lang="en-GB"/>
              <a:t>Intertemporal choice</a:t>
            </a:r>
          </a:p>
        </p:txBody>
      </p:sp>
      <p:sp>
        <p:nvSpPr>
          <p:cNvPr id="6" name="Slide Number Placeholder 5"/>
          <p:cNvSpPr>
            <a:spLocks noGrp="1"/>
          </p:cNvSpPr>
          <p:nvPr>
            <p:ph type="sldNum" sz="quarter" idx="12"/>
          </p:nvPr>
        </p:nvSpPr>
        <p:spPr/>
        <p:txBody>
          <a:bodyPr/>
          <a:lstStyle/>
          <a:p>
            <a:fld id="{6DDA44EF-D57C-4B67-95E8-54BEA00FB298}" type="slidenum">
              <a:rPr lang="en-GB" smtClean="0"/>
              <a:t>‹#›</a:t>
            </a:fld>
            <a:endParaRPr lang="en-GB"/>
          </a:p>
        </p:txBody>
      </p:sp>
    </p:spTree>
    <p:extLst>
      <p:ext uri="{BB962C8B-B14F-4D97-AF65-F5344CB8AC3E}">
        <p14:creationId xmlns:p14="http://schemas.microsoft.com/office/powerpoint/2010/main" val="2575799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939EBD3-A525-4AE1-9340-8D3A82CE4E9D}"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Η εδραίωση της νεοκλασικής οικονομικής θεωρίας</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233487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7"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0FA0AE09-C3A1-4CE9-A50A-687BE906F5A9}" type="slidenum">
              <a:rPr lang="el-GR" smtClean="0"/>
              <a:pPr algn="ctr" fontAlgn="auto">
                <a:spcBef>
                  <a:spcPts val="0"/>
                </a:spcBef>
                <a:spcAft>
                  <a:spcPts val="0"/>
                </a:spcAft>
                <a:defRPr/>
              </a:pPr>
              <a:t>‹#›</a:t>
            </a:fld>
            <a:endParaRPr lang="el-GR" dirty="0"/>
          </a:p>
        </p:txBody>
      </p:sp>
      <p:sp>
        <p:nvSpPr>
          <p:cNvPr id="8"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Η εδραίωση της νεοκλασικής οικονομικής θεωρίας</a:t>
            </a:r>
            <a:endParaRPr lang="en-US" sz="1000" dirty="0">
              <a:solidFill>
                <a:schemeClr val="accent1"/>
              </a:solidFill>
              <a:latin typeface="+mn-lt"/>
              <a:ea typeface="ＭＳ Ｐゴシック" pitchFamily="34" charset="-128"/>
              <a:cs typeface="+mn-cs"/>
            </a:endParaRPr>
          </a:p>
        </p:txBody>
      </p:sp>
      <p:pic>
        <p:nvPicPr>
          <p:cNvPr id="9"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a:solidFill>
                  <a:schemeClr val="accent1"/>
                </a:solidFill>
              </a:defRPr>
            </a:lvl1pPr>
          </a:lstStyle>
          <a:p>
            <a:r>
              <a:rPr lang="el-GR" dirty="0"/>
              <a:t>Στυλ κύριου τίτλου</a:t>
            </a:r>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162595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77092EC-452E-4A83-9F19-968A0508939F}" type="slidenum">
              <a:rPr lang="el-GR" smtClean="0"/>
              <a:pPr algn="ctr" fontAlgn="auto">
                <a:spcBef>
                  <a:spcPts val="0"/>
                </a:spcBef>
                <a:spcAft>
                  <a:spcPts val="0"/>
                </a:spcAft>
                <a:defRPr/>
              </a:pPr>
              <a:t>‹#›</a:t>
            </a:fld>
            <a:endParaRPr lang="el-GR" dirty="0"/>
          </a:p>
        </p:txBody>
      </p:sp>
      <p:sp>
        <p:nvSpPr>
          <p:cNvPr id="4"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Η εδραίωση της νεοκλασικής οικονομικής θεωρίας</a:t>
            </a:r>
            <a:endParaRPr lang="en-US" sz="1000" dirty="0">
              <a:solidFill>
                <a:schemeClr val="accent1"/>
              </a:solidFill>
              <a:latin typeface="+mn-lt"/>
              <a:ea typeface="ＭＳ Ｐゴシック" pitchFamily="34" charset="-128"/>
              <a:cs typeface="+mn-cs"/>
            </a:endParaRPr>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Tree>
    <p:extLst>
      <p:ext uri="{BB962C8B-B14F-4D97-AF65-F5344CB8AC3E}">
        <p14:creationId xmlns:p14="http://schemas.microsoft.com/office/powerpoint/2010/main" val="421958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74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D7C134F-2963-463A-8449-8EB8D845F559}" type="slidenum">
              <a:rPr lang="el-GR" smtClean="0"/>
              <a:pPr algn="ctr" fontAlgn="auto">
                <a:spcBef>
                  <a:spcPts val="0"/>
                </a:spcBef>
                <a:spcAft>
                  <a:spcPts val="0"/>
                </a:spcAft>
                <a:defRPr/>
              </a:pPr>
              <a:t>‹#›</a:t>
            </a:fld>
            <a:endParaRPr lang="el-GR" dirty="0"/>
          </a:p>
        </p:txBody>
      </p:sp>
      <p:sp>
        <p:nvSpPr>
          <p:cNvPr id="7"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Η εδραίωση της νεοκλασικής οικονομικής θεωρίας</a:t>
            </a:r>
            <a:endParaRPr lang="en-US" sz="1000" dirty="0">
              <a:solidFill>
                <a:schemeClr val="accent1"/>
              </a:solidFill>
              <a:latin typeface="+mn-lt"/>
              <a:ea typeface="ＭＳ Ｐゴシック" pitchFamily="34" charset="-128"/>
              <a:cs typeface="+mn-cs"/>
            </a:endParaRPr>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υποδείγματος κειμένου</a:t>
            </a:r>
          </a:p>
        </p:txBody>
      </p:sp>
      <p:sp>
        <p:nvSpPr>
          <p:cNvPr id="6"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a:t>Στυλ κύριου τίτλου</a:t>
            </a:r>
          </a:p>
        </p:txBody>
      </p:sp>
    </p:spTree>
    <p:extLst>
      <p:ext uri="{BB962C8B-B14F-4D97-AF65-F5344CB8AC3E}">
        <p14:creationId xmlns:p14="http://schemas.microsoft.com/office/powerpoint/2010/main" val="411193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B854DA0-CD7B-45B7-9B46-FB218F8734DF}"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Η εδραίωση της νεοκλασικής οικονομικής θεωρίας</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εικόνας 2"/>
          <p:cNvSpPr>
            <a:spLocks noGrp="1"/>
          </p:cNvSpPr>
          <p:nvPr>
            <p:ph type="pic" idx="1"/>
          </p:nvPr>
        </p:nvSpPr>
        <p:spPr>
          <a:xfrm>
            <a:off x="1792288" y="1556792"/>
            <a:ext cx="54864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υποδείγματος κειμένου</a:t>
            </a:r>
          </a:p>
        </p:txBody>
      </p:sp>
      <p:sp>
        <p:nvSpPr>
          <p:cNvPr id="9"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a:t>Στυλ κύριου τίτλου</a:t>
            </a:r>
          </a:p>
        </p:txBody>
      </p:sp>
    </p:spTree>
    <p:extLst>
      <p:ext uri="{BB962C8B-B14F-4D97-AF65-F5344CB8AC3E}">
        <p14:creationId xmlns:p14="http://schemas.microsoft.com/office/powerpoint/2010/main" val="2152865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Tree>
  </p:cSld>
  <p:clrMap bg1="lt1" tx1="dk1" bg2="lt2" tx2="dk2" accent1="accent1" accent2="accent2" accent3="accent3" accent4="accent4" accent5="accent5" accent6="accent6" hlink="hlink" folHlink="folHlink"/>
  <p:sldLayoutIdLst>
    <p:sldLayoutId id="2147483723" r:id="rId1"/>
    <p:sldLayoutId id="2147483727" r:id="rId2"/>
    <p:sldLayoutId id="2147483724" r:id="rId3"/>
    <p:sldLayoutId id="2147483728" r:id="rId4"/>
    <p:sldLayoutId id="2147483729" r:id="rId5"/>
    <p:sldLayoutId id="2147483730" r:id="rId6"/>
    <p:sldLayoutId id="2147483725" r:id="rId7"/>
    <p:sldLayoutId id="2147483731" r:id="rId8"/>
    <p:sldLayoutId id="2147483732" r:id="rId9"/>
    <p:sldLayoutId id="2147483733" r:id="rId10"/>
    <p:sldLayoutId id="2147483726" r:id="rId11"/>
  </p:sldLayoutIdLst>
  <p:hf sldNum="0" hdr="0" dt="0"/>
  <p:txStyles>
    <p:titleStyle>
      <a:lvl1pPr algn="ctr" rtl="0" eaLnBrk="0" fontAlgn="base" hangingPunct="0">
        <a:spcBef>
          <a:spcPct val="0"/>
        </a:spcBef>
        <a:spcAft>
          <a:spcPct val="0"/>
        </a:spcAft>
        <a:defRPr sz="4400" kern="12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fontAlgn="base">
        <a:spcBef>
          <a:spcPct val="0"/>
        </a:spcBef>
        <a:spcAft>
          <a:spcPct val="0"/>
        </a:spcAft>
        <a:defRPr sz="4400">
          <a:solidFill>
            <a:schemeClr val="accent1"/>
          </a:solidFill>
          <a:latin typeface="Calibri" pitchFamily="34" charset="0"/>
        </a:defRPr>
      </a:lvl6pPr>
      <a:lvl7pPr marL="914400" algn="ctr" rtl="0" fontAlgn="base">
        <a:spcBef>
          <a:spcPct val="0"/>
        </a:spcBef>
        <a:spcAft>
          <a:spcPct val="0"/>
        </a:spcAft>
        <a:defRPr sz="4400">
          <a:solidFill>
            <a:schemeClr val="accent1"/>
          </a:solidFill>
          <a:latin typeface="Calibri" pitchFamily="34" charset="0"/>
        </a:defRPr>
      </a:lvl7pPr>
      <a:lvl8pPr marL="1371600" algn="ctr" rtl="0" fontAlgn="base">
        <a:spcBef>
          <a:spcPct val="0"/>
        </a:spcBef>
        <a:spcAft>
          <a:spcPct val="0"/>
        </a:spcAft>
        <a:defRPr sz="4400">
          <a:solidFill>
            <a:schemeClr val="accent1"/>
          </a:solidFill>
          <a:latin typeface="Calibri" pitchFamily="34" charset="0"/>
        </a:defRPr>
      </a:lvl8pPr>
      <a:lvl9pPr marL="1828800" algn="ctr" rtl="0" fontAlgn="base">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6E1BD5E-4607-4CBD-9B2D-1786A192798B}" type="datetime1">
              <a:rPr lang="en-GB" smtClean="0"/>
              <a:t>02/01/2025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AF749C4-8C5C-4C2C-B858-D474EDD6242A}" type="slidenum">
              <a:rPr lang="en-GB" smtClean="0"/>
              <a:t>‹#›</a:t>
            </a:fld>
            <a:endParaRPr lang="en-GB"/>
          </a:p>
        </p:txBody>
      </p:sp>
    </p:spTree>
    <p:extLst>
      <p:ext uri="{BB962C8B-B14F-4D97-AF65-F5344CB8AC3E}">
        <p14:creationId xmlns:p14="http://schemas.microsoft.com/office/powerpoint/2010/main" val="115906194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E7F347-6112-4498-924A-8C835925E180}" type="datetime1">
              <a:rPr lang="en-GB" smtClean="0"/>
              <a:t>02/01/2025</a:t>
            </a:fld>
            <a:endParaRPr lang="en-GB"/>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Intertemporal choice</a:t>
            </a:r>
          </a:p>
        </p:txBody>
      </p:sp>
      <p:sp>
        <p:nvSpPr>
          <p:cNvPr id="6" name="Slide Number Placeholder 5"/>
          <p:cNvSpPr>
            <a:spLocks noGrp="1"/>
          </p:cNvSpPr>
          <p:nvPr>
            <p:ph type="sldNum" sz="quarter" idx="4"/>
          </p:nvPr>
        </p:nvSpPr>
        <p:spPr>
          <a:xfrm>
            <a:off x="6553201"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DA44EF-D57C-4B67-95E8-54BEA00FB298}" type="slidenum">
              <a:rPr lang="en-GB" smtClean="0"/>
              <a:t>‹#›</a:t>
            </a:fld>
            <a:endParaRPr lang="en-GB"/>
          </a:p>
        </p:txBody>
      </p:sp>
    </p:spTree>
    <p:extLst>
      <p:ext uri="{BB962C8B-B14F-4D97-AF65-F5344CB8AC3E}">
        <p14:creationId xmlns:p14="http://schemas.microsoft.com/office/powerpoint/2010/main" val="412731824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8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8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1"/>
          <p:cNvSpPr>
            <a:spLocks noGrp="1"/>
          </p:cNvSpPr>
          <p:nvPr>
            <p:ph type="ctrTitle"/>
          </p:nvPr>
        </p:nvSpPr>
        <p:spPr>
          <a:xfrm>
            <a:off x="685800" y="2006600"/>
            <a:ext cx="7772400" cy="1470025"/>
          </a:xfrm>
        </p:spPr>
        <p:txBody>
          <a:bodyPr/>
          <a:lstStyle/>
          <a:p>
            <a:pPr eaLnBrk="1" hangingPunct="1"/>
            <a:r>
              <a:rPr lang="el-GR" altLang="el-GR"/>
              <a:t>Ιστορία Οικονομικών Θεωριών</a:t>
            </a:r>
          </a:p>
        </p:txBody>
      </p:sp>
      <p:sp>
        <p:nvSpPr>
          <p:cNvPr id="9219" name="Υπότιτλος 2"/>
          <p:cNvSpPr>
            <a:spLocks noGrp="1"/>
          </p:cNvSpPr>
          <p:nvPr>
            <p:ph type="subTitle" idx="1"/>
          </p:nvPr>
        </p:nvSpPr>
        <p:spPr>
          <a:xfrm>
            <a:off x="684213" y="3384550"/>
            <a:ext cx="7775575" cy="1752600"/>
          </a:xfrm>
        </p:spPr>
        <p:txBody>
          <a:bodyPr/>
          <a:lstStyle/>
          <a:p>
            <a:pPr eaLnBrk="1" hangingPunct="1"/>
            <a:r>
              <a:rPr lang="el-GR" altLang="el-GR" sz="2800" dirty="0">
                <a:solidFill>
                  <a:schemeClr val="accent1"/>
                </a:solidFill>
              </a:rPr>
              <a:t>Ενότητα </a:t>
            </a:r>
            <a:r>
              <a:rPr lang="en-US" altLang="el-GR" sz="2800" b="1" dirty="0">
                <a:solidFill>
                  <a:schemeClr val="accent1"/>
                </a:solidFill>
              </a:rPr>
              <a:t>9</a:t>
            </a:r>
            <a:r>
              <a:rPr lang="el-GR" altLang="el-GR" sz="2800" dirty="0">
                <a:solidFill>
                  <a:schemeClr val="accent1"/>
                </a:solidFill>
              </a:rPr>
              <a:t>:</a:t>
            </a:r>
            <a:r>
              <a:rPr lang="en-US" altLang="el-GR" sz="2800" dirty="0">
                <a:solidFill>
                  <a:schemeClr val="accent1"/>
                </a:solidFill>
              </a:rPr>
              <a:t> </a:t>
            </a:r>
            <a:r>
              <a:rPr lang="el-GR" altLang="el-GR" sz="2800" dirty="0"/>
              <a:t>Η εδραίωση της νεοκλασικής οικονομικής θεωρίας </a:t>
            </a:r>
          </a:p>
          <a:p>
            <a:pPr eaLnBrk="1" hangingPunct="1"/>
            <a:endParaRPr lang="el-GR" altLang="el-GR" sz="2800" dirty="0"/>
          </a:p>
          <a:p>
            <a:pPr eaLnBrk="1" hangingPunct="1"/>
            <a:r>
              <a:rPr lang="el-GR" altLang="el-GR" sz="2800" dirty="0"/>
              <a:t>Σχολή Οικονομικών και Πολιτικών Επιστημών</a:t>
            </a:r>
          </a:p>
          <a:p>
            <a:pPr eaLnBrk="1" hangingPunct="1"/>
            <a:r>
              <a:rPr lang="el-GR" altLang="el-GR" sz="2800" dirty="0"/>
              <a:t>Τμήμα Οικονομικών Επιστημών</a:t>
            </a:r>
            <a:endParaRPr lang="en-US" altLang="el-GR" sz="2800" dirty="0"/>
          </a:p>
          <a:p>
            <a:pPr eaLnBrk="1" hangingPunct="1"/>
            <a:endParaRPr lang="el-GR" altLang="el-GR" sz="2800" dirty="0"/>
          </a:p>
        </p:txBody>
      </p:sp>
      <p:pic>
        <p:nvPicPr>
          <p:cNvPr id="9220" name="Picture 6" descr="Λογότυπο Εθνικόν και Καποδιστριακόν Πανεπιστήμιον Αθηνών"/>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Alfred Marshall (1842-1924)</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47864" y="1556792"/>
            <a:ext cx="2376264" cy="331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1340768"/>
            <a:ext cx="2775326" cy="3997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250901" y="4917536"/>
            <a:ext cx="2664296" cy="584775"/>
          </a:xfrm>
          <a:prstGeom prst="rect">
            <a:avLst/>
          </a:prstGeom>
        </p:spPr>
        <p:txBody>
          <a:bodyPr wrap="square">
            <a:spAutoFit/>
          </a:bodyPr>
          <a:lstStyle/>
          <a:p>
            <a:pPr algn="ctr"/>
            <a:r>
              <a:rPr lang="en-US" sz="1600" dirty="0"/>
              <a:t>by Walter </a:t>
            </a:r>
            <a:r>
              <a:rPr lang="en-US" sz="1600" dirty="0" err="1"/>
              <a:t>Stoneman</a:t>
            </a:r>
            <a:endParaRPr lang="en-US" sz="1600" dirty="0"/>
          </a:p>
          <a:p>
            <a:pPr algn="ctr"/>
            <a:r>
              <a:rPr lang="en-US" sz="1600" dirty="0"/>
              <a:t>platinum print, 1917, NPG</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546975"/>
            <a:ext cx="2581275" cy="394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5601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23" y="510214"/>
            <a:ext cx="7886700" cy="564019"/>
          </a:xfrm>
        </p:spPr>
        <p:txBody>
          <a:bodyPr/>
          <a:lstStyle/>
          <a:p>
            <a:pPr algn="ctr"/>
            <a:r>
              <a:rPr lang="en-GB" dirty="0"/>
              <a:t>Alfred Marshall</a:t>
            </a:r>
          </a:p>
        </p:txBody>
      </p:sp>
      <p:sp>
        <p:nvSpPr>
          <p:cNvPr id="3" name="Content Placeholder 2"/>
          <p:cNvSpPr>
            <a:spLocks noGrp="1"/>
          </p:cNvSpPr>
          <p:nvPr>
            <p:ph idx="1"/>
          </p:nvPr>
        </p:nvSpPr>
        <p:spPr>
          <a:xfrm>
            <a:off x="106251" y="1550842"/>
            <a:ext cx="5584936" cy="5046509"/>
          </a:xfrm>
        </p:spPr>
        <p:txBody>
          <a:bodyPr>
            <a:normAutofit lnSpcReduction="10000"/>
          </a:bodyPr>
          <a:lstStyle/>
          <a:p>
            <a:r>
              <a:rPr lang="el-GR" dirty="0"/>
              <a:t>Γεννήθηκε το </a:t>
            </a:r>
            <a:r>
              <a:rPr lang="en-GB" dirty="0"/>
              <a:t>1842 </a:t>
            </a:r>
            <a:r>
              <a:rPr lang="el-GR" dirty="0"/>
              <a:t>στο Λονδίνο</a:t>
            </a:r>
            <a:r>
              <a:rPr lang="en-GB" dirty="0"/>
              <a:t>.</a:t>
            </a:r>
          </a:p>
          <a:p>
            <a:pPr lvl="1"/>
            <a:r>
              <a:rPr lang="el-GR" dirty="0"/>
              <a:t>Στην περιοχή του </a:t>
            </a:r>
            <a:r>
              <a:rPr lang="en-GB" dirty="0"/>
              <a:t>Clapham.</a:t>
            </a:r>
          </a:p>
          <a:p>
            <a:r>
              <a:rPr lang="el-GR" dirty="0"/>
              <a:t>Σπούδασε μαθηματικά στο </a:t>
            </a:r>
            <a:r>
              <a:rPr lang="en-GB" dirty="0"/>
              <a:t>Cambridge- </a:t>
            </a:r>
            <a:r>
              <a:rPr lang="el-GR" dirty="0"/>
              <a:t>αποφοίτησε το </a:t>
            </a:r>
            <a:r>
              <a:rPr lang="en-GB" dirty="0"/>
              <a:t>1865.</a:t>
            </a:r>
          </a:p>
          <a:p>
            <a:r>
              <a:rPr lang="el-GR" dirty="0"/>
              <a:t>Το</a:t>
            </a:r>
            <a:r>
              <a:rPr lang="en-GB" dirty="0"/>
              <a:t> 1865 </a:t>
            </a:r>
            <a:r>
              <a:rPr lang="el-GR" dirty="0"/>
              <a:t>έγινε</a:t>
            </a:r>
            <a:r>
              <a:rPr lang="en-GB" dirty="0"/>
              <a:t> fellow </a:t>
            </a:r>
            <a:r>
              <a:rPr lang="el-GR" dirty="0"/>
              <a:t>του</a:t>
            </a:r>
            <a:r>
              <a:rPr lang="en-GB" dirty="0"/>
              <a:t> Jesus College, Cambridge. </a:t>
            </a:r>
          </a:p>
          <a:p>
            <a:r>
              <a:rPr lang="el-GR" dirty="0"/>
              <a:t>Εκλέχτηκε καθηγητής στην Πολίτικη οικονομία στο </a:t>
            </a:r>
            <a:r>
              <a:rPr lang="en-GB" dirty="0"/>
              <a:t>Cambridge </a:t>
            </a:r>
            <a:r>
              <a:rPr lang="el-GR" dirty="0"/>
              <a:t>το</a:t>
            </a:r>
            <a:r>
              <a:rPr lang="en-GB" dirty="0"/>
              <a:t> 1885.</a:t>
            </a:r>
          </a:p>
          <a:p>
            <a:r>
              <a:rPr lang="el-GR" dirty="0"/>
              <a:t>Εκδίδει τον πρώτο τόμο</a:t>
            </a:r>
            <a:r>
              <a:rPr lang="en-GB" dirty="0"/>
              <a:t> </a:t>
            </a:r>
            <a:r>
              <a:rPr lang="el-GR" dirty="0"/>
              <a:t>του</a:t>
            </a:r>
            <a:r>
              <a:rPr lang="en-GB" dirty="0"/>
              <a:t> </a:t>
            </a:r>
            <a:r>
              <a:rPr lang="en-GB" i="1" dirty="0"/>
              <a:t>Principles of Economics</a:t>
            </a:r>
            <a:r>
              <a:rPr lang="en-GB" dirty="0"/>
              <a:t> </a:t>
            </a:r>
            <a:r>
              <a:rPr lang="el-GR" dirty="0"/>
              <a:t>το</a:t>
            </a:r>
            <a:r>
              <a:rPr lang="en-GB" dirty="0"/>
              <a:t> 1890.</a:t>
            </a:r>
          </a:p>
          <a:p>
            <a:pPr lvl="1"/>
            <a:r>
              <a:rPr lang="el-GR" dirty="0"/>
              <a:t>Οχτώ επανεκδόσεις στην ζωή του- δεν εκδίδετε ποτέ άλλος (δεύτερος) τόμος</a:t>
            </a:r>
            <a:r>
              <a:rPr lang="en-GB" dirty="0"/>
              <a:t>. </a:t>
            </a:r>
          </a:p>
          <a:p>
            <a:r>
              <a:rPr lang="en-GB" dirty="0"/>
              <a:t>“Had a very sedate academic life” (Robbins, 2000, 304)</a:t>
            </a:r>
          </a:p>
          <a:p>
            <a:r>
              <a:rPr lang="el-GR" dirty="0"/>
              <a:t>Συνταξιοδοτείτε το </a:t>
            </a:r>
            <a:r>
              <a:rPr lang="en-GB" dirty="0"/>
              <a:t>1908.</a:t>
            </a:r>
          </a:p>
          <a:p>
            <a:r>
              <a:rPr lang="el-GR" dirty="0"/>
              <a:t>Πεθαίνει το</a:t>
            </a:r>
            <a:r>
              <a:rPr lang="en-GB" dirty="0"/>
              <a:t> 1924.</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1187" y="1492132"/>
            <a:ext cx="3073004" cy="433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323" y="1068735"/>
            <a:ext cx="7732027" cy="59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defTabSz="685800" fontAlgn="auto">
              <a:spcBef>
                <a:spcPts val="0"/>
              </a:spcBef>
              <a:spcAft>
                <a:spcPts val="0"/>
              </a:spcAft>
              <a:defRPr/>
            </a:pPr>
            <a:fld id="{FAF749C4-8C5C-4C2C-B858-D474EDD6242A}" type="slidenum">
              <a:rPr lang="en-GB">
                <a:solidFill>
                  <a:prstClr val="black">
                    <a:tint val="75000"/>
                  </a:prstClr>
                </a:solidFill>
                <a:latin typeface="Calibri" panose="020F0502020204030204"/>
                <a:cs typeface="+mn-cs"/>
              </a:rPr>
              <a:pPr defTabSz="685800" fontAlgn="auto">
                <a:spcBef>
                  <a:spcPts val="0"/>
                </a:spcBef>
                <a:spcAft>
                  <a:spcPts val="0"/>
                </a:spcAft>
                <a:defRPr/>
              </a:pPr>
              <a:t>11</a:t>
            </a:fld>
            <a:endParaRPr lang="en-GB">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500097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Alfred Marshall (1842-1924)</a:t>
            </a:r>
          </a:p>
        </p:txBody>
      </p:sp>
      <p:sp>
        <p:nvSpPr>
          <p:cNvPr id="5" name="TextBox 4"/>
          <p:cNvSpPr txBox="1"/>
          <p:nvPr/>
        </p:nvSpPr>
        <p:spPr>
          <a:xfrm>
            <a:off x="611560" y="1412776"/>
            <a:ext cx="5184576" cy="3456384"/>
          </a:xfrm>
          <a:prstGeom prst="rect">
            <a:avLst/>
          </a:prstGeom>
        </p:spPr>
        <p:txBody>
          <a:bodyPr vert="horz" wrap="square" lIns="91440" tIns="45720" rIns="91440" bIns="45720" rtlCol="0" anchor="ctr">
            <a:normAutofit/>
          </a:bodyPr>
          <a:lstStyle/>
          <a:p>
            <a:r>
              <a:rPr lang="en-US" dirty="0"/>
              <a:t>1865 Cambridge Mathematical </a:t>
            </a:r>
            <a:r>
              <a:rPr lang="en-US" dirty="0" err="1"/>
              <a:t>Tripos</a:t>
            </a:r>
            <a:endParaRPr lang="en-US" dirty="0"/>
          </a:p>
          <a:p>
            <a:r>
              <a:rPr lang="en-US" dirty="0"/>
              <a:t>          Fellow St John’s College</a:t>
            </a:r>
          </a:p>
          <a:p>
            <a:r>
              <a:rPr lang="en-US" dirty="0"/>
              <a:t>1868 College Lecturer in Moral Sciences</a:t>
            </a:r>
          </a:p>
          <a:p>
            <a:r>
              <a:rPr lang="en-US" dirty="0"/>
              <a:t>1879 </a:t>
            </a:r>
            <a:r>
              <a:rPr lang="en-US" i="1" dirty="0"/>
              <a:t>Economics of Industry </a:t>
            </a:r>
            <a:r>
              <a:rPr lang="en-US" dirty="0"/>
              <a:t>with Mary Paley</a:t>
            </a:r>
          </a:p>
          <a:p>
            <a:r>
              <a:rPr lang="en-US" dirty="0"/>
              <a:t>1879-1881 Professor of Political Economy &amp; 	 Principal at University College Bristol</a:t>
            </a:r>
          </a:p>
          <a:p>
            <a:r>
              <a:rPr lang="en-US" dirty="0"/>
              <a:t>1884 Cambridge Professor of Political Economy </a:t>
            </a:r>
          </a:p>
          <a:p>
            <a:r>
              <a:rPr lang="en-US" dirty="0"/>
              <a:t>1890 </a:t>
            </a:r>
            <a:r>
              <a:rPr lang="en-US" i="1" dirty="0"/>
              <a:t>Principles of Economics</a:t>
            </a:r>
          </a:p>
          <a:p>
            <a:r>
              <a:rPr lang="en-US" dirty="0"/>
              <a:t>1919 </a:t>
            </a:r>
            <a:r>
              <a:rPr lang="en-US" i="1" dirty="0"/>
              <a:t>Industry and Trade</a:t>
            </a:r>
          </a:p>
          <a:p>
            <a:r>
              <a:rPr lang="en-US" dirty="0"/>
              <a:t>1923 </a:t>
            </a:r>
            <a:r>
              <a:rPr lang="en-US" i="1" dirty="0"/>
              <a:t>Money, Credit and Commerce</a:t>
            </a: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7020" y="1412776"/>
            <a:ext cx="1487041" cy="2109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0836" y="3761637"/>
            <a:ext cx="3143225" cy="2215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55576" y="5013176"/>
            <a:ext cx="3960440" cy="1080120"/>
          </a:xfrm>
          <a:prstGeom prst="rect">
            <a:avLst/>
          </a:prstGeom>
        </p:spPr>
        <p:txBody>
          <a:bodyPr vert="horz" wrap="square" lIns="91440" tIns="45720" rIns="91440" bIns="45720" rtlCol="0" anchor="ctr">
            <a:normAutofit/>
          </a:bodyPr>
          <a:lstStyle/>
          <a:p>
            <a:r>
              <a:rPr lang="en-US" dirty="0"/>
              <a:t>Royal Economic Society</a:t>
            </a:r>
          </a:p>
          <a:p>
            <a:r>
              <a:rPr lang="el-GR" dirty="0"/>
              <a:t>Συμμετοχή γυναικών στο Πανεπιστήμιο</a:t>
            </a:r>
          </a:p>
          <a:p>
            <a:r>
              <a:rPr lang="en-US" dirty="0"/>
              <a:t>Economics </a:t>
            </a:r>
            <a:r>
              <a:rPr lang="en-US" dirty="0" err="1"/>
              <a:t>Tripos</a:t>
            </a:r>
            <a:endParaRPr lang="en-US" dirty="0"/>
          </a:p>
        </p:txBody>
      </p:sp>
      <p:sp>
        <p:nvSpPr>
          <p:cNvPr id="3" name="Rectangle 2"/>
          <p:cNvSpPr/>
          <p:nvPr/>
        </p:nvSpPr>
        <p:spPr>
          <a:xfrm>
            <a:off x="5551096" y="2564904"/>
            <a:ext cx="1224135" cy="861774"/>
          </a:xfrm>
          <a:prstGeom prst="rect">
            <a:avLst/>
          </a:prstGeom>
        </p:spPr>
        <p:txBody>
          <a:bodyPr wrap="square">
            <a:spAutoFit/>
          </a:bodyPr>
          <a:lstStyle/>
          <a:p>
            <a:pPr algn="ctr"/>
            <a:r>
              <a:rPr lang="en-US" sz="1600" dirty="0"/>
              <a:t>Mary Paley Marshall</a:t>
            </a:r>
            <a:endParaRPr lang="el-GR" sz="1600" dirty="0"/>
          </a:p>
          <a:p>
            <a:pPr algn="ctr"/>
            <a:r>
              <a:rPr lang="el-GR" sz="1600" dirty="0"/>
              <a:t>(1850-1944)</a:t>
            </a:r>
            <a:endParaRPr lang="en-US" sz="1600" dirty="0"/>
          </a:p>
        </p:txBody>
      </p:sp>
      <p:sp>
        <p:nvSpPr>
          <p:cNvPr id="4" name="TextBox 3"/>
          <p:cNvSpPr txBox="1"/>
          <p:nvPr/>
        </p:nvSpPr>
        <p:spPr>
          <a:xfrm>
            <a:off x="5551096" y="6093296"/>
            <a:ext cx="2765320" cy="216024"/>
          </a:xfrm>
          <a:prstGeom prst="rect">
            <a:avLst/>
          </a:prstGeom>
        </p:spPr>
        <p:txBody>
          <a:bodyPr vert="horz" wrap="square" lIns="91440" tIns="45720" rIns="91440" bIns="45720" rtlCol="0" anchor="ctr">
            <a:noAutofit/>
          </a:bodyPr>
          <a:lstStyle/>
          <a:p>
            <a:r>
              <a:rPr lang="en-US" sz="1600" dirty="0"/>
              <a:t>St John’s College, Cambridge</a:t>
            </a:r>
          </a:p>
        </p:txBody>
      </p:sp>
    </p:spTree>
    <p:extLst>
      <p:ext uri="{BB962C8B-B14F-4D97-AF65-F5344CB8AC3E}">
        <p14:creationId xmlns:p14="http://schemas.microsoft.com/office/powerpoint/2010/main" val="2896628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Alfred Marshall (1842-1924)</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556792"/>
            <a:ext cx="2289994" cy="3926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0360" y="1365671"/>
            <a:ext cx="2270627" cy="3863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4549" y="1484784"/>
            <a:ext cx="2419859" cy="3997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331640" y="5483368"/>
            <a:ext cx="1224136" cy="321896"/>
          </a:xfrm>
          <a:prstGeom prst="rect">
            <a:avLst/>
          </a:prstGeom>
        </p:spPr>
        <p:txBody>
          <a:bodyPr vert="horz" wrap="square" lIns="91440" tIns="45720" rIns="91440" bIns="45720" rtlCol="0" anchor="ctr">
            <a:normAutofit fontScale="92500" lnSpcReduction="20000"/>
          </a:bodyPr>
          <a:lstStyle/>
          <a:p>
            <a:pPr algn="ctr"/>
            <a:r>
              <a:rPr lang="en-US" dirty="0"/>
              <a:t>1879</a:t>
            </a:r>
          </a:p>
        </p:txBody>
      </p:sp>
      <p:sp>
        <p:nvSpPr>
          <p:cNvPr id="11" name="TextBox 10"/>
          <p:cNvSpPr txBox="1"/>
          <p:nvPr/>
        </p:nvSpPr>
        <p:spPr>
          <a:xfrm>
            <a:off x="3851920" y="5554906"/>
            <a:ext cx="1440160" cy="466382"/>
          </a:xfrm>
          <a:prstGeom prst="rect">
            <a:avLst/>
          </a:prstGeom>
        </p:spPr>
        <p:txBody>
          <a:bodyPr vert="horz" wrap="square" lIns="91440" tIns="45720" rIns="91440" bIns="45720" rtlCol="0" anchor="ctr">
            <a:normAutofit fontScale="85000" lnSpcReduction="20000"/>
          </a:bodyPr>
          <a:lstStyle/>
          <a:p>
            <a:pPr algn="ctr"/>
            <a:r>
              <a:rPr lang="el-GR" dirty="0"/>
              <a:t>1890 </a:t>
            </a:r>
          </a:p>
          <a:p>
            <a:pPr algn="ctr"/>
            <a:r>
              <a:rPr lang="el-GR" dirty="0"/>
              <a:t>1</a:t>
            </a:r>
            <a:r>
              <a:rPr lang="el-GR" baseline="30000" dirty="0"/>
              <a:t>η</a:t>
            </a:r>
            <a:r>
              <a:rPr lang="el-GR" dirty="0"/>
              <a:t> έκδοση</a:t>
            </a:r>
            <a:endParaRPr lang="en-US" dirty="0"/>
          </a:p>
        </p:txBody>
      </p:sp>
      <p:sp>
        <p:nvSpPr>
          <p:cNvPr id="12" name="TextBox 11"/>
          <p:cNvSpPr txBox="1"/>
          <p:nvPr/>
        </p:nvSpPr>
        <p:spPr>
          <a:xfrm>
            <a:off x="6300192" y="5580774"/>
            <a:ext cx="1584176" cy="448979"/>
          </a:xfrm>
          <a:prstGeom prst="rect">
            <a:avLst/>
          </a:prstGeom>
        </p:spPr>
        <p:txBody>
          <a:bodyPr vert="horz" wrap="square" lIns="91440" tIns="45720" rIns="91440" bIns="45720" rtlCol="0" anchor="ctr">
            <a:normAutofit fontScale="77500" lnSpcReduction="20000"/>
          </a:bodyPr>
          <a:lstStyle/>
          <a:p>
            <a:pPr algn="ctr"/>
            <a:r>
              <a:rPr lang="en-US" dirty="0"/>
              <a:t>1920 </a:t>
            </a:r>
            <a:endParaRPr lang="el-GR" dirty="0"/>
          </a:p>
          <a:p>
            <a:pPr algn="ctr"/>
            <a:r>
              <a:rPr lang="en-US" dirty="0"/>
              <a:t>8</a:t>
            </a:r>
            <a:r>
              <a:rPr lang="el-GR" baseline="30000" dirty="0"/>
              <a:t>η</a:t>
            </a:r>
            <a:r>
              <a:rPr lang="el-GR" dirty="0"/>
              <a:t> έκδοση</a:t>
            </a:r>
            <a:endParaRPr lang="en-US" dirty="0"/>
          </a:p>
        </p:txBody>
      </p:sp>
    </p:spTree>
    <p:extLst>
      <p:ext uri="{BB962C8B-B14F-4D97-AF65-F5344CB8AC3E}">
        <p14:creationId xmlns:p14="http://schemas.microsoft.com/office/powerpoint/2010/main" val="1835535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Alfred Marshall (1842-1924)</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484784"/>
            <a:ext cx="2708396" cy="4644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484784"/>
            <a:ext cx="2381250"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12160" y="5661248"/>
            <a:ext cx="1296144" cy="288032"/>
          </a:xfrm>
          <a:prstGeom prst="rect">
            <a:avLst/>
          </a:prstGeom>
        </p:spPr>
        <p:txBody>
          <a:bodyPr vert="horz" wrap="square" lIns="91440" tIns="45720" rIns="91440" bIns="45720" rtlCol="0" anchor="ctr">
            <a:normAutofit fontScale="85000" lnSpcReduction="20000"/>
          </a:bodyPr>
          <a:lstStyle/>
          <a:p>
            <a:pPr algn="ctr"/>
            <a:r>
              <a:rPr lang="el-GR" dirty="0"/>
              <a:t>1923</a:t>
            </a:r>
            <a:endParaRPr lang="en-US" dirty="0"/>
          </a:p>
        </p:txBody>
      </p:sp>
    </p:spTree>
    <p:extLst>
      <p:ext uri="{BB962C8B-B14F-4D97-AF65-F5344CB8AC3E}">
        <p14:creationId xmlns:p14="http://schemas.microsoft.com/office/powerpoint/2010/main" val="1453837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Alfred Marshall (1842-1924)</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06538"/>
            <a:ext cx="2268537" cy="386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99792" y="1772816"/>
            <a:ext cx="4464496" cy="576064"/>
          </a:xfrm>
          <a:prstGeom prst="rect">
            <a:avLst/>
          </a:prstGeom>
        </p:spPr>
        <p:txBody>
          <a:bodyPr vert="horz" wrap="square" lIns="91440" tIns="45720" rIns="91440" bIns="45720" rtlCol="0" anchor="ctr">
            <a:normAutofit/>
          </a:bodyPr>
          <a:lstStyle/>
          <a:p>
            <a:r>
              <a:rPr lang="el-GR" dirty="0"/>
              <a:t>Ισορροπία μεταξύ προσφοράς και ζήτησης</a:t>
            </a:r>
            <a:endParaRPr lang="en-US" dirty="0"/>
          </a:p>
        </p:txBody>
      </p:sp>
      <p:sp>
        <p:nvSpPr>
          <p:cNvPr id="4" name="TextBox 3"/>
          <p:cNvSpPr txBox="1"/>
          <p:nvPr/>
        </p:nvSpPr>
        <p:spPr>
          <a:xfrm>
            <a:off x="2699792" y="2636912"/>
            <a:ext cx="5328592" cy="576064"/>
          </a:xfrm>
          <a:prstGeom prst="rect">
            <a:avLst/>
          </a:prstGeom>
        </p:spPr>
        <p:txBody>
          <a:bodyPr vert="horz" wrap="square" lIns="91440" tIns="45720" rIns="91440" bIns="45720" rtlCol="0" anchor="ctr">
            <a:normAutofit fontScale="92500"/>
          </a:bodyPr>
          <a:lstStyle/>
          <a:p>
            <a:r>
              <a:rPr lang="el-GR" dirty="0"/>
              <a:t>Οικονομική πραγματικότητα: Θεωρία χρήσιμη σε όλους </a:t>
            </a:r>
            <a:endParaRPr lang="en-US" dirty="0"/>
          </a:p>
        </p:txBody>
      </p:sp>
      <p:sp>
        <p:nvSpPr>
          <p:cNvPr id="5" name="TextBox 4"/>
          <p:cNvSpPr txBox="1"/>
          <p:nvPr/>
        </p:nvSpPr>
        <p:spPr>
          <a:xfrm>
            <a:off x="2843808" y="3573016"/>
            <a:ext cx="4968552" cy="576064"/>
          </a:xfrm>
          <a:prstGeom prst="rect">
            <a:avLst/>
          </a:prstGeom>
        </p:spPr>
        <p:txBody>
          <a:bodyPr vert="horz" wrap="square" lIns="91440" tIns="45720" rIns="91440" bIns="45720" rtlCol="0" anchor="ctr">
            <a:normAutofit/>
          </a:bodyPr>
          <a:lstStyle/>
          <a:p>
            <a:r>
              <a:rPr lang="el-GR" dirty="0"/>
              <a:t>Αποφυγή ρήξης με τους κλασικούς</a:t>
            </a:r>
            <a:endParaRPr lang="en-US" dirty="0"/>
          </a:p>
        </p:txBody>
      </p:sp>
    </p:spTree>
    <p:extLst>
      <p:ext uri="{BB962C8B-B14F-4D97-AF65-F5344CB8AC3E}">
        <p14:creationId xmlns:p14="http://schemas.microsoft.com/office/powerpoint/2010/main" val="2774617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Alfred Marshall (1842-1924)</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593" y="1412776"/>
            <a:ext cx="5419725" cy="468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268760"/>
            <a:ext cx="89535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22318" y="2852936"/>
            <a:ext cx="2222090" cy="2520280"/>
          </a:xfrm>
          <a:prstGeom prst="rect">
            <a:avLst/>
          </a:prstGeom>
        </p:spPr>
        <p:txBody>
          <a:bodyPr vert="horz" wrap="square" lIns="91440" tIns="45720" rIns="91440" bIns="45720" rtlCol="0" anchor="ctr">
            <a:normAutofit/>
          </a:bodyPr>
          <a:lstStyle/>
          <a:p>
            <a:r>
              <a:rPr lang="el-GR" dirty="0"/>
              <a:t>Σε αντίθεση με τον </a:t>
            </a:r>
            <a:r>
              <a:rPr lang="en-US" dirty="0"/>
              <a:t>Jevons, </a:t>
            </a:r>
            <a:r>
              <a:rPr lang="el-GR" dirty="0"/>
              <a:t>ο </a:t>
            </a:r>
            <a:r>
              <a:rPr lang="en-US" dirty="0"/>
              <a:t>Marshall </a:t>
            </a:r>
            <a:r>
              <a:rPr lang="el-GR" dirty="0"/>
              <a:t>δε θεωρεί ότι ο </a:t>
            </a:r>
            <a:r>
              <a:rPr lang="en-US" dirty="0"/>
              <a:t>Ricardo </a:t>
            </a:r>
            <a:r>
              <a:rPr lang="el-GR" dirty="0"/>
              <a:t>έχει λάθος</a:t>
            </a:r>
            <a:endParaRPr lang="en-US" dirty="0"/>
          </a:p>
        </p:txBody>
      </p:sp>
    </p:spTree>
    <p:extLst>
      <p:ext uri="{BB962C8B-B14F-4D97-AF65-F5344CB8AC3E}">
        <p14:creationId xmlns:p14="http://schemas.microsoft.com/office/powerpoint/2010/main" val="1278652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116" y="478272"/>
            <a:ext cx="8457767" cy="802698"/>
          </a:xfrm>
        </p:spPr>
        <p:txBody>
          <a:bodyPr>
            <a:normAutofit fontScale="90000"/>
          </a:bodyPr>
          <a:lstStyle/>
          <a:p>
            <a:r>
              <a:rPr lang="el-GR" dirty="0"/>
              <a:t>Ο Ιδιώτης ως η βασική αρχή για κοινωνική και οικονομική ανάλυση.</a:t>
            </a:r>
            <a:endParaRPr lang="en-GB" dirty="0"/>
          </a:p>
        </p:txBody>
      </p:sp>
      <p:sp>
        <p:nvSpPr>
          <p:cNvPr id="3" name="Content Placeholder 2"/>
          <p:cNvSpPr>
            <a:spLocks noGrp="1"/>
          </p:cNvSpPr>
          <p:nvPr>
            <p:ph idx="1"/>
          </p:nvPr>
        </p:nvSpPr>
        <p:spPr>
          <a:xfrm>
            <a:off x="148070" y="1885950"/>
            <a:ext cx="8888426" cy="4493777"/>
          </a:xfrm>
        </p:spPr>
        <p:txBody>
          <a:bodyPr>
            <a:normAutofit fontScale="55000" lnSpcReduction="20000"/>
          </a:bodyPr>
          <a:lstStyle/>
          <a:p>
            <a:r>
              <a:rPr lang="el-GR" dirty="0"/>
              <a:t>Ο </a:t>
            </a:r>
            <a:r>
              <a:rPr lang="en-GB" dirty="0"/>
              <a:t>Marshall</a:t>
            </a:r>
            <a:r>
              <a:rPr lang="el-GR" dirty="0"/>
              <a:t> και οι νεοκλασικοί</a:t>
            </a:r>
            <a:r>
              <a:rPr lang="en-GB" dirty="0"/>
              <a:t> </a:t>
            </a:r>
            <a:r>
              <a:rPr lang="el-GR" dirty="0"/>
              <a:t>δεν αρχίζουν την ανάλυση τους από τις κοινωνικές τάξεις (</a:t>
            </a:r>
            <a:r>
              <a:rPr lang="en-GB" b="1" dirty="0"/>
              <a:t>classes</a:t>
            </a:r>
            <a:r>
              <a:rPr lang="el-GR" b="1" dirty="0"/>
              <a:t>)</a:t>
            </a:r>
            <a:r>
              <a:rPr lang="en-GB" dirty="0"/>
              <a:t>,</a:t>
            </a:r>
            <a:r>
              <a:rPr lang="el-GR" dirty="0"/>
              <a:t> αλλά από τις αποφάσεις των ιδιωτών</a:t>
            </a:r>
            <a:r>
              <a:rPr lang="en-GB" dirty="0"/>
              <a:t>.</a:t>
            </a:r>
          </a:p>
          <a:p>
            <a:r>
              <a:rPr lang="el-GR" dirty="0"/>
              <a:t>Για τον</a:t>
            </a:r>
            <a:r>
              <a:rPr lang="en-GB" dirty="0"/>
              <a:t> Marshall </a:t>
            </a:r>
            <a:r>
              <a:rPr lang="el-GR" dirty="0"/>
              <a:t>αυτή η αρχή έχει </a:t>
            </a:r>
            <a:r>
              <a:rPr lang="el-GR" b="1" dirty="0">
                <a:solidFill>
                  <a:srgbClr val="FF0000"/>
                </a:solidFill>
              </a:rPr>
              <a:t>αναλυτική</a:t>
            </a:r>
            <a:r>
              <a:rPr lang="el-GR" dirty="0"/>
              <a:t> και ηθική σημασία</a:t>
            </a:r>
            <a:r>
              <a:rPr lang="en-GB" dirty="0"/>
              <a:t>.  </a:t>
            </a:r>
          </a:p>
          <a:p>
            <a:r>
              <a:rPr lang="el-GR" dirty="0"/>
              <a:t>Η Βικτωριανή ηθική και φιλοσοφική ιδεολογία, μαζί με την αριθμητική αύξηση της μεσαίας τάξης δημιουργούν καινούριες κοινωνικές συνθήκες που εμποτίζουν την έννοια του </a:t>
            </a:r>
            <a:r>
              <a:rPr lang="el-GR" dirty="0">
                <a:solidFill>
                  <a:srgbClr val="FF0000"/>
                </a:solidFill>
              </a:rPr>
              <a:t>όρου ‘ιδιώτης’ (</a:t>
            </a:r>
            <a:r>
              <a:rPr lang="en-GB" dirty="0">
                <a:solidFill>
                  <a:srgbClr val="FF0000"/>
                </a:solidFill>
              </a:rPr>
              <a:t>the individual</a:t>
            </a:r>
            <a:r>
              <a:rPr lang="el-GR" dirty="0">
                <a:solidFill>
                  <a:srgbClr val="FF0000"/>
                </a:solidFill>
              </a:rPr>
              <a:t>) </a:t>
            </a:r>
            <a:r>
              <a:rPr lang="el-GR" dirty="0"/>
              <a:t>με καινούρια σημασία. </a:t>
            </a:r>
          </a:p>
          <a:p>
            <a:pPr marL="0" indent="0">
              <a:buNone/>
            </a:pPr>
            <a:endParaRPr lang="el-GR" dirty="0"/>
          </a:p>
          <a:p>
            <a:pPr marL="0" indent="0">
              <a:buNone/>
            </a:pPr>
            <a:r>
              <a:rPr lang="en-GB" dirty="0"/>
              <a:t>“The object of this Essay is to assert one very simple principle, as entitled to govern absolutely </a:t>
            </a:r>
            <a:r>
              <a:rPr lang="en-GB" b="1" dirty="0"/>
              <a:t>the dealings of society with the individual</a:t>
            </a:r>
            <a:r>
              <a:rPr lang="en-GB" dirty="0"/>
              <a:t> in the way of compulsion and control, whether the means used be physical force in the form of legal penalties, or the moral coercion of public opinion… </a:t>
            </a:r>
            <a:r>
              <a:rPr lang="en-GB" b="1" dirty="0"/>
              <a:t>That the only purpose for which power can be rightfully exercised over any member of a civilized community, against his will, is to prevent harm to others. </a:t>
            </a:r>
            <a:r>
              <a:rPr lang="en-GB" dirty="0">
                <a:solidFill>
                  <a:srgbClr val="FF0000"/>
                </a:solidFill>
              </a:rPr>
              <a:t>His own good, either physical or moral, is not a sufficient warrant. He cannot rightfully be compelled to do or forbear because it will be better for him to do so, because it will make him happier, because, in the opinion of others, to do so would be wise, or even right</a:t>
            </a:r>
            <a:r>
              <a:rPr lang="en-GB" dirty="0"/>
              <a:t>...</a:t>
            </a:r>
            <a:r>
              <a:rPr lang="en-GB" b="1" dirty="0"/>
              <a:t>Over himself, over his own body and mind, the individual is sovereign.” </a:t>
            </a:r>
            <a:r>
              <a:rPr lang="en-GB" dirty="0"/>
              <a:t>(John Stuart Mill, </a:t>
            </a:r>
            <a:r>
              <a:rPr lang="en-GB" i="1" dirty="0"/>
              <a:t>On Liberty</a:t>
            </a:r>
            <a:r>
              <a:rPr lang="en-GB" dirty="0"/>
              <a:t>, 1859)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750040"/>
            <a:ext cx="8083694" cy="62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fontAlgn="auto">
              <a:spcBef>
                <a:spcPts val="0"/>
              </a:spcBef>
              <a:spcAft>
                <a:spcPts val="0"/>
              </a:spcAft>
              <a:defRPr/>
            </a:pPr>
            <a:fld id="{FAF749C4-8C5C-4C2C-B858-D474EDD6242A}" type="slidenum">
              <a:rPr lang="en-GB" smtClean="0"/>
              <a:pPr/>
              <a:t>17</a:t>
            </a:fld>
            <a:endParaRPr lang="en-GB" sz="90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699334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Alfred Marshall (1842-1924)</a:t>
            </a:r>
          </a:p>
        </p:txBody>
      </p:sp>
      <p:sp>
        <p:nvSpPr>
          <p:cNvPr id="3" name="TextBox 2"/>
          <p:cNvSpPr txBox="1"/>
          <p:nvPr/>
        </p:nvSpPr>
        <p:spPr>
          <a:xfrm>
            <a:off x="1115616" y="1700808"/>
            <a:ext cx="4752528" cy="504056"/>
          </a:xfrm>
          <a:prstGeom prst="rect">
            <a:avLst/>
          </a:prstGeom>
        </p:spPr>
        <p:txBody>
          <a:bodyPr vert="horz" wrap="square" lIns="91440" tIns="45720" rIns="91440" bIns="45720" rtlCol="0" anchor="ctr">
            <a:normAutofit/>
          </a:bodyPr>
          <a:lstStyle/>
          <a:p>
            <a:r>
              <a:rPr lang="el-GR" dirty="0"/>
              <a:t>Ρόλος μαθηματικών</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55" y="2276872"/>
            <a:ext cx="5581650"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516216" y="2492896"/>
            <a:ext cx="2016224" cy="2304256"/>
          </a:xfrm>
          <a:prstGeom prst="rect">
            <a:avLst/>
          </a:prstGeom>
        </p:spPr>
        <p:txBody>
          <a:bodyPr vert="horz" wrap="square" lIns="91440" tIns="45720" rIns="91440" bIns="45720" rtlCol="0" anchor="ctr">
            <a:normAutofit/>
          </a:bodyPr>
          <a:lstStyle/>
          <a:p>
            <a:r>
              <a:rPr lang="el-GR" dirty="0"/>
              <a:t>Αν και σπουδαίος μαθηματικός ο </a:t>
            </a:r>
            <a:r>
              <a:rPr lang="en-US" dirty="0"/>
              <a:t>Marshall</a:t>
            </a:r>
            <a:r>
              <a:rPr lang="el-GR" dirty="0"/>
              <a:t>, δε θεωρεί ότι τα μαθηματικά έχουν κυρίαρχο ρόλο στην οικονομική θεωρία</a:t>
            </a:r>
            <a:endParaRPr lang="en-US" dirty="0"/>
          </a:p>
        </p:txBody>
      </p:sp>
    </p:spTree>
    <p:extLst>
      <p:ext uri="{BB962C8B-B14F-4D97-AF65-F5344CB8AC3E}">
        <p14:creationId xmlns:p14="http://schemas.microsoft.com/office/powerpoint/2010/main" val="1512779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Alfred Marshall (1842-1924)</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948" y="1556792"/>
            <a:ext cx="4104456" cy="4230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860032" y="1728878"/>
            <a:ext cx="4104456" cy="646331"/>
          </a:xfrm>
          <a:prstGeom prst="rect">
            <a:avLst/>
          </a:prstGeom>
        </p:spPr>
        <p:txBody>
          <a:bodyPr wrap="square">
            <a:spAutoFit/>
          </a:bodyPr>
          <a:lstStyle/>
          <a:p>
            <a:r>
              <a:rPr lang="el-GR" dirty="0"/>
              <a:t>Μαθηματικά στο παράρτημα των </a:t>
            </a:r>
            <a:r>
              <a:rPr lang="en-US" dirty="0"/>
              <a:t>Principles</a:t>
            </a:r>
            <a:endParaRPr lang="el-GR" dirty="0"/>
          </a:p>
        </p:txBody>
      </p:sp>
    </p:spTree>
    <p:extLst>
      <p:ext uri="{BB962C8B-B14F-4D97-AF65-F5344CB8AC3E}">
        <p14:creationId xmlns:p14="http://schemas.microsoft.com/office/powerpoint/2010/main" val="2136015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l-GR" dirty="0"/>
              <a:t>Σκοπός μαθήματος</a:t>
            </a:r>
          </a:p>
        </p:txBody>
      </p:sp>
      <p:sp>
        <p:nvSpPr>
          <p:cNvPr id="2" name="TextBox 1"/>
          <p:cNvSpPr txBox="1"/>
          <p:nvPr/>
        </p:nvSpPr>
        <p:spPr>
          <a:xfrm>
            <a:off x="3131840" y="6525344"/>
            <a:ext cx="914400" cy="914400"/>
          </a:xfrm>
          <a:prstGeom prst="rect">
            <a:avLst/>
          </a:prstGeom>
        </p:spPr>
        <p:txBody>
          <a:bodyPr vert="horz" wrap="none" lIns="91440" tIns="45720" rIns="91440" bIns="45720" rtlCol="0" anchor="ctr">
            <a:normAutofit/>
          </a:bodyPr>
          <a:lstStyle/>
          <a:p>
            <a:endParaRPr lang="en-GB" dirty="0"/>
          </a:p>
        </p:txBody>
      </p:sp>
      <p:sp>
        <p:nvSpPr>
          <p:cNvPr id="4" name="Content Placeholder 3"/>
          <p:cNvSpPr>
            <a:spLocks noGrp="1"/>
          </p:cNvSpPr>
          <p:nvPr>
            <p:ph idx="1"/>
          </p:nvPr>
        </p:nvSpPr>
        <p:spPr/>
        <p:txBody>
          <a:bodyPr/>
          <a:lstStyle/>
          <a:p>
            <a:r>
              <a:rPr lang="el-GR" sz="2800" dirty="0"/>
              <a:t>Να καταδείξει την εδραίωση της νεοκλασικής οικονομικής θεωρίας στην Ευρώπη και στην Αμερική στις πρώτες δεκαετίας μετά την οριακή επανάσταση</a:t>
            </a:r>
          </a:p>
          <a:p>
            <a:r>
              <a:rPr lang="el-GR" sz="2800" dirty="0"/>
              <a:t>Να δείξει τις ειδικές μορφές με τις οποίες αναπτύχθηκε η νεοκλασική θεωρία σε διαφορετικές χώρες ιδιαίτερα δε</a:t>
            </a:r>
          </a:p>
          <a:p>
            <a:r>
              <a:rPr lang="el-GR" sz="2800" dirty="0"/>
              <a:t>στο Ηνωμένο Βασίλειο, στις ΗΠΑ, στην Ιταλία, στη Σουηδία και στην Αυστρία</a:t>
            </a:r>
            <a:endParaRPr lang="el-GR" sz="2400" dirty="0"/>
          </a:p>
        </p:txBody>
      </p:sp>
    </p:spTree>
    <p:extLst>
      <p:ext uri="{BB962C8B-B14F-4D97-AF65-F5344CB8AC3E}">
        <p14:creationId xmlns:p14="http://schemas.microsoft.com/office/powerpoint/2010/main" val="3350866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Alfred Marshall (1842-1924)</a:t>
            </a:r>
          </a:p>
        </p:txBody>
      </p:sp>
      <p:sp>
        <p:nvSpPr>
          <p:cNvPr id="3" name="TextBox 2"/>
          <p:cNvSpPr txBox="1"/>
          <p:nvPr/>
        </p:nvSpPr>
        <p:spPr>
          <a:xfrm>
            <a:off x="827584" y="1484784"/>
            <a:ext cx="5472608" cy="648072"/>
          </a:xfrm>
          <a:prstGeom prst="rect">
            <a:avLst/>
          </a:prstGeom>
        </p:spPr>
        <p:txBody>
          <a:bodyPr vert="horz" wrap="square" lIns="91440" tIns="45720" rIns="91440" bIns="45720" rtlCol="0" anchor="ctr">
            <a:normAutofit/>
          </a:bodyPr>
          <a:lstStyle/>
          <a:p>
            <a:r>
              <a:rPr lang="el-GR" sz="2000" dirty="0"/>
              <a:t>Διαγράμματα στις υποσημειώσεις</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420888"/>
            <a:ext cx="4846052" cy="3878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5013176"/>
            <a:ext cx="771525"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24128" y="1700808"/>
            <a:ext cx="3096344" cy="2160240"/>
          </a:xfrm>
          <a:prstGeom prst="rect">
            <a:avLst/>
          </a:prstGeom>
        </p:spPr>
        <p:txBody>
          <a:bodyPr vert="horz" wrap="square" lIns="91440" tIns="45720" rIns="91440" bIns="45720" rtlCol="0" anchor="ctr">
            <a:normAutofit/>
          </a:bodyPr>
          <a:lstStyle/>
          <a:p>
            <a:r>
              <a:rPr lang="el-GR" sz="2000" dirty="0"/>
              <a:t>Ο </a:t>
            </a:r>
            <a:r>
              <a:rPr lang="el-GR" sz="2000" dirty="0" err="1"/>
              <a:t>Μαρσαλιανός</a:t>
            </a:r>
            <a:r>
              <a:rPr lang="el-GR" sz="2000" dirty="0"/>
              <a:t> σταυρός: Ισορροπία της προσφοράς και ζήτησης</a:t>
            </a:r>
            <a:endParaRPr lang="en-US" sz="2000" dirty="0"/>
          </a:p>
        </p:txBody>
      </p:sp>
    </p:spTree>
    <p:extLst>
      <p:ext uri="{BB962C8B-B14F-4D97-AF65-F5344CB8AC3E}">
        <p14:creationId xmlns:p14="http://schemas.microsoft.com/office/powerpoint/2010/main" val="3336176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581" y="436476"/>
            <a:ext cx="8163141" cy="570782"/>
          </a:xfrm>
        </p:spPr>
        <p:txBody>
          <a:bodyPr/>
          <a:lstStyle/>
          <a:p>
            <a:pPr algn="ctr"/>
            <a:r>
              <a:rPr lang="el-GR" dirty="0"/>
              <a:t>Η μέθοδος του </a:t>
            </a:r>
            <a:r>
              <a:rPr lang="en-GB" dirty="0"/>
              <a:t>Marshall</a:t>
            </a:r>
          </a:p>
        </p:txBody>
      </p:sp>
      <p:sp>
        <p:nvSpPr>
          <p:cNvPr id="3" name="Content Placeholder 2"/>
          <p:cNvSpPr>
            <a:spLocks noGrp="1"/>
          </p:cNvSpPr>
          <p:nvPr>
            <p:ph idx="1"/>
          </p:nvPr>
        </p:nvSpPr>
        <p:spPr>
          <a:xfrm>
            <a:off x="235039" y="1146808"/>
            <a:ext cx="8673921" cy="5306528"/>
          </a:xfrm>
        </p:spPr>
        <p:txBody>
          <a:bodyPr>
            <a:normAutofit fontScale="55000" lnSpcReduction="20000"/>
          </a:bodyPr>
          <a:lstStyle/>
          <a:p>
            <a:pPr marL="0" indent="0">
              <a:buNone/>
            </a:pPr>
            <a:r>
              <a:rPr lang="el-GR" dirty="0"/>
              <a:t>Η μέθοδος του </a:t>
            </a:r>
            <a:r>
              <a:rPr lang="en-GB" dirty="0"/>
              <a:t>Marshall</a:t>
            </a:r>
            <a:r>
              <a:rPr lang="el-GR" dirty="0"/>
              <a:t> δημιουργεί (η υποπίπτει) </a:t>
            </a:r>
            <a:r>
              <a:rPr lang="el-GR" dirty="0">
                <a:solidFill>
                  <a:srgbClr val="FF0000"/>
                </a:solidFill>
              </a:rPr>
              <a:t>σε κάποιες βασικές αντιφάσεις</a:t>
            </a:r>
            <a:r>
              <a:rPr lang="en-GB" dirty="0"/>
              <a:t>.</a:t>
            </a:r>
          </a:p>
          <a:p>
            <a:pPr marL="385763" indent="-385763">
              <a:buFont typeface="+mj-lt"/>
              <a:buAutoNum type="arabicPeriod"/>
            </a:pPr>
            <a:r>
              <a:rPr lang="el-GR" dirty="0"/>
              <a:t>Ο </a:t>
            </a:r>
            <a:r>
              <a:rPr lang="en-GB" dirty="0"/>
              <a:t>Marshall </a:t>
            </a:r>
            <a:r>
              <a:rPr lang="el-GR" dirty="0"/>
              <a:t>επηρεάστηκε ιδιαίτερα από τον Δαρβίνο (</a:t>
            </a:r>
            <a:r>
              <a:rPr lang="en-GB" dirty="0"/>
              <a:t>Charles Darwin</a:t>
            </a:r>
            <a:r>
              <a:rPr lang="el-GR" dirty="0"/>
              <a:t>). Αρχίζει το </a:t>
            </a:r>
            <a:r>
              <a:rPr lang="en-GB" i="1" dirty="0"/>
              <a:t>Principles</a:t>
            </a:r>
            <a:r>
              <a:rPr lang="en-GB" dirty="0"/>
              <a:t> </a:t>
            </a:r>
            <a:r>
              <a:rPr lang="el-GR" dirty="0"/>
              <a:t>με το </a:t>
            </a:r>
            <a:r>
              <a:rPr lang="en-GB" dirty="0"/>
              <a:t>motto “Natura non </a:t>
            </a:r>
            <a:r>
              <a:rPr lang="en-GB" dirty="0" err="1"/>
              <a:t>facit</a:t>
            </a:r>
            <a:r>
              <a:rPr lang="en-GB" dirty="0"/>
              <a:t> saltum”.</a:t>
            </a:r>
          </a:p>
          <a:p>
            <a:pPr lvl="1"/>
            <a:r>
              <a:rPr lang="el-GR" dirty="0"/>
              <a:t>Ο </a:t>
            </a:r>
            <a:r>
              <a:rPr lang="en-GB" dirty="0"/>
              <a:t>Marshall </a:t>
            </a:r>
            <a:r>
              <a:rPr lang="el-GR" dirty="0"/>
              <a:t>χρησιμοποιεί στην δουλειά του εκτενώς </a:t>
            </a:r>
            <a:r>
              <a:rPr lang="el-GR" dirty="0">
                <a:solidFill>
                  <a:srgbClr val="FF0000"/>
                </a:solidFill>
              </a:rPr>
              <a:t>καθαρά αφηρημένη λογική </a:t>
            </a:r>
            <a:r>
              <a:rPr lang="el-GR" dirty="0"/>
              <a:t>για να δημιουργήσει το οικονομικό του υπόδειγμα, θέλοντας να αποκαλύψει γενικούς κανόνες της οικονομικής συμπεριφοράς. </a:t>
            </a:r>
            <a:r>
              <a:rPr lang="en-GB" dirty="0"/>
              <a:t> </a:t>
            </a:r>
          </a:p>
          <a:p>
            <a:pPr lvl="1"/>
            <a:r>
              <a:rPr lang="el-GR" dirty="0"/>
              <a:t>Οπότε τα κείμενα του μας δίνουν κάποια </a:t>
            </a:r>
            <a:r>
              <a:rPr lang="el-GR" dirty="0">
                <a:solidFill>
                  <a:srgbClr val="FF0000"/>
                </a:solidFill>
              </a:rPr>
              <a:t>γενικά εργαλεία για την οικονομία που απορρέουν από γενικές αρχές </a:t>
            </a:r>
            <a:r>
              <a:rPr lang="el-GR" dirty="0"/>
              <a:t>που, θεωρητικά, έχουν να κάνουν με </a:t>
            </a:r>
            <a:r>
              <a:rPr lang="el-GR" dirty="0">
                <a:solidFill>
                  <a:srgbClr val="FF0000"/>
                </a:solidFill>
              </a:rPr>
              <a:t>αδιάβλητους κανόνες της ανθρώπινης συμπεριφοράς</a:t>
            </a:r>
            <a:r>
              <a:rPr lang="el-GR" dirty="0"/>
              <a:t>. Π.Χ. η προσφορά και η ζήτηση, η θεωρία της παραγωγής, κλπ. </a:t>
            </a:r>
          </a:p>
          <a:p>
            <a:pPr marL="385763" indent="-385763">
              <a:buFont typeface="+mj-lt"/>
              <a:buAutoNum type="arabicPeriod"/>
            </a:pPr>
            <a:r>
              <a:rPr lang="el-GR" dirty="0"/>
              <a:t>Όμως διαρκώς φαίνεται να είναι </a:t>
            </a:r>
            <a:r>
              <a:rPr lang="el-GR" dirty="0">
                <a:solidFill>
                  <a:srgbClr val="FF0000"/>
                </a:solidFill>
              </a:rPr>
              <a:t>πολύ προβληματισμένος για την χρήση μαθηματικών μοντέλων </a:t>
            </a:r>
            <a:r>
              <a:rPr lang="el-GR" dirty="0"/>
              <a:t>και περίπλοκων επαγωγικών επιχειρημάτων για να καταλήξουμε σε κάποια χρήσιμα αποτελέσματα. </a:t>
            </a:r>
          </a:p>
          <a:p>
            <a:pPr marL="385763" indent="-385763">
              <a:buFont typeface="+mj-lt"/>
              <a:buAutoNum type="arabicPeriod"/>
            </a:pPr>
            <a:r>
              <a:rPr lang="el-GR" dirty="0"/>
              <a:t>Διαρκώς προσπαθεί να δει εάν </a:t>
            </a:r>
            <a:r>
              <a:rPr lang="el-GR" dirty="0">
                <a:solidFill>
                  <a:srgbClr val="FF0000"/>
                </a:solidFill>
              </a:rPr>
              <a:t>τα αναλυτικά αποτελέσματα βγάζουν νόημα </a:t>
            </a:r>
            <a:r>
              <a:rPr lang="el-GR" dirty="0"/>
              <a:t>και στην κοινή λογική και έχουν χειροπιαστές αποδείξεις.  </a:t>
            </a:r>
            <a:endParaRPr lang="en-US" dirty="0"/>
          </a:p>
          <a:p>
            <a:pPr marL="385763" indent="-385763">
              <a:buFont typeface="+mj-lt"/>
              <a:buAutoNum type="arabicPeriod"/>
            </a:pPr>
            <a:endParaRPr lang="en-GB" dirty="0"/>
          </a:p>
          <a:p>
            <a:pPr marL="0" indent="0">
              <a:buNone/>
            </a:pPr>
            <a:r>
              <a:rPr lang="el-GR" dirty="0"/>
              <a:t>Αυτές πάντως οι αντιφάσεις </a:t>
            </a:r>
            <a:r>
              <a:rPr lang="el-GR" dirty="0">
                <a:solidFill>
                  <a:srgbClr val="FF0000"/>
                </a:solidFill>
              </a:rPr>
              <a:t>δεν τον εμπόδισαν να θεωρεί ότι τα οικονομικά είναι μια επιστήμη</a:t>
            </a:r>
            <a:r>
              <a:rPr lang="el-GR" dirty="0"/>
              <a:t>, και ότι κάποια θέματα και η ανάλυση τους μπορούν να έχουν αντιμετώπιση εφάμιλλη με των θετικών επιστημών. </a:t>
            </a:r>
            <a:endParaRPr lang="en-GB"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296" y="1044886"/>
            <a:ext cx="8203406" cy="64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fontAlgn="auto">
              <a:spcBef>
                <a:spcPts val="0"/>
              </a:spcBef>
              <a:spcAft>
                <a:spcPts val="0"/>
              </a:spcAft>
              <a:defRPr/>
            </a:pPr>
            <a:fld id="{FAF749C4-8C5C-4C2C-B858-D474EDD6242A}" type="slidenum">
              <a:rPr lang="en-GB" smtClean="0"/>
              <a:pPr algn="r" defTabSz="685800" fontAlgn="auto">
                <a:spcBef>
                  <a:spcPts val="0"/>
                </a:spcBef>
                <a:spcAft>
                  <a:spcPts val="0"/>
                </a:spcAft>
                <a:defRPr/>
              </a:pPr>
              <a:t>21</a:t>
            </a:fld>
            <a:endParaRPr lang="en-GB" sz="90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099327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4205"/>
            <a:ext cx="7886700" cy="1153614"/>
          </a:xfrm>
        </p:spPr>
        <p:txBody>
          <a:bodyPr>
            <a:normAutofit fontScale="90000"/>
          </a:bodyPr>
          <a:lstStyle/>
          <a:p>
            <a:r>
              <a:rPr lang="el-GR" dirty="0"/>
              <a:t>Ηθικά και</a:t>
            </a:r>
            <a:r>
              <a:rPr lang="en-GB" dirty="0"/>
              <a:t> </a:t>
            </a:r>
            <a:r>
              <a:rPr lang="el-GR" dirty="0"/>
              <a:t>Θετικά ερωτήματα στα οικονομικά</a:t>
            </a:r>
            <a:endParaRPr lang="en-GB" dirty="0"/>
          </a:p>
        </p:txBody>
      </p:sp>
      <p:sp>
        <p:nvSpPr>
          <p:cNvPr id="3" name="Content Placeholder 2"/>
          <p:cNvSpPr>
            <a:spLocks noGrp="1"/>
          </p:cNvSpPr>
          <p:nvPr>
            <p:ph idx="1"/>
          </p:nvPr>
        </p:nvSpPr>
        <p:spPr>
          <a:xfrm>
            <a:off x="63088" y="1632355"/>
            <a:ext cx="9040091" cy="4820981"/>
          </a:xfrm>
        </p:spPr>
        <p:txBody>
          <a:bodyPr>
            <a:normAutofit fontScale="55000" lnSpcReduction="20000"/>
          </a:bodyPr>
          <a:lstStyle/>
          <a:p>
            <a:r>
              <a:rPr lang="el-GR" dirty="0"/>
              <a:t>Μια βασική αναλυτική αρχή των νεοκλασικών οικονομικών είναι η δυνατότητα να διαχωρίσουμε τα ερωτήματα σε ηθικά και θετικά- δηλαδή σε ερωτήματα που έχουν μια επιστημονική λύση και ερωτήματα που είναι πολιτικά στην φύση τους.</a:t>
            </a:r>
            <a:endParaRPr lang="en-GB" dirty="0"/>
          </a:p>
          <a:p>
            <a:pPr lvl="1"/>
            <a:r>
              <a:rPr lang="el-GR" b="1" i="1" dirty="0">
                <a:solidFill>
                  <a:srgbClr val="FF0000"/>
                </a:solidFill>
              </a:rPr>
              <a:t>Ηθικά ερωτήματα </a:t>
            </a:r>
            <a:r>
              <a:rPr lang="el-GR" i="1" dirty="0"/>
              <a:t>(ή οικονομικά που ασχολούνται με ηθικά ερωτήματα- </a:t>
            </a:r>
            <a:r>
              <a:rPr lang="en-US" i="1" dirty="0"/>
              <a:t>normative economics</a:t>
            </a:r>
            <a:r>
              <a:rPr lang="el-GR" i="1" dirty="0"/>
              <a:t>) είναι ότι έχει ξεκάθαρα μια πολιτική χροιά- ερωτήματα για την κατανομή του εισοδήματος μέσω της φορολογίας, ζητήματα στα όποια δεν λειτουργούν οι αγορές</a:t>
            </a:r>
            <a:r>
              <a:rPr lang="el-GR" b="1" i="1" dirty="0"/>
              <a:t>, </a:t>
            </a:r>
            <a:r>
              <a:rPr lang="en-GB" dirty="0"/>
              <a:t>has to do with value judgements. I.e. questions on distribution of resources, inequality, etc.</a:t>
            </a:r>
          </a:p>
          <a:p>
            <a:pPr lvl="1"/>
            <a:r>
              <a:rPr lang="el-GR" b="1" i="1" dirty="0">
                <a:solidFill>
                  <a:srgbClr val="FF0000"/>
                </a:solidFill>
              </a:rPr>
              <a:t>Θετικά ερωτήματα </a:t>
            </a:r>
            <a:r>
              <a:rPr lang="el-GR" i="1" dirty="0"/>
              <a:t>(</a:t>
            </a:r>
            <a:r>
              <a:rPr lang="en-US" i="1" dirty="0"/>
              <a:t>p</a:t>
            </a:r>
            <a:r>
              <a:rPr lang="en-GB" i="1" dirty="0" err="1"/>
              <a:t>ositive</a:t>
            </a:r>
            <a:r>
              <a:rPr lang="en-GB" i="1" dirty="0"/>
              <a:t> economics</a:t>
            </a:r>
            <a:r>
              <a:rPr lang="el-GR" i="1" dirty="0"/>
              <a:t>)</a:t>
            </a:r>
            <a:r>
              <a:rPr lang="en-US" i="1" dirty="0"/>
              <a:t> </a:t>
            </a:r>
            <a:r>
              <a:rPr lang="el-GR" i="1" dirty="0"/>
              <a:t>έχουν να κάνουν με ζητήματα στα οποία μπορούμε να δώσουμε μια απάντηση χωρίς να εμπλακούμε σε ηθικά ζητήματα (η οι ηθικές επιλογές που πρέπει να κάνουμε είναι σχεδόν αυτονόητες). Τα θεωρητικά οικονομικά ασχολούνται κυρίως με τέτοιου είδους προβλήματα- π.χ. η θεωρητική αποτύπωση των κανόνων και θεσμών της αγοράς, το ζήτημα της βελτιστοποίησης της παραγωγικότητας στην οικονομία κλπ</a:t>
            </a:r>
            <a:r>
              <a:rPr lang="el-GR" b="1" i="1" dirty="0"/>
              <a:t>.</a:t>
            </a:r>
            <a:endParaRPr lang="en-GB" dirty="0"/>
          </a:p>
          <a:p>
            <a:pPr lvl="1"/>
            <a:r>
              <a:rPr lang="el-GR" dirty="0"/>
              <a:t>Ο </a:t>
            </a:r>
            <a:r>
              <a:rPr lang="en-GB" dirty="0"/>
              <a:t>John Neville Keynes (</a:t>
            </a:r>
            <a:r>
              <a:rPr lang="el-GR" dirty="0"/>
              <a:t>πατέρας του</a:t>
            </a:r>
            <a:r>
              <a:rPr lang="en-GB" dirty="0"/>
              <a:t> J.M. Keynes </a:t>
            </a:r>
            <a:r>
              <a:rPr lang="el-GR" dirty="0"/>
              <a:t>και φίλος του</a:t>
            </a:r>
            <a:r>
              <a:rPr lang="en-GB" dirty="0"/>
              <a:t> Marshall) </a:t>
            </a:r>
            <a:r>
              <a:rPr lang="el-GR" dirty="0"/>
              <a:t>λέει ότι τα θετικά οικονομικά (</a:t>
            </a:r>
            <a:r>
              <a:rPr lang="en-GB" dirty="0"/>
              <a:t>positive economics</a:t>
            </a:r>
            <a:r>
              <a:rPr lang="el-GR" dirty="0"/>
              <a:t>) είναι </a:t>
            </a:r>
            <a:r>
              <a:rPr lang="el-GR" dirty="0">
                <a:solidFill>
                  <a:srgbClr val="FF0000"/>
                </a:solidFill>
              </a:rPr>
              <a:t>μια αποτύπωση του τι συμβαίνει</a:t>
            </a:r>
            <a:r>
              <a:rPr lang="en-GB" dirty="0">
                <a:solidFill>
                  <a:srgbClr val="FF0000"/>
                </a:solidFill>
              </a:rPr>
              <a:t> </a:t>
            </a:r>
            <a:r>
              <a:rPr lang="el-GR" dirty="0">
                <a:solidFill>
                  <a:srgbClr val="FF0000"/>
                </a:solidFill>
              </a:rPr>
              <a:t>(</a:t>
            </a:r>
            <a:r>
              <a:rPr lang="en-GB" dirty="0">
                <a:solidFill>
                  <a:srgbClr val="FF0000"/>
                </a:solidFill>
              </a:rPr>
              <a:t>“what is”</a:t>
            </a:r>
            <a:r>
              <a:rPr lang="el-GR" dirty="0">
                <a:solidFill>
                  <a:srgbClr val="FF0000"/>
                </a:solidFill>
              </a:rPr>
              <a:t>)</a:t>
            </a:r>
            <a:r>
              <a:rPr lang="en-GB" dirty="0">
                <a:solidFill>
                  <a:srgbClr val="FF0000"/>
                </a:solidFill>
              </a:rPr>
              <a:t> </a:t>
            </a:r>
            <a:r>
              <a:rPr lang="el-GR" dirty="0"/>
              <a:t>και τα </a:t>
            </a:r>
            <a:r>
              <a:rPr lang="el-GR" dirty="0">
                <a:solidFill>
                  <a:srgbClr val="FF0000"/>
                </a:solidFill>
              </a:rPr>
              <a:t>ηθικά οικονομικά (</a:t>
            </a:r>
            <a:r>
              <a:rPr lang="en-GB" dirty="0">
                <a:solidFill>
                  <a:srgbClr val="FF0000"/>
                </a:solidFill>
              </a:rPr>
              <a:t>normative economics</a:t>
            </a:r>
            <a:r>
              <a:rPr lang="el-GR" dirty="0">
                <a:solidFill>
                  <a:srgbClr val="FF0000"/>
                </a:solidFill>
              </a:rPr>
              <a:t>) είναι μια προσπάθεια να δούμε τι πρέπει να γίνει (</a:t>
            </a:r>
            <a:r>
              <a:rPr lang="en-GB" dirty="0">
                <a:solidFill>
                  <a:srgbClr val="FF0000"/>
                </a:solidFill>
              </a:rPr>
              <a:t>“what ought to be”</a:t>
            </a:r>
            <a:r>
              <a:rPr lang="el-GR" dirty="0">
                <a:solidFill>
                  <a:srgbClr val="FF0000"/>
                </a:solidFill>
              </a:rPr>
              <a:t>)</a:t>
            </a:r>
            <a:r>
              <a:rPr lang="en-GB" dirty="0"/>
              <a:t>.</a:t>
            </a:r>
          </a:p>
          <a:p>
            <a:r>
              <a:rPr lang="el-GR" dirty="0"/>
              <a:t>Η παράδοση (και σχολή του) </a:t>
            </a:r>
            <a:r>
              <a:rPr lang="en-GB" dirty="0">
                <a:solidFill>
                  <a:srgbClr val="FF0000"/>
                </a:solidFill>
              </a:rPr>
              <a:t>David Ricardo </a:t>
            </a:r>
            <a:r>
              <a:rPr lang="el-GR" dirty="0">
                <a:solidFill>
                  <a:srgbClr val="FF0000"/>
                </a:solidFill>
              </a:rPr>
              <a:t>δεν κάνει τέτοιες κατηγοριοποιήσεις</a:t>
            </a:r>
            <a:r>
              <a:rPr lang="el-GR" dirty="0"/>
              <a:t>, ούτε φυσικά θα μπορούσε εφόσον δεν απορρέουν από τον τρόπο που δομείτε η οικονομική ανάλυση σε αυτή την σχολή. </a:t>
            </a:r>
            <a:endParaRPr lang="en-GB" dirty="0"/>
          </a:p>
          <a:p>
            <a:pPr lvl="1"/>
            <a:r>
              <a:rPr lang="el-GR" dirty="0"/>
              <a:t>Εξάλλου ένας τέτοιος διαχωρισμός δεν θα ήταν απλά ένας αναχρονισμός αλλά και δεν θα είχε νόημα στην κλασική σχολή που ασχολείται με το βασικό πρόβλημα της κατανομής και της πάλης των τάξεων.  </a:t>
            </a:r>
            <a:endParaRPr lang="en-GB" dirty="0"/>
          </a:p>
        </p:txBody>
      </p:sp>
      <p:cxnSp>
        <p:nvCxnSpPr>
          <p:cNvPr id="4" name="Straight Connector 3"/>
          <p:cNvCxnSpPr/>
          <p:nvPr/>
        </p:nvCxnSpPr>
        <p:spPr>
          <a:xfrm flipV="1">
            <a:off x="314325" y="1556792"/>
            <a:ext cx="8515350" cy="355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fontAlgn="auto">
              <a:spcBef>
                <a:spcPts val="0"/>
              </a:spcBef>
              <a:spcAft>
                <a:spcPts val="0"/>
              </a:spcAft>
              <a:defRPr/>
            </a:pPr>
            <a:fld id="{FAF749C4-8C5C-4C2C-B858-D474EDD6242A}" type="slidenum">
              <a:rPr lang="en-GB" smtClean="0"/>
              <a:pPr/>
              <a:t>22</a:t>
            </a:fld>
            <a:endParaRPr lang="en-GB" sz="900"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966305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4294"/>
            <a:ext cx="7886700" cy="1439790"/>
          </a:xfrm>
        </p:spPr>
        <p:txBody>
          <a:bodyPr>
            <a:normAutofit/>
          </a:bodyPr>
          <a:lstStyle/>
          <a:p>
            <a:r>
              <a:rPr lang="el-GR" dirty="0"/>
              <a:t>Τα οικονομικά του </a:t>
            </a:r>
            <a:r>
              <a:rPr lang="en-GB" dirty="0"/>
              <a:t>Marshall</a:t>
            </a:r>
            <a:r>
              <a:rPr lang="el-GR" dirty="0"/>
              <a:t>- Οι βάσεις</a:t>
            </a:r>
            <a:endParaRPr lang="en-GB" dirty="0"/>
          </a:p>
        </p:txBody>
      </p:sp>
      <p:sp>
        <p:nvSpPr>
          <p:cNvPr id="3" name="Content Placeholder 2"/>
          <p:cNvSpPr>
            <a:spLocks noGrp="1"/>
          </p:cNvSpPr>
          <p:nvPr>
            <p:ph idx="1"/>
          </p:nvPr>
        </p:nvSpPr>
        <p:spPr>
          <a:xfrm>
            <a:off x="0" y="1456954"/>
            <a:ext cx="9108504" cy="5147251"/>
          </a:xfrm>
        </p:spPr>
        <p:txBody>
          <a:bodyPr>
            <a:normAutofit fontScale="55000" lnSpcReduction="20000"/>
          </a:bodyPr>
          <a:lstStyle/>
          <a:p>
            <a:r>
              <a:rPr lang="el-GR" dirty="0"/>
              <a:t>Η βασική αναλυτική μονάδα είναι το </a:t>
            </a:r>
            <a:r>
              <a:rPr lang="el-GR" dirty="0">
                <a:solidFill>
                  <a:srgbClr val="FF0000"/>
                </a:solidFill>
              </a:rPr>
              <a:t>άτομο/ιδιώτης</a:t>
            </a:r>
            <a:r>
              <a:rPr lang="en-GB" dirty="0"/>
              <a:t>.</a:t>
            </a:r>
          </a:p>
          <a:p>
            <a:pPr lvl="1"/>
            <a:r>
              <a:rPr lang="el-GR" dirty="0"/>
              <a:t>Ο ιδιώτης ως </a:t>
            </a:r>
            <a:r>
              <a:rPr lang="el-GR" dirty="0">
                <a:solidFill>
                  <a:srgbClr val="FF0000"/>
                </a:solidFill>
              </a:rPr>
              <a:t>παραγωγός</a:t>
            </a:r>
            <a:r>
              <a:rPr lang="el-GR" dirty="0"/>
              <a:t> και ως </a:t>
            </a:r>
            <a:r>
              <a:rPr lang="el-GR" dirty="0">
                <a:solidFill>
                  <a:srgbClr val="FF0000"/>
                </a:solidFill>
              </a:rPr>
              <a:t>καταναλωτής</a:t>
            </a:r>
            <a:r>
              <a:rPr lang="en-GB" dirty="0"/>
              <a:t>.</a:t>
            </a:r>
          </a:p>
          <a:p>
            <a:pPr lvl="1"/>
            <a:r>
              <a:rPr lang="el-GR" dirty="0"/>
              <a:t>Το άτομο θεωρείται </a:t>
            </a:r>
            <a:r>
              <a:rPr lang="el-GR" dirty="0">
                <a:solidFill>
                  <a:srgbClr val="FF0000"/>
                </a:solidFill>
              </a:rPr>
              <a:t>ορθολογικό (</a:t>
            </a:r>
            <a:r>
              <a:rPr lang="en-US" dirty="0">
                <a:solidFill>
                  <a:srgbClr val="FF0000"/>
                </a:solidFill>
              </a:rPr>
              <a:t>rational</a:t>
            </a:r>
            <a:r>
              <a:rPr lang="el-GR" dirty="0">
                <a:solidFill>
                  <a:srgbClr val="FF0000"/>
                </a:solidFill>
              </a:rPr>
              <a:t>) στις αποφάσεις που παίρνει με γνώμονα το συμφέρον του</a:t>
            </a:r>
            <a:r>
              <a:rPr lang="el-GR" dirty="0"/>
              <a:t>.</a:t>
            </a:r>
            <a:endParaRPr lang="en-GB" dirty="0"/>
          </a:p>
          <a:p>
            <a:pPr lvl="1"/>
            <a:r>
              <a:rPr lang="el-GR" b="1" dirty="0"/>
              <a:t>Οι </a:t>
            </a:r>
            <a:r>
              <a:rPr lang="el-GR" b="1" dirty="0">
                <a:solidFill>
                  <a:srgbClr val="FF0000"/>
                </a:solidFill>
              </a:rPr>
              <a:t>καταναλωτές μεγιστοποιούν την ευτυχία τους μέσω της αγοράς προϊόντων </a:t>
            </a:r>
            <a:r>
              <a:rPr lang="el-GR" b="1" dirty="0"/>
              <a:t>και υπηρεσιών.</a:t>
            </a:r>
            <a:endParaRPr lang="en-GB" dirty="0"/>
          </a:p>
          <a:p>
            <a:pPr lvl="1"/>
            <a:r>
              <a:rPr lang="el-GR" b="1" dirty="0"/>
              <a:t>Οι </a:t>
            </a:r>
            <a:r>
              <a:rPr lang="el-GR" b="1" dirty="0">
                <a:solidFill>
                  <a:srgbClr val="FF0000"/>
                </a:solidFill>
              </a:rPr>
              <a:t>παραγωγοί μεγιστοποιούν τα κέρδη τους με το να παράγουν προϊόντα </a:t>
            </a:r>
            <a:r>
              <a:rPr lang="el-GR" b="1" dirty="0"/>
              <a:t>για την αγορά. </a:t>
            </a:r>
          </a:p>
          <a:p>
            <a:r>
              <a:rPr lang="en-GB" dirty="0"/>
              <a:t>O Marshal </a:t>
            </a:r>
            <a:r>
              <a:rPr lang="el-GR" dirty="0"/>
              <a:t>βελτίωσε και εκλέπτυνε την κατανόηση της ζήτησης προϊόντων στην αγορά </a:t>
            </a:r>
            <a:r>
              <a:rPr lang="el-GR" dirty="0" err="1"/>
              <a:t>δημιουργοντάς</a:t>
            </a:r>
            <a:r>
              <a:rPr lang="el-GR" dirty="0"/>
              <a:t> καινούργια ερμηνευτικά εργαλεία. </a:t>
            </a:r>
          </a:p>
          <a:p>
            <a:pPr lvl="1"/>
            <a:r>
              <a:rPr lang="el-GR" dirty="0">
                <a:solidFill>
                  <a:srgbClr val="FF0000"/>
                </a:solidFill>
              </a:rPr>
              <a:t>Η ζήτηση έγινε μια γραμμική παράσταση </a:t>
            </a:r>
            <a:r>
              <a:rPr lang="el-GR" dirty="0"/>
              <a:t>που συνδέει τις τιμές με τις ποσότητες ενός προϊόντος. </a:t>
            </a:r>
          </a:p>
          <a:p>
            <a:pPr lvl="1"/>
            <a:r>
              <a:rPr lang="el-GR" dirty="0"/>
              <a:t>Δημιουργείται μια σχέση που δηλώνει ότι η ζήτηση ενός προϊόντος αυξάνεται καθώς μειώνεται η τιμή του. </a:t>
            </a:r>
          </a:p>
          <a:p>
            <a:pPr lvl="1"/>
            <a:r>
              <a:rPr lang="el-GR" dirty="0"/>
              <a:t>Συνεπώς </a:t>
            </a:r>
            <a:r>
              <a:rPr lang="el-GR" dirty="0">
                <a:solidFill>
                  <a:srgbClr val="FF0000"/>
                </a:solidFill>
              </a:rPr>
              <a:t>το βασικό στοιχείο ενός προϊόντος- αναλυτικά- είναι πλέον η τιμή του</a:t>
            </a:r>
            <a:r>
              <a:rPr lang="el-GR" dirty="0"/>
              <a:t>, μιας και η ζήτηση σχετίζεται άμεσα με αυτό το στοιχείο. Θεωρούμε δεδομένο ότι όλες οι υπόλοιπες μεταβλητές παραμένουν σταθερές (</a:t>
            </a:r>
            <a:r>
              <a:rPr lang="en-US" dirty="0"/>
              <a:t>ceteris paribus). </a:t>
            </a:r>
          </a:p>
          <a:p>
            <a:r>
              <a:rPr lang="el-GR" dirty="0"/>
              <a:t>Στην πλευρά της παραγωγής ο </a:t>
            </a:r>
            <a:r>
              <a:rPr lang="en-GB" dirty="0"/>
              <a:t>Marshall </a:t>
            </a:r>
            <a:r>
              <a:rPr lang="el-GR" dirty="0"/>
              <a:t>εστιάζει στις αποφάσεις των (μικρών κυρίως) παραγωγών σε ένα περιβάλλον γενικού ανταγωνισμού. </a:t>
            </a:r>
            <a:endParaRPr lang="en-GB" dirty="0"/>
          </a:p>
          <a:p>
            <a:pPr lvl="1"/>
            <a:r>
              <a:rPr lang="el-GR" dirty="0"/>
              <a:t>Βλέπει την παραγωγή καθαρά μέσα από το καινούριο πλαίσιο των αποφάσεων, και κυρίων των χρονικών στιγμών στις οποίες οι αποφάσεις πρέπει να λάβουν μέρος και το χρονικό διάστημα που οι αποφάσεις αυτές δεσμεύουν καινούργιες αποφάσεις για την παραγωγή.</a:t>
            </a:r>
            <a:r>
              <a:rPr lang="en-GB" dirty="0"/>
              <a:t> </a:t>
            </a:r>
          </a:p>
          <a:p>
            <a:pPr lvl="1"/>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40768"/>
            <a:ext cx="8203406" cy="64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fontAlgn="auto">
              <a:spcBef>
                <a:spcPts val="0"/>
              </a:spcBef>
              <a:spcAft>
                <a:spcPts val="0"/>
              </a:spcAft>
              <a:defRPr/>
            </a:pPr>
            <a:fld id="{FAF749C4-8C5C-4C2C-B858-D474EDD6242A}" type="slidenum">
              <a:rPr lang="en-GB" smtClean="0"/>
              <a:pPr/>
              <a:t>23</a:t>
            </a:fld>
            <a:endParaRPr lang="en-GB" sz="90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5923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505475"/>
          </a:xfrm>
        </p:spPr>
        <p:txBody>
          <a:bodyPr>
            <a:normAutofit fontScale="90000"/>
          </a:bodyPr>
          <a:lstStyle/>
          <a:p>
            <a:pPr algn="ctr"/>
            <a:r>
              <a:rPr lang="el-GR" dirty="0"/>
              <a:t>Το διάγραμμα!</a:t>
            </a:r>
            <a:endParaRPr lang="en-GB" dirty="0"/>
          </a:p>
        </p:txBody>
      </p:sp>
      <p:sp>
        <p:nvSpPr>
          <p:cNvPr id="3" name="Content Placeholder 2"/>
          <p:cNvSpPr>
            <a:spLocks noGrp="1"/>
          </p:cNvSpPr>
          <p:nvPr>
            <p:ph idx="1"/>
          </p:nvPr>
        </p:nvSpPr>
        <p:spPr>
          <a:xfrm>
            <a:off x="153266" y="1706707"/>
            <a:ext cx="4686300" cy="4818637"/>
          </a:xfrm>
        </p:spPr>
        <p:txBody>
          <a:bodyPr>
            <a:normAutofit fontScale="70000" lnSpcReduction="20000"/>
          </a:bodyPr>
          <a:lstStyle/>
          <a:p>
            <a:r>
              <a:rPr lang="el-GR" dirty="0"/>
              <a:t>Μια από τις καινοτομίες του </a:t>
            </a:r>
            <a:r>
              <a:rPr lang="en-GB" dirty="0"/>
              <a:t>Marshall </a:t>
            </a:r>
            <a:r>
              <a:rPr lang="el-GR" dirty="0"/>
              <a:t>είναι </a:t>
            </a:r>
            <a:r>
              <a:rPr lang="el-GR" dirty="0">
                <a:solidFill>
                  <a:srgbClr val="FF0000"/>
                </a:solidFill>
              </a:rPr>
              <a:t>η διεξοδική ανάλυση της ζήτησης.</a:t>
            </a:r>
          </a:p>
          <a:p>
            <a:endParaRPr lang="en-GB" dirty="0"/>
          </a:p>
          <a:p>
            <a:r>
              <a:rPr lang="el-GR" dirty="0"/>
              <a:t>Οι συγγραφείς της κλασικής σχολής </a:t>
            </a:r>
            <a:r>
              <a:rPr lang="en-GB" dirty="0"/>
              <a:t>(</a:t>
            </a:r>
            <a:r>
              <a:rPr lang="el-GR" dirty="0"/>
              <a:t>και ειδικά ο</a:t>
            </a:r>
            <a:r>
              <a:rPr lang="en-GB" dirty="0"/>
              <a:t> Ricardo) </a:t>
            </a:r>
            <a:r>
              <a:rPr lang="el-GR" dirty="0"/>
              <a:t>α</a:t>
            </a:r>
            <a:r>
              <a:rPr lang="el-GR" dirty="0">
                <a:solidFill>
                  <a:srgbClr val="FF0000"/>
                </a:solidFill>
              </a:rPr>
              <a:t>σχολήθηκαν με την ζήτηση ως ένα ‘λογιστικό’ πρόβλημα από την οπτική της παραγωγής </a:t>
            </a:r>
            <a:r>
              <a:rPr lang="el-GR" dirty="0"/>
              <a:t>και –συνεπώς- πάγιων κοινωνικών απαιτήσεων όπως η σίτιση του πληθυσμού. </a:t>
            </a:r>
          </a:p>
          <a:p>
            <a:pPr marL="0" indent="0">
              <a:buNone/>
            </a:pPr>
            <a:endParaRPr lang="el-GR" dirty="0"/>
          </a:p>
          <a:p>
            <a:r>
              <a:rPr lang="el-GR" dirty="0"/>
              <a:t>Με τους νεοκλασικούς </a:t>
            </a:r>
            <a:r>
              <a:rPr lang="el-GR" dirty="0">
                <a:solidFill>
                  <a:srgbClr val="FF0000"/>
                </a:solidFill>
              </a:rPr>
              <a:t>η ζήτηση γίνεται το βασικό οργανωτικό εργαλείο για την λειτουργία της αγοράς- </a:t>
            </a:r>
            <a:r>
              <a:rPr lang="el-GR" dirty="0"/>
              <a:t>αλλά και ο λόγος για τον οποίον δημιουργείται παραγωγή. </a:t>
            </a:r>
          </a:p>
          <a:p>
            <a:pPr marL="0" indent="0">
              <a:buNone/>
            </a:pPr>
            <a:endParaRPr lang="el-GR" dirty="0"/>
          </a:p>
          <a:p>
            <a:r>
              <a:rPr lang="el-GR" dirty="0">
                <a:solidFill>
                  <a:srgbClr val="FF0000"/>
                </a:solidFill>
              </a:rPr>
              <a:t>Η ζήτηση ενός προϊόντος απορρέει από τις προσωπικές επιλογές και προτιμήσεις των ιδιωτών</a:t>
            </a:r>
            <a:r>
              <a:rPr lang="el-GR" dirty="0"/>
              <a:t>, και οργανώνει την παραγωγή μέσω της αύξησης (ή μείωσης) των τιμών όταν υπάρχει ζήτηση (ή έλλειψη ζήτησης).</a:t>
            </a:r>
          </a:p>
          <a:p>
            <a:pPr marL="0" indent="0">
              <a:buNone/>
            </a:pPr>
            <a:r>
              <a:rPr lang="en-GB" dirty="0"/>
              <a:t>.</a:t>
            </a:r>
          </a:p>
          <a:p>
            <a:r>
              <a:rPr lang="el-GR" dirty="0"/>
              <a:t>Αυτός ο μηχανισμός δείχνει την σημασία που δίνει στις </a:t>
            </a:r>
            <a:r>
              <a:rPr lang="el-GR" dirty="0">
                <a:solidFill>
                  <a:srgbClr val="FF0000"/>
                </a:solidFill>
              </a:rPr>
              <a:t>τιμές αγοράς </a:t>
            </a:r>
            <a:r>
              <a:rPr lang="el-GR" dirty="0"/>
              <a:t>το νεοκλασικό παράδειγμα, ως το βασικό ερώτημα που πρέπει να αναλύσουμε. </a:t>
            </a:r>
            <a:r>
              <a:rPr lang="en-GB" dirty="0"/>
              <a:t> </a:t>
            </a:r>
          </a:p>
        </p:txBody>
      </p:sp>
      <p:pic>
        <p:nvPicPr>
          <p:cNvPr id="2050" name="Picture 2" descr="F:\Introductory Economics BA-BSC Goldsmiths\Supply-demand-equilibrium.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2832" y="1893742"/>
            <a:ext cx="3421207" cy="342120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defTabSz="685800" fontAlgn="auto">
              <a:spcBef>
                <a:spcPts val="0"/>
              </a:spcBef>
              <a:spcAft>
                <a:spcPts val="0"/>
              </a:spcAft>
              <a:defRPr/>
            </a:pPr>
            <a:fld id="{FAF749C4-8C5C-4C2C-B858-D474EDD6242A}" type="slidenum">
              <a:rPr lang="en-GB">
                <a:solidFill>
                  <a:prstClr val="black">
                    <a:tint val="75000"/>
                  </a:prstClr>
                </a:solidFill>
                <a:latin typeface="Calibri" panose="020F0502020204030204"/>
                <a:cs typeface="+mn-cs"/>
              </a:rPr>
              <a:pPr defTabSz="685800" fontAlgn="auto">
                <a:spcBef>
                  <a:spcPts val="0"/>
                </a:spcBef>
                <a:spcAft>
                  <a:spcPts val="0"/>
                </a:spcAft>
                <a:defRPr/>
              </a:pPr>
              <a:t>24</a:t>
            </a:fld>
            <a:endParaRPr lang="en-GB">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246687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Alfred Marshall (1842-1924)</a:t>
            </a:r>
          </a:p>
        </p:txBody>
      </p:sp>
      <p:sp>
        <p:nvSpPr>
          <p:cNvPr id="3" name="TextBox 2"/>
          <p:cNvSpPr txBox="1"/>
          <p:nvPr/>
        </p:nvSpPr>
        <p:spPr>
          <a:xfrm>
            <a:off x="899592" y="2294048"/>
            <a:ext cx="5544616" cy="2575112"/>
          </a:xfrm>
          <a:prstGeom prst="rect">
            <a:avLst/>
          </a:prstGeom>
        </p:spPr>
        <p:txBody>
          <a:bodyPr vert="horz" wrap="square" lIns="91440" tIns="45720" rIns="91440" bIns="45720" rtlCol="0" anchor="ctr">
            <a:normAutofit/>
          </a:bodyPr>
          <a:lstStyle/>
          <a:p>
            <a:r>
              <a:rPr lang="el-GR" sz="2000" dirty="0"/>
              <a:t>Καμπύλη ζήτησης προκύπτει από τη σταθερή οριακή χρησιμότητα (</a:t>
            </a:r>
            <a:r>
              <a:rPr lang="en-US" sz="2000" dirty="0"/>
              <a:t>marginal utility) </a:t>
            </a:r>
            <a:r>
              <a:rPr lang="el-GR" sz="2000" dirty="0"/>
              <a:t>του χρήματος</a:t>
            </a:r>
          </a:p>
          <a:p>
            <a:endParaRPr lang="en-US" sz="2000" dirty="0"/>
          </a:p>
          <a:p>
            <a:r>
              <a:rPr lang="en-US" sz="2000" dirty="0" err="1"/>
              <a:t>MUx</a:t>
            </a:r>
            <a:r>
              <a:rPr lang="en-US" sz="2000" dirty="0"/>
              <a:t>/</a:t>
            </a:r>
            <a:r>
              <a:rPr lang="en-US" sz="2000" dirty="0" err="1"/>
              <a:t>Px</a:t>
            </a:r>
            <a:r>
              <a:rPr lang="en-US" sz="2000" dirty="0"/>
              <a:t>=</a:t>
            </a:r>
            <a:r>
              <a:rPr lang="en-US" sz="2000" dirty="0" err="1"/>
              <a:t>MUm</a:t>
            </a:r>
            <a:endParaRPr lang="en-US" sz="2000" dirty="0"/>
          </a:p>
          <a:p>
            <a:endParaRPr lang="en-US" sz="2000" dirty="0"/>
          </a:p>
          <a:p>
            <a:r>
              <a:rPr lang="en-US" sz="2000" dirty="0" err="1"/>
              <a:t>Px</a:t>
            </a:r>
            <a:r>
              <a:rPr lang="en-US" sz="2000" dirty="0"/>
              <a:t>=</a:t>
            </a:r>
            <a:r>
              <a:rPr lang="en-US" sz="2000" dirty="0" err="1"/>
              <a:t>MUx</a:t>
            </a:r>
            <a:r>
              <a:rPr lang="en-US" sz="2000" dirty="0"/>
              <a:t>/</a:t>
            </a:r>
            <a:r>
              <a:rPr lang="en-US" sz="2000" dirty="0" err="1"/>
              <a:t>MUm</a:t>
            </a:r>
            <a:endParaRPr lang="el-GR" sz="2000" dirty="0"/>
          </a:p>
          <a:p>
            <a:endParaRPr lang="el-GR" sz="2000" dirty="0"/>
          </a:p>
          <a:p>
            <a:endParaRPr lang="el-GR" sz="20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3179214"/>
            <a:ext cx="2521296" cy="134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3363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92" y="966356"/>
            <a:ext cx="8047759" cy="568902"/>
          </a:xfrm>
        </p:spPr>
        <p:txBody>
          <a:bodyPr>
            <a:normAutofit/>
          </a:bodyPr>
          <a:lstStyle/>
          <a:p>
            <a:pPr algn="ctr"/>
            <a:r>
              <a:rPr lang="el-GR" dirty="0"/>
              <a:t>Η αρχή της ατομικής λογικής και επιλογής </a:t>
            </a:r>
            <a:endParaRPr lang="en-GB" dirty="0"/>
          </a:p>
        </p:txBody>
      </p:sp>
      <p:sp>
        <p:nvSpPr>
          <p:cNvPr id="3" name="Content Placeholder 2"/>
          <p:cNvSpPr>
            <a:spLocks noGrp="1"/>
          </p:cNvSpPr>
          <p:nvPr>
            <p:ph idx="1"/>
          </p:nvPr>
        </p:nvSpPr>
        <p:spPr>
          <a:xfrm>
            <a:off x="262370" y="1543050"/>
            <a:ext cx="8388062" cy="4910286"/>
          </a:xfrm>
        </p:spPr>
        <p:txBody>
          <a:bodyPr>
            <a:normAutofit fontScale="85000" lnSpcReduction="20000"/>
          </a:bodyPr>
          <a:lstStyle/>
          <a:p>
            <a:pPr marL="0" indent="0">
              <a:buNone/>
            </a:pPr>
            <a:endParaRPr lang="el-GR" b="1" dirty="0"/>
          </a:p>
          <a:p>
            <a:pPr marL="0" indent="0">
              <a:buNone/>
            </a:pPr>
            <a:r>
              <a:rPr lang="el-GR" dirty="0"/>
              <a:t>Η νεοκλασική σχολή θεωρεί ότι δεν μπορούμε να συγκρίνουμε την ευτυχία (</a:t>
            </a:r>
            <a:r>
              <a:rPr lang="en-US" dirty="0"/>
              <a:t>utility)</a:t>
            </a:r>
            <a:r>
              <a:rPr lang="el-GR" dirty="0"/>
              <a:t> που λαμβάνουν οι καταναλωτές από διάφορα προϊόντα- η ωφέλεια που απορρέει από το προϊόν για τον καταναλωτή είναι συγκρίσιμη μόνο με αλλά προϊόντα που ο καταναλωτής αυτός μπορούσε να καταναλώσει αν διαχειριζόταν το εισόδημά του διαφορετικά</a:t>
            </a:r>
            <a:r>
              <a:rPr lang="el-GR" b="1" dirty="0"/>
              <a:t>.</a:t>
            </a:r>
            <a:r>
              <a:rPr lang="en-GB" dirty="0"/>
              <a:t> </a:t>
            </a:r>
          </a:p>
          <a:p>
            <a:pPr marL="342900" lvl="1" indent="0">
              <a:buNone/>
            </a:pPr>
            <a:r>
              <a:rPr lang="el-GR" dirty="0"/>
              <a:t>Δεν υπάρχει αδιάβλητος τρόπος (και συνεπώς τρόπος που είναι συνεπής με την θετική πλευρά των νεοκλασικών οικονομικών) για να συγκρίνουμε τις προτιμήσεις δυο ατόμων</a:t>
            </a:r>
            <a:r>
              <a:rPr lang="en-GB" dirty="0"/>
              <a:t>.</a:t>
            </a:r>
          </a:p>
          <a:p>
            <a:pPr marL="0" indent="0">
              <a:buNone/>
            </a:pPr>
            <a:endParaRPr lang="el-GR" dirty="0"/>
          </a:p>
          <a:p>
            <a:pPr marL="0" indent="0">
              <a:buNone/>
            </a:pPr>
            <a:r>
              <a:rPr lang="el-GR" dirty="0"/>
              <a:t>Βέβαια η αρχή είναι ότι </a:t>
            </a:r>
            <a:r>
              <a:rPr lang="el-GR" dirty="0">
                <a:solidFill>
                  <a:srgbClr val="FF0000"/>
                </a:solidFill>
              </a:rPr>
              <a:t>όλοι οι άνθρωποι είναι ουσιαστικά ίδιοι </a:t>
            </a:r>
            <a:r>
              <a:rPr lang="el-GR" dirty="0"/>
              <a:t>ως προς το πως διαχειρίζονται το πρόβλημα των επίλογων, απλά περιορίζονται από διαφορετικές μεταβλητές, η από διαφορετικές καταστάσεις –</a:t>
            </a:r>
          </a:p>
          <a:p>
            <a:pPr marL="0" indent="0">
              <a:buNone/>
            </a:pPr>
            <a:endParaRPr lang="en-GB" dirty="0"/>
          </a:p>
          <a:p>
            <a:pPr marL="0" indent="0">
              <a:buNone/>
            </a:pPr>
            <a:r>
              <a:rPr lang="en-GB" i="1" dirty="0"/>
              <a:t>“A rich man, in doubt whether to spend a shilling on a single cigar, is weighing against one another smaller pleasures than a poor man, who is doubting weather to spend a shilling on a supply of tobacco that will last him a month. The clerk with £100 a year will walk to work in a much heavier rain than the clerk with £300 a year.”</a:t>
            </a:r>
            <a:endParaRPr lang="el-GR" i="1" dirty="0"/>
          </a:p>
          <a:p>
            <a:pPr marL="0" indent="0">
              <a:buNone/>
            </a:pPr>
            <a:endParaRPr lang="en-GB" i="1" dirty="0"/>
          </a:p>
          <a:p>
            <a:pPr lvl="1"/>
            <a:r>
              <a:rPr lang="el-GR" i="1" dirty="0"/>
              <a:t>Συνεπώς στον</a:t>
            </a:r>
            <a:r>
              <a:rPr lang="en-GB" i="1" dirty="0"/>
              <a:t> Marshall </a:t>
            </a:r>
            <a:r>
              <a:rPr lang="el-GR" i="1" dirty="0"/>
              <a:t>αυτά τα ερωτήματα έχουν την ιδιά αναλυτική βάση και επιλύονται από την πλευρά του ατόμου με τον ίδιο τρόπο, απλά διαφέρουν οι καταστάσεις στις οποίες τα άτομα βρίσκονται και κάνουν τις επιλογές τους. </a:t>
            </a:r>
            <a:endParaRPr lang="en-GB" i="1" dirty="0"/>
          </a:p>
        </p:txBody>
      </p:sp>
      <p:sp>
        <p:nvSpPr>
          <p:cNvPr id="4" name="Slide Number Placeholder 3"/>
          <p:cNvSpPr>
            <a:spLocks noGrp="1"/>
          </p:cNvSpPr>
          <p:nvPr>
            <p:ph type="sldNum" sz="quarter" idx="12"/>
          </p:nvPr>
        </p:nvSpPr>
        <p:spPr/>
        <p:txBody>
          <a:bodyPr/>
          <a:lstStyle/>
          <a:p>
            <a:pPr defTabSz="685800" fontAlgn="auto">
              <a:spcBef>
                <a:spcPts val="0"/>
              </a:spcBef>
              <a:spcAft>
                <a:spcPts val="0"/>
              </a:spcAft>
              <a:defRPr/>
            </a:pPr>
            <a:fld id="{FAF749C4-8C5C-4C2C-B858-D474EDD6242A}" type="slidenum">
              <a:rPr lang="en-GB">
                <a:solidFill>
                  <a:prstClr val="black">
                    <a:tint val="75000"/>
                  </a:prstClr>
                </a:solidFill>
                <a:latin typeface="Calibri" panose="020F0502020204030204"/>
                <a:cs typeface="+mn-cs"/>
              </a:rPr>
              <a:pPr defTabSz="685800" fontAlgn="auto">
                <a:spcBef>
                  <a:spcPts val="0"/>
                </a:spcBef>
                <a:spcAft>
                  <a:spcPts val="0"/>
                </a:spcAft>
                <a:defRPr/>
              </a:pPr>
              <a:t>26</a:t>
            </a:fld>
            <a:endParaRPr lang="en-GB">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438597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Alfred Marshall (1842-1924)</a:t>
            </a:r>
          </a:p>
        </p:txBody>
      </p:sp>
      <p:sp>
        <p:nvSpPr>
          <p:cNvPr id="3" name="TextBox 2"/>
          <p:cNvSpPr txBox="1"/>
          <p:nvPr/>
        </p:nvSpPr>
        <p:spPr>
          <a:xfrm>
            <a:off x="827584" y="1259114"/>
            <a:ext cx="5472608" cy="648072"/>
          </a:xfrm>
          <a:prstGeom prst="rect">
            <a:avLst/>
          </a:prstGeom>
        </p:spPr>
        <p:txBody>
          <a:bodyPr vert="horz" wrap="square" lIns="91440" tIns="45720" rIns="91440" bIns="45720" rtlCol="0" anchor="ctr">
            <a:normAutofit/>
          </a:bodyPr>
          <a:lstStyle/>
          <a:p>
            <a:r>
              <a:rPr lang="el-GR" sz="2000" dirty="0"/>
              <a:t>Εφαρμογή της </a:t>
            </a:r>
            <a:r>
              <a:rPr lang="el-GR" sz="2000" dirty="0" err="1"/>
              <a:t>ισο</a:t>
            </a:r>
            <a:r>
              <a:rPr lang="el-GR" sz="2000" dirty="0"/>
              <a:t>-οριακής αρχής</a:t>
            </a: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878586"/>
            <a:ext cx="5008786" cy="430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300192" y="2564904"/>
            <a:ext cx="2160240" cy="2592288"/>
          </a:xfrm>
          <a:prstGeom prst="rect">
            <a:avLst/>
          </a:prstGeom>
        </p:spPr>
        <p:txBody>
          <a:bodyPr vert="horz" wrap="square" lIns="91440" tIns="45720" rIns="91440" bIns="45720" rtlCol="0" anchor="ctr">
            <a:normAutofit/>
          </a:bodyPr>
          <a:lstStyle/>
          <a:p>
            <a:r>
              <a:rPr lang="el-GR" dirty="0"/>
              <a:t>Το παιδάκι στο δάσος σταματά να μαζεύει βατόμουρα όταν η οριακή κόπωση από το μάζεμα είναι ίση με την ευχαρίστηση του οριακού βατόμουρου</a:t>
            </a:r>
            <a:endParaRPr lang="en-US" dirty="0"/>
          </a:p>
        </p:txBody>
      </p:sp>
    </p:spTree>
    <p:extLst>
      <p:ext uri="{BB962C8B-B14F-4D97-AF65-F5344CB8AC3E}">
        <p14:creationId xmlns:p14="http://schemas.microsoft.com/office/powerpoint/2010/main" val="7470859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Alfred Marshall (1842-1924)</a:t>
            </a:r>
          </a:p>
        </p:txBody>
      </p:sp>
      <p:sp>
        <p:nvSpPr>
          <p:cNvPr id="3" name="TextBox 2"/>
          <p:cNvSpPr txBox="1"/>
          <p:nvPr/>
        </p:nvSpPr>
        <p:spPr>
          <a:xfrm>
            <a:off x="755576" y="1556792"/>
            <a:ext cx="7272808" cy="1584176"/>
          </a:xfrm>
          <a:prstGeom prst="rect">
            <a:avLst/>
          </a:prstGeom>
        </p:spPr>
        <p:txBody>
          <a:bodyPr vert="horz" wrap="square" lIns="91440" tIns="45720" rIns="91440" bIns="45720" rtlCol="0" anchor="ctr">
            <a:normAutofit fontScale="92500" lnSpcReduction="20000"/>
          </a:bodyPr>
          <a:lstStyle/>
          <a:p>
            <a:r>
              <a:rPr lang="el-GR" dirty="0"/>
              <a:t>Από μια καθαρά υποκειμενική θεωρία αξίας σε μια θεωρία ισορροπίας προσφοράς και ζήτησης σε κανονικές τιμές.</a:t>
            </a:r>
          </a:p>
          <a:p>
            <a:endParaRPr lang="el-GR" dirty="0"/>
          </a:p>
          <a:p>
            <a:r>
              <a:rPr lang="el-GR" dirty="0"/>
              <a:t>Η χρησιμότητα έχει σημασία κυρίως για το </a:t>
            </a:r>
            <a:r>
              <a:rPr lang="el-GR" b="1" dirty="0"/>
              <a:t>πλεόνασμα του καταναλωτή </a:t>
            </a:r>
            <a:r>
              <a:rPr lang="en-US" dirty="0"/>
              <a:t>(consumer surplus)</a:t>
            </a:r>
          </a:p>
          <a:p>
            <a:endParaRPr lang="en-US" dirty="0"/>
          </a:p>
          <a:p>
            <a:r>
              <a:rPr lang="el-GR" b="1" dirty="0"/>
              <a:t>Ελαστικότητα ζήτησης </a:t>
            </a:r>
          </a:p>
          <a:p>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2600325"/>
            <a:ext cx="1724025"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4257675"/>
            <a:ext cx="4964156" cy="1115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3" y="3068960"/>
            <a:ext cx="3960440" cy="1050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4816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Alfred Marshall (1842-1924)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412776"/>
            <a:ext cx="5616624" cy="4212468"/>
          </a:xfrm>
          <a:prstGeom prst="rect">
            <a:avLst/>
          </a:prstGeom>
        </p:spPr>
      </p:pic>
    </p:spTree>
    <p:extLst>
      <p:ext uri="{BB962C8B-B14F-4D97-AF65-F5344CB8AC3E}">
        <p14:creationId xmlns:p14="http://schemas.microsoft.com/office/powerpoint/2010/main" val="658553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l-GR" dirty="0"/>
              <a:t>Περιεχόμενα ενότητας</a:t>
            </a:r>
          </a:p>
        </p:txBody>
      </p:sp>
      <p:sp>
        <p:nvSpPr>
          <p:cNvPr id="2" name="TextBox 1"/>
          <p:cNvSpPr txBox="1"/>
          <p:nvPr/>
        </p:nvSpPr>
        <p:spPr>
          <a:xfrm>
            <a:off x="3131840" y="6525344"/>
            <a:ext cx="914400" cy="914400"/>
          </a:xfrm>
          <a:prstGeom prst="rect">
            <a:avLst/>
          </a:prstGeom>
        </p:spPr>
        <p:txBody>
          <a:bodyPr vert="horz" wrap="none" lIns="91440" tIns="45720" rIns="91440" bIns="45720" rtlCol="0" anchor="ctr">
            <a:normAutofit/>
          </a:bodyPr>
          <a:lstStyle/>
          <a:p>
            <a:endParaRPr lang="en-GB" dirty="0"/>
          </a:p>
        </p:txBody>
      </p:sp>
      <p:sp>
        <p:nvSpPr>
          <p:cNvPr id="4" name="Content Placeholder 3"/>
          <p:cNvSpPr>
            <a:spLocks noGrp="1"/>
          </p:cNvSpPr>
          <p:nvPr>
            <p:ph idx="1"/>
          </p:nvPr>
        </p:nvSpPr>
        <p:spPr/>
        <p:txBody>
          <a:bodyPr/>
          <a:lstStyle/>
          <a:p>
            <a:r>
              <a:rPr lang="el-GR" sz="2000" b="1" dirty="0"/>
              <a:t>Ηνωμένο Βασίλειο</a:t>
            </a:r>
            <a:endParaRPr lang="en-US" sz="2000" b="1" dirty="0"/>
          </a:p>
          <a:p>
            <a:pPr lvl="1"/>
            <a:r>
              <a:rPr lang="en-US" sz="1800" dirty="0"/>
              <a:t>Marshall * Edgeworth *Wicksteed </a:t>
            </a:r>
            <a:endParaRPr lang="el-GR" sz="1800" dirty="0"/>
          </a:p>
          <a:p>
            <a:r>
              <a:rPr lang="el-GR" sz="2000" b="1" dirty="0"/>
              <a:t>ΗΠΑ</a:t>
            </a:r>
            <a:endParaRPr lang="en-US" sz="2000" b="1" dirty="0"/>
          </a:p>
          <a:p>
            <a:pPr lvl="1"/>
            <a:r>
              <a:rPr lang="en-US" sz="1800" dirty="0"/>
              <a:t>Clark * Fisher</a:t>
            </a:r>
          </a:p>
          <a:p>
            <a:r>
              <a:rPr lang="el-GR" sz="2000" b="1" dirty="0"/>
              <a:t>Ιταλία</a:t>
            </a:r>
            <a:endParaRPr lang="en-US" sz="2000" b="1" dirty="0"/>
          </a:p>
          <a:p>
            <a:pPr lvl="1"/>
            <a:r>
              <a:rPr lang="en-US" sz="1800" dirty="0"/>
              <a:t>Pantaleoni * Barone * Pareto</a:t>
            </a:r>
            <a:endParaRPr lang="el-GR" sz="1800" dirty="0"/>
          </a:p>
          <a:p>
            <a:r>
              <a:rPr lang="el-GR" sz="2000" b="1" dirty="0"/>
              <a:t>Σουηδία</a:t>
            </a:r>
            <a:endParaRPr lang="en-US" sz="2000" b="1" dirty="0"/>
          </a:p>
          <a:p>
            <a:pPr lvl="1"/>
            <a:r>
              <a:rPr lang="en-US" sz="1800" dirty="0"/>
              <a:t>Wicksell * Cassel</a:t>
            </a:r>
            <a:endParaRPr lang="el-GR" sz="1800" dirty="0"/>
          </a:p>
          <a:p>
            <a:r>
              <a:rPr lang="el-GR" sz="2000" b="1" dirty="0"/>
              <a:t>Αυστρία</a:t>
            </a:r>
            <a:endParaRPr lang="en-US" sz="2000" b="1" dirty="0"/>
          </a:p>
          <a:p>
            <a:pPr lvl="1"/>
            <a:r>
              <a:rPr lang="en-US" sz="1800" dirty="0"/>
              <a:t>Wieser * Böhm-Bawerk</a:t>
            </a:r>
            <a:endParaRPr lang="el-GR" sz="1800" dirty="0"/>
          </a:p>
        </p:txBody>
      </p:sp>
    </p:spTree>
    <p:extLst>
      <p:ext uri="{BB962C8B-B14F-4D97-AF65-F5344CB8AC3E}">
        <p14:creationId xmlns:p14="http://schemas.microsoft.com/office/powerpoint/2010/main" val="1771809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Alfred Marshall (1842-1924)</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1798" y="1412776"/>
            <a:ext cx="5095875"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9898" y="4274017"/>
            <a:ext cx="5057775"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1700808"/>
            <a:ext cx="876300"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11048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995"/>
            <a:ext cx="7886700" cy="627194"/>
          </a:xfrm>
        </p:spPr>
        <p:txBody>
          <a:bodyPr>
            <a:normAutofit fontScale="90000"/>
          </a:bodyPr>
          <a:lstStyle/>
          <a:p>
            <a:pPr algn="ctr"/>
            <a:r>
              <a:rPr lang="el-GR" dirty="0"/>
              <a:t>Παραγωγή</a:t>
            </a:r>
            <a:endParaRPr lang="en-GB" dirty="0"/>
          </a:p>
        </p:txBody>
      </p:sp>
      <p:sp>
        <p:nvSpPr>
          <p:cNvPr id="3" name="Content Placeholder 2"/>
          <p:cNvSpPr>
            <a:spLocks noGrp="1"/>
          </p:cNvSpPr>
          <p:nvPr>
            <p:ph idx="1"/>
          </p:nvPr>
        </p:nvSpPr>
        <p:spPr>
          <a:xfrm>
            <a:off x="-5343" y="582199"/>
            <a:ext cx="9149343" cy="5400600"/>
          </a:xfrm>
        </p:spPr>
        <p:txBody>
          <a:bodyPr>
            <a:noAutofit/>
          </a:bodyPr>
          <a:lstStyle/>
          <a:p>
            <a:r>
              <a:rPr lang="el-GR" sz="1600" dirty="0"/>
              <a:t>Η Κλασική σχολή </a:t>
            </a:r>
            <a:r>
              <a:rPr lang="en-GB" sz="1600" dirty="0"/>
              <a:t>(</a:t>
            </a:r>
            <a:r>
              <a:rPr lang="el-GR" sz="1600" dirty="0"/>
              <a:t>ειδικά ο</a:t>
            </a:r>
            <a:r>
              <a:rPr lang="en-GB" sz="1600" dirty="0"/>
              <a:t> Ricardo </a:t>
            </a:r>
            <a:r>
              <a:rPr lang="el-GR" sz="1600" dirty="0"/>
              <a:t>και ο</a:t>
            </a:r>
            <a:r>
              <a:rPr lang="en-GB" sz="1600" dirty="0"/>
              <a:t> Marx) </a:t>
            </a:r>
            <a:r>
              <a:rPr lang="el-GR" sz="1600" dirty="0"/>
              <a:t>ασχολήθηκαν εκτενώς με την παραγωγή και συγκεκριμένα με το κεφάλαιο</a:t>
            </a:r>
            <a:r>
              <a:rPr lang="en-US" sz="1600" dirty="0"/>
              <a:t>, </a:t>
            </a:r>
            <a:r>
              <a:rPr lang="el-GR" sz="1600" dirty="0"/>
              <a:t>την εργασία και την παραγωγικότητα της γης.</a:t>
            </a:r>
          </a:p>
          <a:p>
            <a:r>
              <a:rPr lang="el-GR" sz="1600" dirty="0"/>
              <a:t>Για τους συγγραφείς της κλασικής σχολής</a:t>
            </a:r>
            <a:r>
              <a:rPr lang="el-GR" sz="1600" dirty="0">
                <a:solidFill>
                  <a:srgbClr val="FF0000"/>
                </a:solidFill>
              </a:rPr>
              <a:t> η εργασία είχε ιδιαίτερα χαρακτηριστικά γιατί ήταν αυτό το στοιχείο που έδινε αξία στα προϊόντα</a:t>
            </a:r>
            <a:r>
              <a:rPr lang="el-GR" sz="1600" dirty="0"/>
              <a:t>. Μέσω της εργασίας οι πρώτες ύλες γινόντουσαν προϊόντα που χρησιμοποιεί ο άνθρωπος για την διαβίωση και ευχαρίστηση του.</a:t>
            </a:r>
          </a:p>
          <a:p>
            <a:r>
              <a:rPr lang="el-GR" sz="1600" dirty="0"/>
              <a:t>Η διαδικασία της αύξησης της αξίας των προϊόντων μέσω της εργασίας (και της κατανομής αυτής της υπεραξίας) ήταν ένα από τα βασικά στοιχεία διερεύνησης της κλασικής σχολής και παραμένει ένα </a:t>
            </a:r>
            <a:r>
              <a:rPr lang="en-US" sz="1600" dirty="0"/>
              <a:t>desideratum </a:t>
            </a:r>
            <a:r>
              <a:rPr lang="el-GR" sz="1600" dirty="0"/>
              <a:t>των οικονομικών. </a:t>
            </a:r>
            <a:endParaRPr lang="en-GB" sz="1600" dirty="0"/>
          </a:p>
          <a:p>
            <a:r>
              <a:rPr lang="el-GR" sz="1600" dirty="0"/>
              <a:t>Το ενδιαφέρον του </a:t>
            </a:r>
            <a:r>
              <a:rPr lang="en-GB" sz="1600" dirty="0"/>
              <a:t>Marshall</a:t>
            </a:r>
            <a:r>
              <a:rPr lang="el-GR" sz="1600" dirty="0"/>
              <a:t> για την παραγωγή ήταν εντελώς διαφορετικό- παρότι ο ίδιος συχνά έλεγε ότι απλά επεκτείνει την κλασική παράδοση. </a:t>
            </a:r>
          </a:p>
          <a:p>
            <a:r>
              <a:rPr lang="el-GR" sz="1600" dirty="0">
                <a:solidFill>
                  <a:srgbClr val="FF0000"/>
                </a:solidFill>
              </a:rPr>
              <a:t>Έβλεπε αυτές τις κατηγορίες παραγωγικών υλικών </a:t>
            </a:r>
            <a:r>
              <a:rPr lang="el-GR" sz="1600" dirty="0"/>
              <a:t>(κεφάλαιο, εργασία, και γη) ως διαφορετικά πρωτογενή υλικά που χρειάζονται για την παραγωγή μιας σειράς καταναλωτικών προϊόντων.</a:t>
            </a:r>
            <a:r>
              <a:rPr lang="en-GB" sz="1600" dirty="0"/>
              <a:t> </a:t>
            </a:r>
            <a:endParaRPr lang="el-GR" sz="1600" dirty="0"/>
          </a:p>
          <a:p>
            <a:r>
              <a:rPr lang="el-GR" sz="1600" dirty="0"/>
              <a:t>Δεν ήταν της άποψης ότι το κεφάλαιο είτε η εργασία μπορούσε να </a:t>
            </a:r>
            <a:r>
              <a:rPr lang="el-GR" sz="1600" dirty="0" err="1"/>
              <a:t>απομυζεί</a:t>
            </a:r>
            <a:r>
              <a:rPr lang="el-GR" sz="1600" dirty="0"/>
              <a:t> διαρκώς κέρδη πέραν της παραγωγική συνεισφοράς του, αλλά </a:t>
            </a:r>
            <a:r>
              <a:rPr lang="el-GR" sz="1600" dirty="0">
                <a:solidFill>
                  <a:srgbClr val="FF0000"/>
                </a:solidFill>
              </a:rPr>
              <a:t>αντιθέτως θεωρούσε ότι τα όποια υπέρογκα κέρδη ήταν παροδικά</a:t>
            </a:r>
            <a:r>
              <a:rPr lang="el-GR" sz="1600" dirty="0"/>
              <a:t>. </a:t>
            </a:r>
            <a:endParaRPr lang="en-GB" sz="1600" dirty="0"/>
          </a:p>
          <a:p>
            <a:r>
              <a:rPr lang="el-GR" sz="1600" dirty="0"/>
              <a:t>Για τον </a:t>
            </a:r>
            <a:r>
              <a:rPr lang="en-GB" sz="1600" dirty="0"/>
              <a:t>Marshall</a:t>
            </a:r>
            <a:r>
              <a:rPr lang="el-GR" sz="1600" dirty="0"/>
              <a:t> ο </a:t>
            </a:r>
            <a:r>
              <a:rPr lang="el-GR" sz="1600" dirty="0">
                <a:solidFill>
                  <a:srgbClr val="FF0000"/>
                </a:solidFill>
              </a:rPr>
              <a:t>ανταγωνισμός εξομοιώνει τα κέρδη μεταξύ των διαφορετικών κλάδων</a:t>
            </a:r>
            <a:r>
              <a:rPr lang="el-GR" sz="1600" dirty="0"/>
              <a:t>, αλλά και τα περιορίζει στα «φυσικά» τους επίπεδα εφόσον τα υπέρογκα κέρδη θα τραβούσαν ανταγωνιστές. </a:t>
            </a:r>
            <a:endParaRPr lang="en-GB" sz="1600" dirty="0"/>
          </a:p>
          <a:p>
            <a:r>
              <a:rPr lang="el-GR" sz="1600" dirty="0"/>
              <a:t>Ο τρόπος με τον οποίον θεμελιώνει αυτήν την οπτική της παραγωγής είναι ότι δημιουργεί και πάλι θεωρητικά εργαλεία </a:t>
            </a:r>
            <a:r>
              <a:rPr lang="el-GR" sz="1600" dirty="0">
                <a:solidFill>
                  <a:srgbClr val="FF0000"/>
                </a:solidFill>
              </a:rPr>
              <a:t>που εμβαθύνουν στην κατανόηση των αποφάσεων που πρέπει να πάρουν οι παραγωγοί.  </a:t>
            </a:r>
            <a:endParaRPr lang="en-GB" sz="1600" dirty="0">
              <a:solidFill>
                <a:srgbClr val="FF0000"/>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fontAlgn="auto">
              <a:spcBef>
                <a:spcPts val="0"/>
              </a:spcBef>
              <a:spcAft>
                <a:spcPts val="0"/>
              </a:spcAft>
              <a:defRPr/>
            </a:pPr>
            <a:fld id="{FAF749C4-8C5C-4C2C-B858-D474EDD6242A}" type="slidenum">
              <a:rPr lang="en-GB" smtClean="0"/>
              <a:pPr/>
              <a:t>31</a:t>
            </a:fld>
            <a:endParaRPr lang="en-GB" sz="90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6427883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75" y="260648"/>
            <a:ext cx="8276811" cy="686276"/>
          </a:xfrm>
        </p:spPr>
        <p:txBody>
          <a:bodyPr>
            <a:normAutofit fontScale="90000"/>
          </a:bodyPr>
          <a:lstStyle/>
          <a:p>
            <a:pPr algn="ctr"/>
            <a:r>
              <a:rPr lang="el-GR" dirty="0"/>
              <a:t>Ο Χρόνος ως μια «αφηρημένη ιδέα» και η παραγωγή</a:t>
            </a:r>
            <a:endParaRPr lang="en-GB" dirty="0"/>
          </a:p>
        </p:txBody>
      </p:sp>
      <p:sp>
        <p:nvSpPr>
          <p:cNvPr id="3" name="Content Placeholder 2"/>
          <p:cNvSpPr>
            <a:spLocks noGrp="1"/>
          </p:cNvSpPr>
          <p:nvPr>
            <p:ph idx="1"/>
          </p:nvPr>
        </p:nvSpPr>
        <p:spPr>
          <a:xfrm>
            <a:off x="0" y="1052736"/>
            <a:ext cx="9144000" cy="5805263"/>
          </a:xfrm>
        </p:spPr>
        <p:txBody>
          <a:bodyPr>
            <a:normAutofit fontScale="85000" lnSpcReduction="20000"/>
          </a:bodyPr>
          <a:lstStyle/>
          <a:p>
            <a:r>
              <a:rPr lang="el-GR" dirty="0">
                <a:solidFill>
                  <a:srgbClr val="FF0000"/>
                </a:solidFill>
              </a:rPr>
              <a:t>Οι κλασικοί συγγράφεις ασχολούνται κυρίως με τον «ιστορικό» χρόνο</a:t>
            </a:r>
            <a:r>
              <a:rPr lang="en-GB" dirty="0"/>
              <a:t>- </a:t>
            </a:r>
            <a:r>
              <a:rPr lang="el-GR" dirty="0"/>
              <a:t>δηλαδή με αλλαγές στην παραγωγή μέσα από την μετάλλαξη της οικονομίας καθώς αυτή ιστορικά μετεξελίσσεται. </a:t>
            </a:r>
          </a:p>
          <a:p>
            <a:r>
              <a:rPr lang="el-GR" dirty="0"/>
              <a:t>Ο </a:t>
            </a:r>
            <a:r>
              <a:rPr lang="en-GB" dirty="0"/>
              <a:t>Marshall </a:t>
            </a:r>
            <a:r>
              <a:rPr lang="el-GR" dirty="0"/>
              <a:t>αντιθέτως </a:t>
            </a:r>
            <a:r>
              <a:rPr lang="el-GR" dirty="0">
                <a:solidFill>
                  <a:srgbClr val="FF0000"/>
                </a:solidFill>
              </a:rPr>
              <a:t>ενδιαφέρεται για την παραγωγική διαδικασία από την πλευρά του ατόμου και των αποφάσεων που πρέπει να πάρει</a:t>
            </a:r>
            <a:r>
              <a:rPr lang="el-GR" dirty="0"/>
              <a:t>. Οπότε το ενδιαφέρον του ήταν η κατανόηση του χρονικού πλαισίου των αποφάσεων αυτών. </a:t>
            </a:r>
            <a:endParaRPr lang="en-GB" dirty="0">
              <a:solidFill>
                <a:srgbClr val="FF0000"/>
              </a:solidFill>
            </a:endParaRPr>
          </a:p>
          <a:p>
            <a:r>
              <a:rPr lang="el-GR" dirty="0"/>
              <a:t>Συνεπώς δημιουργεί ένα πλέγμα από αφηρημένες έννοιες που μας δίνουν εργαλεία για ανάλυση του προβλήματος αρχίζοντας με έναν διαχωρισμό των διαφορικών αφηρημένων (η γενικών) χρόνων που παίρνονται οι αποφάσεις</a:t>
            </a:r>
            <a:r>
              <a:rPr lang="en-GB" dirty="0"/>
              <a:t>:</a:t>
            </a:r>
          </a:p>
          <a:p>
            <a:pPr lvl="1"/>
            <a:r>
              <a:rPr lang="el-GR" dirty="0">
                <a:solidFill>
                  <a:srgbClr val="FF0000"/>
                </a:solidFill>
              </a:rPr>
              <a:t>Το άμεσο διάστημα  (</a:t>
            </a:r>
            <a:r>
              <a:rPr lang="en-GB" dirty="0">
                <a:solidFill>
                  <a:srgbClr val="FF0000"/>
                </a:solidFill>
              </a:rPr>
              <a:t>Market Period</a:t>
            </a:r>
            <a:r>
              <a:rPr lang="el-GR" dirty="0">
                <a:solidFill>
                  <a:srgbClr val="FF0000"/>
                </a:solidFill>
              </a:rPr>
              <a:t>)</a:t>
            </a:r>
            <a:r>
              <a:rPr lang="en-GB" dirty="0">
                <a:solidFill>
                  <a:srgbClr val="FF0000"/>
                </a:solidFill>
              </a:rPr>
              <a:t>-</a:t>
            </a:r>
            <a:r>
              <a:rPr lang="en-GB" dirty="0"/>
              <a:t> </a:t>
            </a:r>
            <a:r>
              <a:rPr lang="el-GR" dirty="0"/>
              <a:t>Μια άμεση χρονική στιγμή, στην οποία ο παραγωγός δεν μπορεί να αλλάξει πολλά πράγματα στον όγκο της παραγωγής εάν υπάρξει μια απρόσμενη ζήτηση και αλλαγή στην τιμή του προϊόντος. </a:t>
            </a:r>
          </a:p>
          <a:p>
            <a:pPr lvl="1"/>
            <a:r>
              <a:rPr lang="el-GR" dirty="0">
                <a:solidFill>
                  <a:srgbClr val="FF0000"/>
                </a:solidFill>
              </a:rPr>
              <a:t>Το ενδιάμεσο διάστημα (</a:t>
            </a:r>
            <a:r>
              <a:rPr lang="en-GB" dirty="0">
                <a:solidFill>
                  <a:srgbClr val="FF0000"/>
                </a:solidFill>
              </a:rPr>
              <a:t>The Short-run</a:t>
            </a:r>
            <a:r>
              <a:rPr lang="el-GR" dirty="0">
                <a:solidFill>
                  <a:srgbClr val="FF0000"/>
                </a:solidFill>
              </a:rPr>
              <a:t>)</a:t>
            </a:r>
            <a:r>
              <a:rPr lang="en-GB" dirty="0">
                <a:solidFill>
                  <a:srgbClr val="FF0000"/>
                </a:solidFill>
              </a:rPr>
              <a:t>- </a:t>
            </a:r>
            <a:r>
              <a:rPr lang="el-GR" dirty="0"/>
              <a:t>Εδώ ο παραγωγός μπορεί να αντιδράσει σε μια αύξηση της τιμής με το να προσαρμόσει τα πιο ελαστικά μέρη της παραγωγής του- π.χ. μπορεί να αυξήσει τους ανειδίκευτους εργάτες που εργάζονται, αλλά πιθανώς θέλει περισσότερο χρόνο για να κάνει πιο γενικές αλλαγές στην αλυσίδα παραγωγής.</a:t>
            </a:r>
            <a:endParaRPr lang="en-GB" dirty="0"/>
          </a:p>
          <a:p>
            <a:pPr lvl="1"/>
            <a:r>
              <a:rPr lang="el-GR" dirty="0">
                <a:solidFill>
                  <a:srgbClr val="FF0000"/>
                </a:solidFill>
              </a:rPr>
              <a:t>Το μακροπρόθεσμο διάστημα (</a:t>
            </a:r>
            <a:r>
              <a:rPr lang="en-GB" dirty="0">
                <a:solidFill>
                  <a:srgbClr val="FF0000"/>
                </a:solidFill>
              </a:rPr>
              <a:t>The Long-run</a:t>
            </a:r>
            <a:r>
              <a:rPr lang="el-GR" dirty="0">
                <a:solidFill>
                  <a:srgbClr val="FF0000"/>
                </a:solidFill>
              </a:rPr>
              <a:t>)</a:t>
            </a:r>
            <a:r>
              <a:rPr lang="en-GB" dirty="0">
                <a:solidFill>
                  <a:srgbClr val="FF0000"/>
                </a:solidFill>
              </a:rPr>
              <a:t>- </a:t>
            </a:r>
            <a:r>
              <a:rPr lang="el-GR" dirty="0"/>
              <a:t>Εδώ ο παραγωγός μπορεί να σχεδιάσει και να υλοποιήσει όλη την παραγωγική διαδικασία, ώστε να καλύψει οποιεσδήποτε προβλεπόμενες ανάγκες κατά τον πιο παραγωγικό τρόπο.</a:t>
            </a:r>
            <a:endParaRPr lang="en-GB" dirty="0"/>
          </a:p>
          <a:p>
            <a:r>
              <a:rPr lang="el-GR" dirty="0"/>
              <a:t>Η έννοια του </a:t>
            </a:r>
            <a:r>
              <a:rPr lang="el-GR" dirty="0">
                <a:solidFill>
                  <a:srgbClr val="FF0000"/>
                </a:solidFill>
              </a:rPr>
              <a:t>μακροπρόθεσμου διαστήματος θέτει ουσιαστικά εκτός αναλυτικού πλαισίου την πιθανότητα συνεχώς υπέρογκων κερδών</a:t>
            </a:r>
            <a:r>
              <a:rPr lang="el-GR" dirty="0"/>
              <a:t>, εφόσον αυτά, σε μια ανταγωνιστική αγορά, θα μειώνονταν καθώς καινούργιοι παραγωγοί ανταγωνιζόντουσαν παλιούς παραγωγούς. Η διαδικασία αυτή συνεχίζεται ώσπου τα κέρδη να επιστρέψουν σε φυσιολογικά επίπεδα. </a:t>
            </a:r>
            <a:endParaRPr lang="en-GB" dirty="0"/>
          </a:p>
          <a:p>
            <a:r>
              <a:rPr lang="el-GR" dirty="0"/>
              <a:t>Με αυτό το θεωρητικό εργαλείο ο</a:t>
            </a:r>
            <a:r>
              <a:rPr lang="en-GB" dirty="0"/>
              <a:t> Marshall </a:t>
            </a:r>
            <a:r>
              <a:rPr lang="el-GR" dirty="0"/>
              <a:t>καταφέρνει να εξηγήσει πως οι εταιρίες μπορούν να έχουν υπερφυσικά κέρδη στο άμεσο διάστημα, αλλά μόνο το </a:t>
            </a:r>
            <a:r>
              <a:rPr lang="el-GR" dirty="0">
                <a:solidFill>
                  <a:srgbClr val="FF0000"/>
                </a:solidFill>
              </a:rPr>
              <a:t>φυσικό επίπεδο κέρδους μακροπρόθεσμα</a:t>
            </a:r>
            <a:r>
              <a:rPr lang="el-GR" dirty="0"/>
              <a:t>. Και συνεπώς- </a:t>
            </a:r>
            <a:r>
              <a:rPr lang="en-GB" i="1" dirty="0"/>
              <a:t>Delenda </a:t>
            </a:r>
            <a:r>
              <a:rPr lang="en-GB" i="1" dirty="0" err="1"/>
              <a:t>est</a:t>
            </a:r>
            <a:r>
              <a:rPr lang="en-GB" i="1" dirty="0"/>
              <a:t> Marxism</a:t>
            </a:r>
            <a:r>
              <a:rPr lang="en-GB" dirty="0"/>
              <a:t>.  </a:t>
            </a:r>
          </a:p>
        </p:txBody>
      </p:sp>
      <p:sp>
        <p:nvSpPr>
          <p:cNvPr id="4" name="Slide Number Placeholder 3"/>
          <p:cNvSpPr>
            <a:spLocks noGrp="1"/>
          </p:cNvSpPr>
          <p:nvPr>
            <p:ph type="sldNum" sz="quarter" idx="12"/>
          </p:nvPr>
        </p:nvSpPr>
        <p:spPr/>
        <p:txBody>
          <a:bodyPr/>
          <a:lstStyle/>
          <a:p>
            <a:pPr defTabSz="685800" fontAlgn="auto">
              <a:spcBef>
                <a:spcPts val="0"/>
              </a:spcBef>
              <a:spcAft>
                <a:spcPts val="0"/>
              </a:spcAft>
              <a:defRPr/>
            </a:pPr>
            <a:fld id="{FAF749C4-8C5C-4C2C-B858-D474EDD6242A}" type="slidenum">
              <a:rPr lang="en-GB">
                <a:solidFill>
                  <a:prstClr val="black">
                    <a:tint val="75000"/>
                  </a:prstClr>
                </a:solidFill>
                <a:latin typeface="Calibri" panose="020F0502020204030204"/>
                <a:cs typeface="+mn-cs"/>
              </a:rPr>
              <a:pPr defTabSz="685800" fontAlgn="auto">
                <a:spcBef>
                  <a:spcPts val="0"/>
                </a:spcBef>
                <a:spcAft>
                  <a:spcPts val="0"/>
                </a:spcAft>
                <a:defRPr/>
              </a:pPr>
              <a:t>32</a:t>
            </a:fld>
            <a:endParaRPr lang="en-GB">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636619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Alfred Marshall (1842-1924)</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295400"/>
            <a:ext cx="59055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67544" y="5733256"/>
            <a:ext cx="7056784" cy="504056"/>
          </a:xfrm>
          <a:prstGeom prst="rect">
            <a:avLst/>
          </a:prstGeom>
        </p:spPr>
        <p:txBody>
          <a:bodyPr vert="horz" wrap="square" lIns="91440" tIns="45720" rIns="91440" bIns="45720" rtlCol="0" anchor="ctr">
            <a:normAutofit/>
          </a:bodyPr>
          <a:lstStyle/>
          <a:p>
            <a:r>
              <a:rPr lang="el-GR" dirty="0"/>
              <a:t>Η χρονική περίοδος στην οικονομική ανάλυση. Διακρίνει 4 είδη:</a:t>
            </a:r>
            <a:endParaRPr lang="en-US" dirty="0"/>
          </a:p>
        </p:txBody>
      </p:sp>
    </p:spTree>
    <p:extLst>
      <p:ext uri="{BB962C8B-B14F-4D97-AF65-F5344CB8AC3E}">
        <p14:creationId xmlns:p14="http://schemas.microsoft.com/office/powerpoint/2010/main" val="15460515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Alfred Marshall (1842-1924)</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628800"/>
            <a:ext cx="5715000" cy="344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9552" y="5373216"/>
            <a:ext cx="7560840" cy="720080"/>
          </a:xfrm>
          <a:prstGeom prst="rect">
            <a:avLst/>
          </a:prstGeom>
        </p:spPr>
        <p:txBody>
          <a:bodyPr vert="horz" wrap="square" lIns="91440" tIns="45720" rIns="91440" bIns="45720" rtlCol="0" anchor="ctr">
            <a:normAutofit/>
          </a:bodyPr>
          <a:lstStyle/>
          <a:p>
            <a:r>
              <a:rPr lang="el-GR" dirty="0"/>
              <a:t>Αγοραία </a:t>
            </a:r>
            <a:r>
              <a:rPr lang="en-US" dirty="0"/>
              <a:t>(market)</a:t>
            </a:r>
            <a:r>
              <a:rPr lang="el-GR" dirty="0"/>
              <a:t>, βραχυπρόθεσμη</a:t>
            </a:r>
            <a:r>
              <a:rPr lang="en-US" dirty="0"/>
              <a:t> (short)</a:t>
            </a:r>
            <a:r>
              <a:rPr lang="el-GR" dirty="0"/>
              <a:t>, μακροπρόθεσμη</a:t>
            </a:r>
            <a:r>
              <a:rPr lang="en-US" dirty="0"/>
              <a:t> (long)</a:t>
            </a:r>
            <a:r>
              <a:rPr lang="el-GR" dirty="0"/>
              <a:t>, πολύ μακροπρόθεσμη</a:t>
            </a:r>
            <a:r>
              <a:rPr lang="en-US" dirty="0"/>
              <a:t> (secular)</a:t>
            </a:r>
          </a:p>
        </p:txBody>
      </p:sp>
    </p:spTree>
    <p:extLst>
      <p:ext uri="{BB962C8B-B14F-4D97-AF65-F5344CB8AC3E}">
        <p14:creationId xmlns:p14="http://schemas.microsoft.com/office/powerpoint/2010/main" val="2045538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0769"/>
            <a:ext cx="9362661" cy="697165"/>
          </a:xfrm>
        </p:spPr>
        <p:txBody>
          <a:bodyPr>
            <a:normAutofit/>
          </a:bodyPr>
          <a:lstStyle/>
          <a:p>
            <a:r>
              <a:rPr lang="el-GR" sz="2700" dirty="0"/>
              <a:t>Μια αφηρημένη απεικόνιση μια τυχαίας αγοράς προϊόντων </a:t>
            </a:r>
            <a:endParaRPr lang="en-GB" sz="2700" dirty="0"/>
          </a:p>
        </p:txBody>
      </p:sp>
      <p:sp>
        <p:nvSpPr>
          <p:cNvPr id="3" name="Content Placeholder 2"/>
          <p:cNvSpPr>
            <a:spLocks noGrp="1"/>
          </p:cNvSpPr>
          <p:nvPr>
            <p:ph idx="1"/>
          </p:nvPr>
        </p:nvSpPr>
        <p:spPr>
          <a:xfrm>
            <a:off x="210417" y="1558636"/>
            <a:ext cx="4785013" cy="4966708"/>
          </a:xfrm>
        </p:spPr>
        <p:txBody>
          <a:bodyPr>
            <a:normAutofit fontScale="92500" lnSpcReduction="10000"/>
          </a:bodyPr>
          <a:lstStyle/>
          <a:p>
            <a:r>
              <a:rPr lang="el-GR" dirty="0"/>
              <a:t>Η προσφορά είναι η μπλε γραμμή- αυξάνεται καθώς αυξάνεται η τιμή </a:t>
            </a:r>
            <a:r>
              <a:rPr lang="en-GB" dirty="0"/>
              <a:t>.</a:t>
            </a:r>
          </a:p>
          <a:p>
            <a:r>
              <a:rPr lang="el-GR" dirty="0"/>
              <a:t>Η ζήτηση είναι η κόκκινη γραμμή- αυξάνεται καθώς μειώνεται η τιμή</a:t>
            </a:r>
            <a:r>
              <a:rPr lang="en-GB" dirty="0"/>
              <a:t>.</a:t>
            </a:r>
          </a:p>
          <a:p>
            <a:r>
              <a:rPr lang="el-GR" dirty="0"/>
              <a:t>Στο σημείο που η ζήτηση διασχίζει την προσφορά έχουμε το σημείο ισορροπίας</a:t>
            </a:r>
            <a:r>
              <a:rPr lang="en-GB" dirty="0"/>
              <a:t>.</a:t>
            </a:r>
          </a:p>
          <a:p>
            <a:r>
              <a:rPr lang="el-GR" dirty="0"/>
              <a:t>Έχουμε το σημείο ισορροπίας σε μια αγορά- πχ. Την αγορά για μήλα. </a:t>
            </a:r>
          </a:p>
          <a:p>
            <a:r>
              <a:rPr lang="el-GR" dirty="0"/>
              <a:t>Ο </a:t>
            </a:r>
            <a:r>
              <a:rPr lang="en-GB" dirty="0"/>
              <a:t>Marshall </a:t>
            </a:r>
            <a:r>
              <a:rPr lang="el-GR" dirty="0">
                <a:solidFill>
                  <a:srgbClr val="FF0000"/>
                </a:solidFill>
              </a:rPr>
              <a:t>δίνει τα εργαλεία για την ανάλυση μιας αγοράς από μονή της- </a:t>
            </a:r>
            <a:r>
              <a:rPr lang="el-GR" dirty="0"/>
              <a:t>παίρνοντας ως δεδομένο ότι όλη η υπόλοιπη οικονομία παραμένει απολύτως σταθερή κατά την διάρκεια αυτής της τεχνικής άσκησης (</a:t>
            </a:r>
            <a:r>
              <a:rPr lang="en-GB" dirty="0">
                <a:solidFill>
                  <a:srgbClr val="FF0000"/>
                </a:solidFill>
              </a:rPr>
              <a:t>ceteris paribus</a:t>
            </a:r>
            <a:r>
              <a:rPr lang="el-GR" dirty="0"/>
              <a:t>)</a:t>
            </a:r>
            <a:r>
              <a:rPr lang="en-GB" dirty="0"/>
              <a:t>. </a:t>
            </a:r>
          </a:p>
          <a:p>
            <a:r>
              <a:rPr lang="el-GR" dirty="0"/>
              <a:t>Αυτή η </a:t>
            </a:r>
            <a:r>
              <a:rPr lang="el-GR" dirty="0">
                <a:solidFill>
                  <a:srgbClr val="FF0000"/>
                </a:solidFill>
              </a:rPr>
              <a:t>«απλοποίηση» </a:t>
            </a:r>
            <a:r>
              <a:rPr lang="el-GR" dirty="0"/>
              <a:t>του να κάνουμε ανάλυση για μια αγορά σε καθεστώς απομόνωσης παραμένει ένα βασικό εργαλείο των οικονομολόγων σήμερα. </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9747" y="1647934"/>
            <a:ext cx="3424238" cy="3420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defTabSz="685800" fontAlgn="auto">
              <a:spcBef>
                <a:spcPts val="0"/>
              </a:spcBef>
              <a:spcAft>
                <a:spcPts val="0"/>
              </a:spcAft>
              <a:defRPr/>
            </a:pPr>
            <a:fld id="{FAF749C4-8C5C-4C2C-B858-D474EDD6242A}" type="slidenum">
              <a:rPr lang="en-GB">
                <a:solidFill>
                  <a:prstClr val="black">
                    <a:tint val="75000"/>
                  </a:prstClr>
                </a:solidFill>
                <a:latin typeface="Calibri" panose="020F0502020204030204"/>
                <a:cs typeface="+mn-cs"/>
              </a:rPr>
              <a:pPr defTabSz="685800" fontAlgn="auto">
                <a:spcBef>
                  <a:spcPts val="0"/>
                </a:spcBef>
                <a:spcAft>
                  <a:spcPts val="0"/>
                </a:spcAft>
                <a:defRPr/>
              </a:pPr>
              <a:t>35</a:t>
            </a:fld>
            <a:endParaRPr lang="en-GB"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8395101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Alfred Marshall (1842-1924)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484784"/>
            <a:ext cx="6407696" cy="4805772"/>
          </a:xfrm>
          <a:prstGeom prst="rect">
            <a:avLst/>
          </a:prstGeom>
        </p:spPr>
      </p:pic>
      <p:sp>
        <p:nvSpPr>
          <p:cNvPr id="4" name="TextBox 3"/>
          <p:cNvSpPr txBox="1"/>
          <p:nvPr/>
        </p:nvSpPr>
        <p:spPr>
          <a:xfrm>
            <a:off x="539552" y="5013176"/>
            <a:ext cx="7128792" cy="1080120"/>
          </a:xfrm>
          <a:prstGeom prst="rect">
            <a:avLst/>
          </a:prstGeom>
        </p:spPr>
        <p:txBody>
          <a:bodyPr vert="horz" wrap="square" lIns="91440" tIns="45720" rIns="91440" bIns="45720" rtlCol="0" anchor="ctr">
            <a:normAutofit fontScale="92500" lnSpcReduction="10000"/>
          </a:bodyPr>
          <a:lstStyle/>
          <a:p>
            <a:r>
              <a:rPr lang="el-GR" dirty="0"/>
              <a:t>Στον </a:t>
            </a:r>
            <a:r>
              <a:rPr lang="en-US" dirty="0"/>
              <a:t>Walras</a:t>
            </a:r>
            <a:r>
              <a:rPr lang="el-GR" dirty="0"/>
              <a:t> η επαναφορά στο σημείο ισορροπίας γίνεται μέσω της μεταβολής των τιμών, στον</a:t>
            </a:r>
            <a:r>
              <a:rPr lang="en-US" dirty="0"/>
              <a:t> Marshall</a:t>
            </a:r>
            <a:r>
              <a:rPr lang="el-GR" dirty="0"/>
              <a:t> μέσω της μεταβολής των ποσοτήτων οι οποίες είναι και η ανεξάρτητη μεταβλητή, εξ ου και οι καμπύλες ζήτησης και προσφοράς έχουν τις ποσότητες στον οριζόντιο άξονα και τις τιμές στον κάθετο.</a:t>
            </a:r>
            <a:endParaRPr lang="en-US" dirty="0"/>
          </a:p>
        </p:txBody>
      </p:sp>
    </p:spTree>
    <p:extLst>
      <p:ext uri="{BB962C8B-B14F-4D97-AF65-F5344CB8AC3E}">
        <p14:creationId xmlns:p14="http://schemas.microsoft.com/office/powerpoint/2010/main" val="1782739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Alfred Marshall (1842-1924)</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916832"/>
            <a:ext cx="5067300"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84580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Alfred Marshall (1842-1924)</a:t>
            </a:r>
          </a:p>
        </p:txBody>
      </p:sp>
      <p:sp>
        <p:nvSpPr>
          <p:cNvPr id="3" name="TextBox 2"/>
          <p:cNvSpPr txBox="1"/>
          <p:nvPr/>
        </p:nvSpPr>
        <p:spPr>
          <a:xfrm>
            <a:off x="1259632" y="1628800"/>
            <a:ext cx="3600400" cy="1944216"/>
          </a:xfrm>
          <a:prstGeom prst="rect">
            <a:avLst/>
          </a:prstGeom>
        </p:spPr>
        <p:txBody>
          <a:bodyPr vert="horz" wrap="square" lIns="91440" tIns="45720" rIns="91440" bIns="45720" rtlCol="0" anchor="ctr">
            <a:normAutofit/>
          </a:bodyPr>
          <a:lstStyle/>
          <a:p>
            <a:r>
              <a:rPr lang="el-GR" dirty="0"/>
              <a:t>Αύξουσες αποδόσεις κλίμακας</a:t>
            </a:r>
          </a:p>
          <a:p>
            <a:r>
              <a:rPr lang="el-GR" dirty="0"/>
              <a:t>Εσωτερικές </a:t>
            </a:r>
          </a:p>
          <a:p>
            <a:r>
              <a:rPr lang="el-GR" dirty="0"/>
              <a:t>Εξωτερικές</a:t>
            </a:r>
          </a:p>
          <a:p>
            <a:endParaRPr lang="el-GR" dirty="0"/>
          </a:p>
          <a:p>
            <a:r>
              <a:rPr lang="el-GR" dirty="0"/>
              <a:t>Αντιπροσωπευτική επιχείρηση</a:t>
            </a:r>
          </a:p>
          <a:p>
            <a:r>
              <a:rPr lang="el-GR" dirty="0"/>
              <a:t>Βιολογικές μεταφορές</a:t>
            </a:r>
            <a:endParaRPr lang="en-US" dirty="0"/>
          </a:p>
        </p:txBody>
      </p:sp>
    </p:spTree>
    <p:extLst>
      <p:ext uri="{BB962C8B-B14F-4D97-AF65-F5344CB8AC3E}">
        <p14:creationId xmlns:p14="http://schemas.microsoft.com/office/powerpoint/2010/main" val="5578002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Alfred Marshall (1842-1924)</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628800"/>
            <a:ext cx="5810250"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7277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01076"/>
            <a:ext cx="7886700" cy="584489"/>
          </a:xfrm>
        </p:spPr>
        <p:txBody>
          <a:bodyPr>
            <a:normAutofit/>
          </a:bodyPr>
          <a:lstStyle/>
          <a:p>
            <a:r>
              <a:rPr lang="el-GR" dirty="0"/>
              <a:t>Μια επισκόπηση της εποχής</a:t>
            </a:r>
            <a:endParaRPr lang="en-GB" dirty="0"/>
          </a:p>
        </p:txBody>
      </p:sp>
      <p:sp>
        <p:nvSpPr>
          <p:cNvPr id="3" name="Content Placeholder 2"/>
          <p:cNvSpPr>
            <a:spLocks noGrp="1"/>
          </p:cNvSpPr>
          <p:nvPr>
            <p:ph idx="1"/>
          </p:nvPr>
        </p:nvSpPr>
        <p:spPr>
          <a:xfrm>
            <a:off x="96117" y="1653778"/>
            <a:ext cx="4174547" cy="4727549"/>
          </a:xfrm>
        </p:spPr>
        <p:txBody>
          <a:bodyPr>
            <a:normAutofit fontScale="92500" lnSpcReduction="20000"/>
          </a:bodyPr>
          <a:lstStyle/>
          <a:p>
            <a:r>
              <a:rPr lang="el-GR" dirty="0"/>
              <a:t>Ο </a:t>
            </a:r>
            <a:r>
              <a:rPr lang="en-GB" dirty="0"/>
              <a:t>Marshall </a:t>
            </a:r>
            <a:r>
              <a:rPr lang="el-GR" dirty="0"/>
              <a:t>γεννιέται στο Λονδίνο της εποχής του </a:t>
            </a:r>
            <a:r>
              <a:rPr lang="en-GB" dirty="0"/>
              <a:t>Marx (</a:t>
            </a:r>
            <a:r>
              <a:rPr lang="el-GR" dirty="0"/>
              <a:t>Ο </a:t>
            </a:r>
            <a:r>
              <a:rPr lang="en-GB" dirty="0"/>
              <a:t>Marx</a:t>
            </a:r>
            <a:r>
              <a:rPr lang="el-GR" dirty="0"/>
              <a:t> είχε μετακομίσει εκεί το</a:t>
            </a:r>
            <a:r>
              <a:rPr lang="en-GB" dirty="0"/>
              <a:t> 1849). </a:t>
            </a:r>
          </a:p>
          <a:p>
            <a:r>
              <a:rPr lang="el-GR" dirty="0"/>
              <a:t>Τα ποσοστά αλφαβητισμού του γενικού πληθυσμού αυξάνονται δραματικά.</a:t>
            </a:r>
            <a:endParaRPr lang="en-GB" dirty="0"/>
          </a:p>
          <a:p>
            <a:pPr lvl="1"/>
            <a:r>
              <a:rPr lang="el-GR" dirty="0"/>
              <a:t>Δημιουργία δανειστικών βιβλιοθηκών από κοινότητες σε όλη την επικράτεια της Αγγλίας.</a:t>
            </a:r>
            <a:endParaRPr lang="en-GB" dirty="0"/>
          </a:p>
          <a:p>
            <a:r>
              <a:rPr lang="el-GR" dirty="0"/>
              <a:t>Λονδίνο- καινούργια έργα υποδομής όπως οι βικτωριανοί υπόνομοι που σταματούν τις επιδημίες χολέρας στα</a:t>
            </a:r>
            <a:r>
              <a:rPr lang="en-GB" dirty="0"/>
              <a:t> 1870.</a:t>
            </a:r>
          </a:p>
          <a:p>
            <a:r>
              <a:rPr lang="el-GR" dirty="0"/>
              <a:t>Η θέσπιση εθνικών γιορτών (</a:t>
            </a:r>
            <a:r>
              <a:rPr lang="en-GB" dirty="0"/>
              <a:t>Bank Holiday Act</a:t>
            </a:r>
            <a:r>
              <a:rPr lang="el-GR" dirty="0"/>
              <a:t>) το</a:t>
            </a:r>
            <a:r>
              <a:rPr lang="en-GB" dirty="0"/>
              <a:t> 1871, </a:t>
            </a:r>
            <a:r>
              <a:rPr lang="el-GR" dirty="0"/>
              <a:t>που δημιουργεί τις πρώτες γενικές αργίες στην χώρα</a:t>
            </a:r>
            <a:r>
              <a:rPr lang="en-GB" dirty="0"/>
              <a:t>.</a:t>
            </a:r>
          </a:p>
          <a:p>
            <a:pPr lvl="1"/>
            <a:r>
              <a:rPr lang="el-GR" dirty="0"/>
              <a:t>Αρχίζουν να λειτουργούν και υπηρεσίες για την διασκέδαση του λαού. Ο</a:t>
            </a:r>
            <a:r>
              <a:rPr lang="en-GB" dirty="0"/>
              <a:t> Thomas Cook </a:t>
            </a:r>
            <a:r>
              <a:rPr lang="el-GR" dirty="0"/>
              <a:t>αρχίζει να λειτουργεί την δεκαετία</a:t>
            </a:r>
            <a:r>
              <a:rPr lang="en-GB" dirty="0"/>
              <a:t> </a:t>
            </a:r>
            <a:r>
              <a:rPr lang="el-GR" dirty="0"/>
              <a:t>του </a:t>
            </a:r>
            <a:r>
              <a:rPr lang="en-GB" dirty="0"/>
              <a:t>1840. </a:t>
            </a:r>
          </a:p>
        </p:txBody>
      </p:sp>
      <p:graphicFrame>
        <p:nvGraphicFramePr>
          <p:cNvPr id="5" name="Table 4"/>
          <p:cNvGraphicFramePr>
            <a:graphicFrameLocks noGrp="1"/>
          </p:cNvGraphicFramePr>
          <p:nvPr>
            <p:extLst>
              <p:ext uri="{D42A27DB-BD31-4B8C-83A1-F6EECF244321}">
                <p14:modId xmlns:p14="http://schemas.microsoft.com/office/powerpoint/2010/main" val="3672701704"/>
              </p:ext>
            </p:extLst>
          </p:nvPr>
        </p:nvGraphicFramePr>
        <p:xfrm>
          <a:off x="4322769" y="1628800"/>
          <a:ext cx="4566804" cy="1836420"/>
        </p:xfrm>
        <a:graphic>
          <a:graphicData uri="http://schemas.openxmlformats.org/drawingml/2006/table">
            <a:tbl>
              <a:tblPr firstRow="1" bandRow="1">
                <a:tableStyleId>{5C22544A-7EE6-4342-B048-85BDC9FD1C3A}</a:tableStyleId>
              </a:tblPr>
              <a:tblGrid>
                <a:gridCol w="1018449">
                  <a:extLst>
                    <a:ext uri="{9D8B030D-6E8A-4147-A177-3AD203B41FA5}">
                      <a16:colId xmlns:a16="http://schemas.microsoft.com/office/drawing/2014/main" val="20000"/>
                    </a:ext>
                  </a:extLst>
                </a:gridCol>
                <a:gridCol w="808272">
                  <a:extLst>
                    <a:ext uri="{9D8B030D-6E8A-4147-A177-3AD203B41FA5}">
                      <a16:colId xmlns:a16="http://schemas.microsoft.com/office/drawing/2014/main" val="20001"/>
                    </a:ext>
                  </a:extLst>
                </a:gridCol>
                <a:gridCol w="913361">
                  <a:extLst>
                    <a:ext uri="{9D8B030D-6E8A-4147-A177-3AD203B41FA5}">
                      <a16:colId xmlns:a16="http://schemas.microsoft.com/office/drawing/2014/main" val="20002"/>
                    </a:ext>
                  </a:extLst>
                </a:gridCol>
                <a:gridCol w="913361">
                  <a:extLst>
                    <a:ext uri="{9D8B030D-6E8A-4147-A177-3AD203B41FA5}">
                      <a16:colId xmlns:a16="http://schemas.microsoft.com/office/drawing/2014/main" val="20003"/>
                    </a:ext>
                  </a:extLst>
                </a:gridCol>
                <a:gridCol w="913361">
                  <a:extLst>
                    <a:ext uri="{9D8B030D-6E8A-4147-A177-3AD203B41FA5}">
                      <a16:colId xmlns:a16="http://schemas.microsoft.com/office/drawing/2014/main" val="20004"/>
                    </a:ext>
                  </a:extLst>
                </a:gridCol>
              </a:tblGrid>
              <a:tr h="188995">
                <a:tc>
                  <a:txBody>
                    <a:bodyPr/>
                    <a:lstStyle/>
                    <a:p>
                      <a:r>
                        <a:rPr lang="en-GB" sz="1400" dirty="0"/>
                        <a:t>UK</a:t>
                      </a:r>
                      <a:r>
                        <a:rPr lang="en-GB" sz="1400" baseline="0" dirty="0"/>
                        <a:t> </a:t>
                      </a:r>
                      <a:endParaRPr lang="en-GB" sz="1400" dirty="0"/>
                    </a:p>
                  </a:txBody>
                  <a:tcPr marL="68580" marR="68580" marT="34290" marB="34290"/>
                </a:tc>
                <a:tc>
                  <a:txBody>
                    <a:bodyPr/>
                    <a:lstStyle/>
                    <a:p>
                      <a:r>
                        <a:rPr lang="en-GB" sz="1400" dirty="0"/>
                        <a:t>1820</a:t>
                      </a:r>
                    </a:p>
                  </a:txBody>
                  <a:tcPr marL="68580" marR="68580" marT="34290" marB="34290"/>
                </a:tc>
                <a:tc>
                  <a:txBody>
                    <a:bodyPr/>
                    <a:lstStyle/>
                    <a:p>
                      <a:r>
                        <a:rPr lang="en-GB" sz="1400" dirty="0"/>
                        <a:t>1850</a:t>
                      </a:r>
                    </a:p>
                  </a:txBody>
                  <a:tcPr marL="68580" marR="68580" marT="34290" marB="34290"/>
                </a:tc>
                <a:tc>
                  <a:txBody>
                    <a:bodyPr/>
                    <a:lstStyle/>
                    <a:p>
                      <a:r>
                        <a:rPr lang="en-GB" sz="1400" dirty="0"/>
                        <a:t>1880</a:t>
                      </a:r>
                    </a:p>
                  </a:txBody>
                  <a:tcPr marL="68580" marR="68580" marT="34290" marB="34290"/>
                </a:tc>
                <a:tc>
                  <a:txBody>
                    <a:bodyPr/>
                    <a:lstStyle/>
                    <a:p>
                      <a:r>
                        <a:rPr lang="en-GB" sz="1400" dirty="0"/>
                        <a:t>1910</a:t>
                      </a:r>
                    </a:p>
                  </a:txBody>
                  <a:tcPr marL="68580" marR="68580" marT="34290" marB="34290"/>
                </a:tc>
                <a:extLst>
                  <a:ext uri="{0D108BD9-81ED-4DB2-BD59-A6C34878D82A}">
                    <a16:rowId xmlns:a16="http://schemas.microsoft.com/office/drawing/2014/main" val="10000"/>
                  </a:ext>
                </a:extLst>
              </a:tr>
              <a:tr h="423409">
                <a:tc>
                  <a:txBody>
                    <a:bodyPr/>
                    <a:lstStyle/>
                    <a:p>
                      <a:r>
                        <a:rPr lang="en-GB" sz="1400" baseline="0" dirty="0"/>
                        <a:t>Population (in millions)</a:t>
                      </a:r>
                      <a:endParaRPr lang="en-GB" sz="14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t>21,239</a:t>
                      </a:r>
                    </a:p>
                  </a:txBody>
                  <a:tcPr marL="68580" marR="68580" marT="34290" marB="34290"/>
                </a:tc>
                <a:tc>
                  <a:txBody>
                    <a:bodyPr/>
                    <a:lstStyle/>
                    <a:p>
                      <a:r>
                        <a:rPr lang="en-GB" sz="1400" dirty="0"/>
                        <a:t>27,181</a:t>
                      </a:r>
                    </a:p>
                  </a:txBody>
                  <a:tcPr marL="68580" marR="68580" marT="34290" marB="34290"/>
                </a:tc>
                <a:tc>
                  <a:txBody>
                    <a:bodyPr/>
                    <a:lstStyle/>
                    <a:p>
                      <a:r>
                        <a:rPr lang="en-GB" sz="1400" dirty="0"/>
                        <a:t>34,623</a:t>
                      </a:r>
                    </a:p>
                  </a:txBody>
                  <a:tcPr marL="68580" marR="68580" marT="34290" marB="34290"/>
                </a:tc>
                <a:tc>
                  <a:txBody>
                    <a:bodyPr/>
                    <a:lstStyle/>
                    <a:p>
                      <a:r>
                        <a:rPr lang="en-GB" sz="1400" dirty="0"/>
                        <a:t>44,916</a:t>
                      </a:r>
                    </a:p>
                  </a:txBody>
                  <a:tcPr marL="68580" marR="68580" marT="34290" marB="34290"/>
                </a:tc>
                <a:extLst>
                  <a:ext uri="{0D108BD9-81ED-4DB2-BD59-A6C34878D82A}">
                    <a16:rowId xmlns:a16="http://schemas.microsoft.com/office/drawing/2014/main" val="10001"/>
                  </a:ext>
                </a:extLst>
              </a:tr>
              <a:tr h="241948">
                <a:tc>
                  <a:txBody>
                    <a:bodyPr/>
                    <a:lstStyle/>
                    <a:p>
                      <a:r>
                        <a:rPr lang="en-GB" sz="1400" baseline="0" dirty="0"/>
                        <a:t>Growth rate</a:t>
                      </a:r>
                      <a:endParaRPr lang="en-GB" sz="1400" dirty="0"/>
                    </a:p>
                  </a:txBody>
                  <a:tcPr marL="68580" marR="68580" marT="34290" marB="34290"/>
                </a:tc>
                <a:tc>
                  <a:txBody>
                    <a:bodyPr/>
                    <a:lstStyle/>
                    <a:p>
                      <a:endParaRPr lang="en-GB" sz="1400" dirty="0"/>
                    </a:p>
                  </a:txBody>
                  <a:tcPr marL="68580" marR="68580" marT="34290" marB="34290"/>
                </a:tc>
                <a:tc>
                  <a:txBody>
                    <a:bodyPr/>
                    <a:lstStyle/>
                    <a:p>
                      <a:r>
                        <a:rPr lang="en-GB" sz="1400" dirty="0"/>
                        <a:t>28.0%</a:t>
                      </a:r>
                    </a:p>
                  </a:txBody>
                  <a:tcPr marL="68580" marR="68580" marT="34290" marB="34290"/>
                </a:tc>
                <a:tc>
                  <a:txBody>
                    <a:bodyPr/>
                    <a:lstStyle/>
                    <a:p>
                      <a:r>
                        <a:rPr lang="en-GB" sz="1400" dirty="0"/>
                        <a:t>27.4%</a:t>
                      </a:r>
                    </a:p>
                  </a:txBody>
                  <a:tcPr marL="68580" marR="68580" marT="34290" marB="34290"/>
                </a:tc>
                <a:tc>
                  <a:txBody>
                    <a:bodyPr/>
                    <a:lstStyle/>
                    <a:p>
                      <a:r>
                        <a:rPr lang="en-GB" sz="1400" dirty="0"/>
                        <a:t>29.7%</a:t>
                      </a:r>
                    </a:p>
                  </a:txBody>
                  <a:tcPr marL="68580" marR="68580" marT="34290" marB="34290"/>
                </a:tc>
                <a:extLst>
                  <a:ext uri="{0D108BD9-81ED-4DB2-BD59-A6C34878D82A}">
                    <a16:rowId xmlns:a16="http://schemas.microsoft.com/office/drawing/2014/main" val="10002"/>
                  </a:ext>
                </a:extLst>
              </a:tr>
              <a:tr h="423409">
                <a:tc>
                  <a:txBody>
                    <a:bodyPr/>
                    <a:lstStyle/>
                    <a:p>
                      <a:r>
                        <a:rPr lang="en-GB" sz="1400" dirty="0"/>
                        <a:t>GDP</a:t>
                      </a:r>
                      <a:r>
                        <a:rPr lang="en-GB" sz="1400" baseline="0" dirty="0"/>
                        <a:t> per Capita</a:t>
                      </a:r>
                      <a:endParaRPr lang="en-GB" sz="1400" dirty="0"/>
                    </a:p>
                  </a:txBody>
                  <a:tcPr marL="68580" marR="68580" marT="34290" marB="34290"/>
                </a:tc>
                <a:tc>
                  <a:txBody>
                    <a:bodyPr/>
                    <a:lstStyle/>
                    <a:p>
                      <a:r>
                        <a:rPr lang="en-GB" sz="1400" dirty="0"/>
                        <a:t>1,706</a:t>
                      </a:r>
                    </a:p>
                  </a:txBody>
                  <a:tcPr marL="68580" marR="68580" marT="34290" marB="34290"/>
                </a:tc>
                <a:tc>
                  <a:txBody>
                    <a:bodyPr/>
                    <a:lstStyle/>
                    <a:p>
                      <a:r>
                        <a:rPr lang="en-GB" sz="1400" dirty="0"/>
                        <a:t>2,330</a:t>
                      </a:r>
                    </a:p>
                  </a:txBody>
                  <a:tcPr marL="68580" marR="68580" marT="34290" marB="34290"/>
                </a:tc>
                <a:tc>
                  <a:txBody>
                    <a:bodyPr/>
                    <a:lstStyle/>
                    <a:p>
                      <a:r>
                        <a:rPr lang="en-GB" sz="1400" dirty="0"/>
                        <a:t>3,477</a:t>
                      </a:r>
                    </a:p>
                  </a:txBody>
                  <a:tcPr marL="68580" marR="68580" marT="34290" marB="34290"/>
                </a:tc>
                <a:tc>
                  <a:txBody>
                    <a:bodyPr/>
                    <a:lstStyle/>
                    <a:p>
                      <a:r>
                        <a:rPr lang="en-GB" sz="1400" dirty="0"/>
                        <a:t>4,611</a:t>
                      </a:r>
                    </a:p>
                  </a:txBody>
                  <a:tcPr marL="68580" marR="68580" marT="34290" marB="34290"/>
                </a:tc>
                <a:extLst>
                  <a:ext uri="{0D108BD9-81ED-4DB2-BD59-A6C34878D82A}">
                    <a16:rowId xmlns:a16="http://schemas.microsoft.com/office/drawing/2014/main" val="10003"/>
                  </a:ext>
                </a:extLst>
              </a:tr>
              <a:tr h="241948">
                <a:tc>
                  <a:txBody>
                    <a:bodyPr/>
                    <a:lstStyle/>
                    <a:p>
                      <a:r>
                        <a:rPr lang="en-GB" sz="1400" dirty="0"/>
                        <a:t>Growth rate</a:t>
                      </a:r>
                    </a:p>
                  </a:txBody>
                  <a:tcPr marL="68580" marR="68580" marT="34290" marB="34290"/>
                </a:tc>
                <a:tc>
                  <a:txBody>
                    <a:bodyPr/>
                    <a:lstStyle/>
                    <a:p>
                      <a:endParaRPr lang="en-GB" sz="1400" dirty="0"/>
                    </a:p>
                  </a:txBody>
                  <a:tcPr marL="68580" marR="68580" marT="34290" marB="34290"/>
                </a:tc>
                <a:tc>
                  <a:txBody>
                    <a:bodyPr/>
                    <a:lstStyle/>
                    <a:p>
                      <a:r>
                        <a:rPr lang="en-GB" sz="1400" dirty="0"/>
                        <a:t>36.6%</a:t>
                      </a:r>
                    </a:p>
                  </a:txBody>
                  <a:tcPr marL="68580" marR="68580" marT="34290" marB="34290"/>
                </a:tc>
                <a:tc>
                  <a:txBody>
                    <a:bodyPr/>
                    <a:lstStyle/>
                    <a:p>
                      <a:r>
                        <a:rPr lang="en-GB" sz="1400" dirty="0"/>
                        <a:t>49.2%</a:t>
                      </a:r>
                    </a:p>
                  </a:txBody>
                  <a:tcPr marL="68580" marR="68580" marT="34290" marB="34290"/>
                </a:tc>
                <a:tc>
                  <a:txBody>
                    <a:bodyPr/>
                    <a:lstStyle/>
                    <a:p>
                      <a:r>
                        <a:rPr lang="en-GB" sz="1400" dirty="0"/>
                        <a:t>32.6%</a:t>
                      </a:r>
                    </a:p>
                  </a:txBody>
                  <a:tcPr marL="68580" marR="68580" marT="34290" marB="34290"/>
                </a:tc>
                <a:extLst>
                  <a:ext uri="{0D108BD9-81ED-4DB2-BD59-A6C34878D82A}">
                    <a16:rowId xmlns:a16="http://schemas.microsoft.com/office/drawing/2014/main" val="10004"/>
                  </a:ext>
                </a:extLst>
              </a:tr>
            </a:tbl>
          </a:graphicData>
        </a:graphic>
      </p:graphicFrame>
      <p:sp>
        <p:nvSpPr>
          <p:cNvPr id="6" name="TextBox 5"/>
          <p:cNvSpPr txBox="1"/>
          <p:nvPr/>
        </p:nvSpPr>
        <p:spPr>
          <a:xfrm>
            <a:off x="4120072" y="3716716"/>
            <a:ext cx="5024892" cy="2585323"/>
          </a:xfrm>
          <a:prstGeom prst="rect">
            <a:avLst/>
          </a:prstGeom>
          <a:noFill/>
        </p:spPr>
        <p:txBody>
          <a:bodyPr wrap="square" rtlCol="0">
            <a:spAutoFit/>
          </a:bodyPr>
          <a:lstStyle/>
          <a:p>
            <a:pPr defTabSz="685800" fontAlgn="auto">
              <a:spcBef>
                <a:spcPts val="0"/>
              </a:spcBef>
              <a:spcAft>
                <a:spcPts val="0"/>
              </a:spcAft>
              <a:defRPr/>
            </a:pPr>
            <a:r>
              <a:rPr lang="el-GR" dirty="0">
                <a:solidFill>
                  <a:prstClr val="black"/>
                </a:solidFill>
                <a:latin typeface="Calibri" panose="020F0502020204030204"/>
                <a:cs typeface="+mn-cs"/>
              </a:rPr>
              <a:t>Διεύρυνση του εκλογικού σώματος</a:t>
            </a:r>
            <a:r>
              <a:rPr lang="en-GB" dirty="0">
                <a:solidFill>
                  <a:prstClr val="black"/>
                </a:solidFill>
                <a:latin typeface="Calibri" panose="020F0502020204030204"/>
                <a:cs typeface="+mn-cs"/>
              </a:rPr>
              <a:t>:</a:t>
            </a:r>
          </a:p>
          <a:p>
            <a:pPr marL="557213" lvl="1" indent="-214313" defTabSz="685800" fontAlgn="auto">
              <a:spcBef>
                <a:spcPts val="0"/>
              </a:spcBef>
              <a:spcAft>
                <a:spcPts val="0"/>
              </a:spcAft>
              <a:buFont typeface="Arial" panose="020B0604020202020204" pitchFamily="34" charset="0"/>
              <a:buChar char="•"/>
              <a:defRPr/>
            </a:pPr>
            <a:r>
              <a:rPr lang="en-GB" dirty="0">
                <a:solidFill>
                  <a:prstClr val="black"/>
                </a:solidFill>
                <a:latin typeface="Calibri" panose="020F0502020204030204"/>
                <a:cs typeface="+mn-cs"/>
              </a:rPr>
              <a:t>Reform Act 1832 (</a:t>
            </a:r>
            <a:r>
              <a:rPr lang="el-GR" dirty="0">
                <a:solidFill>
                  <a:prstClr val="black"/>
                </a:solidFill>
                <a:latin typeface="Calibri" panose="020F0502020204030204"/>
                <a:cs typeface="+mn-cs"/>
              </a:rPr>
              <a:t>Αυξάνει τους ψηφοφόρους σε </a:t>
            </a:r>
            <a:r>
              <a:rPr lang="en-GB" dirty="0">
                <a:solidFill>
                  <a:prstClr val="black"/>
                </a:solidFill>
                <a:latin typeface="Calibri" panose="020F0502020204030204"/>
                <a:cs typeface="+mn-cs"/>
              </a:rPr>
              <a:t>813,000</a:t>
            </a:r>
            <a:r>
              <a:rPr lang="el-GR" dirty="0">
                <a:solidFill>
                  <a:prstClr val="black"/>
                </a:solidFill>
                <a:latin typeface="Calibri" panose="020F0502020204030204"/>
                <a:cs typeface="+mn-cs"/>
              </a:rPr>
              <a:t> </a:t>
            </a:r>
            <a:r>
              <a:rPr lang="en-GB" dirty="0">
                <a:solidFill>
                  <a:prstClr val="black"/>
                </a:solidFill>
                <a:latin typeface="Calibri" panose="020F0502020204030204"/>
                <a:cs typeface="+mn-cs"/>
              </a:rPr>
              <a:t>-  5.8% </a:t>
            </a:r>
            <a:r>
              <a:rPr lang="el-GR" dirty="0">
                <a:solidFill>
                  <a:prstClr val="black"/>
                </a:solidFill>
                <a:latin typeface="Calibri" panose="020F0502020204030204"/>
                <a:cs typeface="+mn-cs"/>
              </a:rPr>
              <a:t>του γενικού πληθυσμού</a:t>
            </a:r>
            <a:r>
              <a:rPr lang="en-GB" dirty="0">
                <a:solidFill>
                  <a:prstClr val="black"/>
                </a:solidFill>
                <a:latin typeface="Calibri" panose="020F0502020204030204"/>
                <a:cs typeface="+mn-cs"/>
              </a:rPr>
              <a:t>).</a:t>
            </a:r>
          </a:p>
          <a:p>
            <a:pPr marL="557213" lvl="1" indent="-214313" defTabSz="685800" fontAlgn="auto">
              <a:spcBef>
                <a:spcPts val="0"/>
              </a:spcBef>
              <a:spcAft>
                <a:spcPts val="0"/>
              </a:spcAft>
              <a:buFont typeface="Arial" panose="020B0604020202020204" pitchFamily="34" charset="0"/>
              <a:buChar char="•"/>
              <a:defRPr/>
            </a:pPr>
            <a:r>
              <a:rPr lang="en-GB" dirty="0">
                <a:solidFill>
                  <a:prstClr val="black"/>
                </a:solidFill>
                <a:latin typeface="Calibri" panose="020F0502020204030204"/>
                <a:cs typeface="+mn-cs"/>
              </a:rPr>
              <a:t>Representation of the People Act 1867 (</a:t>
            </a:r>
            <a:r>
              <a:rPr lang="el-GR" dirty="0">
                <a:solidFill>
                  <a:prstClr val="black"/>
                </a:solidFill>
                <a:latin typeface="Calibri" panose="020F0502020204030204"/>
                <a:cs typeface="+mn-cs"/>
              </a:rPr>
              <a:t>Περαιτέρω δραματική διεύρυνση του εκλογικού σώματος</a:t>
            </a:r>
            <a:r>
              <a:rPr lang="en-GB" dirty="0">
                <a:solidFill>
                  <a:prstClr val="black"/>
                </a:solidFill>
                <a:latin typeface="Calibri" panose="020F0502020204030204"/>
                <a:cs typeface="+mn-cs"/>
              </a:rPr>
              <a:t>). </a:t>
            </a:r>
          </a:p>
          <a:p>
            <a:pPr marL="557213" lvl="1" indent="-214313" defTabSz="685800" fontAlgn="auto">
              <a:spcBef>
                <a:spcPts val="0"/>
              </a:spcBef>
              <a:spcAft>
                <a:spcPts val="0"/>
              </a:spcAft>
              <a:buFont typeface="Arial" panose="020B0604020202020204" pitchFamily="34" charset="0"/>
              <a:buChar char="•"/>
              <a:defRPr/>
            </a:pPr>
            <a:r>
              <a:rPr lang="en-GB" dirty="0">
                <a:solidFill>
                  <a:prstClr val="black"/>
                </a:solidFill>
                <a:latin typeface="Calibri" panose="020F0502020204030204"/>
                <a:cs typeface="+mn-cs"/>
              </a:rPr>
              <a:t>Representation of the People Act 1918 (</a:t>
            </a:r>
            <a:r>
              <a:rPr lang="el-GR" dirty="0">
                <a:solidFill>
                  <a:prstClr val="black"/>
                </a:solidFill>
                <a:latin typeface="Calibri" panose="020F0502020204030204"/>
                <a:cs typeface="+mn-cs"/>
              </a:rPr>
              <a:t>Όλοι οι άντρες μετά τα</a:t>
            </a:r>
            <a:r>
              <a:rPr lang="en-GB" dirty="0">
                <a:solidFill>
                  <a:prstClr val="black"/>
                </a:solidFill>
                <a:latin typeface="Calibri" panose="020F0502020204030204"/>
                <a:cs typeface="+mn-cs"/>
              </a:rPr>
              <a:t> 21 </a:t>
            </a:r>
            <a:r>
              <a:rPr lang="el-GR" dirty="0">
                <a:solidFill>
                  <a:prstClr val="black"/>
                </a:solidFill>
                <a:latin typeface="Calibri" panose="020F0502020204030204"/>
                <a:cs typeface="+mn-cs"/>
              </a:rPr>
              <a:t>και οι γυναίκες μετά τα</a:t>
            </a:r>
            <a:r>
              <a:rPr lang="en-GB" dirty="0">
                <a:solidFill>
                  <a:prstClr val="black"/>
                </a:solidFill>
                <a:latin typeface="Calibri" panose="020F0502020204030204"/>
                <a:cs typeface="+mn-cs"/>
              </a:rPr>
              <a:t> 30 </a:t>
            </a:r>
            <a:r>
              <a:rPr lang="el-GR" dirty="0">
                <a:solidFill>
                  <a:prstClr val="black"/>
                </a:solidFill>
                <a:latin typeface="Calibri" panose="020F0502020204030204"/>
                <a:cs typeface="+mn-cs"/>
              </a:rPr>
              <a:t>έχουν δικαίωμα ψήφου</a:t>
            </a:r>
            <a:r>
              <a:rPr lang="en-GB" dirty="0">
                <a:solidFill>
                  <a:prstClr val="black"/>
                </a:solidFill>
                <a:latin typeface="Calibri" panose="020F0502020204030204"/>
                <a:cs typeface="+mn-cs"/>
              </a:rPr>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38056" y="1385565"/>
            <a:ext cx="9067887" cy="7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5092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16632"/>
            <a:ext cx="4349502" cy="6195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902" y="251199"/>
            <a:ext cx="4323089" cy="97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08435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971" y="717014"/>
            <a:ext cx="7886700" cy="475384"/>
          </a:xfrm>
        </p:spPr>
        <p:txBody>
          <a:bodyPr>
            <a:normAutofit fontScale="90000"/>
          </a:bodyPr>
          <a:lstStyle/>
          <a:p>
            <a:pPr algn="ctr"/>
            <a:r>
              <a:rPr lang="el-GR" dirty="0"/>
              <a:t>Η αγορά και το κράτος</a:t>
            </a:r>
            <a:endParaRPr lang="en-GB" dirty="0"/>
          </a:p>
        </p:txBody>
      </p:sp>
      <p:sp>
        <p:nvSpPr>
          <p:cNvPr id="3" name="Content Placeholder 2"/>
          <p:cNvSpPr>
            <a:spLocks noGrp="1"/>
          </p:cNvSpPr>
          <p:nvPr>
            <p:ph idx="1"/>
          </p:nvPr>
        </p:nvSpPr>
        <p:spPr>
          <a:xfrm>
            <a:off x="187036" y="1472912"/>
            <a:ext cx="8720570" cy="4980424"/>
          </a:xfrm>
        </p:spPr>
        <p:txBody>
          <a:bodyPr>
            <a:normAutofit lnSpcReduction="10000"/>
          </a:bodyPr>
          <a:lstStyle/>
          <a:p>
            <a:r>
              <a:rPr lang="el-GR" dirty="0"/>
              <a:t>Ο </a:t>
            </a:r>
            <a:r>
              <a:rPr lang="en-GB" dirty="0"/>
              <a:t>Adam Smith </a:t>
            </a:r>
            <a:r>
              <a:rPr lang="el-GR" dirty="0"/>
              <a:t>και ο</a:t>
            </a:r>
            <a:r>
              <a:rPr lang="en-GB" dirty="0"/>
              <a:t> Ricardo </a:t>
            </a:r>
            <a:r>
              <a:rPr lang="el-GR" dirty="0"/>
              <a:t>είχαν δώσει κάποιες βασικές αρχές για την σχέση του κράτους με την αγορά. </a:t>
            </a:r>
          </a:p>
          <a:p>
            <a:r>
              <a:rPr lang="el-GR" dirty="0"/>
              <a:t>Ο </a:t>
            </a:r>
            <a:r>
              <a:rPr lang="en-GB" dirty="0"/>
              <a:t>Marshall</a:t>
            </a:r>
            <a:r>
              <a:rPr lang="el-GR" dirty="0"/>
              <a:t> φαινομενικά δεν παίρνει θέση, αλλά </a:t>
            </a:r>
            <a:r>
              <a:rPr lang="el-GR" dirty="0">
                <a:solidFill>
                  <a:srgbClr val="FF0000"/>
                </a:solidFill>
              </a:rPr>
              <a:t>στην ουσία θέτει τα θεμέλια μιας τεχνοκρατικής άποψης για τα οικονομικά και το πεδίο δράσης των οικονομολόγων</a:t>
            </a:r>
            <a:r>
              <a:rPr lang="el-GR" dirty="0"/>
              <a:t>. </a:t>
            </a:r>
          </a:p>
          <a:p>
            <a:pPr lvl="1"/>
            <a:r>
              <a:rPr lang="el-GR" dirty="0"/>
              <a:t>Δεν έχουμε εδώ μια ουσιαστική απόρριψη της αγοράς ως γενική αρχή οργάνωσης, </a:t>
            </a:r>
            <a:r>
              <a:rPr lang="el-GR" dirty="0">
                <a:solidFill>
                  <a:srgbClr val="FF0000"/>
                </a:solidFill>
              </a:rPr>
              <a:t>αλλά μια συζήτηση εάν η λύση της αγοράς πρακτικά δίνει πάντα για όλα τα προϊόντα τις βέλτιστες λύσεις</a:t>
            </a:r>
            <a:r>
              <a:rPr lang="el-GR" dirty="0"/>
              <a:t>. </a:t>
            </a:r>
          </a:p>
          <a:p>
            <a:pPr lvl="1"/>
            <a:r>
              <a:rPr lang="el-GR" dirty="0"/>
              <a:t>Η αρχή της ανάλυσης ενός συγκεκριμένου προϊόντος αυτόνομα σχεδόν, επιτρέπει </a:t>
            </a:r>
            <a:r>
              <a:rPr lang="el-GR" i="1" dirty="0">
                <a:solidFill>
                  <a:srgbClr val="FF0000"/>
                </a:solidFill>
              </a:rPr>
              <a:t>χειρουργικές παρεμβάσεις </a:t>
            </a:r>
            <a:r>
              <a:rPr lang="el-GR" dirty="0">
                <a:solidFill>
                  <a:srgbClr val="FF0000"/>
                </a:solidFill>
              </a:rPr>
              <a:t>στην αγορά </a:t>
            </a:r>
            <a:r>
              <a:rPr lang="el-GR" dirty="0"/>
              <a:t>από κρατικούς φορείς συμφώνα με τις ανάγκες που υπάρχουν στον εκάστοτε τομέα.</a:t>
            </a:r>
          </a:p>
          <a:p>
            <a:pPr lvl="2"/>
            <a:r>
              <a:rPr lang="el-GR" dirty="0"/>
              <a:t>Ο μαθητής του </a:t>
            </a:r>
            <a:r>
              <a:rPr lang="en-US" dirty="0"/>
              <a:t>Pigou</a:t>
            </a:r>
            <a:r>
              <a:rPr lang="el-GR" dirty="0"/>
              <a:t> επεκτείνει την λογική αυτή στο πρόβλημα των</a:t>
            </a:r>
            <a:r>
              <a:rPr lang="en-US" dirty="0"/>
              <a:t> </a:t>
            </a:r>
            <a:r>
              <a:rPr lang="el-GR" dirty="0"/>
              <a:t>αλλοιώσεων της απόδοσης συγκεκριμένων αγορών λόγο εξωγενών επιρροών  </a:t>
            </a:r>
            <a:r>
              <a:rPr lang="en-US" dirty="0"/>
              <a:t>(externalities)</a:t>
            </a:r>
            <a:r>
              <a:rPr lang="el-GR" dirty="0"/>
              <a:t>.</a:t>
            </a:r>
          </a:p>
          <a:p>
            <a:pPr lvl="1"/>
            <a:r>
              <a:rPr lang="el-GR" dirty="0"/>
              <a:t>Ο </a:t>
            </a:r>
            <a:r>
              <a:rPr lang="en-GB" dirty="0"/>
              <a:t>Marshall </a:t>
            </a:r>
            <a:r>
              <a:rPr lang="el-GR" dirty="0"/>
              <a:t>θέτει τις βάσεις </a:t>
            </a:r>
            <a:r>
              <a:rPr lang="el-GR" dirty="0">
                <a:solidFill>
                  <a:srgbClr val="FF0000"/>
                </a:solidFill>
              </a:rPr>
              <a:t>για το επάγγελμα του οικονομολόγου</a:t>
            </a:r>
            <a:r>
              <a:rPr lang="el-GR" dirty="0"/>
              <a:t>, ως ενός τεχνοκράτη που έχει συγκεκριμένη μόρφωση και είναι μέρος του επιστημονικού προσωπικού του κράτους και των εταιριών. </a:t>
            </a:r>
          </a:p>
          <a:p>
            <a:pPr lvl="1"/>
            <a:r>
              <a:rPr lang="el-GR" dirty="0">
                <a:solidFill>
                  <a:srgbClr val="FF0000"/>
                </a:solidFill>
              </a:rPr>
              <a:t>Ο επαγγελματίας αυτός αποκτά πεδίο στο οποίο είναι ειδήμων και ως κοινωνικός επιστήμονας δίνει τεχνοκρατικές </a:t>
            </a:r>
            <a:r>
              <a:rPr lang="el-GR" dirty="0"/>
              <a:t>(και συνεπώς σε κάποιο βαθμό ‘ουδέτερες’) επιστημονικής υφής αναλύσεις για τα κοινωνικοοικονομικά προβλήματα.</a:t>
            </a:r>
            <a:r>
              <a:rPr lang="en-GB" dirty="0"/>
              <a:t>    </a:t>
            </a:r>
          </a:p>
        </p:txBody>
      </p:sp>
      <p:sp>
        <p:nvSpPr>
          <p:cNvPr id="4" name="Slide Number Placeholder 3"/>
          <p:cNvSpPr>
            <a:spLocks noGrp="1"/>
          </p:cNvSpPr>
          <p:nvPr>
            <p:ph type="sldNum" sz="quarter" idx="12"/>
          </p:nvPr>
        </p:nvSpPr>
        <p:spPr/>
        <p:txBody>
          <a:bodyPr/>
          <a:lstStyle/>
          <a:p>
            <a:pPr defTabSz="685800" fontAlgn="auto">
              <a:spcBef>
                <a:spcPts val="0"/>
              </a:spcBef>
              <a:spcAft>
                <a:spcPts val="0"/>
              </a:spcAft>
              <a:defRPr/>
            </a:pPr>
            <a:fld id="{FAF749C4-8C5C-4C2C-B858-D474EDD6242A}" type="slidenum">
              <a:rPr lang="en-GB">
                <a:solidFill>
                  <a:prstClr val="black">
                    <a:tint val="75000"/>
                  </a:prstClr>
                </a:solidFill>
                <a:latin typeface="Calibri" panose="020F0502020204030204"/>
                <a:cs typeface="+mn-cs"/>
              </a:rPr>
              <a:pPr defTabSz="685800" fontAlgn="auto">
                <a:spcBef>
                  <a:spcPts val="0"/>
                </a:spcBef>
                <a:spcAft>
                  <a:spcPts val="0"/>
                </a:spcAft>
                <a:defRPr/>
              </a:pPr>
              <a:t>41</a:t>
            </a:fld>
            <a:endParaRPr lang="en-GB">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342983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57251"/>
            <a:ext cx="7886700" cy="627845"/>
          </a:xfrm>
        </p:spPr>
        <p:txBody>
          <a:bodyPr/>
          <a:lstStyle/>
          <a:p>
            <a:pPr algn="ctr"/>
            <a:r>
              <a:rPr lang="el-GR" dirty="0"/>
              <a:t>Η νεοκλασική σχολή</a:t>
            </a:r>
            <a:endParaRPr lang="en-GB" dirty="0"/>
          </a:p>
        </p:txBody>
      </p:sp>
      <p:sp>
        <p:nvSpPr>
          <p:cNvPr id="3" name="Content Placeholder 2"/>
          <p:cNvSpPr>
            <a:spLocks noGrp="1"/>
          </p:cNvSpPr>
          <p:nvPr>
            <p:ph idx="1"/>
          </p:nvPr>
        </p:nvSpPr>
        <p:spPr>
          <a:xfrm>
            <a:off x="77526" y="1485095"/>
            <a:ext cx="8822288" cy="4286799"/>
          </a:xfrm>
        </p:spPr>
        <p:txBody>
          <a:bodyPr>
            <a:normAutofit fontScale="77500" lnSpcReduction="20000"/>
          </a:bodyPr>
          <a:lstStyle/>
          <a:p>
            <a:pPr marL="0" indent="0">
              <a:buNone/>
            </a:pPr>
            <a:r>
              <a:rPr lang="el-GR" dirty="0"/>
              <a:t>Ο </a:t>
            </a:r>
            <a:r>
              <a:rPr lang="en-GB" dirty="0"/>
              <a:t>Alfred Marshall </a:t>
            </a:r>
            <a:r>
              <a:rPr lang="el-GR" dirty="0"/>
              <a:t>είναι ένας από τους</a:t>
            </a:r>
            <a:r>
              <a:rPr lang="en-GB" dirty="0"/>
              <a:t> </a:t>
            </a:r>
            <a:r>
              <a:rPr lang="el-GR" b="1" dirty="0"/>
              <a:t>Νεοκλασικούς οικονομολόγους.</a:t>
            </a:r>
          </a:p>
          <a:p>
            <a:pPr marL="0" indent="0">
              <a:buNone/>
            </a:pPr>
            <a:endParaRPr lang="el-GR" b="1" dirty="0"/>
          </a:p>
          <a:p>
            <a:pPr marL="0" indent="0">
              <a:buNone/>
            </a:pPr>
            <a:r>
              <a:rPr lang="el-GR" b="1" dirty="0"/>
              <a:t>Οι υπόλοιποι κεντρικοί θεωρητικοί είναι -</a:t>
            </a:r>
            <a:r>
              <a:rPr lang="en-GB" dirty="0"/>
              <a:t> Léon Walras (1834-1910), Vilfredo Pareto (1848-1923), Carl </a:t>
            </a:r>
            <a:r>
              <a:rPr lang="en-GB" dirty="0" err="1"/>
              <a:t>Menger</a:t>
            </a:r>
            <a:r>
              <a:rPr lang="en-GB" dirty="0"/>
              <a:t> (1840-1921), William Stanley Jevons (1835-1882).</a:t>
            </a:r>
          </a:p>
          <a:p>
            <a:pPr marL="0" indent="0">
              <a:buNone/>
            </a:pPr>
            <a:endParaRPr lang="el-GR" dirty="0"/>
          </a:p>
          <a:p>
            <a:pPr marL="0" indent="0">
              <a:buNone/>
            </a:pPr>
            <a:r>
              <a:rPr lang="el-GR" dirty="0"/>
              <a:t>Δυο κεντρικά σημεία για τα νεοκλασικά οικονομικά</a:t>
            </a:r>
            <a:r>
              <a:rPr lang="en-GB" dirty="0"/>
              <a:t>:</a:t>
            </a:r>
          </a:p>
          <a:p>
            <a:endParaRPr lang="el-GR" dirty="0"/>
          </a:p>
          <a:p>
            <a:r>
              <a:rPr lang="el-GR" dirty="0"/>
              <a:t>Η επιχειρηματολογία τους βασίζεται σε δημιουργία αφηρημένων μοντέλων</a:t>
            </a:r>
            <a:r>
              <a:rPr lang="en-GB" dirty="0"/>
              <a:t>.</a:t>
            </a:r>
          </a:p>
          <a:p>
            <a:pPr lvl="1"/>
            <a:r>
              <a:rPr lang="el-GR" dirty="0"/>
              <a:t>Η χρήση </a:t>
            </a:r>
            <a:r>
              <a:rPr lang="el-GR" dirty="0">
                <a:solidFill>
                  <a:srgbClr val="FF0000"/>
                </a:solidFill>
              </a:rPr>
              <a:t>μεθοδολογίας κλειστού τύπου </a:t>
            </a:r>
            <a:r>
              <a:rPr lang="el-GR" dirty="0"/>
              <a:t>είναι το κεντρικό ερμηνευτικό όχημα τους. </a:t>
            </a:r>
          </a:p>
          <a:p>
            <a:pPr marL="342900" lvl="1" indent="0">
              <a:buNone/>
            </a:pPr>
            <a:endParaRPr lang="en-GB" dirty="0"/>
          </a:p>
          <a:p>
            <a:r>
              <a:rPr lang="el-GR" dirty="0"/>
              <a:t>Τα νεοκλασικά οικονομικά είναι βασισμένα σε κάποιες βασικές παραδοχές- ως κεντρικές αξίες του θεωρητικού τους σύμπαντος. Οι σημαντικότερες είναι</a:t>
            </a:r>
            <a:r>
              <a:rPr lang="en-GB" dirty="0"/>
              <a:t>:</a:t>
            </a:r>
          </a:p>
          <a:p>
            <a:pPr lvl="1"/>
            <a:r>
              <a:rPr lang="el-GR" dirty="0">
                <a:solidFill>
                  <a:srgbClr val="FF0000"/>
                </a:solidFill>
              </a:rPr>
              <a:t>Τα άτομα εμφανίζονται ως υπολογιστικές μηχανές </a:t>
            </a:r>
            <a:r>
              <a:rPr lang="el-GR" dirty="0"/>
              <a:t>που διαρκώς προσπαθούν να μεγιστοποιήσουν την ευχαρίστηση τους (η την ωφελιμότητα που λαμβάνουν από τα προϊόντα που καταναλώνουν). </a:t>
            </a:r>
          </a:p>
          <a:p>
            <a:pPr lvl="1"/>
            <a:r>
              <a:rPr lang="el-GR" dirty="0">
                <a:solidFill>
                  <a:srgbClr val="FF0000"/>
                </a:solidFill>
              </a:rPr>
              <a:t>Ο ανταγωνισμός μειώνει και εναρμονίζει τα κέρδη </a:t>
            </a:r>
            <a:r>
              <a:rPr lang="el-GR" dirty="0"/>
              <a:t>σε λογικά επίπεδα.</a:t>
            </a:r>
            <a:endParaRPr lang="en-GB" dirty="0"/>
          </a:p>
          <a:p>
            <a:pPr lvl="2"/>
            <a:r>
              <a:rPr lang="el-GR" dirty="0"/>
              <a:t>Αυτές οι δυο παραδοχές εξασφαλίζουν την υψηλή απόδοση της αγοράς ως κοινωνικό σύστημα παραγωγής. </a:t>
            </a:r>
            <a:endParaRPr lang="en-GB" dirty="0"/>
          </a:p>
          <a:p>
            <a:pPr lvl="1"/>
            <a:r>
              <a:rPr lang="el-GR" dirty="0"/>
              <a:t>Η </a:t>
            </a:r>
            <a:r>
              <a:rPr lang="el-GR" dirty="0">
                <a:solidFill>
                  <a:srgbClr val="FF0000"/>
                </a:solidFill>
              </a:rPr>
              <a:t>διαφορά μεταξύ των θετικών και ηθικών </a:t>
            </a:r>
            <a:r>
              <a:rPr lang="el-GR" dirty="0"/>
              <a:t>(η κανονιστικών) προβλημάτων στα οικονομικά. (</a:t>
            </a:r>
            <a:r>
              <a:rPr lang="en-US" dirty="0"/>
              <a:t>Positive-normative)</a:t>
            </a:r>
            <a:r>
              <a:rPr lang="el-GR" dirty="0"/>
              <a:t> </a:t>
            </a:r>
            <a:endParaRPr lang="en-GB" dirty="0"/>
          </a:p>
          <a:p>
            <a:pPr lvl="1"/>
            <a:r>
              <a:rPr lang="el-GR" dirty="0"/>
              <a:t>Η </a:t>
            </a:r>
            <a:r>
              <a:rPr lang="el-GR" dirty="0">
                <a:solidFill>
                  <a:srgbClr val="FF0000"/>
                </a:solidFill>
              </a:rPr>
              <a:t>απόδοση α λα </a:t>
            </a:r>
            <a:r>
              <a:rPr lang="en-GB" dirty="0">
                <a:solidFill>
                  <a:srgbClr val="FF0000"/>
                </a:solidFill>
              </a:rPr>
              <a:t>Pareto </a:t>
            </a:r>
            <a:r>
              <a:rPr lang="en-GB" dirty="0"/>
              <a:t>(Pareto efficiency).</a:t>
            </a:r>
          </a:p>
          <a:p>
            <a:pPr lvl="1"/>
            <a:r>
              <a:rPr lang="el-GR" dirty="0">
                <a:solidFill>
                  <a:srgbClr val="FF0000"/>
                </a:solidFill>
              </a:rPr>
              <a:t>Κόστος ευκαιρίας η κόστος υπολογιζόμενο από τις εναλλακτικές </a:t>
            </a:r>
            <a:r>
              <a:rPr lang="en-US" dirty="0"/>
              <a:t>(Opportunity Cost).</a:t>
            </a:r>
            <a:r>
              <a:rPr lang="el-GR" dirty="0"/>
              <a:t> </a:t>
            </a:r>
            <a:endParaRPr lang="en-GB" dirty="0"/>
          </a:p>
        </p:txBody>
      </p:sp>
      <p:cxnSp>
        <p:nvCxnSpPr>
          <p:cNvPr id="4" name="Straight Connector 3"/>
          <p:cNvCxnSpPr/>
          <p:nvPr/>
        </p:nvCxnSpPr>
        <p:spPr>
          <a:xfrm flipV="1">
            <a:off x="222161" y="1423585"/>
            <a:ext cx="8515350" cy="355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pPr defTabSz="685800" fontAlgn="auto">
              <a:spcBef>
                <a:spcPts val="0"/>
              </a:spcBef>
              <a:spcAft>
                <a:spcPts val="0"/>
              </a:spcAft>
              <a:defRPr/>
            </a:pPr>
            <a:fld id="{FAF749C4-8C5C-4C2C-B858-D474EDD6242A}" type="slidenum">
              <a:rPr lang="en-GB">
                <a:solidFill>
                  <a:prstClr val="black">
                    <a:tint val="75000"/>
                  </a:prstClr>
                </a:solidFill>
                <a:latin typeface="Calibri" panose="020F0502020204030204"/>
                <a:cs typeface="+mn-cs"/>
              </a:rPr>
              <a:pPr defTabSz="685800" fontAlgn="auto">
                <a:spcBef>
                  <a:spcPts val="0"/>
                </a:spcBef>
                <a:spcAft>
                  <a:spcPts val="0"/>
                </a:spcAft>
                <a:defRPr/>
              </a:pPr>
              <a:t>42</a:t>
            </a:fld>
            <a:endParaRPr lang="en-GB">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430870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Francis </a:t>
            </a:r>
            <a:r>
              <a:rPr lang="en-US" sz="4000" dirty="0" err="1"/>
              <a:t>Ysidro</a:t>
            </a:r>
            <a:r>
              <a:rPr lang="en-US" sz="4000" dirty="0"/>
              <a:t> Edgeworth (1845-1926)</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279302"/>
            <a:ext cx="3253035" cy="452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27584" y="5805264"/>
            <a:ext cx="3168352" cy="584775"/>
          </a:xfrm>
          <a:prstGeom prst="rect">
            <a:avLst/>
          </a:prstGeom>
        </p:spPr>
        <p:txBody>
          <a:bodyPr wrap="square">
            <a:spAutoFit/>
          </a:bodyPr>
          <a:lstStyle/>
          <a:p>
            <a:pPr algn="ctr"/>
            <a:r>
              <a:rPr lang="en-US" sz="1600" dirty="0"/>
              <a:t>by Walter </a:t>
            </a:r>
            <a:r>
              <a:rPr lang="en-US" sz="1600" dirty="0" err="1"/>
              <a:t>Stoneman</a:t>
            </a:r>
            <a:r>
              <a:rPr lang="en-US" sz="1600" dirty="0"/>
              <a:t>, bromide print, 1917, NPG</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412776"/>
            <a:ext cx="2476500"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4581128"/>
            <a:ext cx="2501255" cy="575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5314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Francis </a:t>
            </a:r>
            <a:r>
              <a:rPr lang="en-US" sz="4000" dirty="0" err="1"/>
              <a:t>Ysidro</a:t>
            </a:r>
            <a:r>
              <a:rPr lang="en-US" sz="4000" dirty="0"/>
              <a:t> Edgeworth (1845-1926)</a:t>
            </a:r>
          </a:p>
        </p:txBody>
      </p:sp>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84784"/>
            <a:ext cx="2918976" cy="444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3343" y="1340768"/>
            <a:ext cx="2468601"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87664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Francis </a:t>
            </a:r>
            <a:r>
              <a:rPr lang="en-US" sz="4000" dirty="0" err="1"/>
              <a:t>Ysidro</a:t>
            </a:r>
            <a:r>
              <a:rPr lang="en-US" sz="4000" dirty="0"/>
              <a:t> Edgeworth (1845-1926)</a:t>
            </a: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12776"/>
            <a:ext cx="5534025"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987160"/>
            <a:ext cx="579120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0631" y="1628800"/>
            <a:ext cx="2367136" cy="307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4293096"/>
            <a:ext cx="574357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9752" y="3602873"/>
            <a:ext cx="1666875"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6563" y="3602872"/>
            <a:ext cx="1666875"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5976" y="3605213"/>
            <a:ext cx="1666875"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732240" y="2492896"/>
            <a:ext cx="2088232" cy="864096"/>
          </a:xfrm>
          <a:prstGeom prst="rect">
            <a:avLst/>
          </a:prstGeom>
        </p:spPr>
        <p:txBody>
          <a:bodyPr vert="horz" wrap="square" lIns="91440" tIns="45720" rIns="91440" bIns="45720" rtlCol="0" anchor="ctr">
            <a:normAutofit/>
          </a:bodyPr>
          <a:lstStyle/>
          <a:p>
            <a:r>
              <a:rPr lang="el-GR" dirty="0"/>
              <a:t>Πόλεμος ή συμβόλαιο</a:t>
            </a:r>
            <a:endParaRPr lang="en-US" dirty="0"/>
          </a:p>
        </p:txBody>
      </p:sp>
      <p:sp>
        <p:nvSpPr>
          <p:cNvPr id="5" name="TextBox 4"/>
          <p:cNvSpPr txBox="1"/>
          <p:nvPr/>
        </p:nvSpPr>
        <p:spPr>
          <a:xfrm>
            <a:off x="6516216" y="4077072"/>
            <a:ext cx="2592288" cy="1584176"/>
          </a:xfrm>
          <a:prstGeom prst="rect">
            <a:avLst/>
          </a:prstGeom>
        </p:spPr>
        <p:txBody>
          <a:bodyPr vert="horz" wrap="square" lIns="91440" tIns="45720" rIns="91440" bIns="45720" rtlCol="0" anchor="ctr">
            <a:normAutofit/>
          </a:bodyPr>
          <a:lstStyle/>
          <a:p>
            <a:r>
              <a:rPr lang="el-GR" dirty="0"/>
              <a:t>Ορισμός της ανταγωνιστικής αγοράς, δυνατότητα επαναδιαπραγμάτευσης</a:t>
            </a:r>
            <a:endParaRPr lang="en-US" dirty="0"/>
          </a:p>
        </p:txBody>
      </p:sp>
      <p:pic>
        <p:nvPicPr>
          <p:cNvPr id="205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944" y="5157191"/>
            <a:ext cx="1666875"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3406" y="5157192"/>
            <a:ext cx="1666875"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41167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Francis </a:t>
            </a:r>
            <a:r>
              <a:rPr lang="en-US" sz="4000" dirty="0" err="1"/>
              <a:t>Ysidro</a:t>
            </a:r>
            <a:r>
              <a:rPr lang="en-US" sz="4000" dirty="0"/>
              <a:t> Edgeworth (1845-1926)</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222815"/>
            <a:ext cx="4571405" cy="5030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796136" y="1412776"/>
            <a:ext cx="2448272" cy="2808312"/>
          </a:xfrm>
          <a:prstGeom prst="rect">
            <a:avLst/>
          </a:prstGeom>
        </p:spPr>
        <p:txBody>
          <a:bodyPr vert="horz" wrap="square" lIns="91440" tIns="45720" rIns="91440" bIns="45720" rtlCol="0" anchor="ctr">
            <a:normAutofit lnSpcReduction="10000"/>
          </a:bodyPr>
          <a:lstStyle/>
          <a:p>
            <a:r>
              <a:rPr lang="el-GR" dirty="0"/>
              <a:t>Στο τέλειο πεδίο του ανταγωνισμού τα αγαθά είναι πλήρως διαιρετά και ο αριθμός των συμμετεχόντων άπειρος. Όλοι μπορούν να διαπραγματεύονται και να </a:t>
            </a:r>
            <a:r>
              <a:rPr lang="el-GR" dirty="0" err="1"/>
              <a:t>επανα</a:t>
            </a:r>
            <a:r>
              <a:rPr lang="el-GR" dirty="0"/>
              <a:t>- διαπραγματεύονται με όλους</a:t>
            </a:r>
            <a:endParaRPr lang="en-US" dirty="0"/>
          </a:p>
        </p:txBody>
      </p:sp>
    </p:spTree>
    <p:extLst>
      <p:ext uri="{BB962C8B-B14F-4D97-AF65-F5344CB8AC3E}">
        <p14:creationId xmlns:p14="http://schemas.microsoft.com/office/powerpoint/2010/main" val="17780030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Francis </a:t>
            </a:r>
            <a:r>
              <a:rPr lang="en-US" sz="4000" dirty="0" err="1"/>
              <a:t>Ysidro</a:t>
            </a:r>
            <a:r>
              <a:rPr lang="en-US" sz="4000" dirty="0"/>
              <a:t> Edgeworth (1845-1926)</a:t>
            </a: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74" y="1340768"/>
            <a:ext cx="568166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32124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Francis </a:t>
            </a:r>
            <a:r>
              <a:rPr lang="en-US" sz="4000" dirty="0" err="1"/>
              <a:t>Ysidro</a:t>
            </a:r>
            <a:r>
              <a:rPr lang="en-US" sz="4000" dirty="0"/>
              <a:t> Edgeworth (1845-1926)</a:t>
            </a:r>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463" y="1971675"/>
            <a:ext cx="5553075"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89470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664"/>
            <a:ext cx="4108772"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404664"/>
            <a:ext cx="4307254" cy="5303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03243" y="5821813"/>
            <a:ext cx="4572000" cy="830997"/>
          </a:xfrm>
          <a:prstGeom prst="rect">
            <a:avLst/>
          </a:prstGeom>
        </p:spPr>
        <p:txBody>
          <a:bodyPr>
            <a:spAutoFit/>
          </a:bodyPr>
          <a:lstStyle/>
          <a:p>
            <a:r>
              <a:rPr lang="el-GR" sz="1200" dirty="0" err="1">
                <a:latin typeface="Times New Roman" panose="02020603050405020304" pitchFamily="18" charset="0"/>
                <a:cs typeface="Times New Roman" panose="02020603050405020304" pitchFamily="18" charset="0"/>
              </a:rPr>
              <a:t>ἔπειθ᾽</a:t>
            </a:r>
            <a:r>
              <a:rPr lang="el-GR" sz="1200" dirty="0">
                <a:latin typeface="Times New Roman" panose="02020603050405020304" pitchFamily="18" charset="0"/>
                <a:cs typeface="Times New Roman" panose="02020603050405020304" pitchFamily="18" charset="0"/>
              </a:rPr>
              <a:t> ἡ Πελοπόννησος </a:t>
            </a:r>
            <a:r>
              <a:rPr lang="el-GR" sz="1200" dirty="0" err="1">
                <a:latin typeface="Times New Roman" panose="02020603050405020304" pitchFamily="18" charset="0"/>
                <a:cs typeface="Times New Roman" panose="02020603050405020304" pitchFamily="18" charset="0"/>
              </a:rPr>
              <a:t>ἅπασα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διειστήκει</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οὔθ᾽</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οἱ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μισοῦντες</a:t>
            </a:r>
            <a:r>
              <a:rPr lang="el-GR" sz="1200" dirty="0">
                <a:latin typeface="Times New Roman" panose="02020603050405020304" pitchFamily="18" charset="0"/>
                <a:cs typeface="Times New Roman" panose="02020603050405020304" pitchFamily="18" charset="0"/>
              </a:rPr>
              <a:t> Λακεδαιμονίους </a:t>
            </a:r>
            <a:r>
              <a:rPr lang="el-GR" sz="1200" dirty="0" err="1">
                <a:latin typeface="Times New Roman" panose="02020603050405020304" pitchFamily="18" charset="0"/>
                <a:cs typeface="Times New Roman" panose="02020603050405020304" pitchFamily="18" charset="0"/>
              </a:rPr>
              <a:t>οὕτως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ἴσχυον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ὥστ᾽</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ἀνελεῖν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αὐτούς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οὔθ᾽</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οἱ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πρότερον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δι᾽</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ἐκείνων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ἄρχοντες</a:t>
            </a:r>
            <a:r>
              <a:rPr lang="el-GR" sz="1200" dirty="0">
                <a:latin typeface="Times New Roman" panose="02020603050405020304" pitchFamily="18" charset="0"/>
                <a:cs typeface="Times New Roman" panose="02020603050405020304" pitchFamily="18" charset="0"/>
              </a:rPr>
              <a:t> κύριοι </a:t>
            </a:r>
            <a:r>
              <a:rPr lang="el-GR" sz="1200" dirty="0" err="1">
                <a:latin typeface="Times New Roman" panose="02020603050405020304" pitchFamily="18" charset="0"/>
                <a:cs typeface="Times New Roman" panose="02020603050405020304" pitchFamily="18" charset="0"/>
              </a:rPr>
              <a:t>τῶν</a:t>
            </a:r>
            <a:r>
              <a:rPr lang="el-GR" sz="1200" dirty="0">
                <a:latin typeface="Times New Roman" panose="02020603050405020304" pitchFamily="18" charset="0"/>
                <a:cs typeface="Times New Roman" panose="02020603050405020304" pitchFamily="18" charset="0"/>
              </a:rPr>
              <a:t> πόλεων </a:t>
            </a:r>
            <a:r>
              <a:rPr lang="el-GR" sz="1200" dirty="0" err="1">
                <a:latin typeface="Times New Roman" panose="02020603050405020304" pitchFamily="18" charset="0"/>
                <a:cs typeface="Times New Roman" panose="02020603050405020304" pitchFamily="18" charset="0"/>
              </a:rPr>
              <a:t>ἦσαν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ἀλλά</a:t>
            </a:r>
            <a:r>
              <a:rPr lang="el-GR" sz="1200" dirty="0">
                <a:latin typeface="Times New Roman" panose="02020603050405020304" pitchFamily="18" charset="0"/>
                <a:cs typeface="Times New Roman" panose="02020603050405020304" pitchFamily="18" charset="0"/>
              </a:rPr>
              <a:t> τις </a:t>
            </a:r>
            <a:r>
              <a:rPr lang="el-GR" sz="1200" dirty="0" err="1">
                <a:latin typeface="Times New Roman" panose="02020603050405020304" pitchFamily="18" charset="0"/>
                <a:cs typeface="Times New Roman" panose="02020603050405020304" pitchFamily="18" charset="0"/>
              </a:rPr>
              <a:t>ἦν</a:t>
            </a:r>
            <a:r>
              <a:rPr lang="el-GR" sz="1200" dirty="0">
                <a:latin typeface="Times New Roman" panose="02020603050405020304" pitchFamily="18" charset="0"/>
                <a:cs typeface="Times New Roman" panose="02020603050405020304" pitchFamily="18" charset="0"/>
              </a:rPr>
              <a:t> </a:t>
            </a:r>
            <a:r>
              <a:rPr lang="el-GR" sz="1200" b="1" dirty="0" err="1">
                <a:latin typeface="Times New Roman" panose="02020603050405020304" pitchFamily="18" charset="0"/>
                <a:cs typeface="Times New Roman" panose="02020603050405020304" pitchFamily="18" charset="0"/>
              </a:rPr>
              <a:t>ἄκριτος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παρὰ</a:t>
            </a:r>
            <a:r>
              <a:rPr lang="el-GR" sz="1200" dirty="0">
                <a:latin typeface="Times New Roman" panose="02020603050405020304" pitchFamily="18" charset="0"/>
                <a:cs typeface="Times New Roman" panose="02020603050405020304" pitchFamily="18" charset="0"/>
              </a:rPr>
              <a:t> τούτοις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παρὰ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τοῖς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ἄλλοις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ἅπασιν</a:t>
            </a:r>
            <a:r>
              <a:rPr lang="el-GR" sz="1200" dirty="0">
                <a:latin typeface="Times New Roman" panose="02020603050405020304" pitchFamily="18" charset="0"/>
                <a:cs typeface="Times New Roman" panose="02020603050405020304" pitchFamily="18" charset="0"/>
              </a:rPr>
              <a:t> </a:t>
            </a:r>
            <a:r>
              <a:rPr lang="el-GR" sz="1200" b="1" dirty="0" err="1">
                <a:latin typeface="Times New Roman" panose="02020603050405020304" pitchFamily="18" charset="0"/>
                <a:cs typeface="Times New Roman" panose="02020603050405020304" pitchFamily="18" charset="0"/>
              </a:rPr>
              <a:t>ἔρις</a:t>
            </a:r>
            <a:r>
              <a:rPr lang="el-GR" sz="1200" b="1" dirty="0">
                <a:latin typeface="Times New Roman" panose="02020603050405020304" pitchFamily="18" charset="0"/>
                <a:cs typeface="Times New Roman" panose="02020603050405020304" pitchFamily="18" charset="0"/>
              </a:rPr>
              <a:t> </a:t>
            </a:r>
            <a:r>
              <a:rPr lang="el-GR" sz="1200" b="1" dirty="0" err="1">
                <a:latin typeface="Times New Roman" panose="02020603050405020304" pitchFamily="18" charset="0"/>
                <a:cs typeface="Times New Roman" panose="02020603050405020304" pitchFamily="18" charset="0"/>
              </a:rPr>
              <a:t>καὶ</a:t>
            </a:r>
            <a:r>
              <a:rPr lang="el-GR" sz="1200" b="1" dirty="0">
                <a:latin typeface="Times New Roman" panose="02020603050405020304" pitchFamily="18" charset="0"/>
                <a:cs typeface="Times New Roman" panose="02020603050405020304" pitchFamily="18" charset="0"/>
              </a:rPr>
              <a:t> ταραχή</a:t>
            </a:r>
            <a:r>
              <a:rPr lang="el-GR" sz="1200" dirty="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8388424" y="6525344"/>
            <a:ext cx="914400" cy="914400"/>
          </a:xfrm>
          <a:prstGeom prst="rect">
            <a:avLst/>
          </a:prstGeom>
        </p:spPr>
        <p:txBody>
          <a:bodyPr vert="horz" wrap="none" lIns="91440" tIns="45720" rIns="91440" bIns="45720" rtlCol="0" anchor="ctr">
            <a:normAutofit/>
          </a:bodyPr>
          <a:lstStyle/>
          <a:p>
            <a:endParaRPr lang="en-US" dirty="0"/>
          </a:p>
        </p:txBody>
      </p:sp>
      <p:sp>
        <p:nvSpPr>
          <p:cNvPr id="4" name="TextBox 3"/>
          <p:cNvSpPr txBox="1"/>
          <p:nvPr/>
        </p:nvSpPr>
        <p:spPr>
          <a:xfrm>
            <a:off x="2051720" y="116632"/>
            <a:ext cx="4032448" cy="216024"/>
          </a:xfrm>
          <a:prstGeom prst="rect">
            <a:avLst/>
          </a:prstGeom>
        </p:spPr>
        <p:txBody>
          <a:bodyPr vert="horz" wrap="square" lIns="91440" tIns="45720" rIns="91440" bIns="45720" rtlCol="0" anchor="ctr">
            <a:noAutofit/>
          </a:bodyPr>
          <a:lstStyle/>
          <a:p>
            <a:r>
              <a:rPr lang="el-GR" sz="1600" dirty="0"/>
              <a:t>Το </a:t>
            </a:r>
            <a:r>
              <a:rPr lang="en-US" sz="1600" dirty="0"/>
              <a:t>original Edgeworth box</a:t>
            </a:r>
          </a:p>
        </p:txBody>
      </p:sp>
      <p:sp>
        <p:nvSpPr>
          <p:cNvPr id="5" name="TextBox 4"/>
          <p:cNvSpPr txBox="1"/>
          <p:nvPr/>
        </p:nvSpPr>
        <p:spPr>
          <a:xfrm>
            <a:off x="1281605" y="6337896"/>
            <a:ext cx="2880320" cy="199474"/>
          </a:xfrm>
          <a:prstGeom prst="rect">
            <a:avLst/>
          </a:prstGeom>
        </p:spPr>
        <p:txBody>
          <a:bodyPr vert="horz" wrap="square" lIns="91440" tIns="45720" rIns="91440" bIns="45720" rtlCol="0" anchor="ctr">
            <a:noAutofit/>
          </a:bodyPr>
          <a:lstStyle/>
          <a:p>
            <a:r>
              <a:rPr lang="el-GR" sz="1400" dirty="0"/>
              <a:t>Δημοσθένης, </a:t>
            </a:r>
            <a:r>
              <a:rPr lang="el-GR" sz="1400" i="1" dirty="0"/>
              <a:t>Περί στεφάνου </a:t>
            </a:r>
            <a:r>
              <a:rPr lang="el-GR" sz="1400" dirty="0"/>
              <a:t>18.18.</a:t>
            </a:r>
            <a:endParaRPr lang="en-US" sz="1400" dirty="0"/>
          </a:p>
        </p:txBody>
      </p:sp>
    </p:spTree>
    <p:extLst>
      <p:ext uri="{BB962C8B-B14F-4D97-AF65-F5344CB8AC3E}">
        <p14:creationId xmlns:p14="http://schemas.microsoft.com/office/powerpoint/2010/main" val="1930025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564904"/>
            <a:ext cx="8229600" cy="1143000"/>
          </a:xfrm>
        </p:spPr>
        <p:txBody>
          <a:bodyPr/>
          <a:lstStyle/>
          <a:p>
            <a:r>
              <a:rPr lang="en-US" dirty="0"/>
              <a:t>Belle époque</a:t>
            </a:r>
            <a:endParaRPr lang="el-GR" dirty="0"/>
          </a:p>
        </p:txBody>
      </p:sp>
    </p:spTree>
    <p:extLst>
      <p:ext uri="{BB962C8B-B14F-4D97-AF65-F5344CB8AC3E}">
        <p14:creationId xmlns:p14="http://schemas.microsoft.com/office/powerpoint/2010/main" val="1668984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Francis </a:t>
            </a:r>
            <a:r>
              <a:rPr lang="en-US" sz="4000" dirty="0" err="1"/>
              <a:t>Ysidro</a:t>
            </a:r>
            <a:r>
              <a:rPr lang="en-US" sz="4000" dirty="0"/>
              <a:t> Edgeworth (1845-1926)</a:t>
            </a:r>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087" y="1484784"/>
            <a:ext cx="5457825" cy="430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96456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564904"/>
            <a:ext cx="8229600" cy="1143000"/>
          </a:xfrm>
        </p:spPr>
        <p:txBody>
          <a:bodyPr/>
          <a:lstStyle/>
          <a:p>
            <a:r>
              <a:rPr lang="el-GR" dirty="0"/>
              <a:t>Ηνωμένες Πολιτείες Αμερικής</a:t>
            </a:r>
          </a:p>
        </p:txBody>
      </p:sp>
    </p:spTree>
    <p:extLst>
      <p:ext uri="{BB962C8B-B14F-4D97-AF65-F5344CB8AC3E}">
        <p14:creationId xmlns:p14="http://schemas.microsoft.com/office/powerpoint/2010/main" val="28806868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John Bates Clark (1847 –1938)</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1556792"/>
            <a:ext cx="3540721" cy="4390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957" y="4005064"/>
            <a:ext cx="20383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556792"/>
            <a:ext cx="1905000"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91182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John Bates Clark (1847 –1938)</a:t>
            </a:r>
          </a:p>
        </p:txBody>
      </p:sp>
      <p:sp>
        <p:nvSpPr>
          <p:cNvPr id="3" name="Rectangle 2"/>
          <p:cNvSpPr/>
          <p:nvPr/>
        </p:nvSpPr>
        <p:spPr>
          <a:xfrm>
            <a:off x="683568" y="1340768"/>
            <a:ext cx="5040560" cy="4320480"/>
          </a:xfrm>
          <a:prstGeom prst="rect">
            <a:avLst/>
          </a:prstGeom>
        </p:spPr>
        <p:txBody>
          <a:bodyPr wrap="square">
            <a:spAutoFit/>
          </a:bodyPr>
          <a:lstStyle/>
          <a:p>
            <a:r>
              <a:rPr lang="el-GR" dirty="0"/>
              <a:t>J.B. </a:t>
            </a:r>
            <a:r>
              <a:rPr lang="el-GR" dirty="0" err="1"/>
              <a:t>Clark</a:t>
            </a:r>
            <a:r>
              <a:rPr lang="el-GR" dirty="0"/>
              <a:t> γεννήθηκε στο </a:t>
            </a:r>
            <a:r>
              <a:rPr lang="el-GR" dirty="0" err="1"/>
              <a:t>Providence</a:t>
            </a:r>
            <a:r>
              <a:rPr lang="el-GR" dirty="0"/>
              <a:t> στην πολιτεία του </a:t>
            </a:r>
            <a:r>
              <a:rPr lang="el-GR" dirty="0" err="1"/>
              <a:t>Rhode</a:t>
            </a:r>
            <a:r>
              <a:rPr lang="el-GR" dirty="0"/>
              <a:t> </a:t>
            </a:r>
            <a:r>
              <a:rPr lang="el-GR" dirty="0" err="1"/>
              <a:t>Island</a:t>
            </a:r>
            <a:r>
              <a:rPr lang="el-GR" dirty="0"/>
              <a:t>.  Αποφοίτησε από το </a:t>
            </a:r>
            <a:r>
              <a:rPr lang="el-GR" dirty="0" err="1"/>
              <a:t>Amherst</a:t>
            </a:r>
            <a:r>
              <a:rPr lang="el-GR" dirty="0"/>
              <a:t> το 1872, με μεταπτυχιακά στη Γερμανία και στην Ελβετία. Το πρώτο του βιβλίο </a:t>
            </a:r>
            <a:r>
              <a:rPr lang="el-GR" dirty="0" err="1"/>
              <a:t>The</a:t>
            </a:r>
            <a:r>
              <a:rPr lang="el-GR" dirty="0"/>
              <a:t> </a:t>
            </a:r>
            <a:r>
              <a:rPr lang="el-GR" dirty="0" err="1"/>
              <a:t>Philosophy</a:t>
            </a:r>
            <a:r>
              <a:rPr lang="el-GR" dirty="0"/>
              <a:t> </a:t>
            </a:r>
            <a:r>
              <a:rPr lang="el-GR" dirty="0" err="1"/>
              <a:t>of</a:t>
            </a:r>
            <a:r>
              <a:rPr lang="el-GR" dirty="0"/>
              <a:t> </a:t>
            </a:r>
            <a:r>
              <a:rPr lang="el-GR" dirty="0" err="1"/>
              <a:t>Wealth</a:t>
            </a:r>
            <a:r>
              <a:rPr lang="el-GR" dirty="0"/>
              <a:t> (1886) δείχνει την επίδραση της Γερμανικής Ιστορικής Σχολής και έτρεφε συμπάθειες προς τον Χριστιανικό Σοσιαλισμό.  Το μεγάλο του έργο </a:t>
            </a:r>
            <a:r>
              <a:rPr lang="el-GR" dirty="0" err="1"/>
              <a:t>The</a:t>
            </a:r>
            <a:r>
              <a:rPr lang="el-GR" dirty="0"/>
              <a:t> </a:t>
            </a:r>
            <a:r>
              <a:rPr lang="el-GR" dirty="0" err="1"/>
              <a:t>Distribution</a:t>
            </a:r>
            <a:r>
              <a:rPr lang="el-GR" dirty="0"/>
              <a:t> </a:t>
            </a:r>
            <a:r>
              <a:rPr lang="el-GR" dirty="0" err="1"/>
              <a:t>of</a:t>
            </a:r>
            <a:r>
              <a:rPr lang="el-GR" dirty="0"/>
              <a:t> </a:t>
            </a:r>
            <a:r>
              <a:rPr lang="el-GR" dirty="0" err="1"/>
              <a:t>Wealth</a:t>
            </a:r>
            <a:r>
              <a:rPr lang="el-GR" dirty="0"/>
              <a:t> (1899), αναφέρεται στην αρχή της οριακής παραγωγικότητας γενικεύοντας την θεωρία της γαιοπροσόδου του </a:t>
            </a:r>
            <a:r>
              <a:rPr lang="el-GR" dirty="0" err="1"/>
              <a:t>Ricardo</a:t>
            </a:r>
            <a:r>
              <a:rPr lang="el-GR" dirty="0"/>
              <a:t>.  Ήταν ο πρώτος σημαντικός Αμερικανός οικονομολόγος διεθνούς εμβελείας και από τους ιδρυτές της </a:t>
            </a:r>
            <a:r>
              <a:rPr lang="el-GR" dirty="0" err="1"/>
              <a:t>American</a:t>
            </a:r>
            <a:r>
              <a:rPr lang="el-GR" dirty="0"/>
              <a:t> </a:t>
            </a:r>
            <a:r>
              <a:rPr lang="el-GR" dirty="0" err="1"/>
              <a:t>Economic</a:t>
            </a:r>
            <a:r>
              <a:rPr lang="el-GR" dirty="0"/>
              <a:t> </a:t>
            </a:r>
            <a:r>
              <a:rPr lang="el-GR" dirty="0" err="1"/>
              <a:t>Association</a:t>
            </a:r>
            <a:r>
              <a:rPr lang="el-GR" dirty="0"/>
              <a:t> το 1885, η οποία τιμά τη μνήμη του με το  J.B. </a:t>
            </a:r>
            <a:r>
              <a:rPr lang="el-GR" dirty="0" err="1"/>
              <a:t>Clark</a:t>
            </a:r>
            <a:r>
              <a:rPr lang="el-GR" dirty="0"/>
              <a:t> </a:t>
            </a:r>
            <a:r>
              <a:rPr lang="el-GR" dirty="0" err="1"/>
              <a:t>Medal</a:t>
            </a:r>
            <a:r>
              <a:rPr lang="el-GR" dirty="0"/>
              <a:t>  για τον καλύτερο οικονομολόγο κάτω των 40.</a:t>
            </a:r>
            <a:endParaRPr lang="en-US" dirty="0"/>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196752"/>
            <a:ext cx="2864227" cy="4813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5644480"/>
            <a:ext cx="436245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03947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John Bates Clark (1847 –1938)</a:t>
            </a:r>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40768"/>
            <a:ext cx="4796098"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628800"/>
            <a:ext cx="3600432" cy="2454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436096" y="4365104"/>
            <a:ext cx="3096344" cy="1872208"/>
          </a:xfrm>
          <a:prstGeom prst="rect">
            <a:avLst/>
          </a:prstGeom>
        </p:spPr>
        <p:txBody>
          <a:bodyPr vert="horz" wrap="square" lIns="91440" tIns="45720" rIns="91440" bIns="45720" rtlCol="0" anchor="ctr">
            <a:normAutofit fontScale="77500" lnSpcReduction="20000"/>
          </a:bodyPr>
          <a:lstStyle/>
          <a:p>
            <a:r>
              <a:rPr lang="el-GR" dirty="0"/>
              <a:t>Στον οριζόντιο άξονα μετράμε μονάδες εργασίας και στον κάθετο το οριακό προϊόν της εργασίας. Το σύνολο των αμοιβών των εργατών είναι </a:t>
            </a:r>
            <a:r>
              <a:rPr lang="en-US" dirty="0"/>
              <a:t>AECD, </a:t>
            </a:r>
            <a:r>
              <a:rPr lang="el-GR" dirty="0"/>
              <a:t>δηλ., ο αριθμός των εργατών </a:t>
            </a:r>
            <a:r>
              <a:rPr lang="en-US" dirty="0"/>
              <a:t>(AD) </a:t>
            </a:r>
            <a:r>
              <a:rPr lang="el-GR" dirty="0"/>
              <a:t>επί το οριακό προϊόν του τελευταίου εργάτη </a:t>
            </a:r>
            <a:r>
              <a:rPr lang="en-US" dirty="0"/>
              <a:t>(CD)</a:t>
            </a:r>
            <a:r>
              <a:rPr lang="el-GR" dirty="0"/>
              <a:t>. Το εμβαδόν</a:t>
            </a:r>
            <a:r>
              <a:rPr lang="en-US" dirty="0"/>
              <a:t> (EBC) </a:t>
            </a:r>
            <a:r>
              <a:rPr lang="el-GR" dirty="0"/>
              <a:t>πληρώνει τον άλλο παραγωγικό συντελεστή, δηλ., το κεφάλαιο</a:t>
            </a:r>
            <a:endParaRPr lang="en-US" dirty="0"/>
          </a:p>
        </p:txBody>
      </p:sp>
    </p:spTree>
    <p:extLst>
      <p:ext uri="{BB962C8B-B14F-4D97-AF65-F5344CB8AC3E}">
        <p14:creationId xmlns:p14="http://schemas.microsoft.com/office/powerpoint/2010/main" val="2905963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Irving Fisher (1867–1947)</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12776"/>
            <a:ext cx="266700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7456" y="1340768"/>
            <a:ext cx="3711895" cy="470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1455883"/>
            <a:ext cx="1417658" cy="1955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08889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Irving Fisher (1867–1947)</a:t>
            </a:r>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3368030" cy="2986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3131" y="1829039"/>
            <a:ext cx="4750015" cy="2693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95536" y="4941168"/>
            <a:ext cx="3368030" cy="720080"/>
          </a:xfrm>
          <a:prstGeom prst="rect">
            <a:avLst/>
          </a:prstGeom>
        </p:spPr>
        <p:txBody>
          <a:bodyPr vert="horz" wrap="square" lIns="91440" tIns="45720" rIns="91440" bIns="45720" rtlCol="0" anchor="ctr">
            <a:normAutofit fontScale="92500" lnSpcReduction="20000"/>
          </a:bodyPr>
          <a:lstStyle/>
          <a:p>
            <a:r>
              <a:rPr lang="el-GR" dirty="0"/>
              <a:t>Το πρώτο διδακτορικό στα οικονομικά από το Πανεπιστήμιο του </a:t>
            </a:r>
            <a:r>
              <a:rPr lang="en-US" dirty="0"/>
              <a:t>Yale</a:t>
            </a:r>
          </a:p>
        </p:txBody>
      </p:sp>
    </p:spTree>
    <p:extLst>
      <p:ext uri="{BB962C8B-B14F-4D97-AF65-F5344CB8AC3E}">
        <p14:creationId xmlns:p14="http://schemas.microsoft.com/office/powerpoint/2010/main" val="13451236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Irving Fisher (1867–1947)</a:t>
            </a:r>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340768"/>
            <a:ext cx="2466896" cy="4852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8456" y="1313312"/>
            <a:ext cx="2981464" cy="4860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2442" y="1435189"/>
            <a:ext cx="2656829" cy="4617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59835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Irving Fisher (1867–1947)</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556792"/>
            <a:ext cx="2546334" cy="4515065"/>
          </a:xfrm>
          <a:prstGeom prst="rect">
            <a:avLst/>
          </a:prstGeom>
        </p:spPr>
      </p:pic>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680603"/>
            <a:ext cx="3611885" cy="4131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31680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Irving Fisher (1867–1947)</a:t>
            </a:r>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587182"/>
            <a:ext cx="2587963" cy="4318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0147" y="1700808"/>
            <a:ext cx="1724025"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283968" y="2708920"/>
            <a:ext cx="3456384" cy="1152128"/>
          </a:xfrm>
          <a:prstGeom prst="rect">
            <a:avLst/>
          </a:prstGeom>
        </p:spPr>
        <p:txBody>
          <a:bodyPr vert="horz" wrap="square" lIns="91440" tIns="45720" rIns="91440" bIns="45720" rtlCol="0" anchor="ctr">
            <a:normAutofit/>
          </a:bodyPr>
          <a:lstStyle/>
          <a:p>
            <a:pPr algn="ctr"/>
            <a:r>
              <a:rPr lang="el-GR" dirty="0"/>
              <a:t>Ποσοτική θεωρία Χρήματος</a:t>
            </a:r>
          </a:p>
          <a:p>
            <a:pPr algn="ctr"/>
            <a:endParaRPr lang="el-GR" dirty="0"/>
          </a:p>
          <a:p>
            <a:pPr algn="ctr"/>
            <a:r>
              <a:rPr lang="en-US" dirty="0"/>
              <a:t>MV=PQ</a:t>
            </a:r>
          </a:p>
        </p:txBody>
      </p:sp>
      <p:sp>
        <p:nvSpPr>
          <p:cNvPr id="5" name="TextBox 4"/>
          <p:cNvSpPr txBox="1"/>
          <p:nvPr/>
        </p:nvSpPr>
        <p:spPr>
          <a:xfrm>
            <a:off x="2123728" y="5949280"/>
            <a:ext cx="1008112" cy="288032"/>
          </a:xfrm>
          <a:prstGeom prst="rect">
            <a:avLst/>
          </a:prstGeom>
        </p:spPr>
        <p:txBody>
          <a:bodyPr vert="horz" wrap="square" lIns="91440" tIns="45720" rIns="91440" bIns="45720" rtlCol="0" anchor="ctr">
            <a:normAutofit fontScale="85000" lnSpcReduction="20000"/>
          </a:bodyPr>
          <a:lstStyle/>
          <a:p>
            <a:r>
              <a:rPr lang="el-GR" dirty="0"/>
              <a:t>1911</a:t>
            </a:r>
            <a:endParaRPr lang="en-US" dirty="0"/>
          </a:p>
        </p:txBody>
      </p:sp>
    </p:spTree>
    <p:extLst>
      <p:ext uri="{BB962C8B-B14F-4D97-AF65-F5344CB8AC3E}">
        <p14:creationId xmlns:p14="http://schemas.microsoft.com/office/powerpoint/2010/main" val="105836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143000"/>
          </a:xfrm>
        </p:spPr>
        <p:txBody>
          <a:bodyPr/>
          <a:lstStyle/>
          <a:p>
            <a:r>
              <a:rPr lang="en-US" dirty="0"/>
              <a:t>Belle époque</a:t>
            </a:r>
            <a:br>
              <a:rPr lang="en-US" dirty="0"/>
            </a:br>
            <a:r>
              <a:rPr lang="en-US" dirty="0"/>
              <a:t>1871-1914</a:t>
            </a:r>
            <a:endParaRPr lang="el-GR"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910" y="1488521"/>
            <a:ext cx="1533373" cy="2160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65043" y="3717031"/>
            <a:ext cx="1589859" cy="646331"/>
          </a:xfrm>
          <a:prstGeom prst="rect">
            <a:avLst/>
          </a:prstGeom>
        </p:spPr>
        <p:txBody>
          <a:bodyPr wrap="none">
            <a:spAutoFit/>
          </a:bodyPr>
          <a:lstStyle/>
          <a:p>
            <a:pPr algn="ctr"/>
            <a:r>
              <a:rPr lang="en-US" dirty="0"/>
              <a:t>Queen Victoria</a:t>
            </a:r>
          </a:p>
          <a:p>
            <a:pPr algn="ctr"/>
            <a:r>
              <a:rPr lang="en-US" dirty="0"/>
              <a:t>1837–1901</a:t>
            </a: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6353" y="1488521"/>
            <a:ext cx="1537869" cy="2166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337194" y="3718817"/>
            <a:ext cx="1187056" cy="646331"/>
          </a:xfrm>
          <a:prstGeom prst="rect">
            <a:avLst/>
          </a:prstGeom>
        </p:spPr>
        <p:txBody>
          <a:bodyPr wrap="none">
            <a:spAutoFit/>
          </a:bodyPr>
          <a:lstStyle/>
          <a:p>
            <a:r>
              <a:rPr lang="en-US" dirty="0"/>
              <a:t>Edward VII</a:t>
            </a:r>
          </a:p>
          <a:p>
            <a:r>
              <a:rPr lang="en-US" dirty="0"/>
              <a:t>1901-1910</a:t>
            </a:r>
          </a:p>
        </p:txBody>
      </p:sp>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0424" y="1553666"/>
            <a:ext cx="1635712" cy="2342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5371" y="1488521"/>
            <a:ext cx="2517502" cy="1838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352764" y="3398026"/>
            <a:ext cx="2517502" cy="251157"/>
          </a:xfrm>
          <a:prstGeom prst="rect">
            <a:avLst/>
          </a:prstGeom>
        </p:spPr>
        <p:txBody>
          <a:bodyPr vert="horz" wrap="square" lIns="91440" tIns="45720" rIns="91440" bIns="45720" rtlCol="0" anchor="ctr">
            <a:noAutofit/>
          </a:bodyPr>
          <a:lstStyle/>
          <a:p>
            <a:pPr algn="ctr"/>
            <a:r>
              <a:rPr lang="en-US" dirty="0"/>
              <a:t>Expo </a:t>
            </a:r>
            <a:r>
              <a:rPr lang="en-US" dirty="0" err="1"/>
              <a:t>Universelle</a:t>
            </a:r>
            <a:r>
              <a:rPr lang="en-US" dirty="0"/>
              <a:t> 1901</a:t>
            </a:r>
          </a:p>
        </p:txBody>
      </p:sp>
      <p:pic>
        <p:nvPicPr>
          <p:cNvPr id="133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5664" y="4019163"/>
            <a:ext cx="1455415" cy="2233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648349" y="4450709"/>
            <a:ext cx="1296144" cy="504056"/>
          </a:xfrm>
          <a:prstGeom prst="rect">
            <a:avLst/>
          </a:prstGeom>
        </p:spPr>
        <p:txBody>
          <a:bodyPr vert="horz" wrap="square" lIns="91440" tIns="45720" rIns="91440" bIns="45720" rtlCol="0" anchor="ctr">
            <a:normAutofit/>
          </a:bodyPr>
          <a:lstStyle/>
          <a:p>
            <a:r>
              <a:rPr lang="en-US" dirty="0"/>
              <a:t>Gilded Age</a:t>
            </a:r>
          </a:p>
        </p:txBody>
      </p:sp>
      <p:pic>
        <p:nvPicPr>
          <p:cNvPr id="1331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0" y="4391033"/>
            <a:ext cx="1336337" cy="1925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896036" y="5413467"/>
            <a:ext cx="1191352" cy="646331"/>
          </a:xfrm>
          <a:prstGeom prst="rect">
            <a:avLst/>
          </a:prstGeom>
        </p:spPr>
        <p:txBody>
          <a:bodyPr wrap="none">
            <a:spAutoFit/>
          </a:bodyPr>
          <a:lstStyle/>
          <a:p>
            <a:r>
              <a:rPr lang="en-US" dirty="0"/>
              <a:t>Wilhelm II</a:t>
            </a:r>
          </a:p>
          <a:p>
            <a:r>
              <a:rPr lang="en-US" dirty="0"/>
              <a:t>1888-1918</a:t>
            </a:r>
          </a:p>
        </p:txBody>
      </p:sp>
      <p:pic>
        <p:nvPicPr>
          <p:cNvPr id="1332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9705" y="4433453"/>
            <a:ext cx="1335782" cy="1839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2236353" y="5517232"/>
            <a:ext cx="1191352" cy="646331"/>
          </a:xfrm>
          <a:prstGeom prst="rect">
            <a:avLst/>
          </a:prstGeom>
        </p:spPr>
        <p:txBody>
          <a:bodyPr wrap="none">
            <a:spAutoFit/>
          </a:bodyPr>
          <a:lstStyle/>
          <a:p>
            <a:r>
              <a:rPr lang="en-US" dirty="0"/>
              <a:t>Wilhelm I</a:t>
            </a:r>
          </a:p>
          <a:p>
            <a:r>
              <a:rPr lang="en-US" dirty="0"/>
              <a:t>1861-1888</a:t>
            </a:r>
          </a:p>
        </p:txBody>
      </p:sp>
    </p:spTree>
    <p:extLst>
      <p:ext uri="{BB962C8B-B14F-4D97-AF65-F5344CB8AC3E}">
        <p14:creationId xmlns:p14="http://schemas.microsoft.com/office/powerpoint/2010/main" val="12656956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Irving Fisher (1867–1947)</a:t>
            </a:r>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292903"/>
            <a:ext cx="2662836"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272530"/>
            <a:ext cx="2632608" cy="46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41953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564904"/>
            <a:ext cx="8229600" cy="1143000"/>
          </a:xfrm>
        </p:spPr>
        <p:txBody>
          <a:bodyPr/>
          <a:lstStyle/>
          <a:p>
            <a:r>
              <a:rPr lang="el-GR" dirty="0"/>
              <a:t>Ιταλία</a:t>
            </a:r>
          </a:p>
        </p:txBody>
      </p:sp>
    </p:spTree>
    <p:extLst>
      <p:ext uri="{BB962C8B-B14F-4D97-AF65-F5344CB8AC3E}">
        <p14:creationId xmlns:p14="http://schemas.microsoft.com/office/powerpoint/2010/main" val="41992543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a:t>Vilfredo</a:t>
            </a:r>
            <a:r>
              <a:rPr lang="en-US" sz="4000" dirty="0"/>
              <a:t> Pareto (1848 –1923)</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6678" y="1484784"/>
            <a:ext cx="2905125"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0261" y="1484784"/>
            <a:ext cx="2095500" cy="293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801" y="1484784"/>
            <a:ext cx="2516293" cy="4703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70665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a:t>Vilfredo</a:t>
            </a:r>
            <a:r>
              <a:rPr lang="en-US" sz="4000" dirty="0"/>
              <a:t> Pareto (1848 –1923)</a:t>
            </a: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84784"/>
            <a:ext cx="2590712"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628800"/>
            <a:ext cx="2592288" cy="3982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71600" y="5667104"/>
            <a:ext cx="4572000" cy="646331"/>
          </a:xfrm>
          <a:prstGeom prst="rect">
            <a:avLst/>
          </a:prstGeom>
        </p:spPr>
        <p:txBody>
          <a:bodyPr>
            <a:spAutoFit/>
          </a:bodyPr>
          <a:lstStyle/>
          <a:p>
            <a:r>
              <a:rPr lang="fr-FR" dirty="0"/>
              <a:t> “Économie mathématique” (1911)</a:t>
            </a:r>
            <a:r>
              <a:rPr lang="el-GR" dirty="0"/>
              <a:t>, </a:t>
            </a:r>
            <a:r>
              <a:rPr lang="fr-FR" dirty="0"/>
              <a:t> </a:t>
            </a:r>
            <a:r>
              <a:rPr lang="fr-FR" i="1" dirty="0"/>
              <a:t>Encyclopédie des sciences mathématiques</a:t>
            </a:r>
            <a:endParaRPr lang="en-US" i="1" dirty="0"/>
          </a:p>
        </p:txBody>
      </p:sp>
      <p:sp>
        <p:nvSpPr>
          <p:cNvPr id="4" name="Rectangle 3"/>
          <p:cNvSpPr/>
          <p:nvPr/>
        </p:nvSpPr>
        <p:spPr>
          <a:xfrm>
            <a:off x="6131934" y="5733256"/>
            <a:ext cx="652743" cy="369332"/>
          </a:xfrm>
          <a:prstGeom prst="rect">
            <a:avLst/>
          </a:prstGeom>
        </p:spPr>
        <p:txBody>
          <a:bodyPr wrap="none">
            <a:spAutoFit/>
          </a:bodyPr>
          <a:lstStyle/>
          <a:p>
            <a:r>
              <a:rPr lang="en-US" dirty="0"/>
              <a:t>1906</a:t>
            </a:r>
          </a:p>
        </p:txBody>
      </p:sp>
      <p:sp>
        <p:nvSpPr>
          <p:cNvPr id="5" name="TextBox 4"/>
          <p:cNvSpPr txBox="1"/>
          <p:nvPr/>
        </p:nvSpPr>
        <p:spPr>
          <a:xfrm>
            <a:off x="1907704" y="5301208"/>
            <a:ext cx="1224136" cy="360040"/>
          </a:xfrm>
          <a:prstGeom prst="rect">
            <a:avLst/>
          </a:prstGeom>
        </p:spPr>
        <p:txBody>
          <a:bodyPr vert="horz" wrap="square" lIns="91440" tIns="45720" rIns="91440" bIns="45720" rtlCol="0" anchor="ctr">
            <a:normAutofit lnSpcReduction="10000"/>
          </a:bodyPr>
          <a:lstStyle/>
          <a:p>
            <a:pPr algn="ctr"/>
            <a:r>
              <a:rPr lang="el-GR" dirty="0"/>
              <a:t>1896</a:t>
            </a:r>
            <a:endParaRPr lang="en-US" dirty="0"/>
          </a:p>
        </p:txBody>
      </p:sp>
    </p:spTree>
    <p:extLst>
      <p:ext uri="{BB962C8B-B14F-4D97-AF65-F5344CB8AC3E}">
        <p14:creationId xmlns:p14="http://schemas.microsoft.com/office/powerpoint/2010/main" val="20071030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a:t>Vilfredo</a:t>
            </a:r>
            <a:r>
              <a:rPr lang="en-US" sz="4000" dirty="0"/>
              <a:t> Pareto (1848 –1923)</a:t>
            </a: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1700808"/>
            <a:ext cx="2124116"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628800"/>
            <a:ext cx="2448272" cy="3809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55576" y="5673927"/>
            <a:ext cx="7632848" cy="646331"/>
          </a:xfrm>
          <a:prstGeom prst="rect">
            <a:avLst/>
          </a:prstGeom>
        </p:spPr>
        <p:txBody>
          <a:bodyPr wrap="square">
            <a:spAutoFit/>
          </a:bodyPr>
          <a:lstStyle/>
          <a:p>
            <a:r>
              <a:rPr lang="fr-FR" dirty="0"/>
              <a:t>Œuvres complètes / </a:t>
            </a:r>
            <a:r>
              <a:rPr lang="fr-FR" dirty="0" err="1"/>
              <a:t>Vilfredo</a:t>
            </a:r>
            <a:r>
              <a:rPr lang="fr-FR" dirty="0"/>
              <a:t> Pareto ; publiées sous la direction de Giovanni </a:t>
            </a:r>
            <a:r>
              <a:rPr lang="fr-FR" dirty="0" err="1"/>
              <a:t>Busino</a:t>
            </a:r>
            <a:r>
              <a:rPr lang="fr-FR" dirty="0"/>
              <a:t>, Droz, Genève, 1964-1989, 32 volumes.</a:t>
            </a:r>
            <a:endParaRPr lang="en-US" dirty="0"/>
          </a:p>
        </p:txBody>
      </p:sp>
    </p:spTree>
    <p:extLst>
      <p:ext uri="{BB962C8B-B14F-4D97-AF65-F5344CB8AC3E}">
        <p14:creationId xmlns:p14="http://schemas.microsoft.com/office/powerpoint/2010/main" val="6469419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a:t>Vilfredo</a:t>
            </a:r>
            <a:r>
              <a:rPr lang="en-US" sz="4000" dirty="0"/>
              <a:t> Pareto (1848 –1923)</a:t>
            </a:r>
          </a:p>
        </p:txBody>
      </p:sp>
      <p:sp>
        <p:nvSpPr>
          <p:cNvPr id="3" name="TextBox 2"/>
          <p:cNvSpPr txBox="1"/>
          <p:nvPr/>
        </p:nvSpPr>
        <p:spPr>
          <a:xfrm>
            <a:off x="971600" y="1628800"/>
            <a:ext cx="3456384" cy="3528392"/>
          </a:xfrm>
          <a:prstGeom prst="rect">
            <a:avLst/>
          </a:prstGeom>
        </p:spPr>
        <p:txBody>
          <a:bodyPr vert="horz" wrap="square" lIns="91440" tIns="45720" rIns="91440" bIns="45720" rtlCol="0" anchor="ctr">
            <a:normAutofit/>
          </a:bodyPr>
          <a:lstStyle/>
          <a:p>
            <a:endParaRPr lang="en-US" dirty="0"/>
          </a:p>
        </p:txBody>
      </p:sp>
      <p:sp>
        <p:nvSpPr>
          <p:cNvPr id="4" name="Rectangle 3"/>
          <p:cNvSpPr/>
          <p:nvPr/>
        </p:nvSpPr>
        <p:spPr>
          <a:xfrm>
            <a:off x="971600" y="1844824"/>
            <a:ext cx="6336704" cy="2585323"/>
          </a:xfrm>
          <a:prstGeom prst="rect">
            <a:avLst/>
          </a:prstGeom>
        </p:spPr>
        <p:txBody>
          <a:bodyPr wrap="square">
            <a:spAutoFit/>
          </a:bodyPr>
          <a:lstStyle/>
          <a:p>
            <a:r>
              <a:rPr lang="el-GR" dirty="0"/>
              <a:t>1869 Διδακτορικό Τορίνο (Μηχανική) </a:t>
            </a:r>
            <a:r>
              <a:rPr lang="en-US" dirty="0"/>
              <a:t>“</a:t>
            </a:r>
            <a:r>
              <a:rPr lang="el-GR" dirty="0"/>
              <a:t>Οι βασικές αρχές της ισορροπίας στα στερεά σώματα</a:t>
            </a:r>
            <a:r>
              <a:rPr lang="en-US" dirty="0"/>
              <a:t>”</a:t>
            </a:r>
            <a:endParaRPr lang="el-GR" dirty="0"/>
          </a:p>
          <a:p>
            <a:r>
              <a:rPr lang="el-GR" dirty="0"/>
              <a:t>Πολιτικός μηχανικός στους Σιδηροδρόμους, </a:t>
            </a:r>
          </a:p>
          <a:p>
            <a:r>
              <a:rPr lang="el-GR" dirty="0"/>
              <a:t>1880 Γενικός διευθυντής στο </a:t>
            </a:r>
            <a:r>
              <a:rPr lang="el-GR" dirty="0" err="1"/>
              <a:t>Società</a:t>
            </a:r>
            <a:r>
              <a:rPr lang="el-GR" dirty="0"/>
              <a:t> </a:t>
            </a:r>
            <a:r>
              <a:rPr lang="el-GR" dirty="0" err="1"/>
              <a:t>delle</a:t>
            </a:r>
            <a:r>
              <a:rPr lang="el-GR" dirty="0"/>
              <a:t> </a:t>
            </a:r>
            <a:r>
              <a:rPr lang="el-GR" dirty="0" err="1"/>
              <a:t>ferriere</a:t>
            </a:r>
            <a:r>
              <a:rPr lang="el-GR" dirty="0"/>
              <a:t> </a:t>
            </a:r>
            <a:r>
              <a:rPr lang="el-GR" dirty="0" err="1"/>
              <a:t>italiane</a:t>
            </a:r>
            <a:endParaRPr lang="el-GR" dirty="0"/>
          </a:p>
          <a:p>
            <a:r>
              <a:rPr lang="el-GR" dirty="0"/>
              <a:t>1886 Λέκτορας στα οικονομικά και </a:t>
            </a:r>
            <a:r>
              <a:rPr lang="el-GR" dirty="0" err="1"/>
              <a:t>management</a:t>
            </a:r>
            <a:r>
              <a:rPr lang="el-GR" dirty="0"/>
              <a:t> στο Πανεπιστήμιο της Φλωρεντίας</a:t>
            </a:r>
          </a:p>
          <a:p>
            <a:r>
              <a:rPr lang="el-GR" dirty="0"/>
              <a:t>1889 Θάνατος γονιών του. Παντρεύεται την </a:t>
            </a:r>
            <a:r>
              <a:rPr lang="el-GR" dirty="0" err="1"/>
              <a:t>Alessandrina</a:t>
            </a:r>
            <a:r>
              <a:rPr lang="el-GR" dirty="0"/>
              <a:t> </a:t>
            </a:r>
            <a:r>
              <a:rPr lang="el-GR" dirty="0" err="1"/>
              <a:t>Bakunin</a:t>
            </a:r>
            <a:endParaRPr lang="el-GR" dirty="0"/>
          </a:p>
          <a:p>
            <a:r>
              <a:rPr lang="el-GR" dirty="0"/>
              <a:t>1893 Διαδέχεται τον Walras στη Λωζάννη.</a:t>
            </a:r>
          </a:p>
          <a:p>
            <a:r>
              <a:rPr lang="el-GR" dirty="0"/>
              <a:t>1923 Γερουσιαστής του </a:t>
            </a:r>
            <a:r>
              <a:rPr lang="el-GR" dirty="0" err="1"/>
              <a:t>Mussolini</a:t>
            </a:r>
            <a:r>
              <a:rPr lang="el-GR" dirty="0"/>
              <a:t>. Παντρεύεται την </a:t>
            </a:r>
            <a:r>
              <a:rPr lang="el-GR" dirty="0" err="1"/>
              <a:t>Jeanne</a:t>
            </a:r>
            <a:r>
              <a:rPr lang="el-GR" dirty="0"/>
              <a:t> </a:t>
            </a:r>
            <a:r>
              <a:rPr lang="el-GR" dirty="0" err="1"/>
              <a:t>Regis</a:t>
            </a:r>
            <a:endParaRPr lang="el-GR" dirty="0"/>
          </a:p>
        </p:txBody>
      </p:sp>
    </p:spTree>
    <p:extLst>
      <p:ext uri="{BB962C8B-B14F-4D97-AF65-F5344CB8AC3E}">
        <p14:creationId xmlns:p14="http://schemas.microsoft.com/office/powerpoint/2010/main" val="31998180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a:t>Vilfredo</a:t>
            </a:r>
            <a:r>
              <a:rPr lang="en-US" sz="4000" dirty="0"/>
              <a:t> Pareto (1848 –1923)</a:t>
            </a:r>
          </a:p>
        </p:txBody>
      </p:sp>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3591868" cy="3615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716016" y="1628800"/>
            <a:ext cx="3816424" cy="1224136"/>
          </a:xfrm>
          <a:prstGeom prst="rect">
            <a:avLst/>
          </a:prstGeom>
        </p:spPr>
        <p:txBody>
          <a:bodyPr vert="horz" wrap="square" lIns="91440" tIns="45720" rIns="91440" bIns="45720" rtlCol="0" anchor="ctr">
            <a:normAutofit/>
          </a:bodyPr>
          <a:lstStyle/>
          <a:p>
            <a:r>
              <a:rPr lang="el-GR" dirty="0" err="1"/>
              <a:t>Μαθηματικοποίηση</a:t>
            </a:r>
            <a:r>
              <a:rPr lang="el-GR" dirty="0"/>
              <a:t> των Οικονομικών</a:t>
            </a:r>
            <a:endParaRPr lang="en-US" dirty="0"/>
          </a:p>
        </p:txBody>
      </p:sp>
      <p:sp>
        <p:nvSpPr>
          <p:cNvPr id="3" name="TextBox 2"/>
          <p:cNvSpPr txBox="1"/>
          <p:nvPr/>
        </p:nvSpPr>
        <p:spPr>
          <a:xfrm>
            <a:off x="4283968" y="4221088"/>
            <a:ext cx="2592288" cy="576064"/>
          </a:xfrm>
          <a:prstGeom prst="rect">
            <a:avLst/>
          </a:prstGeom>
        </p:spPr>
        <p:txBody>
          <a:bodyPr vert="horz" wrap="square" lIns="91440" tIns="45720" rIns="91440" bIns="45720" rtlCol="0" anchor="ctr">
            <a:normAutofit/>
          </a:bodyPr>
          <a:lstStyle/>
          <a:p>
            <a:r>
              <a:rPr lang="el-GR" dirty="0"/>
              <a:t>Καμπύλη αδιαφορίας</a:t>
            </a:r>
            <a:endParaRPr lang="en-US" dirty="0"/>
          </a:p>
        </p:txBody>
      </p:sp>
    </p:spTree>
    <p:extLst>
      <p:ext uri="{BB962C8B-B14F-4D97-AF65-F5344CB8AC3E}">
        <p14:creationId xmlns:p14="http://schemas.microsoft.com/office/powerpoint/2010/main" val="16353594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a:t>Vilfredo</a:t>
            </a:r>
            <a:r>
              <a:rPr lang="en-US" sz="4000" dirty="0"/>
              <a:t> Pareto (1848 –1923)</a:t>
            </a:r>
          </a:p>
        </p:txBody>
      </p:sp>
      <p:sp>
        <p:nvSpPr>
          <p:cNvPr id="3" name="TextBox 2"/>
          <p:cNvSpPr txBox="1"/>
          <p:nvPr/>
        </p:nvSpPr>
        <p:spPr>
          <a:xfrm>
            <a:off x="1259632" y="1916832"/>
            <a:ext cx="4608512" cy="1656184"/>
          </a:xfrm>
          <a:prstGeom prst="rect">
            <a:avLst/>
          </a:prstGeom>
        </p:spPr>
        <p:txBody>
          <a:bodyPr vert="horz" wrap="square" lIns="91440" tIns="45720" rIns="91440" bIns="45720" rtlCol="0" anchor="ctr">
            <a:normAutofit/>
          </a:bodyPr>
          <a:lstStyle/>
          <a:p>
            <a:r>
              <a:rPr lang="el-GR" dirty="0"/>
              <a:t>Ωφελιμότητα</a:t>
            </a:r>
          </a:p>
          <a:p>
            <a:endParaRPr lang="el-GR" dirty="0"/>
          </a:p>
          <a:p>
            <a:r>
              <a:rPr lang="el-GR" dirty="0"/>
              <a:t>Χρησιμότητα μη μετρήσιμη</a:t>
            </a:r>
          </a:p>
          <a:p>
            <a:endParaRPr lang="en-US" dirty="0"/>
          </a:p>
          <a:p>
            <a:r>
              <a:rPr lang="en-US" dirty="0"/>
              <a:t>Cardinal vs Ordinal</a:t>
            </a:r>
          </a:p>
        </p:txBody>
      </p:sp>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1532198"/>
            <a:ext cx="2425452" cy="2425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152" y="4305300"/>
            <a:ext cx="20955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29490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a:t>Vilfredo</a:t>
            </a:r>
            <a:r>
              <a:rPr lang="en-US" sz="4000" dirty="0"/>
              <a:t> Pareto (1848 –1923)</a:t>
            </a:r>
          </a:p>
        </p:txBody>
      </p:sp>
      <p:sp>
        <p:nvSpPr>
          <p:cNvPr id="3" name="TextBox 2"/>
          <p:cNvSpPr txBox="1"/>
          <p:nvPr/>
        </p:nvSpPr>
        <p:spPr>
          <a:xfrm>
            <a:off x="1691680" y="2348880"/>
            <a:ext cx="5256584" cy="936104"/>
          </a:xfrm>
          <a:prstGeom prst="rect">
            <a:avLst/>
          </a:prstGeom>
        </p:spPr>
        <p:txBody>
          <a:bodyPr vert="horz" wrap="square" lIns="91440" tIns="45720" rIns="91440" bIns="45720" rtlCol="0" anchor="ctr">
            <a:normAutofit/>
          </a:bodyPr>
          <a:lstStyle/>
          <a:p>
            <a:r>
              <a:rPr lang="el-GR" sz="3600" dirty="0"/>
              <a:t>Άριστο κατά </a:t>
            </a:r>
            <a:r>
              <a:rPr lang="en-US" sz="3600" dirty="0"/>
              <a:t>Pareto</a:t>
            </a:r>
          </a:p>
        </p:txBody>
      </p:sp>
    </p:spTree>
    <p:extLst>
      <p:ext uri="{BB962C8B-B14F-4D97-AF65-F5344CB8AC3E}">
        <p14:creationId xmlns:p14="http://schemas.microsoft.com/office/powerpoint/2010/main" val="31457051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a:t>Vilfredo</a:t>
            </a:r>
            <a:r>
              <a:rPr lang="en-US" sz="4000" dirty="0"/>
              <a:t> Pareto (1848 –1923)</a:t>
            </a: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844824"/>
            <a:ext cx="3619500"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6425" y="1268760"/>
            <a:ext cx="3095625"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2644652"/>
            <a:ext cx="5060603" cy="35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12160" y="3717032"/>
            <a:ext cx="2520280" cy="1512168"/>
          </a:xfrm>
          <a:prstGeom prst="rect">
            <a:avLst/>
          </a:prstGeom>
        </p:spPr>
        <p:txBody>
          <a:bodyPr vert="horz" wrap="square" lIns="91440" tIns="45720" rIns="91440" bIns="45720" rtlCol="0" anchor="ctr">
            <a:normAutofit/>
          </a:bodyPr>
          <a:lstStyle/>
          <a:p>
            <a:r>
              <a:rPr lang="el-GR" dirty="0"/>
              <a:t>Νόμος του </a:t>
            </a:r>
            <a:r>
              <a:rPr lang="en-US" dirty="0"/>
              <a:t>Pareto </a:t>
            </a:r>
            <a:r>
              <a:rPr lang="el-GR" dirty="0"/>
              <a:t>για τη διανομή των εισοδημάτων</a:t>
            </a:r>
          </a:p>
          <a:p>
            <a:endParaRPr lang="el-GR" dirty="0"/>
          </a:p>
          <a:p>
            <a:r>
              <a:rPr lang="el-GR" dirty="0"/>
              <a:t>Κατανομή </a:t>
            </a:r>
            <a:r>
              <a:rPr lang="en-US" dirty="0"/>
              <a:t>Pareto </a:t>
            </a:r>
          </a:p>
        </p:txBody>
      </p:sp>
    </p:spTree>
    <p:extLst>
      <p:ext uri="{BB962C8B-B14F-4D97-AF65-F5344CB8AC3E}">
        <p14:creationId xmlns:p14="http://schemas.microsoft.com/office/powerpoint/2010/main" val="1096982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789" y="476672"/>
            <a:ext cx="8276811" cy="561109"/>
          </a:xfrm>
        </p:spPr>
        <p:txBody>
          <a:bodyPr>
            <a:normAutofit fontScale="90000"/>
          </a:bodyPr>
          <a:lstStyle/>
          <a:p>
            <a:pPr algn="ctr"/>
            <a:r>
              <a:rPr lang="el-GR" dirty="0"/>
              <a:t>Η μεσαία τάξη </a:t>
            </a:r>
            <a:r>
              <a:rPr lang="en-GB" dirty="0"/>
              <a:t>– </a:t>
            </a:r>
            <a:r>
              <a:rPr lang="el-GR" dirty="0"/>
              <a:t>ιστορικά μια κοινωνική πρωτοπορία</a:t>
            </a:r>
            <a:endParaRPr lang="en-GB" dirty="0"/>
          </a:p>
        </p:txBody>
      </p:sp>
      <p:sp>
        <p:nvSpPr>
          <p:cNvPr id="3" name="Content Placeholder 2"/>
          <p:cNvSpPr>
            <a:spLocks noGrp="1"/>
          </p:cNvSpPr>
          <p:nvPr>
            <p:ph idx="1"/>
          </p:nvPr>
        </p:nvSpPr>
        <p:spPr>
          <a:xfrm>
            <a:off x="109105" y="1576786"/>
            <a:ext cx="8868641" cy="5020565"/>
          </a:xfrm>
        </p:spPr>
        <p:txBody>
          <a:bodyPr>
            <a:normAutofit fontScale="47500" lnSpcReduction="20000"/>
          </a:bodyPr>
          <a:lstStyle/>
          <a:p>
            <a:r>
              <a:rPr lang="el-GR" dirty="0"/>
              <a:t>Το τι είναι και τι εκφράζει η μεσαία τάξη είναι κάτι που ακόμη διχάζει. </a:t>
            </a:r>
          </a:p>
          <a:p>
            <a:r>
              <a:rPr lang="el-GR" dirty="0"/>
              <a:t>Εγώ θα την χρησιμοποιήσω όπως γενικά είναι αντιληπτή </a:t>
            </a:r>
            <a:endParaRPr lang="en-GB" dirty="0"/>
          </a:p>
          <a:p>
            <a:pPr lvl="1"/>
            <a:r>
              <a:rPr lang="el-GR" dirty="0"/>
              <a:t>Η τάξη η οποία έγινε πληθυσμιακά η μεγαλύτερη στο Ηνωμένο Βασίλειο και γενικά στον δυτικό κόσμο κατά τον 20 αιώνα. </a:t>
            </a:r>
          </a:p>
          <a:p>
            <a:pPr lvl="1"/>
            <a:r>
              <a:rPr lang="el-GR" dirty="0"/>
              <a:t>Η τάξη </a:t>
            </a:r>
            <a:r>
              <a:rPr lang="el-GR" dirty="0">
                <a:solidFill>
                  <a:srgbClr val="FF0000"/>
                </a:solidFill>
              </a:rPr>
              <a:t>μεταξύ της εργατικής και της εύπορης (ή πλούσιας) τάξης</a:t>
            </a:r>
            <a:r>
              <a:rPr lang="en-GB" dirty="0">
                <a:solidFill>
                  <a:srgbClr val="FF0000"/>
                </a:solidFill>
              </a:rPr>
              <a:t>. </a:t>
            </a:r>
          </a:p>
          <a:p>
            <a:r>
              <a:rPr lang="el-GR" dirty="0"/>
              <a:t>Τα μέλη της μεσαίας τάξης συνήθως έχουν τα ακόλουθα χαρακτηρίστηκα</a:t>
            </a:r>
            <a:r>
              <a:rPr lang="en-GB" dirty="0"/>
              <a:t>:</a:t>
            </a:r>
          </a:p>
          <a:p>
            <a:pPr lvl="1"/>
            <a:r>
              <a:rPr lang="el-GR" dirty="0">
                <a:solidFill>
                  <a:srgbClr val="FF0000"/>
                </a:solidFill>
                <a:latin typeface="arial" panose="020B0604020202020204" pitchFamily="34" charset="0"/>
              </a:rPr>
              <a:t>Τ</a:t>
            </a:r>
            <a:r>
              <a:rPr lang="el-GR" b="0" i="0" dirty="0">
                <a:solidFill>
                  <a:srgbClr val="FF0000"/>
                </a:solidFill>
                <a:effectLst/>
                <a:latin typeface="arial" panose="020B0604020202020204" pitchFamily="34" charset="0"/>
              </a:rPr>
              <a:t>ριτοβάθμια εκπαίδευση  </a:t>
            </a:r>
            <a:r>
              <a:rPr lang="el-GR" b="0" i="0" dirty="0">
                <a:solidFill>
                  <a:srgbClr val="202124"/>
                </a:solidFill>
                <a:effectLst/>
                <a:latin typeface="arial" panose="020B0604020202020204" pitchFamily="34" charset="0"/>
              </a:rPr>
              <a:t>και (συνήθως) έχουν κάποια επαγγελματική κατάρτιση. </a:t>
            </a:r>
            <a:endParaRPr lang="en-GB" dirty="0"/>
          </a:p>
          <a:p>
            <a:pPr lvl="1"/>
            <a:r>
              <a:rPr lang="el-GR" b="1" dirty="0">
                <a:solidFill>
                  <a:srgbClr val="FF0000"/>
                </a:solidFill>
              </a:rPr>
              <a:t>Η διαβίωση τους εξαρτάται από τον μισθό αλλά σε εξειδικευμένες εργασίες </a:t>
            </a:r>
            <a:r>
              <a:rPr lang="en-GB" dirty="0"/>
              <a:t>(</a:t>
            </a:r>
            <a:r>
              <a:rPr lang="el-GR" dirty="0"/>
              <a:t>γιατροί, δικηγόροι, μάνατζερ, οικονομολόγοι….</a:t>
            </a:r>
            <a:r>
              <a:rPr lang="en-GB" dirty="0"/>
              <a:t>)</a:t>
            </a:r>
          </a:p>
          <a:p>
            <a:pPr lvl="1"/>
            <a:r>
              <a:rPr lang="el-GR" dirty="0"/>
              <a:t>Έχουν</a:t>
            </a:r>
            <a:r>
              <a:rPr lang="el-GR" b="1" dirty="0"/>
              <a:t> </a:t>
            </a:r>
            <a:r>
              <a:rPr lang="el-GR" b="1" dirty="0">
                <a:solidFill>
                  <a:srgbClr val="FF0000"/>
                </a:solidFill>
              </a:rPr>
              <a:t>καταναλωτικές συνήθειες </a:t>
            </a:r>
            <a:r>
              <a:rPr lang="el-GR" dirty="0"/>
              <a:t>και έξοδα που συναντάμε κυρίως σε αυτήν την τάξη</a:t>
            </a:r>
            <a:r>
              <a:rPr lang="en-GB" dirty="0"/>
              <a:t>.</a:t>
            </a:r>
          </a:p>
          <a:p>
            <a:pPr lvl="1"/>
            <a:r>
              <a:rPr lang="el-GR" dirty="0">
                <a:solidFill>
                  <a:srgbClr val="FF0000"/>
                </a:solidFill>
              </a:rPr>
              <a:t>Έχουν αρκετή εισοδηματική ασφάλεια </a:t>
            </a:r>
            <a:r>
              <a:rPr lang="el-GR" dirty="0"/>
              <a:t>που τους επιτρέπει ένα έστω μικρό πλαίσιο στο οποίο μπορούν να πάρουν ελεύθερες αποφάσεις ως αναφορά τις επιλογές τους για κατανάλωση η για εργασία, σε διάφορες, σημαντικές στιγμές της ζωής τους.</a:t>
            </a:r>
            <a:endParaRPr lang="en-GB" dirty="0"/>
          </a:p>
          <a:p>
            <a:pPr lvl="1"/>
            <a:r>
              <a:rPr lang="el-GR" dirty="0"/>
              <a:t>Έχουν</a:t>
            </a:r>
            <a:r>
              <a:rPr lang="en-GB" dirty="0"/>
              <a:t> </a:t>
            </a:r>
            <a:r>
              <a:rPr lang="en-GB" b="1" i="1" dirty="0">
                <a:solidFill>
                  <a:srgbClr val="FF0000"/>
                </a:solidFill>
              </a:rPr>
              <a:t>bourgeois</a:t>
            </a:r>
            <a:r>
              <a:rPr lang="en-GB" b="1" dirty="0">
                <a:solidFill>
                  <a:srgbClr val="FF0000"/>
                </a:solidFill>
              </a:rPr>
              <a:t> </a:t>
            </a:r>
            <a:r>
              <a:rPr lang="el-GR" b="1" dirty="0">
                <a:solidFill>
                  <a:srgbClr val="FF0000"/>
                </a:solidFill>
              </a:rPr>
              <a:t>ηθικούς φραγμούς και ηθικές αξίες</a:t>
            </a:r>
            <a:r>
              <a:rPr lang="en-GB" dirty="0"/>
              <a:t>: </a:t>
            </a:r>
            <a:r>
              <a:rPr lang="el-GR" dirty="0"/>
              <a:t>πιστεύουν στην αποταμίευση, τους ενδιαφέρει η επαγγελματική επιτυχία, έχουν συγκεκριμένες απόψεις για το τι είναι ηθική συμπεριφορά, πιστεύουν στην ιδιωτική επιλογή, την καθολικότητα των νόμων κλπ.</a:t>
            </a:r>
            <a:endParaRPr lang="en-GB" dirty="0"/>
          </a:p>
          <a:p>
            <a:pPr lvl="1"/>
            <a:r>
              <a:rPr lang="el-GR" b="1" dirty="0">
                <a:solidFill>
                  <a:srgbClr val="FF0000"/>
                </a:solidFill>
              </a:rPr>
              <a:t>Είναι πλήρη μέλη της κοινωνίας και των δικαιωμάτων που τους παρέχει- </a:t>
            </a:r>
            <a:r>
              <a:rPr lang="el-GR" dirty="0"/>
              <a:t>π.χ. Σύστημα δημοσίας περίθαλψης, δημόσιες (η </a:t>
            </a:r>
            <a:r>
              <a:rPr lang="el-GR" dirty="0" err="1"/>
              <a:t>ημιδημόσιες</a:t>
            </a:r>
            <a:r>
              <a:rPr lang="el-GR" dirty="0"/>
              <a:t>) συντάξεις και άλλα συνταξιοδοτικά δικαιώματα, προστασία εργατικών δικαιωμάτων, δικαίωμα ψήφου, πρόσβαση στον επίσημο χρηματοπιστωτικό τομέα (αγορά δανείων και αποταμίευσης) κλπ. </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181" y="1455265"/>
            <a:ext cx="7855528" cy="60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fontAlgn="auto">
              <a:spcBef>
                <a:spcPts val="0"/>
              </a:spcBef>
              <a:spcAft>
                <a:spcPts val="0"/>
              </a:spcAft>
              <a:defRPr/>
            </a:pPr>
            <a:fld id="{FAF749C4-8C5C-4C2C-B858-D474EDD6242A}" type="slidenum">
              <a:rPr lang="en-GB" smtClean="0"/>
              <a:pPr/>
              <a:t>7</a:t>
            </a:fld>
            <a:endParaRPr lang="en-GB" sz="90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7945974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936104"/>
          </a:xfrm>
        </p:spPr>
        <p:txBody>
          <a:bodyPr/>
          <a:lstStyle/>
          <a:p>
            <a:r>
              <a:rPr lang="en-GB" dirty="0" err="1">
                <a:solidFill>
                  <a:schemeClr val="accent1">
                    <a:lumMod val="75000"/>
                  </a:schemeClr>
                </a:solidFill>
              </a:rPr>
              <a:t>Thorstein</a:t>
            </a:r>
            <a:r>
              <a:rPr lang="en-GB" dirty="0">
                <a:solidFill>
                  <a:schemeClr val="accent1">
                    <a:lumMod val="75000"/>
                  </a:schemeClr>
                </a:solidFill>
              </a:rPr>
              <a:t> Veblen</a:t>
            </a:r>
          </a:p>
        </p:txBody>
      </p:sp>
      <p:sp>
        <p:nvSpPr>
          <p:cNvPr id="3" name="Content Placeholder 2"/>
          <p:cNvSpPr>
            <a:spLocks noGrp="1"/>
          </p:cNvSpPr>
          <p:nvPr>
            <p:ph idx="1"/>
          </p:nvPr>
        </p:nvSpPr>
        <p:spPr>
          <a:xfrm>
            <a:off x="107504" y="1340768"/>
            <a:ext cx="4001369" cy="5112568"/>
          </a:xfrm>
        </p:spPr>
        <p:txBody>
          <a:bodyPr>
            <a:normAutofit fontScale="62500" lnSpcReduction="20000"/>
          </a:bodyPr>
          <a:lstStyle/>
          <a:p>
            <a:r>
              <a:rPr lang="el-GR" dirty="0"/>
              <a:t>Γεννήθηκε το </a:t>
            </a:r>
            <a:r>
              <a:rPr lang="en-GB" dirty="0"/>
              <a:t>1857 </a:t>
            </a:r>
            <a:r>
              <a:rPr lang="el-GR" dirty="0"/>
              <a:t>σε οικογένεια μεταναστών με Νορβηγικές ρίζες. </a:t>
            </a:r>
            <a:endParaRPr lang="en-GB" dirty="0"/>
          </a:p>
          <a:p>
            <a:r>
              <a:rPr lang="el-GR" dirty="0"/>
              <a:t>Σπουδάζει στο</a:t>
            </a:r>
            <a:r>
              <a:rPr lang="en-GB" dirty="0"/>
              <a:t> Yale </a:t>
            </a:r>
            <a:r>
              <a:rPr lang="el-GR" dirty="0"/>
              <a:t>(</a:t>
            </a:r>
            <a:r>
              <a:rPr lang="en-GB" dirty="0"/>
              <a:t>1884</a:t>
            </a:r>
            <a:r>
              <a:rPr lang="el-GR" dirty="0"/>
              <a:t>)</a:t>
            </a:r>
            <a:endParaRPr lang="en-GB" dirty="0"/>
          </a:p>
          <a:p>
            <a:pPr lvl="1"/>
            <a:r>
              <a:rPr lang="el-GR" dirty="0"/>
              <a:t>Μένει άνεργος για περίπου 7 χρονιά γιατί δεν μπορεί να βρει πανεπιστημιακή θέση. </a:t>
            </a:r>
          </a:p>
          <a:p>
            <a:pPr lvl="1"/>
            <a:r>
              <a:rPr lang="el-GR" dirty="0"/>
              <a:t>Τελικά γίνεται τακτικό μέλος του </a:t>
            </a:r>
            <a:r>
              <a:rPr lang="en-GB" dirty="0"/>
              <a:t>University of Chicago </a:t>
            </a:r>
            <a:r>
              <a:rPr lang="el-GR" dirty="0"/>
              <a:t>το </a:t>
            </a:r>
            <a:r>
              <a:rPr lang="en-GB" dirty="0"/>
              <a:t>1892. </a:t>
            </a:r>
          </a:p>
          <a:p>
            <a:r>
              <a:rPr lang="en-GB" dirty="0"/>
              <a:t>1899 </a:t>
            </a:r>
            <a:r>
              <a:rPr lang="el-GR" dirty="0"/>
              <a:t>δημοσιεύει την</a:t>
            </a:r>
            <a:r>
              <a:rPr lang="en-GB" i="1" dirty="0"/>
              <a:t> Theory of the Leisure Class.</a:t>
            </a:r>
          </a:p>
          <a:p>
            <a:r>
              <a:rPr lang="el-GR" dirty="0"/>
              <a:t>Περιφέρεται μεταξύ διαφόρων πανεπιστήμιων και τελικά το </a:t>
            </a:r>
            <a:r>
              <a:rPr lang="en-GB" dirty="0"/>
              <a:t>1919-26 </a:t>
            </a:r>
            <a:r>
              <a:rPr lang="el-GR" dirty="0"/>
              <a:t>είναι από τους καθηγητές που δημιουργούν το </a:t>
            </a:r>
            <a:r>
              <a:rPr lang="en-GB" u="sng" dirty="0"/>
              <a:t>The New School for Social Research</a:t>
            </a:r>
            <a:r>
              <a:rPr lang="en-GB" dirty="0"/>
              <a:t>. </a:t>
            </a:r>
          </a:p>
          <a:p>
            <a:r>
              <a:rPr lang="el-GR" dirty="0"/>
              <a:t>Πεθαίνει το</a:t>
            </a:r>
            <a:r>
              <a:rPr lang="en-GB" dirty="0"/>
              <a:t> 1929.</a:t>
            </a:r>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8873" y="1412776"/>
            <a:ext cx="4600844" cy="4608512"/>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92" y="1034688"/>
            <a:ext cx="8315325" cy="10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A44EF-D57C-4B67-95E8-54BEA00FB298}"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9139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fontScale="90000"/>
          </a:bodyPr>
          <a:lstStyle/>
          <a:p>
            <a:r>
              <a:rPr lang="el-GR" i="1" dirty="0"/>
              <a:t>«Η θεωρία της αργόσχολης τάξης»</a:t>
            </a:r>
            <a:br>
              <a:rPr lang="el-GR" i="1" dirty="0"/>
            </a:br>
            <a:r>
              <a:rPr lang="en-GB" i="1" dirty="0"/>
              <a:t>The Theory of the Leisure Class</a:t>
            </a:r>
          </a:p>
        </p:txBody>
      </p:sp>
      <p:sp>
        <p:nvSpPr>
          <p:cNvPr id="3" name="Content Placeholder 2"/>
          <p:cNvSpPr>
            <a:spLocks noGrp="1"/>
          </p:cNvSpPr>
          <p:nvPr>
            <p:ph idx="1"/>
          </p:nvPr>
        </p:nvSpPr>
        <p:spPr>
          <a:xfrm>
            <a:off x="0" y="1556792"/>
            <a:ext cx="9036496" cy="5164685"/>
          </a:xfrm>
        </p:spPr>
        <p:txBody>
          <a:bodyPr>
            <a:normAutofit fontScale="85000" lnSpcReduction="20000"/>
          </a:bodyPr>
          <a:lstStyle/>
          <a:p>
            <a:pPr lvl="1"/>
            <a:r>
              <a:rPr lang="el-GR" dirty="0"/>
              <a:t>Γιατί η αριστοκρατία και οι πλούσιοι γενικά αφιερώνουν τόσο από τον χρόνο τους σε φαινομενικά ανούσιες απασχολήσεις</a:t>
            </a:r>
            <a:r>
              <a:rPr lang="en-US" dirty="0"/>
              <a:t>;</a:t>
            </a:r>
            <a:r>
              <a:rPr lang="el-GR" dirty="0"/>
              <a:t> </a:t>
            </a:r>
            <a:endParaRPr lang="en-US" dirty="0"/>
          </a:p>
          <a:p>
            <a:pPr marL="457200" lvl="1" indent="0">
              <a:buNone/>
            </a:pPr>
            <a:endParaRPr lang="en-US" dirty="0"/>
          </a:p>
          <a:p>
            <a:pPr lvl="1"/>
            <a:r>
              <a:rPr lang="el-GR" dirty="0"/>
              <a:t>Ο</a:t>
            </a:r>
            <a:r>
              <a:rPr lang="en-US" dirty="0"/>
              <a:t> Veblen</a:t>
            </a:r>
            <a:r>
              <a:rPr lang="el-GR" dirty="0"/>
              <a:t> δημιουργεί μια θεωρία της κατανάλωσης που διαφοροποιείται από την νεοκλασική (και είναι βασικά μια κριτική της) και βασίζεται σε πρότυπα που απορρέουν από την ταξική διαστρωμάτωση της κοινωνίας. </a:t>
            </a:r>
            <a:endParaRPr lang="en-US" dirty="0"/>
          </a:p>
          <a:p>
            <a:pPr marL="457200" lvl="1" indent="0">
              <a:buNone/>
            </a:pPr>
            <a:endParaRPr lang="el-GR" dirty="0"/>
          </a:p>
          <a:p>
            <a:pPr lvl="1"/>
            <a:r>
              <a:rPr lang="el-GR" dirty="0"/>
              <a:t>Η κατανάλωση είναι κατά βάση μια κοινωνική και ταξική έκφανση.</a:t>
            </a:r>
            <a:endParaRPr lang="en-US" dirty="0"/>
          </a:p>
          <a:p>
            <a:pPr marL="457200" lvl="1" indent="0">
              <a:buNone/>
            </a:pPr>
            <a:endParaRPr lang="en-GB" dirty="0"/>
          </a:p>
          <a:p>
            <a:pPr lvl="1"/>
            <a:r>
              <a:rPr lang="el-GR" dirty="0"/>
              <a:t>Η κάθε τάξη προσπαθεί να αντιγράψει τις καταναλωτικές συνήθειες και την φαινομενική ελευθερία χρόνου της τάξης που είναι ανώτερη της. Αυτό δημιουργεί μόδες βασισμένες σε ταξικά πρότυπα στην καταναλωτική συμπεριφορά.  </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630" y="1340768"/>
            <a:ext cx="8315325" cy="10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A44EF-D57C-4B67-95E8-54BEA00FB298}"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25647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74241"/>
          </a:xfrm>
        </p:spPr>
        <p:txBody>
          <a:bodyPr>
            <a:normAutofit fontScale="90000"/>
          </a:bodyPr>
          <a:lstStyle/>
          <a:p>
            <a:r>
              <a:rPr lang="en-GB" dirty="0"/>
              <a:t>The Leisure Class</a:t>
            </a:r>
            <a:br>
              <a:rPr lang="el-GR" dirty="0"/>
            </a:br>
            <a:r>
              <a:rPr lang="el-GR" dirty="0"/>
              <a:t>«Η αργόσχολη τάξη» </a:t>
            </a:r>
            <a:endParaRPr lang="en-GB" dirty="0"/>
          </a:p>
        </p:txBody>
      </p:sp>
      <p:sp>
        <p:nvSpPr>
          <p:cNvPr id="3" name="Content Placeholder 2"/>
          <p:cNvSpPr>
            <a:spLocks noGrp="1"/>
          </p:cNvSpPr>
          <p:nvPr>
            <p:ph idx="1"/>
          </p:nvPr>
        </p:nvSpPr>
        <p:spPr>
          <a:xfrm>
            <a:off x="107504" y="1340768"/>
            <a:ext cx="8856984" cy="5256584"/>
          </a:xfrm>
        </p:spPr>
        <p:txBody>
          <a:bodyPr>
            <a:normAutofit fontScale="62500" lnSpcReduction="20000"/>
          </a:bodyPr>
          <a:lstStyle/>
          <a:p>
            <a:r>
              <a:rPr lang="el-GR" dirty="0"/>
              <a:t>Ο </a:t>
            </a:r>
            <a:r>
              <a:rPr lang="en-GB" dirty="0"/>
              <a:t>Veblen </a:t>
            </a:r>
            <a:r>
              <a:rPr lang="el-GR" dirty="0"/>
              <a:t>επιστρέφει στην κλασική σχολή και αρχίζει από την αναλυτική αρχή ότι μια βιομηχανική κοινωνία δημιουργεί </a:t>
            </a:r>
            <a:r>
              <a:rPr lang="el-GR" b="1" dirty="0"/>
              <a:t>υπεράξια (</a:t>
            </a:r>
            <a:r>
              <a:rPr lang="en-GB" b="1" dirty="0"/>
              <a:t>surplus</a:t>
            </a:r>
            <a:r>
              <a:rPr lang="el-GR" b="1" dirty="0"/>
              <a:t>)</a:t>
            </a:r>
            <a:r>
              <a:rPr lang="el-GR" dirty="0"/>
              <a:t> πέραν του τι χρειάζεται για να αναπαράγει τις παραγωγικές της δυνάμεις. </a:t>
            </a:r>
          </a:p>
          <a:p>
            <a:pPr marL="0" indent="0">
              <a:buNone/>
            </a:pPr>
            <a:endParaRPr lang="en-GB" dirty="0"/>
          </a:p>
          <a:p>
            <a:r>
              <a:rPr lang="el-GR" dirty="0"/>
              <a:t>Οπότε η κορυφή της κοινωνικής πυραμίδας δεν είναι εν γένει παραγωγική, ζει από την κατανάλωση του πλεονάσματος. Αυτή η τάξη είναι η </a:t>
            </a:r>
            <a:r>
              <a:rPr lang="el-GR" b="1" dirty="0"/>
              <a:t>αργόσχολη τάξη (</a:t>
            </a:r>
            <a:r>
              <a:rPr lang="en-GB" b="1" dirty="0"/>
              <a:t>leisure class</a:t>
            </a:r>
            <a:r>
              <a:rPr lang="el-GR" b="1" dirty="0"/>
              <a:t>)</a:t>
            </a:r>
            <a:r>
              <a:rPr lang="en-GB" dirty="0"/>
              <a:t>.</a:t>
            </a:r>
          </a:p>
          <a:p>
            <a:pPr marL="0" indent="0">
              <a:buNone/>
            </a:pPr>
            <a:endParaRPr lang="en-GB" dirty="0"/>
          </a:p>
          <a:p>
            <a:r>
              <a:rPr lang="el-GR" dirty="0"/>
              <a:t>Για να υπάρχει μια τέτοια τάξη χρειάζεται η παραγωγική τάξη να δημιουργεί αρκετή υπεραξία ώστε να μπορεί να συντηρεί την αργόσχολη τάξη. </a:t>
            </a:r>
          </a:p>
          <a:p>
            <a:pPr lvl="1"/>
            <a:r>
              <a:rPr lang="el-GR" dirty="0"/>
              <a:t>Η αυτοκρατορία της Βρετανίας του 19 αιώνα και η τεράστια οικονομία των ΗΠΑ, αλλά και το ελεύθερο εμπόριο που μετατρέπει όλο τον κόσμο σε ένα εργοστάσιο παραγωγής προϊόντων δημιουργεί τεράστιες δυνατότητες κατανάλωσης για την αργόσχολη τάξη. </a:t>
            </a:r>
          </a:p>
          <a:p>
            <a:pPr marL="457200" lvl="1" indent="0">
              <a:buNone/>
            </a:pPr>
            <a:endParaRPr lang="en-GB" dirty="0"/>
          </a:p>
          <a:p>
            <a:r>
              <a:rPr lang="el-GR" dirty="0"/>
              <a:t>Η κοινωνία απαρτίζεται από μια ιεραρχία τάξεων, που χαρακτηρίζονται από σχέση ισχύος μεταξύ αυτών των τάξεων, και κανόνες κατανομής του κοινωνικού πλεονάσματος. </a:t>
            </a:r>
            <a:endParaRPr lang="en-GB"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7" y="1101265"/>
            <a:ext cx="8315325" cy="10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A44EF-D57C-4B67-95E8-54BEA00FB298}"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78625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398" y="188640"/>
            <a:ext cx="8229600" cy="648071"/>
          </a:xfrm>
        </p:spPr>
        <p:txBody>
          <a:bodyPr>
            <a:normAutofit fontScale="90000"/>
          </a:bodyPr>
          <a:lstStyle/>
          <a:p>
            <a:r>
              <a:rPr lang="en-GB" dirty="0"/>
              <a:t>Conspicuous Consumption</a:t>
            </a:r>
            <a:br>
              <a:rPr lang="el-GR" dirty="0"/>
            </a:br>
            <a:r>
              <a:rPr lang="el-GR" dirty="0"/>
              <a:t>«Περίοπτη Κατανάλωση»</a:t>
            </a:r>
            <a:endParaRPr lang="en-GB" dirty="0"/>
          </a:p>
        </p:txBody>
      </p:sp>
      <p:sp>
        <p:nvSpPr>
          <p:cNvPr id="3" name="Content Placeholder 2"/>
          <p:cNvSpPr>
            <a:spLocks noGrp="1"/>
          </p:cNvSpPr>
          <p:nvPr>
            <p:ph idx="1"/>
          </p:nvPr>
        </p:nvSpPr>
        <p:spPr>
          <a:xfrm>
            <a:off x="0" y="1268761"/>
            <a:ext cx="9108504" cy="4968551"/>
          </a:xfrm>
        </p:spPr>
        <p:txBody>
          <a:bodyPr>
            <a:normAutofit fontScale="70000" lnSpcReduction="20000"/>
          </a:bodyPr>
          <a:lstStyle/>
          <a:p>
            <a:r>
              <a:rPr lang="el-GR" dirty="0"/>
              <a:t>Ο </a:t>
            </a:r>
            <a:r>
              <a:rPr lang="en-US" dirty="0"/>
              <a:t>Veblen </a:t>
            </a:r>
            <a:r>
              <a:rPr lang="el-GR" dirty="0"/>
              <a:t>βασίζεται στην ανάλυση του </a:t>
            </a:r>
            <a:r>
              <a:rPr lang="en-GB" dirty="0"/>
              <a:t>Marx</a:t>
            </a:r>
            <a:r>
              <a:rPr lang="el-GR" dirty="0"/>
              <a:t> και την επεκτείνει για να συζητήσει πως οι καταναλωτικές συνήθειες δημιουργούνται σε καπιταλιστικές κοινωνίες. </a:t>
            </a:r>
            <a:endParaRPr lang="en-GB" dirty="0"/>
          </a:p>
          <a:p>
            <a:pPr marL="457200" lvl="1" indent="0">
              <a:buNone/>
            </a:pPr>
            <a:endParaRPr lang="en-GB" dirty="0"/>
          </a:p>
          <a:p>
            <a:r>
              <a:rPr lang="el-GR" dirty="0"/>
              <a:t>Η αργόσχολη τάξη απασχολείται κυρίως με την επίδειξη του πλούτου της για την διατήρηση του κοινωνικού της στάτους (</a:t>
            </a:r>
            <a:r>
              <a:rPr lang="en-GB" b="1" i="1" dirty="0"/>
              <a:t>status</a:t>
            </a:r>
            <a:r>
              <a:rPr lang="el-GR" b="1" i="1" dirty="0"/>
              <a:t>)</a:t>
            </a:r>
            <a:r>
              <a:rPr lang="en-GB" dirty="0"/>
              <a:t>. </a:t>
            </a:r>
            <a:r>
              <a:rPr lang="el-GR" dirty="0"/>
              <a:t>Η επίδειξη γίνεται κυρίως μέσω δυο διαφορετικών συνήθειων</a:t>
            </a:r>
            <a:endParaRPr lang="en-GB" dirty="0"/>
          </a:p>
          <a:p>
            <a:pPr lvl="1"/>
            <a:r>
              <a:rPr lang="el-GR" dirty="0"/>
              <a:t>«</a:t>
            </a:r>
            <a:r>
              <a:rPr lang="el-GR" b="1" dirty="0"/>
              <a:t>Περίοπτη Κατανάλωση</a:t>
            </a:r>
            <a:r>
              <a:rPr lang="el-GR" dirty="0"/>
              <a:t>» </a:t>
            </a:r>
            <a:r>
              <a:rPr lang="en-GB" dirty="0"/>
              <a:t>Conspicuous Consumption</a:t>
            </a:r>
          </a:p>
          <a:p>
            <a:pPr lvl="1"/>
            <a:r>
              <a:rPr lang="el-GR" dirty="0"/>
              <a:t>«</a:t>
            </a:r>
            <a:r>
              <a:rPr lang="el-GR" b="1" dirty="0"/>
              <a:t>Περίοπτος Ελεύθερος Χρόνος</a:t>
            </a:r>
            <a:r>
              <a:rPr lang="el-GR" dirty="0"/>
              <a:t>» </a:t>
            </a:r>
            <a:r>
              <a:rPr lang="en-GB" dirty="0"/>
              <a:t>Conspicuous Leisure</a:t>
            </a:r>
          </a:p>
          <a:p>
            <a:pPr marL="457200" lvl="1" indent="0">
              <a:buNone/>
            </a:pPr>
            <a:endParaRPr lang="en-GB" dirty="0"/>
          </a:p>
          <a:p>
            <a:r>
              <a:rPr lang="el-GR" dirty="0"/>
              <a:t>Και οι δυο συνήθειες έχουν ένα κοινό- είναι κατά βάση άχρηστες ή επιδεικνύουν σπατάλη</a:t>
            </a:r>
            <a:r>
              <a:rPr lang="en-GB" dirty="0"/>
              <a:t>:</a:t>
            </a:r>
          </a:p>
          <a:p>
            <a:pPr lvl="1"/>
            <a:r>
              <a:rPr lang="el-GR" dirty="0"/>
              <a:t>Π.Χ. Η επίδειξη σπατάλης σε πανάκριβα προϊόντα πολυτελείας.</a:t>
            </a:r>
          </a:p>
          <a:p>
            <a:pPr lvl="1"/>
            <a:r>
              <a:rPr lang="el-GR" dirty="0"/>
              <a:t>Επίδειξη ελευθέρου χρόνου και χρήματος σε ασχολίες που δεν είναι, κατά βάση, παραγωγικές. </a:t>
            </a:r>
            <a:endParaRPr lang="en-GB"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7" y="1069975"/>
            <a:ext cx="8315325" cy="10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A44EF-D57C-4B67-95E8-54BEA00FB298}"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23236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GB" dirty="0"/>
              <a:t>Conspicuous Consumption</a:t>
            </a:r>
          </a:p>
        </p:txBody>
      </p:sp>
      <p:sp>
        <p:nvSpPr>
          <p:cNvPr id="3" name="Content Placeholder 2"/>
          <p:cNvSpPr>
            <a:spLocks noGrp="1"/>
          </p:cNvSpPr>
          <p:nvPr>
            <p:ph idx="1"/>
          </p:nvPr>
        </p:nvSpPr>
        <p:spPr>
          <a:xfrm>
            <a:off x="107504" y="1196752"/>
            <a:ext cx="8856984" cy="5256584"/>
          </a:xfrm>
        </p:spPr>
        <p:txBody>
          <a:bodyPr>
            <a:normAutofit fontScale="77500" lnSpcReduction="20000"/>
          </a:bodyPr>
          <a:lstStyle/>
          <a:p>
            <a:r>
              <a:rPr lang="el-GR" b="1" u="sng" dirty="0"/>
              <a:t>Νεοκλασική Θεωρία</a:t>
            </a:r>
            <a:r>
              <a:rPr lang="en-GB" b="1" u="sng" dirty="0"/>
              <a:t>:</a:t>
            </a:r>
            <a:r>
              <a:rPr lang="el-GR" b="1" u="sng" dirty="0"/>
              <a:t> </a:t>
            </a:r>
            <a:r>
              <a:rPr lang="el-GR" dirty="0"/>
              <a:t>Η νεοκλασική αρχή είναι ότι οι καταναλωτικές συνήθειες απορρέουν από τα γούστα του καταναλωτή-</a:t>
            </a:r>
            <a:r>
              <a:rPr lang="en-GB" dirty="0"/>
              <a:t> </a:t>
            </a:r>
            <a:r>
              <a:rPr lang="fr-FR" b="1" dirty="0"/>
              <a:t>De </a:t>
            </a:r>
            <a:r>
              <a:rPr lang="fr-FR" b="1" dirty="0" err="1"/>
              <a:t>gustibus</a:t>
            </a:r>
            <a:r>
              <a:rPr lang="fr-FR" b="1" dirty="0"/>
              <a:t> non est </a:t>
            </a:r>
            <a:r>
              <a:rPr lang="fr-FR" b="1" dirty="0" err="1"/>
              <a:t>disputandum</a:t>
            </a:r>
            <a:r>
              <a:rPr lang="fr-FR" dirty="0"/>
              <a:t>. </a:t>
            </a:r>
            <a:r>
              <a:rPr lang="el-GR" dirty="0"/>
              <a:t>Το μόνο που χρειάζεται η νεοκλασική θεωρία είναι ότι οι επιλογές (</a:t>
            </a:r>
            <a:r>
              <a:rPr lang="en-GB" dirty="0"/>
              <a:t>preferences</a:t>
            </a:r>
            <a:r>
              <a:rPr lang="el-GR" dirty="0"/>
              <a:t>) είναι συνεπείς με τα βασικά αξιώματα της ζήτησης (</a:t>
            </a:r>
            <a:r>
              <a:rPr lang="en-GB" dirty="0"/>
              <a:t>rationality axioms</a:t>
            </a:r>
            <a:r>
              <a:rPr lang="el-GR" dirty="0"/>
              <a:t>)</a:t>
            </a:r>
            <a:r>
              <a:rPr lang="en-GB" dirty="0"/>
              <a:t>.</a:t>
            </a:r>
            <a:r>
              <a:rPr lang="el-GR" dirty="0"/>
              <a:t> Δεν μας απασχολεί τι θα αγοράσει ο καταναλωτής αρκεί να είναι συνεπής ως προς τις επιλογές του όταν μεταβάλλονται οι τιμές αγοράς. </a:t>
            </a:r>
            <a:r>
              <a:rPr lang="en-GB" dirty="0"/>
              <a:t> </a:t>
            </a:r>
            <a:endParaRPr lang="el-GR" dirty="0"/>
          </a:p>
          <a:p>
            <a:pPr marL="0" indent="0">
              <a:buNone/>
            </a:pPr>
            <a:endParaRPr lang="en-GB" dirty="0"/>
          </a:p>
          <a:p>
            <a:r>
              <a:rPr lang="el-GR" b="1" u="sng" dirty="0"/>
              <a:t>Η Θεωρία του </a:t>
            </a:r>
            <a:r>
              <a:rPr lang="en-GB" b="1" u="sng" dirty="0"/>
              <a:t>Veblen: </a:t>
            </a:r>
            <a:r>
              <a:rPr lang="el-GR" dirty="0"/>
              <a:t>Οι καταναλωτικές συνήθειες απορρέουν από κοινωνικές διαδικασίες, είναι πράξεις μιμήσεων η αποστασιοποίησης από πλευρές του κοινωνικού περίγυρου. Οι καταναλωτικές αποφάσεις είναι κατά βάση κοινωνικές επιλογές όχι ατομικές.</a:t>
            </a:r>
          </a:p>
          <a:p>
            <a:pPr lvl="1"/>
            <a:r>
              <a:rPr lang="el-GR" dirty="0"/>
              <a:t>Η Περίοπτη Κατανάλωση έχει ως σκοπό να επιδείξει πλούτο στον κοινωνικό περίγυρο και να εντυπωσιάσει την κοινωνική ομάδα. </a:t>
            </a:r>
            <a:endParaRPr lang="en-GB"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617" y="980728"/>
            <a:ext cx="8315325" cy="10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A44EF-D57C-4B67-95E8-54BEA00FB298}"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49434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4704"/>
          </a:xfrm>
        </p:spPr>
        <p:txBody>
          <a:bodyPr>
            <a:normAutofit/>
          </a:bodyPr>
          <a:lstStyle/>
          <a:p>
            <a:r>
              <a:rPr lang="el-GR" dirty="0"/>
              <a:t>Η αμφίεση ενός </a:t>
            </a:r>
            <a:r>
              <a:rPr lang="en-GB" dirty="0"/>
              <a:t>gentleman</a:t>
            </a:r>
          </a:p>
        </p:txBody>
      </p:sp>
      <p:sp>
        <p:nvSpPr>
          <p:cNvPr id="3" name="Content Placeholder 2"/>
          <p:cNvSpPr>
            <a:spLocks noGrp="1"/>
          </p:cNvSpPr>
          <p:nvPr>
            <p:ph idx="1"/>
          </p:nvPr>
        </p:nvSpPr>
        <p:spPr>
          <a:xfrm>
            <a:off x="-1" y="908720"/>
            <a:ext cx="6660233" cy="5812756"/>
          </a:xfrm>
        </p:spPr>
        <p:txBody>
          <a:bodyPr>
            <a:normAutofit fontScale="70000" lnSpcReduction="20000"/>
          </a:bodyPr>
          <a:lstStyle/>
          <a:p>
            <a:r>
              <a:rPr lang="en-GB" dirty="0"/>
              <a:t>“The law of conspicuous waste guides consumption in apparel, as in other things, chiefly at the second remove, by </a:t>
            </a:r>
            <a:r>
              <a:rPr lang="en-GB" b="1" dirty="0"/>
              <a:t>shaping the canons of taste and decency</a:t>
            </a:r>
            <a:r>
              <a:rPr lang="en-GB" dirty="0"/>
              <a:t>.”</a:t>
            </a:r>
          </a:p>
          <a:p>
            <a:r>
              <a:rPr lang="en-GB" dirty="0"/>
              <a:t>“</a:t>
            </a:r>
            <a:r>
              <a:rPr lang="en-GB" b="1" dirty="0"/>
              <a:t>A cheap coat makes a cheap man</a:t>
            </a:r>
            <a:r>
              <a:rPr lang="en-GB" dirty="0"/>
              <a:t>”</a:t>
            </a:r>
          </a:p>
          <a:p>
            <a:r>
              <a:rPr lang="en-GB" dirty="0"/>
              <a:t>“</a:t>
            </a:r>
            <a:r>
              <a:rPr lang="en-GB" b="1" dirty="0"/>
              <a:t>We find things beautiful</a:t>
            </a:r>
            <a:r>
              <a:rPr lang="en-GB" dirty="0"/>
              <a:t>, as well as serviceable, </a:t>
            </a:r>
            <a:r>
              <a:rPr lang="en-GB" b="1" i="1" dirty="0"/>
              <a:t>somewhat in proportion as they are costly</a:t>
            </a:r>
            <a:r>
              <a:rPr lang="en-GB" dirty="0"/>
              <a:t>.”</a:t>
            </a:r>
          </a:p>
          <a:p>
            <a:r>
              <a:rPr lang="en-GB" dirty="0"/>
              <a:t>“Much of the charm that invests the patent-leather shoe, the stainless linen, the lustrous cylindrical hat, and the walking-stick, which so greatly enhance the native dignity of a gentleman, </a:t>
            </a:r>
            <a:r>
              <a:rPr lang="en-GB" b="1" dirty="0"/>
              <a:t>comes of their pointedly suggesting that the wearer cannot when so attired bear a hand in any employment that is directly and immediately of any human use. </a:t>
            </a:r>
            <a:r>
              <a:rPr lang="en-GB" dirty="0"/>
              <a:t>Elegant dress serves its purpose of elegance not only in that it is expensive, but also because it is the </a:t>
            </a:r>
            <a:r>
              <a:rPr lang="en-GB" b="1" dirty="0"/>
              <a:t>insignia of leisure</a:t>
            </a:r>
            <a:r>
              <a:rPr lang="en-GB" dirty="0"/>
              <a:t>. It not only shows that the wearer is able to consume a relatively large value, but it argues at the same time that </a:t>
            </a:r>
            <a:r>
              <a:rPr lang="en-GB" b="1" dirty="0"/>
              <a:t>he consumes without producing</a:t>
            </a:r>
            <a:r>
              <a:rPr lang="en-GB" dirty="0"/>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232" y="908720"/>
            <a:ext cx="2188174" cy="5562306"/>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A44EF-D57C-4B67-95E8-54BEA00FB298}"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72662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504056"/>
          </a:xfrm>
        </p:spPr>
        <p:txBody>
          <a:bodyPr>
            <a:normAutofit fontScale="90000"/>
          </a:bodyPr>
          <a:lstStyle/>
          <a:p>
            <a:r>
              <a:rPr lang="el-GR" dirty="0"/>
              <a:t>Η κριτική της νεοκλασικής θεωρίας</a:t>
            </a:r>
            <a:endParaRPr lang="en-GB" dirty="0"/>
          </a:p>
        </p:txBody>
      </p:sp>
      <p:sp>
        <p:nvSpPr>
          <p:cNvPr id="3" name="Content Placeholder 2"/>
          <p:cNvSpPr>
            <a:spLocks noGrp="1"/>
          </p:cNvSpPr>
          <p:nvPr>
            <p:ph idx="1"/>
          </p:nvPr>
        </p:nvSpPr>
        <p:spPr>
          <a:xfrm>
            <a:off x="0" y="980728"/>
            <a:ext cx="9036496" cy="5688632"/>
          </a:xfrm>
        </p:spPr>
        <p:txBody>
          <a:bodyPr>
            <a:normAutofit fontScale="85000" lnSpcReduction="20000"/>
          </a:bodyPr>
          <a:lstStyle/>
          <a:p>
            <a:r>
              <a:rPr lang="el-GR" dirty="0"/>
              <a:t>Οι καταναλωτικές αποφάσεις δεν είναι ιδιωτικές και ανεξάρτητες αλλά είναι σε συνάρτηση με τις κοινωνικές δομές.</a:t>
            </a:r>
          </a:p>
          <a:p>
            <a:pPr lvl="1"/>
            <a:r>
              <a:rPr lang="el-GR" dirty="0"/>
              <a:t>Κοινωνικές επιρροές, ακόμη και πρόσκαιρες, όπως η μόδα, δημιουργούν καταναλωτικές συνήθειες.</a:t>
            </a:r>
          </a:p>
          <a:p>
            <a:pPr lvl="1"/>
            <a:r>
              <a:rPr lang="el-GR" dirty="0"/>
              <a:t>Συνεπώς δεν είναι απαραίτητο ότι ακολουθούν το αξίωμα της συνέπειας των επιλογών. </a:t>
            </a:r>
          </a:p>
          <a:p>
            <a:pPr marL="457200" lvl="1" indent="0">
              <a:buNone/>
            </a:pPr>
            <a:endParaRPr lang="el-GR" dirty="0"/>
          </a:p>
          <a:p>
            <a:r>
              <a:rPr lang="el-GR" dirty="0"/>
              <a:t>Η αρνητική σχέση μεταξύ τιμής και ποσότητας δεν εξυπακούεται ειδικά στα προϊόντα πολυτελείας.</a:t>
            </a:r>
          </a:p>
          <a:p>
            <a:pPr marL="0" indent="0">
              <a:buNone/>
            </a:pPr>
            <a:endParaRPr lang="el-GR" dirty="0"/>
          </a:p>
          <a:p>
            <a:r>
              <a:rPr lang="el-GR" dirty="0"/>
              <a:t>Για τον</a:t>
            </a:r>
            <a:r>
              <a:rPr lang="en-GB" dirty="0"/>
              <a:t> Veblen </a:t>
            </a:r>
            <a:r>
              <a:rPr lang="el-GR" dirty="0"/>
              <a:t>η κατανάλωση και οι καταναλωτικές συνήθειες είναι κοινωνικά δρόμενα, δεν μπορούν να αναλυθούν επαρκώς με βάση  μόνο την λογική της ιδιωτικής απόφασης σε συνάρτηση μόνο με την χρησιμότητα του προϊόντος.</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A44EF-D57C-4B67-95E8-54BEA00FB298}"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16431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564904"/>
            <a:ext cx="8229600" cy="1143000"/>
          </a:xfrm>
        </p:spPr>
        <p:txBody>
          <a:bodyPr/>
          <a:lstStyle/>
          <a:p>
            <a:r>
              <a:rPr lang="el-GR" dirty="0"/>
              <a:t>Σουηδία</a:t>
            </a:r>
          </a:p>
        </p:txBody>
      </p:sp>
    </p:spTree>
    <p:extLst>
      <p:ext uri="{BB962C8B-B14F-4D97-AF65-F5344CB8AC3E}">
        <p14:creationId xmlns:p14="http://schemas.microsoft.com/office/powerpoint/2010/main" val="6066933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Knut Wicksell (1851 –1926)</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556792"/>
            <a:ext cx="3442778" cy="3649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556792"/>
            <a:ext cx="3196143" cy="4105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16254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Knut Wicksell (1851 –1926)</a:t>
            </a:r>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1287641"/>
            <a:ext cx="2532390" cy="3834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31" y="1287642"/>
            <a:ext cx="1994054" cy="4228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84685" y="5373217"/>
            <a:ext cx="2331131" cy="1077218"/>
          </a:xfrm>
          <a:prstGeom prst="rect">
            <a:avLst/>
          </a:prstGeom>
        </p:spPr>
        <p:txBody>
          <a:bodyPr wrap="square">
            <a:spAutoFit/>
          </a:bodyPr>
          <a:lstStyle/>
          <a:p>
            <a:r>
              <a:rPr lang="de-DE" sz="1600" i="1" dirty="0"/>
              <a:t>Über Wert, Kapital und Rente nach den neueren nationalökonomischen Theorien</a:t>
            </a:r>
            <a:r>
              <a:rPr lang="de-DE" sz="1600" dirty="0"/>
              <a:t>. Jena. 1893. </a:t>
            </a:r>
            <a:endParaRPr lang="en-US" sz="1600" dirty="0"/>
          </a:p>
        </p:txBody>
      </p:sp>
      <p:sp>
        <p:nvSpPr>
          <p:cNvPr id="4" name="TextBox 3"/>
          <p:cNvSpPr txBox="1"/>
          <p:nvPr/>
        </p:nvSpPr>
        <p:spPr>
          <a:xfrm>
            <a:off x="1306722" y="4221088"/>
            <a:ext cx="648072" cy="216024"/>
          </a:xfrm>
          <a:prstGeom prst="rect">
            <a:avLst/>
          </a:prstGeom>
        </p:spPr>
        <p:txBody>
          <a:bodyPr vert="horz" wrap="square" lIns="91440" tIns="45720" rIns="91440" bIns="45720" rtlCol="0" anchor="ctr">
            <a:normAutofit fontScale="47500" lnSpcReduction="20000"/>
          </a:bodyPr>
          <a:lstStyle/>
          <a:p>
            <a:r>
              <a:rPr lang="en-US" dirty="0"/>
              <a:t>1954</a:t>
            </a:r>
          </a:p>
        </p:txBody>
      </p:sp>
      <p:sp>
        <p:nvSpPr>
          <p:cNvPr id="5" name="Rectangle 4"/>
          <p:cNvSpPr/>
          <p:nvPr/>
        </p:nvSpPr>
        <p:spPr>
          <a:xfrm>
            <a:off x="3094754" y="5229200"/>
            <a:ext cx="3073532" cy="1077218"/>
          </a:xfrm>
          <a:prstGeom prst="rect">
            <a:avLst/>
          </a:prstGeom>
        </p:spPr>
        <p:txBody>
          <a:bodyPr wrap="square">
            <a:spAutoFit/>
          </a:bodyPr>
          <a:lstStyle/>
          <a:p>
            <a:r>
              <a:rPr lang="de-DE" sz="1600" i="1" dirty="0"/>
              <a:t>Geldzins und Güterpreise: eine Studie über die den Tauschwert des Geldes bestimmenden Ursachen</a:t>
            </a:r>
            <a:r>
              <a:rPr lang="de-DE" sz="1600" dirty="0"/>
              <a:t>. Jena: G. Fischer. 1898</a:t>
            </a:r>
            <a:endParaRPr lang="en-US" sz="1600" dirty="0"/>
          </a:p>
        </p:txBody>
      </p:sp>
      <p:sp>
        <p:nvSpPr>
          <p:cNvPr id="6" name="Rectangle 5"/>
          <p:cNvSpPr/>
          <p:nvPr/>
        </p:nvSpPr>
        <p:spPr>
          <a:xfrm>
            <a:off x="6300192" y="1412776"/>
            <a:ext cx="2466528" cy="1754326"/>
          </a:xfrm>
          <a:prstGeom prst="rect">
            <a:avLst/>
          </a:prstGeom>
        </p:spPr>
        <p:txBody>
          <a:bodyPr wrap="square">
            <a:spAutoFit/>
          </a:bodyPr>
          <a:lstStyle/>
          <a:p>
            <a:r>
              <a:rPr lang="de-DE" i="1" dirty="0"/>
              <a:t>Finanztheoretische Untersuchungen nebst Darstellung und Kritik des Steuerwesens Schwedens</a:t>
            </a:r>
            <a:r>
              <a:rPr lang="de-DE" dirty="0"/>
              <a:t>. Jena: G. Fischer. 1896</a:t>
            </a:r>
            <a:endParaRPr lang="en-US" dirty="0"/>
          </a:p>
        </p:txBody>
      </p:sp>
    </p:spTree>
    <p:extLst>
      <p:ext uri="{BB962C8B-B14F-4D97-AF65-F5344CB8AC3E}">
        <p14:creationId xmlns:p14="http://schemas.microsoft.com/office/powerpoint/2010/main" val="1179685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564904"/>
            <a:ext cx="8229600" cy="1143000"/>
          </a:xfrm>
        </p:spPr>
        <p:txBody>
          <a:bodyPr/>
          <a:lstStyle/>
          <a:p>
            <a:r>
              <a:rPr lang="el-GR" dirty="0"/>
              <a:t>Ηνωμένο Βασίλειο</a:t>
            </a:r>
          </a:p>
        </p:txBody>
      </p:sp>
    </p:spTree>
    <p:extLst>
      <p:ext uri="{BB962C8B-B14F-4D97-AF65-F5344CB8AC3E}">
        <p14:creationId xmlns:p14="http://schemas.microsoft.com/office/powerpoint/2010/main" val="28484486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Knut Wicksell (1851 –1926)</a:t>
            </a:r>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17095"/>
            <a:ext cx="2759084" cy="3690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7559" y="1345980"/>
            <a:ext cx="3016834" cy="3774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417095"/>
            <a:ext cx="2488721" cy="3733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331640" y="5445224"/>
            <a:ext cx="720080" cy="288032"/>
          </a:xfrm>
          <a:prstGeom prst="rect">
            <a:avLst/>
          </a:prstGeom>
        </p:spPr>
        <p:txBody>
          <a:bodyPr vert="horz" wrap="square" lIns="91440" tIns="45720" rIns="91440" bIns="45720" rtlCol="0" anchor="ctr">
            <a:normAutofit fontScale="85000" lnSpcReduction="20000"/>
          </a:bodyPr>
          <a:lstStyle/>
          <a:p>
            <a:pPr algn="ctr"/>
            <a:r>
              <a:rPr lang="en-US" dirty="0"/>
              <a:t>1934</a:t>
            </a:r>
          </a:p>
        </p:txBody>
      </p:sp>
      <p:sp>
        <p:nvSpPr>
          <p:cNvPr id="9" name="TextBox 8"/>
          <p:cNvSpPr txBox="1"/>
          <p:nvPr/>
        </p:nvSpPr>
        <p:spPr>
          <a:xfrm>
            <a:off x="3995936" y="5547496"/>
            <a:ext cx="720080" cy="288032"/>
          </a:xfrm>
          <a:prstGeom prst="rect">
            <a:avLst/>
          </a:prstGeom>
        </p:spPr>
        <p:txBody>
          <a:bodyPr vert="horz" wrap="square" lIns="91440" tIns="45720" rIns="91440" bIns="45720" rtlCol="0" anchor="ctr">
            <a:normAutofit fontScale="85000" lnSpcReduction="20000"/>
          </a:bodyPr>
          <a:lstStyle/>
          <a:p>
            <a:pPr algn="ctr"/>
            <a:r>
              <a:rPr lang="en-US" dirty="0"/>
              <a:t>1935</a:t>
            </a:r>
          </a:p>
        </p:txBody>
      </p:sp>
      <p:sp>
        <p:nvSpPr>
          <p:cNvPr id="4" name="Rectangle 3"/>
          <p:cNvSpPr/>
          <p:nvPr/>
        </p:nvSpPr>
        <p:spPr>
          <a:xfrm>
            <a:off x="4745383" y="5296852"/>
            <a:ext cx="4572000" cy="584775"/>
          </a:xfrm>
          <a:prstGeom prst="rect">
            <a:avLst/>
          </a:prstGeom>
        </p:spPr>
        <p:txBody>
          <a:bodyPr>
            <a:spAutoFit/>
          </a:bodyPr>
          <a:lstStyle/>
          <a:p>
            <a:pPr algn="ctr"/>
            <a:r>
              <a:rPr lang="sv-SE" sz="1600" i="1" dirty="0"/>
              <a:t>Föreläsningar i nationalekonomi</a:t>
            </a:r>
            <a:r>
              <a:rPr lang="sv-SE" sz="1600" dirty="0"/>
              <a:t>. </a:t>
            </a:r>
          </a:p>
          <a:p>
            <a:pPr algn="ctr"/>
            <a:r>
              <a:rPr lang="sv-SE" sz="1600" dirty="0"/>
              <a:t>Lund. 1901-1906</a:t>
            </a:r>
            <a:endParaRPr lang="en-US" sz="1600" dirty="0"/>
          </a:p>
        </p:txBody>
      </p:sp>
    </p:spTree>
    <p:extLst>
      <p:ext uri="{BB962C8B-B14F-4D97-AF65-F5344CB8AC3E}">
        <p14:creationId xmlns:p14="http://schemas.microsoft.com/office/powerpoint/2010/main" val="6487680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Knut Wicksell (1851 –1926)</a:t>
            </a:r>
          </a:p>
        </p:txBody>
      </p:sp>
      <p:sp>
        <p:nvSpPr>
          <p:cNvPr id="3" name="TextBox 2"/>
          <p:cNvSpPr txBox="1"/>
          <p:nvPr/>
        </p:nvSpPr>
        <p:spPr>
          <a:xfrm>
            <a:off x="971600" y="1916832"/>
            <a:ext cx="5832648" cy="3528392"/>
          </a:xfrm>
          <a:prstGeom prst="rect">
            <a:avLst/>
          </a:prstGeom>
        </p:spPr>
        <p:txBody>
          <a:bodyPr vert="horz" wrap="square" lIns="91440" tIns="45720" rIns="91440" bIns="45720" rtlCol="0" anchor="ctr">
            <a:normAutofit/>
          </a:bodyPr>
          <a:lstStyle/>
          <a:p>
            <a:pPr marL="342900" indent="-342900">
              <a:buFont typeface="Arial" panose="020B0604020202020204" pitchFamily="34" charset="0"/>
              <a:buChar char="•"/>
            </a:pPr>
            <a:r>
              <a:rPr lang="el-GR" sz="2400" dirty="0"/>
              <a:t>Θεωρία οριακής παραγωγικότητας και εξάντληση προϊόντος.</a:t>
            </a:r>
          </a:p>
          <a:p>
            <a:pPr marL="342900" indent="-342900">
              <a:buFont typeface="Arial" panose="020B0604020202020204" pitchFamily="34" charset="0"/>
              <a:buChar char="•"/>
            </a:pPr>
            <a:r>
              <a:rPr lang="el-GR" sz="2400" dirty="0"/>
              <a:t>Αποτέλεσμα </a:t>
            </a:r>
            <a:r>
              <a:rPr lang="en-US" sz="2400" dirty="0"/>
              <a:t>Wicksell</a:t>
            </a:r>
            <a:endParaRPr lang="el-GR" sz="2400" dirty="0"/>
          </a:p>
          <a:p>
            <a:pPr marL="342900" indent="-342900">
              <a:buFont typeface="Arial" panose="020B0604020202020204" pitchFamily="34" charset="0"/>
              <a:buChar char="•"/>
            </a:pPr>
            <a:r>
              <a:rPr lang="el-GR" sz="2400" dirty="0"/>
              <a:t>Χρονική διάρθρωση κεφαλαίου</a:t>
            </a:r>
            <a:endParaRPr lang="en-US" sz="2400" dirty="0"/>
          </a:p>
          <a:p>
            <a:pPr marL="342900" indent="-342900">
              <a:buFont typeface="Arial" panose="020B0604020202020204" pitchFamily="34" charset="0"/>
              <a:buChar char="•"/>
            </a:pPr>
            <a:r>
              <a:rPr lang="el-GR" sz="2400" dirty="0"/>
              <a:t>Θεωρία χρήματος</a:t>
            </a:r>
          </a:p>
          <a:p>
            <a:endParaRPr lang="en-US" dirty="0"/>
          </a:p>
        </p:txBody>
      </p:sp>
    </p:spTree>
    <p:extLst>
      <p:ext uri="{BB962C8B-B14F-4D97-AF65-F5344CB8AC3E}">
        <p14:creationId xmlns:p14="http://schemas.microsoft.com/office/powerpoint/2010/main" val="13958866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Karl Gustav Cassel (1866–1945)</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556790"/>
            <a:ext cx="2664296" cy="4109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7818" y="1556791"/>
            <a:ext cx="3008283" cy="4109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5744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Karl Gustav Cassel (1866–1945)</a:t>
            </a:r>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12776"/>
            <a:ext cx="1447700"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053" y="1412776"/>
            <a:ext cx="2655371" cy="42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67544" y="3861048"/>
            <a:ext cx="3006080" cy="646331"/>
          </a:xfrm>
          <a:prstGeom prst="rect">
            <a:avLst/>
          </a:prstGeom>
        </p:spPr>
        <p:txBody>
          <a:bodyPr wrap="square">
            <a:spAutoFit/>
          </a:bodyPr>
          <a:lstStyle/>
          <a:p>
            <a:r>
              <a:rPr lang="en-US" i="1" dirty="0" err="1"/>
              <a:t>Theoretische</a:t>
            </a:r>
            <a:r>
              <a:rPr lang="en-US" i="1" dirty="0"/>
              <a:t> </a:t>
            </a:r>
            <a:r>
              <a:rPr lang="en-US" i="1" dirty="0" err="1"/>
              <a:t>Sozialökonomie</a:t>
            </a:r>
            <a:r>
              <a:rPr lang="en-US" dirty="0"/>
              <a:t>, Leipzig, C. F. Winter. 1918</a:t>
            </a:r>
          </a:p>
        </p:txBody>
      </p:sp>
      <p:pic>
        <p:nvPicPr>
          <p:cNvPr id="573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1399682"/>
            <a:ext cx="3183409" cy="4218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27584" y="5877272"/>
            <a:ext cx="3960440" cy="288032"/>
          </a:xfrm>
          <a:prstGeom prst="rect">
            <a:avLst/>
          </a:prstGeom>
        </p:spPr>
        <p:txBody>
          <a:bodyPr vert="horz" wrap="square" lIns="91440" tIns="45720" rIns="91440" bIns="45720" rtlCol="0" anchor="ctr">
            <a:normAutofit fontScale="85000" lnSpcReduction="20000"/>
          </a:bodyPr>
          <a:lstStyle/>
          <a:p>
            <a:r>
              <a:rPr lang="en-US" dirty="0"/>
              <a:t>Schumpeter: 90% Walras, 10% </a:t>
            </a:r>
            <a:r>
              <a:rPr lang="el-GR" dirty="0"/>
              <a:t>νερό.</a:t>
            </a:r>
            <a:endParaRPr lang="en-US" dirty="0"/>
          </a:p>
        </p:txBody>
      </p:sp>
    </p:spTree>
    <p:extLst>
      <p:ext uri="{BB962C8B-B14F-4D97-AF65-F5344CB8AC3E}">
        <p14:creationId xmlns:p14="http://schemas.microsoft.com/office/powerpoint/2010/main" val="6494513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564904"/>
            <a:ext cx="8229600" cy="1143000"/>
          </a:xfrm>
        </p:spPr>
        <p:txBody>
          <a:bodyPr/>
          <a:lstStyle/>
          <a:p>
            <a:r>
              <a:rPr lang="el-GR" dirty="0"/>
              <a:t>Αυστρία</a:t>
            </a:r>
          </a:p>
        </p:txBody>
      </p:sp>
    </p:spTree>
    <p:extLst>
      <p:ext uri="{BB962C8B-B14F-4D97-AF65-F5344CB8AC3E}">
        <p14:creationId xmlns:p14="http://schemas.microsoft.com/office/powerpoint/2010/main" val="18461977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z="3200" dirty="0"/>
              <a:t>Eugen Böhm Ritter von Bawerk (1851 –1914) </a:t>
            </a:r>
            <a:endParaRPr lang="en-US" sz="32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2060848"/>
            <a:ext cx="2650803" cy="1260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89" y="1772816"/>
            <a:ext cx="2905125"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1772816"/>
            <a:ext cx="2615454"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51776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z="3200" dirty="0"/>
              <a:t>Eugen </a:t>
            </a:r>
            <a:r>
              <a:rPr lang="en-US" sz="3200" dirty="0"/>
              <a:t>von </a:t>
            </a:r>
            <a:r>
              <a:rPr lang="de-DE" sz="3200" dirty="0"/>
              <a:t>Böhm</a:t>
            </a:r>
            <a:r>
              <a:rPr lang="el-GR" sz="3200" dirty="0"/>
              <a:t>-</a:t>
            </a:r>
            <a:r>
              <a:rPr lang="de-DE" sz="3200" dirty="0"/>
              <a:t>Bawerk (1851 –1914) </a:t>
            </a:r>
            <a:endParaRPr lang="en-US" sz="3200" dirty="0"/>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574" y="1556792"/>
            <a:ext cx="2302013" cy="3795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1196752"/>
            <a:ext cx="2384360" cy="3838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007" y="1678788"/>
            <a:ext cx="1475788" cy="2213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118901" y="5661248"/>
            <a:ext cx="4680520" cy="792088"/>
          </a:xfrm>
          <a:prstGeom prst="rect">
            <a:avLst/>
          </a:prstGeom>
        </p:spPr>
        <p:txBody>
          <a:bodyPr vert="horz" wrap="square" lIns="91440" tIns="45720" rIns="91440" bIns="45720" rtlCol="0" anchor="ctr">
            <a:normAutofit fontScale="85000" lnSpcReduction="10000"/>
          </a:bodyPr>
          <a:lstStyle/>
          <a:p>
            <a:r>
              <a:rPr lang="el-GR" dirty="0"/>
              <a:t>Κριτική στον </a:t>
            </a:r>
            <a:r>
              <a:rPr lang="en-US" dirty="0"/>
              <a:t>Marx </a:t>
            </a:r>
            <a:r>
              <a:rPr lang="el-GR" dirty="0"/>
              <a:t>για τον μετασχηματισμό των εργασιακών αξιών σε τιμές παραγωγής: Ισχύει μόνο για σταθερή οργανική σύνθεση του κεφαλαίου </a:t>
            </a:r>
            <a:endParaRPr lang="en-US" dirty="0"/>
          </a:p>
        </p:txBody>
      </p:sp>
      <p:sp>
        <p:nvSpPr>
          <p:cNvPr id="4" name="Rectangle 3"/>
          <p:cNvSpPr/>
          <p:nvPr/>
        </p:nvSpPr>
        <p:spPr>
          <a:xfrm>
            <a:off x="3803993" y="4830251"/>
            <a:ext cx="5310336" cy="738664"/>
          </a:xfrm>
          <a:prstGeom prst="rect">
            <a:avLst/>
          </a:prstGeom>
        </p:spPr>
        <p:txBody>
          <a:bodyPr wrap="square">
            <a:spAutoFit/>
          </a:bodyPr>
          <a:lstStyle/>
          <a:p>
            <a:r>
              <a:rPr lang="de-DE" sz="1400" dirty="0"/>
              <a:t>Eugen von Böhm-Bawerk</a:t>
            </a:r>
            <a:r>
              <a:rPr lang="el-GR" sz="1400" dirty="0"/>
              <a:t>, </a:t>
            </a:r>
            <a:r>
              <a:rPr lang="en-US" sz="1400" dirty="0"/>
              <a:t>“</a:t>
            </a:r>
            <a:r>
              <a:rPr lang="de-DE" sz="1400" dirty="0"/>
              <a:t>Zum Abschluß des Marxschen Systems“, in </a:t>
            </a:r>
            <a:r>
              <a:rPr lang="de-DE" sz="1400" i="1" dirty="0"/>
              <a:t>Staatswissenschaftliche Arbeiten. Festgaben für Karl Knies</a:t>
            </a:r>
            <a:r>
              <a:rPr lang="de-DE" sz="1400" dirty="0"/>
              <a:t>, hrsgb. von Otto von Boenigk, Haering: Berlin 1896, S. 87-205.</a:t>
            </a:r>
            <a:endParaRPr lang="en-US" sz="1400" dirty="0"/>
          </a:p>
        </p:txBody>
      </p:sp>
    </p:spTree>
    <p:extLst>
      <p:ext uri="{BB962C8B-B14F-4D97-AF65-F5344CB8AC3E}">
        <p14:creationId xmlns:p14="http://schemas.microsoft.com/office/powerpoint/2010/main" val="7728978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z="3200" dirty="0"/>
              <a:t>Eugen </a:t>
            </a:r>
            <a:r>
              <a:rPr lang="en-US" sz="3200" dirty="0"/>
              <a:t>von </a:t>
            </a:r>
            <a:r>
              <a:rPr lang="de-DE" sz="3200" dirty="0"/>
              <a:t>Böhm</a:t>
            </a:r>
            <a:r>
              <a:rPr lang="el-GR" sz="3200" dirty="0"/>
              <a:t>-</a:t>
            </a:r>
            <a:r>
              <a:rPr lang="de-DE" sz="3200" dirty="0"/>
              <a:t>Bawerk (1851 –1914) </a:t>
            </a:r>
            <a:endParaRPr lang="en-US" sz="3200" dirty="0"/>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348880"/>
            <a:ext cx="7548017" cy="1327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2055130"/>
            <a:ext cx="783332" cy="29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3676843"/>
            <a:ext cx="2799428" cy="327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03648" y="4581128"/>
            <a:ext cx="2664296" cy="720080"/>
          </a:xfrm>
          <a:prstGeom prst="rect">
            <a:avLst/>
          </a:prstGeom>
        </p:spPr>
        <p:txBody>
          <a:bodyPr vert="horz" wrap="square" lIns="91440" tIns="45720" rIns="91440" bIns="45720" rtlCol="0" anchor="ctr">
            <a:normAutofit/>
          </a:bodyPr>
          <a:lstStyle/>
          <a:p>
            <a:r>
              <a:rPr lang="el-GR" dirty="0"/>
              <a:t>Θεωρία επιτοκίου</a:t>
            </a:r>
            <a:endParaRPr lang="en-US" dirty="0"/>
          </a:p>
        </p:txBody>
      </p:sp>
      <p:sp>
        <p:nvSpPr>
          <p:cNvPr id="4" name="TextBox 3"/>
          <p:cNvSpPr txBox="1"/>
          <p:nvPr/>
        </p:nvSpPr>
        <p:spPr>
          <a:xfrm>
            <a:off x="4860032" y="4509120"/>
            <a:ext cx="3240360" cy="504056"/>
          </a:xfrm>
          <a:prstGeom prst="rect">
            <a:avLst/>
          </a:prstGeom>
        </p:spPr>
        <p:txBody>
          <a:bodyPr vert="horz" wrap="square" lIns="91440" tIns="45720" rIns="91440" bIns="45720" rtlCol="0" anchor="ctr">
            <a:normAutofit/>
          </a:bodyPr>
          <a:lstStyle/>
          <a:p>
            <a:r>
              <a:rPr lang="el-GR" dirty="0"/>
              <a:t>Θεωρία κεφαλαίου</a:t>
            </a:r>
            <a:endParaRPr lang="en-US" dirty="0"/>
          </a:p>
        </p:txBody>
      </p:sp>
    </p:spTree>
    <p:extLst>
      <p:ext uri="{BB962C8B-B14F-4D97-AF65-F5344CB8AC3E}">
        <p14:creationId xmlns:p14="http://schemas.microsoft.com/office/powerpoint/2010/main" val="40318668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6"/>
          <p:cNvSpPr>
            <a:spLocks noGrp="1"/>
          </p:cNvSpPr>
          <p:nvPr>
            <p:ph type="ctrTitle"/>
          </p:nvPr>
        </p:nvSpPr>
        <p:spPr/>
        <p:txBody>
          <a:bodyPr/>
          <a:lstStyle/>
          <a:p>
            <a:pPr eaLnBrk="1" hangingPunct="1"/>
            <a:r>
              <a:rPr lang="el-GR" altLang="el-GR"/>
              <a:t>Τέλος Ενότητας</a:t>
            </a:r>
          </a:p>
        </p:txBody>
      </p:sp>
      <p:sp>
        <p:nvSpPr>
          <p:cNvPr id="22531" name="Υπότιτλος 7"/>
          <p:cNvSpPr>
            <a:spLocks noGrp="1"/>
          </p:cNvSpPr>
          <p:nvPr>
            <p:ph type="subTitle" idx="1"/>
          </p:nvPr>
        </p:nvSpPr>
        <p:spPr>
          <a:xfrm>
            <a:off x="684213" y="3886200"/>
            <a:ext cx="7775575" cy="1752600"/>
          </a:xfrm>
        </p:spPr>
        <p:txBody>
          <a:bodyPr/>
          <a:lstStyle/>
          <a:p>
            <a:pPr eaLnBrk="1" hangingPunct="1"/>
            <a:endParaRPr lang="el-GR" altLang="el-G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7"/>
          <p:cNvSpPr>
            <a:spLocks noGrp="1"/>
          </p:cNvSpPr>
          <p:nvPr>
            <p:ph type="title"/>
          </p:nvPr>
        </p:nvSpPr>
        <p:spPr/>
        <p:txBody>
          <a:bodyPr/>
          <a:lstStyle/>
          <a:p>
            <a:pPr eaLnBrk="1" hangingPunct="1"/>
            <a:r>
              <a:rPr lang="el-GR" altLang="el-GR"/>
              <a:t>Άδειες Χρήσης</a:t>
            </a:r>
          </a:p>
        </p:txBody>
      </p:sp>
      <p:sp>
        <p:nvSpPr>
          <p:cNvPr id="23555" name="Subtitle 8"/>
          <p:cNvSpPr>
            <a:spLocks noGrp="1"/>
          </p:cNvSpPr>
          <p:nvPr>
            <p:ph idx="1"/>
          </p:nvPr>
        </p:nvSpPr>
        <p:spPr>
          <a:xfrm>
            <a:off x="463550" y="1557338"/>
            <a:ext cx="8229600" cy="4525962"/>
          </a:xfrm>
        </p:spPr>
        <p:txBody>
          <a:bodyPr/>
          <a:lstStyle/>
          <a:p>
            <a:pPr eaLnBrk="1" hangingPunct="1"/>
            <a:r>
              <a:rPr lang="el-GR" altLang="el-GR" sz="2800"/>
              <a:t>Το παρόν εκπαιδευτικό υλικό υπόκειται σε</a:t>
            </a:r>
            <a:r>
              <a:rPr lang="en-US" altLang="el-GR" sz="2800"/>
              <a:t> </a:t>
            </a:r>
            <a:r>
              <a:rPr lang="el-GR" altLang="el-GR" sz="2800"/>
              <a:t>άδειες χρήσης </a:t>
            </a:r>
            <a:r>
              <a:rPr lang="en-US" altLang="el-GR" sz="2800"/>
              <a:t>Creative Commons. </a:t>
            </a:r>
          </a:p>
          <a:p>
            <a:pPr eaLnBrk="1" hangingPunct="1"/>
            <a:r>
              <a:rPr lang="el-GR" altLang="el-GR" sz="2800"/>
              <a:t>Για εκπαιδευτικό υλικό, όπως εικόνες, που υπόκειται σε άλλου τύπου άδειας χρήσης, η άδεια χρήσης αναφέρεται ρητώς. </a:t>
            </a:r>
          </a:p>
        </p:txBody>
      </p:sp>
      <p:pic>
        <p:nvPicPr>
          <p:cNvPr id="23556" name="7 - Εικόνα" descr="Λογότυπο για Άδειες χρήσης Creative Commons BY-NC-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4941888"/>
            <a:ext cx="1581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5163"/>
            <a:ext cx="7886700" cy="802698"/>
          </a:xfrm>
        </p:spPr>
        <p:txBody>
          <a:bodyPr>
            <a:normAutofit fontScale="90000"/>
          </a:bodyPr>
          <a:lstStyle/>
          <a:p>
            <a:r>
              <a:rPr lang="el-GR" dirty="0"/>
              <a:t>Η κατανομή του εισοδήματος στο Ηνωμένο Βασίλειο τον </a:t>
            </a:r>
            <a:r>
              <a:rPr lang="en-GB" dirty="0"/>
              <a:t>20</a:t>
            </a:r>
            <a:r>
              <a:rPr lang="en-GB" baseline="30000" dirty="0"/>
              <a:t>th</a:t>
            </a:r>
            <a:r>
              <a:rPr lang="en-GB" dirty="0"/>
              <a:t> </a:t>
            </a:r>
            <a:r>
              <a:rPr lang="el-GR" dirty="0"/>
              <a:t>αιώνα</a:t>
            </a:r>
            <a:endParaRPr lang="en-GB" dirty="0"/>
          </a:p>
        </p:txBody>
      </p:sp>
      <p:sp>
        <p:nvSpPr>
          <p:cNvPr id="3" name="Content Placeholder 2"/>
          <p:cNvSpPr>
            <a:spLocks noGrp="1"/>
          </p:cNvSpPr>
          <p:nvPr>
            <p:ph idx="1"/>
          </p:nvPr>
        </p:nvSpPr>
        <p:spPr>
          <a:xfrm>
            <a:off x="323528" y="5424164"/>
            <a:ext cx="8640960" cy="857030"/>
          </a:xfrm>
        </p:spPr>
        <p:txBody>
          <a:bodyPr>
            <a:normAutofit fontScale="92500" lnSpcReduction="20000"/>
          </a:bodyPr>
          <a:lstStyle/>
          <a:p>
            <a:r>
              <a:rPr lang="el-GR" dirty="0"/>
              <a:t>Το ποσοστό (</a:t>
            </a:r>
            <a:r>
              <a:rPr lang="el-GR" dirty="0" err="1"/>
              <a:t>επι</a:t>
            </a:r>
            <a:r>
              <a:rPr lang="el-GR" dirty="0"/>
              <a:t> του συνόλου) του </a:t>
            </a:r>
            <a:r>
              <a:rPr lang="en-GB" dirty="0"/>
              <a:t>0.1% </a:t>
            </a:r>
            <a:r>
              <a:rPr lang="el-GR" dirty="0"/>
              <a:t>του πληθυσμού αναφορικά με το ακαθάριστο εισόδημα έπεσε μεταξύ του </a:t>
            </a:r>
            <a:r>
              <a:rPr lang="en-GB" dirty="0"/>
              <a:t>1900 </a:t>
            </a:r>
            <a:r>
              <a:rPr lang="el-GR" dirty="0"/>
              <a:t>και του</a:t>
            </a:r>
            <a:r>
              <a:rPr lang="en-GB" dirty="0"/>
              <a:t> 1980.</a:t>
            </a:r>
          </a:p>
          <a:p>
            <a:pPr marL="0" indent="0">
              <a:buNone/>
            </a:pPr>
            <a:r>
              <a:rPr lang="en-GB" dirty="0"/>
              <a:t>( Atkinson and Morelli, </a:t>
            </a:r>
            <a:r>
              <a:rPr lang="en-GB" i="1" dirty="0"/>
              <a:t>Chart book of Economic Inequality.)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700808"/>
            <a:ext cx="6984034"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defTabSz="685800" fontAlgn="auto">
              <a:spcBef>
                <a:spcPts val="0"/>
              </a:spcBef>
              <a:spcAft>
                <a:spcPts val="0"/>
              </a:spcAft>
              <a:defRPr/>
            </a:pPr>
            <a:fld id="{FAF749C4-8C5C-4C2C-B858-D474EDD6242A}" type="slidenum">
              <a:rPr lang="en-GB">
                <a:solidFill>
                  <a:prstClr val="black">
                    <a:tint val="75000"/>
                  </a:prstClr>
                </a:solidFill>
                <a:latin typeface="Calibri" panose="020F0502020204030204"/>
                <a:cs typeface="+mn-cs"/>
              </a:rPr>
              <a:pPr defTabSz="685800" fontAlgn="auto">
                <a:spcBef>
                  <a:spcPts val="0"/>
                </a:spcBef>
                <a:spcAft>
                  <a:spcPts val="0"/>
                </a:spcAft>
                <a:defRPr/>
              </a:pPr>
              <a:t>9</a:t>
            </a:fld>
            <a:endParaRPr lang="en-GB">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0016288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l-GR" altLang="el-GR"/>
              <a:t>Χρηματοδότηση</a:t>
            </a:r>
          </a:p>
        </p:txBody>
      </p:sp>
      <p:sp>
        <p:nvSpPr>
          <p:cNvPr id="24579" name="Content Placeholder 2"/>
          <p:cNvSpPr>
            <a:spLocks noGrp="1"/>
          </p:cNvSpPr>
          <p:nvPr>
            <p:ph idx="1"/>
          </p:nvPr>
        </p:nvSpPr>
        <p:spPr>
          <a:xfrm>
            <a:off x="457200" y="1341438"/>
            <a:ext cx="8229600" cy="4525962"/>
          </a:xfrm>
        </p:spPr>
        <p:txBody>
          <a:bodyPr/>
          <a:lstStyle/>
          <a:p>
            <a:pPr eaLnBrk="1" hangingPunct="1"/>
            <a:r>
              <a:rPr lang="el-GR" altLang="el-GR" sz="2000"/>
              <a:t>Το παρόν εκπαιδευτικό υλικό έχει αναπτυχθεί στα πλαίσια του εκπαιδευτικού έργου του διδάσκοντα.</a:t>
            </a:r>
            <a:endParaRPr lang="en-US" altLang="el-GR" sz="2000"/>
          </a:p>
          <a:p>
            <a:pPr eaLnBrk="1" hangingPunct="1"/>
            <a:r>
              <a:rPr lang="el-GR" altLang="el-GR" sz="2000"/>
              <a:t>Το έργο «</a:t>
            </a:r>
            <a:r>
              <a:rPr lang="el-GR" altLang="el-GR" sz="2000" b="1"/>
              <a:t>Ανοικτά Ακαδημαϊκά Μαθήματα στο Πανεπιστήμιο Αθηνών</a:t>
            </a:r>
            <a:r>
              <a:rPr lang="el-GR" altLang="el-GR" sz="2000"/>
              <a:t>» έχει χρηματοδοτήσει μόνο την αναδιαμόρφωση του εκπαιδευτικού υλικού. </a:t>
            </a:r>
            <a:endParaRPr lang="en-US" altLang="el-GR" sz="2000"/>
          </a:p>
          <a:p>
            <a:pPr eaLnBrk="1" hangingPunct="1"/>
            <a:r>
              <a:rPr lang="el-GR" altLang="el-GR" sz="200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24580"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5364</Words>
  <Application>Microsoft Office PowerPoint</Application>
  <PresentationFormat>On-screen Show (4:3)</PresentationFormat>
  <Paragraphs>452</Paragraphs>
  <Slides>90</Slides>
  <Notes>6</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90</vt:i4>
      </vt:variant>
    </vt:vector>
  </HeadingPairs>
  <TitlesOfParts>
    <vt:vector size="98" baseType="lpstr">
      <vt:lpstr>Arial</vt:lpstr>
      <vt:lpstr>Arial</vt:lpstr>
      <vt:lpstr>Calibri</vt:lpstr>
      <vt:lpstr>Calibri Light</vt:lpstr>
      <vt:lpstr>Times New Roman</vt:lpstr>
      <vt:lpstr>Θέμα του Office</vt:lpstr>
      <vt:lpstr>Office Theme</vt:lpstr>
      <vt:lpstr>1_Office Theme</vt:lpstr>
      <vt:lpstr>Ιστορία Οικονομικών Θεωριών</vt:lpstr>
      <vt:lpstr>Σκοπός μαθήματος</vt:lpstr>
      <vt:lpstr>Περιεχόμενα ενότητας</vt:lpstr>
      <vt:lpstr>Μια επισκόπηση της εποχής</vt:lpstr>
      <vt:lpstr>Belle époque</vt:lpstr>
      <vt:lpstr>Belle époque 1871-1914</vt:lpstr>
      <vt:lpstr>Η μεσαία τάξη – ιστορικά μια κοινωνική πρωτοπορία</vt:lpstr>
      <vt:lpstr>Ηνωμένο Βασίλειο</vt:lpstr>
      <vt:lpstr>Η κατανομή του εισοδήματος στο Ηνωμένο Βασίλειο τον 20th αιώνα</vt:lpstr>
      <vt:lpstr>Alfred Marshall (1842-1924)</vt:lpstr>
      <vt:lpstr>Alfred Marshall</vt:lpstr>
      <vt:lpstr>Alfred Marshall (1842-1924)</vt:lpstr>
      <vt:lpstr>Alfred Marshall (1842-1924)</vt:lpstr>
      <vt:lpstr>Alfred Marshall (1842-1924)</vt:lpstr>
      <vt:lpstr>Alfred Marshall (1842-1924)</vt:lpstr>
      <vt:lpstr>Alfred Marshall (1842-1924)</vt:lpstr>
      <vt:lpstr>Ο Ιδιώτης ως η βασική αρχή για κοινωνική και οικονομική ανάλυση.</vt:lpstr>
      <vt:lpstr>Alfred Marshall (1842-1924)</vt:lpstr>
      <vt:lpstr>Alfred Marshall (1842-1924)</vt:lpstr>
      <vt:lpstr>Alfred Marshall (1842-1924)</vt:lpstr>
      <vt:lpstr>Η μέθοδος του Marshall</vt:lpstr>
      <vt:lpstr>Ηθικά και Θετικά ερωτήματα στα οικονομικά</vt:lpstr>
      <vt:lpstr>Τα οικονομικά του Marshall- Οι βάσεις</vt:lpstr>
      <vt:lpstr>Το διάγραμμα!</vt:lpstr>
      <vt:lpstr>Alfred Marshall (1842-1924)</vt:lpstr>
      <vt:lpstr>Η αρχή της ατομικής λογικής και επιλογής </vt:lpstr>
      <vt:lpstr>Alfred Marshall (1842-1924)</vt:lpstr>
      <vt:lpstr>Alfred Marshall (1842-1924)</vt:lpstr>
      <vt:lpstr>Alfred Marshall (1842-1924)</vt:lpstr>
      <vt:lpstr>Alfred Marshall (1842-1924)</vt:lpstr>
      <vt:lpstr>Παραγωγή</vt:lpstr>
      <vt:lpstr>Ο Χρόνος ως μια «αφηρημένη ιδέα» και η παραγωγή</vt:lpstr>
      <vt:lpstr>Alfred Marshall (1842-1924)</vt:lpstr>
      <vt:lpstr>Alfred Marshall (1842-1924)</vt:lpstr>
      <vt:lpstr>Μια αφηρημένη απεικόνιση μια τυχαίας αγοράς προϊόντων </vt:lpstr>
      <vt:lpstr>Alfred Marshall (1842-1924)</vt:lpstr>
      <vt:lpstr>Alfred Marshall (1842-1924)</vt:lpstr>
      <vt:lpstr>Alfred Marshall (1842-1924)</vt:lpstr>
      <vt:lpstr>Alfred Marshall (1842-1924)</vt:lpstr>
      <vt:lpstr>PowerPoint Presentation</vt:lpstr>
      <vt:lpstr>Η αγορά και το κράτος</vt:lpstr>
      <vt:lpstr>Η νεοκλασική σχολή</vt:lpstr>
      <vt:lpstr>Francis Ysidro Edgeworth (1845-1926)</vt:lpstr>
      <vt:lpstr>Francis Ysidro Edgeworth (1845-1926)</vt:lpstr>
      <vt:lpstr>Francis Ysidro Edgeworth (1845-1926)</vt:lpstr>
      <vt:lpstr>Francis Ysidro Edgeworth (1845-1926)</vt:lpstr>
      <vt:lpstr>Francis Ysidro Edgeworth (1845-1926)</vt:lpstr>
      <vt:lpstr>Francis Ysidro Edgeworth (1845-1926)</vt:lpstr>
      <vt:lpstr>PowerPoint Presentation</vt:lpstr>
      <vt:lpstr>Francis Ysidro Edgeworth (1845-1926)</vt:lpstr>
      <vt:lpstr>Ηνωμένες Πολιτείες Αμερικής</vt:lpstr>
      <vt:lpstr>John Bates Clark (1847 –1938)</vt:lpstr>
      <vt:lpstr>John Bates Clark (1847 –1938)</vt:lpstr>
      <vt:lpstr>John Bates Clark (1847 –1938)</vt:lpstr>
      <vt:lpstr>Irving Fisher (1867–1947)</vt:lpstr>
      <vt:lpstr>Irving Fisher (1867–1947)</vt:lpstr>
      <vt:lpstr>Irving Fisher (1867–1947)</vt:lpstr>
      <vt:lpstr>Irving Fisher (1867–1947)</vt:lpstr>
      <vt:lpstr>Irving Fisher (1867–1947)</vt:lpstr>
      <vt:lpstr>Irving Fisher (1867–1947)</vt:lpstr>
      <vt:lpstr>Ιταλία</vt:lpstr>
      <vt:lpstr>Vilfredo Pareto (1848 –1923)</vt:lpstr>
      <vt:lpstr>Vilfredo Pareto (1848 –1923)</vt:lpstr>
      <vt:lpstr>Vilfredo Pareto (1848 –1923)</vt:lpstr>
      <vt:lpstr>Vilfredo Pareto (1848 –1923)</vt:lpstr>
      <vt:lpstr>Vilfredo Pareto (1848 –1923)</vt:lpstr>
      <vt:lpstr>Vilfredo Pareto (1848 –1923)</vt:lpstr>
      <vt:lpstr>Vilfredo Pareto (1848 –1923)</vt:lpstr>
      <vt:lpstr>Vilfredo Pareto (1848 –1923)</vt:lpstr>
      <vt:lpstr>Thorstein Veblen</vt:lpstr>
      <vt:lpstr>«Η θεωρία της αργόσχολης τάξης» The Theory of the Leisure Class</vt:lpstr>
      <vt:lpstr>The Leisure Class «Η αργόσχολη τάξη» </vt:lpstr>
      <vt:lpstr>Conspicuous Consumption «Περίοπτη Κατανάλωση»</vt:lpstr>
      <vt:lpstr>Conspicuous Consumption</vt:lpstr>
      <vt:lpstr>Η αμφίεση ενός gentleman</vt:lpstr>
      <vt:lpstr>Η κριτική της νεοκλασικής θεωρίας</vt:lpstr>
      <vt:lpstr>Σουηδία</vt:lpstr>
      <vt:lpstr>Knut Wicksell (1851 –1926)</vt:lpstr>
      <vt:lpstr>Knut Wicksell (1851 –1926)</vt:lpstr>
      <vt:lpstr>Knut Wicksell (1851 –1926)</vt:lpstr>
      <vt:lpstr>Knut Wicksell (1851 –1926)</vt:lpstr>
      <vt:lpstr>Karl Gustav Cassel (1866–1945)</vt:lpstr>
      <vt:lpstr>Karl Gustav Cassel (1866–1945)</vt:lpstr>
      <vt:lpstr>Αυστρία</vt:lpstr>
      <vt:lpstr>Eugen Böhm Ritter von Bawerk (1851 –1914) </vt:lpstr>
      <vt:lpstr>Eugen von Böhm-Bawerk (1851 –1914) </vt:lpstr>
      <vt:lpstr>Eugen von Böhm-Bawerk (1851 –1914) </vt:lpstr>
      <vt:lpstr>Τέλος Ενότητας</vt:lpstr>
      <vt:lpstr>Άδειες Χρήσης</vt:lpstr>
      <vt:lpstr>Χρηματοδότηση</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2014-04-27T23:57:13Z</dcterms:created>
  <dcterms:modified xsi:type="dcterms:W3CDTF">2025-01-02T14:38:04Z</dcterms:modified>
</cp:coreProperties>
</file>