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7"/>
  </p:notesMasterIdLst>
  <p:sldIdLst>
    <p:sldId id="256" r:id="rId2"/>
    <p:sldId id="261" r:id="rId3"/>
    <p:sldId id="262" r:id="rId4"/>
    <p:sldId id="266" r:id="rId5"/>
    <p:sldId id="265" r:id="rId6"/>
    <p:sldId id="291" r:id="rId7"/>
    <p:sldId id="292" r:id="rId8"/>
    <p:sldId id="293" r:id="rId9"/>
    <p:sldId id="274" r:id="rId10"/>
    <p:sldId id="294" r:id="rId11"/>
    <p:sldId id="328" r:id="rId12"/>
    <p:sldId id="325" r:id="rId13"/>
    <p:sldId id="326" r:id="rId14"/>
    <p:sldId id="296" r:id="rId15"/>
    <p:sldId id="297" r:id="rId16"/>
    <p:sldId id="298" r:id="rId17"/>
    <p:sldId id="299" r:id="rId18"/>
    <p:sldId id="329" r:id="rId19"/>
    <p:sldId id="300" r:id="rId20"/>
    <p:sldId id="303" r:id="rId21"/>
    <p:sldId id="304" r:id="rId22"/>
    <p:sldId id="301" r:id="rId23"/>
    <p:sldId id="305" r:id="rId24"/>
    <p:sldId id="306"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30" r:id="rId43"/>
    <p:sldId id="280" r:id="rId44"/>
    <p:sldId id="289" r:id="rId45"/>
    <p:sldId id="290" r:id="rId4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3" autoAdjust="0"/>
    <p:restoredTop sz="99309" autoAdjust="0"/>
  </p:normalViewPr>
  <p:slideViewPr>
    <p:cSldViewPr>
      <p:cViewPr varScale="1">
        <p:scale>
          <a:sx n="78" d="100"/>
          <a:sy n="78" d="100"/>
        </p:scale>
        <p:origin x="106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5F6FEF-2498-422B-8F82-6E8741DA3FEA}" type="datetimeFigureOut">
              <a:rPr lang="el-GR"/>
              <a:pPr>
                <a:defRPr/>
              </a:pPr>
              <a:t>1/10/2024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1FA87FB-4853-47A0-8C60-4B53C2D14EFD}" type="slidenum">
              <a:rPr lang="el-GR"/>
              <a:pPr>
                <a:defRPr/>
              </a:pPr>
              <a:t>‹#›</a:t>
            </a:fld>
            <a:endParaRPr lang="el-GR"/>
          </a:p>
        </p:txBody>
      </p:sp>
    </p:spTree>
    <p:extLst>
      <p:ext uri="{BB962C8B-B14F-4D97-AF65-F5344CB8AC3E}">
        <p14:creationId xmlns:p14="http://schemas.microsoft.com/office/powerpoint/2010/main" val="1122399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a:solidFill>
                <a:srgbClr val="FF0000"/>
              </a:solidFill>
            </a:endParaRPr>
          </a:p>
        </p:txBody>
      </p:sp>
      <p:sp>
        <p:nvSpPr>
          <p:cNvPr id="532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B8BFBE-FECA-4424-9D45-9C4A653054E3}" type="slidenum">
              <a:rPr lang="el-GR" altLang="el-GR"/>
              <a:pPr fontAlgn="base">
                <a:spcBef>
                  <a:spcPct val="0"/>
                </a:spcBef>
                <a:spcAft>
                  <a:spcPct val="0"/>
                </a:spcAft>
              </a:pPr>
              <a:t>1</a:t>
            </a:fld>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14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6C9011-60DA-42F0-BC73-9054F0C7DEC7}" type="slidenum">
              <a:rPr lang="el-GR" altLang="el-GR"/>
              <a:pPr fontAlgn="base">
                <a:spcBef>
                  <a:spcPct val="0"/>
                </a:spcBef>
                <a:spcAft>
                  <a:spcPct val="0"/>
                </a:spcAft>
              </a:pPr>
              <a:t>10</a:t>
            </a:fld>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45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81664A-16D7-4322-B94C-AC38322C6348}" type="slidenum">
              <a:rPr lang="el-GR" altLang="el-GR"/>
              <a:pPr fontAlgn="base">
                <a:spcBef>
                  <a:spcPct val="0"/>
                </a:spcBef>
                <a:spcAft>
                  <a:spcPct val="0"/>
                </a:spcAft>
              </a:pPr>
              <a:t>14</a:t>
            </a:fld>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B0D6A0-060E-40C6-94CA-F4EF31BE280E}" type="slidenum">
              <a:rPr lang="el-GR" altLang="el-GR"/>
              <a:pPr fontAlgn="base">
                <a:spcBef>
                  <a:spcPct val="0"/>
                </a:spcBef>
                <a:spcAft>
                  <a:spcPct val="0"/>
                </a:spcAft>
              </a:pPr>
              <a:t>15</a:t>
            </a:fld>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65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E04655-B163-4D48-BE06-C036CE8ABE44}" type="slidenum">
              <a:rPr lang="el-GR" altLang="el-GR"/>
              <a:pPr fontAlgn="base">
                <a:spcBef>
                  <a:spcPct val="0"/>
                </a:spcBef>
                <a:spcAft>
                  <a:spcPct val="0"/>
                </a:spcAft>
              </a:pPr>
              <a:t>16</a:t>
            </a:fld>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75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34C94C-78B3-4FA0-A7C0-5A848FED0F04}" type="slidenum">
              <a:rPr lang="el-GR" altLang="el-GR"/>
              <a:pPr fontAlgn="base">
                <a:spcBef>
                  <a:spcPct val="0"/>
                </a:spcBef>
                <a:spcAft>
                  <a:spcPct val="0"/>
                </a:spcAft>
              </a:pPr>
              <a:t>17</a:t>
            </a:fld>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86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546238-D3D9-4D5E-865F-6309B03EC2F8}" type="slidenum">
              <a:rPr lang="el-GR" altLang="el-GR"/>
              <a:pPr fontAlgn="base">
                <a:spcBef>
                  <a:spcPct val="0"/>
                </a:spcBef>
                <a:spcAft>
                  <a:spcPct val="0"/>
                </a:spcAft>
              </a:pPr>
              <a:t>19</a:t>
            </a:fld>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96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FBC45B9-224D-42C3-AAA6-303A0E08B219}" type="slidenum">
              <a:rPr lang="el-GR" altLang="el-GR"/>
              <a:pPr fontAlgn="base">
                <a:spcBef>
                  <a:spcPct val="0"/>
                </a:spcBef>
                <a:spcAft>
                  <a:spcPct val="0"/>
                </a:spcAft>
              </a:pPr>
              <a:t>20</a:t>
            </a:fld>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06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346785A-7E33-472A-ADE6-66BDA9DC81E3}" type="slidenum">
              <a:rPr lang="el-GR" altLang="el-GR"/>
              <a:pPr fontAlgn="base">
                <a:spcBef>
                  <a:spcPct val="0"/>
                </a:spcBef>
                <a:spcAft>
                  <a:spcPct val="0"/>
                </a:spcAft>
              </a:pPr>
              <a:t>21</a:t>
            </a:fld>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16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9A2720-833D-49EC-9C03-F7CE5F942614}" type="slidenum">
              <a:rPr lang="el-GR" altLang="el-GR"/>
              <a:pPr fontAlgn="base">
                <a:spcBef>
                  <a:spcPct val="0"/>
                </a:spcBef>
                <a:spcAft>
                  <a:spcPct val="0"/>
                </a:spcAft>
              </a:pPr>
              <a:t>22</a:t>
            </a:fld>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27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BA6ABE-29B4-451A-B269-0D49CAFAECAF}" type="slidenum">
              <a:rPr lang="el-GR" altLang="el-GR"/>
              <a:pPr fontAlgn="base">
                <a:spcBef>
                  <a:spcPct val="0"/>
                </a:spcBef>
                <a:spcAft>
                  <a:spcPct val="0"/>
                </a:spcAft>
              </a:pPr>
              <a:t>23</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42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0B53E54-94FB-4A7F-9256-12E9597F1C2D}" type="slidenum">
              <a:rPr lang="el-GR" altLang="el-GR"/>
              <a:pPr fontAlgn="base">
                <a:spcBef>
                  <a:spcPct val="0"/>
                </a:spcBef>
                <a:spcAft>
                  <a:spcPct val="0"/>
                </a:spcAft>
              </a:pPr>
              <a:t>2</a:t>
            </a:fld>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37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50235F-C54C-4CB0-81EC-3163159B6B68}" type="slidenum">
              <a:rPr lang="el-GR" altLang="el-GR"/>
              <a:pPr fontAlgn="base">
                <a:spcBef>
                  <a:spcPct val="0"/>
                </a:spcBef>
                <a:spcAft>
                  <a:spcPct val="0"/>
                </a:spcAft>
              </a:pPr>
              <a:t>24</a:t>
            </a:fld>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47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730071-AFBE-4E92-9F5D-0B9E4B5AD27C}" type="slidenum">
              <a:rPr lang="el-GR" altLang="el-GR"/>
              <a:pPr fontAlgn="base">
                <a:spcBef>
                  <a:spcPct val="0"/>
                </a:spcBef>
                <a:spcAft>
                  <a:spcPct val="0"/>
                </a:spcAft>
              </a:pPr>
              <a:t>25</a:t>
            </a:fld>
            <a:endParaRPr lang="el-GR" alt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68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B9A44C-FCE7-4FBE-B13C-6D205F48A524}" type="slidenum">
              <a:rPr lang="el-GR" altLang="el-GR"/>
              <a:pPr fontAlgn="base">
                <a:spcBef>
                  <a:spcPct val="0"/>
                </a:spcBef>
                <a:spcAft>
                  <a:spcPct val="0"/>
                </a:spcAft>
              </a:pPr>
              <a:t>26</a:t>
            </a:fld>
            <a:endParaRPr lang="el-GR" alt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a:p>
        </p:txBody>
      </p:sp>
      <p:sp>
        <p:nvSpPr>
          <p:cNvPr id="778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0F10DB-0285-4486-807E-7D7AEB689DD3}" type="slidenum">
              <a:rPr lang="el-GR" altLang="el-GR"/>
              <a:pPr fontAlgn="base">
                <a:spcBef>
                  <a:spcPct val="0"/>
                </a:spcBef>
                <a:spcAft>
                  <a:spcPct val="0"/>
                </a:spcAft>
              </a:pPr>
              <a:t>27</a:t>
            </a:fld>
            <a:endParaRPr lang="el-GR" alt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a:p>
        </p:txBody>
      </p:sp>
      <p:sp>
        <p:nvSpPr>
          <p:cNvPr id="788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498F7A-511A-4133-8A29-4B767519AAFD}" type="slidenum">
              <a:rPr lang="el-GR" altLang="el-GR"/>
              <a:pPr fontAlgn="base">
                <a:spcBef>
                  <a:spcPct val="0"/>
                </a:spcBef>
                <a:spcAft>
                  <a:spcPct val="0"/>
                </a:spcAft>
              </a:pPr>
              <a:t>28</a:t>
            </a:fld>
            <a:endParaRPr lang="el-GR" alt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798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1B096E-C87E-46BD-B92D-76461A3829F1}" type="slidenum">
              <a:rPr lang="el-GR" altLang="el-GR"/>
              <a:pPr fontAlgn="base">
                <a:spcBef>
                  <a:spcPct val="0"/>
                </a:spcBef>
                <a:spcAft>
                  <a:spcPct val="0"/>
                </a:spcAft>
              </a:pPr>
              <a:t>29</a:t>
            </a:fld>
            <a:endParaRPr lang="el-GR" alt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09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6817D1A-BA06-4A98-BA99-AD69BC36AF6B}" type="slidenum">
              <a:rPr lang="el-GR" altLang="el-GR"/>
              <a:pPr fontAlgn="base">
                <a:spcBef>
                  <a:spcPct val="0"/>
                </a:spcBef>
                <a:spcAft>
                  <a:spcPct val="0"/>
                </a:spcAft>
              </a:pPr>
              <a:t>30</a:t>
            </a:fld>
            <a:endParaRPr lang="el-GR" alt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19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4E70B9-1989-426E-84F9-EA58F8885E72}" type="slidenum">
              <a:rPr lang="el-GR" altLang="el-GR"/>
              <a:pPr fontAlgn="base">
                <a:spcBef>
                  <a:spcPct val="0"/>
                </a:spcBef>
                <a:spcAft>
                  <a:spcPct val="0"/>
                </a:spcAft>
              </a:pPr>
              <a:t>31</a:t>
            </a:fld>
            <a:endParaRPr lang="el-GR" alt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29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E79B25-77D6-4285-A04D-5D45C2EEF783}" type="slidenum">
              <a:rPr lang="el-GR" altLang="el-GR"/>
              <a:pPr fontAlgn="base">
                <a:spcBef>
                  <a:spcPct val="0"/>
                </a:spcBef>
                <a:spcAft>
                  <a:spcPct val="0"/>
                </a:spcAft>
              </a:pPr>
              <a:t>32</a:t>
            </a:fld>
            <a:endParaRPr lang="el-GR" alt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39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C24672-D6F6-4BE4-9EEA-602081B296DA}" type="slidenum">
              <a:rPr lang="el-GR" altLang="el-GR"/>
              <a:pPr fontAlgn="base">
                <a:spcBef>
                  <a:spcPct val="0"/>
                </a:spcBef>
                <a:spcAft>
                  <a:spcPct val="0"/>
                </a:spcAft>
              </a:pPr>
              <a:t>33</a:t>
            </a:fld>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53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AFA50D-BD08-4A0F-B28A-8F48BDBA3D5C}" type="slidenum">
              <a:rPr lang="el-GR" altLang="el-GR"/>
              <a:pPr fontAlgn="base">
                <a:spcBef>
                  <a:spcPct val="0"/>
                </a:spcBef>
                <a:spcAft>
                  <a:spcPct val="0"/>
                </a:spcAft>
              </a:pPr>
              <a:t>3</a:t>
            </a:fld>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49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56F7FD-D495-4C8A-97CB-7F04EA9614CC}" type="slidenum">
              <a:rPr lang="el-GR" altLang="el-GR"/>
              <a:pPr fontAlgn="base">
                <a:spcBef>
                  <a:spcPct val="0"/>
                </a:spcBef>
                <a:spcAft>
                  <a:spcPct val="0"/>
                </a:spcAft>
              </a:pPr>
              <a:t>34</a:t>
            </a:fld>
            <a:endParaRPr lang="el-GR" alt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60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69F566-4561-4685-9CD2-00A761769461}" type="slidenum">
              <a:rPr lang="el-GR" altLang="el-GR"/>
              <a:pPr fontAlgn="base">
                <a:spcBef>
                  <a:spcPct val="0"/>
                </a:spcBef>
                <a:spcAft>
                  <a:spcPct val="0"/>
                </a:spcAft>
              </a:pPr>
              <a:t>35</a:t>
            </a:fld>
            <a:endParaRPr lang="el-GR" alt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70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138758-AF05-4316-8F6D-C4EDB9356428}" type="slidenum">
              <a:rPr lang="el-GR" altLang="el-GR"/>
              <a:pPr fontAlgn="base">
                <a:spcBef>
                  <a:spcPct val="0"/>
                </a:spcBef>
                <a:spcAft>
                  <a:spcPct val="0"/>
                </a:spcAft>
              </a:pPr>
              <a:t>36</a:t>
            </a:fld>
            <a:endParaRPr lang="el-GR" alt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80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9D123B-562F-48BC-8AA6-ACCCCD3F144C}" type="slidenum">
              <a:rPr lang="el-GR" altLang="el-GR"/>
              <a:pPr fontAlgn="base">
                <a:spcBef>
                  <a:spcPct val="0"/>
                </a:spcBef>
                <a:spcAft>
                  <a:spcPct val="0"/>
                </a:spcAft>
              </a:pPr>
              <a:t>37</a:t>
            </a:fld>
            <a:endParaRPr lang="el-GR" alt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890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627BFD-389F-4E4E-90B4-44BC6AB59EB0}" type="slidenum">
              <a:rPr lang="el-GR" altLang="el-GR"/>
              <a:pPr fontAlgn="base">
                <a:spcBef>
                  <a:spcPct val="0"/>
                </a:spcBef>
                <a:spcAft>
                  <a:spcPct val="0"/>
                </a:spcAft>
              </a:pPr>
              <a:t>38</a:t>
            </a:fld>
            <a:endParaRPr lang="el-GR" alt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901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8C9BAD-B40E-4704-B700-24F403435D0D}" type="slidenum">
              <a:rPr lang="el-GR" altLang="el-GR"/>
              <a:pPr fontAlgn="base">
                <a:spcBef>
                  <a:spcPct val="0"/>
                </a:spcBef>
                <a:spcAft>
                  <a:spcPct val="0"/>
                </a:spcAft>
              </a:pPr>
              <a:t>39</a:t>
            </a:fld>
            <a:endParaRPr lang="el-GR" alt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911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A8C562-5DAB-4290-931E-6B3EB82B08FD}" type="slidenum">
              <a:rPr lang="el-GR" altLang="el-GR"/>
              <a:pPr fontAlgn="base">
                <a:spcBef>
                  <a:spcPct val="0"/>
                </a:spcBef>
                <a:spcAft>
                  <a:spcPct val="0"/>
                </a:spcAft>
              </a:pPr>
              <a:t>40</a:t>
            </a:fld>
            <a:endParaRPr lang="el-GR" alt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921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282E61-EA7B-41A6-84D0-BB87EF204EDA}" type="slidenum">
              <a:rPr lang="el-GR" altLang="el-GR"/>
              <a:pPr fontAlgn="base">
                <a:spcBef>
                  <a:spcPct val="0"/>
                </a:spcBef>
                <a:spcAft>
                  <a:spcPct val="0"/>
                </a:spcAft>
              </a:pPr>
              <a:t>41</a:t>
            </a:fld>
            <a:endParaRPr lang="el-GR" alt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931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C01213-9D2D-4755-B08F-4579D423FA5B}" type="slidenum">
              <a:rPr lang="el-GR" altLang="el-GR"/>
              <a:pPr fontAlgn="base">
                <a:spcBef>
                  <a:spcPct val="0"/>
                </a:spcBef>
                <a:spcAft>
                  <a:spcPct val="0"/>
                </a:spcAft>
              </a:pPr>
              <a:t>43</a:t>
            </a:fld>
            <a:endParaRPr lang="el-GR" alt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942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6C8BD99-3C66-4210-878E-ED818B2079AA}" type="slidenum">
              <a:rPr lang="el-GR" altLang="el-GR"/>
              <a:pPr fontAlgn="base">
                <a:spcBef>
                  <a:spcPct val="0"/>
                </a:spcBef>
                <a:spcAft>
                  <a:spcPct val="0"/>
                </a:spcAft>
              </a:pPr>
              <a:t>44</a:t>
            </a:fld>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63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0F6E84-ED5E-4677-9404-5315741CD8F0}" type="slidenum">
              <a:rPr lang="el-GR" altLang="el-GR"/>
              <a:pPr fontAlgn="base">
                <a:spcBef>
                  <a:spcPct val="0"/>
                </a:spcBef>
                <a:spcAft>
                  <a:spcPct val="0"/>
                </a:spcAft>
              </a:pPr>
              <a:t>4</a:t>
            </a:fld>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a:p>
        </p:txBody>
      </p:sp>
      <p:sp>
        <p:nvSpPr>
          <p:cNvPr id="952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CDE9671-CE03-4C75-AF60-9C02BC42CDD5}" type="slidenum">
              <a:rPr lang="el-GR" altLang="el-GR"/>
              <a:pPr fontAlgn="base">
                <a:spcBef>
                  <a:spcPct val="0"/>
                </a:spcBef>
                <a:spcAft>
                  <a:spcPct val="0"/>
                </a:spcAft>
              </a:pPr>
              <a:t>45</a:t>
            </a:fld>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73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7BBECD-F096-4E58-9C43-7695CFB834DE}" type="slidenum">
              <a:rPr lang="el-GR" altLang="el-GR"/>
              <a:pPr fontAlgn="base">
                <a:spcBef>
                  <a:spcPct val="0"/>
                </a:spcBef>
                <a:spcAft>
                  <a:spcPct val="0"/>
                </a:spcAft>
              </a:pPr>
              <a:t>5</a:t>
            </a:fld>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83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CBD467-1AF2-4927-9606-AF00E3AE4971}" type="slidenum">
              <a:rPr lang="el-GR" altLang="el-GR"/>
              <a:pPr fontAlgn="base">
                <a:spcBef>
                  <a:spcPct val="0"/>
                </a:spcBef>
                <a:spcAft>
                  <a:spcPct val="0"/>
                </a:spcAft>
              </a:pPr>
              <a:t>6</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593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4E8A4C-42BB-4289-9438-9E9120782AEC}" type="slidenum">
              <a:rPr lang="el-GR" altLang="el-GR"/>
              <a:pPr fontAlgn="base">
                <a:spcBef>
                  <a:spcPct val="0"/>
                </a:spcBef>
                <a:spcAft>
                  <a:spcPct val="0"/>
                </a:spcAft>
              </a:pPr>
              <a:t>7</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04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A2782B5-41CA-4543-84CE-9C96E7AF36E8}" type="slidenum">
              <a:rPr lang="el-GR" altLang="el-GR"/>
              <a:pPr fontAlgn="base">
                <a:spcBef>
                  <a:spcPct val="0"/>
                </a:spcBef>
                <a:spcAft>
                  <a:spcPct val="0"/>
                </a:spcAft>
              </a:pPr>
              <a:t>8</a:t>
            </a:fld>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a:t>  </a:t>
            </a:r>
          </a:p>
        </p:txBody>
      </p:sp>
      <p:sp>
        <p:nvSpPr>
          <p:cNvPr id="624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19376A1-6CAD-4D14-96C0-BF4D707D4CC4}" type="slidenum">
              <a:rPr lang="el-GR" altLang="el-GR"/>
              <a:pPr fontAlgn="base">
                <a:spcBef>
                  <a:spcPct val="0"/>
                </a:spcBef>
                <a:spcAft>
                  <a:spcPct val="0"/>
                </a:spcAft>
              </a:pPr>
              <a:t>9</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53075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945738A-7351-427E-A602-3D76FF9EF775}"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94178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329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B7AB7F2-E183-4E84-87D1-8800C5B0D6C5}"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231024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chemeClr val="accent1"/>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27151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3600F35-46FC-4A0C-B573-B7F7D807A614}"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49394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4A3B1C39-91BB-4B84-B221-1A5661B752FC}" type="slidenum">
              <a:rPr lang="el-GR" smtClean="0"/>
              <a:pPr algn="ctr" fontAlgn="auto">
                <a:spcBef>
                  <a:spcPts val="0"/>
                </a:spcBef>
                <a:spcAft>
                  <a:spcPts val="0"/>
                </a:spcAft>
                <a:defRPr/>
              </a:pPr>
              <a:t>‹#›</a:t>
            </a:fld>
            <a:endParaRPr lang="el-GR" dirty="0"/>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chemeClr val="accent1"/>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66102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8C439562-357C-4157-8C92-2990D50B3862}" type="slidenum">
              <a:rPr lang="el-GR" smtClean="0"/>
              <a:pPr algn="ctr" fontAlgn="auto">
                <a:spcBef>
                  <a:spcPts val="0"/>
                </a:spcBef>
                <a:spcAft>
                  <a:spcPts val="0"/>
                </a:spcAft>
                <a:defRPr/>
              </a:pPr>
              <a:t>‹#›</a:t>
            </a:fld>
            <a:endParaRPr lang="el-GR" dirty="0"/>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Tree>
    <p:extLst>
      <p:ext uri="{BB962C8B-B14F-4D97-AF65-F5344CB8AC3E}">
        <p14:creationId xmlns:p14="http://schemas.microsoft.com/office/powerpoint/2010/main" val="20157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46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31C03A4-A1A0-4296-BFDE-86D752F0E271}" type="slidenum">
              <a:rPr lang="el-GR" smtClean="0"/>
              <a:pPr algn="ctr" fontAlgn="auto">
                <a:spcBef>
                  <a:spcPts val="0"/>
                </a:spcBef>
                <a:spcAft>
                  <a:spcPts val="0"/>
                </a:spcAft>
                <a:defRPr/>
              </a:pPr>
              <a:t>‹#›</a:t>
            </a:fld>
            <a:endParaRPr lang="el-GR" dirty="0"/>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a:t>Στυλ κύριου τίτλου</a:t>
            </a:r>
          </a:p>
        </p:txBody>
      </p:sp>
    </p:spTree>
    <p:extLst>
      <p:ext uri="{BB962C8B-B14F-4D97-AF65-F5344CB8AC3E}">
        <p14:creationId xmlns:p14="http://schemas.microsoft.com/office/powerpoint/2010/main" val="4523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337B169-D66D-42E6-B82E-C68A85491F52}"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a:t>Στυλ κύριου τίτλου</a:t>
            </a:r>
          </a:p>
        </p:txBody>
      </p:sp>
    </p:spTree>
    <p:extLst>
      <p:ext uri="{BB962C8B-B14F-4D97-AF65-F5344CB8AC3E}">
        <p14:creationId xmlns:p14="http://schemas.microsoft.com/office/powerpoint/2010/main" val="13324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Στυλ υποδείγματος κειμένου</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Tree>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75" r:id="rId5"/>
    <p:sldLayoutId id="2147483676" r:id="rId6"/>
    <p:sldLayoutId id="2147483671" r:id="rId7"/>
    <p:sldLayoutId id="2147483677" r:id="rId8"/>
    <p:sldLayoutId id="2147483678" r:id="rId9"/>
    <p:sldLayoutId id="2147483679" r:id="rId10"/>
    <p:sldLayoutId id="2147483672" r:id="rId11"/>
  </p:sldLayoutIdLst>
  <p:hf sldNum="0" hdr="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685800" y="2006600"/>
            <a:ext cx="7772400" cy="1470025"/>
          </a:xfrm>
        </p:spPr>
        <p:txBody>
          <a:bodyPr/>
          <a:lstStyle/>
          <a:p>
            <a:r>
              <a:rPr lang="el-GR" altLang="el-GR"/>
              <a:t>Ιστορία Οικονομικών Θεωριών</a:t>
            </a:r>
          </a:p>
        </p:txBody>
      </p:sp>
      <p:sp>
        <p:nvSpPr>
          <p:cNvPr id="9219" name="Υπότιτλος 2"/>
          <p:cNvSpPr>
            <a:spLocks noGrp="1"/>
          </p:cNvSpPr>
          <p:nvPr>
            <p:ph type="subTitle" idx="1"/>
          </p:nvPr>
        </p:nvSpPr>
        <p:spPr>
          <a:xfrm>
            <a:off x="684213" y="3384550"/>
            <a:ext cx="7775575" cy="1752600"/>
          </a:xfrm>
        </p:spPr>
        <p:txBody>
          <a:bodyPr/>
          <a:lstStyle/>
          <a:p>
            <a:r>
              <a:rPr lang="el-GR" altLang="el-GR" sz="2800" dirty="0">
                <a:solidFill>
                  <a:schemeClr val="accent1"/>
                </a:solidFill>
              </a:rPr>
              <a:t>Ενότητα </a:t>
            </a:r>
            <a:r>
              <a:rPr lang="el-GR" altLang="el-GR" sz="2800" b="1" dirty="0">
                <a:solidFill>
                  <a:schemeClr val="accent1"/>
                </a:solidFill>
              </a:rPr>
              <a:t>1</a:t>
            </a:r>
            <a:r>
              <a:rPr lang="el-GR" altLang="el-GR" sz="2800" dirty="0">
                <a:solidFill>
                  <a:schemeClr val="accent1"/>
                </a:solidFill>
              </a:rPr>
              <a:t>:</a:t>
            </a:r>
            <a:r>
              <a:rPr lang="en-US" altLang="el-GR" sz="2800" dirty="0">
                <a:solidFill>
                  <a:schemeClr val="accent1"/>
                </a:solidFill>
              </a:rPr>
              <a:t> </a:t>
            </a:r>
            <a:r>
              <a:rPr lang="el-GR" altLang="el-GR" sz="2800" dirty="0"/>
              <a:t>Εισαγωγή στην ΙΟΘ</a:t>
            </a:r>
            <a:endParaRPr lang="en-US" altLang="el-GR" sz="2800" dirty="0"/>
          </a:p>
          <a:p>
            <a:r>
              <a:rPr lang="el-GR" altLang="el-GR" sz="2800" dirty="0"/>
              <a:t>Κωνσταντίνος </a:t>
            </a:r>
            <a:r>
              <a:rPr lang="el-GR" altLang="el-GR" sz="2800" dirty="0" err="1"/>
              <a:t>Ρεπαπής</a:t>
            </a:r>
            <a:endParaRPr lang="el-GR" altLang="el-GR" sz="2800" dirty="0"/>
          </a:p>
          <a:p>
            <a:r>
              <a:rPr lang="el-GR" altLang="el-GR" sz="2800" dirty="0"/>
              <a:t>Βασισμένο στις σημειώσεις του Ν. </a:t>
            </a:r>
            <a:r>
              <a:rPr lang="el-GR" altLang="el-GR" sz="2800" dirty="0" err="1"/>
              <a:t>Θεοχαράκη</a:t>
            </a:r>
            <a:endParaRPr lang="el-GR" altLang="el-GR" sz="2800" dirty="0"/>
          </a:p>
          <a:p>
            <a:endParaRPr lang="el-GR" altLang="el-GR" sz="2800" dirty="0"/>
          </a:p>
          <a:p>
            <a:r>
              <a:rPr lang="el-GR" altLang="el-GR" sz="2800" dirty="0"/>
              <a:t>Σχολή Οικονομικών και Πολιτικών Επιστημών</a:t>
            </a:r>
          </a:p>
          <a:p>
            <a:r>
              <a:rPr lang="el-GR" altLang="el-GR" sz="2800" dirty="0"/>
              <a:t>Τμήμα Οικονομικών Επιστημών</a:t>
            </a:r>
            <a:endParaRPr lang="en-US" altLang="el-GR" sz="2800" dirty="0"/>
          </a:p>
          <a:p>
            <a:endParaRPr lang="el-GR" altLang="el-GR" sz="2800" dirty="0"/>
          </a:p>
        </p:txBody>
      </p:sp>
      <p:pic>
        <p:nvPicPr>
          <p:cNvPr id="9220"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17411" name="Θέση περιεχομένου 2"/>
          <p:cNvSpPr>
            <a:spLocks noGrp="1"/>
          </p:cNvSpPr>
          <p:nvPr>
            <p:ph idx="1"/>
          </p:nvPr>
        </p:nvSpPr>
        <p:spPr>
          <a:xfrm>
            <a:off x="107504" y="1557338"/>
            <a:ext cx="8928992" cy="4525962"/>
          </a:xfrm>
        </p:spPr>
        <p:txBody>
          <a:bodyPr/>
          <a:lstStyle/>
          <a:p>
            <a:r>
              <a:rPr lang="el-GR" altLang="el-GR" sz="2400" dirty="0"/>
              <a:t>Η άποψη είναι ότι για την επίλυση των κοινωνικών προβλημάτων αρκεί μια ανάγνωση των μοντέλων που παράγονται σήμερα.</a:t>
            </a:r>
          </a:p>
          <a:p>
            <a:pPr marL="0" indent="0">
              <a:buNone/>
            </a:pPr>
            <a:r>
              <a:rPr lang="el-GR" altLang="el-GR" sz="1000" dirty="0"/>
              <a:t> </a:t>
            </a:r>
          </a:p>
          <a:p>
            <a:r>
              <a:rPr lang="en-US" altLang="el-GR" sz="2400" dirty="0"/>
              <a:t>“Whig view” of history</a:t>
            </a:r>
            <a:r>
              <a:rPr lang="el-GR" altLang="el-GR" sz="2400" dirty="0"/>
              <a:t> (</a:t>
            </a:r>
            <a:r>
              <a:rPr lang="en-US" altLang="el-GR" sz="2400" dirty="0"/>
              <a:t>Samuelson, 1987): </a:t>
            </a:r>
          </a:p>
          <a:p>
            <a:pPr lvl="1"/>
            <a:r>
              <a:rPr lang="el-GR" altLang="el-GR" sz="2000" dirty="0"/>
              <a:t>Το παρελθόν παρουσιάζεται ως ένα </a:t>
            </a:r>
            <a:r>
              <a:rPr lang="en-US" altLang="el-GR" sz="2000" dirty="0"/>
              <a:t>corpus </a:t>
            </a:r>
            <a:r>
              <a:rPr lang="el-GR" altLang="el-GR" sz="2000" dirty="0"/>
              <a:t>με τα λάθη της επιστήμης – ιδέες που απαξιωθήκαν γιατί δεν οδήγησαν πουθενά.</a:t>
            </a:r>
            <a:endParaRPr lang="en-US" altLang="el-GR" sz="2000" dirty="0"/>
          </a:p>
          <a:p>
            <a:pPr lvl="1"/>
            <a:r>
              <a:rPr lang="el-GR" altLang="el-GR" sz="2000" dirty="0"/>
              <a:t>Οι θεωρίες δεν έχουν ούτε γεωγραφικά ούτε χρονικά όρια- μπορούν να χρησιμοποιηθούν πάντα και παντού με την ίδια αποτελεσματικότητα.</a:t>
            </a:r>
          </a:p>
          <a:p>
            <a:pPr lvl="1"/>
            <a:r>
              <a:rPr lang="el-GR" altLang="el-GR" sz="2000" dirty="0"/>
              <a:t>Οι θεωρίες των οικονομικών συνεπώς δεν απορρέουν από ιστορικές συγκυρίες ούτε παύουν να είναι σχετικές όταν οι ιστορικές συγκύριες αλλάζουν.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D6F3-8C15-4DFF-044D-7D26772340CB}"/>
              </a:ext>
            </a:extLst>
          </p:cNvPr>
          <p:cNvSpPr>
            <a:spLocks noGrp="1"/>
          </p:cNvSpPr>
          <p:nvPr>
            <p:ph type="title"/>
          </p:nvPr>
        </p:nvSpPr>
        <p:spPr>
          <a:xfrm>
            <a:off x="457200" y="274638"/>
            <a:ext cx="8229600" cy="922114"/>
          </a:xfrm>
        </p:spPr>
        <p:txBody>
          <a:bodyPr/>
          <a:lstStyle/>
          <a:p>
            <a:r>
              <a:rPr lang="el-GR" dirty="0"/>
              <a:t>Ο ρόλος της ΙΟΘ στην εκπαίδευση των οικονομολόγων</a:t>
            </a:r>
            <a:endParaRPr lang="en-GB" dirty="0"/>
          </a:p>
        </p:txBody>
      </p:sp>
      <p:sp>
        <p:nvSpPr>
          <p:cNvPr id="3" name="Content Placeholder 2">
            <a:extLst>
              <a:ext uri="{FF2B5EF4-FFF2-40B4-BE49-F238E27FC236}">
                <a16:creationId xmlns:a16="http://schemas.microsoft.com/office/drawing/2014/main" id="{5E949EC8-60C7-92A6-D1FC-8801200BCBCC}"/>
              </a:ext>
            </a:extLst>
          </p:cNvPr>
          <p:cNvSpPr>
            <a:spLocks noGrp="1"/>
          </p:cNvSpPr>
          <p:nvPr>
            <p:ph idx="1"/>
          </p:nvPr>
        </p:nvSpPr>
        <p:spPr/>
        <p:txBody>
          <a:bodyPr/>
          <a:lstStyle/>
          <a:p>
            <a:endParaRPr lang="el-GR" dirty="0"/>
          </a:p>
          <a:p>
            <a:endParaRPr lang="en-GB" dirty="0"/>
          </a:p>
        </p:txBody>
      </p:sp>
      <p:sp>
        <p:nvSpPr>
          <p:cNvPr id="4" name="Θέση περιεχομένου 2">
            <a:extLst>
              <a:ext uri="{FF2B5EF4-FFF2-40B4-BE49-F238E27FC236}">
                <a16:creationId xmlns:a16="http://schemas.microsoft.com/office/drawing/2014/main" id="{EAC139EA-BD38-993D-AFF8-EF673A63CE6D}"/>
              </a:ext>
            </a:extLst>
          </p:cNvPr>
          <p:cNvSpPr txBox="1">
            <a:spLocks/>
          </p:cNvSpPr>
          <p:nvPr/>
        </p:nvSpPr>
        <p:spPr bwMode="auto">
          <a:xfrm>
            <a:off x="107504" y="1340768"/>
            <a:ext cx="8928992" cy="474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ts val="12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ts val="12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ts val="12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ts val="12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l-GR" sz="2000" dirty="0"/>
              <a:t>German Historical School:</a:t>
            </a:r>
          </a:p>
          <a:p>
            <a:pPr lvl="1"/>
            <a:r>
              <a:rPr lang="en-US" altLang="el-GR" sz="1600" dirty="0"/>
              <a:t>Wilhelm Georg Friedrich </a:t>
            </a:r>
            <a:r>
              <a:rPr lang="en-US" altLang="el-GR" sz="1600" dirty="0" err="1"/>
              <a:t>Roscher</a:t>
            </a:r>
            <a:r>
              <a:rPr lang="en-US" altLang="el-GR" sz="1600" dirty="0"/>
              <a:t> (1817 –1894)</a:t>
            </a:r>
          </a:p>
          <a:p>
            <a:pPr lvl="1"/>
            <a:r>
              <a:rPr lang="en-US" altLang="el-GR" sz="1600" dirty="0"/>
              <a:t>Gustav Friedrich </a:t>
            </a:r>
            <a:r>
              <a:rPr lang="en-US" altLang="el-GR" sz="1600" dirty="0" err="1"/>
              <a:t>Schmoller</a:t>
            </a:r>
            <a:r>
              <a:rPr lang="en-US" altLang="el-GR" sz="1600" dirty="0"/>
              <a:t> (1838 –1917)</a:t>
            </a:r>
            <a:endParaRPr lang="el-GR" altLang="el-GR" sz="1600" dirty="0"/>
          </a:p>
          <a:p>
            <a:pPr lvl="1"/>
            <a:r>
              <a:rPr lang="en-GB" altLang="el-GR" sz="1600" dirty="0"/>
              <a:t>Werner Sombart (1863 – 1941)</a:t>
            </a:r>
            <a:endParaRPr lang="en-US" altLang="el-GR" sz="1600" dirty="0"/>
          </a:p>
          <a:p>
            <a:r>
              <a:rPr lang="en-US" altLang="el-GR" sz="2000" dirty="0"/>
              <a:t> </a:t>
            </a:r>
            <a:r>
              <a:rPr lang="el-GR" altLang="el-GR" sz="2000" dirty="0"/>
              <a:t>Ο </a:t>
            </a:r>
            <a:r>
              <a:rPr lang="en-US" altLang="el-GR" sz="2000" dirty="0" err="1"/>
              <a:t>Roscher</a:t>
            </a:r>
            <a:r>
              <a:rPr lang="el-GR" altLang="el-GR" sz="2000" dirty="0"/>
              <a:t> διαφωνούσε με την ιδέα των γενικών θεωρητικών υποδειγμάτων στα οικονομικά και γενικά στις κοινωνικές επιστήμες. </a:t>
            </a:r>
          </a:p>
          <a:p>
            <a:r>
              <a:rPr lang="el-GR" altLang="el-GR" sz="2000" dirty="0"/>
              <a:t>Η συμπεριφορά των ατόμων και οι οικονομικοί ‘νόμοι’ εκφράζουν ιστορικές, κοινωνικές, οικονομικές και θεσμικές σχέσεις/συνθήκες.</a:t>
            </a:r>
          </a:p>
          <a:p>
            <a:r>
              <a:rPr lang="el-GR" altLang="el-GR" sz="2000" dirty="0"/>
              <a:t>Για να καταλήξεις σε οικονομικούς νόμους χρειάζεσαι την ματιά του ιστορικού και του κοινωνιολόγου. </a:t>
            </a:r>
          </a:p>
          <a:p>
            <a:r>
              <a:rPr lang="el-GR" altLang="el-GR" sz="2000" dirty="0"/>
              <a:t>Οπότε η ερευνητική διαδικασία αρχίζει από την ιστορική καταγραφή των συνθήκων της περιόδου που ερευνά κανείς- και όχι από κάποιο θεωρητικό μοντέλο.</a:t>
            </a:r>
          </a:p>
        </p:txBody>
      </p:sp>
    </p:spTree>
    <p:extLst>
      <p:ext uri="{BB962C8B-B14F-4D97-AF65-F5344CB8AC3E}">
        <p14:creationId xmlns:p14="http://schemas.microsoft.com/office/powerpoint/2010/main" val="51562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D6F3-8C15-4DFF-044D-7D26772340CB}"/>
              </a:ext>
            </a:extLst>
          </p:cNvPr>
          <p:cNvSpPr>
            <a:spLocks noGrp="1"/>
          </p:cNvSpPr>
          <p:nvPr>
            <p:ph type="title"/>
          </p:nvPr>
        </p:nvSpPr>
        <p:spPr>
          <a:xfrm>
            <a:off x="457200" y="274638"/>
            <a:ext cx="8229600" cy="850106"/>
          </a:xfrm>
        </p:spPr>
        <p:txBody>
          <a:bodyPr/>
          <a:lstStyle/>
          <a:p>
            <a:r>
              <a:rPr lang="el-GR" dirty="0"/>
              <a:t>Ο ρόλος της ΙΟΘ στην εκπαίδευση των οικονομολόγων</a:t>
            </a:r>
            <a:endParaRPr lang="en-GB" dirty="0"/>
          </a:p>
        </p:txBody>
      </p:sp>
      <p:sp>
        <p:nvSpPr>
          <p:cNvPr id="3" name="Content Placeholder 2">
            <a:extLst>
              <a:ext uri="{FF2B5EF4-FFF2-40B4-BE49-F238E27FC236}">
                <a16:creationId xmlns:a16="http://schemas.microsoft.com/office/drawing/2014/main" id="{5E949EC8-60C7-92A6-D1FC-8801200BCBCC}"/>
              </a:ext>
            </a:extLst>
          </p:cNvPr>
          <p:cNvSpPr>
            <a:spLocks noGrp="1"/>
          </p:cNvSpPr>
          <p:nvPr>
            <p:ph idx="1"/>
          </p:nvPr>
        </p:nvSpPr>
        <p:spPr/>
        <p:txBody>
          <a:bodyPr/>
          <a:lstStyle/>
          <a:p>
            <a:endParaRPr lang="el-GR" dirty="0"/>
          </a:p>
          <a:p>
            <a:endParaRPr lang="en-GB" dirty="0"/>
          </a:p>
        </p:txBody>
      </p:sp>
      <p:sp>
        <p:nvSpPr>
          <p:cNvPr id="4" name="Θέση περιεχομένου 2">
            <a:extLst>
              <a:ext uri="{FF2B5EF4-FFF2-40B4-BE49-F238E27FC236}">
                <a16:creationId xmlns:a16="http://schemas.microsoft.com/office/drawing/2014/main" id="{EAC139EA-BD38-993D-AFF8-EF673A63CE6D}"/>
              </a:ext>
            </a:extLst>
          </p:cNvPr>
          <p:cNvSpPr txBox="1">
            <a:spLocks/>
          </p:cNvSpPr>
          <p:nvPr/>
        </p:nvSpPr>
        <p:spPr bwMode="auto">
          <a:xfrm>
            <a:off x="107504" y="1268760"/>
            <a:ext cx="8928992"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ts val="12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ts val="12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ts val="12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ts val="12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ts val="12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l-GR" sz="1600" dirty="0"/>
              <a:t>Werner Stark (1944)</a:t>
            </a:r>
            <a:r>
              <a:rPr lang="el-GR" altLang="el-GR" sz="1600" dirty="0"/>
              <a:t> </a:t>
            </a:r>
            <a:r>
              <a:rPr lang="el-GR" altLang="el-GR" sz="1600" b="1" dirty="0"/>
              <a:t>Οι οικονομικές θεωρίες προκύπτουν από τις πραγματικές ανάγκες της κοινωνίας. </a:t>
            </a:r>
          </a:p>
          <a:p>
            <a:pPr lvl="1"/>
            <a:r>
              <a:rPr lang="el-GR" altLang="el-GR" sz="1600" dirty="0"/>
              <a:t>Όταν οι συνθήκες αλλάζουν αλλάζει και η θεωρητική προσέγγιση.</a:t>
            </a:r>
          </a:p>
          <a:p>
            <a:pPr lvl="1"/>
            <a:r>
              <a:rPr lang="el-GR" altLang="el-GR" sz="1600" dirty="0"/>
              <a:t>Κάθε χρονική στιγμή μπορεί να έχει διαφορετικές ιδεολογικές τοποθετήσεις, αλλά, τις συνδέει και η γενική αντίληψη της εποχής.</a:t>
            </a:r>
          </a:p>
          <a:p>
            <a:pPr lvl="2"/>
            <a:r>
              <a:rPr lang="el-GR" altLang="el-GR" sz="1600" dirty="0"/>
              <a:t>Το φαντασιακό πλαίσιο κάθε εποχής διαφέρει. Άλλες λύσεις μπορούμε να σκεφτούμε σήμερα άλλες θα μπορούσαμε το 1950 η το 1815- ακόμα και αν και στις δυο περιπτώσεις θέλαμε να μιλήσουμε με όρους αγοράς.</a:t>
            </a:r>
          </a:p>
          <a:p>
            <a:pPr lvl="1"/>
            <a:r>
              <a:rPr lang="el-GR" altLang="el-GR" sz="1600" dirty="0"/>
              <a:t>Συνεπώς οι σημερινές θεωρίες δεν είναι ‘καλύτερες’ από της θεωρίες του παρελθόντος, είναι αποτέλεσμα της ‘σημερινής ματιάς’ στα προβλήματα των κοινωνιών.</a:t>
            </a:r>
          </a:p>
          <a:p>
            <a:pPr lvl="1"/>
            <a:r>
              <a:rPr lang="el-GR" altLang="el-GR" sz="1600" dirty="0"/>
              <a:t>Το πλαίσιο διαφέρει- και συνεπώς η θεωρητική ματιά επίσης διαφέρει.</a:t>
            </a:r>
          </a:p>
          <a:p>
            <a:pPr lvl="1"/>
            <a:r>
              <a:rPr lang="el-GR" altLang="el-GR" sz="1600" dirty="0"/>
              <a:t>Η σημασία όμως της θεωρητικής ματιάς δεν είναι αμελητέα.</a:t>
            </a:r>
          </a:p>
          <a:p>
            <a:pPr lvl="1"/>
            <a:r>
              <a:rPr lang="el-GR" altLang="el-GR" sz="1600" dirty="0"/>
              <a:t>Παρότι η θεωρία απορρέει από τις κοινωνικές συνθήκες και ιδεολογικά σχήματα κάθε εποχής δεν είναι κενή περιεχομένου.</a:t>
            </a:r>
          </a:p>
          <a:p>
            <a:pPr lvl="2"/>
            <a:r>
              <a:rPr lang="el-GR" altLang="el-GR" sz="1600" dirty="0"/>
              <a:t>Ο </a:t>
            </a:r>
            <a:r>
              <a:rPr lang="el-GR" altLang="el-GR" sz="1600" b="1" dirty="0"/>
              <a:t>άνθρωπος χρειάζεται τα θεωρητικά αφηρημένα υποδείγματα </a:t>
            </a:r>
            <a:r>
              <a:rPr lang="el-GR" altLang="el-GR" sz="1600" dirty="0"/>
              <a:t>για να κατανοήσει το περιβάλλον του. </a:t>
            </a:r>
          </a:p>
        </p:txBody>
      </p:sp>
    </p:spTree>
    <p:extLst>
      <p:ext uri="{BB962C8B-B14F-4D97-AF65-F5344CB8AC3E}">
        <p14:creationId xmlns:p14="http://schemas.microsoft.com/office/powerpoint/2010/main" val="362553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8FAC-90EB-A9A9-00E5-CD8013165413}"/>
              </a:ext>
            </a:extLst>
          </p:cNvPr>
          <p:cNvSpPr>
            <a:spLocks noGrp="1"/>
          </p:cNvSpPr>
          <p:nvPr>
            <p:ph type="title"/>
          </p:nvPr>
        </p:nvSpPr>
        <p:spPr/>
        <p:txBody>
          <a:bodyPr/>
          <a:lstStyle/>
          <a:p>
            <a:r>
              <a:rPr lang="el-GR" dirty="0"/>
              <a:t>Ο ρόλος της ΙΟΘ στην εκπαίδευση των οικονομολόγων</a:t>
            </a:r>
            <a:endParaRPr lang="en-GB" dirty="0"/>
          </a:p>
        </p:txBody>
      </p:sp>
      <p:sp>
        <p:nvSpPr>
          <p:cNvPr id="3" name="Content Placeholder 2">
            <a:extLst>
              <a:ext uri="{FF2B5EF4-FFF2-40B4-BE49-F238E27FC236}">
                <a16:creationId xmlns:a16="http://schemas.microsoft.com/office/drawing/2014/main" id="{FA72E450-64A7-FB00-1508-4FCAAFACB24D}"/>
              </a:ext>
            </a:extLst>
          </p:cNvPr>
          <p:cNvSpPr>
            <a:spLocks noGrp="1"/>
          </p:cNvSpPr>
          <p:nvPr>
            <p:ph idx="1"/>
          </p:nvPr>
        </p:nvSpPr>
        <p:spPr>
          <a:xfrm>
            <a:off x="251520" y="1556792"/>
            <a:ext cx="8442236" cy="4824536"/>
          </a:xfrm>
        </p:spPr>
        <p:txBody>
          <a:bodyPr/>
          <a:lstStyle/>
          <a:p>
            <a:r>
              <a:rPr lang="en-US" dirty="0"/>
              <a:t>Kenneth Boulding (1971): After Samuelson who needs Adam Smith?</a:t>
            </a:r>
            <a:endParaRPr lang="el-GR" dirty="0"/>
          </a:p>
          <a:p>
            <a:pPr marL="0" indent="0">
              <a:buNone/>
            </a:pPr>
            <a:r>
              <a:rPr lang="en-US" sz="1600" b="1" dirty="0"/>
              <a:t>Extended present principle</a:t>
            </a:r>
            <a:r>
              <a:rPr lang="en-US" sz="1600" dirty="0"/>
              <a:t>:</a:t>
            </a:r>
          </a:p>
          <a:p>
            <a:pPr lvl="1"/>
            <a:r>
              <a:rPr lang="el-GR" sz="1600" dirty="0"/>
              <a:t>Οι βελτιώσεις στην κατανόηση των οικονομικών δομών της κοινωνίας μπορούν να πάρουν πάρα πολύ καιρό- ακόμα και αιώνες.</a:t>
            </a:r>
          </a:p>
          <a:p>
            <a:pPr lvl="1"/>
            <a:r>
              <a:rPr lang="el-GR" sz="1600" dirty="0"/>
              <a:t>Παλιότερες θεωρητικές τοποθετήσεις/θέσεις/μοντέλα είναι σε διαρκή διάλογο με τις σημερινές. </a:t>
            </a:r>
          </a:p>
          <a:p>
            <a:pPr lvl="1"/>
            <a:r>
              <a:rPr lang="el-GR" sz="1600" dirty="0"/>
              <a:t>Οι οπτικές που εμπεριέχονται στις παλιότερες θεωρίες δεν μπορούν να προκύψουν σήμερα- είναι αποτέλεσμα των τότε ιστορικών συνθήκων.</a:t>
            </a:r>
          </a:p>
          <a:p>
            <a:pPr lvl="1"/>
            <a:r>
              <a:rPr lang="el-GR" sz="1600" dirty="0"/>
              <a:t>Αλλά δεν είναι αποκομμένες από την σημερινή πραγματικότητα- τουναντίον, τις χρειαζόμαστε για μια καλύτερη κατανόηση του σήμερα.</a:t>
            </a:r>
          </a:p>
          <a:p>
            <a:pPr lvl="1"/>
            <a:r>
              <a:rPr lang="el-GR" sz="1600" dirty="0"/>
              <a:t>Οπότε μπορούν να είναι αφετηρίες καινούριων θεωρητικών ιδεών που δεν θα </a:t>
            </a:r>
            <a:r>
              <a:rPr lang="el-GR" sz="1600" dirty="0" err="1"/>
              <a:t>προέκυπταν</a:t>
            </a:r>
            <a:r>
              <a:rPr lang="el-GR" sz="1600" dirty="0"/>
              <a:t> εάν δεν ασχολούμασταν με αυτά τα κείμενα.</a:t>
            </a:r>
          </a:p>
          <a:p>
            <a:pPr lvl="1"/>
            <a:endParaRPr lang="el-GR" sz="1600" dirty="0"/>
          </a:p>
          <a:p>
            <a:pPr lvl="1"/>
            <a:endParaRPr lang="el-GR" dirty="0"/>
          </a:p>
          <a:p>
            <a:pPr lvl="1"/>
            <a:endParaRPr lang="en-GB" dirty="0"/>
          </a:p>
        </p:txBody>
      </p:sp>
    </p:spTree>
    <p:extLst>
      <p:ext uri="{BB962C8B-B14F-4D97-AF65-F5344CB8AC3E}">
        <p14:creationId xmlns:p14="http://schemas.microsoft.com/office/powerpoint/2010/main" val="401507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3" name="Θέση περιεχομένου 2"/>
          <p:cNvSpPr>
            <a:spLocks noGrp="1"/>
          </p:cNvSpPr>
          <p:nvPr>
            <p:ph idx="1"/>
          </p:nvPr>
        </p:nvSpPr>
        <p:spPr>
          <a:xfrm>
            <a:off x="463550" y="1557338"/>
            <a:ext cx="8229600" cy="4525962"/>
          </a:xfrm>
        </p:spPr>
        <p:txBody>
          <a:bodyPr rtlCol="0">
            <a:normAutofit fontScale="92500" lnSpcReduction="10000"/>
          </a:bodyPr>
          <a:lstStyle/>
          <a:p>
            <a:pPr fontAlgn="auto">
              <a:spcAft>
                <a:spcPts val="0"/>
              </a:spcAft>
              <a:buFont typeface="Arial" pitchFamily="34" charset="0"/>
              <a:buChar char="•"/>
              <a:defRPr/>
            </a:pPr>
            <a:r>
              <a:rPr lang="el-GR" sz="2800" dirty="0"/>
              <a:t>Ιδεολογικοί λόγοι</a:t>
            </a:r>
          </a:p>
          <a:p>
            <a:pPr lvl="1" fontAlgn="auto">
              <a:spcAft>
                <a:spcPts val="0"/>
              </a:spcAft>
              <a:buFont typeface="Arial" pitchFamily="34" charset="0"/>
              <a:buChar char="•"/>
              <a:defRPr/>
            </a:pPr>
            <a:r>
              <a:rPr lang="el-GR" sz="2400" dirty="0"/>
              <a:t>Ο σημαντικότερος λόγος για τον αποκλεισμό της ΙΟΘ από τα σύγχρονα τμήματα οικονομικών επιστημών είναι ότι η κυρίαρχη ορθοδοξία έχει συνδέσει την ΙΟΘ με εναλλακτικές «ετερόδοξες» θεωρίες (όπως του </a:t>
            </a:r>
            <a:r>
              <a:rPr lang="en-US" sz="2400" dirty="0"/>
              <a:t>Marx, </a:t>
            </a:r>
            <a:r>
              <a:rPr lang="el-GR" sz="2400" dirty="0"/>
              <a:t>του </a:t>
            </a:r>
            <a:r>
              <a:rPr lang="en-US" sz="2400" dirty="0"/>
              <a:t>Keynes </a:t>
            </a:r>
            <a:r>
              <a:rPr lang="el-GR" sz="2400" dirty="0"/>
              <a:t>και του </a:t>
            </a:r>
            <a:r>
              <a:rPr lang="en-US" sz="2400" dirty="0"/>
              <a:t>Sraffa)</a:t>
            </a:r>
            <a:r>
              <a:rPr lang="el-GR" sz="2400" dirty="0"/>
              <a:t> και μπορεί με αυτόν τον τρόπο να αποκλείσει τον πλουραλισμό από τα πανεπιστήμια χωρίς να χρειάζεται να αντιπαρατεθεί επιστημονικά με τις εναλλακτικές προσεγγίσεις.</a:t>
            </a:r>
          </a:p>
          <a:p>
            <a:pPr fontAlgn="auto">
              <a:spcAft>
                <a:spcPts val="0"/>
              </a:spcAft>
              <a:buFont typeface="Arial" pitchFamily="34" charset="0"/>
              <a:buChar char="•"/>
              <a:defRPr/>
            </a:pPr>
            <a:r>
              <a:rPr lang="el-GR" sz="2800" dirty="0" err="1"/>
              <a:t>Γι’αυτό</a:t>
            </a:r>
            <a:r>
              <a:rPr lang="el-GR" sz="2800" dirty="0"/>
              <a:t> θα μας απασχολήσει η ΙΟΘ όχι μόνο ως η ιστορία της μετέπειτα θεωρίας, αλλά ως μια βιβλιοθήκη (</a:t>
            </a:r>
            <a:r>
              <a:rPr lang="en-US" sz="2800" dirty="0"/>
              <a:t>log room</a:t>
            </a:r>
            <a:r>
              <a:rPr lang="el-GR" sz="2800" dirty="0"/>
              <a:t>) ιδεών και ολοκληρωμένων παραδειγμάτων για την κατανόηση της οικονομίας γενικά.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3"/>
          <p:cNvSpPr>
            <a:spLocks noGrp="1"/>
          </p:cNvSpPr>
          <p:nvPr>
            <p:ph type="ctrTitle"/>
          </p:nvPr>
        </p:nvSpPr>
        <p:spPr/>
        <p:txBody>
          <a:bodyPr/>
          <a:lstStyle/>
          <a:p>
            <a:r>
              <a:rPr lang="el-GR" altLang="el-GR"/>
              <a:t>Εισαγωγή στην Ιστορία Οικονομικών Θεωριών</a:t>
            </a:r>
          </a:p>
        </p:txBody>
      </p:sp>
      <p:sp>
        <p:nvSpPr>
          <p:cNvPr id="21507" name="Υπότιτλος 4"/>
          <p:cNvSpPr>
            <a:spLocks noGrp="1"/>
          </p:cNvSpPr>
          <p:nvPr>
            <p:ph type="subTitle" idx="1"/>
          </p:nvPr>
        </p:nvSpPr>
        <p:spPr>
          <a:xfrm>
            <a:off x="684213" y="3886200"/>
            <a:ext cx="7775575" cy="1752600"/>
          </a:xfrm>
        </p:spPr>
        <p:txBody>
          <a:bodyPr/>
          <a:lstStyle/>
          <a:p>
            <a:r>
              <a:rPr lang="el-GR" altLang="el-GR"/>
              <a:t>Μεθοδολογία των Οικονομικών Επιστημών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Μεθοδολογία των Οικονομικών Επιστημών</a:t>
            </a:r>
          </a:p>
        </p:txBody>
      </p:sp>
      <p:sp>
        <p:nvSpPr>
          <p:cNvPr id="22531" name="Θέση περιεχομένου 2"/>
          <p:cNvSpPr>
            <a:spLocks noGrp="1"/>
          </p:cNvSpPr>
          <p:nvPr>
            <p:ph idx="1"/>
          </p:nvPr>
        </p:nvSpPr>
        <p:spPr>
          <a:xfrm>
            <a:off x="463550" y="1557338"/>
            <a:ext cx="8229600" cy="4525962"/>
          </a:xfrm>
        </p:spPr>
        <p:txBody>
          <a:bodyPr/>
          <a:lstStyle/>
          <a:p>
            <a:r>
              <a:rPr lang="el-GR" altLang="el-GR" sz="2800"/>
              <a:t>Ποιο είναι το αντικείμενο της οικονομικής επιστήμης;</a:t>
            </a:r>
          </a:p>
          <a:p>
            <a:r>
              <a:rPr lang="el-GR" altLang="el-GR" sz="2800"/>
              <a:t>Σε τι διαφέρει η οικονομική επιστήμη από τις θετικές επιστήμες;</a:t>
            </a:r>
          </a:p>
          <a:p>
            <a:r>
              <a:rPr lang="el-GR" altLang="el-GR" sz="2800"/>
              <a:t>Πως προχωράει η επιστήμη;</a:t>
            </a:r>
          </a:p>
          <a:p>
            <a:r>
              <a:rPr lang="el-GR" altLang="el-GR" sz="2800"/>
              <a:t>Ποια είναι τα κριτήρια αποδοχής ή απόρριψης των οικονομικών θεωριών;</a:t>
            </a:r>
            <a:endParaRPr lang="en-US" altLang="el-GR" sz="2800"/>
          </a:p>
          <a:p>
            <a:r>
              <a:rPr lang="el-GR" altLang="el-GR" sz="2800"/>
              <a:t>Ζητήματα που θα μας απασχολήσουν στο μάθημα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23555" name="Θέση περιεχομένου 2"/>
          <p:cNvSpPr>
            <a:spLocks noGrp="1"/>
          </p:cNvSpPr>
          <p:nvPr>
            <p:ph idx="1"/>
          </p:nvPr>
        </p:nvSpPr>
        <p:spPr>
          <a:xfrm>
            <a:off x="463550" y="1557338"/>
            <a:ext cx="8229600" cy="4525962"/>
          </a:xfrm>
        </p:spPr>
        <p:txBody>
          <a:bodyPr/>
          <a:lstStyle/>
          <a:p>
            <a:r>
              <a:rPr lang="en-US" altLang="el-GR" sz="1800"/>
              <a:t>J.S. Mill: </a:t>
            </a:r>
            <a:r>
              <a:rPr lang="el-GR" altLang="el-GR" sz="1800"/>
              <a:t>«Ο ορισμός μιας επιστήμης σχεδόν πάντοτε δεν προηγείται, αλλά έπεται, της δημιουργίας της ίδιας της επιστήμης. Όπως το τείχος μιας πόλης δεν εγείρεται για να δεχτεί τα κτήρια που θα ανεγερθούν αργότερα, αλλά για να περικλείσουν ένα σύνολο κτηρίων που ήδη υπάρχει».</a:t>
            </a:r>
            <a:r>
              <a:rPr lang="en-US" altLang="el-GR" sz="1800"/>
              <a:t> </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97200"/>
            <a:ext cx="1584325"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
        <p:nvSpPr>
          <p:cNvPr id="23558" name="Rectangle 4"/>
          <p:cNvSpPr>
            <a:spLocks noChangeArrowheads="1"/>
          </p:cNvSpPr>
          <p:nvPr/>
        </p:nvSpPr>
        <p:spPr bwMode="auto">
          <a:xfrm>
            <a:off x="862013" y="5373688"/>
            <a:ext cx="165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l-GR"/>
              <a:t>John Stuart Mill</a:t>
            </a:r>
          </a:p>
          <a:p>
            <a:pPr algn="ctr"/>
            <a:r>
              <a:rPr lang="en-US" altLang="el-GR"/>
              <a:t>(1806-1873)</a:t>
            </a:r>
            <a:endParaRPr lang="en-GB" altLang="el-GR"/>
          </a:p>
        </p:txBody>
      </p:sp>
      <p:pic>
        <p:nvPicPr>
          <p:cNvPr id="235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660650"/>
            <a:ext cx="3489325" cy="9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900488"/>
            <a:ext cx="3733800" cy="11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3068638"/>
            <a:ext cx="2716213" cy="166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2" name="TextBox 5"/>
          <p:cNvSpPr txBox="1">
            <a:spLocks noChangeArrowheads="1"/>
          </p:cNvSpPr>
          <p:nvPr/>
        </p:nvSpPr>
        <p:spPr bwMode="auto">
          <a:xfrm>
            <a:off x="3348038" y="5084763"/>
            <a:ext cx="1079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1844</a:t>
            </a:r>
            <a:endParaRPr lang="en-GB"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2970-D03F-7054-4B7A-284593BFFC4D}"/>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l-GR" sz="3700"/>
              <a:t>Ποιο είναι το αντικείμενο της οικονομικής επιστήμης;</a:t>
            </a:r>
            <a:endParaRPr lang="en-GB" sz="3700"/>
          </a:p>
        </p:txBody>
      </p:sp>
      <p:sp>
        <p:nvSpPr>
          <p:cNvPr id="3" name="Content Placeholder 2">
            <a:extLst>
              <a:ext uri="{FF2B5EF4-FFF2-40B4-BE49-F238E27FC236}">
                <a16:creationId xmlns:a16="http://schemas.microsoft.com/office/drawing/2014/main" id="{384E7DF8-06B4-C5C0-0E41-026E404E1E71}"/>
              </a:ext>
            </a:extLst>
          </p:cNvPr>
          <p:cNvSpPr>
            <a:spLocks noGrp="1"/>
          </p:cNvSpPr>
          <p:nvPr>
            <p:ph sz="half" idx="1"/>
          </p:nvPr>
        </p:nvSpPr>
        <p:spPr>
          <a:xfrm>
            <a:off x="251520" y="1600200"/>
            <a:ext cx="4244280" cy="4525963"/>
          </a:xfrm>
        </p:spPr>
        <p:txBody>
          <a:bodyPr wrap="square" anchor="t">
            <a:normAutofit/>
          </a:bodyPr>
          <a:lstStyle/>
          <a:p>
            <a:pPr marL="0" indent="0">
              <a:lnSpc>
                <a:spcPct val="90000"/>
              </a:lnSpc>
              <a:buNone/>
            </a:pPr>
            <a:r>
              <a:rPr lang="en-US" dirty="0"/>
              <a:t>David Ricardo (1772-1823)</a:t>
            </a:r>
          </a:p>
          <a:p>
            <a:pPr marL="0" indent="0">
              <a:lnSpc>
                <a:spcPct val="90000"/>
              </a:lnSpc>
              <a:buNone/>
            </a:pPr>
            <a:endParaRPr lang="el-GR" dirty="0"/>
          </a:p>
          <a:p>
            <a:pPr marL="0" indent="0">
              <a:lnSpc>
                <a:spcPct val="90000"/>
              </a:lnSpc>
              <a:buNone/>
            </a:pPr>
            <a:r>
              <a:rPr lang="en-US" sz="1600" dirty="0"/>
              <a:t>“The produce of the earth—all that is derived from its surface by the united application of </a:t>
            </a:r>
            <a:r>
              <a:rPr lang="en-US" sz="1600" dirty="0" err="1"/>
              <a:t>labour</a:t>
            </a:r>
            <a:r>
              <a:rPr lang="en-US" sz="1600" dirty="0"/>
              <a:t>, machinery, and capital, is divided among three classes of the community; namely, the proprietor of the land, the owner of the stock or capital necessary for its cultivation, and the </a:t>
            </a:r>
            <a:r>
              <a:rPr lang="en-US" sz="1600" dirty="0" err="1"/>
              <a:t>labourers</a:t>
            </a:r>
            <a:r>
              <a:rPr lang="en-US" sz="1600" dirty="0"/>
              <a:t> by whose industry it is cultivated…</a:t>
            </a:r>
            <a:r>
              <a:rPr lang="el-GR" sz="1600" dirty="0"/>
              <a:t>..</a:t>
            </a:r>
            <a:endParaRPr lang="en-US" sz="1600" dirty="0"/>
          </a:p>
          <a:p>
            <a:pPr marL="0" indent="0">
              <a:lnSpc>
                <a:spcPct val="90000"/>
              </a:lnSpc>
              <a:buNone/>
            </a:pPr>
            <a:r>
              <a:rPr lang="en-US" sz="1600" b="1" i="1" dirty="0"/>
              <a:t>To determine the laws which regulate this distribution, is the principal problem in Political Economy</a:t>
            </a:r>
            <a:r>
              <a:rPr lang="en-US" sz="1600" dirty="0"/>
              <a:t>.” (Principles of Political Economy, introduction)</a:t>
            </a:r>
            <a:endParaRPr lang="el-GR" sz="1600" dirty="0"/>
          </a:p>
          <a:p>
            <a:pPr marL="0" indent="0">
              <a:lnSpc>
                <a:spcPct val="90000"/>
              </a:lnSpc>
              <a:buNone/>
            </a:pPr>
            <a:endParaRPr lang="en-US" sz="1600" dirty="0"/>
          </a:p>
          <a:p>
            <a:pPr marL="0" indent="0">
              <a:lnSpc>
                <a:spcPct val="90000"/>
              </a:lnSpc>
              <a:buNone/>
            </a:pPr>
            <a:r>
              <a:rPr lang="el-GR" sz="1600" dirty="0"/>
              <a:t>-Το πρόβλημα της πολιτικής οικονομίας είναι το πρόβλημα της κατανόησης της κατανομής του πλούτου στην κοινωνία</a:t>
            </a:r>
            <a:r>
              <a:rPr lang="el-GR" sz="1300" dirty="0"/>
              <a:t>. </a:t>
            </a:r>
            <a:endParaRPr lang="en-GB" sz="1300" dirty="0"/>
          </a:p>
        </p:txBody>
      </p:sp>
      <p:pic>
        <p:nvPicPr>
          <p:cNvPr id="4" name="Picture 3">
            <a:extLst>
              <a:ext uri="{FF2B5EF4-FFF2-40B4-BE49-F238E27FC236}">
                <a16:creationId xmlns:a16="http://schemas.microsoft.com/office/drawing/2014/main" id="{7BECE09D-3BB5-3FA3-EC73-976646AFCA10}"/>
              </a:ext>
            </a:extLst>
          </p:cNvPr>
          <p:cNvPicPr>
            <a:picLocks noChangeAspect="1"/>
          </p:cNvPicPr>
          <p:nvPr/>
        </p:nvPicPr>
        <p:blipFill>
          <a:blip r:embed="rId2"/>
          <a:srcRect t="2683" r="1" b="19412"/>
          <a:stretch/>
        </p:blipFill>
        <p:spPr>
          <a:xfrm>
            <a:off x="4648200" y="1600200"/>
            <a:ext cx="4038600" cy="4525963"/>
          </a:xfrm>
          <a:prstGeom prst="rect">
            <a:avLst/>
          </a:prstGeom>
          <a:noFill/>
        </p:spPr>
      </p:pic>
    </p:spTree>
    <p:extLst>
      <p:ext uri="{BB962C8B-B14F-4D97-AF65-F5344CB8AC3E}">
        <p14:creationId xmlns:p14="http://schemas.microsoft.com/office/powerpoint/2010/main" val="135425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n-US" sz="1800" dirty="0"/>
              <a:t>Alfred Marshall</a:t>
            </a:r>
            <a:r>
              <a:rPr lang="el-GR" sz="1800" dirty="0"/>
              <a:t>: «Πολιτική Οικονομία, ή Οικονομικά, είναι η μελέτη των ενεργειών του ανθρώπου στην «συνηθισμένη δουλειά της ζωής» </a:t>
            </a:r>
            <a:r>
              <a:rPr lang="en-US" sz="1800" dirty="0"/>
              <a:t>(ordinary business of life). </a:t>
            </a:r>
            <a:r>
              <a:rPr lang="el-GR" sz="1800" dirty="0"/>
              <a:t>Εξετάζει πως αποκτά το εισόδημά του και πως το χρησιμοποιεί. Αποτελεί αφενός τη μελέτη του πλούτου και αφετέρου τη μελέτη του ανθρώπου»</a:t>
            </a:r>
            <a:endParaRPr lang="en-US" sz="1800" dirty="0"/>
          </a:p>
          <a:p>
            <a:pPr marL="0" indent="0" fontAlgn="auto">
              <a:spcAft>
                <a:spcPts val="0"/>
              </a:spcAft>
              <a:buFont typeface="Arial" pitchFamily="34" charset="0"/>
              <a:buNone/>
              <a:defRPr/>
            </a:pPr>
            <a:endParaRPr lang="en-US" sz="1800" dirty="0"/>
          </a:p>
        </p:txBody>
      </p:sp>
      <p:sp>
        <p:nvSpPr>
          <p:cNvPr id="2458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
        <p:nvSpPr>
          <p:cNvPr id="24581" name="Rectangle 4"/>
          <p:cNvSpPr>
            <a:spLocks noChangeArrowheads="1"/>
          </p:cNvSpPr>
          <p:nvPr/>
        </p:nvSpPr>
        <p:spPr bwMode="auto">
          <a:xfrm>
            <a:off x="881063" y="5373688"/>
            <a:ext cx="162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dirty="0"/>
              <a:t>Alfred Marshall</a:t>
            </a:r>
            <a:endParaRPr lang="en-GB" altLang="el-GR" dirty="0"/>
          </a:p>
          <a:p>
            <a:pPr algn="ctr"/>
            <a:r>
              <a:rPr lang="en-US" altLang="el-GR" dirty="0"/>
              <a:t>(1842-1924)</a:t>
            </a:r>
            <a:endParaRPr lang="en-GB" altLang="el-GR" dirty="0"/>
          </a:p>
        </p:txBody>
      </p:sp>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33688"/>
            <a:ext cx="300672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808288"/>
            <a:ext cx="1906587"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4" name="TextBox 6"/>
          <p:cNvSpPr txBox="1">
            <a:spLocks noChangeArrowheads="1"/>
          </p:cNvSpPr>
          <p:nvPr/>
        </p:nvSpPr>
        <p:spPr bwMode="auto">
          <a:xfrm>
            <a:off x="4787900" y="6092825"/>
            <a:ext cx="4176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sz="1600"/>
              <a:t>1</a:t>
            </a:r>
            <a:r>
              <a:rPr lang="el-GR" altLang="el-GR" sz="1600" baseline="30000"/>
              <a:t>η</a:t>
            </a:r>
            <a:r>
              <a:rPr lang="el-GR" altLang="el-GR" sz="1600"/>
              <a:t> σελίδα  από τα </a:t>
            </a:r>
            <a:r>
              <a:rPr lang="en-US" altLang="el-GR" sz="1600" i="1"/>
              <a:t>Principles  of Economics </a:t>
            </a:r>
            <a:r>
              <a:rPr lang="en-US" altLang="el-GR" sz="1600"/>
              <a:t>1890</a:t>
            </a:r>
            <a:endParaRPr lang="en-GB" altLang="el-GR" sz="1600"/>
          </a:p>
        </p:txBody>
      </p:sp>
      <p:pic>
        <p:nvPicPr>
          <p:cNvPr id="245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3081338"/>
            <a:ext cx="1641475" cy="22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a:t>Σκοποί  ενότητας</a:t>
            </a:r>
          </a:p>
        </p:txBody>
      </p:sp>
      <p:sp>
        <p:nvSpPr>
          <p:cNvPr id="3" name="Content Placeholder 2"/>
          <p:cNvSpPr>
            <a:spLocks noGrp="1"/>
          </p:cNvSpPr>
          <p:nvPr>
            <p:ph idx="1"/>
          </p:nvPr>
        </p:nvSpPr>
        <p:spPr>
          <a:xfrm>
            <a:off x="463550" y="1557338"/>
            <a:ext cx="8229600" cy="4525962"/>
          </a:xfrm>
        </p:spPr>
        <p:txBody>
          <a:bodyPr/>
          <a:lstStyle/>
          <a:p>
            <a:pPr marL="0"/>
            <a:r>
              <a:rPr lang="el-GR" altLang="el-GR"/>
              <a:t>Να εξηγήσει τον σκοπό του μαθήματος</a:t>
            </a:r>
          </a:p>
          <a:p>
            <a:pPr marL="0"/>
            <a:r>
              <a:rPr lang="el-GR" altLang="el-GR"/>
              <a:t>Να εξηγήσει γιατί χρειάζεται η ΙΟΘ στην εκπαίδευση των οικονομολόγων</a:t>
            </a:r>
          </a:p>
          <a:p>
            <a:pPr marL="0"/>
            <a:r>
              <a:rPr lang="el-GR" altLang="el-GR"/>
              <a:t>Να δώσει βασικά στοιχεία της μεθοδολογίας των οικονομικών επιστημών</a:t>
            </a:r>
          </a:p>
          <a:p>
            <a:pPr marL="0"/>
            <a:r>
              <a:rPr lang="el-GR" altLang="el-GR"/>
              <a:t>Να κάνει μια σύντομη επισκόπηση της πορείας της οικονομικής σκέψης από την αρχαιότητα μέχρι τον 20</a:t>
            </a:r>
            <a:r>
              <a:rPr lang="el-GR" altLang="el-GR" baseline="30000"/>
              <a:t>ο</a:t>
            </a:r>
            <a:r>
              <a:rPr lang="el-GR" altLang="el-GR"/>
              <a:t> αιώνα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a:t>Οι ορισμοί δεν είναι πάντοτε «αθώοι». Συχνά προκαταβάλλουν την θεωρητική άποψη του ορίζοντος. </a:t>
            </a:r>
          </a:p>
          <a:p>
            <a:pPr fontAlgn="auto">
              <a:spcAft>
                <a:spcPts val="0"/>
              </a:spcAft>
              <a:buFont typeface="Arial" pitchFamily="34" charset="0"/>
              <a:buChar char="•"/>
              <a:defRPr/>
            </a:pPr>
            <a:r>
              <a:rPr lang="el-GR" sz="1800" dirty="0"/>
              <a:t>Έτσι ο </a:t>
            </a:r>
            <a:r>
              <a:rPr lang="en-US" sz="1800" dirty="0"/>
              <a:t>Richard Whately</a:t>
            </a:r>
            <a:r>
              <a:rPr lang="el-GR" sz="1800" dirty="0"/>
              <a:t> το </a:t>
            </a:r>
            <a:r>
              <a:rPr lang="en-US" sz="1800" dirty="0"/>
              <a:t>1831</a:t>
            </a:r>
            <a:r>
              <a:rPr lang="el-GR" sz="1800" dirty="0"/>
              <a:t> στο</a:t>
            </a:r>
            <a:r>
              <a:rPr lang="en-US" sz="1800" dirty="0"/>
              <a:t> </a:t>
            </a:r>
            <a:r>
              <a:rPr lang="en-US" sz="1800" i="1" dirty="0"/>
              <a:t>Introductory Lectures on Political Economy </a:t>
            </a:r>
            <a:r>
              <a:rPr lang="el-GR" sz="1800" dirty="0"/>
              <a:t>ήθελε να ονομάσει την οικονομική επιστήμη «</a:t>
            </a:r>
            <a:r>
              <a:rPr lang="en-US" sz="1800" cap="small" dirty="0"/>
              <a:t>Catallactics</a:t>
            </a:r>
            <a:r>
              <a:rPr lang="en-US" sz="1800" dirty="0"/>
              <a:t>, or the ‘Science of </a:t>
            </a:r>
            <a:r>
              <a:rPr lang="en-US" sz="1800" i="1" dirty="0"/>
              <a:t>Exchanges</a:t>
            </a:r>
            <a:r>
              <a:rPr lang="en-US" sz="1800" dirty="0"/>
              <a:t>’</a:t>
            </a:r>
            <a:r>
              <a:rPr lang="el-GR" sz="1800" dirty="0"/>
              <a:t>».</a:t>
            </a:r>
          </a:p>
          <a:p>
            <a:pPr fontAlgn="auto">
              <a:spcAft>
                <a:spcPts val="0"/>
              </a:spcAft>
              <a:buFont typeface="Arial" pitchFamily="34" charset="0"/>
              <a:buChar char="•"/>
              <a:defRPr/>
            </a:pPr>
            <a:r>
              <a:rPr lang="el-GR" sz="1800" dirty="0"/>
              <a:t>Εκατό χρόνια αργότερα ο </a:t>
            </a:r>
            <a:r>
              <a:rPr lang="en-US" sz="1800" dirty="0"/>
              <a:t>Lionel Robbins </a:t>
            </a:r>
            <a:r>
              <a:rPr lang="el-GR" sz="1800" dirty="0"/>
              <a:t>στο </a:t>
            </a:r>
            <a:r>
              <a:rPr lang="en-US" sz="1800" i="1" dirty="0"/>
              <a:t>Essay on the Nature and Significance of Economic Science</a:t>
            </a:r>
            <a:r>
              <a:rPr lang="en-US" sz="1800" dirty="0"/>
              <a:t> (1932</a:t>
            </a:r>
            <a:r>
              <a:rPr lang="el-GR" sz="1800" dirty="0"/>
              <a:t>) ορίζει τα οικονομικά ως την «επιστήμη που μελετά την ανθρώπινη συμπεριφορά ως μία σχέση μεταξύ στόχων και σπανίων μέσων που έχουν εναλλακτικές χρήσεις»</a:t>
            </a:r>
          </a:p>
          <a:p>
            <a:pPr fontAlgn="auto">
              <a:spcAft>
                <a:spcPts val="0"/>
              </a:spcAft>
              <a:buFont typeface="Arial" pitchFamily="34" charset="0"/>
              <a:buChar char="•"/>
              <a:defRPr/>
            </a:pPr>
            <a:endParaRPr lang="el-GR" sz="1800" dirty="0"/>
          </a:p>
          <a:p>
            <a:pPr marL="0" indent="0" fontAlgn="auto">
              <a:spcAft>
                <a:spcPts val="0"/>
              </a:spcAft>
              <a:buFont typeface="Arial" pitchFamily="34" charset="0"/>
              <a:buNone/>
              <a:defRPr/>
            </a:pPr>
            <a:endParaRPr lang="el-GR" sz="1800" dirty="0"/>
          </a:p>
        </p:txBody>
      </p:sp>
      <p:sp>
        <p:nvSpPr>
          <p:cNvPr id="2560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797425"/>
            <a:ext cx="46196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lnSpcReduction="10000"/>
          </a:bodyPr>
          <a:lstStyle/>
          <a:p>
            <a:pPr fontAlgn="auto">
              <a:spcAft>
                <a:spcPts val="0"/>
              </a:spcAft>
              <a:buFont typeface="Arial" pitchFamily="34" charset="0"/>
              <a:buChar char="•"/>
              <a:defRPr/>
            </a:pPr>
            <a:r>
              <a:rPr lang="el-GR" sz="1800" dirty="0"/>
              <a:t>Οι </a:t>
            </a:r>
            <a:r>
              <a:rPr lang="en-US" sz="1800" dirty="0"/>
              <a:t>Roger E.</a:t>
            </a:r>
            <a:r>
              <a:rPr lang="el-GR" sz="1800" dirty="0"/>
              <a:t> </a:t>
            </a:r>
            <a:r>
              <a:rPr lang="en-US" sz="1800" dirty="0"/>
              <a:t>Backhouse </a:t>
            </a:r>
            <a:r>
              <a:rPr lang="el-GR" sz="1800" dirty="0"/>
              <a:t>και</a:t>
            </a:r>
            <a:r>
              <a:rPr lang="en-US" sz="1800" dirty="0"/>
              <a:t> Steven G. Medema </a:t>
            </a:r>
            <a:r>
              <a:rPr lang="el-GR" sz="1800" dirty="0"/>
              <a:t>στο άρθρο τους για τον ορισμό των οικονομικών αναφέρουν ότι δεν υπάρχει ενιαίος ορισμός.  Στα σύγχρονα εγχειρίδια ο ορισμός σχετίζεται με τη μελέτη της οικονομίας, της διαδικασίας συντονισμού, των αποτελεσμάτων της σπανιότητας, την επιστήμη της επιλογής και τη μελέτη της ανθρώπινης συμπεριφοράς</a:t>
            </a:r>
            <a:r>
              <a:rPr lang="en-US" sz="1800" dirty="0"/>
              <a:t>.</a:t>
            </a:r>
            <a:endParaRPr lang="el-GR" sz="1800" dirty="0"/>
          </a:p>
          <a:p>
            <a:pPr fontAlgn="auto">
              <a:spcAft>
                <a:spcPts val="0"/>
              </a:spcAft>
              <a:buFont typeface="Arial" pitchFamily="34" charset="0"/>
              <a:buChar char="•"/>
              <a:defRPr/>
            </a:pPr>
            <a:r>
              <a:rPr lang="el-GR" sz="1800" dirty="0"/>
              <a:t>Με την επέκταση του πεδίου της επιστήμης [από μεγέθυνση μέχρι έγκλημα και θρησκεία] </a:t>
            </a:r>
            <a:r>
              <a:rPr lang="en-US" sz="1800" dirty="0"/>
              <a:t> </a:t>
            </a:r>
            <a:r>
              <a:rPr lang="el-GR" sz="1800" dirty="0"/>
              <a:t>κάθε ορισμός είναι ανεπαρκής</a:t>
            </a:r>
            <a:r>
              <a:rPr lang="en-US" sz="1800" dirty="0"/>
              <a:t>. </a:t>
            </a:r>
            <a:r>
              <a:rPr lang="el-GR" sz="1800" dirty="0"/>
              <a:t>Οι οικονομολόγοι γενικά καθοδηγούνται από πραγματιστικά κίνητρα και όχι από αυστηρούς ορισμούς του γνωστικού τους αντικειμένου. </a:t>
            </a:r>
          </a:p>
          <a:p>
            <a:pPr fontAlgn="auto">
              <a:spcAft>
                <a:spcPts val="0"/>
              </a:spcAft>
              <a:buFont typeface="Arial" pitchFamily="34" charset="0"/>
              <a:buChar char="•"/>
              <a:defRPr/>
            </a:pPr>
            <a:r>
              <a:rPr lang="en-US" sz="1800" dirty="0"/>
              <a:t>Jacob Viner</a:t>
            </a:r>
            <a:r>
              <a:rPr lang="el-GR" sz="1800" dirty="0"/>
              <a:t>:</a:t>
            </a:r>
            <a:r>
              <a:rPr lang="en-US" sz="1800" dirty="0"/>
              <a:t> </a:t>
            </a:r>
            <a:r>
              <a:rPr lang="el-GR" sz="1800" dirty="0"/>
              <a:t>«</a:t>
            </a:r>
            <a:r>
              <a:rPr lang="en-US" sz="1800" dirty="0"/>
              <a:t>economics is what economists do</a:t>
            </a:r>
            <a:r>
              <a:rPr lang="el-GR" sz="1800" dirty="0"/>
              <a:t>»</a:t>
            </a:r>
            <a:r>
              <a:rPr lang="en-US" sz="1800" dirty="0"/>
              <a:t>. </a:t>
            </a:r>
            <a:endParaRPr lang="el-GR" sz="1800" dirty="0"/>
          </a:p>
          <a:p>
            <a:pPr fontAlgn="auto">
              <a:spcAft>
                <a:spcPts val="0"/>
              </a:spcAft>
              <a:buFont typeface="Arial" pitchFamily="34" charset="0"/>
              <a:buChar char="•"/>
              <a:defRPr/>
            </a:pPr>
            <a:r>
              <a:rPr lang="el-GR" sz="1800" dirty="0"/>
              <a:t>Οι ορισμοί αντανακλούν την κατεύθυνση που οι συγγραφείς επιθυμούν να πάει η επιστήμη. </a:t>
            </a:r>
          </a:p>
          <a:p>
            <a:pPr marL="0" indent="0" fontAlgn="auto">
              <a:spcAft>
                <a:spcPts val="0"/>
              </a:spcAft>
              <a:buFont typeface="Arial" pitchFamily="34" charset="0"/>
              <a:buNone/>
              <a:defRPr/>
            </a:pPr>
            <a:r>
              <a:rPr lang="en-US" sz="1800" dirty="0"/>
              <a:t>Roger E.</a:t>
            </a:r>
            <a:r>
              <a:rPr lang="el-GR" sz="1800" dirty="0"/>
              <a:t> </a:t>
            </a:r>
            <a:r>
              <a:rPr lang="en-US" sz="1800" dirty="0"/>
              <a:t>Backhouse and Steven G. Medema. 2009. "Retrospectives: On the Definition of Economics." </a:t>
            </a:r>
            <a:r>
              <a:rPr lang="en-US" sz="1800" i="1" dirty="0"/>
              <a:t>Journal of Economic Perspectives</a:t>
            </a:r>
            <a:r>
              <a:rPr lang="en-US" sz="1800" dirty="0"/>
              <a:t>, 23(1): 221-33.</a:t>
            </a:r>
          </a:p>
        </p:txBody>
      </p:sp>
      <p:sp>
        <p:nvSpPr>
          <p:cNvPr id="2662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Σε τι διαφέρει η οικονομική επιστήμη από τις θετικές επιστήμες;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a:t>Η οικονομική είναι μια κοινωνική επιστήμη. </a:t>
            </a:r>
          </a:p>
          <a:p>
            <a:pPr fontAlgn="auto">
              <a:spcAft>
                <a:spcPts val="0"/>
              </a:spcAft>
              <a:buFont typeface="Arial" pitchFamily="34" charset="0"/>
              <a:buChar char="•"/>
              <a:defRPr/>
            </a:pPr>
            <a:r>
              <a:rPr lang="el-GR" sz="1800" dirty="0"/>
              <a:t>Διάκριση μεταξύ ανθρωπιστικών/κοινωνικών και θετικών/φυσικών επιστημών</a:t>
            </a:r>
          </a:p>
          <a:p>
            <a:pPr fontAlgn="auto">
              <a:spcAft>
                <a:spcPts val="0"/>
              </a:spcAft>
              <a:buFont typeface="Arial" pitchFamily="34" charset="0"/>
              <a:buChar char="•"/>
              <a:defRPr/>
            </a:pPr>
            <a:r>
              <a:rPr lang="el-GR" sz="1800" dirty="0"/>
              <a:t>Το αντικείμενο της οικονομικής επιστήμης μεταβάλλεται. Είναι αυτός λόγος για διαφορετικές επιστημονικές κατηγορίες ή υπάρχει καθολικότητα των επιστημονικών οικονομικών νόμων;</a:t>
            </a:r>
          </a:p>
          <a:p>
            <a:pPr fontAlgn="auto">
              <a:spcAft>
                <a:spcPts val="0"/>
              </a:spcAft>
              <a:buFont typeface="Arial" pitchFamily="34" charset="0"/>
              <a:buChar char="•"/>
              <a:defRPr/>
            </a:pPr>
            <a:r>
              <a:rPr lang="el-GR" sz="1800" dirty="0"/>
              <a:t>Σχετική αδυναμία πειράματος. </a:t>
            </a:r>
          </a:p>
          <a:p>
            <a:pPr fontAlgn="auto">
              <a:spcAft>
                <a:spcPts val="0"/>
              </a:spcAft>
              <a:buFont typeface="Arial" pitchFamily="34" charset="0"/>
              <a:buChar char="•"/>
              <a:defRPr/>
            </a:pPr>
            <a:r>
              <a:rPr lang="el-GR" sz="1800" dirty="0"/>
              <a:t>Διάκριση μεταξύ θετικών και κανονιστικών οικονομικών. Ελευθερία από αξιολογικές κρίσεις. Είναι εφικτό;</a:t>
            </a:r>
          </a:p>
          <a:p>
            <a:pPr fontAlgn="auto">
              <a:spcAft>
                <a:spcPts val="0"/>
              </a:spcAft>
              <a:buFont typeface="Arial" pitchFamily="34" charset="0"/>
              <a:buChar char="•"/>
              <a:defRPr/>
            </a:pPr>
            <a:r>
              <a:rPr lang="el-GR" sz="1800" dirty="0"/>
              <a:t>Οι αξίες υπεισέρχονται στη διαμόρφωση και των πλέον τεχνικών ζητημάτων ακόμα και αν οι επιστήμονες δεν είναι συνειδητά στρατευμένοι σε μια πολιτική ιδεολογία. [Πειράματα με φοιτητές οικονομικών]</a:t>
            </a:r>
          </a:p>
          <a:p>
            <a:pPr fontAlgn="auto">
              <a:spcAft>
                <a:spcPts val="0"/>
              </a:spcAft>
              <a:buFont typeface="Arial" pitchFamily="34" charset="0"/>
              <a:buChar char="•"/>
              <a:defRPr/>
            </a:pPr>
            <a:r>
              <a:rPr lang="el-GR" sz="1800" dirty="0"/>
              <a:t>Η οικονομική θεωρία επηρεάζει τη συμπεριφορά των οικονομικών δρώντων.  </a:t>
            </a:r>
          </a:p>
          <a:p>
            <a:pPr fontAlgn="auto">
              <a:spcAft>
                <a:spcPts val="0"/>
              </a:spcAft>
              <a:buFont typeface="Arial" pitchFamily="34" charset="0"/>
              <a:buChar char="•"/>
              <a:defRPr/>
            </a:pPr>
            <a:endParaRPr lang="el-GR" sz="1800" dirty="0"/>
          </a:p>
          <a:p>
            <a:pPr fontAlgn="auto">
              <a:spcAft>
                <a:spcPts val="0"/>
              </a:spcAft>
              <a:buFont typeface="Arial" pitchFamily="34" charset="0"/>
              <a:buChar char="•"/>
              <a:defRPr/>
            </a:pPr>
            <a:endParaRPr lang="el-GR" sz="1800" dirty="0"/>
          </a:p>
        </p:txBody>
      </p:sp>
      <p:sp>
        <p:nvSpPr>
          <p:cNvPr id="2765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a:t>Δύο βασικές αντιλήψεις για την πρόοδο της επιστήμης:</a:t>
            </a:r>
          </a:p>
          <a:p>
            <a:pPr fontAlgn="auto">
              <a:spcAft>
                <a:spcPts val="0"/>
              </a:spcAft>
              <a:buFont typeface="+mj-lt"/>
              <a:buAutoNum type="arabicPeriod"/>
              <a:defRPr/>
            </a:pPr>
            <a:r>
              <a:rPr lang="el-GR" sz="1800" dirty="0"/>
              <a:t>Η </a:t>
            </a:r>
            <a:r>
              <a:rPr lang="el-GR" sz="1800" b="1" dirty="0"/>
              <a:t>σωρευτική</a:t>
            </a:r>
            <a:r>
              <a:rPr lang="el-GR" sz="1800" dirty="0"/>
              <a:t> αντίληψη </a:t>
            </a:r>
            <a:r>
              <a:rPr lang="en-US" sz="1800" dirty="0"/>
              <a:t>(cumulative view)</a:t>
            </a:r>
          </a:p>
          <a:p>
            <a:pPr fontAlgn="auto">
              <a:spcAft>
                <a:spcPts val="0"/>
              </a:spcAft>
              <a:buFont typeface="+mj-lt"/>
              <a:buAutoNum type="arabicPeriod"/>
              <a:defRPr/>
            </a:pPr>
            <a:r>
              <a:rPr lang="el-GR" sz="1800" dirty="0"/>
              <a:t>Η </a:t>
            </a:r>
            <a:r>
              <a:rPr lang="el-GR" sz="1800" b="1" dirty="0"/>
              <a:t>ανταγωνιστική</a:t>
            </a:r>
            <a:r>
              <a:rPr lang="el-GR" sz="1800" dirty="0"/>
              <a:t> αντίληψη </a:t>
            </a:r>
            <a:r>
              <a:rPr lang="en-US" sz="1800" dirty="0"/>
              <a:t>(competitive view)</a:t>
            </a:r>
          </a:p>
          <a:p>
            <a:pPr fontAlgn="auto">
              <a:spcAft>
                <a:spcPts val="0"/>
              </a:spcAft>
              <a:buFont typeface="Arial" pitchFamily="34" charset="0"/>
              <a:buChar char="•"/>
              <a:defRPr/>
            </a:pPr>
            <a:r>
              <a:rPr lang="el-GR" sz="1800" dirty="0"/>
              <a:t>Σύμφωνα με τη </a:t>
            </a:r>
            <a:r>
              <a:rPr lang="el-GR" sz="1800" b="1" dirty="0"/>
              <a:t>σωρευτική</a:t>
            </a:r>
            <a:r>
              <a:rPr lang="el-GR" sz="1800" dirty="0"/>
              <a:t> αντίληψη κάθε νέα γενεά επιστημόνων διορθώνει τα λάθη της προηγούμενης και προσθέτει στη συσσωρευμένη δεξαμενή της γνώσης. Στεκόμαστε μεν σε ώμους γιγάντων αλλά βλέπουμε ψηλότερα από αυτούς. Είναι σα μια χιονοστιβάδα που όσο κατεβαίνει την πλαγιά μαζεύει περισσότερο χιόνι. Σύμφωνα με τη λογική αυτή η ιστορία ενός επιστημονικού πεδίου δεν βοηθάει στην καλύτερη κατανόησή του.</a:t>
            </a:r>
          </a:p>
          <a:p>
            <a:pPr fontAlgn="auto">
              <a:spcAft>
                <a:spcPts val="0"/>
              </a:spcAft>
              <a:buFont typeface="Arial" pitchFamily="34" charset="0"/>
              <a:buChar char="•"/>
              <a:defRPr/>
            </a:pPr>
            <a:r>
              <a:rPr lang="el-GR" sz="1800" dirty="0"/>
              <a:t>Η αντίληψη αυτή σχετίζεται με τον Κύκλο της Βιέννης του μεσοπολέμου και τον θετικισμό </a:t>
            </a:r>
            <a:r>
              <a:rPr lang="en-US" sz="1800" dirty="0"/>
              <a:t>(positivism).</a:t>
            </a:r>
          </a:p>
          <a:p>
            <a:pPr fontAlgn="auto">
              <a:spcAft>
                <a:spcPts val="0"/>
              </a:spcAft>
              <a:buFont typeface="Arial" pitchFamily="34" charset="0"/>
              <a:buChar char="•"/>
              <a:defRPr/>
            </a:pPr>
            <a:r>
              <a:rPr lang="el-GR" sz="1800" dirty="0"/>
              <a:t>Όποια πρόταση δε μπορεί να </a:t>
            </a:r>
            <a:r>
              <a:rPr lang="el-GR" sz="1800" b="1" dirty="0"/>
              <a:t>επαληθευθεί</a:t>
            </a:r>
            <a:r>
              <a:rPr lang="el-GR" sz="1800" dirty="0"/>
              <a:t> εμπειρικά είναι </a:t>
            </a:r>
            <a:r>
              <a:rPr lang="el-GR" sz="1800" b="1" dirty="0"/>
              <a:t>μεταφυσική</a:t>
            </a:r>
            <a:r>
              <a:rPr lang="el-GR" sz="1800" dirty="0"/>
              <a:t>. </a:t>
            </a:r>
          </a:p>
          <a:p>
            <a:pPr fontAlgn="auto">
              <a:spcAft>
                <a:spcPts val="0"/>
              </a:spcAft>
              <a:buFont typeface="Arial" pitchFamily="34" charset="0"/>
              <a:buChar char="•"/>
              <a:defRPr/>
            </a:pPr>
            <a:endParaRPr lang="en-US" sz="1800" dirty="0"/>
          </a:p>
          <a:p>
            <a:pPr fontAlgn="auto">
              <a:spcAft>
                <a:spcPts val="0"/>
              </a:spcAft>
              <a:buFont typeface="Arial" pitchFamily="34" charset="0"/>
              <a:buChar char="•"/>
              <a:defRPr/>
            </a:pPr>
            <a:endParaRPr lang="el-GR" sz="1800" dirty="0"/>
          </a:p>
          <a:p>
            <a:pPr fontAlgn="auto">
              <a:spcAft>
                <a:spcPts val="0"/>
              </a:spcAft>
              <a:buFont typeface="Arial" pitchFamily="34" charset="0"/>
              <a:buChar char="•"/>
              <a:defRPr/>
            </a:pPr>
            <a:endParaRPr lang="el-GR" sz="1800" dirty="0"/>
          </a:p>
        </p:txBody>
      </p:sp>
      <p:sp>
        <p:nvSpPr>
          <p:cNvPr id="28676"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a:t>Το πρόβλημα με το θετικισμό είναι ότι οι επιστημονικές προτάσεις δε μπορεί να είναι επαληθεύσιμες.</a:t>
            </a:r>
          </a:p>
          <a:p>
            <a:pPr fontAlgn="auto">
              <a:spcAft>
                <a:spcPts val="0"/>
              </a:spcAft>
              <a:buFont typeface="Arial" pitchFamily="34" charset="0"/>
              <a:buChar char="•"/>
              <a:defRPr/>
            </a:pPr>
            <a:r>
              <a:rPr lang="el-GR" sz="1800" dirty="0"/>
              <a:t>Το πρόβλημα της επαγωγής.</a:t>
            </a:r>
          </a:p>
          <a:p>
            <a:pPr fontAlgn="auto">
              <a:spcAft>
                <a:spcPts val="0"/>
              </a:spcAft>
              <a:buFont typeface="Arial" pitchFamily="34" charset="0"/>
              <a:buChar char="•"/>
              <a:defRPr/>
            </a:pPr>
            <a:r>
              <a:rPr lang="el-GR" sz="1800" dirty="0"/>
              <a:t>Η κριτική του </a:t>
            </a:r>
            <a:r>
              <a:rPr lang="en-US" sz="1800" dirty="0"/>
              <a:t>Karl Popper</a:t>
            </a:r>
            <a:r>
              <a:rPr lang="el-GR" sz="1800" dirty="0"/>
              <a:t>. </a:t>
            </a:r>
            <a:endParaRPr lang="en-US" sz="1800" dirty="0"/>
          </a:p>
          <a:p>
            <a:pPr fontAlgn="auto">
              <a:spcAft>
                <a:spcPts val="0"/>
              </a:spcAft>
              <a:buFont typeface="Arial" pitchFamily="34" charset="0"/>
              <a:buChar char="•"/>
              <a:defRPr/>
            </a:pPr>
            <a:r>
              <a:rPr lang="el-GR" sz="1800" dirty="0"/>
              <a:t>Οι επιστημονικές προτάσεις μπορεί να είναι μόνο </a:t>
            </a:r>
            <a:r>
              <a:rPr lang="el-GR" sz="1800" dirty="0" err="1"/>
              <a:t>διαψεύσιμες</a:t>
            </a:r>
            <a:r>
              <a:rPr lang="el-GR" sz="1800" dirty="0"/>
              <a:t> </a:t>
            </a:r>
            <a:r>
              <a:rPr lang="en-US" sz="1800" dirty="0"/>
              <a:t>(falsifiable)</a:t>
            </a:r>
            <a:endParaRPr lang="el-GR" sz="1800" dirty="0"/>
          </a:p>
          <a:p>
            <a:pPr fontAlgn="auto">
              <a:spcAft>
                <a:spcPts val="0"/>
              </a:spcAft>
              <a:buFont typeface="Arial" pitchFamily="34" charset="0"/>
              <a:buChar char="•"/>
              <a:defRPr/>
            </a:pPr>
            <a:r>
              <a:rPr lang="el-GR" sz="1800" dirty="0"/>
              <a:t>Οι επιστήμονες οφείλουν να εκφράζουν τις προτάσεις τους με τρόπο που να μπορεί να ελεγχθεί εμπειρικά</a:t>
            </a:r>
            <a:endParaRPr lang="en-US" sz="1800" dirty="0"/>
          </a:p>
          <a:p>
            <a:pPr fontAlgn="auto">
              <a:spcAft>
                <a:spcPts val="0"/>
              </a:spcAft>
              <a:buFont typeface="Arial" pitchFamily="34" charset="0"/>
              <a:buChar char="•"/>
              <a:defRPr/>
            </a:pPr>
            <a:r>
              <a:rPr lang="el-GR" sz="1800" dirty="0"/>
              <a:t>Αν μια επιστημονική υπόθεση διαψευσθεί, διατυπώνεται μια νέα υπόθεση.</a:t>
            </a:r>
          </a:p>
          <a:p>
            <a:pPr fontAlgn="auto">
              <a:spcAft>
                <a:spcPts val="0"/>
              </a:spcAft>
              <a:buFont typeface="Arial" pitchFamily="34" charset="0"/>
              <a:buChar char="•"/>
              <a:defRPr/>
            </a:pPr>
            <a:r>
              <a:rPr lang="el-GR" sz="1800" dirty="0"/>
              <a:t>Αλλά η θεωρία στον πυρήνα δε μπορεί να διαψευσθεί διότι πάντα μπορούμε να διατυπώσουμε νέες προτάσεις από την ίδια θεωρία μεταβάλλοντας τις επικουρικές υποθέσεις</a:t>
            </a:r>
          </a:p>
          <a:p>
            <a:pPr marL="0" indent="0" fontAlgn="auto">
              <a:spcAft>
                <a:spcPts val="0"/>
              </a:spcAft>
              <a:buFont typeface="Arial" pitchFamily="34" charset="0"/>
              <a:buNone/>
              <a:defRPr/>
            </a:pPr>
            <a:endParaRPr lang="en-US" sz="1800" dirty="0"/>
          </a:p>
          <a:p>
            <a:pPr marL="0" indent="0" fontAlgn="auto">
              <a:spcAft>
                <a:spcPts val="0"/>
              </a:spcAft>
              <a:buFont typeface="Arial" pitchFamily="34" charset="0"/>
              <a:buNone/>
              <a:defRPr/>
            </a:pPr>
            <a:endParaRPr lang="en-US" sz="1800" dirty="0"/>
          </a:p>
          <a:p>
            <a:pPr fontAlgn="auto">
              <a:spcAft>
                <a:spcPts val="0"/>
              </a:spcAft>
              <a:buFont typeface="Arial" pitchFamily="34" charset="0"/>
              <a:buChar char="•"/>
              <a:defRPr/>
            </a:pPr>
            <a:endParaRPr lang="el-GR" sz="1800" dirty="0"/>
          </a:p>
          <a:p>
            <a:pPr fontAlgn="auto">
              <a:spcAft>
                <a:spcPts val="0"/>
              </a:spcAft>
              <a:buFont typeface="Arial" pitchFamily="34" charset="0"/>
              <a:buChar char="•"/>
              <a:defRPr/>
            </a:pPr>
            <a:endParaRPr lang="el-GR" sz="1800" dirty="0"/>
          </a:p>
        </p:txBody>
      </p:sp>
      <p:sp>
        <p:nvSpPr>
          <p:cNvPr id="2970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072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66888"/>
            <a:ext cx="26955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Rectangle 4"/>
          <p:cNvSpPr>
            <a:spLocks noChangeArrowheads="1"/>
          </p:cNvSpPr>
          <p:nvPr/>
        </p:nvSpPr>
        <p:spPr bwMode="auto">
          <a:xfrm>
            <a:off x="971550" y="5229225"/>
            <a:ext cx="2695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l-GR"/>
              <a:t>Karl Popper  </a:t>
            </a:r>
          </a:p>
          <a:p>
            <a:pPr algn="ctr"/>
            <a:r>
              <a:rPr lang="en-GB" altLang="el-GR"/>
              <a:t>(1902-1994)</a:t>
            </a:r>
          </a:p>
        </p:txBody>
      </p:sp>
      <p:pic>
        <p:nvPicPr>
          <p:cNvPr id="307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844675"/>
            <a:ext cx="18002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Rectangle 7"/>
          <p:cNvSpPr>
            <a:spLocks noChangeArrowheads="1"/>
          </p:cNvSpPr>
          <p:nvPr/>
        </p:nvSpPr>
        <p:spPr bwMode="auto">
          <a:xfrm>
            <a:off x="4464050" y="4892675"/>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e-DE" altLang="el-GR" i="1"/>
              <a:t>Logik der Forschung</a:t>
            </a:r>
            <a:r>
              <a:rPr lang="de-DE" altLang="el-GR"/>
              <a:t>, Vienna: 1935</a:t>
            </a:r>
            <a:endParaRPr lang="el-GR" altLang="el-GR"/>
          </a:p>
          <a:p>
            <a:pPr algn="ctr"/>
            <a:r>
              <a:rPr lang="el-GR" altLang="el-GR" i="1"/>
              <a:t>Η λογική της επιστημονικής έρευνας</a:t>
            </a:r>
            <a:endParaRPr lang="de-DE" altLang="el-G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2771" name="Θέση περιεχομένου 2"/>
          <p:cNvSpPr>
            <a:spLocks noGrp="1"/>
          </p:cNvSpPr>
          <p:nvPr>
            <p:ph idx="1"/>
          </p:nvPr>
        </p:nvSpPr>
        <p:spPr>
          <a:xfrm>
            <a:off x="463550" y="1557338"/>
            <a:ext cx="8229600" cy="4525962"/>
          </a:xfrm>
        </p:spPr>
        <p:txBody>
          <a:bodyPr/>
          <a:lstStyle/>
          <a:p>
            <a:r>
              <a:rPr lang="el-GR" altLang="el-GR" sz="1800" b="1" dirty="0"/>
              <a:t>Η ανταγωνιστική άποψη</a:t>
            </a:r>
          </a:p>
          <a:p>
            <a:r>
              <a:rPr lang="el-GR" altLang="el-GR" sz="1800" dirty="0"/>
              <a:t>Η επιστήμη δεν προχωράει με τη συσσώρευση νέας γνώσης αλλά με τη διατύπωση εναλλακτικών θεωριών οι οποίες αντιμάχονται.</a:t>
            </a:r>
          </a:p>
          <a:p>
            <a:r>
              <a:rPr lang="el-GR" altLang="el-GR" sz="1800" dirty="0"/>
              <a:t>Η επικράτηση μιας θεωρίας εξαρτάται από την ικανότητά της να ανταποκρίνεται καλύτερα στην εξήγηση των φαινομένων και από τη συγκρότηση της επιστημονικής κοινότητας</a:t>
            </a:r>
          </a:p>
          <a:p>
            <a:r>
              <a:rPr lang="en-US" altLang="el-GR" sz="1800" dirty="0"/>
              <a:t>Thomas S. Kuhn (1922–1996)</a:t>
            </a:r>
            <a:r>
              <a:rPr lang="el-GR" altLang="el-GR" sz="1800" dirty="0"/>
              <a:t>: </a:t>
            </a:r>
            <a:r>
              <a:rPr lang="el-GR" altLang="el-GR" sz="1800" i="1" dirty="0"/>
              <a:t>Η δομή των επιστημονικών επαναστάσεων </a:t>
            </a:r>
            <a:r>
              <a:rPr lang="el-GR" altLang="el-GR" sz="1800" dirty="0"/>
              <a:t>(1962).</a:t>
            </a:r>
          </a:p>
          <a:p>
            <a:r>
              <a:rPr lang="el-GR" altLang="el-GR" sz="1800" dirty="0"/>
              <a:t>Διαφορές σε θεωρητικά παραδείγματα </a:t>
            </a:r>
            <a:r>
              <a:rPr lang="en-US" altLang="el-GR" sz="1800" dirty="0"/>
              <a:t>(paradigms)</a:t>
            </a:r>
          </a:p>
          <a:p>
            <a:r>
              <a:rPr lang="el-GR" altLang="el-GR" sz="1800" dirty="0"/>
              <a:t>Κανονική επιστήμη, επίλυση γρίφων, ανωμαλίες (</a:t>
            </a:r>
            <a:r>
              <a:rPr lang="en-US" altLang="el-GR" sz="1800" dirty="0"/>
              <a:t>Normal science, puzzle solving, anomalies</a:t>
            </a:r>
            <a:r>
              <a:rPr lang="el-GR" altLang="el-GR" sz="1800" dirty="0"/>
              <a:t>, </a:t>
            </a:r>
            <a:r>
              <a:rPr lang="en-US" altLang="el-GR" sz="1800" dirty="0" err="1"/>
              <a:t>Gestaltswitch</a:t>
            </a:r>
            <a:r>
              <a:rPr lang="el-GR" altLang="el-GR" sz="1800" dirty="0"/>
              <a:t>)</a:t>
            </a:r>
          </a:p>
        </p:txBody>
      </p:sp>
      <p:sp>
        <p:nvSpPr>
          <p:cNvPr id="3277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557338"/>
            <a:ext cx="3008313" cy="4608512"/>
          </a:xfrm>
        </p:spPr>
        <p:txBody>
          <a:bodyPr rtlCol="0">
            <a:normAutofit lnSpcReduction="10000"/>
          </a:bodyPr>
          <a:lstStyle/>
          <a:p>
            <a:pPr fontAlgn="auto">
              <a:spcAft>
                <a:spcPts val="0"/>
              </a:spcAft>
              <a:buFont typeface="Arial" pitchFamily="34" charset="0"/>
              <a:buNone/>
              <a:defRPr/>
            </a:pPr>
            <a:r>
              <a:rPr lang="el-GR" sz="2800" dirty="0"/>
              <a:t>Διαφορά μεταξύ </a:t>
            </a:r>
            <a:r>
              <a:rPr lang="el-GR" sz="2800" dirty="0" err="1"/>
              <a:t>Πτολεμαϊκού</a:t>
            </a:r>
            <a:r>
              <a:rPr lang="el-GR" sz="2800" dirty="0"/>
              <a:t> (γεωκεντρικού)  και </a:t>
            </a:r>
            <a:r>
              <a:rPr lang="el-GR" sz="2800" dirty="0" err="1"/>
              <a:t>Κοπερνικανικού</a:t>
            </a:r>
            <a:r>
              <a:rPr lang="el-GR" sz="2800" dirty="0"/>
              <a:t> (ηλιοκεντρικού) συστήματος.</a:t>
            </a:r>
          </a:p>
          <a:p>
            <a:pPr fontAlgn="auto">
              <a:spcAft>
                <a:spcPts val="0"/>
              </a:spcAft>
              <a:buFont typeface="Arial" pitchFamily="34" charset="0"/>
              <a:buNone/>
              <a:defRPr/>
            </a:pPr>
            <a:r>
              <a:rPr lang="el-GR" sz="2800" dirty="0"/>
              <a:t>Η επικράτηση του ηλιοκεντρικού συστήματος δεν έγινε άμεσα αποδεκτή</a:t>
            </a:r>
          </a:p>
        </p:txBody>
      </p:sp>
      <p:sp>
        <p:nvSpPr>
          <p:cNvPr id="33795" name="Τίτλος 4"/>
          <p:cNvSpPr>
            <a:spLocks noGrp="1"/>
          </p:cNvSpPr>
          <p:nvPr>
            <p:ph type="title"/>
          </p:nvPr>
        </p:nvSpPr>
        <p:spPr>
          <a:xfrm>
            <a:off x="457200" y="273050"/>
            <a:ext cx="8229600" cy="1144588"/>
          </a:xfrm>
        </p:spPr>
        <p:txBody>
          <a:bodyPr/>
          <a:lstStyle/>
          <a:p>
            <a:r>
              <a:rPr altLang="el-GR"/>
              <a:t>Παράδειγμα</a:t>
            </a:r>
          </a:p>
        </p:txBody>
      </p:sp>
      <p:sp>
        <p:nvSpPr>
          <p:cNvPr id="33796" name="Rectangle 3"/>
          <p:cNvSpPr>
            <a:spLocks noChangeArrowheads="1"/>
          </p:cNvSpPr>
          <p:nvPr/>
        </p:nvSpPr>
        <p:spPr bwMode="auto">
          <a:xfrm>
            <a:off x="3635375" y="4868863"/>
            <a:ext cx="2449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Συστήματα φερόντων κύκλων και επικύκλων στο γεωκεντρικό σύστημα</a:t>
            </a:r>
            <a:endParaRPr lang="en-GB" altLang="el-GR"/>
          </a:p>
        </p:txBody>
      </p:sp>
      <p:sp>
        <p:nvSpPr>
          <p:cNvPr id="33797" name="Rectangle 6"/>
          <p:cNvSpPr>
            <a:spLocks noChangeArrowheads="1"/>
          </p:cNvSpPr>
          <p:nvPr/>
        </p:nvSpPr>
        <p:spPr bwMode="auto">
          <a:xfrm>
            <a:off x="6156325" y="4941888"/>
            <a:ext cx="2519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Το βιβλίο του Κοπέρνικου </a:t>
            </a:r>
          </a:p>
          <a:p>
            <a:pPr algn="ctr"/>
            <a:r>
              <a:rPr lang="el-GR" altLang="el-GR" i="1"/>
              <a:t>Περί της περιστροφής των ουρανίων σφαιρών</a:t>
            </a:r>
          </a:p>
          <a:p>
            <a:pPr algn="ctr"/>
            <a:r>
              <a:rPr lang="el-GR" altLang="el-GR"/>
              <a:t>1543</a:t>
            </a:r>
            <a:endParaRPr lang="en-GB" altLang="el-G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844675"/>
            <a:ext cx="2592387"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858963"/>
            <a:ext cx="1944688" cy="263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κειμένου 2"/>
          <p:cNvSpPr>
            <a:spLocks noGrp="1"/>
          </p:cNvSpPr>
          <p:nvPr>
            <p:ph type="body" sz="half" idx="2"/>
          </p:nvPr>
        </p:nvSpPr>
        <p:spPr>
          <a:xfrm>
            <a:off x="457200" y="1557338"/>
            <a:ext cx="3008313" cy="4608512"/>
          </a:xfrm>
        </p:spPr>
        <p:txBody>
          <a:bodyPr/>
          <a:lstStyle/>
          <a:p>
            <a:r>
              <a:rPr lang="el-GR" altLang="el-GR" sz="2800"/>
              <a:t>Εναλλακτικά υποδείγματα του συστήματος των πλανητών</a:t>
            </a:r>
          </a:p>
          <a:p>
            <a:r>
              <a:rPr lang="en-US" altLang="el-GR" sz="2800"/>
              <a:t>Athanasius Kircher,</a:t>
            </a:r>
          </a:p>
          <a:p>
            <a:r>
              <a:rPr lang="en-US" altLang="el-GR" sz="2800" i="1"/>
              <a:t>Iter exstaticum coeleste</a:t>
            </a:r>
            <a:r>
              <a:rPr lang="en-US" altLang="el-GR" sz="2800"/>
              <a:t> </a:t>
            </a:r>
            <a:r>
              <a:rPr lang="el-GR" altLang="el-GR" sz="2800"/>
              <a:t>[Εκστατικό ταξίδι στον ουρανό], </a:t>
            </a:r>
            <a:r>
              <a:rPr lang="en-US" altLang="el-GR" sz="2800"/>
              <a:t>1660.</a:t>
            </a:r>
            <a:endParaRPr lang="el-GR" altLang="el-GR" sz="2800"/>
          </a:p>
        </p:txBody>
      </p:sp>
      <p:sp>
        <p:nvSpPr>
          <p:cNvPr id="34819" name="Τίτλος 4"/>
          <p:cNvSpPr>
            <a:spLocks noGrp="1"/>
          </p:cNvSpPr>
          <p:nvPr>
            <p:ph type="title"/>
          </p:nvPr>
        </p:nvSpPr>
        <p:spPr>
          <a:xfrm>
            <a:off x="457200" y="273050"/>
            <a:ext cx="8229600" cy="1144588"/>
          </a:xfrm>
        </p:spPr>
        <p:txBody>
          <a:bodyPr/>
          <a:lstStyle/>
          <a:p>
            <a:r>
              <a:rPr altLang="el-GR"/>
              <a:t>Παράδειγμα</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3556000" cy="48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5843" name="Θέση περιεχομένου 2"/>
          <p:cNvSpPr>
            <a:spLocks noGrp="1"/>
          </p:cNvSpPr>
          <p:nvPr>
            <p:ph idx="1"/>
          </p:nvPr>
        </p:nvSpPr>
        <p:spPr>
          <a:xfrm>
            <a:off x="463550" y="1557338"/>
            <a:ext cx="8229600" cy="4525962"/>
          </a:xfrm>
        </p:spPr>
        <p:txBody>
          <a:bodyPr/>
          <a:lstStyle/>
          <a:p>
            <a:r>
              <a:rPr lang="el-GR" altLang="el-GR" sz="1800" b="1"/>
              <a:t>Η ανταγωνιστική άποψη</a:t>
            </a:r>
          </a:p>
          <a:p>
            <a:r>
              <a:rPr lang="en-US" altLang="el-GR" sz="1800"/>
              <a:t>Imre Lakatos (1922-1974)</a:t>
            </a:r>
            <a:endParaRPr lang="el-GR" altLang="el-GR" sz="1800"/>
          </a:p>
          <a:p>
            <a:r>
              <a:rPr lang="el-GR" altLang="el-GR" sz="1800"/>
              <a:t>Ερευνητικά προγράμματα</a:t>
            </a:r>
          </a:p>
          <a:p>
            <a:r>
              <a:rPr lang="en-US" altLang="el-GR" sz="1800"/>
              <a:t>Milton Friedman (1912-2006)</a:t>
            </a:r>
            <a:r>
              <a:rPr lang="el-GR" altLang="el-GR" sz="1800"/>
              <a:t>, [</a:t>
            </a:r>
            <a:r>
              <a:rPr lang="en-US" altLang="el-GR" sz="1800" i="1"/>
              <a:t>Essays in Positive Economics</a:t>
            </a:r>
            <a:r>
              <a:rPr lang="en-US" altLang="el-GR" sz="1800"/>
              <a:t>, “Part I - The Methodology of Positive Economics”, University of Chicago Press (1953), 1970, pp. 3-43</a:t>
            </a:r>
            <a:r>
              <a:rPr lang="el-GR" altLang="el-GR" sz="1800"/>
              <a:t>] </a:t>
            </a:r>
          </a:p>
          <a:p>
            <a:r>
              <a:rPr lang="el-GR" altLang="el-GR" sz="1800"/>
              <a:t>Δεν έχει σημασία η αληθοφάνεια των υποθέσεων μόνο η ικανότητα της θεωρίας να προβλέπει τα φαινόμενα.</a:t>
            </a:r>
          </a:p>
        </p:txBody>
      </p:sp>
      <p:sp>
        <p:nvSpPr>
          <p:cNvPr id="3584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l-GR" altLang="el-GR"/>
              <a:t>Περιεχόμενα ενότητας</a:t>
            </a:r>
          </a:p>
        </p:txBody>
      </p:sp>
      <p:sp>
        <p:nvSpPr>
          <p:cNvPr id="3" name="Content Placeholder 2"/>
          <p:cNvSpPr>
            <a:spLocks noGrp="1"/>
          </p:cNvSpPr>
          <p:nvPr>
            <p:ph idx="1"/>
          </p:nvPr>
        </p:nvSpPr>
        <p:spPr>
          <a:xfrm>
            <a:off x="463550" y="1557338"/>
            <a:ext cx="8229600" cy="4525962"/>
          </a:xfrm>
        </p:spPr>
        <p:txBody>
          <a:bodyPr rtlCol="0">
            <a:normAutofit/>
          </a:bodyPr>
          <a:lstStyle/>
          <a:p>
            <a:pPr marL="0" fontAlgn="auto">
              <a:spcAft>
                <a:spcPts val="0"/>
              </a:spcAft>
              <a:buFont typeface="Arial" pitchFamily="34" charset="0"/>
              <a:buChar char="•"/>
              <a:defRPr/>
            </a:pPr>
            <a:r>
              <a:rPr lang="el-GR" dirty="0"/>
              <a:t>Σκοπός της Ιστορίας Οικονομικών Θεωριών</a:t>
            </a:r>
          </a:p>
          <a:p>
            <a:pPr marL="0" fontAlgn="auto">
              <a:spcAft>
                <a:spcPts val="0"/>
              </a:spcAft>
              <a:buFont typeface="Arial" pitchFamily="34" charset="0"/>
              <a:buChar char="•"/>
              <a:defRPr/>
            </a:pPr>
            <a:r>
              <a:rPr lang="el-GR" dirty="0"/>
              <a:t>Ο ρόλος της ΙΟΘ στην εκπαίδευση των οικονομολόγων</a:t>
            </a:r>
          </a:p>
          <a:p>
            <a:pPr marL="0" fontAlgn="auto">
              <a:spcAft>
                <a:spcPts val="0"/>
              </a:spcAft>
              <a:buFont typeface="Arial" pitchFamily="34" charset="0"/>
              <a:buChar char="•"/>
              <a:defRPr/>
            </a:pPr>
            <a:r>
              <a:rPr lang="el-GR" dirty="0"/>
              <a:t>Μεθοδολογία των οικονομικών επιστημών</a:t>
            </a:r>
          </a:p>
          <a:p>
            <a:pPr marL="0" fontAlgn="auto">
              <a:spcAft>
                <a:spcPts val="0"/>
              </a:spcAft>
              <a:buFont typeface="Arial" pitchFamily="34" charset="0"/>
              <a:buChar char="•"/>
              <a:defRPr/>
            </a:pPr>
            <a:r>
              <a:rPr lang="el-GR" dirty="0"/>
              <a:t>Σύντομη επισκόπηση της πορείας της οικονομικής σκέψης από την αρχαιότητα μέχρι τον 20</a:t>
            </a:r>
            <a:r>
              <a:rPr lang="el-GR" baseline="30000" dirty="0"/>
              <a:t>ο</a:t>
            </a:r>
            <a:r>
              <a:rPr lang="el-GR" dirty="0"/>
              <a:t> αιώνα</a:t>
            </a:r>
          </a:p>
          <a:p>
            <a:pPr marL="0" indent="0" fontAlgn="auto">
              <a:spcAft>
                <a:spcPts val="0"/>
              </a:spcAft>
              <a:buFont typeface="Arial" pitchFamily="34" charset="0"/>
              <a:buNone/>
              <a:defRPr/>
            </a:pP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a:t>Κριτήρια αποδοχής ή απόρριψης</a:t>
            </a:r>
          </a:p>
        </p:txBody>
      </p:sp>
      <p:sp>
        <p:nvSpPr>
          <p:cNvPr id="36867" name="Θέση περιεχομένου 2"/>
          <p:cNvSpPr>
            <a:spLocks noGrp="1"/>
          </p:cNvSpPr>
          <p:nvPr>
            <p:ph idx="1"/>
          </p:nvPr>
        </p:nvSpPr>
        <p:spPr>
          <a:xfrm>
            <a:off x="463550" y="1557338"/>
            <a:ext cx="8229600" cy="4525962"/>
          </a:xfrm>
        </p:spPr>
        <p:txBody>
          <a:bodyPr/>
          <a:lstStyle/>
          <a:p>
            <a:r>
              <a:rPr lang="el-GR" altLang="el-GR" sz="1800" b="1"/>
              <a:t>Η άποψη του </a:t>
            </a:r>
            <a:r>
              <a:rPr lang="en-US" altLang="el-GR" sz="1800" b="1"/>
              <a:t>Joseph A. Schumpeter (1883-1950)</a:t>
            </a:r>
          </a:p>
          <a:p>
            <a:r>
              <a:rPr lang="en-US" altLang="el-GR" sz="1800" i="1"/>
              <a:t>History of Economic Analysis</a:t>
            </a:r>
            <a:r>
              <a:rPr lang="en-US" altLang="el-GR" sz="1800"/>
              <a:t>, 1954.</a:t>
            </a:r>
          </a:p>
          <a:p>
            <a:r>
              <a:rPr lang="el-GR" altLang="el-GR" sz="1800"/>
              <a:t>Η οικονομική έρευνα διέρχεται από τρία στάδια.</a:t>
            </a:r>
          </a:p>
          <a:p>
            <a:r>
              <a:rPr lang="el-GR" altLang="el-GR" sz="1800"/>
              <a:t>1. «Όραμα» </a:t>
            </a:r>
            <a:r>
              <a:rPr lang="en-US" altLang="el-GR" sz="1800"/>
              <a:t>(vision) </a:t>
            </a:r>
            <a:r>
              <a:rPr lang="el-GR" altLang="el-GR" sz="1800"/>
              <a:t>Προ-αναλυτική γνωσιακή ενέργεια [</a:t>
            </a:r>
            <a:r>
              <a:rPr lang="en-US" altLang="el-GR" sz="1800"/>
              <a:t>Pre-analytic cognitive act)</a:t>
            </a:r>
            <a:endParaRPr lang="el-GR" altLang="el-GR" sz="1800"/>
          </a:p>
          <a:p>
            <a:r>
              <a:rPr lang="el-GR" altLang="el-GR" sz="1800"/>
              <a:t>2. </a:t>
            </a:r>
            <a:r>
              <a:rPr lang="en-US" altLang="el-GR" sz="1800"/>
              <a:t>Conceptualization </a:t>
            </a:r>
            <a:r>
              <a:rPr lang="el-GR" altLang="el-GR" sz="1800"/>
              <a:t>(δημιουργία εννοιών) «να εκφραστεί το όραμα με λέξεις και να το συλλάβουμε με τέτοιο τρόπο ώστε τα στοιχεία να καταλάβουν τις θέσεις τους, να ονομαστούν ώστε να αναγνωριστούν και να χειραγωγηθούν σε μια λίγο ως πολύ σχήμα ή εικόνα που έχει κάποια τάξη».</a:t>
            </a:r>
          </a:p>
          <a:p>
            <a:r>
              <a:rPr lang="el-GR" altLang="el-GR" sz="1800"/>
              <a:t>3. Η δημιουργία επιστημονικών υποδειγμάτων</a:t>
            </a:r>
          </a:p>
        </p:txBody>
      </p:sp>
      <p:sp>
        <p:nvSpPr>
          <p:cNvPr id="3686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Ζητήματα που θα μας απασχολήσουν</a:t>
            </a:r>
          </a:p>
        </p:txBody>
      </p:sp>
      <p:sp>
        <p:nvSpPr>
          <p:cNvPr id="37891" name="Θέση περιεχομένου 2"/>
          <p:cNvSpPr>
            <a:spLocks noGrp="1"/>
          </p:cNvSpPr>
          <p:nvPr>
            <p:ph idx="1"/>
          </p:nvPr>
        </p:nvSpPr>
        <p:spPr>
          <a:xfrm>
            <a:off x="463550" y="1557338"/>
            <a:ext cx="8229600" cy="4525962"/>
          </a:xfrm>
        </p:spPr>
        <p:txBody>
          <a:bodyPr/>
          <a:lstStyle/>
          <a:p>
            <a:r>
              <a:rPr lang="el-GR" altLang="el-GR" sz="1800"/>
              <a:t>Μεθοδολογικός ατομικισμός </a:t>
            </a:r>
            <a:r>
              <a:rPr lang="en-US" altLang="el-GR" sz="1800"/>
              <a:t>(Methodological individualism)</a:t>
            </a:r>
            <a:endParaRPr lang="el-GR" altLang="el-GR" sz="1800"/>
          </a:p>
          <a:p>
            <a:r>
              <a:rPr lang="el-GR" altLang="el-GR" sz="1800"/>
              <a:t>Άτομα ή τάξεις ή φορείς; </a:t>
            </a:r>
          </a:p>
          <a:p>
            <a:r>
              <a:rPr lang="el-GR" altLang="el-GR" sz="1800"/>
              <a:t>Μη σκοπούμενες συνέπειες</a:t>
            </a:r>
            <a:endParaRPr lang="en-US" altLang="el-GR" sz="1800"/>
          </a:p>
          <a:p>
            <a:r>
              <a:rPr lang="el-GR" altLang="el-GR" sz="1800"/>
              <a:t>Ιστορικότητα των οικονομικών νόμων και κατασκευή οικονομικών κατηγοριών</a:t>
            </a:r>
            <a:endParaRPr lang="en-US" altLang="el-GR" sz="1800"/>
          </a:p>
          <a:p>
            <a:r>
              <a:rPr lang="el-GR" altLang="el-GR" sz="1800"/>
              <a:t>Σχέση ατόμων μεταξύ τους ή με τα αγαθά (υποκειμενικότητα)</a:t>
            </a:r>
          </a:p>
          <a:p>
            <a:r>
              <a:rPr lang="el-GR" altLang="el-GR" sz="1800"/>
              <a:t>Έννοια της ισορροπίας</a:t>
            </a:r>
          </a:p>
          <a:p>
            <a:r>
              <a:rPr lang="el-GR" altLang="el-GR" sz="1800"/>
              <a:t>Έννοια της αξίας</a:t>
            </a:r>
          </a:p>
          <a:p>
            <a:r>
              <a:rPr lang="el-GR" altLang="el-GR" sz="1800"/>
              <a:t>Αρμονία του οικονομικού συστήματος</a:t>
            </a:r>
            <a:endParaRPr lang="en-US" altLang="el-GR" sz="1800"/>
          </a:p>
        </p:txBody>
      </p:sp>
      <p:sp>
        <p:nvSpPr>
          <p:cNvPr id="3789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3"/>
          <p:cNvSpPr>
            <a:spLocks noGrp="1"/>
          </p:cNvSpPr>
          <p:nvPr>
            <p:ph type="ctrTitle"/>
          </p:nvPr>
        </p:nvSpPr>
        <p:spPr/>
        <p:txBody>
          <a:bodyPr/>
          <a:lstStyle/>
          <a:p>
            <a:r>
              <a:rPr lang="el-GR" altLang="el-GR"/>
              <a:t>Εισαγωγή στην Ιστορία Οικονομικών Θεωριών</a:t>
            </a:r>
          </a:p>
        </p:txBody>
      </p:sp>
      <p:sp>
        <p:nvSpPr>
          <p:cNvPr id="38915" name="Υπότιτλος 4"/>
          <p:cNvSpPr>
            <a:spLocks noGrp="1"/>
          </p:cNvSpPr>
          <p:nvPr>
            <p:ph type="subTitle" idx="1"/>
          </p:nvPr>
        </p:nvSpPr>
        <p:spPr>
          <a:xfrm>
            <a:off x="684213" y="3886200"/>
            <a:ext cx="7775575" cy="1752600"/>
          </a:xfrm>
        </p:spPr>
        <p:txBody>
          <a:bodyPr/>
          <a:lstStyle/>
          <a:p>
            <a:r>
              <a:rPr lang="el-GR" altLang="el-GR"/>
              <a:t>Σύντομη επισκόπηση της πορείας της οικονομικής σκέψης από την αρχαιότητα μέχρι τον 20ο αιώνα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r>
              <a:rPr lang="el-GR" altLang="el-GR"/>
              <a:t>Σύντομη επισκόπηση </a:t>
            </a:r>
          </a:p>
        </p:txBody>
      </p:sp>
      <p:sp>
        <p:nvSpPr>
          <p:cNvPr id="39939" name="Θέση περιεχομένου 2"/>
          <p:cNvSpPr>
            <a:spLocks noGrp="1"/>
          </p:cNvSpPr>
          <p:nvPr>
            <p:ph idx="1"/>
          </p:nvPr>
        </p:nvSpPr>
        <p:spPr>
          <a:xfrm>
            <a:off x="463550" y="1557338"/>
            <a:ext cx="8229600" cy="4525962"/>
          </a:xfrm>
        </p:spPr>
        <p:txBody>
          <a:bodyPr/>
          <a:lstStyle/>
          <a:p>
            <a:r>
              <a:rPr lang="el-GR" altLang="el-GR" sz="1800" b="1"/>
              <a:t>Αρχαίοι Έλληνες συγγραφείς</a:t>
            </a:r>
          </a:p>
          <a:p>
            <a:r>
              <a:rPr lang="el-GR" altLang="el-GR" sz="1800"/>
              <a:t>Ξενοφών (430-354 π.Χ.)</a:t>
            </a:r>
          </a:p>
          <a:p>
            <a:r>
              <a:rPr lang="el-GR" altLang="el-GR" sz="1800"/>
              <a:t>Πλάτων (424-348 π.Χ.) </a:t>
            </a:r>
          </a:p>
          <a:p>
            <a:r>
              <a:rPr lang="el-GR" altLang="el-GR" sz="1800"/>
              <a:t>Αριστοτέλης (384-322 π.Χ.) </a:t>
            </a:r>
          </a:p>
          <a:p>
            <a:endParaRPr lang="el-GR" altLang="el-GR" sz="1800"/>
          </a:p>
        </p:txBody>
      </p:sp>
      <p:sp>
        <p:nvSpPr>
          <p:cNvPr id="3994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22700"/>
            <a:ext cx="178593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784600"/>
            <a:ext cx="16033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3789363"/>
            <a:ext cx="200025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r>
              <a:rPr lang="el-GR" altLang="el-GR"/>
              <a:t>Σύντομη επισκόπηση </a:t>
            </a:r>
          </a:p>
        </p:txBody>
      </p:sp>
      <p:sp>
        <p:nvSpPr>
          <p:cNvPr id="40963" name="Θέση περιεχομένου 2"/>
          <p:cNvSpPr>
            <a:spLocks noGrp="1"/>
          </p:cNvSpPr>
          <p:nvPr>
            <p:ph idx="1"/>
          </p:nvPr>
        </p:nvSpPr>
        <p:spPr>
          <a:xfrm>
            <a:off x="463550" y="1557338"/>
            <a:ext cx="8229600" cy="4525962"/>
          </a:xfrm>
        </p:spPr>
        <p:txBody>
          <a:bodyPr/>
          <a:lstStyle/>
          <a:p>
            <a:r>
              <a:rPr lang="el-GR" altLang="el-GR" sz="1800" b="1"/>
              <a:t>Σχολαστικοί (13ος-16ος αι.)</a:t>
            </a:r>
          </a:p>
          <a:p>
            <a:endParaRPr lang="el-GR" altLang="el-GR" sz="1800"/>
          </a:p>
        </p:txBody>
      </p:sp>
      <p:sp>
        <p:nvSpPr>
          <p:cNvPr id="4096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133600"/>
            <a:ext cx="46386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412875"/>
            <a:ext cx="213995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r>
              <a:rPr lang="el-GR" altLang="el-GR"/>
              <a:t>Σύντομη επισκόπηση </a:t>
            </a:r>
          </a:p>
        </p:txBody>
      </p:sp>
      <p:sp>
        <p:nvSpPr>
          <p:cNvPr id="41987"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Μερκαντιλιστές</a:t>
            </a:r>
            <a:r>
              <a:rPr lang="el-GR" altLang="el-GR" sz="1800">
                <a:solidFill>
                  <a:srgbClr val="000000"/>
                </a:solidFill>
              </a:rPr>
              <a:t> (16</a:t>
            </a:r>
            <a:r>
              <a:rPr lang="el-GR" altLang="el-GR" sz="1800" baseline="30000">
                <a:solidFill>
                  <a:srgbClr val="000000"/>
                </a:solidFill>
              </a:rPr>
              <a:t>ος</a:t>
            </a:r>
            <a:r>
              <a:rPr lang="el-GR" altLang="el-GR" sz="1800">
                <a:solidFill>
                  <a:srgbClr val="000000"/>
                </a:solidFill>
              </a:rPr>
              <a:t> – 18</a:t>
            </a:r>
            <a:r>
              <a:rPr lang="el-GR" altLang="el-GR" sz="1800" baseline="30000">
                <a:solidFill>
                  <a:srgbClr val="000000"/>
                </a:solidFill>
              </a:rPr>
              <a:t>ος</a:t>
            </a:r>
            <a:r>
              <a:rPr lang="el-GR" altLang="el-GR" sz="1800">
                <a:solidFill>
                  <a:srgbClr val="000000"/>
                </a:solidFill>
              </a:rPr>
              <a:t> αι.)</a:t>
            </a:r>
            <a:endParaRPr lang="en-GB" altLang="el-GR" sz="1800">
              <a:solidFill>
                <a:srgbClr val="000000"/>
              </a:solidFill>
            </a:endParaRPr>
          </a:p>
          <a:p>
            <a:endParaRPr lang="el-GR" altLang="el-GR" sz="1800"/>
          </a:p>
        </p:txBody>
      </p:sp>
      <p:sp>
        <p:nvSpPr>
          <p:cNvPr id="4198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205038"/>
            <a:ext cx="16827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25675"/>
            <a:ext cx="164623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214563"/>
            <a:ext cx="197485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581525"/>
            <a:ext cx="1079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950" y="4614863"/>
            <a:ext cx="1036638"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641850"/>
            <a:ext cx="1042988"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700588"/>
            <a:ext cx="1195388"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r>
              <a:rPr lang="el-GR" altLang="el-GR"/>
              <a:t>Σύντομη επισκόπηση </a:t>
            </a:r>
          </a:p>
        </p:txBody>
      </p:sp>
      <p:sp>
        <p:nvSpPr>
          <p:cNvPr id="43011"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Φυσιοκράτες (Γαλλία 18ος αι.)</a:t>
            </a:r>
          </a:p>
          <a:p>
            <a:endParaRPr lang="el-GR" altLang="el-GR" sz="1800"/>
          </a:p>
        </p:txBody>
      </p:sp>
      <p:sp>
        <p:nvSpPr>
          <p:cNvPr id="4301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133600"/>
            <a:ext cx="2676525"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349500"/>
            <a:ext cx="309721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5659438"/>
            <a:ext cx="30241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925" y="5667375"/>
            <a:ext cx="37131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r>
              <a:rPr lang="el-GR" altLang="el-GR"/>
              <a:t>Σύντομη επισκόπηση </a:t>
            </a:r>
          </a:p>
        </p:txBody>
      </p:sp>
      <p:sp>
        <p:nvSpPr>
          <p:cNvPr id="44035"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Κλασική πολιτική οικονομία</a:t>
            </a:r>
          </a:p>
          <a:p>
            <a:r>
              <a:rPr lang="en-GB" altLang="el-GR" sz="1800">
                <a:solidFill>
                  <a:srgbClr val="000000"/>
                </a:solidFill>
              </a:rPr>
              <a:t>Adam Smith (1723-1790)</a:t>
            </a:r>
          </a:p>
          <a:p>
            <a:r>
              <a:rPr lang="en-GB" altLang="el-GR" sz="1800">
                <a:solidFill>
                  <a:srgbClr val="000000"/>
                </a:solidFill>
              </a:rPr>
              <a:t>Thomas Robert Malthus (1766-1834)</a:t>
            </a:r>
          </a:p>
          <a:p>
            <a:r>
              <a:rPr lang="en-GB" altLang="el-GR" sz="1800">
                <a:solidFill>
                  <a:srgbClr val="000000"/>
                </a:solidFill>
              </a:rPr>
              <a:t>David Ricardo (1772-1823)</a:t>
            </a:r>
          </a:p>
          <a:p>
            <a:endParaRPr lang="el-GR" altLang="el-GR" sz="1800"/>
          </a:p>
        </p:txBody>
      </p:sp>
      <p:sp>
        <p:nvSpPr>
          <p:cNvPr id="44036"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3644900"/>
            <a:ext cx="17621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644900"/>
            <a:ext cx="1506538"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3644900"/>
            <a:ext cx="140176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r>
              <a:rPr lang="el-GR" altLang="el-GR"/>
              <a:t>Σύντομη επισκόπηση </a:t>
            </a:r>
          </a:p>
        </p:txBody>
      </p:sp>
      <p:sp>
        <p:nvSpPr>
          <p:cNvPr id="45059"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Μαρξιστική πολιτική οικονομία</a:t>
            </a:r>
          </a:p>
          <a:p>
            <a:r>
              <a:rPr lang="el-GR" altLang="el-GR" sz="1800">
                <a:solidFill>
                  <a:srgbClr val="000000"/>
                </a:solidFill>
              </a:rPr>
              <a:t>Karl Marx (1818-1883)</a:t>
            </a:r>
          </a:p>
          <a:p>
            <a:r>
              <a:rPr lang="el-GR" altLang="el-GR" sz="1800">
                <a:solidFill>
                  <a:srgbClr val="000000"/>
                </a:solidFill>
              </a:rPr>
              <a:t>Friedrich Engels (1820-1895)</a:t>
            </a:r>
          </a:p>
          <a:p>
            <a:endParaRPr lang="el-GR" altLang="el-GR" sz="1800"/>
          </a:p>
        </p:txBody>
      </p:sp>
      <p:sp>
        <p:nvSpPr>
          <p:cNvPr id="4506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13100"/>
            <a:ext cx="18716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913" y="3200400"/>
            <a:ext cx="19081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r>
              <a:rPr lang="el-GR" altLang="el-GR"/>
              <a:t>Σύντομη επισκόπηση </a:t>
            </a:r>
          </a:p>
        </p:txBody>
      </p:sp>
      <p:sp>
        <p:nvSpPr>
          <p:cNvPr id="46083"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Νεοκλασικά οικονομικά</a:t>
            </a:r>
          </a:p>
          <a:p>
            <a:r>
              <a:rPr lang="el-GR" altLang="el-GR" sz="1800">
                <a:solidFill>
                  <a:srgbClr val="000000"/>
                </a:solidFill>
              </a:rPr>
              <a:t>Οριακή επανάσταση (1871)</a:t>
            </a:r>
          </a:p>
          <a:p>
            <a:r>
              <a:rPr lang="el-GR" altLang="el-GR" sz="1800">
                <a:solidFill>
                  <a:srgbClr val="000000"/>
                </a:solidFill>
              </a:rPr>
              <a:t>W. Stanley Jevons (1835-1882)</a:t>
            </a:r>
          </a:p>
          <a:p>
            <a:r>
              <a:rPr lang="el-GR" altLang="el-GR" sz="1800">
                <a:solidFill>
                  <a:srgbClr val="000000"/>
                </a:solidFill>
              </a:rPr>
              <a:t>Léon Walras (1834-1910)</a:t>
            </a:r>
          </a:p>
          <a:p>
            <a:r>
              <a:rPr lang="el-GR" altLang="el-GR" sz="1800">
                <a:solidFill>
                  <a:srgbClr val="000000"/>
                </a:solidFill>
              </a:rPr>
              <a:t>Carl Menger (1840-1921)</a:t>
            </a:r>
          </a:p>
          <a:p>
            <a:endParaRPr lang="el-GR" altLang="el-GR" sz="1800"/>
          </a:p>
        </p:txBody>
      </p:sp>
      <p:sp>
        <p:nvSpPr>
          <p:cNvPr id="4608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860800"/>
            <a:ext cx="1511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805238"/>
            <a:ext cx="13652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781425"/>
            <a:ext cx="13652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ctrTitle"/>
          </p:nvPr>
        </p:nvSpPr>
        <p:spPr/>
        <p:txBody>
          <a:bodyPr/>
          <a:lstStyle/>
          <a:p>
            <a:r>
              <a:rPr lang="el-GR" altLang="el-GR"/>
              <a:t>Εισαγωγή στην Ιστορία Οικονομικών Θεωριών</a:t>
            </a:r>
          </a:p>
        </p:txBody>
      </p:sp>
      <p:sp>
        <p:nvSpPr>
          <p:cNvPr id="12291" name="Υπότιτλος 4"/>
          <p:cNvSpPr>
            <a:spLocks noGrp="1"/>
          </p:cNvSpPr>
          <p:nvPr>
            <p:ph type="subTitle" idx="1"/>
          </p:nvPr>
        </p:nvSpPr>
        <p:spPr>
          <a:xfrm>
            <a:off x="684213" y="3886200"/>
            <a:ext cx="7775575" cy="1752600"/>
          </a:xfrm>
        </p:spPr>
        <p:txBody>
          <a:bodyPr/>
          <a:lstStyle/>
          <a:p>
            <a:r>
              <a:rPr lang="el-GR" altLang="el-GR"/>
              <a:t>Σκοπός της Ιστορίας Οικονομικών Θεωριών</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r>
              <a:rPr lang="el-GR" altLang="el-GR"/>
              <a:t>Σύντομη επισκόπηση </a:t>
            </a:r>
          </a:p>
        </p:txBody>
      </p:sp>
      <p:sp>
        <p:nvSpPr>
          <p:cNvPr id="47107" name="Θέση περιεχομένου 2"/>
          <p:cNvSpPr>
            <a:spLocks noGrp="1"/>
          </p:cNvSpPr>
          <p:nvPr>
            <p:ph idx="1"/>
          </p:nvPr>
        </p:nvSpPr>
        <p:spPr>
          <a:xfrm>
            <a:off x="463550" y="1557338"/>
            <a:ext cx="8229600" cy="4525962"/>
          </a:xfrm>
        </p:spPr>
        <p:txBody>
          <a:bodyPr/>
          <a:lstStyle/>
          <a:p>
            <a:r>
              <a:rPr lang="el-GR" altLang="el-GR" sz="1800" b="1">
                <a:solidFill>
                  <a:srgbClr val="000000"/>
                </a:solidFill>
              </a:rPr>
              <a:t>Νεοκλασικά οικονομικά</a:t>
            </a:r>
          </a:p>
          <a:p>
            <a:r>
              <a:rPr lang="en-GB" altLang="el-GR" sz="1800" i="1">
                <a:solidFill>
                  <a:srgbClr val="000000"/>
                </a:solidFill>
              </a:rPr>
              <a:t>Alfred Marshall (1842-1924)</a:t>
            </a:r>
          </a:p>
          <a:p>
            <a:r>
              <a:rPr lang="en-GB" altLang="el-GR" sz="1800" i="1">
                <a:solidFill>
                  <a:srgbClr val="000000"/>
                </a:solidFill>
              </a:rPr>
              <a:t>Francis Y. Edgeworth (1845-1926)</a:t>
            </a:r>
          </a:p>
          <a:p>
            <a:r>
              <a:rPr lang="en-GB" altLang="el-GR" sz="1800" i="1">
                <a:solidFill>
                  <a:srgbClr val="000000"/>
                </a:solidFill>
              </a:rPr>
              <a:t>Vilfredo Pareto (1848-1923)</a:t>
            </a:r>
          </a:p>
          <a:p>
            <a:endParaRPr lang="el-GR" altLang="el-GR" sz="1800"/>
          </a:p>
        </p:txBody>
      </p:sp>
      <p:sp>
        <p:nvSpPr>
          <p:cNvPr id="4710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3354388"/>
            <a:ext cx="16954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321050"/>
            <a:ext cx="17557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343275"/>
            <a:ext cx="1658938"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a:spLocks noGrp="1"/>
          </p:cNvSpPr>
          <p:nvPr>
            <p:ph type="title"/>
          </p:nvPr>
        </p:nvSpPr>
        <p:spPr/>
        <p:txBody>
          <a:bodyPr/>
          <a:lstStyle/>
          <a:p>
            <a:r>
              <a:rPr lang="el-GR" altLang="el-GR" dirty="0"/>
              <a:t>Σύντομη επισκόπηση </a:t>
            </a:r>
          </a:p>
        </p:txBody>
      </p:sp>
      <p:sp>
        <p:nvSpPr>
          <p:cNvPr id="48131" name="Θέση περιεχομένου 2"/>
          <p:cNvSpPr>
            <a:spLocks noGrp="1"/>
          </p:cNvSpPr>
          <p:nvPr>
            <p:ph idx="1"/>
          </p:nvPr>
        </p:nvSpPr>
        <p:spPr>
          <a:xfrm>
            <a:off x="463550" y="1557338"/>
            <a:ext cx="8229600" cy="4525962"/>
          </a:xfrm>
        </p:spPr>
        <p:txBody>
          <a:bodyPr/>
          <a:lstStyle/>
          <a:p>
            <a:r>
              <a:rPr lang="en-US" altLang="el-GR" sz="1800" b="1">
                <a:solidFill>
                  <a:srgbClr val="000000"/>
                </a:solidFill>
              </a:rPr>
              <a:t>John Maynard Keynes (1883-1946)</a:t>
            </a:r>
          </a:p>
          <a:p>
            <a:r>
              <a:rPr lang="en-US" altLang="el-GR" sz="1800" b="1" i="1">
                <a:solidFill>
                  <a:srgbClr val="000000"/>
                </a:solidFill>
              </a:rPr>
              <a:t>The General Theory of Employment, Interest and Money (1936)</a:t>
            </a:r>
          </a:p>
          <a:p>
            <a:endParaRPr lang="el-GR" altLang="el-GR" sz="1800"/>
          </a:p>
        </p:txBody>
      </p:sp>
      <p:sp>
        <p:nvSpPr>
          <p:cNvPr id="4813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611438"/>
            <a:ext cx="2084387"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611438"/>
            <a:ext cx="2395538"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C4FD-7766-7A7A-8F45-9472FE237DC7}"/>
              </a:ext>
            </a:extLst>
          </p:cNvPr>
          <p:cNvSpPr>
            <a:spLocks noGrp="1"/>
          </p:cNvSpPr>
          <p:nvPr>
            <p:ph type="title"/>
          </p:nvPr>
        </p:nvSpPr>
        <p:spPr/>
        <p:txBody>
          <a:bodyPr/>
          <a:lstStyle/>
          <a:p>
            <a:r>
              <a:rPr lang="el-GR" altLang="el-GR" dirty="0"/>
              <a:t>Σύντομη επισκόπηση </a:t>
            </a:r>
            <a:endParaRPr lang="en-GB" dirty="0"/>
          </a:p>
        </p:txBody>
      </p:sp>
      <p:sp>
        <p:nvSpPr>
          <p:cNvPr id="3" name="Content Placeholder 2">
            <a:extLst>
              <a:ext uri="{FF2B5EF4-FFF2-40B4-BE49-F238E27FC236}">
                <a16:creationId xmlns:a16="http://schemas.microsoft.com/office/drawing/2014/main" id="{269B1D87-C019-5C0D-D234-361304BB70BE}"/>
              </a:ext>
            </a:extLst>
          </p:cNvPr>
          <p:cNvSpPr>
            <a:spLocks noGrp="1"/>
          </p:cNvSpPr>
          <p:nvPr>
            <p:ph idx="1"/>
          </p:nvPr>
        </p:nvSpPr>
        <p:spPr/>
        <p:txBody>
          <a:bodyPr/>
          <a:lstStyle/>
          <a:p>
            <a:r>
              <a:rPr lang="el-GR" dirty="0"/>
              <a:t>Οικονομικά από το 1945 και μετά</a:t>
            </a:r>
            <a:r>
              <a:rPr lang="en-US" dirty="0"/>
              <a:t>.</a:t>
            </a:r>
            <a:r>
              <a:rPr lang="el-GR" dirty="0"/>
              <a:t> </a:t>
            </a:r>
          </a:p>
          <a:p>
            <a:pPr marL="0" indent="0">
              <a:buNone/>
            </a:pPr>
            <a:r>
              <a:rPr lang="el-GR" sz="2000" dirty="0"/>
              <a:t>Μερικές σημαντικές τάσεις</a:t>
            </a:r>
          </a:p>
          <a:p>
            <a:r>
              <a:rPr lang="el-GR" sz="2000" dirty="0"/>
              <a:t>Η νεοκλασική σύνθεση</a:t>
            </a:r>
            <a:r>
              <a:rPr lang="en-US" sz="2000" dirty="0"/>
              <a:t> &amp; </a:t>
            </a:r>
            <a:r>
              <a:rPr lang="el-GR" sz="2000" dirty="0"/>
              <a:t>Η σχολή των Αμερικάνων </a:t>
            </a:r>
            <a:r>
              <a:rPr lang="el-GR" sz="2000" dirty="0" err="1"/>
              <a:t>Κεϋνσιανών</a:t>
            </a:r>
            <a:endParaRPr lang="el-GR" sz="2000" dirty="0"/>
          </a:p>
          <a:p>
            <a:pPr lvl="1"/>
            <a:r>
              <a:rPr lang="en-US" sz="2000" dirty="0"/>
              <a:t>Kenneth Arrow, John Hicks, Paul Samuelson, James Tobin </a:t>
            </a:r>
          </a:p>
          <a:p>
            <a:r>
              <a:rPr lang="el-GR" sz="2000" dirty="0"/>
              <a:t>Η σχολή του </a:t>
            </a:r>
            <a:r>
              <a:rPr lang="en-US" sz="2000" dirty="0"/>
              <a:t>Cambridge</a:t>
            </a:r>
          </a:p>
          <a:p>
            <a:pPr lvl="1"/>
            <a:r>
              <a:rPr lang="en-US" sz="2000" dirty="0"/>
              <a:t>Joan Robinson, </a:t>
            </a:r>
            <a:r>
              <a:rPr lang="en-US" sz="2000" dirty="0" err="1"/>
              <a:t>Pierro</a:t>
            </a:r>
            <a:r>
              <a:rPr lang="en-US" sz="2000" dirty="0"/>
              <a:t> Sraffa, Richard Kahn, Nicholas Kaldor</a:t>
            </a:r>
          </a:p>
          <a:p>
            <a:r>
              <a:rPr lang="el-GR" sz="2000" dirty="0"/>
              <a:t>Η σχολή του </a:t>
            </a:r>
            <a:r>
              <a:rPr lang="en-US" sz="2000" dirty="0"/>
              <a:t>Chicago </a:t>
            </a:r>
          </a:p>
          <a:p>
            <a:pPr lvl="1"/>
            <a:r>
              <a:rPr lang="en-US" sz="2000" dirty="0"/>
              <a:t>Milton Friedman, George Stigler, Gary Becker, Robert Lucas</a:t>
            </a:r>
            <a:endParaRPr lang="en-GB" sz="2000" dirty="0"/>
          </a:p>
        </p:txBody>
      </p:sp>
    </p:spTree>
    <p:extLst>
      <p:ext uri="{BB962C8B-B14F-4D97-AF65-F5344CB8AC3E}">
        <p14:creationId xmlns:p14="http://schemas.microsoft.com/office/powerpoint/2010/main" val="808672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6"/>
          <p:cNvSpPr>
            <a:spLocks noGrp="1"/>
          </p:cNvSpPr>
          <p:nvPr>
            <p:ph type="ctrTitle"/>
          </p:nvPr>
        </p:nvSpPr>
        <p:spPr/>
        <p:txBody>
          <a:bodyPr/>
          <a:lstStyle/>
          <a:p>
            <a:r>
              <a:rPr lang="el-GR" altLang="el-GR"/>
              <a:t>Τέλος Ενότητας</a:t>
            </a:r>
          </a:p>
        </p:txBody>
      </p:sp>
      <p:sp>
        <p:nvSpPr>
          <p:cNvPr id="49155" name="Υπότιτλος 7"/>
          <p:cNvSpPr>
            <a:spLocks noGrp="1"/>
          </p:cNvSpPr>
          <p:nvPr>
            <p:ph type="subTitle" idx="1"/>
          </p:nvPr>
        </p:nvSpPr>
        <p:spPr>
          <a:xfrm>
            <a:off x="684213" y="3886200"/>
            <a:ext cx="7775575" cy="1752600"/>
          </a:xfrm>
        </p:spPr>
        <p:txBody>
          <a:bodyPr/>
          <a:lstStyle/>
          <a:p>
            <a:endParaRPr lang="el-GR" altLang="el-G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7"/>
          <p:cNvSpPr>
            <a:spLocks noGrp="1"/>
          </p:cNvSpPr>
          <p:nvPr>
            <p:ph type="title"/>
          </p:nvPr>
        </p:nvSpPr>
        <p:spPr/>
        <p:txBody>
          <a:bodyPr/>
          <a:lstStyle/>
          <a:p>
            <a:r>
              <a:rPr lang="el-GR" altLang="el-GR"/>
              <a:t>Άδειες Χρήσης</a:t>
            </a:r>
          </a:p>
        </p:txBody>
      </p:sp>
      <p:sp>
        <p:nvSpPr>
          <p:cNvPr id="50179" name="Subtitle 8"/>
          <p:cNvSpPr>
            <a:spLocks noGrp="1"/>
          </p:cNvSpPr>
          <p:nvPr>
            <p:ph idx="1"/>
          </p:nvPr>
        </p:nvSpPr>
        <p:spPr>
          <a:xfrm>
            <a:off x="463550" y="1557338"/>
            <a:ext cx="8229600" cy="4525962"/>
          </a:xfrm>
        </p:spPr>
        <p:txBody>
          <a:bodyPr/>
          <a:lstStyle/>
          <a:p>
            <a:r>
              <a:rPr lang="el-GR" altLang="el-GR" sz="2800"/>
              <a:t>Το παρόν εκπαιδευτικό υλικό υπόκειται σε</a:t>
            </a:r>
            <a:r>
              <a:rPr lang="en-US" altLang="el-GR" sz="2800"/>
              <a:t> </a:t>
            </a:r>
            <a:r>
              <a:rPr lang="el-GR" altLang="el-GR" sz="2800"/>
              <a:t>άδειες χρήσης </a:t>
            </a:r>
            <a:r>
              <a:rPr lang="en-US" altLang="el-GR" sz="2800"/>
              <a:t>Creative Commons. </a:t>
            </a:r>
          </a:p>
          <a:p>
            <a:r>
              <a:rPr lang="el-GR" altLang="el-GR" sz="2800"/>
              <a:t>Για εκπαιδευτικό υλικό, όπως εικόνες, που υπόκειται σε άλλου τύπου άδειας χρήσης, η άδεια χρήσης αναφέρεται ρητώς. </a:t>
            </a:r>
          </a:p>
        </p:txBody>
      </p:sp>
      <p:pic>
        <p:nvPicPr>
          <p:cNvPr id="50180" name="7 - Εικόνα"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941888"/>
            <a:ext cx="1581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l-GR" altLang="el-GR"/>
              <a:t>Χρηματοδότηση</a:t>
            </a:r>
          </a:p>
        </p:txBody>
      </p:sp>
      <p:sp>
        <p:nvSpPr>
          <p:cNvPr id="51203" name="Content Placeholder 2"/>
          <p:cNvSpPr>
            <a:spLocks noGrp="1"/>
          </p:cNvSpPr>
          <p:nvPr>
            <p:ph idx="1"/>
          </p:nvPr>
        </p:nvSpPr>
        <p:spPr>
          <a:xfrm>
            <a:off x="457200" y="1341438"/>
            <a:ext cx="8229600" cy="4525962"/>
          </a:xfrm>
        </p:spPr>
        <p:txBody>
          <a:bodyPr/>
          <a:lstStyle/>
          <a:p>
            <a:r>
              <a:rPr lang="el-GR" altLang="el-GR" sz="2000"/>
              <a:t>Το παρόν εκπαιδευτικό υλικό έχει αναπτυχθεί στα πλαίσια του εκπαιδευτικού έργου του διδάσκοντα.</a:t>
            </a:r>
            <a:endParaRPr lang="en-US" altLang="el-GR" sz="2000"/>
          </a:p>
          <a:p>
            <a:r>
              <a:rPr lang="el-GR" altLang="el-GR" sz="2000"/>
              <a:t>Το έργο «</a:t>
            </a:r>
            <a:r>
              <a:rPr lang="el-GR" altLang="el-GR" sz="2000" b="1"/>
              <a:t>Ανοικτά Ακαδημαϊκά Μαθήματα στο Πανεπιστήμιο Αθηνών</a:t>
            </a:r>
            <a:r>
              <a:rPr lang="el-GR" altLang="el-GR" sz="2000"/>
              <a:t>» έχει χρηματοδοτήσει μόνο την αναδιαμόρφωση του εκπαιδευτικού υλικού. </a:t>
            </a:r>
            <a:endParaRPr lang="en-US" altLang="el-GR" sz="2000"/>
          </a:p>
          <a:p>
            <a:r>
              <a:rPr lang="el-GR" altLang="el-GR" sz="20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120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3"/>
          <p:cNvSpPr>
            <a:spLocks noGrp="1"/>
          </p:cNvSpPr>
          <p:nvPr>
            <p:ph type="title"/>
          </p:nvPr>
        </p:nvSpPr>
        <p:spPr/>
        <p:txBody>
          <a:bodyPr/>
          <a:lstStyle/>
          <a:p>
            <a:r>
              <a:rPr lang="el-GR" altLang="el-GR"/>
              <a:t>Σκοπός της ΙΟΘ</a:t>
            </a:r>
          </a:p>
        </p:txBody>
      </p:sp>
      <p:sp>
        <p:nvSpPr>
          <p:cNvPr id="13315" name="Θέση περιεχομένου 4"/>
          <p:cNvSpPr>
            <a:spLocks noGrp="1"/>
          </p:cNvSpPr>
          <p:nvPr>
            <p:ph idx="1"/>
          </p:nvPr>
        </p:nvSpPr>
        <p:spPr>
          <a:xfrm>
            <a:off x="463550" y="1557338"/>
            <a:ext cx="8229600" cy="4525962"/>
          </a:xfrm>
        </p:spPr>
        <p:txBody>
          <a:bodyPr/>
          <a:lstStyle/>
          <a:p>
            <a:r>
              <a:rPr lang="el-GR" altLang="el-GR" sz="2200"/>
              <a:t>Ο διδακτικός σκοπός της ΙΟΘ είναι να κατανοήσουν οι φοιτητές τον τρόπο γένεσης και ανάπτυξης της οικονομικής θεωρίας. </a:t>
            </a:r>
          </a:p>
          <a:p>
            <a:r>
              <a:rPr lang="el-GR" altLang="el-GR" sz="2200"/>
              <a:t>Οι φοιτητές θα πρέπει να μπορούν να αντιληφθούν </a:t>
            </a:r>
            <a:r>
              <a:rPr lang="el-GR" altLang="el-GR" sz="2200" b="1"/>
              <a:t>πώς</a:t>
            </a:r>
            <a:r>
              <a:rPr lang="el-GR" altLang="el-GR" sz="2200"/>
              <a:t> </a:t>
            </a:r>
            <a:r>
              <a:rPr lang="el-GR" altLang="el-GR" sz="2200" b="1"/>
              <a:t>προέκυψε</a:t>
            </a:r>
            <a:r>
              <a:rPr lang="el-GR" altLang="el-GR" sz="2200"/>
              <a:t> η οικονομική θεωρία που διδάσκονται σήμερα με σκοπό να την κατανοήσουν καλύτερα μέσα από τις «πρώτες έννοιες» και εξετάζοντας την προβληματική που την δημιούργησε.</a:t>
            </a:r>
          </a:p>
          <a:p>
            <a:r>
              <a:rPr lang="el-GR" altLang="el-GR" sz="2200"/>
              <a:t>Θα δουν τις εναλλακτικές θεωρήσεις της σύγχρονης και κυρίαρχης οικονομικής επιστήμης και θα μπορούν να εξετάσουν τους λόγους για τους οποίους οι επιστημονικές θεωρίες στις κοινωνικές επιστήμες επικρατούν ή μπαίνουν στο περιθώριο.</a:t>
            </a:r>
          </a:p>
          <a:p>
            <a:endParaRPr lang="el-GR" altLang="el-G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3"/>
          <p:cNvSpPr>
            <a:spLocks noGrp="1"/>
          </p:cNvSpPr>
          <p:nvPr>
            <p:ph type="title"/>
          </p:nvPr>
        </p:nvSpPr>
        <p:spPr/>
        <p:txBody>
          <a:bodyPr/>
          <a:lstStyle/>
          <a:p>
            <a:r>
              <a:rPr lang="el-GR" altLang="el-GR"/>
              <a:t>Σκοπός της ΙΟΘ</a:t>
            </a:r>
          </a:p>
        </p:txBody>
      </p:sp>
      <p:sp>
        <p:nvSpPr>
          <p:cNvPr id="14339" name="Θέση περιεχομένου 4"/>
          <p:cNvSpPr>
            <a:spLocks noGrp="1"/>
          </p:cNvSpPr>
          <p:nvPr>
            <p:ph idx="1"/>
          </p:nvPr>
        </p:nvSpPr>
        <p:spPr>
          <a:xfrm>
            <a:off x="463550" y="1557338"/>
            <a:ext cx="8229600" cy="4525962"/>
          </a:xfrm>
        </p:spPr>
        <p:txBody>
          <a:bodyPr/>
          <a:lstStyle/>
          <a:p>
            <a:r>
              <a:rPr lang="el-GR" altLang="el-GR" sz="2200"/>
              <a:t>Η προσέγγιση του μαθήματος είναι ιστορική και αναλυτική. Η εξέλιξη της οικονομικής σκέψης παρουσιάζεται ως μια διαδοχική σειρά μεταβολών στην αντίληψη και την θεώρηση της φύσης της κοινωνικοοικονομικής διαδικασίας. Αυτές οι αλλαγές στο "όραμα" (vision κατά τον Schumpeter) της κυρίαρχης εκδοχής της οικονομικής σκέψης συνεπάγονται κάθε φορά την κατασκευή νέων αναλυτικών εννοιών και κατηγοριών και ενός νέου θεωρητικού προτύπου διάρθρωσής τους. </a:t>
            </a:r>
          </a:p>
          <a:p>
            <a:r>
              <a:rPr lang="el-GR" altLang="el-GR" sz="2200"/>
              <a:t>Επομένως το μάθημα δίνει έμφαση στον ιστορικό χαρακτήρα των οικονομικών θεωριών και στον τρόπο με τον οποίο τα πραγματικά κοινωνικοοικονομικά φαινόμενα διαμορφώνουν την εξέλιξη της οικονομικής θεωρίας. </a:t>
            </a:r>
            <a:endParaRPr lang="el-GR" altLang="el-G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3"/>
          <p:cNvSpPr>
            <a:spLocks noGrp="1"/>
          </p:cNvSpPr>
          <p:nvPr>
            <p:ph type="title"/>
          </p:nvPr>
        </p:nvSpPr>
        <p:spPr/>
        <p:txBody>
          <a:bodyPr/>
          <a:lstStyle/>
          <a:p>
            <a:r>
              <a:rPr lang="el-GR" altLang="el-GR"/>
              <a:t>Σκοπός της ΙΟΘ</a:t>
            </a:r>
          </a:p>
        </p:txBody>
      </p:sp>
      <p:sp>
        <p:nvSpPr>
          <p:cNvPr id="15363" name="Θέση περιεχομένου 4"/>
          <p:cNvSpPr>
            <a:spLocks noGrp="1"/>
          </p:cNvSpPr>
          <p:nvPr>
            <p:ph idx="1"/>
          </p:nvPr>
        </p:nvSpPr>
        <p:spPr>
          <a:xfrm>
            <a:off x="463550" y="1557338"/>
            <a:ext cx="8229600" cy="4525962"/>
          </a:xfrm>
        </p:spPr>
        <p:txBody>
          <a:bodyPr/>
          <a:lstStyle/>
          <a:p>
            <a:r>
              <a:rPr lang="el-GR" altLang="el-GR" sz="2200"/>
              <a:t>Οι φοιτητές κατά συνέπεια θα μπορούν να αντιληφθούν ότι η παραγωγή της επιστήμης είναι ταυτόχρονα και μια κοινωνική διαδικασία η οποία σχετίζεται </a:t>
            </a:r>
          </a:p>
          <a:p>
            <a:pPr lvl="1"/>
            <a:r>
              <a:rPr lang="el-GR" altLang="el-GR" sz="1800"/>
              <a:t>αφενός με την λογική συνέπεια και εσωτερική συνοχή κάθε θεωρίας και με την ικανότητά της να εξετάσει τα κοινωνικά και οικονομικά φαινόμενα, αλλά και</a:t>
            </a:r>
          </a:p>
          <a:p>
            <a:pPr lvl="1"/>
            <a:r>
              <a:rPr lang="el-GR" altLang="el-GR" sz="1800"/>
              <a:t>αφετέρου με την σχέση της με τον οικονομικό, κοινωνικό, πολιτικό και ιδεολογικό περίγυρο</a:t>
            </a:r>
          </a:p>
          <a:p>
            <a:endParaRPr lang="el-GR" altLang="el-GR" sz="2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3"/>
          <p:cNvSpPr>
            <a:spLocks noGrp="1"/>
          </p:cNvSpPr>
          <p:nvPr>
            <p:ph type="ctrTitle"/>
          </p:nvPr>
        </p:nvSpPr>
        <p:spPr/>
        <p:txBody>
          <a:bodyPr/>
          <a:lstStyle/>
          <a:p>
            <a:r>
              <a:rPr lang="el-GR" altLang="el-GR"/>
              <a:t>Εισαγωγή στην Ιστορία Οικονομικών Θεωριών</a:t>
            </a:r>
          </a:p>
        </p:txBody>
      </p:sp>
      <p:sp>
        <p:nvSpPr>
          <p:cNvPr id="16387" name="Υπότιτλος 4"/>
          <p:cNvSpPr>
            <a:spLocks noGrp="1"/>
          </p:cNvSpPr>
          <p:nvPr>
            <p:ph type="subTitle" idx="1"/>
          </p:nvPr>
        </p:nvSpPr>
        <p:spPr>
          <a:xfrm>
            <a:off x="684213" y="3886200"/>
            <a:ext cx="7775575" cy="1752600"/>
          </a:xfrm>
        </p:spPr>
        <p:txBody>
          <a:bodyPr/>
          <a:lstStyle/>
          <a:p>
            <a:r>
              <a:rPr lang="el-GR" altLang="el-GR"/>
              <a:t>Ο ρόλος της ΙΟΘ στην εκπαίδευση των οικονομολόγων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3" name="Θέση περιεχομένου 2"/>
          <p:cNvSpPr>
            <a:spLocks noGrp="1"/>
          </p:cNvSpPr>
          <p:nvPr>
            <p:ph idx="1"/>
          </p:nvPr>
        </p:nvSpPr>
        <p:spPr>
          <a:xfrm>
            <a:off x="463550" y="1557338"/>
            <a:ext cx="8229600" cy="4525962"/>
          </a:xfrm>
        </p:spPr>
        <p:txBody>
          <a:bodyPr rtlCol="0">
            <a:normAutofit fontScale="92500" lnSpcReduction="20000"/>
          </a:bodyPr>
          <a:lstStyle/>
          <a:p>
            <a:pPr fontAlgn="auto">
              <a:spcAft>
                <a:spcPts val="0"/>
              </a:spcAft>
              <a:buFont typeface="Arial" pitchFamily="34" charset="0"/>
              <a:buChar char="•"/>
              <a:defRPr/>
            </a:pPr>
            <a:r>
              <a:rPr lang="el-GR" sz="2800" dirty="0"/>
              <a:t>ΙΟΘ πια δεν διδάσκεται σε πολλά πανεπιστήμια του εξωτερικού.</a:t>
            </a:r>
          </a:p>
          <a:p>
            <a:pPr fontAlgn="auto">
              <a:spcAft>
                <a:spcPts val="0"/>
              </a:spcAft>
              <a:buFont typeface="Arial" pitchFamily="34" charset="0"/>
              <a:buChar char="•"/>
              <a:defRPr/>
            </a:pPr>
            <a:r>
              <a:rPr lang="el-GR" sz="2800" dirty="0"/>
              <a:t>Καθηγητές που συνταξιοδοτούνται βλέπουν το μάθημα που δίδασκαν να μην συνεχίζεται, ενώ τα σημαντικά οικονομικά περιοδικά έχουν πάψει να δέχονται άρθρα με θέμα την ΙΟΘ, η οποία πλέον έχει τα δικά της εξειδικευμένα περιοδικά, τα οποία μάλιστα δεν έχουν υψηλό </a:t>
            </a:r>
            <a:r>
              <a:rPr lang="en-US" sz="2800" dirty="0"/>
              <a:t>ranking</a:t>
            </a:r>
            <a:endParaRPr lang="el-GR" sz="2800" dirty="0"/>
          </a:p>
          <a:p>
            <a:pPr fontAlgn="auto">
              <a:spcAft>
                <a:spcPts val="0"/>
              </a:spcAft>
              <a:buFont typeface="Arial" pitchFamily="34" charset="0"/>
              <a:buChar char="•"/>
              <a:defRPr/>
            </a:pPr>
            <a:r>
              <a:rPr lang="el-GR" sz="2800" dirty="0"/>
              <a:t>Ο λόγος που προβάλλεται για αυτό το φαινόμενο είναι ότι μόνο η σύγχρονη θεωρία είναι η «σωστή» και άρα δεν υπάρχει λόγος να «φορτώνουμε» τους φοιτητές με το να μαθαίνουν «λανθασμένες» θεωρίες παλαιοτέρων εποχών. Έχουν σημαντικές τεχνικές να μάθουν</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2830</Words>
  <Application>Microsoft Office PowerPoint</Application>
  <PresentationFormat>On-screen Show (4:3)</PresentationFormat>
  <Paragraphs>309</Paragraphs>
  <Slides>45</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Θέμα του Office</vt:lpstr>
      <vt:lpstr>Ιστορία Οικονομικών Θεωριών</vt:lpstr>
      <vt:lpstr>Σκοποί  ενότητας</vt:lpstr>
      <vt:lpstr>Περιεχόμενα ενότητας</vt:lpstr>
      <vt:lpstr>Εισαγωγή στην Ιστορία Οικονομικών Θεωριών</vt:lpstr>
      <vt:lpstr>Σκοπός της ΙΟΘ</vt:lpstr>
      <vt:lpstr>Σκοπός της ΙΟΘ</vt:lpstr>
      <vt:lpstr>Σκοπός της ΙΟΘ</vt:lpstr>
      <vt:lpstr>Εισαγωγή στην Ιστορία Οικονομικών Θεωριών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Εισαγωγή στην Ιστορία Οικονομικών Θεωριών</vt:lpstr>
      <vt:lpstr>Μεθοδολογία των Οικονομικών Επιστημών</vt:lpstr>
      <vt:lpstr>Ποιο είναι το αντικείμενο της οικονομικής επιστήμης;</vt:lpstr>
      <vt:lpstr>Ποιο είναι το αντικείμενο της οικονομικής επιστήμης;</vt:lpstr>
      <vt:lpstr>Ποιο είναι το αντικείμενο της οικονομικής επιστήμης;</vt:lpstr>
      <vt:lpstr>Ποιο είναι το αντικείμενο της οικονομικής επιστήμης;</vt:lpstr>
      <vt:lpstr>Ποιο είναι το αντικείμενο της οικονομικής επιστήμης;</vt:lpstr>
      <vt:lpstr>Σε τι διαφέρει η οικονομική επιστήμη από τις θετικές επιστήμες;</vt:lpstr>
      <vt:lpstr>Πως προχωράει η επιστήμη; Κριτήρια αποδοχής ή απόρριψης</vt:lpstr>
      <vt:lpstr>Πως προχωράει η επιστήμη; Κριτήρια αποδοχής ή απόρριψης</vt:lpstr>
      <vt:lpstr>Πως προχωράει η επιστήμη; Κριτήρια αποδοχής ή απόρριψης</vt:lpstr>
      <vt:lpstr>Πως προχωράει η επιστήμη; Κριτήρια αποδοχής ή απόρριψης</vt:lpstr>
      <vt:lpstr>Παράδειγμα</vt:lpstr>
      <vt:lpstr>Παράδειγμα</vt:lpstr>
      <vt:lpstr>Πως προχωράει η επιστήμη; Κριτήρια αποδοχής ή απόρριψης</vt:lpstr>
      <vt:lpstr>Πως προχωράει η επιστήμη; Κριτήρια αποδοχής ή απόρριψης</vt:lpstr>
      <vt:lpstr>Ζητήματα που θα μας απασχολήσουν</vt:lpstr>
      <vt:lpstr>Εισαγωγή στην Ιστορία Οικονομικών Θεωριών</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Τέλος Ενότητας</vt:lpstr>
      <vt:lpstr>Άδειες Χρήσης</vt:lpstr>
      <vt:lpstr>Χρηματοδότηση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2014-04-27T23:57:13Z</dcterms:created>
  <dcterms:modified xsi:type="dcterms:W3CDTF">2024-10-09T15:28:09Z</dcterms:modified>
</cp:coreProperties>
</file>