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98"/>
  </p:notesMasterIdLst>
  <p:sldIdLst>
    <p:sldId id="256" r:id="rId2"/>
    <p:sldId id="261" r:id="rId3"/>
    <p:sldId id="262" r:id="rId4"/>
    <p:sldId id="266" r:id="rId5"/>
    <p:sldId id="327" r:id="rId6"/>
    <p:sldId id="416" r:id="rId7"/>
    <p:sldId id="328" r:id="rId8"/>
    <p:sldId id="325" r:id="rId9"/>
    <p:sldId id="326" r:id="rId10"/>
    <p:sldId id="413" r:id="rId11"/>
    <p:sldId id="329" r:id="rId12"/>
    <p:sldId id="330" r:id="rId13"/>
    <p:sldId id="331" r:id="rId14"/>
    <p:sldId id="332" r:id="rId15"/>
    <p:sldId id="333" r:id="rId16"/>
    <p:sldId id="334" r:id="rId17"/>
    <p:sldId id="335" r:id="rId18"/>
    <p:sldId id="337" r:id="rId19"/>
    <p:sldId id="338" r:id="rId20"/>
    <p:sldId id="339" r:id="rId21"/>
    <p:sldId id="340" r:id="rId22"/>
    <p:sldId id="341" r:id="rId23"/>
    <p:sldId id="342" r:id="rId24"/>
    <p:sldId id="414" r:id="rId25"/>
    <p:sldId id="348" r:id="rId26"/>
    <p:sldId id="347" r:id="rId27"/>
    <p:sldId id="344" r:id="rId28"/>
    <p:sldId id="345" r:id="rId29"/>
    <p:sldId id="346" r:id="rId30"/>
    <p:sldId id="349" r:id="rId31"/>
    <p:sldId id="350" r:id="rId32"/>
    <p:sldId id="351" r:id="rId33"/>
    <p:sldId id="352" r:id="rId34"/>
    <p:sldId id="353" r:id="rId35"/>
    <p:sldId id="354" r:id="rId36"/>
    <p:sldId id="355" r:id="rId37"/>
    <p:sldId id="356" r:id="rId38"/>
    <p:sldId id="357" r:id="rId39"/>
    <p:sldId id="358" r:id="rId40"/>
    <p:sldId id="415" r:id="rId41"/>
    <p:sldId id="359" r:id="rId42"/>
    <p:sldId id="362" r:id="rId43"/>
    <p:sldId id="363" r:id="rId44"/>
    <p:sldId id="364" r:id="rId45"/>
    <p:sldId id="376" r:id="rId46"/>
    <p:sldId id="361" r:id="rId47"/>
    <p:sldId id="375" r:id="rId48"/>
    <p:sldId id="360" r:id="rId49"/>
    <p:sldId id="365" r:id="rId50"/>
    <p:sldId id="366" r:id="rId51"/>
    <p:sldId id="367" r:id="rId52"/>
    <p:sldId id="368" r:id="rId53"/>
    <p:sldId id="369" r:id="rId54"/>
    <p:sldId id="370" r:id="rId55"/>
    <p:sldId id="371" r:id="rId56"/>
    <p:sldId id="372" r:id="rId57"/>
    <p:sldId id="373" r:id="rId58"/>
    <p:sldId id="374" r:id="rId59"/>
    <p:sldId id="377" r:id="rId60"/>
    <p:sldId id="378" r:id="rId61"/>
    <p:sldId id="379" r:id="rId62"/>
    <p:sldId id="380" r:id="rId63"/>
    <p:sldId id="381" r:id="rId64"/>
    <p:sldId id="383" r:id="rId65"/>
    <p:sldId id="384" r:id="rId66"/>
    <p:sldId id="382" r:id="rId67"/>
    <p:sldId id="389" r:id="rId68"/>
    <p:sldId id="385" r:id="rId69"/>
    <p:sldId id="386" r:id="rId70"/>
    <p:sldId id="388" r:id="rId71"/>
    <p:sldId id="387" r:id="rId72"/>
    <p:sldId id="391" r:id="rId73"/>
    <p:sldId id="393" r:id="rId74"/>
    <p:sldId id="390" r:id="rId75"/>
    <p:sldId id="392" r:id="rId76"/>
    <p:sldId id="394" r:id="rId77"/>
    <p:sldId id="395" r:id="rId78"/>
    <p:sldId id="396" r:id="rId79"/>
    <p:sldId id="397" r:id="rId80"/>
    <p:sldId id="398" r:id="rId81"/>
    <p:sldId id="400" r:id="rId82"/>
    <p:sldId id="401" r:id="rId83"/>
    <p:sldId id="402" r:id="rId84"/>
    <p:sldId id="403" r:id="rId85"/>
    <p:sldId id="404" r:id="rId86"/>
    <p:sldId id="405" r:id="rId87"/>
    <p:sldId id="406" r:id="rId88"/>
    <p:sldId id="407" r:id="rId89"/>
    <p:sldId id="408" r:id="rId90"/>
    <p:sldId id="410" r:id="rId91"/>
    <p:sldId id="409" r:id="rId92"/>
    <p:sldId id="411" r:id="rId93"/>
    <p:sldId id="412" r:id="rId94"/>
    <p:sldId id="280" r:id="rId95"/>
    <p:sldId id="289" r:id="rId96"/>
    <p:sldId id="290" r:id="rId97"/>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3" autoAdjust="0"/>
    <p:restoredTop sz="99309" autoAdjust="0"/>
  </p:normalViewPr>
  <p:slideViewPr>
    <p:cSldViewPr>
      <p:cViewPr varScale="1">
        <p:scale>
          <a:sx n="78" d="100"/>
          <a:sy n="78" d="100"/>
        </p:scale>
        <p:origin x="1068"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50CC6D7-23E6-4EF8-8C2D-DE452610AD49}" type="datetimeFigureOut">
              <a:rPr lang="el-GR"/>
              <a:pPr>
                <a:defRPr/>
              </a:pPr>
              <a:t>9/10/2024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28149C4-40A9-40FF-AC9E-E8BD0738DE65}" type="slidenum">
              <a:rPr lang="el-GR"/>
              <a:pPr>
                <a:defRPr/>
              </a:pPr>
              <a:t>‹#›</a:t>
            </a:fld>
            <a:endParaRPr lang="el-GR"/>
          </a:p>
        </p:txBody>
      </p:sp>
    </p:spTree>
    <p:extLst>
      <p:ext uri="{BB962C8B-B14F-4D97-AF65-F5344CB8AC3E}">
        <p14:creationId xmlns:p14="http://schemas.microsoft.com/office/powerpoint/2010/main" val="316504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DF2AAB1-44A1-4AA2-A698-2EC5BEABB24C}"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6976CC-FB4B-4700-A794-56916AE602FC}"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7B2ED1A-B562-458E-B6B8-9D59168A460C}"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6324"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DD2ED2-9D22-4EF9-B911-2C56E29184C6}" type="slidenum">
              <a:rPr lang="el-GR" altLang="el-GR"/>
              <a:pPr fontAlgn="base">
                <a:spcBef>
                  <a:spcPct val="0"/>
                </a:spcBef>
                <a:spcAft>
                  <a:spcPct val="0"/>
                </a:spcAft>
                <a:defRPr/>
              </a:pPr>
              <a:t>4</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6324"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1B8B7FB-275C-4539-BE59-EDE63BFEF0B4}" type="slidenum">
              <a:rPr lang="el-GR" altLang="el-GR"/>
              <a:pPr fontAlgn="base">
                <a:spcBef>
                  <a:spcPct val="0"/>
                </a:spcBef>
                <a:spcAft>
                  <a:spcPct val="0"/>
                </a:spcAft>
                <a:defRPr/>
              </a:pPr>
              <a:t>74</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D94C550-018A-4E6C-BE62-13A1BF5E32C7}" type="slidenum">
              <a:rPr lang="el-GR" altLang="el-GR"/>
              <a:pPr fontAlgn="base">
                <a:spcBef>
                  <a:spcPct val="0"/>
                </a:spcBef>
                <a:spcAft>
                  <a:spcPct val="0"/>
                </a:spcAft>
                <a:defRPr/>
              </a:pPr>
              <a:t>94</a:t>
            </a:fld>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513FD47-6F28-47A8-8280-CBBED4A3D07B}" type="slidenum">
              <a:rPr lang="el-GR" altLang="el-GR"/>
              <a:pPr fontAlgn="base">
                <a:spcBef>
                  <a:spcPct val="0"/>
                </a:spcBef>
                <a:spcAft>
                  <a:spcPct val="0"/>
                </a:spcAft>
                <a:defRPr/>
              </a:pPr>
              <a:t>95</a:t>
            </a:fld>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A80F573-16D8-4B39-999C-1369B2F201DA}" type="slidenum">
              <a:rPr lang="el-GR" altLang="el-GR"/>
              <a:pPr fontAlgn="base">
                <a:spcBef>
                  <a:spcPct val="0"/>
                </a:spcBef>
                <a:spcAft>
                  <a:spcPct val="0"/>
                </a:spcAft>
                <a:defRPr/>
              </a:pPr>
              <a:t>96</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1706993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A789D5A-FB8A-419D-8424-646170A0D9EA}"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74490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28894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813F210C-5D59-4942-96C1-483A460D4F81}"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Tree>
    <p:extLst>
      <p:ext uri="{BB962C8B-B14F-4D97-AF65-F5344CB8AC3E}">
        <p14:creationId xmlns:p14="http://schemas.microsoft.com/office/powerpoint/2010/main" val="288727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365857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4340A0-E9D0-41E6-BCA6-AB886217E2FE}"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99763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31DF334E-C653-4507-A688-43B5CE3DFBF4}"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54509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DD9BBBE-76A6-4167-A4AC-19D5EC1C9C99}"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Tree>
    <p:extLst>
      <p:ext uri="{BB962C8B-B14F-4D97-AF65-F5344CB8AC3E}">
        <p14:creationId xmlns:p14="http://schemas.microsoft.com/office/powerpoint/2010/main" val="3642248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9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5B3535B-1AC9-4027-BA52-E7F31F335132}"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183800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8000C801-A674-41BC-AFD0-A2DC59AA13C9}"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868500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hf sldNum="0" hdr="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www.doaks.org/resources/publications/doaks-online-publications/economic-history-of-byzantiu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a:solidFill>
                  <a:schemeClr val="accent1"/>
                </a:solidFill>
              </a:rPr>
              <a:t>Ενότητα </a:t>
            </a:r>
            <a:r>
              <a:rPr lang="en-US" altLang="el-GR" sz="2800" b="1">
                <a:solidFill>
                  <a:schemeClr val="accent1"/>
                </a:solidFill>
              </a:rPr>
              <a:t>2</a:t>
            </a:r>
            <a:r>
              <a:rPr lang="el-GR" altLang="el-GR" sz="2800">
                <a:solidFill>
                  <a:schemeClr val="accent1"/>
                </a:solidFill>
              </a:rPr>
              <a:t>:</a:t>
            </a:r>
            <a:r>
              <a:rPr lang="en-US" altLang="el-GR" sz="2800">
                <a:solidFill>
                  <a:schemeClr val="accent1"/>
                </a:solidFill>
              </a:rPr>
              <a:t> </a:t>
            </a:r>
            <a:r>
              <a:rPr lang="el-GR" altLang="el-GR" sz="2800"/>
              <a:t>Αρχαία ελληνική και σχολαστική οικονομική σκέψη</a:t>
            </a:r>
            <a:endParaRPr lang="en-US" altLang="el-GR" sz="2800"/>
          </a:p>
          <a:p>
            <a:pPr eaLnBrk="1" hangingPunct="1"/>
            <a:r>
              <a:rPr lang="el-GR" altLang="el-GR" sz="2800"/>
              <a:t>Νίκος Θεοχαράκης</a:t>
            </a:r>
          </a:p>
          <a:p>
            <a:pPr eaLnBrk="1" hangingPunct="1"/>
            <a:endParaRPr lang="el-GR" altLang="el-GR" sz="2800"/>
          </a:p>
          <a:p>
            <a:pPr eaLnBrk="1" hangingPunct="1"/>
            <a:r>
              <a:rPr lang="el-GR" altLang="el-GR" sz="2800"/>
              <a:t>Σχολή Οικονομικών και Πολιτικών Επιστημών</a:t>
            </a:r>
          </a:p>
          <a:p>
            <a:pPr eaLnBrk="1" hangingPunct="1"/>
            <a:r>
              <a:rPr lang="el-GR" altLang="el-GR" sz="2800"/>
              <a:t>Τμήμα Οικονομικών Επιστημών</a:t>
            </a:r>
            <a:endParaRPr lang="en-US" altLang="el-GR" sz="2800"/>
          </a:p>
          <a:p>
            <a:pPr eaLnBrk="1" hangingPunct="1"/>
            <a:endParaRPr lang="el-GR" altLang="el-GR" sz="280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20688"/>
            <a:ext cx="3932237"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022575"/>
            <a:ext cx="39449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620688"/>
            <a:ext cx="3240699" cy="566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548" y="4162412"/>
            <a:ext cx="315118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851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idx="4294967295"/>
          </p:nvPr>
        </p:nvSpPr>
        <p:spPr>
          <a:xfrm>
            <a:off x="0" y="274638"/>
            <a:ext cx="8229600" cy="1143000"/>
          </a:xfrm>
        </p:spPr>
        <p:txBody>
          <a:bodyPr/>
          <a:lstStyle/>
          <a:p>
            <a:pPr eaLnBrk="1" hangingPunct="1"/>
            <a:r>
              <a:rPr lang="el-GR" altLang="el-GR" sz="4000"/>
              <a:t>Αρχαία ελληνική οικονομική σκέψη</a:t>
            </a:r>
            <a:endParaRPr lang="en-GB" altLang="el-GR" sz="4000"/>
          </a:p>
        </p:txBody>
      </p:sp>
      <p:sp>
        <p:nvSpPr>
          <p:cNvPr id="17411" name="TextBox 4"/>
          <p:cNvSpPr txBox="1">
            <a:spLocks noChangeArrowheads="1"/>
          </p:cNvSpPr>
          <p:nvPr/>
        </p:nvSpPr>
        <p:spPr bwMode="auto">
          <a:xfrm>
            <a:off x="395288" y="5300663"/>
            <a:ext cx="32400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a:t>Αριστοφάνης (π. </a:t>
            </a:r>
            <a:r>
              <a:rPr lang="pl-PL" altLang="el-GR" sz="1800"/>
              <a:t>446 – 386 </a:t>
            </a:r>
            <a:r>
              <a:rPr lang="el-GR" altLang="el-GR" sz="1800"/>
              <a:t> π.Χ.)</a:t>
            </a:r>
          </a:p>
          <a:p>
            <a:pPr algn="ctr" eaLnBrk="1" hangingPunct="1">
              <a:spcBef>
                <a:spcPct val="0"/>
              </a:spcBef>
              <a:buFontTx/>
              <a:buNone/>
            </a:pPr>
            <a:r>
              <a:rPr lang="el-GR" altLang="el-GR" sz="1600"/>
              <a:t>Προτομή </a:t>
            </a:r>
            <a:r>
              <a:rPr lang="en-US" altLang="el-GR" sz="1600"/>
              <a:t>Musei Capitolini, </a:t>
            </a:r>
            <a:r>
              <a:rPr lang="el-GR" altLang="el-GR" sz="1600"/>
              <a:t>Ρώμη</a:t>
            </a:r>
            <a:endParaRPr lang="en-GB" altLang="el-GR" sz="1600"/>
          </a:p>
        </p:txBody>
      </p:sp>
      <p:sp>
        <p:nvSpPr>
          <p:cNvPr id="6" name="TextBox 5"/>
          <p:cNvSpPr txBox="1"/>
          <p:nvPr/>
        </p:nvSpPr>
        <p:spPr>
          <a:xfrm>
            <a:off x="3851275" y="5876925"/>
            <a:ext cx="4681538" cy="431800"/>
          </a:xfrm>
          <a:prstGeom prst="rect">
            <a:avLst/>
          </a:prstGeom>
        </p:spPr>
        <p:txBody>
          <a:bodyPr anchor="ctr">
            <a:normAutofit fontScale="70000" lnSpcReduction="20000"/>
          </a:bodyPr>
          <a:lstStyle/>
          <a:p>
            <a:pPr>
              <a:defRPr/>
            </a:pPr>
            <a:r>
              <a:rPr lang="el-GR" i="1" dirty="0"/>
              <a:t>Αριστοφάνους </a:t>
            </a:r>
            <a:r>
              <a:rPr lang="el-GR" i="1" dirty="0" err="1"/>
              <a:t>Κωμωδίαι</a:t>
            </a:r>
            <a:r>
              <a:rPr lang="el-GR" i="1" dirty="0"/>
              <a:t> Εννέα, </a:t>
            </a:r>
            <a:r>
              <a:rPr lang="el-GR" dirty="0"/>
              <a:t>Βενετία 1498, </a:t>
            </a:r>
            <a:r>
              <a:rPr lang="el-GR" dirty="0" err="1"/>
              <a:t>Άλδος</a:t>
            </a:r>
            <a:r>
              <a:rPr lang="el-GR" dirty="0"/>
              <a:t> </a:t>
            </a:r>
            <a:r>
              <a:rPr lang="el-GR" dirty="0" err="1"/>
              <a:t>Μανούτιος</a:t>
            </a:r>
            <a:r>
              <a:rPr lang="el-GR" dirty="0"/>
              <a:t>, έκδοση Μάρκου </a:t>
            </a:r>
            <a:r>
              <a:rPr lang="el-GR" dirty="0" err="1"/>
              <a:t>Μουσούρου</a:t>
            </a:r>
            <a:r>
              <a:rPr lang="el-GR" dirty="0"/>
              <a:t>.</a:t>
            </a:r>
            <a:endParaRPr lang="en-GB" dirty="0"/>
          </a:p>
        </p:txBody>
      </p:sp>
      <p:pic>
        <p:nvPicPr>
          <p:cNvPr id="174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1533525"/>
            <a:ext cx="2728912" cy="362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412875"/>
            <a:ext cx="3024187"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ChangeArrowheads="1"/>
          </p:cNvSpPr>
          <p:nvPr/>
        </p:nvSpPr>
        <p:spPr bwMode="auto">
          <a:xfrm>
            <a:off x="5543550" y="620713"/>
            <a:ext cx="36004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200" dirty="0"/>
              <a:t>Χορός</a:t>
            </a:r>
          </a:p>
          <a:p>
            <a:pPr eaLnBrk="1" hangingPunct="1">
              <a:spcBef>
                <a:spcPct val="0"/>
              </a:spcBef>
              <a:buFontTx/>
              <a:buNone/>
            </a:pPr>
            <a:endParaRPr lang="el-GR" altLang="el-GR" sz="1200" dirty="0"/>
          </a:p>
          <a:p>
            <a:pPr eaLnBrk="1" hangingPunct="1">
              <a:spcBef>
                <a:spcPct val="0"/>
              </a:spcBef>
              <a:buFontTx/>
              <a:buNone/>
            </a:pPr>
            <a:r>
              <a:rPr lang="el-GR" altLang="el-GR" sz="1200" dirty="0"/>
              <a:t>Πολλές φορές μας φαίνεται ότι έχει πάθει η πόλη με τους πολίτες τους καλούς ότι παθαίνει κανείς με το παλαιό και το νέο χρυσό νόμισμα. Γιατί αυτοί που δεν είναι κίβδηλοι αλλά οι πιο καλοί από όλους και από τα νομίσματα τα μόνα που κόπηκαν σωστά και είναι δοκιμασμένα στους Έλληνες και στους βαρβάρους δεν τους χρησιμοποιούμε καθόλου.  Αλλά χρησιμοποιούμε τα κακά χάλκινα που κόπηκαν μόλις χθες ή λίγο πριν με το χειρότερο τρόπο. Έτσι, το ίδιο καταντά με τους πολίτες: αυτούς που ξέρουμε ότι είναι ευγενείς και σώφρονες και δίκαιοι και καλοί κ’ αγαθοί που μεγάλωσαν στην παλαίστρα και στους χορούς και στη μουσική τους κακομεταχειριζόμαστε, και τους χάλκινους και τους ξένους και τους  κοκκινομάλληδες, που κακοί και από κακή καταγωγή, μόλις έλθουν σε αυτή τη γη τους τα προσφέρουμε όλα, ενώ πριν ούτε για φόλα δε θα άξιζαν.  Μα τώρα, ανόητοι,  αλλάξετε τους τρόπους σας και πάλι πάρετε τους τίμιους ανθρώπους. Αν θα το κάνατε αυτό, θα ήταν άξιο επαίνου.  Μα και αν σφάλετε τουλάχιστον θα σας κρεμάσουν από άξιο δέντρο. Έτσι τουλάχιστον θα νομίσουν οι γνωστικοί, αν κάτι σας συμβεί. </a:t>
            </a:r>
            <a:endParaRPr lang="en-GB" altLang="el-GR" sz="1200" dirty="0"/>
          </a:p>
        </p:txBody>
      </p:sp>
      <p:sp>
        <p:nvSpPr>
          <p:cNvPr id="18436" name="TextBox 6"/>
          <p:cNvSpPr txBox="1">
            <a:spLocks noChangeArrowheads="1"/>
          </p:cNvSpPr>
          <p:nvPr/>
        </p:nvSpPr>
        <p:spPr bwMode="auto">
          <a:xfrm>
            <a:off x="5724525" y="5229225"/>
            <a:ext cx="316865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b="1"/>
              <a:t>Βάτραχοι</a:t>
            </a:r>
            <a:r>
              <a:rPr lang="el-GR" altLang="el-GR" sz="1800"/>
              <a:t>, στίχοι 718-737</a:t>
            </a:r>
          </a:p>
          <a:p>
            <a:pPr eaLnBrk="1" hangingPunct="1">
              <a:spcBef>
                <a:spcPct val="0"/>
              </a:spcBef>
              <a:buFontTx/>
              <a:buNone/>
            </a:pPr>
            <a:r>
              <a:rPr lang="el-GR" altLang="el-GR" sz="1800"/>
              <a:t>Πρόκειται για το νόμο του </a:t>
            </a:r>
            <a:r>
              <a:rPr lang="en-US" altLang="el-GR" sz="1800"/>
              <a:t>Gresham.</a:t>
            </a:r>
            <a:endParaRPr lang="en-GB" altLang="el-GR" sz="1800"/>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48680"/>
            <a:ext cx="5110088" cy="4787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idx="4294967295"/>
          </p:nvPr>
        </p:nvSpPr>
        <p:spPr>
          <a:xfrm>
            <a:off x="0" y="274638"/>
            <a:ext cx="8229600" cy="1143000"/>
          </a:xfrm>
        </p:spPr>
        <p:txBody>
          <a:bodyPr/>
          <a:lstStyle/>
          <a:p>
            <a:pPr eaLnBrk="1" hangingPunct="1"/>
            <a:r>
              <a:rPr lang="el-GR" altLang="el-GR" sz="4000"/>
              <a:t>Αρχαία ελληνική οικονομική σκέψη</a:t>
            </a:r>
            <a:endParaRPr lang="en-GB" altLang="el-GR" sz="4000"/>
          </a:p>
        </p:txBody>
      </p:sp>
      <p:sp>
        <p:nvSpPr>
          <p:cNvPr id="19459" name="TextBox 4"/>
          <p:cNvSpPr txBox="1">
            <a:spLocks noChangeArrowheads="1"/>
          </p:cNvSpPr>
          <p:nvPr/>
        </p:nvSpPr>
        <p:spPr bwMode="auto">
          <a:xfrm>
            <a:off x="468313" y="5732463"/>
            <a:ext cx="32400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b="1"/>
              <a:t>Πλάτων</a:t>
            </a:r>
            <a:r>
              <a:rPr lang="el-GR" altLang="el-GR" sz="1800"/>
              <a:t> (427 π.Χ.–347 π.Χ.)</a:t>
            </a:r>
          </a:p>
          <a:p>
            <a:pPr algn="ctr" eaLnBrk="1" hangingPunct="1">
              <a:spcBef>
                <a:spcPct val="0"/>
              </a:spcBef>
              <a:buFontTx/>
              <a:buNone/>
            </a:pPr>
            <a:r>
              <a:rPr lang="el-GR" altLang="el-GR" sz="1600"/>
              <a:t>Έργο Λεωνίδα Δρόση </a:t>
            </a:r>
          </a:p>
          <a:p>
            <a:pPr algn="ctr" eaLnBrk="1" hangingPunct="1">
              <a:spcBef>
                <a:spcPct val="0"/>
              </a:spcBef>
              <a:buFontTx/>
              <a:buNone/>
            </a:pPr>
            <a:r>
              <a:rPr lang="el-GR" altLang="el-GR" sz="1600"/>
              <a:t>Ακαδημία Αθηνών </a:t>
            </a:r>
            <a:endParaRPr lang="en-GB" altLang="el-GR" sz="1600"/>
          </a:p>
        </p:txBody>
      </p:sp>
      <p:sp>
        <p:nvSpPr>
          <p:cNvPr id="19460" name="TextBox 5"/>
          <p:cNvSpPr txBox="1">
            <a:spLocks noChangeArrowheads="1"/>
          </p:cNvSpPr>
          <p:nvPr/>
        </p:nvSpPr>
        <p:spPr bwMode="auto">
          <a:xfrm>
            <a:off x="3927475" y="6119813"/>
            <a:ext cx="46815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400"/>
              <a:t>Η έκδοση των απάντων του Πλάτωνος από τον Ερρίκο Στέφανο, Γενεύη 1578. </a:t>
            </a:r>
            <a:endParaRPr lang="en-GB" altLang="el-GR" sz="1400"/>
          </a:p>
        </p:txBody>
      </p:sp>
      <p:pic>
        <p:nvPicPr>
          <p:cNvPr id="194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3" y="1392238"/>
            <a:ext cx="2854325" cy="417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163" y="1392238"/>
            <a:ext cx="2770187"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33375"/>
            <a:ext cx="5046662" cy="392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TextBox 1"/>
          <p:cNvSpPr txBox="1">
            <a:spLocks noChangeArrowheads="1"/>
          </p:cNvSpPr>
          <p:nvPr/>
        </p:nvSpPr>
        <p:spPr bwMode="auto">
          <a:xfrm>
            <a:off x="6084888" y="1484313"/>
            <a:ext cx="23749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Η ανάγκη δημιουργεί την πόλη</a:t>
            </a:r>
            <a:endParaRPr lang="en-GB" altLang="el-GR" sz="1800"/>
          </a:p>
        </p:txBody>
      </p:sp>
      <p:sp>
        <p:nvSpPr>
          <p:cNvPr id="20484" name="TextBox 2"/>
          <p:cNvSpPr txBox="1">
            <a:spLocks noChangeArrowheads="1"/>
          </p:cNvSpPr>
          <p:nvPr/>
        </p:nvSpPr>
        <p:spPr bwMode="auto">
          <a:xfrm>
            <a:off x="6147285" y="3500437"/>
            <a:ext cx="230346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dirty="0"/>
              <a:t>Η μεγαλύτερη ανάγκη είναι η τροφή</a:t>
            </a:r>
            <a:endParaRPr lang="en-GB" altLang="el-GR"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88913"/>
            <a:ext cx="4751388"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84888" y="836613"/>
            <a:ext cx="2159000" cy="576262"/>
          </a:xfrm>
          <a:prstGeom prst="rect">
            <a:avLst/>
          </a:prstGeom>
        </p:spPr>
        <p:txBody>
          <a:bodyPr anchor="ctr">
            <a:normAutofit fontScale="85000" lnSpcReduction="10000"/>
          </a:bodyPr>
          <a:lstStyle/>
          <a:p>
            <a:pPr>
              <a:defRPr/>
            </a:pPr>
            <a:r>
              <a:rPr lang="el-GR" dirty="0"/>
              <a:t>Ύστερα η κατοικία και η ένδυση και η υπόδηση</a:t>
            </a:r>
            <a:endParaRPr lang="en-GB" dirty="0"/>
          </a:p>
        </p:txBody>
      </p:sp>
      <p:sp>
        <p:nvSpPr>
          <p:cNvPr id="21508" name="TextBox 2"/>
          <p:cNvSpPr txBox="1">
            <a:spLocks noChangeArrowheads="1"/>
          </p:cNvSpPr>
          <p:nvPr/>
        </p:nvSpPr>
        <p:spPr bwMode="auto">
          <a:xfrm>
            <a:off x="6156325" y="2133600"/>
            <a:ext cx="20891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500"/>
              <a:t>Άρα χρειαζόμαστε τουλάχιστον 4-5 άνδρες για την πόλη</a:t>
            </a:r>
            <a:endParaRPr lang="en-GB" altLang="el-GR" sz="1500"/>
          </a:p>
        </p:txBody>
      </p:sp>
      <p:sp>
        <p:nvSpPr>
          <p:cNvPr id="21509" name="TextBox 3"/>
          <p:cNvSpPr txBox="1">
            <a:spLocks noChangeArrowheads="1"/>
          </p:cNvSpPr>
          <p:nvPr/>
        </p:nvSpPr>
        <p:spPr bwMode="auto">
          <a:xfrm>
            <a:off x="6237288" y="3213100"/>
            <a:ext cx="20161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sp>
        <p:nvSpPr>
          <p:cNvPr id="5" name="TextBox 4"/>
          <p:cNvSpPr txBox="1"/>
          <p:nvPr/>
        </p:nvSpPr>
        <p:spPr>
          <a:xfrm>
            <a:off x="6221413" y="3141663"/>
            <a:ext cx="1954212" cy="1655762"/>
          </a:xfrm>
          <a:prstGeom prst="rect">
            <a:avLst/>
          </a:prstGeom>
        </p:spPr>
        <p:txBody>
          <a:bodyPr anchor="ctr">
            <a:normAutofit fontScale="92500" lnSpcReduction="20000"/>
          </a:bodyPr>
          <a:lstStyle/>
          <a:p>
            <a:pPr>
              <a:defRPr/>
            </a:pPr>
            <a:r>
              <a:rPr lang="el-GR" dirty="0"/>
              <a:t>Είναι καλύτερο να ασχολείται κανείς με ένα μόνο αντικείμενο και ο καθένας μας ταιριάζει για ένα πράγμα</a:t>
            </a:r>
            <a:endParaRPr lang="en-GB" dirty="0"/>
          </a:p>
        </p:txBody>
      </p:sp>
      <p:sp>
        <p:nvSpPr>
          <p:cNvPr id="6" name="TextBox 5"/>
          <p:cNvSpPr txBox="1"/>
          <p:nvPr/>
        </p:nvSpPr>
        <p:spPr>
          <a:xfrm>
            <a:off x="6300788" y="5516563"/>
            <a:ext cx="2087562" cy="865187"/>
          </a:xfrm>
          <a:prstGeom prst="rect">
            <a:avLst/>
          </a:prstGeom>
        </p:spPr>
        <p:txBody>
          <a:bodyPr anchor="ctr">
            <a:normAutofit lnSpcReduction="10000"/>
          </a:bodyPr>
          <a:lstStyle/>
          <a:p>
            <a:pPr>
              <a:defRPr/>
            </a:pPr>
            <a:r>
              <a:rPr lang="el-GR" dirty="0"/>
              <a:t>Καλύτερα να έχει ο κάθε εργαζόμενος μόνο μια τέχνη</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4300"/>
            <a:ext cx="4746625" cy="635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1" name="TextBox 1"/>
          <p:cNvSpPr txBox="1">
            <a:spLocks noChangeArrowheads="1"/>
          </p:cNvSpPr>
          <p:nvPr/>
        </p:nvSpPr>
        <p:spPr bwMode="auto">
          <a:xfrm>
            <a:off x="6516688" y="692150"/>
            <a:ext cx="2087562"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Καλό είναι να μην αφήνουμε άσκοπο χρόνο μεταξύ των έργων</a:t>
            </a:r>
            <a:endParaRPr lang="en-GB" altLang="el-GR" sz="1800"/>
          </a:p>
        </p:txBody>
      </p:sp>
      <p:sp>
        <p:nvSpPr>
          <p:cNvPr id="3" name="TextBox 2"/>
          <p:cNvSpPr txBox="1"/>
          <p:nvPr/>
        </p:nvSpPr>
        <p:spPr>
          <a:xfrm>
            <a:off x="6588125" y="2209800"/>
            <a:ext cx="2016125" cy="1081088"/>
          </a:xfrm>
          <a:prstGeom prst="rect">
            <a:avLst/>
          </a:prstGeom>
        </p:spPr>
        <p:txBody>
          <a:bodyPr anchor="ctr">
            <a:normAutofit lnSpcReduction="10000"/>
          </a:bodyPr>
          <a:lstStyle/>
          <a:p>
            <a:pPr>
              <a:defRPr/>
            </a:pPr>
            <a:r>
              <a:rPr lang="el-GR" dirty="0"/>
              <a:t>Όσοι εργάζονται δεν πρέπει να κατασκευάζουν τα εργαλεία τους</a:t>
            </a:r>
            <a:endParaRPr lang="en-GB" dirty="0"/>
          </a:p>
        </p:txBody>
      </p:sp>
      <p:sp>
        <p:nvSpPr>
          <p:cNvPr id="4" name="TextBox 3"/>
          <p:cNvSpPr txBox="1"/>
          <p:nvPr/>
        </p:nvSpPr>
        <p:spPr>
          <a:xfrm>
            <a:off x="6659563" y="3455988"/>
            <a:ext cx="2024062" cy="720725"/>
          </a:xfrm>
          <a:prstGeom prst="rect">
            <a:avLst/>
          </a:prstGeom>
        </p:spPr>
        <p:txBody>
          <a:bodyPr anchor="ctr">
            <a:normAutofit fontScale="85000" lnSpcReduction="10000"/>
          </a:bodyPr>
          <a:lstStyle/>
          <a:p>
            <a:pPr>
              <a:defRPr/>
            </a:pPr>
            <a:r>
              <a:rPr lang="el-GR" dirty="0"/>
              <a:t>Άρα χρειαζόμαστε και αυτούς που θα φτιάχνουν τα εργαλεία</a:t>
            </a:r>
            <a:endParaRPr lang="en-GB" dirty="0"/>
          </a:p>
        </p:txBody>
      </p:sp>
      <p:sp>
        <p:nvSpPr>
          <p:cNvPr id="5" name="TextBox 4"/>
          <p:cNvSpPr txBox="1"/>
          <p:nvPr/>
        </p:nvSpPr>
        <p:spPr>
          <a:xfrm>
            <a:off x="6659563" y="4724400"/>
            <a:ext cx="2233612" cy="1512888"/>
          </a:xfrm>
          <a:prstGeom prst="rect">
            <a:avLst/>
          </a:prstGeom>
        </p:spPr>
        <p:txBody>
          <a:bodyPr anchor="ctr">
            <a:normAutofit fontScale="85000" lnSpcReduction="20000"/>
          </a:bodyPr>
          <a:lstStyle/>
          <a:p>
            <a:pPr>
              <a:defRPr/>
            </a:pPr>
            <a:r>
              <a:rPr lang="el-GR" dirty="0"/>
              <a:t>Και τους βοσκούς που θα παρέχουν ζώα στους γεωργούς και υποζύγια στους τεχνίτες και δέρματα και μαλλιά στους τσαγκάρηδες και στους υφαντές</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333375"/>
            <a:ext cx="4827588" cy="638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TextBox 1"/>
          <p:cNvSpPr txBox="1">
            <a:spLocks noChangeArrowheads="1"/>
          </p:cNvSpPr>
          <p:nvPr/>
        </p:nvSpPr>
        <p:spPr bwMode="auto">
          <a:xfrm>
            <a:off x="6561138" y="692150"/>
            <a:ext cx="2259012"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Επειδή καμία πόλη δεν είναι αυτάρκης χρειαζόμαστε να εισάγουμε από άλλες πόλεις</a:t>
            </a:r>
            <a:endParaRPr lang="en-GB" altLang="el-GR" sz="1800"/>
          </a:p>
        </p:txBody>
      </p:sp>
      <p:sp>
        <p:nvSpPr>
          <p:cNvPr id="23556" name="TextBox 2"/>
          <p:cNvSpPr txBox="1">
            <a:spLocks noChangeArrowheads="1"/>
          </p:cNvSpPr>
          <p:nvPr/>
        </p:nvSpPr>
        <p:spPr bwMode="auto">
          <a:xfrm>
            <a:off x="6638925" y="2349500"/>
            <a:ext cx="1944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Άρα χρειαζόμαστε και εμπόρους</a:t>
            </a:r>
            <a:endParaRPr lang="en-GB" altLang="el-GR" sz="1800"/>
          </a:p>
        </p:txBody>
      </p:sp>
      <p:sp>
        <p:nvSpPr>
          <p:cNvPr id="4" name="TextBox 3"/>
          <p:cNvSpPr txBox="1"/>
          <p:nvPr/>
        </p:nvSpPr>
        <p:spPr>
          <a:xfrm>
            <a:off x="6659563" y="3525838"/>
            <a:ext cx="2160587" cy="1368425"/>
          </a:xfrm>
          <a:prstGeom prst="rect">
            <a:avLst/>
          </a:prstGeom>
        </p:spPr>
        <p:txBody>
          <a:bodyPr anchor="ctr">
            <a:normAutofit fontScale="92500" lnSpcReduction="20000"/>
          </a:bodyPr>
          <a:lstStyle/>
          <a:p>
            <a:pPr>
              <a:defRPr/>
            </a:pPr>
            <a:r>
              <a:rPr lang="el-GR" dirty="0"/>
              <a:t>Και επειδή το εμπόριο γίνεται από τη θάλασσα χρειαζόμαστε ναυτικούς και ναυπηγούς</a:t>
            </a:r>
            <a:endParaRPr lang="en-GB" dirty="0"/>
          </a:p>
        </p:txBody>
      </p:sp>
      <p:sp>
        <p:nvSpPr>
          <p:cNvPr id="5" name="TextBox 4"/>
          <p:cNvSpPr txBox="1"/>
          <p:nvPr/>
        </p:nvSpPr>
        <p:spPr>
          <a:xfrm>
            <a:off x="6711156" y="5084763"/>
            <a:ext cx="1800225" cy="1512887"/>
          </a:xfrm>
          <a:prstGeom prst="rect">
            <a:avLst/>
          </a:prstGeom>
        </p:spPr>
        <p:txBody>
          <a:bodyPr anchor="ctr">
            <a:normAutofit fontScale="92500" lnSpcReduction="10000"/>
          </a:bodyPr>
          <a:lstStyle/>
          <a:p>
            <a:pPr>
              <a:defRPr/>
            </a:pPr>
            <a:r>
              <a:rPr lang="el-GR" dirty="0"/>
              <a:t>Ο καταμερισμός της εργασίας απαιτεί ανταλλαγή: αγοραστές και πωλητές</a:t>
            </a: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61963"/>
            <a:ext cx="43053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TextBox 1"/>
          <p:cNvSpPr txBox="1">
            <a:spLocks noChangeArrowheads="1"/>
          </p:cNvSpPr>
          <p:nvPr/>
        </p:nvSpPr>
        <p:spPr bwMode="auto">
          <a:xfrm>
            <a:off x="6156325" y="981075"/>
            <a:ext cx="21605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Άρα χρειαζόμαστε αγορά και νόμισμα</a:t>
            </a:r>
            <a:endParaRPr lang="en-GB" altLang="el-GR" sz="1800"/>
          </a:p>
        </p:txBody>
      </p:sp>
      <p:sp>
        <p:nvSpPr>
          <p:cNvPr id="3" name="TextBox 2"/>
          <p:cNvSpPr txBox="1"/>
          <p:nvPr/>
        </p:nvSpPr>
        <p:spPr>
          <a:xfrm>
            <a:off x="6300788" y="2060575"/>
            <a:ext cx="2087562" cy="1296988"/>
          </a:xfrm>
          <a:prstGeom prst="rect">
            <a:avLst/>
          </a:prstGeom>
        </p:spPr>
        <p:txBody>
          <a:bodyPr anchor="ctr">
            <a:normAutofit fontScale="85000" lnSpcReduction="20000"/>
          </a:bodyPr>
          <a:lstStyle/>
          <a:p>
            <a:pPr>
              <a:defRPr/>
            </a:pPr>
            <a:r>
              <a:rPr lang="el-GR" dirty="0"/>
              <a:t>Χρειαζόμαστε λιανέμπορους που θα αγοράζουν με χρήμα από τους πωλητές και θα πωλούν στους αγοραστές</a:t>
            </a:r>
            <a:endParaRPr lang="en-GB" dirty="0"/>
          </a:p>
        </p:txBody>
      </p:sp>
      <p:sp>
        <p:nvSpPr>
          <p:cNvPr id="24581" name="TextBox 3"/>
          <p:cNvSpPr txBox="1">
            <a:spLocks noChangeArrowheads="1"/>
          </p:cNvSpPr>
          <p:nvPr/>
        </p:nvSpPr>
        <p:spPr bwMode="auto">
          <a:xfrm>
            <a:off x="6227763" y="3716338"/>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Χρειαζόμαστε και μισθωτούς που είναι μεν διανοητικά κατώτεροι αλλά αντέχουν στην ταλαιπωρία και είναι δυνατοί</a:t>
            </a:r>
            <a:endParaRPr lang="en-GB" altLang="el-GR"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549275"/>
            <a:ext cx="4143375"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TextBox 1"/>
          <p:cNvSpPr txBox="1">
            <a:spLocks noChangeArrowheads="1"/>
          </p:cNvSpPr>
          <p:nvPr/>
        </p:nvSpPr>
        <p:spPr bwMode="auto">
          <a:xfrm>
            <a:off x="5867400" y="1989138"/>
            <a:ext cx="27368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Δεν αρκεί όμως η βασική τροφή. Χρειαζόμαστε και άλλες νοστιμιές, αλάτι, ελιές, τυρί, όσπρια κλπ.</a:t>
            </a:r>
            <a:endParaRPr lang="en-GB" altLang="el-G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a:t>Να περιγράψει συνοπτικά την αρχαία ελληνική οικονομική σκέψη</a:t>
            </a:r>
          </a:p>
          <a:p>
            <a:pPr marL="0" eaLnBrk="1" hangingPunct="1"/>
            <a:r>
              <a:rPr lang="el-GR" altLang="el-GR" sz="2600"/>
              <a:t>Να εξηγήσει σε τι διαφέρει από την σύγχρονη πολιτική οικονομία</a:t>
            </a:r>
          </a:p>
          <a:p>
            <a:pPr marL="0" eaLnBrk="1" hangingPunct="1"/>
            <a:r>
              <a:rPr lang="el-GR" altLang="el-GR" sz="2600"/>
              <a:t>Να δείξει πως επηρέασε τη μεταγενέστερη οικονομική σκέψη</a:t>
            </a:r>
          </a:p>
          <a:p>
            <a:pPr marL="0" eaLnBrk="1" hangingPunct="1"/>
            <a:r>
              <a:rPr lang="el-GR" altLang="el-GR" sz="2600"/>
              <a:t>Να περιγράψει και αναλύσει την οικονομική σκέψη των σχολαστικών θεολόγων του μεσαίωνα</a:t>
            </a:r>
          </a:p>
          <a:p>
            <a:pPr marL="0" eaLnBrk="1" hangingPunct="1"/>
            <a:r>
              <a:rPr lang="el-GR" altLang="el-GR" sz="2600"/>
              <a:t>Να καταδείξει την επιρροή της στην μετέπειτα πολιτική οικονομία</a:t>
            </a:r>
          </a:p>
          <a:p>
            <a:pPr marL="0" eaLnBrk="1" hangingPunct="1"/>
            <a:endParaRPr lang="el-GR" alt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581025"/>
            <a:ext cx="4124325"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TextBox 1"/>
          <p:cNvSpPr txBox="1">
            <a:spLocks noChangeArrowheads="1"/>
          </p:cNvSpPr>
          <p:nvPr/>
        </p:nvSpPr>
        <p:spPr bwMode="auto">
          <a:xfrm>
            <a:off x="5940425" y="1773238"/>
            <a:ext cx="230346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Χρειαζόμαστε και είδη πολυτελείας και τις τέχνες και κοσμήματα και μουσική και θέατρο και χορό, κλπ.</a:t>
            </a:r>
            <a:endParaRPr lang="en-GB" altLang="el-G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604838"/>
            <a:ext cx="417195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27763" y="765175"/>
            <a:ext cx="2089150" cy="1943100"/>
          </a:xfrm>
          <a:prstGeom prst="rect">
            <a:avLst/>
          </a:prstGeom>
        </p:spPr>
        <p:txBody>
          <a:bodyPr anchor="ctr">
            <a:normAutofit fontScale="92500" lnSpcReduction="20000"/>
          </a:bodyPr>
          <a:lstStyle/>
          <a:p>
            <a:pPr>
              <a:defRPr/>
            </a:pPr>
            <a:r>
              <a:rPr lang="el-GR" dirty="0"/>
              <a:t>Αν γίνουμε όμως τόσοι πολλοί δε θα μας φθάνει η γη. Το ίδιο και στις γειτονικές μας πόλεις. Άρα θα πρέπει να πολεμήσουμε</a:t>
            </a:r>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581025"/>
            <a:ext cx="4248150"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5" name="TextBox 1"/>
          <p:cNvSpPr txBox="1">
            <a:spLocks noChangeArrowheads="1"/>
          </p:cNvSpPr>
          <p:nvPr/>
        </p:nvSpPr>
        <p:spPr bwMode="auto">
          <a:xfrm>
            <a:off x="6156325" y="692150"/>
            <a:ext cx="23764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Δεν μπορούμε όμως να πολεμήσουμε μόνοι μας διότι χρειαζόμαστε άτομα ειδικευμένα στον πόλεμο.</a:t>
            </a:r>
            <a:endParaRPr lang="en-GB" altLang="el-G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76250"/>
            <a:ext cx="4286250"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TextBox 1"/>
          <p:cNvSpPr txBox="1">
            <a:spLocks noChangeArrowheads="1"/>
          </p:cNvSpPr>
          <p:nvPr/>
        </p:nvSpPr>
        <p:spPr bwMode="auto">
          <a:xfrm>
            <a:off x="6372225" y="620713"/>
            <a:ext cx="20161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Οι φύλακες της πόλης όμως πρέπει να έχουν ξεχωριστές ικανότητες</a:t>
            </a:r>
            <a:endParaRPr lang="en-GB" altLang="el-GR"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3" y="432669"/>
            <a:ext cx="3710017" cy="604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969" y="5013176"/>
            <a:ext cx="2736304" cy="1034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137" y="6165304"/>
            <a:ext cx="2742208" cy="267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37" y="476673"/>
            <a:ext cx="3279408" cy="332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137" y="3895312"/>
            <a:ext cx="28098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3497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p:txBody>
          <a:bodyPr/>
          <a:lstStyle/>
          <a:p>
            <a:pPr eaLnBrk="1" hangingPunct="1"/>
            <a:r>
              <a:rPr lang="el-GR" altLang="el-GR"/>
              <a:t>Ξενοφών (430 – 344 π.Χ.)</a:t>
            </a:r>
            <a:endParaRPr lang="en-GB" altLang="el-GR"/>
          </a:p>
        </p:txBody>
      </p:sp>
      <p:sp>
        <p:nvSpPr>
          <p:cNvPr id="30723" name="Content Placeholder 4"/>
          <p:cNvSpPr>
            <a:spLocks noGrp="1"/>
          </p:cNvSpPr>
          <p:nvPr>
            <p:ph idx="1"/>
          </p:nvPr>
        </p:nvSpPr>
        <p:spPr>
          <a:xfrm>
            <a:off x="463550" y="1557338"/>
            <a:ext cx="8229600" cy="4525962"/>
          </a:xfrm>
        </p:spPr>
        <p:txBody>
          <a:bodyPr/>
          <a:lstStyle/>
          <a:p>
            <a:pPr eaLnBrk="1" hangingPunct="1"/>
            <a:r>
              <a:rPr lang="el-GR" altLang="el-GR"/>
              <a:t>Κύρου παιδεία</a:t>
            </a:r>
          </a:p>
          <a:p>
            <a:pPr eaLnBrk="1" hangingPunct="1"/>
            <a:r>
              <a:rPr lang="el-GR" altLang="el-GR"/>
              <a:t>Οικονομικός</a:t>
            </a:r>
          </a:p>
          <a:p>
            <a:pPr eaLnBrk="1" hangingPunct="1"/>
            <a:r>
              <a:rPr lang="el-GR" altLang="el-GR"/>
              <a:t>Πόροι ή περί προσόδων</a:t>
            </a:r>
            <a:endParaRPr lang="en-GB" altLang="el-GR"/>
          </a:p>
        </p:txBody>
      </p:sp>
      <p:sp>
        <p:nvSpPr>
          <p:cNvPr id="30724" name="TextBox 2"/>
          <p:cNvSpPr txBox="1">
            <a:spLocks noChangeArrowheads="1"/>
          </p:cNvSpPr>
          <p:nvPr/>
        </p:nvSpPr>
        <p:spPr bwMode="auto">
          <a:xfrm>
            <a:off x="1331913" y="1844675"/>
            <a:ext cx="6408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idx="4294967295"/>
          </p:nvPr>
        </p:nvSpPr>
        <p:spPr>
          <a:xfrm>
            <a:off x="0" y="274638"/>
            <a:ext cx="8229600" cy="1143000"/>
          </a:xfrm>
        </p:spPr>
        <p:txBody>
          <a:bodyPr/>
          <a:lstStyle/>
          <a:p>
            <a:pPr eaLnBrk="1" hangingPunct="1"/>
            <a:r>
              <a:rPr lang="el-GR" altLang="el-GR" sz="4000"/>
              <a:t>Αρχαία ελληνική οικονομική σκέψη</a:t>
            </a:r>
            <a:endParaRPr lang="en-GB" altLang="el-GR" sz="4000"/>
          </a:p>
        </p:txBody>
      </p:sp>
      <p:sp>
        <p:nvSpPr>
          <p:cNvPr id="5" name="TextBox 4"/>
          <p:cNvSpPr txBox="1"/>
          <p:nvPr/>
        </p:nvSpPr>
        <p:spPr>
          <a:xfrm>
            <a:off x="468313" y="5732463"/>
            <a:ext cx="3240087" cy="865187"/>
          </a:xfrm>
          <a:prstGeom prst="rect">
            <a:avLst/>
          </a:prstGeom>
        </p:spPr>
        <p:txBody>
          <a:bodyPr anchor="ctr">
            <a:normAutofit lnSpcReduction="10000"/>
          </a:bodyPr>
          <a:lstStyle/>
          <a:p>
            <a:pPr algn="ctr">
              <a:defRPr/>
            </a:pPr>
            <a:r>
              <a:rPr lang="el-GR" b="1" dirty="0"/>
              <a:t>Ξενοφών</a:t>
            </a:r>
            <a:r>
              <a:rPr lang="el-GR" dirty="0"/>
              <a:t> (430 – 344 </a:t>
            </a:r>
            <a:r>
              <a:rPr lang="el-GR" dirty="0" err="1"/>
              <a:t>π.Χ.</a:t>
            </a:r>
            <a:r>
              <a:rPr lang="el-GR" dirty="0"/>
              <a:t>)</a:t>
            </a:r>
          </a:p>
          <a:p>
            <a:pPr algn="ctr">
              <a:defRPr/>
            </a:pPr>
            <a:r>
              <a:rPr lang="en-GB" dirty="0"/>
              <a:t>Bibliotheca Alexandrina Museum</a:t>
            </a:r>
            <a:r>
              <a:rPr lang="el-GR" dirty="0"/>
              <a:t>, Αίγυπτος</a:t>
            </a:r>
          </a:p>
        </p:txBody>
      </p:sp>
      <p:sp>
        <p:nvSpPr>
          <p:cNvPr id="31748" name="TextBox 5"/>
          <p:cNvSpPr txBox="1">
            <a:spLocks noChangeArrowheads="1"/>
          </p:cNvSpPr>
          <p:nvPr/>
        </p:nvSpPr>
        <p:spPr bwMode="auto">
          <a:xfrm>
            <a:off x="3203575" y="3128963"/>
            <a:ext cx="28305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400"/>
              <a:t>     Η πρώτη έκδοση των απάντων</a:t>
            </a:r>
          </a:p>
          <a:p>
            <a:pPr algn="ctr" eaLnBrk="1" hangingPunct="1">
              <a:spcBef>
                <a:spcPct val="0"/>
              </a:spcBef>
              <a:buFontTx/>
              <a:buNone/>
            </a:pPr>
            <a:r>
              <a:rPr lang="el-GR" altLang="el-GR" sz="1400"/>
              <a:t> του Ξενοφώντος από τον </a:t>
            </a:r>
          </a:p>
          <a:p>
            <a:pPr algn="ctr" eaLnBrk="1" hangingPunct="1">
              <a:spcBef>
                <a:spcPct val="0"/>
              </a:spcBef>
              <a:buFontTx/>
              <a:buNone/>
            </a:pPr>
            <a:r>
              <a:rPr lang="el-GR" altLang="el-GR" sz="1400"/>
              <a:t>     </a:t>
            </a:r>
            <a:r>
              <a:rPr lang="en-US" altLang="el-GR" sz="1400"/>
              <a:t>Boninus</a:t>
            </a:r>
            <a:r>
              <a:rPr lang="el-GR" altLang="el-GR" sz="1400"/>
              <a:t>, </a:t>
            </a:r>
            <a:r>
              <a:rPr lang="en-US" altLang="el-GR" sz="1400"/>
              <a:t>Giunta </a:t>
            </a:r>
            <a:r>
              <a:rPr lang="el-GR" altLang="el-GR" sz="1400"/>
              <a:t>Φλωρεντία 1516. </a:t>
            </a:r>
            <a:endParaRPr lang="en-GB" altLang="el-GR" sz="1400"/>
          </a:p>
        </p:txBody>
      </p:sp>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844675"/>
            <a:ext cx="3449638" cy="344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341438"/>
            <a:ext cx="256222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341438"/>
            <a:ext cx="2830513" cy="167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56325" y="5589588"/>
            <a:ext cx="2562225" cy="863600"/>
          </a:xfrm>
          <a:prstGeom prst="rect">
            <a:avLst/>
          </a:prstGeom>
        </p:spPr>
        <p:txBody>
          <a:bodyPr anchor="ctr">
            <a:normAutofit fontScale="92500" lnSpcReduction="10000"/>
          </a:bodyPr>
          <a:lstStyle/>
          <a:p>
            <a:pPr>
              <a:defRPr/>
            </a:pPr>
            <a:r>
              <a:rPr lang="el-GR" dirty="0"/>
              <a:t>Λατινική έκδοση απάντων </a:t>
            </a:r>
            <a:r>
              <a:rPr lang="en-US" dirty="0"/>
              <a:t>Andreas </a:t>
            </a:r>
            <a:r>
              <a:rPr lang="en-US" dirty="0" err="1"/>
              <a:t>Cratander</a:t>
            </a:r>
            <a:r>
              <a:rPr lang="en-US" dirty="0"/>
              <a:t>, </a:t>
            </a:r>
            <a:r>
              <a:rPr lang="el-GR" dirty="0"/>
              <a:t>Βασιλεία, 1534</a:t>
            </a:r>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idx="4294967295"/>
          </p:nvPr>
        </p:nvSpPr>
        <p:spPr>
          <a:xfrm>
            <a:off x="0" y="274638"/>
            <a:ext cx="8229600" cy="1143000"/>
          </a:xfrm>
        </p:spPr>
        <p:txBody>
          <a:bodyPr/>
          <a:lstStyle/>
          <a:p>
            <a:pPr eaLnBrk="1" hangingPunct="1"/>
            <a:r>
              <a:rPr lang="el-GR" altLang="el-GR" sz="4000"/>
              <a:t>Αρχαία ελληνική οικονομική σκέψη</a:t>
            </a:r>
            <a:endParaRPr lang="en-GB" altLang="el-GR" sz="4000"/>
          </a:p>
        </p:txBody>
      </p:sp>
      <p:sp>
        <p:nvSpPr>
          <p:cNvPr id="5" name="TextBox 4"/>
          <p:cNvSpPr txBox="1"/>
          <p:nvPr/>
        </p:nvSpPr>
        <p:spPr>
          <a:xfrm>
            <a:off x="468313" y="5445125"/>
            <a:ext cx="2374900" cy="1152525"/>
          </a:xfrm>
          <a:prstGeom prst="rect">
            <a:avLst/>
          </a:prstGeom>
        </p:spPr>
        <p:txBody>
          <a:bodyPr anchor="ctr">
            <a:normAutofit fontScale="92500" lnSpcReduction="20000"/>
          </a:bodyPr>
          <a:lstStyle/>
          <a:p>
            <a:pPr algn="ctr">
              <a:defRPr/>
            </a:pPr>
            <a:r>
              <a:rPr lang="el-GR" dirty="0"/>
              <a:t>Κοινή έκδοση των οικονομικών βιβλίων του Αριστοτέλους και του Ξενοφώντος στα λατινικά, Παρίσι, 1564 </a:t>
            </a:r>
          </a:p>
        </p:txBody>
      </p:sp>
      <p:sp>
        <p:nvSpPr>
          <p:cNvPr id="32772" name="TextBox 5"/>
          <p:cNvSpPr txBox="1">
            <a:spLocks noChangeArrowheads="1"/>
          </p:cNvSpPr>
          <p:nvPr/>
        </p:nvSpPr>
        <p:spPr bwMode="auto">
          <a:xfrm>
            <a:off x="3227388" y="5516563"/>
            <a:ext cx="2100262"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400"/>
              <a:t>     </a:t>
            </a:r>
            <a:r>
              <a:rPr lang="el-GR" altLang="el-GR" sz="1800"/>
              <a:t>Ξενοφώντος, </a:t>
            </a:r>
            <a:r>
              <a:rPr lang="el-GR" altLang="el-GR" sz="1800" i="1"/>
              <a:t>Κύρου Παιδεία</a:t>
            </a:r>
            <a:r>
              <a:rPr lang="el-GR" altLang="el-GR" sz="1800"/>
              <a:t>, </a:t>
            </a:r>
            <a:r>
              <a:rPr lang="en-US" altLang="el-GR" sz="1800"/>
              <a:t>Aalst, </a:t>
            </a:r>
            <a:r>
              <a:rPr lang="el-GR" altLang="el-GR" sz="1800"/>
              <a:t>Βέλγιο, 1527 </a:t>
            </a:r>
            <a:endParaRPr lang="en-GB" altLang="el-GR" sz="1800"/>
          </a:p>
        </p:txBody>
      </p:sp>
      <p:sp>
        <p:nvSpPr>
          <p:cNvPr id="2" name="TextBox 1"/>
          <p:cNvSpPr txBox="1"/>
          <p:nvPr/>
        </p:nvSpPr>
        <p:spPr>
          <a:xfrm>
            <a:off x="6156325" y="5589588"/>
            <a:ext cx="2562225" cy="863600"/>
          </a:xfrm>
          <a:prstGeom prst="rect">
            <a:avLst/>
          </a:prstGeom>
        </p:spPr>
        <p:txBody>
          <a:bodyPr anchor="ctr">
            <a:normAutofit lnSpcReduction="10000"/>
          </a:bodyPr>
          <a:lstStyle/>
          <a:p>
            <a:pPr>
              <a:defRPr/>
            </a:pPr>
            <a:r>
              <a:rPr lang="el-GR" dirty="0"/>
              <a:t>Σχολιασμένη έκδοση, διδακτορική διατριβή, Ουτρέχτη, 1851</a:t>
            </a:r>
            <a:endParaRPr lang="en-GB" dirty="0"/>
          </a:p>
        </p:txBody>
      </p:sp>
      <p:pic>
        <p:nvPicPr>
          <p:cNvPr id="327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71600"/>
            <a:ext cx="2433637" cy="398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88" y="1371600"/>
            <a:ext cx="2305050" cy="328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4608513"/>
            <a:ext cx="320992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463" y="1196975"/>
            <a:ext cx="1987550" cy="343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p:cNvSpPr txBox="1">
            <a:spLocks noChangeArrowheads="1"/>
          </p:cNvSpPr>
          <p:nvPr/>
        </p:nvSpPr>
        <p:spPr bwMode="auto">
          <a:xfrm>
            <a:off x="1187450" y="5013325"/>
            <a:ext cx="68405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καταμερισμός της εργασίας καθορίζεται από το μέγεθος της αγοράς</a:t>
            </a:r>
            <a:endParaRPr lang="en-GB" altLang="el-GR" sz="1800"/>
          </a:p>
        </p:txBody>
      </p:sp>
      <p:pic>
        <p:nvPicPr>
          <p:cNvPr id="337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33425"/>
            <a:ext cx="691356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
          <p:cNvSpPr txBox="1">
            <a:spLocks noChangeArrowheads="1"/>
          </p:cNvSpPr>
          <p:nvPr/>
        </p:nvSpPr>
        <p:spPr bwMode="auto">
          <a:xfrm>
            <a:off x="1187450" y="5013325"/>
            <a:ext cx="68405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i="1"/>
              <a:t>Κύρου παιδεία</a:t>
            </a:r>
            <a:r>
              <a:rPr lang="el-GR" altLang="el-GR" sz="1800"/>
              <a:t>, 1.3.16-17.  Δεν αποτελεί εφαρμογή του κριτηρίου </a:t>
            </a:r>
            <a:r>
              <a:rPr lang="en-US" altLang="el-GR" sz="1800"/>
              <a:t>Pareto </a:t>
            </a:r>
            <a:r>
              <a:rPr lang="el-GR" altLang="el-GR" sz="1800"/>
              <a:t>η έλλειψη δικαιοσύνης</a:t>
            </a:r>
            <a:endParaRPr lang="en-GB" altLang="el-GR" sz="1800"/>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28775"/>
            <a:ext cx="747395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77500" lnSpcReduction="20000"/>
          </a:bodyPr>
          <a:lstStyle/>
          <a:p>
            <a:pPr marL="0" eaLnBrk="1" fontAlgn="auto" hangingPunct="1">
              <a:spcAft>
                <a:spcPts val="0"/>
              </a:spcAft>
              <a:buFont typeface="Arial" pitchFamily="34" charset="0"/>
              <a:buChar char="•"/>
              <a:defRPr/>
            </a:pPr>
            <a:r>
              <a:rPr lang="el-GR" b="1" dirty="0"/>
              <a:t>Αρχαία ελληνική οικονομική σκέψη</a:t>
            </a:r>
          </a:p>
          <a:p>
            <a:pPr marL="400050" lvl="1" eaLnBrk="1" fontAlgn="auto" hangingPunct="1">
              <a:spcAft>
                <a:spcPts val="0"/>
              </a:spcAft>
              <a:buFont typeface="Arial" pitchFamily="34" charset="0"/>
              <a:buChar char="•"/>
              <a:defRPr/>
            </a:pPr>
            <a:r>
              <a:rPr lang="el-GR" dirty="0"/>
              <a:t>Πλάτων </a:t>
            </a:r>
            <a:r>
              <a:rPr lang="el-GR" i="1" dirty="0"/>
              <a:t>Πολιτεία</a:t>
            </a:r>
          </a:p>
          <a:p>
            <a:pPr marL="400050" lvl="1" eaLnBrk="1" fontAlgn="auto" hangingPunct="1">
              <a:spcAft>
                <a:spcPts val="0"/>
              </a:spcAft>
              <a:buFont typeface="Arial" pitchFamily="34" charset="0"/>
              <a:buChar char="•"/>
              <a:defRPr/>
            </a:pPr>
            <a:r>
              <a:rPr lang="el-GR" dirty="0"/>
              <a:t>Ξενοφών </a:t>
            </a:r>
            <a:r>
              <a:rPr lang="el-GR" i="1" dirty="0" err="1"/>
              <a:t>Κύρου</a:t>
            </a:r>
            <a:r>
              <a:rPr lang="el-GR" i="1" dirty="0"/>
              <a:t> Παιδεία</a:t>
            </a:r>
            <a:r>
              <a:rPr lang="el-GR" dirty="0"/>
              <a:t>, </a:t>
            </a:r>
            <a:r>
              <a:rPr lang="el-GR" i="1" dirty="0"/>
              <a:t>Πόροι ή Περί Προσόδων</a:t>
            </a:r>
            <a:r>
              <a:rPr lang="el-GR" dirty="0"/>
              <a:t>, </a:t>
            </a:r>
            <a:r>
              <a:rPr lang="el-GR" i="1" dirty="0"/>
              <a:t>Οικονομικός</a:t>
            </a:r>
          </a:p>
          <a:p>
            <a:pPr marL="400050" lvl="1" eaLnBrk="1" fontAlgn="auto" hangingPunct="1">
              <a:spcAft>
                <a:spcPts val="0"/>
              </a:spcAft>
              <a:buFont typeface="Arial" pitchFamily="34" charset="0"/>
              <a:buChar char="•"/>
              <a:defRPr/>
            </a:pPr>
            <a:r>
              <a:rPr lang="el-GR" dirty="0"/>
              <a:t>Αριστοτέλης </a:t>
            </a:r>
            <a:r>
              <a:rPr lang="el-GR" i="1" dirty="0"/>
              <a:t>Πολιτικά, Ηθικά Νικομάχεια</a:t>
            </a:r>
          </a:p>
          <a:p>
            <a:pPr marL="400050" lvl="1" eaLnBrk="1" fontAlgn="auto" hangingPunct="1">
              <a:spcAft>
                <a:spcPts val="0"/>
              </a:spcAft>
              <a:buFont typeface="Arial" pitchFamily="34" charset="0"/>
              <a:buChar char="•"/>
              <a:defRPr/>
            </a:pPr>
            <a:r>
              <a:rPr lang="el-GR" dirty="0"/>
              <a:t>Επικούρειοι, Στωικοί </a:t>
            </a:r>
          </a:p>
          <a:p>
            <a:pPr marL="0" eaLnBrk="1" fontAlgn="auto" hangingPunct="1">
              <a:spcAft>
                <a:spcPts val="0"/>
              </a:spcAft>
              <a:buFont typeface="Arial" pitchFamily="34" charset="0"/>
              <a:buChar char="•"/>
              <a:defRPr/>
            </a:pPr>
            <a:r>
              <a:rPr lang="el-GR" b="1" dirty="0"/>
              <a:t>Σχολαστική οικονομική σκέψη</a:t>
            </a:r>
          </a:p>
          <a:p>
            <a:pPr marL="400050" lvl="1" eaLnBrk="1" fontAlgn="auto" hangingPunct="1">
              <a:spcAft>
                <a:spcPts val="0"/>
              </a:spcAft>
              <a:buFont typeface="Arial" pitchFamily="34" charset="0"/>
              <a:buChar char="•"/>
              <a:defRPr/>
            </a:pPr>
            <a:r>
              <a:rPr lang="el-GR" dirty="0"/>
              <a:t>Αγ. Αλβέρτος Μέγας</a:t>
            </a:r>
          </a:p>
          <a:p>
            <a:pPr marL="400050" lvl="1" eaLnBrk="1" fontAlgn="auto" hangingPunct="1">
              <a:spcAft>
                <a:spcPts val="0"/>
              </a:spcAft>
              <a:buFont typeface="Arial" pitchFamily="34" charset="0"/>
              <a:buChar char="•"/>
              <a:defRPr/>
            </a:pPr>
            <a:r>
              <a:rPr lang="el-GR" dirty="0"/>
              <a:t>Αγ. Θωμάς Ακινάτης </a:t>
            </a:r>
          </a:p>
          <a:p>
            <a:pPr marL="400050" lvl="1" eaLnBrk="1" fontAlgn="auto" hangingPunct="1">
              <a:spcAft>
                <a:spcPts val="0"/>
              </a:spcAft>
              <a:buFont typeface="Arial" pitchFamily="34" charset="0"/>
              <a:buChar char="•"/>
              <a:defRPr/>
            </a:pPr>
            <a:r>
              <a:rPr lang="en-US" dirty="0"/>
              <a:t>San Bernardino da Siena, </a:t>
            </a:r>
            <a:r>
              <a:rPr lang="en-US" dirty="0" err="1"/>
              <a:t>Sant</a:t>
            </a:r>
            <a:r>
              <a:rPr lang="en-US" dirty="0"/>
              <a:t>’ </a:t>
            </a:r>
            <a:r>
              <a:rPr lang="en-US" dirty="0" err="1"/>
              <a:t>Antonino</a:t>
            </a:r>
            <a:r>
              <a:rPr lang="en-US" dirty="0"/>
              <a:t> da Firenze</a:t>
            </a:r>
          </a:p>
          <a:p>
            <a:pPr marL="400050" lvl="1" eaLnBrk="1" fontAlgn="auto" hangingPunct="1">
              <a:spcAft>
                <a:spcPts val="0"/>
              </a:spcAft>
              <a:buFont typeface="Arial" pitchFamily="34" charset="0"/>
              <a:buChar char="•"/>
              <a:defRPr/>
            </a:pPr>
            <a:r>
              <a:rPr lang="el-GR" dirty="0"/>
              <a:t>Σχολή Σαλαμάνκας</a:t>
            </a:r>
          </a:p>
          <a:p>
            <a:pPr marL="0" indent="0" eaLnBrk="1" fontAlgn="auto" hangingPunct="1">
              <a:spcAft>
                <a:spcPts val="0"/>
              </a:spcAft>
              <a:buFont typeface="Arial" pitchFamily="34" charset="0"/>
              <a:buNone/>
              <a:defRPr/>
            </a:pP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p:txBody>
          <a:bodyPr/>
          <a:lstStyle/>
          <a:p>
            <a:pPr eaLnBrk="1" hangingPunct="1"/>
            <a:r>
              <a:rPr lang="el-GR" altLang="el-GR"/>
              <a:t>Ξενοφών (430 – 344 π.Χ.)</a:t>
            </a:r>
            <a:endParaRPr lang="en-GB" altLang="el-GR"/>
          </a:p>
        </p:txBody>
      </p:sp>
      <p:sp>
        <p:nvSpPr>
          <p:cNvPr id="5" name="Content Placeholder 4"/>
          <p:cNvSpPr>
            <a:spLocks noGrp="1"/>
          </p:cNvSpPr>
          <p:nvPr>
            <p:ph idx="1"/>
          </p:nvPr>
        </p:nvSpPr>
        <p:spPr>
          <a:xfrm>
            <a:off x="463550" y="1557338"/>
            <a:ext cx="8229600" cy="4525962"/>
          </a:xfrm>
        </p:spPr>
        <p:txBody>
          <a:bodyPr/>
          <a:lstStyle/>
          <a:p>
            <a:pPr eaLnBrk="1" hangingPunct="1">
              <a:defRPr/>
            </a:pPr>
            <a:r>
              <a:rPr lang="el-GR" dirty="0"/>
              <a:t>Οικονομικός</a:t>
            </a:r>
          </a:p>
          <a:p>
            <a:pPr marL="0" indent="0" eaLnBrk="1" hangingPunct="1">
              <a:buFont typeface="Arial" charset="0"/>
              <a:buNone/>
              <a:defRPr/>
            </a:pPr>
            <a:endParaRPr lang="el-GR" dirty="0"/>
          </a:p>
        </p:txBody>
      </p:sp>
      <p:sp>
        <p:nvSpPr>
          <p:cNvPr id="35844" name="TextBox 2"/>
          <p:cNvSpPr txBox="1">
            <a:spLocks noChangeArrowheads="1"/>
          </p:cNvSpPr>
          <p:nvPr/>
        </p:nvSpPr>
        <p:spPr bwMode="auto">
          <a:xfrm>
            <a:off x="1331913" y="1844675"/>
            <a:ext cx="6408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pic>
        <p:nvPicPr>
          <p:cNvPr id="358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168525"/>
            <a:ext cx="1874837"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Rectangle 1"/>
          <p:cNvSpPr>
            <a:spLocks noChangeArrowheads="1"/>
          </p:cNvSpPr>
          <p:nvPr/>
        </p:nvSpPr>
        <p:spPr bwMode="auto">
          <a:xfrm>
            <a:off x="755650" y="5157788"/>
            <a:ext cx="41036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S. B. Pomeroy</a:t>
            </a:r>
            <a:r>
              <a:rPr lang="el-GR" altLang="el-GR" sz="1800"/>
              <a:t>,</a:t>
            </a:r>
            <a:r>
              <a:rPr lang="en-US" altLang="el-GR" sz="1800"/>
              <a:t> </a:t>
            </a:r>
            <a:r>
              <a:rPr lang="en-US" altLang="el-GR" sz="1800" i="1"/>
              <a:t>Xenophon, Oeconomicus. A Social and Historical Commentary</a:t>
            </a:r>
            <a:r>
              <a:rPr lang="el-GR" altLang="el-GR" sz="1800"/>
              <a:t>, </a:t>
            </a:r>
            <a:r>
              <a:rPr lang="en-US" altLang="el-GR" sz="1800"/>
              <a:t>Oxford Clarendon Press, 1994.</a:t>
            </a:r>
            <a:endParaRPr lang="en-GB" altLang="el-GR" sz="1800"/>
          </a:p>
        </p:txBody>
      </p:sp>
      <p:pic>
        <p:nvPicPr>
          <p:cNvPr id="358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844675"/>
            <a:ext cx="4357688" cy="229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8" name="TextBox 5"/>
          <p:cNvSpPr txBox="1">
            <a:spLocks noChangeArrowheads="1"/>
          </p:cNvSpPr>
          <p:nvPr/>
        </p:nvSpPr>
        <p:spPr bwMode="auto">
          <a:xfrm>
            <a:off x="3924300" y="4365625"/>
            <a:ext cx="44640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Λατινική μετάφραση, Παρίσι 1506</a:t>
            </a:r>
            <a:endParaRPr lang="en-GB" altLang="el-GR"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p:txBody>
          <a:bodyPr/>
          <a:lstStyle/>
          <a:p>
            <a:pPr eaLnBrk="1" hangingPunct="1"/>
            <a:r>
              <a:rPr lang="el-GR" altLang="el-GR"/>
              <a:t>Ξενοφών (430 – 344 π.Χ.)</a:t>
            </a:r>
            <a:endParaRPr lang="en-GB" altLang="el-GR"/>
          </a:p>
        </p:txBody>
      </p:sp>
      <p:sp>
        <p:nvSpPr>
          <p:cNvPr id="36867" name="TextBox 2"/>
          <p:cNvSpPr txBox="1">
            <a:spLocks noChangeArrowheads="1"/>
          </p:cNvSpPr>
          <p:nvPr/>
        </p:nvSpPr>
        <p:spPr bwMode="auto">
          <a:xfrm>
            <a:off x="1331913" y="1844675"/>
            <a:ext cx="6408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38" y="1341438"/>
            <a:ext cx="6481762" cy="427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Rectangle 6"/>
          <p:cNvSpPr>
            <a:spLocks noChangeArrowheads="1"/>
          </p:cNvSpPr>
          <p:nvPr/>
        </p:nvSpPr>
        <p:spPr bwMode="auto">
          <a:xfrm>
            <a:off x="2220913" y="57324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Γερμανική έκδοση, Αμβούργο, 1734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6777038" y="908050"/>
            <a:ext cx="204311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Το αντικείμενο της οικονομικής τέχνης</a:t>
            </a:r>
            <a:endParaRPr lang="en-GB" altLang="el-GR" sz="1800"/>
          </a:p>
        </p:txBody>
      </p:sp>
      <p:sp>
        <p:nvSpPr>
          <p:cNvPr id="37891" name="TextBox 4"/>
          <p:cNvSpPr txBox="1">
            <a:spLocks noChangeArrowheads="1"/>
          </p:cNvSpPr>
          <p:nvPr/>
        </p:nvSpPr>
        <p:spPr bwMode="auto">
          <a:xfrm>
            <a:off x="6875463" y="2205038"/>
            <a:ext cx="18732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οικονόμος μπορεί να εργάζεται και για άλλους</a:t>
            </a:r>
            <a:endParaRPr lang="en-GB" altLang="el-GR" sz="1800"/>
          </a:p>
        </p:txBody>
      </p:sp>
      <p:sp>
        <p:nvSpPr>
          <p:cNvPr id="37892" name="TextBox 5"/>
          <p:cNvSpPr txBox="1">
            <a:spLocks noChangeArrowheads="1"/>
          </p:cNvSpPr>
          <p:nvPr/>
        </p:nvSpPr>
        <p:spPr bwMode="auto">
          <a:xfrm>
            <a:off x="6892925" y="3357563"/>
            <a:ext cx="19272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οικονόμος αυξάνει την περιουσία (κτήματα)</a:t>
            </a:r>
            <a:endParaRPr lang="en-GB" altLang="el-GR" sz="1800"/>
          </a:p>
        </p:txBody>
      </p:sp>
      <p:sp>
        <p:nvSpPr>
          <p:cNvPr id="37893" name="TextBox 6"/>
          <p:cNvSpPr txBox="1">
            <a:spLocks noChangeArrowheads="1"/>
          </p:cNvSpPr>
          <p:nvPr/>
        </p:nvSpPr>
        <p:spPr bwMode="auto">
          <a:xfrm>
            <a:off x="7019925" y="4797425"/>
            <a:ext cx="15843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Κτήματα μόνο τα ωφέλιμα</a:t>
            </a:r>
            <a:endParaRPr lang="en-GB" altLang="el-GR" sz="1800"/>
          </a:p>
        </p:txBody>
      </p:sp>
      <p:pic>
        <p:nvPicPr>
          <p:cNvPr id="3789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33363"/>
            <a:ext cx="6383338"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76250"/>
            <a:ext cx="623887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5" name="TextBox 1"/>
          <p:cNvSpPr txBox="1">
            <a:spLocks noChangeArrowheads="1"/>
          </p:cNvSpPr>
          <p:nvPr/>
        </p:nvSpPr>
        <p:spPr bwMode="auto">
          <a:xfrm>
            <a:off x="7092950" y="620713"/>
            <a:ext cx="17272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Μόνο ότι ξέρω να χρησιμοποιώ είναι αγαθά</a:t>
            </a:r>
            <a:endParaRPr lang="en-GB" altLang="el-GR" sz="1800"/>
          </a:p>
        </p:txBody>
      </p:sp>
      <p:sp>
        <p:nvSpPr>
          <p:cNvPr id="38916" name="TextBox 2"/>
          <p:cNvSpPr txBox="1">
            <a:spLocks noChangeArrowheads="1"/>
          </p:cNvSpPr>
          <p:nvPr/>
        </p:nvSpPr>
        <p:spPr bwMode="auto">
          <a:xfrm>
            <a:off x="7164388" y="1844675"/>
            <a:ext cx="15843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Ακόμα και τα χρήματα αν δεν ξέρω να τα χρησιμοποιώ δεν είναι αγαθά.</a:t>
            </a:r>
            <a:endParaRPr lang="en-GB" altLang="el-GR"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6604000" y="1125538"/>
            <a:ext cx="187325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Περίληψη της συζήτησης</a:t>
            </a:r>
            <a:endParaRPr lang="en-GB" altLang="el-GR" sz="1800"/>
          </a:p>
        </p:txBody>
      </p:sp>
      <p:sp>
        <p:nvSpPr>
          <p:cNvPr id="3" name="TextBox 2"/>
          <p:cNvSpPr txBox="1"/>
          <p:nvPr/>
        </p:nvSpPr>
        <p:spPr>
          <a:xfrm>
            <a:off x="6731000" y="2516188"/>
            <a:ext cx="1871663" cy="1368425"/>
          </a:xfrm>
          <a:prstGeom prst="rect">
            <a:avLst/>
          </a:prstGeom>
        </p:spPr>
        <p:txBody>
          <a:bodyPr anchor="ctr">
            <a:normAutofit fontScale="92500" lnSpcReduction="10000"/>
          </a:bodyPr>
          <a:lstStyle/>
          <a:p>
            <a:pPr>
              <a:defRPr/>
            </a:pPr>
            <a:r>
              <a:rPr lang="el-GR" dirty="0"/>
              <a:t>Μόνον η γεωργία δημιουργεί τον καλό πολίτη που θα υπερασπίσει τη χώρα του</a:t>
            </a:r>
            <a:endParaRPr lang="en-GB" dirty="0"/>
          </a:p>
        </p:txBody>
      </p:sp>
      <p:pic>
        <p:nvPicPr>
          <p:cNvPr id="399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628491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7019925" y="836613"/>
            <a:ext cx="16557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καλός κ’ αγαθός Ισχόμαχος εκπαιδεύει την 15χρονη σύζυγό του να είναι οικονόμος</a:t>
            </a:r>
            <a:endParaRPr lang="en-GB" altLang="el-GR" sz="1800"/>
          </a:p>
        </p:txBody>
      </p:sp>
      <p:pic>
        <p:nvPicPr>
          <p:cNvPr id="409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6267450" cy="55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6372225" y="765175"/>
            <a:ext cx="21605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Ισχόμαχος εκπαιδεύει τη σύζυγο</a:t>
            </a:r>
            <a:endParaRPr lang="en-GB" altLang="el-GR" sz="1800"/>
          </a:p>
        </p:txBody>
      </p:sp>
      <p:sp>
        <p:nvSpPr>
          <p:cNvPr id="41987" name="TextBox 2"/>
          <p:cNvSpPr txBox="1">
            <a:spLocks noChangeArrowheads="1"/>
          </p:cNvSpPr>
          <p:nvPr/>
        </p:nvSpPr>
        <p:spPr bwMode="auto">
          <a:xfrm>
            <a:off x="6372225" y="2473325"/>
            <a:ext cx="18716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Και αναθέτουν σε μια πιστή οικονόμο μέρος της δουλειάς</a:t>
            </a:r>
            <a:endParaRPr lang="en-GB" altLang="el-GR" sz="1800"/>
          </a:p>
        </p:txBody>
      </p:sp>
      <p:pic>
        <p:nvPicPr>
          <p:cNvPr id="419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76288"/>
            <a:ext cx="5267325"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p:txBody>
          <a:bodyPr/>
          <a:lstStyle/>
          <a:p>
            <a:pPr eaLnBrk="1" hangingPunct="1"/>
            <a:r>
              <a:rPr lang="el-GR" altLang="el-GR"/>
              <a:t>Αριστοτέλης (384 – 322 π.Χ.)</a:t>
            </a:r>
            <a:endParaRPr lang="en-GB" altLang="el-GR"/>
          </a:p>
        </p:txBody>
      </p:sp>
      <p:sp>
        <p:nvSpPr>
          <p:cNvPr id="43011" name="TextBox 2"/>
          <p:cNvSpPr txBox="1">
            <a:spLocks noChangeArrowheads="1"/>
          </p:cNvSpPr>
          <p:nvPr/>
        </p:nvSpPr>
        <p:spPr bwMode="auto">
          <a:xfrm>
            <a:off x="1331913" y="1844675"/>
            <a:ext cx="6408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pic>
        <p:nvPicPr>
          <p:cNvPr id="430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700213"/>
            <a:ext cx="2363788" cy="3159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700213"/>
            <a:ext cx="2624137"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463" y="1700213"/>
            <a:ext cx="295910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476250"/>
            <a:ext cx="4570413" cy="599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92150"/>
            <a:ext cx="6851650" cy="46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Rectangle 1"/>
          <p:cNvSpPr>
            <a:spLocks noChangeArrowheads="1"/>
          </p:cNvSpPr>
          <p:nvPr/>
        </p:nvSpPr>
        <p:spPr bwMode="auto">
          <a:xfrm>
            <a:off x="2309813" y="539591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l-GR" sz="1800" dirty="0" err="1"/>
              <a:t>Raffaello</a:t>
            </a:r>
            <a:r>
              <a:rPr lang="en-US" altLang="el-GR" sz="1800" dirty="0"/>
              <a:t> </a:t>
            </a:r>
            <a:r>
              <a:rPr lang="en-US" altLang="el-GR" sz="1800" dirty="0" err="1"/>
              <a:t>Sanzio</a:t>
            </a:r>
            <a:r>
              <a:rPr lang="en-US" altLang="el-GR" sz="1800" dirty="0"/>
              <a:t>, </a:t>
            </a:r>
            <a:r>
              <a:rPr lang="el-GR" altLang="el-GR" sz="1800" dirty="0"/>
              <a:t>Η Σχολή των Αθηνών, </a:t>
            </a:r>
            <a:r>
              <a:rPr lang="en-GB" altLang="el-GR" sz="1800" dirty="0"/>
              <a:t>1509</a:t>
            </a:r>
          </a:p>
          <a:p>
            <a:pPr algn="ctr" eaLnBrk="1" hangingPunct="1">
              <a:spcBef>
                <a:spcPct val="0"/>
              </a:spcBef>
              <a:buFontTx/>
              <a:buNone/>
            </a:pPr>
            <a:r>
              <a:rPr lang="en-GB" altLang="el-GR" sz="1800" dirty="0"/>
              <a:t>Stanza </a:t>
            </a:r>
            <a:r>
              <a:rPr lang="en-GB" altLang="el-GR" sz="1800" dirty="0" err="1"/>
              <a:t>della</a:t>
            </a:r>
            <a:r>
              <a:rPr lang="en-GB" altLang="el-GR" sz="1800" dirty="0"/>
              <a:t> </a:t>
            </a:r>
            <a:r>
              <a:rPr lang="en-GB" altLang="el-GR" sz="1800" dirty="0" err="1"/>
              <a:t>Segnatura</a:t>
            </a:r>
            <a:r>
              <a:rPr lang="en-GB" altLang="el-GR" sz="1800" dirty="0"/>
              <a:t>, </a:t>
            </a:r>
            <a:r>
              <a:rPr lang="en-GB" altLang="el-GR" sz="1800" dirty="0" err="1"/>
              <a:t>Palazzi</a:t>
            </a:r>
            <a:r>
              <a:rPr lang="en-GB" altLang="el-GR" sz="1800" dirty="0"/>
              <a:t> </a:t>
            </a:r>
            <a:r>
              <a:rPr lang="en-GB" altLang="el-GR" sz="1800" dirty="0" err="1"/>
              <a:t>Pontifici</a:t>
            </a:r>
            <a:r>
              <a:rPr lang="en-GB" altLang="el-GR" sz="1800" dirty="0"/>
              <a:t>, </a:t>
            </a:r>
            <a:r>
              <a:rPr lang="el-GR" altLang="el-GR" sz="1800" dirty="0"/>
              <a:t>Βατικανό</a:t>
            </a:r>
            <a:endParaRPr lang="en-GB" altLang="el-GR"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3"/>
          <p:cNvSpPr>
            <a:spLocks noGrp="1"/>
          </p:cNvSpPr>
          <p:nvPr>
            <p:ph type="ctrTitle"/>
          </p:nvPr>
        </p:nvSpPr>
        <p:spPr/>
        <p:txBody>
          <a:bodyPr/>
          <a:lstStyle/>
          <a:p>
            <a:pPr eaLnBrk="1" hangingPunct="1"/>
            <a:r>
              <a:rPr lang="el-GR" altLang="el-GR"/>
              <a:t>Αρχαία ελληνική και σχολαστική οικονομική σκέψη</a:t>
            </a:r>
          </a:p>
        </p:txBody>
      </p:sp>
      <p:sp>
        <p:nvSpPr>
          <p:cNvPr id="12291" name="Υπότιτλος 4"/>
          <p:cNvSpPr>
            <a:spLocks noGrp="1"/>
          </p:cNvSpPr>
          <p:nvPr>
            <p:ph type="subTitle" idx="1"/>
          </p:nvPr>
        </p:nvSpPr>
        <p:spPr>
          <a:xfrm>
            <a:off x="684213" y="3886200"/>
            <a:ext cx="7775575" cy="1752600"/>
          </a:xfrm>
        </p:spPr>
        <p:txBody>
          <a:bodyPr/>
          <a:lstStyle/>
          <a:p>
            <a:pPr eaLnBrk="1" hangingPunct="1"/>
            <a:r>
              <a:rPr lang="el-GR" altLang="el-GR"/>
              <a:t>Αρχαία ελληνική οικονομική σκέψη</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76672"/>
            <a:ext cx="6768752" cy="5409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47864" y="6093296"/>
            <a:ext cx="2299925" cy="369332"/>
          </a:xfrm>
          <a:prstGeom prst="rect">
            <a:avLst/>
          </a:prstGeom>
        </p:spPr>
        <p:txBody>
          <a:bodyPr wrap="none">
            <a:spAutoFit/>
          </a:bodyPr>
          <a:lstStyle/>
          <a:p>
            <a:r>
              <a:rPr lang="en-GB" dirty="0"/>
              <a:t>Stanza </a:t>
            </a:r>
            <a:r>
              <a:rPr lang="en-GB" dirty="0" err="1"/>
              <a:t>della</a:t>
            </a:r>
            <a:r>
              <a:rPr lang="en-GB" dirty="0"/>
              <a:t> </a:t>
            </a:r>
            <a:r>
              <a:rPr lang="en-GB" dirty="0" err="1"/>
              <a:t>Segnatura</a:t>
            </a:r>
            <a:endParaRPr lang="en-GB" dirty="0"/>
          </a:p>
        </p:txBody>
      </p:sp>
    </p:spTree>
    <p:extLst>
      <p:ext uri="{BB962C8B-B14F-4D97-AF65-F5344CB8AC3E}">
        <p14:creationId xmlns:p14="http://schemas.microsoft.com/office/powerpoint/2010/main" val="997536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l-GR" altLang="el-GR"/>
              <a:t>Αριστοτέλης (384-322 π.Χ.)</a:t>
            </a:r>
            <a:endParaRPr lang="en-GB" altLang="el-GR"/>
          </a:p>
        </p:txBody>
      </p:sp>
      <p:sp>
        <p:nvSpPr>
          <p:cNvPr id="46083" name="Content Placeholder 2"/>
          <p:cNvSpPr>
            <a:spLocks noGrp="1"/>
          </p:cNvSpPr>
          <p:nvPr>
            <p:ph idx="1"/>
          </p:nvPr>
        </p:nvSpPr>
        <p:spPr>
          <a:xfrm>
            <a:off x="463550" y="1557338"/>
            <a:ext cx="8229600" cy="4525962"/>
          </a:xfrm>
        </p:spPr>
        <p:txBody>
          <a:bodyPr/>
          <a:lstStyle/>
          <a:p>
            <a:pPr eaLnBrk="1" hangingPunct="1"/>
            <a:r>
              <a:rPr lang="el-GR" altLang="el-GR" sz="1800" i="1" dirty="0"/>
              <a:t>Ηθικά Νικομάχεια</a:t>
            </a:r>
          </a:p>
          <a:p>
            <a:pPr eaLnBrk="1" hangingPunct="1"/>
            <a:r>
              <a:rPr lang="el-GR" altLang="el-GR" sz="1800" i="1" dirty="0"/>
              <a:t>Πολιτικά</a:t>
            </a:r>
          </a:p>
          <a:p>
            <a:pPr eaLnBrk="1" hangingPunct="1"/>
            <a:r>
              <a:rPr lang="el-GR" altLang="el-GR" sz="1800" i="1" dirty="0"/>
              <a:t>Οικονομικά </a:t>
            </a:r>
            <a:r>
              <a:rPr lang="el-GR" altLang="el-GR" sz="1800" dirty="0"/>
              <a:t>(</a:t>
            </a:r>
            <a:r>
              <a:rPr lang="el-GR" altLang="el-GR" sz="1800" dirty="0" err="1"/>
              <a:t>ψευδο</a:t>
            </a:r>
            <a:r>
              <a:rPr lang="el-GR" altLang="el-GR" sz="1800" dirty="0"/>
              <a:t>-Αριστοτέλειο</a:t>
            </a:r>
            <a:r>
              <a:rPr lang="en-US" altLang="el-GR" sz="1800" dirty="0"/>
              <a:t>)</a:t>
            </a:r>
            <a:endParaRPr lang="en-GB" altLang="el-GR" sz="1800" dirty="0"/>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341438"/>
            <a:ext cx="3024188" cy="198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0" y="3644900"/>
            <a:ext cx="253047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19700" y="4797425"/>
            <a:ext cx="3673475" cy="863600"/>
          </a:xfrm>
          <a:prstGeom prst="rect">
            <a:avLst/>
          </a:prstGeom>
        </p:spPr>
        <p:txBody>
          <a:bodyPr anchor="ctr">
            <a:normAutofit fontScale="92500" lnSpcReduction="10000"/>
          </a:bodyPr>
          <a:lstStyle/>
          <a:p>
            <a:pPr algn="ctr">
              <a:defRPr/>
            </a:pPr>
            <a:r>
              <a:rPr lang="el-GR" dirty="0"/>
              <a:t>Έκδοση των απάντων του Αριστοτέλους από τον Έρασμο, Βασιλεία 1550</a:t>
            </a:r>
            <a:endParaRPr lang="en-GB" dirty="0"/>
          </a:p>
        </p:txBody>
      </p:sp>
      <p:pic>
        <p:nvPicPr>
          <p:cNvPr id="460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782888"/>
            <a:ext cx="2509837" cy="342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92500" y="2997200"/>
            <a:ext cx="1727200" cy="1584325"/>
          </a:xfrm>
          <a:prstGeom prst="rect">
            <a:avLst/>
          </a:prstGeom>
        </p:spPr>
        <p:txBody>
          <a:bodyPr anchor="ctr">
            <a:normAutofit lnSpcReduction="10000"/>
          </a:bodyPr>
          <a:lstStyle/>
          <a:p>
            <a:pPr>
              <a:defRPr/>
            </a:pPr>
            <a:r>
              <a:rPr lang="el-GR" dirty="0"/>
              <a:t>Η κανονική έκδοση των απάντων από τον </a:t>
            </a:r>
            <a:r>
              <a:rPr lang="en-US" dirty="0"/>
              <a:t>I. </a:t>
            </a:r>
            <a:r>
              <a:rPr lang="en-US" dirty="0" err="1"/>
              <a:t>Bekker</a:t>
            </a:r>
            <a:r>
              <a:rPr lang="en-US" dirty="0"/>
              <a:t>, </a:t>
            </a:r>
            <a:r>
              <a:rPr lang="el-GR" dirty="0"/>
              <a:t>Βερολίνο, </a:t>
            </a:r>
            <a:r>
              <a:rPr lang="en-US" dirty="0"/>
              <a:t>Reimer 1831</a:t>
            </a:r>
            <a:endParaRPr lang="en-GB"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692150"/>
            <a:ext cx="5267325"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174750"/>
            <a:ext cx="5267325"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1484313"/>
            <a:ext cx="5267325" cy="36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47664" y="6021288"/>
            <a:ext cx="5904656" cy="504056"/>
          </a:xfrm>
          <a:prstGeom prst="rect">
            <a:avLst/>
          </a:prstGeom>
        </p:spPr>
        <p:txBody>
          <a:bodyPr vert="horz" wrap="square" lIns="91440" tIns="45720" rIns="91440" bIns="45720" rtlCol="0" anchor="ctr">
            <a:normAutofit/>
          </a:bodyPr>
          <a:lstStyle/>
          <a:p>
            <a:r>
              <a:rPr lang="el-GR" sz="1600" dirty="0">
                <a:latin typeface="Times New Roman" panose="02020603050405020304" pitchFamily="18" charset="0"/>
                <a:cs typeface="Times New Roman" panose="02020603050405020304" pitchFamily="18" charset="0"/>
              </a:rPr>
              <a:t>Με * όσα η νεότερη έρευνα δεν αποδίδει στον Αριστοτέλη</a:t>
            </a:r>
            <a:endParaRPr lang="en-GB"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363024"/>
            <a:ext cx="2728913"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164" y="4653136"/>
            <a:ext cx="2371725"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l-GR" altLang="el-GR"/>
              <a:t>Αριστοτέλης (384-322 π.Χ.)</a:t>
            </a:r>
            <a:endParaRPr lang="en-GB" altLang="el-GR"/>
          </a:p>
        </p:txBody>
      </p:sp>
      <p:sp>
        <p:nvSpPr>
          <p:cNvPr id="51203" name="Content Placeholder 2"/>
          <p:cNvSpPr>
            <a:spLocks noGrp="1"/>
          </p:cNvSpPr>
          <p:nvPr>
            <p:ph idx="1"/>
          </p:nvPr>
        </p:nvSpPr>
        <p:spPr>
          <a:xfrm>
            <a:off x="463550" y="1557338"/>
            <a:ext cx="8229600" cy="4525962"/>
          </a:xfrm>
        </p:spPr>
        <p:txBody>
          <a:bodyPr/>
          <a:lstStyle/>
          <a:p>
            <a:pPr eaLnBrk="1" hangingPunct="1"/>
            <a:r>
              <a:rPr lang="el-GR" altLang="el-GR" i="1"/>
              <a:t>Οικονομικά </a:t>
            </a:r>
            <a:r>
              <a:rPr lang="en-US" altLang="el-GR"/>
              <a:t>[1345b]</a:t>
            </a:r>
            <a:endParaRPr lang="en-GB" altLang="el-GR"/>
          </a:p>
        </p:txBody>
      </p:sp>
      <p:pic>
        <p:nvPicPr>
          <p:cNvPr id="5120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205038"/>
            <a:ext cx="6675437"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928688"/>
            <a:ext cx="651351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34950"/>
            <a:ext cx="5267325" cy="643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3568" y="764704"/>
            <a:ext cx="1368152" cy="360040"/>
          </a:xfrm>
          <a:prstGeom prst="rect">
            <a:avLst/>
          </a:prstGeom>
        </p:spPr>
        <p:txBody>
          <a:bodyPr vert="horz" wrap="square" lIns="91440" tIns="45720" rIns="91440" bIns="45720" rtlCol="0" anchor="ctr">
            <a:normAutofit lnSpcReduction="10000"/>
          </a:bodyPr>
          <a:lstStyle/>
          <a:p>
            <a:r>
              <a:rPr lang="el-GR" dirty="0"/>
              <a:t>πόλις</a:t>
            </a:r>
            <a:endParaRPr lang="en-GB" dirty="0"/>
          </a:p>
        </p:txBody>
      </p:sp>
      <p:sp>
        <p:nvSpPr>
          <p:cNvPr id="3" name="TextBox 2"/>
          <p:cNvSpPr txBox="1"/>
          <p:nvPr/>
        </p:nvSpPr>
        <p:spPr>
          <a:xfrm>
            <a:off x="431540" y="2358598"/>
            <a:ext cx="1872208" cy="710362"/>
          </a:xfrm>
          <a:prstGeom prst="rect">
            <a:avLst/>
          </a:prstGeom>
        </p:spPr>
        <p:txBody>
          <a:bodyPr vert="horz" wrap="square" lIns="91440" tIns="45720" rIns="91440" bIns="45720" rtlCol="0" anchor="ctr">
            <a:normAutofit fontScale="85000" lnSpcReduction="10000"/>
          </a:bodyPr>
          <a:lstStyle/>
          <a:p>
            <a:r>
              <a:rPr lang="el-GR" dirty="0"/>
              <a:t>Αναγωγή στην ελάχιστη μονάδα ανάλυσης</a:t>
            </a:r>
            <a:endParaRPr lang="en-GB" dirty="0"/>
          </a:p>
        </p:txBody>
      </p:sp>
      <p:sp>
        <p:nvSpPr>
          <p:cNvPr id="4" name="TextBox 3"/>
          <p:cNvSpPr txBox="1"/>
          <p:nvPr/>
        </p:nvSpPr>
        <p:spPr>
          <a:xfrm>
            <a:off x="431540" y="3429000"/>
            <a:ext cx="1764196" cy="432048"/>
          </a:xfrm>
          <a:prstGeom prst="rect">
            <a:avLst/>
          </a:prstGeom>
        </p:spPr>
        <p:txBody>
          <a:bodyPr vert="horz" wrap="square" lIns="91440" tIns="45720" rIns="91440" bIns="45720" rtlCol="0" anchor="ctr">
            <a:normAutofit/>
          </a:bodyPr>
          <a:lstStyle/>
          <a:p>
            <a:r>
              <a:rPr lang="el-GR" dirty="0"/>
              <a:t>Άρρεν - θήλυ</a:t>
            </a:r>
            <a:endParaRPr lang="en-GB" dirty="0"/>
          </a:p>
        </p:txBody>
      </p:sp>
      <p:sp>
        <p:nvSpPr>
          <p:cNvPr id="5" name="TextBox 4"/>
          <p:cNvSpPr txBox="1"/>
          <p:nvPr/>
        </p:nvSpPr>
        <p:spPr>
          <a:xfrm>
            <a:off x="539552" y="4077072"/>
            <a:ext cx="2088232" cy="504056"/>
          </a:xfrm>
          <a:prstGeom prst="rect">
            <a:avLst/>
          </a:prstGeom>
        </p:spPr>
        <p:txBody>
          <a:bodyPr vert="horz" wrap="square" lIns="91440" tIns="45720" rIns="91440" bIns="45720" rtlCol="0" anchor="ctr">
            <a:noAutofit/>
          </a:bodyPr>
          <a:lstStyle/>
          <a:p>
            <a:r>
              <a:rPr lang="el-GR" dirty="0"/>
              <a:t>Δεσπότης - δούλος</a:t>
            </a:r>
            <a:endParaRPr lang="en-GB"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00238"/>
            <a:ext cx="6815041" cy="2104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l-GR" altLang="el-GR" sz="4000"/>
              <a:t>Αρχαία ελληνική οικονομική σκέψη</a:t>
            </a:r>
            <a:endParaRPr lang="en-GB" altLang="el-GR" sz="4000"/>
          </a:p>
        </p:txBody>
      </p:sp>
      <p:sp>
        <p:nvSpPr>
          <p:cNvPr id="13315" name="Content Placeholder 2"/>
          <p:cNvSpPr>
            <a:spLocks noGrp="1"/>
          </p:cNvSpPr>
          <p:nvPr>
            <p:ph idx="1"/>
          </p:nvPr>
        </p:nvSpPr>
        <p:spPr>
          <a:xfrm>
            <a:off x="463550" y="1557338"/>
            <a:ext cx="8229600" cy="4525962"/>
          </a:xfrm>
        </p:spPr>
        <p:txBody>
          <a:bodyPr/>
          <a:lstStyle/>
          <a:p>
            <a:pPr eaLnBrk="1" hangingPunct="1"/>
            <a:r>
              <a:rPr lang="el-GR" altLang="el-GR"/>
              <a:t>Ήδη πριν από την αρχαϊκή και κλασική περίοδο υπήρχαν «κείμενα» που αφορούσαν οικονομικά ζητήματα.</a:t>
            </a:r>
          </a:p>
          <a:p>
            <a:pPr eaLnBrk="1" hangingPunct="1"/>
            <a:r>
              <a:rPr lang="el-GR" altLang="el-GR"/>
              <a:t>Στη μυκηναϊκή περίοδο [17</a:t>
            </a:r>
            <a:r>
              <a:rPr lang="el-GR" altLang="el-GR" baseline="30000"/>
              <a:t>ος</a:t>
            </a:r>
            <a:r>
              <a:rPr lang="el-GR" altLang="el-GR"/>
              <a:t> - 13</a:t>
            </a:r>
            <a:r>
              <a:rPr lang="el-GR" altLang="el-GR" baseline="30000"/>
              <a:t>ος</a:t>
            </a:r>
            <a:r>
              <a:rPr lang="el-GR" altLang="el-GR"/>
              <a:t> αι. π.Χ.] επιγραφές καταγράφουν την οικονομική δραστηριότητα</a:t>
            </a:r>
          </a:p>
          <a:p>
            <a:pPr eaLnBrk="1" hangingPunct="1"/>
            <a:r>
              <a:rPr lang="el-GR" altLang="el-GR"/>
              <a:t>Αυτό βεβαίως δε συνιστά οικονομική σκέψη</a:t>
            </a:r>
            <a:endParaRPr lang="en-GB" altLang="el-G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620688"/>
            <a:ext cx="5267325"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620688"/>
            <a:ext cx="2448272" cy="2232248"/>
          </a:xfrm>
          <a:prstGeom prst="rect">
            <a:avLst/>
          </a:prstGeom>
        </p:spPr>
        <p:txBody>
          <a:bodyPr vert="horz" wrap="square" lIns="91440" tIns="45720" rIns="91440" bIns="45720" rtlCol="0" anchor="ctr">
            <a:normAutofit/>
          </a:bodyPr>
          <a:lstStyle/>
          <a:p>
            <a:r>
              <a:rPr lang="el-GR" dirty="0"/>
              <a:t>3 ελάχιστα ζεύγη στην οικία:</a:t>
            </a:r>
          </a:p>
          <a:p>
            <a:r>
              <a:rPr lang="el-GR" dirty="0"/>
              <a:t>Δεσπότης- Δούλος,</a:t>
            </a:r>
          </a:p>
          <a:p>
            <a:r>
              <a:rPr lang="el-GR" dirty="0"/>
              <a:t>Άνδρας – γυναίκα</a:t>
            </a:r>
          </a:p>
          <a:p>
            <a:r>
              <a:rPr lang="el-GR" dirty="0"/>
              <a:t>Πατέρας – παιδιά</a:t>
            </a:r>
          </a:p>
          <a:p>
            <a:endParaRPr lang="el-GR" dirty="0"/>
          </a:p>
          <a:p>
            <a:r>
              <a:rPr lang="el-GR" dirty="0"/>
              <a:t>3 είδη οικονομικής</a:t>
            </a:r>
            <a:endParaRPr lang="en-GB" dirty="0"/>
          </a:p>
        </p:txBody>
      </p:sp>
      <p:sp>
        <p:nvSpPr>
          <p:cNvPr id="3" name="TextBox 2"/>
          <p:cNvSpPr txBox="1"/>
          <p:nvPr/>
        </p:nvSpPr>
        <p:spPr>
          <a:xfrm>
            <a:off x="395536" y="3140968"/>
            <a:ext cx="2592288" cy="1296144"/>
          </a:xfrm>
          <a:prstGeom prst="rect">
            <a:avLst/>
          </a:prstGeom>
        </p:spPr>
        <p:txBody>
          <a:bodyPr vert="horz" wrap="square" lIns="91440" tIns="45720" rIns="91440" bIns="45720" rtlCol="0" anchor="ctr">
            <a:normAutofit/>
          </a:bodyPr>
          <a:lstStyle/>
          <a:p>
            <a:r>
              <a:rPr lang="el-GR" dirty="0"/>
              <a:t>Εργαλεία με και χωρίς ψυχή:</a:t>
            </a:r>
          </a:p>
          <a:p>
            <a:r>
              <a:rPr lang="el-GR" dirty="0"/>
              <a:t>Ο δούλος έμψυχο όργανο</a:t>
            </a:r>
            <a:endParaRPr lang="en-GB" dirty="0"/>
          </a:p>
        </p:txBody>
      </p:sp>
      <p:sp>
        <p:nvSpPr>
          <p:cNvPr id="4" name="TextBox 3"/>
          <p:cNvSpPr txBox="1"/>
          <p:nvPr/>
        </p:nvSpPr>
        <p:spPr>
          <a:xfrm>
            <a:off x="467544" y="4509120"/>
            <a:ext cx="2664296" cy="1080120"/>
          </a:xfrm>
          <a:prstGeom prst="rect">
            <a:avLst/>
          </a:prstGeom>
        </p:spPr>
        <p:txBody>
          <a:bodyPr vert="horz" wrap="square" lIns="91440" tIns="45720" rIns="91440" bIns="45720" rtlCol="0" anchor="ctr">
            <a:normAutofit/>
          </a:bodyPr>
          <a:lstStyle/>
          <a:p>
            <a:r>
              <a:rPr lang="el-GR" dirty="0"/>
              <a:t>Ιδεολογική δικαιολόγηση της δουλείας</a:t>
            </a:r>
            <a:endParaRPr lang="en-GB"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161263"/>
            <a:ext cx="5267325" cy="470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1628800"/>
            <a:ext cx="2304256" cy="1008112"/>
          </a:xfrm>
          <a:prstGeom prst="rect">
            <a:avLst/>
          </a:prstGeom>
        </p:spPr>
        <p:txBody>
          <a:bodyPr vert="horz" wrap="square" lIns="91440" tIns="45720" rIns="91440" bIns="45720" rtlCol="0" anchor="ctr">
            <a:normAutofit/>
          </a:bodyPr>
          <a:lstStyle/>
          <a:p>
            <a:r>
              <a:rPr lang="el-GR" dirty="0"/>
              <a:t>Η δουλεία είναι φυσική</a:t>
            </a:r>
            <a:endParaRPr lang="en-GB" dirty="0"/>
          </a:p>
        </p:txBody>
      </p:sp>
      <p:sp>
        <p:nvSpPr>
          <p:cNvPr id="3" name="TextBox 2"/>
          <p:cNvSpPr txBox="1"/>
          <p:nvPr/>
        </p:nvSpPr>
        <p:spPr>
          <a:xfrm>
            <a:off x="251520" y="4149080"/>
            <a:ext cx="2232248" cy="1719121"/>
          </a:xfrm>
          <a:prstGeom prst="rect">
            <a:avLst/>
          </a:prstGeom>
        </p:spPr>
        <p:txBody>
          <a:bodyPr vert="horz" wrap="square" lIns="91440" tIns="45720" rIns="91440" bIns="45720" rtlCol="0" anchor="ctr">
            <a:normAutofit lnSpcReduction="10000"/>
          </a:bodyPr>
          <a:lstStyle/>
          <a:p>
            <a:r>
              <a:rPr lang="el-GR" dirty="0"/>
              <a:t>Ο άνδρας είναι από τη φύση του ανώτερος από τη γυναίκα και προορισμένος να άρχει</a:t>
            </a:r>
            <a:endParaRPr lang="en-GB"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86759"/>
            <a:ext cx="4724400"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548680"/>
            <a:ext cx="2376264" cy="2232248"/>
          </a:xfrm>
          <a:prstGeom prst="rect">
            <a:avLst/>
          </a:prstGeom>
        </p:spPr>
        <p:txBody>
          <a:bodyPr vert="horz" wrap="square" lIns="91440" tIns="45720" rIns="91440" bIns="45720" rtlCol="0" anchor="ctr">
            <a:normAutofit/>
          </a:bodyPr>
          <a:lstStyle/>
          <a:p>
            <a:r>
              <a:rPr lang="el-GR" dirty="0"/>
              <a:t>Η χρήση των δούλων είναι μια επιστήμη χωρίς ιδιαίτερη αξιοπρέπεια.</a:t>
            </a:r>
          </a:p>
          <a:p>
            <a:r>
              <a:rPr lang="el-GR" dirty="0"/>
              <a:t>Το αρχαίο </a:t>
            </a:r>
            <a:r>
              <a:rPr lang="en-US" dirty="0"/>
              <a:t>human resources management</a:t>
            </a:r>
            <a:endParaRPr lang="en-GB" dirty="0"/>
          </a:p>
        </p:txBody>
      </p:sp>
      <p:sp>
        <p:nvSpPr>
          <p:cNvPr id="3" name="TextBox 2"/>
          <p:cNvSpPr txBox="1"/>
          <p:nvPr/>
        </p:nvSpPr>
        <p:spPr>
          <a:xfrm>
            <a:off x="395536" y="4941168"/>
            <a:ext cx="2304256" cy="1654291"/>
          </a:xfrm>
          <a:prstGeom prst="rect">
            <a:avLst/>
          </a:prstGeom>
        </p:spPr>
        <p:txBody>
          <a:bodyPr vert="horz" wrap="square" lIns="91440" tIns="45720" rIns="91440" bIns="45720" rtlCol="0" anchor="ctr">
            <a:normAutofit/>
          </a:bodyPr>
          <a:lstStyle/>
          <a:p>
            <a:r>
              <a:rPr lang="el-GR" dirty="0"/>
              <a:t>Οικονομικοί βίοι χωρίς ανταλλαγή: νομαδικός, ληστρικός, αλιευτικός, θηρευτικός, γεωργικός</a:t>
            </a:r>
            <a:endParaRPr lang="en-GB"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542925"/>
            <a:ext cx="4724400" cy="5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542925"/>
            <a:ext cx="2088232" cy="1445915"/>
          </a:xfrm>
          <a:prstGeom prst="rect">
            <a:avLst/>
          </a:prstGeom>
        </p:spPr>
        <p:txBody>
          <a:bodyPr vert="horz" wrap="square" lIns="91440" tIns="45720" rIns="91440" bIns="45720" rtlCol="0" anchor="ctr">
            <a:normAutofit fontScale="92500" lnSpcReduction="20000"/>
          </a:bodyPr>
          <a:lstStyle/>
          <a:p>
            <a:r>
              <a:rPr lang="el-GR" dirty="0"/>
              <a:t>Η κτητική είναι φυσικό μέρος της οικονομικής όταν υπάρχει πέρας στη συσσώρευση πλούτου</a:t>
            </a:r>
            <a:endParaRPr lang="en-GB" dirty="0"/>
          </a:p>
        </p:txBody>
      </p:sp>
      <p:sp>
        <p:nvSpPr>
          <p:cNvPr id="3" name="TextBox 2"/>
          <p:cNvSpPr txBox="1"/>
          <p:nvPr/>
        </p:nvSpPr>
        <p:spPr>
          <a:xfrm>
            <a:off x="395536" y="2060848"/>
            <a:ext cx="2232248" cy="648072"/>
          </a:xfrm>
          <a:prstGeom prst="rect">
            <a:avLst/>
          </a:prstGeom>
        </p:spPr>
        <p:txBody>
          <a:bodyPr vert="horz" wrap="square" lIns="91440" tIns="45720" rIns="91440" bIns="45720" rtlCol="0" anchor="ctr">
            <a:normAutofit fontScale="85000" lnSpcReduction="20000"/>
          </a:bodyPr>
          <a:lstStyle/>
          <a:p>
            <a:r>
              <a:rPr lang="el-GR" dirty="0"/>
              <a:t>Χρηματιστική: είδος κτητικής όπου ο πλούτος δεν έχει όριο</a:t>
            </a:r>
            <a:endParaRPr lang="en-GB" dirty="0"/>
          </a:p>
        </p:txBody>
      </p:sp>
      <p:sp>
        <p:nvSpPr>
          <p:cNvPr id="4" name="TextBox 3"/>
          <p:cNvSpPr txBox="1"/>
          <p:nvPr/>
        </p:nvSpPr>
        <p:spPr>
          <a:xfrm>
            <a:off x="467544" y="2852936"/>
            <a:ext cx="2088232" cy="674489"/>
          </a:xfrm>
          <a:prstGeom prst="rect">
            <a:avLst/>
          </a:prstGeom>
        </p:spPr>
        <p:txBody>
          <a:bodyPr vert="horz" wrap="square" lIns="91440" tIns="45720" rIns="91440" bIns="45720" rtlCol="0" anchor="ctr">
            <a:normAutofit/>
          </a:bodyPr>
          <a:lstStyle/>
          <a:p>
            <a:r>
              <a:rPr lang="el-GR" dirty="0"/>
              <a:t>Διπλή χρήση των κτημάτων (αγαθών)</a:t>
            </a:r>
            <a:endParaRPr lang="en-GB" dirty="0"/>
          </a:p>
        </p:txBody>
      </p:sp>
      <p:sp>
        <p:nvSpPr>
          <p:cNvPr id="5" name="TextBox 4"/>
          <p:cNvSpPr txBox="1"/>
          <p:nvPr/>
        </p:nvSpPr>
        <p:spPr>
          <a:xfrm>
            <a:off x="467544" y="3527425"/>
            <a:ext cx="2016224" cy="936104"/>
          </a:xfrm>
          <a:prstGeom prst="rect">
            <a:avLst/>
          </a:prstGeom>
        </p:spPr>
        <p:txBody>
          <a:bodyPr vert="horz" wrap="square" lIns="91440" tIns="45720" rIns="91440" bIns="45720" rtlCol="0" anchor="ctr">
            <a:normAutofit/>
          </a:bodyPr>
          <a:lstStyle/>
          <a:p>
            <a:r>
              <a:rPr lang="el-GR" dirty="0"/>
              <a:t>Αξία χρήσης και ανταλλακτική αξία;</a:t>
            </a:r>
            <a:endParaRPr lang="en-GB" dirty="0"/>
          </a:p>
        </p:txBody>
      </p:sp>
      <p:sp>
        <p:nvSpPr>
          <p:cNvPr id="6" name="TextBox 5"/>
          <p:cNvSpPr txBox="1"/>
          <p:nvPr/>
        </p:nvSpPr>
        <p:spPr>
          <a:xfrm>
            <a:off x="539552" y="4587916"/>
            <a:ext cx="1944216" cy="720080"/>
          </a:xfrm>
          <a:prstGeom prst="rect">
            <a:avLst/>
          </a:prstGeom>
        </p:spPr>
        <p:txBody>
          <a:bodyPr vert="horz" wrap="square" lIns="91440" tIns="45720" rIns="91440" bIns="45720" rtlCol="0" anchor="ctr">
            <a:normAutofit/>
          </a:bodyPr>
          <a:lstStyle/>
          <a:p>
            <a:endParaRPr lang="en-GB" dirty="0"/>
          </a:p>
        </p:txBody>
      </p:sp>
      <p:sp>
        <p:nvSpPr>
          <p:cNvPr id="7" name="TextBox 6"/>
          <p:cNvSpPr txBox="1"/>
          <p:nvPr/>
        </p:nvSpPr>
        <p:spPr>
          <a:xfrm>
            <a:off x="539552" y="4365104"/>
            <a:ext cx="2088232" cy="857308"/>
          </a:xfrm>
          <a:prstGeom prst="rect">
            <a:avLst/>
          </a:prstGeom>
        </p:spPr>
        <p:txBody>
          <a:bodyPr vert="horz" wrap="square" lIns="91440" tIns="45720" rIns="91440" bIns="45720" rtlCol="0" anchor="ctr">
            <a:normAutofit fontScale="85000" lnSpcReduction="20000"/>
          </a:bodyPr>
          <a:lstStyle/>
          <a:p>
            <a:r>
              <a:rPr lang="el-GR" dirty="0"/>
              <a:t>Η ανταλλαγή είναι φυσική όταν γίνεται για να επιτευχθεί η αυτάρκεια</a:t>
            </a:r>
            <a:endParaRPr lang="en-GB" dirty="0"/>
          </a:p>
        </p:txBody>
      </p:sp>
      <p:sp>
        <p:nvSpPr>
          <p:cNvPr id="8" name="TextBox 7"/>
          <p:cNvSpPr txBox="1"/>
          <p:nvPr/>
        </p:nvSpPr>
        <p:spPr>
          <a:xfrm>
            <a:off x="539552" y="5373216"/>
            <a:ext cx="2088232" cy="1008112"/>
          </a:xfrm>
          <a:prstGeom prst="rect">
            <a:avLst/>
          </a:prstGeom>
        </p:spPr>
        <p:txBody>
          <a:bodyPr vert="horz" wrap="square" lIns="91440" tIns="45720" rIns="91440" bIns="45720" rtlCol="0" anchor="ctr">
            <a:normAutofit/>
          </a:bodyPr>
          <a:lstStyle/>
          <a:p>
            <a:r>
              <a:rPr lang="el-GR" dirty="0"/>
              <a:t>Ρόλος του χρήματος στη διευκόλυνση των ανταλλαγών</a:t>
            </a:r>
            <a:endParaRPr lang="en-GB"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576792"/>
            <a:ext cx="5267325" cy="584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544" y="620688"/>
            <a:ext cx="1584176" cy="1944216"/>
          </a:xfrm>
          <a:prstGeom prst="rect">
            <a:avLst/>
          </a:prstGeom>
        </p:spPr>
        <p:txBody>
          <a:bodyPr vert="horz" wrap="square" lIns="91440" tIns="45720" rIns="91440" bIns="45720" rtlCol="0" anchor="ctr">
            <a:normAutofit lnSpcReduction="10000"/>
          </a:bodyPr>
          <a:lstStyle/>
          <a:p>
            <a:r>
              <a:rPr lang="el-GR" dirty="0"/>
              <a:t>Το νόμισμα επιτρέπει την ύπαρξη μια χρηματιστικής όπου δεν υπάρχει πέρας.</a:t>
            </a:r>
            <a:endParaRPr lang="en-GB" dirty="0"/>
          </a:p>
        </p:txBody>
      </p:sp>
      <p:sp>
        <p:nvSpPr>
          <p:cNvPr id="3" name="TextBox 2"/>
          <p:cNvSpPr txBox="1"/>
          <p:nvPr/>
        </p:nvSpPr>
        <p:spPr>
          <a:xfrm>
            <a:off x="539552" y="2708920"/>
            <a:ext cx="1296144" cy="648072"/>
          </a:xfrm>
          <a:prstGeom prst="rect">
            <a:avLst/>
          </a:prstGeom>
        </p:spPr>
        <p:txBody>
          <a:bodyPr vert="horz" wrap="square" lIns="91440" tIns="45720" rIns="91440" bIns="45720" rtlCol="0" anchor="ctr">
            <a:normAutofit/>
          </a:bodyPr>
          <a:lstStyle/>
          <a:p>
            <a:r>
              <a:rPr lang="el-GR" dirty="0"/>
              <a:t>Χ-Ε-Χ’</a:t>
            </a:r>
            <a:endParaRPr lang="en-GB"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558734"/>
            <a:ext cx="526732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544" y="3140968"/>
            <a:ext cx="1728192" cy="2376264"/>
          </a:xfrm>
          <a:prstGeom prst="rect">
            <a:avLst/>
          </a:prstGeom>
        </p:spPr>
        <p:txBody>
          <a:bodyPr vert="horz" wrap="square" lIns="91440" tIns="45720" rIns="91440" bIns="45720" rtlCol="0" anchor="ctr">
            <a:normAutofit fontScale="92500" lnSpcReduction="20000"/>
          </a:bodyPr>
          <a:lstStyle/>
          <a:p>
            <a:r>
              <a:rPr lang="el-GR" dirty="0"/>
              <a:t>Ο τοκισμός μισητός</a:t>
            </a:r>
          </a:p>
          <a:p>
            <a:r>
              <a:rPr lang="el-GR" dirty="0"/>
              <a:t>Τόκος &lt; τίκτω</a:t>
            </a:r>
          </a:p>
          <a:p>
            <a:r>
              <a:rPr lang="el-GR" dirty="0"/>
              <a:t>Παρά φύση διότι το νόμισμα δεν δημιουργήθηκε για να γεννά αλλά για να διευκολύνει τις ανταλλαγές</a:t>
            </a:r>
            <a:endParaRPr lang="en-GB"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552450"/>
            <a:ext cx="4286250"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9552" y="764704"/>
            <a:ext cx="1728192" cy="1512168"/>
          </a:xfrm>
          <a:prstGeom prst="rect">
            <a:avLst/>
          </a:prstGeom>
        </p:spPr>
        <p:txBody>
          <a:bodyPr vert="horz" wrap="square" lIns="91440" tIns="45720" rIns="91440" bIns="45720" rtlCol="0" anchor="ctr">
            <a:normAutofit/>
          </a:bodyPr>
          <a:lstStyle/>
          <a:p>
            <a:r>
              <a:rPr lang="el-GR" dirty="0"/>
              <a:t>Τρία είδη </a:t>
            </a:r>
            <a:r>
              <a:rPr lang="el-GR" dirty="0" err="1"/>
              <a:t>μεταβλητικής</a:t>
            </a:r>
            <a:r>
              <a:rPr lang="el-GR" dirty="0"/>
              <a:t>: εμπορία, τοκισμός και </a:t>
            </a:r>
            <a:r>
              <a:rPr lang="el-GR" dirty="0" err="1"/>
              <a:t>μισθαρνία</a:t>
            </a:r>
            <a:endParaRPr lang="en-GB" dirty="0"/>
          </a:p>
        </p:txBody>
      </p:sp>
      <p:sp>
        <p:nvSpPr>
          <p:cNvPr id="3" name="TextBox 2"/>
          <p:cNvSpPr txBox="1"/>
          <p:nvPr/>
        </p:nvSpPr>
        <p:spPr>
          <a:xfrm>
            <a:off x="539552" y="2420888"/>
            <a:ext cx="1728192" cy="1800200"/>
          </a:xfrm>
          <a:prstGeom prst="rect">
            <a:avLst/>
          </a:prstGeom>
        </p:spPr>
        <p:txBody>
          <a:bodyPr vert="horz" wrap="square" lIns="91440" tIns="45720" rIns="91440" bIns="45720" rtlCol="0" anchor="ctr">
            <a:normAutofit fontScale="85000" lnSpcReduction="10000"/>
          </a:bodyPr>
          <a:lstStyle/>
          <a:p>
            <a:r>
              <a:rPr lang="el-GR" dirty="0"/>
              <a:t>3 είδη εμπορίας: δια θαλάσσης, δια ξηράς και στο κατάστημα.</a:t>
            </a:r>
          </a:p>
          <a:p>
            <a:r>
              <a:rPr lang="el-GR" dirty="0"/>
              <a:t>Όσο μεγαλύτερος ο κίνδυνος τόσο μεγαλύτερο το κέρδος</a:t>
            </a:r>
            <a:endParaRPr lang="en-GB" dirty="0"/>
          </a:p>
        </p:txBody>
      </p:sp>
      <p:sp>
        <p:nvSpPr>
          <p:cNvPr id="4" name="TextBox 3"/>
          <p:cNvSpPr txBox="1"/>
          <p:nvPr/>
        </p:nvSpPr>
        <p:spPr>
          <a:xfrm>
            <a:off x="539552" y="4437112"/>
            <a:ext cx="1728192" cy="2065288"/>
          </a:xfrm>
          <a:prstGeom prst="rect">
            <a:avLst/>
          </a:prstGeom>
        </p:spPr>
        <p:txBody>
          <a:bodyPr vert="horz" wrap="square" lIns="91440" tIns="45720" rIns="91440" bIns="45720" rtlCol="0" anchor="ctr">
            <a:normAutofit fontScale="92500" lnSpcReduction="10000"/>
          </a:bodyPr>
          <a:lstStyle/>
          <a:p>
            <a:r>
              <a:rPr lang="el-GR" dirty="0"/>
              <a:t>Το μονοπώλιο δημιουργεί κέρδος. Π.χ., Θαλής ο Μιλήσιος. Δημοσιονομική χρήση του μονοπωλίου</a:t>
            </a:r>
            <a:endParaRPr lang="en-GB"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670204"/>
            <a:ext cx="5267325" cy="568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2492896"/>
            <a:ext cx="2088232" cy="1152128"/>
          </a:xfrm>
          <a:prstGeom prst="rect">
            <a:avLst/>
          </a:prstGeom>
        </p:spPr>
        <p:txBody>
          <a:bodyPr vert="horz" wrap="square" lIns="91440" tIns="45720" rIns="91440" bIns="45720" rtlCol="0" anchor="ctr">
            <a:normAutofit lnSpcReduction="10000"/>
          </a:bodyPr>
          <a:lstStyle/>
          <a:p>
            <a:r>
              <a:rPr lang="el-GR" dirty="0"/>
              <a:t>Η κοινοκτημοσύνη και η κοινογαμία [Πλάτων] δεν είναι πρακτικές</a:t>
            </a:r>
            <a:endParaRPr lang="en-GB" dirty="0"/>
          </a:p>
        </p:txBody>
      </p:sp>
      <p:sp>
        <p:nvSpPr>
          <p:cNvPr id="3" name="TextBox 2"/>
          <p:cNvSpPr txBox="1"/>
          <p:nvPr/>
        </p:nvSpPr>
        <p:spPr>
          <a:xfrm>
            <a:off x="323528" y="4437112"/>
            <a:ext cx="2016224" cy="1914754"/>
          </a:xfrm>
          <a:prstGeom prst="rect">
            <a:avLst/>
          </a:prstGeom>
        </p:spPr>
        <p:txBody>
          <a:bodyPr vert="horz" wrap="square" lIns="91440" tIns="45720" rIns="91440" bIns="45720" rtlCol="0" anchor="ctr">
            <a:normAutofit/>
          </a:bodyPr>
          <a:lstStyle/>
          <a:p>
            <a:r>
              <a:rPr lang="el-GR" dirty="0"/>
              <a:t>Ο καταμερισμός της εργασίας μέσω της ισοδύναμης ανταλλαγής συνέχει τις πόλεις</a:t>
            </a:r>
            <a:endParaRPr lang="en-GB"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76250"/>
            <a:ext cx="5267325"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1" y="3573463"/>
            <a:ext cx="526732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1772816"/>
            <a:ext cx="2016224" cy="1512168"/>
          </a:xfrm>
          <a:prstGeom prst="rect">
            <a:avLst/>
          </a:prstGeom>
        </p:spPr>
        <p:txBody>
          <a:bodyPr vert="horz" wrap="square" lIns="91440" tIns="45720" rIns="91440" bIns="45720" rtlCol="0" anchor="ctr">
            <a:normAutofit/>
          </a:bodyPr>
          <a:lstStyle/>
          <a:p>
            <a:r>
              <a:rPr lang="el-GR" dirty="0"/>
              <a:t>Η ατομική ιδιοκτησία οδηγεί σε καλύτερη χρήση των αγαθών</a:t>
            </a:r>
            <a:endParaRPr lang="en-GB"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75" y="404813"/>
            <a:ext cx="3386138" cy="518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5" name="Rectangle 1"/>
          <p:cNvSpPr>
            <a:spLocks noChangeArrowheads="1"/>
          </p:cNvSpPr>
          <p:nvPr/>
        </p:nvSpPr>
        <p:spPr bwMode="auto">
          <a:xfrm>
            <a:off x="4410075" y="1700213"/>
            <a:ext cx="44831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l-GR" sz="1800" dirty="0" err="1"/>
              <a:t>Guilielmo</a:t>
            </a:r>
            <a:r>
              <a:rPr lang="en-GB" altLang="el-GR" sz="1800" dirty="0"/>
              <a:t> Du Val, </a:t>
            </a:r>
            <a:r>
              <a:rPr lang="en-GB" altLang="el-GR" sz="1800" i="1" dirty="0" err="1"/>
              <a:t>Aristotelis</a:t>
            </a:r>
            <a:r>
              <a:rPr lang="en-GB" altLang="el-GR" sz="1800" i="1" dirty="0"/>
              <a:t> Opera Omnia </a:t>
            </a:r>
            <a:r>
              <a:rPr lang="en-GB" altLang="el-GR" sz="1800" i="1" dirty="0" err="1"/>
              <a:t>quae</a:t>
            </a:r>
            <a:r>
              <a:rPr lang="en-GB" altLang="el-GR" sz="1800" i="1" dirty="0"/>
              <a:t> extant, </a:t>
            </a:r>
            <a:r>
              <a:rPr lang="en-GB" altLang="el-GR" sz="1800" i="1" dirty="0" err="1"/>
              <a:t>graece</a:t>
            </a:r>
            <a:r>
              <a:rPr lang="en-GB" altLang="el-GR" sz="1800" i="1" dirty="0"/>
              <a:t> &amp; </a:t>
            </a:r>
            <a:r>
              <a:rPr lang="en-GB" altLang="el-GR" sz="1800" i="1" dirty="0" err="1"/>
              <a:t>latine</a:t>
            </a:r>
            <a:r>
              <a:rPr lang="en-GB" altLang="el-GR" sz="1800" i="1" dirty="0"/>
              <a:t>, </a:t>
            </a:r>
            <a:r>
              <a:rPr lang="en-GB" altLang="el-GR" sz="1800" i="1" dirty="0" err="1"/>
              <a:t>veterum</a:t>
            </a:r>
            <a:r>
              <a:rPr lang="en-GB" altLang="el-GR" sz="1800" i="1" dirty="0"/>
              <a:t> ac</a:t>
            </a:r>
          </a:p>
          <a:p>
            <a:pPr eaLnBrk="1" hangingPunct="1">
              <a:spcBef>
                <a:spcPct val="0"/>
              </a:spcBef>
              <a:buFontTx/>
              <a:buNone/>
            </a:pPr>
            <a:r>
              <a:rPr lang="en-GB" altLang="el-GR" sz="1800" i="1" dirty="0" err="1"/>
              <a:t>recentiorum</a:t>
            </a:r>
            <a:r>
              <a:rPr lang="en-GB" altLang="el-GR" sz="1800" i="1" dirty="0"/>
              <a:t> </a:t>
            </a:r>
            <a:r>
              <a:rPr lang="en-GB" altLang="el-GR" sz="1800" i="1" dirty="0" err="1"/>
              <a:t>interpretum</a:t>
            </a:r>
            <a:r>
              <a:rPr lang="en-GB" altLang="el-GR" sz="1800" dirty="0"/>
              <a:t>, </a:t>
            </a:r>
            <a:r>
              <a:rPr lang="en-GB" altLang="el-GR" sz="1800" dirty="0" err="1"/>
              <a:t>Lutetiae</a:t>
            </a:r>
            <a:r>
              <a:rPr lang="en-GB" altLang="el-GR" sz="1800" dirty="0"/>
              <a:t> </a:t>
            </a:r>
            <a:r>
              <a:rPr lang="en-GB" altLang="el-GR" sz="1800" dirty="0" err="1"/>
              <a:t>Parisiorum</a:t>
            </a:r>
            <a:r>
              <a:rPr lang="en-GB" altLang="el-GR" sz="1800" dirty="0"/>
              <a:t> (Paris), </a:t>
            </a:r>
            <a:r>
              <a:rPr lang="en-GB" altLang="el-GR" sz="1800" dirty="0" err="1"/>
              <a:t>Typis</a:t>
            </a:r>
            <a:r>
              <a:rPr lang="en-GB" altLang="el-GR" sz="1800" dirty="0"/>
              <a:t> </a:t>
            </a:r>
            <a:r>
              <a:rPr lang="en-GB" altLang="el-GR" sz="1800" dirty="0" err="1"/>
              <a:t>Regiis</a:t>
            </a:r>
            <a:r>
              <a:rPr lang="en-GB" altLang="el-GR" sz="1800" dirty="0"/>
              <a:t>, apud </a:t>
            </a:r>
            <a:r>
              <a:rPr lang="en-GB" altLang="el-GR" sz="1800" dirty="0" err="1"/>
              <a:t>Societatem</a:t>
            </a:r>
            <a:r>
              <a:rPr lang="en-GB" altLang="el-GR" sz="1800" dirty="0"/>
              <a:t> </a:t>
            </a:r>
            <a:r>
              <a:rPr lang="en-GB" altLang="el-GR" sz="1800" dirty="0" err="1"/>
              <a:t>Graecarum</a:t>
            </a:r>
            <a:r>
              <a:rPr lang="en-GB" altLang="el-GR" sz="1800" dirty="0"/>
              <a:t> </a:t>
            </a:r>
            <a:r>
              <a:rPr lang="en-GB" altLang="el-GR" sz="1800" dirty="0" err="1"/>
              <a:t>Editionum</a:t>
            </a:r>
            <a:r>
              <a:rPr lang="en-GB" altLang="el-GR" sz="1800" dirty="0"/>
              <a:t>, 1629.</a:t>
            </a:r>
          </a:p>
        </p:txBody>
      </p:sp>
      <p:sp>
        <p:nvSpPr>
          <p:cNvPr id="2" name="TextBox 1"/>
          <p:cNvSpPr txBox="1"/>
          <p:nvPr/>
        </p:nvSpPr>
        <p:spPr>
          <a:xfrm>
            <a:off x="4499992" y="3429000"/>
            <a:ext cx="3744416" cy="1296144"/>
          </a:xfrm>
          <a:prstGeom prst="rect">
            <a:avLst/>
          </a:prstGeom>
        </p:spPr>
        <p:txBody>
          <a:bodyPr vert="horz" wrap="square" lIns="91440" tIns="45720" rIns="91440" bIns="45720" rtlCol="0" anchor="ctr">
            <a:normAutofit/>
          </a:bodyPr>
          <a:lstStyle/>
          <a:p>
            <a:r>
              <a:rPr lang="el-GR" dirty="0"/>
              <a:t>Αντίτυπο αυτής της έκδοσης στη βιβλιοθήκη του </a:t>
            </a:r>
            <a:r>
              <a:rPr lang="en-US" dirty="0"/>
              <a:t>Adam Smith</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l-GR" altLang="el-GR" sz="4000"/>
              <a:t>Αρχαία ελληνική οικονομική σκέψη</a:t>
            </a:r>
            <a:endParaRPr lang="en-GB" altLang="el-GR" sz="4000"/>
          </a:p>
        </p:txBody>
      </p:sp>
      <p:pic>
        <p:nvPicPr>
          <p:cNvPr id="1026" name="Picture 2">
            <a:extLst>
              <a:ext uri="{FF2B5EF4-FFF2-40B4-BE49-F238E27FC236}">
                <a16:creationId xmlns:a16="http://schemas.microsoft.com/office/drawing/2014/main" id="{2AD8ADE5-131E-41B6-B92E-479E71FE71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772816"/>
            <a:ext cx="20478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20A89EB-D7DA-4512-8BD5-894EB0B69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5252" y="1700808"/>
            <a:ext cx="2897068" cy="35544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D2E9AE-9984-40A5-AF22-487C9496DE01}"/>
              </a:ext>
            </a:extLst>
          </p:cNvPr>
          <p:cNvSpPr txBox="1"/>
          <p:nvPr/>
        </p:nvSpPr>
        <p:spPr>
          <a:xfrm>
            <a:off x="3995936" y="5330250"/>
            <a:ext cx="4572000" cy="1200329"/>
          </a:xfrm>
          <a:prstGeom prst="rect">
            <a:avLst/>
          </a:prstGeom>
          <a:noFill/>
        </p:spPr>
        <p:txBody>
          <a:bodyPr wrap="square">
            <a:spAutoFit/>
          </a:bodyPr>
          <a:lstStyle/>
          <a:p>
            <a:r>
              <a:rPr lang="en-US" b="0" i="0" dirty="0">
                <a:solidFill>
                  <a:srgbClr val="202122"/>
                </a:solidFill>
                <a:effectLst/>
                <a:latin typeface="Arial" panose="020B0604020202020204" pitchFamily="34" charset="0"/>
              </a:rPr>
              <a:t>Sumerian was the last and most ancient language to be deciphered. Sale of a number of fields, probably from </a:t>
            </a:r>
            <a:r>
              <a:rPr lang="en-US" b="0" i="0" dirty="0" err="1">
                <a:solidFill>
                  <a:srgbClr val="202122"/>
                </a:solidFill>
                <a:effectLst/>
                <a:latin typeface="Arial" panose="020B0604020202020204" pitchFamily="34" charset="0"/>
              </a:rPr>
              <a:t>Isin</a:t>
            </a:r>
            <a:r>
              <a:rPr lang="en-US" b="0" i="0" dirty="0">
                <a:solidFill>
                  <a:srgbClr val="202122"/>
                </a:solidFill>
                <a:effectLst/>
                <a:latin typeface="Arial" panose="020B0604020202020204" pitchFamily="34" charset="0"/>
              </a:rPr>
              <a:t>, c. 2600 BC.</a:t>
            </a:r>
            <a:endParaRPr lang="en-US" dirty="0"/>
          </a:p>
        </p:txBody>
      </p:sp>
      <p:sp>
        <p:nvSpPr>
          <p:cNvPr id="10" name="TextBox 9">
            <a:extLst>
              <a:ext uri="{FF2B5EF4-FFF2-40B4-BE49-F238E27FC236}">
                <a16:creationId xmlns:a16="http://schemas.microsoft.com/office/drawing/2014/main" id="{E9F9B660-EB6B-43C5-9E4E-2AF5E1583414}"/>
              </a:ext>
            </a:extLst>
          </p:cNvPr>
          <p:cNvSpPr txBox="1"/>
          <p:nvPr/>
        </p:nvSpPr>
        <p:spPr>
          <a:xfrm>
            <a:off x="1115616" y="3386616"/>
            <a:ext cx="2664296" cy="1477328"/>
          </a:xfrm>
          <a:prstGeom prst="rect">
            <a:avLst/>
          </a:prstGeom>
          <a:noFill/>
        </p:spPr>
        <p:txBody>
          <a:bodyPr wrap="square">
            <a:spAutoFit/>
          </a:bodyPr>
          <a:lstStyle/>
          <a:p>
            <a:r>
              <a:rPr lang="en-US" dirty="0"/>
              <a:t>Pre-cuneiform tags, with drawing of goat or sheep and number (probably "10"), Al-</a:t>
            </a:r>
            <a:r>
              <a:rPr lang="en-US" dirty="0" err="1"/>
              <a:t>Hasakah</a:t>
            </a:r>
            <a:r>
              <a:rPr lang="en-US" dirty="0"/>
              <a:t>, 3300–3100 BCE, </a:t>
            </a:r>
            <a:r>
              <a:rPr lang="en-US" dirty="0" err="1"/>
              <a:t>Uruk</a:t>
            </a:r>
            <a:r>
              <a:rPr lang="en-US" dirty="0"/>
              <a:t> culture</a:t>
            </a:r>
          </a:p>
        </p:txBody>
      </p:sp>
    </p:spTree>
    <p:extLst>
      <p:ext uri="{BB962C8B-B14F-4D97-AF65-F5344CB8AC3E}">
        <p14:creationId xmlns:p14="http://schemas.microsoft.com/office/powerpoint/2010/main" val="604539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2613" y="4292600"/>
            <a:ext cx="1873250" cy="576263"/>
          </a:xfrm>
          <a:prstGeom prst="rect">
            <a:avLst/>
          </a:prstGeom>
        </p:spPr>
        <p:txBody>
          <a:bodyPr anchor="ctr">
            <a:normAutofit fontScale="85000" lnSpcReduction="10000"/>
          </a:bodyPr>
          <a:lstStyle/>
          <a:p>
            <a:pPr>
              <a:defRPr/>
            </a:pPr>
            <a:r>
              <a:rPr lang="el-GR" dirty="0"/>
              <a:t>α/</a:t>
            </a:r>
            <a:r>
              <a:rPr lang="el-GR" dirty="0" err="1"/>
              <a:t>β=γ</a:t>
            </a:r>
            <a:r>
              <a:rPr lang="el-GR" dirty="0"/>
              <a:t>/δ</a:t>
            </a:r>
          </a:p>
          <a:p>
            <a:pPr>
              <a:defRPr/>
            </a:pPr>
            <a:r>
              <a:rPr lang="el-GR" dirty="0"/>
              <a:t>Γεωμετρική αναλογία</a:t>
            </a:r>
            <a:endParaRPr lang="en-GB" dirty="0"/>
          </a:p>
        </p:txBody>
      </p:sp>
      <p:sp>
        <p:nvSpPr>
          <p:cNvPr id="3" name="TextBox 2"/>
          <p:cNvSpPr txBox="1"/>
          <p:nvPr/>
        </p:nvSpPr>
        <p:spPr>
          <a:xfrm>
            <a:off x="5616575" y="3284538"/>
            <a:ext cx="1943100" cy="720725"/>
          </a:xfrm>
          <a:prstGeom prst="rect">
            <a:avLst/>
          </a:prstGeom>
        </p:spPr>
        <p:txBody>
          <a:bodyPr anchor="ctr">
            <a:normAutofit fontScale="92500" lnSpcReduction="20000"/>
          </a:bodyPr>
          <a:lstStyle/>
          <a:p>
            <a:pPr>
              <a:defRPr/>
            </a:pPr>
            <a:r>
              <a:rPr lang="el-GR" dirty="0"/>
              <a:t>Πολιτικά κριτήρια διανεμητικής δικαιοσύνης</a:t>
            </a:r>
            <a:endParaRPr lang="en-GB" dirty="0"/>
          </a:p>
        </p:txBody>
      </p:sp>
      <p:sp>
        <p:nvSpPr>
          <p:cNvPr id="4" name="TextBox 3"/>
          <p:cNvSpPr txBox="1"/>
          <p:nvPr/>
        </p:nvSpPr>
        <p:spPr>
          <a:xfrm>
            <a:off x="5651500" y="260350"/>
            <a:ext cx="1944688" cy="288925"/>
          </a:xfrm>
          <a:prstGeom prst="rect">
            <a:avLst/>
          </a:prstGeom>
        </p:spPr>
        <p:txBody>
          <a:bodyPr anchor="ctr">
            <a:normAutofit fontScale="85000" lnSpcReduction="20000"/>
          </a:bodyPr>
          <a:lstStyle/>
          <a:p>
            <a:pPr>
              <a:defRPr/>
            </a:pPr>
            <a:r>
              <a:rPr lang="el-GR" dirty="0" err="1"/>
              <a:t>Διανεμητικόν</a:t>
            </a:r>
            <a:r>
              <a:rPr lang="el-GR" dirty="0"/>
              <a:t> δίκαιον</a:t>
            </a:r>
            <a:endParaRPr lang="en-GB" dirty="0"/>
          </a:p>
        </p:txBody>
      </p:sp>
      <p:sp>
        <p:nvSpPr>
          <p:cNvPr id="5" name="TextBox 4"/>
          <p:cNvSpPr txBox="1"/>
          <p:nvPr/>
        </p:nvSpPr>
        <p:spPr>
          <a:xfrm>
            <a:off x="5651500" y="981075"/>
            <a:ext cx="1873250" cy="431800"/>
          </a:xfrm>
          <a:prstGeom prst="rect">
            <a:avLst/>
          </a:prstGeom>
        </p:spPr>
        <p:txBody>
          <a:bodyPr anchor="ctr">
            <a:normAutofit fontScale="85000" lnSpcReduction="10000"/>
          </a:bodyPr>
          <a:lstStyle/>
          <a:p>
            <a:pPr>
              <a:defRPr/>
            </a:pPr>
            <a:r>
              <a:rPr lang="el-GR" dirty="0" err="1"/>
              <a:t>Διορθωτικόν</a:t>
            </a:r>
            <a:r>
              <a:rPr lang="el-GR" dirty="0"/>
              <a:t> δίκαιον</a:t>
            </a:r>
            <a:endParaRPr lang="en-GB" dirty="0"/>
          </a:p>
        </p:txBody>
      </p:sp>
      <p:pic>
        <p:nvPicPr>
          <p:cNvPr id="6554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9375"/>
            <a:ext cx="4797425" cy="649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836613"/>
            <a:ext cx="5273675"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04248" y="908720"/>
            <a:ext cx="1728192" cy="1296144"/>
          </a:xfrm>
          <a:prstGeom prst="rect">
            <a:avLst/>
          </a:prstGeom>
        </p:spPr>
        <p:txBody>
          <a:bodyPr vert="horz" wrap="square" lIns="91440" tIns="45720" rIns="91440" bIns="45720" rtlCol="0" anchor="ctr">
            <a:normAutofit fontScale="85000" lnSpcReduction="20000"/>
          </a:bodyPr>
          <a:lstStyle/>
          <a:p>
            <a:r>
              <a:rPr lang="el-GR" dirty="0"/>
              <a:t>Το διορθωτικό δίκαιο αφορά τις συναλλαγές (ακούσιες ή ακούσιες) μεταξύ των πολιτών</a:t>
            </a:r>
            <a:endParaRPr lang="en-GB" dirty="0"/>
          </a:p>
        </p:txBody>
      </p:sp>
      <p:sp>
        <p:nvSpPr>
          <p:cNvPr id="3" name="TextBox 2"/>
          <p:cNvSpPr txBox="1"/>
          <p:nvPr/>
        </p:nvSpPr>
        <p:spPr>
          <a:xfrm>
            <a:off x="6876256" y="2492896"/>
            <a:ext cx="1656184" cy="1224136"/>
          </a:xfrm>
          <a:prstGeom prst="rect">
            <a:avLst/>
          </a:prstGeom>
        </p:spPr>
        <p:txBody>
          <a:bodyPr vert="horz" wrap="square" lIns="91440" tIns="45720" rIns="91440" bIns="45720" rtlCol="0" anchor="ctr">
            <a:normAutofit/>
          </a:bodyPr>
          <a:lstStyle/>
          <a:p>
            <a:endParaRPr lang="en-GB" dirty="0"/>
          </a:p>
        </p:txBody>
      </p:sp>
      <p:sp>
        <p:nvSpPr>
          <p:cNvPr id="4" name="TextBox 3"/>
          <p:cNvSpPr txBox="1"/>
          <p:nvPr/>
        </p:nvSpPr>
        <p:spPr>
          <a:xfrm>
            <a:off x="7020272" y="2420888"/>
            <a:ext cx="1728192" cy="1512168"/>
          </a:xfrm>
          <a:prstGeom prst="rect">
            <a:avLst/>
          </a:prstGeom>
        </p:spPr>
        <p:txBody>
          <a:bodyPr vert="horz" wrap="square" lIns="91440" tIns="45720" rIns="91440" bIns="45720" rtlCol="0" anchor="ctr">
            <a:normAutofit fontScale="85000" lnSpcReduction="20000"/>
          </a:bodyPr>
          <a:lstStyle/>
          <a:p>
            <a:r>
              <a:rPr lang="el-GR" dirty="0"/>
              <a:t>Το διορθωτικό δίκαιο δεν αφορά τη θέση του πολίτη. Σε αυτό εφαρμόζεται η αριθμητική αναλογία.</a:t>
            </a:r>
            <a:endParaRPr lang="en-GB"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5" y="3573463"/>
            <a:ext cx="3213100"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1125538"/>
            <a:ext cx="5267325"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56176" y="3429000"/>
            <a:ext cx="2088232" cy="1872208"/>
          </a:xfrm>
          <a:prstGeom prst="rect">
            <a:avLst/>
          </a:prstGeom>
        </p:spPr>
        <p:txBody>
          <a:bodyPr vert="horz" wrap="square" lIns="91440" tIns="45720" rIns="91440" bIns="45720" rtlCol="0" anchor="ctr">
            <a:normAutofit fontScale="92500" lnSpcReduction="20000"/>
          </a:bodyPr>
          <a:lstStyle/>
          <a:p>
            <a:r>
              <a:rPr lang="el-GR" dirty="0"/>
              <a:t>Αν υπάρχει υπεροχή, ο δικαστής αφαιρεί το ήμισυ της υπεροχής και το προσθέτει στο μέρος που έχει έλλειψη ώστε να επιτευχθεί η ισότητα</a:t>
            </a:r>
            <a:endParaRPr lang="en-GB"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406400"/>
            <a:ext cx="1368425" cy="1150938"/>
          </a:xfrm>
          <a:prstGeom prst="rect">
            <a:avLst/>
          </a:prstGeom>
        </p:spPr>
        <p:txBody>
          <a:bodyPr anchor="ctr">
            <a:normAutofit fontScale="85000" lnSpcReduction="10000"/>
          </a:bodyPr>
          <a:lstStyle/>
          <a:p>
            <a:pPr>
              <a:defRPr/>
            </a:pPr>
            <a:r>
              <a:rPr lang="el-GR" dirty="0" err="1"/>
              <a:t>αντιπεπονθός</a:t>
            </a:r>
            <a:r>
              <a:rPr lang="el-GR" dirty="0"/>
              <a:t>: ειδικός τύπος δικαίου. Ούτε </a:t>
            </a:r>
            <a:r>
              <a:rPr lang="el-GR" dirty="0" err="1"/>
              <a:t>νεμητικόν</a:t>
            </a:r>
            <a:r>
              <a:rPr lang="el-GR" dirty="0"/>
              <a:t> ούτε </a:t>
            </a:r>
            <a:r>
              <a:rPr lang="el-GR" dirty="0" err="1"/>
              <a:t>διορθωτικόν</a:t>
            </a:r>
            <a:endParaRPr lang="en-GB" dirty="0"/>
          </a:p>
        </p:txBody>
      </p:sp>
      <p:sp>
        <p:nvSpPr>
          <p:cNvPr id="3" name="TextBox 2"/>
          <p:cNvSpPr txBox="1"/>
          <p:nvPr/>
        </p:nvSpPr>
        <p:spPr>
          <a:xfrm>
            <a:off x="323850" y="1844675"/>
            <a:ext cx="1800225" cy="1584325"/>
          </a:xfrm>
          <a:prstGeom prst="rect">
            <a:avLst/>
          </a:prstGeom>
        </p:spPr>
        <p:txBody>
          <a:bodyPr anchor="ctr">
            <a:normAutofit fontScale="92500" lnSpcReduction="10000"/>
          </a:bodyPr>
          <a:lstStyle/>
          <a:p>
            <a:pPr>
              <a:defRPr/>
            </a:pPr>
            <a:r>
              <a:rPr lang="el-GR" dirty="0"/>
              <a:t>Έχει εφαρμογή στην περίπτωση της ανταλλαγής. Η συνοχή της πόλης βασίζεται στην </a:t>
            </a:r>
            <a:r>
              <a:rPr lang="el-GR" dirty="0" err="1"/>
              <a:t>αντίδοση</a:t>
            </a:r>
            <a:r>
              <a:rPr lang="el-GR" dirty="0"/>
              <a:t>. </a:t>
            </a:r>
            <a:endParaRPr lang="en-GB" dirty="0"/>
          </a:p>
        </p:txBody>
      </p:sp>
      <p:pic>
        <p:nvPicPr>
          <p:cNvPr id="686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476250"/>
            <a:ext cx="6227763" cy="251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765175"/>
            <a:ext cx="6561138"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0825" y="2708275"/>
            <a:ext cx="1368425" cy="360363"/>
          </a:xfrm>
          <a:prstGeom prst="rect">
            <a:avLst/>
          </a:prstGeom>
        </p:spPr>
        <p:txBody>
          <a:bodyPr anchor="ctr">
            <a:normAutofit lnSpcReduction="10000"/>
          </a:bodyPr>
          <a:lstStyle/>
          <a:p>
            <a:pPr>
              <a:defRPr/>
            </a:pPr>
            <a:r>
              <a:rPr lang="el-GR" dirty="0"/>
              <a:t>νόμισμα</a:t>
            </a:r>
            <a:endParaRPr lang="en-GB" dirty="0"/>
          </a:p>
        </p:txBody>
      </p:sp>
      <p:sp>
        <p:nvSpPr>
          <p:cNvPr id="69636" name="TextBox 2"/>
          <p:cNvSpPr txBox="1">
            <a:spLocks noChangeArrowheads="1"/>
          </p:cNvSpPr>
          <p:nvPr/>
        </p:nvSpPr>
        <p:spPr bwMode="auto">
          <a:xfrm>
            <a:off x="323850" y="4076700"/>
            <a:ext cx="9350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χρεία</a:t>
            </a:r>
            <a:endParaRPr lang="en-GB" altLang="el-GR"/>
          </a:p>
        </p:txBody>
      </p:sp>
      <p:sp>
        <p:nvSpPr>
          <p:cNvPr id="4" name="TextBox 3"/>
          <p:cNvSpPr txBox="1"/>
          <p:nvPr/>
        </p:nvSpPr>
        <p:spPr>
          <a:xfrm>
            <a:off x="684213" y="5589588"/>
            <a:ext cx="3671887" cy="287337"/>
          </a:xfrm>
          <a:prstGeom prst="rect">
            <a:avLst/>
          </a:prstGeom>
        </p:spPr>
        <p:txBody>
          <a:bodyPr anchor="ctr">
            <a:normAutofit fontScale="85000" lnSpcReduction="20000"/>
          </a:bodyPr>
          <a:lstStyle/>
          <a:p>
            <a:pPr>
              <a:defRPr/>
            </a:pPr>
            <a:r>
              <a:rPr lang="el-GR" dirty="0"/>
              <a:t>Νόμισμα </a:t>
            </a:r>
            <a:r>
              <a:rPr lang="el-GR" dirty="0" err="1"/>
              <a:t>υπάλλαγμα</a:t>
            </a:r>
            <a:r>
              <a:rPr lang="el-GR" dirty="0"/>
              <a:t> της χρείας</a:t>
            </a:r>
            <a:endParaRPr lang="en-GB" dirty="0"/>
          </a:p>
        </p:txBody>
      </p:sp>
      <p:sp>
        <p:nvSpPr>
          <p:cNvPr id="5" name="TextBox 4"/>
          <p:cNvSpPr txBox="1"/>
          <p:nvPr/>
        </p:nvSpPr>
        <p:spPr>
          <a:xfrm>
            <a:off x="4067175" y="5661025"/>
            <a:ext cx="2449513" cy="288925"/>
          </a:xfrm>
          <a:prstGeom prst="rect">
            <a:avLst/>
          </a:prstGeom>
        </p:spPr>
        <p:txBody>
          <a:bodyPr anchor="ctr">
            <a:normAutofit fontScale="85000" lnSpcReduction="20000"/>
          </a:bodyPr>
          <a:lstStyle/>
          <a:p>
            <a:pPr>
              <a:defRPr/>
            </a:pPr>
            <a:r>
              <a:rPr lang="el-GR" dirty="0"/>
              <a:t>Νόμισμα κατά συνθήκη</a:t>
            </a:r>
            <a:endParaRPr lang="en-GB"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557338"/>
            <a:ext cx="4268788"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TextBox 1"/>
          <p:cNvSpPr txBox="1">
            <a:spLocks noChangeArrowheads="1"/>
          </p:cNvSpPr>
          <p:nvPr/>
        </p:nvSpPr>
        <p:spPr bwMode="auto">
          <a:xfrm>
            <a:off x="2771775" y="5297488"/>
            <a:ext cx="2879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l-GR" altLang="el-GR"/>
              <a:t>κατά διάμετρον σύζευξις</a:t>
            </a:r>
            <a:endParaRPr lang="en-GB" altLang="el-G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1"/>
          <p:cNvSpPr txBox="1">
            <a:spLocks noChangeArrowheads="1"/>
          </p:cNvSpPr>
          <p:nvPr/>
        </p:nvSpPr>
        <p:spPr bwMode="auto">
          <a:xfrm>
            <a:off x="1258888" y="4292600"/>
            <a:ext cx="172878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400"/>
              <a:t>Κοινωνία </a:t>
            </a:r>
          </a:p>
          <a:p>
            <a:pPr eaLnBrk="1" hangingPunct="1">
              <a:spcBef>
                <a:spcPct val="0"/>
              </a:spcBef>
              <a:buFontTx/>
              <a:buNone/>
            </a:pPr>
            <a:r>
              <a:rPr lang="el-GR" altLang="el-GR" sz="2400"/>
              <a:t>Αλλαγή</a:t>
            </a:r>
          </a:p>
          <a:p>
            <a:pPr eaLnBrk="1" hangingPunct="1">
              <a:spcBef>
                <a:spcPct val="0"/>
              </a:spcBef>
              <a:buFontTx/>
              <a:buNone/>
            </a:pPr>
            <a:r>
              <a:rPr lang="el-GR" altLang="el-GR" sz="2400"/>
              <a:t>Ισότης</a:t>
            </a:r>
          </a:p>
          <a:p>
            <a:pPr eaLnBrk="1" hangingPunct="1">
              <a:spcBef>
                <a:spcPct val="0"/>
              </a:spcBef>
              <a:buFontTx/>
              <a:buNone/>
            </a:pPr>
            <a:r>
              <a:rPr lang="el-GR" altLang="el-GR" sz="2400"/>
              <a:t>Συμμετρία</a:t>
            </a:r>
            <a:endParaRPr lang="en-GB" altLang="el-GR" sz="2400"/>
          </a:p>
        </p:txBody>
      </p:sp>
      <p:sp>
        <p:nvSpPr>
          <p:cNvPr id="3" name="Down Arrow 2"/>
          <p:cNvSpPr/>
          <p:nvPr/>
        </p:nvSpPr>
        <p:spPr>
          <a:xfrm>
            <a:off x="1116013" y="4868863"/>
            <a:ext cx="142875"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Down Arrow 4"/>
          <p:cNvSpPr/>
          <p:nvPr/>
        </p:nvSpPr>
        <p:spPr>
          <a:xfrm>
            <a:off x="1116013" y="5237163"/>
            <a:ext cx="142875"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Down Arrow 5"/>
          <p:cNvSpPr/>
          <p:nvPr/>
        </p:nvSpPr>
        <p:spPr>
          <a:xfrm>
            <a:off x="1116013" y="5589588"/>
            <a:ext cx="142875" cy="2873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Box 3"/>
          <p:cNvSpPr txBox="1"/>
          <p:nvPr/>
        </p:nvSpPr>
        <p:spPr>
          <a:xfrm>
            <a:off x="4211638" y="4508500"/>
            <a:ext cx="2881312" cy="1657350"/>
          </a:xfrm>
          <a:prstGeom prst="rect">
            <a:avLst/>
          </a:prstGeom>
        </p:spPr>
        <p:txBody>
          <a:bodyPr anchor="ctr">
            <a:normAutofit lnSpcReduction="10000"/>
          </a:bodyPr>
          <a:lstStyle/>
          <a:p>
            <a:pPr>
              <a:defRPr/>
            </a:pPr>
            <a:r>
              <a:rPr lang="el-GR" dirty="0"/>
              <a:t>Οικία = 5 </a:t>
            </a:r>
            <a:r>
              <a:rPr lang="el-GR" dirty="0" err="1"/>
              <a:t>μναι</a:t>
            </a:r>
            <a:endParaRPr lang="el-GR" dirty="0"/>
          </a:p>
          <a:p>
            <a:pPr>
              <a:defRPr/>
            </a:pPr>
            <a:r>
              <a:rPr lang="el-GR" dirty="0"/>
              <a:t>Κλίνη = 1 μνα</a:t>
            </a:r>
          </a:p>
          <a:p>
            <a:pPr>
              <a:defRPr/>
            </a:pPr>
            <a:endParaRPr lang="el-GR" dirty="0"/>
          </a:p>
          <a:p>
            <a:pPr>
              <a:defRPr/>
            </a:pPr>
            <a:r>
              <a:rPr lang="el-GR" dirty="0"/>
              <a:t>Οικία = 5 </a:t>
            </a:r>
            <a:r>
              <a:rPr lang="el-GR" dirty="0" err="1"/>
              <a:t>κλίναι</a:t>
            </a:r>
            <a:endParaRPr lang="el-GR" dirty="0"/>
          </a:p>
          <a:p>
            <a:pPr>
              <a:defRPr/>
            </a:pPr>
            <a:endParaRPr lang="el-GR" dirty="0"/>
          </a:p>
          <a:p>
            <a:pPr>
              <a:defRPr/>
            </a:pPr>
            <a:r>
              <a:rPr lang="el-GR" dirty="0"/>
              <a:t>α=β/2=5γ</a:t>
            </a:r>
          </a:p>
          <a:p>
            <a:pPr>
              <a:defRPr/>
            </a:pPr>
            <a:endParaRPr lang="el-GR" dirty="0"/>
          </a:p>
          <a:p>
            <a:pPr>
              <a:defRPr/>
            </a:pPr>
            <a:endParaRPr lang="en-GB" dirty="0"/>
          </a:p>
        </p:txBody>
      </p:sp>
      <p:pic>
        <p:nvPicPr>
          <p:cNvPr id="716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5267325"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3690938"/>
            <a:ext cx="2882900" cy="100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flipH="1">
            <a:off x="6084888" y="2492375"/>
            <a:ext cx="1008062"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TextBox 6"/>
          <p:cNvSpPr txBox="1"/>
          <p:nvPr/>
        </p:nvSpPr>
        <p:spPr>
          <a:xfrm>
            <a:off x="7308850" y="2227263"/>
            <a:ext cx="1223963" cy="1057275"/>
          </a:xfrm>
          <a:prstGeom prst="rect">
            <a:avLst/>
          </a:prstGeom>
        </p:spPr>
        <p:txBody>
          <a:bodyPr anchor="ctr">
            <a:normAutofit fontScale="92500" lnSpcReduction="10000"/>
          </a:bodyPr>
          <a:lstStyle/>
          <a:p>
            <a:pPr>
              <a:defRPr/>
            </a:pPr>
            <a:r>
              <a:rPr lang="el-GR" dirty="0"/>
              <a:t>Αδύνατο να βρούμε μέτρο της αξίας</a:t>
            </a:r>
            <a:endParaRPr lang="en-GB"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514350"/>
            <a:ext cx="3549650" cy="589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765175"/>
            <a:ext cx="3203575" cy="510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1550" y="6092825"/>
            <a:ext cx="2879725" cy="312738"/>
          </a:xfrm>
          <a:prstGeom prst="rect">
            <a:avLst/>
          </a:prstGeom>
        </p:spPr>
        <p:txBody>
          <a:bodyPr anchor="ctr">
            <a:normAutofit fontScale="92500" lnSpcReduction="20000"/>
          </a:bodyPr>
          <a:lstStyle/>
          <a:p>
            <a:pPr algn="ctr">
              <a:defRPr/>
            </a:pPr>
            <a:r>
              <a:rPr lang="el-GR" dirty="0"/>
              <a:t>1818-1883</a:t>
            </a:r>
            <a:endParaRPr lang="en-GB"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476250"/>
            <a:ext cx="4533900"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85738"/>
            <a:ext cx="45815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630238"/>
            <a:ext cx="5038725"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580063" y="2276475"/>
            <a:ext cx="1439862"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l-GR" altLang="el-GR" sz="4000"/>
              <a:t>Αρχαία ελληνική οικονομική σκέψη</a:t>
            </a:r>
            <a:endParaRPr lang="en-GB" altLang="el-GR" sz="4000"/>
          </a:p>
        </p:txBody>
      </p:sp>
      <p:pic>
        <p:nvPicPr>
          <p:cNvPr id="143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484313"/>
            <a:ext cx="3035300" cy="3806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188" y="5589588"/>
            <a:ext cx="6408737" cy="719137"/>
          </a:xfrm>
          <a:prstGeom prst="rect">
            <a:avLst/>
          </a:prstGeom>
        </p:spPr>
        <p:txBody>
          <a:bodyPr anchor="ctr">
            <a:normAutofit fontScale="92500" lnSpcReduction="20000"/>
          </a:bodyPr>
          <a:lstStyle/>
          <a:p>
            <a:pPr>
              <a:defRPr/>
            </a:pPr>
            <a:r>
              <a:rPr lang="el-GR" dirty="0"/>
              <a:t>Μυκήνες: Πήλινη πινακίδα γραμμικής Β. 1250 </a:t>
            </a:r>
            <a:r>
              <a:rPr lang="el-GR" dirty="0" err="1"/>
              <a:t>π.Χ.</a:t>
            </a:r>
            <a:r>
              <a:rPr lang="el-GR" dirty="0"/>
              <a:t> </a:t>
            </a:r>
          </a:p>
          <a:p>
            <a:pPr>
              <a:defRPr/>
            </a:pPr>
            <a:r>
              <a:rPr lang="el-GR" dirty="0"/>
              <a:t>Εθνικό Αρχαιολογικό Μουσείο, Αθήνα. 7671</a:t>
            </a:r>
          </a:p>
          <a:p>
            <a:pPr>
              <a:defRPr/>
            </a:pPr>
            <a:r>
              <a:rPr lang="el-GR" dirty="0"/>
              <a:t>Αναφέρεται σε ποσότητα μαλλιού που πρόκειται να βαφεί. </a:t>
            </a:r>
            <a:endParaRPr lang="en-GB" dirty="0"/>
          </a:p>
        </p:txBody>
      </p:sp>
      <p:pic>
        <p:nvPicPr>
          <p:cNvPr id="143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484313"/>
            <a:ext cx="4191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TextBox 4"/>
          <p:cNvSpPr txBox="1">
            <a:spLocks noChangeArrowheads="1"/>
          </p:cNvSpPr>
          <p:nvPr/>
        </p:nvSpPr>
        <p:spPr bwMode="auto">
          <a:xfrm>
            <a:off x="3924300" y="3429000"/>
            <a:ext cx="42481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sp>
        <p:nvSpPr>
          <p:cNvPr id="14343" name="TextBox 5"/>
          <p:cNvSpPr txBox="1">
            <a:spLocks noChangeArrowheads="1"/>
          </p:cNvSpPr>
          <p:nvPr/>
        </p:nvSpPr>
        <p:spPr bwMode="auto">
          <a:xfrm>
            <a:off x="3924300" y="3429000"/>
            <a:ext cx="51117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άνδρας/γυναίκα/τροχός/αμφορέας/σίτος/ύφασμα</a:t>
            </a:r>
          </a:p>
          <a:p>
            <a:pPr eaLnBrk="1" hangingPunct="1">
              <a:spcBef>
                <a:spcPct val="0"/>
              </a:spcBef>
              <a:buFontTx/>
              <a:buNone/>
            </a:pPr>
            <a:r>
              <a:rPr lang="el-GR" altLang="el-GR" sz="1800"/>
              <a:t>κρασί/ορείχαλκος/μαλλί/κριθάρι/ελαιόλαδο/χρυσός</a:t>
            </a:r>
          </a:p>
          <a:p>
            <a:pPr eaLnBrk="1" hangingPunct="1">
              <a:spcBef>
                <a:spcPct val="0"/>
              </a:spcBef>
              <a:buFontTx/>
              <a:buNone/>
            </a:pPr>
            <a:endParaRPr lang="el-GR" altLang="el-GR" sz="1800"/>
          </a:p>
          <a:p>
            <a:pPr eaLnBrk="1" hangingPunct="1">
              <a:spcBef>
                <a:spcPct val="0"/>
              </a:spcBef>
              <a:buFontTx/>
              <a:buNone/>
            </a:pPr>
            <a:r>
              <a:rPr lang="el-GR" altLang="el-GR" sz="1800"/>
              <a:t>Λογογράμματα Γραμμικής Β που αναφέρονται σε αντικείμενα οικονομικής σημασίας</a:t>
            </a:r>
          </a:p>
          <a:p>
            <a:pPr eaLnBrk="1" hangingPunct="1">
              <a:spcBef>
                <a:spcPct val="0"/>
              </a:spcBef>
              <a:buFontTx/>
              <a:buNone/>
            </a:pPr>
            <a:endParaRPr lang="el-GR" altLang="el-GR" sz="1800"/>
          </a:p>
          <a:p>
            <a:pPr eaLnBrk="1" hangingPunct="1">
              <a:spcBef>
                <a:spcPct val="0"/>
              </a:spcBef>
              <a:buFontTx/>
              <a:buNone/>
            </a:pPr>
            <a:r>
              <a:rPr lang="en-GB" altLang="el-GR" sz="1800"/>
              <a:t>http://www.ancientscripts.com/linearb.html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0" y="333375"/>
            <a:ext cx="3543300"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988"/>
            <a:ext cx="399097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63" y="0"/>
            <a:ext cx="408622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l-GR" altLang="el-GR" sz="4000"/>
              <a:t>Αρχαία ελληνική οικονομική σκέψη</a:t>
            </a:r>
            <a:endParaRPr lang="en-GB" altLang="el-GR" sz="4000"/>
          </a:p>
        </p:txBody>
      </p:sp>
      <p:sp>
        <p:nvSpPr>
          <p:cNvPr id="77827" name="Content Placeholder 2"/>
          <p:cNvSpPr>
            <a:spLocks noGrp="1"/>
          </p:cNvSpPr>
          <p:nvPr>
            <p:ph idx="1"/>
          </p:nvPr>
        </p:nvSpPr>
        <p:spPr>
          <a:xfrm>
            <a:off x="463550" y="1557338"/>
            <a:ext cx="8229600" cy="4525962"/>
          </a:xfrm>
        </p:spPr>
        <p:txBody>
          <a:bodyPr/>
          <a:lstStyle/>
          <a:p>
            <a:r>
              <a:rPr lang="el-GR" altLang="el-GR"/>
              <a:t>Επίκουρος (341-270 π.Χ.)</a:t>
            </a:r>
          </a:p>
          <a:p>
            <a:r>
              <a:rPr lang="el-GR" altLang="el-GR"/>
              <a:t>Στωικοί </a:t>
            </a:r>
          </a:p>
          <a:p>
            <a:pPr lvl="2"/>
            <a:r>
              <a:rPr lang="el-GR" altLang="el-GR"/>
              <a:t>Ζήνων ο Κιτιεύς (334-262 π.Χ.)</a:t>
            </a:r>
          </a:p>
          <a:p>
            <a:pPr lvl="2"/>
            <a:r>
              <a:rPr lang="el-GR" altLang="el-GR"/>
              <a:t>Χρύσιππος (279-206 π.Χ.)</a:t>
            </a:r>
          </a:p>
          <a:p>
            <a:pPr lvl="2"/>
            <a:r>
              <a:rPr lang="el-GR" altLang="el-GR"/>
              <a:t>Κικέρων (106-43 π.Χ.)</a:t>
            </a:r>
          </a:p>
          <a:p>
            <a:pPr lvl="2"/>
            <a:r>
              <a:rPr lang="el-GR" altLang="el-GR"/>
              <a:t>Σενέκας (4 π.Χ.-65 μ.Χ)</a:t>
            </a:r>
          </a:p>
          <a:p>
            <a:pPr lvl="2"/>
            <a:r>
              <a:rPr lang="el-GR" altLang="el-GR"/>
              <a:t>Επίκτητος (55-135 μ.Χ)</a:t>
            </a:r>
          </a:p>
          <a:p>
            <a:pPr lvl="2"/>
            <a:r>
              <a:rPr lang="el-GR" altLang="el-GR"/>
              <a:t>Μάρκος Αυρήλιος (121-180 μ.Χ)</a:t>
            </a:r>
            <a:endParaRPr lang="en-GB" altLang="el-GR"/>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688" y="1692275"/>
            <a:ext cx="1700212" cy="287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70688" y="4581525"/>
            <a:ext cx="1873250" cy="647700"/>
          </a:xfrm>
          <a:prstGeom prst="rect">
            <a:avLst/>
          </a:prstGeom>
        </p:spPr>
        <p:txBody>
          <a:bodyPr anchor="ctr">
            <a:normAutofit fontScale="92500"/>
          </a:bodyPr>
          <a:lstStyle/>
          <a:p>
            <a:pPr>
              <a:defRPr/>
            </a:pPr>
            <a:r>
              <a:rPr lang="el-GR" dirty="0"/>
              <a:t>Ρωμαϊκή Προτομή του Επίκουρου</a:t>
            </a:r>
            <a:endParaRPr lang="en-GB"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l-GR" altLang="el-GR"/>
              <a:t>Το μεγάλο χάσμα</a:t>
            </a:r>
            <a:endParaRPr lang="en-GB" altLang="el-GR"/>
          </a:p>
        </p:txBody>
      </p:sp>
      <p:sp>
        <p:nvSpPr>
          <p:cNvPr id="78851" name="Content Placeholder 2"/>
          <p:cNvSpPr>
            <a:spLocks noGrp="1"/>
          </p:cNvSpPr>
          <p:nvPr>
            <p:ph idx="1"/>
          </p:nvPr>
        </p:nvSpPr>
        <p:spPr>
          <a:xfrm>
            <a:off x="463550" y="1557338"/>
            <a:ext cx="8229600" cy="4525962"/>
          </a:xfrm>
        </p:spPr>
        <p:txBody>
          <a:bodyPr/>
          <a:lstStyle/>
          <a:p>
            <a:r>
              <a:rPr lang="en-US" altLang="el-GR" dirty="0"/>
              <a:t>Joseph A. Schumpeter “The Great Gap”</a:t>
            </a:r>
          </a:p>
          <a:p>
            <a:r>
              <a:rPr lang="el-GR" altLang="el-GR" dirty="0"/>
              <a:t>Ισλαμική οικονομική σκέψη</a:t>
            </a:r>
          </a:p>
          <a:p>
            <a:r>
              <a:rPr lang="el-GR" altLang="el-GR" dirty="0"/>
              <a:t>Οικονομική σκέψη στο Βυζάντιο</a:t>
            </a:r>
            <a:endParaRPr lang="en-US" altLang="el-GR" dirty="0"/>
          </a:p>
          <a:p>
            <a:pPr marL="0" indent="0">
              <a:buNone/>
            </a:pPr>
            <a:endParaRPr lang="en-US" altLang="el-GR" sz="1800" dirty="0">
              <a:latin typeface="Times New Roman" panose="02020603050405020304" pitchFamily="18" charset="0"/>
              <a:cs typeface="Times New Roman" panose="02020603050405020304" pitchFamily="18" charset="0"/>
            </a:endParaRPr>
          </a:p>
          <a:p>
            <a:pPr marL="0" indent="0">
              <a:buNone/>
            </a:pPr>
            <a:r>
              <a:rPr lang="en-US" altLang="el-GR" sz="1600" dirty="0">
                <a:latin typeface="Times New Roman" panose="02020603050405020304" pitchFamily="18" charset="0"/>
                <a:cs typeface="Times New Roman" panose="02020603050405020304" pitchFamily="18" charset="0"/>
              </a:rPr>
              <a:t>M. </a:t>
            </a:r>
            <a:r>
              <a:rPr lang="en-US" altLang="el-GR" sz="1600" dirty="0" err="1">
                <a:latin typeface="Times New Roman" panose="02020603050405020304" pitchFamily="18" charset="0"/>
                <a:cs typeface="Times New Roman" panose="02020603050405020304" pitchFamily="18" charset="0"/>
              </a:rPr>
              <a:t>Yassine</a:t>
            </a:r>
            <a:r>
              <a:rPr lang="en-US" altLang="el-GR" sz="1600" dirty="0">
                <a:latin typeface="Times New Roman" panose="02020603050405020304" pitchFamily="18" charset="0"/>
                <a:cs typeface="Times New Roman" panose="02020603050405020304" pitchFamily="18" charset="0"/>
              </a:rPr>
              <a:t> </a:t>
            </a:r>
            <a:r>
              <a:rPr lang="en-US" altLang="el-GR" sz="1600" dirty="0" err="1">
                <a:latin typeface="Times New Roman" panose="02020603050405020304" pitchFamily="18" charset="0"/>
                <a:cs typeface="Times New Roman" panose="02020603050405020304" pitchFamily="18" charset="0"/>
              </a:rPr>
              <a:t>Essid</a:t>
            </a:r>
            <a:r>
              <a:rPr lang="en-US" altLang="el-GR" sz="1600" dirty="0">
                <a:latin typeface="Times New Roman" panose="02020603050405020304" pitchFamily="18" charset="0"/>
                <a:cs typeface="Times New Roman" panose="02020603050405020304" pitchFamily="18" charset="0"/>
              </a:rPr>
              <a:t>, “Islamic Economic Thought”, </a:t>
            </a:r>
            <a:r>
              <a:rPr lang="el-GR" altLang="el-GR" sz="1600" dirty="0">
                <a:latin typeface="Times New Roman" panose="02020603050405020304" pitchFamily="18" charset="0"/>
                <a:cs typeface="Times New Roman" panose="02020603050405020304" pitchFamily="18" charset="0"/>
              </a:rPr>
              <a:t>στο </a:t>
            </a:r>
            <a:r>
              <a:rPr lang="en-US" altLang="el-GR" sz="1600" dirty="0">
                <a:latin typeface="Times New Roman" panose="02020603050405020304" pitchFamily="18" charset="0"/>
                <a:cs typeface="Times New Roman" panose="02020603050405020304" pitchFamily="18" charset="0"/>
              </a:rPr>
              <a:t>S. Todd Lowry </a:t>
            </a:r>
            <a:r>
              <a:rPr lang="el-GR" altLang="el-GR" sz="1600" dirty="0">
                <a:latin typeface="Times New Roman" panose="02020603050405020304" pitchFamily="18" charset="0"/>
                <a:cs typeface="Times New Roman" panose="02020603050405020304" pitchFamily="18" charset="0"/>
              </a:rPr>
              <a:t>(επιμ.), </a:t>
            </a:r>
            <a:r>
              <a:rPr lang="en-US" altLang="el-GR" sz="1600" i="1" dirty="0">
                <a:latin typeface="Times New Roman" panose="02020603050405020304" pitchFamily="18" charset="0"/>
                <a:cs typeface="Times New Roman" panose="02020603050405020304" pitchFamily="18" charset="0"/>
              </a:rPr>
              <a:t>Pre-Classical Economic Thought: From the Greeks to the Scottish Enlightenment</a:t>
            </a:r>
            <a:r>
              <a:rPr lang="en-US" altLang="el-GR" sz="1600" dirty="0">
                <a:latin typeface="Times New Roman" panose="02020603050405020304" pitchFamily="18" charset="0"/>
                <a:cs typeface="Times New Roman" panose="02020603050405020304" pitchFamily="18" charset="0"/>
              </a:rPr>
              <a:t>, [Series: Recent Economic Thought, Vol. 10], Springer 1987.</a:t>
            </a:r>
          </a:p>
          <a:p>
            <a:pPr marL="0" indent="0">
              <a:buNone/>
            </a:pPr>
            <a:r>
              <a:rPr lang="en-US" altLang="el-GR" sz="1600" dirty="0">
                <a:latin typeface="Times New Roman" panose="02020603050405020304" pitchFamily="18" charset="0"/>
                <a:cs typeface="Times New Roman" panose="02020603050405020304" pitchFamily="18" charset="0"/>
              </a:rPr>
              <a:t>Angeliki E. </a:t>
            </a:r>
            <a:r>
              <a:rPr lang="en-US" altLang="el-GR" sz="1600" dirty="0" err="1">
                <a:latin typeface="Times New Roman" panose="02020603050405020304" pitchFamily="18" charset="0"/>
                <a:cs typeface="Times New Roman" panose="02020603050405020304" pitchFamily="18" charset="0"/>
              </a:rPr>
              <a:t>Laiou</a:t>
            </a:r>
            <a:r>
              <a:rPr lang="en-US" altLang="el-GR" sz="1600" dirty="0">
                <a:latin typeface="Times New Roman" panose="02020603050405020304" pitchFamily="18" charset="0"/>
                <a:cs typeface="Times New Roman" panose="02020603050405020304" pitchFamily="18" charset="0"/>
              </a:rPr>
              <a:t>, “Economic Thought and Ideology”, </a:t>
            </a:r>
            <a:r>
              <a:rPr lang="el-GR" altLang="el-GR" sz="1600" dirty="0">
                <a:latin typeface="Times New Roman" panose="02020603050405020304" pitchFamily="18" charset="0"/>
                <a:cs typeface="Times New Roman" panose="02020603050405020304" pitchFamily="18" charset="0"/>
              </a:rPr>
              <a:t> στο</a:t>
            </a:r>
            <a:r>
              <a:rPr lang="en-US" altLang="el-GR" sz="1600" dirty="0">
                <a:latin typeface="Times New Roman" panose="02020603050405020304" pitchFamily="18" charset="0"/>
                <a:cs typeface="Times New Roman" panose="02020603050405020304" pitchFamily="18" charset="0"/>
              </a:rPr>
              <a:t>:</a:t>
            </a:r>
            <a:r>
              <a:rPr lang="el-GR" altLang="el-GR" sz="1600" dirty="0">
                <a:latin typeface="Times New Roman" panose="02020603050405020304" pitchFamily="18" charset="0"/>
                <a:cs typeface="Times New Roman" panose="02020603050405020304" pitchFamily="18" charset="0"/>
              </a:rPr>
              <a:t> της ιδίας (επιμ.), </a:t>
            </a:r>
            <a:r>
              <a:rPr lang="en-US" altLang="el-GR" sz="1600" i="1" dirty="0">
                <a:latin typeface="Times New Roman" panose="02020603050405020304" pitchFamily="18" charset="0"/>
                <a:cs typeface="Times New Roman" panose="02020603050405020304" pitchFamily="18" charset="0"/>
              </a:rPr>
              <a:t>The Economic History of Byzantium</a:t>
            </a:r>
            <a:r>
              <a:rPr lang="el-GR" altLang="el-GR" sz="1600" i="1" dirty="0">
                <a:latin typeface="Times New Roman" panose="02020603050405020304" pitchFamily="18" charset="0"/>
                <a:cs typeface="Times New Roman" panose="02020603050405020304" pitchFamily="18" charset="0"/>
              </a:rPr>
              <a:t>: </a:t>
            </a:r>
            <a:r>
              <a:rPr lang="en-US" altLang="el-GR" sz="1600" i="1" dirty="0">
                <a:latin typeface="Times New Roman" panose="02020603050405020304" pitchFamily="18" charset="0"/>
                <a:cs typeface="Times New Roman" panose="02020603050405020304" pitchFamily="18" charset="0"/>
              </a:rPr>
              <a:t>From the Seventh through the Fifteenth Century</a:t>
            </a:r>
            <a:r>
              <a:rPr lang="el-GR" altLang="el-GR" sz="1600" dirty="0">
                <a:latin typeface="Times New Roman" panose="02020603050405020304" pitchFamily="18" charset="0"/>
                <a:cs typeface="Times New Roman" panose="02020603050405020304" pitchFamily="18" charset="0"/>
              </a:rPr>
              <a:t>, </a:t>
            </a:r>
            <a:r>
              <a:rPr lang="en-US" altLang="el-GR" sz="1600" dirty="0">
                <a:latin typeface="Times New Roman" panose="02020603050405020304" pitchFamily="18" charset="0"/>
                <a:cs typeface="Times New Roman" panose="02020603050405020304" pitchFamily="18" charset="0"/>
              </a:rPr>
              <a:t>Dumbarton Oaks, 2007 [online: </a:t>
            </a:r>
            <a:r>
              <a:rPr lang="en-US" altLang="el-GR" sz="1600" dirty="0">
                <a:latin typeface="Times New Roman" panose="02020603050405020304" pitchFamily="18" charset="0"/>
                <a:cs typeface="Times New Roman" panose="02020603050405020304" pitchFamily="18" charset="0"/>
                <a:hlinkClick r:id="rId2"/>
              </a:rPr>
              <a:t>http://www.doaks.org/resources/publications/doaks-online-publications/economic-history-of-byzantium</a:t>
            </a:r>
            <a:r>
              <a:rPr lang="en-US" altLang="el-GR" sz="1600" dirty="0">
                <a:latin typeface="Times New Roman" panose="02020603050405020304" pitchFamily="18" charset="0"/>
                <a:cs typeface="Times New Roman" panose="02020603050405020304" pitchFamily="18" charset="0"/>
              </a:rPr>
              <a:t>] [</a:t>
            </a:r>
            <a:r>
              <a:rPr lang="el-GR" altLang="el-GR" sz="1600" dirty="0">
                <a:latin typeface="Times New Roman" panose="02020603050405020304" pitchFamily="18" charset="0"/>
                <a:cs typeface="Times New Roman" panose="02020603050405020304" pitchFamily="18" charset="0"/>
              </a:rPr>
              <a:t>Ελληνική έκδοση: ΜΙΕΤ]</a:t>
            </a:r>
            <a:endParaRPr lang="en-GB" altLang="el-GR"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Τίτλος 3"/>
          <p:cNvSpPr>
            <a:spLocks noGrp="1"/>
          </p:cNvSpPr>
          <p:nvPr>
            <p:ph type="ctrTitle"/>
          </p:nvPr>
        </p:nvSpPr>
        <p:spPr/>
        <p:txBody>
          <a:bodyPr/>
          <a:lstStyle/>
          <a:p>
            <a:pPr eaLnBrk="1" hangingPunct="1"/>
            <a:r>
              <a:rPr lang="el-GR" altLang="el-GR"/>
              <a:t>Αρχαία ελληνική και σχολαστική οικονομική σκέψη</a:t>
            </a:r>
          </a:p>
        </p:txBody>
      </p:sp>
      <p:sp>
        <p:nvSpPr>
          <p:cNvPr id="79875" name="Υπότιτλος 4"/>
          <p:cNvSpPr>
            <a:spLocks noGrp="1"/>
          </p:cNvSpPr>
          <p:nvPr>
            <p:ph type="subTitle" idx="1"/>
          </p:nvPr>
        </p:nvSpPr>
        <p:spPr>
          <a:xfrm>
            <a:off x="684213" y="3886200"/>
            <a:ext cx="7775575" cy="1752600"/>
          </a:xfrm>
        </p:spPr>
        <p:txBody>
          <a:bodyPr/>
          <a:lstStyle/>
          <a:p>
            <a:pPr eaLnBrk="1" hangingPunct="1"/>
            <a:r>
              <a:rPr lang="el-GR" altLang="el-GR"/>
              <a:t>Σχολαστική οικονομική σκέψη</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3"/>
          <p:cNvSpPr>
            <a:spLocks noGrp="1"/>
          </p:cNvSpPr>
          <p:nvPr>
            <p:ph type="title"/>
          </p:nvPr>
        </p:nvSpPr>
        <p:spPr/>
        <p:txBody>
          <a:bodyPr/>
          <a:lstStyle/>
          <a:p>
            <a:pPr eaLnBrk="1" hangingPunct="1"/>
            <a:r>
              <a:rPr lang="el-GR" altLang="el-GR" sz="4000"/>
              <a:t>Σχολαστική οικονομική σκέψη</a:t>
            </a:r>
            <a:endParaRPr lang="en-GB" altLang="el-GR" sz="4000"/>
          </a:p>
        </p:txBody>
      </p:sp>
      <p:sp>
        <p:nvSpPr>
          <p:cNvPr id="80899" name="Content Placeholder 4"/>
          <p:cNvSpPr>
            <a:spLocks noGrp="1"/>
          </p:cNvSpPr>
          <p:nvPr>
            <p:ph idx="1"/>
          </p:nvPr>
        </p:nvSpPr>
        <p:spPr>
          <a:xfrm>
            <a:off x="463550" y="1557338"/>
            <a:ext cx="8229600" cy="4525962"/>
          </a:xfrm>
        </p:spPr>
        <p:txBody>
          <a:bodyPr/>
          <a:lstStyle/>
          <a:p>
            <a:pPr eaLnBrk="1" hangingPunct="1"/>
            <a:r>
              <a:rPr lang="el-GR" altLang="el-GR"/>
              <a:t>13</a:t>
            </a:r>
            <a:r>
              <a:rPr lang="el-GR" altLang="el-GR" baseline="30000"/>
              <a:t>ος</a:t>
            </a:r>
            <a:r>
              <a:rPr lang="el-GR" altLang="el-GR"/>
              <a:t> – 16</a:t>
            </a:r>
            <a:r>
              <a:rPr lang="el-GR" altLang="el-GR" baseline="30000"/>
              <a:t>ος</a:t>
            </a:r>
            <a:r>
              <a:rPr lang="el-GR" altLang="el-GR"/>
              <a:t> αιώνας</a:t>
            </a:r>
          </a:p>
          <a:p>
            <a:pPr eaLnBrk="1" hangingPunct="1"/>
            <a:r>
              <a:rPr lang="el-GR" altLang="el-GR"/>
              <a:t>Καθολικοί θεολόγοι</a:t>
            </a:r>
          </a:p>
          <a:p>
            <a:pPr eaLnBrk="1" hangingPunct="1"/>
            <a:r>
              <a:rPr lang="el-GR" altLang="el-GR"/>
              <a:t>Σκέψη βασισμένη στη</a:t>
            </a:r>
          </a:p>
          <a:p>
            <a:pPr lvl="1" eaLnBrk="1" hangingPunct="1"/>
            <a:r>
              <a:rPr lang="el-GR" altLang="el-GR"/>
              <a:t>Βίβλο</a:t>
            </a:r>
          </a:p>
          <a:p>
            <a:pPr lvl="1" eaLnBrk="1" hangingPunct="1"/>
            <a:r>
              <a:rPr lang="el-GR" altLang="el-GR"/>
              <a:t>Πατερική σκέψη</a:t>
            </a:r>
          </a:p>
          <a:p>
            <a:pPr lvl="1" eaLnBrk="1" hangingPunct="1"/>
            <a:r>
              <a:rPr lang="el-GR" altLang="el-GR"/>
              <a:t>Ρωμαϊκό δίκαιο</a:t>
            </a:r>
          </a:p>
          <a:p>
            <a:pPr lvl="1" eaLnBrk="1" hangingPunct="1"/>
            <a:r>
              <a:rPr lang="el-GR" altLang="el-GR"/>
              <a:t>Αριστοτέλη</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404813"/>
            <a:ext cx="5832475" cy="470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3" name="Rectangle 3"/>
          <p:cNvSpPr>
            <a:spLocks noChangeArrowheads="1"/>
          </p:cNvSpPr>
          <p:nvPr/>
        </p:nvSpPr>
        <p:spPr bwMode="auto">
          <a:xfrm>
            <a:off x="1763713" y="5445125"/>
            <a:ext cx="5976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a:t>Laurentius de Voltolina: </a:t>
            </a:r>
            <a:r>
              <a:rPr lang="en-GB" altLang="el-GR" i="1"/>
              <a:t>Liber ethicorum des Henricus de Allemania</a:t>
            </a:r>
            <a:r>
              <a:rPr lang="el-GR" altLang="el-GR" i="1"/>
              <a:t>. </a:t>
            </a:r>
            <a:r>
              <a:rPr lang="el-GR" altLang="el-GR"/>
              <a:t>Ο </a:t>
            </a:r>
            <a:r>
              <a:rPr lang="en-GB" altLang="el-GR"/>
              <a:t>Henricus de Allemania</a:t>
            </a:r>
            <a:r>
              <a:rPr lang="el-GR" altLang="el-GR"/>
              <a:t> (1245-1340) και οι φοιτητές του. Σχολή Μπολόνιας. Ζωγραφική σε περγαμηνή, 2</a:t>
            </a:r>
            <a:r>
              <a:rPr lang="el-GR" altLang="el-GR" baseline="30000"/>
              <a:t>ο</a:t>
            </a:r>
            <a:r>
              <a:rPr lang="el-GR" altLang="el-GR"/>
              <a:t> μισό 14</a:t>
            </a:r>
            <a:r>
              <a:rPr lang="el-GR" altLang="el-GR" baseline="30000"/>
              <a:t>ου</a:t>
            </a:r>
            <a:r>
              <a:rPr lang="el-GR" altLang="el-GR"/>
              <a:t> αι. </a:t>
            </a:r>
            <a:endParaRPr lang="en-GB" altLang="el-G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l-GR" sz="4000"/>
              <a:t>Albertus Magnus (1193/1206 –1280)</a:t>
            </a:r>
            <a:endParaRPr lang="en-GB" altLang="el-GR" sz="4000"/>
          </a:p>
        </p:txBody>
      </p:sp>
      <p:pic>
        <p:nvPicPr>
          <p:cNvPr id="829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557338"/>
            <a:ext cx="2857500" cy="27336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8" name="Rectangle 3"/>
          <p:cNvSpPr>
            <a:spLocks noChangeArrowheads="1"/>
          </p:cNvSpPr>
          <p:nvPr/>
        </p:nvSpPr>
        <p:spPr bwMode="auto">
          <a:xfrm>
            <a:off x="3779838" y="16287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a:t>differentia secundum labores et expensae</a:t>
            </a:r>
          </a:p>
        </p:txBody>
      </p:sp>
      <p:sp>
        <p:nvSpPr>
          <p:cNvPr id="82949" name="Rectangle 4"/>
          <p:cNvSpPr>
            <a:spLocks noChangeArrowheads="1"/>
          </p:cNvSpPr>
          <p:nvPr/>
        </p:nvSpPr>
        <p:spPr bwMode="auto">
          <a:xfrm>
            <a:off x="3851275" y="21336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pt-BR" altLang="el-GR"/>
              <a:t>opus diximus esse usum vel utilitatem vel indigentiam</a:t>
            </a:r>
            <a:endParaRPr lang="en-GB" altLang="el-GR"/>
          </a:p>
        </p:txBody>
      </p:sp>
      <p:sp>
        <p:nvSpPr>
          <p:cNvPr id="82950" name="TextBox 5"/>
          <p:cNvSpPr txBox="1">
            <a:spLocks noChangeArrowheads="1"/>
          </p:cNvSpPr>
          <p:nvPr/>
        </p:nvSpPr>
        <p:spPr bwMode="auto">
          <a:xfrm>
            <a:off x="3851275" y="3284538"/>
            <a:ext cx="38893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Αξία σύμφωνα με εργασία και κόστος</a:t>
            </a:r>
            <a:endParaRPr lang="en-GB" altLang="el-GR"/>
          </a:p>
        </p:txBody>
      </p:sp>
      <p:sp>
        <p:nvSpPr>
          <p:cNvPr id="82951" name="TextBox 6"/>
          <p:cNvSpPr txBox="1">
            <a:spLocks noChangeArrowheads="1"/>
          </p:cNvSpPr>
          <p:nvPr/>
        </p:nvSpPr>
        <p:spPr bwMode="auto">
          <a:xfrm>
            <a:off x="3924300" y="4076700"/>
            <a:ext cx="36004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Αξία σύμφωνα με χρησιμότητα και χρεία</a:t>
            </a:r>
            <a:endParaRPr lang="en-GB" altLang="el-G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l-GR" altLang="el-GR" sz="4000"/>
              <a:t>Θωμάς Ακινάτης </a:t>
            </a:r>
            <a:r>
              <a:rPr lang="en-US" altLang="el-GR" sz="4000"/>
              <a:t>(</a:t>
            </a:r>
            <a:r>
              <a:rPr lang="el-GR" altLang="el-GR" sz="4000"/>
              <a:t>1225-1274</a:t>
            </a:r>
            <a:r>
              <a:rPr lang="en-US" altLang="el-GR" sz="4000"/>
              <a:t>)</a:t>
            </a:r>
            <a:endParaRPr lang="en-GB" altLang="el-GR" sz="4000"/>
          </a:p>
        </p:txBody>
      </p:sp>
      <p:pic>
        <p:nvPicPr>
          <p:cNvPr id="839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27313" y="1557338"/>
            <a:ext cx="3816350" cy="41989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1628800"/>
            <a:ext cx="1944216" cy="2880320"/>
          </a:xfrm>
          <a:prstGeom prst="rect">
            <a:avLst/>
          </a:prstGeom>
        </p:spPr>
        <p:txBody>
          <a:bodyPr vert="horz" wrap="square" lIns="91440" tIns="45720" rIns="91440" bIns="45720" rtlCol="0" anchor="ctr">
            <a:normAutofit/>
          </a:bodyPr>
          <a:lstStyle/>
          <a:p>
            <a:r>
              <a:rPr lang="el-GR" dirty="0"/>
              <a:t>Ο Θρίαμβος του Αγίου Θωμά Ακινάτη: Δεξιά του ο Αριστοτέλης, Αριστερά ο Πλάτωνας. </a:t>
            </a:r>
          </a:p>
          <a:p>
            <a:r>
              <a:rPr lang="el-GR" dirty="0"/>
              <a:t>Στα πόδια του ο μέγας Άραβας φιλόσοφος Αβερρόης</a:t>
            </a:r>
            <a:endParaRPr lang="en-GB"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5888"/>
            <a:ext cx="3076575"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5" name="Rectangle 3"/>
          <p:cNvSpPr>
            <a:spLocks noChangeArrowheads="1"/>
          </p:cNvSpPr>
          <p:nvPr/>
        </p:nvSpPr>
        <p:spPr bwMode="auto">
          <a:xfrm>
            <a:off x="3851275" y="60213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dirty="0"/>
              <a:t>http://cartelen.louvre.fr/cartelen/visite?srv=car_not_frame&amp;idNotice=1203</a:t>
            </a:r>
          </a:p>
        </p:txBody>
      </p:sp>
      <p:sp>
        <p:nvSpPr>
          <p:cNvPr id="84996" name="Rectangle 4"/>
          <p:cNvSpPr>
            <a:spLocks noChangeArrowheads="1"/>
          </p:cNvSpPr>
          <p:nvPr/>
        </p:nvSpPr>
        <p:spPr bwMode="auto">
          <a:xfrm>
            <a:off x="3876675" y="3860800"/>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altLang="el-GR"/>
              <a:t>Benozzo di Lese di Sandro, dit GOZZOLI</a:t>
            </a:r>
          </a:p>
          <a:p>
            <a:pPr eaLnBrk="1" hangingPunct="1"/>
            <a:r>
              <a:rPr lang="fr-FR" altLang="el-GR"/>
              <a:t>Florence, vers 1420/1422 - Pistoia, 1497</a:t>
            </a:r>
          </a:p>
          <a:p>
            <a:pPr eaLnBrk="1" hangingPunct="1"/>
            <a:endParaRPr lang="fr-FR" altLang="el-GR"/>
          </a:p>
          <a:p>
            <a:pPr eaLnBrk="1" hangingPunct="1"/>
            <a:r>
              <a:rPr lang="fr-FR" altLang="el-GR"/>
              <a:t>Le Triomphe de saint Thomas d'Aquin </a:t>
            </a:r>
          </a:p>
          <a:p>
            <a:pPr eaLnBrk="1" hangingPunct="1"/>
            <a:r>
              <a:rPr lang="fr-FR" altLang="el-GR"/>
              <a:t>Vers 1470 - 1475 </a:t>
            </a:r>
          </a:p>
          <a:p>
            <a:pPr eaLnBrk="1" hangingPunct="1"/>
            <a:r>
              <a:rPr lang="fr-FR" altLang="el-GR"/>
              <a:t>H. : 2,30 m. ; L. : 1,02 m.</a:t>
            </a:r>
            <a:endParaRPr lang="en-GB" altLang="el-GR"/>
          </a:p>
        </p:txBody>
      </p:sp>
      <p:sp>
        <p:nvSpPr>
          <p:cNvPr id="84997" name="TextBox 5"/>
          <p:cNvSpPr txBox="1">
            <a:spLocks noChangeArrowheads="1"/>
          </p:cNvSpPr>
          <p:nvPr/>
        </p:nvSpPr>
        <p:spPr bwMode="auto">
          <a:xfrm>
            <a:off x="3995738" y="549275"/>
            <a:ext cx="374491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dirty="0" err="1"/>
              <a:t>Benozzo</a:t>
            </a:r>
            <a:r>
              <a:rPr lang="en-US" altLang="el-GR" dirty="0"/>
              <a:t> </a:t>
            </a:r>
            <a:r>
              <a:rPr lang="en-US" altLang="el-GR" dirty="0" err="1"/>
              <a:t>Gozzoli</a:t>
            </a:r>
            <a:r>
              <a:rPr lang="en-US" altLang="el-GR" dirty="0"/>
              <a:t>, </a:t>
            </a:r>
            <a:r>
              <a:rPr lang="el-GR" altLang="el-GR" dirty="0"/>
              <a:t>Ο Θρίαμβος του Αγίου Θωμά Ακινάτη (1470-5)</a:t>
            </a:r>
            <a:endParaRPr lang="en-GB" alt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idx="4294967295"/>
          </p:nvPr>
        </p:nvSpPr>
        <p:spPr>
          <a:xfrm>
            <a:off x="0" y="274638"/>
            <a:ext cx="8229600" cy="1143000"/>
          </a:xfrm>
        </p:spPr>
        <p:txBody>
          <a:bodyPr/>
          <a:lstStyle/>
          <a:p>
            <a:pPr eaLnBrk="1" hangingPunct="1"/>
            <a:r>
              <a:rPr lang="el-GR" altLang="el-GR" sz="4000"/>
              <a:t>Αρχαία ελληνική οικονομική σκέψη</a:t>
            </a:r>
            <a:endParaRPr lang="en-GB" altLang="el-GR" sz="400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1557338"/>
            <a:ext cx="2211388" cy="349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TextBox 4"/>
          <p:cNvSpPr txBox="1">
            <a:spLocks noChangeArrowheads="1"/>
          </p:cNvSpPr>
          <p:nvPr/>
        </p:nvSpPr>
        <p:spPr bwMode="auto">
          <a:xfrm>
            <a:off x="539750" y="5300663"/>
            <a:ext cx="324008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a:t>Ησίοδος (π. 750-650 π.Χ.)</a:t>
            </a:r>
          </a:p>
          <a:p>
            <a:pPr algn="ctr" eaLnBrk="1" hangingPunct="1">
              <a:spcBef>
                <a:spcPct val="0"/>
              </a:spcBef>
              <a:buFontTx/>
              <a:buNone/>
            </a:pPr>
            <a:r>
              <a:rPr lang="el-GR" altLang="el-GR" sz="1600"/>
              <a:t>Προτομή στο Βρετανικό Μουσείο</a:t>
            </a:r>
            <a:endParaRPr lang="en-GB" altLang="el-GR" sz="1600"/>
          </a:p>
        </p:txBody>
      </p:sp>
      <p:pic>
        <p:nvPicPr>
          <p:cNvPr id="153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557338"/>
            <a:ext cx="2471737" cy="412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063" y="1536700"/>
            <a:ext cx="2628900" cy="412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51275" y="5876925"/>
            <a:ext cx="4681538" cy="431800"/>
          </a:xfrm>
          <a:prstGeom prst="rect">
            <a:avLst/>
          </a:prstGeom>
        </p:spPr>
        <p:txBody>
          <a:bodyPr anchor="ctr">
            <a:normAutofit fontScale="77500" lnSpcReduction="20000"/>
          </a:bodyPr>
          <a:lstStyle/>
          <a:p>
            <a:pPr>
              <a:defRPr/>
            </a:pPr>
            <a:r>
              <a:rPr lang="el-GR" i="1" dirty="0"/>
              <a:t>Έργα και </a:t>
            </a:r>
            <a:r>
              <a:rPr lang="el-GR" i="1" dirty="0" err="1"/>
              <a:t>Ημέραι</a:t>
            </a:r>
            <a:r>
              <a:rPr lang="el-GR" i="1" dirty="0"/>
              <a:t>, </a:t>
            </a:r>
            <a:r>
              <a:rPr lang="el-GR" dirty="0"/>
              <a:t>έκδοση Βασιλείας 1539, </a:t>
            </a:r>
            <a:r>
              <a:rPr lang="en-US" dirty="0"/>
              <a:t>Michael </a:t>
            </a:r>
            <a:r>
              <a:rPr lang="en-US" dirty="0" err="1"/>
              <a:t>Isingrin</a:t>
            </a:r>
            <a:endParaRPr lang="en-GB"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l-GR" altLang="el-GR" sz="4000"/>
              <a:t>Θωμάς Ακινάτης </a:t>
            </a:r>
            <a:r>
              <a:rPr lang="en-US" altLang="el-GR" sz="4000"/>
              <a:t>(</a:t>
            </a:r>
            <a:r>
              <a:rPr lang="el-GR" altLang="el-GR" sz="4000"/>
              <a:t>1225-1274</a:t>
            </a:r>
            <a:r>
              <a:rPr lang="en-US" altLang="el-GR" sz="4000"/>
              <a:t>)</a:t>
            </a:r>
            <a:endParaRPr lang="en-GB" altLang="el-GR" sz="4000"/>
          </a:p>
        </p:txBody>
      </p:sp>
      <p:sp>
        <p:nvSpPr>
          <p:cNvPr id="86019" name="Content Placeholder 2"/>
          <p:cNvSpPr>
            <a:spLocks noGrp="1"/>
          </p:cNvSpPr>
          <p:nvPr>
            <p:ph idx="1"/>
          </p:nvPr>
        </p:nvSpPr>
        <p:spPr>
          <a:xfrm>
            <a:off x="463550" y="1557338"/>
            <a:ext cx="8229600" cy="4525962"/>
          </a:xfrm>
        </p:spPr>
        <p:txBody>
          <a:bodyPr/>
          <a:lstStyle/>
          <a:p>
            <a:r>
              <a:rPr lang="en-US" altLang="el-GR"/>
              <a:t>Summa theologica</a:t>
            </a:r>
          </a:p>
          <a:p>
            <a:r>
              <a:rPr lang="en-US" altLang="el-GR"/>
              <a:t>Sententiae libri Ethicorum</a:t>
            </a:r>
            <a:endParaRPr lang="en-GB" altLang="el-G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20713"/>
            <a:ext cx="8532813" cy="568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81075"/>
            <a:ext cx="8562975"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836613"/>
            <a:ext cx="9001125" cy="412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8356600"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5"/>
            <a:ext cx="8661400" cy="301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549275"/>
            <a:ext cx="6567487" cy="596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1844675"/>
            <a:ext cx="6638925"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32131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11788"/>
            <a:ext cx="609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260350"/>
            <a:ext cx="4570413" cy="161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1176338"/>
            <a:ext cx="7124700"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250825" y="2492375"/>
            <a:ext cx="5762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8538" y="1341438"/>
            <a:ext cx="3959225" cy="2159000"/>
          </a:xfrm>
          <a:prstGeom prst="rect">
            <a:avLst/>
          </a:prstGeom>
        </p:spPr>
        <p:txBody>
          <a:bodyPr anchor="ctr">
            <a:normAutofit fontScale="92500" lnSpcReduction="20000"/>
          </a:bodyPr>
          <a:lstStyle/>
          <a:p>
            <a:pPr>
              <a:defRPr/>
            </a:pPr>
            <a:r>
              <a:rPr lang="el-GR" dirty="0"/>
              <a:t>Δίκαιη τιμή: </a:t>
            </a:r>
            <a:r>
              <a:rPr lang="en-US" i="1" dirty="0" err="1"/>
              <a:t>iustum</a:t>
            </a:r>
            <a:r>
              <a:rPr lang="en-US" i="1" dirty="0"/>
              <a:t> </a:t>
            </a:r>
            <a:r>
              <a:rPr lang="en-US" i="1" dirty="0" err="1"/>
              <a:t>praetium</a:t>
            </a:r>
            <a:endParaRPr lang="en-US" i="1" dirty="0"/>
          </a:p>
          <a:p>
            <a:pPr>
              <a:defRPr/>
            </a:pPr>
            <a:r>
              <a:rPr lang="el-GR" dirty="0"/>
              <a:t>Κοινωνική Ιεραρχία ή ανταγωνιστική τιμή;</a:t>
            </a:r>
            <a:endParaRPr lang="en-US" dirty="0"/>
          </a:p>
          <a:p>
            <a:pPr>
              <a:defRPr/>
            </a:pPr>
            <a:endParaRPr lang="en-US" dirty="0"/>
          </a:p>
          <a:p>
            <a:pPr>
              <a:defRPr/>
            </a:pPr>
            <a:r>
              <a:rPr lang="en-US" i="1" dirty="0"/>
              <a:t>Labor &amp; </a:t>
            </a:r>
            <a:r>
              <a:rPr lang="en-US" i="1" dirty="0" err="1"/>
              <a:t>Expensae</a:t>
            </a:r>
            <a:endParaRPr lang="en-US" i="1" dirty="0"/>
          </a:p>
          <a:p>
            <a:pPr>
              <a:defRPr/>
            </a:pPr>
            <a:r>
              <a:rPr lang="en-US" i="1" dirty="0" err="1"/>
              <a:t>Bonitas</a:t>
            </a:r>
            <a:r>
              <a:rPr lang="en-US" i="1" dirty="0"/>
              <a:t> </a:t>
            </a:r>
            <a:r>
              <a:rPr lang="en-US" i="1" dirty="0" err="1"/>
              <a:t>intrinseca</a:t>
            </a:r>
            <a:endParaRPr lang="en-US" i="1" dirty="0"/>
          </a:p>
          <a:p>
            <a:pPr>
              <a:defRPr/>
            </a:pPr>
            <a:r>
              <a:rPr lang="en-US" i="1" dirty="0" err="1"/>
              <a:t>Virtuositas</a:t>
            </a:r>
            <a:endParaRPr lang="en-US" i="1" dirty="0"/>
          </a:p>
          <a:p>
            <a:pPr>
              <a:defRPr/>
            </a:pPr>
            <a:r>
              <a:rPr lang="en-US" i="1" dirty="0" err="1"/>
              <a:t>Raritas</a:t>
            </a:r>
            <a:endParaRPr lang="en-US" i="1" dirty="0"/>
          </a:p>
          <a:p>
            <a:pPr>
              <a:defRPr/>
            </a:pPr>
            <a:r>
              <a:rPr lang="en-US" i="1" dirty="0" err="1"/>
              <a:t>Utilitas</a:t>
            </a:r>
            <a:endParaRPr lang="en-US" i="1" dirty="0"/>
          </a:p>
          <a:p>
            <a:pPr>
              <a:defRPr/>
            </a:pPr>
            <a:r>
              <a:rPr lang="en-US" i="1" dirty="0" err="1"/>
              <a:t>Complacibilitas</a:t>
            </a:r>
            <a:endParaRPr lang="en-US" i="1" dirty="0"/>
          </a:p>
          <a:p>
            <a:pPr>
              <a:defRPr/>
            </a:pPr>
            <a:endParaRPr lang="en-GB" dirty="0"/>
          </a:p>
        </p:txBody>
      </p:sp>
      <p:sp>
        <p:nvSpPr>
          <p:cNvPr id="95235" name="TextBox 2"/>
          <p:cNvSpPr txBox="1">
            <a:spLocks noChangeArrowheads="1"/>
          </p:cNvSpPr>
          <p:nvPr/>
        </p:nvSpPr>
        <p:spPr bwMode="auto">
          <a:xfrm>
            <a:off x="2271713" y="3357563"/>
            <a:ext cx="33131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Τοκογλυφία (τοκισμός): </a:t>
            </a:r>
            <a:r>
              <a:rPr lang="en-US" altLang="el-GR" sz="2400" i="1"/>
              <a:t>Usura</a:t>
            </a:r>
            <a:endParaRPr lang="en-GB" altLang="el-GR" i="1"/>
          </a:p>
        </p:txBody>
      </p:sp>
      <p:sp>
        <p:nvSpPr>
          <p:cNvPr id="95236" name="TextBox 3"/>
          <p:cNvSpPr txBox="1">
            <a:spLocks noChangeArrowheads="1"/>
          </p:cNvSpPr>
          <p:nvPr/>
        </p:nvSpPr>
        <p:spPr bwMode="auto">
          <a:xfrm>
            <a:off x="2411413" y="4292600"/>
            <a:ext cx="33845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Αποδεκτοί λόγοι τοκισμού</a:t>
            </a:r>
          </a:p>
          <a:p>
            <a:pPr eaLnBrk="1" hangingPunct="1"/>
            <a:endParaRPr lang="en-US" altLang="el-GR"/>
          </a:p>
          <a:p>
            <a:pPr eaLnBrk="1" hangingPunct="1"/>
            <a:r>
              <a:rPr lang="en-US" altLang="el-GR" i="1"/>
              <a:t>Damnum emergens</a:t>
            </a:r>
          </a:p>
          <a:p>
            <a:pPr eaLnBrk="1" hangingPunct="1"/>
            <a:r>
              <a:rPr lang="en-US" altLang="el-GR" i="1"/>
              <a:t>Lucrum cessans</a:t>
            </a:r>
          </a:p>
          <a:p>
            <a:pPr eaLnBrk="1" hangingPunct="1"/>
            <a:r>
              <a:rPr lang="en-US" altLang="el-GR" i="1"/>
              <a:t>Stipendium laboris</a:t>
            </a:r>
          </a:p>
          <a:p>
            <a:pPr eaLnBrk="1" hangingPunct="1"/>
            <a:r>
              <a:rPr lang="en-US" altLang="el-GR" i="1"/>
              <a:t>Periculum sortis</a:t>
            </a:r>
          </a:p>
          <a:p>
            <a:pPr eaLnBrk="1" hangingPunct="1"/>
            <a:r>
              <a:rPr lang="en-US" altLang="el-GR" i="1"/>
              <a:t>Ratio incertitudinis</a:t>
            </a:r>
          </a:p>
          <a:p>
            <a:pPr eaLnBrk="1" hangingPunct="1"/>
            <a:endParaRPr lang="en-GB" altLang="el-GR"/>
          </a:p>
        </p:txBody>
      </p:sp>
      <p:sp>
        <p:nvSpPr>
          <p:cNvPr id="95237"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sp>
        <p:nvSpPr>
          <p:cNvPr id="95238" name="TextBox 5"/>
          <p:cNvSpPr txBox="1">
            <a:spLocks noChangeArrowheads="1"/>
          </p:cNvSpPr>
          <p:nvPr/>
        </p:nvSpPr>
        <p:spPr bwMode="auto">
          <a:xfrm>
            <a:off x="6732588" y="4724400"/>
            <a:ext cx="18716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sz="2400" i="1"/>
              <a:t>Inter-esse</a:t>
            </a:r>
            <a:endParaRPr lang="en-GB" altLang="el-GR" sz="2400" i="1"/>
          </a:p>
        </p:txBody>
      </p:sp>
      <p:sp>
        <p:nvSpPr>
          <p:cNvPr id="7" name="Right Arrow 6"/>
          <p:cNvSpPr/>
          <p:nvPr/>
        </p:nvSpPr>
        <p:spPr>
          <a:xfrm rot="1599633">
            <a:off x="5384800" y="4130675"/>
            <a:ext cx="1439863"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95288" y="549275"/>
            <a:ext cx="4752776"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οὐκ</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ἄρα</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μοῦνον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ἔην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Ἐρίδων</a:t>
            </a:r>
            <a:r>
              <a:rPr lang="el-GR" altLang="el-GR" sz="1800" dirty="0">
                <a:latin typeface="Vusillus" panose="02030502060405010103" pitchFamily="18" charset="-79"/>
                <a:cs typeface="Vusillus" panose="02030502060405010103" pitchFamily="18" charset="-79"/>
              </a:rPr>
              <a:t> γένος, </a:t>
            </a:r>
            <a:r>
              <a:rPr lang="el-GR" altLang="el-GR" sz="1800" dirty="0" err="1">
                <a:latin typeface="Vusillus" panose="02030502060405010103" pitchFamily="18" charset="-79"/>
                <a:cs typeface="Vusillus" panose="02030502060405010103" pitchFamily="18" charset="-79"/>
              </a:rPr>
              <a:t>ἀλλ᾽</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γαῖαν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εἰσὶ</a:t>
            </a:r>
            <a:r>
              <a:rPr lang="el-GR" altLang="el-GR" sz="1800" dirty="0">
                <a:latin typeface="Vusillus" panose="02030502060405010103" pitchFamily="18" charset="-79"/>
                <a:cs typeface="Vusillus" panose="02030502060405010103" pitchFamily="18" charset="-79"/>
              </a:rPr>
              <a:t> δύω: </a:t>
            </a:r>
            <a:r>
              <a:rPr lang="el-GR" altLang="el-GR" sz="1800" dirty="0" err="1">
                <a:latin typeface="Vusillus" panose="02030502060405010103" pitchFamily="18" charset="-79"/>
                <a:cs typeface="Vusillus" panose="02030502060405010103" pitchFamily="18" charset="-79"/>
              </a:rPr>
              <a:t>τὴν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μέν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κεν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ἐπαινέσσειε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νοήσας</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a:latin typeface="Vusillus" panose="02030502060405010103" pitchFamily="18" charset="-79"/>
                <a:cs typeface="Vusillus" panose="02030502060405010103" pitchFamily="18" charset="-79"/>
              </a:rPr>
              <a:t>ἣ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ἐπιμωμητή</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διὰ</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ἄνδιχα</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θυμὸν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ἔχουσιν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a:latin typeface="Vusillus" panose="02030502060405010103" pitchFamily="18" charset="-79"/>
                <a:cs typeface="Vusillus" panose="02030502060405010103" pitchFamily="18" charset="-79"/>
              </a:rPr>
              <a:t>ἣ </a:t>
            </a:r>
            <a:r>
              <a:rPr lang="el-GR" altLang="el-GR" sz="1800" dirty="0" err="1">
                <a:latin typeface="Vusillus" panose="02030502060405010103" pitchFamily="18" charset="-79"/>
                <a:cs typeface="Vusillus" panose="02030502060405010103" pitchFamily="18" charset="-79"/>
              </a:rPr>
              <a:t>μὲν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γὰρ</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πόλεμόν</a:t>
            </a:r>
            <a:r>
              <a:rPr lang="el-GR" altLang="el-GR" sz="1800" dirty="0">
                <a:latin typeface="Vusillus" panose="02030502060405010103" pitchFamily="18" charset="-79"/>
                <a:cs typeface="Vusillus" panose="02030502060405010103" pitchFamily="18" charset="-79"/>
              </a:rPr>
              <a:t> τε </a:t>
            </a:r>
            <a:r>
              <a:rPr lang="el-GR" altLang="el-GR" sz="1800" dirty="0" err="1">
                <a:latin typeface="Vusillus" panose="02030502060405010103" pitchFamily="18" charset="-79"/>
                <a:cs typeface="Vusillus" panose="02030502060405010103" pitchFamily="18" charset="-79"/>
              </a:rPr>
              <a:t>κακὸν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δῆριν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ὀφέλλει</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σχετλίη</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οὔτις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τήν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γε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φιλεῖ</a:t>
            </a:r>
            <a:r>
              <a:rPr lang="el-GR" altLang="el-GR" sz="1800" dirty="0">
                <a:latin typeface="Vusillus" panose="02030502060405010103" pitchFamily="18" charset="-79"/>
                <a:cs typeface="Vusillus" panose="02030502060405010103" pitchFamily="18" charset="-79"/>
              </a:rPr>
              <a:t> βροτός, </a:t>
            </a:r>
            <a:r>
              <a:rPr lang="el-GR" altLang="el-GR" sz="1800" dirty="0" err="1">
                <a:latin typeface="Vusillus" panose="02030502060405010103" pitchFamily="18" charset="-79"/>
                <a:cs typeface="Vusillus" panose="02030502060405010103" pitchFamily="18" charset="-79"/>
              </a:rPr>
              <a:t>ἀλλ᾽</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ὑπ᾽</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ἀνάγκης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ἀθανάτων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βουλῇσιν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τιμῶσι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βαρεῖαν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τὴν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ἑτέρην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προτέρην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μὲν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ἐγείνατο</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Νὺξ</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ἐρεβεννή</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θῆκε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δέ</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Κρονίδης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ὑψίζυγος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αἰθέρι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ναίων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γαίης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ῥίζῃσι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ἀνδράσι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πολλὸν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ἀμείνω</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a:latin typeface="Vusillus" panose="02030502060405010103" pitchFamily="18" charset="-79"/>
                <a:cs typeface="Vusillus" panose="02030502060405010103" pitchFamily="18" charset="-79"/>
              </a:rPr>
              <a:t>ἥ</a:t>
            </a:r>
            <a:r>
              <a:rPr lang="en-US" altLang="el-GR" sz="1800" dirty="0">
                <a:latin typeface="Vusillus" panose="02030502060405010103" pitchFamily="18" charset="-79"/>
                <a:cs typeface="Vusillus" panose="02030502060405010103" pitchFamily="18" charset="-79"/>
              </a:rPr>
              <a:t> </a:t>
            </a:r>
            <a:r>
              <a:rPr lang="el-GR" altLang="el-GR" sz="1800" dirty="0">
                <a:latin typeface="Vusillus" panose="02030502060405010103" pitchFamily="18" charset="-79"/>
                <a:cs typeface="Vusillus" panose="02030502060405010103" pitchFamily="18" charset="-79"/>
              </a:rPr>
              <a:t>τε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ἀπάλαμόν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περ</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ὁμῶς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ἔργον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ἔγειρεν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εἰς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ἕτερον</a:t>
            </a:r>
            <a:r>
              <a:rPr lang="el-GR" altLang="el-GR" sz="1800" dirty="0">
                <a:latin typeface="Vusillus" panose="02030502060405010103" pitchFamily="18" charset="-79"/>
                <a:cs typeface="Vusillus" panose="02030502060405010103" pitchFamily="18" charset="-79"/>
              </a:rPr>
              <a:t> γάρ </a:t>
            </a:r>
            <a:r>
              <a:rPr lang="el-GR" altLang="el-GR" sz="1800" dirty="0" err="1">
                <a:latin typeface="Vusillus" panose="02030502060405010103" pitchFamily="18" charset="-79"/>
                <a:cs typeface="Vusillus" panose="02030502060405010103" pitchFamily="18" charset="-79"/>
              </a:rPr>
              <a:t>τίς</a:t>
            </a:r>
            <a:r>
              <a:rPr lang="el-GR" altLang="el-GR" sz="1800" dirty="0">
                <a:latin typeface="Vusillus" panose="02030502060405010103" pitchFamily="18" charset="-79"/>
                <a:cs typeface="Vusillus" panose="02030502060405010103" pitchFamily="18" charset="-79"/>
              </a:rPr>
              <a:t> τε </a:t>
            </a:r>
            <a:r>
              <a:rPr lang="el-GR" altLang="el-GR" sz="1800" dirty="0" err="1">
                <a:latin typeface="Vusillus" panose="02030502060405010103" pitchFamily="18" charset="-79"/>
                <a:cs typeface="Vusillus" panose="02030502060405010103" pitchFamily="18" charset="-79"/>
              </a:rPr>
              <a:t>ἰδὼν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ἔργοιο</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χατίζει</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πλούσιον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ὃς</a:t>
            </a:r>
            <a:r>
              <a:rPr lang="el-GR" altLang="el-GR" sz="1800" dirty="0">
                <a:latin typeface="Vusillus" panose="02030502060405010103" pitchFamily="18" charset="-79"/>
                <a:cs typeface="Vusillus" panose="02030502060405010103" pitchFamily="18" charset="-79"/>
              </a:rPr>
              <a:t> σπεύδει </a:t>
            </a:r>
            <a:r>
              <a:rPr lang="el-GR" altLang="el-GR" sz="1800" dirty="0" err="1">
                <a:latin typeface="Vusillus" panose="02030502060405010103" pitchFamily="18" charset="-79"/>
                <a:cs typeface="Vusillus" panose="02030502060405010103" pitchFamily="18" charset="-79"/>
              </a:rPr>
              <a:t>μὲν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ἀρώμεναι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ἠδὲ</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φυτεύειν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οἶκόν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εὖ</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θέσθαι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ζηλοῖ</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δέ</a:t>
            </a:r>
            <a:r>
              <a:rPr lang="el-GR" altLang="el-GR" sz="1800" dirty="0">
                <a:latin typeface="Vusillus" panose="02030502060405010103" pitchFamily="18" charset="-79"/>
                <a:cs typeface="Vusillus" panose="02030502060405010103" pitchFamily="18" charset="-79"/>
              </a:rPr>
              <a:t> τε γείτονα </a:t>
            </a:r>
            <a:r>
              <a:rPr lang="el-GR" altLang="el-GR" sz="1800" dirty="0" err="1">
                <a:latin typeface="Vusillus" panose="02030502060405010103" pitchFamily="18" charset="-79"/>
                <a:cs typeface="Vusillus" panose="02030502060405010103" pitchFamily="18" charset="-79"/>
              </a:rPr>
              <a:t>γείτων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εἰς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ἄφενος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σπεύδοντ᾽</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ἀγαθὴ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Ἔρις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ἥδε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βροτοῖσιν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endParaRPr lang="en-US" altLang="el-GR" sz="1800" dirty="0">
              <a:latin typeface="Vusillus" panose="02030502060405010103" pitchFamily="18" charset="-79"/>
              <a:cs typeface="Vusillus" panose="02030502060405010103" pitchFamily="18" charset="-79"/>
            </a:endParaRP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κεραμεὺς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κεραμεῖ</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κοτέει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τέκτονι</a:t>
            </a:r>
            <a:r>
              <a:rPr lang="el-GR" altLang="el-GR" sz="1800" dirty="0">
                <a:latin typeface="Vusillus" panose="02030502060405010103" pitchFamily="18" charset="-79"/>
                <a:cs typeface="Vusillus" panose="02030502060405010103" pitchFamily="18" charset="-79"/>
              </a:rPr>
              <a:t> τέκτων,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πτωχὸς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πτωχῷ</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φθονέει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ἀοιδὸς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ἀοιδῷ</a:t>
            </a:r>
            <a:r>
              <a:rPr lang="el-GR" altLang="el-GR" sz="1800" dirty="0">
                <a:latin typeface="Vusillus" panose="02030502060405010103" pitchFamily="18" charset="-79"/>
                <a:cs typeface="Vusillus" panose="02030502060405010103" pitchFamily="18" charset="-79"/>
              </a:rPr>
              <a:t>. </a:t>
            </a:r>
            <a:endParaRPr lang="en-GB" altLang="el-GR" sz="1800" dirty="0">
              <a:latin typeface="Vusillus" panose="02030502060405010103" pitchFamily="18" charset="-79"/>
              <a:cs typeface="Vusillus" panose="02030502060405010103" pitchFamily="18" charset="-79"/>
            </a:endParaRPr>
          </a:p>
        </p:txBody>
      </p:sp>
      <p:sp>
        <p:nvSpPr>
          <p:cNvPr id="16387" name="Rectangle 3"/>
          <p:cNvSpPr>
            <a:spLocks noChangeArrowheads="1"/>
          </p:cNvSpPr>
          <p:nvPr/>
        </p:nvSpPr>
        <p:spPr bwMode="auto">
          <a:xfrm>
            <a:off x="5651500" y="549275"/>
            <a:ext cx="3024188"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t>Έτσι δεν είναι μόνο ένα είδος από Έριδες στη γη, αλλά δύο.  Την πρώτη θα την επαινέσεις αν την καταλάβεις. </a:t>
            </a:r>
            <a:r>
              <a:rPr lang="en-US" altLang="el-GR" sz="1400"/>
              <a:t> </a:t>
            </a:r>
            <a:r>
              <a:rPr lang="el-GR" altLang="el-GR" sz="1400"/>
              <a:t>Η άλλη είναι αξιοκατάκριτη. Και είναι εντελώς διαφορετικές στη φύση τους.  Η μεν είναι σκληρή και φέρνει τον κακό πόλεμο και την αμάχη. Αυτήν κανείς θνητός δεν αγαπά αλλά την τιμούν επειδή το θέλουν οι θεοί.  Την άλλη πρώτη τη γέννησε η σκοτεινή Νύχτα, και ο γιός του Κρόνου που κάθεται ψηλά και κατοικεί στον αιθέρα την έβαλε στις ρίζες της γης. Αυτή είναι πολύ καλύτερη στους ανθρώπους.  Παρακινεί ακόμα και τον οκνό να δουλέψει. Γιατί αν κάποιος δει το γείτονά του να είναι πλούσιος επειδή οργώνει και φυτεύει και βάζει το σπίτι του σε τάξη: ζηλεύει ο ένας γείτονας τον άλλον και τρέχουν και οι δυο να πλουτίσουν. Η Έριδα αυτή είναι αγαθή στους θνητούς. Και ο αγγειοπλάστης θυμώνει με τον αγγειοπλάστη και ο οικοδόμος με τον οικοδόμο και ο ζητιάνος ζηλεύει τον ζητιάνο και ο αοιδός τον αοιδό. </a:t>
            </a:r>
            <a:endParaRPr lang="en-GB" altLang="el-GR" sz="1400"/>
          </a:p>
        </p:txBody>
      </p:sp>
      <p:sp>
        <p:nvSpPr>
          <p:cNvPr id="16388" name="TextBox 4"/>
          <p:cNvSpPr txBox="1">
            <a:spLocks noChangeArrowheads="1"/>
          </p:cNvSpPr>
          <p:nvPr/>
        </p:nvSpPr>
        <p:spPr bwMode="auto">
          <a:xfrm>
            <a:off x="496002" y="5367673"/>
            <a:ext cx="39592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dirty="0"/>
              <a:t>Ησίοδος</a:t>
            </a:r>
            <a:r>
              <a:rPr lang="el-GR" altLang="el-GR" sz="1800" i="1" dirty="0"/>
              <a:t>: Έργα και </a:t>
            </a:r>
            <a:r>
              <a:rPr lang="el-GR" altLang="el-GR" sz="1800" i="1" dirty="0" err="1"/>
              <a:t>Ημέραι</a:t>
            </a:r>
            <a:r>
              <a:rPr lang="el-GR" altLang="el-GR" sz="1800" i="1" dirty="0"/>
              <a:t>, </a:t>
            </a:r>
            <a:r>
              <a:rPr lang="el-GR" altLang="el-GR" sz="1800" dirty="0"/>
              <a:t>στίχοι 11-26</a:t>
            </a:r>
            <a:endParaRPr lang="en-GB" altLang="el-GR" sz="18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1844675"/>
            <a:ext cx="8035925" cy="247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812088" y="4076700"/>
            <a:ext cx="777875"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1"/>
          <p:cNvSpPr txBox="1">
            <a:spLocks noChangeArrowheads="1"/>
          </p:cNvSpPr>
          <p:nvPr/>
        </p:nvSpPr>
        <p:spPr bwMode="auto">
          <a:xfrm>
            <a:off x="1069975" y="1341438"/>
            <a:ext cx="71024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a:t>Petrus Olivi (1248-1298)</a:t>
            </a:r>
          </a:p>
          <a:p>
            <a:pPr eaLnBrk="1" hangingPunct="1"/>
            <a:r>
              <a:rPr lang="el-GR" altLang="el-GR"/>
              <a:t>Άγιος Βερναρδίνος της Σιένας (</a:t>
            </a:r>
            <a:r>
              <a:rPr lang="en-US" altLang="el-GR"/>
              <a:t>San Bernardino da Siena) (1380-1444)</a:t>
            </a:r>
          </a:p>
          <a:p>
            <a:pPr eaLnBrk="1" hangingPunct="1"/>
            <a:r>
              <a:rPr lang="el-GR" altLang="el-GR"/>
              <a:t>Άγιος Αντωνίνος, αρχιεπίσκοπος Φλωρεντίας</a:t>
            </a:r>
            <a:r>
              <a:rPr lang="en-US" altLang="el-GR"/>
              <a:t> </a:t>
            </a:r>
            <a:r>
              <a:rPr lang="el-GR" altLang="el-GR"/>
              <a:t>(1389-1459)</a:t>
            </a:r>
            <a:endParaRPr lang="en-GB" altLang="el-GR"/>
          </a:p>
        </p:txBody>
      </p:sp>
      <p:sp>
        <p:nvSpPr>
          <p:cNvPr id="97283"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pic>
        <p:nvPicPr>
          <p:cNvPr id="9728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3284538"/>
            <a:ext cx="1866900" cy="298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5" name="Rectangle 6"/>
          <p:cNvSpPr>
            <a:spLocks noChangeArrowheads="1"/>
          </p:cNvSpPr>
          <p:nvPr/>
        </p:nvSpPr>
        <p:spPr bwMode="auto">
          <a:xfrm>
            <a:off x="1062038" y="6289675"/>
            <a:ext cx="2470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a:t>San Bernardino da Siena</a:t>
            </a:r>
          </a:p>
        </p:txBody>
      </p:sp>
      <p:pic>
        <p:nvPicPr>
          <p:cNvPr id="972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284538"/>
            <a:ext cx="2117725" cy="288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7" name="Rectangle 7"/>
          <p:cNvSpPr>
            <a:spLocks noChangeArrowheads="1"/>
          </p:cNvSpPr>
          <p:nvPr/>
        </p:nvSpPr>
        <p:spPr bwMode="auto">
          <a:xfrm>
            <a:off x="3868738" y="6289675"/>
            <a:ext cx="261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a:t>Sant'Antonino da Firenze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2"/>
          <p:cNvSpPr txBox="1">
            <a:spLocks noChangeArrowheads="1"/>
          </p:cNvSpPr>
          <p:nvPr/>
        </p:nvSpPr>
        <p:spPr bwMode="auto">
          <a:xfrm>
            <a:off x="2627313" y="1417638"/>
            <a:ext cx="33131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sz="2800"/>
              <a:t>Σχολή της </a:t>
            </a:r>
            <a:r>
              <a:rPr lang="en-US" altLang="el-GR" sz="2800"/>
              <a:t>Salamanca</a:t>
            </a:r>
            <a:endParaRPr lang="en-GB" altLang="el-GR" sz="2800"/>
          </a:p>
        </p:txBody>
      </p:sp>
      <p:sp>
        <p:nvSpPr>
          <p:cNvPr id="98307"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pic>
        <p:nvPicPr>
          <p:cNvPr id="983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781300"/>
            <a:ext cx="180022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9" name="Rectangle 3"/>
          <p:cNvSpPr>
            <a:spLocks noChangeArrowheads="1"/>
          </p:cNvSpPr>
          <p:nvPr/>
        </p:nvSpPr>
        <p:spPr bwMode="auto">
          <a:xfrm>
            <a:off x="612775" y="5732463"/>
            <a:ext cx="3382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l-GR"/>
              <a:t>Martín de Azpilcueta (1493–1586)</a:t>
            </a:r>
          </a:p>
          <a:p>
            <a:pPr algn="ctr" eaLnBrk="1" hangingPunct="1"/>
            <a:r>
              <a:rPr lang="en-GB" altLang="el-GR"/>
              <a:t> Doctor Navarrus</a:t>
            </a:r>
          </a:p>
        </p:txBody>
      </p:sp>
      <p:sp>
        <p:nvSpPr>
          <p:cNvPr id="98310" name="Rectangle 5"/>
          <p:cNvSpPr>
            <a:spLocks noChangeArrowheads="1"/>
          </p:cNvSpPr>
          <p:nvPr/>
        </p:nvSpPr>
        <p:spPr bwMode="auto">
          <a:xfrm>
            <a:off x="4643438" y="5694363"/>
            <a:ext cx="29527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altLang="el-GR"/>
              <a:t>Luis de Molina (1535–1600)</a:t>
            </a:r>
            <a:endParaRPr lang="en-GB" altLang="el-GR"/>
          </a:p>
        </p:txBody>
      </p:sp>
      <p:pic>
        <p:nvPicPr>
          <p:cNvPr id="983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768600"/>
            <a:ext cx="2074862"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2"/>
          <p:cNvSpPr txBox="1">
            <a:spLocks noChangeArrowheads="1"/>
          </p:cNvSpPr>
          <p:nvPr/>
        </p:nvSpPr>
        <p:spPr bwMode="auto">
          <a:xfrm>
            <a:off x="2771775" y="984250"/>
            <a:ext cx="33131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sz="2800"/>
              <a:t>Σχολή της </a:t>
            </a:r>
            <a:r>
              <a:rPr lang="en-US" altLang="el-GR" sz="2800"/>
              <a:t>Salamanca</a:t>
            </a:r>
            <a:endParaRPr lang="en-GB" altLang="el-GR" sz="2800"/>
          </a:p>
        </p:txBody>
      </p:sp>
      <p:sp>
        <p:nvSpPr>
          <p:cNvPr id="99331"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sp>
        <p:nvSpPr>
          <p:cNvPr id="99332" name="Rectangle 1"/>
          <p:cNvSpPr>
            <a:spLocks noChangeArrowheads="1"/>
          </p:cNvSpPr>
          <p:nvPr/>
        </p:nvSpPr>
        <p:spPr bwMode="auto">
          <a:xfrm>
            <a:off x="684213" y="2205038"/>
            <a:ext cx="73437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a:t>Those who measure the just price by the labor, costs, and risk incurred by the person who deals in the merchandise or produces it, or by the cost of transport or the expense of traveling … or by what he has to pay the factors for their industry, risk, and labor, are greatly in error, and still more so are those who allow a certain profit of a fifth or a tenth. For the just price arises from the abundance or scarcity of goods, merchants, and money … and not from costs, labor, and risk. If we had to consider labor and risk in order to assess the just price, no merchant would ever suffer loss, nor would abundance or scarcity of goods and money enter into the question. Prices are not commonly fixed on the basis of costs. Why should a bale of linen brought overland from Brittany at great expense be worth more than one which is transported cheaply by sea? … Why should a book written out by hand be worth more than one which is printed, when the latter is better though it costs less to produce? … The just price is found not by counting the cost but by the common estimation. </a:t>
            </a:r>
            <a:r>
              <a:rPr lang="es-ES" altLang="el-GR" b="1"/>
              <a:t>Luis Saravía de la Calle 1544</a:t>
            </a:r>
            <a:endParaRPr lang="en-GB" altLang="el-GR" b="1"/>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Τίτλος 6"/>
          <p:cNvSpPr>
            <a:spLocks noGrp="1"/>
          </p:cNvSpPr>
          <p:nvPr>
            <p:ph type="ctrTitle"/>
          </p:nvPr>
        </p:nvSpPr>
        <p:spPr/>
        <p:txBody>
          <a:bodyPr/>
          <a:lstStyle/>
          <a:p>
            <a:pPr eaLnBrk="1" hangingPunct="1"/>
            <a:r>
              <a:rPr lang="el-GR" altLang="el-GR"/>
              <a:t>Τέλος Ενότητας</a:t>
            </a:r>
          </a:p>
        </p:txBody>
      </p:sp>
      <p:sp>
        <p:nvSpPr>
          <p:cNvPr id="100355" name="Υπότιτλος 7"/>
          <p:cNvSpPr>
            <a:spLocks noGrp="1"/>
          </p:cNvSpPr>
          <p:nvPr>
            <p:ph type="subTitle" idx="1"/>
          </p:nvPr>
        </p:nvSpPr>
        <p:spPr>
          <a:xfrm>
            <a:off x="684213" y="3886200"/>
            <a:ext cx="7775575" cy="1752600"/>
          </a:xfrm>
        </p:spPr>
        <p:txBody>
          <a:bodyPr/>
          <a:lstStyle/>
          <a:p>
            <a:pPr eaLnBrk="1" hangingPunct="1"/>
            <a:endParaRPr lang="el-GR" altLang="el-G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7"/>
          <p:cNvSpPr>
            <a:spLocks noGrp="1"/>
          </p:cNvSpPr>
          <p:nvPr>
            <p:ph type="title"/>
          </p:nvPr>
        </p:nvSpPr>
        <p:spPr/>
        <p:txBody>
          <a:bodyPr/>
          <a:lstStyle/>
          <a:p>
            <a:pPr eaLnBrk="1" hangingPunct="1"/>
            <a:r>
              <a:rPr lang="el-GR" altLang="el-GR"/>
              <a:t>Άδειες Χρήσης</a:t>
            </a:r>
          </a:p>
        </p:txBody>
      </p:sp>
      <p:sp>
        <p:nvSpPr>
          <p:cNvPr id="101379" name="Subtitle 8"/>
          <p:cNvSpPr>
            <a:spLocks noGrp="1"/>
          </p:cNvSpPr>
          <p:nvPr>
            <p:ph idx="1"/>
          </p:nvPr>
        </p:nvSpPr>
        <p:spPr>
          <a:xfrm>
            <a:off x="463550" y="1557338"/>
            <a:ext cx="8229600" cy="4525962"/>
          </a:xfrm>
        </p:spPr>
        <p:txBody>
          <a:bodyPr/>
          <a:lstStyle/>
          <a:p>
            <a:pPr eaLnBrk="1" hangingPunct="1"/>
            <a:r>
              <a:rPr lang="el-GR" altLang="el-GR" sz="2800"/>
              <a:t>Το παρόν εκπαιδευτικό υλικό υπόκειται σε</a:t>
            </a:r>
            <a:r>
              <a:rPr lang="en-US" altLang="el-GR" sz="2800"/>
              <a:t> </a:t>
            </a:r>
            <a:r>
              <a:rPr lang="el-GR" altLang="el-GR" sz="2800"/>
              <a:t>άδειες χρήσης </a:t>
            </a:r>
            <a:r>
              <a:rPr lang="en-US" altLang="el-GR" sz="2800"/>
              <a:t>Creative Commons. </a:t>
            </a:r>
          </a:p>
          <a:p>
            <a:pPr eaLnBrk="1" hangingPunct="1"/>
            <a:r>
              <a:rPr lang="el-GR" altLang="el-GR" sz="2800"/>
              <a:t>Για εκπαιδευτικό υλικό, όπως εικόνες, που υπόκειται σε άλλου τύπου άδειας χρήσης, η άδεια χρήσης αναφέρεται ρητώς. </a:t>
            </a:r>
          </a:p>
        </p:txBody>
      </p:sp>
      <p:pic>
        <p:nvPicPr>
          <p:cNvPr id="101380"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l-GR" altLang="el-GR"/>
              <a:t>Χρηματοδότηση</a:t>
            </a:r>
          </a:p>
        </p:txBody>
      </p:sp>
      <p:sp>
        <p:nvSpPr>
          <p:cNvPr id="102403" name="Content Placeholder 2"/>
          <p:cNvSpPr>
            <a:spLocks noGrp="1"/>
          </p:cNvSpPr>
          <p:nvPr>
            <p:ph idx="1"/>
          </p:nvPr>
        </p:nvSpPr>
        <p:spPr>
          <a:xfrm>
            <a:off x="457200" y="1341438"/>
            <a:ext cx="8229600" cy="4525962"/>
          </a:xfrm>
        </p:spPr>
        <p:txBody>
          <a:bodyPr/>
          <a:lstStyle/>
          <a:p>
            <a:pPr eaLnBrk="1" hangingPunct="1"/>
            <a:r>
              <a:rPr lang="el-GR" altLang="el-GR" sz="2000"/>
              <a:t>Το παρόν εκπαιδευτικό υλικό έχει αναπτυχθεί στα πλαίσια του εκπαιδευτικού έργου του διδάσκοντα.</a:t>
            </a:r>
            <a:endParaRPr lang="en-US" altLang="el-GR" sz="2000"/>
          </a:p>
          <a:p>
            <a:pPr eaLnBrk="1" hangingPunct="1"/>
            <a:r>
              <a:rPr lang="el-GR" altLang="el-GR" sz="2000"/>
              <a:t>Το έργο «</a:t>
            </a:r>
            <a:r>
              <a:rPr lang="el-GR" altLang="el-GR" sz="2000" b="1"/>
              <a:t>Ανοικτά Ακαδημαϊκά Μαθήματα στο Πανεπιστήμιο Αθηνών</a:t>
            </a:r>
            <a:r>
              <a:rPr lang="el-GR" altLang="el-GR" sz="2000"/>
              <a:t>» έχει χρηματοδοτήσει μόνο την αναδιαμόρφωση του εκπαιδευτικού υλικού. </a:t>
            </a:r>
            <a:endParaRPr lang="en-US" altLang="el-GR" sz="2000"/>
          </a:p>
          <a:p>
            <a:pPr eaLnBrk="1" hangingPunct="1"/>
            <a:r>
              <a:rPr lang="el-GR" altLang="el-GR" sz="200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102404"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2867</Words>
  <Application>Microsoft Office PowerPoint</Application>
  <PresentationFormat>On-screen Show (4:3)</PresentationFormat>
  <Paragraphs>315</Paragraphs>
  <Slides>96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Calibri</vt:lpstr>
      <vt:lpstr>Times New Roman</vt:lpstr>
      <vt:lpstr>Vusillus</vt:lpstr>
      <vt:lpstr>Θέμα του Office</vt:lpstr>
      <vt:lpstr>Ιστορία Οικονομικών Θεωριών</vt:lpstr>
      <vt:lpstr>Σκοποί  ενότητας</vt:lpstr>
      <vt:lpstr>Περιεχόμενα ενότητας</vt:lpstr>
      <vt:lpstr>Αρχαία ελληνική και σχολαστική οικονομική σκέψη</vt:lpstr>
      <vt:lpstr>Αρχαία ελληνική οικονομική σκέψη</vt:lpstr>
      <vt:lpstr>Αρχαία ελληνική οικονομική σκέψη</vt:lpstr>
      <vt:lpstr>Αρχαία ελληνική οικονομική σκέψη</vt:lpstr>
      <vt:lpstr>Αρχαία ελληνική οικονομική σκέψη</vt:lpstr>
      <vt:lpstr>PowerPoint Presentation</vt:lpstr>
      <vt:lpstr>PowerPoint Presentation</vt:lpstr>
      <vt:lpstr>Αρχαία ελληνική οικονομική σκέψη</vt:lpstr>
      <vt:lpstr>PowerPoint Presentation</vt:lpstr>
      <vt:lpstr>Αρχαία ελληνική οικονομική σκέψη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Ξενοφών (430 – 344 π.Χ.)</vt:lpstr>
      <vt:lpstr>Αρχαία ελληνική οικονομική σκέψη</vt:lpstr>
      <vt:lpstr>Αρχαία ελληνική οικονομική σκέψη</vt:lpstr>
      <vt:lpstr>PowerPoint Presentation</vt:lpstr>
      <vt:lpstr>PowerPoint Presentation</vt:lpstr>
      <vt:lpstr>Ξενοφών (430 – 344 π.Χ.)</vt:lpstr>
      <vt:lpstr>Ξενοφών (430 – 344 π.Χ.)</vt:lpstr>
      <vt:lpstr>PowerPoint Presentation</vt:lpstr>
      <vt:lpstr>PowerPoint Presentation</vt:lpstr>
      <vt:lpstr>PowerPoint Presentation</vt:lpstr>
      <vt:lpstr>PowerPoint Presentation</vt:lpstr>
      <vt:lpstr>PowerPoint Presentation</vt:lpstr>
      <vt:lpstr>Αριστοτέλης (384 – 322 π.Χ.)</vt:lpstr>
      <vt:lpstr>PowerPoint Presentation</vt:lpstr>
      <vt:lpstr>PowerPoint Presentation</vt:lpstr>
      <vt:lpstr>PowerPoint Presentation</vt:lpstr>
      <vt:lpstr>Αριστοτέλης (384-322 π.Χ.)</vt:lpstr>
      <vt:lpstr>PowerPoint Presentation</vt:lpstr>
      <vt:lpstr>PowerPoint Presentation</vt:lpstr>
      <vt:lpstr>PowerPoint Presentation</vt:lpstr>
      <vt:lpstr>PowerPoint Presentation</vt:lpstr>
      <vt:lpstr>Αριστοτέλης (384-322 π.Χ.)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Αρχαία ελληνική οικονομική σκέψη</vt:lpstr>
      <vt:lpstr>Το μεγάλο χάσμα</vt:lpstr>
      <vt:lpstr>Αρχαία ελληνική και σχολαστική οικονομική σκέψη</vt:lpstr>
      <vt:lpstr>Σχολαστική οικονομική σκέψη</vt:lpstr>
      <vt:lpstr>PowerPoint Presentation</vt:lpstr>
      <vt:lpstr>Albertus Magnus (1193/1206 –1280)</vt:lpstr>
      <vt:lpstr>Θωμάς Ακινάτης (1225-1274)</vt:lpstr>
      <vt:lpstr>PowerPoint Presentation</vt:lpstr>
      <vt:lpstr>Θωμάς Ακινάτης (1225-1274)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Τέλος Ενότητας</vt:lpstr>
      <vt:lpstr>Άδειες Χρήσης</vt:lpstr>
      <vt:lpstr>Χρηματοδότηση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2024-10-09T15:19:45Z</dcterms:modified>
</cp:coreProperties>
</file>