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Lst>
  <p:notesMasterIdLst>
    <p:notesMasterId r:id="rId62"/>
  </p:notesMasterIdLst>
  <p:sldIdLst>
    <p:sldId id="256" r:id="rId2"/>
    <p:sldId id="261" r:id="rId3"/>
    <p:sldId id="262" r:id="rId4"/>
    <p:sldId id="266" r:id="rId5"/>
    <p:sldId id="327" r:id="rId6"/>
    <p:sldId id="329" r:id="rId7"/>
    <p:sldId id="330" r:id="rId8"/>
    <p:sldId id="331" r:id="rId9"/>
    <p:sldId id="332" r:id="rId10"/>
    <p:sldId id="333" r:id="rId11"/>
    <p:sldId id="334" r:id="rId12"/>
    <p:sldId id="385" r:id="rId13"/>
    <p:sldId id="263" r:id="rId14"/>
    <p:sldId id="387" r:id="rId15"/>
    <p:sldId id="342" r:id="rId16"/>
    <p:sldId id="344" r:id="rId17"/>
    <p:sldId id="350" r:id="rId18"/>
    <p:sldId id="347" r:id="rId19"/>
    <p:sldId id="349" r:id="rId20"/>
    <p:sldId id="346" r:id="rId21"/>
    <p:sldId id="337" r:id="rId22"/>
    <p:sldId id="338" r:id="rId23"/>
    <p:sldId id="335" r:id="rId24"/>
    <p:sldId id="339" r:id="rId25"/>
    <p:sldId id="341" r:id="rId26"/>
    <p:sldId id="371" r:id="rId27"/>
    <p:sldId id="384" r:id="rId28"/>
    <p:sldId id="351" r:id="rId29"/>
    <p:sldId id="352" r:id="rId30"/>
    <p:sldId id="353" r:id="rId31"/>
    <p:sldId id="354" r:id="rId32"/>
    <p:sldId id="389" r:id="rId33"/>
    <p:sldId id="357" r:id="rId34"/>
    <p:sldId id="358" r:id="rId35"/>
    <p:sldId id="359" r:id="rId36"/>
    <p:sldId id="361" r:id="rId37"/>
    <p:sldId id="363" r:id="rId38"/>
    <p:sldId id="364" r:id="rId39"/>
    <p:sldId id="360" r:id="rId40"/>
    <p:sldId id="369" r:id="rId41"/>
    <p:sldId id="367" r:id="rId42"/>
    <p:sldId id="270" r:id="rId43"/>
    <p:sldId id="374" r:id="rId44"/>
    <p:sldId id="372" r:id="rId45"/>
    <p:sldId id="391" r:id="rId46"/>
    <p:sldId id="268" r:id="rId47"/>
    <p:sldId id="370" r:id="rId48"/>
    <p:sldId id="257" r:id="rId49"/>
    <p:sldId id="259" r:id="rId50"/>
    <p:sldId id="265" r:id="rId51"/>
    <p:sldId id="392" r:id="rId52"/>
    <p:sldId id="267" r:id="rId53"/>
    <p:sldId id="294" r:id="rId54"/>
    <p:sldId id="293" r:id="rId55"/>
    <p:sldId id="377" r:id="rId56"/>
    <p:sldId id="378" r:id="rId57"/>
    <p:sldId id="269" r:id="rId58"/>
    <p:sldId id="280" r:id="rId59"/>
    <p:sldId id="289" r:id="rId60"/>
    <p:sldId id="290" r:id="rId61"/>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33" autoAdjust="0"/>
    <p:restoredTop sz="99309" autoAdjust="0"/>
  </p:normalViewPr>
  <p:slideViewPr>
    <p:cSldViewPr>
      <p:cViewPr varScale="1">
        <p:scale>
          <a:sx n="78" d="100"/>
          <a:sy n="78" d="100"/>
        </p:scale>
        <p:origin x="1068" y="4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AE9A96CF-97C2-4ADB-B66F-751AA14AD4A1}" type="datetimeFigureOut">
              <a:rPr lang="el-GR"/>
              <a:pPr>
                <a:defRPr/>
              </a:pPr>
              <a:t>17/10/2024</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noProof="0"/>
              <a:t>Στυλ υποδείγματος κειμένου</a:t>
            </a:r>
          </a:p>
          <a:p>
            <a:pPr lvl="1"/>
            <a:r>
              <a:rPr lang="el-GR" noProof="0"/>
              <a:t>Δεύτερου επιπέδου</a:t>
            </a:r>
          </a:p>
          <a:p>
            <a:pPr lvl="2"/>
            <a:r>
              <a:rPr lang="el-GR" noProof="0"/>
              <a:t>Τρίτου επιπέδου</a:t>
            </a:r>
          </a:p>
          <a:p>
            <a:pPr lvl="3"/>
            <a:r>
              <a:rPr lang="el-GR" noProof="0"/>
              <a:t>Τέταρτου επιπέδου</a:t>
            </a:r>
          </a:p>
          <a:p>
            <a:pPr lvl="4"/>
            <a:r>
              <a:rPr lang="el-GR" noProof="0"/>
              <a:t>Πέμπτου επιπέδου</a:t>
            </a: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CE811193-120C-4302-A3A0-7449BF010928}" type="slidenum">
              <a:rPr lang="el-GR"/>
              <a:pPr>
                <a:defRPr/>
              </a:pPr>
              <a:t>‹#›</a:t>
            </a:fld>
            <a:endParaRPr lang="el-GR"/>
          </a:p>
        </p:txBody>
      </p:sp>
    </p:spTree>
    <p:extLst>
      <p:ext uri="{BB962C8B-B14F-4D97-AF65-F5344CB8AC3E}">
        <p14:creationId xmlns:p14="http://schemas.microsoft.com/office/powerpoint/2010/main" val="31776487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endParaRPr lang="el-GR" altLang="el-GR">
              <a:solidFill>
                <a:srgbClr val="FF0000"/>
              </a:solidFill>
            </a:endParaRPr>
          </a:p>
        </p:txBody>
      </p:sp>
      <p:sp>
        <p:nvSpPr>
          <p:cNvPr id="53252"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015F6AC1-81FF-404D-9E2A-E00BFC33340F}" type="slidenum">
              <a:rPr lang="el-GR" altLang="el-GR"/>
              <a:pPr fontAlgn="base">
                <a:spcBef>
                  <a:spcPct val="0"/>
                </a:spcBef>
                <a:spcAft>
                  <a:spcPct val="0"/>
                </a:spcAft>
                <a:defRPr/>
              </a:pPr>
              <a:t>1</a:t>
            </a:fld>
            <a:endParaRPr lang="el-GR" alt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a:t> </a:t>
            </a:r>
          </a:p>
        </p:txBody>
      </p:sp>
      <p:sp>
        <p:nvSpPr>
          <p:cNvPr id="54276"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B2919CF8-72AE-4D98-8853-59FAE3258271}" type="slidenum">
              <a:rPr lang="el-GR" altLang="el-GR"/>
              <a:pPr fontAlgn="base">
                <a:spcBef>
                  <a:spcPct val="0"/>
                </a:spcBef>
                <a:spcAft>
                  <a:spcPct val="0"/>
                </a:spcAft>
                <a:defRPr/>
              </a:pPr>
              <a:t>2</a:t>
            </a:fld>
            <a:endParaRPr lang="el-GR" alt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a:t> </a:t>
            </a:r>
          </a:p>
        </p:txBody>
      </p:sp>
      <p:sp>
        <p:nvSpPr>
          <p:cNvPr id="55300"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18641BC3-6DBA-43F8-B181-AED4D25EE230}" type="slidenum">
              <a:rPr lang="el-GR" altLang="el-GR"/>
              <a:pPr fontAlgn="base">
                <a:spcBef>
                  <a:spcPct val="0"/>
                </a:spcBef>
                <a:spcAft>
                  <a:spcPct val="0"/>
                </a:spcAft>
                <a:defRPr/>
              </a:pPr>
              <a:t>3</a:t>
            </a:fld>
            <a:endParaRPr lang="el-GR" alt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a:t> </a:t>
            </a:r>
          </a:p>
        </p:txBody>
      </p:sp>
      <p:sp>
        <p:nvSpPr>
          <p:cNvPr id="56324"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939E32C4-E542-4B19-BDFC-D385FE783F33}" type="slidenum">
              <a:rPr lang="el-GR" altLang="el-GR"/>
              <a:pPr fontAlgn="base">
                <a:spcBef>
                  <a:spcPct val="0"/>
                </a:spcBef>
                <a:spcAft>
                  <a:spcPct val="0"/>
                </a:spcAft>
                <a:defRPr/>
              </a:pPr>
              <a:t>4</a:t>
            </a:fld>
            <a:endParaRPr lang="el-GR" alt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a:t> </a:t>
            </a:r>
          </a:p>
        </p:txBody>
      </p:sp>
      <p:sp>
        <p:nvSpPr>
          <p:cNvPr id="56324"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0D025F3E-C43C-4665-B4A6-5F111A4BA560}" type="slidenum">
              <a:rPr lang="el-GR" altLang="el-GR"/>
              <a:pPr fontAlgn="base">
                <a:spcBef>
                  <a:spcPct val="0"/>
                </a:spcBef>
                <a:spcAft>
                  <a:spcPct val="0"/>
                </a:spcAft>
                <a:defRPr/>
              </a:pPr>
              <a:t>33</a:t>
            </a:fld>
            <a:endParaRPr lang="el-GR" alt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a:p>
        </p:txBody>
      </p:sp>
      <p:sp>
        <p:nvSpPr>
          <p:cNvPr id="93188"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FE48D05-BDAF-4F94-AE88-A560D10FF4BF}" type="slidenum">
              <a:rPr lang="el-GR" altLang="el-GR"/>
              <a:pPr fontAlgn="base">
                <a:spcBef>
                  <a:spcPct val="0"/>
                </a:spcBef>
                <a:spcAft>
                  <a:spcPct val="0"/>
                </a:spcAft>
                <a:defRPr/>
              </a:pPr>
              <a:t>58</a:t>
            </a:fld>
            <a:endParaRPr lang="el-GR" alt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a:t> </a:t>
            </a:r>
          </a:p>
        </p:txBody>
      </p:sp>
      <p:sp>
        <p:nvSpPr>
          <p:cNvPr id="94212"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18636572-BC12-474C-A9A7-DCA674BFE6CB}" type="slidenum">
              <a:rPr lang="el-GR" altLang="el-GR"/>
              <a:pPr fontAlgn="base">
                <a:spcBef>
                  <a:spcPct val="0"/>
                </a:spcBef>
                <a:spcAft>
                  <a:spcPct val="0"/>
                </a:spcAft>
                <a:defRPr/>
              </a:pPr>
              <a:t>59</a:t>
            </a:fld>
            <a:endParaRPr lang="el-GR" alt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endParaRPr lang="el-GR" altLang="el-GR"/>
          </a:p>
        </p:txBody>
      </p:sp>
      <p:sp>
        <p:nvSpPr>
          <p:cNvPr id="95236"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74092E5C-3D37-465E-93A2-E528BC5A9232}" type="slidenum">
              <a:rPr lang="el-GR" altLang="el-GR"/>
              <a:pPr fontAlgn="base">
                <a:spcBef>
                  <a:spcPct val="0"/>
                </a:spcBef>
                <a:spcAft>
                  <a:spcPct val="0"/>
                </a:spcAft>
                <a:defRPr/>
              </a:pPr>
              <a:t>60</a:t>
            </a:fld>
            <a:endParaRPr lang="el-GR" alt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a:t>Στυλ κύριου τίτλου</a:t>
            </a:r>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a:t>Στυλ κύριου υπότιτλου</a:t>
            </a:r>
          </a:p>
        </p:txBody>
      </p:sp>
    </p:spTree>
    <p:extLst>
      <p:ext uri="{BB962C8B-B14F-4D97-AF65-F5344CB8AC3E}">
        <p14:creationId xmlns:p14="http://schemas.microsoft.com/office/powerpoint/2010/main" val="2895412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4"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88E294FE-664E-42F9-985A-60B3800B1550}" type="slidenum">
              <a:rPr lang="el-GR" smtClean="0"/>
              <a:pPr algn="ctr" fontAlgn="auto">
                <a:spcBef>
                  <a:spcPts val="0"/>
                </a:spcBef>
                <a:spcAft>
                  <a:spcPts val="0"/>
                </a:spcAft>
                <a:defRPr/>
              </a:pPr>
              <a:t>‹#›</a:t>
            </a:fld>
            <a:endParaRPr lang="el-GR" dirty="0"/>
          </a:p>
        </p:txBody>
      </p:sp>
      <p:sp>
        <p:nvSpPr>
          <p:cNvPr id="5"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Αρχαία ελληνική και σχολαστική οικονομική σκέψη</a:t>
            </a:r>
            <a:endParaRPr lang="en-US" sz="1000" dirty="0">
              <a:solidFill>
                <a:schemeClr val="accent1"/>
              </a:solidFill>
              <a:latin typeface="+mn-lt"/>
              <a:ea typeface="ＭＳ Ｐゴシック" pitchFamily="34" charset="-128"/>
              <a:cs typeface="+mn-c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986219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chemeClr val="accent1"/>
                </a:solidFill>
              </a:defRPr>
            </a:lvl1pPr>
          </a:lstStyle>
          <a:p>
            <a:r>
              <a:rPr lang="el-GR" dirty="0"/>
              <a:t>Στυλ κύριου τίτλου</a:t>
            </a: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489407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4"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24D8DA57-F427-4F11-8B7B-5395C7A721B2}" type="slidenum">
              <a:rPr lang="el-GR" smtClean="0"/>
              <a:pPr algn="ctr" fontAlgn="auto">
                <a:spcBef>
                  <a:spcPts val="0"/>
                </a:spcBef>
                <a:spcAft>
                  <a:spcPts val="0"/>
                </a:spcAft>
                <a:defRPr/>
              </a:pPr>
              <a:t>‹#›</a:t>
            </a:fld>
            <a:endParaRPr lang="el-GR" dirty="0"/>
          </a:p>
        </p:txBody>
      </p:sp>
      <p:sp>
        <p:nvSpPr>
          <p:cNvPr id="5"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Αρχαία ελληνική και σχολαστική οικονομική σκέψη</a:t>
            </a:r>
            <a:endParaRPr lang="en-US" sz="1000" dirty="0">
              <a:solidFill>
                <a:schemeClr val="accent1"/>
              </a:solidFill>
              <a:latin typeface="+mn-lt"/>
              <a:ea typeface="ＭＳ Ｐゴシック" pitchFamily="34" charset="-128"/>
              <a:cs typeface="+mn-c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a:t>Στυλ κύριου τίτλου</a:t>
            </a:r>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a:t>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Tree>
    <p:extLst>
      <p:ext uri="{BB962C8B-B14F-4D97-AF65-F5344CB8AC3E}">
        <p14:creationId xmlns:p14="http://schemas.microsoft.com/office/powerpoint/2010/main" val="167850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chemeClr val="accent1"/>
                </a:solidFill>
              </a:defRPr>
            </a:lvl1pPr>
          </a:lstStyle>
          <a:p>
            <a:r>
              <a:rPr lang="el-GR" dirty="0"/>
              <a:t>Στυλ κύριου τίτλου</a:t>
            </a: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a:t>Στυλ υποδείγματος κειμένου</a:t>
            </a:r>
          </a:p>
        </p:txBody>
      </p:sp>
    </p:spTree>
    <p:extLst>
      <p:ext uri="{BB962C8B-B14F-4D97-AF65-F5344CB8AC3E}">
        <p14:creationId xmlns:p14="http://schemas.microsoft.com/office/powerpoint/2010/main" val="668097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DA273633-2AF7-48B0-A9CE-0EA615B272FC}" type="slidenum">
              <a:rPr lang="el-GR" smtClean="0"/>
              <a:pPr algn="ctr" fontAlgn="auto">
                <a:spcBef>
                  <a:spcPts val="0"/>
                </a:spcBef>
                <a:spcAft>
                  <a:spcPts val="0"/>
                </a:spcAft>
                <a:defRPr/>
              </a:pPr>
              <a:t>‹#›</a:t>
            </a:fld>
            <a:endParaRPr lang="el-GR" dirty="0"/>
          </a:p>
        </p:txBody>
      </p:sp>
      <p:sp>
        <p:nvSpPr>
          <p:cNvPr id="6"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Αρχαία ελληνική και σχολαστική οικονομική σκέψη</a:t>
            </a:r>
            <a:endParaRPr lang="en-US" sz="1000" dirty="0">
              <a:solidFill>
                <a:schemeClr val="accent1"/>
              </a:solidFill>
              <a:latin typeface="+mn-lt"/>
              <a:ea typeface="ＭＳ Ｐゴシック" pitchFamily="34" charset="-128"/>
              <a:cs typeface="+mn-cs"/>
            </a:endParaRPr>
          </a:p>
        </p:txBody>
      </p:sp>
      <p:pic>
        <p:nvPicPr>
          <p:cNvPr id="7"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a:t>Στυλ κύριου τίτλου</a:t>
            </a: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794892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7"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2EA2E20-9E42-43FD-A129-63F59F095665}" type="slidenum">
              <a:rPr lang="el-GR" smtClean="0"/>
              <a:pPr algn="ctr" fontAlgn="auto">
                <a:spcBef>
                  <a:spcPts val="0"/>
                </a:spcBef>
                <a:spcAft>
                  <a:spcPts val="0"/>
                </a:spcAft>
                <a:defRPr/>
              </a:pPr>
              <a:t>‹#›</a:t>
            </a:fld>
            <a:endParaRPr lang="el-GR" dirty="0"/>
          </a:p>
        </p:txBody>
      </p:sp>
      <p:sp>
        <p:nvSpPr>
          <p:cNvPr id="8"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Αρχαία ελληνική και σχολαστική οικονομική σκέψη</a:t>
            </a:r>
            <a:endParaRPr lang="en-US" sz="1000" dirty="0">
              <a:solidFill>
                <a:schemeClr val="accent1"/>
              </a:solidFill>
              <a:latin typeface="+mn-lt"/>
              <a:ea typeface="ＭＳ Ｐゴシック" pitchFamily="34" charset="-128"/>
              <a:cs typeface="+mn-cs"/>
            </a:endParaRPr>
          </a:p>
        </p:txBody>
      </p:sp>
      <p:pic>
        <p:nvPicPr>
          <p:cNvPr id="9"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a:solidFill>
                  <a:schemeClr val="accent1"/>
                </a:solidFill>
              </a:defRPr>
            </a:lvl1pPr>
          </a:lstStyle>
          <a:p>
            <a:r>
              <a:rPr lang="el-GR" dirty="0"/>
              <a:t>Στυλ κύριου τίτλου</a:t>
            </a:r>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38588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3"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47C39255-1AA6-4520-863A-F6504514A3A2}" type="slidenum">
              <a:rPr lang="el-GR" smtClean="0"/>
              <a:pPr algn="ctr" fontAlgn="auto">
                <a:spcBef>
                  <a:spcPts val="0"/>
                </a:spcBef>
                <a:spcAft>
                  <a:spcPts val="0"/>
                </a:spcAft>
                <a:defRPr/>
              </a:pPr>
              <a:t>‹#›</a:t>
            </a:fld>
            <a:endParaRPr lang="el-GR" dirty="0"/>
          </a:p>
        </p:txBody>
      </p:sp>
      <p:sp>
        <p:nvSpPr>
          <p:cNvPr id="4"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Αρχαία ελληνική και σχολαστική οικονομική σκέψη</a:t>
            </a:r>
            <a:endParaRPr lang="en-US" sz="1000" dirty="0">
              <a:solidFill>
                <a:schemeClr val="accent1"/>
              </a:solidFill>
              <a:latin typeface="+mn-lt"/>
              <a:ea typeface="ＭＳ Ｐゴシック" pitchFamily="34" charset="-128"/>
              <a:cs typeface="+mn-cs"/>
            </a:endParaRPr>
          </a:p>
        </p:txBody>
      </p:sp>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a:t>Στυλ κύριου τίτλου</a:t>
            </a:r>
          </a:p>
        </p:txBody>
      </p:sp>
    </p:spTree>
    <p:extLst>
      <p:ext uri="{BB962C8B-B14F-4D97-AF65-F5344CB8AC3E}">
        <p14:creationId xmlns:p14="http://schemas.microsoft.com/office/powerpoint/2010/main" val="1089402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0083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347561D9-2C07-43A7-A072-A094F8B5D962}" type="slidenum">
              <a:rPr lang="el-GR" smtClean="0"/>
              <a:pPr algn="ctr" fontAlgn="auto">
                <a:spcBef>
                  <a:spcPts val="0"/>
                </a:spcBef>
                <a:spcAft>
                  <a:spcPts val="0"/>
                </a:spcAft>
                <a:defRPr/>
              </a:pPr>
              <a:t>‹#›</a:t>
            </a:fld>
            <a:endParaRPr lang="el-GR" dirty="0"/>
          </a:p>
        </p:txBody>
      </p:sp>
      <p:sp>
        <p:nvSpPr>
          <p:cNvPr id="7"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Αρχαία ελληνική και σχολαστική οικονομική σκέψη</a:t>
            </a:r>
            <a:endParaRPr lang="en-US" sz="1000" dirty="0">
              <a:solidFill>
                <a:schemeClr val="accent1"/>
              </a:solidFill>
              <a:latin typeface="+mn-lt"/>
              <a:ea typeface="ＭＳ Ｐゴシック" pitchFamily="34" charset="-128"/>
              <a:cs typeface="+mn-cs"/>
            </a:endParaRPr>
          </a:p>
        </p:txBody>
      </p:sp>
      <p:pic>
        <p:nvPicPr>
          <p:cNvPr id="8"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a:t>Στυλ υποδείγματος κειμένου</a:t>
            </a:r>
          </a:p>
        </p:txBody>
      </p:sp>
      <p:sp>
        <p:nvSpPr>
          <p:cNvPr id="6" name="Τίτλος 1"/>
          <p:cNvSpPr>
            <a:spLocks noGrp="1"/>
          </p:cNvSpPr>
          <p:nvPr>
            <p:ph type="title"/>
          </p:nvPr>
        </p:nvSpPr>
        <p:spPr>
          <a:xfrm>
            <a:off x="457200" y="273600"/>
            <a:ext cx="8229600" cy="1144800"/>
          </a:xfrm>
        </p:spPr>
        <p:txBody>
          <a:bodyPr rtlCol="0">
            <a:normAutofit/>
          </a:bodyPr>
          <a:lstStyle>
            <a:lvl1pPr>
              <a:defRPr lang="el-GR" b="0">
                <a:solidFill>
                  <a:schemeClr val="accent1"/>
                </a:solidFill>
              </a:defRPr>
            </a:lvl1pPr>
          </a:lstStyle>
          <a:p>
            <a:pPr lvl="0"/>
            <a:r>
              <a:rPr lang="el-GR" dirty="0"/>
              <a:t>Στυλ κύριου τίτλου</a:t>
            </a:r>
          </a:p>
        </p:txBody>
      </p:sp>
    </p:spTree>
    <p:extLst>
      <p:ext uri="{BB962C8B-B14F-4D97-AF65-F5344CB8AC3E}">
        <p14:creationId xmlns:p14="http://schemas.microsoft.com/office/powerpoint/2010/main" val="1922264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354674B-8DB2-4578-8EC3-1FEDDCE07988}" type="slidenum">
              <a:rPr lang="el-GR" smtClean="0"/>
              <a:pPr algn="ctr" fontAlgn="auto">
                <a:spcBef>
                  <a:spcPts val="0"/>
                </a:spcBef>
                <a:spcAft>
                  <a:spcPts val="0"/>
                </a:spcAft>
                <a:defRPr/>
              </a:pPr>
              <a:t>‹#›</a:t>
            </a:fld>
            <a:endParaRPr lang="el-GR" dirty="0"/>
          </a:p>
        </p:txBody>
      </p:sp>
      <p:sp>
        <p:nvSpPr>
          <p:cNvPr id="6"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Αρχαία ελληνική και σχολαστική οικονομική σκέψη</a:t>
            </a:r>
            <a:endParaRPr lang="en-US" sz="1000" dirty="0">
              <a:solidFill>
                <a:schemeClr val="accent1"/>
              </a:solidFill>
              <a:latin typeface="+mn-lt"/>
              <a:ea typeface="ＭＳ Ｐゴシック" pitchFamily="34" charset="-128"/>
              <a:cs typeface="+mn-cs"/>
            </a:endParaRPr>
          </a:p>
        </p:txBody>
      </p:sp>
      <p:pic>
        <p:nvPicPr>
          <p:cNvPr id="7"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Θέση εικόνας 2"/>
          <p:cNvSpPr>
            <a:spLocks noGrp="1"/>
          </p:cNvSpPr>
          <p:nvPr>
            <p:ph type="pic" idx="1"/>
          </p:nvPr>
        </p:nvSpPr>
        <p:spPr>
          <a:xfrm>
            <a:off x="1792288" y="1556792"/>
            <a:ext cx="5486400" cy="345638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a:t>Στυλ υποδείγματος κειμένου</a:t>
            </a:r>
          </a:p>
        </p:txBody>
      </p:sp>
      <p:sp>
        <p:nvSpPr>
          <p:cNvPr id="9" name="Τίτλος 1"/>
          <p:cNvSpPr>
            <a:spLocks noGrp="1"/>
          </p:cNvSpPr>
          <p:nvPr>
            <p:ph type="title"/>
          </p:nvPr>
        </p:nvSpPr>
        <p:spPr>
          <a:xfrm>
            <a:off x="457200" y="273600"/>
            <a:ext cx="8229600" cy="1144800"/>
          </a:xfrm>
        </p:spPr>
        <p:txBody>
          <a:bodyPr rtlCol="0">
            <a:normAutofit/>
          </a:bodyPr>
          <a:lstStyle>
            <a:lvl1pPr>
              <a:defRPr lang="el-GR" b="0">
                <a:solidFill>
                  <a:schemeClr val="accent1"/>
                </a:solidFill>
              </a:defRPr>
            </a:lvl1pPr>
          </a:lstStyle>
          <a:p>
            <a:pPr lvl="0"/>
            <a:r>
              <a:rPr lang="el-GR" dirty="0"/>
              <a:t>Στυλ κύριου τίτλου</a:t>
            </a:r>
          </a:p>
        </p:txBody>
      </p:sp>
    </p:spTree>
    <p:extLst>
      <p:ext uri="{BB962C8B-B14F-4D97-AF65-F5344CB8AC3E}">
        <p14:creationId xmlns:p14="http://schemas.microsoft.com/office/powerpoint/2010/main" val="682002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Θέση τίτλου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a:t>Στυλ κύριου τίτλου</a:t>
            </a:r>
          </a:p>
        </p:txBody>
      </p:sp>
      <p:sp>
        <p:nvSpPr>
          <p:cNvPr id="1027" name="Θέση κειμένου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a:t>Στυλ υποδείγματος κειμένου</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Tree>
  </p:cSld>
  <p:clrMap bg1="lt1" tx1="dk1" bg2="lt2" tx2="dk2" accent1="accent1" accent2="accent2" accent3="accent3" accent4="accent4" accent5="accent5" accent6="accent6" hlink="hlink" folHlink="folHlink"/>
  <p:sldLayoutIdLst>
    <p:sldLayoutId id="2147483759" r:id="rId1"/>
    <p:sldLayoutId id="2147483763" r:id="rId2"/>
    <p:sldLayoutId id="2147483760" r:id="rId3"/>
    <p:sldLayoutId id="2147483764" r:id="rId4"/>
    <p:sldLayoutId id="2147483765" r:id="rId5"/>
    <p:sldLayoutId id="2147483766" r:id="rId6"/>
    <p:sldLayoutId id="2147483761" r:id="rId7"/>
    <p:sldLayoutId id="2147483767" r:id="rId8"/>
    <p:sldLayoutId id="2147483768" r:id="rId9"/>
    <p:sldLayoutId id="2147483769" r:id="rId10"/>
    <p:sldLayoutId id="2147483762" r:id="rId11"/>
  </p:sldLayoutIdLst>
  <p:hf sldNum="0" hdr="0"/>
  <p:txStyles>
    <p:titleStyle>
      <a:lvl1pPr algn="ctr" rtl="0" eaLnBrk="0" fontAlgn="base" hangingPunct="0">
        <a:spcBef>
          <a:spcPct val="0"/>
        </a:spcBef>
        <a:spcAft>
          <a:spcPct val="0"/>
        </a:spcAft>
        <a:defRPr sz="4400" kern="1200">
          <a:solidFill>
            <a:schemeClr val="accent1"/>
          </a:solidFill>
          <a:latin typeface="+mj-lt"/>
          <a:ea typeface="+mj-ea"/>
          <a:cs typeface="+mj-cs"/>
        </a:defRPr>
      </a:lvl1pPr>
      <a:lvl2pPr algn="ctr" rtl="0" eaLnBrk="0" fontAlgn="base" hangingPunct="0">
        <a:spcBef>
          <a:spcPct val="0"/>
        </a:spcBef>
        <a:spcAft>
          <a:spcPct val="0"/>
        </a:spcAft>
        <a:defRPr sz="4400">
          <a:solidFill>
            <a:schemeClr val="accent1"/>
          </a:solidFill>
          <a:latin typeface="Calibri" pitchFamily="34" charset="0"/>
        </a:defRPr>
      </a:lvl2pPr>
      <a:lvl3pPr algn="ctr" rtl="0" eaLnBrk="0" fontAlgn="base" hangingPunct="0">
        <a:spcBef>
          <a:spcPct val="0"/>
        </a:spcBef>
        <a:spcAft>
          <a:spcPct val="0"/>
        </a:spcAft>
        <a:defRPr sz="4400">
          <a:solidFill>
            <a:schemeClr val="accent1"/>
          </a:solidFill>
          <a:latin typeface="Calibri" pitchFamily="34" charset="0"/>
        </a:defRPr>
      </a:lvl3pPr>
      <a:lvl4pPr algn="ctr" rtl="0" eaLnBrk="0" fontAlgn="base" hangingPunct="0">
        <a:spcBef>
          <a:spcPct val="0"/>
        </a:spcBef>
        <a:spcAft>
          <a:spcPct val="0"/>
        </a:spcAft>
        <a:defRPr sz="4400">
          <a:solidFill>
            <a:schemeClr val="accent1"/>
          </a:solidFill>
          <a:latin typeface="Calibri" pitchFamily="34" charset="0"/>
        </a:defRPr>
      </a:lvl4pPr>
      <a:lvl5pPr algn="ctr" rtl="0" eaLnBrk="0" fontAlgn="base" hangingPunct="0">
        <a:spcBef>
          <a:spcPct val="0"/>
        </a:spcBef>
        <a:spcAft>
          <a:spcPct val="0"/>
        </a:spcAft>
        <a:defRPr sz="4400">
          <a:solidFill>
            <a:schemeClr val="accent1"/>
          </a:solidFill>
          <a:latin typeface="Calibri" pitchFamily="34" charset="0"/>
        </a:defRPr>
      </a:lvl5pPr>
      <a:lvl6pPr marL="457200" algn="ctr" rtl="0" fontAlgn="base">
        <a:spcBef>
          <a:spcPct val="0"/>
        </a:spcBef>
        <a:spcAft>
          <a:spcPct val="0"/>
        </a:spcAft>
        <a:defRPr sz="4400">
          <a:solidFill>
            <a:schemeClr val="accent1"/>
          </a:solidFill>
          <a:latin typeface="Calibri" pitchFamily="34" charset="0"/>
        </a:defRPr>
      </a:lvl6pPr>
      <a:lvl7pPr marL="914400" algn="ctr" rtl="0" fontAlgn="base">
        <a:spcBef>
          <a:spcPct val="0"/>
        </a:spcBef>
        <a:spcAft>
          <a:spcPct val="0"/>
        </a:spcAft>
        <a:defRPr sz="4400">
          <a:solidFill>
            <a:schemeClr val="accent1"/>
          </a:solidFill>
          <a:latin typeface="Calibri" pitchFamily="34" charset="0"/>
        </a:defRPr>
      </a:lvl7pPr>
      <a:lvl8pPr marL="1371600" algn="ctr" rtl="0" fontAlgn="base">
        <a:spcBef>
          <a:spcPct val="0"/>
        </a:spcBef>
        <a:spcAft>
          <a:spcPct val="0"/>
        </a:spcAft>
        <a:defRPr sz="4400">
          <a:solidFill>
            <a:schemeClr val="accent1"/>
          </a:solidFill>
          <a:latin typeface="Calibri" pitchFamily="34" charset="0"/>
        </a:defRPr>
      </a:lvl8pPr>
      <a:lvl9pPr marL="1828800" algn="ctr" rtl="0" fontAlgn="base">
        <a:spcBef>
          <a:spcPct val="0"/>
        </a:spcBef>
        <a:spcAft>
          <a:spcPct val="0"/>
        </a:spcAft>
        <a:defRPr sz="4400">
          <a:solidFill>
            <a:schemeClr val="accent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 Id="rId4" Type="http://schemas.openxmlformats.org/officeDocument/2006/relationships/image" Target="../media/image62.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Τίτλος 1"/>
          <p:cNvSpPr>
            <a:spLocks noGrp="1"/>
          </p:cNvSpPr>
          <p:nvPr>
            <p:ph type="ctrTitle"/>
          </p:nvPr>
        </p:nvSpPr>
        <p:spPr>
          <a:xfrm>
            <a:off x="685800" y="2006600"/>
            <a:ext cx="7772400" cy="1470025"/>
          </a:xfrm>
        </p:spPr>
        <p:txBody>
          <a:bodyPr/>
          <a:lstStyle/>
          <a:p>
            <a:pPr eaLnBrk="1" hangingPunct="1"/>
            <a:r>
              <a:rPr lang="el-GR" altLang="el-GR"/>
              <a:t>Ιστορία Οικονομικών Θεωριών</a:t>
            </a:r>
          </a:p>
        </p:txBody>
      </p:sp>
      <p:sp>
        <p:nvSpPr>
          <p:cNvPr id="9219" name="Υπότιτλος 2"/>
          <p:cNvSpPr>
            <a:spLocks noGrp="1"/>
          </p:cNvSpPr>
          <p:nvPr>
            <p:ph type="subTitle" idx="1"/>
          </p:nvPr>
        </p:nvSpPr>
        <p:spPr>
          <a:xfrm>
            <a:off x="684213" y="3384550"/>
            <a:ext cx="7775575" cy="1752600"/>
          </a:xfrm>
        </p:spPr>
        <p:txBody>
          <a:bodyPr/>
          <a:lstStyle/>
          <a:p>
            <a:pPr eaLnBrk="1" hangingPunct="1"/>
            <a:r>
              <a:rPr lang="el-GR" altLang="el-GR" sz="2800" dirty="0">
                <a:solidFill>
                  <a:schemeClr val="accent1"/>
                </a:solidFill>
              </a:rPr>
              <a:t>Ενότητα </a:t>
            </a:r>
            <a:r>
              <a:rPr lang="en-US" altLang="el-GR" sz="2800" b="1" dirty="0">
                <a:solidFill>
                  <a:schemeClr val="accent1"/>
                </a:solidFill>
              </a:rPr>
              <a:t>3</a:t>
            </a:r>
            <a:r>
              <a:rPr lang="el-GR" altLang="el-GR" sz="2800" dirty="0">
                <a:solidFill>
                  <a:schemeClr val="accent1"/>
                </a:solidFill>
              </a:rPr>
              <a:t>:</a:t>
            </a:r>
            <a:r>
              <a:rPr lang="en-US" altLang="el-GR" sz="2800" dirty="0">
                <a:solidFill>
                  <a:schemeClr val="accent1"/>
                </a:solidFill>
              </a:rPr>
              <a:t> </a:t>
            </a:r>
            <a:r>
              <a:rPr lang="el-GR" altLang="el-GR" sz="2800" dirty="0"/>
              <a:t>Μερκαντιλισμός</a:t>
            </a:r>
            <a:endParaRPr lang="en-US" altLang="el-GR" sz="2800" dirty="0"/>
          </a:p>
          <a:p>
            <a:pPr eaLnBrk="1" hangingPunct="1"/>
            <a:r>
              <a:rPr lang="el-GR" altLang="el-GR" sz="2800" dirty="0"/>
              <a:t>Κ. </a:t>
            </a:r>
            <a:r>
              <a:rPr lang="el-GR" altLang="el-GR" sz="2800" dirty="0" err="1"/>
              <a:t>Ρεπαπης</a:t>
            </a:r>
            <a:endParaRPr lang="el-GR" altLang="el-GR" sz="2800" dirty="0"/>
          </a:p>
          <a:p>
            <a:pPr eaLnBrk="1" hangingPunct="1"/>
            <a:r>
              <a:rPr lang="el-GR" altLang="el-GR" sz="2800" dirty="0"/>
              <a:t>Βασισμένο στις σημειώσεις του Ν. </a:t>
            </a:r>
            <a:r>
              <a:rPr lang="el-GR" altLang="el-GR" sz="2800" dirty="0" err="1"/>
              <a:t>Θεοχαράκη</a:t>
            </a:r>
            <a:endParaRPr lang="el-GR" altLang="el-GR" sz="2800" dirty="0"/>
          </a:p>
          <a:p>
            <a:pPr eaLnBrk="1" hangingPunct="1"/>
            <a:endParaRPr lang="el-GR" altLang="el-GR" sz="2800" dirty="0"/>
          </a:p>
          <a:p>
            <a:pPr eaLnBrk="1" hangingPunct="1"/>
            <a:r>
              <a:rPr lang="el-GR" altLang="el-GR" sz="2800" dirty="0"/>
              <a:t>Σχολή Οικονομικών και Πολιτικών Επιστημών</a:t>
            </a:r>
          </a:p>
          <a:p>
            <a:pPr eaLnBrk="1" hangingPunct="1"/>
            <a:r>
              <a:rPr lang="el-GR" altLang="el-GR" sz="2800" dirty="0"/>
              <a:t>Τμήμα Οικονομικών Επιστημών</a:t>
            </a:r>
            <a:endParaRPr lang="en-US" altLang="el-GR" sz="2800" dirty="0"/>
          </a:p>
          <a:p>
            <a:pPr eaLnBrk="1" hangingPunct="1"/>
            <a:endParaRPr lang="el-GR" altLang="el-GR" sz="2800" dirty="0"/>
          </a:p>
        </p:txBody>
      </p:sp>
      <p:pic>
        <p:nvPicPr>
          <p:cNvPr id="9220" name="Picture 6" descr="Λογότυπο Εθνικόν και Καποδιστριακόν Πανεπιστήμιον Αθηνών"/>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404813"/>
            <a:ext cx="4148137"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549275"/>
            <a:ext cx="3805237" cy="331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500563" y="549275"/>
            <a:ext cx="4392612" cy="5327650"/>
          </a:xfrm>
          <a:prstGeom prst="rect">
            <a:avLst/>
          </a:prstGeom>
        </p:spPr>
        <p:txBody>
          <a:bodyPr anchor="ctr">
            <a:normAutofit fontScale="92500" lnSpcReduction="20000"/>
          </a:bodyPr>
          <a:lstStyle/>
          <a:p>
            <a:pPr>
              <a:defRPr/>
            </a:pPr>
            <a:r>
              <a:rPr lang="el-GR" dirty="0"/>
              <a:t>Δημιουργία κράτους με τη σύγχρονη έννοια, η οποία </a:t>
            </a:r>
            <a:r>
              <a:rPr lang="el-GR" b="1" dirty="0"/>
              <a:t>δημιουργεί μια οικονομική κοινότητα από την πολιτική κοινότητα προσδίδοντάς της ένα βαθύτερο νόημα</a:t>
            </a:r>
            <a:r>
              <a:rPr lang="el-GR" dirty="0"/>
              <a:t>. Η ουσία του [</a:t>
            </a:r>
            <a:r>
              <a:rPr lang="el-GR" dirty="0" err="1"/>
              <a:t>μερκαντιλιστικού</a:t>
            </a:r>
            <a:r>
              <a:rPr lang="el-GR" dirty="0"/>
              <a:t> ] συστήματος δεν έγκειται σε κάποιο δόγμα σχετικά με το χρήμα, ή με το εμπορικό ισοζύγιο,  ή με τους τελωνειακούς φραγμούς, τους προστατευτικούς δασμούς, ή τους νόμους περί ναυσιπλοΐας αλλά σε κάτι πολύ μεγαλύτερο: δηλαδή τον ολικό μετασχηματισμό της κοινωνίας και της οργάνωσής της, καθώς και του κράτους και των θεσμών του, </a:t>
            </a:r>
            <a:r>
              <a:rPr lang="el-GR" b="1" dirty="0"/>
              <a:t>υποκαθιστώντας την τοπική και περιφερειακή οικονομική πολιτική με εκείνη του εθνικού κράτους</a:t>
            </a:r>
            <a:r>
              <a:rPr lang="el-GR" dirty="0"/>
              <a:t>. Με αυτό συμφωνεί και το γεγονός το οποίο πρόσφατα παρατηρήθηκε σχετικά με την ιστορία των κειμένων του κινήματος, ότι δηλ., αυτό που είναι κοινό σε όλους τους μερκαντιλιστές συγγραφείς δεν είναι τόσο οι εμπορικές ρυθμίσεις που προτείνουν για την αύξηση των πολυτίμων μετάλλων, όσο η έμφαση την οποίαν δίνουν στην ενεργό κυκλοφορία του χρήματος, ειδικότερα μέσα στο ίδιο το κράτος.</a:t>
            </a:r>
            <a:endParaRPr lang="en-GB"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273050"/>
            <a:ext cx="8229600" cy="1144588"/>
          </a:xfrm>
        </p:spPr>
        <p:txBody>
          <a:bodyPr/>
          <a:lstStyle/>
          <a:p>
            <a:r>
              <a:rPr lang="en-US" altLang="en-US" sz="2800">
                <a:solidFill>
                  <a:schemeClr val="tx1"/>
                </a:solidFill>
              </a:rPr>
              <a:t>Eli Filip Heckscher (1879-1952)</a:t>
            </a:r>
            <a:endParaRPr lang="en-GB" altLang="en-US" sz="2800">
              <a:solidFill>
                <a:schemeClr val="tx1"/>
              </a:solidFill>
            </a:endParaRPr>
          </a:p>
        </p:txBody>
      </p:sp>
      <p:sp>
        <p:nvSpPr>
          <p:cNvPr id="19459" name="Content Placeholder 2"/>
          <p:cNvSpPr>
            <a:spLocks noGrp="1"/>
          </p:cNvSpPr>
          <p:nvPr>
            <p:ph idx="1"/>
          </p:nvPr>
        </p:nvSpPr>
        <p:spPr>
          <a:xfrm>
            <a:off x="3575050" y="1557338"/>
            <a:ext cx="5111750" cy="4608512"/>
          </a:xfrm>
        </p:spPr>
        <p:txBody>
          <a:bodyPr/>
          <a:lstStyle/>
          <a:p>
            <a:r>
              <a:rPr lang="en-US" altLang="en-US" sz="3600" dirty="0"/>
              <a:t>System of unification</a:t>
            </a:r>
          </a:p>
          <a:p>
            <a:r>
              <a:rPr lang="en-US" altLang="en-US" sz="3600" dirty="0"/>
              <a:t>System of power</a:t>
            </a:r>
          </a:p>
          <a:p>
            <a:r>
              <a:rPr lang="en-US" altLang="en-US" sz="3600" dirty="0"/>
              <a:t>System of protection,</a:t>
            </a:r>
            <a:r>
              <a:rPr lang="el-GR" altLang="en-US" sz="3600" dirty="0"/>
              <a:t> </a:t>
            </a:r>
            <a:r>
              <a:rPr lang="en-US" altLang="en-US" sz="3600" dirty="0"/>
              <a:t>system of provision (fear of goods)</a:t>
            </a:r>
          </a:p>
          <a:p>
            <a:r>
              <a:rPr lang="en-US" altLang="en-US" sz="3600" dirty="0"/>
              <a:t>Monetary system</a:t>
            </a:r>
          </a:p>
          <a:p>
            <a:r>
              <a:rPr lang="en-US" altLang="en-US" sz="3600" dirty="0"/>
              <a:t>Conception of society</a:t>
            </a:r>
          </a:p>
        </p:txBody>
      </p:sp>
      <p:sp>
        <p:nvSpPr>
          <p:cNvPr id="19460" name="Text Placeholder 3"/>
          <p:cNvSpPr>
            <a:spLocks noGrp="1"/>
          </p:cNvSpPr>
          <p:nvPr>
            <p:ph type="body" sz="half" idx="2"/>
          </p:nvPr>
        </p:nvSpPr>
        <p:spPr>
          <a:xfrm>
            <a:off x="457200" y="1557338"/>
            <a:ext cx="3008313" cy="4608512"/>
          </a:xfrm>
        </p:spPr>
        <p:txBody>
          <a:bodyPr/>
          <a:lstStyle/>
          <a:p>
            <a:r>
              <a:rPr lang="en-US" altLang="en-US" dirty="0"/>
              <a:t> </a:t>
            </a:r>
            <a:endParaRPr lang="en-GB" altLang="en-US" dirty="0"/>
          </a:p>
        </p:txBody>
      </p:sp>
      <p:pic>
        <p:nvPicPr>
          <p:cNvPr id="1946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557338"/>
            <a:ext cx="1368425" cy="185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62" name="TextBox 4"/>
          <p:cNvSpPr txBox="1">
            <a:spLocks noChangeArrowheads="1"/>
          </p:cNvSpPr>
          <p:nvPr/>
        </p:nvSpPr>
        <p:spPr bwMode="auto">
          <a:xfrm>
            <a:off x="611188" y="3644900"/>
            <a:ext cx="25209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i="1"/>
              <a:t>Mercantilism</a:t>
            </a:r>
            <a:r>
              <a:rPr lang="en-US" altLang="en-US" sz="2400"/>
              <a:t> 1931</a:t>
            </a:r>
            <a:endParaRPr lang="en-GB" altLang="en-US" sz="24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C15A6-E24A-4F55-8DA9-6AE662B4AEFA}"/>
              </a:ext>
            </a:extLst>
          </p:cNvPr>
          <p:cNvSpPr>
            <a:spLocks noGrp="1"/>
          </p:cNvSpPr>
          <p:nvPr>
            <p:ph type="title"/>
          </p:nvPr>
        </p:nvSpPr>
        <p:spPr>
          <a:xfrm>
            <a:off x="628650" y="188640"/>
            <a:ext cx="7886700" cy="1368698"/>
          </a:xfrm>
        </p:spPr>
        <p:txBody>
          <a:bodyPr>
            <a:normAutofit fontScale="90000"/>
          </a:bodyPr>
          <a:lstStyle/>
          <a:p>
            <a:r>
              <a:rPr lang="el-GR" dirty="0"/>
              <a:t>Προς το τέλος του ευρωπαϊκού μεσαίωνα</a:t>
            </a:r>
            <a:endParaRPr lang="en-GB" dirty="0"/>
          </a:p>
        </p:txBody>
      </p:sp>
      <p:sp>
        <p:nvSpPr>
          <p:cNvPr id="3" name="Content Placeholder 2">
            <a:extLst>
              <a:ext uri="{FF2B5EF4-FFF2-40B4-BE49-F238E27FC236}">
                <a16:creationId xmlns:a16="http://schemas.microsoft.com/office/drawing/2014/main" id="{AAB21B5E-3E4A-4656-B491-C826C531A62D}"/>
              </a:ext>
            </a:extLst>
          </p:cNvPr>
          <p:cNvSpPr>
            <a:spLocks noGrp="1"/>
          </p:cNvSpPr>
          <p:nvPr>
            <p:ph idx="1"/>
          </p:nvPr>
        </p:nvSpPr>
        <p:spPr>
          <a:xfrm>
            <a:off x="278606" y="1772816"/>
            <a:ext cx="8729663" cy="4464495"/>
          </a:xfrm>
        </p:spPr>
        <p:txBody>
          <a:bodyPr>
            <a:normAutofit fontScale="55000" lnSpcReduction="20000"/>
          </a:bodyPr>
          <a:lstStyle/>
          <a:p>
            <a:r>
              <a:rPr lang="el-GR" dirty="0"/>
              <a:t>Μεσαίωνας</a:t>
            </a:r>
            <a:r>
              <a:rPr lang="en-US" dirty="0"/>
              <a:t>: </a:t>
            </a:r>
            <a:r>
              <a:rPr lang="el-GR" dirty="0"/>
              <a:t>Πτώση της δυτικής ρωμαϊκής αυτοκρατορίας</a:t>
            </a:r>
            <a:r>
              <a:rPr lang="en-US" dirty="0"/>
              <a:t> (5th?) </a:t>
            </a:r>
            <a:r>
              <a:rPr lang="el-GR" dirty="0"/>
              <a:t>αιώνας</a:t>
            </a:r>
            <a:r>
              <a:rPr lang="en-US" dirty="0"/>
              <a:t> (410</a:t>
            </a:r>
            <a:r>
              <a:rPr lang="el-GR" dirty="0"/>
              <a:t> άλωση της Ρώμης από των</a:t>
            </a:r>
            <a:r>
              <a:rPr lang="en-US" dirty="0"/>
              <a:t> Alaric) </a:t>
            </a:r>
            <a:r>
              <a:rPr lang="el-GR" dirty="0" err="1"/>
              <a:t>εως</a:t>
            </a:r>
            <a:r>
              <a:rPr lang="el-GR" dirty="0"/>
              <a:t> </a:t>
            </a:r>
            <a:r>
              <a:rPr lang="en-US" dirty="0"/>
              <a:t>16th(?) </a:t>
            </a:r>
            <a:r>
              <a:rPr lang="el-GR" dirty="0"/>
              <a:t>αιώνα</a:t>
            </a:r>
            <a:r>
              <a:rPr lang="en-US" dirty="0"/>
              <a:t> (1517 </a:t>
            </a:r>
            <a:r>
              <a:rPr lang="el-GR" dirty="0"/>
              <a:t>Ο Λούθηρος δημοσιεύει τις </a:t>
            </a:r>
            <a:r>
              <a:rPr lang="el-GR" dirty="0" err="1"/>
              <a:t>ενενηντα-πεντε</a:t>
            </a:r>
            <a:r>
              <a:rPr lang="el-GR" dirty="0"/>
              <a:t> θέσεις</a:t>
            </a:r>
            <a:r>
              <a:rPr lang="en-US" dirty="0"/>
              <a:t>)</a:t>
            </a:r>
            <a:endParaRPr lang="el-GR" dirty="0"/>
          </a:p>
          <a:p>
            <a:r>
              <a:rPr lang="el-GR" dirty="0"/>
              <a:t>Μεσαιωνική Ευρωπαϊκή Κοινωνία</a:t>
            </a:r>
            <a:r>
              <a:rPr lang="en-US" dirty="0"/>
              <a:t> –</a:t>
            </a:r>
            <a:r>
              <a:rPr lang="el-GR" dirty="0"/>
              <a:t> Μερικά κεντρικά χαρακτηριστικά</a:t>
            </a:r>
          </a:p>
          <a:p>
            <a:pPr lvl="1"/>
            <a:r>
              <a:rPr lang="el-GR" dirty="0">
                <a:solidFill>
                  <a:srgbClr val="FF0000"/>
                </a:solidFill>
              </a:rPr>
              <a:t>Αγροτική κοινωνική οργάνωση</a:t>
            </a:r>
            <a:r>
              <a:rPr lang="el-GR" dirty="0"/>
              <a:t>, χωρίς βιομηχανία/μεγάλου μεγέθους παραγωγή και περιορισμένο εμπόριο μεταξύ περιοχών. </a:t>
            </a:r>
            <a:endParaRPr lang="en-US" dirty="0"/>
          </a:p>
          <a:p>
            <a:pPr lvl="1"/>
            <a:r>
              <a:rPr lang="el-GR" dirty="0">
                <a:solidFill>
                  <a:srgbClr val="FF0000"/>
                </a:solidFill>
              </a:rPr>
              <a:t>Κατάρρευση εμπορικών δικτύων </a:t>
            </a:r>
            <a:r>
              <a:rPr lang="el-GR" dirty="0"/>
              <a:t>της Ρωμαϊκής αυτοκρατορίας (κοινωνική δομή και υποδομές) </a:t>
            </a:r>
          </a:p>
          <a:p>
            <a:r>
              <a:rPr lang="el-GR" dirty="0">
                <a:solidFill>
                  <a:srgbClr val="FF0000"/>
                </a:solidFill>
              </a:rPr>
              <a:t>Μείωση του πληθυσμού </a:t>
            </a:r>
            <a:r>
              <a:rPr lang="el-GR" dirty="0"/>
              <a:t>ειδικά στις πόλεις και μια επιστροφή σε χωριά/αγροτική ζωή. </a:t>
            </a:r>
          </a:p>
          <a:p>
            <a:r>
              <a:rPr lang="el-GR" dirty="0">
                <a:solidFill>
                  <a:srgbClr val="FF0000"/>
                </a:solidFill>
              </a:rPr>
              <a:t>Ελλιπή (η ανύπαρκτη) οργάνωση</a:t>
            </a:r>
            <a:r>
              <a:rPr lang="en-US" dirty="0">
                <a:solidFill>
                  <a:srgbClr val="FF0000"/>
                </a:solidFill>
              </a:rPr>
              <a:t> </a:t>
            </a:r>
            <a:r>
              <a:rPr lang="el-GR" dirty="0">
                <a:solidFill>
                  <a:srgbClr val="FF0000"/>
                </a:solidFill>
              </a:rPr>
              <a:t>κεντρικών δομών εξουσίας</a:t>
            </a:r>
            <a:r>
              <a:rPr lang="en-US" dirty="0">
                <a:solidFill>
                  <a:srgbClr val="FF0000"/>
                </a:solidFill>
              </a:rPr>
              <a:t>,</a:t>
            </a:r>
            <a:r>
              <a:rPr lang="el-GR" dirty="0"/>
              <a:t> πέραν από την οργανωμένη ρωμαιοκαθολική εκκλησιά.</a:t>
            </a:r>
          </a:p>
          <a:p>
            <a:pPr lvl="1"/>
            <a:r>
              <a:rPr lang="el-GR" dirty="0"/>
              <a:t>Κακή οργάνωση και υπεράσπιση συνόρων.</a:t>
            </a:r>
          </a:p>
          <a:p>
            <a:pPr lvl="1"/>
            <a:r>
              <a:rPr lang="el-GR" dirty="0">
                <a:solidFill>
                  <a:srgbClr val="FF0000"/>
                </a:solidFill>
              </a:rPr>
              <a:t>Έλλειψη νομικού πλαισίου </a:t>
            </a:r>
            <a:r>
              <a:rPr lang="el-GR" dirty="0"/>
              <a:t>πέραν κάποιου τοπικού εθιμικού δικαίου και του θρησκευτικού κώδικα.</a:t>
            </a:r>
          </a:p>
          <a:p>
            <a:pPr lvl="1"/>
            <a:r>
              <a:rPr lang="el-GR" dirty="0">
                <a:solidFill>
                  <a:srgbClr val="FF0000"/>
                </a:solidFill>
              </a:rPr>
              <a:t>Μικρή χρήση νομίσματος </a:t>
            </a:r>
            <a:r>
              <a:rPr lang="el-GR" dirty="0"/>
              <a:t>κυρίως σε μεγαλύτερα κέντρα. Κατακερματισμένες αγορές για κάποια πιο εξεζητημένα προϊόντα.   </a:t>
            </a:r>
            <a:endParaRPr lang="en-US" dirty="0"/>
          </a:p>
          <a:p>
            <a:endParaRPr lang="en-GB" dirty="0"/>
          </a:p>
        </p:txBody>
      </p:sp>
    </p:spTree>
    <p:extLst>
      <p:ext uri="{BB962C8B-B14F-4D97-AF65-F5344CB8AC3E}">
        <p14:creationId xmlns:p14="http://schemas.microsoft.com/office/powerpoint/2010/main" val="2140750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07557F-619E-4814-A454-35E6C2E48DCC}"/>
              </a:ext>
            </a:extLst>
          </p:cNvPr>
          <p:cNvSpPr>
            <a:spLocks noGrp="1"/>
          </p:cNvSpPr>
          <p:nvPr>
            <p:ph idx="1"/>
          </p:nvPr>
        </p:nvSpPr>
        <p:spPr>
          <a:xfrm>
            <a:off x="57150" y="476672"/>
            <a:ext cx="9022556" cy="5976663"/>
          </a:xfrm>
        </p:spPr>
        <p:txBody>
          <a:bodyPr>
            <a:normAutofit fontScale="70000" lnSpcReduction="20000"/>
          </a:bodyPr>
          <a:lstStyle/>
          <a:p>
            <a:r>
              <a:rPr lang="el-GR" dirty="0"/>
              <a:t>Η κεντρική οργάνωση (στο βαθμό που υπάρχει) είναι θρησκευτική</a:t>
            </a:r>
            <a:r>
              <a:rPr lang="en-US" dirty="0"/>
              <a:t>: </a:t>
            </a:r>
            <a:endParaRPr lang="el-GR" dirty="0"/>
          </a:p>
          <a:p>
            <a:r>
              <a:rPr lang="el-GR" dirty="0"/>
              <a:t>Ο </a:t>
            </a:r>
            <a:r>
              <a:rPr lang="el-GR" dirty="0">
                <a:solidFill>
                  <a:srgbClr val="FF0000"/>
                </a:solidFill>
              </a:rPr>
              <a:t>κλήρος έχει θρησκευτικό αλλά και κοσμικό ρόλο</a:t>
            </a:r>
            <a:r>
              <a:rPr lang="en-US" dirty="0"/>
              <a:t>. </a:t>
            </a:r>
            <a:endParaRPr lang="el-GR" dirty="0"/>
          </a:p>
          <a:p>
            <a:pPr lvl="1"/>
            <a:r>
              <a:rPr lang="el-GR" dirty="0"/>
              <a:t>Ο κλήρος είναι και το ποιο διεθνώς οργανωμένο κομμάτι της τοπικής κοινότητα και το ποιο εγγράμματο.  </a:t>
            </a:r>
          </a:p>
          <a:p>
            <a:r>
              <a:rPr lang="el-GR" dirty="0"/>
              <a:t>Θρησκευτικό αλλά και φιλοσοφικό υπόδειγμα (Θωμάς </a:t>
            </a:r>
            <a:r>
              <a:rPr lang="el-GR" dirty="0" err="1"/>
              <a:t>Ακηνάτης</a:t>
            </a:r>
            <a:r>
              <a:rPr lang="el-GR" dirty="0"/>
              <a:t>) εστιάζουν στην ματαιότητα της ύπαρξης και στον κομφορμισμό ως αναφορά τις πολίτικές και κοινωνικές υπάρχουσες δομές. </a:t>
            </a:r>
          </a:p>
          <a:p>
            <a:r>
              <a:rPr lang="el-GR" dirty="0"/>
              <a:t>Συνεπώς τις δομές αυτές τις στηρίζουν </a:t>
            </a:r>
            <a:r>
              <a:rPr lang="el-GR" dirty="0">
                <a:solidFill>
                  <a:srgbClr val="FF0000"/>
                </a:solidFill>
              </a:rPr>
              <a:t>παραδόσεις και διδάγματα </a:t>
            </a:r>
            <a:r>
              <a:rPr lang="el-GR" dirty="0"/>
              <a:t>(συνήθως θρησκευτικά).</a:t>
            </a:r>
          </a:p>
          <a:p>
            <a:r>
              <a:rPr lang="el-GR" dirty="0"/>
              <a:t>Η μεσαιωνική κοινωνία δομείται γύρω από </a:t>
            </a:r>
            <a:r>
              <a:rPr lang="el-GR" dirty="0">
                <a:solidFill>
                  <a:srgbClr val="FF0000"/>
                </a:solidFill>
              </a:rPr>
              <a:t>τέσσερις διακριτές τάξεις- </a:t>
            </a:r>
            <a:r>
              <a:rPr lang="el-GR" i="0" dirty="0">
                <a:solidFill>
                  <a:srgbClr val="FF0000"/>
                </a:solidFill>
                <a:effectLst/>
              </a:rPr>
              <a:t>δουλοπάροικοι, κτηματίες, </a:t>
            </a:r>
            <a:r>
              <a:rPr lang="el-GR" dirty="0">
                <a:solidFill>
                  <a:srgbClr val="FF0000"/>
                </a:solidFill>
              </a:rPr>
              <a:t>αριστοκράτες/Βασιλείς, και ο κλήρος</a:t>
            </a:r>
            <a:r>
              <a:rPr lang="el-GR" dirty="0"/>
              <a:t>. </a:t>
            </a:r>
          </a:p>
          <a:p>
            <a:pPr lvl="1"/>
            <a:r>
              <a:rPr lang="el-GR" dirty="0"/>
              <a:t>Οι σχέσεις των τάξεων καθορίζονται από </a:t>
            </a:r>
            <a:r>
              <a:rPr lang="el-GR" dirty="0">
                <a:solidFill>
                  <a:srgbClr val="FF0000"/>
                </a:solidFill>
              </a:rPr>
              <a:t>κοινωνικές συμβάσεις</a:t>
            </a:r>
            <a:r>
              <a:rPr lang="el-GR" dirty="0"/>
              <a:t>.</a:t>
            </a:r>
          </a:p>
          <a:p>
            <a:pPr lvl="1"/>
            <a:r>
              <a:rPr lang="el-GR" dirty="0"/>
              <a:t>Οι συναλλαγές είναι κυρίως σε είδος. Οι δουλοπάροικοι πληρώνουν τους γαιοκτήμονες σε  εργασία και αγροτικά προϊόντα. </a:t>
            </a:r>
          </a:p>
          <a:p>
            <a:pPr lvl="1"/>
            <a:r>
              <a:rPr lang="el-GR" dirty="0">
                <a:solidFill>
                  <a:srgbClr val="FF0000"/>
                </a:solidFill>
              </a:rPr>
              <a:t>Οι συναλλαγές σε νόμισμα είναι περιορισμένες </a:t>
            </a:r>
            <a:r>
              <a:rPr lang="el-GR" dirty="0"/>
              <a:t>και έχουν να κάνουν περισσότερο με τις ανώτερες κοινωνικές τάξεις. </a:t>
            </a:r>
            <a:endParaRPr lang="en-GB" dirty="0"/>
          </a:p>
        </p:txBody>
      </p:sp>
    </p:spTree>
    <p:extLst>
      <p:ext uri="{BB962C8B-B14F-4D97-AF65-F5344CB8AC3E}">
        <p14:creationId xmlns:p14="http://schemas.microsoft.com/office/powerpoint/2010/main" val="21193156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32049-885A-442B-91EE-42A9B805483A}"/>
              </a:ext>
            </a:extLst>
          </p:cNvPr>
          <p:cNvSpPr>
            <a:spLocks noGrp="1"/>
          </p:cNvSpPr>
          <p:nvPr>
            <p:ph type="title"/>
          </p:nvPr>
        </p:nvSpPr>
        <p:spPr>
          <a:xfrm>
            <a:off x="628650" y="857250"/>
            <a:ext cx="7886700" cy="928688"/>
          </a:xfrm>
        </p:spPr>
        <p:txBody>
          <a:bodyPr>
            <a:normAutofit fontScale="90000"/>
          </a:bodyPr>
          <a:lstStyle/>
          <a:p>
            <a:r>
              <a:rPr lang="el-GR" dirty="0"/>
              <a:t>Αναγέννηση, εμπορική επανάσταση και η δημιουργία της εμπορικής τάξης</a:t>
            </a:r>
            <a:endParaRPr lang="en-GB" dirty="0"/>
          </a:p>
        </p:txBody>
      </p:sp>
      <p:sp>
        <p:nvSpPr>
          <p:cNvPr id="3" name="Content Placeholder 2">
            <a:extLst>
              <a:ext uri="{FF2B5EF4-FFF2-40B4-BE49-F238E27FC236}">
                <a16:creationId xmlns:a16="http://schemas.microsoft.com/office/drawing/2014/main" id="{22C8D1DF-BDC4-42C9-96AA-332C6BD9BE70}"/>
              </a:ext>
            </a:extLst>
          </p:cNvPr>
          <p:cNvSpPr>
            <a:spLocks noGrp="1"/>
          </p:cNvSpPr>
          <p:nvPr>
            <p:ph idx="1"/>
          </p:nvPr>
        </p:nvSpPr>
        <p:spPr>
          <a:xfrm>
            <a:off x="442912" y="2276872"/>
            <a:ext cx="8701088" cy="3723878"/>
          </a:xfrm>
        </p:spPr>
        <p:txBody>
          <a:bodyPr>
            <a:normAutofit fontScale="47500" lnSpcReduction="20000"/>
          </a:bodyPr>
          <a:lstStyle/>
          <a:p>
            <a:r>
              <a:rPr lang="el-GR" dirty="0"/>
              <a:t>Τέταρτη σταυροφορία (1202–1204) </a:t>
            </a:r>
            <a:endParaRPr lang="en-US" dirty="0"/>
          </a:p>
          <a:p>
            <a:r>
              <a:rPr lang="en-US" dirty="0"/>
              <a:t>Marco Polo (1254 – 1324) </a:t>
            </a:r>
          </a:p>
          <a:p>
            <a:r>
              <a:rPr lang="en-GB" dirty="0"/>
              <a:t>Filippo Brunelleschi</a:t>
            </a:r>
            <a:r>
              <a:rPr lang="el-GR" dirty="0"/>
              <a:t> (</a:t>
            </a:r>
            <a:r>
              <a:rPr lang="en-GB" dirty="0"/>
              <a:t>1377 – 1446)</a:t>
            </a:r>
            <a:endParaRPr lang="el-GR" dirty="0"/>
          </a:p>
          <a:p>
            <a:r>
              <a:rPr lang="el-GR" dirty="0" err="1"/>
              <a:t>Κοσιμος</a:t>
            </a:r>
            <a:r>
              <a:rPr lang="el-GR" dirty="0"/>
              <a:t> των Μεδίκων </a:t>
            </a:r>
            <a:r>
              <a:rPr lang="en-GB" dirty="0"/>
              <a:t>(</a:t>
            </a:r>
            <a:r>
              <a:rPr lang="en-US" i="1" dirty="0"/>
              <a:t>p</a:t>
            </a:r>
            <a:r>
              <a:rPr lang="en-GB" i="1" dirty="0" err="1"/>
              <a:t>ater</a:t>
            </a:r>
            <a:r>
              <a:rPr lang="en-GB" i="1" dirty="0"/>
              <a:t> patriae</a:t>
            </a:r>
            <a:r>
              <a:rPr lang="en-GB" dirty="0"/>
              <a:t>) (1389 –  1464)</a:t>
            </a:r>
          </a:p>
          <a:p>
            <a:r>
              <a:rPr lang="en-GB" dirty="0" err="1"/>
              <a:t>Cristoffa</a:t>
            </a:r>
            <a:r>
              <a:rPr lang="en-GB" dirty="0"/>
              <a:t> </a:t>
            </a:r>
            <a:r>
              <a:rPr lang="en-GB" dirty="0" err="1"/>
              <a:t>Corombo</a:t>
            </a:r>
            <a:r>
              <a:rPr lang="en-GB" dirty="0"/>
              <a:t> (</a:t>
            </a:r>
            <a:r>
              <a:rPr lang="el-GR" dirty="0"/>
              <a:t>μάλλον εκ Γένοβας) (</a:t>
            </a:r>
            <a:r>
              <a:rPr lang="en-GB" dirty="0"/>
              <a:t>1451 – 1506</a:t>
            </a:r>
            <a:r>
              <a:rPr lang="el-GR" dirty="0"/>
              <a:t>)</a:t>
            </a:r>
          </a:p>
          <a:p>
            <a:r>
              <a:rPr lang="en-GB" dirty="0"/>
              <a:t>Vasco da Gama, (1460s – 1524)</a:t>
            </a:r>
          </a:p>
          <a:p>
            <a:r>
              <a:rPr lang="en-US" dirty="0"/>
              <a:t>Henry VIII (1491 – 1547)</a:t>
            </a:r>
          </a:p>
          <a:p>
            <a:r>
              <a:rPr lang="en-US" dirty="0"/>
              <a:t>Felipe II (1527 – 1598)</a:t>
            </a:r>
            <a:r>
              <a:rPr lang="el-GR" dirty="0"/>
              <a:t> </a:t>
            </a:r>
          </a:p>
          <a:p>
            <a:r>
              <a:rPr lang="el-GR" dirty="0" err="1"/>
              <a:t>Γαλιλαῖος</a:t>
            </a:r>
            <a:r>
              <a:rPr lang="en-US" dirty="0"/>
              <a:t> </a:t>
            </a:r>
            <a:r>
              <a:rPr lang="el-GR" dirty="0" err="1"/>
              <a:t>Γαλιλαιη</a:t>
            </a:r>
            <a:r>
              <a:rPr lang="el-GR" dirty="0"/>
              <a:t> (</a:t>
            </a:r>
            <a:r>
              <a:rPr lang="en-US" dirty="0"/>
              <a:t>1564 –</a:t>
            </a:r>
            <a:r>
              <a:rPr lang="el-GR" dirty="0"/>
              <a:t> </a:t>
            </a:r>
            <a:r>
              <a:rPr lang="en-US" dirty="0"/>
              <a:t>1642)</a:t>
            </a:r>
          </a:p>
          <a:p>
            <a:r>
              <a:rPr lang="en-US" dirty="0"/>
              <a:t>Louis XIV (1638 – 1715)</a:t>
            </a:r>
          </a:p>
          <a:p>
            <a:r>
              <a:rPr lang="en-GB" dirty="0"/>
              <a:t>August der Starke (1670 – 1733)</a:t>
            </a:r>
          </a:p>
        </p:txBody>
      </p:sp>
    </p:spTree>
    <p:extLst>
      <p:ext uri="{BB962C8B-B14F-4D97-AF65-F5344CB8AC3E}">
        <p14:creationId xmlns:p14="http://schemas.microsoft.com/office/powerpoint/2010/main" val="2659927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476250"/>
            <a:ext cx="6510337" cy="417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3" name="TextBox 4"/>
          <p:cNvSpPr txBox="1">
            <a:spLocks noChangeArrowheads="1"/>
          </p:cNvSpPr>
          <p:nvPr/>
        </p:nvSpPr>
        <p:spPr bwMode="auto">
          <a:xfrm>
            <a:off x="2124075" y="5084763"/>
            <a:ext cx="475138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l-GR" altLang="en-US" sz="1800"/>
              <a:t>Εμπορικοί οδοί 1300-1500</a:t>
            </a:r>
            <a:endParaRPr lang="en-GB" altLang="en-US" sz="18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G:\HET 2011\MAPS\hanseaticSmal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1049338"/>
            <a:ext cx="5832475"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6425" y="549275"/>
            <a:ext cx="7859713" cy="511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154" y="1196752"/>
            <a:ext cx="8587692" cy="4864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549275"/>
            <a:ext cx="7488238" cy="5341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651" name="Rectangle 1"/>
          <p:cNvSpPr>
            <a:spLocks noChangeArrowheads="1"/>
          </p:cNvSpPr>
          <p:nvPr/>
        </p:nvSpPr>
        <p:spPr bwMode="auto">
          <a:xfrm>
            <a:off x="1187450" y="5949950"/>
            <a:ext cx="5435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a:t>Ptolemy Cosmographia 1467 – </a:t>
            </a:r>
          </a:p>
          <a:p>
            <a:pPr algn="ctr" eaLnBrk="1" hangingPunct="1"/>
            <a:r>
              <a:rPr lang="en-US" altLang="en-US"/>
              <a:t>Jacob d'Angelo after Claudius Ptolemaeus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l-GR" altLang="el-GR"/>
              <a:t>Σκοποί  ενότητας</a:t>
            </a:r>
          </a:p>
        </p:txBody>
      </p:sp>
      <p:sp>
        <p:nvSpPr>
          <p:cNvPr id="10243" name="Content Placeholder 2"/>
          <p:cNvSpPr>
            <a:spLocks noGrp="1"/>
          </p:cNvSpPr>
          <p:nvPr>
            <p:ph idx="1"/>
          </p:nvPr>
        </p:nvSpPr>
        <p:spPr>
          <a:xfrm>
            <a:off x="463550" y="1557338"/>
            <a:ext cx="8229600" cy="4525962"/>
          </a:xfrm>
        </p:spPr>
        <p:txBody>
          <a:bodyPr/>
          <a:lstStyle/>
          <a:p>
            <a:pPr marL="0" eaLnBrk="1" hangingPunct="1"/>
            <a:r>
              <a:rPr lang="el-GR" altLang="el-GR" sz="2600"/>
              <a:t>Να περιγράψει συνοπτικά την έννοια του μερκαντιλισμού</a:t>
            </a:r>
          </a:p>
          <a:p>
            <a:pPr marL="0" eaLnBrk="1" hangingPunct="1"/>
            <a:r>
              <a:rPr lang="el-GR" altLang="el-GR" sz="2600"/>
              <a:t>Να δείξει τις διαφορετικές ερμηνείες του φαινομένου</a:t>
            </a:r>
            <a:endParaRPr lang="en-US" altLang="el-GR" sz="2600"/>
          </a:p>
          <a:p>
            <a:pPr marL="0" eaLnBrk="1" hangingPunct="1"/>
            <a:r>
              <a:rPr lang="el-GR" altLang="el-GR" sz="2600"/>
              <a:t>Να δείξει τις φάσεις του</a:t>
            </a:r>
          </a:p>
          <a:p>
            <a:pPr marL="0" eaLnBrk="1" hangingPunct="1"/>
            <a:r>
              <a:rPr lang="el-GR" altLang="el-GR" sz="2600"/>
              <a:t>Να εξηγήσει σε τι διαφέρει από την μεταγενέστερη κλασική πολιτική οικονομία</a:t>
            </a:r>
          </a:p>
          <a:p>
            <a:pPr marL="0" eaLnBrk="1" hangingPunct="1"/>
            <a:r>
              <a:rPr lang="el-GR" altLang="el-GR" sz="2600"/>
              <a:t>Να καταδείξει την επιρροή του στην μετέπειτα πολιτική οικονομία</a:t>
            </a:r>
          </a:p>
          <a:p>
            <a:pPr marL="0" eaLnBrk="1" hangingPunct="1"/>
            <a:endParaRPr lang="el-GR" altLang="el-G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765175"/>
            <a:ext cx="8459788" cy="540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ChangeArrowheads="1"/>
          </p:cNvSpPr>
          <p:nvPr/>
        </p:nvSpPr>
        <p:spPr bwMode="auto">
          <a:xfrm>
            <a:off x="4356100" y="981075"/>
            <a:ext cx="2519363"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143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n-US" sz="2000" b="1"/>
              <a:t>Γερμανία – Αυστρία</a:t>
            </a:r>
          </a:p>
          <a:p>
            <a:pPr eaLnBrk="1" hangingPunct="1">
              <a:spcBef>
                <a:spcPct val="0"/>
              </a:spcBef>
              <a:buFontTx/>
              <a:buNone/>
            </a:pPr>
            <a:endParaRPr lang="el-GR" altLang="en-US" sz="1800" b="1" i="1"/>
          </a:p>
          <a:p>
            <a:pPr eaLnBrk="1" hangingPunct="1">
              <a:spcBef>
                <a:spcPct val="0"/>
              </a:spcBef>
              <a:buFontTx/>
              <a:buNone/>
            </a:pPr>
            <a:r>
              <a:rPr lang="en-US" altLang="en-US" sz="1800" i="1"/>
              <a:t>Veit Ludwig von Seckendorff, </a:t>
            </a:r>
            <a:endParaRPr lang="el-GR" altLang="en-US" sz="1800" i="1"/>
          </a:p>
          <a:p>
            <a:pPr eaLnBrk="1" hangingPunct="1">
              <a:spcBef>
                <a:spcPct val="0"/>
              </a:spcBef>
              <a:buFontTx/>
              <a:buNone/>
            </a:pPr>
            <a:r>
              <a:rPr lang="en-US" altLang="en-US" sz="1800" i="1"/>
              <a:t>Johann Joachim Becher, Philip Wilhelm von Hornick</a:t>
            </a:r>
          </a:p>
        </p:txBody>
      </p:sp>
      <p:sp>
        <p:nvSpPr>
          <p:cNvPr id="29699" name="TextBox 5"/>
          <p:cNvSpPr txBox="1">
            <a:spLocks noChangeArrowheads="1"/>
          </p:cNvSpPr>
          <p:nvPr/>
        </p:nvSpPr>
        <p:spPr bwMode="auto">
          <a:xfrm>
            <a:off x="366713" y="836613"/>
            <a:ext cx="2592387"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lvl="3" eaLnBrk="1" hangingPunct="1">
              <a:spcBef>
                <a:spcPct val="0"/>
              </a:spcBef>
              <a:buFontTx/>
              <a:buNone/>
            </a:pPr>
            <a:r>
              <a:rPr lang="el-GR" altLang="en-US" b="1" dirty="0"/>
              <a:t>Αγγλία</a:t>
            </a:r>
          </a:p>
          <a:p>
            <a:pPr marL="0" lvl="3" eaLnBrk="1" hangingPunct="1">
              <a:spcBef>
                <a:spcPct val="0"/>
              </a:spcBef>
              <a:buFontTx/>
              <a:buNone/>
            </a:pPr>
            <a:endParaRPr lang="el-GR" altLang="en-US" b="1" dirty="0"/>
          </a:p>
          <a:p>
            <a:pPr marL="0" lvl="3" eaLnBrk="1" hangingPunct="1">
              <a:spcBef>
                <a:spcPct val="0"/>
              </a:spcBef>
              <a:buFontTx/>
              <a:buNone/>
            </a:pPr>
            <a:r>
              <a:rPr lang="en-US" altLang="en-US" sz="1800" i="1" dirty="0"/>
              <a:t>Thomas Gresham </a:t>
            </a:r>
            <a:endParaRPr lang="el-GR" altLang="en-US" sz="1800" i="1" dirty="0"/>
          </a:p>
          <a:p>
            <a:pPr marL="0" lvl="3" eaLnBrk="1" hangingPunct="1">
              <a:spcBef>
                <a:spcPct val="0"/>
              </a:spcBef>
              <a:buFontTx/>
              <a:buNone/>
            </a:pPr>
            <a:r>
              <a:rPr lang="en-US" altLang="en-US" sz="1800" i="1" dirty="0"/>
              <a:t>John Hales </a:t>
            </a:r>
            <a:endParaRPr lang="el-GR" altLang="en-US" sz="1800" i="1" dirty="0"/>
          </a:p>
          <a:p>
            <a:pPr marL="0" lvl="3" eaLnBrk="1" hangingPunct="1">
              <a:spcBef>
                <a:spcPct val="0"/>
              </a:spcBef>
              <a:buFontTx/>
              <a:buNone/>
            </a:pPr>
            <a:r>
              <a:rPr lang="en-US" altLang="en-US" sz="1800" b="1" i="1" dirty="0"/>
              <a:t>Thomas Mun</a:t>
            </a:r>
            <a:r>
              <a:rPr lang="en-US" altLang="en-US" sz="1800" i="1" dirty="0"/>
              <a:t> </a:t>
            </a:r>
            <a:endParaRPr lang="el-GR" altLang="en-US" sz="1800" i="1" dirty="0"/>
          </a:p>
          <a:p>
            <a:pPr marL="0" lvl="3" eaLnBrk="1" hangingPunct="1">
              <a:spcBef>
                <a:spcPct val="0"/>
              </a:spcBef>
              <a:buFontTx/>
              <a:buNone/>
            </a:pPr>
            <a:r>
              <a:rPr lang="en-US" altLang="en-US" sz="1800" i="1" dirty="0"/>
              <a:t>Edward </a:t>
            </a:r>
            <a:r>
              <a:rPr lang="en-US" altLang="en-US" sz="1800" i="1" dirty="0" err="1"/>
              <a:t>Misselden</a:t>
            </a:r>
            <a:r>
              <a:rPr lang="en-US" altLang="en-US" sz="1800" i="1" dirty="0"/>
              <a:t> </a:t>
            </a:r>
            <a:endParaRPr lang="el-GR" altLang="en-US" sz="1800" i="1" dirty="0"/>
          </a:p>
          <a:p>
            <a:pPr marL="0" lvl="3" eaLnBrk="1" hangingPunct="1">
              <a:spcBef>
                <a:spcPct val="0"/>
              </a:spcBef>
              <a:buFontTx/>
              <a:buNone/>
            </a:pPr>
            <a:r>
              <a:rPr lang="en-US" altLang="en-US" sz="1800" i="1" dirty="0"/>
              <a:t>Gerrard de </a:t>
            </a:r>
            <a:r>
              <a:rPr lang="en-US" altLang="en-US" sz="1800" i="1" dirty="0" err="1"/>
              <a:t>Malynes</a:t>
            </a:r>
            <a:r>
              <a:rPr lang="en-US" altLang="en-US" sz="1800" i="1" dirty="0"/>
              <a:t> </a:t>
            </a:r>
            <a:endParaRPr lang="el-GR" altLang="en-US" sz="1800" i="1" dirty="0"/>
          </a:p>
          <a:p>
            <a:pPr marL="0" lvl="3" eaLnBrk="1" hangingPunct="1">
              <a:spcBef>
                <a:spcPct val="0"/>
              </a:spcBef>
              <a:buFontTx/>
              <a:buNone/>
            </a:pPr>
            <a:r>
              <a:rPr lang="en-US" altLang="en-US" sz="1800" b="1" i="1" dirty="0"/>
              <a:t>William Petty</a:t>
            </a:r>
            <a:r>
              <a:rPr lang="en-US" altLang="en-US" sz="1800" i="1" dirty="0"/>
              <a:t>, </a:t>
            </a:r>
            <a:endParaRPr lang="el-GR" altLang="en-US" sz="1800" i="1" dirty="0"/>
          </a:p>
          <a:p>
            <a:pPr marL="0" lvl="3" eaLnBrk="1" hangingPunct="1">
              <a:spcBef>
                <a:spcPct val="0"/>
              </a:spcBef>
              <a:buFontTx/>
              <a:buNone/>
            </a:pPr>
            <a:r>
              <a:rPr lang="en-US" altLang="en-US" sz="1800" i="1" dirty="0"/>
              <a:t>John Locke, </a:t>
            </a:r>
            <a:endParaRPr lang="el-GR" altLang="en-US" sz="1800" i="1" dirty="0"/>
          </a:p>
          <a:p>
            <a:pPr marL="0" lvl="3" eaLnBrk="1" hangingPunct="1">
              <a:spcBef>
                <a:spcPct val="0"/>
              </a:spcBef>
              <a:buFontTx/>
              <a:buNone/>
            </a:pPr>
            <a:r>
              <a:rPr lang="en-US" altLang="en-US" sz="1800" i="1" dirty="0"/>
              <a:t>Dudley North, </a:t>
            </a:r>
            <a:endParaRPr lang="el-GR" altLang="en-US" sz="1800" i="1" dirty="0"/>
          </a:p>
          <a:p>
            <a:pPr marL="0" lvl="3" eaLnBrk="1" hangingPunct="1">
              <a:spcBef>
                <a:spcPct val="0"/>
              </a:spcBef>
              <a:buFontTx/>
              <a:buNone/>
            </a:pPr>
            <a:r>
              <a:rPr lang="en-US" altLang="en-US" sz="1800" i="1" dirty="0"/>
              <a:t>Josiah Child, </a:t>
            </a:r>
            <a:endParaRPr lang="el-GR" altLang="en-US" sz="1800" i="1" dirty="0"/>
          </a:p>
          <a:p>
            <a:pPr marL="0" lvl="3" eaLnBrk="1" hangingPunct="1">
              <a:spcBef>
                <a:spcPct val="0"/>
              </a:spcBef>
              <a:buFontTx/>
              <a:buNone/>
            </a:pPr>
            <a:r>
              <a:rPr lang="en-US" altLang="en-US" sz="1800" b="1" i="1" dirty="0"/>
              <a:t>Charles </a:t>
            </a:r>
            <a:r>
              <a:rPr lang="en-US" altLang="en-US" sz="1800" b="1" i="1" dirty="0" err="1"/>
              <a:t>D’Avenant</a:t>
            </a:r>
            <a:r>
              <a:rPr lang="en-US" altLang="en-US" sz="1800" i="1" dirty="0"/>
              <a:t>, </a:t>
            </a:r>
            <a:endParaRPr lang="el-GR" altLang="en-US" sz="1800" i="1" dirty="0"/>
          </a:p>
          <a:p>
            <a:pPr marL="0" lvl="3" eaLnBrk="1" hangingPunct="1">
              <a:spcBef>
                <a:spcPct val="0"/>
              </a:spcBef>
              <a:buFontTx/>
              <a:buNone/>
            </a:pPr>
            <a:r>
              <a:rPr lang="en-US" altLang="en-US" sz="1800" i="1" dirty="0"/>
              <a:t>Nicholas Barbon, </a:t>
            </a:r>
            <a:endParaRPr lang="el-GR" altLang="en-US" sz="1800" i="1" dirty="0"/>
          </a:p>
          <a:p>
            <a:pPr marL="0" lvl="3" eaLnBrk="1" hangingPunct="1">
              <a:spcBef>
                <a:spcPct val="0"/>
              </a:spcBef>
              <a:buFontTx/>
              <a:buNone/>
            </a:pPr>
            <a:r>
              <a:rPr lang="en-US" altLang="en-US" sz="1800" i="1" dirty="0"/>
              <a:t>Bernard de Mandeville, </a:t>
            </a:r>
            <a:endParaRPr lang="el-GR" altLang="en-US" sz="1800" i="1" dirty="0"/>
          </a:p>
          <a:p>
            <a:pPr marL="0" lvl="3" eaLnBrk="1" hangingPunct="1">
              <a:spcBef>
                <a:spcPct val="0"/>
              </a:spcBef>
              <a:buFontTx/>
              <a:buNone/>
            </a:pPr>
            <a:r>
              <a:rPr lang="en-US" altLang="en-US" sz="1800" i="1" dirty="0"/>
              <a:t>James </a:t>
            </a:r>
            <a:r>
              <a:rPr lang="en-US" altLang="en-US" sz="1800" i="1" dirty="0" err="1"/>
              <a:t>Steuart</a:t>
            </a:r>
            <a:endParaRPr lang="en-US" altLang="en-US" sz="1800" i="1" dirty="0"/>
          </a:p>
          <a:p>
            <a:pPr eaLnBrk="1" hangingPunct="1">
              <a:spcBef>
                <a:spcPct val="0"/>
              </a:spcBef>
              <a:buFontTx/>
              <a:buNone/>
            </a:pPr>
            <a:endParaRPr lang="en-GB" altLang="en-US" sz="1800" dirty="0"/>
          </a:p>
        </p:txBody>
      </p:sp>
      <p:sp>
        <p:nvSpPr>
          <p:cNvPr id="29700" name="TextBox 6"/>
          <p:cNvSpPr txBox="1">
            <a:spLocks noChangeArrowheads="1"/>
          </p:cNvSpPr>
          <p:nvPr/>
        </p:nvSpPr>
        <p:spPr bwMode="auto">
          <a:xfrm>
            <a:off x="2771775" y="549275"/>
            <a:ext cx="2160588"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lvl="3" eaLnBrk="1" hangingPunct="1">
              <a:spcBef>
                <a:spcPct val="0"/>
              </a:spcBef>
              <a:buFontTx/>
              <a:buNone/>
            </a:pPr>
            <a:r>
              <a:rPr lang="el-GR" altLang="en-US" b="1" dirty="0"/>
              <a:t>Γαλλία</a:t>
            </a:r>
          </a:p>
          <a:p>
            <a:pPr marL="0" lvl="3" eaLnBrk="1" hangingPunct="1">
              <a:spcBef>
                <a:spcPct val="0"/>
              </a:spcBef>
              <a:buFontTx/>
              <a:buNone/>
            </a:pPr>
            <a:endParaRPr lang="el-GR" altLang="en-US" sz="1800" i="1" dirty="0"/>
          </a:p>
          <a:p>
            <a:pPr marL="0" lvl="3" eaLnBrk="1" hangingPunct="1">
              <a:spcBef>
                <a:spcPct val="0"/>
              </a:spcBef>
              <a:buFontTx/>
              <a:buNone/>
            </a:pPr>
            <a:r>
              <a:rPr lang="en-US" altLang="en-US" sz="1800" b="1" i="1" dirty="0"/>
              <a:t>Jean </a:t>
            </a:r>
            <a:r>
              <a:rPr lang="en-US" altLang="en-US" sz="1800" b="1" i="1" dirty="0" err="1"/>
              <a:t>Bodin</a:t>
            </a:r>
            <a:r>
              <a:rPr lang="en-US" altLang="en-US" sz="1800" i="1" dirty="0"/>
              <a:t>, </a:t>
            </a:r>
            <a:endParaRPr lang="el-GR" altLang="en-US" sz="1800" i="1" dirty="0"/>
          </a:p>
          <a:p>
            <a:pPr marL="0" lvl="3" eaLnBrk="1" hangingPunct="1">
              <a:spcBef>
                <a:spcPct val="0"/>
              </a:spcBef>
              <a:buFontTx/>
              <a:buNone/>
            </a:pPr>
            <a:r>
              <a:rPr lang="en-US" altLang="en-US" sz="1800" b="1" i="1" dirty="0"/>
              <a:t>Antoine de </a:t>
            </a:r>
            <a:r>
              <a:rPr lang="en-US" altLang="en-US" sz="1800" b="1" i="1" dirty="0" err="1"/>
              <a:t>Monchrestien</a:t>
            </a:r>
            <a:r>
              <a:rPr lang="en-US" altLang="en-US" sz="1800" i="1" dirty="0"/>
              <a:t>, </a:t>
            </a:r>
            <a:endParaRPr lang="el-GR" altLang="en-US" sz="1800" i="1" dirty="0"/>
          </a:p>
          <a:p>
            <a:pPr marL="0" lvl="3" eaLnBrk="1" hangingPunct="1">
              <a:spcBef>
                <a:spcPct val="0"/>
              </a:spcBef>
              <a:buFontTx/>
              <a:buNone/>
            </a:pPr>
            <a:r>
              <a:rPr lang="en-US" altLang="en-US" sz="1800" b="1" i="1" dirty="0"/>
              <a:t>Jean-Baptiste </a:t>
            </a:r>
            <a:r>
              <a:rPr lang="el-GR" altLang="en-US" sz="1800" b="1" i="1" dirty="0"/>
              <a:t> </a:t>
            </a:r>
            <a:r>
              <a:rPr lang="en-US" altLang="en-US" sz="1800" b="1" i="1" dirty="0"/>
              <a:t>Colbert</a:t>
            </a:r>
          </a:p>
          <a:p>
            <a:pPr eaLnBrk="1" hangingPunct="1">
              <a:spcBef>
                <a:spcPct val="0"/>
              </a:spcBef>
              <a:buFontTx/>
              <a:buNone/>
            </a:pPr>
            <a:endParaRPr lang="el-GR" altLang="en-US" sz="1800" dirty="0"/>
          </a:p>
          <a:p>
            <a:pPr eaLnBrk="1" hangingPunct="1">
              <a:spcBef>
                <a:spcPct val="0"/>
              </a:spcBef>
              <a:buFontTx/>
              <a:buNone/>
            </a:pPr>
            <a:endParaRPr lang="en-GB" altLang="en-US" sz="1800" dirty="0"/>
          </a:p>
        </p:txBody>
      </p:sp>
      <p:sp>
        <p:nvSpPr>
          <p:cNvPr id="8" name="Rectangle 7"/>
          <p:cNvSpPr/>
          <p:nvPr/>
        </p:nvSpPr>
        <p:spPr>
          <a:xfrm>
            <a:off x="7083425" y="981075"/>
            <a:ext cx="1998663" cy="2370138"/>
          </a:xfrm>
          <a:prstGeom prst="rect">
            <a:avLst/>
          </a:prstGeom>
        </p:spPr>
        <p:txBody>
          <a:bodyPr>
            <a:spAutoFit/>
          </a:bodyPr>
          <a:lstStyle/>
          <a:p>
            <a:pPr indent="-114300" fontAlgn="auto">
              <a:spcAft>
                <a:spcPts val="0"/>
              </a:spcAft>
              <a:defRPr/>
            </a:pPr>
            <a:r>
              <a:rPr lang="el-GR" sz="2000" b="1" dirty="0"/>
              <a:t>Ιταλία</a:t>
            </a:r>
          </a:p>
          <a:p>
            <a:pPr indent="-114300" fontAlgn="auto">
              <a:spcAft>
                <a:spcPts val="0"/>
              </a:spcAft>
              <a:defRPr/>
            </a:pPr>
            <a:endParaRPr lang="el-GR" sz="2000" b="1" dirty="0"/>
          </a:p>
          <a:p>
            <a:pPr>
              <a:defRPr/>
            </a:pPr>
            <a:r>
              <a:rPr lang="it-IT" i="1" dirty="0"/>
              <a:t>Bernardo Davanzati, </a:t>
            </a:r>
            <a:endParaRPr lang="el-GR" i="1" dirty="0"/>
          </a:p>
          <a:p>
            <a:pPr>
              <a:defRPr/>
            </a:pPr>
            <a:r>
              <a:rPr lang="it-IT" i="1" dirty="0"/>
              <a:t>Giovani Botero, </a:t>
            </a:r>
            <a:endParaRPr lang="el-GR" i="1" dirty="0"/>
          </a:p>
          <a:p>
            <a:pPr>
              <a:defRPr/>
            </a:pPr>
            <a:r>
              <a:rPr lang="it-IT" i="1" dirty="0"/>
              <a:t>Antonio Serra, </a:t>
            </a:r>
            <a:endParaRPr lang="el-GR" i="1" dirty="0"/>
          </a:p>
          <a:p>
            <a:pPr>
              <a:defRPr/>
            </a:pPr>
            <a:r>
              <a:rPr lang="it-IT" i="1" dirty="0"/>
              <a:t>Antonio Genovesi, </a:t>
            </a:r>
            <a:endParaRPr lang="el-GR" i="1" dirty="0"/>
          </a:p>
          <a:p>
            <a:pPr>
              <a:defRPr/>
            </a:pPr>
            <a:r>
              <a:rPr lang="it-IT" i="1" dirty="0"/>
              <a:t>Pietro Verri</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65100"/>
            <a:ext cx="1963738" cy="212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68313" y="2636838"/>
            <a:ext cx="1150937" cy="215900"/>
          </a:xfrm>
          <a:prstGeom prst="rect">
            <a:avLst/>
          </a:prstGeom>
        </p:spPr>
        <p:txBody>
          <a:bodyPr anchor="ctr">
            <a:normAutofit fontScale="47500" lnSpcReduction="20000"/>
          </a:bodyPr>
          <a:lstStyle/>
          <a:p>
            <a:pPr algn="ctr">
              <a:defRPr/>
            </a:pPr>
            <a:r>
              <a:rPr lang="el-GR" dirty="0"/>
              <a:t>1581</a:t>
            </a:r>
            <a:endParaRPr lang="en-GB" dirty="0"/>
          </a:p>
        </p:txBody>
      </p:sp>
      <p:pic>
        <p:nvPicPr>
          <p:cNvPr id="307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425450"/>
            <a:ext cx="1255712"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700338" y="2636838"/>
            <a:ext cx="1079500" cy="215900"/>
          </a:xfrm>
          <a:prstGeom prst="rect">
            <a:avLst/>
          </a:prstGeom>
        </p:spPr>
        <p:txBody>
          <a:bodyPr anchor="ctr">
            <a:normAutofit fontScale="47500" lnSpcReduction="20000"/>
          </a:bodyPr>
          <a:lstStyle/>
          <a:p>
            <a:pPr algn="ctr">
              <a:defRPr/>
            </a:pPr>
            <a:r>
              <a:rPr lang="el-GR" dirty="0"/>
              <a:t>1622</a:t>
            </a:r>
            <a:endParaRPr lang="en-GB" dirty="0"/>
          </a:p>
        </p:txBody>
      </p:sp>
      <p:pic>
        <p:nvPicPr>
          <p:cNvPr id="3072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425450"/>
            <a:ext cx="1625600" cy="262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3051175"/>
            <a:ext cx="1997075" cy="30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8" name="TextBox 3"/>
          <p:cNvSpPr txBox="1">
            <a:spLocks noChangeArrowheads="1"/>
          </p:cNvSpPr>
          <p:nvPr/>
        </p:nvSpPr>
        <p:spPr bwMode="auto">
          <a:xfrm>
            <a:off x="1258888" y="486886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GB" altLang="en-US" sz="1800"/>
          </a:p>
        </p:txBody>
      </p:sp>
      <p:pic>
        <p:nvPicPr>
          <p:cNvPr id="3072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1775" y="3128963"/>
            <a:ext cx="1276350" cy="172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30"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7538" y="3243263"/>
            <a:ext cx="1073150" cy="162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598488"/>
            <a:ext cx="1512887" cy="2322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2138" y="676275"/>
            <a:ext cx="1295400" cy="216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5563" y="746125"/>
            <a:ext cx="1316037"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9" name="TextBox 4"/>
          <p:cNvSpPr txBox="1">
            <a:spLocks noChangeArrowheads="1"/>
          </p:cNvSpPr>
          <p:nvPr/>
        </p:nvSpPr>
        <p:spPr bwMode="auto">
          <a:xfrm>
            <a:off x="5867400" y="3284538"/>
            <a:ext cx="18002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GB" altLang="en-US" sz="1800"/>
          </a:p>
        </p:txBody>
      </p:sp>
      <p:sp>
        <p:nvSpPr>
          <p:cNvPr id="31750" name="Rectangle 5"/>
          <p:cNvSpPr>
            <a:spLocks noChangeArrowheads="1"/>
          </p:cNvSpPr>
          <p:nvPr/>
        </p:nvSpPr>
        <p:spPr bwMode="auto">
          <a:xfrm>
            <a:off x="4859338" y="2659063"/>
            <a:ext cx="24304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800"/>
              <a:t>Jean Bodin, 1530-1596. </a:t>
            </a:r>
          </a:p>
        </p:txBody>
      </p:sp>
      <p:pic>
        <p:nvPicPr>
          <p:cNvPr id="3175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7750" y="3284538"/>
            <a:ext cx="2084388" cy="290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52" name="Rectangle 6"/>
          <p:cNvSpPr>
            <a:spLocks noChangeArrowheads="1"/>
          </p:cNvSpPr>
          <p:nvPr/>
        </p:nvSpPr>
        <p:spPr bwMode="auto">
          <a:xfrm>
            <a:off x="3276600" y="5732463"/>
            <a:ext cx="3341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800" dirty="0"/>
              <a:t>Jean Baptiste Colbert, 1619-1683.</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581025"/>
            <a:ext cx="1633537" cy="205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536575"/>
            <a:ext cx="1682750" cy="214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566738"/>
            <a:ext cx="2314575" cy="1998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3" name="Rectangle 1"/>
          <p:cNvSpPr>
            <a:spLocks noChangeArrowheads="1"/>
          </p:cNvSpPr>
          <p:nvPr/>
        </p:nvSpPr>
        <p:spPr bwMode="auto">
          <a:xfrm>
            <a:off x="827088" y="2852738"/>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en-US" sz="1800"/>
              <a:t>Veit Ludwig von Seckendorff, 1626-1692. </a:t>
            </a:r>
          </a:p>
          <a:p>
            <a:pPr eaLnBrk="1" hangingPunct="1">
              <a:spcBef>
                <a:spcPct val="0"/>
              </a:spcBef>
              <a:buFontTx/>
              <a:buNone/>
            </a:pPr>
            <a:r>
              <a:rPr lang="de-DE" altLang="en-US" sz="1800"/>
              <a:t>•Der Teutsche Fürsten Staaten, 1655. </a:t>
            </a:r>
          </a:p>
          <a:p>
            <a:pPr eaLnBrk="1" hangingPunct="1">
              <a:spcBef>
                <a:spcPct val="0"/>
              </a:spcBef>
              <a:buFontTx/>
              <a:buNone/>
            </a:pPr>
            <a:r>
              <a:rPr lang="de-DE" altLang="en-US" sz="1800"/>
              <a:t>•Der Christen Stat, 1688. </a:t>
            </a:r>
          </a:p>
        </p:txBody>
      </p:sp>
      <p:pic>
        <p:nvPicPr>
          <p:cNvPr id="3277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6113" y="2690813"/>
            <a:ext cx="2225675" cy="3852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2500" y="3452813"/>
            <a:ext cx="1822450" cy="3090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6" name="Rectangle 2"/>
          <p:cNvSpPr>
            <a:spLocks noChangeArrowheads="1"/>
          </p:cNvSpPr>
          <p:nvPr/>
        </p:nvSpPr>
        <p:spPr bwMode="auto">
          <a:xfrm>
            <a:off x="844550" y="3843338"/>
            <a:ext cx="24479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en-US" sz="1800"/>
              <a:t>Johann Joachim Becher, 1635-1682</a:t>
            </a:r>
          </a:p>
          <a:p>
            <a:pPr eaLnBrk="1" hangingPunct="1">
              <a:spcBef>
                <a:spcPct val="0"/>
              </a:spcBef>
              <a:buFontTx/>
              <a:buNone/>
            </a:pPr>
            <a:r>
              <a:rPr lang="de-DE" altLang="en-US" sz="1800" i="1"/>
              <a:t>Politischer Discurs von den eigentlichen Ursachen des Auf- und Abnehmens der Städte, Länder und Republiken</a:t>
            </a:r>
            <a:r>
              <a:rPr lang="de-DE" altLang="en-US" sz="1800"/>
              <a:t>, 1668.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
          <p:cNvSpPr>
            <a:spLocks noChangeArrowheads="1"/>
          </p:cNvSpPr>
          <p:nvPr/>
        </p:nvSpPr>
        <p:spPr bwMode="auto">
          <a:xfrm>
            <a:off x="684213" y="765175"/>
            <a:ext cx="4572000"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800"/>
              <a:t>Bernardo Davanzati, 1529-1606</a:t>
            </a:r>
          </a:p>
          <a:p>
            <a:pPr eaLnBrk="1" hangingPunct="1">
              <a:spcBef>
                <a:spcPct val="0"/>
              </a:spcBef>
              <a:buFontTx/>
              <a:buNone/>
            </a:pPr>
            <a:r>
              <a:rPr lang="en-GB" altLang="en-US" sz="1800" i="1"/>
              <a:t>A Discourse Upon Coins</a:t>
            </a:r>
            <a:r>
              <a:rPr lang="en-GB" altLang="en-US" sz="1800"/>
              <a:t>, 1588 </a:t>
            </a:r>
            <a:endParaRPr lang="el-GR" altLang="en-US" sz="1800"/>
          </a:p>
          <a:p>
            <a:pPr eaLnBrk="1" hangingPunct="1">
              <a:spcBef>
                <a:spcPct val="0"/>
              </a:spcBef>
              <a:buFontTx/>
              <a:buNone/>
            </a:pPr>
            <a:r>
              <a:rPr lang="en-GB" altLang="en-US" sz="1800"/>
              <a:t>Giovani Botero, c.1544–1617</a:t>
            </a:r>
          </a:p>
          <a:p>
            <a:pPr eaLnBrk="1" hangingPunct="1">
              <a:spcBef>
                <a:spcPct val="0"/>
              </a:spcBef>
              <a:buFontTx/>
              <a:buNone/>
            </a:pPr>
            <a:r>
              <a:rPr lang="en-GB" altLang="en-US" sz="1800" i="1"/>
              <a:t>The Greatness of Cities: A Treatise Concerning The Causes of the Magnificency and Greatness of Cities</a:t>
            </a:r>
            <a:r>
              <a:rPr lang="en-GB" altLang="en-US" sz="1800"/>
              <a:t> (1606 English), </a:t>
            </a:r>
          </a:p>
          <a:p>
            <a:pPr eaLnBrk="1" hangingPunct="1">
              <a:spcBef>
                <a:spcPct val="0"/>
              </a:spcBef>
              <a:buFontTx/>
              <a:buNone/>
            </a:pPr>
            <a:r>
              <a:rPr lang="en-GB" altLang="en-US" sz="1800" i="1"/>
              <a:t>Della Ragion di Stato: Libri dieci </a:t>
            </a:r>
            <a:r>
              <a:rPr lang="en-GB" altLang="en-US" sz="1800"/>
              <a:t>[Delle cause della grandezza delle città 1588]</a:t>
            </a:r>
          </a:p>
          <a:p>
            <a:pPr eaLnBrk="1" hangingPunct="1">
              <a:spcBef>
                <a:spcPct val="0"/>
              </a:spcBef>
              <a:buFontTx/>
              <a:buNone/>
            </a:pPr>
            <a:r>
              <a:rPr lang="en-GB" altLang="en-US" sz="1800"/>
              <a:t>Antonio Genovesi, 1712 –1769</a:t>
            </a:r>
          </a:p>
          <a:p>
            <a:pPr eaLnBrk="1" hangingPunct="1">
              <a:spcBef>
                <a:spcPct val="0"/>
              </a:spcBef>
              <a:buFontTx/>
              <a:buNone/>
            </a:pPr>
            <a:r>
              <a:rPr lang="en-GB" altLang="en-US" sz="1800" i="1"/>
              <a:t>Delle lezioni di commercio o sia d'economia civile</a:t>
            </a:r>
            <a:r>
              <a:rPr lang="en-GB" altLang="en-US" sz="1800"/>
              <a:t>, 1765</a:t>
            </a:r>
          </a:p>
          <a:p>
            <a:pPr eaLnBrk="1" hangingPunct="1">
              <a:spcBef>
                <a:spcPct val="0"/>
              </a:spcBef>
              <a:buFontTx/>
              <a:buNone/>
            </a:pPr>
            <a:r>
              <a:rPr lang="en-GB" altLang="en-US" sz="1800" i="1"/>
              <a:t>Diceosina  o'sia  filosofia  del  giusto  e  dell'onesto</a:t>
            </a:r>
            <a:r>
              <a:rPr lang="en-GB" altLang="en-US" sz="1800"/>
              <a:t>, 1767 [1835 edition]</a:t>
            </a:r>
          </a:p>
          <a:p>
            <a:pPr eaLnBrk="1" hangingPunct="1">
              <a:spcBef>
                <a:spcPct val="0"/>
              </a:spcBef>
              <a:buFontTx/>
              <a:buNone/>
            </a:pPr>
            <a:r>
              <a:rPr lang="en-GB" altLang="en-US" sz="1800"/>
              <a:t>Pietro Verri, 1728-1797</a:t>
            </a:r>
          </a:p>
          <a:p>
            <a:pPr eaLnBrk="1" hangingPunct="1">
              <a:spcBef>
                <a:spcPct val="0"/>
              </a:spcBef>
              <a:buFontTx/>
              <a:buNone/>
            </a:pPr>
            <a:r>
              <a:rPr lang="en-GB" altLang="en-US" sz="1800" i="1"/>
              <a:t>Meditazioni sulla economia politica </a:t>
            </a:r>
            <a:r>
              <a:rPr lang="en-GB" altLang="en-US" sz="1800"/>
              <a:t>(1771)</a:t>
            </a:r>
          </a:p>
        </p:txBody>
      </p:sp>
      <p:pic>
        <p:nvPicPr>
          <p:cNvPr id="348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063" y="812800"/>
            <a:ext cx="936625" cy="130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2716213"/>
            <a:ext cx="1011238" cy="143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500" y="4581525"/>
            <a:ext cx="1335088" cy="112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B084AE-FDF0-067F-B9AA-3AC45243A2B0}"/>
              </a:ext>
            </a:extLst>
          </p:cNvPr>
          <p:cNvSpPr txBox="1"/>
          <p:nvPr/>
        </p:nvSpPr>
        <p:spPr>
          <a:xfrm>
            <a:off x="2915816" y="2852936"/>
            <a:ext cx="2016224" cy="914400"/>
          </a:xfrm>
          <a:prstGeom prst="rect">
            <a:avLst/>
          </a:prstGeom>
        </p:spPr>
        <p:txBody>
          <a:bodyPr vert="horz" wrap="none" lIns="91440" tIns="45720" rIns="91440" bIns="45720" rtlCol="0" anchor="ctr">
            <a:normAutofit/>
          </a:bodyPr>
          <a:lstStyle/>
          <a:p>
            <a:r>
              <a:rPr lang="el-GR" sz="4400" dirty="0">
                <a:solidFill>
                  <a:srgbClr val="0070C0"/>
                </a:solidFill>
              </a:rPr>
              <a:t>Αγγλική σχολή</a:t>
            </a:r>
            <a:endParaRPr lang="en-GB" sz="4400" dirty="0">
              <a:solidFill>
                <a:srgbClr val="0070C0"/>
              </a:solidFill>
            </a:endParaRPr>
          </a:p>
        </p:txBody>
      </p:sp>
    </p:spTree>
    <p:extLst>
      <p:ext uri="{BB962C8B-B14F-4D97-AF65-F5344CB8AC3E}">
        <p14:creationId xmlns:p14="http://schemas.microsoft.com/office/powerpoint/2010/main" val="3432494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36AFCB-978E-906A-2177-11913A1FEFAA}"/>
              </a:ext>
            </a:extLst>
          </p:cNvPr>
          <p:cNvSpPr>
            <a:spLocks noGrp="1"/>
          </p:cNvSpPr>
          <p:nvPr>
            <p:ph idx="1"/>
          </p:nvPr>
        </p:nvSpPr>
        <p:spPr/>
        <p:txBody>
          <a:bodyPr/>
          <a:lstStyle/>
          <a:p>
            <a:r>
              <a:rPr lang="en-US" sz="2000" dirty="0"/>
              <a:t>Thomas Mun (1571-1641)</a:t>
            </a:r>
          </a:p>
          <a:p>
            <a:r>
              <a:rPr lang="en-US" sz="2000" dirty="0"/>
              <a:t>Director of East India Company</a:t>
            </a:r>
          </a:p>
          <a:p>
            <a:r>
              <a:rPr lang="el-GR" sz="2000" dirty="0"/>
              <a:t>Η</a:t>
            </a:r>
            <a:r>
              <a:rPr lang="en-US" sz="2000" dirty="0"/>
              <a:t> East Indian Company </a:t>
            </a:r>
            <a:r>
              <a:rPr lang="el-GR" sz="2000" dirty="0"/>
              <a:t>χρησιμοποίησε χρυσάφι για την αγορά μπαχαρικών- αλλά μέσα από την εμπορική συναλλαγή και εξαγωγή μπαχαρικών έφερνε πλεόνασμα χρυσού στην χώρα.</a:t>
            </a:r>
          </a:p>
          <a:p>
            <a:pPr lvl="1"/>
            <a:r>
              <a:rPr lang="el-GR" sz="2000" dirty="0"/>
              <a:t>Όταν υπάρχει εμπορικό πλεόνασμα δεν υπάρχει φυγή πολύτιμων μετάλλων. </a:t>
            </a:r>
          </a:p>
          <a:p>
            <a:r>
              <a:rPr lang="el-GR" sz="2000" dirty="0"/>
              <a:t>Πλεόνασμα εμπορίου απαιτεί- περιορισμός εσωτερικής κατανάλωσης (ειδικά προϊόντων πολυτελείας) και ελευθερία των εμπόρων για την δημιουργία κέρδους.</a:t>
            </a:r>
            <a:endParaRPr lang="en-US" sz="2000" dirty="0"/>
          </a:p>
        </p:txBody>
      </p:sp>
      <p:sp>
        <p:nvSpPr>
          <p:cNvPr id="3" name="Text Placeholder 2">
            <a:extLst>
              <a:ext uri="{FF2B5EF4-FFF2-40B4-BE49-F238E27FC236}">
                <a16:creationId xmlns:a16="http://schemas.microsoft.com/office/drawing/2014/main" id="{DAD65D81-F510-1798-274E-6360AF418D48}"/>
              </a:ext>
            </a:extLst>
          </p:cNvPr>
          <p:cNvSpPr>
            <a:spLocks noGrp="1"/>
          </p:cNvSpPr>
          <p:nvPr>
            <p:ph type="body" sz="half" idx="2"/>
          </p:nvPr>
        </p:nvSpPr>
        <p:spPr/>
        <p:txBody>
          <a:bodyPr/>
          <a:lstStyle/>
          <a:p>
            <a:endParaRPr lang="en-GB" dirty="0"/>
          </a:p>
        </p:txBody>
      </p:sp>
      <p:sp>
        <p:nvSpPr>
          <p:cNvPr id="4" name="Title 3">
            <a:extLst>
              <a:ext uri="{FF2B5EF4-FFF2-40B4-BE49-F238E27FC236}">
                <a16:creationId xmlns:a16="http://schemas.microsoft.com/office/drawing/2014/main" id="{87E36FC4-2375-315E-AF58-DF410EF5DD01}"/>
              </a:ext>
            </a:extLst>
          </p:cNvPr>
          <p:cNvSpPr>
            <a:spLocks noGrp="1"/>
          </p:cNvSpPr>
          <p:nvPr>
            <p:ph type="title"/>
          </p:nvPr>
        </p:nvSpPr>
        <p:spPr/>
        <p:txBody>
          <a:bodyPr>
            <a:normAutofit fontScale="90000"/>
          </a:bodyPr>
          <a:lstStyle/>
          <a:p>
            <a:r>
              <a:rPr lang="en-US" dirty="0"/>
              <a:t>Thomas Mun – </a:t>
            </a:r>
            <a:r>
              <a:rPr lang="el-GR" dirty="0"/>
              <a:t>Εμπορικός μερκαντιλισμός </a:t>
            </a:r>
            <a:endParaRPr lang="en-GB" dirty="0"/>
          </a:p>
        </p:txBody>
      </p:sp>
      <p:pic>
        <p:nvPicPr>
          <p:cNvPr id="5" name="Picture 4">
            <a:extLst>
              <a:ext uri="{FF2B5EF4-FFF2-40B4-BE49-F238E27FC236}">
                <a16:creationId xmlns:a16="http://schemas.microsoft.com/office/drawing/2014/main" id="{CBFC09FA-E320-2CE0-FB04-9C647FE7FD88}"/>
              </a:ext>
            </a:extLst>
          </p:cNvPr>
          <p:cNvPicPr>
            <a:picLocks noChangeAspect="1"/>
          </p:cNvPicPr>
          <p:nvPr/>
        </p:nvPicPr>
        <p:blipFill>
          <a:blip r:embed="rId2"/>
          <a:stretch>
            <a:fillRect/>
          </a:stretch>
        </p:blipFill>
        <p:spPr>
          <a:xfrm>
            <a:off x="427038" y="1555726"/>
            <a:ext cx="3038475" cy="4608512"/>
          </a:xfrm>
          <a:prstGeom prst="rect">
            <a:avLst/>
          </a:prstGeom>
        </p:spPr>
      </p:pic>
    </p:spTree>
    <p:extLst>
      <p:ext uri="{BB962C8B-B14F-4D97-AF65-F5344CB8AC3E}">
        <p14:creationId xmlns:p14="http://schemas.microsoft.com/office/powerpoint/2010/main" val="22417604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476250"/>
            <a:ext cx="3632200" cy="551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549275"/>
            <a:ext cx="4591050"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
            <a:ext cx="4410075" cy="673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9525"/>
            <a:ext cx="4486275" cy="686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l-GR" altLang="el-GR"/>
              <a:t>Περιεχόμενα ενότητας</a:t>
            </a:r>
          </a:p>
        </p:txBody>
      </p:sp>
      <p:sp>
        <p:nvSpPr>
          <p:cNvPr id="3" name="Content Placeholder 2"/>
          <p:cNvSpPr>
            <a:spLocks noGrp="1"/>
          </p:cNvSpPr>
          <p:nvPr>
            <p:ph idx="1"/>
          </p:nvPr>
        </p:nvSpPr>
        <p:spPr>
          <a:xfrm>
            <a:off x="463550" y="1557338"/>
            <a:ext cx="8229600" cy="4525962"/>
          </a:xfrm>
        </p:spPr>
        <p:txBody>
          <a:bodyPr rtlCol="0">
            <a:normAutofit fontScale="77500" lnSpcReduction="20000"/>
          </a:bodyPr>
          <a:lstStyle/>
          <a:p>
            <a:pPr marL="0" eaLnBrk="1" fontAlgn="auto" hangingPunct="1">
              <a:spcAft>
                <a:spcPts val="0"/>
              </a:spcAft>
              <a:buFont typeface="Arial" pitchFamily="34" charset="0"/>
              <a:buChar char="•"/>
              <a:defRPr/>
            </a:pPr>
            <a:r>
              <a:rPr lang="el-GR" b="1" dirty="0"/>
              <a:t>Μερκαντιλισμός</a:t>
            </a:r>
          </a:p>
          <a:p>
            <a:pPr marL="400050" lvl="1" eaLnBrk="1" fontAlgn="auto" hangingPunct="1">
              <a:spcAft>
                <a:spcPts val="0"/>
              </a:spcAft>
              <a:buFont typeface="Arial" pitchFamily="34" charset="0"/>
              <a:buChar char="•"/>
              <a:defRPr/>
            </a:pPr>
            <a:r>
              <a:rPr lang="el-GR" dirty="0"/>
              <a:t>Ερμηνείες του μερκαντιλισμού</a:t>
            </a:r>
          </a:p>
          <a:p>
            <a:pPr marL="800100" lvl="2" eaLnBrk="1" fontAlgn="auto" hangingPunct="1">
              <a:spcAft>
                <a:spcPts val="0"/>
              </a:spcAft>
              <a:buFont typeface="Arial" pitchFamily="34" charset="0"/>
              <a:buChar char="•"/>
              <a:defRPr/>
            </a:pPr>
            <a:r>
              <a:rPr lang="en-US" dirty="0"/>
              <a:t>Mirabeau, Smith</a:t>
            </a:r>
          </a:p>
          <a:p>
            <a:pPr marL="800100" lvl="2" eaLnBrk="1" fontAlgn="auto" hangingPunct="1">
              <a:spcAft>
                <a:spcPts val="0"/>
              </a:spcAft>
              <a:buFont typeface="Arial" pitchFamily="34" charset="0"/>
              <a:buChar char="•"/>
              <a:defRPr/>
            </a:pPr>
            <a:r>
              <a:rPr lang="el-GR" dirty="0"/>
              <a:t>Ιστορική Σχολή [</a:t>
            </a:r>
            <a:r>
              <a:rPr lang="en-US" dirty="0"/>
              <a:t>G. Schmoller]. E.F. Heckscher</a:t>
            </a:r>
            <a:endParaRPr lang="el-GR" dirty="0"/>
          </a:p>
          <a:p>
            <a:pPr marL="400050" lvl="1" eaLnBrk="1" fontAlgn="auto" hangingPunct="1">
              <a:spcAft>
                <a:spcPts val="0"/>
              </a:spcAft>
              <a:buFont typeface="Arial" pitchFamily="34" charset="0"/>
              <a:buChar char="•"/>
              <a:defRPr/>
            </a:pPr>
            <a:r>
              <a:rPr lang="el-GR" dirty="0"/>
              <a:t>Χώρες / συγγραφείς / περίοδοι μερκαντιλισμού</a:t>
            </a:r>
          </a:p>
          <a:p>
            <a:pPr marL="800100" lvl="2" eaLnBrk="1" fontAlgn="auto" hangingPunct="1">
              <a:spcAft>
                <a:spcPts val="0"/>
              </a:spcAft>
              <a:buFont typeface="Arial" pitchFamily="34" charset="0"/>
              <a:buChar char="•"/>
              <a:defRPr/>
            </a:pPr>
            <a:r>
              <a:rPr lang="el-GR" i="1" dirty="0"/>
              <a:t>Αγγλία, Γαλλία, Γερμανία/Αυστρία, Ιταλία</a:t>
            </a:r>
          </a:p>
          <a:p>
            <a:pPr marL="1257300" lvl="3" eaLnBrk="1" fontAlgn="auto" hangingPunct="1">
              <a:spcAft>
                <a:spcPts val="0"/>
              </a:spcAft>
              <a:buFont typeface="Arial" pitchFamily="34" charset="0"/>
              <a:buChar char="•"/>
              <a:defRPr/>
            </a:pPr>
            <a:r>
              <a:rPr lang="en-US" i="1" dirty="0"/>
              <a:t>Thomas Gresham, John Hales, </a:t>
            </a:r>
            <a:r>
              <a:rPr lang="en-US" b="1" i="1" dirty="0"/>
              <a:t>Thomas Mun</a:t>
            </a:r>
            <a:r>
              <a:rPr lang="en-US" i="1" dirty="0"/>
              <a:t>, Edward </a:t>
            </a:r>
            <a:r>
              <a:rPr lang="en-US" i="1" dirty="0" err="1"/>
              <a:t>Misselden</a:t>
            </a:r>
            <a:r>
              <a:rPr lang="en-US" i="1" dirty="0"/>
              <a:t>, Gerrard de </a:t>
            </a:r>
            <a:r>
              <a:rPr lang="en-US" i="1" dirty="0" err="1"/>
              <a:t>Malynes</a:t>
            </a:r>
            <a:r>
              <a:rPr lang="en-US" i="1" dirty="0"/>
              <a:t>, </a:t>
            </a:r>
            <a:r>
              <a:rPr lang="en-US" b="1" i="1" dirty="0"/>
              <a:t>William Petty</a:t>
            </a:r>
            <a:r>
              <a:rPr lang="en-US" i="1" dirty="0"/>
              <a:t>, John Locke, Dudley North, Josiah Child, Charles </a:t>
            </a:r>
            <a:r>
              <a:rPr lang="en-US" i="1" dirty="0" err="1"/>
              <a:t>D’Avenant</a:t>
            </a:r>
            <a:r>
              <a:rPr lang="en-US" i="1" dirty="0"/>
              <a:t>, Nicholas </a:t>
            </a:r>
            <a:r>
              <a:rPr lang="en-US" i="1" dirty="0" err="1"/>
              <a:t>Barbon</a:t>
            </a:r>
            <a:r>
              <a:rPr lang="en-US" i="1" dirty="0"/>
              <a:t>, </a:t>
            </a:r>
            <a:r>
              <a:rPr lang="en-US" b="1" i="1" dirty="0"/>
              <a:t>Bernard de Mandeville</a:t>
            </a:r>
            <a:r>
              <a:rPr lang="en-US" i="1" dirty="0"/>
              <a:t>, </a:t>
            </a:r>
            <a:r>
              <a:rPr lang="en-US" b="1" i="1" dirty="0"/>
              <a:t>James Steuart</a:t>
            </a:r>
          </a:p>
          <a:p>
            <a:pPr marL="1257300" lvl="3" eaLnBrk="1" fontAlgn="auto" hangingPunct="1">
              <a:spcAft>
                <a:spcPts val="0"/>
              </a:spcAft>
              <a:buFont typeface="Arial" pitchFamily="34" charset="0"/>
              <a:buChar char="•"/>
              <a:defRPr/>
            </a:pPr>
            <a:r>
              <a:rPr lang="en-US" i="1" dirty="0"/>
              <a:t>Jean </a:t>
            </a:r>
            <a:r>
              <a:rPr lang="en-US" i="1" dirty="0" err="1"/>
              <a:t>Bodin</a:t>
            </a:r>
            <a:r>
              <a:rPr lang="en-US" i="1" dirty="0"/>
              <a:t>, Antoine de </a:t>
            </a:r>
            <a:r>
              <a:rPr lang="en-US" i="1" dirty="0" err="1"/>
              <a:t>Monchrestien</a:t>
            </a:r>
            <a:r>
              <a:rPr lang="en-US" i="1" dirty="0"/>
              <a:t>, Jean-Baptiste Colbert</a:t>
            </a:r>
          </a:p>
          <a:p>
            <a:pPr marL="1257300" lvl="3" eaLnBrk="1" fontAlgn="auto" hangingPunct="1">
              <a:spcAft>
                <a:spcPts val="0"/>
              </a:spcAft>
              <a:buFont typeface="Arial" pitchFamily="34" charset="0"/>
              <a:buChar char="•"/>
              <a:defRPr/>
            </a:pPr>
            <a:r>
              <a:rPr lang="en-US" i="1" dirty="0"/>
              <a:t> </a:t>
            </a:r>
            <a:r>
              <a:rPr lang="en-US" i="1" dirty="0" err="1"/>
              <a:t>Veit</a:t>
            </a:r>
            <a:r>
              <a:rPr lang="en-US" i="1" dirty="0"/>
              <a:t> Ludwig von </a:t>
            </a:r>
            <a:r>
              <a:rPr lang="en-US" i="1" dirty="0" err="1"/>
              <a:t>Seckendorff</a:t>
            </a:r>
            <a:r>
              <a:rPr lang="en-US" i="1" dirty="0"/>
              <a:t>, Johann Joachim </a:t>
            </a:r>
            <a:r>
              <a:rPr lang="en-US" i="1" dirty="0" err="1"/>
              <a:t>Becher</a:t>
            </a:r>
            <a:r>
              <a:rPr lang="en-US" i="1" dirty="0"/>
              <a:t>, Philip Wilhelm von </a:t>
            </a:r>
            <a:r>
              <a:rPr lang="en-US" i="1" dirty="0" err="1"/>
              <a:t>Hornick</a:t>
            </a:r>
            <a:endParaRPr lang="en-US" i="1" dirty="0"/>
          </a:p>
          <a:p>
            <a:pPr marL="1257300" lvl="3" eaLnBrk="1" fontAlgn="auto" hangingPunct="1">
              <a:spcAft>
                <a:spcPts val="0"/>
              </a:spcAft>
              <a:buFont typeface="Arial" pitchFamily="34" charset="0"/>
              <a:buChar char="•"/>
              <a:defRPr/>
            </a:pPr>
            <a:r>
              <a:rPr lang="en-GB" i="1" dirty="0"/>
              <a:t>Bernardo Davanzati, Giovani </a:t>
            </a:r>
            <a:r>
              <a:rPr lang="en-GB" i="1" dirty="0" err="1"/>
              <a:t>Botero</a:t>
            </a:r>
            <a:r>
              <a:rPr lang="en-GB" i="1" dirty="0"/>
              <a:t>, Antonio Serra, Antonio Genovesi, Pietro </a:t>
            </a:r>
            <a:r>
              <a:rPr lang="en-GB" i="1" dirty="0" err="1"/>
              <a:t>Verri</a:t>
            </a:r>
            <a:endParaRPr lang="en-GB" i="1" dirty="0"/>
          </a:p>
          <a:p>
            <a:pPr marL="0" indent="0" eaLnBrk="1" fontAlgn="auto" hangingPunct="1">
              <a:spcAft>
                <a:spcPts val="0"/>
              </a:spcAft>
              <a:buFont typeface="Arial" pitchFamily="34" charset="0"/>
              <a:buNone/>
              <a:defRPr/>
            </a:pPr>
            <a:endParaRPr lang="el-G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692150"/>
            <a:ext cx="4278312" cy="4125913"/>
          </a:xfrm>
          <a:prstGeom prst="rect">
            <a:avLst/>
          </a:prstGeom>
          <a:solidFill>
            <a:srgbClr val="FF0000"/>
          </a:solidFill>
          <a:ln w="9525">
            <a:solidFill>
              <a:schemeClr val="tx1"/>
            </a:solidFill>
            <a:miter lim="800000"/>
            <a:headEnd/>
            <a:tailEnd/>
          </a:ln>
        </p:spPr>
      </p:pic>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1412875"/>
            <a:ext cx="3870325" cy="412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Connector 2">
            <a:extLst>
              <a:ext uri="{FF2B5EF4-FFF2-40B4-BE49-F238E27FC236}">
                <a16:creationId xmlns:a16="http://schemas.microsoft.com/office/drawing/2014/main" id="{EC9E4B8B-BC11-342A-CE90-B6A154EC3007}"/>
              </a:ext>
            </a:extLst>
          </p:cNvPr>
          <p:cNvCxnSpPr/>
          <p:nvPr/>
        </p:nvCxnSpPr>
        <p:spPr>
          <a:xfrm>
            <a:off x="323528" y="2924944"/>
            <a:ext cx="302433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908050"/>
            <a:ext cx="4514850" cy="469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92C03-B71C-4D14-9A09-F975BC4E82A5}"/>
              </a:ext>
            </a:extLst>
          </p:cNvPr>
          <p:cNvSpPr>
            <a:spLocks noGrp="1"/>
          </p:cNvSpPr>
          <p:nvPr>
            <p:ph type="title"/>
          </p:nvPr>
        </p:nvSpPr>
        <p:spPr>
          <a:xfrm>
            <a:off x="628650" y="476672"/>
            <a:ext cx="7886700" cy="1423566"/>
          </a:xfrm>
        </p:spPr>
        <p:txBody>
          <a:bodyPr/>
          <a:lstStyle/>
          <a:p>
            <a:r>
              <a:rPr lang="el-GR" dirty="0"/>
              <a:t>Ο </a:t>
            </a:r>
            <a:r>
              <a:rPr lang="en-US" dirty="0"/>
              <a:t>Mun </a:t>
            </a:r>
            <a:r>
              <a:rPr lang="el-GR" dirty="0"/>
              <a:t>και τα εμπορικά συμφέροντα</a:t>
            </a:r>
            <a:endParaRPr lang="en-GB" dirty="0"/>
          </a:p>
        </p:txBody>
      </p:sp>
      <p:sp>
        <p:nvSpPr>
          <p:cNvPr id="3" name="Content Placeholder 2">
            <a:extLst>
              <a:ext uri="{FF2B5EF4-FFF2-40B4-BE49-F238E27FC236}">
                <a16:creationId xmlns:a16="http://schemas.microsoft.com/office/drawing/2014/main" id="{1791B7ED-B780-4F15-AAC3-F73E02485EAD}"/>
              </a:ext>
            </a:extLst>
          </p:cNvPr>
          <p:cNvSpPr>
            <a:spLocks noGrp="1"/>
          </p:cNvSpPr>
          <p:nvPr>
            <p:ph idx="1"/>
          </p:nvPr>
        </p:nvSpPr>
        <p:spPr>
          <a:xfrm>
            <a:off x="323528" y="1900238"/>
            <a:ext cx="8568952" cy="4160391"/>
          </a:xfrm>
        </p:spPr>
        <p:txBody>
          <a:bodyPr>
            <a:normAutofit fontScale="62500" lnSpcReduction="20000"/>
          </a:bodyPr>
          <a:lstStyle/>
          <a:p>
            <a:pPr marL="0" indent="0">
              <a:buNone/>
            </a:pPr>
            <a:endParaRPr lang="el-GR" dirty="0"/>
          </a:p>
          <a:p>
            <a:r>
              <a:rPr lang="en-US" dirty="0"/>
              <a:t>“The ordinary means therefore to increase our wealth and treasure is by </a:t>
            </a:r>
            <a:r>
              <a:rPr lang="en-US" i="1" dirty="0" err="1"/>
              <a:t>Forraign</a:t>
            </a:r>
            <a:r>
              <a:rPr lang="en-US" i="1" dirty="0"/>
              <a:t> Trade</a:t>
            </a:r>
            <a:r>
              <a:rPr lang="en-US" dirty="0"/>
              <a:t>, wherein we must ever observe this rule; </a:t>
            </a:r>
            <a:r>
              <a:rPr lang="en-US" dirty="0">
                <a:solidFill>
                  <a:srgbClr val="FF0000"/>
                </a:solidFill>
              </a:rPr>
              <a:t>to sell more to strangers yearly than we consume of theirs in value</a:t>
            </a:r>
            <a:r>
              <a:rPr lang="en-US" dirty="0"/>
              <a:t>.”</a:t>
            </a:r>
          </a:p>
          <a:p>
            <a:pPr marL="0" indent="0">
              <a:buNone/>
            </a:pPr>
            <a:endParaRPr lang="en-US" dirty="0"/>
          </a:p>
          <a:p>
            <a:r>
              <a:rPr lang="en-US" dirty="0"/>
              <a:t>“But this great plenty which we enjoy, </a:t>
            </a:r>
            <a:r>
              <a:rPr lang="en-US" dirty="0">
                <a:solidFill>
                  <a:srgbClr val="FF0000"/>
                </a:solidFill>
              </a:rPr>
              <a:t>makes us a people only vicious and excessive</a:t>
            </a:r>
            <a:r>
              <a:rPr lang="en-US" dirty="0"/>
              <a:t>, wasteful of the means we have, but also improvident and careless of much other wealth that shamefully we lose . . . we leave our wonted exercises and studies, following our pleasures, and of late years besotting ourselves with pipe and pot, in a beastly manner, sucking smoke and drinking </a:t>
            </a:r>
            <a:r>
              <a:rPr lang="en-US" dirty="0" err="1"/>
              <a:t>healths</a:t>
            </a:r>
            <a:r>
              <a:rPr lang="en-US" dirty="0"/>
              <a:t> . . . As plenty and power doe make a nation vicious and improvident, so penury and want doe make a people wise and industrious." (pp. 72–4)</a:t>
            </a:r>
          </a:p>
          <a:p>
            <a:pPr lvl="1"/>
            <a:r>
              <a:rPr lang="el-GR" dirty="0"/>
              <a:t>Δεν είναι η κατανάλωση όλων των προϊόντων ωφέλιμη για την κοινωνία. </a:t>
            </a:r>
            <a:endParaRPr lang="en-GB" dirty="0"/>
          </a:p>
        </p:txBody>
      </p:sp>
    </p:spTree>
    <p:extLst>
      <p:ext uri="{BB962C8B-B14F-4D97-AF65-F5344CB8AC3E}">
        <p14:creationId xmlns:p14="http://schemas.microsoft.com/office/powerpoint/2010/main" val="10797902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Τίτλος 3"/>
          <p:cNvSpPr>
            <a:spLocks noGrp="1"/>
          </p:cNvSpPr>
          <p:nvPr>
            <p:ph type="ctrTitle"/>
          </p:nvPr>
        </p:nvSpPr>
        <p:spPr>
          <a:xfrm>
            <a:off x="611188" y="908050"/>
            <a:ext cx="7772400" cy="1470025"/>
          </a:xfrm>
        </p:spPr>
        <p:txBody>
          <a:bodyPr/>
          <a:lstStyle/>
          <a:p>
            <a:pPr eaLnBrk="1" hangingPunct="1"/>
            <a:r>
              <a:rPr lang="en-US" altLang="el-GR"/>
              <a:t>Sir William Petty (1623–1687)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765175"/>
            <a:ext cx="4194175" cy="5243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63" name="Rectangle 4"/>
          <p:cNvSpPr>
            <a:spLocks noChangeArrowheads="1"/>
          </p:cNvSpPr>
          <p:nvPr/>
        </p:nvSpPr>
        <p:spPr bwMode="auto">
          <a:xfrm>
            <a:off x="4932363" y="5013325"/>
            <a:ext cx="24479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t>Sir William Petty</a:t>
            </a:r>
          </a:p>
          <a:p>
            <a:pPr eaLnBrk="1" hangingPunct="1"/>
            <a:r>
              <a:rPr lang="en-US" altLang="en-US"/>
              <a:t>by Isaac Fuller</a:t>
            </a:r>
          </a:p>
          <a:p>
            <a:pPr eaLnBrk="1" hangingPunct="1"/>
            <a:r>
              <a:rPr lang="en-US" altLang="en-US"/>
              <a:t>oil on canvas, circa 1651, NPG</a:t>
            </a:r>
          </a:p>
        </p:txBody>
      </p:sp>
      <p:pic>
        <p:nvPicPr>
          <p:cNvPr id="4096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752475"/>
            <a:ext cx="2982913" cy="4090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
          <p:cNvSpPr>
            <a:spLocks noChangeArrowheads="1"/>
          </p:cNvSpPr>
          <p:nvPr/>
        </p:nvSpPr>
        <p:spPr bwMode="auto">
          <a:xfrm>
            <a:off x="900113" y="1412875"/>
            <a:ext cx="7559675"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800" i="1"/>
              <a:t>A Treatise of Taxes and Contributions </a:t>
            </a:r>
            <a:r>
              <a:rPr lang="en-US" altLang="en-US" sz="2800"/>
              <a:t>(1662)</a:t>
            </a:r>
          </a:p>
          <a:p>
            <a:pPr eaLnBrk="1" hangingPunct="1"/>
            <a:r>
              <a:rPr lang="en-US" altLang="en-US" sz="2800" i="1"/>
              <a:t>Political Arithmetick </a:t>
            </a:r>
            <a:r>
              <a:rPr lang="en-US" altLang="en-US" sz="2800"/>
              <a:t>(approx. 1676, pub. 1690)</a:t>
            </a:r>
          </a:p>
          <a:p>
            <a:pPr eaLnBrk="1" hangingPunct="1"/>
            <a:r>
              <a:rPr lang="en-US" altLang="en-US" sz="2800" i="1"/>
              <a:t>Verbum Sapienti </a:t>
            </a:r>
            <a:r>
              <a:rPr lang="en-US" altLang="en-US" sz="2800"/>
              <a:t>(1664, pub. 1691)</a:t>
            </a:r>
          </a:p>
          <a:p>
            <a:pPr eaLnBrk="1" hangingPunct="1"/>
            <a:r>
              <a:rPr lang="en-US" altLang="en-US" sz="2800" i="1"/>
              <a:t>Political Anatomy of Ireland </a:t>
            </a:r>
            <a:r>
              <a:rPr lang="en-US" altLang="en-US" sz="2800"/>
              <a:t>(1672, pub. 1691)</a:t>
            </a:r>
          </a:p>
          <a:p>
            <a:pPr eaLnBrk="1" hangingPunct="1"/>
            <a:r>
              <a:rPr lang="en-US" altLang="en-US" sz="2800" i="1"/>
              <a:t>Quantulumcunque Concerning Money </a:t>
            </a:r>
            <a:r>
              <a:rPr lang="en-US" altLang="en-US" sz="2800"/>
              <a:t>(1682, pub. 1695)</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60350"/>
            <a:ext cx="3600450" cy="602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692150"/>
            <a:ext cx="4056062" cy="496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620713"/>
            <a:ext cx="5343525"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650" y="2982913"/>
            <a:ext cx="5219700"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Connector 2">
            <a:extLst>
              <a:ext uri="{FF2B5EF4-FFF2-40B4-BE49-F238E27FC236}">
                <a16:creationId xmlns:a16="http://schemas.microsoft.com/office/drawing/2014/main" id="{2AA62A6E-D69A-4DB2-73D9-2E8F79F8551C}"/>
              </a:ext>
            </a:extLst>
          </p:cNvPr>
          <p:cNvCxnSpPr/>
          <p:nvPr/>
        </p:nvCxnSpPr>
        <p:spPr>
          <a:xfrm>
            <a:off x="611560" y="1772816"/>
            <a:ext cx="47525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836613"/>
            <a:ext cx="5648325"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260350"/>
            <a:ext cx="3571875" cy="538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3638" y="836613"/>
            <a:ext cx="5345112" cy="337978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3" name="Straight Connector 2">
            <a:extLst>
              <a:ext uri="{FF2B5EF4-FFF2-40B4-BE49-F238E27FC236}">
                <a16:creationId xmlns:a16="http://schemas.microsoft.com/office/drawing/2014/main" id="{A202FC15-CA4A-8172-ABD6-93CFBD97D0F9}"/>
              </a:ext>
            </a:extLst>
          </p:cNvPr>
          <p:cNvCxnSpPr/>
          <p:nvPr/>
        </p:nvCxnSpPr>
        <p:spPr>
          <a:xfrm>
            <a:off x="4499992" y="1988840"/>
            <a:ext cx="42484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Τίτλος 3"/>
          <p:cNvSpPr>
            <a:spLocks noGrp="1"/>
          </p:cNvSpPr>
          <p:nvPr>
            <p:ph type="ctrTitle"/>
          </p:nvPr>
        </p:nvSpPr>
        <p:spPr/>
        <p:txBody>
          <a:bodyPr/>
          <a:lstStyle/>
          <a:p>
            <a:pPr eaLnBrk="1" hangingPunct="1"/>
            <a:r>
              <a:rPr lang="el-GR" altLang="el-GR"/>
              <a:t>Μερκαντιλισμός</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765175"/>
            <a:ext cx="3749675" cy="5113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1D820AF9-837E-B5B5-9ED8-24DECC48942B}"/>
              </a:ext>
            </a:extLst>
          </p:cNvPr>
          <p:cNvSpPr txBox="1"/>
          <p:nvPr/>
        </p:nvSpPr>
        <p:spPr>
          <a:xfrm>
            <a:off x="4932040" y="2204864"/>
            <a:ext cx="3816424" cy="1944216"/>
          </a:xfrm>
          <a:prstGeom prst="rect">
            <a:avLst/>
          </a:prstGeom>
        </p:spPr>
        <p:txBody>
          <a:bodyPr vert="horz" wrap="none" lIns="91440" tIns="45720" rIns="91440" bIns="45720" rtlCol="0" anchor="ctr">
            <a:normAutofit/>
          </a:bodyPr>
          <a:lstStyle/>
          <a:p>
            <a:r>
              <a:rPr lang="el-GR" dirty="0"/>
              <a:t>Με την δημιουργία του κρατικού </a:t>
            </a:r>
          </a:p>
          <a:p>
            <a:r>
              <a:rPr lang="el-GR" dirty="0"/>
              <a:t>φορέα δημιουργείται και η ανάγκη </a:t>
            </a:r>
          </a:p>
          <a:p>
            <a:r>
              <a:rPr lang="el-GR" dirty="0"/>
              <a:t>αποτύπωσης της κοινωνικής </a:t>
            </a:r>
          </a:p>
          <a:p>
            <a:r>
              <a:rPr lang="el-GR" dirty="0"/>
              <a:t>και οικονομικής ζωής του βασιλείου </a:t>
            </a:r>
            <a:endParaRPr lang="en-GB"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692150"/>
            <a:ext cx="6877050" cy="554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040255"/>
            <a:ext cx="3302124" cy="2331317"/>
          </a:xfrm>
        </p:spPr>
        <p:txBody>
          <a:bodyPr>
            <a:normAutofit/>
          </a:bodyPr>
          <a:lstStyle/>
          <a:p>
            <a:r>
              <a:rPr lang="en-GB" dirty="0"/>
              <a:t>Charles Davenant</a:t>
            </a:r>
            <a:br>
              <a:rPr lang="en-GB" dirty="0"/>
            </a:br>
            <a:r>
              <a:rPr lang="en-GB" dirty="0"/>
              <a:t> (1656–1714)</a:t>
            </a:r>
          </a:p>
        </p:txBody>
      </p:sp>
      <p:sp>
        <p:nvSpPr>
          <p:cNvPr id="3" name="Content Placeholder 2"/>
          <p:cNvSpPr>
            <a:spLocks noGrp="1"/>
          </p:cNvSpPr>
          <p:nvPr>
            <p:ph idx="1"/>
          </p:nvPr>
        </p:nvSpPr>
        <p:spPr>
          <a:xfrm>
            <a:off x="683568" y="4023067"/>
            <a:ext cx="7848872" cy="1679821"/>
          </a:xfrm>
        </p:spPr>
        <p:txBody>
          <a:bodyPr>
            <a:normAutofit fontScale="55000" lnSpcReduction="20000"/>
          </a:bodyPr>
          <a:lstStyle/>
          <a:p>
            <a:pPr marL="0" indent="0">
              <a:buNone/>
            </a:pPr>
            <a:r>
              <a:rPr lang="en-GB" dirty="0"/>
              <a:t>“</a:t>
            </a:r>
            <a:r>
              <a:rPr lang="en-GB" b="1" i="1" dirty="0"/>
              <a:t>Numbers of men, Industry, </a:t>
            </a:r>
            <a:r>
              <a:rPr lang="en-GB" b="1" i="1" dirty="0" err="1"/>
              <a:t>Advantagious</a:t>
            </a:r>
            <a:r>
              <a:rPr lang="en-GB" b="1" i="1" dirty="0"/>
              <a:t> situation, Good ports, skill in Maritime affaires, with a good </a:t>
            </a:r>
            <a:r>
              <a:rPr lang="en-GB" b="1" i="1" dirty="0" err="1"/>
              <a:t>Annuall</a:t>
            </a:r>
            <a:r>
              <a:rPr lang="en-GB" b="1" i="1" dirty="0"/>
              <a:t> Income from the Earth</a:t>
            </a:r>
            <a:r>
              <a:rPr lang="en-GB" dirty="0"/>
              <a:t>, are true and lasting Riches to a Country; But to put a Value upon all this, and to give life and motion to the whole, there </a:t>
            </a:r>
            <a:r>
              <a:rPr lang="en-GB" b="1" i="1" dirty="0"/>
              <a:t>must be a quick stock running among the people</a:t>
            </a:r>
            <a:r>
              <a:rPr lang="en-GB" dirty="0"/>
              <a:t>, and always where that stock increases, the Nation </a:t>
            </a:r>
            <a:r>
              <a:rPr lang="en-GB" dirty="0" err="1"/>
              <a:t>growes</a:t>
            </a:r>
            <a:r>
              <a:rPr lang="en-GB" dirty="0"/>
              <a:t> strong and </a:t>
            </a:r>
            <a:r>
              <a:rPr lang="en-GB" dirty="0" err="1"/>
              <a:t>powerfull</a:t>
            </a:r>
            <a:r>
              <a:rPr lang="en-GB" dirty="0"/>
              <a:t>; and where it visibly </a:t>
            </a:r>
            <a:r>
              <a:rPr lang="en-GB" dirty="0" err="1"/>
              <a:t>decayes</a:t>
            </a:r>
            <a:r>
              <a:rPr lang="en-GB" dirty="0"/>
              <a:t>, that decay is generally attended w/</a:t>
            </a:r>
            <a:r>
              <a:rPr lang="en-GB" dirty="0" err="1"/>
              <a:t>i</a:t>
            </a:r>
            <a:r>
              <a:rPr lang="en-GB" dirty="0"/>
              <a:t>/</a:t>
            </a:r>
            <a:r>
              <a:rPr lang="en-GB" dirty="0" err="1"/>
              <a:t>th</a:t>
            </a:r>
            <a:r>
              <a:rPr lang="en-GB" dirty="0"/>
              <a:t> </a:t>
            </a:r>
            <a:r>
              <a:rPr lang="en-GB" dirty="0" err="1"/>
              <a:t>publick</a:t>
            </a:r>
            <a:r>
              <a:rPr lang="en-GB" dirty="0"/>
              <a:t> Ruin”</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7365" y="1010387"/>
            <a:ext cx="2787774" cy="2787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9503BC-1CAB-4D04-BCF8-A6957B2BF084}" type="slidenum">
              <a:rPr lang="en-GB" smtClean="0"/>
              <a:pPr/>
              <a:t>42</a:t>
            </a:fld>
            <a:endParaRPr lang="en-GB"/>
          </a:p>
        </p:txBody>
      </p:sp>
    </p:spTree>
    <p:extLst>
      <p:ext uri="{BB962C8B-B14F-4D97-AF65-F5344CB8AC3E}">
        <p14:creationId xmlns:p14="http://schemas.microsoft.com/office/powerpoint/2010/main" val="14950819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672CE-CC98-2F5E-DBFE-E93DB0F80B5C}"/>
              </a:ext>
            </a:extLst>
          </p:cNvPr>
          <p:cNvSpPr>
            <a:spLocks noGrp="1"/>
          </p:cNvSpPr>
          <p:nvPr>
            <p:ph type="title"/>
          </p:nvPr>
        </p:nvSpPr>
        <p:spPr>
          <a:xfrm>
            <a:off x="395536" y="2636912"/>
            <a:ext cx="8229600" cy="1143000"/>
          </a:xfrm>
        </p:spPr>
        <p:txBody>
          <a:bodyPr/>
          <a:lstStyle/>
          <a:p>
            <a:r>
              <a:rPr lang="el-GR" dirty="0"/>
              <a:t>Γαλλική σχολή</a:t>
            </a:r>
            <a:endParaRPr lang="en-GB" dirty="0"/>
          </a:p>
        </p:txBody>
      </p:sp>
      <p:sp>
        <p:nvSpPr>
          <p:cNvPr id="4" name="TextBox 3">
            <a:extLst>
              <a:ext uri="{FF2B5EF4-FFF2-40B4-BE49-F238E27FC236}">
                <a16:creationId xmlns:a16="http://schemas.microsoft.com/office/drawing/2014/main" id="{07956EA2-13C5-0AB9-FF11-E0C47125BC40}"/>
              </a:ext>
            </a:extLst>
          </p:cNvPr>
          <p:cNvSpPr txBox="1"/>
          <p:nvPr/>
        </p:nvSpPr>
        <p:spPr>
          <a:xfrm>
            <a:off x="683568" y="4077072"/>
            <a:ext cx="7200800" cy="914400"/>
          </a:xfrm>
          <a:prstGeom prst="rect">
            <a:avLst/>
          </a:prstGeom>
        </p:spPr>
        <p:txBody>
          <a:bodyPr vert="horz" wrap="none" lIns="91440" tIns="45720" rIns="91440" bIns="45720" rtlCol="0" anchor="ctr">
            <a:normAutofit/>
          </a:bodyPr>
          <a:lstStyle/>
          <a:p>
            <a:r>
              <a:rPr lang="en-US" dirty="0"/>
              <a:t>“Mercantilism is perhaps an unhappy term, since it emphasizes the mercantile </a:t>
            </a:r>
          </a:p>
          <a:p>
            <a:r>
              <a:rPr lang="en-US" dirty="0"/>
              <a:t>or commercial aspects of this group of ideas, whereas the industrial, </a:t>
            </a:r>
          </a:p>
          <a:p>
            <a:r>
              <a:rPr lang="en-US" dirty="0"/>
              <a:t>agricultural, and political implications were almost as important” (Cole, 1964, vol. I, 20)</a:t>
            </a:r>
            <a:endParaRPr lang="en-GB" dirty="0"/>
          </a:p>
        </p:txBody>
      </p:sp>
    </p:spTree>
    <p:extLst>
      <p:ext uri="{BB962C8B-B14F-4D97-AF65-F5344CB8AC3E}">
        <p14:creationId xmlns:p14="http://schemas.microsoft.com/office/powerpoint/2010/main" val="30882223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3DCAC2-4C6D-E750-1DEF-69A8CE1DB3CC}"/>
              </a:ext>
            </a:extLst>
          </p:cNvPr>
          <p:cNvSpPr>
            <a:spLocks noGrp="1"/>
          </p:cNvSpPr>
          <p:nvPr>
            <p:ph type="title"/>
          </p:nvPr>
        </p:nvSpPr>
        <p:spPr>
          <a:xfrm>
            <a:off x="457200" y="274638"/>
            <a:ext cx="8229600" cy="1143000"/>
          </a:xfrm>
        </p:spPr>
        <p:txBody>
          <a:bodyPr wrap="square" anchor="ctr">
            <a:normAutofit/>
          </a:bodyPr>
          <a:lstStyle/>
          <a:p>
            <a:r>
              <a:rPr lang="en-US" dirty="0"/>
              <a:t>Colbert – </a:t>
            </a:r>
            <a:r>
              <a:rPr lang="el-GR" dirty="0"/>
              <a:t>Κρατικός μερκαντιλισμός</a:t>
            </a:r>
            <a:endParaRPr lang="en-GB" dirty="0"/>
          </a:p>
        </p:txBody>
      </p:sp>
      <p:pic>
        <p:nvPicPr>
          <p:cNvPr id="5" name="Picture 4">
            <a:extLst>
              <a:ext uri="{FF2B5EF4-FFF2-40B4-BE49-F238E27FC236}">
                <a16:creationId xmlns:a16="http://schemas.microsoft.com/office/drawing/2014/main" id="{6758944E-4703-F766-0866-1C9E5A7953ED}"/>
              </a:ext>
            </a:extLst>
          </p:cNvPr>
          <p:cNvPicPr>
            <a:picLocks noChangeAspect="1"/>
          </p:cNvPicPr>
          <p:nvPr/>
        </p:nvPicPr>
        <p:blipFill>
          <a:blip r:embed="rId2"/>
          <a:srcRect r="2" b="19593"/>
          <a:stretch/>
        </p:blipFill>
        <p:spPr>
          <a:xfrm>
            <a:off x="295774" y="1600200"/>
            <a:ext cx="3196106" cy="4277071"/>
          </a:xfrm>
          <a:prstGeom prst="rect">
            <a:avLst/>
          </a:prstGeom>
          <a:noFill/>
        </p:spPr>
      </p:pic>
      <p:sp>
        <p:nvSpPr>
          <p:cNvPr id="10" name="Content Placeholder 3">
            <a:extLst>
              <a:ext uri="{FF2B5EF4-FFF2-40B4-BE49-F238E27FC236}">
                <a16:creationId xmlns:a16="http://schemas.microsoft.com/office/drawing/2014/main" id="{7F554A03-C595-8F81-F4EF-7D7971D39E15}"/>
              </a:ext>
            </a:extLst>
          </p:cNvPr>
          <p:cNvSpPr>
            <a:spLocks noGrp="1"/>
          </p:cNvSpPr>
          <p:nvPr>
            <p:ph sz="half" idx="2"/>
          </p:nvPr>
        </p:nvSpPr>
        <p:spPr>
          <a:xfrm>
            <a:off x="3563888" y="1600201"/>
            <a:ext cx="5544616" cy="4525962"/>
          </a:xfrm>
        </p:spPr>
        <p:txBody>
          <a:bodyPr/>
          <a:lstStyle/>
          <a:p>
            <a:r>
              <a:rPr lang="en-US" sz="2000" dirty="0"/>
              <a:t>Colbert </a:t>
            </a:r>
            <a:r>
              <a:rPr lang="el-GR" sz="2000" dirty="0"/>
              <a:t>(1629-1683)</a:t>
            </a:r>
          </a:p>
          <a:p>
            <a:r>
              <a:rPr lang="en-US" sz="2000" dirty="0"/>
              <a:t>Louis XIV – </a:t>
            </a:r>
            <a:r>
              <a:rPr lang="el-GR" sz="2000" dirty="0"/>
              <a:t>δημόσιος λειτουργός και υπεύθυνος για την οικονομική πολιτική για 22 χρόνια.</a:t>
            </a:r>
          </a:p>
          <a:p>
            <a:r>
              <a:rPr lang="el-GR" sz="2000" dirty="0"/>
              <a:t>Οργάνωση του κράτους για δημιουργία εμπορικού προϊόντος.</a:t>
            </a:r>
          </a:p>
          <a:p>
            <a:r>
              <a:rPr lang="el-GR" sz="2000" dirty="0"/>
              <a:t>Ανταγωνισμός κρατών για το εμπορικό πλεόνασμα</a:t>
            </a:r>
            <a:r>
              <a:rPr lang="en-US" sz="2000" dirty="0"/>
              <a:t>.</a:t>
            </a:r>
            <a:endParaRPr lang="el-GR" sz="2000" dirty="0"/>
          </a:p>
          <a:p>
            <a:r>
              <a:rPr lang="el-GR" sz="2000" dirty="0"/>
              <a:t>Εισαγωγή χρυσού για την καλύτερη κυκλοφορία του χρήματος</a:t>
            </a:r>
            <a:r>
              <a:rPr lang="en-US" sz="2000" dirty="0"/>
              <a:t>.</a:t>
            </a:r>
            <a:endParaRPr lang="el-GR" sz="2000" dirty="0"/>
          </a:p>
          <a:p>
            <a:r>
              <a:rPr lang="el-GR" sz="2000" dirty="0"/>
              <a:t>Βελτίωση εσωτερικού εμπορίου –οδοποιία, μείωση διοδίων για μεταφορά προϊόντων, ενοποίηση εσωτερικής αγοράς</a:t>
            </a:r>
            <a:endParaRPr lang="en-US" sz="2000" dirty="0"/>
          </a:p>
          <a:p>
            <a:r>
              <a:rPr lang="en-US" sz="2000" dirty="0" err="1"/>
              <a:t>Colbertism</a:t>
            </a:r>
            <a:r>
              <a:rPr lang="el-GR" sz="2000" dirty="0"/>
              <a:t> – έλεγχος αγορών</a:t>
            </a:r>
            <a:endParaRPr lang="en-US" sz="2000" dirty="0"/>
          </a:p>
        </p:txBody>
      </p:sp>
    </p:spTree>
    <p:extLst>
      <p:ext uri="{BB962C8B-B14F-4D97-AF65-F5344CB8AC3E}">
        <p14:creationId xmlns:p14="http://schemas.microsoft.com/office/powerpoint/2010/main" val="9775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7651D-845B-46B6-ABFE-90CA44D030F4}"/>
              </a:ext>
            </a:extLst>
          </p:cNvPr>
          <p:cNvSpPr>
            <a:spLocks noGrp="1"/>
          </p:cNvSpPr>
          <p:nvPr>
            <p:ph type="title"/>
          </p:nvPr>
        </p:nvSpPr>
        <p:spPr>
          <a:xfrm>
            <a:off x="628650" y="116632"/>
            <a:ext cx="7886700" cy="1562149"/>
          </a:xfrm>
        </p:spPr>
        <p:txBody>
          <a:bodyPr/>
          <a:lstStyle/>
          <a:p>
            <a:r>
              <a:rPr lang="el-GR" dirty="0"/>
              <a:t>Ο </a:t>
            </a:r>
            <a:r>
              <a:rPr lang="en-US" dirty="0"/>
              <a:t>Colbert</a:t>
            </a:r>
            <a:r>
              <a:rPr lang="el-GR" dirty="0"/>
              <a:t> και το Κράτος</a:t>
            </a:r>
            <a:endParaRPr lang="en-GB" dirty="0"/>
          </a:p>
        </p:txBody>
      </p:sp>
      <p:sp>
        <p:nvSpPr>
          <p:cNvPr id="3" name="Content Placeholder 2">
            <a:extLst>
              <a:ext uri="{FF2B5EF4-FFF2-40B4-BE49-F238E27FC236}">
                <a16:creationId xmlns:a16="http://schemas.microsoft.com/office/drawing/2014/main" id="{6A7D0019-C2D3-4A26-9DF4-575EE3B753BA}"/>
              </a:ext>
            </a:extLst>
          </p:cNvPr>
          <p:cNvSpPr>
            <a:spLocks noGrp="1"/>
          </p:cNvSpPr>
          <p:nvPr>
            <p:ph idx="1"/>
          </p:nvPr>
        </p:nvSpPr>
        <p:spPr>
          <a:xfrm>
            <a:off x="92869" y="1268760"/>
            <a:ext cx="8943975" cy="5256585"/>
          </a:xfrm>
        </p:spPr>
        <p:txBody>
          <a:bodyPr>
            <a:normAutofit fontScale="55000" lnSpcReduction="20000"/>
          </a:bodyPr>
          <a:lstStyle/>
          <a:p>
            <a:pPr marL="0" indent="0">
              <a:buNone/>
            </a:pPr>
            <a:endParaRPr lang="en-US" dirty="0"/>
          </a:p>
          <a:p>
            <a:r>
              <a:rPr lang="el-GR" dirty="0"/>
              <a:t>Η βασική αρχή του</a:t>
            </a:r>
            <a:r>
              <a:rPr lang="en-US" dirty="0"/>
              <a:t> Colbert</a:t>
            </a:r>
            <a:r>
              <a:rPr lang="el-GR" dirty="0"/>
              <a:t> </a:t>
            </a:r>
            <a:r>
              <a:rPr lang="el-GR" dirty="0">
                <a:solidFill>
                  <a:srgbClr val="FF0000"/>
                </a:solidFill>
              </a:rPr>
              <a:t>είναι ότι ο πλούτος της Γαλλίας είναι η δυνατότητα της κεντρικής αρχής να φορολογεί </a:t>
            </a:r>
            <a:r>
              <a:rPr lang="el-GR" dirty="0"/>
              <a:t>και να κάνει δημοσιονομική πολιτική.</a:t>
            </a:r>
          </a:p>
          <a:p>
            <a:pPr lvl="1"/>
            <a:r>
              <a:rPr lang="el-GR" dirty="0"/>
              <a:t>Ο πλούτος συνδέεται άμεσα λοιπόν με την ύπαρξη και τις δυνατότητες του κράτους και του βασιλικού ταμείου-</a:t>
            </a:r>
            <a:r>
              <a:rPr lang="en-GB" dirty="0"/>
              <a:t> </a:t>
            </a:r>
            <a:r>
              <a:rPr lang="en-GB" b="1" i="1" dirty="0" err="1"/>
              <a:t>l'état</a:t>
            </a:r>
            <a:r>
              <a:rPr lang="en-US" b="1" i="1" dirty="0"/>
              <a:t>  </a:t>
            </a:r>
            <a:endParaRPr lang="en-US" dirty="0"/>
          </a:p>
          <a:p>
            <a:r>
              <a:rPr lang="el-GR" dirty="0"/>
              <a:t>Το κράτος </a:t>
            </a:r>
            <a:r>
              <a:rPr lang="el-GR" dirty="0">
                <a:solidFill>
                  <a:srgbClr val="FF0000"/>
                </a:solidFill>
              </a:rPr>
              <a:t>δημιουργεί δυνατότητες ανάπτυξης προστατεύοντας τις βιομηχανίες </a:t>
            </a:r>
            <a:r>
              <a:rPr lang="el-GR" dirty="0"/>
              <a:t>και τα εμπορικά συμφέροντα των Γάλλων.</a:t>
            </a:r>
          </a:p>
          <a:p>
            <a:pPr lvl="1"/>
            <a:r>
              <a:rPr lang="el-GR" dirty="0"/>
              <a:t>Δίνονται δυνατότητες ανάπτυξης της εγχώριας αγοράς μέσω π.χ. της ζήτησης στην Αυλή των Βερσαλλιών για γαλλικά προϊόντα. </a:t>
            </a:r>
            <a:endParaRPr lang="en-US" dirty="0"/>
          </a:p>
          <a:p>
            <a:r>
              <a:rPr lang="el-GR" dirty="0"/>
              <a:t>Σε αυτές τις συνθήκες οι εξαγωγές έχουν διπλή σημασία- </a:t>
            </a:r>
            <a:r>
              <a:rPr lang="el-GR" dirty="0">
                <a:solidFill>
                  <a:srgbClr val="FF0000"/>
                </a:solidFill>
              </a:rPr>
              <a:t>δημιουργούν θέσεις εργασίας</a:t>
            </a:r>
            <a:r>
              <a:rPr lang="el-GR" dirty="0"/>
              <a:t>, αυξάνουν την επιρροή της Γαλλίας στις ανταγωνιστικές χώρες, και </a:t>
            </a:r>
            <a:r>
              <a:rPr lang="el-GR" dirty="0">
                <a:solidFill>
                  <a:srgbClr val="FF0000"/>
                </a:solidFill>
              </a:rPr>
              <a:t>φέρνουν χρυσάφι και ασήμι χρήσιμο </a:t>
            </a:r>
            <a:r>
              <a:rPr lang="el-GR" dirty="0"/>
              <a:t>όχι μόνο για την λειτουργία της οικονομίας (ως νόμισμα) αλλά και για την βελτίωση των οικονομικών του Βασιλικού ταμείου.</a:t>
            </a:r>
          </a:p>
          <a:p>
            <a:pPr lvl="1"/>
            <a:r>
              <a:rPr lang="el-GR" dirty="0"/>
              <a:t>Και ο Βασιλιάς χρειάζεται χρυσό για εξωτερική πολιτική και για τους πολέμους του… </a:t>
            </a:r>
            <a:endParaRPr lang="fr-FR" dirty="0"/>
          </a:p>
          <a:p>
            <a:r>
              <a:rPr lang="fr-FR" dirty="0"/>
              <a:t>Colbertisme – </a:t>
            </a:r>
            <a:r>
              <a:rPr lang="el-GR" dirty="0"/>
              <a:t>η ιδέα της επέμβασης στην οικονομία για το καλό του έθνους-</a:t>
            </a:r>
            <a:endParaRPr lang="en-US" dirty="0"/>
          </a:p>
          <a:p>
            <a:pPr marL="0" indent="0" algn="ctr">
              <a:buNone/>
            </a:pPr>
            <a:r>
              <a:rPr lang="fr-FR" i="1" dirty="0"/>
              <a:t>Pour le roi souvent, pour la patrie toujours.</a:t>
            </a:r>
            <a:endParaRPr lang="en-GB" i="1" dirty="0"/>
          </a:p>
        </p:txBody>
      </p:sp>
    </p:spTree>
    <p:extLst>
      <p:ext uri="{BB962C8B-B14F-4D97-AF65-F5344CB8AC3E}">
        <p14:creationId xmlns:p14="http://schemas.microsoft.com/office/powerpoint/2010/main" val="12994547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EAA5E-F2B0-402A-8A03-7FF095357093}"/>
              </a:ext>
            </a:extLst>
          </p:cNvPr>
          <p:cNvSpPr>
            <a:spLocks noGrp="1"/>
          </p:cNvSpPr>
          <p:nvPr>
            <p:ph type="title"/>
          </p:nvPr>
        </p:nvSpPr>
        <p:spPr>
          <a:xfrm>
            <a:off x="628650" y="116632"/>
            <a:ext cx="7886700" cy="1584176"/>
          </a:xfrm>
        </p:spPr>
        <p:txBody>
          <a:bodyPr>
            <a:normAutofit/>
          </a:bodyPr>
          <a:lstStyle/>
          <a:p>
            <a:r>
              <a:rPr lang="el-GR" dirty="0"/>
              <a:t>Τελικά ήταν οι </a:t>
            </a:r>
            <a:r>
              <a:rPr lang="el-GR" dirty="0" err="1"/>
              <a:t>μερκανταλιστές</a:t>
            </a:r>
            <a:r>
              <a:rPr lang="el-GR" dirty="0"/>
              <a:t> σχολή και τι πρεσβεύουν</a:t>
            </a:r>
            <a:r>
              <a:rPr lang="en-US" dirty="0"/>
              <a:t>;</a:t>
            </a:r>
            <a:endParaRPr lang="en-GB" dirty="0"/>
          </a:p>
        </p:txBody>
      </p:sp>
      <p:sp>
        <p:nvSpPr>
          <p:cNvPr id="3" name="Content Placeholder 2">
            <a:extLst>
              <a:ext uri="{FF2B5EF4-FFF2-40B4-BE49-F238E27FC236}">
                <a16:creationId xmlns:a16="http://schemas.microsoft.com/office/drawing/2014/main" id="{57D2F4C8-BB05-4979-9FD5-5D68115C9390}"/>
              </a:ext>
            </a:extLst>
          </p:cNvPr>
          <p:cNvSpPr>
            <a:spLocks noGrp="1"/>
          </p:cNvSpPr>
          <p:nvPr>
            <p:ph idx="1"/>
          </p:nvPr>
        </p:nvSpPr>
        <p:spPr>
          <a:xfrm>
            <a:off x="0" y="1196752"/>
            <a:ext cx="9144000" cy="5400600"/>
          </a:xfrm>
        </p:spPr>
        <p:txBody>
          <a:bodyPr>
            <a:normAutofit fontScale="55000" lnSpcReduction="20000"/>
          </a:bodyPr>
          <a:lstStyle/>
          <a:p>
            <a:endParaRPr lang="el-GR" dirty="0"/>
          </a:p>
          <a:p>
            <a:r>
              <a:rPr lang="el-GR" dirty="0"/>
              <a:t>Οι </a:t>
            </a:r>
            <a:r>
              <a:rPr lang="el-GR" dirty="0" err="1"/>
              <a:t>μερκανταλιστες</a:t>
            </a:r>
            <a:r>
              <a:rPr lang="el-GR" dirty="0"/>
              <a:t> βρίσκονται σε μια </a:t>
            </a:r>
            <a:r>
              <a:rPr lang="el-GR" dirty="0">
                <a:solidFill>
                  <a:srgbClr val="FF0000"/>
                </a:solidFill>
              </a:rPr>
              <a:t>ενδιάμεση φάση κοινωνικού μετασχηματισμού</a:t>
            </a:r>
            <a:r>
              <a:rPr lang="el-GR" dirty="0"/>
              <a:t>. </a:t>
            </a:r>
          </a:p>
          <a:p>
            <a:pPr lvl="1"/>
            <a:r>
              <a:rPr lang="el-GR" dirty="0"/>
              <a:t>Δεν είμαστε ούτε στον μεσαίωνα, ούτε στην καινούρια βιομηχανική τάξη πραγμάτων. </a:t>
            </a:r>
          </a:p>
          <a:p>
            <a:r>
              <a:rPr lang="el-GR" dirty="0"/>
              <a:t>Είναι μια φάση στην οποία </a:t>
            </a:r>
            <a:r>
              <a:rPr lang="el-GR" dirty="0">
                <a:solidFill>
                  <a:srgbClr val="FF0000"/>
                </a:solidFill>
              </a:rPr>
              <a:t>ενυπάρχουν όχι μόνο προηγούμενες κοινωνικές απόψεις αλλά και δομές</a:t>
            </a:r>
            <a:r>
              <a:rPr lang="el-GR" dirty="0"/>
              <a:t>. </a:t>
            </a:r>
          </a:p>
          <a:p>
            <a:pPr lvl="1"/>
            <a:r>
              <a:rPr lang="el-GR" dirty="0"/>
              <a:t>Δεν έχουμε ακόμη πλήρως μετατοπιστεί ούτε στα καινούρια αστικά κέντρα, ούτε στην κρατική δομή που σήμερα θεωρούμε δεδομένη. </a:t>
            </a:r>
            <a:endParaRPr lang="en-US" dirty="0"/>
          </a:p>
          <a:p>
            <a:r>
              <a:rPr lang="el-GR" dirty="0"/>
              <a:t>Οι </a:t>
            </a:r>
            <a:r>
              <a:rPr lang="el-GR" dirty="0" err="1"/>
              <a:t>μερκατανταλιστες</a:t>
            </a:r>
            <a:r>
              <a:rPr lang="el-GR" dirty="0"/>
              <a:t> γενικά </a:t>
            </a:r>
            <a:r>
              <a:rPr lang="el-GR" dirty="0">
                <a:solidFill>
                  <a:srgbClr val="FF0000"/>
                </a:solidFill>
              </a:rPr>
              <a:t>θεώρησαν δεδομένη την ύπαρξη τις κοινωνικής ιεραρχίας</a:t>
            </a:r>
            <a:r>
              <a:rPr lang="el-GR" dirty="0"/>
              <a:t>, και προσπάθησαν να </a:t>
            </a:r>
            <a:r>
              <a:rPr lang="el-GR" dirty="0" err="1"/>
              <a:t>νοηματοδοτησουν</a:t>
            </a:r>
            <a:r>
              <a:rPr lang="el-GR" dirty="0"/>
              <a:t> την δικιά τους συνεισφορά στο κοινωνικό σύνολο- και την δικιά τους θέση στην κοινωνική πυραμίδα. </a:t>
            </a:r>
          </a:p>
          <a:p>
            <a:pPr lvl="1"/>
            <a:r>
              <a:rPr lang="el-GR" dirty="0"/>
              <a:t>Οι θέσεις τους ως αναφορά </a:t>
            </a:r>
            <a:r>
              <a:rPr lang="el-GR" dirty="0">
                <a:solidFill>
                  <a:srgbClr val="FF0000"/>
                </a:solidFill>
              </a:rPr>
              <a:t>τις υποχρεώσεις σε κατανάλωση και παραγωγή των μελών της κοινωνίας </a:t>
            </a:r>
            <a:r>
              <a:rPr lang="el-GR" dirty="0"/>
              <a:t>είχε σαφώς περισσότερα κοινά με την σκέψη του μεσαίωνα παρά με την σημερινή εποχή, η ακόμη και με τις απόψεις κατά τον διαφωτισμό. </a:t>
            </a:r>
            <a:endParaRPr lang="en-US" dirty="0"/>
          </a:p>
          <a:p>
            <a:r>
              <a:rPr lang="el-GR" dirty="0"/>
              <a:t>Αυτή η περίοδος κοινωνικού </a:t>
            </a:r>
            <a:r>
              <a:rPr lang="el-GR" dirty="0">
                <a:solidFill>
                  <a:srgbClr val="FF0000"/>
                </a:solidFill>
              </a:rPr>
              <a:t>μετασχηματισμού δεν προϋποθέτει κάποιο καινούριο σημείο φυσικής ισορροπίας</a:t>
            </a:r>
            <a:r>
              <a:rPr lang="el-GR" dirty="0"/>
              <a:t>. Αντιθέτως θεώρει δεδομένο ότι δεν υπάρχει κάτι τέτοιο, αλλά χρειάζονται οι κοινωνικοί θεσμοί που θα το επιβάλλουν. </a:t>
            </a:r>
          </a:p>
          <a:p>
            <a:pPr lvl="1"/>
            <a:r>
              <a:rPr lang="el-GR" dirty="0"/>
              <a:t>Για αυτό δίνονται στον καινούριο θεσμό του κράτους και της κρατικής συγκρότησης του έθνους σημαντικές εξουσίες αλλά και καινούριο θεωρητικό και συναισθηματικό πλαίσιο ανάλυσης και πράξης.  </a:t>
            </a:r>
            <a:endParaRPr lang="en-US" dirty="0"/>
          </a:p>
          <a:p>
            <a:endParaRPr lang="en-GB" dirty="0"/>
          </a:p>
        </p:txBody>
      </p:sp>
    </p:spTree>
    <p:extLst>
      <p:ext uri="{BB962C8B-B14F-4D97-AF65-F5344CB8AC3E}">
        <p14:creationId xmlns:p14="http://schemas.microsoft.com/office/powerpoint/2010/main" val="32744213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417289-C45C-1CF0-6392-3F2F77F5EF25}"/>
              </a:ext>
            </a:extLst>
          </p:cNvPr>
          <p:cNvSpPr>
            <a:spLocks noGrp="1"/>
          </p:cNvSpPr>
          <p:nvPr>
            <p:ph type="title"/>
          </p:nvPr>
        </p:nvSpPr>
        <p:spPr>
          <a:xfrm>
            <a:off x="457200" y="273600"/>
            <a:ext cx="8229600" cy="4379536"/>
          </a:xfrm>
        </p:spPr>
        <p:txBody>
          <a:bodyPr/>
          <a:lstStyle/>
          <a:p>
            <a:r>
              <a:rPr lang="el-GR" dirty="0"/>
              <a:t>Νομισματική Θεωρία</a:t>
            </a:r>
            <a:endParaRPr lang="en-GB" dirty="0"/>
          </a:p>
        </p:txBody>
      </p:sp>
    </p:spTree>
    <p:extLst>
      <p:ext uri="{BB962C8B-B14F-4D97-AF65-F5344CB8AC3E}">
        <p14:creationId xmlns:p14="http://schemas.microsoft.com/office/powerpoint/2010/main" val="18289408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Ο ορισμός του χρήματος</a:t>
            </a:r>
            <a:endParaRPr lang="en-GB" dirty="0"/>
          </a:p>
        </p:txBody>
      </p:sp>
      <p:sp>
        <p:nvSpPr>
          <p:cNvPr id="3" name="Content Placeholder 2"/>
          <p:cNvSpPr>
            <a:spLocks noGrp="1"/>
          </p:cNvSpPr>
          <p:nvPr>
            <p:ph idx="1"/>
          </p:nvPr>
        </p:nvSpPr>
        <p:spPr>
          <a:xfrm>
            <a:off x="457200" y="1628800"/>
            <a:ext cx="8229600" cy="4497363"/>
          </a:xfrm>
        </p:spPr>
        <p:txBody>
          <a:bodyPr>
            <a:normAutofit fontScale="85000" lnSpcReduction="10000"/>
          </a:bodyPr>
          <a:lstStyle/>
          <a:p>
            <a:r>
              <a:rPr lang="el-GR" dirty="0"/>
              <a:t>Στα εισαγωγικά νεοκλασικά εγχειρίδια έχουμε τα ακόλουθα</a:t>
            </a:r>
            <a:r>
              <a:rPr lang="en-GB" dirty="0"/>
              <a:t>:</a:t>
            </a:r>
            <a:endParaRPr lang="el-GR" dirty="0"/>
          </a:p>
          <a:p>
            <a:pPr marL="0" indent="0">
              <a:buNone/>
            </a:pPr>
            <a:endParaRPr lang="en-GB" sz="2200" dirty="0"/>
          </a:p>
          <a:p>
            <a:pPr lvl="1"/>
            <a:r>
              <a:rPr lang="el-GR" b="1" dirty="0"/>
              <a:t>Μέσο διατήρησης αξίας (</a:t>
            </a:r>
            <a:r>
              <a:rPr lang="en-GB" b="1" dirty="0"/>
              <a:t>Store of value</a:t>
            </a:r>
            <a:r>
              <a:rPr lang="el-GR" b="1" dirty="0"/>
              <a:t>)</a:t>
            </a:r>
            <a:r>
              <a:rPr lang="en-GB" dirty="0"/>
              <a:t>. </a:t>
            </a:r>
            <a:endParaRPr lang="el-GR" dirty="0"/>
          </a:p>
          <a:p>
            <a:pPr lvl="1"/>
            <a:r>
              <a:rPr lang="el-GR" b="1" dirty="0"/>
              <a:t>Μέσο μέτρησης (</a:t>
            </a:r>
            <a:r>
              <a:rPr lang="en-GB" b="1" dirty="0"/>
              <a:t>Unit of account</a:t>
            </a:r>
            <a:r>
              <a:rPr lang="el-GR" b="1" dirty="0"/>
              <a:t>)</a:t>
            </a:r>
            <a:r>
              <a:rPr lang="en-GB" dirty="0"/>
              <a:t>. </a:t>
            </a:r>
            <a:endParaRPr lang="el-GR" dirty="0"/>
          </a:p>
          <a:p>
            <a:pPr lvl="1"/>
            <a:r>
              <a:rPr lang="el-GR" b="1" dirty="0"/>
              <a:t>Μέσο συναλλαγών (</a:t>
            </a:r>
            <a:r>
              <a:rPr lang="en-GB" b="1" dirty="0"/>
              <a:t>Medium of exchange</a:t>
            </a:r>
            <a:r>
              <a:rPr lang="el-GR" b="1" dirty="0"/>
              <a:t>)</a:t>
            </a:r>
            <a:r>
              <a:rPr lang="en-GB" dirty="0"/>
              <a:t>. </a:t>
            </a:r>
            <a:endParaRPr lang="el-GR" dirty="0"/>
          </a:p>
          <a:p>
            <a:pPr marL="457200" lvl="1" indent="0">
              <a:buNone/>
            </a:pPr>
            <a:endParaRPr lang="en-GB" sz="2200" dirty="0"/>
          </a:p>
          <a:p>
            <a:r>
              <a:rPr lang="el-GR" dirty="0"/>
              <a:t>Αυτή όμως η αντίληψη είναι μια αφηρημένη αποτύπωση της δυτικής ιστορίας με το χρήμα και της εξέλιξης του δυτικού χρηματοπιστωτικού συστήματος.</a:t>
            </a:r>
          </a:p>
          <a:p>
            <a:pPr lvl="2"/>
            <a:endParaRPr lang="en-GB" dirty="0"/>
          </a:p>
        </p:txBody>
      </p:sp>
      <p:sp>
        <p:nvSpPr>
          <p:cNvPr id="4" name="Line 4"/>
          <p:cNvSpPr>
            <a:spLocks noChangeShapeType="1"/>
          </p:cNvSpPr>
          <p:nvPr/>
        </p:nvSpPr>
        <p:spPr bwMode="auto">
          <a:xfrm>
            <a:off x="467544" y="1340768"/>
            <a:ext cx="7775575" cy="0"/>
          </a:xfrm>
          <a:prstGeom prst="line">
            <a:avLst/>
          </a:prstGeom>
          <a:noFill/>
          <a:ln w="38100">
            <a:solidFill>
              <a:schemeClr val="accent1"/>
            </a:solidFill>
            <a:round/>
            <a:headEnd/>
            <a:tailEnd/>
          </a:ln>
          <a:effectLst/>
        </p:spPr>
        <p:txBody>
          <a:bodyPr/>
          <a:lstStyle/>
          <a:p>
            <a:endParaRPr lang="en-GB"/>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941228-7FA0-4E26-A694-E3484AFB5B45}" type="slidenum">
              <a:rPr lang="en-GB" smtClean="0"/>
              <a:pPr/>
              <a:t>48</a:t>
            </a:fld>
            <a:endParaRPr lang="en-GB"/>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Η οικονομία της νήσου Γιαπ</a:t>
            </a:r>
            <a:endParaRPr lang="en-GB" dirty="0"/>
          </a:p>
        </p:txBody>
      </p:sp>
      <p:sp>
        <p:nvSpPr>
          <p:cNvPr id="3" name="Content Placeholder 2"/>
          <p:cNvSpPr>
            <a:spLocks noGrp="1"/>
          </p:cNvSpPr>
          <p:nvPr>
            <p:ph idx="1"/>
          </p:nvPr>
        </p:nvSpPr>
        <p:spPr>
          <a:xfrm>
            <a:off x="457200" y="1340768"/>
            <a:ext cx="8229600" cy="5184576"/>
          </a:xfrm>
        </p:spPr>
        <p:txBody>
          <a:bodyPr/>
          <a:lstStyle/>
          <a:p>
            <a:pPr lvl="1"/>
            <a:r>
              <a:rPr lang="en-GB" sz="1800" dirty="0"/>
              <a:t>Rei (</a:t>
            </a:r>
            <a:r>
              <a:rPr lang="el-GR" sz="1800" dirty="0"/>
              <a:t>η</a:t>
            </a:r>
            <a:r>
              <a:rPr lang="en-GB" sz="1800" dirty="0"/>
              <a:t> </a:t>
            </a:r>
            <a:r>
              <a:rPr lang="en-GB" sz="1800" dirty="0" err="1"/>
              <a:t>fei</a:t>
            </a:r>
            <a:r>
              <a:rPr lang="en-GB" sz="1800" dirty="0"/>
              <a:t>) </a:t>
            </a:r>
            <a:r>
              <a:rPr lang="el-GR" sz="1800" dirty="0"/>
              <a:t>τεράστιοι πέτρινοι τροχοί διαφόρων διαμέτρων.</a:t>
            </a:r>
          </a:p>
          <a:p>
            <a:pPr lvl="1"/>
            <a:r>
              <a:rPr lang="el-GR" sz="1800" dirty="0"/>
              <a:t>Δύσκολη η μεταφορά- </a:t>
            </a:r>
            <a:r>
              <a:rPr lang="el-GR" sz="1800" dirty="0" err="1"/>
              <a:t>παράχτηκαν</a:t>
            </a:r>
            <a:r>
              <a:rPr lang="el-GR" sz="1800" dirty="0"/>
              <a:t> από πέτρα σε ένα κοντινό νησί (</a:t>
            </a:r>
            <a:r>
              <a:rPr lang="en-GB" sz="1800" dirty="0"/>
              <a:t>Palau</a:t>
            </a:r>
            <a:r>
              <a:rPr lang="el-GR" sz="1800" dirty="0"/>
              <a:t>)</a:t>
            </a:r>
            <a:endParaRPr lang="en-US" sz="1800" dirty="0"/>
          </a:p>
          <a:p>
            <a:pPr lvl="1"/>
            <a:r>
              <a:rPr lang="el-GR" sz="1800" dirty="0"/>
              <a:t>Κάποια στιγμή οι κάτοικοι αποφάσισαν να σταματήσουν την μεταφορά και απλά μετέφεραν την ιδιοκτησία προφορικώς μπροστά στο συμβούλιο των γερόντων του νησιού. </a:t>
            </a:r>
            <a:r>
              <a:rPr lang="en-US" sz="1800" dirty="0"/>
              <a:t> </a:t>
            </a:r>
          </a:p>
          <a:p>
            <a:pPr lvl="1"/>
            <a:r>
              <a:rPr lang="el-GR" sz="1800" dirty="0"/>
              <a:t>Τα </a:t>
            </a:r>
            <a:r>
              <a:rPr lang="en-US" sz="1800" dirty="0"/>
              <a:t>‘rei’</a:t>
            </a:r>
            <a:r>
              <a:rPr lang="el-GR" sz="1800" dirty="0"/>
              <a:t> είχαν μεγάλη αξία- δινόντουσαν ως προίκα η για άλλες αντίστοιχες συναλλαγές μεγάλης αξίας</a:t>
            </a:r>
            <a:r>
              <a:rPr lang="el-GR" sz="1100" dirty="0"/>
              <a:t>.</a:t>
            </a:r>
            <a:endParaRPr lang="en-GB" dirty="0"/>
          </a:p>
        </p:txBody>
      </p:sp>
      <p:pic>
        <p:nvPicPr>
          <p:cNvPr id="1026" name="Picture 2" descr="C:\Users\costis repapis\Desktop\Stone Money-64.jpg"/>
          <p:cNvPicPr>
            <a:picLocks noChangeAspect="1" noChangeArrowheads="1"/>
          </p:cNvPicPr>
          <p:nvPr/>
        </p:nvPicPr>
        <p:blipFill>
          <a:blip r:embed="rId2" cstate="print"/>
          <a:srcRect/>
          <a:stretch>
            <a:fillRect/>
          </a:stretch>
        </p:blipFill>
        <p:spPr bwMode="auto">
          <a:xfrm>
            <a:off x="4178446" y="3511898"/>
            <a:ext cx="4029075" cy="2695575"/>
          </a:xfrm>
          <a:prstGeom prst="rect">
            <a:avLst/>
          </a:prstGeom>
          <a:noFill/>
        </p:spPr>
      </p:pic>
      <p:sp>
        <p:nvSpPr>
          <p:cNvPr id="5" name="Line 4"/>
          <p:cNvSpPr>
            <a:spLocks noChangeShapeType="1"/>
          </p:cNvSpPr>
          <p:nvPr/>
        </p:nvSpPr>
        <p:spPr bwMode="auto">
          <a:xfrm>
            <a:off x="467544" y="1268760"/>
            <a:ext cx="7775575" cy="0"/>
          </a:xfrm>
          <a:prstGeom prst="line">
            <a:avLst/>
          </a:prstGeom>
          <a:noFill/>
          <a:ln w="38100">
            <a:solidFill>
              <a:schemeClr val="accent1"/>
            </a:solidFill>
            <a:round/>
            <a:headEnd/>
            <a:tailEnd/>
          </a:ln>
          <a:effectLst/>
        </p:spPr>
        <p:txBody>
          <a:bodyPr/>
          <a:lstStyle/>
          <a:p>
            <a:endParaRPr lang="en-GB"/>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941228-7FA0-4E26-A694-E3484AFB5B45}" type="slidenum">
              <a:rPr lang="en-GB" smtClean="0"/>
              <a:pPr/>
              <a:t>49</a:t>
            </a:fld>
            <a:endParaRPr lang="en-GB"/>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l-GR" altLang="el-GR" sz="4000"/>
              <a:t>Μερκαντιλισμός</a:t>
            </a:r>
            <a:endParaRPr lang="en-GB" altLang="el-GR" sz="4000"/>
          </a:p>
        </p:txBody>
      </p:sp>
      <p:sp>
        <p:nvSpPr>
          <p:cNvPr id="13315" name="Content Placeholder 2"/>
          <p:cNvSpPr>
            <a:spLocks noGrp="1"/>
          </p:cNvSpPr>
          <p:nvPr>
            <p:ph idx="1"/>
          </p:nvPr>
        </p:nvSpPr>
        <p:spPr>
          <a:xfrm>
            <a:off x="463550" y="1196752"/>
            <a:ext cx="8229600" cy="4886548"/>
          </a:xfrm>
        </p:spPr>
        <p:txBody>
          <a:bodyPr/>
          <a:lstStyle/>
          <a:p>
            <a:pPr eaLnBrk="1" hangingPunct="1"/>
            <a:r>
              <a:rPr lang="el-GR" altLang="el-GR" sz="2000" dirty="0"/>
              <a:t>Ο όρος μερκαντιλισμός </a:t>
            </a:r>
            <a:r>
              <a:rPr lang="en-US" altLang="el-GR" sz="2000" dirty="0"/>
              <a:t> (Mirabeau -1763, “mercantile system”, </a:t>
            </a:r>
            <a:r>
              <a:rPr lang="en-US" altLang="el-GR" sz="2000" dirty="0" err="1"/>
              <a:t>systéme</a:t>
            </a:r>
            <a:r>
              <a:rPr lang="en-US" altLang="el-GR" sz="2000" dirty="0"/>
              <a:t> mercantile) </a:t>
            </a:r>
            <a:r>
              <a:rPr lang="el-GR" altLang="el-GR" sz="2000" dirty="0"/>
              <a:t>δημιουργείται μετά το φαινόμενο και έχει κριτική χροιά.  Δύο ερμηνείες: Η </a:t>
            </a:r>
            <a:r>
              <a:rPr lang="el-GR" altLang="el-GR" sz="2000" b="1" dirty="0"/>
              <a:t>αρνητική</a:t>
            </a:r>
            <a:r>
              <a:rPr lang="el-GR" altLang="el-GR" sz="2000" dirty="0"/>
              <a:t> (</a:t>
            </a:r>
            <a:r>
              <a:rPr lang="en-US" altLang="el-GR" sz="2000" dirty="0"/>
              <a:t>Mirabeau – Smith)</a:t>
            </a:r>
            <a:endParaRPr lang="el-GR" altLang="el-GR" sz="2000" dirty="0"/>
          </a:p>
          <a:p>
            <a:pPr eaLnBrk="1" hangingPunct="1"/>
            <a:r>
              <a:rPr lang="en-GB" altLang="el-GR" sz="2000" dirty="0"/>
              <a:t>Victor de </a:t>
            </a:r>
            <a:r>
              <a:rPr lang="en-GB" altLang="el-GR" sz="2000" dirty="0" err="1"/>
              <a:t>Riqueti</a:t>
            </a:r>
            <a:r>
              <a:rPr lang="en-GB" altLang="el-GR" sz="2000" dirty="0"/>
              <a:t>, Marquis de </a:t>
            </a:r>
            <a:r>
              <a:rPr lang="en-GB" altLang="el-GR" sz="2000" b="1" dirty="0"/>
              <a:t>Mirabeau</a:t>
            </a:r>
            <a:r>
              <a:rPr lang="en-GB" altLang="el-GR" sz="2000" dirty="0"/>
              <a:t>, </a:t>
            </a:r>
            <a:r>
              <a:rPr lang="el-GR" altLang="el-GR" sz="2000" dirty="0"/>
              <a:t>(</a:t>
            </a:r>
            <a:r>
              <a:rPr lang="en-GB" altLang="el-GR" sz="2000" dirty="0"/>
              <a:t>1715-1789</a:t>
            </a:r>
            <a:r>
              <a:rPr lang="el-GR" altLang="el-GR" sz="2000" dirty="0"/>
              <a:t>)</a:t>
            </a:r>
            <a:r>
              <a:rPr lang="en-US" altLang="el-GR" sz="2000" dirty="0"/>
              <a:t> </a:t>
            </a:r>
            <a:r>
              <a:rPr lang="el-GR" altLang="el-GR" sz="2000" dirty="0"/>
              <a:t>[φυσιοκράτης]</a:t>
            </a:r>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2781300"/>
            <a:ext cx="2376487" cy="304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0" y="2781300"/>
            <a:ext cx="1800225" cy="305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18" name="TextBox 1"/>
          <p:cNvSpPr txBox="1">
            <a:spLocks noChangeArrowheads="1"/>
          </p:cNvSpPr>
          <p:nvPr/>
        </p:nvSpPr>
        <p:spPr bwMode="auto">
          <a:xfrm>
            <a:off x="5795963" y="2924175"/>
            <a:ext cx="237648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l-GR" sz="1800"/>
              <a:t>Système mercantile</a:t>
            </a:r>
            <a:endParaRPr lang="en-GB" altLang="el-GR" sz="1800"/>
          </a:p>
        </p:txBody>
      </p:sp>
      <p:sp>
        <p:nvSpPr>
          <p:cNvPr id="13319" name="TextBox 1"/>
          <p:cNvSpPr txBox="1">
            <a:spLocks noChangeArrowheads="1"/>
          </p:cNvSpPr>
          <p:nvPr/>
        </p:nvSpPr>
        <p:spPr bwMode="auto">
          <a:xfrm>
            <a:off x="5940425" y="3500438"/>
            <a:ext cx="2303463"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n-US" sz="1800" dirty="0"/>
              <a:t>Περιγράφει ένα σύστημα άμεσης κρατικής παρέμβασης στην οικονομία</a:t>
            </a:r>
            <a:endParaRPr lang="en-GB" altLang="en-US" sz="18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«Χρήμα» Γιαπ</a:t>
            </a:r>
            <a:endParaRPr lang="en-GB" dirty="0"/>
          </a:p>
        </p:txBody>
      </p:sp>
      <p:sp>
        <p:nvSpPr>
          <p:cNvPr id="3" name="Content Placeholder 2"/>
          <p:cNvSpPr>
            <a:spLocks noGrp="1"/>
          </p:cNvSpPr>
          <p:nvPr>
            <p:ph idx="1"/>
          </p:nvPr>
        </p:nvSpPr>
        <p:spPr>
          <a:xfrm>
            <a:off x="457200" y="1484784"/>
            <a:ext cx="8229600" cy="4641379"/>
          </a:xfrm>
        </p:spPr>
        <p:txBody>
          <a:bodyPr>
            <a:normAutofit fontScale="85000" lnSpcReduction="20000"/>
          </a:bodyPr>
          <a:lstStyle/>
          <a:p>
            <a:r>
              <a:rPr lang="el-GR" dirty="0"/>
              <a:t>Τα</a:t>
            </a:r>
            <a:r>
              <a:rPr lang="en-GB" dirty="0"/>
              <a:t> ‘rei’ </a:t>
            </a:r>
            <a:r>
              <a:rPr lang="el-GR" dirty="0"/>
              <a:t>δεν φαίνεται να έχουν άλλες χρήσεις εκτός από το ότι ήταν πολύτιμα.</a:t>
            </a:r>
            <a:r>
              <a:rPr lang="en-GB" dirty="0"/>
              <a:t> </a:t>
            </a:r>
            <a:endParaRPr lang="el-GR" dirty="0"/>
          </a:p>
          <a:p>
            <a:pPr marL="0" indent="0">
              <a:buNone/>
            </a:pPr>
            <a:endParaRPr lang="en-GB" dirty="0"/>
          </a:p>
          <a:p>
            <a:pPr lvl="1"/>
            <a:r>
              <a:rPr lang="el-GR" dirty="0"/>
              <a:t>Δεν </a:t>
            </a:r>
            <a:r>
              <a:rPr lang="el-GR" dirty="0" err="1"/>
              <a:t>θεωρόντουσαν</a:t>
            </a:r>
            <a:r>
              <a:rPr lang="el-GR" dirty="0"/>
              <a:t> χρήσιμα, η θρησκευτικά αντικείμενα, η αναγκαστικά όμορφα πέραν από το ότι δήλωναν πλούτο. </a:t>
            </a:r>
          </a:p>
          <a:p>
            <a:pPr marL="457200" lvl="1" indent="0">
              <a:buNone/>
            </a:pPr>
            <a:endParaRPr lang="el-GR" dirty="0"/>
          </a:p>
          <a:p>
            <a:pPr lvl="1"/>
            <a:r>
              <a:rPr lang="el-GR" dirty="0"/>
              <a:t>Δεν είχαν φτιαχτεί από πολύτιμο υλικό όπως τα χρυσά νομίσματα, οπότε δεν φαίνεται να είναι χρηστικό-μεταλλικό χρήμα.  </a:t>
            </a:r>
          </a:p>
          <a:p>
            <a:pPr lvl="2"/>
            <a:r>
              <a:rPr lang="el-GR" dirty="0"/>
              <a:t>Η ιστορία τους ως μέσον ανταλλαγής διαφέρει εντελώς από την ιστορία του χρυσού στην Ευρώπη. </a:t>
            </a:r>
            <a:endParaRPr lang="en-GB" dirty="0"/>
          </a:p>
        </p:txBody>
      </p:sp>
      <p:sp>
        <p:nvSpPr>
          <p:cNvPr id="4" name="Line 4"/>
          <p:cNvSpPr>
            <a:spLocks noChangeShapeType="1"/>
          </p:cNvSpPr>
          <p:nvPr/>
        </p:nvSpPr>
        <p:spPr bwMode="auto">
          <a:xfrm>
            <a:off x="467544" y="1340768"/>
            <a:ext cx="7775575" cy="0"/>
          </a:xfrm>
          <a:prstGeom prst="line">
            <a:avLst/>
          </a:prstGeom>
          <a:noFill/>
          <a:ln w="38100">
            <a:solidFill>
              <a:schemeClr val="accent1"/>
            </a:solidFill>
            <a:round/>
            <a:headEnd/>
            <a:tailEnd/>
          </a:ln>
          <a:effectLst/>
        </p:spPr>
        <p:txBody>
          <a:bodyPr/>
          <a:lstStyle/>
          <a:p>
            <a:endParaRPr lang="en-GB"/>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941228-7FA0-4E26-A694-E3484AFB5B45}" type="slidenum">
              <a:rPr lang="en-GB" smtClean="0"/>
              <a:pPr/>
              <a:t>50</a:t>
            </a:fld>
            <a:endParaRPr lang="en-GB"/>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C4460-A6E6-3FD1-D1C1-81D75CCA5C41}"/>
              </a:ext>
            </a:extLst>
          </p:cNvPr>
          <p:cNvSpPr>
            <a:spLocks noGrp="1"/>
          </p:cNvSpPr>
          <p:nvPr>
            <p:ph type="title"/>
          </p:nvPr>
        </p:nvSpPr>
        <p:spPr>
          <a:xfrm>
            <a:off x="457200" y="274638"/>
            <a:ext cx="8229600" cy="634082"/>
          </a:xfrm>
        </p:spPr>
        <p:txBody>
          <a:bodyPr/>
          <a:lstStyle/>
          <a:p>
            <a:r>
              <a:rPr lang="el-GR" dirty="0"/>
              <a:t>Είναι «Χρήμα»</a:t>
            </a:r>
            <a:r>
              <a:rPr lang="en-US" dirty="0"/>
              <a:t>;</a:t>
            </a:r>
            <a:endParaRPr lang="en-GB" dirty="0"/>
          </a:p>
        </p:txBody>
      </p:sp>
      <p:sp>
        <p:nvSpPr>
          <p:cNvPr id="3" name="Content Placeholder 2">
            <a:extLst>
              <a:ext uri="{FF2B5EF4-FFF2-40B4-BE49-F238E27FC236}">
                <a16:creationId xmlns:a16="http://schemas.microsoft.com/office/drawing/2014/main" id="{8EC01D93-2C29-AEB9-673C-423EE13834CC}"/>
              </a:ext>
            </a:extLst>
          </p:cNvPr>
          <p:cNvSpPr>
            <a:spLocks noGrp="1"/>
          </p:cNvSpPr>
          <p:nvPr>
            <p:ph idx="1"/>
          </p:nvPr>
        </p:nvSpPr>
        <p:spPr>
          <a:xfrm>
            <a:off x="464156" y="1052736"/>
            <a:ext cx="8229600" cy="5030019"/>
          </a:xfrm>
        </p:spPr>
        <p:txBody>
          <a:bodyPr/>
          <a:lstStyle/>
          <a:p>
            <a:r>
              <a:rPr lang="el-GR" sz="2000" dirty="0"/>
              <a:t>Ας προσπαθήσουμε να το δούμε από την σύγχρονη νεοκλασική ματιά</a:t>
            </a:r>
          </a:p>
          <a:p>
            <a:r>
              <a:rPr lang="el-GR" sz="2000" dirty="0"/>
              <a:t>Μέσο διατήρησης αξίας (</a:t>
            </a:r>
            <a:r>
              <a:rPr lang="en-GB" sz="2000" dirty="0"/>
              <a:t>Store of value).</a:t>
            </a:r>
            <a:endParaRPr lang="el-GR" sz="2000" dirty="0"/>
          </a:p>
          <a:p>
            <a:pPr lvl="1"/>
            <a:r>
              <a:rPr lang="el-GR" sz="2000" dirty="0"/>
              <a:t>Ναι στο βαθμό που περνάει από γενιά σε γενιά. Βέβαια οι νέοι πια προτιμούν μέσα που έχουν </a:t>
            </a:r>
            <a:r>
              <a:rPr lang="el-GR" sz="2000" dirty="0" err="1"/>
              <a:t>ανταλλαξιμότητα</a:t>
            </a:r>
            <a:r>
              <a:rPr lang="el-GR" sz="2000" dirty="0"/>
              <a:t> και στο εξωτερικό. </a:t>
            </a:r>
            <a:r>
              <a:rPr lang="en-GB" sz="2000" dirty="0"/>
              <a:t> </a:t>
            </a:r>
            <a:endParaRPr lang="el-GR" sz="2000" dirty="0"/>
          </a:p>
          <a:p>
            <a:pPr marL="457200" lvl="1" indent="0">
              <a:buNone/>
            </a:pPr>
            <a:endParaRPr lang="en-GB" sz="1000" dirty="0"/>
          </a:p>
          <a:p>
            <a:r>
              <a:rPr lang="el-GR" sz="2000" dirty="0"/>
              <a:t>Μέσο μέτρησης (</a:t>
            </a:r>
            <a:r>
              <a:rPr lang="en-GB" sz="2000" dirty="0"/>
              <a:t>Unit of account).</a:t>
            </a:r>
            <a:endParaRPr lang="el-GR" sz="2000" dirty="0"/>
          </a:p>
          <a:p>
            <a:pPr lvl="1"/>
            <a:r>
              <a:rPr lang="en-GB" sz="2000" dirty="0"/>
              <a:t> </a:t>
            </a:r>
            <a:r>
              <a:rPr lang="el-GR" sz="2000" dirty="0"/>
              <a:t>Όχι ακριβώς. Οι διάφορες πέτρες είχαν άλλη σημασία και τιμή ανάλογα με το παρελθόν τους και την ιστορία τους. </a:t>
            </a:r>
          </a:p>
          <a:p>
            <a:pPr marL="457200" lvl="1" indent="0">
              <a:buNone/>
            </a:pPr>
            <a:endParaRPr lang="en-GB" sz="1000" dirty="0"/>
          </a:p>
          <a:p>
            <a:r>
              <a:rPr lang="el-GR" sz="2000" dirty="0"/>
              <a:t>Μέσο συναλλαγών (</a:t>
            </a:r>
            <a:r>
              <a:rPr lang="en-GB" sz="2000" dirty="0"/>
              <a:t>Medium of exchange). </a:t>
            </a:r>
          </a:p>
          <a:p>
            <a:pPr lvl="1"/>
            <a:r>
              <a:rPr lang="el-GR" sz="2000" dirty="0"/>
              <a:t>Δεν τεμαχίζονται, και δεν μπορούν να έχουν τον ρολό καθημερινής χρήσης μικρό</a:t>
            </a:r>
            <a:r>
              <a:rPr lang="en-US" sz="2000" dirty="0"/>
              <a:t>-</a:t>
            </a:r>
            <a:r>
              <a:rPr lang="el-GR" sz="2000" dirty="0"/>
              <a:t>αγορών. Είναι για</a:t>
            </a:r>
            <a:r>
              <a:rPr lang="en-US" sz="2000" dirty="0"/>
              <a:t> </a:t>
            </a:r>
            <a:r>
              <a:rPr lang="el-GR" sz="2000" dirty="0"/>
              <a:t>σημαντικές αγορές (έναντι ενός χωραφιού η για προίκα). </a:t>
            </a:r>
            <a:endParaRPr lang="en-GB" sz="2000" dirty="0"/>
          </a:p>
          <a:p>
            <a:endParaRPr lang="en-GB" dirty="0"/>
          </a:p>
        </p:txBody>
      </p:sp>
    </p:spTree>
    <p:extLst>
      <p:ext uri="{BB962C8B-B14F-4D97-AF65-F5344CB8AC3E}">
        <p14:creationId xmlns:p14="http://schemas.microsoft.com/office/powerpoint/2010/main" val="39006684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Η Σχολή της </a:t>
            </a:r>
            <a:r>
              <a:rPr lang="en-GB" dirty="0"/>
              <a:t>Salamanca</a:t>
            </a:r>
          </a:p>
        </p:txBody>
      </p:sp>
      <p:sp>
        <p:nvSpPr>
          <p:cNvPr id="3" name="Content Placeholder 2"/>
          <p:cNvSpPr>
            <a:spLocks noGrp="1"/>
          </p:cNvSpPr>
          <p:nvPr>
            <p:ph idx="1"/>
          </p:nvPr>
        </p:nvSpPr>
        <p:spPr>
          <a:xfrm>
            <a:off x="240530" y="1374237"/>
            <a:ext cx="8579941" cy="4713387"/>
          </a:xfrm>
        </p:spPr>
        <p:txBody>
          <a:bodyPr>
            <a:normAutofit fontScale="70000" lnSpcReduction="20000"/>
          </a:bodyPr>
          <a:lstStyle/>
          <a:p>
            <a:pPr marL="0" indent="0">
              <a:buNone/>
            </a:pPr>
            <a:r>
              <a:rPr lang="en-GB" sz="2900" i="1" dirty="0">
                <a:solidFill>
                  <a:prstClr val="black"/>
                </a:solidFill>
                <a:latin typeface="Calibri"/>
              </a:rPr>
              <a:t>		</a:t>
            </a:r>
            <a:r>
              <a:rPr kumimoji="0" lang="en-GB" sz="2900" b="0" i="1" u="none" strike="noStrike" kern="1200" cap="none" spc="0" normalizeH="0" baseline="0" noProof="0" dirty="0">
                <a:ln>
                  <a:noFill/>
                </a:ln>
                <a:solidFill>
                  <a:prstClr val="black"/>
                </a:solidFill>
                <a:effectLst/>
                <a:uLnTx/>
                <a:uFillTx/>
                <a:latin typeface="Calibri"/>
                <a:ea typeface="+mn-ea"/>
                <a:cs typeface="+mn-cs"/>
              </a:rPr>
              <a:t>“Everything is dear in Spain except silver” </a:t>
            </a:r>
            <a:r>
              <a:rPr kumimoji="0" lang="en-GB" sz="2900" b="0" i="0" u="none" strike="noStrike" kern="1200" cap="none" spc="0" normalizeH="0" baseline="0" noProof="0" dirty="0">
                <a:ln>
                  <a:noFill/>
                </a:ln>
                <a:solidFill>
                  <a:prstClr val="black"/>
                </a:solidFill>
                <a:effectLst/>
                <a:uLnTx/>
                <a:uFillTx/>
                <a:latin typeface="Calibri"/>
                <a:ea typeface="+mn-ea"/>
                <a:cs typeface="+mn-cs"/>
              </a:rPr>
              <a:t>!</a:t>
            </a:r>
            <a:endParaRPr lang="en-GB" dirty="0"/>
          </a:p>
          <a:p>
            <a:r>
              <a:rPr lang="en-GB" dirty="0" err="1"/>
              <a:t>Azpilcueta</a:t>
            </a:r>
            <a:r>
              <a:rPr lang="en-GB" dirty="0"/>
              <a:t> de Navarro </a:t>
            </a:r>
            <a:r>
              <a:rPr lang="el-GR" dirty="0"/>
              <a:t>Σχολαστικός Θεολόγος της Ισπανίας γράφει το </a:t>
            </a:r>
            <a:r>
              <a:rPr lang="en-GB" dirty="0"/>
              <a:t>1556:</a:t>
            </a:r>
          </a:p>
          <a:p>
            <a:pPr marL="457200" lvl="1" indent="0">
              <a:buNone/>
            </a:pPr>
            <a:r>
              <a:rPr lang="en-GB" dirty="0"/>
              <a:t>“As can be seen from experience, in France, where there is less money than in Spain bread, wine, clothing, labour and work cost much less; and even in Spain, at the time when there was less money, the things which could be sold and the labour and work of men were given for much less than after the indies were discovered and covered her with gold and silver. The cause of which is that money is worth more where and when it is lacking than where and when it is in abundance.” (Soto, 1999, 6)</a:t>
            </a:r>
          </a:p>
          <a:p>
            <a:pPr marL="0" indent="0">
              <a:buNone/>
            </a:pPr>
            <a:endParaRPr lang="el-GR" dirty="0"/>
          </a:p>
          <a:p>
            <a:r>
              <a:rPr lang="el-GR" dirty="0"/>
              <a:t>Ο πρώτος που διατυπώνει την ποσοτική θεωρία του χρήματος σύμφωνα με τον </a:t>
            </a:r>
            <a:r>
              <a:rPr lang="en-US" dirty="0"/>
              <a:t>Robbins </a:t>
            </a:r>
          </a:p>
          <a:p>
            <a:pPr lvl="1"/>
            <a:r>
              <a:rPr lang="en-GB" dirty="0"/>
              <a:t>“He actually is more or less the first person to enunciate the quantity theory of money.” (Robbins, 1998, 40)</a:t>
            </a:r>
          </a:p>
        </p:txBody>
      </p:sp>
      <p:sp>
        <p:nvSpPr>
          <p:cNvPr id="4" name="Line 4"/>
          <p:cNvSpPr>
            <a:spLocks noChangeShapeType="1"/>
          </p:cNvSpPr>
          <p:nvPr/>
        </p:nvSpPr>
        <p:spPr bwMode="auto">
          <a:xfrm>
            <a:off x="467544" y="1340768"/>
            <a:ext cx="7775575" cy="0"/>
          </a:xfrm>
          <a:prstGeom prst="line">
            <a:avLst/>
          </a:prstGeom>
          <a:noFill/>
          <a:ln w="38100">
            <a:solidFill>
              <a:schemeClr val="accent1"/>
            </a:solidFill>
            <a:round/>
            <a:headEnd/>
            <a:tailEnd/>
          </a:ln>
          <a:effectLst/>
        </p:spPr>
        <p:txBody>
          <a:bodyPr/>
          <a:lstStyle/>
          <a:p>
            <a:endParaRPr lang="en-GB"/>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941228-7FA0-4E26-A694-E3484AFB5B45}" type="slidenum">
              <a:rPr lang="en-GB" smtClean="0"/>
              <a:pPr/>
              <a:t>52</a:t>
            </a:fld>
            <a:endParaRPr lang="en-GB"/>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435280" cy="1143000"/>
          </a:xfrm>
        </p:spPr>
        <p:txBody>
          <a:bodyPr>
            <a:normAutofit fontScale="90000"/>
          </a:bodyPr>
          <a:lstStyle/>
          <a:p>
            <a:r>
              <a:rPr lang="el-GR" sz="3800" dirty="0"/>
              <a:t>Υποτίμηση του νομίσματος και πληθωρισμός.</a:t>
            </a:r>
            <a:endParaRPr lang="en-GB" sz="3800" dirty="0"/>
          </a:p>
        </p:txBody>
      </p:sp>
      <p:sp>
        <p:nvSpPr>
          <p:cNvPr id="3" name="Content Placeholder 2"/>
          <p:cNvSpPr>
            <a:spLocks noGrp="1"/>
          </p:cNvSpPr>
          <p:nvPr>
            <p:ph idx="1"/>
          </p:nvPr>
        </p:nvSpPr>
        <p:spPr>
          <a:xfrm>
            <a:off x="284312" y="1196752"/>
            <a:ext cx="8568952" cy="5544616"/>
          </a:xfrm>
        </p:spPr>
        <p:txBody>
          <a:bodyPr>
            <a:normAutofit fontScale="77500" lnSpcReduction="20000"/>
          </a:bodyPr>
          <a:lstStyle/>
          <a:p>
            <a:pPr marL="342900" lvl="1" indent="-342900">
              <a:buFont typeface="Arial" pitchFamily="34" charset="0"/>
              <a:buChar char="•"/>
            </a:pPr>
            <a:r>
              <a:rPr lang="en-GB" dirty="0" err="1"/>
              <a:t>Jehan</a:t>
            </a:r>
            <a:r>
              <a:rPr lang="en-GB" dirty="0"/>
              <a:t> </a:t>
            </a:r>
            <a:r>
              <a:rPr lang="en-GB" dirty="0" err="1"/>
              <a:t>Cherrut</a:t>
            </a:r>
            <a:r>
              <a:rPr lang="en-GB" dirty="0"/>
              <a:t> de </a:t>
            </a:r>
            <a:r>
              <a:rPr lang="en-GB" dirty="0" err="1"/>
              <a:t>Malestroit</a:t>
            </a:r>
            <a:r>
              <a:rPr lang="en-GB" dirty="0"/>
              <a:t>: (</a:t>
            </a:r>
            <a:r>
              <a:rPr lang="en-GB" i="1" dirty="0"/>
              <a:t>Paradox on the Course of the Value of Money </a:t>
            </a:r>
            <a:r>
              <a:rPr lang="en-GB" dirty="0"/>
              <a:t>[1566]) </a:t>
            </a:r>
          </a:p>
          <a:p>
            <a:pPr marL="742950" lvl="2" indent="-342900"/>
            <a:r>
              <a:rPr lang="el-GR" dirty="0"/>
              <a:t>Η γενική αύξηση των τιμών συντελείται λόγο της υποβάθμισης του μεταλλικού νομίσματος (</a:t>
            </a:r>
            <a:r>
              <a:rPr lang="en-GB" b="1" dirty="0"/>
              <a:t>debasement of metallic currency</a:t>
            </a:r>
            <a:r>
              <a:rPr lang="el-GR" b="1" dirty="0"/>
              <a:t>) και οι τιμές θα παρέμεναν σταθερές εάν είχαμε καλό νόμισμα</a:t>
            </a:r>
            <a:r>
              <a:rPr lang="en-GB" b="1" dirty="0"/>
              <a:t> </a:t>
            </a:r>
            <a:r>
              <a:rPr lang="el-GR" dirty="0"/>
              <a:t>(</a:t>
            </a:r>
            <a:r>
              <a:rPr lang="en-GB" dirty="0"/>
              <a:t>full coin</a:t>
            </a:r>
            <a:r>
              <a:rPr lang="el-GR" dirty="0"/>
              <a:t>-</a:t>
            </a:r>
            <a:r>
              <a:rPr lang="en-GB" dirty="0"/>
              <a:t> not debased coin).</a:t>
            </a:r>
          </a:p>
          <a:p>
            <a:endParaRPr lang="en-GB" sz="1400" dirty="0"/>
          </a:p>
          <a:p>
            <a:r>
              <a:rPr lang="el-GR" dirty="0"/>
              <a:t>Ο </a:t>
            </a:r>
            <a:r>
              <a:rPr lang="en-US" dirty="0"/>
              <a:t>Jean </a:t>
            </a:r>
            <a:r>
              <a:rPr lang="en-GB" dirty="0" err="1"/>
              <a:t>Bodin</a:t>
            </a:r>
            <a:r>
              <a:rPr lang="en-GB" dirty="0"/>
              <a:t> </a:t>
            </a:r>
            <a:r>
              <a:rPr lang="el-GR" dirty="0"/>
              <a:t>απαντάει στον</a:t>
            </a:r>
            <a:r>
              <a:rPr lang="en-GB" dirty="0"/>
              <a:t> </a:t>
            </a:r>
            <a:r>
              <a:rPr lang="en-GB" dirty="0" err="1"/>
              <a:t>Malestroit</a:t>
            </a:r>
            <a:r>
              <a:rPr lang="en-GB" dirty="0"/>
              <a:t>, </a:t>
            </a:r>
            <a:r>
              <a:rPr lang="el-GR" dirty="0"/>
              <a:t>ότι οι αυξήσεις των τιμών τον 16 αιώνα οφείλονται στους ακόλουθους λόγους</a:t>
            </a:r>
            <a:r>
              <a:rPr lang="en-GB" dirty="0"/>
              <a:t> </a:t>
            </a:r>
          </a:p>
          <a:p>
            <a:pPr marL="971550" lvl="1" indent="-514350">
              <a:buFont typeface="+mj-lt"/>
              <a:buAutoNum type="arabicPeriod"/>
            </a:pPr>
            <a:r>
              <a:rPr lang="el-GR" dirty="0"/>
              <a:t>Αύξηση της προσφοράς του χρυσού και του αργύρου.</a:t>
            </a:r>
          </a:p>
          <a:p>
            <a:pPr marL="857250" lvl="2" indent="0">
              <a:buNone/>
            </a:pPr>
            <a:r>
              <a:rPr lang="el-GR" dirty="0"/>
              <a:t>Η βασική αίτια</a:t>
            </a:r>
            <a:r>
              <a:rPr lang="en-GB" dirty="0"/>
              <a:t>.</a:t>
            </a:r>
          </a:p>
          <a:p>
            <a:pPr marL="971550" lvl="1" indent="-514350">
              <a:buFont typeface="+mj-lt"/>
              <a:buAutoNum type="arabicPeriod"/>
            </a:pPr>
            <a:r>
              <a:rPr lang="el-GR" dirty="0"/>
              <a:t>Μονοπώλια</a:t>
            </a:r>
            <a:endParaRPr lang="en-GB" dirty="0"/>
          </a:p>
          <a:p>
            <a:pPr marL="971550" lvl="1" indent="-514350">
              <a:buFont typeface="+mj-lt"/>
              <a:buAutoNum type="arabicPeriod"/>
            </a:pPr>
            <a:r>
              <a:rPr lang="el-GR" dirty="0"/>
              <a:t>Γεγονότα (πόλεμοι) που περιορίζουν την παραγωγή προϊόντων. </a:t>
            </a:r>
            <a:endParaRPr lang="en-GB" dirty="0"/>
          </a:p>
          <a:p>
            <a:pPr marL="971550" lvl="1" indent="-514350">
              <a:buFont typeface="+mj-lt"/>
              <a:buAutoNum type="arabicPeriod"/>
            </a:pPr>
            <a:r>
              <a:rPr lang="el-GR" dirty="0"/>
              <a:t>Η βασιλική αυλή δημιουργεί ζήτηση σε μια σειρά προϊόντων και αυξάνει τις τιμές τους. </a:t>
            </a:r>
          </a:p>
          <a:p>
            <a:pPr marL="971550" lvl="1" indent="-514350">
              <a:buFont typeface="+mj-lt"/>
              <a:buAutoNum type="arabicPeriod"/>
            </a:pPr>
            <a:r>
              <a:rPr lang="el-GR" dirty="0"/>
              <a:t>Υποβάθμιση του νομίσματος</a:t>
            </a:r>
            <a:r>
              <a:rPr lang="en-GB" dirty="0"/>
              <a:t>. </a:t>
            </a:r>
          </a:p>
          <a:p>
            <a:pPr marL="457200" lvl="1" indent="0">
              <a:buNone/>
            </a:pPr>
            <a:endParaRPr lang="en-GB" sz="1300" dirty="0"/>
          </a:p>
          <a:p>
            <a:pPr lvl="1"/>
            <a:endParaRPr lang="en-GB"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941228-7FA0-4E26-A694-E3484AFB5B45}" type="slidenum">
              <a:rPr lang="en-GB" smtClean="0"/>
              <a:pPr/>
              <a:t>53</a:t>
            </a:fld>
            <a:endParaRPr lang="en-GB"/>
          </a:p>
        </p:txBody>
      </p:sp>
      <p:sp>
        <p:nvSpPr>
          <p:cNvPr id="6" name="Line 4"/>
          <p:cNvSpPr>
            <a:spLocks noChangeShapeType="1"/>
          </p:cNvSpPr>
          <p:nvPr/>
        </p:nvSpPr>
        <p:spPr bwMode="auto">
          <a:xfrm>
            <a:off x="467542" y="1196752"/>
            <a:ext cx="8352929" cy="0"/>
          </a:xfrm>
          <a:prstGeom prst="line">
            <a:avLst/>
          </a:prstGeom>
          <a:noFill/>
          <a:ln w="38100">
            <a:solidFill>
              <a:schemeClr val="accent1"/>
            </a:solidFill>
            <a:round/>
            <a:headEnd/>
            <a:tailEnd/>
          </a:ln>
          <a:effectLst/>
        </p:spPr>
        <p:txBody>
          <a:bodyPr/>
          <a:lstStyle/>
          <a:p>
            <a:endParaRPr lang="en-GB"/>
          </a:p>
        </p:txBody>
      </p:sp>
    </p:spTree>
    <p:extLst>
      <p:ext uri="{BB962C8B-B14F-4D97-AF65-F5344CB8AC3E}">
        <p14:creationId xmlns:p14="http://schemas.microsoft.com/office/powerpoint/2010/main" val="8494720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84976" cy="1143000"/>
          </a:xfrm>
        </p:spPr>
        <p:txBody>
          <a:bodyPr/>
          <a:lstStyle/>
          <a:p>
            <a:r>
              <a:rPr lang="el-GR" dirty="0"/>
              <a:t>Υποβάθμιση μεταλλικού νομίσματος</a:t>
            </a:r>
            <a:endParaRPr lang="en-GB" dirty="0"/>
          </a:p>
        </p:txBody>
      </p:sp>
      <p:sp>
        <p:nvSpPr>
          <p:cNvPr id="3" name="Content Placeholder 2"/>
          <p:cNvSpPr>
            <a:spLocks noGrp="1"/>
          </p:cNvSpPr>
          <p:nvPr>
            <p:ph idx="1"/>
          </p:nvPr>
        </p:nvSpPr>
        <p:spPr>
          <a:xfrm>
            <a:off x="457200" y="1340768"/>
            <a:ext cx="8229600" cy="4785395"/>
          </a:xfrm>
        </p:spPr>
        <p:txBody>
          <a:bodyPr>
            <a:normAutofit fontScale="70000" lnSpcReduction="20000"/>
          </a:bodyPr>
          <a:lstStyle/>
          <a:p>
            <a:r>
              <a:rPr lang="el-GR" dirty="0"/>
              <a:t>Αφαίρεση υλικού (</a:t>
            </a:r>
            <a:r>
              <a:rPr lang="en-GB" dirty="0"/>
              <a:t>Coin clipping</a:t>
            </a:r>
            <a:r>
              <a:rPr lang="el-GR" dirty="0"/>
              <a:t>)</a:t>
            </a:r>
            <a:r>
              <a:rPr lang="en-GB" dirty="0"/>
              <a:t>: (Roman siliqua)</a:t>
            </a:r>
          </a:p>
          <a:p>
            <a:endParaRPr lang="en-GB" dirty="0"/>
          </a:p>
          <a:p>
            <a:endParaRPr lang="en-GB" dirty="0"/>
          </a:p>
          <a:p>
            <a:endParaRPr lang="en-GB" dirty="0"/>
          </a:p>
          <a:p>
            <a:endParaRPr lang="en-GB" dirty="0"/>
          </a:p>
          <a:p>
            <a:endParaRPr lang="en-GB" dirty="0"/>
          </a:p>
          <a:p>
            <a:endParaRPr lang="en-GB" dirty="0"/>
          </a:p>
          <a:p>
            <a:pPr marL="0" indent="0">
              <a:buNone/>
            </a:pPr>
            <a:r>
              <a:rPr lang="en-GB" dirty="0"/>
              <a:t>	Unclipped 	  partially clipped 	‘very’ clipped</a:t>
            </a:r>
          </a:p>
          <a:p>
            <a:r>
              <a:rPr lang="el-GR" dirty="0"/>
              <a:t>Υποτίμηση μέσω τριβής (</a:t>
            </a:r>
            <a:r>
              <a:rPr lang="en-GB" dirty="0"/>
              <a:t>Sweating: Coins were placed in a bag and shaken</a:t>
            </a:r>
            <a:r>
              <a:rPr lang="el-GR" dirty="0"/>
              <a:t>)</a:t>
            </a:r>
            <a:r>
              <a:rPr lang="en-GB" dirty="0"/>
              <a:t>. </a:t>
            </a:r>
            <a:endParaRPr lang="el-GR" dirty="0"/>
          </a:p>
          <a:p>
            <a:r>
              <a:rPr lang="el-GR" dirty="0"/>
              <a:t>Κίβδηλα νομίσματα</a:t>
            </a:r>
            <a:r>
              <a:rPr lang="en-GB" dirty="0"/>
              <a:t>.</a:t>
            </a:r>
          </a:p>
          <a:p>
            <a:endParaRPr lang="en-GB"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941228-7FA0-4E26-A694-E3484AFB5B45}" type="slidenum">
              <a:rPr lang="en-GB" smtClean="0"/>
              <a:pPr/>
              <a:t>54</a:t>
            </a:fld>
            <a:endParaRPr lang="en-GB"/>
          </a:p>
        </p:txBody>
      </p:sp>
      <p:sp>
        <p:nvSpPr>
          <p:cNvPr id="5" name="Line 4"/>
          <p:cNvSpPr>
            <a:spLocks noChangeShapeType="1"/>
          </p:cNvSpPr>
          <p:nvPr/>
        </p:nvSpPr>
        <p:spPr bwMode="auto">
          <a:xfrm>
            <a:off x="467544" y="1340768"/>
            <a:ext cx="8064896" cy="0"/>
          </a:xfrm>
          <a:prstGeom prst="line">
            <a:avLst/>
          </a:prstGeom>
          <a:noFill/>
          <a:ln w="38100">
            <a:solidFill>
              <a:schemeClr val="accent1"/>
            </a:solidFill>
            <a:round/>
            <a:headEnd/>
            <a:tailEnd/>
          </a:ln>
          <a:effectLst/>
        </p:spPr>
        <p:txBody>
          <a:bodyPr/>
          <a:lstStyle/>
          <a:p>
            <a:endParaRPr lang="en-GB"/>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5055" y="1772816"/>
            <a:ext cx="2376264" cy="240843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7864" y="1772816"/>
            <a:ext cx="2376264" cy="240843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0153" y="1748409"/>
            <a:ext cx="2376264" cy="2408430"/>
          </a:xfrm>
          <a:prstGeom prst="rect">
            <a:avLst/>
          </a:prstGeom>
        </p:spPr>
      </p:pic>
    </p:spTree>
    <p:extLst>
      <p:ext uri="{BB962C8B-B14F-4D97-AF65-F5344CB8AC3E}">
        <p14:creationId xmlns:p14="http://schemas.microsoft.com/office/powerpoint/2010/main" val="39964250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848AC-305F-03C8-5A78-0DDD65A0263B}"/>
              </a:ext>
            </a:extLst>
          </p:cNvPr>
          <p:cNvSpPr>
            <a:spLocks noGrp="1"/>
          </p:cNvSpPr>
          <p:nvPr>
            <p:ph type="title"/>
          </p:nvPr>
        </p:nvSpPr>
        <p:spPr/>
        <p:txBody>
          <a:bodyPr/>
          <a:lstStyle/>
          <a:p>
            <a:r>
              <a:rPr lang="el-GR" dirty="0"/>
              <a:t>Η έλλειψη ρευστού απασχολεί τους </a:t>
            </a:r>
            <a:r>
              <a:rPr lang="el-GR" dirty="0" err="1"/>
              <a:t>μερκανταλιστές</a:t>
            </a:r>
            <a:endParaRPr lang="en-GB" dirty="0"/>
          </a:p>
        </p:txBody>
      </p:sp>
      <p:sp>
        <p:nvSpPr>
          <p:cNvPr id="3" name="Content Placeholder 2">
            <a:extLst>
              <a:ext uri="{FF2B5EF4-FFF2-40B4-BE49-F238E27FC236}">
                <a16:creationId xmlns:a16="http://schemas.microsoft.com/office/drawing/2014/main" id="{71B74503-E7F5-8AF4-2885-510E0CA14353}"/>
              </a:ext>
            </a:extLst>
          </p:cNvPr>
          <p:cNvSpPr>
            <a:spLocks noGrp="1"/>
          </p:cNvSpPr>
          <p:nvPr>
            <p:ph idx="1"/>
          </p:nvPr>
        </p:nvSpPr>
        <p:spPr/>
        <p:txBody>
          <a:bodyPr/>
          <a:lstStyle/>
          <a:p>
            <a:endParaRPr lang="en-US" sz="2400" dirty="0"/>
          </a:p>
          <a:p>
            <a:r>
              <a:rPr lang="en-US" sz="2400" dirty="0"/>
              <a:t>“If …..[gold] is locked up in chests, it is not gold but a dead and useless rubbish; and the more of it lies sterile…the more all commerce and traffic is thereby weakened and impeded” (Lau, 1717, 174)</a:t>
            </a:r>
          </a:p>
          <a:p>
            <a:endParaRPr lang="en-US" sz="2400" dirty="0"/>
          </a:p>
          <a:p>
            <a:r>
              <a:rPr lang="en-US" sz="2400" dirty="0"/>
              <a:t>“A natural economy with little circulation was to be transformed into an exchange economy with much circulation: thus more means of circulation had to be procured, and these means of circulation had to fulfil their mission, i.e. circulate.” (Stark, 1944, 11)</a:t>
            </a:r>
            <a:endParaRPr lang="en-GB" sz="2400" dirty="0"/>
          </a:p>
        </p:txBody>
      </p:sp>
    </p:spTree>
    <p:extLst>
      <p:ext uri="{BB962C8B-B14F-4D97-AF65-F5344CB8AC3E}">
        <p14:creationId xmlns:p14="http://schemas.microsoft.com/office/powerpoint/2010/main" val="25260514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90CA9-C5E8-8F7E-40C3-947D4428F4CD}"/>
              </a:ext>
            </a:extLst>
          </p:cNvPr>
          <p:cNvSpPr>
            <a:spLocks noGrp="1"/>
          </p:cNvSpPr>
          <p:nvPr>
            <p:ph type="title"/>
          </p:nvPr>
        </p:nvSpPr>
        <p:spPr>
          <a:xfrm>
            <a:off x="457200" y="274638"/>
            <a:ext cx="8229600" cy="1143000"/>
          </a:xfrm>
        </p:spPr>
        <p:txBody>
          <a:bodyPr wrap="square" anchor="ctr">
            <a:normAutofit fontScale="90000"/>
          </a:bodyPr>
          <a:lstStyle/>
          <a:p>
            <a:r>
              <a:rPr lang="en-US" dirty="0"/>
              <a:t>John Law – </a:t>
            </a:r>
            <a:r>
              <a:rPr lang="el-GR" dirty="0"/>
              <a:t>μια ιδιοφυΐα η ένας τρελός</a:t>
            </a:r>
            <a:r>
              <a:rPr lang="en-US" dirty="0"/>
              <a:t>;</a:t>
            </a:r>
            <a:endParaRPr lang="en-GB" dirty="0"/>
          </a:p>
        </p:txBody>
      </p:sp>
      <p:pic>
        <p:nvPicPr>
          <p:cNvPr id="4" name="Picture 3">
            <a:extLst>
              <a:ext uri="{FF2B5EF4-FFF2-40B4-BE49-F238E27FC236}">
                <a16:creationId xmlns:a16="http://schemas.microsoft.com/office/drawing/2014/main" id="{3253E9E4-3647-5409-2C22-F7D2A8D67902}"/>
              </a:ext>
            </a:extLst>
          </p:cNvPr>
          <p:cNvPicPr>
            <a:picLocks noChangeAspect="1"/>
          </p:cNvPicPr>
          <p:nvPr/>
        </p:nvPicPr>
        <p:blipFill>
          <a:blip r:embed="rId2"/>
          <a:srcRect r="1" b="22954"/>
          <a:stretch/>
        </p:blipFill>
        <p:spPr>
          <a:xfrm>
            <a:off x="457200" y="1600200"/>
            <a:ext cx="4038600" cy="4525963"/>
          </a:xfrm>
          <a:prstGeom prst="rect">
            <a:avLst/>
          </a:prstGeom>
          <a:noFill/>
        </p:spPr>
      </p:pic>
      <p:sp>
        <p:nvSpPr>
          <p:cNvPr id="3" name="Content Placeholder 2">
            <a:extLst>
              <a:ext uri="{FF2B5EF4-FFF2-40B4-BE49-F238E27FC236}">
                <a16:creationId xmlns:a16="http://schemas.microsoft.com/office/drawing/2014/main" id="{85E59A79-8BD6-55C7-7AD3-6E4C7A56972B}"/>
              </a:ext>
            </a:extLst>
          </p:cNvPr>
          <p:cNvSpPr>
            <a:spLocks noGrp="1"/>
          </p:cNvSpPr>
          <p:nvPr>
            <p:ph sz="half" idx="2"/>
          </p:nvPr>
        </p:nvSpPr>
        <p:spPr>
          <a:xfrm>
            <a:off x="4648200" y="1600200"/>
            <a:ext cx="4038600" cy="4525963"/>
          </a:xfrm>
        </p:spPr>
        <p:txBody>
          <a:bodyPr wrap="square" anchor="t">
            <a:normAutofit/>
          </a:bodyPr>
          <a:lstStyle/>
          <a:p>
            <a:pPr>
              <a:lnSpc>
                <a:spcPct val="90000"/>
              </a:lnSpc>
            </a:pPr>
            <a:r>
              <a:rPr lang="en-US" sz="2400" dirty="0"/>
              <a:t>Law </a:t>
            </a:r>
            <a:r>
              <a:rPr lang="el-GR" sz="2400" dirty="0"/>
              <a:t>(</a:t>
            </a:r>
            <a:r>
              <a:rPr lang="en-US" sz="2400" dirty="0"/>
              <a:t>1671 </a:t>
            </a:r>
            <a:r>
              <a:rPr lang="el-GR" sz="2400" dirty="0"/>
              <a:t>-</a:t>
            </a:r>
            <a:r>
              <a:rPr lang="en-US" sz="2400" dirty="0"/>
              <a:t>1729) </a:t>
            </a:r>
            <a:endParaRPr lang="el-GR" sz="2400" dirty="0"/>
          </a:p>
          <a:p>
            <a:pPr>
              <a:lnSpc>
                <a:spcPct val="90000"/>
              </a:lnSpc>
            </a:pPr>
            <a:endParaRPr lang="en-US" sz="2400" dirty="0"/>
          </a:p>
          <a:p>
            <a:pPr>
              <a:lnSpc>
                <a:spcPct val="90000"/>
              </a:lnSpc>
            </a:pPr>
            <a:r>
              <a:rPr lang="en-US" sz="2400" i="1" dirty="0"/>
              <a:t>Money and Trade Considered: With a Proposal for Supplying the Nation with Money </a:t>
            </a:r>
            <a:r>
              <a:rPr lang="en-US" sz="2400" dirty="0"/>
              <a:t>(1705)</a:t>
            </a:r>
            <a:endParaRPr lang="el-GR" sz="2400" dirty="0"/>
          </a:p>
          <a:p>
            <a:pPr>
              <a:lnSpc>
                <a:spcPct val="90000"/>
              </a:lnSpc>
            </a:pPr>
            <a:endParaRPr lang="en-US" sz="2400" dirty="0"/>
          </a:p>
          <a:p>
            <a:pPr>
              <a:lnSpc>
                <a:spcPct val="90000"/>
              </a:lnSpc>
            </a:pPr>
            <a:r>
              <a:rPr lang="el-GR" sz="2400" dirty="0"/>
              <a:t>«Τράπεζα γης» που εκδίδει τραπεζογραμμάτια   σε αντικατάσταση του μεταλλικού νομίσματος.</a:t>
            </a:r>
          </a:p>
          <a:p>
            <a:pPr>
              <a:lnSpc>
                <a:spcPct val="90000"/>
              </a:lnSpc>
            </a:pPr>
            <a:endParaRPr lang="en-GB" sz="2400" dirty="0"/>
          </a:p>
        </p:txBody>
      </p:sp>
    </p:spTree>
    <p:extLst>
      <p:ext uri="{BB962C8B-B14F-4D97-AF65-F5344CB8AC3E}">
        <p14:creationId xmlns:p14="http://schemas.microsoft.com/office/powerpoint/2010/main" val="23124389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63D39-553D-445D-93A9-989516B8C600}"/>
              </a:ext>
            </a:extLst>
          </p:cNvPr>
          <p:cNvSpPr>
            <a:spLocks noGrp="1"/>
          </p:cNvSpPr>
          <p:nvPr>
            <p:ph type="title"/>
          </p:nvPr>
        </p:nvSpPr>
        <p:spPr/>
        <p:txBody>
          <a:bodyPr/>
          <a:lstStyle/>
          <a:p>
            <a:r>
              <a:rPr lang="el-GR" dirty="0"/>
              <a:t>Ο </a:t>
            </a:r>
            <a:r>
              <a:rPr lang="en-US" dirty="0"/>
              <a:t>John Law </a:t>
            </a:r>
            <a:r>
              <a:rPr lang="el-GR" dirty="0"/>
              <a:t>και η επανάσταση στην αντίληψη τι είναι το χρήμα</a:t>
            </a:r>
            <a:endParaRPr lang="en-GB" dirty="0"/>
          </a:p>
        </p:txBody>
      </p:sp>
      <p:sp>
        <p:nvSpPr>
          <p:cNvPr id="3" name="Content Placeholder 2">
            <a:extLst>
              <a:ext uri="{FF2B5EF4-FFF2-40B4-BE49-F238E27FC236}">
                <a16:creationId xmlns:a16="http://schemas.microsoft.com/office/drawing/2014/main" id="{CCC07575-B612-48B8-A1C1-8736086FBE62}"/>
              </a:ext>
            </a:extLst>
          </p:cNvPr>
          <p:cNvSpPr>
            <a:spLocks noGrp="1"/>
          </p:cNvSpPr>
          <p:nvPr>
            <p:ph idx="1"/>
          </p:nvPr>
        </p:nvSpPr>
        <p:spPr>
          <a:xfrm>
            <a:off x="464156" y="2060848"/>
            <a:ext cx="8229600" cy="4021907"/>
          </a:xfrm>
        </p:spPr>
        <p:txBody>
          <a:bodyPr>
            <a:normAutofit fontScale="70000" lnSpcReduction="20000"/>
          </a:bodyPr>
          <a:lstStyle/>
          <a:p>
            <a:r>
              <a:rPr lang="en-US" i="1" dirty="0"/>
              <a:t>“As money </a:t>
            </a:r>
            <a:r>
              <a:rPr lang="en-US" i="1" dirty="0" err="1"/>
              <a:t>encreased</a:t>
            </a:r>
            <a:r>
              <a:rPr lang="en-US" i="1" dirty="0"/>
              <a:t>, the disadvantages and inconveniences of barter were removed; the poor and idle were employed, more of the land was </a:t>
            </a:r>
            <a:r>
              <a:rPr lang="en-US" i="1" dirty="0" err="1"/>
              <a:t>laboured</a:t>
            </a:r>
            <a:r>
              <a:rPr lang="en-US" i="1" dirty="0"/>
              <a:t>, the product increased, manufactures and trade improves, and landed-men lived better, and the people with less dependance on them.” (p. 12) </a:t>
            </a:r>
          </a:p>
          <a:p>
            <a:pPr marL="0" indent="0">
              <a:buNone/>
            </a:pPr>
            <a:endParaRPr lang="en-US" i="1" dirty="0"/>
          </a:p>
          <a:p>
            <a:r>
              <a:rPr lang="en-US" i="1" dirty="0"/>
              <a:t>“National power and wealth consists in numbers of people, and magazines of home and foreign goods. These depend on trade, and trade depends on money. So to be powerful wealthy in proportion to other nations, we should have money in proportion with them; for the best laws without money cannot employ the people, improve the product or advance manufacture and trade.” (p. 57)</a:t>
            </a:r>
            <a:endParaRPr lang="en-GB" i="1" dirty="0"/>
          </a:p>
        </p:txBody>
      </p:sp>
    </p:spTree>
    <p:extLst>
      <p:ext uri="{BB962C8B-B14F-4D97-AF65-F5344CB8AC3E}">
        <p14:creationId xmlns:p14="http://schemas.microsoft.com/office/powerpoint/2010/main" val="18456362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Τίτλος 6"/>
          <p:cNvSpPr>
            <a:spLocks noGrp="1"/>
          </p:cNvSpPr>
          <p:nvPr>
            <p:ph type="ctrTitle"/>
          </p:nvPr>
        </p:nvSpPr>
        <p:spPr/>
        <p:txBody>
          <a:bodyPr/>
          <a:lstStyle/>
          <a:p>
            <a:pPr eaLnBrk="1" hangingPunct="1"/>
            <a:r>
              <a:rPr lang="el-GR" altLang="el-GR"/>
              <a:t>Τέλος Ενότητας</a:t>
            </a:r>
          </a:p>
        </p:txBody>
      </p:sp>
      <p:sp>
        <p:nvSpPr>
          <p:cNvPr id="51203" name="Υπότιτλος 7"/>
          <p:cNvSpPr>
            <a:spLocks noGrp="1"/>
          </p:cNvSpPr>
          <p:nvPr>
            <p:ph type="subTitle" idx="1"/>
          </p:nvPr>
        </p:nvSpPr>
        <p:spPr>
          <a:xfrm>
            <a:off x="684213" y="3886200"/>
            <a:ext cx="7775575" cy="1752600"/>
          </a:xfrm>
        </p:spPr>
        <p:txBody>
          <a:bodyPr/>
          <a:lstStyle/>
          <a:p>
            <a:pPr eaLnBrk="1" hangingPunct="1"/>
            <a:endParaRPr lang="el-GR" altLang="el-G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7"/>
          <p:cNvSpPr>
            <a:spLocks noGrp="1"/>
          </p:cNvSpPr>
          <p:nvPr>
            <p:ph type="title"/>
          </p:nvPr>
        </p:nvSpPr>
        <p:spPr/>
        <p:txBody>
          <a:bodyPr/>
          <a:lstStyle/>
          <a:p>
            <a:pPr eaLnBrk="1" hangingPunct="1"/>
            <a:r>
              <a:rPr lang="el-GR" altLang="el-GR"/>
              <a:t>Άδειες Χρήσης</a:t>
            </a:r>
          </a:p>
        </p:txBody>
      </p:sp>
      <p:sp>
        <p:nvSpPr>
          <p:cNvPr id="52227" name="Subtitle 8"/>
          <p:cNvSpPr>
            <a:spLocks noGrp="1"/>
          </p:cNvSpPr>
          <p:nvPr>
            <p:ph idx="1"/>
          </p:nvPr>
        </p:nvSpPr>
        <p:spPr>
          <a:xfrm>
            <a:off x="463550" y="1557338"/>
            <a:ext cx="8229600" cy="4525962"/>
          </a:xfrm>
        </p:spPr>
        <p:txBody>
          <a:bodyPr/>
          <a:lstStyle/>
          <a:p>
            <a:pPr eaLnBrk="1" hangingPunct="1"/>
            <a:r>
              <a:rPr lang="el-GR" altLang="el-GR" sz="2800"/>
              <a:t>Το παρόν εκπαιδευτικό υλικό υπόκειται σε</a:t>
            </a:r>
            <a:r>
              <a:rPr lang="en-US" altLang="el-GR" sz="2800"/>
              <a:t> </a:t>
            </a:r>
            <a:r>
              <a:rPr lang="el-GR" altLang="el-GR" sz="2800"/>
              <a:t>άδειες χρήσης </a:t>
            </a:r>
            <a:r>
              <a:rPr lang="en-US" altLang="el-GR" sz="2800"/>
              <a:t>Creative Commons. </a:t>
            </a:r>
          </a:p>
          <a:p>
            <a:pPr eaLnBrk="1" hangingPunct="1"/>
            <a:r>
              <a:rPr lang="el-GR" altLang="el-GR" sz="2800"/>
              <a:t>Για εκπαιδευτικό υλικό, όπως εικόνες, που υπόκειται σε άλλου τύπου άδειας χρήσης, η άδεια χρήσης αναφέρεται ρητώς. </a:t>
            </a:r>
          </a:p>
        </p:txBody>
      </p:sp>
      <p:pic>
        <p:nvPicPr>
          <p:cNvPr id="52228" name="7 - Εικόνα" descr="Λογότυπο για Άδειες χρήσης Creative Commons BY-NC-N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4941888"/>
            <a:ext cx="15811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l-GR" altLang="el-GR" sz="4000"/>
              <a:t>Μερκαντιλισμός</a:t>
            </a:r>
            <a:endParaRPr lang="en-GB" altLang="el-GR" sz="4000"/>
          </a:p>
        </p:txBody>
      </p:sp>
      <p:sp>
        <p:nvSpPr>
          <p:cNvPr id="14339" name="Content Placeholder 2"/>
          <p:cNvSpPr>
            <a:spLocks noGrp="1"/>
          </p:cNvSpPr>
          <p:nvPr>
            <p:ph idx="1"/>
          </p:nvPr>
        </p:nvSpPr>
        <p:spPr>
          <a:xfrm>
            <a:off x="463550" y="1557338"/>
            <a:ext cx="8229600" cy="4525962"/>
          </a:xfrm>
        </p:spPr>
        <p:txBody>
          <a:bodyPr/>
          <a:lstStyle/>
          <a:p>
            <a:pPr eaLnBrk="1" hangingPunct="1"/>
            <a:r>
              <a:rPr lang="el-GR" altLang="el-GR" sz="2000"/>
              <a:t>Ο όρος μερκαντιλισμός δημιουργείται μετά το φαινόμενο και έχει κριτική χροιά</a:t>
            </a:r>
          </a:p>
          <a:p>
            <a:pPr eaLnBrk="1" hangingPunct="1"/>
            <a:r>
              <a:rPr lang="en-GB" altLang="el-GR" sz="2000"/>
              <a:t>Adam Smith,  </a:t>
            </a:r>
            <a:r>
              <a:rPr lang="el-GR" altLang="el-GR" sz="2000"/>
              <a:t>(</a:t>
            </a:r>
            <a:r>
              <a:rPr lang="en-GB" altLang="el-GR" sz="2000"/>
              <a:t>1723-1790</a:t>
            </a:r>
            <a:r>
              <a:rPr lang="el-GR" altLang="el-GR" sz="2000"/>
              <a:t>)</a:t>
            </a:r>
          </a:p>
        </p:txBody>
      </p:sp>
      <p:pic>
        <p:nvPicPr>
          <p:cNvPr id="143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795588"/>
            <a:ext cx="2216150" cy="327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3638" y="4868863"/>
            <a:ext cx="3767137" cy="80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6550" y="3644900"/>
            <a:ext cx="2881313" cy="101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3375" y="2871788"/>
            <a:ext cx="2100263" cy="312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pPr eaLnBrk="1" hangingPunct="1"/>
            <a:r>
              <a:rPr lang="el-GR" altLang="el-GR"/>
              <a:t>Χρηματοδότηση</a:t>
            </a:r>
          </a:p>
        </p:txBody>
      </p:sp>
      <p:sp>
        <p:nvSpPr>
          <p:cNvPr id="53251" name="Content Placeholder 2"/>
          <p:cNvSpPr>
            <a:spLocks noGrp="1"/>
          </p:cNvSpPr>
          <p:nvPr>
            <p:ph idx="1"/>
          </p:nvPr>
        </p:nvSpPr>
        <p:spPr>
          <a:xfrm>
            <a:off x="457200" y="1341438"/>
            <a:ext cx="8229600" cy="4525962"/>
          </a:xfrm>
        </p:spPr>
        <p:txBody>
          <a:bodyPr/>
          <a:lstStyle/>
          <a:p>
            <a:pPr eaLnBrk="1" hangingPunct="1"/>
            <a:r>
              <a:rPr lang="el-GR" altLang="el-GR" sz="2000"/>
              <a:t>Το παρόν εκπαιδευτικό υλικό έχει αναπτυχθεί στα πλαίσια του εκπαιδευτικού έργου του διδάσκοντα.</a:t>
            </a:r>
            <a:endParaRPr lang="en-US" altLang="el-GR" sz="2000"/>
          </a:p>
          <a:p>
            <a:pPr eaLnBrk="1" hangingPunct="1"/>
            <a:r>
              <a:rPr lang="el-GR" altLang="el-GR" sz="2000"/>
              <a:t>Το έργο «</a:t>
            </a:r>
            <a:r>
              <a:rPr lang="el-GR" altLang="el-GR" sz="2000" b="1"/>
              <a:t>Ανοικτά Ακαδημαϊκά Μαθήματα στο Πανεπιστήμιο Αθηνών</a:t>
            </a:r>
            <a:r>
              <a:rPr lang="el-GR" altLang="el-GR" sz="2000"/>
              <a:t>» έχει χρηματοδοτήσει μόνο την αναδιαμόρφωση του εκπαιδευτικού υλικού. </a:t>
            </a:r>
            <a:endParaRPr lang="en-US" altLang="el-GR" sz="2000"/>
          </a:p>
          <a:p>
            <a:pPr eaLnBrk="1" hangingPunct="1"/>
            <a:r>
              <a:rPr lang="el-GR" altLang="el-GR" sz="200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53252"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250" y="4652963"/>
            <a:ext cx="550227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l-GR" altLang="el-GR" sz="4000"/>
              <a:t>Μερκαντιλισμός: αρνητική κριτική</a:t>
            </a:r>
            <a:endParaRPr lang="en-GB" altLang="el-GR" sz="4000"/>
          </a:p>
        </p:txBody>
      </p:sp>
      <p:sp>
        <p:nvSpPr>
          <p:cNvPr id="15363" name="Content Placeholder 2"/>
          <p:cNvSpPr>
            <a:spLocks noGrp="1"/>
          </p:cNvSpPr>
          <p:nvPr>
            <p:ph idx="1"/>
          </p:nvPr>
        </p:nvSpPr>
        <p:spPr>
          <a:xfrm>
            <a:off x="463550" y="1557338"/>
            <a:ext cx="8229600" cy="4525962"/>
          </a:xfrm>
        </p:spPr>
        <p:txBody>
          <a:bodyPr/>
          <a:lstStyle/>
          <a:p>
            <a:pPr eaLnBrk="1" hangingPunct="1">
              <a:defRPr/>
            </a:pPr>
            <a:r>
              <a:rPr lang="en-US" altLang="el-GR" sz="2000" dirty="0"/>
              <a:t>O </a:t>
            </a:r>
            <a:r>
              <a:rPr lang="el-GR" altLang="el-GR" sz="2000" dirty="0"/>
              <a:t>μερκαντιλισμός συγχέει το χρήμα [πολύτιμα μέταλλα] με τον πλούτο</a:t>
            </a:r>
          </a:p>
          <a:p>
            <a:pPr eaLnBrk="1" hangingPunct="1">
              <a:defRPr/>
            </a:pPr>
            <a:r>
              <a:rPr lang="el-GR" altLang="el-GR" sz="2000" dirty="0"/>
              <a:t>Πιστεύει ότι μια οικονομία δε μπορεί να αυτορυθμισθεί και ως εκ τούτου απαιτείται μια ρύθμιση από το κράτος</a:t>
            </a:r>
          </a:p>
          <a:p>
            <a:pPr eaLnBrk="1" hangingPunct="1">
              <a:defRPr/>
            </a:pPr>
            <a:r>
              <a:rPr lang="el-GR" altLang="el-GR" sz="2000" dirty="0"/>
              <a:t>Δίνει λανθασμένα έμφαση στο εμπορικό ισοζύγιο, στην απαγόρευση εξόδου πολυτίμων μετάλλων και στον προστατευτισμό.</a:t>
            </a:r>
          </a:p>
          <a:p>
            <a:pPr eaLnBrk="1" hangingPunct="1">
              <a:defRPr/>
            </a:pPr>
            <a:r>
              <a:rPr lang="el-GR" altLang="el-GR" sz="2000" dirty="0"/>
              <a:t>Η αρνητική αυτή άποψη συνεχίστηκε στην κλασική πολιτική οικονομία [</a:t>
            </a:r>
            <a:r>
              <a:rPr lang="en-US" altLang="el-GR" sz="2000" dirty="0"/>
              <a:t>JR McCulloch] </a:t>
            </a:r>
            <a:r>
              <a:rPr lang="el-GR" altLang="el-GR" sz="2000" dirty="0"/>
              <a:t>στη φιλελεύθερη σχολή και ακόμα και σήμερα ο μερκαντιλισμός αντιμετωπίζεται ως προσοδοθηρία </a:t>
            </a:r>
            <a:r>
              <a:rPr lang="en-US" altLang="el-GR" sz="2000" dirty="0"/>
              <a:t>(rent-seeking)</a:t>
            </a:r>
            <a:r>
              <a:rPr lang="el-GR" altLang="el-GR" sz="2000" dirty="0"/>
              <a:t>:</a:t>
            </a:r>
            <a:r>
              <a:rPr lang="en-US" altLang="el-GR" sz="2000" dirty="0"/>
              <a:t> </a:t>
            </a:r>
            <a:endParaRPr lang="el-GR" altLang="el-GR" sz="2000" dirty="0"/>
          </a:p>
          <a:p>
            <a:pPr marL="0" indent="0" eaLnBrk="1" hangingPunct="1">
              <a:buFont typeface="Arial" charset="0"/>
              <a:buNone/>
              <a:defRPr/>
            </a:pPr>
            <a:r>
              <a:rPr lang="en-US" altLang="el-GR" sz="2000" dirty="0"/>
              <a:t>R. E. </a:t>
            </a:r>
            <a:r>
              <a:rPr lang="en-US" altLang="el-GR" sz="2000" dirty="0" err="1"/>
              <a:t>Ekelund</a:t>
            </a:r>
            <a:r>
              <a:rPr lang="en-US" altLang="el-GR" sz="2000" dirty="0"/>
              <a:t> </a:t>
            </a:r>
            <a:r>
              <a:rPr lang="el-GR" altLang="el-GR" sz="2000" dirty="0"/>
              <a:t>&amp;</a:t>
            </a:r>
            <a:r>
              <a:rPr lang="en-US" altLang="el-GR" sz="2000" dirty="0"/>
              <a:t> R. K. </a:t>
            </a:r>
            <a:r>
              <a:rPr lang="en-US" altLang="el-GR" sz="2000" dirty="0" err="1"/>
              <a:t>Tollison</a:t>
            </a:r>
            <a:r>
              <a:rPr lang="el-GR" altLang="el-GR" sz="2000" dirty="0"/>
              <a:t>,</a:t>
            </a:r>
            <a:r>
              <a:rPr lang="en-US" altLang="el-GR" sz="2000" dirty="0"/>
              <a:t> </a:t>
            </a:r>
            <a:r>
              <a:rPr lang="en-US" altLang="el-GR" sz="2000" i="1" dirty="0"/>
              <a:t>Politicized Economics. Monarchy, Monopoly and Mercantilism</a:t>
            </a:r>
            <a:r>
              <a:rPr lang="en-US" altLang="el-GR" sz="2000" dirty="0"/>
              <a:t>. 1997</a:t>
            </a:r>
            <a:endParaRPr lang="el-GR" altLang="el-GR" sz="2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l-GR" altLang="el-GR" sz="4000"/>
              <a:t>Μερκαντιλισμός</a:t>
            </a:r>
            <a:endParaRPr lang="en-GB" altLang="el-GR" sz="4000"/>
          </a:p>
        </p:txBody>
      </p:sp>
      <p:sp>
        <p:nvSpPr>
          <p:cNvPr id="16387" name="Content Placeholder 2"/>
          <p:cNvSpPr>
            <a:spLocks noGrp="1"/>
          </p:cNvSpPr>
          <p:nvPr>
            <p:ph idx="1"/>
          </p:nvPr>
        </p:nvSpPr>
        <p:spPr>
          <a:xfrm>
            <a:off x="463550" y="1557338"/>
            <a:ext cx="8229600" cy="4525962"/>
          </a:xfrm>
        </p:spPr>
        <p:txBody>
          <a:bodyPr/>
          <a:lstStyle/>
          <a:p>
            <a:pPr eaLnBrk="1" hangingPunct="1"/>
            <a:r>
              <a:rPr lang="el-GR" altLang="el-GR" sz="2000"/>
              <a:t>Ο όρος μερκαντιλισμός δημιουργείται μετά το φαινόμενο και έχει κριτική χροιά.  Δύο ερμηνείες: Η </a:t>
            </a:r>
            <a:r>
              <a:rPr lang="el-GR" altLang="el-GR" sz="2000" b="1"/>
              <a:t>θετική </a:t>
            </a:r>
            <a:r>
              <a:rPr lang="el-GR" altLang="el-GR" sz="2000"/>
              <a:t>(</a:t>
            </a:r>
            <a:r>
              <a:rPr lang="en-US" altLang="el-GR" sz="2000"/>
              <a:t>Schmoller)</a:t>
            </a:r>
            <a:endParaRPr lang="el-GR" altLang="el-GR" sz="2000"/>
          </a:p>
          <a:p>
            <a:pPr eaLnBrk="1" hangingPunct="1"/>
            <a:r>
              <a:rPr lang="en-GB" altLang="el-GR" sz="2000"/>
              <a:t>Gustav Schmoller </a:t>
            </a:r>
            <a:r>
              <a:rPr lang="el-GR" altLang="el-GR" sz="2000"/>
              <a:t>(</a:t>
            </a:r>
            <a:r>
              <a:rPr lang="en-GB" altLang="el-GR" sz="2000"/>
              <a:t>1838-1917</a:t>
            </a:r>
            <a:r>
              <a:rPr lang="el-GR" altLang="el-GR" sz="2000"/>
              <a:t>) [Γερμανική Ιστορική Σχολή]</a:t>
            </a:r>
          </a:p>
        </p:txBody>
      </p:sp>
      <p:pic>
        <p:nvPicPr>
          <p:cNvPr id="163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6563" y="2852738"/>
            <a:ext cx="2116137" cy="341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2852738"/>
            <a:ext cx="2376487" cy="3389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549275"/>
            <a:ext cx="4189413" cy="4251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95913" y="620713"/>
            <a:ext cx="3024187" cy="2447925"/>
          </a:xfrm>
          <a:prstGeom prst="rect">
            <a:avLst/>
          </a:prstGeom>
        </p:spPr>
        <p:txBody>
          <a:bodyPr anchor="ctr">
            <a:normAutofit fontScale="85000" lnSpcReduction="10000"/>
          </a:bodyPr>
          <a:lstStyle/>
          <a:p>
            <a:pPr>
              <a:defRPr/>
            </a:pPr>
            <a:r>
              <a:rPr lang="el-GR" dirty="0"/>
              <a:t>Διακυβεύονταν ζητήματα πολιτικής ισχύος, τα οποία ήταν, ταυτόχρονα, </a:t>
            </a:r>
            <a:r>
              <a:rPr lang="el-GR" b="1" dirty="0"/>
              <a:t>ζητήματα οικονομικής οργάνωσης</a:t>
            </a:r>
            <a:r>
              <a:rPr lang="el-GR" dirty="0"/>
              <a:t>. Το διακύβευμα ήταν η δημιουργία </a:t>
            </a:r>
            <a:r>
              <a:rPr lang="el-GR" b="1" i="1" dirty="0"/>
              <a:t>πολιτικών</a:t>
            </a:r>
            <a:r>
              <a:rPr lang="el-GR" dirty="0"/>
              <a:t> οικονομιών ως ενιαίων οργανισμών, των οποίων το κέντρο έπρεπε να είναι, όχι απλά μια κρατική πολιτική που θα πήγαινε προς όλες τις κατευθύνσεις, αλλά μάλλον ο ζωντανός σφυγμός ενός ενιαίου συναισθήματος.</a:t>
            </a:r>
            <a:endParaRPr lang="en-GB" dirty="0"/>
          </a:p>
        </p:txBody>
      </p:sp>
      <p:sp>
        <p:nvSpPr>
          <p:cNvPr id="3" name="TextBox 2"/>
          <p:cNvSpPr txBox="1"/>
          <p:nvPr/>
        </p:nvSpPr>
        <p:spPr>
          <a:xfrm>
            <a:off x="5322888" y="3068638"/>
            <a:ext cx="3097212" cy="1584325"/>
          </a:xfrm>
          <a:prstGeom prst="rect">
            <a:avLst/>
          </a:prstGeom>
        </p:spPr>
        <p:txBody>
          <a:bodyPr anchor="ctr">
            <a:normAutofit fontScale="85000" lnSpcReduction="20000"/>
          </a:bodyPr>
          <a:lstStyle/>
          <a:p>
            <a:pPr>
              <a:defRPr/>
            </a:pPr>
            <a:r>
              <a:rPr lang="el-GR" dirty="0"/>
              <a:t>Μόνο όποιος αντιλαμβάνεται έτσι τον μερκαντιλισμό θα μπορέσει να τον κατανοήσει. Ο εσωτερικός του πυρήνας δεν είναι παρά </a:t>
            </a:r>
            <a:r>
              <a:rPr lang="el-GR" b="1" dirty="0"/>
              <a:t>δημιουργία του κράτους</a:t>
            </a:r>
            <a:r>
              <a:rPr lang="el-GR" dirty="0"/>
              <a:t>. Όχι δημιουργία κράτους  με τη στενή έννοια, αλλά δημιουργία κράτους και δημιουργία εθνικής οικονομίας ταυτόχρονα </a:t>
            </a:r>
            <a:endParaRPr lang="en-GB" dirty="0"/>
          </a:p>
        </p:txBody>
      </p:sp>
    </p:spTree>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3288</Words>
  <Application>Microsoft Office PowerPoint</Application>
  <PresentationFormat>On-screen Show (4:3)</PresentationFormat>
  <Paragraphs>300</Paragraphs>
  <Slides>60</Slides>
  <Notes>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60</vt:i4>
      </vt:variant>
    </vt:vector>
  </HeadingPairs>
  <TitlesOfParts>
    <vt:vector size="63" baseType="lpstr">
      <vt:lpstr>Arial</vt:lpstr>
      <vt:lpstr>Calibri</vt:lpstr>
      <vt:lpstr>Θέμα του Office</vt:lpstr>
      <vt:lpstr>Ιστορία Οικονομικών Θεωριών</vt:lpstr>
      <vt:lpstr>Σκοποί  ενότητας</vt:lpstr>
      <vt:lpstr>Περιεχόμενα ενότητας</vt:lpstr>
      <vt:lpstr>Μερκαντιλισμός</vt:lpstr>
      <vt:lpstr>Μερκαντιλισμός</vt:lpstr>
      <vt:lpstr>Μερκαντιλισμός</vt:lpstr>
      <vt:lpstr>Μερκαντιλισμός: αρνητική κριτική</vt:lpstr>
      <vt:lpstr>Μερκαντιλισμός</vt:lpstr>
      <vt:lpstr>PowerPoint Presentation</vt:lpstr>
      <vt:lpstr>PowerPoint Presentation</vt:lpstr>
      <vt:lpstr>Eli Filip Heckscher (1879-1952)</vt:lpstr>
      <vt:lpstr>Προς το τέλος του ευρωπαϊκού μεσαίωνα</vt:lpstr>
      <vt:lpstr>PowerPoint Presentation</vt:lpstr>
      <vt:lpstr>Αναγέννηση, εμπορική επανάσταση και η δημιουργία της εμπορικής τάξης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Thomas Mun – Εμπορικός μερκαντιλισμός </vt:lpstr>
      <vt:lpstr>PowerPoint Presentation</vt:lpstr>
      <vt:lpstr>PowerPoint Presentation</vt:lpstr>
      <vt:lpstr>PowerPoint Presentation</vt:lpstr>
      <vt:lpstr>PowerPoint Presentation</vt:lpstr>
      <vt:lpstr>Ο Mun και τα εμπορικά συμφέροντα</vt:lpstr>
      <vt:lpstr>Sir William Petty (1623–1687)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Charles Davenant  (1656–1714)</vt:lpstr>
      <vt:lpstr>Γαλλική σχολή</vt:lpstr>
      <vt:lpstr>Colbert – Κρατικός μερκαντιλισμός</vt:lpstr>
      <vt:lpstr>Ο Colbert και το Κράτος</vt:lpstr>
      <vt:lpstr>Τελικά ήταν οι μερκανταλιστές σχολή και τι πρεσβεύουν;</vt:lpstr>
      <vt:lpstr>Νομισματική Θεωρία</vt:lpstr>
      <vt:lpstr>Ο ορισμός του χρήματος</vt:lpstr>
      <vt:lpstr>Η οικονομία της νήσου Γιαπ</vt:lpstr>
      <vt:lpstr>«Χρήμα» Γιαπ</vt:lpstr>
      <vt:lpstr>Είναι «Χρήμα»;</vt:lpstr>
      <vt:lpstr>Η Σχολή της Salamanca</vt:lpstr>
      <vt:lpstr>Υποτίμηση του νομίσματος και πληθωρισμός.</vt:lpstr>
      <vt:lpstr>Υποβάθμιση μεταλλικού νομίσματος</vt:lpstr>
      <vt:lpstr>Η έλλειψη ρευστού απασχολεί τους μερκανταλιστές</vt:lpstr>
      <vt:lpstr>John Law – μια ιδιοφυΐα η ένας τρελός;</vt:lpstr>
      <vt:lpstr>Ο John Law και η επανάσταση στην αντίληψη τι είναι το χρήμα</vt:lpstr>
      <vt:lpstr>Τέλος Ενότητας</vt:lpstr>
      <vt:lpstr>Άδειες Χρήσης</vt:lpstr>
      <vt:lpstr>Χρηματοδότηση</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2014-04-27T23:57:13Z</dcterms:created>
  <dcterms:modified xsi:type="dcterms:W3CDTF">2024-10-17T10:13:29Z</dcterms:modified>
</cp:coreProperties>
</file>