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0"/>
  </p:notesMasterIdLst>
  <p:sldIdLst>
    <p:sldId id="256" r:id="rId2"/>
    <p:sldId id="261" r:id="rId3"/>
    <p:sldId id="400" r:id="rId4"/>
    <p:sldId id="346" r:id="rId5"/>
    <p:sldId id="347" r:id="rId6"/>
    <p:sldId id="410" r:id="rId7"/>
    <p:sldId id="349" r:id="rId8"/>
    <p:sldId id="355" r:id="rId9"/>
    <p:sldId id="356" r:id="rId10"/>
    <p:sldId id="358" r:id="rId11"/>
    <p:sldId id="363" r:id="rId12"/>
    <p:sldId id="364" r:id="rId13"/>
    <p:sldId id="365" r:id="rId14"/>
    <p:sldId id="359" r:id="rId15"/>
    <p:sldId id="360" r:id="rId16"/>
    <p:sldId id="362" r:id="rId17"/>
    <p:sldId id="361" r:id="rId18"/>
    <p:sldId id="403" r:id="rId19"/>
    <p:sldId id="404" r:id="rId20"/>
    <p:sldId id="405" r:id="rId21"/>
    <p:sldId id="406" r:id="rId22"/>
    <p:sldId id="407" r:id="rId23"/>
    <p:sldId id="408" r:id="rId24"/>
    <p:sldId id="271" r:id="rId25"/>
    <p:sldId id="273" r:id="rId26"/>
    <p:sldId id="368" r:id="rId27"/>
    <p:sldId id="376" r:id="rId28"/>
    <p:sldId id="370" r:id="rId29"/>
    <p:sldId id="274" r:id="rId30"/>
    <p:sldId id="371" r:id="rId31"/>
    <p:sldId id="272" r:id="rId32"/>
    <p:sldId id="377" r:id="rId33"/>
    <p:sldId id="373" r:id="rId34"/>
    <p:sldId id="372" r:id="rId35"/>
    <p:sldId id="374" r:id="rId36"/>
    <p:sldId id="375" r:id="rId37"/>
    <p:sldId id="275" r:id="rId38"/>
    <p:sldId id="378" r:id="rId39"/>
    <p:sldId id="411" r:id="rId40"/>
    <p:sldId id="382" r:id="rId41"/>
    <p:sldId id="381" r:id="rId42"/>
    <p:sldId id="383" r:id="rId43"/>
    <p:sldId id="278" r:id="rId44"/>
    <p:sldId id="385" r:id="rId45"/>
    <p:sldId id="386" r:id="rId46"/>
    <p:sldId id="388" r:id="rId47"/>
    <p:sldId id="387" r:id="rId48"/>
    <p:sldId id="389" r:id="rId49"/>
    <p:sldId id="396" r:id="rId50"/>
    <p:sldId id="399" r:id="rId51"/>
    <p:sldId id="398" r:id="rId52"/>
    <p:sldId id="390" r:id="rId53"/>
    <p:sldId id="393" r:id="rId54"/>
    <p:sldId id="394" r:id="rId55"/>
    <p:sldId id="402" r:id="rId56"/>
    <p:sldId id="280" r:id="rId57"/>
    <p:sldId id="289" r:id="rId58"/>
    <p:sldId id="290" r:id="rId59"/>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autoAdjust="0"/>
    <p:restoredTop sz="99309" autoAdjust="0"/>
  </p:normalViewPr>
  <p:slideViewPr>
    <p:cSldViewPr>
      <p:cViewPr varScale="1">
        <p:scale>
          <a:sx n="78" d="100"/>
          <a:sy n="78" d="100"/>
        </p:scale>
        <p:origin x="1068"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4/11/2024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56</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57</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58</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Από τον μερκαντιλισμό στην κλασική πολιτική οικονομία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11560" y="1340768"/>
            <a:ext cx="7772400" cy="1470025"/>
          </a:xfrm>
        </p:spPr>
        <p:txBody>
          <a:bodyPr/>
          <a:lstStyle/>
          <a:p>
            <a:pPr eaLnBrk="1" hangingPunct="1"/>
            <a:r>
              <a:rPr lang="el-GR" altLang="el-GR" dirty="0"/>
              <a:t>Ιστορία Οικονομικών Θεωριών</a:t>
            </a:r>
          </a:p>
        </p:txBody>
      </p:sp>
      <p:sp>
        <p:nvSpPr>
          <p:cNvPr id="9219" name="Υπότιτλος 2"/>
          <p:cNvSpPr>
            <a:spLocks noGrp="1"/>
          </p:cNvSpPr>
          <p:nvPr>
            <p:ph type="subTitle" idx="1"/>
          </p:nvPr>
        </p:nvSpPr>
        <p:spPr>
          <a:xfrm>
            <a:off x="107504" y="2708920"/>
            <a:ext cx="8893050" cy="36004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4</a:t>
            </a:r>
            <a:r>
              <a:rPr lang="el-GR" altLang="el-GR" sz="2800" dirty="0">
                <a:solidFill>
                  <a:schemeClr val="accent1"/>
                </a:solidFill>
              </a:rPr>
              <a:t>:</a:t>
            </a:r>
            <a:r>
              <a:rPr lang="en-US" altLang="el-GR" sz="2800" dirty="0">
                <a:solidFill>
                  <a:schemeClr val="accent1"/>
                </a:solidFill>
              </a:rPr>
              <a:t> </a:t>
            </a:r>
            <a:r>
              <a:rPr lang="el-GR" altLang="el-GR" sz="2800" dirty="0"/>
              <a:t>Από τον μερκαντιλισμό στην κλασική πολιτική οικονομία (Φυσιοκράτες και άλλοι)</a:t>
            </a:r>
            <a:endParaRPr lang="en-US" altLang="el-GR" sz="2800" dirty="0"/>
          </a:p>
          <a:p>
            <a:pPr eaLnBrk="1" hangingPunct="1"/>
            <a:r>
              <a:rPr lang="el-GR" altLang="el-GR" sz="2800" dirty="0"/>
              <a:t>Κωνσταντίνος </a:t>
            </a:r>
            <a:r>
              <a:rPr lang="el-GR" altLang="el-GR" sz="2800" dirty="0" err="1"/>
              <a:t>Ρεπαπής</a:t>
            </a:r>
            <a:endParaRPr lang="el-GR" altLang="el-GR" sz="2800" dirty="0"/>
          </a:p>
          <a:p>
            <a:pPr eaLnBrk="1" hangingPunct="1"/>
            <a:r>
              <a:rPr lang="el-GR" altLang="el-GR" sz="2800" dirty="0"/>
              <a:t>Βασισμένο στις σημειώσεις του </a:t>
            </a:r>
          </a:p>
          <a:p>
            <a:pPr eaLnBrk="1" hangingPunct="1"/>
            <a:r>
              <a:rPr lang="el-GR" altLang="el-GR" sz="2800" dirty="0"/>
              <a:t>Νίκου </a:t>
            </a:r>
            <a:r>
              <a:rPr lang="el-GR" altLang="el-GR" sz="2800" dirty="0" err="1"/>
              <a:t>Θεοχαράκη</a:t>
            </a:r>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John Law (1671–1729)</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3751641" cy="466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76328" y="5792416"/>
            <a:ext cx="3078088" cy="600164"/>
          </a:xfrm>
          <a:prstGeom prst="rect">
            <a:avLst/>
          </a:prstGeom>
        </p:spPr>
        <p:txBody>
          <a:bodyPr wrap="square">
            <a:spAutoFit/>
          </a:bodyPr>
          <a:lstStyle/>
          <a:p>
            <a:r>
              <a:rPr lang="en-US" sz="1100" dirty="0"/>
              <a:t>John Law attributed to Alexis Simon Belle</a:t>
            </a:r>
          </a:p>
          <a:p>
            <a:r>
              <a:rPr lang="en-US" sz="1100" dirty="0"/>
              <a:t>oil on canvas, circa 1715-1720, 813 mm x 635 mm, oval, NPG 191</a:t>
            </a:r>
            <a:endParaRPr lang="en-GB" sz="11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268760"/>
            <a:ext cx="3124031" cy="401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31647" y="5723166"/>
            <a:ext cx="2406749" cy="307777"/>
          </a:xfrm>
          <a:prstGeom prst="rect">
            <a:avLst/>
          </a:prstGeom>
        </p:spPr>
        <p:txBody>
          <a:bodyPr wrap="none">
            <a:spAutoFit/>
          </a:bodyPr>
          <a:lstStyle/>
          <a:p>
            <a:r>
              <a:rPr lang="en-US" sz="1400" dirty="0"/>
              <a:t>John Law, by Casimir Balthazar</a:t>
            </a:r>
            <a:endParaRPr lang="en-GB" sz="1400" dirty="0"/>
          </a:p>
        </p:txBody>
      </p:sp>
    </p:spTree>
    <p:extLst>
      <p:ext uri="{BB962C8B-B14F-4D97-AF65-F5344CB8AC3E}">
        <p14:creationId xmlns:p14="http://schemas.microsoft.com/office/powerpoint/2010/main" val="3348578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John Law (1671–1729)</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0768"/>
            <a:ext cx="76200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28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John Law (1671–1729)</a:t>
            </a:r>
            <a:endParaRPr lang="en-GB" sz="28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268760"/>
            <a:ext cx="4386089" cy="446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134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John Law (1671–1729)</a:t>
            </a:r>
            <a:endParaRPr lang="en-GB"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96752"/>
            <a:ext cx="6215336" cy="478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75656" y="6015853"/>
            <a:ext cx="6235116" cy="369332"/>
          </a:xfrm>
          <a:prstGeom prst="rect">
            <a:avLst/>
          </a:prstGeom>
        </p:spPr>
        <p:txBody>
          <a:bodyPr wrap="square">
            <a:spAutoFit/>
          </a:bodyPr>
          <a:lstStyle/>
          <a:p>
            <a:r>
              <a:rPr lang="en-GB" dirty="0"/>
              <a:t>https://www.nfb.ca/film/john_law_and_the_mississippi_bubble</a:t>
            </a:r>
          </a:p>
        </p:txBody>
      </p:sp>
    </p:spTree>
    <p:extLst>
      <p:ext uri="{BB962C8B-B14F-4D97-AF65-F5344CB8AC3E}">
        <p14:creationId xmlns:p14="http://schemas.microsoft.com/office/powerpoint/2010/main" val="4280138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a:t>John Law (1671–1729)</a:t>
            </a:r>
            <a:endParaRPr lang="en-GB"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30003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124173"/>
            <a:ext cx="27813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766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a:t>John Law (1671–1729)</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0768"/>
            <a:ext cx="54578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038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Richard Cantillon ?(1680–1734)</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32" y="1340768"/>
            <a:ext cx="2687120" cy="464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340768"/>
            <a:ext cx="1896244" cy="355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162" y="5013175"/>
            <a:ext cx="1969978" cy="66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340768"/>
            <a:ext cx="27051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591" y="5129872"/>
            <a:ext cx="257175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00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Richard Cantillon ?(1680–1734)</a:t>
            </a:r>
            <a:endParaRPr lang="en-GB"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80728"/>
            <a:ext cx="25336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173" y="2034927"/>
            <a:ext cx="252412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996952"/>
            <a:ext cx="2466975"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59775"/>
            <a:ext cx="24003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160028"/>
            <a:ext cx="26574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350" y="4598694"/>
            <a:ext cx="2992363" cy="155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3194" y="3693395"/>
            <a:ext cx="2894676" cy="79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9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15702-5AA2-6E36-8BB9-BC75DD5CC491}"/>
              </a:ext>
            </a:extLst>
          </p:cNvPr>
          <p:cNvSpPr>
            <a:spLocks noGrp="1"/>
          </p:cNvSpPr>
          <p:nvPr>
            <p:ph type="title"/>
          </p:nvPr>
        </p:nvSpPr>
        <p:spPr/>
        <p:txBody>
          <a:bodyPr/>
          <a:lstStyle/>
          <a:p>
            <a:r>
              <a:rPr lang="en-US" dirty="0"/>
              <a:t>Essai sur la nature du commerce </a:t>
            </a:r>
            <a:r>
              <a:rPr lang="en-US" dirty="0" err="1"/>
              <a:t>en</a:t>
            </a:r>
            <a:r>
              <a:rPr lang="en-US" dirty="0"/>
              <a:t> general (1755)</a:t>
            </a:r>
            <a:endParaRPr lang="en-GB" dirty="0"/>
          </a:p>
        </p:txBody>
      </p:sp>
      <p:sp>
        <p:nvSpPr>
          <p:cNvPr id="3" name="Content Placeholder 2">
            <a:extLst>
              <a:ext uri="{FF2B5EF4-FFF2-40B4-BE49-F238E27FC236}">
                <a16:creationId xmlns:a16="http://schemas.microsoft.com/office/drawing/2014/main" id="{DC0EEB88-AD1D-E23B-7DCE-6D6875B4B036}"/>
              </a:ext>
            </a:extLst>
          </p:cNvPr>
          <p:cNvSpPr>
            <a:spLocks noGrp="1"/>
          </p:cNvSpPr>
          <p:nvPr>
            <p:ph idx="1"/>
          </p:nvPr>
        </p:nvSpPr>
        <p:spPr>
          <a:xfrm>
            <a:off x="179512" y="1700808"/>
            <a:ext cx="8928992" cy="4608512"/>
          </a:xfrm>
        </p:spPr>
        <p:txBody>
          <a:bodyPr/>
          <a:lstStyle/>
          <a:p>
            <a:r>
              <a:rPr lang="en-US" sz="1800" dirty="0"/>
              <a:t>O Cantillon </a:t>
            </a:r>
            <a:r>
              <a:rPr lang="el-GR" sz="1800" dirty="0"/>
              <a:t>δημιουργεί ένα </a:t>
            </a:r>
            <a:r>
              <a:rPr lang="el-GR" sz="1800" dirty="0">
                <a:solidFill>
                  <a:srgbClr val="FF0000"/>
                </a:solidFill>
              </a:rPr>
              <a:t>βασικό οικονομικό μοντέλο </a:t>
            </a:r>
            <a:r>
              <a:rPr lang="el-GR" sz="1800" dirty="0"/>
              <a:t>για να αναλύσει τις ροπές της οικονομίας</a:t>
            </a:r>
          </a:p>
          <a:p>
            <a:pPr lvl="1"/>
            <a:r>
              <a:rPr lang="en-US" sz="1800" dirty="0"/>
              <a:t>“A large estate that I wish to consider as if it’s the only one in the world” (1931:33)</a:t>
            </a:r>
            <a:endParaRPr lang="el-GR" sz="800" dirty="0"/>
          </a:p>
          <a:p>
            <a:r>
              <a:rPr lang="el-GR" sz="1800" dirty="0"/>
              <a:t>Υπάρχουν τρεις </a:t>
            </a:r>
            <a:r>
              <a:rPr lang="el-GR" sz="1800" dirty="0">
                <a:solidFill>
                  <a:srgbClr val="FF0000"/>
                </a:solidFill>
              </a:rPr>
              <a:t>τάξεις</a:t>
            </a:r>
          </a:p>
          <a:p>
            <a:pPr lvl="1"/>
            <a:r>
              <a:rPr lang="el-GR" sz="1800" dirty="0">
                <a:solidFill>
                  <a:srgbClr val="FF0000"/>
                </a:solidFill>
              </a:rPr>
              <a:t>Γαιοκτήμονες</a:t>
            </a:r>
            <a:r>
              <a:rPr lang="el-GR" sz="1800" dirty="0"/>
              <a:t> </a:t>
            </a:r>
            <a:r>
              <a:rPr lang="en-US" sz="1800" dirty="0"/>
              <a:t>(the landlord)</a:t>
            </a:r>
            <a:endParaRPr lang="el-GR" sz="1800" dirty="0"/>
          </a:p>
          <a:p>
            <a:pPr lvl="1"/>
            <a:r>
              <a:rPr lang="el-GR" sz="1800" dirty="0">
                <a:solidFill>
                  <a:srgbClr val="FF0000"/>
                </a:solidFill>
              </a:rPr>
              <a:t>Εργοδηγοί</a:t>
            </a:r>
            <a:r>
              <a:rPr lang="el-GR" sz="1800" dirty="0"/>
              <a:t> </a:t>
            </a:r>
            <a:r>
              <a:rPr lang="en-US" sz="1800" dirty="0"/>
              <a:t>(the overseers)</a:t>
            </a:r>
            <a:endParaRPr lang="el-GR" sz="1800" dirty="0"/>
          </a:p>
          <a:p>
            <a:pPr lvl="1"/>
            <a:r>
              <a:rPr lang="el-GR" sz="1800" dirty="0">
                <a:solidFill>
                  <a:srgbClr val="FF0000"/>
                </a:solidFill>
              </a:rPr>
              <a:t>Εργάτες</a:t>
            </a:r>
            <a:r>
              <a:rPr lang="en-US" sz="1800" dirty="0"/>
              <a:t> (the workers)</a:t>
            </a:r>
            <a:endParaRPr lang="el-GR" sz="800" dirty="0"/>
          </a:p>
          <a:p>
            <a:r>
              <a:rPr lang="el-GR" sz="1800" dirty="0"/>
              <a:t>Μια </a:t>
            </a:r>
            <a:r>
              <a:rPr lang="el-GR" sz="1800" dirty="0">
                <a:solidFill>
                  <a:srgbClr val="FF0000"/>
                </a:solidFill>
              </a:rPr>
              <a:t>κλειστή, ανταλλακτική οικονομία </a:t>
            </a:r>
            <a:r>
              <a:rPr lang="el-GR" sz="1800" dirty="0"/>
              <a:t>βασίζεται στις </a:t>
            </a:r>
            <a:r>
              <a:rPr lang="el-GR" sz="1800" dirty="0">
                <a:solidFill>
                  <a:srgbClr val="FF0000"/>
                </a:solidFill>
              </a:rPr>
              <a:t>αποφάσεις του γαιοκτήμονα </a:t>
            </a:r>
            <a:r>
              <a:rPr lang="el-GR" sz="1800" dirty="0"/>
              <a:t>για το πως θα οργανωθεί. </a:t>
            </a:r>
          </a:p>
          <a:p>
            <a:pPr lvl="1"/>
            <a:r>
              <a:rPr lang="el-GR" sz="1800" dirty="0"/>
              <a:t>Οι δικές του επιλογές καθορίζουν την γενική ζήτηση πέραν της παραγωγής που χρειάζεται για επιβίωση. </a:t>
            </a:r>
          </a:p>
        </p:txBody>
      </p:sp>
    </p:spTree>
    <p:extLst>
      <p:ext uri="{BB962C8B-B14F-4D97-AF65-F5344CB8AC3E}">
        <p14:creationId xmlns:p14="http://schemas.microsoft.com/office/powerpoint/2010/main" val="2032940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5C1A-565E-3169-058E-D1B7BC3B9B19}"/>
              </a:ext>
            </a:extLst>
          </p:cNvPr>
          <p:cNvSpPr>
            <a:spLocks noGrp="1"/>
          </p:cNvSpPr>
          <p:nvPr>
            <p:ph type="title"/>
          </p:nvPr>
        </p:nvSpPr>
        <p:spPr>
          <a:xfrm>
            <a:off x="457200" y="404664"/>
            <a:ext cx="8229600" cy="792088"/>
          </a:xfrm>
        </p:spPr>
        <p:txBody>
          <a:bodyPr/>
          <a:lstStyle/>
          <a:p>
            <a:r>
              <a:rPr lang="el-GR" sz="2800" dirty="0"/>
              <a:t>Από το ‘ανταλλακτικό’ αυτάρκες φέουδο στην ‘εν</a:t>
            </a:r>
            <a:r>
              <a:rPr lang="en-US" sz="2800" dirty="0"/>
              <a:t> </a:t>
            </a:r>
            <a:r>
              <a:rPr lang="el-GR" sz="2800" dirty="0"/>
              <a:t>χρήματι’ οικονομία αγοράς</a:t>
            </a:r>
            <a:endParaRPr lang="en-GB" sz="2800" dirty="0"/>
          </a:p>
        </p:txBody>
      </p:sp>
      <p:sp>
        <p:nvSpPr>
          <p:cNvPr id="3" name="Content Placeholder 2">
            <a:extLst>
              <a:ext uri="{FF2B5EF4-FFF2-40B4-BE49-F238E27FC236}">
                <a16:creationId xmlns:a16="http://schemas.microsoft.com/office/drawing/2014/main" id="{E53B995D-D42A-D208-E624-02864143CF3B}"/>
              </a:ext>
            </a:extLst>
          </p:cNvPr>
          <p:cNvSpPr>
            <a:spLocks noGrp="1"/>
          </p:cNvSpPr>
          <p:nvPr>
            <p:ph idx="1"/>
          </p:nvPr>
        </p:nvSpPr>
        <p:spPr>
          <a:xfrm>
            <a:off x="464156" y="1360040"/>
            <a:ext cx="8229600" cy="3225098"/>
          </a:xfrm>
        </p:spPr>
        <p:txBody>
          <a:bodyPr/>
          <a:lstStyle/>
          <a:p>
            <a:r>
              <a:rPr lang="el-GR" sz="1600" dirty="0"/>
              <a:t>Καινούριες τάξεις</a:t>
            </a:r>
          </a:p>
          <a:p>
            <a:pPr lvl="1"/>
            <a:r>
              <a:rPr lang="el-GR" sz="1600" dirty="0"/>
              <a:t>Ο γαιοκτήμονας </a:t>
            </a:r>
            <a:r>
              <a:rPr lang="en-US" sz="1600" dirty="0"/>
              <a:t>(landlord)</a:t>
            </a:r>
            <a:endParaRPr lang="el-GR" sz="1600" dirty="0"/>
          </a:p>
          <a:p>
            <a:pPr lvl="1"/>
            <a:r>
              <a:rPr lang="el-GR" sz="1600" dirty="0"/>
              <a:t>Οι επιχειρηματίες</a:t>
            </a:r>
            <a:r>
              <a:rPr lang="en-US" sz="1600" dirty="0"/>
              <a:t> (entrepreneurs)</a:t>
            </a:r>
            <a:endParaRPr lang="el-GR" sz="1600" dirty="0"/>
          </a:p>
          <a:p>
            <a:pPr lvl="1"/>
            <a:r>
              <a:rPr lang="el-GR" sz="1600" dirty="0"/>
              <a:t>Οι εργάτες</a:t>
            </a:r>
            <a:r>
              <a:rPr lang="en-US" sz="1600" dirty="0"/>
              <a:t> (workers)</a:t>
            </a:r>
            <a:endParaRPr lang="el-GR" sz="1600" dirty="0"/>
          </a:p>
          <a:p>
            <a:pPr marL="457200" lvl="1" indent="0">
              <a:buNone/>
            </a:pPr>
            <a:endParaRPr lang="en-GB" sz="1600" dirty="0"/>
          </a:p>
          <a:p>
            <a:r>
              <a:rPr lang="el-GR" sz="1600" dirty="0"/>
              <a:t>Ο γαιοκτήμονας δεν διατάζει άμεσα το πως θα οργανώνεται η παραγωγή, αλλά οι απόψεις του εκφράζονται μέσω της αγοραστικής του δύναμης και συνεπώς του συστήματος των τιμών. </a:t>
            </a:r>
          </a:p>
          <a:p>
            <a:endParaRPr lang="en-US" sz="2400" dirty="0"/>
          </a:p>
        </p:txBody>
      </p:sp>
      <p:sp>
        <p:nvSpPr>
          <p:cNvPr id="4" name="TextBox 3">
            <a:extLst>
              <a:ext uri="{FF2B5EF4-FFF2-40B4-BE49-F238E27FC236}">
                <a16:creationId xmlns:a16="http://schemas.microsoft.com/office/drawing/2014/main" id="{59BF9769-E587-8FB9-8BCE-576649AEA884}"/>
              </a:ext>
            </a:extLst>
          </p:cNvPr>
          <p:cNvSpPr txBox="1"/>
          <p:nvPr/>
        </p:nvSpPr>
        <p:spPr>
          <a:xfrm>
            <a:off x="755576" y="4025957"/>
            <a:ext cx="6696744" cy="914400"/>
          </a:xfrm>
          <a:prstGeom prst="rect">
            <a:avLst/>
          </a:prstGeom>
        </p:spPr>
        <p:txBody>
          <a:bodyPr vert="horz" wrap="none" lIns="91440" tIns="45720" rIns="91440" bIns="45720" rtlCol="0" anchor="ctr">
            <a:normAutofit/>
          </a:bodyPr>
          <a:lstStyle/>
          <a:p>
            <a:r>
              <a:rPr lang="en-US" dirty="0"/>
              <a:t>Command, barter, and closed economy (single landed estate)</a:t>
            </a:r>
            <a:endParaRPr lang="en-GB" dirty="0"/>
          </a:p>
        </p:txBody>
      </p:sp>
      <p:sp>
        <p:nvSpPr>
          <p:cNvPr id="5" name="TextBox 4">
            <a:extLst>
              <a:ext uri="{FF2B5EF4-FFF2-40B4-BE49-F238E27FC236}">
                <a16:creationId xmlns:a16="http://schemas.microsoft.com/office/drawing/2014/main" id="{34E81F48-C670-F3C0-B640-A5BE029A355C}"/>
              </a:ext>
            </a:extLst>
          </p:cNvPr>
          <p:cNvSpPr txBox="1"/>
          <p:nvPr/>
        </p:nvSpPr>
        <p:spPr>
          <a:xfrm>
            <a:off x="1691681" y="4835161"/>
            <a:ext cx="1008112" cy="914400"/>
          </a:xfrm>
          <a:prstGeom prst="rect">
            <a:avLst/>
          </a:prstGeom>
        </p:spPr>
        <p:txBody>
          <a:bodyPr vert="horz" wrap="none" lIns="91440" tIns="45720" rIns="91440" bIns="45720" rtlCol="0" anchor="ctr">
            <a:normAutofit/>
          </a:bodyPr>
          <a:lstStyle/>
          <a:p>
            <a:r>
              <a:rPr lang="en-US" dirty="0"/>
              <a:t>Market </a:t>
            </a:r>
          </a:p>
          <a:p>
            <a:r>
              <a:rPr lang="en-US" dirty="0"/>
              <a:t>Economy</a:t>
            </a:r>
            <a:endParaRPr lang="en-GB" dirty="0"/>
          </a:p>
        </p:txBody>
      </p:sp>
      <p:sp>
        <p:nvSpPr>
          <p:cNvPr id="6" name="TextBox 5">
            <a:extLst>
              <a:ext uri="{FF2B5EF4-FFF2-40B4-BE49-F238E27FC236}">
                <a16:creationId xmlns:a16="http://schemas.microsoft.com/office/drawing/2014/main" id="{722787C9-C0E8-EF10-4D47-BD5399D802B6}"/>
              </a:ext>
            </a:extLst>
          </p:cNvPr>
          <p:cNvSpPr txBox="1"/>
          <p:nvPr/>
        </p:nvSpPr>
        <p:spPr>
          <a:xfrm>
            <a:off x="2699792" y="5268196"/>
            <a:ext cx="1584175" cy="731388"/>
          </a:xfrm>
          <a:prstGeom prst="rect">
            <a:avLst/>
          </a:prstGeom>
        </p:spPr>
        <p:txBody>
          <a:bodyPr vert="horz" wrap="none" lIns="91440" tIns="45720" rIns="91440" bIns="45720" rtlCol="0" anchor="ctr">
            <a:normAutofit/>
          </a:bodyPr>
          <a:lstStyle/>
          <a:p>
            <a:r>
              <a:rPr lang="en-US" dirty="0"/>
              <a:t>Market, </a:t>
            </a:r>
            <a:r>
              <a:rPr lang="en-GB" dirty="0"/>
              <a:t>Money</a:t>
            </a:r>
          </a:p>
          <a:p>
            <a:r>
              <a:rPr lang="en-GB" dirty="0"/>
              <a:t>Using Economy</a:t>
            </a:r>
            <a:endParaRPr lang="en-US" dirty="0"/>
          </a:p>
        </p:txBody>
      </p:sp>
      <p:sp>
        <p:nvSpPr>
          <p:cNvPr id="7" name="TextBox 6">
            <a:extLst>
              <a:ext uri="{FF2B5EF4-FFF2-40B4-BE49-F238E27FC236}">
                <a16:creationId xmlns:a16="http://schemas.microsoft.com/office/drawing/2014/main" id="{08B5E465-848C-ABDB-54E3-EE304DD17B32}"/>
              </a:ext>
            </a:extLst>
          </p:cNvPr>
          <p:cNvSpPr txBox="1"/>
          <p:nvPr/>
        </p:nvSpPr>
        <p:spPr>
          <a:xfrm>
            <a:off x="4283968" y="5488784"/>
            <a:ext cx="2664296" cy="914400"/>
          </a:xfrm>
          <a:prstGeom prst="rect">
            <a:avLst/>
          </a:prstGeom>
        </p:spPr>
        <p:txBody>
          <a:bodyPr vert="horz" wrap="none" lIns="91440" tIns="45720" rIns="91440" bIns="45720" rtlCol="0" anchor="ctr">
            <a:normAutofit/>
          </a:bodyPr>
          <a:lstStyle/>
          <a:p>
            <a:r>
              <a:rPr lang="en-US" dirty="0"/>
              <a:t>Market, Money Using</a:t>
            </a:r>
          </a:p>
          <a:p>
            <a:r>
              <a:rPr lang="en-US" dirty="0"/>
              <a:t>Open Economy</a:t>
            </a:r>
            <a:endParaRPr lang="en-GB" dirty="0"/>
          </a:p>
        </p:txBody>
      </p:sp>
      <p:cxnSp>
        <p:nvCxnSpPr>
          <p:cNvPr id="9" name="Straight Arrow Connector 8">
            <a:extLst>
              <a:ext uri="{FF2B5EF4-FFF2-40B4-BE49-F238E27FC236}">
                <a16:creationId xmlns:a16="http://schemas.microsoft.com/office/drawing/2014/main" id="{CC27A56C-0E0F-71FC-41DF-A33E454F2D18}"/>
              </a:ext>
            </a:extLst>
          </p:cNvPr>
          <p:cNvCxnSpPr>
            <a:cxnSpLocks/>
            <a:endCxn id="5" idx="1"/>
          </p:cNvCxnSpPr>
          <p:nvPr/>
        </p:nvCxnSpPr>
        <p:spPr>
          <a:xfrm>
            <a:off x="1270484" y="4696037"/>
            <a:ext cx="421197" cy="596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1D6D773-824E-5BFE-0FAC-9D95F58DBDB6}"/>
              </a:ext>
            </a:extLst>
          </p:cNvPr>
          <p:cNvCxnSpPr>
            <a:cxnSpLocks/>
            <a:endCxn id="6" idx="0"/>
          </p:cNvCxnSpPr>
          <p:nvPr/>
        </p:nvCxnSpPr>
        <p:spPr>
          <a:xfrm>
            <a:off x="2267744" y="4671872"/>
            <a:ext cx="1224136" cy="596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6554D2-248E-0C52-12DB-55D43D98AD6E}"/>
              </a:ext>
            </a:extLst>
          </p:cNvPr>
          <p:cNvCxnSpPr>
            <a:cxnSpLocks/>
            <a:endCxn id="7" idx="0"/>
          </p:cNvCxnSpPr>
          <p:nvPr/>
        </p:nvCxnSpPr>
        <p:spPr>
          <a:xfrm>
            <a:off x="4283968" y="4757396"/>
            <a:ext cx="1332148" cy="731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4084BE9-3A6B-4DDC-33F7-00D5DDE7E9F3}"/>
              </a:ext>
            </a:extLst>
          </p:cNvPr>
          <p:cNvSpPr txBox="1"/>
          <p:nvPr/>
        </p:nvSpPr>
        <p:spPr>
          <a:xfrm>
            <a:off x="6300192" y="5877272"/>
            <a:ext cx="3312368" cy="914400"/>
          </a:xfrm>
          <a:prstGeom prst="rect">
            <a:avLst/>
          </a:prstGeom>
        </p:spPr>
        <p:txBody>
          <a:bodyPr vert="horz" wrap="none" lIns="91440" tIns="45720" rIns="91440" bIns="45720" rtlCol="0" anchor="ctr">
            <a:normAutofit/>
          </a:bodyPr>
          <a:lstStyle/>
          <a:p>
            <a:r>
              <a:rPr lang="en-US" sz="1100" dirty="0"/>
              <a:t>Figure from Murphey, 2009, p. 79</a:t>
            </a:r>
            <a:endParaRPr lang="en-GB" sz="1100" dirty="0"/>
          </a:p>
        </p:txBody>
      </p:sp>
    </p:spTree>
    <p:extLst>
      <p:ext uri="{BB962C8B-B14F-4D97-AF65-F5344CB8AC3E}">
        <p14:creationId xmlns:p14="http://schemas.microsoft.com/office/powerpoint/2010/main" val="95514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a:t>Να περιγράψει συνοπτικά τη μετάβαση από το μερκαντιλισμό στην κλασική πολιτική οικονομία</a:t>
            </a:r>
          </a:p>
          <a:p>
            <a:pPr marL="0" eaLnBrk="1" hangingPunct="1"/>
            <a:r>
              <a:rPr lang="el-GR" altLang="el-GR" sz="2600" dirty="0"/>
              <a:t>Να δείξει την επιρροή της γαλλικής πολιτικής οικονομίας στην κλασική πολιτική οικονομία</a:t>
            </a:r>
            <a:endParaRPr lang="en-US" altLang="el-GR" sz="2600" dirty="0"/>
          </a:p>
          <a:p>
            <a:pPr marL="0" eaLnBrk="1" hangingPunct="1"/>
            <a:r>
              <a:rPr lang="el-GR" altLang="el-GR" sz="2600" dirty="0"/>
              <a:t>Να αναλύσει τις θεωρίες των οικονομολόγων που προηγήθηκαν των Φυσιοκρατών</a:t>
            </a:r>
          </a:p>
          <a:p>
            <a:pPr marL="0" eaLnBrk="1" hangingPunct="1"/>
            <a:r>
              <a:rPr lang="el-GR" altLang="el-GR" sz="2600" dirty="0"/>
              <a:t>Να αναλύσει την Φυσιοκρατία</a:t>
            </a:r>
          </a:p>
          <a:p>
            <a:pPr marL="0" indent="0" eaLnBrk="1" hangingPunct="1">
              <a:buNone/>
            </a:pPr>
            <a:endParaRPr lang="el-GR" alt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9485F7-0C58-9D3A-FDCA-581689C07497}"/>
              </a:ext>
            </a:extLst>
          </p:cNvPr>
          <p:cNvSpPr>
            <a:spLocks noGrp="1"/>
          </p:cNvSpPr>
          <p:nvPr>
            <p:ph idx="1"/>
          </p:nvPr>
        </p:nvSpPr>
        <p:spPr>
          <a:xfrm>
            <a:off x="179512" y="116632"/>
            <a:ext cx="8784976" cy="6192688"/>
          </a:xfrm>
        </p:spPr>
        <p:txBody>
          <a:bodyPr/>
          <a:lstStyle/>
          <a:p>
            <a:r>
              <a:rPr lang="el-GR" sz="2000" dirty="0"/>
              <a:t>Οι επιχειρηματίες</a:t>
            </a:r>
          </a:p>
          <a:p>
            <a:pPr lvl="1"/>
            <a:r>
              <a:rPr lang="el-GR" sz="2000" dirty="0"/>
              <a:t>Παίζουν ένα </a:t>
            </a:r>
            <a:r>
              <a:rPr lang="el-GR" sz="2000" dirty="0">
                <a:solidFill>
                  <a:srgbClr val="FF0000"/>
                </a:solidFill>
              </a:rPr>
              <a:t>δυναμικό ρόλο </a:t>
            </a:r>
            <a:r>
              <a:rPr lang="el-GR" sz="2000" dirty="0"/>
              <a:t>στο σύστημα δημιουργώντας καινούρια προϊόντα σε τιμές που θα ήθελε ο γαιοκτήμονας να αγοράσει.</a:t>
            </a:r>
          </a:p>
          <a:p>
            <a:pPr lvl="1"/>
            <a:r>
              <a:rPr lang="en-US" sz="2000" dirty="0"/>
              <a:t>“The </a:t>
            </a:r>
            <a:r>
              <a:rPr lang="en-US" sz="2000" dirty="0">
                <a:solidFill>
                  <a:srgbClr val="FF0000"/>
                </a:solidFill>
              </a:rPr>
              <a:t>farmer</a:t>
            </a:r>
            <a:r>
              <a:rPr lang="en-US" sz="2000" dirty="0"/>
              <a:t> is an entrepreneur who promises to pay to the landowner, for his farm or land, </a:t>
            </a:r>
            <a:r>
              <a:rPr lang="en-US" sz="2000" dirty="0">
                <a:solidFill>
                  <a:srgbClr val="FF0000"/>
                </a:solidFill>
              </a:rPr>
              <a:t>a fixed sum of money</a:t>
            </a:r>
            <a:r>
              <a:rPr lang="en-US" sz="2000" dirty="0"/>
              <a:t>, … without assurance of the profit he will derive from this enterprise”(p.47-9)</a:t>
            </a:r>
          </a:p>
          <a:p>
            <a:pPr lvl="1"/>
            <a:r>
              <a:rPr lang="en-GB" sz="2000" dirty="0"/>
              <a:t>“Shopkeepers and retailers of every kind are </a:t>
            </a:r>
            <a:r>
              <a:rPr lang="en-GB" sz="2000" dirty="0">
                <a:solidFill>
                  <a:srgbClr val="FF0000"/>
                </a:solidFill>
              </a:rPr>
              <a:t>entrepreneurs</a:t>
            </a:r>
            <a:r>
              <a:rPr lang="en-GB" sz="2000" dirty="0"/>
              <a:t> who buy at </a:t>
            </a:r>
            <a:r>
              <a:rPr lang="en-GB" sz="2000" dirty="0">
                <a:solidFill>
                  <a:srgbClr val="FF0000"/>
                </a:solidFill>
              </a:rPr>
              <a:t>a certain price [prix certain</a:t>
            </a:r>
            <a:r>
              <a:rPr lang="en-GB" sz="2000" dirty="0"/>
              <a:t>] and sell in their Shops or the Markets at an </a:t>
            </a:r>
            <a:r>
              <a:rPr lang="en-GB" sz="2000" dirty="0">
                <a:solidFill>
                  <a:srgbClr val="FF0000"/>
                </a:solidFill>
              </a:rPr>
              <a:t>uncertain price [prix </a:t>
            </a:r>
            <a:r>
              <a:rPr lang="en-GB" sz="2000" dirty="0" err="1">
                <a:solidFill>
                  <a:srgbClr val="FF0000"/>
                </a:solidFill>
              </a:rPr>
              <a:t>incertain</a:t>
            </a:r>
            <a:r>
              <a:rPr lang="en-GB" sz="2000" dirty="0"/>
              <a:t>]”(</a:t>
            </a:r>
            <a:r>
              <a:rPr lang="en-US" sz="2000" dirty="0"/>
              <a:t>p</a:t>
            </a:r>
            <a:r>
              <a:rPr lang="el-GR" sz="2000" dirty="0"/>
              <a:t>. </a:t>
            </a:r>
            <a:r>
              <a:rPr lang="en-GB" sz="2000" dirty="0"/>
              <a:t>51-3</a:t>
            </a:r>
            <a:r>
              <a:rPr lang="el-GR" sz="2000" dirty="0"/>
              <a:t>)</a:t>
            </a:r>
          </a:p>
          <a:p>
            <a:pPr marL="457200" lvl="1" indent="0">
              <a:buNone/>
            </a:pPr>
            <a:endParaRPr lang="en-GB" sz="2000" dirty="0"/>
          </a:p>
          <a:p>
            <a:r>
              <a:rPr lang="el-GR" sz="1800" dirty="0"/>
              <a:t>Το σύστημα της αγοράς είναι κατά βάση, για τους παράγωγούς και τους έμπορους, ένα σύστημα με αβεβαιότητα.</a:t>
            </a:r>
          </a:p>
          <a:p>
            <a:pPr lvl="1"/>
            <a:r>
              <a:rPr lang="el-GR" sz="1800" dirty="0"/>
              <a:t>Έχει </a:t>
            </a:r>
            <a:r>
              <a:rPr lang="el-GR" sz="1800" dirty="0">
                <a:solidFill>
                  <a:srgbClr val="FF0000"/>
                </a:solidFill>
              </a:rPr>
              <a:t>κέρδη</a:t>
            </a:r>
            <a:r>
              <a:rPr lang="el-GR" sz="1800" dirty="0"/>
              <a:t> αλλά έχει και </a:t>
            </a:r>
            <a:r>
              <a:rPr lang="el-GR" sz="1800" dirty="0">
                <a:solidFill>
                  <a:srgbClr val="FF0000"/>
                </a:solidFill>
              </a:rPr>
              <a:t>ζημιές</a:t>
            </a:r>
          </a:p>
          <a:p>
            <a:pPr lvl="1"/>
            <a:r>
              <a:rPr lang="el-GR" sz="1800" dirty="0"/>
              <a:t>Οι αγορές δουλεύουν γιατί οι </a:t>
            </a:r>
            <a:r>
              <a:rPr lang="el-GR" sz="1800" dirty="0">
                <a:solidFill>
                  <a:srgbClr val="FF0000"/>
                </a:solidFill>
              </a:rPr>
              <a:t>επιχειρηματίες προσπαθούν να βγάλουν κέρδος </a:t>
            </a:r>
            <a:r>
              <a:rPr lang="el-GR" sz="1800" dirty="0"/>
              <a:t>προβλέποντας, όσο είναι δυνατόν, την ζήτηση προϊόντων. </a:t>
            </a:r>
          </a:p>
          <a:p>
            <a:pPr lvl="1"/>
            <a:r>
              <a:rPr lang="el-GR" sz="1800" dirty="0"/>
              <a:t>Οι επιχειρηματίες πρέπει να είναι </a:t>
            </a:r>
            <a:r>
              <a:rPr lang="el-GR" sz="1800" dirty="0">
                <a:solidFill>
                  <a:srgbClr val="FF0000"/>
                </a:solidFill>
              </a:rPr>
              <a:t>έξυπνοι</a:t>
            </a:r>
            <a:r>
              <a:rPr lang="el-GR" sz="1800" dirty="0"/>
              <a:t>, </a:t>
            </a:r>
            <a:r>
              <a:rPr lang="el-GR" sz="1800" dirty="0">
                <a:solidFill>
                  <a:srgbClr val="FF0000"/>
                </a:solidFill>
              </a:rPr>
              <a:t>αποδοτικοί</a:t>
            </a:r>
            <a:r>
              <a:rPr lang="el-GR" sz="1800" dirty="0"/>
              <a:t>, </a:t>
            </a:r>
            <a:r>
              <a:rPr lang="el-GR" sz="1800" dirty="0">
                <a:solidFill>
                  <a:srgbClr val="FF0000"/>
                </a:solidFill>
              </a:rPr>
              <a:t>δραστήριοί</a:t>
            </a:r>
            <a:r>
              <a:rPr lang="el-GR" sz="1800" dirty="0"/>
              <a:t> και να </a:t>
            </a:r>
            <a:r>
              <a:rPr lang="el-GR" sz="1800" dirty="0">
                <a:solidFill>
                  <a:srgbClr val="FF0000"/>
                </a:solidFill>
              </a:rPr>
              <a:t>παίρνουν κάποιο ρίσκο</a:t>
            </a:r>
            <a:r>
              <a:rPr lang="el-GR" sz="1800" dirty="0"/>
              <a:t>. </a:t>
            </a:r>
            <a:endParaRPr lang="en-GB" sz="1800" dirty="0"/>
          </a:p>
        </p:txBody>
      </p:sp>
    </p:spTree>
    <p:extLst>
      <p:ext uri="{BB962C8B-B14F-4D97-AF65-F5344CB8AC3E}">
        <p14:creationId xmlns:p14="http://schemas.microsoft.com/office/powerpoint/2010/main" val="1842483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3313-1B07-7E8D-E9D7-B3CE23E25968}"/>
              </a:ext>
            </a:extLst>
          </p:cNvPr>
          <p:cNvSpPr>
            <a:spLocks noGrp="1"/>
          </p:cNvSpPr>
          <p:nvPr>
            <p:ph type="title"/>
          </p:nvPr>
        </p:nvSpPr>
        <p:spPr/>
        <p:txBody>
          <a:bodyPr/>
          <a:lstStyle/>
          <a:p>
            <a:r>
              <a:rPr lang="el-GR" dirty="0"/>
              <a:t>Κυκλική οικονομία αγοράς</a:t>
            </a:r>
            <a:endParaRPr lang="en-GB" dirty="0"/>
          </a:p>
        </p:txBody>
      </p:sp>
      <p:sp>
        <p:nvSpPr>
          <p:cNvPr id="3" name="Content Placeholder 2">
            <a:extLst>
              <a:ext uri="{FF2B5EF4-FFF2-40B4-BE49-F238E27FC236}">
                <a16:creationId xmlns:a16="http://schemas.microsoft.com/office/drawing/2014/main" id="{2A89B22C-03C1-087C-F13D-933BE64555BF}"/>
              </a:ext>
            </a:extLst>
          </p:cNvPr>
          <p:cNvSpPr>
            <a:spLocks noGrp="1"/>
          </p:cNvSpPr>
          <p:nvPr>
            <p:ph idx="1"/>
          </p:nvPr>
        </p:nvSpPr>
        <p:spPr/>
        <p:txBody>
          <a:bodyPr/>
          <a:lstStyle/>
          <a:p>
            <a:r>
              <a:rPr lang="el-GR" sz="2000" dirty="0">
                <a:solidFill>
                  <a:srgbClr val="FF0000"/>
                </a:solidFill>
              </a:rPr>
              <a:t>Ανταποδοτικότητα της αγοράς- </a:t>
            </a:r>
            <a:r>
              <a:rPr lang="el-GR" sz="2000" dirty="0"/>
              <a:t>η προσφορά σε ένα κλάδο δημιουργεί ζήτηση σε κάποιον άλλο. </a:t>
            </a:r>
          </a:p>
          <a:p>
            <a:pPr lvl="1"/>
            <a:r>
              <a:rPr lang="el-GR" sz="2000" dirty="0"/>
              <a:t>Οι </a:t>
            </a:r>
            <a:r>
              <a:rPr lang="el-GR" sz="2000" dirty="0">
                <a:solidFill>
                  <a:srgbClr val="FF0000"/>
                </a:solidFill>
              </a:rPr>
              <a:t>έμποροι</a:t>
            </a:r>
            <a:r>
              <a:rPr lang="el-GR" sz="2000" dirty="0"/>
              <a:t> ή επιχειρηματίες </a:t>
            </a:r>
            <a:r>
              <a:rPr lang="el-GR" sz="2000" dirty="0">
                <a:solidFill>
                  <a:srgbClr val="FF0000"/>
                </a:solidFill>
              </a:rPr>
              <a:t>είναι και καταναλωτές </a:t>
            </a:r>
            <a:r>
              <a:rPr lang="el-GR" sz="2000" dirty="0"/>
              <a:t>με ζήτηση σε ένα κυκλικό οικονομικό σύστημα.</a:t>
            </a:r>
          </a:p>
          <a:p>
            <a:pPr lvl="1"/>
            <a:r>
              <a:rPr lang="el-GR" sz="2000" dirty="0"/>
              <a:t>Το </a:t>
            </a:r>
            <a:r>
              <a:rPr lang="el-GR" sz="2000" dirty="0">
                <a:solidFill>
                  <a:srgbClr val="FF0000"/>
                </a:solidFill>
              </a:rPr>
              <a:t>πλεόνασμα</a:t>
            </a:r>
            <a:r>
              <a:rPr lang="el-GR" sz="2000" dirty="0"/>
              <a:t> της αγροτικής παραγωγής μέσω της ζήτησης των αγροτών και των γαιοκτημόνων για καταναλωτικά προϊόντα </a:t>
            </a:r>
            <a:r>
              <a:rPr lang="el-GR" sz="2000" dirty="0">
                <a:solidFill>
                  <a:srgbClr val="FF0000"/>
                </a:solidFill>
              </a:rPr>
              <a:t>δημιουργεί την αγορά </a:t>
            </a:r>
            <a:r>
              <a:rPr lang="el-GR" sz="2000" dirty="0"/>
              <a:t>για καινούργια προϊόντα από τις πόλεις. </a:t>
            </a:r>
          </a:p>
          <a:p>
            <a:pPr marL="457200" lvl="1" indent="0">
              <a:buNone/>
            </a:pPr>
            <a:endParaRPr lang="el-GR" sz="2000" dirty="0"/>
          </a:p>
          <a:p>
            <a:r>
              <a:rPr lang="en-US" sz="2000" dirty="0"/>
              <a:t>“Whether money be scarce or plenty in a State this proportion will not change much because where money is abundant Land is let at higher Rents, and where money is scarce at lower rents.” (p 131) </a:t>
            </a:r>
            <a:endParaRPr lang="el-GR" sz="2000" dirty="0"/>
          </a:p>
          <a:p>
            <a:endParaRPr lang="en-GB" sz="2000" dirty="0"/>
          </a:p>
        </p:txBody>
      </p:sp>
    </p:spTree>
    <p:extLst>
      <p:ext uri="{BB962C8B-B14F-4D97-AF65-F5344CB8AC3E}">
        <p14:creationId xmlns:p14="http://schemas.microsoft.com/office/powerpoint/2010/main" val="1964608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BC0B-02C5-0B96-359D-6733BC848CE0}"/>
              </a:ext>
            </a:extLst>
          </p:cNvPr>
          <p:cNvSpPr>
            <a:spLocks noGrp="1"/>
          </p:cNvSpPr>
          <p:nvPr>
            <p:ph type="title"/>
          </p:nvPr>
        </p:nvSpPr>
        <p:spPr>
          <a:xfrm>
            <a:off x="457200" y="116632"/>
            <a:ext cx="8229600" cy="1080120"/>
          </a:xfrm>
        </p:spPr>
        <p:txBody>
          <a:bodyPr/>
          <a:lstStyle/>
          <a:p>
            <a:r>
              <a:rPr lang="el-GR" sz="3600" dirty="0"/>
              <a:t>Μηχανισμοί της αγοράς χρήματος </a:t>
            </a:r>
            <a:br>
              <a:rPr lang="el-GR" sz="3600" dirty="0"/>
            </a:br>
            <a:r>
              <a:rPr lang="en-US" sz="3600" dirty="0"/>
              <a:t>(monetary transmission mechanism)</a:t>
            </a:r>
            <a:endParaRPr lang="en-GB" sz="3600" dirty="0"/>
          </a:p>
        </p:txBody>
      </p:sp>
      <p:sp>
        <p:nvSpPr>
          <p:cNvPr id="3" name="Content Placeholder 2">
            <a:extLst>
              <a:ext uri="{FF2B5EF4-FFF2-40B4-BE49-F238E27FC236}">
                <a16:creationId xmlns:a16="http://schemas.microsoft.com/office/drawing/2014/main" id="{C5BE9039-B99D-59F5-1692-11233EE1AE82}"/>
              </a:ext>
            </a:extLst>
          </p:cNvPr>
          <p:cNvSpPr>
            <a:spLocks noGrp="1"/>
          </p:cNvSpPr>
          <p:nvPr>
            <p:ph idx="1"/>
          </p:nvPr>
        </p:nvSpPr>
        <p:spPr>
          <a:xfrm>
            <a:off x="251520" y="1196753"/>
            <a:ext cx="8709950" cy="1368152"/>
          </a:xfrm>
        </p:spPr>
        <p:txBody>
          <a:bodyPr/>
          <a:lstStyle/>
          <a:p>
            <a:pPr marL="0" indent="0">
              <a:buNone/>
            </a:pPr>
            <a:r>
              <a:rPr lang="en-US" sz="2000" dirty="0"/>
              <a:t>“From all this I conclude that by doubling the quantity of money in a state the prices of products and merchandise are not always doubled. A river which runs and winds about in its bed will not flow with double the speed when the amount of water is doubled”(p. 177)</a:t>
            </a:r>
          </a:p>
          <a:p>
            <a:pPr marL="0" indent="0">
              <a:buNone/>
            </a:pPr>
            <a:endParaRPr lang="en-US" sz="2000" dirty="0"/>
          </a:p>
          <a:p>
            <a:pPr marL="0" indent="0">
              <a:buNone/>
            </a:pPr>
            <a:r>
              <a:rPr lang="en-GB" sz="1800" i="1" dirty="0"/>
              <a:t>Taxonomy of monetary transmission mechanism in the Essai</a:t>
            </a:r>
            <a:r>
              <a:rPr lang="en-GB" sz="1800" dirty="0"/>
              <a:t> (Murphy, p. 85)</a:t>
            </a:r>
          </a:p>
        </p:txBody>
      </p:sp>
      <p:graphicFrame>
        <p:nvGraphicFramePr>
          <p:cNvPr id="4" name="Table 3">
            <a:extLst>
              <a:ext uri="{FF2B5EF4-FFF2-40B4-BE49-F238E27FC236}">
                <a16:creationId xmlns:a16="http://schemas.microsoft.com/office/drawing/2014/main" id="{89ECFEDC-40A7-7604-27C2-4BB9C2650659}"/>
              </a:ext>
            </a:extLst>
          </p:cNvPr>
          <p:cNvGraphicFramePr>
            <a:graphicFrameLocks noGrp="1"/>
          </p:cNvGraphicFramePr>
          <p:nvPr>
            <p:extLst>
              <p:ext uri="{D42A27DB-BD31-4B8C-83A1-F6EECF244321}">
                <p14:modId xmlns:p14="http://schemas.microsoft.com/office/powerpoint/2010/main" val="629323439"/>
              </p:ext>
            </p:extLst>
          </p:nvPr>
        </p:nvGraphicFramePr>
        <p:xfrm>
          <a:off x="241733" y="3429000"/>
          <a:ext cx="8778941" cy="2931160"/>
        </p:xfrm>
        <a:graphic>
          <a:graphicData uri="http://schemas.openxmlformats.org/drawingml/2006/table">
            <a:tbl>
              <a:tblPr firstRow="1" bandRow="1">
                <a:tableStyleId>{5C22544A-7EE6-4342-B048-85BDC9FD1C3A}</a:tableStyleId>
              </a:tblPr>
              <a:tblGrid>
                <a:gridCol w="1755788">
                  <a:extLst>
                    <a:ext uri="{9D8B030D-6E8A-4147-A177-3AD203B41FA5}">
                      <a16:colId xmlns:a16="http://schemas.microsoft.com/office/drawing/2014/main" val="3144868389"/>
                    </a:ext>
                  </a:extLst>
                </a:gridCol>
                <a:gridCol w="1761920">
                  <a:extLst>
                    <a:ext uri="{9D8B030D-6E8A-4147-A177-3AD203B41FA5}">
                      <a16:colId xmlns:a16="http://schemas.microsoft.com/office/drawing/2014/main" val="4067932542"/>
                    </a:ext>
                  </a:extLst>
                </a:gridCol>
                <a:gridCol w="1749657">
                  <a:extLst>
                    <a:ext uri="{9D8B030D-6E8A-4147-A177-3AD203B41FA5}">
                      <a16:colId xmlns:a16="http://schemas.microsoft.com/office/drawing/2014/main" val="3046592985"/>
                    </a:ext>
                  </a:extLst>
                </a:gridCol>
                <a:gridCol w="1755788">
                  <a:extLst>
                    <a:ext uri="{9D8B030D-6E8A-4147-A177-3AD203B41FA5}">
                      <a16:colId xmlns:a16="http://schemas.microsoft.com/office/drawing/2014/main" val="2248882543"/>
                    </a:ext>
                  </a:extLst>
                </a:gridCol>
                <a:gridCol w="1755788">
                  <a:extLst>
                    <a:ext uri="{9D8B030D-6E8A-4147-A177-3AD203B41FA5}">
                      <a16:colId xmlns:a16="http://schemas.microsoft.com/office/drawing/2014/main" val="95624686"/>
                    </a:ext>
                  </a:extLst>
                </a:gridCol>
              </a:tblGrid>
              <a:tr h="0">
                <a:tc>
                  <a:txBody>
                    <a:bodyPr/>
                    <a:lstStyle/>
                    <a:p>
                      <a:r>
                        <a:rPr lang="en-US" sz="1600" dirty="0"/>
                        <a:t>Sources of monetary expansion</a:t>
                      </a:r>
                      <a:endParaRPr lang="en-GB" sz="1600" dirty="0"/>
                    </a:p>
                  </a:txBody>
                  <a:tcPr/>
                </a:tc>
                <a:tc>
                  <a:txBody>
                    <a:bodyPr/>
                    <a:lstStyle/>
                    <a:p>
                      <a:r>
                        <a:rPr lang="en-US" sz="1600" dirty="0"/>
                        <a:t>Decisions by money-holders</a:t>
                      </a:r>
                      <a:endParaRPr lang="en-GB" sz="1600" dirty="0"/>
                    </a:p>
                  </a:txBody>
                  <a:tcPr/>
                </a:tc>
                <a:tc>
                  <a:txBody>
                    <a:bodyPr/>
                    <a:lstStyle/>
                    <a:p>
                      <a:r>
                        <a:rPr lang="en-US" sz="1600" dirty="0"/>
                        <a:t>Markets</a:t>
                      </a:r>
                      <a:endParaRPr lang="en-GB" sz="1600" dirty="0"/>
                    </a:p>
                  </a:txBody>
                  <a:tcPr/>
                </a:tc>
                <a:tc>
                  <a:txBody>
                    <a:bodyPr/>
                    <a:lstStyle/>
                    <a:p>
                      <a:r>
                        <a:rPr lang="en-US" sz="1600" dirty="0"/>
                        <a:t>Market Supply condition</a:t>
                      </a:r>
                      <a:endParaRPr lang="en-GB" sz="1600" dirty="0"/>
                    </a:p>
                  </a:txBody>
                  <a:tcPr/>
                </a:tc>
                <a:tc>
                  <a:txBody>
                    <a:bodyPr/>
                    <a:lstStyle/>
                    <a:p>
                      <a:r>
                        <a:rPr lang="en-US" sz="1600" dirty="0"/>
                        <a:t>Consequences</a:t>
                      </a:r>
                      <a:endParaRPr lang="en-GB" sz="1600" dirty="0"/>
                    </a:p>
                  </a:txBody>
                  <a:tcPr/>
                </a:tc>
                <a:extLst>
                  <a:ext uri="{0D108BD9-81ED-4DB2-BD59-A6C34878D82A}">
                    <a16:rowId xmlns:a16="http://schemas.microsoft.com/office/drawing/2014/main" val="2741278566"/>
                  </a:ext>
                </a:extLst>
              </a:tr>
              <a:tr h="370840">
                <a:tc>
                  <a:txBody>
                    <a:bodyPr/>
                    <a:lstStyle/>
                    <a:p>
                      <a:r>
                        <a:rPr lang="en-US" sz="1600" dirty="0"/>
                        <a:t>Mining of gold and silver</a:t>
                      </a:r>
                      <a:endParaRPr lang="en-GB" sz="1600" dirty="0"/>
                    </a:p>
                  </a:txBody>
                  <a:tcPr/>
                </a:tc>
                <a:tc>
                  <a:txBody>
                    <a:bodyPr/>
                    <a:lstStyle/>
                    <a:p>
                      <a:r>
                        <a:rPr lang="en-US" sz="1600" dirty="0"/>
                        <a:t>Expenditure</a:t>
                      </a:r>
                      <a:endParaRPr lang="en-GB" sz="1600" dirty="0"/>
                    </a:p>
                  </a:txBody>
                  <a:tcPr/>
                </a:tc>
                <a:tc>
                  <a:txBody>
                    <a:bodyPr/>
                    <a:lstStyle/>
                    <a:p>
                      <a:r>
                        <a:rPr lang="en-US" sz="1600" dirty="0"/>
                        <a:t>Commodity</a:t>
                      </a:r>
                      <a:endParaRPr lang="en-GB" sz="1600" dirty="0"/>
                    </a:p>
                  </a:txBody>
                  <a:tcPr/>
                </a:tc>
                <a:tc>
                  <a:txBody>
                    <a:bodyPr/>
                    <a:lstStyle/>
                    <a:p>
                      <a:r>
                        <a:rPr lang="en-US" sz="1600" dirty="0"/>
                        <a:t>Openness of the economy</a:t>
                      </a:r>
                      <a:endParaRPr lang="en-GB" sz="1600" dirty="0"/>
                    </a:p>
                  </a:txBody>
                  <a:tcPr/>
                </a:tc>
                <a:tc>
                  <a:txBody>
                    <a:bodyPr/>
                    <a:lstStyle/>
                    <a:p>
                      <a:r>
                        <a:rPr lang="en-US" sz="1600" dirty="0"/>
                        <a:t>Employment and output</a:t>
                      </a:r>
                      <a:endParaRPr lang="en-GB" sz="1600" dirty="0"/>
                    </a:p>
                  </a:txBody>
                  <a:tcPr/>
                </a:tc>
                <a:extLst>
                  <a:ext uri="{0D108BD9-81ED-4DB2-BD59-A6C34878D82A}">
                    <a16:rowId xmlns:a16="http://schemas.microsoft.com/office/drawing/2014/main" val="988279024"/>
                  </a:ext>
                </a:extLst>
              </a:tr>
              <a:tr h="370840">
                <a:tc>
                  <a:txBody>
                    <a:bodyPr/>
                    <a:lstStyle/>
                    <a:p>
                      <a:r>
                        <a:rPr lang="en-US" sz="1600" dirty="0"/>
                        <a:t>Balance of trade surplus</a:t>
                      </a:r>
                      <a:endParaRPr lang="en-GB" sz="1600" dirty="0"/>
                    </a:p>
                  </a:txBody>
                  <a:tcPr/>
                </a:tc>
                <a:tc>
                  <a:txBody>
                    <a:bodyPr/>
                    <a:lstStyle/>
                    <a:p>
                      <a:r>
                        <a:rPr lang="en-US" sz="1600" dirty="0"/>
                        <a:t>Saving</a:t>
                      </a:r>
                      <a:endParaRPr lang="en-GB" sz="1600" dirty="0"/>
                    </a:p>
                  </a:txBody>
                  <a:tcPr/>
                </a:tc>
                <a:tc>
                  <a:txBody>
                    <a:bodyPr/>
                    <a:lstStyle/>
                    <a:p>
                      <a:r>
                        <a:rPr lang="en-US" sz="1600" dirty="0"/>
                        <a:t>Financial</a:t>
                      </a:r>
                      <a:endParaRPr lang="en-GB" sz="1600" dirty="0"/>
                    </a:p>
                  </a:txBody>
                  <a:tcPr/>
                </a:tc>
                <a:tc>
                  <a:txBody>
                    <a:bodyPr/>
                    <a:lstStyle/>
                    <a:p>
                      <a:endParaRPr lang="en-GB" sz="1600" dirty="0"/>
                    </a:p>
                  </a:txBody>
                  <a:tcPr/>
                </a:tc>
                <a:tc>
                  <a:txBody>
                    <a:bodyPr/>
                    <a:lstStyle/>
                    <a:p>
                      <a:r>
                        <a:rPr lang="en-US" sz="1600" dirty="0"/>
                        <a:t>Inflation</a:t>
                      </a:r>
                      <a:endParaRPr lang="en-GB" sz="1600" dirty="0"/>
                    </a:p>
                  </a:txBody>
                  <a:tcPr/>
                </a:tc>
                <a:extLst>
                  <a:ext uri="{0D108BD9-81ED-4DB2-BD59-A6C34878D82A}">
                    <a16:rowId xmlns:a16="http://schemas.microsoft.com/office/drawing/2014/main" val="868981312"/>
                  </a:ext>
                </a:extLst>
              </a:tr>
              <a:tr h="370840">
                <a:tc>
                  <a:txBody>
                    <a:bodyPr/>
                    <a:lstStyle/>
                    <a:p>
                      <a:r>
                        <a:rPr lang="en-US" sz="1600" dirty="0"/>
                        <a:t>Capital Inflows</a:t>
                      </a:r>
                      <a:endParaRPr lang="en-GB" sz="1600" dirty="0"/>
                    </a:p>
                  </a:txBody>
                  <a:tcPr/>
                </a:tc>
                <a:tc>
                  <a:txBody>
                    <a:bodyPr/>
                    <a:lstStyle/>
                    <a:p>
                      <a:r>
                        <a:rPr lang="en-US" sz="1600" dirty="0"/>
                        <a:t>Hoarding</a:t>
                      </a:r>
                      <a:endParaRPr lang="en-GB" sz="1600" dirty="0"/>
                    </a:p>
                  </a:txBody>
                  <a:tcPr/>
                </a:tc>
                <a:tc>
                  <a:txBody>
                    <a:bodyPr/>
                    <a:lstStyle/>
                    <a:p>
                      <a:endParaRPr lang="en-GB" sz="1600" dirty="0"/>
                    </a:p>
                  </a:txBody>
                  <a:tcPr/>
                </a:tc>
                <a:tc>
                  <a:txBody>
                    <a:bodyPr/>
                    <a:lstStyle/>
                    <a:p>
                      <a:r>
                        <a:rPr lang="en-US" sz="1600" dirty="0"/>
                        <a:t>Degree of spare capacity</a:t>
                      </a:r>
                      <a:endParaRPr lang="en-GB" sz="1600" dirty="0"/>
                    </a:p>
                  </a:txBody>
                  <a:tcPr/>
                </a:tc>
                <a:tc>
                  <a:txBody>
                    <a:bodyPr/>
                    <a:lstStyle/>
                    <a:p>
                      <a:r>
                        <a:rPr lang="en-US" sz="1600" dirty="0"/>
                        <a:t>Balance of Payments</a:t>
                      </a:r>
                      <a:endParaRPr lang="en-GB" sz="1600" dirty="0"/>
                    </a:p>
                  </a:txBody>
                  <a:tcPr/>
                </a:tc>
                <a:extLst>
                  <a:ext uri="{0D108BD9-81ED-4DB2-BD59-A6C34878D82A}">
                    <a16:rowId xmlns:a16="http://schemas.microsoft.com/office/drawing/2014/main" val="1125980852"/>
                  </a:ext>
                </a:extLst>
              </a:tr>
              <a:tr h="370840">
                <a:tc>
                  <a:txBody>
                    <a:bodyPr/>
                    <a:lstStyle/>
                    <a:p>
                      <a:r>
                        <a:rPr lang="en-US" sz="1600" dirty="0"/>
                        <a:t>Invisible earnings</a:t>
                      </a:r>
                      <a:endParaRPr lang="en-GB" sz="1600" dirty="0"/>
                    </a:p>
                  </a:txBody>
                  <a:tcPr/>
                </a:tc>
                <a:tc>
                  <a:txBody>
                    <a:bodyPr/>
                    <a:lstStyle/>
                    <a:p>
                      <a:endParaRPr lang="en-GB" sz="1600" dirty="0"/>
                    </a:p>
                  </a:txBody>
                  <a:tcPr/>
                </a:tc>
                <a:tc>
                  <a:txBody>
                    <a:bodyPr/>
                    <a:lstStyle/>
                    <a:p>
                      <a:endParaRPr lang="en-GB" sz="1600" dirty="0"/>
                    </a:p>
                  </a:txBody>
                  <a:tcPr/>
                </a:tc>
                <a:tc>
                  <a:txBody>
                    <a:bodyPr/>
                    <a:lstStyle/>
                    <a:p>
                      <a:endParaRPr lang="en-GB" sz="1600" dirty="0"/>
                    </a:p>
                  </a:txBody>
                  <a:tcPr/>
                </a:tc>
                <a:tc>
                  <a:txBody>
                    <a:bodyPr/>
                    <a:lstStyle/>
                    <a:p>
                      <a:endParaRPr lang="en-GB" sz="1600" dirty="0"/>
                    </a:p>
                  </a:txBody>
                  <a:tcPr/>
                </a:tc>
                <a:extLst>
                  <a:ext uri="{0D108BD9-81ED-4DB2-BD59-A6C34878D82A}">
                    <a16:rowId xmlns:a16="http://schemas.microsoft.com/office/drawing/2014/main" val="1613662221"/>
                  </a:ext>
                </a:extLst>
              </a:tr>
            </a:tbl>
          </a:graphicData>
        </a:graphic>
      </p:graphicFrame>
    </p:spTree>
    <p:extLst>
      <p:ext uri="{BB962C8B-B14F-4D97-AF65-F5344CB8AC3E}">
        <p14:creationId xmlns:p14="http://schemas.microsoft.com/office/powerpoint/2010/main" val="1701219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994114-BBD4-3BFA-CB03-08A769F48B4B}"/>
              </a:ext>
            </a:extLst>
          </p:cNvPr>
          <p:cNvSpPr>
            <a:spLocks noGrp="1"/>
          </p:cNvSpPr>
          <p:nvPr>
            <p:ph idx="1"/>
          </p:nvPr>
        </p:nvSpPr>
        <p:spPr>
          <a:xfrm>
            <a:off x="323528" y="116632"/>
            <a:ext cx="8640960" cy="5966123"/>
          </a:xfrm>
        </p:spPr>
        <p:txBody>
          <a:bodyPr/>
          <a:lstStyle/>
          <a:p>
            <a:pPr marL="0" indent="0">
              <a:buNone/>
            </a:pPr>
            <a:r>
              <a:rPr lang="en-US" sz="2000" dirty="0"/>
              <a:t>“The proportion of the dearness which the increased quantity of money brings about in the State will depend on the turn which this money will impart to consumption and circulation. Through whatever hands the money which is introduced may pass it will naturally increase the consumption; but this consumption will be more or less great according to circumstances. It will be directed more or less to certain kinds of products or merchandise according to the idea of those who acquire the money.</a:t>
            </a:r>
            <a:r>
              <a:rPr lang="en-GB" sz="2000" dirty="0"/>
              <a:t> </a:t>
            </a:r>
            <a:r>
              <a:rPr lang="en-GB" sz="2000" i="1" dirty="0">
                <a:solidFill>
                  <a:srgbClr val="FF0000"/>
                </a:solidFill>
              </a:rPr>
              <a:t>Market prices will rise more for certain things than for others however abundant the money may be</a:t>
            </a:r>
            <a:r>
              <a:rPr lang="en-GB" sz="2000" dirty="0"/>
              <a:t>.” (179)</a:t>
            </a:r>
          </a:p>
          <a:p>
            <a:endParaRPr lang="en-GB" sz="2000" dirty="0"/>
          </a:p>
          <a:p>
            <a:pPr marL="0" indent="0">
              <a:buNone/>
            </a:pPr>
            <a:r>
              <a:rPr lang="en-GB" sz="2000" dirty="0"/>
              <a:t>“</a:t>
            </a:r>
            <a:r>
              <a:rPr lang="en-GB" sz="2000" dirty="0">
                <a:solidFill>
                  <a:srgbClr val="FF0000"/>
                </a:solidFill>
              </a:rPr>
              <a:t>If money continues to be drawn </a:t>
            </a:r>
            <a:r>
              <a:rPr lang="en-GB" sz="2000" dirty="0"/>
              <a:t>from the mines all prices will owing to this abundance rise to such a point that…the mechanics and workmen will raise the prices of their articles so high that there will be a considerable profit in buying them from the foreigner that makes them much cheaply. This will induce </a:t>
            </a:r>
            <a:r>
              <a:rPr lang="en-GB" sz="2000" dirty="0">
                <a:solidFill>
                  <a:srgbClr val="FF0000"/>
                </a:solidFill>
              </a:rPr>
              <a:t>several people to import many manufactured articles made in the foreign countries</a:t>
            </a:r>
            <a:r>
              <a:rPr lang="en-GB" sz="2000" dirty="0"/>
              <a:t>, where they will be found very cheap: this will gradually ruin the mechanics and manufacturers of the state who will not be able to maintain themselves there by working at such low prices owing to the dearness of living” (165-7) </a:t>
            </a:r>
          </a:p>
          <a:p>
            <a:endParaRPr lang="en-GB" sz="2000" dirty="0"/>
          </a:p>
          <a:p>
            <a:endParaRPr lang="en-US" dirty="0"/>
          </a:p>
        </p:txBody>
      </p:sp>
    </p:spTree>
    <p:extLst>
      <p:ext uri="{BB962C8B-B14F-4D97-AF65-F5344CB8AC3E}">
        <p14:creationId xmlns:p14="http://schemas.microsoft.com/office/powerpoint/2010/main" val="259514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2E86-E4A7-4214-9617-CD5B91BD051D}"/>
              </a:ext>
            </a:extLst>
          </p:cNvPr>
          <p:cNvSpPr>
            <a:spLocks noGrp="1"/>
          </p:cNvSpPr>
          <p:nvPr>
            <p:ph type="title"/>
          </p:nvPr>
        </p:nvSpPr>
        <p:spPr/>
        <p:txBody>
          <a:bodyPr/>
          <a:lstStyle/>
          <a:p>
            <a:r>
              <a:rPr lang="el-GR" dirty="0"/>
              <a:t>Οι Φυσιοκράτες</a:t>
            </a:r>
            <a:endParaRPr lang="en-GB" dirty="0"/>
          </a:p>
        </p:txBody>
      </p:sp>
      <p:sp>
        <p:nvSpPr>
          <p:cNvPr id="3" name="Content Placeholder 2">
            <a:extLst>
              <a:ext uri="{FF2B5EF4-FFF2-40B4-BE49-F238E27FC236}">
                <a16:creationId xmlns:a16="http://schemas.microsoft.com/office/drawing/2014/main" id="{297C319E-B897-49B7-B617-EB032E21BBEA}"/>
              </a:ext>
            </a:extLst>
          </p:cNvPr>
          <p:cNvSpPr>
            <a:spLocks noGrp="1"/>
          </p:cNvSpPr>
          <p:nvPr>
            <p:ph idx="1"/>
          </p:nvPr>
        </p:nvSpPr>
        <p:spPr>
          <a:xfrm>
            <a:off x="464156" y="1052736"/>
            <a:ext cx="8229600" cy="5030019"/>
          </a:xfrm>
        </p:spPr>
        <p:txBody>
          <a:bodyPr/>
          <a:lstStyle/>
          <a:p>
            <a:pPr marL="0" indent="0">
              <a:buNone/>
            </a:pPr>
            <a:endParaRPr lang="el-GR" dirty="0"/>
          </a:p>
          <a:p>
            <a:r>
              <a:rPr lang="el-GR" sz="2400" dirty="0"/>
              <a:t>Οι Φυσιοκράτες είναι μια Γαλλική σχολή των οικονομικών που άνθησε κατά τα τελευταία έτη της </a:t>
            </a:r>
            <a:r>
              <a:rPr lang="en-US" sz="2400" dirty="0" err="1"/>
              <a:t>Ancien</a:t>
            </a:r>
            <a:r>
              <a:rPr lang="en-US" sz="2400" dirty="0"/>
              <a:t> Regime.</a:t>
            </a:r>
          </a:p>
          <a:p>
            <a:pPr marL="0" indent="0">
              <a:buNone/>
            </a:pPr>
            <a:endParaRPr lang="el-GR" sz="2400" dirty="0"/>
          </a:p>
          <a:p>
            <a:r>
              <a:rPr lang="el-GR" sz="2400" dirty="0"/>
              <a:t>Αυτοαποκαλούνταν</a:t>
            </a:r>
            <a:r>
              <a:rPr lang="en-US" sz="2400" dirty="0"/>
              <a:t> </a:t>
            </a:r>
            <a:r>
              <a:rPr lang="en-US" sz="2400" i="1" dirty="0"/>
              <a:t>Les </a:t>
            </a:r>
            <a:r>
              <a:rPr lang="en-US" sz="2400" i="1" dirty="0" err="1"/>
              <a:t>Économistes</a:t>
            </a:r>
            <a:r>
              <a:rPr lang="en-US" sz="2400" dirty="0"/>
              <a:t>,</a:t>
            </a:r>
            <a:r>
              <a:rPr lang="el-GR" sz="2400" dirty="0"/>
              <a:t> και η επιρροή τους ήταν κυρίως μεταξύ</a:t>
            </a:r>
            <a:r>
              <a:rPr lang="en-US" sz="2400" dirty="0"/>
              <a:t> 1756 </a:t>
            </a:r>
            <a:r>
              <a:rPr lang="el-GR" sz="2400" dirty="0"/>
              <a:t>και</a:t>
            </a:r>
            <a:r>
              <a:rPr lang="en-US" sz="2400" dirty="0"/>
              <a:t> 1774.</a:t>
            </a:r>
            <a:endParaRPr lang="el-GR" sz="2400" dirty="0"/>
          </a:p>
          <a:p>
            <a:pPr marL="0" indent="0">
              <a:buNone/>
            </a:pPr>
            <a:endParaRPr lang="en-US" sz="2400" dirty="0"/>
          </a:p>
          <a:p>
            <a:r>
              <a:rPr lang="el-GR" sz="2400" dirty="0"/>
              <a:t>Σε σύγκριση με τους </a:t>
            </a:r>
            <a:r>
              <a:rPr lang="el-GR" sz="2400" dirty="0" err="1"/>
              <a:t>Μερκανταλιστές</a:t>
            </a:r>
            <a:r>
              <a:rPr lang="el-GR" sz="2400" dirty="0"/>
              <a:t> ήταν μια πολύ πιο δομημένη ομάδα ατόμων με αρχηγό τον </a:t>
            </a:r>
            <a:r>
              <a:rPr lang="en-US" sz="2400" dirty="0"/>
              <a:t>Quesnay.</a:t>
            </a:r>
            <a:endParaRPr lang="el-GR" sz="2400" dirty="0"/>
          </a:p>
          <a:p>
            <a:endParaRPr lang="en-GB" dirty="0"/>
          </a:p>
        </p:txBody>
      </p:sp>
    </p:spTree>
    <p:extLst>
      <p:ext uri="{BB962C8B-B14F-4D97-AF65-F5344CB8AC3E}">
        <p14:creationId xmlns:p14="http://schemas.microsoft.com/office/powerpoint/2010/main" val="3099358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E2B7-95D2-403B-A0CF-632A9D3D3B63}"/>
              </a:ext>
            </a:extLst>
          </p:cNvPr>
          <p:cNvSpPr>
            <a:spLocks noGrp="1"/>
          </p:cNvSpPr>
          <p:nvPr>
            <p:ph type="title"/>
          </p:nvPr>
        </p:nvSpPr>
        <p:spPr/>
        <p:txBody>
          <a:bodyPr/>
          <a:lstStyle/>
          <a:p>
            <a:r>
              <a:rPr lang="el-GR" dirty="0"/>
              <a:t>Αρχές της φυσιοκρατίας</a:t>
            </a:r>
            <a:endParaRPr lang="en-GB" dirty="0"/>
          </a:p>
        </p:txBody>
      </p:sp>
      <p:sp>
        <p:nvSpPr>
          <p:cNvPr id="3" name="Content Placeholder 2">
            <a:extLst>
              <a:ext uri="{FF2B5EF4-FFF2-40B4-BE49-F238E27FC236}">
                <a16:creationId xmlns:a16="http://schemas.microsoft.com/office/drawing/2014/main" id="{267266CC-A603-45C0-8B5C-15851662EC39}"/>
              </a:ext>
            </a:extLst>
          </p:cNvPr>
          <p:cNvSpPr>
            <a:spLocks noGrp="1"/>
          </p:cNvSpPr>
          <p:nvPr>
            <p:ph idx="1"/>
          </p:nvPr>
        </p:nvSpPr>
        <p:spPr>
          <a:xfrm>
            <a:off x="251520" y="1417638"/>
            <a:ext cx="8784976" cy="4665117"/>
          </a:xfrm>
        </p:spPr>
        <p:txBody>
          <a:bodyPr>
            <a:normAutofit fontScale="85000" lnSpcReduction="20000"/>
          </a:bodyPr>
          <a:lstStyle/>
          <a:p>
            <a:r>
              <a:rPr lang="en-US" dirty="0"/>
              <a:t>“the annual wealth that constitutes the income of the</a:t>
            </a:r>
            <a:r>
              <a:rPr lang="el-GR" dirty="0"/>
              <a:t> </a:t>
            </a:r>
            <a:r>
              <a:rPr lang="en-US" dirty="0"/>
              <a:t>nation are the products which, once all expenditure is</a:t>
            </a:r>
            <a:r>
              <a:rPr lang="el-GR" dirty="0"/>
              <a:t> </a:t>
            </a:r>
            <a:r>
              <a:rPr lang="en-US" dirty="0"/>
              <a:t>removed, form the profit obtained from </a:t>
            </a:r>
            <a:r>
              <a:rPr lang="en-US" i="1" dirty="0">
                <a:solidFill>
                  <a:srgbClr val="FF0000"/>
                </a:solidFill>
              </a:rPr>
              <a:t>the </a:t>
            </a:r>
            <a:r>
              <a:rPr lang="en-US" i="1" dirty="0" err="1">
                <a:solidFill>
                  <a:srgbClr val="FF0000"/>
                </a:solidFill>
              </a:rPr>
              <a:t>biens</a:t>
            </a:r>
            <a:r>
              <a:rPr lang="el-GR" i="1" dirty="0">
                <a:solidFill>
                  <a:srgbClr val="FF0000"/>
                </a:solidFill>
              </a:rPr>
              <a:t> </a:t>
            </a:r>
            <a:r>
              <a:rPr lang="en-US" i="1" dirty="0">
                <a:solidFill>
                  <a:srgbClr val="FF0000"/>
                </a:solidFill>
              </a:rPr>
              <a:t>fonds </a:t>
            </a:r>
            <a:r>
              <a:rPr lang="en-US" dirty="0"/>
              <a:t>(the land)"</a:t>
            </a:r>
            <a:r>
              <a:rPr lang="el-GR" dirty="0"/>
              <a:t>.</a:t>
            </a:r>
          </a:p>
          <a:p>
            <a:pPr marL="0" indent="0">
              <a:buNone/>
            </a:pPr>
            <a:endParaRPr lang="en-US" dirty="0"/>
          </a:p>
          <a:p>
            <a:r>
              <a:rPr lang="el-GR" dirty="0"/>
              <a:t>Άποψη: ένα ενδιαφέρον στοιχείο για τους φυσιοκράτες ήταν ότι επανέρχονται στην </a:t>
            </a:r>
            <a:r>
              <a:rPr lang="el-GR" dirty="0">
                <a:solidFill>
                  <a:srgbClr val="FF0000"/>
                </a:solidFill>
              </a:rPr>
              <a:t>ιδέα του φυσικού νόμου</a:t>
            </a:r>
            <a:r>
              <a:rPr lang="el-GR" dirty="0"/>
              <a:t>, όπου η κοινωνική τάξη διέπεται από φυσικές αρχές. </a:t>
            </a:r>
          </a:p>
          <a:p>
            <a:pPr marL="0" indent="0">
              <a:buNone/>
            </a:pPr>
            <a:endParaRPr lang="el-GR" dirty="0"/>
          </a:p>
          <a:p>
            <a:r>
              <a:rPr lang="el-GR" dirty="0"/>
              <a:t>Όπως το σώμα μας υπακούει στους βιολογικούς κανόνες της φύσης έτσι και η </a:t>
            </a:r>
            <a:r>
              <a:rPr lang="el-GR" dirty="0">
                <a:solidFill>
                  <a:srgbClr val="FF0000"/>
                </a:solidFill>
              </a:rPr>
              <a:t>οικονομία υπακούει στους άγραφους νόμους που την διέπουν</a:t>
            </a:r>
            <a:r>
              <a:rPr lang="el-GR" dirty="0"/>
              <a:t>.</a:t>
            </a:r>
            <a:endParaRPr lang="en-GB" dirty="0"/>
          </a:p>
        </p:txBody>
      </p:sp>
    </p:spTree>
    <p:extLst>
      <p:ext uri="{BB962C8B-B14F-4D97-AF65-F5344CB8AC3E}">
        <p14:creationId xmlns:p14="http://schemas.microsoft.com/office/powerpoint/2010/main" val="191015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a:t>Φυσιοκρατία</a:t>
            </a:r>
            <a:endParaRPr lang="en-GB"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052736"/>
            <a:ext cx="6677957" cy="490606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74660"/>
            <a:ext cx="1279525"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429000"/>
            <a:ext cx="1749425"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978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a:t>Φυσιοκρατία</a:t>
            </a:r>
            <a:endParaRPr lang="en-GB"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2709549" cy="486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2286000"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067944" y="3628107"/>
            <a:ext cx="4572000" cy="2308324"/>
          </a:xfrm>
          <a:prstGeom prst="rect">
            <a:avLst/>
          </a:prstGeom>
        </p:spPr>
        <p:txBody>
          <a:bodyPr>
            <a:spAutoFit/>
          </a:bodyPr>
          <a:lstStyle/>
          <a:p>
            <a:r>
              <a:rPr lang="el-GR" dirty="0">
                <a:latin typeface="Times New Roman" panose="02020603050405020304" pitchFamily="18" charset="0"/>
                <a:cs typeface="Times New Roman" panose="02020603050405020304" pitchFamily="18" charset="0"/>
              </a:rPr>
              <a:t>Φυσιοκράτες &lt; φύσις + κράτος</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Les </a:t>
            </a:r>
            <a:r>
              <a:rPr lang="en-US" i="1" dirty="0" err="1">
                <a:latin typeface="Times New Roman" panose="02020603050405020304" pitchFamily="18" charset="0"/>
                <a:cs typeface="Times New Roman" panose="02020603050405020304" pitchFamily="18" charset="0"/>
              </a:rPr>
              <a:t>économistes</a:t>
            </a:r>
            <a:r>
              <a:rPr lang="el-GR" i="1"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Σημασία στη γεωργία</a:t>
            </a:r>
            <a:endParaRPr lang="en-US"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Tableau </a:t>
            </a:r>
            <a:r>
              <a:rPr lang="en-US" i="1" dirty="0" err="1">
                <a:latin typeface="Times New Roman" panose="02020603050405020304" pitchFamily="18" charset="0"/>
                <a:cs typeface="Times New Roman" panose="02020603050405020304" pitchFamily="18" charset="0"/>
              </a:rPr>
              <a:t>économique</a:t>
            </a:r>
            <a:endParaRPr lang="en-US" i="1" dirty="0">
              <a:latin typeface="Times New Roman" panose="02020603050405020304" pitchFamily="18" charset="0"/>
              <a:cs typeface="Times New Roman" panose="02020603050405020304" pitchFamily="18" charset="0"/>
            </a:endParaRPr>
          </a:p>
          <a:p>
            <a:r>
              <a:rPr lang="en-US" i="1" dirty="0" err="1">
                <a:latin typeface="Times New Roman" panose="02020603050405020304" pitchFamily="18" charset="0"/>
                <a:cs typeface="Times New Roman" panose="02020603050405020304" pitchFamily="18" charset="0"/>
              </a:rPr>
              <a:t>Produit</a:t>
            </a:r>
            <a:r>
              <a:rPr lang="en-US" i="1" dirty="0">
                <a:latin typeface="Times New Roman" panose="02020603050405020304" pitchFamily="18" charset="0"/>
                <a:cs typeface="Times New Roman" panose="02020603050405020304" pitchFamily="18" charset="0"/>
              </a:rPr>
              <a:t> net</a:t>
            </a:r>
          </a:p>
          <a:p>
            <a:r>
              <a:rPr lang="en-US" i="1" dirty="0" err="1">
                <a:latin typeface="Times New Roman" panose="02020603050405020304" pitchFamily="18" charset="0"/>
                <a:cs typeface="Times New Roman" panose="02020603050405020304" pitchFamily="18" charset="0"/>
              </a:rPr>
              <a:t>Impôt</a:t>
            </a:r>
            <a:r>
              <a:rPr lang="en-US" i="1" dirty="0">
                <a:latin typeface="Times New Roman" panose="02020603050405020304" pitchFamily="18" charset="0"/>
                <a:cs typeface="Times New Roman" panose="02020603050405020304" pitchFamily="18" charset="0"/>
              </a:rPr>
              <a:t> unique</a:t>
            </a:r>
            <a:endParaRPr lang="en-GB"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03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a:t>Φυσιοκρατία</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017669"/>
            <a:ext cx="2788959" cy="482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017669"/>
            <a:ext cx="2952328" cy="486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142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33C9-ECA1-4B57-8D89-A7E455E9EB7E}"/>
              </a:ext>
            </a:extLst>
          </p:cNvPr>
          <p:cNvSpPr>
            <a:spLocks noGrp="1"/>
          </p:cNvSpPr>
          <p:nvPr>
            <p:ph type="title"/>
          </p:nvPr>
        </p:nvSpPr>
        <p:spPr>
          <a:xfrm>
            <a:off x="628650" y="188640"/>
            <a:ext cx="7886700" cy="654844"/>
          </a:xfrm>
        </p:spPr>
        <p:txBody>
          <a:bodyPr/>
          <a:lstStyle/>
          <a:p>
            <a:r>
              <a:rPr lang="el-GR" dirty="0"/>
              <a:t>Γενικές απόψεις - συνέχεια</a:t>
            </a:r>
            <a:endParaRPr lang="en-GB" dirty="0"/>
          </a:p>
        </p:txBody>
      </p:sp>
      <p:sp>
        <p:nvSpPr>
          <p:cNvPr id="3" name="Content Placeholder 2">
            <a:extLst>
              <a:ext uri="{FF2B5EF4-FFF2-40B4-BE49-F238E27FC236}">
                <a16:creationId xmlns:a16="http://schemas.microsoft.com/office/drawing/2014/main" id="{A674B320-4C37-439D-9268-AF9165874D3A}"/>
              </a:ext>
            </a:extLst>
          </p:cNvPr>
          <p:cNvSpPr>
            <a:spLocks noGrp="1"/>
          </p:cNvSpPr>
          <p:nvPr>
            <p:ph idx="1"/>
          </p:nvPr>
        </p:nvSpPr>
        <p:spPr>
          <a:xfrm>
            <a:off x="214312" y="980728"/>
            <a:ext cx="8615363" cy="5544616"/>
          </a:xfrm>
        </p:spPr>
        <p:txBody>
          <a:bodyPr>
            <a:noAutofit/>
          </a:bodyPr>
          <a:lstStyle/>
          <a:p>
            <a:r>
              <a:rPr lang="el-GR" sz="2000" dirty="0"/>
              <a:t>Η τάξη των πραγμάτων: </a:t>
            </a:r>
            <a:r>
              <a:rPr lang="el-GR" sz="2000" dirty="0">
                <a:solidFill>
                  <a:srgbClr val="FF0000"/>
                </a:solidFill>
              </a:rPr>
              <a:t>μόνο η αγροτική παραγωγή ήταν ουσιαστικά παραγωγική</a:t>
            </a:r>
            <a:r>
              <a:rPr lang="el-GR" sz="2000" dirty="0"/>
              <a:t>, οι υπόλοιποι τομείς ήταν παρασιτικοί στο σύστημα παραγωγής εθνικού πλούτου.</a:t>
            </a:r>
          </a:p>
          <a:p>
            <a:r>
              <a:rPr lang="en-US" sz="2000" i="1" dirty="0" err="1">
                <a:solidFill>
                  <a:srgbClr val="FF0000"/>
                </a:solidFill>
              </a:rPr>
              <a:t>produit</a:t>
            </a:r>
            <a:r>
              <a:rPr lang="en-US" sz="2000" i="1" dirty="0">
                <a:solidFill>
                  <a:srgbClr val="FF0000"/>
                </a:solidFill>
              </a:rPr>
              <a:t> net</a:t>
            </a:r>
            <a:r>
              <a:rPr lang="el-GR" sz="2000" dirty="0"/>
              <a:t>:</a:t>
            </a:r>
            <a:r>
              <a:rPr lang="en-US" sz="2000" dirty="0"/>
              <a:t> </a:t>
            </a:r>
            <a:r>
              <a:rPr lang="el-GR" sz="2000" dirty="0"/>
              <a:t>δημιουργείται η εικόνα της οικονομίας ως η αλληλεπίδραση των διαφορετικών μερών της</a:t>
            </a:r>
          </a:p>
          <a:p>
            <a:pPr lvl="1"/>
            <a:r>
              <a:rPr lang="el-GR" sz="2000" dirty="0"/>
              <a:t>η </a:t>
            </a:r>
            <a:r>
              <a:rPr lang="el-GR" sz="2000" i="1" dirty="0">
                <a:solidFill>
                  <a:srgbClr val="FF0000"/>
                </a:solidFill>
              </a:rPr>
              <a:t>κυκλική κίνηση </a:t>
            </a:r>
            <a:r>
              <a:rPr lang="el-GR" sz="2000" dirty="0"/>
              <a:t>της παραγωγής. </a:t>
            </a:r>
          </a:p>
          <a:p>
            <a:r>
              <a:rPr lang="el-GR" sz="2000" dirty="0"/>
              <a:t>Το πολιτικό σύστημα πρέπει να εκφράζει τις </a:t>
            </a:r>
            <a:r>
              <a:rPr lang="el-GR" sz="2000" i="1" dirty="0">
                <a:solidFill>
                  <a:srgbClr val="FF0000"/>
                </a:solidFill>
              </a:rPr>
              <a:t>φυσικές κοινωνικές αρχές </a:t>
            </a:r>
            <a:r>
              <a:rPr lang="el-GR" sz="2000" dirty="0"/>
              <a:t>για να υπάρχει ευνομία και ανάπτυξη. </a:t>
            </a:r>
          </a:p>
          <a:p>
            <a:r>
              <a:rPr lang="el-GR" sz="2000" dirty="0"/>
              <a:t>Η πολιτική του Κράτους</a:t>
            </a:r>
            <a:r>
              <a:rPr lang="en-US" sz="2000" dirty="0"/>
              <a:t>: </a:t>
            </a:r>
            <a:r>
              <a:rPr lang="en-US" sz="2000" i="1" dirty="0">
                <a:solidFill>
                  <a:srgbClr val="FF0000"/>
                </a:solidFill>
              </a:rPr>
              <a:t>laissez faire</a:t>
            </a:r>
            <a:endParaRPr lang="el-GR" sz="2000" i="1" dirty="0">
              <a:solidFill>
                <a:srgbClr val="FF0000"/>
              </a:solidFill>
            </a:endParaRPr>
          </a:p>
          <a:p>
            <a:pPr lvl="1"/>
            <a:r>
              <a:rPr lang="el-GR" sz="2000" i="1" dirty="0">
                <a:solidFill>
                  <a:srgbClr val="FF0000"/>
                </a:solidFill>
              </a:rPr>
              <a:t>ελεύθερη αγορά ως ένα αγαθό </a:t>
            </a:r>
            <a:r>
              <a:rPr lang="el-GR" sz="2000" dirty="0"/>
              <a:t>που πρέπει να προστατεύεται από όλα τα συμφέροντα. </a:t>
            </a:r>
          </a:p>
          <a:p>
            <a:r>
              <a:rPr lang="el-GR" sz="2000" dirty="0"/>
              <a:t>Η ύπαρξη της </a:t>
            </a:r>
            <a:r>
              <a:rPr lang="el-GR" sz="2000" i="1" dirty="0">
                <a:solidFill>
                  <a:srgbClr val="FF0000"/>
                </a:solidFill>
              </a:rPr>
              <a:t>υπεράξιας της παραγωγής</a:t>
            </a:r>
            <a:r>
              <a:rPr lang="el-GR" sz="2000" dirty="0"/>
              <a:t>: το υπόδειγμα δείχνει την ύπαρξη υπεραξίας στην παραγωγή, και το βασικό ερώτημα είναι η </a:t>
            </a:r>
            <a:r>
              <a:rPr lang="el-GR" sz="2000" i="1" dirty="0">
                <a:solidFill>
                  <a:srgbClr val="FF0000"/>
                </a:solidFill>
              </a:rPr>
              <a:t>κατανομή αυτής της υπεραξίας</a:t>
            </a:r>
            <a:r>
              <a:rPr lang="el-GR" sz="2000" dirty="0"/>
              <a:t> στις διαφορετικές τάξεις του οικονομικού συστήματος. </a:t>
            </a:r>
          </a:p>
          <a:p>
            <a:endParaRPr lang="el-GR" sz="2000" dirty="0"/>
          </a:p>
          <a:p>
            <a:r>
              <a:rPr lang="el-GR" sz="2000" dirty="0"/>
              <a:t>Η σημασία της προάσπισης της επαναδημιουργίας αυτής της παραγωγικής δυνατότητάς και της υπεραξίας που παράγουν οι υπάρχουσες κοινωνικές δομές. </a:t>
            </a:r>
            <a:endParaRPr lang="en-GB" sz="2000" dirty="0"/>
          </a:p>
        </p:txBody>
      </p:sp>
    </p:spTree>
    <p:extLst>
      <p:ext uri="{BB962C8B-B14F-4D97-AF65-F5344CB8AC3E}">
        <p14:creationId xmlns:p14="http://schemas.microsoft.com/office/powerpoint/2010/main" val="341381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77500" lnSpcReduction="20000"/>
          </a:bodyPr>
          <a:lstStyle/>
          <a:p>
            <a:pPr marL="0" eaLnBrk="1" fontAlgn="auto" hangingPunct="1">
              <a:spcAft>
                <a:spcPts val="0"/>
              </a:spcAft>
              <a:buFont typeface="Arial" pitchFamily="34" charset="0"/>
              <a:buChar char="•"/>
              <a:defRPr/>
            </a:pPr>
            <a:r>
              <a:rPr lang="en-US" dirty="0" err="1"/>
              <a:t>Boisguilbert</a:t>
            </a:r>
            <a:endParaRPr lang="en-US" dirty="0"/>
          </a:p>
          <a:p>
            <a:pPr marL="0" eaLnBrk="1" fontAlgn="auto" hangingPunct="1">
              <a:spcAft>
                <a:spcPts val="0"/>
              </a:spcAft>
              <a:buFont typeface="Arial" pitchFamily="34" charset="0"/>
              <a:buChar char="•"/>
              <a:defRPr/>
            </a:pPr>
            <a:r>
              <a:rPr lang="en-US" dirty="0"/>
              <a:t>Law</a:t>
            </a:r>
          </a:p>
          <a:p>
            <a:pPr marL="0" eaLnBrk="1" fontAlgn="auto" hangingPunct="1">
              <a:spcAft>
                <a:spcPts val="0"/>
              </a:spcAft>
              <a:buFont typeface="Arial" pitchFamily="34" charset="0"/>
              <a:buChar char="•"/>
              <a:defRPr/>
            </a:pPr>
            <a:r>
              <a:rPr lang="en-US" dirty="0"/>
              <a:t>Cantillon</a:t>
            </a:r>
          </a:p>
          <a:p>
            <a:pPr marL="0" eaLnBrk="1" fontAlgn="auto" hangingPunct="1">
              <a:spcAft>
                <a:spcPts val="0"/>
              </a:spcAft>
              <a:buFont typeface="Arial" pitchFamily="34" charset="0"/>
              <a:buChar char="•"/>
              <a:defRPr/>
            </a:pPr>
            <a:r>
              <a:rPr lang="el-GR" dirty="0"/>
              <a:t>Φυσιοκράτες</a:t>
            </a:r>
            <a:endParaRPr lang="en-US" dirty="0"/>
          </a:p>
          <a:p>
            <a:pPr marL="400050" lvl="1" eaLnBrk="1" fontAlgn="auto" hangingPunct="1">
              <a:spcAft>
                <a:spcPts val="0"/>
              </a:spcAft>
              <a:buFont typeface="Arial" pitchFamily="34" charset="0"/>
              <a:buChar char="•"/>
              <a:defRPr/>
            </a:pPr>
            <a:r>
              <a:rPr lang="en-US" dirty="0"/>
              <a:t>Quesnay Tableau </a:t>
            </a:r>
            <a:r>
              <a:rPr lang="en-US" dirty="0" err="1"/>
              <a:t>economique</a:t>
            </a:r>
            <a:endParaRPr lang="en-US" dirty="0"/>
          </a:p>
          <a:p>
            <a:pPr marL="400050" lvl="1" eaLnBrk="1" fontAlgn="auto" hangingPunct="1">
              <a:spcAft>
                <a:spcPts val="0"/>
              </a:spcAft>
              <a:buFont typeface="Arial" pitchFamily="34" charset="0"/>
              <a:buChar char="•"/>
              <a:defRPr/>
            </a:pPr>
            <a:r>
              <a:rPr lang="en-US" dirty="0"/>
              <a:t>Mirabeau</a:t>
            </a:r>
          </a:p>
          <a:p>
            <a:pPr marL="400050" lvl="1" eaLnBrk="1" fontAlgn="auto" hangingPunct="1">
              <a:spcAft>
                <a:spcPts val="0"/>
              </a:spcAft>
              <a:buFont typeface="Arial" pitchFamily="34" charset="0"/>
              <a:buChar char="•"/>
              <a:defRPr/>
            </a:pPr>
            <a:r>
              <a:rPr lang="en-US" dirty="0" err="1"/>
              <a:t>Dupont</a:t>
            </a:r>
            <a:r>
              <a:rPr lang="en-US" dirty="0"/>
              <a:t> de Nemours</a:t>
            </a:r>
          </a:p>
          <a:p>
            <a:pPr marL="400050" lvl="1" eaLnBrk="1" fontAlgn="auto" hangingPunct="1">
              <a:spcAft>
                <a:spcPts val="0"/>
              </a:spcAft>
              <a:buFont typeface="Arial" pitchFamily="34" charset="0"/>
              <a:buChar char="•"/>
              <a:defRPr/>
            </a:pPr>
            <a:r>
              <a:rPr lang="en-US" dirty="0"/>
              <a:t>De la </a:t>
            </a:r>
            <a:r>
              <a:rPr lang="en-US" dirty="0" err="1"/>
              <a:t>Riviere</a:t>
            </a:r>
            <a:r>
              <a:rPr lang="en-US" dirty="0"/>
              <a:t>, </a:t>
            </a:r>
            <a:r>
              <a:rPr lang="en-US" dirty="0" err="1"/>
              <a:t>Baudeau</a:t>
            </a:r>
            <a:r>
              <a:rPr lang="en-US" dirty="0"/>
              <a:t>, Le </a:t>
            </a:r>
            <a:r>
              <a:rPr lang="en-US" dirty="0" err="1"/>
              <a:t>Trosne</a:t>
            </a:r>
            <a:r>
              <a:rPr lang="en-US" dirty="0"/>
              <a:t>.</a:t>
            </a:r>
          </a:p>
          <a:p>
            <a:pPr marL="0" eaLnBrk="1" fontAlgn="auto" hangingPunct="1">
              <a:spcAft>
                <a:spcPts val="0"/>
              </a:spcAft>
              <a:buFont typeface="Arial" pitchFamily="34" charset="0"/>
              <a:buChar char="•"/>
              <a:defRPr/>
            </a:pPr>
            <a:r>
              <a:rPr lang="en-US" dirty="0"/>
              <a:t>Turgot</a:t>
            </a:r>
          </a:p>
          <a:p>
            <a:pPr marL="0" eaLnBrk="1" fontAlgn="auto" hangingPunct="1">
              <a:spcAft>
                <a:spcPts val="0"/>
              </a:spcAft>
              <a:buFont typeface="Arial" pitchFamily="34" charset="0"/>
              <a:buChar char="•"/>
              <a:defRPr/>
            </a:pPr>
            <a:r>
              <a:rPr lang="en-US" dirty="0"/>
              <a:t>Galiani</a:t>
            </a:r>
          </a:p>
          <a:p>
            <a:pPr marL="0" indent="0" eaLnBrk="1" fontAlgn="auto" hangingPunct="1">
              <a:spcAft>
                <a:spcPts val="0"/>
              </a:spcAft>
              <a:buNone/>
              <a:defRPr/>
            </a:pPr>
            <a:endParaRPr lang="en-US" dirty="0"/>
          </a:p>
          <a:p>
            <a:pPr marL="0" eaLnBrk="1" fontAlgn="auto" hangingPunct="1">
              <a:spcAft>
                <a:spcPts val="0"/>
              </a:spcAft>
              <a:buFont typeface="Arial" pitchFamily="34" charset="0"/>
              <a:buChar char="•"/>
              <a:defRPr/>
            </a:pPr>
            <a:endParaRPr lang="en-US" dirty="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Tree>
    <p:extLst>
      <p:ext uri="{BB962C8B-B14F-4D97-AF65-F5344CB8AC3E}">
        <p14:creationId xmlns:p14="http://schemas.microsoft.com/office/powerpoint/2010/main" val="376113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Quesnay </a:t>
            </a:r>
            <a:r>
              <a:rPr lang="el-GR" sz="2800" dirty="0"/>
              <a:t>(</a:t>
            </a:r>
            <a:r>
              <a:rPr lang="fr-FR" sz="2800" dirty="0"/>
              <a:t>1694–1774</a:t>
            </a:r>
            <a:r>
              <a:rPr lang="el-GR" sz="2800" dirty="0"/>
              <a:t>)</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12776"/>
            <a:ext cx="2232248" cy="281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012" y="1431265"/>
            <a:ext cx="2217611" cy="280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231" y="1407024"/>
            <a:ext cx="2118638" cy="282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4653136"/>
            <a:ext cx="10477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223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BE36-4955-43F6-B9E2-864E35ED6805}"/>
              </a:ext>
            </a:extLst>
          </p:cNvPr>
          <p:cNvSpPr>
            <a:spLocks noGrp="1"/>
          </p:cNvSpPr>
          <p:nvPr>
            <p:ph type="title"/>
          </p:nvPr>
        </p:nvSpPr>
        <p:spPr>
          <a:xfrm>
            <a:off x="3802455" y="620689"/>
            <a:ext cx="4629150" cy="936104"/>
          </a:xfrm>
        </p:spPr>
        <p:txBody>
          <a:bodyPr>
            <a:normAutofit/>
          </a:bodyPr>
          <a:lstStyle/>
          <a:p>
            <a:r>
              <a:rPr lang="en-GB" dirty="0"/>
              <a:t>Franc</a:t>
            </a:r>
            <a:r>
              <a:rPr lang="el-GR" dirty="0"/>
              <a:t>ο</a:t>
            </a:r>
            <a:r>
              <a:rPr lang="en-GB" dirty="0"/>
              <a:t>is Quesnay</a:t>
            </a:r>
          </a:p>
        </p:txBody>
      </p:sp>
      <p:pic>
        <p:nvPicPr>
          <p:cNvPr id="4" name="Picture 3">
            <a:extLst>
              <a:ext uri="{FF2B5EF4-FFF2-40B4-BE49-F238E27FC236}">
                <a16:creationId xmlns:a16="http://schemas.microsoft.com/office/drawing/2014/main" id="{4C49F3A5-FB2B-464F-96EF-538BB3162EB2}"/>
              </a:ext>
            </a:extLst>
          </p:cNvPr>
          <p:cNvPicPr>
            <a:picLocks noChangeAspect="1"/>
          </p:cNvPicPr>
          <p:nvPr/>
        </p:nvPicPr>
        <p:blipFill rotWithShape="1">
          <a:blip r:embed="rId2"/>
          <a:srcRect l="11128" r="3627" b="-1"/>
          <a:stretch/>
        </p:blipFill>
        <p:spPr>
          <a:xfrm>
            <a:off x="15" y="857257"/>
            <a:ext cx="3479785" cy="5143493"/>
          </a:xfrm>
          <a:prstGeom prst="rect">
            <a:avLst/>
          </a:prstGeom>
        </p:spPr>
      </p:pic>
      <p:sp>
        <p:nvSpPr>
          <p:cNvPr id="3" name="Content Placeholder 2">
            <a:extLst>
              <a:ext uri="{FF2B5EF4-FFF2-40B4-BE49-F238E27FC236}">
                <a16:creationId xmlns:a16="http://schemas.microsoft.com/office/drawing/2014/main" id="{16FA37D3-AD4F-4E07-B95C-021B9AB4130C}"/>
              </a:ext>
            </a:extLst>
          </p:cNvPr>
          <p:cNvSpPr>
            <a:spLocks noGrp="1"/>
          </p:cNvSpPr>
          <p:nvPr>
            <p:ph idx="1"/>
          </p:nvPr>
        </p:nvSpPr>
        <p:spPr>
          <a:xfrm>
            <a:off x="3635896" y="1484784"/>
            <a:ext cx="5328592" cy="4752527"/>
          </a:xfrm>
        </p:spPr>
        <p:txBody>
          <a:bodyPr>
            <a:normAutofit/>
          </a:bodyPr>
          <a:lstStyle/>
          <a:p>
            <a:r>
              <a:rPr lang="el-GR" sz="1800" dirty="0"/>
              <a:t>Προερχόταν από γαιοκτήμονες κοντά στις Βερσαλλίες. </a:t>
            </a:r>
          </a:p>
          <a:p>
            <a:pPr lvl="1"/>
            <a:r>
              <a:rPr lang="el-GR" sz="1800" dirty="0"/>
              <a:t>Η οικογένειά του είχε περισσότερο αγροτική παρά αριστοκρατική κοινωνική θέση. </a:t>
            </a:r>
            <a:endParaRPr lang="en-US" sz="1800" dirty="0"/>
          </a:p>
          <a:p>
            <a:r>
              <a:rPr lang="el-GR" sz="1800" dirty="0"/>
              <a:t>Ήταν γιατρός - </a:t>
            </a:r>
            <a:r>
              <a:rPr lang="el-GR" sz="1800" dirty="0">
                <a:solidFill>
                  <a:srgbClr val="FF0000"/>
                </a:solidFill>
              </a:rPr>
              <a:t>ασχολήθηκε με την κυκλοφορία του αίματος</a:t>
            </a:r>
            <a:endParaRPr lang="en-US" sz="1800" dirty="0">
              <a:solidFill>
                <a:srgbClr val="FF0000"/>
              </a:solidFill>
            </a:endParaRPr>
          </a:p>
          <a:p>
            <a:r>
              <a:rPr lang="el-GR" sz="1800" dirty="0"/>
              <a:t>Κούραρε την</a:t>
            </a:r>
            <a:r>
              <a:rPr lang="en-US" sz="1800" dirty="0"/>
              <a:t> Madame de Pompadour</a:t>
            </a:r>
          </a:p>
          <a:p>
            <a:r>
              <a:rPr lang="el-GR" sz="1800" dirty="0"/>
              <a:t>Έγινε ο κεντρικός θεωρητικός των φυσιοκρατών στη γαλλική αυλή. </a:t>
            </a:r>
            <a:endParaRPr lang="en-US" sz="1800" dirty="0"/>
          </a:p>
          <a:p>
            <a:r>
              <a:rPr lang="el-GR" sz="1800" dirty="0"/>
              <a:t>Άλλα μέλη: </a:t>
            </a:r>
            <a:r>
              <a:rPr lang="en-US" sz="1800" dirty="0"/>
              <a:t>Marquis de Mirabeau, Turgot, Du Pont de </a:t>
            </a:r>
            <a:r>
              <a:rPr lang="en-US" sz="1800" dirty="0" err="1"/>
              <a:t>Nemour</a:t>
            </a:r>
            <a:endParaRPr lang="en-US" sz="1800" dirty="0"/>
          </a:p>
        </p:txBody>
      </p:sp>
    </p:spTree>
    <p:extLst>
      <p:ext uri="{BB962C8B-B14F-4D97-AF65-F5344CB8AC3E}">
        <p14:creationId xmlns:p14="http://schemas.microsoft.com/office/powerpoint/2010/main" val="3131933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Quesnay </a:t>
            </a:r>
            <a:r>
              <a:rPr lang="el-GR" sz="2800" dirty="0"/>
              <a:t>(</a:t>
            </a:r>
            <a:r>
              <a:rPr lang="fr-FR" sz="2800" dirty="0"/>
              <a:t>1694–1774</a:t>
            </a:r>
            <a:r>
              <a:rPr lang="el-GR" sz="2800" dirty="0"/>
              <a:t>)</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50879"/>
            <a:ext cx="2736304" cy="341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3568" y="5085184"/>
            <a:ext cx="2736304" cy="646331"/>
          </a:xfrm>
          <a:prstGeom prst="rect">
            <a:avLst/>
          </a:prstGeom>
        </p:spPr>
        <p:txBody>
          <a:bodyPr wrap="square">
            <a:spAutoFit/>
          </a:bodyPr>
          <a:lstStyle/>
          <a:p>
            <a:pPr algn="ctr"/>
            <a:r>
              <a:rPr lang="it-IT" dirty="0">
                <a:latin typeface="Times New Roman" panose="02020603050405020304" pitchFamily="18" charset="0"/>
                <a:cs typeface="Times New Roman" panose="02020603050405020304" pitchFamily="18" charset="0"/>
              </a:rPr>
              <a:t>Madame de Pompadour</a:t>
            </a:r>
          </a:p>
          <a:p>
            <a:pPr algn="ctr"/>
            <a:r>
              <a:rPr lang="it-IT" dirty="0">
                <a:latin typeface="Times New Roman" panose="02020603050405020304" pitchFamily="18" charset="0"/>
                <a:cs typeface="Times New Roman" panose="02020603050405020304" pitchFamily="18" charset="0"/>
              </a:rPr>
              <a:t>(1721-1764)</a:t>
            </a:r>
            <a:endParaRPr lang="en-GB"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1" y="1340768"/>
            <a:ext cx="2837555" cy="410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01242" y="5731515"/>
            <a:ext cx="2736304" cy="504056"/>
          </a:xfrm>
          <a:prstGeom prst="rect">
            <a:avLst/>
          </a:prstGeom>
        </p:spPr>
        <p:txBody>
          <a:bodyPr vert="horz" wrap="square" lIns="91440" tIns="45720" rIns="91440" bIns="45720" rtlCol="0" anchor="ctr">
            <a:noAutofit/>
          </a:bodyPr>
          <a:lstStyle/>
          <a:p>
            <a:pPr algn="ctr"/>
            <a:r>
              <a:rPr lang="el-GR" dirty="0">
                <a:latin typeface="Times New Roman" panose="02020603050405020304" pitchFamily="18" charset="0"/>
                <a:cs typeface="Times New Roman" panose="02020603050405020304" pitchFamily="18" charset="0"/>
              </a:rPr>
              <a:t>Λουδοβίκος ΙΕ΄</a:t>
            </a:r>
          </a:p>
          <a:p>
            <a:pPr algn="ctr"/>
            <a:r>
              <a:rPr lang="el-GR" dirty="0">
                <a:latin typeface="Times New Roman" panose="02020603050405020304" pitchFamily="18" charset="0"/>
                <a:cs typeface="Times New Roman" panose="02020603050405020304" pitchFamily="18" charset="0"/>
              </a:rPr>
              <a:t>(1710-1774)</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287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Quesnay </a:t>
            </a:r>
            <a:r>
              <a:rPr lang="el-GR" sz="2800" dirty="0"/>
              <a:t>(</a:t>
            </a:r>
            <a:r>
              <a:rPr lang="fr-FR" sz="2800" dirty="0"/>
              <a:t>1694–1774</a:t>
            </a:r>
            <a:r>
              <a:rPr lang="el-GR" sz="2800" dirty="0"/>
              <a:t>)</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2747561" cy="432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340768"/>
            <a:ext cx="2664296" cy="420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251" y="1363953"/>
            <a:ext cx="2739350" cy="417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163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Quesnay </a:t>
            </a:r>
            <a:r>
              <a:rPr lang="el-GR" sz="2800" dirty="0"/>
              <a:t>(</a:t>
            </a:r>
            <a:r>
              <a:rPr lang="fr-FR" sz="2800" dirty="0"/>
              <a:t>1694–1774</a:t>
            </a:r>
            <a:r>
              <a:rPr lang="el-GR" sz="2800" dirty="0"/>
              <a:t>)</a:t>
            </a:r>
            <a:endParaRPr lang="en-GB" sz="2800" dirty="0"/>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5" y="1124744"/>
            <a:ext cx="2859437" cy="461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067" y="1196752"/>
            <a:ext cx="3240360" cy="1229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506343"/>
            <a:ext cx="392588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0051" y="3068960"/>
            <a:ext cx="369587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4067" y="4581128"/>
            <a:ext cx="3456384" cy="166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465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Quesnay </a:t>
            </a:r>
            <a:r>
              <a:rPr lang="el-GR" sz="2800" dirty="0"/>
              <a:t>(</a:t>
            </a:r>
            <a:r>
              <a:rPr lang="fr-FR" sz="2800" dirty="0"/>
              <a:t>1694–1774</a:t>
            </a:r>
            <a:r>
              <a:rPr lang="el-GR" sz="2800" dirty="0"/>
              <a:t>)</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24765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4790292"/>
            <a:ext cx="1872208" cy="504056"/>
          </a:xfrm>
          <a:prstGeom prst="rect">
            <a:avLst/>
          </a:prstGeom>
        </p:spPr>
        <p:txBody>
          <a:bodyPr vert="horz" wrap="square" lIns="91440" tIns="45720" rIns="91440" bIns="45720" rtlCol="0" anchor="ctr">
            <a:normAutofit fontScale="77500" lnSpcReduction="20000"/>
          </a:bodyPr>
          <a:lstStyle/>
          <a:p>
            <a:pPr algn="ctr"/>
            <a:r>
              <a:rPr lang="en-GB" i="1" dirty="0">
                <a:latin typeface="Times New Roman" panose="02020603050405020304" pitchFamily="18" charset="0"/>
                <a:cs typeface="Times New Roman" panose="02020603050405020304" pitchFamily="18" charset="0"/>
              </a:rPr>
              <a:t>Tableau Oeconomique</a:t>
            </a:r>
          </a:p>
          <a:p>
            <a:pPr algn="ctr"/>
            <a:r>
              <a:rPr lang="en-GB" dirty="0">
                <a:latin typeface="Times New Roman" panose="02020603050405020304" pitchFamily="18" charset="0"/>
                <a:cs typeface="Times New Roman" panose="02020603050405020304" pitchFamily="18" charset="0"/>
              </a:rPr>
              <a:t>1758</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340768"/>
            <a:ext cx="3816424" cy="505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812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548680"/>
            <a:ext cx="3320978" cy="553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114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0D82-D8D1-4704-9C30-12EABCFB287D}"/>
              </a:ext>
            </a:extLst>
          </p:cNvPr>
          <p:cNvSpPr>
            <a:spLocks noGrp="1"/>
          </p:cNvSpPr>
          <p:nvPr>
            <p:ph type="title"/>
          </p:nvPr>
        </p:nvSpPr>
        <p:spPr>
          <a:xfrm>
            <a:off x="628650" y="332656"/>
            <a:ext cx="7886700" cy="792088"/>
          </a:xfrm>
        </p:spPr>
        <p:txBody>
          <a:bodyPr/>
          <a:lstStyle/>
          <a:p>
            <a:r>
              <a:rPr lang="en-GB" dirty="0"/>
              <a:t>Tableau </a:t>
            </a:r>
            <a:r>
              <a:rPr lang="en-GB" dirty="0" err="1"/>
              <a:t>Économique</a:t>
            </a:r>
            <a:r>
              <a:rPr lang="en-GB" dirty="0"/>
              <a:t> -</a:t>
            </a:r>
            <a:r>
              <a:rPr lang="el-GR" dirty="0"/>
              <a:t> </a:t>
            </a:r>
            <a:r>
              <a:rPr lang="en-GB" dirty="0"/>
              <a:t>Quesnay</a:t>
            </a:r>
          </a:p>
        </p:txBody>
      </p:sp>
      <p:sp>
        <p:nvSpPr>
          <p:cNvPr id="3" name="Content Placeholder 2">
            <a:extLst>
              <a:ext uri="{FF2B5EF4-FFF2-40B4-BE49-F238E27FC236}">
                <a16:creationId xmlns:a16="http://schemas.microsoft.com/office/drawing/2014/main" id="{2BBB771C-6C6E-4B8B-8667-11B17CC1BC18}"/>
              </a:ext>
            </a:extLst>
          </p:cNvPr>
          <p:cNvSpPr>
            <a:spLocks noGrp="1"/>
          </p:cNvSpPr>
          <p:nvPr>
            <p:ph idx="1"/>
          </p:nvPr>
        </p:nvSpPr>
        <p:spPr>
          <a:xfrm>
            <a:off x="50007" y="1124744"/>
            <a:ext cx="9093993" cy="5184576"/>
          </a:xfrm>
        </p:spPr>
        <p:txBody>
          <a:bodyPr>
            <a:normAutofit fontScale="85000" lnSpcReduction="20000"/>
          </a:bodyPr>
          <a:lstStyle/>
          <a:p>
            <a:r>
              <a:rPr lang="el-GR" dirty="0"/>
              <a:t>Οι σχέσεις μεταξύ των </a:t>
            </a:r>
            <a:r>
              <a:rPr lang="el-GR" dirty="0">
                <a:solidFill>
                  <a:srgbClr val="FF0000"/>
                </a:solidFill>
              </a:rPr>
              <a:t>διαφορετικών μερών της οικονομίας </a:t>
            </a:r>
            <a:r>
              <a:rPr lang="el-GR" dirty="0"/>
              <a:t>παρουσιάζονται στο </a:t>
            </a:r>
            <a:r>
              <a:rPr lang="en-US" dirty="0"/>
              <a:t>Tableau </a:t>
            </a:r>
            <a:r>
              <a:rPr lang="en-US" dirty="0" err="1"/>
              <a:t>Économique</a:t>
            </a:r>
            <a:r>
              <a:rPr lang="el-GR" dirty="0"/>
              <a:t>.</a:t>
            </a:r>
            <a:endParaRPr lang="en-US" dirty="0"/>
          </a:p>
          <a:p>
            <a:r>
              <a:rPr lang="el-GR" dirty="0"/>
              <a:t>Η παράδοση συνεχίζεται στις μέρες μας με τα</a:t>
            </a:r>
            <a:r>
              <a:rPr lang="en-US" dirty="0"/>
              <a:t> </a:t>
            </a:r>
            <a:r>
              <a:rPr lang="en-US" i="1" dirty="0">
                <a:solidFill>
                  <a:srgbClr val="FF0000"/>
                </a:solidFill>
              </a:rPr>
              <a:t>input-output tables</a:t>
            </a:r>
            <a:r>
              <a:rPr lang="el-GR" i="1" dirty="0">
                <a:solidFill>
                  <a:srgbClr val="FF0000"/>
                </a:solidFill>
              </a:rPr>
              <a:t> </a:t>
            </a:r>
            <a:r>
              <a:rPr lang="el-GR" dirty="0"/>
              <a:t>και τα</a:t>
            </a:r>
            <a:r>
              <a:rPr lang="en-US" dirty="0"/>
              <a:t> </a:t>
            </a:r>
            <a:r>
              <a:rPr lang="en-US" i="1" dirty="0">
                <a:solidFill>
                  <a:srgbClr val="FF0000"/>
                </a:solidFill>
              </a:rPr>
              <a:t>multi-sectoral </a:t>
            </a:r>
            <a:r>
              <a:rPr lang="el-GR" i="1" dirty="0">
                <a:solidFill>
                  <a:srgbClr val="FF0000"/>
                </a:solidFill>
              </a:rPr>
              <a:t>μοντέλα </a:t>
            </a:r>
            <a:r>
              <a:rPr lang="el-GR" dirty="0"/>
              <a:t>της οικονομίας</a:t>
            </a:r>
            <a:r>
              <a:rPr lang="en-US" dirty="0"/>
              <a:t>.</a:t>
            </a:r>
          </a:p>
          <a:p>
            <a:r>
              <a:rPr lang="el-GR" dirty="0"/>
              <a:t>Γενικό υπόδειγμα</a:t>
            </a:r>
            <a:r>
              <a:rPr lang="en-US" dirty="0"/>
              <a:t>:</a:t>
            </a:r>
          </a:p>
          <a:p>
            <a:pPr lvl="1"/>
            <a:r>
              <a:rPr lang="el-GR" dirty="0"/>
              <a:t>Η </a:t>
            </a:r>
            <a:r>
              <a:rPr lang="el-GR" i="1" dirty="0">
                <a:solidFill>
                  <a:srgbClr val="FF0000"/>
                </a:solidFill>
              </a:rPr>
              <a:t>παραγωγή της αγροτικής τάξης </a:t>
            </a:r>
            <a:r>
              <a:rPr lang="el-GR" dirty="0"/>
              <a:t>(που είναι και η παραγωγική τάξη) </a:t>
            </a:r>
            <a:r>
              <a:rPr lang="el-GR" i="1" dirty="0">
                <a:solidFill>
                  <a:srgbClr val="FF0000"/>
                </a:solidFill>
              </a:rPr>
              <a:t>δημιουργεί ετήσιο προϊόν </a:t>
            </a:r>
            <a:r>
              <a:rPr lang="el-GR" dirty="0"/>
              <a:t>που αναπαράγεται. </a:t>
            </a:r>
            <a:endParaRPr lang="en-US" dirty="0"/>
          </a:p>
          <a:p>
            <a:pPr lvl="1"/>
            <a:r>
              <a:rPr lang="el-GR" dirty="0"/>
              <a:t>Η οικονομία είναι υγιής όταν </a:t>
            </a:r>
            <a:r>
              <a:rPr lang="el-GR" i="1" dirty="0">
                <a:solidFill>
                  <a:srgbClr val="FF0000"/>
                </a:solidFill>
              </a:rPr>
              <a:t>οι αποδοχές των μη παραγωγικών τάξεων της κοινωνίας</a:t>
            </a:r>
            <a:r>
              <a:rPr lang="el-GR" dirty="0"/>
              <a:t> </a:t>
            </a:r>
            <a:r>
              <a:rPr lang="en-US" dirty="0"/>
              <a:t>(</a:t>
            </a:r>
            <a:r>
              <a:rPr lang="el-GR" dirty="0"/>
              <a:t>που προκύπτουν από την κατανομή του εισοδήματος στις τάξεις) </a:t>
            </a:r>
            <a:r>
              <a:rPr lang="el-GR" i="1" dirty="0">
                <a:solidFill>
                  <a:srgbClr val="FF0000"/>
                </a:solidFill>
              </a:rPr>
              <a:t>δεν μειώνουν τις αποδοχές της αγροτικής τάξης. </a:t>
            </a:r>
            <a:endParaRPr lang="en-US" i="1" dirty="0">
              <a:solidFill>
                <a:srgbClr val="FF0000"/>
              </a:solidFill>
            </a:endParaRPr>
          </a:p>
          <a:p>
            <a:pPr lvl="1"/>
            <a:r>
              <a:rPr lang="el-GR" dirty="0"/>
              <a:t>Ο ρόλος του κράτους είναι να </a:t>
            </a:r>
            <a:r>
              <a:rPr lang="el-GR" i="1" dirty="0">
                <a:solidFill>
                  <a:srgbClr val="FF0000"/>
                </a:solidFill>
              </a:rPr>
              <a:t>επιτρέπει την κυκλοφορία του πλούτου στην οικονομία χωρίς να δημιουργεί τεχνητά εμπόδια</a:t>
            </a:r>
            <a:r>
              <a:rPr lang="el-GR" dirty="0"/>
              <a:t>. </a:t>
            </a:r>
            <a:endParaRPr lang="en-GB" dirty="0"/>
          </a:p>
        </p:txBody>
      </p:sp>
    </p:spTree>
    <p:extLst>
      <p:ext uri="{BB962C8B-B14F-4D97-AF65-F5344CB8AC3E}">
        <p14:creationId xmlns:p14="http://schemas.microsoft.com/office/powerpoint/2010/main" val="2147039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76672"/>
            <a:ext cx="3719514" cy="586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26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82865F-F7EA-A27B-C5EE-A8F9EF8CD6F7}"/>
              </a:ext>
            </a:extLst>
          </p:cNvPr>
          <p:cNvSpPr txBox="1"/>
          <p:nvPr/>
        </p:nvSpPr>
        <p:spPr>
          <a:xfrm>
            <a:off x="323528" y="2064296"/>
            <a:ext cx="2088232" cy="914400"/>
          </a:xfrm>
          <a:prstGeom prst="rect">
            <a:avLst/>
          </a:prstGeom>
          <a:ln>
            <a:solidFill>
              <a:schemeClr val="tx1"/>
            </a:solidFill>
          </a:ln>
        </p:spPr>
        <p:txBody>
          <a:bodyPr vert="horz" wrap="none" lIns="91440" tIns="45720" rIns="91440" bIns="45720" rtlCol="0" anchor="ctr">
            <a:normAutofit/>
          </a:bodyPr>
          <a:lstStyle/>
          <a:p>
            <a:pPr algn="ctr"/>
            <a:r>
              <a:rPr lang="el-GR" dirty="0"/>
              <a:t>Παραγωγική τάξη </a:t>
            </a:r>
          </a:p>
          <a:p>
            <a:pPr algn="ctr"/>
            <a:r>
              <a:rPr lang="el-GR" dirty="0"/>
              <a:t>Κεφάλαιο 2 δισ.</a:t>
            </a:r>
            <a:endParaRPr lang="en-GB" dirty="0"/>
          </a:p>
        </p:txBody>
      </p:sp>
      <p:sp>
        <p:nvSpPr>
          <p:cNvPr id="3" name="TextBox 2">
            <a:extLst>
              <a:ext uri="{FF2B5EF4-FFF2-40B4-BE49-F238E27FC236}">
                <a16:creationId xmlns:a16="http://schemas.microsoft.com/office/drawing/2014/main" id="{589FF636-AAE4-3FFA-5F6E-2DE7E771C7AB}"/>
              </a:ext>
            </a:extLst>
          </p:cNvPr>
          <p:cNvSpPr txBox="1"/>
          <p:nvPr/>
        </p:nvSpPr>
        <p:spPr>
          <a:xfrm>
            <a:off x="3635896" y="2060848"/>
            <a:ext cx="1440160" cy="914400"/>
          </a:xfrm>
          <a:prstGeom prst="rect">
            <a:avLst/>
          </a:prstGeom>
          <a:ln>
            <a:solidFill>
              <a:schemeClr val="tx1"/>
            </a:solidFill>
          </a:ln>
        </p:spPr>
        <p:txBody>
          <a:bodyPr vert="horz" wrap="none" lIns="91440" tIns="45720" rIns="91440" bIns="45720" rtlCol="0" anchor="ctr">
            <a:normAutofit/>
          </a:bodyPr>
          <a:lstStyle/>
          <a:p>
            <a:r>
              <a:rPr lang="el-GR" dirty="0"/>
              <a:t>γαιοκτήμονες</a:t>
            </a:r>
            <a:endParaRPr lang="en-GB" dirty="0"/>
          </a:p>
        </p:txBody>
      </p:sp>
      <p:sp>
        <p:nvSpPr>
          <p:cNvPr id="4" name="TextBox 3">
            <a:extLst>
              <a:ext uri="{FF2B5EF4-FFF2-40B4-BE49-F238E27FC236}">
                <a16:creationId xmlns:a16="http://schemas.microsoft.com/office/drawing/2014/main" id="{7CE2BEE2-F83F-5BCA-B5B8-76F7D8E71E53}"/>
              </a:ext>
            </a:extLst>
          </p:cNvPr>
          <p:cNvSpPr txBox="1"/>
          <p:nvPr/>
        </p:nvSpPr>
        <p:spPr>
          <a:xfrm>
            <a:off x="6516216" y="2060848"/>
            <a:ext cx="1800200" cy="914400"/>
          </a:xfrm>
          <a:prstGeom prst="rect">
            <a:avLst/>
          </a:prstGeom>
          <a:ln>
            <a:solidFill>
              <a:schemeClr val="tx1"/>
            </a:solidFill>
          </a:ln>
        </p:spPr>
        <p:txBody>
          <a:bodyPr vert="horz" wrap="none" lIns="91440" tIns="45720" rIns="91440" bIns="45720" rtlCol="0" anchor="ctr">
            <a:normAutofit/>
          </a:bodyPr>
          <a:lstStyle/>
          <a:p>
            <a:pPr algn="ctr"/>
            <a:r>
              <a:rPr lang="el-GR" dirty="0"/>
              <a:t>Στείρα τάξη </a:t>
            </a:r>
          </a:p>
          <a:p>
            <a:pPr algn="ctr"/>
            <a:r>
              <a:rPr lang="el-GR" dirty="0"/>
              <a:t>Κεφάλαιο 1 δισ. </a:t>
            </a:r>
            <a:endParaRPr lang="en-GB" dirty="0"/>
          </a:p>
        </p:txBody>
      </p:sp>
      <p:sp>
        <p:nvSpPr>
          <p:cNvPr id="5" name="TextBox 4">
            <a:extLst>
              <a:ext uri="{FF2B5EF4-FFF2-40B4-BE49-F238E27FC236}">
                <a16:creationId xmlns:a16="http://schemas.microsoft.com/office/drawing/2014/main" id="{EB6D4AED-FC02-5748-4C8A-43183CB761BB}"/>
              </a:ext>
            </a:extLst>
          </p:cNvPr>
          <p:cNvSpPr txBox="1"/>
          <p:nvPr/>
        </p:nvSpPr>
        <p:spPr>
          <a:xfrm>
            <a:off x="3059832" y="476672"/>
            <a:ext cx="2448272" cy="914400"/>
          </a:xfrm>
          <a:prstGeom prst="rect">
            <a:avLst/>
          </a:prstGeom>
        </p:spPr>
        <p:txBody>
          <a:bodyPr vert="horz" wrap="none" lIns="91440" tIns="45720" rIns="91440" bIns="45720" rtlCol="0" anchor="ctr">
            <a:normAutofit/>
          </a:bodyPr>
          <a:lstStyle/>
          <a:p>
            <a:r>
              <a:rPr lang="el-GR" dirty="0">
                <a:solidFill>
                  <a:srgbClr val="00B0F0"/>
                </a:solidFill>
              </a:rPr>
              <a:t>Κυκλοφορία χρήματος- </a:t>
            </a:r>
            <a:r>
              <a:rPr lang="el-GR" dirty="0">
                <a:solidFill>
                  <a:srgbClr val="FF0000"/>
                </a:solidFill>
              </a:rPr>
              <a:t>αγαθών</a:t>
            </a:r>
            <a:endParaRPr lang="en-GB" dirty="0">
              <a:solidFill>
                <a:srgbClr val="FF0000"/>
              </a:solidFill>
            </a:endParaRPr>
          </a:p>
        </p:txBody>
      </p:sp>
      <p:cxnSp>
        <p:nvCxnSpPr>
          <p:cNvPr id="10" name="Connector: Curved 9">
            <a:extLst>
              <a:ext uri="{FF2B5EF4-FFF2-40B4-BE49-F238E27FC236}">
                <a16:creationId xmlns:a16="http://schemas.microsoft.com/office/drawing/2014/main" id="{56C0AD59-A725-6326-5728-243CB82BA1BF}"/>
              </a:ext>
            </a:extLst>
          </p:cNvPr>
          <p:cNvCxnSpPr>
            <a:cxnSpLocks/>
            <a:stCxn id="2" idx="0"/>
            <a:endCxn id="3" idx="0"/>
          </p:cNvCxnSpPr>
          <p:nvPr/>
        </p:nvCxnSpPr>
        <p:spPr>
          <a:xfrm rot="5400000" flipH="1" flipV="1">
            <a:off x="2860086" y="568406"/>
            <a:ext cx="3448" cy="2988332"/>
          </a:xfrm>
          <a:prstGeom prst="curvedConnector3">
            <a:avLst>
              <a:gd name="adj1" fmla="val 1596447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53EC9A-4A3B-2D04-D90B-E6CDC9FE1A00}"/>
              </a:ext>
            </a:extLst>
          </p:cNvPr>
          <p:cNvCxnSpPr>
            <a:cxnSpLocks/>
            <a:stCxn id="3" idx="1"/>
            <a:endCxn id="2" idx="3"/>
          </p:cNvCxnSpPr>
          <p:nvPr/>
        </p:nvCxnSpPr>
        <p:spPr>
          <a:xfrm flipH="1">
            <a:off x="2411760" y="2518048"/>
            <a:ext cx="1224136" cy="3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F7AD1B6-3EC2-8190-7AE8-41FA602543AF}"/>
              </a:ext>
            </a:extLst>
          </p:cNvPr>
          <p:cNvCxnSpPr>
            <a:stCxn id="3" idx="3"/>
            <a:endCxn id="4" idx="1"/>
          </p:cNvCxnSpPr>
          <p:nvPr/>
        </p:nvCxnSpPr>
        <p:spPr>
          <a:xfrm>
            <a:off x="5076056" y="2518048"/>
            <a:ext cx="1440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B968849-BFF2-B62C-B6E7-C8EA335F06D0}"/>
              </a:ext>
            </a:extLst>
          </p:cNvPr>
          <p:cNvSpPr txBox="1"/>
          <p:nvPr/>
        </p:nvSpPr>
        <p:spPr>
          <a:xfrm>
            <a:off x="2483768" y="789789"/>
            <a:ext cx="914400" cy="914400"/>
          </a:xfrm>
          <a:prstGeom prst="rect">
            <a:avLst/>
          </a:prstGeom>
        </p:spPr>
        <p:txBody>
          <a:bodyPr vert="horz" wrap="none" lIns="91440" tIns="45720" rIns="91440" bIns="45720" rtlCol="0" anchor="ctr">
            <a:normAutofit/>
          </a:bodyPr>
          <a:lstStyle/>
          <a:p>
            <a:r>
              <a:rPr lang="el-GR" dirty="0">
                <a:solidFill>
                  <a:schemeClr val="tx2">
                    <a:lumMod val="60000"/>
                    <a:lumOff val="40000"/>
                  </a:schemeClr>
                </a:solidFill>
              </a:rPr>
              <a:t>2 δισ.</a:t>
            </a:r>
            <a:endParaRPr lang="en-GB" dirty="0">
              <a:solidFill>
                <a:schemeClr val="tx2">
                  <a:lumMod val="60000"/>
                  <a:lumOff val="40000"/>
                </a:schemeClr>
              </a:solidFill>
            </a:endParaRPr>
          </a:p>
        </p:txBody>
      </p:sp>
      <p:sp>
        <p:nvSpPr>
          <p:cNvPr id="20" name="TextBox 19">
            <a:extLst>
              <a:ext uri="{FF2B5EF4-FFF2-40B4-BE49-F238E27FC236}">
                <a16:creationId xmlns:a16="http://schemas.microsoft.com/office/drawing/2014/main" id="{3DAB6E56-7DFD-E837-7F7A-0B64F11B3CF6}"/>
              </a:ext>
            </a:extLst>
          </p:cNvPr>
          <p:cNvSpPr txBox="1"/>
          <p:nvPr/>
        </p:nvSpPr>
        <p:spPr>
          <a:xfrm>
            <a:off x="3932924" y="5106279"/>
            <a:ext cx="914400" cy="914400"/>
          </a:xfrm>
          <a:prstGeom prst="rect">
            <a:avLst/>
          </a:prstGeom>
        </p:spPr>
        <p:txBody>
          <a:bodyPr vert="horz" wrap="none" lIns="91440" tIns="45720" rIns="91440" bIns="45720" rtlCol="0" anchor="ctr">
            <a:normAutofit/>
          </a:bodyPr>
          <a:lstStyle/>
          <a:p>
            <a:r>
              <a:rPr lang="el-GR" dirty="0">
                <a:solidFill>
                  <a:schemeClr val="tx2">
                    <a:lumMod val="60000"/>
                    <a:lumOff val="40000"/>
                  </a:schemeClr>
                </a:solidFill>
              </a:rPr>
              <a:t>2 δισ.</a:t>
            </a:r>
            <a:endParaRPr lang="en-GB" dirty="0">
              <a:solidFill>
                <a:schemeClr val="tx2">
                  <a:lumMod val="60000"/>
                  <a:lumOff val="40000"/>
                </a:schemeClr>
              </a:solidFill>
            </a:endParaRPr>
          </a:p>
        </p:txBody>
      </p:sp>
      <p:sp>
        <p:nvSpPr>
          <p:cNvPr id="21" name="TextBox 20">
            <a:extLst>
              <a:ext uri="{FF2B5EF4-FFF2-40B4-BE49-F238E27FC236}">
                <a16:creationId xmlns:a16="http://schemas.microsoft.com/office/drawing/2014/main" id="{AE4FEE00-07F2-4D12-3744-13BEFB696E3A}"/>
              </a:ext>
            </a:extLst>
          </p:cNvPr>
          <p:cNvSpPr txBox="1"/>
          <p:nvPr/>
        </p:nvSpPr>
        <p:spPr>
          <a:xfrm>
            <a:off x="2610038" y="2360392"/>
            <a:ext cx="914400" cy="914400"/>
          </a:xfrm>
          <a:prstGeom prst="rect">
            <a:avLst/>
          </a:prstGeom>
        </p:spPr>
        <p:txBody>
          <a:bodyPr vert="horz" wrap="none" lIns="91440" tIns="45720" rIns="91440" bIns="45720" rtlCol="0" anchor="ctr">
            <a:normAutofit/>
          </a:bodyPr>
          <a:lstStyle/>
          <a:p>
            <a:r>
              <a:rPr lang="el-GR" dirty="0">
                <a:solidFill>
                  <a:srgbClr val="FF0000"/>
                </a:solidFill>
              </a:rPr>
              <a:t>1 δισ.</a:t>
            </a:r>
            <a:endParaRPr lang="en-GB" dirty="0">
              <a:solidFill>
                <a:srgbClr val="FF0000"/>
              </a:solidFill>
            </a:endParaRPr>
          </a:p>
        </p:txBody>
      </p:sp>
      <p:sp>
        <p:nvSpPr>
          <p:cNvPr id="22" name="TextBox 21">
            <a:extLst>
              <a:ext uri="{FF2B5EF4-FFF2-40B4-BE49-F238E27FC236}">
                <a16:creationId xmlns:a16="http://schemas.microsoft.com/office/drawing/2014/main" id="{D8105C7B-FFB5-069D-0B14-DFC2D9F9978C}"/>
              </a:ext>
            </a:extLst>
          </p:cNvPr>
          <p:cNvSpPr txBox="1"/>
          <p:nvPr/>
        </p:nvSpPr>
        <p:spPr>
          <a:xfrm>
            <a:off x="2607737" y="1889683"/>
            <a:ext cx="914400" cy="914400"/>
          </a:xfrm>
          <a:prstGeom prst="rect">
            <a:avLst/>
          </a:prstGeom>
        </p:spPr>
        <p:txBody>
          <a:bodyPr vert="horz" wrap="none" lIns="91440" tIns="45720" rIns="91440" bIns="45720" rtlCol="0" anchor="ctr">
            <a:normAutofit/>
          </a:bodyPr>
          <a:lstStyle/>
          <a:p>
            <a:r>
              <a:rPr lang="el-GR" dirty="0">
                <a:solidFill>
                  <a:schemeClr val="tx2">
                    <a:lumMod val="60000"/>
                    <a:lumOff val="40000"/>
                  </a:schemeClr>
                </a:solidFill>
              </a:rPr>
              <a:t>1 δισ.</a:t>
            </a:r>
            <a:endParaRPr lang="en-GB" dirty="0">
              <a:solidFill>
                <a:schemeClr val="tx2">
                  <a:lumMod val="60000"/>
                  <a:lumOff val="40000"/>
                </a:schemeClr>
              </a:solidFill>
            </a:endParaRPr>
          </a:p>
        </p:txBody>
      </p:sp>
      <p:sp>
        <p:nvSpPr>
          <p:cNvPr id="23" name="TextBox 22">
            <a:extLst>
              <a:ext uri="{FF2B5EF4-FFF2-40B4-BE49-F238E27FC236}">
                <a16:creationId xmlns:a16="http://schemas.microsoft.com/office/drawing/2014/main" id="{BE180E47-6CB6-A2A0-E423-5C7DD9B9C583}"/>
              </a:ext>
            </a:extLst>
          </p:cNvPr>
          <p:cNvSpPr txBox="1"/>
          <p:nvPr/>
        </p:nvSpPr>
        <p:spPr>
          <a:xfrm>
            <a:off x="5414392" y="1819536"/>
            <a:ext cx="914400" cy="914400"/>
          </a:xfrm>
          <a:prstGeom prst="rect">
            <a:avLst/>
          </a:prstGeom>
        </p:spPr>
        <p:txBody>
          <a:bodyPr vert="horz" wrap="none" lIns="91440" tIns="45720" rIns="91440" bIns="45720" rtlCol="0" anchor="ctr">
            <a:normAutofit/>
          </a:bodyPr>
          <a:lstStyle/>
          <a:p>
            <a:r>
              <a:rPr lang="el-GR" dirty="0">
                <a:solidFill>
                  <a:schemeClr val="tx2">
                    <a:lumMod val="60000"/>
                    <a:lumOff val="40000"/>
                  </a:schemeClr>
                </a:solidFill>
              </a:rPr>
              <a:t>1 δισ.</a:t>
            </a:r>
            <a:endParaRPr lang="en-GB" dirty="0">
              <a:solidFill>
                <a:schemeClr val="tx2">
                  <a:lumMod val="60000"/>
                  <a:lumOff val="40000"/>
                </a:schemeClr>
              </a:solidFill>
            </a:endParaRPr>
          </a:p>
        </p:txBody>
      </p:sp>
      <p:sp>
        <p:nvSpPr>
          <p:cNvPr id="24" name="TextBox 23">
            <a:extLst>
              <a:ext uri="{FF2B5EF4-FFF2-40B4-BE49-F238E27FC236}">
                <a16:creationId xmlns:a16="http://schemas.microsoft.com/office/drawing/2014/main" id="{38B0B566-4953-4594-630E-2E8C6B0FF67A}"/>
              </a:ext>
            </a:extLst>
          </p:cNvPr>
          <p:cNvSpPr txBox="1"/>
          <p:nvPr/>
        </p:nvSpPr>
        <p:spPr>
          <a:xfrm>
            <a:off x="3984106" y="3187824"/>
            <a:ext cx="914400" cy="914400"/>
          </a:xfrm>
          <a:prstGeom prst="rect">
            <a:avLst/>
          </a:prstGeom>
        </p:spPr>
        <p:txBody>
          <a:bodyPr vert="horz" wrap="none" lIns="91440" tIns="45720" rIns="91440" bIns="45720" rtlCol="0" anchor="ctr">
            <a:normAutofit/>
          </a:bodyPr>
          <a:lstStyle/>
          <a:p>
            <a:r>
              <a:rPr lang="el-GR" dirty="0">
                <a:solidFill>
                  <a:schemeClr val="tx2">
                    <a:lumMod val="60000"/>
                    <a:lumOff val="40000"/>
                  </a:schemeClr>
                </a:solidFill>
              </a:rPr>
              <a:t>1 δισ.</a:t>
            </a:r>
            <a:endParaRPr lang="en-GB" dirty="0">
              <a:solidFill>
                <a:schemeClr val="tx2">
                  <a:lumMod val="60000"/>
                  <a:lumOff val="40000"/>
                </a:schemeClr>
              </a:solidFill>
            </a:endParaRPr>
          </a:p>
        </p:txBody>
      </p:sp>
      <p:sp>
        <p:nvSpPr>
          <p:cNvPr id="25" name="TextBox 24">
            <a:extLst>
              <a:ext uri="{FF2B5EF4-FFF2-40B4-BE49-F238E27FC236}">
                <a16:creationId xmlns:a16="http://schemas.microsoft.com/office/drawing/2014/main" id="{50C20805-9211-0B12-CCF1-3747245CD769}"/>
              </a:ext>
            </a:extLst>
          </p:cNvPr>
          <p:cNvSpPr txBox="1"/>
          <p:nvPr/>
        </p:nvSpPr>
        <p:spPr>
          <a:xfrm>
            <a:off x="5414392" y="2315326"/>
            <a:ext cx="914400" cy="914400"/>
          </a:xfrm>
          <a:prstGeom prst="rect">
            <a:avLst/>
          </a:prstGeom>
        </p:spPr>
        <p:txBody>
          <a:bodyPr vert="horz" wrap="none" lIns="91440" tIns="45720" rIns="91440" bIns="45720" rtlCol="0" anchor="ctr">
            <a:normAutofit/>
          </a:bodyPr>
          <a:lstStyle/>
          <a:p>
            <a:r>
              <a:rPr lang="el-GR" dirty="0">
                <a:solidFill>
                  <a:srgbClr val="FF0000"/>
                </a:solidFill>
              </a:rPr>
              <a:t>1 δισ.</a:t>
            </a:r>
            <a:endParaRPr lang="en-GB" dirty="0">
              <a:solidFill>
                <a:srgbClr val="FF0000"/>
              </a:solidFill>
            </a:endParaRPr>
          </a:p>
        </p:txBody>
      </p:sp>
      <p:sp>
        <p:nvSpPr>
          <p:cNvPr id="26" name="TextBox 25">
            <a:extLst>
              <a:ext uri="{FF2B5EF4-FFF2-40B4-BE49-F238E27FC236}">
                <a16:creationId xmlns:a16="http://schemas.microsoft.com/office/drawing/2014/main" id="{EA109A9A-969E-4B51-ED5E-506E5F1479B1}"/>
              </a:ext>
            </a:extLst>
          </p:cNvPr>
          <p:cNvSpPr txBox="1"/>
          <p:nvPr/>
        </p:nvSpPr>
        <p:spPr>
          <a:xfrm>
            <a:off x="3984106" y="3732955"/>
            <a:ext cx="914400" cy="914400"/>
          </a:xfrm>
          <a:prstGeom prst="rect">
            <a:avLst/>
          </a:prstGeom>
        </p:spPr>
        <p:txBody>
          <a:bodyPr vert="horz" wrap="none" lIns="91440" tIns="45720" rIns="91440" bIns="45720" rtlCol="0" anchor="ctr">
            <a:normAutofit/>
          </a:bodyPr>
          <a:lstStyle/>
          <a:p>
            <a:r>
              <a:rPr lang="el-GR" dirty="0">
                <a:solidFill>
                  <a:srgbClr val="FF0000"/>
                </a:solidFill>
              </a:rPr>
              <a:t>1 δισ.</a:t>
            </a:r>
            <a:endParaRPr lang="en-GB" dirty="0">
              <a:solidFill>
                <a:srgbClr val="FF0000"/>
              </a:solidFill>
            </a:endParaRPr>
          </a:p>
        </p:txBody>
      </p:sp>
      <p:cxnSp>
        <p:nvCxnSpPr>
          <p:cNvPr id="30" name="Connector: Curved 29">
            <a:extLst>
              <a:ext uri="{FF2B5EF4-FFF2-40B4-BE49-F238E27FC236}">
                <a16:creationId xmlns:a16="http://schemas.microsoft.com/office/drawing/2014/main" id="{EEDF8D0E-D370-FE3B-CFDE-E00A905F7AB6}"/>
              </a:ext>
            </a:extLst>
          </p:cNvPr>
          <p:cNvCxnSpPr>
            <a:cxnSpLocks/>
          </p:cNvCxnSpPr>
          <p:nvPr/>
        </p:nvCxnSpPr>
        <p:spPr>
          <a:xfrm rot="5400000" flipH="1" flipV="1">
            <a:off x="4439582" y="-22483"/>
            <a:ext cx="3448" cy="6048672"/>
          </a:xfrm>
          <a:prstGeom prst="curvedConnector3">
            <a:avLst>
              <a:gd name="adj1" fmla="val -2486223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FE4DBF83-2CD3-D6A3-B62C-C6BFEF79F5CE}"/>
              </a:ext>
            </a:extLst>
          </p:cNvPr>
          <p:cNvCxnSpPr>
            <a:endCxn id="2" idx="2"/>
          </p:cNvCxnSpPr>
          <p:nvPr/>
        </p:nvCxnSpPr>
        <p:spPr>
          <a:xfrm rot="10800000">
            <a:off x="1367644" y="2978696"/>
            <a:ext cx="2877852" cy="275456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EF2AF1D4-4626-7E85-458D-7BEFF84D7B57}"/>
              </a:ext>
            </a:extLst>
          </p:cNvPr>
          <p:cNvCxnSpPr>
            <a:endCxn id="4" idx="2"/>
          </p:cNvCxnSpPr>
          <p:nvPr/>
        </p:nvCxnSpPr>
        <p:spPr>
          <a:xfrm flipV="1">
            <a:off x="4245496" y="2975248"/>
            <a:ext cx="3170820" cy="2758008"/>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D071B44-08E1-BEF5-28D4-FA79C18A46D2}"/>
              </a:ext>
            </a:extLst>
          </p:cNvPr>
          <p:cNvSpPr txBox="1"/>
          <p:nvPr/>
        </p:nvSpPr>
        <p:spPr>
          <a:xfrm>
            <a:off x="3925774" y="5517368"/>
            <a:ext cx="914400" cy="914400"/>
          </a:xfrm>
          <a:prstGeom prst="rect">
            <a:avLst/>
          </a:prstGeom>
        </p:spPr>
        <p:txBody>
          <a:bodyPr vert="horz" wrap="none" lIns="91440" tIns="45720" rIns="91440" bIns="45720" rtlCol="0" anchor="ctr">
            <a:normAutofit/>
          </a:bodyPr>
          <a:lstStyle/>
          <a:p>
            <a:r>
              <a:rPr lang="el-GR" dirty="0">
                <a:solidFill>
                  <a:srgbClr val="FF0000"/>
                </a:solidFill>
              </a:rPr>
              <a:t>2 δισ.</a:t>
            </a:r>
            <a:endParaRPr lang="en-GB" dirty="0">
              <a:solidFill>
                <a:srgbClr val="FF0000"/>
              </a:solidFill>
            </a:endParaRPr>
          </a:p>
        </p:txBody>
      </p:sp>
    </p:spTree>
    <p:extLst>
      <p:ext uri="{BB962C8B-B14F-4D97-AF65-F5344CB8AC3E}">
        <p14:creationId xmlns:p14="http://schemas.microsoft.com/office/powerpoint/2010/main" val="3347335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Pierre le </a:t>
            </a:r>
            <a:r>
              <a:rPr lang="en-US" sz="3200" dirty="0" err="1"/>
              <a:t>Pesant</a:t>
            </a:r>
            <a:r>
              <a:rPr lang="en-US" sz="3200" dirty="0"/>
              <a:t> </a:t>
            </a:r>
            <a:r>
              <a:rPr lang="en-US" sz="3200" dirty="0" err="1"/>
              <a:t>Sieur</a:t>
            </a:r>
            <a:r>
              <a:rPr lang="en-US" sz="3200" dirty="0"/>
              <a:t> de Boisguilbert,</a:t>
            </a:r>
            <a:br>
              <a:rPr lang="en-US" sz="3200" dirty="0"/>
            </a:br>
            <a:r>
              <a:rPr lang="en-US" sz="3200" dirty="0"/>
              <a:t>1646–1714: </a:t>
            </a:r>
            <a:r>
              <a:rPr lang="el-GR" sz="3200" dirty="0"/>
              <a:t>Η Γαλλία μεταξύ 17</a:t>
            </a:r>
            <a:r>
              <a:rPr lang="el-GR" sz="3200" baseline="30000" dirty="0"/>
              <a:t>ου</a:t>
            </a:r>
            <a:r>
              <a:rPr lang="el-GR" sz="3200" dirty="0"/>
              <a:t> και 18</a:t>
            </a:r>
            <a:r>
              <a:rPr lang="el-GR" sz="3200" baseline="30000" dirty="0"/>
              <a:t>ου</a:t>
            </a:r>
            <a:r>
              <a:rPr lang="el-GR" sz="3200" dirty="0"/>
              <a:t> αι.</a:t>
            </a:r>
            <a:endParaRPr lang="en-GB"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64088" y="1744625"/>
            <a:ext cx="2725011" cy="409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744625"/>
            <a:ext cx="194310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758272"/>
            <a:ext cx="19621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948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el-GR" sz="2800" dirty="0"/>
              <a:t>Σχήμα απλής αναπαραγωγής του </a:t>
            </a:r>
            <a:r>
              <a:rPr lang="en-US" sz="2800" dirty="0"/>
              <a:t>Karl Marx</a:t>
            </a:r>
            <a:endParaRPr lang="el-GR" sz="28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24744"/>
            <a:ext cx="374967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4744"/>
            <a:ext cx="2341600" cy="175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124744"/>
            <a:ext cx="2438040" cy="347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79" y="3140968"/>
            <a:ext cx="1819383" cy="307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3140968"/>
            <a:ext cx="3449935" cy="262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487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Wassily Leontief </a:t>
            </a:r>
            <a:r>
              <a:rPr lang="el-GR" sz="2800" dirty="0"/>
              <a:t>(</a:t>
            </a:r>
            <a:r>
              <a:rPr lang="fr-FR" sz="2800" dirty="0"/>
              <a:t>1906–1999</a:t>
            </a:r>
            <a:r>
              <a:rPr lang="el-GR" sz="2800" dirty="0"/>
              <a:t>)</a:t>
            </a:r>
            <a:endParaRPr lang="en-GB"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268760"/>
            <a:ext cx="5654850" cy="3445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12776"/>
            <a:ext cx="285750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501008"/>
            <a:ext cx="1851502" cy="280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80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Victor de </a:t>
            </a:r>
            <a:r>
              <a:rPr lang="fr-FR" sz="2800" dirty="0" err="1"/>
              <a:t>Riqueti</a:t>
            </a:r>
            <a:r>
              <a:rPr lang="fr-FR" sz="2800" dirty="0"/>
              <a:t>, Marquis de Mirabeau (1715-1789)</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2809875"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1" y="1340768"/>
            <a:ext cx="3497636" cy="36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130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E780-F088-4A95-99DE-BB81363E5BAF}"/>
              </a:ext>
            </a:extLst>
          </p:cNvPr>
          <p:cNvSpPr>
            <a:spLocks noGrp="1"/>
          </p:cNvSpPr>
          <p:nvPr>
            <p:ph type="title"/>
          </p:nvPr>
        </p:nvSpPr>
        <p:spPr>
          <a:xfrm>
            <a:off x="85725" y="188641"/>
            <a:ext cx="8858250" cy="1584176"/>
          </a:xfrm>
        </p:spPr>
        <p:txBody>
          <a:bodyPr>
            <a:noAutofit/>
          </a:bodyPr>
          <a:lstStyle/>
          <a:p>
            <a:r>
              <a:rPr lang="en-US" sz="3200" dirty="0"/>
              <a:t>Marquis Mirabeau </a:t>
            </a:r>
            <a:r>
              <a:rPr lang="el-GR" sz="3200" dirty="0"/>
              <a:t>κατά την αποκάλυψη του αγάλματος του </a:t>
            </a:r>
            <a:r>
              <a:rPr lang="en-US" sz="3200" dirty="0"/>
              <a:t>Quesnay </a:t>
            </a:r>
            <a:r>
              <a:rPr lang="el-GR" sz="3200" dirty="0"/>
              <a:t>μετά τον θάνατό του (Δεκέμβριος 1774)</a:t>
            </a:r>
            <a:endParaRPr lang="en-GB" sz="3200" dirty="0"/>
          </a:p>
        </p:txBody>
      </p:sp>
      <p:sp>
        <p:nvSpPr>
          <p:cNvPr id="3" name="Content Placeholder 2">
            <a:extLst>
              <a:ext uri="{FF2B5EF4-FFF2-40B4-BE49-F238E27FC236}">
                <a16:creationId xmlns:a16="http://schemas.microsoft.com/office/drawing/2014/main" id="{E9398CD6-6678-4E48-A62F-A4D18C1BB35B}"/>
              </a:ext>
            </a:extLst>
          </p:cNvPr>
          <p:cNvSpPr>
            <a:spLocks noGrp="1"/>
          </p:cNvSpPr>
          <p:nvPr>
            <p:ph idx="1"/>
          </p:nvPr>
        </p:nvSpPr>
        <p:spPr>
          <a:xfrm>
            <a:off x="42862" y="1968102"/>
            <a:ext cx="8958263" cy="4629249"/>
          </a:xfrm>
        </p:spPr>
        <p:txBody>
          <a:bodyPr>
            <a:normAutofit fontScale="70000" lnSpcReduction="20000"/>
          </a:bodyPr>
          <a:lstStyle/>
          <a:p>
            <a:pPr marL="0" indent="0" algn="just">
              <a:buNone/>
            </a:pPr>
            <a:r>
              <a:rPr lang="en-US" dirty="0"/>
              <a:t>Gentlemen</a:t>
            </a:r>
            <a:r>
              <a:rPr lang="en-US" dirty="0">
                <a:solidFill>
                  <a:srgbClr val="FF0000"/>
                </a:solidFill>
              </a:rPr>
              <a:t>, we have lost our master, </a:t>
            </a:r>
            <a:r>
              <a:rPr lang="en-US" dirty="0"/>
              <a:t>the </a:t>
            </a:r>
            <a:r>
              <a:rPr lang="en-US" dirty="0">
                <a:solidFill>
                  <a:srgbClr val="FF0000"/>
                </a:solidFill>
              </a:rPr>
              <a:t>veritable</a:t>
            </a:r>
            <a:r>
              <a:rPr lang="el-GR" dirty="0">
                <a:solidFill>
                  <a:srgbClr val="FF0000"/>
                </a:solidFill>
              </a:rPr>
              <a:t> </a:t>
            </a:r>
            <a:r>
              <a:rPr lang="en-US" dirty="0">
                <a:solidFill>
                  <a:srgbClr val="FF0000"/>
                </a:solidFill>
              </a:rPr>
              <a:t>benefactor of humanity </a:t>
            </a:r>
            <a:r>
              <a:rPr lang="en-US" dirty="0"/>
              <a:t>belongs to this earth only by the</a:t>
            </a:r>
            <a:r>
              <a:rPr lang="el-GR" dirty="0"/>
              <a:t> </a:t>
            </a:r>
            <a:r>
              <a:rPr lang="en-US" dirty="0"/>
              <a:t>memory of his good deeds and the imperishable record of</a:t>
            </a:r>
            <a:r>
              <a:rPr lang="el-GR" dirty="0"/>
              <a:t> </a:t>
            </a:r>
            <a:r>
              <a:rPr lang="en-US" dirty="0"/>
              <a:t>his achievements</a:t>
            </a:r>
            <a:r>
              <a:rPr lang="en-US" dirty="0">
                <a:solidFill>
                  <a:srgbClr val="FF0000"/>
                </a:solidFill>
              </a:rPr>
              <a:t>. Socrates has been said to have brought</a:t>
            </a:r>
            <a:r>
              <a:rPr lang="el-GR" dirty="0">
                <a:solidFill>
                  <a:srgbClr val="FF0000"/>
                </a:solidFill>
              </a:rPr>
              <a:t> </a:t>
            </a:r>
            <a:r>
              <a:rPr lang="en-US" dirty="0">
                <a:solidFill>
                  <a:srgbClr val="FF0000"/>
                </a:solidFill>
              </a:rPr>
              <a:t>down morality from the skies. Our master has made it</a:t>
            </a:r>
            <a:r>
              <a:rPr lang="el-GR" dirty="0">
                <a:solidFill>
                  <a:srgbClr val="FF0000"/>
                </a:solidFill>
              </a:rPr>
              <a:t> </a:t>
            </a:r>
            <a:r>
              <a:rPr lang="en-US" dirty="0">
                <a:solidFill>
                  <a:srgbClr val="FF0000"/>
                </a:solidFill>
              </a:rPr>
              <a:t>germinate upon earth.</a:t>
            </a:r>
            <a:r>
              <a:rPr lang="en-US" dirty="0"/>
              <a:t> Celestial morality was guide for a few chosen souls. </a:t>
            </a:r>
            <a:r>
              <a:rPr lang="en-US" dirty="0">
                <a:solidFill>
                  <a:srgbClr val="FF0000"/>
                </a:solidFill>
              </a:rPr>
              <a:t>The doctrine of the net product</a:t>
            </a:r>
            <a:r>
              <a:rPr lang="el-GR" dirty="0">
                <a:solidFill>
                  <a:srgbClr val="FF0000"/>
                </a:solidFill>
              </a:rPr>
              <a:t> </a:t>
            </a:r>
            <a:r>
              <a:rPr lang="en-US" dirty="0"/>
              <a:t>procures subsistence for the children of men, secures them</a:t>
            </a:r>
            <a:r>
              <a:rPr lang="el-GR" dirty="0"/>
              <a:t> </a:t>
            </a:r>
            <a:r>
              <a:rPr lang="en-US" dirty="0"/>
              <a:t>in its enjoyment from violence and fraud, </a:t>
            </a:r>
            <a:r>
              <a:rPr lang="en-US" dirty="0">
                <a:solidFill>
                  <a:srgbClr val="FF0000"/>
                </a:solidFill>
              </a:rPr>
              <a:t>lays down the</a:t>
            </a:r>
            <a:r>
              <a:rPr lang="el-GR" dirty="0">
                <a:solidFill>
                  <a:srgbClr val="FF0000"/>
                </a:solidFill>
              </a:rPr>
              <a:t> </a:t>
            </a:r>
            <a:r>
              <a:rPr lang="en-US" dirty="0">
                <a:solidFill>
                  <a:srgbClr val="FF0000"/>
                </a:solidFill>
              </a:rPr>
              <a:t>principles of its distribution and assures its reproduction</a:t>
            </a:r>
            <a:r>
              <a:rPr lang="en-US" dirty="0"/>
              <a:t>.</a:t>
            </a:r>
          </a:p>
          <a:p>
            <a:pPr marL="0" indent="0" algn="just">
              <a:buNone/>
            </a:pPr>
            <a:endParaRPr lang="en-US" sz="1400" dirty="0"/>
          </a:p>
          <a:p>
            <a:pPr marL="0" indent="0" algn="just">
              <a:buNone/>
            </a:pPr>
            <a:r>
              <a:rPr lang="en-US" dirty="0"/>
              <a:t>O bust! O venerable bust that represents to us the feature of our common master. It is before you, it is to the vow of our universal fraternity which our conscience, </a:t>
            </a:r>
            <a:r>
              <a:rPr lang="en-US" dirty="0">
                <a:solidFill>
                  <a:srgbClr val="FF0000"/>
                </a:solidFill>
              </a:rPr>
              <a:t>enlightened by the teaching </a:t>
            </a:r>
            <a:r>
              <a:rPr lang="en-US" dirty="0"/>
              <a:t>of this excellent man whom you portray for us bid us observe. O Master, look down from your heavenly heights.</a:t>
            </a:r>
            <a:r>
              <a:rPr lang="el-GR" dirty="0"/>
              <a:t> </a:t>
            </a:r>
            <a:r>
              <a:rPr lang="en-US" dirty="0"/>
              <a:t>Smile still on our words and works and our tears, while</a:t>
            </a:r>
            <a:r>
              <a:rPr lang="el-GR" dirty="0"/>
              <a:t> </a:t>
            </a:r>
            <a:r>
              <a:rPr lang="en-US" dirty="0"/>
              <a:t>my trembling hand offers on your tomb laurels which will</a:t>
            </a:r>
            <a:r>
              <a:rPr lang="el-GR" dirty="0"/>
              <a:t> </a:t>
            </a:r>
            <a:r>
              <a:rPr lang="en-US" dirty="0"/>
              <a:t>never perish.</a:t>
            </a:r>
          </a:p>
          <a:p>
            <a:pPr marL="0" indent="0">
              <a:buNone/>
            </a:pPr>
            <a:endParaRPr lang="en-GB" dirty="0"/>
          </a:p>
        </p:txBody>
      </p:sp>
    </p:spTree>
    <p:extLst>
      <p:ext uri="{BB962C8B-B14F-4D97-AF65-F5344CB8AC3E}">
        <p14:creationId xmlns:p14="http://schemas.microsoft.com/office/powerpoint/2010/main" val="695307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Pierre Samuel </a:t>
            </a:r>
            <a:r>
              <a:rPr lang="fr-FR" sz="2800" dirty="0" err="1"/>
              <a:t>DuPont</a:t>
            </a:r>
            <a:r>
              <a:rPr lang="fr-FR" sz="2800" dirty="0"/>
              <a:t> de Nemours </a:t>
            </a:r>
            <a:r>
              <a:rPr lang="el-GR" sz="2800" dirty="0"/>
              <a:t>(</a:t>
            </a:r>
            <a:r>
              <a:rPr lang="fr-FR" sz="2800" dirty="0"/>
              <a:t>1739-1817</a:t>
            </a:r>
            <a:r>
              <a:rPr lang="el-GR" sz="2800" dirty="0"/>
              <a:t>)</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412776"/>
            <a:ext cx="23717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51809" y="4725144"/>
            <a:ext cx="2828330" cy="738664"/>
          </a:xfrm>
          <a:prstGeom prst="rect">
            <a:avLst/>
          </a:prstGeom>
        </p:spPr>
        <p:txBody>
          <a:bodyPr wrap="square">
            <a:spAutoFit/>
          </a:bodyPr>
          <a:lstStyle/>
          <a:p>
            <a:pPr algn="ctr"/>
            <a:r>
              <a:rPr lang="en-GB" sz="1400" dirty="0"/>
              <a:t>Pierre-Samuel du Pont, </a:t>
            </a:r>
            <a:endParaRPr lang="el-GR" sz="1400" dirty="0"/>
          </a:p>
          <a:p>
            <a:pPr algn="ctr"/>
            <a:r>
              <a:rPr lang="en-GB" sz="1400" dirty="0"/>
              <a:t>engraving by L.-J. </a:t>
            </a:r>
            <a:r>
              <a:rPr lang="en-GB" sz="1400" dirty="0" err="1"/>
              <a:t>Cathelin</a:t>
            </a:r>
            <a:r>
              <a:rPr lang="en-GB" sz="1400" dirty="0"/>
              <a:t>, </a:t>
            </a:r>
            <a:endParaRPr lang="el-GR" sz="1400" dirty="0"/>
          </a:p>
          <a:p>
            <a:pPr algn="ctr"/>
            <a:r>
              <a:rPr lang="en-GB" sz="1400" dirty="0"/>
              <a:t>after a portrait by J. </a:t>
            </a:r>
            <a:r>
              <a:rPr lang="en-GB" sz="1400" dirty="0" err="1"/>
              <a:t>Ducreux</a:t>
            </a:r>
            <a:endParaRPr lang="en-GB" sz="1400"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1200201"/>
            <a:ext cx="2443549" cy="345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1200201"/>
            <a:ext cx="2392681" cy="420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513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Abbé Nicolas Baudeau </a:t>
            </a:r>
            <a:r>
              <a:rPr lang="el-GR" sz="2800" dirty="0"/>
              <a:t>(</a:t>
            </a:r>
            <a:r>
              <a:rPr lang="fr-FR" sz="2800" dirty="0"/>
              <a:t>1730-1792</a:t>
            </a:r>
            <a:r>
              <a:rPr lang="el-GR" sz="2800" dirty="0"/>
              <a:t>)</a:t>
            </a:r>
            <a:endParaRPr lang="en-GB"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196752"/>
            <a:ext cx="2520280" cy="451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268760"/>
            <a:ext cx="1759670" cy="232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0957" y="1268760"/>
            <a:ext cx="2361402" cy="420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744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Abbé Nicolas Baudeau </a:t>
            </a:r>
            <a:r>
              <a:rPr lang="el-GR" sz="2800" dirty="0"/>
              <a:t>(</a:t>
            </a:r>
            <a:r>
              <a:rPr lang="fr-FR" sz="2800" dirty="0"/>
              <a:t>1730-1792</a:t>
            </a:r>
            <a:r>
              <a:rPr lang="el-GR" sz="2800" dirty="0"/>
              <a:t>)</a:t>
            </a:r>
            <a:endParaRPr lang="en-GB"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3102589" cy="475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268760"/>
            <a:ext cx="2234403" cy="476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208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Paul Pierre le Mercier de la Rivière </a:t>
            </a:r>
            <a:r>
              <a:rPr lang="el-GR" sz="2800" dirty="0"/>
              <a:t>(</a:t>
            </a:r>
            <a:r>
              <a:rPr lang="fr-FR" sz="2800" dirty="0"/>
              <a:t>1720-1794</a:t>
            </a:r>
            <a:r>
              <a:rPr lang="el-GR" sz="2800" dirty="0"/>
              <a:t>)</a:t>
            </a:r>
            <a:endParaRPr lang="en-GB"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59953"/>
            <a:ext cx="2638739" cy="445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2471564" cy="444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001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Guillaume François Le </a:t>
            </a:r>
            <a:r>
              <a:rPr lang="fr-FR" sz="2800" dirty="0" err="1"/>
              <a:t>Trosne</a:t>
            </a:r>
            <a:r>
              <a:rPr lang="fr-FR" sz="2800" dirty="0"/>
              <a:t> </a:t>
            </a:r>
            <a:r>
              <a:rPr lang="el-GR" sz="2800" dirty="0"/>
              <a:t>(</a:t>
            </a:r>
            <a:r>
              <a:rPr lang="fr-FR" sz="2800" dirty="0"/>
              <a:t>1728-1780</a:t>
            </a:r>
            <a:r>
              <a:rPr lang="el-GR" sz="2800" dirty="0"/>
              <a:t>)</a:t>
            </a:r>
            <a:endParaRPr lang="en-GB"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16114"/>
            <a:ext cx="3003367" cy="500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221152"/>
            <a:ext cx="2870350" cy="500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677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Anne-Robert-Jacques Turgot (1727-1781)</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86169"/>
            <a:ext cx="2016122" cy="237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8" y="4365104"/>
            <a:ext cx="2736304" cy="1754326"/>
          </a:xfrm>
          <a:prstGeom prst="rect">
            <a:avLst/>
          </a:prstGeom>
        </p:spPr>
        <p:txBody>
          <a:bodyPr wrap="square">
            <a:spAutoFit/>
          </a:bodyPr>
          <a:lstStyle/>
          <a:p>
            <a:r>
              <a:rPr lang="fr-FR" dirty="0"/>
              <a:t>« Étymologie », </a:t>
            </a:r>
          </a:p>
          <a:p>
            <a:r>
              <a:rPr lang="fr-FR" dirty="0"/>
              <a:t>« Existence », </a:t>
            </a:r>
          </a:p>
          <a:p>
            <a:r>
              <a:rPr lang="fr-FR" dirty="0"/>
              <a:t>« Expansibilité », </a:t>
            </a:r>
          </a:p>
          <a:p>
            <a:r>
              <a:rPr lang="fr-FR" dirty="0"/>
              <a:t>« Foire », </a:t>
            </a:r>
          </a:p>
          <a:p>
            <a:r>
              <a:rPr lang="fr-FR" dirty="0"/>
              <a:t>« Fondation », </a:t>
            </a:r>
            <a:r>
              <a:rPr lang="fr-FR" i="1" dirty="0"/>
              <a:t>Encyclopédie</a:t>
            </a:r>
            <a:r>
              <a:rPr lang="fr-FR" dirty="0"/>
              <a:t> 1757</a:t>
            </a:r>
            <a:endParaRPr lang="en-GB"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475" y="1208433"/>
            <a:ext cx="3769104" cy="491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80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78904"/>
            <a:ext cx="2440459" cy="449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20688"/>
            <a:ext cx="3201054" cy="535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27833" y="5396510"/>
            <a:ext cx="936104" cy="360040"/>
          </a:xfrm>
          <a:prstGeom prst="rect">
            <a:avLst/>
          </a:prstGeom>
        </p:spPr>
        <p:txBody>
          <a:bodyPr vert="horz" wrap="square" lIns="91440" tIns="45720" rIns="91440" bIns="45720" rtlCol="0" anchor="ctr">
            <a:noAutofit/>
          </a:bodyPr>
          <a:lstStyle/>
          <a:p>
            <a:pPr algn="ctr"/>
            <a:r>
              <a:rPr lang="el-GR" dirty="0">
                <a:latin typeface="Times New Roman" panose="02020603050405020304" pitchFamily="18" charset="0"/>
                <a:cs typeface="Times New Roman" panose="02020603050405020304" pitchFamily="18" charset="0"/>
              </a:rPr>
              <a:t>1706</a:t>
            </a:r>
            <a:endParaRPr lang="en-GB"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796136" y="6093296"/>
            <a:ext cx="1819853" cy="360040"/>
          </a:xfrm>
          <a:prstGeom prst="rect">
            <a:avLst/>
          </a:prstGeom>
        </p:spPr>
        <p:txBody>
          <a:bodyPr vert="horz" wrap="square" lIns="91440" tIns="45720" rIns="91440" bIns="45720" rtlCol="0" anchor="ctr">
            <a:noAutofit/>
          </a:bodyPr>
          <a:lstStyle/>
          <a:p>
            <a:pPr algn="ctr"/>
            <a:r>
              <a:rPr lang="en-US" dirty="0">
                <a:latin typeface="Times New Roman" panose="02020603050405020304" pitchFamily="18" charset="0"/>
                <a:cs typeface="Times New Roman" panose="02020603050405020304" pitchFamily="18" charset="0"/>
              </a:rPr>
              <a:t>1697-</a:t>
            </a:r>
            <a:r>
              <a:rPr lang="el-GR" dirty="0">
                <a:latin typeface="Times New Roman" panose="02020603050405020304" pitchFamily="18" charset="0"/>
                <a:cs typeface="Times New Roman" panose="02020603050405020304" pitchFamily="18" charset="0"/>
              </a:rPr>
              <a:t>170</a:t>
            </a:r>
            <a:r>
              <a:rPr lang="en-US" dirty="0">
                <a:latin typeface="Times New Roman" panose="02020603050405020304" pitchFamily="18" charset="0"/>
                <a:cs typeface="Times New Roman" panose="02020603050405020304" pitchFamily="18" charset="0"/>
              </a:rPr>
              <a:t>7</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304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Anne-Robert-Jacques Turgot (1727-1781)</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86169"/>
            <a:ext cx="2016122" cy="237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386169"/>
            <a:ext cx="401955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8600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Anne-Robert-Jacques Turgot (1727-1781)</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485775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484784"/>
            <a:ext cx="2749476" cy="343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834894"/>
            <a:ext cx="45339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81278" y="5229200"/>
            <a:ext cx="1118914" cy="504056"/>
          </a:xfrm>
          <a:prstGeom prst="rect">
            <a:avLst/>
          </a:prstGeom>
        </p:spPr>
        <p:txBody>
          <a:bodyPr vert="horz" wrap="square" lIns="91440" tIns="45720" rIns="91440" bIns="45720" rtlCol="0" anchor="ctr">
            <a:normAutofit/>
          </a:bodyPr>
          <a:lstStyle/>
          <a:p>
            <a:r>
              <a:rPr lang="en-GB" dirty="0">
                <a:latin typeface="Times New Roman" panose="02020603050405020304" pitchFamily="18" charset="0"/>
                <a:cs typeface="Times New Roman" panose="02020603050405020304" pitchFamily="18" charset="0"/>
              </a:rPr>
              <a:t>1767</a:t>
            </a:r>
          </a:p>
        </p:txBody>
      </p:sp>
    </p:spTree>
    <p:extLst>
      <p:ext uri="{BB962C8B-B14F-4D97-AF65-F5344CB8AC3E}">
        <p14:creationId xmlns:p14="http://schemas.microsoft.com/office/powerpoint/2010/main" val="1812748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Galiani </a:t>
            </a:r>
            <a:r>
              <a:rPr lang="el-GR" sz="2800" dirty="0"/>
              <a:t>(</a:t>
            </a:r>
            <a:r>
              <a:rPr lang="fr-FR" sz="2800" dirty="0"/>
              <a:t>1728-1787</a:t>
            </a:r>
            <a:r>
              <a:rPr lang="el-GR" sz="2800" dirty="0"/>
              <a:t>)</a:t>
            </a:r>
            <a:endParaRPr lang="fr-FR"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524000"/>
            <a:ext cx="26860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40768"/>
            <a:ext cx="217499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147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Galiani </a:t>
            </a:r>
            <a:r>
              <a:rPr lang="el-GR" sz="2800" dirty="0"/>
              <a:t>(</a:t>
            </a:r>
            <a:r>
              <a:rPr lang="fr-FR" sz="2800" dirty="0"/>
              <a:t>1728-1787</a:t>
            </a:r>
            <a:r>
              <a:rPr lang="el-GR" sz="2800" dirty="0"/>
              <a:t>)</a:t>
            </a:r>
            <a:endParaRPr lang="fr-F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3106218" cy="4364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441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Ferdinando Galiani </a:t>
            </a:r>
            <a:r>
              <a:rPr lang="el-GR" sz="2800" dirty="0"/>
              <a:t>(</a:t>
            </a:r>
            <a:r>
              <a:rPr lang="fr-FR" sz="2800" dirty="0"/>
              <a:t>1728-1787</a:t>
            </a:r>
            <a:r>
              <a:rPr lang="el-GR" sz="2800" dirty="0"/>
              <a:t>)</a:t>
            </a:r>
            <a:endParaRPr lang="fr-F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74029"/>
            <a:ext cx="4241033" cy="4055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74029"/>
            <a:ext cx="3955098" cy="463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4991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850106"/>
          </a:xfrm>
        </p:spPr>
        <p:txBody>
          <a:bodyPr/>
          <a:lstStyle/>
          <a:p>
            <a:r>
              <a:rPr lang="fr-FR" sz="2800" dirty="0"/>
              <a:t>François </a:t>
            </a:r>
            <a:r>
              <a:rPr lang="fr-FR" sz="2800" dirty="0" err="1"/>
              <a:t>Arouet</a:t>
            </a:r>
            <a:r>
              <a:rPr lang="fr-FR" sz="2800" dirty="0"/>
              <a:t> (Voltaire)  (1694 – 1778)</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72816"/>
            <a:ext cx="2168807"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556792"/>
            <a:ext cx="1905090" cy="38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751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E920-7CF3-8E86-ED55-355A51881A44}"/>
              </a:ext>
            </a:extLst>
          </p:cNvPr>
          <p:cNvSpPr>
            <a:spLocks noGrp="1"/>
          </p:cNvSpPr>
          <p:nvPr>
            <p:ph type="title"/>
          </p:nvPr>
        </p:nvSpPr>
        <p:spPr/>
        <p:txBody>
          <a:bodyPr/>
          <a:lstStyle/>
          <a:p>
            <a:r>
              <a:rPr lang="en-US" dirty="0" err="1"/>
              <a:t>Boisguillebert</a:t>
            </a:r>
            <a:r>
              <a:rPr lang="en-US" dirty="0"/>
              <a:t> </a:t>
            </a:r>
            <a:r>
              <a:rPr lang="el-GR" dirty="0"/>
              <a:t>και φυσική ροή</a:t>
            </a:r>
            <a:endParaRPr lang="en-GB" dirty="0"/>
          </a:p>
        </p:txBody>
      </p:sp>
      <p:sp>
        <p:nvSpPr>
          <p:cNvPr id="3" name="Content Placeholder 2">
            <a:extLst>
              <a:ext uri="{FF2B5EF4-FFF2-40B4-BE49-F238E27FC236}">
                <a16:creationId xmlns:a16="http://schemas.microsoft.com/office/drawing/2014/main" id="{747F3BF0-F312-432F-9320-EE848ED206D9}"/>
              </a:ext>
            </a:extLst>
          </p:cNvPr>
          <p:cNvSpPr>
            <a:spLocks noGrp="1"/>
          </p:cNvSpPr>
          <p:nvPr>
            <p:ph idx="1"/>
          </p:nvPr>
        </p:nvSpPr>
        <p:spPr>
          <a:xfrm>
            <a:off x="323528" y="1556792"/>
            <a:ext cx="8370228" cy="4525963"/>
          </a:xfrm>
        </p:spPr>
        <p:txBody>
          <a:bodyPr/>
          <a:lstStyle/>
          <a:p>
            <a:r>
              <a:rPr lang="el-GR" sz="2000" dirty="0">
                <a:solidFill>
                  <a:srgbClr val="FF0000"/>
                </a:solidFill>
              </a:rPr>
              <a:t>Τρεις τάξεις</a:t>
            </a:r>
          </a:p>
          <a:p>
            <a:pPr lvl="1"/>
            <a:r>
              <a:rPr lang="el-GR" sz="2000" dirty="0"/>
              <a:t>Καλλιεργητές της γης- παράγουν το γεωργικό πλεόνασμα</a:t>
            </a:r>
          </a:p>
          <a:p>
            <a:pPr lvl="1"/>
            <a:r>
              <a:rPr lang="el-GR" sz="2000" dirty="0"/>
              <a:t>«καλό κόσμο» οι γαιοκτήμονες</a:t>
            </a:r>
          </a:p>
          <a:p>
            <a:pPr lvl="1"/>
            <a:r>
              <a:rPr lang="el-GR" sz="2000" dirty="0"/>
              <a:t>Έμποροι μαζί με τους τεχνίτες και άλλους παραγωγούς βιοτεχνιών κλπ.</a:t>
            </a:r>
          </a:p>
          <a:p>
            <a:r>
              <a:rPr lang="el-GR" sz="2000" dirty="0"/>
              <a:t>Η τάξη που έχει την μεγαλύτερη σημασία είναι στην αρχή του «</a:t>
            </a:r>
            <a:r>
              <a:rPr lang="el-GR" sz="2000" dirty="0">
                <a:solidFill>
                  <a:srgbClr val="FF0000"/>
                </a:solidFill>
              </a:rPr>
              <a:t>κυκλώματος</a:t>
            </a:r>
            <a:r>
              <a:rPr lang="el-GR" sz="2000" dirty="0"/>
              <a:t>» </a:t>
            </a:r>
            <a:r>
              <a:rPr lang="en-US" sz="2000" dirty="0"/>
              <a:t>(circuit) </a:t>
            </a:r>
            <a:r>
              <a:rPr lang="el-GR" sz="2000" dirty="0"/>
              <a:t>οι </a:t>
            </a:r>
            <a:r>
              <a:rPr lang="el-GR" sz="2000" dirty="0">
                <a:solidFill>
                  <a:srgbClr val="FF0000"/>
                </a:solidFill>
              </a:rPr>
              <a:t>καλλιεργητές</a:t>
            </a:r>
            <a:r>
              <a:rPr lang="el-GR" sz="2000" dirty="0"/>
              <a:t>.</a:t>
            </a:r>
            <a:endParaRPr lang="en-US" sz="2000" dirty="0"/>
          </a:p>
          <a:p>
            <a:r>
              <a:rPr lang="el-GR" sz="2000" dirty="0"/>
              <a:t>Το </a:t>
            </a:r>
            <a:r>
              <a:rPr lang="el-GR" sz="2000" dirty="0">
                <a:solidFill>
                  <a:srgbClr val="FF0000"/>
                </a:solidFill>
              </a:rPr>
              <a:t>πλεόνασμα καταβάλλεται υπό μορφή ενοικίου </a:t>
            </a:r>
            <a:r>
              <a:rPr lang="el-GR" sz="2000" dirty="0"/>
              <a:t>και </a:t>
            </a:r>
            <a:r>
              <a:rPr lang="el-GR" sz="2000" dirty="0">
                <a:solidFill>
                  <a:srgbClr val="FF0000"/>
                </a:solidFill>
              </a:rPr>
              <a:t>φόρων</a:t>
            </a:r>
            <a:r>
              <a:rPr lang="el-GR" sz="2000" dirty="0"/>
              <a:t> στους γαιοκτήμονες και το κράτος. </a:t>
            </a:r>
          </a:p>
          <a:p>
            <a:r>
              <a:rPr lang="el-GR" sz="2000" dirty="0"/>
              <a:t>Η φυσική κυκλική ροή πρέπει να είναι </a:t>
            </a:r>
            <a:r>
              <a:rPr lang="el-GR" sz="2000" dirty="0">
                <a:solidFill>
                  <a:srgbClr val="FF0000"/>
                </a:solidFill>
              </a:rPr>
              <a:t>ανεμπόδιστη-</a:t>
            </a:r>
            <a:r>
              <a:rPr lang="el-GR" sz="2000" dirty="0"/>
              <a:t> χωρίς φόρους επί της γης.  </a:t>
            </a:r>
          </a:p>
          <a:p>
            <a:pPr lvl="1"/>
            <a:endParaRPr lang="en-GB" dirty="0"/>
          </a:p>
        </p:txBody>
      </p:sp>
    </p:spTree>
    <p:extLst>
      <p:ext uri="{BB962C8B-B14F-4D97-AF65-F5344CB8AC3E}">
        <p14:creationId xmlns:p14="http://schemas.microsoft.com/office/powerpoint/2010/main" val="2350400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5" y="271463"/>
            <a:ext cx="3486150"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2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2800" dirty="0"/>
              <a:t>Sébastien le </a:t>
            </a:r>
            <a:r>
              <a:rPr lang="fr-FR" sz="2800" dirty="0" err="1"/>
              <a:t>Prestre</a:t>
            </a:r>
            <a:r>
              <a:rPr lang="fr-FR" sz="2800" dirty="0"/>
              <a:t>, Seigneur de Vauban, 1633-1707</a:t>
            </a:r>
            <a:endParaRPr lang="en-GB"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2921620" cy="453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1" y="1438285"/>
            <a:ext cx="1512168" cy="235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438285"/>
            <a:ext cx="2145035" cy="2359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3671" y="3919890"/>
            <a:ext cx="3029595" cy="2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94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72530"/>
            <a:ext cx="3492220" cy="482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972530"/>
            <a:ext cx="2937907" cy="4825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727770"/>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2099</Words>
  <Application>Microsoft Office PowerPoint</Application>
  <PresentationFormat>On-screen Show (4:3)</PresentationFormat>
  <Paragraphs>233</Paragraphs>
  <Slides>58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Times New Roman</vt:lpstr>
      <vt:lpstr>Θέμα του Office</vt:lpstr>
      <vt:lpstr>Ιστορία Οικονομικών Θεωριών</vt:lpstr>
      <vt:lpstr>Σκοποί  ενότητας</vt:lpstr>
      <vt:lpstr>Περιεχόμενα ενότητας</vt:lpstr>
      <vt:lpstr>Pierre le Pesant Sieur de Boisguilbert, 1646–1714: Η Γαλλία μεταξύ 17ου και 18ου αι.</vt:lpstr>
      <vt:lpstr>PowerPoint Presentation</vt:lpstr>
      <vt:lpstr>Boisguillebert και φυσική ροή</vt:lpstr>
      <vt:lpstr>PowerPoint Presentation</vt:lpstr>
      <vt:lpstr>Sébastien le Prestre, Seigneur de Vauban, 1633-1707</vt:lpstr>
      <vt:lpstr>PowerPoint Presentation</vt:lpstr>
      <vt:lpstr>John Law (1671–1729)</vt:lpstr>
      <vt:lpstr>John Law (1671–1729)</vt:lpstr>
      <vt:lpstr>John Law (1671–1729)</vt:lpstr>
      <vt:lpstr>John Law (1671–1729)</vt:lpstr>
      <vt:lpstr>John Law (1671–1729)</vt:lpstr>
      <vt:lpstr>John Law (1671–1729)</vt:lpstr>
      <vt:lpstr>Richard Cantillon ?(1680–1734)</vt:lpstr>
      <vt:lpstr>Richard Cantillon ?(1680–1734)</vt:lpstr>
      <vt:lpstr>Essai sur la nature du commerce en general (1755)</vt:lpstr>
      <vt:lpstr>Από το ‘ανταλλακτικό’ αυτάρκες φέουδο στην ‘εν χρήματι’ οικονομία αγοράς</vt:lpstr>
      <vt:lpstr>PowerPoint Presentation</vt:lpstr>
      <vt:lpstr>Κυκλική οικονομία αγοράς</vt:lpstr>
      <vt:lpstr>Μηχανισμοί της αγοράς χρήματος  (monetary transmission mechanism)</vt:lpstr>
      <vt:lpstr>PowerPoint Presentation</vt:lpstr>
      <vt:lpstr>Οι Φυσιοκράτες</vt:lpstr>
      <vt:lpstr>Αρχές της φυσιοκρατίας</vt:lpstr>
      <vt:lpstr>Φυσιοκρατία</vt:lpstr>
      <vt:lpstr>Φυσιοκρατία</vt:lpstr>
      <vt:lpstr>Φυσιοκρατία</vt:lpstr>
      <vt:lpstr>Γενικές απόψεις - συνέχεια</vt:lpstr>
      <vt:lpstr>François Quesnay (1694–1774)</vt:lpstr>
      <vt:lpstr>Francοis Quesnay</vt:lpstr>
      <vt:lpstr>François Quesnay (1694–1774)</vt:lpstr>
      <vt:lpstr>François Quesnay (1694–1774)</vt:lpstr>
      <vt:lpstr>François Quesnay (1694–1774)</vt:lpstr>
      <vt:lpstr>François Quesnay (1694–1774)</vt:lpstr>
      <vt:lpstr>PowerPoint Presentation</vt:lpstr>
      <vt:lpstr>Tableau Économique - Quesnay</vt:lpstr>
      <vt:lpstr>PowerPoint Presentation</vt:lpstr>
      <vt:lpstr>PowerPoint Presentation</vt:lpstr>
      <vt:lpstr>Σχήμα απλής αναπαραγωγής του Karl Marx</vt:lpstr>
      <vt:lpstr>Wassily Leontief (1906–1999)</vt:lpstr>
      <vt:lpstr>Victor de Riqueti, Marquis de Mirabeau (1715-1789)</vt:lpstr>
      <vt:lpstr>Marquis Mirabeau κατά την αποκάλυψη του αγάλματος του Quesnay μετά τον θάνατό του (Δεκέμβριος 1774)</vt:lpstr>
      <vt:lpstr>Pierre Samuel DuPont de Nemours (1739-1817)</vt:lpstr>
      <vt:lpstr>Abbé Nicolas Baudeau (1730-1792)</vt:lpstr>
      <vt:lpstr>Abbé Nicolas Baudeau (1730-1792)</vt:lpstr>
      <vt:lpstr>Paul Pierre le Mercier de la Rivière (1720-1794)</vt:lpstr>
      <vt:lpstr>Guillaume François Le Trosne (1728-1780)</vt:lpstr>
      <vt:lpstr>Anne-Robert-Jacques Turgot (1727-1781)</vt:lpstr>
      <vt:lpstr>Anne-Robert-Jacques Turgot (1727-1781)</vt:lpstr>
      <vt:lpstr>Anne-Robert-Jacques Turgot (1727-1781)</vt:lpstr>
      <vt:lpstr>Ferdinando Galiani (1728-1787)</vt:lpstr>
      <vt:lpstr>Ferdinando Galiani (1728-1787)</vt:lpstr>
      <vt:lpstr>Ferdinando Galiani (1728-1787)</vt:lpstr>
      <vt:lpstr>François Arouet (Voltaire)  (1694 – 1778)</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2024-11-04T11:51:38Z</dcterms:modified>
</cp:coreProperties>
</file>