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removePersonalInfoOnSave="1" saveSubsetFonts="1">
  <p:sldMasterIdLst>
    <p:sldMasterId id="2147483648" r:id="rId1"/>
    <p:sldMasterId id="2147483734" r:id="rId2"/>
  </p:sldMasterIdLst>
  <p:notesMasterIdLst>
    <p:notesMasterId r:id="rId76"/>
  </p:notesMasterIdLst>
  <p:sldIdLst>
    <p:sldId id="256" r:id="rId3"/>
    <p:sldId id="261" r:id="rId4"/>
    <p:sldId id="491" r:id="rId5"/>
    <p:sldId id="629" r:id="rId6"/>
    <p:sldId id="492" r:id="rId7"/>
    <p:sldId id="494" r:id="rId8"/>
    <p:sldId id="495" r:id="rId9"/>
    <p:sldId id="493" r:id="rId10"/>
    <p:sldId id="630" r:id="rId11"/>
    <p:sldId id="631" r:id="rId12"/>
    <p:sldId id="632" r:id="rId13"/>
    <p:sldId id="625" r:id="rId14"/>
    <p:sldId id="633" r:id="rId15"/>
    <p:sldId id="634" r:id="rId16"/>
    <p:sldId id="636" r:id="rId17"/>
    <p:sldId id="627" r:id="rId18"/>
    <p:sldId id="637" r:id="rId19"/>
    <p:sldId id="638" r:id="rId20"/>
    <p:sldId id="635" r:id="rId21"/>
    <p:sldId id="639" r:id="rId22"/>
    <p:sldId id="477" r:id="rId23"/>
    <p:sldId id="564" r:id="rId24"/>
    <p:sldId id="563" r:id="rId25"/>
    <p:sldId id="561" r:id="rId26"/>
    <p:sldId id="562" r:id="rId27"/>
    <p:sldId id="583" r:id="rId28"/>
    <p:sldId id="584" r:id="rId29"/>
    <p:sldId id="567" r:id="rId30"/>
    <p:sldId id="571" r:id="rId31"/>
    <p:sldId id="620" r:id="rId32"/>
    <p:sldId id="619" r:id="rId33"/>
    <p:sldId id="616" r:id="rId34"/>
    <p:sldId id="617" r:id="rId35"/>
    <p:sldId id="624" r:id="rId36"/>
    <p:sldId id="570" r:id="rId37"/>
    <p:sldId id="568" r:id="rId38"/>
    <p:sldId id="610" r:id="rId39"/>
    <p:sldId id="587" r:id="rId40"/>
    <p:sldId id="588" r:id="rId41"/>
    <p:sldId id="612" r:id="rId42"/>
    <p:sldId id="585" r:id="rId43"/>
    <p:sldId id="572" r:id="rId44"/>
    <p:sldId id="573" r:id="rId45"/>
    <p:sldId id="574" r:id="rId46"/>
    <p:sldId id="575" r:id="rId47"/>
    <p:sldId id="640" r:id="rId48"/>
    <p:sldId id="586" r:id="rId49"/>
    <p:sldId id="576" r:id="rId50"/>
    <p:sldId id="581" r:id="rId51"/>
    <p:sldId id="580" r:id="rId52"/>
    <p:sldId id="582" r:id="rId53"/>
    <p:sldId id="579" r:id="rId54"/>
    <p:sldId id="589" r:id="rId55"/>
    <p:sldId id="590" r:id="rId56"/>
    <p:sldId id="592" r:id="rId57"/>
    <p:sldId id="596" r:id="rId58"/>
    <p:sldId id="595" r:id="rId59"/>
    <p:sldId id="597" r:id="rId60"/>
    <p:sldId id="594" r:id="rId61"/>
    <p:sldId id="599" r:id="rId62"/>
    <p:sldId id="598" r:id="rId63"/>
    <p:sldId id="593" r:id="rId64"/>
    <p:sldId id="606" r:id="rId65"/>
    <p:sldId id="600" r:id="rId66"/>
    <p:sldId id="604" r:id="rId67"/>
    <p:sldId id="603" r:id="rId68"/>
    <p:sldId id="602" r:id="rId69"/>
    <p:sldId id="613" r:id="rId70"/>
    <p:sldId id="605" r:id="rId71"/>
    <p:sldId id="628" r:id="rId72"/>
    <p:sldId id="280" r:id="rId73"/>
    <p:sldId id="289" r:id="rId74"/>
    <p:sldId id="290" r:id="rId75"/>
  </p:sldIdLst>
  <p:sldSz cx="9144000" cy="6858000" type="screen4x3"/>
  <p:notesSz cx="6858000" cy="9144000"/>
  <p:defaultTextStyle>
    <a:defPPr>
      <a:defRPr lang="el-GR"/>
    </a:defPPr>
    <a:lvl1pPr algn="l" rtl="0" fontAlgn="base">
      <a:spcBef>
        <a:spcPct val="0"/>
      </a:spcBef>
      <a:spcAft>
        <a:spcPct val="0"/>
      </a:spcAft>
      <a:defRPr kern="1200">
        <a:solidFill>
          <a:schemeClr val="tx1"/>
        </a:solidFill>
        <a:latin typeface="Calibri" pitchFamily="34" charset="0"/>
        <a:ea typeface="+mn-ea"/>
        <a:cs typeface="Arial" charset="0"/>
      </a:defRPr>
    </a:lvl1pPr>
    <a:lvl2pPr marL="457200" algn="l" rtl="0" fontAlgn="base">
      <a:spcBef>
        <a:spcPct val="0"/>
      </a:spcBef>
      <a:spcAft>
        <a:spcPct val="0"/>
      </a:spcAft>
      <a:defRPr kern="1200">
        <a:solidFill>
          <a:schemeClr val="tx1"/>
        </a:solidFill>
        <a:latin typeface="Calibri" pitchFamily="34" charset="0"/>
        <a:ea typeface="+mn-ea"/>
        <a:cs typeface="Arial" charset="0"/>
      </a:defRPr>
    </a:lvl2pPr>
    <a:lvl3pPr marL="914400" algn="l" rtl="0" fontAlgn="base">
      <a:spcBef>
        <a:spcPct val="0"/>
      </a:spcBef>
      <a:spcAft>
        <a:spcPct val="0"/>
      </a:spcAft>
      <a:defRPr kern="1200">
        <a:solidFill>
          <a:schemeClr val="tx1"/>
        </a:solidFill>
        <a:latin typeface="Calibri" pitchFamily="34" charset="0"/>
        <a:ea typeface="+mn-ea"/>
        <a:cs typeface="Arial" charset="0"/>
      </a:defRPr>
    </a:lvl3pPr>
    <a:lvl4pPr marL="1371600" algn="l" rtl="0" fontAlgn="base">
      <a:spcBef>
        <a:spcPct val="0"/>
      </a:spcBef>
      <a:spcAft>
        <a:spcPct val="0"/>
      </a:spcAft>
      <a:defRPr kern="1200">
        <a:solidFill>
          <a:schemeClr val="tx1"/>
        </a:solidFill>
        <a:latin typeface="Calibri" pitchFamily="34" charset="0"/>
        <a:ea typeface="+mn-ea"/>
        <a:cs typeface="Arial" charset="0"/>
      </a:defRPr>
    </a:lvl4pPr>
    <a:lvl5pPr marL="1828800" algn="l" rtl="0" fontAlgn="base">
      <a:spcBef>
        <a:spcPct val="0"/>
      </a:spcBef>
      <a:spcAft>
        <a:spcPct val="0"/>
      </a:spcAft>
      <a:defRPr kern="1200">
        <a:solidFill>
          <a:schemeClr val="tx1"/>
        </a:solidFill>
        <a:latin typeface="Calibri" pitchFamily="34" charset="0"/>
        <a:ea typeface="+mn-ea"/>
        <a:cs typeface="Arial" charset="0"/>
      </a:defRPr>
    </a:lvl5pPr>
    <a:lvl6pPr marL="2286000" algn="l" defTabSz="914400" rtl="0" eaLnBrk="1" latinLnBrk="0" hangingPunct="1">
      <a:defRPr kern="1200">
        <a:solidFill>
          <a:schemeClr val="tx1"/>
        </a:solidFill>
        <a:latin typeface="Calibri" pitchFamily="34" charset="0"/>
        <a:ea typeface="+mn-ea"/>
        <a:cs typeface="Arial" charset="0"/>
      </a:defRPr>
    </a:lvl6pPr>
    <a:lvl7pPr marL="2743200" algn="l" defTabSz="914400" rtl="0" eaLnBrk="1" latinLnBrk="0" hangingPunct="1">
      <a:defRPr kern="1200">
        <a:solidFill>
          <a:schemeClr val="tx1"/>
        </a:solidFill>
        <a:latin typeface="Calibri" pitchFamily="34" charset="0"/>
        <a:ea typeface="+mn-ea"/>
        <a:cs typeface="Arial" charset="0"/>
      </a:defRPr>
    </a:lvl7pPr>
    <a:lvl8pPr marL="3200400" algn="l" defTabSz="914400" rtl="0" eaLnBrk="1" latinLnBrk="0" hangingPunct="1">
      <a:defRPr kern="1200">
        <a:solidFill>
          <a:schemeClr val="tx1"/>
        </a:solidFill>
        <a:latin typeface="Calibri" pitchFamily="34" charset="0"/>
        <a:ea typeface="+mn-ea"/>
        <a:cs typeface="Arial" charset="0"/>
      </a:defRPr>
    </a:lvl8pPr>
    <a:lvl9pPr marL="3657600" algn="l" defTabSz="914400" rtl="0" eaLnBrk="1" latinLnBrk="0" hangingPunct="1">
      <a:defRPr kern="1200">
        <a:solidFill>
          <a:schemeClr val="tx1"/>
        </a:solidFill>
        <a:latin typeface="Calibri" pitchFamily="34" charset="0"/>
        <a:ea typeface="+mn-ea"/>
        <a:cs typeface="Arial"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857" autoAdjust="0"/>
    <p:restoredTop sz="99309" autoAdjust="0"/>
  </p:normalViewPr>
  <p:slideViewPr>
    <p:cSldViewPr>
      <p:cViewPr varScale="1">
        <p:scale>
          <a:sx n="78" d="100"/>
          <a:sy n="78" d="100"/>
        </p:scale>
        <p:origin x="1084" y="48"/>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16" Type="http://schemas.openxmlformats.org/officeDocument/2006/relationships/slide" Target="slides/slide1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slide" Target="slides/slide72.xml"/><Relationship Id="rId79" Type="http://schemas.openxmlformats.org/officeDocument/2006/relationships/theme" Target="theme/theme1.xml"/><Relationship Id="rId5" Type="http://schemas.openxmlformats.org/officeDocument/2006/relationships/slide" Target="slides/slide3.xml"/><Relationship Id="rId61" Type="http://schemas.openxmlformats.org/officeDocument/2006/relationships/slide" Target="slides/slide59.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presProps" Target="presProps.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tableStyles" Target="tableStyle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notesMaster" Target="notesMasters/notesMaster1.xml"/><Relationship Id="rId7" Type="http://schemas.openxmlformats.org/officeDocument/2006/relationships/slide" Target="slides/slide5.xml"/><Relationship Id="rId71" Type="http://schemas.openxmlformats.org/officeDocument/2006/relationships/slide" Target="slides/slide69.xml"/><Relationship Id="rId2" Type="http://schemas.openxmlformats.org/officeDocument/2006/relationships/slideMaster" Target="slideMasters/slideMaster2.xml"/><Relationship Id="rId29" Type="http://schemas.openxmlformats.org/officeDocument/2006/relationships/slide" Target="slides/slide2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κεφαλίδας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cs typeface="+mn-cs"/>
              </a:defRPr>
            </a:lvl1pPr>
          </a:lstStyle>
          <a:p>
            <a:pPr>
              <a:defRPr/>
            </a:pPr>
            <a:endParaRPr lang="el-GR"/>
          </a:p>
        </p:txBody>
      </p:sp>
      <p:sp>
        <p:nvSpPr>
          <p:cNvPr id="3" name="Θέση ημερομηνίας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cs typeface="+mn-cs"/>
              </a:defRPr>
            </a:lvl1pPr>
          </a:lstStyle>
          <a:p>
            <a:pPr>
              <a:defRPr/>
            </a:pPr>
            <a:fld id="{D6548846-92BC-4A40-99FB-C30931A7EEB4}" type="datetimeFigureOut">
              <a:rPr lang="el-GR"/>
              <a:pPr>
                <a:defRPr/>
              </a:pPr>
              <a:t>6/12/2024</a:t>
            </a:fld>
            <a:endParaRPr lang="el-GR"/>
          </a:p>
        </p:txBody>
      </p:sp>
      <p:sp>
        <p:nvSpPr>
          <p:cNvPr id="4" name="Θέση εικόνας διαφάνειας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l-GR" noProof="0"/>
          </a:p>
        </p:txBody>
      </p:sp>
      <p:sp>
        <p:nvSpPr>
          <p:cNvPr id="5" name="Θέση σημειώσεων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l-GR" noProof="0"/>
              <a:t>Στυλ υποδείγματος κειμένου</a:t>
            </a:r>
          </a:p>
          <a:p>
            <a:pPr lvl="1"/>
            <a:r>
              <a:rPr lang="el-GR" noProof="0"/>
              <a:t>Δεύτερου επιπέδου</a:t>
            </a:r>
          </a:p>
          <a:p>
            <a:pPr lvl="2"/>
            <a:r>
              <a:rPr lang="el-GR" noProof="0"/>
              <a:t>Τρίτου επιπέδου</a:t>
            </a:r>
          </a:p>
          <a:p>
            <a:pPr lvl="3"/>
            <a:r>
              <a:rPr lang="el-GR" noProof="0"/>
              <a:t>Τέταρτου επιπέδου</a:t>
            </a:r>
          </a:p>
          <a:p>
            <a:pPr lvl="4"/>
            <a:r>
              <a:rPr lang="el-GR" noProof="0"/>
              <a:t>Πέμπτου επιπέδου</a:t>
            </a:r>
          </a:p>
        </p:txBody>
      </p:sp>
      <p:sp>
        <p:nvSpPr>
          <p:cNvPr id="6" name="Θέση υποσέλιδου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cs typeface="+mn-cs"/>
              </a:defRPr>
            </a:lvl1pPr>
          </a:lstStyle>
          <a:p>
            <a:pPr>
              <a:defRPr/>
            </a:pPr>
            <a:endParaRPr lang="el-GR"/>
          </a:p>
        </p:txBody>
      </p:sp>
      <p:sp>
        <p:nvSpPr>
          <p:cNvPr id="7" name="Θέση αριθμού διαφάνειας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a:latin typeface="+mn-lt"/>
                <a:cs typeface="+mn-cs"/>
              </a:defRPr>
            </a:lvl1pPr>
          </a:lstStyle>
          <a:p>
            <a:pPr>
              <a:defRPr/>
            </a:pPr>
            <a:fld id="{96020CC6-C169-4E73-B609-DD8A1E631809}" type="slidenum">
              <a:rPr lang="el-GR"/>
              <a:pPr>
                <a:defRPr/>
              </a:pPr>
              <a:t>‹#›</a:t>
            </a:fld>
            <a:endParaRPr lang="el-GR"/>
          </a:p>
        </p:txBody>
      </p:sp>
    </p:spTree>
    <p:extLst>
      <p:ext uri="{BB962C8B-B14F-4D97-AF65-F5344CB8AC3E}">
        <p14:creationId xmlns:p14="http://schemas.microsoft.com/office/powerpoint/2010/main" val="3859601904"/>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Θέση εικόνας διαφάνειας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627" name="Θέση σημειώσεων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71450" indent="-171450" eaLnBrk="1" hangingPunct="1">
              <a:spcBef>
                <a:spcPct val="0"/>
              </a:spcBef>
              <a:buFontTx/>
              <a:buChar char="•"/>
            </a:pPr>
            <a:endParaRPr lang="el-GR" altLang="el-GR">
              <a:solidFill>
                <a:srgbClr val="FF0000"/>
              </a:solidFill>
            </a:endParaRPr>
          </a:p>
        </p:txBody>
      </p:sp>
      <p:sp>
        <p:nvSpPr>
          <p:cNvPr id="53252" name="Θέση αριθμού διαφάνειας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fld id="{0FA80447-34A2-4BA9-9FAC-7D1E72E47F11}" type="slidenum">
              <a:rPr lang="el-GR" altLang="el-GR"/>
              <a:pPr fontAlgn="base">
                <a:spcBef>
                  <a:spcPct val="0"/>
                </a:spcBef>
                <a:spcAft>
                  <a:spcPct val="0"/>
                </a:spcAft>
                <a:defRPr/>
              </a:pPr>
              <a:t>1</a:t>
            </a:fld>
            <a:endParaRPr lang="el-GR" altLang="el-G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Θέση εικόνας διαφάνειας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1" name="Θέση σημειώσεων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l-GR" altLang="el-GR"/>
              <a:t> </a:t>
            </a:r>
          </a:p>
        </p:txBody>
      </p:sp>
      <p:sp>
        <p:nvSpPr>
          <p:cNvPr id="54276" name="Θέση αριθμού διαφάνειας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fld id="{EE289A1F-840D-49B6-815B-85C8C0FB3244}" type="slidenum">
              <a:rPr lang="el-GR" altLang="el-GR"/>
              <a:pPr fontAlgn="base">
                <a:spcBef>
                  <a:spcPct val="0"/>
                </a:spcBef>
                <a:spcAft>
                  <a:spcPct val="0"/>
                </a:spcAft>
                <a:defRPr/>
              </a:pPr>
              <a:t>2</a:t>
            </a:fld>
            <a:endParaRPr lang="el-GR" altLang="el-G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Θέση εικόνας διαφάνειας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23" name="Θέση σημειώσεων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l-GR" altLang="el-GR"/>
          </a:p>
        </p:txBody>
      </p:sp>
      <p:sp>
        <p:nvSpPr>
          <p:cNvPr id="93188" name="Θέση αριθμού διαφάνειας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fld id="{3AC7FFAE-91AA-4085-B71F-916CE6C4425E}" type="slidenum">
              <a:rPr lang="el-GR" altLang="el-GR"/>
              <a:pPr fontAlgn="base">
                <a:spcBef>
                  <a:spcPct val="0"/>
                </a:spcBef>
                <a:spcAft>
                  <a:spcPct val="0"/>
                </a:spcAft>
                <a:defRPr/>
              </a:pPr>
              <a:t>71</a:t>
            </a:fld>
            <a:endParaRPr lang="el-GR" altLang="el-G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Θέση εικόνας διαφάνειας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747" name="Θέση σημειώσεων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l-GR" altLang="el-GR"/>
              <a:t> </a:t>
            </a:r>
          </a:p>
        </p:txBody>
      </p:sp>
      <p:sp>
        <p:nvSpPr>
          <p:cNvPr id="94212" name="Θέση αριθμού διαφάνειας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fld id="{B03402B0-266E-4E7C-852E-01BA5DEFA49C}" type="slidenum">
              <a:rPr lang="el-GR" altLang="el-GR"/>
              <a:pPr fontAlgn="base">
                <a:spcBef>
                  <a:spcPct val="0"/>
                </a:spcBef>
                <a:spcAft>
                  <a:spcPct val="0"/>
                </a:spcAft>
                <a:defRPr/>
              </a:pPr>
              <a:t>72</a:t>
            </a:fld>
            <a:endParaRPr lang="el-GR" altLang="el-G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Θέση εικόνας διαφάνειας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771" name="Θέση σημειώσεων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71450" indent="-171450" eaLnBrk="1" hangingPunct="1">
              <a:spcBef>
                <a:spcPct val="0"/>
              </a:spcBef>
              <a:buFontTx/>
              <a:buChar char="•"/>
            </a:pPr>
            <a:endParaRPr lang="el-GR" altLang="el-GR"/>
          </a:p>
        </p:txBody>
      </p:sp>
      <p:sp>
        <p:nvSpPr>
          <p:cNvPr id="95236" name="Θέση αριθμού διαφάνειας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fld id="{A5E62145-4C5C-4E94-99A5-DEB0755FA154}" type="slidenum">
              <a:rPr lang="el-GR" altLang="el-GR"/>
              <a:pPr fontAlgn="base">
                <a:spcBef>
                  <a:spcPct val="0"/>
                </a:spcBef>
                <a:spcAft>
                  <a:spcPct val="0"/>
                </a:spcAft>
                <a:defRPr/>
              </a:pPr>
              <a:t>73</a:t>
            </a:fld>
            <a:endParaRPr lang="el-GR" altLang="el-G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Τίτλος 1"/>
          <p:cNvSpPr>
            <a:spLocks noGrp="1"/>
          </p:cNvSpPr>
          <p:nvPr>
            <p:ph type="ctrTitle"/>
          </p:nvPr>
        </p:nvSpPr>
        <p:spPr>
          <a:xfrm>
            <a:off x="685800" y="2130425"/>
            <a:ext cx="7772400" cy="1470025"/>
          </a:xfrm>
        </p:spPr>
        <p:txBody>
          <a:bodyPr/>
          <a:lstStyle>
            <a:lvl1pPr>
              <a:defRPr>
                <a:solidFill>
                  <a:schemeClr val="accent1"/>
                </a:solidFill>
              </a:defRPr>
            </a:lvl1pPr>
          </a:lstStyle>
          <a:p>
            <a:r>
              <a:rPr lang="el-GR" dirty="0"/>
              <a:t>Στυλ κύριου τίτλου</a:t>
            </a:r>
          </a:p>
        </p:txBody>
      </p:sp>
      <p:sp>
        <p:nvSpPr>
          <p:cNvPr id="3" name="Υπότιτλος 2"/>
          <p:cNvSpPr>
            <a:spLocks noGrp="1"/>
          </p:cNvSpPr>
          <p:nvPr>
            <p:ph type="subTitle" idx="1"/>
          </p:nvPr>
        </p:nvSpPr>
        <p:spPr>
          <a:xfrm>
            <a:off x="683568" y="3886200"/>
            <a:ext cx="7776864" cy="1752600"/>
          </a:xfrm>
        </p:spPr>
        <p:txBody>
          <a:bodyPr/>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l-GR" dirty="0"/>
              <a:t>Στυλ κύριου υπότιτλου</a:t>
            </a:r>
          </a:p>
        </p:txBody>
      </p:sp>
    </p:spTree>
    <p:extLst>
      <p:ext uri="{BB962C8B-B14F-4D97-AF65-F5344CB8AC3E}">
        <p14:creationId xmlns:p14="http://schemas.microsoft.com/office/powerpoint/2010/main" val="16338274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4" name="Θέση αριθμού διαφάνειας 5"/>
          <p:cNvSpPr txBox="1">
            <a:spLocks/>
          </p:cNvSpPr>
          <p:nvPr userDrawn="1"/>
        </p:nvSpPr>
        <p:spPr>
          <a:xfrm>
            <a:off x="8645525" y="6442075"/>
            <a:ext cx="431800" cy="268288"/>
          </a:xfrm>
          <a:prstGeom prst="rect">
            <a:avLst/>
          </a:prstGeom>
          <a:solidFill>
            <a:schemeClr val="bg1">
              <a:lumMod val="95000"/>
            </a:schemeClr>
          </a:solidFill>
        </p:spPr>
        <p:txBody>
          <a:bodyPr/>
          <a:lstStyle>
            <a:defPPr>
              <a:defRPr lang="el-GR"/>
            </a:defPPr>
            <a:lvl1pPr marL="0" algn="l" defTabSz="914400" rtl="0" eaLnBrk="1" latinLnBrk="0" hangingPunct="1">
              <a:defRPr sz="1200" b="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auto">
              <a:spcBef>
                <a:spcPts val="0"/>
              </a:spcBef>
              <a:spcAft>
                <a:spcPts val="0"/>
              </a:spcAft>
              <a:defRPr/>
            </a:pPr>
            <a:fld id="{E9D0E83F-295D-43D6-8E91-A107693DB659}" type="slidenum">
              <a:rPr lang="el-GR" smtClean="0"/>
              <a:pPr algn="ctr" fontAlgn="auto">
                <a:spcBef>
                  <a:spcPts val="0"/>
                </a:spcBef>
                <a:spcAft>
                  <a:spcPts val="0"/>
                </a:spcAft>
                <a:defRPr/>
              </a:pPr>
              <a:t>‹#›</a:t>
            </a:fld>
            <a:endParaRPr lang="el-GR" dirty="0"/>
          </a:p>
        </p:txBody>
      </p:sp>
      <p:sp>
        <p:nvSpPr>
          <p:cNvPr id="5" name="2 - Θέση υποσέλιδου"/>
          <p:cNvSpPr txBox="1">
            <a:spLocks/>
          </p:cNvSpPr>
          <p:nvPr userDrawn="1"/>
        </p:nvSpPr>
        <p:spPr bwMode="auto">
          <a:xfrm>
            <a:off x="539750" y="6442075"/>
            <a:ext cx="7993063" cy="268288"/>
          </a:xfrm>
          <a:prstGeom prst="rect">
            <a:avLst/>
          </a:prstGeom>
          <a:solidFill>
            <a:schemeClr val="bg1">
              <a:lumMod val="95000"/>
            </a:schemeClr>
          </a:solidFill>
          <a:ln>
            <a:miter lim="800000"/>
            <a:headEnd/>
            <a:tailEnd/>
          </a:ln>
        </p:spPr>
        <p:txBody>
          <a:bodyPr anchor="ctr"/>
          <a:lstStyle/>
          <a:p>
            <a:pPr fontAlgn="auto">
              <a:spcBef>
                <a:spcPts val="0"/>
              </a:spcBef>
              <a:spcAft>
                <a:spcPts val="0"/>
              </a:spcAft>
              <a:defRPr/>
            </a:pPr>
            <a:r>
              <a:rPr lang="el-GR" sz="1000" dirty="0">
                <a:solidFill>
                  <a:schemeClr val="accent1"/>
                </a:solidFill>
                <a:latin typeface="+mn-lt"/>
                <a:cs typeface="+mn-cs"/>
              </a:rPr>
              <a:t>Η κριτική της πολιτικής οικονομίας: </a:t>
            </a:r>
            <a:r>
              <a:rPr lang="el-GR" sz="1000" dirty="0" err="1">
                <a:solidFill>
                  <a:schemeClr val="accent1"/>
                </a:solidFill>
                <a:latin typeface="+mn-lt"/>
                <a:cs typeface="+mn-cs"/>
              </a:rPr>
              <a:t>Karl</a:t>
            </a:r>
            <a:r>
              <a:rPr lang="el-GR" sz="1000" dirty="0">
                <a:solidFill>
                  <a:schemeClr val="accent1"/>
                </a:solidFill>
                <a:latin typeface="+mn-lt"/>
                <a:cs typeface="+mn-cs"/>
              </a:rPr>
              <a:t>  </a:t>
            </a:r>
            <a:r>
              <a:rPr lang="el-GR" sz="1000" dirty="0" err="1">
                <a:solidFill>
                  <a:schemeClr val="accent1"/>
                </a:solidFill>
                <a:latin typeface="+mn-lt"/>
                <a:cs typeface="+mn-cs"/>
              </a:rPr>
              <a:t>Marx</a:t>
            </a:r>
            <a:endParaRPr lang="en-US" sz="1000" dirty="0">
              <a:solidFill>
                <a:schemeClr val="accent1"/>
              </a:solidFill>
              <a:latin typeface="+mn-lt"/>
              <a:ea typeface="ＭＳ Ｐゴシック" pitchFamily="34" charset="-128"/>
              <a:cs typeface="+mn-cs"/>
            </a:endParaRPr>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8738" y="6254750"/>
            <a:ext cx="431800"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Τίτλος 1"/>
          <p:cNvSpPr>
            <a:spLocks noGrp="1"/>
          </p:cNvSpPr>
          <p:nvPr>
            <p:ph type="title"/>
          </p:nvPr>
        </p:nvSpPr>
        <p:spPr/>
        <p:txBody>
          <a:bodyPr/>
          <a:lstStyle>
            <a:lvl1pPr>
              <a:defRPr b="0">
                <a:solidFill>
                  <a:schemeClr val="accent1"/>
                </a:solidFill>
              </a:defRPr>
            </a:lvl1pPr>
          </a:lstStyle>
          <a:p>
            <a:r>
              <a:rPr lang="el-GR" dirty="0"/>
              <a:t>Στυλ κύριου τίτλου</a:t>
            </a:r>
          </a:p>
        </p:txBody>
      </p:sp>
      <p:sp>
        <p:nvSpPr>
          <p:cNvPr id="3" name="Θέση κατακόρυφου κειμένου 2"/>
          <p:cNvSpPr>
            <a:spLocks noGrp="1"/>
          </p:cNvSpPr>
          <p:nvPr>
            <p:ph type="body" orient="vert" idx="1"/>
          </p:nvPr>
        </p:nvSpPr>
        <p:spPr/>
        <p:txBody>
          <a:bodyPr vert="eaVert"/>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Tree>
    <p:extLst>
      <p:ext uri="{BB962C8B-B14F-4D97-AF65-F5344CB8AC3E}">
        <p14:creationId xmlns:p14="http://schemas.microsoft.com/office/powerpoint/2010/main" val="39943284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Κατακόρυφος τίτλος 1"/>
          <p:cNvSpPr>
            <a:spLocks noGrp="1"/>
          </p:cNvSpPr>
          <p:nvPr>
            <p:ph type="title" orient="vert"/>
          </p:nvPr>
        </p:nvSpPr>
        <p:spPr>
          <a:xfrm>
            <a:off x="6629400" y="274638"/>
            <a:ext cx="2057400" cy="5851525"/>
          </a:xfrm>
        </p:spPr>
        <p:txBody>
          <a:bodyPr vert="eaVert"/>
          <a:lstStyle>
            <a:lvl1pPr>
              <a:defRPr b="0">
                <a:solidFill>
                  <a:schemeClr val="accent1"/>
                </a:solidFill>
              </a:defRPr>
            </a:lvl1pPr>
          </a:lstStyle>
          <a:p>
            <a:r>
              <a:rPr lang="el-GR" dirty="0"/>
              <a:t>Στυλ κύριου τίτλου</a:t>
            </a:r>
          </a:p>
        </p:txBody>
      </p:sp>
      <p:sp>
        <p:nvSpPr>
          <p:cNvPr id="3" name="Θέση κατακόρυφου κειμένου 2"/>
          <p:cNvSpPr>
            <a:spLocks noGrp="1"/>
          </p:cNvSpPr>
          <p:nvPr>
            <p:ph type="body" orient="vert" idx="1"/>
          </p:nvPr>
        </p:nvSpPr>
        <p:spPr>
          <a:xfrm>
            <a:off x="457200" y="274638"/>
            <a:ext cx="6019800" cy="5851525"/>
          </a:xfrm>
        </p:spPr>
        <p:txBody>
          <a:bodyPr vert="eaVert"/>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Tree>
    <p:extLst>
      <p:ext uri="{BB962C8B-B14F-4D97-AF65-F5344CB8AC3E}">
        <p14:creationId xmlns:p14="http://schemas.microsoft.com/office/powerpoint/2010/main" val="120339103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Τίτλος 1"/>
          <p:cNvSpPr>
            <a:spLocks noGrp="1"/>
          </p:cNvSpPr>
          <p:nvPr>
            <p:ph type="ctrTitle"/>
          </p:nvPr>
        </p:nvSpPr>
        <p:spPr>
          <a:xfrm>
            <a:off x="685800" y="2130425"/>
            <a:ext cx="7772400" cy="1470025"/>
          </a:xfrm>
        </p:spPr>
        <p:txBody>
          <a:bodyPr/>
          <a:lstStyle>
            <a:lvl1pPr>
              <a:defRPr>
                <a:solidFill>
                  <a:schemeClr val="accent1"/>
                </a:solidFill>
              </a:defRPr>
            </a:lvl1pPr>
          </a:lstStyle>
          <a:p>
            <a:r>
              <a:rPr lang="el-GR" dirty="0"/>
              <a:t>Στυλ κύριου τίτλου</a:t>
            </a:r>
          </a:p>
        </p:txBody>
      </p:sp>
      <p:sp>
        <p:nvSpPr>
          <p:cNvPr id="3" name="Υπότιτλος 2"/>
          <p:cNvSpPr>
            <a:spLocks noGrp="1"/>
          </p:cNvSpPr>
          <p:nvPr>
            <p:ph type="subTitle" idx="1"/>
          </p:nvPr>
        </p:nvSpPr>
        <p:spPr>
          <a:xfrm>
            <a:off x="683568" y="3886200"/>
            <a:ext cx="7776864" cy="1752600"/>
          </a:xfrm>
        </p:spPr>
        <p:txBody>
          <a:bodyPr/>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l-GR" dirty="0"/>
              <a:t>Στυλ κύριου υπότιτλου</a:t>
            </a:r>
          </a:p>
        </p:txBody>
      </p:sp>
    </p:spTree>
    <p:extLst>
      <p:ext uri="{BB962C8B-B14F-4D97-AF65-F5344CB8AC3E}">
        <p14:creationId xmlns:p14="http://schemas.microsoft.com/office/powerpoint/2010/main" val="111660641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4" name="Θέση αριθμού διαφάνειας 5"/>
          <p:cNvSpPr txBox="1">
            <a:spLocks/>
          </p:cNvSpPr>
          <p:nvPr userDrawn="1"/>
        </p:nvSpPr>
        <p:spPr>
          <a:xfrm>
            <a:off x="8645525" y="6442075"/>
            <a:ext cx="431800" cy="268288"/>
          </a:xfrm>
          <a:prstGeom prst="rect">
            <a:avLst/>
          </a:prstGeom>
          <a:solidFill>
            <a:schemeClr val="bg1">
              <a:lumMod val="95000"/>
            </a:schemeClr>
          </a:solidFill>
        </p:spPr>
        <p:txBody>
          <a:bodyPr/>
          <a:lstStyle>
            <a:defPPr>
              <a:defRPr lang="el-GR"/>
            </a:defPPr>
            <a:lvl1pPr marL="0" algn="l" defTabSz="914400" rtl="0" eaLnBrk="1" latinLnBrk="0" hangingPunct="1">
              <a:defRPr sz="1200" b="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auto">
              <a:spcBef>
                <a:spcPts val="0"/>
              </a:spcBef>
              <a:spcAft>
                <a:spcPts val="0"/>
              </a:spcAft>
              <a:defRPr/>
            </a:pPr>
            <a:fld id="{DADBDDF8-BEF6-4008-88B4-28C9602168C4}" type="slidenum">
              <a:rPr lang="el-GR" smtClean="0"/>
              <a:pPr algn="ctr" fontAlgn="auto">
                <a:spcBef>
                  <a:spcPts val="0"/>
                </a:spcBef>
                <a:spcAft>
                  <a:spcPts val="0"/>
                </a:spcAft>
                <a:defRPr/>
              </a:pPr>
              <a:t>‹#›</a:t>
            </a:fld>
            <a:endParaRPr lang="el-GR" dirty="0"/>
          </a:p>
        </p:txBody>
      </p:sp>
      <p:sp>
        <p:nvSpPr>
          <p:cNvPr id="5" name="2 - Θέση υποσέλιδου"/>
          <p:cNvSpPr txBox="1">
            <a:spLocks/>
          </p:cNvSpPr>
          <p:nvPr userDrawn="1"/>
        </p:nvSpPr>
        <p:spPr bwMode="auto">
          <a:xfrm>
            <a:off x="539750" y="6442075"/>
            <a:ext cx="7993063" cy="268288"/>
          </a:xfrm>
          <a:prstGeom prst="rect">
            <a:avLst/>
          </a:prstGeom>
          <a:solidFill>
            <a:schemeClr val="bg1">
              <a:lumMod val="95000"/>
            </a:schemeClr>
          </a:solidFill>
          <a:ln>
            <a:miter lim="800000"/>
            <a:headEnd/>
            <a:tailEnd/>
          </a:ln>
        </p:spPr>
        <p:txBody>
          <a:bodyPr anchor="ctr"/>
          <a:lstStyle/>
          <a:p>
            <a:pPr fontAlgn="auto">
              <a:spcBef>
                <a:spcPts val="0"/>
              </a:spcBef>
              <a:spcAft>
                <a:spcPts val="0"/>
              </a:spcAft>
              <a:defRPr/>
            </a:pPr>
            <a:r>
              <a:rPr lang="el-GR" sz="1000" dirty="0">
                <a:solidFill>
                  <a:schemeClr val="accent1"/>
                </a:solidFill>
                <a:latin typeface="+mn-lt"/>
                <a:cs typeface="+mn-cs"/>
              </a:rPr>
              <a:t>Κλασική πολιτική οικονομία: </a:t>
            </a:r>
            <a:r>
              <a:rPr lang="en-US" sz="1000" dirty="0">
                <a:solidFill>
                  <a:schemeClr val="accent1"/>
                </a:solidFill>
                <a:latin typeface="+mn-lt"/>
                <a:cs typeface="+mn-cs"/>
              </a:rPr>
              <a:t>Malthus &amp; Ricardo</a:t>
            </a:r>
            <a:endParaRPr lang="en-US" sz="1000" dirty="0">
              <a:solidFill>
                <a:schemeClr val="accent1"/>
              </a:solidFill>
              <a:latin typeface="+mn-lt"/>
              <a:ea typeface="ＭＳ Ｐゴシック" pitchFamily="34" charset="-128"/>
              <a:cs typeface="+mn-cs"/>
            </a:endParaRPr>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8738" y="6254750"/>
            <a:ext cx="431800"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Τίτλος 1"/>
          <p:cNvSpPr>
            <a:spLocks noGrp="1"/>
          </p:cNvSpPr>
          <p:nvPr>
            <p:ph type="title"/>
          </p:nvPr>
        </p:nvSpPr>
        <p:spPr/>
        <p:txBody>
          <a:bodyPr/>
          <a:lstStyle>
            <a:lvl1pPr>
              <a:defRPr b="0">
                <a:solidFill>
                  <a:schemeClr val="accent1"/>
                </a:solidFill>
              </a:defRPr>
            </a:lvl1pPr>
          </a:lstStyle>
          <a:p>
            <a:r>
              <a:rPr lang="el-GR" dirty="0"/>
              <a:t>Στυλ κύριου τίτλου</a:t>
            </a:r>
          </a:p>
        </p:txBody>
      </p:sp>
      <p:sp>
        <p:nvSpPr>
          <p:cNvPr id="3" name="Θέση περιεχομένου 2"/>
          <p:cNvSpPr>
            <a:spLocks noGrp="1"/>
          </p:cNvSpPr>
          <p:nvPr>
            <p:ph idx="1"/>
          </p:nvPr>
        </p:nvSpPr>
        <p:spPr>
          <a:xfrm>
            <a:off x="464156" y="1556792"/>
            <a:ext cx="8229600" cy="4525963"/>
          </a:xfrm>
        </p:spPr>
        <p:txBody>
          <a:bodyPr/>
          <a:lstStyle>
            <a:lvl1pPr>
              <a:spcBef>
                <a:spcPts val="1200"/>
              </a:spcBef>
              <a:defRPr/>
            </a:lvl1pPr>
            <a:lvl2pPr>
              <a:spcBef>
                <a:spcPts val="1200"/>
              </a:spcBef>
              <a:defRPr/>
            </a:lvl2pPr>
            <a:lvl3pPr>
              <a:spcBef>
                <a:spcPts val="1200"/>
              </a:spcBef>
              <a:defRPr/>
            </a:lvl3pPr>
            <a:lvl4pPr>
              <a:spcBef>
                <a:spcPts val="1200"/>
              </a:spcBef>
              <a:defRPr/>
            </a:lvl4pPr>
            <a:lvl5pPr>
              <a:spcBef>
                <a:spcPts val="1200"/>
              </a:spcBef>
              <a:defRPr/>
            </a:lvl5pPr>
          </a:lstStyle>
          <a:p>
            <a:pPr lvl="0"/>
            <a:r>
              <a:rPr lang="el-GR" dirty="0"/>
              <a:t>Στυλ υποδείγματος κειμένου</a:t>
            </a:r>
          </a:p>
          <a:p>
            <a:pPr lvl="1"/>
            <a:r>
              <a:rPr lang="el-GR" dirty="0"/>
              <a:t>Δεύτερου επιπέδου</a:t>
            </a:r>
          </a:p>
          <a:p>
            <a:pPr lvl="2"/>
            <a:r>
              <a:rPr lang="el-GR" dirty="0"/>
              <a:t>Τρίτου επιπέδου</a:t>
            </a:r>
          </a:p>
          <a:p>
            <a:pPr lvl="3"/>
            <a:r>
              <a:rPr lang="el-GR" dirty="0"/>
              <a:t>Τέταρτου επιπέδου</a:t>
            </a:r>
          </a:p>
          <a:p>
            <a:pPr lvl="4"/>
            <a:r>
              <a:rPr lang="el-GR" dirty="0"/>
              <a:t>Πέμπτου επιπέδου</a:t>
            </a:r>
          </a:p>
        </p:txBody>
      </p:sp>
    </p:spTree>
    <p:extLst>
      <p:ext uri="{BB962C8B-B14F-4D97-AF65-F5344CB8AC3E}">
        <p14:creationId xmlns:p14="http://schemas.microsoft.com/office/powerpoint/2010/main" val="59782386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Τίτλος 1"/>
          <p:cNvSpPr>
            <a:spLocks noGrp="1"/>
          </p:cNvSpPr>
          <p:nvPr>
            <p:ph type="title"/>
          </p:nvPr>
        </p:nvSpPr>
        <p:spPr>
          <a:xfrm>
            <a:off x="722313" y="4406900"/>
            <a:ext cx="7772400" cy="1362075"/>
          </a:xfrm>
        </p:spPr>
        <p:txBody>
          <a:bodyPr anchor="t"/>
          <a:lstStyle>
            <a:lvl1pPr algn="l">
              <a:defRPr sz="4000" b="0" cap="none" baseline="0">
                <a:solidFill>
                  <a:schemeClr val="accent1"/>
                </a:solidFill>
              </a:defRPr>
            </a:lvl1pPr>
          </a:lstStyle>
          <a:p>
            <a:r>
              <a:rPr lang="el-GR" dirty="0"/>
              <a:t>Στυλ κύριου τίτλου</a:t>
            </a:r>
          </a:p>
        </p:txBody>
      </p:sp>
      <p:sp>
        <p:nvSpPr>
          <p:cNvPr id="3" name="Θέση κειμένου 2"/>
          <p:cNvSpPr>
            <a:spLocks noGrp="1"/>
          </p:cNvSpPr>
          <p:nvPr>
            <p:ph type="body" idx="1"/>
          </p:nvPr>
        </p:nvSpPr>
        <p:spPr>
          <a:xfrm>
            <a:off x="722313" y="2906713"/>
            <a:ext cx="7772400" cy="1500187"/>
          </a:xfrm>
        </p:spPr>
        <p:txBody>
          <a:bodyPr anchor="b"/>
          <a:lstStyle>
            <a:lvl1pPr marL="0" indent="0">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dirty="0"/>
              <a:t>Στυλ υποδείγματος κειμένου</a:t>
            </a:r>
          </a:p>
        </p:txBody>
      </p:sp>
    </p:spTree>
    <p:extLst>
      <p:ext uri="{BB962C8B-B14F-4D97-AF65-F5344CB8AC3E}">
        <p14:creationId xmlns:p14="http://schemas.microsoft.com/office/powerpoint/2010/main" val="280287976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5" name="Θέση αριθμού διαφάνειας 5"/>
          <p:cNvSpPr txBox="1">
            <a:spLocks/>
          </p:cNvSpPr>
          <p:nvPr userDrawn="1"/>
        </p:nvSpPr>
        <p:spPr>
          <a:xfrm>
            <a:off x="8645525" y="6442075"/>
            <a:ext cx="431800" cy="268288"/>
          </a:xfrm>
          <a:prstGeom prst="rect">
            <a:avLst/>
          </a:prstGeom>
          <a:solidFill>
            <a:schemeClr val="bg1">
              <a:lumMod val="95000"/>
            </a:schemeClr>
          </a:solidFill>
        </p:spPr>
        <p:txBody>
          <a:bodyPr/>
          <a:lstStyle>
            <a:defPPr>
              <a:defRPr lang="el-GR"/>
            </a:defPPr>
            <a:lvl1pPr marL="0" algn="l" defTabSz="914400" rtl="0" eaLnBrk="1" latinLnBrk="0" hangingPunct="1">
              <a:defRPr sz="1200" b="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auto">
              <a:spcBef>
                <a:spcPts val="0"/>
              </a:spcBef>
              <a:spcAft>
                <a:spcPts val="0"/>
              </a:spcAft>
              <a:defRPr/>
            </a:pPr>
            <a:fld id="{1939EBD3-A525-4AE1-9340-8D3A82CE4E9D}" type="slidenum">
              <a:rPr lang="el-GR" smtClean="0"/>
              <a:pPr algn="ctr" fontAlgn="auto">
                <a:spcBef>
                  <a:spcPts val="0"/>
                </a:spcBef>
                <a:spcAft>
                  <a:spcPts val="0"/>
                </a:spcAft>
                <a:defRPr/>
              </a:pPr>
              <a:t>‹#›</a:t>
            </a:fld>
            <a:endParaRPr lang="el-GR" dirty="0"/>
          </a:p>
        </p:txBody>
      </p:sp>
      <p:sp>
        <p:nvSpPr>
          <p:cNvPr id="6" name="2 - Θέση υποσέλιδου"/>
          <p:cNvSpPr txBox="1">
            <a:spLocks/>
          </p:cNvSpPr>
          <p:nvPr userDrawn="1"/>
        </p:nvSpPr>
        <p:spPr bwMode="auto">
          <a:xfrm>
            <a:off x="539750" y="6442075"/>
            <a:ext cx="7993063" cy="268288"/>
          </a:xfrm>
          <a:prstGeom prst="rect">
            <a:avLst/>
          </a:prstGeom>
          <a:solidFill>
            <a:schemeClr val="bg1">
              <a:lumMod val="95000"/>
            </a:schemeClr>
          </a:solidFill>
          <a:ln>
            <a:miter lim="800000"/>
            <a:headEnd/>
            <a:tailEnd/>
          </a:ln>
        </p:spPr>
        <p:txBody>
          <a:bodyPr anchor="ctr"/>
          <a:lstStyle/>
          <a:p>
            <a:pPr fontAlgn="auto">
              <a:spcBef>
                <a:spcPts val="0"/>
              </a:spcBef>
              <a:spcAft>
                <a:spcPts val="0"/>
              </a:spcAft>
              <a:defRPr/>
            </a:pPr>
            <a:r>
              <a:rPr lang="el-GR" sz="1000" dirty="0">
                <a:solidFill>
                  <a:schemeClr val="accent1"/>
                </a:solidFill>
                <a:latin typeface="+mn-lt"/>
                <a:cs typeface="+mn-cs"/>
              </a:rPr>
              <a:t>Κλασική πολιτική οικονομία: </a:t>
            </a:r>
            <a:r>
              <a:rPr lang="en-US" sz="1000" dirty="0">
                <a:solidFill>
                  <a:schemeClr val="accent1"/>
                </a:solidFill>
                <a:latin typeface="+mn-lt"/>
                <a:cs typeface="+mn-cs"/>
              </a:rPr>
              <a:t>Malthus &amp; Ricardo</a:t>
            </a:r>
            <a:endParaRPr lang="en-US" sz="1000" dirty="0">
              <a:solidFill>
                <a:schemeClr val="accent1"/>
              </a:solidFill>
              <a:latin typeface="+mn-lt"/>
              <a:ea typeface="ＭＳ Ｐゴシック" pitchFamily="34" charset="-128"/>
              <a:cs typeface="+mn-cs"/>
            </a:endParaRPr>
          </a:p>
        </p:txBody>
      </p:sp>
      <p:pic>
        <p:nvPicPr>
          <p:cNvPr id="7" name="Picture 5"/>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8738" y="6254750"/>
            <a:ext cx="431800"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Τίτλος 1"/>
          <p:cNvSpPr>
            <a:spLocks noGrp="1"/>
          </p:cNvSpPr>
          <p:nvPr>
            <p:ph type="title"/>
          </p:nvPr>
        </p:nvSpPr>
        <p:spPr/>
        <p:txBody>
          <a:bodyPr/>
          <a:lstStyle>
            <a:lvl1pPr>
              <a:defRPr b="0">
                <a:solidFill>
                  <a:schemeClr val="accent1"/>
                </a:solidFill>
              </a:defRPr>
            </a:lvl1pPr>
          </a:lstStyle>
          <a:p>
            <a:r>
              <a:rPr lang="el-GR" dirty="0"/>
              <a:t>Στυλ κύριου τίτλου</a:t>
            </a:r>
          </a:p>
        </p:txBody>
      </p:sp>
      <p:sp>
        <p:nvSpPr>
          <p:cNvPr id="3" name="Θέση περιεχομένου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Θέση περιεχομένου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Tree>
    <p:extLst>
      <p:ext uri="{BB962C8B-B14F-4D97-AF65-F5344CB8AC3E}">
        <p14:creationId xmlns:p14="http://schemas.microsoft.com/office/powerpoint/2010/main" val="105023579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7" name="Θέση αριθμού διαφάνειας 5"/>
          <p:cNvSpPr txBox="1">
            <a:spLocks/>
          </p:cNvSpPr>
          <p:nvPr userDrawn="1"/>
        </p:nvSpPr>
        <p:spPr>
          <a:xfrm>
            <a:off x="8645525" y="6442075"/>
            <a:ext cx="431800" cy="268288"/>
          </a:xfrm>
          <a:prstGeom prst="rect">
            <a:avLst/>
          </a:prstGeom>
          <a:solidFill>
            <a:schemeClr val="bg1">
              <a:lumMod val="95000"/>
            </a:schemeClr>
          </a:solidFill>
        </p:spPr>
        <p:txBody>
          <a:bodyPr/>
          <a:lstStyle>
            <a:defPPr>
              <a:defRPr lang="el-GR"/>
            </a:defPPr>
            <a:lvl1pPr marL="0" algn="l" defTabSz="914400" rtl="0" eaLnBrk="1" latinLnBrk="0" hangingPunct="1">
              <a:defRPr sz="1200" b="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auto">
              <a:spcBef>
                <a:spcPts val="0"/>
              </a:spcBef>
              <a:spcAft>
                <a:spcPts val="0"/>
              </a:spcAft>
              <a:defRPr/>
            </a:pPr>
            <a:fld id="{0FA0AE09-C3A1-4CE9-A50A-687BE906F5A9}" type="slidenum">
              <a:rPr lang="el-GR" smtClean="0"/>
              <a:pPr algn="ctr" fontAlgn="auto">
                <a:spcBef>
                  <a:spcPts val="0"/>
                </a:spcBef>
                <a:spcAft>
                  <a:spcPts val="0"/>
                </a:spcAft>
                <a:defRPr/>
              </a:pPr>
              <a:t>‹#›</a:t>
            </a:fld>
            <a:endParaRPr lang="el-GR" dirty="0"/>
          </a:p>
        </p:txBody>
      </p:sp>
      <p:sp>
        <p:nvSpPr>
          <p:cNvPr id="8" name="2 - Θέση υποσέλιδου"/>
          <p:cNvSpPr txBox="1">
            <a:spLocks/>
          </p:cNvSpPr>
          <p:nvPr userDrawn="1"/>
        </p:nvSpPr>
        <p:spPr bwMode="auto">
          <a:xfrm>
            <a:off x="539750" y="6442075"/>
            <a:ext cx="7993063" cy="268288"/>
          </a:xfrm>
          <a:prstGeom prst="rect">
            <a:avLst/>
          </a:prstGeom>
          <a:solidFill>
            <a:schemeClr val="bg1">
              <a:lumMod val="95000"/>
            </a:schemeClr>
          </a:solidFill>
          <a:ln>
            <a:miter lim="800000"/>
            <a:headEnd/>
            <a:tailEnd/>
          </a:ln>
        </p:spPr>
        <p:txBody>
          <a:bodyPr anchor="ctr"/>
          <a:lstStyle/>
          <a:p>
            <a:pPr fontAlgn="auto">
              <a:spcBef>
                <a:spcPts val="0"/>
              </a:spcBef>
              <a:spcAft>
                <a:spcPts val="0"/>
              </a:spcAft>
              <a:defRPr/>
            </a:pPr>
            <a:r>
              <a:rPr lang="el-GR" sz="1000" dirty="0">
                <a:solidFill>
                  <a:schemeClr val="accent1"/>
                </a:solidFill>
                <a:latin typeface="+mn-lt"/>
                <a:cs typeface="+mn-cs"/>
              </a:rPr>
              <a:t>Κλασική πολιτική οικονομία: </a:t>
            </a:r>
            <a:r>
              <a:rPr lang="en-US" sz="1000" dirty="0">
                <a:solidFill>
                  <a:schemeClr val="accent1"/>
                </a:solidFill>
                <a:latin typeface="+mn-lt"/>
                <a:cs typeface="+mn-cs"/>
              </a:rPr>
              <a:t>Malthus &amp; Ricardo</a:t>
            </a:r>
            <a:endParaRPr lang="en-US" sz="1000" dirty="0">
              <a:solidFill>
                <a:schemeClr val="accent1"/>
              </a:solidFill>
              <a:latin typeface="+mn-lt"/>
              <a:ea typeface="ＭＳ Ｐゴシック" pitchFamily="34" charset="-128"/>
              <a:cs typeface="+mn-cs"/>
            </a:endParaRPr>
          </a:p>
        </p:txBody>
      </p:sp>
      <p:pic>
        <p:nvPicPr>
          <p:cNvPr id="9" name="Picture 5"/>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8738" y="6254750"/>
            <a:ext cx="431800"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Τίτλος 1"/>
          <p:cNvSpPr>
            <a:spLocks noGrp="1"/>
          </p:cNvSpPr>
          <p:nvPr>
            <p:ph type="title"/>
          </p:nvPr>
        </p:nvSpPr>
        <p:spPr/>
        <p:txBody>
          <a:bodyPr/>
          <a:lstStyle>
            <a:lvl1pPr>
              <a:defRPr>
                <a:solidFill>
                  <a:schemeClr val="accent1"/>
                </a:solidFill>
              </a:defRPr>
            </a:lvl1pPr>
          </a:lstStyle>
          <a:p>
            <a:r>
              <a:rPr lang="el-GR" dirty="0"/>
              <a:t>Στυλ κύριου τίτλου</a:t>
            </a:r>
          </a:p>
        </p:txBody>
      </p:sp>
      <p:sp>
        <p:nvSpPr>
          <p:cNvPr id="3" name="Θέση κειμένου 2"/>
          <p:cNvSpPr>
            <a:spLocks noGrp="1"/>
          </p:cNvSpPr>
          <p:nvPr>
            <p:ph type="body" idx="1"/>
          </p:nvPr>
        </p:nvSpPr>
        <p:spPr>
          <a:xfrm>
            <a:off x="457200" y="1574254"/>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υποδείγματος κειμένου</a:t>
            </a:r>
          </a:p>
        </p:txBody>
      </p:sp>
      <p:sp>
        <p:nvSpPr>
          <p:cNvPr id="4" name="Θέση περιεχομένου 3"/>
          <p:cNvSpPr>
            <a:spLocks noGrp="1"/>
          </p:cNvSpPr>
          <p:nvPr>
            <p:ph sz="half" idx="2"/>
          </p:nvPr>
        </p:nvSpPr>
        <p:spPr>
          <a:xfrm>
            <a:off x="457200" y="2214016"/>
            <a:ext cx="4040188" cy="387928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5" name="Θέση κειμένου 4"/>
          <p:cNvSpPr>
            <a:spLocks noGrp="1"/>
          </p:cNvSpPr>
          <p:nvPr>
            <p:ph type="body" sz="quarter" idx="3"/>
          </p:nvPr>
        </p:nvSpPr>
        <p:spPr>
          <a:xfrm>
            <a:off x="4645025" y="1574254"/>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υποδείγματος κειμένου</a:t>
            </a:r>
          </a:p>
        </p:txBody>
      </p:sp>
      <p:sp>
        <p:nvSpPr>
          <p:cNvPr id="6" name="Θέση περιεχομένου 5"/>
          <p:cNvSpPr>
            <a:spLocks noGrp="1"/>
          </p:cNvSpPr>
          <p:nvPr>
            <p:ph sz="quarter" idx="4"/>
          </p:nvPr>
        </p:nvSpPr>
        <p:spPr>
          <a:xfrm>
            <a:off x="4645025" y="2214016"/>
            <a:ext cx="4041775" cy="387928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Tree>
    <p:extLst>
      <p:ext uri="{BB962C8B-B14F-4D97-AF65-F5344CB8AC3E}">
        <p14:creationId xmlns:p14="http://schemas.microsoft.com/office/powerpoint/2010/main" val="152040482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3" name="Θέση αριθμού διαφάνειας 5"/>
          <p:cNvSpPr txBox="1">
            <a:spLocks/>
          </p:cNvSpPr>
          <p:nvPr userDrawn="1"/>
        </p:nvSpPr>
        <p:spPr>
          <a:xfrm>
            <a:off x="8645525" y="6442075"/>
            <a:ext cx="431800" cy="268288"/>
          </a:xfrm>
          <a:prstGeom prst="rect">
            <a:avLst/>
          </a:prstGeom>
          <a:solidFill>
            <a:schemeClr val="bg1">
              <a:lumMod val="95000"/>
            </a:schemeClr>
          </a:solidFill>
        </p:spPr>
        <p:txBody>
          <a:bodyPr/>
          <a:lstStyle>
            <a:defPPr>
              <a:defRPr lang="el-GR"/>
            </a:defPPr>
            <a:lvl1pPr marL="0" algn="l" defTabSz="914400" rtl="0" eaLnBrk="1" latinLnBrk="0" hangingPunct="1">
              <a:defRPr sz="1200" b="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auto">
              <a:spcBef>
                <a:spcPts val="0"/>
              </a:spcBef>
              <a:spcAft>
                <a:spcPts val="0"/>
              </a:spcAft>
              <a:defRPr/>
            </a:pPr>
            <a:fld id="{D77092EC-452E-4A83-9F19-968A0508939F}" type="slidenum">
              <a:rPr lang="el-GR" smtClean="0"/>
              <a:pPr algn="ctr" fontAlgn="auto">
                <a:spcBef>
                  <a:spcPts val="0"/>
                </a:spcBef>
                <a:spcAft>
                  <a:spcPts val="0"/>
                </a:spcAft>
                <a:defRPr/>
              </a:pPr>
              <a:t>‹#›</a:t>
            </a:fld>
            <a:endParaRPr lang="el-GR" dirty="0"/>
          </a:p>
        </p:txBody>
      </p:sp>
      <p:sp>
        <p:nvSpPr>
          <p:cNvPr id="4" name="2 - Θέση υποσέλιδου"/>
          <p:cNvSpPr txBox="1">
            <a:spLocks/>
          </p:cNvSpPr>
          <p:nvPr userDrawn="1"/>
        </p:nvSpPr>
        <p:spPr bwMode="auto">
          <a:xfrm>
            <a:off x="539750" y="6442075"/>
            <a:ext cx="7993063" cy="268288"/>
          </a:xfrm>
          <a:prstGeom prst="rect">
            <a:avLst/>
          </a:prstGeom>
          <a:solidFill>
            <a:schemeClr val="bg1">
              <a:lumMod val="95000"/>
            </a:schemeClr>
          </a:solidFill>
          <a:ln>
            <a:miter lim="800000"/>
            <a:headEnd/>
            <a:tailEnd/>
          </a:ln>
        </p:spPr>
        <p:txBody>
          <a:bodyPr anchor="ctr"/>
          <a:lstStyle/>
          <a:p>
            <a:pPr fontAlgn="auto">
              <a:spcBef>
                <a:spcPts val="0"/>
              </a:spcBef>
              <a:spcAft>
                <a:spcPts val="0"/>
              </a:spcAft>
              <a:defRPr/>
            </a:pPr>
            <a:r>
              <a:rPr lang="el-GR" sz="1000" dirty="0">
                <a:solidFill>
                  <a:schemeClr val="accent1"/>
                </a:solidFill>
                <a:latin typeface="+mn-lt"/>
                <a:cs typeface="+mn-cs"/>
              </a:rPr>
              <a:t>Κλασική πολιτική οικονομία: </a:t>
            </a:r>
            <a:r>
              <a:rPr lang="en-US" sz="1000" dirty="0">
                <a:solidFill>
                  <a:schemeClr val="accent1"/>
                </a:solidFill>
                <a:latin typeface="+mn-lt"/>
                <a:cs typeface="+mn-cs"/>
              </a:rPr>
              <a:t>Malthus &amp; Ricardo</a:t>
            </a:r>
            <a:endParaRPr lang="en-US" sz="1000" dirty="0">
              <a:solidFill>
                <a:schemeClr val="accent1"/>
              </a:solidFill>
              <a:latin typeface="+mn-lt"/>
              <a:ea typeface="ＭＳ Ｐゴシック" pitchFamily="34" charset="-128"/>
              <a:cs typeface="+mn-cs"/>
            </a:endParaRPr>
          </a:p>
        </p:txBody>
      </p:sp>
      <p:pic>
        <p:nvPicPr>
          <p:cNvPr id="5" name="Picture 5"/>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8738" y="6254750"/>
            <a:ext cx="431800"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Τίτλος 1"/>
          <p:cNvSpPr>
            <a:spLocks noGrp="1"/>
          </p:cNvSpPr>
          <p:nvPr>
            <p:ph type="title"/>
          </p:nvPr>
        </p:nvSpPr>
        <p:spPr/>
        <p:txBody>
          <a:bodyPr/>
          <a:lstStyle>
            <a:lvl1pPr>
              <a:defRPr b="0">
                <a:solidFill>
                  <a:schemeClr val="accent1"/>
                </a:solidFill>
              </a:defRPr>
            </a:lvl1pPr>
          </a:lstStyle>
          <a:p>
            <a:r>
              <a:rPr lang="el-GR" dirty="0"/>
              <a:t>Στυλ κύριου τίτλου</a:t>
            </a:r>
          </a:p>
        </p:txBody>
      </p:sp>
    </p:spTree>
    <p:extLst>
      <p:ext uri="{BB962C8B-B14F-4D97-AF65-F5344CB8AC3E}">
        <p14:creationId xmlns:p14="http://schemas.microsoft.com/office/powerpoint/2010/main" val="309351215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Tree>
    <p:extLst>
      <p:ext uri="{BB962C8B-B14F-4D97-AF65-F5344CB8AC3E}">
        <p14:creationId xmlns:p14="http://schemas.microsoft.com/office/powerpoint/2010/main" val="158574737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Περιεχόμενο με λεζάντα">
    <p:spTree>
      <p:nvGrpSpPr>
        <p:cNvPr id="1" name=""/>
        <p:cNvGrpSpPr/>
        <p:nvPr/>
      </p:nvGrpSpPr>
      <p:grpSpPr>
        <a:xfrm>
          <a:off x="0" y="0"/>
          <a:ext cx="0" cy="0"/>
          <a:chOff x="0" y="0"/>
          <a:chExt cx="0" cy="0"/>
        </a:xfrm>
      </p:grpSpPr>
      <p:sp>
        <p:nvSpPr>
          <p:cNvPr id="5" name="Θέση αριθμού διαφάνειας 5"/>
          <p:cNvSpPr txBox="1">
            <a:spLocks/>
          </p:cNvSpPr>
          <p:nvPr userDrawn="1"/>
        </p:nvSpPr>
        <p:spPr>
          <a:xfrm>
            <a:off x="8645525" y="6442075"/>
            <a:ext cx="431800" cy="268288"/>
          </a:xfrm>
          <a:prstGeom prst="rect">
            <a:avLst/>
          </a:prstGeom>
          <a:solidFill>
            <a:schemeClr val="bg1">
              <a:lumMod val="95000"/>
            </a:schemeClr>
          </a:solidFill>
        </p:spPr>
        <p:txBody>
          <a:bodyPr/>
          <a:lstStyle>
            <a:defPPr>
              <a:defRPr lang="el-GR"/>
            </a:defPPr>
            <a:lvl1pPr marL="0" algn="l" defTabSz="914400" rtl="0" eaLnBrk="1" latinLnBrk="0" hangingPunct="1">
              <a:defRPr sz="1200" b="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auto">
              <a:spcBef>
                <a:spcPts val="0"/>
              </a:spcBef>
              <a:spcAft>
                <a:spcPts val="0"/>
              </a:spcAft>
              <a:defRPr/>
            </a:pPr>
            <a:fld id="{1D7C134F-2963-463A-8449-8EB8D845F559}" type="slidenum">
              <a:rPr lang="el-GR" smtClean="0"/>
              <a:pPr algn="ctr" fontAlgn="auto">
                <a:spcBef>
                  <a:spcPts val="0"/>
                </a:spcBef>
                <a:spcAft>
                  <a:spcPts val="0"/>
                </a:spcAft>
                <a:defRPr/>
              </a:pPr>
              <a:t>‹#›</a:t>
            </a:fld>
            <a:endParaRPr lang="el-GR" dirty="0"/>
          </a:p>
        </p:txBody>
      </p:sp>
      <p:sp>
        <p:nvSpPr>
          <p:cNvPr id="7" name="2 - Θέση υποσέλιδου"/>
          <p:cNvSpPr txBox="1">
            <a:spLocks/>
          </p:cNvSpPr>
          <p:nvPr userDrawn="1"/>
        </p:nvSpPr>
        <p:spPr bwMode="auto">
          <a:xfrm>
            <a:off x="539750" y="6442075"/>
            <a:ext cx="7993063" cy="268288"/>
          </a:xfrm>
          <a:prstGeom prst="rect">
            <a:avLst/>
          </a:prstGeom>
          <a:solidFill>
            <a:schemeClr val="bg1">
              <a:lumMod val="95000"/>
            </a:schemeClr>
          </a:solidFill>
          <a:ln>
            <a:miter lim="800000"/>
            <a:headEnd/>
            <a:tailEnd/>
          </a:ln>
        </p:spPr>
        <p:txBody>
          <a:bodyPr anchor="ctr"/>
          <a:lstStyle/>
          <a:p>
            <a:pPr fontAlgn="auto">
              <a:spcBef>
                <a:spcPts val="0"/>
              </a:spcBef>
              <a:spcAft>
                <a:spcPts val="0"/>
              </a:spcAft>
              <a:defRPr/>
            </a:pPr>
            <a:r>
              <a:rPr lang="el-GR" sz="1000" dirty="0">
                <a:solidFill>
                  <a:schemeClr val="accent1"/>
                </a:solidFill>
                <a:latin typeface="+mn-lt"/>
                <a:cs typeface="+mn-cs"/>
              </a:rPr>
              <a:t>Κλασική πολιτική οικονομία: </a:t>
            </a:r>
            <a:r>
              <a:rPr lang="en-US" sz="1000" dirty="0">
                <a:solidFill>
                  <a:schemeClr val="accent1"/>
                </a:solidFill>
                <a:latin typeface="+mn-lt"/>
                <a:cs typeface="+mn-cs"/>
              </a:rPr>
              <a:t>Malthus &amp; Ricardo</a:t>
            </a:r>
            <a:endParaRPr lang="en-US" sz="1000" dirty="0">
              <a:solidFill>
                <a:schemeClr val="accent1"/>
              </a:solidFill>
              <a:latin typeface="+mn-lt"/>
              <a:ea typeface="ＭＳ Ｐゴシック" pitchFamily="34" charset="-128"/>
              <a:cs typeface="+mn-cs"/>
            </a:endParaRPr>
          </a:p>
        </p:txBody>
      </p:sp>
      <p:pic>
        <p:nvPicPr>
          <p:cNvPr id="8" name="Picture 5"/>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8738" y="6254750"/>
            <a:ext cx="431800"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Θέση περιεχομένου 2"/>
          <p:cNvSpPr>
            <a:spLocks noGrp="1"/>
          </p:cNvSpPr>
          <p:nvPr>
            <p:ph idx="1"/>
          </p:nvPr>
        </p:nvSpPr>
        <p:spPr>
          <a:xfrm>
            <a:off x="3575050" y="1556792"/>
            <a:ext cx="5111750" cy="460851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Θέση κειμένου 3"/>
          <p:cNvSpPr>
            <a:spLocks noGrp="1"/>
          </p:cNvSpPr>
          <p:nvPr>
            <p:ph type="body" sz="half" idx="2"/>
          </p:nvPr>
        </p:nvSpPr>
        <p:spPr>
          <a:xfrm>
            <a:off x="457200" y="1556792"/>
            <a:ext cx="3008313" cy="4608512"/>
          </a:xfrm>
        </p:spPr>
        <p:txBody>
          <a:bodyPr>
            <a:normAutofit/>
          </a:bodyPr>
          <a:lstStyle>
            <a:lvl1pPr marL="0" indent="0">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dirty="0"/>
              <a:t>Στυλ υποδείγματος κειμένου</a:t>
            </a:r>
          </a:p>
        </p:txBody>
      </p:sp>
      <p:sp>
        <p:nvSpPr>
          <p:cNvPr id="6" name="Τίτλος 1"/>
          <p:cNvSpPr>
            <a:spLocks noGrp="1"/>
          </p:cNvSpPr>
          <p:nvPr>
            <p:ph type="title"/>
          </p:nvPr>
        </p:nvSpPr>
        <p:spPr>
          <a:xfrm>
            <a:off x="457200" y="273600"/>
            <a:ext cx="8229600" cy="1144800"/>
          </a:xfrm>
        </p:spPr>
        <p:txBody>
          <a:bodyPr rtlCol="0">
            <a:normAutofit/>
          </a:bodyPr>
          <a:lstStyle>
            <a:lvl1pPr>
              <a:defRPr lang="el-GR" b="0">
                <a:solidFill>
                  <a:schemeClr val="accent1"/>
                </a:solidFill>
              </a:defRPr>
            </a:lvl1pPr>
          </a:lstStyle>
          <a:p>
            <a:pPr lvl="0"/>
            <a:r>
              <a:rPr lang="el-GR" dirty="0"/>
              <a:t>Στυλ κύριου τίτλου</a:t>
            </a:r>
          </a:p>
        </p:txBody>
      </p:sp>
    </p:spTree>
    <p:extLst>
      <p:ext uri="{BB962C8B-B14F-4D97-AF65-F5344CB8AC3E}">
        <p14:creationId xmlns:p14="http://schemas.microsoft.com/office/powerpoint/2010/main" val="33810518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4" name="Θέση αριθμού διαφάνειας 5"/>
          <p:cNvSpPr txBox="1">
            <a:spLocks/>
          </p:cNvSpPr>
          <p:nvPr userDrawn="1"/>
        </p:nvSpPr>
        <p:spPr>
          <a:xfrm>
            <a:off x="8645525" y="6442075"/>
            <a:ext cx="431800" cy="268288"/>
          </a:xfrm>
          <a:prstGeom prst="rect">
            <a:avLst/>
          </a:prstGeom>
          <a:solidFill>
            <a:schemeClr val="bg1">
              <a:lumMod val="95000"/>
            </a:schemeClr>
          </a:solidFill>
        </p:spPr>
        <p:txBody>
          <a:bodyPr/>
          <a:lstStyle>
            <a:defPPr>
              <a:defRPr lang="el-GR"/>
            </a:defPPr>
            <a:lvl1pPr marL="0" algn="l" defTabSz="914400" rtl="0" eaLnBrk="1" latinLnBrk="0" hangingPunct="1">
              <a:defRPr sz="1200" b="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auto">
              <a:spcBef>
                <a:spcPts val="0"/>
              </a:spcBef>
              <a:spcAft>
                <a:spcPts val="0"/>
              </a:spcAft>
              <a:defRPr/>
            </a:pPr>
            <a:fld id="{DADBDDF8-BEF6-4008-88B4-28C9602168C4}" type="slidenum">
              <a:rPr lang="el-GR" smtClean="0"/>
              <a:pPr algn="ctr" fontAlgn="auto">
                <a:spcBef>
                  <a:spcPts val="0"/>
                </a:spcBef>
                <a:spcAft>
                  <a:spcPts val="0"/>
                </a:spcAft>
                <a:defRPr/>
              </a:pPr>
              <a:t>‹#›</a:t>
            </a:fld>
            <a:endParaRPr lang="el-GR" dirty="0"/>
          </a:p>
        </p:txBody>
      </p:sp>
      <p:sp>
        <p:nvSpPr>
          <p:cNvPr id="5" name="2 - Θέση υποσέλιδου"/>
          <p:cNvSpPr txBox="1">
            <a:spLocks/>
          </p:cNvSpPr>
          <p:nvPr userDrawn="1"/>
        </p:nvSpPr>
        <p:spPr bwMode="auto">
          <a:xfrm>
            <a:off x="539750" y="6442075"/>
            <a:ext cx="7993063" cy="268288"/>
          </a:xfrm>
          <a:prstGeom prst="rect">
            <a:avLst/>
          </a:prstGeom>
          <a:solidFill>
            <a:schemeClr val="bg1">
              <a:lumMod val="95000"/>
            </a:schemeClr>
          </a:solidFill>
          <a:ln>
            <a:miter lim="800000"/>
            <a:headEnd/>
            <a:tailEnd/>
          </a:ln>
        </p:spPr>
        <p:txBody>
          <a:bodyPr anchor="ctr"/>
          <a:lstStyle/>
          <a:p>
            <a:pPr fontAlgn="auto">
              <a:spcBef>
                <a:spcPts val="0"/>
              </a:spcBef>
              <a:spcAft>
                <a:spcPts val="0"/>
              </a:spcAft>
              <a:defRPr/>
            </a:pPr>
            <a:r>
              <a:rPr lang="el-GR" sz="1000" dirty="0">
                <a:solidFill>
                  <a:schemeClr val="accent1"/>
                </a:solidFill>
                <a:latin typeface="+mn-lt"/>
                <a:cs typeface="+mn-cs"/>
              </a:rPr>
              <a:t>Η κριτική της πολιτικής οικονομίας: </a:t>
            </a:r>
            <a:r>
              <a:rPr lang="el-GR" sz="1000" dirty="0" err="1">
                <a:solidFill>
                  <a:schemeClr val="accent1"/>
                </a:solidFill>
                <a:latin typeface="+mn-lt"/>
                <a:cs typeface="+mn-cs"/>
              </a:rPr>
              <a:t>Karl</a:t>
            </a:r>
            <a:r>
              <a:rPr lang="el-GR" sz="1000" dirty="0">
                <a:solidFill>
                  <a:schemeClr val="accent1"/>
                </a:solidFill>
                <a:latin typeface="+mn-lt"/>
                <a:cs typeface="+mn-cs"/>
              </a:rPr>
              <a:t>  </a:t>
            </a:r>
            <a:r>
              <a:rPr lang="el-GR" sz="1000" dirty="0" err="1">
                <a:solidFill>
                  <a:schemeClr val="accent1"/>
                </a:solidFill>
                <a:latin typeface="+mn-lt"/>
                <a:cs typeface="+mn-cs"/>
              </a:rPr>
              <a:t>Marx</a:t>
            </a:r>
            <a:endParaRPr lang="en-US" sz="1000" dirty="0">
              <a:solidFill>
                <a:schemeClr val="accent1"/>
              </a:solidFill>
              <a:latin typeface="+mn-lt"/>
              <a:ea typeface="ＭＳ Ｐゴシック" pitchFamily="34" charset="-128"/>
              <a:cs typeface="+mn-cs"/>
            </a:endParaRPr>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8738" y="6254750"/>
            <a:ext cx="431800"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Τίτλος 1"/>
          <p:cNvSpPr>
            <a:spLocks noGrp="1"/>
          </p:cNvSpPr>
          <p:nvPr>
            <p:ph type="title"/>
          </p:nvPr>
        </p:nvSpPr>
        <p:spPr/>
        <p:txBody>
          <a:bodyPr/>
          <a:lstStyle>
            <a:lvl1pPr>
              <a:defRPr b="0">
                <a:solidFill>
                  <a:schemeClr val="accent1"/>
                </a:solidFill>
              </a:defRPr>
            </a:lvl1pPr>
          </a:lstStyle>
          <a:p>
            <a:r>
              <a:rPr lang="el-GR" dirty="0"/>
              <a:t>Στυλ κύριου τίτλου</a:t>
            </a:r>
          </a:p>
        </p:txBody>
      </p:sp>
      <p:sp>
        <p:nvSpPr>
          <p:cNvPr id="3" name="Θέση περιεχομένου 2"/>
          <p:cNvSpPr>
            <a:spLocks noGrp="1"/>
          </p:cNvSpPr>
          <p:nvPr>
            <p:ph idx="1"/>
          </p:nvPr>
        </p:nvSpPr>
        <p:spPr>
          <a:xfrm>
            <a:off x="464156" y="1556792"/>
            <a:ext cx="8229600" cy="4525963"/>
          </a:xfrm>
        </p:spPr>
        <p:txBody>
          <a:bodyPr/>
          <a:lstStyle>
            <a:lvl1pPr>
              <a:spcBef>
                <a:spcPts val="1200"/>
              </a:spcBef>
              <a:defRPr/>
            </a:lvl1pPr>
            <a:lvl2pPr>
              <a:spcBef>
                <a:spcPts val="1200"/>
              </a:spcBef>
              <a:defRPr/>
            </a:lvl2pPr>
            <a:lvl3pPr>
              <a:spcBef>
                <a:spcPts val="1200"/>
              </a:spcBef>
              <a:defRPr/>
            </a:lvl3pPr>
            <a:lvl4pPr>
              <a:spcBef>
                <a:spcPts val="1200"/>
              </a:spcBef>
              <a:defRPr/>
            </a:lvl4pPr>
            <a:lvl5pPr>
              <a:spcBef>
                <a:spcPts val="1200"/>
              </a:spcBef>
              <a:defRPr/>
            </a:lvl5pPr>
          </a:lstStyle>
          <a:p>
            <a:pPr lvl="0"/>
            <a:r>
              <a:rPr lang="el-GR" dirty="0"/>
              <a:t>Στυλ υποδείγματος κειμένου</a:t>
            </a:r>
          </a:p>
          <a:p>
            <a:pPr lvl="1"/>
            <a:r>
              <a:rPr lang="el-GR" dirty="0"/>
              <a:t>Δεύτερου επιπέδου</a:t>
            </a:r>
          </a:p>
          <a:p>
            <a:pPr lvl="2"/>
            <a:r>
              <a:rPr lang="el-GR" dirty="0"/>
              <a:t>Τρίτου επιπέδου</a:t>
            </a:r>
          </a:p>
          <a:p>
            <a:pPr lvl="3"/>
            <a:r>
              <a:rPr lang="el-GR" dirty="0"/>
              <a:t>Τέταρτου επιπέδου</a:t>
            </a:r>
          </a:p>
          <a:p>
            <a:pPr lvl="4"/>
            <a:r>
              <a:rPr lang="el-GR" dirty="0"/>
              <a:t>Πέμπτου επιπέδου</a:t>
            </a:r>
          </a:p>
        </p:txBody>
      </p:sp>
    </p:spTree>
    <p:extLst>
      <p:ext uri="{BB962C8B-B14F-4D97-AF65-F5344CB8AC3E}">
        <p14:creationId xmlns:p14="http://schemas.microsoft.com/office/powerpoint/2010/main" val="282356270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Εικόνα με λεζάντα">
    <p:spTree>
      <p:nvGrpSpPr>
        <p:cNvPr id="1" name=""/>
        <p:cNvGrpSpPr/>
        <p:nvPr/>
      </p:nvGrpSpPr>
      <p:grpSpPr>
        <a:xfrm>
          <a:off x="0" y="0"/>
          <a:ext cx="0" cy="0"/>
          <a:chOff x="0" y="0"/>
          <a:chExt cx="0" cy="0"/>
        </a:xfrm>
      </p:grpSpPr>
      <p:sp>
        <p:nvSpPr>
          <p:cNvPr id="5" name="Θέση αριθμού διαφάνειας 5"/>
          <p:cNvSpPr txBox="1">
            <a:spLocks/>
          </p:cNvSpPr>
          <p:nvPr userDrawn="1"/>
        </p:nvSpPr>
        <p:spPr>
          <a:xfrm>
            <a:off x="8645525" y="6442075"/>
            <a:ext cx="431800" cy="268288"/>
          </a:xfrm>
          <a:prstGeom prst="rect">
            <a:avLst/>
          </a:prstGeom>
          <a:solidFill>
            <a:schemeClr val="bg1">
              <a:lumMod val="95000"/>
            </a:schemeClr>
          </a:solidFill>
        </p:spPr>
        <p:txBody>
          <a:bodyPr/>
          <a:lstStyle>
            <a:defPPr>
              <a:defRPr lang="el-GR"/>
            </a:defPPr>
            <a:lvl1pPr marL="0" algn="l" defTabSz="914400" rtl="0" eaLnBrk="1" latinLnBrk="0" hangingPunct="1">
              <a:defRPr sz="1200" b="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auto">
              <a:spcBef>
                <a:spcPts val="0"/>
              </a:spcBef>
              <a:spcAft>
                <a:spcPts val="0"/>
              </a:spcAft>
              <a:defRPr/>
            </a:pPr>
            <a:fld id="{BB854DA0-CD7B-45B7-9B46-FB218F8734DF}" type="slidenum">
              <a:rPr lang="el-GR" smtClean="0"/>
              <a:pPr algn="ctr" fontAlgn="auto">
                <a:spcBef>
                  <a:spcPts val="0"/>
                </a:spcBef>
                <a:spcAft>
                  <a:spcPts val="0"/>
                </a:spcAft>
                <a:defRPr/>
              </a:pPr>
              <a:t>‹#›</a:t>
            </a:fld>
            <a:endParaRPr lang="el-GR" dirty="0"/>
          </a:p>
        </p:txBody>
      </p:sp>
      <p:sp>
        <p:nvSpPr>
          <p:cNvPr id="6" name="2 - Θέση υποσέλιδου"/>
          <p:cNvSpPr txBox="1">
            <a:spLocks/>
          </p:cNvSpPr>
          <p:nvPr userDrawn="1"/>
        </p:nvSpPr>
        <p:spPr bwMode="auto">
          <a:xfrm>
            <a:off x="539750" y="6442075"/>
            <a:ext cx="7993063" cy="268288"/>
          </a:xfrm>
          <a:prstGeom prst="rect">
            <a:avLst/>
          </a:prstGeom>
          <a:solidFill>
            <a:schemeClr val="bg1">
              <a:lumMod val="95000"/>
            </a:schemeClr>
          </a:solidFill>
          <a:ln>
            <a:miter lim="800000"/>
            <a:headEnd/>
            <a:tailEnd/>
          </a:ln>
        </p:spPr>
        <p:txBody>
          <a:bodyPr anchor="ctr"/>
          <a:lstStyle/>
          <a:p>
            <a:pPr fontAlgn="auto">
              <a:spcBef>
                <a:spcPts val="0"/>
              </a:spcBef>
              <a:spcAft>
                <a:spcPts val="0"/>
              </a:spcAft>
              <a:defRPr/>
            </a:pPr>
            <a:r>
              <a:rPr lang="el-GR" sz="1000" dirty="0">
                <a:solidFill>
                  <a:schemeClr val="accent1"/>
                </a:solidFill>
                <a:latin typeface="+mn-lt"/>
                <a:cs typeface="+mn-cs"/>
              </a:rPr>
              <a:t>Κλασική πολιτική οικονομία: </a:t>
            </a:r>
            <a:r>
              <a:rPr lang="en-US" sz="1000" dirty="0">
                <a:solidFill>
                  <a:schemeClr val="accent1"/>
                </a:solidFill>
                <a:latin typeface="+mn-lt"/>
                <a:cs typeface="+mn-cs"/>
              </a:rPr>
              <a:t>Malthus &amp; Ricardo</a:t>
            </a:r>
            <a:endParaRPr lang="en-US" sz="1000" dirty="0">
              <a:solidFill>
                <a:schemeClr val="accent1"/>
              </a:solidFill>
              <a:latin typeface="+mn-lt"/>
              <a:ea typeface="ＭＳ Ｐゴシック" pitchFamily="34" charset="-128"/>
              <a:cs typeface="+mn-cs"/>
            </a:endParaRPr>
          </a:p>
        </p:txBody>
      </p:sp>
      <p:pic>
        <p:nvPicPr>
          <p:cNvPr id="7" name="Picture 5"/>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8738" y="6254750"/>
            <a:ext cx="431800"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Θέση εικόνας 2"/>
          <p:cNvSpPr>
            <a:spLocks noGrp="1"/>
          </p:cNvSpPr>
          <p:nvPr>
            <p:ph type="pic" idx="1"/>
          </p:nvPr>
        </p:nvSpPr>
        <p:spPr>
          <a:xfrm>
            <a:off x="1792288" y="1556792"/>
            <a:ext cx="5486400" cy="3456384"/>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l-GR" noProof="0" dirty="0"/>
          </a:p>
        </p:txBody>
      </p:sp>
      <p:sp>
        <p:nvSpPr>
          <p:cNvPr id="4" name="Θέση κειμένου 3"/>
          <p:cNvSpPr>
            <a:spLocks noGrp="1"/>
          </p:cNvSpPr>
          <p:nvPr>
            <p:ph type="body" sz="half" idx="2"/>
          </p:nvPr>
        </p:nvSpPr>
        <p:spPr>
          <a:xfrm>
            <a:off x="1792288" y="5157192"/>
            <a:ext cx="5486400" cy="1015008"/>
          </a:xfrm>
        </p:spPr>
        <p:txBody>
          <a:bodyPr>
            <a:normAutofit/>
          </a:bodyPr>
          <a:lstStyle>
            <a:lvl1pPr marL="0" indent="0">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dirty="0"/>
              <a:t>Στυλ υποδείγματος κειμένου</a:t>
            </a:r>
          </a:p>
        </p:txBody>
      </p:sp>
      <p:sp>
        <p:nvSpPr>
          <p:cNvPr id="9" name="Τίτλος 1"/>
          <p:cNvSpPr>
            <a:spLocks noGrp="1"/>
          </p:cNvSpPr>
          <p:nvPr>
            <p:ph type="title"/>
          </p:nvPr>
        </p:nvSpPr>
        <p:spPr>
          <a:xfrm>
            <a:off x="457200" y="273600"/>
            <a:ext cx="8229600" cy="1144800"/>
          </a:xfrm>
        </p:spPr>
        <p:txBody>
          <a:bodyPr rtlCol="0">
            <a:normAutofit/>
          </a:bodyPr>
          <a:lstStyle>
            <a:lvl1pPr>
              <a:defRPr lang="el-GR" b="0">
                <a:solidFill>
                  <a:schemeClr val="accent1"/>
                </a:solidFill>
              </a:defRPr>
            </a:lvl1pPr>
          </a:lstStyle>
          <a:p>
            <a:pPr lvl="0"/>
            <a:r>
              <a:rPr lang="el-GR" dirty="0"/>
              <a:t>Στυλ κύριου τίτλου</a:t>
            </a:r>
          </a:p>
        </p:txBody>
      </p:sp>
    </p:spTree>
    <p:extLst>
      <p:ext uri="{BB962C8B-B14F-4D97-AF65-F5344CB8AC3E}">
        <p14:creationId xmlns:p14="http://schemas.microsoft.com/office/powerpoint/2010/main" val="63482986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4" name="Θέση αριθμού διαφάνειας 5"/>
          <p:cNvSpPr txBox="1">
            <a:spLocks/>
          </p:cNvSpPr>
          <p:nvPr userDrawn="1"/>
        </p:nvSpPr>
        <p:spPr>
          <a:xfrm>
            <a:off x="8645525" y="6442075"/>
            <a:ext cx="431800" cy="268288"/>
          </a:xfrm>
          <a:prstGeom prst="rect">
            <a:avLst/>
          </a:prstGeom>
          <a:solidFill>
            <a:schemeClr val="bg1">
              <a:lumMod val="95000"/>
            </a:schemeClr>
          </a:solidFill>
        </p:spPr>
        <p:txBody>
          <a:bodyPr/>
          <a:lstStyle>
            <a:defPPr>
              <a:defRPr lang="el-GR"/>
            </a:defPPr>
            <a:lvl1pPr marL="0" algn="l" defTabSz="914400" rtl="0" eaLnBrk="1" latinLnBrk="0" hangingPunct="1">
              <a:defRPr sz="1200" b="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auto">
              <a:spcBef>
                <a:spcPts val="0"/>
              </a:spcBef>
              <a:spcAft>
                <a:spcPts val="0"/>
              </a:spcAft>
              <a:defRPr/>
            </a:pPr>
            <a:fld id="{E9D0E83F-295D-43D6-8E91-A107693DB659}" type="slidenum">
              <a:rPr lang="el-GR" smtClean="0"/>
              <a:pPr algn="ctr" fontAlgn="auto">
                <a:spcBef>
                  <a:spcPts val="0"/>
                </a:spcBef>
                <a:spcAft>
                  <a:spcPts val="0"/>
                </a:spcAft>
                <a:defRPr/>
              </a:pPr>
              <a:t>‹#›</a:t>
            </a:fld>
            <a:endParaRPr lang="el-GR" dirty="0"/>
          </a:p>
        </p:txBody>
      </p:sp>
      <p:sp>
        <p:nvSpPr>
          <p:cNvPr id="5" name="2 - Θέση υποσέλιδου"/>
          <p:cNvSpPr txBox="1">
            <a:spLocks/>
          </p:cNvSpPr>
          <p:nvPr userDrawn="1"/>
        </p:nvSpPr>
        <p:spPr bwMode="auto">
          <a:xfrm>
            <a:off x="539750" y="6442075"/>
            <a:ext cx="7993063" cy="268288"/>
          </a:xfrm>
          <a:prstGeom prst="rect">
            <a:avLst/>
          </a:prstGeom>
          <a:solidFill>
            <a:schemeClr val="bg1">
              <a:lumMod val="95000"/>
            </a:schemeClr>
          </a:solidFill>
          <a:ln>
            <a:miter lim="800000"/>
            <a:headEnd/>
            <a:tailEnd/>
          </a:ln>
        </p:spPr>
        <p:txBody>
          <a:bodyPr anchor="ctr"/>
          <a:lstStyle/>
          <a:p>
            <a:pPr fontAlgn="auto">
              <a:spcBef>
                <a:spcPts val="0"/>
              </a:spcBef>
              <a:spcAft>
                <a:spcPts val="0"/>
              </a:spcAft>
              <a:defRPr/>
            </a:pPr>
            <a:r>
              <a:rPr lang="el-GR" sz="1000" dirty="0">
                <a:solidFill>
                  <a:schemeClr val="accent1"/>
                </a:solidFill>
                <a:latin typeface="+mn-lt"/>
                <a:cs typeface="+mn-cs"/>
              </a:rPr>
              <a:t>Κλασική πολιτική οικονομία: </a:t>
            </a:r>
            <a:r>
              <a:rPr lang="en-US" sz="1000" dirty="0">
                <a:solidFill>
                  <a:schemeClr val="accent1"/>
                </a:solidFill>
                <a:latin typeface="+mn-lt"/>
                <a:cs typeface="+mn-cs"/>
              </a:rPr>
              <a:t>Malthus &amp; Ricardo</a:t>
            </a:r>
            <a:endParaRPr lang="en-US" sz="1000" dirty="0">
              <a:solidFill>
                <a:schemeClr val="accent1"/>
              </a:solidFill>
              <a:latin typeface="+mn-lt"/>
              <a:ea typeface="ＭＳ Ｐゴシック" pitchFamily="34" charset="-128"/>
              <a:cs typeface="+mn-cs"/>
            </a:endParaRPr>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8738" y="6254750"/>
            <a:ext cx="431800"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Τίτλος 1"/>
          <p:cNvSpPr>
            <a:spLocks noGrp="1"/>
          </p:cNvSpPr>
          <p:nvPr>
            <p:ph type="title"/>
          </p:nvPr>
        </p:nvSpPr>
        <p:spPr/>
        <p:txBody>
          <a:bodyPr/>
          <a:lstStyle>
            <a:lvl1pPr>
              <a:defRPr b="0">
                <a:solidFill>
                  <a:schemeClr val="accent1"/>
                </a:solidFill>
              </a:defRPr>
            </a:lvl1pPr>
          </a:lstStyle>
          <a:p>
            <a:r>
              <a:rPr lang="el-GR" dirty="0"/>
              <a:t>Στυλ κύριου τίτλου</a:t>
            </a:r>
          </a:p>
        </p:txBody>
      </p:sp>
      <p:sp>
        <p:nvSpPr>
          <p:cNvPr id="3" name="Θέση κατακόρυφου κειμένου 2"/>
          <p:cNvSpPr>
            <a:spLocks noGrp="1"/>
          </p:cNvSpPr>
          <p:nvPr>
            <p:ph type="body" orient="vert" idx="1"/>
          </p:nvPr>
        </p:nvSpPr>
        <p:spPr/>
        <p:txBody>
          <a:bodyPr vert="eaVert"/>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Tree>
    <p:extLst>
      <p:ext uri="{BB962C8B-B14F-4D97-AF65-F5344CB8AC3E}">
        <p14:creationId xmlns:p14="http://schemas.microsoft.com/office/powerpoint/2010/main" val="131698845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Κατακόρυφος τίτλος 1"/>
          <p:cNvSpPr>
            <a:spLocks noGrp="1"/>
          </p:cNvSpPr>
          <p:nvPr>
            <p:ph type="title" orient="vert"/>
          </p:nvPr>
        </p:nvSpPr>
        <p:spPr>
          <a:xfrm>
            <a:off x="6629400" y="274638"/>
            <a:ext cx="2057400" cy="5851525"/>
          </a:xfrm>
        </p:spPr>
        <p:txBody>
          <a:bodyPr vert="eaVert"/>
          <a:lstStyle>
            <a:lvl1pPr>
              <a:defRPr b="0">
                <a:solidFill>
                  <a:schemeClr val="accent1"/>
                </a:solidFill>
              </a:defRPr>
            </a:lvl1pPr>
          </a:lstStyle>
          <a:p>
            <a:r>
              <a:rPr lang="el-GR" dirty="0"/>
              <a:t>Στυλ κύριου τίτλου</a:t>
            </a:r>
          </a:p>
        </p:txBody>
      </p:sp>
      <p:sp>
        <p:nvSpPr>
          <p:cNvPr id="3" name="Θέση κατακόρυφου κειμένου 2"/>
          <p:cNvSpPr>
            <a:spLocks noGrp="1"/>
          </p:cNvSpPr>
          <p:nvPr>
            <p:ph type="body" orient="vert" idx="1"/>
          </p:nvPr>
        </p:nvSpPr>
        <p:spPr>
          <a:xfrm>
            <a:off x="457200" y="274638"/>
            <a:ext cx="6019800" cy="5851525"/>
          </a:xfrm>
        </p:spPr>
        <p:txBody>
          <a:bodyPr vert="eaVert"/>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Tree>
    <p:extLst>
      <p:ext uri="{BB962C8B-B14F-4D97-AF65-F5344CB8AC3E}">
        <p14:creationId xmlns:p14="http://schemas.microsoft.com/office/powerpoint/2010/main" val="34360358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Τίτλος 1"/>
          <p:cNvSpPr>
            <a:spLocks noGrp="1"/>
          </p:cNvSpPr>
          <p:nvPr>
            <p:ph type="title"/>
          </p:nvPr>
        </p:nvSpPr>
        <p:spPr>
          <a:xfrm>
            <a:off x="722313" y="4406900"/>
            <a:ext cx="7772400" cy="1362075"/>
          </a:xfrm>
        </p:spPr>
        <p:txBody>
          <a:bodyPr anchor="t"/>
          <a:lstStyle>
            <a:lvl1pPr algn="l">
              <a:defRPr sz="4000" b="0" cap="none" baseline="0">
                <a:solidFill>
                  <a:schemeClr val="accent1"/>
                </a:solidFill>
              </a:defRPr>
            </a:lvl1pPr>
          </a:lstStyle>
          <a:p>
            <a:r>
              <a:rPr lang="el-GR" dirty="0"/>
              <a:t>Στυλ κύριου τίτλου</a:t>
            </a:r>
          </a:p>
        </p:txBody>
      </p:sp>
      <p:sp>
        <p:nvSpPr>
          <p:cNvPr id="3" name="Θέση κειμένου 2"/>
          <p:cNvSpPr>
            <a:spLocks noGrp="1"/>
          </p:cNvSpPr>
          <p:nvPr>
            <p:ph type="body" idx="1"/>
          </p:nvPr>
        </p:nvSpPr>
        <p:spPr>
          <a:xfrm>
            <a:off x="722313" y="2906713"/>
            <a:ext cx="7772400" cy="1500187"/>
          </a:xfrm>
        </p:spPr>
        <p:txBody>
          <a:bodyPr anchor="b"/>
          <a:lstStyle>
            <a:lvl1pPr marL="0" indent="0">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dirty="0"/>
              <a:t>Στυλ υποδείγματος κειμένου</a:t>
            </a:r>
          </a:p>
        </p:txBody>
      </p:sp>
    </p:spTree>
    <p:extLst>
      <p:ext uri="{BB962C8B-B14F-4D97-AF65-F5344CB8AC3E}">
        <p14:creationId xmlns:p14="http://schemas.microsoft.com/office/powerpoint/2010/main" val="8061169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5" name="Θέση αριθμού διαφάνειας 5"/>
          <p:cNvSpPr txBox="1">
            <a:spLocks/>
          </p:cNvSpPr>
          <p:nvPr userDrawn="1"/>
        </p:nvSpPr>
        <p:spPr>
          <a:xfrm>
            <a:off x="8645525" y="6442075"/>
            <a:ext cx="431800" cy="268288"/>
          </a:xfrm>
          <a:prstGeom prst="rect">
            <a:avLst/>
          </a:prstGeom>
          <a:solidFill>
            <a:schemeClr val="bg1">
              <a:lumMod val="95000"/>
            </a:schemeClr>
          </a:solidFill>
        </p:spPr>
        <p:txBody>
          <a:bodyPr/>
          <a:lstStyle>
            <a:defPPr>
              <a:defRPr lang="el-GR"/>
            </a:defPPr>
            <a:lvl1pPr marL="0" algn="l" defTabSz="914400" rtl="0" eaLnBrk="1" latinLnBrk="0" hangingPunct="1">
              <a:defRPr sz="1200" b="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auto">
              <a:spcBef>
                <a:spcPts val="0"/>
              </a:spcBef>
              <a:spcAft>
                <a:spcPts val="0"/>
              </a:spcAft>
              <a:defRPr/>
            </a:pPr>
            <a:fld id="{1939EBD3-A525-4AE1-9340-8D3A82CE4E9D}" type="slidenum">
              <a:rPr lang="el-GR" smtClean="0"/>
              <a:pPr algn="ctr" fontAlgn="auto">
                <a:spcBef>
                  <a:spcPts val="0"/>
                </a:spcBef>
                <a:spcAft>
                  <a:spcPts val="0"/>
                </a:spcAft>
                <a:defRPr/>
              </a:pPr>
              <a:t>‹#›</a:t>
            </a:fld>
            <a:endParaRPr lang="el-GR" dirty="0"/>
          </a:p>
        </p:txBody>
      </p:sp>
      <p:sp>
        <p:nvSpPr>
          <p:cNvPr id="6" name="2 - Θέση υποσέλιδου"/>
          <p:cNvSpPr txBox="1">
            <a:spLocks/>
          </p:cNvSpPr>
          <p:nvPr userDrawn="1"/>
        </p:nvSpPr>
        <p:spPr bwMode="auto">
          <a:xfrm>
            <a:off x="539750" y="6442075"/>
            <a:ext cx="7993063" cy="268288"/>
          </a:xfrm>
          <a:prstGeom prst="rect">
            <a:avLst/>
          </a:prstGeom>
          <a:solidFill>
            <a:schemeClr val="bg1">
              <a:lumMod val="95000"/>
            </a:schemeClr>
          </a:solidFill>
          <a:ln>
            <a:miter lim="800000"/>
            <a:headEnd/>
            <a:tailEnd/>
          </a:ln>
        </p:spPr>
        <p:txBody>
          <a:bodyPr anchor="ctr"/>
          <a:lstStyle/>
          <a:p>
            <a:pPr fontAlgn="auto">
              <a:spcBef>
                <a:spcPts val="0"/>
              </a:spcBef>
              <a:spcAft>
                <a:spcPts val="0"/>
              </a:spcAft>
              <a:defRPr/>
            </a:pPr>
            <a:r>
              <a:rPr lang="el-GR" sz="1000" dirty="0">
                <a:solidFill>
                  <a:schemeClr val="accent1"/>
                </a:solidFill>
                <a:latin typeface="+mn-lt"/>
                <a:cs typeface="+mn-cs"/>
              </a:rPr>
              <a:t>Η κριτική της πολιτικής οικονομίας: </a:t>
            </a:r>
            <a:r>
              <a:rPr lang="el-GR" sz="1000" dirty="0" err="1">
                <a:solidFill>
                  <a:schemeClr val="accent1"/>
                </a:solidFill>
                <a:latin typeface="+mn-lt"/>
                <a:cs typeface="+mn-cs"/>
              </a:rPr>
              <a:t>Karl</a:t>
            </a:r>
            <a:r>
              <a:rPr lang="el-GR" sz="1000" dirty="0">
                <a:solidFill>
                  <a:schemeClr val="accent1"/>
                </a:solidFill>
                <a:latin typeface="+mn-lt"/>
                <a:cs typeface="+mn-cs"/>
              </a:rPr>
              <a:t>  </a:t>
            </a:r>
            <a:r>
              <a:rPr lang="el-GR" sz="1000" dirty="0" err="1">
                <a:solidFill>
                  <a:schemeClr val="accent1"/>
                </a:solidFill>
                <a:latin typeface="+mn-lt"/>
                <a:cs typeface="+mn-cs"/>
              </a:rPr>
              <a:t>Marx</a:t>
            </a:r>
            <a:endParaRPr lang="en-US" sz="1000" dirty="0">
              <a:solidFill>
                <a:schemeClr val="accent1"/>
              </a:solidFill>
              <a:latin typeface="+mn-lt"/>
              <a:ea typeface="ＭＳ Ｐゴシック" pitchFamily="34" charset="-128"/>
              <a:cs typeface="+mn-cs"/>
            </a:endParaRPr>
          </a:p>
        </p:txBody>
      </p:sp>
      <p:pic>
        <p:nvPicPr>
          <p:cNvPr id="7" name="Picture 5"/>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8738" y="6254750"/>
            <a:ext cx="431800"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Τίτλος 1"/>
          <p:cNvSpPr>
            <a:spLocks noGrp="1"/>
          </p:cNvSpPr>
          <p:nvPr>
            <p:ph type="title"/>
          </p:nvPr>
        </p:nvSpPr>
        <p:spPr/>
        <p:txBody>
          <a:bodyPr/>
          <a:lstStyle>
            <a:lvl1pPr>
              <a:defRPr b="0">
                <a:solidFill>
                  <a:schemeClr val="accent1"/>
                </a:solidFill>
              </a:defRPr>
            </a:lvl1pPr>
          </a:lstStyle>
          <a:p>
            <a:r>
              <a:rPr lang="el-GR" dirty="0"/>
              <a:t>Στυλ κύριου τίτλου</a:t>
            </a:r>
          </a:p>
        </p:txBody>
      </p:sp>
      <p:sp>
        <p:nvSpPr>
          <p:cNvPr id="3" name="Θέση περιεχομένου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Θέση περιεχομένου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Tree>
    <p:extLst>
      <p:ext uri="{BB962C8B-B14F-4D97-AF65-F5344CB8AC3E}">
        <p14:creationId xmlns:p14="http://schemas.microsoft.com/office/powerpoint/2010/main" val="23348778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7" name="Θέση αριθμού διαφάνειας 5"/>
          <p:cNvSpPr txBox="1">
            <a:spLocks/>
          </p:cNvSpPr>
          <p:nvPr userDrawn="1"/>
        </p:nvSpPr>
        <p:spPr>
          <a:xfrm>
            <a:off x="8645525" y="6442075"/>
            <a:ext cx="431800" cy="268288"/>
          </a:xfrm>
          <a:prstGeom prst="rect">
            <a:avLst/>
          </a:prstGeom>
          <a:solidFill>
            <a:schemeClr val="bg1">
              <a:lumMod val="95000"/>
            </a:schemeClr>
          </a:solidFill>
        </p:spPr>
        <p:txBody>
          <a:bodyPr/>
          <a:lstStyle>
            <a:defPPr>
              <a:defRPr lang="el-GR"/>
            </a:defPPr>
            <a:lvl1pPr marL="0" algn="l" defTabSz="914400" rtl="0" eaLnBrk="1" latinLnBrk="0" hangingPunct="1">
              <a:defRPr sz="1200" b="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auto">
              <a:spcBef>
                <a:spcPts val="0"/>
              </a:spcBef>
              <a:spcAft>
                <a:spcPts val="0"/>
              </a:spcAft>
              <a:defRPr/>
            </a:pPr>
            <a:fld id="{0FA0AE09-C3A1-4CE9-A50A-687BE906F5A9}" type="slidenum">
              <a:rPr lang="el-GR" smtClean="0"/>
              <a:pPr algn="ctr" fontAlgn="auto">
                <a:spcBef>
                  <a:spcPts val="0"/>
                </a:spcBef>
                <a:spcAft>
                  <a:spcPts val="0"/>
                </a:spcAft>
                <a:defRPr/>
              </a:pPr>
              <a:t>‹#›</a:t>
            </a:fld>
            <a:endParaRPr lang="el-GR" dirty="0"/>
          </a:p>
        </p:txBody>
      </p:sp>
      <p:sp>
        <p:nvSpPr>
          <p:cNvPr id="8" name="2 - Θέση υποσέλιδου"/>
          <p:cNvSpPr txBox="1">
            <a:spLocks/>
          </p:cNvSpPr>
          <p:nvPr userDrawn="1"/>
        </p:nvSpPr>
        <p:spPr bwMode="auto">
          <a:xfrm>
            <a:off x="539750" y="6442075"/>
            <a:ext cx="7993063" cy="268288"/>
          </a:xfrm>
          <a:prstGeom prst="rect">
            <a:avLst/>
          </a:prstGeom>
          <a:solidFill>
            <a:schemeClr val="bg1">
              <a:lumMod val="95000"/>
            </a:schemeClr>
          </a:solidFill>
          <a:ln>
            <a:miter lim="800000"/>
            <a:headEnd/>
            <a:tailEnd/>
          </a:ln>
        </p:spPr>
        <p:txBody>
          <a:bodyPr anchor="ctr"/>
          <a:lstStyle/>
          <a:p>
            <a:pPr fontAlgn="auto">
              <a:spcBef>
                <a:spcPts val="0"/>
              </a:spcBef>
              <a:spcAft>
                <a:spcPts val="0"/>
              </a:spcAft>
              <a:defRPr/>
            </a:pPr>
            <a:r>
              <a:rPr lang="el-GR" sz="1000" dirty="0">
                <a:solidFill>
                  <a:schemeClr val="accent1"/>
                </a:solidFill>
                <a:latin typeface="+mn-lt"/>
                <a:cs typeface="+mn-cs"/>
              </a:rPr>
              <a:t>Η κριτική της πολιτικής οικονομίας: </a:t>
            </a:r>
            <a:r>
              <a:rPr lang="el-GR" sz="1000" dirty="0" err="1">
                <a:solidFill>
                  <a:schemeClr val="accent1"/>
                </a:solidFill>
                <a:latin typeface="+mn-lt"/>
                <a:cs typeface="+mn-cs"/>
              </a:rPr>
              <a:t>Karl</a:t>
            </a:r>
            <a:r>
              <a:rPr lang="el-GR" sz="1000" dirty="0">
                <a:solidFill>
                  <a:schemeClr val="accent1"/>
                </a:solidFill>
                <a:latin typeface="+mn-lt"/>
                <a:cs typeface="+mn-cs"/>
              </a:rPr>
              <a:t>  </a:t>
            </a:r>
            <a:r>
              <a:rPr lang="el-GR" sz="1000" dirty="0" err="1">
                <a:solidFill>
                  <a:schemeClr val="accent1"/>
                </a:solidFill>
                <a:latin typeface="+mn-lt"/>
                <a:cs typeface="+mn-cs"/>
              </a:rPr>
              <a:t>Marx</a:t>
            </a:r>
            <a:endParaRPr lang="en-US" sz="1000" dirty="0">
              <a:solidFill>
                <a:schemeClr val="accent1"/>
              </a:solidFill>
              <a:latin typeface="+mn-lt"/>
              <a:ea typeface="ＭＳ Ｐゴシック" pitchFamily="34" charset="-128"/>
              <a:cs typeface="+mn-cs"/>
            </a:endParaRPr>
          </a:p>
        </p:txBody>
      </p:sp>
      <p:pic>
        <p:nvPicPr>
          <p:cNvPr id="9" name="Picture 5"/>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8738" y="6254750"/>
            <a:ext cx="431800"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Τίτλος 1"/>
          <p:cNvSpPr>
            <a:spLocks noGrp="1"/>
          </p:cNvSpPr>
          <p:nvPr>
            <p:ph type="title"/>
          </p:nvPr>
        </p:nvSpPr>
        <p:spPr/>
        <p:txBody>
          <a:bodyPr/>
          <a:lstStyle>
            <a:lvl1pPr>
              <a:defRPr>
                <a:solidFill>
                  <a:schemeClr val="accent1"/>
                </a:solidFill>
              </a:defRPr>
            </a:lvl1pPr>
          </a:lstStyle>
          <a:p>
            <a:r>
              <a:rPr lang="el-GR" dirty="0"/>
              <a:t>Στυλ κύριου τίτλου</a:t>
            </a:r>
          </a:p>
        </p:txBody>
      </p:sp>
      <p:sp>
        <p:nvSpPr>
          <p:cNvPr id="3" name="Θέση κειμένου 2"/>
          <p:cNvSpPr>
            <a:spLocks noGrp="1"/>
          </p:cNvSpPr>
          <p:nvPr>
            <p:ph type="body" idx="1"/>
          </p:nvPr>
        </p:nvSpPr>
        <p:spPr>
          <a:xfrm>
            <a:off x="457200" y="1574254"/>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υποδείγματος κειμένου</a:t>
            </a:r>
          </a:p>
        </p:txBody>
      </p:sp>
      <p:sp>
        <p:nvSpPr>
          <p:cNvPr id="4" name="Θέση περιεχομένου 3"/>
          <p:cNvSpPr>
            <a:spLocks noGrp="1"/>
          </p:cNvSpPr>
          <p:nvPr>
            <p:ph sz="half" idx="2"/>
          </p:nvPr>
        </p:nvSpPr>
        <p:spPr>
          <a:xfrm>
            <a:off x="457200" y="2214016"/>
            <a:ext cx="4040188" cy="387928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5" name="Θέση κειμένου 4"/>
          <p:cNvSpPr>
            <a:spLocks noGrp="1"/>
          </p:cNvSpPr>
          <p:nvPr>
            <p:ph type="body" sz="quarter" idx="3"/>
          </p:nvPr>
        </p:nvSpPr>
        <p:spPr>
          <a:xfrm>
            <a:off x="4645025" y="1574254"/>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υποδείγματος κειμένου</a:t>
            </a:r>
          </a:p>
        </p:txBody>
      </p:sp>
      <p:sp>
        <p:nvSpPr>
          <p:cNvPr id="6" name="Θέση περιεχομένου 5"/>
          <p:cNvSpPr>
            <a:spLocks noGrp="1"/>
          </p:cNvSpPr>
          <p:nvPr>
            <p:ph sz="quarter" idx="4"/>
          </p:nvPr>
        </p:nvSpPr>
        <p:spPr>
          <a:xfrm>
            <a:off x="4645025" y="2214016"/>
            <a:ext cx="4041775" cy="387928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Tree>
    <p:extLst>
      <p:ext uri="{BB962C8B-B14F-4D97-AF65-F5344CB8AC3E}">
        <p14:creationId xmlns:p14="http://schemas.microsoft.com/office/powerpoint/2010/main" val="16259567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3" name="Θέση αριθμού διαφάνειας 5"/>
          <p:cNvSpPr txBox="1">
            <a:spLocks/>
          </p:cNvSpPr>
          <p:nvPr userDrawn="1"/>
        </p:nvSpPr>
        <p:spPr>
          <a:xfrm>
            <a:off x="8645525" y="6442075"/>
            <a:ext cx="431800" cy="268288"/>
          </a:xfrm>
          <a:prstGeom prst="rect">
            <a:avLst/>
          </a:prstGeom>
          <a:solidFill>
            <a:schemeClr val="bg1">
              <a:lumMod val="95000"/>
            </a:schemeClr>
          </a:solidFill>
        </p:spPr>
        <p:txBody>
          <a:bodyPr/>
          <a:lstStyle>
            <a:defPPr>
              <a:defRPr lang="el-GR"/>
            </a:defPPr>
            <a:lvl1pPr marL="0" algn="l" defTabSz="914400" rtl="0" eaLnBrk="1" latinLnBrk="0" hangingPunct="1">
              <a:defRPr sz="1200" b="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auto">
              <a:spcBef>
                <a:spcPts val="0"/>
              </a:spcBef>
              <a:spcAft>
                <a:spcPts val="0"/>
              </a:spcAft>
              <a:defRPr/>
            </a:pPr>
            <a:fld id="{D77092EC-452E-4A83-9F19-968A0508939F}" type="slidenum">
              <a:rPr lang="el-GR" smtClean="0"/>
              <a:pPr algn="ctr" fontAlgn="auto">
                <a:spcBef>
                  <a:spcPts val="0"/>
                </a:spcBef>
                <a:spcAft>
                  <a:spcPts val="0"/>
                </a:spcAft>
                <a:defRPr/>
              </a:pPr>
              <a:t>‹#›</a:t>
            </a:fld>
            <a:endParaRPr lang="el-GR" dirty="0"/>
          </a:p>
        </p:txBody>
      </p:sp>
      <p:sp>
        <p:nvSpPr>
          <p:cNvPr id="4" name="2 - Θέση υποσέλιδου"/>
          <p:cNvSpPr txBox="1">
            <a:spLocks/>
          </p:cNvSpPr>
          <p:nvPr userDrawn="1"/>
        </p:nvSpPr>
        <p:spPr bwMode="auto">
          <a:xfrm>
            <a:off x="539750" y="6442075"/>
            <a:ext cx="7993063" cy="268288"/>
          </a:xfrm>
          <a:prstGeom prst="rect">
            <a:avLst/>
          </a:prstGeom>
          <a:solidFill>
            <a:schemeClr val="bg1">
              <a:lumMod val="95000"/>
            </a:schemeClr>
          </a:solidFill>
          <a:ln>
            <a:miter lim="800000"/>
            <a:headEnd/>
            <a:tailEnd/>
          </a:ln>
        </p:spPr>
        <p:txBody>
          <a:bodyPr anchor="ctr"/>
          <a:lstStyle/>
          <a:p>
            <a:pPr fontAlgn="auto">
              <a:spcBef>
                <a:spcPts val="0"/>
              </a:spcBef>
              <a:spcAft>
                <a:spcPts val="0"/>
              </a:spcAft>
              <a:defRPr/>
            </a:pPr>
            <a:r>
              <a:rPr lang="el-GR" sz="1000" dirty="0">
                <a:solidFill>
                  <a:schemeClr val="accent1"/>
                </a:solidFill>
                <a:latin typeface="+mn-lt"/>
                <a:cs typeface="+mn-cs"/>
              </a:rPr>
              <a:t>Η κριτική της πολιτικής οικονομίας: </a:t>
            </a:r>
            <a:r>
              <a:rPr lang="el-GR" sz="1000" dirty="0" err="1">
                <a:solidFill>
                  <a:schemeClr val="accent1"/>
                </a:solidFill>
                <a:latin typeface="+mn-lt"/>
                <a:cs typeface="+mn-cs"/>
              </a:rPr>
              <a:t>Karl</a:t>
            </a:r>
            <a:r>
              <a:rPr lang="el-GR" sz="1000" dirty="0">
                <a:solidFill>
                  <a:schemeClr val="accent1"/>
                </a:solidFill>
                <a:latin typeface="+mn-lt"/>
                <a:cs typeface="+mn-cs"/>
              </a:rPr>
              <a:t>  </a:t>
            </a:r>
            <a:r>
              <a:rPr lang="el-GR" sz="1000" dirty="0" err="1">
                <a:solidFill>
                  <a:schemeClr val="accent1"/>
                </a:solidFill>
                <a:latin typeface="+mn-lt"/>
                <a:cs typeface="+mn-cs"/>
              </a:rPr>
              <a:t>Marx</a:t>
            </a:r>
            <a:endParaRPr lang="en-US" sz="1000" dirty="0">
              <a:solidFill>
                <a:schemeClr val="accent1"/>
              </a:solidFill>
              <a:latin typeface="+mn-lt"/>
              <a:ea typeface="ＭＳ Ｐゴシック" pitchFamily="34" charset="-128"/>
              <a:cs typeface="+mn-cs"/>
            </a:endParaRPr>
          </a:p>
        </p:txBody>
      </p:sp>
      <p:pic>
        <p:nvPicPr>
          <p:cNvPr id="5" name="Picture 5"/>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8738" y="6254750"/>
            <a:ext cx="431800"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Τίτλος 1"/>
          <p:cNvSpPr>
            <a:spLocks noGrp="1"/>
          </p:cNvSpPr>
          <p:nvPr>
            <p:ph type="title"/>
          </p:nvPr>
        </p:nvSpPr>
        <p:spPr/>
        <p:txBody>
          <a:bodyPr/>
          <a:lstStyle>
            <a:lvl1pPr>
              <a:defRPr b="0">
                <a:solidFill>
                  <a:schemeClr val="accent1"/>
                </a:solidFill>
              </a:defRPr>
            </a:lvl1pPr>
          </a:lstStyle>
          <a:p>
            <a:r>
              <a:rPr lang="el-GR" dirty="0"/>
              <a:t>Στυλ κύριου τίτλου</a:t>
            </a:r>
          </a:p>
        </p:txBody>
      </p:sp>
    </p:spTree>
    <p:extLst>
      <p:ext uri="{BB962C8B-B14F-4D97-AF65-F5344CB8AC3E}">
        <p14:creationId xmlns:p14="http://schemas.microsoft.com/office/powerpoint/2010/main" val="42195801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Tree>
    <p:extLst>
      <p:ext uri="{BB962C8B-B14F-4D97-AF65-F5344CB8AC3E}">
        <p14:creationId xmlns:p14="http://schemas.microsoft.com/office/powerpoint/2010/main" val="31067492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Περιεχόμενο με λεζάντα">
    <p:spTree>
      <p:nvGrpSpPr>
        <p:cNvPr id="1" name=""/>
        <p:cNvGrpSpPr/>
        <p:nvPr/>
      </p:nvGrpSpPr>
      <p:grpSpPr>
        <a:xfrm>
          <a:off x="0" y="0"/>
          <a:ext cx="0" cy="0"/>
          <a:chOff x="0" y="0"/>
          <a:chExt cx="0" cy="0"/>
        </a:xfrm>
      </p:grpSpPr>
      <p:sp>
        <p:nvSpPr>
          <p:cNvPr id="5" name="Θέση αριθμού διαφάνειας 5"/>
          <p:cNvSpPr txBox="1">
            <a:spLocks/>
          </p:cNvSpPr>
          <p:nvPr userDrawn="1"/>
        </p:nvSpPr>
        <p:spPr>
          <a:xfrm>
            <a:off x="8645525" y="6442075"/>
            <a:ext cx="431800" cy="268288"/>
          </a:xfrm>
          <a:prstGeom prst="rect">
            <a:avLst/>
          </a:prstGeom>
          <a:solidFill>
            <a:schemeClr val="bg1">
              <a:lumMod val="95000"/>
            </a:schemeClr>
          </a:solidFill>
        </p:spPr>
        <p:txBody>
          <a:bodyPr/>
          <a:lstStyle>
            <a:defPPr>
              <a:defRPr lang="el-GR"/>
            </a:defPPr>
            <a:lvl1pPr marL="0" algn="l" defTabSz="914400" rtl="0" eaLnBrk="1" latinLnBrk="0" hangingPunct="1">
              <a:defRPr sz="1200" b="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auto">
              <a:spcBef>
                <a:spcPts val="0"/>
              </a:spcBef>
              <a:spcAft>
                <a:spcPts val="0"/>
              </a:spcAft>
              <a:defRPr/>
            </a:pPr>
            <a:fld id="{1D7C134F-2963-463A-8449-8EB8D845F559}" type="slidenum">
              <a:rPr lang="el-GR" smtClean="0"/>
              <a:pPr algn="ctr" fontAlgn="auto">
                <a:spcBef>
                  <a:spcPts val="0"/>
                </a:spcBef>
                <a:spcAft>
                  <a:spcPts val="0"/>
                </a:spcAft>
                <a:defRPr/>
              </a:pPr>
              <a:t>‹#›</a:t>
            </a:fld>
            <a:endParaRPr lang="el-GR" dirty="0"/>
          </a:p>
        </p:txBody>
      </p:sp>
      <p:sp>
        <p:nvSpPr>
          <p:cNvPr id="7" name="2 - Θέση υποσέλιδου"/>
          <p:cNvSpPr txBox="1">
            <a:spLocks/>
          </p:cNvSpPr>
          <p:nvPr userDrawn="1"/>
        </p:nvSpPr>
        <p:spPr bwMode="auto">
          <a:xfrm>
            <a:off x="539750" y="6442075"/>
            <a:ext cx="7993063" cy="268288"/>
          </a:xfrm>
          <a:prstGeom prst="rect">
            <a:avLst/>
          </a:prstGeom>
          <a:solidFill>
            <a:schemeClr val="bg1">
              <a:lumMod val="95000"/>
            </a:schemeClr>
          </a:solidFill>
          <a:ln>
            <a:miter lim="800000"/>
            <a:headEnd/>
            <a:tailEnd/>
          </a:ln>
        </p:spPr>
        <p:txBody>
          <a:bodyPr anchor="ctr"/>
          <a:lstStyle/>
          <a:p>
            <a:pPr fontAlgn="auto">
              <a:spcBef>
                <a:spcPts val="0"/>
              </a:spcBef>
              <a:spcAft>
                <a:spcPts val="0"/>
              </a:spcAft>
              <a:defRPr/>
            </a:pPr>
            <a:r>
              <a:rPr lang="el-GR" sz="1000" dirty="0">
                <a:solidFill>
                  <a:schemeClr val="accent1"/>
                </a:solidFill>
                <a:latin typeface="+mn-lt"/>
                <a:cs typeface="+mn-cs"/>
              </a:rPr>
              <a:t>Η κριτική της πολιτικής οικονομίας: </a:t>
            </a:r>
            <a:r>
              <a:rPr lang="el-GR" sz="1000" dirty="0" err="1">
                <a:solidFill>
                  <a:schemeClr val="accent1"/>
                </a:solidFill>
                <a:latin typeface="+mn-lt"/>
                <a:cs typeface="+mn-cs"/>
              </a:rPr>
              <a:t>Karl</a:t>
            </a:r>
            <a:r>
              <a:rPr lang="el-GR" sz="1000" dirty="0">
                <a:solidFill>
                  <a:schemeClr val="accent1"/>
                </a:solidFill>
                <a:latin typeface="+mn-lt"/>
                <a:cs typeface="+mn-cs"/>
              </a:rPr>
              <a:t>  </a:t>
            </a:r>
            <a:r>
              <a:rPr lang="el-GR" sz="1000" dirty="0" err="1">
                <a:solidFill>
                  <a:schemeClr val="accent1"/>
                </a:solidFill>
                <a:latin typeface="+mn-lt"/>
                <a:cs typeface="+mn-cs"/>
              </a:rPr>
              <a:t>Marx</a:t>
            </a:r>
            <a:endParaRPr lang="en-US" sz="1000" dirty="0">
              <a:solidFill>
                <a:schemeClr val="accent1"/>
              </a:solidFill>
              <a:latin typeface="+mn-lt"/>
              <a:ea typeface="ＭＳ Ｐゴシック" pitchFamily="34" charset="-128"/>
              <a:cs typeface="+mn-cs"/>
            </a:endParaRPr>
          </a:p>
        </p:txBody>
      </p:sp>
      <p:pic>
        <p:nvPicPr>
          <p:cNvPr id="8" name="Picture 5"/>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8738" y="6254750"/>
            <a:ext cx="431800"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Θέση περιεχομένου 2"/>
          <p:cNvSpPr>
            <a:spLocks noGrp="1"/>
          </p:cNvSpPr>
          <p:nvPr>
            <p:ph idx="1"/>
          </p:nvPr>
        </p:nvSpPr>
        <p:spPr>
          <a:xfrm>
            <a:off x="3575050" y="1556792"/>
            <a:ext cx="5111750" cy="460851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Θέση κειμένου 3"/>
          <p:cNvSpPr>
            <a:spLocks noGrp="1"/>
          </p:cNvSpPr>
          <p:nvPr>
            <p:ph type="body" sz="half" idx="2"/>
          </p:nvPr>
        </p:nvSpPr>
        <p:spPr>
          <a:xfrm>
            <a:off x="457200" y="1556792"/>
            <a:ext cx="3008313" cy="4608512"/>
          </a:xfrm>
        </p:spPr>
        <p:txBody>
          <a:bodyPr>
            <a:normAutofit/>
          </a:bodyPr>
          <a:lstStyle>
            <a:lvl1pPr marL="0" indent="0">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dirty="0"/>
              <a:t>Στυλ υποδείγματος κειμένου</a:t>
            </a:r>
          </a:p>
        </p:txBody>
      </p:sp>
      <p:sp>
        <p:nvSpPr>
          <p:cNvPr id="6" name="Τίτλος 1"/>
          <p:cNvSpPr>
            <a:spLocks noGrp="1"/>
          </p:cNvSpPr>
          <p:nvPr>
            <p:ph type="title"/>
          </p:nvPr>
        </p:nvSpPr>
        <p:spPr>
          <a:xfrm>
            <a:off x="457200" y="273600"/>
            <a:ext cx="8229600" cy="1144800"/>
          </a:xfrm>
        </p:spPr>
        <p:txBody>
          <a:bodyPr rtlCol="0">
            <a:normAutofit/>
          </a:bodyPr>
          <a:lstStyle>
            <a:lvl1pPr>
              <a:defRPr lang="el-GR" b="0">
                <a:solidFill>
                  <a:schemeClr val="accent1"/>
                </a:solidFill>
              </a:defRPr>
            </a:lvl1pPr>
          </a:lstStyle>
          <a:p>
            <a:pPr lvl="0"/>
            <a:r>
              <a:rPr lang="el-GR" dirty="0"/>
              <a:t>Στυλ κύριου τίτλου</a:t>
            </a:r>
          </a:p>
        </p:txBody>
      </p:sp>
    </p:spTree>
    <p:extLst>
      <p:ext uri="{BB962C8B-B14F-4D97-AF65-F5344CB8AC3E}">
        <p14:creationId xmlns:p14="http://schemas.microsoft.com/office/powerpoint/2010/main" val="4111933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Εικόνα με λεζάντα">
    <p:spTree>
      <p:nvGrpSpPr>
        <p:cNvPr id="1" name=""/>
        <p:cNvGrpSpPr/>
        <p:nvPr/>
      </p:nvGrpSpPr>
      <p:grpSpPr>
        <a:xfrm>
          <a:off x="0" y="0"/>
          <a:ext cx="0" cy="0"/>
          <a:chOff x="0" y="0"/>
          <a:chExt cx="0" cy="0"/>
        </a:xfrm>
      </p:grpSpPr>
      <p:sp>
        <p:nvSpPr>
          <p:cNvPr id="5" name="Θέση αριθμού διαφάνειας 5"/>
          <p:cNvSpPr txBox="1">
            <a:spLocks/>
          </p:cNvSpPr>
          <p:nvPr userDrawn="1"/>
        </p:nvSpPr>
        <p:spPr>
          <a:xfrm>
            <a:off x="8645525" y="6442075"/>
            <a:ext cx="431800" cy="268288"/>
          </a:xfrm>
          <a:prstGeom prst="rect">
            <a:avLst/>
          </a:prstGeom>
          <a:solidFill>
            <a:schemeClr val="bg1">
              <a:lumMod val="95000"/>
            </a:schemeClr>
          </a:solidFill>
        </p:spPr>
        <p:txBody>
          <a:bodyPr/>
          <a:lstStyle>
            <a:defPPr>
              <a:defRPr lang="el-GR"/>
            </a:defPPr>
            <a:lvl1pPr marL="0" algn="l" defTabSz="914400" rtl="0" eaLnBrk="1" latinLnBrk="0" hangingPunct="1">
              <a:defRPr sz="1200" b="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auto">
              <a:spcBef>
                <a:spcPts val="0"/>
              </a:spcBef>
              <a:spcAft>
                <a:spcPts val="0"/>
              </a:spcAft>
              <a:defRPr/>
            </a:pPr>
            <a:fld id="{BB854DA0-CD7B-45B7-9B46-FB218F8734DF}" type="slidenum">
              <a:rPr lang="el-GR" smtClean="0"/>
              <a:pPr algn="ctr" fontAlgn="auto">
                <a:spcBef>
                  <a:spcPts val="0"/>
                </a:spcBef>
                <a:spcAft>
                  <a:spcPts val="0"/>
                </a:spcAft>
                <a:defRPr/>
              </a:pPr>
              <a:t>‹#›</a:t>
            </a:fld>
            <a:endParaRPr lang="el-GR" dirty="0"/>
          </a:p>
        </p:txBody>
      </p:sp>
      <p:sp>
        <p:nvSpPr>
          <p:cNvPr id="6" name="2 - Θέση υποσέλιδου"/>
          <p:cNvSpPr txBox="1">
            <a:spLocks/>
          </p:cNvSpPr>
          <p:nvPr userDrawn="1"/>
        </p:nvSpPr>
        <p:spPr bwMode="auto">
          <a:xfrm>
            <a:off x="539750" y="6442075"/>
            <a:ext cx="7993063" cy="268288"/>
          </a:xfrm>
          <a:prstGeom prst="rect">
            <a:avLst/>
          </a:prstGeom>
          <a:solidFill>
            <a:schemeClr val="bg1">
              <a:lumMod val="95000"/>
            </a:schemeClr>
          </a:solidFill>
          <a:ln>
            <a:miter lim="800000"/>
            <a:headEnd/>
            <a:tailEnd/>
          </a:ln>
        </p:spPr>
        <p:txBody>
          <a:bodyPr anchor="ctr"/>
          <a:lstStyle/>
          <a:p>
            <a:pPr fontAlgn="auto">
              <a:spcBef>
                <a:spcPts val="0"/>
              </a:spcBef>
              <a:spcAft>
                <a:spcPts val="0"/>
              </a:spcAft>
              <a:defRPr/>
            </a:pPr>
            <a:r>
              <a:rPr lang="el-GR" sz="1000" dirty="0">
                <a:solidFill>
                  <a:schemeClr val="accent1"/>
                </a:solidFill>
                <a:latin typeface="+mn-lt"/>
                <a:cs typeface="+mn-cs"/>
              </a:rPr>
              <a:t>Η κριτική της πολιτικής οικονομίας: </a:t>
            </a:r>
            <a:r>
              <a:rPr lang="el-GR" sz="1000" dirty="0" err="1">
                <a:solidFill>
                  <a:schemeClr val="accent1"/>
                </a:solidFill>
                <a:latin typeface="+mn-lt"/>
                <a:cs typeface="+mn-cs"/>
              </a:rPr>
              <a:t>Karl</a:t>
            </a:r>
            <a:r>
              <a:rPr lang="el-GR" sz="1000" dirty="0">
                <a:solidFill>
                  <a:schemeClr val="accent1"/>
                </a:solidFill>
                <a:latin typeface="+mn-lt"/>
                <a:cs typeface="+mn-cs"/>
              </a:rPr>
              <a:t>  </a:t>
            </a:r>
            <a:r>
              <a:rPr lang="el-GR" sz="1000" dirty="0" err="1">
                <a:solidFill>
                  <a:schemeClr val="accent1"/>
                </a:solidFill>
                <a:latin typeface="+mn-lt"/>
                <a:cs typeface="+mn-cs"/>
              </a:rPr>
              <a:t>Marx</a:t>
            </a:r>
            <a:endParaRPr lang="en-US" sz="1000" dirty="0">
              <a:solidFill>
                <a:schemeClr val="accent1"/>
              </a:solidFill>
              <a:latin typeface="+mn-lt"/>
              <a:ea typeface="ＭＳ Ｐゴシック" pitchFamily="34" charset="-128"/>
              <a:cs typeface="+mn-cs"/>
            </a:endParaRPr>
          </a:p>
        </p:txBody>
      </p:sp>
      <p:pic>
        <p:nvPicPr>
          <p:cNvPr id="7" name="Picture 5"/>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8738" y="6254750"/>
            <a:ext cx="431800"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Θέση εικόνας 2"/>
          <p:cNvSpPr>
            <a:spLocks noGrp="1"/>
          </p:cNvSpPr>
          <p:nvPr>
            <p:ph type="pic" idx="1"/>
          </p:nvPr>
        </p:nvSpPr>
        <p:spPr>
          <a:xfrm>
            <a:off x="1792288" y="1556792"/>
            <a:ext cx="5486400" cy="3456384"/>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l-GR" noProof="0" dirty="0"/>
          </a:p>
        </p:txBody>
      </p:sp>
      <p:sp>
        <p:nvSpPr>
          <p:cNvPr id="4" name="Θέση κειμένου 3"/>
          <p:cNvSpPr>
            <a:spLocks noGrp="1"/>
          </p:cNvSpPr>
          <p:nvPr>
            <p:ph type="body" sz="half" idx="2"/>
          </p:nvPr>
        </p:nvSpPr>
        <p:spPr>
          <a:xfrm>
            <a:off x="1792288" y="5157192"/>
            <a:ext cx="5486400" cy="1015008"/>
          </a:xfrm>
        </p:spPr>
        <p:txBody>
          <a:bodyPr>
            <a:normAutofit/>
          </a:bodyPr>
          <a:lstStyle>
            <a:lvl1pPr marL="0" indent="0">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dirty="0"/>
              <a:t>Στυλ υποδείγματος κειμένου</a:t>
            </a:r>
          </a:p>
        </p:txBody>
      </p:sp>
      <p:sp>
        <p:nvSpPr>
          <p:cNvPr id="9" name="Τίτλος 1"/>
          <p:cNvSpPr>
            <a:spLocks noGrp="1"/>
          </p:cNvSpPr>
          <p:nvPr>
            <p:ph type="title"/>
          </p:nvPr>
        </p:nvSpPr>
        <p:spPr>
          <a:xfrm>
            <a:off x="457200" y="273600"/>
            <a:ext cx="8229600" cy="1144800"/>
          </a:xfrm>
        </p:spPr>
        <p:txBody>
          <a:bodyPr rtlCol="0">
            <a:normAutofit/>
          </a:bodyPr>
          <a:lstStyle>
            <a:lvl1pPr>
              <a:defRPr lang="el-GR" b="0">
                <a:solidFill>
                  <a:schemeClr val="accent1"/>
                </a:solidFill>
              </a:defRPr>
            </a:lvl1pPr>
          </a:lstStyle>
          <a:p>
            <a:pPr lvl="0"/>
            <a:r>
              <a:rPr lang="el-GR" dirty="0"/>
              <a:t>Στυλ κύριου τίτλου</a:t>
            </a:r>
          </a:p>
        </p:txBody>
      </p:sp>
    </p:spTree>
    <p:extLst>
      <p:ext uri="{BB962C8B-B14F-4D97-AF65-F5344CB8AC3E}">
        <p14:creationId xmlns:p14="http://schemas.microsoft.com/office/powerpoint/2010/main" val="21528656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Θέση τίτλου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l-GR" altLang="el-GR"/>
              <a:t>Στυλ κύριου τίτλου</a:t>
            </a:r>
          </a:p>
        </p:txBody>
      </p:sp>
      <p:sp>
        <p:nvSpPr>
          <p:cNvPr id="1027" name="Θέση κειμένου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l-GR" altLang="el-GR"/>
              <a:t>Στυλ υποδείγματος κειμένου</a:t>
            </a:r>
          </a:p>
          <a:p>
            <a:pPr lvl="1"/>
            <a:r>
              <a:rPr lang="el-GR" altLang="el-GR"/>
              <a:t>Δεύτερου επιπέδου</a:t>
            </a:r>
          </a:p>
          <a:p>
            <a:pPr lvl="2"/>
            <a:r>
              <a:rPr lang="el-GR" altLang="el-GR"/>
              <a:t>Τρίτου επιπέδου</a:t>
            </a:r>
          </a:p>
          <a:p>
            <a:pPr lvl="3"/>
            <a:r>
              <a:rPr lang="el-GR" altLang="el-GR"/>
              <a:t>Τέταρτου επιπέδου</a:t>
            </a:r>
          </a:p>
          <a:p>
            <a:pPr lvl="4"/>
            <a:r>
              <a:rPr lang="el-GR" altLang="el-GR"/>
              <a:t>Πέμπτου επιπέδου</a:t>
            </a:r>
          </a:p>
        </p:txBody>
      </p:sp>
    </p:spTree>
  </p:cSld>
  <p:clrMap bg1="lt1" tx1="dk1" bg2="lt2" tx2="dk2" accent1="accent1" accent2="accent2" accent3="accent3" accent4="accent4" accent5="accent5" accent6="accent6" hlink="hlink" folHlink="folHlink"/>
  <p:sldLayoutIdLst>
    <p:sldLayoutId id="2147483723" r:id="rId1"/>
    <p:sldLayoutId id="2147483727" r:id="rId2"/>
    <p:sldLayoutId id="2147483724" r:id="rId3"/>
    <p:sldLayoutId id="2147483728" r:id="rId4"/>
    <p:sldLayoutId id="2147483729" r:id="rId5"/>
    <p:sldLayoutId id="2147483730" r:id="rId6"/>
    <p:sldLayoutId id="2147483725" r:id="rId7"/>
    <p:sldLayoutId id="2147483731" r:id="rId8"/>
    <p:sldLayoutId id="2147483732" r:id="rId9"/>
    <p:sldLayoutId id="2147483733" r:id="rId10"/>
    <p:sldLayoutId id="2147483726" r:id="rId11"/>
  </p:sldLayoutIdLst>
  <p:hf sldNum="0" hdr="0" dt="0"/>
  <p:txStyles>
    <p:titleStyle>
      <a:lvl1pPr algn="ctr" rtl="0" eaLnBrk="0" fontAlgn="base" hangingPunct="0">
        <a:spcBef>
          <a:spcPct val="0"/>
        </a:spcBef>
        <a:spcAft>
          <a:spcPct val="0"/>
        </a:spcAft>
        <a:defRPr sz="4400" kern="1200">
          <a:solidFill>
            <a:schemeClr val="accent1"/>
          </a:solidFill>
          <a:latin typeface="+mj-lt"/>
          <a:ea typeface="+mj-ea"/>
          <a:cs typeface="+mj-cs"/>
        </a:defRPr>
      </a:lvl1pPr>
      <a:lvl2pPr algn="ctr" rtl="0" eaLnBrk="0" fontAlgn="base" hangingPunct="0">
        <a:spcBef>
          <a:spcPct val="0"/>
        </a:spcBef>
        <a:spcAft>
          <a:spcPct val="0"/>
        </a:spcAft>
        <a:defRPr sz="4400">
          <a:solidFill>
            <a:schemeClr val="accent1"/>
          </a:solidFill>
          <a:latin typeface="Calibri" pitchFamily="34" charset="0"/>
        </a:defRPr>
      </a:lvl2pPr>
      <a:lvl3pPr algn="ctr" rtl="0" eaLnBrk="0" fontAlgn="base" hangingPunct="0">
        <a:spcBef>
          <a:spcPct val="0"/>
        </a:spcBef>
        <a:spcAft>
          <a:spcPct val="0"/>
        </a:spcAft>
        <a:defRPr sz="4400">
          <a:solidFill>
            <a:schemeClr val="accent1"/>
          </a:solidFill>
          <a:latin typeface="Calibri" pitchFamily="34" charset="0"/>
        </a:defRPr>
      </a:lvl3pPr>
      <a:lvl4pPr algn="ctr" rtl="0" eaLnBrk="0" fontAlgn="base" hangingPunct="0">
        <a:spcBef>
          <a:spcPct val="0"/>
        </a:spcBef>
        <a:spcAft>
          <a:spcPct val="0"/>
        </a:spcAft>
        <a:defRPr sz="4400">
          <a:solidFill>
            <a:schemeClr val="accent1"/>
          </a:solidFill>
          <a:latin typeface="Calibri" pitchFamily="34" charset="0"/>
        </a:defRPr>
      </a:lvl4pPr>
      <a:lvl5pPr algn="ctr" rtl="0" eaLnBrk="0" fontAlgn="base" hangingPunct="0">
        <a:spcBef>
          <a:spcPct val="0"/>
        </a:spcBef>
        <a:spcAft>
          <a:spcPct val="0"/>
        </a:spcAft>
        <a:defRPr sz="4400">
          <a:solidFill>
            <a:schemeClr val="accent1"/>
          </a:solidFill>
          <a:latin typeface="Calibri" pitchFamily="34" charset="0"/>
        </a:defRPr>
      </a:lvl5pPr>
      <a:lvl6pPr marL="457200" algn="ctr" rtl="0" fontAlgn="base">
        <a:spcBef>
          <a:spcPct val="0"/>
        </a:spcBef>
        <a:spcAft>
          <a:spcPct val="0"/>
        </a:spcAft>
        <a:defRPr sz="4400">
          <a:solidFill>
            <a:schemeClr val="accent1"/>
          </a:solidFill>
          <a:latin typeface="Calibri" pitchFamily="34" charset="0"/>
        </a:defRPr>
      </a:lvl6pPr>
      <a:lvl7pPr marL="914400" algn="ctr" rtl="0" fontAlgn="base">
        <a:spcBef>
          <a:spcPct val="0"/>
        </a:spcBef>
        <a:spcAft>
          <a:spcPct val="0"/>
        </a:spcAft>
        <a:defRPr sz="4400">
          <a:solidFill>
            <a:schemeClr val="accent1"/>
          </a:solidFill>
          <a:latin typeface="Calibri" pitchFamily="34" charset="0"/>
        </a:defRPr>
      </a:lvl7pPr>
      <a:lvl8pPr marL="1371600" algn="ctr" rtl="0" fontAlgn="base">
        <a:spcBef>
          <a:spcPct val="0"/>
        </a:spcBef>
        <a:spcAft>
          <a:spcPct val="0"/>
        </a:spcAft>
        <a:defRPr sz="4400">
          <a:solidFill>
            <a:schemeClr val="accent1"/>
          </a:solidFill>
          <a:latin typeface="Calibri" pitchFamily="34" charset="0"/>
        </a:defRPr>
      </a:lvl8pPr>
      <a:lvl9pPr marL="1828800" algn="ctr" rtl="0" fontAlgn="base">
        <a:spcBef>
          <a:spcPct val="0"/>
        </a:spcBef>
        <a:spcAft>
          <a:spcPct val="0"/>
        </a:spcAft>
        <a:defRPr sz="4400">
          <a:solidFill>
            <a:schemeClr val="accent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Θέση τίτλου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l-GR" altLang="el-GR"/>
              <a:t>Στυλ κύριου τίτλου</a:t>
            </a:r>
          </a:p>
        </p:txBody>
      </p:sp>
      <p:sp>
        <p:nvSpPr>
          <p:cNvPr id="1027" name="Θέση κειμένου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l-GR" altLang="el-GR"/>
              <a:t>Στυλ υποδείγματος κειμένου</a:t>
            </a:r>
          </a:p>
          <a:p>
            <a:pPr lvl="1"/>
            <a:r>
              <a:rPr lang="el-GR" altLang="el-GR"/>
              <a:t>Δεύτερου επιπέδου</a:t>
            </a:r>
          </a:p>
          <a:p>
            <a:pPr lvl="2"/>
            <a:r>
              <a:rPr lang="el-GR" altLang="el-GR"/>
              <a:t>Τρίτου επιπέδου</a:t>
            </a:r>
          </a:p>
          <a:p>
            <a:pPr lvl="3"/>
            <a:r>
              <a:rPr lang="el-GR" altLang="el-GR"/>
              <a:t>Τέταρτου επιπέδου</a:t>
            </a:r>
          </a:p>
          <a:p>
            <a:pPr lvl="4"/>
            <a:r>
              <a:rPr lang="el-GR" altLang="el-GR"/>
              <a:t>Πέμπτου επιπέδου</a:t>
            </a:r>
          </a:p>
        </p:txBody>
      </p:sp>
    </p:spTree>
    <p:extLst>
      <p:ext uri="{BB962C8B-B14F-4D97-AF65-F5344CB8AC3E}">
        <p14:creationId xmlns:p14="http://schemas.microsoft.com/office/powerpoint/2010/main" val="3856863374"/>
      </p:ext>
    </p:extLst>
  </p:cSld>
  <p:clrMap bg1="lt1" tx1="dk1" bg2="lt2" tx2="dk2" accent1="accent1" accent2="accent2" accent3="accent3" accent4="accent4" accent5="accent5" accent6="accent6" hlink="hlink" folHlink="folHlink"/>
  <p:sldLayoutIdLst>
    <p:sldLayoutId id="2147483735" r:id="rId1"/>
    <p:sldLayoutId id="2147483736" r:id="rId2"/>
    <p:sldLayoutId id="2147483737" r:id="rId3"/>
    <p:sldLayoutId id="2147483738" r:id="rId4"/>
    <p:sldLayoutId id="2147483739" r:id="rId5"/>
    <p:sldLayoutId id="2147483740" r:id="rId6"/>
    <p:sldLayoutId id="2147483741" r:id="rId7"/>
    <p:sldLayoutId id="2147483742" r:id="rId8"/>
    <p:sldLayoutId id="2147483743" r:id="rId9"/>
    <p:sldLayoutId id="2147483744" r:id="rId10"/>
    <p:sldLayoutId id="2147483745" r:id="rId11"/>
  </p:sldLayoutIdLst>
  <p:hf sldNum="0" hdr="0" dt="0"/>
  <p:txStyles>
    <p:titleStyle>
      <a:lvl1pPr algn="ctr" rtl="0" eaLnBrk="0" fontAlgn="base" hangingPunct="0">
        <a:spcBef>
          <a:spcPct val="0"/>
        </a:spcBef>
        <a:spcAft>
          <a:spcPct val="0"/>
        </a:spcAft>
        <a:defRPr sz="4400" kern="1200">
          <a:solidFill>
            <a:schemeClr val="accent1"/>
          </a:solidFill>
          <a:latin typeface="+mj-lt"/>
          <a:ea typeface="+mj-ea"/>
          <a:cs typeface="+mj-cs"/>
        </a:defRPr>
      </a:lvl1pPr>
      <a:lvl2pPr algn="ctr" rtl="0" eaLnBrk="0" fontAlgn="base" hangingPunct="0">
        <a:spcBef>
          <a:spcPct val="0"/>
        </a:spcBef>
        <a:spcAft>
          <a:spcPct val="0"/>
        </a:spcAft>
        <a:defRPr sz="4400">
          <a:solidFill>
            <a:schemeClr val="accent1"/>
          </a:solidFill>
          <a:latin typeface="Calibri" pitchFamily="34" charset="0"/>
        </a:defRPr>
      </a:lvl2pPr>
      <a:lvl3pPr algn="ctr" rtl="0" eaLnBrk="0" fontAlgn="base" hangingPunct="0">
        <a:spcBef>
          <a:spcPct val="0"/>
        </a:spcBef>
        <a:spcAft>
          <a:spcPct val="0"/>
        </a:spcAft>
        <a:defRPr sz="4400">
          <a:solidFill>
            <a:schemeClr val="accent1"/>
          </a:solidFill>
          <a:latin typeface="Calibri" pitchFamily="34" charset="0"/>
        </a:defRPr>
      </a:lvl3pPr>
      <a:lvl4pPr algn="ctr" rtl="0" eaLnBrk="0" fontAlgn="base" hangingPunct="0">
        <a:spcBef>
          <a:spcPct val="0"/>
        </a:spcBef>
        <a:spcAft>
          <a:spcPct val="0"/>
        </a:spcAft>
        <a:defRPr sz="4400">
          <a:solidFill>
            <a:schemeClr val="accent1"/>
          </a:solidFill>
          <a:latin typeface="Calibri" pitchFamily="34" charset="0"/>
        </a:defRPr>
      </a:lvl4pPr>
      <a:lvl5pPr algn="ctr" rtl="0" eaLnBrk="0" fontAlgn="base" hangingPunct="0">
        <a:spcBef>
          <a:spcPct val="0"/>
        </a:spcBef>
        <a:spcAft>
          <a:spcPct val="0"/>
        </a:spcAft>
        <a:defRPr sz="4400">
          <a:solidFill>
            <a:schemeClr val="accent1"/>
          </a:solidFill>
          <a:latin typeface="Calibri" pitchFamily="34" charset="0"/>
        </a:defRPr>
      </a:lvl5pPr>
      <a:lvl6pPr marL="457200" algn="ctr" rtl="0" fontAlgn="base">
        <a:spcBef>
          <a:spcPct val="0"/>
        </a:spcBef>
        <a:spcAft>
          <a:spcPct val="0"/>
        </a:spcAft>
        <a:defRPr sz="4400">
          <a:solidFill>
            <a:schemeClr val="accent1"/>
          </a:solidFill>
          <a:latin typeface="Calibri" pitchFamily="34" charset="0"/>
        </a:defRPr>
      </a:lvl6pPr>
      <a:lvl7pPr marL="914400" algn="ctr" rtl="0" fontAlgn="base">
        <a:spcBef>
          <a:spcPct val="0"/>
        </a:spcBef>
        <a:spcAft>
          <a:spcPct val="0"/>
        </a:spcAft>
        <a:defRPr sz="4400">
          <a:solidFill>
            <a:schemeClr val="accent1"/>
          </a:solidFill>
          <a:latin typeface="Calibri" pitchFamily="34" charset="0"/>
        </a:defRPr>
      </a:lvl7pPr>
      <a:lvl8pPr marL="1371600" algn="ctr" rtl="0" fontAlgn="base">
        <a:spcBef>
          <a:spcPct val="0"/>
        </a:spcBef>
        <a:spcAft>
          <a:spcPct val="0"/>
        </a:spcAft>
        <a:defRPr sz="4400">
          <a:solidFill>
            <a:schemeClr val="accent1"/>
          </a:solidFill>
          <a:latin typeface="Calibri" pitchFamily="34" charset="0"/>
        </a:defRPr>
      </a:lvl8pPr>
      <a:lvl9pPr marL="1828800" algn="ctr" rtl="0" fontAlgn="base">
        <a:spcBef>
          <a:spcPct val="0"/>
        </a:spcBef>
        <a:spcAft>
          <a:spcPct val="0"/>
        </a:spcAft>
        <a:defRPr sz="4400">
          <a:solidFill>
            <a:schemeClr val="accent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24.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image" Target="../media/image32.jpeg"/><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35.png"/><Relationship Id="rId10" Type="http://schemas.openxmlformats.org/officeDocument/2006/relationships/image" Target="../media/image40.png"/><Relationship Id="rId4" Type="http://schemas.openxmlformats.org/officeDocument/2006/relationships/image" Target="../media/image34.png"/><Relationship Id="rId9" Type="http://schemas.openxmlformats.org/officeDocument/2006/relationships/image" Target="../media/image39.png"/></Relationships>
</file>

<file path=ppt/slides/_rels/slide25.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42.emf"/><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43.emf"/><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5.emf"/><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2.xml"/><Relationship Id="rId4" Type="http://schemas.openxmlformats.org/officeDocument/2006/relationships/image" Target="../media/image54.png"/></Relationships>
</file>

<file path=ppt/slides/_rels/slide3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2.xml"/><Relationship Id="rId4" Type="http://schemas.openxmlformats.org/officeDocument/2006/relationships/image" Target="../media/image59.png"/></Relationships>
</file>

<file path=ppt/slides/_rels/slide3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2.xml"/><Relationship Id="rId4" Type="http://schemas.openxmlformats.org/officeDocument/2006/relationships/image" Target="../media/image62.png"/></Relationships>
</file>

<file path=ppt/slides/_rels/slide37.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2.xml"/><Relationship Id="rId4" Type="http://schemas.openxmlformats.org/officeDocument/2006/relationships/image" Target="../media/image65.png"/></Relationships>
</file>

<file path=ppt/slides/_rels/slide38.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2.xml"/><Relationship Id="rId4" Type="http://schemas.openxmlformats.org/officeDocument/2006/relationships/image" Target="../media/image68.png"/></Relationships>
</file>

<file path=ppt/slides/_rels/slide39.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3.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3.xml"/><Relationship Id="rId4" Type="http://schemas.openxmlformats.org/officeDocument/2006/relationships/image" Target="../media/image9.png"/></Relationships>
</file>

<file path=ppt/slides/_rels/slide60.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2.xml"/><Relationship Id="rId5" Type="http://schemas.openxmlformats.org/officeDocument/2006/relationships/image" Target="../media/image81.png"/><Relationship Id="rId4" Type="http://schemas.openxmlformats.org/officeDocument/2006/relationships/image" Target="../media/image80.png"/></Relationships>
</file>

<file path=ppt/slides/_rels/slide61.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88.wmf"/><Relationship Id="rId2" Type="http://schemas.openxmlformats.org/officeDocument/2006/relationships/oleObject" Target="../embeddings/oleObject1.bin"/><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image" Target="../media/image10.png"/><Relationship Id="rId1" Type="http://schemas.openxmlformats.org/officeDocument/2006/relationships/slideLayout" Target="../slideLayouts/slideLayout13.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3.xml"/><Relationship Id="rId5" Type="http://schemas.openxmlformats.org/officeDocument/2006/relationships/image" Target="../media/image20.png"/><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Τίτλος 1"/>
          <p:cNvSpPr>
            <a:spLocks noGrp="1"/>
          </p:cNvSpPr>
          <p:nvPr>
            <p:ph type="ctrTitle"/>
          </p:nvPr>
        </p:nvSpPr>
        <p:spPr>
          <a:xfrm>
            <a:off x="685800" y="2006600"/>
            <a:ext cx="7772400" cy="1470025"/>
          </a:xfrm>
        </p:spPr>
        <p:txBody>
          <a:bodyPr/>
          <a:lstStyle/>
          <a:p>
            <a:pPr eaLnBrk="1" hangingPunct="1"/>
            <a:r>
              <a:rPr lang="el-GR" altLang="el-GR" dirty="0"/>
              <a:t>Ιστορία Οικονομικών Θεωριών</a:t>
            </a:r>
          </a:p>
        </p:txBody>
      </p:sp>
      <p:sp>
        <p:nvSpPr>
          <p:cNvPr id="9219" name="Υπότιτλος 2"/>
          <p:cNvSpPr>
            <a:spLocks noGrp="1"/>
          </p:cNvSpPr>
          <p:nvPr>
            <p:ph type="subTitle" idx="1"/>
          </p:nvPr>
        </p:nvSpPr>
        <p:spPr>
          <a:xfrm>
            <a:off x="682625" y="2996952"/>
            <a:ext cx="7775575" cy="1752600"/>
          </a:xfrm>
        </p:spPr>
        <p:txBody>
          <a:bodyPr/>
          <a:lstStyle/>
          <a:p>
            <a:pPr eaLnBrk="1" hangingPunct="1"/>
            <a:r>
              <a:rPr lang="el-GR" altLang="el-GR" sz="2800" dirty="0">
                <a:solidFill>
                  <a:schemeClr val="accent1"/>
                </a:solidFill>
              </a:rPr>
              <a:t>Ενότητα </a:t>
            </a:r>
            <a:r>
              <a:rPr lang="en-US" altLang="el-GR" sz="2800" b="1" dirty="0">
                <a:solidFill>
                  <a:schemeClr val="accent1"/>
                </a:solidFill>
              </a:rPr>
              <a:t>7</a:t>
            </a:r>
            <a:r>
              <a:rPr lang="el-GR" altLang="el-GR" sz="2800" dirty="0">
                <a:solidFill>
                  <a:schemeClr val="accent1"/>
                </a:solidFill>
              </a:rPr>
              <a:t>:</a:t>
            </a:r>
            <a:r>
              <a:rPr lang="en-US" altLang="el-GR" sz="2800" dirty="0">
                <a:solidFill>
                  <a:schemeClr val="accent1"/>
                </a:solidFill>
              </a:rPr>
              <a:t> </a:t>
            </a:r>
            <a:r>
              <a:rPr lang="el-GR" altLang="el-GR" sz="2800" dirty="0"/>
              <a:t>Η κριτική της πολιτικής οικονομίας: </a:t>
            </a:r>
            <a:endParaRPr lang="en-US" altLang="el-GR" sz="2800" dirty="0"/>
          </a:p>
          <a:p>
            <a:pPr eaLnBrk="1" hangingPunct="1"/>
            <a:r>
              <a:rPr lang="el-GR" altLang="el-GR" sz="2800" b="1" dirty="0"/>
              <a:t>Αναρχία, Σοσιαλισμός και </a:t>
            </a:r>
            <a:r>
              <a:rPr lang="en-US" altLang="el-GR" sz="2800" b="1" dirty="0"/>
              <a:t>Karl Marx </a:t>
            </a:r>
            <a:endParaRPr lang="el-GR" altLang="el-GR" sz="2800" b="1" dirty="0"/>
          </a:p>
          <a:p>
            <a:pPr eaLnBrk="1" hangingPunct="1"/>
            <a:endParaRPr lang="en-US" altLang="el-GR" sz="2000" dirty="0"/>
          </a:p>
          <a:p>
            <a:pPr eaLnBrk="1" hangingPunct="1"/>
            <a:r>
              <a:rPr lang="el-GR" altLang="el-GR" sz="2800" dirty="0"/>
              <a:t>Κωνσταντίνος </a:t>
            </a:r>
            <a:r>
              <a:rPr lang="el-GR" altLang="el-GR" sz="2800" dirty="0" err="1"/>
              <a:t>Ρεπαπής</a:t>
            </a:r>
            <a:r>
              <a:rPr lang="el-GR" altLang="el-GR" sz="2800" dirty="0"/>
              <a:t> βασισμένο στις σημειώσεις του Νίκου </a:t>
            </a:r>
            <a:r>
              <a:rPr lang="el-GR" altLang="el-GR" sz="2800" dirty="0" err="1"/>
              <a:t>Θεοχαράκη</a:t>
            </a:r>
            <a:endParaRPr lang="el-GR" altLang="el-GR" sz="2800" dirty="0"/>
          </a:p>
          <a:p>
            <a:pPr eaLnBrk="1" hangingPunct="1"/>
            <a:r>
              <a:rPr lang="el-GR" altLang="el-GR" sz="2800" dirty="0"/>
              <a:t>Σχολή Οικονομικών και Πολιτικών Επιστημών</a:t>
            </a:r>
          </a:p>
          <a:p>
            <a:pPr eaLnBrk="1" hangingPunct="1"/>
            <a:r>
              <a:rPr lang="el-GR" altLang="el-GR" sz="2800" dirty="0"/>
              <a:t>Τμήμα Οικονομικών Επιστημών</a:t>
            </a:r>
            <a:endParaRPr lang="en-US" altLang="el-GR" sz="2800" dirty="0"/>
          </a:p>
          <a:p>
            <a:pPr eaLnBrk="1" hangingPunct="1"/>
            <a:endParaRPr lang="el-GR" altLang="el-GR" sz="2800" dirty="0"/>
          </a:p>
        </p:txBody>
      </p:sp>
      <p:pic>
        <p:nvPicPr>
          <p:cNvPr id="9220" name="Picture 6" descr="Λογότυπο Εθνικόν και Καποδιστριακόν Πανεπιστήμιον Αθηνών"/>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79388" y="404813"/>
            <a:ext cx="4148137" cy="817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144940-6A30-CCBB-1EC2-F4D310C552CB}"/>
              </a:ext>
            </a:extLst>
          </p:cNvPr>
          <p:cNvSpPr>
            <a:spLocks noGrp="1"/>
          </p:cNvSpPr>
          <p:nvPr>
            <p:ph type="title"/>
          </p:nvPr>
        </p:nvSpPr>
        <p:spPr/>
        <p:txBody>
          <a:bodyPr/>
          <a:lstStyle/>
          <a:p>
            <a:r>
              <a:rPr lang="en-GB" dirty="0"/>
              <a:t>Godwin </a:t>
            </a:r>
            <a:r>
              <a:rPr lang="el-GR" dirty="0"/>
              <a:t>Και </a:t>
            </a:r>
            <a:r>
              <a:rPr lang="en-GB" dirty="0"/>
              <a:t>Malthus II</a:t>
            </a:r>
          </a:p>
        </p:txBody>
      </p:sp>
      <p:sp>
        <p:nvSpPr>
          <p:cNvPr id="3" name="Content Placeholder 2">
            <a:extLst>
              <a:ext uri="{FF2B5EF4-FFF2-40B4-BE49-F238E27FC236}">
                <a16:creationId xmlns:a16="http://schemas.microsoft.com/office/drawing/2014/main" id="{F9DF89A4-C6ED-B609-5ECB-FF61A577A0D6}"/>
              </a:ext>
            </a:extLst>
          </p:cNvPr>
          <p:cNvSpPr>
            <a:spLocks noGrp="1"/>
          </p:cNvSpPr>
          <p:nvPr>
            <p:ph idx="1"/>
          </p:nvPr>
        </p:nvSpPr>
        <p:spPr>
          <a:xfrm>
            <a:off x="755576" y="1417638"/>
            <a:ext cx="7416824" cy="4531643"/>
          </a:xfrm>
        </p:spPr>
        <p:txBody>
          <a:bodyPr/>
          <a:lstStyle/>
          <a:p>
            <a:pPr marL="457200" lvl="1" indent="0">
              <a:buNone/>
              <a:defRPr/>
            </a:pPr>
            <a:r>
              <a:rPr kumimoji="0" lang="en-US" sz="1800" b="0" i="0" u="none" strike="noStrike" kern="1200" cap="none" spc="0" normalizeH="0" baseline="0" noProof="0" dirty="0">
                <a:ln>
                  <a:noFill/>
                </a:ln>
                <a:solidFill>
                  <a:srgbClr val="FF0000"/>
                </a:solidFill>
                <a:effectLst/>
                <a:uLnTx/>
                <a:uFillTx/>
                <a:latin typeface="Calibri"/>
                <a:ea typeface="+mn-ea"/>
                <a:cs typeface="+mn-cs"/>
              </a:rPr>
              <a:t>No human institutions here existed, to the perverseness of which Mr. Godwin ascribes the original sin of the worst men. </a:t>
            </a:r>
            <a:r>
              <a:rPr kumimoji="0" lang="en-US" sz="1800" b="0" i="0" u="none" strike="noStrike" kern="1200" cap="none" spc="0" normalizeH="0" baseline="0" noProof="0" dirty="0">
                <a:ln>
                  <a:noFill/>
                </a:ln>
                <a:solidFill>
                  <a:prstClr val="black"/>
                </a:solidFill>
                <a:effectLst/>
                <a:uLnTx/>
                <a:uFillTx/>
                <a:latin typeface="Calibri"/>
                <a:ea typeface="+mn-ea"/>
                <a:cs typeface="+mn-cs"/>
              </a:rPr>
              <a:t>No opposition had been produced by them between public and private good. No monopoly had been created of those advantages which reason directs to be left in common. No man had been goaded to the breach of order by unjust laws. Benevolence had established her reign in all hearts: and </a:t>
            </a:r>
            <a:r>
              <a:rPr kumimoji="0" lang="en-US" sz="1800" b="0" i="0" u="none" strike="noStrike" kern="1200" cap="none" spc="0" normalizeH="0" baseline="0" noProof="0" dirty="0">
                <a:ln>
                  <a:noFill/>
                </a:ln>
                <a:solidFill>
                  <a:srgbClr val="FF0000"/>
                </a:solidFill>
                <a:effectLst/>
                <a:uLnTx/>
                <a:uFillTx/>
                <a:latin typeface="Calibri"/>
                <a:ea typeface="+mn-ea"/>
                <a:cs typeface="+mn-cs"/>
              </a:rPr>
              <a:t>yet in so short a period as within fifty years, violence, oppression, falsehood, misery, every hateful vice, and every form of distress, which degrade and sadden the present state of society, seem to have been generated by the most imperious circumstances, by laws inherent in the nature of man, and absolutely independent of it human regulations</a:t>
            </a:r>
            <a:r>
              <a:rPr kumimoji="0" lang="el-GR" sz="1800" b="0" i="0" u="none" strike="noStrike" kern="1200" cap="none" spc="0" normalizeH="0" baseline="0" noProof="0" dirty="0">
                <a:ln>
                  <a:noFill/>
                </a:ln>
                <a:solidFill>
                  <a:srgbClr val="FF0000"/>
                </a:solidFill>
                <a:effectLst/>
                <a:uLnTx/>
                <a:uFillTx/>
                <a:latin typeface="Calibri"/>
                <a:ea typeface="+mn-ea"/>
                <a:cs typeface="+mn-cs"/>
              </a:rPr>
              <a:t>.</a:t>
            </a:r>
            <a:endParaRPr kumimoji="0" lang="en-US" sz="1800" b="0" i="0" u="none" strike="noStrike" kern="1200" cap="none" spc="0" normalizeH="0" baseline="0" noProof="0" dirty="0">
              <a:ln>
                <a:noFill/>
              </a:ln>
              <a:solidFill>
                <a:srgbClr val="FF0000"/>
              </a:solidFill>
              <a:effectLst/>
              <a:uLnTx/>
              <a:uFillTx/>
              <a:latin typeface="Calibri"/>
              <a:ea typeface="+mn-ea"/>
              <a:cs typeface="+mn-cs"/>
            </a:endParaRPr>
          </a:p>
          <a:p>
            <a:pPr marL="457200" lvl="1" indent="0">
              <a:buNone/>
              <a:defRPr/>
            </a:pPr>
            <a:endParaRPr kumimoji="0" lang="el-GR" sz="1800" b="0" i="0" u="none" strike="noStrike" kern="1200" cap="none" spc="0" normalizeH="0" baseline="0" noProof="0" dirty="0">
              <a:ln>
                <a:noFill/>
              </a:ln>
              <a:solidFill>
                <a:srgbClr val="FF0000"/>
              </a:solidFill>
              <a:effectLst/>
              <a:uLnTx/>
              <a:uFillTx/>
              <a:latin typeface="Calibri"/>
              <a:ea typeface="+mn-ea"/>
              <a:cs typeface="+mn-cs"/>
            </a:endParaRPr>
          </a:p>
          <a:p>
            <a:pPr marL="457200" lvl="1" indent="0">
              <a:buNone/>
              <a:defRPr/>
            </a:pPr>
            <a:r>
              <a:rPr lang="el-GR" sz="1800" dirty="0"/>
              <a:t> Ο φυσικός νόμος του ανθρώπου και του πληθυσμού θα καταστρέψει την τέλεια κοινωνία.</a:t>
            </a:r>
            <a:endParaRPr kumimoji="0" lang="en-GB" sz="1800" b="0" i="0" u="none" strike="noStrike" kern="1200" cap="none" spc="0" normalizeH="0" baseline="0" noProof="0" dirty="0">
              <a:ln>
                <a:noFill/>
              </a:ln>
              <a:solidFill>
                <a:srgbClr val="FF0000"/>
              </a:solidFill>
              <a:effectLst/>
              <a:uLnTx/>
              <a:uFillTx/>
              <a:latin typeface="Calibri"/>
              <a:ea typeface="+mn-ea"/>
              <a:cs typeface="+mn-cs"/>
            </a:endParaRPr>
          </a:p>
        </p:txBody>
      </p:sp>
    </p:spTree>
    <p:extLst>
      <p:ext uri="{BB962C8B-B14F-4D97-AF65-F5344CB8AC3E}">
        <p14:creationId xmlns:p14="http://schemas.microsoft.com/office/powerpoint/2010/main" val="268119060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15FD28-1AEE-F72E-D614-AD11CE3DD67F}"/>
              </a:ext>
            </a:extLst>
          </p:cNvPr>
          <p:cNvSpPr>
            <a:spLocks noGrp="1"/>
          </p:cNvSpPr>
          <p:nvPr>
            <p:ph type="title"/>
          </p:nvPr>
        </p:nvSpPr>
        <p:spPr>
          <a:xfrm>
            <a:off x="457200" y="274638"/>
            <a:ext cx="8229600" cy="850106"/>
          </a:xfrm>
        </p:spPr>
        <p:txBody>
          <a:bodyPr/>
          <a:lstStyle/>
          <a:p>
            <a:r>
              <a:rPr lang="en-GB" dirty="0"/>
              <a:t>Godwin </a:t>
            </a:r>
            <a:r>
              <a:rPr lang="el-GR" dirty="0"/>
              <a:t>Και </a:t>
            </a:r>
            <a:r>
              <a:rPr lang="en-GB" dirty="0"/>
              <a:t>Malthus III</a:t>
            </a:r>
          </a:p>
        </p:txBody>
      </p:sp>
      <p:sp>
        <p:nvSpPr>
          <p:cNvPr id="3" name="Content Placeholder 2">
            <a:extLst>
              <a:ext uri="{FF2B5EF4-FFF2-40B4-BE49-F238E27FC236}">
                <a16:creationId xmlns:a16="http://schemas.microsoft.com/office/drawing/2014/main" id="{E5CE6EA3-FA72-A659-52C8-01E33132226A}"/>
              </a:ext>
            </a:extLst>
          </p:cNvPr>
          <p:cNvSpPr>
            <a:spLocks noGrp="1"/>
          </p:cNvSpPr>
          <p:nvPr>
            <p:ph idx="1"/>
          </p:nvPr>
        </p:nvSpPr>
        <p:spPr>
          <a:xfrm>
            <a:off x="457200" y="1340768"/>
            <a:ext cx="8236556" cy="4741987"/>
          </a:xfrm>
        </p:spPr>
        <p:txBody>
          <a:bodyPr/>
          <a:lstStyle/>
          <a:p>
            <a:r>
              <a:rPr lang="en-US" sz="1800" dirty="0"/>
              <a:t>Godwin: </a:t>
            </a:r>
            <a:r>
              <a:rPr lang="el-GR" sz="1800" dirty="0"/>
              <a:t>Οι απολαύσεις των ανθρώπων αλλάζουν</a:t>
            </a:r>
          </a:p>
          <a:p>
            <a:pPr lvl="1"/>
            <a:r>
              <a:rPr lang="en-US" sz="1800" dirty="0"/>
              <a:t>"a change in the structure of human action, if not of human nature, specifically the eclipsing of the desire for sex by the development of intellectual pleasures”</a:t>
            </a:r>
          </a:p>
          <a:p>
            <a:pPr marL="457200" lvl="1" indent="0">
              <a:buNone/>
            </a:pPr>
            <a:endParaRPr lang="el-GR" sz="1000" dirty="0"/>
          </a:p>
          <a:p>
            <a:r>
              <a:rPr lang="en-US" sz="1800" dirty="0"/>
              <a:t>1820, Godwin </a:t>
            </a:r>
            <a:r>
              <a:rPr lang="en-US" sz="1800" i="1" dirty="0"/>
              <a:t>Of Population: An Enquiry Concerning the Power of Increase in the Numbers of Mankind</a:t>
            </a:r>
          </a:p>
          <a:p>
            <a:pPr lvl="1"/>
            <a:r>
              <a:rPr lang="el-GR" sz="1800" i="1" dirty="0"/>
              <a:t>Ο </a:t>
            </a:r>
            <a:r>
              <a:rPr lang="en-US" sz="1800" i="1" dirty="0"/>
              <a:t>Godwin </a:t>
            </a:r>
            <a:r>
              <a:rPr lang="el-GR" sz="1800" i="1" dirty="0"/>
              <a:t>είχε 12 αδέλφια αλλά διαπίστωνε ότι πλέον οι γυναίκες (1820) δεν έκαναν τόσα παιδιά (κατά μέσο όρο κάτω από 8)</a:t>
            </a:r>
          </a:p>
          <a:p>
            <a:pPr lvl="1"/>
            <a:r>
              <a:rPr lang="en-US" sz="1800" i="1" dirty="0"/>
              <a:t>“…I might close my argument here, and lay down the pen with this brief remark, that, when this author shall have produced from any country, the United States of North America not excepted, a register of marriages and births, from which it shall appear that </a:t>
            </a:r>
            <a:r>
              <a:rPr lang="en-US" sz="1800" i="1" dirty="0">
                <a:solidFill>
                  <a:srgbClr val="FF0000"/>
                </a:solidFill>
              </a:rPr>
              <a:t>there are on an average eight births to a marriage, then, and not till then, can I have any just reason to admit his doctrine of the geometrical ratio</a:t>
            </a:r>
            <a:r>
              <a:rPr lang="en-US" sz="1800" i="1" dirty="0"/>
              <a:t>….”</a:t>
            </a:r>
            <a:endParaRPr lang="en-GB" sz="1800" i="1" dirty="0"/>
          </a:p>
        </p:txBody>
      </p:sp>
    </p:spTree>
    <p:extLst>
      <p:ext uri="{BB962C8B-B14F-4D97-AF65-F5344CB8AC3E}">
        <p14:creationId xmlns:p14="http://schemas.microsoft.com/office/powerpoint/2010/main" val="327819241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51C837-B477-213B-0540-A1B20C862DE1}"/>
              </a:ext>
            </a:extLst>
          </p:cNvPr>
          <p:cNvSpPr>
            <a:spLocks noGrp="1"/>
          </p:cNvSpPr>
          <p:nvPr>
            <p:ph type="title"/>
          </p:nvPr>
        </p:nvSpPr>
        <p:spPr>
          <a:xfrm>
            <a:off x="457200" y="274638"/>
            <a:ext cx="8229600" cy="1143000"/>
          </a:xfrm>
        </p:spPr>
        <p:txBody>
          <a:bodyPr wrap="square" anchor="ctr">
            <a:normAutofit fontScale="90000"/>
          </a:bodyPr>
          <a:lstStyle/>
          <a:p>
            <a:r>
              <a:rPr lang="en-US" dirty="0"/>
              <a:t>Robert Owen</a:t>
            </a:r>
            <a:br>
              <a:rPr lang="el-GR" dirty="0"/>
            </a:br>
            <a:r>
              <a:rPr lang="el-GR" dirty="0"/>
              <a:t>(</a:t>
            </a:r>
            <a:r>
              <a:rPr lang="en-US" dirty="0"/>
              <a:t>1771 – 1858</a:t>
            </a:r>
            <a:r>
              <a:rPr lang="el-GR" dirty="0"/>
              <a:t>)</a:t>
            </a:r>
            <a:r>
              <a:rPr lang="en-US" dirty="0"/>
              <a:t> </a:t>
            </a:r>
            <a:br>
              <a:rPr lang="el-GR" dirty="0"/>
            </a:br>
            <a:endParaRPr lang="en-GB" dirty="0"/>
          </a:p>
        </p:txBody>
      </p:sp>
      <p:sp>
        <p:nvSpPr>
          <p:cNvPr id="9" name="Content Placeholder 2">
            <a:extLst>
              <a:ext uri="{FF2B5EF4-FFF2-40B4-BE49-F238E27FC236}">
                <a16:creationId xmlns:a16="http://schemas.microsoft.com/office/drawing/2014/main" id="{E83D54F7-7ABF-2742-85E6-99E2772FB7CA}"/>
              </a:ext>
            </a:extLst>
          </p:cNvPr>
          <p:cNvSpPr>
            <a:spLocks noGrp="1"/>
          </p:cNvSpPr>
          <p:nvPr>
            <p:ph sz="half" idx="1"/>
          </p:nvPr>
        </p:nvSpPr>
        <p:spPr>
          <a:xfrm>
            <a:off x="179512" y="1600200"/>
            <a:ext cx="4316288" cy="4781128"/>
          </a:xfrm>
        </p:spPr>
        <p:txBody>
          <a:bodyPr/>
          <a:lstStyle/>
          <a:p>
            <a:r>
              <a:rPr lang="el-GR" sz="2000" dirty="0"/>
              <a:t>Από Ουαλία γεννήθηκε φτωχός αλλά σύντομα έκανε μεγάλη περιουσία στην επεξεργασία υφάσματος</a:t>
            </a:r>
          </a:p>
          <a:p>
            <a:r>
              <a:rPr lang="el-GR" sz="2000" dirty="0"/>
              <a:t>Άγγλος ιδρυτής του ουτοπικού σοσιαλισμού και συντεχνιακού καπιταλισμού.</a:t>
            </a:r>
          </a:p>
          <a:p>
            <a:r>
              <a:rPr lang="el-GR" sz="2000" dirty="0"/>
              <a:t>Αυτοδίδακτος αλλά με πάθος για τα βιβλία.</a:t>
            </a:r>
          </a:p>
          <a:p>
            <a:r>
              <a:rPr lang="en-US" sz="2000" i="1" dirty="0"/>
              <a:t>A New View of Society </a:t>
            </a:r>
            <a:r>
              <a:rPr lang="en-US" sz="2000" dirty="0"/>
              <a:t>(1813-16)</a:t>
            </a:r>
          </a:p>
          <a:p>
            <a:r>
              <a:rPr lang="en-US" sz="2000" i="1" dirty="0"/>
              <a:t>Report to the county of Lanark </a:t>
            </a:r>
            <a:r>
              <a:rPr lang="en-US" sz="2000" dirty="0"/>
              <a:t>(1820)</a:t>
            </a:r>
          </a:p>
        </p:txBody>
      </p:sp>
      <p:pic>
        <p:nvPicPr>
          <p:cNvPr id="4" name="Picture 3" descr="A painting of a person&#10;&#10;Description automatically generated">
            <a:extLst>
              <a:ext uri="{FF2B5EF4-FFF2-40B4-BE49-F238E27FC236}">
                <a16:creationId xmlns:a16="http://schemas.microsoft.com/office/drawing/2014/main" id="{36825B9A-8618-6290-B548-AD68A54207CE}"/>
              </a:ext>
            </a:extLst>
          </p:cNvPr>
          <p:cNvPicPr>
            <a:picLocks noChangeAspect="1"/>
          </p:cNvPicPr>
          <p:nvPr/>
        </p:nvPicPr>
        <p:blipFill>
          <a:blip r:embed="rId2"/>
          <a:srcRect r="-3" b="11464"/>
          <a:stretch/>
        </p:blipFill>
        <p:spPr>
          <a:xfrm>
            <a:off x="4648200" y="1600200"/>
            <a:ext cx="4038600" cy="4525963"/>
          </a:xfrm>
          <a:prstGeom prst="rect">
            <a:avLst/>
          </a:prstGeom>
          <a:noFill/>
        </p:spPr>
      </p:pic>
    </p:spTree>
    <p:extLst>
      <p:ext uri="{BB962C8B-B14F-4D97-AF65-F5344CB8AC3E}">
        <p14:creationId xmlns:p14="http://schemas.microsoft.com/office/powerpoint/2010/main" val="302858899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C3A8CE-5478-03DB-D870-11DA19DC791B}"/>
              </a:ext>
            </a:extLst>
          </p:cNvPr>
          <p:cNvSpPr>
            <a:spLocks noGrp="1"/>
          </p:cNvSpPr>
          <p:nvPr>
            <p:ph type="title"/>
          </p:nvPr>
        </p:nvSpPr>
        <p:spPr>
          <a:xfrm>
            <a:off x="457200" y="274638"/>
            <a:ext cx="8229600" cy="706090"/>
          </a:xfrm>
        </p:spPr>
        <p:txBody>
          <a:bodyPr/>
          <a:lstStyle/>
          <a:p>
            <a:r>
              <a:rPr lang="el-GR" dirty="0"/>
              <a:t>Η Φύση του Ανθρώπου</a:t>
            </a:r>
            <a:endParaRPr lang="en-GB" dirty="0"/>
          </a:p>
        </p:txBody>
      </p:sp>
      <p:sp>
        <p:nvSpPr>
          <p:cNvPr id="3" name="Content Placeholder 2">
            <a:extLst>
              <a:ext uri="{FF2B5EF4-FFF2-40B4-BE49-F238E27FC236}">
                <a16:creationId xmlns:a16="http://schemas.microsoft.com/office/drawing/2014/main" id="{D500280B-5904-B49F-8A49-294C5722459F}"/>
              </a:ext>
            </a:extLst>
          </p:cNvPr>
          <p:cNvSpPr>
            <a:spLocks noGrp="1"/>
          </p:cNvSpPr>
          <p:nvPr>
            <p:ph sz="half" idx="1"/>
          </p:nvPr>
        </p:nvSpPr>
        <p:spPr>
          <a:xfrm>
            <a:off x="251520" y="1052736"/>
            <a:ext cx="8640960" cy="5073427"/>
          </a:xfrm>
        </p:spPr>
        <p:txBody>
          <a:bodyPr/>
          <a:lstStyle/>
          <a:p>
            <a:pPr marL="0" indent="0">
              <a:buNone/>
            </a:pPr>
            <a:r>
              <a:rPr lang="en-US" i="1" dirty="0"/>
              <a:t>“the character of man is formed for him and not by him”</a:t>
            </a:r>
            <a:endParaRPr lang="el-GR" i="1" dirty="0"/>
          </a:p>
          <a:p>
            <a:pPr marL="0" indent="0">
              <a:buNone/>
            </a:pPr>
            <a:r>
              <a:rPr lang="el-GR" dirty="0"/>
              <a:t>Α) Ο χαρακτήρας του ανθρώπου διαμορφώνεται από το περιβάλλον μέσα στο οποίο ανατρέφεται.</a:t>
            </a:r>
          </a:p>
          <a:p>
            <a:pPr lvl="1"/>
            <a:r>
              <a:rPr lang="en-US" dirty="0"/>
              <a:t>“since individuals are the product of their environment, their behavior would improve when their surroundings were altered”</a:t>
            </a:r>
            <a:endParaRPr lang="el-GR" dirty="0"/>
          </a:p>
          <a:p>
            <a:pPr marL="0" indent="0">
              <a:buNone/>
            </a:pPr>
            <a:r>
              <a:rPr lang="el-GR" dirty="0"/>
              <a:t>Β) ο ελεύθερος ανταγωνισμός εξαχρειώνει τον χαρακτήρα των ανθρώπων γιατί εξαναγκάζει τους εργοδότες για να επιβιώσουν να υιοθετούν απέναντι στους εργάτες τους απάνθρωπη συμπεριφορά.</a:t>
            </a:r>
          </a:p>
          <a:p>
            <a:pPr lvl="1"/>
            <a:r>
              <a:rPr lang="en-US" dirty="0"/>
              <a:t>Individual responsibility /competition and individual interests/ “buying cheap and selling dear”</a:t>
            </a:r>
          </a:p>
          <a:p>
            <a:endParaRPr lang="en-GB" dirty="0"/>
          </a:p>
        </p:txBody>
      </p:sp>
    </p:spTree>
    <p:extLst>
      <p:ext uri="{BB962C8B-B14F-4D97-AF65-F5344CB8AC3E}">
        <p14:creationId xmlns:p14="http://schemas.microsoft.com/office/powerpoint/2010/main" val="408736506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46886F-C4CC-603D-B110-0657C46468AD}"/>
              </a:ext>
            </a:extLst>
          </p:cNvPr>
          <p:cNvSpPr>
            <a:spLocks noGrp="1"/>
          </p:cNvSpPr>
          <p:nvPr>
            <p:ph type="title"/>
          </p:nvPr>
        </p:nvSpPr>
        <p:spPr/>
        <p:txBody>
          <a:bodyPr/>
          <a:lstStyle/>
          <a:p>
            <a:r>
              <a:rPr lang="el-GR" dirty="0"/>
              <a:t>Πρακτικές λύσεις</a:t>
            </a:r>
            <a:endParaRPr lang="en-GB" dirty="0"/>
          </a:p>
        </p:txBody>
      </p:sp>
      <p:sp>
        <p:nvSpPr>
          <p:cNvPr id="3" name="Content Placeholder 2">
            <a:extLst>
              <a:ext uri="{FF2B5EF4-FFF2-40B4-BE49-F238E27FC236}">
                <a16:creationId xmlns:a16="http://schemas.microsoft.com/office/drawing/2014/main" id="{6F0AD42A-6941-66A5-975F-786412516380}"/>
              </a:ext>
            </a:extLst>
          </p:cNvPr>
          <p:cNvSpPr>
            <a:spLocks noGrp="1"/>
          </p:cNvSpPr>
          <p:nvPr>
            <p:ph sz="half" idx="1"/>
          </p:nvPr>
        </p:nvSpPr>
        <p:spPr>
          <a:xfrm>
            <a:off x="251520" y="1600200"/>
            <a:ext cx="8568952" cy="4525963"/>
          </a:xfrm>
        </p:spPr>
        <p:txBody>
          <a:bodyPr/>
          <a:lstStyle/>
          <a:p>
            <a:r>
              <a:rPr lang="el-GR" dirty="0"/>
              <a:t>Τον απασχολούσε το θέμα του υπερπληθυσμού (</a:t>
            </a:r>
            <a:r>
              <a:rPr lang="en-US" dirty="0"/>
              <a:t>Malthus) </a:t>
            </a:r>
            <a:r>
              <a:rPr lang="el-GR" dirty="0"/>
              <a:t>και ασχολήθηκε με τα προφυλακτικά ως λύση.</a:t>
            </a:r>
          </a:p>
          <a:p>
            <a:pPr marL="0" indent="0">
              <a:buNone/>
            </a:pPr>
            <a:endParaRPr lang="el-GR" dirty="0"/>
          </a:p>
          <a:p>
            <a:r>
              <a:rPr lang="el-GR" dirty="0"/>
              <a:t>Τάσσεται υπέρ της αντικαταστάσεως του χρήματος με «ομόλογα εργασίας» που θα δίνονταν σε κάθε εργαζόμενο ανάλογα με τις ώρες που εργάστηκε. </a:t>
            </a:r>
          </a:p>
          <a:p>
            <a:pPr lvl="1"/>
            <a:r>
              <a:rPr lang="el-GR" dirty="0"/>
              <a:t>Το σύστημα θα ήταν δίκαιο και θα βοηθούσε στην δημιουργία ηθικών ανθρώπων- αφού οι απολαβές βασίζονται στην εργασία. </a:t>
            </a:r>
          </a:p>
          <a:p>
            <a:pPr lvl="1"/>
            <a:endParaRPr lang="en-GB" dirty="0"/>
          </a:p>
        </p:txBody>
      </p:sp>
    </p:spTree>
    <p:extLst>
      <p:ext uri="{BB962C8B-B14F-4D97-AF65-F5344CB8AC3E}">
        <p14:creationId xmlns:p14="http://schemas.microsoft.com/office/powerpoint/2010/main" val="428751471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8B0728-3FF2-2EAD-DF8A-66D35832E44B}"/>
              </a:ext>
            </a:extLst>
          </p:cNvPr>
          <p:cNvSpPr>
            <a:spLocks noGrp="1"/>
          </p:cNvSpPr>
          <p:nvPr>
            <p:ph type="title"/>
          </p:nvPr>
        </p:nvSpPr>
        <p:spPr/>
        <p:txBody>
          <a:bodyPr/>
          <a:lstStyle/>
          <a:p>
            <a:r>
              <a:rPr lang="el-GR" dirty="0"/>
              <a:t>Βιομηχανοποίηση και καταμερισμός εργασίας </a:t>
            </a:r>
            <a:endParaRPr lang="en-GB" dirty="0"/>
          </a:p>
        </p:txBody>
      </p:sp>
      <p:sp>
        <p:nvSpPr>
          <p:cNvPr id="3" name="Content Placeholder 2">
            <a:extLst>
              <a:ext uri="{FF2B5EF4-FFF2-40B4-BE49-F238E27FC236}">
                <a16:creationId xmlns:a16="http://schemas.microsoft.com/office/drawing/2014/main" id="{31E0DD09-0468-ED73-24F0-654D286C4BC5}"/>
              </a:ext>
            </a:extLst>
          </p:cNvPr>
          <p:cNvSpPr>
            <a:spLocks noGrp="1"/>
          </p:cNvSpPr>
          <p:nvPr>
            <p:ph sz="half" idx="1"/>
          </p:nvPr>
        </p:nvSpPr>
        <p:spPr>
          <a:xfrm>
            <a:off x="457200" y="1916832"/>
            <a:ext cx="8075240" cy="4209331"/>
          </a:xfrm>
        </p:spPr>
        <p:txBody>
          <a:bodyPr/>
          <a:lstStyle/>
          <a:p>
            <a:r>
              <a:rPr lang="en-US" sz="2000" dirty="0"/>
              <a:t>Adam Smith - The division of labor created phenomenal productivity gains, but also led to repetition of chores by the worker and loss of creative interest.</a:t>
            </a:r>
          </a:p>
          <a:p>
            <a:pPr marL="0" indent="0">
              <a:buNone/>
            </a:pPr>
            <a:endParaRPr lang="en-US" sz="2000" dirty="0"/>
          </a:p>
          <a:p>
            <a:r>
              <a:rPr lang="en-US" sz="2000" dirty="0"/>
              <a:t>Robert Owen- but mechanization means that  a narrow division of </a:t>
            </a:r>
            <a:r>
              <a:rPr lang="en-US" sz="2000" dirty="0" err="1"/>
              <a:t>labour</a:t>
            </a:r>
            <a:r>
              <a:rPr lang="en-US" sz="2000" dirty="0"/>
              <a:t> is unnecessary. </a:t>
            </a:r>
          </a:p>
          <a:p>
            <a:pPr lvl="1"/>
            <a:r>
              <a:rPr lang="en-US" sz="2000" dirty="0"/>
              <a:t>Machinery didn’t enslave the workers, it allowed workers to be part of the productive process in more creative ways.</a:t>
            </a:r>
          </a:p>
          <a:p>
            <a:pPr lvl="1"/>
            <a:r>
              <a:rPr lang="en-US" sz="2000" dirty="0"/>
              <a:t>Machinery created the possibility of education for everyone and free time to enjoy culture and knowledge.</a:t>
            </a:r>
          </a:p>
          <a:p>
            <a:pPr lvl="1"/>
            <a:r>
              <a:rPr lang="en-US" sz="2000" dirty="0"/>
              <a:t>Men would be free from the menial tasks of production.</a:t>
            </a:r>
            <a:r>
              <a:rPr lang="en-US" dirty="0"/>
              <a:t>	</a:t>
            </a:r>
            <a:endParaRPr lang="en-GB" dirty="0"/>
          </a:p>
        </p:txBody>
      </p:sp>
    </p:spTree>
    <p:extLst>
      <p:ext uri="{BB962C8B-B14F-4D97-AF65-F5344CB8AC3E}">
        <p14:creationId xmlns:p14="http://schemas.microsoft.com/office/powerpoint/2010/main" val="426919195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F26FE50-BB0B-637F-23D5-F4057AFB8A68}"/>
              </a:ext>
            </a:extLst>
          </p:cNvPr>
          <p:cNvSpPr>
            <a:spLocks noGrp="1"/>
          </p:cNvSpPr>
          <p:nvPr>
            <p:ph type="title"/>
          </p:nvPr>
        </p:nvSpPr>
        <p:spPr>
          <a:xfrm>
            <a:off x="457200" y="274638"/>
            <a:ext cx="8229600" cy="1143000"/>
          </a:xfrm>
        </p:spPr>
        <p:txBody>
          <a:bodyPr wrap="square" anchor="ctr">
            <a:normAutofit/>
          </a:bodyPr>
          <a:lstStyle/>
          <a:p>
            <a:pPr>
              <a:lnSpc>
                <a:spcPct val="90000"/>
              </a:lnSpc>
            </a:pPr>
            <a:r>
              <a:rPr lang="en-US" sz="3700" dirty="0"/>
              <a:t>“New moral society” </a:t>
            </a:r>
          </a:p>
          <a:p>
            <a:pPr>
              <a:lnSpc>
                <a:spcPct val="90000"/>
              </a:lnSpc>
            </a:pPr>
            <a:r>
              <a:rPr lang="el-GR" sz="3700" dirty="0"/>
              <a:t>Ουτοπικά σχέδια στην Αμερική</a:t>
            </a:r>
            <a:endParaRPr lang="en-GB" sz="3700" dirty="0"/>
          </a:p>
        </p:txBody>
      </p:sp>
      <p:pic>
        <p:nvPicPr>
          <p:cNvPr id="5" name="Picture 4">
            <a:extLst>
              <a:ext uri="{FF2B5EF4-FFF2-40B4-BE49-F238E27FC236}">
                <a16:creationId xmlns:a16="http://schemas.microsoft.com/office/drawing/2014/main" id="{B73144EF-DF8C-E519-0AA5-F110174E3A17}"/>
              </a:ext>
            </a:extLst>
          </p:cNvPr>
          <p:cNvPicPr>
            <a:picLocks noChangeAspect="1"/>
          </p:cNvPicPr>
          <p:nvPr/>
        </p:nvPicPr>
        <p:blipFill>
          <a:blip r:embed="rId2"/>
          <a:srcRect t="5989"/>
          <a:stretch/>
        </p:blipFill>
        <p:spPr>
          <a:xfrm>
            <a:off x="464156" y="1556792"/>
            <a:ext cx="8229600" cy="4525963"/>
          </a:xfrm>
          <a:prstGeom prst="rect">
            <a:avLst/>
          </a:prstGeom>
          <a:noFill/>
        </p:spPr>
      </p:pic>
    </p:spTree>
    <p:extLst>
      <p:ext uri="{BB962C8B-B14F-4D97-AF65-F5344CB8AC3E}">
        <p14:creationId xmlns:p14="http://schemas.microsoft.com/office/powerpoint/2010/main" val="350843879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537C01-B47B-FF91-D126-E5715CA258E7}"/>
              </a:ext>
            </a:extLst>
          </p:cNvPr>
          <p:cNvSpPr>
            <a:spLocks noGrp="1"/>
          </p:cNvSpPr>
          <p:nvPr>
            <p:ph type="title"/>
          </p:nvPr>
        </p:nvSpPr>
        <p:spPr>
          <a:xfrm>
            <a:off x="0" y="260648"/>
            <a:ext cx="9155360" cy="1143000"/>
          </a:xfrm>
        </p:spPr>
        <p:txBody>
          <a:bodyPr/>
          <a:lstStyle/>
          <a:p>
            <a:r>
              <a:rPr lang="el-GR" dirty="0" err="1"/>
              <a:t>Μέτα</a:t>
            </a:r>
            <a:r>
              <a:rPr lang="el-GR" dirty="0"/>
              <a:t>-δημοκρατικές κοινωνικές δομές</a:t>
            </a:r>
            <a:endParaRPr lang="en-GB" dirty="0"/>
          </a:p>
        </p:txBody>
      </p:sp>
      <p:sp>
        <p:nvSpPr>
          <p:cNvPr id="3" name="Content Placeholder 2">
            <a:extLst>
              <a:ext uri="{FF2B5EF4-FFF2-40B4-BE49-F238E27FC236}">
                <a16:creationId xmlns:a16="http://schemas.microsoft.com/office/drawing/2014/main" id="{6D5E8918-07A4-726F-B2E3-33433EB6A766}"/>
              </a:ext>
            </a:extLst>
          </p:cNvPr>
          <p:cNvSpPr>
            <a:spLocks noGrp="1"/>
          </p:cNvSpPr>
          <p:nvPr>
            <p:ph idx="1"/>
          </p:nvPr>
        </p:nvSpPr>
        <p:spPr>
          <a:xfrm>
            <a:off x="0" y="1124744"/>
            <a:ext cx="9144000" cy="5328592"/>
          </a:xfrm>
        </p:spPr>
        <p:txBody>
          <a:bodyPr/>
          <a:lstStyle/>
          <a:p>
            <a:r>
              <a:rPr lang="el-GR" sz="1800" dirty="0"/>
              <a:t>Η μετατροπή του καπιταλισμού μέσω συνεταιρισμών που ανταγωνίζονται επιτυχώς τις καπιταλιστικές εταιρίες.</a:t>
            </a:r>
          </a:p>
          <a:p>
            <a:r>
              <a:rPr lang="el-GR" sz="1800" dirty="0"/>
              <a:t>Η αστική δημοκρατία έχει τάξεις, και με την συσσώρευση πλούτου σε λίγους δημιουργεί συγκρούσεις.</a:t>
            </a:r>
          </a:p>
          <a:p>
            <a:r>
              <a:rPr lang="el-GR" sz="1800" dirty="0"/>
              <a:t>Η κατανομή εργασίας που περιγράφει ο </a:t>
            </a:r>
            <a:r>
              <a:rPr lang="en-US" sz="1800" dirty="0"/>
              <a:t>Adam Smith</a:t>
            </a:r>
            <a:r>
              <a:rPr lang="el-GR" sz="1800" dirty="0"/>
              <a:t> δημιουργεί την ταξική κατάσταση των αστικών δημοκρατιών</a:t>
            </a:r>
          </a:p>
          <a:p>
            <a:r>
              <a:rPr lang="el-GR" sz="1800" dirty="0"/>
              <a:t>Το αντίθετο είναι η ίδια εκπαίδευση για όλους και η εκ περιτροπής εργασία σύμφωνα με την ηλικία του εργαζομένου.</a:t>
            </a:r>
          </a:p>
          <a:p>
            <a:pPr lvl="1" indent="0">
              <a:spcBef>
                <a:spcPts val="0"/>
              </a:spcBef>
            </a:pPr>
            <a:r>
              <a:rPr lang="el-GR" sz="1800" dirty="0"/>
              <a:t>0-5 σχολείο για όλους</a:t>
            </a:r>
          </a:p>
          <a:p>
            <a:pPr lvl="1" indent="0">
              <a:spcBef>
                <a:spcPts val="0"/>
              </a:spcBef>
            </a:pPr>
            <a:r>
              <a:rPr lang="el-GR" sz="1800" dirty="0"/>
              <a:t>5-10 βοήθεια στις δουλείες του οίκου</a:t>
            </a:r>
          </a:p>
          <a:p>
            <a:pPr lvl="1" indent="0">
              <a:spcBef>
                <a:spcPts val="0"/>
              </a:spcBef>
            </a:pPr>
            <a:r>
              <a:rPr lang="el-GR" sz="1800" dirty="0"/>
              <a:t>10-15 εκμάθηση αγροτικών και βιομηχανικών δεξιοτήτων</a:t>
            </a:r>
          </a:p>
          <a:p>
            <a:pPr lvl="1" indent="0">
              <a:spcBef>
                <a:spcPts val="0"/>
              </a:spcBef>
            </a:pPr>
            <a:r>
              <a:rPr lang="el-GR" sz="1800" dirty="0"/>
              <a:t>15-20 παραγωγή και εκμάθηση των μικρότερων  στην εργασία</a:t>
            </a:r>
          </a:p>
          <a:p>
            <a:pPr lvl="1" indent="0">
              <a:spcBef>
                <a:spcPts val="0"/>
              </a:spcBef>
            </a:pPr>
            <a:r>
              <a:rPr lang="el-GR" sz="1800" dirty="0"/>
              <a:t>20-25 γενικοί υπεύθυνοι της παραγωγικής και σχολικής διαδικασίας</a:t>
            </a:r>
          </a:p>
          <a:p>
            <a:pPr lvl="1" indent="0">
              <a:spcBef>
                <a:spcPts val="0"/>
              </a:spcBef>
            </a:pPr>
            <a:r>
              <a:rPr lang="el-GR" sz="1800" dirty="0"/>
              <a:t>25-30 υπεύθυνοι για την κατανομή της εργασίας και του εισοδήματος</a:t>
            </a:r>
          </a:p>
          <a:p>
            <a:pPr lvl="1" indent="0">
              <a:spcBef>
                <a:spcPts val="0"/>
              </a:spcBef>
            </a:pPr>
            <a:r>
              <a:rPr lang="el-GR" sz="1800" dirty="0"/>
              <a:t>30-40 διοικητές των κολεκτίβων</a:t>
            </a:r>
          </a:p>
          <a:p>
            <a:pPr lvl="1" indent="0">
              <a:spcBef>
                <a:spcPts val="0"/>
              </a:spcBef>
            </a:pPr>
            <a:r>
              <a:rPr lang="el-GR" sz="1800" dirty="0"/>
              <a:t>40-50 υπεύθυνοι για εξωτερικές σχέσεις (με άλλες κολεκτίβες)</a:t>
            </a:r>
          </a:p>
        </p:txBody>
      </p:sp>
    </p:spTree>
    <p:extLst>
      <p:ext uri="{BB962C8B-B14F-4D97-AF65-F5344CB8AC3E}">
        <p14:creationId xmlns:p14="http://schemas.microsoft.com/office/powerpoint/2010/main" val="222304924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CC1C002-4AAC-1423-24DD-331F538B1B1D}"/>
              </a:ext>
            </a:extLst>
          </p:cNvPr>
          <p:cNvSpPr>
            <a:spLocks noGrp="1"/>
          </p:cNvSpPr>
          <p:nvPr>
            <p:ph idx="1"/>
          </p:nvPr>
        </p:nvSpPr>
        <p:spPr>
          <a:xfrm>
            <a:off x="323528" y="116632"/>
            <a:ext cx="8640960" cy="5966123"/>
          </a:xfrm>
        </p:spPr>
        <p:txBody>
          <a:bodyPr/>
          <a:lstStyle/>
          <a:p>
            <a:pPr marL="0" indent="0">
              <a:buNone/>
            </a:pPr>
            <a:endParaRPr lang="el-GR" sz="1000" dirty="0"/>
          </a:p>
          <a:p>
            <a:r>
              <a:rPr lang="el-GR" sz="2400" dirty="0"/>
              <a:t>Οπότε δεν χρειάζονται εκλογές, το σύστημα δουλεύει οργανικά και όλοι περνάνε από όλα τα στάδια της παραγωγής.</a:t>
            </a:r>
            <a:endParaRPr lang="en-US" sz="2400" dirty="0"/>
          </a:p>
          <a:p>
            <a:pPr lvl="1"/>
            <a:r>
              <a:rPr lang="el-GR" sz="2400" dirty="0"/>
              <a:t>Η αστική δημοκρατία έχει συγκρούσεις, ανταγωνισμό και έλλειψη αρμονίας. </a:t>
            </a:r>
          </a:p>
          <a:p>
            <a:pPr lvl="1"/>
            <a:r>
              <a:rPr lang="el-GR" sz="2400" dirty="0"/>
              <a:t>Οι εκλογές δημιουργούν διαιρέσεις.</a:t>
            </a:r>
          </a:p>
          <a:p>
            <a:pPr marL="457200" lvl="1" indent="0">
              <a:buNone/>
            </a:pPr>
            <a:endParaRPr lang="el-GR" sz="1000" dirty="0"/>
          </a:p>
          <a:p>
            <a:pPr marL="457200" lvl="1" indent="0">
              <a:buNone/>
            </a:pPr>
            <a:r>
              <a:rPr lang="el-GR" sz="2400" dirty="0"/>
              <a:t>	</a:t>
            </a:r>
            <a:r>
              <a:rPr lang="en-US" sz="2400" dirty="0"/>
              <a:t>“a community of mutual and combined interests”</a:t>
            </a:r>
          </a:p>
          <a:p>
            <a:pPr marL="457200" lvl="1" indent="0">
              <a:buNone/>
            </a:pPr>
            <a:endParaRPr lang="el-GR" sz="1000" dirty="0"/>
          </a:p>
          <a:p>
            <a:r>
              <a:rPr lang="en-US" sz="2400" dirty="0"/>
              <a:t>“In the same individual, the producer and the possessor of wealth, the communicator and the recipient of knowledge, the governor and the governed, to destroy the invidious distinctions that have split up the one great family of man into sections and classes”</a:t>
            </a:r>
            <a:endParaRPr lang="en-GB" sz="2400" dirty="0"/>
          </a:p>
        </p:txBody>
      </p:sp>
    </p:spTree>
    <p:extLst>
      <p:ext uri="{BB962C8B-B14F-4D97-AF65-F5344CB8AC3E}">
        <p14:creationId xmlns:p14="http://schemas.microsoft.com/office/powerpoint/2010/main" val="283100466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95BAD1-53CA-A8DF-7BE5-10A8848BE260}"/>
              </a:ext>
            </a:extLst>
          </p:cNvPr>
          <p:cNvSpPr>
            <a:spLocks noGrp="1"/>
          </p:cNvSpPr>
          <p:nvPr>
            <p:ph type="title"/>
          </p:nvPr>
        </p:nvSpPr>
        <p:spPr/>
        <p:txBody>
          <a:bodyPr/>
          <a:lstStyle/>
          <a:p>
            <a:r>
              <a:rPr lang="en-US" dirty="0"/>
              <a:t>Pierre-Joseph Proudhon</a:t>
            </a:r>
            <a:endParaRPr lang="en-GB" dirty="0"/>
          </a:p>
        </p:txBody>
      </p:sp>
      <p:sp>
        <p:nvSpPr>
          <p:cNvPr id="3" name="Content Placeholder 2">
            <a:extLst>
              <a:ext uri="{FF2B5EF4-FFF2-40B4-BE49-F238E27FC236}">
                <a16:creationId xmlns:a16="http://schemas.microsoft.com/office/drawing/2014/main" id="{C6F1FA46-106E-76DA-C685-3C7C555D88E9}"/>
              </a:ext>
            </a:extLst>
          </p:cNvPr>
          <p:cNvSpPr>
            <a:spLocks noGrp="1"/>
          </p:cNvSpPr>
          <p:nvPr>
            <p:ph idx="1"/>
          </p:nvPr>
        </p:nvSpPr>
        <p:spPr>
          <a:xfrm>
            <a:off x="179512" y="1196752"/>
            <a:ext cx="8784976" cy="5256584"/>
          </a:xfrm>
        </p:spPr>
        <p:txBody>
          <a:bodyPr/>
          <a:lstStyle/>
          <a:p>
            <a:r>
              <a:rPr lang="el-GR" sz="1800" dirty="0"/>
              <a:t>Δυο αναφαίρετα δικαιώματα του ανθρώπου –  ελευθερία και ισότητα.</a:t>
            </a:r>
          </a:p>
          <a:p>
            <a:pPr marL="0" indent="0" algn="ctr">
              <a:buNone/>
            </a:pPr>
            <a:r>
              <a:rPr lang="en-US" sz="1800" i="1" dirty="0"/>
              <a:t>Le </a:t>
            </a:r>
            <a:r>
              <a:rPr lang="en-US" sz="1800" i="1" dirty="0" err="1"/>
              <a:t>propriete</a:t>
            </a:r>
            <a:r>
              <a:rPr lang="en-US" sz="1800" i="1" dirty="0"/>
              <a:t>, </a:t>
            </a:r>
            <a:r>
              <a:rPr lang="en-US" sz="1800" i="1" dirty="0" err="1"/>
              <a:t>c’est</a:t>
            </a:r>
            <a:r>
              <a:rPr lang="en-US" sz="1800" i="1" dirty="0"/>
              <a:t> le vol</a:t>
            </a:r>
            <a:endParaRPr lang="el-GR" sz="1800" i="1" dirty="0"/>
          </a:p>
          <a:p>
            <a:r>
              <a:rPr lang="el-GR" sz="1800" dirty="0"/>
              <a:t>Οι μεγάλες ιδιωτικές περιουσίες δημιουργούν συνθήκες ανελευθερίας και ανισότητας.</a:t>
            </a:r>
          </a:p>
          <a:p>
            <a:pPr lvl="1"/>
            <a:r>
              <a:rPr lang="el-GR" sz="1800" dirty="0"/>
              <a:t>Δημιουργούνται από την εκμετάλλευση του εργάτη.</a:t>
            </a:r>
          </a:p>
          <a:p>
            <a:pPr lvl="1"/>
            <a:r>
              <a:rPr lang="el-GR" sz="1800" dirty="0"/>
              <a:t>Υπερ. της μικρής οικογενειακής περιουσίας. </a:t>
            </a:r>
          </a:p>
          <a:p>
            <a:r>
              <a:rPr lang="el-GR" sz="1800" dirty="0"/>
              <a:t>Κατάργηση του κράτους </a:t>
            </a:r>
            <a:r>
              <a:rPr lang="el-GR" sz="1800" dirty="0" err="1"/>
              <a:t>υπερ</a:t>
            </a:r>
            <a:r>
              <a:rPr lang="el-GR" sz="1800" dirty="0"/>
              <a:t> μιας Αρχής της δικαιοσύνης. </a:t>
            </a:r>
          </a:p>
          <a:p>
            <a:r>
              <a:rPr lang="el-GR" sz="1800" dirty="0"/>
              <a:t>Ελεύθερη οργάνωση και όχι κρατικές ιεραρχίες.</a:t>
            </a:r>
          </a:p>
          <a:p>
            <a:r>
              <a:rPr lang="el-GR" sz="1800" dirty="0"/>
              <a:t>Η καπιταλιστική οικονομία έχει αντιθέσεις </a:t>
            </a:r>
          </a:p>
          <a:p>
            <a:pPr lvl="1"/>
            <a:r>
              <a:rPr lang="el-GR" sz="1800" dirty="0"/>
              <a:t>Δημιουργεί συσσώρευση ενώ η μικρή περιουσία είναι υπερ. της ευημερίας.</a:t>
            </a:r>
          </a:p>
          <a:p>
            <a:pPr lvl="1"/>
            <a:r>
              <a:rPr lang="el-GR" sz="1800" dirty="0"/>
              <a:t>Η μηχανοποίηση αυξάνει την παραγωγικότητα αλλά δημιουργεί και εξάρτιση του εργαζομένου από τον εργοδότη.</a:t>
            </a:r>
          </a:p>
          <a:p>
            <a:pPr marL="457200" lvl="1" indent="0">
              <a:buNone/>
            </a:pPr>
            <a:r>
              <a:rPr lang="el-GR" sz="1800" dirty="0"/>
              <a:t>  Συνεπώς χρειάζεται μια μέση οδός και κάποιος συμβιβασμός των διαφόρων αντιθέσεων.</a:t>
            </a:r>
          </a:p>
          <a:p>
            <a:pPr marL="457200" lvl="1" indent="0">
              <a:buNone/>
            </a:pPr>
            <a:endParaRPr lang="el-GR" sz="1800" dirty="0"/>
          </a:p>
          <a:p>
            <a:pPr lvl="1"/>
            <a:endParaRPr lang="en-US" sz="1600" dirty="0"/>
          </a:p>
          <a:p>
            <a:endParaRPr lang="en-GB" dirty="0"/>
          </a:p>
        </p:txBody>
      </p:sp>
    </p:spTree>
    <p:extLst>
      <p:ext uri="{BB962C8B-B14F-4D97-AF65-F5344CB8AC3E}">
        <p14:creationId xmlns:p14="http://schemas.microsoft.com/office/powerpoint/2010/main" val="168222066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p:nvPr>
        </p:nvSpPr>
        <p:spPr/>
        <p:txBody>
          <a:bodyPr/>
          <a:lstStyle/>
          <a:p>
            <a:pPr eaLnBrk="1" hangingPunct="1"/>
            <a:r>
              <a:rPr lang="el-GR" altLang="el-GR" dirty="0"/>
              <a:t>Σκοποί  ενότητας</a:t>
            </a:r>
          </a:p>
        </p:txBody>
      </p:sp>
      <p:sp>
        <p:nvSpPr>
          <p:cNvPr id="3" name="Content Placeholder 2"/>
          <p:cNvSpPr>
            <a:spLocks noGrp="1"/>
          </p:cNvSpPr>
          <p:nvPr>
            <p:ph idx="1"/>
          </p:nvPr>
        </p:nvSpPr>
        <p:spPr>
          <a:xfrm>
            <a:off x="463550" y="1557338"/>
            <a:ext cx="8229600" cy="4525962"/>
          </a:xfrm>
        </p:spPr>
        <p:txBody>
          <a:bodyPr/>
          <a:lstStyle/>
          <a:p>
            <a:pPr marL="0" eaLnBrk="1" hangingPunct="1"/>
            <a:r>
              <a:rPr lang="el-GR" altLang="el-GR" sz="2600" dirty="0"/>
              <a:t>Να δούμε τους σοσιαλιστές προδρόμους του </a:t>
            </a:r>
            <a:r>
              <a:rPr lang="en-US" altLang="el-GR" sz="2600" dirty="0"/>
              <a:t>Marx</a:t>
            </a:r>
            <a:endParaRPr lang="el-GR" altLang="el-GR" sz="2600" dirty="0"/>
          </a:p>
          <a:p>
            <a:pPr marL="0" eaLnBrk="1" hangingPunct="1"/>
            <a:r>
              <a:rPr lang="el-GR" altLang="el-GR" sz="2600" dirty="0"/>
              <a:t>Να εξηγήσει το ρόλο του </a:t>
            </a:r>
            <a:r>
              <a:rPr lang="en-US" altLang="el-GR" sz="2600" dirty="0"/>
              <a:t>Karl Marx </a:t>
            </a:r>
            <a:r>
              <a:rPr lang="el-GR" altLang="el-GR" sz="2600" dirty="0"/>
              <a:t>στην κριτική της αστικής πολιτικής οικονομίας</a:t>
            </a:r>
          </a:p>
          <a:p>
            <a:pPr marL="0" eaLnBrk="1" hangingPunct="1"/>
            <a:r>
              <a:rPr lang="el-GR" altLang="el-GR" sz="2600" dirty="0"/>
              <a:t>Να τοποθετήσει την οικονομική του σκέψη στο γενικότερο φιλοσοφικό και πολιτικό πλαίσιο της εποχής</a:t>
            </a:r>
          </a:p>
          <a:p>
            <a:pPr marL="0" eaLnBrk="1" hangingPunct="1"/>
            <a:r>
              <a:rPr lang="el-GR" altLang="el-GR" sz="2600" dirty="0"/>
              <a:t>Να αναλύσει τα οικονομικά γραπτά του και ιδιαίτερα το </a:t>
            </a:r>
            <a:r>
              <a:rPr lang="el-GR" altLang="el-GR" sz="2600" i="1" dirty="0"/>
              <a:t>Κεφάλαιο</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0EC651-9F98-E0DE-FACE-A7DA4ECF2D0B}"/>
              </a:ext>
            </a:extLst>
          </p:cNvPr>
          <p:cNvSpPr>
            <a:spLocks noGrp="1"/>
          </p:cNvSpPr>
          <p:nvPr>
            <p:ph type="title"/>
          </p:nvPr>
        </p:nvSpPr>
        <p:spPr/>
        <p:txBody>
          <a:bodyPr/>
          <a:lstStyle/>
          <a:p>
            <a:r>
              <a:rPr lang="en-GB" dirty="0"/>
              <a:t>Proudhon</a:t>
            </a:r>
            <a:r>
              <a:rPr lang="el-GR" dirty="0"/>
              <a:t> </a:t>
            </a:r>
            <a:r>
              <a:rPr lang="en-US" dirty="0"/>
              <a:t>vs.</a:t>
            </a:r>
            <a:r>
              <a:rPr lang="en-GB" dirty="0"/>
              <a:t> Marx</a:t>
            </a:r>
          </a:p>
        </p:txBody>
      </p:sp>
      <p:sp>
        <p:nvSpPr>
          <p:cNvPr id="3" name="Content Placeholder 2">
            <a:extLst>
              <a:ext uri="{FF2B5EF4-FFF2-40B4-BE49-F238E27FC236}">
                <a16:creationId xmlns:a16="http://schemas.microsoft.com/office/drawing/2014/main" id="{B3159798-CE25-C813-8455-92752282B4EA}"/>
              </a:ext>
            </a:extLst>
          </p:cNvPr>
          <p:cNvSpPr>
            <a:spLocks noGrp="1"/>
          </p:cNvSpPr>
          <p:nvPr>
            <p:ph idx="1"/>
          </p:nvPr>
        </p:nvSpPr>
        <p:spPr/>
        <p:txBody>
          <a:bodyPr/>
          <a:lstStyle/>
          <a:p>
            <a:pPr marL="0" indent="0">
              <a:buNone/>
            </a:pPr>
            <a:r>
              <a:rPr lang="el-GR" dirty="0"/>
              <a:t>«</a:t>
            </a:r>
            <a:r>
              <a:rPr lang="el-GR" sz="2400" dirty="0"/>
              <a:t>Ενώ συνεπώς για τον Μαρξ υπάρχει μια μόνο δυνατή σύνθεση που θα μπορούσε να λύσει τους ανταγωνισμούς μεταξύ της θέσεως και της αντιθέσεως η φιλοσοφία του </a:t>
            </a:r>
            <a:r>
              <a:rPr lang="en-US" sz="2400" dirty="0"/>
              <a:t>Proudhon </a:t>
            </a:r>
            <a:r>
              <a:rPr lang="el-GR" sz="2400" dirty="0"/>
              <a:t>παραδεχόταν μια ποικιλία δυνατών λύσεων και κατ’ αυτό τον τρόπο ήταν εκ διαμέτρου αντίθετη με τον ντετερμινισμό του Μαρξ και την πιστή του ότι μπορούσε να προβλεφθεί επιστημονικά η μελλοντική πορεία του πολιτισμού» </a:t>
            </a:r>
            <a:endParaRPr lang="en-US" sz="2400" dirty="0"/>
          </a:p>
          <a:p>
            <a:pPr marL="0" indent="0">
              <a:buNone/>
            </a:pPr>
            <a:endParaRPr lang="el-GR" sz="2400" dirty="0"/>
          </a:p>
          <a:p>
            <a:pPr marL="0" indent="0">
              <a:buNone/>
            </a:pPr>
            <a:r>
              <a:rPr lang="en-US" sz="2400" dirty="0"/>
              <a:t>Marx – Proudhon  </a:t>
            </a:r>
            <a:r>
              <a:rPr lang="el-GR" sz="2400" dirty="0"/>
              <a:t>«</a:t>
            </a:r>
            <a:r>
              <a:rPr lang="en-US" sz="2400" i="1" dirty="0"/>
              <a:t>petit bourgeois tout </a:t>
            </a:r>
            <a:r>
              <a:rPr lang="en-US" sz="2400" i="1" dirty="0" err="1"/>
              <a:t>pur</a:t>
            </a:r>
            <a:r>
              <a:rPr lang="el-GR" sz="2400" i="1" dirty="0"/>
              <a:t>»</a:t>
            </a:r>
            <a:endParaRPr lang="en-US" sz="2400" i="1" dirty="0"/>
          </a:p>
          <a:p>
            <a:pPr marL="0" indent="0">
              <a:buNone/>
            </a:pPr>
            <a:r>
              <a:rPr lang="en-US" sz="2400" dirty="0"/>
              <a:t>Proudhon </a:t>
            </a:r>
            <a:r>
              <a:rPr lang="el-GR" sz="2400" dirty="0"/>
              <a:t>- </a:t>
            </a:r>
            <a:r>
              <a:rPr lang="en-US" sz="2400" dirty="0"/>
              <a:t>Marx</a:t>
            </a:r>
            <a:r>
              <a:rPr lang="el-GR" sz="2400" dirty="0"/>
              <a:t> «λυπάται που σκέφτηκα σαν και αυτόν σε τόσα πολλά θέματα, και μάλιστα το έκανα πρώτος»</a:t>
            </a:r>
          </a:p>
          <a:p>
            <a:pPr marL="0" indent="0">
              <a:buNone/>
            </a:pPr>
            <a:endParaRPr lang="en-GB" dirty="0"/>
          </a:p>
        </p:txBody>
      </p:sp>
    </p:spTree>
    <p:extLst>
      <p:ext uri="{BB962C8B-B14F-4D97-AF65-F5344CB8AC3E}">
        <p14:creationId xmlns:p14="http://schemas.microsoft.com/office/powerpoint/2010/main" val="406020865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t>Karl Marx (1818-1883)</a:t>
            </a:r>
            <a:endParaRPr lang="en-GB" sz="3200" dirty="0"/>
          </a:p>
        </p:txBody>
      </p:sp>
      <p:sp>
        <p:nvSpPr>
          <p:cNvPr id="5" name="TextBox 4"/>
          <p:cNvSpPr txBox="1"/>
          <p:nvPr/>
        </p:nvSpPr>
        <p:spPr>
          <a:xfrm>
            <a:off x="395536" y="4365104"/>
            <a:ext cx="2232248" cy="504056"/>
          </a:xfrm>
          <a:prstGeom prst="rect">
            <a:avLst/>
          </a:prstGeom>
        </p:spPr>
        <p:txBody>
          <a:bodyPr vert="horz" wrap="square" lIns="91440" tIns="45720" rIns="91440" bIns="45720" rtlCol="0" anchor="ctr">
            <a:normAutofit/>
          </a:bodyPr>
          <a:lstStyle/>
          <a:p>
            <a:endParaRPr lang="en-US" dirty="0"/>
          </a:p>
        </p:txBody>
      </p:sp>
      <p:pic>
        <p:nvPicPr>
          <p:cNvPr id="1029"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9592" y="1167172"/>
            <a:ext cx="2928964" cy="46676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0"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2958" y="1268760"/>
            <a:ext cx="3134960" cy="44644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2445587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t>Karl Marx (1818-1883)</a:t>
            </a:r>
            <a:endParaRPr lang="en-GB" sz="3200" dirty="0"/>
          </a:p>
        </p:txBody>
      </p:sp>
      <p:sp>
        <p:nvSpPr>
          <p:cNvPr id="5" name="TextBox 4"/>
          <p:cNvSpPr txBox="1"/>
          <p:nvPr/>
        </p:nvSpPr>
        <p:spPr>
          <a:xfrm>
            <a:off x="395536" y="4365104"/>
            <a:ext cx="2232248" cy="504056"/>
          </a:xfrm>
          <a:prstGeom prst="rect">
            <a:avLst/>
          </a:prstGeom>
        </p:spPr>
        <p:txBody>
          <a:bodyPr vert="horz" wrap="square" lIns="91440" tIns="45720" rIns="91440" bIns="45720" rtlCol="0" anchor="ctr">
            <a:normAutofit/>
          </a:bodyPr>
          <a:lstStyle/>
          <a:p>
            <a:endParaRPr lang="en-US" dirty="0"/>
          </a:p>
        </p:txBody>
      </p:sp>
      <p:pic>
        <p:nvPicPr>
          <p:cNvPr id="102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27784" y="1268760"/>
            <a:ext cx="3024336" cy="14318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3608" y="3126052"/>
            <a:ext cx="6286500" cy="3143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192297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t>Karl Marx (1818-1883)</a:t>
            </a:r>
            <a:endParaRPr lang="en-GB" sz="3200" dirty="0"/>
          </a:p>
        </p:txBody>
      </p:sp>
      <p:sp>
        <p:nvSpPr>
          <p:cNvPr id="5" name="TextBox 4"/>
          <p:cNvSpPr txBox="1"/>
          <p:nvPr/>
        </p:nvSpPr>
        <p:spPr>
          <a:xfrm>
            <a:off x="395536" y="4365104"/>
            <a:ext cx="2232248" cy="504056"/>
          </a:xfrm>
          <a:prstGeom prst="rect">
            <a:avLst/>
          </a:prstGeom>
        </p:spPr>
        <p:txBody>
          <a:bodyPr vert="horz" wrap="square" lIns="91440" tIns="45720" rIns="91440" bIns="45720" rtlCol="0" anchor="ctr">
            <a:normAutofit/>
          </a:bodyPr>
          <a:lstStyle/>
          <a:p>
            <a:endParaRPr lang="en-US" dirty="0"/>
          </a:p>
        </p:txBody>
      </p:sp>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20072" y="1196752"/>
            <a:ext cx="3276520" cy="21428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3608" y="1096190"/>
            <a:ext cx="3365106" cy="22434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87624" y="3419997"/>
            <a:ext cx="2143125" cy="2857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4"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616365" y="3419997"/>
            <a:ext cx="2143126" cy="2857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5"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800238" y="3705747"/>
            <a:ext cx="3048000" cy="2286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7208540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t>Karl Marx (1818-1883)</a:t>
            </a:r>
            <a:endParaRPr lang="en-GB" sz="3200" dirty="0"/>
          </a:p>
        </p:txBody>
      </p:sp>
      <p:sp>
        <p:nvSpPr>
          <p:cNvPr id="5" name="TextBox 4"/>
          <p:cNvSpPr txBox="1"/>
          <p:nvPr/>
        </p:nvSpPr>
        <p:spPr>
          <a:xfrm>
            <a:off x="395536" y="4365104"/>
            <a:ext cx="2232248" cy="504056"/>
          </a:xfrm>
          <a:prstGeom prst="rect">
            <a:avLst/>
          </a:prstGeom>
        </p:spPr>
        <p:txBody>
          <a:bodyPr vert="horz" wrap="square" lIns="91440" tIns="45720" rIns="91440" bIns="45720" rtlCol="0" anchor="ctr">
            <a:normAutofit/>
          </a:bodyPr>
          <a:lstStyle/>
          <a:p>
            <a:endParaRPr lang="en-US" dirty="0"/>
          </a:p>
        </p:txBody>
      </p:sp>
      <p:sp>
        <p:nvSpPr>
          <p:cNvPr id="3" name="TextBox 2"/>
          <p:cNvSpPr txBox="1"/>
          <p:nvPr/>
        </p:nvSpPr>
        <p:spPr>
          <a:xfrm>
            <a:off x="1000951" y="3033722"/>
            <a:ext cx="1600200" cy="288032"/>
          </a:xfrm>
          <a:prstGeom prst="rect">
            <a:avLst/>
          </a:prstGeom>
        </p:spPr>
        <p:txBody>
          <a:bodyPr vert="horz" wrap="square" lIns="91440" tIns="45720" rIns="91440" bIns="45720" rtlCol="0" anchor="ctr">
            <a:normAutofit fontScale="85000" lnSpcReduction="20000"/>
          </a:bodyPr>
          <a:lstStyle/>
          <a:p>
            <a:pPr algn="ctr"/>
            <a:r>
              <a:rPr lang="el-GR" dirty="0"/>
              <a:t>Βουλγαρία</a:t>
            </a:r>
            <a:endParaRPr lang="en-US" dirty="0"/>
          </a:p>
        </p:txBody>
      </p:sp>
      <p:pic>
        <p:nvPicPr>
          <p:cNvPr id="3076"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134740" y="1348580"/>
            <a:ext cx="1085331" cy="16612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4208613" y="3011953"/>
            <a:ext cx="1152128" cy="312104"/>
          </a:xfrm>
          <a:prstGeom prst="rect">
            <a:avLst/>
          </a:prstGeom>
        </p:spPr>
        <p:txBody>
          <a:bodyPr vert="horz" wrap="square" lIns="91440" tIns="45720" rIns="91440" bIns="45720" rtlCol="0" anchor="ctr">
            <a:normAutofit fontScale="92500" lnSpcReduction="20000"/>
          </a:bodyPr>
          <a:lstStyle/>
          <a:p>
            <a:r>
              <a:rPr lang="el-GR" dirty="0"/>
              <a:t>Ρουμανία</a:t>
            </a:r>
            <a:endParaRPr lang="en-US" dirty="0"/>
          </a:p>
        </p:txBody>
      </p:sp>
      <p:sp>
        <p:nvSpPr>
          <p:cNvPr id="16" name="TextBox 15"/>
          <p:cNvSpPr txBox="1"/>
          <p:nvPr/>
        </p:nvSpPr>
        <p:spPr>
          <a:xfrm>
            <a:off x="7183670" y="3144448"/>
            <a:ext cx="955486" cy="354612"/>
          </a:xfrm>
          <a:prstGeom prst="rect">
            <a:avLst/>
          </a:prstGeom>
        </p:spPr>
        <p:txBody>
          <a:bodyPr vert="horz" wrap="square" lIns="91440" tIns="45720" rIns="91440" bIns="45720" rtlCol="0" anchor="ctr">
            <a:normAutofit fontScale="85000" lnSpcReduction="10000"/>
          </a:bodyPr>
          <a:lstStyle/>
          <a:p>
            <a:r>
              <a:rPr lang="el-GR" dirty="0"/>
              <a:t>Ουγγαρία</a:t>
            </a:r>
            <a:endParaRPr lang="en-US" dirty="0"/>
          </a:p>
        </p:txBody>
      </p:sp>
      <p:pic>
        <p:nvPicPr>
          <p:cNvPr id="3082" name="Picture 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9603" y="3544441"/>
            <a:ext cx="2638425" cy="1733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83" name="Picture 1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23928" y="3601591"/>
            <a:ext cx="1104900" cy="1676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84" name="Picture 1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60741" y="3631501"/>
            <a:ext cx="1094447" cy="16016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85" name="Picture 1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613594" y="3620952"/>
            <a:ext cx="1277437" cy="15879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p:cNvSpPr txBox="1"/>
          <p:nvPr/>
        </p:nvSpPr>
        <p:spPr>
          <a:xfrm>
            <a:off x="1699692" y="5445224"/>
            <a:ext cx="1288132" cy="288032"/>
          </a:xfrm>
          <a:prstGeom prst="rect">
            <a:avLst/>
          </a:prstGeom>
        </p:spPr>
        <p:txBody>
          <a:bodyPr vert="horz" wrap="square" lIns="91440" tIns="45720" rIns="91440" bIns="45720" rtlCol="0" anchor="ctr">
            <a:normAutofit fontScale="85000" lnSpcReduction="20000"/>
          </a:bodyPr>
          <a:lstStyle/>
          <a:p>
            <a:pPr algn="ctr"/>
            <a:r>
              <a:rPr lang="el-GR" dirty="0"/>
              <a:t>Κίνα</a:t>
            </a:r>
            <a:endParaRPr lang="en-US" dirty="0"/>
          </a:p>
        </p:txBody>
      </p:sp>
      <p:sp>
        <p:nvSpPr>
          <p:cNvPr id="8" name="TextBox 7"/>
          <p:cNvSpPr txBox="1"/>
          <p:nvPr/>
        </p:nvSpPr>
        <p:spPr>
          <a:xfrm>
            <a:off x="3937488" y="5373216"/>
            <a:ext cx="1224136" cy="288032"/>
          </a:xfrm>
          <a:prstGeom prst="rect">
            <a:avLst/>
          </a:prstGeom>
        </p:spPr>
        <p:txBody>
          <a:bodyPr vert="horz" wrap="square" lIns="91440" tIns="45720" rIns="91440" bIns="45720" rtlCol="0" anchor="ctr">
            <a:normAutofit fontScale="85000" lnSpcReduction="20000"/>
          </a:bodyPr>
          <a:lstStyle/>
          <a:p>
            <a:pPr algn="ctr"/>
            <a:r>
              <a:rPr lang="el-GR" dirty="0"/>
              <a:t>Β. Κορέα</a:t>
            </a:r>
            <a:endParaRPr lang="en-US" dirty="0"/>
          </a:p>
        </p:txBody>
      </p:sp>
      <p:sp>
        <p:nvSpPr>
          <p:cNvPr id="9" name="TextBox 8"/>
          <p:cNvSpPr txBox="1"/>
          <p:nvPr/>
        </p:nvSpPr>
        <p:spPr>
          <a:xfrm>
            <a:off x="5580112" y="5366159"/>
            <a:ext cx="803068" cy="288032"/>
          </a:xfrm>
          <a:prstGeom prst="rect">
            <a:avLst/>
          </a:prstGeom>
        </p:spPr>
        <p:txBody>
          <a:bodyPr vert="horz" wrap="square" lIns="91440" tIns="45720" rIns="91440" bIns="45720" rtlCol="0" anchor="ctr">
            <a:normAutofit fontScale="85000" lnSpcReduction="20000"/>
          </a:bodyPr>
          <a:lstStyle/>
          <a:p>
            <a:r>
              <a:rPr lang="el-GR" dirty="0"/>
              <a:t>Ινδία</a:t>
            </a:r>
            <a:endParaRPr lang="en-US" dirty="0"/>
          </a:p>
        </p:txBody>
      </p:sp>
      <p:sp>
        <p:nvSpPr>
          <p:cNvPr id="10" name="TextBox 9"/>
          <p:cNvSpPr txBox="1"/>
          <p:nvPr/>
        </p:nvSpPr>
        <p:spPr>
          <a:xfrm>
            <a:off x="6804248" y="5373216"/>
            <a:ext cx="1008112" cy="360040"/>
          </a:xfrm>
          <a:prstGeom prst="rect">
            <a:avLst/>
          </a:prstGeom>
        </p:spPr>
        <p:txBody>
          <a:bodyPr vert="horz" wrap="square" lIns="91440" tIns="45720" rIns="91440" bIns="45720" rtlCol="0" anchor="ctr">
            <a:normAutofit fontScale="85000" lnSpcReduction="10000"/>
          </a:bodyPr>
          <a:lstStyle/>
          <a:p>
            <a:r>
              <a:rPr lang="el-GR" dirty="0"/>
              <a:t>Μογγολία</a:t>
            </a:r>
            <a:endParaRPr lang="en-US" dirty="0"/>
          </a:p>
        </p:txBody>
      </p:sp>
      <p:pic>
        <p:nvPicPr>
          <p:cNvPr id="3086" name="Picture 1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672471" y="1412776"/>
            <a:ext cx="1292225" cy="1597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8" name="TextBox 27"/>
          <p:cNvSpPr txBox="1"/>
          <p:nvPr/>
        </p:nvSpPr>
        <p:spPr>
          <a:xfrm>
            <a:off x="2520657" y="3044888"/>
            <a:ext cx="1728192" cy="288032"/>
          </a:xfrm>
          <a:prstGeom prst="rect">
            <a:avLst/>
          </a:prstGeom>
        </p:spPr>
        <p:txBody>
          <a:bodyPr vert="horz" wrap="square" lIns="91440" tIns="45720" rIns="91440" bIns="45720" rtlCol="0" anchor="ctr">
            <a:normAutofit fontScale="85000" lnSpcReduction="20000"/>
          </a:bodyPr>
          <a:lstStyle/>
          <a:p>
            <a:r>
              <a:rPr lang="el-GR" dirty="0"/>
              <a:t>Τσεχοσλοβακία</a:t>
            </a:r>
            <a:endParaRPr lang="en-US" dirty="0"/>
          </a:p>
        </p:txBody>
      </p:sp>
      <p:pic>
        <p:nvPicPr>
          <p:cNvPr id="3087" name="Picture 1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461945" y="1401750"/>
            <a:ext cx="1116013" cy="1597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TextBox 10"/>
          <p:cNvSpPr txBox="1"/>
          <p:nvPr/>
        </p:nvSpPr>
        <p:spPr>
          <a:xfrm>
            <a:off x="5439280" y="3068176"/>
            <a:ext cx="1033482" cy="274992"/>
          </a:xfrm>
          <a:prstGeom prst="rect">
            <a:avLst/>
          </a:prstGeom>
        </p:spPr>
        <p:txBody>
          <a:bodyPr vert="horz" wrap="square" lIns="91440" tIns="45720" rIns="91440" bIns="45720" rtlCol="0" anchor="ctr">
            <a:normAutofit fontScale="77500" lnSpcReduction="20000"/>
          </a:bodyPr>
          <a:lstStyle/>
          <a:p>
            <a:pPr algn="ctr"/>
            <a:r>
              <a:rPr lang="el-GR" dirty="0"/>
              <a:t>Βιετνάμ</a:t>
            </a:r>
            <a:endParaRPr lang="en-US" dirty="0"/>
          </a:p>
        </p:txBody>
      </p:sp>
      <p:pic>
        <p:nvPicPr>
          <p:cNvPr id="3088" name="Picture 16"/>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188276" y="1348580"/>
            <a:ext cx="1225550" cy="1597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89" name="Picture 17"/>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030040" y="1350956"/>
            <a:ext cx="1262746" cy="17387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0924184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t>Karl Marx (1818-1883)</a:t>
            </a:r>
            <a:endParaRPr lang="en-GB" sz="3200" dirty="0"/>
          </a:p>
        </p:txBody>
      </p:sp>
      <p:sp>
        <p:nvSpPr>
          <p:cNvPr id="5" name="TextBox 4"/>
          <p:cNvSpPr txBox="1"/>
          <p:nvPr/>
        </p:nvSpPr>
        <p:spPr>
          <a:xfrm>
            <a:off x="395536" y="4365104"/>
            <a:ext cx="2232248" cy="504056"/>
          </a:xfrm>
          <a:prstGeom prst="rect">
            <a:avLst/>
          </a:prstGeom>
        </p:spPr>
        <p:txBody>
          <a:bodyPr vert="horz" wrap="square" lIns="91440" tIns="45720" rIns="91440" bIns="45720" rtlCol="0" anchor="ctr">
            <a:normAutofit/>
          </a:bodyPr>
          <a:lstStyle/>
          <a:p>
            <a:endParaRPr lang="en-US" dirty="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7584" y="1340768"/>
            <a:ext cx="7408354" cy="45463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5467556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95536" y="4365104"/>
            <a:ext cx="2232248" cy="504056"/>
          </a:xfrm>
          <a:prstGeom prst="rect">
            <a:avLst/>
          </a:prstGeom>
        </p:spPr>
        <p:txBody>
          <a:bodyPr vert="horz" wrap="square" lIns="91440" tIns="45720" rIns="91440" bIns="45720" rtlCol="0" anchor="ctr">
            <a:normAutofit/>
          </a:bodyPr>
          <a:lstStyle/>
          <a:p>
            <a:endParaRPr lang="en-US" dirty="0"/>
          </a:p>
        </p:txBody>
      </p:sp>
      <p:pic>
        <p:nvPicPr>
          <p:cNvPr id="14339"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59633" y="260648"/>
            <a:ext cx="6768752" cy="60486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4159610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t>Karl Marx (1818-1883)</a:t>
            </a:r>
            <a:endParaRPr lang="en-GB" sz="3200" dirty="0"/>
          </a:p>
        </p:txBody>
      </p:sp>
      <p:sp>
        <p:nvSpPr>
          <p:cNvPr id="5" name="TextBox 4"/>
          <p:cNvSpPr txBox="1"/>
          <p:nvPr/>
        </p:nvSpPr>
        <p:spPr>
          <a:xfrm>
            <a:off x="395536" y="4365104"/>
            <a:ext cx="2232248" cy="504056"/>
          </a:xfrm>
          <a:prstGeom prst="rect">
            <a:avLst/>
          </a:prstGeom>
        </p:spPr>
        <p:txBody>
          <a:bodyPr vert="horz" wrap="square" lIns="91440" tIns="45720" rIns="91440" bIns="45720" rtlCol="0" anchor="ctr">
            <a:normAutofit/>
          </a:bodyPr>
          <a:lstStyle/>
          <a:p>
            <a:endParaRPr lang="en-US" dirty="0"/>
          </a:p>
        </p:txBody>
      </p:sp>
      <p:pic>
        <p:nvPicPr>
          <p:cNvPr id="1638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11560" y="1809229"/>
            <a:ext cx="7776864" cy="37800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7921692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t>Karl Marx (1818-1883)</a:t>
            </a:r>
            <a:endParaRPr lang="en-GB" sz="3200" dirty="0"/>
          </a:p>
        </p:txBody>
      </p:sp>
      <p:sp>
        <p:nvSpPr>
          <p:cNvPr id="5" name="TextBox 4"/>
          <p:cNvSpPr txBox="1"/>
          <p:nvPr/>
        </p:nvSpPr>
        <p:spPr>
          <a:xfrm>
            <a:off x="395536" y="4365104"/>
            <a:ext cx="2232248" cy="504056"/>
          </a:xfrm>
          <a:prstGeom prst="rect">
            <a:avLst/>
          </a:prstGeom>
        </p:spPr>
        <p:txBody>
          <a:bodyPr vert="horz" wrap="square" lIns="91440" tIns="45720" rIns="91440" bIns="45720" rtlCol="0" anchor="ctr">
            <a:normAutofit/>
          </a:bodyPr>
          <a:lstStyle/>
          <a:p>
            <a:endParaRPr lang="en-US" dirty="0"/>
          </a:p>
        </p:txBody>
      </p:sp>
      <p:sp>
        <p:nvSpPr>
          <p:cNvPr id="3" name="Rectangle 2"/>
          <p:cNvSpPr/>
          <p:nvPr/>
        </p:nvSpPr>
        <p:spPr>
          <a:xfrm>
            <a:off x="611559" y="5599609"/>
            <a:ext cx="3456385" cy="954107"/>
          </a:xfrm>
          <a:prstGeom prst="rect">
            <a:avLst/>
          </a:prstGeom>
        </p:spPr>
        <p:txBody>
          <a:bodyPr wrap="square">
            <a:spAutoFit/>
          </a:bodyPr>
          <a:lstStyle/>
          <a:p>
            <a:pPr algn="ctr"/>
            <a:r>
              <a:rPr lang="en-US" sz="2800" dirty="0"/>
              <a:t>Friedrich Engels</a:t>
            </a:r>
            <a:endParaRPr lang="el-GR" sz="2800" dirty="0"/>
          </a:p>
          <a:p>
            <a:pPr algn="ctr"/>
            <a:r>
              <a:rPr lang="el-GR" sz="2800" dirty="0"/>
              <a:t>(1820-1895)</a:t>
            </a:r>
            <a:endParaRPr lang="en-US" sz="2800" dirty="0"/>
          </a:p>
        </p:txBody>
      </p:sp>
      <p:pic>
        <p:nvPicPr>
          <p:cNvPr id="1126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5576" y="1493196"/>
            <a:ext cx="3168352" cy="41064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268"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39952" y="1493197"/>
            <a:ext cx="4752528" cy="40240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6362453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t>Karl Marx (1818-1883)</a:t>
            </a:r>
            <a:endParaRPr lang="en-GB" sz="3200" dirty="0"/>
          </a:p>
        </p:txBody>
      </p:sp>
      <p:sp>
        <p:nvSpPr>
          <p:cNvPr id="5" name="TextBox 4"/>
          <p:cNvSpPr txBox="1"/>
          <p:nvPr/>
        </p:nvSpPr>
        <p:spPr>
          <a:xfrm>
            <a:off x="395536" y="4365104"/>
            <a:ext cx="2232248" cy="504056"/>
          </a:xfrm>
          <a:prstGeom prst="rect">
            <a:avLst/>
          </a:prstGeom>
        </p:spPr>
        <p:txBody>
          <a:bodyPr vert="horz" wrap="square" lIns="91440" tIns="45720" rIns="91440" bIns="45720" rtlCol="0" anchor="ctr">
            <a:normAutofit/>
          </a:bodyPr>
          <a:lstStyle/>
          <a:p>
            <a:endParaRPr lang="en-US" dirty="0"/>
          </a:p>
        </p:txBody>
      </p:sp>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55976" y="1437346"/>
            <a:ext cx="3875534" cy="45367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a:xfrm>
            <a:off x="731568" y="5589240"/>
            <a:ext cx="2289601" cy="646331"/>
          </a:xfrm>
          <a:prstGeom prst="rect">
            <a:avLst/>
          </a:prstGeom>
        </p:spPr>
        <p:txBody>
          <a:bodyPr wrap="none">
            <a:spAutoFit/>
          </a:bodyPr>
          <a:lstStyle/>
          <a:p>
            <a:pPr algn="ctr"/>
            <a:r>
              <a:rPr lang="en-US" dirty="0"/>
              <a:t>Jenny von Westphalen</a:t>
            </a:r>
            <a:endParaRPr lang="el-GR" dirty="0"/>
          </a:p>
          <a:p>
            <a:pPr algn="ctr"/>
            <a:r>
              <a:rPr lang="el-GR" dirty="0"/>
              <a:t>(1814-1881)</a:t>
            </a:r>
            <a:endParaRPr lang="en-US" dirty="0"/>
          </a:p>
        </p:txBody>
      </p:sp>
      <p:pic>
        <p:nvPicPr>
          <p:cNvPr id="1229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9592" y="1556792"/>
            <a:ext cx="2609850" cy="3609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3795283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t>William Godwin (1756–1836)</a:t>
            </a:r>
            <a:endParaRPr lang="en-GB" sz="3200" dirty="0"/>
          </a:p>
        </p:txBody>
      </p:sp>
      <p:sp>
        <p:nvSpPr>
          <p:cNvPr id="5" name="TextBox 4"/>
          <p:cNvSpPr txBox="1"/>
          <p:nvPr/>
        </p:nvSpPr>
        <p:spPr>
          <a:xfrm>
            <a:off x="395536" y="4365104"/>
            <a:ext cx="2232248" cy="504056"/>
          </a:xfrm>
          <a:prstGeom prst="rect">
            <a:avLst/>
          </a:prstGeom>
        </p:spPr>
        <p:txBody>
          <a:bodyPr vert="horz" wrap="square" lIns="91440" tIns="45720" rIns="91440" bIns="45720" rtlCol="0" anchor="ctr">
            <a:norm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itchFamily="34" charset="0"/>
              <a:ea typeface="+mn-ea"/>
              <a:cs typeface="Arial" charset="0"/>
            </a:endParaRPr>
          </a:p>
        </p:txBody>
      </p:sp>
      <p:pic>
        <p:nvPicPr>
          <p:cNvPr id="1126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7543" y="1556793"/>
            <a:ext cx="3025749" cy="33123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903369" y="5085184"/>
            <a:ext cx="1901931" cy="553998"/>
          </a:xfrm>
          <a:prstGeom prst="rect">
            <a:avLst/>
          </a:prstGeom>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itchFamily="34" charset="0"/>
                <a:ea typeface="+mn-ea"/>
                <a:cs typeface="Arial" charset="0"/>
              </a:rPr>
              <a:t>William Godwin </a:t>
            </a:r>
            <a:endParaRPr kumimoji="0" lang="el-GR" sz="1800" b="0" i="0" u="none" strike="noStrike" kern="1200" cap="none" spc="0" normalizeH="0" baseline="0" noProof="0" dirty="0">
              <a:ln>
                <a:noFill/>
              </a:ln>
              <a:solidFill>
                <a:prstClr val="black"/>
              </a:solidFill>
              <a:effectLst/>
              <a:uLnTx/>
              <a:uFillTx/>
              <a:latin typeface="Calibri" pitchFamily="34" charset="0"/>
              <a:ea typeface="+mn-ea"/>
              <a:cs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itchFamily="34" charset="0"/>
                <a:ea typeface="+mn-ea"/>
                <a:cs typeface="Arial" charset="0"/>
              </a:rPr>
              <a:t>by Henry William </a:t>
            </a:r>
            <a:r>
              <a:rPr kumimoji="0" lang="en-US" sz="1200" b="0" i="0" u="none" strike="noStrike" kern="1200" cap="none" spc="0" normalizeH="0" baseline="0" noProof="0" dirty="0" err="1">
                <a:ln>
                  <a:noFill/>
                </a:ln>
                <a:solidFill>
                  <a:prstClr val="black"/>
                </a:solidFill>
                <a:effectLst/>
                <a:uLnTx/>
                <a:uFillTx/>
                <a:latin typeface="Calibri" pitchFamily="34" charset="0"/>
                <a:ea typeface="+mn-ea"/>
                <a:cs typeface="Arial" charset="0"/>
              </a:rPr>
              <a:t>Pickersgill</a:t>
            </a:r>
            <a:endParaRPr kumimoji="0" lang="en-US" sz="1200" b="0" i="0" u="none" strike="noStrike" kern="1200" cap="none" spc="0" normalizeH="0" baseline="0" noProof="0" dirty="0">
              <a:ln>
                <a:noFill/>
              </a:ln>
              <a:solidFill>
                <a:prstClr val="black"/>
              </a:solidFill>
              <a:effectLst/>
              <a:uLnTx/>
              <a:uFillTx/>
              <a:latin typeface="Calibri" pitchFamily="34" charset="0"/>
              <a:ea typeface="+mn-ea"/>
              <a:cs typeface="Arial" charset="0"/>
            </a:endParaRPr>
          </a:p>
        </p:txBody>
      </p:sp>
      <p:pic>
        <p:nvPicPr>
          <p:cNvPr id="1126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12228" y="1484784"/>
            <a:ext cx="3126314" cy="43948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467543" y="5731515"/>
            <a:ext cx="2952329" cy="505797"/>
          </a:xfrm>
          <a:prstGeom prst="rect">
            <a:avLst/>
          </a:prstGeom>
        </p:spPr>
        <p:txBody>
          <a:bodyPr vert="horz" wrap="square" lIns="91440" tIns="45720" rIns="91440" bIns="45720" rtlCol="0" anchor="ctr">
            <a:normAutofit fontScale="85000" lnSpcReduction="10000"/>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l-GR" sz="1800" b="0" i="0" u="none" strike="noStrike" kern="1200" cap="none" spc="0" normalizeH="0" baseline="0" noProof="0" dirty="0">
                <a:ln>
                  <a:noFill/>
                </a:ln>
                <a:solidFill>
                  <a:prstClr val="black"/>
                </a:solidFill>
                <a:effectLst/>
                <a:uLnTx/>
                <a:uFillTx/>
                <a:latin typeface="Calibri" pitchFamily="34" charset="0"/>
                <a:ea typeface="+mn-ea"/>
                <a:cs typeface="Arial" charset="0"/>
              </a:rPr>
              <a:t>Από τους πρώτους θεωρητικούς του αναρχισμού</a:t>
            </a:r>
            <a:endParaRPr kumimoji="0" lang="en-US" sz="1800" b="0" i="0" u="none" strike="noStrike" kern="1200" cap="none" spc="0" normalizeH="0" baseline="0" noProof="0" dirty="0">
              <a:ln>
                <a:noFill/>
              </a:ln>
              <a:solidFill>
                <a:prstClr val="black"/>
              </a:solidFill>
              <a:effectLst/>
              <a:uLnTx/>
              <a:uFillTx/>
              <a:latin typeface="Calibri" pitchFamily="34" charset="0"/>
              <a:ea typeface="+mn-ea"/>
              <a:cs typeface="Arial" charset="0"/>
            </a:endParaRPr>
          </a:p>
        </p:txBody>
      </p:sp>
    </p:spTree>
    <p:extLst>
      <p:ext uri="{BB962C8B-B14F-4D97-AF65-F5344CB8AC3E}">
        <p14:creationId xmlns:p14="http://schemas.microsoft.com/office/powerpoint/2010/main" val="124251045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t>Karl Marx (1818-1883)</a:t>
            </a:r>
            <a:endParaRPr lang="en-GB" sz="3200" dirty="0"/>
          </a:p>
        </p:txBody>
      </p:sp>
      <p:sp>
        <p:nvSpPr>
          <p:cNvPr id="5" name="TextBox 4"/>
          <p:cNvSpPr txBox="1"/>
          <p:nvPr/>
        </p:nvSpPr>
        <p:spPr>
          <a:xfrm>
            <a:off x="395536" y="4365104"/>
            <a:ext cx="2232248" cy="504056"/>
          </a:xfrm>
          <a:prstGeom prst="rect">
            <a:avLst/>
          </a:prstGeom>
        </p:spPr>
        <p:txBody>
          <a:bodyPr vert="horz" wrap="square" lIns="91440" tIns="45720" rIns="91440" bIns="45720" rtlCol="0" anchor="ctr">
            <a:normAutofit/>
          </a:bodyPr>
          <a:lstStyle/>
          <a:p>
            <a:endParaRPr lang="en-US" dirty="0"/>
          </a:p>
        </p:txBody>
      </p:sp>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31640" y="1340768"/>
            <a:ext cx="5829300" cy="46101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3491880" y="6093296"/>
            <a:ext cx="1944216" cy="288032"/>
          </a:xfrm>
          <a:prstGeom prst="rect">
            <a:avLst/>
          </a:prstGeom>
        </p:spPr>
        <p:txBody>
          <a:bodyPr vert="horz" wrap="square" lIns="91440" tIns="45720" rIns="91440" bIns="45720" rtlCol="0" anchor="ctr">
            <a:normAutofit fontScale="85000" lnSpcReduction="20000"/>
          </a:bodyPr>
          <a:lstStyle/>
          <a:p>
            <a:pPr algn="ctr"/>
            <a:r>
              <a:rPr lang="en-US" dirty="0"/>
              <a:t>Eugene Delacroix</a:t>
            </a:r>
          </a:p>
        </p:txBody>
      </p:sp>
    </p:spTree>
    <p:extLst>
      <p:ext uri="{BB962C8B-B14F-4D97-AF65-F5344CB8AC3E}">
        <p14:creationId xmlns:p14="http://schemas.microsoft.com/office/powerpoint/2010/main" val="105061056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t>Karl Marx (1818-1883)</a:t>
            </a:r>
            <a:endParaRPr lang="en-GB" sz="3200" dirty="0"/>
          </a:p>
        </p:txBody>
      </p:sp>
      <p:sp>
        <p:nvSpPr>
          <p:cNvPr id="5" name="TextBox 4"/>
          <p:cNvSpPr txBox="1"/>
          <p:nvPr/>
        </p:nvSpPr>
        <p:spPr>
          <a:xfrm>
            <a:off x="395536" y="4365104"/>
            <a:ext cx="2232248" cy="504056"/>
          </a:xfrm>
          <a:prstGeom prst="rect">
            <a:avLst/>
          </a:prstGeom>
        </p:spPr>
        <p:txBody>
          <a:bodyPr vert="horz" wrap="square" lIns="91440" tIns="45720" rIns="91440" bIns="45720" rtlCol="0" anchor="ctr">
            <a:normAutofit/>
          </a:bodyPr>
          <a:lstStyle/>
          <a:p>
            <a:endParaRPr lang="en-US" dirty="0"/>
          </a:p>
        </p:txBody>
      </p:sp>
      <p:pic>
        <p:nvPicPr>
          <p:cNvPr id="8196"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092280" y="1349495"/>
            <a:ext cx="1512168" cy="26336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3568" y="1196752"/>
            <a:ext cx="6096000" cy="4248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2123728" y="5589240"/>
            <a:ext cx="3960440" cy="576064"/>
          </a:xfrm>
          <a:prstGeom prst="rect">
            <a:avLst/>
          </a:prstGeom>
        </p:spPr>
        <p:txBody>
          <a:bodyPr vert="horz" wrap="square" lIns="91440" tIns="45720" rIns="91440" bIns="45720" rtlCol="0" anchor="ctr">
            <a:normAutofit/>
          </a:bodyPr>
          <a:lstStyle/>
          <a:p>
            <a:r>
              <a:rPr lang="el-GR" dirty="0"/>
              <a:t>Επανάσταση του 1848 στο Βερολίνο</a:t>
            </a:r>
            <a:endParaRPr lang="en-US" dirty="0"/>
          </a:p>
        </p:txBody>
      </p:sp>
    </p:spTree>
    <p:extLst>
      <p:ext uri="{BB962C8B-B14F-4D97-AF65-F5344CB8AC3E}">
        <p14:creationId xmlns:p14="http://schemas.microsoft.com/office/powerpoint/2010/main" val="267058098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t>Karl Marx (1818-1883)</a:t>
            </a:r>
            <a:endParaRPr lang="en-GB" sz="3200" dirty="0"/>
          </a:p>
        </p:txBody>
      </p:sp>
      <p:sp>
        <p:nvSpPr>
          <p:cNvPr id="5" name="TextBox 4"/>
          <p:cNvSpPr txBox="1"/>
          <p:nvPr/>
        </p:nvSpPr>
        <p:spPr>
          <a:xfrm>
            <a:off x="395536" y="4365104"/>
            <a:ext cx="2232248" cy="504056"/>
          </a:xfrm>
          <a:prstGeom prst="rect">
            <a:avLst/>
          </a:prstGeom>
        </p:spPr>
        <p:txBody>
          <a:bodyPr vert="horz" wrap="square" lIns="91440" tIns="45720" rIns="91440" bIns="45720" rtlCol="0" anchor="ctr">
            <a:normAutofit/>
          </a:bodyPr>
          <a:lstStyle/>
          <a:p>
            <a:endParaRPr lang="en-US" dirty="0"/>
          </a:p>
        </p:txBody>
      </p:sp>
      <p:pic>
        <p:nvPicPr>
          <p:cNvPr id="8196"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092280" y="1349495"/>
            <a:ext cx="1512168" cy="26336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2123728" y="5589240"/>
            <a:ext cx="3960440" cy="576064"/>
          </a:xfrm>
          <a:prstGeom prst="rect">
            <a:avLst/>
          </a:prstGeom>
        </p:spPr>
        <p:txBody>
          <a:bodyPr vert="horz" wrap="square" lIns="91440" tIns="45720" rIns="91440" bIns="45720" rtlCol="0" anchor="ctr">
            <a:normAutofit/>
          </a:bodyPr>
          <a:lstStyle/>
          <a:p>
            <a:pPr algn="ctr"/>
            <a:r>
              <a:rPr lang="el-GR" dirty="0"/>
              <a:t>Οδοφράγματα στο Παρίσι 1848</a:t>
            </a:r>
            <a:endParaRPr lang="en-US" dirty="0"/>
          </a:p>
        </p:txBody>
      </p:sp>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45217" y="1349495"/>
            <a:ext cx="4917462" cy="38396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8400478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t>Karl Marx (1818-1883)</a:t>
            </a:r>
            <a:endParaRPr lang="en-GB" sz="3200" dirty="0"/>
          </a:p>
        </p:txBody>
      </p:sp>
      <p:sp>
        <p:nvSpPr>
          <p:cNvPr id="5" name="TextBox 4"/>
          <p:cNvSpPr txBox="1"/>
          <p:nvPr/>
        </p:nvSpPr>
        <p:spPr>
          <a:xfrm>
            <a:off x="395536" y="4365104"/>
            <a:ext cx="2232248" cy="504056"/>
          </a:xfrm>
          <a:prstGeom prst="rect">
            <a:avLst/>
          </a:prstGeom>
        </p:spPr>
        <p:txBody>
          <a:bodyPr vert="horz" wrap="square" lIns="91440" tIns="45720" rIns="91440" bIns="45720" rtlCol="0" anchor="ctr">
            <a:normAutofit/>
          </a:bodyPr>
          <a:lstStyle/>
          <a:p>
            <a:endParaRPr lang="en-US" dirty="0"/>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1324" y="1556792"/>
            <a:ext cx="3600400" cy="2887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1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66729" y="1124744"/>
            <a:ext cx="3362325" cy="2552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2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1999" y="3717032"/>
            <a:ext cx="3362325" cy="27717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2352193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t>Karl Marx (1818-1883)</a:t>
            </a:r>
            <a:endParaRPr lang="en-GB" sz="3200" dirty="0"/>
          </a:p>
        </p:txBody>
      </p:sp>
      <p:sp>
        <p:nvSpPr>
          <p:cNvPr id="5" name="TextBox 4"/>
          <p:cNvSpPr txBox="1"/>
          <p:nvPr/>
        </p:nvSpPr>
        <p:spPr>
          <a:xfrm>
            <a:off x="395536" y="4365104"/>
            <a:ext cx="2232248" cy="504056"/>
          </a:xfrm>
          <a:prstGeom prst="rect">
            <a:avLst/>
          </a:prstGeom>
        </p:spPr>
        <p:txBody>
          <a:bodyPr vert="horz" wrap="square" lIns="91440" tIns="45720" rIns="91440" bIns="45720" rtlCol="0" anchor="ctr">
            <a:normAutofit/>
          </a:bodyPr>
          <a:lstStyle/>
          <a:p>
            <a:endParaRPr lang="en-US" dirty="0"/>
          </a:p>
        </p:txBody>
      </p:sp>
      <p:pic>
        <p:nvPicPr>
          <p:cNvPr id="153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1331849"/>
            <a:ext cx="4753918" cy="36706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1187624" y="5229200"/>
            <a:ext cx="2952328" cy="504056"/>
          </a:xfrm>
          <a:prstGeom prst="rect">
            <a:avLst/>
          </a:prstGeom>
        </p:spPr>
        <p:txBody>
          <a:bodyPr vert="horz" wrap="square" lIns="91440" tIns="45720" rIns="91440" bIns="45720" rtlCol="0" anchor="ctr">
            <a:normAutofit/>
          </a:bodyPr>
          <a:lstStyle/>
          <a:p>
            <a:r>
              <a:rPr lang="el-GR" dirty="0"/>
              <a:t>Παρισινή Κομμούνα</a:t>
            </a:r>
            <a:endParaRPr lang="en-US" dirty="0"/>
          </a:p>
        </p:txBody>
      </p:sp>
      <p:pic>
        <p:nvPicPr>
          <p:cNvPr id="1536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76056" y="1556792"/>
            <a:ext cx="3615673" cy="25309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9173125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t>Karl Marx (1818-1883)</a:t>
            </a:r>
            <a:endParaRPr lang="en-GB" sz="3200" dirty="0"/>
          </a:p>
        </p:txBody>
      </p:sp>
      <p:sp>
        <p:nvSpPr>
          <p:cNvPr id="5" name="TextBox 4"/>
          <p:cNvSpPr txBox="1"/>
          <p:nvPr/>
        </p:nvSpPr>
        <p:spPr>
          <a:xfrm>
            <a:off x="395536" y="4365104"/>
            <a:ext cx="2232248" cy="504056"/>
          </a:xfrm>
          <a:prstGeom prst="rect">
            <a:avLst/>
          </a:prstGeom>
        </p:spPr>
        <p:txBody>
          <a:bodyPr vert="horz" wrap="square" lIns="91440" tIns="45720" rIns="91440" bIns="45720" rtlCol="0" anchor="ctr">
            <a:normAutofit/>
          </a:bodyPr>
          <a:lstStyle/>
          <a:p>
            <a:endParaRPr lang="en-US" dirty="0"/>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7400" y="1556792"/>
            <a:ext cx="2095500" cy="3429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2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40152" y="1571592"/>
            <a:ext cx="2175762" cy="3429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22"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31840" y="1526861"/>
            <a:ext cx="2259546" cy="35135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4605379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t>Karl Marx (1818-1883)</a:t>
            </a:r>
            <a:endParaRPr lang="en-GB" sz="3200" dirty="0"/>
          </a:p>
        </p:txBody>
      </p:sp>
      <p:sp>
        <p:nvSpPr>
          <p:cNvPr id="5" name="TextBox 4"/>
          <p:cNvSpPr txBox="1"/>
          <p:nvPr/>
        </p:nvSpPr>
        <p:spPr>
          <a:xfrm>
            <a:off x="395536" y="4365104"/>
            <a:ext cx="2232248" cy="504056"/>
          </a:xfrm>
          <a:prstGeom prst="rect">
            <a:avLst/>
          </a:prstGeom>
        </p:spPr>
        <p:txBody>
          <a:bodyPr vert="horz" wrap="square" lIns="91440" tIns="45720" rIns="91440" bIns="45720" rtlCol="0" anchor="ctr">
            <a:normAutofit/>
          </a:bodyPr>
          <a:lstStyle/>
          <a:p>
            <a:endParaRPr lang="en-US" dirty="0"/>
          </a:p>
        </p:txBody>
      </p:sp>
      <p:pic>
        <p:nvPicPr>
          <p:cNvPr id="1024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12298" y="1700806"/>
            <a:ext cx="2448272" cy="37550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4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68144" y="1700806"/>
            <a:ext cx="2182199" cy="37370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45"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3568" y="1734381"/>
            <a:ext cx="2384184" cy="37415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1475656" y="5733256"/>
            <a:ext cx="792088" cy="216024"/>
          </a:xfrm>
          <a:prstGeom prst="rect">
            <a:avLst/>
          </a:prstGeom>
        </p:spPr>
        <p:txBody>
          <a:bodyPr vert="horz" wrap="square" lIns="91440" tIns="45720" rIns="91440" bIns="45720" rtlCol="0" anchor="ctr">
            <a:noAutofit/>
          </a:bodyPr>
          <a:lstStyle/>
          <a:p>
            <a:pPr algn="ctr"/>
            <a:r>
              <a:rPr lang="el-GR" dirty="0"/>
              <a:t>1867</a:t>
            </a:r>
            <a:endParaRPr lang="en-US" dirty="0"/>
          </a:p>
        </p:txBody>
      </p:sp>
      <p:sp>
        <p:nvSpPr>
          <p:cNvPr id="9" name="TextBox 8"/>
          <p:cNvSpPr txBox="1"/>
          <p:nvPr/>
        </p:nvSpPr>
        <p:spPr>
          <a:xfrm>
            <a:off x="4040390" y="5777644"/>
            <a:ext cx="792088" cy="216024"/>
          </a:xfrm>
          <a:prstGeom prst="rect">
            <a:avLst/>
          </a:prstGeom>
        </p:spPr>
        <p:txBody>
          <a:bodyPr vert="horz" wrap="square" lIns="91440" tIns="45720" rIns="91440" bIns="45720" rtlCol="0" anchor="ctr">
            <a:noAutofit/>
          </a:bodyPr>
          <a:lstStyle/>
          <a:p>
            <a:pPr algn="ctr"/>
            <a:r>
              <a:rPr lang="el-GR" dirty="0"/>
              <a:t>1885</a:t>
            </a:r>
            <a:endParaRPr lang="en-US" dirty="0"/>
          </a:p>
        </p:txBody>
      </p:sp>
      <p:sp>
        <p:nvSpPr>
          <p:cNvPr id="10" name="TextBox 9"/>
          <p:cNvSpPr txBox="1"/>
          <p:nvPr/>
        </p:nvSpPr>
        <p:spPr>
          <a:xfrm>
            <a:off x="6660232" y="5769742"/>
            <a:ext cx="792088" cy="216024"/>
          </a:xfrm>
          <a:prstGeom prst="rect">
            <a:avLst/>
          </a:prstGeom>
        </p:spPr>
        <p:txBody>
          <a:bodyPr vert="horz" wrap="square" lIns="91440" tIns="45720" rIns="91440" bIns="45720" rtlCol="0" anchor="ctr">
            <a:noAutofit/>
          </a:bodyPr>
          <a:lstStyle/>
          <a:p>
            <a:pPr algn="ctr"/>
            <a:r>
              <a:rPr lang="el-GR" dirty="0"/>
              <a:t>1894</a:t>
            </a:r>
            <a:endParaRPr lang="en-US" dirty="0"/>
          </a:p>
        </p:txBody>
      </p:sp>
    </p:spTree>
    <p:extLst>
      <p:ext uri="{BB962C8B-B14F-4D97-AF65-F5344CB8AC3E}">
        <p14:creationId xmlns:p14="http://schemas.microsoft.com/office/powerpoint/2010/main" val="34979726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t>Karl Marx (1818-1883)</a:t>
            </a:r>
            <a:endParaRPr lang="en-GB" sz="3200" dirty="0"/>
          </a:p>
        </p:txBody>
      </p:sp>
      <p:sp>
        <p:nvSpPr>
          <p:cNvPr id="5" name="TextBox 4"/>
          <p:cNvSpPr txBox="1"/>
          <p:nvPr/>
        </p:nvSpPr>
        <p:spPr>
          <a:xfrm>
            <a:off x="395536" y="4365104"/>
            <a:ext cx="2232248" cy="504056"/>
          </a:xfrm>
          <a:prstGeom prst="rect">
            <a:avLst/>
          </a:prstGeom>
        </p:spPr>
        <p:txBody>
          <a:bodyPr vert="horz" wrap="square" lIns="91440" tIns="45720" rIns="91440" bIns="45720" rtlCol="0" anchor="ctr">
            <a:normAutofit/>
          </a:bodyPr>
          <a:lstStyle/>
          <a:p>
            <a:endParaRPr lang="en-US" dirty="0"/>
          </a:p>
        </p:txBody>
      </p:sp>
      <p:sp>
        <p:nvSpPr>
          <p:cNvPr id="3" name="TextBox 2"/>
          <p:cNvSpPr txBox="1"/>
          <p:nvPr/>
        </p:nvSpPr>
        <p:spPr>
          <a:xfrm>
            <a:off x="1475656" y="5733256"/>
            <a:ext cx="792088" cy="216024"/>
          </a:xfrm>
          <a:prstGeom prst="rect">
            <a:avLst/>
          </a:prstGeom>
        </p:spPr>
        <p:txBody>
          <a:bodyPr vert="horz" wrap="square" lIns="91440" tIns="45720" rIns="91440" bIns="45720" rtlCol="0" anchor="ctr">
            <a:noAutofit/>
          </a:bodyPr>
          <a:lstStyle/>
          <a:p>
            <a:pPr algn="ctr"/>
            <a:r>
              <a:rPr lang="el-GR" dirty="0"/>
              <a:t>1867</a:t>
            </a:r>
            <a:endParaRPr lang="en-US" dirty="0"/>
          </a:p>
        </p:txBody>
      </p:sp>
      <p:sp>
        <p:nvSpPr>
          <p:cNvPr id="9" name="TextBox 8"/>
          <p:cNvSpPr txBox="1"/>
          <p:nvPr/>
        </p:nvSpPr>
        <p:spPr>
          <a:xfrm>
            <a:off x="4040390" y="5777644"/>
            <a:ext cx="792088" cy="216024"/>
          </a:xfrm>
          <a:prstGeom prst="rect">
            <a:avLst/>
          </a:prstGeom>
        </p:spPr>
        <p:txBody>
          <a:bodyPr vert="horz" wrap="square" lIns="91440" tIns="45720" rIns="91440" bIns="45720" rtlCol="0" anchor="ctr">
            <a:noAutofit/>
          </a:bodyPr>
          <a:lstStyle/>
          <a:p>
            <a:pPr algn="ctr"/>
            <a:r>
              <a:rPr lang="el-GR" dirty="0"/>
              <a:t>1885</a:t>
            </a:r>
            <a:endParaRPr lang="en-US" dirty="0"/>
          </a:p>
        </p:txBody>
      </p:sp>
      <p:sp>
        <p:nvSpPr>
          <p:cNvPr id="10" name="TextBox 9"/>
          <p:cNvSpPr txBox="1"/>
          <p:nvPr/>
        </p:nvSpPr>
        <p:spPr>
          <a:xfrm>
            <a:off x="6660232" y="5769742"/>
            <a:ext cx="792088" cy="216024"/>
          </a:xfrm>
          <a:prstGeom prst="rect">
            <a:avLst/>
          </a:prstGeom>
        </p:spPr>
        <p:txBody>
          <a:bodyPr vert="horz" wrap="square" lIns="91440" tIns="45720" rIns="91440" bIns="45720" rtlCol="0" anchor="ctr">
            <a:noAutofit/>
          </a:bodyPr>
          <a:lstStyle/>
          <a:p>
            <a:pPr algn="ctr"/>
            <a:r>
              <a:rPr lang="el-GR" dirty="0"/>
              <a:t>1894</a:t>
            </a:r>
            <a:endParaRPr lang="en-US"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85021" y="1772816"/>
            <a:ext cx="1829472" cy="3600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75856" y="1797181"/>
            <a:ext cx="2004202" cy="33653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52120" y="1799793"/>
            <a:ext cx="2382851" cy="38221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6532506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t>Karl Marx (1818-1883)</a:t>
            </a:r>
            <a:endParaRPr lang="en-GB" sz="3200" dirty="0"/>
          </a:p>
        </p:txBody>
      </p:sp>
      <p:sp>
        <p:nvSpPr>
          <p:cNvPr id="5" name="TextBox 4"/>
          <p:cNvSpPr txBox="1"/>
          <p:nvPr/>
        </p:nvSpPr>
        <p:spPr>
          <a:xfrm>
            <a:off x="395536" y="4365104"/>
            <a:ext cx="2232248" cy="504056"/>
          </a:xfrm>
          <a:prstGeom prst="rect">
            <a:avLst/>
          </a:prstGeom>
        </p:spPr>
        <p:txBody>
          <a:bodyPr vert="horz" wrap="square" lIns="91440" tIns="45720" rIns="91440" bIns="45720" rtlCol="0" anchor="ctr">
            <a:normAutofit/>
          </a:bodyPr>
          <a:lstStyle/>
          <a:p>
            <a:endParaRPr lang="en-US" dirty="0"/>
          </a:p>
        </p:txBody>
      </p:sp>
      <p:pic>
        <p:nvPicPr>
          <p:cNvPr id="174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536" y="1268760"/>
            <a:ext cx="2465352" cy="34697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41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31840" y="1286100"/>
            <a:ext cx="2365995" cy="34350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413"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24128" y="1340768"/>
            <a:ext cx="2259335" cy="34013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2627784" y="4941168"/>
            <a:ext cx="4176464" cy="648072"/>
          </a:xfrm>
          <a:prstGeom prst="rect">
            <a:avLst/>
          </a:prstGeom>
        </p:spPr>
        <p:txBody>
          <a:bodyPr vert="horz" wrap="square" lIns="91440" tIns="45720" rIns="91440" bIns="45720" rtlCol="0" anchor="ctr">
            <a:normAutofit/>
          </a:bodyPr>
          <a:lstStyle/>
          <a:p>
            <a:pPr algn="ctr"/>
            <a:r>
              <a:rPr lang="el-GR" dirty="0"/>
              <a:t>Θεωρίες για την υπεραξία</a:t>
            </a:r>
            <a:endParaRPr lang="en-US" dirty="0"/>
          </a:p>
        </p:txBody>
      </p:sp>
    </p:spTree>
    <p:extLst>
      <p:ext uri="{BB962C8B-B14F-4D97-AF65-F5344CB8AC3E}">
        <p14:creationId xmlns:p14="http://schemas.microsoft.com/office/powerpoint/2010/main" val="380264608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t>Karl Marx (1818-1883)</a:t>
            </a:r>
            <a:endParaRPr lang="en-GB" sz="3200" dirty="0"/>
          </a:p>
        </p:txBody>
      </p:sp>
      <p:sp>
        <p:nvSpPr>
          <p:cNvPr id="5" name="TextBox 4"/>
          <p:cNvSpPr txBox="1"/>
          <p:nvPr/>
        </p:nvSpPr>
        <p:spPr>
          <a:xfrm>
            <a:off x="395536" y="4365104"/>
            <a:ext cx="2232248" cy="504056"/>
          </a:xfrm>
          <a:prstGeom prst="rect">
            <a:avLst/>
          </a:prstGeom>
        </p:spPr>
        <p:txBody>
          <a:bodyPr vert="horz" wrap="square" lIns="91440" tIns="45720" rIns="91440" bIns="45720" rtlCol="0" anchor="ctr">
            <a:normAutofit/>
          </a:bodyPr>
          <a:lstStyle/>
          <a:p>
            <a:endParaRPr lang="en-US" dirty="0"/>
          </a:p>
        </p:txBody>
      </p:sp>
      <p:pic>
        <p:nvPicPr>
          <p:cNvPr id="184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51720" y="1485141"/>
            <a:ext cx="1905858" cy="28799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43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4008" y="1499146"/>
            <a:ext cx="2083025" cy="29017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3419872" y="4797152"/>
            <a:ext cx="2160240" cy="648072"/>
          </a:xfrm>
          <a:prstGeom prst="rect">
            <a:avLst/>
          </a:prstGeom>
        </p:spPr>
        <p:txBody>
          <a:bodyPr vert="horz" wrap="square" lIns="91440" tIns="45720" rIns="91440" bIns="45720" rtlCol="0" anchor="ctr">
            <a:normAutofit/>
          </a:bodyPr>
          <a:lstStyle/>
          <a:p>
            <a:pPr algn="ctr"/>
            <a:r>
              <a:rPr lang="en-US" dirty="0" err="1"/>
              <a:t>Grundrisse</a:t>
            </a:r>
            <a:endParaRPr lang="en-US" dirty="0"/>
          </a:p>
        </p:txBody>
      </p:sp>
    </p:spTree>
    <p:extLst>
      <p:ext uri="{BB962C8B-B14F-4D97-AF65-F5344CB8AC3E}">
        <p14:creationId xmlns:p14="http://schemas.microsoft.com/office/powerpoint/2010/main" val="204514980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55D4D1-7F34-084F-9E9C-7B5E6F0C1368}"/>
              </a:ext>
            </a:extLst>
          </p:cNvPr>
          <p:cNvSpPr>
            <a:spLocks noGrp="1"/>
          </p:cNvSpPr>
          <p:nvPr>
            <p:ph type="title"/>
          </p:nvPr>
        </p:nvSpPr>
        <p:spPr/>
        <p:txBody>
          <a:bodyPr/>
          <a:lstStyle/>
          <a:p>
            <a:r>
              <a:rPr lang="en-US" dirty="0"/>
              <a:t>Godwin: </a:t>
            </a:r>
            <a:r>
              <a:rPr lang="el-GR" dirty="0"/>
              <a:t>Σάτιρα, ιδεαλισμός και αναρχισμός </a:t>
            </a:r>
            <a:endParaRPr lang="en-GB" dirty="0"/>
          </a:p>
        </p:txBody>
      </p:sp>
      <p:sp>
        <p:nvSpPr>
          <p:cNvPr id="3" name="Content Placeholder 2">
            <a:extLst>
              <a:ext uri="{FF2B5EF4-FFF2-40B4-BE49-F238E27FC236}">
                <a16:creationId xmlns:a16="http://schemas.microsoft.com/office/drawing/2014/main" id="{F2CD44B3-45D3-0028-0000-442663F853A4}"/>
              </a:ext>
            </a:extLst>
          </p:cNvPr>
          <p:cNvSpPr>
            <a:spLocks noGrp="1"/>
          </p:cNvSpPr>
          <p:nvPr>
            <p:ph idx="1"/>
          </p:nvPr>
        </p:nvSpPr>
        <p:spPr/>
        <p:txBody>
          <a:bodyPr/>
          <a:lstStyle/>
          <a:p>
            <a:r>
              <a:rPr lang="en-US" sz="2000" dirty="0"/>
              <a:t>  </a:t>
            </a:r>
            <a:r>
              <a:rPr lang="el-GR" sz="2000" dirty="0"/>
              <a:t>Πολιτική δικαιοσύνη</a:t>
            </a:r>
          </a:p>
          <a:p>
            <a:pPr lvl="1"/>
            <a:r>
              <a:rPr lang="en-US" sz="2000" dirty="0"/>
              <a:t>"the adoption of any principle of morality and truth into the practice of a community" </a:t>
            </a:r>
            <a:endParaRPr lang="el-GR" sz="2000" dirty="0"/>
          </a:p>
          <a:p>
            <a:r>
              <a:rPr lang="el-GR" sz="2000" dirty="0"/>
              <a:t>Οι κρατικές δομές είναι εκ φύσεως καταπιεστικές</a:t>
            </a:r>
          </a:p>
          <a:p>
            <a:pPr lvl="1"/>
            <a:r>
              <a:rPr lang="en-US" sz="2000" dirty="0"/>
              <a:t>"government by its very nature counteracts the improvement of original mind”</a:t>
            </a:r>
          </a:p>
          <a:p>
            <a:r>
              <a:rPr lang="el-GR" sz="2000" dirty="0">
                <a:solidFill>
                  <a:srgbClr val="202122"/>
                </a:solidFill>
                <a:latin typeface="Arial" panose="020B0604020202020204" pitchFamily="34" charset="0"/>
              </a:rPr>
              <a:t>Επηρεαζόμαστε από το περιβάλλον μας περισσότερο από έμφυτα συναισθήματα </a:t>
            </a:r>
          </a:p>
          <a:p>
            <a:pPr lvl="1"/>
            <a:r>
              <a:rPr lang="en-US" sz="2000" b="0" i="0" dirty="0">
                <a:solidFill>
                  <a:srgbClr val="202122"/>
                </a:solidFill>
                <a:effectLst/>
                <a:latin typeface="Arial" panose="020B0604020202020204" pitchFamily="34" charset="0"/>
              </a:rPr>
              <a:t>"our virtues and our vices may be traced to the incidents which make the history of our lives, and if these incidents could be divested of every improper tendency, vice would be extirpated from the world." </a:t>
            </a:r>
            <a:endParaRPr lang="el-GR" sz="2000" dirty="0"/>
          </a:p>
          <a:p>
            <a:pPr lvl="1"/>
            <a:endParaRPr lang="en-GB" dirty="0"/>
          </a:p>
        </p:txBody>
      </p:sp>
    </p:spTree>
    <p:extLst>
      <p:ext uri="{BB962C8B-B14F-4D97-AF65-F5344CB8AC3E}">
        <p14:creationId xmlns:p14="http://schemas.microsoft.com/office/powerpoint/2010/main" val="288828605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t>Karl Marx (1818-1883)</a:t>
            </a:r>
            <a:endParaRPr lang="en-GB" sz="3200" dirty="0"/>
          </a:p>
        </p:txBody>
      </p:sp>
      <p:sp>
        <p:nvSpPr>
          <p:cNvPr id="5" name="TextBox 4"/>
          <p:cNvSpPr txBox="1"/>
          <p:nvPr/>
        </p:nvSpPr>
        <p:spPr>
          <a:xfrm>
            <a:off x="395536" y="4365104"/>
            <a:ext cx="2232248" cy="504056"/>
          </a:xfrm>
          <a:prstGeom prst="rect">
            <a:avLst/>
          </a:prstGeom>
        </p:spPr>
        <p:txBody>
          <a:bodyPr vert="horz" wrap="square" lIns="91440" tIns="45720" rIns="91440" bIns="45720" rtlCol="0" anchor="ctr">
            <a:normAutofit/>
          </a:bodyPr>
          <a:lstStyle/>
          <a:p>
            <a:endParaRPr lang="en-US" dirty="0"/>
          </a:p>
        </p:txBody>
      </p:sp>
      <p:sp>
        <p:nvSpPr>
          <p:cNvPr id="3" name="TextBox 2"/>
          <p:cNvSpPr txBox="1"/>
          <p:nvPr/>
        </p:nvSpPr>
        <p:spPr>
          <a:xfrm>
            <a:off x="3219362" y="5637748"/>
            <a:ext cx="2160240" cy="648072"/>
          </a:xfrm>
          <a:prstGeom prst="rect">
            <a:avLst/>
          </a:prstGeom>
        </p:spPr>
        <p:txBody>
          <a:bodyPr vert="horz" wrap="square" lIns="91440" tIns="45720" rIns="91440" bIns="45720" rtlCol="0" anchor="ctr">
            <a:normAutofit/>
          </a:bodyPr>
          <a:lstStyle/>
          <a:p>
            <a:pPr algn="ctr"/>
            <a:r>
              <a:rPr lang="en-US" dirty="0"/>
              <a:t>www.marxists.org</a:t>
            </a:r>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51720" y="1412776"/>
            <a:ext cx="4495524" cy="40753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3762258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t>Karl Marx (1818-1883)</a:t>
            </a:r>
            <a:endParaRPr lang="en-GB" sz="3200" dirty="0"/>
          </a:p>
        </p:txBody>
      </p:sp>
      <p:sp>
        <p:nvSpPr>
          <p:cNvPr id="5" name="TextBox 4"/>
          <p:cNvSpPr txBox="1"/>
          <p:nvPr/>
        </p:nvSpPr>
        <p:spPr>
          <a:xfrm>
            <a:off x="395536" y="4365104"/>
            <a:ext cx="2232248" cy="504056"/>
          </a:xfrm>
          <a:prstGeom prst="rect">
            <a:avLst/>
          </a:prstGeom>
        </p:spPr>
        <p:txBody>
          <a:bodyPr vert="horz" wrap="square" lIns="91440" tIns="45720" rIns="91440" bIns="45720" rtlCol="0" anchor="ctr">
            <a:normAutofit/>
          </a:bodyPr>
          <a:lstStyle/>
          <a:p>
            <a:endParaRPr lang="en-US" dirty="0"/>
          </a:p>
        </p:txBody>
      </p:sp>
      <p:sp>
        <p:nvSpPr>
          <p:cNvPr id="4" name="TextBox 3"/>
          <p:cNvSpPr txBox="1"/>
          <p:nvPr/>
        </p:nvSpPr>
        <p:spPr>
          <a:xfrm>
            <a:off x="1043608" y="1556792"/>
            <a:ext cx="6048672" cy="2664296"/>
          </a:xfrm>
          <a:prstGeom prst="rect">
            <a:avLst/>
          </a:prstGeom>
        </p:spPr>
        <p:txBody>
          <a:bodyPr vert="horz" wrap="square" lIns="91440" tIns="45720" rIns="91440" bIns="45720" rtlCol="0" anchor="ctr">
            <a:normAutofit/>
          </a:bodyPr>
          <a:lstStyle/>
          <a:p>
            <a:r>
              <a:rPr lang="el-GR" dirty="0"/>
              <a:t>Κύριες επιδράσεις στον </a:t>
            </a:r>
            <a:r>
              <a:rPr lang="en-US" dirty="0"/>
              <a:t>Marx</a:t>
            </a:r>
          </a:p>
          <a:p>
            <a:endParaRPr lang="el-GR" dirty="0"/>
          </a:p>
          <a:p>
            <a:pPr marL="342900" indent="-342900">
              <a:buAutoNum type="arabicPeriod"/>
            </a:pPr>
            <a:r>
              <a:rPr lang="el-GR" dirty="0"/>
              <a:t>Γερμανική φιλοσοφία </a:t>
            </a:r>
            <a:r>
              <a:rPr lang="en-US" dirty="0"/>
              <a:t>- Hegel [</a:t>
            </a:r>
            <a:r>
              <a:rPr lang="el-GR" dirty="0"/>
              <a:t>Έγελος]</a:t>
            </a:r>
          </a:p>
          <a:p>
            <a:pPr marL="342900" indent="-342900">
              <a:buAutoNum type="arabicPeriod"/>
            </a:pPr>
            <a:r>
              <a:rPr lang="el-GR" dirty="0"/>
              <a:t>Γαλλικός ουτοπικός σοσιαλισμός</a:t>
            </a:r>
          </a:p>
          <a:p>
            <a:pPr marL="342900" indent="-342900">
              <a:buAutoNum type="arabicPeriod"/>
            </a:pPr>
            <a:r>
              <a:rPr lang="el-GR" dirty="0"/>
              <a:t>Αγγλική πολιτική οικονομία</a:t>
            </a:r>
            <a:endParaRPr lang="en-US" dirty="0"/>
          </a:p>
        </p:txBody>
      </p:sp>
    </p:spTree>
    <p:extLst>
      <p:ext uri="{BB962C8B-B14F-4D97-AF65-F5344CB8AC3E}">
        <p14:creationId xmlns:p14="http://schemas.microsoft.com/office/powerpoint/2010/main" val="299174728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sz="2800" dirty="0"/>
              <a:t>Κομμουνιστικό Μανιφέστο</a:t>
            </a:r>
          </a:p>
        </p:txBody>
      </p:sp>
      <p:sp>
        <p:nvSpPr>
          <p:cNvPr id="5" name="TextBox 4"/>
          <p:cNvSpPr txBox="1"/>
          <p:nvPr/>
        </p:nvSpPr>
        <p:spPr>
          <a:xfrm>
            <a:off x="395536" y="4365104"/>
            <a:ext cx="2232248" cy="504056"/>
          </a:xfrm>
          <a:prstGeom prst="rect">
            <a:avLst/>
          </a:prstGeom>
        </p:spPr>
        <p:txBody>
          <a:bodyPr vert="horz" wrap="square" lIns="91440" tIns="45720" rIns="91440" bIns="45720" rtlCol="0" anchor="ctr">
            <a:normAutofit/>
          </a:bodyPr>
          <a:lstStyle/>
          <a:p>
            <a:endParaRPr lang="en-US" dirty="0"/>
          </a:p>
        </p:txBody>
      </p:sp>
      <p:sp>
        <p:nvSpPr>
          <p:cNvPr id="4" name="Rectangle 3"/>
          <p:cNvSpPr/>
          <p:nvPr/>
        </p:nvSpPr>
        <p:spPr>
          <a:xfrm>
            <a:off x="467544" y="1556792"/>
            <a:ext cx="8064896" cy="4739759"/>
          </a:xfrm>
          <a:prstGeom prst="rect">
            <a:avLst/>
          </a:prstGeom>
        </p:spPr>
        <p:txBody>
          <a:bodyPr wrap="square">
            <a:spAutoFit/>
          </a:bodyPr>
          <a:lstStyle/>
          <a:p>
            <a:r>
              <a:rPr lang="el-GR" sz="2000" b="1" dirty="0"/>
              <a:t>Κομμουνιστικό Μανιφέστο</a:t>
            </a:r>
          </a:p>
          <a:p>
            <a:endParaRPr lang="el-GR" sz="1400" b="1" dirty="0"/>
          </a:p>
          <a:p>
            <a:r>
              <a:rPr lang="el-GR" sz="1400" dirty="0"/>
              <a:t>Ένα φάντασμα πλανιέται στην Ευρώπη: το </a:t>
            </a:r>
            <a:r>
              <a:rPr lang="el-GR" sz="1400" dirty="0">
                <a:solidFill>
                  <a:srgbClr val="FF0000"/>
                </a:solidFill>
              </a:rPr>
              <a:t>φάντασμα του κομμουνισμού</a:t>
            </a:r>
            <a:r>
              <a:rPr lang="el-GR" sz="1400" dirty="0"/>
              <a:t>. Όλες οι δυνάμεις της γερασμένης Ευρώπης ενώθηκαν σε μια ιερή συμμαχία για να κυνηγήσουν αυτό το φάντασμα: ο πάπας και ο τσάρος, ο </a:t>
            </a:r>
            <a:r>
              <a:rPr lang="el-GR" sz="1400" dirty="0" err="1"/>
              <a:t>Μέτερνιχ</a:t>
            </a:r>
            <a:r>
              <a:rPr lang="el-GR" sz="1400" dirty="0"/>
              <a:t> κι ο </a:t>
            </a:r>
            <a:r>
              <a:rPr lang="el-GR" sz="1400" dirty="0" err="1"/>
              <a:t>Γκιζό</a:t>
            </a:r>
            <a:r>
              <a:rPr lang="el-GR" sz="1400" dirty="0"/>
              <a:t>, γάλλοι ριζοσπάστες και γερμανοί αστυνομικοί.</a:t>
            </a:r>
          </a:p>
          <a:p>
            <a:endParaRPr lang="el-GR" sz="1400" dirty="0"/>
          </a:p>
          <a:p>
            <a:r>
              <a:rPr lang="el-GR" sz="1400" dirty="0"/>
              <a:t>Ποιο κόμμα της αντιπολίτευσης δεν έχει κατηγορηθεί σαν κομμουνιστικό από τους αντιπάλους του που κυβερνούν, ποιο κόμμα της αντιπολίτευσης δεν αντέκρουσε με την κατηγορία του κομμουνισμού τους πιο προοδευτικούς αντιπολιτευόμενους, καθώς και τους αντιδραστικούς αντιπάλους του;</a:t>
            </a:r>
          </a:p>
          <a:p>
            <a:endParaRPr lang="el-GR" sz="1400" dirty="0"/>
          </a:p>
          <a:p>
            <a:r>
              <a:rPr lang="el-GR" sz="1400" dirty="0"/>
              <a:t>Δυο πράγματα βγαίνουν απ' το γεγονός αυτό:</a:t>
            </a:r>
          </a:p>
          <a:p>
            <a:endParaRPr lang="el-GR" sz="1400" dirty="0"/>
          </a:p>
          <a:p>
            <a:r>
              <a:rPr lang="el-GR" sz="1400" dirty="0">
                <a:solidFill>
                  <a:srgbClr val="FF0000"/>
                </a:solidFill>
              </a:rPr>
              <a:t>Ο κομμουνισμός αναγνωρίζεται πια απ' όλες τις ευρωπαϊκές δυνάμεις σαν μια δύναμη</a:t>
            </a:r>
            <a:r>
              <a:rPr lang="el-GR" sz="1400" dirty="0"/>
              <a:t>.</a:t>
            </a:r>
          </a:p>
          <a:p>
            <a:endParaRPr lang="el-GR" sz="1400" dirty="0"/>
          </a:p>
          <a:p>
            <a:r>
              <a:rPr lang="el-GR" sz="1400" dirty="0">
                <a:solidFill>
                  <a:srgbClr val="FF0000"/>
                </a:solidFill>
              </a:rPr>
              <a:t>Είναι καιρός πια οι κομμουνιστές να εκθέσουν ανοιχτά μπροστά σ' όλο τον κόσμο τις αντιλήψεις </a:t>
            </a:r>
            <a:r>
              <a:rPr lang="el-GR" sz="1400" dirty="0"/>
              <a:t>τους, τους σκοπούς τους, τις επιδιώξεις τους και ν' αντιπαραθέσουν στο παραμύθι του κομμουνιστικού φαντάσματος ένα Μανιφέστο του ίδιου του κόμματος.</a:t>
            </a:r>
          </a:p>
          <a:p>
            <a:endParaRPr lang="el-GR" sz="1400" dirty="0"/>
          </a:p>
          <a:p>
            <a:r>
              <a:rPr lang="el-GR" sz="1400" dirty="0"/>
              <a:t>Για το σκοπό αυτό συγκεντρώθηκαν στο Λονδίνο κομμουνιστές από τις πιο διαφορετικές εθνότητες και συντάξανε το παρακάτω Μανιφέστο που δημοσιεύεται στην αγγλική, γαλλική, γερμανική, ιταλική, φλαμανδική και δανική γλώσσα</a:t>
            </a:r>
            <a:r>
              <a:rPr lang="el-GR" dirty="0"/>
              <a:t>.</a:t>
            </a:r>
            <a:endParaRPr lang="en-US" dirty="0"/>
          </a:p>
        </p:txBody>
      </p:sp>
    </p:spTree>
    <p:extLst>
      <p:ext uri="{BB962C8B-B14F-4D97-AF65-F5344CB8AC3E}">
        <p14:creationId xmlns:p14="http://schemas.microsoft.com/office/powerpoint/2010/main" val="32026001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sz="2800" dirty="0"/>
              <a:t>Κομμουνιστικό Μανιφέστο</a:t>
            </a:r>
            <a:endParaRPr lang="en-GB" sz="2800" dirty="0"/>
          </a:p>
        </p:txBody>
      </p:sp>
      <p:sp>
        <p:nvSpPr>
          <p:cNvPr id="5" name="TextBox 4"/>
          <p:cNvSpPr txBox="1"/>
          <p:nvPr/>
        </p:nvSpPr>
        <p:spPr>
          <a:xfrm>
            <a:off x="395536" y="4365104"/>
            <a:ext cx="2232248" cy="504056"/>
          </a:xfrm>
          <a:prstGeom prst="rect">
            <a:avLst/>
          </a:prstGeom>
        </p:spPr>
        <p:txBody>
          <a:bodyPr vert="horz" wrap="square" lIns="91440" tIns="45720" rIns="91440" bIns="45720" rtlCol="0" anchor="ctr">
            <a:normAutofit/>
          </a:bodyPr>
          <a:lstStyle/>
          <a:p>
            <a:endParaRPr lang="en-US" dirty="0"/>
          </a:p>
        </p:txBody>
      </p:sp>
      <p:sp>
        <p:nvSpPr>
          <p:cNvPr id="3" name="Rectangle 2"/>
          <p:cNvSpPr/>
          <p:nvPr/>
        </p:nvSpPr>
        <p:spPr>
          <a:xfrm>
            <a:off x="683568" y="1124744"/>
            <a:ext cx="7776864" cy="5324535"/>
          </a:xfrm>
          <a:prstGeom prst="rect">
            <a:avLst/>
          </a:prstGeom>
        </p:spPr>
        <p:txBody>
          <a:bodyPr wrap="square">
            <a:spAutoFit/>
          </a:bodyPr>
          <a:lstStyle/>
          <a:p>
            <a:r>
              <a:rPr lang="el-GR" sz="1400" dirty="0">
                <a:solidFill>
                  <a:srgbClr val="FF0000"/>
                </a:solidFill>
              </a:rPr>
              <a:t>Αστοί και προλετάριοι</a:t>
            </a:r>
          </a:p>
          <a:p>
            <a:endParaRPr lang="el-GR" sz="1400" dirty="0"/>
          </a:p>
          <a:p>
            <a:r>
              <a:rPr lang="el-GR" sz="1400" dirty="0">
                <a:solidFill>
                  <a:srgbClr val="FF0000"/>
                </a:solidFill>
              </a:rPr>
              <a:t>Η ιστορία όλων των ως τώρα κοινωνιών είναι η ιστορία ταξικών αγώνων.</a:t>
            </a:r>
          </a:p>
          <a:p>
            <a:endParaRPr lang="el-GR" sz="1400" dirty="0"/>
          </a:p>
          <a:p>
            <a:r>
              <a:rPr lang="el-GR" sz="1400" dirty="0"/>
              <a:t>Ελεύθερος και δούλος, πατρίκιος και πληβείος, βαρόνος και δουλοπάροικος, μάστορας και κάλφας, με μια λέξη, καταπιεστής και καταπιεζόμενος, βρίσκονταν σε ακατάπαυστη αντίθεση μεταξύ τους, έκαναν αδιάκοπο αγώνα, πότε καλυμμένο, πότε ανοιχτό, έναν αγώνα που τελείωνε κάθε φορά με έναν επαναστατικό μετασχηματισμό ολόκληρης της κοινωνίας ή με την από κοινού καταστροφή των τάξεων που αγωνίζονταν.</a:t>
            </a:r>
          </a:p>
          <a:p>
            <a:endParaRPr lang="el-GR" sz="1400" dirty="0"/>
          </a:p>
          <a:p>
            <a:r>
              <a:rPr lang="el-GR" sz="1400" dirty="0"/>
              <a:t>Στις προηγούμενες εποχές της ιστορίας βρίσκουμε σχεδόν παντού μια πλήρη διαίρεση της κοινωνίας σε διάφορες κλειστές τάξεις, μια πολύτροπη διαβάθμιση των κοινωνικών θέσεων. Στην αρχαία Ρώμη βρίσκουμε </a:t>
            </a:r>
            <a:r>
              <a:rPr lang="el-GR" sz="1400" dirty="0" err="1"/>
              <a:t>πατρίκιους</a:t>
            </a:r>
            <a:r>
              <a:rPr lang="el-GR" sz="1400" dirty="0"/>
              <a:t>, ιππείς, πληβείους, δούλους. Στο μεσαίωνα φεουδάρχες, υποτελείς, μαστόρους, καλφάδες, δουλοπάροικους κι επιπλέον σε καθεμιά απ' αυτές τις τάξεις βρίσκουμε ξανά ιδιαίτερες διαβαθμίσεις.</a:t>
            </a:r>
          </a:p>
          <a:p>
            <a:endParaRPr lang="el-GR" sz="1400" dirty="0"/>
          </a:p>
          <a:p>
            <a:r>
              <a:rPr lang="el-GR" sz="1400" dirty="0">
                <a:solidFill>
                  <a:srgbClr val="FF0000"/>
                </a:solidFill>
              </a:rPr>
              <a:t>Η σύγχρονη αστική κοινωνία που πρόβαλε από την καταστροφή της φεουδαρχικής κοινωνίας δεν κατάργησε τις ταξικές αντιθέσεις, έβαλε μονάχα στη θέση των παλιών νέες τάξεις, νέους όρους καταπίεσης, νέες μορφές πάλης</a:t>
            </a:r>
            <a:r>
              <a:rPr lang="el-GR" sz="1400" dirty="0"/>
              <a:t>.</a:t>
            </a:r>
          </a:p>
          <a:p>
            <a:endParaRPr lang="el-GR" sz="1400" dirty="0"/>
          </a:p>
          <a:p>
            <a:r>
              <a:rPr lang="el-GR" sz="1400" dirty="0"/>
              <a:t>Ωστόσο, η εποχή μας, η εποχή της αστικής τάξης, χαρακτηρίζεται από το γεγονός ότι απλοποίησε τις ταξικές αντιθέσεις. </a:t>
            </a:r>
            <a:r>
              <a:rPr lang="el-GR" sz="1400" dirty="0">
                <a:solidFill>
                  <a:srgbClr val="FF0000"/>
                </a:solidFill>
              </a:rPr>
              <a:t>Ολόκληρη η κοινωνία όλο και περισσότερο χωρίζεται σε δύο μεγάλα αντίπαλα στρατόπεδα,</a:t>
            </a:r>
            <a:r>
              <a:rPr lang="el-GR" sz="1400" dirty="0"/>
              <a:t> σε δύο μεγάλες τάξεις, που βρίσκονται άμεσα αντιμέτωπες η μια με την άλλη: στην αστική τάξη και το προλεταριάτο.</a:t>
            </a:r>
          </a:p>
        </p:txBody>
      </p:sp>
    </p:spTree>
    <p:extLst>
      <p:ext uri="{BB962C8B-B14F-4D97-AF65-F5344CB8AC3E}">
        <p14:creationId xmlns:p14="http://schemas.microsoft.com/office/powerpoint/2010/main" val="170528680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sz="2800" dirty="0"/>
              <a:t>Κομμουνιστικό Μανιφέστο</a:t>
            </a:r>
            <a:endParaRPr lang="en-GB" sz="2800" dirty="0"/>
          </a:p>
        </p:txBody>
      </p:sp>
      <p:sp>
        <p:nvSpPr>
          <p:cNvPr id="5" name="TextBox 4"/>
          <p:cNvSpPr txBox="1"/>
          <p:nvPr/>
        </p:nvSpPr>
        <p:spPr>
          <a:xfrm>
            <a:off x="395536" y="4365104"/>
            <a:ext cx="2232248" cy="504056"/>
          </a:xfrm>
          <a:prstGeom prst="rect">
            <a:avLst/>
          </a:prstGeom>
        </p:spPr>
        <p:txBody>
          <a:bodyPr vert="horz" wrap="square" lIns="91440" tIns="45720" rIns="91440" bIns="45720" rtlCol="0" anchor="ctr">
            <a:normAutofit/>
          </a:bodyPr>
          <a:lstStyle/>
          <a:p>
            <a:endParaRPr lang="en-US" dirty="0"/>
          </a:p>
        </p:txBody>
      </p:sp>
      <p:sp>
        <p:nvSpPr>
          <p:cNvPr id="3" name="Rectangle 2"/>
          <p:cNvSpPr/>
          <p:nvPr/>
        </p:nvSpPr>
        <p:spPr>
          <a:xfrm>
            <a:off x="179512" y="1340768"/>
            <a:ext cx="8784976" cy="4832092"/>
          </a:xfrm>
          <a:prstGeom prst="rect">
            <a:avLst/>
          </a:prstGeom>
        </p:spPr>
        <p:txBody>
          <a:bodyPr wrap="square">
            <a:spAutoFit/>
          </a:bodyPr>
          <a:lstStyle/>
          <a:p>
            <a:r>
              <a:rPr lang="el-GR" sz="1400" b="1" dirty="0"/>
              <a:t>Η αστική τάξη έπαιξε στην ιστορία ένα ρόλο εξαιρετικά επαναστατικό</a:t>
            </a:r>
            <a:r>
              <a:rPr lang="el-GR" sz="1400" dirty="0"/>
              <a:t>.</a:t>
            </a:r>
          </a:p>
          <a:p>
            <a:endParaRPr lang="el-GR" sz="1400" dirty="0"/>
          </a:p>
          <a:p>
            <a:r>
              <a:rPr lang="el-GR" sz="1400" dirty="0">
                <a:solidFill>
                  <a:srgbClr val="FF0000"/>
                </a:solidFill>
              </a:rPr>
              <a:t>Παντού όπου η αστική τάξη ήρθε στην εξουσία, κατέστρεψε όλες τις φεουδαρχικές, πατριαρχικές και ειδυλλιακές σχέσεις. </a:t>
            </a:r>
            <a:r>
              <a:rPr lang="el-GR" sz="1400" dirty="0"/>
              <a:t>Έσπασε χωρίς οίκτο τους πολυποίκιλους φεουδαρχικούς δεσμούς που συνδέανε τον άνθρωπο με τους φυσικούς ανώτερούς του και δεν άφησε κανέναν άλλο δεσμό ανάμεσα σε άνθρωπο και σε άνθρωπο, εκτός από το γυμνό συμφέρον, από την αναίσθητη "πληρωμή τοις μετρητοίς". …  </a:t>
            </a:r>
            <a:r>
              <a:rPr lang="el-GR" sz="1400" dirty="0">
                <a:solidFill>
                  <a:srgbClr val="FF0000"/>
                </a:solidFill>
              </a:rPr>
              <a:t>Με μια λέξη, στη θέση της καλυμμένης με θρησκευτικές και πολιτικές αυταπάτες εκμετάλλευσης, έβαλε την ανοιχτή, ξεδιάντροπη, άμεση, σκληρή εκμετάλλευση.</a:t>
            </a:r>
          </a:p>
          <a:p>
            <a:r>
              <a:rPr lang="el-GR" sz="1400" dirty="0"/>
              <a:t>Η αστική τάξη αφαίρεσε το φωτοστέφανο απ' όλα τα ως τότε αξιοσέβαστα επαγγέλματα που τα αντίκριζαν με θρησκευτική ευλάβεια. Το γιατρό, </a:t>
            </a:r>
            <a:r>
              <a:rPr lang="el-GR" sz="1400" dirty="0" err="1"/>
              <a:t>τo</a:t>
            </a:r>
            <a:r>
              <a:rPr lang="el-GR" sz="1400" dirty="0"/>
              <a:t> νομικό, </a:t>
            </a:r>
            <a:r>
              <a:rPr lang="el-GR" sz="1400" dirty="0" err="1"/>
              <a:t>τov</a:t>
            </a:r>
            <a:r>
              <a:rPr lang="el-GR" sz="1400" dirty="0"/>
              <a:t> παπά, τον ποιητή, τον άνθρωπο της επιστήμης, τους μετέτρεψε σε μισθωτούς εργάτες της.</a:t>
            </a:r>
          </a:p>
          <a:p>
            <a:r>
              <a:rPr lang="el-GR" sz="1400" dirty="0"/>
              <a:t>Η αστική τάξη ξέσχισε τον πέπλο του συναισθηματισμού που σκέπαζε τις οικογενειακές σχέσεις και τις έκανε ξεκάθαρες χρηματικές σχέσεις. …  </a:t>
            </a:r>
            <a:r>
              <a:rPr lang="el-GR" sz="1400" dirty="0">
                <a:solidFill>
                  <a:srgbClr val="FF0000"/>
                </a:solidFill>
              </a:rPr>
              <a:t>Η αστική τάξη δεν μπορεί να υπάρχει χωρίς να </a:t>
            </a:r>
            <a:r>
              <a:rPr lang="el-GR" sz="1400" dirty="0" err="1">
                <a:solidFill>
                  <a:srgbClr val="FF0000"/>
                </a:solidFill>
              </a:rPr>
              <a:t>επαναστατικοποιεί</a:t>
            </a:r>
            <a:r>
              <a:rPr lang="el-GR" sz="1400" dirty="0">
                <a:solidFill>
                  <a:srgbClr val="FF0000"/>
                </a:solidFill>
              </a:rPr>
              <a:t> αδιάκοπα τα εργαλεία παραγωγής, δηλαδή τις σχέσεις παραγωγής, δηλαδή όλες τις κοινωνικές σχέσεις</a:t>
            </a:r>
            <a:r>
              <a:rPr lang="el-GR" sz="1400" dirty="0"/>
              <a:t>. ... Η συνεχής ανατροπή της παραγωγής, ο αδιάκοπος κλονισμός όλων των κοινωνικών καταστάσεων, η αιώνια αβεβαιότητα και κίνηση διακρίνουν την αστική εποχή από όλες τις προηγούμενες. …  Η ανάγκη να μεγαλώνει ολοένα την πώληση των προϊόντων της κυνηγά την αστική τάξη πάνω σ' όλη τη γήινη σφαίρα. Είναι υποχρεωμένη να φωλιάζει παντού, να εγκαθίσταται παντού, να δημιουργεί παντού σχέσεις. …  Με τη γρήγορη βελτίωση όλων των εργαλείων παραγωγής, με την απεριόριστη διευκόλυνση των επικοινωνιών, η αστική τάξη τραβάει στον πολιτισμό όλα, ακόμα και τα πιο βάρβαρα έθνη. … Η αστική τάξη υπέταξε την ύπαιθρο στην κυριαρχία της πόλης. </a:t>
            </a:r>
            <a:r>
              <a:rPr lang="el-GR" sz="1400" dirty="0">
                <a:solidFill>
                  <a:srgbClr val="FF0000"/>
                </a:solidFill>
              </a:rPr>
              <a:t>Δημιούργησε τεράστιες πόλεις, αύξησε σε μεγάλο βαθμό τον αριθμό τον αστικού πληθυσμού σε σύγκριση με τον αγροτικό και απέσπασε έτσι ένα μεγάλο μέρος του πληθυσμού από την ηλιθιότητα της αγροτικής ζωής. </a:t>
            </a:r>
            <a:endParaRPr lang="en-US" sz="1400" dirty="0">
              <a:solidFill>
                <a:srgbClr val="FF0000"/>
              </a:solidFill>
            </a:endParaRPr>
          </a:p>
        </p:txBody>
      </p:sp>
    </p:spTree>
    <p:extLst>
      <p:ext uri="{BB962C8B-B14F-4D97-AF65-F5344CB8AC3E}">
        <p14:creationId xmlns:p14="http://schemas.microsoft.com/office/powerpoint/2010/main" val="372631907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sz="2800" dirty="0"/>
              <a:t>Κομμουνιστικό Μανιφέστο</a:t>
            </a:r>
            <a:endParaRPr lang="en-GB" sz="2800" dirty="0"/>
          </a:p>
        </p:txBody>
      </p:sp>
      <p:sp>
        <p:nvSpPr>
          <p:cNvPr id="5" name="TextBox 4"/>
          <p:cNvSpPr txBox="1"/>
          <p:nvPr/>
        </p:nvSpPr>
        <p:spPr>
          <a:xfrm>
            <a:off x="395536" y="4365104"/>
            <a:ext cx="2232248" cy="504056"/>
          </a:xfrm>
          <a:prstGeom prst="rect">
            <a:avLst/>
          </a:prstGeom>
        </p:spPr>
        <p:txBody>
          <a:bodyPr vert="horz" wrap="square" lIns="91440" tIns="45720" rIns="91440" bIns="45720" rtlCol="0" anchor="ctr">
            <a:normAutofit/>
          </a:bodyPr>
          <a:lstStyle/>
          <a:p>
            <a:endParaRPr lang="en-US" dirty="0"/>
          </a:p>
        </p:txBody>
      </p:sp>
      <p:sp>
        <p:nvSpPr>
          <p:cNvPr id="3" name="Rectangle 2"/>
          <p:cNvSpPr/>
          <p:nvPr/>
        </p:nvSpPr>
        <p:spPr>
          <a:xfrm>
            <a:off x="323528" y="1700808"/>
            <a:ext cx="8496944" cy="3754874"/>
          </a:xfrm>
          <a:prstGeom prst="rect">
            <a:avLst/>
          </a:prstGeom>
        </p:spPr>
        <p:txBody>
          <a:bodyPr wrap="square">
            <a:spAutoFit/>
          </a:bodyPr>
          <a:lstStyle/>
          <a:p>
            <a:r>
              <a:rPr lang="el-GR" sz="1400" dirty="0"/>
              <a:t>Με μια λέξη, </a:t>
            </a:r>
            <a:r>
              <a:rPr lang="el-GR" sz="1400" dirty="0">
                <a:solidFill>
                  <a:srgbClr val="FF0000"/>
                </a:solidFill>
              </a:rPr>
              <a:t>οι κομμουνιστές υποστηρίζουν παντού κάθε επαναστατικό κίνημα ενάντια στην υπάρχουσα κοινωνική και πολιτική κατάσταση</a:t>
            </a:r>
            <a:r>
              <a:rPr lang="el-GR" sz="1400" dirty="0"/>
              <a:t>.</a:t>
            </a:r>
          </a:p>
          <a:p>
            <a:endParaRPr lang="el-GR" sz="1400" dirty="0"/>
          </a:p>
          <a:p>
            <a:r>
              <a:rPr lang="el-GR" sz="1400" dirty="0"/>
              <a:t>Σε όλα αυτά τα κινήματα </a:t>
            </a:r>
            <a:r>
              <a:rPr lang="el-GR" sz="1400" dirty="0">
                <a:solidFill>
                  <a:srgbClr val="FF0000"/>
                </a:solidFill>
              </a:rPr>
              <a:t>προβάλλουν το ζήτημα της ιδιοκτησίας, οποιαδήποτε μορφή, περισσότερο ή λιγότερο εξελιγμένη, κι αν έχει πάρει, σαν το βασικό ζήτημα του κινήματος</a:t>
            </a:r>
            <a:r>
              <a:rPr lang="el-GR" sz="1400" dirty="0"/>
              <a:t>.</a:t>
            </a:r>
          </a:p>
          <a:p>
            <a:endParaRPr lang="el-GR" sz="1400" dirty="0"/>
          </a:p>
          <a:p>
            <a:r>
              <a:rPr lang="el-GR" sz="1400" dirty="0"/>
              <a:t>Τέλος, οι κομμουνιστές εργάζονται παντού για τη σύνδεση και τη συνεννόηση των δημοκρατικών κομμάτων όλων των χωρών.</a:t>
            </a:r>
          </a:p>
          <a:p>
            <a:endParaRPr lang="el-GR" sz="1400" dirty="0"/>
          </a:p>
          <a:p>
            <a:r>
              <a:rPr lang="el-GR" sz="1400" dirty="0"/>
              <a:t>Οι κομμουνιστές θεωρούν ανάξιο τους να κρύβουν τις απόψεις και τις προθέσεις τους. Δηλώνουν ανοιχτά ότι οι σκοποί τους μπορούν να πραγματοποιηθούν μονάχα με τη βίαιη ανατροπή όλου του σημερινού κοινωνικού καθεστώτος.</a:t>
            </a:r>
          </a:p>
          <a:p>
            <a:endParaRPr lang="el-GR" sz="1400" dirty="0"/>
          </a:p>
          <a:p>
            <a:r>
              <a:rPr lang="el-GR" sz="1400" dirty="0"/>
              <a:t>Ας τρέμουν οι κυρίαρχες τάξεις μπροστά σε μια κομμουνιστική επανάσταση. </a:t>
            </a:r>
            <a:r>
              <a:rPr lang="el-GR" sz="1400" dirty="0">
                <a:solidFill>
                  <a:srgbClr val="FF0000"/>
                </a:solidFill>
              </a:rPr>
              <a:t>Οι προλετάριοι δεν έχουν να χάσουν σ' αυτήν τίποτε άλλο, εκτός από τις αλυσίδες τους. </a:t>
            </a:r>
            <a:r>
              <a:rPr lang="el-GR" sz="1400" dirty="0"/>
              <a:t>Έχουν να κερδίσουν έναν κόσμο ολόκληρο.</a:t>
            </a:r>
          </a:p>
          <a:p>
            <a:endParaRPr lang="el-GR" sz="1400" dirty="0">
              <a:solidFill>
                <a:srgbClr val="FF0000"/>
              </a:solidFill>
            </a:endParaRPr>
          </a:p>
          <a:p>
            <a:r>
              <a:rPr lang="el-GR" sz="1400" dirty="0">
                <a:solidFill>
                  <a:srgbClr val="FF0000"/>
                </a:solidFill>
              </a:rPr>
              <a:t>ΠΡΟΛΕΤΑΡΙΟΙ ΟΛΩΝ ΤΩΝ ΧΩΡΩΝ, ΕΝΩΘΕΙΤΕ!</a:t>
            </a:r>
            <a:endParaRPr lang="en-US" sz="1400" dirty="0">
              <a:solidFill>
                <a:srgbClr val="FF0000"/>
              </a:solidFill>
            </a:endParaRPr>
          </a:p>
        </p:txBody>
      </p:sp>
    </p:spTree>
    <p:extLst>
      <p:ext uri="{BB962C8B-B14F-4D97-AF65-F5344CB8AC3E}">
        <p14:creationId xmlns:p14="http://schemas.microsoft.com/office/powerpoint/2010/main" val="295209813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5488E0-D097-A65B-41AC-DD5416984CDD}"/>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38B375DB-C3FF-B606-9274-27971D495AEF}"/>
              </a:ext>
            </a:extLst>
          </p:cNvPr>
          <p:cNvSpPr>
            <a:spLocks noGrp="1"/>
          </p:cNvSpPr>
          <p:nvPr>
            <p:ph idx="1"/>
          </p:nvPr>
        </p:nvSpPr>
        <p:spPr/>
        <p:txBody>
          <a:bodyPr/>
          <a:lstStyle/>
          <a:p>
            <a:r>
              <a:rPr lang="el-GR" dirty="0"/>
              <a:t>Ο </a:t>
            </a:r>
            <a:r>
              <a:rPr lang="en-US" dirty="0"/>
              <a:t>Engels </a:t>
            </a:r>
            <a:r>
              <a:rPr lang="el-GR" dirty="0"/>
              <a:t>γράφει το </a:t>
            </a:r>
            <a:r>
              <a:rPr lang="en-US" dirty="0"/>
              <a:t>1844:</a:t>
            </a:r>
          </a:p>
          <a:p>
            <a:pPr marL="0" indent="0">
              <a:buNone/>
            </a:pPr>
            <a:endParaRPr lang="el-GR" sz="2400" dirty="0"/>
          </a:p>
          <a:p>
            <a:pPr marL="0" indent="0">
              <a:buNone/>
            </a:pPr>
            <a:r>
              <a:rPr lang="en-US" sz="2400" dirty="0"/>
              <a:t>“One day I walked with one of these middle -class gentlemen into Manchester.  Spoke to him about the disgraceful unhealthy slums and drew his attention to the disgusting conditions of that part of town in which the factory workers </a:t>
            </a:r>
            <a:r>
              <a:rPr lang="en-US" sz="2400" dirty="0" err="1"/>
              <a:t>lived.I</a:t>
            </a:r>
            <a:r>
              <a:rPr lang="en-US" sz="2400" dirty="0"/>
              <a:t> declared that I had never seen so badly built a town in my life. He listened patiently and at the corner of the street at which he parted company, he remarked: ‘</a:t>
            </a:r>
            <a:r>
              <a:rPr lang="en-US" sz="2400" dirty="0">
                <a:solidFill>
                  <a:srgbClr val="FF0000"/>
                </a:solidFill>
              </a:rPr>
              <a:t>And yet there is a great deal of money made here. </a:t>
            </a:r>
            <a:r>
              <a:rPr lang="en-US" sz="2400" dirty="0"/>
              <a:t>Good morning, Sir!’”( 1964 ,218 )</a:t>
            </a:r>
            <a:endParaRPr lang="en-GB" sz="2400" dirty="0"/>
          </a:p>
        </p:txBody>
      </p:sp>
    </p:spTree>
    <p:extLst>
      <p:ext uri="{BB962C8B-B14F-4D97-AF65-F5344CB8AC3E}">
        <p14:creationId xmlns:p14="http://schemas.microsoft.com/office/powerpoint/2010/main" val="169544363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t>Karl Marx (1818-1883)</a:t>
            </a:r>
            <a:endParaRPr lang="en-GB" sz="3200" dirty="0"/>
          </a:p>
        </p:txBody>
      </p:sp>
      <p:sp>
        <p:nvSpPr>
          <p:cNvPr id="5" name="TextBox 4"/>
          <p:cNvSpPr txBox="1"/>
          <p:nvPr/>
        </p:nvSpPr>
        <p:spPr>
          <a:xfrm>
            <a:off x="395536" y="4365104"/>
            <a:ext cx="2232248" cy="504056"/>
          </a:xfrm>
          <a:prstGeom prst="rect">
            <a:avLst/>
          </a:prstGeom>
        </p:spPr>
        <p:txBody>
          <a:bodyPr vert="horz" wrap="square" lIns="91440" tIns="45720" rIns="91440" bIns="45720" rtlCol="0" anchor="ctr">
            <a:normAutofit/>
          </a:bodyPr>
          <a:lstStyle/>
          <a:p>
            <a:endParaRPr lang="en-US" dirty="0"/>
          </a:p>
        </p:txBody>
      </p:sp>
      <p:sp>
        <p:nvSpPr>
          <p:cNvPr id="4" name="TextBox 3"/>
          <p:cNvSpPr txBox="1"/>
          <p:nvPr/>
        </p:nvSpPr>
        <p:spPr>
          <a:xfrm>
            <a:off x="539552" y="1916832"/>
            <a:ext cx="7848872" cy="2880320"/>
          </a:xfrm>
          <a:prstGeom prst="rect">
            <a:avLst/>
          </a:prstGeom>
        </p:spPr>
        <p:txBody>
          <a:bodyPr vert="horz" wrap="square" lIns="91440" tIns="45720" rIns="91440" bIns="45720" rtlCol="0" anchor="ctr">
            <a:normAutofit/>
          </a:bodyPr>
          <a:lstStyle/>
          <a:p>
            <a:r>
              <a:rPr lang="el-GR" sz="2800" dirty="0"/>
              <a:t>Ιστορικός υλισμός </a:t>
            </a:r>
            <a:r>
              <a:rPr lang="en-US" sz="2800" dirty="0"/>
              <a:t>(historical materialism)</a:t>
            </a:r>
            <a:r>
              <a:rPr lang="el-GR" sz="2800" dirty="0"/>
              <a:t> </a:t>
            </a:r>
          </a:p>
          <a:p>
            <a:endParaRPr lang="el-GR" sz="2800" dirty="0"/>
          </a:p>
          <a:p>
            <a:r>
              <a:rPr lang="el-GR" sz="2800" dirty="0"/>
              <a:t>Βάση &amp; εποικοδόμημα</a:t>
            </a:r>
            <a:r>
              <a:rPr lang="en-US" sz="2800" dirty="0"/>
              <a:t> (base and superstructure)</a:t>
            </a:r>
            <a:endParaRPr lang="el-GR" sz="2800" dirty="0"/>
          </a:p>
          <a:p>
            <a:endParaRPr lang="el-GR" sz="2800" dirty="0"/>
          </a:p>
          <a:p>
            <a:r>
              <a:rPr lang="el-GR" sz="2800" dirty="0"/>
              <a:t>Παραγωγικές δυνάμεις &amp; Παραγωγικές σχέσεις</a:t>
            </a:r>
            <a:endParaRPr lang="en-US" sz="2800" dirty="0"/>
          </a:p>
          <a:p>
            <a:r>
              <a:rPr lang="en-US" sz="2800" dirty="0"/>
              <a:t>(productive powers and power relations)</a:t>
            </a:r>
          </a:p>
        </p:txBody>
      </p:sp>
    </p:spTree>
    <p:extLst>
      <p:ext uri="{BB962C8B-B14F-4D97-AF65-F5344CB8AC3E}">
        <p14:creationId xmlns:p14="http://schemas.microsoft.com/office/powerpoint/2010/main" val="363040562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95536" y="4365104"/>
            <a:ext cx="2232248" cy="504056"/>
          </a:xfrm>
          <a:prstGeom prst="rect">
            <a:avLst/>
          </a:prstGeom>
        </p:spPr>
        <p:txBody>
          <a:bodyPr vert="horz" wrap="square" lIns="91440" tIns="45720" rIns="91440" bIns="45720" rtlCol="0" anchor="ctr">
            <a:normAutofit/>
          </a:bodyPr>
          <a:lstStyle/>
          <a:p>
            <a:endParaRPr lang="en-US" dirty="0"/>
          </a:p>
        </p:txBody>
      </p:sp>
      <p:sp>
        <p:nvSpPr>
          <p:cNvPr id="3" name="Rectangle 2"/>
          <p:cNvSpPr/>
          <p:nvPr/>
        </p:nvSpPr>
        <p:spPr>
          <a:xfrm>
            <a:off x="467544" y="2132856"/>
            <a:ext cx="8208912" cy="4031873"/>
          </a:xfrm>
          <a:prstGeom prst="rect">
            <a:avLst/>
          </a:prstGeom>
        </p:spPr>
        <p:txBody>
          <a:bodyPr wrap="square">
            <a:spAutoFit/>
          </a:bodyPr>
          <a:lstStyle/>
          <a:p>
            <a:r>
              <a:rPr lang="el-GR" sz="1600" dirty="0"/>
              <a:t>Στην κοινωνική παραγωγή της ύπαρξής τους οι </a:t>
            </a:r>
            <a:r>
              <a:rPr lang="el-GR" sz="1600" dirty="0">
                <a:solidFill>
                  <a:srgbClr val="FF0000"/>
                </a:solidFill>
              </a:rPr>
              <a:t>άνθρωποι έρχονται αναπόφευκτα σε καθορισμένες σχέσεις, οι οποίες είναι ανεξάρτητες από τη θέλησή τους, δηλαδή σε σχέσεις παραγωγής,</a:t>
            </a:r>
            <a:r>
              <a:rPr lang="el-GR" sz="1600" dirty="0"/>
              <a:t> </a:t>
            </a:r>
            <a:r>
              <a:rPr lang="el-GR" sz="1600" dirty="0">
                <a:solidFill>
                  <a:srgbClr val="FF0000"/>
                </a:solidFill>
              </a:rPr>
              <a:t>που αντιστοιχούν σε μια ορισμένη βαθμίδα στην ανάπτυξη των υλικών δυνάμεων της παραγωγής</a:t>
            </a:r>
            <a:r>
              <a:rPr lang="el-GR" sz="1600" dirty="0"/>
              <a:t>. </a:t>
            </a:r>
            <a:endParaRPr lang="en-US" sz="1600" dirty="0"/>
          </a:p>
          <a:p>
            <a:r>
              <a:rPr lang="el-GR" sz="1600" dirty="0"/>
              <a:t>Το σύνολο αυτών των παραγωγικών σχέσεων αποτελεί την </a:t>
            </a:r>
            <a:r>
              <a:rPr lang="el-GR" sz="1600" dirty="0">
                <a:solidFill>
                  <a:srgbClr val="FF0000"/>
                </a:solidFill>
              </a:rPr>
              <a:t>οικονομική δομή της κοινωνίας</a:t>
            </a:r>
            <a:r>
              <a:rPr lang="el-GR" sz="1600" dirty="0"/>
              <a:t>, την υλική βάση, πάνω στην οποία υψώνεται ένα νομικό και πολιτικό εποικοδόμημα και στην οποία αντιστοιχούν καθορισμένες μορφές κοινωνικής συνείδησης. Ο τρόπος παραγωγής των συνθηκών της υλικής ζωής καθορίζει τη γενική διαδικασία της κοινωνικής, πολιτικής και διανοητικής ζωής. Δεν είναι η συνείδηση που καθορίζει την ύπαρξη των ανθρώπων, </a:t>
            </a:r>
            <a:r>
              <a:rPr lang="el-GR" sz="1600" dirty="0">
                <a:solidFill>
                  <a:srgbClr val="FF0000"/>
                </a:solidFill>
              </a:rPr>
              <a:t>αλλά η κοινωνική τους ύπαρξη καθορίζει τη συνείδησή τους</a:t>
            </a:r>
            <a:r>
              <a:rPr lang="el-GR" sz="1600" dirty="0"/>
              <a:t>. Σε ένα στάδιο της ανάπτυξης, οι παραγωγικές δυνάμεις της κοινωνίας έρχονται σε σύγκρουση με τις υφιστάμενες παραγωγικές σχέσεις, ή, για να εκφράσουμε το ίδιο πράγμα με νομικούς όρους, με τις σχέσεις της ιδιοκτησίας, μέσα στο πλαίσιο των οποίων ως τότε είχαν κινηθεί</a:t>
            </a:r>
            <a:r>
              <a:rPr lang="el-GR" sz="1600" dirty="0">
                <a:solidFill>
                  <a:srgbClr val="FF0000"/>
                </a:solidFill>
              </a:rPr>
              <a:t>. Οι σχέσεις αυτές, από μορφές ανάπτυξης των παραγωγικών δυνάμεων, μετατρέπονται σε δεσμά τους. </a:t>
            </a:r>
            <a:r>
              <a:rPr lang="el-GR" sz="1600" dirty="0"/>
              <a:t>Τότε αρχίζει μια εποχή κοινωνικής επανάστασης. Οι αλλαγές στην οικονομική βάση, οδηγούν συντομότερα ή αργότερα στο μετασχηματισμό όλου του τεράστιου εποικοδομήματος.</a:t>
            </a:r>
          </a:p>
        </p:txBody>
      </p:sp>
      <p:sp>
        <p:nvSpPr>
          <p:cNvPr id="6" name="Rectangle 5"/>
          <p:cNvSpPr/>
          <p:nvPr/>
        </p:nvSpPr>
        <p:spPr>
          <a:xfrm>
            <a:off x="683568" y="764704"/>
            <a:ext cx="7344816" cy="954107"/>
          </a:xfrm>
          <a:prstGeom prst="rect">
            <a:avLst/>
          </a:prstGeom>
        </p:spPr>
        <p:txBody>
          <a:bodyPr wrap="square">
            <a:spAutoFit/>
          </a:bodyPr>
          <a:lstStyle/>
          <a:p>
            <a:pPr algn="ctr"/>
            <a:r>
              <a:rPr lang="el-GR" sz="2800" dirty="0">
                <a:solidFill>
                  <a:schemeClr val="tx2"/>
                </a:solidFill>
              </a:rPr>
              <a:t>Συμβολή στην Κριτική της Πολιτικής Οικονομίας. Εισαγωγή</a:t>
            </a:r>
            <a:endParaRPr lang="en-US" sz="2800" dirty="0">
              <a:solidFill>
                <a:schemeClr val="tx2"/>
              </a:solidFill>
            </a:endParaRPr>
          </a:p>
        </p:txBody>
      </p:sp>
    </p:spTree>
    <p:extLst>
      <p:ext uri="{BB962C8B-B14F-4D97-AF65-F5344CB8AC3E}">
        <p14:creationId xmlns:p14="http://schemas.microsoft.com/office/powerpoint/2010/main" val="27616185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95536" y="4365104"/>
            <a:ext cx="2232248" cy="504056"/>
          </a:xfrm>
          <a:prstGeom prst="rect">
            <a:avLst/>
          </a:prstGeom>
        </p:spPr>
        <p:txBody>
          <a:bodyPr vert="horz" wrap="square" lIns="91440" tIns="45720" rIns="91440" bIns="45720" rtlCol="0" anchor="ctr">
            <a:normAutofit/>
          </a:bodyPr>
          <a:lstStyle/>
          <a:p>
            <a:endParaRPr lang="en-US" dirty="0"/>
          </a:p>
        </p:txBody>
      </p:sp>
      <p:sp>
        <p:nvSpPr>
          <p:cNvPr id="3" name="Rectangle 2"/>
          <p:cNvSpPr/>
          <p:nvPr/>
        </p:nvSpPr>
        <p:spPr>
          <a:xfrm>
            <a:off x="395536" y="1916832"/>
            <a:ext cx="8424936" cy="3293209"/>
          </a:xfrm>
          <a:prstGeom prst="rect">
            <a:avLst/>
          </a:prstGeom>
        </p:spPr>
        <p:txBody>
          <a:bodyPr wrap="square">
            <a:spAutoFit/>
          </a:bodyPr>
          <a:lstStyle/>
          <a:p>
            <a:pPr lvl="0"/>
            <a:r>
              <a:rPr lang="el-GR" sz="1600" dirty="0">
                <a:solidFill>
                  <a:prstClr val="black"/>
                </a:solidFill>
              </a:rPr>
              <a:t>Όταν μελετάμε τέτοιους μετασχηματισμούς, </a:t>
            </a:r>
            <a:r>
              <a:rPr lang="el-GR" sz="1600" dirty="0">
                <a:solidFill>
                  <a:srgbClr val="FF0000"/>
                </a:solidFill>
              </a:rPr>
              <a:t>πρέπει πάντα να διακρίνουμε ανάμεσα στον υλικό μετασχηματισμό των οικονομικών όρων της παραγωγής</a:t>
            </a:r>
            <a:r>
              <a:rPr lang="el-GR" sz="1600" dirty="0">
                <a:solidFill>
                  <a:prstClr val="black"/>
                </a:solidFill>
              </a:rPr>
              <a:t>, που μπορεί να καθοριστεί με την ακρίβεια της φυσικής επιστήμης, και τις νομικές, πολιτικές, θρησκευτικές, καλλιτεχνικές ή φιλοσοφικές μορφές, κοντολογίς, </a:t>
            </a:r>
            <a:r>
              <a:rPr lang="el-GR" sz="1600" dirty="0">
                <a:solidFill>
                  <a:srgbClr val="FF0000"/>
                </a:solidFill>
              </a:rPr>
              <a:t>τις ιδεολογικές μορφές, με τις οποίες οι άνθρωποι συνειδητοποιούν αυτή τη σύγκρουση και τη διεξάγουν</a:t>
            </a:r>
            <a:r>
              <a:rPr lang="el-GR" sz="1600" dirty="0">
                <a:solidFill>
                  <a:prstClr val="black"/>
                </a:solidFill>
              </a:rPr>
              <a:t>. Όπως δεν κρίνουμε ένα άτομο από την ιδέα που έχει για τον εαυτό του, έτσι δεν μπορούμε να κρίνουμε και μια εποχή μετασχηματισμού από τη συνείδησή της, αλλά, απεναντίας, αυτή η συνείδηση πρέπει να εξηγηθεί από τις αντιφάσεις της υλικής ζωής, από τη σύγκρουση που υπάρχει ανάμεσα στις κοινωνικές παραγωγικές δυνάμεις και στις παραγωγικές σχέσεις.</a:t>
            </a:r>
            <a:endParaRPr lang="en-US" sz="1600" dirty="0">
              <a:solidFill>
                <a:prstClr val="black"/>
              </a:solidFill>
            </a:endParaRPr>
          </a:p>
          <a:p>
            <a:pPr lvl="0"/>
            <a:r>
              <a:rPr lang="el-GR" sz="1600" dirty="0">
                <a:solidFill>
                  <a:prstClr val="black"/>
                </a:solidFill>
              </a:rPr>
              <a:t>Καμιά </a:t>
            </a:r>
            <a:r>
              <a:rPr lang="el-GR" sz="1600" dirty="0">
                <a:solidFill>
                  <a:srgbClr val="FF0000"/>
                </a:solidFill>
              </a:rPr>
              <a:t>κοινωνική τάξη δεν εξαφανίζεται ποτέ προτού αναπτυχθούν όλες οι παραγωγικές δυνάμεις που μπορεί να χωρέσει</a:t>
            </a:r>
            <a:r>
              <a:rPr lang="el-GR" sz="1600" dirty="0">
                <a:solidFill>
                  <a:prstClr val="black"/>
                </a:solidFill>
              </a:rPr>
              <a:t>, και </a:t>
            </a:r>
            <a:r>
              <a:rPr lang="el-GR" sz="1600" dirty="0">
                <a:solidFill>
                  <a:srgbClr val="FF0000"/>
                </a:solidFill>
              </a:rPr>
              <a:t>νέες και ανώτερες παραγωγικές σχέσεις ποτέ δεν αντικαθιστούν τις παλιές προτού οι υλικοί όροι για την ύπαρξή τους ωριμάσουν </a:t>
            </a:r>
            <a:r>
              <a:rPr lang="el-GR" sz="1600" dirty="0">
                <a:solidFill>
                  <a:prstClr val="black"/>
                </a:solidFill>
              </a:rPr>
              <a:t>μέσα στους κόλπους της παλιάς κοινωνίας.</a:t>
            </a:r>
          </a:p>
        </p:txBody>
      </p:sp>
      <p:sp>
        <p:nvSpPr>
          <p:cNvPr id="6" name="Rectangle 5"/>
          <p:cNvSpPr/>
          <p:nvPr/>
        </p:nvSpPr>
        <p:spPr>
          <a:xfrm>
            <a:off x="683568" y="764704"/>
            <a:ext cx="7344816" cy="954107"/>
          </a:xfrm>
          <a:prstGeom prst="rect">
            <a:avLst/>
          </a:prstGeom>
        </p:spPr>
        <p:txBody>
          <a:bodyPr wrap="square">
            <a:spAutoFit/>
          </a:bodyPr>
          <a:lstStyle/>
          <a:p>
            <a:pPr algn="ctr"/>
            <a:r>
              <a:rPr lang="el-GR" sz="2800" dirty="0">
                <a:solidFill>
                  <a:schemeClr val="tx2"/>
                </a:solidFill>
              </a:rPr>
              <a:t>Συμβολή στην Κριτική της Πολιτικής Οικονομίας. Εισαγωγή</a:t>
            </a:r>
            <a:endParaRPr lang="en-US" sz="2800" dirty="0">
              <a:solidFill>
                <a:schemeClr val="tx2"/>
              </a:solidFill>
            </a:endParaRPr>
          </a:p>
        </p:txBody>
      </p:sp>
    </p:spTree>
    <p:extLst>
      <p:ext uri="{BB962C8B-B14F-4D97-AF65-F5344CB8AC3E}">
        <p14:creationId xmlns:p14="http://schemas.microsoft.com/office/powerpoint/2010/main" val="161480426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t>William Godwin (1756–1836)</a:t>
            </a:r>
            <a:endParaRPr lang="en-GB" sz="3200" dirty="0"/>
          </a:p>
        </p:txBody>
      </p:sp>
      <p:sp>
        <p:nvSpPr>
          <p:cNvPr id="5" name="TextBox 4"/>
          <p:cNvSpPr txBox="1"/>
          <p:nvPr/>
        </p:nvSpPr>
        <p:spPr>
          <a:xfrm>
            <a:off x="395536" y="4365104"/>
            <a:ext cx="2232248" cy="504056"/>
          </a:xfrm>
          <a:prstGeom prst="rect">
            <a:avLst/>
          </a:prstGeom>
        </p:spPr>
        <p:txBody>
          <a:bodyPr vert="horz" wrap="square" lIns="91440" tIns="45720" rIns="91440" bIns="45720" rtlCol="0" anchor="ctr">
            <a:norm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itchFamily="34" charset="0"/>
              <a:ea typeface="+mn-ea"/>
              <a:cs typeface="Arial" charset="0"/>
            </a:endParaRPr>
          </a:p>
        </p:txBody>
      </p:sp>
      <p:pic>
        <p:nvPicPr>
          <p:cNvPr id="1229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43608" y="1412776"/>
            <a:ext cx="3279930" cy="40002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a:xfrm>
            <a:off x="899592" y="5661247"/>
            <a:ext cx="3350404" cy="584775"/>
          </a:xfrm>
          <a:prstGeom prst="rect">
            <a:avLst/>
          </a:prstGeom>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itchFamily="34" charset="0"/>
                <a:ea typeface="+mn-ea"/>
                <a:cs typeface="Arial" charset="0"/>
              </a:rPr>
              <a:t>Mary Wollstonecraft </a:t>
            </a:r>
            <a:r>
              <a:rPr kumimoji="0" lang="el-GR" sz="1800" b="0" i="0" u="none" strike="noStrike" kern="1200" cap="none" spc="0" normalizeH="0" baseline="0" noProof="0" dirty="0">
                <a:ln>
                  <a:noFill/>
                </a:ln>
                <a:solidFill>
                  <a:prstClr val="black"/>
                </a:solidFill>
                <a:effectLst/>
                <a:uLnTx/>
                <a:uFillTx/>
                <a:latin typeface="Calibri" pitchFamily="34" charset="0"/>
                <a:ea typeface="+mn-ea"/>
                <a:cs typeface="Arial" charset="0"/>
              </a:rPr>
              <a:t>(</a:t>
            </a:r>
            <a:r>
              <a:rPr kumimoji="0" lang="en-US" sz="1800" b="0" i="0" u="none" strike="noStrike" kern="1200" cap="none" spc="0" normalizeH="0" baseline="0" noProof="0" dirty="0">
                <a:ln>
                  <a:noFill/>
                </a:ln>
                <a:solidFill>
                  <a:prstClr val="black"/>
                </a:solidFill>
                <a:effectLst/>
                <a:uLnTx/>
                <a:uFillTx/>
                <a:latin typeface="Calibri" pitchFamily="34" charset="0"/>
                <a:ea typeface="+mn-ea"/>
                <a:cs typeface="Arial" charset="0"/>
              </a:rPr>
              <a:t>1759–1797)</a:t>
            </a:r>
            <a:endParaRPr kumimoji="0" lang="el-GR" sz="1800" b="0" i="0" u="none" strike="noStrike" kern="1200" cap="none" spc="0" normalizeH="0" baseline="0" noProof="0" dirty="0">
              <a:ln>
                <a:noFill/>
              </a:ln>
              <a:solidFill>
                <a:prstClr val="black"/>
              </a:solidFill>
              <a:effectLst/>
              <a:uLnTx/>
              <a:uFillTx/>
              <a:latin typeface="Calibri" pitchFamily="34" charset="0"/>
              <a:ea typeface="+mn-ea"/>
              <a:cs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itchFamily="34" charset="0"/>
                <a:ea typeface="+mn-ea"/>
                <a:cs typeface="Arial" charset="0"/>
              </a:rPr>
              <a:t>John Opie</a:t>
            </a:r>
            <a:r>
              <a:rPr kumimoji="0" lang="el-GR" sz="1400" b="0" i="0" u="none" strike="noStrike" kern="1200" cap="none" spc="0" normalizeH="0" baseline="0" noProof="0" dirty="0">
                <a:ln>
                  <a:noFill/>
                </a:ln>
                <a:solidFill>
                  <a:prstClr val="black"/>
                </a:solidFill>
                <a:effectLst/>
                <a:uLnTx/>
                <a:uFillTx/>
                <a:latin typeface="Calibri" pitchFamily="34" charset="0"/>
                <a:ea typeface="+mn-ea"/>
                <a:cs typeface="Arial" charset="0"/>
              </a:rPr>
              <a:t>,</a:t>
            </a:r>
            <a:r>
              <a:rPr kumimoji="0" lang="en-US" sz="1400" b="0" i="0" u="none" strike="noStrike" kern="1200" cap="none" spc="0" normalizeH="0" baseline="0" noProof="0" dirty="0">
                <a:ln>
                  <a:noFill/>
                </a:ln>
                <a:solidFill>
                  <a:prstClr val="black"/>
                </a:solidFill>
                <a:effectLst/>
                <a:uLnTx/>
                <a:uFillTx/>
                <a:latin typeface="Calibri" pitchFamily="34" charset="0"/>
                <a:ea typeface="+mn-ea"/>
                <a:cs typeface="Arial" charset="0"/>
              </a:rPr>
              <a:t> National Portrait Gallery</a:t>
            </a:r>
          </a:p>
        </p:txBody>
      </p:sp>
      <p:pic>
        <p:nvPicPr>
          <p:cNvPr id="1229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01864" y="1412776"/>
            <a:ext cx="2372235" cy="43216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5076056" y="5734472"/>
            <a:ext cx="3096344" cy="511550"/>
          </a:xfrm>
          <a:prstGeom prst="rect">
            <a:avLst/>
          </a:prstGeom>
        </p:spPr>
        <p:txBody>
          <a:bodyPr vert="horz" wrap="square" lIns="91440" tIns="45720" rIns="91440" bIns="45720" rtlCol="0" anchor="ctr">
            <a:normAutofit fontScale="92500" lnSpcReduction="20000"/>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l-GR" sz="1800" b="0" i="0" u="none" strike="noStrike" kern="1200" cap="none" spc="0" normalizeH="0" baseline="0" noProof="0" dirty="0">
                <a:ln>
                  <a:noFill/>
                </a:ln>
                <a:solidFill>
                  <a:prstClr val="black"/>
                </a:solidFill>
                <a:effectLst/>
                <a:uLnTx/>
                <a:uFillTx/>
                <a:latin typeface="Calibri" pitchFamily="34" charset="0"/>
                <a:ea typeface="+mn-ea"/>
                <a:cs typeface="Arial" charset="0"/>
              </a:rPr>
              <a:t>Από τις πρώτες «φεμινίστριες» σύντροφος του </a:t>
            </a:r>
            <a:r>
              <a:rPr kumimoji="0" lang="en-US" sz="1800" b="0" i="0" u="none" strike="noStrike" kern="1200" cap="none" spc="0" normalizeH="0" baseline="0" noProof="0" dirty="0">
                <a:ln>
                  <a:noFill/>
                </a:ln>
                <a:solidFill>
                  <a:prstClr val="black"/>
                </a:solidFill>
                <a:effectLst/>
                <a:uLnTx/>
                <a:uFillTx/>
                <a:latin typeface="Calibri" pitchFamily="34" charset="0"/>
                <a:ea typeface="+mn-ea"/>
                <a:cs typeface="Arial" charset="0"/>
              </a:rPr>
              <a:t>Godwin</a:t>
            </a:r>
          </a:p>
        </p:txBody>
      </p:sp>
    </p:spTree>
    <p:extLst>
      <p:ext uri="{BB962C8B-B14F-4D97-AF65-F5344CB8AC3E}">
        <p14:creationId xmlns:p14="http://schemas.microsoft.com/office/powerpoint/2010/main" val="310608096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95536" y="4365104"/>
            <a:ext cx="2232248" cy="504056"/>
          </a:xfrm>
          <a:prstGeom prst="rect">
            <a:avLst/>
          </a:prstGeom>
        </p:spPr>
        <p:txBody>
          <a:bodyPr vert="horz" wrap="square" lIns="91440" tIns="45720" rIns="91440" bIns="45720" rtlCol="0" anchor="ctr">
            <a:normAutofit/>
          </a:bodyPr>
          <a:lstStyle/>
          <a:p>
            <a:endParaRPr lang="en-US" dirty="0"/>
          </a:p>
        </p:txBody>
      </p:sp>
      <p:sp>
        <p:nvSpPr>
          <p:cNvPr id="3" name="Rectangle 2"/>
          <p:cNvSpPr/>
          <p:nvPr/>
        </p:nvSpPr>
        <p:spPr>
          <a:xfrm>
            <a:off x="395536" y="2276872"/>
            <a:ext cx="8424936" cy="2800767"/>
          </a:xfrm>
          <a:prstGeom prst="rect">
            <a:avLst/>
          </a:prstGeom>
        </p:spPr>
        <p:txBody>
          <a:bodyPr wrap="square">
            <a:spAutoFit/>
          </a:bodyPr>
          <a:lstStyle/>
          <a:p>
            <a:pPr lvl="0"/>
            <a:r>
              <a:rPr lang="el-GR" sz="1600" dirty="0">
                <a:solidFill>
                  <a:prstClr val="black"/>
                </a:solidFill>
              </a:rPr>
              <a:t>Η ανθρωπότητα θέτει έτσι στον εαυτό της μόνο τα προβλήματα εκείνα που μπορεί να λύσει, αφού η εγγύτερη εξέταση θα δείξει πάντα πως το ίδιο το πρόβλημα ανακύπτει μονάχα όταν υπάρχουν ήδη, ή τουλάχιστον βρίσκονται στη διαδικασία της διαμόρφωσής τους, οι υλικοί όροι για τη λύση του. Χονδρικά, ο </a:t>
            </a:r>
            <a:r>
              <a:rPr lang="el-GR" sz="1600" dirty="0">
                <a:solidFill>
                  <a:srgbClr val="FF0000"/>
                </a:solidFill>
              </a:rPr>
              <a:t>ασιατικός, ο αρχαίος, ο φεουδαρχικός </a:t>
            </a:r>
            <a:r>
              <a:rPr lang="el-GR" sz="1600" dirty="0">
                <a:solidFill>
                  <a:prstClr val="black"/>
                </a:solidFill>
              </a:rPr>
              <a:t>και ο νεότερος αστικός τρόπος της παραγωγής μπορεί να χαρακτηριστούν ως οι εποχές ορόσημα στην πρόοδο της οικονομικής ανάπτυξης της κοινωνίας. Ο </a:t>
            </a:r>
            <a:r>
              <a:rPr lang="el-GR" sz="1600" dirty="0">
                <a:solidFill>
                  <a:srgbClr val="FF0000"/>
                </a:solidFill>
              </a:rPr>
              <a:t>αστικός τρόπος παραγωγής είναι η τελευταία ανταγωνιστική μορφή της κοινωνικής διαδικασίας παραγωγής, ανταγωνιστική όχι με την έννοια ενός ανταγωνισμού ατομικού, αλλά ανταγωνισμού που γεννιέται από τους κοινωνικούς όρους ζωής των ατόμων </a:t>
            </a:r>
            <a:r>
              <a:rPr lang="el-GR" sz="1600" dirty="0">
                <a:solidFill>
                  <a:prstClr val="black"/>
                </a:solidFill>
              </a:rPr>
              <a:t>– οι παραγωγικές όμως δυνάμεις που αναπτύσσονται μέσα στην αστική κοινωνία δημιουργούν επίσης τους υλικούς όρους για την επίλυση αυτού του ανταγωνισμού. Με αυτό τον κοινωνικό σχηματισμό κλείνει συνεπώς η προϊστορία της ανθρώπινης κοινωνίας.</a:t>
            </a:r>
            <a:endParaRPr lang="en-US" sz="1600" dirty="0">
              <a:solidFill>
                <a:prstClr val="black"/>
              </a:solidFill>
            </a:endParaRPr>
          </a:p>
        </p:txBody>
      </p:sp>
      <p:sp>
        <p:nvSpPr>
          <p:cNvPr id="6" name="Rectangle 5"/>
          <p:cNvSpPr/>
          <p:nvPr/>
        </p:nvSpPr>
        <p:spPr>
          <a:xfrm>
            <a:off x="755576" y="908720"/>
            <a:ext cx="7344816" cy="954107"/>
          </a:xfrm>
          <a:prstGeom prst="rect">
            <a:avLst/>
          </a:prstGeom>
        </p:spPr>
        <p:txBody>
          <a:bodyPr wrap="square">
            <a:spAutoFit/>
          </a:bodyPr>
          <a:lstStyle/>
          <a:p>
            <a:pPr algn="ctr"/>
            <a:r>
              <a:rPr lang="el-GR" sz="2800" dirty="0">
                <a:solidFill>
                  <a:schemeClr val="tx2"/>
                </a:solidFill>
              </a:rPr>
              <a:t>Συμβολή στην Κριτική της Πολιτικής Οικονομίας. Εισαγωγή</a:t>
            </a:r>
            <a:endParaRPr lang="en-US" sz="2800" dirty="0">
              <a:solidFill>
                <a:schemeClr val="tx2"/>
              </a:solidFill>
            </a:endParaRPr>
          </a:p>
        </p:txBody>
      </p:sp>
    </p:spTree>
    <p:extLst>
      <p:ext uri="{BB962C8B-B14F-4D97-AF65-F5344CB8AC3E}">
        <p14:creationId xmlns:p14="http://schemas.microsoft.com/office/powerpoint/2010/main" val="27616185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t>Karl Marx (1818-1883)</a:t>
            </a:r>
            <a:endParaRPr lang="en-GB" sz="3200" dirty="0"/>
          </a:p>
        </p:txBody>
      </p:sp>
      <p:sp>
        <p:nvSpPr>
          <p:cNvPr id="5" name="TextBox 4"/>
          <p:cNvSpPr txBox="1"/>
          <p:nvPr/>
        </p:nvSpPr>
        <p:spPr>
          <a:xfrm>
            <a:off x="395536" y="4365104"/>
            <a:ext cx="2232248" cy="504056"/>
          </a:xfrm>
          <a:prstGeom prst="rect">
            <a:avLst/>
          </a:prstGeom>
        </p:spPr>
        <p:txBody>
          <a:bodyPr vert="horz" wrap="square" lIns="91440" tIns="45720" rIns="91440" bIns="45720" rtlCol="0" anchor="ctr">
            <a:normAutofit/>
          </a:bodyPr>
          <a:lstStyle/>
          <a:p>
            <a:endParaRPr lang="en-US" dirty="0"/>
          </a:p>
        </p:txBody>
      </p:sp>
      <p:sp>
        <p:nvSpPr>
          <p:cNvPr id="3" name="TextBox 2"/>
          <p:cNvSpPr txBox="1"/>
          <p:nvPr/>
        </p:nvSpPr>
        <p:spPr>
          <a:xfrm>
            <a:off x="467544" y="1556792"/>
            <a:ext cx="8136904" cy="3888432"/>
          </a:xfrm>
          <a:prstGeom prst="rect">
            <a:avLst/>
          </a:prstGeom>
        </p:spPr>
        <p:txBody>
          <a:bodyPr vert="horz" wrap="square" lIns="91440" tIns="45720" rIns="91440" bIns="45720" rtlCol="0" anchor="ctr">
            <a:normAutofit/>
          </a:bodyPr>
          <a:lstStyle/>
          <a:p>
            <a:pPr algn="ctr"/>
            <a:r>
              <a:rPr lang="el-GR" sz="2800" dirty="0"/>
              <a:t>Αλλοτρίωση (Οικονομικά και Φιλοσοφικά 1844)</a:t>
            </a:r>
          </a:p>
          <a:p>
            <a:endParaRPr lang="el-GR" dirty="0"/>
          </a:p>
          <a:p>
            <a:endParaRPr lang="el-GR" dirty="0"/>
          </a:p>
          <a:p>
            <a:pPr marL="342900" indent="-342900">
              <a:buAutoNum type="arabicPeriod"/>
            </a:pPr>
            <a:r>
              <a:rPr lang="el-GR" sz="2400" dirty="0">
                <a:solidFill>
                  <a:srgbClr val="FF0000"/>
                </a:solidFill>
              </a:rPr>
              <a:t>Ο εργάτης δεν κατέχει τα μέσα παραγωγής</a:t>
            </a:r>
          </a:p>
          <a:p>
            <a:pPr marL="342900" indent="-342900">
              <a:buAutoNum type="arabicPeriod"/>
            </a:pPr>
            <a:r>
              <a:rPr lang="el-GR" sz="2400" dirty="0"/>
              <a:t>Δεν κατέχει </a:t>
            </a:r>
            <a:r>
              <a:rPr lang="el-GR" sz="2400" dirty="0">
                <a:solidFill>
                  <a:srgbClr val="FF0000"/>
                </a:solidFill>
              </a:rPr>
              <a:t>το προϊόν της εργασίας του</a:t>
            </a:r>
            <a:r>
              <a:rPr lang="en-US" sz="2400" dirty="0">
                <a:solidFill>
                  <a:srgbClr val="FF0000"/>
                </a:solidFill>
              </a:rPr>
              <a:t> </a:t>
            </a:r>
          </a:p>
          <a:p>
            <a:r>
              <a:rPr lang="en-US" sz="2400" dirty="0"/>
              <a:t>(use value </a:t>
            </a:r>
            <a:r>
              <a:rPr lang="el-GR" sz="2400" dirty="0"/>
              <a:t>-αξία χρήσης- </a:t>
            </a:r>
            <a:r>
              <a:rPr lang="en-US" sz="2400" dirty="0"/>
              <a:t>vs exchange value</a:t>
            </a:r>
            <a:r>
              <a:rPr lang="el-GR" sz="2400" dirty="0"/>
              <a:t> -αξία ανταλλαγής-</a:t>
            </a:r>
            <a:r>
              <a:rPr lang="en-US" sz="2400" dirty="0"/>
              <a:t>)</a:t>
            </a:r>
            <a:endParaRPr lang="el-GR" sz="2400" dirty="0"/>
          </a:p>
          <a:p>
            <a:r>
              <a:rPr lang="el-GR" sz="2400" dirty="0"/>
              <a:t>3. Δεν ελέγχει </a:t>
            </a:r>
            <a:r>
              <a:rPr lang="el-GR" sz="2400" dirty="0">
                <a:solidFill>
                  <a:srgbClr val="FF0000"/>
                </a:solidFill>
              </a:rPr>
              <a:t>την διαδικασία της παραγωγής</a:t>
            </a:r>
          </a:p>
          <a:p>
            <a:pPr marL="342900" indent="-342900">
              <a:buAutoNum type="arabicPeriod"/>
            </a:pPr>
            <a:endParaRPr lang="el-GR" sz="2400" dirty="0"/>
          </a:p>
          <a:p>
            <a:r>
              <a:rPr lang="el-GR" sz="2400" dirty="0"/>
              <a:t>Η αλλοτριωμένη εργασία μετατρέπει την δραστηριότητα του ανθρώπου σε μέσο επιβίωσης</a:t>
            </a:r>
            <a:endParaRPr lang="en-US" sz="2400" dirty="0"/>
          </a:p>
        </p:txBody>
      </p:sp>
    </p:spTree>
    <p:extLst>
      <p:ext uri="{BB962C8B-B14F-4D97-AF65-F5344CB8AC3E}">
        <p14:creationId xmlns:p14="http://schemas.microsoft.com/office/powerpoint/2010/main" val="283388516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t>Karl Marx (1818-1883)</a:t>
            </a:r>
            <a:endParaRPr lang="en-GB" sz="3200" dirty="0"/>
          </a:p>
        </p:txBody>
      </p:sp>
      <p:sp>
        <p:nvSpPr>
          <p:cNvPr id="5" name="TextBox 4"/>
          <p:cNvSpPr txBox="1"/>
          <p:nvPr/>
        </p:nvSpPr>
        <p:spPr>
          <a:xfrm>
            <a:off x="395536" y="4365104"/>
            <a:ext cx="2232248" cy="504056"/>
          </a:xfrm>
          <a:prstGeom prst="rect">
            <a:avLst/>
          </a:prstGeom>
        </p:spPr>
        <p:txBody>
          <a:bodyPr vert="horz" wrap="square" lIns="91440" tIns="45720" rIns="91440" bIns="45720" rtlCol="0" anchor="ctr">
            <a:normAutofit/>
          </a:bodyPr>
          <a:lstStyle/>
          <a:p>
            <a:endParaRPr lang="en-US" dirty="0"/>
          </a:p>
        </p:txBody>
      </p:sp>
      <p:sp>
        <p:nvSpPr>
          <p:cNvPr id="3" name="TextBox 2"/>
          <p:cNvSpPr txBox="1"/>
          <p:nvPr/>
        </p:nvSpPr>
        <p:spPr>
          <a:xfrm>
            <a:off x="755576" y="1916832"/>
            <a:ext cx="7704856" cy="3456384"/>
          </a:xfrm>
          <a:prstGeom prst="rect">
            <a:avLst/>
          </a:prstGeom>
        </p:spPr>
        <p:txBody>
          <a:bodyPr vert="horz" wrap="square" lIns="91440" tIns="45720" rIns="91440" bIns="45720" rtlCol="0" anchor="ctr">
            <a:noAutofit/>
          </a:bodyPr>
          <a:lstStyle/>
          <a:p>
            <a:r>
              <a:rPr lang="el-GR" sz="2800" dirty="0"/>
              <a:t>Εμπόρευμα και φετιχισμός του εμπορεύματος</a:t>
            </a:r>
          </a:p>
          <a:p>
            <a:r>
              <a:rPr lang="el-GR" sz="2800" dirty="0"/>
              <a:t>Καπιταλισμός: </a:t>
            </a:r>
          </a:p>
          <a:p>
            <a:r>
              <a:rPr lang="el-GR" sz="2800" dirty="0">
                <a:solidFill>
                  <a:srgbClr val="FF0000"/>
                </a:solidFill>
              </a:rPr>
              <a:t>	γενικευμένη εμπορευματική παραγωγή.</a:t>
            </a:r>
          </a:p>
          <a:p>
            <a:r>
              <a:rPr lang="el-GR" sz="2800" dirty="0">
                <a:solidFill>
                  <a:srgbClr val="FF0000"/>
                </a:solidFill>
              </a:rPr>
              <a:t>	Παραγωγή για την αγορά όχι για άμεση 	χρήση.</a:t>
            </a:r>
          </a:p>
          <a:p>
            <a:r>
              <a:rPr lang="el-GR" sz="2800" dirty="0"/>
              <a:t>Αξία: </a:t>
            </a:r>
            <a:r>
              <a:rPr lang="el-GR" sz="2800" dirty="0">
                <a:solidFill>
                  <a:srgbClr val="FF0000"/>
                </a:solidFill>
              </a:rPr>
              <a:t>κοινωνική σχέση </a:t>
            </a:r>
            <a:r>
              <a:rPr lang="el-GR" sz="2800" dirty="0"/>
              <a:t>με ποσοτική διάσταση </a:t>
            </a:r>
            <a:endParaRPr lang="en-US" sz="2800" dirty="0"/>
          </a:p>
        </p:txBody>
      </p:sp>
    </p:spTree>
    <p:extLst>
      <p:ext uri="{BB962C8B-B14F-4D97-AF65-F5344CB8AC3E}">
        <p14:creationId xmlns:p14="http://schemas.microsoft.com/office/powerpoint/2010/main" val="154936590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t>Karl Marx (1818-1883)</a:t>
            </a:r>
            <a:endParaRPr lang="en-GB" sz="3200" dirty="0"/>
          </a:p>
        </p:txBody>
      </p:sp>
      <p:sp>
        <p:nvSpPr>
          <p:cNvPr id="5" name="TextBox 4"/>
          <p:cNvSpPr txBox="1"/>
          <p:nvPr/>
        </p:nvSpPr>
        <p:spPr>
          <a:xfrm>
            <a:off x="395536" y="4365104"/>
            <a:ext cx="2232248" cy="504056"/>
          </a:xfrm>
          <a:prstGeom prst="rect">
            <a:avLst/>
          </a:prstGeom>
        </p:spPr>
        <p:txBody>
          <a:bodyPr vert="horz" wrap="square" lIns="91440" tIns="45720" rIns="91440" bIns="45720" rtlCol="0" anchor="ctr">
            <a:normAutofit/>
          </a:bodyPr>
          <a:lstStyle/>
          <a:p>
            <a:endParaRPr lang="en-US" dirty="0"/>
          </a:p>
        </p:txBody>
      </p:sp>
      <p:sp>
        <p:nvSpPr>
          <p:cNvPr id="3" name="TextBox 2"/>
          <p:cNvSpPr txBox="1"/>
          <p:nvPr/>
        </p:nvSpPr>
        <p:spPr>
          <a:xfrm>
            <a:off x="827584" y="1916832"/>
            <a:ext cx="7632848" cy="3744416"/>
          </a:xfrm>
          <a:prstGeom prst="rect">
            <a:avLst/>
          </a:prstGeom>
        </p:spPr>
        <p:txBody>
          <a:bodyPr vert="horz" wrap="square" lIns="91440" tIns="45720" rIns="91440" bIns="45720" rtlCol="0" anchor="ctr">
            <a:normAutofit fontScale="92500" lnSpcReduction="10000"/>
          </a:bodyPr>
          <a:lstStyle/>
          <a:p>
            <a:r>
              <a:rPr lang="el-GR" sz="2600" dirty="0">
                <a:solidFill>
                  <a:srgbClr val="FF0000"/>
                </a:solidFill>
              </a:rPr>
              <a:t>Χρήσιμη εργασία </a:t>
            </a:r>
            <a:r>
              <a:rPr lang="el-GR" sz="2600" dirty="0"/>
              <a:t>[δημιουργεί αξίες χρήσης]</a:t>
            </a:r>
          </a:p>
          <a:p>
            <a:r>
              <a:rPr lang="el-GR" sz="2600" dirty="0"/>
              <a:t>και </a:t>
            </a:r>
            <a:r>
              <a:rPr lang="el-GR" sz="2600" dirty="0">
                <a:solidFill>
                  <a:srgbClr val="FF0000"/>
                </a:solidFill>
              </a:rPr>
              <a:t>αφηρημένη εργασία </a:t>
            </a:r>
            <a:r>
              <a:rPr lang="el-GR" sz="2600" dirty="0"/>
              <a:t>[δημιουργεί ανταλλακτικές αξίες]</a:t>
            </a:r>
          </a:p>
          <a:p>
            <a:endParaRPr lang="el-GR" sz="2600" dirty="0"/>
          </a:p>
          <a:p>
            <a:r>
              <a:rPr lang="el-GR" sz="2600" dirty="0"/>
              <a:t>Κοινωνικά αναγκαίος χρόνος εργασίας «Ο κοινωνικά αναγκαίος χρόνος εργασίας είναι αυτός που απαιτείται για να παραχθεί ένα αντικείμενο κάτω από κανονικές συνθήκες παραγωγής και με τον μέσο βαθμό ειδίκευσης και έντασης που επικρατούν τη συγκεκριμένη περίοδο»</a:t>
            </a:r>
          </a:p>
          <a:p>
            <a:r>
              <a:rPr lang="el-GR" sz="2600" dirty="0"/>
              <a:t> </a:t>
            </a:r>
          </a:p>
          <a:p>
            <a:r>
              <a:rPr lang="el-GR" sz="2600" dirty="0"/>
              <a:t>Αναγωγή ειδικευμένης σε απλή εργασία</a:t>
            </a:r>
          </a:p>
          <a:p>
            <a:endParaRPr lang="en-US" dirty="0"/>
          </a:p>
        </p:txBody>
      </p:sp>
    </p:spTree>
    <p:extLst>
      <p:ext uri="{BB962C8B-B14F-4D97-AF65-F5344CB8AC3E}">
        <p14:creationId xmlns:p14="http://schemas.microsoft.com/office/powerpoint/2010/main" val="123817409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t>Karl Marx (1818-1883)</a:t>
            </a:r>
            <a:endParaRPr lang="en-GB" sz="3200" dirty="0"/>
          </a:p>
        </p:txBody>
      </p:sp>
      <p:sp>
        <p:nvSpPr>
          <p:cNvPr id="5" name="TextBox 4"/>
          <p:cNvSpPr txBox="1"/>
          <p:nvPr/>
        </p:nvSpPr>
        <p:spPr>
          <a:xfrm>
            <a:off x="395536" y="4365104"/>
            <a:ext cx="2232248" cy="504056"/>
          </a:xfrm>
          <a:prstGeom prst="rect">
            <a:avLst/>
          </a:prstGeom>
        </p:spPr>
        <p:txBody>
          <a:bodyPr vert="horz" wrap="square" lIns="91440" tIns="45720" rIns="91440" bIns="45720" rtlCol="0" anchor="ctr">
            <a:normAutofit/>
          </a:bodyPr>
          <a:lstStyle/>
          <a:p>
            <a:endParaRPr lang="en-US" dirty="0"/>
          </a:p>
        </p:txBody>
      </p:sp>
      <p:sp>
        <p:nvSpPr>
          <p:cNvPr id="3" name="TextBox 2"/>
          <p:cNvSpPr txBox="1"/>
          <p:nvPr/>
        </p:nvSpPr>
        <p:spPr>
          <a:xfrm>
            <a:off x="827584" y="1916832"/>
            <a:ext cx="7920880" cy="3960440"/>
          </a:xfrm>
          <a:prstGeom prst="rect">
            <a:avLst/>
          </a:prstGeom>
        </p:spPr>
        <p:txBody>
          <a:bodyPr vert="horz" wrap="square" lIns="91440" tIns="45720" rIns="91440" bIns="45720" rtlCol="0" anchor="ctr">
            <a:normAutofit fontScale="92500" lnSpcReduction="10000"/>
          </a:bodyPr>
          <a:lstStyle/>
          <a:p>
            <a:r>
              <a:rPr lang="el-GR" sz="2400" dirty="0"/>
              <a:t>Κοινωνικός χαρακτήρας της εμπορευματικής παραγωγής</a:t>
            </a:r>
          </a:p>
          <a:p>
            <a:endParaRPr lang="el-GR" sz="2400" dirty="0"/>
          </a:p>
          <a:p>
            <a:r>
              <a:rPr lang="el-GR" sz="2400" dirty="0"/>
              <a:t>Προϋποθέσεις</a:t>
            </a:r>
          </a:p>
          <a:p>
            <a:endParaRPr lang="el-GR" sz="2400" dirty="0"/>
          </a:p>
          <a:p>
            <a:pPr marL="342900" indent="-342900">
              <a:buAutoNum type="arabicPeriod"/>
            </a:pPr>
            <a:r>
              <a:rPr lang="el-GR" sz="2400" dirty="0"/>
              <a:t>Βαθμός παραγωγικής εξειδίκευσης ώστε κάθε παραγωγός παράγει το ίδιο προϊόν ή μέρος του</a:t>
            </a:r>
          </a:p>
          <a:p>
            <a:pPr marL="342900" indent="-342900">
              <a:buAutoNum type="arabicPeriod"/>
            </a:pPr>
            <a:r>
              <a:rPr lang="el-GR" sz="2400" dirty="0">
                <a:solidFill>
                  <a:srgbClr val="FF0000"/>
                </a:solidFill>
              </a:rPr>
              <a:t>Πλήρης διαχωρισμός ανταλλακτικής αξίας και αξίας χρήσης</a:t>
            </a:r>
          </a:p>
          <a:p>
            <a:pPr marL="342900" indent="-342900">
              <a:buAutoNum type="arabicPeriod"/>
            </a:pPr>
            <a:r>
              <a:rPr lang="el-GR" sz="2400" dirty="0">
                <a:solidFill>
                  <a:srgbClr val="FF0000"/>
                </a:solidFill>
              </a:rPr>
              <a:t>Εκτεταμένη, ανεπτυγμένη αγορά με την γενικευμένη χρήση χρήματος</a:t>
            </a:r>
          </a:p>
          <a:p>
            <a:pPr marL="342900" indent="-342900">
              <a:buAutoNum type="arabicPeriod"/>
            </a:pPr>
            <a:endParaRPr lang="el-GR" sz="2400" dirty="0"/>
          </a:p>
          <a:p>
            <a:r>
              <a:rPr lang="el-GR" sz="2400" dirty="0"/>
              <a:t>Αφέλεια της αρμονικής οργάνωσης της παραγωγής μέσω της ανταλλαγής (αόρατο χέρι)</a:t>
            </a:r>
          </a:p>
          <a:p>
            <a:endParaRPr lang="en-US" dirty="0"/>
          </a:p>
        </p:txBody>
      </p:sp>
    </p:spTree>
    <p:extLst>
      <p:ext uri="{BB962C8B-B14F-4D97-AF65-F5344CB8AC3E}">
        <p14:creationId xmlns:p14="http://schemas.microsoft.com/office/powerpoint/2010/main" val="110771313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t>Karl Marx (1818-1883)</a:t>
            </a:r>
            <a:endParaRPr lang="en-GB" sz="3200" dirty="0"/>
          </a:p>
        </p:txBody>
      </p:sp>
      <p:sp>
        <p:nvSpPr>
          <p:cNvPr id="5" name="TextBox 4"/>
          <p:cNvSpPr txBox="1"/>
          <p:nvPr/>
        </p:nvSpPr>
        <p:spPr>
          <a:xfrm>
            <a:off x="395536" y="4365104"/>
            <a:ext cx="2232248" cy="504056"/>
          </a:xfrm>
          <a:prstGeom prst="rect">
            <a:avLst/>
          </a:prstGeom>
        </p:spPr>
        <p:txBody>
          <a:bodyPr vert="horz" wrap="square" lIns="91440" tIns="45720" rIns="91440" bIns="45720" rtlCol="0" anchor="ctr">
            <a:normAutofit/>
          </a:bodyPr>
          <a:lstStyle/>
          <a:p>
            <a:endParaRPr lang="en-US" dirty="0"/>
          </a:p>
        </p:txBody>
      </p:sp>
      <p:sp>
        <p:nvSpPr>
          <p:cNvPr id="4" name="TextBox 3"/>
          <p:cNvSpPr txBox="1"/>
          <p:nvPr/>
        </p:nvSpPr>
        <p:spPr>
          <a:xfrm>
            <a:off x="1403648" y="1988840"/>
            <a:ext cx="6768752" cy="3816424"/>
          </a:xfrm>
          <a:prstGeom prst="rect">
            <a:avLst/>
          </a:prstGeom>
        </p:spPr>
        <p:txBody>
          <a:bodyPr vert="horz" wrap="square" lIns="91440" tIns="45720" rIns="91440" bIns="45720" rtlCol="0" anchor="ctr">
            <a:noAutofit/>
          </a:bodyPr>
          <a:lstStyle/>
          <a:p>
            <a:pPr algn="ctr"/>
            <a:r>
              <a:rPr lang="el-GR" sz="2800" dirty="0"/>
              <a:t>Απλή εμπορευματική παραγωγή</a:t>
            </a:r>
          </a:p>
          <a:p>
            <a:pPr algn="ctr"/>
            <a:endParaRPr lang="el-GR" sz="2800" dirty="0"/>
          </a:p>
          <a:p>
            <a:pPr algn="ctr"/>
            <a:r>
              <a:rPr lang="el-GR" sz="2800" dirty="0"/>
              <a:t>Εμπόρευμα (Ε)-Χρήμα (Χ)-Εμπόρευμα (Ε)</a:t>
            </a:r>
          </a:p>
          <a:p>
            <a:pPr algn="ctr"/>
            <a:endParaRPr lang="el-GR" sz="2800" dirty="0"/>
          </a:p>
          <a:p>
            <a:pPr algn="ctr"/>
            <a:r>
              <a:rPr lang="el-GR" sz="2800" dirty="0"/>
              <a:t>Καπιταλιστική κυκλοφορία</a:t>
            </a:r>
          </a:p>
          <a:p>
            <a:pPr algn="ctr"/>
            <a:endParaRPr lang="el-GR" sz="2800" dirty="0"/>
          </a:p>
          <a:p>
            <a:pPr algn="ctr"/>
            <a:r>
              <a:rPr lang="el-GR" sz="2800" dirty="0"/>
              <a:t>Χ-Ε-Χ</a:t>
            </a:r>
          </a:p>
          <a:p>
            <a:pPr algn="ctr"/>
            <a:endParaRPr lang="el-GR" sz="2800" dirty="0"/>
          </a:p>
          <a:p>
            <a:pPr algn="ctr"/>
            <a:r>
              <a:rPr lang="el-GR" sz="2800" dirty="0"/>
              <a:t>Χ-Ε-Χ’</a:t>
            </a:r>
            <a:endParaRPr lang="en-US" sz="2800" dirty="0"/>
          </a:p>
        </p:txBody>
      </p:sp>
    </p:spTree>
    <p:extLst>
      <p:ext uri="{BB962C8B-B14F-4D97-AF65-F5344CB8AC3E}">
        <p14:creationId xmlns:p14="http://schemas.microsoft.com/office/powerpoint/2010/main" val="243011382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t>Karl Marx (1818-1883)</a:t>
            </a:r>
            <a:endParaRPr lang="en-GB" sz="3200" dirty="0"/>
          </a:p>
        </p:txBody>
      </p:sp>
      <p:sp>
        <p:nvSpPr>
          <p:cNvPr id="5" name="TextBox 4"/>
          <p:cNvSpPr txBox="1"/>
          <p:nvPr/>
        </p:nvSpPr>
        <p:spPr>
          <a:xfrm>
            <a:off x="395536" y="4365104"/>
            <a:ext cx="2232248" cy="504056"/>
          </a:xfrm>
          <a:prstGeom prst="rect">
            <a:avLst/>
          </a:prstGeom>
        </p:spPr>
        <p:txBody>
          <a:bodyPr vert="horz" wrap="square" lIns="91440" tIns="45720" rIns="91440" bIns="45720" rtlCol="0" anchor="ctr">
            <a:normAutofit/>
          </a:bodyPr>
          <a:lstStyle/>
          <a:p>
            <a:endParaRPr lang="en-US" dirty="0"/>
          </a:p>
        </p:txBody>
      </p:sp>
      <p:sp>
        <p:nvSpPr>
          <p:cNvPr id="4" name="TextBox 3"/>
          <p:cNvSpPr txBox="1"/>
          <p:nvPr/>
        </p:nvSpPr>
        <p:spPr>
          <a:xfrm>
            <a:off x="899592" y="1988840"/>
            <a:ext cx="7704856" cy="3168352"/>
          </a:xfrm>
          <a:prstGeom prst="rect">
            <a:avLst/>
          </a:prstGeom>
        </p:spPr>
        <p:txBody>
          <a:bodyPr vert="horz" wrap="square" lIns="91440" tIns="45720" rIns="91440" bIns="45720" rtlCol="0" anchor="ctr">
            <a:normAutofit/>
          </a:bodyPr>
          <a:lstStyle/>
          <a:p>
            <a:pPr algn="ctr"/>
            <a:r>
              <a:rPr lang="el-GR" sz="3200" dirty="0"/>
              <a:t>Υπεραξία, ανταλλαγή και σφαίρα της ανταλλαγής</a:t>
            </a:r>
          </a:p>
          <a:p>
            <a:pPr algn="ctr"/>
            <a:endParaRPr lang="el-GR" sz="3200" dirty="0"/>
          </a:p>
          <a:p>
            <a:pPr algn="ctr"/>
            <a:r>
              <a:rPr lang="el-GR" sz="3200" dirty="0"/>
              <a:t>Χ’-Χ = υπεραξία</a:t>
            </a:r>
            <a:endParaRPr lang="en-US" sz="3200" dirty="0"/>
          </a:p>
        </p:txBody>
      </p:sp>
    </p:spTree>
    <p:extLst>
      <p:ext uri="{BB962C8B-B14F-4D97-AF65-F5344CB8AC3E}">
        <p14:creationId xmlns:p14="http://schemas.microsoft.com/office/powerpoint/2010/main" val="163357470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t>Karl Marx (1818-1883)</a:t>
            </a:r>
            <a:endParaRPr lang="en-GB" sz="3200" dirty="0"/>
          </a:p>
        </p:txBody>
      </p:sp>
      <p:sp>
        <p:nvSpPr>
          <p:cNvPr id="5" name="TextBox 4"/>
          <p:cNvSpPr txBox="1"/>
          <p:nvPr/>
        </p:nvSpPr>
        <p:spPr>
          <a:xfrm>
            <a:off x="395536" y="4365104"/>
            <a:ext cx="2232248" cy="504056"/>
          </a:xfrm>
          <a:prstGeom prst="rect">
            <a:avLst/>
          </a:prstGeom>
        </p:spPr>
        <p:txBody>
          <a:bodyPr vert="horz" wrap="square" lIns="91440" tIns="45720" rIns="91440" bIns="45720" rtlCol="0" anchor="ctr">
            <a:normAutofit/>
          </a:bodyPr>
          <a:lstStyle/>
          <a:p>
            <a:endParaRPr lang="en-US" dirty="0"/>
          </a:p>
        </p:txBody>
      </p:sp>
      <p:pic>
        <p:nvPicPr>
          <p:cNvPr id="194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3568" y="1700808"/>
            <a:ext cx="4429125" cy="1352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45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1378" y="3022079"/>
            <a:ext cx="4257675" cy="13430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899592" y="4869160"/>
            <a:ext cx="6192688" cy="720080"/>
          </a:xfrm>
          <a:prstGeom prst="rect">
            <a:avLst/>
          </a:prstGeom>
        </p:spPr>
        <p:txBody>
          <a:bodyPr vert="horz" wrap="square" lIns="91440" tIns="45720" rIns="91440" bIns="45720" rtlCol="0" anchor="ctr">
            <a:normAutofit/>
          </a:bodyPr>
          <a:lstStyle/>
          <a:p>
            <a:r>
              <a:rPr lang="el-GR" dirty="0"/>
              <a:t>Αλλά στη σφαίρα της </a:t>
            </a:r>
            <a:r>
              <a:rPr lang="el-GR" dirty="0">
                <a:solidFill>
                  <a:srgbClr val="FF0000"/>
                </a:solidFill>
              </a:rPr>
              <a:t>κυκλοφορίας ανταλλάσσονται ισοδύναμες αξίες </a:t>
            </a:r>
            <a:r>
              <a:rPr lang="el-GR" dirty="0"/>
              <a:t>αλλά δε μπορεί να παραχθεί υπεραξία</a:t>
            </a:r>
            <a:endParaRPr lang="en-US" dirty="0"/>
          </a:p>
        </p:txBody>
      </p:sp>
      <p:sp>
        <p:nvSpPr>
          <p:cNvPr id="4" name="Rectangle 3">
            <a:extLst>
              <a:ext uri="{FF2B5EF4-FFF2-40B4-BE49-F238E27FC236}">
                <a16:creationId xmlns:a16="http://schemas.microsoft.com/office/drawing/2014/main" id="{849D2B01-DD33-F912-F067-9B49D70DF202}"/>
              </a:ext>
            </a:extLst>
          </p:cNvPr>
          <p:cNvSpPr/>
          <p:nvPr/>
        </p:nvSpPr>
        <p:spPr>
          <a:xfrm>
            <a:off x="701378" y="1700808"/>
            <a:ext cx="4518694" cy="1321271"/>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26271423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t>Karl Marx (1818-1883)</a:t>
            </a:r>
            <a:endParaRPr lang="en-GB" sz="3200" dirty="0"/>
          </a:p>
        </p:txBody>
      </p:sp>
      <p:sp>
        <p:nvSpPr>
          <p:cNvPr id="5" name="TextBox 4"/>
          <p:cNvSpPr txBox="1"/>
          <p:nvPr/>
        </p:nvSpPr>
        <p:spPr>
          <a:xfrm>
            <a:off x="395536" y="4365104"/>
            <a:ext cx="2232248" cy="504056"/>
          </a:xfrm>
          <a:prstGeom prst="rect">
            <a:avLst/>
          </a:prstGeom>
        </p:spPr>
        <p:txBody>
          <a:bodyPr vert="horz" wrap="square" lIns="91440" tIns="45720" rIns="91440" bIns="45720" rtlCol="0" anchor="ctr">
            <a:normAutofit/>
          </a:bodyPr>
          <a:lstStyle/>
          <a:p>
            <a:endParaRPr lang="en-US" dirty="0"/>
          </a:p>
        </p:txBody>
      </p:sp>
      <p:sp>
        <p:nvSpPr>
          <p:cNvPr id="3" name="TextBox 2"/>
          <p:cNvSpPr txBox="1"/>
          <p:nvPr/>
        </p:nvSpPr>
        <p:spPr>
          <a:xfrm>
            <a:off x="931640" y="5661248"/>
            <a:ext cx="6192688" cy="720080"/>
          </a:xfrm>
          <a:prstGeom prst="rect">
            <a:avLst/>
          </a:prstGeom>
        </p:spPr>
        <p:txBody>
          <a:bodyPr vert="horz" wrap="square" lIns="91440" tIns="45720" rIns="91440" bIns="45720" rtlCol="0" anchor="ctr">
            <a:normAutofit/>
          </a:bodyPr>
          <a:lstStyle/>
          <a:p>
            <a:r>
              <a:rPr lang="el-GR" dirty="0"/>
              <a:t>Μόνο στη </a:t>
            </a:r>
            <a:r>
              <a:rPr lang="el-GR" dirty="0">
                <a:solidFill>
                  <a:srgbClr val="FF0000"/>
                </a:solidFill>
              </a:rPr>
              <a:t>σφαίρα της παραγωγής </a:t>
            </a:r>
            <a:r>
              <a:rPr lang="el-GR" dirty="0"/>
              <a:t>μπορεί να παραχθεί υπεραξία</a:t>
            </a:r>
            <a:endParaRPr lang="en-US" dirty="0"/>
          </a:p>
        </p:txBody>
      </p:sp>
      <p:pic>
        <p:nvPicPr>
          <p:cNvPr id="204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1347787"/>
            <a:ext cx="4371975" cy="41624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48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1268760"/>
            <a:ext cx="4400550" cy="37242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a:extLst>
              <a:ext uri="{FF2B5EF4-FFF2-40B4-BE49-F238E27FC236}">
                <a16:creationId xmlns:a16="http://schemas.microsoft.com/office/drawing/2014/main" id="{0213884D-A8A9-D3BE-1A74-39607B3A1086}"/>
              </a:ext>
            </a:extLst>
          </p:cNvPr>
          <p:cNvSpPr/>
          <p:nvPr/>
        </p:nvSpPr>
        <p:spPr>
          <a:xfrm>
            <a:off x="251520" y="1268760"/>
            <a:ext cx="4248472" cy="936104"/>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03443684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t>Karl Marx (1818-1883)</a:t>
            </a:r>
            <a:endParaRPr lang="en-GB" sz="3200" dirty="0"/>
          </a:p>
        </p:txBody>
      </p:sp>
      <p:sp>
        <p:nvSpPr>
          <p:cNvPr id="5" name="TextBox 4"/>
          <p:cNvSpPr txBox="1"/>
          <p:nvPr/>
        </p:nvSpPr>
        <p:spPr>
          <a:xfrm>
            <a:off x="395536" y="4365104"/>
            <a:ext cx="2232248" cy="504056"/>
          </a:xfrm>
          <a:prstGeom prst="rect">
            <a:avLst/>
          </a:prstGeom>
        </p:spPr>
        <p:txBody>
          <a:bodyPr vert="horz" wrap="square" lIns="91440" tIns="45720" rIns="91440" bIns="45720" rtlCol="0" anchor="ctr">
            <a:normAutofit/>
          </a:bodyPr>
          <a:lstStyle/>
          <a:p>
            <a:endParaRPr lang="en-US" dirty="0"/>
          </a:p>
        </p:txBody>
      </p:sp>
      <p:sp>
        <p:nvSpPr>
          <p:cNvPr id="3" name="TextBox 2"/>
          <p:cNvSpPr txBox="1"/>
          <p:nvPr/>
        </p:nvSpPr>
        <p:spPr>
          <a:xfrm>
            <a:off x="1259632" y="1268760"/>
            <a:ext cx="5976664" cy="504056"/>
          </a:xfrm>
          <a:prstGeom prst="rect">
            <a:avLst/>
          </a:prstGeom>
        </p:spPr>
        <p:txBody>
          <a:bodyPr vert="horz" wrap="square" lIns="91440" tIns="45720" rIns="91440" bIns="45720" rtlCol="0" anchor="ctr">
            <a:normAutofit/>
          </a:bodyPr>
          <a:lstStyle/>
          <a:p>
            <a:r>
              <a:rPr lang="el-GR" dirty="0"/>
              <a:t>Η κυκλοφορία του κεφαλαίου και η σημασία της παραγωγής</a:t>
            </a:r>
            <a:endParaRPr lang="en-US" dirty="0"/>
          </a:p>
        </p:txBody>
      </p:sp>
      <p:pic>
        <p:nvPicPr>
          <p:cNvPr id="2150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23928" y="1811701"/>
            <a:ext cx="3800475" cy="35528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50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03648" y="2490516"/>
            <a:ext cx="1828230" cy="21077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a:extLst>
              <a:ext uri="{FF2B5EF4-FFF2-40B4-BE49-F238E27FC236}">
                <a16:creationId xmlns:a16="http://schemas.microsoft.com/office/drawing/2014/main" id="{F8752F38-1069-1CAB-B3A3-E685948F82DE}"/>
              </a:ext>
            </a:extLst>
          </p:cNvPr>
          <p:cNvSpPr/>
          <p:nvPr/>
        </p:nvSpPr>
        <p:spPr>
          <a:xfrm>
            <a:off x="3851920" y="2766938"/>
            <a:ext cx="3888432" cy="1886198"/>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91107234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t>William Godwin (1756–1836)</a:t>
            </a:r>
            <a:endParaRPr lang="en-GB" sz="3200" dirty="0"/>
          </a:p>
        </p:txBody>
      </p:sp>
      <p:sp>
        <p:nvSpPr>
          <p:cNvPr id="5" name="TextBox 4"/>
          <p:cNvSpPr txBox="1"/>
          <p:nvPr/>
        </p:nvSpPr>
        <p:spPr>
          <a:xfrm>
            <a:off x="395536" y="4365104"/>
            <a:ext cx="2232248" cy="504056"/>
          </a:xfrm>
          <a:prstGeom prst="rect">
            <a:avLst/>
          </a:prstGeom>
        </p:spPr>
        <p:txBody>
          <a:bodyPr vert="horz" wrap="square" lIns="91440" tIns="45720" rIns="91440" bIns="45720" rtlCol="0" anchor="ctr">
            <a:norm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itchFamily="34" charset="0"/>
              <a:ea typeface="+mn-ea"/>
              <a:cs typeface="Arial" charset="0"/>
            </a:endParaRPr>
          </a:p>
        </p:txBody>
      </p:sp>
      <p:sp>
        <p:nvSpPr>
          <p:cNvPr id="3" name="Rectangle 2"/>
          <p:cNvSpPr/>
          <p:nvPr/>
        </p:nvSpPr>
        <p:spPr>
          <a:xfrm>
            <a:off x="1253264" y="4617132"/>
            <a:ext cx="1596911" cy="984885"/>
          </a:xfrm>
          <a:prstGeom prst="rect">
            <a:avLst/>
          </a:prstGeom>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itchFamily="34" charset="0"/>
                <a:ea typeface="+mn-ea"/>
                <a:cs typeface="Arial" charset="0"/>
              </a:rPr>
              <a:t>Mary Shelley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itchFamily="34" charset="0"/>
                <a:ea typeface="+mn-ea"/>
                <a:cs typeface="Arial" charset="0"/>
              </a:rPr>
              <a:t>(1797-1851) </a:t>
            </a:r>
            <a:endParaRPr kumimoji="0" lang="el-GR" sz="1800" b="0" i="0" u="none" strike="noStrike" kern="1200" cap="none" spc="0" normalizeH="0" baseline="0" noProof="0" dirty="0">
              <a:ln>
                <a:noFill/>
              </a:ln>
              <a:solidFill>
                <a:prstClr val="black"/>
              </a:solidFill>
              <a:effectLst/>
              <a:uLnTx/>
              <a:uFillTx/>
              <a:latin typeface="Calibri" pitchFamily="34" charset="0"/>
              <a:ea typeface="+mn-ea"/>
              <a:cs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Calibri" pitchFamily="34" charset="0"/>
                <a:ea typeface="+mn-ea"/>
                <a:cs typeface="Arial" charset="0"/>
              </a:rPr>
              <a:t>by Richard </a:t>
            </a:r>
            <a:r>
              <a:rPr kumimoji="0" lang="en-US" sz="1100" b="0" i="0" u="none" strike="noStrike" kern="1200" cap="none" spc="0" normalizeH="0" baseline="0" noProof="0" dirty="0" err="1">
                <a:ln>
                  <a:noFill/>
                </a:ln>
                <a:solidFill>
                  <a:prstClr val="black"/>
                </a:solidFill>
                <a:effectLst/>
                <a:uLnTx/>
                <a:uFillTx/>
                <a:latin typeface="Calibri" pitchFamily="34" charset="0"/>
                <a:ea typeface="+mn-ea"/>
                <a:cs typeface="Arial" charset="0"/>
              </a:rPr>
              <a:t>Rothwell</a:t>
            </a:r>
            <a:r>
              <a:rPr kumimoji="0" lang="el-GR" sz="1100" b="0" i="0" u="none" strike="noStrike" kern="1200" cap="none" spc="0" normalizeH="0" baseline="0" noProof="0" dirty="0">
                <a:ln>
                  <a:noFill/>
                </a:ln>
                <a:solidFill>
                  <a:prstClr val="black"/>
                </a:solidFill>
                <a:effectLst/>
                <a:uLnTx/>
                <a:uFillTx/>
                <a:latin typeface="Calibri" pitchFamily="34" charset="0"/>
                <a:ea typeface="+mn-ea"/>
                <a:cs typeface="Arial" charset="0"/>
              </a:rPr>
              <a:t>, </a:t>
            </a:r>
            <a:endParaRPr kumimoji="0" lang="en-US" sz="1100" b="0" i="0" u="none" strike="noStrike" kern="1200" cap="none" spc="0" normalizeH="0" baseline="0" noProof="0" dirty="0">
              <a:ln>
                <a:noFill/>
              </a:ln>
              <a:solidFill>
                <a:prstClr val="black"/>
              </a:solidFill>
              <a:effectLst/>
              <a:uLnTx/>
              <a:uFillTx/>
              <a:latin typeface="Calibri" pitchFamily="34" charset="0"/>
              <a:ea typeface="+mn-ea"/>
              <a:cs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Calibri" pitchFamily="34" charset="0"/>
                <a:ea typeface="+mn-ea"/>
                <a:cs typeface="Arial" charset="0"/>
              </a:rPr>
              <a:t>oil on canvas, 1840</a:t>
            </a:r>
            <a:r>
              <a:rPr kumimoji="0" lang="el-GR" sz="1100" b="0" i="0" u="none" strike="noStrike" kern="1200" cap="none" spc="0" normalizeH="0" baseline="0" noProof="0" dirty="0">
                <a:ln>
                  <a:noFill/>
                </a:ln>
                <a:solidFill>
                  <a:prstClr val="black"/>
                </a:solidFill>
                <a:effectLst/>
                <a:uLnTx/>
                <a:uFillTx/>
                <a:latin typeface="Calibri" pitchFamily="34" charset="0"/>
                <a:ea typeface="+mn-ea"/>
                <a:cs typeface="Arial" charset="0"/>
              </a:rPr>
              <a:t>, </a:t>
            </a:r>
            <a:r>
              <a:rPr kumimoji="0" lang="en-US" sz="1100" b="0" i="0" u="none" strike="noStrike" kern="1200" cap="none" spc="0" normalizeH="0" baseline="0" noProof="0" dirty="0">
                <a:ln>
                  <a:noFill/>
                </a:ln>
                <a:solidFill>
                  <a:prstClr val="black"/>
                </a:solidFill>
                <a:effectLst/>
                <a:uLnTx/>
                <a:uFillTx/>
                <a:latin typeface="Calibri" pitchFamily="34" charset="0"/>
                <a:ea typeface="+mn-ea"/>
                <a:cs typeface="Arial" charset="0"/>
              </a:rPr>
              <a:t>NPG</a:t>
            </a:r>
          </a:p>
        </p:txBody>
      </p:sp>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9592" y="1520172"/>
            <a:ext cx="2360223" cy="28876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31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88224" y="1490697"/>
            <a:ext cx="2381250" cy="4095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4056093" y="4934854"/>
            <a:ext cx="2160143" cy="969496"/>
          </a:xfrm>
          <a:prstGeom prst="rect">
            <a:avLst/>
          </a:prstGeom>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itchFamily="34" charset="0"/>
                <a:ea typeface="+mn-ea"/>
                <a:cs typeface="Arial" charset="0"/>
              </a:rPr>
              <a:t>Percy Bysshe Shelley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itchFamily="34" charset="0"/>
                <a:ea typeface="+mn-ea"/>
                <a:cs typeface="Arial" charset="0"/>
              </a:rPr>
              <a:t>(1792-1822)</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alibri" pitchFamily="34" charset="0"/>
                <a:ea typeface="+mn-ea"/>
                <a:cs typeface="Arial" charset="0"/>
              </a:rPr>
              <a:t>by Amelia Curran</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alibri" pitchFamily="34" charset="0"/>
                <a:ea typeface="+mn-ea"/>
                <a:cs typeface="Arial" charset="0"/>
              </a:rPr>
              <a:t>oil on canvas, 1819, NPG</a:t>
            </a:r>
          </a:p>
        </p:txBody>
      </p:sp>
      <p:pic>
        <p:nvPicPr>
          <p:cNvPr id="1331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80218" y="1490536"/>
            <a:ext cx="2691982" cy="33139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927574" y="5640708"/>
            <a:ext cx="2492297" cy="527283"/>
          </a:xfrm>
          <a:prstGeom prst="rect">
            <a:avLst/>
          </a:prstGeom>
        </p:spPr>
        <p:txBody>
          <a:bodyPr vert="horz" wrap="square" lIns="91440" tIns="45720" rIns="91440" bIns="45720" rtlCol="0" anchor="ctr">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l-GR" sz="1600" b="0" i="0" u="none" strike="noStrike" kern="1200" cap="none" spc="0" normalizeH="0" baseline="0" noProof="0" dirty="0">
                <a:ln>
                  <a:noFill/>
                </a:ln>
                <a:solidFill>
                  <a:prstClr val="black"/>
                </a:solidFill>
                <a:effectLst/>
                <a:uLnTx/>
                <a:uFillTx/>
                <a:latin typeface="Calibri" pitchFamily="34" charset="0"/>
                <a:ea typeface="+mn-ea"/>
                <a:cs typeface="Arial" charset="0"/>
              </a:rPr>
              <a:t>Κόρη της </a:t>
            </a:r>
            <a:r>
              <a:rPr kumimoji="0" lang="en-US" sz="1600" b="0" i="0" u="none" strike="noStrike" kern="1200" cap="none" spc="0" normalizeH="0" baseline="0" noProof="0" dirty="0">
                <a:ln>
                  <a:noFill/>
                </a:ln>
                <a:solidFill>
                  <a:prstClr val="black"/>
                </a:solidFill>
                <a:effectLst/>
                <a:uLnTx/>
                <a:uFillTx/>
                <a:latin typeface="Calibri" pitchFamily="34" charset="0"/>
                <a:ea typeface="+mn-ea"/>
                <a:cs typeface="Arial" charset="0"/>
              </a:rPr>
              <a:t>Wollstonecraft </a:t>
            </a:r>
            <a:r>
              <a:rPr kumimoji="0" lang="el-GR" sz="1600" b="0" i="0" u="none" strike="noStrike" kern="1200" cap="none" spc="0" normalizeH="0" baseline="0" noProof="0" dirty="0">
                <a:ln>
                  <a:noFill/>
                </a:ln>
                <a:solidFill>
                  <a:prstClr val="black"/>
                </a:solidFill>
                <a:effectLst/>
                <a:uLnTx/>
                <a:uFillTx/>
                <a:latin typeface="Calibri" pitchFamily="34" charset="0"/>
                <a:ea typeface="+mn-ea"/>
                <a:cs typeface="Arial" charset="0"/>
              </a:rPr>
              <a:t>και του </a:t>
            </a:r>
            <a:r>
              <a:rPr kumimoji="0" lang="en-US" sz="1600" b="0" i="0" u="none" strike="noStrike" kern="1200" cap="none" spc="0" normalizeH="0" baseline="0" noProof="0" dirty="0">
                <a:ln>
                  <a:noFill/>
                </a:ln>
                <a:solidFill>
                  <a:prstClr val="black"/>
                </a:solidFill>
                <a:effectLst/>
                <a:uLnTx/>
                <a:uFillTx/>
                <a:latin typeface="Calibri" pitchFamily="34" charset="0"/>
                <a:ea typeface="+mn-ea"/>
                <a:cs typeface="Arial" charset="0"/>
              </a:rPr>
              <a:t>Godwin</a:t>
            </a:r>
            <a:r>
              <a:rPr kumimoji="0" lang="el-GR" sz="1600" b="0" i="0" u="none" strike="noStrike" kern="1200" cap="none" spc="0" normalizeH="0" baseline="0" noProof="0" dirty="0">
                <a:ln>
                  <a:noFill/>
                </a:ln>
                <a:solidFill>
                  <a:prstClr val="black"/>
                </a:solidFill>
                <a:effectLst/>
                <a:uLnTx/>
                <a:uFillTx/>
                <a:latin typeface="Calibri" pitchFamily="34" charset="0"/>
                <a:ea typeface="+mn-ea"/>
                <a:cs typeface="Arial" charset="0"/>
              </a:rPr>
              <a:t>, συγγραφέας του </a:t>
            </a:r>
            <a:r>
              <a:rPr kumimoji="0" lang="en-US" sz="1600" b="0" i="0" u="none" strike="noStrike" kern="1200" cap="none" spc="0" normalizeH="0" baseline="0" noProof="0" dirty="0">
                <a:ln>
                  <a:noFill/>
                </a:ln>
                <a:solidFill>
                  <a:prstClr val="black"/>
                </a:solidFill>
                <a:effectLst/>
                <a:uLnTx/>
                <a:uFillTx/>
                <a:latin typeface="Calibri" pitchFamily="34" charset="0"/>
                <a:ea typeface="+mn-ea"/>
                <a:cs typeface="Arial" charset="0"/>
              </a:rPr>
              <a:t>Frankenstein </a:t>
            </a:r>
            <a:r>
              <a:rPr kumimoji="0" lang="el-GR" sz="1600" b="0" i="0" u="none" strike="noStrike" kern="1200" cap="none" spc="0" normalizeH="0" baseline="0" noProof="0" dirty="0">
                <a:ln>
                  <a:noFill/>
                </a:ln>
                <a:solidFill>
                  <a:prstClr val="black"/>
                </a:solidFill>
                <a:effectLst/>
                <a:uLnTx/>
                <a:uFillTx/>
                <a:latin typeface="Calibri" pitchFamily="34" charset="0"/>
                <a:ea typeface="+mn-ea"/>
                <a:cs typeface="Arial" charset="0"/>
              </a:rPr>
              <a:t> </a:t>
            </a:r>
            <a:endParaRPr kumimoji="0" lang="en-US" sz="1600" b="0" i="0" u="none" strike="noStrike" kern="1200" cap="none" spc="0" normalizeH="0" baseline="0" noProof="0" dirty="0">
              <a:ln>
                <a:noFill/>
              </a:ln>
              <a:solidFill>
                <a:prstClr val="black"/>
              </a:solidFill>
              <a:effectLst/>
              <a:uLnTx/>
              <a:uFillTx/>
              <a:latin typeface="Calibri" pitchFamily="34" charset="0"/>
              <a:ea typeface="+mn-ea"/>
              <a:cs typeface="Arial" charset="0"/>
            </a:endParaRPr>
          </a:p>
        </p:txBody>
      </p:sp>
      <p:sp>
        <p:nvSpPr>
          <p:cNvPr id="7" name="TextBox 6"/>
          <p:cNvSpPr txBox="1"/>
          <p:nvPr/>
        </p:nvSpPr>
        <p:spPr>
          <a:xfrm>
            <a:off x="3851920" y="5877272"/>
            <a:ext cx="2664296" cy="504056"/>
          </a:xfrm>
          <a:prstGeom prst="rect">
            <a:avLst/>
          </a:prstGeom>
        </p:spPr>
        <p:txBody>
          <a:bodyPr vert="horz" wrap="square" lIns="91440" tIns="45720" rIns="91440" bIns="45720" rtlCol="0" anchor="ctr">
            <a:normAutofit fontScale="85000" lnSpcReduction="10000"/>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l-GR" sz="1800" b="0" i="0" u="none" strike="noStrike" kern="1200" cap="none" spc="0" normalizeH="0" baseline="0" noProof="0" dirty="0">
                <a:ln>
                  <a:noFill/>
                </a:ln>
                <a:solidFill>
                  <a:prstClr val="black"/>
                </a:solidFill>
                <a:effectLst/>
                <a:uLnTx/>
                <a:uFillTx/>
                <a:latin typeface="Calibri" pitchFamily="34" charset="0"/>
                <a:ea typeface="+mn-ea"/>
                <a:cs typeface="Arial" charset="0"/>
              </a:rPr>
              <a:t>Από τους σημαντικότερους Άγγλους ρομαντικούς ποιητές</a:t>
            </a:r>
            <a:endParaRPr kumimoji="0" lang="en-US" sz="1800" b="0" i="0" u="none" strike="noStrike" kern="1200" cap="none" spc="0" normalizeH="0" baseline="0" noProof="0" dirty="0">
              <a:ln>
                <a:noFill/>
              </a:ln>
              <a:solidFill>
                <a:prstClr val="black"/>
              </a:solidFill>
              <a:effectLst/>
              <a:uLnTx/>
              <a:uFillTx/>
              <a:latin typeface="Calibri" pitchFamily="34" charset="0"/>
              <a:ea typeface="+mn-ea"/>
              <a:cs typeface="Arial" charset="0"/>
            </a:endParaRPr>
          </a:p>
        </p:txBody>
      </p:sp>
    </p:spTree>
    <p:extLst>
      <p:ext uri="{BB962C8B-B14F-4D97-AF65-F5344CB8AC3E}">
        <p14:creationId xmlns:p14="http://schemas.microsoft.com/office/powerpoint/2010/main" val="85195602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t>Karl Marx (1818-1883)</a:t>
            </a:r>
            <a:endParaRPr lang="en-GB" sz="3200" dirty="0"/>
          </a:p>
        </p:txBody>
      </p:sp>
      <p:sp>
        <p:nvSpPr>
          <p:cNvPr id="5" name="TextBox 4"/>
          <p:cNvSpPr txBox="1"/>
          <p:nvPr/>
        </p:nvSpPr>
        <p:spPr>
          <a:xfrm>
            <a:off x="395536" y="4365104"/>
            <a:ext cx="2232248" cy="504056"/>
          </a:xfrm>
          <a:prstGeom prst="rect">
            <a:avLst/>
          </a:prstGeom>
        </p:spPr>
        <p:txBody>
          <a:bodyPr vert="horz" wrap="square" lIns="91440" tIns="45720" rIns="91440" bIns="45720" rtlCol="0" anchor="ctr">
            <a:normAutofit/>
          </a:bodyPr>
          <a:lstStyle/>
          <a:p>
            <a:endParaRPr lang="en-US" dirty="0"/>
          </a:p>
        </p:txBody>
      </p:sp>
      <p:pic>
        <p:nvPicPr>
          <p:cNvPr id="2253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1264116"/>
            <a:ext cx="4419600" cy="22193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253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5129" y="3500464"/>
            <a:ext cx="4371975" cy="22383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253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0" y="1124744"/>
            <a:ext cx="4381500" cy="2971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2533"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27104" y="4221088"/>
            <a:ext cx="4305300" cy="990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a:extLst>
              <a:ext uri="{FF2B5EF4-FFF2-40B4-BE49-F238E27FC236}">
                <a16:creationId xmlns:a16="http://schemas.microsoft.com/office/drawing/2014/main" id="{2E434271-BCC3-8410-2B97-6B29DC815B2F}"/>
              </a:ext>
            </a:extLst>
          </p:cNvPr>
          <p:cNvSpPr/>
          <p:nvPr/>
        </p:nvSpPr>
        <p:spPr>
          <a:xfrm>
            <a:off x="190500" y="1700808"/>
            <a:ext cx="4237484" cy="1782633"/>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14963978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t>Karl Marx (1818-1883)</a:t>
            </a:r>
            <a:endParaRPr lang="en-GB" sz="3200" dirty="0"/>
          </a:p>
        </p:txBody>
      </p:sp>
      <p:sp>
        <p:nvSpPr>
          <p:cNvPr id="5" name="TextBox 4"/>
          <p:cNvSpPr txBox="1"/>
          <p:nvPr/>
        </p:nvSpPr>
        <p:spPr>
          <a:xfrm>
            <a:off x="395536" y="4365104"/>
            <a:ext cx="2232248" cy="504056"/>
          </a:xfrm>
          <a:prstGeom prst="rect">
            <a:avLst/>
          </a:prstGeom>
        </p:spPr>
        <p:txBody>
          <a:bodyPr vert="horz" wrap="square" lIns="91440" tIns="45720" rIns="91440" bIns="45720" rtlCol="0" anchor="ctr">
            <a:normAutofit/>
          </a:bodyPr>
          <a:lstStyle/>
          <a:p>
            <a:endParaRPr lang="en-US" dirty="0"/>
          </a:p>
        </p:txBody>
      </p:sp>
      <p:pic>
        <p:nvPicPr>
          <p:cNvPr id="2355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560" y="1556792"/>
            <a:ext cx="4391025" cy="819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355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3580" y="2375942"/>
            <a:ext cx="4352925" cy="25050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4673250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7633" y="0"/>
            <a:ext cx="8229600" cy="1143000"/>
          </a:xfrm>
        </p:spPr>
        <p:txBody>
          <a:bodyPr/>
          <a:lstStyle/>
          <a:p>
            <a:r>
              <a:rPr lang="en-US" sz="3200" dirty="0"/>
              <a:t>Karl Marx (1818-1883)</a:t>
            </a:r>
            <a:endParaRPr lang="en-GB" sz="3200" dirty="0"/>
          </a:p>
        </p:txBody>
      </p:sp>
      <p:sp>
        <p:nvSpPr>
          <p:cNvPr id="5" name="TextBox 4"/>
          <p:cNvSpPr txBox="1"/>
          <p:nvPr/>
        </p:nvSpPr>
        <p:spPr>
          <a:xfrm>
            <a:off x="395536" y="4365104"/>
            <a:ext cx="2232248" cy="504056"/>
          </a:xfrm>
          <a:prstGeom prst="rect">
            <a:avLst/>
          </a:prstGeom>
        </p:spPr>
        <p:txBody>
          <a:bodyPr vert="horz" wrap="square" lIns="91440" tIns="45720" rIns="91440" bIns="45720" rtlCol="0" anchor="ctr">
            <a:normAutofit/>
          </a:bodyPr>
          <a:lstStyle/>
          <a:p>
            <a:endParaRPr lang="en-US" dirty="0"/>
          </a:p>
        </p:txBody>
      </p:sp>
      <p:pic>
        <p:nvPicPr>
          <p:cNvPr id="2457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7310" y="980728"/>
            <a:ext cx="4343400" cy="3114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755576" y="4869160"/>
            <a:ext cx="4104456" cy="720080"/>
          </a:xfrm>
          <a:prstGeom prst="rect">
            <a:avLst/>
          </a:prstGeom>
        </p:spPr>
        <p:txBody>
          <a:bodyPr vert="horz" wrap="square" lIns="91440" tIns="45720" rIns="91440" bIns="45720" rtlCol="0" anchor="ctr">
            <a:normAutofit/>
          </a:bodyPr>
          <a:lstStyle/>
          <a:p>
            <a:r>
              <a:rPr lang="el-GR" dirty="0"/>
              <a:t>Η αξία της εργασιακής δύναμης</a:t>
            </a:r>
            <a:endParaRPr lang="en-US" dirty="0"/>
          </a:p>
        </p:txBody>
      </p:sp>
      <p:pic>
        <p:nvPicPr>
          <p:cNvPr id="2457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60710" y="908720"/>
            <a:ext cx="4495800" cy="55340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a:extLst>
              <a:ext uri="{FF2B5EF4-FFF2-40B4-BE49-F238E27FC236}">
                <a16:creationId xmlns:a16="http://schemas.microsoft.com/office/drawing/2014/main" id="{ECFB6FDA-192A-50CD-F71C-260E2868468C}"/>
              </a:ext>
            </a:extLst>
          </p:cNvPr>
          <p:cNvSpPr/>
          <p:nvPr/>
        </p:nvSpPr>
        <p:spPr>
          <a:xfrm>
            <a:off x="251520" y="980727"/>
            <a:ext cx="4209190" cy="2530871"/>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7538688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t>Karl Marx (1818-1883)</a:t>
            </a:r>
            <a:endParaRPr lang="en-GB" sz="3200" dirty="0"/>
          </a:p>
        </p:txBody>
      </p:sp>
      <p:sp>
        <p:nvSpPr>
          <p:cNvPr id="5" name="TextBox 4"/>
          <p:cNvSpPr txBox="1"/>
          <p:nvPr/>
        </p:nvSpPr>
        <p:spPr>
          <a:xfrm>
            <a:off x="395536" y="4365104"/>
            <a:ext cx="2232248" cy="504056"/>
          </a:xfrm>
          <a:prstGeom prst="rect">
            <a:avLst/>
          </a:prstGeom>
        </p:spPr>
        <p:txBody>
          <a:bodyPr vert="horz" wrap="square" lIns="91440" tIns="45720" rIns="91440" bIns="45720" rtlCol="0" anchor="ctr">
            <a:normAutofit/>
          </a:bodyPr>
          <a:lstStyle/>
          <a:p>
            <a:endParaRPr lang="en-US" dirty="0"/>
          </a:p>
        </p:txBody>
      </p:sp>
      <p:sp>
        <p:nvSpPr>
          <p:cNvPr id="3" name="TextBox 2"/>
          <p:cNvSpPr txBox="1"/>
          <p:nvPr/>
        </p:nvSpPr>
        <p:spPr>
          <a:xfrm>
            <a:off x="1763688" y="1844824"/>
            <a:ext cx="5832648" cy="2232248"/>
          </a:xfrm>
          <a:prstGeom prst="rect">
            <a:avLst/>
          </a:prstGeom>
        </p:spPr>
        <p:txBody>
          <a:bodyPr vert="horz" wrap="square" lIns="91440" tIns="45720" rIns="91440" bIns="45720" rtlCol="0" anchor="ctr">
            <a:noAutofit/>
          </a:bodyPr>
          <a:lstStyle/>
          <a:p>
            <a:r>
              <a:rPr lang="el-GR" sz="2800" dirty="0"/>
              <a:t>Βαθμός εκμετάλλευσης εργασιακής δύναμης</a:t>
            </a:r>
          </a:p>
          <a:p>
            <a:endParaRPr lang="el-GR" sz="2800" dirty="0"/>
          </a:p>
          <a:p>
            <a:r>
              <a:rPr lang="en-US" sz="2800" dirty="0"/>
              <a:t>s/v=</a:t>
            </a:r>
            <a:r>
              <a:rPr lang="el-GR" sz="2800" dirty="0"/>
              <a:t>υπερεργασία/αναγκαία εργασία</a:t>
            </a:r>
            <a:endParaRPr lang="en-US" sz="2800" dirty="0"/>
          </a:p>
        </p:txBody>
      </p:sp>
    </p:spTree>
    <p:extLst>
      <p:ext uri="{BB962C8B-B14F-4D97-AF65-F5344CB8AC3E}">
        <p14:creationId xmlns:p14="http://schemas.microsoft.com/office/powerpoint/2010/main" val="257053527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t>Karl Marx (1818-1883)</a:t>
            </a:r>
            <a:endParaRPr lang="en-GB" sz="3200" dirty="0"/>
          </a:p>
        </p:txBody>
      </p:sp>
      <p:sp>
        <p:nvSpPr>
          <p:cNvPr id="5" name="TextBox 4"/>
          <p:cNvSpPr txBox="1"/>
          <p:nvPr/>
        </p:nvSpPr>
        <p:spPr>
          <a:xfrm>
            <a:off x="395536" y="4365104"/>
            <a:ext cx="2232248" cy="504056"/>
          </a:xfrm>
          <a:prstGeom prst="rect">
            <a:avLst/>
          </a:prstGeom>
        </p:spPr>
        <p:txBody>
          <a:bodyPr vert="horz" wrap="square" lIns="91440" tIns="45720" rIns="91440" bIns="45720" rtlCol="0" anchor="ctr">
            <a:normAutofit/>
          </a:bodyPr>
          <a:lstStyle/>
          <a:p>
            <a:endParaRPr lang="en-US" dirty="0"/>
          </a:p>
        </p:txBody>
      </p:sp>
      <p:pic>
        <p:nvPicPr>
          <p:cNvPr id="2560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1309963"/>
            <a:ext cx="4495800" cy="4248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560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59767" y="1309963"/>
            <a:ext cx="4381500" cy="4086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6830819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t>Karl Marx (1818-1883)</a:t>
            </a:r>
            <a:endParaRPr lang="en-GB" sz="3200" dirty="0"/>
          </a:p>
        </p:txBody>
      </p:sp>
      <p:sp>
        <p:nvSpPr>
          <p:cNvPr id="5" name="TextBox 4"/>
          <p:cNvSpPr txBox="1"/>
          <p:nvPr/>
        </p:nvSpPr>
        <p:spPr>
          <a:xfrm>
            <a:off x="395536" y="4365104"/>
            <a:ext cx="2232248" cy="504056"/>
          </a:xfrm>
          <a:prstGeom prst="rect">
            <a:avLst/>
          </a:prstGeom>
        </p:spPr>
        <p:txBody>
          <a:bodyPr vert="horz" wrap="square" lIns="91440" tIns="45720" rIns="91440" bIns="45720" rtlCol="0" anchor="ctr">
            <a:normAutofit/>
          </a:bodyPr>
          <a:lstStyle/>
          <a:p>
            <a:endParaRPr lang="en-US" dirty="0"/>
          </a:p>
        </p:txBody>
      </p:sp>
      <p:sp>
        <p:nvSpPr>
          <p:cNvPr id="3" name="TextBox 2"/>
          <p:cNvSpPr txBox="1"/>
          <p:nvPr/>
        </p:nvSpPr>
        <p:spPr>
          <a:xfrm>
            <a:off x="1115616" y="1844824"/>
            <a:ext cx="6336704" cy="4104456"/>
          </a:xfrm>
          <a:prstGeom prst="rect">
            <a:avLst/>
          </a:prstGeom>
        </p:spPr>
        <p:txBody>
          <a:bodyPr vert="horz" wrap="square" lIns="91440" tIns="45720" rIns="91440" bIns="45720" rtlCol="0" anchor="ctr">
            <a:normAutofit fontScale="92500" lnSpcReduction="20000"/>
          </a:bodyPr>
          <a:lstStyle/>
          <a:p>
            <a:r>
              <a:rPr lang="el-GR" b="1" dirty="0"/>
              <a:t>Σταθερό κεφάλαιο </a:t>
            </a:r>
            <a:r>
              <a:rPr lang="el-GR" dirty="0"/>
              <a:t>όλα τα εργαλεία, μηχανήματα, κτήρια, πρώτες ύλες, μη ανθρώπινα μέσα παραγωγής. Συνεισφέρουν στην αξία του τελικού προϊόντος την αξία που εμπεριέχουν. </a:t>
            </a:r>
          </a:p>
          <a:p>
            <a:endParaRPr lang="el-GR" b="1" dirty="0"/>
          </a:p>
          <a:p>
            <a:r>
              <a:rPr lang="el-GR" b="1" dirty="0"/>
              <a:t>Μεταβλητό κεφάλαιο </a:t>
            </a:r>
            <a:r>
              <a:rPr lang="el-GR" dirty="0"/>
              <a:t>είναι η εργασιακή δύναμη που αγόρασε ο καπιταλιστής.</a:t>
            </a:r>
          </a:p>
          <a:p>
            <a:endParaRPr lang="el-GR" dirty="0"/>
          </a:p>
          <a:p>
            <a:r>
              <a:rPr lang="el-GR" dirty="0"/>
              <a:t>Κεφάλαιο </a:t>
            </a:r>
            <a:r>
              <a:rPr lang="en-US" dirty="0"/>
              <a:t>(C) </a:t>
            </a:r>
            <a:r>
              <a:rPr lang="el-GR" dirty="0"/>
              <a:t>= σταθερό κεφάλαιο </a:t>
            </a:r>
            <a:r>
              <a:rPr lang="en-US" dirty="0"/>
              <a:t>(c)</a:t>
            </a:r>
            <a:r>
              <a:rPr lang="el-GR" dirty="0"/>
              <a:t>+ μεταβλητό κεφάλαιο</a:t>
            </a:r>
            <a:r>
              <a:rPr lang="en-US" dirty="0"/>
              <a:t> (v)</a:t>
            </a:r>
            <a:endParaRPr lang="el-GR" dirty="0"/>
          </a:p>
          <a:p>
            <a:endParaRPr lang="el-GR" dirty="0"/>
          </a:p>
          <a:p>
            <a:pPr algn="ctr"/>
            <a:r>
              <a:rPr lang="en-US" sz="2800" dirty="0"/>
              <a:t>C=</a:t>
            </a:r>
            <a:r>
              <a:rPr lang="en-US" sz="2800" dirty="0" err="1"/>
              <a:t>c+v</a:t>
            </a:r>
            <a:r>
              <a:rPr lang="en-US" sz="2800" dirty="0"/>
              <a:t> → C’=</a:t>
            </a:r>
            <a:r>
              <a:rPr lang="en-US" sz="2800" dirty="0" err="1"/>
              <a:t>c+v+s</a:t>
            </a:r>
            <a:endParaRPr lang="el-GR" sz="2800" dirty="0"/>
          </a:p>
          <a:p>
            <a:pPr algn="ctr"/>
            <a:endParaRPr lang="en-US" sz="2800" dirty="0"/>
          </a:p>
          <a:p>
            <a:pPr algn="ctr"/>
            <a:r>
              <a:rPr lang="en-US" sz="2800" dirty="0"/>
              <a:t>s </a:t>
            </a:r>
            <a:r>
              <a:rPr lang="el-GR" sz="2800" dirty="0"/>
              <a:t>υπεραξία: η διαφορά εργασίας και εργασιακής δύναμης</a:t>
            </a:r>
          </a:p>
          <a:p>
            <a:pPr algn="ctr"/>
            <a:endParaRPr lang="en-US" sz="2800" dirty="0"/>
          </a:p>
          <a:p>
            <a:pPr algn="ctr"/>
            <a:r>
              <a:rPr lang="en-US" sz="2800" dirty="0"/>
              <a:t>c/v= </a:t>
            </a:r>
            <a:r>
              <a:rPr lang="el-GR" sz="2800" dirty="0"/>
              <a:t>οργανική σύνθεση κεφαλαίου</a:t>
            </a:r>
            <a:endParaRPr lang="en-US" sz="2800" dirty="0"/>
          </a:p>
        </p:txBody>
      </p:sp>
    </p:spTree>
    <p:extLst>
      <p:ext uri="{BB962C8B-B14F-4D97-AF65-F5344CB8AC3E}">
        <p14:creationId xmlns:p14="http://schemas.microsoft.com/office/powerpoint/2010/main" val="9263156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t>Karl Marx (1818-1883)</a:t>
            </a:r>
            <a:endParaRPr lang="en-GB" sz="3200" dirty="0"/>
          </a:p>
        </p:txBody>
      </p:sp>
      <p:sp>
        <p:nvSpPr>
          <p:cNvPr id="5" name="TextBox 4"/>
          <p:cNvSpPr txBox="1"/>
          <p:nvPr/>
        </p:nvSpPr>
        <p:spPr>
          <a:xfrm>
            <a:off x="395536" y="4365104"/>
            <a:ext cx="2232248" cy="504056"/>
          </a:xfrm>
          <a:prstGeom prst="rect">
            <a:avLst/>
          </a:prstGeom>
        </p:spPr>
        <p:txBody>
          <a:bodyPr vert="horz" wrap="square" lIns="91440" tIns="45720" rIns="91440" bIns="45720" rtlCol="0" anchor="ctr">
            <a:normAutofit/>
          </a:bodyPr>
          <a:lstStyle/>
          <a:p>
            <a:endParaRPr lang="en-US" dirty="0"/>
          </a:p>
        </p:txBody>
      </p:sp>
      <p:sp>
        <p:nvSpPr>
          <p:cNvPr id="3" name="TextBox 2"/>
          <p:cNvSpPr txBox="1"/>
          <p:nvPr/>
        </p:nvSpPr>
        <p:spPr>
          <a:xfrm>
            <a:off x="827584" y="1916832"/>
            <a:ext cx="7200800" cy="2736304"/>
          </a:xfrm>
          <a:prstGeom prst="rect">
            <a:avLst/>
          </a:prstGeom>
        </p:spPr>
        <p:txBody>
          <a:bodyPr vert="horz" wrap="square" lIns="91440" tIns="45720" rIns="91440" bIns="45720" rtlCol="0" anchor="ctr">
            <a:normAutofit/>
          </a:bodyPr>
          <a:lstStyle/>
          <a:p>
            <a:r>
              <a:rPr lang="el-GR" sz="2400" dirty="0"/>
              <a:t>Πρόβλημα μετασχηματισμού εργασιακών αξιών σε τιμές παραγωγής</a:t>
            </a:r>
          </a:p>
          <a:p>
            <a:endParaRPr lang="el-GR" sz="2400" dirty="0"/>
          </a:p>
          <a:p>
            <a:endParaRPr lang="el-GR" sz="2400" dirty="0"/>
          </a:p>
          <a:p>
            <a:endParaRPr lang="el-GR" sz="2400" dirty="0"/>
          </a:p>
          <a:p>
            <a:endParaRPr lang="el-GR" sz="2400" dirty="0"/>
          </a:p>
          <a:p>
            <a:endParaRPr lang="el-GR" dirty="0"/>
          </a:p>
        </p:txBody>
      </p:sp>
      <p:graphicFrame>
        <p:nvGraphicFramePr>
          <p:cNvPr id="4" name="Object 3"/>
          <p:cNvGraphicFramePr>
            <a:graphicFrameLocks noChangeAspect="1"/>
          </p:cNvGraphicFramePr>
          <p:nvPr>
            <p:extLst>
              <p:ext uri="{D42A27DB-BD31-4B8C-83A1-F6EECF244321}">
                <p14:modId xmlns:p14="http://schemas.microsoft.com/office/powerpoint/2010/main" val="3242212538"/>
              </p:ext>
            </p:extLst>
          </p:nvPr>
        </p:nvGraphicFramePr>
        <p:xfrm>
          <a:off x="755576" y="3140968"/>
          <a:ext cx="3120347" cy="2340260"/>
        </p:xfrm>
        <a:graphic>
          <a:graphicData uri="http://schemas.openxmlformats.org/presentationml/2006/ole">
            <mc:AlternateContent xmlns:mc="http://schemas.openxmlformats.org/markup-compatibility/2006">
              <mc:Choice xmlns:v="urn:schemas-microsoft-com:vml" Requires="v">
                <p:oleObj name="Equation" r:id="rId2" imgW="1015920" imgH="761760" progId="Equation.DSMT4">
                  <p:embed/>
                </p:oleObj>
              </mc:Choice>
              <mc:Fallback>
                <p:oleObj name="Equation" r:id="rId2" imgW="1015920" imgH="761760" progId="Equation.DSMT4">
                  <p:embed/>
                  <p:pic>
                    <p:nvPicPr>
                      <p:cNvPr id="0" name=""/>
                      <p:cNvPicPr/>
                      <p:nvPr/>
                    </p:nvPicPr>
                    <p:blipFill>
                      <a:blip r:embed="rId3"/>
                      <a:stretch>
                        <a:fillRect/>
                      </a:stretch>
                    </p:blipFill>
                    <p:spPr>
                      <a:xfrm>
                        <a:off x="755576" y="3140968"/>
                        <a:ext cx="3120347" cy="2340260"/>
                      </a:xfrm>
                      <a:prstGeom prst="rect">
                        <a:avLst/>
                      </a:prstGeom>
                    </p:spPr>
                  </p:pic>
                </p:oleObj>
              </mc:Fallback>
            </mc:AlternateContent>
          </a:graphicData>
        </a:graphic>
      </p:graphicFrame>
      <p:sp>
        <p:nvSpPr>
          <p:cNvPr id="6" name="TextBox 5"/>
          <p:cNvSpPr txBox="1"/>
          <p:nvPr/>
        </p:nvSpPr>
        <p:spPr>
          <a:xfrm>
            <a:off x="4788024" y="2996952"/>
            <a:ext cx="2592288" cy="2304256"/>
          </a:xfrm>
          <a:prstGeom prst="rect">
            <a:avLst/>
          </a:prstGeom>
        </p:spPr>
        <p:txBody>
          <a:bodyPr vert="horz" wrap="square" lIns="91440" tIns="45720" rIns="91440" bIns="45720" rtlCol="0" anchor="ctr">
            <a:normAutofit/>
          </a:bodyPr>
          <a:lstStyle/>
          <a:p>
            <a:r>
              <a:rPr lang="el-GR" dirty="0"/>
              <a:t>Αν το ποσοστό κέρδους και ο βαθμός εκμετάλλευσης είναι οι ίδιοι σε όλους τους κλάδους αυτό θα σήμαινε ότι η οργανική σύνθεση του κεφαλαίου θα ήταν η ίδια.</a:t>
            </a:r>
            <a:endParaRPr lang="en-US" dirty="0"/>
          </a:p>
        </p:txBody>
      </p:sp>
    </p:spTree>
    <p:extLst>
      <p:ext uri="{BB962C8B-B14F-4D97-AF65-F5344CB8AC3E}">
        <p14:creationId xmlns:p14="http://schemas.microsoft.com/office/powerpoint/2010/main" val="379453834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t>Karl Marx (1818-1883)</a:t>
            </a:r>
            <a:endParaRPr lang="en-GB" sz="3200" dirty="0"/>
          </a:p>
        </p:txBody>
      </p:sp>
      <p:sp>
        <p:nvSpPr>
          <p:cNvPr id="5" name="TextBox 4"/>
          <p:cNvSpPr txBox="1"/>
          <p:nvPr/>
        </p:nvSpPr>
        <p:spPr>
          <a:xfrm>
            <a:off x="395536" y="4365104"/>
            <a:ext cx="2232248" cy="504056"/>
          </a:xfrm>
          <a:prstGeom prst="rect">
            <a:avLst/>
          </a:prstGeom>
        </p:spPr>
        <p:txBody>
          <a:bodyPr vert="horz" wrap="square" lIns="91440" tIns="45720" rIns="91440" bIns="45720" rtlCol="0" anchor="ctr">
            <a:normAutofit/>
          </a:bodyPr>
          <a:lstStyle/>
          <a:p>
            <a:endParaRPr lang="en-US" dirty="0"/>
          </a:p>
        </p:txBody>
      </p:sp>
      <p:sp>
        <p:nvSpPr>
          <p:cNvPr id="3" name="TextBox 2"/>
          <p:cNvSpPr txBox="1"/>
          <p:nvPr/>
        </p:nvSpPr>
        <p:spPr>
          <a:xfrm>
            <a:off x="899592" y="1484784"/>
            <a:ext cx="7344816" cy="4032448"/>
          </a:xfrm>
          <a:prstGeom prst="rect">
            <a:avLst/>
          </a:prstGeom>
        </p:spPr>
        <p:txBody>
          <a:bodyPr vert="horz" wrap="square" lIns="91440" tIns="45720" rIns="91440" bIns="45720" rtlCol="0" anchor="ctr">
            <a:normAutofit/>
          </a:bodyPr>
          <a:lstStyle/>
          <a:p>
            <a:r>
              <a:rPr lang="el-GR" sz="2000" dirty="0"/>
              <a:t>Αναγκαία εργασία, Υπερεργασία και η δημιουργία και η αξιοποίηση της υπεραξίας</a:t>
            </a:r>
          </a:p>
          <a:p>
            <a:endParaRPr lang="el-GR" sz="2000" dirty="0"/>
          </a:p>
          <a:p>
            <a:r>
              <a:rPr lang="el-GR" sz="2000" dirty="0"/>
              <a:t>Το τμήμα της εργάσιμης μέρας στο οποίο παράγεται η εργασιακή δύναμη είναι η αναγκαία εργασία. Το υπόλοιπο τμήμα της εργάσιμης μέρας είναι η υπερεργασία</a:t>
            </a:r>
          </a:p>
          <a:p>
            <a:endParaRPr lang="el-GR" dirty="0"/>
          </a:p>
          <a:p>
            <a:pPr algn="ctr"/>
            <a:r>
              <a:rPr lang="el-GR" sz="2800" dirty="0"/>
              <a:t>Χ-Ε…Π…Ε’-Χ’ </a:t>
            </a:r>
            <a:endParaRPr lang="en-US" sz="2800" dirty="0"/>
          </a:p>
        </p:txBody>
      </p:sp>
    </p:spTree>
    <p:extLst>
      <p:ext uri="{BB962C8B-B14F-4D97-AF65-F5344CB8AC3E}">
        <p14:creationId xmlns:p14="http://schemas.microsoft.com/office/powerpoint/2010/main" val="6224193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t>Karl Marx (1818-1883)</a:t>
            </a:r>
            <a:endParaRPr lang="en-GB" sz="3200" dirty="0"/>
          </a:p>
        </p:txBody>
      </p:sp>
      <p:sp>
        <p:nvSpPr>
          <p:cNvPr id="5" name="TextBox 4"/>
          <p:cNvSpPr txBox="1"/>
          <p:nvPr/>
        </p:nvSpPr>
        <p:spPr>
          <a:xfrm>
            <a:off x="395536" y="4365104"/>
            <a:ext cx="2232248" cy="504056"/>
          </a:xfrm>
          <a:prstGeom prst="rect">
            <a:avLst/>
          </a:prstGeom>
        </p:spPr>
        <p:txBody>
          <a:bodyPr vert="horz" wrap="square" lIns="91440" tIns="45720" rIns="91440" bIns="45720" rtlCol="0" anchor="ctr">
            <a:normAutofit/>
          </a:bodyPr>
          <a:lstStyle/>
          <a:p>
            <a:endParaRPr lang="en-US" dirty="0"/>
          </a:p>
        </p:txBody>
      </p:sp>
      <p:sp>
        <p:nvSpPr>
          <p:cNvPr id="3" name="TextBox 2"/>
          <p:cNvSpPr txBox="1"/>
          <p:nvPr/>
        </p:nvSpPr>
        <p:spPr>
          <a:xfrm>
            <a:off x="2123728" y="1556792"/>
            <a:ext cx="5256584" cy="2232248"/>
          </a:xfrm>
          <a:prstGeom prst="rect">
            <a:avLst/>
          </a:prstGeom>
        </p:spPr>
        <p:txBody>
          <a:bodyPr vert="horz" wrap="square" lIns="91440" tIns="45720" rIns="91440" bIns="45720" rtlCol="0" anchor="ctr">
            <a:normAutofit lnSpcReduction="10000"/>
          </a:bodyPr>
          <a:lstStyle/>
          <a:p>
            <a:r>
              <a:rPr lang="el-GR" dirty="0"/>
              <a:t>Συγκέντρωση του κεφαλαίου</a:t>
            </a:r>
          </a:p>
          <a:p>
            <a:endParaRPr lang="el-GR" dirty="0"/>
          </a:p>
          <a:p>
            <a:pPr marL="342900" indent="-342900">
              <a:buAutoNum type="arabicPeriod"/>
            </a:pPr>
            <a:r>
              <a:rPr lang="el-GR" dirty="0"/>
              <a:t>Ανταγωνισμός μεταξύ κεφαλαίων εκτοπίζει τους μικρούς</a:t>
            </a:r>
          </a:p>
          <a:p>
            <a:pPr marL="342900" indent="-342900">
              <a:buAutoNum type="arabicPeriod"/>
            </a:pPr>
            <a:r>
              <a:rPr lang="el-GR" dirty="0"/>
              <a:t>Ανταγωνισμός εξωθεί τις επιχειρήσεις σε αύξηση της παραγωγικότητας και ολοένα μεγαλύτερη εκμηχάνιση και συνεπώς αύξηση της κλίμακας παραγωγής</a:t>
            </a:r>
            <a:endParaRPr lang="en-US" dirty="0"/>
          </a:p>
        </p:txBody>
      </p:sp>
    </p:spTree>
    <p:extLst>
      <p:ext uri="{BB962C8B-B14F-4D97-AF65-F5344CB8AC3E}">
        <p14:creationId xmlns:p14="http://schemas.microsoft.com/office/powerpoint/2010/main" val="86912104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t>Karl Marx (1818-1883)</a:t>
            </a:r>
            <a:endParaRPr lang="en-GB" sz="3200" dirty="0"/>
          </a:p>
        </p:txBody>
      </p:sp>
      <p:sp>
        <p:nvSpPr>
          <p:cNvPr id="5" name="TextBox 4"/>
          <p:cNvSpPr txBox="1"/>
          <p:nvPr/>
        </p:nvSpPr>
        <p:spPr>
          <a:xfrm>
            <a:off x="395536" y="4365104"/>
            <a:ext cx="2232248" cy="504056"/>
          </a:xfrm>
          <a:prstGeom prst="rect">
            <a:avLst/>
          </a:prstGeom>
        </p:spPr>
        <p:txBody>
          <a:bodyPr vert="horz" wrap="square" lIns="91440" tIns="45720" rIns="91440" bIns="45720" rtlCol="0" anchor="ctr">
            <a:normAutofit/>
          </a:bodyPr>
          <a:lstStyle/>
          <a:p>
            <a:endParaRPr lang="en-US" dirty="0"/>
          </a:p>
        </p:txBody>
      </p:sp>
      <p:sp>
        <p:nvSpPr>
          <p:cNvPr id="3" name="TextBox 2"/>
          <p:cNvSpPr txBox="1"/>
          <p:nvPr/>
        </p:nvSpPr>
        <p:spPr>
          <a:xfrm>
            <a:off x="1115616" y="1916832"/>
            <a:ext cx="6336704" cy="2880320"/>
          </a:xfrm>
          <a:prstGeom prst="rect">
            <a:avLst/>
          </a:prstGeom>
        </p:spPr>
        <p:txBody>
          <a:bodyPr vert="horz" wrap="square" lIns="91440" tIns="45720" rIns="91440" bIns="45720" rtlCol="0" anchor="ctr">
            <a:noAutofit/>
          </a:bodyPr>
          <a:lstStyle/>
          <a:p>
            <a:r>
              <a:rPr lang="el-GR" sz="2400" dirty="0"/>
              <a:t>Τα σχήματα αναπαραγωγής δείχνουν ότι είναι δυνατή η χωρίς κρίσεις μεγέθυνση, αλλά δεν είναι πιθανή.</a:t>
            </a:r>
          </a:p>
          <a:p>
            <a:r>
              <a:rPr lang="el-GR" sz="2400" dirty="0"/>
              <a:t>Ο Μαρξ πίστευε στη θεωρία υπερπροσφοράς</a:t>
            </a:r>
          </a:p>
          <a:p>
            <a:r>
              <a:rPr lang="el-GR" sz="2400" dirty="0"/>
              <a:t>Στη δυσαναλογία των κλάδων παραγωγής και</a:t>
            </a:r>
            <a:endParaRPr lang="en-US" sz="2400" dirty="0"/>
          </a:p>
          <a:p>
            <a:r>
              <a:rPr lang="el-GR" sz="2400" dirty="0"/>
              <a:t>Στο ρόλο του εφεδρικού στρατού της εργασίας για τη δημιουργία κρίσεων</a:t>
            </a:r>
            <a:endParaRPr lang="en-US" sz="2400" dirty="0"/>
          </a:p>
        </p:txBody>
      </p:sp>
    </p:spTree>
    <p:extLst>
      <p:ext uri="{BB962C8B-B14F-4D97-AF65-F5344CB8AC3E}">
        <p14:creationId xmlns:p14="http://schemas.microsoft.com/office/powerpoint/2010/main" val="279880101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t>William Godwin (1756–1836)</a:t>
            </a:r>
            <a:endParaRPr lang="en-GB" sz="3200" dirty="0"/>
          </a:p>
        </p:txBody>
      </p:sp>
      <p:sp>
        <p:nvSpPr>
          <p:cNvPr id="5" name="TextBox 4"/>
          <p:cNvSpPr txBox="1"/>
          <p:nvPr/>
        </p:nvSpPr>
        <p:spPr>
          <a:xfrm>
            <a:off x="395536" y="4365104"/>
            <a:ext cx="2232248" cy="504056"/>
          </a:xfrm>
          <a:prstGeom prst="rect">
            <a:avLst/>
          </a:prstGeom>
        </p:spPr>
        <p:txBody>
          <a:bodyPr vert="horz" wrap="square" lIns="91440" tIns="45720" rIns="91440" bIns="45720" rtlCol="0" anchor="ctr">
            <a:norm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itchFamily="34" charset="0"/>
              <a:ea typeface="+mn-ea"/>
              <a:cs typeface="Arial" charset="0"/>
            </a:endParaRPr>
          </a:p>
        </p:txBody>
      </p:sp>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1702141"/>
            <a:ext cx="4097834" cy="38443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33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16477" y="1628800"/>
            <a:ext cx="4489988" cy="9119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34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70005" y="2639722"/>
            <a:ext cx="4541118" cy="3284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341"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32309" y="3010966"/>
            <a:ext cx="4057941" cy="3470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342"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18275" y="3411939"/>
            <a:ext cx="4371975" cy="5048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343"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356435" y="4078585"/>
            <a:ext cx="4543425" cy="7905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344" name="Picture 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416477" y="4969557"/>
            <a:ext cx="4448175" cy="704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a:extLst>
              <a:ext uri="{FF2B5EF4-FFF2-40B4-BE49-F238E27FC236}">
                <a16:creationId xmlns:a16="http://schemas.microsoft.com/office/drawing/2014/main" id="{BDEC8839-FA14-8FDF-166D-586C532A1525}"/>
              </a:ext>
            </a:extLst>
          </p:cNvPr>
          <p:cNvSpPr/>
          <p:nvPr/>
        </p:nvSpPr>
        <p:spPr>
          <a:xfrm>
            <a:off x="694578" y="3357980"/>
            <a:ext cx="3384376" cy="935116"/>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6" name="Straight Connector 5">
            <a:extLst>
              <a:ext uri="{FF2B5EF4-FFF2-40B4-BE49-F238E27FC236}">
                <a16:creationId xmlns:a16="http://schemas.microsoft.com/office/drawing/2014/main" id="{E52AF2C8-3DFF-F8F3-D332-56232345D08D}"/>
              </a:ext>
            </a:extLst>
          </p:cNvPr>
          <p:cNvCxnSpPr>
            <a:cxnSpLocks/>
          </p:cNvCxnSpPr>
          <p:nvPr/>
        </p:nvCxnSpPr>
        <p:spPr>
          <a:xfrm>
            <a:off x="4644008" y="3717032"/>
            <a:ext cx="3600400" cy="0"/>
          </a:xfrm>
          <a:prstGeom prst="line">
            <a:avLst/>
          </a:prstGeom>
          <a:ln w="381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9807702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A537B6-CDD8-27F3-DEE4-1BF5C9225ECF}"/>
              </a:ext>
            </a:extLst>
          </p:cNvPr>
          <p:cNvSpPr>
            <a:spLocks noGrp="1"/>
          </p:cNvSpPr>
          <p:nvPr>
            <p:ph type="title"/>
          </p:nvPr>
        </p:nvSpPr>
        <p:spPr>
          <a:xfrm>
            <a:off x="457200" y="274638"/>
            <a:ext cx="8229600" cy="994122"/>
          </a:xfrm>
        </p:spPr>
        <p:txBody>
          <a:bodyPr/>
          <a:lstStyle/>
          <a:p>
            <a:r>
              <a:rPr lang="el-GR" dirty="0"/>
              <a:t>Κριτική του Μαρξ και </a:t>
            </a:r>
            <a:r>
              <a:rPr lang="en-US" dirty="0"/>
              <a:t>Engels </a:t>
            </a:r>
            <a:r>
              <a:rPr lang="el-GR" dirty="0"/>
              <a:t>στον </a:t>
            </a:r>
            <a:r>
              <a:rPr lang="en-US" dirty="0"/>
              <a:t>Owen</a:t>
            </a:r>
            <a:endParaRPr lang="en-GB" dirty="0"/>
          </a:p>
        </p:txBody>
      </p:sp>
      <p:sp>
        <p:nvSpPr>
          <p:cNvPr id="3" name="Content Placeholder 2">
            <a:extLst>
              <a:ext uri="{FF2B5EF4-FFF2-40B4-BE49-F238E27FC236}">
                <a16:creationId xmlns:a16="http://schemas.microsoft.com/office/drawing/2014/main" id="{0C00A3C2-A639-5B15-E1DE-879108D653DC}"/>
              </a:ext>
            </a:extLst>
          </p:cNvPr>
          <p:cNvSpPr>
            <a:spLocks noGrp="1"/>
          </p:cNvSpPr>
          <p:nvPr>
            <p:ph idx="1"/>
          </p:nvPr>
        </p:nvSpPr>
        <p:spPr>
          <a:xfrm>
            <a:off x="107504" y="1700808"/>
            <a:ext cx="8856984" cy="4608512"/>
          </a:xfrm>
        </p:spPr>
        <p:txBody>
          <a:bodyPr/>
          <a:lstStyle/>
          <a:p>
            <a:r>
              <a:rPr lang="en-US" sz="1800" dirty="0"/>
              <a:t>Engels, Friedrich (1880). "Socialism: Utopian and Scientific".</a:t>
            </a:r>
            <a:endParaRPr lang="el-GR" sz="1800" dirty="0"/>
          </a:p>
          <a:p>
            <a:pPr lvl="1"/>
            <a:r>
              <a:rPr lang="en-US" sz="1800" dirty="0"/>
              <a:t>Marx and Engels, </a:t>
            </a:r>
            <a:r>
              <a:rPr lang="el-GR" sz="1800" dirty="0"/>
              <a:t>άλλο ο επιστημονικός σοσιαλισμός άλλο τα κοινωνικά πειράματα και οι κολεκτίβες του</a:t>
            </a:r>
            <a:r>
              <a:rPr lang="en-US" sz="1800" dirty="0"/>
              <a:t> Owen. </a:t>
            </a:r>
            <a:endParaRPr lang="el-GR" sz="1800" dirty="0"/>
          </a:p>
          <a:p>
            <a:pPr lvl="1"/>
            <a:r>
              <a:rPr lang="el-GR" sz="1800" dirty="0"/>
              <a:t>Τα σχέδια του </a:t>
            </a:r>
            <a:r>
              <a:rPr lang="en-US" sz="1800" dirty="0"/>
              <a:t>Owen,</a:t>
            </a:r>
            <a:r>
              <a:rPr lang="el-GR" sz="1800" dirty="0"/>
              <a:t> της δημιουργίας μιας ουτοπικής σοσιαλιστικής κομμούνας που υπάρχει παράλληλα με το καπιταλιστικό σύστημα και εν </a:t>
            </a:r>
            <a:r>
              <a:rPr lang="el-GR" sz="1800" dirty="0" err="1"/>
              <a:t>χρόνω</a:t>
            </a:r>
            <a:r>
              <a:rPr lang="el-GR" sz="1800" dirty="0"/>
              <a:t> δείχνει την υπεροχή της (και ηθικά και στην ικανότητα παραγωγής) δεν επαρκούσε για την ανατροπή του καπιταλιστικού συστήματος.</a:t>
            </a:r>
          </a:p>
          <a:p>
            <a:pPr lvl="1"/>
            <a:r>
              <a:rPr lang="el-GR" sz="1800" dirty="0"/>
              <a:t>Η ιδέα του </a:t>
            </a:r>
            <a:r>
              <a:rPr lang="en-US" sz="1800" dirty="0"/>
              <a:t>Owen</a:t>
            </a:r>
            <a:r>
              <a:rPr lang="el-GR" sz="1800" dirty="0"/>
              <a:t> για τον σοσιαλισμό είναι ουτοπική</a:t>
            </a:r>
          </a:p>
          <a:p>
            <a:pPr lvl="2"/>
            <a:r>
              <a:rPr lang="en-US" sz="1400" dirty="0"/>
              <a:t>"socialism is the expression of absolute truth, reason and justice, and has only to be discovered to conquer all the world by its power."[95] </a:t>
            </a:r>
            <a:endParaRPr lang="el-GR" sz="1400" dirty="0"/>
          </a:p>
          <a:p>
            <a:pPr lvl="2"/>
            <a:r>
              <a:rPr lang="el-GR" sz="1400" dirty="0"/>
              <a:t>Ο </a:t>
            </a:r>
            <a:r>
              <a:rPr lang="en-US" sz="1400" dirty="0"/>
              <a:t>Marx </a:t>
            </a:r>
            <a:r>
              <a:rPr lang="el-GR" sz="1400" dirty="0"/>
              <a:t>και ο</a:t>
            </a:r>
            <a:r>
              <a:rPr lang="en-US" sz="1400" dirty="0"/>
              <a:t> Engels </a:t>
            </a:r>
            <a:r>
              <a:rPr lang="el-GR" sz="1400" dirty="0"/>
              <a:t>υποστήριζαν την πλήρη ανατροπή του καπιταλιστικού συστήματος και την κατάκτηση της εξουσίας από την επαναστατική σοσιαλιστική εργατική τάξη ξεπερνώντας το καπιταλιστικό πρότυπο. Η ανατροπή χρειάζεται την επανάσταση, όχι την συνεργασία της καπιταλιστικής τάξης.   </a:t>
            </a:r>
            <a:endParaRPr lang="en-GB" sz="1400" dirty="0"/>
          </a:p>
        </p:txBody>
      </p:sp>
    </p:spTree>
    <p:extLst>
      <p:ext uri="{BB962C8B-B14F-4D97-AF65-F5344CB8AC3E}">
        <p14:creationId xmlns:p14="http://schemas.microsoft.com/office/powerpoint/2010/main" val="317736132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Τίτλος 6"/>
          <p:cNvSpPr>
            <a:spLocks noGrp="1"/>
          </p:cNvSpPr>
          <p:nvPr>
            <p:ph type="ctrTitle"/>
          </p:nvPr>
        </p:nvSpPr>
        <p:spPr/>
        <p:txBody>
          <a:bodyPr/>
          <a:lstStyle/>
          <a:p>
            <a:pPr eaLnBrk="1" hangingPunct="1"/>
            <a:r>
              <a:rPr lang="el-GR" altLang="el-GR"/>
              <a:t>Τέλος Ενότητας</a:t>
            </a:r>
          </a:p>
        </p:txBody>
      </p:sp>
      <p:sp>
        <p:nvSpPr>
          <p:cNvPr id="22531" name="Υπότιτλος 7"/>
          <p:cNvSpPr>
            <a:spLocks noGrp="1"/>
          </p:cNvSpPr>
          <p:nvPr>
            <p:ph type="subTitle" idx="1"/>
          </p:nvPr>
        </p:nvSpPr>
        <p:spPr>
          <a:xfrm>
            <a:off x="684213" y="3886200"/>
            <a:ext cx="7775575" cy="1752600"/>
          </a:xfrm>
        </p:spPr>
        <p:txBody>
          <a:bodyPr/>
          <a:lstStyle/>
          <a:p>
            <a:pPr eaLnBrk="1" hangingPunct="1"/>
            <a:endParaRPr lang="el-GR" altLang="el-G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7"/>
          <p:cNvSpPr>
            <a:spLocks noGrp="1"/>
          </p:cNvSpPr>
          <p:nvPr>
            <p:ph type="title"/>
          </p:nvPr>
        </p:nvSpPr>
        <p:spPr/>
        <p:txBody>
          <a:bodyPr/>
          <a:lstStyle/>
          <a:p>
            <a:pPr eaLnBrk="1" hangingPunct="1"/>
            <a:r>
              <a:rPr lang="el-GR" altLang="el-GR"/>
              <a:t>Άδειες Χρήσης</a:t>
            </a:r>
          </a:p>
        </p:txBody>
      </p:sp>
      <p:sp>
        <p:nvSpPr>
          <p:cNvPr id="23555" name="Subtitle 8"/>
          <p:cNvSpPr>
            <a:spLocks noGrp="1"/>
          </p:cNvSpPr>
          <p:nvPr>
            <p:ph idx="1"/>
          </p:nvPr>
        </p:nvSpPr>
        <p:spPr>
          <a:xfrm>
            <a:off x="463550" y="1557338"/>
            <a:ext cx="8229600" cy="4525962"/>
          </a:xfrm>
        </p:spPr>
        <p:txBody>
          <a:bodyPr/>
          <a:lstStyle/>
          <a:p>
            <a:pPr eaLnBrk="1" hangingPunct="1"/>
            <a:r>
              <a:rPr lang="el-GR" altLang="el-GR" sz="2800"/>
              <a:t>Το παρόν εκπαιδευτικό υλικό υπόκειται σε</a:t>
            </a:r>
            <a:r>
              <a:rPr lang="en-US" altLang="el-GR" sz="2800"/>
              <a:t> </a:t>
            </a:r>
            <a:r>
              <a:rPr lang="el-GR" altLang="el-GR" sz="2800"/>
              <a:t>άδειες χρήσης </a:t>
            </a:r>
            <a:r>
              <a:rPr lang="en-US" altLang="el-GR" sz="2800"/>
              <a:t>Creative Commons. </a:t>
            </a:r>
          </a:p>
          <a:p>
            <a:pPr eaLnBrk="1" hangingPunct="1"/>
            <a:r>
              <a:rPr lang="el-GR" altLang="el-GR" sz="2800"/>
              <a:t>Για εκπαιδευτικό υλικό, όπως εικόνες, που υπόκειται σε άλλου τύπου άδειας χρήσης, η άδεια χρήσης αναφέρεται ρητώς. </a:t>
            </a:r>
          </a:p>
        </p:txBody>
      </p:sp>
      <p:pic>
        <p:nvPicPr>
          <p:cNvPr id="23556" name="7 - Εικόνα" descr="Λογότυπο για Άδειες χρήσης Creative Commons BY-NC-ND"/>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708400" y="4941888"/>
            <a:ext cx="1581150" cy="55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p:cNvSpPr>
            <a:spLocks noGrp="1"/>
          </p:cNvSpPr>
          <p:nvPr>
            <p:ph type="title"/>
          </p:nvPr>
        </p:nvSpPr>
        <p:spPr/>
        <p:txBody>
          <a:bodyPr/>
          <a:lstStyle/>
          <a:p>
            <a:pPr eaLnBrk="1" hangingPunct="1"/>
            <a:r>
              <a:rPr lang="el-GR" altLang="el-GR"/>
              <a:t>Χρηματοδότηση</a:t>
            </a:r>
          </a:p>
        </p:txBody>
      </p:sp>
      <p:sp>
        <p:nvSpPr>
          <p:cNvPr id="24579" name="Content Placeholder 2"/>
          <p:cNvSpPr>
            <a:spLocks noGrp="1"/>
          </p:cNvSpPr>
          <p:nvPr>
            <p:ph idx="1"/>
          </p:nvPr>
        </p:nvSpPr>
        <p:spPr>
          <a:xfrm>
            <a:off x="457200" y="1341438"/>
            <a:ext cx="8229600" cy="4525962"/>
          </a:xfrm>
        </p:spPr>
        <p:txBody>
          <a:bodyPr/>
          <a:lstStyle/>
          <a:p>
            <a:pPr eaLnBrk="1" hangingPunct="1"/>
            <a:r>
              <a:rPr lang="el-GR" altLang="el-GR" sz="2000"/>
              <a:t>Το παρόν εκπαιδευτικό υλικό έχει αναπτυχθεί στα πλαίσια του εκπαιδευτικού έργου του διδάσκοντα.</a:t>
            </a:r>
            <a:endParaRPr lang="en-US" altLang="el-GR" sz="2000"/>
          </a:p>
          <a:p>
            <a:pPr eaLnBrk="1" hangingPunct="1"/>
            <a:r>
              <a:rPr lang="el-GR" altLang="el-GR" sz="2000"/>
              <a:t>Το έργο «</a:t>
            </a:r>
            <a:r>
              <a:rPr lang="el-GR" altLang="el-GR" sz="2000" b="1"/>
              <a:t>Ανοικτά Ακαδημαϊκά Μαθήματα στο Πανεπιστήμιο Αθηνών</a:t>
            </a:r>
            <a:r>
              <a:rPr lang="el-GR" altLang="el-GR" sz="2000"/>
              <a:t>» έχει χρηματοδοτήσει μόνο την αναδιαμόρφωση του εκπαιδευτικού υλικού. </a:t>
            </a:r>
            <a:endParaRPr lang="en-US" altLang="el-GR" sz="2000"/>
          </a:p>
          <a:p>
            <a:pPr eaLnBrk="1" hangingPunct="1"/>
            <a:r>
              <a:rPr lang="el-GR" altLang="el-GR" sz="2000"/>
              <a:t>Το έργο υλοποιείται στο πλαίσιο του Επιχειρησιακού Προγράμματος «Εκπαίδευση και Δια Βίου Μάθηση» και συγχρηματοδοτείται από την Ευρωπαϊκή Ένωση (Ευρωπαϊκό Κοινωνικό Ταμείο) και από εθνικούς πόρους.</a:t>
            </a:r>
          </a:p>
        </p:txBody>
      </p:sp>
      <p:pic>
        <p:nvPicPr>
          <p:cNvPr id="24580" name="Picture 6" descr="Λογότυπο Επιχειρησιακού Προγράμματος Εκπαίδευση και Δια βίου Μάθηση"/>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19250" y="4652963"/>
            <a:ext cx="5502275" cy="1387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t>William Godwin (1756–1836)</a:t>
            </a:r>
            <a:endParaRPr lang="en-GB" sz="3200" dirty="0"/>
          </a:p>
        </p:txBody>
      </p:sp>
      <p:sp>
        <p:nvSpPr>
          <p:cNvPr id="5" name="TextBox 4"/>
          <p:cNvSpPr txBox="1"/>
          <p:nvPr/>
        </p:nvSpPr>
        <p:spPr>
          <a:xfrm>
            <a:off x="395536" y="4365104"/>
            <a:ext cx="2232248" cy="504056"/>
          </a:xfrm>
          <a:prstGeom prst="rect">
            <a:avLst/>
          </a:prstGeom>
        </p:spPr>
        <p:txBody>
          <a:bodyPr vert="horz" wrap="square" lIns="91440" tIns="45720" rIns="91440" bIns="45720" rtlCol="0" anchor="ctr">
            <a:norm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itchFamily="34" charset="0"/>
              <a:ea typeface="+mn-ea"/>
              <a:cs typeface="Arial" charset="0"/>
            </a:endParaRPr>
          </a:p>
        </p:txBody>
      </p:sp>
      <p:pic>
        <p:nvPicPr>
          <p:cNvPr id="153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1249" y="1268760"/>
            <a:ext cx="4229100" cy="1581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36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2754" y="3088670"/>
            <a:ext cx="4390280" cy="25528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36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48064" y="1297335"/>
            <a:ext cx="3648075" cy="15525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365"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48064" y="2924944"/>
            <a:ext cx="3771900" cy="2133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539552" y="5805264"/>
            <a:ext cx="7704856" cy="432048"/>
          </a:xfrm>
          <a:prstGeom prst="rect">
            <a:avLst/>
          </a:prstGeom>
        </p:spPr>
        <p:txBody>
          <a:bodyPr vert="horz" wrap="square" lIns="91440" tIns="45720" rIns="91440" bIns="45720" rtlCol="0" anchor="ctr">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itchFamily="34" charset="0"/>
                <a:ea typeface="+mn-ea"/>
                <a:cs typeface="Arial" charset="0"/>
              </a:rPr>
              <a:t>Perfectibility: </a:t>
            </a:r>
            <a:r>
              <a:rPr kumimoji="0" lang="el-GR" sz="1600" b="0" i="0" u="none" strike="noStrike" kern="1200" cap="none" spc="0" normalizeH="0" baseline="0" noProof="0" dirty="0">
                <a:ln>
                  <a:noFill/>
                </a:ln>
                <a:solidFill>
                  <a:prstClr val="black"/>
                </a:solidFill>
                <a:effectLst/>
                <a:uLnTx/>
                <a:uFillTx/>
                <a:latin typeface="Calibri" pitchFamily="34" charset="0"/>
                <a:ea typeface="+mn-ea"/>
                <a:cs typeface="Arial" charset="0"/>
              </a:rPr>
              <a:t>Η μοίρα των ανθρώπων μπορεί να γίνει καλύτερη αν αλλάξουν οι θεσμοί</a:t>
            </a:r>
            <a:endParaRPr kumimoji="0" lang="en-US" sz="1600" b="0" i="0" u="none" strike="noStrike" kern="1200" cap="none" spc="0" normalizeH="0" baseline="0" noProof="0" dirty="0">
              <a:ln>
                <a:noFill/>
              </a:ln>
              <a:solidFill>
                <a:prstClr val="black"/>
              </a:solidFill>
              <a:effectLst/>
              <a:uLnTx/>
              <a:uFillTx/>
              <a:latin typeface="Calibri" pitchFamily="34" charset="0"/>
              <a:ea typeface="+mn-ea"/>
              <a:cs typeface="Arial" charset="0"/>
            </a:endParaRPr>
          </a:p>
        </p:txBody>
      </p:sp>
      <p:cxnSp>
        <p:nvCxnSpPr>
          <p:cNvPr id="6" name="Straight Connector 5">
            <a:extLst>
              <a:ext uri="{FF2B5EF4-FFF2-40B4-BE49-F238E27FC236}">
                <a16:creationId xmlns:a16="http://schemas.microsoft.com/office/drawing/2014/main" id="{BE218E77-7AE2-9701-E63E-57D7B2824599}"/>
              </a:ext>
            </a:extLst>
          </p:cNvPr>
          <p:cNvCxnSpPr/>
          <p:nvPr/>
        </p:nvCxnSpPr>
        <p:spPr>
          <a:xfrm>
            <a:off x="457200" y="4149080"/>
            <a:ext cx="3754760"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BF7ECE6E-1B53-1686-07A9-D43F68F1D3E1}"/>
              </a:ext>
            </a:extLst>
          </p:cNvPr>
          <p:cNvSpPr/>
          <p:nvPr/>
        </p:nvSpPr>
        <p:spPr>
          <a:xfrm>
            <a:off x="5076056" y="2564904"/>
            <a:ext cx="3843908" cy="792088"/>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16727792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EA4C65-489C-E2B4-14F1-FCEDA0B10ABF}"/>
              </a:ext>
            </a:extLst>
          </p:cNvPr>
          <p:cNvSpPr>
            <a:spLocks noGrp="1"/>
          </p:cNvSpPr>
          <p:nvPr>
            <p:ph type="title"/>
          </p:nvPr>
        </p:nvSpPr>
        <p:spPr>
          <a:xfrm>
            <a:off x="457200" y="274638"/>
            <a:ext cx="8229600" cy="778098"/>
          </a:xfrm>
        </p:spPr>
        <p:txBody>
          <a:bodyPr/>
          <a:lstStyle/>
          <a:p>
            <a:r>
              <a:rPr lang="en-US" dirty="0"/>
              <a:t>Godwin </a:t>
            </a:r>
            <a:r>
              <a:rPr lang="el-GR" dirty="0"/>
              <a:t>Και </a:t>
            </a:r>
            <a:r>
              <a:rPr lang="en-US" dirty="0"/>
              <a:t>Malthus I</a:t>
            </a:r>
            <a:endParaRPr lang="en-GB" dirty="0"/>
          </a:p>
        </p:txBody>
      </p:sp>
      <p:sp>
        <p:nvSpPr>
          <p:cNvPr id="3" name="Content Placeholder 2">
            <a:extLst>
              <a:ext uri="{FF2B5EF4-FFF2-40B4-BE49-F238E27FC236}">
                <a16:creationId xmlns:a16="http://schemas.microsoft.com/office/drawing/2014/main" id="{315509D9-6397-7343-9515-8096B884AF47}"/>
              </a:ext>
            </a:extLst>
          </p:cNvPr>
          <p:cNvSpPr>
            <a:spLocks noGrp="1"/>
          </p:cNvSpPr>
          <p:nvPr>
            <p:ph idx="1"/>
          </p:nvPr>
        </p:nvSpPr>
        <p:spPr>
          <a:xfrm>
            <a:off x="683568" y="1052736"/>
            <a:ext cx="7776864" cy="5030019"/>
          </a:xfrm>
        </p:spPr>
        <p:txBody>
          <a:bodyPr/>
          <a:lstStyle/>
          <a:p>
            <a:r>
              <a:rPr lang="el-GR" sz="1800" dirty="0"/>
              <a:t>Ο </a:t>
            </a:r>
            <a:r>
              <a:rPr lang="en-US" sz="1800" dirty="0"/>
              <a:t>Malthus </a:t>
            </a:r>
            <a:r>
              <a:rPr lang="el-GR" sz="1800" dirty="0"/>
              <a:t>γράφει το </a:t>
            </a:r>
            <a:r>
              <a:rPr lang="en-US" sz="1800" i="1" dirty="0"/>
              <a:t>Principles of Population </a:t>
            </a:r>
            <a:r>
              <a:rPr lang="el-GR" sz="1800" dirty="0"/>
              <a:t>ως απάντηση του ουτοπισμού του </a:t>
            </a:r>
            <a:r>
              <a:rPr lang="en-US" sz="1800" dirty="0"/>
              <a:t>Godwin</a:t>
            </a:r>
          </a:p>
          <a:p>
            <a:pPr marL="0" indent="0">
              <a:buNone/>
            </a:pPr>
            <a:endParaRPr lang="en-US" sz="1800" dirty="0"/>
          </a:p>
          <a:p>
            <a:pPr marL="457200" lvl="1" indent="0">
              <a:buNone/>
            </a:pPr>
            <a:r>
              <a:rPr lang="en-US" sz="1800" dirty="0"/>
              <a:t>“</a:t>
            </a:r>
            <a:r>
              <a:rPr lang="en-US" sz="1800" dirty="0">
                <a:solidFill>
                  <a:srgbClr val="FF0000"/>
                </a:solidFill>
              </a:rPr>
              <a:t>Let us imagine for a moment Mr. Godwin's beautiful system of equality realized in its utmost purity, and see how soon this difficulty might be expected to press under so perfect a form of society</a:t>
            </a:r>
            <a:r>
              <a:rPr lang="en-US" sz="1800" dirty="0"/>
              <a:t>.... Let us suppose all the causes of misery and vice in this island removed. War and contention cease.... Every house is clean, airy, sufficiently roomy, and in a healthy situation.... And the necessary </a:t>
            </a:r>
            <a:r>
              <a:rPr lang="en-US" sz="1800" dirty="0" err="1"/>
              <a:t>labours</a:t>
            </a:r>
            <a:r>
              <a:rPr lang="en-US" sz="1800" dirty="0"/>
              <a:t> of agriculture are shared amicably among all. The number of persons, and the produce of the island, we suppose to be the same as at present. The spirit of benevolence, guided by impartial justice, will divide this produce among all the members of the society according to their wants....</a:t>
            </a:r>
            <a:r>
              <a:rPr lang="en-US" sz="1800" dirty="0">
                <a:solidFill>
                  <a:srgbClr val="FF0000"/>
                </a:solidFill>
              </a:rPr>
              <a:t>With these extraordinary encouragements to population, and every cause of depopulation, as we have supposed, removed, the numbers would necessarily increase faster than in any society that has ever yet been known</a:t>
            </a:r>
            <a:r>
              <a:rPr lang="en-US" sz="1800" dirty="0"/>
              <a:t>..”</a:t>
            </a:r>
            <a:endParaRPr lang="el-GR" sz="1800" dirty="0"/>
          </a:p>
        </p:txBody>
      </p:sp>
    </p:spTree>
    <p:extLst>
      <p:ext uri="{BB962C8B-B14F-4D97-AF65-F5344CB8AC3E}">
        <p14:creationId xmlns:p14="http://schemas.microsoft.com/office/powerpoint/2010/main" val="213885868"/>
      </p:ext>
    </p:extLst>
  </p:cSld>
  <p:clrMapOvr>
    <a:masterClrMapping/>
  </p:clrMapOvr>
</p:sld>
</file>

<file path=ppt/theme/theme1.xml><?xml version="1.0" encoding="utf-8"?>
<a:theme xmlns:a="http://schemas.openxmlformats.org/drawingml/2006/main" name="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bodyPr vert="horz" lIns="91440" tIns="45720" rIns="91440" bIns="45720" rtlCol="0" anchor="ctr">
        <a:normAutofit/>
      </a:bodyPr>
      <a:lstStyle>
        <a:defPPr>
          <a:defRPr dirty="0" smtClean="0"/>
        </a:defPPr>
      </a:lstStyle>
    </a:txDef>
  </a:objectDefaults>
  <a:extraClrSchemeLst/>
</a:theme>
</file>

<file path=ppt/theme/theme2.xml><?xml version="1.0" encoding="utf-8"?>
<a:theme xmlns:a="http://schemas.openxmlformats.org/drawingml/2006/main" name="1_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bodyPr vert="horz" lIns="91440" tIns="45720" rIns="91440" bIns="45720" rtlCol="0" anchor="ctr">
        <a:normAutofit/>
      </a:bodyPr>
      <a:lstStyle>
        <a:defPPr>
          <a:defRPr dirty="0" smtClean="0"/>
        </a:defPPr>
      </a:lstStyle>
    </a:txDef>
  </a:objectDefaults>
  <a:extraClrSchemeLst/>
</a:theme>
</file>

<file path=ppt/theme/theme3.xml><?xml version="1.0" encoding="utf-8"?>
<a:theme xmlns:a="http://schemas.openxmlformats.org/drawingml/2006/main" name="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4184</Words>
  <Application>Microsoft Office PowerPoint</Application>
  <PresentationFormat>On-screen Show (4:3)</PresentationFormat>
  <Paragraphs>352</Paragraphs>
  <Slides>73</Slides>
  <Notes>5</Notes>
  <HiddenSlides>0</HiddenSlides>
  <MMClips>0</MMClips>
  <ScaleCrop>false</ScaleCrop>
  <HeadingPairs>
    <vt:vector size="8" baseType="variant">
      <vt:variant>
        <vt:lpstr>Fonts Used</vt:lpstr>
      </vt:variant>
      <vt:variant>
        <vt:i4>2</vt:i4>
      </vt:variant>
      <vt:variant>
        <vt:lpstr>Theme</vt:lpstr>
      </vt:variant>
      <vt:variant>
        <vt:i4>2</vt:i4>
      </vt:variant>
      <vt:variant>
        <vt:lpstr>Embedded OLE Servers</vt:lpstr>
      </vt:variant>
      <vt:variant>
        <vt:i4>1</vt:i4>
      </vt:variant>
      <vt:variant>
        <vt:lpstr>Slide Titles</vt:lpstr>
      </vt:variant>
      <vt:variant>
        <vt:i4>73</vt:i4>
      </vt:variant>
    </vt:vector>
  </HeadingPairs>
  <TitlesOfParts>
    <vt:vector size="78" baseType="lpstr">
      <vt:lpstr>Arial</vt:lpstr>
      <vt:lpstr>Calibri</vt:lpstr>
      <vt:lpstr>Θέμα του Office</vt:lpstr>
      <vt:lpstr>1_Θέμα του Office</vt:lpstr>
      <vt:lpstr>Equation</vt:lpstr>
      <vt:lpstr>Ιστορία Οικονομικών Θεωριών</vt:lpstr>
      <vt:lpstr>Σκοποί  ενότητας</vt:lpstr>
      <vt:lpstr>William Godwin (1756–1836)</vt:lpstr>
      <vt:lpstr>Godwin: Σάτιρα, ιδεαλισμός και αναρχισμός </vt:lpstr>
      <vt:lpstr>William Godwin (1756–1836)</vt:lpstr>
      <vt:lpstr>William Godwin (1756–1836)</vt:lpstr>
      <vt:lpstr>William Godwin (1756–1836)</vt:lpstr>
      <vt:lpstr>William Godwin (1756–1836)</vt:lpstr>
      <vt:lpstr>Godwin Και Malthus I</vt:lpstr>
      <vt:lpstr>Godwin Και Malthus II</vt:lpstr>
      <vt:lpstr>Godwin Και Malthus III</vt:lpstr>
      <vt:lpstr>Robert Owen (1771 – 1858)  </vt:lpstr>
      <vt:lpstr>Η Φύση του Ανθρώπου</vt:lpstr>
      <vt:lpstr>Πρακτικές λύσεις</vt:lpstr>
      <vt:lpstr>Βιομηχανοποίηση και καταμερισμός εργασίας </vt:lpstr>
      <vt:lpstr>“New moral society”  Ουτοπικά σχέδια στην Αμερική</vt:lpstr>
      <vt:lpstr>Μέτα-δημοκρατικές κοινωνικές δομές</vt:lpstr>
      <vt:lpstr>PowerPoint Presentation</vt:lpstr>
      <vt:lpstr>Pierre-Joseph Proudhon</vt:lpstr>
      <vt:lpstr>Proudhon vs. Marx</vt:lpstr>
      <vt:lpstr>Karl Marx (1818-1883)</vt:lpstr>
      <vt:lpstr>Karl Marx (1818-1883)</vt:lpstr>
      <vt:lpstr>Karl Marx (1818-1883)</vt:lpstr>
      <vt:lpstr>Karl Marx (1818-1883)</vt:lpstr>
      <vt:lpstr>Karl Marx (1818-1883)</vt:lpstr>
      <vt:lpstr>PowerPoint Presentation</vt:lpstr>
      <vt:lpstr>Karl Marx (1818-1883)</vt:lpstr>
      <vt:lpstr>Karl Marx (1818-1883)</vt:lpstr>
      <vt:lpstr>Karl Marx (1818-1883)</vt:lpstr>
      <vt:lpstr>Karl Marx (1818-1883)</vt:lpstr>
      <vt:lpstr>Karl Marx (1818-1883)</vt:lpstr>
      <vt:lpstr>Karl Marx (1818-1883)</vt:lpstr>
      <vt:lpstr>Karl Marx (1818-1883)</vt:lpstr>
      <vt:lpstr>Karl Marx (1818-1883)</vt:lpstr>
      <vt:lpstr>Karl Marx (1818-1883)</vt:lpstr>
      <vt:lpstr>Karl Marx (1818-1883)</vt:lpstr>
      <vt:lpstr>Karl Marx (1818-1883)</vt:lpstr>
      <vt:lpstr>Karl Marx (1818-1883)</vt:lpstr>
      <vt:lpstr>Karl Marx (1818-1883)</vt:lpstr>
      <vt:lpstr>Karl Marx (1818-1883)</vt:lpstr>
      <vt:lpstr>Karl Marx (1818-1883)</vt:lpstr>
      <vt:lpstr>Κομμουνιστικό Μανιφέστο</vt:lpstr>
      <vt:lpstr>Κομμουνιστικό Μανιφέστο</vt:lpstr>
      <vt:lpstr>Κομμουνιστικό Μανιφέστο</vt:lpstr>
      <vt:lpstr>Κομμουνιστικό Μανιφέστο</vt:lpstr>
      <vt:lpstr>PowerPoint Presentation</vt:lpstr>
      <vt:lpstr>Karl Marx (1818-1883)</vt:lpstr>
      <vt:lpstr>PowerPoint Presentation</vt:lpstr>
      <vt:lpstr>PowerPoint Presentation</vt:lpstr>
      <vt:lpstr>PowerPoint Presentation</vt:lpstr>
      <vt:lpstr>Karl Marx (1818-1883)</vt:lpstr>
      <vt:lpstr>Karl Marx (1818-1883)</vt:lpstr>
      <vt:lpstr>Karl Marx (1818-1883)</vt:lpstr>
      <vt:lpstr>Karl Marx (1818-1883)</vt:lpstr>
      <vt:lpstr>Karl Marx (1818-1883)</vt:lpstr>
      <vt:lpstr>Karl Marx (1818-1883)</vt:lpstr>
      <vt:lpstr>Karl Marx (1818-1883)</vt:lpstr>
      <vt:lpstr>Karl Marx (1818-1883)</vt:lpstr>
      <vt:lpstr>Karl Marx (1818-1883)</vt:lpstr>
      <vt:lpstr>Karl Marx (1818-1883)</vt:lpstr>
      <vt:lpstr>Karl Marx (1818-1883)</vt:lpstr>
      <vt:lpstr>Karl Marx (1818-1883)</vt:lpstr>
      <vt:lpstr>Karl Marx (1818-1883)</vt:lpstr>
      <vt:lpstr>Karl Marx (1818-1883)</vt:lpstr>
      <vt:lpstr>Karl Marx (1818-1883)</vt:lpstr>
      <vt:lpstr>Karl Marx (1818-1883)</vt:lpstr>
      <vt:lpstr>Karl Marx (1818-1883)</vt:lpstr>
      <vt:lpstr>Karl Marx (1818-1883)</vt:lpstr>
      <vt:lpstr>Karl Marx (1818-1883)</vt:lpstr>
      <vt:lpstr>Κριτική του Μαρξ και Engels στον Owen</vt:lpstr>
      <vt:lpstr>Τέλος Ενότητας</vt:lpstr>
      <vt:lpstr>Άδειες Χρήσης</vt:lpstr>
      <vt:lpstr>Χρηματοδότηση</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
  <cp:lastModifiedBy/>
  <cp:revision>1</cp:revision>
  <dcterms:created xsi:type="dcterms:W3CDTF">2014-04-27T23:57:13Z</dcterms:created>
  <dcterms:modified xsi:type="dcterms:W3CDTF">2024-12-06T07:48:33Z</dcterms:modified>
</cp:coreProperties>
</file>