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46"/>
  </p:notesMasterIdLst>
  <p:sldIdLst>
    <p:sldId id="256" r:id="rId2"/>
    <p:sldId id="261" r:id="rId3"/>
    <p:sldId id="262" r:id="rId4"/>
    <p:sldId id="266" r:id="rId5"/>
    <p:sldId id="327" r:id="rId6"/>
    <p:sldId id="329" r:id="rId7"/>
    <p:sldId id="330" r:id="rId8"/>
    <p:sldId id="331" r:id="rId9"/>
    <p:sldId id="332" r:id="rId10"/>
    <p:sldId id="333" r:id="rId11"/>
    <p:sldId id="334" r:id="rId12"/>
    <p:sldId id="342" r:id="rId13"/>
    <p:sldId id="343" r:id="rId14"/>
    <p:sldId id="344" r:id="rId15"/>
    <p:sldId id="350" r:id="rId16"/>
    <p:sldId id="345" r:id="rId17"/>
    <p:sldId id="347" r:id="rId18"/>
    <p:sldId id="348" r:id="rId19"/>
    <p:sldId id="349" r:id="rId20"/>
    <p:sldId id="346" r:id="rId21"/>
    <p:sldId id="337" r:id="rId22"/>
    <p:sldId id="338" r:id="rId23"/>
    <p:sldId id="335" r:id="rId24"/>
    <p:sldId id="339" r:id="rId25"/>
    <p:sldId id="340" r:id="rId26"/>
    <p:sldId id="341" r:id="rId27"/>
    <p:sldId id="351" r:id="rId28"/>
    <p:sldId id="352" r:id="rId29"/>
    <p:sldId id="353" r:id="rId30"/>
    <p:sldId id="354" r:id="rId31"/>
    <p:sldId id="357" r:id="rId32"/>
    <p:sldId id="358" r:id="rId33"/>
    <p:sldId id="359" r:id="rId34"/>
    <p:sldId id="361" r:id="rId35"/>
    <p:sldId id="363" r:id="rId36"/>
    <p:sldId id="364" r:id="rId37"/>
    <p:sldId id="362" r:id="rId38"/>
    <p:sldId id="365" r:id="rId39"/>
    <p:sldId id="360" r:id="rId40"/>
    <p:sldId id="369" r:id="rId41"/>
    <p:sldId id="367" r:id="rId42"/>
    <p:sldId id="280" r:id="rId43"/>
    <p:sldId id="289" r:id="rId44"/>
    <p:sldId id="290" r:id="rId4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9309" autoAdjust="0"/>
  </p:normalViewPr>
  <p:slideViewPr>
    <p:cSldViewPr>
      <p:cViewPr>
        <p:scale>
          <a:sx n="140" d="100"/>
          <a:sy n="140" d="100"/>
        </p:scale>
        <p:origin x="-126" y="17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E9A96CF-97C2-4ADB-B66F-751AA14AD4A1}" type="datetimeFigureOut">
              <a:rPr lang="el-GR"/>
              <a:pPr>
                <a:defRPr/>
              </a:pPr>
              <a:t>6/8/2014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E811193-120C-4302-A3A0-7449BF010928}" type="slidenum">
              <a:rPr lang="el-GR"/>
              <a:pPr>
                <a:defRPr/>
              </a:pPr>
              <a:t>‹#›</a:t>
            </a:fld>
            <a:endParaRPr lang="el-GR"/>
          </a:p>
        </p:txBody>
      </p:sp>
    </p:spTree>
    <p:extLst>
      <p:ext uri="{BB962C8B-B14F-4D97-AF65-F5344CB8AC3E}">
        <p14:creationId xmlns:p14="http://schemas.microsoft.com/office/powerpoint/2010/main" val="3177648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15F6AC1-81FF-404D-9E2A-E00BFC33340F}"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2919CF8-72AE-4D98-8853-59FAE3258271}"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8641BC3-6DBA-43F8-B181-AED4D25EE230}"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632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39E32C4-E542-4B19-BDFC-D385FE783F33}" type="slidenum">
              <a:rPr lang="el-GR" altLang="el-GR"/>
              <a:pPr fontAlgn="base">
                <a:spcBef>
                  <a:spcPct val="0"/>
                </a:spcBef>
                <a:spcAft>
                  <a:spcPct val="0"/>
                </a:spcAft>
                <a:defRPr/>
              </a:pPr>
              <a:t>4</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632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D025F3E-C43C-4665-B4A6-5F111A4BA560}" type="slidenum">
              <a:rPr lang="el-GR" altLang="el-GR"/>
              <a:pPr fontAlgn="base">
                <a:spcBef>
                  <a:spcPct val="0"/>
                </a:spcBef>
                <a:spcAft>
                  <a:spcPct val="0"/>
                </a:spcAft>
                <a:defRPr/>
              </a:pPr>
              <a:t>31</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E48D05-BDAF-4F94-AE88-A560D10FF4BF}" type="slidenum">
              <a:rPr lang="el-GR" altLang="el-GR"/>
              <a:pPr fontAlgn="base">
                <a:spcBef>
                  <a:spcPct val="0"/>
                </a:spcBef>
                <a:spcAft>
                  <a:spcPct val="0"/>
                </a:spcAft>
                <a:defRPr/>
              </a:pPr>
              <a:t>42</a:t>
            </a:fld>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8636572-BC12-474C-A9A7-DCA674BFE6CB}" type="slidenum">
              <a:rPr lang="el-GR" altLang="el-GR"/>
              <a:pPr fontAlgn="base">
                <a:spcBef>
                  <a:spcPct val="0"/>
                </a:spcBef>
                <a:spcAft>
                  <a:spcPct val="0"/>
                </a:spcAft>
                <a:defRPr/>
              </a:pPr>
              <a:t>43</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4092E5C-3D37-465E-93A2-E528BC5A9232}" type="slidenum">
              <a:rPr lang="el-GR" altLang="el-GR"/>
              <a:pPr fontAlgn="base">
                <a:spcBef>
                  <a:spcPct val="0"/>
                </a:spcBef>
                <a:spcAft>
                  <a:spcPct val="0"/>
                </a:spcAft>
                <a:defRPr/>
              </a:pPr>
              <a:t>44</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2895412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88E294FE-664E-42F9-985A-60B3800B1550}"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621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8940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24D8DA57-F427-4F11-8B7B-5395C7A721B2}"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167850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66809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273633-2AF7-48B0-A9CE-0EA615B272FC}"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79489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2EA2E20-9E42-43FD-A129-63F59F095665}"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8588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7C39255-1AA6-4520-863A-F6504514A3A2}"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1089402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8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347561D9-2C07-43A7-A072-A094F8B5D962}"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192226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354674B-8DB2-4578-8EC3-1FEDDCE07988}"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68200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59" r:id="rId1"/>
    <p:sldLayoutId id="2147483763" r:id="rId2"/>
    <p:sldLayoutId id="2147483760" r:id="rId3"/>
    <p:sldLayoutId id="2147483764" r:id="rId4"/>
    <p:sldLayoutId id="2147483765" r:id="rId5"/>
    <p:sldLayoutId id="2147483766" r:id="rId6"/>
    <p:sldLayoutId id="2147483761" r:id="rId7"/>
    <p:sldLayoutId id="2147483767" r:id="rId8"/>
    <p:sldLayoutId id="2147483768" r:id="rId9"/>
    <p:sldLayoutId id="2147483769" r:id="rId10"/>
    <p:sldLayoutId id="2147483762" r:id="rId11"/>
  </p:sldLayoutIdLst>
  <p:timing>
    <p:tnLst>
      <p:par>
        <p:cTn id="1" dur="indefinite" restart="never" nodeType="tmRoot"/>
      </p:par>
    </p:tnLst>
  </p:timing>
  <p:hf sldNum="0" hdr="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smtClean="0">
                <a:solidFill>
                  <a:schemeClr val="accent1"/>
                </a:solidFill>
              </a:rPr>
              <a:t>Ενότητα </a:t>
            </a:r>
            <a:r>
              <a:rPr lang="en-US" altLang="el-GR" sz="2800" b="1" smtClean="0">
                <a:solidFill>
                  <a:schemeClr val="accent1"/>
                </a:solidFill>
              </a:rPr>
              <a:t>3</a:t>
            </a:r>
            <a:r>
              <a:rPr lang="el-GR" altLang="el-GR" sz="2800" smtClean="0">
                <a:solidFill>
                  <a:schemeClr val="accent1"/>
                </a:solidFill>
              </a:rPr>
              <a:t>:</a:t>
            </a:r>
            <a:r>
              <a:rPr lang="en-US" altLang="el-GR" sz="2800" smtClean="0">
                <a:solidFill>
                  <a:schemeClr val="accent1"/>
                </a:solidFill>
              </a:rPr>
              <a:t> </a:t>
            </a:r>
            <a:r>
              <a:rPr lang="el-GR" altLang="el-GR" sz="2800" smtClean="0"/>
              <a:t>Μερκαντιλισμός</a:t>
            </a:r>
            <a:endParaRPr lang="en-US" altLang="el-GR" sz="2800" smtClean="0"/>
          </a:p>
          <a:p>
            <a:pPr eaLnBrk="1" hangingPunct="1"/>
            <a:r>
              <a:rPr lang="el-GR" altLang="el-GR" sz="2800" smtClean="0"/>
              <a:t>Νίκος Θεοχαράκης</a:t>
            </a:r>
          </a:p>
          <a:p>
            <a:pPr eaLnBrk="1" hangingPunct="1"/>
            <a:endParaRPr lang="el-GR" altLang="el-GR" sz="2800" smtClean="0"/>
          </a:p>
          <a:p>
            <a:pPr eaLnBrk="1" hangingPunct="1"/>
            <a:r>
              <a:rPr lang="el-GR" altLang="el-GR" sz="2800" smtClean="0"/>
              <a:t>Σχολή Οικονομικών και Πολιτικών Επιστημών</a:t>
            </a:r>
          </a:p>
          <a:p>
            <a:pPr eaLnBrk="1" hangingPunct="1"/>
            <a:r>
              <a:rPr lang="el-GR" altLang="el-GR" sz="2800" smtClean="0"/>
              <a:t>Τμήμα Οικονομικών Επιστημών</a:t>
            </a:r>
            <a:endParaRPr lang="en-US" altLang="el-GR" sz="2800" smtClean="0"/>
          </a:p>
          <a:p>
            <a:pPr eaLnBrk="1" hangingPunct="1"/>
            <a:endParaRPr lang="el-GR" altLang="el-GR" sz="280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9275"/>
            <a:ext cx="3805237" cy="331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00563" y="549275"/>
            <a:ext cx="4392612" cy="5327650"/>
          </a:xfrm>
          <a:prstGeom prst="rect">
            <a:avLst/>
          </a:prstGeom>
        </p:spPr>
        <p:txBody>
          <a:bodyPr anchor="ctr">
            <a:normAutofit fontScale="92500" lnSpcReduction="20000"/>
          </a:bodyPr>
          <a:lstStyle/>
          <a:p>
            <a:pPr>
              <a:defRPr/>
            </a:pPr>
            <a:r>
              <a:rPr lang="el-GR" dirty="0"/>
              <a:t>Δημιουργία κράτους με τη σύγχρονη έννοια, η οποία δημιουργεί μια οικονομική κοινότητα από την πολιτική κοινότητα προσδίδοντάς της ένα βαθύτερο νόημα. Η ουσία του [</a:t>
            </a:r>
            <a:r>
              <a:rPr lang="el-GR" dirty="0" err="1"/>
              <a:t>μερκαντιλιστικού</a:t>
            </a:r>
            <a:r>
              <a:rPr lang="el-GR" dirty="0"/>
              <a:t> ] συστήματος δεν έγκειται σε κάποιο δόγμα σχετικά με το χρήμα, ή με το εμπορικό ισοζύγιο,  ή με τους τελωνειακούς φραγμούς, τους προστατευτικούς δασμούς, ή τους νόμους περί ναυσιπλοΐας αλλά σε κάτι πολύ μεγαλύτερο: δηλαδή τον ολικό μετασχηματισμό της κοινωνίας και της οργάνωσής της, καθώς και του κράτους και των θεσμών του, υποκαθιστώντας την τοπική και περιφερειακή οικονομική πολιτική με εκείνη του εθνικού κράτους. Με αυτό συμφωνεί και το γεγονός το οποίο πρόσφατα παρατηρήθηκε σχετικά με την ιστορία των κειμένων του κινήματος, ότι δηλ., αυτό που είναι κοινό σε όλους τους μερκαντιλιστές συγγραφείς δεν είναι τόσο οι εμπορικές ρυθμίσεις που προτείνουν για την αύξηση των πολυτίμων μετάλλων, όσο η έμφαση την οποίαν δίνουν στην ενεργό κυκλοφορία του χρήματος, ειδικότερα μέσα στο ίδιο το κράτος.</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3050"/>
            <a:ext cx="8229600" cy="1144588"/>
          </a:xfrm>
        </p:spPr>
        <p:txBody>
          <a:bodyPr/>
          <a:lstStyle/>
          <a:p>
            <a:r>
              <a:rPr lang="en-US" altLang="en-US" sz="2800" smtClean="0">
                <a:solidFill>
                  <a:schemeClr val="tx1"/>
                </a:solidFill>
              </a:rPr>
              <a:t>Eli Filip Heckscher (1879-1952)</a:t>
            </a:r>
            <a:endParaRPr lang="en-GB" altLang="en-US" sz="2800" smtClean="0">
              <a:solidFill>
                <a:schemeClr val="tx1"/>
              </a:solidFill>
            </a:endParaRPr>
          </a:p>
        </p:txBody>
      </p:sp>
      <p:sp>
        <p:nvSpPr>
          <p:cNvPr id="19459" name="Content Placeholder 2"/>
          <p:cNvSpPr>
            <a:spLocks noGrp="1"/>
          </p:cNvSpPr>
          <p:nvPr>
            <p:ph idx="1"/>
          </p:nvPr>
        </p:nvSpPr>
        <p:spPr>
          <a:xfrm>
            <a:off x="3575050" y="1557338"/>
            <a:ext cx="5111750" cy="4608512"/>
          </a:xfrm>
        </p:spPr>
        <p:txBody>
          <a:bodyPr/>
          <a:lstStyle/>
          <a:p>
            <a:r>
              <a:rPr lang="en-US" altLang="en-US" smtClean="0"/>
              <a:t>System of unification</a:t>
            </a:r>
          </a:p>
          <a:p>
            <a:r>
              <a:rPr lang="en-US" altLang="en-US" smtClean="0"/>
              <a:t>System of power</a:t>
            </a:r>
          </a:p>
          <a:p>
            <a:r>
              <a:rPr lang="en-US" altLang="en-US" smtClean="0"/>
              <a:t>System of protection </a:t>
            </a:r>
            <a:r>
              <a:rPr lang="en-US" altLang="en-US" sz="2000" smtClean="0"/>
              <a:t>vs system of provision (fear of goods)</a:t>
            </a:r>
          </a:p>
          <a:p>
            <a:r>
              <a:rPr lang="en-US" altLang="en-US" smtClean="0"/>
              <a:t>Monetary system</a:t>
            </a:r>
          </a:p>
          <a:p>
            <a:r>
              <a:rPr lang="en-US" altLang="en-US" smtClean="0"/>
              <a:t>Conception of society</a:t>
            </a:r>
          </a:p>
          <a:p>
            <a:endParaRPr lang="en-GB" altLang="en-US" smtClean="0"/>
          </a:p>
        </p:txBody>
      </p:sp>
      <p:sp>
        <p:nvSpPr>
          <p:cNvPr id="19460" name="Text Placeholder 3"/>
          <p:cNvSpPr>
            <a:spLocks noGrp="1"/>
          </p:cNvSpPr>
          <p:nvPr>
            <p:ph type="body" sz="half" idx="2"/>
          </p:nvPr>
        </p:nvSpPr>
        <p:spPr>
          <a:xfrm>
            <a:off x="457200" y="1557338"/>
            <a:ext cx="3008313" cy="4608512"/>
          </a:xfrm>
        </p:spPr>
        <p:txBody>
          <a:bodyPr/>
          <a:lstStyle/>
          <a:p>
            <a:r>
              <a:rPr lang="en-US" altLang="en-US" smtClean="0"/>
              <a:t> </a:t>
            </a:r>
            <a:endParaRPr lang="en-GB" altLang="en-US" smtClean="0"/>
          </a:p>
        </p:txBody>
      </p:sp>
      <p:pic>
        <p:nvPicPr>
          <p:cNvPr id="194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557338"/>
            <a:ext cx="1368425" cy="185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2" name="TextBox 4"/>
          <p:cNvSpPr txBox="1">
            <a:spLocks noChangeArrowheads="1"/>
          </p:cNvSpPr>
          <p:nvPr/>
        </p:nvSpPr>
        <p:spPr bwMode="auto">
          <a:xfrm>
            <a:off x="611188" y="3644900"/>
            <a:ext cx="25209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i="1"/>
              <a:t>Mercantilism</a:t>
            </a:r>
            <a:r>
              <a:rPr lang="en-US" altLang="en-US" sz="2400"/>
              <a:t> 1931</a:t>
            </a:r>
            <a:endParaRPr lang="en-GB" altLang="en-US" sz="2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476250"/>
            <a:ext cx="6510337"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Box 4"/>
          <p:cNvSpPr txBox="1">
            <a:spLocks noChangeArrowheads="1"/>
          </p:cNvSpPr>
          <p:nvPr/>
        </p:nvSpPr>
        <p:spPr bwMode="auto">
          <a:xfrm>
            <a:off x="2124075" y="5084763"/>
            <a:ext cx="47513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n-US" sz="1800"/>
              <a:t>Εμπορικοί οδοί 1300-1500</a:t>
            </a:r>
            <a:endParaRPr lang="en-GB" altLang="en-US" sz="1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G:\HET 2011\MAPS\Extent_of_the_Hansa 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20713"/>
            <a:ext cx="8905875"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HET 2011\MAPS\hanseatic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049338"/>
            <a:ext cx="58324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25" y="549275"/>
            <a:ext cx="7859713"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HET 2011\MAPS\mapSpiceRout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981075"/>
            <a:ext cx="601821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12825"/>
            <a:ext cx="7370763" cy="417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81075"/>
            <a:ext cx="8205788" cy="385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549275"/>
            <a:ext cx="7488238" cy="534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1" name="Rectangle 1"/>
          <p:cNvSpPr>
            <a:spLocks noChangeArrowheads="1"/>
          </p:cNvSpPr>
          <p:nvPr/>
        </p:nvSpPr>
        <p:spPr bwMode="auto">
          <a:xfrm>
            <a:off x="1187450" y="5949950"/>
            <a:ext cx="543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a:t>Ptolemy Cosmographia 1467 – </a:t>
            </a:r>
          </a:p>
          <a:p>
            <a:pPr algn="ctr" eaLnBrk="1" hangingPunct="1"/>
            <a:r>
              <a:rPr lang="en-US" altLang="en-US"/>
              <a:t>Jacob d'Angelo after Claudius Ptolemaeus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smtClean="0"/>
              <a:t>Σκοποί  ενότητας</a:t>
            </a:r>
          </a:p>
        </p:txBody>
      </p:sp>
      <p:sp>
        <p:nvSpPr>
          <p:cNvPr id="10243" name="Content Placeholder 2"/>
          <p:cNvSpPr>
            <a:spLocks noGrp="1"/>
          </p:cNvSpPr>
          <p:nvPr>
            <p:ph idx="1"/>
          </p:nvPr>
        </p:nvSpPr>
        <p:spPr>
          <a:xfrm>
            <a:off x="463550" y="1557338"/>
            <a:ext cx="8229600" cy="4525962"/>
          </a:xfrm>
        </p:spPr>
        <p:txBody>
          <a:bodyPr/>
          <a:lstStyle/>
          <a:p>
            <a:pPr marL="0" eaLnBrk="1" hangingPunct="1"/>
            <a:r>
              <a:rPr lang="el-GR" altLang="el-GR" sz="2600" smtClean="0"/>
              <a:t>Να περιγράψει συνοπτικά την έννοια του μερκαντιλισμού</a:t>
            </a:r>
          </a:p>
          <a:p>
            <a:pPr marL="0" eaLnBrk="1" hangingPunct="1"/>
            <a:r>
              <a:rPr lang="el-GR" altLang="el-GR" sz="2600" smtClean="0"/>
              <a:t>Να δείξει τις διαφορετικές ερμηνείες του φαινομένου</a:t>
            </a:r>
            <a:endParaRPr lang="en-US" altLang="el-GR" sz="2600" smtClean="0"/>
          </a:p>
          <a:p>
            <a:pPr marL="0" eaLnBrk="1" hangingPunct="1"/>
            <a:r>
              <a:rPr lang="el-GR" altLang="el-GR" sz="2600" smtClean="0"/>
              <a:t>Να δείξει τις φάσεις του</a:t>
            </a:r>
          </a:p>
          <a:p>
            <a:pPr marL="0" eaLnBrk="1" hangingPunct="1"/>
            <a:r>
              <a:rPr lang="el-GR" altLang="el-GR" sz="2600" smtClean="0"/>
              <a:t>Να εξηγήσει σε τι διαφέρει από την μεταγενέστερη κλασική πολιτική οικονομία</a:t>
            </a:r>
          </a:p>
          <a:p>
            <a:pPr marL="0" eaLnBrk="1" hangingPunct="1"/>
            <a:r>
              <a:rPr lang="el-GR" altLang="el-GR" sz="2600" smtClean="0"/>
              <a:t>Να καταδείξει την επιρροή του στην μετέπειτα πολιτική οικονομία</a:t>
            </a:r>
          </a:p>
          <a:p>
            <a:pPr marL="0" eaLnBrk="1" hangingPunct="1"/>
            <a:endParaRPr lang="el-GR" altLang="el-GR"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8459788"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4356100" y="981075"/>
            <a:ext cx="251936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n-US" sz="2000" b="1"/>
              <a:t>Γερμανία – Αυστρία</a:t>
            </a:r>
          </a:p>
          <a:p>
            <a:pPr eaLnBrk="1" hangingPunct="1">
              <a:spcBef>
                <a:spcPct val="0"/>
              </a:spcBef>
              <a:buFontTx/>
              <a:buNone/>
            </a:pPr>
            <a:endParaRPr lang="el-GR" altLang="en-US" sz="1800" b="1" i="1"/>
          </a:p>
          <a:p>
            <a:pPr eaLnBrk="1" hangingPunct="1">
              <a:spcBef>
                <a:spcPct val="0"/>
              </a:spcBef>
              <a:buFontTx/>
              <a:buNone/>
            </a:pPr>
            <a:r>
              <a:rPr lang="en-US" altLang="en-US" sz="1800" i="1"/>
              <a:t>Veit Ludwig von Seckendorff, </a:t>
            </a:r>
            <a:endParaRPr lang="el-GR" altLang="en-US" sz="1800" i="1"/>
          </a:p>
          <a:p>
            <a:pPr eaLnBrk="1" hangingPunct="1">
              <a:spcBef>
                <a:spcPct val="0"/>
              </a:spcBef>
              <a:buFontTx/>
              <a:buNone/>
            </a:pPr>
            <a:r>
              <a:rPr lang="en-US" altLang="en-US" sz="1800" i="1"/>
              <a:t>Johann Joachim Becher, Philip Wilhelm von Hornick</a:t>
            </a:r>
          </a:p>
        </p:txBody>
      </p:sp>
      <p:sp>
        <p:nvSpPr>
          <p:cNvPr id="29699" name="TextBox 5"/>
          <p:cNvSpPr txBox="1">
            <a:spLocks noChangeArrowheads="1"/>
          </p:cNvSpPr>
          <p:nvPr/>
        </p:nvSpPr>
        <p:spPr bwMode="auto">
          <a:xfrm>
            <a:off x="366713" y="836613"/>
            <a:ext cx="259238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lvl="3" eaLnBrk="1" hangingPunct="1">
              <a:spcBef>
                <a:spcPct val="0"/>
              </a:spcBef>
              <a:buFontTx/>
              <a:buNone/>
            </a:pPr>
            <a:r>
              <a:rPr lang="el-GR" altLang="en-US" b="1"/>
              <a:t>Αγγλία</a:t>
            </a:r>
          </a:p>
          <a:p>
            <a:pPr marL="0" lvl="3" eaLnBrk="1" hangingPunct="1">
              <a:spcBef>
                <a:spcPct val="0"/>
              </a:spcBef>
              <a:buFontTx/>
              <a:buNone/>
            </a:pPr>
            <a:endParaRPr lang="el-GR" altLang="en-US" b="1"/>
          </a:p>
          <a:p>
            <a:pPr marL="0" lvl="3" eaLnBrk="1" hangingPunct="1">
              <a:spcBef>
                <a:spcPct val="0"/>
              </a:spcBef>
              <a:buFontTx/>
              <a:buNone/>
            </a:pPr>
            <a:r>
              <a:rPr lang="en-US" altLang="en-US" sz="1800" i="1"/>
              <a:t>Thomas Gresham </a:t>
            </a:r>
            <a:endParaRPr lang="el-GR" altLang="en-US" sz="1800" i="1"/>
          </a:p>
          <a:p>
            <a:pPr marL="0" lvl="3" eaLnBrk="1" hangingPunct="1">
              <a:spcBef>
                <a:spcPct val="0"/>
              </a:spcBef>
              <a:buFontTx/>
              <a:buNone/>
            </a:pPr>
            <a:r>
              <a:rPr lang="en-US" altLang="en-US" sz="1800" i="1"/>
              <a:t>John Hales </a:t>
            </a:r>
            <a:endParaRPr lang="el-GR" altLang="en-US" sz="1800" i="1"/>
          </a:p>
          <a:p>
            <a:pPr marL="0" lvl="3" eaLnBrk="1" hangingPunct="1">
              <a:spcBef>
                <a:spcPct val="0"/>
              </a:spcBef>
              <a:buFontTx/>
              <a:buNone/>
            </a:pPr>
            <a:r>
              <a:rPr lang="en-US" altLang="en-US" sz="1800" b="1" i="1"/>
              <a:t>Thomas Mun</a:t>
            </a:r>
            <a:r>
              <a:rPr lang="en-US" altLang="en-US" sz="1800" i="1"/>
              <a:t> </a:t>
            </a:r>
            <a:endParaRPr lang="el-GR" altLang="en-US" sz="1800" i="1"/>
          </a:p>
          <a:p>
            <a:pPr marL="0" lvl="3" eaLnBrk="1" hangingPunct="1">
              <a:spcBef>
                <a:spcPct val="0"/>
              </a:spcBef>
              <a:buFontTx/>
              <a:buNone/>
            </a:pPr>
            <a:r>
              <a:rPr lang="en-US" altLang="en-US" sz="1800" i="1"/>
              <a:t>Edward Misselden </a:t>
            </a:r>
            <a:endParaRPr lang="el-GR" altLang="en-US" sz="1800" i="1"/>
          </a:p>
          <a:p>
            <a:pPr marL="0" lvl="3" eaLnBrk="1" hangingPunct="1">
              <a:spcBef>
                <a:spcPct val="0"/>
              </a:spcBef>
              <a:buFontTx/>
              <a:buNone/>
            </a:pPr>
            <a:r>
              <a:rPr lang="en-US" altLang="en-US" sz="1800" i="1"/>
              <a:t>Gerrard de Malynes </a:t>
            </a:r>
            <a:endParaRPr lang="el-GR" altLang="en-US" sz="1800" i="1"/>
          </a:p>
          <a:p>
            <a:pPr marL="0" lvl="3" eaLnBrk="1" hangingPunct="1">
              <a:spcBef>
                <a:spcPct val="0"/>
              </a:spcBef>
              <a:buFontTx/>
              <a:buNone/>
            </a:pPr>
            <a:r>
              <a:rPr lang="en-US" altLang="en-US" sz="1800" b="1" i="1"/>
              <a:t>William Petty</a:t>
            </a:r>
            <a:r>
              <a:rPr lang="en-US" altLang="en-US" sz="1800" i="1"/>
              <a:t>, </a:t>
            </a:r>
            <a:endParaRPr lang="el-GR" altLang="en-US" sz="1800" i="1"/>
          </a:p>
          <a:p>
            <a:pPr marL="0" lvl="3" eaLnBrk="1" hangingPunct="1">
              <a:spcBef>
                <a:spcPct val="0"/>
              </a:spcBef>
              <a:buFontTx/>
              <a:buNone/>
            </a:pPr>
            <a:r>
              <a:rPr lang="en-US" altLang="en-US" sz="1800" i="1"/>
              <a:t>John Locke, </a:t>
            </a:r>
            <a:endParaRPr lang="el-GR" altLang="en-US" sz="1800" i="1"/>
          </a:p>
          <a:p>
            <a:pPr marL="0" lvl="3" eaLnBrk="1" hangingPunct="1">
              <a:spcBef>
                <a:spcPct val="0"/>
              </a:spcBef>
              <a:buFontTx/>
              <a:buNone/>
            </a:pPr>
            <a:r>
              <a:rPr lang="en-US" altLang="en-US" sz="1800" i="1"/>
              <a:t>Dudley North, </a:t>
            </a:r>
            <a:endParaRPr lang="el-GR" altLang="en-US" sz="1800" i="1"/>
          </a:p>
          <a:p>
            <a:pPr marL="0" lvl="3" eaLnBrk="1" hangingPunct="1">
              <a:spcBef>
                <a:spcPct val="0"/>
              </a:spcBef>
              <a:buFontTx/>
              <a:buNone/>
            </a:pPr>
            <a:r>
              <a:rPr lang="en-US" altLang="en-US" sz="1800" i="1"/>
              <a:t>Josiah Child, </a:t>
            </a:r>
            <a:endParaRPr lang="el-GR" altLang="en-US" sz="1800" i="1"/>
          </a:p>
          <a:p>
            <a:pPr marL="0" lvl="3" eaLnBrk="1" hangingPunct="1">
              <a:spcBef>
                <a:spcPct val="0"/>
              </a:spcBef>
              <a:buFontTx/>
              <a:buNone/>
            </a:pPr>
            <a:r>
              <a:rPr lang="en-US" altLang="en-US" sz="1800" i="1"/>
              <a:t>Charles D’Avenant, </a:t>
            </a:r>
            <a:endParaRPr lang="el-GR" altLang="en-US" sz="1800" i="1"/>
          </a:p>
          <a:p>
            <a:pPr marL="0" lvl="3" eaLnBrk="1" hangingPunct="1">
              <a:spcBef>
                <a:spcPct val="0"/>
              </a:spcBef>
              <a:buFontTx/>
              <a:buNone/>
            </a:pPr>
            <a:r>
              <a:rPr lang="en-US" altLang="en-US" sz="1800" i="1"/>
              <a:t>Nicholas Barbon, </a:t>
            </a:r>
            <a:endParaRPr lang="el-GR" altLang="en-US" sz="1800" i="1"/>
          </a:p>
          <a:p>
            <a:pPr marL="0" lvl="3" eaLnBrk="1" hangingPunct="1">
              <a:spcBef>
                <a:spcPct val="0"/>
              </a:spcBef>
              <a:buFontTx/>
              <a:buNone/>
            </a:pPr>
            <a:r>
              <a:rPr lang="en-US" altLang="en-US" sz="1800" b="1" i="1"/>
              <a:t>Bernard de Mandeville</a:t>
            </a:r>
            <a:r>
              <a:rPr lang="en-US" altLang="en-US" sz="1800" i="1"/>
              <a:t>, </a:t>
            </a:r>
            <a:endParaRPr lang="el-GR" altLang="en-US" sz="1800" i="1"/>
          </a:p>
          <a:p>
            <a:pPr marL="0" lvl="3" eaLnBrk="1" hangingPunct="1">
              <a:spcBef>
                <a:spcPct val="0"/>
              </a:spcBef>
              <a:buFontTx/>
              <a:buNone/>
            </a:pPr>
            <a:r>
              <a:rPr lang="en-US" altLang="en-US" sz="1800" b="1" i="1"/>
              <a:t>James Steuart</a:t>
            </a:r>
          </a:p>
          <a:p>
            <a:pPr eaLnBrk="1" hangingPunct="1">
              <a:spcBef>
                <a:spcPct val="0"/>
              </a:spcBef>
              <a:buFontTx/>
              <a:buNone/>
            </a:pPr>
            <a:endParaRPr lang="en-GB" altLang="en-US" sz="1800"/>
          </a:p>
        </p:txBody>
      </p:sp>
      <p:sp>
        <p:nvSpPr>
          <p:cNvPr id="29700" name="TextBox 6"/>
          <p:cNvSpPr txBox="1">
            <a:spLocks noChangeArrowheads="1"/>
          </p:cNvSpPr>
          <p:nvPr/>
        </p:nvSpPr>
        <p:spPr bwMode="auto">
          <a:xfrm>
            <a:off x="2771775" y="549275"/>
            <a:ext cx="21605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lvl="3" eaLnBrk="1" hangingPunct="1">
              <a:spcBef>
                <a:spcPct val="0"/>
              </a:spcBef>
              <a:buFontTx/>
              <a:buNone/>
            </a:pPr>
            <a:r>
              <a:rPr lang="el-GR" altLang="en-US" b="1"/>
              <a:t>Γαλλία</a:t>
            </a:r>
          </a:p>
          <a:p>
            <a:pPr marL="0" lvl="3" eaLnBrk="1" hangingPunct="1">
              <a:spcBef>
                <a:spcPct val="0"/>
              </a:spcBef>
              <a:buFontTx/>
              <a:buNone/>
            </a:pPr>
            <a:endParaRPr lang="el-GR" altLang="en-US" sz="1800" i="1"/>
          </a:p>
          <a:p>
            <a:pPr marL="0" lvl="3" eaLnBrk="1" hangingPunct="1">
              <a:spcBef>
                <a:spcPct val="0"/>
              </a:spcBef>
              <a:buFontTx/>
              <a:buNone/>
            </a:pPr>
            <a:r>
              <a:rPr lang="en-US" altLang="en-US" sz="1800" i="1"/>
              <a:t>Jean Bodin, </a:t>
            </a:r>
            <a:endParaRPr lang="el-GR" altLang="en-US" sz="1800" i="1"/>
          </a:p>
          <a:p>
            <a:pPr marL="0" lvl="3" eaLnBrk="1" hangingPunct="1">
              <a:spcBef>
                <a:spcPct val="0"/>
              </a:spcBef>
              <a:buFontTx/>
              <a:buNone/>
            </a:pPr>
            <a:r>
              <a:rPr lang="en-US" altLang="en-US" sz="1800" i="1"/>
              <a:t>Antoine de Monchrestien, </a:t>
            </a:r>
            <a:endParaRPr lang="el-GR" altLang="en-US" sz="1800" i="1"/>
          </a:p>
          <a:p>
            <a:pPr marL="0" lvl="3" eaLnBrk="1" hangingPunct="1">
              <a:spcBef>
                <a:spcPct val="0"/>
              </a:spcBef>
              <a:buFontTx/>
              <a:buNone/>
            </a:pPr>
            <a:r>
              <a:rPr lang="en-US" altLang="en-US" sz="1800" i="1"/>
              <a:t>Jean-Baptiste </a:t>
            </a:r>
            <a:r>
              <a:rPr lang="el-GR" altLang="en-US" sz="1800" i="1"/>
              <a:t> </a:t>
            </a:r>
            <a:r>
              <a:rPr lang="en-US" altLang="en-US" sz="1800" i="1"/>
              <a:t>Colbert</a:t>
            </a:r>
          </a:p>
          <a:p>
            <a:pPr eaLnBrk="1" hangingPunct="1">
              <a:spcBef>
                <a:spcPct val="0"/>
              </a:spcBef>
              <a:buFontTx/>
              <a:buNone/>
            </a:pPr>
            <a:endParaRPr lang="el-GR" altLang="en-US" sz="1800"/>
          </a:p>
          <a:p>
            <a:pPr eaLnBrk="1" hangingPunct="1">
              <a:spcBef>
                <a:spcPct val="0"/>
              </a:spcBef>
              <a:buFontTx/>
              <a:buNone/>
            </a:pPr>
            <a:endParaRPr lang="en-GB" altLang="en-US" sz="1800"/>
          </a:p>
        </p:txBody>
      </p:sp>
      <p:sp>
        <p:nvSpPr>
          <p:cNvPr id="8" name="Rectangle 7"/>
          <p:cNvSpPr/>
          <p:nvPr/>
        </p:nvSpPr>
        <p:spPr>
          <a:xfrm>
            <a:off x="7083425" y="981075"/>
            <a:ext cx="1998663" cy="2370138"/>
          </a:xfrm>
          <a:prstGeom prst="rect">
            <a:avLst/>
          </a:prstGeom>
        </p:spPr>
        <p:txBody>
          <a:bodyPr>
            <a:spAutoFit/>
          </a:bodyPr>
          <a:lstStyle/>
          <a:p>
            <a:pPr indent="-114300" fontAlgn="auto">
              <a:spcAft>
                <a:spcPts val="0"/>
              </a:spcAft>
              <a:defRPr/>
            </a:pPr>
            <a:r>
              <a:rPr lang="el-GR" sz="2000" b="1" dirty="0"/>
              <a:t>Ιταλία</a:t>
            </a:r>
          </a:p>
          <a:p>
            <a:pPr indent="-114300" fontAlgn="auto">
              <a:spcAft>
                <a:spcPts val="0"/>
              </a:spcAft>
              <a:defRPr/>
            </a:pPr>
            <a:endParaRPr lang="el-GR" sz="2000" b="1" dirty="0"/>
          </a:p>
          <a:p>
            <a:pPr>
              <a:defRPr/>
            </a:pPr>
            <a:r>
              <a:rPr lang="it-IT" i="1" dirty="0"/>
              <a:t>Bernardo Davanzati, </a:t>
            </a:r>
            <a:endParaRPr lang="el-GR" i="1" dirty="0"/>
          </a:p>
          <a:p>
            <a:pPr>
              <a:defRPr/>
            </a:pPr>
            <a:r>
              <a:rPr lang="it-IT" i="1" dirty="0"/>
              <a:t>Giovani Botero, </a:t>
            </a:r>
            <a:endParaRPr lang="el-GR" i="1" dirty="0"/>
          </a:p>
          <a:p>
            <a:pPr>
              <a:defRPr/>
            </a:pPr>
            <a:r>
              <a:rPr lang="it-IT" i="1" dirty="0"/>
              <a:t>Antonio Serra, </a:t>
            </a:r>
            <a:endParaRPr lang="el-GR" i="1" dirty="0"/>
          </a:p>
          <a:p>
            <a:pPr>
              <a:defRPr/>
            </a:pPr>
            <a:r>
              <a:rPr lang="it-IT" i="1" dirty="0"/>
              <a:t>Antonio Genovesi, </a:t>
            </a:r>
            <a:endParaRPr lang="el-GR" i="1" dirty="0"/>
          </a:p>
          <a:p>
            <a:pPr>
              <a:defRPr/>
            </a:pPr>
            <a:r>
              <a:rPr lang="it-IT" i="1" dirty="0"/>
              <a:t>Pietro Verri</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5100"/>
            <a:ext cx="1963738"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8313" y="2636838"/>
            <a:ext cx="1150937" cy="215900"/>
          </a:xfrm>
          <a:prstGeom prst="rect">
            <a:avLst/>
          </a:prstGeom>
        </p:spPr>
        <p:txBody>
          <a:bodyPr anchor="ctr">
            <a:normAutofit fontScale="55000" lnSpcReduction="20000"/>
          </a:bodyPr>
          <a:lstStyle/>
          <a:p>
            <a:pPr algn="ctr">
              <a:defRPr/>
            </a:pPr>
            <a:r>
              <a:rPr lang="el-GR" dirty="0"/>
              <a:t>1581</a:t>
            </a:r>
            <a:endParaRPr lang="en-GB" dirty="0"/>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25450"/>
            <a:ext cx="1255712"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00338" y="2636838"/>
            <a:ext cx="1079500" cy="215900"/>
          </a:xfrm>
          <a:prstGeom prst="rect">
            <a:avLst/>
          </a:prstGeom>
        </p:spPr>
        <p:txBody>
          <a:bodyPr anchor="ctr">
            <a:normAutofit fontScale="55000" lnSpcReduction="20000"/>
          </a:bodyPr>
          <a:lstStyle/>
          <a:p>
            <a:pPr algn="ctr">
              <a:defRPr/>
            </a:pPr>
            <a:r>
              <a:rPr lang="el-GR" dirty="0"/>
              <a:t>1622</a:t>
            </a:r>
            <a:endParaRPr lang="en-GB" dirty="0"/>
          </a:p>
        </p:txBody>
      </p:sp>
      <p:pic>
        <p:nvPicPr>
          <p:cNvPr id="307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425450"/>
            <a:ext cx="1625600" cy="262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051175"/>
            <a:ext cx="1997075"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8" name="TextBox 3"/>
          <p:cNvSpPr txBox="1">
            <a:spLocks noChangeArrowheads="1"/>
          </p:cNvSpPr>
          <p:nvPr/>
        </p:nvSpPr>
        <p:spPr bwMode="auto">
          <a:xfrm>
            <a:off x="1258888" y="48688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p>
        </p:txBody>
      </p:sp>
      <p:pic>
        <p:nvPicPr>
          <p:cNvPr id="3072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3128963"/>
            <a:ext cx="1276350" cy="17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3243263"/>
            <a:ext cx="1073150" cy="16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598488"/>
            <a:ext cx="1512887" cy="23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676275"/>
            <a:ext cx="129540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563" y="746125"/>
            <a:ext cx="1316037"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TextBox 4"/>
          <p:cNvSpPr txBox="1">
            <a:spLocks noChangeArrowheads="1"/>
          </p:cNvSpPr>
          <p:nvPr/>
        </p:nvSpPr>
        <p:spPr bwMode="auto">
          <a:xfrm>
            <a:off x="5867400" y="3284538"/>
            <a:ext cx="18002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p>
        </p:txBody>
      </p:sp>
      <p:sp>
        <p:nvSpPr>
          <p:cNvPr id="31750" name="Rectangle 5"/>
          <p:cNvSpPr>
            <a:spLocks noChangeArrowheads="1"/>
          </p:cNvSpPr>
          <p:nvPr/>
        </p:nvSpPr>
        <p:spPr bwMode="auto">
          <a:xfrm>
            <a:off x="4859338" y="2659063"/>
            <a:ext cx="2430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Jean Bodin, 1530-1596. </a:t>
            </a:r>
          </a:p>
        </p:txBody>
      </p:sp>
      <p:pic>
        <p:nvPicPr>
          <p:cNvPr id="3175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3284538"/>
            <a:ext cx="2084388"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2" name="Rectangle 6"/>
          <p:cNvSpPr>
            <a:spLocks noChangeArrowheads="1"/>
          </p:cNvSpPr>
          <p:nvPr/>
        </p:nvSpPr>
        <p:spPr bwMode="auto">
          <a:xfrm>
            <a:off x="3276600" y="5732463"/>
            <a:ext cx="3341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Jean Baptiste Colbert, 1619-1683.</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581025"/>
            <a:ext cx="1633537" cy="20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536575"/>
            <a:ext cx="16827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566738"/>
            <a:ext cx="2314575" cy="199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Rectangle 1"/>
          <p:cNvSpPr>
            <a:spLocks noChangeArrowheads="1"/>
          </p:cNvSpPr>
          <p:nvPr/>
        </p:nvSpPr>
        <p:spPr bwMode="auto">
          <a:xfrm>
            <a:off x="827088" y="285273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en-US" sz="1800"/>
              <a:t>Veit Ludwig von Seckendorff, 1626-1692. </a:t>
            </a:r>
          </a:p>
          <a:p>
            <a:pPr eaLnBrk="1" hangingPunct="1">
              <a:spcBef>
                <a:spcPct val="0"/>
              </a:spcBef>
              <a:buFontTx/>
              <a:buNone/>
            </a:pPr>
            <a:r>
              <a:rPr lang="de-DE" altLang="en-US" sz="1800"/>
              <a:t>•Der Teutsche Fürsten Staaten, 1655. </a:t>
            </a:r>
          </a:p>
          <a:p>
            <a:pPr eaLnBrk="1" hangingPunct="1">
              <a:spcBef>
                <a:spcPct val="0"/>
              </a:spcBef>
              <a:buFontTx/>
              <a:buNone/>
            </a:pPr>
            <a:r>
              <a:rPr lang="de-DE" altLang="en-US" sz="1800"/>
              <a:t>•Der Christen Stat, 1688. </a:t>
            </a:r>
          </a:p>
        </p:txBody>
      </p:sp>
      <p:pic>
        <p:nvPicPr>
          <p:cNvPr id="3277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2690813"/>
            <a:ext cx="2225675" cy="385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3452813"/>
            <a:ext cx="1822450" cy="30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6" name="Rectangle 2"/>
          <p:cNvSpPr>
            <a:spLocks noChangeArrowheads="1"/>
          </p:cNvSpPr>
          <p:nvPr/>
        </p:nvSpPr>
        <p:spPr bwMode="auto">
          <a:xfrm>
            <a:off x="844550" y="3843338"/>
            <a:ext cx="24479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en-US" sz="1800"/>
              <a:t>Johann Joachim Becher, 1635-1682</a:t>
            </a:r>
          </a:p>
          <a:p>
            <a:pPr eaLnBrk="1" hangingPunct="1">
              <a:spcBef>
                <a:spcPct val="0"/>
              </a:spcBef>
              <a:buFontTx/>
              <a:buNone/>
            </a:pPr>
            <a:r>
              <a:rPr lang="de-DE" altLang="en-US" sz="1800" i="1"/>
              <a:t>Politischer Discurs von den eigentlichen Ursachen des Auf- und Abnehmens der Städte, Länder und Republiken</a:t>
            </a:r>
            <a:r>
              <a:rPr lang="de-DE" altLang="en-US" sz="1800"/>
              <a:t>, 1668.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60350"/>
            <a:ext cx="3443288"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1"/>
          <p:cNvSpPr>
            <a:spLocks noChangeArrowheads="1"/>
          </p:cNvSpPr>
          <p:nvPr/>
        </p:nvSpPr>
        <p:spPr bwMode="auto">
          <a:xfrm>
            <a:off x="4427538" y="620713"/>
            <a:ext cx="43926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en-US" sz="1800"/>
              <a:t>Philip Wilhelm von Hornick, 1638-1712. </a:t>
            </a:r>
          </a:p>
          <a:p>
            <a:pPr eaLnBrk="1" hangingPunct="1">
              <a:spcBef>
                <a:spcPct val="0"/>
              </a:spcBef>
              <a:buFontTx/>
              <a:buNone/>
            </a:pPr>
            <a:r>
              <a:rPr lang="de-DE" altLang="en-US" sz="1800"/>
              <a:t>•</a:t>
            </a:r>
            <a:r>
              <a:rPr lang="de-DE" altLang="en-US" sz="1800" i="1"/>
              <a:t>Oesterreich über alles, wann es nur will </a:t>
            </a:r>
            <a:r>
              <a:rPr lang="de-DE" altLang="en-US" sz="1800"/>
              <a:t>1684.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684213" y="765175"/>
            <a:ext cx="4572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Bernardo Davanzati, 1529-1606</a:t>
            </a:r>
          </a:p>
          <a:p>
            <a:pPr eaLnBrk="1" hangingPunct="1">
              <a:spcBef>
                <a:spcPct val="0"/>
              </a:spcBef>
              <a:buFontTx/>
              <a:buNone/>
            </a:pPr>
            <a:r>
              <a:rPr lang="en-GB" altLang="en-US" sz="1800" i="1"/>
              <a:t>A Discourse Upon Coins</a:t>
            </a:r>
            <a:r>
              <a:rPr lang="en-GB" altLang="en-US" sz="1800"/>
              <a:t>, 1588 </a:t>
            </a:r>
            <a:endParaRPr lang="el-GR" altLang="en-US" sz="1800"/>
          </a:p>
          <a:p>
            <a:pPr eaLnBrk="1" hangingPunct="1">
              <a:spcBef>
                <a:spcPct val="0"/>
              </a:spcBef>
              <a:buFontTx/>
              <a:buNone/>
            </a:pPr>
            <a:r>
              <a:rPr lang="en-GB" altLang="en-US" sz="1800"/>
              <a:t>Giovani Botero, c.1544–1617</a:t>
            </a:r>
          </a:p>
          <a:p>
            <a:pPr eaLnBrk="1" hangingPunct="1">
              <a:spcBef>
                <a:spcPct val="0"/>
              </a:spcBef>
              <a:buFontTx/>
              <a:buNone/>
            </a:pPr>
            <a:r>
              <a:rPr lang="en-GB" altLang="en-US" sz="1800" i="1"/>
              <a:t>The Greatness of Cities: A Treatise Concerning The Causes of the Magnificency and Greatness of Cities</a:t>
            </a:r>
            <a:r>
              <a:rPr lang="en-GB" altLang="en-US" sz="1800"/>
              <a:t> (1606 English), </a:t>
            </a:r>
          </a:p>
          <a:p>
            <a:pPr eaLnBrk="1" hangingPunct="1">
              <a:spcBef>
                <a:spcPct val="0"/>
              </a:spcBef>
              <a:buFontTx/>
              <a:buNone/>
            </a:pPr>
            <a:r>
              <a:rPr lang="en-GB" altLang="en-US" sz="1800" i="1"/>
              <a:t>Della Ragion di Stato: Libri dieci </a:t>
            </a:r>
            <a:r>
              <a:rPr lang="en-GB" altLang="en-US" sz="1800"/>
              <a:t>[Delle cause della grandezza delle città 1588]</a:t>
            </a:r>
          </a:p>
          <a:p>
            <a:pPr eaLnBrk="1" hangingPunct="1">
              <a:spcBef>
                <a:spcPct val="0"/>
              </a:spcBef>
              <a:buFontTx/>
              <a:buNone/>
            </a:pPr>
            <a:r>
              <a:rPr lang="en-GB" altLang="en-US" sz="1800"/>
              <a:t>Antonio Genovesi, 1712 –1769</a:t>
            </a:r>
          </a:p>
          <a:p>
            <a:pPr eaLnBrk="1" hangingPunct="1">
              <a:spcBef>
                <a:spcPct val="0"/>
              </a:spcBef>
              <a:buFontTx/>
              <a:buNone/>
            </a:pPr>
            <a:r>
              <a:rPr lang="en-GB" altLang="en-US" sz="1800" i="1"/>
              <a:t>Delle lezioni di commercio o sia d'economia civile</a:t>
            </a:r>
            <a:r>
              <a:rPr lang="en-GB" altLang="en-US" sz="1800"/>
              <a:t>, 1765</a:t>
            </a:r>
          </a:p>
          <a:p>
            <a:pPr eaLnBrk="1" hangingPunct="1">
              <a:spcBef>
                <a:spcPct val="0"/>
              </a:spcBef>
              <a:buFontTx/>
              <a:buNone/>
            </a:pPr>
            <a:r>
              <a:rPr lang="en-GB" altLang="en-US" sz="1800" i="1"/>
              <a:t>Diceosina  o'sia  filosofia  del  giusto  e  dell'onesto</a:t>
            </a:r>
            <a:r>
              <a:rPr lang="en-GB" altLang="en-US" sz="1800"/>
              <a:t>, 1767 [1835 edition]</a:t>
            </a:r>
          </a:p>
          <a:p>
            <a:pPr eaLnBrk="1" hangingPunct="1">
              <a:spcBef>
                <a:spcPct val="0"/>
              </a:spcBef>
              <a:buFontTx/>
              <a:buNone/>
            </a:pPr>
            <a:r>
              <a:rPr lang="en-GB" altLang="en-US" sz="1800"/>
              <a:t>Pietro Verri, 1728-1797</a:t>
            </a:r>
          </a:p>
          <a:p>
            <a:pPr eaLnBrk="1" hangingPunct="1">
              <a:spcBef>
                <a:spcPct val="0"/>
              </a:spcBef>
              <a:buFontTx/>
              <a:buNone/>
            </a:pPr>
            <a:r>
              <a:rPr lang="en-GB" altLang="en-US" sz="1800" i="1"/>
              <a:t>Meditazioni sulla economia politica </a:t>
            </a:r>
            <a:r>
              <a:rPr lang="en-GB" altLang="en-US" sz="1800"/>
              <a:t>(1771)</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812800"/>
            <a:ext cx="9366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716213"/>
            <a:ext cx="1011238"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4581525"/>
            <a:ext cx="1335088"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76250"/>
            <a:ext cx="3632200"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549275"/>
            <a:ext cx="459105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4410075"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9525"/>
            <a:ext cx="4486275"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92150"/>
            <a:ext cx="4278312" cy="412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12875"/>
            <a:ext cx="3870325" cy="412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70000" lnSpcReduction="20000"/>
          </a:bodyPr>
          <a:lstStyle/>
          <a:p>
            <a:pPr marL="0" eaLnBrk="1" fontAlgn="auto" hangingPunct="1">
              <a:spcAft>
                <a:spcPts val="0"/>
              </a:spcAft>
              <a:buFont typeface="Arial" pitchFamily="34" charset="0"/>
              <a:buChar char="•"/>
              <a:defRPr/>
            </a:pPr>
            <a:r>
              <a:rPr lang="el-GR" b="1" dirty="0" smtClean="0"/>
              <a:t>Μερκαντιλισμός</a:t>
            </a:r>
            <a:endParaRPr lang="el-GR" b="1" dirty="0"/>
          </a:p>
          <a:p>
            <a:pPr marL="400050" lvl="1" eaLnBrk="1" fontAlgn="auto" hangingPunct="1">
              <a:spcAft>
                <a:spcPts val="0"/>
              </a:spcAft>
              <a:buFont typeface="Arial" pitchFamily="34" charset="0"/>
              <a:buChar char="•"/>
              <a:defRPr/>
            </a:pPr>
            <a:r>
              <a:rPr lang="el-GR" dirty="0" smtClean="0"/>
              <a:t>Ερμηνείες του μερκαντιλισμού</a:t>
            </a:r>
          </a:p>
          <a:p>
            <a:pPr marL="800100" lvl="2" eaLnBrk="1" fontAlgn="auto" hangingPunct="1">
              <a:spcAft>
                <a:spcPts val="0"/>
              </a:spcAft>
              <a:buFont typeface="Arial" pitchFamily="34" charset="0"/>
              <a:buChar char="•"/>
              <a:defRPr/>
            </a:pPr>
            <a:r>
              <a:rPr lang="en-US" dirty="0" smtClean="0"/>
              <a:t>Mirabeau, Smith, Viner</a:t>
            </a:r>
          </a:p>
          <a:p>
            <a:pPr marL="800100" lvl="2" eaLnBrk="1" fontAlgn="auto" hangingPunct="1">
              <a:spcAft>
                <a:spcPts val="0"/>
              </a:spcAft>
              <a:buFont typeface="Arial" pitchFamily="34" charset="0"/>
              <a:buChar char="•"/>
              <a:defRPr/>
            </a:pPr>
            <a:r>
              <a:rPr lang="el-GR" dirty="0" smtClean="0"/>
              <a:t>Ιστορική Σχολή [</a:t>
            </a:r>
            <a:r>
              <a:rPr lang="en-US" dirty="0" smtClean="0"/>
              <a:t>G. Schmoller]. E.F. Heckscher</a:t>
            </a:r>
            <a:endParaRPr lang="el-GR" dirty="0" smtClean="0"/>
          </a:p>
          <a:p>
            <a:pPr marL="400050" lvl="1" eaLnBrk="1" fontAlgn="auto" hangingPunct="1">
              <a:spcAft>
                <a:spcPts val="0"/>
              </a:spcAft>
              <a:buFont typeface="Arial" pitchFamily="34" charset="0"/>
              <a:buChar char="•"/>
              <a:defRPr/>
            </a:pPr>
            <a:r>
              <a:rPr lang="el-GR" dirty="0" smtClean="0"/>
              <a:t>Χώρες / συγγραφείς / περίοδοι μερκαντιλισμού</a:t>
            </a:r>
          </a:p>
          <a:p>
            <a:pPr marL="800100" lvl="2" eaLnBrk="1" fontAlgn="auto" hangingPunct="1">
              <a:spcAft>
                <a:spcPts val="0"/>
              </a:spcAft>
              <a:buFont typeface="Arial" pitchFamily="34" charset="0"/>
              <a:buChar char="•"/>
              <a:defRPr/>
            </a:pPr>
            <a:r>
              <a:rPr lang="el-GR" i="1" dirty="0" smtClean="0"/>
              <a:t>Αγγλία, Γαλλία, Γερμανία/Αυστρία, Ιταλία</a:t>
            </a:r>
          </a:p>
          <a:p>
            <a:pPr marL="1257300" lvl="3" eaLnBrk="1" fontAlgn="auto" hangingPunct="1">
              <a:spcAft>
                <a:spcPts val="0"/>
              </a:spcAft>
              <a:buFont typeface="Arial" pitchFamily="34" charset="0"/>
              <a:buChar char="•"/>
              <a:defRPr/>
            </a:pPr>
            <a:r>
              <a:rPr lang="en-US" i="1" dirty="0" smtClean="0"/>
              <a:t>Thomas Gresham, John Hales, </a:t>
            </a:r>
            <a:r>
              <a:rPr lang="en-US" b="1" i="1" dirty="0" smtClean="0"/>
              <a:t>Thomas Mun</a:t>
            </a:r>
            <a:r>
              <a:rPr lang="en-US" i="1" dirty="0" smtClean="0"/>
              <a:t>, Edward </a:t>
            </a:r>
            <a:r>
              <a:rPr lang="en-US" i="1" dirty="0" err="1" smtClean="0"/>
              <a:t>Misselden</a:t>
            </a:r>
            <a:r>
              <a:rPr lang="en-US" i="1" dirty="0" smtClean="0"/>
              <a:t>, Gerrard de </a:t>
            </a:r>
            <a:r>
              <a:rPr lang="en-US" i="1" dirty="0" err="1" smtClean="0"/>
              <a:t>Malynes</a:t>
            </a:r>
            <a:r>
              <a:rPr lang="en-US" i="1" dirty="0" smtClean="0"/>
              <a:t>, </a:t>
            </a:r>
            <a:r>
              <a:rPr lang="en-US" b="1" i="1" dirty="0" smtClean="0"/>
              <a:t>William Petty</a:t>
            </a:r>
            <a:r>
              <a:rPr lang="en-US" i="1" dirty="0" smtClean="0"/>
              <a:t>, John Locke, Dudley North, Josiah Child, Charles </a:t>
            </a:r>
            <a:r>
              <a:rPr lang="en-US" i="1" dirty="0" err="1" smtClean="0"/>
              <a:t>D’Avenant</a:t>
            </a:r>
            <a:r>
              <a:rPr lang="en-US" i="1" dirty="0" smtClean="0"/>
              <a:t>, Nicholas </a:t>
            </a:r>
            <a:r>
              <a:rPr lang="en-US" i="1" dirty="0" err="1" smtClean="0"/>
              <a:t>Barbon</a:t>
            </a:r>
            <a:r>
              <a:rPr lang="en-US" i="1" dirty="0" smtClean="0"/>
              <a:t>, </a:t>
            </a:r>
            <a:r>
              <a:rPr lang="en-US" b="1" i="1" dirty="0" smtClean="0"/>
              <a:t>Bernard de Mandeville</a:t>
            </a:r>
            <a:r>
              <a:rPr lang="en-US" i="1" dirty="0" smtClean="0"/>
              <a:t>, </a:t>
            </a:r>
            <a:r>
              <a:rPr lang="en-US" b="1" i="1" dirty="0" smtClean="0"/>
              <a:t>James Steuart</a:t>
            </a:r>
          </a:p>
          <a:p>
            <a:pPr marL="1257300" lvl="3" eaLnBrk="1" fontAlgn="auto" hangingPunct="1">
              <a:spcAft>
                <a:spcPts val="0"/>
              </a:spcAft>
              <a:buFont typeface="Arial" pitchFamily="34" charset="0"/>
              <a:buChar char="•"/>
              <a:defRPr/>
            </a:pPr>
            <a:r>
              <a:rPr lang="en-US" i="1" dirty="0" smtClean="0"/>
              <a:t>Jean </a:t>
            </a:r>
            <a:r>
              <a:rPr lang="en-US" i="1" dirty="0" err="1" smtClean="0"/>
              <a:t>Bodin</a:t>
            </a:r>
            <a:r>
              <a:rPr lang="en-US" i="1" dirty="0" smtClean="0"/>
              <a:t>, Antoine de </a:t>
            </a:r>
            <a:r>
              <a:rPr lang="en-US" i="1" dirty="0" err="1" smtClean="0"/>
              <a:t>Monchrestien</a:t>
            </a:r>
            <a:r>
              <a:rPr lang="en-US" i="1" dirty="0" smtClean="0"/>
              <a:t>, Jean-Baptiste Colbert</a:t>
            </a:r>
          </a:p>
          <a:p>
            <a:pPr marL="1257300" lvl="3" eaLnBrk="1" fontAlgn="auto" hangingPunct="1">
              <a:spcAft>
                <a:spcPts val="0"/>
              </a:spcAft>
              <a:buFont typeface="Arial" pitchFamily="34" charset="0"/>
              <a:buChar char="•"/>
              <a:defRPr/>
            </a:pPr>
            <a:r>
              <a:rPr lang="en-US" i="1" dirty="0"/>
              <a:t> </a:t>
            </a:r>
            <a:r>
              <a:rPr lang="en-US" i="1" dirty="0" err="1"/>
              <a:t>Veit</a:t>
            </a:r>
            <a:r>
              <a:rPr lang="en-US" i="1" dirty="0"/>
              <a:t> Ludwig von </a:t>
            </a:r>
            <a:r>
              <a:rPr lang="en-US" i="1" dirty="0" err="1"/>
              <a:t>Seckendorff</a:t>
            </a:r>
            <a:r>
              <a:rPr lang="en-US" i="1" dirty="0"/>
              <a:t>, Johann Joachim </a:t>
            </a:r>
            <a:r>
              <a:rPr lang="en-US" i="1" dirty="0" err="1" smtClean="0"/>
              <a:t>Becher</a:t>
            </a:r>
            <a:r>
              <a:rPr lang="en-US" i="1" dirty="0"/>
              <a:t>, Philip Wilhelm von </a:t>
            </a:r>
            <a:r>
              <a:rPr lang="en-US" i="1" dirty="0" err="1" smtClean="0"/>
              <a:t>Hornick</a:t>
            </a:r>
            <a:endParaRPr lang="en-US" i="1" dirty="0" smtClean="0"/>
          </a:p>
          <a:p>
            <a:pPr marL="1257300" lvl="3" eaLnBrk="1" fontAlgn="auto" hangingPunct="1">
              <a:spcAft>
                <a:spcPts val="0"/>
              </a:spcAft>
              <a:buFont typeface="Arial" pitchFamily="34" charset="0"/>
              <a:buChar char="•"/>
              <a:defRPr/>
            </a:pPr>
            <a:r>
              <a:rPr lang="en-GB" i="1" dirty="0"/>
              <a:t>Bernardo Davanzati, Giovani </a:t>
            </a:r>
            <a:r>
              <a:rPr lang="en-GB" i="1" dirty="0" err="1" smtClean="0"/>
              <a:t>Botero</a:t>
            </a:r>
            <a:r>
              <a:rPr lang="en-GB" i="1" dirty="0"/>
              <a:t>, </a:t>
            </a:r>
            <a:r>
              <a:rPr lang="en-GB" i="1" dirty="0" smtClean="0"/>
              <a:t>Antonio Serra, Antonio </a:t>
            </a:r>
            <a:r>
              <a:rPr lang="en-GB" i="1" dirty="0"/>
              <a:t>Genovesi, Pietro </a:t>
            </a:r>
            <a:r>
              <a:rPr lang="en-GB" i="1" dirty="0" err="1" smtClean="0"/>
              <a:t>Verri</a:t>
            </a:r>
            <a:endParaRPr lang="en-GB" i="1" dirty="0" smtClean="0"/>
          </a:p>
          <a:p>
            <a:pPr marL="800100" lvl="2" eaLnBrk="1" fontAlgn="auto" hangingPunct="1">
              <a:spcAft>
                <a:spcPts val="0"/>
              </a:spcAft>
              <a:buFont typeface="Arial" pitchFamily="34" charset="0"/>
              <a:buChar char="•"/>
              <a:defRPr/>
            </a:pPr>
            <a:r>
              <a:rPr lang="el-GR" i="1" dirty="0" err="1" smtClean="0"/>
              <a:t>Μπουλιονισμός</a:t>
            </a:r>
            <a:r>
              <a:rPr lang="el-GR" i="1" dirty="0"/>
              <a:t> </a:t>
            </a:r>
            <a:r>
              <a:rPr lang="el-GR" i="1" dirty="0" smtClean="0"/>
              <a:t>/ Κλασικός μερκαντιλισμός / Ύστερος μερκαντιλισμός</a:t>
            </a:r>
          </a:p>
          <a:p>
            <a:pPr marL="0" indent="0" eaLnBrk="1" fontAlgn="auto" hangingPunct="1">
              <a:spcAft>
                <a:spcPts val="0"/>
              </a:spcAft>
              <a:buFont typeface="Arial" pitchFamily="34" charset="0"/>
              <a:buNone/>
              <a:defRPr/>
            </a:pP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908050"/>
            <a:ext cx="4514850"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3"/>
          <p:cNvSpPr>
            <a:spLocks noGrp="1"/>
          </p:cNvSpPr>
          <p:nvPr>
            <p:ph type="ctrTitle"/>
          </p:nvPr>
        </p:nvSpPr>
        <p:spPr>
          <a:xfrm>
            <a:off x="611188" y="908050"/>
            <a:ext cx="7772400" cy="1470025"/>
          </a:xfrm>
        </p:spPr>
        <p:txBody>
          <a:bodyPr/>
          <a:lstStyle/>
          <a:p>
            <a:pPr eaLnBrk="1" hangingPunct="1"/>
            <a:r>
              <a:rPr lang="en-US" altLang="el-GR" smtClean="0"/>
              <a:t>Sir William Petty (1623–1687)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4194175" cy="524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Rectangle 4"/>
          <p:cNvSpPr>
            <a:spLocks noChangeArrowheads="1"/>
          </p:cNvSpPr>
          <p:nvPr/>
        </p:nvSpPr>
        <p:spPr bwMode="auto">
          <a:xfrm>
            <a:off x="4932363" y="5013325"/>
            <a:ext cx="2447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Sir William Petty</a:t>
            </a:r>
          </a:p>
          <a:p>
            <a:pPr eaLnBrk="1" hangingPunct="1"/>
            <a:r>
              <a:rPr lang="en-US" altLang="en-US"/>
              <a:t>by Isaac Fuller</a:t>
            </a:r>
          </a:p>
          <a:p>
            <a:pPr eaLnBrk="1" hangingPunct="1"/>
            <a:r>
              <a:rPr lang="en-US" altLang="en-US"/>
              <a:t>oil on canvas, circa 1651, NPG</a:t>
            </a:r>
          </a:p>
        </p:txBody>
      </p:sp>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752475"/>
            <a:ext cx="2982913" cy="409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900113" y="1412875"/>
            <a:ext cx="75596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800" i="1"/>
              <a:t>A Treatise of Taxes and Contributions </a:t>
            </a:r>
            <a:r>
              <a:rPr lang="en-US" altLang="en-US" sz="2800"/>
              <a:t>(1662)</a:t>
            </a:r>
          </a:p>
          <a:p>
            <a:pPr eaLnBrk="1" hangingPunct="1"/>
            <a:r>
              <a:rPr lang="en-US" altLang="en-US" sz="2800" i="1"/>
              <a:t>Political Arithmetick </a:t>
            </a:r>
            <a:r>
              <a:rPr lang="en-US" altLang="en-US" sz="2800"/>
              <a:t>(approx. 1676, pub. 1690)</a:t>
            </a:r>
          </a:p>
          <a:p>
            <a:pPr eaLnBrk="1" hangingPunct="1"/>
            <a:r>
              <a:rPr lang="en-US" altLang="en-US" sz="2800" i="1"/>
              <a:t>Verbum Sapienti </a:t>
            </a:r>
            <a:r>
              <a:rPr lang="en-US" altLang="en-US" sz="2800"/>
              <a:t>(1664, pub. 1691)</a:t>
            </a:r>
          </a:p>
          <a:p>
            <a:pPr eaLnBrk="1" hangingPunct="1"/>
            <a:r>
              <a:rPr lang="en-US" altLang="en-US" sz="2800" i="1"/>
              <a:t>Political Anatomy of Ireland </a:t>
            </a:r>
            <a:r>
              <a:rPr lang="en-US" altLang="en-US" sz="2800"/>
              <a:t>(1672, pub. 1691)</a:t>
            </a:r>
          </a:p>
          <a:p>
            <a:pPr eaLnBrk="1" hangingPunct="1"/>
            <a:r>
              <a:rPr lang="en-US" altLang="en-US" sz="2800" i="1"/>
              <a:t>Quantulumcunque Concerning Money </a:t>
            </a:r>
            <a:r>
              <a:rPr lang="en-US" altLang="en-US" sz="2800"/>
              <a:t>(1682, pub. 1695)</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3600450"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692150"/>
            <a:ext cx="4056062" cy="496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534352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2982913"/>
            <a:ext cx="52197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564832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04813"/>
            <a:ext cx="3590925"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850" y="115888"/>
            <a:ext cx="4176713" cy="201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1075" y="1989138"/>
            <a:ext cx="4514850" cy="387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8" y="1133475"/>
            <a:ext cx="534352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350"/>
            <a:ext cx="3571875"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38" y="836613"/>
            <a:ext cx="5345112" cy="337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3"/>
          <p:cNvSpPr>
            <a:spLocks noGrp="1"/>
          </p:cNvSpPr>
          <p:nvPr>
            <p:ph type="ctrTitle"/>
          </p:nvPr>
        </p:nvSpPr>
        <p:spPr/>
        <p:txBody>
          <a:bodyPr/>
          <a:lstStyle/>
          <a:p>
            <a:pPr eaLnBrk="1" hangingPunct="1"/>
            <a:r>
              <a:rPr lang="el-GR" altLang="el-GR" smtClean="0"/>
              <a:t>Μερκαντιλισμός</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765175"/>
            <a:ext cx="3749675" cy="511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92150"/>
            <a:ext cx="6877050" cy="554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Τίτλος 6"/>
          <p:cNvSpPr>
            <a:spLocks noGrp="1"/>
          </p:cNvSpPr>
          <p:nvPr>
            <p:ph type="ctrTitle"/>
          </p:nvPr>
        </p:nvSpPr>
        <p:spPr/>
        <p:txBody>
          <a:bodyPr/>
          <a:lstStyle/>
          <a:p>
            <a:pPr eaLnBrk="1" hangingPunct="1"/>
            <a:r>
              <a:rPr lang="el-GR" altLang="el-GR" smtClean="0"/>
              <a:t>Τέλος Ενότητας</a:t>
            </a:r>
          </a:p>
        </p:txBody>
      </p:sp>
      <p:sp>
        <p:nvSpPr>
          <p:cNvPr id="51203"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7"/>
          <p:cNvSpPr>
            <a:spLocks noGrp="1"/>
          </p:cNvSpPr>
          <p:nvPr>
            <p:ph type="title"/>
          </p:nvPr>
        </p:nvSpPr>
        <p:spPr/>
        <p:txBody>
          <a:bodyPr/>
          <a:lstStyle/>
          <a:p>
            <a:pPr eaLnBrk="1" hangingPunct="1"/>
            <a:r>
              <a:rPr lang="el-GR" altLang="el-GR" smtClean="0"/>
              <a:t>Άδειες Χρήσης</a:t>
            </a:r>
          </a:p>
        </p:txBody>
      </p:sp>
      <p:sp>
        <p:nvSpPr>
          <p:cNvPr id="52227" name="Subtitle 8"/>
          <p:cNvSpPr>
            <a:spLocks noGrp="1"/>
          </p:cNvSpPr>
          <p:nvPr>
            <p:ph idx="1"/>
          </p:nvPr>
        </p:nvSpPr>
        <p:spPr>
          <a:xfrm>
            <a:off x="463550" y="1557338"/>
            <a:ext cx="8229600" cy="4525962"/>
          </a:xfrm>
        </p:spPr>
        <p:txBody>
          <a:bodyPr/>
          <a:lstStyle/>
          <a:p>
            <a:pPr eaLnBrk="1" hangingPunct="1"/>
            <a:r>
              <a:rPr lang="el-GR" altLang="el-GR" sz="2800" smtClean="0"/>
              <a:t>Το παρόν εκπαιδευτικό υλικό υπόκειται σε</a:t>
            </a:r>
            <a:r>
              <a:rPr lang="en-US" altLang="el-GR" sz="2800" smtClean="0"/>
              <a:t> </a:t>
            </a:r>
            <a:r>
              <a:rPr lang="el-GR" altLang="el-GR" sz="2800" smtClean="0"/>
              <a:t>άδειες χρήσης </a:t>
            </a:r>
            <a:r>
              <a:rPr lang="en-US" altLang="el-GR" sz="2800" smtClean="0"/>
              <a:t>Creative Commons. </a:t>
            </a:r>
          </a:p>
          <a:p>
            <a:pPr eaLnBrk="1" hangingPunct="1"/>
            <a:r>
              <a:rPr lang="el-GR" altLang="el-GR" sz="2800" smtClean="0"/>
              <a:t>Για εκπαιδευτικό υλικό, όπως εικόνες, που υπόκειται σε άλλου τύπου άδειας χρήσης, η άδεια χρήσης αναφέρεται ρητώς. </a:t>
            </a:r>
          </a:p>
        </p:txBody>
      </p:sp>
      <p:pic>
        <p:nvPicPr>
          <p:cNvPr id="52228"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l-GR" altLang="el-GR" smtClean="0"/>
              <a:t>Χρηματοδότηση</a:t>
            </a:r>
          </a:p>
        </p:txBody>
      </p:sp>
      <p:sp>
        <p:nvSpPr>
          <p:cNvPr id="53251" name="Content Placeholder 2"/>
          <p:cNvSpPr>
            <a:spLocks noGrp="1"/>
          </p:cNvSpPr>
          <p:nvPr>
            <p:ph idx="1"/>
          </p:nvPr>
        </p:nvSpPr>
        <p:spPr>
          <a:xfrm>
            <a:off x="457200" y="1341438"/>
            <a:ext cx="8229600" cy="4525962"/>
          </a:xfrm>
        </p:spPr>
        <p:txBody>
          <a:bodyPr/>
          <a:lstStyle/>
          <a:p>
            <a:pPr eaLnBrk="1" hangingPunct="1"/>
            <a:r>
              <a:rPr lang="el-GR" altLang="el-GR" sz="2000" smtClean="0"/>
              <a:t>Το παρόν εκπαιδευτικό υλικό έχει αναπτυχθεί στα πλαίσια του εκπαιδευτικού έργου του διδάσκοντα.</a:t>
            </a:r>
            <a:endParaRPr lang="en-US" altLang="el-GR" sz="2000" smtClean="0"/>
          </a:p>
          <a:p>
            <a:pPr eaLnBrk="1" hangingPunct="1"/>
            <a:r>
              <a:rPr lang="el-GR" altLang="el-GR" sz="2000" smtClean="0"/>
              <a:t>Το έργο «</a:t>
            </a:r>
            <a:r>
              <a:rPr lang="el-GR" altLang="el-GR" sz="2000" b="1" smtClean="0"/>
              <a:t>Ανοικτά Ακαδημαϊκά Μαθήματα στο Πανεπιστήμιο Αθηνών</a:t>
            </a:r>
            <a:r>
              <a:rPr lang="el-GR" altLang="el-GR" sz="2000" smtClean="0"/>
              <a:t>» έχει χρηματοδοτήσει μόνο την αναδιαμόρφωση του εκπαιδευτικού υλικού. </a:t>
            </a:r>
            <a:endParaRPr lang="en-US" altLang="el-GR" sz="2000" smtClean="0"/>
          </a:p>
          <a:p>
            <a:pPr eaLnBrk="1" hangingPunct="1"/>
            <a:r>
              <a:rPr lang="el-GR" altLang="el-GR"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3252"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l-GR" altLang="el-GR" sz="4000" smtClean="0"/>
              <a:t>Μερκαντιλισμός</a:t>
            </a:r>
            <a:endParaRPr lang="en-GB" altLang="el-GR" sz="4000" smtClean="0"/>
          </a:p>
        </p:txBody>
      </p:sp>
      <p:sp>
        <p:nvSpPr>
          <p:cNvPr id="13315" name="Content Placeholder 2"/>
          <p:cNvSpPr>
            <a:spLocks noGrp="1"/>
          </p:cNvSpPr>
          <p:nvPr>
            <p:ph idx="1"/>
          </p:nvPr>
        </p:nvSpPr>
        <p:spPr>
          <a:xfrm>
            <a:off x="463550" y="1557338"/>
            <a:ext cx="8229600" cy="4525962"/>
          </a:xfrm>
        </p:spPr>
        <p:txBody>
          <a:bodyPr/>
          <a:lstStyle/>
          <a:p>
            <a:pPr eaLnBrk="1" hangingPunct="1"/>
            <a:r>
              <a:rPr lang="el-GR" altLang="el-GR" sz="2000" smtClean="0"/>
              <a:t>Ο όρος μερκαντιλισμός δημιουργείται μετά το φαινόμενο και έχει κριτική χροιά.  Δύο ερμηνείες: Η </a:t>
            </a:r>
            <a:r>
              <a:rPr lang="el-GR" altLang="el-GR" sz="2000" b="1" smtClean="0"/>
              <a:t>αρνητική</a:t>
            </a:r>
            <a:r>
              <a:rPr lang="el-GR" altLang="el-GR" sz="2000" smtClean="0"/>
              <a:t> (</a:t>
            </a:r>
            <a:r>
              <a:rPr lang="en-US" altLang="el-GR" sz="2000" smtClean="0"/>
              <a:t>Mirabeau – Smith)</a:t>
            </a:r>
            <a:endParaRPr lang="el-GR" altLang="el-GR" sz="2000" smtClean="0"/>
          </a:p>
          <a:p>
            <a:pPr eaLnBrk="1" hangingPunct="1"/>
            <a:r>
              <a:rPr lang="en-GB" altLang="el-GR" sz="2000" smtClean="0"/>
              <a:t>Victor de Riqueti, Marquis de </a:t>
            </a:r>
            <a:r>
              <a:rPr lang="en-GB" altLang="el-GR" sz="2000" b="1" smtClean="0"/>
              <a:t>Mirabeau</a:t>
            </a:r>
            <a:r>
              <a:rPr lang="en-GB" altLang="el-GR" sz="2000" smtClean="0"/>
              <a:t>, </a:t>
            </a:r>
            <a:r>
              <a:rPr lang="el-GR" altLang="el-GR" sz="2000" smtClean="0"/>
              <a:t>(</a:t>
            </a:r>
            <a:r>
              <a:rPr lang="en-GB" altLang="el-GR" sz="2000" smtClean="0"/>
              <a:t>1715-1789</a:t>
            </a:r>
            <a:r>
              <a:rPr lang="el-GR" altLang="el-GR" sz="2000" smtClean="0"/>
              <a:t>)</a:t>
            </a:r>
            <a:r>
              <a:rPr lang="en-US" altLang="el-GR" sz="2000" smtClean="0"/>
              <a:t> </a:t>
            </a:r>
            <a:r>
              <a:rPr lang="el-GR" altLang="el-GR" sz="2000" smtClean="0"/>
              <a:t>[φυσιοκράτης]</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781300"/>
            <a:ext cx="2376487"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781300"/>
            <a:ext cx="1800225" cy="305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8" name="TextBox 1"/>
          <p:cNvSpPr txBox="1">
            <a:spLocks noChangeArrowheads="1"/>
          </p:cNvSpPr>
          <p:nvPr/>
        </p:nvSpPr>
        <p:spPr bwMode="auto">
          <a:xfrm>
            <a:off x="5795963" y="2924175"/>
            <a:ext cx="23764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Système mercantile</a:t>
            </a:r>
            <a:endParaRPr lang="en-GB" altLang="el-GR" sz="1800"/>
          </a:p>
        </p:txBody>
      </p:sp>
      <p:sp>
        <p:nvSpPr>
          <p:cNvPr id="13319" name="TextBox 1"/>
          <p:cNvSpPr txBox="1">
            <a:spLocks noChangeArrowheads="1"/>
          </p:cNvSpPr>
          <p:nvPr/>
        </p:nvSpPr>
        <p:spPr bwMode="auto">
          <a:xfrm>
            <a:off x="5940425" y="3500438"/>
            <a:ext cx="23034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n-US" sz="1800"/>
              <a:t>Περιγράφει ένα σύστημα άμεσης κρατικής παρέμβασης στην οικονομία</a:t>
            </a:r>
            <a:endParaRPr lang="en-GB" altLang="en-US" sz="18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l-GR" altLang="el-GR" sz="4000" smtClean="0"/>
              <a:t>Μερκαντιλισμός</a:t>
            </a:r>
            <a:endParaRPr lang="en-GB" altLang="el-GR" sz="4000" smtClean="0"/>
          </a:p>
        </p:txBody>
      </p:sp>
      <p:sp>
        <p:nvSpPr>
          <p:cNvPr id="14339" name="Content Placeholder 2"/>
          <p:cNvSpPr>
            <a:spLocks noGrp="1"/>
          </p:cNvSpPr>
          <p:nvPr>
            <p:ph idx="1"/>
          </p:nvPr>
        </p:nvSpPr>
        <p:spPr>
          <a:xfrm>
            <a:off x="463550" y="1557338"/>
            <a:ext cx="8229600" cy="4525962"/>
          </a:xfrm>
        </p:spPr>
        <p:txBody>
          <a:bodyPr/>
          <a:lstStyle/>
          <a:p>
            <a:pPr eaLnBrk="1" hangingPunct="1"/>
            <a:r>
              <a:rPr lang="el-GR" altLang="el-GR" sz="2000" smtClean="0"/>
              <a:t>Ο όρος μερκαντιλισμός δημιουργείται μετά το φαινόμενο και έχει κριτική χροιά</a:t>
            </a:r>
          </a:p>
          <a:p>
            <a:pPr eaLnBrk="1" hangingPunct="1"/>
            <a:r>
              <a:rPr lang="en-GB" altLang="el-GR" sz="2000" smtClean="0"/>
              <a:t>Adam Smith,  </a:t>
            </a:r>
            <a:r>
              <a:rPr lang="el-GR" altLang="el-GR" sz="2000" smtClean="0"/>
              <a:t>(</a:t>
            </a:r>
            <a:r>
              <a:rPr lang="en-GB" altLang="el-GR" sz="2000" smtClean="0"/>
              <a:t>1723-1790</a:t>
            </a:r>
            <a:r>
              <a:rPr lang="el-GR" altLang="el-GR" sz="2000" smtClean="0"/>
              <a:t>)</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795588"/>
            <a:ext cx="2216150"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638" y="4868863"/>
            <a:ext cx="3767137" cy="80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550" y="3644900"/>
            <a:ext cx="2881313"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375" y="2871788"/>
            <a:ext cx="2100263" cy="312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l-GR" altLang="el-GR" sz="4000" smtClean="0"/>
              <a:t>Μερκαντιλισμός: αρνητική κριτική</a:t>
            </a:r>
            <a:endParaRPr lang="en-GB" altLang="el-GR" sz="4000" smtClean="0"/>
          </a:p>
        </p:txBody>
      </p:sp>
      <p:sp>
        <p:nvSpPr>
          <p:cNvPr id="15363" name="Content Placeholder 2"/>
          <p:cNvSpPr>
            <a:spLocks noGrp="1"/>
          </p:cNvSpPr>
          <p:nvPr>
            <p:ph idx="1"/>
          </p:nvPr>
        </p:nvSpPr>
        <p:spPr>
          <a:xfrm>
            <a:off x="463550" y="1557338"/>
            <a:ext cx="8229600" cy="4525962"/>
          </a:xfrm>
        </p:spPr>
        <p:txBody>
          <a:bodyPr/>
          <a:lstStyle/>
          <a:p>
            <a:pPr eaLnBrk="1" hangingPunct="1">
              <a:defRPr/>
            </a:pPr>
            <a:r>
              <a:rPr lang="en-US" altLang="el-GR" sz="2000" dirty="0" smtClean="0"/>
              <a:t>O </a:t>
            </a:r>
            <a:r>
              <a:rPr lang="el-GR" altLang="el-GR" sz="2000" dirty="0" smtClean="0"/>
              <a:t>μερκαντιλισμός συγχέει το χρήμα [πολύτιμα μέταλλα] με τον πλούτο</a:t>
            </a:r>
          </a:p>
          <a:p>
            <a:pPr eaLnBrk="1" hangingPunct="1">
              <a:defRPr/>
            </a:pPr>
            <a:r>
              <a:rPr lang="el-GR" altLang="el-GR" sz="2000" dirty="0" smtClean="0"/>
              <a:t>Πιστεύει ότι μια οικονομία δε μπορεί να αυτορυθμισθεί και ως εκ τούτου απαιτείται μια ρύθμιση από το κράτος</a:t>
            </a:r>
          </a:p>
          <a:p>
            <a:pPr eaLnBrk="1" hangingPunct="1">
              <a:defRPr/>
            </a:pPr>
            <a:r>
              <a:rPr lang="el-GR" altLang="el-GR" sz="2000" dirty="0" smtClean="0"/>
              <a:t>Δίνει λανθασμένα έμφαση στο εμπορικό ισοζύγιο, στην απαγόρευση εξόδου πολυτίμων μετάλλων και στον προστατευτισμό.</a:t>
            </a:r>
          </a:p>
          <a:p>
            <a:pPr eaLnBrk="1" hangingPunct="1">
              <a:defRPr/>
            </a:pPr>
            <a:r>
              <a:rPr lang="el-GR" altLang="el-GR" sz="2000" dirty="0" smtClean="0"/>
              <a:t>Η αρνητική αυτή άποψη συνεχίστηκε στην κλασική πολιτική οικονομία [</a:t>
            </a:r>
            <a:r>
              <a:rPr lang="en-US" altLang="el-GR" sz="2000" dirty="0" smtClean="0"/>
              <a:t>JR McCulloch] </a:t>
            </a:r>
            <a:r>
              <a:rPr lang="el-GR" altLang="el-GR" sz="2000" dirty="0" smtClean="0"/>
              <a:t>στη φιλελεύθερη σχολή και ακόμα και σήμερα ο μερκαντιλισμός αντιμετωπίζεται ως προσοδοθηρία </a:t>
            </a:r>
            <a:r>
              <a:rPr lang="en-US" altLang="el-GR" sz="2000" dirty="0" smtClean="0"/>
              <a:t>(rent-seeking)</a:t>
            </a:r>
            <a:r>
              <a:rPr lang="el-GR" altLang="el-GR" sz="2000" dirty="0"/>
              <a:t>:</a:t>
            </a:r>
            <a:r>
              <a:rPr lang="en-US" altLang="el-GR" sz="2000" dirty="0" smtClean="0"/>
              <a:t> </a:t>
            </a:r>
            <a:endParaRPr lang="el-GR" altLang="el-GR" sz="2000" dirty="0" smtClean="0"/>
          </a:p>
          <a:p>
            <a:pPr marL="0" indent="0" eaLnBrk="1" hangingPunct="1">
              <a:buFont typeface="Arial" charset="0"/>
              <a:buNone/>
              <a:defRPr/>
            </a:pPr>
            <a:r>
              <a:rPr lang="en-US" altLang="el-GR" sz="2000" dirty="0" smtClean="0"/>
              <a:t>R</a:t>
            </a:r>
            <a:r>
              <a:rPr lang="en-US" altLang="el-GR" sz="2000" dirty="0"/>
              <a:t>. E. </a:t>
            </a:r>
            <a:r>
              <a:rPr lang="en-US" altLang="el-GR" sz="2000" dirty="0" err="1" smtClean="0"/>
              <a:t>Ekelund</a:t>
            </a:r>
            <a:r>
              <a:rPr lang="en-US" altLang="el-GR" sz="2000" dirty="0" smtClean="0"/>
              <a:t> </a:t>
            </a:r>
            <a:r>
              <a:rPr lang="el-GR" altLang="el-GR" sz="2000" dirty="0" smtClean="0"/>
              <a:t>&amp;</a:t>
            </a:r>
            <a:r>
              <a:rPr lang="en-US" altLang="el-GR" sz="2000" dirty="0"/>
              <a:t> R. K. </a:t>
            </a:r>
            <a:r>
              <a:rPr lang="en-US" altLang="el-GR" sz="2000" dirty="0" err="1" smtClean="0"/>
              <a:t>Tollison</a:t>
            </a:r>
            <a:r>
              <a:rPr lang="el-GR" altLang="el-GR" sz="2000" dirty="0" smtClean="0"/>
              <a:t>,</a:t>
            </a:r>
            <a:r>
              <a:rPr lang="en-US" altLang="el-GR" sz="2000" dirty="0" smtClean="0"/>
              <a:t> </a:t>
            </a:r>
            <a:r>
              <a:rPr lang="en-US" altLang="el-GR" sz="2000" i="1" dirty="0" smtClean="0"/>
              <a:t>Politicized Economics. Monarchy, Monopoly and Mercantilism</a:t>
            </a:r>
            <a:r>
              <a:rPr lang="en-US" altLang="el-GR" sz="2000" dirty="0" smtClean="0"/>
              <a:t>. </a:t>
            </a:r>
            <a:r>
              <a:rPr lang="en-US" altLang="el-GR" sz="2000" dirty="0"/>
              <a:t>1997</a:t>
            </a:r>
            <a:endParaRPr lang="el-GR" altLang="el-GR" sz="20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l-GR" altLang="el-GR" sz="4000" smtClean="0"/>
              <a:t>Μερκαντιλισμός</a:t>
            </a:r>
            <a:endParaRPr lang="en-GB" altLang="el-GR" sz="4000" smtClean="0"/>
          </a:p>
        </p:txBody>
      </p:sp>
      <p:sp>
        <p:nvSpPr>
          <p:cNvPr id="16387" name="Content Placeholder 2"/>
          <p:cNvSpPr>
            <a:spLocks noGrp="1"/>
          </p:cNvSpPr>
          <p:nvPr>
            <p:ph idx="1"/>
          </p:nvPr>
        </p:nvSpPr>
        <p:spPr>
          <a:xfrm>
            <a:off x="463550" y="1557338"/>
            <a:ext cx="8229600" cy="4525962"/>
          </a:xfrm>
        </p:spPr>
        <p:txBody>
          <a:bodyPr/>
          <a:lstStyle/>
          <a:p>
            <a:pPr eaLnBrk="1" hangingPunct="1"/>
            <a:r>
              <a:rPr lang="el-GR" altLang="el-GR" sz="2000" smtClean="0"/>
              <a:t>Ο όρος μερκαντιλισμός δημιουργείται μετά το φαινόμενο και έχει κριτική χροιά.  Δύο ερμηνείες: Η </a:t>
            </a:r>
            <a:r>
              <a:rPr lang="el-GR" altLang="el-GR" sz="2000" b="1" smtClean="0"/>
              <a:t>θετική </a:t>
            </a:r>
            <a:r>
              <a:rPr lang="el-GR" altLang="el-GR" sz="2000" smtClean="0"/>
              <a:t>(</a:t>
            </a:r>
            <a:r>
              <a:rPr lang="en-US" altLang="el-GR" sz="2000" smtClean="0"/>
              <a:t>Schmoller)</a:t>
            </a:r>
            <a:endParaRPr lang="el-GR" altLang="el-GR" sz="2000" smtClean="0"/>
          </a:p>
          <a:p>
            <a:pPr eaLnBrk="1" hangingPunct="1"/>
            <a:r>
              <a:rPr lang="en-GB" altLang="el-GR" sz="2000" smtClean="0"/>
              <a:t>Gustav Schmoller </a:t>
            </a:r>
            <a:r>
              <a:rPr lang="el-GR" altLang="el-GR" sz="2000" smtClean="0"/>
              <a:t>(</a:t>
            </a:r>
            <a:r>
              <a:rPr lang="en-GB" altLang="el-GR" sz="2000" smtClean="0"/>
              <a:t>1838-1917</a:t>
            </a:r>
            <a:r>
              <a:rPr lang="el-GR" altLang="el-GR" sz="2000" smtClean="0"/>
              <a:t>) [Γερμανική Ιστορική Σχολή]</a:t>
            </a: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2852738"/>
            <a:ext cx="2116137" cy="341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852738"/>
            <a:ext cx="2376487" cy="338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549275"/>
            <a:ext cx="4189413" cy="425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913" y="620713"/>
            <a:ext cx="3024187" cy="2447925"/>
          </a:xfrm>
          <a:prstGeom prst="rect">
            <a:avLst/>
          </a:prstGeom>
        </p:spPr>
        <p:txBody>
          <a:bodyPr anchor="ctr">
            <a:normAutofit fontScale="85000" lnSpcReduction="10000"/>
          </a:bodyPr>
          <a:lstStyle/>
          <a:p>
            <a:pPr>
              <a:defRPr/>
            </a:pPr>
            <a:r>
              <a:rPr lang="el-GR" dirty="0"/>
              <a:t>Διακυβεύονταν ζητήματα πολιτικής ισχύος, τα οποία ήταν, ταυτόχρονα, ζητήματα οικονομικής οργάνωσης. Το διακύβευμα ήταν η δημιουργία </a:t>
            </a:r>
            <a:r>
              <a:rPr lang="el-GR" b="1" i="1" dirty="0"/>
              <a:t>πολιτικών</a:t>
            </a:r>
            <a:r>
              <a:rPr lang="el-GR" dirty="0"/>
              <a:t> οικονομιών ως ενιαίων οργανισμών, των οποίων το κέντρο έπρεπε να είναι, όχι απλά μια κρατική πολιτική που θα πήγαινε προς όλες τις κατευθύνσεις, αλλά μάλλον ο ζωντανός σφυγμός ενός ενιαίου συναισθήματος.</a:t>
            </a:r>
            <a:endParaRPr lang="en-GB" dirty="0"/>
          </a:p>
        </p:txBody>
      </p:sp>
      <p:sp>
        <p:nvSpPr>
          <p:cNvPr id="3" name="TextBox 2"/>
          <p:cNvSpPr txBox="1"/>
          <p:nvPr/>
        </p:nvSpPr>
        <p:spPr>
          <a:xfrm>
            <a:off x="5322888" y="3068638"/>
            <a:ext cx="3097212" cy="1584325"/>
          </a:xfrm>
          <a:prstGeom prst="rect">
            <a:avLst/>
          </a:prstGeom>
        </p:spPr>
        <p:txBody>
          <a:bodyPr anchor="ctr">
            <a:normAutofit fontScale="85000" lnSpcReduction="20000"/>
          </a:bodyPr>
          <a:lstStyle/>
          <a:p>
            <a:pPr>
              <a:defRPr/>
            </a:pPr>
            <a:r>
              <a:rPr lang="el-GR" dirty="0"/>
              <a:t>Μόνο όποιος αντιλαμβάνεται έτσι τον μερκαντιλισμό θα μπορέσει να τον κατανοήσει. Ο εσωτερικός του πυρήνας δεν είναι παρά δημιουργία του κράτους. Όχι δημιουργία κράτους  με τη στενή έννοια, αλλά δημιουργία κράτους και δημιουργία εθνικής οικονομίας ταυτόχρονα </a:t>
            </a: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1107</Words>
  <Application>Microsoft Office PowerPoint</Application>
  <PresentationFormat>On-screen Show (4:3)</PresentationFormat>
  <Paragraphs>138</Paragraphs>
  <Slides>44</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Calibri</vt:lpstr>
      <vt:lpstr>Arial</vt:lpstr>
      <vt:lpstr>ＭＳ Ｐゴシック</vt:lpstr>
      <vt:lpstr>Θέμα του Office</vt:lpstr>
      <vt:lpstr>Ιστορία Οικονομικών Θεωριών</vt:lpstr>
      <vt:lpstr>Σκοποί  ενότητας</vt:lpstr>
      <vt:lpstr>Περιεχόμενα ενότητας</vt:lpstr>
      <vt:lpstr>Μερκαντιλισμός</vt:lpstr>
      <vt:lpstr>Μερκαντιλισμός</vt:lpstr>
      <vt:lpstr>Μερκαντιλισμός</vt:lpstr>
      <vt:lpstr>Μερκαντιλισμός: αρνητική κριτική</vt:lpstr>
      <vt:lpstr>Μερκαντιλισμός</vt:lpstr>
      <vt:lpstr>PowerPoint Presentation</vt:lpstr>
      <vt:lpstr>PowerPoint Presentation</vt:lpstr>
      <vt:lpstr>Eli Filip Heckscher (1879-1952)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Sir William Petty (1623–1687)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Τέλος Ενότητας</vt:lpstr>
      <vt:lpstr>Άδειες Χρήσης</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2014-08-06T15:13:53Z</dcterms:modified>
</cp:coreProperties>
</file>