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58"/>
  </p:notesMasterIdLst>
  <p:sldIdLst>
    <p:sldId id="256" r:id="rId2"/>
    <p:sldId id="261" r:id="rId3"/>
    <p:sldId id="262" r:id="rId4"/>
    <p:sldId id="400" r:id="rId5"/>
    <p:sldId id="346" r:id="rId6"/>
    <p:sldId id="347" r:id="rId7"/>
    <p:sldId id="357" r:id="rId8"/>
    <p:sldId id="354" r:id="rId9"/>
    <p:sldId id="349" r:id="rId10"/>
    <p:sldId id="348" r:id="rId11"/>
    <p:sldId id="350" r:id="rId12"/>
    <p:sldId id="351" r:id="rId13"/>
    <p:sldId id="352" r:id="rId14"/>
    <p:sldId id="355" r:id="rId15"/>
    <p:sldId id="356" r:id="rId16"/>
    <p:sldId id="358" r:id="rId17"/>
    <p:sldId id="363" r:id="rId18"/>
    <p:sldId id="364" r:id="rId19"/>
    <p:sldId id="365" r:id="rId20"/>
    <p:sldId id="359" r:id="rId21"/>
    <p:sldId id="360" r:id="rId22"/>
    <p:sldId id="362" r:id="rId23"/>
    <p:sldId id="361" r:id="rId24"/>
    <p:sldId id="367" r:id="rId25"/>
    <p:sldId id="366" r:id="rId26"/>
    <p:sldId id="368" r:id="rId27"/>
    <p:sldId id="376" r:id="rId28"/>
    <p:sldId id="370" r:id="rId29"/>
    <p:sldId id="371" r:id="rId30"/>
    <p:sldId id="377" r:id="rId31"/>
    <p:sldId id="373" r:id="rId32"/>
    <p:sldId id="372" r:id="rId33"/>
    <p:sldId id="374" r:id="rId34"/>
    <p:sldId id="375" r:id="rId35"/>
    <p:sldId id="384" r:id="rId36"/>
    <p:sldId id="378" r:id="rId37"/>
    <p:sldId id="382" r:id="rId38"/>
    <p:sldId id="381" r:id="rId39"/>
    <p:sldId id="383" r:id="rId40"/>
    <p:sldId id="385" r:id="rId41"/>
    <p:sldId id="386" r:id="rId42"/>
    <p:sldId id="388" r:id="rId43"/>
    <p:sldId id="387" r:id="rId44"/>
    <p:sldId id="389" r:id="rId45"/>
    <p:sldId id="396" r:id="rId46"/>
    <p:sldId id="399" r:id="rId47"/>
    <p:sldId id="398" r:id="rId48"/>
    <p:sldId id="390" r:id="rId49"/>
    <p:sldId id="391" r:id="rId50"/>
    <p:sldId id="392" r:id="rId51"/>
    <p:sldId id="393" r:id="rId52"/>
    <p:sldId id="394" r:id="rId53"/>
    <p:sldId id="402" r:id="rId54"/>
    <p:sldId id="280" r:id="rId55"/>
    <p:sldId id="289" r:id="rId56"/>
    <p:sldId id="290" r:id="rId57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3" autoAdjust="0"/>
    <p:restoredTop sz="99309" autoAdjust="0"/>
  </p:normalViewPr>
  <p:slideViewPr>
    <p:cSldViewPr>
      <p:cViewPr>
        <p:scale>
          <a:sx n="140" d="100"/>
          <a:sy n="140" d="100"/>
        </p:scale>
        <p:origin x="-1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548846-92BC-4A40-99FB-C30931A7EEB4}" type="datetimeFigureOut">
              <a:rPr lang="el-GR"/>
              <a:pPr>
                <a:defRPr/>
              </a:pPr>
              <a:t>16/6/2014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020CC6-C169-4E73-B609-DD8A1E63180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9601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>
              <a:solidFill>
                <a:srgbClr val="FF0000"/>
              </a:solidFill>
            </a:endParaRPr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80447-34A2-4BA9-9FAC-7D1E72E47F11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54276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289A1F-840D-49B6-815B-85C8C0FB3244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5530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8969F8-7058-4A9B-AFA5-071E986C6F85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5530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8969F8-7058-4A9B-AFA5-071E986C6F85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9318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C7FFAE-91AA-4085-B71F-916CE6C4425E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9421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3402B0-266E-4E7C-852E-01BA5DEFA49C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/>
          </a:p>
        </p:txBody>
      </p:sp>
      <p:sp>
        <p:nvSpPr>
          <p:cNvPr id="95236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E62145-4C5C-4E94-99A5-DEB0755FA154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3382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9D0E83F-295D-43D6-8E91-A107693DB659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Από τον μερκαντιλισμό στην κλασική πολιτική οικονομία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432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339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ADBDDF8-BEF6-4008-88B4-28C9602168C4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Από τον μερκαντιλισμό στην κλασική πολιτική οικονομία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356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806116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939EBD3-A525-4AE1-9340-8D3A82CE4E9D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Από τον μερκαντιλισμό στην κλασική πολιτική οικονομία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487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FA0AE09-C3A1-4CE9-A50A-687BE906F5A9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Από τον μερκαντιλισμό στην κλασική πολιτική οικονομία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595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77092EC-452E-4A83-9F19-968A0508939F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Από τον μερκαντιλισμό στην κλασική πολιτική οικονομία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958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74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D7C134F-2963-463A-8449-8EB8D845F559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Από τον μερκαντιλισμό στην κλασική πολιτική οικονομία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19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B854DA0-CD7B-45B7-9B46-FB218F8734DF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Από τον μερκαντιλισμό στην κλασική πολιτική οικονομία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286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7" r:id="rId2"/>
    <p:sldLayoutId id="2147483724" r:id="rId3"/>
    <p:sldLayoutId id="2147483728" r:id="rId4"/>
    <p:sldLayoutId id="2147483729" r:id="rId5"/>
    <p:sldLayoutId id="2147483730" r:id="rId6"/>
    <p:sldLayoutId id="2147483725" r:id="rId7"/>
    <p:sldLayoutId id="2147483731" r:id="rId8"/>
    <p:sldLayoutId id="2147483732" r:id="rId9"/>
    <p:sldLayoutId id="2147483733" r:id="rId10"/>
    <p:sldLayoutId id="214748372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Τίτλος 1"/>
          <p:cNvSpPr>
            <a:spLocks noGrp="1"/>
          </p:cNvSpPr>
          <p:nvPr>
            <p:ph type="ctrTitle"/>
          </p:nvPr>
        </p:nvSpPr>
        <p:spPr>
          <a:xfrm>
            <a:off x="685800" y="2006600"/>
            <a:ext cx="7772400" cy="1470025"/>
          </a:xfrm>
        </p:spPr>
        <p:txBody>
          <a:bodyPr/>
          <a:lstStyle/>
          <a:p>
            <a:pPr eaLnBrk="1" hangingPunct="1"/>
            <a:r>
              <a:rPr lang="el-GR" altLang="el-GR" smtClean="0"/>
              <a:t>Ιστορία Οικονομικών Θεωριών</a:t>
            </a:r>
          </a:p>
        </p:txBody>
      </p:sp>
      <p:sp>
        <p:nvSpPr>
          <p:cNvPr id="9219" name="Υπότιτλος 2"/>
          <p:cNvSpPr>
            <a:spLocks noGrp="1"/>
          </p:cNvSpPr>
          <p:nvPr>
            <p:ph type="subTitle" idx="1"/>
          </p:nvPr>
        </p:nvSpPr>
        <p:spPr>
          <a:xfrm>
            <a:off x="684213" y="3384550"/>
            <a:ext cx="7775575" cy="1752600"/>
          </a:xfrm>
        </p:spPr>
        <p:txBody>
          <a:bodyPr/>
          <a:lstStyle/>
          <a:p>
            <a:pPr eaLnBrk="1" hangingPunct="1"/>
            <a:r>
              <a:rPr lang="el-GR" altLang="el-GR" sz="2800" dirty="0" smtClean="0">
                <a:solidFill>
                  <a:schemeClr val="accent1"/>
                </a:solidFill>
              </a:rPr>
              <a:t>Ενότητα </a:t>
            </a:r>
            <a:r>
              <a:rPr lang="en-US" altLang="el-GR" sz="2800" b="1" dirty="0">
                <a:solidFill>
                  <a:schemeClr val="accent1"/>
                </a:solidFill>
              </a:rPr>
              <a:t>4</a:t>
            </a:r>
            <a:r>
              <a:rPr lang="el-GR" altLang="el-GR" sz="2800" dirty="0" smtClean="0">
                <a:solidFill>
                  <a:schemeClr val="accent1"/>
                </a:solidFill>
              </a:rPr>
              <a:t>:</a:t>
            </a:r>
            <a:r>
              <a:rPr lang="en-US" altLang="el-GR" sz="2800" dirty="0" smtClean="0">
                <a:solidFill>
                  <a:schemeClr val="accent1"/>
                </a:solidFill>
              </a:rPr>
              <a:t> </a:t>
            </a:r>
            <a:r>
              <a:rPr lang="el-GR" altLang="el-GR" sz="2800" dirty="0" smtClean="0"/>
              <a:t>Από τον μερκαντιλισμό στην κλασική πολιτική οικονομία (Φυσιοκράτες και άλλοι)</a:t>
            </a:r>
            <a:endParaRPr lang="en-US" altLang="el-GR" sz="2800" dirty="0" smtClean="0"/>
          </a:p>
          <a:p>
            <a:pPr eaLnBrk="1" hangingPunct="1"/>
            <a:r>
              <a:rPr lang="el-GR" altLang="el-GR" sz="2800" dirty="0" smtClean="0"/>
              <a:t>Νίκος Θεοχαράκης</a:t>
            </a:r>
          </a:p>
          <a:p>
            <a:pPr eaLnBrk="1" hangingPunct="1"/>
            <a:endParaRPr lang="el-GR" altLang="el-GR" sz="2800" dirty="0" smtClean="0"/>
          </a:p>
          <a:p>
            <a:pPr eaLnBrk="1" hangingPunct="1"/>
            <a:r>
              <a:rPr lang="el-GR" altLang="el-GR" sz="2800" dirty="0" smtClean="0"/>
              <a:t>Σχολή Οικονομικών και Πολιτικών Επιστημών</a:t>
            </a:r>
          </a:p>
          <a:p>
            <a:pPr eaLnBrk="1" hangingPunct="1"/>
            <a:r>
              <a:rPr lang="el-GR" altLang="el-GR" sz="2800" dirty="0" smtClean="0"/>
              <a:t>Τμήμα Οικονομικών Επιστημών</a:t>
            </a:r>
            <a:endParaRPr lang="en-US" altLang="el-GR" sz="2800" dirty="0" smtClean="0"/>
          </a:p>
          <a:p>
            <a:pPr eaLnBrk="1" hangingPunct="1"/>
            <a:endParaRPr lang="el-GR" altLang="el-GR" sz="2800" dirty="0" smtClean="0"/>
          </a:p>
        </p:txBody>
      </p:sp>
      <p:pic>
        <p:nvPicPr>
          <p:cNvPr id="9220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4148137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04664"/>
            <a:ext cx="51435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76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48291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8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3096344" cy="180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9492"/>
            <a:ext cx="3590278" cy="640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771800" y="836712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43271"/>
            <a:ext cx="82232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 rot="10800000">
            <a:off x="7740352" y="5845488"/>
            <a:ext cx="489203" cy="242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6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55" y="1095375"/>
            <a:ext cx="48291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971600" y="19888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9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Sébastien le </a:t>
            </a:r>
            <a:r>
              <a:rPr lang="fr-FR" sz="2800" dirty="0" err="1"/>
              <a:t>Prestre</a:t>
            </a:r>
            <a:r>
              <a:rPr lang="fr-FR" sz="2800" dirty="0"/>
              <a:t>, Seigneur de Vauban, </a:t>
            </a:r>
            <a:r>
              <a:rPr lang="fr-FR" sz="2800" dirty="0" smtClean="0"/>
              <a:t>1633-1707</a:t>
            </a:r>
            <a:endParaRPr lang="en-GB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2921620" cy="453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1438285"/>
            <a:ext cx="1512168" cy="235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38285"/>
            <a:ext cx="2145035" cy="235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671" y="3919890"/>
            <a:ext cx="3029595" cy="227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94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72530"/>
            <a:ext cx="3492220" cy="482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72530"/>
            <a:ext cx="2937907" cy="482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7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 smtClean="0"/>
              <a:t>John Law (1671–1729</a:t>
            </a:r>
            <a:r>
              <a:rPr lang="fr-FR" sz="2800" dirty="0"/>
              <a:t>)</a:t>
            </a:r>
            <a:endParaRPr lang="en-GB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751641" cy="466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6328" y="5792416"/>
            <a:ext cx="30780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John </a:t>
            </a:r>
            <a:r>
              <a:rPr lang="en-US" sz="1100" dirty="0" smtClean="0"/>
              <a:t>Law attributed </a:t>
            </a:r>
            <a:r>
              <a:rPr lang="en-US" sz="1100" dirty="0"/>
              <a:t>to Alexis Simon Belle</a:t>
            </a:r>
          </a:p>
          <a:p>
            <a:r>
              <a:rPr lang="en-US" sz="1100" dirty="0"/>
              <a:t>oil on canvas, circa </a:t>
            </a:r>
            <a:r>
              <a:rPr lang="en-US" sz="1100" dirty="0" smtClean="0"/>
              <a:t>1715-1720, 813 </a:t>
            </a:r>
            <a:r>
              <a:rPr lang="en-US" sz="1100" dirty="0"/>
              <a:t>mm x 635 </a:t>
            </a:r>
            <a:r>
              <a:rPr lang="en-US" sz="1100" dirty="0" smtClean="0"/>
              <a:t>mm, oval, NPG </a:t>
            </a:r>
            <a:r>
              <a:rPr lang="en-US" sz="1100" dirty="0"/>
              <a:t>191</a:t>
            </a:r>
            <a:endParaRPr lang="en-GB" sz="11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124031" cy="401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31647" y="5723166"/>
            <a:ext cx="2406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John Law, by Casimir Balthazar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4857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 smtClean="0"/>
              <a:t>John Law (1671–1729</a:t>
            </a:r>
            <a:r>
              <a:rPr lang="fr-FR" sz="2800" dirty="0"/>
              <a:t>)</a:t>
            </a:r>
            <a:endParaRPr lang="en-GB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40768"/>
            <a:ext cx="76200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28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 smtClean="0"/>
              <a:t>John Law (1671–1729</a:t>
            </a:r>
            <a:r>
              <a:rPr lang="fr-FR" sz="2800" dirty="0"/>
              <a:t>)</a:t>
            </a:r>
            <a:endParaRPr lang="en-GB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386089" cy="446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13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 smtClean="0"/>
              <a:t>John Law (1671–1729</a:t>
            </a:r>
            <a:r>
              <a:rPr lang="fr-FR" sz="2800" dirty="0"/>
              <a:t>)</a:t>
            </a:r>
            <a:endParaRPr lang="en-GB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215336" cy="478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75656" y="6015853"/>
            <a:ext cx="6235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smtClean="0"/>
              <a:t>www.nfb.ca/film/john_law_and_the_mississippi_bubble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1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Σκοποί  ενότητας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1557338"/>
            <a:ext cx="8229600" cy="4525962"/>
          </a:xfrm>
        </p:spPr>
        <p:txBody>
          <a:bodyPr/>
          <a:lstStyle/>
          <a:p>
            <a:pPr marL="0" eaLnBrk="1" hangingPunct="1"/>
            <a:r>
              <a:rPr lang="el-GR" altLang="el-GR" sz="2600" dirty="0" smtClean="0"/>
              <a:t>Να περιγράψει συνοπτικά </a:t>
            </a:r>
            <a:r>
              <a:rPr lang="el-GR" altLang="el-GR" sz="2600" dirty="0" smtClean="0"/>
              <a:t>τη μετάβαση από το μερκαντιλισμό στην κλασική πολιτική οικονομία</a:t>
            </a:r>
            <a:endParaRPr lang="el-GR" altLang="el-GR" sz="2600" dirty="0" smtClean="0"/>
          </a:p>
          <a:p>
            <a:pPr marL="0" eaLnBrk="1" hangingPunct="1"/>
            <a:r>
              <a:rPr lang="el-GR" altLang="el-GR" sz="2600" dirty="0" smtClean="0"/>
              <a:t>Να δείξει </a:t>
            </a:r>
            <a:r>
              <a:rPr lang="el-GR" altLang="el-GR" sz="2600" dirty="0" smtClean="0"/>
              <a:t>την επιρροή της γαλλικής πολιτικής οικονομίας στην κλασική πολιτική οικονομία</a:t>
            </a:r>
            <a:endParaRPr lang="en-US" altLang="el-GR" sz="2600" dirty="0" smtClean="0"/>
          </a:p>
          <a:p>
            <a:pPr marL="0" eaLnBrk="1" hangingPunct="1"/>
            <a:r>
              <a:rPr lang="el-GR" altLang="el-GR" sz="2600" dirty="0" smtClean="0"/>
              <a:t>Να </a:t>
            </a:r>
            <a:r>
              <a:rPr lang="el-GR" altLang="el-GR" sz="2600" dirty="0" smtClean="0"/>
              <a:t>αναλύσει τις θεωρίες των οικονομολόγων που προηγήθηκαν των Φυσιοκρατών</a:t>
            </a:r>
            <a:endParaRPr lang="el-GR" altLang="el-GR" sz="2600" dirty="0" smtClean="0"/>
          </a:p>
          <a:p>
            <a:pPr marL="0" eaLnBrk="1" hangingPunct="1"/>
            <a:r>
              <a:rPr lang="el-GR" altLang="el-GR" sz="2600" dirty="0" smtClean="0"/>
              <a:t>Να </a:t>
            </a:r>
            <a:r>
              <a:rPr lang="el-GR" altLang="el-GR" sz="2600" dirty="0" smtClean="0"/>
              <a:t>αναλύσει την Φυσιοκρατία</a:t>
            </a:r>
            <a:endParaRPr lang="el-GR" altLang="el-GR" sz="2600" dirty="0" smtClean="0"/>
          </a:p>
          <a:p>
            <a:pPr marL="0" indent="0" eaLnBrk="1" hangingPunct="1">
              <a:buNone/>
            </a:pPr>
            <a:endParaRPr lang="el-GR" alt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smtClean="0"/>
              <a:t>John Law (1671–1729</a:t>
            </a:r>
            <a:r>
              <a:rPr lang="fr-FR" sz="2800"/>
              <a:t>)</a:t>
            </a:r>
            <a:endParaRPr lang="en-GB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00037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4173"/>
            <a:ext cx="27813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76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smtClean="0"/>
              <a:t>John Law (1671–1729</a:t>
            </a:r>
            <a:r>
              <a:rPr lang="fr-FR" sz="2800"/>
              <a:t>)</a:t>
            </a:r>
            <a:endParaRPr lang="en-GB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4578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0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 smtClean="0"/>
              <a:t>Richard Cantillon ?(1680–1734)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2" y="1340768"/>
            <a:ext cx="2687120" cy="464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1896244" cy="355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162" y="5013175"/>
            <a:ext cx="1969978" cy="66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27051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591" y="5129872"/>
            <a:ext cx="25717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0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 smtClean="0"/>
              <a:t>Richard Cantillon ?(1680–1734)</a:t>
            </a:r>
            <a:endParaRPr lang="en-GB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2533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73" y="2034927"/>
            <a:ext cx="25241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96952"/>
            <a:ext cx="24669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9775"/>
            <a:ext cx="24003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60028"/>
            <a:ext cx="26574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50" y="4598694"/>
            <a:ext cx="2992363" cy="155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94" y="3693395"/>
            <a:ext cx="2894676" cy="79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 smtClean="0"/>
              <a:t>Daniel Bernoulli (1700-1782)</a:t>
            </a:r>
            <a:endParaRPr lang="en-GB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593640" cy="423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99" y="1196751"/>
            <a:ext cx="3058418" cy="42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83882"/>
            <a:ext cx="2965438" cy="423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9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 smtClean="0"/>
              <a:t>Daniel Bernoulli (1700-1782)</a:t>
            </a:r>
            <a:endParaRPr lang="en-GB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500342" cy="313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7910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157192"/>
            <a:ext cx="4018046" cy="105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4668278"/>
            <a:ext cx="5256584" cy="416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Παράδοξο Αγίας Πετρούπολης</a:t>
            </a:r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el-GR" sz="2800" dirty="0" smtClean="0"/>
              <a:t>Φυσιοκρατία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52736"/>
            <a:ext cx="6677957" cy="490606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4660"/>
            <a:ext cx="1279525" cy="2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29000"/>
            <a:ext cx="1749425" cy="30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7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el-GR" sz="2800" dirty="0" smtClean="0"/>
              <a:t>Φυσιοκρατία</a:t>
            </a:r>
            <a:endParaRPr lang="en-GB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2709549" cy="486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22860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67944" y="362810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Φυσιοκράτες &lt; φύσις + κράτος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économistes</a:t>
            </a:r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Σημασία στη γεωργία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Tableau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économique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Produit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net</a:t>
            </a:r>
          </a:p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Impôt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unique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el-GR" sz="2800" dirty="0" smtClean="0"/>
              <a:t>Φυσιοκρατία</a:t>
            </a:r>
            <a:endParaRPr lang="en-GB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17669"/>
            <a:ext cx="2788959" cy="48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17669"/>
            <a:ext cx="2952328" cy="486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14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François </a:t>
            </a:r>
            <a:r>
              <a:rPr lang="fr-FR" sz="2800" dirty="0" smtClean="0"/>
              <a:t>Quesnay </a:t>
            </a:r>
            <a:r>
              <a:rPr lang="el-GR" sz="2800" dirty="0" smtClean="0"/>
              <a:t>(</a:t>
            </a:r>
            <a:r>
              <a:rPr lang="fr-FR" sz="2800" dirty="0" smtClean="0"/>
              <a:t>1694–1774</a:t>
            </a:r>
            <a:r>
              <a:rPr lang="el-GR" sz="2800" dirty="0" smtClean="0"/>
              <a:t>)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232248" cy="28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012" y="1431265"/>
            <a:ext cx="2217611" cy="280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31" y="1407024"/>
            <a:ext cx="2118638" cy="282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53136"/>
            <a:ext cx="1047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22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Περιεχόμενα ενότητας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1557338"/>
            <a:ext cx="8229600" cy="4525962"/>
          </a:xfrm>
        </p:spPr>
        <p:txBody>
          <a:bodyPr rtlCol="0">
            <a:normAutofit/>
          </a:bodyPr>
          <a:lstStyle/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Boisguilbert</a:t>
            </a:r>
          </a:p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Vauban</a:t>
            </a:r>
          </a:p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Law</a:t>
            </a:r>
          </a:p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Cantillon</a:t>
            </a:r>
          </a:p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Bernoulli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/>
          </a:p>
        </p:txBody>
      </p:sp>
      <p:sp>
        <p:nvSpPr>
          <p:cNvPr id="2" name="TextBox 1"/>
          <p:cNvSpPr txBox="1"/>
          <p:nvPr/>
        </p:nvSpPr>
        <p:spPr>
          <a:xfrm>
            <a:off x="3131840" y="65253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François </a:t>
            </a:r>
            <a:r>
              <a:rPr lang="fr-FR" sz="2800" dirty="0" smtClean="0"/>
              <a:t>Quesnay </a:t>
            </a:r>
            <a:r>
              <a:rPr lang="el-GR" sz="2800" dirty="0" smtClean="0"/>
              <a:t>(</a:t>
            </a:r>
            <a:r>
              <a:rPr lang="fr-FR" sz="2800" dirty="0" smtClean="0"/>
              <a:t>1694–1774</a:t>
            </a:r>
            <a:r>
              <a:rPr lang="el-GR" sz="2800" dirty="0" smtClean="0"/>
              <a:t>)</a:t>
            </a:r>
            <a:endParaRPr lang="en-GB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0879"/>
            <a:ext cx="2736304" cy="341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3568" y="5085184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Madame de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Pompadour</a:t>
            </a:r>
          </a:p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(1721-1764)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340768"/>
            <a:ext cx="2837555" cy="410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1242" y="5731515"/>
            <a:ext cx="2736304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Λουδοβίκος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ΙΕ΄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(1710-1774)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2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François </a:t>
            </a:r>
            <a:r>
              <a:rPr lang="fr-FR" sz="2800" dirty="0" smtClean="0"/>
              <a:t>Quesnay </a:t>
            </a:r>
            <a:r>
              <a:rPr lang="el-GR" sz="2800" dirty="0" smtClean="0"/>
              <a:t>(</a:t>
            </a:r>
            <a:r>
              <a:rPr lang="fr-FR" sz="2800" dirty="0" smtClean="0"/>
              <a:t>1694–1774</a:t>
            </a:r>
            <a:r>
              <a:rPr lang="el-GR" sz="2800" dirty="0" smtClean="0"/>
              <a:t>)</a:t>
            </a:r>
            <a:endParaRPr lang="en-GB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2747561" cy="43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40768"/>
            <a:ext cx="2664296" cy="420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51" y="1363953"/>
            <a:ext cx="2739350" cy="41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16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François </a:t>
            </a:r>
            <a:r>
              <a:rPr lang="fr-FR" sz="2800" dirty="0" smtClean="0"/>
              <a:t>Quesnay </a:t>
            </a:r>
            <a:r>
              <a:rPr lang="el-GR" sz="2800" dirty="0" smtClean="0"/>
              <a:t>(</a:t>
            </a:r>
            <a:r>
              <a:rPr lang="fr-FR" sz="2800" dirty="0" smtClean="0"/>
              <a:t>1694–1774</a:t>
            </a:r>
            <a:r>
              <a:rPr lang="el-GR" sz="2800" dirty="0" smtClean="0"/>
              <a:t>)</a:t>
            </a:r>
            <a:endParaRPr lang="en-GB" sz="28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24744"/>
            <a:ext cx="2859437" cy="461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67" y="1196752"/>
            <a:ext cx="3240360" cy="122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06343"/>
            <a:ext cx="392588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51" y="3068960"/>
            <a:ext cx="369587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67" y="4581128"/>
            <a:ext cx="3456384" cy="16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46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François </a:t>
            </a:r>
            <a:r>
              <a:rPr lang="fr-FR" sz="2800" dirty="0" smtClean="0"/>
              <a:t>Quesnay </a:t>
            </a:r>
            <a:r>
              <a:rPr lang="el-GR" sz="2800" dirty="0" smtClean="0"/>
              <a:t>(</a:t>
            </a:r>
            <a:r>
              <a:rPr lang="fr-FR" sz="2800" dirty="0" smtClean="0"/>
              <a:t>1694–1774</a:t>
            </a:r>
            <a:r>
              <a:rPr lang="el-GR" sz="2800" dirty="0" smtClean="0"/>
              <a:t>)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4765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790292"/>
            <a:ext cx="1872208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Tableau Oeconomique</a:t>
            </a:r>
          </a:p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1758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3816424" cy="505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81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8680"/>
            <a:ext cx="3320978" cy="55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114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70160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064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3719514" cy="586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263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el-GR" sz="2800" dirty="0"/>
              <a:t>Σχήμα απλής αναπαραγωγής του </a:t>
            </a:r>
            <a:r>
              <a:rPr lang="en-US" sz="2800" dirty="0" smtClean="0"/>
              <a:t>Karl Marx</a:t>
            </a:r>
            <a:endParaRPr lang="el-GR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74967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2341600" cy="175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24744"/>
            <a:ext cx="2438040" cy="347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9" y="3140968"/>
            <a:ext cx="1819383" cy="307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40968"/>
            <a:ext cx="3449935" cy="262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4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 smtClean="0"/>
              <a:t>Wassily Leontief </a:t>
            </a:r>
            <a:r>
              <a:rPr lang="el-GR" sz="2800" dirty="0" smtClean="0"/>
              <a:t>(</a:t>
            </a:r>
            <a:r>
              <a:rPr lang="fr-FR" sz="2800" dirty="0" smtClean="0"/>
              <a:t>1906–1999</a:t>
            </a:r>
            <a:r>
              <a:rPr lang="el-GR" sz="2800" dirty="0" smtClean="0"/>
              <a:t>)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8760"/>
            <a:ext cx="5654850" cy="344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8575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1851502" cy="280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Victor de </a:t>
            </a:r>
            <a:r>
              <a:rPr lang="fr-FR" sz="2800" dirty="0" err="1"/>
              <a:t>Riqueti</a:t>
            </a:r>
            <a:r>
              <a:rPr lang="fr-FR" sz="2800" dirty="0"/>
              <a:t>, Marquis de </a:t>
            </a:r>
            <a:r>
              <a:rPr lang="fr-FR" sz="2800" dirty="0" smtClean="0"/>
              <a:t>Mirabeau (1715-1789)</a:t>
            </a:r>
            <a:endParaRPr lang="en-GB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8098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1340768"/>
            <a:ext cx="3497636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1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Περιεχόμενα ενότητας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1557338"/>
            <a:ext cx="8229600" cy="4525962"/>
          </a:xfrm>
        </p:spPr>
        <p:txBody>
          <a:bodyPr rtlCol="0">
            <a:normAutofit/>
          </a:bodyPr>
          <a:lstStyle/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Φυσιοκράτες</a:t>
            </a:r>
            <a:endParaRPr lang="en-US" dirty="0" smtClean="0"/>
          </a:p>
          <a:p>
            <a:pPr marL="400050"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Quesnay Tableau </a:t>
            </a:r>
            <a:r>
              <a:rPr lang="en-US" dirty="0" err="1" smtClean="0"/>
              <a:t>economique</a:t>
            </a:r>
            <a:endParaRPr lang="en-US" dirty="0" smtClean="0"/>
          </a:p>
          <a:p>
            <a:pPr marL="400050"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Mirabeau</a:t>
            </a:r>
          </a:p>
          <a:p>
            <a:pPr marL="400050"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Dupont</a:t>
            </a:r>
            <a:r>
              <a:rPr lang="en-US" dirty="0" smtClean="0"/>
              <a:t> de Nemours</a:t>
            </a:r>
          </a:p>
          <a:p>
            <a:pPr marL="400050"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De la </a:t>
            </a:r>
            <a:r>
              <a:rPr lang="en-US" dirty="0" err="1" smtClean="0"/>
              <a:t>Riviere</a:t>
            </a:r>
            <a:r>
              <a:rPr lang="en-US" dirty="0" smtClean="0"/>
              <a:t>, </a:t>
            </a:r>
            <a:r>
              <a:rPr lang="en-US" dirty="0" err="1" smtClean="0"/>
              <a:t>Baudeau</a:t>
            </a:r>
            <a:r>
              <a:rPr lang="en-US" dirty="0" smtClean="0"/>
              <a:t>, Le </a:t>
            </a:r>
            <a:r>
              <a:rPr lang="en-US" dirty="0" err="1" smtClean="0"/>
              <a:t>Trosne</a:t>
            </a:r>
            <a:r>
              <a:rPr lang="en-US" dirty="0" smtClean="0"/>
              <a:t>.</a:t>
            </a:r>
          </a:p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Turgot</a:t>
            </a:r>
          </a:p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Galiani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/>
          </a:p>
        </p:txBody>
      </p:sp>
      <p:sp>
        <p:nvSpPr>
          <p:cNvPr id="2" name="TextBox 1"/>
          <p:cNvSpPr txBox="1"/>
          <p:nvPr/>
        </p:nvSpPr>
        <p:spPr>
          <a:xfrm>
            <a:off x="3131840" y="65253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611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Pierre Samuel </a:t>
            </a:r>
            <a:r>
              <a:rPr lang="fr-FR" sz="2800" dirty="0" err="1"/>
              <a:t>DuPont</a:t>
            </a:r>
            <a:r>
              <a:rPr lang="fr-FR" sz="2800" dirty="0"/>
              <a:t> de </a:t>
            </a:r>
            <a:r>
              <a:rPr lang="fr-FR" sz="2800" dirty="0" smtClean="0"/>
              <a:t>Nemours </a:t>
            </a:r>
            <a:r>
              <a:rPr lang="el-GR" sz="2800" dirty="0" smtClean="0"/>
              <a:t>(</a:t>
            </a:r>
            <a:r>
              <a:rPr lang="fr-FR" sz="2800" dirty="0" smtClean="0"/>
              <a:t>1739-1817</a:t>
            </a:r>
            <a:r>
              <a:rPr lang="el-GR" sz="2800" dirty="0" smtClean="0"/>
              <a:t>)</a:t>
            </a:r>
            <a:endParaRPr lang="en-GB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23717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51809" y="4725144"/>
            <a:ext cx="28283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Pierre-Samuel du Pont, </a:t>
            </a:r>
            <a:endParaRPr lang="el-GR" sz="1400" dirty="0" smtClean="0"/>
          </a:p>
          <a:p>
            <a:pPr algn="ctr"/>
            <a:r>
              <a:rPr lang="en-GB" sz="1400" dirty="0" smtClean="0"/>
              <a:t>engraving </a:t>
            </a:r>
            <a:r>
              <a:rPr lang="en-GB" sz="1400" dirty="0"/>
              <a:t>by L.-J. </a:t>
            </a:r>
            <a:r>
              <a:rPr lang="en-GB" sz="1400" dirty="0" err="1"/>
              <a:t>Cathelin</a:t>
            </a:r>
            <a:r>
              <a:rPr lang="en-GB" sz="1400" dirty="0"/>
              <a:t>, </a:t>
            </a:r>
            <a:endParaRPr lang="el-GR" sz="1400" dirty="0" smtClean="0"/>
          </a:p>
          <a:p>
            <a:pPr algn="ctr"/>
            <a:r>
              <a:rPr lang="en-GB" sz="1400" dirty="0" smtClean="0"/>
              <a:t>after </a:t>
            </a:r>
            <a:r>
              <a:rPr lang="en-GB" sz="1400" dirty="0"/>
              <a:t>a portrait by J. </a:t>
            </a:r>
            <a:r>
              <a:rPr lang="en-GB" sz="1400" dirty="0" err="1"/>
              <a:t>Ducreux</a:t>
            </a:r>
            <a:endParaRPr lang="en-GB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00201"/>
            <a:ext cx="2443549" cy="345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00201"/>
            <a:ext cx="2392681" cy="420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51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Abbé Nicolas </a:t>
            </a:r>
            <a:r>
              <a:rPr lang="fr-FR" sz="2800" dirty="0" smtClean="0"/>
              <a:t>Baudeau </a:t>
            </a:r>
            <a:r>
              <a:rPr lang="el-GR" sz="2800" dirty="0" smtClean="0"/>
              <a:t>(</a:t>
            </a:r>
            <a:r>
              <a:rPr lang="fr-FR" sz="2800" dirty="0" smtClean="0"/>
              <a:t>1730-1792</a:t>
            </a:r>
            <a:r>
              <a:rPr lang="el-GR" sz="2800" dirty="0" smtClean="0"/>
              <a:t>)</a:t>
            </a:r>
            <a:endParaRPr lang="en-GB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2520280" cy="451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1759670" cy="232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57" y="1268760"/>
            <a:ext cx="2361402" cy="420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74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Abbé Nicolas </a:t>
            </a:r>
            <a:r>
              <a:rPr lang="fr-FR" sz="2800" dirty="0" smtClean="0"/>
              <a:t>Baudeau </a:t>
            </a:r>
            <a:r>
              <a:rPr lang="el-GR" sz="2800" dirty="0" smtClean="0"/>
              <a:t>(</a:t>
            </a:r>
            <a:r>
              <a:rPr lang="fr-FR" sz="2800" dirty="0" smtClean="0"/>
              <a:t>1730-1792</a:t>
            </a:r>
            <a:r>
              <a:rPr lang="el-GR" sz="2800" dirty="0" smtClean="0"/>
              <a:t>)</a:t>
            </a:r>
            <a:endParaRPr lang="en-GB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3102589" cy="475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2234403" cy="47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2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Paul Pierre le Mercier de la </a:t>
            </a:r>
            <a:r>
              <a:rPr lang="fr-FR" sz="2800" dirty="0" smtClean="0"/>
              <a:t>Rivière </a:t>
            </a:r>
            <a:r>
              <a:rPr lang="el-GR" sz="2800" dirty="0" smtClean="0"/>
              <a:t>(</a:t>
            </a:r>
            <a:r>
              <a:rPr lang="fr-FR" sz="2800" dirty="0" smtClean="0"/>
              <a:t>1720-1794</a:t>
            </a:r>
            <a:r>
              <a:rPr lang="el-GR" sz="2800" dirty="0" smtClean="0"/>
              <a:t>)</a:t>
            </a:r>
            <a:endParaRPr lang="en-GB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59953"/>
            <a:ext cx="2638739" cy="445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2471564" cy="444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0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Guillaume François Le </a:t>
            </a:r>
            <a:r>
              <a:rPr lang="fr-FR" sz="2800" dirty="0" err="1"/>
              <a:t>Trosne</a:t>
            </a:r>
            <a:r>
              <a:rPr lang="fr-FR" sz="2800" dirty="0"/>
              <a:t> </a:t>
            </a:r>
            <a:r>
              <a:rPr lang="el-GR" sz="2800" dirty="0" smtClean="0"/>
              <a:t>(</a:t>
            </a:r>
            <a:r>
              <a:rPr lang="fr-FR" sz="2800" dirty="0" smtClean="0"/>
              <a:t>1728-1780</a:t>
            </a:r>
            <a:r>
              <a:rPr lang="el-GR" sz="2800" dirty="0" smtClean="0"/>
              <a:t>)</a:t>
            </a:r>
            <a:endParaRPr lang="en-GB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16114"/>
            <a:ext cx="3003367" cy="500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21152"/>
            <a:ext cx="2870350" cy="500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6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Anne-Robert-Jacques </a:t>
            </a:r>
            <a:r>
              <a:rPr lang="fr-FR" sz="2800" dirty="0" smtClean="0"/>
              <a:t>Turgot (1727-1781)</a:t>
            </a:r>
            <a:endParaRPr lang="fr-FR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86169"/>
            <a:ext cx="2016122" cy="237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4365104"/>
            <a:ext cx="2736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« Étymologie », </a:t>
            </a:r>
            <a:endParaRPr lang="fr-FR" dirty="0" smtClean="0"/>
          </a:p>
          <a:p>
            <a:r>
              <a:rPr lang="fr-FR" dirty="0" smtClean="0"/>
              <a:t>« </a:t>
            </a:r>
            <a:r>
              <a:rPr lang="fr-FR" dirty="0"/>
              <a:t>Existence », </a:t>
            </a:r>
            <a:endParaRPr lang="fr-FR" dirty="0" smtClean="0"/>
          </a:p>
          <a:p>
            <a:r>
              <a:rPr lang="fr-FR" dirty="0" smtClean="0"/>
              <a:t>« </a:t>
            </a:r>
            <a:r>
              <a:rPr lang="fr-FR" dirty="0"/>
              <a:t>Expansibilité », </a:t>
            </a:r>
            <a:endParaRPr lang="fr-FR" dirty="0" smtClean="0"/>
          </a:p>
          <a:p>
            <a:r>
              <a:rPr lang="fr-FR" dirty="0" smtClean="0"/>
              <a:t>« </a:t>
            </a:r>
            <a:r>
              <a:rPr lang="fr-FR" dirty="0"/>
              <a:t>Foire », </a:t>
            </a:r>
            <a:endParaRPr lang="fr-FR" dirty="0" smtClean="0"/>
          </a:p>
          <a:p>
            <a:r>
              <a:rPr lang="fr-FR" dirty="0" smtClean="0"/>
              <a:t>« </a:t>
            </a:r>
            <a:r>
              <a:rPr lang="fr-FR" dirty="0"/>
              <a:t>Fondation », </a:t>
            </a:r>
            <a:r>
              <a:rPr lang="fr-FR" i="1" dirty="0" smtClean="0"/>
              <a:t>Encyclopédie</a:t>
            </a:r>
            <a:r>
              <a:rPr lang="fr-FR" dirty="0" smtClean="0"/>
              <a:t> 1757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75" y="1208433"/>
            <a:ext cx="3769104" cy="491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Anne-Robert-Jacques </a:t>
            </a:r>
            <a:r>
              <a:rPr lang="fr-FR" sz="2800" dirty="0" smtClean="0"/>
              <a:t>Turgot (1727-1781)</a:t>
            </a:r>
            <a:endParaRPr lang="fr-FR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86169"/>
            <a:ext cx="2016122" cy="237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86169"/>
            <a:ext cx="40195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8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Anne-Robert-Jacques </a:t>
            </a:r>
            <a:r>
              <a:rPr lang="fr-FR" sz="2800" dirty="0" smtClean="0"/>
              <a:t>Turgot (1727-1781)</a:t>
            </a:r>
            <a:endParaRPr lang="fr-FR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8577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2749476" cy="343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34894"/>
            <a:ext cx="4533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278" y="5229200"/>
            <a:ext cx="1118914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1767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7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Ferdinando </a:t>
            </a:r>
            <a:r>
              <a:rPr lang="fr-FR" sz="2800" dirty="0" smtClean="0"/>
              <a:t>Galiani </a:t>
            </a:r>
            <a:r>
              <a:rPr lang="el-GR" sz="2800" dirty="0" smtClean="0"/>
              <a:t>(</a:t>
            </a:r>
            <a:r>
              <a:rPr lang="fr-FR" sz="2800" dirty="0" smtClean="0"/>
              <a:t>1728-1787</a:t>
            </a:r>
            <a:r>
              <a:rPr lang="el-GR" sz="2800" dirty="0" smtClean="0"/>
              <a:t>)</a:t>
            </a:r>
            <a:endParaRPr lang="fr-FR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24000"/>
            <a:ext cx="2686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217499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14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Ferdinando </a:t>
            </a:r>
            <a:r>
              <a:rPr lang="fr-FR" sz="2800" dirty="0" smtClean="0"/>
              <a:t>Galiani </a:t>
            </a:r>
            <a:r>
              <a:rPr lang="el-GR" sz="2800" dirty="0" smtClean="0"/>
              <a:t>(</a:t>
            </a:r>
            <a:r>
              <a:rPr lang="fr-FR" sz="2800" dirty="0" smtClean="0"/>
              <a:t>1728-1787</a:t>
            </a:r>
            <a:r>
              <a:rPr lang="el-GR" sz="2800" dirty="0" smtClean="0"/>
              <a:t>)</a:t>
            </a:r>
            <a:endParaRPr lang="fr-F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68761"/>
            <a:ext cx="348844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3" y="3429000"/>
            <a:ext cx="3600400" cy="12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3731218" cy="282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2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Pierre le </a:t>
            </a:r>
            <a:r>
              <a:rPr lang="en-US" sz="3200" dirty="0" err="1"/>
              <a:t>Pesant</a:t>
            </a:r>
            <a:r>
              <a:rPr lang="en-US" sz="3200" dirty="0"/>
              <a:t> </a:t>
            </a:r>
            <a:r>
              <a:rPr lang="en-US" sz="3200" dirty="0" err="1"/>
              <a:t>Sieur</a:t>
            </a:r>
            <a:r>
              <a:rPr lang="en-US" sz="3200" dirty="0"/>
              <a:t> de Boisguilbert,</a:t>
            </a:r>
            <a:br>
              <a:rPr lang="en-US" sz="3200" dirty="0"/>
            </a:br>
            <a:r>
              <a:rPr lang="en-US" sz="3200" dirty="0"/>
              <a:t>1646–1714: </a:t>
            </a:r>
            <a:r>
              <a:rPr lang="el-GR" sz="3200" dirty="0" smtClean="0"/>
              <a:t>Η Γαλλία μεταξύ 17</a:t>
            </a:r>
            <a:r>
              <a:rPr lang="el-GR" sz="3200" baseline="30000" dirty="0" smtClean="0"/>
              <a:t>ου</a:t>
            </a:r>
            <a:r>
              <a:rPr lang="el-GR" sz="3200" dirty="0" smtClean="0"/>
              <a:t> και 18</a:t>
            </a:r>
            <a:r>
              <a:rPr lang="el-GR" sz="3200" baseline="30000" dirty="0" smtClean="0"/>
              <a:t>ου</a:t>
            </a:r>
            <a:r>
              <a:rPr lang="el-GR" sz="3200" dirty="0" smtClean="0"/>
              <a:t> αι.</a:t>
            </a:r>
            <a:endParaRPr lang="en-GB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44625"/>
            <a:ext cx="2725011" cy="409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44625"/>
            <a:ext cx="19431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58272"/>
            <a:ext cx="19621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9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Ferdinando </a:t>
            </a:r>
            <a:r>
              <a:rPr lang="fr-FR" sz="2800" dirty="0" smtClean="0"/>
              <a:t>Galiani </a:t>
            </a:r>
            <a:r>
              <a:rPr lang="el-GR" sz="2800" dirty="0" smtClean="0"/>
              <a:t>(</a:t>
            </a:r>
            <a:r>
              <a:rPr lang="fr-FR" sz="2800" dirty="0" smtClean="0"/>
              <a:t>1728-1787</a:t>
            </a:r>
            <a:r>
              <a:rPr lang="el-GR" sz="2800" dirty="0" smtClean="0"/>
              <a:t>)</a:t>
            </a:r>
            <a:endParaRPr lang="fr-F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561606" cy="483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50" y="1268760"/>
            <a:ext cx="3888432" cy="224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95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Ferdinando </a:t>
            </a:r>
            <a:r>
              <a:rPr lang="fr-FR" sz="2800" dirty="0" smtClean="0"/>
              <a:t>Galiani </a:t>
            </a:r>
            <a:r>
              <a:rPr lang="el-GR" sz="2800" dirty="0" smtClean="0"/>
              <a:t>(</a:t>
            </a:r>
            <a:r>
              <a:rPr lang="fr-FR" sz="2800" dirty="0" smtClean="0"/>
              <a:t>1728-1787</a:t>
            </a:r>
            <a:r>
              <a:rPr lang="el-GR" sz="2800" dirty="0" smtClean="0"/>
              <a:t>)</a:t>
            </a:r>
            <a:endParaRPr lang="fr-FR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106218" cy="436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44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Ferdinando </a:t>
            </a:r>
            <a:r>
              <a:rPr lang="fr-FR" sz="2800" dirty="0" smtClean="0"/>
              <a:t>Galiani </a:t>
            </a:r>
            <a:r>
              <a:rPr lang="el-GR" sz="2800" dirty="0" smtClean="0"/>
              <a:t>(</a:t>
            </a:r>
            <a:r>
              <a:rPr lang="fr-FR" sz="2800" dirty="0" smtClean="0"/>
              <a:t>1728-1787</a:t>
            </a:r>
            <a:r>
              <a:rPr lang="el-GR" sz="2800" dirty="0" smtClean="0"/>
              <a:t>)</a:t>
            </a:r>
            <a:endParaRPr lang="fr-FR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4029"/>
            <a:ext cx="4241033" cy="40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74029"/>
            <a:ext cx="3955098" cy="463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99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fr-FR" sz="2800" dirty="0"/>
              <a:t>François </a:t>
            </a:r>
            <a:r>
              <a:rPr lang="fr-FR" sz="2800" dirty="0" err="1"/>
              <a:t>Arouet</a:t>
            </a:r>
            <a:r>
              <a:rPr lang="fr-FR" sz="2800" dirty="0"/>
              <a:t> (Voltaire</a:t>
            </a:r>
            <a:r>
              <a:rPr lang="fr-FR" sz="2800" dirty="0" smtClean="0"/>
              <a:t>)  (1694 </a:t>
            </a:r>
            <a:r>
              <a:rPr lang="fr-FR" sz="2800" dirty="0"/>
              <a:t>– </a:t>
            </a:r>
            <a:r>
              <a:rPr lang="fr-FR" sz="2800" dirty="0" smtClean="0"/>
              <a:t>1778)</a:t>
            </a:r>
            <a:endParaRPr lang="fr-FR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216880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1905090" cy="38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7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Τέλος Ενότητας</a:t>
            </a:r>
          </a:p>
        </p:txBody>
      </p:sp>
      <p:sp>
        <p:nvSpPr>
          <p:cNvPr id="22531" name="Υπότιτλος 7"/>
          <p:cNvSpPr>
            <a:spLocks noGrp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Άδειες Χρήσης</a:t>
            </a:r>
          </a:p>
        </p:txBody>
      </p:sp>
      <p:sp>
        <p:nvSpPr>
          <p:cNvPr id="23555" name="Subtitle 8"/>
          <p:cNvSpPr>
            <a:spLocks noGrp="1"/>
          </p:cNvSpPr>
          <p:nvPr>
            <p:ph idx="1"/>
          </p:nvPr>
        </p:nvSpPr>
        <p:spPr>
          <a:xfrm>
            <a:off x="463550" y="1557338"/>
            <a:ext cx="8229600" cy="4525962"/>
          </a:xfrm>
        </p:spPr>
        <p:txBody>
          <a:bodyPr/>
          <a:lstStyle/>
          <a:p>
            <a:pPr eaLnBrk="1" hangingPunct="1"/>
            <a:r>
              <a:rPr lang="el-GR" altLang="el-GR" sz="2800" smtClean="0"/>
              <a:t>Το παρόν εκπαιδευτικό υλικό υπόκειται σε</a:t>
            </a:r>
            <a:r>
              <a:rPr lang="en-US" altLang="el-GR" sz="2800" smtClean="0"/>
              <a:t> </a:t>
            </a:r>
            <a:r>
              <a:rPr lang="el-GR" altLang="el-GR" sz="2800" smtClean="0"/>
              <a:t>άδειες χρήσης </a:t>
            </a:r>
            <a:r>
              <a:rPr lang="en-US" altLang="el-GR" sz="2800" smtClean="0"/>
              <a:t>Creative Commons. </a:t>
            </a:r>
          </a:p>
          <a:p>
            <a:pPr eaLnBrk="1" hangingPunct="1"/>
            <a:r>
              <a:rPr lang="el-GR" altLang="el-GR" sz="280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pic>
        <p:nvPicPr>
          <p:cNvPr id="23556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941888"/>
            <a:ext cx="1581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Χρηματοδότηση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/>
            <a:r>
              <a:rPr lang="el-GR" altLang="el-GR" sz="2000" smtClean="0"/>
              <a:t>Το παρόν εκπαιδευτικό υλικό έχει αναπτυχθεί στα πλαίσια του εκπαιδευτικού έργου του διδάσκοντα.</a:t>
            </a:r>
            <a:endParaRPr lang="en-US" altLang="el-GR" sz="2000" smtClean="0"/>
          </a:p>
          <a:p>
            <a:pPr eaLnBrk="1" hangingPunct="1"/>
            <a:r>
              <a:rPr lang="el-GR" altLang="el-GR" sz="2000" smtClean="0"/>
              <a:t>Το έργο «</a:t>
            </a:r>
            <a:r>
              <a:rPr lang="el-GR" altLang="el-GR" sz="2000" b="1" smtClean="0"/>
              <a:t>Ανοικτά Ακαδημαϊκά Μαθήματα στο Πανεπιστήμιο Αθηνών</a:t>
            </a:r>
            <a:r>
              <a:rPr lang="el-GR" altLang="el-GR" sz="2000" smtClean="0"/>
              <a:t>» έχει χρηματοδοτήσει μόνο την αναδιαμόρφωση του εκπαιδευτικού υλικού. </a:t>
            </a:r>
            <a:endParaRPr lang="en-US" altLang="el-GR" sz="2000" smtClean="0"/>
          </a:p>
          <a:p>
            <a:pPr eaLnBrk="1" hangingPunct="1"/>
            <a:r>
              <a:rPr lang="el-GR" altLang="el-GR" sz="200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24580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55022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78904"/>
            <a:ext cx="2440459" cy="44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20688"/>
            <a:ext cx="3201054" cy="535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7833" y="5396510"/>
            <a:ext cx="936104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1706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136" y="6093296"/>
            <a:ext cx="1819853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1697-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30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114425"/>
            <a:ext cx="7696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6091238"/>
            <a:ext cx="1944216" cy="43410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1704</a:t>
            </a:r>
          </a:p>
        </p:txBody>
      </p:sp>
    </p:spTree>
    <p:extLst>
      <p:ext uri="{BB962C8B-B14F-4D97-AF65-F5344CB8AC3E}">
        <p14:creationId xmlns:p14="http://schemas.microsoft.com/office/powerpoint/2010/main" val="33534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766763"/>
            <a:ext cx="79343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6091238"/>
            <a:ext cx="1944216" cy="43410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1707</a:t>
            </a:r>
          </a:p>
        </p:txBody>
      </p:sp>
    </p:spTree>
    <p:extLst>
      <p:ext uri="{BB962C8B-B14F-4D97-AF65-F5344CB8AC3E}">
        <p14:creationId xmlns:p14="http://schemas.microsoft.com/office/powerpoint/2010/main" val="16649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271463"/>
            <a:ext cx="348615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On-screen Show (4:3)</PresentationFormat>
  <Paragraphs>117</Paragraphs>
  <Slides>56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Θέμα του Office</vt:lpstr>
      <vt:lpstr>Ιστορία Οικονομικών Θεωριών</vt:lpstr>
      <vt:lpstr>Σκοποί  ενότητας</vt:lpstr>
      <vt:lpstr>Περιεχόμενα ενότητας</vt:lpstr>
      <vt:lpstr>Περιεχόμενα ενότητας</vt:lpstr>
      <vt:lpstr>Pierre le Pesant Sieur de Boisguilbert, 1646–1714: Η Γαλλία μεταξύ 17ου και 18ου αι.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Sébastien le Prestre, Seigneur de Vauban, 1633-1707</vt:lpstr>
      <vt:lpstr>PowerPoint Presentation</vt:lpstr>
      <vt:lpstr>John Law (1671–1729)</vt:lpstr>
      <vt:lpstr>John Law (1671–1729)</vt:lpstr>
      <vt:lpstr>John Law (1671–1729)</vt:lpstr>
      <vt:lpstr>John Law (1671–1729)</vt:lpstr>
      <vt:lpstr>John Law (1671–1729)</vt:lpstr>
      <vt:lpstr>John Law (1671–1729)</vt:lpstr>
      <vt:lpstr>Richard Cantillon ?(1680–1734)</vt:lpstr>
      <vt:lpstr>Richard Cantillon ?(1680–1734)</vt:lpstr>
      <vt:lpstr>Daniel Bernoulli (1700-1782)</vt:lpstr>
      <vt:lpstr>Daniel Bernoulli (1700-1782)</vt:lpstr>
      <vt:lpstr>Φυσιοκρατία</vt:lpstr>
      <vt:lpstr>Φυσιοκρατία</vt:lpstr>
      <vt:lpstr>Φυσιοκρατία</vt:lpstr>
      <vt:lpstr>François Quesnay (1694–1774)</vt:lpstr>
      <vt:lpstr>François Quesnay (1694–1774)</vt:lpstr>
      <vt:lpstr>François Quesnay (1694–1774)</vt:lpstr>
      <vt:lpstr>François Quesnay (1694–1774)</vt:lpstr>
      <vt:lpstr>François Quesnay (1694–1774)</vt:lpstr>
      <vt:lpstr>PowerPoint Presentation</vt:lpstr>
      <vt:lpstr>PowerPoint Presentation</vt:lpstr>
      <vt:lpstr>PowerPoint Presentation</vt:lpstr>
      <vt:lpstr>Σχήμα απλής αναπαραγωγής του Karl Marx</vt:lpstr>
      <vt:lpstr>Wassily Leontief (1906–1999)</vt:lpstr>
      <vt:lpstr>Victor de Riqueti, Marquis de Mirabeau (1715-1789)</vt:lpstr>
      <vt:lpstr>Pierre Samuel DuPont de Nemours (1739-1817)</vt:lpstr>
      <vt:lpstr>Abbé Nicolas Baudeau (1730-1792)</vt:lpstr>
      <vt:lpstr>Abbé Nicolas Baudeau (1730-1792)</vt:lpstr>
      <vt:lpstr>Paul Pierre le Mercier de la Rivière (1720-1794)</vt:lpstr>
      <vt:lpstr>Guillaume François Le Trosne (1728-1780)</vt:lpstr>
      <vt:lpstr>Anne-Robert-Jacques Turgot (1727-1781)</vt:lpstr>
      <vt:lpstr>Anne-Robert-Jacques Turgot (1727-1781)</vt:lpstr>
      <vt:lpstr>Anne-Robert-Jacques Turgot (1727-1781)</vt:lpstr>
      <vt:lpstr>Ferdinando Galiani (1728-1787)</vt:lpstr>
      <vt:lpstr>Ferdinando Galiani (1728-1787)</vt:lpstr>
      <vt:lpstr>Ferdinando Galiani (1728-1787)</vt:lpstr>
      <vt:lpstr>Ferdinando Galiani (1728-1787)</vt:lpstr>
      <vt:lpstr>Ferdinando Galiani (1728-1787)</vt:lpstr>
      <vt:lpstr>François Arouet (Voltaire)  (1694 – 1778)</vt:lpstr>
      <vt:lpstr>Τέλος Ενότητας</vt:lpstr>
      <vt:lpstr>Άδειες Χρήσης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2014-04-27T23:57:13Z</dcterms:created>
  <dcterms:modified xsi:type="dcterms:W3CDTF">2014-06-16T11:00:43Z</dcterms:modified>
</cp:coreProperties>
</file>