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59"/>
  </p:notesMasterIdLst>
  <p:sldIdLst>
    <p:sldId id="256" r:id="rId2"/>
    <p:sldId id="400" r:id="rId3"/>
    <p:sldId id="460" r:id="rId4"/>
    <p:sldId id="346" r:id="rId5"/>
    <p:sldId id="422" r:id="rId6"/>
    <p:sldId id="403" r:id="rId7"/>
    <p:sldId id="424" r:id="rId8"/>
    <p:sldId id="420" r:id="rId9"/>
    <p:sldId id="423" r:id="rId10"/>
    <p:sldId id="405" r:id="rId11"/>
    <p:sldId id="418" r:id="rId12"/>
    <p:sldId id="417" r:id="rId13"/>
    <p:sldId id="416" r:id="rId14"/>
    <p:sldId id="404" r:id="rId15"/>
    <p:sldId id="406" r:id="rId16"/>
    <p:sldId id="407" r:id="rId17"/>
    <p:sldId id="409" r:id="rId18"/>
    <p:sldId id="408" r:id="rId19"/>
    <p:sldId id="410" r:id="rId20"/>
    <p:sldId id="411" r:id="rId21"/>
    <p:sldId id="430" r:id="rId22"/>
    <p:sldId id="431" r:id="rId23"/>
    <p:sldId id="432" r:id="rId24"/>
    <p:sldId id="443" r:id="rId25"/>
    <p:sldId id="444" r:id="rId26"/>
    <p:sldId id="426" r:id="rId27"/>
    <p:sldId id="419" r:id="rId28"/>
    <p:sldId id="427" r:id="rId29"/>
    <p:sldId id="428" r:id="rId30"/>
    <p:sldId id="429" r:id="rId31"/>
    <p:sldId id="425" r:id="rId32"/>
    <p:sldId id="442" r:id="rId33"/>
    <p:sldId id="433" r:id="rId34"/>
    <p:sldId id="434" r:id="rId35"/>
    <p:sldId id="435" r:id="rId36"/>
    <p:sldId id="438" r:id="rId37"/>
    <p:sldId id="437" r:id="rId38"/>
    <p:sldId id="440" r:id="rId39"/>
    <p:sldId id="445" r:id="rId40"/>
    <p:sldId id="436" r:id="rId41"/>
    <p:sldId id="446" r:id="rId42"/>
    <p:sldId id="449" r:id="rId43"/>
    <p:sldId id="447" r:id="rId44"/>
    <p:sldId id="450" r:id="rId45"/>
    <p:sldId id="448" r:id="rId46"/>
    <p:sldId id="451" r:id="rId47"/>
    <p:sldId id="452" r:id="rId48"/>
    <p:sldId id="453" r:id="rId49"/>
    <p:sldId id="454" r:id="rId50"/>
    <p:sldId id="455" r:id="rId51"/>
    <p:sldId id="456" r:id="rId52"/>
    <p:sldId id="457" r:id="rId53"/>
    <p:sldId id="458" r:id="rId54"/>
    <p:sldId id="459" r:id="rId55"/>
    <p:sldId id="280" r:id="rId56"/>
    <p:sldId id="289" r:id="rId57"/>
    <p:sldId id="290" r:id="rId5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8" autoAdjust="0"/>
    <p:restoredTop sz="99309" autoAdjust="0"/>
  </p:normalViewPr>
  <p:slideViewPr>
    <p:cSldViewPr>
      <p:cViewPr>
        <p:scale>
          <a:sx n="140" d="100"/>
          <a:sy n="140" d="100"/>
        </p:scale>
        <p:origin x="-7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7/3/2016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55</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03402B0-266E-4E7C-852E-01BA5DEFA49C}" type="slidenum">
              <a:rPr lang="el-GR" altLang="el-GR"/>
              <a:pPr fontAlgn="base">
                <a:spcBef>
                  <a:spcPct val="0"/>
                </a:spcBef>
                <a:spcAft>
                  <a:spcPct val="0"/>
                </a:spcAft>
                <a:defRPr/>
              </a:pPr>
              <a:t>56</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5E62145-4C5C-4E94-99A5-DEB0755FA154}" type="slidenum">
              <a:rPr lang="el-GR" altLang="el-GR"/>
              <a:pPr fontAlgn="base">
                <a:spcBef>
                  <a:spcPct val="0"/>
                </a:spcBef>
                <a:spcAft>
                  <a:spcPct val="0"/>
                </a:spcAft>
                <a:defRPr/>
              </a:pPr>
              <a:t>57</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20339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282356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52.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2.emf"/><Relationship Id="rId7" Type="http://schemas.openxmlformats.org/officeDocument/2006/relationships/image" Target="../media/image126.emf"/><Relationship Id="rId2" Type="http://schemas.openxmlformats.org/officeDocument/2006/relationships/image" Target="../media/image121.emf"/><Relationship Id="rId1" Type="http://schemas.openxmlformats.org/officeDocument/2006/relationships/slideLayout" Target="../slideLayouts/slideLayout2.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smtClean="0"/>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smtClean="0">
                <a:solidFill>
                  <a:schemeClr val="accent1"/>
                </a:solidFill>
              </a:rPr>
              <a:t>Ενότητα </a:t>
            </a:r>
            <a:r>
              <a:rPr lang="en-US" altLang="el-GR" sz="2800" b="1" dirty="0" smtClean="0">
                <a:solidFill>
                  <a:schemeClr val="accent1"/>
                </a:solidFill>
              </a:rPr>
              <a:t>8</a:t>
            </a:r>
            <a:r>
              <a:rPr lang="el-GR" altLang="el-GR" sz="2800" dirty="0" smtClean="0">
                <a:solidFill>
                  <a:schemeClr val="accent1"/>
                </a:solidFill>
              </a:rPr>
              <a:t>:</a:t>
            </a:r>
            <a:r>
              <a:rPr lang="en-US" altLang="el-GR" sz="2800" dirty="0" smtClean="0">
                <a:solidFill>
                  <a:schemeClr val="accent1"/>
                </a:solidFill>
              </a:rPr>
              <a:t> </a:t>
            </a:r>
            <a:r>
              <a:rPr lang="el-GR" altLang="el-GR" sz="2800" dirty="0" smtClean="0"/>
              <a:t>Οι απαρχές της νεοκλασικής οικονομικής θεωρίας και η «οριακή επανάσταση»</a:t>
            </a:r>
            <a:endParaRPr lang="en-US" altLang="el-GR" sz="2800" dirty="0" smtClean="0"/>
          </a:p>
          <a:p>
            <a:pPr eaLnBrk="1" hangingPunct="1"/>
            <a:r>
              <a:rPr lang="el-GR" altLang="el-GR" sz="2800" dirty="0" smtClean="0"/>
              <a:t>Νίκος Θεοχαράκης</a:t>
            </a:r>
          </a:p>
          <a:p>
            <a:pPr eaLnBrk="1" hangingPunct="1"/>
            <a:endParaRPr lang="el-GR" altLang="el-GR" sz="2800" dirty="0" smtClean="0"/>
          </a:p>
          <a:p>
            <a:pPr eaLnBrk="1" hangingPunct="1"/>
            <a:r>
              <a:rPr lang="el-GR" altLang="el-GR" sz="2800" dirty="0" smtClean="0"/>
              <a:t>Σχολή Οικονομικών και Πολιτικών Επιστημών</a:t>
            </a:r>
          </a:p>
          <a:p>
            <a:pPr eaLnBrk="1" hangingPunct="1"/>
            <a:r>
              <a:rPr lang="el-GR" altLang="el-GR" sz="2800" dirty="0" smtClean="0"/>
              <a:t>Τμήμα Οικονομικών Επιστημών</a:t>
            </a:r>
            <a:endParaRPr lang="en-US" altLang="el-GR" sz="2800" dirty="0" smtClean="0"/>
          </a:p>
          <a:p>
            <a:pPr eaLnBrk="1" hangingPunct="1"/>
            <a:endParaRPr lang="el-GR" altLang="el-GR" sz="2800" dirty="0" smtClean="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smtClean="0"/>
              <a:t>Thünen</a:t>
            </a:r>
            <a:r>
              <a:rPr lang="en-US" sz="3600" dirty="0" smtClean="0"/>
              <a:t> (1783-1850)</a:t>
            </a:r>
            <a:endParaRPr lang="en-GB" sz="3600" dirty="0"/>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461" y="1412776"/>
            <a:ext cx="180975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332515"/>
            <a:ext cx="2637458" cy="3900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4440" y="1412419"/>
            <a:ext cx="295275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5777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smtClean="0"/>
              <a:t>Thünen</a:t>
            </a:r>
            <a:r>
              <a:rPr lang="en-US" sz="3600" dirty="0" smtClean="0"/>
              <a:t> (1783-1850)</a:t>
            </a:r>
            <a:endParaRPr lang="en-GB" sz="3600" dirty="0"/>
          </a:p>
        </p:txBody>
      </p:sp>
      <p:pic>
        <p:nvPicPr>
          <p:cNvPr id="51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556790"/>
            <a:ext cx="5184576" cy="4119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5877272"/>
            <a:ext cx="7344816" cy="432048"/>
          </a:xfrm>
          <a:prstGeom prst="rect">
            <a:avLst/>
          </a:prstGeom>
        </p:spPr>
        <p:txBody>
          <a:bodyPr vert="horz" wrap="square" lIns="91440" tIns="45720" rIns="91440" bIns="45720" rtlCol="0" anchor="ctr">
            <a:noAutofit/>
          </a:bodyPr>
          <a:lstStyle/>
          <a:p>
            <a:pPr algn="ctr"/>
            <a:r>
              <a:rPr lang="el-GR" dirty="0" smtClean="0"/>
              <a:t>Το αγρόκτημα του </a:t>
            </a:r>
            <a:r>
              <a:rPr lang="en-US" dirty="0"/>
              <a:t>von </a:t>
            </a:r>
            <a:r>
              <a:rPr lang="en-US" dirty="0" err="1" smtClean="0"/>
              <a:t>Thünen</a:t>
            </a:r>
            <a:r>
              <a:rPr lang="en-US" dirty="0" smtClean="0"/>
              <a:t> </a:t>
            </a:r>
            <a:r>
              <a:rPr lang="el-GR" dirty="0" smtClean="0"/>
              <a:t>στο </a:t>
            </a:r>
            <a:r>
              <a:rPr lang="en-US" dirty="0" err="1" smtClean="0"/>
              <a:t>Tellow</a:t>
            </a:r>
            <a:r>
              <a:rPr lang="en-US" dirty="0" smtClean="0"/>
              <a:t>, Mecklenburg </a:t>
            </a:r>
          </a:p>
        </p:txBody>
      </p:sp>
    </p:spTree>
    <p:extLst>
      <p:ext uri="{BB962C8B-B14F-4D97-AF65-F5344CB8AC3E}">
        <p14:creationId xmlns:p14="http://schemas.microsoft.com/office/powerpoint/2010/main" val="26938955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smtClean="0"/>
              <a:t>Thünen</a:t>
            </a:r>
            <a:r>
              <a:rPr lang="en-US" sz="3600" dirty="0" smtClean="0"/>
              <a:t> (1783-1850)</a:t>
            </a:r>
            <a:endParaRPr lang="en-GB" sz="36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94984"/>
            <a:ext cx="3119041" cy="4720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399046"/>
            <a:ext cx="3028968" cy="4511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096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smtClean="0"/>
              <a:t>Thünen</a:t>
            </a:r>
            <a:r>
              <a:rPr lang="en-US" sz="3600" dirty="0" smtClean="0"/>
              <a:t> (1783-1850)</a:t>
            </a:r>
            <a:endParaRPr lang="en-GB" sz="3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3098279" cy="444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4784"/>
            <a:ext cx="3139821" cy="411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39952" y="5805264"/>
            <a:ext cx="4572000" cy="461665"/>
          </a:xfrm>
          <a:prstGeom prst="rect">
            <a:avLst/>
          </a:prstGeom>
        </p:spPr>
        <p:txBody>
          <a:bodyPr>
            <a:spAutoFit/>
          </a:bodyPr>
          <a:lstStyle/>
          <a:p>
            <a:r>
              <a:rPr lang="en-US" sz="1200" dirty="0"/>
              <a:t>Figure of the </a:t>
            </a:r>
            <a:r>
              <a:rPr lang="en-US" sz="1200" dirty="0" err="1"/>
              <a:t>Thünen</a:t>
            </a:r>
            <a:r>
              <a:rPr lang="en-US" sz="1200" dirty="0"/>
              <a:t> Resource Cycles, made in the nineteen-twenties for school purposes. Source: </a:t>
            </a:r>
            <a:r>
              <a:rPr lang="en-US" sz="1200" dirty="0" err="1"/>
              <a:t>Thünen</a:t>
            </a:r>
            <a:r>
              <a:rPr lang="en-US" sz="1200" dirty="0"/>
              <a:t> museum, </a:t>
            </a:r>
            <a:r>
              <a:rPr lang="en-US" sz="1200" dirty="0" err="1"/>
              <a:t>Tellow</a:t>
            </a:r>
            <a:r>
              <a:rPr lang="en-US" sz="1200" dirty="0"/>
              <a:t>.</a:t>
            </a:r>
          </a:p>
        </p:txBody>
      </p:sp>
    </p:spTree>
    <p:extLst>
      <p:ext uri="{BB962C8B-B14F-4D97-AF65-F5344CB8AC3E}">
        <p14:creationId xmlns:p14="http://schemas.microsoft.com/office/powerpoint/2010/main" val="23271052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smtClean="0"/>
              <a:t>Thünen</a:t>
            </a:r>
            <a:r>
              <a:rPr lang="en-US" sz="3600" dirty="0" smtClean="0"/>
              <a:t> (1783-1850)</a:t>
            </a:r>
            <a:endParaRPr lang="en-GB"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566320"/>
            <a:ext cx="3796680" cy="110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08104" y="2730497"/>
            <a:ext cx="2736304" cy="504056"/>
          </a:xfrm>
          <a:prstGeom prst="rect">
            <a:avLst/>
          </a:prstGeom>
        </p:spPr>
        <p:txBody>
          <a:bodyPr vert="horz" wrap="square" lIns="91440" tIns="45720" rIns="91440" bIns="45720" rtlCol="0" anchor="ctr">
            <a:normAutofit fontScale="85000" lnSpcReduction="10000"/>
          </a:bodyPr>
          <a:lstStyle/>
          <a:p>
            <a:pPr algn="ctr"/>
            <a:r>
              <a:rPr lang="el-GR" dirty="0" smtClean="0"/>
              <a:t>Οριακό προϊόν εργασίας</a:t>
            </a:r>
          </a:p>
          <a:p>
            <a:pPr algn="ctr"/>
            <a:r>
              <a:rPr lang="el-GR" dirty="0" smtClean="0"/>
              <a:t>1850</a:t>
            </a:r>
            <a:endParaRPr lang="en-US" dirty="0" smtClean="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087148"/>
            <a:ext cx="3892277" cy="2254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70" y="4437111"/>
            <a:ext cx="497205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8506" y="3356992"/>
            <a:ext cx="209550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4526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Augustin </a:t>
            </a:r>
            <a:r>
              <a:rPr lang="en-US" dirty="0"/>
              <a:t>Cournot </a:t>
            </a:r>
            <a:r>
              <a:rPr lang="en-US" dirty="0" smtClean="0"/>
              <a:t>(1801 –1877</a:t>
            </a:r>
            <a:r>
              <a:rPr lang="en-US" dirty="0"/>
              <a:t>)</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700808"/>
            <a:ext cx="1584176" cy="229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268760"/>
            <a:ext cx="3078191" cy="4892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679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Augustin </a:t>
            </a:r>
            <a:r>
              <a:rPr lang="en-US" dirty="0"/>
              <a:t>Cournot </a:t>
            </a:r>
            <a:r>
              <a:rPr lang="en-US" dirty="0" smtClean="0"/>
              <a:t>(1801 –1877</a:t>
            </a:r>
            <a:r>
              <a:rPr lang="en-US" dirty="0"/>
              <a:t>)</a:t>
            </a:r>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3494867" cy="4901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12776"/>
            <a:ext cx="3156416" cy="5001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923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Augustin </a:t>
            </a:r>
            <a:r>
              <a:rPr lang="en-US" sz="3600" dirty="0"/>
              <a:t>Cournot </a:t>
            </a:r>
            <a:r>
              <a:rPr lang="en-US" sz="3600" dirty="0" smtClean="0"/>
              <a:t>(1801 –1877</a:t>
            </a:r>
            <a:r>
              <a:rPr lang="en-US" sz="3600" dirty="0"/>
              <a:t>)</a:t>
            </a:r>
            <a:endParaRPr lang="en-GB" sz="3600"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18" y="1196752"/>
            <a:ext cx="3240281" cy="518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428053"/>
            <a:ext cx="3521259" cy="471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0018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Augustin </a:t>
            </a:r>
            <a:r>
              <a:rPr lang="en-US" dirty="0"/>
              <a:t>Cournot </a:t>
            </a:r>
            <a:r>
              <a:rPr lang="en-US" dirty="0" smtClean="0"/>
              <a:t>(1801 –1877</a:t>
            </a:r>
            <a:r>
              <a:rPr lang="en-US" dirty="0"/>
              <a:t>)</a:t>
            </a:r>
            <a:endParaRPr lang="en-GB"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3744841" cy="4387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412776"/>
            <a:ext cx="3228975"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005064"/>
            <a:ext cx="228600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6011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Augustin Cournot (1801 –1877)</a:t>
            </a:r>
            <a:endParaRPr lang="en-GB"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696" y="1340768"/>
            <a:ext cx="3536580" cy="4726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1367188"/>
            <a:ext cx="3541713"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3429000"/>
            <a:ext cx="1766119" cy="2725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5789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smtClean="0"/>
              <a:t>Σκοποί ενότητας</a:t>
            </a:r>
          </a:p>
        </p:txBody>
      </p:sp>
      <p:sp>
        <p:nvSpPr>
          <p:cNvPr id="3" name="Content Placeholder 2"/>
          <p:cNvSpPr>
            <a:spLocks noGrp="1"/>
          </p:cNvSpPr>
          <p:nvPr>
            <p:ph idx="1"/>
          </p:nvPr>
        </p:nvSpPr>
        <p:spPr>
          <a:xfrm>
            <a:off x="463550" y="1557338"/>
            <a:ext cx="8229600" cy="4525962"/>
          </a:xfrm>
        </p:spPr>
        <p:txBody>
          <a:bodyPr rtlCol="0">
            <a:normAutofit/>
          </a:bodyPr>
          <a:lstStyle/>
          <a:p>
            <a:pPr marL="0" eaLnBrk="1" fontAlgn="auto" hangingPunct="1">
              <a:spcAft>
                <a:spcPts val="0"/>
              </a:spcAft>
              <a:buFont typeface="Arial" pitchFamily="34" charset="0"/>
              <a:buChar char="•"/>
              <a:defRPr/>
            </a:pPr>
            <a:r>
              <a:rPr lang="el-GR" sz="3000" dirty="0" smtClean="0"/>
              <a:t>Να αναλύσει τις θεωρίες που οδήγησαν στην «οριακή επανάσταση»</a:t>
            </a:r>
          </a:p>
          <a:p>
            <a:pPr marL="800100" lvl="2" eaLnBrk="1" fontAlgn="auto" hangingPunct="1">
              <a:spcAft>
                <a:spcPts val="0"/>
              </a:spcAft>
              <a:buFont typeface="Arial" pitchFamily="34" charset="0"/>
              <a:buChar char="•"/>
              <a:defRPr/>
            </a:pPr>
            <a:r>
              <a:rPr lang="el-GR" dirty="0" smtClean="0"/>
              <a:t>Να αναλύσει τις θεωρίες του </a:t>
            </a:r>
            <a:r>
              <a:rPr lang="en-US" dirty="0" smtClean="0"/>
              <a:t>Jeremy Bentham</a:t>
            </a:r>
          </a:p>
          <a:p>
            <a:pPr marL="800100" lvl="2" eaLnBrk="1" fontAlgn="auto" hangingPunct="1">
              <a:spcAft>
                <a:spcPts val="0"/>
              </a:spcAft>
              <a:buFont typeface="Arial" pitchFamily="34" charset="0"/>
              <a:buChar char="•"/>
              <a:defRPr/>
            </a:pPr>
            <a:r>
              <a:rPr lang="el-GR" dirty="0" smtClean="0"/>
              <a:t>Να αναφέρει τις βασικές θεωρίες των προδρόμων της «οριακής επανάστασης» και ιδιαίτερα των </a:t>
            </a:r>
            <a:r>
              <a:rPr lang="en-US" dirty="0"/>
              <a:t>v</a:t>
            </a:r>
            <a:r>
              <a:rPr lang="en-US" dirty="0" smtClean="0"/>
              <a:t>on </a:t>
            </a:r>
            <a:r>
              <a:rPr lang="en-US" dirty="0" err="1" smtClean="0"/>
              <a:t>Thünen</a:t>
            </a:r>
            <a:r>
              <a:rPr lang="el-GR" dirty="0" smtClean="0"/>
              <a:t>, </a:t>
            </a:r>
            <a:r>
              <a:rPr lang="en-US" dirty="0" smtClean="0"/>
              <a:t>Cournot</a:t>
            </a:r>
            <a:r>
              <a:rPr lang="el-GR" dirty="0" smtClean="0"/>
              <a:t>, </a:t>
            </a:r>
            <a:r>
              <a:rPr lang="en-US" dirty="0" err="1" smtClean="0"/>
              <a:t>Dupuit</a:t>
            </a:r>
            <a:r>
              <a:rPr lang="el-GR" dirty="0" smtClean="0"/>
              <a:t> και </a:t>
            </a:r>
            <a:r>
              <a:rPr lang="en-US" dirty="0" err="1" smtClean="0"/>
              <a:t>Gossen</a:t>
            </a:r>
            <a:endParaRPr lang="en-US" dirty="0" smtClean="0"/>
          </a:p>
          <a:p>
            <a:pPr marL="0" eaLnBrk="1" fontAlgn="auto" hangingPunct="1">
              <a:spcAft>
                <a:spcPts val="0"/>
              </a:spcAft>
              <a:buFont typeface="Arial" pitchFamily="34" charset="0"/>
              <a:buChar char="•"/>
              <a:defRPr/>
            </a:pPr>
            <a:r>
              <a:rPr lang="el-GR" sz="3000" dirty="0" smtClean="0"/>
              <a:t>Να εξηγήσει τι ήταν η «οριακή επανάσταση» και ειδικότερα να αναλύσει τη συμβολή των </a:t>
            </a:r>
            <a:r>
              <a:rPr lang="en-US" sz="3000" dirty="0" smtClean="0"/>
              <a:t>Jevons</a:t>
            </a:r>
            <a:r>
              <a:rPr lang="el-GR" sz="3000" dirty="0" smtClean="0"/>
              <a:t>, </a:t>
            </a:r>
            <a:r>
              <a:rPr lang="en-US" sz="3000" dirty="0" err="1" smtClean="0"/>
              <a:t>Menger</a:t>
            </a:r>
            <a:r>
              <a:rPr lang="el-GR" sz="3000" dirty="0" smtClean="0"/>
              <a:t> και </a:t>
            </a:r>
            <a:r>
              <a:rPr lang="en-US" sz="3000" dirty="0" err="1" smtClean="0"/>
              <a:t>Walras</a:t>
            </a:r>
            <a:endParaRPr lang="en-US" sz="3000" dirty="0" smtClean="0"/>
          </a:p>
          <a:p>
            <a:pPr marL="0" eaLnBrk="1" fontAlgn="auto" hangingPunct="1">
              <a:spcAft>
                <a:spcPts val="0"/>
              </a:spcAft>
              <a:buFont typeface="Arial" pitchFamily="34" charset="0"/>
              <a:buChar char="•"/>
              <a:defRPr/>
            </a:pPr>
            <a:endParaRPr lang="en-US" dirty="0" smtClean="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smtClean="0"/>
          </a:p>
        </p:txBody>
      </p:sp>
    </p:spTree>
    <p:extLst>
      <p:ext uri="{BB962C8B-B14F-4D97-AF65-F5344CB8AC3E}">
        <p14:creationId xmlns:p14="http://schemas.microsoft.com/office/powerpoint/2010/main" val="376113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Jules </a:t>
            </a:r>
            <a:r>
              <a:rPr lang="fr-FR" dirty="0" err="1" smtClean="0"/>
              <a:t>Dupuit</a:t>
            </a:r>
            <a:r>
              <a:rPr lang="fr-FR" dirty="0" smtClean="0"/>
              <a:t> (1804—1866) </a:t>
            </a:r>
            <a:endParaRPr lang="en-GB"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409494"/>
            <a:ext cx="1771823" cy="2495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74494" y="4880193"/>
            <a:ext cx="7181882" cy="646331"/>
          </a:xfrm>
          <a:prstGeom prst="rect">
            <a:avLst/>
          </a:prstGeom>
        </p:spPr>
        <p:txBody>
          <a:bodyPr wrap="square">
            <a:spAutoFit/>
          </a:bodyPr>
          <a:lstStyle/>
          <a:p>
            <a:r>
              <a:rPr lang="fr-FR" dirty="0"/>
              <a:t>(1844) </a:t>
            </a:r>
            <a:r>
              <a:rPr lang="fr-FR" dirty="0" smtClean="0"/>
              <a:t>« De </a:t>
            </a:r>
            <a:r>
              <a:rPr lang="fr-FR" dirty="0"/>
              <a:t>la mesure de l’utilité des travaux </a:t>
            </a:r>
            <a:r>
              <a:rPr lang="fr-FR" dirty="0" smtClean="0"/>
              <a:t>publics</a:t>
            </a:r>
            <a:r>
              <a:rPr lang="fr-FR" dirty="0"/>
              <a:t> », </a:t>
            </a:r>
            <a:r>
              <a:rPr lang="fr-FR" i="1" dirty="0"/>
              <a:t>Annales des ponts et chaussées: Mémoires et </a:t>
            </a:r>
            <a:r>
              <a:rPr lang="fr-FR" i="1" dirty="0" smtClean="0"/>
              <a:t>documents</a:t>
            </a:r>
            <a:r>
              <a:rPr lang="fr-FR" dirty="0" smtClean="0"/>
              <a:t>, 2 (116)</a:t>
            </a:r>
            <a:endParaRPr lang="fr-FR" dirty="0"/>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78" y="1916832"/>
            <a:ext cx="49530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6234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600" dirty="0"/>
              <a:t>Hermann Heinrich Gossen </a:t>
            </a:r>
            <a:r>
              <a:rPr lang="de-DE" sz="3600" dirty="0" smtClean="0"/>
              <a:t>(1810—1858) </a:t>
            </a:r>
            <a:endParaRPr lang="en-GB"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772816"/>
            <a:ext cx="3358270" cy="73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2852936"/>
            <a:ext cx="2073598" cy="20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474" y="2441822"/>
            <a:ext cx="2091308" cy="350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140968"/>
            <a:ext cx="1362912" cy="34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1412776"/>
            <a:ext cx="2820818" cy="463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9244" y="3601325"/>
            <a:ext cx="45339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0152" y="4581128"/>
            <a:ext cx="2912740" cy="135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92066" y="4581128"/>
            <a:ext cx="2148086" cy="751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8448" y="5308106"/>
            <a:ext cx="1525116" cy="33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403" y="5639318"/>
            <a:ext cx="1247205" cy="62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71669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600" dirty="0"/>
              <a:t>Hermann Heinrich Gossen </a:t>
            </a:r>
            <a:r>
              <a:rPr lang="de-DE" sz="3600" dirty="0" smtClean="0"/>
              <a:t>(1810—1858) </a:t>
            </a:r>
            <a:endParaRPr lang="en-GB"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3127244" cy="3045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052736"/>
            <a:ext cx="4425210" cy="398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5085184"/>
            <a:ext cx="523875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75656" y="5733256"/>
            <a:ext cx="5760640" cy="504056"/>
          </a:xfrm>
          <a:prstGeom prst="rect">
            <a:avLst/>
          </a:prstGeom>
        </p:spPr>
        <p:txBody>
          <a:bodyPr vert="horz" wrap="square" lIns="91440" tIns="45720" rIns="91440" bIns="45720" rtlCol="0" anchor="ctr">
            <a:normAutofit fontScale="85000" lnSpcReduction="10000"/>
          </a:bodyPr>
          <a:lstStyle/>
          <a:p>
            <a:r>
              <a:rPr lang="el-GR" dirty="0" smtClean="0"/>
              <a:t>Καταμερισμός των απολαύσεων, έτσι ώστε το άθροισμα των απολαύσεων όλης της ζωής να είναι μέγιστο. </a:t>
            </a:r>
            <a:endParaRPr lang="en-US" dirty="0" smtClean="0"/>
          </a:p>
        </p:txBody>
      </p:sp>
    </p:spTree>
    <p:extLst>
      <p:ext uri="{BB962C8B-B14F-4D97-AF65-F5344CB8AC3E}">
        <p14:creationId xmlns:p14="http://schemas.microsoft.com/office/powerpoint/2010/main" val="37042588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600" dirty="0"/>
              <a:t>Hermann Heinrich Gossen </a:t>
            </a:r>
            <a:r>
              <a:rPr lang="de-DE" sz="3600" dirty="0" smtClean="0"/>
              <a:t>(1810—1858) </a:t>
            </a:r>
            <a:endParaRPr lang="en-GB" sz="3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7"/>
            <a:ext cx="2464935"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9552" y="4293096"/>
            <a:ext cx="2376264" cy="1296144"/>
          </a:xfrm>
          <a:prstGeom prst="rect">
            <a:avLst/>
          </a:prstGeom>
        </p:spPr>
        <p:txBody>
          <a:bodyPr vert="horz" wrap="square" lIns="91440" tIns="45720" rIns="91440" bIns="45720" rtlCol="0" anchor="ctr">
            <a:normAutofit/>
          </a:bodyPr>
          <a:lstStyle/>
          <a:p>
            <a:r>
              <a:rPr lang="el-GR" dirty="0" smtClean="0"/>
              <a:t>1</a:t>
            </a:r>
            <a:r>
              <a:rPr lang="el-GR" baseline="30000" dirty="0" smtClean="0"/>
              <a:t>ος</a:t>
            </a:r>
            <a:r>
              <a:rPr lang="el-GR" dirty="0" smtClean="0"/>
              <a:t> Νόμος του </a:t>
            </a:r>
            <a:r>
              <a:rPr lang="en-US" dirty="0" err="1" smtClean="0"/>
              <a:t>Gossen</a:t>
            </a:r>
            <a:r>
              <a:rPr lang="en-US" dirty="0" smtClean="0"/>
              <a:t>:</a:t>
            </a:r>
          </a:p>
          <a:p>
            <a:r>
              <a:rPr lang="el-GR" dirty="0" smtClean="0"/>
              <a:t>Φθίνουσα οριακή χρησιμότητα</a:t>
            </a:r>
            <a:endParaRPr lang="en-US" dirty="0" smtClean="0"/>
          </a:p>
        </p:txBody>
      </p:sp>
      <p:sp>
        <p:nvSpPr>
          <p:cNvPr id="5" name="TextBox 4"/>
          <p:cNvSpPr txBox="1"/>
          <p:nvPr/>
        </p:nvSpPr>
        <p:spPr>
          <a:xfrm>
            <a:off x="3635896" y="1414439"/>
            <a:ext cx="3744416" cy="1440160"/>
          </a:xfrm>
          <a:prstGeom prst="rect">
            <a:avLst/>
          </a:prstGeom>
        </p:spPr>
        <p:txBody>
          <a:bodyPr vert="horz" wrap="square" lIns="91440" tIns="45720" rIns="91440" bIns="45720" rtlCol="0" anchor="ctr">
            <a:normAutofit/>
          </a:bodyPr>
          <a:lstStyle/>
          <a:p>
            <a:r>
              <a:rPr lang="el-GR" dirty="0" smtClean="0"/>
              <a:t>2</a:t>
            </a:r>
            <a:r>
              <a:rPr lang="el-GR" baseline="30000" dirty="0" smtClean="0"/>
              <a:t>ος</a:t>
            </a:r>
            <a:r>
              <a:rPr lang="el-GR" dirty="0" smtClean="0"/>
              <a:t> Νόμος του </a:t>
            </a:r>
            <a:r>
              <a:rPr lang="en-US" dirty="0" err="1" smtClean="0"/>
              <a:t>Gossen</a:t>
            </a:r>
            <a:endParaRPr lang="en-US" dirty="0" smtClean="0"/>
          </a:p>
          <a:p>
            <a:r>
              <a:rPr lang="el-GR" dirty="0" smtClean="0"/>
              <a:t>Ο λόγος οριακών χρησιμοτήτων και τιμών είναι ο ίδιος σε όλα τα αγαθά</a:t>
            </a:r>
          </a:p>
          <a:p>
            <a:endParaRPr lang="en-US" dirty="0" smtClean="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525986"/>
            <a:ext cx="24574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404" y="3356992"/>
            <a:ext cx="434340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923928" y="4797152"/>
            <a:ext cx="3755876" cy="576064"/>
          </a:xfrm>
          <a:prstGeom prst="rect">
            <a:avLst/>
          </a:prstGeom>
        </p:spPr>
        <p:txBody>
          <a:bodyPr vert="horz" wrap="square" lIns="91440" tIns="45720" rIns="91440" bIns="45720" rtlCol="0" anchor="ctr">
            <a:normAutofit/>
          </a:bodyPr>
          <a:lstStyle/>
          <a:p>
            <a:r>
              <a:rPr lang="el-GR" dirty="0" smtClean="0"/>
              <a:t>Καταμερισμός του χρόνου</a:t>
            </a:r>
            <a:endParaRPr lang="en-US" dirty="0" smtClean="0"/>
          </a:p>
        </p:txBody>
      </p:sp>
    </p:spTree>
    <p:extLst>
      <p:ext uri="{BB962C8B-B14F-4D97-AF65-F5344CB8AC3E}">
        <p14:creationId xmlns:p14="http://schemas.microsoft.com/office/powerpoint/2010/main" val="208626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Οριακή επανάσταση</a:t>
            </a:r>
            <a:br>
              <a:rPr lang="el-GR" dirty="0" smtClean="0"/>
            </a:br>
            <a:r>
              <a:rPr lang="en-US" dirty="0" err="1" smtClean="0"/>
              <a:t>Marginalist</a:t>
            </a:r>
            <a:r>
              <a:rPr lang="en-US" dirty="0" smtClean="0"/>
              <a:t> revolution</a:t>
            </a:r>
            <a:endParaRPr lang="en-US" dirty="0"/>
          </a:p>
        </p:txBody>
      </p:sp>
      <p:sp>
        <p:nvSpPr>
          <p:cNvPr id="3" name="Content Placeholder 2"/>
          <p:cNvSpPr>
            <a:spLocks noGrp="1"/>
          </p:cNvSpPr>
          <p:nvPr>
            <p:ph idx="1"/>
          </p:nvPr>
        </p:nvSpPr>
        <p:spPr/>
        <p:txBody>
          <a:bodyPr/>
          <a:lstStyle/>
          <a:p>
            <a:r>
              <a:rPr lang="en-US" dirty="0" smtClean="0"/>
              <a:t>W. Stanley Jevons (1835-1882)</a:t>
            </a:r>
          </a:p>
          <a:p>
            <a:r>
              <a:rPr lang="en-US" dirty="0" smtClean="0"/>
              <a:t>Carl </a:t>
            </a:r>
            <a:r>
              <a:rPr lang="en-US" dirty="0" err="1" smtClean="0"/>
              <a:t>Menger</a:t>
            </a:r>
            <a:r>
              <a:rPr lang="en-US" dirty="0" smtClean="0"/>
              <a:t> (1840-1921)</a:t>
            </a:r>
          </a:p>
          <a:p>
            <a:r>
              <a:rPr lang="en-US" dirty="0" smtClean="0"/>
              <a:t>Léon </a:t>
            </a:r>
            <a:r>
              <a:rPr lang="en-US" dirty="0" err="1" smtClean="0"/>
              <a:t>Walras</a:t>
            </a:r>
            <a:r>
              <a:rPr lang="en-US" dirty="0" smtClean="0"/>
              <a:t> (1834-1910)</a:t>
            </a:r>
            <a:endParaRPr lang="en-US" dirty="0"/>
          </a:p>
        </p:txBody>
      </p:sp>
    </p:spTree>
    <p:extLst>
      <p:ext uri="{BB962C8B-B14F-4D97-AF65-F5344CB8AC3E}">
        <p14:creationId xmlns:p14="http://schemas.microsoft.com/office/powerpoint/2010/main" val="3635931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Οριακή επανάσταση</a:t>
            </a:r>
            <a:br>
              <a:rPr lang="el-GR" dirty="0" smtClean="0"/>
            </a:br>
            <a:r>
              <a:rPr lang="en-US" dirty="0" err="1" smtClean="0"/>
              <a:t>Marginalist</a:t>
            </a:r>
            <a:r>
              <a:rPr lang="en-US" dirty="0" smtClean="0"/>
              <a:t> revolution</a:t>
            </a:r>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2816"/>
            <a:ext cx="2517775" cy="424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777713"/>
            <a:ext cx="2483071" cy="402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716" y="1981224"/>
            <a:ext cx="3119578" cy="389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9323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215" y="1412776"/>
            <a:ext cx="3135330" cy="435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12776"/>
            <a:ext cx="3345972" cy="439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48038" y="5809111"/>
            <a:ext cx="3294112" cy="523220"/>
          </a:xfrm>
          <a:prstGeom prst="rect">
            <a:avLst/>
          </a:prstGeom>
        </p:spPr>
        <p:txBody>
          <a:bodyPr wrap="square">
            <a:spAutoFit/>
          </a:bodyPr>
          <a:lstStyle/>
          <a:p>
            <a:r>
              <a:rPr lang="en-US" sz="1400" dirty="0"/>
              <a:t>by William Stanley Jevons</a:t>
            </a:r>
          </a:p>
          <a:p>
            <a:r>
              <a:rPr lang="en-US" sz="1400" dirty="0"/>
              <a:t>albumen print on paper mount, </a:t>
            </a:r>
            <a:r>
              <a:rPr lang="en-US" sz="1400" dirty="0" smtClean="0"/>
              <a:t>1858, NPG</a:t>
            </a:r>
            <a:endParaRPr lang="en-US" sz="1400" dirty="0"/>
          </a:p>
        </p:txBody>
      </p:sp>
      <p:sp>
        <p:nvSpPr>
          <p:cNvPr id="4" name="Rectangle 3"/>
          <p:cNvSpPr/>
          <p:nvPr/>
        </p:nvSpPr>
        <p:spPr>
          <a:xfrm>
            <a:off x="4155880" y="5916832"/>
            <a:ext cx="4572000" cy="307777"/>
          </a:xfrm>
          <a:prstGeom prst="rect">
            <a:avLst/>
          </a:prstGeom>
        </p:spPr>
        <p:txBody>
          <a:bodyPr>
            <a:spAutoFit/>
          </a:bodyPr>
          <a:lstStyle/>
          <a:p>
            <a:r>
              <a:rPr lang="en-US" sz="1400" dirty="0" smtClean="0"/>
              <a:t>Professor </a:t>
            </a:r>
            <a:r>
              <a:rPr lang="en-US" sz="1400" dirty="0"/>
              <a:t>of Political Economy at University College, </a:t>
            </a:r>
            <a:r>
              <a:rPr lang="en-US" sz="1400" dirty="0" smtClean="0"/>
              <a:t>London</a:t>
            </a:r>
            <a:endParaRPr lang="en-US" sz="1400" dirty="0"/>
          </a:p>
        </p:txBody>
      </p:sp>
    </p:spTree>
    <p:extLst>
      <p:ext uri="{BB962C8B-B14F-4D97-AF65-F5344CB8AC3E}">
        <p14:creationId xmlns:p14="http://schemas.microsoft.com/office/powerpoint/2010/main" val="36212115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sp>
        <p:nvSpPr>
          <p:cNvPr id="4" name="Rectangle 3"/>
          <p:cNvSpPr/>
          <p:nvPr/>
        </p:nvSpPr>
        <p:spPr>
          <a:xfrm>
            <a:off x="683568" y="1484784"/>
            <a:ext cx="7920880" cy="3970318"/>
          </a:xfrm>
          <a:prstGeom prst="rect">
            <a:avLst/>
          </a:prstGeom>
        </p:spPr>
        <p:txBody>
          <a:bodyPr wrap="square">
            <a:spAutoFit/>
          </a:bodyPr>
          <a:lstStyle/>
          <a:p>
            <a:r>
              <a:rPr lang="en-US" dirty="0"/>
              <a:t>1862. </a:t>
            </a:r>
            <a:r>
              <a:rPr lang="en-US" dirty="0" smtClean="0"/>
              <a:t>“A </a:t>
            </a:r>
            <a:r>
              <a:rPr lang="en-US" dirty="0"/>
              <a:t>General Mathematical Theory of Political </a:t>
            </a:r>
            <a:r>
              <a:rPr lang="en-US" dirty="0" smtClean="0"/>
              <a:t>Economy”</a:t>
            </a:r>
            <a:endParaRPr lang="en-US" dirty="0"/>
          </a:p>
          <a:p>
            <a:r>
              <a:rPr lang="en-US" dirty="0"/>
              <a:t>1863</a:t>
            </a:r>
            <a:r>
              <a:rPr lang="en-US" i="1" dirty="0"/>
              <a:t>. A Serious Fall in the Value of Gold</a:t>
            </a:r>
            <a:r>
              <a:rPr lang="en-US" dirty="0"/>
              <a:t>, Edward Stanford.</a:t>
            </a:r>
          </a:p>
          <a:p>
            <a:r>
              <a:rPr lang="en-US" dirty="0"/>
              <a:t>1864. </a:t>
            </a:r>
            <a:r>
              <a:rPr lang="en-US" i="1" dirty="0"/>
              <a:t>Pure Logic; or, the Logic of Quality apart from Quan</a:t>
            </a:r>
            <a:r>
              <a:rPr lang="en-US" dirty="0"/>
              <a:t>tity, Edward Stanford</a:t>
            </a:r>
          </a:p>
          <a:p>
            <a:r>
              <a:rPr lang="en-US" dirty="0"/>
              <a:t>1865. </a:t>
            </a:r>
            <a:r>
              <a:rPr lang="en-US" i="1" dirty="0"/>
              <a:t>The Coal Question</a:t>
            </a:r>
            <a:r>
              <a:rPr lang="en-US" dirty="0"/>
              <a:t>, Macmillan and </a:t>
            </a:r>
            <a:r>
              <a:rPr lang="en-US" dirty="0" smtClean="0"/>
              <a:t>Co.</a:t>
            </a:r>
            <a:endParaRPr lang="en-US" dirty="0"/>
          </a:p>
          <a:p>
            <a:r>
              <a:rPr lang="en-US" dirty="0"/>
              <a:t>1869. </a:t>
            </a:r>
            <a:r>
              <a:rPr lang="en-US" i="1" dirty="0"/>
              <a:t>The Substitution of </a:t>
            </a:r>
            <a:r>
              <a:rPr lang="en-US" i="1" dirty="0" err="1"/>
              <a:t>Similars</a:t>
            </a:r>
            <a:r>
              <a:rPr lang="en-US" i="1" dirty="0"/>
              <a:t>, The True Principle of Reasoning</a:t>
            </a:r>
            <a:r>
              <a:rPr lang="en-US" dirty="0"/>
              <a:t>, Macmillan &amp; Co.</a:t>
            </a:r>
          </a:p>
          <a:p>
            <a:r>
              <a:rPr lang="en-US" dirty="0"/>
              <a:t>1870. </a:t>
            </a:r>
            <a:r>
              <a:rPr lang="en-US" i="1" dirty="0"/>
              <a:t>Elementary Lessons on Logic</a:t>
            </a:r>
            <a:r>
              <a:rPr lang="en-US" dirty="0"/>
              <a:t>, Macmillan &amp; Co</a:t>
            </a:r>
            <a:r>
              <a:rPr lang="en-US" dirty="0" smtClean="0"/>
              <a:t>.</a:t>
            </a:r>
            <a:endParaRPr lang="en-US" dirty="0"/>
          </a:p>
          <a:p>
            <a:r>
              <a:rPr lang="en-US" dirty="0"/>
              <a:t>1871. </a:t>
            </a:r>
            <a:r>
              <a:rPr lang="en-US" i="1" dirty="0"/>
              <a:t>The Match Tax: A Problem in Finance</a:t>
            </a:r>
            <a:r>
              <a:rPr lang="en-US" dirty="0"/>
              <a:t>, Edward Stanford.</a:t>
            </a:r>
          </a:p>
          <a:p>
            <a:r>
              <a:rPr lang="en-US" dirty="0"/>
              <a:t>1871. </a:t>
            </a:r>
            <a:r>
              <a:rPr lang="en-US" i="1" dirty="0"/>
              <a:t>The Theory of Political Economy</a:t>
            </a:r>
            <a:r>
              <a:rPr lang="en-US" dirty="0"/>
              <a:t>, Macmillan &amp; Co.</a:t>
            </a:r>
          </a:p>
          <a:p>
            <a:r>
              <a:rPr lang="en-US" dirty="0" smtClean="0"/>
              <a:t>1874</a:t>
            </a:r>
            <a:r>
              <a:rPr lang="en-US" dirty="0"/>
              <a:t>. </a:t>
            </a:r>
            <a:r>
              <a:rPr lang="en-US" i="1" dirty="0"/>
              <a:t>Principles of Science</a:t>
            </a:r>
            <a:r>
              <a:rPr lang="en-US" dirty="0"/>
              <a:t>, Macmillan &amp; Co.</a:t>
            </a:r>
          </a:p>
          <a:p>
            <a:r>
              <a:rPr lang="en-US" dirty="0"/>
              <a:t>1875. </a:t>
            </a:r>
            <a:r>
              <a:rPr lang="en-US" i="1" dirty="0"/>
              <a:t>Money and the Mechanism of Exchange</a:t>
            </a:r>
            <a:r>
              <a:rPr lang="en-US" dirty="0"/>
              <a:t>, D. Appleton and Co.</a:t>
            </a:r>
          </a:p>
          <a:p>
            <a:r>
              <a:rPr lang="en-US" dirty="0"/>
              <a:t>1878. </a:t>
            </a:r>
            <a:r>
              <a:rPr lang="en-US" i="1" dirty="0"/>
              <a:t>A Primer on Political </a:t>
            </a:r>
            <a:r>
              <a:rPr lang="en-US" i="1" dirty="0" smtClean="0"/>
              <a:t>Economy</a:t>
            </a:r>
            <a:r>
              <a:rPr lang="en-US" dirty="0"/>
              <a:t>, Macmillan &amp; Co.</a:t>
            </a:r>
          </a:p>
          <a:p>
            <a:r>
              <a:rPr lang="en-US" dirty="0" smtClean="0"/>
              <a:t>1880</a:t>
            </a:r>
            <a:r>
              <a:rPr lang="en-US" dirty="0"/>
              <a:t>. </a:t>
            </a:r>
            <a:r>
              <a:rPr lang="en-US" i="1" dirty="0"/>
              <a:t>Studies in Deductive Logic</a:t>
            </a:r>
            <a:r>
              <a:rPr lang="en-US" dirty="0"/>
              <a:t>, Macmillan &amp; Co. </a:t>
            </a:r>
          </a:p>
          <a:p>
            <a:r>
              <a:rPr lang="en-US" dirty="0"/>
              <a:t>1882. </a:t>
            </a:r>
            <a:r>
              <a:rPr lang="en-US" i="1" dirty="0"/>
              <a:t>The State in Relation to </a:t>
            </a:r>
            <a:r>
              <a:rPr lang="en-US" i="1" dirty="0" err="1" smtClean="0"/>
              <a:t>Labour</a:t>
            </a:r>
            <a:r>
              <a:rPr lang="en-US" dirty="0"/>
              <a:t>, Macmillan &amp; Co. </a:t>
            </a:r>
          </a:p>
          <a:p>
            <a:r>
              <a:rPr lang="en-US" dirty="0" smtClean="0"/>
              <a:t>1883</a:t>
            </a:r>
            <a:r>
              <a:rPr lang="en-US" dirty="0"/>
              <a:t>. </a:t>
            </a:r>
            <a:r>
              <a:rPr lang="en-US" i="1" dirty="0"/>
              <a:t>Methods of Social Reform and Other Papers</a:t>
            </a:r>
            <a:r>
              <a:rPr lang="en-US" dirty="0"/>
              <a:t>, Macmillan and Co.</a:t>
            </a:r>
          </a:p>
        </p:txBody>
      </p:sp>
    </p:spTree>
    <p:extLst>
      <p:ext uri="{BB962C8B-B14F-4D97-AF65-F5344CB8AC3E}">
        <p14:creationId xmlns:p14="http://schemas.microsoft.com/office/powerpoint/2010/main" val="13024299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8800"/>
            <a:ext cx="5852517" cy="441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4557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685925"/>
            <a:ext cx="25717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12" y="1694393"/>
            <a:ext cx="26955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696875"/>
            <a:ext cx="2742720" cy="1823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86125" y="5164198"/>
            <a:ext cx="4572000" cy="646331"/>
          </a:xfrm>
          <a:prstGeom prst="rect">
            <a:avLst/>
          </a:prstGeom>
        </p:spPr>
        <p:txBody>
          <a:bodyPr>
            <a:spAutoFit/>
          </a:bodyPr>
          <a:lstStyle/>
          <a:p>
            <a:r>
              <a:rPr lang="en-US" dirty="0"/>
              <a:t>Jevons’ Logic Machine or Logic ‘Piano’. Museum of the History of Science, Oxford. </a:t>
            </a:r>
          </a:p>
        </p:txBody>
      </p:sp>
    </p:spTree>
    <p:extLst>
      <p:ext uri="{BB962C8B-B14F-4D97-AF65-F5344CB8AC3E}">
        <p14:creationId xmlns:p14="http://schemas.microsoft.com/office/powerpoint/2010/main" val="1191981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smtClean="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fontScale="92500" lnSpcReduction="20000"/>
          </a:bodyPr>
          <a:lstStyle/>
          <a:p>
            <a:pPr marL="0" eaLnBrk="1" fontAlgn="auto" hangingPunct="1">
              <a:spcAft>
                <a:spcPts val="0"/>
              </a:spcAft>
              <a:buFont typeface="Arial" pitchFamily="34" charset="0"/>
              <a:buChar char="•"/>
              <a:defRPr/>
            </a:pPr>
            <a:r>
              <a:rPr lang="en-US" dirty="0" smtClean="0"/>
              <a:t>Jeremy Bentham</a:t>
            </a:r>
          </a:p>
          <a:p>
            <a:pPr marL="400050" lvl="1" eaLnBrk="1" fontAlgn="auto" hangingPunct="1">
              <a:spcAft>
                <a:spcPts val="0"/>
              </a:spcAft>
              <a:buFont typeface="Arial" pitchFamily="34" charset="0"/>
              <a:buChar char="•"/>
              <a:defRPr/>
            </a:pPr>
            <a:r>
              <a:rPr lang="el-GR" sz="3500" dirty="0" smtClean="0"/>
              <a:t>Οι πρόδρομοι</a:t>
            </a:r>
            <a:r>
              <a:rPr lang="en-US" sz="3500" dirty="0" smtClean="0"/>
              <a:t> </a:t>
            </a:r>
            <a:r>
              <a:rPr lang="el-GR" sz="3500" dirty="0" smtClean="0"/>
              <a:t>της οριακής επανάστασης</a:t>
            </a:r>
            <a:endParaRPr lang="en-US" sz="3500" dirty="0" smtClean="0"/>
          </a:p>
          <a:p>
            <a:pPr marL="800100" lvl="2" eaLnBrk="1" fontAlgn="auto" hangingPunct="1">
              <a:spcAft>
                <a:spcPts val="0"/>
              </a:spcAft>
              <a:buFont typeface="Arial" pitchFamily="34" charset="0"/>
              <a:buChar char="•"/>
              <a:defRPr/>
            </a:pPr>
            <a:r>
              <a:rPr lang="en-US" dirty="0" smtClean="0"/>
              <a:t>Von </a:t>
            </a:r>
            <a:r>
              <a:rPr lang="en-US" dirty="0" err="1" smtClean="0"/>
              <a:t>Thünen</a:t>
            </a:r>
            <a:endParaRPr lang="en-US" dirty="0" smtClean="0"/>
          </a:p>
          <a:p>
            <a:pPr marL="800100" lvl="2" eaLnBrk="1" fontAlgn="auto" hangingPunct="1">
              <a:spcAft>
                <a:spcPts val="0"/>
              </a:spcAft>
              <a:buFont typeface="Arial" pitchFamily="34" charset="0"/>
              <a:buChar char="•"/>
              <a:defRPr/>
            </a:pPr>
            <a:r>
              <a:rPr lang="en-US" dirty="0" smtClean="0"/>
              <a:t>Cournot</a:t>
            </a:r>
          </a:p>
          <a:p>
            <a:pPr marL="800100" lvl="2" eaLnBrk="1" fontAlgn="auto" hangingPunct="1">
              <a:spcAft>
                <a:spcPts val="0"/>
              </a:spcAft>
              <a:buFont typeface="Arial" pitchFamily="34" charset="0"/>
              <a:buChar char="•"/>
              <a:defRPr/>
            </a:pPr>
            <a:r>
              <a:rPr lang="en-US" dirty="0" err="1" smtClean="0"/>
              <a:t>Dupuit</a:t>
            </a:r>
            <a:endParaRPr lang="en-US" dirty="0" smtClean="0"/>
          </a:p>
          <a:p>
            <a:pPr marL="800100" lvl="2" eaLnBrk="1" fontAlgn="auto" hangingPunct="1">
              <a:spcAft>
                <a:spcPts val="0"/>
              </a:spcAft>
              <a:buFont typeface="Arial" pitchFamily="34" charset="0"/>
              <a:buChar char="•"/>
              <a:defRPr/>
            </a:pPr>
            <a:r>
              <a:rPr lang="en-US" dirty="0" err="1" smtClean="0"/>
              <a:t>Gossen</a:t>
            </a:r>
            <a:endParaRPr lang="en-US" dirty="0" smtClean="0"/>
          </a:p>
          <a:p>
            <a:pPr marL="0" eaLnBrk="1" fontAlgn="auto" hangingPunct="1">
              <a:spcAft>
                <a:spcPts val="0"/>
              </a:spcAft>
              <a:buFont typeface="Arial" pitchFamily="34" charset="0"/>
              <a:buChar char="•"/>
              <a:defRPr/>
            </a:pPr>
            <a:r>
              <a:rPr lang="el-GR" dirty="0" smtClean="0"/>
              <a:t>Η οριακή επανάσταση</a:t>
            </a:r>
            <a:endParaRPr lang="en-US" dirty="0"/>
          </a:p>
          <a:p>
            <a:pPr marL="800100" lvl="2" eaLnBrk="1" fontAlgn="auto" hangingPunct="1">
              <a:spcAft>
                <a:spcPts val="0"/>
              </a:spcAft>
              <a:buFont typeface="Arial" pitchFamily="34" charset="0"/>
              <a:buChar char="•"/>
              <a:defRPr/>
            </a:pPr>
            <a:r>
              <a:rPr lang="en-US" dirty="0" smtClean="0"/>
              <a:t>Jevons</a:t>
            </a:r>
          </a:p>
          <a:p>
            <a:pPr marL="800100" lvl="2" eaLnBrk="1" fontAlgn="auto" hangingPunct="1">
              <a:spcAft>
                <a:spcPts val="0"/>
              </a:spcAft>
              <a:buFont typeface="Arial" pitchFamily="34" charset="0"/>
              <a:buChar char="•"/>
              <a:defRPr/>
            </a:pPr>
            <a:r>
              <a:rPr lang="en-US" dirty="0" err="1" smtClean="0"/>
              <a:t>Menger</a:t>
            </a:r>
            <a:endParaRPr lang="en-US" dirty="0" smtClean="0"/>
          </a:p>
          <a:p>
            <a:pPr marL="800100" lvl="2" eaLnBrk="1" fontAlgn="auto" hangingPunct="1">
              <a:spcAft>
                <a:spcPts val="0"/>
              </a:spcAft>
              <a:buFont typeface="Arial" pitchFamily="34" charset="0"/>
              <a:buChar char="•"/>
              <a:defRPr/>
            </a:pPr>
            <a:r>
              <a:rPr lang="en-US" dirty="0" err="1" smtClean="0"/>
              <a:t>Walras</a:t>
            </a:r>
            <a:endParaRPr lang="en-US" dirty="0" smtClean="0"/>
          </a:p>
          <a:p>
            <a:pPr marL="0" eaLnBrk="1" fontAlgn="auto" hangingPunct="1">
              <a:spcAft>
                <a:spcPts val="0"/>
              </a:spcAft>
              <a:buFont typeface="Arial" pitchFamily="34" charset="0"/>
              <a:buChar char="•"/>
              <a:defRPr/>
            </a:pPr>
            <a:endParaRPr lang="en-US" dirty="0" smtClean="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smtClean="0"/>
          </a:p>
        </p:txBody>
      </p:sp>
    </p:spTree>
    <p:extLst>
      <p:ext uri="{BB962C8B-B14F-4D97-AF65-F5344CB8AC3E}">
        <p14:creationId xmlns:p14="http://schemas.microsoft.com/office/powerpoint/2010/main" val="6792194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88840"/>
            <a:ext cx="501015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1678" y="4293096"/>
            <a:ext cx="4572000" cy="523220"/>
          </a:xfrm>
          <a:prstGeom prst="rect">
            <a:avLst/>
          </a:prstGeom>
        </p:spPr>
        <p:txBody>
          <a:bodyPr>
            <a:spAutoFit/>
          </a:bodyPr>
          <a:lstStyle/>
          <a:p>
            <a:r>
              <a:rPr lang="en-US" sz="1400" i="1" dirty="0" smtClean="0">
                <a:latin typeface="Times New Roman" panose="02020603050405020304" pitchFamily="18" charset="0"/>
                <a:cs typeface="Times New Roman" panose="02020603050405020304" pitchFamily="18" charset="0"/>
              </a:rPr>
              <a:t>Journal </a:t>
            </a:r>
            <a:r>
              <a:rPr lang="en-US" sz="1400" i="1" dirty="0">
                <a:latin typeface="Times New Roman" panose="02020603050405020304" pitchFamily="18" charset="0"/>
                <a:cs typeface="Times New Roman" panose="02020603050405020304" pitchFamily="18" charset="0"/>
              </a:rPr>
              <a:t>of the Statistical Society of London</a:t>
            </a:r>
            <a:r>
              <a:rPr lang="en-US" sz="1400" dirty="0">
                <a:latin typeface="Times New Roman" panose="02020603050405020304" pitchFamily="18" charset="0"/>
                <a:cs typeface="Times New Roman" panose="02020603050405020304" pitchFamily="18" charset="0"/>
              </a:rPr>
              <a:t>, Vol. 37, No. 4 (Dec., 1874), pp. </a:t>
            </a:r>
            <a:r>
              <a:rPr lang="en-US" sz="1400" dirty="0" smtClean="0">
                <a:latin typeface="Times New Roman" panose="02020603050405020304" pitchFamily="18" charset="0"/>
                <a:cs typeface="Times New Roman" panose="02020603050405020304" pitchFamily="18" charset="0"/>
              </a:rPr>
              <a:t>478-488</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9430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786" y="1749782"/>
            <a:ext cx="2517444" cy="4243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49782"/>
            <a:ext cx="2540893" cy="424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6701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813" y="1881188"/>
            <a:ext cx="528637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2213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44960"/>
            <a:ext cx="4018806" cy="360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524" y="1556792"/>
            <a:ext cx="4063439" cy="377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78512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04864"/>
            <a:ext cx="3908425" cy="368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132857"/>
            <a:ext cx="3403684" cy="3783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89810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3914775"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268760"/>
            <a:ext cx="4497323"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860849"/>
            <a:ext cx="496252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5157192"/>
            <a:ext cx="520065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69475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2868" y="1218084"/>
            <a:ext cx="272415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891271"/>
            <a:ext cx="4802510" cy="196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193" y="3933056"/>
            <a:ext cx="514350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3061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3998913"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0444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3887978" cy="4425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484784"/>
            <a:ext cx="4297756" cy="39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9881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W. Stanley Jevons (1835—1882) </a:t>
            </a:r>
            <a:endParaRPr lang="en-GB" dirty="0"/>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886751"/>
            <a:ext cx="409575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386" y="5085184"/>
            <a:ext cx="28384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509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47248" cy="1006970"/>
          </a:xfrm>
        </p:spPr>
        <p:txBody>
          <a:bodyPr/>
          <a:lstStyle/>
          <a:p>
            <a:r>
              <a:rPr lang="en-US" dirty="0"/>
              <a:t>Jeremy </a:t>
            </a:r>
            <a:r>
              <a:rPr lang="en-US" dirty="0" smtClean="0"/>
              <a:t>Bentham (1748-1832)</a:t>
            </a:r>
            <a:endParaRPr lang="en-GB"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203" y="1268760"/>
            <a:ext cx="3049293" cy="450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64088" y="5805264"/>
            <a:ext cx="2358008" cy="738664"/>
          </a:xfrm>
          <a:prstGeom prst="rect">
            <a:avLst/>
          </a:prstGeom>
        </p:spPr>
        <p:txBody>
          <a:bodyPr wrap="square">
            <a:spAutoFit/>
          </a:bodyPr>
          <a:lstStyle/>
          <a:p>
            <a:r>
              <a:rPr lang="en-US" sz="1400" dirty="0"/>
              <a:t>by Henry William </a:t>
            </a:r>
            <a:r>
              <a:rPr lang="en-US" sz="1400" dirty="0" err="1"/>
              <a:t>Pickersgill</a:t>
            </a:r>
            <a:endParaRPr lang="en-US" sz="1400" dirty="0"/>
          </a:p>
          <a:p>
            <a:r>
              <a:rPr lang="en-US" sz="1400" dirty="0"/>
              <a:t>oil on canvas, exhibited </a:t>
            </a:r>
            <a:r>
              <a:rPr lang="en-US" sz="1400" dirty="0" smtClean="0"/>
              <a:t>1829</a:t>
            </a:r>
            <a:r>
              <a:rPr lang="el-GR" sz="1400" dirty="0" smtClean="0"/>
              <a:t>, </a:t>
            </a:r>
            <a:r>
              <a:rPr lang="en-US" sz="1400" dirty="0" smtClean="0"/>
              <a:t>NPG</a:t>
            </a:r>
            <a:endParaRPr lang="en-US" sz="1400"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281608"/>
            <a:ext cx="3002577" cy="452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464776" y="5912986"/>
            <a:ext cx="2016224" cy="523220"/>
          </a:xfrm>
          <a:prstGeom prst="rect">
            <a:avLst/>
          </a:prstGeom>
        </p:spPr>
        <p:txBody>
          <a:bodyPr wrap="square">
            <a:spAutoFit/>
          </a:bodyPr>
          <a:lstStyle/>
          <a:p>
            <a:r>
              <a:rPr lang="en-US" sz="1400" dirty="0" smtClean="0"/>
              <a:t>Studio </a:t>
            </a:r>
            <a:r>
              <a:rPr lang="en-US" sz="1400" dirty="0"/>
              <a:t>of Thomas Frye</a:t>
            </a:r>
          </a:p>
          <a:p>
            <a:r>
              <a:rPr lang="en-US" sz="1400" dirty="0"/>
              <a:t>oil on canvas, </a:t>
            </a:r>
            <a:r>
              <a:rPr lang="en-US" sz="1400" dirty="0" smtClean="0"/>
              <a:t>1760, NPG</a:t>
            </a:r>
            <a:endParaRPr lang="en-US" sz="1400" dirty="0"/>
          </a:p>
        </p:txBody>
      </p:sp>
    </p:spTree>
    <p:extLst>
      <p:ext uri="{BB962C8B-B14F-4D97-AF65-F5344CB8AC3E}">
        <p14:creationId xmlns:p14="http://schemas.microsoft.com/office/powerpoint/2010/main" val="21159489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Carl Menger (1840—1921) </a:t>
            </a:r>
            <a:endParaRPr lang="en-GB"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43075"/>
            <a:ext cx="228600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206" y="1772816"/>
            <a:ext cx="2151111" cy="326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3972" y="1772816"/>
            <a:ext cx="2196948" cy="334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275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Carl Menger (1840—1921) </a:t>
            </a:r>
            <a:endParaRPr lang="en-GB"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700808"/>
            <a:ext cx="4464842" cy="266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484784"/>
            <a:ext cx="2487613"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68394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Carl Menger (1840—1921) </a:t>
            </a:r>
            <a:endParaRPr lang="en-GB"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376237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20888"/>
            <a:ext cx="4968552" cy="232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943695"/>
            <a:ext cx="3884275" cy="2835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7584" y="5157192"/>
            <a:ext cx="4608512" cy="504056"/>
          </a:xfrm>
          <a:prstGeom prst="rect">
            <a:avLst/>
          </a:prstGeom>
        </p:spPr>
        <p:txBody>
          <a:bodyPr vert="horz" wrap="square" lIns="91440" tIns="45720" rIns="91440" bIns="45720" rtlCol="0" anchor="ctr">
            <a:normAutofit/>
          </a:bodyPr>
          <a:lstStyle/>
          <a:p>
            <a:r>
              <a:rPr lang="el-GR" dirty="0" smtClean="0"/>
              <a:t>Αγαθά 1</a:t>
            </a:r>
            <a:r>
              <a:rPr lang="el-GR" baseline="30000" dirty="0" smtClean="0"/>
              <a:t>ης</a:t>
            </a:r>
            <a:r>
              <a:rPr lang="el-GR" dirty="0" smtClean="0"/>
              <a:t>, 2</a:t>
            </a:r>
            <a:r>
              <a:rPr lang="el-GR" baseline="30000" dirty="0" smtClean="0"/>
              <a:t>ης</a:t>
            </a:r>
            <a:r>
              <a:rPr lang="el-GR" dirty="0" smtClean="0"/>
              <a:t>, κλπ. τάξης </a:t>
            </a:r>
            <a:endParaRPr lang="en-US" dirty="0" smtClean="0"/>
          </a:p>
        </p:txBody>
      </p:sp>
    </p:spTree>
    <p:extLst>
      <p:ext uri="{BB962C8B-B14F-4D97-AF65-F5344CB8AC3E}">
        <p14:creationId xmlns:p14="http://schemas.microsoft.com/office/powerpoint/2010/main" val="7728503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Carl Menger (1840—1921) </a:t>
            </a:r>
            <a:endParaRPr lang="en-GB"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8" y="1905000"/>
            <a:ext cx="541972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61751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Carl Menger (1840—1921) </a:t>
            </a:r>
            <a:endParaRPr lang="en-GB"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711609"/>
            <a:ext cx="2497460" cy="407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711609"/>
            <a:ext cx="2382247" cy="397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730684"/>
            <a:ext cx="2103481" cy="3807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85735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Carl Menger (1840—1921) </a:t>
            </a:r>
            <a:endParaRPr lang="en-GB" dirty="0"/>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1628800"/>
            <a:ext cx="2212797" cy="315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508104" y="4941168"/>
            <a:ext cx="3366120" cy="338554"/>
          </a:xfrm>
          <a:prstGeom prst="rect">
            <a:avLst/>
          </a:prstGeom>
        </p:spPr>
        <p:txBody>
          <a:bodyPr wrap="square">
            <a:spAutoFit/>
          </a:bodyPr>
          <a:lstStyle/>
          <a:p>
            <a:r>
              <a:rPr lang="en-US" sz="1600" dirty="0"/>
              <a:t>Gustav von </a:t>
            </a:r>
            <a:r>
              <a:rPr lang="en-US" sz="1600" dirty="0" err="1"/>
              <a:t>Schmoller</a:t>
            </a:r>
            <a:r>
              <a:rPr lang="en-US" sz="1600" dirty="0"/>
              <a:t> </a:t>
            </a:r>
            <a:r>
              <a:rPr lang="en-US" sz="1600" dirty="0" smtClean="0"/>
              <a:t>(1838 </a:t>
            </a:r>
            <a:r>
              <a:rPr lang="en-US" sz="1600" dirty="0"/>
              <a:t>– </a:t>
            </a:r>
            <a:r>
              <a:rPr lang="en-US" sz="1600" dirty="0" smtClean="0"/>
              <a:t>1917</a:t>
            </a:r>
            <a:r>
              <a:rPr lang="en-US" sz="1600" dirty="0"/>
              <a:t>) </a:t>
            </a:r>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12776"/>
            <a:ext cx="3163466" cy="4395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55976" y="5546258"/>
            <a:ext cx="2535374" cy="523220"/>
          </a:xfrm>
          <a:prstGeom prst="rect">
            <a:avLst/>
          </a:prstGeom>
        </p:spPr>
        <p:txBody>
          <a:bodyPr wrap="none">
            <a:spAutoFit/>
          </a:bodyPr>
          <a:lstStyle/>
          <a:p>
            <a:r>
              <a:rPr lang="en-US" sz="2800" b="1" dirty="0" err="1"/>
              <a:t>Methodenstreit</a:t>
            </a:r>
            <a:endParaRPr lang="en-US" sz="2800" b="1" dirty="0"/>
          </a:p>
        </p:txBody>
      </p:sp>
    </p:spTree>
    <p:extLst>
      <p:ext uri="{BB962C8B-B14F-4D97-AF65-F5344CB8AC3E}">
        <p14:creationId xmlns:p14="http://schemas.microsoft.com/office/powerpoint/2010/main" val="9543762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30801"/>
            <a:ext cx="288812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628049"/>
            <a:ext cx="27241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65212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628800"/>
            <a:ext cx="311467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2783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70152"/>
            <a:ext cx="2056559" cy="355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636873"/>
            <a:ext cx="2053720" cy="3426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696485"/>
            <a:ext cx="2291880" cy="368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7050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00808"/>
            <a:ext cx="2153837" cy="360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628800"/>
            <a:ext cx="193798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499034"/>
            <a:ext cx="2290216" cy="3787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8251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49914"/>
            <a:ext cx="2390775"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459793"/>
            <a:ext cx="2821374"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580112" y="1449914"/>
            <a:ext cx="3441873" cy="4708981"/>
          </a:xfrm>
          <a:prstGeom prst="rect">
            <a:avLst/>
          </a:prstGeom>
        </p:spPr>
        <p:txBody>
          <a:bodyPr wrap="square">
            <a:spAutoFit/>
          </a:bodyPr>
          <a:lstStyle/>
          <a:p>
            <a:r>
              <a:rPr lang="en-US" sz="1200" dirty="0"/>
              <a:t>My body I give to my dear friend Doctor </a:t>
            </a:r>
            <a:r>
              <a:rPr lang="en-US" sz="1200" dirty="0" err="1"/>
              <a:t>Southwood</a:t>
            </a:r>
            <a:r>
              <a:rPr lang="en-US" sz="1200" dirty="0"/>
              <a:t> Smith to be disposed of in a manner hereinafter mentioned, and I direct … he will take my body under his charge and take the requisite and appropriate measures for the disposal and preservation of the several parts of my bodily frame in the manner expressed in the paper annexed to this my will and at the top of which I have written </a:t>
            </a:r>
            <a:r>
              <a:rPr lang="en-US" sz="1200" dirty="0">
                <a:solidFill>
                  <a:srgbClr val="FF0000"/>
                </a:solidFill>
              </a:rPr>
              <a:t>Auto Icon</a:t>
            </a:r>
            <a:r>
              <a:rPr lang="en-US" sz="1200" dirty="0"/>
              <a:t>. The skeleton he will cause to be put together in such a manner as that the whole figure may be seated in a chair usually occupied by me when living, in the attitude in which I am sitting when engaged in thought in the course of time employed in writing. I direct that the body thus prepared shall be transferred to my executor. He will cause the skeleton to be clad in one of the suits of black occasionally worn by me. The body so clothed, together with the chair and the staff in the my later years </a:t>
            </a:r>
            <a:r>
              <a:rPr lang="en-US" sz="1200" dirty="0" err="1"/>
              <a:t>bourne</a:t>
            </a:r>
            <a:r>
              <a:rPr lang="en-US" sz="1200" dirty="0"/>
              <a:t> by me, he will take charge of and for containing the whole apparatus he will cause to be prepared an appropriate box or case and will cause to be engraved in conspicuous characters on a plate to be affixed thereon and also on the labels on the glass cases in which the preparations of the soft parts of my body shall be contained </a:t>
            </a:r>
          </a:p>
        </p:txBody>
      </p:sp>
    </p:spTree>
    <p:extLst>
      <p:ext uri="{BB962C8B-B14F-4D97-AF65-F5344CB8AC3E}">
        <p14:creationId xmlns:p14="http://schemas.microsoft.com/office/powerpoint/2010/main" val="9366581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12776"/>
            <a:ext cx="3070275" cy="4658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484784"/>
            <a:ext cx="3779912" cy="1304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807" y="3068960"/>
            <a:ext cx="41624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48610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412776"/>
            <a:ext cx="3922739" cy="246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797" y="1628800"/>
            <a:ext cx="3547453" cy="104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75" y="4005064"/>
            <a:ext cx="5747539" cy="94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5301208"/>
            <a:ext cx="4680520" cy="504056"/>
          </a:xfrm>
          <a:prstGeom prst="rect">
            <a:avLst/>
          </a:prstGeom>
        </p:spPr>
        <p:txBody>
          <a:bodyPr vert="horz" wrap="square" lIns="91440" tIns="45720" rIns="91440" bIns="45720" rtlCol="0" anchor="ctr">
            <a:normAutofit/>
          </a:bodyPr>
          <a:lstStyle/>
          <a:p>
            <a:r>
              <a:rPr lang="el-GR" sz="2400" dirty="0" smtClean="0"/>
              <a:t>Αρχικό καλάθι καταναλωτή </a:t>
            </a:r>
            <a:r>
              <a:rPr lang="en-US" sz="2400" b="1" i="1" dirty="0" err="1" smtClean="0">
                <a:latin typeface="Times New Roman" panose="02020603050405020304" pitchFamily="18" charset="0"/>
                <a:cs typeface="Times New Roman" panose="02020603050405020304" pitchFamily="18" charset="0"/>
              </a:rPr>
              <a:t>i</a:t>
            </a:r>
            <a:endParaRPr lang="en-US" sz="2400" b="1"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06551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700808"/>
            <a:ext cx="508039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3548" y="5517232"/>
            <a:ext cx="2376264" cy="504056"/>
          </a:xfrm>
          <a:prstGeom prst="rect">
            <a:avLst/>
          </a:prstGeom>
        </p:spPr>
        <p:txBody>
          <a:bodyPr vert="horz" wrap="square" lIns="91440" tIns="45720" rIns="91440" bIns="45720" rtlCol="0" anchor="ctr">
            <a:noAutofit/>
          </a:bodyPr>
          <a:lstStyle/>
          <a:p>
            <a:r>
              <a:rPr lang="en-US" sz="3200" b="1" dirty="0" err="1" smtClean="0"/>
              <a:t>crieur</a:t>
            </a:r>
            <a:endParaRPr lang="en-US" sz="3200" b="1" dirty="0" smtClean="0"/>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324" y="5664484"/>
            <a:ext cx="3368868" cy="552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063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16832"/>
            <a:ext cx="2880924" cy="148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3859778"/>
            <a:ext cx="2780643" cy="79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57" y="5013176"/>
            <a:ext cx="3027851" cy="49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1916832"/>
            <a:ext cx="2339748" cy="876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99049" y="3244333"/>
            <a:ext cx="1893467" cy="461665"/>
          </a:xfrm>
          <a:prstGeom prst="rect">
            <a:avLst/>
          </a:prstGeom>
        </p:spPr>
        <p:txBody>
          <a:bodyPr wrap="none">
            <a:spAutoFit/>
          </a:bodyPr>
          <a:lstStyle/>
          <a:p>
            <a:r>
              <a:rPr lang="en-US" sz="2400" b="1" dirty="0" err="1"/>
              <a:t>Tâtonnement</a:t>
            </a:r>
            <a:endParaRPr lang="en-US" sz="2400" b="1" dirty="0"/>
          </a:p>
        </p:txBody>
      </p:sp>
      <p:pic>
        <p:nvPicPr>
          <p:cNvPr id="4506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4062363"/>
            <a:ext cx="3136158" cy="51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968" y="5190138"/>
            <a:ext cx="4004914" cy="68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59112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sp>
        <p:nvSpPr>
          <p:cNvPr id="3" name="TextBox 2"/>
          <p:cNvSpPr txBox="1"/>
          <p:nvPr/>
        </p:nvSpPr>
        <p:spPr>
          <a:xfrm>
            <a:off x="1331640" y="2060848"/>
            <a:ext cx="5472608" cy="1440160"/>
          </a:xfrm>
          <a:prstGeom prst="rect">
            <a:avLst/>
          </a:prstGeom>
        </p:spPr>
        <p:txBody>
          <a:bodyPr vert="horz" wrap="square" lIns="91440" tIns="45720" rIns="91440" bIns="45720" rtlCol="0" anchor="ctr">
            <a:noAutofit/>
          </a:bodyPr>
          <a:lstStyle/>
          <a:p>
            <a:r>
              <a:rPr lang="fr-FR" sz="2400" dirty="0"/>
              <a:t>Entrepreneur:  Ni bénéfice, ni </a:t>
            </a:r>
            <a:r>
              <a:rPr lang="fr-FR" sz="2400" dirty="0" smtClean="0"/>
              <a:t>perte</a:t>
            </a:r>
          </a:p>
          <a:p>
            <a:endParaRPr lang="fr-FR" sz="2400" dirty="0"/>
          </a:p>
          <a:p>
            <a:r>
              <a:rPr lang="fr-FR" sz="2400" dirty="0" smtClean="0"/>
              <a:t>Bons </a:t>
            </a:r>
            <a:endParaRPr lang="en-US" sz="2400" dirty="0" smtClean="0"/>
          </a:p>
        </p:txBody>
      </p:sp>
    </p:spTree>
    <p:extLst>
      <p:ext uri="{BB962C8B-B14F-4D97-AF65-F5344CB8AC3E}">
        <p14:creationId xmlns:p14="http://schemas.microsoft.com/office/powerpoint/2010/main" val="6067247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smtClean="0"/>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p:txBody>
          <a:bodyPr/>
          <a:lstStyle/>
          <a:p>
            <a:pPr eaLnBrk="1" hangingPunct="1"/>
            <a:r>
              <a:rPr lang="el-GR" altLang="el-GR" smtClean="0"/>
              <a:t>Άδειες Χρήσης</a:t>
            </a:r>
          </a:p>
        </p:txBody>
      </p:sp>
      <p:sp>
        <p:nvSpPr>
          <p:cNvPr id="23555" name="Subtitle 8"/>
          <p:cNvSpPr>
            <a:spLocks noGrp="1"/>
          </p:cNvSpPr>
          <p:nvPr>
            <p:ph idx="1"/>
          </p:nvPr>
        </p:nvSpPr>
        <p:spPr>
          <a:xfrm>
            <a:off x="463550" y="1557338"/>
            <a:ext cx="8229600" cy="4525962"/>
          </a:xfrm>
        </p:spPr>
        <p:txBody>
          <a:bodyPr/>
          <a:lstStyle/>
          <a:p>
            <a:pPr eaLnBrk="1" hangingPunct="1"/>
            <a:r>
              <a:rPr lang="el-GR" altLang="el-GR" sz="2800" smtClean="0"/>
              <a:t>Το παρόν εκπαιδευτικό υλικό υπόκειται σε</a:t>
            </a:r>
            <a:r>
              <a:rPr lang="en-US" altLang="el-GR" sz="2800" smtClean="0"/>
              <a:t> </a:t>
            </a:r>
            <a:r>
              <a:rPr lang="el-GR" altLang="el-GR" sz="2800" smtClean="0"/>
              <a:t>άδειες χρήσης </a:t>
            </a:r>
            <a:r>
              <a:rPr lang="en-US" altLang="el-GR" sz="2800" smtClean="0"/>
              <a:t>Creative Commons. </a:t>
            </a:r>
          </a:p>
          <a:p>
            <a:pPr eaLnBrk="1" hangingPunct="1"/>
            <a:r>
              <a:rPr lang="el-GR" altLang="el-GR" sz="2800" smtClean="0"/>
              <a:t>Για εκπαιδευτικό υλικό, όπως εικόνες, που υπόκειται σε άλλου τύπου άδειας χρήσης, η άδεια χρήσης αναφέρεται ρητώς. </a:t>
            </a:r>
          </a:p>
        </p:txBody>
      </p:sp>
      <p:pic>
        <p:nvPicPr>
          <p:cNvPr id="23556"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l-GR" altLang="el-GR" smtClean="0"/>
              <a:t>Χρηματοδότηση</a:t>
            </a:r>
          </a:p>
        </p:txBody>
      </p:sp>
      <p:sp>
        <p:nvSpPr>
          <p:cNvPr id="24579" name="Content Placeholder 2"/>
          <p:cNvSpPr>
            <a:spLocks noGrp="1"/>
          </p:cNvSpPr>
          <p:nvPr>
            <p:ph idx="1"/>
          </p:nvPr>
        </p:nvSpPr>
        <p:spPr>
          <a:xfrm>
            <a:off x="457200" y="1341438"/>
            <a:ext cx="8229600" cy="4525962"/>
          </a:xfrm>
        </p:spPr>
        <p:txBody>
          <a:bodyPr/>
          <a:lstStyle/>
          <a:p>
            <a:pPr eaLnBrk="1" hangingPunct="1"/>
            <a:r>
              <a:rPr lang="el-GR" altLang="el-GR" sz="2000" smtClean="0"/>
              <a:t>Το παρόν εκπαιδευτικό υλικό έχει αναπτυχθεί στα πλαίσια του εκπαιδευτικού έργου του διδάσκοντα.</a:t>
            </a:r>
            <a:endParaRPr lang="en-US" altLang="el-GR" sz="2000" smtClean="0"/>
          </a:p>
          <a:p>
            <a:pPr eaLnBrk="1" hangingPunct="1"/>
            <a:r>
              <a:rPr lang="el-GR" altLang="el-GR" sz="2000" smtClean="0"/>
              <a:t>Το έργο «</a:t>
            </a:r>
            <a:r>
              <a:rPr lang="el-GR" altLang="el-GR" sz="2000" b="1" smtClean="0"/>
              <a:t>Ανοικτά Ακαδημαϊκά Μαθήματα στο Πανεπιστήμιο Αθηνών</a:t>
            </a:r>
            <a:r>
              <a:rPr lang="el-GR" altLang="el-GR" sz="2000" smtClean="0"/>
              <a:t>» έχει χρηματοδοτήσει μόνο την αναδιαμόρφωση του εκπαιδευτικού υλικού. </a:t>
            </a:r>
            <a:endParaRPr lang="en-US" altLang="el-GR" sz="2000" smtClean="0"/>
          </a:p>
          <a:p>
            <a:pPr eaLnBrk="1" hangingPunct="1"/>
            <a:r>
              <a:rPr lang="el-GR" altLang="el-GR"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24580"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436" y="1484784"/>
            <a:ext cx="3713283" cy="409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71600" y="5805264"/>
            <a:ext cx="2736304" cy="360040"/>
          </a:xfrm>
          <a:prstGeom prst="rect">
            <a:avLst/>
          </a:prstGeom>
        </p:spPr>
        <p:txBody>
          <a:bodyPr vert="horz" wrap="square" lIns="91440" tIns="45720" rIns="91440" bIns="45720" rtlCol="0" anchor="ctr">
            <a:normAutofit lnSpcReduction="10000"/>
          </a:bodyPr>
          <a:lstStyle/>
          <a:p>
            <a:pPr algn="ctr"/>
            <a:r>
              <a:rPr lang="en-US" dirty="0" err="1" smtClean="0"/>
              <a:t>Panopticon</a:t>
            </a:r>
            <a:endParaRPr lang="en-US" dirty="0" smtClean="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844824"/>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64088" y="4437112"/>
            <a:ext cx="2376264" cy="432048"/>
          </a:xfrm>
          <a:prstGeom prst="rect">
            <a:avLst/>
          </a:prstGeom>
        </p:spPr>
        <p:txBody>
          <a:bodyPr vert="horz" wrap="square" lIns="91440" tIns="45720" rIns="91440" bIns="45720" rtlCol="0" anchor="ctr">
            <a:normAutofit/>
          </a:bodyPr>
          <a:lstStyle/>
          <a:p>
            <a:r>
              <a:rPr lang="el-GR" dirty="0" smtClean="0"/>
              <a:t>Φυλακές Κέρκυρας</a:t>
            </a:r>
            <a:endParaRPr lang="en-US" dirty="0" smtClean="0"/>
          </a:p>
        </p:txBody>
      </p:sp>
    </p:spTree>
    <p:extLst>
      <p:ext uri="{BB962C8B-B14F-4D97-AF65-F5344CB8AC3E}">
        <p14:creationId xmlns:p14="http://schemas.microsoft.com/office/powerpoint/2010/main" val="26138882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573016"/>
            <a:ext cx="4292352" cy="223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0768"/>
            <a:ext cx="3001104" cy="4845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751" y="1484784"/>
            <a:ext cx="367665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6551" y="1916832"/>
            <a:ext cx="45148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5655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2376264" cy="4295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99" y="5589240"/>
            <a:ext cx="2483743" cy="862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196752"/>
            <a:ext cx="3454743" cy="426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8875" y="5457616"/>
            <a:ext cx="2808312" cy="969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987824" y="1340768"/>
            <a:ext cx="2016224" cy="720080"/>
          </a:xfrm>
          <a:prstGeom prst="rect">
            <a:avLst/>
          </a:prstGeom>
        </p:spPr>
        <p:txBody>
          <a:bodyPr vert="horz" wrap="square" lIns="91440" tIns="45720" rIns="91440" bIns="45720" rtlCol="0" anchor="ctr">
            <a:noAutofit/>
          </a:bodyPr>
          <a:lstStyle/>
          <a:p>
            <a:r>
              <a:rPr lang="el-GR" dirty="0" smtClean="0"/>
              <a:t>Ωφελιμισμός</a:t>
            </a:r>
          </a:p>
          <a:p>
            <a:r>
              <a:rPr lang="en-US" dirty="0" smtClean="0"/>
              <a:t>Utilitarianism</a:t>
            </a:r>
            <a:endParaRPr lang="el-GR" dirty="0" smtClean="0"/>
          </a:p>
          <a:p>
            <a:r>
              <a:rPr lang="el-GR" dirty="0" err="1" smtClean="0"/>
              <a:t>Συνεπειοκρατία</a:t>
            </a:r>
            <a:endParaRPr lang="en-US" dirty="0" smtClean="0"/>
          </a:p>
          <a:p>
            <a:r>
              <a:rPr lang="en-US" dirty="0" smtClean="0"/>
              <a:t>Consequentialism</a:t>
            </a:r>
          </a:p>
        </p:txBody>
      </p:sp>
    </p:spTree>
    <p:extLst>
      <p:ext uri="{BB962C8B-B14F-4D97-AF65-F5344CB8AC3E}">
        <p14:creationId xmlns:p14="http://schemas.microsoft.com/office/powerpoint/2010/main" val="3077138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28800"/>
            <a:ext cx="3228008" cy="1596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614992"/>
            <a:ext cx="3883918" cy="356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331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1173</Words>
  <Application>Microsoft Office PowerPoint</Application>
  <PresentationFormat>On-screen Show (4:3)</PresentationFormat>
  <Paragraphs>145</Paragraphs>
  <Slides>57</Slides>
  <Notes>6</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Θέμα του Office</vt:lpstr>
      <vt:lpstr>Ιστορία Οικονομικών Θεωριών</vt:lpstr>
      <vt:lpstr>Σκοποί ενότητας</vt:lpstr>
      <vt:lpstr>Περιεχόμενα ενότητας</vt:lpstr>
      <vt:lpstr>Jeremy Bentham (1748-1832)</vt:lpstr>
      <vt:lpstr>Jeremy Bentham (1748-1832)</vt:lpstr>
      <vt:lpstr>Jeremy Bentham (1748-1832)</vt:lpstr>
      <vt:lpstr>Jeremy Bentham (1748-1832)</vt:lpstr>
      <vt:lpstr>Jeremy Bentham (1748-1832)</vt:lpstr>
      <vt:lpstr>Jeremy Bentham (1748-1832)</vt:lpstr>
      <vt:lpstr>Johann Heinrich von Thünen (1783-1850)</vt:lpstr>
      <vt:lpstr>Johann Heinrich von Thünen (1783-1850)</vt:lpstr>
      <vt:lpstr>Johann Heinrich von Thünen (1783-1850)</vt:lpstr>
      <vt:lpstr>Johann Heinrich von Thünen (1783-1850)</vt:lpstr>
      <vt:lpstr>Johann Heinrich von Thünen (1783-1850)</vt:lpstr>
      <vt:lpstr>Augustin Cournot (1801 –1877)</vt:lpstr>
      <vt:lpstr>Augustin Cournot (1801 –1877)</vt:lpstr>
      <vt:lpstr>Augustin Cournot (1801 –1877)</vt:lpstr>
      <vt:lpstr>Augustin Cournot (1801 –1877)</vt:lpstr>
      <vt:lpstr>Augustin Cournot (1801 –1877)</vt:lpstr>
      <vt:lpstr>Jules Dupuit (1804—1866) </vt:lpstr>
      <vt:lpstr>Hermann Heinrich Gossen (1810—1858) </vt:lpstr>
      <vt:lpstr>Hermann Heinrich Gossen (1810—1858) </vt:lpstr>
      <vt:lpstr>Hermann Heinrich Gossen (1810—1858) </vt:lpstr>
      <vt:lpstr>Οριακή επανάσταση Marginalist revolution</vt:lpstr>
      <vt:lpstr>Οριακή επανάσταση Marginalist revolution</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Carl Menger (1840—1921) </vt:lpstr>
      <vt:lpstr>Carl Menger (1840—1921) </vt:lpstr>
      <vt:lpstr>Carl Menger (1840—1921) </vt:lpstr>
      <vt:lpstr>Carl Menger (1840—1921) </vt:lpstr>
      <vt:lpstr>Carl Menger (1840—1921) </vt:lpstr>
      <vt:lpstr>Carl Menger (1840—1921) </vt:lpstr>
      <vt:lpstr>Léon Walras (1834-1910)</vt:lpstr>
      <vt:lpstr>Léon Walras (1834-1910)</vt:lpstr>
      <vt:lpstr>Léon Walras (1834-1910)</vt:lpstr>
      <vt:lpstr>Léon Walras (1834-1910)</vt:lpstr>
      <vt:lpstr>Léon Walras (1834-1910)</vt:lpstr>
      <vt:lpstr>Léon Walras (1834-1910)</vt:lpstr>
      <vt:lpstr>Léon Walras (1834-1910)</vt:lpstr>
      <vt:lpstr>Léon Walras (1834-1910)</vt:lpstr>
      <vt:lpstr>Léon Walras (1834-1910)</vt:lpstr>
      <vt:lpstr>Τέλος Ενότητας</vt:lpstr>
      <vt:lpstr>Άδειες Χρήσης</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2016-03-07T08:10:56Z</dcterms:modified>
</cp:coreProperties>
</file>