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9"/>
  </p:notesMasterIdLst>
  <p:sldIdLst>
    <p:sldId id="256" r:id="rId2"/>
    <p:sldId id="261" r:id="rId3"/>
    <p:sldId id="262" r:id="rId4"/>
    <p:sldId id="477" r:id="rId5"/>
    <p:sldId id="564" r:id="rId6"/>
    <p:sldId id="563" r:id="rId7"/>
    <p:sldId id="561" r:id="rId8"/>
    <p:sldId id="562" r:id="rId9"/>
    <p:sldId id="583" r:id="rId10"/>
    <p:sldId id="584" r:id="rId11"/>
    <p:sldId id="567" r:id="rId12"/>
    <p:sldId id="571" r:id="rId13"/>
    <p:sldId id="565" r:id="rId14"/>
    <p:sldId id="569" r:id="rId15"/>
    <p:sldId id="615" r:id="rId16"/>
    <p:sldId id="620" r:id="rId17"/>
    <p:sldId id="621" r:id="rId18"/>
    <p:sldId id="622" r:id="rId19"/>
    <p:sldId id="623" r:id="rId20"/>
    <p:sldId id="619" r:id="rId21"/>
    <p:sldId id="616" r:id="rId22"/>
    <p:sldId id="617" r:id="rId23"/>
    <p:sldId id="618" r:id="rId24"/>
    <p:sldId id="624" r:id="rId25"/>
    <p:sldId id="570" r:id="rId26"/>
    <p:sldId id="568" r:id="rId27"/>
    <p:sldId id="610" r:id="rId28"/>
    <p:sldId id="587" r:id="rId29"/>
    <p:sldId id="588" r:id="rId30"/>
    <p:sldId id="611" r:id="rId31"/>
    <p:sldId id="612" r:id="rId32"/>
    <p:sldId id="585" r:id="rId33"/>
    <p:sldId id="572" r:id="rId34"/>
    <p:sldId id="573" r:id="rId35"/>
    <p:sldId id="574" r:id="rId36"/>
    <p:sldId id="575" r:id="rId37"/>
    <p:sldId id="586" r:id="rId38"/>
    <p:sldId id="576" r:id="rId39"/>
    <p:sldId id="581" r:id="rId40"/>
    <p:sldId id="580" r:id="rId41"/>
    <p:sldId id="582" r:id="rId42"/>
    <p:sldId id="579" r:id="rId43"/>
    <p:sldId id="589" r:id="rId44"/>
    <p:sldId id="590" r:id="rId45"/>
    <p:sldId id="592" r:id="rId46"/>
    <p:sldId id="596" r:id="rId47"/>
    <p:sldId id="595" r:id="rId48"/>
    <p:sldId id="597" r:id="rId49"/>
    <p:sldId id="594" r:id="rId50"/>
    <p:sldId id="599" r:id="rId51"/>
    <p:sldId id="598" r:id="rId52"/>
    <p:sldId id="593" r:id="rId53"/>
    <p:sldId id="606" r:id="rId54"/>
    <p:sldId id="600" r:id="rId55"/>
    <p:sldId id="604" r:id="rId56"/>
    <p:sldId id="602" r:id="rId57"/>
    <p:sldId id="607" r:id="rId58"/>
    <p:sldId id="608" r:id="rId59"/>
    <p:sldId id="609" r:id="rId60"/>
    <p:sldId id="605" r:id="rId61"/>
    <p:sldId id="603" r:id="rId62"/>
    <p:sldId id="601" r:id="rId63"/>
    <p:sldId id="613" r:id="rId64"/>
    <p:sldId id="614" r:id="rId65"/>
    <p:sldId id="280" r:id="rId66"/>
    <p:sldId id="289" r:id="rId67"/>
    <p:sldId id="290" r:id="rId6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57" autoAdjust="0"/>
    <p:restoredTop sz="99309" autoAdjust="0"/>
  </p:normalViewPr>
  <p:slideViewPr>
    <p:cSldViewPr>
      <p:cViewPr>
        <p:scale>
          <a:sx n="140" d="100"/>
          <a:sy n="140"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7/3/2016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65</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66</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67</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7.wmf"/></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9.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dirty="0"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7</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Η κριτική της πολιτικής οικονομίας: </a:t>
            </a:r>
            <a:endParaRPr lang="en-US" altLang="el-GR" sz="2800" dirty="0" smtClean="0"/>
          </a:p>
          <a:p>
            <a:pPr eaLnBrk="1" hangingPunct="1"/>
            <a:r>
              <a:rPr lang="en-US" altLang="el-GR" sz="2800" b="1" dirty="0" smtClean="0"/>
              <a:t>Karl Marx</a:t>
            </a:r>
          </a:p>
          <a:p>
            <a:pPr eaLnBrk="1" hangingPunct="1"/>
            <a:endParaRPr lang="en-US" altLang="el-GR" sz="2800" dirty="0" smtClean="0"/>
          </a:p>
          <a:p>
            <a:pPr eaLnBrk="1" hangingPunct="1"/>
            <a:r>
              <a:rPr lang="el-GR" altLang="el-GR" sz="2800" dirty="0" smtClean="0"/>
              <a:t>Νίκος Θεοχαράκης</a:t>
            </a:r>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388" y="1809229"/>
            <a:ext cx="548163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216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611559" y="5599609"/>
            <a:ext cx="3456385" cy="954107"/>
          </a:xfrm>
          <a:prstGeom prst="rect">
            <a:avLst/>
          </a:prstGeom>
        </p:spPr>
        <p:txBody>
          <a:bodyPr wrap="square">
            <a:spAutoFit/>
          </a:bodyPr>
          <a:lstStyle/>
          <a:p>
            <a:pPr algn="ctr"/>
            <a:r>
              <a:rPr lang="en-US" sz="2800" dirty="0"/>
              <a:t>Friedrich </a:t>
            </a:r>
            <a:r>
              <a:rPr lang="en-US" sz="2800" dirty="0" smtClean="0"/>
              <a:t>Engels</a:t>
            </a:r>
            <a:endParaRPr lang="el-GR" sz="2800" dirty="0" smtClean="0"/>
          </a:p>
          <a:p>
            <a:pPr algn="ctr"/>
            <a:r>
              <a:rPr lang="el-GR" sz="2800" dirty="0" smtClean="0"/>
              <a:t>(1820-1895)</a:t>
            </a:r>
            <a:endParaRPr lang="en-US" sz="28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93196"/>
            <a:ext cx="3168352" cy="410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47173"/>
            <a:ext cx="5511844" cy="256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624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37346"/>
            <a:ext cx="3875534" cy="453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31568" y="5589240"/>
            <a:ext cx="2289601" cy="646331"/>
          </a:xfrm>
          <a:prstGeom prst="rect">
            <a:avLst/>
          </a:prstGeom>
        </p:spPr>
        <p:txBody>
          <a:bodyPr wrap="none">
            <a:spAutoFit/>
          </a:bodyPr>
          <a:lstStyle/>
          <a:p>
            <a:pPr algn="ctr"/>
            <a:r>
              <a:rPr lang="en-US" dirty="0"/>
              <a:t>Jenny von Westphalen</a:t>
            </a:r>
            <a:endParaRPr lang="el-GR" dirty="0" smtClean="0"/>
          </a:p>
          <a:p>
            <a:pPr algn="ctr"/>
            <a:r>
              <a:rPr lang="el-GR" dirty="0" smtClean="0"/>
              <a:t>(1814-1881)</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56792"/>
            <a:ext cx="260985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952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40" y="1450466"/>
            <a:ext cx="1785040" cy="251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236" y="1433941"/>
            <a:ext cx="1296029" cy="242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450466"/>
            <a:ext cx="1595555" cy="229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402519"/>
            <a:ext cx="1587497" cy="234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366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13" y="1340768"/>
            <a:ext cx="1624293" cy="264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340767"/>
            <a:ext cx="1565665" cy="263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728"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1340767"/>
            <a:ext cx="1811303" cy="272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9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45645"/>
            <a:ext cx="583882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405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58293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1880" y="6093296"/>
            <a:ext cx="1944216" cy="288032"/>
          </a:xfrm>
          <a:prstGeom prst="rect">
            <a:avLst/>
          </a:prstGeom>
        </p:spPr>
        <p:txBody>
          <a:bodyPr vert="horz" wrap="square" lIns="91440" tIns="45720" rIns="91440" bIns="45720" rtlCol="0" anchor="ctr">
            <a:normAutofit fontScale="85000" lnSpcReduction="20000"/>
          </a:bodyPr>
          <a:lstStyle/>
          <a:p>
            <a:pPr algn="ctr"/>
            <a:r>
              <a:rPr lang="en-US" dirty="0" smtClean="0"/>
              <a:t>Eugene Delacroix</a:t>
            </a:r>
          </a:p>
        </p:txBody>
      </p:sp>
    </p:spTree>
    <p:extLst>
      <p:ext uri="{BB962C8B-B14F-4D97-AF65-F5344CB8AC3E}">
        <p14:creationId xmlns:p14="http://schemas.microsoft.com/office/powerpoint/2010/main" val="1050610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120680" cy="475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149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5348263" cy="419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945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05076"/>
            <a:ext cx="26193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717" y="1505076"/>
            <a:ext cx="3041227" cy="372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3648" y="5517232"/>
            <a:ext cx="1944216" cy="288032"/>
          </a:xfrm>
          <a:prstGeom prst="rect">
            <a:avLst/>
          </a:prstGeom>
        </p:spPr>
        <p:txBody>
          <a:bodyPr vert="horz" wrap="square" lIns="91440" tIns="45720" rIns="91440" bIns="45720" rtlCol="0" anchor="ctr">
            <a:normAutofit fontScale="85000" lnSpcReduction="20000"/>
          </a:bodyPr>
          <a:lstStyle/>
          <a:p>
            <a:r>
              <a:rPr lang="el-GR" dirty="0" smtClean="0"/>
              <a:t>Ουγγαρία</a:t>
            </a:r>
            <a:endParaRPr lang="en-US" dirty="0" smtClean="0"/>
          </a:p>
        </p:txBody>
      </p:sp>
      <p:sp>
        <p:nvSpPr>
          <p:cNvPr id="4" name="TextBox 3"/>
          <p:cNvSpPr txBox="1"/>
          <p:nvPr/>
        </p:nvSpPr>
        <p:spPr>
          <a:xfrm>
            <a:off x="5292080" y="5517232"/>
            <a:ext cx="1728192" cy="288032"/>
          </a:xfrm>
          <a:prstGeom prst="rect">
            <a:avLst/>
          </a:prstGeom>
        </p:spPr>
        <p:txBody>
          <a:bodyPr vert="horz" wrap="square" lIns="91440" tIns="45720" rIns="91440" bIns="45720" rtlCol="0" anchor="ctr">
            <a:normAutofit fontScale="85000" lnSpcReduction="20000"/>
          </a:bodyPr>
          <a:lstStyle/>
          <a:p>
            <a:r>
              <a:rPr lang="el-GR" dirty="0" smtClean="0"/>
              <a:t>Ρουμανία</a:t>
            </a:r>
            <a:endParaRPr lang="en-US" dirty="0" smtClean="0"/>
          </a:p>
        </p:txBody>
      </p:sp>
    </p:spTree>
    <p:extLst>
      <p:ext uri="{BB962C8B-B14F-4D97-AF65-F5344CB8AC3E}">
        <p14:creationId xmlns:p14="http://schemas.microsoft.com/office/powerpoint/2010/main" val="3423876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dirty="0"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εξηγήσει το ρόλο του </a:t>
            </a:r>
            <a:r>
              <a:rPr lang="en-US" altLang="el-GR" sz="2600" dirty="0" smtClean="0"/>
              <a:t>Karl Marx </a:t>
            </a:r>
            <a:r>
              <a:rPr lang="el-GR" altLang="el-GR" sz="2600" dirty="0" smtClean="0"/>
              <a:t>στην κριτική της αστικής πολιτικής οικονομίας</a:t>
            </a:r>
          </a:p>
          <a:p>
            <a:pPr marL="0" eaLnBrk="1" hangingPunct="1"/>
            <a:r>
              <a:rPr lang="el-GR" altLang="el-GR" sz="2600" dirty="0" smtClean="0"/>
              <a:t>Να τοποθετήσει την οικονομική του σκέψη στο γενικότερο φιλοσοφικό και πολιτικό πλαίσιο της εποχής</a:t>
            </a:r>
          </a:p>
          <a:p>
            <a:pPr marL="0" eaLnBrk="1" hangingPunct="1"/>
            <a:r>
              <a:rPr lang="el-GR" altLang="el-GR" sz="2600" dirty="0" smtClean="0"/>
              <a:t>Να αναλύσει τα οικονομικά γραπτά του και ιδιαίτερα το </a:t>
            </a:r>
            <a:r>
              <a:rPr lang="el-GR" altLang="el-GR" sz="2600" i="1" dirty="0" smtClean="0"/>
              <a:t>Κεφάλαιο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60960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r>
              <a:rPr lang="el-GR" dirty="0" smtClean="0"/>
              <a:t>Επανάσταση του 1848 στο Βερολίνο</a:t>
            </a:r>
            <a:endParaRPr lang="en-US" dirty="0" smtClean="0"/>
          </a:p>
        </p:txBody>
      </p:sp>
    </p:spTree>
    <p:extLst>
      <p:ext uri="{BB962C8B-B14F-4D97-AF65-F5344CB8AC3E}">
        <p14:creationId xmlns:p14="http://schemas.microsoft.com/office/powerpoint/2010/main" val="2670580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pPr algn="ctr"/>
            <a:r>
              <a:rPr lang="el-GR" dirty="0" smtClean="0"/>
              <a:t>Οδοφράγματα στο Παρίσι 1848</a:t>
            </a:r>
            <a:endParaRPr lang="en-US"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217" y="1349495"/>
            <a:ext cx="4917462" cy="383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004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4" y="1556792"/>
            <a:ext cx="3600400" cy="28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729" y="1124744"/>
            <a:ext cx="33623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717032"/>
            <a:ext cx="33623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521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660" y="1340768"/>
            <a:ext cx="6550696" cy="428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881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31849"/>
            <a:ext cx="4753918" cy="367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5229200"/>
            <a:ext cx="2952328" cy="504056"/>
          </a:xfrm>
          <a:prstGeom prst="rect">
            <a:avLst/>
          </a:prstGeom>
        </p:spPr>
        <p:txBody>
          <a:bodyPr vert="horz" wrap="square" lIns="91440" tIns="45720" rIns="91440" bIns="45720" rtlCol="0" anchor="ctr">
            <a:normAutofit/>
          </a:bodyPr>
          <a:lstStyle/>
          <a:p>
            <a:r>
              <a:rPr lang="el-GR" dirty="0" smtClean="0"/>
              <a:t>Παρισινή Κομμούνα</a:t>
            </a:r>
            <a:endParaRPr lang="en-US" dirty="0" smtClean="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615673" cy="253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731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00" y="1556792"/>
            <a:ext cx="2095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571592"/>
            <a:ext cx="217576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526861"/>
            <a:ext cx="2259546" cy="351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053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298" y="1700806"/>
            <a:ext cx="2448272" cy="375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00806"/>
            <a:ext cx="2182199" cy="37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34381"/>
            <a:ext cx="2384184" cy="374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smtClean="0"/>
              <a:t>1867</a:t>
            </a:r>
            <a:endParaRPr lang="en-US" dirty="0" smtClean="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smtClean="0"/>
              <a:t>1885</a:t>
            </a:r>
            <a:endParaRPr lang="en-US" dirty="0" smtClean="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smtClean="0"/>
              <a:t>1894</a:t>
            </a:r>
            <a:endParaRPr lang="en-US" dirty="0" smtClean="0"/>
          </a:p>
        </p:txBody>
      </p:sp>
    </p:spTree>
    <p:extLst>
      <p:ext uri="{BB962C8B-B14F-4D97-AF65-F5344CB8AC3E}">
        <p14:creationId xmlns:p14="http://schemas.microsoft.com/office/powerpoint/2010/main" val="349797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smtClean="0"/>
              <a:t>1867</a:t>
            </a:r>
            <a:endParaRPr lang="en-US" dirty="0" smtClean="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smtClean="0"/>
              <a:t>1885</a:t>
            </a:r>
            <a:endParaRPr lang="en-US" dirty="0" smtClean="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smtClean="0"/>
              <a:t>1894</a:t>
            </a: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21" y="1772816"/>
            <a:ext cx="182947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97181"/>
            <a:ext cx="2004202" cy="336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99793"/>
            <a:ext cx="2382851" cy="382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325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2465352" cy="346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286100"/>
            <a:ext cx="2365995" cy="343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340768"/>
            <a:ext cx="2259335" cy="340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7784" y="4941168"/>
            <a:ext cx="4176464" cy="648072"/>
          </a:xfrm>
          <a:prstGeom prst="rect">
            <a:avLst/>
          </a:prstGeom>
        </p:spPr>
        <p:txBody>
          <a:bodyPr vert="horz" wrap="square" lIns="91440" tIns="45720" rIns="91440" bIns="45720" rtlCol="0" anchor="ctr">
            <a:normAutofit/>
          </a:bodyPr>
          <a:lstStyle/>
          <a:p>
            <a:pPr algn="ctr"/>
            <a:r>
              <a:rPr lang="el-GR" dirty="0" smtClean="0"/>
              <a:t>Θεωρίες για την υπεραξία</a:t>
            </a:r>
            <a:endParaRPr lang="en-US" dirty="0" smtClean="0"/>
          </a:p>
        </p:txBody>
      </p:sp>
    </p:spTree>
    <p:extLst>
      <p:ext uri="{BB962C8B-B14F-4D97-AF65-F5344CB8AC3E}">
        <p14:creationId xmlns:p14="http://schemas.microsoft.com/office/powerpoint/2010/main" val="3802646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5141"/>
            <a:ext cx="1905858" cy="28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99146"/>
            <a:ext cx="2083025" cy="290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4797152"/>
            <a:ext cx="2160240" cy="648072"/>
          </a:xfrm>
          <a:prstGeom prst="rect">
            <a:avLst/>
          </a:prstGeom>
        </p:spPr>
        <p:txBody>
          <a:bodyPr vert="horz" wrap="square" lIns="91440" tIns="45720" rIns="91440" bIns="45720" rtlCol="0" anchor="ctr">
            <a:normAutofit/>
          </a:bodyPr>
          <a:lstStyle/>
          <a:p>
            <a:pPr algn="ctr"/>
            <a:r>
              <a:rPr lang="en-US" dirty="0" err="1" smtClean="0"/>
              <a:t>Grundrisse</a:t>
            </a:r>
            <a:endParaRPr lang="en-US" dirty="0" smtClean="0"/>
          </a:p>
        </p:txBody>
      </p:sp>
    </p:spTree>
    <p:extLst>
      <p:ext uri="{BB962C8B-B14F-4D97-AF65-F5344CB8AC3E}">
        <p14:creationId xmlns:p14="http://schemas.microsoft.com/office/powerpoint/2010/main" val="2045149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dirty="0" smtClean="0"/>
              <a:t>Βιογραφικά</a:t>
            </a:r>
            <a:endParaRPr lang="en-US" dirty="0"/>
          </a:p>
          <a:p>
            <a:pPr marL="0" eaLnBrk="1" fontAlgn="auto" hangingPunct="1">
              <a:spcAft>
                <a:spcPts val="0"/>
              </a:spcAft>
              <a:buFont typeface="Arial" pitchFamily="34" charset="0"/>
              <a:buChar char="•"/>
              <a:defRPr/>
            </a:pPr>
            <a:r>
              <a:rPr lang="el-GR" dirty="0" err="1" smtClean="0"/>
              <a:t>Εργογραφία</a:t>
            </a:r>
            <a:endParaRPr lang="el-GR" dirty="0" smtClean="0"/>
          </a:p>
          <a:p>
            <a:pPr marL="0" eaLnBrk="1" fontAlgn="auto" hangingPunct="1">
              <a:spcAft>
                <a:spcPts val="0"/>
              </a:spcAft>
              <a:buFont typeface="Arial" pitchFamily="34" charset="0"/>
              <a:buChar char="•"/>
              <a:defRPr/>
            </a:pPr>
            <a:r>
              <a:rPr lang="el-GR" dirty="0" smtClean="0"/>
              <a:t>Ανάλυση Οικονομικής Σκέψης του </a:t>
            </a:r>
            <a:r>
              <a:rPr lang="en-US" dirty="0" smtClean="0"/>
              <a:t>Karl Marx</a:t>
            </a:r>
          </a:p>
          <a:p>
            <a:pPr marL="171450" lvl="1" indent="0" eaLnBrk="1" fontAlgn="auto" hangingPunct="1">
              <a:spcAft>
                <a:spcPts val="0"/>
              </a:spcAft>
              <a:buNone/>
              <a:defRPr/>
            </a:pPr>
            <a:endParaRPr lang="el-GR" dirty="0"/>
          </a:p>
          <a:p>
            <a:pPr marL="171450" lvl="1"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938089" y="3861048"/>
            <a:ext cx="2160240" cy="648072"/>
          </a:xfrm>
          <a:prstGeom prst="rect">
            <a:avLst/>
          </a:prstGeom>
        </p:spPr>
        <p:txBody>
          <a:bodyPr vert="horz" wrap="square" lIns="91440" tIns="45720" rIns="91440" bIns="45720" rtlCol="0" anchor="ctr">
            <a:normAutofit/>
          </a:bodyPr>
          <a:lstStyle/>
          <a:p>
            <a:pPr algn="ctr"/>
            <a:r>
              <a:rPr lang="en-US" dirty="0" smtClean="0"/>
              <a:t>Marx-Engels </a:t>
            </a:r>
            <a:r>
              <a:rPr lang="en-US" dirty="0" err="1" smtClean="0"/>
              <a:t>Gesamtausgabe</a:t>
            </a: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04864"/>
            <a:ext cx="238125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41475"/>
            <a:ext cx="4752728" cy="273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80353" y="4859345"/>
            <a:ext cx="2016706" cy="369332"/>
          </a:xfrm>
          <a:prstGeom prst="rect">
            <a:avLst/>
          </a:prstGeom>
        </p:spPr>
        <p:txBody>
          <a:bodyPr wrap="none">
            <a:spAutoFit/>
          </a:bodyPr>
          <a:lstStyle/>
          <a:p>
            <a:r>
              <a:rPr lang="en-US" dirty="0"/>
              <a:t>Marx-Engels-</a:t>
            </a:r>
            <a:r>
              <a:rPr lang="en-US" dirty="0" err="1"/>
              <a:t>Werke</a:t>
            </a:r>
            <a:endParaRPr lang="en-US" dirty="0"/>
          </a:p>
        </p:txBody>
      </p:sp>
    </p:spTree>
    <p:extLst>
      <p:ext uri="{BB962C8B-B14F-4D97-AF65-F5344CB8AC3E}">
        <p14:creationId xmlns:p14="http://schemas.microsoft.com/office/powerpoint/2010/main" val="2884815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3219362" y="5637748"/>
            <a:ext cx="2160240" cy="648072"/>
          </a:xfrm>
          <a:prstGeom prst="rect">
            <a:avLst/>
          </a:prstGeom>
        </p:spPr>
        <p:txBody>
          <a:bodyPr vert="horz" wrap="square" lIns="91440" tIns="45720" rIns="91440" bIns="45720" rtlCol="0" anchor="ctr">
            <a:normAutofit/>
          </a:bodyPr>
          <a:lstStyle/>
          <a:p>
            <a:pPr algn="ctr"/>
            <a:r>
              <a:rPr lang="en-US" dirty="0" smtClean="0"/>
              <a:t>www.marxists.org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4495524" cy="407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622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1043608" y="1556792"/>
            <a:ext cx="6048672" cy="2664296"/>
          </a:xfrm>
          <a:prstGeom prst="rect">
            <a:avLst/>
          </a:prstGeom>
        </p:spPr>
        <p:txBody>
          <a:bodyPr vert="horz" wrap="square" lIns="91440" tIns="45720" rIns="91440" bIns="45720" rtlCol="0" anchor="ctr">
            <a:normAutofit/>
          </a:bodyPr>
          <a:lstStyle/>
          <a:p>
            <a:r>
              <a:rPr lang="el-GR" dirty="0" smtClean="0"/>
              <a:t>Κύριες επιδράσεις στον </a:t>
            </a:r>
            <a:r>
              <a:rPr lang="en-US" dirty="0" smtClean="0"/>
              <a:t>Marx</a:t>
            </a:r>
          </a:p>
          <a:p>
            <a:endParaRPr lang="el-GR" dirty="0" smtClean="0"/>
          </a:p>
          <a:p>
            <a:pPr marL="342900" indent="-342900">
              <a:buAutoNum type="arabicPeriod"/>
            </a:pPr>
            <a:r>
              <a:rPr lang="el-GR" dirty="0" smtClean="0"/>
              <a:t>Γερμανική φιλοσοφία [Έγελος]</a:t>
            </a:r>
          </a:p>
          <a:p>
            <a:pPr marL="342900" indent="-342900">
              <a:buAutoNum type="arabicPeriod"/>
            </a:pPr>
            <a:r>
              <a:rPr lang="el-GR" dirty="0" smtClean="0"/>
              <a:t>Γαλλικός ουτοπικός σοσιαλισμός</a:t>
            </a:r>
          </a:p>
          <a:p>
            <a:pPr marL="342900" indent="-342900">
              <a:buAutoNum type="arabicPeriod"/>
            </a:pPr>
            <a:r>
              <a:rPr lang="el-GR" dirty="0" smtClean="0"/>
              <a:t>Αγγλική πολιτική οικονομία</a:t>
            </a:r>
            <a:endParaRPr lang="en-US" dirty="0" smtClean="0"/>
          </a:p>
        </p:txBody>
      </p:sp>
    </p:spTree>
    <p:extLst>
      <p:ext uri="{BB962C8B-B14F-4D97-AF65-F5344CB8AC3E}">
        <p14:creationId xmlns:p14="http://schemas.microsoft.com/office/powerpoint/2010/main" val="2991747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467544" y="1556792"/>
            <a:ext cx="8064896" cy="4739759"/>
          </a:xfrm>
          <a:prstGeom prst="rect">
            <a:avLst/>
          </a:prstGeom>
        </p:spPr>
        <p:txBody>
          <a:bodyPr wrap="square">
            <a:spAutoFit/>
          </a:bodyPr>
          <a:lstStyle/>
          <a:p>
            <a:r>
              <a:rPr lang="el-GR" sz="2000" b="1" dirty="0" smtClean="0"/>
              <a:t>Κομμουνιστικό Μανιφέστο</a:t>
            </a:r>
          </a:p>
          <a:p>
            <a:endParaRPr lang="el-GR" sz="1400" b="1" dirty="0"/>
          </a:p>
          <a:p>
            <a:r>
              <a:rPr lang="el-GR" sz="1400" dirty="0" smtClean="0"/>
              <a:t>Ένα </a:t>
            </a:r>
            <a:r>
              <a:rPr lang="el-GR" sz="1400" dirty="0"/>
              <a:t>φάντασμα πλανιέται στην Ευρώπη: το φάντασμα του κομμουνισμού. Όλες οι δυνάμεις της γερασμένης Ευρώπης ενώθηκαν σε μια ιερή συμμαχία για να κυνηγήσουν αυτό το φάντασμα: ο πάπας και ο τσάρος, ο </a:t>
            </a:r>
            <a:r>
              <a:rPr lang="el-GR" sz="1400" dirty="0" err="1"/>
              <a:t>Μέτερνιχ</a:t>
            </a:r>
            <a:r>
              <a:rPr lang="el-GR" sz="1400" dirty="0"/>
              <a:t> κι ο </a:t>
            </a:r>
            <a:r>
              <a:rPr lang="el-GR" sz="1400" dirty="0" err="1"/>
              <a:t>Γκιζό</a:t>
            </a:r>
            <a:r>
              <a:rPr lang="el-GR" sz="1400" dirty="0"/>
              <a:t>, γάλλοι ριζοσπάστες και γερμανοί αστυνομικοί.</a:t>
            </a:r>
          </a:p>
          <a:p>
            <a:endParaRPr lang="el-GR" sz="1400" dirty="0"/>
          </a:p>
          <a:p>
            <a:r>
              <a:rPr lang="el-GR" sz="1400" dirty="0" smtClean="0"/>
              <a:t>Ποιο </a:t>
            </a:r>
            <a:r>
              <a:rPr lang="el-GR" sz="1400" dirty="0"/>
              <a:t>κόμμα της αντιπολίτευσης δεν έχει κατηγορηθεί σαν κομμουνιστικό από τους αντιπάλους του που κυβερνούν, ποιο κόμμα της αντιπολίτευσης δεν αντέκρουσε με την κατηγορία του κομμουνισμού τους πιο προοδευτικούς αντιπολιτευόμενους, καθώς και τους αντιδραστικούς αντιπάλους του;</a:t>
            </a:r>
          </a:p>
          <a:p>
            <a:endParaRPr lang="el-GR" sz="1400" dirty="0"/>
          </a:p>
          <a:p>
            <a:r>
              <a:rPr lang="el-GR" sz="1400" dirty="0"/>
              <a:t>Δυο πράγματα βγαίνουν απ' το γεγονός αυτό:</a:t>
            </a:r>
          </a:p>
          <a:p>
            <a:endParaRPr lang="el-GR" sz="1400" dirty="0"/>
          </a:p>
          <a:p>
            <a:r>
              <a:rPr lang="el-GR" sz="1400" dirty="0"/>
              <a:t>Ο κομμουνισμός αναγνωρίζεται πια απ' όλες τις ευρωπαϊκές δυνάμεις σαν μια δύναμη.</a:t>
            </a:r>
          </a:p>
          <a:p>
            <a:endParaRPr lang="el-GR" sz="1400" dirty="0"/>
          </a:p>
          <a:p>
            <a:r>
              <a:rPr lang="el-GR" sz="1400" dirty="0"/>
              <a:t>Είναι καιρός πια οι κομμουνιστές να εκθέσουν ανοιχτά μπροστά σ' όλο τον κόσμο τις αντιλήψεις τους, τους σκοπούς τους, τις επιδιώξεις τους και ν' αντιπαραθέσουν στο παραμύθι του κομμουνιστικού φαντάσματος ένα Μανιφέστο του ίδιου του κόμματος.</a:t>
            </a:r>
          </a:p>
          <a:p>
            <a:endParaRPr lang="el-GR" sz="1400" dirty="0"/>
          </a:p>
          <a:p>
            <a:r>
              <a:rPr lang="el-GR" sz="1400" dirty="0"/>
              <a:t>Για το σκοπό αυτό συγκεντρώθηκαν στο Λονδίνο κομμουνιστές από τις πιο διαφορετικές εθνότητες και συντάξανε το παρακάτω Μανιφέστο που δημοσιεύεται στην αγγλική, γαλλική, γερμανική, ιταλική, φλαμανδική και δανική γλώσσα</a:t>
            </a:r>
            <a:r>
              <a:rPr lang="el-GR" dirty="0"/>
              <a:t>.</a:t>
            </a:r>
            <a:endParaRPr lang="en-US" dirty="0"/>
          </a:p>
        </p:txBody>
      </p:sp>
    </p:spTree>
    <p:extLst>
      <p:ext uri="{BB962C8B-B14F-4D97-AF65-F5344CB8AC3E}">
        <p14:creationId xmlns:p14="http://schemas.microsoft.com/office/powerpoint/2010/main" val="320260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683568" y="1124744"/>
            <a:ext cx="7776864" cy="5324535"/>
          </a:xfrm>
          <a:prstGeom prst="rect">
            <a:avLst/>
          </a:prstGeom>
        </p:spPr>
        <p:txBody>
          <a:bodyPr wrap="square">
            <a:spAutoFit/>
          </a:bodyPr>
          <a:lstStyle/>
          <a:p>
            <a:r>
              <a:rPr lang="el-GR" sz="1400" dirty="0"/>
              <a:t>Αστοί και προλετάριοι</a:t>
            </a:r>
          </a:p>
          <a:p>
            <a:endParaRPr lang="el-GR" sz="1400" dirty="0"/>
          </a:p>
          <a:p>
            <a:r>
              <a:rPr lang="el-GR" sz="1400" dirty="0"/>
              <a:t>Η ιστορία όλων των ως τώρα κοινωνιών είναι η ιστορία ταξικών αγώνων.</a:t>
            </a:r>
          </a:p>
          <a:p>
            <a:endParaRPr lang="el-GR" sz="1400" dirty="0"/>
          </a:p>
          <a:p>
            <a:r>
              <a:rPr lang="el-GR" sz="1400" dirty="0"/>
              <a:t>Ελεύθερος και δούλος, πατρίκιος και πληβείος, βαρόνος και δουλοπάροικος, </a:t>
            </a:r>
            <a:r>
              <a:rPr lang="el-GR" sz="1400" dirty="0" smtClean="0"/>
              <a:t>μάστορας </a:t>
            </a:r>
            <a:r>
              <a:rPr lang="el-GR" sz="1400" dirty="0"/>
              <a:t>και κάλφας, με μια λέξη, καταπιεστής και καταπιεζόμενος, βρίσκονταν σε ακατάπαυστη αντίθεση μεταξύ τους, έκαναν αδιάκοπο αγώνα, πότε καλυμμένο, πότε ανοιχτό, έναν αγώνα που τελείωνε κάθε φορά με έναν επαναστατικό μετασχηματισμό ολόκληρης της κοινωνίας ή με την από κοινού καταστροφή των τάξεων που αγωνίζονταν.</a:t>
            </a:r>
          </a:p>
          <a:p>
            <a:endParaRPr lang="el-GR" sz="1400" dirty="0"/>
          </a:p>
          <a:p>
            <a:r>
              <a:rPr lang="el-GR" sz="1400" dirty="0"/>
              <a:t>Στις προηγούμενες εποχές της ιστορίας βρίσκουμε σχεδόν παντού μια πλήρη διαίρεση της κοινωνίας σε διάφορες κλειστές τάζεις, μια πολύτροπη διαβάθμιση των κοινωνικών θέσεων. Στην αρχαία Ρώμη βρίσκουμε </a:t>
            </a:r>
            <a:r>
              <a:rPr lang="el-GR" sz="1400" dirty="0" err="1"/>
              <a:t>πατρίκιους</a:t>
            </a:r>
            <a:r>
              <a:rPr lang="el-GR" sz="1400" dirty="0"/>
              <a:t>, ιππείς, πληβείους, δούλους. Στο μεσαίωνα φεουδάρχες, υποτελείς, μαστόρους, καλφάδες, δουλοπάροικους κι επιπλέον σε καθεμιά απ' αυτές τις τάξεις βρίσκουμε ξανά ιδιαίτερες διαβαθμίσεις.</a:t>
            </a:r>
          </a:p>
          <a:p>
            <a:endParaRPr lang="el-GR" sz="1400" dirty="0"/>
          </a:p>
          <a:p>
            <a:r>
              <a:rPr lang="el-GR" sz="1400" dirty="0"/>
              <a:t>Η σύγχρονη αστική κοινωνία που πρόβαλε από την καταστροφή της φεουδαρχικής κοινωνίας δεν κατάργησε τις ταξικές αντιθέσεις, έβαλε μονάχα στη θέση των παλιών νέες τάξεις, νέους όρους καταπίεσης, νέες μορφές πάλης.</a:t>
            </a:r>
          </a:p>
          <a:p>
            <a:endParaRPr lang="el-GR" sz="1400" dirty="0"/>
          </a:p>
          <a:p>
            <a:r>
              <a:rPr lang="el-GR" sz="1400" dirty="0"/>
              <a:t>Ωστόσο, η εποχή μας, η εποχή της αστικής τάξης, χαρακτηρίζεται από το γεγονός ότι απλοποίησε τις ταξικές αντιθέσεις. Ολόκληρη η κοινωνία όλο και περισσότερο χωρίζεται σε δύο μεγάλα αντίπαλα στρατόπεδα, σε δύο μεγάλες τάξεις, που βρίσκονται άμεσα αντιμέτωπες η μια με την άλλη: στην αστική τάξη και το προλεταριάτο.</a:t>
            </a:r>
          </a:p>
        </p:txBody>
      </p:sp>
    </p:spTree>
    <p:extLst>
      <p:ext uri="{BB962C8B-B14F-4D97-AF65-F5344CB8AC3E}">
        <p14:creationId xmlns:p14="http://schemas.microsoft.com/office/powerpoint/2010/main" val="1705286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179512" y="1340768"/>
            <a:ext cx="8784976" cy="4616648"/>
          </a:xfrm>
          <a:prstGeom prst="rect">
            <a:avLst/>
          </a:prstGeom>
        </p:spPr>
        <p:txBody>
          <a:bodyPr wrap="square">
            <a:spAutoFit/>
          </a:bodyPr>
          <a:lstStyle/>
          <a:p>
            <a:r>
              <a:rPr lang="el-GR" sz="1400" b="1" dirty="0"/>
              <a:t>Η αστική τάξη έπαιξε στην ιστορία ένα ρόλο εξαιρετικά επαναστατικό</a:t>
            </a:r>
            <a:r>
              <a:rPr lang="el-GR" sz="1400" dirty="0"/>
              <a:t>.</a:t>
            </a:r>
          </a:p>
          <a:p>
            <a:r>
              <a:rPr lang="el-GR" sz="1400" dirty="0" smtClean="0"/>
              <a:t>Παντού </a:t>
            </a:r>
            <a:r>
              <a:rPr lang="el-GR" sz="1400" dirty="0"/>
              <a:t>όπου η αστική τάξη ήρθε στην εξουσία, κατέστρεψε όλες τις φεουδαρχικές, πατριαρχικές και ειδυλλιακές σχέσεις. Έσπασε χωρίς οίκτο τους πολυποίκιλους φεουδαρχικούς δεσμούς που συνδέανε τον άνθρωπο με τους φυσικούς ανώτερούς του και δεν άφησε κανέναν άλλο δεσμό ανάμεσα σε άνθρωπο και σε άνθρωπο, εκτός από το γυμνό συμφέρον, από την αναίσθητη "πληρωμή τοις μετρητοίς". </a:t>
            </a:r>
            <a:r>
              <a:rPr lang="el-GR" sz="1400" dirty="0" smtClean="0"/>
              <a:t>…  </a:t>
            </a:r>
            <a:r>
              <a:rPr lang="el-GR" sz="1400" dirty="0"/>
              <a:t>Με μια λέξη, στη θέση της καλυμμένης με θρησκευτικές και πολιτικές αυταπάτες εκμετάλλευσης, έβαλε την ανοιχτή, ξεδιάντροπη, άμεση, σκληρή εκμετάλλευση.</a:t>
            </a:r>
          </a:p>
          <a:p>
            <a:r>
              <a:rPr lang="el-GR" sz="1400" dirty="0" smtClean="0"/>
              <a:t>Η </a:t>
            </a:r>
            <a:r>
              <a:rPr lang="el-GR" sz="1400" dirty="0"/>
              <a:t>αστική τάξη αφαίρεσε το φωτοστέφανο απ' όλα τα ως τότε αξιοσέβαστα επαγγέλματα που τα αντίκριζαν με θρησκευτική ευλάβεια. Το γιατρό, </a:t>
            </a:r>
            <a:r>
              <a:rPr lang="el-GR" sz="1400" dirty="0" err="1"/>
              <a:t>τo</a:t>
            </a:r>
            <a:r>
              <a:rPr lang="el-GR" sz="1400" dirty="0"/>
              <a:t> νομικό, </a:t>
            </a:r>
            <a:r>
              <a:rPr lang="el-GR" sz="1400" dirty="0" err="1"/>
              <a:t>τov</a:t>
            </a:r>
            <a:r>
              <a:rPr lang="el-GR" sz="1400" dirty="0"/>
              <a:t> παπά, τον ποιητή, τον άνθρωπο της επιστήμης, τους μετέτρεψε σε μισθωτούς εργάτες της.</a:t>
            </a:r>
          </a:p>
          <a:p>
            <a:r>
              <a:rPr lang="el-GR" sz="1400" dirty="0" smtClean="0"/>
              <a:t>Η </a:t>
            </a:r>
            <a:r>
              <a:rPr lang="el-GR" sz="1400" dirty="0"/>
              <a:t>αστική τάξη ξέσχισε τον πέπλο του συναισθηματισμού που σκέπαζε τις οικογενειακές σχέσεις και τις έκανε ξεκάθαρες χρηματικές σχέσεις</a:t>
            </a:r>
            <a:r>
              <a:rPr lang="el-GR" sz="1400" dirty="0" smtClean="0"/>
              <a:t>. …  Η </a:t>
            </a:r>
            <a:r>
              <a:rPr lang="el-GR" sz="1400" dirty="0"/>
              <a:t>αστική τάξη δεν μπορεί να υπάρχει χωρίς να </a:t>
            </a:r>
            <a:r>
              <a:rPr lang="el-GR" sz="1400" dirty="0" err="1"/>
              <a:t>επαναστατικοποιεί</a:t>
            </a:r>
            <a:r>
              <a:rPr lang="el-GR" sz="1400" dirty="0"/>
              <a:t> αδιάκοπα τα εργαλεία παραγωγής, δηλαδή τις σχέσεις παραγωγής, δηλαδή όλες τις κοινωνικές σχέσεις. </a:t>
            </a:r>
            <a:r>
              <a:rPr lang="el-GR" sz="1400" dirty="0" smtClean="0"/>
              <a:t>... </a:t>
            </a:r>
            <a:r>
              <a:rPr lang="el-GR" sz="1400" dirty="0"/>
              <a:t>Η συνεχής ανατροπή της παραγωγής, ο αδιάκοπος κλονισμός όλων των κοινωνικών καταστάσεων, η αιώνια αβεβαιότητα και κίνηση διακρίνουν την αστική εποχή από όλες τις προηγούμενες. </a:t>
            </a:r>
            <a:r>
              <a:rPr lang="el-GR" sz="1400" dirty="0" smtClean="0"/>
              <a:t>…  Η </a:t>
            </a:r>
            <a:r>
              <a:rPr lang="el-GR" sz="1400" dirty="0"/>
              <a:t>ανάγκη να μεγαλώνει ολοένα την πώληση των προϊόντων της κυνηγά την αστική τάξη πάνω σ' όλη τη γήινη σφαίρα. Είναι υποχρεωμένη να φωλιάζει παντού, να εγκαθίσταται παντού, να δημιουργεί παντού σχέσεις</a:t>
            </a:r>
            <a:r>
              <a:rPr lang="el-GR" sz="1400" dirty="0" smtClean="0"/>
              <a:t>. …  Με </a:t>
            </a:r>
            <a:r>
              <a:rPr lang="el-GR" sz="1400" dirty="0"/>
              <a:t>τη γρήγορη βελτίωση όλων των εργαλείων παραγωγής, με την απεριόριστη διευκόλυνση των επικοινωνιών, η αστική τάξη τραβάει στον πολιτισμό όλα, ακόμα και τα πιο βάρβαρα έθνη. </a:t>
            </a:r>
            <a:r>
              <a:rPr lang="el-GR" sz="1400" dirty="0" smtClean="0"/>
              <a:t>… Η </a:t>
            </a:r>
            <a:r>
              <a:rPr lang="el-GR" sz="1400" dirty="0"/>
              <a:t>αστική τάξη υπέταξε την ύπαιθρο στην κυριαρχία της πόλης. Δημιούργησε τεράστιες πόλεις, αύξησε σε μεγάλο βαθμό τον αριθμό τον αστικού πληθυσμού σε σύγκριση με τον αγροτικό και απέσπασε έτσι ένα μεγάλο μέρος του πληθυσμού από την ηλιθιότητα της αγροτικής ζωής. </a:t>
            </a:r>
            <a:endParaRPr lang="en-US" sz="1400" dirty="0"/>
          </a:p>
        </p:txBody>
      </p:sp>
    </p:spTree>
    <p:extLst>
      <p:ext uri="{BB962C8B-B14F-4D97-AF65-F5344CB8AC3E}">
        <p14:creationId xmlns:p14="http://schemas.microsoft.com/office/powerpoint/2010/main" val="3726319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323528" y="1700808"/>
            <a:ext cx="8496944" cy="3754874"/>
          </a:xfrm>
          <a:prstGeom prst="rect">
            <a:avLst/>
          </a:prstGeom>
        </p:spPr>
        <p:txBody>
          <a:bodyPr wrap="square">
            <a:spAutoFit/>
          </a:bodyPr>
          <a:lstStyle/>
          <a:p>
            <a:r>
              <a:rPr lang="el-GR" sz="1400" dirty="0"/>
              <a:t>Με μια λέξη, οι κομμουνιστές υποστηρίζουν παντού κάθε επαναστατικό κίνημα ενάντια στην υπάρχουσα κοινωνική και πολιτική κατάσταση.</a:t>
            </a:r>
          </a:p>
          <a:p>
            <a:endParaRPr lang="el-GR" sz="1400" dirty="0"/>
          </a:p>
          <a:p>
            <a:r>
              <a:rPr lang="el-GR" sz="1400" dirty="0"/>
              <a:t>Σε όλα αυτά τα κινήματα προβάλλουν το ζήτημα της ιδιοκτησίας, οποιαδήποτε μορφή, περισσότερο ή λιγότερο εξελιγμένη, κι αν έχει πάρει, σαν το βασικό ζήτημα του κινήματος.</a:t>
            </a:r>
          </a:p>
          <a:p>
            <a:endParaRPr lang="el-GR" sz="1400" dirty="0"/>
          </a:p>
          <a:p>
            <a:r>
              <a:rPr lang="el-GR" sz="1400" dirty="0"/>
              <a:t>Τέλος, οι κομμουνιστές εργάζονται παντού για τη σύνδεση και τη συνεννόηση των δημοκρατικών κομμάτων όλων των χωρών.</a:t>
            </a:r>
          </a:p>
          <a:p>
            <a:endParaRPr lang="el-GR" sz="1400" dirty="0"/>
          </a:p>
          <a:p>
            <a:r>
              <a:rPr lang="el-GR" sz="1400" dirty="0"/>
              <a:t>Οι κομμουνιστές θεωρούν ανάξιο τους να κρύβουν τις απόψεις και τις προθέσεις τους. Δηλώνουν ανοιχτά ότι οι σκοποί τους μπορούν να πραγματοποιηθούν μονάχα με τη βίαιη ανατροπή όλου του σημερινού κοινωνικού καθεστώτος.</a:t>
            </a:r>
          </a:p>
          <a:p>
            <a:endParaRPr lang="el-GR" sz="1400" dirty="0"/>
          </a:p>
          <a:p>
            <a:r>
              <a:rPr lang="el-GR" sz="1400" dirty="0"/>
              <a:t>Ας τρέμουν οι κυρίαρχες τάξεις μπροστά σε μια κομμουνιστική επανάσταση. Οι προλετάριοι δεν έχουν να χάσουν σ' αυτήν τίποτε άλλο, εκτός από τις αλυσίδες τους. Έχουν να κερδίσουν έναν κόσμο ολόκληρο.</a:t>
            </a:r>
          </a:p>
          <a:p>
            <a:endParaRPr lang="el-GR" sz="1400" dirty="0"/>
          </a:p>
          <a:p>
            <a:r>
              <a:rPr lang="el-GR" sz="1400" dirty="0"/>
              <a:t>ΠΡΟΛΕΤΑΡΙΟΙ ΟΛΩΝ ΤΩΝ ΧΩΡΩΝ, ΕΝΩΘΕΙΤΕ!</a:t>
            </a:r>
            <a:endParaRPr lang="en-US" sz="1400" dirty="0"/>
          </a:p>
        </p:txBody>
      </p:sp>
    </p:spTree>
    <p:extLst>
      <p:ext uri="{BB962C8B-B14F-4D97-AF65-F5344CB8AC3E}">
        <p14:creationId xmlns:p14="http://schemas.microsoft.com/office/powerpoint/2010/main" val="2952098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539552" y="1916832"/>
            <a:ext cx="7848872" cy="2880320"/>
          </a:xfrm>
          <a:prstGeom prst="rect">
            <a:avLst/>
          </a:prstGeom>
        </p:spPr>
        <p:txBody>
          <a:bodyPr vert="horz" wrap="square" lIns="91440" tIns="45720" rIns="91440" bIns="45720" rtlCol="0" anchor="ctr">
            <a:normAutofit/>
          </a:bodyPr>
          <a:lstStyle/>
          <a:p>
            <a:r>
              <a:rPr lang="el-GR" sz="2800" dirty="0" smtClean="0"/>
              <a:t>Ιστορικός υλισμός: </a:t>
            </a:r>
          </a:p>
          <a:p>
            <a:endParaRPr lang="el-GR" sz="2800" dirty="0" smtClean="0"/>
          </a:p>
          <a:p>
            <a:r>
              <a:rPr lang="el-GR" sz="2800" dirty="0" smtClean="0"/>
              <a:t>Βάση &amp; εποικοδόμημα</a:t>
            </a:r>
          </a:p>
          <a:p>
            <a:endParaRPr lang="el-GR" sz="2800" dirty="0" smtClean="0"/>
          </a:p>
          <a:p>
            <a:r>
              <a:rPr lang="el-GR" sz="2800" dirty="0" smtClean="0"/>
              <a:t>Παραγωγικές δυνάμεις &amp; Παραγωγικές σχέσεις</a:t>
            </a:r>
            <a:endParaRPr lang="en-US" sz="2800" dirty="0" smtClean="0"/>
          </a:p>
        </p:txBody>
      </p:sp>
    </p:spTree>
    <p:extLst>
      <p:ext uri="{BB962C8B-B14F-4D97-AF65-F5344CB8AC3E}">
        <p14:creationId xmlns:p14="http://schemas.microsoft.com/office/powerpoint/2010/main" val="3630405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467544" y="2132856"/>
            <a:ext cx="8208912" cy="3785652"/>
          </a:xfrm>
          <a:prstGeom prst="rect">
            <a:avLst/>
          </a:prstGeom>
        </p:spPr>
        <p:txBody>
          <a:bodyPr wrap="square">
            <a:spAutoFit/>
          </a:bodyPr>
          <a:lstStyle/>
          <a:p>
            <a:r>
              <a:rPr lang="el-GR" sz="1600" dirty="0"/>
              <a:t>Στην κοινωνική παραγωγή της ύπαρξής τους οι άνθρωποι έρχονται αναπόφευκτα σε καθορισμένες σχέσεις, οι οποίες είναι ανεξάρτητες από τη θέλησή τους, δηλαδή σε σχέσεις παραγωγής, που αντιστοιχούν σε μια ορισμένη βαθμίδα στην ανάπτυξη των υλικών δυνάμεων της παραγωγής. Το σύνολο αυτών των παραγωγικών σχέσεων αποτελεί την οικονομική δομή της κοινωνίας, την υλική βάση, πάνω στην οποία υψώνεται ένα νομικό και πολιτικό εποικοδόμημα και στην οποία αντιστοιχούν καθορισμένες μορφές κοινωνικής συνείδησης. Ο τρόπος παραγωγής των συνθηκών της υλικής ζωής καθορίζει τη γενική διαδικασία της κοινωνικής, πολιτικής και διανοητικής ζωής. Δεν είναι η συνείδηση που καθορίζει την ύπαρξη των ανθρώπων, αλλά η κοινωνική τους ύπαρξη καθορίζει τη συνείδησή τους. Σε ένα στάδιο της ανάπτυξης, οι παραγωγικές δυνάμεις της κοινωνίας έρχονται σε σύγκρουση με τις υφιστάμενες παραγωγικές σχέσεις, ή, για να εκφράσουμε το ίδιο πράγμα με νομικούς όρους, με τις σχέσεις της ιδιοκτησίας, μέσα στο πλαίσιο των οποίων ως τότε είχαν κινηθεί. Οι σχέσεις αυτές, από μορφές ανάπτυξης των παραγωγικών δυνάμεων, μετατρέπονται σε δεσμά τους. Τότε αρχίζει μια εποχή κοινωνικής επανάστασης. Οι αλλαγές στην οικονομική βάση, οδηγούν συντομότερα ή αργότερα στο μετασχηματισμό όλου του τεράστιου εποικοδομήματος</a:t>
            </a:r>
            <a:r>
              <a:rPr lang="el-GR" sz="1600" dirty="0" smtClean="0"/>
              <a:t>.</a:t>
            </a:r>
            <a:endParaRPr lang="el-GR" sz="1600" dirty="0"/>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791580" y="1916832"/>
            <a:ext cx="7128792" cy="3539430"/>
          </a:xfrm>
          <a:prstGeom prst="rect">
            <a:avLst/>
          </a:prstGeom>
        </p:spPr>
        <p:txBody>
          <a:bodyPr wrap="square">
            <a:spAutoFit/>
          </a:bodyPr>
          <a:lstStyle/>
          <a:p>
            <a:pPr lvl="0"/>
            <a:r>
              <a:rPr lang="el-GR" sz="1600" dirty="0">
                <a:solidFill>
                  <a:prstClr val="black"/>
                </a:solidFill>
              </a:rPr>
              <a:t>Όταν μελετάμε τέτοιους μετασχηματισμούς, πρέπει πάντα να διακρίνουμε ανάμεσα στον υλικό μετασχηματισμό των οικονομικών όρων της παραγωγής, που μπορεί να καθοριστεί με την ακρίβεια της φυσικής επιστήμης, και τις νομικές, πολιτικές, θρησκευτικές, καλλιτεχνικές ή φιλοσοφικές μορφές, κοντολογίς, τις ιδεολογικές μορφές, με τις οποίες οι άνθρωποι συνειδητοποιούν αυτή τη σύγκρουση και τη διεξάγουν. Όπως δεν κρίνουμε ένα άτομο από την ιδέα που έχει για τον εαυτό του, έτσι δεν μπορούμε να κρίνουμε και μια εποχή μετασχηματισμού από τη συνείδησή της, αλλά, απεναντίας, αυτή η συνείδηση πρέπει να εξηγηθεί από τις αντιφάσεις της υλικής ζωής, από τη σύγκρουση που υπάρχει ανάμεσα στις κοινωνικές παραγωγικές δυνάμεις και στις παραγωγικές σχέσεις. Καμιά κοινωνική τάξη δεν εξαφανίζεται ποτέ προτού αναπτυχθούν όλες οι παραγωγικές δυνάμεις που μπορεί να χωρέσει, και νέες και ανώτερες παραγωγικές σχέσεις ποτέ δεν αντικαθιστούν τις παλιές προτού οι υλικοί όροι για την ύπαρξή τους ωριμάσουν μέσα στους κόλπους της παλιάς κοινωνίας.</a:t>
            </a:r>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1614804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7172"/>
            <a:ext cx="2928964" cy="46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958" y="1268760"/>
            <a:ext cx="313496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455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976995" y="2276872"/>
            <a:ext cx="7128792" cy="3293209"/>
          </a:xfrm>
          <a:prstGeom prst="rect">
            <a:avLst/>
          </a:prstGeom>
        </p:spPr>
        <p:txBody>
          <a:bodyPr wrap="square">
            <a:spAutoFit/>
          </a:bodyPr>
          <a:lstStyle/>
          <a:p>
            <a:pPr lvl="0"/>
            <a:r>
              <a:rPr lang="el-GR" sz="1600" dirty="0">
                <a:solidFill>
                  <a:prstClr val="black"/>
                </a:solidFill>
              </a:rPr>
              <a:t>Η ανθρωπότητα θέτει έτσι στον εαυτό της μόνο τα προβλήματα εκείνα που μπορεί να λύσει, αφού η εγγύτερη εξέταση θα δείξει πάντα πως το ίδιο το πρόβλημα ανακύπτει μονάχα όταν υπάρχουν ήδη, ή τουλάχιστον βρίσκονται στη διαδικασία της διαμόρφωσής τους, οι υλικοί όροι για τη λύση του. Χονδρικά, ο ασιατικός, ο αρχαίος, ο φεουδαρχικός και ο νεότερος αστικός τρόπος της παραγωγής μπορεί να χαρακτηριστούν ως οι εποχές ορόσημα στην πρόοδο της οικονομικής ανάπτυξης της κοινωνίας. Ο αστικός τρόπος παραγωγής είναι η τελευταία ανταγωνιστική μορφή της κοινωνικής διαδικασίας παραγωγής, ανταγωνιστική όχι με την έννοια ενός ανταγωνισμού ατομικού, αλλά ανταγωνισμού που γεννιέται από τους κοινωνικούς όρους ζωής των ατόμων – οι παραγωγικές όμως δυνάμεις που αναπτύσσονται μέσα στην αστική κοινωνία δημιουργούν επίσης τους υλικούς όρους για την επίλυση αυτού του ανταγωνισμού. Με αυτό τον κοινωνικό σχηματισμό κλείνει συνεπώς η προϊστορία της ανθρώπινης κοινωνίας.</a:t>
            </a:r>
            <a:endParaRPr lang="en-US" sz="1600" dirty="0">
              <a:solidFill>
                <a:prstClr val="black"/>
              </a:solidFill>
            </a:endParaRPr>
          </a:p>
        </p:txBody>
      </p:sp>
      <p:sp>
        <p:nvSpPr>
          <p:cNvPr id="6" name="Rectangle 5"/>
          <p:cNvSpPr/>
          <p:nvPr/>
        </p:nvSpPr>
        <p:spPr>
          <a:xfrm>
            <a:off x="755576" y="908720"/>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467544" y="1556792"/>
            <a:ext cx="8136904" cy="3888432"/>
          </a:xfrm>
          <a:prstGeom prst="rect">
            <a:avLst/>
          </a:prstGeom>
        </p:spPr>
        <p:txBody>
          <a:bodyPr vert="horz" wrap="square" lIns="91440" tIns="45720" rIns="91440" bIns="45720" rtlCol="0" anchor="ctr">
            <a:normAutofit/>
          </a:bodyPr>
          <a:lstStyle/>
          <a:p>
            <a:pPr algn="ctr"/>
            <a:r>
              <a:rPr lang="el-GR" sz="2800" dirty="0" smtClean="0"/>
              <a:t>Αλλοτρίωση (Οικονομικά και Φιλοσοφικά </a:t>
            </a:r>
            <a:r>
              <a:rPr lang="el-GR" sz="2800" dirty="0" err="1" smtClean="0"/>
              <a:t>Χφφ</a:t>
            </a:r>
            <a:r>
              <a:rPr lang="el-GR" sz="2800" dirty="0" smtClean="0"/>
              <a:t> 1844)</a:t>
            </a:r>
          </a:p>
          <a:p>
            <a:endParaRPr lang="el-GR" dirty="0"/>
          </a:p>
          <a:p>
            <a:endParaRPr lang="el-GR" dirty="0" smtClean="0"/>
          </a:p>
          <a:p>
            <a:pPr marL="342900" indent="-342900">
              <a:buAutoNum type="arabicPeriod"/>
            </a:pPr>
            <a:r>
              <a:rPr lang="el-GR" sz="2400" dirty="0" smtClean="0"/>
              <a:t>Ο εργάτης δεν κατέχει τα μέσα παραγωγής</a:t>
            </a:r>
          </a:p>
          <a:p>
            <a:pPr marL="342900" indent="-342900">
              <a:buAutoNum type="arabicPeriod"/>
            </a:pPr>
            <a:r>
              <a:rPr lang="el-GR" sz="2400" dirty="0" smtClean="0"/>
              <a:t>Δεν κατέχει το προϊόν της εργασίας του</a:t>
            </a:r>
          </a:p>
          <a:p>
            <a:pPr marL="342900" indent="-342900">
              <a:buAutoNum type="arabicPeriod"/>
            </a:pPr>
            <a:r>
              <a:rPr lang="el-GR" sz="2400" dirty="0" smtClean="0"/>
              <a:t>Δεν ελέγχει την διαδικασία της παραγωγής</a:t>
            </a:r>
          </a:p>
          <a:p>
            <a:pPr marL="342900" indent="-342900">
              <a:buAutoNum type="arabicPeriod"/>
            </a:pPr>
            <a:endParaRPr lang="el-GR" sz="2400" dirty="0"/>
          </a:p>
          <a:p>
            <a:r>
              <a:rPr lang="el-GR" sz="2400" dirty="0" smtClean="0"/>
              <a:t>Η αλλοτριωμένη εργασία μετατρέπει την δραστηριότητα του ανθρώπου σε μέσο επιβίωσης</a:t>
            </a:r>
            <a:endParaRPr lang="en-US" sz="2400" dirty="0" smtClean="0"/>
          </a:p>
        </p:txBody>
      </p:sp>
    </p:spTree>
    <p:extLst>
      <p:ext uri="{BB962C8B-B14F-4D97-AF65-F5344CB8AC3E}">
        <p14:creationId xmlns:p14="http://schemas.microsoft.com/office/powerpoint/2010/main" val="2833885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755576" y="1916832"/>
            <a:ext cx="7704856" cy="3456384"/>
          </a:xfrm>
          <a:prstGeom prst="rect">
            <a:avLst/>
          </a:prstGeom>
        </p:spPr>
        <p:txBody>
          <a:bodyPr vert="horz" wrap="square" lIns="91440" tIns="45720" rIns="91440" bIns="45720" rtlCol="0" anchor="ctr">
            <a:noAutofit/>
          </a:bodyPr>
          <a:lstStyle/>
          <a:p>
            <a:r>
              <a:rPr lang="el-GR" sz="2800" dirty="0" smtClean="0"/>
              <a:t>Εμπόρευμα και φετιχισμός του εμπορεύματος</a:t>
            </a:r>
          </a:p>
          <a:p>
            <a:r>
              <a:rPr lang="el-GR" sz="2800" dirty="0" smtClean="0"/>
              <a:t>Καπιταλισμός: γενικευμένη εμπορευματική παραγωγή.</a:t>
            </a:r>
          </a:p>
          <a:p>
            <a:r>
              <a:rPr lang="el-GR" sz="2800" dirty="0" smtClean="0"/>
              <a:t>Αξία: κοινωνική σχέση με ποσοτική διάσταση </a:t>
            </a:r>
            <a:endParaRPr lang="en-US" sz="2800" dirty="0" smtClean="0"/>
          </a:p>
        </p:txBody>
      </p:sp>
    </p:spTree>
    <p:extLst>
      <p:ext uri="{BB962C8B-B14F-4D97-AF65-F5344CB8AC3E}">
        <p14:creationId xmlns:p14="http://schemas.microsoft.com/office/powerpoint/2010/main" val="1549365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632848" cy="3744416"/>
          </a:xfrm>
          <a:prstGeom prst="rect">
            <a:avLst/>
          </a:prstGeom>
        </p:spPr>
        <p:txBody>
          <a:bodyPr vert="horz" wrap="square" lIns="91440" tIns="45720" rIns="91440" bIns="45720" rtlCol="0" anchor="ctr">
            <a:normAutofit fontScale="92500" lnSpcReduction="10000"/>
          </a:bodyPr>
          <a:lstStyle/>
          <a:p>
            <a:r>
              <a:rPr lang="el-GR" sz="2600" dirty="0" smtClean="0"/>
              <a:t>Χρήσιμη εργασία [δημιουργεί αξίες χρήσης]</a:t>
            </a:r>
          </a:p>
          <a:p>
            <a:r>
              <a:rPr lang="el-GR" sz="2600" dirty="0" smtClean="0"/>
              <a:t>και </a:t>
            </a:r>
            <a:r>
              <a:rPr lang="el-GR" sz="2600" dirty="0"/>
              <a:t>αφηρημένη </a:t>
            </a:r>
            <a:r>
              <a:rPr lang="el-GR" sz="2600" dirty="0" smtClean="0"/>
              <a:t>εργασία [</a:t>
            </a:r>
            <a:r>
              <a:rPr lang="el-GR" sz="2600" dirty="0"/>
              <a:t>δημιουργεί </a:t>
            </a:r>
            <a:r>
              <a:rPr lang="el-GR" sz="2600" dirty="0" smtClean="0"/>
              <a:t>ανταλλακτικές αξίες]</a:t>
            </a:r>
          </a:p>
          <a:p>
            <a:endParaRPr lang="el-GR" sz="2600" dirty="0"/>
          </a:p>
          <a:p>
            <a:r>
              <a:rPr lang="el-GR" sz="2600" dirty="0" smtClean="0"/>
              <a:t>Κοινωνικά αναγκαίος χρόνος εργασίας «Ο κοινωνικά </a:t>
            </a:r>
            <a:r>
              <a:rPr lang="el-GR" sz="2600" dirty="0"/>
              <a:t>αναγκαίος </a:t>
            </a:r>
            <a:r>
              <a:rPr lang="el-GR" sz="2600" dirty="0" smtClean="0"/>
              <a:t>χρόνος εργασίας είναι αυτός που απαιτείται για να παραχθεί ένα αντικείμενο κάτω από κανονικές συνθήκες παράγωγης και με τον μέσο βαθμό ειδίκευσης και έντασης που επικρατούν τη συγκεκριμένη περίοδο»</a:t>
            </a:r>
          </a:p>
          <a:p>
            <a:r>
              <a:rPr lang="el-GR" sz="2600" dirty="0" smtClean="0"/>
              <a:t> </a:t>
            </a:r>
          </a:p>
          <a:p>
            <a:r>
              <a:rPr lang="el-GR" sz="2600" dirty="0" smtClean="0"/>
              <a:t>Αναγωγή ειδικευμένης σε απλή εργασία</a:t>
            </a:r>
            <a:endParaRPr lang="el-GR" sz="2600" dirty="0"/>
          </a:p>
          <a:p>
            <a:endParaRPr lang="en-US" dirty="0" smtClean="0"/>
          </a:p>
        </p:txBody>
      </p:sp>
    </p:spTree>
    <p:extLst>
      <p:ext uri="{BB962C8B-B14F-4D97-AF65-F5344CB8AC3E}">
        <p14:creationId xmlns:p14="http://schemas.microsoft.com/office/powerpoint/2010/main" val="1238174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920880" cy="3960440"/>
          </a:xfrm>
          <a:prstGeom prst="rect">
            <a:avLst/>
          </a:prstGeom>
        </p:spPr>
        <p:txBody>
          <a:bodyPr vert="horz" wrap="square" lIns="91440" tIns="45720" rIns="91440" bIns="45720" rtlCol="0" anchor="ctr">
            <a:normAutofit fontScale="92500" lnSpcReduction="10000"/>
          </a:bodyPr>
          <a:lstStyle/>
          <a:p>
            <a:r>
              <a:rPr lang="el-GR" sz="2400" dirty="0" smtClean="0"/>
              <a:t>Κοινωνικός χαρακτήρας της εμπορευματικής παραγωγής</a:t>
            </a:r>
          </a:p>
          <a:p>
            <a:endParaRPr lang="el-GR" sz="2400" dirty="0"/>
          </a:p>
          <a:p>
            <a:r>
              <a:rPr lang="el-GR" sz="2400" dirty="0" smtClean="0"/>
              <a:t>Προϋποθέσεις</a:t>
            </a:r>
          </a:p>
          <a:p>
            <a:endParaRPr lang="el-GR" sz="2400" dirty="0" smtClean="0"/>
          </a:p>
          <a:p>
            <a:pPr marL="342900" indent="-342900">
              <a:buAutoNum type="arabicPeriod"/>
            </a:pPr>
            <a:r>
              <a:rPr lang="el-GR" sz="2400" dirty="0" smtClean="0"/>
              <a:t>Βαθμός παραγωγικής εξειδίκευσης ώστε κάθε παραγωγός παράγει το ίδιο προϊόν ή μέρος του</a:t>
            </a:r>
          </a:p>
          <a:p>
            <a:pPr marL="342900" indent="-342900">
              <a:buAutoNum type="arabicPeriod"/>
            </a:pPr>
            <a:r>
              <a:rPr lang="el-GR" sz="2400" dirty="0" smtClean="0"/>
              <a:t>Πλήρης διαχωρισμός ανταλλακτικής αξίας και αξίας χρήσης</a:t>
            </a:r>
          </a:p>
          <a:p>
            <a:pPr marL="342900" indent="-342900">
              <a:buAutoNum type="arabicPeriod"/>
            </a:pPr>
            <a:r>
              <a:rPr lang="el-GR" sz="2400" dirty="0" smtClean="0"/>
              <a:t>Εκτεταμένη, ανεπτυγμένη αγορά με την γενικευμένη χρήση χρήματος</a:t>
            </a:r>
          </a:p>
          <a:p>
            <a:pPr marL="342900" indent="-342900">
              <a:buAutoNum type="arabicPeriod"/>
            </a:pPr>
            <a:endParaRPr lang="el-GR" sz="2400" dirty="0"/>
          </a:p>
          <a:p>
            <a:r>
              <a:rPr lang="el-GR" sz="2400" dirty="0" smtClean="0"/>
              <a:t>Αφέλεια της αρμονικής οργάνωσης της παραγωγής μέσω της ανταλλαγής (αόρατο χέρι)</a:t>
            </a:r>
            <a:endParaRPr lang="el-GR" sz="2400" dirty="0"/>
          </a:p>
          <a:p>
            <a:endParaRPr lang="en-US" dirty="0" smtClean="0"/>
          </a:p>
        </p:txBody>
      </p:sp>
    </p:spTree>
    <p:extLst>
      <p:ext uri="{BB962C8B-B14F-4D97-AF65-F5344CB8AC3E}">
        <p14:creationId xmlns:p14="http://schemas.microsoft.com/office/powerpoint/2010/main" val="1107713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1403648" y="1988840"/>
            <a:ext cx="6768752" cy="3816424"/>
          </a:xfrm>
          <a:prstGeom prst="rect">
            <a:avLst/>
          </a:prstGeom>
        </p:spPr>
        <p:txBody>
          <a:bodyPr vert="horz" wrap="square" lIns="91440" tIns="45720" rIns="91440" bIns="45720" rtlCol="0" anchor="ctr">
            <a:noAutofit/>
          </a:bodyPr>
          <a:lstStyle/>
          <a:p>
            <a:pPr algn="ctr"/>
            <a:r>
              <a:rPr lang="el-GR" sz="2800" dirty="0" smtClean="0"/>
              <a:t>Απλή εμπορευματική παραγωγή</a:t>
            </a:r>
          </a:p>
          <a:p>
            <a:pPr algn="ctr"/>
            <a:endParaRPr lang="el-GR" sz="2800" dirty="0" smtClean="0"/>
          </a:p>
          <a:p>
            <a:pPr algn="ctr"/>
            <a:r>
              <a:rPr lang="el-GR" sz="2800" dirty="0" smtClean="0"/>
              <a:t>Ε-Χ-Ε</a:t>
            </a:r>
          </a:p>
          <a:p>
            <a:pPr algn="ctr"/>
            <a:endParaRPr lang="el-GR" sz="2800" dirty="0"/>
          </a:p>
          <a:p>
            <a:pPr algn="ctr"/>
            <a:r>
              <a:rPr lang="el-GR" sz="2800" dirty="0" smtClean="0"/>
              <a:t>Καπιταλιστική κυκλοφορία</a:t>
            </a:r>
          </a:p>
          <a:p>
            <a:pPr algn="ctr"/>
            <a:endParaRPr lang="el-GR" sz="2800" dirty="0"/>
          </a:p>
          <a:p>
            <a:pPr algn="ctr"/>
            <a:r>
              <a:rPr lang="el-GR" sz="2800" dirty="0" smtClean="0"/>
              <a:t>Χ-Ε-Χ</a:t>
            </a:r>
          </a:p>
          <a:p>
            <a:pPr algn="ctr"/>
            <a:endParaRPr lang="el-GR" sz="2800" dirty="0"/>
          </a:p>
          <a:p>
            <a:pPr algn="ctr"/>
            <a:r>
              <a:rPr lang="el-GR" sz="2800" dirty="0" smtClean="0"/>
              <a:t>Χ-Ε-Χ’</a:t>
            </a:r>
            <a:endParaRPr lang="en-US" sz="2800" dirty="0" smtClean="0"/>
          </a:p>
        </p:txBody>
      </p:sp>
    </p:spTree>
    <p:extLst>
      <p:ext uri="{BB962C8B-B14F-4D97-AF65-F5344CB8AC3E}">
        <p14:creationId xmlns:p14="http://schemas.microsoft.com/office/powerpoint/2010/main" val="2430113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899592" y="1988840"/>
            <a:ext cx="7704856" cy="3168352"/>
          </a:xfrm>
          <a:prstGeom prst="rect">
            <a:avLst/>
          </a:prstGeom>
        </p:spPr>
        <p:txBody>
          <a:bodyPr vert="horz" wrap="square" lIns="91440" tIns="45720" rIns="91440" bIns="45720" rtlCol="0" anchor="ctr">
            <a:normAutofit/>
          </a:bodyPr>
          <a:lstStyle/>
          <a:p>
            <a:pPr algn="ctr"/>
            <a:r>
              <a:rPr lang="el-GR" sz="3200" dirty="0" smtClean="0"/>
              <a:t>Υπεραξία, ανταλλαγή και σφαίρα της ανταλλαγής</a:t>
            </a:r>
          </a:p>
          <a:p>
            <a:pPr algn="ctr"/>
            <a:endParaRPr lang="el-GR" sz="3200" dirty="0" smtClean="0"/>
          </a:p>
          <a:p>
            <a:pPr algn="ctr"/>
            <a:r>
              <a:rPr lang="el-GR" sz="3200" dirty="0" smtClean="0"/>
              <a:t>Χ’-Χ = υπεραξία</a:t>
            </a:r>
            <a:endParaRPr lang="en-US" sz="3200" dirty="0" smtClean="0"/>
          </a:p>
        </p:txBody>
      </p:sp>
    </p:spTree>
    <p:extLst>
      <p:ext uri="{BB962C8B-B14F-4D97-AF65-F5344CB8AC3E}">
        <p14:creationId xmlns:p14="http://schemas.microsoft.com/office/powerpoint/2010/main" val="16335747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44291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78" y="3022079"/>
            <a:ext cx="42576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4869160"/>
            <a:ext cx="6192688" cy="720080"/>
          </a:xfrm>
          <a:prstGeom prst="rect">
            <a:avLst/>
          </a:prstGeom>
        </p:spPr>
        <p:txBody>
          <a:bodyPr vert="horz" wrap="square" lIns="91440" tIns="45720" rIns="91440" bIns="45720" rtlCol="0" anchor="ctr">
            <a:normAutofit/>
          </a:bodyPr>
          <a:lstStyle/>
          <a:p>
            <a:r>
              <a:rPr lang="el-GR" dirty="0" smtClean="0"/>
              <a:t>Αλλά στη σφαίρα της κυκλοφορίας ανταλλάσσονται ισοδύναμες αξίες αλλά δε μπορεί να παραχθεί υπεραξία</a:t>
            </a:r>
            <a:endParaRPr lang="en-US" dirty="0" smtClean="0"/>
          </a:p>
        </p:txBody>
      </p:sp>
    </p:spTree>
    <p:extLst>
      <p:ext uri="{BB962C8B-B14F-4D97-AF65-F5344CB8AC3E}">
        <p14:creationId xmlns:p14="http://schemas.microsoft.com/office/powerpoint/2010/main" val="1262714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931640" y="5661248"/>
            <a:ext cx="6192688" cy="720080"/>
          </a:xfrm>
          <a:prstGeom prst="rect">
            <a:avLst/>
          </a:prstGeom>
        </p:spPr>
        <p:txBody>
          <a:bodyPr vert="horz" wrap="square" lIns="91440" tIns="45720" rIns="91440" bIns="45720" rtlCol="0" anchor="ctr">
            <a:normAutofit/>
          </a:bodyPr>
          <a:lstStyle/>
          <a:p>
            <a:r>
              <a:rPr lang="el-GR" dirty="0" smtClean="0"/>
              <a:t>Μόνο στη σφαίρα της παραγωγής μπορεί να παραχθεί υπεραξία</a:t>
            </a:r>
            <a:endParaRPr lang="en-US"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7787"/>
            <a:ext cx="4371975"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760"/>
            <a:ext cx="44005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436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259632" y="1268760"/>
            <a:ext cx="5976664" cy="504056"/>
          </a:xfrm>
          <a:prstGeom prst="rect">
            <a:avLst/>
          </a:prstGeom>
        </p:spPr>
        <p:txBody>
          <a:bodyPr vert="horz" wrap="square" lIns="91440" tIns="45720" rIns="91440" bIns="45720" rtlCol="0" anchor="ctr">
            <a:normAutofit/>
          </a:bodyPr>
          <a:lstStyle/>
          <a:p>
            <a:r>
              <a:rPr lang="el-GR" dirty="0" smtClean="0"/>
              <a:t>Η κυκλοφορία του κεφαλαίου και η σημασία της παραγωγής</a:t>
            </a:r>
            <a:endParaRPr lang="en-US"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811701"/>
            <a:ext cx="380047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90516"/>
            <a:ext cx="1828230" cy="210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072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68760"/>
            <a:ext cx="3024336" cy="14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126052"/>
            <a:ext cx="62865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22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4116"/>
            <a:ext cx="44196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9" y="3500464"/>
            <a:ext cx="43719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3815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104" y="4221088"/>
            <a:ext cx="43053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39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43910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80" y="2375942"/>
            <a:ext cx="43529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732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3" y="0"/>
            <a:ext cx="8229600" cy="1143000"/>
          </a:xfrm>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0" y="980728"/>
            <a:ext cx="43434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576" y="4869160"/>
            <a:ext cx="4104456" cy="720080"/>
          </a:xfrm>
          <a:prstGeom prst="rect">
            <a:avLst/>
          </a:prstGeom>
        </p:spPr>
        <p:txBody>
          <a:bodyPr vert="horz" wrap="square" lIns="91440" tIns="45720" rIns="91440" bIns="45720" rtlCol="0" anchor="ctr">
            <a:normAutofit/>
          </a:bodyPr>
          <a:lstStyle/>
          <a:p>
            <a:r>
              <a:rPr lang="el-GR" dirty="0" smtClean="0"/>
              <a:t>Η αξία της εργασιακής δύναμης</a:t>
            </a:r>
            <a:endParaRPr lang="en-US" dirty="0" smtClean="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710" y="908720"/>
            <a:ext cx="4495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386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763688" y="1844824"/>
            <a:ext cx="5832648" cy="2232248"/>
          </a:xfrm>
          <a:prstGeom prst="rect">
            <a:avLst/>
          </a:prstGeom>
        </p:spPr>
        <p:txBody>
          <a:bodyPr vert="horz" wrap="square" lIns="91440" tIns="45720" rIns="91440" bIns="45720" rtlCol="0" anchor="ctr">
            <a:noAutofit/>
          </a:bodyPr>
          <a:lstStyle/>
          <a:p>
            <a:r>
              <a:rPr lang="el-GR" sz="2800" dirty="0" smtClean="0"/>
              <a:t>Βαθμός εκμετάλλευσης εργασιακής δύναμης</a:t>
            </a:r>
          </a:p>
          <a:p>
            <a:endParaRPr lang="el-GR" sz="2800" dirty="0"/>
          </a:p>
          <a:p>
            <a:r>
              <a:rPr lang="en-US" sz="2800" dirty="0" smtClean="0"/>
              <a:t>s/v=</a:t>
            </a:r>
            <a:r>
              <a:rPr lang="el-GR" sz="2800" dirty="0" smtClean="0"/>
              <a:t>υπερεργασία/αναγκαία εργασία</a:t>
            </a:r>
            <a:endParaRPr lang="en-US" sz="2800" dirty="0" smtClean="0"/>
          </a:p>
        </p:txBody>
      </p:sp>
    </p:spTree>
    <p:extLst>
      <p:ext uri="{BB962C8B-B14F-4D97-AF65-F5344CB8AC3E}">
        <p14:creationId xmlns:p14="http://schemas.microsoft.com/office/powerpoint/2010/main" val="25705352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09963"/>
            <a:ext cx="44958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67" y="1309963"/>
            <a:ext cx="43815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308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844824"/>
            <a:ext cx="6336704" cy="4104456"/>
          </a:xfrm>
          <a:prstGeom prst="rect">
            <a:avLst/>
          </a:prstGeom>
        </p:spPr>
        <p:txBody>
          <a:bodyPr vert="horz" wrap="square" lIns="91440" tIns="45720" rIns="91440" bIns="45720" rtlCol="0" anchor="ctr">
            <a:normAutofit fontScale="92500" lnSpcReduction="20000"/>
          </a:bodyPr>
          <a:lstStyle/>
          <a:p>
            <a:r>
              <a:rPr lang="el-GR" b="1" dirty="0" smtClean="0"/>
              <a:t>Σταθερό κεφάλαιο </a:t>
            </a:r>
            <a:r>
              <a:rPr lang="el-GR" dirty="0" smtClean="0"/>
              <a:t>όλα τα εργαλεία, μηχανήματα, κτήρια, πρώτες ύλες, μη ανθρώπινα μέσα παραγωγής. Συνεισφέρουν στην αξία του τελικού προϊόντος την αξία που εμπεριέχουν. </a:t>
            </a:r>
          </a:p>
          <a:p>
            <a:endParaRPr lang="el-GR" b="1" dirty="0" smtClean="0"/>
          </a:p>
          <a:p>
            <a:r>
              <a:rPr lang="el-GR" b="1" dirty="0" smtClean="0"/>
              <a:t>Μεταβλητό κεφάλαιο </a:t>
            </a:r>
            <a:r>
              <a:rPr lang="el-GR" dirty="0" smtClean="0"/>
              <a:t>είναι η εργασιακή δύναμη που αγόρασε ο καπιταλιστής.</a:t>
            </a:r>
          </a:p>
          <a:p>
            <a:endParaRPr lang="el-GR" dirty="0"/>
          </a:p>
          <a:p>
            <a:r>
              <a:rPr lang="el-GR" dirty="0" smtClean="0"/>
              <a:t>Κεφάλαιο </a:t>
            </a:r>
            <a:r>
              <a:rPr lang="en-US" dirty="0" smtClean="0"/>
              <a:t>(C) </a:t>
            </a:r>
            <a:r>
              <a:rPr lang="el-GR" dirty="0" smtClean="0"/>
              <a:t>= σταθερό κεφάλαιο </a:t>
            </a:r>
            <a:r>
              <a:rPr lang="en-US" dirty="0" smtClean="0"/>
              <a:t>(c)</a:t>
            </a:r>
            <a:r>
              <a:rPr lang="el-GR" dirty="0" smtClean="0"/>
              <a:t>+ μεταβλητό κεφάλαιο</a:t>
            </a:r>
            <a:r>
              <a:rPr lang="en-US" dirty="0" smtClean="0"/>
              <a:t> (v)</a:t>
            </a:r>
            <a:endParaRPr lang="el-GR" dirty="0" smtClean="0"/>
          </a:p>
          <a:p>
            <a:endParaRPr lang="el-GR" dirty="0"/>
          </a:p>
          <a:p>
            <a:pPr algn="ctr"/>
            <a:r>
              <a:rPr lang="en-US" sz="2800" dirty="0" smtClean="0"/>
              <a:t>C=</a:t>
            </a:r>
            <a:r>
              <a:rPr lang="en-US" sz="2800" dirty="0" err="1" smtClean="0"/>
              <a:t>c+v</a:t>
            </a:r>
            <a:r>
              <a:rPr lang="en-US" sz="2800" dirty="0" smtClean="0"/>
              <a:t> → C’=</a:t>
            </a:r>
            <a:r>
              <a:rPr lang="en-US" sz="2800" dirty="0" err="1" smtClean="0"/>
              <a:t>c+v+s</a:t>
            </a:r>
            <a:endParaRPr lang="el-GR" sz="2800" dirty="0" smtClean="0"/>
          </a:p>
          <a:p>
            <a:pPr algn="ctr"/>
            <a:endParaRPr lang="en-US" sz="2800" dirty="0" smtClean="0"/>
          </a:p>
          <a:p>
            <a:pPr algn="ctr"/>
            <a:r>
              <a:rPr lang="en-US" sz="2800" dirty="0" smtClean="0"/>
              <a:t>s </a:t>
            </a:r>
            <a:r>
              <a:rPr lang="el-GR" sz="2800" dirty="0" smtClean="0"/>
              <a:t>υπεραξία: η διαφορά εργασίας και εργασιακής δύναμης</a:t>
            </a:r>
          </a:p>
          <a:p>
            <a:pPr algn="ctr"/>
            <a:endParaRPr lang="en-US" sz="2800" dirty="0" smtClean="0"/>
          </a:p>
          <a:p>
            <a:pPr algn="ctr"/>
            <a:r>
              <a:rPr lang="en-US" sz="2800" dirty="0" smtClean="0"/>
              <a:t>c/v= </a:t>
            </a:r>
            <a:r>
              <a:rPr lang="el-GR" sz="2800" dirty="0" smtClean="0"/>
              <a:t>οργανική σύνθεση κεφαλαίου</a:t>
            </a:r>
            <a:endParaRPr lang="en-US" sz="2800" dirty="0" smtClean="0"/>
          </a:p>
        </p:txBody>
      </p:sp>
    </p:spTree>
    <p:extLst>
      <p:ext uri="{BB962C8B-B14F-4D97-AF65-F5344CB8AC3E}">
        <p14:creationId xmlns:p14="http://schemas.microsoft.com/office/powerpoint/2010/main" val="92631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99592" y="1484784"/>
            <a:ext cx="7344816" cy="4032448"/>
          </a:xfrm>
          <a:prstGeom prst="rect">
            <a:avLst/>
          </a:prstGeom>
        </p:spPr>
        <p:txBody>
          <a:bodyPr vert="horz" wrap="square" lIns="91440" tIns="45720" rIns="91440" bIns="45720" rtlCol="0" anchor="ctr">
            <a:normAutofit/>
          </a:bodyPr>
          <a:lstStyle/>
          <a:p>
            <a:r>
              <a:rPr lang="el-GR" sz="2000" dirty="0" smtClean="0"/>
              <a:t>Αναγκαία εργασία, Υπερεργασία και η δημιουργία και η αξιοποίηση της υπεραξίας</a:t>
            </a:r>
          </a:p>
          <a:p>
            <a:endParaRPr lang="el-GR" sz="2000" dirty="0"/>
          </a:p>
          <a:p>
            <a:r>
              <a:rPr lang="el-GR" sz="2000" dirty="0" smtClean="0"/>
              <a:t>Το τμήμα της εργάσιμης μέρας στο οποίο παράγεται η εργασιακή δύναμη είναι η αναγκαία εργασία. Το υπόλοιπο τμήμα της εργάσιμης μέρας είναι η υπερεργασία</a:t>
            </a:r>
          </a:p>
          <a:p>
            <a:endParaRPr lang="el-GR" dirty="0"/>
          </a:p>
          <a:p>
            <a:pPr algn="ctr"/>
            <a:r>
              <a:rPr lang="el-GR" sz="2800" dirty="0" smtClean="0"/>
              <a:t>Χ-Ε…Π…Ε’-Χ’ </a:t>
            </a:r>
            <a:endParaRPr lang="en-US" sz="2800" dirty="0" smtClean="0"/>
          </a:p>
        </p:txBody>
      </p:sp>
    </p:spTree>
    <p:extLst>
      <p:ext uri="{BB962C8B-B14F-4D97-AF65-F5344CB8AC3E}">
        <p14:creationId xmlns:p14="http://schemas.microsoft.com/office/powerpoint/2010/main" val="62241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Τομέας 1:  Κεφαλαιουχικά αγαθά</a:t>
            </a:r>
          </a:p>
          <a:p>
            <a:r>
              <a:rPr lang="el-GR" sz="2400" dirty="0" smtClean="0"/>
              <a:t>Τομέας 2: Καταναλωτικά αγαθά</a:t>
            </a:r>
          </a:p>
          <a:p>
            <a:endParaRPr lang="el-GR" sz="2400" dirty="0"/>
          </a:p>
          <a:p>
            <a:r>
              <a:rPr lang="el-GR" sz="2400" dirty="0" smtClean="0"/>
              <a:t>Απλό σχήμα αναπαραγωγής</a:t>
            </a:r>
          </a:p>
          <a:p>
            <a:pPr algn="ctr"/>
            <a:endParaRPr lang="el-GR" sz="2400" dirty="0"/>
          </a:p>
          <a:p>
            <a:pPr algn="ctr"/>
            <a:endParaRPr lang="en-US" sz="24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617318"/>
            <a:ext cx="2069765" cy="82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528608"/>
            <a:ext cx="2652866"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5446420"/>
            <a:ext cx="1796771"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828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Διευρυμένο σχήμα αναπαραγωγής</a:t>
            </a:r>
          </a:p>
          <a:p>
            <a:pPr algn="ctr"/>
            <a:endParaRPr lang="el-GR" sz="2400" dirty="0"/>
          </a:p>
          <a:p>
            <a:pPr algn="ctr"/>
            <a:endParaRPr lang="en-US" sz="24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4188384"/>
            <a:ext cx="4608512" cy="111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018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Διευρυμένο σχήμα αναπαραγωγής</a:t>
            </a:r>
          </a:p>
          <a:p>
            <a:pPr algn="ctr"/>
            <a:endParaRPr lang="el-GR" sz="2400" dirty="0"/>
          </a:p>
          <a:p>
            <a:pPr algn="ctr"/>
            <a:endParaRPr lang="en-US" sz="24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4188384"/>
            <a:ext cx="4608512" cy="111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2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276520" cy="214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096190"/>
            <a:ext cx="3365106" cy="224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419997"/>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365" y="3419997"/>
            <a:ext cx="2143126"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238" y="3705747"/>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085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916832"/>
            <a:ext cx="6336704" cy="2880320"/>
          </a:xfrm>
          <a:prstGeom prst="rect">
            <a:avLst/>
          </a:prstGeom>
        </p:spPr>
        <p:txBody>
          <a:bodyPr vert="horz" wrap="square" lIns="91440" tIns="45720" rIns="91440" bIns="45720" rtlCol="0" anchor="ctr">
            <a:noAutofit/>
          </a:bodyPr>
          <a:lstStyle/>
          <a:p>
            <a:r>
              <a:rPr lang="el-GR" sz="2400" dirty="0" smtClean="0"/>
              <a:t>Τα σχήματα αναπαραγωγής δείχνουν ότι είναι δυνατή η χωρίς κρίσεις μεγέθυνση, αλλά δεν είναι πιθανή.</a:t>
            </a:r>
          </a:p>
          <a:p>
            <a:r>
              <a:rPr lang="el-GR" sz="2400" dirty="0" smtClean="0"/>
              <a:t>Ο Μαρξ πίστευε στη θεωρία υπερπροσφοράς</a:t>
            </a:r>
          </a:p>
          <a:p>
            <a:r>
              <a:rPr lang="el-GR" sz="2400" dirty="0" smtClean="0"/>
              <a:t>Στη δυσαναλογία των κλάδων παραγωγής και</a:t>
            </a:r>
            <a:endParaRPr lang="en-US" sz="2400" dirty="0" smtClean="0"/>
          </a:p>
          <a:p>
            <a:r>
              <a:rPr lang="el-GR" sz="2400" dirty="0"/>
              <a:t>Σ</a:t>
            </a:r>
            <a:r>
              <a:rPr lang="el-GR" sz="2400" dirty="0" smtClean="0"/>
              <a:t>το ρόλο του εφεδρικού στρατού της εργασίας για τη δημιουργία κρίσεων</a:t>
            </a:r>
            <a:endParaRPr lang="en-US" sz="2400" dirty="0" smtClean="0"/>
          </a:p>
        </p:txBody>
      </p:sp>
    </p:spTree>
    <p:extLst>
      <p:ext uri="{BB962C8B-B14F-4D97-AF65-F5344CB8AC3E}">
        <p14:creationId xmlns:p14="http://schemas.microsoft.com/office/powerpoint/2010/main" val="27988010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200800" cy="2736304"/>
          </a:xfrm>
          <a:prstGeom prst="rect">
            <a:avLst/>
          </a:prstGeom>
        </p:spPr>
        <p:txBody>
          <a:bodyPr vert="horz" wrap="square" lIns="91440" tIns="45720" rIns="91440" bIns="45720" rtlCol="0" anchor="ctr">
            <a:normAutofit/>
          </a:bodyPr>
          <a:lstStyle/>
          <a:p>
            <a:r>
              <a:rPr lang="el-GR" sz="2400" dirty="0" smtClean="0"/>
              <a:t>Πρόβλημα μετασχηματισμού εργασιακών αξιών σε τιμές παραγωγής</a:t>
            </a:r>
          </a:p>
          <a:p>
            <a:endParaRPr lang="el-GR" sz="2400" dirty="0"/>
          </a:p>
          <a:p>
            <a:endParaRPr lang="el-GR" sz="2400" dirty="0" smtClean="0"/>
          </a:p>
          <a:p>
            <a:endParaRPr lang="el-GR" sz="2400" dirty="0"/>
          </a:p>
          <a:p>
            <a:endParaRPr lang="el-GR" sz="2400" dirty="0" smtClean="0"/>
          </a:p>
          <a:p>
            <a:endParaRPr lang="el-GR" dirty="0"/>
          </a:p>
        </p:txBody>
      </p:sp>
      <p:graphicFrame>
        <p:nvGraphicFramePr>
          <p:cNvPr id="4" name="Object 3"/>
          <p:cNvGraphicFramePr>
            <a:graphicFrameLocks noChangeAspect="1"/>
          </p:cNvGraphicFramePr>
          <p:nvPr>
            <p:extLst>
              <p:ext uri="{D42A27DB-BD31-4B8C-83A1-F6EECF244321}">
                <p14:modId xmlns:p14="http://schemas.microsoft.com/office/powerpoint/2010/main" val="3242212538"/>
              </p:ext>
            </p:extLst>
          </p:nvPr>
        </p:nvGraphicFramePr>
        <p:xfrm>
          <a:off x="755576" y="3140968"/>
          <a:ext cx="3120347" cy="2340260"/>
        </p:xfrm>
        <a:graphic>
          <a:graphicData uri="http://schemas.openxmlformats.org/presentationml/2006/ole">
            <mc:AlternateContent xmlns:mc="http://schemas.openxmlformats.org/markup-compatibility/2006">
              <mc:Choice xmlns:v="urn:schemas-microsoft-com:vml" Requires="v">
                <p:oleObj spid="_x0000_s1033" name="Equation" r:id="rId3" imgW="1015920" imgH="761760" progId="Equation.DSMT4">
                  <p:embed/>
                </p:oleObj>
              </mc:Choice>
              <mc:Fallback>
                <p:oleObj name="Equation" r:id="rId3" imgW="1015920" imgH="761760" progId="Equation.DSMT4">
                  <p:embed/>
                  <p:pic>
                    <p:nvPicPr>
                      <p:cNvPr id="0" name=""/>
                      <p:cNvPicPr/>
                      <p:nvPr/>
                    </p:nvPicPr>
                    <p:blipFill>
                      <a:blip r:embed="rId4"/>
                      <a:stretch>
                        <a:fillRect/>
                      </a:stretch>
                    </p:blipFill>
                    <p:spPr>
                      <a:xfrm>
                        <a:off x="755576" y="3140968"/>
                        <a:ext cx="3120347" cy="2340260"/>
                      </a:xfrm>
                      <a:prstGeom prst="rect">
                        <a:avLst/>
                      </a:prstGeom>
                    </p:spPr>
                  </p:pic>
                </p:oleObj>
              </mc:Fallback>
            </mc:AlternateContent>
          </a:graphicData>
        </a:graphic>
      </p:graphicFrame>
      <p:sp>
        <p:nvSpPr>
          <p:cNvPr id="6" name="TextBox 5"/>
          <p:cNvSpPr txBox="1"/>
          <p:nvPr/>
        </p:nvSpPr>
        <p:spPr>
          <a:xfrm>
            <a:off x="4788024" y="2996952"/>
            <a:ext cx="2592288" cy="2304256"/>
          </a:xfrm>
          <a:prstGeom prst="rect">
            <a:avLst/>
          </a:prstGeom>
        </p:spPr>
        <p:txBody>
          <a:bodyPr vert="horz" wrap="square" lIns="91440" tIns="45720" rIns="91440" bIns="45720" rtlCol="0" anchor="ctr">
            <a:normAutofit/>
          </a:bodyPr>
          <a:lstStyle/>
          <a:p>
            <a:r>
              <a:rPr lang="el-GR" dirty="0" smtClean="0"/>
              <a:t>Αν το ποσοστό κέρδους και ο βαθμός εκμετάλλευσης είναι οι ίδιοι σε όλους τους κλάδους αυτό θα σήμαινε ότι η οργανική σύνθεση του κεφαλαίου θα ήταν η ίδια.</a:t>
            </a:r>
            <a:endParaRPr lang="en-US" dirty="0" smtClean="0"/>
          </a:p>
        </p:txBody>
      </p:sp>
    </p:spTree>
    <p:extLst>
      <p:ext uri="{BB962C8B-B14F-4D97-AF65-F5344CB8AC3E}">
        <p14:creationId xmlns:p14="http://schemas.microsoft.com/office/powerpoint/2010/main" val="37945383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856512" cy="52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3469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2123728" y="1556792"/>
            <a:ext cx="5256584" cy="2232248"/>
          </a:xfrm>
          <a:prstGeom prst="rect">
            <a:avLst/>
          </a:prstGeom>
        </p:spPr>
        <p:txBody>
          <a:bodyPr vert="horz" wrap="square" lIns="91440" tIns="45720" rIns="91440" bIns="45720" rtlCol="0" anchor="ctr">
            <a:normAutofit lnSpcReduction="10000"/>
          </a:bodyPr>
          <a:lstStyle/>
          <a:p>
            <a:r>
              <a:rPr lang="el-GR" dirty="0" smtClean="0"/>
              <a:t>Συγκέντρωση του κεφαλαίου</a:t>
            </a:r>
          </a:p>
          <a:p>
            <a:endParaRPr lang="el-GR" dirty="0"/>
          </a:p>
          <a:p>
            <a:pPr marL="342900" indent="-342900">
              <a:buAutoNum type="arabicPeriod"/>
            </a:pPr>
            <a:r>
              <a:rPr lang="el-GR" dirty="0" smtClean="0"/>
              <a:t>Ανταγωνισμός μεταξύ κεφαλαίων εκτοπίζει τους μικρούς</a:t>
            </a:r>
          </a:p>
          <a:p>
            <a:pPr marL="342900" indent="-342900">
              <a:buAutoNum type="arabicPeriod"/>
            </a:pPr>
            <a:r>
              <a:rPr lang="el-GR" dirty="0" smtClean="0"/>
              <a:t>Ανταγωνισμός εξωθεί τις επιχειρήσεις σε αύξηση της παραγωγικότητας και ολοένα μεγαλύτερη εκμηχάνιση και συνεπώς αύξηση της κλίμακας παραγωγής</a:t>
            </a:r>
            <a:endParaRPr lang="en-US" dirty="0" smtClean="0"/>
          </a:p>
        </p:txBody>
      </p:sp>
    </p:spTree>
    <p:extLst>
      <p:ext uri="{BB962C8B-B14F-4D97-AF65-F5344CB8AC3E}">
        <p14:creationId xmlns:p14="http://schemas.microsoft.com/office/powerpoint/2010/main" val="8691210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121279479"/>
              </p:ext>
            </p:extLst>
          </p:nvPr>
        </p:nvGraphicFramePr>
        <p:xfrm>
          <a:off x="611560" y="3068960"/>
          <a:ext cx="3060622" cy="1893168"/>
        </p:xfrm>
        <a:graphic>
          <a:graphicData uri="http://schemas.openxmlformats.org/presentationml/2006/ole">
            <mc:AlternateContent xmlns:mc="http://schemas.openxmlformats.org/markup-compatibility/2006">
              <mc:Choice xmlns:v="urn:schemas-microsoft-com:vml" Requires="v">
                <p:oleObj spid="_x0000_s6151" name="Equation" r:id="rId3" imgW="1231560" imgH="761760" progId="Equation.DSMT4">
                  <p:embed/>
                </p:oleObj>
              </mc:Choice>
              <mc:Fallback>
                <p:oleObj name="Equation" r:id="rId3" imgW="1231560" imgH="761760" progId="Equation.DSMT4">
                  <p:embed/>
                  <p:pic>
                    <p:nvPicPr>
                      <p:cNvPr id="0" name=""/>
                      <p:cNvPicPr/>
                      <p:nvPr/>
                    </p:nvPicPr>
                    <p:blipFill>
                      <a:blip r:embed="rId4"/>
                      <a:stretch>
                        <a:fillRect/>
                      </a:stretch>
                    </p:blipFill>
                    <p:spPr>
                      <a:xfrm>
                        <a:off x="611560" y="3068960"/>
                        <a:ext cx="3060622" cy="1893168"/>
                      </a:xfrm>
                      <a:prstGeom prst="rect">
                        <a:avLst/>
                      </a:prstGeom>
                    </p:spPr>
                  </p:pic>
                </p:oleObj>
              </mc:Fallback>
            </mc:AlternateContent>
          </a:graphicData>
        </a:graphic>
      </p:graphicFrame>
      <p:sp>
        <p:nvSpPr>
          <p:cNvPr id="6" name="TextBox 5"/>
          <p:cNvSpPr txBox="1"/>
          <p:nvPr/>
        </p:nvSpPr>
        <p:spPr>
          <a:xfrm>
            <a:off x="4644008" y="1772816"/>
            <a:ext cx="3096344" cy="2736304"/>
          </a:xfrm>
          <a:prstGeom prst="rect">
            <a:avLst/>
          </a:prstGeom>
        </p:spPr>
        <p:txBody>
          <a:bodyPr vert="horz" wrap="square" lIns="91440" tIns="45720" rIns="91440" bIns="45720" rtlCol="0" anchor="ctr">
            <a:normAutofit fontScale="85000" lnSpcReduction="20000"/>
          </a:bodyPr>
          <a:lstStyle/>
          <a:p>
            <a:r>
              <a:rPr lang="el-GR" dirty="0" smtClean="0"/>
              <a:t>Πτωτική τάση του ποσοστού του κέρδους</a:t>
            </a:r>
          </a:p>
          <a:p>
            <a:endParaRPr lang="el-GR" dirty="0"/>
          </a:p>
          <a:p>
            <a:r>
              <a:rPr lang="el-GR" dirty="0" smtClean="0"/>
              <a:t>Αλλά</a:t>
            </a:r>
          </a:p>
          <a:p>
            <a:pPr marL="342900" indent="-342900">
              <a:buAutoNum type="arabicPeriod"/>
            </a:pPr>
            <a:r>
              <a:rPr lang="el-GR" dirty="0" smtClean="0"/>
              <a:t>Δυνατή η αύξηση της εκμετάλλευσης </a:t>
            </a:r>
          </a:p>
          <a:p>
            <a:pPr marL="342900" indent="-342900">
              <a:buAutoNum type="arabicPeriod"/>
            </a:pPr>
            <a:r>
              <a:rPr lang="el-GR" dirty="0" smtClean="0"/>
              <a:t>Μείωση μισθών κάτω από την αξία της εργασιακής δύναμης</a:t>
            </a:r>
          </a:p>
          <a:p>
            <a:pPr marL="342900" indent="-342900">
              <a:buAutoNum type="arabicPeriod"/>
            </a:pPr>
            <a:r>
              <a:rPr lang="el-GR" dirty="0" smtClean="0"/>
              <a:t>Φθηνότερα τα στοιχεία του σταθερού κεφαλαίου</a:t>
            </a:r>
          </a:p>
          <a:p>
            <a:pPr marL="342900" indent="-342900">
              <a:buAutoNum type="arabicPeriod"/>
            </a:pPr>
            <a:r>
              <a:rPr lang="el-GR" dirty="0" smtClean="0"/>
              <a:t>Διεθνές εμπόριο</a:t>
            </a:r>
          </a:p>
          <a:p>
            <a:pPr marL="342900" indent="-342900">
              <a:buAutoNum type="arabicPeriod"/>
            </a:pPr>
            <a:r>
              <a:rPr lang="el-GR" dirty="0" smtClean="0"/>
              <a:t>Φθηνότερη αξία εργασιακής δύναμης</a:t>
            </a:r>
          </a:p>
          <a:p>
            <a:pPr marL="342900" indent="-342900">
              <a:buAutoNum type="arabicPeriod"/>
            </a:pPr>
            <a:endParaRPr lang="en-US" dirty="0" smtClean="0"/>
          </a:p>
        </p:txBody>
      </p:sp>
    </p:spTree>
    <p:extLst>
      <p:ext uri="{BB962C8B-B14F-4D97-AF65-F5344CB8AC3E}">
        <p14:creationId xmlns:p14="http://schemas.microsoft.com/office/powerpoint/2010/main" val="3105354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smtClean="0"/>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p>
          <a:p>
            <a:pPr eaLnBrk="1" hangingPunct="1"/>
            <a:r>
              <a:rPr lang="el-GR" altLang="el-GR" sz="2800" smtClean="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smtClean="0"/>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smtClean="0"/>
              <a:t>Το παρόν εκπαιδευτικό υλικό έχει αναπτυχθεί στα πλαίσια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00951" y="3033722"/>
            <a:ext cx="1600200" cy="288032"/>
          </a:xfrm>
          <a:prstGeom prst="rect">
            <a:avLst/>
          </a:prstGeom>
        </p:spPr>
        <p:txBody>
          <a:bodyPr vert="horz" wrap="square" lIns="91440" tIns="45720" rIns="91440" bIns="45720" rtlCol="0" anchor="ctr">
            <a:normAutofit fontScale="85000" lnSpcReduction="20000"/>
          </a:bodyPr>
          <a:lstStyle/>
          <a:p>
            <a:pPr algn="ctr"/>
            <a:r>
              <a:rPr lang="el-GR" dirty="0" smtClean="0"/>
              <a:t>Βουλγαρία</a:t>
            </a:r>
            <a:endParaRPr lang="en-US" dirty="0" smtClean="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4740" y="1348580"/>
            <a:ext cx="1085331" cy="166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08613" y="3011953"/>
            <a:ext cx="1152128" cy="312104"/>
          </a:xfrm>
          <a:prstGeom prst="rect">
            <a:avLst/>
          </a:prstGeom>
        </p:spPr>
        <p:txBody>
          <a:bodyPr vert="horz" wrap="square" lIns="91440" tIns="45720" rIns="91440" bIns="45720" rtlCol="0" anchor="ctr">
            <a:normAutofit fontScale="92500" lnSpcReduction="20000"/>
          </a:bodyPr>
          <a:lstStyle/>
          <a:p>
            <a:r>
              <a:rPr lang="el-GR" dirty="0" smtClean="0"/>
              <a:t>Ρουμανία</a:t>
            </a:r>
            <a:endParaRPr lang="en-US" dirty="0" smtClean="0"/>
          </a:p>
        </p:txBody>
      </p:sp>
      <p:sp>
        <p:nvSpPr>
          <p:cNvPr id="16" name="TextBox 15"/>
          <p:cNvSpPr txBox="1"/>
          <p:nvPr/>
        </p:nvSpPr>
        <p:spPr>
          <a:xfrm>
            <a:off x="7183670" y="3144448"/>
            <a:ext cx="955486" cy="354612"/>
          </a:xfrm>
          <a:prstGeom prst="rect">
            <a:avLst/>
          </a:prstGeom>
        </p:spPr>
        <p:txBody>
          <a:bodyPr vert="horz" wrap="square" lIns="91440" tIns="45720" rIns="91440" bIns="45720" rtlCol="0" anchor="ctr">
            <a:normAutofit fontScale="85000" lnSpcReduction="10000"/>
          </a:bodyPr>
          <a:lstStyle/>
          <a:p>
            <a:r>
              <a:rPr lang="el-GR" dirty="0" smtClean="0"/>
              <a:t>Ουγγαρία</a:t>
            </a:r>
            <a:endParaRPr lang="en-US" dirty="0" smtClean="0"/>
          </a:p>
        </p:txBody>
      </p:sp>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03" y="3544441"/>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601591"/>
            <a:ext cx="11049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741" y="3631501"/>
            <a:ext cx="1094447" cy="160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3594" y="3620952"/>
            <a:ext cx="1277437" cy="158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99692" y="5445224"/>
            <a:ext cx="1288132" cy="288032"/>
          </a:xfrm>
          <a:prstGeom prst="rect">
            <a:avLst/>
          </a:prstGeom>
        </p:spPr>
        <p:txBody>
          <a:bodyPr vert="horz" wrap="square" lIns="91440" tIns="45720" rIns="91440" bIns="45720" rtlCol="0" anchor="ctr">
            <a:normAutofit fontScale="85000" lnSpcReduction="20000"/>
          </a:bodyPr>
          <a:lstStyle/>
          <a:p>
            <a:pPr algn="ctr"/>
            <a:r>
              <a:rPr lang="el-GR" dirty="0" smtClean="0"/>
              <a:t>Κίνα</a:t>
            </a:r>
            <a:endParaRPr lang="en-US" dirty="0" smtClean="0"/>
          </a:p>
        </p:txBody>
      </p:sp>
      <p:sp>
        <p:nvSpPr>
          <p:cNvPr id="8" name="TextBox 7"/>
          <p:cNvSpPr txBox="1"/>
          <p:nvPr/>
        </p:nvSpPr>
        <p:spPr>
          <a:xfrm>
            <a:off x="3937488" y="5373216"/>
            <a:ext cx="1224136" cy="288032"/>
          </a:xfrm>
          <a:prstGeom prst="rect">
            <a:avLst/>
          </a:prstGeom>
        </p:spPr>
        <p:txBody>
          <a:bodyPr vert="horz" wrap="square" lIns="91440" tIns="45720" rIns="91440" bIns="45720" rtlCol="0" anchor="ctr">
            <a:normAutofit fontScale="85000" lnSpcReduction="20000"/>
          </a:bodyPr>
          <a:lstStyle/>
          <a:p>
            <a:pPr algn="ctr"/>
            <a:r>
              <a:rPr lang="el-GR" dirty="0" smtClean="0"/>
              <a:t>Β. Κορέα</a:t>
            </a:r>
            <a:endParaRPr lang="en-US" dirty="0" smtClean="0"/>
          </a:p>
        </p:txBody>
      </p:sp>
      <p:sp>
        <p:nvSpPr>
          <p:cNvPr id="9" name="TextBox 8"/>
          <p:cNvSpPr txBox="1"/>
          <p:nvPr/>
        </p:nvSpPr>
        <p:spPr>
          <a:xfrm>
            <a:off x="5580112" y="5366159"/>
            <a:ext cx="803068" cy="288032"/>
          </a:xfrm>
          <a:prstGeom prst="rect">
            <a:avLst/>
          </a:prstGeom>
        </p:spPr>
        <p:txBody>
          <a:bodyPr vert="horz" wrap="square" lIns="91440" tIns="45720" rIns="91440" bIns="45720" rtlCol="0" anchor="ctr">
            <a:normAutofit fontScale="85000" lnSpcReduction="20000"/>
          </a:bodyPr>
          <a:lstStyle/>
          <a:p>
            <a:r>
              <a:rPr lang="el-GR" dirty="0" smtClean="0"/>
              <a:t>Ινδία</a:t>
            </a:r>
            <a:endParaRPr lang="en-US" dirty="0" smtClean="0"/>
          </a:p>
        </p:txBody>
      </p:sp>
      <p:sp>
        <p:nvSpPr>
          <p:cNvPr id="10" name="TextBox 9"/>
          <p:cNvSpPr txBox="1"/>
          <p:nvPr/>
        </p:nvSpPr>
        <p:spPr>
          <a:xfrm>
            <a:off x="6804248" y="5373216"/>
            <a:ext cx="1008112" cy="360040"/>
          </a:xfrm>
          <a:prstGeom prst="rect">
            <a:avLst/>
          </a:prstGeom>
        </p:spPr>
        <p:txBody>
          <a:bodyPr vert="horz" wrap="square" lIns="91440" tIns="45720" rIns="91440" bIns="45720" rtlCol="0" anchor="ctr">
            <a:normAutofit fontScale="85000" lnSpcReduction="10000"/>
          </a:bodyPr>
          <a:lstStyle/>
          <a:p>
            <a:r>
              <a:rPr lang="el-GR" dirty="0" smtClean="0"/>
              <a:t>Μογγολία</a:t>
            </a:r>
            <a:endParaRPr lang="en-US" dirty="0" smtClean="0"/>
          </a:p>
        </p:txBody>
      </p:sp>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2471" y="1412776"/>
            <a:ext cx="12922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520657" y="3044888"/>
            <a:ext cx="1728192" cy="288032"/>
          </a:xfrm>
          <a:prstGeom prst="rect">
            <a:avLst/>
          </a:prstGeom>
        </p:spPr>
        <p:txBody>
          <a:bodyPr vert="horz" wrap="square" lIns="91440" tIns="45720" rIns="91440" bIns="45720" rtlCol="0" anchor="ctr">
            <a:normAutofit fontScale="85000" lnSpcReduction="20000"/>
          </a:bodyPr>
          <a:lstStyle/>
          <a:p>
            <a:r>
              <a:rPr lang="el-GR" dirty="0" smtClean="0"/>
              <a:t>Τσεχοσλοβακία</a:t>
            </a:r>
            <a:endParaRPr lang="en-US" dirty="0" smtClean="0"/>
          </a:p>
        </p:txBody>
      </p:sp>
      <p:pic>
        <p:nvPicPr>
          <p:cNvPr id="30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945" y="1401750"/>
            <a:ext cx="1116013"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39280" y="3068176"/>
            <a:ext cx="1033482" cy="274992"/>
          </a:xfrm>
          <a:prstGeom prst="rect">
            <a:avLst/>
          </a:prstGeom>
        </p:spPr>
        <p:txBody>
          <a:bodyPr vert="horz" wrap="square" lIns="91440" tIns="45720" rIns="91440" bIns="45720" rtlCol="0" anchor="ctr">
            <a:normAutofit fontScale="85000" lnSpcReduction="20000"/>
          </a:bodyPr>
          <a:lstStyle/>
          <a:p>
            <a:pPr algn="ctr"/>
            <a:r>
              <a:rPr lang="el-GR" dirty="0" smtClean="0"/>
              <a:t>Βιετνάμ</a:t>
            </a:r>
            <a:endParaRPr lang="en-US" dirty="0" smtClean="0"/>
          </a:p>
        </p:txBody>
      </p:sp>
      <p:pic>
        <p:nvPicPr>
          <p:cNvPr id="308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276" y="1348580"/>
            <a:ext cx="12255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0040" y="1350956"/>
            <a:ext cx="1262746" cy="173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241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7408354" cy="454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675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387" y="1268760"/>
            <a:ext cx="5481637" cy="49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596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2498</Words>
  <Application>Microsoft Office PowerPoint</Application>
  <PresentationFormat>On-screen Show (4:3)</PresentationFormat>
  <Paragraphs>272</Paragraphs>
  <Slides>67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Θέμα του Office</vt:lpstr>
      <vt:lpstr>Equation</vt:lpstr>
      <vt:lpstr>Ιστορία Οικονομικών Θεωριών</vt:lpstr>
      <vt:lpstr>Σκοποί  ενότητας</vt:lpstr>
      <vt:lpstr>Περιεχόμενα ενότητας</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Κομμουνιστικό Μανιφέστο</vt:lpstr>
      <vt:lpstr>Κομμουνιστικό Μανιφέστο</vt:lpstr>
      <vt:lpstr>Κομμουνιστικό Μανιφέστο</vt:lpstr>
      <vt:lpstr>Κομμουνιστικό Μανιφέστο</vt:lpstr>
      <vt:lpstr>Karl Marx (1818-1883)</vt:lpstr>
      <vt:lpstr>PowerPoint Presentation</vt:lpstr>
      <vt:lpstr>PowerPoint Presentation</vt:lpstr>
      <vt:lpstr>PowerPoint Presentation</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Τέλος Ενότητας</vt:lpstr>
      <vt:lpstr>Άδειες Χρήσης</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2016-03-07T08:11:58Z</dcterms:modified>
</cp:coreProperties>
</file>