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60" r:id="rId2"/>
    <p:sldId id="257" r:id="rId3"/>
    <p:sldId id="307" r:id="rId4"/>
    <p:sldId id="262" r:id="rId5"/>
    <p:sldId id="258" r:id="rId6"/>
    <p:sldId id="308" r:id="rId7"/>
    <p:sldId id="309" r:id="rId8"/>
    <p:sldId id="303" r:id="rId9"/>
    <p:sldId id="259" r:id="rId10"/>
    <p:sldId id="304" r:id="rId11"/>
    <p:sldId id="305" r:id="rId12"/>
    <p:sldId id="300" r:id="rId13"/>
    <p:sldId id="301" r:id="rId14"/>
    <p:sldId id="302" r:id="rId15"/>
    <p:sldId id="263" r:id="rId16"/>
    <p:sldId id="264" r:id="rId17"/>
    <p:sldId id="265" r:id="rId18"/>
    <p:sldId id="268" r:id="rId19"/>
    <p:sldId id="266" r:id="rId20"/>
    <p:sldId id="267" r:id="rId21"/>
    <p:sldId id="270" r:id="rId22"/>
    <p:sldId id="269" r:id="rId23"/>
    <p:sldId id="31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83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306" r:id="rId52"/>
    <p:sldId id="298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862AA-6594-4257-847B-E8C179BB641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98C116-804A-42B0-9DF3-03C4CB0D31E7}">
      <dgm:prSet/>
      <dgm:spPr/>
      <dgm:t>
        <a:bodyPr/>
        <a:lstStyle/>
        <a:p>
          <a:pPr rtl="0"/>
          <a:r>
            <a:rPr lang="el-GR" dirty="0" smtClean="0"/>
            <a:t>Λογιστική Μέτρηση της Οικονομικής Μεγέθυνσης</a:t>
          </a:r>
          <a:endParaRPr lang="en-GB" dirty="0"/>
        </a:p>
      </dgm:t>
    </dgm:pt>
    <dgm:pt modelId="{DF481698-E9A9-4817-836B-28E0FC5B7114}" type="parTrans" cxnId="{AC2996CF-263B-4A80-8AA5-161AE9182D0D}">
      <dgm:prSet/>
      <dgm:spPr/>
      <dgm:t>
        <a:bodyPr/>
        <a:lstStyle/>
        <a:p>
          <a:endParaRPr lang="en-GB"/>
        </a:p>
      </dgm:t>
    </dgm:pt>
    <dgm:pt modelId="{B0500E38-7AE3-477B-BB31-846B421817F0}" type="sibTrans" cxnId="{AC2996CF-263B-4A80-8AA5-161AE9182D0D}">
      <dgm:prSet/>
      <dgm:spPr/>
      <dgm:t>
        <a:bodyPr/>
        <a:lstStyle/>
        <a:p>
          <a:endParaRPr lang="en-GB"/>
        </a:p>
      </dgm:t>
    </dgm:pt>
    <dgm:pt modelId="{147C4A98-0ECA-46E2-B200-2958A07D0692}" type="pres">
      <dgm:prSet presAssocID="{BAB862AA-6594-4257-847B-E8C179BB641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4E54C3F-286E-46EB-84F5-EE0671CD74DF}" type="pres">
      <dgm:prSet presAssocID="{5698C116-804A-42B0-9DF3-03C4CB0D31E7}" presName="circle1" presStyleLbl="node1" presStyleIdx="0" presStyleCnt="1"/>
      <dgm:spPr/>
    </dgm:pt>
    <dgm:pt modelId="{896B97D5-7A5E-4CCA-821C-FE7AB8467A40}" type="pres">
      <dgm:prSet presAssocID="{5698C116-804A-42B0-9DF3-03C4CB0D31E7}" presName="space" presStyleCnt="0"/>
      <dgm:spPr/>
    </dgm:pt>
    <dgm:pt modelId="{95BAC432-536E-4844-BA27-0D71E8F2258A}" type="pres">
      <dgm:prSet presAssocID="{5698C116-804A-42B0-9DF3-03C4CB0D31E7}" presName="rect1" presStyleLbl="alignAcc1" presStyleIdx="0" presStyleCnt="1"/>
      <dgm:spPr/>
      <dgm:t>
        <a:bodyPr/>
        <a:lstStyle/>
        <a:p>
          <a:endParaRPr lang="en-GB"/>
        </a:p>
      </dgm:t>
    </dgm:pt>
    <dgm:pt modelId="{1B57F776-13C7-496F-9CFB-D500A54AAAAD}" type="pres">
      <dgm:prSet presAssocID="{5698C116-804A-42B0-9DF3-03C4CB0D31E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ADB313-4A02-44D0-8A8C-4A3D87562846}" type="presOf" srcId="{BAB862AA-6594-4257-847B-E8C179BB641C}" destId="{147C4A98-0ECA-46E2-B200-2958A07D0692}" srcOrd="0" destOrd="0" presId="urn:microsoft.com/office/officeart/2005/8/layout/target3"/>
    <dgm:cxn modelId="{5F9A0FE8-05EA-44C5-B378-4A6AD7EBD816}" type="presOf" srcId="{5698C116-804A-42B0-9DF3-03C4CB0D31E7}" destId="{1B57F776-13C7-496F-9CFB-D500A54AAAAD}" srcOrd="1" destOrd="0" presId="urn:microsoft.com/office/officeart/2005/8/layout/target3"/>
    <dgm:cxn modelId="{AC2996CF-263B-4A80-8AA5-161AE9182D0D}" srcId="{BAB862AA-6594-4257-847B-E8C179BB641C}" destId="{5698C116-804A-42B0-9DF3-03C4CB0D31E7}" srcOrd="0" destOrd="0" parTransId="{DF481698-E9A9-4817-836B-28E0FC5B7114}" sibTransId="{B0500E38-7AE3-477B-BB31-846B421817F0}"/>
    <dgm:cxn modelId="{C9EF48D6-BE1A-46A5-BF42-DFC0A06AEE47}" type="presOf" srcId="{5698C116-804A-42B0-9DF3-03C4CB0D31E7}" destId="{95BAC432-536E-4844-BA27-0D71E8F2258A}" srcOrd="0" destOrd="0" presId="urn:microsoft.com/office/officeart/2005/8/layout/target3"/>
    <dgm:cxn modelId="{34E4CBBD-CB7C-4D3B-A742-C5B530F1CD5C}" type="presParOf" srcId="{147C4A98-0ECA-46E2-B200-2958A07D0692}" destId="{44E54C3F-286E-46EB-84F5-EE0671CD74DF}" srcOrd="0" destOrd="0" presId="urn:microsoft.com/office/officeart/2005/8/layout/target3"/>
    <dgm:cxn modelId="{0DDC5095-FE5D-4277-BA5D-E3859DC695F1}" type="presParOf" srcId="{147C4A98-0ECA-46E2-B200-2958A07D0692}" destId="{896B97D5-7A5E-4CCA-821C-FE7AB8467A40}" srcOrd="1" destOrd="0" presId="urn:microsoft.com/office/officeart/2005/8/layout/target3"/>
    <dgm:cxn modelId="{9FD7073F-2130-4625-9701-3630E3B973B3}" type="presParOf" srcId="{147C4A98-0ECA-46E2-B200-2958A07D0692}" destId="{95BAC432-536E-4844-BA27-0D71E8F2258A}" srcOrd="2" destOrd="0" presId="urn:microsoft.com/office/officeart/2005/8/layout/target3"/>
    <dgm:cxn modelId="{1DBD97AD-98BB-4EC8-867A-A53433C2B0C2}" type="presParOf" srcId="{147C4A98-0ECA-46E2-B200-2958A07D0692}" destId="{1B57F776-13C7-496F-9CFB-D500A54AAAA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4C3F-286E-46EB-84F5-EE0671CD74DF}">
      <dsp:nvSpPr>
        <dsp:cNvPr id="0" name=""/>
        <dsp:cNvSpPr/>
      </dsp:nvSpPr>
      <dsp:spPr>
        <a:xfrm>
          <a:off x="0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AC432-536E-4844-BA27-0D71E8F2258A}">
      <dsp:nvSpPr>
        <dsp:cNvPr id="0" name=""/>
        <dsp:cNvSpPr/>
      </dsp:nvSpPr>
      <dsp:spPr>
        <a:xfrm>
          <a:off x="735012" y="0"/>
          <a:ext cx="7037387" cy="1470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 smtClean="0"/>
            <a:t>Λογιστική Μέτρηση της Οικονομικής Μεγέθυνσης</a:t>
          </a:r>
          <a:endParaRPr lang="en-GB" sz="4100" kern="1200" dirty="0"/>
        </a:p>
      </dsp:txBody>
      <dsp:txXfrm>
        <a:off x="735012" y="0"/>
        <a:ext cx="7037387" cy="1470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ECB2E1-108D-48F2-8534-9A6C4F04AD38}" type="datetimeFigureOut">
              <a:rPr lang="en-GB"/>
              <a:pPr>
                <a:defRPr/>
              </a:pPr>
              <a:t>20/02/2019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77DD34-8A18-4D38-95C0-690E58D5A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2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70A997-206C-4E6F-B7FC-00A18D531748}" type="datetimeFigureOut">
              <a:rPr lang="en-GB"/>
              <a:pPr>
                <a:defRPr/>
              </a:pPr>
              <a:t>20/02/2019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9B36B5-3CF1-412D-872C-0A32000BE5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359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7E70D-0285-4E29-BB01-1BDD9D60A6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B7A03-2A3F-4C7C-B97E-8F9FF3617E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1DE8B-99AE-4131-8B7A-8794F48ED7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2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DB389-E2A3-4311-BB11-0F4036D274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7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7C8A-F9D9-46BC-945B-BAF1656398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8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6289F-5C7E-4AB7-89BA-398960882AA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F4BC-0DC9-48F9-93AD-7386B8B1B1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8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0DABF-727E-4473-A024-95AA6718E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1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F59F0-527A-455E-8F1C-9A6A9CB0F3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E4AC-4854-466B-B2D0-773CA79186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7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24FFB-DF14-4EF7-A787-D59195B56C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2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3389B-5EF4-4773-9FC5-12DB78EA2E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8B4A47-A963-451E-90CD-34122D8BAC30}" type="slidenum">
              <a:rPr lang="en-GB" altLang="el-GR" smtClean="0"/>
              <a:pPr eaLnBrk="1" hangingPunct="1"/>
              <a:t>1</a:t>
            </a:fld>
            <a:endParaRPr lang="en-GB" altLang="el-GR" smtClean="0"/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381000" y="22860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800" b="1" dirty="0"/>
              <a:t>Εφαρμοσμένη Αναπτυξιακή Πολιτική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350293" y="5288340"/>
            <a:ext cx="754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 dirty="0"/>
              <a:t>ΜΠΣ Εφαρμοσμένης Οικονομικής και Χρηματοοικονομικής</a:t>
            </a:r>
          </a:p>
          <a:p>
            <a:pPr eaLnBrk="1" hangingPunct="1"/>
            <a:r>
              <a:rPr lang="el-GR" altLang="el-GR" sz="2000" b="1" dirty="0"/>
              <a:t>Τμήμα Οικονομικών Επιστημών</a:t>
            </a:r>
          </a:p>
          <a:p>
            <a:pPr eaLnBrk="1" hangingPunct="1"/>
            <a:r>
              <a:rPr lang="el-GR" altLang="el-GR" sz="2000" b="1" dirty="0"/>
              <a:t>ΕΚΠΑ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l-GR" altLang="el-GR" sz="2800" smtClean="0"/>
              <a:t>Εργασίες για την λογιστική μέτρηση της ανάπτυξης που αφορούν την ελληνική οικονομία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l-GR" altLang="el-GR" sz="2400" b="1" i="1" dirty="0" smtClean="0"/>
              <a:t>Δημέλη, Σ., Κολλίντζας Ν., Χριστοδουλάκης Ν., (1996)</a:t>
            </a:r>
            <a:r>
              <a:rPr lang="en-US" altLang="el-GR" sz="2400" dirty="0" smtClean="0"/>
              <a:t>     </a:t>
            </a:r>
            <a:r>
              <a:rPr lang="el-GR" altLang="el-GR" sz="2400" dirty="0" smtClean="0"/>
              <a:t>                       « Βασικά χαρακτηριστικά  της οικονομικής ανάπτυξης στη μεταπολεμική Ελλάδα» Μελέτες Οικονομικής Πολιτικής, 1, 71-103.</a:t>
            </a:r>
          </a:p>
          <a:p>
            <a:pPr>
              <a:buFont typeface="Wingdings" pitchFamily="2" charset="2"/>
              <a:buChar char="Ø"/>
            </a:pPr>
            <a:endParaRPr lang="el-GR" altLang="el-GR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el-GR" sz="2400" b="1" i="1" dirty="0" smtClean="0"/>
              <a:t>Bosworth, B. </a:t>
            </a:r>
            <a:r>
              <a:rPr lang="el-GR" altLang="el-GR" sz="2400" b="1" i="1" dirty="0" smtClean="0"/>
              <a:t>και </a:t>
            </a:r>
            <a:r>
              <a:rPr lang="en-US" altLang="el-GR" sz="2400" b="1" i="1" dirty="0" smtClean="0"/>
              <a:t> </a:t>
            </a:r>
            <a:r>
              <a:rPr lang="el-GR" altLang="el-GR" sz="2400" b="1" i="1" dirty="0" smtClean="0"/>
              <a:t>Κολλίντζας</a:t>
            </a:r>
            <a:r>
              <a:rPr lang="en-US" altLang="el-GR" sz="2400" b="1" i="1" dirty="0" smtClean="0"/>
              <a:t>, (2002</a:t>
            </a:r>
            <a:r>
              <a:rPr lang="en-US" altLang="el-GR" sz="2400" dirty="0" smtClean="0"/>
              <a:t>) </a:t>
            </a:r>
            <a:r>
              <a:rPr lang="el-GR" altLang="el-GR" sz="2400" dirty="0" smtClean="0"/>
              <a:t>Οικονομική ανάπτυξη στην Ελλάδα: επιδόσεις κατά  το παρελθόν και προοπτικές για το μέλλον στο </a:t>
            </a:r>
            <a:r>
              <a:rPr lang="en-US" altLang="el-GR" sz="2400" dirty="0" smtClean="0"/>
              <a:t>Bryant, R., </a:t>
            </a:r>
            <a:r>
              <a:rPr lang="el-GR" altLang="el-GR" sz="2400" dirty="0" smtClean="0"/>
              <a:t>Γκαργκάνας, Ν. και Γ. Τάβλας (εκδ) Οικονομικές επιδόσεις και προοπτικές της Ελλάδας, Τράπεζα της Ελλάδος, 189-260.</a:t>
            </a:r>
          </a:p>
          <a:p>
            <a:pPr>
              <a:buFont typeface="Wingdings" pitchFamily="2" charset="2"/>
              <a:buChar char="Ø"/>
            </a:pPr>
            <a:endParaRPr lang="el-GR" alt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altLang="el-GR" sz="2400" b="1" i="1" dirty="0" smtClean="0"/>
              <a:t>Αντωνόπουλος, Χ. (2006</a:t>
            </a:r>
            <a:r>
              <a:rPr lang="el-GR" altLang="el-GR" sz="2400" dirty="0" smtClean="0"/>
              <a:t>) «Εκτίμηση απόσβεσης υπολογιστών και άλλα δοκίμια», Διδακτορική Διατριβή, Οικονομικό Πανεπιστήμιο Αθηνών.</a:t>
            </a:r>
          </a:p>
          <a:p>
            <a:endParaRPr lang="el-GR" altLang="el-GR" sz="2800" dirty="0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11C3D9-6FFA-4037-B408-32BCEAB101FD}" type="slidenum">
              <a:rPr lang="en-GB" altLang="el-GR" smtClean="0"/>
              <a:pPr eaLnBrk="1" hangingPunct="1"/>
              <a:t>10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sz="2800" b="1" i="1" dirty="0" err="1" smtClean="0"/>
              <a:t>Belegri-Roboli</a:t>
            </a:r>
            <a:r>
              <a:rPr lang="en-GB" sz="2800" b="1" i="1" dirty="0" smtClean="0"/>
              <a:t>, A., P.G. </a:t>
            </a:r>
            <a:r>
              <a:rPr lang="en-GB" sz="2800" b="1" i="1" dirty="0" err="1" smtClean="0"/>
              <a:t>Michaelides</a:t>
            </a:r>
            <a:r>
              <a:rPr lang="en-GB" sz="2800" b="1" i="1" dirty="0" smtClean="0"/>
              <a:t>, 2006,</a:t>
            </a:r>
            <a:r>
              <a:rPr lang="en-GB" sz="2800" dirty="0" smtClean="0"/>
              <a:t> Measuring Technological change in Greece, Journal of Technology Transfer, 31, 663-6671.</a:t>
            </a:r>
            <a:endParaRPr lang="el-GR" sz="2800" dirty="0" smtClean="0"/>
          </a:p>
          <a:p>
            <a:pPr marL="0" indent="0">
              <a:buFontTx/>
              <a:buNone/>
              <a:defRPr/>
            </a:pPr>
            <a:endParaRPr lang="en-GB" sz="2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GB" sz="2800" b="1" i="1" dirty="0" err="1" smtClean="0"/>
              <a:t>Mylonidis</a:t>
            </a:r>
            <a:r>
              <a:rPr lang="en-GB" sz="2800" b="1" i="1" dirty="0" smtClean="0"/>
              <a:t> Nikolaos, Vangelis </a:t>
            </a:r>
            <a:r>
              <a:rPr lang="en-GB" sz="2800" b="1" i="1" dirty="0" err="1" smtClean="0"/>
              <a:t>Vassilatos</a:t>
            </a:r>
            <a:r>
              <a:rPr lang="el-GR" sz="2800" b="1" i="1" dirty="0" smtClean="0"/>
              <a:t>,</a:t>
            </a:r>
            <a:r>
              <a:rPr lang="en-GB" sz="2800" b="1" i="1" dirty="0" smtClean="0"/>
              <a:t> 2009</a:t>
            </a:r>
            <a:r>
              <a:rPr lang="el-GR" sz="2800" dirty="0"/>
              <a:t>,</a:t>
            </a:r>
            <a:r>
              <a:rPr lang="en-GB" sz="2800" dirty="0" smtClean="0"/>
              <a:t> Assessing the macroeconomic performance of Greece in a comparative perspective</a:t>
            </a:r>
            <a:r>
              <a:rPr lang="el-GR" sz="28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GB" sz="2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GB" sz="2800" b="1" i="1" dirty="0" err="1"/>
              <a:t>Bournakis</a:t>
            </a:r>
            <a:r>
              <a:rPr lang="en-GB" sz="2800" b="1" i="1" dirty="0"/>
              <a:t>, I. 2011</a:t>
            </a:r>
            <a:r>
              <a:rPr lang="en-GB" sz="2800" dirty="0"/>
              <a:t>, Sources of TFP Growth in a framework of convergence: Evidence from Greece, International Review of Applied Economics, 25(6).</a:t>
            </a:r>
            <a:endParaRPr lang="el-GR" sz="2800" dirty="0"/>
          </a:p>
          <a:p>
            <a:pPr>
              <a:buFont typeface="Wingdings" pitchFamily="2" charset="2"/>
              <a:buChar char="Ø"/>
              <a:defRPr/>
            </a:pPr>
            <a:endParaRPr lang="en-GB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0BF1B-6160-4D27-9D29-A66A96784AC4}" type="slidenum">
              <a:rPr lang="en-GB" altLang="el-GR" smtClean="0"/>
              <a:pPr eaLnBrk="1" hangingPunct="1"/>
              <a:t>11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DB090A-C9C9-4FE2-82E8-BB03539CCA93}" type="slidenum">
              <a:rPr lang="en-GB" altLang="el-GR" smtClean="0"/>
              <a:pPr eaLnBrk="1" hangingPunct="1"/>
              <a:t>12</a:t>
            </a:fld>
            <a:endParaRPr lang="en-GB" altLang="el-GR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763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C593E4-41E0-4913-B63A-9493CEF9FC89}" type="slidenum">
              <a:rPr lang="en-GB" altLang="el-GR" smtClean="0"/>
              <a:pPr eaLnBrk="1" hangingPunct="1"/>
              <a:t>13</a:t>
            </a:fld>
            <a:endParaRPr lang="en-GB" altLang="el-GR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7200"/>
            <a:ext cx="8572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533400" y="6248400"/>
            <a:ext cx="617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Πηγή: </a:t>
            </a:r>
            <a:r>
              <a:rPr lang="en-US" altLang="el-GR"/>
              <a:t>Bosworth </a:t>
            </a:r>
            <a:r>
              <a:rPr lang="el-GR" altLang="el-GR"/>
              <a:t>και Κολλίτζας (2002)</a:t>
            </a:r>
          </a:p>
        </p:txBody>
      </p:sp>
      <p:pic>
        <p:nvPicPr>
          <p:cNvPr id="14341" name="Picture 2" descr="C:\Documents and Settings\Lina.VIVI\Τα έγγραφά μου\Οι εικόνες μου\Διαβιβαστικό\Λαγγουράνης 00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9A9E22-A6E5-4D6B-9DF0-2B3A1E637613}" type="slidenum">
              <a:rPr lang="en-GB" altLang="el-GR" smtClean="0"/>
              <a:pPr eaLnBrk="1" hangingPunct="1"/>
              <a:t>14</a:t>
            </a:fld>
            <a:endParaRPr lang="en-GB" altLang="el-GR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sz="3600" b="1" i="1" dirty="0" err="1"/>
              <a:t>Belegri-Roboli</a:t>
            </a:r>
            <a:r>
              <a:rPr lang="en-GB" sz="3600" b="1" i="1" dirty="0"/>
              <a:t>, A., P.G. </a:t>
            </a:r>
            <a:r>
              <a:rPr lang="en-GB" sz="3600" b="1" i="1" dirty="0" err="1"/>
              <a:t>Michaelides</a:t>
            </a:r>
            <a:r>
              <a:rPr lang="en-GB" sz="3600" b="1" i="1" dirty="0"/>
              <a:t>, 2006,</a:t>
            </a:r>
            <a:r>
              <a:rPr lang="en-GB" sz="3600" dirty="0"/>
              <a:t> Measuring Technological change in Greece, Journal of Technology Transfer, 31, 663-6671.</a:t>
            </a:r>
            <a:endParaRPr lang="el-GR" sz="36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Στόχος:</a:t>
            </a:r>
          </a:p>
          <a:p>
            <a:r>
              <a:rPr lang="el-GR" altLang="el-GR" dirty="0" smtClean="0"/>
              <a:t>Να υπολογίσουν την </a:t>
            </a:r>
            <a:r>
              <a:rPr lang="el-GR" altLang="el-GR" dirty="0"/>
              <a:t>συνολική παραγωγικότητα (</a:t>
            </a:r>
            <a:r>
              <a:rPr lang="en-GB" altLang="el-GR" dirty="0"/>
              <a:t>TFP)</a:t>
            </a:r>
            <a:r>
              <a:rPr lang="el-GR" altLang="el-GR" dirty="0"/>
              <a:t> για 21 κλάδους</a:t>
            </a:r>
            <a:br>
              <a:rPr lang="el-GR" altLang="el-GR" dirty="0"/>
            </a:br>
            <a:endParaRPr lang="el-GR" altLang="el-GR" dirty="0" smtClean="0"/>
          </a:p>
          <a:p>
            <a:r>
              <a:rPr lang="el-GR" altLang="el-GR" dirty="0" smtClean="0"/>
              <a:t>(</a:t>
            </a:r>
            <a:r>
              <a:rPr lang="el-GR" altLang="el-GR" dirty="0"/>
              <a:t>1988-1998)</a:t>
            </a:r>
            <a:r>
              <a:rPr lang="en-GB" altLang="el-GR" dirty="0"/>
              <a:t>:</a:t>
            </a:r>
            <a:endParaRPr lang="en-GB" altLang="el-GR" sz="2800" dirty="0" smtClean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17E46-F15F-4A3B-A91B-1F83A1B7C77E}" type="slidenum">
              <a:rPr lang="en-GB" altLang="el-GR" smtClean="0"/>
              <a:pPr eaLnBrk="1" hangingPunct="1"/>
              <a:t>15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335088"/>
            <a:ext cx="3648075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4114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3200"/>
              <a:t>Συνάρτηση παραγωγής</a:t>
            </a:r>
            <a:r>
              <a:rPr lang="el-GR" altLang="el-GR"/>
              <a:t>:</a:t>
            </a:r>
            <a:endParaRPr lang="en-GB" altLang="el-GR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638800" y="1892300"/>
            <a:ext cx="4778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endParaRPr lang="en-GB" altLang="el-GR" sz="3200"/>
          </a:p>
        </p:txBody>
      </p:sp>
      <p:sp>
        <p:nvSpPr>
          <p:cNvPr id="174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7628D-2A08-4744-AC36-67EC3EE3EDB5}" type="slidenum">
              <a:rPr lang="en-GB" altLang="el-GR" smtClean="0"/>
              <a:pPr eaLnBrk="1" hangingPunct="1"/>
              <a:t>16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14600"/>
            <a:ext cx="4686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914400" y="457200"/>
            <a:ext cx="6934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800"/>
              <a:t>Ποσοστά αύξησης της </a:t>
            </a:r>
          </a:p>
          <a:p>
            <a:pPr eaLnBrk="1" hangingPunct="1"/>
            <a:r>
              <a:rPr lang="el-GR" altLang="el-GR" sz="2800"/>
              <a:t>παραγωγικότητας της εργασίας </a:t>
            </a:r>
            <a:r>
              <a:rPr lang="en-GB" altLang="el-GR" sz="2800"/>
              <a:t>(l)</a:t>
            </a:r>
            <a:endParaRPr lang="el-GR" altLang="el-GR" sz="2800"/>
          </a:p>
          <a:p>
            <a:pPr eaLnBrk="1" hangingPunct="1"/>
            <a:r>
              <a:rPr lang="el-GR" altLang="el-GR" sz="2800"/>
              <a:t>παραγωγικότητας του κεφαλαίου</a:t>
            </a:r>
            <a:r>
              <a:rPr lang="en-GB" altLang="el-GR" sz="2800"/>
              <a:t> (k)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91A0E7-F241-4D82-9CEB-A38096BB9353}" type="slidenum">
              <a:rPr lang="en-GB" altLang="el-GR" smtClean="0"/>
              <a:pPr eaLnBrk="1" hangingPunct="1"/>
              <a:t>17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3600" dirty="0" smtClean="0"/>
              <a:t>Για να βρουν την συνολική παραγωγικότητα (</a:t>
            </a:r>
            <a:r>
              <a:rPr lang="en-GB" altLang="el-GR" sz="3600" dirty="0" smtClean="0"/>
              <a:t>TFP)</a:t>
            </a:r>
            <a:r>
              <a:rPr lang="el-GR" altLang="el-GR" sz="3600" dirty="0" smtClean="0"/>
              <a:t> για 21 κλάδους</a:t>
            </a:r>
            <a:br>
              <a:rPr lang="el-GR" altLang="el-GR" sz="3600" dirty="0" smtClean="0"/>
            </a:br>
            <a:r>
              <a:rPr lang="el-GR" altLang="el-GR" sz="3600" dirty="0" smtClean="0"/>
              <a:t>(1988-1998)</a:t>
            </a:r>
            <a:r>
              <a:rPr lang="en-GB" altLang="el-GR" sz="3600" dirty="0" smtClean="0"/>
              <a:t>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r>
              <a:rPr lang="el-GR" altLang="el-GR" sz="2800" dirty="0" smtClean="0"/>
              <a:t>Υπολογίζουν τα α και β για κάθε κλάδο χωριστά από τη συνάρτηση παραγωγής</a:t>
            </a:r>
          </a:p>
          <a:p>
            <a:pPr eaLnBrk="1" hangingPunct="1"/>
            <a:r>
              <a:rPr lang="el-GR" altLang="el-GR" sz="2800" dirty="0" smtClean="0"/>
              <a:t>Υπολογίζουν το Κ</a:t>
            </a:r>
            <a:endParaRPr lang="en-GB" altLang="el-GR" sz="2800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00D35B-D449-43B8-B832-39DFA5BBCDE0}" type="slidenum">
              <a:rPr lang="en-GB" altLang="el-GR" smtClean="0"/>
              <a:pPr eaLnBrk="1" hangingPunct="1"/>
              <a:t>18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483" name="Straight Connector 2"/>
          <p:cNvCxnSpPr>
            <a:cxnSpLocks noChangeShapeType="1"/>
            <a:stCxn id="20482" idx="1"/>
            <a:endCxn id="20482" idx="3"/>
          </p:cNvCxnSpPr>
          <p:nvPr/>
        </p:nvCxn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4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52400" y="41910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/>
              <a:t>1. Γεωργία, δασικά προϊόντα, αλιεία</a:t>
            </a:r>
            <a:endParaRPr lang="en-GB" altLang="el-GR" sz="2400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52400" y="48768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/>
              <a:t>4. Υφαντουργία, δέρμα</a:t>
            </a:r>
            <a:endParaRPr lang="en-GB" altLang="el-GR" sz="2400"/>
          </a:p>
        </p:txBody>
      </p:sp>
      <p:cxnSp>
        <p:nvCxnSpPr>
          <p:cNvPr id="20487" name="Straight Connector 11"/>
          <p:cNvCxnSpPr>
            <a:cxnSpLocks noChangeShapeType="1"/>
          </p:cNvCxnSpPr>
          <p:nvPr/>
        </p:nvCxn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228600" y="56388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/>
              <a:t>10. Σίδηρος, χάλυβας</a:t>
            </a:r>
            <a:endParaRPr lang="en-GB" altLang="el-GR" sz="2400"/>
          </a:p>
        </p:txBody>
      </p:sp>
      <p:sp>
        <p:nvSpPr>
          <p:cNvPr id="204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1797ED-C728-4F99-B8BA-9420585D3068}" type="slidenum">
              <a:rPr lang="en-GB" altLang="el-GR" smtClean="0"/>
              <a:pPr eaLnBrk="1" hangingPunct="1"/>
              <a:t>19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l-GR" altLang="el-GR" sz="4000" dirty="0" smtClean="0"/>
              <a:t>Το «υπόλοιπο» ή «κατάλοιπο» του υποδείγματος του </a:t>
            </a:r>
            <a:r>
              <a:rPr lang="en-US" altLang="el-GR" sz="4000" dirty="0" smtClean="0"/>
              <a:t>Solow</a:t>
            </a:r>
            <a:endParaRPr lang="el-GR" altLang="el-GR" sz="40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sz="2800" dirty="0" smtClean="0"/>
              <a:t>Λογιστική της μεγέθυνσης ώστε να ανακαλύψουμε τις «</a:t>
            </a:r>
            <a:r>
              <a:rPr lang="el-GR" alt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πηγές</a:t>
            </a:r>
            <a:r>
              <a:rPr lang="el-GR" altLang="el-GR" sz="2800" dirty="0" smtClean="0"/>
              <a:t>» της οικονομικής μεγέθυνσης.</a:t>
            </a:r>
          </a:p>
          <a:p>
            <a:pPr eaLnBrk="1" hangingPunct="1"/>
            <a:endParaRPr lang="en-US" altLang="el-GR" sz="2800" dirty="0" smtClean="0"/>
          </a:p>
          <a:p>
            <a:pPr eaLnBrk="1" hangingPunct="1"/>
            <a:r>
              <a:rPr lang="el-GR" alt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Οικονομική μεγέθυνση</a:t>
            </a:r>
            <a:r>
              <a:rPr lang="el-GR" altLang="el-GR" sz="2800" dirty="0" smtClean="0"/>
              <a:t>: ρυθμός μεταβολής του προϊόντος.</a:t>
            </a:r>
            <a:endParaRPr lang="en-US" altLang="el-GR" sz="2800" dirty="0" smtClean="0"/>
          </a:p>
          <a:p>
            <a:pPr eaLnBrk="1" hangingPunct="1"/>
            <a:endParaRPr lang="en-US" altLang="el-GR" sz="2800" i="1" dirty="0" smtClean="0"/>
          </a:p>
          <a:p>
            <a:pPr eaLnBrk="1" hangingPunct="1"/>
            <a:r>
              <a:rPr lang="el-GR" alt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Τεχνική</a:t>
            </a:r>
            <a:r>
              <a:rPr lang="el-GR" altLang="el-GR" sz="2800" b="1" dirty="0" smtClean="0">
                <a:solidFill>
                  <a:schemeClr val="tx2">
                    <a:lumMod val="50000"/>
                  </a:schemeClr>
                </a:solidFill>
              </a:rPr>
              <a:t> μέτρησης </a:t>
            </a:r>
            <a:r>
              <a:rPr lang="el-GR" altLang="el-GR" sz="2800" dirty="0" smtClean="0"/>
              <a:t>της συνεισφοράς των βασικών συντελεστών παραγωγής στην οικονομική μεγέθυνση.</a:t>
            </a:r>
          </a:p>
          <a:p>
            <a:pPr lvl="1"/>
            <a:r>
              <a:rPr lang="el-GR" altLang="el-GR" sz="2400" dirty="0" smtClean="0"/>
              <a:t>Εργασία</a:t>
            </a:r>
          </a:p>
          <a:p>
            <a:pPr lvl="1"/>
            <a:r>
              <a:rPr lang="el-GR" altLang="el-GR" dirty="0" smtClean="0"/>
              <a:t>Κεφάλαιο</a:t>
            </a:r>
          </a:p>
          <a:p>
            <a:pPr lvl="1"/>
            <a:r>
              <a:rPr lang="el-GR" altLang="el-GR" sz="2400" dirty="0" smtClean="0"/>
              <a:t>τεχνολογία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F17554-E4FB-4F8B-900C-B6EE6903354F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7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81000"/>
            <a:ext cx="9067800" cy="19506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cxnSp>
        <p:nvCxnSpPr>
          <p:cNvPr id="21508" name="Straight Connector 3"/>
          <p:cNvCxnSpPr>
            <a:cxnSpLocks noChangeShapeType="1"/>
            <a:stCxn id="2" idx="1"/>
          </p:cNvCxnSpPr>
          <p:nvPr/>
        </p:nvCxnSpPr>
        <p:spPr bwMode="auto">
          <a:xfrm>
            <a:off x="0" y="1355725"/>
            <a:ext cx="9067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28600" y="441642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l-GR" sz="2400"/>
              <a:t>11. M</a:t>
            </a:r>
            <a:r>
              <a:rPr lang="el-GR" altLang="el-GR" sz="2400"/>
              <a:t>εταλλουργικά προϊόντα</a:t>
            </a:r>
            <a:endParaRPr lang="en-GB" altLang="el-GR" sz="2400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28600" y="53340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/>
              <a:t>12. Ναυπηγεία, κατασκευή μεταφορικών μέσων, ηλεκτρικές συσκευές</a:t>
            </a:r>
            <a:endParaRPr lang="en-GB" altLang="el-GR" sz="2400"/>
          </a:p>
        </p:txBody>
      </p:sp>
      <p:cxnSp>
        <p:nvCxnSpPr>
          <p:cNvPr id="21511" name="Straight Connector 9"/>
          <p:cNvCxnSpPr>
            <a:cxnSpLocks noChangeShapeType="1"/>
          </p:cNvCxnSpPr>
          <p:nvPr/>
        </p:nvCxnSpPr>
        <p:spPr bwMode="auto">
          <a:xfrm>
            <a:off x="8153400" y="4267200"/>
            <a:ext cx="685800" cy="0"/>
          </a:xfrm>
          <a:prstGeom prst="line">
            <a:avLst/>
          </a:prstGeom>
          <a:noFill/>
          <a:ln w="222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E54EC1-1F7D-4480-81A1-FF407CDF11E1}" type="slidenum">
              <a:rPr lang="en-GB" altLang="el-GR" smtClean="0"/>
              <a:pPr eaLnBrk="1" hangingPunct="1"/>
              <a:t>20</a:t>
            </a:fld>
            <a:endParaRPr lang="en-GB" altLang="el-GR" smtClean="0"/>
          </a:p>
        </p:txBody>
      </p:sp>
      <p:cxnSp>
        <p:nvCxnSpPr>
          <p:cNvPr id="21513" name="Straight Connector 3"/>
          <p:cNvCxnSpPr>
            <a:cxnSpLocks noChangeShapeType="1"/>
          </p:cNvCxnSpPr>
          <p:nvPr/>
        </p:nvCxn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l-GR" sz="2400" dirty="0" smtClean="0"/>
              <a:t>TFP: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για τους περισσότερους κλάδους </a:t>
            </a:r>
            <a:r>
              <a:rPr lang="el-GR" altLang="el-GR" sz="2400" b="1" i="1" dirty="0" smtClean="0"/>
              <a:t>ήταν αρνητικό</a:t>
            </a:r>
            <a:r>
              <a:rPr lang="el-GR" altLang="el-GR" sz="2400" dirty="0" smtClean="0"/>
              <a:t> εκτός από τους κλάδους</a:t>
            </a:r>
          </a:p>
          <a:p>
            <a:pPr eaLnBrk="1" hangingPunct="1"/>
            <a:r>
              <a:rPr lang="el-GR" altLang="el-GR" sz="2400" dirty="0" smtClean="0"/>
              <a:t>10. Σίδηρος-χάλυβας</a:t>
            </a:r>
          </a:p>
          <a:p>
            <a:pPr eaLnBrk="1" hangingPunct="1"/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11.Μεταλλουργικά προϊόντα</a:t>
            </a:r>
          </a:p>
          <a:p>
            <a:pPr eaLnBrk="1" hangingPunct="1"/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12. Μεταφορικά μέσα, ηλεκτρικές και μη συσκευές</a:t>
            </a:r>
          </a:p>
          <a:p>
            <a:pPr eaLnBrk="1" hangingPunct="1"/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13. Ηλεκτρισμός, αέριο, νερό</a:t>
            </a:r>
          </a:p>
          <a:p>
            <a:pPr eaLnBrk="1" hangingPunct="1"/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14. Κατασκευές</a:t>
            </a:r>
          </a:p>
          <a:p>
            <a:pPr eaLnBrk="1" hangingPunct="1"/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18.Χρηματοοικονομικός τομέας (τράπεζες-ασφάλειες).</a:t>
            </a:r>
            <a:endParaRPr lang="en-GB" altLang="el-GR" sz="2400" dirty="0" smtClean="0"/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497F5-0060-46C0-BDEA-BD2ACA8B000D}" type="slidenum">
              <a:rPr lang="en-GB" altLang="el-GR" smtClean="0"/>
              <a:pPr eaLnBrk="1" hangingPunct="1"/>
              <a:t>21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l-GR" altLang="el-GR" dirty="0" smtClean="0"/>
              <a:t>Βασικά συμπεράσματα</a:t>
            </a:r>
            <a:endParaRPr lang="en-GB" altLang="el-GR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Συνολικά, η  τεχνολογική πρόοδος συνέβαλε κατά 0,39% -κατά μέσον όρο- στην αύξηση της παραγωγής</a:t>
            </a:r>
            <a:r>
              <a:rPr lang="el-GR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ποσοστό κατώτερο από έρευνες για άλλες χώρες του ΟΟΣΑ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Το </a:t>
            </a:r>
            <a:r>
              <a:rPr lang="en-US" altLang="el-GR" sz="2400" dirty="0" smtClean="0"/>
              <a:t>TFP (Solow residual) </a:t>
            </a:r>
            <a:r>
              <a:rPr lang="el-GR" altLang="el-GR" sz="2400" dirty="0" smtClean="0"/>
              <a:t>παρέμεινε  σχεδόν σταθερό…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Η μέση αύξηση </a:t>
            </a:r>
            <a:r>
              <a:rPr lang="el-GR" altLang="el-GR" sz="2400" dirty="0" smtClean="0"/>
              <a:t>:</a:t>
            </a:r>
            <a:endParaRPr lang="el-GR" altLang="el-GR" sz="2400" dirty="0" smtClean="0"/>
          </a:p>
          <a:p>
            <a:pPr lvl="1"/>
            <a:r>
              <a:rPr lang="el-GR" altLang="el-GR" sz="2000" dirty="0" smtClean="0"/>
              <a:t>της </a:t>
            </a:r>
            <a:r>
              <a:rPr lang="el-GR" altLang="el-GR" sz="2000" b="1" i="1" dirty="0" smtClean="0"/>
              <a:t>παραγωγής</a:t>
            </a:r>
            <a:r>
              <a:rPr lang="el-GR" altLang="el-GR" sz="2000" dirty="0" smtClean="0"/>
              <a:t> ήταν 2,99%, </a:t>
            </a:r>
          </a:p>
          <a:p>
            <a:pPr lvl="1"/>
            <a:r>
              <a:rPr lang="el-GR" altLang="el-GR" sz="2000" dirty="0" smtClean="0"/>
              <a:t>του </a:t>
            </a:r>
            <a:r>
              <a:rPr lang="el-GR" altLang="el-GR" sz="2000" b="1" i="1" dirty="0" smtClean="0"/>
              <a:t>κεφαλαίου</a:t>
            </a:r>
            <a:r>
              <a:rPr lang="el-GR" altLang="el-GR" sz="2000" dirty="0" smtClean="0"/>
              <a:t> 4,11% </a:t>
            </a:r>
            <a:r>
              <a:rPr lang="el-GR" altLang="el-GR" sz="2000" dirty="0" smtClean="0"/>
              <a:t> </a:t>
            </a:r>
            <a:endParaRPr lang="el-GR" altLang="el-GR" sz="2000" dirty="0" smtClean="0"/>
          </a:p>
          <a:p>
            <a:pPr lvl="1"/>
            <a:r>
              <a:rPr lang="el-GR" altLang="el-GR" sz="2000" dirty="0" smtClean="0"/>
              <a:t>της </a:t>
            </a:r>
            <a:r>
              <a:rPr lang="el-GR" altLang="el-GR" sz="2000" b="1" i="1" dirty="0" smtClean="0"/>
              <a:t>εργασίας</a:t>
            </a:r>
            <a:r>
              <a:rPr lang="el-GR" altLang="el-GR" sz="2000" dirty="0" smtClean="0"/>
              <a:t> 4,38</a:t>
            </a:r>
            <a:r>
              <a:rPr lang="el-GR" altLang="el-GR" sz="2000" dirty="0" smtClean="0"/>
              <a:t>%</a:t>
            </a:r>
          </a:p>
          <a:p>
            <a:pPr lvl="1"/>
            <a:r>
              <a:rPr lang="el-GR" altLang="el-GR" sz="2000" dirty="0" smtClean="0"/>
              <a:t>της </a:t>
            </a:r>
            <a:r>
              <a:rPr lang="el-GR" altLang="el-GR" sz="2000" b="1" i="1" dirty="0" smtClean="0"/>
              <a:t>τεχνολογίας</a:t>
            </a:r>
            <a:r>
              <a:rPr lang="el-GR" altLang="el-GR" sz="2000" dirty="0" smtClean="0"/>
              <a:t> -0,39%</a:t>
            </a:r>
            <a:endParaRPr lang="el-GR" altLang="el-GR" sz="2000" dirty="0" smtClean="0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5C6588-611E-4BCD-BBB8-821115A6C762}" type="slidenum">
              <a:rPr lang="en-GB" altLang="el-GR" smtClean="0"/>
              <a:pPr eaLnBrk="1" hangingPunct="1"/>
              <a:t>22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dirty="0" smtClean="0"/>
              <a:t>To </a:t>
            </a:r>
            <a:r>
              <a:rPr lang="el-GR" altLang="el-GR" sz="2400" dirty="0" smtClean="0"/>
              <a:t>κατάλοιπο του </a:t>
            </a:r>
            <a:r>
              <a:rPr lang="en-US" altLang="el-GR" sz="2400" dirty="0" smtClean="0"/>
              <a:t>Solow</a:t>
            </a:r>
            <a:r>
              <a:rPr lang="el-GR" altLang="el-GR" sz="2400" dirty="0" smtClean="0"/>
              <a:t> μειώθηκε 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κατά 0.39</a:t>
            </a:r>
            <a:r>
              <a:rPr lang="el-GR" altLang="el-GR" sz="2400" dirty="0" smtClean="0"/>
              <a:t>%, 1988-98.</a:t>
            </a:r>
          </a:p>
          <a:p>
            <a:endParaRPr lang="el-GR" altLang="el-GR" sz="2400" dirty="0" smtClean="0"/>
          </a:p>
          <a:p>
            <a:r>
              <a:rPr lang="en-US" altLang="el-GR" sz="2400" dirty="0" smtClean="0"/>
              <a:t>TFP </a:t>
            </a:r>
            <a:r>
              <a:rPr lang="el-GR" altLang="el-GR" sz="2400" dirty="0" smtClean="0"/>
              <a:t>περίπου 0, συμβατό και με άλλες μελέτες.</a:t>
            </a:r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1A5D02-8106-4190-A62A-101195C8392A}" type="slidenum">
              <a:rPr lang="en-GB" altLang="el-GR" smtClean="0"/>
              <a:pPr eaLnBrk="1" hangingPunct="1"/>
              <a:t>23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2209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altLang="el-GR" sz="2800" b="1" i="1" dirty="0" err="1" smtClean="0"/>
              <a:t>Mylonidis</a:t>
            </a:r>
            <a:r>
              <a:rPr lang="en-GB" altLang="el-GR" sz="2800" b="1" i="1" dirty="0" smtClean="0"/>
              <a:t> </a:t>
            </a:r>
            <a:r>
              <a:rPr lang="en-GB" altLang="el-GR" sz="2800" dirty="0" smtClean="0"/>
              <a:t>Nikolaos, Vangelis </a:t>
            </a:r>
            <a:r>
              <a:rPr lang="en-GB" altLang="el-GR" sz="2800" b="1" i="1" dirty="0" err="1" smtClean="0"/>
              <a:t>Vassilatos</a:t>
            </a:r>
            <a:r>
              <a:rPr lang="en-GB" altLang="el-GR" sz="2800" dirty="0" smtClean="0"/>
              <a:t>. 2009, </a:t>
            </a:r>
            <a:r>
              <a:rPr lang="el-GR" altLang="el-GR" sz="2800" dirty="0" smtClean="0"/>
              <a:t>«</a:t>
            </a:r>
            <a:r>
              <a:rPr lang="en-GB" altLang="el-GR" sz="2800" dirty="0" smtClean="0"/>
              <a:t>Assessing </a:t>
            </a:r>
            <a:r>
              <a:rPr lang="en-GB" altLang="el-GR" sz="2800" dirty="0" smtClean="0"/>
              <a:t>the macroeconomic performance of Greece in a comparative </a:t>
            </a:r>
            <a:r>
              <a:rPr lang="en-GB" altLang="el-GR" sz="2800" dirty="0" smtClean="0"/>
              <a:t>perspective</a:t>
            </a:r>
            <a:r>
              <a:rPr lang="el-GR" altLang="el-GR" sz="2800" dirty="0" smtClean="0"/>
              <a:t>»</a:t>
            </a:r>
            <a:r>
              <a:rPr lang="en-GB" altLang="el-GR" dirty="0" smtClean="0"/>
              <a:t/>
            </a:r>
            <a:br>
              <a:rPr lang="en-GB" altLang="el-GR" dirty="0" smtClean="0"/>
            </a:br>
            <a:endParaRPr lang="en-GB" altLang="el-GR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305800" cy="3154363"/>
          </a:xfrm>
        </p:spPr>
        <p:txBody>
          <a:bodyPr/>
          <a:lstStyle/>
          <a:p>
            <a:r>
              <a:rPr lang="el-GR" altLang="el-GR" sz="2800" dirty="0" smtClean="0"/>
              <a:t>Ελλάδα – Ιρλανδία – Σουηδία</a:t>
            </a:r>
          </a:p>
          <a:p>
            <a:r>
              <a:rPr lang="el-GR" altLang="el-GR" sz="2800" dirty="0" smtClean="0"/>
              <a:t>Ελλάδα στασιμότητα: εισόδημα, παραγωγικότητα εργασίας</a:t>
            </a:r>
          </a:p>
          <a:p>
            <a:r>
              <a:rPr lang="el-GR" altLang="el-GR" sz="2800" dirty="0" smtClean="0"/>
              <a:t>Βασική αιτία της ελληνικής υστέρησης: </a:t>
            </a:r>
            <a:r>
              <a:rPr lang="en-GB" altLang="el-GR" sz="2800" dirty="0" smtClean="0"/>
              <a:t>TFP (</a:t>
            </a:r>
            <a:r>
              <a:rPr lang="el-GR" altLang="el-GR" sz="2800" dirty="0" smtClean="0"/>
              <a:t>χαμηλός βαθμός εξωστρέφειας της ελληνικής οικονομίας)</a:t>
            </a:r>
          </a:p>
          <a:p>
            <a:r>
              <a:rPr lang="el-GR" altLang="el-GR" sz="2800" dirty="0" smtClean="0"/>
              <a:t>Σύγκριση: λογιστική της οικονομικής μεγέθυνσης</a:t>
            </a:r>
            <a:endParaRPr lang="en-GB" altLang="el-GR" sz="280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D82FD8-816B-47FC-A007-3389090BB5D1}" type="slidenum">
              <a:rPr lang="en-GB" altLang="el-GR" smtClean="0"/>
              <a:pPr eaLnBrk="1" hangingPunct="1"/>
              <a:t>24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altLang="el-GR" sz="3600" dirty="0" err="1" smtClean="0"/>
              <a:t>Νεοκλασσικό</a:t>
            </a:r>
            <a:r>
              <a:rPr lang="el-GR" altLang="el-GR" sz="3600" dirty="0" smtClean="0"/>
              <a:t> υπόδειγμα</a:t>
            </a:r>
            <a:endParaRPr lang="en-GB" altLang="el-GR" sz="36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3BE9-3B3E-451C-BD11-9A9FDDDA58E9}" type="slidenum">
              <a:rPr lang="en-GB" altLang="el-GR" smtClean="0"/>
              <a:pPr eaLnBrk="1" hangingPunct="1"/>
              <a:t>25</a:t>
            </a:fld>
            <a:endParaRPr lang="en-GB" altLang="el-GR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3200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30600"/>
            <a:ext cx="2438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500563"/>
            <a:ext cx="31607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665788"/>
            <a:ext cx="35179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Box 5"/>
          <p:cNvSpPr txBox="1">
            <a:spLocks noChangeArrowheads="1"/>
          </p:cNvSpPr>
          <p:nvPr/>
        </p:nvSpPr>
        <p:spPr bwMode="auto">
          <a:xfrm>
            <a:off x="620713" y="1243013"/>
            <a:ext cx="784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l-GR" altLang="el-GR" sz="2400"/>
              <a:t>Το αντιπροσωπευτικό νοικοκυριό μεγιστοποιεί μία αντικειμενική εξίσωση:</a:t>
            </a:r>
            <a:endParaRPr lang="en-GB" altLang="el-GR" sz="2400"/>
          </a:p>
        </p:txBody>
      </p:sp>
      <p:sp>
        <p:nvSpPr>
          <p:cNvPr id="26633" name="TextBox 6"/>
          <p:cNvSpPr txBox="1">
            <a:spLocks noChangeArrowheads="1"/>
          </p:cNvSpPr>
          <p:nvPr/>
        </p:nvSpPr>
        <p:spPr bwMode="auto">
          <a:xfrm>
            <a:off x="762000" y="2903538"/>
            <a:ext cx="670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l-GR" altLang="el-GR" sz="2400"/>
              <a:t>Πληθυσμός Ν, αυξάνεται με ρυθμό, </a:t>
            </a:r>
            <a:r>
              <a:rPr lang="en-GB" altLang="el-GR" sz="2400"/>
              <a:t>n</a:t>
            </a:r>
          </a:p>
        </p:txBody>
      </p:sp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762000" y="40386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l-GR" altLang="el-GR" sz="2400" dirty="0"/>
              <a:t>Συνάρτηση</a:t>
            </a:r>
            <a:r>
              <a:rPr lang="el-GR" altLang="el-GR" dirty="0"/>
              <a:t> </a:t>
            </a:r>
            <a:r>
              <a:rPr lang="el-GR" altLang="el-GR" sz="2400" dirty="0"/>
              <a:t>παραγωγής </a:t>
            </a:r>
            <a:r>
              <a:rPr lang="en-GB" altLang="el-GR" sz="2400" dirty="0"/>
              <a:t>(Cobb-Douglas)</a:t>
            </a:r>
          </a:p>
        </p:txBody>
      </p:sp>
      <p:sp>
        <p:nvSpPr>
          <p:cNvPr id="26635" name="TextBox 8"/>
          <p:cNvSpPr txBox="1">
            <a:spLocks noChangeArrowheads="1"/>
          </p:cNvSpPr>
          <p:nvPr/>
        </p:nvSpPr>
        <p:spPr bwMode="auto">
          <a:xfrm>
            <a:off x="762000" y="5105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l-GR" altLang="el-GR" sz="2400"/>
              <a:t>Διαδικασία αύξησης κεφαλαίου:</a:t>
            </a:r>
            <a:endParaRPr lang="en-GB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altLang="el-GR" sz="3600" b="1" i="1" smtClean="0">
                <a:latin typeface="Times New Roman" pitchFamily="18" charset="0"/>
                <a:cs typeface="Times New Roman" pitchFamily="18" charset="0"/>
              </a:rPr>
              <a:t>Α:</a:t>
            </a:r>
            <a:r>
              <a:rPr lang="en-GB" altLang="el-GR" sz="3600" b="1" i="1" smtClean="0">
                <a:latin typeface="Times New Roman" pitchFamily="18" charset="0"/>
                <a:cs typeface="Times New Roman" pitchFamily="18" charset="0"/>
              </a:rPr>
              <a:t>TFP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 </a:t>
            </a:r>
            <a:r>
              <a:rPr lang="el-GR" altLang="el-GR" b="1" dirty="0" smtClean="0"/>
              <a:t>Α</a:t>
            </a:r>
            <a:r>
              <a:rPr lang="en-US" altLang="el-GR" sz="2400" b="1" dirty="0" err="1" smtClean="0"/>
              <a:t>i</a:t>
            </a:r>
            <a:r>
              <a:rPr lang="en-US" altLang="el-GR" dirty="0" smtClean="0"/>
              <a:t>, </a:t>
            </a:r>
            <a:r>
              <a:rPr lang="el-GR" altLang="el-GR" dirty="0" smtClean="0"/>
              <a:t>Διασπάται σε 2 συνθετικά μέρη:</a:t>
            </a:r>
          </a:p>
          <a:p>
            <a:r>
              <a:rPr lang="el-GR" altLang="el-GR" b="1" dirty="0" smtClean="0"/>
              <a:t>Α:    </a:t>
            </a:r>
            <a:r>
              <a:rPr lang="el-GR" altLang="el-GR" dirty="0" smtClean="0"/>
              <a:t>η πλέον εξελιγμένη τεχνολογία σε παγκόσμιο επίπεδο   </a:t>
            </a:r>
            <a:r>
              <a:rPr lang="en-GB" altLang="el-GR" dirty="0" smtClean="0"/>
              <a:t>(</a:t>
            </a:r>
            <a:r>
              <a:rPr lang="el-GR" altLang="el-GR" dirty="0" smtClean="0"/>
              <a:t>ΗΠΑ)</a:t>
            </a:r>
          </a:p>
          <a:p>
            <a:r>
              <a:rPr lang="el-GR" altLang="el-GR" b="1" dirty="0" smtClean="0"/>
              <a:t>η:</a:t>
            </a:r>
            <a:r>
              <a:rPr lang="el-GR" altLang="el-GR" dirty="0" smtClean="0"/>
              <a:t>     η σχετική αποδοτικότητα της συγκεκριμένης χώρας στη χρησιμοποίηση αυτής της τεχνολογίας</a:t>
            </a:r>
            <a:endParaRPr lang="en-GB" altLang="el-G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B1162-B997-4E70-99BA-3A1A563D27D7}" type="slidenum">
              <a:rPr lang="en-GB" altLang="el-GR" smtClean="0"/>
              <a:pPr eaLnBrk="1" hangingPunct="1"/>
              <a:t>26</a:t>
            </a:fld>
            <a:endParaRPr lang="en-GB" altLang="el-GR" smtClean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48006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altLang="el-GR" sz="3600" dirty="0" smtClean="0"/>
              <a:t>Σύγκριση μακροοικονομικών τάσεων</a:t>
            </a:r>
            <a:endParaRPr lang="en-GB" altLang="el-GR" sz="36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Μεγέθυνση: ΑΕΠ, κατά κεφαλήν (ΗΠΑ)</a:t>
            </a:r>
          </a:p>
          <a:p>
            <a:r>
              <a:rPr lang="el-GR" altLang="el-GR" smtClean="0"/>
              <a:t>Διάσπαση του ΑΕΠ (Υ/Ν):</a:t>
            </a:r>
          </a:p>
          <a:p>
            <a:endParaRPr lang="el-GR" altLang="el-GR" smtClean="0"/>
          </a:p>
          <a:p>
            <a:endParaRPr lang="el-GR" altLang="el-GR" smtClean="0"/>
          </a:p>
          <a:p>
            <a:r>
              <a:rPr lang="el-GR" altLang="el-GR" smtClean="0"/>
              <a:t>Διάσπαση της παραγωγικότητας της εργασίας Υ/</a:t>
            </a:r>
            <a:r>
              <a:rPr lang="en-GB" altLang="el-GR" smtClean="0"/>
              <a:t>L</a:t>
            </a:r>
            <a:r>
              <a:rPr lang="el-GR" altLang="el-GR" smtClean="0"/>
              <a:t>:</a:t>
            </a:r>
            <a:endParaRPr lang="en-GB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FD62D0-EB22-450D-A838-612958CAC70C}" type="slidenum">
              <a:rPr lang="en-GB" altLang="el-GR" smtClean="0"/>
              <a:pPr eaLnBrk="1" hangingPunct="1"/>
              <a:t>27</a:t>
            </a:fld>
            <a:endParaRPr lang="en-GB" altLang="el-GR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19812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51350"/>
            <a:ext cx="320198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l-GR" altLang="el-GR" sz="2800" b="1" dirty="0" smtClean="0"/>
              <a:t>Υστέρηση στην παραγωγικότητα της εργασίας:</a:t>
            </a:r>
            <a:endParaRPr lang="en-GB" altLang="el-GR" sz="2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1219200"/>
            <a:ext cx="8275637" cy="5257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(</a:t>
            </a:r>
            <a:r>
              <a:rPr lang="el-GR" dirty="0" smtClean="0"/>
              <a:t>Υ/</a:t>
            </a:r>
            <a:r>
              <a:rPr lang="en-GB" dirty="0" smtClean="0"/>
              <a:t>L)</a:t>
            </a:r>
            <a:r>
              <a:rPr lang="el-GR" baseline="34000" dirty="0" smtClean="0"/>
              <a:t>Ελλάδα</a:t>
            </a:r>
            <a:r>
              <a:rPr lang="el-GR" dirty="0" smtClean="0"/>
              <a:t>/(Υ/</a:t>
            </a:r>
            <a:r>
              <a:rPr lang="en-GB" dirty="0" smtClean="0"/>
              <a:t>L)</a:t>
            </a:r>
            <a:r>
              <a:rPr lang="el-GR" baseline="34000" dirty="0" smtClean="0"/>
              <a:t>ΗΠΑ</a:t>
            </a:r>
          </a:p>
          <a:p>
            <a:pPr>
              <a:defRPr/>
            </a:pPr>
            <a:endParaRPr lang="el-GR" baseline="34000" dirty="0"/>
          </a:p>
          <a:p>
            <a:pPr>
              <a:defRPr/>
            </a:pPr>
            <a:endParaRPr lang="el-GR" baseline="34000" dirty="0" smtClean="0"/>
          </a:p>
          <a:p>
            <a:pPr>
              <a:defRPr/>
            </a:pPr>
            <a:endParaRPr lang="el-GR" baseline="34000" dirty="0"/>
          </a:p>
          <a:p>
            <a:pPr>
              <a:defRPr/>
            </a:pPr>
            <a:endParaRPr lang="el-GR" baseline="34000" dirty="0" smtClean="0"/>
          </a:p>
          <a:p>
            <a:pPr>
              <a:defRPr/>
            </a:pPr>
            <a:endParaRPr lang="el-GR" baseline="34000" dirty="0"/>
          </a:p>
          <a:p>
            <a:pPr>
              <a:defRPr/>
            </a:pPr>
            <a:endParaRPr lang="el-GR" baseline="34000" dirty="0" smtClean="0"/>
          </a:p>
          <a:p>
            <a:pPr>
              <a:defRPr/>
            </a:pPr>
            <a:endParaRPr lang="el-GR" baseline="34000" dirty="0"/>
          </a:p>
          <a:p>
            <a:pPr marL="0" indent="0">
              <a:buFontTx/>
              <a:buNone/>
              <a:defRPr/>
            </a:pPr>
            <a:r>
              <a:rPr lang="el-GR" sz="2800" dirty="0" smtClean="0"/>
              <a:t>διάσπαση της υστέρησης της</a:t>
            </a:r>
            <a:endParaRPr lang="en-GB" sz="2800" dirty="0" smtClean="0"/>
          </a:p>
          <a:p>
            <a:pPr marL="0" indent="0">
              <a:buFontTx/>
              <a:buNone/>
              <a:defRPr/>
            </a:pPr>
            <a:r>
              <a:rPr lang="el-GR" sz="2800" dirty="0" smtClean="0"/>
              <a:t>υστέρηση σε</a:t>
            </a:r>
            <a:r>
              <a:rPr lang="en-GB" sz="2800" dirty="0" smtClean="0"/>
              <a:t> K/L</a:t>
            </a:r>
            <a:endParaRPr lang="el-GR" sz="2800" dirty="0" smtClean="0"/>
          </a:p>
          <a:p>
            <a:pPr>
              <a:defRPr/>
            </a:pPr>
            <a:endParaRPr lang="el-GR" baseline="34000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CE7189-5C1C-4DF1-B368-1F77668522C6}" type="slidenum">
              <a:rPr lang="en-GB" altLang="el-GR" smtClean="0"/>
              <a:pPr eaLnBrk="1" hangingPunct="1"/>
              <a:t>28</a:t>
            </a:fld>
            <a:endParaRPr lang="en-GB" altLang="el-GR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648200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smtClean="0"/>
              <a:t>Y, L, K (?)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l-GR" smtClean="0"/>
              <a:t>K:</a:t>
            </a:r>
          </a:p>
          <a:p>
            <a:endParaRPr lang="en-GB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2420B7-69F3-4FF7-B75D-30E9EF3343CA}" type="slidenum">
              <a:rPr lang="en-GB" altLang="el-GR" smtClean="0"/>
              <a:pPr eaLnBrk="1" hangingPunct="1"/>
              <a:t>29</a:t>
            </a:fld>
            <a:endParaRPr lang="en-GB" altLang="el-GR" smtClean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396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2971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4724400"/>
            <a:ext cx="3265487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altLang="el-GR" dirty="0" smtClean="0"/>
              <a:t>Συνάρτηση παραγωγής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τ</a:t>
            </a:r>
            <a:r>
              <a:rPr lang="el-GR" altLang="el-GR" sz="2800" dirty="0" smtClean="0"/>
              <a:t>εχνική στηρίζεται σε υπολογισμούς που προέρχονται από την </a:t>
            </a:r>
            <a:r>
              <a:rPr lang="el-GR" alt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πλευρά της παραγωγής </a:t>
            </a:r>
            <a:r>
              <a:rPr lang="el-GR" altLang="el-GR" sz="2800" dirty="0" smtClean="0"/>
              <a:t>(συνάρτηση παραγωγής, όχι δαπάνη…)</a:t>
            </a:r>
          </a:p>
          <a:p>
            <a:pPr eaLnBrk="1" hangingPunct="1"/>
            <a:endParaRPr lang="en-US" altLang="el-GR" sz="2800" dirty="0" smtClean="0"/>
          </a:p>
          <a:p>
            <a:pPr eaLnBrk="1" hangingPunct="1"/>
            <a:r>
              <a:rPr lang="en-US" altLang="el-GR" sz="2800" dirty="0" err="1" smtClean="0"/>
              <a:t>Abramovits</a:t>
            </a:r>
            <a:r>
              <a:rPr lang="en-US" altLang="el-GR" sz="2800" dirty="0" smtClean="0"/>
              <a:t> (1956), Solow (1957).</a:t>
            </a:r>
          </a:p>
          <a:p>
            <a:pPr eaLnBrk="1" hangingPunct="1"/>
            <a:endParaRPr lang="en-US" altLang="el-GR" sz="2800" dirty="0" smtClean="0"/>
          </a:p>
          <a:p>
            <a:pPr eaLnBrk="1" hangingPunct="1"/>
            <a:r>
              <a:rPr lang="el-GR" altLang="el-GR" sz="2800" dirty="0" smtClean="0"/>
              <a:t>Από την συνάρτηση παραγωγής:</a:t>
            </a:r>
          </a:p>
          <a:p>
            <a:pPr eaLnBrk="1" hangingPunct="1"/>
            <a:endParaRPr lang="en-US" altLang="el-GR" sz="2800" i="1" dirty="0" smtClean="0"/>
          </a:p>
          <a:p>
            <a:pPr eaLnBrk="1" hangingPunct="1"/>
            <a:r>
              <a:rPr lang="el-GR" altLang="el-GR" sz="2800" i="1" dirty="0" smtClean="0"/>
              <a:t>Υ</a:t>
            </a:r>
            <a:r>
              <a:rPr lang="en-GB" altLang="el-GR" sz="2800" i="1" dirty="0" smtClean="0"/>
              <a:t>(t)</a:t>
            </a:r>
            <a:r>
              <a:rPr lang="el-GR" altLang="el-GR" sz="2800" i="1" dirty="0" smtClean="0"/>
              <a:t>=</a:t>
            </a:r>
            <a:r>
              <a:rPr lang="en-US" altLang="el-GR" sz="2800" i="1" dirty="0" smtClean="0"/>
              <a:t>F</a:t>
            </a:r>
            <a:r>
              <a:rPr lang="el-GR" altLang="el-GR" sz="2800" i="1" dirty="0" smtClean="0"/>
              <a:t>[</a:t>
            </a:r>
            <a:r>
              <a:rPr lang="en-US" altLang="el-GR" sz="2800" i="1" dirty="0" smtClean="0"/>
              <a:t>K(t), A(t)L(t)</a:t>
            </a:r>
            <a:r>
              <a:rPr lang="el-GR" altLang="el-GR" sz="2800" i="1" dirty="0" smtClean="0"/>
              <a:t>]</a:t>
            </a:r>
            <a:r>
              <a:rPr lang="en-US" altLang="el-GR" sz="2800" i="1" dirty="0" smtClean="0"/>
              <a:t>  </a:t>
            </a:r>
            <a:r>
              <a:rPr lang="en-US" altLang="el-G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</a:p>
          <a:p>
            <a:endParaRPr lang="el-GR" altLang="el-GR" sz="28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33C6C-834F-4389-A4EB-82969523BA6A}" type="slidenum">
              <a:rPr lang="en-GB" altLang="el-GR" smtClean="0"/>
              <a:pPr eaLnBrk="1" hangingPunct="1"/>
              <a:t>3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A4845-D437-4C73-88C7-D45A6797175F}" type="slidenum">
              <a:rPr lang="en-GB" altLang="el-GR" smtClean="0"/>
              <a:pPr eaLnBrk="1" hangingPunct="1"/>
              <a:t>30</a:t>
            </a:fld>
            <a:endParaRPr lang="en-GB" altLang="el-GR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296400" cy="66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85C759-D9D0-4E33-90C9-889EED887A3C}" type="slidenum">
              <a:rPr lang="en-GB" altLang="el-GR" smtClean="0"/>
              <a:pPr eaLnBrk="1" hangingPunct="1"/>
              <a:t>31</a:t>
            </a:fld>
            <a:endParaRPr lang="en-GB" altLang="el-GR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87757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D74DC6-7BAE-46DA-8BA1-B907B67BDAE1}" type="slidenum">
              <a:rPr lang="en-GB" altLang="el-GR" smtClean="0"/>
              <a:pPr eaLnBrk="1" hangingPunct="1"/>
              <a:t>32</a:t>
            </a:fld>
            <a:endParaRPr lang="en-GB" altLang="el-GR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2646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F74A04-BD20-410A-8A6A-8B59209145C9}" type="slidenum">
              <a:rPr lang="en-GB" altLang="el-GR" smtClean="0"/>
              <a:pPr eaLnBrk="1" hangingPunct="1"/>
              <a:t>33</a:t>
            </a:fld>
            <a:endParaRPr lang="en-GB" altLang="el-GR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421E26-E48A-4091-84B2-947D78540FB1}" type="slidenum">
              <a:rPr lang="en-GB" altLang="el-GR" smtClean="0"/>
              <a:pPr eaLnBrk="1" hangingPunct="1"/>
              <a:t>34</a:t>
            </a:fld>
            <a:endParaRPr lang="en-GB" altLang="el-GR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0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3DC36F-2056-4E8E-A33B-5DEEC525D6F2}" type="slidenum">
              <a:rPr lang="en-GB" altLang="el-GR" smtClean="0"/>
              <a:pPr eaLnBrk="1" hangingPunct="1"/>
              <a:t>35</a:t>
            </a:fld>
            <a:endParaRPr lang="en-GB" altLang="el-GR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517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DEB9F-606C-41C8-BE82-0C3B7EE1D8E9}" type="slidenum">
              <a:rPr lang="en-GB" altLang="el-GR" smtClean="0"/>
              <a:pPr eaLnBrk="1" hangingPunct="1"/>
              <a:t>36</a:t>
            </a:fld>
            <a:endParaRPr lang="en-GB" altLang="el-GR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248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699815-EB3F-496F-A62C-C525F25CEED6}" type="slidenum">
              <a:rPr lang="en-GB" altLang="el-GR" smtClean="0"/>
              <a:pPr eaLnBrk="1" hangingPunct="1"/>
              <a:t>37</a:t>
            </a:fld>
            <a:endParaRPr lang="en-GB" altLang="el-GR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286875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altLang="el-GR" sz="4000" dirty="0" smtClean="0"/>
              <a:t>Περίληψη και συμπεράσματα:</a:t>
            </a:r>
            <a:endParaRPr lang="en-GB" altLang="el-GR" sz="4000" dirty="0" smtClean="0"/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Τ</a:t>
            </a:r>
            <a:r>
              <a:rPr lang="en-GB" altLang="el-GR" sz="2400" dirty="0" smtClean="0"/>
              <a:t>FP:</a:t>
            </a:r>
            <a:r>
              <a:rPr lang="el-GR" altLang="el-GR" sz="2400" dirty="0" smtClean="0"/>
              <a:t> μετρά την αποδοτικότητα στη χρησιμοποίηση του κεφαλαίου και της εργασίας.</a:t>
            </a:r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Για την Ελλάδα, αίτια της στασιμότητας στην σχετική μεγέθυνση και στην παραγωγικότητα της εργασίας: </a:t>
            </a:r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(ανθρώπινο κεφάλαιο), </a:t>
            </a:r>
            <a:r>
              <a:rPr lang="el-GR" altLang="el-GR" sz="2400" dirty="0" smtClean="0"/>
              <a:t>ποιότητα θεσμών</a:t>
            </a:r>
            <a:r>
              <a:rPr lang="el-GR" altLang="el-GR" sz="2400" dirty="0" smtClean="0"/>
              <a:t>, γραφειοκρατία, </a:t>
            </a:r>
            <a:r>
              <a:rPr lang="el-GR" altLang="el-GR" sz="2400" dirty="0" smtClean="0"/>
              <a:t>εξωστρέφεια της οικονομίας.</a:t>
            </a:r>
            <a:endParaRPr lang="en-GB" altLang="el-GR" sz="2400" dirty="0" smtClean="0"/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AC536-74CF-4BE9-9679-41C3A7B3EEF2}" type="slidenum">
              <a:rPr lang="en-GB" altLang="el-GR" smtClean="0"/>
              <a:pPr eaLnBrk="1" hangingPunct="1"/>
              <a:t>38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l-GR" altLang="el-GR" dirty="0" smtClean="0"/>
              <a:t>Εξωστρέφεια της οικονομίας</a:t>
            </a:r>
            <a:endParaRPr lang="en-GB" altLang="el-GR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01168" y="1371600"/>
            <a:ext cx="8229600" cy="4525963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Πώς μπορεί να ενισχυθεί η εξωστρέφεια;</a:t>
            </a:r>
          </a:p>
          <a:p>
            <a:r>
              <a:rPr lang="el-GR" altLang="el-GR" sz="2400" dirty="0" smtClean="0"/>
              <a:t>Αύξηση της </a:t>
            </a:r>
            <a:r>
              <a:rPr lang="el-GR" altLang="el-GR" sz="2400" b="1" i="1" dirty="0" smtClean="0"/>
              <a:t>ανταγωνιστικότητας</a:t>
            </a:r>
          </a:p>
          <a:p>
            <a:r>
              <a:rPr lang="el-GR" altLang="el-GR" sz="2400" dirty="0" smtClean="0"/>
              <a:t>Ανταγωνιστικότητα συνδέεται με την αύξηση της </a:t>
            </a:r>
            <a:r>
              <a:rPr lang="el-GR" altLang="el-GR" sz="2400" b="1" i="1" dirty="0" smtClean="0"/>
              <a:t>παραγωγικότητας</a:t>
            </a:r>
            <a:r>
              <a:rPr lang="el-GR" altLang="el-GR" sz="2400" dirty="0" smtClean="0"/>
              <a:t>:</a:t>
            </a:r>
          </a:p>
          <a:p>
            <a:r>
              <a:rPr lang="el-GR" altLang="el-GR" sz="2400" b="1" i="1" dirty="0" smtClean="0"/>
              <a:t>Πολιτικές</a:t>
            </a:r>
            <a:r>
              <a:rPr lang="el-GR" altLang="el-GR" sz="2400" dirty="0" smtClean="0"/>
              <a:t> που ενθαρρύνουν την είσοδο αποδοτικών επιχειρήσεων στην αγορά</a:t>
            </a:r>
          </a:p>
          <a:p>
            <a:r>
              <a:rPr lang="el-GR" altLang="el-GR" sz="2400" dirty="0" smtClean="0"/>
              <a:t>Μείωση κόστους για την </a:t>
            </a:r>
            <a:r>
              <a:rPr lang="el-GR" altLang="el-GR" sz="2400" b="1" i="1" dirty="0" smtClean="0"/>
              <a:t>είσοδο νέων επιχειρήσεων</a:t>
            </a:r>
            <a:r>
              <a:rPr lang="el-GR" altLang="el-GR" sz="2400" dirty="0" smtClean="0"/>
              <a:t>, βελτίωση της αγοράς κεφαλαίων</a:t>
            </a:r>
          </a:p>
          <a:p>
            <a:r>
              <a:rPr lang="el-GR" altLang="el-GR" sz="2400" dirty="0" smtClean="0"/>
              <a:t>Χαλάρωση των κανόνων </a:t>
            </a:r>
            <a:r>
              <a:rPr lang="el-GR" altLang="el-GR" sz="2400" b="1" i="1" dirty="0" smtClean="0"/>
              <a:t>ελέγχου της αγοράς εργασίας</a:t>
            </a:r>
            <a:endParaRPr lang="en-GB" altLang="el-GR" sz="2400" b="1" i="1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E37510-FB5D-4012-ACE5-5E8C32579661}" type="slidenum">
              <a:rPr lang="en-GB" altLang="el-GR" smtClean="0"/>
              <a:pPr eaLnBrk="1" hangingPunct="1"/>
              <a:t>39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32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914650"/>
            <a:ext cx="69786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0163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219200" y="54864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 O </a:t>
            </a:r>
            <a:r>
              <a:rPr lang="el-GR" altLang="el-GR" sz="2400" dirty="0">
                <a:ea typeface="Arial Unicode MS" pitchFamily="34" charset="-128"/>
                <a:cs typeface="Arial Unicode MS" pitchFamily="34" charset="-128"/>
              </a:rPr>
              <a:t>ρυθμός μεταβολής του προϊόντος ανά εργαζόμενο:</a:t>
            </a:r>
            <a:endParaRPr lang="en-US" altLang="el-GR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1371600" y="22098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800" dirty="0"/>
              <a:t>Διαιρώ με </a:t>
            </a:r>
            <a:r>
              <a:rPr lang="el-GR" altLang="el-GR" sz="2800" i="1" dirty="0"/>
              <a:t>Υ(</a:t>
            </a:r>
            <a:r>
              <a:rPr lang="en-GB" altLang="el-GR" sz="2800" i="1" dirty="0"/>
              <a:t>t)</a:t>
            </a:r>
            <a:r>
              <a:rPr lang="en-GB" altLang="el-GR" sz="2800" dirty="0"/>
              <a:t>: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1347788" y="45005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l-GR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</a:t>
            </a:r>
            <a:endParaRPr lang="en-GB" altLang="el-GR" sz="2800"/>
          </a:p>
        </p:txBody>
      </p:sp>
      <p:sp>
        <p:nvSpPr>
          <p:cNvPr id="51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BD13A-8B55-4AA6-93FB-FAAF60EA605D}" type="slidenum">
              <a:rPr lang="en-GB" altLang="el-GR" smtClean="0"/>
              <a:pPr eaLnBrk="1" hangingPunct="1"/>
              <a:t>4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4657"/>
            <a:ext cx="7432548" cy="20313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en-GB" altLang="el-GR" sz="2800" b="1" dirty="0" err="1" smtClean="0">
                <a:solidFill>
                  <a:schemeClr val="bg1"/>
                </a:solidFill>
                <a:cs typeface="Times New Roman" pitchFamily="18" charset="0"/>
              </a:rPr>
              <a:t>Bournakis</a:t>
            </a:r>
            <a:r>
              <a:rPr lang="en-GB" altLang="el-GR" sz="2800" b="1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en-GB" altLang="el-GR" sz="2800" dirty="0" smtClean="0">
                <a:solidFill>
                  <a:schemeClr val="bg1"/>
                </a:solidFill>
                <a:cs typeface="Times New Roman" pitchFamily="18" charset="0"/>
              </a:rPr>
              <a:t> I. 2011, </a:t>
            </a:r>
            <a:r>
              <a:rPr lang="el-GR" altLang="el-GR" sz="28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l-GR" altLang="el-GR" sz="28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GB" altLang="el-GR" sz="2800" dirty="0" smtClean="0">
                <a:solidFill>
                  <a:schemeClr val="bg1"/>
                </a:solidFill>
                <a:cs typeface="Times New Roman" pitchFamily="18" charset="0"/>
              </a:rPr>
              <a:t>Sources of TFP Growth </a:t>
            </a:r>
            <a:r>
              <a:rPr lang="el-GR" altLang="el-GR" sz="28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l-GR" altLang="el-GR" sz="28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GB" altLang="el-GR" sz="2800" dirty="0" smtClean="0">
                <a:solidFill>
                  <a:schemeClr val="bg1"/>
                </a:solidFill>
                <a:cs typeface="Times New Roman" pitchFamily="18" charset="0"/>
              </a:rPr>
              <a:t>in a framework of convergence: </a:t>
            </a:r>
            <a:r>
              <a:rPr lang="el-GR" altLang="el-GR" sz="28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l-GR" altLang="el-GR" sz="28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GB" altLang="el-GR" sz="2800" dirty="0" smtClean="0">
                <a:solidFill>
                  <a:schemeClr val="bg1"/>
                </a:solidFill>
                <a:cs typeface="Times New Roman" pitchFamily="18" charset="0"/>
              </a:rPr>
              <a:t>Evidence from Greece, </a:t>
            </a:r>
            <a:r>
              <a:rPr lang="el-GR" altLang="el-GR" sz="28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l-GR" altLang="el-GR" sz="28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GB" altLang="el-GR" sz="2800" dirty="0" smtClean="0">
                <a:solidFill>
                  <a:schemeClr val="bg1"/>
                </a:solidFill>
                <a:cs typeface="Times New Roman" pitchFamily="18" charset="0"/>
              </a:rPr>
              <a:t>International Review of Applied Economics, 25(6).</a:t>
            </a:r>
            <a:endParaRPr lang="en-GB" altLang="el-GR" sz="4000" dirty="0" smtClean="0">
              <a:solidFill>
                <a:schemeClr val="bg1"/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305800" cy="3154363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Σύγκριση δύο χωρών:</a:t>
            </a:r>
          </a:p>
          <a:p>
            <a:r>
              <a:rPr lang="el-GR" altLang="el-GR" sz="2800" b="1" dirty="0" smtClean="0"/>
              <a:t>Γερμανία</a:t>
            </a:r>
            <a:r>
              <a:rPr lang="el-GR" altLang="el-GR" sz="2800" dirty="0" smtClean="0"/>
              <a:t>: η πιο εξελιγμένη χώρα στην ΕΕ - τεχνολογία</a:t>
            </a:r>
          </a:p>
          <a:p>
            <a:r>
              <a:rPr lang="el-GR" altLang="el-GR" sz="2800" b="1" dirty="0" smtClean="0"/>
              <a:t>Ελλάδα</a:t>
            </a:r>
            <a:r>
              <a:rPr lang="el-GR" altLang="el-GR" sz="2800" dirty="0" smtClean="0"/>
              <a:t>: χώρα που ακολουθεί (αντιγράφει την τεχνολογία της Γερμανίας)</a:t>
            </a:r>
          </a:p>
          <a:p>
            <a:r>
              <a:rPr lang="el-GR" altLang="el-GR" sz="2800" dirty="0" smtClean="0"/>
              <a:t>Έντονο εμπόριο μεταξύ τους</a:t>
            </a:r>
          </a:p>
          <a:p>
            <a:r>
              <a:rPr lang="el-GR" altLang="el-GR" sz="2800" dirty="0" smtClean="0"/>
              <a:t>Ρόλος του δ. εμπορίου στη μετάδοση της τεχνολογίας</a:t>
            </a:r>
            <a:endParaRPr lang="en-GB" altLang="el-GR" sz="2800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94C9E5-1BC8-4986-9870-992E4A707DAE}" type="slidenum">
              <a:rPr lang="en-GB" altLang="el-GR" smtClean="0"/>
              <a:pPr eaLnBrk="1" hangingPunct="1"/>
              <a:t>40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l-GR" altLang="el-GR" sz="3200" dirty="0" smtClean="0"/>
              <a:t>Πηγές της αύξησης της παραγωγικότητας (</a:t>
            </a:r>
            <a:r>
              <a:rPr lang="en-GB" altLang="el-GR" sz="3200" dirty="0" smtClean="0"/>
              <a:t>TFP)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Επενδύσεις</a:t>
            </a:r>
            <a:r>
              <a:rPr lang="el-GR" altLang="el-GR" dirty="0" smtClean="0"/>
              <a:t> σε </a:t>
            </a:r>
            <a:r>
              <a:rPr lang="en-GB" altLang="el-GR" dirty="0" smtClean="0"/>
              <a:t>R&amp;D</a:t>
            </a:r>
            <a:endParaRPr lang="el-GR" altLang="el-GR" dirty="0" smtClean="0"/>
          </a:p>
          <a:p>
            <a:endParaRPr lang="en-GB" altLang="el-GR" dirty="0" smtClean="0"/>
          </a:p>
          <a:p>
            <a:r>
              <a:rPr lang="el-GR" altLang="el-GR" b="1" dirty="0" smtClean="0"/>
              <a:t>Εμπόριο</a:t>
            </a:r>
            <a:r>
              <a:rPr lang="el-GR" altLang="el-GR" dirty="0" smtClean="0"/>
              <a:t> (μεταφέρει και προάγει την ξένη τεχνολογία)</a:t>
            </a:r>
          </a:p>
          <a:p>
            <a:endParaRPr lang="el-GR" altLang="el-GR" dirty="0" smtClean="0"/>
          </a:p>
          <a:p>
            <a:r>
              <a:rPr lang="el-GR" altLang="el-GR" b="1" dirty="0" smtClean="0"/>
              <a:t>Θεσμικοί παράγοντες</a:t>
            </a:r>
            <a:r>
              <a:rPr lang="el-GR" altLang="el-GR" dirty="0" smtClean="0"/>
              <a:t>, κυρίως σε σχέση με την αγορά εργασίας </a:t>
            </a:r>
            <a:endParaRPr lang="en-GB" altLang="el-GR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38C106-271E-4C4E-9156-A92F01FC7C9C}" type="slidenum">
              <a:rPr lang="en-GB" altLang="el-GR" smtClean="0"/>
              <a:pPr eaLnBrk="1" hangingPunct="1"/>
              <a:t>41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altLang="el-GR" sz="4000" dirty="0" smtClean="0"/>
              <a:t>Βασικά χαρακτηριστικά του τομέα της μεταποίησης</a:t>
            </a:r>
            <a:endParaRPr lang="en-GB" altLang="el-GR" sz="4000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Σύγκριση Ελλάδας Γερμανίας, Αγγλίας, Γαλλίας, Ισπανίας, Ιταλίας.</a:t>
            </a:r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(1980-2003)</a:t>
            </a:r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Γερμανία έχει το προβάδισμα στην παραγωγικότητα της εργασίας στον τομέα της μεταποίησης</a:t>
            </a:r>
            <a:endParaRPr lang="en-GB" altLang="el-GR" sz="240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CA8FA-8504-49B7-8FEF-8151A4ADC5AC}" type="slidenum">
              <a:rPr lang="en-GB" altLang="el-GR" smtClean="0"/>
              <a:pPr eaLnBrk="1" hangingPunct="1"/>
              <a:t>42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403F8-CFF8-4D66-8217-89FF59B118F9}" type="slidenum">
              <a:rPr lang="en-GB" altLang="el-GR" smtClean="0"/>
              <a:pPr eaLnBrk="1" hangingPunct="1"/>
              <a:t>43</a:t>
            </a:fld>
            <a:endParaRPr lang="en-GB" altLang="el-GR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988"/>
            <a:ext cx="93726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Ελεύθερη σχεδίαση 2"/>
          <p:cNvSpPr>
            <a:spLocks/>
          </p:cNvSpPr>
          <p:nvPr/>
        </p:nvSpPr>
        <p:spPr bwMode="auto">
          <a:xfrm>
            <a:off x="6727825" y="1638300"/>
            <a:ext cx="1843088" cy="2306638"/>
          </a:xfrm>
          <a:custGeom>
            <a:avLst/>
            <a:gdLst>
              <a:gd name="T0" fmla="*/ 505684 w 1843259"/>
              <a:gd name="T1" fmla="*/ 122848 h 2306472"/>
              <a:gd name="T2" fmla="*/ 601201 w 1843259"/>
              <a:gd name="T3" fmla="*/ 341244 h 2306472"/>
              <a:gd name="T4" fmla="*/ 696717 w 1843259"/>
              <a:gd name="T5" fmla="*/ 409491 h 2306472"/>
              <a:gd name="T6" fmla="*/ 860460 w 1843259"/>
              <a:gd name="T7" fmla="*/ 532339 h 2306472"/>
              <a:gd name="T8" fmla="*/ 1106074 w 1843259"/>
              <a:gd name="T9" fmla="*/ 464090 h 2306472"/>
              <a:gd name="T10" fmla="*/ 1215236 w 1843259"/>
              <a:gd name="T11" fmla="*/ 423141 h 2306472"/>
              <a:gd name="T12" fmla="*/ 1338044 w 1843259"/>
              <a:gd name="T13" fmla="*/ 368544 h 2306472"/>
              <a:gd name="T14" fmla="*/ 1338044 w 1843259"/>
              <a:gd name="T15" fmla="*/ 191097 h 2306472"/>
              <a:gd name="T16" fmla="*/ 1283463 w 1843259"/>
              <a:gd name="T17" fmla="*/ 122848 h 2306472"/>
              <a:gd name="T18" fmla="*/ 1147011 w 1843259"/>
              <a:gd name="T19" fmla="*/ 68249 h 2306472"/>
              <a:gd name="T20" fmla="*/ 546620 w 1843259"/>
              <a:gd name="T21" fmla="*/ 95549 h 2306472"/>
              <a:gd name="T22" fmla="*/ 614847 w 1843259"/>
              <a:gd name="T23" fmla="*/ 382194 h 2306472"/>
              <a:gd name="T24" fmla="*/ 778590 w 1843259"/>
              <a:gd name="T25" fmla="*/ 409491 h 2306472"/>
              <a:gd name="T26" fmla="*/ 1269817 w 1843259"/>
              <a:gd name="T27" fmla="*/ 477740 h 2306472"/>
              <a:gd name="T28" fmla="*/ 1747401 w 1843259"/>
              <a:gd name="T29" fmla="*/ 368544 h 2306472"/>
              <a:gd name="T30" fmla="*/ 1788336 w 1843259"/>
              <a:gd name="T31" fmla="*/ 955482 h 2306472"/>
              <a:gd name="T32" fmla="*/ 1815628 w 1843259"/>
              <a:gd name="T33" fmla="*/ 1310373 h 2306472"/>
              <a:gd name="T34" fmla="*/ 1815628 w 1843259"/>
              <a:gd name="T35" fmla="*/ 2102058 h 2306472"/>
              <a:gd name="T36" fmla="*/ 1774690 w 1843259"/>
              <a:gd name="T37" fmla="*/ 2224905 h 2306472"/>
              <a:gd name="T38" fmla="*/ 1651884 w 1843259"/>
              <a:gd name="T39" fmla="*/ 2252205 h 2306472"/>
              <a:gd name="T40" fmla="*/ 1419914 w 1843259"/>
              <a:gd name="T41" fmla="*/ 2211256 h 2306472"/>
              <a:gd name="T42" fmla="*/ 696717 w 1843259"/>
              <a:gd name="T43" fmla="*/ 2252205 h 2306472"/>
              <a:gd name="T44" fmla="*/ 355587 w 1843259"/>
              <a:gd name="T45" fmla="*/ 163797 h 2306472"/>
              <a:gd name="T46" fmla="*/ 423814 w 1843259"/>
              <a:gd name="T47" fmla="*/ 313945 h 2306472"/>
              <a:gd name="T48" fmla="*/ 573911 w 1843259"/>
              <a:gd name="T49" fmla="*/ 354894 h 2306472"/>
              <a:gd name="T50" fmla="*/ 846814 w 1843259"/>
              <a:gd name="T51" fmla="*/ 423141 h 2306472"/>
              <a:gd name="T52" fmla="*/ 1078784 w 1843259"/>
              <a:gd name="T53" fmla="*/ 464090 h 2306472"/>
              <a:gd name="T54" fmla="*/ 1351690 w 1843259"/>
              <a:gd name="T55" fmla="*/ 409491 h 2306472"/>
              <a:gd name="T56" fmla="*/ 1351690 w 1843259"/>
              <a:gd name="T57" fmla="*/ 191097 h 2306472"/>
              <a:gd name="T58" fmla="*/ 1242528 w 1843259"/>
              <a:gd name="T59" fmla="*/ 68249 h 2306472"/>
              <a:gd name="T60" fmla="*/ 1078784 w 1843259"/>
              <a:gd name="T61" fmla="*/ 13650 h 2306472"/>
              <a:gd name="T62" fmla="*/ 14457 w 1843259"/>
              <a:gd name="T63" fmla="*/ 13650 h 2306472"/>
              <a:gd name="T64" fmla="*/ 41747 w 1843259"/>
              <a:gd name="T65" fmla="*/ 313945 h 2306472"/>
              <a:gd name="T66" fmla="*/ 109973 w 1843259"/>
              <a:gd name="T67" fmla="*/ 395841 h 2306472"/>
              <a:gd name="T68" fmla="*/ 205490 w 1843259"/>
              <a:gd name="T69" fmla="*/ 436791 h 2306472"/>
              <a:gd name="T70" fmla="*/ 819525 w 1843259"/>
              <a:gd name="T71" fmla="*/ 409491 h 23064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43259" h="2306472">
                <a:moveTo>
                  <a:pt x="505778" y="122830"/>
                </a:moveTo>
                <a:lnTo>
                  <a:pt x="505778" y="122830"/>
                </a:lnTo>
                <a:cubicBezTo>
                  <a:pt x="510327" y="177421"/>
                  <a:pt x="497469" y="236416"/>
                  <a:pt x="519426" y="286603"/>
                </a:cubicBezTo>
                <a:cubicBezTo>
                  <a:pt x="532575" y="316658"/>
                  <a:pt x="575069" y="321511"/>
                  <a:pt x="601313" y="341194"/>
                </a:cubicBezTo>
                <a:cubicBezTo>
                  <a:pt x="619510" y="354842"/>
                  <a:pt x="637395" y="368917"/>
                  <a:pt x="655904" y="382138"/>
                </a:cubicBezTo>
                <a:cubicBezTo>
                  <a:pt x="669251" y="391672"/>
                  <a:pt x="684393" y="398758"/>
                  <a:pt x="696847" y="409433"/>
                </a:cubicBezTo>
                <a:cubicBezTo>
                  <a:pt x="716386" y="426181"/>
                  <a:pt x="732071" y="447078"/>
                  <a:pt x="751438" y="464024"/>
                </a:cubicBezTo>
                <a:cubicBezTo>
                  <a:pt x="798685" y="505365"/>
                  <a:pt x="806810" y="505359"/>
                  <a:pt x="860620" y="532263"/>
                </a:cubicBezTo>
                <a:cubicBezTo>
                  <a:pt x="897014" y="527714"/>
                  <a:pt x="933939" y="526300"/>
                  <a:pt x="969802" y="518615"/>
                </a:cubicBezTo>
                <a:cubicBezTo>
                  <a:pt x="1084394" y="494060"/>
                  <a:pt x="1016476" y="497701"/>
                  <a:pt x="1106280" y="464024"/>
                </a:cubicBezTo>
                <a:cubicBezTo>
                  <a:pt x="1123843" y="457438"/>
                  <a:pt x="1143308" y="456962"/>
                  <a:pt x="1160871" y="450376"/>
                </a:cubicBezTo>
                <a:cubicBezTo>
                  <a:pt x="1179920" y="443233"/>
                  <a:pt x="1196762" y="431095"/>
                  <a:pt x="1215462" y="423081"/>
                </a:cubicBezTo>
                <a:cubicBezTo>
                  <a:pt x="1228685" y="417414"/>
                  <a:pt x="1243538" y="415867"/>
                  <a:pt x="1256405" y="409433"/>
                </a:cubicBezTo>
                <a:cubicBezTo>
                  <a:pt x="1362232" y="356520"/>
                  <a:pt x="1235381" y="402794"/>
                  <a:pt x="1338292" y="368490"/>
                </a:cubicBezTo>
                <a:cubicBezTo>
                  <a:pt x="1351940" y="354842"/>
                  <a:pt x="1375450" y="346473"/>
                  <a:pt x="1379235" y="327547"/>
                </a:cubicBezTo>
                <a:cubicBezTo>
                  <a:pt x="1396963" y="238905"/>
                  <a:pt x="1366249" y="246984"/>
                  <a:pt x="1338292" y="191069"/>
                </a:cubicBezTo>
                <a:cubicBezTo>
                  <a:pt x="1331858" y="178202"/>
                  <a:pt x="1333631" y="161360"/>
                  <a:pt x="1324644" y="150126"/>
                </a:cubicBezTo>
                <a:cubicBezTo>
                  <a:pt x="1314397" y="137318"/>
                  <a:pt x="1296302" y="133331"/>
                  <a:pt x="1283701" y="122830"/>
                </a:cubicBezTo>
                <a:cubicBezTo>
                  <a:pt x="1268874" y="110474"/>
                  <a:pt x="1260678" y="89055"/>
                  <a:pt x="1242758" y="81887"/>
                </a:cubicBezTo>
                <a:cubicBezTo>
                  <a:pt x="1212890" y="69940"/>
                  <a:pt x="1179068" y="72788"/>
                  <a:pt x="1147223" y="68239"/>
                </a:cubicBezTo>
                <a:lnTo>
                  <a:pt x="642256" y="81887"/>
                </a:lnTo>
                <a:cubicBezTo>
                  <a:pt x="610121" y="83348"/>
                  <a:pt x="555559" y="64605"/>
                  <a:pt x="546722" y="95535"/>
                </a:cubicBezTo>
                <a:cubicBezTo>
                  <a:pt x="521695" y="183128"/>
                  <a:pt x="539269" y="279869"/>
                  <a:pt x="560369" y="368490"/>
                </a:cubicBezTo>
                <a:cubicBezTo>
                  <a:pt x="564714" y="386737"/>
                  <a:pt x="596925" y="376985"/>
                  <a:pt x="614961" y="382138"/>
                </a:cubicBezTo>
                <a:cubicBezTo>
                  <a:pt x="628793" y="386090"/>
                  <a:pt x="641714" y="393420"/>
                  <a:pt x="655904" y="395785"/>
                </a:cubicBezTo>
                <a:cubicBezTo>
                  <a:pt x="696539" y="402557"/>
                  <a:pt x="738043" y="403008"/>
                  <a:pt x="778734" y="409433"/>
                </a:cubicBezTo>
                <a:cubicBezTo>
                  <a:pt x="1074581" y="456147"/>
                  <a:pt x="739559" y="423218"/>
                  <a:pt x="1092632" y="450376"/>
                </a:cubicBezTo>
                <a:cubicBezTo>
                  <a:pt x="1204729" y="487742"/>
                  <a:pt x="1145747" y="477672"/>
                  <a:pt x="1270053" y="477672"/>
                </a:cubicBezTo>
                <a:lnTo>
                  <a:pt x="1338292" y="354842"/>
                </a:lnTo>
                <a:lnTo>
                  <a:pt x="1747725" y="368490"/>
                </a:lnTo>
                <a:cubicBezTo>
                  <a:pt x="1752274" y="454926"/>
                  <a:pt x="1755348" y="541452"/>
                  <a:pt x="1761372" y="627797"/>
                </a:cubicBezTo>
                <a:cubicBezTo>
                  <a:pt x="1768997" y="737092"/>
                  <a:pt x="1781834" y="845997"/>
                  <a:pt x="1788668" y="955344"/>
                </a:cubicBezTo>
                <a:cubicBezTo>
                  <a:pt x="1793217" y="1028132"/>
                  <a:pt x="1796722" y="1100993"/>
                  <a:pt x="1802316" y="1173708"/>
                </a:cubicBezTo>
                <a:cubicBezTo>
                  <a:pt x="1805823" y="1219293"/>
                  <a:pt x="1813052" y="1264559"/>
                  <a:pt x="1815964" y="1310185"/>
                </a:cubicBezTo>
                <a:cubicBezTo>
                  <a:pt x="1826702" y="1478411"/>
                  <a:pt x="1843259" y="1815153"/>
                  <a:pt x="1843259" y="1815153"/>
                </a:cubicBezTo>
                <a:cubicBezTo>
                  <a:pt x="1834161" y="1910687"/>
                  <a:pt x="1830556" y="2006905"/>
                  <a:pt x="1815964" y="2101756"/>
                </a:cubicBezTo>
                <a:cubicBezTo>
                  <a:pt x="1812239" y="2125969"/>
                  <a:pt x="1796415" y="2146753"/>
                  <a:pt x="1788668" y="2169994"/>
                </a:cubicBezTo>
                <a:cubicBezTo>
                  <a:pt x="1782736" y="2187788"/>
                  <a:pt x="1780173" y="2206550"/>
                  <a:pt x="1775020" y="2224585"/>
                </a:cubicBezTo>
                <a:cubicBezTo>
                  <a:pt x="1771068" y="2238418"/>
                  <a:pt x="1765921" y="2251881"/>
                  <a:pt x="1761372" y="2265529"/>
                </a:cubicBezTo>
                <a:cubicBezTo>
                  <a:pt x="1724978" y="2260980"/>
                  <a:pt x="1688155" y="2259074"/>
                  <a:pt x="1652190" y="2251881"/>
                </a:cubicBezTo>
                <a:cubicBezTo>
                  <a:pt x="1619714" y="2245386"/>
                  <a:pt x="1589271" y="2230341"/>
                  <a:pt x="1556656" y="2224585"/>
                </a:cubicBezTo>
                <a:cubicBezTo>
                  <a:pt x="1511632" y="2216640"/>
                  <a:pt x="1465671" y="2215487"/>
                  <a:pt x="1420178" y="2210938"/>
                </a:cubicBezTo>
                <a:cubicBezTo>
                  <a:pt x="1201814" y="2215487"/>
                  <a:pt x="983148" y="2212242"/>
                  <a:pt x="765086" y="2224585"/>
                </a:cubicBezTo>
                <a:cubicBezTo>
                  <a:pt x="740627" y="2225969"/>
                  <a:pt x="716782" y="2237641"/>
                  <a:pt x="696847" y="2251881"/>
                </a:cubicBezTo>
                <a:cubicBezTo>
                  <a:pt x="543138" y="2361674"/>
                  <a:pt x="759124" y="2248038"/>
                  <a:pt x="642256" y="2306472"/>
                </a:cubicBezTo>
                <a:lnTo>
                  <a:pt x="355653" y="163773"/>
                </a:lnTo>
                <a:cubicBezTo>
                  <a:pt x="364752" y="204716"/>
                  <a:pt x="365593" y="248420"/>
                  <a:pt x="382949" y="286603"/>
                </a:cubicBezTo>
                <a:cubicBezTo>
                  <a:pt x="389736" y="301535"/>
                  <a:pt x="409221" y="306563"/>
                  <a:pt x="423892" y="313899"/>
                </a:cubicBezTo>
                <a:cubicBezTo>
                  <a:pt x="436759" y="320333"/>
                  <a:pt x="450956" y="323762"/>
                  <a:pt x="464835" y="327547"/>
                </a:cubicBezTo>
                <a:cubicBezTo>
                  <a:pt x="501027" y="337418"/>
                  <a:pt x="537396" y="346704"/>
                  <a:pt x="574017" y="354842"/>
                </a:cubicBezTo>
                <a:cubicBezTo>
                  <a:pt x="607782" y="362345"/>
                  <a:pt x="768574" y="396948"/>
                  <a:pt x="806029" y="409433"/>
                </a:cubicBezTo>
                <a:cubicBezTo>
                  <a:pt x="819677" y="413982"/>
                  <a:pt x="832865" y="420260"/>
                  <a:pt x="846972" y="423081"/>
                </a:cubicBezTo>
                <a:cubicBezTo>
                  <a:pt x="878516" y="429390"/>
                  <a:pt x="910662" y="432180"/>
                  <a:pt x="942507" y="436729"/>
                </a:cubicBezTo>
                <a:cubicBezTo>
                  <a:pt x="992926" y="453535"/>
                  <a:pt x="1016259" y="464024"/>
                  <a:pt x="1078984" y="464024"/>
                </a:cubicBezTo>
                <a:cubicBezTo>
                  <a:pt x="1142836" y="464024"/>
                  <a:pt x="1206363" y="454925"/>
                  <a:pt x="1270053" y="450376"/>
                </a:cubicBezTo>
                <a:cubicBezTo>
                  <a:pt x="1297026" y="441385"/>
                  <a:pt x="1332698" y="433485"/>
                  <a:pt x="1351940" y="409433"/>
                </a:cubicBezTo>
                <a:cubicBezTo>
                  <a:pt x="1360927" y="398200"/>
                  <a:pt x="1361038" y="382138"/>
                  <a:pt x="1365587" y="368490"/>
                </a:cubicBezTo>
                <a:cubicBezTo>
                  <a:pt x="1361038" y="309350"/>
                  <a:pt x="1359297" y="249926"/>
                  <a:pt x="1351940" y="191069"/>
                </a:cubicBezTo>
                <a:cubicBezTo>
                  <a:pt x="1350156" y="176794"/>
                  <a:pt x="1346654" y="161832"/>
                  <a:pt x="1338292" y="150126"/>
                </a:cubicBezTo>
                <a:cubicBezTo>
                  <a:pt x="1319639" y="124011"/>
                  <a:pt x="1274815" y="84267"/>
                  <a:pt x="1242758" y="68239"/>
                </a:cubicBezTo>
                <a:cubicBezTo>
                  <a:pt x="1220846" y="57283"/>
                  <a:pt x="1197458" y="49546"/>
                  <a:pt x="1174519" y="40944"/>
                </a:cubicBezTo>
                <a:cubicBezTo>
                  <a:pt x="1156550" y="34206"/>
                  <a:pt x="1094376" y="14043"/>
                  <a:pt x="1078984" y="13648"/>
                </a:cubicBezTo>
                <a:cubicBezTo>
                  <a:pt x="742419" y="5018"/>
                  <a:pt x="405695" y="4549"/>
                  <a:pt x="69050" y="0"/>
                </a:cubicBezTo>
                <a:cubicBezTo>
                  <a:pt x="50853" y="4549"/>
                  <a:pt x="27722" y="385"/>
                  <a:pt x="14459" y="13648"/>
                </a:cubicBezTo>
                <a:cubicBezTo>
                  <a:pt x="1196" y="26911"/>
                  <a:pt x="811" y="49482"/>
                  <a:pt x="811" y="68239"/>
                </a:cubicBezTo>
                <a:cubicBezTo>
                  <a:pt x="811" y="153296"/>
                  <a:pt x="-9286" y="242441"/>
                  <a:pt x="41755" y="313899"/>
                </a:cubicBezTo>
                <a:cubicBezTo>
                  <a:pt x="52973" y="329605"/>
                  <a:pt x="70342" y="340015"/>
                  <a:pt x="82698" y="354842"/>
                </a:cubicBezTo>
                <a:cubicBezTo>
                  <a:pt x="93199" y="367443"/>
                  <a:pt x="96345" y="386687"/>
                  <a:pt x="109993" y="395785"/>
                </a:cubicBezTo>
                <a:cubicBezTo>
                  <a:pt x="125600" y="406190"/>
                  <a:pt x="146387" y="404884"/>
                  <a:pt x="164584" y="409433"/>
                </a:cubicBezTo>
                <a:cubicBezTo>
                  <a:pt x="178232" y="418532"/>
                  <a:pt x="190170" y="430970"/>
                  <a:pt x="205528" y="436729"/>
                </a:cubicBezTo>
                <a:cubicBezTo>
                  <a:pt x="254306" y="455021"/>
                  <a:pt x="423463" y="462851"/>
                  <a:pt x="437540" y="464024"/>
                </a:cubicBezTo>
                <a:cubicBezTo>
                  <a:pt x="483943" y="462168"/>
                  <a:pt x="751507" y="528730"/>
                  <a:pt x="819677" y="409433"/>
                </a:cubicBezTo>
                <a:cubicBezTo>
                  <a:pt x="834428" y="383618"/>
                  <a:pt x="833325" y="365549"/>
                  <a:pt x="833325" y="34119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61" name="Έλλειψη 4"/>
          <p:cNvSpPr>
            <a:spLocks noChangeArrowheads="1"/>
          </p:cNvSpPr>
          <p:nvPr/>
        </p:nvSpPr>
        <p:spPr bwMode="auto">
          <a:xfrm>
            <a:off x="7148513" y="1249363"/>
            <a:ext cx="885825" cy="3810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45062" name="Έλλειψη 7"/>
          <p:cNvSpPr>
            <a:spLocks noChangeArrowheads="1"/>
          </p:cNvSpPr>
          <p:nvPr/>
        </p:nvSpPr>
        <p:spPr bwMode="auto">
          <a:xfrm>
            <a:off x="7148513" y="1630363"/>
            <a:ext cx="885825" cy="4191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8656B3-385F-48A3-A23A-A1C0C31C963B}" type="slidenum">
              <a:rPr lang="en-GB" altLang="el-GR" smtClean="0"/>
              <a:pPr eaLnBrk="1" hangingPunct="1"/>
              <a:t>44</a:t>
            </a:fld>
            <a:endParaRPr lang="en-GB" altLang="el-GR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839200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Έλλειψη 4"/>
          <p:cNvSpPr>
            <a:spLocks noChangeArrowheads="1"/>
          </p:cNvSpPr>
          <p:nvPr/>
        </p:nvSpPr>
        <p:spPr bwMode="auto">
          <a:xfrm>
            <a:off x="6264275" y="1419225"/>
            <a:ext cx="884238" cy="420688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46086" name="Έλλειψη 5"/>
          <p:cNvSpPr>
            <a:spLocks noChangeArrowheads="1"/>
          </p:cNvSpPr>
          <p:nvPr/>
        </p:nvSpPr>
        <p:spPr bwMode="auto">
          <a:xfrm>
            <a:off x="7954963" y="5486400"/>
            <a:ext cx="884237" cy="420688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altLang="el-GR" dirty="0" smtClean="0"/>
              <a:t>Υπολογισμός του </a:t>
            </a:r>
            <a:r>
              <a:rPr lang="en-GB" altLang="el-GR" dirty="0" smtClean="0"/>
              <a:t>TFP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el-GR" altLang="el-GR" dirty="0" smtClean="0"/>
              <a:t>Αύξηση παραγωγικότητας στον κλάδο </a:t>
            </a:r>
            <a:r>
              <a:rPr lang="en-GB" altLang="el-GR" dirty="0" err="1" smtClean="0"/>
              <a:t>i</a:t>
            </a:r>
            <a:r>
              <a:rPr lang="en-GB" altLang="el-GR" dirty="0" smtClean="0"/>
              <a:t>, </a:t>
            </a:r>
            <a:r>
              <a:rPr lang="el-GR" altLang="el-GR" dirty="0" smtClean="0"/>
              <a:t>για την χώρα </a:t>
            </a:r>
            <a:r>
              <a:rPr lang="en-GB" altLang="el-GR" dirty="0" smtClean="0"/>
              <a:t>c:</a:t>
            </a:r>
          </a:p>
          <a:p>
            <a:endParaRPr lang="en-GB" altLang="el-GR" dirty="0" smtClean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8885D0-6B56-475E-809C-31DBC13D569E}" type="slidenum">
              <a:rPr lang="en-GB" altLang="el-GR" smtClean="0"/>
              <a:pPr eaLnBrk="1" hangingPunct="1"/>
              <a:t>45</a:t>
            </a:fld>
            <a:endParaRPr lang="en-GB" altLang="el-GR" smtClean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76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2BC01E-3AB3-4694-9F41-26862192C8C8}" type="slidenum">
              <a:rPr lang="en-GB" altLang="el-GR" smtClean="0"/>
              <a:pPr eaLnBrk="1" hangingPunct="1"/>
              <a:t>46</a:t>
            </a:fld>
            <a:endParaRPr lang="en-GB" altLang="el-GR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52400"/>
            <a:ext cx="947261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132" name="Straight Connector 5"/>
          <p:cNvCxnSpPr>
            <a:cxnSpLocks noChangeShapeType="1"/>
          </p:cNvCxnSpPr>
          <p:nvPr/>
        </p:nvCxnSpPr>
        <p:spPr bwMode="auto">
          <a:xfrm>
            <a:off x="0" y="2133600"/>
            <a:ext cx="91440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33" name="Straight Connector 7"/>
          <p:cNvCxnSpPr>
            <a:cxnSpLocks noChangeShapeType="1"/>
          </p:cNvCxnSpPr>
          <p:nvPr/>
        </p:nvCxn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A9B3FE-1E1F-4102-9292-0638C16A1871}" type="slidenum">
              <a:rPr lang="en-GB" altLang="el-GR" smtClean="0"/>
              <a:pPr eaLnBrk="1" hangingPunct="1"/>
              <a:t>47</a:t>
            </a:fld>
            <a:endParaRPr lang="en-GB" altLang="el-GR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5686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altLang="el-GR" dirty="0" smtClean="0"/>
              <a:t>Οικονομετρική διερεύνηση</a:t>
            </a:r>
            <a:endParaRPr lang="en-GB" altLang="el-GR" dirty="0" smtClean="0"/>
          </a:p>
        </p:txBody>
      </p:sp>
      <p:sp>
        <p:nvSpPr>
          <p:cNvPr id="501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Σχέση μεταξύ της παραγωγικότητας του κλάδου </a:t>
            </a:r>
            <a:r>
              <a:rPr lang="en-US" altLang="el-GR" smtClean="0"/>
              <a:t>i</a:t>
            </a:r>
            <a:r>
              <a:rPr lang="el-GR" altLang="el-GR" smtClean="0"/>
              <a:t> της Ελλάδας και της παραγωγικότητας του ίδιου κλάδου της Γερμανίας</a:t>
            </a:r>
          </a:p>
          <a:p>
            <a:r>
              <a:rPr lang="el-GR" altLang="el-GR" smtClean="0"/>
              <a:t>Ενσωματωμένη υπόθεσης της σύγκλισης (συνολοκλήρωση)</a:t>
            </a:r>
          </a:p>
          <a:p>
            <a:r>
              <a:rPr lang="el-GR" altLang="el-GR" i="1" smtClean="0">
                <a:solidFill>
                  <a:srgbClr val="C00000"/>
                </a:solidFill>
              </a:rPr>
              <a:t>17 κλάδοι της μεταποίησης (1980-2003)</a:t>
            </a:r>
          </a:p>
          <a:p>
            <a:endParaRPr lang="en-GB" altLang="el-GR" smtClean="0"/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CAAA33-3BAB-4947-A995-30B31E06C158}" type="slidenum">
              <a:rPr lang="en-GB" altLang="el-GR" smtClean="0"/>
              <a:pPr eaLnBrk="1" hangingPunct="1"/>
              <a:t>48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3CF784-AAE5-4F4A-9B68-F4D2A63BEA3C}" type="slidenum">
              <a:rPr lang="en-GB" altLang="el-GR" smtClean="0"/>
              <a:pPr eaLnBrk="1" hangingPunct="1"/>
              <a:t>49</a:t>
            </a:fld>
            <a:endParaRPr lang="en-GB" altLang="el-GR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547688"/>
            <a:ext cx="93964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31988"/>
            <a:ext cx="27432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3276600"/>
            <a:ext cx="93964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187450" y="481013"/>
          <a:ext cx="609600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3" imgW="1790700" imgH="482600" progId="Equation.3">
                  <p:embed/>
                </p:oleObj>
              </mc:Choice>
              <mc:Fallback>
                <p:oleObj name="Equation" r:id="rId3" imgW="1790700" imgH="482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81013"/>
                        <a:ext cx="6096000" cy="1643062"/>
                      </a:xfrm>
                      <a:prstGeom prst="rect">
                        <a:avLst/>
                      </a:prstGeom>
                      <a:solidFill>
                        <a:srgbClr val="FF99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67A655-8983-4533-B342-6CE631CD50C1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1042988" y="333375"/>
          <a:ext cx="16081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3375"/>
                        <a:ext cx="160813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827088" y="2708275"/>
            <a:ext cx="77771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400" b="1" dirty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US" altLang="el-GR" sz="2400" b="1" dirty="0" err="1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altLang="el-GR" sz="2400" b="1" baseline="-25000" dirty="0" err="1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altLang="el-GR" sz="2400" dirty="0"/>
              <a:t>: </a:t>
            </a:r>
            <a:r>
              <a:rPr lang="el-GR" altLang="el-GR" sz="2400" dirty="0"/>
              <a:t>ελαστικότητα του προϊόντος σε σχέση με το κεφάλαιο</a:t>
            </a:r>
          </a:p>
          <a:p>
            <a:pPr>
              <a:spcBef>
                <a:spcPct val="50000"/>
              </a:spcBef>
            </a:pPr>
            <a:r>
              <a:rPr lang="el-GR" altLang="el-GR" sz="2400" dirty="0" smtClean="0"/>
              <a:t>Αν υποθέσουμε και </a:t>
            </a:r>
            <a:r>
              <a:rPr lang="el-GR" altLang="el-GR" sz="2400" dirty="0"/>
              <a:t>σταθερές αποδόσεις κλίμακος </a:t>
            </a:r>
            <a:r>
              <a:rPr lang="el-GR" altLang="el-GR" sz="2400" dirty="0" smtClean="0"/>
              <a:t>     (</a:t>
            </a:r>
            <a:r>
              <a:rPr lang="el-GR" altLang="el-GR" sz="2400" b="1" dirty="0"/>
              <a:t>α</a:t>
            </a:r>
            <a:r>
              <a:rPr lang="en-GB" altLang="el-GR" sz="2400" b="1" baseline="-25000" dirty="0"/>
              <a:t>k</a:t>
            </a:r>
            <a:r>
              <a:rPr lang="en-GB" altLang="el-GR" sz="2400" b="1" dirty="0"/>
              <a:t> +</a:t>
            </a:r>
            <a:r>
              <a:rPr lang="el-GR" altLang="el-GR" sz="2400" b="1" dirty="0"/>
              <a:t>α</a:t>
            </a:r>
            <a:r>
              <a:rPr lang="en-GB" altLang="el-GR" sz="2400" b="1" baseline="-25000" dirty="0"/>
              <a:t>L</a:t>
            </a:r>
            <a:r>
              <a:rPr lang="en-GB" altLang="el-GR" sz="2400" b="1" dirty="0"/>
              <a:t>=1</a:t>
            </a:r>
            <a:r>
              <a:rPr lang="en-GB" altLang="el-GR" sz="2400" dirty="0"/>
              <a:t>)</a:t>
            </a:r>
            <a:endParaRPr lang="el-GR" altLang="el-GR" sz="2400" dirty="0"/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533400" y="4508500"/>
            <a:ext cx="83597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sz="2400" b="1" dirty="0" err="1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altLang="el-GR" sz="2400" b="1" baseline="-25000" dirty="0" err="1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l-GR" altLang="el-GR" sz="24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l-GR" altLang="el-GR" sz="2400" dirty="0"/>
              <a:t> «</a:t>
            </a:r>
            <a:r>
              <a:rPr lang="el-GR" altLang="el-GR" sz="2400" dirty="0" smtClean="0"/>
              <a:t>κατάλοιπο (</a:t>
            </a:r>
            <a:r>
              <a:rPr lang="en-GB" altLang="el-GR" sz="2400" dirty="0" smtClean="0"/>
              <a:t>residual)</a:t>
            </a:r>
            <a:r>
              <a:rPr lang="el-GR" altLang="el-GR" sz="2400" dirty="0" smtClean="0"/>
              <a:t>» </a:t>
            </a:r>
            <a:r>
              <a:rPr lang="el-GR" altLang="el-GR" sz="2400" dirty="0"/>
              <a:t>του </a:t>
            </a:r>
            <a:r>
              <a:rPr lang="en-US" altLang="el-GR" sz="2400" dirty="0"/>
              <a:t>Solow</a:t>
            </a:r>
            <a:r>
              <a:rPr lang="el-GR" altLang="el-GR" sz="2400" dirty="0"/>
              <a:t>, μετρά την συμβολή της τεχνολογικής προόδου</a:t>
            </a:r>
            <a:r>
              <a:rPr lang="en-GB" altLang="el-GR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en-GB" altLang="el-GR" sz="2400" b="1" dirty="0">
                <a:solidFill>
                  <a:schemeClr val="tx2">
                    <a:lumMod val="50000"/>
                  </a:schemeClr>
                </a:solidFill>
              </a:rPr>
              <a:t>TFP</a:t>
            </a:r>
            <a:r>
              <a:rPr lang="en-GB" altLang="el-GR" sz="2400" dirty="0"/>
              <a:t>: </a:t>
            </a:r>
            <a:r>
              <a:rPr lang="en-GB" altLang="el-GR" sz="2400" dirty="0" smtClean="0"/>
              <a:t>Total Factor Productivity </a:t>
            </a:r>
            <a:endParaRPr lang="el-GR" altLang="el-GR" sz="2400" dirty="0"/>
          </a:p>
          <a:p>
            <a:pPr>
              <a:spcBef>
                <a:spcPct val="50000"/>
              </a:spcBef>
            </a:pPr>
            <a:r>
              <a:rPr lang="el-GR" altLang="el-GR" sz="2400" b="1" dirty="0" smtClean="0"/>
              <a:t>ΣΠΣ: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Σ</a:t>
            </a:r>
            <a:r>
              <a:rPr lang="el-GR" altLang="el-GR" sz="2400" dirty="0" smtClean="0"/>
              <a:t>υνολική Παραγωγικότητα</a:t>
            </a:r>
            <a:r>
              <a:rPr lang="en-US" altLang="el-GR" sz="2400" dirty="0" smtClean="0"/>
              <a:t> </a:t>
            </a:r>
            <a:r>
              <a:rPr lang="el-GR" altLang="el-GR" sz="2400" dirty="0"/>
              <a:t>των </a:t>
            </a:r>
            <a:r>
              <a:rPr lang="el-GR" altLang="el-GR" sz="2400" dirty="0" smtClean="0"/>
              <a:t>Συντελεστών</a:t>
            </a:r>
            <a:endParaRPr lang="el-GR" alt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l-GR" altLang="el-GR" smtClean="0"/>
              <a:t>ρ: διαφορετικό για κάθε κλάδο</a:t>
            </a:r>
          </a:p>
          <a:p>
            <a:r>
              <a:rPr lang="el-GR" altLang="el-GR" i="1" smtClean="0"/>
              <a:t>α:</a:t>
            </a:r>
            <a:r>
              <a:rPr lang="el-GR" altLang="el-GR" smtClean="0"/>
              <a:t> επίδραση της παραγωγικότητας του συγκεκριμένου κλάδου της Γερμανίας στον αντίστοιχο ελληνικό κλάδο</a:t>
            </a:r>
          </a:p>
          <a:p>
            <a:r>
              <a:rPr lang="el-GR" altLang="el-GR" smtClean="0"/>
              <a:t>Ζ: περιλαμβάνει άλλους παράγοντες που επιδρούν στην μεταβολή του Α, εμπόριο, δυσκαμψίες της αγοράς εργασίας, συγκέντρωση αγοράς, </a:t>
            </a:r>
            <a:r>
              <a:rPr lang="en-GB" altLang="el-GR" smtClean="0"/>
              <a:t>R&amp;D.</a:t>
            </a:r>
          </a:p>
        </p:txBody>
      </p:sp>
      <p:sp>
        <p:nvSpPr>
          <p:cNvPr id="522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5363F3-AD1C-41B9-BDD8-DD8819CC5879}" type="slidenum">
              <a:rPr lang="en-GB" altLang="el-GR" smtClean="0"/>
              <a:pPr eaLnBrk="1" hangingPunct="1"/>
              <a:t>50</a:t>
            </a:fld>
            <a:endParaRPr lang="en-GB" altLang="el-GR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29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altLang="el-GR" dirty="0" smtClean="0"/>
          </a:p>
          <a:p>
            <a:endParaRPr lang="en-US" altLang="el-GR" dirty="0" smtClean="0"/>
          </a:p>
          <a:p>
            <a:endParaRPr lang="en-US" altLang="el-GR" dirty="0"/>
          </a:p>
          <a:p>
            <a:r>
              <a:rPr lang="el-GR" altLang="el-GR" dirty="0" smtClean="0"/>
              <a:t>λ</a:t>
            </a:r>
            <a:r>
              <a:rPr lang="el-GR" altLang="el-GR" dirty="0" smtClean="0"/>
              <a:t>: ταχύτητα μετάδοσης της τεχνολογικής εξέλιξης</a:t>
            </a:r>
            <a:endParaRPr lang="en-US" altLang="el-GR" dirty="0" smtClean="0"/>
          </a:p>
          <a:p>
            <a:r>
              <a:rPr lang="el-GR" altLang="el-GR" dirty="0" smtClean="0"/>
              <a:t>μ: επίδραση της βελτίωσης της αφομοιωτικής ικανότητας της σχετικής παραγωγικότητας</a:t>
            </a:r>
          </a:p>
          <a:p>
            <a:endParaRPr lang="el-GR" altLang="el-GR" dirty="0" smtClean="0"/>
          </a:p>
        </p:txBody>
      </p:sp>
      <p:sp>
        <p:nvSpPr>
          <p:cNvPr id="5325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6B621-76B6-4573-99DE-CB44735BCAB4}" type="slidenum">
              <a:rPr lang="en-GB" altLang="el-GR" smtClean="0"/>
              <a:pPr eaLnBrk="1" hangingPunct="1"/>
              <a:t>51</a:t>
            </a:fld>
            <a:endParaRPr lang="en-GB" altLang="el-GR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929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altLang="el-GR" sz="3600" dirty="0" smtClean="0"/>
              <a:t>Αποτελέσματα</a:t>
            </a:r>
            <a:r>
              <a:rPr lang="en-US" altLang="el-GR" sz="3600" dirty="0"/>
              <a:t>:</a:t>
            </a:r>
            <a:endParaRPr lang="en-GB" altLang="el-GR" sz="3600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Θετικό πρόσημο της σχετικής παραγωγικότης (όσο υψηλότερη η διαφορά της παραγωγικότητας τόσο υψηλότερη η αύξηση της παραγωγικότητας στην Ελλάδα).</a:t>
            </a:r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Εμπόριο, </a:t>
            </a:r>
            <a:r>
              <a:rPr lang="en-GB" altLang="el-GR" sz="2400" dirty="0" smtClean="0"/>
              <a:t>R&amp;D,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θεσμικοί παράγοντες είναι όλοι σημαντικοί παράγοντες (με τις αναμενόμενες επιδράσεις).</a:t>
            </a:r>
            <a:endParaRPr lang="en-GB" altLang="el-GR" sz="2400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951B01-2D7D-4B7A-A89D-B847413C3F8E}" type="slidenum">
              <a:rPr lang="en-GB" altLang="el-GR" smtClean="0"/>
              <a:pPr eaLnBrk="1" hangingPunct="1"/>
              <a:t>52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altLang="el-GR" dirty="0" smtClean="0"/>
              <a:t>Κατάλοιπο </a:t>
            </a:r>
            <a:r>
              <a:rPr lang="en-US" altLang="el-GR" dirty="0" smtClean="0"/>
              <a:t>Solow:</a:t>
            </a:r>
            <a:endParaRPr lang="el-GR" alt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400" b="1" dirty="0" smtClean="0">
                <a:solidFill>
                  <a:schemeClr val="tx2">
                    <a:lumMod val="50000"/>
                  </a:schemeClr>
                </a:solidFill>
              </a:rPr>
              <a:t>R: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εξωγενής τεχνολογική πρόοδος</a:t>
            </a:r>
          </a:p>
          <a:p>
            <a:r>
              <a:rPr lang="el-GR" altLang="el-GR" sz="2400" dirty="0" smtClean="0"/>
              <a:t>Εξηγεί μεταβολές του προϊόντος που δεν οφείλονται σε μεταβολές του υλικού κεφαλαίου, Κ, ή της εργασίας,  </a:t>
            </a:r>
            <a:r>
              <a:rPr lang="en-GB" altLang="el-GR" sz="2400" dirty="0" smtClean="0"/>
              <a:t>L.</a:t>
            </a:r>
          </a:p>
          <a:p>
            <a:r>
              <a:rPr lang="el-GR" altLang="el-GR" sz="2400" b="1" i="1" dirty="0" err="1" smtClean="0">
                <a:solidFill>
                  <a:schemeClr val="tx2">
                    <a:lumMod val="50000"/>
                  </a:schemeClr>
                </a:solidFill>
              </a:rPr>
              <a:t>Νεοκλασσική</a:t>
            </a:r>
            <a:r>
              <a:rPr lang="el-GR" altLang="el-GR" sz="2400" b="1" i="1" dirty="0" smtClean="0">
                <a:solidFill>
                  <a:schemeClr val="tx2">
                    <a:lumMod val="50000"/>
                  </a:schemeClr>
                </a:solidFill>
              </a:rPr>
              <a:t> προσέγγιση </a:t>
            </a:r>
            <a:r>
              <a:rPr lang="el-GR" altLang="el-GR" sz="2400" dirty="0" smtClean="0">
                <a:solidFill>
                  <a:schemeClr val="tx2">
                    <a:lumMod val="50000"/>
                  </a:schemeClr>
                </a:solidFill>
              </a:rPr>
              <a:t>(στηρίζεται στο </a:t>
            </a:r>
            <a:r>
              <a:rPr lang="el-GR" altLang="el-GR" sz="2400" dirty="0" err="1" smtClean="0">
                <a:solidFill>
                  <a:schemeClr val="tx2">
                    <a:lumMod val="50000"/>
                  </a:schemeClr>
                </a:solidFill>
              </a:rPr>
              <a:t>νεοκλασσικό</a:t>
            </a:r>
            <a:r>
              <a:rPr lang="el-GR" altLang="el-GR" sz="2400" dirty="0" smtClean="0">
                <a:solidFill>
                  <a:schemeClr val="tx2">
                    <a:lumMod val="50000"/>
                  </a:schemeClr>
                </a:solidFill>
              </a:rPr>
              <a:t> υπόδειγμα παραγωγής, πλήρης ανταγωνισμός, δεν υπάρχουν δυσκαμψίες, όλες οι αγορές είναι σε </a:t>
            </a:r>
            <a:r>
              <a:rPr lang="el-GR" altLang="el-GR" sz="2400" dirty="0" err="1" smtClean="0">
                <a:solidFill>
                  <a:schemeClr val="tx2">
                    <a:lumMod val="50000"/>
                  </a:schemeClr>
                </a:solidFill>
              </a:rPr>
              <a:t>ισοροπία</a:t>
            </a:r>
            <a:r>
              <a:rPr lang="el-GR" altLang="el-GR" sz="2400" dirty="0" smtClean="0">
                <a:solidFill>
                  <a:schemeClr val="tx2">
                    <a:lumMod val="50000"/>
                  </a:schemeClr>
                </a:solidFill>
              </a:rPr>
              <a:t> )</a:t>
            </a:r>
          </a:p>
          <a:p>
            <a:r>
              <a:rPr lang="el-GR" altLang="el-GR" sz="2400" dirty="0" smtClean="0"/>
              <a:t>Το προϊόν μακροχρόνια αυξάνεται όταν αυξάνεται η </a:t>
            </a:r>
            <a:r>
              <a:rPr lang="el-GR" altLang="el-GR" sz="2400" b="1" i="1" dirty="0" smtClean="0">
                <a:solidFill>
                  <a:schemeClr val="tx2">
                    <a:lumMod val="50000"/>
                  </a:schemeClr>
                </a:solidFill>
              </a:rPr>
              <a:t>τεχνολογική πρόοδος </a:t>
            </a:r>
            <a:r>
              <a:rPr lang="en-US" altLang="el-GR" sz="2400" dirty="0" smtClean="0"/>
              <a:t>(Solow).</a:t>
            </a:r>
            <a:endParaRPr lang="el-GR" altLang="el-GR" sz="2400" dirty="0" smtClean="0"/>
          </a:p>
          <a:p>
            <a:r>
              <a:rPr lang="el-GR" altLang="el-GR" sz="2400" b="1" i="1" dirty="0" smtClean="0">
                <a:solidFill>
                  <a:schemeClr val="tx2">
                    <a:lumMod val="50000"/>
                  </a:schemeClr>
                </a:solidFill>
              </a:rPr>
              <a:t>Εξωγενής μεγέθυνση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Solow)</a:t>
            </a:r>
          </a:p>
          <a:p>
            <a:r>
              <a:rPr lang="el-GR" altLang="el-GR" sz="2400" b="1" i="1" dirty="0" smtClean="0">
                <a:solidFill>
                  <a:schemeClr val="tx2">
                    <a:lumMod val="50000"/>
                  </a:schemeClr>
                </a:solidFill>
              </a:rPr>
              <a:t>Ενδογενής μεγέθυνση </a:t>
            </a:r>
            <a:r>
              <a:rPr lang="el-GR" altLang="el-GR" sz="2400" dirty="0" smtClean="0"/>
              <a:t>(</a:t>
            </a:r>
            <a:r>
              <a:rPr lang="en-GB" altLang="el-GR" sz="2400" dirty="0" err="1" smtClean="0"/>
              <a:t>Romer</a:t>
            </a:r>
            <a:r>
              <a:rPr lang="en-GB" altLang="el-GR" sz="2400" dirty="0" smtClean="0"/>
              <a:t> (1990)…)</a:t>
            </a:r>
            <a:endParaRPr lang="en-US" altLang="el-GR" sz="2400" dirty="0" smtClean="0"/>
          </a:p>
          <a:p>
            <a:endParaRPr lang="en-GB" altLang="el-GR" dirty="0" smtClean="0"/>
          </a:p>
          <a:p>
            <a:endParaRPr lang="el-GR" altLang="el-GR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AA20D4-4B4F-4DDE-AFF2-4B4BA0C1765D}" type="slidenum">
              <a:rPr lang="en-GB" altLang="el-GR" smtClean="0"/>
              <a:pPr eaLnBrk="1" hangingPunct="1"/>
              <a:t>6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altLang="el-GR" dirty="0" smtClean="0"/>
              <a:t>Σημασία για την οικονομική πολιτική</a:t>
            </a:r>
            <a:r>
              <a:rPr lang="en-US" altLang="el-GR" dirty="0"/>
              <a:t>:</a:t>
            </a:r>
            <a:endParaRPr lang="el-GR" altLang="el-GR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Έχει αποδειχθεί ότι η </a:t>
            </a:r>
            <a:r>
              <a:rPr lang="en-US" altLang="el-GR" sz="2400" dirty="0" smtClean="0"/>
              <a:t>TFP, (R), </a:t>
            </a:r>
            <a:r>
              <a:rPr lang="el-GR" altLang="el-GR" sz="2400" dirty="0" smtClean="0"/>
              <a:t>προκαλεί σημαντικές διακυμάνσεις στο ΑΕΠ.</a:t>
            </a:r>
          </a:p>
          <a:p>
            <a:endParaRPr lang="el-GR" altLang="el-GR" sz="2400" dirty="0" smtClean="0">
              <a:latin typeface="Lucida Sans Unicode"/>
              <a:cs typeface="Lucida Sans Unicode"/>
            </a:endParaRPr>
          </a:p>
          <a:p>
            <a:r>
              <a:rPr lang="el-GR" altLang="el-GR" sz="2400" dirty="0" smtClean="0">
                <a:latin typeface="Lucida Sans Unicode"/>
                <a:cs typeface="Lucida Sans Unicode"/>
              </a:rPr>
              <a:t>⇒</a:t>
            </a:r>
            <a:r>
              <a:rPr lang="el-GR" altLang="el-GR" sz="2400" dirty="0" smtClean="0"/>
              <a:t>Οικονομικοί κύκλοι</a:t>
            </a:r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Σημαντικό να γνωρίζομε τί προκαλεί μεταβολές στο </a:t>
            </a:r>
            <a:r>
              <a:rPr lang="en-US" altLang="el-GR" sz="2400" dirty="0" smtClean="0"/>
              <a:t>TFP.</a:t>
            </a:r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Αλλά, οι μεταβολές στη συνολική παραγωγικότητα δεν οφείλονται </a:t>
            </a:r>
            <a:r>
              <a:rPr lang="el-GR" altLang="el-GR" sz="2400" u="sng" dirty="0" smtClean="0"/>
              <a:t>μόνο</a:t>
            </a:r>
            <a:r>
              <a:rPr lang="el-GR" altLang="el-GR" sz="2400" dirty="0" smtClean="0"/>
              <a:t> στην τεχνολογική καινοτομία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r>
              <a:rPr lang="el-GR" sz="2400" dirty="0"/>
              <a:t>Πού οφείλονται οι μεταβολές στην συνολική παραγωγικότητα;</a:t>
            </a:r>
            <a:endParaRPr lang="el-GR" altLang="el-GR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2A791-AB61-417B-9CB7-222FEB37D4DF}" type="slidenum">
              <a:rPr lang="en-GB" altLang="el-GR" smtClean="0"/>
              <a:pPr eaLnBrk="1" hangingPunct="1"/>
              <a:t>7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l-GR" sz="4000" dirty="0" smtClean="0"/>
              <a:t>Πού οφείλονται οι μεταβολές στην συνολική παραγωγικότητα;</a:t>
            </a:r>
            <a:endParaRPr lang="el-GR" sz="4000" dirty="0"/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800" dirty="0" smtClean="0"/>
              <a:t>Νέες μέθοδοι παραγωγής και προϊόντα</a:t>
            </a:r>
          </a:p>
          <a:p>
            <a:r>
              <a:rPr lang="el-GR" altLang="el-GR" sz="2800" dirty="0" smtClean="0"/>
              <a:t>Καινοτομίες στη διοίκηση</a:t>
            </a:r>
          </a:p>
          <a:p>
            <a:r>
              <a:rPr lang="el-GR" altLang="el-GR" sz="2800" dirty="0" smtClean="0"/>
              <a:t>Σταθερό και απλό φορολογικό σύστημα</a:t>
            </a:r>
          </a:p>
          <a:p>
            <a:r>
              <a:rPr lang="el-GR" altLang="el-GR" sz="2800" dirty="0" smtClean="0"/>
              <a:t>Βελτίωση της ποιότητας κεφαλαίου</a:t>
            </a:r>
          </a:p>
          <a:p>
            <a:r>
              <a:rPr lang="el-GR" altLang="el-GR" sz="2800" dirty="0" smtClean="0"/>
              <a:t> Βελτίωση της εργασίας-δεξιότητες-εξειδίκευση (εκπαίδευση)</a:t>
            </a:r>
          </a:p>
          <a:p>
            <a:r>
              <a:rPr lang="el-GR" altLang="el-GR" sz="2800" dirty="0" smtClean="0"/>
              <a:t>Κρατικές ρυθμίσεις: νομοθετικό πλαίσιο, περιορισμός της γραφειοκρατίας, διαφάνεια</a:t>
            </a:r>
          </a:p>
          <a:p>
            <a:r>
              <a:rPr lang="el-GR" altLang="el-GR" dirty="0" smtClean="0"/>
              <a:t>Λειτουργία υγιούς χρηματοπιστωτικού συστήματος</a:t>
            </a:r>
            <a:endParaRPr lang="el-GR" altLang="el-GR" sz="2800" dirty="0" smtClean="0"/>
          </a:p>
          <a:p>
            <a:r>
              <a:rPr lang="el-GR" altLang="el-GR" sz="2800" dirty="0" smtClean="0"/>
              <a:t>Δημόσιες δαπάνες για </a:t>
            </a:r>
            <a:r>
              <a:rPr lang="en-US" altLang="el-GR" sz="2800" dirty="0" smtClean="0"/>
              <a:t>R&amp;D</a:t>
            </a:r>
          </a:p>
          <a:p>
            <a:r>
              <a:rPr lang="el-GR" altLang="el-GR" sz="2800" dirty="0" smtClean="0"/>
              <a:t>Νομισματική πολιτική</a:t>
            </a:r>
            <a:r>
              <a:rPr lang="el-GR" altLang="el-GR" sz="2800" dirty="0" smtClean="0">
                <a:latin typeface="Century" pitchFamily="18" charset="0"/>
              </a:rPr>
              <a:t>→</a:t>
            </a:r>
            <a:r>
              <a:rPr lang="en-US" altLang="el-GR" sz="2800" dirty="0" smtClean="0">
                <a:latin typeface="Century" pitchFamily="18" charset="0"/>
              </a:rPr>
              <a:t>R&amp;D</a:t>
            </a:r>
            <a:endParaRPr lang="el-GR" altLang="el-GR" sz="2800" dirty="0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594F71-93DC-4653-97BF-9DB40DCFC2DE}" type="slidenum">
              <a:rPr lang="en-GB" altLang="el-GR" smtClean="0"/>
              <a:pPr eaLnBrk="1" hangingPunct="1"/>
              <a:t>8</a:t>
            </a:fld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Λογιστική της μεγέθυνσης: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Προβλήματα για τον υπολογισμό της συμβολής της τεχνολογικής προόδου: </a:t>
            </a:r>
          </a:p>
          <a:p>
            <a:pPr lvl="1">
              <a:lnSpc>
                <a:spcPct val="90000"/>
              </a:lnSpc>
            </a:pPr>
            <a:r>
              <a:rPr lang="el-GR" altLang="el-GR" sz="2600" dirty="0" smtClean="0"/>
              <a:t>Διάφοροι τύποι εργασίας</a:t>
            </a:r>
          </a:p>
          <a:p>
            <a:pPr lvl="1">
              <a:lnSpc>
                <a:spcPct val="90000"/>
              </a:lnSpc>
            </a:pPr>
            <a:r>
              <a:rPr lang="el-GR" altLang="el-GR" sz="2600" dirty="0" smtClean="0"/>
              <a:t>Διάφοροι τύποι κεφαλαίου</a:t>
            </a:r>
          </a:p>
          <a:p>
            <a:pPr lvl="1">
              <a:lnSpc>
                <a:spcPct val="90000"/>
              </a:lnSpc>
            </a:pPr>
            <a:r>
              <a:rPr lang="el-GR" altLang="el-GR" sz="2600" dirty="0" smtClean="0"/>
              <a:t>Ατελής ανταγωνισμός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6A72DC-DC0F-4C3A-8329-B939DAB0B283}" type="slidenum">
              <a:rPr lang="el-GR" altLang="el-GR" smtClean="0"/>
              <a:pPr eaLnBrk="1" hangingPunct="1"/>
              <a:t>9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1403</Words>
  <Application>Microsoft Office PowerPoint</Application>
  <PresentationFormat>On-screen Show (4:3)</PresentationFormat>
  <Paragraphs>251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 Unicode MS</vt:lpstr>
      <vt:lpstr>Arial</vt:lpstr>
      <vt:lpstr>Calibri</vt:lpstr>
      <vt:lpstr>Calibri Light</vt:lpstr>
      <vt:lpstr>Century</vt:lpstr>
      <vt:lpstr>Lucida Sans Unicode</vt:lpstr>
      <vt:lpstr>Times New Roman</vt:lpstr>
      <vt:lpstr>Wingdings</vt:lpstr>
      <vt:lpstr>Office Theme</vt:lpstr>
      <vt:lpstr>Equation</vt:lpstr>
      <vt:lpstr>PowerPoint Presentation</vt:lpstr>
      <vt:lpstr>Το «υπόλοιπο» ή «κατάλοιπο» του υποδείγματος του Solow</vt:lpstr>
      <vt:lpstr>Συνάρτηση παραγωγής</vt:lpstr>
      <vt:lpstr>PowerPoint Presentation</vt:lpstr>
      <vt:lpstr>PowerPoint Presentation</vt:lpstr>
      <vt:lpstr>Κατάλοιπο Solow:</vt:lpstr>
      <vt:lpstr>Σημασία για την οικονομική πολιτική:</vt:lpstr>
      <vt:lpstr>Πού οφείλονται οι μεταβολές στην συνολική παραγωγικότητα;</vt:lpstr>
      <vt:lpstr>Λογιστική της μεγέθυνσης:</vt:lpstr>
      <vt:lpstr>Εργασίες για την λογιστική μέτρηση της ανάπτυξης που αφορούν την ελληνική οικονομία</vt:lpstr>
      <vt:lpstr>PowerPoint Presentation</vt:lpstr>
      <vt:lpstr>PowerPoint Presentation</vt:lpstr>
      <vt:lpstr>PowerPoint Presentation</vt:lpstr>
      <vt:lpstr>PowerPoint Presentation</vt:lpstr>
      <vt:lpstr>Belegri-Roboli, A., P.G. Michaelides, 2006, Measuring Technological change in Greece, Journal of Technology Transfer, 31, 663-6671.</vt:lpstr>
      <vt:lpstr>PowerPoint Presentation</vt:lpstr>
      <vt:lpstr>PowerPoint Presentation</vt:lpstr>
      <vt:lpstr>Για να βρουν την συνολική παραγωγικότητα (TFP) για 21 κλάδους (1988-1998):</vt:lpstr>
      <vt:lpstr>PowerPoint Presentation</vt:lpstr>
      <vt:lpstr>PowerPoint Presentation</vt:lpstr>
      <vt:lpstr>PowerPoint Presentation</vt:lpstr>
      <vt:lpstr>Βασικά συμπεράσματα</vt:lpstr>
      <vt:lpstr>PowerPoint Presentation</vt:lpstr>
      <vt:lpstr>Mylonidis Nikolaos, Vangelis Vassilatos. 2009, «Assessing the macroeconomic performance of Greece in a comparative perspective» </vt:lpstr>
      <vt:lpstr>Νεοκλασσικό υπόδειγμα</vt:lpstr>
      <vt:lpstr>Α:TFP</vt:lpstr>
      <vt:lpstr>Σύγκριση μακροοικονομικών τάσεων</vt:lpstr>
      <vt:lpstr>Υστέρηση στην παραγωγικότητα της εργασίας:</vt:lpstr>
      <vt:lpstr>Y, L, K (?)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Περίληψη και συμπεράσματα:</vt:lpstr>
      <vt:lpstr>Εξωστρέφεια της οικονομίας</vt:lpstr>
      <vt:lpstr>Bournakis, I. 2011,  Sources of TFP Growth  in a framework of convergence:  Evidence from Greece,  International Review of Applied Economics, 25(6).</vt:lpstr>
      <vt:lpstr>Πηγές της αύξησης της παραγωγικότητας (TFP)</vt:lpstr>
      <vt:lpstr>Βασικά χαρακτηριστικά του τομέα της μεταποίησης</vt:lpstr>
      <vt:lpstr>PowerPoint Presentation</vt:lpstr>
      <vt:lpstr>PowerPoint Presentation</vt:lpstr>
      <vt:lpstr>Υπολογισμός του TFP</vt:lpstr>
      <vt:lpstr>PowerPoint Presentation</vt:lpstr>
      <vt:lpstr>PowerPoint Presentation</vt:lpstr>
      <vt:lpstr>Οικονομετρική διερεύνηση</vt:lpstr>
      <vt:lpstr>PowerPoint Presentation</vt:lpstr>
      <vt:lpstr>PowerPoint Presentation</vt:lpstr>
      <vt:lpstr>PowerPoint Presentation</vt:lpstr>
      <vt:lpstr>Αποτελέσματα: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Kosteletou</dc:creator>
  <cp:lastModifiedBy>Kosteletou</cp:lastModifiedBy>
  <cp:revision>85</cp:revision>
  <cp:lastPrinted>2012-03-02T10:14:56Z</cp:lastPrinted>
  <dcterms:created xsi:type="dcterms:W3CDTF">1601-01-01T00:00:00Z</dcterms:created>
  <dcterms:modified xsi:type="dcterms:W3CDTF">2019-02-20T11:53:31Z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