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74" r:id="rId2"/>
    <p:sldId id="256" r:id="rId3"/>
    <p:sldId id="277" r:id="rId4"/>
    <p:sldId id="278" r:id="rId5"/>
    <p:sldId id="257" r:id="rId6"/>
    <p:sldId id="258" r:id="rId7"/>
    <p:sldId id="276" r:id="rId8"/>
    <p:sldId id="259" r:id="rId9"/>
    <p:sldId id="279" r:id="rId10"/>
    <p:sldId id="280" r:id="rId11"/>
    <p:sldId id="292" r:id="rId12"/>
    <p:sldId id="261" r:id="rId13"/>
    <p:sldId id="293" r:id="rId14"/>
    <p:sldId id="307" r:id="rId15"/>
    <p:sldId id="262" r:id="rId16"/>
    <p:sldId id="263" r:id="rId17"/>
    <p:sldId id="294" r:id="rId18"/>
    <p:sldId id="303" r:id="rId19"/>
    <p:sldId id="304" r:id="rId20"/>
    <p:sldId id="295" r:id="rId21"/>
    <p:sldId id="301" r:id="rId22"/>
    <p:sldId id="305" r:id="rId23"/>
    <p:sldId id="302" r:id="rId24"/>
    <p:sldId id="306" r:id="rId25"/>
    <p:sldId id="296" r:id="rId26"/>
    <p:sldId id="297" r:id="rId27"/>
    <p:sldId id="298" r:id="rId28"/>
    <p:sldId id="299" r:id="rId29"/>
    <p:sldId id="300" r:id="rId30"/>
    <p:sldId id="275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308" r:id="rId41"/>
    <p:sldId id="309" r:id="rId42"/>
    <p:sldId id="310" r:id="rId43"/>
    <p:sldId id="314" r:id="rId44"/>
    <p:sldId id="315" r:id="rId45"/>
    <p:sldId id="313" r:id="rId46"/>
    <p:sldId id="312" r:id="rId47"/>
    <p:sldId id="311" r:id="rId48"/>
    <p:sldId id="316" r:id="rId49"/>
    <p:sldId id="318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%20Kosteletou\&#917;&#960;&#953;&#966;&#940;&#957;&#949;&#953;&#945;%20&#949;&#961;&#947;&#945;&#963;&#943;&#945;&#962;\&#948;&#951;&#956;&#959;&#963;&#953;&#959;&#957;&#959;&#956;&#953;&#954;&#940;%20&#947;&#953;&#945;%20&#917;&#955;&#955;&#940;&#948;&#945;.xm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%20Kosteletou\Local%20Settings\Temporary%20Internet%20files\Content.IE5\SIUGWF7A\amecoSerieCurrent%5b1%5d.xm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%20Kosteletou\Local%20Settings\Temporary%20Internet%20files\Content.IE5\HI6SXQB2\amecoSerieCurrent%5b1%5d.xml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924;&#945;&#954;&#961;&#959;&#959;&#953;&#954;&#959;&#957;&#959;&#956;&#953;&#954;&#940;%20&#924;&#949;&#947;&#941;&#952;&#951;,%20Office%202003%20(.xls)\&#922;&#917;&#934;&#913;&#923;&#913;&#921;&#927;%20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.VIVI\&#932;&#945;%20&#941;&#947;&#947;&#961;&#945;&#966;&#940;%20&#956;&#959;&#965;\Twin%20deficit%20data\Eviews%20excel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%20Kosteletou\&#932;&#945;%20&#941;&#947;&#947;&#961;&#945;&#966;&#940;%20&#956;&#959;&#965;\&#949;&#966;&#945;&#961;&#956;&#959;&#963;&#956;&#941;&#957;&#951;%20&#945;&#957;&#945;&#960;&#964;&#965;&#958;&#953;&#945;&#954;&#942;%20&#960;&#959;&#955;&#953;&#964;&#953;&#954;&#942;\net%20lending.xm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a%20Kosteletou\&#932;&#945;%20&#941;&#947;&#947;&#961;&#945;&#966;&#940;%20&#956;&#959;&#965;\&#949;&#966;&#945;&#961;&#956;&#959;&#963;&#956;&#941;&#957;&#951;%20&#945;&#957;&#945;&#960;&#964;&#965;&#958;&#953;&#945;&#954;&#942;%20&#960;&#959;&#955;&#953;&#964;&#953;&#954;&#942;\Debt%20GDP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l-GR" sz="2800" dirty="0"/>
              <a:t>Ελλάδα-Ευρωζώνη: Έσοδα από φορολογία </a:t>
            </a:r>
            <a:r>
              <a:rPr lang="en-US" sz="2800" dirty="0"/>
              <a:t>          </a:t>
            </a:r>
            <a:r>
              <a:rPr lang="el-GR" sz="2800" dirty="0"/>
              <a:t>(% ΑΕΠ)</a:t>
            </a:r>
            <a:endParaRPr lang="en-US" sz="2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AmecoCurrent!$B$12</c:f>
              <c:strCache>
                <c:ptCount val="1"/>
                <c:pt idx="0">
                  <c:v>Ευρωζώνη (16)Άμεση φορολογία</c:v>
                </c:pt>
              </c:strCache>
            </c:strRef>
          </c:tx>
          <c:marker>
            <c:symbol val="none"/>
          </c:marker>
          <c:cat>
            <c:numRef>
              <c:f>AmecoCurrent!$A$13:$A$37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AmecoCurrent!$B$13:$B$37</c:f>
              <c:numCache>
                <c:formatCode>General</c:formatCode>
                <c:ptCount val="25"/>
                <c:pt idx="7">
                  <c:v>11.4765117</c:v>
                </c:pt>
                <c:pt idx="8">
                  <c:v>11.8157491</c:v>
                </c:pt>
                <c:pt idx="9">
                  <c:v>12.0111104</c:v>
                </c:pt>
                <c:pt idx="10">
                  <c:v>12.3435895</c:v>
                </c:pt>
                <c:pt idx="11">
                  <c:v>12.7148868</c:v>
                </c:pt>
                <c:pt idx="12">
                  <c:v>12.785656700000001</c:v>
                </c:pt>
                <c:pt idx="13">
                  <c:v>12.349345599999999</c:v>
                </c:pt>
                <c:pt idx="14">
                  <c:v>11.8921314</c:v>
                </c:pt>
                <c:pt idx="15">
                  <c:v>11.511211899999999</c:v>
                </c:pt>
                <c:pt idx="16">
                  <c:v>11.487430099999999</c:v>
                </c:pt>
                <c:pt idx="17">
                  <c:v>11.7438754</c:v>
                </c:pt>
                <c:pt idx="18">
                  <c:v>12.339909499999999</c:v>
                </c:pt>
                <c:pt idx="19">
                  <c:v>12.6793645</c:v>
                </c:pt>
                <c:pt idx="20">
                  <c:v>12.485669400000001</c:v>
                </c:pt>
                <c:pt idx="21">
                  <c:v>11.581381800000001</c:v>
                </c:pt>
                <c:pt idx="22">
                  <c:v>11.5627669</c:v>
                </c:pt>
                <c:pt idx="23">
                  <c:v>11.815950900000001</c:v>
                </c:pt>
                <c:pt idx="24">
                  <c:v>12.064867899999999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F-4625-A63D-5A055893F094}"/>
            </c:ext>
          </c:extLst>
        </c:ser>
        <c:ser>
          <c:idx val="1"/>
          <c:order val="1"/>
          <c:tx>
            <c:strRef>
              <c:f>AmecoCurrent!$C$12</c:f>
              <c:strCache>
                <c:ptCount val="1"/>
                <c:pt idx="0">
                  <c:v>Ελλάδα (άμεση φορολογία)</c:v>
                </c:pt>
              </c:strCache>
            </c:strRef>
          </c:tx>
          <c:marker>
            <c:symbol val="none"/>
          </c:marker>
          <c:cat>
            <c:numRef>
              <c:f>AmecoCurrent!$A$13:$A$37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AmecoCurrent!$C$13:$C$37</c:f>
              <c:numCache>
                <c:formatCode>General</c:formatCode>
                <c:ptCount val="25"/>
                <c:pt idx="0">
                  <c:v>4.7005299000000003</c:v>
                </c:pt>
                <c:pt idx="1">
                  <c:v>4.5304311999999998</c:v>
                </c:pt>
                <c:pt idx="2">
                  <c:v>4.9626599000000002</c:v>
                </c:pt>
                <c:pt idx="3">
                  <c:v>5.0942116000000004</c:v>
                </c:pt>
                <c:pt idx="4">
                  <c:v>4.5776414000000001</c:v>
                </c:pt>
                <c:pt idx="5">
                  <c:v>5.0510476999999998</c:v>
                </c:pt>
                <c:pt idx="6">
                  <c:v>6.1554715</c:v>
                </c:pt>
                <c:pt idx="7">
                  <c:v>6.6879194999999996</c:v>
                </c:pt>
                <c:pt idx="8">
                  <c:v>6.4090072999999999</c:v>
                </c:pt>
                <c:pt idx="9">
                  <c:v>7.0149885999999997</c:v>
                </c:pt>
                <c:pt idx="10">
                  <c:v>8.5601090000000006</c:v>
                </c:pt>
                <c:pt idx="11">
                  <c:v>8.9033045000000008</c:v>
                </c:pt>
                <c:pt idx="12">
                  <c:v>9.7435288</c:v>
                </c:pt>
                <c:pt idx="13">
                  <c:v>8.6341587000000004</c:v>
                </c:pt>
                <c:pt idx="14">
                  <c:v>8.6440750000000008</c:v>
                </c:pt>
                <c:pt idx="15">
                  <c:v>7.8997900999999997</c:v>
                </c:pt>
                <c:pt idx="16">
                  <c:v>8.0753535999999997</c:v>
                </c:pt>
                <c:pt idx="17">
                  <c:v>8.5931254999999993</c:v>
                </c:pt>
                <c:pt idx="18">
                  <c:v>8.1261752999999999</c:v>
                </c:pt>
                <c:pt idx="19">
                  <c:v>8.1783535999999994</c:v>
                </c:pt>
                <c:pt idx="20">
                  <c:v>8.0345183000000002</c:v>
                </c:pt>
                <c:pt idx="21">
                  <c:v>8.2649088000000006</c:v>
                </c:pt>
                <c:pt idx="22">
                  <c:v>7.7055050999999999</c:v>
                </c:pt>
                <c:pt idx="23">
                  <c:v>7.9420168000000002</c:v>
                </c:pt>
                <c:pt idx="24">
                  <c:v>9.0506311999999998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F-4625-A63D-5A055893F094}"/>
            </c:ext>
          </c:extLst>
        </c:ser>
        <c:ser>
          <c:idx val="2"/>
          <c:order val="2"/>
          <c:tx>
            <c:strRef>
              <c:f>AmecoCurrent!$D$12</c:f>
              <c:strCache>
                <c:ptCount val="1"/>
                <c:pt idx="0">
                  <c:v>Ευρωζώνη (16)συνολική φορολογία</c:v>
                </c:pt>
              </c:strCache>
            </c:strRef>
          </c:tx>
          <c:marker>
            <c:symbol val="none"/>
          </c:marker>
          <c:cat>
            <c:numRef>
              <c:f>AmecoCurrent!$A$13:$A$37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AmecoCurrent!$D$13:$D$37</c:f>
              <c:numCache>
                <c:formatCode>General</c:formatCode>
                <c:ptCount val="25"/>
                <c:pt idx="7">
                  <c:v>40.950089599999998</c:v>
                </c:pt>
                <c:pt idx="8">
                  <c:v>41.468592100000002</c:v>
                </c:pt>
                <c:pt idx="9">
                  <c:v>41.593867400000001</c:v>
                </c:pt>
                <c:pt idx="10">
                  <c:v>41.697314499999997</c:v>
                </c:pt>
                <c:pt idx="11">
                  <c:v>42.115427400000002</c:v>
                </c:pt>
                <c:pt idx="12">
                  <c:v>41.856588600000002</c:v>
                </c:pt>
                <c:pt idx="13">
                  <c:v>40.9926563</c:v>
                </c:pt>
                <c:pt idx="14">
                  <c:v>40.262155200000002</c:v>
                </c:pt>
                <c:pt idx="15">
                  <c:v>40.0908528</c:v>
                </c:pt>
                <c:pt idx="16">
                  <c:v>40.025257199999999</c:v>
                </c:pt>
                <c:pt idx="17">
                  <c:v>40.456687100000003</c:v>
                </c:pt>
                <c:pt idx="18">
                  <c:v>40.977659899999999</c:v>
                </c:pt>
                <c:pt idx="19">
                  <c:v>40.895912099999997</c:v>
                </c:pt>
                <c:pt idx="20">
                  <c:v>40.631251499999998</c:v>
                </c:pt>
                <c:pt idx="21">
                  <c:v>40.026046600000001</c:v>
                </c:pt>
                <c:pt idx="22">
                  <c:v>40.137805200000003</c:v>
                </c:pt>
                <c:pt idx="23">
                  <c:v>40.592378500000002</c:v>
                </c:pt>
                <c:pt idx="24">
                  <c:v>41.039728599999997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3F-4625-A63D-5A055893F094}"/>
            </c:ext>
          </c:extLst>
        </c:ser>
        <c:ser>
          <c:idx val="3"/>
          <c:order val="3"/>
          <c:tx>
            <c:strRef>
              <c:f>AmecoCurrent!$E$12</c:f>
              <c:strCache>
                <c:ptCount val="1"/>
                <c:pt idx="0">
                  <c:v>Ελλάδα (συνολική φορολία)</c:v>
                </c:pt>
              </c:strCache>
            </c:strRef>
          </c:tx>
          <c:marker>
            <c:symbol val="none"/>
          </c:marker>
          <c:cat>
            <c:numRef>
              <c:f>AmecoCurrent!$A$13:$A$37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AmecoCurrent!$E$13:$E$37</c:f>
              <c:numCache>
                <c:formatCode>General</c:formatCode>
                <c:ptCount val="25"/>
                <c:pt idx="0">
                  <c:v>26.8521219</c:v>
                </c:pt>
                <c:pt idx="1">
                  <c:v>25.957056900000001</c:v>
                </c:pt>
                <c:pt idx="2">
                  <c:v>28.133832699999999</c:v>
                </c:pt>
                <c:pt idx="3">
                  <c:v>28.614569800000002</c:v>
                </c:pt>
                <c:pt idx="4">
                  <c:v>28.631832800000002</c:v>
                </c:pt>
                <c:pt idx="5">
                  <c:v>29.363531200000001</c:v>
                </c:pt>
                <c:pt idx="6">
                  <c:v>30.2663543</c:v>
                </c:pt>
                <c:pt idx="7">
                  <c:v>30.972535799999999</c:v>
                </c:pt>
                <c:pt idx="8">
                  <c:v>31.336209499999999</c:v>
                </c:pt>
                <c:pt idx="9">
                  <c:v>32.459069999999997</c:v>
                </c:pt>
                <c:pt idx="10">
                  <c:v>34.368822899999998</c:v>
                </c:pt>
                <c:pt idx="11">
                  <c:v>35.468921199999997</c:v>
                </c:pt>
                <c:pt idx="12">
                  <c:v>36.603887999999998</c:v>
                </c:pt>
                <c:pt idx="13">
                  <c:v>35.241515700000001</c:v>
                </c:pt>
                <c:pt idx="14">
                  <c:v>35.767381700000001</c:v>
                </c:pt>
                <c:pt idx="15">
                  <c:v>34.268200999999998</c:v>
                </c:pt>
                <c:pt idx="16">
                  <c:v>33.570874400000001</c:v>
                </c:pt>
                <c:pt idx="17">
                  <c:v>34.185028099999997</c:v>
                </c:pt>
                <c:pt idx="18">
                  <c:v>32.850698299999998</c:v>
                </c:pt>
                <c:pt idx="19">
                  <c:v>34.214971900000002</c:v>
                </c:pt>
                <c:pt idx="20">
                  <c:v>33.922326900000002</c:v>
                </c:pt>
                <c:pt idx="21">
                  <c:v>32.467552499999996</c:v>
                </c:pt>
                <c:pt idx="22">
                  <c:v>33.154531400000003</c:v>
                </c:pt>
                <c:pt idx="23">
                  <c:v>34.982343700000001</c:v>
                </c:pt>
                <c:pt idx="24">
                  <c:v>35.566019799999999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3F-4625-A63D-5A055893F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85208"/>
        <c:axId val="253182856"/>
      </c:lineChart>
      <c:catAx>
        <c:axId val="2531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3182856"/>
        <c:crosses val="autoZero"/>
        <c:auto val="1"/>
        <c:lblAlgn val="ctr"/>
        <c:lblOffset val="100"/>
        <c:noMultiLvlLbl val="0"/>
      </c:catAx>
      <c:valAx>
        <c:axId val="253182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3185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l-GR" sz="3200" dirty="0"/>
              <a:t>Ελλάδα-Ευρωζώνη: Δημόσιες Δαπάνες</a:t>
            </a:r>
            <a:r>
              <a:rPr lang="el-GR" sz="3200" baseline="0" dirty="0"/>
              <a:t> (% ΑΕΠ)</a:t>
            </a:r>
            <a:endParaRPr lang="en-US" sz="3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'[amecoSerieCurrent 1 .xml]AmecoCurrent'!$B$17</c:f>
              <c:strCache>
                <c:ptCount val="1"/>
                <c:pt idx="0">
                  <c:v>Ευρωζώνη: Δαπάνες</c:v>
                </c:pt>
              </c:strCache>
            </c:strRef>
          </c:tx>
          <c:marker>
            <c:symbol val="none"/>
          </c:marker>
          <c:cat>
            <c:numRef>
              <c:f>'[amecoSerieCurrent 1 .xml]AmecoCurrent'!$A$18:$A$42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'[amecoSerieCurrent 1 .xml]AmecoCurrent'!$B$18:$B$42</c:f>
              <c:numCache>
                <c:formatCode>General</c:formatCode>
                <c:ptCount val="25"/>
                <c:pt idx="7">
                  <c:v>52.391671799999997</c:v>
                </c:pt>
                <c:pt idx="8">
                  <c:v>49.984382699999998</c:v>
                </c:pt>
                <c:pt idx="9">
                  <c:v>48.403134100000003</c:v>
                </c:pt>
                <c:pt idx="10">
                  <c:v>47.464856900000001</c:v>
                </c:pt>
                <c:pt idx="11">
                  <c:v>46.973466199999997</c:v>
                </c:pt>
                <c:pt idx="12">
                  <c:v>44.880690299999998</c:v>
                </c:pt>
                <c:pt idx="13">
                  <c:v>46.301186199999997</c:v>
                </c:pt>
                <c:pt idx="14">
                  <c:v>46.742053900000002</c:v>
                </c:pt>
                <c:pt idx="15">
                  <c:v>47.380850500000001</c:v>
                </c:pt>
                <c:pt idx="16">
                  <c:v>47.044302600000002</c:v>
                </c:pt>
                <c:pt idx="17">
                  <c:v>47.112949800000003</c:v>
                </c:pt>
                <c:pt idx="18">
                  <c:v>46.558073100000001</c:v>
                </c:pt>
                <c:pt idx="19">
                  <c:v>45.953958999999998</c:v>
                </c:pt>
                <c:pt idx="20">
                  <c:v>47.560389800000003</c:v>
                </c:pt>
                <c:pt idx="21">
                  <c:v>51.541529400000002</c:v>
                </c:pt>
                <c:pt idx="22">
                  <c:v>51.1773332</c:v>
                </c:pt>
                <c:pt idx="23">
                  <c:v>49.799541400000003</c:v>
                </c:pt>
                <c:pt idx="24">
                  <c:v>49.467175500000003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B2-42CE-81FA-37249BB3D1F4}"/>
            </c:ext>
          </c:extLst>
        </c:ser>
        <c:ser>
          <c:idx val="1"/>
          <c:order val="1"/>
          <c:tx>
            <c:strRef>
              <c:f>'[amecoSerieCurrent 1 .xml]AmecoCurrent'!$C$17</c:f>
              <c:strCache>
                <c:ptCount val="1"/>
                <c:pt idx="0">
                  <c:v>Ελλάδα: Δαπάνες</c:v>
                </c:pt>
              </c:strCache>
            </c:strRef>
          </c:tx>
          <c:marker>
            <c:symbol val="none"/>
          </c:marker>
          <c:cat>
            <c:numRef>
              <c:f>'[amecoSerieCurrent 1 .xml]AmecoCurrent'!$A$18:$A$42</c:f>
              <c:numCache>
                <c:formatCode>General</c:formatCode>
                <c:ptCount val="25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</c:numCache>
            </c:numRef>
          </c:cat>
          <c:val>
            <c:numRef>
              <c:f>'[amecoSerieCurrent 1 .xml]AmecoCurrent'!$C$18:$C$42</c:f>
              <c:numCache>
                <c:formatCode>General</c:formatCode>
                <c:ptCount val="25"/>
                <c:pt idx="0">
                  <c:v>39.596100800000002</c:v>
                </c:pt>
                <c:pt idx="1">
                  <c:v>40.876718599999997</c:v>
                </c:pt>
                <c:pt idx="2">
                  <c:v>45.205110599999998</c:v>
                </c:pt>
                <c:pt idx="3">
                  <c:v>42.051485900000003</c:v>
                </c:pt>
                <c:pt idx="4">
                  <c:v>44.5295798</c:v>
                </c:pt>
                <c:pt idx="5">
                  <c:v>46.830345700000002</c:v>
                </c:pt>
                <c:pt idx="6">
                  <c:v>44.974226899999998</c:v>
                </c:pt>
                <c:pt idx="7">
                  <c:v>46.164110700000002</c:v>
                </c:pt>
                <c:pt idx="8">
                  <c:v>44.482551600000001</c:v>
                </c:pt>
                <c:pt idx="9">
                  <c:v>45.276287600000003</c:v>
                </c:pt>
                <c:pt idx="10">
                  <c:v>44.731960600000001</c:v>
                </c:pt>
                <c:pt idx="11">
                  <c:v>44.801300400000002</c:v>
                </c:pt>
                <c:pt idx="12">
                  <c:v>47.115937500000001</c:v>
                </c:pt>
                <c:pt idx="13">
                  <c:v>45.705630399999997</c:v>
                </c:pt>
                <c:pt idx="14">
                  <c:v>45.500761099999998</c:v>
                </c:pt>
                <c:pt idx="15">
                  <c:v>45.148429999999998</c:v>
                </c:pt>
                <c:pt idx="16">
                  <c:v>45.937186699999998</c:v>
                </c:pt>
                <c:pt idx="17">
                  <c:v>44.598368200000003</c:v>
                </c:pt>
                <c:pt idx="18">
                  <c:v>45.207864100000002</c:v>
                </c:pt>
                <c:pt idx="19">
                  <c:v>47.612121899999998</c:v>
                </c:pt>
                <c:pt idx="20">
                  <c:v>50.596771400000002</c:v>
                </c:pt>
                <c:pt idx="21">
                  <c:v>53.805441199999997</c:v>
                </c:pt>
                <c:pt idx="22">
                  <c:v>50.243711500000003</c:v>
                </c:pt>
                <c:pt idx="23">
                  <c:v>50.268835000000003</c:v>
                </c:pt>
                <c:pt idx="24">
                  <c:v>49.495639400000002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B2-42CE-81FA-37249BB3D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82464"/>
        <c:axId val="253187952"/>
      </c:lineChart>
      <c:catAx>
        <c:axId val="25318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253187952"/>
        <c:crosses val="autoZero"/>
        <c:auto val="1"/>
        <c:lblAlgn val="ctr"/>
        <c:lblOffset val="100"/>
        <c:noMultiLvlLbl val="0"/>
      </c:catAx>
      <c:valAx>
        <c:axId val="253187952"/>
        <c:scaling>
          <c:orientation val="minMax"/>
          <c:max val="55"/>
          <c:min val="3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31824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l-GR" sz="2800"/>
              <a:t>΄Ελλάδα-Ευρωζώνη: Δαπάνες για μισθούς (% ΑΕΠ)</a:t>
            </a:r>
            <a:endParaRPr lang="en-US" sz="28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'[amecoSerieCurrent 1 .xml]AmecoCurrent'!$B$10</c:f>
              <c:strCache>
                <c:ptCount val="1"/>
                <c:pt idx="0">
                  <c:v>Ευρωζώνη</c:v>
                </c:pt>
              </c:strCache>
            </c:strRef>
          </c:tx>
          <c:marker>
            <c:symbol val="none"/>
          </c:marker>
          <c:cat>
            <c:numRef>
              <c:f>'[amecoSerieCurrent 1 .xml]AmecoCurrent'!$A$11:$A$33</c:f>
              <c:numCache>
                <c:formatCode>General</c:formatCode>
                <c:ptCount val="2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</c:numCache>
            </c:numRef>
          </c:cat>
          <c:val>
            <c:numRef>
              <c:f>'[amecoSerieCurrent 1 .xml]AmecoCurrent'!$B$11:$B$33</c:f>
              <c:numCache>
                <c:formatCode>General</c:formatCode>
                <c:ptCount val="23"/>
                <c:pt idx="7">
                  <c:v>11.164255799999999</c:v>
                </c:pt>
                <c:pt idx="8">
                  <c:v>11.250413</c:v>
                </c:pt>
                <c:pt idx="9">
                  <c:v>11.0552358</c:v>
                </c:pt>
                <c:pt idx="10">
                  <c:v>10.7480592</c:v>
                </c:pt>
                <c:pt idx="11">
                  <c:v>10.7000534</c:v>
                </c:pt>
                <c:pt idx="12">
                  <c:v>10.5777529</c:v>
                </c:pt>
                <c:pt idx="13">
                  <c:v>10.603696299999999</c:v>
                </c:pt>
                <c:pt idx="14">
                  <c:v>10.7491254</c:v>
                </c:pt>
                <c:pt idx="15">
                  <c:v>10.907927900000001</c:v>
                </c:pt>
                <c:pt idx="16">
                  <c:v>10.870376</c:v>
                </c:pt>
                <c:pt idx="17">
                  <c:v>10.906746800000001</c:v>
                </c:pt>
                <c:pt idx="18">
                  <c:v>10.7368103</c:v>
                </c:pt>
                <c:pt idx="19">
                  <c:v>10.512331100000001</c:v>
                </c:pt>
                <c:pt idx="20">
                  <c:v>10.6654894</c:v>
                </c:pt>
                <c:pt idx="21">
                  <c:v>11.392674599999999</c:v>
                </c:pt>
                <c:pt idx="22">
                  <c:v>11.222490000000001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0B-4ADE-ABC5-C5E5BCC30012}"/>
            </c:ext>
          </c:extLst>
        </c:ser>
        <c:ser>
          <c:idx val="1"/>
          <c:order val="1"/>
          <c:tx>
            <c:strRef>
              <c:f>'[amecoSerieCurrent 1 .xml]AmecoCurrent'!$C$10</c:f>
              <c:strCache>
                <c:ptCount val="1"/>
                <c:pt idx="0">
                  <c:v>Ελλάδα</c:v>
                </c:pt>
              </c:strCache>
            </c:strRef>
          </c:tx>
          <c:marker>
            <c:symbol val="none"/>
          </c:marker>
          <c:cat>
            <c:numRef>
              <c:f>'[amecoSerieCurrent 1 .xml]AmecoCurrent'!$A$11:$A$33</c:f>
              <c:numCache>
                <c:formatCode>General</c:formatCode>
                <c:ptCount val="23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</c:numCache>
            </c:numRef>
          </c:cat>
          <c:val>
            <c:numRef>
              <c:f>'[amecoSerieCurrent 1 .xml]AmecoCurrent'!$C$11:$C$33</c:f>
              <c:numCache>
                <c:formatCode>General</c:formatCode>
                <c:ptCount val="23"/>
                <c:pt idx="0">
                  <c:v>10.0220714</c:v>
                </c:pt>
                <c:pt idx="1">
                  <c:v>10.9202847</c:v>
                </c:pt>
                <c:pt idx="2">
                  <c:v>11.240251900000001</c:v>
                </c:pt>
                <c:pt idx="3">
                  <c:v>10.318948300000001</c:v>
                </c:pt>
                <c:pt idx="4">
                  <c:v>9.8472518999999998</c:v>
                </c:pt>
                <c:pt idx="5">
                  <c:v>9.8399450999999996</c:v>
                </c:pt>
                <c:pt idx="6">
                  <c:v>9.5711077000000007</c:v>
                </c:pt>
                <c:pt idx="7">
                  <c:v>10.171046499999999</c:v>
                </c:pt>
                <c:pt idx="8">
                  <c:v>9.6560735999999991</c:v>
                </c:pt>
                <c:pt idx="9">
                  <c:v>10.4413874</c:v>
                </c:pt>
                <c:pt idx="10">
                  <c:v>10.4736253</c:v>
                </c:pt>
                <c:pt idx="11">
                  <c:v>10.5911727</c:v>
                </c:pt>
                <c:pt idx="12">
                  <c:v>10.5669673</c:v>
                </c:pt>
                <c:pt idx="13">
                  <c:v>10.4618877</c:v>
                </c:pt>
                <c:pt idx="14">
                  <c:v>11.1525643</c:v>
                </c:pt>
                <c:pt idx="15">
                  <c:v>10.9097635</c:v>
                </c:pt>
                <c:pt idx="16">
                  <c:v>11.626875</c:v>
                </c:pt>
                <c:pt idx="17">
                  <c:v>11.594943799999999</c:v>
                </c:pt>
                <c:pt idx="18">
                  <c:v>11.170319599999999</c:v>
                </c:pt>
                <c:pt idx="19">
                  <c:v>11.4305722</c:v>
                </c:pt>
                <c:pt idx="20">
                  <c:v>11.9873776</c:v>
                </c:pt>
                <c:pt idx="21">
                  <c:v>13.3693372</c:v>
                </c:pt>
                <c:pt idx="22">
                  <c:v>12.113427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0B-4ADE-ABC5-C5E5BCC30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89520"/>
        <c:axId val="253183248"/>
      </c:lineChart>
      <c:catAx>
        <c:axId val="25318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3183248"/>
        <c:crosses val="autoZero"/>
        <c:auto val="1"/>
        <c:lblAlgn val="ctr"/>
        <c:lblOffset val="100"/>
        <c:noMultiLvlLbl val="0"/>
      </c:catAx>
      <c:valAx>
        <c:axId val="253183248"/>
        <c:scaling>
          <c:orientation val="minMax"/>
          <c:max val="14"/>
          <c:min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3189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Εξέλιξη Εσόδων και Δαπανών </a:t>
            </a:r>
          </a:p>
          <a:p>
            <a:pPr>
              <a:defRPr/>
            </a:pPr>
            <a:r>
              <a:rPr lang="en-GB"/>
              <a:t>Γενικής Κυβέρνησης ως % του ΑΕΠ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862839542020374E-2"/>
          <c:y val="0.217419072615923"/>
          <c:w val="0.88021452849847126"/>
          <c:h val="0.59482247010790323"/>
        </c:manualLayout>
      </c:layout>
      <c:lineChart>
        <c:grouping val="standard"/>
        <c:varyColors val="0"/>
        <c:ser>
          <c:idx val="0"/>
          <c:order val="0"/>
          <c:tx>
            <c:strRef>
              <c:f>'Δ 3.1'!$B$3</c:f>
              <c:strCache>
                <c:ptCount val="1"/>
                <c:pt idx="0">
                  <c:v>Δημόσια έσοδα                % ΑΕΠ</c:v>
                </c:pt>
              </c:strCache>
            </c:strRef>
          </c:tx>
          <c:marker>
            <c:symbol val="none"/>
          </c:marker>
          <c:cat>
            <c:strRef>
              <c:f>'Δ 3.1'!$A$4:$A$42</c:f>
              <c:strCache>
                <c:ptCount val="3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</c:strCache>
            </c:strRef>
          </c:cat>
          <c:val>
            <c:numRef>
              <c:f>'Δ 3.1'!$B$4:$B$42</c:f>
              <c:numCache>
                <c:formatCode>0.0</c:formatCode>
                <c:ptCount val="39"/>
                <c:pt idx="0">
                  <c:v>24.857343949000001</c:v>
                </c:pt>
                <c:pt idx="1">
                  <c:v>24.42943416</c:v>
                </c:pt>
                <c:pt idx="2">
                  <c:v>24.401505235999998</c:v>
                </c:pt>
                <c:pt idx="3">
                  <c:v>23.102036437999999</c:v>
                </c:pt>
                <c:pt idx="4">
                  <c:v>25.563312367999998</c:v>
                </c:pt>
                <c:pt idx="5">
                  <c:v>24.954372835000001</c:v>
                </c:pt>
                <c:pt idx="6">
                  <c:v>26.073987773999999</c:v>
                </c:pt>
                <c:pt idx="7">
                  <c:v>26.472949925000002</c:v>
                </c:pt>
                <c:pt idx="8">
                  <c:v>26.061401734</c:v>
                </c:pt>
                <c:pt idx="9">
                  <c:v>26.981946135000001</c:v>
                </c:pt>
                <c:pt idx="10">
                  <c:v>26.924848342000001</c:v>
                </c:pt>
                <c:pt idx="11">
                  <c:v>26.326167124000001</c:v>
                </c:pt>
                <c:pt idx="12">
                  <c:v>28.768839538000002</c:v>
                </c:pt>
                <c:pt idx="13">
                  <c:v>30.499651671999999</c:v>
                </c:pt>
                <c:pt idx="14">
                  <c:v>31.623365146000001</c:v>
                </c:pt>
                <c:pt idx="15">
                  <c:v>30.748415342000001</c:v>
                </c:pt>
                <c:pt idx="16">
                  <c:v>31.852783321</c:v>
                </c:pt>
                <c:pt idx="17">
                  <c:v>31.824500296</c:v>
                </c:pt>
                <c:pt idx="18">
                  <c:v>28.997852130999998</c:v>
                </c:pt>
                <c:pt idx="19">
                  <c:v>28.464530238999998</c:v>
                </c:pt>
                <c:pt idx="20">
                  <c:v>30.863482608999998</c:v>
                </c:pt>
                <c:pt idx="21">
                  <c:v>31.93519191</c:v>
                </c:pt>
                <c:pt idx="22">
                  <c:v>33.341142327</c:v>
                </c:pt>
                <c:pt idx="23">
                  <c:v>34.634807385000002</c:v>
                </c:pt>
                <c:pt idx="24">
                  <c:v>36.492954408000003</c:v>
                </c:pt>
                <c:pt idx="25">
                  <c:v>36.696390334999997</c:v>
                </c:pt>
                <c:pt idx="26">
                  <c:v>37.451295887000001</c:v>
                </c:pt>
                <c:pt idx="27">
                  <c:v>39.084286515000002</c:v>
                </c:pt>
                <c:pt idx="28">
                  <c:v>40.545469048999998</c:v>
                </c:pt>
                <c:pt idx="29">
                  <c:v>41.284268730000001</c:v>
                </c:pt>
                <c:pt idx="30">
                  <c:v>42.953522126000003</c:v>
                </c:pt>
                <c:pt idx="31">
                  <c:v>40.850211264999999</c:v>
                </c:pt>
                <c:pt idx="32">
                  <c:v>40.252235352</c:v>
                </c:pt>
                <c:pt idx="33">
                  <c:v>39.256873091000003</c:v>
                </c:pt>
                <c:pt idx="34">
                  <c:v>37.97841098</c:v>
                </c:pt>
                <c:pt idx="35">
                  <c:v>38.057659647000001</c:v>
                </c:pt>
                <c:pt idx="36">
                  <c:v>39.149327048000004</c:v>
                </c:pt>
                <c:pt idx="37">
                  <c:v>40.069628371999997</c:v>
                </c:pt>
                <c:pt idx="38">
                  <c:v>39.899332409000003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05-4A62-BDBB-6F5FB9639E67}"/>
            </c:ext>
          </c:extLst>
        </c:ser>
        <c:ser>
          <c:idx val="1"/>
          <c:order val="1"/>
          <c:tx>
            <c:strRef>
              <c:f>'Δ 3.1'!$C$3</c:f>
              <c:strCache>
                <c:ptCount val="1"/>
                <c:pt idx="0">
                  <c:v>Δημόσιες Δαπάνες        % ΑΕΠ</c:v>
                </c:pt>
              </c:strCache>
            </c:strRef>
          </c:tx>
          <c:marker>
            <c:symbol val="none"/>
          </c:marker>
          <c:dLbls>
            <c:dLbl>
              <c:idx val="11"/>
              <c:layout>
                <c:manualLayout>
                  <c:x val="-5.7845263919016697E-2"/>
                  <c:y val="-2.77777777777778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81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05-4A62-BDBB-6F5FB9639E67}"/>
                </c:ext>
              </c:extLst>
            </c:dLbl>
            <c:dLbl>
              <c:idx val="15"/>
              <c:layout>
                <c:manualLayout>
                  <c:x val="-3.4707158351409931E-2"/>
                  <c:y val="5.555555555555550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85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05-4A62-BDBB-6F5FB9639E67}"/>
                </c:ext>
              </c:extLst>
            </c:dLbl>
            <c:dLbl>
              <c:idx val="20"/>
              <c:layout>
                <c:manualLayout>
                  <c:x val="-6.3629790310918311E-2"/>
                  <c:y val="-3.70370370370370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89-90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05-4A62-BDBB-6F5FB9639E67}"/>
                </c:ext>
              </c:extLst>
            </c:dLbl>
            <c:dLbl>
              <c:idx val="23"/>
              <c:layout>
                <c:manualLayout>
                  <c:x val="-2.3138105567606652E-2"/>
                  <c:y val="-3.70370370370370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93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805-4A62-BDBB-6F5FB9639E67}"/>
                </c:ext>
              </c:extLst>
            </c:dLbl>
            <c:dLbl>
              <c:idx val="26"/>
              <c:layout>
                <c:manualLayout>
                  <c:x val="-4.9168474331164169E-2"/>
                  <c:y val="3.240704286964133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96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805-4A62-BDBB-6F5FB9639E67}"/>
                </c:ext>
              </c:extLst>
            </c:dLbl>
            <c:dLbl>
              <c:idx val="30"/>
              <c:layout>
                <c:manualLayout>
                  <c:x val="-4.3383947939262583E-2"/>
                  <c:y val="-2.777777777777782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2000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805-4A62-BDBB-6F5FB9639E67}"/>
                </c:ext>
              </c:extLst>
            </c:dLbl>
            <c:dLbl>
              <c:idx val="34"/>
              <c:layout>
                <c:manualLayout>
                  <c:x val="-4.9168474331164148E-2"/>
                  <c:y val="-4.16666666666666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2004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805-4A62-BDBB-6F5FB9639E6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'Δ 3.1'!$A$4:$A$42</c:f>
              <c:strCache>
                <c:ptCount val="3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</c:strCache>
            </c:strRef>
          </c:cat>
          <c:val>
            <c:numRef>
              <c:f>'Δ 3.1'!$C$4:$C$42</c:f>
              <c:numCache>
                <c:formatCode>0.0</c:formatCode>
                <c:ptCount val="39"/>
                <c:pt idx="0">
                  <c:v>24.223654031999999</c:v>
                </c:pt>
                <c:pt idx="1">
                  <c:v>24.3322425</c:v>
                </c:pt>
                <c:pt idx="2">
                  <c:v>24.391445900000001</c:v>
                </c:pt>
                <c:pt idx="3">
                  <c:v>23.136292805</c:v>
                </c:pt>
                <c:pt idx="4">
                  <c:v>26.769966630999999</c:v>
                </c:pt>
                <c:pt idx="5">
                  <c:v>27.574898649000001</c:v>
                </c:pt>
                <c:pt idx="6">
                  <c:v>27.549686658999999</c:v>
                </c:pt>
                <c:pt idx="7">
                  <c:v>28.718263978</c:v>
                </c:pt>
                <c:pt idx="8">
                  <c:v>28.654652496000001</c:v>
                </c:pt>
                <c:pt idx="9">
                  <c:v>29.127416267000001</c:v>
                </c:pt>
                <c:pt idx="10">
                  <c:v>29.262149569000002</c:v>
                </c:pt>
                <c:pt idx="11">
                  <c:v>34.086873703999998</c:v>
                </c:pt>
                <c:pt idx="12">
                  <c:v>35.307163137000003</c:v>
                </c:pt>
                <c:pt idx="13">
                  <c:v>37.247671767</c:v>
                </c:pt>
                <c:pt idx="14">
                  <c:v>39.179134224000002</c:v>
                </c:pt>
                <c:pt idx="15">
                  <c:v>41.121622426999998</c:v>
                </c:pt>
                <c:pt idx="16">
                  <c:v>40.440701891000003</c:v>
                </c:pt>
                <c:pt idx="17">
                  <c:v>40.385454520000003</c:v>
                </c:pt>
                <c:pt idx="18">
                  <c:v>39.337723295000004</c:v>
                </c:pt>
                <c:pt idx="19">
                  <c:v>40.609421728999997</c:v>
                </c:pt>
                <c:pt idx="20">
                  <c:v>44.903589898</c:v>
                </c:pt>
                <c:pt idx="21">
                  <c:v>41.798652410999999</c:v>
                </c:pt>
                <c:pt idx="22">
                  <c:v>44.273908687000002</c:v>
                </c:pt>
                <c:pt idx="23">
                  <c:v>46.574335353000002</c:v>
                </c:pt>
                <c:pt idx="24">
                  <c:v>44.755427085999997</c:v>
                </c:pt>
                <c:pt idx="25">
                  <c:v>45.766614099000002</c:v>
                </c:pt>
                <c:pt idx="26">
                  <c:v>44.095267999000001</c:v>
                </c:pt>
                <c:pt idx="27">
                  <c:v>44.977767511000003</c:v>
                </c:pt>
                <c:pt idx="28">
                  <c:v>44.365846103000003</c:v>
                </c:pt>
                <c:pt idx="29">
                  <c:v>44.380545460999997</c:v>
                </c:pt>
                <c:pt idx="30">
                  <c:v>46.687749607999997</c:v>
                </c:pt>
                <c:pt idx="31">
                  <c:v>45.290629774999999</c:v>
                </c:pt>
                <c:pt idx="32">
                  <c:v>45.087662745999999</c:v>
                </c:pt>
                <c:pt idx="33">
                  <c:v>45.005096758000001</c:v>
                </c:pt>
                <c:pt idx="34">
                  <c:v>45.368228590000001</c:v>
                </c:pt>
                <c:pt idx="35">
                  <c:v>43.306468608000003</c:v>
                </c:pt>
                <c:pt idx="36">
                  <c:v>42.221931744999999</c:v>
                </c:pt>
                <c:pt idx="37">
                  <c:v>43.979694152999997</c:v>
                </c:pt>
                <c:pt idx="38">
                  <c:v>44.931717722999998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805-4A62-BDBB-6F5FB9639E67}"/>
            </c:ext>
          </c:extLst>
        </c:ser>
        <c:ser>
          <c:idx val="2"/>
          <c:order val="2"/>
          <c:tx>
            <c:strRef>
              <c:f>'Δ 3.1'!$B$3</c:f>
              <c:strCache>
                <c:ptCount val="1"/>
                <c:pt idx="0">
                  <c:v>Δημόσια έσοδα                % ΑΕΠ</c:v>
                </c:pt>
              </c:strCache>
            </c:strRef>
          </c:tx>
          <c:marker>
            <c:symbol val="none"/>
          </c:marker>
          <c:cat>
            <c:strRef>
              <c:f>'Δ 3.1'!$A$4:$A$42</c:f>
              <c:strCache>
                <c:ptCount val="3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</c:strCache>
            </c:strRef>
          </c:cat>
          <c:val>
            <c:numRef>
              <c:f>'Δ 3.1'!$B$4:$B$42</c:f>
              <c:numCache>
                <c:formatCode>0.0</c:formatCode>
                <c:ptCount val="39"/>
                <c:pt idx="0">
                  <c:v>24.857343949000001</c:v>
                </c:pt>
                <c:pt idx="1">
                  <c:v>24.42943416</c:v>
                </c:pt>
                <c:pt idx="2">
                  <c:v>24.401505235999998</c:v>
                </c:pt>
                <c:pt idx="3">
                  <c:v>23.102036437999999</c:v>
                </c:pt>
                <c:pt idx="4">
                  <c:v>25.563312367999998</c:v>
                </c:pt>
                <c:pt idx="5">
                  <c:v>24.954372835000001</c:v>
                </c:pt>
                <c:pt idx="6">
                  <c:v>26.073987773999999</c:v>
                </c:pt>
                <c:pt idx="7">
                  <c:v>26.472949925000002</c:v>
                </c:pt>
                <c:pt idx="8">
                  <c:v>26.061401734</c:v>
                </c:pt>
                <c:pt idx="9">
                  <c:v>26.981946135000001</c:v>
                </c:pt>
                <c:pt idx="10">
                  <c:v>26.924848342000001</c:v>
                </c:pt>
                <c:pt idx="11">
                  <c:v>26.326167124000001</c:v>
                </c:pt>
                <c:pt idx="12">
                  <c:v>28.768839538000002</c:v>
                </c:pt>
                <c:pt idx="13">
                  <c:v>30.499651671999999</c:v>
                </c:pt>
                <c:pt idx="14">
                  <c:v>31.623365146000001</c:v>
                </c:pt>
                <c:pt idx="15">
                  <c:v>30.748415342000001</c:v>
                </c:pt>
                <c:pt idx="16">
                  <c:v>31.852783321</c:v>
                </c:pt>
                <c:pt idx="17">
                  <c:v>31.824500296</c:v>
                </c:pt>
                <c:pt idx="18">
                  <c:v>28.997852130999998</c:v>
                </c:pt>
                <c:pt idx="19">
                  <c:v>28.464530238999998</c:v>
                </c:pt>
                <c:pt idx="20">
                  <c:v>30.863482608999998</c:v>
                </c:pt>
                <c:pt idx="21">
                  <c:v>31.93519191</c:v>
                </c:pt>
                <c:pt idx="22">
                  <c:v>33.341142327</c:v>
                </c:pt>
                <c:pt idx="23">
                  <c:v>34.634807385000002</c:v>
                </c:pt>
                <c:pt idx="24">
                  <c:v>36.492954408000003</c:v>
                </c:pt>
                <c:pt idx="25">
                  <c:v>36.696390334999997</c:v>
                </c:pt>
                <c:pt idx="26">
                  <c:v>37.451295887000001</c:v>
                </c:pt>
                <c:pt idx="27">
                  <c:v>39.084286515000002</c:v>
                </c:pt>
                <c:pt idx="28">
                  <c:v>40.545469048999998</c:v>
                </c:pt>
                <c:pt idx="29">
                  <c:v>41.284268730000001</c:v>
                </c:pt>
                <c:pt idx="30">
                  <c:v>42.953522126000003</c:v>
                </c:pt>
                <c:pt idx="31">
                  <c:v>40.850211264999999</c:v>
                </c:pt>
                <c:pt idx="32">
                  <c:v>40.252235352</c:v>
                </c:pt>
                <c:pt idx="33">
                  <c:v>39.256873091000003</c:v>
                </c:pt>
                <c:pt idx="34">
                  <c:v>37.97841098</c:v>
                </c:pt>
                <c:pt idx="35">
                  <c:v>38.057659647000001</c:v>
                </c:pt>
                <c:pt idx="36">
                  <c:v>39.149327048000004</c:v>
                </c:pt>
                <c:pt idx="37">
                  <c:v>40.069628371999997</c:v>
                </c:pt>
                <c:pt idx="38">
                  <c:v>39.899332409000003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805-4A62-BDBB-6F5FB9639E67}"/>
            </c:ext>
          </c:extLst>
        </c:ser>
        <c:ser>
          <c:idx val="3"/>
          <c:order val="3"/>
          <c:tx>
            <c:strRef>
              <c:f>'Δ 3.1'!$C$3</c:f>
              <c:strCache>
                <c:ptCount val="1"/>
                <c:pt idx="0">
                  <c:v>Δημόσιες Δαπάνες        % ΑΕΠ</c:v>
                </c:pt>
              </c:strCache>
            </c:strRef>
          </c:tx>
          <c:marker>
            <c:symbol val="none"/>
          </c:marker>
          <c:cat>
            <c:strRef>
              <c:f>'Δ 3.1'!$A$4:$A$42</c:f>
              <c:strCache>
                <c:ptCount val="39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</c:strCache>
            </c:strRef>
          </c:cat>
          <c:val>
            <c:numRef>
              <c:f>'Δ 3.1'!$C$4:$C$42</c:f>
              <c:numCache>
                <c:formatCode>0.0</c:formatCode>
                <c:ptCount val="39"/>
                <c:pt idx="0">
                  <c:v>24.223654031999999</c:v>
                </c:pt>
                <c:pt idx="1">
                  <c:v>24.3322425</c:v>
                </c:pt>
                <c:pt idx="2">
                  <c:v>24.391445900000001</c:v>
                </c:pt>
                <c:pt idx="3">
                  <c:v>23.136292805</c:v>
                </c:pt>
                <c:pt idx="4">
                  <c:v>26.769966630999999</c:v>
                </c:pt>
                <c:pt idx="5">
                  <c:v>27.574898649000001</c:v>
                </c:pt>
                <c:pt idx="6">
                  <c:v>27.549686658999999</c:v>
                </c:pt>
                <c:pt idx="7">
                  <c:v>28.718263978</c:v>
                </c:pt>
                <c:pt idx="8">
                  <c:v>28.654652496000001</c:v>
                </c:pt>
                <c:pt idx="9">
                  <c:v>29.127416267000001</c:v>
                </c:pt>
                <c:pt idx="10">
                  <c:v>29.262149569000002</c:v>
                </c:pt>
                <c:pt idx="11">
                  <c:v>34.086873703999998</c:v>
                </c:pt>
                <c:pt idx="12">
                  <c:v>35.307163137000003</c:v>
                </c:pt>
                <c:pt idx="13">
                  <c:v>37.247671767</c:v>
                </c:pt>
                <c:pt idx="14">
                  <c:v>39.179134224000002</c:v>
                </c:pt>
                <c:pt idx="15">
                  <c:v>41.121622426999998</c:v>
                </c:pt>
                <c:pt idx="16">
                  <c:v>40.440701891000003</c:v>
                </c:pt>
                <c:pt idx="17">
                  <c:v>40.385454520000003</c:v>
                </c:pt>
                <c:pt idx="18">
                  <c:v>39.337723295000004</c:v>
                </c:pt>
                <c:pt idx="19">
                  <c:v>40.609421728999997</c:v>
                </c:pt>
                <c:pt idx="20">
                  <c:v>44.903589898</c:v>
                </c:pt>
                <c:pt idx="21">
                  <c:v>41.798652410999999</c:v>
                </c:pt>
                <c:pt idx="22">
                  <c:v>44.273908687000002</c:v>
                </c:pt>
                <c:pt idx="23">
                  <c:v>46.574335353000002</c:v>
                </c:pt>
                <c:pt idx="24">
                  <c:v>44.755427085999997</c:v>
                </c:pt>
                <c:pt idx="25">
                  <c:v>45.766614099000002</c:v>
                </c:pt>
                <c:pt idx="26">
                  <c:v>44.095267999000001</c:v>
                </c:pt>
                <c:pt idx="27">
                  <c:v>44.977767511000003</c:v>
                </c:pt>
                <c:pt idx="28">
                  <c:v>44.365846103000003</c:v>
                </c:pt>
                <c:pt idx="29">
                  <c:v>44.380545460999997</c:v>
                </c:pt>
                <c:pt idx="30">
                  <c:v>46.687749607999997</c:v>
                </c:pt>
                <c:pt idx="31">
                  <c:v>45.290629774999999</c:v>
                </c:pt>
                <c:pt idx="32">
                  <c:v>45.087662745999999</c:v>
                </c:pt>
                <c:pt idx="33">
                  <c:v>45.005096758000001</c:v>
                </c:pt>
                <c:pt idx="34">
                  <c:v>45.368228590000001</c:v>
                </c:pt>
                <c:pt idx="35">
                  <c:v>43.306468608000003</c:v>
                </c:pt>
                <c:pt idx="36">
                  <c:v>42.221931744999999</c:v>
                </c:pt>
                <c:pt idx="37">
                  <c:v>43.979694152999997</c:v>
                </c:pt>
                <c:pt idx="38">
                  <c:v>44.931717722999998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805-4A62-BDBB-6F5FB9639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185600"/>
        <c:axId val="253186384"/>
      </c:lineChart>
      <c:catAx>
        <c:axId val="25318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53186384"/>
        <c:crosses val="autoZero"/>
        <c:auto val="1"/>
        <c:lblAlgn val="ctr"/>
        <c:lblOffset val="100"/>
        <c:noMultiLvlLbl val="0"/>
      </c:catAx>
      <c:valAx>
        <c:axId val="253186384"/>
        <c:scaling>
          <c:orientation val="minMax"/>
          <c:min val="2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31856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Sheet1!$Q$25</c:f>
              <c:strCache>
                <c:ptCount val="1"/>
                <c:pt idx="0">
                  <c:v>μεγέθυνση προϊόντος</c:v>
                </c:pt>
              </c:strCache>
            </c:strRef>
          </c:tx>
          <c:marker>
            <c:symbol val="none"/>
          </c:marker>
          <c:cat>
            <c:numRef>
              <c:f>Sheet1!$P$26:$P$46</c:f>
              <c:numCache>
                <c:formatCode>General</c:formatCod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numCache>
            </c:numRef>
          </c:cat>
          <c:val>
            <c:numRef>
              <c:f>Sheet1!$Q$26:$Q$46</c:f>
              <c:numCache>
                <c:formatCode>General</c:formatCode>
                <c:ptCount val="21"/>
                <c:pt idx="1">
                  <c:v>0.69237892599999995</c:v>
                </c:pt>
                <c:pt idx="2">
                  <c:v>-1.62516058</c:v>
                </c:pt>
                <c:pt idx="3">
                  <c:v>1.960669</c:v>
                </c:pt>
                <c:pt idx="4">
                  <c:v>2.0566416140000001</c:v>
                </c:pt>
                <c:pt idx="5">
                  <c:v>2.3040696679999999</c:v>
                </c:pt>
                <c:pt idx="6">
                  <c:v>3.5099274239999998</c:v>
                </c:pt>
                <c:pt idx="7">
                  <c:v>3.2542134219999999</c:v>
                </c:pt>
                <c:pt idx="8">
                  <c:v>3.3065794500000001</c:v>
                </c:pt>
                <c:pt idx="9">
                  <c:v>4.2852984650000003</c:v>
                </c:pt>
                <c:pt idx="10">
                  <c:v>4.0280319459999996</c:v>
                </c:pt>
                <c:pt idx="11">
                  <c:v>3.3248096820000002</c:v>
                </c:pt>
                <c:pt idx="12">
                  <c:v>5.6099385719999999</c:v>
                </c:pt>
                <c:pt idx="13">
                  <c:v>4.1848392759999999</c:v>
                </c:pt>
                <c:pt idx="14">
                  <c:v>2.2295294939999999</c:v>
                </c:pt>
                <c:pt idx="15">
                  <c:v>5.2518204879999999</c:v>
                </c:pt>
                <c:pt idx="16">
                  <c:v>2.908962335</c:v>
                </c:pt>
                <c:pt idx="17">
                  <c:v>-0.15663874799999999</c:v>
                </c:pt>
                <c:pt idx="18">
                  <c:v>-3.3591130900000001</c:v>
                </c:pt>
                <c:pt idx="19">
                  <c:v>-3.645220863</c:v>
                </c:pt>
                <c:pt idx="20">
                  <c:v>-5.8164314770000001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8-4C68-8FA1-8C411232D6B3}"/>
            </c:ext>
          </c:extLst>
        </c:ser>
        <c:ser>
          <c:idx val="1"/>
          <c:order val="1"/>
          <c:tx>
            <c:strRef>
              <c:f>Sheet1!$R$25</c:f>
              <c:strCache>
                <c:ptCount val="1"/>
                <c:pt idx="0">
                  <c:v>δημοσιονομικό έλλειμμα</c:v>
                </c:pt>
              </c:strCache>
            </c:strRef>
          </c:tx>
          <c:marker>
            <c:symbol val="none"/>
          </c:marker>
          <c:cat>
            <c:numRef>
              <c:f>Sheet1!$P$26:$P$46</c:f>
              <c:numCache>
                <c:formatCode>General</c:formatCod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</c:numCache>
            </c:numRef>
          </c:cat>
          <c:val>
            <c:numRef>
              <c:f>Sheet1!$R$26:$R$46</c:f>
              <c:numCache>
                <c:formatCode>General</c:formatCode>
                <c:ptCount val="21"/>
                <c:pt idx="0">
                  <c:v>-9.9478839000000008</c:v>
                </c:pt>
                <c:pt idx="1">
                  <c:v>-11.0263414</c:v>
                </c:pt>
                <c:pt idx="2">
                  <c:v>-12.0417205</c:v>
                </c:pt>
                <c:pt idx="3">
                  <c:v>-8.3331921999999992</c:v>
                </c:pt>
                <c:pt idx="4">
                  <c:v>-9.1489837000000005</c:v>
                </c:pt>
                <c:pt idx="5">
                  <c:v>-6.7033560000000003</c:v>
                </c:pt>
                <c:pt idx="6">
                  <c:v>-5.9482358</c:v>
                </c:pt>
                <c:pt idx="7">
                  <c:v>-3.8568647999999999</c:v>
                </c:pt>
                <c:pt idx="8">
                  <c:v>-3.1253559000000002</c:v>
                </c:pt>
                <c:pt idx="9">
                  <c:v>-3.7684160000000002</c:v>
                </c:pt>
                <c:pt idx="10">
                  <c:v>-4.4811063000000004</c:v>
                </c:pt>
                <c:pt idx="11">
                  <c:v>-4.8797300999999997</c:v>
                </c:pt>
                <c:pt idx="12">
                  <c:v>-5.7665306999999997</c:v>
                </c:pt>
                <c:pt idx="13">
                  <c:v>-7.4897882999999998</c:v>
                </c:pt>
                <c:pt idx="14">
                  <c:v>-5.6348193999999996</c:v>
                </c:pt>
                <c:pt idx="15">
                  <c:v>-6.0279705000000003</c:v>
                </c:pt>
                <c:pt idx="16">
                  <c:v>-6.8011545</c:v>
                </c:pt>
                <c:pt idx="17">
                  <c:v>-9.9115576000000001</c:v>
                </c:pt>
                <c:pt idx="18">
                  <c:v>-15.785565699999999</c:v>
                </c:pt>
                <c:pt idx="19">
                  <c:v>-10.7615763</c:v>
                </c:pt>
                <c:pt idx="20">
                  <c:v>-8.9060766999999998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8-4C68-8FA1-8C411232D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3248064"/>
        <c:axId val="255195584"/>
      </c:lineChart>
      <c:catAx>
        <c:axId val="2532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55195584"/>
        <c:crosses val="autoZero"/>
        <c:auto val="1"/>
        <c:lblAlgn val="ctr"/>
        <c:lblOffset val="100"/>
        <c:noMultiLvlLbl val="0"/>
      </c:catAx>
      <c:valAx>
        <c:axId val="2551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53248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l-GR" sz="2800" dirty="0"/>
              <a:t>Δημοσιονομικό Ισοζύγιο</a:t>
            </a:r>
            <a:r>
              <a:rPr lang="en-US" sz="2800" dirty="0"/>
              <a:t>                </a:t>
            </a:r>
            <a:r>
              <a:rPr lang="el-GR" sz="2800" dirty="0"/>
              <a:t>Πρωτογενές Ισοζύγιο</a:t>
            </a:r>
            <a:r>
              <a:rPr lang="en-US" sz="2800" dirty="0"/>
              <a:t>,</a:t>
            </a:r>
            <a:r>
              <a:rPr lang="el-GR" sz="2800" baseline="0" dirty="0"/>
              <a:t> 2006-2014</a:t>
            </a:r>
            <a:endParaRPr lang="el-GR" sz="2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AmecoCurrent!$B$12</c:f>
              <c:strCache>
                <c:ptCount val="1"/>
                <c:pt idx="0">
                  <c:v>Δημοσιονομικό Ισοζύγιο</c:v>
                </c:pt>
              </c:strCache>
            </c:strRef>
          </c:tx>
          <c:marker>
            <c:symbol val="none"/>
          </c:marker>
          <c:cat>
            <c:numRef>
              <c:f>AmecoCurrent!$A$13:$A$21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AmecoCurrent!$B$13:$B$21</c:f>
              <c:numCache>
                <c:formatCode>General</c:formatCode>
                <c:ptCount val="9"/>
                <c:pt idx="0">
                  <c:v>-6.1084050999999997</c:v>
                </c:pt>
                <c:pt idx="1">
                  <c:v>-6.7198954999999998</c:v>
                </c:pt>
                <c:pt idx="2">
                  <c:v>-9.9051615999999996</c:v>
                </c:pt>
                <c:pt idx="3">
                  <c:v>-15.245692399999999</c:v>
                </c:pt>
                <c:pt idx="4">
                  <c:v>-11.067592100000001</c:v>
                </c:pt>
                <c:pt idx="5">
                  <c:v>-10.1231276</c:v>
                </c:pt>
                <c:pt idx="6">
                  <c:v>-8.6012646000000004</c:v>
                </c:pt>
                <c:pt idx="7">
                  <c:v>-12.199761000000001</c:v>
                </c:pt>
                <c:pt idx="8">
                  <c:v>-2.4998811999999999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3F-4464-919F-1B2D1D09F8A8}"/>
            </c:ext>
          </c:extLst>
        </c:ser>
        <c:ser>
          <c:idx val="1"/>
          <c:order val="1"/>
          <c:tx>
            <c:strRef>
              <c:f>AmecoCurrent!$C$12</c:f>
              <c:strCache>
                <c:ptCount val="1"/>
                <c:pt idx="0">
                  <c:v>Πρωτογενές Ισοζύγιο</c:v>
                </c:pt>
              </c:strCache>
            </c:strRef>
          </c:tx>
          <c:marker>
            <c:symbol val="none"/>
          </c:marker>
          <c:cat>
            <c:numRef>
              <c:f>AmecoCurrent!$A$13:$A$21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AmecoCurrent!$C$13:$C$21</c:f>
              <c:numCache>
                <c:formatCode>General</c:formatCode>
                <c:ptCount val="9"/>
                <c:pt idx="0">
                  <c:v>-1.6200633</c:v>
                </c:pt>
                <c:pt idx="1">
                  <c:v>-2.1311594999999999</c:v>
                </c:pt>
                <c:pt idx="2">
                  <c:v>-4.9744729000000003</c:v>
                </c:pt>
                <c:pt idx="3">
                  <c:v>-10.22655</c:v>
                </c:pt>
                <c:pt idx="4">
                  <c:v>-5.2163918000000002</c:v>
                </c:pt>
                <c:pt idx="5">
                  <c:v>-2.8712118000000002</c:v>
                </c:pt>
                <c:pt idx="6">
                  <c:v>-3.5848901</c:v>
                </c:pt>
                <c:pt idx="7">
                  <c:v>-8.2142975000000007</c:v>
                </c:pt>
                <c:pt idx="8">
                  <c:v>1.7184885000000001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3F-4464-919F-1B2D1D09F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191664"/>
        <c:axId val="255193624"/>
      </c:lineChart>
      <c:catAx>
        <c:axId val="25519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193624"/>
        <c:crosses val="autoZero"/>
        <c:auto val="1"/>
        <c:lblAlgn val="ctr"/>
        <c:lblOffset val="100"/>
        <c:noMultiLvlLbl val="0"/>
      </c:catAx>
      <c:valAx>
        <c:axId val="255193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2551916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2800" dirty="0"/>
              <a:t>%</a:t>
            </a:r>
            <a:r>
              <a:rPr lang="en-US" sz="2800" dirty="0"/>
              <a:t> </a:t>
            </a:r>
            <a:r>
              <a:rPr lang="el-GR" sz="2800" dirty="0"/>
              <a:t>Δημόσιο Χρέος/ΑΕΠ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AmecoCurrent!$AO$9</c:f>
              <c:strCache>
                <c:ptCount val="1"/>
                <c:pt idx="0">
                  <c:v>Δημόσιο Χρέος/ΑΕΠ</c:v>
                </c:pt>
              </c:strCache>
            </c:strRef>
          </c:tx>
          <c:invertIfNegative val="0"/>
          <c:cat>
            <c:numRef>
              <c:f>AmecoCurrent!$AN$10:$AN$54</c:f>
              <c:numCache>
                <c:formatCode>General</c:formatCode>
                <c:ptCount val="4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</c:numCache>
            </c:numRef>
          </c:cat>
          <c:val>
            <c:numRef>
              <c:f>AmecoCurrent!$AO$10:$AO$54</c:f>
              <c:numCache>
                <c:formatCode>General</c:formatCode>
                <c:ptCount val="45"/>
                <c:pt idx="0">
                  <c:v>17.007899999999999</c:v>
                </c:pt>
                <c:pt idx="1">
                  <c:v>17.345400000000001</c:v>
                </c:pt>
                <c:pt idx="2">
                  <c:v>18.154399999999999</c:v>
                </c:pt>
                <c:pt idx="3">
                  <c:v>14.979799999999999</c:v>
                </c:pt>
                <c:pt idx="4">
                  <c:v>19.9605</c:v>
                </c:pt>
                <c:pt idx="5">
                  <c:v>17.332599999999999</c:v>
                </c:pt>
                <c:pt idx="6">
                  <c:v>16.875299999999999</c:v>
                </c:pt>
                <c:pt idx="7">
                  <c:v>17.022300000000001</c:v>
                </c:pt>
                <c:pt idx="8">
                  <c:v>22.0762</c:v>
                </c:pt>
                <c:pt idx="9">
                  <c:v>21.575900000000001</c:v>
                </c:pt>
                <c:pt idx="10">
                  <c:v>21.411799999999999</c:v>
                </c:pt>
                <c:pt idx="11">
                  <c:v>25.441199999999998</c:v>
                </c:pt>
                <c:pt idx="12">
                  <c:v>28.712900000000001</c:v>
                </c:pt>
                <c:pt idx="13">
                  <c:v>32.973700000000001</c:v>
                </c:pt>
                <c:pt idx="14">
                  <c:v>39.341799999999999</c:v>
                </c:pt>
                <c:pt idx="15">
                  <c:v>45.980800000000002</c:v>
                </c:pt>
                <c:pt idx="16">
                  <c:v>47.749200000000002</c:v>
                </c:pt>
                <c:pt idx="17">
                  <c:v>53.663200000000003</c:v>
                </c:pt>
                <c:pt idx="18">
                  <c:v>58.645200000000003</c:v>
                </c:pt>
                <c:pt idx="19">
                  <c:v>61.688699999999997</c:v>
                </c:pt>
                <c:pt idx="20">
                  <c:v>68.214699999999993</c:v>
                </c:pt>
                <c:pt idx="21">
                  <c:v>70.447599999999994</c:v>
                </c:pt>
                <c:pt idx="22">
                  <c:v>75.265000000000001</c:v>
                </c:pt>
                <c:pt idx="23">
                  <c:v>94.391499999999994</c:v>
                </c:pt>
                <c:pt idx="24">
                  <c:v>92.515500000000003</c:v>
                </c:pt>
                <c:pt idx="25">
                  <c:v>93.1691</c:v>
                </c:pt>
                <c:pt idx="26">
                  <c:v>94.623099999999994</c:v>
                </c:pt>
                <c:pt idx="27">
                  <c:v>91.756100000000004</c:v>
                </c:pt>
                <c:pt idx="28">
                  <c:v>89.203299999999999</c:v>
                </c:pt>
                <c:pt idx="29">
                  <c:v>88.504000000000005</c:v>
                </c:pt>
                <c:pt idx="30">
                  <c:v>99.635300000000001</c:v>
                </c:pt>
                <c:pt idx="31">
                  <c:v>100.0954</c:v>
                </c:pt>
                <c:pt idx="32">
                  <c:v>98.284199999999998</c:v>
                </c:pt>
                <c:pt idx="33">
                  <c:v>94.257099999999994</c:v>
                </c:pt>
                <c:pt idx="34">
                  <c:v>95.073499999999996</c:v>
                </c:pt>
                <c:pt idx="35">
                  <c:v>106.8454</c:v>
                </c:pt>
                <c:pt idx="36">
                  <c:v>103.4127</c:v>
                </c:pt>
                <c:pt idx="37">
                  <c:v>103.0752</c:v>
                </c:pt>
                <c:pt idx="38">
                  <c:v>109.30500000000001</c:v>
                </c:pt>
                <c:pt idx="39">
                  <c:v>126.7745</c:v>
                </c:pt>
                <c:pt idx="40">
                  <c:v>146.01079999999999</c:v>
                </c:pt>
                <c:pt idx="41">
                  <c:v>171.33600000000001</c:v>
                </c:pt>
                <c:pt idx="42">
                  <c:v>156.8922</c:v>
                </c:pt>
                <c:pt idx="43">
                  <c:v>174.92679999999999</c:v>
                </c:pt>
                <c:pt idx="44">
                  <c:v>176.30969999999999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B-454D-8013-47FCC71DC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194016"/>
        <c:axId val="255194800"/>
      </c:barChart>
      <c:catAx>
        <c:axId val="2551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194800"/>
        <c:crosses val="autoZero"/>
        <c:auto val="1"/>
        <c:lblAlgn val="ctr"/>
        <c:lblOffset val="100"/>
        <c:noMultiLvlLbl val="0"/>
      </c:catAx>
      <c:valAx>
        <c:axId val="25519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519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0.09761</cdr:x>
      <cdr:y>0.32292</cdr:y>
    </cdr:from>
    <cdr:to>
      <cdr:x>0.58134</cdr:x>
      <cdr:y>0.41667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6" y="885825"/>
          <a:ext cx="2124074" cy="2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400" dirty="0"/>
            <a:t>Δημόσιες Δαπάνες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0.61605</cdr:x>
      <cdr:y>0.55208</cdr:y>
    </cdr:from>
    <cdr:to>
      <cdr:x>0.98698</cdr:x>
      <cdr:y>0.64931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05100" y="1514475"/>
          <a:ext cx="16287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0.56616</cdr:x>
      <cdr:y>0.53889</cdr:y>
    </cdr:from>
    <cdr:to>
      <cdr:x>0.96746</cdr:x>
      <cdr:y>0.64236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86025" y="1478281"/>
          <a:ext cx="1762125" cy="28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000" dirty="0">
              <a:latin typeface="+mn-lt"/>
              <a:ea typeface="+mn-ea"/>
              <a:cs typeface="+mn-cs"/>
            </a:rPr>
            <a:t>Δημόσια έσοδα</a:t>
          </a:r>
          <a:endParaRPr lang="en-US" sz="2000" dirty="0"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0.89805</cdr:x>
      <cdr:y>0.26736</cdr:y>
    </cdr:from>
    <cdr:to>
      <cdr:x>1</cdr:x>
      <cdr:y>0.35764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05275" y="733425"/>
          <a:ext cx="4476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/>
            <a:t>2007</a:t>
          </a:r>
        </a:p>
      </cdr:txBody>
    </cdr:sp>
  </cdr:relSizeAnchor>
  <cdr:relSizeAnchor xmlns:cdr="http://schemas.openxmlformats.org/drawingml/2006/chartDrawing">
    <cdr:from>
      <cdr:x>0.09761</cdr:x>
      <cdr:y>0.32292</cdr:y>
    </cdr:from>
    <cdr:to>
      <cdr:x>0.58134</cdr:x>
      <cdr:y>0.41667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8626" y="885825"/>
          <a:ext cx="2124074" cy="257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0.61605</cdr:x>
      <cdr:y>0.55208</cdr:y>
    </cdr:from>
    <cdr:to>
      <cdr:x>0.98698</cdr:x>
      <cdr:y>0.64931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2705100" y="1514475"/>
          <a:ext cx="16287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l-GR" sz="110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0.56616</cdr:x>
      <cdr:y>0.53889</cdr:y>
    </cdr:from>
    <cdr:to>
      <cdr:x>0.96746</cdr:x>
      <cdr:y>0.64236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2486025" y="1478281"/>
          <a:ext cx="1762125" cy="28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solidFill>
              <a:srgbClr val="FF000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0.89805</cdr:x>
      <cdr:y>0.26736</cdr:y>
    </cdr:from>
    <cdr:to>
      <cdr:x>1</cdr:x>
      <cdr:y>0.35764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4105275" y="733425"/>
          <a:ext cx="4476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2007</a:t>
          </a:r>
        </a:p>
      </cdr:txBody>
    </cdr:sp>
  </cdr:relSizeAnchor>
  <cdr:relSizeAnchor xmlns:cdr="http://schemas.openxmlformats.org/drawingml/2006/chartDrawing">
    <cdr:from>
      <cdr:x>0.21692</cdr:x>
      <cdr:y>0.54861</cdr:y>
    </cdr:from>
    <cdr:to>
      <cdr:x>0.29935</cdr:x>
      <cdr:y>0.61458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952500" y="1504950"/>
          <a:ext cx="3619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000" dirty="0"/>
            <a:t>77</a:t>
          </a:r>
          <a:endParaRPr lang="en-US" sz="2000" dirty="0"/>
        </a:p>
      </cdr:txBody>
    </cdr:sp>
  </cdr:relSizeAnchor>
  <cdr:relSizeAnchor xmlns:cdr="http://schemas.openxmlformats.org/drawingml/2006/chartDrawing">
    <cdr:from>
      <cdr:x>0.12798</cdr:x>
      <cdr:y>0.61111</cdr:y>
    </cdr:from>
    <cdr:to>
      <cdr:x>0.21041</cdr:x>
      <cdr:y>0.6875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1975" y="1676400"/>
          <a:ext cx="3619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0.13666</cdr:x>
      <cdr:y>0.61458</cdr:y>
    </cdr:from>
    <cdr:to>
      <cdr:x>0.2256</cdr:x>
      <cdr:y>0.69444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00075" y="1685925"/>
          <a:ext cx="39052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800" dirty="0">
              <a:solidFill>
                <a:schemeClr val="tx1"/>
              </a:solidFill>
            </a:rPr>
            <a:t>74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B82CE-E320-417C-89F3-5645DA809CB2}" type="datetimeFigureOut">
              <a:rPr lang="el-GR" smtClean="0"/>
              <a:t>8/3/2022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26A6-6ABA-4CC3-BC03-87A7EF1D75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5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1160-9F18-4EAA-AD4F-BD346A484E86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1CBC-41C4-4CE1-B94F-E4CC9C687F2D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E8FEF-99CF-4C1A-BC15-4EA9625F530D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3FEF-573B-47FF-BDB6-A9BC732804C9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350C-D55E-4113-A210-E1AF040F2EA4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2BB5-B065-4FB5-8C21-4A39D12BAD7E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BDBAC-A3CF-445C-87DD-75EB15A4346C}" type="datetime1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2038A-579F-4D41-A52C-B88D052AA8A9}" type="datetime1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D6E3-1937-43B3-8031-121AA61A8B9D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4187-9533-4847-8BE7-4045ED1574BF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05E40-A34D-4B3C-A778-FD73030D883E}" type="datetime1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F18-3487-4C71-9D74-5499275A10B4}" type="datetime1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Δημοσιονομική πολιτική</a:t>
            </a:r>
            <a:br>
              <a:rPr lang="el-GR" dirty="0"/>
            </a:br>
            <a:r>
              <a:rPr lang="el-GR" dirty="0"/>
              <a:t> και ανάπτυξη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Εφαρμοσμένη Αναπτυξιακή Πολιτική</a:t>
            </a:r>
            <a:endParaRPr lang="en-US" dirty="0"/>
          </a:p>
          <a:p>
            <a:r>
              <a:rPr lang="en-US" dirty="0"/>
              <a:t>3o </a:t>
            </a:r>
            <a:r>
              <a:rPr lang="el-GR" dirty="0"/>
              <a:t>μάθημα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Εθνικό και Καποδιστριακό Πανεπιστήμιο Αθηνών</a:t>
            </a:r>
          </a:p>
          <a:p>
            <a:r>
              <a:rPr lang="el-GR" dirty="0"/>
              <a:t>Τμήμα Οικονομικών Επιστημών</a:t>
            </a:r>
          </a:p>
          <a:p>
            <a:r>
              <a:rPr lang="el-GR" dirty="0"/>
              <a:t>ΜΠΣ στην Εφαρμοσμένη Οικονομική και Χρηματοοικονομική</a:t>
            </a:r>
          </a:p>
        </p:txBody>
      </p:sp>
    </p:spTree>
    <p:extLst>
      <p:ext uri="{BB962C8B-B14F-4D97-AF65-F5344CB8AC3E}">
        <p14:creationId xmlns:p14="http://schemas.microsoft.com/office/powerpoint/2010/main" val="199471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063691"/>
              </p:ext>
            </p:extLst>
          </p:nvPr>
        </p:nvGraphicFramePr>
        <p:xfrm>
          <a:off x="1066800" y="11430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2286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Έλλάδα: δημοσιονομικό έλλειμμα και μεγέθυνση προϊόντος</a:t>
            </a:r>
            <a:endParaRPr lang="en-GB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Επίδραση στην οικονομική μεγέθυνση:</a:t>
            </a:r>
          </a:p>
          <a:p>
            <a:r>
              <a:rPr lang="el-GR" dirty="0"/>
              <a:t>Αμφιλεγόμενη.</a:t>
            </a:r>
          </a:p>
          <a:p>
            <a:r>
              <a:rPr lang="el-GR" dirty="0"/>
              <a:t>Θεωρητικά : η επέκταση του δημόσιου τομέα έχει επίδραση θετική, ή ουδέτερη επίδραση στη μεγέθυνση.</a:t>
            </a:r>
            <a:endParaRPr lang="en-US" dirty="0"/>
          </a:p>
          <a:p>
            <a:r>
              <a:rPr lang="el-GR" dirty="0"/>
              <a:t>Στην πραγματικότητα η επέκταση του δημόσιου τομέα μπορεί να έχει και αρνητικές επιδράσεις στην μεγέθυνση του προϊόντος.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Δημοσιονομική πολιτική και ΑΕΠ</a:t>
            </a:r>
            <a:br>
              <a:rPr lang="el-GR" dirty="0"/>
            </a:br>
            <a:endParaRPr lang="en-GB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el-GR" dirty="0"/>
              <a:t>Δημοσιονομική πολιτική: θετικές επιδράσεις</a:t>
            </a:r>
            <a:br>
              <a:rPr lang="el-GR" dirty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Παραδοσιακή προσέγγιση:</a:t>
            </a:r>
          </a:p>
          <a:p>
            <a:pPr lvl="1"/>
            <a:r>
              <a:rPr lang="el-GR" dirty="0"/>
              <a:t> (κεϋνσιανή παράδοση - ενεργός ζήτηση- πολλαπλασιαστής)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Δημοσιονομικός τομέας και προσφορά</a:t>
            </a:r>
          </a:p>
          <a:p>
            <a:pPr lvl="1"/>
            <a:r>
              <a:rPr lang="el-GR" dirty="0"/>
              <a:t>Δημόσιες δαπάνες ως συντελεστής παραγωγής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Δημόσιες δαπάνες και ενδογενής μεγέθυνση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0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Δημοσιονομική πολιτική και </a:t>
            </a:r>
            <a:r>
              <a:rPr lang="el-GR" dirty="0" err="1"/>
              <a:t>ρικαρντιανό</a:t>
            </a:r>
            <a:r>
              <a:rPr lang="el-GR" dirty="0"/>
              <a:t> ισοδύναμο:</a:t>
            </a:r>
          </a:p>
          <a:p>
            <a:pPr lvl="1"/>
            <a:r>
              <a:rPr lang="el-GR" dirty="0"/>
              <a:t>Επέκταση του δημόσιου τομέα προκαλεί αντίστοιχη μείωση της </a:t>
            </a:r>
            <a:r>
              <a:rPr lang="el-GR" i="1" dirty="0"/>
              <a:t>κατανάλωσης</a:t>
            </a:r>
            <a:r>
              <a:rPr lang="el-GR" dirty="0"/>
              <a:t>.</a:t>
            </a:r>
          </a:p>
          <a:p>
            <a:pPr lvl="1"/>
            <a:r>
              <a:rPr lang="el-GR" i="1" dirty="0"/>
              <a:t>Το ΑΕΠ δεν επηρεάζεται.</a:t>
            </a:r>
          </a:p>
          <a:p>
            <a:pPr marL="514350" indent="-514350">
              <a:buFont typeface="+mj-lt"/>
              <a:buAutoNum type="arabicPeriod"/>
            </a:pP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Παραγκωνισμός του ιδιωτικού τομέα</a:t>
            </a:r>
            <a:r>
              <a:rPr lang="el-GR" dirty="0"/>
              <a:t>: μειώνεται η ιδιωτική κατανάλωση και επένδυση.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Ορθολογικές προσδοκίες</a:t>
            </a:r>
          </a:p>
          <a:p>
            <a:endParaRPr lang="en-GB" dirty="0"/>
          </a:p>
          <a:p>
            <a:endParaRPr lang="el-GR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br>
              <a:rPr lang="en-US" sz="3600" dirty="0"/>
            </a:br>
            <a:r>
              <a:rPr lang="el-GR" sz="3600" dirty="0"/>
              <a:t>Δημοσιονομική πολιτική: ουδέτερη επίδραση</a:t>
            </a:r>
            <a:br>
              <a:rPr lang="el-GR" sz="3600" dirty="0"/>
            </a:br>
            <a:endParaRPr lang="en-GB" sz="3600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4CD4D9-2F08-47BB-8673-43D4A78FA9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Δημοσιονομική πολιτική: προβλήματα εφαρμογής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5F99E18-93C7-4F2F-B9EC-B2C44E74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Συντελεί στην εμφάνιση-δημιουργία:</a:t>
            </a:r>
          </a:p>
          <a:p>
            <a:r>
              <a:rPr lang="el-GR" dirty="0"/>
              <a:t>γραφειοκρατίας</a:t>
            </a:r>
          </a:p>
          <a:p>
            <a:r>
              <a:rPr lang="el-GR" dirty="0"/>
              <a:t>διαφθοράς</a:t>
            </a:r>
          </a:p>
          <a:p>
            <a:r>
              <a:rPr lang="el-GR" dirty="0"/>
              <a:t>Επίσης χρονική υστέρηση εφαρμογής</a:t>
            </a:r>
          </a:p>
          <a:p>
            <a:pPr lvl="1"/>
            <a:r>
              <a:rPr lang="el-GR" dirty="0"/>
              <a:t>Εσωτερική</a:t>
            </a:r>
          </a:p>
          <a:p>
            <a:pPr lvl="1"/>
            <a:r>
              <a:rPr lang="el-GR" dirty="0"/>
              <a:t>Εξωτερική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941F771-AF75-4EB1-9173-D3F067B8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l-GR" sz="3600" dirty="0"/>
            </a:br>
            <a:r>
              <a:rPr lang="el-GR" sz="3600" dirty="0"/>
              <a:t>Πώς επηρεάζει ο δημόσιος τομέας το ΑΕΠ σε πρακτικό επίπεδο;</a:t>
            </a:r>
            <a:br>
              <a:rPr lang="el-GR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Θετικές επιδράσεις</a:t>
            </a:r>
            <a:r>
              <a:rPr lang="el-GR" dirty="0"/>
              <a:t>:</a:t>
            </a:r>
          </a:p>
          <a:p>
            <a:r>
              <a:rPr lang="en-US" dirty="0"/>
              <a:t>Y</a:t>
            </a:r>
            <a:r>
              <a:rPr lang="el-GR" dirty="0" err="1"/>
              <a:t>ποδομές</a:t>
            </a:r>
            <a:endParaRPr lang="en-GB" dirty="0"/>
          </a:p>
          <a:p>
            <a:r>
              <a:rPr lang="el-GR" dirty="0"/>
              <a:t>Νομικό πλαίσιο </a:t>
            </a:r>
          </a:p>
          <a:p>
            <a:r>
              <a:rPr lang="el-GR" dirty="0"/>
              <a:t>Δικαστικό σύστημα</a:t>
            </a:r>
          </a:p>
          <a:p>
            <a:r>
              <a:rPr lang="en-US" dirty="0"/>
              <a:t>E</a:t>
            </a:r>
            <a:r>
              <a:rPr lang="el-GR" dirty="0"/>
              <a:t>κπαίδευση</a:t>
            </a:r>
          </a:p>
          <a:p>
            <a:r>
              <a:rPr lang="el-GR" dirty="0"/>
              <a:t>Άμυνα-ασφάλεια</a:t>
            </a:r>
          </a:p>
          <a:p>
            <a:r>
              <a:rPr lang="el-GR" dirty="0"/>
              <a:t>Προστασία δικαιωμάτων ιδιοκτησίας</a:t>
            </a:r>
          </a:p>
          <a:p>
            <a:r>
              <a:rPr lang="el-GR" dirty="0"/>
              <a:t>Διορθωτικές παρεμβάσεις στην ελεύθερη αγορά αγαθών και υπηρεσιών, εργασίας</a:t>
            </a:r>
          </a:p>
          <a:p>
            <a:r>
              <a:rPr lang="el-GR" dirty="0"/>
              <a:t>Αναδιανεμητικός μηχανισμός εισοδήματος (φορολογία)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Αρνητικές επιδράσεις</a:t>
            </a:r>
            <a:r>
              <a:rPr lang="el-GR" dirty="0"/>
              <a:t>:</a:t>
            </a:r>
          </a:p>
          <a:p>
            <a:r>
              <a:rPr lang="el-GR" dirty="0"/>
              <a:t>Αρνητικά κίνητρα με λανθασμένη φορολογία</a:t>
            </a:r>
          </a:p>
          <a:p>
            <a:r>
              <a:rPr lang="el-GR" dirty="0"/>
              <a:t>→ στρεβλή κατανομή των πόρων</a:t>
            </a:r>
          </a:p>
          <a:p>
            <a:r>
              <a:rPr lang="el-GR" dirty="0"/>
              <a:t>Γραφειοκρατία σε σχέση με τη λήψη αποφάσεων</a:t>
            </a:r>
          </a:p>
          <a:p>
            <a:r>
              <a:rPr lang="el-GR" dirty="0"/>
              <a:t>Χρονικές υστερήσεις</a:t>
            </a:r>
          </a:p>
          <a:p>
            <a:r>
              <a:rPr lang="el-GR" dirty="0"/>
              <a:t>Σχέση πολιτικού συστήματος με συμφέροντα συγκεκριμένων ομάδων</a:t>
            </a:r>
          </a:p>
          <a:p>
            <a:r>
              <a:rPr lang="el-GR" dirty="0"/>
              <a:t>Μηχανισμός δημοσίου (μονοπώλια, φοροεισπρακτικοί μηχανισμοί (δασμοί-ποσοστώσεις) νομοθεσία, παροχές) στην εξυπηρέτηση δυναμικών μειονοτήτων σε βάρος του συνόλου</a:t>
            </a:r>
            <a:endParaRPr lang="en-GB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Πηγές χρηματοδότησης των δημοσίων δαπανών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Σημασία για την ανάπτυξη:</a:t>
            </a:r>
          </a:p>
          <a:p>
            <a:r>
              <a:rPr lang="el-GR" dirty="0"/>
              <a:t>Από έσοδα του κράτους</a:t>
            </a:r>
          </a:p>
          <a:p>
            <a:pPr lvl="1"/>
            <a:r>
              <a:rPr lang="el-GR" dirty="0"/>
              <a:t>Φόροι – επιχειρηματική δραστηριότητα</a:t>
            </a:r>
          </a:p>
          <a:p>
            <a:pPr lvl="1"/>
            <a:r>
              <a:rPr lang="el-GR" dirty="0"/>
              <a:t>ή </a:t>
            </a:r>
          </a:p>
          <a:p>
            <a:r>
              <a:rPr lang="el-GR" dirty="0"/>
              <a:t>Δανεισμός (υψηλά επιτόκια, μείωση ιδιωτικών επενδύσεων, επιβάρυνση μελλοντικών δαπανών-φόρων)</a:t>
            </a:r>
          </a:p>
          <a:p>
            <a:pPr lvl="1"/>
            <a:r>
              <a:rPr lang="el-GR" dirty="0"/>
              <a:t>Εσωτερικός – εξωτερικός δανεισμός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83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Χρηματοδότηση του ελλείμματος με χρέος (δανεισμός)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Χρηματοδότηση των ελλειμμάτων:</a:t>
            </a:r>
          </a:p>
          <a:p>
            <a:r>
              <a:rPr lang="el-GR" dirty="0"/>
              <a:t>Δανεισμός από την Κεντρική Τράπεζα (έκδοση νέου χρήματος-</a:t>
            </a:r>
            <a:r>
              <a:rPr lang="el-GR" dirty="0" err="1"/>
              <a:t>νομισματοποίηση</a:t>
            </a:r>
            <a:r>
              <a:rPr lang="el-GR" dirty="0"/>
              <a:t> του χρέους)</a:t>
            </a:r>
          </a:p>
          <a:p>
            <a:r>
              <a:rPr lang="el-GR" dirty="0"/>
              <a:t>Δανεισμός από ιδιώτες ή άλλα χρηματοπιστωτικά ιδρύματα (τράπεζες ή άλλα διεθνή επενδυτικά ιδρύματα)έκδοση ομολόγων μέσω Κ.Τ.</a:t>
            </a:r>
          </a:p>
          <a:p>
            <a:r>
              <a:rPr lang="el-GR" dirty="0"/>
              <a:t>Πώληση περιουσιακών στοιχείων (αποκρατικοποίηση δημοσίων επιχειρήσεων)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sz="4000" dirty="0"/>
              <a:t>Ελλάδα</a:t>
            </a:r>
            <a:r>
              <a:rPr lang="el-GR" dirty="0"/>
              <a:t>  πριν 2010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Χρηματοδότηση των ελλειμμάτων:</a:t>
            </a:r>
          </a:p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Δανεισμός</a:t>
            </a:r>
            <a:r>
              <a:rPr lang="el-GR" dirty="0"/>
              <a:t> σε μορφή </a:t>
            </a:r>
          </a:p>
          <a:p>
            <a:r>
              <a:rPr lang="el-GR" b="1" dirty="0"/>
              <a:t>τίτλων βραχυχρόνιας διάρκειας </a:t>
            </a:r>
            <a:r>
              <a:rPr lang="el-GR" dirty="0"/>
              <a:t>(έντοκα γραμμάτια του δημοσίου)2008: 3,1% χρέους.</a:t>
            </a:r>
          </a:p>
          <a:p>
            <a:r>
              <a:rPr lang="el-GR" b="1" dirty="0"/>
              <a:t>ομολόγα</a:t>
            </a:r>
            <a:r>
              <a:rPr lang="el-GR" dirty="0"/>
              <a:t> (τίτλοι μακροχρόνιας διάρκειας) 2008: 82,6%.</a:t>
            </a:r>
          </a:p>
          <a:p>
            <a:r>
              <a:rPr lang="el-GR" dirty="0"/>
              <a:t>1-5 έτη μεσοπρόθεσμα</a:t>
            </a:r>
          </a:p>
          <a:p>
            <a:r>
              <a:rPr lang="el-GR" dirty="0"/>
              <a:t>΄Η μακροπρόθεσμα (έως 10 έτη)</a:t>
            </a:r>
          </a:p>
          <a:p>
            <a:r>
              <a:rPr lang="el-GR" dirty="0"/>
              <a:t>Μεγαλύτεροι δανειστές του κράτους ήταν οι ελληνικές τράπεζες (65%).</a:t>
            </a:r>
          </a:p>
          <a:p>
            <a:r>
              <a:rPr lang="el-GR" b="1" dirty="0"/>
              <a:t>Ιδιωτικοποιήσεις</a:t>
            </a:r>
            <a:r>
              <a:rPr lang="el-GR" dirty="0"/>
              <a:t> δημοσίων επιχειρήσεων.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664514"/>
              </p:ext>
            </p:extLst>
          </p:nvPr>
        </p:nvGraphicFramePr>
        <p:xfrm>
          <a:off x="228600" y="11430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93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Δημοσιονομικά ελλείμματα και χρέος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δημοσιονομικά ελλείμματα αυξάνουν το δημόσιο χρέος:</a:t>
            </a:r>
          </a:p>
          <a:p>
            <a:r>
              <a:rPr lang="el-GR" dirty="0"/>
              <a:t>Δημοσιονομικό ισοζύγιο: </a:t>
            </a:r>
            <a:r>
              <a:rPr lang="en-GB" dirty="0" err="1"/>
              <a:t>X</a:t>
            </a:r>
            <a:r>
              <a:rPr lang="en-GB" baseline="-25000" dirty="0" err="1"/>
              <a:t>t</a:t>
            </a:r>
            <a:r>
              <a:rPr lang="en-GB" dirty="0"/>
              <a:t> </a:t>
            </a:r>
            <a:r>
              <a:rPr lang="el-GR" dirty="0"/>
              <a:t>-</a:t>
            </a:r>
            <a:r>
              <a:rPr lang="en-GB" dirty="0"/>
              <a:t> </a:t>
            </a:r>
            <a:r>
              <a:rPr lang="en-GB" dirty="0" err="1"/>
              <a:t>rB</a:t>
            </a:r>
            <a:r>
              <a:rPr lang="en-GB" baseline="-25000" dirty="0" err="1"/>
              <a:t>t</a:t>
            </a:r>
            <a:endParaRPr lang="el-GR" baseline="-25000" dirty="0"/>
          </a:p>
          <a:p>
            <a:r>
              <a:rPr lang="el-GR" dirty="0"/>
              <a:t>Πρωτογενές δημοσιονομικό ισοζύγιο: </a:t>
            </a:r>
            <a:r>
              <a:rPr lang="en-GB" dirty="0" err="1"/>
              <a:t>X</a:t>
            </a:r>
            <a:r>
              <a:rPr lang="en-GB" baseline="-25000" dirty="0" err="1"/>
              <a:t>t</a:t>
            </a:r>
            <a:r>
              <a:rPr lang="en-GB" dirty="0"/>
              <a:t> </a:t>
            </a:r>
            <a:r>
              <a:rPr lang="el-GR" dirty="0"/>
              <a:t>=</a:t>
            </a:r>
            <a:r>
              <a:rPr lang="en-US" dirty="0"/>
              <a:t>R</a:t>
            </a:r>
            <a:r>
              <a:rPr lang="en-GB" baseline="-25000" dirty="0"/>
              <a:t>t</a:t>
            </a:r>
            <a:r>
              <a:rPr lang="en-US" dirty="0"/>
              <a:t>-G</a:t>
            </a:r>
            <a:r>
              <a:rPr lang="en-GB" baseline="-25000" dirty="0"/>
              <a:t>t</a:t>
            </a:r>
            <a:endParaRPr lang="en-US" dirty="0"/>
          </a:p>
          <a:p>
            <a:r>
              <a:rPr lang="en-US" dirty="0"/>
              <a:t>R</a:t>
            </a:r>
            <a:r>
              <a:rPr lang="en-GB" baseline="-25000" dirty="0"/>
              <a:t>t</a:t>
            </a:r>
            <a:r>
              <a:rPr lang="en-US" dirty="0"/>
              <a:t>:</a:t>
            </a:r>
            <a:r>
              <a:rPr lang="el-GR" dirty="0"/>
              <a:t> έσοδα,   </a:t>
            </a:r>
            <a:r>
              <a:rPr lang="en-US" dirty="0"/>
              <a:t>G</a:t>
            </a:r>
            <a:r>
              <a:rPr lang="en-GB" baseline="-25000" dirty="0"/>
              <a:t>t</a:t>
            </a:r>
            <a:r>
              <a:rPr lang="en-US" dirty="0"/>
              <a:t>:</a:t>
            </a:r>
            <a:r>
              <a:rPr lang="el-GR" dirty="0"/>
              <a:t> δαπάνες.</a:t>
            </a:r>
          </a:p>
          <a:p>
            <a:r>
              <a:rPr lang="el-GR" dirty="0"/>
              <a:t>Β</a:t>
            </a:r>
            <a:r>
              <a:rPr lang="en-GB" baseline="-25000" dirty="0"/>
              <a:t>t</a:t>
            </a:r>
            <a:r>
              <a:rPr lang="en-GB" dirty="0"/>
              <a:t> = B</a:t>
            </a:r>
            <a:r>
              <a:rPr lang="en-GB" baseline="-25000" dirty="0"/>
              <a:t>t-1</a:t>
            </a:r>
            <a:r>
              <a:rPr lang="en-GB" dirty="0"/>
              <a:t> </a:t>
            </a:r>
            <a:r>
              <a:rPr lang="el-GR" dirty="0"/>
              <a:t>–</a:t>
            </a:r>
            <a:r>
              <a:rPr lang="en-GB" dirty="0"/>
              <a:t> </a:t>
            </a:r>
            <a:r>
              <a:rPr lang="el-GR" dirty="0"/>
              <a:t>(</a:t>
            </a:r>
            <a:r>
              <a:rPr lang="en-GB" dirty="0" err="1"/>
              <a:t>X</a:t>
            </a:r>
            <a:r>
              <a:rPr lang="en-GB" baseline="-25000" dirty="0" err="1"/>
              <a:t>t</a:t>
            </a:r>
            <a:r>
              <a:rPr lang="en-GB" dirty="0"/>
              <a:t> </a:t>
            </a:r>
            <a:r>
              <a:rPr lang="el-GR" dirty="0"/>
              <a:t>–</a:t>
            </a:r>
            <a:r>
              <a:rPr lang="en-GB" dirty="0"/>
              <a:t> </a:t>
            </a:r>
            <a:r>
              <a:rPr lang="en-GB" dirty="0" err="1"/>
              <a:t>rB</a:t>
            </a:r>
            <a:r>
              <a:rPr lang="en-GB" baseline="-25000" dirty="0" err="1"/>
              <a:t>t</a:t>
            </a:r>
            <a:r>
              <a:rPr lang="el-GR" dirty="0"/>
              <a:t>)</a:t>
            </a:r>
          </a:p>
          <a:p>
            <a:r>
              <a:rPr lang="el-GR" dirty="0"/>
              <a:t>Εκφράζονται ως ποσοστά του ΑΕΠ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 descr="C:\Documents and Settings\Lina.VIVI\Τα έγγραφά μου\Οι εικόνες μου\Διαβιβαστικό\Λαγγουράνης 00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5636"/>
            <a:ext cx="9220200" cy="62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75528"/>
            <a:ext cx="754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1771180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494539"/>
              </p:ext>
            </p:extLst>
          </p:nvPr>
        </p:nvGraphicFramePr>
        <p:xfrm>
          <a:off x="762000" y="457200"/>
          <a:ext cx="7467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784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 descr="C:\Documents and Settings\Lina.VIVI\Τα έγγραφά μου\Οι εικόνες μου\Διαβιβαστικό\Λαγγουράνης 0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754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46438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77359"/>
              </p:ext>
            </p:extLst>
          </p:nvPr>
        </p:nvGraphicFramePr>
        <p:xfrm>
          <a:off x="0" y="3048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2229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Μεγέθυνση – χρέος και ελλείμματα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/>
                  <a:t>Β</a:t>
                </a:r>
                <a:r>
                  <a:rPr lang="en-GB" baseline="-25000" dirty="0"/>
                  <a:t>t</a:t>
                </a:r>
                <a:r>
                  <a:rPr lang="en-GB" dirty="0"/>
                  <a:t> = B</a:t>
                </a:r>
                <a:r>
                  <a:rPr lang="en-GB" baseline="-25000" dirty="0"/>
                  <a:t>t-1</a:t>
                </a:r>
                <a:r>
                  <a:rPr lang="en-GB" dirty="0"/>
                  <a:t> </a:t>
                </a:r>
                <a:r>
                  <a:rPr lang="el-GR" dirty="0"/>
                  <a:t>–</a:t>
                </a:r>
                <a:r>
                  <a:rPr lang="en-GB" dirty="0"/>
                  <a:t> </a:t>
                </a:r>
                <a:r>
                  <a:rPr lang="el-GR" dirty="0"/>
                  <a:t>(</a:t>
                </a:r>
                <a:r>
                  <a:rPr lang="en-GB" dirty="0" err="1"/>
                  <a:t>X</a:t>
                </a:r>
                <a:r>
                  <a:rPr lang="en-GB" baseline="-25000" dirty="0" err="1"/>
                  <a:t>t</a:t>
                </a:r>
                <a:r>
                  <a:rPr lang="en-GB" dirty="0"/>
                  <a:t> </a:t>
                </a:r>
                <a:r>
                  <a:rPr lang="el-GR" dirty="0"/>
                  <a:t>–</a:t>
                </a:r>
                <a:r>
                  <a:rPr lang="en-GB" dirty="0"/>
                  <a:t> </a:t>
                </a:r>
                <a:r>
                  <a:rPr lang="en-GB" dirty="0" err="1"/>
                  <a:t>iB</a:t>
                </a:r>
                <a:r>
                  <a:rPr lang="en-GB" baseline="-25000" dirty="0" err="1"/>
                  <a:t>t</a:t>
                </a:r>
                <a:r>
                  <a:rPr lang="el-GR" dirty="0"/>
                  <a:t>)</a:t>
                </a:r>
                <a:r>
                  <a:rPr lang="el-GR" dirty="0">
                    <a:latin typeface="Lucida Sans Unicode"/>
                    <a:cs typeface="Lucida Sans Unicode"/>
                  </a:rPr>
                  <a:t>⇒</a:t>
                </a:r>
                <a:r>
                  <a:rPr lang="el-GR" dirty="0"/>
                  <a:t> Β</a:t>
                </a:r>
                <a:r>
                  <a:rPr lang="en-GB" baseline="-25000" dirty="0"/>
                  <a:t>t</a:t>
                </a:r>
                <a:r>
                  <a:rPr lang="en-GB" dirty="0"/>
                  <a:t> </a:t>
                </a:r>
                <a:r>
                  <a:rPr lang="el-GR" dirty="0"/>
                  <a:t>-</a:t>
                </a:r>
                <a:r>
                  <a:rPr lang="en-GB" dirty="0"/>
                  <a:t> B</a:t>
                </a:r>
                <a:r>
                  <a:rPr lang="en-GB" baseline="-25000" dirty="0"/>
                  <a:t>t-1</a:t>
                </a:r>
                <a:r>
                  <a:rPr lang="en-GB" dirty="0"/>
                  <a:t> </a:t>
                </a:r>
                <a:r>
                  <a:rPr lang="el-GR" dirty="0"/>
                  <a:t>= –</a:t>
                </a:r>
                <a:r>
                  <a:rPr lang="en-GB" dirty="0"/>
                  <a:t> </a:t>
                </a:r>
                <a:r>
                  <a:rPr lang="el-GR" dirty="0"/>
                  <a:t>(</a:t>
                </a:r>
                <a:r>
                  <a:rPr lang="en-GB" dirty="0" err="1"/>
                  <a:t>X</a:t>
                </a:r>
                <a:r>
                  <a:rPr lang="en-GB" baseline="-25000" dirty="0" err="1"/>
                  <a:t>t</a:t>
                </a:r>
                <a:r>
                  <a:rPr lang="en-GB" dirty="0"/>
                  <a:t> </a:t>
                </a:r>
                <a:r>
                  <a:rPr lang="el-GR" dirty="0"/>
                  <a:t>–</a:t>
                </a:r>
                <a:r>
                  <a:rPr lang="en-GB" dirty="0"/>
                  <a:t> </a:t>
                </a:r>
                <a:r>
                  <a:rPr lang="en-GB" dirty="0" err="1"/>
                  <a:t>iB</a:t>
                </a:r>
                <a:r>
                  <a:rPr lang="en-GB" baseline="-25000" dirty="0" err="1"/>
                  <a:t>t</a:t>
                </a:r>
                <a:r>
                  <a:rPr lang="el-GR" dirty="0"/>
                  <a:t>)</a:t>
                </a:r>
                <a:endParaRPr lang="el-GR" dirty="0">
                  <a:latin typeface="Lucida Sans Unicode"/>
                  <a:cs typeface="Lucida Sans Unicode"/>
                </a:endParaRPr>
              </a:p>
              <a:p>
                <a:r>
                  <a:rPr lang="en-US" dirty="0">
                    <a:latin typeface="Lucida Sans Unicode"/>
                    <a:cs typeface="Lucida Sans Unicode"/>
                  </a:rPr>
                  <a:t>dB</a:t>
                </a:r>
                <a:r>
                  <a:rPr lang="en-GB" baseline="-25000" dirty="0"/>
                  <a:t> t </a:t>
                </a:r>
                <a:r>
                  <a:rPr lang="en-US" dirty="0">
                    <a:latin typeface="Lucida Sans Unicode"/>
                    <a:cs typeface="Lucida Sans Unicode"/>
                  </a:rPr>
                  <a:t>=-</a:t>
                </a:r>
                <a:r>
                  <a:rPr lang="el-GR" dirty="0"/>
                  <a:t> (</a:t>
                </a:r>
                <a:r>
                  <a:rPr lang="en-GB" dirty="0" err="1"/>
                  <a:t>X</a:t>
                </a:r>
                <a:r>
                  <a:rPr lang="en-GB" baseline="-25000" dirty="0" err="1"/>
                  <a:t>t</a:t>
                </a:r>
                <a:r>
                  <a:rPr lang="en-GB" dirty="0"/>
                  <a:t> </a:t>
                </a:r>
                <a:r>
                  <a:rPr lang="el-GR" dirty="0"/>
                  <a:t>–</a:t>
                </a:r>
                <a:r>
                  <a:rPr lang="en-GB" dirty="0"/>
                  <a:t> </a:t>
                </a:r>
                <a:r>
                  <a:rPr lang="en-GB" dirty="0" err="1"/>
                  <a:t>iB</a:t>
                </a:r>
                <a:r>
                  <a:rPr lang="en-GB" baseline="-25000" dirty="0" err="1"/>
                  <a:t>t</a:t>
                </a:r>
                <a:r>
                  <a:rPr lang="el-GR" dirty="0"/>
                  <a:t>)</a:t>
                </a:r>
              </a:p>
              <a:p>
                <a:r>
                  <a:rPr lang="el-GR" dirty="0"/>
                  <a:t>Διαιρώ με ονομαστικό ΑΕΠ</a:t>
                </a:r>
                <a:r>
                  <a:rPr lang="en-US" dirty="0"/>
                  <a:t> </a:t>
                </a:r>
                <a:r>
                  <a:rPr lang="el-GR" dirty="0"/>
                  <a:t>, Υ</a:t>
                </a:r>
                <a:r>
                  <a:rPr lang="en-US" dirty="0"/>
                  <a:t>                                </a:t>
                </a:r>
                <a:r>
                  <a:rPr lang="el-GR" dirty="0"/>
                  <a:t>(Υ</a:t>
                </a:r>
                <a:r>
                  <a:rPr lang="en-GB" baseline="-25000" dirty="0"/>
                  <a:t>t</a:t>
                </a:r>
                <a:r>
                  <a:rPr lang="el-GR" dirty="0"/>
                  <a:t>=</a:t>
                </a:r>
                <a:r>
                  <a:rPr lang="en-GB" dirty="0" err="1"/>
                  <a:t>P</a:t>
                </a:r>
                <a:r>
                  <a:rPr lang="en-GB" baseline="-25000" dirty="0" err="1"/>
                  <a:t>t</a:t>
                </a:r>
                <a:r>
                  <a:rPr lang="en-GB" dirty="0" err="1"/>
                  <a:t>∙y</a:t>
                </a:r>
                <a:r>
                  <a:rPr lang="en-GB" baseline="-25000" dirty="0" err="1"/>
                  <a:t>t</a:t>
                </a:r>
                <a:r>
                  <a:rPr lang="en-GB" dirty="0"/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𝑌𝑡</m:t>
                        </m:r>
                      </m:den>
                    </m:f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baseline="-25000" smtClean="0">
                        <a:latin typeface="Cambria Math"/>
                      </a:rPr>
                      <m:t>𝑡</m:t>
                    </m:r>
                  </m:oMath>
                </a14:m>
                <a:endParaRPr lang="en-GB" b="0" baseline="-2500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baseline="-25000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GB" b="0" i="1" dirty="0" smtClean="0">
                            <a:latin typeface="Cambria Math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𝐵𝑡</m:t>
                        </m:r>
                        <m:r>
                          <a:rPr lang="en-GB" b="0" i="1" dirty="0" smtClean="0">
                            <a:latin typeface="Cambria Math"/>
                          </a:rPr>
                          <m:t>)∙</m:t>
                        </m:r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𝑌𝑡</m:t>
                        </m:r>
                      </m:num>
                      <m:den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𝑌𝑡</m:t>
                            </m:r>
                          </m:e>
                          <m:sup>
                            <m:r>
                              <a:rPr lang="en-GB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b="0" i="0" dirty="0" smtClean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𝑑</m:t>
                        </m:r>
                        <m:r>
                          <a:rPr lang="en-GB" b="0" i="1" dirty="0" smtClean="0">
                            <a:latin typeface="Cambria Math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𝑌𝑡</m:t>
                        </m:r>
                        <m:r>
                          <a:rPr lang="en-GB" b="0" i="1" dirty="0" smtClean="0">
                            <a:latin typeface="Cambria Math"/>
                          </a:rPr>
                          <m:t>)∙</m:t>
                        </m:r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𝐵𝑡</m:t>
                        </m:r>
                      </m:num>
                      <m:den>
                        <m:sSup>
                          <m:sSup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latin typeface="Cambria Math"/>
                              </a:rPr>
                              <m:t>𝑌𝑡</m:t>
                            </m:r>
                          </m:e>
                          <m:sup>
                            <m:r>
                              <a:rPr lang="en-GB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       </a:t>
                </a:r>
                <a:r>
                  <a:rPr lang="el-GR" dirty="0">
                    <a:latin typeface="Lucida Sans Unicode"/>
                    <a:cs typeface="Lucida Sans Unicode"/>
                  </a:rPr>
                  <a:t>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  <m:r>
                          <a:rPr lang="en-GB" i="1" dirty="0">
                            <a:latin typeface="Cambria Math"/>
                          </a:rPr>
                          <m:t>)∙</m:t>
                        </m:r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num>
                      <m:den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/>
                              </a:rPr>
                              <m:t>𝑌𝑡</m:t>
                            </m:r>
                          </m:e>
                          <m:sup>
                            <m:r>
                              <a:rPr lang="en-GB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dirty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𝑃𝑡</m:t>
                        </m:r>
                        <m:r>
                          <a:rPr lang="en-GB" b="0" i="1" dirty="0" smtClean="0">
                            <a:latin typeface="Cambria Math"/>
                          </a:rPr>
                          <m:t>∙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𝑦𝑡</m:t>
                        </m:r>
                        <m:r>
                          <a:rPr lang="en-GB" i="1" dirty="0">
                            <a:latin typeface="Cambria Math"/>
                          </a:rPr>
                          <m:t>)∙</m:t>
                        </m:r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𝐵𝑡</m:t>
                        </m:r>
                      </m:num>
                      <m:den>
                        <m:sSup>
                          <m:sSup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>
                                <a:latin typeface="Cambria Math"/>
                              </a:rPr>
                              <m:t>𝑌𝑡</m:t>
                            </m:r>
                          </m:e>
                          <m:sup>
                            <m:r>
                              <a:rPr lang="en-GB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</a:t>
                </a:r>
                <a:r>
                  <a:rPr lang="en-US" dirty="0">
                    <a:latin typeface="Lucida Sans Unicode"/>
                    <a:cs typeface="Lucida Sans Unicode"/>
                  </a:rPr>
                  <a:t>    </a:t>
                </a:r>
                <a:r>
                  <a:rPr lang="el-GR" dirty="0">
                    <a:latin typeface="Lucida Sans Unicode"/>
                    <a:cs typeface="Lucida Sans Unicode"/>
                  </a:rPr>
                  <a:t>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 −</m:t>
                    </m:r>
                    <m:r>
                      <a:rPr lang="en-GB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𝑃𝑡</m:t>
                        </m:r>
                        <m:r>
                          <a:rPr lang="en-GB" i="1" dirty="0">
                            <a:latin typeface="Cambria Math"/>
                          </a:rPr>
                          <m:t>∙</m:t>
                        </m:r>
                        <m:r>
                          <a:rPr lang="en-GB" i="1" dirty="0">
                            <a:latin typeface="Cambria Math"/>
                          </a:rPr>
                          <m:t>𝑦𝑡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       </a:t>
                </a:r>
                <a:r>
                  <a:rPr lang="el-GR" dirty="0">
                    <a:latin typeface="Lucida Sans Unicode"/>
                    <a:cs typeface="Lucida Sans Unicode"/>
                  </a:rPr>
                  <a:t>⇒</a:t>
                </a:r>
                <a:endParaRPr lang="en-GB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2"/>
                <a:stretch>
                  <a:fillRect l="-1481" t="-3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𝑑</m:t>
                    </m:r>
                    <m:r>
                      <a:rPr lang="en-GB" i="1" smtClean="0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𝑃𝑡</m:t>
                        </m:r>
                        <m:r>
                          <a:rPr lang="en-GB" i="1" dirty="0">
                            <a:latin typeface="Cambria Math"/>
                          </a:rPr>
                          <m:t>∙</m:t>
                        </m:r>
                        <m:r>
                          <a:rPr lang="en-GB" i="1" dirty="0">
                            <a:latin typeface="Cambria Math"/>
                          </a:rPr>
                          <m:t>𝑦𝑡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n-GB" dirty="0"/>
                  <a:t>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</a:rPr>
                          <m:t>𝑌𝑡</m:t>
                        </m:r>
                      </m:den>
                    </m:f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𝑏𝑡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 − </m:t>
                    </m:r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𝑃𝑡</m:t>
                        </m:r>
                        <m:r>
                          <a:rPr lang="en-GB" i="1" dirty="0">
                            <a:latin typeface="Cambria Math"/>
                          </a:rPr>
                          <m:t>∙</m:t>
                        </m:r>
                        <m:r>
                          <a:rPr lang="en-GB" i="1" dirty="0">
                            <a:latin typeface="Cambria Math"/>
                          </a:rPr>
                          <m:t>𝑦𝑡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</a:rPr>
                          <m:t>𝑃𝑡</m:t>
                        </m:r>
                        <m:r>
                          <a:rPr lang="en-GB" i="1" dirty="0">
                            <a:latin typeface="Cambria Math"/>
                          </a:rPr>
                          <m:t>∙</m:t>
                        </m:r>
                        <m:r>
                          <a:rPr lang="en-GB" i="1" dirty="0">
                            <a:latin typeface="Cambria Math"/>
                          </a:rPr>
                          <m:t>𝑦𝑡</m:t>
                        </m:r>
                      </m:den>
                    </m:f>
                  </m:oMath>
                </a14:m>
                <a:r>
                  <a:rPr lang="en-GB" dirty="0"/>
                  <a:t>∙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𝑏𝑡</m:t>
                    </m:r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𝑑𝑏𝑡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/>
                          </a:rPr>
                          <m:t>𝑑</m:t>
                        </m:r>
                        <m:r>
                          <a:rPr lang="en-GB" i="1" dirty="0">
                            <a:latin typeface="Cambria Math"/>
                          </a:rPr>
                          <m:t>(</m:t>
                        </m:r>
                        <m:r>
                          <a:rPr lang="en-GB" i="1" dirty="0">
                            <a:latin typeface="Cambria Math"/>
                          </a:rPr>
                          <m:t>𝐵𝑡</m:t>
                        </m:r>
                        <m:r>
                          <a:rPr lang="en-GB" i="1" dirty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𝑑𝑃𝑡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𝑃𝑡</m:t>
                            </m:r>
                          </m:den>
                        </m:f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𝑑𝑌𝑡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𝑌𝑡</m:t>
                            </m:r>
                          </m:den>
                        </m:f>
                      </m:e>
                    </m:d>
                    <m:r>
                      <a:rPr lang="en-GB" i="1" dirty="0">
                        <a:latin typeface="Cambria Math"/>
                      </a:rPr>
                      <m:t>𝑏𝑡</m:t>
                    </m:r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𝑑𝑏𝑡</m:t>
                    </m:r>
                  </m:oMath>
                </a14:m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/>
                          <m:t>–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  <m:r>
                          <m:rPr>
                            <m:nor/>
                          </m:rPr>
                          <a:rPr lang="el-GR" dirty="0"/>
                          <m:t>(</m:t>
                        </m:r>
                        <m:r>
                          <m:rPr>
                            <m:nor/>
                          </m:rPr>
                          <a:rPr lang="en-GB" dirty="0"/>
                          <m:t>X</m:t>
                        </m:r>
                        <m:r>
                          <m:rPr>
                            <m:nor/>
                          </m:rPr>
                          <a:rPr lang="en-GB" dirty="0" smtClean="0"/>
                          <m:t>t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  <m:r>
                          <m:rPr>
                            <m:nor/>
                          </m:rPr>
                          <a:rPr lang="el-GR" dirty="0"/>
                          <m:t>–</m:t>
                        </m:r>
                        <m:r>
                          <m:rPr>
                            <m:nor/>
                          </m:rPr>
                          <a:rPr lang="en-GB" dirty="0"/>
                          <m:t> </m:t>
                        </m:r>
                        <m:r>
                          <m:rPr>
                            <m:nor/>
                          </m:rPr>
                          <a:rPr lang="en-GB" b="0" i="0" dirty="0" smtClean="0"/>
                          <m:t>i</m:t>
                        </m:r>
                        <m:r>
                          <m:rPr>
                            <m:nor/>
                          </m:rPr>
                          <a:rPr lang="en-GB" dirty="0"/>
                          <m:t>B</m:t>
                        </m:r>
                        <m:r>
                          <m:rPr>
                            <m:nor/>
                          </m:rPr>
                          <a:rPr lang="en-GB" dirty="0" smtClean="0"/>
                          <m:t>t</m:t>
                        </m:r>
                        <m:r>
                          <m:rPr>
                            <m:nor/>
                          </m:rPr>
                          <a:rPr lang="en-GB" b="0" i="0" dirty="0" smtClean="0"/>
                          <m:t>)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 −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𝑑𝑃𝑡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𝑃𝑡</m:t>
                            </m:r>
                          </m:den>
                        </m:f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𝑑𝑌𝑡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𝑌𝑡</m:t>
                            </m:r>
                          </m:den>
                        </m:f>
                      </m:e>
                    </m:d>
                    <m:r>
                      <a:rPr lang="en-GB" i="1" dirty="0">
                        <a:latin typeface="Cambria Math"/>
                      </a:rPr>
                      <m:t>𝑏𝑡</m:t>
                    </m:r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𝑑𝑏𝑡</m:t>
                    </m:r>
                  </m:oMath>
                </a14:m>
                <a:r>
                  <a:rPr lang="en-GB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/>
                          <m:t>X</m:t>
                        </m:r>
                        <m:r>
                          <m:rPr>
                            <m:nor/>
                          </m:rPr>
                          <a:rPr lang="en-GB" dirty="0" smtClean="0"/>
                          <m:t>t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b="0" i="0" dirty="0" smtClean="0">
                        <a:latin typeface="Cambria Math"/>
                      </a:rPr>
                      <m:t>+</m:t>
                    </m:r>
                    <m:r>
                      <a:rPr lang="en-GB" b="0" i="1" dirty="0" smtClean="0">
                        <a:latin typeface="Cambria Math"/>
                      </a:rPr>
                      <m:t>𝑖𝑏𝑡</m:t>
                    </m:r>
                    <m:r>
                      <a:rPr lang="en-GB" dirty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𝑑𝑃𝑡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𝑃𝑡</m:t>
                            </m:r>
                          </m:den>
                        </m:f>
                        <m:r>
                          <a:rPr lang="en-GB" i="1" dirty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dirty="0">
                                <a:latin typeface="Cambria Math"/>
                              </a:rPr>
                              <m:t>𝑑𝑌𝑡</m:t>
                            </m:r>
                          </m:num>
                          <m:den>
                            <m:r>
                              <a:rPr lang="en-GB" i="1" dirty="0">
                                <a:latin typeface="Cambria Math"/>
                              </a:rPr>
                              <m:t>𝑌𝑡</m:t>
                            </m:r>
                          </m:den>
                        </m:f>
                      </m:e>
                    </m:d>
                    <m:r>
                      <a:rPr lang="en-GB" i="1" dirty="0">
                        <a:latin typeface="Cambria Math"/>
                      </a:rPr>
                      <m:t>𝑏𝑡</m:t>
                    </m:r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𝑑𝑏𝑡</m:t>
                    </m:r>
                  </m:oMath>
                </a14:m>
                <a:r>
                  <a:rPr lang="en-GB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dirty="0"/>
                          <m:t>X</m:t>
                        </m:r>
                        <m:r>
                          <m:rPr>
                            <m:nor/>
                          </m:rPr>
                          <a:rPr lang="en-GB" dirty="0" smtClean="0"/>
                          <m:t>t</m:t>
                        </m:r>
                        <m:r>
                          <m:rPr>
                            <m:nor/>
                          </m:rPr>
                          <a:rPr lang="el-GR" dirty="0"/>
                          <m:t> </m:t>
                        </m:r>
                      </m:num>
                      <m:den>
                        <m:r>
                          <a:rPr lang="en-GB" i="1" dirty="0">
                            <a:latin typeface="Cambria Math"/>
                            <a:ea typeface="Cambria Math"/>
                          </a:rPr>
                          <m:t>𝑌𝑡</m:t>
                        </m:r>
                      </m:den>
                    </m:f>
                    <m:r>
                      <a:rPr lang="en-GB" dirty="0">
                        <a:latin typeface="Cambria Math"/>
                      </a:rPr>
                      <m:t>+</m:t>
                    </m:r>
                    <m:r>
                      <a:rPr lang="en-GB" i="1" dirty="0">
                        <a:latin typeface="Cambria Math"/>
                      </a:rPr>
                      <m:t>𝑏𝑡</m:t>
                    </m:r>
                    <m:r>
                      <a:rPr lang="en-GB" b="0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/>
                      </a:rPr>
                      <m:t>i</m:t>
                    </m:r>
                    <m:r>
                      <a:rPr lang="en-GB" dirty="0">
                        <a:latin typeface="Cambria Math"/>
                      </a:rPr>
                      <m:t>−</m:t>
                    </m:r>
                    <m:acc>
                      <m:accPr>
                        <m:chr m:val="̇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dirty="0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en-GB" b="0" i="1" dirty="0" smtClean="0">
                        <a:latin typeface="Cambria Math"/>
                      </a:rPr>
                      <m:t>−</m:t>
                    </m:r>
                    <m:r>
                      <a:rPr lang="en-GB" b="0" i="1" dirty="0" smtClean="0">
                        <a:latin typeface="Cambria Math"/>
                      </a:rPr>
                      <m:t>𝑔</m:t>
                    </m:r>
                    <m:r>
                      <a:rPr lang="en-GB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>
                    <a:latin typeface="Lucida Sans Unicode"/>
                    <a:cs typeface="Lucida Sans Unicode"/>
                  </a:rPr>
                  <a:t> ⇒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𝑑𝑏𝑡</m:t>
                    </m:r>
                  </m:oMath>
                </a14:m>
                <a:r>
                  <a:rPr lang="en-GB" i="1" dirty="0"/>
                  <a:t>= - xt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+</m:t>
                    </m:r>
                    <m:r>
                      <a:rPr lang="en-GB" i="1" dirty="0">
                        <a:latin typeface="Cambria Math"/>
                      </a:rPr>
                      <m:t>𝑏𝑡</m:t>
                    </m:r>
                    <m:r>
                      <a:rPr lang="en-GB" i="1" dirty="0">
                        <a:latin typeface="Cambria Math"/>
                      </a:rPr>
                      <m:t>(</m:t>
                    </m:r>
                    <m:r>
                      <a:rPr lang="en-GB" b="0" i="1" dirty="0" smtClean="0">
                        <a:latin typeface="Cambria Math"/>
                      </a:rPr>
                      <m:t>𝑟</m:t>
                    </m:r>
                    <m:r>
                      <a:rPr lang="en-GB" b="0" i="1" dirty="0" smtClean="0">
                        <a:latin typeface="Cambria Math"/>
                      </a:rPr>
                      <m:t>−</m:t>
                    </m:r>
                    <m:r>
                      <a:rPr lang="en-GB" i="1" dirty="0">
                        <a:latin typeface="Cambria Math"/>
                      </a:rPr>
                      <m:t>𝑔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endParaRPr lang="en-GB" i="1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>
                <a:blip r:embed="rId2"/>
                <a:stretch>
                  <a:fillRect t="-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𝑑𝑏</m:t>
                    </m:r>
                    <m:r>
                      <a:rPr lang="en-GB" b="1" i="1" baseline="-2500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𝑡</m:t>
                    </m:r>
                  </m:oMath>
                </a14:m>
                <a:r>
                  <a:rPr lang="en-GB" b="1" i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= - x</a:t>
                </a:r>
                <a:r>
                  <a:rPr lang="en-GB" b="1" i="1" baseline="-25000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t</a:t>
                </a:r>
                <a14:m>
                  <m:oMath xmlns:m="http://schemas.openxmlformats.org/officeDocument/2006/math"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+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𝑏𝑡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(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𝑟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−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𝑔</m:t>
                    </m:r>
                    <m:r>
                      <a:rPr lang="en-GB" b="1" i="1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l-GR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Για να έχει το χρέος πτωτική πορεία (ως ποσοστό του ΑΕΠ):</a:t>
                </a:r>
              </a:p>
              <a:p>
                <a:r>
                  <a:rPr lang="en-US" dirty="0" err="1"/>
                  <a:t>db</a:t>
                </a:r>
                <a:r>
                  <a:rPr lang="en-US" baseline="-25000" dirty="0" err="1"/>
                  <a:t>t</a:t>
                </a:r>
                <a:r>
                  <a:rPr lang="en-US" dirty="0"/>
                  <a:t>&lt;0</a:t>
                </a:r>
              </a:p>
              <a:p>
                <a:r>
                  <a:rPr lang="en-GB" i="1" dirty="0"/>
                  <a:t>- x</a:t>
                </a:r>
                <a:r>
                  <a:rPr lang="en-GB" i="1" baseline="-25000" dirty="0"/>
                  <a:t>t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+</m:t>
                    </m:r>
                    <m:r>
                      <a:rPr lang="en-GB" i="1" dirty="0">
                        <a:latin typeface="Cambria Math"/>
                      </a:rPr>
                      <m:t>𝑏𝑡</m:t>
                    </m:r>
                    <m:r>
                      <a:rPr lang="en-GB" i="1" dirty="0">
                        <a:latin typeface="Cambria Math"/>
                      </a:rPr>
                      <m:t>(</m:t>
                    </m:r>
                    <m:r>
                      <a:rPr lang="en-GB" i="1" dirty="0">
                        <a:latin typeface="Cambria Math"/>
                      </a:rPr>
                      <m:t>𝑟</m:t>
                    </m:r>
                    <m:r>
                      <a:rPr lang="en-GB" i="1" dirty="0">
                        <a:latin typeface="Cambria Math"/>
                      </a:rPr>
                      <m:t>−</m:t>
                    </m:r>
                    <m:r>
                      <a:rPr lang="en-GB" i="1" dirty="0">
                        <a:latin typeface="Cambria Math"/>
                      </a:rPr>
                      <m:t>𝑔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&lt;0</a:t>
                </a:r>
              </a:p>
              <a:p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𝑏</m:t>
                    </m:r>
                    <m:r>
                      <a:rPr lang="en-GB" i="1" baseline="-25000" dirty="0">
                        <a:latin typeface="Cambria Math"/>
                      </a:rPr>
                      <m:t>𝑡</m:t>
                    </m:r>
                    <m:r>
                      <a:rPr lang="en-GB" i="1" dirty="0">
                        <a:latin typeface="Cambria Math"/>
                      </a:rPr>
                      <m:t>(</m:t>
                    </m:r>
                    <m:r>
                      <a:rPr lang="en-GB" i="1" dirty="0">
                        <a:latin typeface="Cambria Math"/>
                      </a:rPr>
                      <m:t>𝑟</m:t>
                    </m:r>
                    <m:r>
                      <a:rPr lang="en-GB" i="1" dirty="0">
                        <a:latin typeface="Cambria Math"/>
                      </a:rPr>
                      <m:t>−</m:t>
                    </m:r>
                    <m:r>
                      <a:rPr lang="en-GB" i="1" dirty="0">
                        <a:latin typeface="Cambria Math"/>
                      </a:rPr>
                      <m:t>𝑔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&lt;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t</a:t>
                </a:r>
                <a:endParaRPr lang="en-US" baseline="-25000" dirty="0"/>
              </a:p>
              <a:p>
                <a:r>
                  <a:rPr lang="el-GR" dirty="0"/>
                  <a:t>Αν </a:t>
                </a:r>
                <a:r>
                  <a:rPr lang="en-US" dirty="0"/>
                  <a:t>x</a:t>
                </a:r>
                <a:r>
                  <a:rPr lang="en-GB" baseline="-25000" dirty="0"/>
                  <a:t>t</a:t>
                </a:r>
                <a:r>
                  <a:rPr lang="en-GB" dirty="0"/>
                  <a:t>=0</a:t>
                </a:r>
              </a:p>
              <a:p>
                <a:r>
                  <a:rPr lang="el-GR" dirty="0"/>
                  <a:t>Τότε  θα πρέπει </a:t>
                </a:r>
                <a:r>
                  <a:rPr lang="en-GB" dirty="0"/>
                  <a:t>r&lt;g</a:t>
                </a: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Βιωσιμότητα του χρέους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 &lt; g</a:t>
                </a:r>
              </a:p>
              <a:p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 -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dirty="0"/>
                  <a:t>) &lt; g</a:t>
                </a:r>
              </a:p>
              <a:p>
                <a:r>
                  <a:rPr lang="el-GR" dirty="0"/>
                  <a:t>Ρόλος πληθωρισμού</a:t>
                </a:r>
              </a:p>
              <a:p>
                <a:r>
                  <a:rPr lang="el-GR" dirty="0"/>
                  <a:t>Εσωτερικό χρέος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 descr="C:\Documents and Settings\Lina.VIVI\Τα έγγραφά μου\Οι εικόνες μου\Διαβιβαστικό\Λαγγουράνης 00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440"/>
            <a:ext cx="7772399" cy="60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75528"/>
            <a:ext cx="754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224060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275374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6019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365576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100" dirty="0" err="1"/>
              <a:t>Dalamagas</a:t>
            </a:r>
            <a:r>
              <a:rPr lang="en-GB" sz="3100" dirty="0"/>
              <a:t>, B. (2000)</a:t>
            </a:r>
            <a:r>
              <a:rPr lang="el-GR" sz="3100" dirty="0"/>
              <a:t>,</a:t>
            </a:r>
            <a:r>
              <a:rPr lang="en-GB" sz="3100" dirty="0"/>
              <a:t>Public sector and economic growth: the Greek experience</a:t>
            </a:r>
            <a:r>
              <a:rPr lang="el-GR" sz="3100" dirty="0"/>
              <a:t>,</a:t>
            </a:r>
            <a:r>
              <a:rPr lang="en-GB" sz="3100" i="1" dirty="0"/>
              <a:t> Applied Economics</a:t>
            </a:r>
            <a:r>
              <a:rPr lang="el-GR" sz="3600" i="1" dirty="0"/>
              <a:t>.</a:t>
            </a:r>
            <a:endParaRPr lang="en-GB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sz="3100">
                <a:solidFill>
                  <a:schemeClr val="lt1"/>
                </a:solidFill>
              </a:rPr>
              <a:t>Θεωρητικό πλαίσιο</a:t>
            </a:r>
            <a:endParaRPr lang="en-GB" sz="3100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Δύο τομείς: ιδιωτικός (</a:t>
            </a:r>
            <a:r>
              <a:rPr lang="en-GB" dirty="0"/>
              <a:t>C</a:t>
            </a:r>
            <a:r>
              <a:rPr lang="el-GR" dirty="0"/>
              <a:t>), δημόσιος (</a:t>
            </a:r>
            <a:r>
              <a:rPr lang="en-GB" dirty="0"/>
              <a:t>G)</a:t>
            </a:r>
          </a:p>
          <a:p>
            <a:r>
              <a:rPr lang="el-GR" dirty="0"/>
              <a:t>Παραγωγή</a:t>
            </a:r>
          </a:p>
          <a:p>
            <a:r>
              <a:rPr lang="el-GR" dirty="0"/>
              <a:t>Δημόσιος τομέας: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l-GR" dirty="0"/>
              <a:t>δημόσια κατανάλωση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l-GR" dirty="0"/>
              <a:t>ή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δημόσια κατανάλωση + μεταβιβάσεις + μεταβλητή που αντιπροσωπεύει τις στρεβλώσεις στην κατανομή του εισοδήματος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456384" cy="13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0" y="2276872"/>
            <a:ext cx="2492359" cy="150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" y="4365104"/>
            <a:ext cx="2492359" cy="5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14" y="5701629"/>
            <a:ext cx="4890665" cy="6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Συναρτήσεις παραγωγής: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6091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Κατανομή παραγωγικών συντελεστών: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παραγωγή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522920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Σχετική παραγωγικότητα εργασίας – κεφαλαίου στους δύο τομείς:</a:t>
            </a:r>
            <a:endParaRPr lang="en-GB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7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5908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Συναρτήσεις παραγωγής </a:t>
            </a:r>
            <a:r>
              <a:rPr lang="en-GB" sz="2800" dirty="0"/>
              <a:t>Cobb-Douglas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167776" cy="81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1981"/>
            <a:ext cx="3384376" cy="92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3501008"/>
            <a:ext cx="7128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α,   α΄,     β,         β΄,  ελαστικότητα  του τομέα παραγωγής  </a:t>
            </a:r>
            <a:r>
              <a:rPr lang="en-GB" sz="2800" dirty="0"/>
              <a:t>G </a:t>
            </a:r>
            <a:r>
              <a:rPr lang="el-GR" sz="2800" dirty="0"/>
              <a:t>ή </a:t>
            </a:r>
            <a:r>
              <a:rPr lang="en-GB" sz="2800" dirty="0"/>
              <a:t>C</a:t>
            </a:r>
            <a:r>
              <a:rPr lang="el-GR" sz="2800" dirty="0"/>
              <a:t> σε σχέση με τον αντίστοιχο παραγωγικό συντελεστή,</a:t>
            </a:r>
          </a:p>
          <a:p>
            <a:r>
              <a:rPr lang="el-GR" sz="2800" dirty="0"/>
              <a:t>γ, ελαστικότητα παραγωγής του ιδιωτικού τομέα σε σχέση με τη δημόσια δαπάνη</a:t>
            </a:r>
            <a:endParaRPr lang="en-GB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2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516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Με διαδοχικές αντικαταστάσεις</a:t>
            </a:r>
            <a:r>
              <a:rPr lang="el-GR" sz="2800" dirty="0">
                <a:latin typeface="Lucida Sans Unicode"/>
                <a:cs typeface="Lucida Sans Unicode"/>
              </a:rPr>
              <a:t>⇒</a:t>
            </a:r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28800"/>
            <a:ext cx="30693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4" y="4509120"/>
            <a:ext cx="806489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78092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Εμπειρική εκτίμηση σχέσης μεγέθυνσης και μεγέθυνσης του δημόσιου τομέα (λόγος δημοσίων δαπανών ως προς το εισόδημα Υ)</a:t>
            </a:r>
            <a:endParaRPr lang="en-GB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7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sz="3100">
                <a:solidFill>
                  <a:schemeClr val="lt1"/>
                </a:solidFill>
              </a:rPr>
              <a:t>Εκτίμηση</a:t>
            </a:r>
            <a:endParaRPr lang="en-GB" sz="3100" dirty="0">
              <a:solidFill>
                <a:schemeClr val="l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10872" cy="5148572"/>
          </a:xfrm>
        </p:spPr>
        <p:txBody>
          <a:bodyPr>
            <a:normAutofit/>
          </a:bodyPr>
          <a:lstStyle/>
          <a:p>
            <a:r>
              <a:rPr lang="el-GR" dirty="0"/>
              <a:t>1948-1994 (Ελλάδα)</a:t>
            </a:r>
          </a:p>
          <a:p>
            <a:r>
              <a:rPr lang="el-GR" dirty="0"/>
              <a:t>Όλες οι μεταβλητές σε σταθερές τιμές αποπληθωρισμένες με αποπληθωριστή ΑΕΠ  σταθερές τιμές 1984. </a:t>
            </a:r>
          </a:p>
          <a:p>
            <a:r>
              <a:rPr lang="el-GR" dirty="0"/>
              <a:t>Κεφάλαιο:</a:t>
            </a:r>
          </a:p>
          <a:p>
            <a:r>
              <a:rPr lang="el-GR" dirty="0"/>
              <a:t>Πρώτες παρατητήσεις για την επένδυση: 1948-55 → αρχικό απόθεμα κεφαλαίου</a:t>
            </a:r>
          </a:p>
          <a:p>
            <a:r>
              <a:rPr lang="el-GR" dirty="0"/>
              <a:t>ρ: ποσοστό απόσβεσης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97252"/>
            <a:ext cx="31683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Επιπρόσθετοι παράγοντες που επηρεάζουν την μεγέθυνση: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Πραγματική ποσότητα χρήματος              (χρήμα αυξάνει την αποδοτικότητα των παραγωγικών συντελεστών σε σχέση με την αχρήματη οικονομία)</a:t>
            </a:r>
          </a:p>
          <a:p>
            <a:r>
              <a:rPr lang="el-GR" dirty="0"/>
              <a:t>Εξαγωγές       (ανταγωνισμός, οικονομίες κλίμακος, τεχνολογία, παραγωγική δυναμικότητα)</a:t>
            </a:r>
          </a:p>
          <a:p>
            <a:r>
              <a:rPr lang="el-GR" dirty="0"/>
              <a:t>Εισαγωγές      (έλλειψη ξένου συναλλάγματος)   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468544" cy="626469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Έλλειψη 4"/>
          <p:cNvSpPr/>
          <p:nvPr/>
        </p:nvSpPr>
        <p:spPr>
          <a:xfrm>
            <a:off x="4419600" y="2743200"/>
            <a:ext cx="1447800" cy="533400"/>
          </a:xfrm>
          <a:prstGeom prst="ellipse">
            <a:avLst/>
          </a:prstGeom>
          <a:noFill/>
          <a:ln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0" y="3124200"/>
            <a:ext cx="2209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03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/>
              <a:t>Συνολικό μέγεθος του τομέα της κυβέρνησης:</a:t>
            </a:r>
          </a:p>
          <a:p>
            <a:r>
              <a:rPr lang="el-GR" dirty="0"/>
              <a:t>Δημόσιες εισροές στην παραγωγική διαδικασία </a:t>
            </a:r>
          </a:p>
          <a:p>
            <a:r>
              <a:rPr lang="el-GR" dirty="0"/>
              <a:t>Καταναλωτικές δαπάνες του δημοσίου</a:t>
            </a:r>
          </a:p>
          <a:p>
            <a:pPr>
              <a:buFont typeface="Wingdings" pitchFamily="2" charset="2"/>
              <a:buChar char="Ø"/>
            </a:pPr>
            <a:r>
              <a:rPr lang="el-GR" dirty="0"/>
              <a:t>Μη παραγωγικές δαπάνες του δημοσίου: </a:t>
            </a:r>
          </a:p>
          <a:p>
            <a:r>
              <a:rPr lang="el-GR" dirty="0"/>
              <a:t>Από τις καταναλωτικές δαπάνες αφαιρούνται οι δαπάνες για άμυνα και εκπαίδευση</a:t>
            </a:r>
            <a:endParaRPr lang="en-GB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l-GR" sz="3200" dirty="0"/>
              <a:t>Πώς δικαιολογείται η αρνητική επίδραση του δημόσιου τομέα στην παραγωγή;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Η επέκταση του δημόσιου τομέα </a:t>
            </a:r>
            <a:r>
              <a:rPr lang="en-GB" dirty="0"/>
              <a:t>→</a:t>
            </a:r>
            <a:r>
              <a:rPr lang="el-GR" dirty="0"/>
              <a:t> αυξημένη φορολογία </a:t>
            </a:r>
            <a:r>
              <a:rPr lang="en-GB" dirty="0"/>
              <a:t>→</a:t>
            </a:r>
            <a:r>
              <a:rPr lang="el-GR" dirty="0"/>
              <a:t> στρεβλώσεις</a:t>
            </a:r>
          </a:p>
          <a:p>
            <a:r>
              <a:rPr lang="el-GR" dirty="0"/>
              <a:t>Παραγκωνισμός του ιδιωτικού τομέα</a:t>
            </a:r>
          </a:p>
          <a:p>
            <a:r>
              <a:rPr lang="el-GR" dirty="0"/>
              <a:t>(έλεγχοι αγοράς, γραφειοκρατία, αυξημένο κόστος παραγωγής στα δημόσια αγαθά</a:t>
            </a:r>
            <a:r>
              <a:rPr lang="en-GB" dirty="0"/>
              <a:t> →</a:t>
            </a:r>
            <a:r>
              <a:rPr lang="el-GR" dirty="0"/>
              <a:t> αυξημένη φορολογία </a:t>
            </a:r>
            <a:r>
              <a:rPr lang="en-GB" dirty="0"/>
              <a:t>→</a:t>
            </a:r>
            <a:r>
              <a:rPr lang="el-GR" dirty="0"/>
              <a:t> λιγώτερες επενδύσεις</a:t>
            </a:r>
          </a:p>
          <a:p>
            <a:r>
              <a:rPr lang="el-GR" dirty="0"/>
              <a:t>Εξαγωγές –μη σημαντικές όταν περιλαμβάνονται και οι εισαγωγές (περιορισμός ξένου συναλλάγματος )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533400"/>
            <a:ext cx="801681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6553200" y="2057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200" y="6400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1361761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040190A-C706-4D34-AEA1-5379FCCE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2163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Journal of Economic Policy Reform, Aug. 2016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4A89E0-0EE4-4C1F-8D0D-51E4FD0D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7F433E3-AA3F-498A-9C56-0CD43EE0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8" y="1650037"/>
            <a:ext cx="8654588" cy="1586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29390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E1A1A5-7652-4B63-8B3D-9FB1DCABA82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3 </a:t>
            </a:r>
            <a:r>
              <a:rPr lang="el-GR" dirty="0"/>
              <a:t>κατηγορίες δημοσίων δαπανών</a:t>
            </a:r>
            <a:r>
              <a:rPr lang="en-US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C88361-F581-4531-A5AD-E9001008B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Δημόσιες επενδύσεις</a:t>
            </a:r>
          </a:p>
          <a:p>
            <a:r>
              <a:rPr lang="el-GR" dirty="0"/>
              <a:t>Δημόσια κατανάλωση</a:t>
            </a:r>
          </a:p>
          <a:p>
            <a:r>
              <a:rPr lang="el-GR" dirty="0"/>
              <a:t>Κοινωνικές δαπάνες (συντάξεις, επιδόματα…)</a:t>
            </a:r>
          </a:p>
          <a:p>
            <a:r>
              <a:rPr lang="en-US" dirty="0"/>
              <a:t>Barro (1990-91) </a:t>
            </a:r>
            <a:r>
              <a:rPr lang="el-GR" dirty="0"/>
              <a:t>δημόσιες δαπάνες ως παραγωγικός συντελεστής:</a:t>
            </a:r>
          </a:p>
          <a:p>
            <a:r>
              <a:rPr lang="en-US" dirty="0"/>
              <a:t>y=A k</a:t>
            </a:r>
            <a:r>
              <a:rPr lang="en-US" baseline="30000" dirty="0"/>
              <a:t>1-</a:t>
            </a:r>
            <a:r>
              <a:rPr lang="el-GR" baseline="30000" dirty="0"/>
              <a:t>α</a:t>
            </a:r>
            <a:r>
              <a:rPr lang="en-US" dirty="0"/>
              <a:t>g</a:t>
            </a:r>
            <a:r>
              <a:rPr lang="el-GR" baseline="30000" dirty="0"/>
              <a:t>α</a:t>
            </a:r>
            <a:r>
              <a:rPr lang="el-GR" dirty="0"/>
              <a:t>    όπου</a:t>
            </a:r>
            <a:endParaRPr lang="en-US" dirty="0"/>
          </a:p>
          <a:p>
            <a:r>
              <a:rPr lang="en-US" dirty="0"/>
              <a:t>y</a:t>
            </a:r>
            <a:r>
              <a:rPr lang="el-GR" dirty="0"/>
              <a:t> κατά κεφαλήν ΑΕΠ</a:t>
            </a:r>
          </a:p>
          <a:p>
            <a:r>
              <a:rPr lang="el-GR" dirty="0"/>
              <a:t>Α, συνολική παραγωγικότητα συντελεστών</a:t>
            </a:r>
          </a:p>
          <a:p>
            <a:r>
              <a:rPr lang="en-US" dirty="0"/>
              <a:t>k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κεφάλαιο ανά εργαζόμενο</a:t>
            </a:r>
          </a:p>
          <a:p>
            <a:r>
              <a:rPr lang="en-US" dirty="0"/>
              <a:t>g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δημόσια δαπάνη ανά εργαζόμενο.</a:t>
            </a:r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9123192-FBFC-46D1-BBF2-BAA048A3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6651FF-9DAF-4A5D-ACB0-384DAC0DA81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Barro (1990)</a:t>
            </a:r>
            <a:r>
              <a:rPr lang="el-GR" dirty="0"/>
              <a:t> δημόσια δαπάνη και μεγέθυνση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E714F0-75E5-456A-B3D4-6943F6AF5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χαμηλά επίπεδα δαπάνης, η επίδραση της αύξησης των δ. δαπανών στην οικονομική μεγέθυνση είναι θετική.</a:t>
            </a:r>
          </a:p>
          <a:p>
            <a:r>
              <a:rPr lang="el-GR" dirty="0"/>
              <a:t> καθώς αυξάνεται η δημόσια δαπάνη, μετά από ένα κρίσιμο ποσοστό, όπου η θετική επίδραση στη μεγέθυνση μεγιστοποιείται,</a:t>
            </a:r>
          </a:p>
          <a:p>
            <a:r>
              <a:rPr lang="el-GR" dirty="0"/>
              <a:t> η επίδραση στη μεγέθυνση γίνεται αρνητική.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BAC7B3C-A3DB-476E-9759-354E6CDD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8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4BB5E8B-439E-4288-815E-1A437A8C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95B593-6B94-4916-8C9A-0754CF84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96566"/>
            <a:ext cx="8178799" cy="386486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CC7CA-8C05-4704-B031-D53D1DF9C8B6}"/>
              </a:ext>
            </a:extLst>
          </p:cNvPr>
          <p:cNvSpPr txBox="1"/>
          <p:nvPr/>
        </p:nvSpPr>
        <p:spPr>
          <a:xfrm>
            <a:off x="990600" y="5791200"/>
            <a:ext cx="29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Laffer curve</a:t>
            </a:r>
          </a:p>
        </p:txBody>
      </p:sp>
    </p:spTree>
    <p:extLst>
      <p:ext uri="{BB962C8B-B14F-4D97-AF65-F5344CB8AC3E}">
        <p14:creationId xmlns:p14="http://schemas.microsoft.com/office/powerpoint/2010/main" val="1819657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5ECE47-6E58-479C-A6F2-EE0B82CD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90508"/>
            <a:ext cx="8178799" cy="4676982"/>
          </a:xfrm>
          <a:prstGeom prst="rect">
            <a:avLst/>
          </a:prstGeom>
          <a:ln>
            <a:noFill/>
          </a:ln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BD0BFC9-E817-4A07-A723-D555E0CD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15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1EA772-3CE0-4521-B25C-92D68003516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Εμπειρική έρευνα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8A9BEE-C4FB-4663-ADB6-CAB5DDEED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Ετήσια στοιχεία από 23 χώρες του ΟΟΣΑ (</a:t>
            </a:r>
            <a:r>
              <a:rPr lang="en-US" dirty="0"/>
              <a:t>OECD)</a:t>
            </a:r>
          </a:p>
          <a:p>
            <a:r>
              <a:rPr lang="el-GR" dirty="0"/>
              <a:t>Εκτίμηση </a:t>
            </a:r>
            <a:r>
              <a:rPr lang="en-US" dirty="0"/>
              <a:t>panel</a:t>
            </a:r>
          </a:p>
          <a:p>
            <a:r>
              <a:rPr lang="el-GR" dirty="0"/>
              <a:t>Επιλέγουν μεθόδους εκτίμησης που περιορίζουν προβλήματα </a:t>
            </a:r>
            <a:r>
              <a:rPr lang="el-GR" dirty="0" err="1"/>
              <a:t>ετεροσκεδαστικότητας</a:t>
            </a:r>
            <a:r>
              <a:rPr lang="el-GR" dirty="0"/>
              <a:t>, </a:t>
            </a:r>
            <a:r>
              <a:rPr lang="el-GR" dirty="0" err="1"/>
              <a:t>πολυσυγγραμμικότητας</a:t>
            </a:r>
            <a:r>
              <a:rPr lang="el-GR" dirty="0"/>
              <a:t>, προβλήματα που σχετίζονται με την </a:t>
            </a:r>
            <a:r>
              <a:rPr lang="el-GR" dirty="0" err="1"/>
              <a:t>ενδογένεια</a:t>
            </a:r>
            <a:r>
              <a:rPr lang="el-GR" dirty="0"/>
              <a:t> των ανεξάρτητων μεταβλητών.</a:t>
            </a:r>
          </a:p>
          <a:p>
            <a:r>
              <a:rPr lang="el-GR" dirty="0"/>
              <a:t>Πρώτες διαφορές, χρονικές υστερήσεις των ανεξάρτητων μεταβλητών.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205995-F167-4873-B597-7F09189D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F4D1BD-0BF6-404D-B448-870323310D5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εκτίμηση</a:t>
            </a:r>
            <a:endParaRPr lang="en-US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7C3B61B-AF21-41C7-9282-E97D68E0A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78891"/>
            <a:ext cx="5152103" cy="596348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A6F19E-274B-4162-A1F6-F146B049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2BAD6-1F38-49D8-B914-33E8AC12173E}"/>
              </a:ext>
            </a:extLst>
          </p:cNvPr>
          <p:cNvSpPr txBox="1"/>
          <p:nvPr/>
        </p:nvSpPr>
        <p:spPr>
          <a:xfrm>
            <a:off x="1143000" y="1942303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όπου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3E2804-F743-419D-AB09-862353F11B94}"/>
              </a:ext>
            </a:extLst>
          </p:cNvPr>
          <p:cNvSpPr txBox="1"/>
          <p:nvPr/>
        </p:nvSpPr>
        <p:spPr>
          <a:xfrm>
            <a:off x="1181100" y="2498174"/>
            <a:ext cx="7505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l-GR" dirty="0"/>
              <a:t>οι ερμηνευτικές μας μεταβλητές που περιλαμβάνουν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Δημόσια καταναλωτική δαπάνη</a:t>
            </a:r>
            <a:r>
              <a:rPr lang="en-US" dirty="0"/>
              <a:t>/AE</a:t>
            </a:r>
            <a:r>
              <a:rPr lang="el-GR" dirty="0"/>
              <a:t>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Δημόσια κοινωνική κατανάλωση/ΑΕΠ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Δημόσια επένδυση/ΑΕΠ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Άλλες μεταβλητές που επηρεάζουν την μεγέθυνση και ανάπτυξη όπως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Δευτεροβάθμια εκπαίδευση (αριθμός μαθητών/συνολικός πληθυσμός αυτής της ηλικίας) (ανθρώπινο κεφάλαιο),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Ιδιωτική επένδυση/ΑΕΠ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Αύξηση πληθυσμού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Προσδόκιμο ζωής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Γονιμότητα (</a:t>
            </a:r>
            <a:r>
              <a:rPr lang="en-US" dirty="0"/>
              <a:t>fertility rate)</a:t>
            </a:r>
          </a:p>
        </p:txBody>
      </p:sp>
    </p:spTree>
    <p:extLst>
      <p:ext uri="{BB962C8B-B14F-4D97-AF65-F5344CB8AC3E}">
        <p14:creationId xmlns:p14="http://schemas.microsoft.com/office/powerpoint/2010/main" val="215919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EA8099-1762-4D22-8AF2-78956A91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1" y="19533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Τελικά εκτιμούν την</a:t>
            </a:r>
            <a:endParaRPr lang="en-US" sz="3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C09BBC-F595-4128-BD62-B13E1997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B35C0C79-6E1B-4023-AF90-F99C8D09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02423"/>
            <a:ext cx="6248399" cy="459353"/>
          </a:xfr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F23B1D58-0DCA-4F82-B712-BB355E12B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76991"/>
            <a:ext cx="7924747" cy="40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CF7878B-1DB4-479E-B1E0-D650EF40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4B5FAEC-7C7A-469A-A3AE-472A39F7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8" y="685799"/>
            <a:ext cx="7751171" cy="5501467"/>
          </a:xfrm>
          <a:prstGeom prst="rect">
            <a:avLst/>
          </a:prstGeom>
        </p:spPr>
      </p:pic>
      <p:sp>
        <p:nvSpPr>
          <p:cNvPr id="9" name="Οβάλ 8">
            <a:extLst>
              <a:ext uri="{FF2B5EF4-FFF2-40B4-BE49-F238E27FC236}">
                <a16:creationId xmlns:a16="http://schemas.microsoft.com/office/drawing/2014/main" id="{3CCB8AE3-1530-460A-B0BD-CBFF174F436C}"/>
              </a:ext>
            </a:extLst>
          </p:cNvPr>
          <p:cNvSpPr/>
          <p:nvPr/>
        </p:nvSpPr>
        <p:spPr>
          <a:xfrm>
            <a:off x="4087313" y="16002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Οβάλ 9">
            <a:extLst>
              <a:ext uri="{FF2B5EF4-FFF2-40B4-BE49-F238E27FC236}">
                <a16:creationId xmlns:a16="http://schemas.microsoft.com/office/drawing/2014/main" id="{B5FD9F9A-3A4A-4C3A-9417-3F6982A4E47A}"/>
              </a:ext>
            </a:extLst>
          </p:cNvPr>
          <p:cNvSpPr/>
          <p:nvPr/>
        </p:nvSpPr>
        <p:spPr>
          <a:xfrm>
            <a:off x="4131312" y="24003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Οβάλ 10">
            <a:extLst>
              <a:ext uri="{FF2B5EF4-FFF2-40B4-BE49-F238E27FC236}">
                <a16:creationId xmlns:a16="http://schemas.microsoft.com/office/drawing/2014/main" id="{056AF8CD-22C7-4653-B567-25276EF7E3A0}"/>
              </a:ext>
            </a:extLst>
          </p:cNvPr>
          <p:cNvSpPr/>
          <p:nvPr/>
        </p:nvSpPr>
        <p:spPr>
          <a:xfrm>
            <a:off x="4104595" y="43434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EF8BA8-43D4-41D1-A5C1-99799D4EBFD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EE7EE7-33F2-4928-8E8F-EE6D0E81E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Δημόσια κατανάλωση: καμία επίδραση στην αύξηση του κατά κεφαλήν ΑΕΠ</a:t>
            </a:r>
          </a:p>
          <a:p>
            <a:r>
              <a:rPr lang="el-GR" dirty="0"/>
              <a:t>Δημόσια επένδυση: καμία επίδραση στην αύξηση του κατά κεφαλήν ΑΕΠ</a:t>
            </a:r>
          </a:p>
          <a:p>
            <a:r>
              <a:rPr lang="el-GR" dirty="0"/>
              <a:t>Δημόσια κοινωνική δαπάνη: αρνητική επίδραση στην αύξηση του κατά κεφαλήν εισοδήματος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04F8765-C736-437C-A820-D1C5D36F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882097"/>
              </p:ext>
            </p:extLst>
          </p:nvPr>
        </p:nvGraphicFramePr>
        <p:xfrm>
          <a:off x="304800" y="1447800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3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B8F00F1-BCDD-4C3F-8DEB-AFF0CED9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4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7711"/>
              </p:ext>
            </p:extLst>
          </p:nvPr>
        </p:nvGraphicFramePr>
        <p:xfrm>
          <a:off x="381000" y="2286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1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862" y="641991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339704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4166"/>
              </p:ext>
            </p:extLst>
          </p:nvPr>
        </p:nvGraphicFramePr>
        <p:xfrm>
          <a:off x="228600" y="304800"/>
          <a:ext cx="8458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6352809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Πηγή: Σ. </a:t>
            </a:r>
            <a:r>
              <a:rPr lang="el-GR" sz="2000" dirty="0" err="1"/>
              <a:t>Δημέλη</a:t>
            </a:r>
            <a:r>
              <a:rPr lang="el-GR" sz="2000" dirty="0"/>
              <a:t> 2010, Μακροοικονομικά Μεγέθη και Ανάπτυξη</a:t>
            </a:r>
          </a:p>
        </p:txBody>
      </p:sp>
    </p:spTree>
    <p:extLst>
      <p:ext uri="{BB962C8B-B14F-4D97-AF65-F5344CB8AC3E}">
        <p14:creationId xmlns:p14="http://schemas.microsoft.com/office/powerpoint/2010/main" val="2733376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9711"/>
            <a:ext cx="815340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286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Δημοσιονομικό Ισοζύγιο και Ισοζύγιο Τρεχουσών Συναλλαγών</a:t>
            </a:r>
            <a:endParaRPr lang="en-GB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4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834</TotalTime>
  <Words>1458</Words>
  <Application>Microsoft Office PowerPoint</Application>
  <PresentationFormat>Προβολή στην οθόνη (4:3)</PresentationFormat>
  <Paragraphs>257</Paragraphs>
  <Slides>50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 Math</vt:lpstr>
      <vt:lpstr>Lucida Sans Unicode</vt:lpstr>
      <vt:lpstr>Wingdings</vt:lpstr>
      <vt:lpstr>Office Theme</vt:lpstr>
      <vt:lpstr>Δημοσιονομική πολιτική  και ανάπτυξη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Δημοσιονομική πολιτική και ΑΕΠ </vt:lpstr>
      <vt:lpstr> Δημοσιονομική πολιτική: θετικές επιδράσεις </vt:lpstr>
      <vt:lpstr> Δημοσιονομική πολιτική: ουδέτερη επίδραση </vt:lpstr>
      <vt:lpstr>Δημοσιονομική πολιτική: προβλήματα εφαρμογής</vt:lpstr>
      <vt:lpstr> Πώς επηρεάζει ο δημόσιος τομέας το ΑΕΠ σε πρακτικό επίπεδο; </vt:lpstr>
      <vt:lpstr>Παρουσίαση του PowerPoint</vt:lpstr>
      <vt:lpstr>Πηγές χρηματοδότησης των δημοσίων δαπανών</vt:lpstr>
      <vt:lpstr>Χρηματοδότηση του ελλείμματος με χρέος (δανεισμός)</vt:lpstr>
      <vt:lpstr>Ελλάδα  πριν 2010</vt:lpstr>
      <vt:lpstr>Δημοσιονομικά ελλείμματα και χρέος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Μεγέθυνση – χρέος και ελλείμματα</vt:lpstr>
      <vt:lpstr>Παρουσίαση του PowerPoint</vt:lpstr>
      <vt:lpstr>dbt= - xt+bt(r-g)</vt:lpstr>
      <vt:lpstr>Βιωσιμότητα του χρέους</vt:lpstr>
      <vt:lpstr>Παρουσίαση του PowerPoint</vt:lpstr>
      <vt:lpstr>Dalamagas, B. (2000),Public sector and economic growth: the Greek experience, Applied Economics.</vt:lpstr>
      <vt:lpstr>Θεωρητικό πλαίσιο</vt:lpstr>
      <vt:lpstr>Παρουσίαση του PowerPoint</vt:lpstr>
      <vt:lpstr>Παρουσίαση του PowerPoint</vt:lpstr>
      <vt:lpstr>Παρουσίαση του PowerPoint</vt:lpstr>
      <vt:lpstr>Εκτίμηση</vt:lpstr>
      <vt:lpstr>Επιπρόσθετοι παράγοντες που επηρεάζουν την μεγέθυνση:</vt:lpstr>
      <vt:lpstr>Παρουσίαση του PowerPoint</vt:lpstr>
      <vt:lpstr>Παρουσίαση του PowerPoint</vt:lpstr>
      <vt:lpstr>Πώς δικαιολογείται η αρνητική επίδραση του δημόσιου τομέα στην παραγωγή;</vt:lpstr>
      <vt:lpstr>Journal of Economic Policy Reform, Aug. 2016</vt:lpstr>
      <vt:lpstr>3 κατηγορίες δημοσίων δαπανών </vt:lpstr>
      <vt:lpstr>Barro (1990) δημόσια δαπάνη και μεγέθυνση</vt:lpstr>
      <vt:lpstr>Παρουσίαση του PowerPoint</vt:lpstr>
      <vt:lpstr>Παρουσίαση του PowerPoint</vt:lpstr>
      <vt:lpstr>Εμπειρική έρευνα</vt:lpstr>
      <vt:lpstr>εκτίμηση</vt:lpstr>
      <vt:lpstr>Τελικά εκτιμούν την</vt:lpstr>
      <vt:lpstr>Παρουσίαση του PowerPoint</vt:lpstr>
      <vt:lpstr>Συμπεράσματα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Nikolina Kosteletou</cp:lastModifiedBy>
  <cp:revision>62</cp:revision>
  <cp:lastPrinted>2015-02-24T16:33:09Z</cp:lastPrinted>
  <dcterms:created xsi:type="dcterms:W3CDTF">2006-08-16T00:00:00Z</dcterms:created>
  <dcterms:modified xsi:type="dcterms:W3CDTF">2022-03-08T10:24:51Z</dcterms:modified>
</cp:coreProperties>
</file>