
<file path=[Content_Types].xml><?xml version="1.0" encoding="utf-8"?>
<Types xmlns="http://schemas.openxmlformats.org/package/2006/content-types">
  <Default Extension="emf" ContentType="image/x-emf"/>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89"/>
  </p:notesMasterIdLst>
  <p:sldIdLst>
    <p:sldId id="256" r:id="rId2"/>
    <p:sldId id="265" r:id="rId3"/>
    <p:sldId id="257" r:id="rId4"/>
    <p:sldId id="264" r:id="rId5"/>
    <p:sldId id="274" r:id="rId6"/>
    <p:sldId id="267" r:id="rId7"/>
    <p:sldId id="266" r:id="rId8"/>
    <p:sldId id="352" r:id="rId9"/>
    <p:sldId id="258" r:id="rId10"/>
    <p:sldId id="339" r:id="rId11"/>
    <p:sldId id="263" r:id="rId12"/>
    <p:sldId id="262" r:id="rId13"/>
    <p:sldId id="353" r:id="rId14"/>
    <p:sldId id="260" r:id="rId15"/>
    <p:sldId id="273" r:id="rId16"/>
    <p:sldId id="261" r:id="rId17"/>
    <p:sldId id="269" r:id="rId18"/>
    <p:sldId id="340" r:id="rId19"/>
    <p:sldId id="285" r:id="rId20"/>
    <p:sldId id="284" r:id="rId21"/>
    <p:sldId id="324" r:id="rId22"/>
    <p:sldId id="334" r:id="rId23"/>
    <p:sldId id="338" r:id="rId24"/>
    <p:sldId id="335" r:id="rId25"/>
    <p:sldId id="333" r:id="rId26"/>
    <p:sldId id="345" r:id="rId27"/>
    <p:sldId id="341" r:id="rId28"/>
    <p:sldId id="376" r:id="rId29"/>
    <p:sldId id="342" r:id="rId30"/>
    <p:sldId id="343" r:id="rId31"/>
    <p:sldId id="270" r:id="rId32"/>
    <p:sldId id="321" r:id="rId33"/>
    <p:sldId id="271" r:id="rId34"/>
    <p:sldId id="344" r:id="rId35"/>
    <p:sldId id="356" r:id="rId36"/>
    <p:sldId id="355" r:id="rId37"/>
    <p:sldId id="374" r:id="rId38"/>
    <p:sldId id="375" r:id="rId39"/>
    <p:sldId id="366" r:id="rId40"/>
    <p:sldId id="365" r:id="rId41"/>
    <p:sldId id="364" r:id="rId42"/>
    <p:sldId id="372" r:id="rId43"/>
    <p:sldId id="371" r:id="rId44"/>
    <p:sldId id="368" r:id="rId45"/>
    <p:sldId id="377" r:id="rId46"/>
    <p:sldId id="370" r:id="rId47"/>
    <p:sldId id="369" r:id="rId48"/>
    <p:sldId id="354" r:id="rId49"/>
    <p:sldId id="359" r:id="rId50"/>
    <p:sldId id="378" r:id="rId51"/>
    <p:sldId id="360" r:id="rId52"/>
    <p:sldId id="303" r:id="rId53"/>
    <p:sldId id="275" r:id="rId54"/>
    <p:sldId id="361" r:id="rId55"/>
    <p:sldId id="317" r:id="rId56"/>
    <p:sldId id="318" r:id="rId57"/>
    <p:sldId id="319" r:id="rId58"/>
    <p:sldId id="320" r:id="rId59"/>
    <p:sldId id="277" r:id="rId60"/>
    <p:sldId id="316" r:id="rId61"/>
    <p:sldId id="322" r:id="rId62"/>
    <p:sldId id="362" r:id="rId63"/>
    <p:sldId id="325" r:id="rId64"/>
    <p:sldId id="323" r:id="rId65"/>
    <p:sldId id="367" r:id="rId66"/>
    <p:sldId id="357" r:id="rId67"/>
    <p:sldId id="326" r:id="rId68"/>
    <p:sldId id="328" r:id="rId69"/>
    <p:sldId id="327" r:id="rId70"/>
    <p:sldId id="278" r:id="rId71"/>
    <p:sldId id="305" r:id="rId72"/>
    <p:sldId id="304" r:id="rId73"/>
    <p:sldId id="299" r:id="rId74"/>
    <p:sldId id="276" r:id="rId75"/>
    <p:sldId id="309" r:id="rId76"/>
    <p:sldId id="363" r:id="rId77"/>
    <p:sldId id="308" r:id="rId78"/>
    <p:sldId id="307" r:id="rId79"/>
    <p:sldId id="306" r:id="rId80"/>
    <p:sldId id="358" r:id="rId81"/>
    <p:sldId id="311" r:id="rId82"/>
    <p:sldId id="310" r:id="rId83"/>
    <p:sldId id="313" r:id="rId84"/>
    <p:sldId id="301" r:id="rId85"/>
    <p:sldId id="300" r:id="rId86"/>
    <p:sldId id="312" r:id="rId87"/>
    <p:sldId id="302" r:id="rId8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nstantinos Oikonomou" initials="KO" lastIdx="2" clrIdx="0">
    <p:extLst>
      <p:ext uri="{19B8F6BF-5375-455C-9EA6-DF929625EA0E}">
        <p15:presenceInfo xmlns:p15="http://schemas.microsoft.com/office/powerpoint/2012/main" userId="45c943bdb073b5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sorterViewPr>
    <p:cViewPr>
      <p:scale>
        <a:sx n="100" d="100"/>
        <a:sy n="100" d="100"/>
      </p:scale>
      <p:origin x="0" y="-2497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140EA92-8699-4E64-A518-09A7DC6146BA}" type="datetimeFigureOut">
              <a:rPr lang="el-GR" smtClean="0"/>
              <a:t>15/4/2022</a:t>
            </a:fld>
            <a:endParaRPr lang="el-GR"/>
          </a:p>
        </p:txBody>
      </p:sp>
      <p:sp>
        <p:nvSpPr>
          <p:cNvPr id="4" name="Θέση εικόνας διαφάνειας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9A50070-2DFA-4954-A0C9-4E2DD2007DB2}" type="slidenum">
              <a:rPr lang="el-GR" smtClean="0"/>
              <a:t>‹#›</a:t>
            </a:fld>
            <a:endParaRPr lang="el-GR"/>
          </a:p>
        </p:txBody>
      </p:sp>
    </p:spTree>
    <p:extLst>
      <p:ext uri="{BB962C8B-B14F-4D97-AF65-F5344CB8AC3E}">
        <p14:creationId xmlns:p14="http://schemas.microsoft.com/office/powerpoint/2010/main" val="2402194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0C5E32D0-695F-4DB8-AFC5-61FFD20FA19A}" type="datetime1">
              <a:rPr lang="el-GR" smtClean="0"/>
              <a:t>15/4/2022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37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6694220-44F8-4E3B-8D20-DB61575961DF}" type="datetime1">
              <a:rPr lang="el-GR" smtClean="0"/>
              <a:t>15/4/2022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2135381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12BA010-1D5C-4FF9-842D-816B05AB8BE8}" type="datetime1">
              <a:rPr lang="el-GR" smtClean="0"/>
              <a:t>15/4/2022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283229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08A14D59-14D5-4D1E-86C9-D835B593CF28}" type="datetime1">
              <a:rPr lang="el-GR" smtClean="0"/>
              <a:t>15/4/2022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389657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08C2D53B-12D3-4B96-8BFC-C6349656F75E}" type="datetime1">
              <a:rPr lang="el-GR" smtClean="0"/>
              <a:t>15/4/2022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422F922-4DA1-4E02-8BB9-5948E49598FC}"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463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CEDF8C4E-93E5-4E27-A255-100E8C17B802}" type="datetime1">
              <a:rPr lang="el-GR" smtClean="0"/>
              <a:t>15/4/2022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3212270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46BC64B-C01B-47F9-B1B0-8C38F812EF41}" type="datetime1">
              <a:rPr lang="el-GR" smtClean="0"/>
              <a:t>15/4/2022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2552353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044BCC74-9BF7-4FC4-BB27-4077FC762E82}" type="datetime1">
              <a:rPr lang="el-GR" smtClean="0"/>
              <a:t>15/4/2022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3967092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7B02D77-2057-4D38-85C4-3C2FD5431C9E}" type="datetime1">
              <a:rPr lang="el-GR" smtClean="0"/>
              <a:t>15/4/2022</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205337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709FD7-66D1-4875-95E8-E5A36B1CE8B7}" type="datetime1">
              <a:rPr lang="el-GR" smtClean="0"/>
              <a:t>15/4/2022</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422F922-4DA1-4E02-8BB9-5948E49598FC}" type="slidenum">
              <a:rPr lang="el-GR" smtClean="0"/>
              <a:t>‹#›</a:t>
            </a:fld>
            <a:endParaRPr lang="el-GR"/>
          </a:p>
        </p:txBody>
      </p:sp>
    </p:spTree>
    <p:extLst>
      <p:ext uri="{BB962C8B-B14F-4D97-AF65-F5344CB8AC3E}">
        <p14:creationId xmlns:p14="http://schemas.microsoft.com/office/powerpoint/2010/main" val="1355444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02A5318-96A1-4AEF-B4B1-F9689718D5F0}" type="datetime1">
              <a:rPr lang="el-GR" smtClean="0"/>
              <a:t>15/4/2022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422F922-4DA1-4E02-8BB9-5948E49598FC}" type="slidenum">
              <a:rPr lang="el-GR" smtClean="0"/>
              <a:t>‹#›</a:t>
            </a:fld>
            <a:endParaRPr lang="el-GR"/>
          </a:p>
        </p:txBody>
      </p:sp>
    </p:spTree>
    <p:extLst>
      <p:ext uri="{BB962C8B-B14F-4D97-AF65-F5344CB8AC3E}">
        <p14:creationId xmlns:p14="http://schemas.microsoft.com/office/powerpoint/2010/main" val="150208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124BE13-0F07-40D2-9822-B0F5B391B11C}" type="datetime1">
              <a:rPr lang="el-GR" smtClean="0"/>
              <a:t>15/4/2022</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422F922-4DA1-4E02-8BB9-5948E49598FC}"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2804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anaptyxi.gov.gr/el-gr/"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53A7AA-4ABC-4E69-95EE-A4101AE1C8B1}"/>
              </a:ext>
            </a:extLst>
          </p:cNvPr>
          <p:cNvSpPr>
            <a:spLocks noGrp="1"/>
          </p:cNvSpPr>
          <p:nvPr>
            <p:ph type="ctrTitle"/>
          </p:nvPr>
        </p:nvSpPr>
        <p:spPr>
          <a:xfrm>
            <a:off x="1097280" y="892118"/>
            <a:ext cx="10461446" cy="3324776"/>
          </a:xfrm>
        </p:spPr>
        <p:txBody>
          <a:bodyPr>
            <a:normAutofit fontScale="90000"/>
          </a:bodyPr>
          <a:lstStyle/>
          <a:p>
            <a:r>
              <a:rPr lang="el-GR" sz="4400" b="1" dirty="0"/>
              <a:t>Εφαρμοσμένη Αναπτυξιακή πολιτική</a:t>
            </a:r>
            <a:br>
              <a:rPr lang="el-GR" sz="4400" b="1" dirty="0"/>
            </a:br>
            <a:br>
              <a:rPr lang="el-GR" sz="4400" dirty="0"/>
            </a:br>
            <a:r>
              <a:rPr lang="el-GR" sz="4400" dirty="0"/>
              <a:t>Οικονόμου Κωνσταντίνος, 1</a:t>
            </a:r>
            <a:r>
              <a:rPr lang="el-GR" sz="4400" baseline="30000" dirty="0"/>
              <a:t>η</a:t>
            </a:r>
            <a:r>
              <a:rPr lang="el-GR" sz="4400" dirty="0"/>
              <a:t> διάλεξη</a:t>
            </a:r>
            <a:br>
              <a:rPr lang="el-GR" sz="4400" dirty="0"/>
            </a:br>
            <a:br>
              <a:rPr lang="el-GR" sz="4400" dirty="0"/>
            </a:br>
            <a:r>
              <a:rPr lang="el-GR" sz="4400" dirty="0"/>
              <a:t>Η κρίση, τα προβλήματα και η απόκλιση της Ελληνικής οικονομίας: σύγχρονοι προβληματισμοί</a:t>
            </a:r>
          </a:p>
        </p:txBody>
      </p:sp>
      <p:sp>
        <p:nvSpPr>
          <p:cNvPr id="3" name="Υπότιτλος 2">
            <a:extLst>
              <a:ext uri="{FF2B5EF4-FFF2-40B4-BE49-F238E27FC236}">
                <a16:creationId xmlns:a16="http://schemas.microsoft.com/office/drawing/2014/main" id="{3AA39037-A47D-4BD9-B584-5ADB6A4F0651}"/>
              </a:ext>
            </a:extLst>
          </p:cNvPr>
          <p:cNvSpPr>
            <a:spLocks noGrp="1"/>
          </p:cNvSpPr>
          <p:nvPr>
            <p:ph type="subTitle" idx="1"/>
          </p:nvPr>
        </p:nvSpPr>
        <p:spPr/>
        <p:txBody>
          <a:bodyPr/>
          <a:lstStyle/>
          <a:p>
            <a:r>
              <a:rPr lang="el-GR" dirty="0"/>
              <a:t>13/4/2021 </a:t>
            </a:r>
          </a:p>
        </p:txBody>
      </p:sp>
      <p:sp>
        <p:nvSpPr>
          <p:cNvPr id="4" name="Θέση ημερομηνίας 3">
            <a:extLst>
              <a:ext uri="{FF2B5EF4-FFF2-40B4-BE49-F238E27FC236}">
                <a16:creationId xmlns:a16="http://schemas.microsoft.com/office/drawing/2014/main" id="{CA3197D1-0C56-4524-B311-FBA06FDB59B2}"/>
              </a:ext>
            </a:extLst>
          </p:cNvPr>
          <p:cNvSpPr>
            <a:spLocks noGrp="1"/>
          </p:cNvSpPr>
          <p:nvPr>
            <p:ph type="dt" sz="half" idx="10"/>
          </p:nvPr>
        </p:nvSpPr>
        <p:spPr/>
        <p:txBody>
          <a:bodyPr/>
          <a:lstStyle/>
          <a:p>
            <a:fld id="{61F0F570-A0B9-4077-9F78-921ECDFE6393}"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1B267E56-2C0C-4E48-BE53-B51A57236B00}"/>
              </a:ext>
            </a:extLst>
          </p:cNvPr>
          <p:cNvSpPr>
            <a:spLocks noGrp="1"/>
          </p:cNvSpPr>
          <p:nvPr>
            <p:ph type="sldNum" sz="quarter" idx="12"/>
          </p:nvPr>
        </p:nvSpPr>
        <p:spPr/>
        <p:txBody>
          <a:bodyPr/>
          <a:lstStyle/>
          <a:p>
            <a:fld id="{0422F922-4DA1-4E02-8BB9-5948E49598FC}" type="slidenum">
              <a:rPr lang="el-GR" smtClean="0"/>
              <a:t>1</a:t>
            </a:fld>
            <a:endParaRPr lang="el-GR"/>
          </a:p>
        </p:txBody>
      </p:sp>
    </p:spTree>
    <p:extLst>
      <p:ext uri="{BB962C8B-B14F-4D97-AF65-F5344CB8AC3E}">
        <p14:creationId xmlns:p14="http://schemas.microsoft.com/office/powerpoint/2010/main" val="585831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02C78B-701E-47D7-B953-55B9FE0FE763}"/>
              </a:ext>
            </a:extLst>
          </p:cNvPr>
          <p:cNvSpPr>
            <a:spLocks noGrp="1"/>
          </p:cNvSpPr>
          <p:nvPr>
            <p:ph type="title"/>
          </p:nvPr>
        </p:nvSpPr>
        <p:spPr>
          <a:xfrm>
            <a:off x="1097280" y="-325719"/>
            <a:ext cx="10058400" cy="1080321"/>
          </a:xfrm>
        </p:spPr>
        <p:txBody>
          <a:bodyPr/>
          <a:lstStyle/>
          <a:p>
            <a:r>
              <a:rPr lang="el-GR" dirty="0"/>
              <a:t>Αιτίες της Ελληνικής κρίσης</a:t>
            </a:r>
          </a:p>
        </p:txBody>
      </p:sp>
      <p:sp>
        <p:nvSpPr>
          <p:cNvPr id="3" name="Θέση περιεχομένου 2">
            <a:extLst>
              <a:ext uri="{FF2B5EF4-FFF2-40B4-BE49-F238E27FC236}">
                <a16:creationId xmlns:a16="http://schemas.microsoft.com/office/drawing/2014/main" id="{0DFB628F-5162-485D-AF76-BD6C4D57E517}"/>
              </a:ext>
            </a:extLst>
          </p:cNvPr>
          <p:cNvSpPr>
            <a:spLocks noGrp="1"/>
          </p:cNvSpPr>
          <p:nvPr>
            <p:ph idx="1"/>
          </p:nvPr>
        </p:nvSpPr>
        <p:spPr>
          <a:xfrm>
            <a:off x="124287" y="887767"/>
            <a:ext cx="12067713" cy="5220069"/>
          </a:xfrm>
        </p:spPr>
        <p:txBody>
          <a:bodyPr>
            <a:normAutofit/>
          </a:bodyPr>
          <a:lstStyle/>
          <a:p>
            <a:pPr marL="0" indent="0">
              <a:buNone/>
            </a:pPr>
            <a:r>
              <a:rPr lang="el-GR" dirty="0"/>
              <a:t>Η κρίση συνδέεται με την έλευση της κρίσης στις ΗΠΑ και η έγκαιρη αντιμετώπισή της εκεί</a:t>
            </a:r>
          </a:p>
          <a:p>
            <a:pPr marL="0" indent="0">
              <a:buNone/>
            </a:pPr>
            <a:r>
              <a:rPr lang="el-GR" dirty="0"/>
              <a:t>Οι αιτίες της μπορούν περαιτέρω να διακριθούν σε δομικές και αιτίες πολιτικής:</a:t>
            </a:r>
          </a:p>
          <a:p>
            <a:pPr marL="0" indent="0">
              <a:buNone/>
            </a:pPr>
            <a:r>
              <a:rPr lang="el-GR" b="1" dirty="0"/>
              <a:t>Δομικές αιτίες</a:t>
            </a:r>
          </a:p>
          <a:p>
            <a:pPr marL="0" indent="0">
              <a:buNone/>
            </a:pPr>
            <a:r>
              <a:rPr lang="el-GR" dirty="0"/>
              <a:t>-Ο τρόπος λειτουργίας της ΟΝΕ και της ΕΕ την περίοδο πριν την κρίση</a:t>
            </a:r>
          </a:p>
          <a:p>
            <a:pPr marL="0" indent="0">
              <a:buNone/>
            </a:pPr>
            <a:r>
              <a:rPr lang="el-GR" dirty="0"/>
              <a:t>-Σχέσεις κέντρου-περιφέρειας που επιτείνονται και αναπαράγονται</a:t>
            </a:r>
          </a:p>
          <a:p>
            <a:pPr marL="0" indent="0">
              <a:buNone/>
            </a:pPr>
            <a:r>
              <a:rPr lang="el-GR" dirty="0"/>
              <a:t>-Η παγκοσμιοποίηση και η </a:t>
            </a:r>
            <a:r>
              <a:rPr lang="el-GR" dirty="0" err="1"/>
              <a:t>υπερ-χρηματοοικονομικοποίηση</a:t>
            </a:r>
            <a:r>
              <a:rPr lang="el-GR" dirty="0"/>
              <a:t> των οικονομιών </a:t>
            </a:r>
          </a:p>
          <a:p>
            <a:pPr marL="0" indent="0">
              <a:buNone/>
            </a:pPr>
            <a:r>
              <a:rPr lang="el-GR" dirty="0"/>
              <a:t>-Συστημικές αιτίες που προκαλούν κρίσεις</a:t>
            </a:r>
          </a:p>
          <a:p>
            <a:pPr marL="0" indent="0">
              <a:buNone/>
            </a:pPr>
            <a:r>
              <a:rPr lang="el-GR" dirty="0"/>
              <a:t>-Το «πεπρωμένο» της Ελλάδας να χρεωκοπεί (άποψη και των ιστορικών κύκλων) </a:t>
            </a:r>
          </a:p>
          <a:p>
            <a:pPr marL="0" indent="0">
              <a:buNone/>
            </a:pPr>
            <a:r>
              <a:rPr lang="el-GR" b="1" dirty="0"/>
              <a:t>Αίτιες Πολιτικής:</a:t>
            </a:r>
          </a:p>
          <a:p>
            <a:pPr marL="0" indent="0">
              <a:buNone/>
            </a:pPr>
            <a:r>
              <a:rPr lang="el-GR" dirty="0"/>
              <a:t>Λάθη, παραλείψεις πολιτικής ή έλλειψη προτεραιοτήτων και ορθής διάγνωσης προβλημάτων πριν την κρίση </a:t>
            </a:r>
          </a:p>
          <a:p>
            <a:pPr marL="0" indent="0">
              <a:buNone/>
            </a:pPr>
            <a:r>
              <a:rPr lang="el-GR" dirty="0"/>
              <a:t>Λάθη και παραλείψεις πολιτικής κατά την περίοδο της κρίσης</a:t>
            </a:r>
          </a:p>
        </p:txBody>
      </p:sp>
      <p:sp>
        <p:nvSpPr>
          <p:cNvPr id="4" name="Θέση ημερομηνίας 3">
            <a:extLst>
              <a:ext uri="{FF2B5EF4-FFF2-40B4-BE49-F238E27FC236}">
                <a16:creationId xmlns:a16="http://schemas.microsoft.com/office/drawing/2014/main" id="{BED3A43D-05F8-484E-82CD-844B5DD0F06D}"/>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E103ACA9-016B-4FEA-9D6A-0527FA81A20E}"/>
              </a:ext>
            </a:extLst>
          </p:cNvPr>
          <p:cNvSpPr>
            <a:spLocks noGrp="1"/>
          </p:cNvSpPr>
          <p:nvPr>
            <p:ph type="sldNum" sz="quarter" idx="12"/>
          </p:nvPr>
        </p:nvSpPr>
        <p:spPr/>
        <p:txBody>
          <a:bodyPr/>
          <a:lstStyle/>
          <a:p>
            <a:fld id="{0422F922-4DA1-4E02-8BB9-5948E49598FC}" type="slidenum">
              <a:rPr lang="el-GR" smtClean="0"/>
              <a:t>10</a:t>
            </a:fld>
            <a:endParaRPr lang="el-GR"/>
          </a:p>
        </p:txBody>
      </p:sp>
    </p:spTree>
    <p:extLst>
      <p:ext uri="{BB962C8B-B14F-4D97-AF65-F5344CB8AC3E}">
        <p14:creationId xmlns:p14="http://schemas.microsoft.com/office/powerpoint/2010/main" val="3755880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E0F3CB-EC1C-4D03-A84B-92D90A915B15}"/>
              </a:ext>
            </a:extLst>
          </p:cNvPr>
          <p:cNvSpPr>
            <a:spLocks noGrp="1"/>
          </p:cNvSpPr>
          <p:nvPr>
            <p:ph type="title"/>
          </p:nvPr>
        </p:nvSpPr>
        <p:spPr>
          <a:xfrm>
            <a:off x="9516962" y="2817710"/>
            <a:ext cx="2675038" cy="2391105"/>
          </a:xfrm>
        </p:spPr>
        <p:txBody>
          <a:bodyPr>
            <a:normAutofit fontScale="90000"/>
          </a:bodyPr>
          <a:lstStyle/>
          <a:p>
            <a:r>
              <a:rPr lang="el-GR" sz="3600" dirty="0"/>
              <a:t>Χρέος Κεντρικής κυβέρνησης, % του ΑΕΠ</a:t>
            </a:r>
            <a:br>
              <a:rPr lang="el-GR" sz="3600" dirty="0"/>
            </a:br>
            <a:r>
              <a:rPr lang="el-GR" sz="3600" dirty="0"/>
              <a:t>Σύγκριση Ελλάδας, χωρών της ΕΖ και του Η.Β.</a:t>
            </a:r>
          </a:p>
        </p:txBody>
      </p:sp>
      <p:sp>
        <p:nvSpPr>
          <p:cNvPr id="3" name="Θέση ημερομηνίας 2">
            <a:extLst>
              <a:ext uri="{FF2B5EF4-FFF2-40B4-BE49-F238E27FC236}">
                <a16:creationId xmlns:a16="http://schemas.microsoft.com/office/drawing/2014/main" id="{B00E3538-849F-4638-BB62-977C64B11F9A}"/>
              </a:ext>
            </a:extLst>
          </p:cNvPr>
          <p:cNvSpPr>
            <a:spLocks noGrp="1"/>
          </p:cNvSpPr>
          <p:nvPr>
            <p:ph type="dt" sz="half" idx="10"/>
          </p:nvPr>
        </p:nvSpPr>
        <p:spPr/>
        <p:txBody>
          <a:bodyPr/>
          <a:lstStyle/>
          <a:p>
            <a:fld id="{2D0AFACF-A4F1-4841-9820-8C8C3DBB8EE9}"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F2667171-4BA7-4C4C-B2B0-08FD7501D2D6}"/>
              </a:ext>
            </a:extLst>
          </p:cNvPr>
          <p:cNvSpPr>
            <a:spLocks noGrp="1"/>
          </p:cNvSpPr>
          <p:nvPr>
            <p:ph type="sldNum" sz="quarter" idx="12"/>
          </p:nvPr>
        </p:nvSpPr>
        <p:spPr/>
        <p:txBody>
          <a:bodyPr/>
          <a:lstStyle/>
          <a:p>
            <a:fld id="{0422F922-4DA1-4E02-8BB9-5948E49598FC}" type="slidenum">
              <a:rPr lang="el-GR" smtClean="0"/>
              <a:t>11</a:t>
            </a:fld>
            <a:endParaRPr lang="el-GR"/>
          </a:p>
        </p:txBody>
      </p:sp>
      <p:pic>
        <p:nvPicPr>
          <p:cNvPr id="9" name="Θέση περιεχομένου 8">
            <a:extLst>
              <a:ext uri="{FF2B5EF4-FFF2-40B4-BE49-F238E27FC236}">
                <a16:creationId xmlns:a16="http://schemas.microsoft.com/office/drawing/2014/main" id="{75B1D0D5-DF59-489B-96F9-F8B7EF87A1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116" y="825624"/>
            <a:ext cx="9273194" cy="4783240"/>
          </a:xfrm>
        </p:spPr>
      </p:pic>
    </p:spTree>
    <p:extLst>
      <p:ext uri="{BB962C8B-B14F-4D97-AF65-F5344CB8AC3E}">
        <p14:creationId xmlns:p14="http://schemas.microsoft.com/office/powerpoint/2010/main" val="4278385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D05E42-2B2E-4733-887D-FC69AEB98B02}"/>
              </a:ext>
            </a:extLst>
          </p:cNvPr>
          <p:cNvSpPr>
            <a:spLocks noGrp="1"/>
          </p:cNvSpPr>
          <p:nvPr>
            <p:ph type="title"/>
          </p:nvPr>
        </p:nvSpPr>
        <p:spPr>
          <a:xfrm>
            <a:off x="8869184" y="2067783"/>
            <a:ext cx="3322816" cy="3859488"/>
          </a:xfrm>
        </p:spPr>
        <p:txBody>
          <a:bodyPr>
            <a:normAutofit fontScale="90000"/>
          </a:bodyPr>
          <a:lstStyle/>
          <a:p>
            <a:br>
              <a:rPr lang="el-GR" sz="3200" dirty="0"/>
            </a:br>
            <a:br>
              <a:rPr lang="el-GR" sz="3200" dirty="0"/>
            </a:br>
            <a:br>
              <a:rPr lang="el-GR" sz="3200" dirty="0"/>
            </a:br>
            <a:br>
              <a:rPr lang="el-GR" sz="3200" dirty="0"/>
            </a:br>
            <a:br>
              <a:rPr lang="el-GR" sz="3200" dirty="0"/>
            </a:br>
            <a:br>
              <a:rPr lang="el-GR" sz="3200" dirty="0"/>
            </a:br>
            <a:br>
              <a:rPr lang="el-GR" sz="3200" dirty="0"/>
            </a:br>
            <a:r>
              <a:rPr lang="el-GR" sz="3200" dirty="0"/>
              <a:t>Ακαθάριστο χρέος της κεντρικής κυβέρνησης, % του ΑΕΠ</a:t>
            </a:r>
            <a:br>
              <a:rPr lang="el-GR" sz="3200" dirty="0"/>
            </a:br>
            <a:br>
              <a:rPr lang="el-GR" sz="3200" dirty="0"/>
            </a:br>
            <a:r>
              <a:rPr lang="el-GR" sz="3200" dirty="0"/>
              <a:t>Διακρίνονται 3 περίοδοι για την Ελληνική Οικονομία </a:t>
            </a:r>
            <a:br>
              <a:rPr lang="el-GR" sz="3200" dirty="0"/>
            </a:br>
            <a:r>
              <a:rPr lang="el-GR" sz="3200" dirty="0"/>
              <a:t>1</a:t>
            </a:r>
            <a:r>
              <a:rPr lang="el-GR" sz="3200" baseline="30000" dirty="0"/>
              <a:t>η΄</a:t>
            </a:r>
            <a:r>
              <a:rPr lang="el-GR" sz="3200" dirty="0"/>
              <a:t>: 1980-1993</a:t>
            </a:r>
            <a:br>
              <a:rPr lang="el-GR" sz="3200" dirty="0"/>
            </a:br>
            <a:r>
              <a:rPr lang="el-GR" sz="3200" dirty="0"/>
              <a:t>2</a:t>
            </a:r>
            <a:r>
              <a:rPr lang="el-GR" sz="3200" baseline="30000" dirty="0"/>
              <a:t>η</a:t>
            </a:r>
            <a:r>
              <a:rPr lang="el-GR" sz="3200" dirty="0"/>
              <a:t>: 1993-2008</a:t>
            </a:r>
            <a:br>
              <a:rPr lang="el-GR" sz="3200" dirty="0"/>
            </a:br>
            <a:r>
              <a:rPr lang="el-GR" sz="3200" dirty="0"/>
              <a:t>3</a:t>
            </a:r>
            <a:r>
              <a:rPr lang="el-GR" sz="3200" baseline="30000" dirty="0"/>
              <a:t>η</a:t>
            </a:r>
            <a:r>
              <a:rPr lang="el-GR" sz="3200" dirty="0"/>
              <a:t>: 2008-2016</a:t>
            </a:r>
            <a:br>
              <a:rPr lang="el-GR" sz="3200" dirty="0"/>
            </a:br>
            <a:br>
              <a:rPr lang="el-GR" sz="3200" dirty="0"/>
            </a:br>
            <a:br>
              <a:rPr lang="el-GR" sz="3200" dirty="0"/>
            </a:br>
            <a:br>
              <a:rPr lang="el-GR" sz="3200" dirty="0"/>
            </a:br>
            <a:endParaRPr lang="el-GR" sz="3200" dirty="0"/>
          </a:p>
        </p:txBody>
      </p:sp>
      <p:pic>
        <p:nvPicPr>
          <p:cNvPr id="5" name="Θέση περιεχομένου 4">
            <a:extLst>
              <a:ext uri="{FF2B5EF4-FFF2-40B4-BE49-F238E27FC236}">
                <a16:creationId xmlns:a16="http://schemas.microsoft.com/office/drawing/2014/main" id="{6FCA33D2-50F2-484E-A5BC-A27C3FC47E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3090"/>
            <a:ext cx="8948057" cy="6296689"/>
          </a:xfrm>
        </p:spPr>
      </p:pic>
      <p:sp>
        <p:nvSpPr>
          <p:cNvPr id="3" name="Θέση ημερομηνίας 2">
            <a:extLst>
              <a:ext uri="{FF2B5EF4-FFF2-40B4-BE49-F238E27FC236}">
                <a16:creationId xmlns:a16="http://schemas.microsoft.com/office/drawing/2014/main" id="{61DA7B93-F35F-438E-9633-59691395660B}"/>
              </a:ext>
            </a:extLst>
          </p:cNvPr>
          <p:cNvSpPr>
            <a:spLocks noGrp="1"/>
          </p:cNvSpPr>
          <p:nvPr>
            <p:ph type="dt" sz="half" idx="10"/>
          </p:nvPr>
        </p:nvSpPr>
        <p:spPr/>
        <p:txBody>
          <a:bodyPr/>
          <a:lstStyle/>
          <a:p>
            <a:fld id="{BCD06CC4-E41E-4E86-9197-C449B7F8FF3F}"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B2170D1F-2BD8-496B-8966-1E094B0BC016}"/>
              </a:ext>
            </a:extLst>
          </p:cNvPr>
          <p:cNvSpPr>
            <a:spLocks noGrp="1"/>
          </p:cNvSpPr>
          <p:nvPr>
            <p:ph type="sldNum" sz="quarter" idx="12"/>
          </p:nvPr>
        </p:nvSpPr>
        <p:spPr/>
        <p:txBody>
          <a:bodyPr/>
          <a:lstStyle/>
          <a:p>
            <a:fld id="{0422F922-4DA1-4E02-8BB9-5948E49598FC}" type="slidenum">
              <a:rPr lang="el-GR" smtClean="0"/>
              <a:t>12</a:t>
            </a:fld>
            <a:endParaRPr lang="el-GR"/>
          </a:p>
        </p:txBody>
      </p:sp>
    </p:spTree>
    <p:extLst>
      <p:ext uri="{BB962C8B-B14F-4D97-AF65-F5344CB8AC3E}">
        <p14:creationId xmlns:p14="http://schemas.microsoft.com/office/powerpoint/2010/main" val="415250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AAECBF-9711-4517-A039-5BBD0458C565}"/>
              </a:ext>
            </a:extLst>
          </p:cNvPr>
          <p:cNvSpPr>
            <a:spLocks noGrp="1"/>
          </p:cNvSpPr>
          <p:nvPr>
            <p:ph type="title"/>
          </p:nvPr>
        </p:nvSpPr>
        <p:spPr>
          <a:xfrm>
            <a:off x="1097280" y="147852"/>
            <a:ext cx="10058400" cy="1107191"/>
          </a:xfrm>
        </p:spPr>
        <p:txBody>
          <a:bodyPr>
            <a:normAutofit/>
          </a:bodyPr>
          <a:lstStyle/>
          <a:p>
            <a:r>
              <a:rPr lang="el-GR" dirty="0"/>
              <a:t>Ορισμένες αιτίες</a:t>
            </a:r>
          </a:p>
        </p:txBody>
      </p:sp>
      <p:sp>
        <p:nvSpPr>
          <p:cNvPr id="3" name="Θέση περιεχομένου 2">
            <a:extLst>
              <a:ext uri="{FF2B5EF4-FFF2-40B4-BE49-F238E27FC236}">
                <a16:creationId xmlns:a16="http://schemas.microsoft.com/office/drawing/2014/main" id="{6586F05D-D27C-4608-A31A-C7A782A78B60}"/>
              </a:ext>
            </a:extLst>
          </p:cNvPr>
          <p:cNvSpPr>
            <a:spLocks noGrp="1"/>
          </p:cNvSpPr>
          <p:nvPr>
            <p:ph idx="1"/>
          </p:nvPr>
        </p:nvSpPr>
        <p:spPr>
          <a:xfrm>
            <a:off x="452761" y="1988598"/>
            <a:ext cx="10702919" cy="3880496"/>
          </a:xfrm>
        </p:spPr>
        <p:txBody>
          <a:bodyPr>
            <a:normAutofit fontScale="92500" lnSpcReduction="20000"/>
          </a:bodyPr>
          <a:lstStyle/>
          <a:p>
            <a:r>
              <a:rPr lang="el-GR" dirty="0"/>
              <a:t>Δεκαετία 1970: 2πλο πετρελαϊκό σοκ</a:t>
            </a:r>
          </a:p>
          <a:p>
            <a:r>
              <a:rPr lang="el-GR" dirty="0"/>
              <a:t>Δεκαετία 1980: Πληθωρισμός, μεγάλη ανταγωνιστική πίεση από την Ε.Ε., η Ελλάδα χωρίς στήριξη δέχεται ανταγωνισμό, πληθωρισμός, 40% αύξηση ελάχιστου μισθού το 1982 (σε μια ημέρα), πολιτικές πλήρους απασχόλησης</a:t>
            </a:r>
          </a:p>
          <a:p>
            <a:r>
              <a:rPr lang="el-GR" dirty="0"/>
              <a:t>1993: Απόφαση της κυβέρνησης να καταγράψει στο χρέος το χρέος κυβερνητικών οργανισμών, όπως ΑΤΕ και ΕΤΒΑ αυξάνει τα χρέη.</a:t>
            </a:r>
          </a:p>
          <a:p>
            <a:r>
              <a:rPr lang="el-GR" dirty="0"/>
              <a:t>Ενώ κατά τη δεκαετία του 1980 η Ελλάδα πληρούσε το 60% του χρέους ως % ΑΕΠ που ήταν το κριτήριο για την ένταξη στην ΟΝΕ, τη δεκαετία του 1990 χάνει αυτό το πλεονέκτημα</a:t>
            </a:r>
          </a:p>
          <a:p>
            <a:r>
              <a:rPr lang="el-GR" dirty="0"/>
              <a:t>2000-2004: 51,1 δις χρέος</a:t>
            </a:r>
          </a:p>
          <a:p>
            <a:r>
              <a:rPr lang="el-GR" dirty="0"/>
              <a:t>2004-2008: 65,5 δις χρέος</a:t>
            </a:r>
          </a:p>
          <a:p>
            <a:r>
              <a:rPr lang="el-GR" dirty="0"/>
              <a:t> </a:t>
            </a:r>
          </a:p>
          <a:p>
            <a:r>
              <a:rPr lang="el-GR" dirty="0"/>
              <a:t> </a:t>
            </a:r>
          </a:p>
        </p:txBody>
      </p:sp>
      <p:sp>
        <p:nvSpPr>
          <p:cNvPr id="4" name="Θέση ημερομηνίας 3">
            <a:extLst>
              <a:ext uri="{FF2B5EF4-FFF2-40B4-BE49-F238E27FC236}">
                <a16:creationId xmlns:a16="http://schemas.microsoft.com/office/drawing/2014/main" id="{DF8D3E39-1FAE-46E4-8C80-F331CBF8C851}"/>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0E3BCEE8-4923-4230-A391-16A53D3AC7C3}"/>
              </a:ext>
            </a:extLst>
          </p:cNvPr>
          <p:cNvSpPr>
            <a:spLocks noGrp="1"/>
          </p:cNvSpPr>
          <p:nvPr>
            <p:ph type="sldNum" sz="quarter" idx="12"/>
          </p:nvPr>
        </p:nvSpPr>
        <p:spPr/>
        <p:txBody>
          <a:bodyPr/>
          <a:lstStyle/>
          <a:p>
            <a:fld id="{0422F922-4DA1-4E02-8BB9-5948E49598FC}" type="slidenum">
              <a:rPr lang="el-GR" smtClean="0"/>
              <a:t>13</a:t>
            </a:fld>
            <a:endParaRPr lang="el-GR"/>
          </a:p>
        </p:txBody>
      </p:sp>
      <p:sp>
        <p:nvSpPr>
          <p:cNvPr id="6" name="TextBox 5">
            <a:extLst>
              <a:ext uri="{FF2B5EF4-FFF2-40B4-BE49-F238E27FC236}">
                <a16:creationId xmlns:a16="http://schemas.microsoft.com/office/drawing/2014/main" id="{47C7BCDB-F9EC-48B3-9A5C-BE40A65EFCCA}"/>
              </a:ext>
            </a:extLst>
          </p:cNvPr>
          <p:cNvSpPr txBox="1"/>
          <p:nvPr/>
        </p:nvSpPr>
        <p:spPr>
          <a:xfrm>
            <a:off x="6320901" y="5957347"/>
            <a:ext cx="5379868" cy="369332"/>
          </a:xfrm>
          <a:prstGeom prst="rect">
            <a:avLst/>
          </a:prstGeom>
          <a:noFill/>
        </p:spPr>
        <p:txBody>
          <a:bodyPr wrap="square" rtlCol="0">
            <a:spAutoFit/>
          </a:bodyPr>
          <a:lstStyle/>
          <a:p>
            <a:r>
              <a:rPr lang="el-GR" dirty="0"/>
              <a:t>Πιο αναλυτικά δείτε το πρώτο κεφάλαιο του βιβλίου</a:t>
            </a:r>
          </a:p>
        </p:txBody>
      </p:sp>
    </p:spTree>
    <p:extLst>
      <p:ext uri="{BB962C8B-B14F-4D97-AF65-F5344CB8AC3E}">
        <p14:creationId xmlns:p14="http://schemas.microsoft.com/office/powerpoint/2010/main" val="24258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17E76B-1AC7-4758-9A94-E7F416BCA212}"/>
              </a:ext>
            </a:extLst>
          </p:cNvPr>
          <p:cNvSpPr>
            <a:spLocks noGrp="1"/>
          </p:cNvSpPr>
          <p:nvPr>
            <p:ph type="title"/>
          </p:nvPr>
        </p:nvSpPr>
        <p:spPr>
          <a:xfrm>
            <a:off x="9135836" y="4046532"/>
            <a:ext cx="2849335" cy="1526721"/>
          </a:xfrm>
        </p:spPr>
        <p:txBody>
          <a:bodyPr>
            <a:normAutofit fontScale="90000"/>
          </a:bodyPr>
          <a:lstStyle/>
          <a:p>
            <a:br>
              <a:rPr lang="en-US" sz="3200" dirty="0"/>
            </a:br>
            <a:r>
              <a:rPr lang="el-GR" sz="3200" dirty="0"/>
              <a:t>Ενοποιημένο Ακαθάριστο Χρέος Γενικής Κυβέρνησης</a:t>
            </a:r>
            <a:br>
              <a:rPr lang="el-GR" sz="3200" dirty="0"/>
            </a:br>
            <a:r>
              <a:rPr lang="el-GR" sz="3200" dirty="0"/>
              <a:t>(αποτελείται από Δάνεια, χρεόγραφα και διαθέσιμα και καταθέσεις)</a:t>
            </a:r>
            <a:br>
              <a:rPr lang="en-US" sz="3200" dirty="0"/>
            </a:br>
            <a:r>
              <a:rPr lang="el-GR" sz="3200" dirty="0"/>
              <a:t>(Περιλαμβάνει τα μακροπρόθεσμα δάνεια που ήταν περίπου 250δις το 2016) </a:t>
            </a:r>
          </a:p>
        </p:txBody>
      </p:sp>
      <p:pic>
        <p:nvPicPr>
          <p:cNvPr id="5" name="Θέση περιεχομένου 4">
            <a:extLst>
              <a:ext uri="{FF2B5EF4-FFF2-40B4-BE49-F238E27FC236}">
                <a16:creationId xmlns:a16="http://schemas.microsoft.com/office/drawing/2014/main" id="{816FB88B-07DB-4184-BCCC-4090AC1F7D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0854"/>
            <a:ext cx="9135835" cy="6764056"/>
          </a:xfrm>
        </p:spPr>
      </p:pic>
      <p:sp>
        <p:nvSpPr>
          <p:cNvPr id="3" name="Θέση ημερομηνίας 2">
            <a:extLst>
              <a:ext uri="{FF2B5EF4-FFF2-40B4-BE49-F238E27FC236}">
                <a16:creationId xmlns:a16="http://schemas.microsoft.com/office/drawing/2014/main" id="{A3DE7C46-8CAA-434D-AA71-EAD532CB3E6C}"/>
              </a:ext>
            </a:extLst>
          </p:cNvPr>
          <p:cNvSpPr>
            <a:spLocks noGrp="1"/>
          </p:cNvSpPr>
          <p:nvPr>
            <p:ph type="dt" sz="half" idx="10"/>
          </p:nvPr>
        </p:nvSpPr>
        <p:spPr/>
        <p:txBody>
          <a:bodyPr/>
          <a:lstStyle/>
          <a:p>
            <a:fld id="{CE16D5EA-2712-41AF-A063-26D472F89622}"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E7F8F83F-9CFD-42F1-8C60-611234087CDF}"/>
              </a:ext>
            </a:extLst>
          </p:cNvPr>
          <p:cNvSpPr>
            <a:spLocks noGrp="1"/>
          </p:cNvSpPr>
          <p:nvPr>
            <p:ph type="sldNum" sz="quarter" idx="12"/>
          </p:nvPr>
        </p:nvSpPr>
        <p:spPr/>
        <p:txBody>
          <a:bodyPr/>
          <a:lstStyle/>
          <a:p>
            <a:fld id="{0422F922-4DA1-4E02-8BB9-5948E49598FC}" type="slidenum">
              <a:rPr lang="el-GR" smtClean="0"/>
              <a:t>14</a:t>
            </a:fld>
            <a:endParaRPr lang="el-GR"/>
          </a:p>
        </p:txBody>
      </p:sp>
    </p:spTree>
    <p:extLst>
      <p:ext uri="{BB962C8B-B14F-4D97-AF65-F5344CB8AC3E}">
        <p14:creationId xmlns:p14="http://schemas.microsoft.com/office/powerpoint/2010/main" val="400760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0F2E1C-6418-44BF-9A1A-67B35935E68E}"/>
              </a:ext>
            </a:extLst>
          </p:cNvPr>
          <p:cNvSpPr>
            <a:spLocks noGrp="1"/>
          </p:cNvSpPr>
          <p:nvPr>
            <p:ph type="title"/>
          </p:nvPr>
        </p:nvSpPr>
        <p:spPr>
          <a:xfrm>
            <a:off x="7119890" y="286603"/>
            <a:ext cx="4035789" cy="1450757"/>
          </a:xfrm>
        </p:spPr>
        <p:txBody>
          <a:bodyPr/>
          <a:lstStyle/>
          <a:p>
            <a:r>
              <a:rPr lang="el-GR" dirty="0"/>
              <a:t>% δανεισμός, ως % ΑΕΠ</a:t>
            </a:r>
          </a:p>
        </p:txBody>
      </p:sp>
      <p:pic>
        <p:nvPicPr>
          <p:cNvPr id="9" name="Θέση περιεχομένου 8">
            <a:extLst>
              <a:ext uri="{FF2B5EF4-FFF2-40B4-BE49-F238E27FC236}">
                <a16:creationId xmlns:a16="http://schemas.microsoft.com/office/drawing/2014/main" id="{8A32524B-AA67-473C-A8FA-B5AE75A289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989184" cy="7004481"/>
          </a:xfrm>
        </p:spPr>
      </p:pic>
      <p:sp>
        <p:nvSpPr>
          <p:cNvPr id="3" name="Θέση ημερομηνίας 2">
            <a:extLst>
              <a:ext uri="{FF2B5EF4-FFF2-40B4-BE49-F238E27FC236}">
                <a16:creationId xmlns:a16="http://schemas.microsoft.com/office/drawing/2014/main" id="{D78318E1-0D4F-4D38-B96B-BA8BD0E071D7}"/>
              </a:ext>
            </a:extLst>
          </p:cNvPr>
          <p:cNvSpPr>
            <a:spLocks noGrp="1"/>
          </p:cNvSpPr>
          <p:nvPr>
            <p:ph type="dt" sz="half" idx="10"/>
          </p:nvPr>
        </p:nvSpPr>
        <p:spPr/>
        <p:txBody>
          <a:bodyPr/>
          <a:lstStyle/>
          <a:p>
            <a:fld id="{73090CCA-8FE0-4019-A80D-0FF651776AE2}"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AA20B2EC-5ED1-4C5E-AA42-BB1EC5BAFC87}"/>
              </a:ext>
            </a:extLst>
          </p:cNvPr>
          <p:cNvSpPr>
            <a:spLocks noGrp="1"/>
          </p:cNvSpPr>
          <p:nvPr>
            <p:ph type="sldNum" sz="quarter" idx="12"/>
          </p:nvPr>
        </p:nvSpPr>
        <p:spPr/>
        <p:txBody>
          <a:bodyPr/>
          <a:lstStyle/>
          <a:p>
            <a:fld id="{0422F922-4DA1-4E02-8BB9-5948E49598FC}" type="slidenum">
              <a:rPr lang="el-GR" smtClean="0"/>
              <a:t>15</a:t>
            </a:fld>
            <a:endParaRPr lang="el-GR"/>
          </a:p>
        </p:txBody>
      </p:sp>
    </p:spTree>
    <p:extLst>
      <p:ext uri="{BB962C8B-B14F-4D97-AF65-F5344CB8AC3E}">
        <p14:creationId xmlns:p14="http://schemas.microsoft.com/office/powerpoint/2010/main" val="1566819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9AD1E0-07D3-4D07-8D66-946E0FDDDD4D}"/>
              </a:ext>
            </a:extLst>
          </p:cNvPr>
          <p:cNvSpPr>
            <a:spLocks noGrp="1"/>
          </p:cNvSpPr>
          <p:nvPr>
            <p:ph type="title"/>
          </p:nvPr>
        </p:nvSpPr>
        <p:spPr>
          <a:xfrm>
            <a:off x="1" y="529276"/>
            <a:ext cx="12192000" cy="595139"/>
          </a:xfrm>
        </p:spPr>
        <p:txBody>
          <a:bodyPr>
            <a:normAutofit fontScale="90000"/>
          </a:bodyPr>
          <a:lstStyle/>
          <a:p>
            <a:pPr algn="r"/>
            <a:r>
              <a:rPr lang="el-GR" dirty="0"/>
              <a:t>Ένα μοντέλο ανάπτυξης της οικονομίας στηριγμένο πολύ στην κατανάλωση</a:t>
            </a:r>
          </a:p>
        </p:txBody>
      </p:sp>
      <p:pic>
        <p:nvPicPr>
          <p:cNvPr id="5" name="Θέση περιεχομένου 4">
            <a:extLst>
              <a:ext uri="{FF2B5EF4-FFF2-40B4-BE49-F238E27FC236}">
                <a16:creationId xmlns:a16="http://schemas.microsoft.com/office/drawing/2014/main" id="{BBC7BBB6-9444-45F8-BEF9-92B88717D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29276"/>
            <a:ext cx="6223246" cy="5502729"/>
          </a:xfrm>
        </p:spPr>
      </p:pic>
      <p:pic>
        <p:nvPicPr>
          <p:cNvPr id="4" name="Εικόνα 3">
            <a:extLst>
              <a:ext uri="{FF2B5EF4-FFF2-40B4-BE49-F238E27FC236}">
                <a16:creationId xmlns:a16="http://schemas.microsoft.com/office/drawing/2014/main" id="{A55AE9A3-9017-427D-A9DE-C5C00A730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9691" y="1026444"/>
            <a:ext cx="6138002" cy="3984171"/>
          </a:xfrm>
          <a:prstGeom prst="rect">
            <a:avLst/>
          </a:prstGeom>
        </p:spPr>
      </p:pic>
      <p:sp>
        <p:nvSpPr>
          <p:cNvPr id="6" name="Θέση ημερομηνίας 5">
            <a:extLst>
              <a:ext uri="{FF2B5EF4-FFF2-40B4-BE49-F238E27FC236}">
                <a16:creationId xmlns:a16="http://schemas.microsoft.com/office/drawing/2014/main" id="{F15B18DF-75CB-4C80-B85E-88FD1F2CB57B}"/>
              </a:ext>
            </a:extLst>
          </p:cNvPr>
          <p:cNvSpPr>
            <a:spLocks noGrp="1"/>
          </p:cNvSpPr>
          <p:nvPr>
            <p:ph type="dt" sz="half" idx="10"/>
          </p:nvPr>
        </p:nvSpPr>
        <p:spPr/>
        <p:txBody>
          <a:bodyPr/>
          <a:lstStyle/>
          <a:p>
            <a:fld id="{CAF67212-FB27-4F45-B145-1D7916E56030}"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82ED2C7F-37DE-4E13-887E-B0626BAAF61E}"/>
              </a:ext>
            </a:extLst>
          </p:cNvPr>
          <p:cNvSpPr>
            <a:spLocks noGrp="1"/>
          </p:cNvSpPr>
          <p:nvPr>
            <p:ph type="sldNum" sz="quarter" idx="12"/>
          </p:nvPr>
        </p:nvSpPr>
        <p:spPr/>
        <p:txBody>
          <a:bodyPr/>
          <a:lstStyle/>
          <a:p>
            <a:fld id="{0422F922-4DA1-4E02-8BB9-5948E49598FC}" type="slidenum">
              <a:rPr lang="el-GR" smtClean="0"/>
              <a:t>16</a:t>
            </a:fld>
            <a:endParaRPr lang="el-GR"/>
          </a:p>
        </p:txBody>
      </p:sp>
    </p:spTree>
    <p:extLst>
      <p:ext uri="{BB962C8B-B14F-4D97-AF65-F5344CB8AC3E}">
        <p14:creationId xmlns:p14="http://schemas.microsoft.com/office/powerpoint/2010/main" val="1193169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C1E8EB-79F8-4032-B97E-3947024F25B1}"/>
              </a:ext>
            </a:extLst>
          </p:cNvPr>
          <p:cNvSpPr>
            <a:spLocks noGrp="1"/>
          </p:cNvSpPr>
          <p:nvPr>
            <p:ph type="title"/>
          </p:nvPr>
        </p:nvSpPr>
        <p:spPr>
          <a:xfrm>
            <a:off x="7039991" y="410890"/>
            <a:ext cx="4657226" cy="1450757"/>
          </a:xfrm>
        </p:spPr>
        <p:txBody>
          <a:bodyPr>
            <a:noAutofit/>
          </a:bodyPr>
          <a:lstStyle/>
          <a:p>
            <a:r>
              <a:rPr lang="el-GR" sz="3600" dirty="0"/>
              <a:t>Ανισορροπία κατανάλωσης και</a:t>
            </a:r>
            <a:br>
              <a:rPr lang="el-GR" sz="3600" dirty="0"/>
            </a:br>
            <a:r>
              <a:rPr lang="el-GR" sz="3600" dirty="0"/>
              <a:t>επένδυσης</a:t>
            </a:r>
          </a:p>
        </p:txBody>
      </p:sp>
      <p:pic>
        <p:nvPicPr>
          <p:cNvPr id="9" name="Θέση περιεχομένου 8">
            <a:extLst>
              <a:ext uri="{FF2B5EF4-FFF2-40B4-BE49-F238E27FC236}">
                <a16:creationId xmlns:a16="http://schemas.microsoft.com/office/drawing/2014/main" id="{3E78875B-074C-4956-928C-DD6AD935EF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9899"/>
            <a:ext cx="6702641" cy="6778101"/>
          </a:xfrm>
        </p:spPr>
      </p:pic>
      <p:sp>
        <p:nvSpPr>
          <p:cNvPr id="3" name="Θέση ημερομηνίας 2">
            <a:extLst>
              <a:ext uri="{FF2B5EF4-FFF2-40B4-BE49-F238E27FC236}">
                <a16:creationId xmlns:a16="http://schemas.microsoft.com/office/drawing/2014/main" id="{A65E2441-46AD-4140-BBF8-EE490A7B00FF}"/>
              </a:ext>
            </a:extLst>
          </p:cNvPr>
          <p:cNvSpPr>
            <a:spLocks noGrp="1"/>
          </p:cNvSpPr>
          <p:nvPr>
            <p:ph type="dt" sz="half" idx="10"/>
          </p:nvPr>
        </p:nvSpPr>
        <p:spPr/>
        <p:txBody>
          <a:bodyPr/>
          <a:lstStyle/>
          <a:p>
            <a:fld id="{575E9111-5347-4BE4-802E-498F233E665A}"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AAA0904F-EF55-49B3-B516-58C97DAC511C}"/>
              </a:ext>
            </a:extLst>
          </p:cNvPr>
          <p:cNvSpPr>
            <a:spLocks noGrp="1"/>
          </p:cNvSpPr>
          <p:nvPr>
            <p:ph type="sldNum" sz="quarter" idx="12"/>
          </p:nvPr>
        </p:nvSpPr>
        <p:spPr/>
        <p:txBody>
          <a:bodyPr/>
          <a:lstStyle/>
          <a:p>
            <a:fld id="{0422F922-4DA1-4E02-8BB9-5948E49598FC}" type="slidenum">
              <a:rPr lang="el-GR" smtClean="0"/>
              <a:t>17</a:t>
            </a:fld>
            <a:endParaRPr lang="el-GR"/>
          </a:p>
        </p:txBody>
      </p:sp>
    </p:spTree>
    <p:extLst>
      <p:ext uri="{BB962C8B-B14F-4D97-AF65-F5344CB8AC3E}">
        <p14:creationId xmlns:p14="http://schemas.microsoft.com/office/powerpoint/2010/main" val="1705729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489BF3-8E51-4AF3-BE27-7E828EA732B3}"/>
              </a:ext>
            </a:extLst>
          </p:cNvPr>
          <p:cNvSpPr>
            <a:spLocks noGrp="1"/>
          </p:cNvSpPr>
          <p:nvPr>
            <p:ph type="title"/>
          </p:nvPr>
        </p:nvSpPr>
        <p:spPr>
          <a:xfrm>
            <a:off x="319596" y="522442"/>
            <a:ext cx="11700767" cy="968440"/>
          </a:xfrm>
        </p:spPr>
        <p:txBody>
          <a:bodyPr>
            <a:normAutofit fontScale="90000"/>
          </a:bodyPr>
          <a:lstStyle/>
          <a:p>
            <a:r>
              <a:rPr lang="el-GR" dirty="0"/>
              <a:t>Τα προβλήματα της Ελληνικής οικονομίας οφείλονταν σε </a:t>
            </a:r>
          </a:p>
        </p:txBody>
      </p:sp>
      <p:sp>
        <p:nvSpPr>
          <p:cNvPr id="3" name="Θέση περιεχομένου 2">
            <a:extLst>
              <a:ext uri="{FF2B5EF4-FFF2-40B4-BE49-F238E27FC236}">
                <a16:creationId xmlns:a16="http://schemas.microsoft.com/office/drawing/2014/main" id="{E5FD42C5-3645-4F1E-8841-C4CE2FA15844}"/>
              </a:ext>
            </a:extLst>
          </p:cNvPr>
          <p:cNvSpPr>
            <a:spLocks noGrp="1"/>
          </p:cNvSpPr>
          <p:nvPr>
            <p:ph idx="1"/>
          </p:nvPr>
        </p:nvSpPr>
        <p:spPr/>
        <p:txBody>
          <a:bodyPr/>
          <a:lstStyle/>
          <a:p>
            <a:r>
              <a:rPr lang="el-GR"/>
              <a:t>Ένα μοντέλο ανάπτυξης στηριγμένο </a:t>
            </a:r>
          </a:p>
          <a:p>
            <a:r>
              <a:rPr lang="el-GR"/>
              <a:t>αρκετά </a:t>
            </a:r>
            <a:r>
              <a:rPr lang="el-GR" dirty="0"/>
              <a:t>στην κατανάλωση, </a:t>
            </a:r>
          </a:p>
          <a:p>
            <a:r>
              <a:rPr lang="el-GR" dirty="0"/>
              <a:t>την άντληση δανείων για την ανάπτυξη και</a:t>
            </a:r>
          </a:p>
          <a:p>
            <a:r>
              <a:rPr lang="el-GR" dirty="0"/>
              <a:t>με ανισορροπίες κατανάλωσης - επένδυσης</a:t>
            </a:r>
          </a:p>
        </p:txBody>
      </p:sp>
      <p:sp>
        <p:nvSpPr>
          <p:cNvPr id="4" name="Θέση ημερομηνίας 3">
            <a:extLst>
              <a:ext uri="{FF2B5EF4-FFF2-40B4-BE49-F238E27FC236}">
                <a16:creationId xmlns:a16="http://schemas.microsoft.com/office/drawing/2014/main" id="{54C3960A-AD89-4EA1-AE57-CADEED5CD7DD}"/>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57BFAD7B-1C4F-4572-88AF-CAB97E8ABE84}"/>
              </a:ext>
            </a:extLst>
          </p:cNvPr>
          <p:cNvSpPr>
            <a:spLocks noGrp="1"/>
          </p:cNvSpPr>
          <p:nvPr>
            <p:ph type="sldNum" sz="quarter" idx="12"/>
          </p:nvPr>
        </p:nvSpPr>
        <p:spPr/>
        <p:txBody>
          <a:bodyPr/>
          <a:lstStyle/>
          <a:p>
            <a:fld id="{0422F922-4DA1-4E02-8BB9-5948E49598FC}" type="slidenum">
              <a:rPr lang="el-GR" smtClean="0"/>
              <a:t>18</a:t>
            </a:fld>
            <a:endParaRPr lang="el-GR"/>
          </a:p>
        </p:txBody>
      </p:sp>
    </p:spTree>
    <p:extLst>
      <p:ext uri="{BB962C8B-B14F-4D97-AF65-F5344CB8AC3E}">
        <p14:creationId xmlns:p14="http://schemas.microsoft.com/office/powerpoint/2010/main" val="3857239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FFC684-2C3A-4038-9162-05B500306521}"/>
              </a:ext>
            </a:extLst>
          </p:cNvPr>
          <p:cNvSpPr>
            <a:spLocks noGrp="1"/>
          </p:cNvSpPr>
          <p:nvPr>
            <p:ph type="title"/>
          </p:nvPr>
        </p:nvSpPr>
        <p:spPr>
          <a:xfrm>
            <a:off x="827103" y="741730"/>
            <a:ext cx="11364897" cy="517603"/>
          </a:xfrm>
        </p:spPr>
        <p:txBody>
          <a:bodyPr>
            <a:normAutofit fontScale="90000"/>
          </a:bodyPr>
          <a:lstStyle/>
          <a:p>
            <a:r>
              <a:rPr lang="el-GR" dirty="0"/>
              <a:t>Κατά κεφαλήν ΑΕΠ: Σύγκριση Ελλάδας, Γερμανίας, Ευρωζώνης και ΕΑ (12)</a:t>
            </a:r>
          </a:p>
        </p:txBody>
      </p:sp>
      <p:pic>
        <p:nvPicPr>
          <p:cNvPr id="5" name="Θέση περιεχομένου 4">
            <a:extLst>
              <a:ext uri="{FF2B5EF4-FFF2-40B4-BE49-F238E27FC236}">
                <a16:creationId xmlns:a16="http://schemas.microsoft.com/office/drawing/2014/main" id="{DD60C946-B4BE-4302-9CEB-7F3B615FF3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1" y="1259333"/>
            <a:ext cx="7385943" cy="4649542"/>
          </a:xfrm>
        </p:spPr>
      </p:pic>
      <p:sp>
        <p:nvSpPr>
          <p:cNvPr id="3" name="Θέση ημερομηνίας 2">
            <a:extLst>
              <a:ext uri="{FF2B5EF4-FFF2-40B4-BE49-F238E27FC236}">
                <a16:creationId xmlns:a16="http://schemas.microsoft.com/office/drawing/2014/main" id="{8855A6E9-57B7-483C-866B-B5EDA012BA2C}"/>
              </a:ext>
            </a:extLst>
          </p:cNvPr>
          <p:cNvSpPr>
            <a:spLocks noGrp="1"/>
          </p:cNvSpPr>
          <p:nvPr>
            <p:ph type="dt" sz="half" idx="10"/>
          </p:nvPr>
        </p:nvSpPr>
        <p:spPr/>
        <p:txBody>
          <a:bodyPr/>
          <a:lstStyle/>
          <a:p>
            <a:fld id="{9566F65A-87C7-4B0B-AE12-95B409C86678}"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4427DB30-6A4E-4C4E-B511-283AD70ACC3F}"/>
              </a:ext>
            </a:extLst>
          </p:cNvPr>
          <p:cNvSpPr>
            <a:spLocks noGrp="1"/>
          </p:cNvSpPr>
          <p:nvPr>
            <p:ph type="sldNum" sz="quarter" idx="12"/>
          </p:nvPr>
        </p:nvSpPr>
        <p:spPr/>
        <p:txBody>
          <a:bodyPr/>
          <a:lstStyle/>
          <a:p>
            <a:fld id="{0422F922-4DA1-4E02-8BB9-5948E49598FC}" type="slidenum">
              <a:rPr lang="el-GR" smtClean="0"/>
              <a:t>19</a:t>
            </a:fld>
            <a:endParaRPr lang="el-GR"/>
          </a:p>
        </p:txBody>
      </p:sp>
    </p:spTree>
    <p:extLst>
      <p:ext uri="{BB962C8B-B14F-4D97-AF65-F5344CB8AC3E}">
        <p14:creationId xmlns:p14="http://schemas.microsoft.com/office/powerpoint/2010/main" val="4220393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FEA84A-676E-4960-BDA9-7EBEE5B04396}"/>
              </a:ext>
            </a:extLst>
          </p:cNvPr>
          <p:cNvSpPr>
            <a:spLocks noGrp="1"/>
          </p:cNvSpPr>
          <p:nvPr>
            <p:ph type="title"/>
          </p:nvPr>
        </p:nvSpPr>
        <p:spPr>
          <a:xfrm>
            <a:off x="252272" y="1229558"/>
            <a:ext cx="11939727" cy="700195"/>
          </a:xfrm>
        </p:spPr>
        <p:txBody>
          <a:bodyPr>
            <a:normAutofit fontScale="90000"/>
          </a:bodyPr>
          <a:lstStyle/>
          <a:p>
            <a:endParaRPr lang="el-GR" b="1" dirty="0"/>
          </a:p>
        </p:txBody>
      </p:sp>
      <p:sp>
        <p:nvSpPr>
          <p:cNvPr id="3" name="Θέση περιεχομένου 2">
            <a:extLst>
              <a:ext uri="{FF2B5EF4-FFF2-40B4-BE49-F238E27FC236}">
                <a16:creationId xmlns:a16="http://schemas.microsoft.com/office/drawing/2014/main" id="{ACBE969D-FB0E-467D-A1F3-6D6805C34F43}"/>
              </a:ext>
            </a:extLst>
          </p:cNvPr>
          <p:cNvSpPr>
            <a:spLocks noGrp="1"/>
          </p:cNvSpPr>
          <p:nvPr>
            <p:ph idx="1"/>
          </p:nvPr>
        </p:nvSpPr>
        <p:spPr>
          <a:xfrm>
            <a:off x="133165" y="1136343"/>
            <a:ext cx="12058835" cy="5721658"/>
          </a:xfrm>
        </p:spPr>
        <p:txBody>
          <a:bodyPr/>
          <a:lstStyle/>
          <a:p>
            <a:pPr marL="0" indent="0">
              <a:buNone/>
            </a:pPr>
            <a:r>
              <a:rPr lang="el-GR" dirty="0"/>
              <a:t>               </a:t>
            </a:r>
          </a:p>
          <a:p>
            <a:pPr marL="0" indent="0">
              <a:buNone/>
            </a:pPr>
            <a:endParaRPr lang="el-GR" dirty="0"/>
          </a:p>
          <a:p>
            <a:r>
              <a:rPr lang="el-GR" dirty="0"/>
              <a:t>Η μεγάλη χρονική διάρκεια της (2008/9-2016) και η </a:t>
            </a:r>
            <a:r>
              <a:rPr lang="el-GR" dirty="0" err="1"/>
              <a:t>υπερ</a:t>
            </a:r>
            <a:r>
              <a:rPr lang="el-GR" dirty="0"/>
              <a:t>-δεκαετής επίδραση της στην Ελληνική οικονομία (ύφεση)</a:t>
            </a:r>
          </a:p>
          <a:p>
            <a:r>
              <a:rPr lang="el-GR" dirty="0"/>
              <a:t>Το εύρος της, η επίδραση που έχει στα μακροοικονομικά μεγέθη της Ελληνικής οικονομίας</a:t>
            </a:r>
          </a:p>
          <a:p>
            <a:r>
              <a:rPr lang="el-GR" dirty="0"/>
              <a:t>Η εμφάνιση της εντός μιας κοινής νομισματικής ζώνης (αυτής του Ευρώ)</a:t>
            </a:r>
          </a:p>
          <a:p>
            <a:r>
              <a:rPr lang="el-GR" dirty="0"/>
              <a:t>Η επίδραση που είχε στην κοινή νομισματική ζώνη και την Ε.Ε.</a:t>
            </a:r>
          </a:p>
          <a:p>
            <a:r>
              <a:rPr lang="el-GR" dirty="0"/>
              <a:t>Η πρωτοφανής σε μέγεθος αντίδραση/ενεργοποίηση της διεθνούς κοινότητας για τη διευθέτησή της</a:t>
            </a:r>
          </a:p>
          <a:p>
            <a:r>
              <a:rPr lang="el-GR" dirty="0"/>
              <a:t>Η τροφοδότησή της από πολιτικές της Ε.Ε. και της Ελλάδας που προηγήθηκαν </a:t>
            </a:r>
          </a:p>
        </p:txBody>
      </p:sp>
      <p:sp>
        <p:nvSpPr>
          <p:cNvPr id="5" name="TextBox 4">
            <a:extLst>
              <a:ext uri="{FF2B5EF4-FFF2-40B4-BE49-F238E27FC236}">
                <a16:creationId xmlns:a16="http://schemas.microsoft.com/office/drawing/2014/main" id="{7FA6E3EB-BEDE-4B69-8AC1-F6CF4D9344B7}"/>
              </a:ext>
            </a:extLst>
          </p:cNvPr>
          <p:cNvSpPr txBox="1"/>
          <p:nvPr/>
        </p:nvSpPr>
        <p:spPr>
          <a:xfrm>
            <a:off x="506027" y="390617"/>
            <a:ext cx="10892901" cy="954107"/>
          </a:xfrm>
          <a:prstGeom prst="rect">
            <a:avLst/>
          </a:prstGeom>
          <a:noFill/>
        </p:spPr>
        <p:txBody>
          <a:bodyPr wrap="square">
            <a:spAutoFit/>
          </a:bodyPr>
          <a:lstStyle/>
          <a:p>
            <a:r>
              <a:rPr lang="el-GR" sz="2800" b="1" dirty="0"/>
              <a:t>Ορισμένα από τα κύρια χαρακτηριστικά της Ελληνικής κρίσης είναι:</a:t>
            </a:r>
            <a:br>
              <a:rPr lang="el-GR" sz="2800" b="1" dirty="0"/>
            </a:br>
            <a:endParaRPr lang="el-GR" sz="2800" b="1" dirty="0"/>
          </a:p>
        </p:txBody>
      </p:sp>
      <p:sp>
        <p:nvSpPr>
          <p:cNvPr id="4" name="Θέση ημερομηνίας 3">
            <a:extLst>
              <a:ext uri="{FF2B5EF4-FFF2-40B4-BE49-F238E27FC236}">
                <a16:creationId xmlns:a16="http://schemas.microsoft.com/office/drawing/2014/main" id="{518E31EA-8A4E-4B17-AEB0-46A7FEA15A82}"/>
              </a:ext>
            </a:extLst>
          </p:cNvPr>
          <p:cNvSpPr>
            <a:spLocks noGrp="1"/>
          </p:cNvSpPr>
          <p:nvPr>
            <p:ph type="dt" sz="half" idx="10"/>
          </p:nvPr>
        </p:nvSpPr>
        <p:spPr/>
        <p:txBody>
          <a:bodyPr/>
          <a:lstStyle/>
          <a:p>
            <a:fld id="{E5CBF460-943F-4B42-B524-BC0A4E4DF0F4}" type="datetime1">
              <a:rPr lang="el-GR" smtClean="0"/>
              <a:t>15/4/2022</a:t>
            </a:fld>
            <a:endParaRPr lang="el-GR"/>
          </a:p>
        </p:txBody>
      </p:sp>
      <p:sp>
        <p:nvSpPr>
          <p:cNvPr id="6" name="Θέση αριθμού διαφάνειας 5">
            <a:extLst>
              <a:ext uri="{FF2B5EF4-FFF2-40B4-BE49-F238E27FC236}">
                <a16:creationId xmlns:a16="http://schemas.microsoft.com/office/drawing/2014/main" id="{89C71D20-1FA5-4200-9F42-26932C969199}"/>
              </a:ext>
            </a:extLst>
          </p:cNvPr>
          <p:cNvSpPr>
            <a:spLocks noGrp="1"/>
          </p:cNvSpPr>
          <p:nvPr>
            <p:ph type="sldNum" sz="quarter" idx="12"/>
          </p:nvPr>
        </p:nvSpPr>
        <p:spPr/>
        <p:txBody>
          <a:bodyPr/>
          <a:lstStyle/>
          <a:p>
            <a:fld id="{0422F922-4DA1-4E02-8BB9-5948E49598FC}" type="slidenum">
              <a:rPr lang="el-GR" smtClean="0"/>
              <a:t>2</a:t>
            </a:fld>
            <a:endParaRPr lang="el-GR"/>
          </a:p>
        </p:txBody>
      </p:sp>
    </p:spTree>
    <p:extLst>
      <p:ext uri="{BB962C8B-B14F-4D97-AF65-F5344CB8AC3E}">
        <p14:creationId xmlns:p14="http://schemas.microsoft.com/office/powerpoint/2010/main" val="2120236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A7B11E-1BA9-4060-9CD7-C57A9CAA0E0E}"/>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193D1667-8568-4A4E-A0A2-7773AB8187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336133" cy="6858000"/>
          </a:xfrm>
        </p:spPr>
      </p:pic>
      <p:sp>
        <p:nvSpPr>
          <p:cNvPr id="3" name="Θέση ημερομηνίας 2">
            <a:extLst>
              <a:ext uri="{FF2B5EF4-FFF2-40B4-BE49-F238E27FC236}">
                <a16:creationId xmlns:a16="http://schemas.microsoft.com/office/drawing/2014/main" id="{BB715DA6-DFD3-4DFF-B214-C29F9106F01A}"/>
              </a:ext>
            </a:extLst>
          </p:cNvPr>
          <p:cNvSpPr>
            <a:spLocks noGrp="1"/>
          </p:cNvSpPr>
          <p:nvPr>
            <p:ph type="dt" sz="half" idx="10"/>
          </p:nvPr>
        </p:nvSpPr>
        <p:spPr/>
        <p:txBody>
          <a:bodyPr/>
          <a:lstStyle/>
          <a:p>
            <a:fld id="{4A725D48-994A-4545-9FBD-938F051EDDFC}"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5571555F-E065-4510-9F2B-553539E6B761}"/>
              </a:ext>
            </a:extLst>
          </p:cNvPr>
          <p:cNvSpPr>
            <a:spLocks noGrp="1"/>
          </p:cNvSpPr>
          <p:nvPr>
            <p:ph type="sldNum" sz="quarter" idx="12"/>
          </p:nvPr>
        </p:nvSpPr>
        <p:spPr/>
        <p:txBody>
          <a:bodyPr/>
          <a:lstStyle/>
          <a:p>
            <a:fld id="{0422F922-4DA1-4E02-8BB9-5948E49598FC}" type="slidenum">
              <a:rPr lang="el-GR" smtClean="0"/>
              <a:t>20</a:t>
            </a:fld>
            <a:endParaRPr lang="el-GR"/>
          </a:p>
        </p:txBody>
      </p:sp>
    </p:spTree>
    <p:extLst>
      <p:ext uri="{BB962C8B-B14F-4D97-AF65-F5344CB8AC3E}">
        <p14:creationId xmlns:p14="http://schemas.microsoft.com/office/powerpoint/2010/main" val="2297915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581DD7-83A2-42F9-B71A-878222D5BA37}"/>
              </a:ext>
            </a:extLst>
          </p:cNvPr>
          <p:cNvSpPr>
            <a:spLocks noGrp="1"/>
          </p:cNvSpPr>
          <p:nvPr>
            <p:ph type="title"/>
          </p:nvPr>
        </p:nvSpPr>
        <p:spPr>
          <a:xfrm>
            <a:off x="593125" y="448440"/>
            <a:ext cx="10545256" cy="725378"/>
          </a:xfrm>
        </p:spPr>
        <p:txBody>
          <a:bodyPr>
            <a:noAutofit/>
          </a:bodyPr>
          <a:lstStyle/>
          <a:p>
            <a:pPr algn="ctr"/>
            <a:r>
              <a:rPr lang="el-GR" sz="3600" dirty="0"/>
              <a:t>Εικοσαετής εξαγωγική επίδοση της Ελληνικής Οικονομίας (1996-2016)</a:t>
            </a:r>
          </a:p>
        </p:txBody>
      </p:sp>
      <p:pic>
        <p:nvPicPr>
          <p:cNvPr id="5" name="Θέση περιεχομένου 4">
            <a:extLst>
              <a:ext uri="{FF2B5EF4-FFF2-40B4-BE49-F238E27FC236}">
                <a16:creationId xmlns:a16="http://schemas.microsoft.com/office/drawing/2014/main" id="{D30F0590-1F1A-4BF4-A92D-C3CD59E601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844" y="1173818"/>
            <a:ext cx="6634845" cy="5034890"/>
          </a:xfrm>
        </p:spPr>
      </p:pic>
      <p:sp>
        <p:nvSpPr>
          <p:cNvPr id="6" name="TextBox 5">
            <a:extLst>
              <a:ext uri="{FF2B5EF4-FFF2-40B4-BE49-F238E27FC236}">
                <a16:creationId xmlns:a16="http://schemas.microsoft.com/office/drawing/2014/main" id="{2ADCB91A-2DC4-447A-9A5E-6FE1FFAE1D9B}"/>
              </a:ext>
            </a:extLst>
          </p:cNvPr>
          <p:cNvSpPr txBox="1"/>
          <p:nvPr/>
        </p:nvSpPr>
        <p:spPr>
          <a:xfrm>
            <a:off x="7216346" y="2018270"/>
            <a:ext cx="3922034" cy="1200329"/>
          </a:xfrm>
          <a:prstGeom prst="rect">
            <a:avLst/>
          </a:prstGeom>
          <a:noFill/>
        </p:spPr>
        <p:txBody>
          <a:bodyPr wrap="square" rtlCol="0">
            <a:spAutoFit/>
          </a:bodyPr>
          <a:lstStyle/>
          <a:p>
            <a:r>
              <a:rPr lang="el-GR" dirty="0"/>
              <a:t>Ένα </a:t>
            </a:r>
            <a:r>
              <a:rPr lang="el-GR" b="1" i="1" dirty="0"/>
              <a:t>διαρκές πρόβλημα </a:t>
            </a:r>
          </a:p>
          <a:p>
            <a:r>
              <a:rPr lang="el-GR" dirty="0"/>
              <a:t>(ενδεικτικά δείτε τη σύγκριση με Βέλγιο, Ολλανδία και Ιρλανδία, μικρά σχετικά σε μέγεθος κράτη)</a:t>
            </a:r>
          </a:p>
        </p:txBody>
      </p:sp>
      <p:sp>
        <p:nvSpPr>
          <p:cNvPr id="7" name="Θέση ημερομηνίας 6">
            <a:extLst>
              <a:ext uri="{FF2B5EF4-FFF2-40B4-BE49-F238E27FC236}">
                <a16:creationId xmlns:a16="http://schemas.microsoft.com/office/drawing/2014/main" id="{36C2BD4D-6607-4FC4-BA72-49D28CA733E3}"/>
              </a:ext>
            </a:extLst>
          </p:cNvPr>
          <p:cNvSpPr>
            <a:spLocks noGrp="1"/>
          </p:cNvSpPr>
          <p:nvPr>
            <p:ph type="dt" sz="half" idx="10"/>
          </p:nvPr>
        </p:nvSpPr>
        <p:spPr/>
        <p:txBody>
          <a:bodyPr/>
          <a:lstStyle/>
          <a:p>
            <a:fld id="{321290A8-4B4F-42D3-850E-33B9E649FE1A}"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8E7A7FAA-4524-425D-9CE8-86512E368509}"/>
              </a:ext>
            </a:extLst>
          </p:cNvPr>
          <p:cNvSpPr>
            <a:spLocks noGrp="1"/>
          </p:cNvSpPr>
          <p:nvPr>
            <p:ph type="sldNum" sz="quarter" idx="12"/>
          </p:nvPr>
        </p:nvSpPr>
        <p:spPr/>
        <p:txBody>
          <a:bodyPr/>
          <a:lstStyle/>
          <a:p>
            <a:fld id="{0422F922-4DA1-4E02-8BB9-5948E49598FC}" type="slidenum">
              <a:rPr lang="el-GR" smtClean="0"/>
              <a:t>21</a:t>
            </a:fld>
            <a:endParaRPr lang="el-GR"/>
          </a:p>
        </p:txBody>
      </p:sp>
    </p:spTree>
    <p:extLst>
      <p:ext uri="{BB962C8B-B14F-4D97-AF65-F5344CB8AC3E}">
        <p14:creationId xmlns:p14="http://schemas.microsoft.com/office/powerpoint/2010/main" val="1346822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63B1EB-1EFF-4D2D-AFEF-5BD7D4EDAC21}"/>
              </a:ext>
            </a:extLst>
          </p:cNvPr>
          <p:cNvSpPr>
            <a:spLocks noGrp="1"/>
          </p:cNvSpPr>
          <p:nvPr>
            <p:ph type="title"/>
          </p:nvPr>
        </p:nvSpPr>
        <p:spPr>
          <a:xfrm>
            <a:off x="845611" y="194324"/>
            <a:ext cx="10058400" cy="980135"/>
          </a:xfrm>
        </p:spPr>
        <p:txBody>
          <a:bodyPr/>
          <a:lstStyle/>
          <a:p>
            <a:r>
              <a:rPr lang="el-GR" dirty="0"/>
              <a:t>Εξαγωγές αγαθών: 1996-2016</a:t>
            </a:r>
          </a:p>
        </p:txBody>
      </p:sp>
      <p:pic>
        <p:nvPicPr>
          <p:cNvPr id="5" name="Θέση περιεχομένου 4">
            <a:extLst>
              <a:ext uri="{FF2B5EF4-FFF2-40B4-BE49-F238E27FC236}">
                <a16:creationId xmlns:a16="http://schemas.microsoft.com/office/drawing/2014/main" id="{DB88BA6D-1744-4D94-A1F9-AAC37A370B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621" y="1737360"/>
            <a:ext cx="8496717" cy="4022725"/>
          </a:xfrm>
        </p:spPr>
      </p:pic>
      <p:sp>
        <p:nvSpPr>
          <p:cNvPr id="6" name="TextBox 5">
            <a:extLst>
              <a:ext uri="{FF2B5EF4-FFF2-40B4-BE49-F238E27FC236}">
                <a16:creationId xmlns:a16="http://schemas.microsoft.com/office/drawing/2014/main" id="{F5BDEF01-89AE-4689-9690-96FFD53376DD}"/>
              </a:ext>
            </a:extLst>
          </p:cNvPr>
          <p:cNvSpPr txBox="1"/>
          <p:nvPr/>
        </p:nvSpPr>
        <p:spPr>
          <a:xfrm>
            <a:off x="9068499" y="2072081"/>
            <a:ext cx="2629880" cy="2585323"/>
          </a:xfrm>
          <a:prstGeom prst="rect">
            <a:avLst/>
          </a:prstGeom>
          <a:noFill/>
        </p:spPr>
        <p:txBody>
          <a:bodyPr wrap="square" rtlCol="0">
            <a:spAutoFit/>
          </a:bodyPr>
          <a:lstStyle/>
          <a:p>
            <a:r>
              <a:rPr lang="el-GR" dirty="0"/>
              <a:t>Η πορεία της Ελλάδας συγκρίνεται με αυτή του Λουξεμβούργου, το μόνο κράτος που αναμένουμε να μην εξάγει πολλά προϊόντα, γιατί δεν έχει και μεγάλη έκταση και πόρους το ίδιο για την παραγωγή τους</a:t>
            </a:r>
          </a:p>
        </p:txBody>
      </p:sp>
      <p:sp>
        <p:nvSpPr>
          <p:cNvPr id="7" name="Θέση ημερομηνίας 6">
            <a:extLst>
              <a:ext uri="{FF2B5EF4-FFF2-40B4-BE49-F238E27FC236}">
                <a16:creationId xmlns:a16="http://schemas.microsoft.com/office/drawing/2014/main" id="{5A24AEBA-8216-4F84-9645-8D58263509DB}"/>
              </a:ext>
            </a:extLst>
          </p:cNvPr>
          <p:cNvSpPr>
            <a:spLocks noGrp="1"/>
          </p:cNvSpPr>
          <p:nvPr>
            <p:ph type="dt" sz="half" idx="10"/>
          </p:nvPr>
        </p:nvSpPr>
        <p:spPr/>
        <p:txBody>
          <a:bodyPr/>
          <a:lstStyle/>
          <a:p>
            <a:fld id="{C2E1ED15-5106-40ED-9DBE-ADC9A02CA6B0}"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72EC35B5-5ADB-467E-A36B-52AF17612DFD}"/>
              </a:ext>
            </a:extLst>
          </p:cNvPr>
          <p:cNvSpPr>
            <a:spLocks noGrp="1"/>
          </p:cNvSpPr>
          <p:nvPr>
            <p:ph type="sldNum" sz="quarter" idx="12"/>
          </p:nvPr>
        </p:nvSpPr>
        <p:spPr/>
        <p:txBody>
          <a:bodyPr/>
          <a:lstStyle/>
          <a:p>
            <a:fld id="{0422F922-4DA1-4E02-8BB9-5948E49598FC}" type="slidenum">
              <a:rPr lang="el-GR" smtClean="0"/>
              <a:t>22</a:t>
            </a:fld>
            <a:endParaRPr lang="el-GR"/>
          </a:p>
        </p:txBody>
      </p:sp>
    </p:spTree>
    <p:extLst>
      <p:ext uri="{BB962C8B-B14F-4D97-AF65-F5344CB8AC3E}">
        <p14:creationId xmlns:p14="http://schemas.microsoft.com/office/powerpoint/2010/main" val="1314368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A29965-134D-4E30-9595-2A8F285DA95C}"/>
              </a:ext>
            </a:extLst>
          </p:cNvPr>
          <p:cNvSpPr>
            <a:spLocks noGrp="1"/>
          </p:cNvSpPr>
          <p:nvPr>
            <p:ph type="title"/>
          </p:nvPr>
        </p:nvSpPr>
        <p:spPr>
          <a:xfrm>
            <a:off x="8282866" y="710214"/>
            <a:ext cx="3506680" cy="858471"/>
          </a:xfrm>
        </p:spPr>
        <p:txBody>
          <a:bodyPr>
            <a:normAutofit fontScale="90000"/>
          </a:bodyPr>
          <a:lstStyle/>
          <a:p>
            <a:r>
              <a:rPr lang="el-GR" dirty="0"/>
              <a:t>Διείσδυση εισαγωγών</a:t>
            </a:r>
          </a:p>
        </p:txBody>
      </p:sp>
      <p:pic>
        <p:nvPicPr>
          <p:cNvPr id="5" name="Θέση περιεχομένου 4">
            <a:extLst>
              <a:ext uri="{FF2B5EF4-FFF2-40B4-BE49-F238E27FC236}">
                <a16:creationId xmlns:a16="http://schemas.microsoft.com/office/drawing/2014/main" id="{7AC4EA15-1A9B-481D-9194-F1F199FA5B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8282866" cy="6258757"/>
          </a:xfrm>
        </p:spPr>
      </p:pic>
      <p:sp>
        <p:nvSpPr>
          <p:cNvPr id="6" name="Θέση ημερομηνίας 5">
            <a:extLst>
              <a:ext uri="{FF2B5EF4-FFF2-40B4-BE49-F238E27FC236}">
                <a16:creationId xmlns:a16="http://schemas.microsoft.com/office/drawing/2014/main" id="{13A2199D-FDF5-4E94-B7C0-F84C2552BD06}"/>
              </a:ext>
            </a:extLst>
          </p:cNvPr>
          <p:cNvSpPr>
            <a:spLocks noGrp="1"/>
          </p:cNvSpPr>
          <p:nvPr>
            <p:ph type="dt" sz="half" idx="10"/>
          </p:nvPr>
        </p:nvSpPr>
        <p:spPr/>
        <p:txBody>
          <a:bodyPr/>
          <a:lstStyle/>
          <a:p>
            <a:fld id="{3E2588BF-84FF-48B2-8B5E-B1E78A4D80D6}" type="datetime1">
              <a:rPr lang="el-GR" smtClean="0"/>
              <a:t>15/4/2022</a:t>
            </a:fld>
            <a:endParaRPr lang="el-GR"/>
          </a:p>
        </p:txBody>
      </p:sp>
      <p:sp>
        <p:nvSpPr>
          <p:cNvPr id="7" name="Θέση αριθμού διαφάνειας 6">
            <a:extLst>
              <a:ext uri="{FF2B5EF4-FFF2-40B4-BE49-F238E27FC236}">
                <a16:creationId xmlns:a16="http://schemas.microsoft.com/office/drawing/2014/main" id="{2787C73F-4473-4048-A63B-D2BBD1D64EB8}"/>
              </a:ext>
            </a:extLst>
          </p:cNvPr>
          <p:cNvSpPr>
            <a:spLocks noGrp="1"/>
          </p:cNvSpPr>
          <p:nvPr>
            <p:ph type="sldNum" sz="quarter" idx="12"/>
          </p:nvPr>
        </p:nvSpPr>
        <p:spPr/>
        <p:txBody>
          <a:bodyPr/>
          <a:lstStyle/>
          <a:p>
            <a:fld id="{0422F922-4DA1-4E02-8BB9-5948E49598FC}" type="slidenum">
              <a:rPr lang="el-GR" smtClean="0"/>
              <a:t>23</a:t>
            </a:fld>
            <a:endParaRPr lang="el-GR"/>
          </a:p>
        </p:txBody>
      </p:sp>
    </p:spTree>
    <p:extLst>
      <p:ext uri="{BB962C8B-B14F-4D97-AF65-F5344CB8AC3E}">
        <p14:creationId xmlns:p14="http://schemas.microsoft.com/office/powerpoint/2010/main" val="2685986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7B743A-02EA-45FF-AD8A-B4297AC31A4B}"/>
              </a:ext>
            </a:extLst>
          </p:cNvPr>
          <p:cNvSpPr>
            <a:spLocks noGrp="1"/>
          </p:cNvSpPr>
          <p:nvPr>
            <p:ph type="title"/>
          </p:nvPr>
        </p:nvSpPr>
        <p:spPr>
          <a:xfrm>
            <a:off x="150920" y="399924"/>
            <a:ext cx="11754035" cy="965666"/>
          </a:xfrm>
        </p:spPr>
        <p:txBody>
          <a:bodyPr>
            <a:normAutofit fontScale="90000"/>
          </a:bodyPr>
          <a:lstStyle/>
          <a:p>
            <a:r>
              <a:rPr lang="en-US" dirty="0"/>
              <a:t>H </a:t>
            </a:r>
            <a:r>
              <a:rPr lang="el-GR" dirty="0"/>
              <a:t>διαχρονικότητα ενός προβλήματος (1960-2017)</a:t>
            </a:r>
            <a:br>
              <a:rPr lang="el-GR" dirty="0"/>
            </a:br>
            <a:endParaRPr lang="el-GR" dirty="0"/>
          </a:p>
        </p:txBody>
      </p:sp>
      <p:pic>
        <p:nvPicPr>
          <p:cNvPr id="5" name="Θέση περιεχομένου 4">
            <a:extLst>
              <a:ext uri="{FF2B5EF4-FFF2-40B4-BE49-F238E27FC236}">
                <a16:creationId xmlns:a16="http://schemas.microsoft.com/office/drawing/2014/main" id="{6D1EA342-79A8-464F-B85B-B02C28D027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920" y="1127465"/>
            <a:ext cx="6027938" cy="4758000"/>
          </a:xfrm>
        </p:spPr>
      </p:pic>
      <p:sp>
        <p:nvSpPr>
          <p:cNvPr id="6" name="TextBox 5">
            <a:extLst>
              <a:ext uri="{FF2B5EF4-FFF2-40B4-BE49-F238E27FC236}">
                <a16:creationId xmlns:a16="http://schemas.microsoft.com/office/drawing/2014/main" id="{11C54B9A-CA37-4B9A-BBE7-761C846A62BE}"/>
              </a:ext>
            </a:extLst>
          </p:cNvPr>
          <p:cNvSpPr txBox="1"/>
          <p:nvPr/>
        </p:nvSpPr>
        <p:spPr>
          <a:xfrm>
            <a:off x="6416624" y="1731147"/>
            <a:ext cx="5250565" cy="3970318"/>
          </a:xfrm>
          <a:prstGeom prst="rect">
            <a:avLst/>
          </a:prstGeom>
          <a:noFill/>
        </p:spPr>
        <p:txBody>
          <a:bodyPr wrap="square" rtlCol="0">
            <a:spAutoFit/>
          </a:bodyPr>
          <a:lstStyle/>
          <a:p>
            <a:pPr marL="285750" indent="-285750">
              <a:buFont typeface="Arial" panose="020B0604020202020204" pitchFamily="34" charset="0"/>
              <a:buChar char="•"/>
            </a:pPr>
            <a:r>
              <a:rPr lang="el-GR" dirty="0"/>
              <a:t>Ένα μονίμως ελλειμματικό ισοζύγιο</a:t>
            </a:r>
          </a:p>
          <a:p>
            <a:pPr marL="285750" indent="-285750">
              <a:buFont typeface="Arial" panose="020B0604020202020204" pitchFamily="34" charset="0"/>
              <a:buChar char="•"/>
            </a:pPr>
            <a:r>
              <a:rPr lang="el-GR" dirty="0"/>
              <a:t>Μόνο επιδείνωση ιστορικά των καθαρών εισαγωγών (με εξαίρεση την περίοδο 1972-1981 και 1982-1985)</a:t>
            </a:r>
          </a:p>
          <a:p>
            <a:pPr marL="285750" indent="-285750">
              <a:buFont typeface="Arial" panose="020B0604020202020204" pitchFamily="34" charset="0"/>
              <a:buChar char="•"/>
            </a:pPr>
            <a:r>
              <a:rPr lang="el-GR" dirty="0"/>
              <a:t>Μεγάλο πρόβλημα στην εισαγωγή αγαθών (ειδικά από το 1993)</a:t>
            </a:r>
          </a:p>
          <a:p>
            <a:pPr marL="285750" indent="-285750">
              <a:buFont typeface="Arial" panose="020B0604020202020204" pitchFamily="34" charset="0"/>
              <a:buChar char="•"/>
            </a:pPr>
            <a:r>
              <a:rPr lang="el-GR" dirty="0"/>
              <a:t>Διαρκώς ελλειμματικό: Μόνο λίγο πριν την είσοδο στην ΕΟΚ και μετά τις πολιτικές του ΔΝΤ το ισοζύγιο γίνεται πλεονασματικό</a:t>
            </a:r>
          </a:p>
          <a:p>
            <a:pPr marL="285750" indent="-285750">
              <a:buFont typeface="Arial" panose="020B0604020202020204" pitchFamily="34" charset="0"/>
              <a:buChar char="•"/>
            </a:pPr>
            <a:r>
              <a:rPr lang="el-GR" dirty="0"/>
              <a:t>Για μεγάλο διάστημα, μόνο οι εισαγωγές αγαθών ξεπερνούν τις εξαγωγές αγαθών και υπηρεσιών (η μπλε γραμμή την στικτή μαύρη), αυτό ανατρέπεται μόνο την τριετία πριν την ένταξη στην ΕΟΚ και μετά τις πολιτικές ΔΝΤ</a:t>
            </a:r>
          </a:p>
        </p:txBody>
      </p:sp>
      <p:sp>
        <p:nvSpPr>
          <p:cNvPr id="7" name="Θέση ημερομηνίας 6">
            <a:extLst>
              <a:ext uri="{FF2B5EF4-FFF2-40B4-BE49-F238E27FC236}">
                <a16:creationId xmlns:a16="http://schemas.microsoft.com/office/drawing/2014/main" id="{B3694C8C-1D5E-4B59-827B-B46C1A483AB5}"/>
              </a:ext>
            </a:extLst>
          </p:cNvPr>
          <p:cNvSpPr>
            <a:spLocks noGrp="1"/>
          </p:cNvSpPr>
          <p:nvPr>
            <p:ph type="dt" sz="half" idx="10"/>
          </p:nvPr>
        </p:nvSpPr>
        <p:spPr/>
        <p:txBody>
          <a:bodyPr/>
          <a:lstStyle/>
          <a:p>
            <a:fld id="{FCDF1896-C12C-43AD-8562-BC4430AC3635}"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E50B2744-CC82-4F9B-A481-C83F001B2BA9}"/>
              </a:ext>
            </a:extLst>
          </p:cNvPr>
          <p:cNvSpPr>
            <a:spLocks noGrp="1"/>
          </p:cNvSpPr>
          <p:nvPr>
            <p:ph type="sldNum" sz="quarter" idx="12"/>
          </p:nvPr>
        </p:nvSpPr>
        <p:spPr/>
        <p:txBody>
          <a:bodyPr/>
          <a:lstStyle/>
          <a:p>
            <a:fld id="{0422F922-4DA1-4E02-8BB9-5948E49598FC}" type="slidenum">
              <a:rPr lang="el-GR" smtClean="0"/>
              <a:t>24</a:t>
            </a:fld>
            <a:endParaRPr lang="el-GR"/>
          </a:p>
        </p:txBody>
      </p:sp>
    </p:spTree>
    <p:extLst>
      <p:ext uri="{BB962C8B-B14F-4D97-AF65-F5344CB8AC3E}">
        <p14:creationId xmlns:p14="http://schemas.microsoft.com/office/powerpoint/2010/main" val="1297001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CFC60A-8F92-4FC6-BB65-40340A72033E}"/>
              </a:ext>
            </a:extLst>
          </p:cNvPr>
          <p:cNvSpPr>
            <a:spLocks noGrp="1"/>
          </p:cNvSpPr>
          <p:nvPr>
            <p:ph type="title"/>
          </p:nvPr>
        </p:nvSpPr>
        <p:spPr>
          <a:xfrm>
            <a:off x="6523598" y="648070"/>
            <a:ext cx="4632081" cy="727970"/>
          </a:xfrm>
        </p:spPr>
        <p:txBody>
          <a:bodyPr/>
          <a:lstStyle/>
          <a:p>
            <a:r>
              <a:rPr lang="el-GR" dirty="0"/>
              <a:t>Τα ισοζύγια</a:t>
            </a:r>
          </a:p>
        </p:txBody>
      </p:sp>
      <p:pic>
        <p:nvPicPr>
          <p:cNvPr id="5" name="Θέση περιεχομένου 4">
            <a:extLst>
              <a:ext uri="{FF2B5EF4-FFF2-40B4-BE49-F238E27FC236}">
                <a16:creationId xmlns:a16="http://schemas.microsoft.com/office/drawing/2014/main" id="{8B19D987-9F39-4E4D-920B-E65DD0502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676" y="286603"/>
            <a:ext cx="6044204" cy="5403865"/>
          </a:xfrm>
        </p:spPr>
      </p:pic>
      <p:sp>
        <p:nvSpPr>
          <p:cNvPr id="6" name="TextBox 5">
            <a:extLst>
              <a:ext uri="{FF2B5EF4-FFF2-40B4-BE49-F238E27FC236}">
                <a16:creationId xmlns:a16="http://schemas.microsoft.com/office/drawing/2014/main" id="{58F02192-797A-4211-8219-0921BD949E90}"/>
              </a:ext>
            </a:extLst>
          </p:cNvPr>
          <p:cNvSpPr txBox="1"/>
          <p:nvPr/>
        </p:nvSpPr>
        <p:spPr>
          <a:xfrm>
            <a:off x="6445187" y="1997476"/>
            <a:ext cx="5379869" cy="646331"/>
          </a:xfrm>
          <a:prstGeom prst="rect">
            <a:avLst/>
          </a:prstGeom>
          <a:noFill/>
        </p:spPr>
        <p:txBody>
          <a:bodyPr wrap="square" rtlCol="0">
            <a:spAutoFit/>
          </a:bodyPr>
          <a:lstStyle/>
          <a:p>
            <a:pPr marL="285750" indent="-285750">
              <a:buFont typeface="Arial" panose="020B0604020202020204" pitchFamily="34" charset="0"/>
              <a:buChar char="•"/>
            </a:pPr>
            <a:r>
              <a:rPr lang="el-GR" dirty="0"/>
              <a:t>Ελλειμματικά όλα πλην του Ισοζυγίου Υπηρεσιών</a:t>
            </a:r>
          </a:p>
          <a:p>
            <a:pPr marL="285750" indent="-285750">
              <a:buFont typeface="Arial" panose="020B0604020202020204" pitchFamily="34" charset="0"/>
              <a:buChar char="•"/>
            </a:pPr>
            <a:r>
              <a:rPr lang="el-GR" dirty="0"/>
              <a:t>Οι πολιτικές ΔΝΤ/</a:t>
            </a:r>
            <a:r>
              <a:rPr lang="el-GR" dirty="0" err="1"/>
              <a:t>Τρόϊκας</a:t>
            </a:r>
            <a:r>
              <a:rPr lang="el-GR" dirty="0"/>
              <a:t> έχουν θετική επίδραση</a:t>
            </a:r>
          </a:p>
        </p:txBody>
      </p:sp>
      <p:sp>
        <p:nvSpPr>
          <p:cNvPr id="7" name="Θέση ημερομηνίας 6">
            <a:extLst>
              <a:ext uri="{FF2B5EF4-FFF2-40B4-BE49-F238E27FC236}">
                <a16:creationId xmlns:a16="http://schemas.microsoft.com/office/drawing/2014/main" id="{5EEDA7CB-CB3F-4FA3-A3B6-A3831F20642F}"/>
              </a:ext>
            </a:extLst>
          </p:cNvPr>
          <p:cNvSpPr>
            <a:spLocks noGrp="1"/>
          </p:cNvSpPr>
          <p:nvPr>
            <p:ph type="dt" sz="half" idx="10"/>
          </p:nvPr>
        </p:nvSpPr>
        <p:spPr/>
        <p:txBody>
          <a:bodyPr/>
          <a:lstStyle/>
          <a:p>
            <a:fld id="{281A4788-ECC4-4EE3-858F-8C403DF8ABD9}"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D495806F-4CA2-493E-8E31-2F4DE1A20ABD}"/>
              </a:ext>
            </a:extLst>
          </p:cNvPr>
          <p:cNvSpPr>
            <a:spLocks noGrp="1"/>
          </p:cNvSpPr>
          <p:nvPr>
            <p:ph type="sldNum" sz="quarter" idx="12"/>
          </p:nvPr>
        </p:nvSpPr>
        <p:spPr/>
        <p:txBody>
          <a:bodyPr/>
          <a:lstStyle/>
          <a:p>
            <a:fld id="{0422F922-4DA1-4E02-8BB9-5948E49598FC}" type="slidenum">
              <a:rPr lang="el-GR" smtClean="0"/>
              <a:t>25</a:t>
            </a:fld>
            <a:endParaRPr lang="el-GR"/>
          </a:p>
        </p:txBody>
      </p:sp>
    </p:spTree>
    <p:extLst>
      <p:ext uri="{BB962C8B-B14F-4D97-AF65-F5344CB8AC3E}">
        <p14:creationId xmlns:p14="http://schemas.microsoft.com/office/powerpoint/2010/main" val="2683946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C061E5-560A-475A-867B-02EB9A3B4019}"/>
              </a:ext>
            </a:extLst>
          </p:cNvPr>
          <p:cNvSpPr>
            <a:spLocks noGrp="1"/>
          </p:cNvSpPr>
          <p:nvPr>
            <p:ph type="title"/>
          </p:nvPr>
        </p:nvSpPr>
        <p:spPr>
          <a:xfrm>
            <a:off x="6353091" y="342262"/>
            <a:ext cx="5779535" cy="1450757"/>
          </a:xfrm>
        </p:spPr>
        <p:txBody>
          <a:bodyPr>
            <a:noAutofit/>
          </a:bodyPr>
          <a:lstStyle/>
          <a:p>
            <a:r>
              <a:rPr lang="el-GR" sz="3200" dirty="0"/>
              <a:t>Το εμπορικό ισοζύγιο ως % ΑΕΠ, σε 3 διαφορετικές περιόδους </a:t>
            </a:r>
            <a:br>
              <a:rPr lang="el-GR" sz="3200" dirty="0"/>
            </a:br>
            <a:r>
              <a:rPr lang="el-GR" sz="3200" dirty="0"/>
              <a:t>(1992-2001,2002-2008, 2009-2013)</a:t>
            </a:r>
          </a:p>
        </p:txBody>
      </p:sp>
      <p:pic>
        <p:nvPicPr>
          <p:cNvPr id="7" name="Θέση περιεχομένου 6">
            <a:extLst>
              <a:ext uri="{FF2B5EF4-FFF2-40B4-BE49-F238E27FC236}">
                <a16:creationId xmlns:a16="http://schemas.microsoft.com/office/drawing/2014/main" id="{24951799-1F8C-4FDC-AFB5-BE5AE99B39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92" y="286603"/>
            <a:ext cx="6177100" cy="5965719"/>
          </a:xfrm>
        </p:spPr>
      </p:pic>
      <p:sp>
        <p:nvSpPr>
          <p:cNvPr id="4" name="Θέση ημερομηνίας 3">
            <a:extLst>
              <a:ext uri="{FF2B5EF4-FFF2-40B4-BE49-F238E27FC236}">
                <a16:creationId xmlns:a16="http://schemas.microsoft.com/office/drawing/2014/main" id="{7298F996-C593-4C9C-AD90-A23E63584500}"/>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92CC045F-FB09-42B4-8F36-B59C9E179A1D}"/>
              </a:ext>
            </a:extLst>
          </p:cNvPr>
          <p:cNvSpPr>
            <a:spLocks noGrp="1"/>
          </p:cNvSpPr>
          <p:nvPr>
            <p:ph type="sldNum" sz="quarter" idx="12"/>
          </p:nvPr>
        </p:nvSpPr>
        <p:spPr/>
        <p:txBody>
          <a:bodyPr/>
          <a:lstStyle/>
          <a:p>
            <a:fld id="{0422F922-4DA1-4E02-8BB9-5948E49598FC}" type="slidenum">
              <a:rPr lang="el-GR" smtClean="0"/>
              <a:t>26</a:t>
            </a:fld>
            <a:endParaRPr lang="el-GR"/>
          </a:p>
        </p:txBody>
      </p:sp>
      <p:sp>
        <p:nvSpPr>
          <p:cNvPr id="8" name="TextBox 7">
            <a:extLst>
              <a:ext uri="{FF2B5EF4-FFF2-40B4-BE49-F238E27FC236}">
                <a16:creationId xmlns:a16="http://schemas.microsoft.com/office/drawing/2014/main" id="{D52913AC-3B0C-47CD-8B48-E805A43D805C}"/>
              </a:ext>
            </a:extLst>
          </p:cNvPr>
          <p:cNvSpPr txBox="1"/>
          <p:nvPr/>
        </p:nvSpPr>
        <p:spPr>
          <a:xfrm>
            <a:off x="6567776" y="2438465"/>
            <a:ext cx="6236474" cy="830997"/>
          </a:xfrm>
          <a:prstGeom prst="rect">
            <a:avLst/>
          </a:prstGeom>
          <a:noFill/>
        </p:spPr>
        <p:txBody>
          <a:bodyPr wrap="square" rtlCol="0">
            <a:spAutoFit/>
          </a:bodyPr>
          <a:lstStyle/>
          <a:p>
            <a:r>
              <a:rPr lang="el-GR" sz="2400" dirty="0"/>
              <a:t>Μόνιμα προβληματική η θέση της Ελλάδας </a:t>
            </a:r>
            <a:endParaRPr lang="el-GR" dirty="0"/>
          </a:p>
          <a:p>
            <a:r>
              <a:rPr lang="el-GR" dirty="0"/>
              <a:t>(η πρώτη μαύρη γραμμή σε κάθε διάγραμμα)</a:t>
            </a:r>
            <a:r>
              <a:rPr lang="el-GR" sz="2400" dirty="0"/>
              <a:t> </a:t>
            </a:r>
          </a:p>
        </p:txBody>
      </p:sp>
    </p:spTree>
    <p:extLst>
      <p:ext uri="{BB962C8B-B14F-4D97-AF65-F5344CB8AC3E}">
        <p14:creationId xmlns:p14="http://schemas.microsoft.com/office/powerpoint/2010/main" val="1467408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1FE768-4084-4DAF-865B-BB97A64DE6A1}"/>
              </a:ext>
            </a:extLst>
          </p:cNvPr>
          <p:cNvSpPr>
            <a:spLocks noGrp="1"/>
          </p:cNvSpPr>
          <p:nvPr>
            <p:ph type="title"/>
          </p:nvPr>
        </p:nvSpPr>
        <p:spPr>
          <a:xfrm>
            <a:off x="0" y="286604"/>
            <a:ext cx="12191999" cy="947710"/>
          </a:xfrm>
        </p:spPr>
        <p:txBody>
          <a:bodyPr>
            <a:normAutofit fontScale="90000"/>
          </a:bodyPr>
          <a:lstStyle/>
          <a:p>
            <a:r>
              <a:rPr lang="el-GR" dirty="0"/>
              <a:t>Εξαγωγές αγαθών (χαμηλής ενσωμάτωσης τεχνολογίας)</a:t>
            </a:r>
          </a:p>
        </p:txBody>
      </p:sp>
      <p:pic>
        <p:nvPicPr>
          <p:cNvPr id="7" name="Θέση περιεχομένου 6">
            <a:extLst>
              <a:ext uri="{FF2B5EF4-FFF2-40B4-BE49-F238E27FC236}">
                <a16:creationId xmlns:a16="http://schemas.microsoft.com/office/drawing/2014/main" id="{A7A4EC3D-F09C-4786-A787-AB8BE83121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464" y="1717482"/>
            <a:ext cx="6008535" cy="4408988"/>
          </a:xfrm>
        </p:spPr>
      </p:pic>
      <p:sp>
        <p:nvSpPr>
          <p:cNvPr id="4" name="Θέση ημερομηνίας 3">
            <a:extLst>
              <a:ext uri="{FF2B5EF4-FFF2-40B4-BE49-F238E27FC236}">
                <a16:creationId xmlns:a16="http://schemas.microsoft.com/office/drawing/2014/main" id="{F2A09939-397A-46B5-9203-BC9FB4B99741}"/>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A7C81E50-878E-4B8A-BC06-153703477F1A}"/>
              </a:ext>
            </a:extLst>
          </p:cNvPr>
          <p:cNvSpPr>
            <a:spLocks noGrp="1"/>
          </p:cNvSpPr>
          <p:nvPr>
            <p:ph type="sldNum" sz="quarter" idx="12"/>
          </p:nvPr>
        </p:nvSpPr>
        <p:spPr/>
        <p:txBody>
          <a:bodyPr/>
          <a:lstStyle/>
          <a:p>
            <a:fld id="{0422F922-4DA1-4E02-8BB9-5948E49598FC}" type="slidenum">
              <a:rPr lang="el-GR" smtClean="0"/>
              <a:t>27</a:t>
            </a:fld>
            <a:endParaRPr lang="el-GR"/>
          </a:p>
        </p:txBody>
      </p:sp>
      <p:pic>
        <p:nvPicPr>
          <p:cNvPr id="9" name="Εικόνα 8">
            <a:extLst>
              <a:ext uri="{FF2B5EF4-FFF2-40B4-BE49-F238E27FC236}">
                <a16:creationId xmlns:a16="http://schemas.microsoft.com/office/drawing/2014/main" id="{D44C5772-6CDB-4033-B63A-65BFD5EFB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589" y="1844703"/>
            <a:ext cx="6187789" cy="4068001"/>
          </a:xfrm>
          <a:prstGeom prst="rect">
            <a:avLst/>
          </a:prstGeom>
        </p:spPr>
      </p:pic>
    </p:spTree>
    <p:extLst>
      <p:ext uri="{BB962C8B-B14F-4D97-AF65-F5344CB8AC3E}">
        <p14:creationId xmlns:p14="http://schemas.microsoft.com/office/powerpoint/2010/main" val="1181293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D36394-FD3E-4EF6-AA40-A772622B8C33}"/>
              </a:ext>
            </a:extLst>
          </p:cNvPr>
          <p:cNvSpPr>
            <a:spLocks noGrp="1"/>
          </p:cNvSpPr>
          <p:nvPr>
            <p:ph type="title"/>
          </p:nvPr>
        </p:nvSpPr>
        <p:spPr>
          <a:xfrm>
            <a:off x="1097280" y="286604"/>
            <a:ext cx="10058400" cy="943022"/>
          </a:xfrm>
        </p:spPr>
        <p:txBody>
          <a:bodyPr/>
          <a:lstStyle/>
          <a:p>
            <a:r>
              <a:rPr lang="el-GR" dirty="0"/>
              <a:t>Η δομή των Ελληνικών εξαγωγών</a:t>
            </a:r>
          </a:p>
        </p:txBody>
      </p:sp>
      <p:sp>
        <p:nvSpPr>
          <p:cNvPr id="3" name="Θέση περιεχομένου 2">
            <a:extLst>
              <a:ext uri="{FF2B5EF4-FFF2-40B4-BE49-F238E27FC236}">
                <a16:creationId xmlns:a16="http://schemas.microsoft.com/office/drawing/2014/main" id="{ACFA9BEE-0C70-47C3-8E98-420B9825B4B3}"/>
              </a:ext>
            </a:extLst>
          </p:cNvPr>
          <p:cNvSpPr>
            <a:spLocks noGrp="1"/>
          </p:cNvSpPr>
          <p:nvPr>
            <p:ph idx="1"/>
          </p:nvPr>
        </p:nvSpPr>
        <p:spPr>
          <a:xfrm>
            <a:off x="1154083" y="1728037"/>
            <a:ext cx="10058400" cy="4023360"/>
          </a:xfrm>
        </p:spPr>
        <p:txBody>
          <a:bodyPr/>
          <a:lstStyle/>
          <a:p>
            <a:endParaRPr lang="el-GR" dirty="0"/>
          </a:p>
        </p:txBody>
      </p:sp>
      <p:sp>
        <p:nvSpPr>
          <p:cNvPr id="4" name="Θέση ημερομηνίας 3">
            <a:extLst>
              <a:ext uri="{FF2B5EF4-FFF2-40B4-BE49-F238E27FC236}">
                <a16:creationId xmlns:a16="http://schemas.microsoft.com/office/drawing/2014/main" id="{5309FBBE-4284-499A-BE2A-C42269CA9D6A}"/>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D5BDAD0F-EF6B-4AC0-8FB3-F0AC2D861539}"/>
              </a:ext>
            </a:extLst>
          </p:cNvPr>
          <p:cNvSpPr>
            <a:spLocks noGrp="1"/>
          </p:cNvSpPr>
          <p:nvPr>
            <p:ph type="sldNum" sz="quarter" idx="12"/>
          </p:nvPr>
        </p:nvSpPr>
        <p:spPr/>
        <p:txBody>
          <a:bodyPr/>
          <a:lstStyle/>
          <a:p>
            <a:fld id="{0422F922-4DA1-4E02-8BB9-5948E49598FC}" type="slidenum">
              <a:rPr lang="el-GR" smtClean="0"/>
              <a:t>28</a:t>
            </a:fld>
            <a:endParaRPr lang="el-GR"/>
          </a:p>
        </p:txBody>
      </p:sp>
      <p:pic>
        <p:nvPicPr>
          <p:cNvPr id="11" name="Εικόνα 10">
            <a:extLst>
              <a:ext uri="{FF2B5EF4-FFF2-40B4-BE49-F238E27FC236}">
                <a16:creationId xmlns:a16="http://schemas.microsoft.com/office/drawing/2014/main" id="{77611242-9541-4207-8664-054E9CAC7344}"/>
              </a:ext>
            </a:extLst>
          </p:cNvPr>
          <p:cNvPicPr>
            <a:picLocks noChangeAspect="1"/>
          </p:cNvPicPr>
          <p:nvPr/>
        </p:nvPicPr>
        <p:blipFill>
          <a:blip r:embed="rId2"/>
          <a:stretch>
            <a:fillRect/>
          </a:stretch>
        </p:blipFill>
        <p:spPr>
          <a:xfrm>
            <a:off x="6178845" y="2040019"/>
            <a:ext cx="4776200" cy="3481892"/>
          </a:xfrm>
          <a:prstGeom prst="rect">
            <a:avLst/>
          </a:prstGeom>
        </p:spPr>
      </p:pic>
      <p:pic>
        <p:nvPicPr>
          <p:cNvPr id="13" name="Εικόνα 12">
            <a:extLst>
              <a:ext uri="{FF2B5EF4-FFF2-40B4-BE49-F238E27FC236}">
                <a16:creationId xmlns:a16="http://schemas.microsoft.com/office/drawing/2014/main" id="{F8B3E1D7-56C4-4B0C-88AA-1E90AF1BE117}"/>
              </a:ext>
            </a:extLst>
          </p:cNvPr>
          <p:cNvPicPr>
            <a:picLocks noChangeAspect="1"/>
          </p:cNvPicPr>
          <p:nvPr/>
        </p:nvPicPr>
        <p:blipFill>
          <a:blip r:embed="rId3"/>
          <a:stretch>
            <a:fillRect/>
          </a:stretch>
        </p:blipFill>
        <p:spPr>
          <a:xfrm>
            <a:off x="1154083" y="2040019"/>
            <a:ext cx="4776200" cy="3481892"/>
          </a:xfrm>
          <a:prstGeom prst="rect">
            <a:avLst/>
          </a:prstGeom>
        </p:spPr>
      </p:pic>
    </p:spTree>
    <p:extLst>
      <p:ext uri="{BB962C8B-B14F-4D97-AF65-F5344CB8AC3E}">
        <p14:creationId xmlns:p14="http://schemas.microsoft.com/office/powerpoint/2010/main" val="2753406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076482-8837-4615-A9D9-54C96A57C09B}"/>
              </a:ext>
            </a:extLst>
          </p:cNvPr>
          <p:cNvSpPr>
            <a:spLocks noGrp="1"/>
          </p:cNvSpPr>
          <p:nvPr>
            <p:ph type="title"/>
          </p:nvPr>
        </p:nvSpPr>
        <p:spPr>
          <a:xfrm>
            <a:off x="8743288" y="3067231"/>
            <a:ext cx="3167766" cy="1450757"/>
          </a:xfrm>
        </p:spPr>
        <p:txBody>
          <a:bodyPr>
            <a:normAutofit fontScale="90000"/>
          </a:bodyPr>
          <a:lstStyle/>
          <a:p>
            <a:r>
              <a:rPr lang="el-GR" sz="3600" dirty="0"/>
              <a:t>Απασχόληση στο σύνολο της απασχόλησης σε βιομηχανία υψηλής και μέσης τεχνολογίας</a:t>
            </a:r>
          </a:p>
        </p:txBody>
      </p:sp>
      <p:pic>
        <p:nvPicPr>
          <p:cNvPr id="7" name="Θέση περιεχομένου 6">
            <a:extLst>
              <a:ext uri="{FF2B5EF4-FFF2-40B4-BE49-F238E27FC236}">
                <a16:creationId xmlns:a16="http://schemas.microsoft.com/office/drawing/2014/main" id="{2B1DAC03-94CE-4B35-B7A1-F8C7CD4E0F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544" y="873393"/>
            <a:ext cx="8178744" cy="4995596"/>
          </a:xfrm>
        </p:spPr>
      </p:pic>
      <p:sp>
        <p:nvSpPr>
          <p:cNvPr id="4" name="Θέση ημερομηνίας 3">
            <a:extLst>
              <a:ext uri="{FF2B5EF4-FFF2-40B4-BE49-F238E27FC236}">
                <a16:creationId xmlns:a16="http://schemas.microsoft.com/office/drawing/2014/main" id="{DBEE7942-8B81-4591-94C4-3C517E165FDD}"/>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49A3B702-AA67-4697-BBE5-21642296D13D}"/>
              </a:ext>
            </a:extLst>
          </p:cNvPr>
          <p:cNvSpPr>
            <a:spLocks noGrp="1"/>
          </p:cNvSpPr>
          <p:nvPr>
            <p:ph type="sldNum" sz="quarter" idx="12"/>
          </p:nvPr>
        </p:nvSpPr>
        <p:spPr/>
        <p:txBody>
          <a:bodyPr/>
          <a:lstStyle/>
          <a:p>
            <a:fld id="{0422F922-4DA1-4E02-8BB9-5948E49598FC}" type="slidenum">
              <a:rPr lang="el-GR" smtClean="0"/>
              <a:t>29</a:t>
            </a:fld>
            <a:endParaRPr lang="el-GR"/>
          </a:p>
        </p:txBody>
      </p:sp>
    </p:spTree>
    <p:extLst>
      <p:ext uri="{BB962C8B-B14F-4D97-AF65-F5344CB8AC3E}">
        <p14:creationId xmlns:p14="http://schemas.microsoft.com/office/powerpoint/2010/main" val="85783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905BEC-F881-4854-A657-C418E7F787B3}"/>
              </a:ext>
            </a:extLst>
          </p:cNvPr>
          <p:cNvSpPr>
            <a:spLocks noGrp="1"/>
          </p:cNvSpPr>
          <p:nvPr>
            <p:ph type="title"/>
          </p:nvPr>
        </p:nvSpPr>
        <p:spPr>
          <a:xfrm>
            <a:off x="8515350" y="195884"/>
            <a:ext cx="3676650" cy="5347606"/>
          </a:xfrm>
        </p:spPr>
        <p:txBody>
          <a:bodyPr>
            <a:normAutofit fontScale="90000"/>
          </a:bodyPr>
          <a:lstStyle/>
          <a:p>
            <a:r>
              <a:rPr lang="el-GR" sz="3200" dirty="0"/>
              <a:t>Οι πιο γνωστές κρίσεις στην ιστορία (σε όρους διάρκειας και μείωσης ονομαστικού ΑΕΠ)</a:t>
            </a:r>
            <a:br>
              <a:rPr lang="el-GR" sz="3200" dirty="0"/>
            </a:br>
            <a:r>
              <a:rPr lang="el-GR" sz="3200" dirty="0"/>
              <a:t>σε καιρό ειρήνης </a:t>
            </a:r>
            <a:br>
              <a:rPr lang="el-GR" sz="3200" dirty="0"/>
            </a:br>
            <a:br>
              <a:rPr lang="el-GR" sz="3200" dirty="0"/>
            </a:br>
            <a:r>
              <a:rPr lang="el-GR" sz="3200" dirty="0"/>
              <a:t>Η συγκριτική διάρκεια και επίδραση της Ελληνικής κρίσης </a:t>
            </a:r>
            <a:br>
              <a:rPr lang="el-GR" sz="3200" dirty="0"/>
            </a:br>
            <a:r>
              <a:rPr lang="el-GR" sz="3200" dirty="0"/>
              <a:t>(στο % μεταβολής ονομαστικού ΑΕΠ)</a:t>
            </a:r>
            <a:br>
              <a:rPr lang="el-GR" sz="3200" dirty="0"/>
            </a:br>
            <a:r>
              <a:rPr lang="el-GR" sz="3200" dirty="0"/>
              <a:t>Από τις μεγαλύτερες κρίσεις σε διάρκεια, αν όχι η μεγαλύτερη</a:t>
            </a:r>
          </a:p>
        </p:txBody>
      </p:sp>
      <p:pic>
        <p:nvPicPr>
          <p:cNvPr id="5" name="Θέση περιεχομένου 4">
            <a:extLst>
              <a:ext uri="{FF2B5EF4-FFF2-40B4-BE49-F238E27FC236}">
                <a16:creationId xmlns:a16="http://schemas.microsoft.com/office/drawing/2014/main" id="{1F3C3DC2-0DF8-410F-B9CF-DF5C292CE2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584804" cy="6858000"/>
          </a:xfrm>
        </p:spPr>
      </p:pic>
      <p:sp>
        <p:nvSpPr>
          <p:cNvPr id="3" name="TextBox 2">
            <a:extLst>
              <a:ext uri="{FF2B5EF4-FFF2-40B4-BE49-F238E27FC236}">
                <a16:creationId xmlns:a16="http://schemas.microsoft.com/office/drawing/2014/main" id="{4A634A14-3188-484B-8124-432D5026EBDC}"/>
              </a:ext>
            </a:extLst>
          </p:cNvPr>
          <p:cNvSpPr txBox="1"/>
          <p:nvPr/>
        </p:nvSpPr>
        <p:spPr>
          <a:xfrm>
            <a:off x="1331651" y="4101484"/>
            <a:ext cx="6275941" cy="923330"/>
          </a:xfrm>
          <a:prstGeom prst="rect">
            <a:avLst/>
          </a:prstGeom>
          <a:noFill/>
        </p:spPr>
        <p:txBody>
          <a:bodyPr wrap="square" rtlCol="0">
            <a:spAutoFit/>
          </a:bodyPr>
          <a:lstStyle/>
          <a:p>
            <a:r>
              <a:rPr lang="el-GR" dirty="0"/>
              <a:t>Σε όρους πραγματικού ΑΕΠ, το 2016 η Ελληνική κρίση έγινε η μεγαλύτερη σε μέγεθος στην ιστορία ενός αιώνα:</a:t>
            </a:r>
          </a:p>
          <a:p>
            <a:r>
              <a:rPr lang="el-GR" dirty="0"/>
              <a:t>Ξεπέρασε το 26,4% της κρίσης του 1929  </a:t>
            </a:r>
          </a:p>
        </p:txBody>
      </p:sp>
      <p:sp>
        <p:nvSpPr>
          <p:cNvPr id="4" name="Θέση ημερομηνίας 3">
            <a:extLst>
              <a:ext uri="{FF2B5EF4-FFF2-40B4-BE49-F238E27FC236}">
                <a16:creationId xmlns:a16="http://schemas.microsoft.com/office/drawing/2014/main" id="{AEB4513E-8493-449C-BD15-02E43F57FDCF}"/>
              </a:ext>
            </a:extLst>
          </p:cNvPr>
          <p:cNvSpPr>
            <a:spLocks noGrp="1"/>
          </p:cNvSpPr>
          <p:nvPr>
            <p:ph type="dt" sz="half" idx="10"/>
          </p:nvPr>
        </p:nvSpPr>
        <p:spPr/>
        <p:txBody>
          <a:bodyPr/>
          <a:lstStyle/>
          <a:p>
            <a:fld id="{0ED5DD74-9803-44F7-8865-ECA12C0343D6}" type="datetime1">
              <a:rPr lang="el-GR" smtClean="0"/>
              <a:t>15/4/2022</a:t>
            </a:fld>
            <a:endParaRPr lang="el-GR"/>
          </a:p>
        </p:txBody>
      </p:sp>
      <p:sp>
        <p:nvSpPr>
          <p:cNvPr id="6" name="Θέση αριθμού διαφάνειας 5">
            <a:extLst>
              <a:ext uri="{FF2B5EF4-FFF2-40B4-BE49-F238E27FC236}">
                <a16:creationId xmlns:a16="http://schemas.microsoft.com/office/drawing/2014/main" id="{184F63F0-524B-4053-8721-1CB9A0E368E1}"/>
              </a:ext>
            </a:extLst>
          </p:cNvPr>
          <p:cNvSpPr>
            <a:spLocks noGrp="1"/>
          </p:cNvSpPr>
          <p:nvPr>
            <p:ph type="sldNum" sz="quarter" idx="12"/>
          </p:nvPr>
        </p:nvSpPr>
        <p:spPr/>
        <p:txBody>
          <a:bodyPr/>
          <a:lstStyle/>
          <a:p>
            <a:fld id="{0422F922-4DA1-4E02-8BB9-5948E49598FC}" type="slidenum">
              <a:rPr lang="el-GR" smtClean="0"/>
              <a:t>3</a:t>
            </a:fld>
            <a:endParaRPr lang="el-GR"/>
          </a:p>
        </p:txBody>
      </p:sp>
    </p:spTree>
    <p:extLst>
      <p:ext uri="{BB962C8B-B14F-4D97-AF65-F5344CB8AC3E}">
        <p14:creationId xmlns:p14="http://schemas.microsoft.com/office/powerpoint/2010/main" val="2288937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13CD0F-6749-4D49-9B77-4B669F841DBB}"/>
              </a:ext>
            </a:extLst>
          </p:cNvPr>
          <p:cNvSpPr>
            <a:spLocks noGrp="1"/>
          </p:cNvSpPr>
          <p:nvPr>
            <p:ph type="title"/>
          </p:nvPr>
        </p:nvSpPr>
        <p:spPr/>
        <p:txBody>
          <a:bodyPr/>
          <a:lstStyle/>
          <a:p>
            <a:r>
              <a:rPr lang="el-GR" dirty="0"/>
              <a:t>Μέχρι στιγμής</a:t>
            </a:r>
          </a:p>
        </p:txBody>
      </p:sp>
      <p:sp>
        <p:nvSpPr>
          <p:cNvPr id="3" name="Θέση περιεχομένου 2">
            <a:extLst>
              <a:ext uri="{FF2B5EF4-FFF2-40B4-BE49-F238E27FC236}">
                <a16:creationId xmlns:a16="http://schemas.microsoft.com/office/drawing/2014/main" id="{1435E3E3-1831-4291-A242-77472633468A}"/>
              </a:ext>
            </a:extLst>
          </p:cNvPr>
          <p:cNvSpPr>
            <a:spLocks noGrp="1"/>
          </p:cNvSpPr>
          <p:nvPr>
            <p:ph idx="1"/>
          </p:nvPr>
        </p:nvSpPr>
        <p:spPr>
          <a:xfrm>
            <a:off x="723569" y="1956021"/>
            <a:ext cx="10432111" cy="4064148"/>
          </a:xfrm>
        </p:spPr>
        <p:txBody>
          <a:bodyPr/>
          <a:lstStyle/>
          <a:p>
            <a:r>
              <a:rPr lang="el-GR" dirty="0"/>
              <a:t>Μια οικονομία με μεγάλο πρόβλημα στα ισοζύγια (όλα ελλειμματικά πλην των υπηρεσιών)</a:t>
            </a:r>
          </a:p>
          <a:p>
            <a:r>
              <a:rPr lang="el-GR" dirty="0"/>
              <a:t>Με μόνιμο πρόβλημα ενεργειακής αυτονομίας</a:t>
            </a:r>
          </a:p>
          <a:p>
            <a:r>
              <a:rPr lang="el-GR" dirty="0"/>
              <a:t>Με αδυναμία εξαγωγής προϊόντων υψηλής τεχνολογίας</a:t>
            </a:r>
          </a:p>
          <a:p>
            <a:r>
              <a:rPr lang="el-GR" dirty="0"/>
              <a:t>Με διαρθρωτικές αδυναμίες στην παραγωγή, που υστερεί σημαντικά στην παραγωγή αγαθών</a:t>
            </a:r>
          </a:p>
        </p:txBody>
      </p:sp>
      <p:sp>
        <p:nvSpPr>
          <p:cNvPr id="4" name="Θέση ημερομηνίας 3">
            <a:extLst>
              <a:ext uri="{FF2B5EF4-FFF2-40B4-BE49-F238E27FC236}">
                <a16:creationId xmlns:a16="http://schemas.microsoft.com/office/drawing/2014/main" id="{D640DC58-214E-4973-AEDC-CC9B0341AC91}"/>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6EF0298B-9867-4D84-9B7C-05E40196516E}"/>
              </a:ext>
            </a:extLst>
          </p:cNvPr>
          <p:cNvSpPr>
            <a:spLocks noGrp="1"/>
          </p:cNvSpPr>
          <p:nvPr>
            <p:ph type="sldNum" sz="quarter" idx="12"/>
          </p:nvPr>
        </p:nvSpPr>
        <p:spPr/>
        <p:txBody>
          <a:bodyPr/>
          <a:lstStyle/>
          <a:p>
            <a:fld id="{0422F922-4DA1-4E02-8BB9-5948E49598FC}" type="slidenum">
              <a:rPr lang="el-GR" smtClean="0"/>
              <a:t>30</a:t>
            </a:fld>
            <a:endParaRPr lang="el-GR"/>
          </a:p>
        </p:txBody>
      </p:sp>
    </p:spTree>
    <p:extLst>
      <p:ext uri="{BB962C8B-B14F-4D97-AF65-F5344CB8AC3E}">
        <p14:creationId xmlns:p14="http://schemas.microsoft.com/office/powerpoint/2010/main" val="1889729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BD4C38-2250-4DBF-8516-A992838B9B7D}"/>
              </a:ext>
            </a:extLst>
          </p:cNvPr>
          <p:cNvSpPr>
            <a:spLocks noGrp="1"/>
          </p:cNvSpPr>
          <p:nvPr>
            <p:ph type="title"/>
          </p:nvPr>
        </p:nvSpPr>
        <p:spPr>
          <a:xfrm>
            <a:off x="6294268" y="952428"/>
            <a:ext cx="5427218" cy="1450757"/>
          </a:xfrm>
        </p:spPr>
        <p:txBody>
          <a:bodyPr>
            <a:normAutofit fontScale="90000"/>
          </a:bodyPr>
          <a:lstStyle/>
          <a:p>
            <a:r>
              <a:rPr lang="el-GR" dirty="0"/>
              <a:t>Προβλέψεις και πραγματοποιήσεις δαπανών το 2008 και 2009</a:t>
            </a:r>
          </a:p>
        </p:txBody>
      </p:sp>
      <p:pic>
        <p:nvPicPr>
          <p:cNvPr id="7" name="Θέση περιεχομένου 6">
            <a:extLst>
              <a:ext uri="{FF2B5EF4-FFF2-40B4-BE49-F238E27FC236}">
                <a16:creationId xmlns:a16="http://schemas.microsoft.com/office/drawing/2014/main" id="{C9B87986-E5BD-473B-B8AB-3F7FB7D68D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74" y="410890"/>
            <a:ext cx="6132074" cy="5869140"/>
          </a:xfrm>
        </p:spPr>
      </p:pic>
      <p:sp>
        <p:nvSpPr>
          <p:cNvPr id="8" name="TextBox 7">
            <a:extLst>
              <a:ext uri="{FF2B5EF4-FFF2-40B4-BE49-F238E27FC236}">
                <a16:creationId xmlns:a16="http://schemas.microsoft.com/office/drawing/2014/main" id="{E2B04CAB-6677-4541-9518-FB1657D7200E}"/>
              </a:ext>
            </a:extLst>
          </p:cNvPr>
          <p:cNvSpPr txBox="1"/>
          <p:nvPr/>
        </p:nvSpPr>
        <p:spPr>
          <a:xfrm>
            <a:off x="6019060" y="2234243"/>
            <a:ext cx="5791204" cy="2585323"/>
          </a:xfrm>
          <a:prstGeom prst="rect">
            <a:avLst/>
          </a:prstGeom>
          <a:noFill/>
        </p:spPr>
        <p:txBody>
          <a:bodyPr wrap="square" rtlCol="0">
            <a:spAutoFit/>
          </a:bodyPr>
          <a:lstStyle/>
          <a:p>
            <a:r>
              <a:rPr lang="el-GR" dirty="0"/>
              <a:t>Μεγάλη υστέρηση στην πληρωμή/είσπραξη φόρων, σε σχέση με τις αρχικές προβλέψεις (</a:t>
            </a:r>
            <a:r>
              <a:rPr lang="en-US" dirty="0"/>
              <a:t>Total tax revenues, direct taxes, indirect taxes), </a:t>
            </a:r>
            <a:r>
              <a:rPr lang="el-GR" dirty="0"/>
              <a:t>άμεσων και έμμεσων</a:t>
            </a:r>
          </a:p>
          <a:p>
            <a:r>
              <a:rPr lang="el-GR" dirty="0"/>
              <a:t>Υστέρηση όμως και σε μη φορολογικά έσοδα (</a:t>
            </a:r>
            <a:r>
              <a:rPr lang="en-US" dirty="0"/>
              <a:t>non tax revenues)</a:t>
            </a:r>
          </a:p>
          <a:p>
            <a:r>
              <a:rPr lang="el-GR" dirty="0"/>
              <a:t>Υστέρηση σε μεταβιβάσεις πόρων από ΕΕ</a:t>
            </a:r>
            <a:r>
              <a:rPr lang="en-US" dirty="0"/>
              <a:t> (transfers from EU member-states and other revenues)</a:t>
            </a:r>
            <a:r>
              <a:rPr lang="el-GR" dirty="0"/>
              <a:t> και μεταβιβαστικές</a:t>
            </a:r>
            <a:r>
              <a:rPr lang="en-US" dirty="0"/>
              <a:t> </a:t>
            </a:r>
            <a:r>
              <a:rPr lang="el-GR" dirty="0"/>
              <a:t> πληρωμές του κράτους (</a:t>
            </a:r>
            <a:r>
              <a:rPr lang="en-US" dirty="0"/>
              <a:t>income support and other transfers)</a:t>
            </a:r>
            <a:endParaRPr lang="el-GR" dirty="0"/>
          </a:p>
        </p:txBody>
      </p:sp>
      <p:sp>
        <p:nvSpPr>
          <p:cNvPr id="9" name="Θέση ημερομηνίας 8">
            <a:extLst>
              <a:ext uri="{FF2B5EF4-FFF2-40B4-BE49-F238E27FC236}">
                <a16:creationId xmlns:a16="http://schemas.microsoft.com/office/drawing/2014/main" id="{FEB1656A-CA6C-49A1-A275-1FE5C992F9B3}"/>
              </a:ext>
            </a:extLst>
          </p:cNvPr>
          <p:cNvSpPr>
            <a:spLocks noGrp="1"/>
          </p:cNvSpPr>
          <p:nvPr>
            <p:ph type="dt" sz="half" idx="10"/>
          </p:nvPr>
        </p:nvSpPr>
        <p:spPr/>
        <p:txBody>
          <a:bodyPr/>
          <a:lstStyle/>
          <a:p>
            <a:fld id="{D583F297-1F79-4364-8B93-C09B55A652F6}" type="datetime1">
              <a:rPr lang="el-GR" smtClean="0"/>
              <a:t>15/4/2022</a:t>
            </a:fld>
            <a:endParaRPr lang="el-GR"/>
          </a:p>
        </p:txBody>
      </p:sp>
      <p:sp>
        <p:nvSpPr>
          <p:cNvPr id="10" name="Θέση αριθμού διαφάνειας 9">
            <a:extLst>
              <a:ext uri="{FF2B5EF4-FFF2-40B4-BE49-F238E27FC236}">
                <a16:creationId xmlns:a16="http://schemas.microsoft.com/office/drawing/2014/main" id="{722C4274-15AC-42AA-B4F9-7C51565B9999}"/>
              </a:ext>
            </a:extLst>
          </p:cNvPr>
          <p:cNvSpPr>
            <a:spLocks noGrp="1"/>
          </p:cNvSpPr>
          <p:nvPr>
            <p:ph type="sldNum" sz="quarter" idx="12"/>
          </p:nvPr>
        </p:nvSpPr>
        <p:spPr/>
        <p:txBody>
          <a:bodyPr/>
          <a:lstStyle/>
          <a:p>
            <a:fld id="{0422F922-4DA1-4E02-8BB9-5948E49598FC}" type="slidenum">
              <a:rPr lang="el-GR" smtClean="0"/>
              <a:t>31</a:t>
            </a:fld>
            <a:endParaRPr lang="el-GR"/>
          </a:p>
        </p:txBody>
      </p:sp>
    </p:spTree>
    <p:extLst>
      <p:ext uri="{BB962C8B-B14F-4D97-AF65-F5344CB8AC3E}">
        <p14:creationId xmlns:p14="http://schemas.microsoft.com/office/powerpoint/2010/main" val="3960257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375EC8-977B-402C-8FC2-39A388458455}"/>
              </a:ext>
            </a:extLst>
          </p:cNvPr>
          <p:cNvSpPr>
            <a:spLocks noGrp="1"/>
          </p:cNvSpPr>
          <p:nvPr>
            <p:ph type="title"/>
          </p:nvPr>
        </p:nvSpPr>
        <p:spPr>
          <a:xfrm>
            <a:off x="7099439" y="1992388"/>
            <a:ext cx="4040338" cy="2249563"/>
          </a:xfrm>
        </p:spPr>
        <p:txBody>
          <a:bodyPr>
            <a:noAutofit/>
          </a:bodyPr>
          <a:lstStyle/>
          <a:p>
            <a:r>
              <a:rPr lang="el-GR" sz="3600" dirty="0"/>
              <a:t>Εικόνα των έξτρα δαπανών/πληρωμών που έγιναν το 2009, πριν την έλευση της κρίσης </a:t>
            </a:r>
          </a:p>
        </p:txBody>
      </p:sp>
      <p:pic>
        <p:nvPicPr>
          <p:cNvPr id="9" name="Θέση περιεχομένου 8">
            <a:extLst>
              <a:ext uri="{FF2B5EF4-FFF2-40B4-BE49-F238E27FC236}">
                <a16:creationId xmlns:a16="http://schemas.microsoft.com/office/drawing/2014/main" id="{86B25ED5-0AE3-4758-A26D-C1D5DD2BFD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30" y="218704"/>
            <a:ext cx="6712750" cy="5796933"/>
          </a:xfrm>
        </p:spPr>
      </p:pic>
      <p:sp>
        <p:nvSpPr>
          <p:cNvPr id="11" name="Θέση ημερομηνίας 10">
            <a:extLst>
              <a:ext uri="{FF2B5EF4-FFF2-40B4-BE49-F238E27FC236}">
                <a16:creationId xmlns:a16="http://schemas.microsoft.com/office/drawing/2014/main" id="{B3F8B051-47BB-43D3-AD4F-7604216458D6}"/>
              </a:ext>
            </a:extLst>
          </p:cNvPr>
          <p:cNvSpPr>
            <a:spLocks noGrp="1"/>
          </p:cNvSpPr>
          <p:nvPr>
            <p:ph type="dt" sz="half" idx="10"/>
          </p:nvPr>
        </p:nvSpPr>
        <p:spPr/>
        <p:txBody>
          <a:bodyPr/>
          <a:lstStyle/>
          <a:p>
            <a:fld id="{6F398122-D036-487D-A8D3-7AF47D814BE6}" type="datetime1">
              <a:rPr lang="el-GR" smtClean="0"/>
              <a:t>15/4/2022</a:t>
            </a:fld>
            <a:endParaRPr lang="el-GR"/>
          </a:p>
        </p:txBody>
      </p:sp>
      <p:sp>
        <p:nvSpPr>
          <p:cNvPr id="12" name="Θέση αριθμού διαφάνειας 11">
            <a:extLst>
              <a:ext uri="{FF2B5EF4-FFF2-40B4-BE49-F238E27FC236}">
                <a16:creationId xmlns:a16="http://schemas.microsoft.com/office/drawing/2014/main" id="{000E710A-EB6E-4350-9281-DE41DEC4C7D8}"/>
              </a:ext>
            </a:extLst>
          </p:cNvPr>
          <p:cNvSpPr>
            <a:spLocks noGrp="1"/>
          </p:cNvSpPr>
          <p:nvPr>
            <p:ph type="sldNum" sz="quarter" idx="12"/>
          </p:nvPr>
        </p:nvSpPr>
        <p:spPr/>
        <p:txBody>
          <a:bodyPr/>
          <a:lstStyle/>
          <a:p>
            <a:fld id="{0422F922-4DA1-4E02-8BB9-5948E49598FC}" type="slidenum">
              <a:rPr lang="el-GR" smtClean="0"/>
              <a:t>32</a:t>
            </a:fld>
            <a:endParaRPr lang="el-GR"/>
          </a:p>
        </p:txBody>
      </p:sp>
    </p:spTree>
    <p:extLst>
      <p:ext uri="{BB962C8B-B14F-4D97-AF65-F5344CB8AC3E}">
        <p14:creationId xmlns:p14="http://schemas.microsoft.com/office/powerpoint/2010/main" val="1011485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668E30-59A8-4165-8F18-6CE27CC47433}"/>
              </a:ext>
            </a:extLst>
          </p:cNvPr>
          <p:cNvSpPr>
            <a:spLocks noGrp="1"/>
          </p:cNvSpPr>
          <p:nvPr>
            <p:ph type="title"/>
          </p:nvPr>
        </p:nvSpPr>
        <p:spPr>
          <a:xfrm>
            <a:off x="7332954" y="286603"/>
            <a:ext cx="3822725" cy="1450757"/>
          </a:xfrm>
        </p:spPr>
        <p:txBody>
          <a:bodyPr/>
          <a:lstStyle/>
          <a:p>
            <a:endParaRPr lang="el-GR"/>
          </a:p>
        </p:txBody>
      </p:sp>
      <p:pic>
        <p:nvPicPr>
          <p:cNvPr id="5" name="Θέση περιεχομένου 4">
            <a:extLst>
              <a:ext uri="{FF2B5EF4-FFF2-40B4-BE49-F238E27FC236}">
                <a16:creationId xmlns:a16="http://schemas.microsoft.com/office/drawing/2014/main" id="{D122B802-F0F8-4CAB-8E4B-91C4FADA9E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6" y="0"/>
            <a:ext cx="5986007" cy="7421336"/>
          </a:xfrm>
        </p:spPr>
      </p:pic>
      <p:pic>
        <p:nvPicPr>
          <p:cNvPr id="7" name="Εικόνα 6">
            <a:extLst>
              <a:ext uri="{FF2B5EF4-FFF2-40B4-BE49-F238E27FC236}">
                <a16:creationId xmlns:a16="http://schemas.microsoft.com/office/drawing/2014/main" id="{CCFB38E8-ABE3-4B87-9F09-3868E396C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51" y="0"/>
            <a:ext cx="6314520" cy="6858000"/>
          </a:xfrm>
          <a:prstGeom prst="rect">
            <a:avLst/>
          </a:prstGeom>
        </p:spPr>
      </p:pic>
      <p:sp>
        <p:nvSpPr>
          <p:cNvPr id="3" name="Θέση ημερομηνίας 2">
            <a:extLst>
              <a:ext uri="{FF2B5EF4-FFF2-40B4-BE49-F238E27FC236}">
                <a16:creationId xmlns:a16="http://schemas.microsoft.com/office/drawing/2014/main" id="{0773074A-F50C-4042-84D9-EC38F1A9D8E7}"/>
              </a:ext>
            </a:extLst>
          </p:cNvPr>
          <p:cNvSpPr>
            <a:spLocks noGrp="1"/>
          </p:cNvSpPr>
          <p:nvPr>
            <p:ph type="dt" sz="half" idx="10"/>
          </p:nvPr>
        </p:nvSpPr>
        <p:spPr/>
        <p:txBody>
          <a:bodyPr/>
          <a:lstStyle/>
          <a:p>
            <a:fld id="{D34AEDA0-5F74-4605-BACA-0C432441ED7F}"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91C662C1-1451-477B-994E-4909EB25164D}"/>
              </a:ext>
            </a:extLst>
          </p:cNvPr>
          <p:cNvSpPr>
            <a:spLocks noGrp="1"/>
          </p:cNvSpPr>
          <p:nvPr>
            <p:ph type="sldNum" sz="quarter" idx="12"/>
          </p:nvPr>
        </p:nvSpPr>
        <p:spPr/>
        <p:txBody>
          <a:bodyPr/>
          <a:lstStyle/>
          <a:p>
            <a:fld id="{0422F922-4DA1-4E02-8BB9-5948E49598FC}" type="slidenum">
              <a:rPr lang="el-GR" smtClean="0"/>
              <a:t>33</a:t>
            </a:fld>
            <a:endParaRPr lang="el-GR"/>
          </a:p>
        </p:txBody>
      </p:sp>
    </p:spTree>
    <p:extLst>
      <p:ext uri="{BB962C8B-B14F-4D97-AF65-F5344CB8AC3E}">
        <p14:creationId xmlns:p14="http://schemas.microsoft.com/office/powerpoint/2010/main" val="3154167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63C6E0-0E77-4576-AB1D-B6A598F8AC23}"/>
              </a:ext>
            </a:extLst>
          </p:cNvPr>
          <p:cNvSpPr>
            <a:spLocks noGrp="1"/>
          </p:cNvSpPr>
          <p:nvPr>
            <p:ph type="title"/>
          </p:nvPr>
        </p:nvSpPr>
        <p:spPr/>
        <p:txBody>
          <a:bodyPr/>
          <a:lstStyle/>
          <a:p>
            <a:r>
              <a:rPr lang="el-GR" dirty="0"/>
              <a:t>Συνεπώς</a:t>
            </a:r>
          </a:p>
        </p:txBody>
      </p:sp>
      <p:sp>
        <p:nvSpPr>
          <p:cNvPr id="3" name="Θέση περιεχομένου 2">
            <a:extLst>
              <a:ext uri="{FF2B5EF4-FFF2-40B4-BE49-F238E27FC236}">
                <a16:creationId xmlns:a16="http://schemas.microsoft.com/office/drawing/2014/main" id="{63DB97B3-8088-4362-B5A1-655A9D2470BA}"/>
              </a:ext>
            </a:extLst>
          </p:cNvPr>
          <p:cNvSpPr>
            <a:spLocks noGrp="1"/>
          </p:cNvSpPr>
          <p:nvPr>
            <p:ph idx="1"/>
          </p:nvPr>
        </p:nvSpPr>
        <p:spPr/>
        <p:txBody>
          <a:bodyPr/>
          <a:lstStyle/>
          <a:p>
            <a:r>
              <a:rPr lang="el-GR" dirty="0"/>
              <a:t>Αποκλίσεις από τους στόχους για τις πληρωμές για το έτος 2009, </a:t>
            </a:r>
          </a:p>
          <a:p>
            <a:pPr marL="0" indent="0">
              <a:buNone/>
            </a:pPr>
            <a:r>
              <a:rPr lang="el-GR" dirty="0"/>
              <a:t>  Αξιοσημείωτες οι προγραμματισμένες πληρωμές του κράτους σε δάνεια και τόκους </a:t>
            </a:r>
          </a:p>
          <a:p>
            <a:pPr marL="0" indent="0">
              <a:buNone/>
            </a:pPr>
            <a:r>
              <a:rPr lang="el-GR" dirty="0"/>
              <a:t>  αλλά έγιναν και σφάλματα πολιτικής</a:t>
            </a:r>
          </a:p>
        </p:txBody>
      </p:sp>
      <p:sp>
        <p:nvSpPr>
          <p:cNvPr id="4" name="Θέση ημερομηνίας 3">
            <a:extLst>
              <a:ext uri="{FF2B5EF4-FFF2-40B4-BE49-F238E27FC236}">
                <a16:creationId xmlns:a16="http://schemas.microsoft.com/office/drawing/2014/main" id="{23F88F7A-9209-44E3-AF6F-29486E344F55}"/>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9F6F6DA6-529B-4648-BBFA-7AAFF0D10AB1}"/>
              </a:ext>
            </a:extLst>
          </p:cNvPr>
          <p:cNvSpPr>
            <a:spLocks noGrp="1"/>
          </p:cNvSpPr>
          <p:nvPr>
            <p:ph type="sldNum" sz="quarter" idx="12"/>
          </p:nvPr>
        </p:nvSpPr>
        <p:spPr/>
        <p:txBody>
          <a:bodyPr/>
          <a:lstStyle/>
          <a:p>
            <a:fld id="{0422F922-4DA1-4E02-8BB9-5948E49598FC}" type="slidenum">
              <a:rPr lang="el-GR" smtClean="0"/>
              <a:t>34</a:t>
            </a:fld>
            <a:endParaRPr lang="el-GR"/>
          </a:p>
        </p:txBody>
      </p:sp>
    </p:spTree>
    <p:extLst>
      <p:ext uri="{BB962C8B-B14F-4D97-AF65-F5344CB8AC3E}">
        <p14:creationId xmlns:p14="http://schemas.microsoft.com/office/powerpoint/2010/main" val="78478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7B10AB-78C6-4E7B-8C4A-6043D819BA6E}"/>
              </a:ext>
            </a:extLst>
          </p:cNvPr>
          <p:cNvSpPr>
            <a:spLocks noGrp="1"/>
          </p:cNvSpPr>
          <p:nvPr>
            <p:ph type="title"/>
          </p:nvPr>
        </p:nvSpPr>
        <p:spPr>
          <a:xfrm>
            <a:off x="1097280" y="286604"/>
            <a:ext cx="10058400" cy="945618"/>
          </a:xfrm>
        </p:spPr>
        <p:txBody>
          <a:bodyPr/>
          <a:lstStyle/>
          <a:p>
            <a:r>
              <a:rPr lang="el-GR" dirty="0"/>
              <a:t>Προβλήματα στην αγορά εργασίας </a:t>
            </a:r>
          </a:p>
        </p:txBody>
      </p:sp>
      <p:sp>
        <p:nvSpPr>
          <p:cNvPr id="3" name="Θέση περιεχομένου 2">
            <a:extLst>
              <a:ext uri="{FF2B5EF4-FFF2-40B4-BE49-F238E27FC236}">
                <a16:creationId xmlns:a16="http://schemas.microsoft.com/office/drawing/2014/main" id="{B06052A5-EAFA-424E-8FA7-3286AC684B4C}"/>
              </a:ext>
            </a:extLst>
          </p:cNvPr>
          <p:cNvSpPr>
            <a:spLocks noGrp="1"/>
          </p:cNvSpPr>
          <p:nvPr>
            <p:ph idx="1"/>
          </p:nvPr>
        </p:nvSpPr>
        <p:spPr/>
        <p:txBody>
          <a:bodyPr/>
          <a:lstStyle/>
          <a:p>
            <a:endParaRPr lang="el-GR"/>
          </a:p>
        </p:txBody>
      </p:sp>
      <p:sp>
        <p:nvSpPr>
          <p:cNvPr id="4" name="Θέση ημερομηνίας 3">
            <a:extLst>
              <a:ext uri="{FF2B5EF4-FFF2-40B4-BE49-F238E27FC236}">
                <a16:creationId xmlns:a16="http://schemas.microsoft.com/office/drawing/2014/main" id="{77796BAA-294C-4732-ACE7-CB60F329E381}"/>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B1BCC038-B3D9-4D7B-B670-76AE6253A11E}"/>
              </a:ext>
            </a:extLst>
          </p:cNvPr>
          <p:cNvSpPr>
            <a:spLocks noGrp="1"/>
          </p:cNvSpPr>
          <p:nvPr>
            <p:ph type="sldNum" sz="quarter" idx="12"/>
          </p:nvPr>
        </p:nvSpPr>
        <p:spPr/>
        <p:txBody>
          <a:bodyPr/>
          <a:lstStyle/>
          <a:p>
            <a:fld id="{0422F922-4DA1-4E02-8BB9-5948E49598FC}" type="slidenum">
              <a:rPr lang="el-GR" smtClean="0"/>
              <a:t>35</a:t>
            </a:fld>
            <a:endParaRPr lang="el-GR"/>
          </a:p>
        </p:txBody>
      </p:sp>
      <p:pic>
        <p:nvPicPr>
          <p:cNvPr id="7" name="Εικόνα 6">
            <a:extLst>
              <a:ext uri="{FF2B5EF4-FFF2-40B4-BE49-F238E27FC236}">
                <a16:creationId xmlns:a16="http://schemas.microsoft.com/office/drawing/2014/main" id="{0E46E391-F664-4CB2-B429-209983262DA4}"/>
              </a:ext>
            </a:extLst>
          </p:cNvPr>
          <p:cNvPicPr>
            <a:picLocks noChangeAspect="1"/>
          </p:cNvPicPr>
          <p:nvPr/>
        </p:nvPicPr>
        <p:blipFill>
          <a:blip r:embed="rId2"/>
          <a:stretch>
            <a:fillRect/>
          </a:stretch>
        </p:blipFill>
        <p:spPr>
          <a:xfrm>
            <a:off x="1162975" y="2163275"/>
            <a:ext cx="4515649" cy="3229429"/>
          </a:xfrm>
          <a:prstGeom prst="rect">
            <a:avLst/>
          </a:prstGeom>
        </p:spPr>
      </p:pic>
      <p:pic>
        <p:nvPicPr>
          <p:cNvPr id="9" name="Εικόνα 8">
            <a:extLst>
              <a:ext uri="{FF2B5EF4-FFF2-40B4-BE49-F238E27FC236}">
                <a16:creationId xmlns:a16="http://schemas.microsoft.com/office/drawing/2014/main" id="{5886D64E-3518-447C-A44C-B95EB56F8172}"/>
              </a:ext>
            </a:extLst>
          </p:cNvPr>
          <p:cNvPicPr>
            <a:picLocks noChangeAspect="1"/>
          </p:cNvPicPr>
          <p:nvPr/>
        </p:nvPicPr>
        <p:blipFill>
          <a:blip r:embed="rId3"/>
          <a:stretch>
            <a:fillRect/>
          </a:stretch>
        </p:blipFill>
        <p:spPr>
          <a:xfrm>
            <a:off x="5909694" y="2163275"/>
            <a:ext cx="3990764" cy="3092306"/>
          </a:xfrm>
          <a:prstGeom prst="rect">
            <a:avLst/>
          </a:prstGeom>
        </p:spPr>
      </p:pic>
    </p:spTree>
    <p:extLst>
      <p:ext uri="{BB962C8B-B14F-4D97-AF65-F5344CB8AC3E}">
        <p14:creationId xmlns:p14="http://schemas.microsoft.com/office/powerpoint/2010/main" val="38625985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7DDBD2-67EE-48D3-B3EC-BBC8B6581412}"/>
              </a:ext>
            </a:extLst>
          </p:cNvPr>
          <p:cNvSpPr>
            <a:spLocks noGrp="1"/>
          </p:cNvSpPr>
          <p:nvPr>
            <p:ph type="title"/>
          </p:nvPr>
        </p:nvSpPr>
        <p:spPr>
          <a:xfrm>
            <a:off x="417250" y="286603"/>
            <a:ext cx="10738430" cy="1231479"/>
          </a:xfrm>
        </p:spPr>
        <p:txBody>
          <a:bodyPr>
            <a:normAutofit/>
          </a:bodyPr>
          <a:lstStyle/>
          <a:p>
            <a:r>
              <a:rPr lang="el-GR" sz="3200" b="1" dirty="0"/>
              <a:t>Η αδυναμία της Ελληνικής οικονομίας διαχρονικά να παράγει πρωτογενή πλεονάσματα </a:t>
            </a:r>
          </a:p>
        </p:txBody>
      </p:sp>
      <p:sp>
        <p:nvSpPr>
          <p:cNvPr id="3" name="Θέση περιεχομένου 2">
            <a:extLst>
              <a:ext uri="{FF2B5EF4-FFF2-40B4-BE49-F238E27FC236}">
                <a16:creationId xmlns:a16="http://schemas.microsoft.com/office/drawing/2014/main" id="{D4793691-032F-4F87-A69E-EE19B197DE54}"/>
              </a:ext>
            </a:extLst>
          </p:cNvPr>
          <p:cNvSpPr>
            <a:spLocks noGrp="1"/>
          </p:cNvSpPr>
          <p:nvPr>
            <p:ph idx="1"/>
          </p:nvPr>
        </p:nvSpPr>
        <p:spPr/>
        <p:txBody>
          <a:bodyPr/>
          <a:lstStyle/>
          <a:p>
            <a:endParaRPr lang="el-GR" dirty="0"/>
          </a:p>
        </p:txBody>
      </p:sp>
      <p:sp>
        <p:nvSpPr>
          <p:cNvPr id="4" name="Θέση ημερομηνίας 3">
            <a:extLst>
              <a:ext uri="{FF2B5EF4-FFF2-40B4-BE49-F238E27FC236}">
                <a16:creationId xmlns:a16="http://schemas.microsoft.com/office/drawing/2014/main" id="{907B60E1-FD4A-410D-8623-44EDBE389C98}"/>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834EB99B-0958-4355-B554-F76938657E15}"/>
              </a:ext>
            </a:extLst>
          </p:cNvPr>
          <p:cNvSpPr>
            <a:spLocks noGrp="1"/>
          </p:cNvSpPr>
          <p:nvPr>
            <p:ph type="sldNum" sz="quarter" idx="12"/>
          </p:nvPr>
        </p:nvSpPr>
        <p:spPr/>
        <p:txBody>
          <a:bodyPr/>
          <a:lstStyle/>
          <a:p>
            <a:fld id="{0422F922-4DA1-4E02-8BB9-5948E49598FC}" type="slidenum">
              <a:rPr lang="el-GR" smtClean="0"/>
              <a:t>36</a:t>
            </a:fld>
            <a:endParaRPr lang="el-GR"/>
          </a:p>
        </p:txBody>
      </p:sp>
      <p:pic>
        <p:nvPicPr>
          <p:cNvPr id="7" name="Εικόνα 6">
            <a:extLst>
              <a:ext uri="{FF2B5EF4-FFF2-40B4-BE49-F238E27FC236}">
                <a16:creationId xmlns:a16="http://schemas.microsoft.com/office/drawing/2014/main" id="{78B26384-70D4-4036-AB83-8F999B5233AD}"/>
              </a:ext>
            </a:extLst>
          </p:cNvPr>
          <p:cNvPicPr>
            <a:picLocks noChangeAspect="1"/>
          </p:cNvPicPr>
          <p:nvPr/>
        </p:nvPicPr>
        <p:blipFill>
          <a:blip r:embed="rId2"/>
          <a:stretch>
            <a:fillRect/>
          </a:stretch>
        </p:blipFill>
        <p:spPr>
          <a:xfrm>
            <a:off x="1036320" y="1845734"/>
            <a:ext cx="4951281" cy="3697066"/>
          </a:xfrm>
          <a:prstGeom prst="rect">
            <a:avLst/>
          </a:prstGeom>
        </p:spPr>
      </p:pic>
    </p:spTree>
    <p:extLst>
      <p:ext uri="{BB962C8B-B14F-4D97-AF65-F5344CB8AC3E}">
        <p14:creationId xmlns:p14="http://schemas.microsoft.com/office/powerpoint/2010/main" val="294145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9BA5DE-9A17-41E7-B526-A2AF91F1B283}"/>
              </a:ext>
            </a:extLst>
          </p:cNvPr>
          <p:cNvSpPr>
            <a:spLocks noGrp="1"/>
          </p:cNvSpPr>
          <p:nvPr>
            <p:ph type="title"/>
          </p:nvPr>
        </p:nvSpPr>
        <p:spPr>
          <a:xfrm>
            <a:off x="94695" y="0"/>
            <a:ext cx="12002610" cy="702303"/>
          </a:xfrm>
        </p:spPr>
        <p:txBody>
          <a:bodyPr>
            <a:normAutofit/>
          </a:bodyPr>
          <a:lstStyle/>
          <a:p>
            <a:r>
              <a:rPr lang="el-GR" sz="3200" dirty="0"/>
              <a:t>Η άποψη του ΔΝΤ για την ανάπτυξη στην Ελλάδα την δεκαετία του 2000.</a:t>
            </a:r>
          </a:p>
        </p:txBody>
      </p:sp>
      <p:pic>
        <p:nvPicPr>
          <p:cNvPr id="11" name="Θέση περιεχομένου 10">
            <a:extLst>
              <a:ext uri="{FF2B5EF4-FFF2-40B4-BE49-F238E27FC236}">
                <a16:creationId xmlns:a16="http://schemas.microsoft.com/office/drawing/2014/main" id="{B4C1F9DB-C2B5-4998-91F5-F4DF4EAF6929}"/>
              </a:ext>
            </a:extLst>
          </p:cNvPr>
          <p:cNvPicPr>
            <a:picLocks noGrp="1" noChangeAspect="1"/>
          </p:cNvPicPr>
          <p:nvPr>
            <p:ph idx="1"/>
          </p:nvPr>
        </p:nvPicPr>
        <p:blipFill>
          <a:blip r:embed="rId2"/>
          <a:stretch>
            <a:fillRect/>
          </a:stretch>
        </p:blipFill>
        <p:spPr>
          <a:xfrm>
            <a:off x="7714695" y="721621"/>
            <a:ext cx="3848103" cy="2704563"/>
          </a:xfrm>
        </p:spPr>
      </p:pic>
      <p:sp>
        <p:nvSpPr>
          <p:cNvPr id="4" name="Θέση ημερομηνίας 3">
            <a:extLst>
              <a:ext uri="{FF2B5EF4-FFF2-40B4-BE49-F238E27FC236}">
                <a16:creationId xmlns:a16="http://schemas.microsoft.com/office/drawing/2014/main" id="{B73B5FED-D1F0-401C-BFFF-36BB934BC9D6}"/>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02AC6D34-00E9-46C2-8327-BB200DE87366}"/>
              </a:ext>
            </a:extLst>
          </p:cNvPr>
          <p:cNvSpPr>
            <a:spLocks noGrp="1"/>
          </p:cNvSpPr>
          <p:nvPr>
            <p:ph type="sldNum" sz="quarter" idx="12"/>
          </p:nvPr>
        </p:nvSpPr>
        <p:spPr/>
        <p:txBody>
          <a:bodyPr/>
          <a:lstStyle/>
          <a:p>
            <a:fld id="{0422F922-4DA1-4E02-8BB9-5948E49598FC}" type="slidenum">
              <a:rPr lang="el-GR" smtClean="0"/>
              <a:t>37</a:t>
            </a:fld>
            <a:endParaRPr lang="el-GR"/>
          </a:p>
        </p:txBody>
      </p:sp>
      <p:pic>
        <p:nvPicPr>
          <p:cNvPr id="7" name="Εικόνα 6">
            <a:extLst>
              <a:ext uri="{FF2B5EF4-FFF2-40B4-BE49-F238E27FC236}">
                <a16:creationId xmlns:a16="http://schemas.microsoft.com/office/drawing/2014/main" id="{37ABE371-7DEE-4DA2-A515-EE373D80F674}"/>
              </a:ext>
            </a:extLst>
          </p:cNvPr>
          <p:cNvPicPr>
            <a:picLocks noChangeAspect="1"/>
          </p:cNvPicPr>
          <p:nvPr/>
        </p:nvPicPr>
        <p:blipFill>
          <a:blip r:embed="rId3"/>
          <a:stretch>
            <a:fillRect/>
          </a:stretch>
        </p:blipFill>
        <p:spPr>
          <a:xfrm>
            <a:off x="94695" y="783778"/>
            <a:ext cx="3868914" cy="2910625"/>
          </a:xfrm>
          <a:prstGeom prst="rect">
            <a:avLst/>
          </a:prstGeom>
        </p:spPr>
      </p:pic>
      <p:pic>
        <p:nvPicPr>
          <p:cNvPr id="9" name="Εικόνα 8">
            <a:extLst>
              <a:ext uri="{FF2B5EF4-FFF2-40B4-BE49-F238E27FC236}">
                <a16:creationId xmlns:a16="http://schemas.microsoft.com/office/drawing/2014/main" id="{EBD75317-5EBF-4C55-9CB5-59A58D322EA3}"/>
              </a:ext>
            </a:extLst>
          </p:cNvPr>
          <p:cNvPicPr>
            <a:picLocks noChangeAspect="1"/>
          </p:cNvPicPr>
          <p:nvPr/>
        </p:nvPicPr>
        <p:blipFill>
          <a:blip r:embed="rId4"/>
          <a:stretch>
            <a:fillRect/>
          </a:stretch>
        </p:blipFill>
        <p:spPr>
          <a:xfrm>
            <a:off x="3855326" y="702303"/>
            <a:ext cx="3664060" cy="2743200"/>
          </a:xfrm>
          <a:prstGeom prst="rect">
            <a:avLst/>
          </a:prstGeom>
        </p:spPr>
      </p:pic>
      <p:pic>
        <p:nvPicPr>
          <p:cNvPr id="13" name="Εικόνα 12">
            <a:extLst>
              <a:ext uri="{FF2B5EF4-FFF2-40B4-BE49-F238E27FC236}">
                <a16:creationId xmlns:a16="http://schemas.microsoft.com/office/drawing/2014/main" id="{9742276D-47D4-4742-BE3D-4D64F5A49E5D}"/>
              </a:ext>
            </a:extLst>
          </p:cNvPr>
          <p:cNvPicPr>
            <a:picLocks noChangeAspect="1"/>
          </p:cNvPicPr>
          <p:nvPr/>
        </p:nvPicPr>
        <p:blipFill>
          <a:blip r:embed="rId5"/>
          <a:stretch>
            <a:fillRect/>
          </a:stretch>
        </p:blipFill>
        <p:spPr>
          <a:xfrm>
            <a:off x="432046" y="3840191"/>
            <a:ext cx="3868914" cy="2704563"/>
          </a:xfrm>
          <a:prstGeom prst="rect">
            <a:avLst/>
          </a:prstGeom>
        </p:spPr>
      </p:pic>
      <p:pic>
        <p:nvPicPr>
          <p:cNvPr id="15" name="Εικόνα 14">
            <a:extLst>
              <a:ext uri="{FF2B5EF4-FFF2-40B4-BE49-F238E27FC236}">
                <a16:creationId xmlns:a16="http://schemas.microsoft.com/office/drawing/2014/main" id="{66B2C052-07AC-4D35-9DD6-FD7A6A813348}"/>
              </a:ext>
            </a:extLst>
          </p:cNvPr>
          <p:cNvPicPr>
            <a:picLocks noChangeAspect="1"/>
          </p:cNvPicPr>
          <p:nvPr/>
        </p:nvPicPr>
        <p:blipFill>
          <a:blip r:embed="rId6"/>
          <a:stretch>
            <a:fillRect/>
          </a:stretch>
        </p:blipFill>
        <p:spPr>
          <a:xfrm>
            <a:off x="4300960" y="3849849"/>
            <a:ext cx="4505688" cy="2685245"/>
          </a:xfrm>
          <a:prstGeom prst="rect">
            <a:avLst/>
          </a:prstGeom>
        </p:spPr>
      </p:pic>
      <p:sp>
        <p:nvSpPr>
          <p:cNvPr id="16" name="TextBox 15">
            <a:extLst>
              <a:ext uri="{FF2B5EF4-FFF2-40B4-BE49-F238E27FC236}">
                <a16:creationId xmlns:a16="http://schemas.microsoft.com/office/drawing/2014/main" id="{4463E2C6-57F6-468A-ACA7-D218161390A5}"/>
              </a:ext>
            </a:extLst>
          </p:cNvPr>
          <p:cNvSpPr txBox="1"/>
          <p:nvPr/>
        </p:nvSpPr>
        <p:spPr>
          <a:xfrm>
            <a:off x="8809713" y="4903193"/>
            <a:ext cx="2181489" cy="369332"/>
          </a:xfrm>
          <a:prstGeom prst="rect">
            <a:avLst/>
          </a:prstGeom>
          <a:noFill/>
        </p:spPr>
        <p:txBody>
          <a:bodyPr wrap="square" rtlCol="0">
            <a:spAutoFit/>
          </a:bodyPr>
          <a:lstStyle/>
          <a:p>
            <a:r>
              <a:rPr lang="en-US" dirty="0"/>
              <a:t>IMF, July 20</a:t>
            </a:r>
            <a:r>
              <a:rPr lang="el-GR" dirty="0"/>
              <a:t>09</a:t>
            </a:r>
          </a:p>
        </p:txBody>
      </p:sp>
    </p:spTree>
    <p:extLst>
      <p:ext uri="{BB962C8B-B14F-4D97-AF65-F5344CB8AC3E}">
        <p14:creationId xmlns:p14="http://schemas.microsoft.com/office/powerpoint/2010/main" val="1292820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BD1E7E-1F65-4FAF-8857-5A67B1BF2EA3}"/>
              </a:ext>
            </a:extLst>
          </p:cNvPr>
          <p:cNvSpPr>
            <a:spLocks noGrp="1"/>
          </p:cNvSpPr>
          <p:nvPr>
            <p:ph type="title"/>
          </p:nvPr>
        </p:nvSpPr>
        <p:spPr>
          <a:xfrm>
            <a:off x="337352" y="-94035"/>
            <a:ext cx="11736280" cy="787595"/>
          </a:xfrm>
        </p:spPr>
        <p:txBody>
          <a:bodyPr>
            <a:normAutofit/>
          </a:bodyPr>
          <a:lstStyle/>
          <a:p>
            <a:r>
              <a:rPr lang="el-GR" sz="3200" b="1" dirty="0"/>
              <a:t>Μείωση της ζήτησης και της συνεισφοράς της στην αύξηση του ΑΕΠ </a:t>
            </a:r>
          </a:p>
        </p:txBody>
      </p:sp>
      <p:sp>
        <p:nvSpPr>
          <p:cNvPr id="3" name="Θέση περιεχομένου 2">
            <a:extLst>
              <a:ext uri="{FF2B5EF4-FFF2-40B4-BE49-F238E27FC236}">
                <a16:creationId xmlns:a16="http://schemas.microsoft.com/office/drawing/2014/main" id="{C022FE90-D8DE-4222-8228-41B700CA4A67}"/>
              </a:ext>
            </a:extLst>
          </p:cNvPr>
          <p:cNvSpPr>
            <a:spLocks noGrp="1"/>
          </p:cNvSpPr>
          <p:nvPr>
            <p:ph idx="1"/>
          </p:nvPr>
        </p:nvSpPr>
        <p:spPr/>
        <p:txBody>
          <a:bodyPr/>
          <a:lstStyle/>
          <a:p>
            <a:endParaRPr lang="el-GR" dirty="0"/>
          </a:p>
        </p:txBody>
      </p:sp>
      <p:sp>
        <p:nvSpPr>
          <p:cNvPr id="4" name="Θέση ημερομηνίας 3">
            <a:extLst>
              <a:ext uri="{FF2B5EF4-FFF2-40B4-BE49-F238E27FC236}">
                <a16:creationId xmlns:a16="http://schemas.microsoft.com/office/drawing/2014/main" id="{5C0B4F92-EFDA-4F3F-B81A-339F5244501D}"/>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35C1744C-68DC-480E-901A-10B0E2E5DDC4}"/>
              </a:ext>
            </a:extLst>
          </p:cNvPr>
          <p:cNvSpPr>
            <a:spLocks noGrp="1"/>
          </p:cNvSpPr>
          <p:nvPr>
            <p:ph type="sldNum" sz="quarter" idx="12"/>
          </p:nvPr>
        </p:nvSpPr>
        <p:spPr/>
        <p:txBody>
          <a:bodyPr/>
          <a:lstStyle/>
          <a:p>
            <a:fld id="{0422F922-4DA1-4E02-8BB9-5948E49598FC}" type="slidenum">
              <a:rPr lang="el-GR" smtClean="0"/>
              <a:t>38</a:t>
            </a:fld>
            <a:endParaRPr lang="el-GR"/>
          </a:p>
        </p:txBody>
      </p:sp>
      <p:pic>
        <p:nvPicPr>
          <p:cNvPr id="7" name="Εικόνα 6">
            <a:extLst>
              <a:ext uri="{FF2B5EF4-FFF2-40B4-BE49-F238E27FC236}">
                <a16:creationId xmlns:a16="http://schemas.microsoft.com/office/drawing/2014/main" id="{04285950-B901-4ACE-9327-F53040113424}"/>
              </a:ext>
            </a:extLst>
          </p:cNvPr>
          <p:cNvPicPr>
            <a:picLocks noChangeAspect="1"/>
          </p:cNvPicPr>
          <p:nvPr/>
        </p:nvPicPr>
        <p:blipFill>
          <a:blip r:embed="rId2"/>
          <a:stretch>
            <a:fillRect/>
          </a:stretch>
        </p:blipFill>
        <p:spPr>
          <a:xfrm>
            <a:off x="106508" y="1784645"/>
            <a:ext cx="4709332" cy="3354593"/>
          </a:xfrm>
          <a:prstGeom prst="rect">
            <a:avLst/>
          </a:prstGeom>
        </p:spPr>
      </p:pic>
      <p:sp>
        <p:nvSpPr>
          <p:cNvPr id="8" name="TextBox 7">
            <a:extLst>
              <a:ext uri="{FF2B5EF4-FFF2-40B4-BE49-F238E27FC236}">
                <a16:creationId xmlns:a16="http://schemas.microsoft.com/office/drawing/2014/main" id="{6F613ABC-B067-47E0-83C6-E19B4FAD529C}"/>
              </a:ext>
            </a:extLst>
          </p:cNvPr>
          <p:cNvSpPr txBox="1"/>
          <p:nvPr/>
        </p:nvSpPr>
        <p:spPr>
          <a:xfrm>
            <a:off x="1476757" y="5911606"/>
            <a:ext cx="2181489" cy="369332"/>
          </a:xfrm>
          <a:prstGeom prst="rect">
            <a:avLst/>
          </a:prstGeom>
          <a:noFill/>
        </p:spPr>
        <p:txBody>
          <a:bodyPr wrap="square" rtlCol="0">
            <a:spAutoFit/>
          </a:bodyPr>
          <a:lstStyle/>
          <a:p>
            <a:r>
              <a:rPr lang="en-US" dirty="0"/>
              <a:t>IMF, July 20</a:t>
            </a:r>
            <a:r>
              <a:rPr lang="el-GR" dirty="0"/>
              <a:t>09</a:t>
            </a:r>
          </a:p>
        </p:txBody>
      </p:sp>
      <p:pic>
        <p:nvPicPr>
          <p:cNvPr id="10" name="Εικόνα 9">
            <a:extLst>
              <a:ext uri="{FF2B5EF4-FFF2-40B4-BE49-F238E27FC236}">
                <a16:creationId xmlns:a16="http://schemas.microsoft.com/office/drawing/2014/main" id="{DCBCA15B-D9DF-4B65-8D0F-860DE0F7BD05}"/>
              </a:ext>
            </a:extLst>
          </p:cNvPr>
          <p:cNvPicPr>
            <a:picLocks noChangeAspect="1"/>
          </p:cNvPicPr>
          <p:nvPr/>
        </p:nvPicPr>
        <p:blipFill>
          <a:blip r:embed="rId3"/>
          <a:stretch>
            <a:fillRect/>
          </a:stretch>
        </p:blipFill>
        <p:spPr>
          <a:xfrm>
            <a:off x="4416693" y="693560"/>
            <a:ext cx="4279036" cy="3090754"/>
          </a:xfrm>
          <a:prstGeom prst="rect">
            <a:avLst/>
          </a:prstGeom>
        </p:spPr>
      </p:pic>
      <p:pic>
        <p:nvPicPr>
          <p:cNvPr id="12" name="Εικόνα 11">
            <a:extLst>
              <a:ext uri="{FF2B5EF4-FFF2-40B4-BE49-F238E27FC236}">
                <a16:creationId xmlns:a16="http://schemas.microsoft.com/office/drawing/2014/main" id="{9F0065E7-CF4A-49DC-BCB2-B29F3A4BB6F2}"/>
              </a:ext>
            </a:extLst>
          </p:cNvPr>
          <p:cNvPicPr>
            <a:picLocks noChangeAspect="1"/>
          </p:cNvPicPr>
          <p:nvPr/>
        </p:nvPicPr>
        <p:blipFill>
          <a:blip r:embed="rId4"/>
          <a:stretch>
            <a:fillRect/>
          </a:stretch>
        </p:blipFill>
        <p:spPr>
          <a:xfrm>
            <a:off x="8256233" y="3142695"/>
            <a:ext cx="3935767" cy="3021745"/>
          </a:xfrm>
          <a:prstGeom prst="rect">
            <a:avLst/>
          </a:prstGeom>
        </p:spPr>
      </p:pic>
      <p:sp>
        <p:nvSpPr>
          <p:cNvPr id="13" name="TextBox 12">
            <a:extLst>
              <a:ext uri="{FF2B5EF4-FFF2-40B4-BE49-F238E27FC236}">
                <a16:creationId xmlns:a16="http://schemas.microsoft.com/office/drawing/2014/main" id="{87A64790-36AE-457A-A583-9FAB91C486EA}"/>
              </a:ext>
            </a:extLst>
          </p:cNvPr>
          <p:cNvSpPr txBox="1"/>
          <p:nvPr/>
        </p:nvSpPr>
        <p:spPr>
          <a:xfrm>
            <a:off x="8629095" y="1095502"/>
            <a:ext cx="2583388" cy="646331"/>
          </a:xfrm>
          <a:prstGeom prst="rect">
            <a:avLst/>
          </a:prstGeom>
          <a:noFill/>
        </p:spPr>
        <p:txBody>
          <a:bodyPr wrap="square" rtlCol="0">
            <a:spAutoFit/>
          </a:bodyPr>
          <a:lstStyle/>
          <a:p>
            <a:r>
              <a:rPr lang="el-GR" dirty="0"/>
              <a:t>Πτώση της βιομηχανικής παραγωγής</a:t>
            </a:r>
          </a:p>
        </p:txBody>
      </p:sp>
      <p:cxnSp>
        <p:nvCxnSpPr>
          <p:cNvPr id="15" name="Ευθεία γραμμή σύνδεσης 14">
            <a:extLst>
              <a:ext uri="{FF2B5EF4-FFF2-40B4-BE49-F238E27FC236}">
                <a16:creationId xmlns:a16="http://schemas.microsoft.com/office/drawing/2014/main" id="{EF80521E-7B2F-4D14-A815-25D8B7E6F24C}"/>
              </a:ext>
            </a:extLst>
          </p:cNvPr>
          <p:cNvCxnSpPr/>
          <p:nvPr/>
        </p:nvCxnSpPr>
        <p:spPr>
          <a:xfrm flipH="1">
            <a:off x="8016536" y="1376039"/>
            <a:ext cx="497149" cy="88777"/>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D831698-7505-4CF3-8D25-8F081725EA3B}"/>
              </a:ext>
            </a:extLst>
          </p:cNvPr>
          <p:cNvSpPr txBox="1"/>
          <p:nvPr/>
        </p:nvSpPr>
        <p:spPr>
          <a:xfrm>
            <a:off x="8788893" y="2201662"/>
            <a:ext cx="2734323" cy="923330"/>
          </a:xfrm>
          <a:prstGeom prst="rect">
            <a:avLst/>
          </a:prstGeom>
          <a:noFill/>
        </p:spPr>
        <p:txBody>
          <a:bodyPr wrap="square" rtlCol="0">
            <a:spAutoFit/>
          </a:bodyPr>
          <a:lstStyle/>
          <a:p>
            <a:r>
              <a:rPr lang="el-GR" dirty="0"/>
              <a:t>Το σχεδόν μόνιμο πρόβλημα του αυξημένου πληθωρισμού στην Ελλάδα</a:t>
            </a:r>
          </a:p>
        </p:txBody>
      </p:sp>
      <p:cxnSp>
        <p:nvCxnSpPr>
          <p:cNvPr id="18" name="Ευθεία γραμμή σύνδεσης 17">
            <a:extLst>
              <a:ext uri="{FF2B5EF4-FFF2-40B4-BE49-F238E27FC236}">
                <a16:creationId xmlns:a16="http://schemas.microsoft.com/office/drawing/2014/main" id="{97726D56-29A9-4093-AAE8-51ABB7A1E053}"/>
              </a:ext>
            </a:extLst>
          </p:cNvPr>
          <p:cNvCxnSpPr/>
          <p:nvPr/>
        </p:nvCxnSpPr>
        <p:spPr>
          <a:xfrm>
            <a:off x="11310151" y="3124992"/>
            <a:ext cx="97655" cy="4704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333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CB6852-B080-4721-B9AE-7B5E0AE33555}"/>
              </a:ext>
            </a:extLst>
          </p:cNvPr>
          <p:cNvSpPr>
            <a:spLocks noGrp="1"/>
          </p:cNvSpPr>
          <p:nvPr>
            <p:ph type="title"/>
          </p:nvPr>
        </p:nvSpPr>
        <p:spPr>
          <a:xfrm>
            <a:off x="1154083" y="3077848"/>
            <a:ext cx="10058400" cy="702303"/>
          </a:xfrm>
        </p:spPr>
        <p:txBody>
          <a:bodyPr>
            <a:normAutofit fontScale="90000"/>
          </a:bodyPr>
          <a:lstStyle/>
          <a:p>
            <a:r>
              <a:rPr lang="el-GR" dirty="0"/>
              <a:t>Τι συμβαίνει κατά τη διάρκεια της κρίσης</a:t>
            </a:r>
            <a:br>
              <a:rPr lang="en-US" dirty="0"/>
            </a:br>
            <a:br>
              <a:rPr lang="en-US" dirty="0"/>
            </a:br>
            <a:r>
              <a:rPr lang="el-GR" dirty="0"/>
              <a:t>Πρώτες αντιδράσεις της οικονομίας</a:t>
            </a:r>
          </a:p>
        </p:txBody>
      </p:sp>
      <p:sp>
        <p:nvSpPr>
          <p:cNvPr id="4" name="Θέση ημερομηνίας 3">
            <a:extLst>
              <a:ext uri="{FF2B5EF4-FFF2-40B4-BE49-F238E27FC236}">
                <a16:creationId xmlns:a16="http://schemas.microsoft.com/office/drawing/2014/main" id="{9C7AE132-5FC0-4CB7-B865-B8731C26F556}"/>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1D8C5513-56D5-45EC-BA34-BB5D69E25A78}"/>
              </a:ext>
            </a:extLst>
          </p:cNvPr>
          <p:cNvSpPr>
            <a:spLocks noGrp="1"/>
          </p:cNvSpPr>
          <p:nvPr>
            <p:ph type="sldNum" sz="quarter" idx="12"/>
          </p:nvPr>
        </p:nvSpPr>
        <p:spPr/>
        <p:txBody>
          <a:bodyPr/>
          <a:lstStyle/>
          <a:p>
            <a:fld id="{0422F922-4DA1-4E02-8BB9-5948E49598FC}" type="slidenum">
              <a:rPr lang="el-GR" smtClean="0"/>
              <a:t>39</a:t>
            </a:fld>
            <a:endParaRPr lang="el-GR"/>
          </a:p>
        </p:txBody>
      </p:sp>
    </p:spTree>
    <p:extLst>
      <p:ext uri="{BB962C8B-B14F-4D97-AF65-F5344CB8AC3E}">
        <p14:creationId xmlns:p14="http://schemas.microsoft.com/office/powerpoint/2010/main" val="3171855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6D5415-4369-4DA7-B7B3-508FD32F105F}"/>
              </a:ext>
            </a:extLst>
          </p:cNvPr>
          <p:cNvSpPr>
            <a:spLocks noGrp="1"/>
          </p:cNvSpPr>
          <p:nvPr>
            <p:ph type="title"/>
          </p:nvPr>
        </p:nvSpPr>
        <p:spPr>
          <a:xfrm>
            <a:off x="7954392" y="834502"/>
            <a:ext cx="3399408" cy="3169328"/>
          </a:xfrm>
        </p:spPr>
        <p:txBody>
          <a:bodyPr>
            <a:normAutofit/>
          </a:bodyPr>
          <a:lstStyle/>
          <a:p>
            <a:r>
              <a:rPr lang="el-GR" sz="3200" dirty="0"/>
              <a:t>Ελληνική κρίση: Συνέπειες σε βασικούς δείκτες της Ελληνικής οικονομίας</a:t>
            </a:r>
          </a:p>
        </p:txBody>
      </p:sp>
      <p:pic>
        <p:nvPicPr>
          <p:cNvPr id="5" name="Θέση περιεχομένου 4">
            <a:extLst>
              <a:ext uri="{FF2B5EF4-FFF2-40B4-BE49-F238E27FC236}">
                <a16:creationId xmlns:a16="http://schemas.microsoft.com/office/drawing/2014/main" id="{F1A21C5E-2555-43BB-976A-99993E9383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634502" cy="6858000"/>
          </a:xfrm>
        </p:spPr>
      </p:pic>
      <p:sp>
        <p:nvSpPr>
          <p:cNvPr id="3" name="Θέση ημερομηνίας 2">
            <a:extLst>
              <a:ext uri="{FF2B5EF4-FFF2-40B4-BE49-F238E27FC236}">
                <a16:creationId xmlns:a16="http://schemas.microsoft.com/office/drawing/2014/main" id="{EDB883A3-62C5-42C9-AF11-7D3B250F4E93}"/>
              </a:ext>
            </a:extLst>
          </p:cNvPr>
          <p:cNvSpPr>
            <a:spLocks noGrp="1"/>
          </p:cNvSpPr>
          <p:nvPr>
            <p:ph type="dt" sz="half" idx="10"/>
          </p:nvPr>
        </p:nvSpPr>
        <p:spPr/>
        <p:txBody>
          <a:bodyPr/>
          <a:lstStyle/>
          <a:p>
            <a:fld id="{F536CDC2-8BBC-43B7-B69E-609C44202713}"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93F3AF04-DCCA-41D2-B485-0E03F787BE7F}"/>
              </a:ext>
            </a:extLst>
          </p:cNvPr>
          <p:cNvSpPr>
            <a:spLocks noGrp="1"/>
          </p:cNvSpPr>
          <p:nvPr>
            <p:ph type="sldNum" sz="quarter" idx="12"/>
          </p:nvPr>
        </p:nvSpPr>
        <p:spPr/>
        <p:txBody>
          <a:bodyPr/>
          <a:lstStyle/>
          <a:p>
            <a:fld id="{0422F922-4DA1-4E02-8BB9-5948E49598FC}" type="slidenum">
              <a:rPr lang="el-GR" smtClean="0"/>
              <a:t>4</a:t>
            </a:fld>
            <a:endParaRPr lang="el-GR"/>
          </a:p>
        </p:txBody>
      </p:sp>
    </p:spTree>
    <p:extLst>
      <p:ext uri="{BB962C8B-B14F-4D97-AF65-F5344CB8AC3E}">
        <p14:creationId xmlns:p14="http://schemas.microsoft.com/office/powerpoint/2010/main" val="1571293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3B707D-DE4D-445E-8544-9163E9346136}"/>
              </a:ext>
            </a:extLst>
          </p:cNvPr>
          <p:cNvSpPr>
            <a:spLocks noGrp="1"/>
          </p:cNvSpPr>
          <p:nvPr>
            <p:ph type="title"/>
          </p:nvPr>
        </p:nvSpPr>
        <p:spPr>
          <a:xfrm>
            <a:off x="1097280" y="286604"/>
            <a:ext cx="10058400" cy="1071680"/>
          </a:xfrm>
        </p:spPr>
        <p:txBody>
          <a:bodyPr/>
          <a:lstStyle/>
          <a:p>
            <a:r>
              <a:rPr lang="el-GR" dirty="0"/>
              <a:t>Τα Ομόλογα – ως δείκτες </a:t>
            </a:r>
          </a:p>
        </p:txBody>
      </p:sp>
      <p:sp>
        <p:nvSpPr>
          <p:cNvPr id="3" name="Θέση περιεχομένου 2">
            <a:extLst>
              <a:ext uri="{FF2B5EF4-FFF2-40B4-BE49-F238E27FC236}">
                <a16:creationId xmlns:a16="http://schemas.microsoft.com/office/drawing/2014/main" id="{0B0EF639-99DC-4F8D-9EDE-A9C16AD0A7A5}"/>
              </a:ext>
            </a:extLst>
          </p:cNvPr>
          <p:cNvSpPr>
            <a:spLocks noGrp="1"/>
          </p:cNvSpPr>
          <p:nvPr>
            <p:ph idx="1"/>
          </p:nvPr>
        </p:nvSpPr>
        <p:spPr>
          <a:xfrm>
            <a:off x="6942337" y="1937714"/>
            <a:ext cx="4664125" cy="3942640"/>
          </a:xfrm>
        </p:spPr>
        <p:txBody>
          <a:bodyPr/>
          <a:lstStyle/>
          <a:p>
            <a:r>
              <a:rPr lang="el-GR" dirty="0"/>
              <a:t>Απόκλιση από τα Γερμανικά ομόλογα (ως δείκτης με καλύτερη απόδοση), τόσο στο διετίας όσο και στο δεκαετίας, κατά την περίοδο 2007-2011</a:t>
            </a:r>
          </a:p>
          <a:p>
            <a:endParaRPr lang="el-GR" dirty="0"/>
          </a:p>
        </p:txBody>
      </p:sp>
      <p:sp>
        <p:nvSpPr>
          <p:cNvPr id="4" name="Θέση ημερομηνίας 3">
            <a:extLst>
              <a:ext uri="{FF2B5EF4-FFF2-40B4-BE49-F238E27FC236}">
                <a16:creationId xmlns:a16="http://schemas.microsoft.com/office/drawing/2014/main" id="{9EE54DEA-EA0E-43D7-A8DF-DC84E132B5F8}"/>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BB74CA85-BD86-4AAD-B77A-96F9A5A3C1BE}"/>
              </a:ext>
            </a:extLst>
          </p:cNvPr>
          <p:cNvSpPr>
            <a:spLocks noGrp="1"/>
          </p:cNvSpPr>
          <p:nvPr>
            <p:ph type="sldNum" sz="quarter" idx="12"/>
          </p:nvPr>
        </p:nvSpPr>
        <p:spPr/>
        <p:txBody>
          <a:bodyPr/>
          <a:lstStyle/>
          <a:p>
            <a:fld id="{0422F922-4DA1-4E02-8BB9-5948E49598FC}" type="slidenum">
              <a:rPr lang="el-GR" smtClean="0"/>
              <a:t>40</a:t>
            </a:fld>
            <a:endParaRPr lang="el-GR"/>
          </a:p>
        </p:txBody>
      </p:sp>
      <p:pic>
        <p:nvPicPr>
          <p:cNvPr id="7" name="Εικόνα 6">
            <a:extLst>
              <a:ext uri="{FF2B5EF4-FFF2-40B4-BE49-F238E27FC236}">
                <a16:creationId xmlns:a16="http://schemas.microsoft.com/office/drawing/2014/main" id="{844E4E26-1A76-4484-A755-11F4D84AB65A}"/>
              </a:ext>
            </a:extLst>
          </p:cNvPr>
          <p:cNvPicPr>
            <a:picLocks noChangeAspect="1"/>
          </p:cNvPicPr>
          <p:nvPr/>
        </p:nvPicPr>
        <p:blipFill>
          <a:blip r:embed="rId2"/>
          <a:stretch>
            <a:fillRect/>
          </a:stretch>
        </p:blipFill>
        <p:spPr>
          <a:xfrm>
            <a:off x="106533" y="2130642"/>
            <a:ext cx="3116790" cy="2978256"/>
          </a:xfrm>
          <a:prstGeom prst="rect">
            <a:avLst/>
          </a:prstGeom>
        </p:spPr>
      </p:pic>
      <p:pic>
        <p:nvPicPr>
          <p:cNvPr id="9" name="Εικόνα 8">
            <a:extLst>
              <a:ext uri="{FF2B5EF4-FFF2-40B4-BE49-F238E27FC236}">
                <a16:creationId xmlns:a16="http://schemas.microsoft.com/office/drawing/2014/main" id="{A376AA4B-5084-468C-AB67-672CE21472CE}"/>
              </a:ext>
            </a:extLst>
          </p:cNvPr>
          <p:cNvPicPr>
            <a:picLocks noChangeAspect="1"/>
          </p:cNvPicPr>
          <p:nvPr/>
        </p:nvPicPr>
        <p:blipFill>
          <a:blip r:embed="rId3"/>
          <a:stretch>
            <a:fillRect/>
          </a:stretch>
        </p:blipFill>
        <p:spPr>
          <a:xfrm>
            <a:off x="3569551" y="2146878"/>
            <a:ext cx="3026558" cy="2911874"/>
          </a:xfrm>
          <a:prstGeom prst="rect">
            <a:avLst/>
          </a:prstGeom>
        </p:spPr>
      </p:pic>
      <p:sp>
        <p:nvSpPr>
          <p:cNvPr id="10" name="TextBox 9">
            <a:extLst>
              <a:ext uri="{FF2B5EF4-FFF2-40B4-BE49-F238E27FC236}">
                <a16:creationId xmlns:a16="http://schemas.microsoft.com/office/drawing/2014/main" id="{55A8A8E5-4156-4595-ABBC-3499C7102D11}"/>
              </a:ext>
            </a:extLst>
          </p:cNvPr>
          <p:cNvSpPr txBox="1"/>
          <p:nvPr/>
        </p:nvSpPr>
        <p:spPr>
          <a:xfrm>
            <a:off x="841180" y="5897492"/>
            <a:ext cx="4222793" cy="369332"/>
          </a:xfrm>
          <a:prstGeom prst="rect">
            <a:avLst/>
          </a:prstGeom>
          <a:noFill/>
        </p:spPr>
        <p:txBody>
          <a:bodyPr wrap="square" rtlCol="0">
            <a:spAutoFit/>
          </a:bodyPr>
          <a:lstStyle/>
          <a:p>
            <a:r>
              <a:rPr lang="en-US" dirty="0"/>
              <a:t>IMF, July 2011</a:t>
            </a:r>
            <a:endParaRPr lang="el-GR" dirty="0"/>
          </a:p>
        </p:txBody>
      </p:sp>
    </p:spTree>
    <p:extLst>
      <p:ext uri="{BB962C8B-B14F-4D97-AF65-F5344CB8AC3E}">
        <p14:creationId xmlns:p14="http://schemas.microsoft.com/office/powerpoint/2010/main" val="1522940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69CB69-18AF-4D19-93A0-8201A910AEAD}"/>
              </a:ext>
            </a:extLst>
          </p:cNvPr>
          <p:cNvSpPr>
            <a:spLocks noGrp="1"/>
          </p:cNvSpPr>
          <p:nvPr>
            <p:ph type="title"/>
          </p:nvPr>
        </p:nvSpPr>
        <p:spPr>
          <a:xfrm>
            <a:off x="1097280" y="286604"/>
            <a:ext cx="10058400" cy="968440"/>
          </a:xfrm>
        </p:spPr>
        <p:txBody>
          <a:bodyPr/>
          <a:lstStyle/>
          <a:p>
            <a:r>
              <a:rPr lang="el-GR" dirty="0"/>
              <a:t>Συνέχεια δεικτών:  </a:t>
            </a:r>
            <a:r>
              <a:rPr lang="en-US" dirty="0"/>
              <a:t>CDS</a:t>
            </a:r>
            <a:r>
              <a:rPr lang="el-GR" dirty="0"/>
              <a:t> &amp; Χρηματιστήριο </a:t>
            </a:r>
          </a:p>
        </p:txBody>
      </p:sp>
      <p:pic>
        <p:nvPicPr>
          <p:cNvPr id="9" name="Θέση περιεχομένου 8">
            <a:extLst>
              <a:ext uri="{FF2B5EF4-FFF2-40B4-BE49-F238E27FC236}">
                <a16:creationId xmlns:a16="http://schemas.microsoft.com/office/drawing/2014/main" id="{AD3A4FD8-DE1C-463F-8085-38B0FF3F589F}"/>
              </a:ext>
            </a:extLst>
          </p:cNvPr>
          <p:cNvPicPr>
            <a:picLocks noGrp="1" noChangeAspect="1"/>
          </p:cNvPicPr>
          <p:nvPr>
            <p:ph idx="1"/>
          </p:nvPr>
        </p:nvPicPr>
        <p:blipFill>
          <a:blip r:embed="rId2"/>
          <a:stretch>
            <a:fillRect/>
          </a:stretch>
        </p:blipFill>
        <p:spPr>
          <a:xfrm>
            <a:off x="4991220" y="1995813"/>
            <a:ext cx="3921963" cy="3341459"/>
          </a:xfrm>
        </p:spPr>
      </p:pic>
      <p:sp>
        <p:nvSpPr>
          <p:cNvPr id="4" name="Θέση ημερομηνίας 3">
            <a:extLst>
              <a:ext uri="{FF2B5EF4-FFF2-40B4-BE49-F238E27FC236}">
                <a16:creationId xmlns:a16="http://schemas.microsoft.com/office/drawing/2014/main" id="{014EC2F0-F7B1-434C-B9EE-27CAAE5F4424}"/>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04FF30D6-81A7-40E3-84C7-777DA8450D2B}"/>
              </a:ext>
            </a:extLst>
          </p:cNvPr>
          <p:cNvSpPr>
            <a:spLocks noGrp="1"/>
          </p:cNvSpPr>
          <p:nvPr>
            <p:ph type="sldNum" sz="quarter" idx="12"/>
          </p:nvPr>
        </p:nvSpPr>
        <p:spPr/>
        <p:txBody>
          <a:bodyPr/>
          <a:lstStyle/>
          <a:p>
            <a:fld id="{0422F922-4DA1-4E02-8BB9-5948E49598FC}" type="slidenum">
              <a:rPr lang="el-GR" smtClean="0"/>
              <a:t>41</a:t>
            </a:fld>
            <a:endParaRPr lang="el-GR"/>
          </a:p>
        </p:txBody>
      </p:sp>
      <p:pic>
        <p:nvPicPr>
          <p:cNvPr id="7" name="Εικόνα 6">
            <a:extLst>
              <a:ext uri="{FF2B5EF4-FFF2-40B4-BE49-F238E27FC236}">
                <a16:creationId xmlns:a16="http://schemas.microsoft.com/office/drawing/2014/main" id="{A8A95EDE-9BFB-4740-BB94-E2BEB5FA4F6F}"/>
              </a:ext>
            </a:extLst>
          </p:cNvPr>
          <p:cNvPicPr>
            <a:picLocks noChangeAspect="1"/>
          </p:cNvPicPr>
          <p:nvPr/>
        </p:nvPicPr>
        <p:blipFill>
          <a:blip r:embed="rId3"/>
          <a:stretch>
            <a:fillRect/>
          </a:stretch>
        </p:blipFill>
        <p:spPr>
          <a:xfrm>
            <a:off x="514906" y="1788631"/>
            <a:ext cx="4527528" cy="3611243"/>
          </a:xfrm>
          <a:prstGeom prst="rect">
            <a:avLst/>
          </a:prstGeom>
        </p:spPr>
      </p:pic>
      <p:sp>
        <p:nvSpPr>
          <p:cNvPr id="10" name="TextBox 9">
            <a:extLst>
              <a:ext uri="{FF2B5EF4-FFF2-40B4-BE49-F238E27FC236}">
                <a16:creationId xmlns:a16="http://schemas.microsoft.com/office/drawing/2014/main" id="{6F53E090-50B0-4D5D-89DE-AEF3A6688496}"/>
              </a:ext>
            </a:extLst>
          </p:cNvPr>
          <p:cNvSpPr txBox="1"/>
          <p:nvPr/>
        </p:nvSpPr>
        <p:spPr>
          <a:xfrm>
            <a:off x="8948692" y="2512381"/>
            <a:ext cx="3160450" cy="2862322"/>
          </a:xfrm>
          <a:prstGeom prst="rect">
            <a:avLst/>
          </a:prstGeom>
          <a:noFill/>
        </p:spPr>
        <p:txBody>
          <a:bodyPr wrap="square" rtlCol="0">
            <a:spAutoFit/>
          </a:bodyPr>
          <a:lstStyle/>
          <a:p>
            <a:r>
              <a:rPr lang="en-US" dirty="0"/>
              <a:t>H </a:t>
            </a:r>
            <a:r>
              <a:rPr lang="el-GR" dirty="0"/>
              <a:t>απόδοση των </a:t>
            </a:r>
            <a:r>
              <a:rPr lang="en-US" dirty="0"/>
              <a:t>CDS </a:t>
            </a:r>
            <a:r>
              <a:rPr lang="el-GR" dirty="0"/>
              <a:t>ως δείκτης για πιθανή χρεοκοπία της χώρας βελτιώνεται (δηλαδή η θέση της χώρας χειροτερεύει). Σημαντική επιδείνωση σε σειρά δεικτών του χρηματιστηρίου, σε σχέση με το </a:t>
            </a:r>
            <a:r>
              <a:rPr lang="en-US" dirty="0"/>
              <a:t>S&amp;P </a:t>
            </a:r>
            <a:r>
              <a:rPr lang="el-GR" dirty="0"/>
              <a:t>δείκτη των ΗΠΑ και τον </a:t>
            </a:r>
            <a:r>
              <a:rPr lang="en-US" dirty="0"/>
              <a:t>DAX </a:t>
            </a:r>
            <a:r>
              <a:rPr lang="el-GR" dirty="0"/>
              <a:t>της Γερμανίας, κατά την περίοδο 2007-2011</a:t>
            </a:r>
          </a:p>
        </p:txBody>
      </p:sp>
      <p:sp>
        <p:nvSpPr>
          <p:cNvPr id="11" name="TextBox 10">
            <a:extLst>
              <a:ext uri="{FF2B5EF4-FFF2-40B4-BE49-F238E27FC236}">
                <a16:creationId xmlns:a16="http://schemas.microsoft.com/office/drawing/2014/main" id="{07D01672-735F-4ECC-BDE6-0417F8A1D343}"/>
              </a:ext>
            </a:extLst>
          </p:cNvPr>
          <p:cNvSpPr txBox="1"/>
          <p:nvPr/>
        </p:nvSpPr>
        <p:spPr>
          <a:xfrm>
            <a:off x="819641" y="5870859"/>
            <a:ext cx="4222793" cy="369332"/>
          </a:xfrm>
          <a:prstGeom prst="rect">
            <a:avLst/>
          </a:prstGeom>
          <a:noFill/>
        </p:spPr>
        <p:txBody>
          <a:bodyPr wrap="square" rtlCol="0">
            <a:spAutoFit/>
          </a:bodyPr>
          <a:lstStyle/>
          <a:p>
            <a:r>
              <a:rPr lang="en-US" dirty="0"/>
              <a:t>IMF, July 2011</a:t>
            </a:r>
            <a:endParaRPr lang="el-GR" dirty="0"/>
          </a:p>
        </p:txBody>
      </p:sp>
    </p:spTree>
    <p:extLst>
      <p:ext uri="{BB962C8B-B14F-4D97-AF65-F5344CB8AC3E}">
        <p14:creationId xmlns:p14="http://schemas.microsoft.com/office/powerpoint/2010/main" val="815397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10927B-4671-4C78-A71F-39D565CBB55D}"/>
              </a:ext>
            </a:extLst>
          </p:cNvPr>
          <p:cNvSpPr>
            <a:spLocks noGrp="1"/>
          </p:cNvSpPr>
          <p:nvPr>
            <p:ph type="title"/>
          </p:nvPr>
        </p:nvSpPr>
        <p:spPr>
          <a:xfrm>
            <a:off x="97654" y="286604"/>
            <a:ext cx="11058026" cy="639011"/>
          </a:xfrm>
        </p:spPr>
        <p:txBody>
          <a:bodyPr>
            <a:normAutofit fontScale="90000"/>
          </a:bodyPr>
          <a:lstStyle/>
          <a:p>
            <a:r>
              <a:rPr lang="el-GR" dirty="0"/>
              <a:t>Δείκτες ανταγωνιστικότητας </a:t>
            </a:r>
            <a:r>
              <a:rPr lang="en-US" dirty="0"/>
              <a:t>&amp;</a:t>
            </a:r>
            <a:r>
              <a:rPr lang="el-GR" dirty="0"/>
              <a:t> αγοράς εργασίας </a:t>
            </a:r>
          </a:p>
        </p:txBody>
      </p:sp>
      <p:sp>
        <p:nvSpPr>
          <p:cNvPr id="3" name="Θέση περιεχομένου 2">
            <a:extLst>
              <a:ext uri="{FF2B5EF4-FFF2-40B4-BE49-F238E27FC236}">
                <a16:creationId xmlns:a16="http://schemas.microsoft.com/office/drawing/2014/main" id="{64146218-5009-49C2-B1F1-DA9552CA5D49}"/>
              </a:ext>
            </a:extLst>
          </p:cNvPr>
          <p:cNvSpPr>
            <a:spLocks noGrp="1"/>
          </p:cNvSpPr>
          <p:nvPr>
            <p:ph idx="1"/>
          </p:nvPr>
        </p:nvSpPr>
        <p:spPr>
          <a:xfrm>
            <a:off x="1097280" y="1417320"/>
            <a:ext cx="10058400" cy="4023360"/>
          </a:xfrm>
        </p:spPr>
        <p:txBody>
          <a:bodyPr/>
          <a:lstStyle/>
          <a:p>
            <a:endParaRPr lang="el-GR" dirty="0"/>
          </a:p>
        </p:txBody>
      </p:sp>
      <p:sp>
        <p:nvSpPr>
          <p:cNvPr id="4" name="Θέση ημερομηνίας 3">
            <a:extLst>
              <a:ext uri="{FF2B5EF4-FFF2-40B4-BE49-F238E27FC236}">
                <a16:creationId xmlns:a16="http://schemas.microsoft.com/office/drawing/2014/main" id="{E3DEAF20-3007-46D7-AA95-97094BDF167D}"/>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3F1F2D0A-6552-4EA8-8EE5-BA6C1A7E968B}"/>
              </a:ext>
            </a:extLst>
          </p:cNvPr>
          <p:cNvSpPr>
            <a:spLocks noGrp="1"/>
          </p:cNvSpPr>
          <p:nvPr>
            <p:ph type="sldNum" sz="quarter" idx="12"/>
          </p:nvPr>
        </p:nvSpPr>
        <p:spPr/>
        <p:txBody>
          <a:bodyPr/>
          <a:lstStyle/>
          <a:p>
            <a:fld id="{0422F922-4DA1-4E02-8BB9-5948E49598FC}" type="slidenum">
              <a:rPr lang="el-GR" smtClean="0"/>
              <a:t>42</a:t>
            </a:fld>
            <a:endParaRPr lang="el-GR"/>
          </a:p>
        </p:txBody>
      </p:sp>
      <p:pic>
        <p:nvPicPr>
          <p:cNvPr id="7" name="Εικόνα 6">
            <a:extLst>
              <a:ext uri="{FF2B5EF4-FFF2-40B4-BE49-F238E27FC236}">
                <a16:creationId xmlns:a16="http://schemas.microsoft.com/office/drawing/2014/main" id="{6018173B-720D-4B16-9844-62CB02DF70CB}"/>
              </a:ext>
            </a:extLst>
          </p:cNvPr>
          <p:cNvPicPr>
            <a:picLocks noChangeAspect="1"/>
          </p:cNvPicPr>
          <p:nvPr/>
        </p:nvPicPr>
        <p:blipFill>
          <a:blip r:embed="rId2"/>
          <a:stretch>
            <a:fillRect/>
          </a:stretch>
        </p:blipFill>
        <p:spPr>
          <a:xfrm>
            <a:off x="224968" y="988907"/>
            <a:ext cx="4216893" cy="3094822"/>
          </a:xfrm>
          <a:prstGeom prst="rect">
            <a:avLst/>
          </a:prstGeom>
        </p:spPr>
      </p:pic>
      <p:pic>
        <p:nvPicPr>
          <p:cNvPr id="9" name="Εικόνα 8">
            <a:extLst>
              <a:ext uri="{FF2B5EF4-FFF2-40B4-BE49-F238E27FC236}">
                <a16:creationId xmlns:a16="http://schemas.microsoft.com/office/drawing/2014/main" id="{EDC70115-909D-4D1E-B982-300A5A876475}"/>
              </a:ext>
            </a:extLst>
          </p:cNvPr>
          <p:cNvPicPr>
            <a:picLocks noChangeAspect="1"/>
          </p:cNvPicPr>
          <p:nvPr/>
        </p:nvPicPr>
        <p:blipFill>
          <a:blip r:embed="rId3"/>
          <a:stretch>
            <a:fillRect/>
          </a:stretch>
        </p:blipFill>
        <p:spPr>
          <a:xfrm>
            <a:off x="4136539" y="1145753"/>
            <a:ext cx="3680414" cy="2939376"/>
          </a:xfrm>
          <a:prstGeom prst="rect">
            <a:avLst/>
          </a:prstGeom>
        </p:spPr>
      </p:pic>
      <p:sp>
        <p:nvSpPr>
          <p:cNvPr id="10" name="TextBox 9">
            <a:extLst>
              <a:ext uri="{FF2B5EF4-FFF2-40B4-BE49-F238E27FC236}">
                <a16:creationId xmlns:a16="http://schemas.microsoft.com/office/drawing/2014/main" id="{659636EF-58A9-4019-8D4E-48E0AE55EA55}"/>
              </a:ext>
            </a:extLst>
          </p:cNvPr>
          <p:cNvSpPr txBox="1"/>
          <p:nvPr/>
        </p:nvSpPr>
        <p:spPr>
          <a:xfrm>
            <a:off x="7542140" y="5765566"/>
            <a:ext cx="4222793" cy="369332"/>
          </a:xfrm>
          <a:prstGeom prst="rect">
            <a:avLst/>
          </a:prstGeom>
          <a:noFill/>
        </p:spPr>
        <p:txBody>
          <a:bodyPr wrap="square" rtlCol="0">
            <a:spAutoFit/>
          </a:bodyPr>
          <a:lstStyle/>
          <a:p>
            <a:r>
              <a:rPr lang="en-US" dirty="0"/>
              <a:t>IMF, July 2011</a:t>
            </a:r>
            <a:endParaRPr lang="el-GR" dirty="0"/>
          </a:p>
        </p:txBody>
      </p:sp>
      <p:sp>
        <p:nvSpPr>
          <p:cNvPr id="11" name="TextBox 10">
            <a:extLst>
              <a:ext uri="{FF2B5EF4-FFF2-40B4-BE49-F238E27FC236}">
                <a16:creationId xmlns:a16="http://schemas.microsoft.com/office/drawing/2014/main" id="{DA932C12-300A-4D85-86EC-571D7B8EE36F}"/>
              </a:ext>
            </a:extLst>
          </p:cNvPr>
          <p:cNvSpPr txBox="1"/>
          <p:nvPr/>
        </p:nvSpPr>
        <p:spPr>
          <a:xfrm>
            <a:off x="7511631" y="1615198"/>
            <a:ext cx="4128116" cy="2862322"/>
          </a:xfrm>
          <a:prstGeom prst="rect">
            <a:avLst/>
          </a:prstGeom>
          <a:noFill/>
        </p:spPr>
        <p:txBody>
          <a:bodyPr wrap="square" rtlCol="0">
            <a:spAutoFit/>
          </a:bodyPr>
          <a:lstStyle/>
          <a:p>
            <a:r>
              <a:rPr lang="el-GR" dirty="0"/>
              <a:t>Καθώς, η προσαρμοσμένη στο ΔΤΚ πραγματική σταθμισμένη συναλλαγματική ισοτιμία</a:t>
            </a:r>
            <a:r>
              <a:rPr lang="en-US" dirty="0"/>
              <a:t> (CPI-REER)</a:t>
            </a:r>
            <a:r>
              <a:rPr lang="el-GR" dirty="0"/>
              <a:t> χειροτερεύει και η παραγωγικότητα της εργασία</a:t>
            </a:r>
            <a:r>
              <a:rPr lang="en-US" dirty="0"/>
              <a:t> (</a:t>
            </a:r>
            <a:r>
              <a:rPr lang="en-US" dirty="0" err="1"/>
              <a:t>Labour</a:t>
            </a:r>
            <a:r>
              <a:rPr lang="en-US" dirty="0"/>
              <a:t> Productivity)</a:t>
            </a:r>
            <a:r>
              <a:rPr lang="el-GR" dirty="0"/>
              <a:t>, επιχειρείται η βελτίωση του </a:t>
            </a:r>
            <a:r>
              <a:rPr lang="el-GR" dirty="0" err="1"/>
              <a:t>μοναδιαίου</a:t>
            </a:r>
            <a:r>
              <a:rPr lang="el-GR" dirty="0"/>
              <a:t> κόστους εργασίας </a:t>
            </a:r>
            <a:r>
              <a:rPr lang="en-US" dirty="0"/>
              <a:t>NULC)</a:t>
            </a:r>
            <a:r>
              <a:rPr lang="el-GR" dirty="0"/>
              <a:t>, μέσα από την μείωση/κάθετη πτώση των μισθών και των ημερομισθίων</a:t>
            </a:r>
            <a:r>
              <a:rPr lang="en-US" dirty="0"/>
              <a:t> (Wages &amp; Salaries)</a:t>
            </a:r>
            <a:endParaRPr lang="el-GR" dirty="0"/>
          </a:p>
          <a:p>
            <a:r>
              <a:rPr lang="el-GR" dirty="0"/>
              <a:t> </a:t>
            </a:r>
          </a:p>
        </p:txBody>
      </p:sp>
      <p:pic>
        <p:nvPicPr>
          <p:cNvPr id="13" name="Εικόνα 12">
            <a:extLst>
              <a:ext uri="{FF2B5EF4-FFF2-40B4-BE49-F238E27FC236}">
                <a16:creationId xmlns:a16="http://schemas.microsoft.com/office/drawing/2014/main" id="{968DF596-4EDF-4B5D-BEA3-60D27857D878}"/>
              </a:ext>
            </a:extLst>
          </p:cNvPr>
          <p:cNvPicPr>
            <a:picLocks noChangeAspect="1"/>
          </p:cNvPicPr>
          <p:nvPr/>
        </p:nvPicPr>
        <p:blipFill>
          <a:blip r:embed="rId4"/>
          <a:stretch>
            <a:fillRect/>
          </a:stretch>
        </p:blipFill>
        <p:spPr>
          <a:xfrm>
            <a:off x="224967" y="4064899"/>
            <a:ext cx="3978447" cy="2357228"/>
          </a:xfrm>
          <a:prstGeom prst="rect">
            <a:avLst/>
          </a:prstGeom>
        </p:spPr>
      </p:pic>
      <p:pic>
        <p:nvPicPr>
          <p:cNvPr id="15" name="Εικόνα 14">
            <a:extLst>
              <a:ext uri="{FF2B5EF4-FFF2-40B4-BE49-F238E27FC236}">
                <a16:creationId xmlns:a16="http://schemas.microsoft.com/office/drawing/2014/main" id="{E9C5F194-DF1B-44DD-80A4-9C9045BE0D75}"/>
              </a:ext>
            </a:extLst>
          </p:cNvPr>
          <p:cNvPicPr>
            <a:picLocks noChangeAspect="1"/>
          </p:cNvPicPr>
          <p:nvPr/>
        </p:nvPicPr>
        <p:blipFill>
          <a:blip r:embed="rId5"/>
          <a:stretch>
            <a:fillRect/>
          </a:stretch>
        </p:blipFill>
        <p:spPr>
          <a:xfrm>
            <a:off x="4167049" y="3977196"/>
            <a:ext cx="3344581" cy="2463760"/>
          </a:xfrm>
          <a:prstGeom prst="rect">
            <a:avLst/>
          </a:prstGeom>
        </p:spPr>
      </p:pic>
      <p:sp>
        <p:nvSpPr>
          <p:cNvPr id="16" name="TextBox 15">
            <a:extLst>
              <a:ext uri="{FF2B5EF4-FFF2-40B4-BE49-F238E27FC236}">
                <a16:creationId xmlns:a16="http://schemas.microsoft.com/office/drawing/2014/main" id="{71A51774-70C3-4B12-854A-60C1B6B6B454}"/>
              </a:ext>
            </a:extLst>
          </p:cNvPr>
          <p:cNvSpPr txBox="1"/>
          <p:nvPr/>
        </p:nvSpPr>
        <p:spPr>
          <a:xfrm>
            <a:off x="7511630" y="5440679"/>
            <a:ext cx="3586565" cy="369332"/>
          </a:xfrm>
          <a:prstGeom prst="rect">
            <a:avLst/>
          </a:prstGeom>
          <a:noFill/>
        </p:spPr>
        <p:txBody>
          <a:bodyPr wrap="square" rtlCol="0">
            <a:spAutoFit/>
          </a:bodyPr>
          <a:lstStyle/>
          <a:p>
            <a:r>
              <a:rPr lang="el-GR" dirty="0"/>
              <a:t>Περίοδος Μαρ 2006- Μαρ 2011</a:t>
            </a:r>
          </a:p>
        </p:txBody>
      </p:sp>
    </p:spTree>
    <p:extLst>
      <p:ext uri="{BB962C8B-B14F-4D97-AF65-F5344CB8AC3E}">
        <p14:creationId xmlns:p14="http://schemas.microsoft.com/office/powerpoint/2010/main" val="1889567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C52574-A28F-4AB3-830D-23BE62874064}"/>
              </a:ext>
            </a:extLst>
          </p:cNvPr>
          <p:cNvSpPr>
            <a:spLocks noGrp="1"/>
          </p:cNvSpPr>
          <p:nvPr>
            <p:ph type="title"/>
          </p:nvPr>
        </p:nvSpPr>
        <p:spPr>
          <a:xfrm>
            <a:off x="355107" y="286604"/>
            <a:ext cx="11496582" cy="1105508"/>
          </a:xfrm>
        </p:spPr>
        <p:txBody>
          <a:bodyPr>
            <a:normAutofit/>
          </a:bodyPr>
          <a:lstStyle/>
          <a:p>
            <a:endParaRPr lang="el-GR" dirty="0"/>
          </a:p>
        </p:txBody>
      </p:sp>
      <p:sp>
        <p:nvSpPr>
          <p:cNvPr id="3" name="Θέση περιεχομένου 2">
            <a:extLst>
              <a:ext uri="{FF2B5EF4-FFF2-40B4-BE49-F238E27FC236}">
                <a16:creationId xmlns:a16="http://schemas.microsoft.com/office/drawing/2014/main" id="{18442FCE-0115-4A03-8076-0E63B36D207F}"/>
              </a:ext>
            </a:extLst>
          </p:cNvPr>
          <p:cNvSpPr>
            <a:spLocks noGrp="1"/>
          </p:cNvSpPr>
          <p:nvPr>
            <p:ph idx="1"/>
          </p:nvPr>
        </p:nvSpPr>
        <p:spPr>
          <a:xfrm>
            <a:off x="7011400" y="1716999"/>
            <a:ext cx="4144279" cy="4152095"/>
          </a:xfrm>
        </p:spPr>
        <p:txBody>
          <a:bodyPr/>
          <a:lstStyle/>
          <a:p>
            <a:r>
              <a:rPr lang="el-GR" dirty="0"/>
              <a:t>Βελτίωση εξαγωγών (χωρίς τις συναλλαγές σε πετρέλαιο) και ισοζυγίου τρεχουσών συναλλαγών </a:t>
            </a:r>
          </a:p>
        </p:txBody>
      </p:sp>
      <p:sp>
        <p:nvSpPr>
          <p:cNvPr id="4" name="Θέση ημερομηνίας 3">
            <a:extLst>
              <a:ext uri="{FF2B5EF4-FFF2-40B4-BE49-F238E27FC236}">
                <a16:creationId xmlns:a16="http://schemas.microsoft.com/office/drawing/2014/main" id="{8BE0D36C-FBE8-4F4B-B6AC-C9BAD4796C04}"/>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0F7D4787-DD5C-4F7E-9830-BC407A90B9F8}"/>
              </a:ext>
            </a:extLst>
          </p:cNvPr>
          <p:cNvSpPr>
            <a:spLocks noGrp="1"/>
          </p:cNvSpPr>
          <p:nvPr>
            <p:ph type="sldNum" sz="quarter" idx="12"/>
          </p:nvPr>
        </p:nvSpPr>
        <p:spPr/>
        <p:txBody>
          <a:bodyPr/>
          <a:lstStyle/>
          <a:p>
            <a:fld id="{0422F922-4DA1-4E02-8BB9-5948E49598FC}" type="slidenum">
              <a:rPr lang="el-GR" smtClean="0"/>
              <a:t>43</a:t>
            </a:fld>
            <a:endParaRPr lang="el-GR"/>
          </a:p>
        </p:txBody>
      </p:sp>
      <p:pic>
        <p:nvPicPr>
          <p:cNvPr id="7" name="Εικόνα 6">
            <a:extLst>
              <a:ext uri="{FF2B5EF4-FFF2-40B4-BE49-F238E27FC236}">
                <a16:creationId xmlns:a16="http://schemas.microsoft.com/office/drawing/2014/main" id="{9CF76F0F-F0BA-43ED-BFF6-3DD540709FDA}"/>
              </a:ext>
            </a:extLst>
          </p:cNvPr>
          <p:cNvPicPr>
            <a:picLocks noChangeAspect="1"/>
          </p:cNvPicPr>
          <p:nvPr/>
        </p:nvPicPr>
        <p:blipFill>
          <a:blip r:embed="rId2"/>
          <a:stretch>
            <a:fillRect/>
          </a:stretch>
        </p:blipFill>
        <p:spPr>
          <a:xfrm>
            <a:off x="127701" y="1255042"/>
            <a:ext cx="3441850" cy="3041749"/>
          </a:xfrm>
          <a:prstGeom prst="rect">
            <a:avLst/>
          </a:prstGeom>
        </p:spPr>
      </p:pic>
      <p:pic>
        <p:nvPicPr>
          <p:cNvPr id="9" name="Εικόνα 8">
            <a:extLst>
              <a:ext uri="{FF2B5EF4-FFF2-40B4-BE49-F238E27FC236}">
                <a16:creationId xmlns:a16="http://schemas.microsoft.com/office/drawing/2014/main" id="{F0D89E5D-D309-46A9-992C-FF61BEC4F50D}"/>
              </a:ext>
            </a:extLst>
          </p:cNvPr>
          <p:cNvPicPr>
            <a:picLocks noChangeAspect="1"/>
          </p:cNvPicPr>
          <p:nvPr/>
        </p:nvPicPr>
        <p:blipFill>
          <a:blip r:embed="rId3"/>
          <a:stretch>
            <a:fillRect/>
          </a:stretch>
        </p:blipFill>
        <p:spPr>
          <a:xfrm>
            <a:off x="3569551" y="1392112"/>
            <a:ext cx="3301766" cy="2771515"/>
          </a:xfrm>
          <a:prstGeom prst="rect">
            <a:avLst/>
          </a:prstGeom>
        </p:spPr>
      </p:pic>
      <p:sp>
        <p:nvSpPr>
          <p:cNvPr id="10" name="TextBox 9">
            <a:extLst>
              <a:ext uri="{FF2B5EF4-FFF2-40B4-BE49-F238E27FC236}">
                <a16:creationId xmlns:a16="http://schemas.microsoft.com/office/drawing/2014/main" id="{19CDE4F0-6E78-411D-96D5-6ECDF8321849}"/>
              </a:ext>
            </a:extLst>
          </p:cNvPr>
          <p:cNvSpPr txBox="1"/>
          <p:nvPr/>
        </p:nvSpPr>
        <p:spPr>
          <a:xfrm>
            <a:off x="7511630" y="5440679"/>
            <a:ext cx="3586565" cy="369332"/>
          </a:xfrm>
          <a:prstGeom prst="rect">
            <a:avLst/>
          </a:prstGeom>
          <a:noFill/>
        </p:spPr>
        <p:txBody>
          <a:bodyPr wrap="square" rtlCol="0">
            <a:spAutoFit/>
          </a:bodyPr>
          <a:lstStyle/>
          <a:p>
            <a:r>
              <a:rPr lang="el-GR" dirty="0"/>
              <a:t>Περίοδος Μαρ 2006- Μαρ 2011</a:t>
            </a:r>
          </a:p>
        </p:txBody>
      </p:sp>
      <p:sp>
        <p:nvSpPr>
          <p:cNvPr id="11" name="TextBox 10">
            <a:extLst>
              <a:ext uri="{FF2B5EF4-FFF2-40B4-BE49-F238E27FC236}">
                <a16:creationId xmlns:a16="http://schemas.microsoft.com/office/drawing/2014/main" id="{5FAFF793-C30F-4B09-A688-B5DC112D40C5}"/>
              </a:ext>
            </a:extLst>
          </p:cNvPr>
          <p:cNvSpPr txBox="1"/>
          <p:nvPr/>
        </p:nvSpPr>
        <p:spPr>
          <a:xfrm>
            <a:off x="7542140" y="5765566"/>
            <a:ext cx="4222793" cy="369332"/>
          </a:xfrm>
          <a:prstGeom prst="rect">
            <a:avLst/>
          </a:prstGeom>
          <a:noFill/>
        </p:spPr>
        <p:txBody>
          <a:bodyPr wrap="square" rtlCol="0">
            <a:spAutoFit/>
          </a:bodyPr>
          <a:lstStyle/>
          <a:p>
            <a:r>
              <a:rPr lang="en-US" dirty="0"/>
              <a:t>IMF, July 2011</a:t>
            </a:r>
            <a:endParaRPr lang="el-GR" dirty="0"/>
          </a:p>
        </p:txBody>
      </p:sp>
    </p:spTree>
    <p:extLst>
      <p:ext uri="{BB962C8B-B14F-4D97-AF65-F5344CB8AC3E}">
        <p14:creationId xmlns:p14="http://schemas.microsoft.com/office/powerpoint/2010/main" val="2378691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E0822A-7473-46CE-A340-60381AEBDF55}"/>
              </a:ext>
            </a:extLst>
          </p:cNvPr>
          <p:cNvSpPr>
            <a:spLocks noGrp="1"/>
          </p:cNvSpPr>
          <p:nvPr>
            <p:ph type="title"/>
          </p:nvPr>
        </p:nvSpPr>
        <p:spPr>
          <a:xfrm>
            <a:off x="0" y="286603"/>
            <a:ext cx="12191999" cy="1450757"/>
          </a:xfrm>
        </p:spPr>
        <p:txBody>
          <a:bodyPr>
            <a:noAutofit/>
          </a:bodyPr>
          <a:lstStyle/>
          <a:p>
            <a:r>
              <a:rPr lang="el-GR" sz="3600" dirty="0"/>
              <a:t>Το χρηματιστήριο παραμένει σε ιστορικά χαμηλές τιμές και κεφαλαιοποίηση, αποκλίνουσες από των ΗΠΑ</a:t>
            </a:r>
            <a:r>
              <a:rPr lang="en-US" sz="3600" dirty="0"/>
              <a:t>-</a:t>
            </a:r>
            <a:r>
              <a:rPr lang="el-GR" sz="3600" dirty="0"/>
              <a:t> Γερμανίας</a:t>
            </a:r>
          </a:p>
        </p:txBody>
      </p:sp>
      <p:sp>
        <p:nvSpPr>
          <p:cNvPr id="3" name="Θέση περιεχομένου 2">
            <a:extLst>
              <a:ext uri="{FF2B5EF4-FFF2-40B4-BE49-F238E27FC236}">
                <a16:creationId xmlns:a16="http://schemas.microsoft.com/office/drawing/2014/main" id="{F9B1EF9A-D97C-47A2-8E36-C6ECFD4BA35D}"/>
              </a:ext>
            </a:extLst>
          </p:cNvPr>
          <p:cNvSpPr>
            <a:spLocks noGrp="1"/>
          </p:cNvSpPr>
          <p:nvPr>
            <p:ph idx="1"/>
          </p:nvPr>
        </p:nvSpPr>
        <p:spPr>
          <a:xfrm>
            <a:off x="1097280" y="1845734"/>
            <a:ext cx="10058400" cy="3960753"/>
          </a:xfrm>
        </p:spPr>
        <p:txBody>
          <a:bodyPr/>
          <a:lstStyle/>
          <a:p>
            <a:endParaRPr lang="el-GR" dirty="0"/>
          </a:p>
        </p:txBody>
      </p:sp>
      <p:sp>
        <p:nvSpPr>
          <p:cNvPr id="4" name="Θέση ημερομηνίας 3">
            <a:extLst>
              <a:ext uri="{FF2B5EF4-FFF2-40B4-BE49-F238E27FC236}">
                <a16:creationId xmlns:a16="http://schemas.microsoft.com/office/drawing/2014/main" id="{9E8608B9-0C76-4CAC-BD9A-44BFD79346A9}"/>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73A3A141-B744-4BB3-B035-427E5478745D}"/>
              </a:ext>
            </a:extLst>
          </p:cNvPr>
          <p:cNvSpPr>
            <a:spLocks noGrp="1"/>
          </p:cNvSpPr>
          <p:nvPr>
            <p:ph type="sldNum" sz="quarter" idx="12"/>
          </p:nvPr>
        </p:nvSpPr>
        <p:spPr/>
        <p:txBody>
          <a:bodyPr/>
          <a:lstStyle/>
          <a:p>
            <a:fld id="{0422F922-4DA1-4E02-8BB9-5948E49598FC}" type="slidenum">
              <a:rPr lang="el-GR" smtClean="0"/>
              <a:t>44</a:t>
            </a:fld>
            <a:endParaRPr lang="el-GR"/>
          </a:p>
        </p:txBody>
      </p:sp>
      <p:pic>
        <p:nvPicPr>
          <p:cNvPr id="7" name="Εικόνα 6">
            <a:extLst>
              <a:ext uri="{FF2B5EF4-FFF2-40B4-BE49-F238E27FC236}">
                <a16:creationId xmlns:a16="http://schemas.microsoft.com/office/drawing/2014/main" id="{D56384CF-9E4F-4290-B6B6-12B6A97F0CCD}"/>
              </a:ext>
            </a:extLst>
          </p:cNvPr>
          <p:cNvPicPr>
            <a:picLocks noChangeAspect="1"/>
          </p:cNvPicPr>
          <p:nvPr/>
        </p:nvPicPr>
        <p:blipFill>
          <a:blip r:embed="rId2"/>
          <a:stretch>
            <a:fillRect/>
          </a:stretch>
        </p:blipFill>
        <p:spPr>
          <a:xfrm>
            <a:off x="1097279" y="1845734"/>
            <a:ext cx="6359963" cy="3587340"/>
          </a:xfrm>
          <a:prstGeom prst="rect">
            <a:avLst/>
          </a:prstGeom>
        </p:spPr>
      </p:pic>
      <p:sp>
        <p:nvSpPr>
          <p:cNvPr id="8" name="TextBox 7">
            <a:extLst>
              <a:ext uri="{FF2B5EF4-FFF2-40B4-BE49-F238E27FC236}">
                <a16:creationId xmlns:a16="http://schemas.microsoft.com/office/drawing/2014/main" id="{D8A2ABC7-6722-4B71-96E8-1C47F2C34BAC}"/>
              </a:ext>
            </a:extLst>
          </p:cNvPr>
          <p:cNvSpPr txBox="1"/>
          <p:nvPr/>
        </p:nvSpPr>
        <p:spPr>
          <a:xfrm>
            <a:off x="972664" y="5948470"/>
            <a:ext cx="4222793" cy="369332"/>
          </a:xfrm>
          <a:prstGeom prst="rect">
            <a:avLst/>
          </a:prstGeom>
          <a:noFill/>
        </p:spPr>
        <p:txBody>
          <a:bodyPr wrap="square" rtlCol="0">
            <a:spAutoFit/>
          </a:bodyPr>
          <a:lstStyle/>
          <a:p>
            <a:r>
              <a:rPr lang="en-US" dirty="0"/>
              <a:t>IMF, June 201</a:t>
            </a:r>
            <a:r>
              <a:rPr lang="el-GR" dirty="0"/>
              <a:t>4</a:t>
            </a:r>
          </a:p>
        </p:txBody>
      </p:sp>
    </p:spTree>
    <p:extLst>
      <p:ext uri="{BB962C8B-B14F-4D97-AF65-F5344CB8AC3E}">
        <p14:creationId xmlns:p14="http://schemas.microsoft.com/office/powerpoint/2010/main" val="2468841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9DF0F4-02B7-415B-B671-FFC8C4C7EC63}"/>
              </a:ext>
            </a:extLst>
          </p:cNvPr>
          <p:cNvSpPr>
            <a:spLocks noGrp="1"/>
          </p:cNvSpPr>
          <p:nvPr>
            <p:ph type="title"/>
          </p:nvPr>
        </p:nvSpPr>
        <p:spPr>
          <a:xfrm>
            <a:off x="1097280" y="286603"/>
            <a:ext cx="10058400" cy="1266989"/>
          </a:xfrm>
        </p:spPr>
        <p:txBody>
          <a:bodyPr>
            <a:normAutofit fontScale="90000"/>
          </a:bodyPr>
          <a:lstStyle/>
          <a:p>
            <a:r>
              <a:rPr lang="el-GR" dirty="0"/>
              <a:t>Πέραν της ζήτησης, σημαντική</a:t>
            </a:r>
            <a:r>
              <a:rPr lang="en-US" dirty="0"/>
              <a:t> </a:t>
            </a:r>
            <a:r>
              <a:rPr lang="el-GR" dirty="0"/>
              <a:t>και η πτώση των καταθέσεων και της πίστωσης </a:t>
            </a:r>
          </a:p>
        </p:txBody>
      </p:sp>
      <p:sp>
        <p:nvSpPr>
          <p:cNvPr id="3" name="Θέση περιεχομένου 2">
            <a:extLst>
              <a:ext uri="{FF2B5EF4-FFF2-40B4-BE49-F238E27FC236}">
                <a16:creationId xmlns:a16="http://schemas.microsoft.com/office/drawing/2014/main" id="{8B978B1E-5ED0-4F1F-B7D8-1E98505CDA51}"/>
              </a:ext>
            </a:extLst>
          </p:cNvPr>
          <p:cNvSpPr>
            <a:spLocks noGrp="1"/>
          </p:cNvSpPr>
          <p:nvPr>
            <p:ph idx="1"/>
          </p:nvPr>
        </p:nvSpPr>
        <p:spPr/>
        <p:txBody>
          <a:bodyPr/>
          <a:lstStyle/>
          <a:p>
            <a:endParaRPr lang="el-GR" dirty="0"/>
          </a:p>
        </p:txBody>
      </p:sp>
      <p:sp>
        <p:nvSpPr>
          <p:cNvPr id="4" name="Θέση ημερομηνίας 3">
            <a:extLst>
              <a:ext uri="{FF2B5EF4-FFF2-40B4-BE49-F238E27FC236}">
                <a16:creationId xmlns:a16="http://schemas.microsoft.com/office/drawing/2014/main" id="{78BAD763-77F9-4B27-98C5-E0010EF3B68F}"/>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FE37446C-5B87-4E9C-8319-4A7EBE8ECACF}"/>
              </a:ext>
            </a:extLst>
          </p:cNvPr>
          <p:cNvSpPr>
            <a:spLocks noGrp="1"/>
          </p:cNvSpPr>
          <p:nvPr>
            <p:ph type="sldNum" sz="quarter" idx="12"/>
          </p:nvPr>
        </p:nvSpPr>
        <p:spPr/>
        <p:txBody>
          <a:bodyPr/>
          <a:lstStyle/>
          <a:p>
            <a:fld id="{0422F922-4DA1-4E02-8BB9-5948E49598FC}" type="slidenum">
              <a:rPr lang="el-GR" smtClean="0"/>
              <a:t>45</a:t>
            </a:fld>
            <a:endParaRPr lang="el-GR"/>
          </a:p>
        </p:txBody>
      </p:sp>
      <p:pic>
        <p:nvPicPr>
          <p:cNvPr id="7" name="Εικόνα 6">
            <a:extLst>
              <a:ext uri="{FF2B5EF4-FFF2-40B4-BE49-F238E27FC236}">
                <a16:creationId xmlns:a16="http://schemas.microsoft.com/office/drawing/2014/main" id="{3CC8FEB4-ACFC-4F8F-BF58-4238423B5A25}"/>
              </a:ext>
            </a:extLst>
          </p:cNvPr>
          <p:cNvPicPr>
            <a:picLocks noChangeAspect="1"/>
          </p:cNvPicPr>
          <p:nvPr/>
        </p:nvPicPr>
        <p:blipFill>
          <a:blip r:embed="rId2"/>
          <a:stretch>
            <a:fillRect/>
          </a:stretch>
        </p:blipFill>
        <p:spPr>
          <a:xfrm>
            <a:off x="700878" y="1845734"/>
            <a:ext cx="4327301" cy="3136006"/>
          </a:xfrm>
          <a:prstGeom prst="rect">
            <a:avLst/>
          </a:prstGeom>
        </p:spPr>
      </p:pic>
      <p:sp>
        <p:nvSpPr>
          <p:cNvPr id="8" name="TextBox 7">
            <a:extLst>
              <a:ext uri="{FF2B5EF4-FFF2-40B4-BE49-F238E27FC236}">
                <a16:creationId xmlns:a16="http://schemas.microsoft.com/office/drawing/2014/main" id="{9E469DEA-80DB-4D1A-86C4-C3EBEFE29784}"/>
              </a:ext>
            </a:extLst>
          </p:cNvPr>
          <p:cNvSpPr txBox="1"/>
          <p:nvPr/>
        </p:nvSpPr>
        <p:spPr>
          <a:xfrm>
            <a:off x="500568" y="5110766"/>
            <a:ext cx="4527611" cy="923330"/>
          </a:xfrm>
          <a:prstGeom prst="rect">
            <a:avLst/>
          </a:prstGeom>
          <a:noFill/>
        </p:spPr>
        <p:txBody>
          <a:bodyPr wrap="square" rtlCol="0">
            <a:spAutoFit/>
          </a:bodyPr>
          <a:lstStyle/>
          <a:p>
            <a:r>
              <a:rPr lang="el-GR" dirty="0"/>
              <a:t>Αξιοσημείωτη πτώση των καταθέσεων του ιδιωτικού τομέα (μεταφορά στο εξωτερικό), με σταθεροποιητική τάση από το 2013 </a:t>
            </a:r>
          </a:p>
        </p:txBody>
      </p:sp>
      <p:pic>
        <p:nvPicPr>
          <p:cNvPr id="10" name="Εικόνα 9">
            <a:extLst>
              <a:ext uri="{FF2B5EF4-FFF2-40B4-BE49-F238E27FC236}">
                <a16:creationId xmlns:a16="http://schemas.microsoft.com/office/drawing/2014/main" id="{5DECB666-4579-49B3-9B11-4F192061E4CB}"/>
              </a:ext>
            </a:extLst>
          </p:cNvPr>
          <p:cNvPicPr>
            <a:picLocks noChangeAspect="1"/>
          </p:cNvPicPr>
          <p:nvPr/>
        </p:nvPicPr>
        <p:blipFill>
          <a:blip r:embed="rId3"/>
          <a:stretch>
            <a:fillRect/>
          </a:stretch>
        </p:blipFill>
        <p:spPr>
          <a:xfrm>
            <a:off x="6319191" y="1779184"/>
            <a:ext cx="3992451" cy="2923504"/>
          </a:xfrm>
          <a:prstGeom prst="rect">
            <a:avLst/>
          </a:prstGeom>
        </p:spPr>
      </p:pic>
      <p:sp>
        <p:nvSpPr>
          <p:cNvPr id="11" name="TextBox 10">
            <a:extLst>
              <a:ext uri="{FF2B5EF4-FFF2-40B4-BE49-F238E27FC236}">
                <a16:creationId xmlns:a16="http://schemas.microsoft.com/office/drawing/2014/main" id="{E8A8D78F-BA5D-4A9B-9E29-5E96D66813B8}"/>
              </a:ext>
            </a:extLst>
          </p:cNvPr>
          <p:cNvSpPr txBox="1"/>
          <p:nvPr/>
        </p:nvSpPr>
        <p:spPr>
          <a:xfrm>
            <a:off x="5886769" y="5049463"/>
            <a:ext cx="6142473" cy="1200329"/>
          </a:xfrm>
          <a:prstGeom prst="rect">
            <a:avLst/>
          </a:prstGeom>
          <a:noFill/>
        </p:spPr>
        <p:txBody>
          <a:bodyPr wrap="square" rtlCol="0">
            <a:spAutoFit/>
          </a:bodyPr>
          <a:lstStyle/>
          <a:p>
            <a:r>
              <a:rPr lang="el-GR" dirty="0"/>
              <a:t>Αξιοσημείωτη πτώση του ρυθμού μεταβολής της πίστωσης των εταιρειών του ιδιωτικού τομέα, των νοικοκυριών και της καταναλωτικής πίστωσης (δηλαδή συνολικά εταιρείες, νοικοκυριά και καταναλωτές δεν μπορούν να βρουν χρήματα)</a:t>
            </a:r>
          </a:p>
        </p:txBody>
      </p:sp>
      <p:sp>
        <p:nvSpPr>
          <p:cNvPr id="12" name="TextBox 11">
            <a:extLst>
              <a:ext uri="{FF2B5EF4-FFF2-40B4-BE49-F238E27FC236}">
                <a16:creationId xmlns:a16="http://schemas.microsoft.com/office/drawing/2014/main" id="{B3469E84-AC14-4BEA-B3BC-D56CD77C64BA}"/>
              </a:ext>
            </a:extLst>
          </p:cNvPr>
          <p:cNvSpPr txBox="1"/>
          <p:nvPr/>
        </p:nvSpPr>
        <p:spPr>
          <a:xfrm>
            <a:off x="162758" y="6047019"/>
            <a:ext cx="4222793" cy="369332"/>
          </a:xfrm>
          <a:prstGeom prst="rect">
            <a:avLst/>
          </a:prstGeom>
          <a:noFill/>
        </p:spPr>
        <p:txBody>
          <a:bodyPr wrap="square" rtlCol="0">
            <a:spAutoFit/>
          </a:bodyPr>
          <a:lstStyle/>
          <a:p>
            <a:r>
              <a:rPr lang="en-US" dirty="0"/>
              <a:t>IMF, June 201</a:t>
            </a:r>
            <a:r>
              <a:rPr lang="el-GR" dirty="0"/>
              <a:t>4</a:t>
            </a:r>
          </a:p>
        </p:txBody>
      </p:sp>
    </p:spTree>
    <p:extLst>
      <p:ext uri="{BB962C8B-B14F-4D97-AF65-F5344CB8AC3E}">
        <p14:creationId xmlns:p14="http://schemas.microsoft.com/office/powerpoint/2010/main" val="2630056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614227-9602-4521-B39B-2BE5FB3EE22A}"/>
              </a:ext>
            </a:extLst>
          </p:cNvPr>
          <p:cNvSpPr>
            <a:spLocks noGrp="1"/>
          </p:cNvSpPr>
          <p:nvPr>
            <p:ph type="title"/>
          </p:nvPr>
        </p:nvSpPr>
        <p:spPr>
          <a:xfrm>
            <a:off x="1097280" y="286604"/>
            <a:ext cx="10058400" cy="1038238"/>
          </a:xfrm>
        </p:spPr>
        <p:txBody>
          <a:bodyPr>
            <a:normAutofit fontScale="90000"/>
          </a:bodyPr>
          <a:lstStyle/>
          <a:p>
            <a:r>
              <a:rPr lang="el-GR" dirty="0"/>
              <a:t>Εταιρείες εκτός των τραπεζών ή λοιπών από τον χρηματοοικονομικό κλάδο</a:t>
            </a:r>
          </a:p>
        </p:txBody>
      </p:sp>
      <p:sp>
        <p:nvSpPr>
          <p:cNvPr id="3" name="Θέση περιεχομένου 2">
            <a:extLst>
              <a:ext uri="{FF2B5EF4-FFF2-40B4-BE49-F238E27FC236}">
                <a16:creationId xmlns:a16="http://schemas.microsoft.com/office/drawing/2014/main" id="{94026272-BE00-41C2-A395-9CED85E001B4}"/>
              </a:ext>
            </a:extLst>
          </p:cNvPr>
          <p:cNvSpPr>
            <a:spLocks noGrp="1"/>
          </p:cNvSpPr>
          <p:nvPr>
            <p:ph idx="1"/>
          </p:nvPr>
        </p:nvSpPr>
        <p:spPr/>
        <p:txBody>
          <a:bodyPr/>
          <a:lstStyle/>
          <a:p>
            <a:endParaRPr lang="el-GR"/>
          </a:p>
        </p:txBody>
      </p:sp>
      <p:sp>
        <p:nvSpPr>
          <p:cNvPr id="4" name="Θέση ημερομηνίας 3">
            <a:extLst>
              <a:ext uri="{FF2B5EF4-FFF2-40B4-BE49-F238E27FC236}">
                <a16:creationId xmlns:a16="http://schemas.microsoft.com/office/drawing/2014/main" id="{A964B6D3-B628-453F-8EE7-7F5CE76BA668}"/>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A2B2EA7B-B238-4271-8C66-5867A8F74B56}"/>
              </a:ext>
            </a:extLst>
          </p:cNvPr>
          <p:cNvSpPr>
            <a:spLocks noGrp="1"/>
          </p:cNvSpPr>
          <p:nvPr>
            <p:ph type="sldNum" sz="quarter" idx="12"/>
          </p:nvPr>
        </p:nvSpPr>
        <p:spPr/>
        <p:txBody>
          <a:bodyPr/>
          <a:lstStyle/>
          <a:p>
            <a:fld id="{0422F922-4DA1-4E02-8BB9-5948E49598FC}" type="slidenum">
              <a:rPr lang="el-GR" smtClean="0"/>
              <a:t>46</a:t>
            </a:fld>
            <a:endParaRPr lang="el-GR"/>
          </a:p>
        </p:txBody>
      </p:sp>
      <p:pic>
        <p:nvPicPr>
          <p:cNvPr id="7" name="Εικόνα 6">
            <a:extLst>
              <a:ext uri="{FF2B5EF4-FFF2-40B4-BE49-F238E27FC236}">
                <a16:creationId xmlns:a16="http://schemas.microsoft.com/office/drawing/2014/main" id="{A6812DBC-7AAF-4AFB-804D-D8781A339E37}"/>
              </a:ext>
            </a:extLst>
          </p:cNvPr>
          <p:cNvPicPr>
            <a:picLocks noChangeAspect="1"/>
          </p:cNvPicPr>
          <p:nvPr/>
        </p:nvPicPr>
        <p:blipFill>
          <a:blip r:embed="rId2"/>
          <a:stretch>
            <a:fillRect/>
          </a:stretch>
        </p:blipFill>
        <p:spPr>
          <a:xfrm>
            <a:off x="901687" y="1915532"/>
            <a:ext cx="4709000" cy="3953562"/>
          </a:xfrm>
          <a:prstGeom prst="rect">
            <a:avLst/>
          </a:prstGeom>
        </p:spPr>
      </p:pic>
      <p:pic>
        <p:nvPicPr>
          <p:cNvPr id="9" name="Εικόνα 8">
            <a:extLst>
              <a:ext uri="{FF2B5EF4-FFF2-40B4-BE49-F238E27FC236}">
                <a16:creationId xmlns:a16="http://schemas.microsoft.com/office/drawing/2014/main" id="{47D9D02E-A5C3-4367-9E5F-B94E61E1947B}"/>
              </a:ext>
            </a:extLst>
          </p:cNvPr>
          <p:cNvPicPr>
            <a:picLocks noChangeAspect="1"/>
          </p:cNvPicPr>
          <p:nvPr/>
        </p:nvPicPr>
        <p:blipFill>
          <a:blip r:embed="rId3"/>
          <a:stretch>
            <a:fillRect/>
          </a:stretch>
        </p:blipFill>
        <p:spPr>
          <a:xfrm>
            <a:off x="6063236" y="1915532"/>
            <a:ext cx="4639895" cy="3956563"/>
          </a:xfrm>
          <a:prstGeom prst="rect">
            <a:avLst/>
          </a:prstGeom>
        </p:spPr>
      </p:pic>
      <p:sp>
        <p:nvSpPr>
          <p:cNvPr id="12" name="TextBox 11">
            <a:extLst>
              <a:ext uri="{FF2B5EF4-FFF2-40B4-BE49-F238E27FC236}">
                <a16:creationId xmlns:a16="http://schemas.microsoft.com/office/drawing/2014/main" id="{C74393A2-2567-45D4-8B27-9A0705AA2069}"/>
              </a:ext>
            </a:extLst>
          </p:cNvPr>
          <p:cNvSpPr txBox="1"/>
          <p:nvPr/>
        </p:nvSpPr>
        <p:spPr>
          <a:xfrm>
            <a:off x="7542140" y="5765566"/>
            <a:ext cx="4222793" cy="369332"/>
          </a:xfrm>
          <a:prstGeom prst="rect">
            <a:avLst/>
          </a:prstGeom>
          <a:noFill/>
        </p:spPr>
        <p:txBody>
          <a:bodyPr wrap="square" rtlCol="0">
            <a:spAutoFit/>
          </a:bodyPr>
          <a:lstStyle/>
          <a:p>
            <a:r>
              <a:rPr lang="en-US" dirty="0"/>
              <a:t>IMF, June 201</a:t>
            </a:r>
            <a:r>
              <a:rPr lang="el-GR" dirty="0"/>
              <a:t>4</a:t>
            </a:r>
          </a:p>
        </p:txBody>
      </p:sp>
    </p:spTree>
    <p:extLst>
      <p:ext uri="{BB962C8B-B14F-4D97-AF65-F5344CB8AC3E}">
        <p14:creationId xmlns:p14="http://schemas.microsoft.com/office/powerpoint/2010/main" val="258273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2CE020-DCAF-4AEB-9927-71F08B34D98A}"/>
              </a:ext>
            </a:extLst>
          </p:cNvPr>
          <p:cNvSpPr>
            <a:spLocks noGrp="1"/>
          </p:cNvSpPr>
          <p:nvPr>
            <p:ph type="title"/>
          </p:nvPr>
        </p:nvSpPr>
        <p:spPr>
          <a:xfrm>
            <a:off x="257453" y="286604"/>
            <a:ext cx="11558726" cy="968440"/>
          </a:xfrm>
        </p:spPr>
        <p:txBody>
          <a:bodyPr>
            <a:normAutofit fontScale="90000"/>
          </a:bodyPr>
          <a:lstStyle/>
          <a:p>
            <a:r>
              <a:rPr lang="el-GR" dirty="0"/>
              <a:t>ΜΜΕ επιχειρήσεις: προβλήματα χρηματοδότησης</a:t>
            </a:r>
          </a:p>
        </p:txBody>
      </p:sp>
      <p:sp>
        <p:nvSpPr>
          <p:cNvPr id="3" name="Θέση περιεχομένου 2">
            <a:extLst>
              <a:ext uri="{FF2B5EF4-FFF2-40B4-BE49-F238E27FC236}">
                <a16:creationId xmlns:a16="http://schemas.microsoft.com/office/drawing/2014/main" id="{0F00B0A9-6F2A-43CE-9C16-40235DFD80F5}"/>
              </a:ext>
            </a:extLst>
          </p:cNvPr>
          <p:cNvSpPr>
            <a:spLocks noGrp="1"/>
          </p:cNvSpPr>
          <p:nvPr>
            <p:ph idx="1"/>
          </p:nvPr>
        </p:nvSpPr>
        <p:spPr/>
        <p:txBody>
          <a:bodyPr/>
          <a:lstStyle/>
          <a:p>
            <a:endParaRPr lang="el-GR" dirty="0"/>
          </a:p>
        </p:txBody>
      </p:sp>
      <p:sp>
        <p:nvSpPr>
          <p:cNvPr id="4" name="Θέση ημερομηνίας 3">
            <a:extLst>
              <a:ext uri="{FF2B5EF4-FFF2-40B4-BE49-F238E27FC236}">
                <a16:creationId xmlns:a16="http://schemas.microsoft.com/office/drawing/2014/main" id="{1B9B9A1C-1955-49FD-87F5-20CA92AF4D5B}"/>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6420BEB1-50FC-4511-AA59-3074472EBDD6}"/>
              </a:ext>
            </a:extLst>
          </p:cNvPr>
          <p:cNvSpPr>
            <a:spLocks noGrp="1"/>
          </p:cNvSpPr>
          <p:nvPr>
            <p:ph type="sldNum" sz="quarter" idx="12"/>
          </p:nvPr>
        </p:nvSpPr>
        <p:spPr/>
        <p:txBody>
          <a:bodyPr/>
          <a:lstStyle/>
          <a:p>
            <a:fld id="{0422F922-4DA1-4E02-8BB9-5948E49598FC}" type="slidenum">
              <a:rPr lang="el-GR" smtClean="0"/>
              <a:t>47</a:t>
            </a:fld>
            <a:endParaRPr lang="el-GR"/>
          </a:p>
        </p:txBody>
      </p:sp>
      <p:pic>
        <p:nvPicPr>
          <p:cNvPr id="6" name="Εικόνα 5">
            <a:extLst>
              <a:ext uri="{FF2B5EF4-FFF2-40B4-BE49-F238E27FC236}">
                <a16:creationId xmlns:a16="http://schemas.microsoft.com/office/drawing/2014/main" id="{856C716E-BA9B-41D6-946A-63E72E5C68B5}"/>
              </a:ext>
            </a:extLst>
          </p:cNvPr>
          <p:cNvPicPr>
            <a:picLocks noChangeAspect="1"/>
          </p:cNvPicPr>
          <p:nvPr/>
        </p:nvPicPr>
        <p:blipFill>
          <a:blip r:embed="rId2"/>
          <a:stretch>
            <a:fillRect/>
          </a:stretch>
        </p:blipFill>
        <p:spPr>
          <a:xfrm>
            <a:off x="1402672" y="1751627"/>
            <a:ext cx="5112454" cy="4117467"/>
          </a:xfrm>
          <a:prstGeom prst="rect">
            <a:avLst/>
          </a:prstGeom>
        </p:spPr>
      </p:pic>
      <p:sp>
        <p:nvSpPr>
          <p:cNvPr id="7" name="TextBox 6">
            <a:extLst>
              <a:ext uri="{FF2B5EF4-FFF2-40B4-BE49-F238E27FC236}">
                <a16:creationId xmlns:a16="http://schemas.microsoft.com/office/drawing/2014/main" id="{EACD5F51-5CCC-4462-9A49-E34C743AE9D0}"/>
              </a:ext>
            </a:extLst>
          </p:cNvPr>
          <p:cNvSpPr txBox="1"/>
          <p:nvPr/>
        </p:nvSpPr>
        <p:spPr>
          <a:xfrm>
            <a:off x="7542140" y="5765566"/>
            <a:ext cx="4222793" cy="369332"/>
          </a:xfrm>
          <a:prstGeom prst="rect">
            <a:avLst/>
          </a:prstGeom>
          <a:noFill/>
        </p:spPr>
        <p:txBody>
          <a:bodyPr wrap="square" rtlCol="0">
            <a:spAutoFit/>
          </a:bodyPr>
          <a:lstStyle/>
          <a:p>
            <a:r>
              <a:rPr lang="en-US" dirty="0"/>
              <a:t>IMF, June 201</a:t>
            </a:r>
            <a:r>
              <a:rPr lang="el-GR" dirty="0"/>
              <a:t>4</a:t>
            </a:r>
          </a:p>
        </p:txBody>
      </p:sp>
    </p:spTree>
    <p:extLst>
      <p:ext uri="{BB962C8B-B14F-4D97-AF65-F5344CB8AC3E}">
        <p14:creationId xmlns:p14="http://schemas.microsoft.com/office/powerpoint/2010/main" val="3154315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785FEB-B51D-49BF-ACBE-F2BD4206FA23}"/>
              </a:ext>
            </a:extLst>
          </p:cNvPr>
          <p:cNvSpPr>
            <a:spLocks noGrp="1"/>
          </p:cNvSpPr>
          <p:nvPr>
            <p:ph type="title"/>
          </p:nvPr>
        </p:nvSpPr>
        <p:spPr>
          <a:xfrm>
            <a:off x="1097280" y="286604"/>
            <a:ext cx="10058400" cy="1116068"/>
          </a:xfrm>
        </p:spPr>
        <p:txBody>
          <a:bodyPr>
            <a:normAutofit/>
          </a:bodyPr>
          <a:lstStyle/>
          <a:p>
            <a:r>
              <a:rPr lang="el-GR" dirty="0"/>
              <a:t>Πληρωμές χρέους (εναπομείνασες)</a:t>
            </a:r>
          </a:p>
        </p:txBody>
      </p:sp>
      <p:sp>
        <p:nvSpPr>
          <p:cNvPr id="3" name="Θέση περιεχομένου 2">
            <a:extLst>
              <a:ext uri="{FF2B5EF4-FFF2-40B4-BE49-F238E27FC236}">
                <a16:creationId xmlns:a16="http://schemas.microsoft.com/office/drawing/2014/main" id="{03699745-EBB6-44C0-8936-041F3FB6A7E2}"/>
              </a:ext>
            </a:extLst>
          </p:cNvPr>
          <p:cNvSpPr>
            <a:spLocks noGrp="1"/>
          </p:cNvSpPr>
          <p:nvPr>
            <p:ph idx="1"/>
          </p:nvPr>
        </p:nvSpPr>
        <p:spPr>
          <a:xfrm>
            <a:off x="5628442" y="1737360"/>
            <a:ext cx="5527237" cy="4131734"/>
          </a:xfrm>
        </p:spPr>
        <p:txBody>
          <a:bodyPr>
            <a:normAutofit fontScale="92500" lnSpcReduction="10000"/>
          </a:bodyPr>
          <a:lstStyle/>
          <a:p>
            <a:pPr marL="1471400" lvl="8" indent="0">
              <a:buNone/>
            </a:pPr>
            <a:r>
              <a:rPr lang="en-US" dirty="0"/>
              <a:t>ESM: </a:t>
            </a:r>
            <a:r>
              <a:rPr lang="el-GR" dirty="0"/>
              <a:t>Ευρωπαϊκός Μηχανισμός Σταθερότητας</a:t>
            </a:r>
            <a:endParaRPr lang="en-US" dirty="0"/>
          </a:p>
          <a:p>
            <a:pPr marL="1471400" lvl="8" indent="0">
              <a:buNone/>
            </a:pPr>
            <a:r>
              <a:rPr lang="en-US" dirty="0"/>
              <a:t>non-PSI EFSF: </a:t>
            </a:r>
            <a:r>
              <a:rPr lang="el-GR" dirty="0"/>
              <a:t>Από τον Ευρωπαϊκό Ταμείο Χρηματοπιστωτικής Σταθερότητας (τον προγενέστερο Μηχανισμό) που δεν είχαν υποστεί κούρεμα</a:t>
            </a:r>
            <a:endParaRPr lang="en-US" dirty="0"/>
          </a:p>
          <a:p>
            <a:pPr marL="1471400" lvl="8" indent="0">
              <a:buNone/>
            </a:pPr>
            <a:r>
              <a:rPr lang="en-US" dirty="0"/>
              <a:t>IMF: </a:t>
            </a:r>
            <a:r>
              <a:rPr lang="el-GR" dirty="0"/>
              <a:t>Διεθνές Νομισματικό Ταμείο</a:t>
            </a:r>
          </a:p>
          <a:p>
            <a:pPr marL="1471400" lvl="8" indent="0">
              <a:buNone/>
            </a:pPr>
            <a:r>
              <a:rPr lang="en-US" dirty="0"/>
              <a:t>Bonds: </a:t>
            </a:r>
            <a:endParaRPr lang="el-GR" dirty="0"/>
          </a:p>
          <a:p>
            <a:pPr marL="1471400" lvl="8" indent="0">
              <a:buNone/>
            </a:pPr>
            <a:r>
              <a:rPr lang="en-US" dirty="0"/>
              <a:t>PSI EFSF: </a:t>
            </a:r>
            <a:r>
              <a:rPr lang="el-GR" dirty="0"/>
              <a:t>Από τον Ευρωπαϊκό Ταμείο Χρηματοπιστωτικής Σταθερότητας, που είχαν όμως υποστεί κούρεμα</a:t>
            </a:r>
          </a:p>
          <a:p>
            <a:pPr marL="1471400" lvl="8" indent="0">
              <a:buNone/>
            </a:pPr>
            <a:r>
              <a:rPr lang="en-US" dirty="0"/>
              <a:t>GLF: Greek Loan Facility (</a:t>
            </a:r>
            <a:r>
              <a:rPr lang="el-GR" dirty="0"/>
              <a:t>το πρώτο πρόγραμμα στήριξης της Ελλάδας)</a:t>
            </a:r>
          </a:p>
          <a:p>
            <a:pPr marL="1471400" lvl="8" indent="0">
              <a:buNone/>
            </a:pPr>
            <a:r>
              <a:rPr lang="en-US" dirty="0"/>
              <a:t>EIB (</a:t>
            </a:r>
            <a:r>
              <a:rPr lang="el-GR" dirty="0"/>
              <a:t>Ευρωπαϊκή Τράπεζα Επενδύσεων,</a:t>
            </a:r>
            <a:r>
              <a:rPr lang="en-US" dirty="0"/>
              <a:t> European Investment Bank</a:t>
            </a:r>
            <a:r>
              <a:rPr lang="el-GR" dirty="0"/>
              <a:t>)</a:t>
            </a:r>
            <a:endParaRPr lang="en-US" dirty="0"/>
          </a:p>
          <a:p>
            <a:pPr marL="1471400" lvl="8" indent="0">
              <a:buNone/>
            </a:pPr>
            <a:r>
              <a:rPr lang="en-US" dirty="0"/>
              <a:t>BOG Bank of Greece (EKT)</a:t>
            </a:r>
          </a:p>
          <a:p>
            <a:pPr marL="1471400" lvl="8" indent="0">
              <a:buNone/>
            </a:pPr>
            <a:r>
              <a:rPr lang="en-US" dirty="0"/>
              <a:t>Other Loans (</a:t>
            </a:r>
            <a:r>
              <a:rPr lang="el-GR" dirty="0"/>
              <a:t>άλλα δάνεια)     </a:t>
            </a:r>
          </a:p>
          <a:p>
            <a:pPr marL="1471400" lvl="8" indent="0">
              <a:buNone/>
            </a:pPr>
            <a:endParaRPr lang="el-GR" dirty="0"/>
          </a:p>
          <a:p>
            <a:pPr marL="1471400" lvl="8" indent="0">
              <a:buNone/>
            </a:pPr>
            <a:r>
              <a:rPr lang="el-GR" dirty="0"/>
              <a:t>2022: Ολοκλήρωση της αποπληρωμένης χρέους προς το ΔΝΤ και τις χώρες πιστωτές     </a:t>
            </a:r>
            <a:r>
              <a:rPr lang="en-US" dirty="0"/>
              <a:t>   </a:t>
            </a:r>
            <a:endParaRPr lang="el-GR" dirty="0"/>
          </a:p>
          <a:p>
            <a:pPr lvl="8"/>
            <a:r>
              <a:rPr lang="en-US" dirty="0"/>
              <a:t>                                                    </a:t>
            </a:r>
            <a:endParaRPr lang="el-GR" dirty="0"/>
          </a:p>
        </p:txBody>
      </p:sp>
      <p:sp>
        <p:nvSpPr>
          <p:cNvPr id="4" name="Θέση ημερομηνίας 3">
            <a:extLst>
              <a:ext uri="{FF2B5EF4-FFF2-40B4-BE49-F238E27FC236}">
                <a16:creationId xmlns:a16="http://schemas.microsoft.com/office/drawing/2014/main" id="{C19CFC7B-2FBE-4F1F-BDD1-D1D8488CCB9F}"/>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864AF05D-6C1F-4299-B88D-C2736F3AFABD}"/>
              </a:ext>
            </a:extLst>
          </p:cNvPr>
          <p:cNvSpPr>
            <a:spLocks noGrp="1"/>
          </p:cNvSpPr>
          <p:nvPr>
            <p:ph type="sldNum" sz="quarter" idx="12"/>
          </p:nvPr>
        </p:nvSpPr>
        <p:spPr/>
        <p:txBody>
          <a:bodyPr/>
          <a:lstStyle/>
          <a:p>
            <a:fld id="{0422F922-4DA1-4E02-8BB9-5948E49598FC}" type="slidenum">
              <a:rPr lang="el-GR" smtClean="0"/>
              <a:t>48</a:t>
            </a:fld>
            <a:endParaRPr lang="el-GR"/>
          </a:p>
        </p:txBody>
      </p:sp>
      <p:pic>
        <p:nvPicPr>
          <p:cNvPr id="7" name="Εικόνα 6">
            <a:extLst>
              <a:ext uri="{FF2B5EF4-FFF2-40B4-BE49-F238E27FC236}">
                <a16:creationId xmlns:a16="http://schemas.microsoft.com/office/drawing/2014/main" id="{8E7801B1-8A9D-4D74-95C4-33E36DD46121}"/>
              </a:ext>
            </a:extLst>
          </p:cNvPr>
          <p:cNvPicPr>
            <a:picLocks noChangeAspect="1"/>
          </p:cNvPicPr>
          <p:nvPr/>
        </p:nvPicPr>
        <p:blipFill>
          <a:blip r:embed="rId2"/>
          <a:stretch>
            <a:fillRect/>
          </a:stretch>
        </p:blipFill>
        <p:spPr>
          <a:xfrm>
            <a:off x="193897" y="1889312"/>
            <a:ext cx="5294884" cy="3827830"/>
          </a:xfrm>
          <a:prstGeom prst="rect">
            <a:avLst/>
          </a:prstGeom>
        </p:spPr>
      </p:pic>
    </p:spTree>
    <p:extLst>
      <p:ext uri="{BB962C8B-B14F-4D97-AF65-F5344CB8AC3E}">
        <p14:creationId xmlns:p14="http://schemas.microsoft.com/office/powerpoint/2010/main" val="1381913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B433DA-96CB-4152-914C-0359E12BF6B5}"/>
              </a:ext>
            </a:extLst>
          </p:cNvPr>
          <p:cNvSpPr>
            <a:spLocks noGrp="1"/>
          </p:cNvSpPr>
          <p:nvPr>
            <p:ph type="title"/>
          </p:nvPr>
        </p:nvSpPr>
        <p:spPr>
          <a:xfrm>
            <a:off x="346229" y="286604"/>
            <a:ext cx="11558726" cy="849738"/>
          </a:xfrm>
        </p:spPr>
        <p:txBody>
          <a:bodyPr>
            <a:normAutofit fontScale="90000"/>
          </a:bodyPr>
          <a:lstStyle/>
          <a:p>
            <a:r>
              <a:rPr lang="el-GR" dirty="0"/>
              <a:t>Μια σημαντική πτυχή του Ελληνικού προβλήματος</a:t>
            </a:r>
          </a:p>
        </p:txBody>
      </p:sp>
      <p:sp>
        <p:nvSpPr>
          <p:cNvPr id="3" name="Θέση περιεχομένου 2">
            <a:extLst>
              <a:ext uri="{FF2B5EF4-FFF2-40B4-BE49-F238E27FC236}">
                <a16:creationId xmlns:a16="http://schemas.microsoft.com/office/drawing/2014/main" id="{E6C222F3-98F8-4142-A8A7-AF2F73B5DDCD}"/>
              </a:ext>
            </a:extLst>
          </p:cNvPr>
          <p:cNvSpPr>
            <a:spLocks noGrp="1"/>
          </p:cNvSpPr>
          <p:nvPr>
            <p:ph idx="1"/>
          </p:nvPr>
        </p:nvSpPr>
        <p:spPr>
          <a:xfrm>
            <a:off x="0" y="1926454"/>
            <a:ext cx="11904955" cy="4533332"/>
          </a:xfrm>
        </p:spPr>
        <p:txBody>
          <a:bodyPr>
            <a:normAutofit/>
          </a:bodyPr>
          <a:lstStyle/>
          <a:p>
            <a:r>
              <a:rPr lang="el-GR" sz="2400" dirty="0"/>
              <a:t>Η Ελλάδα από το 1981 είναι μέλος της τότε Ε.Ο.Κ. και συμμετείχε σε όλα τα στάδια της οικονομικής ολοκλήρωσης</a:t>
            </a:r>
          </a:p>
          <a:p>
            <a:r>
              <a:rPr lang="el-GR" sz="2400" dirty="0"/>
              <a:t>Στα πλαίσια αυτά ελάμβανα σειρά χρηματοδοτήσεων από τις 2 κύριες πολιτικές: </a:t>
            </a:r>
          </a:p>
          <a:p>
            <a:r>
              <a:rPr lang="el-GR" sz="2400" dirty="0"/>
              <a:t>την Κοινή Αγροτική Πολιτική (που αφορά στην γεωργία των κρατών-μελών της Ε.Ε.) και</a:t>
            </a:r>
          </a:p>
          <a:p>
            <a:r>
              <a:rPr lang="el-GR" sz="2400" dirty="0"/>
              <a:t>την Πολιτική Συνοχής (που αφορά την περιφερειακή των κρατών-μελών ανάπτυξη της Ε.Ε. και την αποφυγή ή μείωση των προβλημάτων Συνοχής)</a:t>
            </a:r>
          </a:p>
          <a:p>
            <a:r>
              <a:rPr lang="el-GR" sz="2400" dirty="0"/>
              <a:t>Το 1988, ενόψει της πρόθεσης για δημιουργία της Νομισματικής Ένωσης, σχεδιάστηκε, υπό την εποπτεία του τότε προέδρου </a:t>
            </a:r>
            <a:r>
              <a:rPr lang="en-US" sz="2400" dirty="0"/>
              <a:t>Jack </a:t>
            </a:r>
            <a:r>
              <a:rPr lang="en-US" sz="2400" dirty="0" err="1"/>
              <a:t>Delors</a:t>
            </a:r>
            <a:r>
              <a:rPr lang="en-US" sz="2400" dirty="0"/>
              <a:t>,</a:t>
            </a:r>
            <a:r>
              <a:rPr lang="el-GR" sz="2400" dirty="0"/>
              <a:t> η ουσιαστική αναβάθμιση της πολιτικής Συνοχής της Ε.Ε., μέσω της οποίας θα προετοιμάζονταν οι οικονομίες των τότε χωρών μελών της Ε.Ε. για να συμμετάσχουν ισότιμα στο κοινό νόμισμα</a:t>
            </a:r>
          </a:p>
        </p:txBody>
      </p:sp>
      <p:sp>
        <p:nvSpPr>
          <p:cNvPr id="4" name="Θέση ημερομηνίας 3">
            <a:extLst>
              <a:ext uri="{FF2B5EF4-FFF2-40B4-BE49-F238E27FC236}">
                <a16:creationId xmlns:a16="http://schemas.microsoft.com/office/drawing/2014/main" id="{3665C196-378C-4C9C-AE51-38E88F181942}"/>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B69D3C77-03C3-48BD-BD9A-D24D29CB0F43}"/>
              </a:ext>
            </a:extLst>
          </p:cNvPr>
          <p:cNvSpPr>
            <a:spLocks noGrp="1"/>
          </p:cNvSpPr>
          <p:nvPr>
            <p:ph type="sldNum" sz="quarter" idx="12"/>
          </p:nvPr>
        </p:nvSpPr>
        <p:spPr/>
        <p:txBody>
          <a:bodyPr/>
          <a:lstStyle/>
          <a:p>
            <a:fld id="{0422F922-4DA1-4E02-8BB9-5948E49598FC}" type="slidenum">
              <a:rPr lang="el-GR" smtClean="0"/>
              <a:t>49</a:t>
            </a:fld>
            <a:endParaRPr lang="el-GR"/>
          </a:p>
        </p:txBody>
      </p:sp>
    </p:spTree>
    <p:extLst>
      <p:ext uri="{BB962C8B-B14F-4D97-AF65-F5344CB8AC3E}">
        <p14:creationId xmlns:p14="http://schemas.microsoft.com/office/powerpoint/2010/main" val="550730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E4B648-0A5C-4930-9906-E0D485F4F6DF}"/>
              </a:ext>
            </a:extLst>
          </p:cNvPr>
          <p:cNvSpPr>
            <a:spLocks noGrp="1"/>
          </p:cNvSpPr>
          <p:nvPr>
            <p:ph type="title"/>
          </p:nvPr>
        </p:nvSpPr>
        <p:spPr>
          <a:xfrm>
            <a:off x="168069" y="589311"/>
            <a:ext cx="11764851" cy="1125190"/>
          </a:xfrm>
        </p:spPr>
        <p:txBody>
          <a:bodyPr>
            <a:noAutofit/>
          </a:bodyPr>
          <a:lstStyle/>
          <a:p>
            <a:r>
              <a:rPr lang="el-GR" sz="3600" dirty="0"/>
              <a:t>Διαχρονική πορεία της αξιολόγησης της Ελληνικής οικονομίας από τους οίκους αξιολόγησης</a:t>
            </a:r>
          </a:p>
        </p:txBody>
      </p:sp>
      <p:pic>
        <p:nvPicPr>
          <p:cNvPr id="7" name="Θέση περιεχομένου 6">
            <a:extLst>
              <a:ext uri="{FF2B5EF4-FFF2-40B4-BE49-F238E27FC236}">
                <a16:creationId xmlns:a16="http://schemas.microsoft.com/office/drawing/2014/main" id="{216C831B-9BA5-441C-8DAA-A31BE012C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069" y="1937703"/>
            <a:ext cx="5645298" cy="4022725"/>
          </a:xfrm>
        </p:spPr>
      </p:pic>
      <p:sp>
        <p:nvSpPr>
          <p:cNvPr id="8" name="Θέση ημερομηνίας 7">
            <a:extLst>
              <a:ext uri="{FF2B5EF4-FFF2-40B4-BE49-F238E27FC236}">
                <a16:creationId xmlns:a16="http://schemas.microsoft.com/office/drawing/2014/main" id="{0BB6A42F-00B9-4D42-A2C8-68EE99801D62}"/>
              </a:ext>
            </a:extLst>
          </p:cNvPr>
          <p:cNvSpPr>
            <a:spLocks noGrp="1"/>
          </p:cNvSpPr>
          <p:nvPr>
            <p:ph type="dt" sz="half" idx="10"/>
          </p:nvPr>
        </p:nvSpPr>
        <p:spPr/>
        <p:txBody>
          <a:bodyPr/>
          <a:lstStyle/>
          <a:p>
            <a:fld id="{DE58EC07-E9B2-4B45-B490-2C48530A58C3}" type="datetime1">
              <a:rPr lang="el-GR" smtClean="0"/>
              <a:t>15/4/2022</a:t>
            </a:fld>
            <a:endParaRPr lang="el-GR"/>
          </a:p>
        </p:txBody>
      </p:sp>
      <p:sp>
        <p:nvSpPr>
          <p:cNvPr id="9" name="Θέση αριθμού διαφάνειας 8">
            <a:extLst>
              <a:ext uri="{FF2B5EF4-FFF2-40B4-BE49-F238E27FC236}">
                <a16:creationId xmlns:a16="http://schemas.microsoft.com/office/drawing/2014/main" id="{5FAB84DE-3DCE-4653-8DE1-702A013657E7}"/>
              </a:ext>
            </a:extLst>
          </p:cNvPr>
          <p:cNvSpPr>
            <a:spLocks noGrp="1"/>
          </p:cNvSpPr>
          <p:nvPr>
            <p:ph type="sldNum" sz="quarter" idx="12"/>
          </p:nvPr>
        </p:nvSpPr>
        <p:spPr/>
        <p:txBody>
          <a:bodyPr/>
          <a:lstStyle/>
          <a:p>
            <a:fld id="{0422F922-4DA1-4E02-8BB9-5948E49598FC}" type="slidenum">
              <a:rPr lang="el-GR" smtClean="0"/>
              <a:t>5</a:t>
            </a:fld>
            <a:endParaRPr lang="el-GR"/>
          </a:p>
        </p:txBody>
      </p:sp>
    </p:spTree>
    <p:extLst>
      <p:ext uri="{BB962C8B-B14F-4D97-AF65-F5344CB8AC3E}">
        <p14:creationId xmlns:p14="http://schemas.microsoft.com/office/powerpoint/2010/main" val="3863687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206751-F94C-4C88-83DD-DE692C22765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75ADD55-6E71-4FE7-B17E-D844975F4D13}"/>
              </a:ext>
            </a:extLst>
          </p:cNvPr>
          <p:cNvSpPr>
            <a:spLocks noGrp="1"/>
          </p:cNvSpPr>
          <p:nvPr>
            <p:ph idx="1"/>
          </p:nvPr>
        </p:nvSpPr>
        <p:spPr>
          <a:xfrm>
            <a:off x="248575" y="1926454"/>
            <a:ext cx="11363417" cy="3942640"/>
          </a:xfrm>
        </p:spPr>
        <p:txBody>
          <a:bodyPr>
            <a:normAutofit fontScale="77500" lnSpcReduction="20000"/>
          </a:bodyPr>
          <a:lstStyle/>
          <a:p>
            <a:r>
              <a:rPr lang="el-GR" sz="3100" dirty="0"/>
              <a:t>Ενισχύθηκαν με πόρους ή/και δημιουργήθηκαν ειδικά ταμεία: το Ταμείο Συνοχής (1993)</a:t>
            </a:r>
          </a:p>
          <a:p>
            <a:r>
              <a:rPr lang="el-GR" sz="3100" dirty="0"/>
              <a:t>Το ΕΤΠΑ (Ευρωπαϊκό Ταμείο Περιφερειακής Ανάπτυξης) (1975)</a:t>
            </a:r>
          </a:p>
          <a:p>
            <a:r>
              <a:rPr lang="el-GR" sz="3100" dirty="0"/>
              <a:t>Το ΕΚΤ (Ευρωπαϊκό Κοινωνικό Ταμείο) (σχεδόν από ιδρύσεως)</a:t>
            </a:r>
          </a:p>
          <a:p>
            <a:pPr marL="0" indent="0">
              <a:buNone/>
            </a:pPr>
            <a:r>
              <a:rPr lang="el-GR" sz="3100" dirty="0"/>
              <a:t>  Τα 2 Ταμεία για τη Κ.Α.Π. ιδρύονται το 2005 (ΕΓΤΕ – Ευρωπαϊκό Γεωργικό Ταμείο Εγγυήσεων και ΕΓΤΑΑ Ευρωπαϊκό Γεωργικό Ταμείο </a:t>
            </a:r>
          </a:p>
          <a:p>
            <a:pPr marL="0" indent="0">
              <a:buNone/>
            </a:pPr>
            <a:r>
              <a:rPr lang="el-GR" sz="3100" dirty="0"/>
              <a:t>  Ανάπτυξης)</a:t>
            </a:r>
          </a:p>
          <a:p>
            <a:pPr marL="0" indent="0">
              <a:buNone/>
            </a:pPr>
            <a:r>
              <a:rPr lang="el-GR" sz="3100" dirty="0"/>
              <a:t>Μέσω αυτών των Ταμείων (και ορισμένων συμπληρωματικών) σχεδιάζεται η στήριξη των λιγότερο αναπτυγμένων περιφερειών</a:t>
            </a:r>
          </a:p>
          <a:p>
            <a:pPr marL="0" indent="0">
              <a:buNone/>
            </a:pPr>
            <a:r>
              <a:rPr lang="el-GR" sz="3100" dirty="0"/>
              <a:t>Η πολιτική Συνοχής χρηματοδοτεί τις περιφέρειες αυτές, αρκεί να πληρούν ορισμένες προϋποθέσεις και να υφίσταται σχεδιασμός ανάπτυξης</a:t>
            </a:r>
          </a:p>
          <a:p>
            <a:endParaRPr lang="el-GR" dirty="0"/>
          </a:p>
        </p:txBody>
      </p:sp>
      <p:sp>
        <p:nvSpPr>
          <p:cNvPr id="4" name="Θέση ημερομηνίας 3">
            <a:extLst>
              <a:ext uri="{FF2B5EF4-FFF2-40B4-BE49-F238E27FC236}">
                <a16:creationId xmlns:a16="http://schemas.microsoft.com/office/drawing/2014/main" id="{FB642832-CA56-456B-8757-02A179A4E141}"/>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E1553FAC-C3D8-43DE-A54A-25D82F07D16D}"/>
              </a:ext>
            </a:extLst>
          </p:cNvPr>
          <p:cNvSpPr>
            <a:spLocks noGrp="1"/>
          </p:cNvSpPr>
          <p:nvPr>
            <p:ph type="sldNum" sz="quarter" idx="12"/>
          </p:nvPr>
        </p:nvSpPr>
        <p:spPr/>
        <p:txBody>
          <a:bodyPr/>
          <a:lstStyle/>
          <a:p>
            <a:fld id="{0422F922-4DA1-4E02-8BB9-5948E49598FC}" type="slidenum">
              <a:rPr lang="el-GR" smtClean="0"/>
              <a:t>50</a:t>
            </a:fld>
            <a:endParaRPr lang="el-GR"/>
          </a:p>
        </p:txBody>
      </p:sp>
    </p:spTree>
    <p:extLst>
      <p:ext uri="{BB962C8B-B14F-4D97-AF65-F5344CB8AC3E}">
        <p14:creationId xmlns:p14="http://schemas.microsoft.com/office/powerpoint/2010/main" val="1644852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10BF46-AAA9-492C-A874-4F0BF4C248FF}"/>
              </a:ext>
            </a:extLst>
          </p:cNvPr>
          <p:cNvSpPr>
            <a:spLocks noGrp="1"/>
          </p:cNvSpPr>
          <p:nvPr>
            <p:ph type="title"/>
          </p:nvPr>
        </p:nvSpPr>
        <p:spPr>
          <a:xfrm>
            <a:off x="1097280" y="286604"/>
            <a:ext cx="10058400" cy="974026"/>
          </a:xfrm>
        </p:spPr>
        <p:txBody>
          <a:bodyPr/>
          <a:lstStyle/>
          <a:p>
            <a:endParaRPr lang="el-GR" dirty="0"/>
          </a:p>
        </p:txBody>
      </p:sp>
      <p:sp>
        <p:nvSpPr>
          <p:cNvPr id="3" name="Θέση περιεχομένου 2">
            <a:extLst>
              <a:ext uri="{FF2B5EF4-FFF2-40B4-BE49-F238E27FC236}">
                <a16:creationId xmlns:a16="http://schemas.microsoft.com/office/drawing/2014/main" id="{CBF46E09-1D98-4AEA-AF78-1DE61B654818}"/>
              </a:ext>
            </a:extLst>
          </p:cNvPr>
          <p:cNvSpPr>
            <a:spLocks noGrp="1"/>
          </p:cNvSpPr>
          <p:nvPr>
            <p:ph idx="1"/>
          </p:nvPr>
        </p:nvSpPr>
        <p:spPr>
          <a:xfrm>
            <a:off x="292963" y="1845734"/>
            <a:ext cx="11638625" cy="4439656"/>
          </a:xfrm>
        </p:spPr>
        <p:txBody>
          <a:bodyPr/>
          <a:lstStyle/>
          <a:p>
            <a:r>
              <a:rPr lang="el-GR" sz="2400" dirty="0"/>
              <a:t>Η χώρα μας εξελίσσεται σε ένα από τους κύρια μέλη – λήπτριες των χρηματοδοτήσεων: μεγάλα ποσά εισρέουν, σε πολλά έργα επενδύσεων, κυρίως δημόσιων αλλά και μερικής χρηματοδοτικής στήριξης των ιδιωτικών επενδύσεων (όσων λαμβάνουν ενισχύσεων, μικρό κομμάτι του επιχειρηματικού ιστού)</a:t>
            </a:r>
          </a:p>
          <a:p>
            <a:r>
              <a:rPr lang="el-GR" sz="2400" dirty="0"/>
              <a:t>Η συνδρομή της Ελλάδας στον Κοινοτικό Προϋπολογισμό, ως ποσοστό του ΑΕΠ της, ελαττώνεται πριν την κρίση</a:t>
            </a:r>
          </a:p>
          <a:p>
            <a:endParaRPr lang="el-GR" dirty="0"/>
          </a:p>
        </p:txBody>
      </p:sp>
      <p:sp>
        <p:nvSpPr>
          <p:cNvPr id="4" name="Θέση ημερομηνίας 3">
            <a:extLst>
              <a:ext uri="{FF2B5EF4-FFF2-40B4-BE49-F238E27FC236}">
                <a16:creationId xmlns:a16="http://schemas.microsoft.com/office/drawing/2014/main" id="{6F756C25-FE95-4CC4-9002-DC2F26804AE7}"/>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B327F0A4-8314-4DFE-BE80-DCC876901018}"/>
              </a:ext>
            </a:extLst>
          </p:cNvPr>
          <p:cNvSpPr>
            <a:spLocks noGrp="1"/>
          </p:cNvSpPr>
          <p:nvPr>
            <p:ph type="sldNum" sz="quarter" idx="12"/>
          </p:nvPr>
        </p:nvSpPr>
        <p:spPr/>
        <p:txBody>
          <a:bodyPr/>
          <a:lstStyle/>
          <a:p>
            <a:fld id="{0422F922-4DA1-4E02-8BB9-5948E49598FC}" type="slidenum">
              <a:rPr lang="el-GR" smtClean="0"/>
              <a:t>51</a:t>
            </a:fld>
            <a:endParaRPr lang="el-GR"/>
          </a:p>
        </p:txBody>
      </p:sp>
    </p:spTree>
    <p:extLst>
      <p:ext uri="{BB962C8B-B14F-4D97-AF65-F5344CB8AC3E}">
        <p14:creationId xmlns:p14="http://schemas.microsoft.com/office/powerpoint/2010/main" val="3603450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AE0E5E-86BF-4324-9E0D-522E8E83A8AC}"/>
              </a:ext>
            </a:extLst>
          </p:cNvPr>
          <p:cNvSpPr>
            <a:spLocks noGrp="1"/>
          </p:cNvSpPr>
          <p:nvPr>
            <p:ph type="title"/>
          </p:nvPr>
        </p:nvSpPr>
        <p:spPr>
          <a:xfrm>
            <a:off x="375557" y="286603"/>
            <a:ext cx="11691257" cy="1450757"/>
          </a:xfrm>
        </p:spPr>
        <p:txBody>
          <a:bodyPr>
            <a:normAutofit/>
          </a:bodyPr>
          <a:lstStyle/>
          <a:p>
            <a:r>
              <a:rPr lang="el-GR" dirty="0"/>
              <a:t>Πριν την κρίση: </a:t>
            </a:r>
            <a:r>
              <a:rPr lang="en-US" dirty="0"/>
              <a:t>E</a:t>
            </a:r>
            <a:r>
              <a:rPr lang="el-GR" dirty="0" err="1"/>
              <a:t>ίχε</a:t>
            </a:r>
            <a:r>
              <a:rPr lang="el-GR" dirty="0"/>
              <a:t> περιοριστεί πολύ η θέση της Ελλάδας ως καθαρού λήπτη ενισχύσεων </a:t>
            </a:r>
          </a:p>
        </p:txBody>
      </p:sp>
      <p:pic>
        <p:nvPicPr>
          <p:cNvPr id="5" name="Θέση περιεχομένου 4">
            <a:extLst>
              <a:ext uri="{FF2B5EF4-FFF2-40B4-BE49-F238E27FC236}">
                <a16:creationId xmlns:a16="http://schemas.microsoft.com/office/drawing/2014/main" id="{C55BFCF8-9436-4A45-9EC9-F51786D7CB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963" y="1890358"/>
            <a:ext cx="10058400" cy="3934535"/>
          </a:xfrm>
        </p:spPr>
      </p:pic>
      <p:sp>
        <p:nvSpPr>
          <p:cNvPr id="3" name="Θέση ημερομηνίας 2">
            <a:extLst>
              <a:ext uri="{FF2B5EF4-FFF2-40B4-BE49-F238E27FC236}">
                <a16:creationId xmlns:a16="http://schemas.microsoft.com/office/drawing/2014/main" id="{1F5A8656-0E26-4C12-B724-E1E59342A12D}"/>
              </a:ext>
            </a:extLst>
          </p:cNvPr>
          <p:cNvSpPr>
            <a:spLocks noGrp="1"/>
          </p:cNvSpPr>
          <p:nvPr>
            <p:ph type="dt" sz="half" idx="10"/>
          </p:nvPr>
        </p:nvSpPr>
        <p:spPr/>
        <p:txBody>
          <a:bodyPr/>
          <a:lstStyle/>
          <a:p>
            <a:fld id="{4D9B1245-0CF0-4886-A338-5B2E00A1A834}"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DD12FACE-B639-4155-8B96-C40245FA9314}"/>
              </a:ext>
            </a:extLst>
          </p:cNvPr>
          <p:cNvSpPr>
            <a:spLocks noGrp="1"/>
          </p:cNvSpPr>
          <p:nvPr>
            <p:ph type="sldNum" sz="quarter" idx="12"/>
          </p:nvPr>
        </p:nvSpPr>
        <p:spPr/>
        <p:txBody>
          <a:bodyPr/>
          <a:lstStyle/>
          <a:p>
            <a:fld id="{0422F922-4DA1-4E02-8BB9-5948E49598FC}" type="slidenum">
              <a:rPr lang="el-GR" smtClean="0"/>
              <a:t>52</a:t>
            </a:fld>
            <a:endParaRPr lang="el-GR"/>
          </a:p>
        </p:txBody>
      </p:sp>
    </p:spTree>
    <p:extLst>
      <p:ext uri="{BB962C8B-B14F-4D97-AF65-F5344CB8AC3E}">
        <p14:creationId xmlns:p14="http://schemas.microsoft.com/office/powerpoint/2010/main" val="3510291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11854D-9620-4A26-A7CC-E03C836BE56D}"/>
              </a:ext>
            </a:extLst>
          </p:cNvPr>
          <p:cNvSpPr>
            <a:spLocks noGrp="1"/>
          </p:cNvSpPr>
          <p:nvPr>
            <p:ph type="title"/>
          </p:nvPr>
        </p:nvSpPr>
        <p:spPr>
          <a:xfrm>
            <a:off x="6096000" y="1822133"/>
            <a:ext cx="5632527" cy="3521917"/>
          </a:xfrm>
        </p:spPr>
        <p:txBody>
          <a:bodyPr>
            <a:normAutofit/>
          </a:bodyPr>
          <a:lstStyle/>
          <a:p>
            <a:r>
              <a:rPr lang="el-GR" sz="3600" dirty="0"/>
              <a:t>Εξέλιξη της συνολικής, δημόσιας, εθνικής, κοινοτικής και ιδιωτικής δαπάνης σε 5 διαφορετικές προγραμματικές περιόδους (1989-1993, 1994-1999, 2000-2006, 2007-2013, 2014-2020)</a:t>
            </a:r>
          </a:p>
        </p:txBody>
      </p:sp>
      <p:pic>
        <p:nvPicPr>
          <p:cNvPr id="5" name="Θέση περιεχομένου 4">
            <a:extLst>
              <a:ext uri="{FF2B5EF4-FFF2-40B4-BE49-F238E27FC236}">
                <a16:creationId xmlns:a16="http://schemas.microsoft.com/office/drawing/2014/main" id="{540B921A-77C7-42EC-9A2D-CE73422A59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873719" cy="6858000"/>
          </a:xfrm>
        </p:spPr>
      </p:pic>
      <p:sp>
        <p:nvSpPr>
          <p:cNvPr id="3" name="Θέση ημερομηνίας 2">
            <a:extLst>
              <a:ext uri="{FF2B5EF4-FFF2-40B4-BE49-F238E27FC236}">
                <a16:creationId xmlns:a16="http://schemas.microsoft.com/office/drawing/2014/main" id="{52DC782B-CC30-4B10-B317-D61DE85D00BA}"/>
              </a:ext>
            </a:extLst>
          </p:cNvPr>
          <p:cNvSpPr>
            <a:spLocks noGrp="1"/>
          </p:cNvSpPr>
          <p:nvPr>
            <p:ph type="dt" sz="half" idx="10"/>
          </p:nvPr>
        </p:nvSpPr>
        <p:spPr/>
        <p:txBody>
          <a:bodyPr/>
          <a:lstStyle/>
          <a:p>
            <a:fld id="{786A1B5F-FE6A-4D68-A3F8-B5089BF20998}"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EADFD3E7-8BAF-4954-9B69-39770A7FF195}"/>
              </a:ext>
            </a:extLst>
          </p:cNvPr>
          <p:cNvSpPr>
            <a:spLocks noGrp="1"/>
          </p:cNvSpPr>
          <p:nvPr>
            <p:ph type="sldNum" sz="quarter" idx="12"/>
          </p:nvPr>
        </p:nvSpPr>
        <p:spPr/>
        <p:txBody>
          <a:bodyPr/>
          <a:lstStyle/>
          <a:p>
            <a:fld id="{0422F922-4DA1-4E02-8BB9-5948E49598FC}" type="slidenum">
              <a:rPr lang="el-GR" smtClean="0"/>
              <a:t>53</a:t>
            </a:fld>
            <a:endParaRPr lang="el-GR"/>
          </a:p>
        </p:txBody>
      </p:sp>
      <p:sp>
        <p:nvSpPr>
          <p:cNvPr id="6" name="TextBox 5">
            <a:extLst>
              <a:ext uri="{FF2B5EF4-FFF2-40B4-BE49-F238E27FC236}">
                <a16:creationId xmlns:a16="http://schemas.microsoft.com/office/drawing/2014/main" id="{A5E3A682-5B33-4BB5-A7F6-92CC04B2E465}"/>
              </a:ext>
            </a:extLst>
          </p:cNvPr>
          <p:cNvSpPr txBox="1"/>
          <p:nvPr/>
        </p:nvSpPr>
        <p:spPr>
          <a:xfrm>
            <a:off x="5953125" y="590550"/>
            <a:ext cx="5391150" cy="830997"/>
          </a:xfrm>
          <a:prstGeom prst="rect">
            <a:avLst/>
          </a:prstGeom>
          <a:noFill/>
        </p:spPr>
        <p:txBody>
          <a:bodyPr wrap="square" rtlCol="0">
            <a:spAutoFit/>
          </a:bodyPr>
          <a:lstStyle/>
          <a:p>
            <a:r>
              <a:rPr lang="el-GR" sz="2400" dirty="0"/>
              <a:t>Σημαντικά ποσά ενίσχυσης για την Ελληνική οικονομία</a:t>
            </a:r>
          </a:p>
        </p:txBody>
      </p:sp>
    </p:spTree>
    <p:extLst>
      <p:ext uri="{BB962C8B-B14F-4D97-AF65-F5344CB8AC3E}">
        <p14:creationId xmlns:p14="http://schemas.microsoft.com/office/powerpoint/2010/main" val="1163209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EB15E5-A004-4CD6-A5B2-0ADE9651885A}"/>
              </a:ext>
            </a:extLst>
          </p:cNvPr>
          <p:cNvSpPr>
            <a:spLocks noGrp="1"/>
          </p:cNvSpPr>
          <p:nvPr>
            <p:ph type="title"/>
          </p:nvPr>
        </p:nvSpPr>
        <p:spPr>
          <a:xfrm>
            <a:off x="372862" y="286604"/>
            <a:ext cx="10782818" cy="1142702"/>
          </a:xfrm>
        </p:spPr>
        <p:txBody>
          <a:bodyPr/>
          <a:lstStyle/>
          <a:p>
            <a:r>
              <a:rPr lang="el-GR" dirty="0"/>
              <a:t>Ευρωπαϊκή Πολιτική Συνοχής και θεωρία</a:t>
            </a:r>
          </a:p>
        </p:txBody>
      </p:sp>
      <p:sp>
        <p:nvSpPr>
          <p:cNvPr id="3" name="Θέση περιεχομένου 2">
            <a:extLst>
              <a:ext uri="{FF2B5EF4-FFF2-40B4-BE49-F238E27FC236}">
                <a16:creationId xmlns:a16="http://schemas.microsoft.com/office/drawing/2014/main" id="{6F12A0ED-EE87-4706-9917-438FFA86CE85}"/>
              </a:ext>
            </a:extLst>
          </p:cNvPr>
          <p:cNvSpPr>
            <a:spLocks noGrp="1"/>
          </p:cNvSpPr>
          <p:nvPr>
            <p:ph idx="1"/>
          </p:nvPr>
        </p:nvSpPr>
        <p:spPr>
          <a:xfrm>
            <a:off x="301841" y="1944210"/>
            <a:ext cx="10853839" cy="3924884"/>
          </a:xfrm>
        </p:spPr>
        <p:txBody>
          <a:bodyPr>
            <a:normAutofit lnSpcReduction="10000"/>
          </a:bodyPr>
          <a:lstStyle/>
          <a:p>
            <a:r>
              <a:rPr lang="el-GR" dirty="0"/>
              <a:t>Η Ευρωπαϊκή Πολιτική Συνοχής επηρεάζεται καθοριστικά από την οικονομική θεωρία και την ανάπτυξή της </a:t>
            </a:r>
          </a:p>
          <a:p>
            <a:r>
              <a:rPr lang="el-GR" dirty="0"/>
              <a:t>Π.χ. όταν το 1988, σημαντικές επιστημονικές μελέτες και άρθρα τονίζουν την σημασία των υποδομών για την ανάπτυξη, η Ευρωπαϊκή Πολιτική Συνοχής αρχίζει να επενδύει σημαντικά ποσά ενίσχυσης στις υποδομές και ιδρύεται και το Ταμείο Συνοχής (για τη χρηματοδότηση των διεθνικών έργων υποδομής)</a:t>
            </a:r>
          </a:p>
          <a:p>
            <a:r>
              <a:rPr lang="el-GR" dirty="0"/>
              <a:t>Στην συνέχεια, καθοριστική είναι στη διαμόρφωση των προτεραιοτήτων της Ευρωπαϊκής Πολιτικής Συνοχής η συμβολή και επίδραση της ενδογενούς θεωρίας μεγέθυνσης και της νέας θεωρίας ανάπτυξης, που τονίζουν την σημασία του ανθρώπινου δυναμικού, της έρευνας και ανάπτυξης, της καινοτομίας, της γνώσης κτλ. Όλοι αυτοί οι παράγοντες και η ανάπτυξή τους στις λιγότερο αναπτυγμένες περιφέρειες τίθενται σε προτεραιότητα και χρηματοδοτούνται πολύ</a:t>
            </a:r>
          </a:p>
          <a:p>
            <a:endParaRPr lang="el-GR" dirty="0"/>
          </a:p>
          <a:p>
            <a:r>
              <a:rPr lang="el-GR" dirty="0"/>
              <a:t>Στο σημείο αυτό να γίνει </a:t>
            </a:r>
            <a:r>
              <a:rPr lang="el-GR" b="1" dirty="0"/>
              <a:t>Παρένθεση</a:t>
            </a:r>
            <a:r>
              <a:rPr lang="el-GR" dirty="0"/>
              <a:t> με αναφορά στην θεωρία της οικονομικής μεγέθυνσης</a:t>
            </a:r>
          </a:p>
        </p:txBody>
      </p:sp>
      <p:sp>
        <p:nvSpPr>
          <p:cNvPr id="4" name="Θέση ημερομηνίας 3">
            <a:extLst>
              <a:ext uri="{FF2B5EF4-FFF2-40B4-BE49-F238E27FC236}">
                <a16:creationId xmlns:a16="http://schemas.microsoft.com/office/drawing/2014/main" id="{A999F1F7-F0C7-4819-B5C1-1C4509050847}"/>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BC2E9397-40E3-4FBC-A2BA-902A9B1018FA}"/>
              </a:ext>
            </a:extLst>
          </p:cNvPr>
          <p:cNvSpPr>
            <a:spLocks noGrp="1"/>
          </p:cNvSpPr>
          <p:nvPr>
            <p:ph type="sldNum" sz="quarter" idx="12"/>
          </p:nvPr>
        </p:nvSpPr>
        <p:spPr/>
        <p:txBody>
          <a:bodyPr/>
          <a:lstStyle/>
          <a:p>
            <a:fld id="{0422F922-4DA1-4E02-8BB9-5948E49598FC}" type="slidenum">
              <a:rPr lang="el-GR" smtClean="0"/>
              <a:t>54</a:t>
            </a:fld>
            <a:endParaRPr lang="el-GR"/>
          </a:p>
        </p:txBody>
      </p:sp>
    </p:spTree>
    <p:extLst>
      <p:ext uri="{BB962C8B-B14F-4D97-AF65-F5344CB8AC3E}">
        <p14:creationId xmlns:p14="http://schemas.microsoft.com/office/powerpoint/2010/main" val="2907099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977721-9D48-4771-A3B4-2B6A866C8761}"/>
              </a:ext>
            </a:extLst>
          </p:cNvPr>
          <p:cNvSpPr>
            <a:spLocks noGrp="1"/>
          </p:cNvSpPr>
          <p:nvPr>
            <p:ph type="title"/>
          </p:nvPr>
        </p:nvSpPr>
        <p:spPr>
          <a:xfrm>
            <a:off x="-1" y="197828"/>
            <a:ext cx="11496583" cy="885248"/>
          </a:xfrm>
        </p:spPr>
        <p:txBody>
          <a:bodyPr>
            <a:normAutofit/>
          </a:bodyPr>
          <a:lstStyle/>
          <a:p>
            <a:pPr algn="ctr"/>
            <a:r>
              <a:rPr lang="el-GR" sz="2400" b="1" dirty="0"/>
              <a:t>Κατανομή χρηματοδοτικών προτεραιοτήτων των έργων συγχρηματοδοτήθηκαν από την Ε.Ε.  </a:t>
            </a:r>
            <a:br>
              <a:rPr lang="el-GR" sz="2400" b="1" dirty="0"/>
            </a:br>
            <a:r>
              <a:rPr lang="el-GR" sz="2400" b="1" dirty="0"/>
              <a:t>ανά περίοδο και τομέα, σε ποσά και ποσοστά</a:t>
            </a:r>
          </a:p>
        </p:txBody>
      </p:sp>
      <p:pic>
        <p:nvPicPr>
          <p:cNvPr id="5" name="Θέση περιεχομένου 4">
            <a:extLst>
              <a:ext uri="{FF2B5EF4-FFF2-40B4-BE49-F238E27FC236}">
                <a16:creationId xmlns:a16="http://schemas.microsoft.com/office/drawing/2014/main" id="{ACDB3816-E217-4A8A-A584-D6DA783C6A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35" y="1083076"/>
            <a:ext cx="11942251" cy="5202316"/>
          </a:xfrm>
        </p:spPr>
      </p:pic>
      <p:sp>
        <p:nvSpPr>
          <p:cNvPr id="3" name="Θέση ημερομηνίας 2">
            <a:extLst>
              <a:ext uri="{FF2B5EF4-FFF2-40B4-BE49-F238E27FC236}">
                <a16:creationId xmlns:a16="http://schemas.microsoft.com/office/drawing/2014/main" id="{C2B306DB-8214-47CF-AEEA-4A14DBB172D1}"/>
              </a:ext>
            </a:extLst>
          </p:cNvPr>
          <p:cNvSpPr>
            <a:spLocks noGrp="1"/>
          </p:cNvSpPr>
          <p:nvPr>
            <p:ph type="dt" sz="half" idx="10"/>
          </p:nvPr>
        </p:nvSpPr>
        <p:spPr/>
        <p:txBody>
          <a:bodyPr/>
          <a:lstStyle/>
          <a:p>
            <a:fld id="{9591B043-1B41-4371-806D-F53B707D4F5D}"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F0368BD2-DFE8-4E4E-B411-DCB8724C884B}"/>
              </a:ext>
            </a:extLst>
          </p:cNvPr>
          <p:cNvSpPr>
            <a:spLocks noGrp="1"/>
          </p:cNvSpPr>
          <p:nvPr>
            <p:ph type="sldNum" sz="quarter" idx="12"/>
          </p:nvPr>
        </p:nvSpPr>
        <p:spPr/>
        <p:txBody>
          <a:bodyPr/>
          <a:lstStyle/>
          <a:p>
            <a:fld id="{0422F922-4DA1-4E02-8BB9-5948E49598FC}" type="slidenum">
              <a:rPr lang="el-GR" smtClean="0"/>
              <a:t>55</a:t>
            </a:fld>
            <a:endParaRPr lang="el-GR"/>
          </a:p>
        </p:txBody>
      </p:sp>
    </p:spTree>
    <p:extLst>
      <p:ext uri="{BB962C8B-B14F-4D97-AF65-F5344CB8AC3E}">
        <p14:creationId xmlns:p14="http://schemas.microsoft.com/office/powerpoint/2010/main" val="107644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F9CD6E-54BE-4D43-9097-E9BDCE17EBB4}"/>
              </a:ext>
            </a:extLst>
          </p:cNvPr>
          <p:cNvSpPr>
            <a:spLocks noGrp="1"/>
          </p:cNvSpPr>
          <p:nvPr>
            <p:ph type="title"/>
          </p:nvPr>
        </p:nvSpPr>
        <p:spPr>
          <a:xfrm>
            <a:off x="7743588" y="4937493"/>
            <a:ext cx="3921672" cy="1257966"/>
          </a:xfrm>
        </p:spPr>
        <p:txBody>
          <a:bodyPr>
            <a:normAutofit fontScale="90000"/>
          </a:bodyPr>
          <a:lstStyle/>
          <a:p>
            <a:br>
              <a:rPr lang="el-GR" sz="3600" dirty="0"/>
            </a:br>
            <a:br>
              <a:rPr lang="el-GR" sz="3600" dirty="0"/>
            </a:br>
            <a:r>
              <a:rPr lang="el-GR" sz="3600" dirty="0"/>
              <a:t>Η χρηματοδότηση των ανθρώπινων πόρων είναι μια κύρια προτεραιότητα, συμβατή με τις σχεδιαζόμενες πολιτικές της Ε.Ε. για στήριξη του ανθρώπινου δυναμικού και ενδογενή μεγέθυνση</a:t>
            </a:r>
            <a:br>
              <a:rPr lang="el-GR" sz="3600" dirty="0"/>
            </a:br>
            <a:br>
              <a:rPr lang="el-GR" sz="3600" dirty="0"/>
            </a:br>
            <a:endParaRPr lang="el-GR" sz="3600" dirty="0"/>
          </a:p>
        </p:txBody>
      </p:sp>
      <p:pic>
        <p:nvPicPr>
          <p:cNvPr id="9" name="Θέση περιεχομένου 8">
            <a:extLst>
              <a:ext uri="{FF2B5EF4-FFF2-40B4-BE49-F238E27FC236}">
                <a16:creationId xmlns:a16="http://schemas.microsoft.com/office/drawing/2014/main" id="{D959E877-76D8-4A5A-AAA1-7BD4BF86D5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544" y="292963"/>
            <a:ext cx="7545044" cy="5638169"/>
          </a:xfrm>
        </p:spPr>
      </p:pic>
      <p:sp>
        <p:nvSpPr>
          <p:cNvPr id="3" name="Θέση ημερομηνίας 2">
            <a:extLst>
              <a:ext uri="{FF2B5EF4-FFF2-40B4-BE49-F238E27FC236}">
                <a16:creationId xmlns:a16="http://schemas.microsoft.com/office/drawing/2014/main" id="{281D6F8E-EE9A-4483-AB76-9CE8DC3B09AF}"/>
              </a:ext>
            </a:extLst>
          </p:cNvPr>
          <p:cNvSpPr>
            <a:spLocks noGrp="1"/>
          </p:cNvSpPr>
          <p:nvPr>
            <p:ph type="dt" sz="half" idx="10"/>
          </p:nvPr>
        </p:nvSpPr>
        <p:spPr/>
        <p:txBody>
          <a:bodyPr/>
          <a:lstStyle/>
          <a:p>
            <a:fld id="{3259DEC5-46E1-48A8-8D09-667656076710}"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88B9E16A-7CF4-491F-84B5-07226D4298F3}"/>
              </a:ext>
            </a:extLst>
          </p:cNvPr>
          <p:cNvSpPr>
            <a:spLocks noGrp="1"/>
          </p:cNvSpPr>
          <p:nvPr>
            <p:ph type="sldNum" sz="quarter" idx="12"/>
          </p:nvPr>
        </p:nvSpPr>
        <p:spPr/>
        <p:txBody>
          <a:bodyPr/>
          <a:lstStyle/>
          <a:p>
            <a:fld id="{0422F922-4DA1-4E02-8BB9-5948E49598FC}" type="slidenum">
              <a:rPr lang="el-GR" smtClean="0"/>
              <a:t>56</a:t>
            </a:fld>
            <a:endParaRPr lang="el-GR"/>
          </a:p>
        </p:txBody>
      </p:sp>
    </p:spTree>
    <p:extLst>
      <p:ext uri="{BB962C8B-B14F-4D97-AF65-F5344CB8AC3E}">
        <p14:creationId xmlns:p14="http://schemas.microsoft.com/office/powerpoint/2010/main" val="331108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318620-88DC-4028-BC89-C3F592C56D12}"/>
              </a:ext>
            </a:extLst>
          </p:cNvPr>
          <p:cNvSpPr>
            <a:spLocks noGrp="1"/>
          </p:cNvSpPr>
          <p:nvPr>
            <p:ph type="title"/>
          </p:nvPr>
        </p:nvSpPr>
        <p:spPr>
          <a:xfrm>
            <a:off x="294197" y="286603"/>
            <a:ext cx="11807687" cy="1136680"/>
          </a:xfrm>
        </p:spPr>
        <p:txBody>
          <a:bodyPr>
            <a:normAutofit fontScale="90000"/>
          </a:bodyPr>
          <a:lstStyle/>
          <a:p>
            <a:r>
              <a:rPr lang="el-GR" sz="3600" dirty="0"/>
              <a:t>Χαμηλά επίπεδα ανεργίας διαχρονικά, μέχρι την κρίση και την εμφάνιση του </a:t>
            </a:r>
            <a:r>
              <a:rPr lang="en-US" sz="3600" dirty="0"/>
              <a:t>brain drain</a:t>
            </a:r>
            <a:r>
              <a:rPr lang="el-GR" sz="3600" dirty="0"/>
              <a:t>: εστίαση στην πολιτική πλήρους απασχόλησης</a:t>
            </a:r>
          </a:p>
        </p:txBody>
      </p:sp>
      <p:pic>
        <p:nvPicPr>
          <p:cNvPr id="5" name="Θέση περιεχομένου 4">
            <a:extLst>
              <a:ext uri="{FF2B5EF4-FFF2-40B4-BE49-F238E27FC236}">
                <a16:creationId xmlns:a16="http://schemas.microsoft.com/office/drawing/2014/main" id="{C801573D-5450-48ED-9C22-BC99362D7C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279" y="1846263"/>
            <a:ext cx="8362880" cy="4022725"/>
          </a:xfrm>
        </p:spPr>
      </p:pic>
      <p:sp>
        <p:nvSpPr>
          <p:cNvPr id="3" name="Θέση ημερομηνίας 2">
            <a:extLst>
              <a:ext uri="{FF2B5EF4-FFF2-40B4-BE49-F238E27FC236}">
                <a16:creationId xmlns:a16="http://schemas.microsoft.com/office/drawing/2014/main" id="{592BC464-2B32-415F-8714-6FB4CF8D4BB1}"/>
              </a:ext>
            </a:extLst>
          </p:cNvPr>
          <p:cNvSpPr>
            <a:spLocks noGrp="1"/>
          </p:cNvSpPr>
          <p:nvPr>
            <p:ph type="dt" sz="half" idx="10"/>
          </p:nvPr>
        </p:nvSpPr>
        <p:spPr/>
        <p:txBody>
          <a:bodyPr/>
          <a:lstStyle/>
          <a:p>
            <a:fld id="{C6F8F0CE-B960-476E-8308-DD6B71BB45F7}"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1AE19A7A-2080-4438-A52D-91DE1744A5B9}"/>
              </a:ext>
            </a:extLst>
          </p:cNvPr>
          <p:cNvSpPr>
            <a:spLocks noGrp="1"/>
          </p:cNvSpPr>
          <p:nvPr>
            <p:ph type="sldNum" sz="quarter" idx="12"/>
          </p:nvPr>
        </p:nvSpPr>
        <p:spPr/>
        <p:txBody>
          <a:bodyPr/>
          <a:lstStyle/>
          <a:p>
            <a:fld id="{0422F922-4DA1-4E02-8BB9-5948E49598FC}" type="slidenum">
              <a:rPr lang="el-GR" smtClean="0"/>
              <a:t>57</a:t>
            </a:fld>
            <a:endParaRPr lang="el-GR"/>
          </a:p>
        </p:txBody>
      </p:sp>
    </p:spTree>
    <p:extLst>
      <p:ext uri="{BB962C8B-B14F-4D97-AF65-F5344CB8AC3E}">
        <p14:creationId xmlns:p14="http://schemas.microsoft.com/office/powerpoint/2010/main" val="230944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D2E30A-79F2-471C-B15F-F9F1D31D879E}"/>
              </a:ext>
            </a:extLst>
          </p:cNvPr>
          <p:cNvSpPr>
            <a:spLocks noGrp="1"/>
          </p:cNvSpPr>
          <p:nvPr>
            <p:ph type="title"/>
          </p:nvPr>
        </p:nvSpPr>
        <p:spPr>
          <a:xfrm>
            <a:off x="461639" y="286603"/>
            <a:ext cx="11381173" cy="1450757"/>
          </a:xfrm>
        </p:spPr>
        <p:txBody>
          <a:bodyPr>
            <a:noAutofit/>
          </a:bodyPr>
          <a:lstStyle/>
          <a:p>
            <a:r>
              <a:rPr lang="el-GR" sz="3600" dirty="0"/>
              <a:t>Μεγάλο κομμάτι των επενδύσεων: Γεωργικές ενισχύσεις  Σημαντικό τμήμα προσανατολίζεται σε καθαρές χρηματικές ενισχύσεις </a:t>
            </a:r>
          </a:p>
        </p:txBody>
      </p:sp>
      <p:pic>
        <p:nvPicPr>
          <p:cNvPr id="5" name="Θέση περιεχομένου 4">
            <a:extLst>
              <a:ext uri="{FF2B5EF4-FFF2-40B4-BE49-F238E27FC236}">
                <a16:creationId xmlns:a16="http://schemas.microsoft.com/office/drawing/2014/main" id="{419609B5-78C5-460A-A0F3-393DF831AF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3315" y="1906014"/>
            <a:ext cx="6281522" cy="2825783"/>
          </a:xfrm>
        </p:spPr>
      </p:pic>
      <p:pic>
        <p:nvPicPr>
          <p:cNvPr id="9" name="Εικόνα 8">
            <a:extLst>
              <a:ext uri="{FF2B5EF4-FFF2-40B4-BE49-F238E27FC236}">
                <a16:creationId xmlns:a16="http://schemas.microsoft.com/office/drawing/2014/main" id="{C01CDD04-C3F9-48CE-A6D2-7470040F7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1" y="1812022"/>
            <a:ext cx="6281522" cy="4462943"/>
          </a:xfrm>
          <a:prstGeom prst="rect">
            <a:avLst/>
          </a:prstGeom>
        </p:spPr>
      </p:pic>
      <p:sp>
        <p:nvSpPr>
          <p:cNvPr id="10" name="TextBox 9">
            <a:extLst>
              <a:ext uri="{FF2B5EF4-FFF2-40B4-BE49-F238E27FC236}">
                <a16:creationId xmlns:a16="http://schemas.microsoft.com/office/drawing/2014/main" id="{D5EA4B5F-D95F-4631-9BC7-9689B284D1ED}"/>
              </a:ext>
            </a:extLst>
          </p:cNvPr>
          <p:cNvSpPr txBox="1"/>
          <p:nvPr/>
        </p:nvSpPr>
        <p:spPr>
          <a:xfrm>
            <a:off x="6400801" y="4731797"/>
            <a:ext cx="4793941" cy="646331"/>
          </a:xfrm>
          <a:prstGeom prst="rect">
            <a:avLst/>
          </a:prstGeom>
          <a:noFill/>
        </p:spPr>
        <p:txBody>
          <a:bodyPr wrap="square" rtlCol="0">
            <a:spAutoFit/>
          </a:bodyPr>
          <a:lstStyle/>
          <a:p>
            <a:r>
              <a:rPr lang="el-GR" dirty="0"/>
              <a:t>Μέχρι το 1999 μεγάλο κομμάτι των ενισχύσεων στην Ελλάδα διοχετεύονται στη Γεωργία</a:t>
            </a:r>
          </a:p>
        </p:txBody>
      </p:sp>
      <p:sp>
        <p:nvSpPr>
          <p:cNvPr id="3" name="Θέση ημερομηνίας 2">
            <a:extLst>
              <a:ext uri="{FF2B5EF4-FFF2-40B4-BE49-F238E27FC236}">
                <a16:creationId xmlns:a16="http://schemas.microsoft.com/office/drawing/2014/main" id="{41F1FEC2-ABC5-4666-80F6-37F221888DCB}"/>
              </a:ext>
            </a:extLst>
          </p:cNvPr>
          <p:cNvSpPr>
            <a:spLocks noGrp="1"/>
          </p:cNvSpPr>
          <p:nvPr>
            <p:ph type="dt" sz="half" idx="10"/>
          </p:nvPr>
        </p:nvSpPr>
        <p:spPr/>
        <p:txBody>
          <a:bodyPr/>
          <a:lstStyle/>
          <a:p>
            <a:fld id="{34ECF199-EF22-4DDA-BF31-C5735A9B75B8}"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CFCDDDE6-B6DE-4909-B9ED-2F5137504034}"/>
              </a:ext>
            </a:extLst>
          </p:cNvPr>
          <p:cNvSpPr>
            <a:spLocks noGrp="1"/>
          </p:cNvSpPr>
          <p:nvPr>
            <p:ph type="sldNum" sz="quarter" idx="12"/>
          </p:nvPr>
        </p:nvSpPr>
        <p:spPr/>
        <p:txBody>
          <a:bodyPr/>
          <a:lstStyle/>
          <a:p>
            <a:fld id="{0422F922-4DA1-4E02-8BB9-5948E49598FC}" type="slidenum">
              <a:rPr lang="el-GR" smtClean="0"/>
              <a:t>58</a:t>
            </a:fld>
            <a:endParaRPr lang="el-GR"/>
          </a:p>
        </p:txBody>
      </p:sp>
    </p:spTree>
    <p:extLst>
      <p:ext uri="{BB962C8B-B14F-4D97-AF65-F5344CB8AC3E}">
        <p14:creationId xmlns:p14="http://schemas.microsoft.com/office/powerpoint/2010/main" val="2354307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C6ED751-DF20-47E9-8926-A6C71E50A28A}"/>
              </a:ext>
            </a:extLst>
          </p:cNvPr>
          <p:cNvSpPr>
            <a:spLocks noGrp="1"/>
          </p:cNvSpPr>
          <p:nvPr>
            <p:ph type="title"/>
          </p:nvPr>
        </p:nvSpPr>
        <p:spPr>
          <a:xfrm>
            <a:off x="300065" y="544055"/>
            <a:ext cx="11763304" cy="1222601"/>
          </a:xfrm>
        </p:spPr>
        <p:txBody>
          <a:bodyPr>
            <a:normAutofit fontScale="90000"/>
          </a:bodyPr>
          <a:lstStyle/>
          <a:p>
            <a:r>
              <a:rPr lang="el-GR" dirty="0"/>
              <a:t>Πως κατανέμεται η δαπάνη των Πολιτικών Συνοχής στις προγραμματικές περιόδους στις χώρες Συνοχής και την Ελλάδα</a:t>
            </a:r>
          </a:p>
        </p:txBody>
      </p:sp>
      <p:pic>
        <p:nvPicPr>
          <p:cNvPr id="5" name="Θέση περιεχομένου 4">
            <a:extLst>
              <a:ext uri="{FF2B5EF4-FFF2-40B4-BE49-F238E27FC236}">
                <a16:creationId xmlns:a16="http://schemas.microsoft.com/office/drawing/2014/main" id="{82696FE0-1CE7-4CF8-BE1A-6EB07B53BE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259" y="1881772"/>
            <a:ext cx="5133417" cy="4022725"/>
          </a:xfrm>
        </p:spPr>
      </p:pic>
      <p:sp>
        <p:nvSpPr>
          <p:cNvPr id="3" name="Θέση ημερομηνίας 2">
            <a:extLst>
              <a:ext uri="{FF2B5EF4-FFF2-40B4-BE49-F238E27FC236}">
                <a16:creationId xmlns:a16="http://schemas.microsoft.com/office/drawing/2014/main" id="{45590B1D-E7E8-4FB4-ADD8-AD78D73C1A36}"/>
              </a:ext>
            </a:extLst>
          </p:cNvPr>
          <p:cNvSpPr>
            <a:spLocks noGrp="1"/>
          </p:cNvSpPr>
          <p:nvPr>
            <p:ph type="dt" sz="half" idx="10"/>
          </p:nvPr>
        </p:nvSpPr>
        <p:spPr/>
        <p:txBody>
          <a:bodyPr/>
          <a:lstStyle/>
          <a:p>
            <a:fld id="{6E7636B7-B241-4A63-A664-5A0671B7DDA8}" type="datetime1">
              <a:rPr lang="el-GR" smtClean="0"/>
              <a:t>15/4/2022</a:t>
            </a:fld>
            <a:endParaRPr lang="el-GR"/>
          </a:p>
        </p:txBody>
      </p:sp>
      <p:sp>
        <p:nvSpPr>
          <p:cNvPr id="4" name="Θέση αριθμού διαφάνειας 3">
            <a:extLst>
              <a:ext uri="{FF2B5EF4-FFF2-40B4-BE49-F238E27FC236}">
                <a16:creationId xmlns:a16="http://schemas.microsoft.com/office/drawing/2014/main" id="{ACC34840-6DD2-4B88-A3D8-B67741B8FF40}"/>
              </a:ext>
            </a:extLst>
          </p:cNvPr>
          <p:cNvSpPr>
            <a:spLocks noGrp="1"/>
          </p:cNvSpPr>
          <p:nvPr>
            <p:ph type="sldNum" sz="quarter" idx="12"/>
          </p:nvPr>
        </p:nvSpPr>
        <p:spPr/>
        <p:txBody>
          <a:bodyPr/>
          <a:lstStyle/>
          <a:p>
            <a:fld id="{0422F922-4DA1-4E02-8BB9-5948E49598FC}" type="slidenum">
              <a:rPr lang="el-GR" smtClean="0"/>
              <a:t>59</a:t>
            </a:fld>
            <a:endParaRPr lang="el-GR"/>
          </a:p>
        </p:txBody>
      </p:sp>
      <p:pic>
        <p:nvPicPr>
          <p:cNvPr id="8" name="Εικόνα 7">
            <a:extLst>
              <a:ext uri="{FF2B5EF4-FFF2-40B4-BE49-F238E27FC236}">
                <a16:creationId xmlns:a16="http://schemas.microsoft.com/office/drawing/2014/main" id="{4DC20DFC-3A67-443D-A4CC-6E1F499D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933" y="2120170"/>
            <a:ext cx="6146109" cy="2693239"/>
          </a:xfrm>
          <a:prstGeom prst="rect">
            <a:avLst/>
          </a:prstGeom>
        </p:spPr>
      </p:pic>
    </p:spTree>
    <p:extLst>
      <p:ext uri="{BB962C8B-B14F-4D97-AF65-F5344CB8AC3E}">
        <p14:creationId xmlns:p14="http://schemas.microsoft.com/office/powerpoint/2010/main" val="4149807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06E71C-C9B2-4550-BF23-70233C74F55A}"/>
              </a:ext>
            </a:extLst>
          </p:cNvPr>
          <p:cNvSpPr>
            <a:spLocks noGrp="1"/>
          </p:cNvSpPr>
          <p:nvPr>
            <p:ph type="title"/>
          </p:nvPr>
        </p:nvSpPr>
        <p:spPr>
          <a:xfrm>
            <a:off x="1097280" y="286603"/>
            <a:ext cx="10058400" cy="783245"/>
          </a:xfrm>
        </p:spPr>
        <p:txBody>
          <a:bodyPr/>
          <a:lstStyle/>
          <a:p>
            <a:r>
              <a:rPr lang="el-GR" dirty="0"/>
              <a:t>Το </a:t>
            </a:r>
            <a:r>
              <a:rPr lang="en-US" dirty="0"/>
              <a:t>brain drain (</a:t>
            </a:r>
            <a:r>
              <a:rPr lang="el-GR" dirty="0"/>
              <a:t>διαρροή εγκεφάλων)</a:t>
            </a:r>
          </a:p>
        </p:txBody>
      </p:sp>
      <p:sp>
        <p:nvSpPr>
          <p:cNvPr id="3" name="Θέση περιεχομένου 2">
            <a:extLst>
              <a:ext uri="{FF2B5EF4-FFF2-40B4-BE49-F238E27FC236}">
                <a16:creationId xmlns:a16="http://schemas.microsoft.com/office/drawing/2014/main" id="{62808347-817E-4DBF-B663-26FEEFE54FBD}"/>
              </a:ext>
            </a:extLst>
          </p:cNvPr>
          <p:cNvSpPr>
            <a:spLocks noGrp="1"/>
          </p:cNvSpPr>
          <p:nvPr>
            <p:ph idx="1"/>
          </p:nvPr>
        </p:nvSpPr>
        <p:spPr>
          <a:xfrm>
            <a:off x="57150" y="1747158"/>
            <a:ext cx="11870871" cy="4563836"/>
          </a:xfrm>
        </p:spPr>
        <p:txBody>
          <a:bodyPr/>
          <a:lstStyle/>
          <a:p>
            <a:r>
              <a:rPr lang="el-GR" dirty="0"/>
              <a:t>Μια από τις ισχυρότερες, αν όχι η πλέον ισχυρή και σύντομη χρονικά διαρροή εγκεφάλων (</a:t>
            </a:r>
            <a:r>
              <a:rPr lang="en-US" dirty="0"/>
              <a:t>brain drain</a:t>
            </a:r>
            <a:r>
              <a:rPr lang="el-GR" dirty="0"/>
              <a:t>) στην ευρωζώνη μέχρι σήμερα που αποτελεί:</a:t>
            </a:r>
          </a:p>
          <a:p>
            <a:r>
              <a:rPr lang="el-GR" b="1" i="1" dirty="0"/>
              <a:t>Δείκτη μακροοικονομικής ανισορροπίας</a:t>
            </a:r>
            <a:r>
              <a:rPr lang="el-GR" dirty="0"/>
              <a:t> και</a:t>
            </a:r>
          </a:p>
          <a:p>
            <a:r>
              <a:rPr lang="el-GR" b="1" i="1" dirty="0"/>
              <a:t>Αιτία τεχνητής μακροοικονομικής εξισορρόπησης</a:t>
            </a:r>
            <a:r>
              <a:rPr lang="el-GR" dirty="0"/>
              <a:t>, παρά την εθνική φύση της μέτρησης των μακροοικονομικών μεγεθών (γιατί π.χ. στην ανεργία δεν προστίθενται αυτοί οι «διαρρέοντες» στο εξωτερικό εργαζόμενοι) που παρεμποδίζει την κατανόηση της πραγματικής έκτασης του προβλήματος (και την απόσταση που χρειάζεται να </a:t>
            </a:r>
            <a:r>
              <a:rPr lang="el-GR" dirty="0" err="1"/>
              <a:t>διανυθεί</a:t>
            </a:r>
            <a:r>
              <a:rPr lang="el-GR" dirty="0"/>
              <a:t> για την επίλυσή του)</a:t>
            </a:r>
          </a:p>
          <a:p>
            <a:r>
              <a:rPr lang="el-GR" dirty="0"/>
              <a:t>Ταυτόχρονα: Ένα από τα </a:t>
            </a:r>
            <a:r>
              <a:rPr lang="el-GR" b="1" i="1" dirty="0"/>
              <a:t>κύρια κριτήρια-δείκτες</a:t>
            </a:r>
            <a:r>
              <a:rPr lang="el-GR" dirty="0"/>
              <a:t> για να θεωρηθεί ότι έχει ξεκινήσει και συνεχίζεται η διόρθωση της μακροοικονομικής ανισορροπίας </a:t>
            </a:r>
          </a:p>
          <a:p>
            <a:endParaRPr lang="el-GR" dirty="0"/>
          </a:p>
        </p:txBody>
      </p:sp>
      <p:sp>
        <p:nvSpPr>
          <p:cNvPr id="4" name="Θέση ημερομηνίας 3">
            <a:extLst>
              <a:ext uri="{FF2B5EF4-FFF2-40B4-BE49-F238E27FC236}">
                <a16:creationId xmlns:a16="http://schemas.microsoft.com/office/drawing/2014/main" id="{337285B7-1E9D-48A5-A379-D894F934CB69}"/>
              </a:ext>
            </a:extLst>
          </p:cNvPr>
          <p:cNvSpPr>
            <a:spLocks noGrp="1"/>
          </p:cNvSpPr>
          <p:nvPr>
            <p:ph type="dt" sz="half" idx="10"/>
          </p:nvPr>
        </p:nvSpPr>
        <p:spPr/>
        <p:txBody>
          <a:bodyPr/>
          <a:lstStyle/>
          <a:p>
            <a:fld id="{5FDA523C-810B-4E0A-A2FB-E5DE8DB0FFB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A24A1E4D-DE36-4D77-BABD-F2454E583F05}"/>
              </a:ext>
            </a:extLst>
          </p:cNvPr>
          <p:cNvSpPr>
            <a:spLocks noGrp="1"/>
          </p:cNvSpPr>
          <p:nvPr>
            <p:ph type="sldNum" sz="quarter" idx="12"/>
          </p:nvPr>
        </p:nvSpPr>
        <p:spPr/>
        <p:txBody>
          <a:bodyPr/>
          <a:lstStyle/>
          <a:p>
            <a:fld id="{0422F922-4DA1-4E02-8BB9-5948E49598FC}" type="slidenum">
              <a:rPr lang="el-GR" smtClean="0"/>
              <a:t>6</a:t>
            </a:fld>
            <a:endParaRPr lang="el-GR"/>
          </a:p>
        </p:txBody>
      </p:sp>
    </p:spTree>
    <p:extLst>
      <p:ext uri="{BB962C8B-B14F-4D97-AF65-F5344CB8AC3E}">
        <p14:creationId xmlns:p14="http://schemas.microsoft.com/office/powerpoint/2010/main" val="2092448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25D212-B994-4001-8518-51B24754F44A}"/>
              </a:ext>
            </a:extLst>
          </p:cNvPr>
          <p:cNvSpPr>
            <a:spLocks noGrp="1"/>
          </p:cNvSpPr>
          <p:nvPr>
            <p:ph type="title"/>
          </p:nvPr>
        </p:nvSpPr>
        <p:spPr/>
        <p:txBody>
          <a:bodyPr/>
          <a:lstStyle/>
          <a:p>
            <a:r>
              <a:rPr lang="el-GR" dirty="0"/>
              <a:t>Εφαρμογή της πολιτικής για την ανάπτυξη του Ελληνικού κράτους</a:t>
            </a:r>
          </a:p>
        </p:txBody>
      </p:sp>
      <p:sp>
        <p:nvSpPr>
          <p:cNvPr id="3" name="Θέση περιεχομένου 2">
            <a:extLst>
              <a:ext uri="{FF2B5EF4-FFF2-40B4-BE49-F238E27FC236}">
                <a16:creationId xmlns:a16="http://schemas.microsoft.com/office/drawing/2014/main" id="{8BDF13FD-5694-429E-AC77-34362DD8B576}"/>
              </a:ext>
            </a:extLst>
          </p:cNvPr>
          <p:cNvSpPr>
            <a:spLocks noGrp="1"/>
          </p:cNvSpPr>
          <p:nvPr>
            <p:ph idx="1"/>
          </p:nvPr>
        </p:nvSpPr>
        <p:spPr/>
        <p:txBody>
          <a:bodyPr/>
          <a:lstStyle/>
          <a:p>
            <a:r>
              <a:rPr lang="el-GR" dirty="0"/>
              <a:t>Για το σχεδιασμό της πολιτικής και τη διάθεση πόρων δείτε πίνακες 3.5-3.16 του βιβλίου</a:t>
            </a:r>
          </a:p>
          <a:p>
            <a:r>
              <a:rPr lang="el-GR" dirty="0"/>
              <a:t>Δείτε ένα πιο πρόσφατο παράδειγμα στο </a:t>
            </a:r>
            <a:r>
              <a:rPr lang="en-US" dirty="0">
                <a:hlinkClick r:id="rId2"/>
              </a:rPr>
              <a:t>https://anaptyxi.gov.gr/el-gr/</a:t>
            </a:r>
            <a:r>
              <a:rPr lang="el-GR" dirty="0"/>
              <a:t> </a:t>
            </a:r>
          </a:p>
          <a:p>
            <a:r>
              <a:rPr lang="el-GR" dirty="0"/>
              <a:t>Όπου παρουσιάζεται το ΕΣΠΑ 2014-2020, τα εγκεκριμένε έργα σε ολόκληρη τη χώρα, οι θεματικοί στόχοι (των οποίων γίνεται ανάλυση) και η διαχρονική απορρόφηση των κονδυλίων</a:t>
            </a:r>
          </a:p>
          <a:p>
            <a:endParaRPr lang="el-GR" dirty="0"/>
          </a:p>
          <a:p>
            <a:r>
              <a:rPr lang="el-GR" dirty="0"/>
              <a:t>Για αποτελέσματα των αξιολογήσεων δείτε πίνακας 3.23 του βιβλίου</a:t>
            </a:r>
          </a:p>
        </p:txBody>
      </p:sp>
      <p:sp>
        <p:nvSpPr>
          <p:cNvPr id="4" name="Θέση ημερομηνίας 3">
            <a:extLst>
              <a:ext uri="{FF2B5EF4-FFF2-40B4-BE49-F238E27FC236}">
                <a16:creationId xmlns:a16="http://schemas.microsoft.com/office/drawing/2014/main" id="{B6DF5F37-80C0-4678-819B-6E5AFAB7A404}"/>
              </a:ext>
            </a:extLst>
          </p:cNvPr>
          <p:cNvSpPr>
            <a:spLocks noGrp="1"/>
          </p:cNvSpPr>
          <p:nvPr>
            <p:ph type="dt" sz="half" idx="10"/>
          </p:nvPr>
        </p:nvSpPr>
        <p:spPr/>
        <p:txBody>
          <a:bodyPr/>
          <a:lstStyle/>
          <a:p>
            <a:fld id="{DFF5963D-CEF0-420E-91C3-F7F72B9714F1}"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431F3BEA-A229-4775-B515-5FA92573CFBD}"/>
              </a:ext>
            </a:extLst>
          </p:cNvPr>
          <p:cNvSpPr>
            <a:spLocks noGrp="1"/>
          </p:cNvSpPr>
          <p:nvPr>
            <p:ph type="sldNum" sz="quarter" idx="12"/>
          </p:nvPr>
        </p:nvSpPr>
        <p:spPr/>
        <p:txBody>
          <a:bodyPr/>
          <a:lstStyle/>
          <a:p>
            <a:fld id="{0422F922-4DA1-4E02-8BB9-5948E49598FC}" type="slidenum">
              <a:rPr lang="el-GR" smtClean="0"/>
              <a:t>60</a:t>
            </a:fld>
            <a:endParaRPr lang="el-GR"/>
          </a:p>
        </p:txBody>
      </p:sp>
    </p:spTree>
    <p:extLst>
      <p:ext uri="{BB962C8B-B14F-4D97-AF65-F5344CB8AC3E}">
        <p14:creationId xmlns:p14="http://schemas.microsoft.com/office/powerpoint/2010/main" val="328123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69949A-AC05-4D06-9B89-098ECCE8520D}"/>
              </a:ext>
            </a:extLst>
          </p:cNvPr>
          <p:cNvSpPr>
            <a:spLocks noGrp="1"/>
          </p:cNvSpPr>
          <p:nvPr>
            <p:ph type="title"/>
          </p:nvPr>
        </p:nvSpPr>
        <p:spPr>
          <a:xfrm>
            <a:off x="5593080" y="269965"/>
            <a:ext cx="5905500" cy="1059180"/>
          </a:xfrm>
        </p:spPr>
        <p:txBody>
          <a:bodyPr>
            <a:normAutofit fontScale="90000"/>
          </a:bodyPr>
          <a:lstStyle/>
          <a:p>
            <a:r>
              <a:rPr lang="el-GR" sz="3600" dirty="0"/>
              <a:t>Μεγάλη υστέρηση/πρόβλημα </a:t>
            </a:r>
            <a:br>
              <a:rPr lang="el-GR" sz="3600" dirty="0"/>
            </a:br>
            <a:r>
              <a:rPr lang="el-GR" sz="3600" dirty="0"/>
              <a:t>στην απορρόφηση των κονδυλίων</a:t>
            </a:r>
          </a:p>
        </p:txBody>
      </p:sp>
      <p:pic>
        <p:nvPicPr>
          <p:cNvPr id="5" name="Θέση περιεχομένου 4">
            <a:extLst>
              <a:ext uri="{FF2B5EF4-FFF2-40B4-BE49-F238E27FC236}">
                <a16:creationId xmlns:a16="http://schemas.microsoft.com/office/drawing/2014/main" id="{A8E4DE0A-6B9E-4F5D-BE6D-4193267B2B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 y="899160"/>
            <a:ext cx="5102003" cy="5274629"/>
          </a:xfrm>
        </p:spPr>
      </p:pic>
      <p:sp>
        <p:nvSpPr>
          <p:cNvPr id="6" name="TextBox 5">
            <a:extLst>
              <a:ext uri="{FF2B5EF4-FFF2-40B4-BE49-F238E27FC236}">
                <a16:creationId xmlns:a16="http://schemas.microsoft.com/office/drawing/2014/main" id="{CC3EA8C5-006A-4967-A59C-F7D924CF15C3}"/>
              </a:ext>
            </a:extLst>
          </p:cNvPr>
          <p:cNvSpPr txBox="1"/>
          <p:nvPr/>
        </p:nvSpPr>
        <p:spPr>
          <a:xfrm>
            <a:off x="5391563" y="1792472"/>
            <a:ext cx="6642594" cy="4524315"/>
          </a:xfrm>
          <a:prstGeom prst="rect">
            <a:avLst/>
          </a:prstGeom>
          <a:noFill/>
        </p:spPr>
        <p:txBody>
          <a:bodyPr wrap="square" rtlCol="0">
            <a:spAutoFit/>
          </a:bodyPr>
          <a:lstStyle/>
          <a:p>
            <a:pPr marL="285750" indent="-285750">
              <a:buFont typeface="Arial" panose="020B0604020202020204" pitchFamily="34" charset="0"/>
              <a:buChar char="•"/>
            </a:pPr>
            <a:r>
              <a:rPr lang="el-GR" dirty="0"/>
              <a:t>Σε όλα τα εκτελούμενα προγράμματα για την περίοδο 2000-2006, μέχρι το Σεπτέμβριο του, η χώρα μας δεν είχε απορροφήσει ούτε το 50% των διατιθέμενων πόρων</a:t>
            </a:r>
          </a:p>
          <a:p>
            <a:endParaRPr lang="el-GR" dirty="0"/>
          </a:p>
          <a:p>
            <a:pPr marL="285750" indent="-285750">
              <a:buFont typeface="Arial" panose="020B0604020202020204" pitchFamily="34" charset="0"/>
              <a:buChar char="•"/>
            </a:pPr>
            <a:r>
              <a:rPr lang="el-GR" dirty="0"/>
              <a:t>Το παράδειγμα είναι </a:t>
            </a:r>
            <a:r>
              <a:rPr lang="el-GR" b="1" i="1" dirty="0"/>
              <a:t>ενδεικτικό</a:t>
            </a:r>
            <a:r>
              <a:rPr lang="el-GR" dirty="0"/>
              <a:t> </a:t>
            </a:r>
          </a:p>
          <a:p>
            <a:endParaRPr lang="el-GR" dirty="0"/>
          </a:p>
          <a:p>
            <a:pPr marL="285750" indent="-285750">
              <a:buFont typeface="Arial" panose="020B0604020202020204" pitchFamily="34" charset="0"/>
              <a:buChar char="•"/>
            </a:pPr>
            <a:r>
              <a:rPr lang="el-GR" dirty="0"/>
              <a:t>Επίσης, δεν έχει μελετηθεί σε ποια έτη καταγράφεται η εθνική (δημόσια) συμμετοχή/δαπάνη</a:t>
            </a:r>
          </a:p>
          <a:p>
            <a:endParaRPr lang="el-GR" dirty="0"/>
          </a:p>
          <a:p>
            <a:pPr marL="285750" indent="-285750">
              <a:buFont typeface="Arial" panose="020B0604020202020204" pitchFamily="34" charset="0"/>
              <a:buChar char="•"/>
            </a:pPr>
            <a:r>
              <a:rPr lang="el-GR" dirty="0"/>
              <a:t>Το πρόβλημα συνδέεται με τις διαρκείς αλλαγές που χρειάζεται να γίνουν σε φορείς και θεσμούς που θα υλοποιήσουν τα έργα και στην ανάγκη εξοικείωσης με τις νέες πολιτικές που εισάγονται</a:t>
            </a:r>
          </a:p>
          <a:p>
            <a:endParaRPr lang="el-GR" dirty="0"/>
          </a:p>
          <a:p>
            <a:pPr marL="285750" indent="-285750">
              <a:buFont typeface="Arial" panose="020B0604020202020204" pitchFamily="34" charset="0"/>
              <a:buChar char="•"/>
            </a:pPr>
            <a:r>
              <a:rPr lang="el-GR" dirty="0"/>
              <a:t>Δείτε πόσο χαμηλά βρίσκεται το πρόγραμμα για την Ανταγωνιστικότητα, την περίοδο που ήταν απολύτως αναγκαίο να έχει σχεδόν ολοκληρωθεί (λόγω της ένταξης στην ΟΝΕ)</a:t>
            </a:r>
          </a:p>
        </p:txBody>
      </p:sp>
      <p:sp>
        <p:nvSpPr>
          <p:cNvPr id="7" name="Θέση ημερομηνίας 6">
            <a:extLst>
              <a:ext uri="{FF2B5EF4-FFF2-40B4-BE49-F238E27FC236}">
                <a16:creationId xmlns:a16="http://schemas.microsoft.com/office/drawing/2014/main" id="{833DDA19-0C25-45CD-BEE3-31163506D809}"/>
              </a:ext>
            </a:extLst>
          </p:cNvPr>
          <p:cNvSpPr>
            <a:spLocks noGrp="1"/>
          </p:cNvSpPr>
          <p:nvPr>
            <p:ph type="dt" sz="half" idx="10"/>
          </p:nvPr>
        </p:nvSpPr>
        <p:spPr/>
        <p:txBody>
          <a:bodyPr/>
          <a:lstStyle/>
          <a:p>
            <a:fld id="{F7E7487C-3061-4A16-9B67-EF122C1FAC5B}"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2034E3CB-6985-46DA-8438-B3D4CFA74403}"/>
              </a:ext>
            </a:extLst>
          </p:cNvPr>
          <p:cNvSpPr>
            <a:spLocks noGrp="1"/>
          </p:cNvSpPr>
          <p:nvPr>
            <p:ph type="sldNum" sz="quarter" idx="12"/>
          </p:nvPr>
        </p:nvSpPr>
        <p:spPr/>
        <p:txBody>
          <a:bodyPr/>
          <a:lstStyle/>
          <a:p>
            <a:fld id="{0422F922-4DA1-4E02-8BB9-5948E49598FC}" type="slidenum">
              <a:rPr lang="el-GR" smtClean="0"/>
              <a:t>61</a:t>
            </a:fld>
            <a:endParaRPr lang="el-GR"/>
          </a:p>
        </p:txBody>
      </p:sp>
    </p:spTree>
    <p:extLst>
      <p:ext uri="{BB962C8B-B14F-4D97-AF65-F5344CB8AC3E}">
        <p14:creationId xmlns:p14="http://schemas.microsoft.com/office/powerpoint/2010/main" val="3299738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016403-E3FE-4176-A8D2-0844CCFCF45E}"/>
              </a:ext>
            </a:extLst>
          </p:cNvPr>
          <p:cNvSpPr>
            <a:spLocks noGrp="1"/>
          </p:cNvSpPr>
          <p:nvPr>
            <p:ph type="title"/>
          </p:nvPr>
        </p:nvSpPr>
        <p:spPr>
          <a:xfrm>
            <a:off x="638896" y="541842"/>
            <a:ext cx="10914207" cy="894127"/>
          </a:xfrm>
        </p:spPr>
        <p:txBody>
          <a:bodyPr>
            <a:normAutofit fontScale="90000"/>
          </a:bodyPr>
          <a:lstStyle/>
          <a:p>
            <a:r>
              <a:rPr lang="el-GR" dirty="0"/>
              <a:t>Ένα σοβαρό πρόβλημα, διαχρονικής φύσης που παραμένει δισεπίλυτο</a:t>
            </a:r>
          </a:p>
        </p:txBody>
      </p:sp>
      <p:sp>
        <p:nvSpPr>
          <p:cNvPr id="3" name="Θέση περιεχομένου 2">
            <a:extLst>
              <a:ext uri="{FF2B5EF4-FFF2-40B4-BE49-F238E27FC236}">
                <a16:creationId xmlns:a16="http://schemas.microsoft.com/office/drawing/2014/main" id="{8324F2C6-20A5-4AB2-9939-B13284983AD5}"/>
              </a:ext>
            </a:extLst>
          </p:cNvPr>
          <p:cNvSpPr>
            <a:spLocks noGrp="1"/>
          </p:cNvSpPr>
          <p:nvPr>
            <p:ph idx="1"/>
          </p:nvPr>
        </p:nvSpPr>
        <p:spPr>
          <a:xfrm>
            <a:off x="399495" y="1793289"/>
            <a:ext cx="11532093" cy="4279037"/>
          </a:xfrm>
        </p:spPr>
        <p:txBody>
          <a:bodyPr/>
          <a:lstStyle/>
          <a:p>
            <a:r>
              <a:rPr lang="el-GR" dirty="0"/>
              <a:t>Ο παραπάνω πίνακας ανέδειξε ένα σοβαρό πρόβλημα σε σχέση με την κρίση</a:t>
            </a:r>
          </a:p>
          <a:p>
            <a:r>
              <a:rPr lang="el-GR" dirty="0"/>
              <a:t>Την στιγμή ακριβώς του πρώτου σταδίου συμμετοχής της Ελληνικής οικονομίας στην ΟΝΕ και ενώ ο ανταγωνισμός οξύνεται (από τις </a:t>
            </a:r>
            <a:r>
              <a:rPr lang="el-GR" dirty="0" err="1"/>
              <a:t>νεοεισερχόμενες</a:t>
            </a:r>
            <a:r>
              <a:rPr lang="el-GR" dirty="0"/>
              <a:t> το 2005 χώρες της Κεντρικής και Ανατολικής Ευρώπης καθώς και τη Γερμανία) η χώρα μας αδυνατεί να απορροφήσει τα κονδύλια που έχει η ίδια σχεδιάσει να διαθέσει για την ανάπτυξη της και τα οποία θεωρούνται καθοριστικά για την ανάπτυξή της.</a:t>
            </a:r>
          </a:p>
          <a:p>
            <a:r>
              <a:rPr lang="el-GR" dirty="0"/>
              <a:t>Ας θυμηθούμε, ως πρόσθετη αιτία καθυστέρησης, τη διοργάνωση των Ολυμπιακών Αγώνων το 2004 (καθώς και τις εκλογές το 2004 που πάντοτε καθυστερούν την εφαρμογή των προγραμμάτων ανάπτυξης)</a:t>
            </a:r>
          </a:p>
          <a:p>
            <a:r>
              <a:rPr lang="el-GR" dirty="0"/>
              <a:t>Ωστόσο για τη χώρα μας το πρόβλημα έχει μακρύτερες ρίζες και συνδέεται με την αποβιομηχάνιση και την σταδιακή συρρίκνωση του παραγωγικού ιστού ήδη από το 1970, συνδέεται με την παγκοσμιοποίηση, την ανάδειξη των λιγότερο αναπτυγμένων παγκοσμίως οικονομιών, την μεταφορά των εργοστασίων βιομηχανίας σε χώρες χαμηλού κόστους  </a:t>
            </a:r>
          </a:p>
          <a:p>
            <a:endParaRPr lang="el-GR" dirty="0"/>
          </a:p>
        </p:txBody>
      </p:sp>
      <p:sp>
        <p:nvSpPr>
          <p:cNvPr id="4" name="Θέση ημερομηνίας 3">
            <a:extLst>
              <a:ext uri="{FF2B5EF4-FFF2-40B4-BE49-F238E27FC236}">
                <a16:creationId xmlns:a16="http://schemas.microsoft.com/office/drawing/2014/main" id="{064D834C-8301-4235-9ABB-CCE55720391F}"/>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866B84D0-E516-451D-9F21-4AD30CE1B17D}"/>
              </a:ext>
            </a:extLst>
          </p:cNvPr>
          <p:cNvSpPr>
            <a:spLocks noGrp="1"/>
          </p:cNvSpPr>
          <p:nvPr>
            <p:ph type="sldNum" sz="quarter" idx="12"/>
          </p:nvPr>
        </p:nvSpPr>
        <p:spPr/>
        <p:txBody>
          <a:bodyPr/>
          <a:lstStyle/>
          <a:p>
            <a:fld id="{0422F922-4DA1-4E02-8BB9-5948E49598FC}" type="slidenum">
              <a:rPr lang="el-GR" smtClean="0"/>
              <a:t>62</a:t>
            </a:fld>
            <a:endParaRPr lang="el-GR"/>
          </a:p>
        </p:txBody>
      </p:sp>
    </p:spTree>
    <p:extLst>
      <p:ext uri="{BB962C8B-B14F-4D97-AF65-F5344CB8AC3E}">
        <p14:creationId xmlns:p14="http://schemas.microsoft.com/office/powerpoint/2010/main" val="2341896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B07280-5260-477D-B5FA-00435B26E1FE}"/>
              </a:ext>
            </a:extLst>
          </p:cNvPr>
          <p:cNvSpPr>
            <a:spLocks noGrp="1"/>
          </p:cNvSpPr>
          <p:nvPr>
            <p:ph type="title"/>
          </p:nvPr>
        </p:nvSpPr>
        <p:spPr>
          <a:xfrm>
            <a:off x="1097280" y="286603"/>
            <a:ext cx="10058400" cy="1161197"/>
          </a:xfrm>
        </p:spPr>
        <p:txBody>
          <a:bodyPr>
            <a:normAutofit fontScale="90000"/>
          </a:bodyPr>
          <a:lstStyle/>
          <a:p>
            <a:pPr algn="ctr"/>
            <a:r>
              <a:rPr lang="el-GR" sz="3600" dirty="0"/>
              <a:t>Συρρίκνωση των Ελληνικών βιομηχανικών ΜΜΕ</a:t>
            </a:r>
            <a:br>
              <a:rPr lang="el-GR" sz="3600" dirty="0"/>
            </a:br>
            <a:r>
              <a:rPr lang="el-GR" sz="3600" dirty="0"/>
              <a:t> και μεγάλων επιχειρήσεων</a:t>
            </a:r>
            <a:r>
              <a:rPr lang="en-US" sz="3600" dirty="0"/>
              <a:t> </a:t>
            </a:r>
            <a:r>
              <a:rPr lang="el-GR" sz="3600" dirty="0"/>
              <a:t>σε αριθμό, αύξηση πωλήσεων</a:t>
            </a:r>
          </a:p>
        </p:txBody>
      </p:sp>
      <p:pic>
        <p:nvPicPr>
          <p:cNvPr id="7" name="Εικόνα 6">
            <a:extLst>
              <a:ext uri="{FF2B5EF4-FFF2-40B4-BE49-F238E27FC236}">
                <a16:creationId xmlns:a16="http://schemas.microsoft.com/office/drawing/2014/main" id="{FB1FDF6D-88E4-4E9A-BCE1-535F87CD1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635" y="1555210"/>
            <a:ext cx="5425819" cy="3871801"/>
          </a:xfrm>
          <a:prstGeom prst="rect">
            <a:avLst/>
          </a:prstGeom>
        </p:spPr>
      </p:pic>
      <p:pic>
        <p:nvPicPr>
          <p:cNvPr id="11" name="Θέση περιεχομένου 10">
            <a:extLst>
              <a:ext uri="{FF2B5EF4-FFF2-40B4-BE49-F238E27FC236}">
                <a16:creationId xmlns:a16="http://schemas.microsoft.com/office/drawing/2014/main" id="{02D0139A-EC77-4107-BE54-A83C49D011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 y="1555210"/>
            <a:ext cx="6614755" cy="3747580"/>
          </a:xfrm>
        </p:spPr>
      </p:pic>
      <p:sp>
        <p:nvSpPr>
          <p:cNvPr id="12" name="Θέση ημερομηνίας 11">
            <a:extLst>
              <a:ext uri="{FF2B5EF4-FFF2-40B4-BE49-F238E27FC236}">
                <a16:creationId xmlns:a16="http://schemas.microsoft.com/office/drawing/2014/main" id="{DF49757D-58E5-445E-B8F2-9986860A858E}"/>
              </a:ext>
            </a:extLst>
          </p:cNvPr>
          <p:cNvSpPr>
            <a:spLocks noGrp="1"/>
          </p:cNvSpPr>
          <p:nvPr>
            <p:ph type="dt" sz="half" idx="10"/>
          </p:nvPr>
        </p:nvSpPr>
        <p:spPr/>
        <p:txBody>
          <a:bodyPr/>
          <a:lstStyle/>
          <a:p>
            <a:fld id="{955B797C-A6B6-4DC0-9313-EA6D0BBF3F7F}" type="datetime1">
              <a:rPr lang="el-GR" smtClean="0"/>
              <a:t>15/4/2022</a:t>
            </a:fld>
            <a:endParaRPr lang="el-GR"/>
          </a:p>
        </p:txBody>
      </p:sp>
      <p:sp>
        <p:nvSpPr>
          <p:cNvPr id="13" name="Θέση αριθμού διαφάνειας 12">
            <a:extLst>
              <a:ext uri="{FF2B5EF4-FFF2-40B4-BE49-F238E27FC236}">
                <a16:creationId xmlns:a16="http://schemas.microsoft.com/office/drawing/2014/main" id="{5BE7ADDC-DAAE-4886-A394-E40CC242EF80}"/>
              </a:ext>
            </a:extLst>
          </p:cNvPr>
          <p:cNvSpPr>
            <a:spLocks noGrp="1"/>
          </p:cNvSpPr>
          <p:nvPr>
            <p:ph type="sldNum" sz="quarter" idx="12"/>
          </p:nvPr>
        </p:nvSpPr>
        <p:spPr/>
        <p:txBody>
          <a:bodyPr/>
          <a:lstStyle/>
          <a:p>
            <a:fld id="{0422F922-4DA1-4E02-8BB9-5948E49598FC}" type="slidenum">
              <a:rPr lang="el-GR" smtClean="0"/>
              <a:t>63</a:t>
            </a:fld>
            <a:endParaRPr lang="el-GR"/>
          </a:p>
        </p:txBody>
      </p:sp>
    </p:spTree>
    <p:extLst>
      <p:ext uri="{BB962C8B-B14F-4D97-AF65-F5344CB8AC3E}">
        <p14:creationId xmlns:p14="http://schemas.microsoft.com/office/powerpoint/2010/main" val="4229349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A6A968-7E77-4E2D-81A9-43CC26769FC6}"/>
              </a:ext>
            </a:extLst>
          </p:cNvPr>
          <p:cNvSpPr>
            <a:spLocks noGrp="1"/>
          </p:cNvSpPr>
          <p:nvPr>
            <p:ph type="title"/>
          </p:nvPr>
        </p:nvSpPr>
        <p:spPr>
          <a:xfrm>
            <a:off x="6096000" y="701131"/>
            <a:ext cx="5730240" cy="1993301"/>
          </a:xfrm>
        </p:spPr>
        <p:txBody>
          <a:bodyPr>
            <a:noAutofit/>
          </a:bodyPr>
          <a:lstStyle/>
          <a:p>
            <a:r>
              <a:rPr lang="el-GR" sz="3600" dirty="0"/>
              <a:t>Ανά επιχείρηση αξία πωλήσεων και ποσότητα πωλήσεων, βιομηχανικές ΜΜΕ, 1993-2005</a:t>
            </a:r>
          </a:p>
        </p:txBody>
      </p:sp>
      <p:pic>
        <p:nvPicPr>
          <p:cNvPr id="5" name="Θέση περιεχομένου 4">
            <a:extLst>
              <a:ext uri="{FF2B5EF4-FFF2-40B4-BE49-F238E27FC236}">
                <a16:creationId xmlns:a16="http://schemas.microsoft.com/office/drawing/2014/main" id="{08A4A564-5C17-4023-A952-02112E205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205728" cy="6327648"/>
          </a:xfrm>
        </p:spPr>
      </p:pic>
      <p:sp>
        <p:nvSpPr>
          <p:cNvPr id="6" name="TextBox 5">
            <a:extLst>
              <a:ext uri="{FF2B5EF4-FFF2-40B4-BE49-F238E27FC236}">
                <a16:creationId xmlns:a16="http://schemas.microsoft.com/office/drawing/2014/main" id="{C2559DC5-B22E-4C90-94AE-7C4B8431F7C6}"/>
              </a:ext>
            </a:extLst>
          </p:cNvPr>
          <p:cNvSpPr txBox="1"/>
          <p:nvPr/>
        </p:nvSpPr>
        <p:spPr>
          <a:xfrm>
            <a:off x="6205728" y="3200400"/>
            <a:ext cx="5230368" cy="1477328"/>
          </a:xfrm>
          <a:prstGeom prst="rect">
            <a:avLst/>
          </a:prstGeom>
          <a:noFill/>
        </p:spPr>
        <p:txBody>
          <a:bodyPr wrap="square" rtlCol="0">
            <a:spAutoFit/>
          </a:bodyPr>
          <a:lstStyle/>
          <a:p>
            <a:r>
              <a:rPr lang="el-GR" dirty="0"/>
              <a:t>Παρατηρείται ότι μέσα στην κρίση η αξία των πωλήσεων αυξάνεται κατακόρυφα </a:t>
            </a:r>
          </a:p>
          <a:p>
            <a:endParaRPr lang="el-GR" dirty="0"/>
          </a:p>
          <a:p>
            <a:r>
              <a:rPr lang="el-GR" dirty="0"/>
              <a:t>Πιθανές αιτίες: μεγαλύτερη συγκέντρωση στον κλάδο, συρρίκνωση μεγεθών, έξοδο πολλών)</a:t>
            </a:r>
          </a:p>
        </p:txBody>
      </p:sp>
      <p:sp>
        <p:nvSpPr>
          <p:cNvPr id="7" name="Θέση ημερομηνίας 6">
            <a:extLst>
              <a:ext uri="{FF2B5EF4-FFF2-40B4-BE49-F238E27FC236}">
                <a16:creationId xmlns:a16="http://schemas.microsoft.com/office/drawing/2014/main" id="{98EE932C-12C7-448F-A226-96BD630F5A29}"/>
              </a:ext>
            </a:extLst>
          </p:cNvPr>
          <p:cNvSpPr>
            <a:spLocks noGrp="1"/>
          </p:cNvSpPr>
          <p:nvPr>
            <p:ph type="dt" sz="half" idx="10"/>
          </p:nvPr>
        </p:nvSpPr>
        <p:spPr/>
        <p:txBody>
          <a:bodyPr/>
          <a:lstStyle/>
          <a:p>
            <a:fld id="{B59955EB-C708-4344-A204-93367AADBC82}"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34B985DA-3E0F-4BA6-A650-F2B13708F894}"/>
              </a:ext>
            </a:extLst>
          </p:cNvPr>
          <p:cNvSpPr>
            <a:spLocks noGrp="1"/>
          </p:cNvSpPr>
          <p:nvPr>
            <p:ph type="sldNum" sz="quarter" idx="12"/>
          </p:nvPr>
        </p:nvSpPr>
        <p:spPr/>
        <p:txBody>
          <a:bodyPr/>
          <a:lstStyle/>
          <a:p>
            <a:fld id="{0422F922-4DA1-4E02-8BB9-5948E49598FC}" type="slidenum">
              <a:rPr lang="el-GR" smtClean="0"/>
              <a:t>64</a:t>
            </a:fld>
            <a:endParaRPr lang="el-GR"/>
          </a:p>
        </p:txBody>
      </p:sp>
    </p:spTree>
    <p:extLst>
      <p:ext uri="{BB962C8B-B14F-4D97-AF65-F5344CB8AC3E}">
        <p14:creationId xmlns:p14="http://schemas.microsoft.com/office/powerpoint/2010/main" val="4023356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68FD5B-071F-4C8A-BEA5-D18B1AE9C77C}"/>
              </a:ext>
            </a:extLst>
          </p:cNvPr>
          <p:cNvSpPr>
            <a:spLocks noGrp="1"/>
          </p:cNvSpPr>
          <p:nvPr>
            <p:ph type="title"/>
          </p:nvPr>
        </p:nvSpPr>
        <p:spPr>
          <a:xfrm>
            <a:off x="1097280" y="286604"/>
            <a:ext cx="10058400" cy="968440"/>
          </a:xfrm>
        </p:spPr>
        <p:txBody>
          <a:bodyPr/>
          <a:lstStyle/>
          <a:p>
            <a:r>
              <a:rPr lang="el-GR" dirty="0"/>
              <a:t>Βιομηχανική παραγωγή σε πτώση </a:t>
            </a:r>
          </a:p>
        </p:txBody>
      </p:sp>
      <p:sp>
        <p:nvSpPr>
          <p:cNvPr id="3" name="Θέση περιεχομένου 2">
            <a:extLst>
              <a:ext uri="{FF2B5EF4-FFF2-40B4-BE49-F238E27FC236}">
                <a16:creationId xmlns:a16="http://schemas.microsoft.com/office/drawing/2014/main" id="{25E04A73-82C9-4519-A45F-847BFA5A0AA1}"/>
              </a:ext>
            </a:extLst>
          </p:cNvPr>
          <p:cNvSpPr>
            <a:spLocks noGrp="1"/>
          </p:cNvSpPr>
          <p:nvPr>
            <p:ph idx="1"/>
          </p:nvPr>
        </p:nvSpPr>
        <p:spPr/>
        <p:txBody>
          <a:bodyPr/>
          <a:lstStyle/>
          <a:p>
            <a:endParaRPr lang="el-GR"/>
          </a:p>
        </p:txBody>
      </p:sp>
      <p:sp>
        <p:nvSpPr>
          <p:cNvPr id="4" name="Θέση ημερομηνίας 3">
            <a:extLst>
              <a:ext uri="{FF2B5EF4-FFF2-40B4-BE49-F238E27FC236}">
                <a16:creationId xmlns:a16="http://schemas.microsoft.com/office/drawing/2014/main" id="{06F5DB74-F454-4967-816B-DE72C029E6EA}"/>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ACDA0120-B594-439A-A99A-84B0E38929C0}"/>
              </a:ext>
            </a:extLst>
          </p:cNvPr>
          <p:cNvSpPr>
            <a:spLocks noGrp="1"/>
          </p:cNvSpPr>
          <p:nvPr>
            <p:ph type="sldNum" sz="quarter" idx="12"/>
          </p:nvPr>
        </p:nvSpPr>
        <p:spPr/>
        <p:txBody>
          <a:bodyPr/>
          <a:lstStyle/>
          <a:p>
            <a:fld id="{0422F922-4DA1-4E02-8BB9-5948E49598FC}" type="slidenum">
              <a:rPr lang="el-GR" smtClean="0"/>
              <a:t>65</a:t>
            </a:fld>
            <a:endParaRPr lang="el-GR"/>
          </a:p>
        </p:txBody>
      </p:sp>
      <p:pic>
        <p:nvPicPr>
          <p:cNvPr id="7" name="Εικόνα 6">
            <a:extLst>
              <a:ext uri="{FF2B5EF4-FFF2-40B4-BE49-F238E27FC236}">
                <a16:creationId xmlns:a16="http://schemas.microsoft.com/office/drawing/2014/main" id="{CE5EA096-B138-41D5-851D-3C5F8CE1A39D}"/>
              </a:ext>
            </a:extLst>
          </p:cNvPr>
          <p:cNvPicPr>
            <a:picLocks noChangeAspect="1"/>
          </p:cNvPicPr>
          <p:nvPr/>
        </p:nvPicPr>
        <p:blipFill>
          <a:blip r:embed="rId2"/>
          <a:stretch>
            <a:fillRect/>
          </a:stretch>
        </p:blipFill>
        <p:spPr>
          <a:xfrm>
            <a:off x="1097280" y="1845734"/>
            <a:ext cx="5030054" cy="3894954"/>
          </a:xfrm>
          <a:prstGeom prst="rect">
            <a:avLst/>
          </a:prstGeom>
        </p:spPr>
      </p:pic>
    </p:spTree>
    <p:extLst>
      <p:ext uri="{BB962C8B-B14F-4D97-AF65-F5344CB8AC3E}">
        <p14:creationId xmlns:p14="http://schemas.microsoft.com/office/powerpoint/2010/main" val="14879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AF18E8-93A3-4DB7-9A43-A35AABA0B0A7}"/>
              </a:ext>
            </a:extLst>
          </p:cNvPr>
          <p:cNvSpPr>
            <a:spLocks noGrp="1"/>
          </p:cNvSpPr>
          <p:nvPr>
            <p:ph type="title"/>
          </p:nvPr>
        </p:nvSpPr>
        <p:spPr>
          <a:xfrm>
            <a:off x="1097280" y="286604"/>
            <a:ext cx="10058400" cy="968439"/>
          </a:xfrm>
        </p:spPr>
        <p:txBody>
          <a:bodyPr>
            <a:normAutofit fontScale="90000"/>
          </a:bodyPr>
          <a:lstStyle/>
          <a:p>
            <a:r>
              <a:rPr lang="el-GR" dirty="0"/>
              <a:t>Συμμετοχή εργαζομένων και προστιθέμενη αξία, ανά μέγεθος επιχείρησης</a:t>
            </a:r>
          </a:p>
        </p:txBody>
      </p:sp>
      <p:sp>
        <p:nvSpPr>
          <p:cNvPr id="3" name="Θέση περιεχομένου 2">
            <a:extLst>
              <a:ext uri="{FF2B5EF4-FFF2-40B4-BE49-F238E27FC236}">
                <a16:creationId xmlns:a16="http://schemas.microsoft.com/office/drawing/2014/main" id="{C6998EC4-D50F-482E-95BB-8DCB126BA3A3}"/>
              </a:ext>
            </a:extLst>
          </p:cNvPr>
          <p:cNvSpPr>
            <a:spLocks noGrp="1"/>
          </p:cNvSpPr>
          <p:nvPr>
            <p:ph idx="1"/>
          </p:nvPr>
        </p:nvSpPr>
        <p:spPr>
          <a:xfrm>
            <a:off x="6897950" y="1855432"/>
            <a:ext cx="4257730" cy="4013661"/>
          </a:xfrm>
        </p:spPr>
        <p:txBody>
          <a:bodyPr/>
          <a:lstStyle/>
          <a:p>
            <a:r>
              <a:rPr lang="el-GR" dirty="0"/>
              <a:t>Τα μεγέθη των Ελληνικών επιχειρήσεων είναι πολύ μικρότερα των αντίστοιχων της ΕΕ-28 </a:t>
            </a:r>
          </a:p>
          <a:p>
            <a:r>
              <a:rPr lang="el-GR" dirty="0"/>
              <a:t>Οι Ελληνικές μεγάλες επιχειρήσεις έχουν μεγάλη προστιθέμενη αξία</a:t>
            </a:r>
          </a:p>
          <a:p>
            <a:endParaRPr lang="el-GR" dirty="0"/>
          </a:p>
          <a:p>
            <a:r>
              <a:rPr lang="el-GR" dirty="0"/>
              <a:t>Πηγή: ΔΝΤ </a:t>
            </a:r>
          </a:p>
        </p:txBody>
      </p:sp>
      <p:sp>
        <p:nvSpPr>
          <p:cNvPr id="4" name="Θέση ημερομηνίας 3">
            <a:extLst>
              <a:ext uri="{FF2B5EF4-FFF2-40B4-BE49-F238E27FC236}">
                <a16:creationId xmlns:a16="http://schemas.microsoft.com/office/drawing/2014/main" id="{EE57AB93-63EB-460B-80E4-2AFD6627BF70}"/>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C7FBB10E-36EE-44A1-B7F2-525AB5F02607}"/>
              </a:ext>
            </a:extLst>
          </p:cNvPr>
          <p:cNvSpPr>
            <a:spLocks noGrp="1"/>
          </p:cNvSpPr>
          <p:nvPr>
            <p:ph type="sldNum" sz="quarter" idx="12"/>
          </p:nvPr>
        </p:nvSpPr>
        <p:spPr/>
        <p:txBody>
          <a:bodyPr/>
          <a:lstStyle/>
          <a:p>
            <a:fld id="{0422F922-4DA1-4E02-8BB9-5948E49598FC}" type="slidenum">
              <a:rPr lang="el-GR" smtClean="0"/>
              <a:t>66</a:t>
            </a:fld>
            <a:endParaRPr lang="el-GR"/>
          </a:p>
        </p:txBody>
      </p:sp>
      <p:pic>
        <p:nvPicPr>
          <p:cNvPr id="7" name="Εικόνα 6">
            <a:extLst>
              <a:ext uri="{FF2B5EF4-FFF2-40B4-BE49-F238E27FC236}">
                <a16:creationId xmlns:a16="http://schemas.microsoft.com/office/drawing/2014/main" id="{AF79CAF7-9A1E-448C-BDA7-55E142CE349A}"/>
              </a:ext>
            </a:extLst>
          </p:cNvPr>
          <p:cNvPicPr>
            <a:picLocks noChangeAspect="1"/>
          </p:cNvPicPr>
          <p:nvPr/>
        </p:nvPicPr>
        <p:blipFill>
          <a:blip r:embed="rId2"/>
          <a:stretch>
            <a:fillRect/>
          </a:stretch>
        </p:blipFill>
        <p:spPr>
          <a:xfrm>
            <a:off x="905523" y="1628082"/>
            <a:ext cx="5523702" cy="3834637"/>
          </a:xfrm>
          <a:prstGeom prst="rect">
            <a:avLst/>
          </a:prstGeom>
        </p:spPr>
      </p:pic>
    </p:spTree>
    <p:extLst>
      <p:ext uri="{BB962C8B-B14F-4D97-AF65-F5344CB8AC3E}">
        <p14:creationId xmlns:p14="http://schemas.microsoft.com/office/powerpoint/2010/main" val="2142713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8C52A3-20FC-469B-80D5-36ED8A252188}"/>
              </a:ext>
            </a:extLst>
          </p:cNvPr>
          <p:cNvSpPr>
            <a:spLocks noGrp="1"/>
          </p:cNvSpPr>
          <p:nvPr>
            <p:ph type="title"/>
          </p:nvPr>
        </p:nvSpPr>
        <p:spPr>
          <a:xfrm>
            <a:off x="146304" y="224655"/>
            <a:ext cx="12045696" cy="690215"/>
          </a:xfrm>
        </p:spPr>
        <p:txBody>
          <a:bodyPr>
            <a:noAutofit/>
          </a:bodyPr>
          <a:lstStyle/>
          <a:p>
            <a:r>
              <a:rPr lang="el-GR" sz="3600" dirty="0"/>
              <a:t>Παραγωγική μεταστροφή την 1</a:t>
            </a:r>
            <a:r>
              <a:rPr lang="el-GR" sz="3600" baseline="30000" dirty="0"/>
              <a:t>η</a:t>
            </a:r>
            <a:r>
              <a:rPr lang="el-GR" sz="3600" dirty="0"/>
              <a:t> 15ετία από την ένταξη στην ΟΝΕ</a:t>
            </a:r>
            <a:br>
              <a:rPr lang="el-GR" sz="3600" dirty="0"/>
            </a:br>
            <a:r>
              <a:rPr lang="el-GR" sz="2400" dirty="0"/>
              <a:t>(</a:t>
            </a:r>
            <a:r>
              <a:rPr lang="el-GR" sz="2400" b="1" dirty="0"/>
              <a:t>τελευταία στήλη</a:t>
            </a:r>
            <a:r>
              <a:rPr lang="el-GR" sz="2400" dirty="0"/>
              <a:t>: μείωση % μεταξύ 2000 και 2014)</a:t>
            </a:r>
          </a:p>
        </p:txBody>
      </p:sp>
      <p:pic>
        <p:nvPicPr>
          <p:cNvPr id="5" name="Θέση περιεχομένου 4">
            <a:extLst>
              <a:ext uri="{FF2B5EF4-FFF2-40B4-BE49-F238E27FC236}">
                <a16:creationId xmlns:a16="http://schemas.microsoft.com/office/drawing/2014/main" id="{34AE99FB-6D68-4EB8-AC93-39032C7486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89011"/>
            <a:ext cx="12191999" cy="5363750"/>
          </a:xfrm>
        </p:spPr>
      </p:pic>
      <p:sp>
        <p:nvSpPr>
          <p:cNvPr id="6" name="Θέση ημερομηνίας 5">
            <a:extLst>
              <a:ext uri="{FF2B5EF4-FFF2-40B4-BE49-F238E27FC236}">
                <a16:creationId xmlns:a16="http://schemas.microsoft.com/office/drawing/2014/main" id="{AA750CD4-C1F0-4D01-AF22-307AE4614BF9}"/>
              </a:ext>
            </a:extLst>
          </p:cNvPr>
          <p:cNvSpPr>
            <a:spLocks noGrp="1"/>
          </p:cNvSpPr>
          <p:nvPr>
            <p:ph type="dt" sz="half" idx="10"/>
          </p:nvPr>
        </p:nvSpPr>
        <p:spPr/>
        <p:txBody>
          <a:bodyPr/>
          <a:lstStyle/>
          <a:p>
            <a:fld id="{1757B5D3-FE77-421A-B6CE-FDF7C098D8FF}" type="datetime1">
              <a:rPr lang="el-GR" smtClean="0"/>
              <a:t>15/4/2022</a:t>
            </a:fld>
            <a:endParaRPr lang="el-GR"/>
          </a:p>
        </p:txBody>
      </p:sp>
      <p:sp>
        <p:nvSpPr>
          <p:cNvPr id="7" name="Θέση αριθμού διαφάνειας 6">
            <a:extLst>
              <a:ext uri="{FF2B5EF4-FFF2-40B4-BE49-F238E27FC236}">
                <a16:creationId xmlns:a16="http://schemas.microsoft.com/office/drawing/2014/main" id="{BC2D4B9B-183A-435C-A67A-B6BFDA73CC4F}"/>
              </a:ext>
            </a:extLst>
          </p:cNvPr>
          <p:cNvSpPr>
            <a:spLocks noGrp="1"/>
          </p:cNvSpPr>
          <p:nvPr>
            <p:ph type="sldNum" sz="quarter" idx="12"/>
          </p:nvPr>
        </p:nvSpPr>
        <p:spPr/>
        <p:txBody>
          <a:bodyPr/>
          <a:lstStyle/>
          <a:p>
            <a:fld id="{0422F922-4DA1-4E02-8BB9-5948E49598FC}" type="slidenum">
              <a:rPr lang="el-GR" smtClean="0"/>
              <a:t>67</a:t>
            </a:fld>
            <a:endParaRPr lang="el-GR"/>
          </a:p>
        </p:txBody>
      </p:sp>
    </p:spTree>
    <p:extLst>
      <p:ext uri="{BB962C8B-B14F-4D97-AF65-F5344CB8AC3E}">
        <p14:creationId xmlns:p14="http://schemas.microsoft.com/office/powerpoint/2010/main" val="3861848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F75610-7AED-4D48-8403-48A8D1865AB3}"/>
              </a:ext>
            </a:extLst>
          </p:cNvPr>
          <p:cNvSpPr>
            <a:spLocks noGrp="1"/>
          </p:cNvSpPr>
          <p:nvPr>
            <p:ph type="title"/>
          </p:nvPr>
        </p:nvSpPr>
        <p:spPr>
          <a:xfrm>
            <a:off x="996828" y="566690"/>
            <a:ext cx="10356561" cy="924359"/>
          </a:xfrm>
        </p:spPr>
        <p:txBody>
          <a:bodyPr>
            <a:noAutofit/>
          </a:bodyPr>
          <a:lstStyle/>
          <a:p>
            <a:r>
              <a:rPr lang="el-GR" sz="3600" dirty="0"/>
              <a:t>Απώλεια ανταγωνιστικότητας: Η πορεία του δείκτης Ονομαστικό </a:t>
            </a:r>
            <a:r>
              <a:rPr lang="el-GR" sz="3600" dirty="0" err="1"/>
              <a:t>Μοναδιαίο</a:t>
            </a:r>
            <a:r>
              <a:rPr lang="el-GR" sz="3600" dirty="0"/>
              <a:t> Κόστος εργασίας </a:t>
            </a:r>
            <a:r>
              <a:rPr lang="en-US" sz="3600" dirty="0"/>
              <a:t>(NULCs)</a:t>
            </a:r>
            <a:endParaRPr lang="el-GR" sz="3600" dirty="0"/>
          </a:p>
        </p:txBody>
      </p:sp>
      <p:pic>
        <p:nvPicPr>
          <p:cNvPr id="5" name="Θέση περιεχομένου 4">
            <a:extLst>
              <a:ext uri="{FF2B5EF4-FFF2-40B4-BE49-F238E27FC236}">
                <a16:creationId xmlns:a16="http://schemas.microsoft.com/office/drawing/2014/main" id="{7B39BAC7-8FE2-4FA4-93DA-F6923C4E64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600" y="1902116"/>
            <a:ext cx="6189180" cy="4022725"/>
          </a:xfrm>
        </p:spPr>
      </p:pic>
      <p:sp>
        <p:nvSpPr>
          <p:cNvPr id="6" name="TextBox 5">
            <a:extLst>
              <a:ext uri="{FF2B5EF4-FFF2-40B4-BE49-F238E27FC236}">
                <a16:creationId xmlns:a16="http://schemas.microsoft.com/office/drawing/2014/main" id="{3FEFFD74-A48A-41AF-AC1E-A60780484B48}"/>
              </a:ext>
            </a:extLst>
          </p:cNvPr>
          <p:cNvSpPr txBox="1"/>
          <p:nvPr/>
        </p:nvSpPr>
        <p:spPr>
          <a:xfrm>
            <a:off x="6993925" y="2504303"/>
            <a:ext cx="4860324" cy="2862322"/>
          </a:xfrm>
          <a:prstGeom prst="rect">
            <a:avLst/>
          </a:prstGeom>
          <a:noFill/>
        </p:spPr>
        <p:txBody>
          <a:bodyPr wrap="square" rtlCol="0">
            <a:spAutoFit/>
          </a:bodyPr>
          <a:lstStyle/>
          <a:p>
            <a:pPr lvl="1"/>
            <a:r>
              <a:rPr lang="el-GR" dirty="0"/>
              <a:t>Η μεγάλη αύξηση του δείκτη αυτού δείχνει </a:t>
            </a:r>
            <a:r>
              <a:rPr lang="el-GR" b="1" i="1" dirty="0"/>
              <a:t>σημαντική απώλεια σε όρους ανταγωνιστικότητας </a:t>
            </a:r>
            <a:r>
              <a:rPr lang="el-GR" dirty="0"/>
              <a:t>της Ελληνικής οικονομίας, </a:t>
            </a:r>
            <a:r>
              <a:rPr lang="el-GR" b="1" i="1" dirty="0"/>
              <a:t>κατά την δεκαετία του Ευρώ και ειδικά μετά το ξέσπασμα της κρίσης</a:t>
            </a:r>
            <a:r>
              <a:rPr lang="el-GR" dirty="0"/>
              <a:t>, συγκρινόμενη με Γερμανία, Ιρλανδία, Πορτογαλία και τις χώρες της Ευρωζώνης των 17 (</a:t>
            </a:r>
            <a:r>
              <a:rPr lang="en-US" dirty="0"/>
              <a:t>EA)</a:t>
            </a:r>
            <a:r>
              <a:rPr lang="el-GR" dirty="0"/>
              <a:t> και της Ευρώπης των 27 </a:t>
            </a:r>
          </a:p>
          <a:p>
            <a:pPr lvl="1"/>
            <a:r>
              <a:rPr lang="el-GR" dirty="0"/>
              <a:t>Αντίστοιχες παρατηρήσεις στις εκθέσεις του Δ.Ν.Τ.</a:t>
            </a:r>
          </a:p>
        </p:txBody>
      </p:sp>
      <p:sp>
        <p:nvSpPr>
          <p:cNvPr id="7" name="Θέση ημερομηνίας 6">
            <a:extLst>
              <a:ext uri="{FF2B5EF4-FFF2-40B4-BE49-F238E27FC236}">
                <a16:creationId xmlns:a16="http://schemas.microsoft.com/office/drawing/2014/main" id="{ABE38A11-4CD9-468D-85CF-02967E4BE6E1}"/>
              </a:ext>
            </a:extLst>
          </p:cNvPr>
          <p:cNvSpPr>
            <a:spLocks noGrp="1"/>
          </p:cNvSpPr>
          <p:nvPr>
            <p:ph type="dt" sz="half" idx="10"/>
          </p:nvPr>
        </p:nvSpPr>
        <p:spPr/>
        <p:txBody>
          <a:bodyPr/>
          <a:lstStyle/>
          <a:p>
            <a:fld id="{D9502064-4E2A-4229-BBF6-6CF48FDD8CF7}"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1E964751-8A8D-4E8B-BAD3-ABF344A1FAD3}"/>
              </a:ext>
            </a:extLst>
          </p:cNvPr>
          <p:cNvSpPr>
            <a:spLocks noGrp="1"/>
          </p:cNvSpPr>
          <p:nvPr>
            <p:ph type="sldNum" sz="quarter" idx="12"/>
          </p:nvPr>
        </p:nvSpPr>
        <p:spPr/>
        <p:txBody>
          <a:bodyPr/>
          <a:lstStyle/>
          <a:p>
            <a:fld id="{0422F922-4DA1-4E02-8BB9-5948E49598FC}" type="slidenum">
              <a:rPr lang="el-GR" smtClean="0"/>
              <a:t>68</a:t>
            </a:fld>
            <a:endParaRPr lang="el-GR"/>
          </a:p>
        </p:txBody>
      </p:sp>
    </p:spTree>
    <p:extLst>
      <p:ext uri="{BB962C8B-B14F-4D97-AF65-F5344CB8AC3E}">
        <p14:creationId xmlns:p14="http://schemas.microsoft.com/office/powerpoint/2010/main" val="2394447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B00CF1-9EB4-4DFA-9B3B-3994CC2367C4}"/>
              </a:ext>
            </a:extLst>
          </p:cNvPr>
          <p:cNvSpPr>
            <a:spLocks noGrp="1"/>
          </p:cNvSpPr>
          <p:nvPr>
            <p:ph type="title"/>
          </p:nvPr>
        </p:nvSpPr>
        <p:spPr>
          <a:xfrm>
            <a:off x="6871317" y="754824"/>
            <a:ext cx="4988658" cy="1450757"/>
          </a:xfrm>
        </p:spPr>
        <p:txBody>
          <a:bodyPr>
            <a:noAutofit/>
          </a:bodyPr>
          <a:lstStyle/>
          <a:p>
            <a:r>
              <a:rPr lang="el-GR" sz="3600" dirty="0"/>
              <a:t>Παραγωγικότητα εργασίας ανά ώρα εργασίας, συγκρίσεις με άλλες ανταγωνίστριες χώρες</a:t>
            </a:r>
          </a:p>
        </p:txBody>
      </p:sp>
      <p:pic>
        <p:nvPicPr>
          <p:cNvPr id="5" name="Θέση περιεχομένου 4">
            <a:extLst>
              <a:ext uri="{FF2B5EF4-FFF2-40B4-BE49-F238E27FC236}">
                <a16:creationId xmlns:a16="http://schemas.microsoft.com/office/drawing/2014/main" id="{6DD8E065-6B5F-42D9-BD0C-09CF7D7C82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3091"/>
            <a:ext cx="6693763" cy="6269738"/>
          </a:xfrm>
        </p:spPr>
      </p:pic>
      <p:sp>
        <p:nvSpPr>
          <p:cNvPr id="6" name="TextBox 5">
            <a:extLst>
              <a:ext uri="{FF2B5EF4-FFF2-40B4-BE49-F238E27FC236}">
                <a16:creationId xmlns:a16="http://schemas.microsoft.com/office/drawing/2014/main" id="{F415E8D4-38C4-4111-903E-F3ADF8559948}"/>
              </a:ext>
            </a:extLst>
          </p:cNvPr>
          <p:cNvSpPr txBox="1"/>
          <p:nvPr/>
        </p:nvSpPr>
        <p:spPr>
          <a:xfrm>
            <a:off x="6516210" y="2735463"/>
            <a:ext cx="5473602" cy="1938992"/>
          </a:xfrm>
          <a:prstGeom prst="rect">
            <a:avLst/>
          </a:prstGeom>
          <a:noFill/>
        </p:spPr>
        <p:txBody>
          <a:bodyPr wrap="square" rtlCol="0">
            <a:spAutoFit/>
          </a:bodyPr>
          <a:lstStyle/>
          <a:p>
            <a:pPr marL="285750" indent="-285750">
              <a:buFont typeface="Arial" panose="020B0604020202020204" pitchFamily="34" charset="0"/>
              <a:buChar char="•"/>
            </a:pPr>
            <a:r>
              <a:rPr lang="el-GR" sz="2400" dirty="0"/>
              <a:t>Καλύτερη θέση σε σχέση με Μάλτα ή Πορτογαλία</a:t>
            </a:r>
          </a:p>
          <a:p>
            <a:pPr marL="285750" indent="-285750">
              <a:buFont typeface="Arial" panose="020B0604020202020204" pitchFamily="34" charset="0"/>
              <a:buChar char="•"/>
            </a:pPr>
            <a:r>
              <a:rPr lang="el-GR" sz="2400" dirty="0"/>
              <a:t>Χειρότερη σε θέση με Ιρλανδία, Ισπανία, Αυστρία (και άλλες χώρες που δε διακρίνονται)</a:t>
            </a:r>
          </a:p>
        </p:txBody>
      </p:sp>
      <p:sp>
        <p:nvSpPr>
          <p:cNvPr id="7" name="Θέση ημερομηνίας 6">
            <a:extLst>
              <a:ext uri="{FF2B5EF4-FFF2-40B4-BE49-F238E27FC236}">
                <a16:creationId xmlns:a16="http://schemas.microsoft.com/office/drawing/2014/main" id="{6AA7D061-0BAD-4700-85A9-3834DAE52ECB}"/>
              </a:ext>
            </a:extLst>
          </p:cNvPr>
          <p:cNvSpPr>
            <a:spLocks noGrp="1"/>
          </p:cNvSpPr>
          <p:nvPr>
            <p:ph type="dt" sz="half" idx="10"/>
          </p:nvPr>
        </p:nvSpPr>
        <p:spPr/>
        <p:txBody>
          <a:bodyPr/>
          <a:lstStyle/>
          <a:p>
            <a:fld id="{AAECB2E4-49B1-4D1D-9C80-697C1A254128}"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64B940B3-85A0-41B5-8C03-1E5706CD7BBF}"/>
              </a:ext>
            </a:extLst>
          </p:cNvPr>
          <p:cNvSpPr>
            <a:spLocks noGrp="1"/>
          </p:cNvSpPr>
          <p:nvPr>
            <p:ph type="sldNum" sz="quarter" idx="12"/>
          </p:nvPr>
        </p:nvSpPr>
        <p:spPr/>
        <p:txBody>
          <a:bodyPr/>
          <a:lstStyle/>
          <a:p>
            <a:fld id="{0422F922-4DA1-4E02-8BB9-5948E49598FC}" type="slidenum">
              <a:rPr lang="el-GR" smtClean="0"/>
              <a:t>69</a:t>
            </a:fld>
            <a:endParaRPr lang="el-GR"/>
          </a:p>
        </p:txBody>
      </p:sp>
    </p:spTree>
    <p:extLst>
      <p:ext uri="{BB962C8B-B14F-4D97-AF65-F5344CB8AC3E}">
        <p14:creationId xmlns:p14="http://schemas.microsoft.com/office/powerpoint/2010/main" val="115827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700AFA-45EB-4A2C-BA00-93160CB0B4E6}"/>
              </a:ext>
            </a:extLst>
          </p:cNvPr>
          <p:cNvSpPr>
            <a:spLocks noGrp="1"/>
          </p:cNvSpPr>
          <p:nvPr>
            <p:ph type="title"/>
          </p:nvPr>
        </p:nvSpPr>
        <p:spPr>
          <a:xfrm>
            <a:off x="106531" y="450572"/>
            <a:ext cx="11958222" cy="1325563"/>
          </a:xfrm>
        </p:spPr>
        <p:txBody>
          <a:bodyPr>
            <a:normAutofit fontScale="90000"/>
          </a:bodyPr>
          <a:lstStyle/>
          <a:p>
            <a:r>
              <a:rPr lang="el-GR" dirty="0"/>
              <a:t>Ίσως η πιο σημαντική κρίση στην ιστορία της ανθρωπότητας κατά την τελευταία εκατονταετία (σε σχέση και με την κρίση του 1929), (προ </a:t>
            </a:r>
            <a:r>
              <a:rPr lang="el-GR" dirty="0" err="1"/>
              <a:t>κορωνοϊού</a:t>
            </a:r>
            <a:r>
              <a:rPr lang="el-GR" dirty="0"/>
              <a:t>)</a:t>
            </a:r>
          </a:p>
        </p:txBody>
      </p:sp>
      <p:sp>
        <p:nvSpPr>
          <p:cNvPr id="3" name="Θέση περιεχομένου 2">
            <a:extLst>
              <a:ext uri="{FF2B5EF4-FFF2-40B4-BE49-F238E27FC236}">
                <a16:creationId xmlns:a16="http://schemas.microsoft.com/office/drawing/2014/main" id="{A94236E6-ED61-4960-8D0F-4DB6EAF1AC91}"/>
              </a:ext>
            </a:extLst>
          </p:cNvPr>
          <p:cNvSpPr>
            <a:spLocks noGrp="1"/>
          </p:cNvSpPr>
          <p:nvPr>
            <p:ph idx="1"/>
          </p:nvPr>
        </p:nvSpPr>
        <p:spPr>
          <a:xfrm>
            <a:off x="106531" y="1522011"/>
            <a:ext cx="12085469" cy="5020832"/>
          </a:xfrm>
        </p:spPr>
        <p:txBody>
          <a:bodyPr>
            <a:normAutofit lnSpcReduction="10000"/>
          </a:bodyPr>
          <a:lstStyle/>
          <a:p>
            <a:pPr marL="0" indent="0">
              <a:buNone/>
            </a:pPr>
            <a:endParaRPr lang="el-GR" dirty="0"/>
          </a:p>
          <a:p>
            <a:pPr marL="0" indent="0">
              <a:buNone/>
            </a:pPr>
            <a:r>
              <a:rPr lang="el-GR" dirty="0"/>
              <a:t>Αν η κρίση του 1929 στις ΗΠΑ έφερε στο προσκήνιο την αναγκαιότητα χρήσης των μακροοικονομικών και τις απόψεις και αντιλήψεις του </a:t>
            </a:r>
            <a:r>
              <a:rPr lang="el-GR" dirty="0" err="1"/>
              <a:t>Κέϋνς</a:t>
            </a:r>
            <a:r>
              <a:rPr lang="el-GR" dirty="0"/>
              <a:t> για την αντιμετώπιση κρίσεων ..</a:t>
            </a:r>
          </a:p>
          <a:p>
            <a:pPr marL="0" indent="0">
              <a:buNone/>
            </a:pPr>
            <a:r>
              <a:rPr lang="el-GR" dirty="0"/>
              <a:t>η κρίση του 2009 στην Ελλάδα, την Ευρωζώνη και την Ε.Ε., φέρνει στο προσκήνιο:</a:t>
            </a:r>
          </a:p>
          <a:p>
            <a:pPr marL="0" indent="0">
              <a:buNone/>
            </a:pPr>
            <a:r>
              <a:rPr lang="el-GR" dirty="0"/>
              <a:t>-την προσπάθεια αντιμετώπισης κρίσεων χωρίς το κέλυφος των ιστορικά δοκιμασμένων ως επιτυχών </a:t>
            </a:r>
            <a:r>
              <a:rPr lang="el-GR" dirty="0" err="1"/>
              <a:t>κεϋνσιανών</a:t>
            </a:r>
            <a:r>
              <a:rPr lang="el-GR" dirty="0"/>
              <a:t> πολιτικών (που θα μπορούσαν να περιορίσουν την ισχυρή συρρίκνωση της οικονομίας)</a:t>
            </a:r>
          </a:p>
          <a:p>
            <a:pPr marL="0" indent="0">
              <a:buNone/>
            </a:pPr>
            <a:r>
              <a:rPr lang="el-GR" dirty="0"/>
              <a:t>-την κατανόηση για την απουσία βασικών σταθεροποιητών-αυτόματων μηχανισμών για την αντιμετώπιση κρίσεων και άλλων ελλείψεων στη λειτουργία της Ευρωζώνης </a:t>
            </a:r>
          </a:p>
          <a:p>
            <a:pPr marL="0" indent="0">
              <a:buNone/>
            </a:pPr>
            <a:r>
              <a:rPr lang="el-GR" dirty="0"/>
              <a:t>-την παγίδευση της Ελληνικής οικονομίας σε ένα σπιράλ και, εν πολλοίς, αδιέξοδο ύφεσης </a:t>
            </a:r>
          </a:p>
          <a:p>
            <a:pPr marL="0" indent="0">
              <a:buNone/>
            </a:pPr>
            <a:r>
              <a:rPr lang="el-GR" dirty="0"/>
              <a:t>-την κατανόηση ότι σίγουρα η κλίμακα άσκησης πολιτικών εξαρτάται και επηρεάζεται από το </a:t>
            </a:r>
            <a:r>
              <a:rPr lang="el-GR" dirty="0" err="1"/>
              <a:t>υπερ</a:t>
            </a:r>
            <a:r>
              <a:rPr lang="el-GR" dirty="0"/>
              <a:t>-εθνικό/διεθνές επίπεδο παρά απλώς από το εθνικό επίπεδο</a:t>
            </a:r>
          </a:p>
          <a:p>
            <a:pPr marL="0" indent="0">
              <a:buNone/>
            </a:pPr>
            <a:r>
              <a:rPr lang="el-GR" dirty="0"/>
              <a:t>-το συνεπακόλουθο </a:t>
            </a:r>
            <a:r>
              <a:rPr lang="en-US" dirty="0"/>
              <a:t>Brexit</a:t>
            </a:r>
            <a:r>
              <a:rPr lang="el-GR" dirty="0"/>
              <a:t>, τη μεγαλύτερη ίσως απόφαση </a:t>
            </a:r>
            <a:r>
              <a:rPr lang="el-GR" dirty="0" err="1"/>
              <a:t>αυτοακύρωσης</a:t>
            </a:r>
            <a:r>
              <a:rPr lang="el-GR" dirty="0"/>
              <a:t> αρκετών δεκαετιών ολοκλήρωσης της ΕΕ.</a:t>
            </a:r>
            <a:r>
              <a:rPr lang="en-US" dirty="0"/>
              <a:t> </a:t>
            </a:r>
            <a:endParaRPr lang="el-GR" b="1" dirty="0"/>
          </a:p>
          <a:p>
            <a:pPr marL="0" indent="0">
              <a:buNone/>
            </a:pPr>
            <a:r>
              <a:rPr lang="el-GR" dirty="0"/>
              <a:t>Αυτά όλα συνδέονται με/επηρεάζουν τις πολιτικές για την ανάπτυξη της χώρας</a:t>
            </a:r>
          </a:p>
        </p:txBody>
      </p:sp>
      <p:sp>
        <p:nvSpPr>
          <p:cNvPr id="4" name="Θέση ημερομηνίας 3">
            <a:extLst>
              <a:ext uri="{FF2B5EF4-FFF2-40B4-BE49-F238E27FC236}">
                <a16:creationId xmlns:a16="http://schemas.microsoft.com/office/drawing/2014/main" id="{FEF1D533-D3E3-4B16-B5C0-7812614FABA8}"/>
              </a:ext>
            </a:extLst>
          </p:cNvPr>
          <p:cNvSpPr>
            <a:spLocks noGrp="1"/>
          </p:cNvSpPr>
          <p:nvPr>
            <p:ph type="dt" sz="half" idx="10"/>
          </p:nvPr>
        </p:nvSpPr>
        <p:spPr/>
        <p:txBody>
          <a:bodyPr/>
          <a:lstStyle/>
          <a:p>
            <a:fld id="{2CF28C4B-1DE9-4063-BB62-E2E2EF86D8B7}"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ECB12634-E385-4BC7-A787-5F6F3F38D0C0}"/>
              </a:ext>
            </a:extLst>
          </p:cNvPr>
          <p:cNvSpPr>
            <a:spLocks noGrp="1"/>
          </p:cNvSpPr>
          <p:nvPr>
            <p:ph type="sldNum" sz="quarter" idx="12"/>
          </p:nvPr>
        </p:nvSpPr>
        <p:spPr/>
        <p:txBody>
          <a:bodyPr/>
          <a:lstStyle/>
          <a:p>
            <a:fld id="{0422F922-4DA1-4E02-8BB9-5948E49598FC}" type="slidenum">
              <a:rPr lang="el-GR" smtClean="0"/>
              <a:t>7</a:t>
            </a:fld>
            <a:endParaRPr lang="el-GR"/>
          </a:p>
        </p:txBody>
      </p:sp>
    </p:spTree>
    <p:extLst>
      <p:ext uri="{BB962C8B-B14F-4D97-AF65-F5344CB8AC3E}">
        <p14:creationId xmlns:p14="http://schemas.microsoft.com/office/powerpoint/2010/main" val="27673768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C7B35E-471D-4CCC-9160-733C05B98607}"/>
              </a:ext>
            </a:extLst>
          </p:cNvPr>
          <p:cNvSpPr>
            <a:spLocks noGrp="1"/>
          </p:cNvSpPr>
          <p:nvPr>
            <p:ph type="title"/>
          </p:nvPr>
        </p:nvSpPr>
        <p:spPr>
          <a:xfrm>
            <a:off x="1199965" y="541054"/>
            <a:ext cx="10058400" cy="702303"/>
          </a:xfrm>
        </p:spPr>
        <p:txBody>
          <a:bodyPr>
            <a:normAutofit fontScale="90000"/>
          </a:bodyPr>
          <a:lstStyle/>
          <a:p>
            <a:r>
              <a:rPr lang="el-GR" dirty="0"/>
              <a:t>Το πλαίσιο άσκησης εθνικών πολιτικών</a:t>
            </a:r>
          </a:p>
        </p:txBody>
      </p:sp>
      <p:sp>
        <p:nvSpPr>
          <p:cNvPr id="3" name="Θέση περιεχομένου 2">
            <a:extLst>
              <a:ext uri="{FF2B5EF4-FFF2-40B4-BE49-F238E27FC236}">
                <a16:creationId xmlns:a16="http://schemas.microsoft.com/office/drawing/2014/main" id="{69B16931-1598-4589-9C24-54E9B8C3E65F}"/>
              </a:ext>
            </a:extLst>
          </p:cNvPr>
          <p:cNvSpPr>
            <a:spLocks noGrp="1"/>
          </p:cNvSpPr>
          <p:nvPr>
            <p:ph idx="1"/>
          </p:nvPr>
        </p:nvSpPr>
        <p:spPr>
          <a:xfrm>
            <a:off x="79899" y="1740023"/>
            <a:ext cx="12112101" cy="4643022"/>
          </a:xfrm>
        </p:spPr>
        <p:txBody>
          <a:bodyPr>
            <a:normAutofit fontScale="92500"/>
          </a:bodyPr>
          <a:lstStyle/>
          <a:p>
            <a:pPr marL="0" indent="0">
              <a:buNone/>
            </a:pPr>
            <a:r>
              <a:rPr lang="el-GR" sz="2400" dirty="0"/>
              <a:t>Η Ελλάδα στήριξε σε μεγάλο βαθμό τις πολιτικές για την ανάπτυξή της κατά την τελευταία 30ετία στη συγχρηματοδότηση της Ε.Ε.</a:t>
            </a:r>
          </a:p>
          <a:p>
            <a:pPr marL="0" indent="0">
              <a:buNone/>
            </a:pPr>
            <a:r>
              <a:rPr lang="el-GR" sz="2400" dirty="0"/>
              <a:t>Εκτός από τη συγχρηματοδότηση, ολόκληρη η προετοιμασία των πολιτικών, ο σχεδιασμός τους, η αξιολόγησή τους  (</a:t>
            </a:r>
            <a:r>
              <a:rPr lang="en-US" sz="2400" dirty="0"/>
              <a:t>ex-ante, on-going </a:t>
            </a:r>
            <a:r>
              <a:rPr lang="el-GR" sz="2400" dirty="0"/>
              <a:t>και </a:t>
            </a:r>
            <a:r>
              <a:rPr lang="en-US" sz="2400" dirty="0"/>
              <a:t>ex-post)</a:t>
            </a:r>
            <a:r>
              <a:rPr lang="el-GR" sz="2400" dirty="0"/>
              <a:t>, το πλαίσιο μέσα στο οποίο ασκούνταν επηρεάστηκαν (και εξακολουθούν να επηρεάζονται) από την πολιτική Συνοχής</a:t>
            </a:r>
          </a:p>
          <a:p>
            <a:pPr marL="0" indent="0">
              <a:buNone/>
            </a:pPr>
            <a:r>
              <a:rPr lang="el-GR" sz="2400" dirty="0"/>
              <a:t>Η πολιτική αυτή (αναδιανεμητική των πόρων της Ε.Ε.) είχε ως κεντρική μονάδα εφαρμογής την περιφέρεια. Διαιρούσε τον ευρωπαϊκό χώρο σε περιφέρειες και οι υστερούσες περιφέρειες ελάμβαναν την αναγκαία στήριξη (κατά κανόνα κάτω του 75% του κκ. ΑΕΠ των περιφερειών της Ε.Ε.).</a:t>
            </a:r>
          </a:p>
          <a:p>
            <a:pPr marL="0" indent="0">
              <a:buNone/>
            </a:pPr>
            <a:r>
              <a:rPr lang="el-GR" sz="2400" dirty="0"/>
              <a:t>Διακρίνεται σε εθνικό και περιφερειακό σκέλος (εθνικά ή τομεακά και περιφερειακά προγράμματα, αντίστοιχα). Υιοθετεί ορισμένες από τις τρέχουσες στη βιβλιογραφία θεωρίες για την ανάπτυξη και λαμβάνει υπόψη της τις αναπτυξιακές ανάγκες όλης της Ηπείρου (όπως ζητήματα βιώσιμης ανάπτυξης για την αντιμετώπισης της κλιματικής αλλαγής και τη διατήρηση του περιβάλλοντος κ.α.)</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124F54C7-D4C0-45DE-98D1-8BEDC1D35924}"/>
              </a:ext>
            </a:extLst>
          </p:cNvPr>
          <p:cNvSpPr>
            <a:spLocks noGrp="1"/>
          </p:cNvSpPr>
          <p:nvPr>
            <p:ph type="dt" sz="half" idx="10"/>
          </p:nvPr>
        </p:nvSpPr>
        <p:spPr/>
        <p:txBody>
          <a:bodyPr/>
          <a:lstStyle/>
          <a:p>
            <a:fld id="{7BBBBF88-DB81-4B11-96F2-1B50F2E1CF8A}"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D5D70DFF-66BB-42E1-8262-DE8F2789AC7F}"/>
              </a:ext>
            </a:extLst>
          </p:cNvPr>
          <p:cNvSpPr>
            <a:spLocks noGrp="1"/>
          </p:cNvSpPr>
          <p:nvPr>
            <p:ph type="sldNum" sz="quarter" idx="12"/>
          </p:nvPr>
        </p:nvSpPr>
        <p:spPr/>
        <p:txBody>
          <a:bodyPr/>
          <a:lstStyle/>
          <a:p>
            <a:fld id="{0422F922-4DA1-4E02-8BB9-5948E49598FC}" type="slidenum">
              <a:rPr lang="el-GR" smtClean="0"/>
              <a:t>70</a:t>
            </a:fld>
            <a:endParaRPr lang="el-GR"/>
          </a:p>
        </p:txBody>
      </p:sp>
    </p:spTree>
    <p:extLst>
      <p:ext uri="{BB962C8B-B14F-4D97-AF65-F5344CB8AC3E}">
        <p14:creationId xmlns:p14="http://schemas.microsoft.com/office/powerpoint/2010/main" val="37162298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1A2F0A-780D-45C7-A578-67DA95A615DD}"/>
              </a:ext>
            </a:extLst>
          </p:cNvPr>
          <p:cNvSpPr>
            <a:spLocks noGrp="1"/>
          </p:cNvSpPr>
          <p:nvPr>
            <p:ph type="title"/>
          </p:nvPr>
        </p:nvSpPr>
        <p:spPr>
          <a:xfrm>
            <a:off x="269289" y="286603"/>
            <a:ext cx="11546889" cy="810677"/>
          </a:xfrm>
        </p:spPr>
        <p:txBody>
          <a:bodyPr/>
          <a:lstStyle/>
          <a:p>
            <a:r>
              <a:rPr lang="el-GR" dirty="0"/>
              <a:t>Το πλαίσιο άσκησης εθνικών πολιτικών (συν.)</a:t>
            </a:r>
          </a:p>
        </p:txBody>
      </p:sp>
      <p:sp>
        <p:nvSpPr>
          <p:cNvPr id="3" name="Θέση περιεχομένου 2">
            <a:extLst>
              <a:ext uri="{FF2B5EF4-FFF2-40B4-BE49-F238E27FC236}">
                <a16:creationId xmlns:a16="http://schemas.microsoft.com/office/drawing/2014/main" id="{28E5C119-A85D-47E7-9A4F-BD057C627509}"/>
              </a:ext>
            </a:extLst>
          </p:cNvPr>
          <p:cNvSpPr>
            <a:spLocks noGrp="1"/>
          </p:cNvSpPr>
          <p:nvPr>
            <p:ph idx="1"/>
          </p:nvPr>
        </p:nvSpPr>
        <p:spPr>
          <a:xfrm>
            <a:off x="520823" y="1897158"/>
            <a:ext cx="11150353" cy="4023360"/>
          </a:xfrm>
        </p:spPr>
        <p:txBody>
          <a:bodyPr/>
          <a:lstStyle/>
          <a:p>
            <a:pPr marL="0" indent="0">
              <a:buNone/>
            </a:pPr>
            <a:r>
              <a:rPr lang="el-GR" sz="2400" dirty="0"/>
              <a:t>Η πολιτική Συνοχής της ΕΕ παρείχε διαχρονικά το πλαίσιο σχεδιασμού και υλοποίησης της ανάπτυξης της Ελληνικής οικονομίας για μεγάλο διάστημα, όμως σε καμία περίπτωση δεν έθεσε κάποιου είδους προβληματισμό για τη δημιουργία ελλειμάτων (τρεχουσών συναλλαγών ή και διδύμων ελλειμάτων). </a:t>
            </a:r>
          </a:p>
          <a:p>
            <a:pPr marL="0" indent="0">
              <a:buNone/>
            </a:pPr>
            <a:r>
              <a:rPr lang="el-GR" sz="2400" dirty="0"/>
              <a:t>Αντίθετα, συνέβαλε σε κάποιο βαθμό στη δημιουργία τους, απαιτώντας από τα μέσα του 1990 και μετά την συγχρηματοδότηση των επενδύσεων με χρήματα της Ε.Ε.</a:t>
            </a:r>
            <a:r>
              <a:rPr lang="en-US" sz="2400" dirty="0"/>
              <a:t> </a:t>
            </a:r>
            <a:endParaRPr lang="el-GR" sz="2400" dirty="0"/>
          </a:p>
          <a:p>
            <a:pPr marL="0" indent="0">
              <a:buNone/>
            </a:pPr>
            <a:r>
              <a:rPr lang="el-GR" sz="2400" dirty="0"/>
              <a:t>Ένα εθνικό έλλειμα τρεχουσών συναλλαγών διασπάται σε επιμέρους ισοζύγια ανά περιφέρεια όπου κάποιο ή κάποια είναι προφανώς ελλειμματικό/ά</a:t>
            </a:r>
          </a:p>
          <a:p>
            <a:endParaRPr lang="el-GR" dirty="0"/>
          </a:p>
        </p:txBody>
      </p:sp>
      <p:sp>
        <p:nvSpPr>
          <p:cNvPr id="4" name="Θέση ημερομηνίας 3">
            <a:extLst>
              <a:ext uri="{FF2B5EF4-FFF2-40B4-BE49-F238E27FC236}">
                <a16:creationId xmlns:a16="http://schemas.microsoft.com/office/drawing/2014/main" id="{808C97BC-7C41-42E4-B728-EAB92D7346EF}"/>
              </a:ext>
            </a:extLst>
          </p:cNvPr>
          <p:cNvSpPr>
            <a:spLocks noGrp="1"/>
          </p:cNvSpPr>
          <p:nvPr>
            <p:ph type="dt" sz="half" idx="10"/>
          </p:nvPr>
        </p:nvSpPr>
        <p:spPr/>
        <p:txBody>
          <a:bodyPr/>
          <a:lstStyle/>
          <a:p>
            <a:fld id="{EA01A0CD-29F7-4CCD-B2CD-2CDC882AB20D}"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E123A6FD-43A8-4474-B467-0F122D1FE935}"/>
              </a:ext>
            </a:extLst>
          </p:cNvPr>
          <p:cNvSpPr>
            <a:spLocks noGrp="1"/>
          </p:cNvSpPr>
          <p:nvPr>
            <p:ph type="sldNum" sz="quarter" idx="12"/>
          </p:nvPr>
        </p:nvSpPr>
        <p:spPr/>
        <p:txBody>
          <a:bodyPr/>
          <a:lstStyle/>
          <a:p>
            <a:fld id="{0422F922-4DA1-4E02-8BB9-5948E49598FC}" type="slidenum">
              <a:rPr lang="el-GR" smtClean="0"/>
              <a:t>71</a:t>
            </a:fld>
            <a:endParaRPr lang="el-GR"/>
          </a:p>
        </p:txBody>
      </p:sp>
    </p:spTree>
    <p:extLst>
      <p:ext uri="{BB962C8B-B14F-4D97-AF65-F5344CB8AC3E}">
        <p14:creationId xmlns:p14="http://schemas.microsoft.com/office/powerpoint/2010/main" val="2392458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37904A-7548-4648-8DD5-8E7E5D66AC5D}"/>
              </a:ext>
            </a:extLst>
          </p:cNvPr>
          <p:cNvSpPr>
            <a:spLocks noGrp="1"/>
          </p:cNvSpPr>
          <p:nvPr>
            <p:ph type="title"/>
          </p:nvPr>
        </p:nvSpPr>
        <p:spPr>
          <a:xfrm>
            <a:off x="271657" y="564189"/>
            <a:ext cx="11831566" cy="946204"/>
          </a:xfrm>
        </p:spPr>
        <p:txBody>
          <a:bodyPr>
            <a:normAutofit fontScale="90000"/>
          </a:bodyPr>
          <a:lstStyle/>
          <a:p>
            <a:r>
              <a:rPr lang="el-GR" dirty="0"/>
              <a:t>Η κυκλική πορεία της Ελληνικής οικονομίας λαμβάνει χώρα τόσο σε εθνικό όσο και σε επίπεδο περιφερειών</a:t>
            </a:r>
          </a:p>
        </p:txBody>
      </p:sp>
      <p:pic>
        <p:nvPicPr>
          <p:cNvPr id="7" name="Θέση περιεχομένου 6">
            <a:extLst>
              <a:ext uri="{FF2B5EF4-FFF2-40B4-BE49-F238E27FC236}">
                <a16:creationId xmlns:a16="http://schemas.microsoft.com/office/drawing/2014/main" id="{90E157D7-66FC-4878-A38D-9D384B8111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283" y="1510393"/>
            <a:ext cx="10328367" cy="4789348"/>
          </a:xfrm>
        </p:spPr>
      </p:pic>
      <p:sp>
        <p:nvSpPr>
          <p:cNvPr id="4" name="Θέση ημερομηνίας 3">
            <a:extLst>
              <a:ext uri="{FF2B5EF4-FFF2-40B4-BE49-F238E27FC236}">
                <a16:creationId xmlns:a16="http://schemas.microsoft.com/office/drawing/2014/main" id="{03CE36E8-7E04-4F59-A09A-19E0276FF4D5}"/>
              </a:ext>
            </a:extLst>
          </p:cNvPr>
          <p:cNvSpPr>
            <a:spLocks noGrp="1"/>
          </p:cNvSpPr>
          <p:nvPr>
            <p:ph type="dt" sz="half" idx="10"/>
          </p:nvPr>
        </p:nvSpPr>
        <p:spPr/>
        <p:txBody>
          <a:bodyPr/>
          <a:lstStyle/>
          <a:p>
            <a:fld id="{B0780664-5511-49E0-9339-95BAC5B3B872}"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8E7F7975-6AC3-40AA-B79E-97D3271A935E}"/>
              </a:ext>
            </a:extLst>
          </p:cNvPr>
          <p:cNvSpPr>
            <a:spLocks noGrp="1"/>
          </p:cNvSpPr>
          <p:nvPr>
            <p:ph type="sldNum" sz="quarter" idx="12"/>
          </p:nvPr>
        </p:nvSpPr>
        <p:spPr/>
        <p:txBody>
          <a:bodyPr/>
          <a:lstStyle/>
          <a:p>
            <a:fld id="{0422F922-4DA1-4E02-8BB9-5948E49598FC}" type="slidenum">
              <a:rPr lang="el-GR" smtClean="0"/>
              <a:t>72</a:t>
            </a:fld>
            <a:endParaRPr lang="el-GR"/>
          </a:p>
        </p:txBody>
      </p:sp>
    </p:spTree>
    <p:extLst>
      <p:ext uri="{BB962C8B-B14F-4D97-AF65-F5344CB8AC3E}">
        <p14:creationId xmlns:p14="http://schemas.microsoft.com/office/powerpoint/2010/main" val="1670689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8251CF-E4D9-4267-8C57-7990E960E2BD}"/>
              </a:ext>
            </a:extLst>
          </p:cNvPr>
          <p:cNvSpPr>
            <a:spLocks noGrp="1"/>
          </p:cNvSpPr>
          <p:nvPr>
            <p:ph type="title"/>
          </p:nvPr>
        </p:nvSpPr>
        <p:spPr/>
        <p:txBody>
          <a:bodyPr/>
          <a:lstStyle/>
          <a:p>
            <a:r>
              <a:rPr lang="el-GR" dirty="0"/>
              <a:t>Συμπέρασμα: </a:t>
            </a:r>
          </a:p>
        </p:txBody>
      </p:sp>
      <p:sp>
        <p:nvSpPr>
          <p:cNvPr id="3" name="Θέση περιεχομένου 2">
            <a:extLst>
              <a:ext uri="{FF2B5EF4-FFF2-40B4-BE49-F238E27FC236}">
                <a16:creationId xmlns:a16="http://schemas.microsoft.com/office/drawing/2014/main" id="{D40CDB94-DA9A-47C5-919A-750DB2FE2C2F}"/>
              </a:ext>
            </a:extLst>
          </p:cNvPr>
          <p:cNvSpPr>
            <a:spLocks noGrp="1"/>
          </p:cNvSpPr>
          <p:nvPr>
            <p:ph idx="1"/>
          </p:nvPr>
        </p:nvSpPr>
        <p:spPr>
          <a:xfrm>
            <a:off x="532660" y="2077375"/>
            <a:ext cx="10623020" cy="3791719"/>
          </a:xfrm>
        </p:spPr>
        <p:txBody>
          <a:bodyPr/>
          <a:lstStyle/>
          <a:p>
            <a:pPr marL="0" indent="0">
              <a:buNone/>
            </a:pPr>
            <a:r>
              <a:rPr lang="el-GR" dirty="0"/>
              <a:t>Η έμφαση δόθηκε στην δημόσια δαπάνη, κοινοτική, εθνική και από κοινού</a:t>
            </a:r>
          </a:p>
          <a:p>
            <a:pPr marL="0" indent="0">
              <a:buNone/>
            </a:pPr>
            <a:r>
              <a:rPr lang="el-GR" dirty="0"/>
              <a:t>Η ιδιωτική δαπάνη είναι λιγότερη σε σχέση με τη δημόσια (την κοινοτική και την συνολική δημόσια), δηλαδή  υπολείπονται οι επενδύσεις</a:t>
            </a:r>
          </a:p>
          <a:p>
            <a:pPr marL="0" indent="0">
              <a:buNone/>
            </a:pPr>
            <a:r>
              <a:rPr lang="el-GR" dirty="0"/>
              <a:t>Διαχρονικά οι πολιτικές δεν είχαν μεγάλη επίδραση στην αύξηση του κ.κ. ΑΕΠ</a:t>
            </a:r>
          </a:p>
          <a:p>
            <a:pPr marL="0" indent="0">
              <a:buNone/>
            </a:pPr>
            <a:endParaRPr lang="el-GR" dirty="0"/>
          </a:p>
          <a:p>
            <a:pPr marL="0" indent="0">
              <a:buNone/>
            </a:pPr>
            <a:endParaRPr lang="el-GR" dirty="0"/>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C426FBB2-F277-46D3-AC3E-A39CC94873B9}"/>
              </a:ext>
            </a:extLst>
          </p:cNvPr>
          <p:cNvSpPr>
            <a:spLocks noGrp="1"/>
          </p:cNvSpPr>
          <p:nvPr>
            <p:ph type="dt" sz="half" idx="10"/>
          </p:nvPr>
        </p:nvSpPr>
        <p:spPr/>
        <p:txBody>
          <a:bodyPr/>
          <a:lstStyle/>
          <a:p>
            <a:fld id="{7E6936F4-D0CE-40DA-A774-B957CB9DFB07}"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A5788ADB-B276-47CD-B9E8-BFEA8F7102AE}"/>
              </a:ext>
            </a:extLst>
          </p:cNvPr>
          <p:cNvSpPr>
            <a:spLocks noGrp="1"/>
          </p:cNvSpPr>
          <p:nvPr>
            <p:ph type="sldNum" sz="quarter" idx="12"/>
          </p:nvPr>
        </p:nvSpPr>
        <p:spPr/>
        <p:txBody>
          <a:bodyPr/>
          <a:lstStyle/>
          <a:p>
            <a:fld id="{0422F922-4DA1-4E02-8BB9-5948E49598FC}" type="slidenum">
              <a:rPr lang="el-GR" smtClean="0"/>
              <a:t>73</a:t>
            </a:fld>
            <a:endParaRPr lang="el-GR"/>
          </a:p>
        </p:txBody>
      </p:sp>
    </p:spTree>
    <p:extLst>
      <p:ext uri="{BB962C8B-B14F-4D97-AF65-F5344CB8AC3E}">
        <p14:creationId xmlns:p14="http://schemas.microsoft.com/office/powerpoint/2010/main" val="39861495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4CFD603-9948-4C0C-B4FC-BE93B809B937}"/>
              </a:ext>
            </a:extLst>
          </p:cNvPr>
          <p:cNvSpPr>
            <a:spLocks noGrp="1"/>
          </p:cNvSpPr>
          <p:nvPr>
            <p:ph idx="1"/>
          </p:nvPr>
        </p:nvSpPr>
        <p:spPr>
          <a:xfrm>
            <a:off x="278296" y="488272"/>
            <a:ext cx="11913704" cy="5809160"/>
          </a:xfrm>
        </p:spPr>
        <p:txBody>
          <a:bodyPr>
            <a:normAutofit/>
          </a:bodyPr>
          <a:lstStyle/>
          <a:p>
            <a:pPr marL="0" indent="0">
              <a:buNone/>
            </a:pPr>
            <a:r>
              <a:rPr lang="el-GR" dirty="0"/>
              <a:t>Η κλασσική μακροοικονομική ταυτότητα:  </a:t>
            </a:r>
            <a:r>
              <a:rPr lang="en-US" dirty="0"/>
              <a:t>Y = C + I + G + (N-X), </a:t>
            </a:r>
            <a:r>
              <a:rPr lang="el-GR" dirty="0"/>
              <a:t>στην ανοιχτή οικονομία</a:t>
            </a:r>
          </a:p>
          <a:p>
            <a:pPr marL="0" indent="0">
              <a:buNone/>
            </a:pPr>
            <a:r>
              <a:rPr lang="el-GR" dirty="0"/>
              <a:t>Είδαμε και πριν:  </a:t>
            </a:r>
            <a:endParaRPr lang="en-US" dirty="0"/>
          </a:p>
          <a:p>
            <a:pPr marL="0" indent="0">
              <a:buNone/>
            </a:pPr>
            <a:r>
              <a:rPr lang="en-US" dirty="0"/>
              <a:t>To </a:t>
            </a:r>
            <a:r>
              <a:rPr lang="el-GR" dirty="0"/>
              <a:t>μοντέλο ανάπτυξής της</a:t>
            </a:r>
            <a:r>
              <a:rPr lang="en-US" dirty="0"/>
              <a:t> </a:t>
            </a:r>
            <a:r>
              <a:rPr lang="el-GR" dirty="0"/>
              <a:t>Ελληνικής οικονομίας μέχρι το 2009 σε μεγάλο βαθμό στηριγμένο στην κατανάλωση, </a:t>
            </a:r>
            <a:r>
              <a:rPr lang="en-US" dirty="0"/>
              <a:t>C </a:t>
            </a:r>
            <a:endParaRPr lang="el-GR" dirty="0"/>
          </a:p>
          <a:p>
            <a:pPr marL="0" indent="0">
              <a:buNone/>
            </a:pPr>
            <a:r>
              <a:rPr lang="el-GR" dirty="0"/>
              <a:t> </a:t>
            </a:r>
            <a:endParaRPr lang="en-US" dirty="0"/>
          </a:p>
          <a:p>
            <a:pPr marL="0" indent="0">
              <a:buNone/>
            </a:pPr>
            <a:r>
              <a:rPr lang="en-US" dirty="0"/>
              <a:t>				</a:t>
            </a:r>
          </a:p>
          <a:p>
            <a:endParaRPr lang="el-GR" dirty="0"/>
          </a:p>
          <a:p>
            <a:endParaRPr lang="el-GR" dirty="0"/>
          </a:p>
          <a:p>
            <a:endParaRPr lang="el-GR" dirty="0"/>
          </a:p>
          <a:p>
            <a:endParaRPr lang="el-GR" dirty="0"/>
          </a:p>
          <a:p>
            <a:endParaRPr lang="el-GR" dirty="0"/>
          </a:p>
          <a:p>
            <a:endParaRPr lang="en-US" dirty="0"/>
          </a:p>
          <a:p>
            <a:r>
              <a:rPr lang="en-US" dirty="0"/>
              <a:t>IMF (2010)</a:t>
            </a:r>
            <a:r>
              <a:rPr lang="el-GR" dirty="0"/>
              <a:t>, σελ. 24 (2η Αξιολόγηση) </a:t>
            </a:r>
          </a:p>
          <a:p>
            <a:endParaRPr lang="el-GR" dirty="0"/>
          </a:p>
        </p:txBody>
      </p:sp>
      <p:pic>
        <p:nvPicPr>
          <p:cNvPr id="5" name="Εικόνα 4">
            <a:extLst>
              <a:ext uri="{FF2B5EF4-FFF2-40B4-BE49-F238E27FC236}">
                <a16:creationId xmlns:a16="http://schemas.microsoft.com/office/drawing/2014/main" id="{5088A673-CD1C-4996-9950-CBC20B0EEC1A}"/>
              </a:ext>
            </a:extLst>
          </p:cNvPr>
          <p:cNvPicPr>
            <a:picLocks noChangeAspect="1"/>
          </p:cNvPicPr>
          <p:nvPr/>
        </p:nvPicPr>
        <p:blipFill>
          <a:blip r:embed="rId2"/>
          <a:stretch>
            <a:fillRect/>
          </a:stretch>
        </p:blipFill>
        <p:spPr>
          <a:xfrm>
            <a:off x="428497" y="2487940"/>
            <a:ext cx="4819363" cy="2926897"/>
          </a:xfrm>
          <a:prstGeom prst="rect">
            <a:avLst/>
          </a:prstGeom>
        </p:spPr>
      </p:pic>
      <p:sp>
        <p:nvSpPr>
          <p:cNvPr id="6" name="TextBox 5">
            <a:extLst>
              <a:ext uri="{FF2B5EF4-FFF2-40B4-BE49-F238E27FC236}">
                <a16:creationId xmlns:a16="http://schemas.microsoft.com/office/drawing/2014/main" id="{6416036E-71D4-46D8-B7C6-CCEAB4C20A3A}"/>
              </a:ext>
            </a:extLst>
          </p:cNvPr>
          <p:cNvSpPr txBox="1"/>
          <p:nvPr/>
        </p:nvSpPr>
        <p:spPr>
          <a:xfrm>
            <a:off x="5651037" y="2691202"/>
            <a:ext cx="6262667" cy="3046988"/>
          </a:xfrm>
          <a:prstGeom prst="rect">
            <a:avLst/>
          </a:prstGeom>
          <a:noFill/>
        </p:spPr>
        <p:txBody>
          <a:bodyPr wrap="square" rtlCol="0">
            <a:spAutoFit/>
          </a:bodyPr>
          <a:lstStyle/>
          <a:p>
            <a:r>
              <a:rPr lang="el-GR" sz="2400" dirty="0"/>
              <a:t>Μειώνεται</a:t>
            </a:r>
            <a:r>
              <a:rPr lang="en-US" sz="2400" dirty="0"/>
              <a:t> </a:t>
            </a:r>
            <a:r>
              <a:rPr lang="el-GR" sz="2400" dirty="0"/>
              <a:t>η συνεισφορά της κατανάλωσης</a:t>
            </a:r>
          </a:p>
          <a:p>
            <a:r>
              <a:rPr lang="el-GR" sz="2400" dirty="0"/>
              <a:t>στην ανάπτυξη του ΑΕΠ από την εφαρμογή των μνημονίων και αυξάνεται αυτή των καθαρών εξαγωγών</a:t>
            </a:r>
          </a:p>
          <a:p>
            <a:r>
              <a:rPr lang="el-GR" sz="2400" dirty="0"/>
              <a:t>Αυτός είναι κύριος στόχος των </a:t>
            </a:r>
            <a:r>
              <a:rPr lang="el-GR" sz="2400" dirty="0" err="1"/>
              <a:t>μνημονιακών</a:t>
            </a:r>
            <a:r>
              <a:rPr lang="el-GR" sz="2400" dirty="0"/>
              <a:t> πολιτικών</a:t>
            </a:r>
          </a:p>
          <a:p>
            <a:r>
              <a:rPr lang="el-GR" sz="2400" dirty="0"/>
              <a:t>Όμως κατά πόσο θα διατηρηθεί αυτό το μοντέλο;</a:t>
            </a:r>
          </a:p>
        </p:txBody>
      </p:sp>
      <p:sp>
        <p:nvSpPr>
          <p:cNvPr id="4" name="Θέση ημερομηνίας 3">
            <a:extLst>
              <a:ext uri="{FF2B5EF4-FFF2-40B4-BE49-F238E27FC236}">
                <a16:creationId xmlns:a16="http://schemas.microsoft.com/office/drawing/2014/main" id="{BC473755-40A4-48B6-AC3F-03732A8FD5F5}"/>
              </a:ext>
            </a:extLst>
          </p:cNvPr>
          <p:cNvSpPr>
            <a:spLocks noGrp="1"/>
          </p:cNvSpPr>
          <p:nvPr>
            <p:ph type="dt" sz="half" idx="10"/>
          </p:nvPr>
        </p:nvSpPr>
        <p:spPr/>
        <p:txBody>
          <a:bodyPr/>
          <a:lstStyle/>
          <a:p>
            <a:fld id="{33C5165F-B785-4C93-825C-C29DE73919F3}" type="datetime1">
              <a:rPr lang="el-GR" smtClean="0"/>
              <a:t>15/4/2022</a:t>
            </a:fld>
            <a:endParaRPr lang="el-GR"/>
          </a:p>
        </p:txBody>
      </p:sp>
      <p:sp>
        <p:nvSpPr>
          <p:cNvPr id="7" name="Θέση αριθμού διαφάνειας 6">
            <a:extLst>
              <a:ext uri="{FF2B5EF4-FFF2-40B4-BE49-F238E27FC236}">
                <a16:creationId xmlns:a16="http://schemas.microsoft.com/office/drawing/2014/main" id="{C3FD9F73-CE4C-48B5-8D4C-1EA670D2EBDE}"/>
              </a:ext>
            </a:extLst>
          </p:cNvPr>
          <p:cNvSpPr>
            <a:spLocks noGrp="1"/>
          </p:cNvSpPr>
          <p:nvPr>
            <p:ph type="sldNum" sz="quarter" idx="12"/>
          </p:nvPr>
        </p:nvSpPr>
        <p:spPr/>
        <p:txBody>
          <a:bodyPr/>
          <a:lstStyle/>
          <a:p>
            <a:fld id="{0422F922-4DA1-4E02-8BB9-5948E49598FC}" type="slidenum">
              <a:rPr lang="el-GR" smtClean="0"/>
              <a:t>74</a:t>
            </a:fld>
            <a:endParaRPr lang="el-GR"/>
          </a:p>
        </p:txBody>
      </p:sp>
    </p:spTree>
    <p:extLst>
      <p:ext uri="{BB962C8B-B14F-4D97-AF65-F5344CB8AC3E}">
        <p14:creationId xmlns:p14="http://schemas.microsoft.com/office/powerpoint/2010/main" val="18624112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A8F216-6910-477F-A12F-88181E57A37C}"/>
              </a:ext>
            </a:extLst>
          </p:cNvPr>
          <p:cNvSpPr>
            <a:spLocks noGrp="1"/>
          </p:cNvSpPr>
          <p:nvPr>
            <p:ph type="title"/>
          </p:nvPr>
        </p:nvSpPr>
        <p:spPr>
          <a:xfrm>
            <a:off x="268722" y="568872"/>
            <a:ext cx="12123173" cy="840068"/>
          </a:xfrm>
        </p:spPr>
        <p:txBody>
          <a:bodyPr>
            <a:normAutofit fontScale="90000"/>
          </a:bodyPr>
          <a:lstStyle/>
          <a:p>
            <a:r>
              <a:rPr lang="el-GR" dirty="0"/>
              <a:t>Το μοντέλο ανάπτυξης που προώθησε διαχρονικά η Πολιτική για την Συνοχή της Ε.Ε. στην χώρα μας </a:t>
            </a:r>
          </a:p>
        </p:txBody>
      </p:sp>
      <p:sp>
        <p:nvSpPr>
          <p:cNvPr id="3" name="Θέση περιεχομένου 2">
            <a:extLst>
              <a:ext uri="{FF2B5EF4-FFF2-40B4-BE49-F238E27FC236}">
                <a16:creationId xmlns:a16="http://schemas.microsoft.com/office/drawing/2014/main" id="{0C5438DB-CC76-4A96-9695-E89C12935602}"/>
              </a:ext>
            </a:extLst>
          </p:cNvPr>
          <p:cNvSpPr>
            <a:spLocks noGrp="1"/>
          </p:cNvSpPr>
          <p:nvPr>
            <p:ph idx="1"/>
          </p:nvPr>
        </p:nvSpPr>
        <p:spPr>
          <a:xfrm>
            <a:off x="213063" y="1837678"/>
            <a:ext cx="11754035" cy="4031416"/>
          </a:xfrm>
        </p:spPr>
        <p:txBody>
          <a:bodyPr/>
          <a:lstStyle/>
          <a:p>
            <a:pPr marL="0" indent="0">
              <a:buNone/>
            </a:pPr>
            <a:r>
              <a:rPr lang="el-GR" dirty="0"/>
              <a:t>Η πολιτική Συνοχής τόνωνε την κατανάλωση και τη δημόσια δαπάνη, έναντι της παραγωγικής ανασυγκρότησης και προώθησης επενδύσεων στην παραγωγή</a:t>
            </a:r>
          </a:p>
          <a:p>
            <a:r>
              <a:rPr lang="el-GR" dirty="0"/>
              <a:t>Όπου αυτό δοκιμάστηκε με επιτυχή αποτελέσματα (βλ. ΕΠΒ 1994-1999) μετά αυτό περιορίστηκε (με την έλευση των πολιτικών για την ανταγωνιστικότητα και την ενιαία αντιμετώπιση της βιομηχανίας με τους κλάδους του τουρισμού, της ενέργειας και του περιβάλλοντος, στο ίδιο πρόγραμμα για την Ανταγωνιστικότητα 2000-2006).</a:t>
            </a:r>
          </a:p>
          <a:p>
            <a:pPr marL="0" indent="0">
              <a:buNone/>
            </a:pPr>
            <a:endParaRPr lang="el-GR" dirty="0"/>
          </a:p>
          <a:p>
            <a:pPr marL="0" indent="0">
              <a:buNone/>
            </a:pPr>
            <a:r>
              <a:rPr lang="el-GR" dirty="0"/>
              <a:t>	</a:t>
            </a:r>
            <a:r>
              <a:rPr lang="en-US" dirty="0"/>
              <a:t>S = Y- G – C, </a:t>
            </a:r>
            <a:r>
              <a:rPr lang="el-GR" dirty="0"/>
              <a:t>Όσο </a:t>
            </a:r>
            <a:r>
              <a:rPr lang="en-US" dirty="0"/>
              <a:t>G    , C 	</a:t>
            </a:r>
            <a:r>
              <a:rPr lang="en-US" dirty="0">
                <a:sym typeface="Wingdings" panose="05000000000000000000" pitchFamily="2" charset="2"/>
              </a:rPr>
              <a:t> S </a:t>
            </a:r>
            <a:endParaRPr lang="el-GR" dirty="0"/>
          </a:p>
          <a:p>
            <a:pPr marL="0" indent="0">
              <a:buNone/>
            </a:pPr>
            <a:r>
              <a:rPr lang="el-GR" dirty="0"/>
              <a:t>	</a:t>
            </a:r>
            <a:r>
              <a:rPr lang="en-US" dirty="0"/>
              <a:t>S – I = CA,    </a:t>
            </a:r>
            <a:r>
              <a:rPr lang="el-GR" dirty="0"/>
              <a:t>Όσο </a:t>
            </a:r>
            <a:r>
              <a:rPr lang="en-US" dirty="0"/>
              <a:t> S 	</a:t>
            </a:r>
            <a:r>
              <a:rPr lang="en-US" dirty="0">
                <a:sym typeface="Wingdings" panose="05000000000000000000" pitchFamily="2" charset="2"/>
              </a:rPr>
              <a:t> CA	</a:t>
            </a:r>
          </a:p>
          <a:p>
            <a:pPr marL="0" indent="0">
              <a:buNone/>
            </a:pPr>
            <a:endParaRPr lang="en-US" dirty="0">
              <a:sym typeface="Wingdings" panose="05000000000000000000" pitchFamily="2" charset="2"/>
            </a:endParaRPr>
          </a:p>
          <a:p>
            <a:pPr marL="0" indent="0">
              <a:buNone/>
            </a:pPr>
            <a:endParaRPr lang="el-GR" dirty="0"/>
          </a:p>
        </p:txBody>
      </p:sp>
      <p:cxnSp>
        <p:nvCxnSpPr>
          <p:cNvPr id="5" name="Ευθύγραμμο βέλος σύνδεσης 4">
            <a:extLst>
              <a:ext uri="{FF2B5EF4-FFF2-40B4-BE49-F238E27FC236}">
                <a16:creationId xmlns:a16="http://schemas.microsoft.com/office/drawing/2014/main" id="{C4BCA705-AF83-4B73-A446-7466CDF1A8BB}"/>
              </a:ext>
            </a:extLst>
          </p:cNvPr>
          <p:cNvCxnSpPr/>
          <p:nvPr/>
        </p:nvCxnSpPr>
        <p:spPr>
          <a:xfrm flipV="1">
            <a:off x="3569551" y="4048215"/>
            <a:ext cx="177554" cy="266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a:extLst>
              <a:ext uri="{FF2B5EF4-FFF2-40B4-BE49-F238E27FC236}">
                <a16:creationId xmlns:a16="http://schemas.microsoft.com/office/drawing/2014/main" id="{998B3A64-9CCE-43B2-9153-9327DDBD8512}"/>
              </a:ext>
            </a:extLst>
          </p:cNvPr>
          <p:cNvCxnSpPr/>
          <p:nvPr/>
        </p:nvCxnSpPr>
        <p:spPr>
          <a:xfrm flipV="1">
            <a:off x="3096341" y="4048214"/>
            <a:ext cx="177554" cy="266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Ευθύγραμμο βέλος σύνδεσης 6">
            <a:extLst>
              <a:ext uri="{FF2B5EF4-FFF2-40B4-BE49-F238E27FC236}">
                <a16:creationId xmlns:a16="http://schemas.microsoft.com/office/drawing/2014/main" id="{29C2319E-50C1-49E2-BD3C-0F3ECE9A24A5}"/>
              </a:ext>
            </a:extLst>
          </p:cNvPr>
          <p:cNvCxnSpPr>
            <a:cxnSpLocks/>
          </p:cNvCxnSpPr>
          <p:nvPr/>
        </p:nvCxnSpPr>
        <p:spPr>
          <a:xfrm>
            <a:off x="4537611" y="4067451"/>
            <a:ext cx="199748" cy="247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a:extLst>
              <a:ext uri="{FF2B5EF4-FFF2-40B4-BE49-F238E27FC236}">
                <a16:creationId xmlns:a16="http://schemas.microsoft.com/office/drawing/2014/main" id="{F3060565-B803-42AB-BB93-E9EE301C5A31}"/>
              </a:ext>
            </a:extLst>
          </p:cNvPr>
          <p:cNvCxnSpPr>
            <a:cxnSpLocks/>
          </p:cNvCxnSpPr>
          <p:nvPr/>
        </p:nvCxnSpPr>
        <p:spPr>
          <a:xfrm>
            <a:off x="3132682" y="4480377"/>
            <a:ext cx="177554" cy="290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D63497DC-4AF7-4393-AD06-525C8E9E3D6C}"/>
              </a:ext>
            </a:extLst>
          </p:cNvPr>
          <p:cNvCxnSpPr>
            <a:cxnSpLocks/>
          </p:cNvCxnSpPr>
          <p:nvPr/>
        </p:nvCxnSpPr>
        <p:spPr>
          <a:xfrm>
            <a:off x="4565549" y="4513459"/>
            <a:ext cx="199748" cy="257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Θέση ημερομηνίας 3">
            <a:extLst>
              <a:ext uri="{FF2B5EF4-FFF2-40B4-BE49-F238E27FC236}">
                <a16:creationId xmlns:a16="http://schemas.microsoft.com/office/drawing/2014/main" id="{BC7B030B-E7EB-419A-8862-CEDF4E3F8738}"/>
              </a:ext>
            </a:extLst>
          </p:cNvPr>
          <p:cNvSpPr>
            <a:spLocks noGrp="1"/>
          </p:cNvSpPr>
          <p:nvPr>
            <p:ph type="dt" sz="half" idx="10"/>
          </p:nvPr>
        </p:nvSpPr>
        <p:spPr/>
        <p:txBody>
          <a:bodyPr/>
          <a:lstStyle/>
          <a:p>
            <a:fld id="{92172489-15DB-4FCF-B457-E0021CE1F48D}" type="datetime1">
              <a:rPr lang="el-GR" smtClean="0"/>
              <a:t>15/4/2022</a:t>
            </a:fld>
            <a:endParaRPr lang="el-GR"/>
          </a:p>
        </p:txBody>
      </p:sp>
      <p:sp>
        <p:nvSpPr>
          <p:cNvPr id="8" name="Θέση αριθμού διαφάνειας 7">
            <a:extLst>
              <a:ext uri="{FF2B5EF4-FFF2-40B4-BE49-F238E27FC236}">
                <a16:creationId xmlns:a16="http://schemas.microsoft.com/office/drawing/2014/main" id="{DE286842-229D-4DEC-8BA5-0D9D1C05CB3E}"/>
              </a:ext>
            </a:extLst>
          </p:cNvPr>
          <p:cNvSpPr>
            <a:spLocks noGrp="1"/>
          </p:cNvSpPr>
          <p:nvPr>
            <p:ph type="sldNum" sz="quarter" idx="12"/>
          </p:nvPr>
        </p:nvSpPr>
        <p:spPr/>
        <p:txBody>
          <a:bodyPr/>
          <a:lstStyle/>
          <a:p>
            <a:fld id="{0422F922-4DA1-4E02-8BB9-5948E49598FC}" type="slidenum">
              <a:rPr lang="el-GR" smtClean="0"/>
              <a:t>75</a:t>
            </a:fld>
            <a:endParaRPr lang="el-GR"/>
          </a:p>
        </p:txBody>
      </p:sp>
    </p:spTree>
    <p:extLst>
      <p:ext uri="{BB962C8B-B14F-4D97-AF65-F5344CB8AC3E}">
        <p14:creationId xmlns:p14="http://schemas.microsoft.com/office/powerpoint/2010/main" val="1984389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8FDC12-AF60-40C3-82EF-0CCB46BF796B}"/>
              </a:ext>
            </a:extLst>
          </p:cNvPr>
          <p:cNvSpPr>
            <a:spLocks noGrp="1"/>
          </p:cNvSpPr>
          <p:nvPr>
            <p:ph type="title"/>
          </p:nvPr>
        </p:nvSpPr>
        <p:spPr>
          <a:xfrm>
            <a:off x="1097280" y="286604"/>
            <a:ext cx="10058400" cy="1195968"/>
          </a:xfrm>
        </p:spPr>
        <p:txBody>
          <a:bodyPr/>
          <a:lstStyle/>
          <a:p>
            <a:r>
              <a:rPr lang="el-GR" dirty="0"/>
              <a:t>Το αντίθετο στη Γερμανία</a:t>
            </a:r>
          </a:p>
        </p:txBody>
      </p:sp>
      <p:sp>
        <p:nvSpPr>
          <p:cNvPr id="3" name="Θέση περιεχομένου 2">
            <a:extLst>
              <a:ext uri="{FF2B5EF4-FFF2-40B4-BE49-F238E27FC236}">
                <a16:creationId xmlns:a16="http://schemas.microsoft.com/office/drawing/2014/main" id="{8745F8D0-F462-478D-B3B3-35E2E33B93AF}"/>
              </a:ext>
            </a:extLst>
          </p:cNvPr>
          <p:cNvSpPr>
            <a:spLocks noGrp="1"/>
          </p:cNvSpPr>
          <p:nvPr>
            <p:ph idx="1"/>
          </p:nvPr>
        </p:nvSpPr>
        <p:spPr>
          <a:xfrm>
            <a:off x="417251" y="1793289"/>
            <a:ext cx="11461072" cy="4358936"/>
          </a:xfrm>
        </p:spPr>
        <p:txBody>
          <a:bodyPr>
            <a:normAutofit lnSpcReduction="10000"/>
          </a:bodyPr>
          <a:lstStyle/>
          <a:p>
            <a:r>
              <a:rPr lang="el-GR" dirty="0"/>
              <a:t>Ήδη από τα μέσα της δεκαετίας του 2000, στη Γερμανία ξεκινούν μια σειρά από αλλαγές στην αγορά εργασίας, με συγκράτηση των μισθών και ευελιξία στην αγορά εργασίας</a:t>
            </a:r>
          </a:p>
          <a:p>
            <a:r>
              <a:rPr lang="el-GR" dirty="0"/>
              <a:t>Η ζήτηση για τα Γερμανικά προϊόντα δεν αυξάνει εγχώρια αλλά οι Γερμανικές επιχειρήσεις στρέφονται προς τις χώρες της Κεντρικής και Ανατολικής Ευρώπης και η ζήτηση για τα Γερμανικά προϊόντα τονώνονται μέσω των χωρών αυτών</a:t>
            </a:r>
          </a:p>
          <a:p>
            <a:r>
              <a:rPr lang="el-GR" dirty="0"/>
              <a:t>Έτσι υπάρχει αύξηση της ζήτησης μέσω εξαγωγών</a:t>
            </a:r>
          </a:p>
          <a:p>
            <a:r>
              <a:rPr lang="el-GR" dirty="0"/>
              <a:t>Εξάλλου οι παραδοσιακές αγορές στην Νοτιοανατολική Ευρώπης (της Μεσογείου) έχουν εν μέρει </a:t>
            </a:r>
            <a:r>
              <a:rPr lang="el-GR" dirty="0" err="1"/>
              <a:t>κορεστεί</a:t>
            </a:r>
            <a:r>
              <a:rPr lang="el-GR" dirty="0"/>
              <a:t> για τα βιομηχανικά προϊόντα (ο μέσος καταναλωτής έχει αυτοκίνητο, πλυντήριο, κουζίνα </a:t>
            </a:r>
            <a:r>
              <a:rPr lang="el-GR" dirty="0" err="1"/>
              <a:t>κτλ</a:t>
            </a:r>
            <a:r>
              <a:rPr lang="el-GR" dirty="0"/>
              <a:t>) </a:t>
            </a:r>
          </a:p>
          <a:p>
            <a:r>
              <a:rPr lang="el-GR" dirty="0"/>
              <a:t>Δηλαδή οι χαμηλοί μισθοί στη Γερμανία, η παραδοσιακή στάση των Γερμανών πολιτών να αποταμιεύουν και η πτώση της αγοραστικής δύναμης του Νότου αντισταθμίζεται από το άνοιγμα στις νέες αγορές της Πολιτικής Συνοχής </a:t>
            </a:r>
            <a:endParaRPr lang="en-US" dirty="0"/>
          </a:p>
          <a:p>
            <a:r>
              <a:rPr lang="el-GR" dirty="0"/>
              <a:t>Με όρους </a:t>
            </a:r>
            <a:r>
              <a:rPr lang="el-GR" dirty="0" err="1"/>
              <a:t>κεϋνσιανής</a:t>
            </a:r>
            <a:r>
              <a:rPr lang="el-GR" dirty="0"/>
              <a:t> μακροοικονομικής ανάλυσης:  </a:t>
            </a:r>
            <a:r>
              <a:rPr lang="en-US" dirty="0"/>
              <a:t>S-I = X-M</a:t>
            </a:r>
            <a:endParaRPr lang="el-GR" dirty="0"/>
          </a:p>
          <a:p>
            <a:r>
              <a:rPr lang="el-GR" dirty="0"/>
              <a:t> </a:t>
            </a:r>
          </a:p>
        </p:txBody>
      </p:sp>
      <p:sp>
        <p:nvSpPr>
          <p:cNvPr id="4" name="Θέση ημερομηνίας 3">
            <a:extLst>
              <a:ext uri="{FF2B5EF4-FFF2-40B4-BE49-F238E27FC236}">
                <a16:creationId xmlns:a16="http://schemas.microsoft.com/office/drawing/2014/main" id="{634DD1C3-B394-49C0-AE63-AB6ACDFB3FCD}"/>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D56513C8-14BC-47F8-A870-F5D877467209}"/>
              </a:ext>
            </a:extLst>
          </p:cNvPr>
          <p:cNvSpPr>
            <a:spLocks noGrp="1"/>
          </p:cNvSpPr>
          <p:nvPr>
            <p:ph type="sldNum" sz="quarter" idx="12"/>
          </p:nvPr>
        </p:nvSpPr>
        <p:spPr/>
        <p:txBody>
          <a:bodyPr/>
          <a:lstStyle/>
          <a:p>
            <a:fld id="{0422F922-4DA1-4E02-8BB9-5948E49598FC}" type="slidenum">
              <a:rPr lang="el-GR" smtClean="0"/>
              <a:t>76</a:t>
            </a:fld>
            <a:endParaRPr lang="el-GR"/>
          </a:p>
        </p:txBody>
      </p:sp>
    </p:spTree>
    <p:extLst>
      <p:ext uri="{BB962C8B-B14F-4D97-AF65-F5344CB8AC3E}">
        <p14:creationId xmlns:p14="http://schemas.microsoft.com/office/powerpoint/2010/main" val="18680027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8642E7-2DF5-4202-B27F-8BF51F4B6F97}"/>
              </a:ext>
            </a:extLst>
          </p:cNvPr>
          <p:cNvSpPr>
            <a:spLocks noGrp="1"/>
          </p:cNvSpPr>
          <p:nvPr>
            <p:ph type="title"/>
          </p:nvPr>
        </p:nvSpPr>
        <p:spPr>
          <a:xfrm>
            <a:off x="1097280" y="286603"/>
            <a:ext cx="10058400" cy="894127"/>
          </a:xfrm>
        </p:spPr>
        <p:txBody>
          <a:bodyPr/>
          <a:lstStyle/>
          <a:p>
            <a:endParaRPr lang="el-GR" dirty="0"/>
          </a:p>
        </p:txBody>
      </p:sp>
      <p:sp>
        <p:nvSpPr>
          <p:cNvPr id="3" name="Θέση περιεχομένου 2">
            <a:extLst>
              <a:ext uri="{FF2B5EF4-FFF2-40B4-BE49-F238E27FC236}">
                <a16:creationId xmlns:a16="http://schemas.microsoft.com/office/drawing/2014/main" id="{FE5462C9-3D09-40FB-BCF3-6E585E628689}"/>
              </a:ext>
            </a:extLst>
          </p:cNvPr>
          <p:cNvSpPr>
            <a:spLocks noGrp="1"/>
          </p:cNvSpPr>
          <p:nvPr>
            <p:ph idx="1"/>
          </p:nvPr>
        </p:nvSpPr>
        <p:spPr>
          <a:xfrm>
            <a:off x="71021" y="1748901"/>
            <a:ext cx="12120979" cy="4368768"/>
          </a:xfrm>
        </p:spPr>
        <p:txBody>
          <a:bodyPr>
            <a:normAutofit lnSpcReduction="10000"/>
          </a:bodyPr>
          <a:lstStyle/>
          <a:p>
            <a:r>
              <a:rPr lang="el-GR" dirty="0"/>
              <a:t>Αν η Ελλάδα έχει το δικό της νόμισμα, το έλλειμα τρεχουσών συναλλαγών θα γινότανε εμφανές και η προσαρμογή θα ήταν αυτόματη (λόγω νομίσματος)</a:t>
            </a:r>
          </a:p>
          <a:p>
            <a:r>
              <a:rPr lang="el-GR" dirty="0"/>
              <a:t>Το μέγεθος και η έκταση του προβλήματος έγινε αντιληπτά μέσα από την αύξηση των </a:t>
            </a:r>
            <a:r>
              <a:rPr lang="en-US" dirty="0"/>
              <a:t>spreads</a:t>
            </a:r>
            <a:r>
              <a:rPr lang="el-GR" dirty="0"/>
              <a:t> (του Ελληνικού από το Γερμανικό ομόλογο), δηλαδή αφού το έλλειμα αυτό είχε επιδεινωθεί αρκετά ώστε να επιφέρει την παρέμβαση των κερδοσκοπικών κεφαλαίων </a:t>
            </a:r>
          </a:p>
          <a:p>
            <a:r>
              <a:rPr lang="el-GR" dirty="0"/>
              <a:t>Στην θεωρία της περιφερειακής οικονομικής ανάπτυξης αυτό είναι ένα αρκετά γνωστό πρόβλημα:               Ορισμένες περιφέρειες μπορεί να γίνουν αρκετά ελλειμματικές στο ισοζύγιό τους με άλλες και να στερηθούν ανθρώπινους πόρους (που μεταναστεύουν σε άλλες περιφέρειες και περιοχής), μέσα σε ένα κράτος με το ίδιο κοινό νόμισμα, όπου η προσαρμογή της ισοτιμίας γίνεται σε επίπεδο εθνικό (πρόβλημα που διαφαίνεται σε εθνικό επίπεδο).</a:t>
            </a:r>
          </a:p>
          <a:p>
            <a:r>
              <a:rPr lang="el-GR" dirty="0"/>
              <a:t>Η οικονομική ανάπτυξη, όπως έλαβε χώρα σε εθνικό, περιφερειακό και τοπικό επίπεδο χρηματοδότησε τροφοδότησε τα ελλείματα </a:t>
            </a:r>
          </a:p>
          <a:p>
            <a:r>
              <a:rPr lang="el-GR" dirty="0"/>
              <a:t>(ελαφρυντικό: δεν λάμβανε χώρα η αυτόματη προσαρμογή της ισοτιμίας που θα επιδρούσε στο ισοζύγιο τρεχουσών συναλλαγών)</a:t>
            </a:r>
          </a:p>
        </p:txBody>
      </p:sp>
      <p:sp>
        <p:nvSpPr>
          <p:cNvPr id="4" name="Θέση ημερομηνίας 3">
            <a:extLst>
              <a:ext uri="{FF2B5EF4-FFF2-40B4-BE49-F238E27FC236}">
                <a16:creationId xmlns:a16="http://schemas.microsoft.com/office/drawing/2014/main" id="{B135A2E5-80EF-4BF7-93A2-3E4AB671FDAF}"/>
              </a:ext>
            </a:extLst>
          </p:cNvPr>
          <p:cNvSpPr>
            <a:spLocks noGrp="1"/>
          </p:cNvSpPr>
          <p:nvPr>
            <p:ph type="dt" sz="half" idx="10"/>
          </p:nvPr>
        </p:nvSpPr>
        <p:spPr/>
        <p:txBody>
          <a:bodyPr/>
          <a:lstStyle/>
          <a:p>
            <a:fld id="{3517E214-B0D3-4188-BEE1-63F5D5F2E9CB}"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9810062A-CA95-462C-9727-F1450EC2FDB1}"/>
              </a:ext>
            </a:extLst>
          </p:cNvPr>
          <p:cNvSpPr>
            <a:spLocks noGrp="1"/>
          </p:cNvSpPr>
          <p:nvPr>
            <p:ph type="sldNum" sz="quarter" idx="12"/>
          </p:nvPr>
        </p:nvSpPr>
        <p:spPr/>
        <p:txBody>
          <a:bodyPr/>
          <a:lstStyle/>
          <a:p>
            <a:fld id="{0422F922-4DA1-4E02-8BB9-5948E49598FC}" type="slidenum">
              <a:rPr lang="el-GR" smtClean="0"/>
              <a:t>77</a:t>
            </a:fld>
            <a:endParaRPr lang="el-GR"/>
          </a:p>
        </p:txBody>
      </p:sp>
    </p:spTree>
    <p:extLst>
      <p:ext uri="{BB962C8B-B14F-4D97-AF65-F5344CB8AC3E}">
        <p14:creationId xmlns:p14="http://schemas.microsoft.com/office/powerpoint/2010/main" val="1856028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8E3D0F-727A-4B74-9D98-BE25F2EE4FF5}"/>
              </a:ext>
            </a:extLst>
          </p:cNvPr>
          <p:cNvSpPr>
            <a:spLocks noGrp="1"/>
          </p:cNvSpPr>
          <p:nvPr>
            <p:ph type="title"/>
          </p:nvPr>
        </p:nvSpPr>
        <p:spPr>
          <a:xfrm>
            <a:off x="1097280" y="286604"/>
            <a:ext cx="10058400" cy="929638"/>
          </a:xfrm>
        </p:spPr>
        <p:txBody>
          <a:bodyPr/>
          <a:lstStyle/>
          <a:p>
            <a:r>
              <a:rPr lang="el-GR" dirty="0"/>
              <a:t>Γνωρίζετε ήδη ότι…</a:t>
            </a:r>
          </a:p>
        </p:txBody>
      </p:sp>
      <p:sp>
        <p:nvSpPr>
          <p:cNvPr id="3" name="Θέση περιεχομένου 2">
            <a:extLst>
              <a:ext uri="{FF2B5EF4-FFF2-40B4-BE49-F238E27FC236}">
                <a16:creationId xmlns:a16="http://schemas.microsoft.com/office/drawing/2014/main" id="{ED8B8E04-12FD-48C1-BF90-97A8ACF42232}"/>
              </a:ext>
            </a:extLst>
          </p:cNvPr>
          <p:cNvSpPr>
            <a:spLocks noGrp="1"/>
          </p:cNvSpPr>
          <p:nvPr>
            <p:ph idx="1"/>
          </p:nvPr>
        </p:nvSpPr>
        <p:spPr/>
        <p:txBody>
          <a:bodyPr/>
          <a:lstStyle/>
          <a:p>
            <a:pPr marL="0" indent="0">
              <a:buNone/>
            </a:pPr>
            <a:r>
              <a:rPr lang="el-GR" dirty="0"/>
              <a:t>Για να αναστρέψεις (να ελαττώσεις σημαντικά) την πορεία ενός ελλείματος τρεχουσών συναλλαγών χρειάζεται</a:t>
            </a:r>
          </a:p>
          <a:p>
            <a:pPr marL="0" indent="0">
              <a:buNone/>
            </a:pPr>
            <a:r>
              <a:rPr lang="el-GR" dirty="0"/>
              <a:t>Α) να περιορίσεις τη δαπάνη (με φόρους και αύξηση της αποταμίευσης)</a:t>
            </a:r>
          </a:p>
          <a:p>
            <a:pPr marL="0" indent="0">
              <a:buNone/>
            </a:pPr>
            <a:r>
              <a:rPr lang="el-GR" dirty="0"/>
              <a:t>Β) στρέψεις την δαπάνη προς εγχώρια παραγωγή (με προστατευτικά μέτρα ή υποτίμηση νομίσματος)</a:t>
            </a:r>
          </a:p>
          <a:p>
            <a:pPr marL="0" indent="0">
              <a:buNone/>
            </a:pPr>
            <a:r>
              <a:rPr lang="el-GR" dirty="0"/>
              <a:t>Γ) Να εφαρμόσεις πολιτικές προσφοράς, με ανάπτυξη της παραγωγής και του ιδιωτικού τομέα</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C823F2E9-0D37-4389-A04B-2D2EB00187E5}"/>
              </a:ext>
            </a:extLst>
          </p:cNvPr>
          <p:cNvSpPr>
            <a:spLocks noGrp="1"/>
          </p:cNvSpPr>
          <p:nvPr>
            <p:ph type="dt" sz="half" idx="10"/>
          </p:nvPr>
        </p:nvSpPr>
        <p:spPr/>
        <p:txBody>
          <a:bodyPr/>
          <a:lstStyle/>
          <a:p>
            <a:fld id="{ABB88B67-C68D-4271-BB2C-58FA6AB69965}"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E26E911A-F39F-4452-B591-606CD6666EDC}"/>
              </a:ext>
            </a:extLst>
          </p:cNvPr>
          <p:cNvSpPr>
            <a:spLocks noGrp="1"/>
          </p:cNvSpPr>
          <p:nvPr>
            <p:ph type="sldNum" sz="quarter" idx="12"/>
          </p:nvPr>
        </p:nvSpPr>
        <p:spPr/>
        <p:txBody>
          <a:bodyPr/>
          <a:lstStyle/>
          <a:p>
            <a:fld id="{0422F922-4DA1-4E02-8BB9-5948E49598FC}" type="slidenum">
              <a:rPr lang="el-GR" smtClean="0"/>
              <a:t>78</a:t>
            </a:fld>
            <a:endParaRPr lang="el-GR"/>
          </a:p>
        </p:txBody>
      </p:sp>
    </p:spTree>
    <p:extLst>
      <p:ext uri="{BB962C8B-B14F-4D97-AF65-F5344CB8AC3E}">
        <p14:creationId xmlns:p14="http://schemas.microsoft.com/office/powerpoint/2010/main" val="12734503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729C5E-11E5-4899-BC6F-44C184EB2AB5}"/>
              </a:ext>
            </a:extLst>
          </p:cNvPr>
          <p:cNvSpPr>
            <a:spLocks noGrp="1"/>
          </p:cNvSpPr>
          <p:nvPr>
            <p:ph type="title"/>
          </p:nvPr>
        </p:nvSpPr>
        <p:spPr>
          <a:xfrm>
            <a:off x="1097280" y="286603"/>
            <a:ext cx="10058400" cy="1263901"/>
          </a:xfrm>
        </p:spPr>
        <p:txBody>
          <a:bodyPr/>
          <a:lstStyle/>
          <a:p>
            <a:r>
              <a:rPr lang="el-GR" dirty="0"/>
              <a:t>Πολιτικές του ΔΝΤ</a:t>
            </a:r>
          </a:p>
        </p:txBody>
      </p:sp>
      <p:sp>
        <p:nvSpPr>
          <p:cNvPr id="3" name="Θέση περιεχομένου 2">
            <a:extLst>
              <a:ext uri="{FF2B5EF4-FFF2-40B4-BE49-F238E27FC236}">
                <a16:creationId xmlns:a16="http://schemas.microsoft.com/office/drawing/2014/main" id="{89C77925-77D5-48BC-87A4-433CF91962ED}"/>
              </a:ext>
            </a:extLst>
          </p:cNvPr>
          <p:cNvSpPr>
            <a:spLocks noGrp="1"/>
          </p:cNvSpPr>
          <p:nvPr>
            <p:ph idx="1"/>
          </p:nvPr>
        </p:nvSpPr>
        <p:spPr>
          <a:xfrm>
            <a:off x="278296" y="1820849"/>
            <a:ext cx="11440228" cy="4269850"/>
          </a:xfrm>
        </p:spPr>
        <p:txBody>
          <a:bodyPr>
            <a:normAutofit/>
          </a:bodyPr>
          <a:lstStyle/>
          <a:p>
            <a:r>
              <a:rPr lang="el-GR" dirty="0"/>
              <a:t>Οι πολιτικές του ΔΝΤ/Τρόικα εστίασαν στο πρώτο, δηλαδή ήταν περιοριστικές δημοσιονομικές πολιτικές που:</a:t>
            </a:r>
          </a:p>
          <a:p>
            <a:r>
              <a:rPr lang="el-GR" dirty="0"/>
              <a:t>Εστίασαν στην επίλυση του δημοσιονομικού προβλήματος της χώρας επιχειρώντας την κατακόρυφη πτώση των δαπανών και την αύξηση των εσόδων</a:t>
            </a:r>
          </a:p>
          <a:p>
            <a:r>
              <a:rPr lang="el-GR" dirty="0"/>
              <a:t>Έτσι μείωσαν σημαντικά τη δημόσια δαπάνη (μειώνοντας π.χ. μισθούς, συντάξεις και δαπάνες για υγεία, παιδεία </a:t>
            </a:r>
            <a:r>
              <a:rPr lang="el-GR" dirty="0" err="1"/>
              <a:t>κτλ</a:t>
            </a:r>
            <a:r>
              <a:rPr lang="el-GR" dirty="0"/>
              <a:t>)</a:t>
            </a:r>
          </a:p>
          <a:p>
            <a:r>
              <a:rPr lang="el-GR" dirty="0"/>
              <a:t>Διατήρησαν χαμηλά την εμπιστοσύνη (εκεί που βρέθηκε μετά την κρίση)</a:t>
            </a:r>
          </a:p>
          <a:p>
            <a:r>
              <a:rPr lang="el-GR" dirty="0"/>
              <a:t>Δεν έθεσαν ως προτεραιότητα την μείωση των υψηλών επιπέδων ανεργίας (που αυξήθηκε απότομα με την κρίση και τις χιλιάδες μικρομεσαίες επιχειρήσεις που έκλεισαν ή επιχειρήσεις που μείωσαν το μέγεθός τους ή τέλος αυτές που αποδήμησαν)</a:t>
            </a:r>
          </a:p>
          <a:p>
            <a:endParaRPr lang="el-GR" dirty="0"/>
          </a:p>
        </p:txBody>
      </p:sp>
      <p:sp>
        <p:nvSpPr>
          <p:cNvPr id="4" name="Θέση ημερομηνίας 3">
            <a:extLst>
              <a:ext uri="{FF2B5EF4-FFF2-40B4-BE49-F238E27FC236}">
                <a16:creationId xmlns:a16="http://schemas.microsoft.com/office/drawing/2014/main" id="{29BBFC84-5720-49DB-B44B-FB47BB55341D}"/>
              </a:ext>
            </a:extLst>
          </p:cNvPr>
          <p:cNvSpPr>
            <a:spLocks noGrp="1"/>
          </p:cNvSpPr>
          <p:nvPr>
            <p:ph type="dt" sz="half" idx="10"/>
          </p:nvPr>
        </p:nvSpPr>
        <p:spPr/>
        <p:txBody>
          <a:bodyPr/>
          <a:lstStyle/>
          <a:p>
            <a:fld id="{E1944624-D4D5-4925-BED0-1475332A288B}"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849E0A8B-2234-42EE-ABE6-08442AB2B56D}"/>
              </a:ext>
            </a:extLst>
          </p:cNvPr>
          <p:cNvSpPr>
            <a:spLocks noGrp="1"/>
          </p:cNvSpPr>
          <p:nvPr>
            <p:ph type="sldNum" sz="quarter" idx="12"/>
          </p:nvPr>
        </p:nvSpPr>
        <p:spPr/>
        <p:txBody>
          <a:bodyPr/>
          <a:lstStyle/>
          <a:p>
            <a:fld id="{0422F922-4DA1-4E02-8BB9-5948E49598FC}" type="slidenum">
              <a:rPr lang="el-GR" smtClean="0"/>
              <a:t>79</a:t>
            </a:fld>
            <a:endParaRPr lang="el-GR"/>
          </a:p>
        </p:txBody>
      </p:sp>
    </p:spTree>
    <p:extLst>
      <p:ext uri="{BB962C8B-B14F-4D97-AF65-F5344CB8AC3E}">
        <p14:creationId xmlns:p14="http://schemas.microsoft.com/office/powerpoint/2010/main" val="37044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EDC987-D0C3-4621-904E-6F2A6A6D8731}"/>
              </a:ext>
            </a:extLst>
          </p:cNvPr>
          <p:cNvSpPr>
            <a:spLocks noGrp="1"/>
          </p:cNvSpPr>
          <p:nvPr>
            <p:ph type="title"/>
          </p:nvPr>
        </p:nvSpPr>
        <p:spPr>
          <a:xfrm>
            <a:off x="142043" y="286604"/>
            <a:ext cx="11922710" cy="702304"/>
          </a:xfrm>
        </p:spPr>
        <p:txBody>
          <a:bodyPr>
            <a:normAutofit fontScale="90000"/>
          </a:bodyPr>
          <a:lstStyle/>
          <a:p>
            <a:r>
              <a:rPr lang="el-GR" dirty="0"/>
              <a:t>Μεγάλες θεσμικές αλλαγές στην Ευρωζώνη και την ΕΈ</a:t>
            </a:r>
          </a:p>
        </p:txBody>
      </p:sp>
      <p:sp>
        <p:nvSpPr>
          <p:cNvPr id="3" name="Θέση περιεχομένου 2">
            <a:extLst>
              <a:ext uri="{FF2B5EF4-FFF2-40B4-BE49-F238E27FC236}">
                <a16:creationId xmlns:a16="http://schemas.microsoft.com/office/drawing/2014/main" id="{70B345B9-61AE-46A5-9DA7-5DECEB4793CB}"/>
              </a:ext>
            </a:extLst>
          </p:cNvPr>
          <p:cNvSpPr>
            <a:spLocks noGrp="1"/>
          </p:cNvSpPr>
          <p:nvPr>
            <p:ph idx="1"/>
          </p:nvPr>
        </p:nvSpPr>
        <p:spPr>
          <a:xfrm>
            <a:off x="62144" y="1056443"/>
            <a:ext cx="12129855" cy="5273335"/>
          </a:xfrm>
        </p:spPr>
        <p:txBody>
          <a:bodyPr>
            <a:normAutofit lnSpcReduction="10000"/>
          </a:bodyPr>
          <a:lstStyle/>
          <a:p>
            <a:pPr marL="0" indent="0">
              <a:buNone/>
            </a:pPr>
            <a:r>
              <a:rPr lang="el-GR" dirty="0"/>
              <a:t>Η κατανόηση που έφερε η Ελληνική κρίση για τις ελλείψεις (ή ελαττώματα όπως ορισμένοι επισημαίνουν/ επισήμαναν) συντέλεσε στη δημιουργία μεγάλων θεσμικών αλλαγών στη Ευρωζώνη</a:t>
            </a:r>
            <a:endParaRPr lang="en-US" dirty="0"/>
          </a:p>
          <a:p>
            <a:pPr marL="0" indent="0">
              <a:buNone/>
            </a:pPr>
            <a:r>
              <a:rPr lang="el-GR" dirty="0"/>
              <a:t>Αρχικά ενισχύεται η δομή της νομισματικής Ένωσης και εμπλουτίζεται το περιεχόμενο και η κατανόηση της νομισματικής πολιτικής (αυτό χάρη και σε ενέργειες των Ελλήνων επιστημόνων και πολιτικών)</a:t>
            </a:r>
          </a:p>
          <a:p>
            <a:pPr marL="0" indent="0">
              <a:buNone/>
            </a:pPr>
            <a:r>
              <a:rPr lang="el-GR" dirty="0"/>
              <a:t>Στην λειτουργία της ΟΝΕ και το οικοδόμημα της Ε.Ε. προστίθενται 3+1 μεγάλοι και κύριοι βραχίονες</a:t>
            </a:r>
          </a:p>
          <a:p>
            <a:pPr marL="0" indent="0">
              <a:buNone/>
            </a:pPr>
            <a:r>
              <a:rPr lang="el-GR" dirty="0"/>
              <a:t>Η Τραπεζική Ένωση (</a:t>
            </a:r>
            <a:r>
              <a:rPr lang="en-US" dirty="0"/>
              <a:t>Banking Union</a:t>
            </a:r>
            <a:r>
              <a:rPr lang="el-GR" dirty="0"/>
              <a:t>), η Ένωση Κεφαλαιαγορών</a:t>
            </a:r>
            <a:r>
              <a:rPr lang="en-US" dirty="0"/>
              <a:t> </a:t>
            </a:r>
            <a:r>
              <a:rPr lang="el-GR" dirty="0"/>
              <a:t>(</a:t>
            </a:r>
            <a:r>
              <a:rPr lang="en-US" dirty="0"/>
              <a:t>Capital Markets Union</a:t>
            </a:r>
            <a:r>
              <a:rPr lang="el-GR" dirty="0"/>
              <a:t>), η Δημοσιονομική Ένωση (</a:t>
            </a:r>
            <a:r>
              <a:rPr lang="en-US" dirty="0"/>
              <a:t>Fiscal Union</a:t>
            </a:r>
            <a:r>
              <a:rPr lang="el-GR" dirty="0"/>
              <a:t>)</a:t>
            </a:r>
            <a:r>
              <a:rPr lang="en-US" dirty="0"/>
              <a:t> </a:t>
            </a:r>
            <a:r>
              <a:rPr lang="el-GR" dirty="0"/>
              <a:t>και επίσης ξεκινάει η Πολιτική Ένωση (</a:t>
            </a:r>
            <a:r>
              <a:rPr lang="en-US" dirty="0"/>
              <a:t>Political Union</a:t>
            </a:r>
            <a:r>
              <a:rPr lang="el-GR" dirty="0"/>
              <a:t>)</a:t>
            </a:r>
            <a:r>
              <a:rPr lang="en-US" dirty="0"/>
              <a:t> </a:t>
            </a:r>
            <a:endParaRPr lang="el-GR" dirty="0"/>
          </a:p>
          <a:p>
            <a:pPr marL="0" indent="0">
              <a:buNone/>
            </a:pPr>
            <a:r>
              <a:rPr lang="el-GR" b="1" i="1" dirty="0"/>
              <a:t>Παραδείγματα</a:t>
            </a:r>
          </a:p>
          <a:p>
            <a:pPr marL="0" indent="0">
              <a:buNone/>
            </a:pPr>
            <a:r>
              <a:rPr lang="en-US" dirty="0"/>
              <a:t>2010: EFSF (European Financial Stability Facility</a:t>
            </a:r>
            <a:r>
              <a:rPr lang="el-GR" dirty="0"/>
              <a:t>, Ευρωπαϊκό Ταμείο Χρηματοπιστωτικής Σταθερότητας</a:t>
            </a:r>
            <a:r>
              <a:rPr lang="en-US" dirty="0"/>
              <a:t>)</a:t>
            </a:r>
            <a:r>
              <a:rPr lang="el-GR" dirty="0"/>
              <a:t> που ακολουθείται από:  </a:t>
            </a:r>
            <a:endParaRPr lang="en-US" dirty="0"/>
          </a:p>
          <a:p>
            <a:pPr marL="0" indent="0">
              <a:buNone/>
            </a:pPr>
            <a:r>
              <a:rPr lang="en-US" dirty="0"/>
              <a:t>2012:</a:t>
            </a:r>
            <a:r>
              <a:rPr lang="el-GR" dirty="0"/>
              <a:t> </a:t>
            </a:r>
            <a:r>
              <a:rPr lang="en-US" dirty="0"/>
              <a:t>ESM (European Stability Mechanism, </a:t>
            </a:r>
            <a:r>
              <a:rPr lang="el-GR" dirty="0"/>
              <a:t>Ευρωπαϊκός Μηχανισμός Σταθερότητας</a:t>
            </a:r>
            <a:r>
              <a:rPr lang="en-US" dirty="0"/>
              <a:t>)</a:t>
            </a:r>
          </a:p>
          <a:p>
            <a:pPr marL="0" indent="0">
              <a:buNone/>
            </a:pPr>
            <a:r>
              <a:rPr lang="en-US" dirty="0"/>
              <a:t>2014: </a:t>
            </a:r>
            <a:r>
              <a:rPr lang="el-GR" dirty="0"/>
              <a:t>Υιοθετεί το εργαλείο </a:t>
            </a:r>
            <a:r>
              <a:rPr lang="en-US" dirty="0"/>
              <a:t>Direct Bank Recapitalization (</a:t>
            </a:r>
            <a:r>
              <a:rPr lang="el-GR" dirty="0"/>
              <a:t>Άμεση </a:t>
            </a:r>
            <a:r>
              <a:rPr lang="el-GR" dirty="0" err="1"/>
              <a:t>Κεφαλοποίηση</a:t>
            </a:r>
            <a:r>
              <a:rPr lang="el-GR" dirty="0"/>
              <a:t> των Τραπεζών)</a:t>
            </a:r>
          </a:p>
          <a:p>
            <a:pPr marL="0" indent="0">
              <a:buNone/>
            </a:pPr>
            <a:r>
              <a:rPr lang="el-GR" dirty="0"/>
              <a:t>2011: </a:t>
            </a:r>
            <a:r>
              <a:rPr lang="en-US" dirty="0"/>
              <a:t>CESR (Committee of European Securities Regulators</a:t>
            </a:r>
            <a:r>
              <a:rPr lang="el-GR" dirty="0"/>
              <a:t>, Επιτροπή Ρυθμιστικών Αγορών Κινητών Αξιών</a:t>
            </a:r>
            <a:r>
              <a:rPr lang="en-US" dirty="0"/>
              <a:t>) </a:t>
            </a:r>
            <a:r>
              <a:rPr lang="el-GR" dirty="0"/>
              <a:t>που αντικαταστάθηκε από την </a:t>
            </a:r>
            <a:r>
              <a:rPr lang="en-US" dirty="0"/>
              <a:t> ESMA (European Securities and Markets Authority</a:t>
            </a:r>
            <a:r>
              <a:rPr lang="el-GR" dirty="0"/>
              <a:t>, Ευρωπαϊκή Αρχή Κινητών Αξιών και Αγορών</a:t>
            </a:r>
            <a:r>
              <a:rPr lang="en-US" dirty="0"/>
              <a:t>)</a:t>
            </a:r>
            <a:endParaRPr lang="el-GR" dirty="0"/>
          </a:p>
          <a:p>
            <a:pPr marL="0" indent="0">
              <a:buNone/>
            </a:pPr>
            <a:endParaRPr lang="en-US" dirty="0"/>
          </a:p>
        </p:txBody>
      </p:sp>
    </p:spTree>
    <p:extLst>
      <p:ext uri="{BB962C8B-B14F-4D97-AF65-F5344CB8AC3E}">
        <p14:creationId xmlns:p14="http://schemas.microsoft.com/office/powerpoint/2010/main" val="3944767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467F60-7492-4F6A-A8D8-322E7BA9A83D}"/>
              </a:ext>
            </a:extLst>
          </p:cNvPr>
          <p:cNvSpPr>
            <a:spLocks noGrp="1"/>
          </p:cNvSpPr>
          <p:nvPr>
            <p:ph type="title"/>
          </p:nvPr>
        </p:nvSpPr>
        <p:spPr/>
        <p:txBody>
          <a:bodyPr/>
          <a:lstStyle/>
          <a:p>
            <a:r>
              <a:rPr lang="el-GR" dirty="0"/>
              <a:t>Πολιτικές του ΔΝΤ </a:t>
            </a:r>
          </a:p>
        </p:txBody>
      </p:sp>
      <p:sp>
        <p:nvSpPr>
          <p:cNvPr id="3" name="Θέση περιεχομένου 2">
            <a:extLst>
              <a:ext uri="{FF2B5EF4-FFF2-40B4-BE49-F238E27FC236}">
                <a16:creationId xmlns:a16="http://schemas.microsoft.com/office/drawing/2014/main" id="{9AEFA4A4-5A85-4F0A-8F8B-D9EB3199016A}"/>
              </a:ext>
            </a:extLst>
          </p:cNvPr>
          <p:cNvSpPr>
            <a:spLocks noGrp="1"/>
          </p:cNvSpPr>
          <p:nvPr>
            <p:ph idx="1"/>
          </p:nvPr>
        </p:nvSpPr>
        <p:spPr>
          <a:xfrm>
            <a:off x="159798" y="1801345"/>
            <a:ext cx="11345662" cy="4421902"/>
          </a:xfrm>
        </p:spPr>
        <p:txBody>
          <a:bodyPr>
            <a:normAutofit fontScale="92500" lnSpcReduction="20000"/>
          </a:bodyPr>
          <a:lstStyle/>
          <a:p>
            <a:r>
              <a:rPr lang="el-GR" dirty="0"/>
              <a:t>Αναδιάρθρωση της αγοράς εργασίας</a:t>
            </a:r>
          </a:p>
          <a:p>
            <a:r>
              <a:rPr lang="el-GR" dirty="0"/>
              <a:t>Προσαρμογή των μακροοικονομικών μεγεθών, με έμφαση στα πλεονάσματα, στη δημιουργία δημοσιονομικού χώρου</a:t>
            </a:r>
          </a:p>
          <a:p>
            <a:r>
              <a:rPr lang="el-GR" dirty="0"/>
              <a:t>Μεταρρυθμίσεις στην παραγωγή</a:t>
            </a:r>
          </a:p>
          <a:p>
            <a:r>
              <a:rPr lang="el-GR" dirty="0"/>
              <a:t>Ιδιωτικοποιήσεις (η λογική της πώλησης περιουσιακών στοιχείων για την μείωση του δίδυμου ελλείμματος)</a:t>
            </a:r>
            <a:br>
              <a:rPr lang="el-GR" dirty="0"/>
            </a:br>
            <a:endParaRPr lang="el-GR" dirty="0"/>
          </a:p>
          <a:p>
            <a:pPr marL="0" indent="0">
              <a:buNone/>
            </a:pPr>
            <a:r>
              <a:rPr lang="el-GR" dirty="0"/>
              <a:t> Επιπτώσεις</a:t>
            </a:r>
          </a:p>
          <a:p>
            <a:pPr marL="0" indent="0">
              <a:buNone/>
            </a:pPr>
            <a:r>
              <a:rPr lang="el-GR" dirty="0"/>
              <a:t>Μείωση κατανάλωσης και άρα ΑΕΠ</a:t>
            </a:r>
          </a:p>
          <a:p>
            <a:pPr marL="0" indent="0">
              <a:buNone/>
            </a:pPr>
            <a:r>
              <a:rPr lang="el-GR" dirty="0"/>
              <a:t>Λιτότητα, έλλειψη επενδύσεων και δημόσιων δαπανών</a:t>
            </a:r>
          </a:p>
          <a:p>
            <a:pPr marL="0" indent="0">
              <a:buNone/>
            </a:pPr>
            <a:r>
              <a:rPr lang="el-GR" dirty="0"/>
              <a:t>Αδυναμία ανάπτυξης από την πλευρά της ζήτησης</a:t>
            </a:r>
          </a:p>
          <a:p>
            <a:pPr marL="0" indent="0">
              <a:buNone/>
            </a:pPr>
            <a:r>
              <a:rPr lang="el-GR" dirty="0"/>
              <a:t>Αδιαφορία για τα προβλήματα στην αγορά εργασίας (και το </a:t>
            </a:r>
            <a:r>
              <a:rPr lang="el-GR" dirty="0" err="1"/>
              <a:t>μακοπρόθεσμο</a:t>
            </a:r>
            <a:r>
              <a:rPr lang="el-GR" dirty="0"/>
              <a:t> των λύσεων)</a:t>
            </a:r>
          </a:p>
          <a:p>
            <a:pPr marL="0" indent="0">
              <a:buNone/>
            </a:pPr>
            <a:r>
              <a:rPr lang="el-GR" dirty="0"/>
              <a:t>Μεγάλη καθυστέρηση στην υλοποίηση των ιδιωτικοποιήσεων  </a:t>
            </a:r>
          </a:p>
        </p:txBody>
      </p:sp>
      <p:sp>
        <p:nvSpPr>
          <p:cNvPr id="4" name="Θέση ημερομηνίας 3">
            <a:extLst>
              <a:ext uri="{FF2B5EF4-FFF2-40B4-BE49-F238E27FC236}">
                <a16:creationId xmlns:a16="http://schemas.microsoft.com/office/drawing/2014/main" id="{EBCC406E-0890-4491-A809-747C6B97FEB3}"/>
              </a:ext>
            </a:extLst>
          </p:cNvPr>
          <p:cNvSpPr>
            <a:spLocks noGrp="1"/>
          </p:cNvSpPr>
          <p:nvPr>
            <p:ph type="dt" sz="half" idx="10"/>
          </p:nvPr>
        </p:nvSpPr>
        <p:spPr/>
        <p:txBody>
          <a:bodyPr/>
          <a:lstStyle/>
          <a:p>
            <a:fld id="{08A14D59-14D5-4D1E-86C9-D835B593CF28}"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8C0BD71D-0AFC-4906-AFDC-D58E13711FFE}"/>
              </a:ext>
            </a:extLst>
          </p:cNvPr>
          <p:cNvSpPr>
            <a:spLocks noGrp="1"/>
          </p:cNvSpPr>
          <p:nvPr>
            <p:ph type="sldNum" sz="quarter" idx="12"/>
          </p:nvPr>
        </p:nvSpPr>
        <p:spPr/>
        <p:txBody>
          <a:bodyPr/>
          <a:lstStyle/>
          <a:p>
            <a:fld id="{0422F922-4DA1-4E02-8BB9-5948E49598FC}" type="slidenum">
              <a:rPr lang="el-GR" smtClean="0"/>
              <a:t>80</a:t>
            </a:fld>
            <a:endParaRPr lang="el-GR"/>
          </a:p>
        </p:txBody>
      </p:sp>
    </p:spTree>
    <p:extLst>
      <p:ext uri="{BB962C8B-B14F-4D97-AF65-F5344CB8AC3E}">
        <p14:creationId xmlns:p14="http://schemas.microsoft.com/office/powerpoint/2010/main" val="19485451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F7959A-B893-4C63-AC30-3AB70159E016}"/>
              </a:ext>
            </a:extLst>
          </p:cNvPr>
          <p:cNvSpPr>
            <a:spLocks noGrp="1"/>
          </p:cNvSpPr>
          <p:nvPr>
            <p:ph type="title"/>
          </p:nvPr>
        </p:nvSpPr>
        <p:spPr>
          <a:xfrm>
            <a:off x="1097280" y="533095"/>
            <a:ext cx="10058400" cy="818628"/>
          </a:xfrm>
        </p:spPr>
        <p:txBody>
          <a:bodyPr/>
          <a:lstStyle/>
          <a:p>
            <a:r>
              <a:rPr lang="el-GR" dirty="0"/>
              <a:t>Μια κύρια αδυναμία </a:t>
            </a:r>
          </a:p>
        </p:txBody>
      </p:sp>
      <p:sp>
        <p:nvSpPr>
          <p:cNvPr id="3" name="Θέση περιεχομένου 2">
            <a:extLst>
              <a:ext uri="{FF2B5EF4-FFF2-40B4-BE49-F238E27FC236}">
                <a16:creationId xmlns:a16="http://schemas.microsoft.com/office/drawing/2014/main" id="{23C7CC0C-3E54-47FF-BB81-B4ED8027A696}"/>
              </a:ext>
            </a:extLst>
          </p:cNvPr>
          <p:cNvSpPr>
            <a:spLocks noGrp="1"/>
          </p:cNvSpPr>
          <p:nvPr>
            <p:ph idx="1"/>
          </p:nvPr>
        </p:nvSpPr>
        <p:spPr>
          <a:xfrm>
            <a:off x="399495" y="1950363"/>
            <a:ext cx="11611992" cy="4509422"/>
          </a:xfrm>
        </p:spPr>
        <p:txBody>
          <a:bodyPr>
            <a:normAutofit/>
          </a:bodyPr>
          <a:lstStyle/>
          <a:p>
            <a:r>
              <a:rPr lang="el-GR" sz="2400" dirty="0"/>
              <a:t>Δεν δόθηκε η αναγκαία προσοχή στις αποκρατικοποιήσεις  (το πλάνο για τις αποκρατικοποιήσεις από τα μεγαλύτερα σημεία αποτυχίας των προγραμμάτων σταθεροποίησης), με ευθύνη πρώτα και κύρια της Ελλάδας </a:t>
            </a:r>
          </a:p>
          <a:p>
            <a:r>
              <a:rPr lang="el-GR" sz="2400" dirty="0"/>
              <a:t>Με βάση τις έκθεση </a:t>
            </a:r>
            <a:r>
              <a:rPr lang="en-US" sz="2400" dirty="0"/>
              <a:t>IMF </a:t>
            </a:r>
            <a:r>
              <a:rPr lang="el-GR" sz="2400" dirty="0"/>
              <a:t>από τα 50 δις επιτεύχθηκαν πολύ λιγότερες σε αριθμό αποκρατικοποιήσεις</a:t>
            </a:r>
          </a:p>
          <a:p>
            <a:r>
              <a:rPr lang="el-GR" sz="2400" dirty="0"/>
              <a:t>Το Ταμείο Αποκρατικοποιήσεων (ήδη από το 2011) ήρθε αντιμέτωπο με δύσκολες συνθήκες στην αγορά (και μείωση της τιμής της μετοχής των εισηγμένων κατά το ήμισυ στο πρώτη τρίμηνο του 2011). </a:t>
            </a:r>
          </a:p>
          <a:p>
            <a:r>
              <a:rPr lang="el-GR" sz="2400" dirty="0"/>
              <a:t>Αδυναμία υπάρχει και στην υλοποίηση της δέσμευσης-πρόβλεψης για 23 δις αποκρατικοποιήσεις την περίοδο 2014-2022 (</a:t>
            </a:r>
            <a:r>
              <a:rPr lang="en-US" sz="2400" dirty="0"/>
              <a:t>IMF, 2015, </a:t>
            </a:r>
            <a:r>
              <a:rPr lang="el-GR" sz="2400" dirty="0"/>
              <a:t>σελ. 4)</a:t>
            </a:r>
          </a:p>
        </p:txBody>
      </p:sp>
      <p:sp>
        <p:nvSpPr>
          <p:cNvPr id="4" name="Θέση ημερομηνίας 3">
            <a:extLst>
              <a:ext uri="{FF2B5EF4-FFF2-40B4-BE49-F238E27FC236}">
                <a16:creationId xmlns:a16="http://schemas.microsoft.com/office/drawing/2014/main" id="{69733EE1-3501-4D3C-8568-BFE419B84AC8}"/>
              </a:ext>
            </a:extLst>
          </p:cNvPr>
          <p:cNvSpPr>
            <a:spLocks noGrp="1"/>
          </p:cNvSpPr>
          <p:nvPr>
            <p:ph type="dt" sz="half" idx="10"/>
          </p:nvPr>
        </p:nvSpPr>
        <p:spPr/>
        <p:txBody>
          <a:bodyPr/>
          <a:lstStyle/>
          <a:p>
            <a:fld id="{FDE4EA50-3475-4EE9-BBD3-63D6F5773E8A}"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F2243F93-247E-4AE9-B1D5-7063FBC2E96A}"/>
              </a:ext>
            </a:extLst>
          </p:cNvPr>
          <p:cNvSpPr>
            <a:spLocks noGrp="1"/>
          </p:cNvSpPr>
          <p:nvPr>
            <p:ph type="sldNum" sz="quarter" idx="12"/>
          </p:nvPr>
        </p:nvSpPr>
        <p:spPr/>
        <p:txBody>
          <a:bodyPr/>
          <a:lstStyle/>
          <a:p>
            <a:fld id="{0422F922-4DA1-4E02-8BB9-5948E49598FC}" type="slidenum">
              <a:rPr lang="el-GR" smtClean="0"/>
              <a:t>81</a:t>
            </a:fld>
            <a:endParaRPr lang="el-GR"/>
          </a:p>
        </p:txBody>
      </p:sp>
    </p:spTree>
    <p:extLst>
      <p:ext uri="{BB962C8B-B14F-4D97-AF65-F5344CB8AC3E}">
        <p14:creationId xmlns:p14="http://schemas.microsoft.com/office/powerpoint/2010/main" val="4063076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60E622-189C-4333-809F-F4F2B4B8FD0E}"/>
              </a:ext>
            </a:extLst>
          </p:cNvPr>
          <p:cNvSpPr>
            <a:spLocks noGrp="1"/>
          </p:cNvSpPr>
          <p:nvPr>
            <p:ph type="title"/>
          </p:nvPr>
        </p:nvSpPr>
        <p:spPr>
          <a:xfrm>
            <a:off x="238539" y="286604"/>
            <a:ext cx="11577099" cy="961752"/>
          </a:xfrm>
        </p:spPr>
        <p:txBody>
          <a:bodyPr/>
          <a:lstStyle/>
          <a:p>
            <a:r>
              <a:rPr lang="el-GR" dirty="0"/>
              <a:t>Γιατί είναι σημαντικές οι αποκρατικοποιήσεις;</a:t>
            </a:r>
          </a:p>
        </p:txBody>
      </p:sp>
      <p:sp>
        <p:nvSpPr>
          <p:cNvPr id="3" name="Θέση περιεχομένου 2">
            <a:extLst>
              <a:ext uri="{FF2B5EF4-FFF2-40B4-BE49-F238E27FC236}">
                <a16:creationId xmlns:a16="http://schemas.microsoft.com/office/drawing/2014/main" id="{BC97A729-818B-4686-8BC9-01CF18700C91}"/>
              </a:ext>
            </a:extLst>
          </p:cNvPr>
          <p:cNvSpPr>
            <a:spLocks noGrp="1"/>
          </p:cNvSpPr>
          <p:nvPr>
            <p:ph idx="1"/>
          </p:nvPr>
        </p:nvSpPr>
        <p:spPr>
          <a:xfrm>
            <a:off x="364885" y="1925363"/>
            <a:ext cx="11462230" cy="3857414"/>
          </a:xfrm>
        </p:spPr>
        <p:txBody>
          <a:bodyPr/>
          <a:lstStyle/>
          <a:p>
            <a:pPr marL="0" indent="0">
              <a:buNone/>
            </a:pPr>
            <a:r>
              <a:rPr lang="el-GR" sz="2400" dirty="0"/>
              <a:t>Αρχικά θα επιφέρουν τα αναγκαία έσοδα στο κράτος (περιορίζοντας νέους δανεισμούς)</a:t>
            </a:r>
          </a:p>
          <a:p>
            <a:pPr marL="0" indent="0">
              <a:buNone/>
            </a:pPr>
            <a:r>
              <a:rPr lang="el-GR" sz="2400" dirty="0"/>
              <a:t>Θα τονώσουν την επένδυση (από τις εταιρείες που θα έρθουν</a:t>
            </a:r>
            <a:r>
              <a:rPr lang="en-US" sz="2400" dirty="0"/>
              <a:t>)</a:t>
            </a:r>
            <a:endParaRPr lang="el-GR" sz="2400" dirty="0"/>
          </a:p>
          <a:p>
            <a:pPr marL="0" indent="0">
              <a:buNone/>
            </a:pPr>
            <a:r>
              <a:rPr lang="el-GR" sz="2400" dirty="0"/>
              <a:t>Θα συμβάλουν σε ένα κύμα επενδύσεων σε άλλες επιχειρήσεις και τη δημιουργία νέων</a:t>
            </a:r>
          </a:p>
          <a:p>
            <a:pPr marL="0" indent="0">
              <a:buNone/>
            </a:pPr>
            <a:r>
              <a:rPr lang="el-GR" sz="2400" dirty="0"/>
              <a:t>Συνδυαζόμενες με ένα κατάλληλο μοντέλο προσέλκυσης επενδύσεων, μπορούν να αποτελέσουν το παράδειγμα για περαιτέρω προσέλκυση επενδύσεων (Ακαθάριστων Ξένων Επενδύσεων)</a:t>
            </a:r>
          </a:p>
          <a:p>
            <a:pPr marL="0" indent="0">
              <a:buNone/>
            </a:pPr>
            <a:r>
              <a:rPr lang="el-GR" sz="2400" dirty="0"/>
              <a:t>Αυξανομένων των ΑΞΕ, βελτιώνεται το ισοζύγιο τρεχουσών συναλλαγών</a:t>
            </a:r>
          </a:p>
          <a:p>
            <a:pPr marL="0" indent="0">
              <a:buNone/>
            </a:pPr>
            <a:r>
              <a:rPr lang="el-GR" dirty="0"/>
              <a:t> </a:t>
            </a:r>
          </a:p>
        </p:txBody>
      </p:sp>
      <p:sp>
        <p:nvSpPr>
          <p:cNvPr id="4" name="Θέση ημερομηνίας 3">
            <a:extLst>
              <a:ext uri="{FF2B5EF4-FFF2-40B4-BE49-F238E27FC236}">
                <a16:creationId xmlns:a16="http://schemas.microsoft.com/office/drawing/2014/main" id="{EF162EEF-A46F-4B1E-A369-B880F56B4567}"/>
              </a:ext>
            </a:extLst>
          </p:cNvPr>
          <p:cNvSpPr>
            <a:spLocks noGrp="1"/>
          </p:cNvSpPr>
          <p:nvPr>
            <p:ph type="dt" sz="half" idx="10"/>
          </p:nvPr>
        </p:nvSpPr>
        <p:spPr/>
        <p:txBody>
          <a:bodyPr/>
          <a:lstStyle/>
          <a:p>
            <a:fld id="{21B103C1-8F75-4932-8DE5-8AF3971538E0}"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2BEA6A5E-D520-4EEE-8DBE-06245C49FC28}"/>
              </a:ext>
            </a:extLst>
          </p:cNvPr>
          <p:cNvSpPr>
            <a:spLocks noGrp="1"/>
          </p:cNvSpPr>
          <p:nvPr>
            <p:ph type="sldNum" sz="quarter" idx="12"/>
          </p:nvPr>
        </p:nvSpPr>
        <p:spPr/>
        <p:txBody>
          <a:bodyPr/>
          <a:lstStyle/>
          <a:p>
            <a:fld id="{0422F922-4DA1-4E02-8BB9-5948E49598FC}" type="slidenum">
              <a:rPr lang="el-GR" smtClean="0"/>
              <a:t>82</a:t>
            </a:fld>
            <a:endParaRPr lang="el-GR"/>
          </a:p>
        </p:txBody>
      </p:sp>
    </p:spTree>
    <p:extLst>
      <p:ext uri="{BB962C8B-B14F-4D97-AF65-F5344CB8AC3E}">
        <p14:creationId xmlns:p14="http://schemas.microsoft.com/office/powerpoint/2010/main" val="6992219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C6AAB4-74F1-4C40-A8CD-3BFBE9C63003}"/>
              </a:ext>
            </a:extLst>
          </p:cNvPr>
          <p:cNvSpPr>
            <a:spLocks noGrp="1"/>
          </p:cNvSpPr>
          <p:nvPr>
            <p:ph type="title"/>
          </p:nvPr>
        </p:nvSpPr>
        <p:spPr>
          <a:xfrm>
            <a:off x="350938" y="378671"/>
            <a:ext cx="11176987" cy="782219"/>
          </a:xfrm>
        </p:spPr>
        <p:txBody>
          <a:bodyPr/>
          <a:lstStyle/>
          <a:p>
            <a:r>
              <a:rPr lang="el-GR" dirty="0"/>
              <a:t>Γιατί δεν συμβαίνουν οι αποκρατικοποιήσεις</a:t>
            </a:r>
          </a:p>
        </p:txBody>
      </p:sp>
      <p:sp>
        <p:nvSpPr>
          <p:cNvPr id="3" name="Θέση περιεχομένου 2">
            <a:extLst>
              <a:ext uri="{FF2B5EF4-FFF2-40B4-BE49-F238E27FC236}">
                <a16:creationId xmlns:a16="http://schemas.microsoft.com/office/drawing/2014/main" id="{E872E0DE-DB51-48F0-BC0A-3D6F5825D966}"/>
              </a:ext>
            </a:extLst>
          </p:cNvPr>
          <p:cNvSpPr>
            <a:spLocks noGrp="1"/>
          </p:cNvSpPr>
          <p:nvPr>
            <p:ph idx="1"/>
          </p:nvPr>
        </p:nvSpPr>
        <p:spPr>
          <a:xfrm>
            <a:off x="262394" y="1852654"/>
            <a:ext cx="11712270" cy="4253948"/>
          </a:xfrm>
        </p:spPr>
        <p:txBody>
          <a:bodyPr>
            <a:normAutofit/>
          </a:bodyPr>
          <a:lstStyle/>
          <a:p>
            <a:r>
              <a:rPr lang="el-GR" dirty="0"/>
              <a:t>Προβληματισμός για: </a:t>
            </a:r>
          </a:p>
          <a:p>
            <a:r>
              <a:rPr lang="el-GR" dirty="0"/>
              <a:t>αφαίρεση πηγής δημόσιων πόρων αλλά και ισχύος άσκησης της κρατικής εξουσίας (μεταβίβαση στον ιδιωτικό τομέα)</a:t>
            </a:r>
          </a:p>
          <a:p>
            <a:r>
              <a:rPr lang="el-GR" dirty="0"/>
              <a:t>τα «ασημικά του κράτους», την τρέχουσα αξία τους </a:t>
            </a:r>
          </a:p>
          <a:p>
            <a:r>
              <a:rPr lang="el-GR" dirty="0"/>
              <a:t>τον ρόλο των ξένων και άλλων κρατών  (π.χ. δείτε πως αντιμετωπίζεται η παρουσία της </a:t>
            </a:r>
            <a:r>
              <a:rPr lang="en-US" dirty="0"/>
              <a:t>DT </a:t>
            </a:r>
            <a:r>
              <a:rPr lang="el-GR" dirty="0"/>
              <a:t>στις τηλεπικοινωνίες)</a:t>
            </a:r>
          </a:p>
          <a:p>
            <a:r>
              <a:rPr lang="el-GR" dirty="0"/>
              <a:t>την μη συμμετοχή/παραμερισμό εθνικών παραγόντων και εγχώριων οικονομικών δυνάμεων</a:t>
            </a:r>
          </a:p>
          <a:p>
            <a:r>
              <a:rPr lang="el-GR" b="1" dirty="0"/>
              <a:t>Επίσης:</a:t>
            </a:r>
          </a:p>
          <a:p>
            <a:r>
              <a:rPr lang="el-GR" dirty="0"/>
              <a:t>Προβληματισμός αν οι επιχειρήσεις αυτές συντελέσουν εφεξής στην προστασία του δημοσίου συμφέροντος</a:t>
            </a:r>
          </a:p>
          <a:p>
            <a:r>
              <a:rPr lang="el-GR" dirty="0"/>
              <a:t>Πολλές από αυτές τις κρατικές δραστηριότητες δημιουργήθηκαν με χρήματα που απορρόφησε η Ελλάδα από πόρους της Κοινότητας, οι οποίες ουσιαστικά θα μεταβιβαστούν σε ιδιώτες (όχι απαραίτητα της Ε.Ε.)</a:t>
            </a:r>
          </a:p>
          <a:p>
            <a:endParaRPr lang="el-GR" dirty="0"/>
          </a:p>
        </p:txBody>
      </p:sp>
      <p:sp>
        <p:nvSpPr>
          <p:cNvPr id="4" name="Θέση ημερομηνίας 3">
            <a:extLst>
              <a:ext uri="{FF2B5EF4-FFF2-40B4-BE49-F238E27FC236}">
                <a16:creationId xmlns:a16="http://schemas.microsoft.com/office/drawing/2014/main" id="{D2002F34-050C-4E94-9CB9-EA70E755D436}"/>
              </a:ext>
            </a:extLst>
          </p:cNvPr>
          <p:cNvSpPr>
            <a:spLocks noGrp="1"/>
          </p:cNvSpPr>
          <p:nvPr>
            <p:ph type="dt" sz="half" idx="10"/>
          </p:nvPr>
        </p:nvSpPr>
        <p:spPr/>
        <p:txBody>
          <a:bodyPr/>
          <a:lstStyle/>
          <a:p>
            <a:fld id="{76449F70-EB4D-4996-9394-15505B4C24E6}"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98E64AB8-32CA-4B93-90DB-131E885B7BF6}"/>
              </a:ext>
            </a:extLst>
          </p:cNvPr>
          <p:cNvSpPr>
            <a:spLocks noGrp="1"/>
          </p:cNvSpPr>
          <p:nvPr>
            <p:ph type="sldNum" sz="quarter" idx="12"/>
          </p:nvPr>
        </p:nvSpPr>
        <p:spPr/>
        <p:txBody>
          <a:bodyPr/>
          <a:lstStyle/>
          <a:p>
            <a:fld id="{0422F922-4DA1-4E02-8BB9-5948E49598FC}" type="slidenum">
              <a:rPr lang="el-GR" smtClean="0"/>
              <a:t>83</a:t>
            </a:fld>
            <a:endParaRPr lang="el-GR"/>
          </a:p>
        </p:txBody>
      </p:sp>
    </p:spTree>
    <p:extLst>
      <p:ext uri="{BB962C8B-B14F-4D97-AF65-F5344CB8AC3E}">
        <p14:creationId xmlns:p14="http://schemas.microsoft.com/office/powerpoint/2010/main" val="41209831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00DB19-E1F8-41A1-9E7B-25884E1C7B82}"/>
              </a:ext>
            </a:extLst>
          </p:cNvPr>
          <p:cNvSpPr>
            <a:spLocks noGrp="1"/>
          </p:cNvSpPr>
          <p:nvPr>
            <p:ph type="title"/>
          </p:nvPr>
        </p:nvSpPr>
        <p:spPr/>
        <p:txBody>
          <a:bodyPr/>
          <a:lstStyle/>
          <a:p>
            <a:r>
              <a:rPr lang="el-GR" dirty="0"/>
              <a:t>Εμπόδια του ρυθμιστικού περιβάλλοντος στις επενδύσεις</a:t>
            </a:r>
          </a:p>
        </p:txBody>
      </p:sp>
      <p:sp>
        <p:nvSpPr>
          <p:cNvPr id="3" name="Θέση περιεχομένου 2">
            <a:extLst>
              <a:ext uri="{FF2B5EF4-FFF2-40B4-BE49-F238E27FC236}">
                <a16:creationId xmlns:a16="http://schemas.microsoft.com/office/drawing/2014/main" id="{3F52F65E-EFDF-4090-BA16-94199326F8E8}"/>
              </a:ext>
            </a:extLst>
          </p:cNvPr>
          <p:cNvSpPr>
            <a:spLocks noGrp="1"/>
          </p:cNvSpPr>
          <p:nvPr>
            <p:ph idx="1"/>
          </p:nvPr>
        </p:nvSpPr>
        <p:spPr/>
        <p:txBody>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n-US" dirty="0"/>
              <a:t>IMF (2010)</a:t>
            </a:r>
            <a:r>
              <a:rPr lang="el-GR" dirty="0"/>
              <a:t>, σελ. 34 (2</a:t>
            </a:r>
            <a:r>
              <a:rPr lang="el-GR" baseline="30000" dirty="0"/>
              <a:t>η</a:t>
            </a:r>
            <a:r>
              <a:rPr lang="el-GR" dirty="0"/>
              <a:t> Αξιολόγηση)</a:t>
            </a:r>
            <a:r>
              <a:rPr lang="en-US" dirty="0"/>
              <a:t> </a:t>
            </a:r>
            <a:endParaRPr lang="el-GR" dirty="0"/>
          </a:p>
          <a:p>
            <a:endParaRPr lang="el-GR" dirty="0"/>
          </a:p>
        </p:txBody>
      </p:sp>
      <p:pic>
        <p:nvPicPr>
          <p:cNvPr id="5" name="Εικόνα 4">
            <a:extLst>
              <a:ext uri="{FF2B5EF4-FFF2-40B4-BE49-F238E27FC236}">
                <a16:creationId xmlns:a16="http://schemas.microsoft.com/office/drawing/2014/main" id="{852E378F-0E2D-4C55-85ED-B5E0B79AC5AB}"/>
              </a:ext>
            </a:extLst>
          </p:cNvPr>
          <p:cNvPicPr>
            <a:picLocks noChangeAspect="1"/>
          </p:cNvPicPr>
          <p:nvPr/>
        </p:nvPicPr>
        <p:blipFill>
          <a:blip r:embed="rId2"/>
          <a:stretch>
            <a:fillRect/>
          </a:stretch>
        </p:blipFill>
        <p:spPr>
          <a:xfrm>
            <a:off x="1207363" y="2178242"/>
            <a:ext cx="3994997" cy="3263769"/>
          </a:xfrm>
          <a:prstGeom prst="rect">
            <a:avLst/>
          </a:prstGeom>
        </p:spPr>
      </p:pic>
      <p:sp>
        <p:nvSpPr>
          <p:cNvPr id="4" name="Θέση ημερομηνίας 3">
            <a:extLst>
              <a:ext uri="{FF2B5EF4-FFF2-40B4-BE49-F238E27FC236}">
                <a16:creationId xmlns:a16="http://schemas.microsoft.com/office/drawing/2014/main" id="{8C60C77A-3BBB-4A20-B784-242EC7D31E72}"/>
              </a:ext>
            </a:extLst>
          </p:cNvPr>
          <p:cNvSpPr>
            <a:spLocks noGrp="1"/>
          </p:cNvSpPr>
          <p:nvPr>
            <p:ph type="dt" sz="half" idx="10"/>
          </p:nvPr>
        </p:nvSpPr>
        <p:spPr/>
        <p:txBody>
          <a:bodyPr/>
          <a:lstStyle/>
          <a:p>
            <a:fld id="{C7939BEB-E2CD-4A6B-A3B3-DCC12586B374}" type="datetime1">
              <a:rPr lang="el-GR" smtClean="0"/>
              <a:t>15/4/2022</a:t>
            </a:fld>
            <a:endParaRPr lang="el-GR"/>
          </a:p>
        </p:txBody>
      </p:sp>
      <p:sp>
        <p:nvSpPr>
          <p:cNvPr id="6" name="Θέση αριθμού διαφάνειας 5">
            <a:extLst>
              <a:ext uri="{FF2B5EF4-FFF2-40B4-BE49-F238E27FC236}">
                <a16:creationId xmlns:a16="http://schemas.microsoft.com/office/drawing/2014/main" id="{C6C30DAB-F737-401F-88BF-13218DC84E6A}"/>
              </a:ext>
            </a:extLst>
          </p:cNvPr>
          <p:cNvSpPr>
            <a:spLocks noGrp="1"/>
          </p:cNvSpPr>
          <p:nvPr>
            <p:ph type="sldNum" sz="quarter" idx="12"/>
          </p:nvPr>
        </p:nvSpPr>
        <p:spPr/>
        <p:txBody>
          <a:bodyPr/>
          <a:lstStyle/>
          <a:p>
            <a:fld id="{0422F922-4DA1-4E02-8BB9-5948E49598FC}" type="slidenum">
              <a:rPr lang="el-GR" smtClean="0"/>
              <a:t>84</a:t>
            </a:fld>
            <a:endParaRPr lang="el-GR"/>
          </a:p>
        </p:txBody>
      </p:sp>
    </p:spTree>
    <p:extLst>
      <p:ext uri="{BB962C8B-B14F-4D97-AF65-F5344CB8AC3E}">
        <p14:creationId xmlns:p14="http://schemas.microsoft.com/office/powerpoint/2010/main" val="11352316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17305B-75C6-4433-8E39-7FE3388B314C}"/>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42EAE29-B5CF-4E74-BF2E-85A9EA466190}"/>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E5E1A85D-B44D-4550-8CA6-CDC9DE010562}"/>
              </a:ext>
            </a:extLst>
          </p:cNvPr>
          <p:cNvPicPr>
            <a:picLocks noChangeAspect="1"/>
          </p:cNvPicPr>
          <p:nvPr/>
        </p:nvPicPr>
        <p:blipFill>
          <a:blip r:embed="rId2"/>
          <a:stretch>
            <a:fillRect/>
          </a:stretch>
        </p:blipFill>
        <p:spPr>
          <a:xfrm>
            <a:off x="0" y="24492"/>
            <a:ext cx="12192000" cy="6400800"/>
          </a:xfrm>
          <a:prstGeom prst="rect">
            <a:avLst/>
          </a:prstGeom>
        </p:spPr>
      </p:pic>
      <p:sp>
        <p:nvSpPr>
          <p:cNvPr id="6" name="TextBox 5">
            <a:extLst>
              <a:ext uri="{FF2B5EF4-FFF2-40B4-BE49-F238E27FC236}">
                <a16:creationId xmlns:a16="http://schemas.microsoft.com/office/drawing/2014/main" id="{E58B6BEE-D160-4E27-B303-10D3CE4B3218}"/>
              </a:ext>
            </a:extLst>
          </p:cNvPr>
          <p:cNvSpPr txBox="1"/>
          <p:nvPr/>
        </p:nvSpPr>
        <p:spPr>
          <a:xfrm>
            <a:off x="115410" y="6462944"/>
            <a:ext cx="3755254" cy="646331"/>
          </a:xfrm>
          <a:prstGeom prst="rect">
            <a:avLst/>
          </a:prstGeom>
          <a:noFill/>
        </p:spPr>
        <p:txBody>
          <a:bodyPr wrap="square" rtlCol="0">
            <a:spAutoFit/>
          </a:bodyPr>
          <a:lstStyle/>
          <a:p>
            <a:r>
              <a:rPr lang="en-US" dirty="0"/>
              <a:t>IMF (2010)</a:t>
            </a:r>
            <a:r>
              <a:rPr lang="el-GR" dirty="0"/>
              <a:t>, σελ. 40 (2</a:t>
            </a:r>
            <a:r>
              <a:rPr lang="el-GR" baseline="30000" dirty="0"/>
              <a:t>η</a:t>
            </a:r>
            <a:r>
              <a:rPr lang="el-GR" dirty="0"/>
              <a:t> Αξιολόγηση)</a:t>
            </a:r>
            <a:r>
              <a:rPr lang="en-US" dirty="0"/>
              <a:t> </a:t>
            </a:r>
            <a:endParaRPr lang="el-GR" dirty="0"/>
          </a:p>
          <a:p>
            <a:endParaRPr lang="el-GR" dirty="0"/>
          </a:p>
        </p:txBody>
      </p:sp>
      <p:sp>
        <p:nvSpPr>
          <p:cNvPr id="4" name="Θέση ημερομηνίας 3">
            <a:extLst>
              <a:ext uri="{FF2B5EF4-FFF2-40B4-BE49-F238E27FC236}">
                <a16:creationId xmlns:a16="http://schemas.microsoft.com/office/drawing/2014/main" id="{CB9B8B00-A5C3-48F3-959B-A802016B3734}"/>
              </a:ext>
            </a:extLst>
          </p:cNvPr>
          <p:cNvSpPr>
            <a:spLocks noGrp="1"/>
          </p:cNvSpPr>
          <p:nvPr>
            <p:ph type="dt" sz="half" idx="10"/>
          </p:nvPr>
        </p:nvSpPr>
        <p:spPr/>
        <p:txBody>
          <a:bodyPr/>
          <a:lstStyle/>
          <a:p>
            <a:fld id="{A97F91E1-C539-4920-967B-AC77EC52E7F3}" type="datetime1">
              <a:rPr lang="el-GR" smtClean="0"/>
              <a:t>15/4/2022</a:t>
            </a:fld>
            <a:endParaRPr lang="el-GR"/>
          </a:p>
        </p:txBody>
      </p:sp>
      <p:sp>
        <p:nvSpPr>
          <p:cNvPr id="7" name="Θέση αριθμού διαφάνειας 6">
            <a:extLst>
              <a:ext uri="{FF2B5EF4-FFF2-40B4-BE49-F238E27FC236}">
                <a16:creationId xmlns:a16="http://schemas.microsoft.com/office/drawing/2014/main" id="{6F0B8ACB-F069-4AB9-9038-41BB56FC7A0F}"/>
              </a:ext>
            </a:extLst>
          </p:cNvPr>
          <p:cNvSpPr>
            <a:spLocks noGrp="1"/>
          </p:cNvSpPr>
          <p:nvPr>
            <p:ph type="sldNum" sz="quarter" idx="12"/>
          </p:nvPr>
        </p:nvSpPr>
        <p:spPr/>
        <p:txBody>
          <a:bodyPr/>
          <a:lstStyle/>
          <a:p>
            <a:fld id="{0422F922-4DA1-4E02-8BB9-5948E49598FC}" type="slidenum">
              <a:rPr lang="el-GR" smtClean="0"/>
              <a:t>85</a:t>
            </a:fld>
            <a:endParaRPr lang="el-GR"/>
          </a:p>
        </p:txBody>
      </p:sp>
    </p:spTree>
    <p:extLst>
      <p:ext uri="{BB962C8B-B14F-4D97-AF65-F5344CB8AC3E}">
        <p14:creationId xmlns:p14="http://schemas.microsoft.com/office/powerpoint/2010/main" val="8244507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611B2E-801D-41AD-BC39-A5238B926AE9}"/>
              </a:ext>
            </a:extLst>
          </p:cNvPr>
          <p:cNvSpPr>
            <a:spLocks noGrp="1"/>
          </p:cNvSpPr>
          <p:nvPr>
            <p:ph type="title"/>
          </p:nvPr>
        </p:nvSpPr>
        <p:spPr>
          <a:xfrm>
            <a:off x="1097280" y="286604"/>
            <a:ext cx="10058400" cy="1195968"/>
          </a:xfrm>
        </p:spPr>
        <p:txBody>
          <a:bodyPr/>
          <a:lstStyle/>
          <a:p>
            <a:r>
              <a:rPr lang="el-GR" dirty="0"/>
              <a:t>Μόνο αποκρατικοποιήσεις;</a:t>
            </a:r>
          </a:p>
        </p:txBody>
      </p:sp>
      <p:sp>
        <p:nvSpPr>
          <p:cNvPr id="3" name="Θέση περιεχομένου 2">
            <a:extLst>
              <a:ext uri="{FF2B5EF4-FFF2-40B4-BE49-F238E27FC236}">
                <a16:creationId xmlns:a16="http://schemas.microsoft.com/office/drawing/2014/main" id="{1F54AB66-6233-456E-88DA-650014060320}"/>
              </a:ext>
            </a:extLst>
          </p:cNvPr>
          <p:cNvSpPr>
            <a:spLocks noGrp="1"/>
          </p:cNvSpPr>
          <p:nvPr>
            <p:ph idx="1"/>
          </p:nvPr>
        </p:nvSpPr>
        <p:spPr>
          <a:xfrm>
            <a:off x="514905" y="1846554"/>
            <a:ext cx="11159231" cy="4022539"/>
          </a:xfrm>
        </p:spPr>
        <p:txBody>
          <a:bodyPr/>
          <a:lstStyle/>
          <a:p>
            <a:pPr marL="0" indent="0">
              <a:buNone/>
            </a:pPr>
            <a:r>
              <a:rPr lang="el-GR" dirty="0"/>
              <a:t>Χρειάζεται ένα κύμα, συμπληρωματικών επενδύσεων και η προσέλκυση πολλών ξένων επενδύσεων</a:t>
            </a:r>
          </a:p>
          <a:p>
            <a:pPr marL="0" indent="0">
              <a:buNone/>
            </a:pPr>
            <a:r>
              <a:rPr lang="el-GR" dirty="0"/>
              <a:t>Χρειάζεται μια κοινή πολιτική για την παραγωγή</a:t>
            </a:r>
          </a:p>
          <a:p>
            <a:pPr marL="0" indent="0">
              <a:buNone/>
            </a:pPr>
            <a:endParaRPr lang="el-GR" dirty="0"/>
          </a:p>
          <a:p>
            <a:pPr marL="0" indent="0">
              <a:buNone/>
            </a:pPr>
            <a:r>
              <a:rPr lang="el-GR" dirty="0"/>
              <a:t>Τι χρειάζεται παραπάνω;</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54E28246-7175-4E0B-8303-107A9C76ECBF}"/>
              </a:ext>
            </a:extLst>
          </p:cNvPr>
          <p:cNvSpPr>
            <a:spLocks noGrp="1"/>
          </p:cNvSpPr>
          <p:nvPr>
            <p:ph type="dt" sz="half" idx="10"/>
          </p:nvPr>
        </p:nvSpPr>
        <p:spPr/>
        <p:txBody>
          <a:bodyPr/>
          <a:lstStyle/>
          <a:p>
            <a:fld id="{A8F23FFC-58BE-4B22-BA0C-765FD11A9170}"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E5512FBC-2951-4900-8532-556791B17CA0}"/>
              </a:ext>
            </a:extLst>
          </p:cNvPr>
          <p:cNvSpPr>
            <a:spLocks noGrp="1"/>
          </p:cNvSpPr>
          <p:nvPr>
            <p:ph type="sldNum" sz="quarter" idx="12"/>
          </p:nvPr>
        </p:nvSpPr>
        <p:spPr/>
        <p:txBody>
          <a:bodyPr/>
          <a:lstStyle/>
          <a:p>
            <a:fld id="{0422F922-4DA1-4E02-8BB9-5948E49598FC}" type="slidenum">
              <a:rPr lang="el-GR" smtClean="0"/>
              <a:t>86</a:t>
            </a:fld>
            <a:endParaRPr lang="el-GR"/>
          </a:p>
        </p:txBody>
      </p:sp>
    </p:spTree>
    <p:extLst>
      <p:ext uri="{BB962C8B-B14F-4D97-AF65-F5344CB8AC3E}">
        <p14:creationId xmlns:p14="http://schemas.microsoft.com/office/powerpoint/2010/main" val="13886689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C2DA57-78E9-420C-A5D1-E04AF2F984AA}"/>
              </a:ext>
            </a:extLst>
          </p:cNvPr>
          <p:cNvSpPr>
            <a:spLocks noGrp="1"/>
          </p:cNvSpPr>
          <p:nvPr>
            <p:ph type="title"/>
          </p:nvPr>
        </p:nvSpPr>
        <p:spPr>
          <a:xfrm>
            <a:off x="1097280" y="286603"/>
            <a:ext cx="10058400" cy="1266989"/>
          </a:xfrm>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69FD82D8-36D1-459D-861F-FE80652BE28E}"/>
              </a:ext>
            </a:extLst>
          </p:cNvPr>
          <p:cNvSpPr>
            <a:spLocks noGrp="1"/>
          </p:cNvSpPr>
          <p:nvPr>
            <p:ph idx="1"/>
          </p:nvPr>
        </p:nvSpPr>
        <p:spPr>
          <a:xfrm>
            <a:off x="0" y="1740023"/>
            <a:ext cx="12192000" cy="4625265"/>
          </a:xfrm>
        </p:spPr>
        <p:txBody>
          <a:bodyPr>
            <a:normAutofit/>
          </a:bodyPr>
          <a:lstStyle/>
          <a:p>
            <a:pPr marL="0" indent="0">
              <a:buNone/>
            </a:pPr>
            <a:r>
              <a:rPr lang="en-US" dirty="0"/>
              <a:t>IMF (2010) Second Review Under the Stand-by Arrangement –Staff Report; Press Release on the Executive Board Discussion; and Statement by the Executive Director for Greece, December 2010</a:t>
            </a:r>
            <a:endParaRPr lang="el-GR" dirty="0"/>
          </a:p>
          <a:p>
            <a:r>
              <a:rPr lang="en-US" dirty="0"/>
              <a:t>IMF (2015) Un Update of IMF Staff’s Preliminary Public Debt Sustainability Analysis, </a:t>
            </a:r>
            <a:r>
              <a:rPr lang="en-US" i="1" dirty="0"/>
              <a:t>IMF Country Report no. 15/186</a:t>
            </a:r>
            <a:endParaRPr lang="el-GR" i="1" dirty="0"/>
          </a:p>
          <a:p>
            <a:r>
              <a:rPr lang="el-GR" i="1" dirty="0"/>
              <a:t>Όλα τα κείμενα του </a:t>
            </a:r>
            <a:r>
              <a:rPr lang="en-US" i="1" dirty="0"/>
              <a:t>IMF</a:t>
            </a:r>
          </a:p>
          <a:p>
            <a:r>
              <a:rPr lang="el-GR" dirty="0"/>
              <a:t>Δείτε στην ιστοσελίδα του Διεθνούς Νομισματικού Ταμείου τις εκθέσεις (</a:t>
            </a:r>
            <a:r>
              <a:rPr lang="en-US" dirty="0"/>
              <a:t>Reports) </a:t>
            </a:r>
            <a:r>
              <a:rPr lang="el-GR" dirty="0"/>
              <a:t>για την Ελλάδα, από το 2009 μέχρι το 2021. Κατεβάστε τα </a:t>
            </a:r>
            <a:r>
              <a:rPr lang="en-US" dirty="0"/>
              <a:t>reports,</a:t>
            </a:r>
            <a:r>
              <a:rPr lang="el-GR" dirty="0"/>
              <a:t> διαβάσετε ορισμένα, «τρέξτε» το κείμενο να δείτε με τι ασχολείται, που εστιάζει, ποια συμπεράσματα βγάζει, την περίληψη αν έχει, τα διαγράμματα (ορισμένα είναι διαδοχικά και χρειάζεται να τα δείτε σε συνέχεια).</a:t>
            </a:r>
          </a:p>
          <a:p>
            <a:r>
              <a:rPr lang="en-US" i="1" dirty="0"/>
              <a:t>Mankiw, N.G. </a:t>
            </a:r>
            <a:r>
              <a:rPr lang="el-GR" i="1" dirty="0"/>
              <a:t>και</a:t>
            </a:r>
            <a:r>
              <a:rPr lang="en-US" i="1" dirty="0"/>
              <a:t> Ball, L.M.</a:t>
            </a:r>
            <a:r>
              <a:rPr lang="el-GR" i="1" dirty="0"/>
              <a:t> (</a:t>
            </a:r>
            <a:r>
              <a:rPr lang="en-US" i="1" dirty="0"/>
              <a:t>2013</a:t>
            </a:r>
            <a:r>
              <a:rPr lang="el-GR" i="1" dirty="0"/>
              <a:t>) Μακροοικονομική και το Χρηματοπιστωτικό Σύστημα (Μετ. </a:t>
            </a:r>
            <a:r>
              <a:rPr lang="el-GR" i="1" dirty="0" err="1"/>
              <a:t>Σοκοδήμος</a:t>
            </a:r>
            <a:r>
              <a:rPr lang="el-GR" i="1" dirty="0"/>
              <a:t>, Α.), </a:t>
            </a:r>
            <a:r>
              <a:rPr lang="en-US" i="1" dirty="0"/>
              <a:t>Gutenberg (</a:t>
            </a:r>
            <a:r>
              <a:rPr lang="el-GR" i="1" dirty="0"/>
              <a:t>κεφάλαιο 22, Χρηματοπιστωτικές Κρίσεις) </a:t>
            </a:r>
            <a:endParaRPr lang="en-US" i="1" dirty="0"/>
          </a:p>
          <a:p>
            <a:r>
              <a:rPr lang="el-GR" dirty="0"/>
              <a:t>Βιβλία και δημοσιεύσεις του συγγραφέα που θα αναρτηθούν στο </a:t>
            </a:r>
            <a:r>
              <a:rPr lang="en-US" dirty="0"/>
              <a:t>e-class.</a:t>
            </a:r>
            <a:endParaRPr lang="el-GR" dirty="0"/>
          </a:p>
          <a:p>
            <a:endParaRPr lang="en-US" dirty="0"/>
          </a:p>
        </p:txBody>
      </p:sp>
      <p:sp>
        <p:nvSpPr>
          <p:cNvPr id="4" name="Θέση ημερομηνίας 3">
            <a:extLst>
              <a:ext uri="{FF2B5EF4-FFF2-40B4-BE49-F238E27FC236}">
                <a16:creationId xmlns:a16="http://schemas.microsoft.com/office/drawing/2014/main" id="{F6B70433-BC4D-48F8-9047-985F15657D33}"/>
              </a:ext>
            </a:extLst>
          </p:cNvPr>
          <p:cNvSpPr>
            <a:spLocks noGrp="1"/>
          </p:cNvSpPr>
          <p:nvPr>
            <p:ph type="dt" sz="half" idx="10"/>
          </p:nvPr>
        </p:nvSpPr>
        <p:spPr/>
        <p:txBody>
          <a:bodyPr/>
          <a:lstStyle/>
          <a:p>
            <a:fld id="{6B1B08D5-D721-4A38-89EF-3B8F088A1A52}"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5E081E14-AF66-4ADF-91B0-CDD2B55DA10D}"/>
              </a:ext>
            </a:extLst>
          </p:cNvPr>
          <p:cNvSpPr>
            <a:spLocks noGrp="1"/>
          </p:cNvSpPr>
          <p:nvPr>
            <p:ph type="sldNum" sz="quarter" idx="12"/>
          </p:nvPr>
        </p:nvSpPr>
        <p:spPr/>
        <p:txBody>
          <a:bodyPr/>
          <a:lstStyle/>
          <a:p>
            <a:fld id="{0422F922-4DA1-4E02-8BB9-5948E49598FC}" type="slidenum">
              <a:rPr lang="el-GR" smtClean="0"/>
              <a:t>87</a:t>
            </a:fld>
            <a:endParaRPr lang="el-GR"/>
          </a:p>
        </p:txBody>
      </p:sp>
    </p:spTree>
    <p:extLst>
      <p:ext uri="{BB962C8B-B14F-4D97-AF65-F5344CB8AC3E}">
        <p14:creationId xmlns:p14="http://schemas.microsoft.com/office/powerpoint/2010/main" val="3493751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B8D7CD-0997-4CF8-979D-AD53EAE95369}"/>
              </a:ext>
            </a:extLst>
          </p:cNvPr>
          <p:cNvSpPr>
            <a:spLocks noGrp="1"/>
          </p:cNvSpPr>
          <p:nvPr>
            <p:ph type="title"/>
          </p:nvPr>
        </p:nvSpPr>
        <p:spPr>
          <a:xfrm>
            <a:off x="1097280" y="286604"/>
            <a:ext cx="10058400" cy="1018414"/>
          </a:xfrm>
        </p:spPr>
        <p:txBody>
          <a:bodyPr/>
          <a:lstStyle/>
          <a:p>
            <a:r>
              <a:rPr lang="el-GR" dirty="0"/>
              <a:t>Μια διπλή οπτική στην Ελληνική κρίση</a:t>
            </a:r>
          </a:p>
        </p:txBody>
      </p:sp>
      <p:sp>
        <p:nvSpPr>
          <p:cNvPr id="3" name="Θέση περιεχομένου 2">
            <a:extLst>
              <a:ext uri="{FF2B5EF4-FFF2-40B4-BE49-F238E27FC236}">
                <a16:creationId xmlns:a16="http://schemas.microsoft.com/office/drawing/2014/main" id="{44711F60-6250-41AE-9A79-4FBF9068ECF4}"/>
              </a:ext>
            </a:extLst>
          </p:cNvPr>
          <p:cNvSpPr>
            <a:spLocks noGrp="1"/>
          </p:cNvSpPr>
          <p:nvPr>
            <p:ph idx="1"/>
          </p:nvPr>
        </p:nvSpPr>
        <p:spPr>
          <a:xfrm>
            <a:off x="470517" y="1737360"/>
            <a:ext cx="10685163" cy="4131734"/>
          </a:xfrm>
        </p:spPr>
        <p:txBody>
          <a:bodyPr/>
          <a:lstStyle/>
          <a:p>
            <a:pPr marL="0" indent="0">
              <a:buNone/>
            </a:pPr>
            <a:r>
              <a:rPr lang="el-GR" dirty="0"/>
              <a:t>  	</a:t>
            </a:r>
            <a:r>
              <a:rPr lang="el-GR" b="1" dirty="0"/>
              <a:t>Η εθνική, της Ελλάδας	</a:t>
            </a:r>
            <a:r>
              <a:rPr lang="en-US" b="1" dirty="0"/>
              <a:t>vs</a:t>
            </a:r>
            <a:r>
              <a:rPr lang="el-GR" b="1" dirty="0"/>
              <a:t>	Η ευρωπαϊκή,</a:t>
            </a:r>
            <a:r>
              <a:rPr lang="en-US" b="1" dirty="0"/>
              <a:t> </a:t>
            </a:r>
            <a:r>
              <a:rPr lang="el-GR" b="1" dirty="0"/>
              <a:t>κυρίως από την σκοπιά της Ευρωζώνης</a:t>
            </a:r>
          </a:p>
          <a:p>
            <a:pPr marL="0" indent="0">
              <a:buNone/>
            </a:pPr>
            <a:endParaRPr lang="el-GR" dirty="0"/>
          </a:p>
          <a:p>
            <a:pPr marL="0" indent="0">
              <a:buNone/>
            </a:pPr>
            <a:r>
              <a:rPr lang="el-GR" dirty="0"/>
              <a:t>Δεδομένης της αφαίρεσης του κύριου εργαλείου του (εθνικού) νομίσματος για την προσαρμογή σε κρίσεις, είναι η πρώτη κρίση στην ιστορία του Ευρώ, με πολύ μεγάλες θεσμικές συνέπειες για την αρχιτεκτονική της Ευρωζώνης </a:t>
            </a:r>
          </a:p>
          <a:p>
            <a:pPr marL="0" indent="0">
              <a:buNone/>
            </a:pPr>
            <a:endParaRPr lang="el-GR" dirty="0"/>
          </a:p>
          <a:p>
            <a:pPr marL="0" indent="0">
              <a:buNone/>
            </a:pPr>
            <a:r>
              <a:rPr lang="el-GR" dirty="0"/>
              <a:t>Κρίνοντας με μια από τις δυο οπτικές μόνο κρίνουμε με περιορισμένη οπτική τα γεγονότα </a:t>
            </a:r>
          </a:p>
          <a:p>
            <a:pPr marL="0" indent="0">
              <a:buNone/>
            </a:pPr>
            <a:r>
              <a:rPr lang="el-GR" dirty="0"/>
              <a:t> </a:t>
            </a:r>
          </a:p>
          <a:p>
            <a:pPr marL="0" indent="0">
              <a:buNone/>
            </a:pPr>
            <a:endParaRPr lang="el-GR" dirty="0"/>
          </a:p>
          <a:p>
            <a:pPr marL="0" indent="0">
              <a:buNone/>
            </a:pPr>
            <a:endParaRPr lang="el-GR" dirty="0"/>
          </a:p>
        </p:txBody>
      </p:sp>
      <p:sp>
        <p:nvSpPr>
          <p:cNvPr id="4" name="Θέση ημερομηνίας 3">
            <a:extLst>
              <a:ext uri="{FF2B5EF4-FFF2-40B4-BE49-F238E27FC236}">
                <a16:creationId xmlns:a16="http://schemas.microsoft.com/office/drawing/2014/main" id="{0F67629B-CEFF-4643-B3C7-BD016D445413}"/>
              </a:ext>
            </a:extLst>
          </p:cNvPr>
          <p:cNvSpPr>
            <a:spLocks noGrp="1"/>
          </p:cNvSpPr>
          <p:nvPr>
            <p:ph type="dt" sz="half" idx="10"/>
          </p:nvPr>
        </p:nvSpPr>
        <p:spPr/>
        <p:txBody>
          <a:bodyPr/>
          <a:lstStyle/>
          <a:p>
            <a:fld id="{0BBC582D-F144-4874-870C-D402665C1E7D}" type="datetime1">
              <a:rPr lang="el-GR" smtClean="0"/>
              <a:t>15/4/2022</a:t>
            </a:fld>
            <a:endParaRPr lang="el-GR"/>
          </a:p>
        </p:txBody>
      </p:sp>
      <p:sp>
        <p:nvSpPr>
          <p:cNvPr id="5" name="Θέση αριθμού διαφάνειας 4">
            <a:extLst>
              <a:ext uri="{FF2B5EF4-FFF2-40B4-BE49-F238E27FC236}">
                <a16:creationId xmlns:a16="http://schemas.microsoft.com/office/drawing/2014/main" id="{D83C0152-2466-42AD-B043-5AAC7CAC7657}"/>
              </a:ext>
            </a:extLst>
          </p:cNvPr>
          <p:cNvSpPr>
            <a:spLocks noGrp="1"/>
          </p:cNvSpPr>
          <p:nvPr>
            <p:ph type="sldNum" sz="quarter" idx="12"/>
          </p:nvPr>
        </p:nvSpPr>
        <p:spPr/>
        <p:txBody>
          <a:bodyPr/>
          <a:lstStyle/>
          <a:p>
            <a:fld id="{0422F922-4DA1-4E02-8BB9-5948E49598FC}" type="slidenum">
              <a:rPr lang="el-GR" smtClean="0"/>
              <a:t>9</a:t>
            </a:fld>
            <a:endParaRPr lang="el-GR"/>
          </a:p>
        </p:txBody>
      </p:sp>
    </p:spTree>
    <p:extLst>
      <p:ext uri="{BB962C8B-B14F-4D97-AF65-F5344CB8AC3E}">
        <p14:creationId xmlns:p14="http://schemas.microsoft.com/office/powerpoint/2010/main" val="3511859712"/>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10296</TotalTime>
  <Words>5078</Words>
  <Application>Microsoft Office PowerPoint</Application>
  <PresentationFormat>Ευρεία οθόνη</PresentationFormat>
  <Paragraphs>521</Paragraphs>
  <Slides>87</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87</vt:i4>
      </vt:variant>
    </vt:vector>
  </HeadingPairs>
  <TitlesOfParts>
    <vt:vector size="91" baseType="lpstr">
      <vt:lpstr>Arial</vt:lpstr>
      <vt:lpstr>Calibri</vt:lpstr>
      <vt:lpstr>Calibri Light</vt:lpstr>
      <vt:lpstr>Ανασκόπηση</vt:lpstr>
      <vt:lpstr>Εφαρμοσμένη Αναπτυξιακή πολιτική  Οικονόμου Κωνσταντίνος, 1η διάλεξη  Η κρίση, τα προβλήματα και η απόκλιση της Ελληνικής οικονομίας: σύγχρονοι προβληματισμοί</vt:lpstr>
      <vt:lpstr>Παρουσίαση του PowerPoint</vt:lpstr>
      <vt:lpstr>Οι πιο γνωστές κρίσεις στην ιστορία (σε όρους διάρκειας και μείωσης ονομαστικού ΑΕΠ) σε καιρό ειρήνης   Η συγκριτική διάρκεια και επίδραση της Ελληνικής κρίσης  (στο % μεταβολής ονομαστικού ΑΕΠ) Από τις μεγαλύτερες κρίσεις σε διάρκεια, αν όχι η μεγαλύτερη</vt:lpstr>
      <vt:lpstr>Ελληνική κρίση: Συνέπειες σε βασικούς δείκτες της Ελληνικής οικονομίας</vt:lpstr>
      <vt:lpstr>Διαχρονική πορεία της αξιολόγησης της Ελληνικής οικονομίας από τους οίκους αξιολόγησης</vt:lpstr>
      <vt:lpstr>Το brain drain (διαρροή εγκεφάλων)</vt:lpstr>
      <vt:lpstr>Ίσως η πιο σημαντική κρίση στην ιστορία της ανθρωπότητας κατά την τελευταία εκατονταετία (σε σχέση και με την κρίση του 1929), (προ κορωνοϊού)</vt:lpstr>
      <vt:lpstr>Μεγάλες θεσμικές αλλαγές στην Ευρωζώνη και την ΕΈ</vt:lpstr>
      <vt:lpstr>Μια διπλή οπτική στην Ελληνική κρίση</vt:lpstr>
      <vt:lpstr>Αιτίες της Ελληνικής κρίσης</vt:lpstr>
      <vt:lpstr>Χρέος Κεντρικής κυβέρνησης, % του ΑΕΠ Σύγκριση Ελλάδας, χωρών της ΕΖ και του Η.Β.</vt:lpstr>
      <vt:lpstr>       Ακαθάριστο χρέος της κεντρικής κυβέρνησης, % του ΑΕΠ  Διακρίνονται 3 περίοδοι για την Ελληνική Οικονομία  1η΄: 1980-1993 2η: 1993-2008 3η: 2008-2016    </vt:lpstr>
      <vt:lpstr>Ορισμένες αιτίες</vt:lpstr>
      <vt:lpstr> Ενοποιημένο Ακαθάριστο Χρέος Γενικής Κυβέρνησης (αποτελείται από Δάνεια, χρεόγραφα και διαθέσιμα και καταθέσεις) (Περιλαμβάνει τα μακροπρόθεσμα δάνεια που ήταν περίπου 250δις το 2016) </vt:lpstr>
      <vt:lpstr>% δανεισμός, ως % ΑΕΠ</vt:lpstr>
      <vt:lpstr>Ένα μοντέλο ανάπτυξης της οικονομίας στηριγμένο πολύ στην κατανάλωση</vt:lpstr>
      <vt:lpstr>Ανισορροπία κατανάλωσης και επένδυσης</vt:lpstr>
      <vt:lpstr>Τα προβλήματα της Ελληνικής οικονομίας οφείλονταν σε </vt:lpstr>
      <vt:lpstr>Κατά κεφαλήν ΑΕΠ: Σύγκριση Ελλάδας, Γερμανίας, Ευρωζώνης και ΕΑ (12)</vt:lpstr>
      <vt:lpstr>Παρουσίαση του PowerPoint</vt:lpstr>
      <vt:lpstr>Εικοσαετής εξαγωγική επίδοση της Ελληνικής Οικονομίας (1996-2016)</vt:lpstr>
      <vt:lpstr>Εξαγωγές αγαθών: 1996-2016</vt:lpstr>
      <vt:lpstr>Διείσδυση εισαγωγών</vt:lpstr>
      <vt:lpstr>H διαχρονικότητα ενός προβλήματος (1960-2017) </vt:lpstr>
      <vt:lpstr>Τα ισοζύγια</vt:lpstr>
      <vt:lpstr>Το εμπορικό ισοζύγιο ως % ΑΕΠ, σε 3 διαφορετικές περιόδους  (1992-2001,2002-2008, 2009-2013)</vt:lpstr>
      <vt:lpstr>Εξαγωγές αγαθών (χαμηλής ενσωμάτωσης τεχνολογίας)</vt:lpstr>
      <vt:lpstr>Η δομή των Ελληνικών εξαγωγών</vt:lpstr>
      <vt:lpstr>Απασχόληση στο σύνολο της απασχόλησης σε βιομηχανία υψηλής και μέσης τεχνολογίας</vt:lpstr>
      <vt:lpstr>Μέχρι στιγμής</vt:lpstr>
      <vt:lpstr>Προβλέψεις και πραγματοποιήσεις δαπανών το 2008 και 2009</vt:lpstr>
      <vt:lpstr>Εικόνα των έξτρα δαπανών/πληρωμών που έγιναν το 2009, πριν την έλευση της κρίσης </vt:lpstr>
      <vt:lpstr>Παρουσίαση του PowerPoint</vt:lpstr>
      <vt:lpstr>Συνεπώς</vt:lpstr>
      <vt:lpstr>Προβλήματα στην αγορά εργασίας </vt:lpstr>
      <vt:lpstr>Η αδυναμία της Ελληνικής οικονομίας διαχρονικά να παράγει πρωτογενή πλεονάσματα </vt:lpstr>
      <vt:lpstr>Η άποψη του ΔΝΤ για την ανάπτυξη στην Ελλάδα την δεκαετία του 2000.</vt:lpstr>
      <vt:lpstr>Μείωση της ζήτησης και της συνεισφοράς της στην αύξηση του ΑΕΠ </vt:lpstr>
      <vt:lpstr>Τι συμβαίνει κατά τη διάρκεια της κρίσης  Πρώτες αντιδράσεις της οικονομίας</vt:lpstr>
      <vt:lpstr>Τα Ομόλογα – ως δείκτες </vt:lpstr>
      <vt:lpstr>Συνέχεια δεικτών:  CDS &amp; Χρηματιστήριο </vt:lpstr>
      <vt:lpstr>Δείκτες ανταγωνιστικότητας &amp; αγοράς εργασίας </vt:lpstr>
      <vt:lpstr>Παρουσίαση του PowerPoint</vt:lpstr>
      <vt:lpstr>Το χρηματιστήριο παραμένει σε ιστορικά χαμηλές τιμές και κεφαλαιοποίηση, αποκλίνουσες από των ΗΠΑ- Γερμανίας</vt:lpstr>
      <vt:lpstr>Πέραν της ζήτησης, σημαντική και η πτώση των καταθέσεων και της πίστωσης </vt:lpstr>
      <vt:lpstr>Εταιρείες εκτός των τραπεζών ή λοιπών από τον χρηματοοικονομικό κλάδο</vt:lpstr>
      <vt:lpstr>ΜΜΕ επιχειρήσεις: προβλήματα χρηματοδότησης</vt:lpstr>
      <vt:lpstr>Πληρωμές χρέους (εναπομείνασες)</vt:lpstr>
      <vt:lpstr>Μια σημαντική πτυχή του Ελληνικού προβλήματος</vt:lpstr>
      <vt:lpstr>Παρουσίαση του PowerPoint</vt:lpstr>
      <vt:lpstr>Παρουσίαση του PowerPoint</vt:lpstr>
      <vt:lpstr>Πριν την κρίση: Eίχε περιοριστεί πολύ η θέση της Ελλάδας ως καθαρού λήπτη ενισχύσεων </vt:lpstr>
      <vt:lpstr>Εξέλιξη της συνολικής, δημόσιας, εθνικής, κοινοτικής και ιδιωτικής δαπάνης σε 5 διαφορετικές προγραμματικές περιόδους (1989-1993, 1994-1999, 2000-2006, 2007-2013, 2014-2020)</vt:lpstr>
      <vt:lpstr>Ευρωπαϊκή Πολιτική Συνοχής και θεωρία</vt:lpstr>
      <vt:lpstr>Κατανομή χρηματοδοτικών προτεραιοτήτων των έργων συγχρηματοδοτήθηκαν από την Ε.Ε.   ανά περίοδο και τομέα, σε ποσά και ποσοστά</vt:lpstr>
      <vt:lpstr>  Η χρηματοδότηση των ανθρώπινων πόρων είναι μια κύρια προτεραιότητα, συμβατή με τις σχεδιαζόμενες πολιτικές της Ε.Ε. για στήριξη του ανθρώπινου δυναμικού και ενδογενή μεγέθυνση  </vt:lpstr>
      <vt:lpstr>Χαμηλά επίπεδα ανεργίας διαχρονικά, μέχρι την κρίση και την εμφάνιση του brain drain: εστίαση στην πολιτική πλήρους απασχόλησης</vt:lpstr>
      <vt:lpstr>Μεγάλο κομμάτι των επενδύσεων: Γεωργικές ενισχύσεις  Σημαντικό τμήμα προσανατολίζεται σε καθαρές χρηματικές ενισχύσεις </vt:lpstr>
      <vt:lpstr>Πως κατανέμεται η δαπάνη των Πολιτικών Συνοχής στις προγραμματικές περιόδους στις χώρες Συνοχής και την Ελλάδα</vt:lpstr>
      <vt:lpstr>Εφαρμογή της πολιτικής για την ανάπτυξη του Ελληνικού κράτους</vt:lpstr>
      <vt:lpstr>Μεγάλη υστέρηση/πρόβλημα  στην απορρόφηση των κονδυλίων</vt:lpstr>
      <vt:lpstr>Ένα σοβαρό πρόβλημα, διαχρονικής φύσης που παραμένει δισεπίλυτο</vt:lpstr>
      <vt:lpstr>Συρρίκνωση των Ελληνικών βιομηχανικών ΜΜΕ  και μεγάλων επιχειρήσεων σε αριθμό, αύξηση πωλήσεων</vt:lpstr>
      <vt:lpstr>Ανά επιχείρηση αξία πωλήσεων και ποσότητα πωλήσεων, βιομηχανικές ΜΜΕ, 1993-2005</vt:lpstr>
      <vt:lpstr>Βιομηχανική παραγωγή σε πτώση </vt:lpstr>
      <vt:lpstr>Συμμετοχή εργαζομένων και προστιθέμενη αξία, ανά μέγεθος επιχείρησης</vt:lpstr>
      <vt:lpstr>Παραγωγική μεταστροφή την 1η 15ετία από την ένταξη στην ΟΝΕ (τελευταία στήλη: μείωση % μεταξύ 2000 και 2014)</vt:lpstr>
      <vt:lpstr>Απώλεια ανταγωνιστικότητας: Η πορεία του δείκτης Ονομαστικό Μοναδιαίο Κόστος εργασίας (NULCs)</vt:lpstr>
      <vt:lpstr>Παραγωγικότητα εργασίας ανά ώρα εργασίας, συγκρίσεις με άλλες ανταγωνίστριες χώρες</vt:lpstr>
      <vt:lpstr>Το πλαίσιο άσκησης εθνικών πολιτικών</vt:lpstr>
      <vt:lpstr>Το πλαίσιο άσκησης εθνικών πολιτικών (συν.)</vt:lpstr>
      <vt:lpstr>Η κυκλική πορεία της Ελληνικής οικονομίας λαμβάνει χώρα τόσο σε εθνικό όσο και σε επίπεδο περιφερειών</vt:lpstr>
      <vt:lpstr>Συμπέρασμα: </vt:lpstr>
      <vt:lpstr>Παρουσίαση του PowerPoint</vt:lpstr>
      <vt:lpstr>Το μοντέλο ανάπτυξης που προώθησε διαχρονικά η Πολιτική για την Συνοχή της Ε.Ε. στην χώρα μας </vt:lpstr>
      <vt:lpstr>Το αντίθετο στη Γερμανία</vt:lpstr>
      <vt:lpstr>Παρουσίαση του PowerPoint</vt:lpstr>
      <vt:lpstr>Γνωρίζετε ήδη ότι…</vt:lpstr>
      <vt:lpstr>Πολιτικές του ΔΝΤ</vt:lpstr>
      <vt:lpstr>Πολιτικές του ΔΝΤ </vt:lpstr>
      <vt:lpstr>Μια κύρια αδυναμία </vt:lpstr>
      <vt:lpstr>Γιατί είναι σημαντικές οι αποκρατικοποιήσεις;</vt:lpstr>
      <vt:lpstr>Γιατί δεν συμβαίνουν οι αποκρατικοποιήσεις</vt:lpstr>
      <vt:lpstr>Εμπόδια του ρυθμιστικού περιβάλλοντος στις επενδύσεις</vt:lpstr>
      <vt:lpstr>Παρουσίαση του PowerPoint</vt:lpstr>
      <vt:lpstr>Μόνο αποκρατικοποιήσεις;</vt:lpstr>
      <vt:lpstr>Βιβλιογραφία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Konstantinos Oikonomou</dc:creator>
  <cp:lastModifiedBy>Konstantinos Oikonomou</cp:lastModifiedBy>
  <cp:revision>297</cp:revision>
  <cp:lastPrinted>2021-04-13T14:28:55Z</cp:lastPrinted>
  <dcterms:created xsi:type="dcterms:W3CDTF">2021-04-10T07:26:06Z</dcterms:created>
  <dcterms:modified xsi:type="dcterms:W3CDTF">2022-04-15T05:48:18Z</dcterms:modified>
</cp:coreProperties>
</file>