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66" r:id="rId3"/>
    <p:sldId id="365" r:id="rId4"/>
    <p:sldId id="364" r:id="rId5"/>
    <p:sldId id="372" r:id="rId6"/>
    <p:sldId id="371" r:id="rId7"/>
    <p:sldId id="368" r:id="rId8"/>
    <p:sldId id="377" r:id="rId9"/>
    <p:sldId id="370" r:id="rId10"/>
    <p:sldId id="369" r:id="rId11"/>
    <p:sldId id="354" r:id="rId12"/>
    <p:sldId id="359" r:id="rId13"/>
    <p:sldId id="378" r:id="rId14"/>
    <p:sldId id="278" r:id="rId15"/>
    <p:sldId id="305" r:id="rId16"/>
    <p:sldId id="360" r:id="rId17"/>
    <p:sldId id="303" r:id="rId18"/>
    <p:sldId id="275" r:id="rId19"/>
    <p:sldId id="361" r:id="rId20"/>
    <p:sldId id="317" r:id="rId21"/>
    <p:sldId id="318" r:id="rId22"/>
    <p:sldId id="319" r:id="rId23"/>
    <p:sldId id="379" r:id="rId24"/>
    <p:sldId id="320" r:id="rId25"/>
    <p:sldId id="277" r:id="rId26"/>
    <p:sldId id="380" r:id="rId27"/>
    <p:sldId id="316" r:id="rId28"/>
    <p:sldId id="381" r:id="rId29"/>
    <p:sldId id="322" r:id="rId30"/>
    <p:sldId id="362" r:id="rId31"/>
    <p:sldId id="325" r:id="rId32"/>
    <p:sldId id="323" r:id="rId33"/>
    <p:sldId id="367" r:id="rId34"/>
    <p:sldId id="357" r:id="rId35"/>
    <p:sldId id="326" r:id="rId36"/>
    <p:sldId id="328" r:id="rId37"/>
    <p:sldId id="327" r:id="rId38"/>
    <p:sldId id="304" r:id="rId39"/>
    <p:sldId id="299" r:id="rId40"/>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8336518-2356-8BDA-9229-BD557E9CF018}"/>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BB24A3D4-2D5F-FF1D-860E-5B39848957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88C00599-DDAD-CDC0-797D-C37E0860FC92}"/>
              </a:ext>
            </a:extLst>
          </p:cNvPr>
          <p:cNvSpPr>
            <a:spLocks noGrp="1"/>
          </p:cNvSpPr>
          <p:nvPr>
            <p:ph type="dt" sz="half" idx="10"/>
          </p:nvPr>
        </p:nvSpPr>
        <p:spPr/>
        <p:txBody>
          <a:bodyPr/>
          <a:lstStyle/>
          <a:p>
            <a:fld id="{FC509BD0-778C-4D5D-953E-B7D10519B14C}" type="datetimeFigureOut">
              <a:rPr lang="el-GR" smtClean="0"/>
              <a:t>4/5/2022</a:t>
            </a:fld>
            <a:endParaRPr lang="el-GR"/>
          </a:p>
        </p:txBody>
      </p:sp>
      <p:sp>
        <p:nvSpPr>
          <p:cNvPr id="5" name="Θέση υποσέλιδου 4">
            <a:extLst>
              <a:ext uri="{FF2B5EF4-FFF2-40B4-BE49-F238E27FC236}">
                <a16:creationId xmlns:a16="http://schemas.microsoft.com/office/drawing/2014/main" id="{39ED5E3B-2796-CBB3-E893-7B4BA2FBB5D0}"/>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695FE7F4-AFD4-17D4-1885-285F1F471C4C}"/>
              </a:ext>
            </a:extLst>
          </p:cNvPr>
          <p:cNvSpPr>
            <a:spLocks noGrp="1"/>
          </p:cNvSpPr>
          <p:nvPr>
            <p:ph type="sldNum" sz="quarter" idx="12"/>
          </p:nvPr>
        </p:nvSpPr>
        <p:spPr/>
        <p:txBody>
          <a:bodyPr/>
          <a:lstStyle/>
          <a:p>
            <a:fld id="{EDEAB5EF-6921-408A-A3E1-695C351E382F}" type="slidenum">
              <a:rPr lang="el-GR" smtClean="0"/>
              <a:t>‹#›</a:t>
            </a:fld>
            <a:endParaRPr lang="el-GR"/>
          </a:p>
        </p:txBody>
      </p:sp>
    </p:spTree>
    <p:extLst>
      <p:ext uri="{BB962C8B-B14F-4D97-AF65-F5344CB8AC3E}">
        <p14:creationId xmlns:p14="http://schemas.microsoft.com/office/powerpoint/2010/main" val="3175625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B917AFC-DF68-2024-70FC-9D4E019F1F6A}"/>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8950998E-604F-0F92-65A6-2888ADC7213B}"/>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D2059DFE-9B46-B188-783B-7A44FDB6B201}"/>
              </a:ext>
            </a:extLst>
          </p:cNvPr>
          <p:cNvSpPr>
            <a:spLocks noGrp="1"/>
          </p:cNvSpPr>
          <p:nvPr>
            <p:ph type="dt" sz="half" idx="10"/>
          </p:nvPr>
        </p:nvSpPr>
        <p:spPr/>
        <p:txBody>
          <a:bodyPr/>
          <a:lstStyle/>
          <a:p>
            <a:fld id="{FC509BD0-778C-4D5D-953E-B7D10519B14C}" type="datetimeFigureOut">
              <a:rPr lang="el-GR" smtClean="0"/>
              <a:t>4/5/2022</a:t>
            </a:fld>
            <a:endParaRPr lang="el-GR"/>
          </a:p>
        </p:txBody>
      </p:sp>
      <p:sp>
        <p:nvSpPr>
          <p:cNvPr id="5" name="Θέση υποσέλιδου 4">
            <a:extLst>
              <a:ext uri="{FF2B5EF4-FFF2-40B4-BE49-F238E27FC236}">
                <a16:creationId xmlns:a16="http://schemas.microsoft.com/office/drawing/2014/main" id="{B9970D4F-C079-D425-E214-3E14C7700B2F}"/>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DC1A5B49-4A24-4283-E474-C9906B0386B1}"/>
              </a:ext>
            </a:extLst>
          </p:cNvPr>
          <p:cNvSpPr>
            <a:spLocks noGrp="1"/>
          </p:cNvSpPr>
          <p:nvPr>
            <p:ph type="sldNum" sz="quarter" idx="12"/>
          </p:nvPr>
        </p:nvSpPr>
        <p:spPr/>
        <p:txBody>
          <a:bodyPr/>
          <a:lstStyle/>
          <a:p>
            <a:fld id="{EDEAB5EF-6921-408A-A3E1-695C351E382F}" type="slidenum">
              <a:rPr lang="el-GR" smtClean="0"/>
              <a:t>‹#›</a:t>
            </a:fld>
            <a:endParaRPr lang="el-GR"/>
          </a:p>
        </p:txBody>
      </p:sp>
    </p:spTree>
    <p:extLst>
      <p:ext uri="{BB962C8B-B14F-4D97-AF65-F5344CB8AC3E}">
        <p14:creationId xmlns:p14="http://schemas.microsoft.com/office/powerpoint/2010/main" val="509492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30FCB1A9-EA52-470E-1E7F-FC193A7126AF}"/>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80E0E463-F39B-17F4-AF84-6C551D6744B1}"/>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39BE4A46-9481-3705-0F4F-1891CFB7421B}"/>
              </a:ext>
            </a:extLst>
          </p:cNvPr>
          <p:cNvSpPr>
            <a:spLocks noGrp="1"/>
          </p:cNvSpPr>
          <p:nvPr>
            <p:ph type="dt" sz="half" idx="10"/>
          </p:nvPr>
        </p:nvSpPr>
        <p:spPr/>
        <p:txBody>
          <a:bodyPr/>
          <a:lstStyle/>
          <a:p>
            <a:fld id="{FC509BD0-778C-4D5D-953E-B7D10519B14C}" type="datetimeFigureOut">
              <a:rPr lang="el-GR" smtClean="0"/>
              <a:t>4/5/2022</a:t>
            </a:fld>
            <a:endParaRPr lang="el-GR"/>
          </a:p>
        </p:txBody>
      </p:sp>
      <p:sp>
        <p:nvSpPr>
          <p:cNvPr id="5" name="Θέση υποσέλιδου 4">
            <a:extLst>
              <a:ext uri="{FF2B5EF4-FFF2-40B4-BE49-F238E27FC236}">
                <a16:creationId xmlns:a16="http://schemas.microsoft.com/office/drawing/2014/main" id="{425DB7F1-38A7-222C-95A4-0EF6FF73D410}"/>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C020FB94-9E8B-B10C-BF28-EAC99397FF24}"/>
              </a:ext>
            </a:extLst>
          </p:cNvPr>
          <p:cNvSpPr>
            <a:spLocks noGrp="1"/>
          </p:cNvSpPr>
          <p:nvPr>
            <p:ph type="sldNum" sz="quarter" idx="12"/>
          </p:nvPr>
        </p:nvSpPr>
        <p:spPr/>
        <p:txBody>
          <a:bodyPr/>
          <a:lstStyle/>
          <a:p>
            <a:fld id="{EDEAB5EF-6921-408A-A3E1-695C351E382F}" type="slidenum">
              <a:rPr lang="el-GR" smtClean="0"/>
              <a:t>‹#›</a:t>
            </a:fld>
            <a:endParaRPr lang="el-GR"/>
          </a:p>
        </p:txBody>
      </p:sp>
    </p:spTree>
    <p:extLst>
      <p:ext uri="{BB962C8B-B14F-4D97-AF65-F5344CB8AC3E}">
        <p14:creationId xmlns:p14="http://schemas.microsoft.com/office/powerpoint/2010/main" val="4266138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83FF054-519C-8C6F-1E34-2C7F50EFA1A7}"/>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AF4581F3-26F8-05A9-8DA2-BF98362C59C1}"/>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84997962-F015-6406-3D34-F04A0F1C499B}"/>
              </a:ext>
            </a:extLst>
          </p:cNvPr>
          <p:cNvSpPr>
            <a:spLocks noGrp="1"/>
          </p:cNvSpPr>
          <p:nvPr>
            <p:ph type="dt" sz="half" idx="10"/>
          </p:nvPr>
        </p:nvSpPr>
        <p:spPr/>
        <p:txBody>
          <a:bodyPr/>
          <a:lstStyle/>
          <a:p>
            <a:fld id="{FC509BD0-778C-4D5D-953E-B7D10519B14C}" type="datetimeFigureOut">
              <a:rPr lang="el-GR" smtClean="0"/>
              <a:t>4/5/2022</a:t>
            </a:fld>
            <a:endParaRPr lang="el-GR"/>
          </a:p>
        </p:txBody>
      </p:sp>
      <p:sp>
        <p:nvSpPr>
          <p:cNvPr id="5" name="Θέση υποσέλιδου 4">
            <a:extLst>
              <a:ext uri="{FF2B5EF4-FFF2-40B4-BE49-F238E27FC236}">
                <a16:creationId xmlns:a16="http://schemas.microsoft.com/office/drawing/2014/main" id="{20B94D25-ECA0-D264-484D-0BF258B3C05D}"/>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CD290EEA-5A13-373D-6C83-C684487AC02C}"/>
              </a:ext>
            </a:extLst>
          </p:cNvPr>
          <p:cNvSpPr>
            <a:spLocks noGrp="1"/>
          </p:cNvSpPr>
          <p:nvPr>
            <p:ph type="sldNum" sz="quarter" idx="12"/>
          </p:nvPr>
        </p:nvSpPr>
        <p:spPr/>
        <p:txBody>
          <a:bodyPr/>
          <a:lstStyle/>
          <a:p>
            <a:fld id="{EDEAB5EF-6921-408A-A3E1-695C351E382F}" type="slidenum">
              <a:rPr lang="el-GR" smtClean="0"/>
              <a:t>‹#›</a:t>
            </a:fld>
            <a:endParaRPr lang="el-GR"/>
          </a:p>
        </p:txBody>
      </p:sp>
    </p:spTree>
    <p:extLst>
      <p:ext uri="{BB962C8B-B14F-4D97-AF65-F5344CB8AC3E}">
        <p14:creationId xmlns:p14="http://schemas.microsoft.com/office/powerpoint/2010/main" val="2728409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27CB41B-C4FE-DAB9-4D1F-24953E4EA0E5}"/>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001B80ED-D63D-4A56-70F9-9D32AB2F2E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8BE0C50A-871A-7A61-4C75-8FD4D950BE9F}"/>
              </a:ext>
            </a:extLst>
          </p:cNvPr>
          <p:cNvSpPr>
            <a:spLocks noGrp="1"/>
          </p:cNvSpPr>
          <p:nvPr>
            <p:ph type="dt" sz="half" idx="10"/>
          </p:nvPr>
        </p:nvSpPr>
        <p:spPr/>
        <p:txBody>
          <a:bodyPr/>
          <a:lstStyle/>
          <a:p>
            <a:fld id="{FC509BD0-778C-4D5D-953E-B7D10519B14C}" type="datetimeFigureOut">
              <a:rPr lang="el-GR" smtClean="0"/>
              <a:t>4/5/2022</a:t>
            </a:fld>
            <a:endParaRPr lang="el-GR"/>
          </a:p>
        </p:txBody>
      </p:sp>
      <p:sp>
        <p:nvSpPr>
          <p:cNvPr id="5" name="Θέση υποσέλιδου 4">
            <a:extLst>
              <a:ext uri="{FF2B5EF4-FFF2-40B4-BE49-F238E27FC236}">
                <a16:creationId xmlns:a16="http://schemas.microsoft.com/office/drawing/2014/main" id="{65A8F5A2-4EC7-D9CF-5ECA-9F8F1C8343D8}"/>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247B1C26-66FD-4317-DC2B-805BC54C296F}"/>
              </a:ext>
            </a:extLst>
          </p:cNvPr>
          <p:cNvSpPr>
            <a:spLocks noGrp="1"/>
          </p:cNvSpPr>
          <p:nvPr>
            <p:ph type="sldNum" sz="quarter" idx="12"/>
          </p:nvPr>
        </p:nvSpPr>
        <p:spPr/>
        <p:txBody>
          <a:bodyPr/>
          <a:lstStyle/>
          <a:p>
            <a:fld id="{EDEAB5EF-6921-408A-A3E1-695C351E382F}" type="slidenum">
              <a:rPr lang="el-GR" smtClean="0"/>
              <a:t>‹#›</a:t>
            </a:fld>
            <a:endParaRPr lang="el-GR"/>
          </a:p>
        </p:txBody>
      </p:sp>
    </p:spTree>
    <p:extLst>
      <p:ext uri="{BB962C8B-B14F-4D97-AF65-F5344CB8AC3E}">
        <p14:creationId xmlns:p14="http://schemas.microsoft.com/office/powerpoint/2010/main" val="3611346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5A16731-D61C-BEAE-741D-811832619E68}"/>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BBA803CF-4D12-FAA4-B28A-4E3FA2699B4A}"/>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E237D06C-0A02-DBBD-E90C-F30F434AEDFD}"/>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DB55DC3B-7C21-02D4-1F9B-5406FCCCDD10}"/>
              </a:ext>
            </a:extLst>
          </p:cNvPr>
          <p:cNvSpPr>
            <a:spLocks noGrp="1"/>
          </p:cNvSpPr>
          <p:nvPr>
            <p:ph type="dt" sz="half" idx="10"/>
          </p:nvPr>
        </p:nvSpPr>
        <p:spPr/>
        <p:txBody>
          <a:bodyPr/>
          <a:lstStyle/>
          <a:p>
            <a:fld id="{FC509BD0-778C-4D5D-953E-B7D10519B14C}" type="datetimeFigureOut">
              <a:rPr lang="el-GR" smtClean="0"/>
              <a:t>4/5/2022</a:t>
            </a:fld>
            <a:endParaRPr lang="el-GR"/>
          </a:p>
        </p:txBody>
      </p:sp>
      <p:sp>
        <p:nvSpPr>
          <p:cNvPr id="6" name="Θέση υποσέλιδου 5">
            <a:extLst>
              <a:ext uri="{FF2B5EF4-FFF2-40B4-BE49-F238E27FC236}">
                <a16:creationId xmlns:a16="http://schemas.microsoft.com/office/drawing/2014/main" id="{1026CCBA-FBE4-EA95-73B4-1ED25246F50C}"/>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73C2A251-3E8F-DE6F-1766-21C967FF4F28}"/>
              </a:ext>
            </a:extLst>
          </p:cNvPr>
          <p:cNvSpPr>
            <a:spLocks noGrp="1"/>
          </p:cNvSpPr>
          <p:nvPr>
            <p:ph type="sldNum" sz="quarter" idx="12"/>
          </p:nvPr>
        </p:nvSpPr>
        <p:spPr/>
        <p:txBody>
          <a:bodyPr/>
          <a:lstStyle/>
          <a:p>
            <a:fld id="{EDEAB5EF-6921-408A-A3E1-695C351E382F}" type="slidenum">
              <a:rPr lang="el-GR" smtClean="0"/>
              <a:t>‹#›</a:t>
            </a:fld>
            <a:endParaRPr lang="el-GR"/>
          </a:p>
        </p:txBody>
      </p:sp>
    </p:spTree>
    <p:extLst>
      <p:ext uri="{BB962C8B-B14F-4D97-AF65-F5344CB8AC3E}">
        <p14:creationId xmlns:p14="http://schemas.microsoft.com/office/powerpoint/2010/main" val="85948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548E7CD-DC2B-1099-596C-F651B9BA6BE1}"/>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9092F16E-486C-2D3E-1150-4783C5D250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6BEA42CE-2D4D-A90E-83D1-77E6F551755D}"/>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3C04A762-3DD2-B505-2EC0-E9F89F122F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88BD23AD-1E5C-1D38-AE75-E75C15B32998}"/>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1DA5321E-18F6-B708-198A-C194962E68FC}"/>
              </a:ext>
            </a:extLst>
          </p:cNvPr>
          <p:cNvSpPr>
            <a:spLocks noGrp="1"/>
          </p:cNvSpPr>
          <p:nvPr>
            <p:ph type="dt" sz="half" idx="10"/>
          </p:nvPr>
        </p:nvSpPr>
        <p:spPr/>
        <p:txBody>
          <a:bodyPr/>
          <a:lstStyle/>
          <a:p>
            <a:fld id="{FC509BD0-778C-4D5D-953E-B7D10519B14C}" type="datetimeFigureOut">
              <a:rPr lang="el-GR" smtClean="0"/>
              <a:t>4/5/2022</a:t>
            </a:fld>
            <a:endParaRPr lang="el-GR"/>
          </a:p>
        </p:txBody>
      </p:sp>
      <p:sp>
        <p:nvSpPr>
          <p:cNvPr id="8" name="Θέση υποσέλιδου 7">
            <a:extLst>
              <a:ext uri="{FF2B5EF4-FFF2-40B4-BE49-F238E27FC236}">
                <a16:creationId xmlns:a16="http://schemas.microsoft.com/office/drawing/2014/main" id="{2AB0C55A-6A4A-BCC3-B2D8-BA3DACBB0500}"/>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3F31A1D9-F92A-A8A5-1801-00778590187F}"/>
              </a:ext>
            </a:extLst>
          </p:cNvPr>
          <p:cNvSpPr>
            <a:spLocks noGrp="1"/>
          </p:cNvSpPr>
          <p:nvPr>
            <p:ph type="sldNum" sz="quarter" idx="12"/>
          </p:nvPr>
        </p:nvSpPr>
        <p:spPr/>
        <p:txBody>
          <a:bodyPr/>
          <a:lstStyle/>
          <a:p>
            <a:fld id="{EDEAB5EF-6921-408A-A3E1-695C351E382F}" type="slidenum">
              <a:rPr lang="el-GR" smtClean="0"/>
              <a:t>‹#›</a:t>
            </a:fld>
            <a:endParaRPr lang="el-GR"/>
          </a:p>
        </p:txBody>
      </p:sp>
    </p:spTree>
    <p:extLst>
      <p:ext uri="{BB962C8B-B14F-4D97-AF65-F5344CB8AC3E}">
        <p14:creationId xmlns:p14="http://schemas.microsoft.com/office/powerpoint/2010/main" val="753567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04C1D6B-3B37-5CEB-E05D-CD72CF50EBC8}"/>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27EEFF38-D1C4-D35B-CEA8-CC7323BE7E52}"/>
              </a:ext>
            </a:extLst>
          </p:cNvPr>
          <p:cNvSpPr>
            <a:spLocks noGrp="1"/>
          </p:cNvSpPr>
          <p:nvPr>
            <p:ph type="dt" sz="half" idx="10"/>
          </p:nvPr>
        </p:nvSpPr>
        <p:spPr/>
        <p:txBody>
          <a:bodyPr/>
          <a:lstStyle/>
          <a:p>
            <a:fld id="{FC509BD0-778C-4D5D-953E-B7D10519B14C}" type="datetimeFigureOut">
              <a:rPr lang="el-GR" smtClean="0"/>
              <a:t>4/5/2022</a:t>
            </a:fld>
            <a:endParaRPr lang="el-GR"/>
          </a:p>
        </p:txBody>
      </p:sp>
      <p:sp>
        <p:nvSpPr>
          <p:cNvPr id="4" name="Θέση υποσέλιδου 3">
            <a:extLst>
              <a:ext uri="{FF2B5EF4-FFF2-40B4-BE49-F238E27FC236}">
                <a16:creationId xmlns:a16="http://schemas.microsoft.com/office/drawing/2014/main" id="{C5892C59-5472-B703-156A-BEE2B9F19CC1}"/>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DD0C0B6C-333D-D5F2-DD45-3DB9EF9FB464}"/>
              </a:ext>
            </a:extLst>
          </p:cNvPr>
          <p:cNvSpPr>
            <a:spLocks noGrp="1"/>
          </p:cNvSpPr>
          <p:nvPr>
            <p:ph type="sldNum" sz="quarter" idx="12"/>
          </p:nvPr>
        </p:nvSpPr>
        <p:spPr/>
        <p:txBody>
          <a:bodyPr/>
          <a:lstStyle/>
          <a:p>
            <a:fld id="{EDEAB5EF-6921-408A-A3E1-695C351E382F}" type="slidenum">
              <a:rPr lang="el-GR" smtClean="0"/>
              <a:t>‹#›</a:t>
            </a:fld>
            <a:endParaRPr lang="el-GR"/>
          </a:p>
        </p:txBody>
      </p:sp>
    </p:spTree>
    <p:extLst>
      <p:ext uri="{BB962C8B-B14F-4D97-AF65-F5344CB8AC3E}">
        <p14:creationId xmlns:p14="http://schemas.microsoft.com/office/powerpoint/2010/main" val="3592187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7ECFB240-E351-4D32-E049-E0869773ECC4}"/>
              </a:ext>
            </a:extLst>
          </p:cNvPr>
          <p:cNvSpPr>
            <a:spLocks noGrp="1"/>
          </p:cNvSpPr>
          <p:nvPr>
            <p:ph type="dt" sz="half" idx="10"/>
          </p:nvPr>
        </p:nvSpPr>
        <p:spPr/>
        <p:txBody>
          <a:bodyPr/>
          <a:lstStyle/>
          <a:p>
            <a:fld id="{FC509BD0-778C-4D5D-953E-B7D10519B14C}" type="datetimeFigureOut">
              <a:rPr lang="el-GR" smtClean="0"/>
              <a:t>4/5/2022</a:t>
            </a:fld>
            <a:endParaRPr lang="el-GR"/>
          </a:p>
        </p:txBody>
      </p:sp>
      <p:sp>
        <p:nvSpPr>
          <p:cNvPr id="3" name="Θέση υποσέλιδου 2">
            <a:extLst>
              <a:ext uri="{FF2B5EF4-FFF2-40B4-BE49-F238E27FC236}">
                <a16:creationId xmlns:a16="http://schemas.microsoft.com/office/drawing/2014/main" id="{083C5C76-13C2-F7E7-04FC-ABD5BA62FCCA}"/>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A107326C-43C3-6E35-942C-8E443765D127}"/>
              </a:ext>
            </a:extLst>
          </p:cNvPr>
          <p:cNvSpPr>
            <a:spLocks noGrp="1"/>
          </p:cNvSpPr>
          <p:nvPr>
            <p:ph type="sldNum" sz="quarter" idx="12"/>
          </p:nvPr>
        </p:nvSpPr>
        <p:spPr/>
        <p:txBody>
          <a:bodyPr/>
          <a:lstStyle/>
          <a:p>
            <a:fld id="{EDEAB5EF-6921-408A-A3E1-695C351E382F}" type="slidenum">
              <a:rPr lang="el-GR" smtClean="0"/>
              <a:t>‹#›</a:t>
            </a:fld>
            <a:endParaRPr lang="el-GR"/>
          </a:p>
        </p:txBody>
      </p:sp>
    </p:spTree>
    <p:extLst>
      <p:ext uri="{BB962C8B-B14F-4D97-AF65-F5344CB8AC3E}">
        <p14:creationId xmlns:p14="http://schemas.microsoft.com/office/powerpoint/2010/main" val="2505461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8B8177C-37CA-1A59-E51A-985DFEFAC62A}"/>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07C0F171-3EA8-3237-F272-40BD3EE0B3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4E947670-0989-B3C3-7583-6488D127D2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01256072-F533-092F-8749-EACC66426FF9}"/>
              </a:ext>
            </a:extLst>
          </p:cNvPr>
          <p:cNvSpPr>
            <a:spLocks noGrp="1"/>
          </p:cNvSpPr>
          <p:nvPr>
            <p:ph type="dt" sz="half" idx="10"/>
          </p:nvPr>
        </p:nvSpPr>
        <p:spPr/>
        <p:txBody>
          <a:bodyPr/>
          <a:lstStyle/>
          <a:p>
            <a:fld id="{FC509BD0-778C-4D5D-953E-B7D10519B14C}" type="datetimeFigureOut">
              <a:rPr lang="el-GR" smtClean="0"/>
              <a:t>4/5/2022</a:t>
            </a:fld>
            <a:endParaRPr lang="el-GR"/>
          </a:p>
        </p:txBody>
      </p:sp>
      <p:sp>
        <p:nvSpPr>
          <p:cNvPr id="6" name="Θέση υποσέλιδου 5">
            <a:extLst>
              <a:ext uri="{FF2B5EF4-FFF2-40B4-BE49-F238E27FC236}">
                <a16:creationId xmlns:a16="http://schemas.microsoft.com/office/drawing/2014/main" id="{678074EE-0E69-8377-0E8B-2C877C33CA20}"/>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F97456A9-7E99-D982-7931-70BE061D3C9C}"/>
              </a:ext>
            </a:extLst>
          </p:cNvPr>
          <p:cNvSpPr>
            <a:spLocks noGrp="1"/>
          </p:cNvSpPr>
          <p:nvPr>
            <p:ph type="sldNum" sz="quarter" idx="12"/>
          </p:nvPr>
        </p:nvSpPr>
        <p:spPr/>
        <p:txBody>
          <a:bodyPr/>
          <a:lstStyle/>
          <a:p>
            <a:fld id="{EDEAB5EF-6921-408A-A3E1-695C351E382F}" type="slidenum">
              <a:rPr lang="el-GR" smtClean="0"/>
              <a:t>‹#›</a:t>
            </a:fld>
            <a:endParaRPr lang="el-GR"/>
          </a:p>
        </p:txBody>
      </p:sp>
    </p:spTree>
    <p:extLst>
      <p:ext uri="{BB962C8B-B14F-4D97-AF65-F5344CB8AC3E}">
        <p14:creationId xmlns:p14="http://schemas.microsoft.com/office/powerpoint/2010/main" val="4006104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3E6C6FA-FF0B-B3A4-FE35-7E4B5B19C135}"/>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ECCE19B6-5D96-83F3-2D61-ADB79ACF21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6D713584-7DA8-4CD0-3716-34234EF2C3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DE921B34-1EE1-7AE5-0BFF-F18632B3E274}"/>
              </a:ext>
            </a:extLst>
          </p:cNvPr>
          <p:cNvSpPr>
            <a:spLocks noGrp="1"/>
          </p:cNvSpPr>
          <p:nvPr>
            <p:ph type="dt" sz="half" idx="10"/>
          </p:nvPr>
        </p:nvSpPr>
        <p:spPr/>
        <p:txBody>
          <a:bodyPr/>
          <a:lstStyle/>
          <a:p>
            <a:fld id="{FC509BD0-778C-4D5D-953E-B7D10519B14C}" type="datetimeFigureOut">
              <a:rPr lang="el-GR" smtClean="0"/>
              <a:t>4/5/2022</a:t>
            </a:fld>
            <a:endParaRPr lang="el-GR"/>
          </a:p>
        </p:txBody>
      </p:sp>
      <p:sp>
        <p:nvSpPr>
          <p:cNvPr id="6" name="Θέση υποσέλιδου 5">
            <a:extLst>
              <a:ext uri="{FF2B5EF4-FFF2-40B4-BE49-F238E27FC236}">
                <a16:creationId xmlns:a16="http://schemas.microsoft.com/office/drawing/2014/main" id="{5A9A99E6-BFA9-FA77-4CAA-DCEC6C092D8E}"/>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C35B962A-5D36-FDDF-CCA3-55AD04ED6272}"/>
              </a:ext>
            </a:extLst>
          </p:cNvPr>
          <p:cNvSpPr>
            <a:spLocks noGrp="1"/>
          </p:cNvSpPr>
          <p:nvPr>
            <p:ph type="sldNum" sz="quarter" idx="12"/>
          </p:nvPr>
        </p:nvSpPr>
        <p:spPr/>
        <p:txBody>
          <a:bodyPr/>
          <a:lstStyle/>
          <a:p>
            <a:fld id="{EDEAB5EF-6921-408A-A3E1-695C351E382F}" type="slidenum">
              <a:rPr lang="el-GR" smtClean="0"/>
              <a:t>‹#›</a:t>
            </a:fld>
            <a:endParaRPr lang="el-GR"/>
          </a:p>
        </p:txBody>
      </p:sp>
    </p:spTree>
    <p:extLst>
      <p:ext uri="{BB962C8B-B14F-4D97-AF65-F5344CB8AC3E}">
        <p14:creationId xmlns:p14="http://schemas.microsoft.com/office/powerpoint/2010/main" val="721294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28AE3D11-55D0-8960-E43A-056AA4E43C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232D4E1B-12B7-6543-4E9B-A5EBC841FC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89863D46-2FF1-96B2-65A9-EE66CC539D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509BD0-778C-4D5D-953E-B7D10519B14C}" type="datetimeFigureOut">
              <a:rPr lang="el-GR" smtClean="0"/>
              <a:t>4/5/2022</a:t>
            </a:fld>
            <a:endParaRPr lang="el-GR"/>
          </a:p>
        </p:txBody>
      </p:sp>
      <p:sp>
        <p:nvSpPr>
          <p:cNvPr id="5" name="Θέση υποσέλιδου 4">
            <a:extLst>
              <a:ext uri="{FF2B5EF4-FFF2-40B4-BE49-F238E27FC236}">
                <a16:creationId xmlns:a16="http://schemas.microsoft.com/office/drawing/2014/main" id="{02518978-D380-0339-0707-C0D513D32E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055DD894-D76C-42FD-A534-BCD041B8BB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EAB5EF-6921-408A-A3E1-695C351E382F}" type="slidenum">
              <a:rPr lang="el-GR" smtClean="0"/>
              <a:t>‹#›</a:t>
            </a:fld>
            <a:endParaRPr lang="el-GR"/>
          </a:p>
        </p:txBody>
      </p:sp>
    </p:spTree>
    <p:extLst>
      <p:ext uri="{BB962C8B-B14F-4D97-AF65-F5344CB8AC3E}">
        <p14:creationId xmlns:p14="http://schemas.microsoft.com/office/powerpoint/2010/main" val="42506162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anaptyxi.gov.gr/el-gr/"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CF9C71B-72F6-2016-F191-9FAF5779AA28}"/>
              </a:ext>
            </a:extLst>
          </p:cNvPr>
          <p:cNvSpPr>
            <a:spLocks noGrp="1"/>
          </p:cNvSpPr>
          <p:nvPr>
            <p:ph type="ctrTitle"/>
          </p:nvPr>
        </p:nvSpPr>
        <p:spPr/>
        <p:txBody>
          <a:bodyPr/>
          <a:lstStyle/>
          <a:p>
            <a:endParaRPr lang="el-GR"/>
          </a:p>
        </p:txBody>
      </p:sp>
      <p:sp>
        <p:nvSpPr>
          <p:cNvPr id="3" name="Υπότιτλος 2">
            <a:extLst>
              <a:ext uri="{FF2B5EF4-FFF2-40B4-BE49-F238E27FC236}">
                <a16:creationId xmlns:a16="http://schemas.microsoft.com/office/drawing/2014/main" id="{FAD601C5-D28B-B97E-EDBD-16CA19231A72}"/>
              </a:ext>
            </a:extLst>
          </p:cNvPr>
          <p:cNvSpPr>
            <a:spLocks noGrp="1"/>
          </p:cNvSpPr>
          <p:nvPr>
            <p:ph type="subTitle" idx="1"/>
          </p:nvPr>
        </p:nvSpPr>
        <p:spPr/>
        <p:txBody>
          <a:bodyPr/>
          <a:lstStyle/>
          <a:p>
            <a:endParaRPr lang="el-GR"/>
          </a:p>
        </p:txBody>
      </p:sp>
    </p:spTree>
    <p:extLst>
      <p:ext uri="{BB962C8B-B14F-4D97-AF65-F5344CB8AC3E}">
        <p14:creationId xmlns:p14="http://schemas.microsoft.com/office/powerpoint/2010/main" val="593817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02CE020-DCAF-4AEB-9927-71F08B34D98A}"/>
              </a:ext>
            </a:extLst>
          </p:cNvPr>
          <p:cNvSpPr>
            <a:spLocks noGrp="1"/>
          </p:cNvSpPr>
          <p:nvPr>
            <p:ph type="title"/>
          </p:nvPr>
        </p:nvSpPr>
        <p:spPr>
          <a:xfrm>
            <a:off x="257453" y="286604"/>
            <a:ext cx="11558726" cy="968440"/>
          </a:xfrm>
        </p:spPr>
        <p:txBody>
          <a:bodyPr>
            <a:normAutofit/>
          </a:bodyPr>
          <a:lstStyle/>
          <a:p>
            <a:r>
              <a:rPr lang="el-GR" dirty="0"/>
              <a:t>ΜΜΕ επιχειρήσεις: προβλήματα χρηματοδότησης</a:t>
            </a:r>
          </a:p>
        </p:txBody>
      </p:sp>
      <p:sp>
        <p:nvSpPr>
          <p:cNvPr id="3" name="Θέση περιεχομένου 2">
            <a:extLst>
              <a:ext uri="{FF2B5EF4-FFF2-40B4-BE49-F238E27FC236}">
                <a16:creationId xmlns:a16="http://schemas.microsoft.com/office/drawing/2014/main" id="{0F00B0A9-6F2A-43CE-9C16-40235DFD80F5}"/>
              </a:ext>
            </a:extLst>
          </p:cNvPr>
          <p:cNvSpPr>
            <a:spLocks noGrp="1"/>
          </p:cNvSpPr>
          <p:nvPr>
            <p:ph idx="1"/>
          </p:nvPr>
        </p:nvSpPr>
        <p:spPr/>
        <p:txBody>
          <a:bodyPr/>
          <a:lstStyle/>
          <a:p>
            <a:endParaRPr lang="el-GR" dirty="0"/>
          </a:p>
        </p:txBody>
      </p:sp>
      <p:sp>
        <p:nvSpPr>
          <p:cNvPr id="4" name="Θέση ημερομηνίας 3">
            <a:extLst>
              <a:ext uri="{FF2B5EF4-FFF2-40B4-BE49-F238E27FC236}">
                <a16:creationId xmlns:a16="http://schemas.microsoft.com/office/drawing/2014/main" id="{1B9B9A1C-1955-49FD-87F5-20CA92AF4D5B}"/>
              </a:ext>
            </a:extLst>
          </p:cNvPr>
          <p:cNvSpPr>
            <a:spLocks noGrp="1"/>
          </p:cNvSpPr>
          <p:nvPr>
            <p:ph type="dt" sz="half" idx="10"/>
          </p:nvPr>
        </p:nvSpPr>
        <p:spPr/>
        <p:txBody>
          <a:bodyPr/>
          <a:lstStyle/>
          <a:p>
            <a:fld id="{08A14D59-14D5-4D1E-86C9-D835B593CF28}" type="datetime1">
              <a:rPr lang="el-GR" smtClean="0"/>
              <a:t>4/5/2022</a:t>
            </a:fld>
            <a:endParaRPr lang="el-GR"/>
          </a:p>
        </p:txBody>
      </p:sp>
      <p:sp>
        <p:nvSpPr>
          <p:cNvPr id="5" name="Θέση αριθμού διαφάνειας 4">
            <a:extLst>
              <a:ext uri="{FF2B5EF4-FFF2-40B4-BE49-F238E27FC236}">
                <a16:creationId xmlns:a16="http://schemas.microsoft.com/office/drawing/2014/main" id="{6420BEB1-50FC-4511-AA59-3074472EBDD6}"/>
              </a:ext>
            </a:extLst>
          </p:cNvPr>
          <p:cNvSpPr>
            <a:spLocks noGrp="1"/>
          </p:cNvSpPr>
          <p:nvPr>
            <p:ph type="sldNum" sz="quarter" idx="12"/>
          </p:nvPr>
        </p:nvSpPr>
        <p:spPr/>
        <p:txBody>
          <a:bodyPr/>
          <a:lstStyle/>
          <a:p>
            <a:fld id="{0422F922-4DA1-4E02-8BB9-5948E49598FC}" type="slidenum">
              <a:rPr lang="el-GR" smtClean="0"/>
              <a:t>10</a:t>
            </a:fld>
            <a:endParaRPr lang="el-GR"/>
          </a:p>
        </p:txBody>
      </p:sp>
      <p:pic>
        <p:nvPicPr>
          <p:cNvPr id="6" name="Εικόνα 5">
            <a:extLst>
              <a:ext uri="{FF2B5EF4-FFF2-40B4-BE49-F238E27FC236}">
                <a16:creationId xmlns:a16="http://schemas.microsoft.com/office/drawing/2014/main" id="{856C716E-BA9B-41D6-946A-63E72E5C68B5}"/>
              </a:ext>
            </a:extLst>
          </p:cNvPr>
          <p:cNvPicPr>
            <a:picLocks noChangeAspect="1"/>
          </p:cNvPicPr>
          <p:nvPr/>
        </p:nvPicPr>
        <p:blipFill>
          <a:blip r:embed="rId2"/>
          <a:stretch>
            <a:fillRect/>
          </a:stretch>
        </p:blipFill>
        <p:spPr>
          <a:xfrm>
            <a:off x="1402672" y="1751627"/>
            <a:ext cx="5112454" cy="4117467"/>
          </a:xfrm>
          <a:prstGeom prst="rect">
            <a:avLst/>
          </a:prstGeom>
        </p:spPr>
      </p:pic>
      <p:sp>
        <p:nvSpPr>
          <p:cNvPr id="7" name="TextBox 6">
            <a:extLst>
              <a:ext uri="{FF2B5EF4-FFF2-40B4-BE49-F238E27FC236}">
                <a16:creationId xmlns:a16="http://schemas.microsoft.com/office/drawing/2014/main" id="{EACD5F51-5CCC-4462-9A49-E34C743AE9D0}"/>
              </a:ext>
            </a:extLst>
          </p:cNvPr>
          <p:cNvSpPr txBox="1"/>
          <p:nvPr/>
        </p:nvSpPr>
        <p:spPr>
          <a:xfrm>
            <a:off x="7542140" y="5765566"/>
            <a:ext cx="4222793" cy="369332"/>
          </a:xfrm>
          <a:prstGeom prst="rect">
            <a:avLst/>
          </a:prstGeom>
          <a:noFill/>
        </p:spPr>
        <p:txBody>
          <a:bodyPr wrap="square" rtlCol="0">
            <a:spAutoFit/>
          </a:bodyPr>
          <a:lstStyle/>
          <a:p>
            <a:r>
              <a:rPr lang="en-US" dirty="0"/>
              <a:t>IMF, June 201</a:t>
            </a:r>
            <a:r>
              <a:rPr lang="el-GR" dirty="0"/>
              <a:t>4</a:t>
            </a:r>
          </a:p>
        </p:txBody>
      </p:sp>
    </p:spTree>
    <p:extLst>
      <p:ext uri="{BB962C8B-B14F-4D97-AF65-F5344CB8AC3E}">
        <p14:creationId xmlns:p14="http://schemas.microsoft.com/office/powerpoint/2010/main" val="3154315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C785FEB-B51D-49BF-ACBE-F2BD4206FA23}"/>
              </a:ext>
            </a:extLst>
          </p:cNvPr>
          <p:cNvSpPr>
            <a:spLocks noGrp="1"/>
          </p:cNvSpPr>
          <p:nvPr>
            <p:ph type="title"/>
          </p:nvPr>
        </p:nvSpPr>
        <p:spPr>
          <a:xfrm>
            <a:off x="1097280" y="286604"/>
            <a:ext cx="10058400" cy="1116068"/>
          </a:xfrm>
        </p:spPr>
        <p:txBody>
          <a:bodyPr>
            <a:normAutofit/>
          </a:bodyPr>
          <a:lstStyle/>
          <a:p>
            <a:r>
              <a:rPr lang="el-GR" dirty="0"/>
              <a:t>Πληρωμές χρέους (εναπομείνασες)</a:t>
            </a:r>
          </a:p>
        </p:txBody>
      </p:sp>
      <p:sp>
        <p:nvSpPr>
          <p:cNvPr id="3" name="Θέση περιεχομένου 2">
            <a:extLst>
              <a:ext uri="{FF2B5EF4-FFF2-40B4-BE49-F238E27FC236}">
                <a16:creationId xmlns:a16="http://schemas.microsoft.com/office/drawing/2014/main" id="{03699745-EBB6-44C0-8936-041F3FB6A7E2}"/>
              </a:ext>
            </a:extLst>
          </p:cNvPr>
          <p:cNvSpPr>
            <a:spLocks noGrp="1"/>
          </p:cNvSpPr>
          <p:nvPr>
            <p:ph idx="1"/>
          </p:nvPr>
        </p:nvSpPr>
        <p:spPr>
          <a:xfrm>
            <a:off x="5628442" y="1737360"/>
            <a:ext cx="5527237" cy="4131734"/>
          </a:xfrm>
        </p:spPr>
        <p:txBody>
          <a:bodyPr>
            <a:normAutofit fontScale="85000" lnSpcReduction="20000"/>
          </a:bodyPr>
          <a:lstStyle/>
          <a:p>
            <a:pPr marL="1471400" lvl="8" indent="0">
              <a:buNone/>
            </a:pPr>
            <a:r>
              <a:rPr lang="en-US" dirty="0"/>
              <a:t>ESM: </a:t>
            </a:r>
            <a:r>
              <a:rPr lang="el-GR" dirty="0"/>
              <a:t>Ευρωπαϊκός Μηχανισμός Σταθερότητας</a:t>
            </a:r>
            <a:endParaRPr lang="en-US" dirty="0"/>
          </a:p>
          <a:p>
            <a:pPr marL="1471400" lvl="8" indent="0">
              <a:buNone/>
            </a:pPr>
            <a:r>
              <a:rPr lang="en-US" dirty="0"/>
              <a:t>non-PSI EFSF: </a:t>
            </a:r>
            <a:r>
              <a:rPr lang="el-GR" dirty="0"/>
              <a:t>Από τον Ευρωπαϊκό Ταμείο Χρηματοπιστωτικής Σταθερότητας (τον προγενέστερο Μηχανισμό) που δεν είχαν υποστεί κούρεμα</a:t>
            </a:r>
            <a:endParaRPr lang="en-US" dirty="0"/>
          </a:p>
          <a:p>
            <a:pPr marL="1471400" lvl="8" indent="0">
              <a:buNone/>
            </a:pPr>
            <a:r>
              <a:rPr lang="en-US" dirty="0"/>
              <a:t>IMF: </a:t>
            </a:r>
            <a:r>
              <a:rPr lang="el-GR" dirty="0"/>
              <a:t>Διεθνές Νομισματικό Ταμείο</a:t>
            </a:r>
          </a:p>
          <a:p>
            <a:pPr marL="1471400" lvl="8" indent="0">
              <a:buNone/>
            </a:pPr>
            <a:r>
              <a:rPr lang="en-US" dirty="0"/>
              <a:t>Bonds: </a:t>
            </a:r>
            <a:r>
              <a:rPr lang="el-GR" dirty="0"/>
              <a:t>Ομόλογα</a:t>
            </a:r>
          </a:p>
          <a:p>
            <a:pPr marL="1471400" lvl="8" indent="0">
              <a:buNone/>
            </a:pPr>
            <a:r>
              <a:rPr lang="en-US" dirty="0"/>
              <a:t>PSI EFSF: </a:t>
            </a:r>
            <a:r>
              <a:rPr lang="el-GR" dirty="0"/>
              <a:t>Από τον Ευρωπαϊκό Ταμείο Χρηματοπιστωτικής Σταθερότητας, που είχαν όμως υποστεί κούρεμα</a:t>
            </a:r>
          </a:p>
          <a:p>
            <a:pPr marL="1471400" lvl="8" indent="0">
              <a:buNone/>
            </a:pPr>
            <a:r>
              <a:rPr lang="en-US" dirty="0"/>
              <a:t>GLF: Greek Loan Facility (</a:t>
            </a:r>
            <a:r>
              <a:rPr lang="el-GR" dirty="0"/>
              <a:t>το πρώτο πρόγραμμα στήριξης της Ελλάδας)</a:t>
            </a:r>
          </a:p>
          <a:p>
            <a:pPr marL="1471400" lvl="8" indent="0">
              <a:buNone/>
            </a:pPr>
            <a:r>
              <a:rPr lang="en-US" dirty="0"/>
              <a:t>EIB</a:t>
            </a:r>
            <a:r>
              <a:rPr lang="el-GR" dirty="0"/>
              <a:t>: Ευρωπαϊκή Τράπεζα Επενδύσεων,</a:t>
            </a:r>
            <a:r>
              <a:rPr lang="en-US" dirty="0"/>
              <a:t> European Investment Bank</a:t>
            </a:r>
          </a:p>
          <a:p>
            <a:pPr marL="1471400" lvl="8" indent="0">
              <a:buNone/>
            </a:pPr>
            <a:r>
              <a:rPr lang="en-US" dirty="0"/>
              <a:t>BOG</a:t>
            </a:r>
            <a:r>
              <a:rPr lang="el-GR" dirty="0"/>
              <a:t>:</a:t>
            </a:r>
            <a:r>
              <a:rPr lang="en-US" dirty="0"/>
              <a:t> Bank of Greece (</a:t>
            </a:r>
            <a:r>
              <a:rPr lang="el-GR" dirty="0"/>
              <a:t>στην πράξη </a:t>
            </a:r>
            <a:r>
              <a:rPr lang="en-US" dirty="0"/>
              <a:t>EKT)</a:t>
            </a:r>
          </a:p>
          <a:p>
            <a:pPr marL="1471400" lvl="8" indent="0">
              <a:buNone/>
            </a:pPr>
            <a:r>
              <a:rPr lang="en-US" dirty="0"/>
              <a:t>Other Loans</a:t>
            </a:r>
            <a:r>
              <a:rPr lang="el-GR" dirty="0"/>
              <a:t>: άλλα δάνεια     </a:t>
            </a:r>
          </a:p>
          <a:p>
            <a:pPr marL="1471400" lvl="8" indent="0">
              <a:buNone/>
            </a:pPr>
            <a:endParaRPr lang="el-GR" dirty="0"/>
          </a:p>
          <a:p>
            <a:pPr marL="1471400" lvl="8" indent="0">
              <a:buNone/>
            </a:pPr>
            <a:r>
              <a:rPr lang="el-GR" dirty="0"/>
              <a:t>2022: Ολοκλήρωση της αποπληρωμής χρέους προς το ΔΝΤ και προς τις χώρες πιστωτές     </a:t>
            </a:r>
            <a:r>
              <a:rPr lang="en-US" dirty="0"/>
              <a:t>   </a:t>
            </a:r>
            <a:endParaRPr lang="el-GR" dirty="0"/>
          </a:p>
          <a:p>
            <a:pPr lvl="8"/>
            <a:r>
              <a:rPr lang="en-US" dirty="0"/>
              <a:t>                                                    </a:t>
            </a:r>
            <a:endParaRPr lang="el-GR" dirty="0"/>
          </a:p>
        </p:txBody>
      </p:sp>
      <p:sp>
        <p:nvSpPr>
          <p:cNvPr id="4" name="Θέση ημερομηνίας 3">
            <a:extLst>
              <a:ext uri="{FF2B5EF4-FFF2-40B4-BE49-F238E27FC236}">
                <a16:creationId xmlns:a16="http://schemas.microsoft.com/office/drawing/2014/main" id="{C19CFC7B-2FBE-4F1F-BDD1-D1D8488CCB9F}"/>
              </a:ext>
            </a:extLst>
          </p:cNvPr>
          <p:cNvSpPr>
            <a:spLocks noGrp="1"/>
          </p:cNvSpPr>
          <p:nvPr>
            <p:ph type="dt" sz="half" idx="10"/>
          </p:nvPr>
        </p:nvSpPr>
        <p:spPr/>
        <p:txBody>
          <a:bodyPr/>
          <a:lstStyle/>
          <a:p>
            <a:fld id="{08A14D59-14D5-4D1E-86C9-D835B593CF28}" type="datetime1">
              <a:rPr lang="el-GR" smtClean="0"/>
              <a:t>4/5/2022</a:t>
            </a:fld>
            <a:endParaRPr lang="el-GR"/>
          </a:p>
        </p:txBody>
      </p:sp>
      <p:sp>
        <p:nvSpPr>
          <p:cNvPr id="5" name="Θέση αριθμού διαφάνειας 4">
            <a:extLst>
              <a:ext uri="{FF2B5EF4-FFF2-40B4-BE49-F238E27FC236}">
                <a16:creationId xmlns:a16="http://schemas.microsoft.com/office/drawing/2014/main" id="{864AF05D-6C1F-4299-B88D-C2736F3AFABD}"/>
              </a:ext>
            </a:extLst>
          </p:cNvPr>
          <p:cNvSpPr>
            <a:spLocks noGrp="1"/>
          </p:cNvSpPr>
          <p:nvPr>
            <p:ph type="sldNum" sz="quarter" idx="12"/>
          </p:nvPr>
        </p:nvSpPr>
        <p:spPr/>
        <p:txBody>
          <a:bodyPr/>
          <a:lstStyle/>
          <a:p>
            <a:fld id="{0422F922-4DA1-4E02-8BB9-5948E49598FC}" type="slidenum">
              <a:rPr lang="el-GR" smtClean="0"/>
              <a:t>11</a:t>
            </a:fld>
            <a:endParaRPr lang="el-GR"/>
          </a:p>
        </p:txBody>
      </p:sp>
      <p:pic>
        <p:nvPicPr>
          <p:cNvPr id="7" name="Εικόνα 6">
            <a:extLst>
              <a:ext uri="{FF2B5EF4-FFF2-40B4-BE49-F238E27FC236}">
                <a16:creationId xmlns:a16="http://schemas.microsoft.com/office/drawing/2014/main" id="{8E7801B1-8A9D-4D74-95C4-33E36DD46121}"/>
              </a:ext>
            </a:extLst>
          </p:cNvPr>
          <p:cNvPicPr>
            <a:picLocks noChangeAspect="1"/>
          </p:cNvPicPr>
          <p:nvPr/>
        </p:nvPicPr>
        <p:blipFill>
          <a:blip r:embed="rId2"/>
          <a:stretch>
            <a:fillRect/>
          </a:stretch>
        </p:blipFill>
        <p:spPr>
          <a:xfrm>
            <a:off x="193897" y="1889312"/>
            <a:ext cx="5294884" cy="3827830"/>
          </a:xfrm>
          <a:prstGeom prst="rect">
            <a:avLst/>
          </a:prstGeom>
        </p:spPr>
      </p:pic>
    </p:spTree>
    <p:extLst>
      <p:ext uri="{BB962C8B-B14F-4D97-AF65-F5344CB8AC3E}">
        <p14:creationId xmlns:p14="http://schemas.microsoft.com/office/powerpoint/2010/main" val="13819131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0B433DA-96CB-4152-914C-0359E12BF6B5}"/>
              </a:ext>
            </a:extLst>
          </p:cNvPr>
          <p:cNvSpPr>
            <a:spLocks noGrp="1"/>
          </p:cNvSpPr>
          <p:nvPr>
            <p:ph type="title"/>
          </p:nvPr>
        </p:nvSpPr>
        <p:spPr>
          <a:xfrm>
            <a:off x="346229" y="286604"/>
            <a:ext cx="11558726" cy="849738"/>
          </a:xfrm>
        </p:spPr>
        <p:txBody>
          <a:bodyPr>
            <a:normAutofit fontScale="90000"/>
          </a:bodyPr>
          <a:lstStyle/>
          <a:p>
            <a:r>
              <a:rPr lang="el-GR" dirty="0"/>
              <a:t>Μια σημαντική πτυχή του Ελληνικού προβλήματος</a:t>
            </a:r>
          </a:p>
        </p:txBody>
      </p:sp>
      <p:sp>
        <p:nvSpPr>
          <p:cNvPr id="3" name="Θέση περιεχομένου 2">
            <a:extLst>
              <a:ext uri="{FF2B5EF4-FFF2-40B4-BE49-F238E27FC236}">
                <a16:creationId xmlns:a16="http://schemas.microsoft.com/office/drawing/2014/main" id="{E6C222F3-98F8-4142-A8A7-AF2F73B5DDCD}"/>
              </a:ext>
            </a:extLst>
          </p:cNvPr>
          <p:cNvSpPr>
            <a:spLocks noGrp="1"/>
          </p:cNvSpPr>
          <p:nvPr>
            <p:ph idx="1"/>
          </p:nvPr>
        </p:nvSpPr>
        <p:spPr>
          <a:xfrm>
            <a:off x="0" y="1433742"/>
            <a:ext cx="11904955" cy="4533332"/>
          </a:xfrm>
        </p:spPr>
        <p:txBody>
          <a:bodyPr>
            <a:normAutofit lnSpcReduction="10000"/>
          </a:bodyPr>
          <a:lstStyle/>
          <a:p>
            <a:r>
              <a:rPr lang="el-GR" sz="2400" dirty="0"/>
              <a:t>Η Ελλάδα από το 1981 είναι μέλος της τότε Ε.Ο.Κ. και συμμετείχε σε όλα τα στάδια της οικονομικής ολοκλήρωσης</a:t>
            </a:r>
          </a:p>
          <a:p>
            <a:r>
              <a:rPr lang="el-GR" sz="2400" dirty="0"/>
              <a:t>Στα πλαίσια αυτά λάμβανε σειρά χρηματοδοτήσεων από τις 2 κύριες πολιτικές: </a:t>
            </a:r>
          </a:p>
          <a:p>
            <a:r>
              <a:rPr lang="el-GR" sz="2400" dirty="0"/>
              <a:t>την Κοινή Γεωργική Πολιτική που μετονομάστηκε σε Κοινή Αγροτική Πολιτική (που αφορά στην γεωργία των κρατών-μελών της Ε.Ε. και τον αγροτικό χώρο) και</a:t>
            </a:r>
          </a:p>
          <a:p>
            <a:r>
              <a:rPr lang="el-GR" sz="2400" dirty="0"/>
              <a:t>την Πολιτική Συνοχής (που αφορά την περιφερειακή πολιτική των κρατών-μελών ανάπτυξη της Ε.Ε. και την αποφυγή ή μείωση των προβλημάτων Συνοχής)</a:t>
            </a:r>
          </a:p>
          <a:p>
            <a:r>
              <a:rPr lang="el-GR" sz="2400" dirty="0"/>
              <a:t>Το 1988, ενόψει της πρόθεσης για δημιουργία της Νομισματικής Ένωσης, σχεδιάστηκε, υπό την εποπτεία του τότε προέδρου </a:t>
            </a:r>
            <a:r>
              <a:rPr lang="en-US" sz="2400" dirty="0"/>
              <a:t>Jack </a:t>
            </a:r>
            <a:r>
              <a:rPr lang="en-US" sz="2400" dirty="0" err="1"/>
              <a:t>Delors</a:t>
            </a:r>
            <a:r>
              <a:rPr lang="en-US" sz="2400" dirty="0"/>
              <a:t>,</a:t>
            </a:r>
            <a:r>
              <a:rPr lang="el-GR" sz="2400" dirty="0"/>
              <a:t> η ουσιαστική αναβάθμιση της πολιτικής Συνοχής της Ε.Ε., μέσω της οποίας θα προετοιμάζονταν οι οικονομίες των τότε χωρών μελών της Ε.Ε. για να συμμετάσχουν ισότιμα στο κοινό νόμισμα. Σε αντάλλαγμα αυτής δόθηκαν μεγάλες ενισχύσεις προς τις χώρες-μέλη </a:t>
            </a:r>
          </a:p>
        </p:txBody>
      </p:sp>
      <p:sp>
        <p:nvSpPr>
          <p:cNvPr id="4" name="Θέση ημερομηνίας 3">
            <a:extLst>
              <a:ext uri="{FF2B5EF4-FFF2-40B4-BE49-F238E27FC236}">
                <a16:creationId xmlns:a16="http://schemas.microsoft.com/office/drawing/2014/main" id="{3665C196-378C-4C9C-AE51-38E88F181942}"/>
              </a:ext>
            </a:extLst>
          </p:cNvPr>
          <p:cNvSpPr>
            <a:spLocks noGrp="1"/>
          </p:cNvSpPr>
          <p:nvPr>
            <p:ph type="dt" sz="half" idx="10"/>
          </p:nvPr>
        </p:nvSpPr>
        <p:spPr/>
        <p:txBody>
          <a:bodyPr/>
          <a:lstStyle/>
          <a:p>
            <a:fld id="{08A14D59-14D5-4D1E-86C9-D835B593CF28}" type="datetime1">
              <a:rPr lang="el-GR" smtClean="0"/>
              <a:t>4/5/2022</a:t>
            </a:fld>
            <a:endParaRPr lang="el-GR"/>
          </a:p>
        </p:txBody>
      </p:sp>
      <p:sp>
        <p:nvSpPr>
          <p:cNvPr id="5" name="Θέση αριθμού διαφάνειας 4">
            <a:extLst>
              <a:ext uri="{FF2B5EF4-FFF2-40B4-BE49-F238E27FC236}">
                <a16:creationId xmlns:a16="http://schemas.microsoft.com/office/drawing/2014/main" id="{B69D3C77-03C3-48BD-BD9A-D24D29CB0F43}"/>
              </a:ext>
            </a:extLst>
          </p:cNvPr>
          <p:cNvSpPr>
            <a:spLocks noGrp="1"/>
          </p:cNvSpPr>
          <p:nvPr>
            <p:ph type="sldNum" sz="quarter" idx="12"/>
          </p:nvPr>
        </p:nvSpPr>
        <p:spPr/>
        <p:txBody>
          <a:bodyPr/>
          <a:lstStyle/>
          <a:p>
            <a:fld id="{0422F922-4DA1-4E02-8BB9-5948E49598FC}" type="slidenum">
              <a:rPr lang="el-GR" smtClean="0"/>
              <a:t>12</a:t>
            </a:fld>
            <a:endParaRPr lang="el-GR"/>
          </a:p>
        </p:txBody>
      </p:sp>
    </p:spTree>
    <p:extLst>
      <p:ext uri="{BB962C8B-B14F-4D97-AF65-F5344CB8AC3E}">
        <p14:creationId xmlns:p14="http://schemas.microsoft.com/office/powerpoint/2010/main" val="5507306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F206751-F94C-4C88-83DD-DE692C22765A}"/>
              </a:ext>
            </a:extLst>
          </p:cNvPr>
          <p:cNvSpPr>
            <a:spLocks noGrp="1"/>
          </p:cNvSpPr>
          <p:nvPr>
            <p:ph type="title"/>
          </p:nvPr>
        </p:nvSpPr>
        <p:spPr>
          <a:xfrm>
            <a:off x="186582" y="520581"/>
            <a:ext cx="12088076" cy="658794"/>
          </a:xfrm>
        </p:spPr>
        <p:txBody>
          <a:bodyPr>
            <a:noAutofit/>
          </a:bodyPr>
          <a:lstStyle/>
          <a:p>
            <a:r>
              <a:rPr lang="el-GR" sz="3200" b="1" dirty="0"/>
              <a:t>Η πολιτική Συνοχής στηρίζεται στα Ταμεία χρηματοδότησής της </a:t>
            </a:r>
            <a:br>
              <a:rPr lang="el-GR" sz="3200" b="1" dirty="0"/>
            </a:br>
            <a:r>
              <a:rPr lang="el-GR" sz="3200" b="1" dirty="0"/>
              <a:t>και τις αρχές που τα διέπουν </a:t>
            </a:r>
          </a:p>
        </p:txBody>
      </p:sp>
      <p:sp>
        <p:nvSpPr>
          <p:cNvPr id="3" name="Θέση περιεχομένου 2">
            <a:extLst>
              <a:ext uri="{FF2B5EF4-FFF2-40B4-BE49-F238E27FC236}">
                <a16:creationId xmlns:a16="http://schemas.microsoft.com/office/drawing/2014/main" id="{975ADD55-6E71-4FE7-B17E-D844975F4D13}"/>
              </a:ext>
            </a:extLst>
          </p:cNvPr>
          <p:cNvSpPr>
            <a:spLocks noGrp="1"/>
          </p:cNvSpPr>
          <p:nvPr>
            <p:ph idx="1"/>
          </p:nvPr>
        </p:nvSpPr>
        <p:spPr>
          <a:xfrm>
            <a:off x="186582" y="1520158"/>
            <a:ext cx="11363417" cy="5122189"/>
          </a:xfrm>
        </p:spPr>
        <p:txBody>
          <a:bodyPr>
            <a:normAutofit fontScale="85000" lnSpcReduction="20000"/>
          </a:bodyPr>
          <a:lstStyle/>
          <a:p>
            <a:r>
              <a:rPr lang="el-GR" sz="3100" dirty="0"/>
              <a:t>Ενισχύθηκαν με πόρους ή/και δημιουργήθηκαν ειδικά ταμεία: το Ταμείο Συνοχής (1993)</a:t>
            </a:r>
          </a:p>
          <a:p>
            <a:r>
              <a:rPr lang="el-GR" sz="3100" dirty="0"/>
              <a:t>Το ΕΤΠΑ (Ευρωπαϊκό Ταμείο Περιφερειακής Ανάπτυξης) (1975)</a:t>
            </a:r>
          </a:p>
          <a:p>
            <a:r>
              <a:rPr lang="el-GR" sz="3100" dirty="0"/>
              <a:t>Το ΕΚΤ (Ευρωπαϊκό Κοινωνικό Ταμείο) (σχεδόν από ιδρύσεως)</a:t>
            </a:r>
          </a:p>
          <a:p>
            <a:pPr marL="0" indent="0">
              <a:buNone/>
            </a:pPr>
            <a:r>
              <a:rPr lang="el-GR" sz="3100" dirty="0"/>
              <a:t>  2 Ταμεία για τη Κ.Α.Π.</a:t>
            </a:r>
            <a:r>
              <a:rPr lang="en-US" sz="3100" dirty="0"/>
              <a:t> </a:t>
            </a:r>
            <a:r>
              <a:rPr lang="el-GR" sz="3100" dirty="0"/>
              <a:t>με διακριτούς ρόλους (Γεωργικό Ταμείο Εγγυήσεων και </a:t>
            </a:r>
          </a:p>
          <a:p>
            <a:pPr marL="0" indent="0">
              <a:buNone/>
            </a:pPr>
            <a:r>
              <a:rPr lang="el-GR" sz="3100" dirty="0"/>
              <a:t>  Γεωργικό Ταμείο Προσανατολισμού</a:t>
            </a:r>
            <a:r>
              <a:rPr lang="en-US" sz="3100" dirty="0"/>
              <a:t>) </a:t>
            </a:r>
            <a:r>
              <a:rPr lang="el-GR" sz="3100" dirty="0"/>
              <a:t> </a:t>
            </a:r>
            <a:r>
              <a:rPr lang="en-US" sz="3100" dirty="0"/>
              <a:t>(1962)</a:t>
            </a:r>
            <a:r>
              <a:rPr lang="el-GR" sz="3100" dirty="0"/>
              <a:t> </a:t>
            </a:r>
          </a:p>
          <a:p>
            <a:pPr marL="0" indent="0">
              <a:buNone/>
            </a:pPr>
            <a:r>
              <a:rPr lang="el-GR" sz="3100" dirty="0"/>
              <a:t>  2005 (επανίδρυση): ΕΓΤΑΑ: Ευρωπαϊκό Γεωργικό Ταμείο Αγροτικής Ανάπτυξης και ΕΓΤΕ </a:t>
            </a:r>
          </a:p>
          <a:p>
            <a:pPr marL="0" indent="0">
              <a:buNone/>
            </a:pPr>
            <a:r>
              <a:rPr lang="el-GR" sz="3100" dirty="0"/>
              <a:t>  Μέσω αυτών των Ταμείων (και ορισμένων συμπληρωματικών) σχεδιάζεται η στήριξη των </a:t>
            </a:r>
          </a:p>
          <a:p>
            <a:pPr marL="0" indent="0">
              <a:buNone/>
            </a:pPr>
            <a:r>
              <a:rPr lang="el-GR" sz="3100" dirty="0"/>
              <a:t>   λιγότερο αναπτυγμένων περιφερειών</a:t>
            </a:r>
          </a:p>
          <a:p>
            <a:pPr marL="0" indent="0">
              <a:buNone/>
            </a:pPr>
            <a:r>
              <a:rPr lang="el-GR" sz="3100" dirty="0"/>
              <a:t>  Η πολιτική Συνοχής χρηματοδοτεί τις περιφέρειες αυτές, αρκεί να πληρούν ορισμένες   </a:t>
            </a:r>
          </a:p>
          <a:p>
            <a:pPr marL="0" indent="0">
              <a:buNone/>
            </a:pPr>
            <a:r>
              <a:rPr lang="el-GR" sz="3100" dirty="0"/>
              <a:t>   προϋποθέσεις και να υφίσταται σχεδιασμός ανάπτυξης</a:t>
            </a:r>
          </a:p>
          <a:p>
            <a:endParaRPr lang="el-GR" dirty="0"/>
          </a:p>
        </p:txBody>
      </p:sp>
      <p:sp>
        <p:nvSpPr>
          <p:cNvPr id="4" name="Θέση ημερομηνίας 3">
            <a:extLst>
              <a:ext uri="{FF2B5EF4-FFF2-40B4-BE49-F238E27FC236}">
                <a16:creationId xmlns:a16="http://schemas.microsoft.com/office/drawing/2014/main" id="{FB642832-CA56-456B-8757-02A179A4E141}"/>
              </a:ext>
            </a:extLst>
          </p:cNvPr>
          <p:cNvSpPr>
            <a:spLocks noGrp="1"/>
          </p:cNvSpPr>
          <p:nvPr>
            <p:ph type="dt" sz="half" idx="10"/>
          </p:nvPr>
        </p:nvSpPr>
        <p:spPr/>
        <p:txBody>
          <a:bodyPr/>
          <a:lstStyle/>
          <a:p>
            <a:fld id="{08A14D59-14D5-4D1E-86C9-D835B593CF28}" type="datetime1">
              <a:rPr lang="el-GR" smtClean="0"/>
              <a:t>4/5/2022</a:t>
            </a:fld>
            <a:endParaRPr lang="el-GR"/>
          </a:p>
        </p:txBody>
      </p:sp>
      <p:sp>
        <p:nvSpPr>
          <p:cNvPr id="5" name="Θέση αριθμού διαφάνειας 4">
            <a:extLst>
              <a:ext uri="{FF2B5EF4-FFF2-40B4-BE49-F238E27FC236}">
                <a16:creationId xmlns:a16="http://schemas.microsoft.com/office/drawing/2014/main" id="{E1553FAC-C3D8-43DE-A54A-25D82F07D16D}"/>
              </a:ext>
            </a:extLst>
          </p:cNvPr>
          <p:cNvSpPr>
            <a:spLocks noGrp="1"/>
          </p:cNvSpPr>
          <p:nvPr>
            <p:ph type="sldNum" sz="quarter" idx="12"/>
          </p:nvPr>
        </p:nvSpPr>
        <p:spPr/>
        <p:txBody>
          <a:bodyPr/>
          <a:lstStyle/>
          <a:p>
            <a:fld id="{0422F922-4DA1-4E02-8BB9-5948E49598FC}" type="slidenum">
              <a:rPr lang="el-GR" smtClean="0"/>
              <a:t>13</a:t>
            </a:fld>
            <a:endParaRPr lang="el-GR"/>
          </a:p>
        </p:txBody>
      </p:sp>
    </p:spTree>
    <p:extLst>
      <p:ext uri="{BB962C8B-B14F-4D97-AF65-F5344CB8AC3E}">
        <p14:creationId xmlns:p14="http://schemas.microsoft.com/office/powerpoint/2010/main" val="16448520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7C7B35E-471D-4CCC-9160-733C05B98607}"/>
              </a:ext>
            </a:extLst>
          </p:cNvPr>
          <p:cNvSpPr>
            <a:spLocks noGrp="1"/>
          </p:cNvSpPr>
          <p:nvPr>
            <p:ph type="title"/>
          </p:nvPr>
        </p:nvSpPr>
        <p:spPr>
          <a:xfrm>
            <a:off x="1199965" y="541054"/>
            <a:ext cx="10058400" cy="702303"/>
          </a:xfrm>
        </p:spPr>
        <p:txBody>
          <a:bodyPr>
            <a:normAutofit/>
          </a:bodyPr>
          <a:lstStyle/>
          <a:p>
            <a:r>
              <a:rPr lang="el-GR" dirty="0"/>
              <a:t>Το πλαίσιο άσκησης εθνικών πολιτικών</a:t>
            </a:r>
          </a:p>
        </p:txBody>
      </p:sp>
      <p:sp>
        <p:nvSpPr>
          <p:cNvPr id="3" name="Θέση περιεχομένου 2">
            <a:extLst>
              <a:ext uri="{FF2B5EF4-FFF2-40B4-BE49-F238E27FC236}">
                <a16:creationId xmlns:a16="http://schemas.microsoft.com/office/drawing/2014/main" id="{69B16931-1598-4589-9C24-54E9B8C3E65F}"/>
              </a:ext>
            </a:extLst>
          </p:cNvPr>
          <p:cNvSpPr>
            <a:spLocks noGrp="1"/>
          </p:cNvSpPr>
          <p:nvPr>
            <p:ph idx="1"/>
          </p:nvPr>
        </p:nvSpPr>
        <p:spPr>
          <a:xfrm>
            <a:off x="79899" y="1740023"/>
            <a:ext cx="12112101" cy="4643022"/>
          </a:xfrm>
        </p:spPr>
        <p:txBody>
          <a:bodyPr>
            <a:normAutofit lnSpcReduction="10000"/>
          </a:bodyPr>
          <a:lstStyle/>
          <a:p>
            <a:pPr marL="0" indent="0">
              <a:buNone/>
            </a:pPr>
            <a:r>
              <a:rPr lang="el-GR" sz="2400" dirty="0"/>
              <a:t>Η Ελλάδα στήριξε σε μεγάλο βαθμό τις πολιτικές για την ανάπτυξή της κατά την τελευταία 30ετία στη συγχρηματοδότηση της Ε.Ε.</a:t>
            </a:r>
          </a:p>
          <a:p>
            <a:pPr marL="0" indent="0">
              <a:buNone/>
            </a:pPr>
            <a:r>
              <a:rPr lang="el-GR" sz="2400" dirty="0"/>
              <a:t>Εκτός από τη συγχρηματοδότηση, ολόκληρη η προετοιμασία των πολιτικών, ο σχεδιασμός τους, η αξιολόγησή τους  (</a:t>
            </a:r>
            <a:r>
              <a:rPr lang="en-US" sz="2400" dirty="0"/>
              <a:t>ex-ante, on-going </a:t>
            </a:r>
            <a:r>
              <a:rPr lang="el-GR" sz="2400" dirty="0"/>
              <a:t>και </a:t>
            </a:r>
            <a:r>
              <a:rPr lang="en-US" sz="2400" dirty="0"/>
              <a:t>ex-post)</a:t>
            </a:r>
            <a:r>
              <a:rPr lang="el-GR" sz="2400" dirty="0"/>
              <a:t>, το πλαίσιο μέσα στο οποίο ασκούνταν επηρεάστηκαν (και εξακολουθούν να επηρεάζονται) από την πολιτική Συνοχής</a:t>
            </a:r>
          </a:p>
          <a:p>
            <a:pPr marL="0" indent="0">
              <a:buNone/>
            </a:pPr>
            <a:r>
              <a:rPr lang="el-GR" sz="2400" dirty="0"/>
              <a:t>Η πολιτική αυτή (αναδιανεμητική των πόρων της Ε.Ε.) είχε ως κεντρική μονάδα εφαρμογής την περιφέρεια. Διαιρούσε τον ευρωπαϊκό χώρο σε περιφέρειες και οι υστερούσες περιφέρειες ελάμβαναν την αναγκαία στήριξη (κατά κανόνα κάτω του 75% του κκ. ΑΕΠ των περιφερειών της Ε.Ε.).</a:t>
            </a:r>
          </a:p>
          <a:p>
            <a:pPr marL="0" indent="0">
              <a:buNone/>
            </a:pPr>
            <a:r>
              <a:rPr lang="el-GR" sz="2400" dirty="0"/>
              <a:t>Διακρίνεται σε εθνικό και περιφερειακό σκέλος (εθνικά ή τομεακά και περιφερειακά προγράμματα, αντίστοιχα). Υιοθετεί ορισμένες από τις τρέχουσες στη βιβλιογραφία θεωρίες για την ανάπτυξη και λαμβάνει υπόψη της τις αναπτυξιακές ανάγκες όλης της ηπείρου (όπως ζητήματα βιώσιμης ανάπτυξης για την αντιμετώπισης της κλιματικής αλλαγής και τη διατήρηση του περιβάλλοντος κ.α.)</a:t>
            </a:r>
          </a:p>
          <a:p>
            <a:pPr marL="0" indent="0">
              <a:buNone/>
            </a:pPr>
            <a:endParaRPr lang="el-GR" dirty="0"/>
          </a:p>
          <a:p>
            <a:pPr marL="0" indent="0">
              <a:buNone/>
            </a:pPr>
            <a:endParaRPr lang="el-GR" dirty="0"/>
          </a:p>
        </p:txBody>
      </p:sp>
      <p:sp>
        <p:nvSpPr>
          <p:cNvPr id="4" name="Θέση ημερομηνίας 3">
            <a:extLst>
              <a:ext uri="{FF2B5EF4-FFF2-40B4-BE49-F238E27FC236}">
                <a16:creationId xmlns:a16="http://schemas.microsoft.com/office/drawing/2014/main" id="{124F54C7-D4C0-45DE-98D1-8BEDC1D35924}"/>
              </a:ext>
            </a:extLst>
          </p:cNvPr>
          <p:cNvSpPr>
            <a:spLocks noGrp="1"/>
          </p:cNvSpPr>
          <p:nvPr>
            <p:ph type="dt" sz="half" idx="10"/>
          </p:nvPr>
        </p:nvSpPr>
        <p:spPr/>
        <p:txBody>
          <a:bodyPr/>
          <a:lstStyle/>
          <a:p>
            <a:fld id="{7BBBBF88-DB81-4B11-96F2-1B50F2E1CF8A}" type="datetime1">
              <a:rPr lang="el-GR" smtClean="0"/>
              <a:t>4/5/2022</a:t>
            </a:fld>
            <a:endParaRPr lang="el-GR"/>
          </a:p>
        </p:txBody>
      </p:sp>
      <p:sp>
        <p:nvSpPr>
          <p:cNvPr id="5" name="Θέση αριθμού διαφάνειας 4">
            <a:extLst>
              <a:ext uri="{FF2B5EF4-FFF2-40B4-BE49-F238E27FC236}">
                <a16:creationId xmlns:a16="http://schemas.microsoft.com/office/drawing/2014/main" id="{D5D70DFF-66BB-42E1-8262-DE8F2789AC7F}"/>
              </a:ext>
            </a:extLst>
          </p:cNvPr>
          <p:cNvSpPr>
            <a:spLocks noGrp="1"/>
          </p:cNvSpPr>
          <p:nvPr>
            <p:ph type="sldNum" sz="quarter" idx="12"/>
          </p:nvPr>
        </p:nvSpPr>
        <p:spPr/>
        <p:txBody>
          <a:bodyPr/>
          <a:lstStyle/>
          <a:p>
            <a:fld id="{0422F922-4DA1-4E02-8BB9-5948E49598FC}" type="slidenum">
              <a:rPr lang="el-GR" smtClean="0"/>
              <a:t>14</a:t>
            </a:fld>
            <a:endParaRPr lang="el-GR"/>
          </a:p>
        </p:txBody>
      </p:sp>
    </p:spTree>
    <p:extLst>
      <p:ext uri="{BB962C8B-B14F-4D97-AF65-F5344CB8AC3E}">
        <p14:creationId xmlns:p14="http://schemas.microsoft.com/office/powerpoint/2010/main" val="7721557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81A2F0A-780D-45C7-A578-67DA95A615DD}"/>
              </a:ext>
            </a:extLst>
          </p:cNvPr>
          <p:cNvSpPr>
            <a:spLocks noGrp="1"/>
          </p:cNvSpPr>
          <p:nvPr>
            <p:ph type="title"/>
          </p:nvPr>
        </p:nvSpPr>
        <p:spPr>
          <a:xfrm>
            <a:off x="269289" y="286603"/>
            <a:ext cx="11546889" cy="810677"/>
          </a:xfrm>
        </p:spPr>
        <p:txBody>
          <a:bodyPr/>
          <a:lstStyle/>
          <a:p>
            <a:r>
              <a:rPr lang="el-GR" dirty="0"/>
              <a:t>Το πλαίσιο άσκησης εθνικών πολιτικών (συν.)</a:t>
            </a:r>
          </a:p>
        </p:txBody>
      </p:sp>
      <p:sp>
        <p:nvSpPr>
          <p:cNvPr id="3" name="Θέση περιεχομένου 2">
            <a:extLst>
              <a:ext uri="{FF2B5EF4-FFF2-40B4-BE49-F238E27FC236}">
                <a16:creationId xmlns:a16="http://schemas.microsoft.com/office/drawing/2014/main" id="{28E5C119-A85D-47E7-9A4F-BD057C627509}"/>
              </a:ext>
            </a:extLst>
          </p:cNvPr>
          <p:cNvSpPr>
            <a:spLocks noGrp="1"/>
          </p:cNvSpPr>
          <p:nvPr>
            <p:ph idx="1"/>
          </p:nvPr>
        </p:nvSpPr>
        <p:spPr>
          <a:xfrm>
            <a:off x="520823" y="1897158"/>
            <a:ext cx="11150353" cy="4023360"/>
          </a:xfrm>
        </p:spPr>
        <p:txBody>
          <a:bodyPr/>
          <a:lstStyle/>
          <a:p>
            <a:pPr marL="0" indent="0">
              <a:buNone/>
            </a:pPr>
            <a:r>
              <a:rPr lang="el-GR" sz="2400" dirty="0"/>
              <a:t>Η πολιτική Συνοχής της ΕΕ παρείχε διαχρονικά το πλαίσιο σχεδιασμού και υλοποίησης της ανάπτυξης της Ελληνικής οικονομίας για μεγάλο διάστημα, όμως σε καμία περίπτωση δεν έθεσε κάποιου είδους προβληματισμό για τη δημιουργία ελλειμάτων (τρεχουσών συναλλαγών ή και διδύμων ελλειμάτων). </a:t>
            </a:r>
          </a:p>
          <a:p>
            <a:pPr marL="0" indent="0">
              <a:buNone/>
            </a:pPr>
            <a:r>
              <a:rPr lang="el-GR" sz="2400" dirty="0"/>
              <a:t>Αντίθετα, συνέβαλε σε κάποιο βαθμό στη δημιουργία τους, απαιτώντας από τα μέσα του 1990 και μετά την συγχρηματοδότηση των επενδύσεων με χρήματα της Ε.Ε.</a:t>
            </a:r>
            <a:r>
              <a:rPr lang="en-US" sz="2400" dirty="0"/>
              <a:t> </a:t>
            </a:r>
            <a:endParaRPr lang="el-GR" sz="2400" dirty="0"/>
          </a:p>
          <a:p>
            <a:pPr marL="0" indent="0">
              <a:buNone/>
            </a:pPr>
            <a:r>
              <a:rPr lang="el-GR" sz="2400" dirty="0"/>
              <a:t>Ένα εθνικό έλλειμα τρεχουσών συναλλαγών διασπάται σε επιμέρους ισοζύγια ανά περιφέρεια όπου κάποιο ή κάποια είναι προφανώς ελλειμματικό/ά</a:t>
            </a:r>
          </a:p>
          <a:p>
            <a:endParaRPr lang="el-GR" dirty="0"/>
          </a:p>
        </p:txBody>
      </p:sp>
      <p:sp>
        <p:nvSpPr>
          <p:cNvPr id="4" name="Θέση ημερομηνίας 3">
            <a:extLst>
              <a:ext uri="{FF2B5EF4-FFF2-40B4-BE49-F238E27FC236}">
                <a16:creationId xmlns:a16="http://schemas.microsoft.com/office/drawing/2014/main" id="{808C97BC-7C41-42E4-B728-EAB92D7346EF}"/>
              </a:ext>
            </a:extLst>
          </p:cNvPr>
          <p:cNvSpPr>
            <a:spLocks noGrp="1"/>
          </p:cNvSpPr>
          <p:nvPr>
            <p:ph type="dt" sz="half" idx="10"/>
          </p:nvPr>
        </p:nvSpPr>
        <p:spPr/>
        <p:txBody>
          <a:bodyPr/>
          <a:lstStyle/>
          <a:p>
            <a:fld id="{EA01A0CD-29F7-4CCD-B2CD-2CDC882AB20D}" type="datetime1">
              <a:rPr lang="el-GR" smtClean="0"/>
              <a:t>4/5/2022</a:t>
            </a:fld>
            <a:endParaRPr lang="el-GR"/>
          </a:p>
        </p:txBody>
      </p:sp>
      <p:sp>
        <p:nvSpPr>
          <p:cNvPr id="5" name="Θέση αριθμού διαφάνειας 4">
            <a:extLst>
              <a:ext uri="{FF2B5EF4-FFF2-40B4-BE49-F238E27FC236}">
                <a16:creationId xmlns:a16="http://schemas.microsoft.com/office/drawing/2014/main" id="{E123A6FD-43A8-4474-B467-0F122D1FE935}"/>
              </a:ext>
            </a:extLst>
          </p:cNvPr>
          <p:cNvSpPr>
            <a:spLocks noGrp="1"/>
          </p:cNvSpPr>
          <p:nvPr>
            <p:ph type="sldNum" sz="quarter" idx="12"/>
          </p:nvPr>
        </p:nvSpPr>
        <p:spPr/>
        <p:txBody>
          <a:bodyPr/>
          <a:lstStyle/>
          <a:p>
            <a:fld id="{0422F922-4DA1-4E02-8BB9-5948E49598FC}" type="slidenum">
              <a:rPr lang="el-GR" smtClean="0"/>
              <a:t>15</a:t>
            </a:fld>
            <a:endParaRPr lang="el-GR"/>
          </a:p>
        </p:txBody>
      </p:sp>
    </p:spTree>
    <p:extLst>
      <p:ext uri="{BB962C8B-B14F-4D97-AF65-F5344CB8AC3E}">
        <p14:creationId xmlns:p14="http://schemas.microsoft.com/office/powerpoint/2010/main" val="15681451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110BF46-AAA9-492C-A874-4F0BF4C248FF}"/>
              </a:ext>
            </a:extLst>
          </p:cNvPr>
          <p:cNvSpPr>
            <a:spLocks noGrp="1"/>
          </p:cNvSpPr>
          <p:nvPr>
            <p:ph type="title"/>
          </p:nvPr>
        </p:nvSpPr>
        <p:spPr>
          <a:xfrm>
            <a:off x="1097280" y="286604"/>
            <a:ext cx="10058400" cy="974026"/>
          </a:xfrm>
        </p:spPr>
        <p:txBody>
          <a:bodyPr/>
          <a:lstStyle/>
          <a:p>
            <a:endParaRPr lang="el-GR" dirty="0"/>
          </a:p>
        </p:txBody>
      </p:sp>
      <p:sp>
        <p:nvSpPr>
          <p:cNvPr id="3" name="Θέση περιεχομένου 2">
            <a:extLst>
              <a:ext uri="{FF2B5EF4-FFF2-40B4-BE49-F238E27FC236}">
                <a16:creationId xmlns:a16="http://schemas.microsoft.com/office/drawing/2014/main" id="{CBF46E09-1D98-4AEA-AF78-1DE61B654818}"/>
              </a:ext>
            </a:extLst>
          </p:cNvPr>
          <p:cNvSpPr>
            <a:spLocks noGrp="1"/>
          </p:cNvSpPr>
          <p:nvPr>
            <p:ph idx="1"/>
          </p:nvPr>
        </p:nvSpPr>
        <p:spPr>
          <a:xfrm>
            <a:off x="292963" y="1845734"/>
            <a:ext cx="11638625" cy="4439656"/>
          </a:xfrm>
        </p:spPr>
        <p:txBody>
          <a:bodyPr/>
          <a:lstStyle/>
          <a:p>
            <a:r>
              <a:rPr lang="el-GR" sz="2400" dirty="0"/>
              <a:t>Η χώρα μας εξελίσσεται σε ένα από τους κύρια μέλη – λήπτριες των χρηματοδοτήσεων: μεγάλα ποσά εισρέουν, σε πολλά έργα επενδύσεων, κυρίως δημόσιων αλλά και μερικής χρηματοδοτικής στήριξης των ιδιωτικών επενδύσεων (όσων λαμβάνουν ενισχύσεων, μικρό κομμάτι του επιχειρηματικού ιστού)</a:t>
            </a:r>
          </a:p>
          <a:p>
            <a:r>
              <a:rPr lang="el-GR" sz="2400" dirty="0"/>
              <a:t>Η συνδρομή της Ελλάδας στον Κοινοτικό Προϋπολογισμό, ως ποσοστό του ΑΕΠ της, ελαττώνεται πριν την κρίση</a:t>
            </a:r>
          </a:p>
          <a:p>
            <a:endParaRPr lang="el-GR" dirty="0"/>
          </a:p>
        </p:txBody>
      </p:sp>
      <p:sp>
        <p:nvSpPr>
          <p:cNvPr id="4" name="Θέση ημερομηνίας 3">
            <a:extLst>
              <a:ext uri="{FF2B5EF4-FFF2-40B4-BE49-F238E27FC236}">
                <a16:creationId xmlns:a16="http://schemas.microsoft.com/office/drawing/2014/main" id="{6F756C25-FE95-4CC4-9002-DC2F26804AE7}"/>
              </a:ext>
            </a:extLst>
          </p:cNvPr>
          <p:cNvSpPr>
            <a:spLocks noGrp="1"/>
          </p:cNvSpPr>
          <p:nvPr>
            <p:ph type="dt" sz="half" idx="10"/>
          </p:nvPr>
        </p:nvSpPr>
        <p:spPr/>
        <p:txBody>
          <a:bodyPr/>
          <a:lstStyle/>
          <a:p>
            <a:fld id="{08A14D59-14D5-4D1E-86C9-D835B593CF28}" type="datetime1">
              <a:rPr lang="el-GR" smtClean="0"/>
              <a:t>4/5/2022</a:t>
            </a:fld>
            <a:endParaRPr lang="el-GR"/>
          </a:p>
        </p:txBody>
      </p:sp>
      <p:sp>
        <p:nvSpPr>
          <p:cNvPr id="5" name="Θέση αριθμού διαφάνειας 4">
            <a:extLst>
              <a:ext uri="{FF2B5EF4-FFF2-40B4-BE49-F238E27FC236}">
                <a16:creationId xmlns:a16="http://schemas.microsoft.com/office/drawing/2014/main" id="{B327F0A4-8314-4DFE-BE80-DCC876901018}"/>
              </a:ext>
            </a:extLst>
          </p:cNvPr>
          <p:cNvSpPr>
            <a:spLocks noGrp="1"/>
          </p:cNvSpPr>
          <p:nvPr>
            <p:ph type="sldNum" sz="quarter" idx="12"/>
          </p:nvPr>
        </p:nvSpPr>
        <p:spPr/>
        <p:txBody>
          <a:bodyPr/>
          <a:lstStyle/>
          <a:p>
            <a:fld id="{0422F922-4DA1-4E02-8BB9-5948E49598FC}" type="slidenum">
              <a:rPr lang="el-GR" smtClean="0"/>
              <a:t>16</a:t>
            </a:fld>
            <a:endParaRPr lang="el-GR"/>
          </a:p>
        </p:txBody>
      </p:sp>
    </p:spTree>
    <p:extLst>
      <p:ext uri="{BB962C8B-B14F-4D97-AF65-F5344CB8AC3E}">
        <p14:creationId xmlns:p14="http://schemas.microsoft.com/office/powerpoint/2010/main" val="36034505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CAE0E5E-86BF-4324-9E0D-522E8E83A8AC}"/>
              </a:ext>
            </a:extLst>
          </p:cNvPr>
          <p:cNvSpPr>
            <a:spLocks noGrp="1"/>
          </p:cNvSpPr>
          <p:nvPr>
            <p:ph type="title"/>
          </p:nvPr>
        </p:nvSpPr>
        <p:spPr>
          <a:xfrm>
            <a:off x="375557" y="286603"/>
            <a:ext cx="11691257" cy="1450757"/>
          </a:xfrm>
        </p:spPr>
        <p:txBody>
          <a:bodyPr>
            <a:normAutofit/>
          </a:bodyPr>
          <a:lstStyle/>
          <a:p>
            <a:r>
              <a:rPr lang="el-GR" dirty="0"/>
              <a:t>Πριν την κρίση: </a:t>
            </a:r>
            <a:r>
              <a:rPr lang="en-US" dirty="0"/>
              <a:t>E</a:t>
            </a:r>
            <a:r>
              <a:rPr lang="el-GR" dirty="0" err="1"/>
              <a:t>ίχε</a:t>
            </a:r>
            <a:r>
              <a:rPr lang="el-GR" dirty="0"/>
              <a:t> περιοριστεί πολύ η θέση της Ελλάδας ως καθαρού λήπτη ενισχύσεων </a:t>
            </a:r>
          </a:p>
        </p:txBody>
      </p:sp>
      <p:pic>
        <p:nvPicPr>
          <p:cNvPr id="5" name="Θέση περιεχομένου 4">
            <a:extLst>
              <a:ext uri="{FF2B5EF4-FFF2-40B4-BE49-F238E27FC236}">
                <a16:creationId xmlns:a16="http://schemas.microsoft.com/office/drawing/2014/main" id="{C55BFCF8-9436-4A45-9EC9-F51786D7CB9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6963" y="1890358"/>
            <a:ext cx="10058400" cy="3934535"/>
          </a:xfrm>
        </p:spPr>
      </p:pic>
      <p:sp>
        <p:nvSpPr>
          <p:cNvPr id="3" name="Θέση ημερομηνίας 2">
            <a:extLst>
              <a:ext uri="{FF2B5EF4-FFF2-40B4-BE49-F238E27FC236}">
                <a16:creationId xmlns:a16="http://schemas.microsoft.com/office/drawing/2014/main" id="{1F5A8656-0E26-4C12-B724-E1E59342A12D}"/>
              </a:ext>
            </a:extLst>
          </p:cNvPr>
          <p:cNvSpPr>
            <a:spLocks noGrp="1"/>
          </p:cNvSpPr>
          <p:nvPr>
            <p:ph type="dt" sz="half" idx="10"/>
          </p:nvPr>
        </p:nvSpPr>
        <p:spPr/>
        <p:txBody>
          <a:bodyPr/>
          <a:lstStyle/>
          <a:p>
            <a:fld id="{4D9B1245-0CF0-4886-A338-5B2E00A1A834}" type="datetime1">
              <a:rPr lang="el-GR" smtClean="0"/>
              <a:t>4/5/2022</a:t>
            </a:fld>
            <a:endParaRPr lang="el-GR"/>
          </a:p>
        </p:txBody>
      </p:sp>
      <p:sp>
        <p:nvSpPr>
          <p:cNvPr id="4" name="Θέση αριθμού διαφάνειας 3">
            <a:extLst>
              <a:ext uri="{FF2B5EF4-FFF2-40B4-BE49-F238E27FC236}">
                <a16:creationId xmlns:a16="http://schemas.microsoft.com/office/drawing/2014/main" id="{DD12FACE-B639-4155-8B96-C40245FA9314}"/>
              </a:ext>
            </a:extLst>
          </p:cNvPr>
          <p:cNvSpPr>
            <a:spLocks noGrp="1"/>
          </p:cNvSpPr>
          <p:nvPr>
            <p:ph type="sldNum" sz="quarter" idx="12"/>
          </p:nvPr>
        </p:nvSpPr>
        <p:spPr/>
        <p:txBody>
          <a:bodyPr/>
          <a:lstStyle/>
          <a:p>
            <a:fld id="{0422F922-4DA1-4E02-8BB9-5948E49598FC}" type="slidenum">
              <a:rPr lang="el-GR" smtClean="0"/>
              <a:t>17</a:t>
            </a:fld>
            <a:endParaRPr lang="el-GR"/>
          </a:p>
        </p:txBody>
      </p:sp>
    </p:spTree>
    <p:extLst>
      <p:ext uri="{BB962C8B-B14F-4D97-AF65-F5344CB8AC3E}">
        <p14:creationId xmlns:p14="http://schemas.microsoft.com/office/powerpoint/2010/main" val="35102919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211854D-9620-4A26-A7CC-E03C836BE56D}"/>
              </a:ext>
            </a:extLst>
          </p:cNvPr>
          <p:cNvSpPr>
            <a:spLocks noGrp="1"/>
          </p:cNvSpPr>
          <p:nvPr>
            <p:ph type="title"/>
          </p:nvPr>
        </p:nvSpPr>
        <p:spPr>
          <a:xfrm>
            <a:off x="6096000" y="1822133"/>
            <a:ext cx="5632527" cy="3521917"/>
          </a:xfrm>
        </p:spPr>
        <p:txBody>
          <a:bodyPr>
            <a:normAutofit fontScale="90000"/>
          </a:bodyPr>
          <a:lstStyle/>
          <a:p>
            <a:r>
              <a:rPr lang="el-GR" sz="3600" dirty="0"/>
              <a:t>Εξέλιξη της συνολικής, δημόσιας, εθνικής, κοινοτικής και ιδιωτικής δαπάνης σε 5 διαφορετικές προγραμματικές περιόδους (1989-1993, 1994-1999, 2000-2006, 2007-2013, 2014-2020)</a:t>
            </a:r>
          </a:p>
        </p:txBody>
      </p:sp>
      <p:pic>
        <p:nvPicPr>
          <p:cNvPr id="5" name="Θέση περιεχομένου 4">
            <a:extLst>
              <a:ext uri="{FF2B5EF4-FFF2-40B4-BE49-F238E27FC236}">
                <a16:creationId xmlns:a16="http://schemas.microsoft.com/office/drawing/2014/main" id="{540B921A-77C7-42EC-9A2D-CE73422A59D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5873719" cy="6858000"/>
          </a:xfrm>
        </p:spPr>
      </p:pic>
      <p:sp>
        <p:nvSpPr>
          <p:cNvPr id="3" name="Θέση ημερομηνίας 2">
            <a:extLst>
              <a:ext uri="{FF2B5EF4-FFF2-40B4-BE49-F238E27FC236}">
                <a16:creationId xmlns:a16="http://schemas.microsoft.com/office/drawing/2014/main" id="{52DC782B-CC30-4B10-B317-D61DE85D00BA}"/>
              </a:ext>
            </a:extLst>
          </p:cNvPr>
          <p:cNvSpPr>
            <a:spLocks noGrp="1"/>
          </p:cNvSpPr>
          <p:nvPr>
            <p:ph type="dt" sz="half" idx="10"/>
          </p:nvPr>
        </p:nvSpPr>
        <p:spPr/>
        <p:txBody>
          <a:bodyPr/>
          <a:lstStyle/>
          <a:p>
            <a:fld id="{786A1B5F-FE6A-4D68-A3F8-B5089BF20998}" type="datetime1">
              <a:rPr lang="el-GR" smtClean="0"/>
              <a:t>4/5/2022</a:t>
            </a:fld>
            <a:endParaRPr lang="el-GR"/>
          </a:p>
        </p:txBody>
      </p:sp>
      <p:sp>
        <p:nvSpPr>
          <p:cNvPr id="4" name="Θέση αριθμού διαφάνειας 3">
            <a:extLst>
              <a:ext uri="{FF2B5EF4-FFF2-40B4-BE49-F238E27FC236}">
                <a16:creationId xmlns:a16="http://schemas.microsoft.com/office/drawing/2014/main" id="{EADFD3E7-8BAF-4954-9B69-39770A7FF195}"/>
              </a:ext>
            </a:extLst>
          </p:cNvPr>
          <p:cNvSpPr>
            <a:spLocks noGrp="1"/>
          </p:cNvSpPr>
          <p:nvPr>
            <p:ph type="sldNum" sz="quarter" idx="12"/>
          </p:nvPr>
        </p:nvSpPr>
        <p:spPr/>
        <p:txBody>
          <a:bodyPr/>
          <a:lstStyle/>
          <a:p>
            <a:fld id="{0422F922-4DA1-4E02-8BB9-5948E49598FC}" type="slidenum">
              <a:rPr lang="el-GR" smtClean="0"/>
              <a:t>18</a:t>
            </a:fld>
            <a:endParaRPr lang="el-GR"/>
          </a:p>
        </p:txBody>
      </p:sp>
      <p:sp>
        <p:nvSpPr>
          <p:cNvPr id="6" name="TextBox 5">
            <a:extLst>
              <a:ext uri="{FF2B5EF4-FFF2-40B4-BE49-F238E27FC236}">
                <a16:creationId xmlns:a16="http://schemas.microsoft.com/office/drawing/2014/main" id="{A5E3A682-5B33-4BB5-A7F6-92CC04B2E465}"/>
              </a:ext>
            </a:extLst>
          </p:cNvPr>
          <p:cNvSpPr txBox="1"/>
          <p:nvPr/>
        </p:nvSpPr>
        <p:spPr>
          <a:xfrm>
            <a:off x="5953125" y="590550"/>
            <a:ext cx="5391150" cy="830997"/>
          </a:xfrm>
          <a:prstGeom prst="rect">
            <a:avLst/>
          </a:prstGeom>
          <a:noFill/>
        </p:spPr>
        <p:txBody>
          <a:bodyPr wrap="square" rtlCol="0">
            <a:spAutoFit/>
          </a:bodyPr>
          <a:lstStyle/>
          <a:p>
            <a:r>
              <a:rPr lang="el-GR" sz="2400" dirty="0"/>
              <a:t>Σημαντικά ποσά ενίσχυσης για την Ελληνική οικονομία</a:t>
            </a:r>
          </a:p>
        </p:txBody>
      </p:sp>
    </p:spTree>
    <p:extLst>
      <p:ext uri="{BB962C8B-B14F-4D97-AF65-F5344CB8AC3E}">
        <p14:creationId xmlns:p14="http://schemas.microsoft.com/office/powerpoint/2010/main" val="11632092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4EB15E5-A004-4CD6-A5B2-0ADE9651885A}"/>
              </a:ext>
            </a:extLst>
          </p:cNvPr>
          <p:cNvSpPr>
            <a:spLocks noGrp="1"/>
          </p:cNvSpPr>
          <p:nvPr>
            <p:ph type="title"/>
          </p:nvPr>
        </p:nvSpPr>
        <p:spPr>
          <a:xfrm>
            <a:off x="372862" y="286604"/>
            <a:ext cx="10782818" cy="1142702"/>
          </a:xfrm>
        </p:spPr>
        <p:txBody>
          <a:bodyPr/>
          <a:lstStyle/>
          <a:p>
            <a:r>
              <a:rPr lang="el-GR" dirty="0"/>
              <a:t>Ευρωπαϊκή Πολιτική Συνοχής και θεωρία</a:t>
            </a:r>
          </a:p>
        </p:txBody>
      </p:sp>
      <p:sp>
        <p:nvSpPr>
          <p:cNvPr id="3" name="Θέση περιεχομένου 2">
            <a:extLst>
              <a:ext uri="{FF2B5EF4-FFF2-40B4-BE49-F238E27FC236}">
                <a16:creationId xmlns:a16="http://schemas.microsoft.com/office/drawing/2014/main" id="{6F12A0ED-EE87-4706-9917-438FFA86CE85}"/>
              </a:ext>
            </a:extLst>
          </p:cNvPr>
          <p:cNvSpPr>
            <a:spLocks noGrp="1"/>
          </p:cNvSpPr>
          <p:nvPr>
            <p:ph idx="1"/>
          </p:nvPr>
        </p:nvSpPr>
        <p:spPr>
          <a:xfrm>
            <a:off x="301841" y="1944210"/>
            <a:ext cx="11422627" cy="3924884"/>
          </a:xfrm>
        </p:spPr>
        <p:txBody>
          <a:bodyPr>
            <a:normAutofit fontScale="77500" lnSpcReduction="20000"/>
          </a:bodyPr>
          <a:lstStyle/>
          <a:p>
            <a:r>
              <a:rPr lang="el-GR" dirty="0"/>
              <a:t>Η Ευρωπαϊκή Πολιτική Συνοχής επηρεάζεται καθοριστικά από την οικονομική θεωρία και την ανάπτυξή της </a:t>
            </a:r>
          </a:p>
          <a:p>
            <a:r>
              <a:rPr lang="el-GR" dirty="0"/>
              <a:t>Π.χ. όταν το 1988, σημαντικές επιστημονικές μελέτες και άρθρα τόνιζαν την σημασία των υποδομών για την ανάπτυξη, η Ευρωπαϊκή Πολιτική Συνοχής άρχισε να επενδύει σημαντικά ποσά ενίσχυσης στις υποδομές και ιδρύεται και το Ταμείο Συνοχής (για τη χρηματοδότηση των διεθνικών έργων υποδομής)</a:t>
            </a:r>
          </a:p>
          <a:p>
            <a:r>
              <a:rPr lang="el-GR" dirty="0"/>
              <a:t>Στην συνέχεια, καθοριστική είναι στη διαμόρφωση των προτεραιοτήτων της Ευρωπαϊκής Πολιτικής Συνοχής η συμβολή και επίδραση της ενδογενούς θεωρίας μεγέθυνσης και της νέας θεωρίας ανάπτυξης, που τονίζουν την σημασία του ανθρώπινου δυναμικού, της έρευνας και ανάπτυξης, της καινοτομίας, της γνώσης κτλ. Όλοι αυτοί οι παράγοντες και η ανάπτυξή τους στις λιγότερο αναπτυγμένες περιφέρειες τίθενται σε προτεραιότητα και χρηματοδοτούνται πολύ</a:t>
            </a:r>
          </a:p>
          <a:p>
            <a:endParaRPr lang="el-GR" dirty="0"/>
          </a:p>
          <a:p>
            <a:r>
              <a:rPr lang="el-GR" dirty="0"/>
              <a:t>Στο σημείο αυτό να γίνει </a:t>
            </a:r>
            <a:r>
              <a:rPr lang="el-GR" b="1" dirty="0"/>
              <a:t>Παρένθεση</a:t>
            </a:r>
            <a:r>
              <a:rPr lang="el-GR" dirty="0"/>
              <a:t> με αναφορά στην θεωρία της οικονομικής μεγέθυνσης</a:t>
            </a:r>
          </a:p>
        </p:txBody>
      </p:sp>
      <p:sp>
        <p:nvSpPr>
          <p:cNvPr id="4" name="Θέση ημερομηνίας 3">
            <a:extLst>
              <a:ext uri="{FF2B5EF4-FFF2-40B4-BE49-F238E27FC236}">
                <a16:creationId xmlns:a16="http://schemas.microsoft.com/office/drawing/2014/main" id="{A999F1F7-F0C7-4819-B5C1-1C4509050847}"/>
              </a:ext>
            </a:extLst>
          </p:cNvPr>
          <p:cNvSpPr>
            <a:spLocks noGrp="1"/>
          </p:cNvSpPr>
          <p:nvPr>
            <p:ph type="dt" sz="half" idx="10"/>
          </p:nvPr>
        </p:nvSpPr>
        <p:spPr/>
        <p:txBody>
          <a:bodyPr/>
          <a:lstStyle/>
          <a:p>
            <a:fld id="{08A14D59-14D5-4D1E-86C9-D835B593CF28}" type="datetime1">
              <a:rPr lang="el-GR" smtClean="0"/>
              <a:t>4/5/2022</a:t>
            </a:fld>
            <a:endParaRPr lang="el-GR"/>
          </a:p>
        </p:txBody>
      </p:sp>
      <p:sp>
        <p:nvSpPr>
          <p:cNvPr id="5" name="Θέση αριθμού διαφάνειας 4">
            <a:extLst>
              <a:ext uri="{FF2B5EF4-FFF2-40B4-BE49-F238E27FC236}">
                <a16:creationId xmlns:a16="http://schemas.microsoft.com/office/drawing/2014/main" id="{BC2E9397-40E3-4FBC-A2BA-902A9B1018FA}"/>
              </a:ext>
            </a:extLst>
          </p:cNvPr>
          <p:cNvSpPr>
            <a:spLocks noGrp="1"/>
          </p:cNvSpPr>
          <p:nvPr>
            <p:ph type="sldNum" sz="quarter" idx="12"/>
          </p:nvPr>
        </p:nvSpPr>
        <p:spPr/>
        <p:txBody>
          <a:bodyPr/>
          <a:lstStyle/>
          <a:p>
            <a:fld id="{0422F922-4DA1-4E02-8BB9-5948E49598FC}" type="slidenum">
              <a:rPr lang="el-GR" smtClean="0"/>
              <a:t>19</a:t>
            </a:fld>
            <a:endParaRPr lang="el-GR"/>
          </a:p>
        </p:txBody>
      </p:sp>
    </p:spTree>
    <p:extLst>
      <p:ext uri="{BB962C8B-B14F-4D97-AF65-F5344CB8AC3E}">
        <p14:creationId xmlns:p14="http://schemas.microsoft.com/office/powerpoint/2010/main" val="2907099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7CB6852-B080-4721-B9AE-7B5E0AE33555}"/>
              </a:ext>
            </a:extLst>
          </p:cNvPr>
          <p:cNvSpPr>
            <a:spLocks noGrp="1"/>
          </p:cNvSpPr>
          <p:nvPr>
            <p:ph type="title"/>
          </p:nvPr>
        </p:nvSpPr>
        <p:spPr>
          <a:xfrm>
            <a:off x="1154083" y="3077848"/>
            <a:ext cx="10058400" cy="702303"/>
          </a:xfrm>
        </p:spPr>
        <p:txBody>
          <a:bodyPr>
            <a:normAutofit fontScale="90000"/>
          </a:bodyPr>
          <a:lstStyle/>
          <a:p>
            <a:r>
              <a:rPr lang="el-GR" dirty="0"/>
              <a:t>Τι συμβαίνει κατά τη διάρκεια της κρίσης</a:t>
            </a:r>
            <a:br>
              <a:rPr lang="en-US" dirty="0"/>
            </a:br>
            <a:br>
              <a:rPr lang="en-US" dirty="0"/>
            </a:br>
            <a:r>
              <a:rPr lang="el-GR" dirty="0"/>
              <a:t>Πρώτες αντιδράσεις της οικονομίας</a:t>
            </a:r>
          </a:p>
        </p:txBody>
      </p:sp>
      <p:sp>
        <p:nvSpPr>
          <p:cNvPr id="4" name="Θέση ημερομηνίας 3">
            <a:extLst>
              <a:ext uri="{FF2B5EF4-FFF2-40B4-BE49-F238E27FC236}">
                <a16:creationId xmlns:a16="http://schemas.microsoft.com/office/drawing/2014/main" id="{9C7AE132-5FC0-4CB7-B865-B8731C26F556}"/>
              </a:ext>
            </a:extLst>
          </p:cNvPr>
          <p:cNvSpPr>
            <a:spLocks noGrp="1"/>
          </p:cNvSpPr>
          <p:nvPr>
            <p:ph type="dt" sz="half" idx="10"/>
          </p:nvPr>
        </p:nvSpPr>
        <p:spPr/>
        <p:txBody>
          <a:bodyPr/>
          <a:lstStyle/>
          <a:p>
            <a:fld id="{08A14D59-14D5-4D1E-86C9-D835B593CF28}" type="datetime1">
              <a:rPr lang="el-GR" smtClean="0"/>
              <a:t>4/5/2022</a:t>
            </a:fld>
            <a:endParaRPr lang="el-GR"/>
          </a:p>
        </p:txBody>
      </p:sp>
      <p:sp>
        <p:nvSpPr>
          <p:cNvPr id="5" name="Θέση αριθμού διαφάνειας 4">
            <a:extLst>
              <a:ext uri="{FF2B5EF4-FFF2-40B4-BE49-F238E27FC236}">
                <a16:creationId xmlns:a16="http://schemas.microsoft.com/office/drawing/2014/main" id="{1D8C5513-56D5-45EC-BA34-BB5D69E25A78}"/>
              </a:ext>
            </a:extLst>
          </p:cNvPr>
          <p:cNvSpPr>
            <a:spLocks noGrp="1"/>
          </p:cNvSpPr>
          <p:nvPr>
            <p:ph type="sldNum" sz="quarter" idx="12"/>
          </p:nvPr>
        </p:nvSpPr>
        <p:spPr/>
        <p:txBody>
          <a:bodyPr/>
          <a:lstStyle/>
          <a:p>
            <a:fld id="{0422F922-4DA1-4E02-8BB9-5948E49598FC}" type="slidenum">
              <a:rPr lang="el-GR" smtClean="0"/>
              <a:t>2</a:t>
            </a:fld>
            <a:endParaRPr lang="el-GR"/>
          </a:p>
        </p:txBody>
      </p:sp>
    </p:spTree>
    <p:extLst>
      <p:ext uri="{BB962C8B-B14F-4D97-AF65-F5344CB8AC3E}">
        <p14:creationId xmlns:p14="http://schemas.microsoft.com/office/powerpoint/2010/main" val="31718557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977721-9D48-4771-A3B4-2B6A866C8761}"/>
              </a:ext>
            </a:extLst>
          </p:cNvPr>
          <p:cNvSpPr>
            <a:spLocks noGrp="1"/>
          </p:cNvSpPr>
          <p:nvPr>
            <p:ph type="title"/>
          </p:nvPr>
        </p:nvSpPr>
        <p:spPr>
          <a:xfrm>
            <a:off x="-1" y="197828"/>
            <a:ext cx="11496583" cy="885248"/>
          </a:xfrm>
        </p:spPr>
        <p:txBody>
          <a:bodyPr>
            <a:normAutofit/>
          </a:bodyPr>
          <a:lstStyle/>
          <a:p>
            <a:pPr algn="ctr"/>
            <a:r>
              <a:rPr lang="el-GR" sz="2400" b="1" dirty="0"/>
              <a:t>Κατανομή χρηματοδοτικών προτεραιοτήτων των έργων συγχρηματοδοτήθηκαν από την Ε.Ε.  </a:t>
            </a:r>
            <a:br>
              <a:rPr lang="el-GR" sz="2400" b="1" dirty="0"/>
            </a:br>
            <a:r>
              <a:rPr lang="el-GR" sz="2400" b="1" dirty="0"/>
              <a:t>ανά περίοδο και τομέα, σε ποσά και ποσοστά</a:t>
            </a:r>
          </a:p>
        </p:txBody>
      </p:sp>
      <p:pic>
        <p:nvPicPr>
          <p:cNvPr id="5" name="Θέση περιεχομένου 4">
            <a:extLst>
              <a:ext uri="{FF2B5EF4-FFF2-40B4-BE49-F238E27FC236}">
                <a16:creationId xmlns:a16="http://schemas.microsoft.com/office/drawing/2014/main" id="{ACDB3816-E217-4A8A-A584-D6DA783C6AF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235" y="1083076"/>
            <a:ext cx="11942251" cy="5202316"/>
          </a:xfrm>
        </p:spPr>
      </p:pic>
      <p:sp>
        <p:nvSpPr>
          <p:cNvPr id="3" name="Θέση ημερομηνίας 2">
            <a:extLst>
              <a:ext uri="{FF2B5EF4-FFF2-40B4-BE49-F238E27FC236}">
                <a16:creationId xmlns:a16="http://schemas.microsoft.com/office/drawing/2014/main" id="{C2B306DB-8214-47CF-AEEA-4A14DBB172D1}"/>
              </a:ext>
            </a:extLst>
          </p:cNvPr>
          <p:cNvSpPr>
            <a:spLocks noGrp="1"/>
          </p:cNvSpPr>
          <p:nvPr>
            <p:ph type="dt" sz="half" idx="10"/>
          </p:nvPr>
        </p:nvSpPr>
        <p:spPr/>
        <p:txBody>
          <a:bodyPr/>
          <a:lstStyle/>
          <a:p>
            <a:fld id="{9591B043-1B41-4371-806D-F53B707D4F5D}" type="datetime1">
              <a:rPr lang="el-GR" smtClean="0"/>
              <a:t>4/5/2022</a:t>
            </a:fld>
            <a:endParaRPr lang="el-GR"/>
          </a:p>
        </p:txBody>
      </p:sp>
      <p:sp>
        <p:nvSpPr>
          <p:cNvPr id="4" name="Θέση αριθμού διαφάνειας 3">
            <a:extLst>
              <a:ext uri="{FF2B5EF4-FFF2-40B4-BE49-F238E27FC236}">
                <a16:creationId xmlns:a16="http://schemas.microsoft.com/office/drawing/2014/main" id="{F0368BD2-DFE8-4E4E-B411-DCB8724C884B}"/>
              </a:ext>
            </a:extLst>
          </p:cNvPr>
          <p:cNvSpPr>
            <a:spLocks noGrp="1"/>
          </p:cNvSpPr>
          <p:nvPr>
            <p:ph type="sldNum" sz="quarter" idx="12"/>
          </p:nvPr>
        </p:nvSpPr>
        <p:spPr/>
        <p:txBody>
          <a:bodyPr/>
          <a:lstStyle/>
          <a:p>
            <a:fld id="{0422F922-4DA1-4E02-8BB9-5948E49598FC}" type="slidenum">
              <a:rPr lang="el-GR" smtClean="0"/>
              <a:t>20</a:t>
            </a:fld>
            <a:endParaRPr lang="el-GR"/>
          </a:p>
        </p:txBody>
      </p:sp>
    </p:spTree>
    <p:extLst>
      <p:ext uri="{BB962C8B-B14F-4D97-AF65-F5344CB8AC3E}">
        <p14:creationId xmlns:p14="http://schemas.microsoft.com/office/powerpoint/2010/main" val="1076449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0F9CD6E-54BE-4D43-9097-E9BDCE17EBB4}"/>
              </a:ext>
            </a:extLst>
          </p:cNvPr>
          <p:cNvSpPr>
            <a:spLocks noGrp="1"/>
          </p:cNvSpPr>
          <p:nvPr>
            <p:ph type="title"/>
          </p:nvPr>
        </p:nvSpPr>
        <p:spPr>
          <a:xfrm>
            <a:off x="7832364" y="2354091"/>
            <a:ext cx="3921672" cy="1257966"/>
          </a:xfrm>
        </p:spPr>
        <p:txBody>
          <a:bodyPr>
            <a:normAutofit fontScale="90000"/>
          </a:bodyPr>
          <a:lstStyle/>
          <a:p>
            <a:br>
              <a:rPr lang="el-GR" sz="3600" dirty="0"/>
            </a:br>
            <a:br>
              <a:rPr lang="el-GR" sz="3600" dirty="0"/>
            </a:br>
            <a:r>
              <a:rPr lang="el-GR" sz="3600" dirty="0"/>
              <a:t>Η χρηματοδότηση των ανθρώπινων πόρων είναι μια κύρια προτεραιότητα, συμβατή με τις σχεδιαζόμενες πολιτικές της Ε.Ε. για στήριξη του ανθρώπινου δυναμικού και ενδογενή μεγέθυνση</a:t>
            </a:r>
            <a:br>
              <a:rPr lang="el-GR" sz="3600" dirty="0"/>
            </a:br>
            <a:br>
              <a:rPr lang="el-GR" sz="3600" dirty="0"/>
            </a:br>
            <a:endParaRPr lang="el-GR" sz="3600" dirty="0"/>
          </a:p>
        </p:txBody>
      </p:sp>
      <p:pic>
        <p:nvPicPr>
          <p:cNvPr id="9" name="Θέση περιεχομένου 8">
            <a:extLst>
              <a:ext uri="{FF2B5EF4-FFF2-40B4-BE49-F238E27FC236}">
                <a16:creationId xmlns:a16="http://schemas.microsoft.com/office/drawing/2014/main" id="{D959E877-76D8-4A5A-AAA1-7BD4BF86D5F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544" y="292963"/>
            <a:ext cx="7545044" cy="5638169"/>
          </a:xfrm>
        </p:spPr>
      </p:pic>
      <p:sp>
        <p:nvSpPr>
          <p:cNvPr id="3" name="Θέση ημερομηνίας 2">
            <a:extLst>
              <a:ext uri="{FF2B5EF4-FFF2-40B4-BE49-F238E27FC236}">
                <a16:creationId xmlns:a16="http://schemas.microsoft.com/office/drawing/2014/main" id="{281D6F8E-EE9A-4483-AB76-9CE8DC3B09AF}"/>
              </a:ext>
            </a:extLst>
          </p:cNvPr>
          <p:cNvSpPr>
            <a:spLocks noGrp="1"/>
          </p:cNvSpPr>
          <p:nvPr>
            <p:ph type="dt" sz="half" idx="10"/>
          </p:nvPr>
        </p:nvSpPr>
        <p:spPr/>
        <p:txBody>
          <a:bodyPr/>
          <a:lstStyle/>
          <a:p>
            <a:fld id="{3259DEC5-46E1-48A8-8D09-667656076710}" type="datetime1">
              <a:rPr lang="el-GR" smtClean="0"/>
              <a:t>4/5/2022</a:t>
            </a:fld>
            <a:endParaRPr lang="el-GR"/>
          </a:p>
        </p:txBody>
      </p:sp>
      <p:sp>
        <p:nvSpPr>
          <p:cNvPr id="4" name="Θέση αριθμού διαφάνειας 3">
            <a:extLst>
              <a:ext uri="{FF2B5EF4-FFF2-40B4-BE49-F238E27FC236}">
                <a16:creationId xmlns:a16="http://schemas.microsoft.com/office/drawing/2014/main" id="{88B9E16A-7CF4-491F-84B5-07226D4298F3}"/>
              </a:ext>
            </a:extLst>
          </p:cNvPr>
          <p:cNvSpPr>
            <a:spLocks noGrp="1"/>
          </p:cNvSpPr>
          <p:nvPr>
            <p:ph type="sldNum" sz="quarter" idx="12"/>
          </p:nvPr>
        </p:nvSpPr>
        <p:spPr/>
        <p:txBody>
          <a:bodyPr/>
          <a:lstStyle/>
          <a:p>
            <a:fld id="{0422F922-4DA1-4E02-8BB9-5948E49598FC}" type="slidenum">
              <a:rPr lang="el-GR" smtClean="0"/>
              <a:t>21</a:t>
            </a:fld>
            <a:endParaRPr lang="el-GR"/>
          </a:p>
        </p:txBody>
      </p:sp>
    </p:spTree>
    <p:extLst>
      <p:ext uri="{BB962C8B-B14F-4D97-AF65-F5344CB8AC3E}">
        <p14:creationId xmlns:p14="http://schemas.microsoft.com/office/powerpoint/2010/main" val="3311085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C318620-88DC-4028-BC89-C3F592C56D12}"/>
              </a:ext>
            </a:extLst>
          </p:cNvPr>
          <p:cNvSpPr>
            <a:spLocks noGrp="1"/>
          </p:cNvSpPr>
          <p:nvPr>
            <p:ph type="title"/>
          </p:nvPr>
        </p:nvSpPr>
        <p:spPr>
          <a:xfrm>
            <a:off x="294197" y="286603"/>
            <a:ext cx="11807687" cy="1136680"/>
          </a:xfrm>
        </p:spPr>
        <p:txBody>
          <a:bodyPr>
            <a:normAutofit fontScale="90000"/>
          </a:bodyPr>
          <a:lstStyle/>
          <a:p>
            <a:r>
              <a:rPr lang="el-GR" sz="3600" dirty="0"/>
              <a:t>Χαμηλά επίπεδα ανεργίας διαχρονικά, μέχρι την κρίση και την εμφάνιση του </a:t>
            </a:r>
            <a:r>
              <a:rPr lang="en-US" sz="3600" dirty="0"/>
              <a:t>brain drain</a:t>
            </a:r>
            <a:r>
              <a:rPr lang="el-GR" sz="3600" dirty="0"/>
              <a:t>: εστίαση στην πολιτική πλήρους απασχόλησης</a:t>
            </a:r>
          </a:p>
        </p:txBody>
      </p:sp>
      <p:pic>
        <p:nvPicPr>
          <p:cNvPr id="5" name="Θέση περιεχομένου 4">
            <a:extLst>
              <a:ext uri="{FF2B5EF4-FFF2-40B4-BE49-F238E27FC236}">
                <a16:creationId xmlns:a16="http://schemas.microsoft.com/office/drawing/2014/main" id="{C801573D-5450-48ED-9C22-BC99362D7C7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23279" y="1846263"/>
            <a:ext cx="8362880" cy="4022725"/>
          </a:xfrm>
        </p:spPr>
      </p:pic>
      <p:sp>
        <p:nvSpPr>
          <p:cNvPr id="3" name="Θέση ημερομηνίας 2">
            <a:extLst>
              <a:ext uri="{FF2B5EF4-FFF2-40B4-BE49-F238E27FC236}">
                <a16:creationId xmlns:a16="http://schemas.microsoft.com/office/drawing/2014/main" id="{592BC464-2B32-415F-8714-6FB4CF8D4BB1}"/>
              </a:ext>
            </a:extLst>
          </p:cNvPr>
          <p:cNvSpPr>
            <a:spLocks noGrp="1"/>
          </p:cNvSpPr>
          <p:nvPr>
            <p:ph type="dt" sz="half" idx="10"/>
          </p:nvPr>
        </p:nvSpPr>
        <p:spPr/>
        <p:txBody>
          <a:bodyPr/>
          <a:lstStyle/>
          <a:p>
            <a:fld id="{C6F8F0CE-B960-476E-8308-DD6B71BB45F7}" type="datetime1">
              <a:rPr lang="el-GR" smtClean="0"/>
              <a:t>4/5/2022</a:t>
            </a:fld>
            <a:endParaRPr lang="el-GR"/>
          </a:p>
        </p:txBody>
      </p:sp>
      <p:sp>
        <p:nvSpPr>
          <p:cNvPr id="4" name="Θέση αριθμού διαφάνειας 3">
            <a:extLst>
              <a:ext uri="{FF2B5EF4-FFF2-40B4-BE49-F238E27FC236}">
                <a16:creationId xmlns:a16="http://schemas.microsoft.com/office/drawing/2014/main" id="{1AE19A7A-2080-4438-A52D-91DE1744A5B9}"/>
              </a:ext>
            </a:extLst>
          </p:cNvPr>
          <p:cNvSpPr>
            <a:spLocks noGrp="1"/>
          </p:cNvSpPr>
          <p:nvPr>
            <p:ph type="sldNum" sz="quarter" idx="12"/>
          </p:nvPr>
        </p:nvSpPr>
        <p:spPr/>
        <p:txBody>
          <a:bodyPr/>
          <a:lstStyle/>
          <a:p>
            <a:fld id="{0422F922-4DA1-4E02-8BB9-5948E49598FC}" type="slidenum">
              <a:rPr lang="el-GR" smtClean="0"/>
              <a:t>22</a:t>
            </a:fld>
            <a:endParaRPr lang="el-GR"/>
          </a:p>
        </p:txBody>
      </p:sp>
    </p:spTree>
    <p:extLst>
      <p:ext uri="{BB962C8B-B14F-4D97-AF65-F5344CB8AC3E}">
        <p14:creationId xmlns:p14="http://schemas.microsoft.com/office/powerpoint/2010/main" val="2309440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D40D07E-C9FB-4BBE-A3F9-B626655C960C}"/>
              </a:ext>
            </a:extLst>
          </p:cNvPr>
          <p:cNvSpPr>
            <a:spLocks noGrp="1"/>
          </p:cNvSpPr>
          <p:nvPr>
            <p:ph type="title"/>
          </p:nvPr>
        </p:nvSpPr>
        <p:spPr>
          <a:xfrm>
            <a:off x="1097280" y="286604"/>
            <a:ext cx="10058400" cy="968440"/>
          </a:xfrm>
        </p:spPr>
        <p:txBody>
          <a:bodyPr/>
          <a:lstStyle/>
          <a:p>
            <a:r>
              <a:rPr lang="el-GR" dirty="0"/>
              <a:t>Ανάλυση δαπανών ως % του ΑΕΠ </a:t>
            </a:r>
          </a:p>
        </p:txBody>
      </p:sp>
      <p:sp>
        <p:nvSpPr>
          <p:cNvPr id="3" name="Θέση περιεχομένου 2">
            <a:extLst>
              <a:ext uri="{FF2B5EF4-FFF2-40B4-BE49-F238E27FC236}">
                <a16:creationId xmlns:a16="http://schemas.microsoft.com/office/drawing/2014/main" id="{BD17A313-631F-4A93-844F-ED70F493F79B}"/>
              </a:ext>
            </a:extLst>
          </p:cNvPr>
          <p:cNvSpPr>
            <a:spLocks noGrp="1"/>
          </p:cNvSpPr>
          <p:nvPr>
            <p:ph idx="1"/>
          </p:nvPr>
        </p:nvSpPr>
        <p:spPr/>
        <p:txBody>
          <a:bodyPr/>
          <a:lstStyle/>
          <a:p>
            <a:endParaRPr lang="el-GR" dirty="0"/>
          </a:p>
        </p:txBody>
      </p:sp>
      <p:sp>
        <p:nvSpPr>
          <p:cNvPr id="4" name="Θέση ημερομηνίας 3">
            <a:extLst>
              <a:ext uri="{FF2B5EF4-FFF2-40B4-BE49-F238E27FC236}">
                <a16:creationId xmlns:a16="http://schemas.microsoft.com/office/drawing/2014/main" id="{FB85DE31-CE3E-4F95-AEF2-19E11C2901A3}"/>
              </a:ext>
            </a:extLst>
          </p:cNvPr>
          <p:cNvSpPr>
            <a:spLocks noGrp="1"/>
          </p:cNvSpPr>
          <p:nvPr>
            <p:ph type="dt" sz="half" idx="10"/>
          </p:nvPr>
        </p:nvSpPr>
        <p:spPr/>
        <p:txBody>
          <a:bodyPr/>
          <a:lstStyle/>
          <a:p>
            <a:fld id="{08A14D59-14D5-4D1E-86C9-D835B593CF28}" type="datetime1">
              <a:rPr lang="el-GR" smtClean="0"/>
              <a:t>4/5/2022</a:t>
            </a:fld>
            <a:endParaRPr lang="el-GR"/>
          </a:p>
        </p:txBody>
      </p:sp>
      <p:sp>
        <p:nvSpPr>
          <p:cNvPr id="5" name="Θέση αριθμού διαφάνειας 4">
            <a:extLst>
              <a:ext uri="{FF2B5EF4-FFF2-40B4-BE49-F238E27FC236}">
                <a16:creationId xmlns:a16="http://schemas.microsoft.com/office/drawing/2014/main" id="{D6C9135F-3673-4056-952B-EBE63BAD8103}"/>
              </a:ext>
            </a:extLst>
          </p:cNvPr>
          <p:cNvSpPr>
            <a:spLocks noGrp="1"/>
          </p:cNvSpPr>
          <p:nvPr>
            <p:ph type="sldNum" sz="quarter" idx="12"/>
          </p:nvPr>
        </p:nvSpPr>
        <p:spPr/>
        <p:txBody>
          <a:bodyPr/>
          <a:lstStyle/>
          <a:p>
            <a:fld id="{0422F922-4DA1-4E02-8BB9-5948E49598FC}" type="slidenum">
              <a:rPr lang="el-GR" smtClean="0"/>
              <a:t>23</a:t>
            </a:fld>
            <a:endParaRPr lang="el-GR"/>
          </a:p>
        </p:txBody>
      </p:sp>
      <p:pic>
        <p:nvPicPr>
          <p:cNvPr id="7" name="Εικόνα 6">
            <a:extLst>
              <a:ext uri="{FF2B5EF4-FFF2-40B4-BE49-F238E27FC236}">
                <a16:creationId xmlns:a16="http://schemas.microsoft.com/office/drawing/2014/main" id="{8CCD3F90-CEB7-4F87-9965-10D52C4737C4}"/>
              </a:ext>
            </a:extLst>
          </p:cNvPr>
          <p:cNvPicPr>
            <a:picLocks noChangeAspect="1"/>
          </p:cNvPicPr>
          <p:nvPr/>
        </p:nvPicPr>
        <p:blipFill>
          <a:blip r:embed="rId2"/>
          <a:stretch>
            <a:fillRect/>
          </a:stretch>
        </p:blipFill>
        <p:spPr>
          <a:xfrm>
            <a:off x="141215" y="1429383"/>
            <a:ext cx="7626062" cy="4166315"/>
          </a:xfrm>
          <a:prstGeom prst="rect">
            <a:avLst/>
          </a:prstGeom>
        </p:spPr>
      </p:pic>
      <p:pic>
        <p:nvPicPr>
          <p:cNvPr id="9" name="Εικόνα 8">
            <a:extLst>
              <a:ext uri="{FF2B5EF4-FFF2-40B4-BE49-F238E27FC236}">
                <a16:creationId xmlns:a16="http://schemas.microsoft.com/office/drawing/2014/main" id="{3DA9D1CC-3B87-48B8-9AF4-60422A3F8D7E}"/>
              </a:ext>
            </a:extLst>
          </p:cNvPr>
          <p:cNvPicPr>
            <a:picLocks noChangeAspect="1"/>
          </p:cNvPicPr>
          <p:nvPr/>
        </p:nvPicPr>
        <p:blipFill>
          <a:blip r:embed="rId3"/>
          <a:stretch>
            <a:fillRect/>
          </a:stretch>
        </p:blipFill>
        <p:spPr>
          <a:xfrm>
            <a:off x="7578671" y="1500913"/>
            <a:ext cx="4533074" cy="3427547"/>
          </a:xfrm>
          <a:prstGeom prst="rect">
            <a:avLst/>
          </a:prstGeom>
        </p:spPr>
      </p:pic>
    </p:spTree>
    <p:extLst>
      <p:ext uri="{BB962C8B-B14F-4D97-AF65-F5344CB8AC3E}">
        <p14:creationId xmlns:p14="http://schemas.microsoft.com/office/powerpoint/2010/main" val="3513552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8D2E30A-79F2-471C-B15F-F9F1D31D879E}"/>
              </a:ext>
            </a:extLst>
          </p:cNvPr>
          <p:cNvSpPr>
            <a:spLocks noGrp="1"/>
          </p:cNvSpPr>
          <p:nvPr>
            <p:ph type="title"/>
          </p:nvPr>
        </p:nvSpPr>
        <p:spPr>
          <a:xfrm>
            <a:off x="461639" y="286603"/>
            <a:ext cx="11381173" cy="1450757"/>
          </a:xfrm>
        </p:spPr>
        <p:txBody>
          <a:bodyPr>
            <a:noAutofit/>
          </a:bodyPr>
          <a:lstStyle/>
          <a:p>
            <a:r>
              <a:rPr lang="el-GR" sz="3600" dirty="0"/>
              <a:t>Μεγάλο κομμάτι των επενδύσεων: Γεωργικές ενισχύσεις  Σημαντικό τμήμα προσανατολίζεται σε καθαρές χρηματικές ενισχύσεις </a:t>
            </a:r>
          </a:p>
        </p:txBody>
      </p:sp>
      <p:pic>
        <p:nvPicPr>
          <p:cNvPr id="5" name="Θέση περιεχομένου 4">
            <a:extLst>
              <a:ext uri="{FF2B5EF4-FFF2-40B4-BE49-F238E27FC236}">
                <a16:creationId xmlns:a16="http://schemas.microsoft.com/office/drawing/2014/main" id="{419609B5-78C5-460A-A0F3-393DF831AFF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93315" y="1906014"/>
            <a:ext cx="6281522" cy="2825783"/>
          </a:xfrm>
        </p:spPr>
      </p:pic>
      <p:pic>
        <p:nvPicPr>
          <p:cNvPr id="9" name="Εικόνα 8">
            <a:extLst>
              <a:ext uri="{FF2B5EF4-FFF2-40B4-BE49-F238E27FC236}">
                <a16:creationId xmlns:a16="http://schemas.microsoft.com/office/drawing/2014/main" id="{C01CDD04-C3F9-48CE-A6D2-7470040F70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81" y="1812022"/>
            <a:ext cx="6281522" cy="4462943"/>
          </a:xfrm>
          <a:prstGeom prst="rect">
            <a:avLst/>
          </a:prstGeom>
        </p:spPr>
      </p:pic>
      <p:sp>
        <p:nvSpPr>
          <p:cNvPr id="10" name="TextBox 9">
            <a:extLst>
              <a:ext uri="{FF2B5EF4-FFF2-40B4-BE49-F238E27FC236}">
                <a16:creationId xmlns:a16="http://schemas.microsoft.com/office/drawing/2014/main" id="{D5EA4B5F-D95F-4631-9BC7-9689B284D1ED}"/>
              </a:ext>
            </a:extLst>
          </p:cNvPr>
          <p:cNvSpPr txBox="1"/>
          <p:nvPr/>
        </p:nvSpPr>
        <p:spPr>
          <a:xfrm>
            <a:off x="6400801" y="4731797"/>
            <a:ext cx="4793941" cy="646331"/>
          </a:xfrm>
          <a:prstGeom prst="rect">
            <a:avLst/>
          </a:prstGeom>
          <a:noFill/>
        </p:spPr>
        <p:txBody>
          <a:bodyPr wrap="square" rtlCol="0">
            <a:spAutoFit/>
          </a:bodyPr>
          <a:lstStyle/>
          <a:p>
            <a:r>
              <a:rPr lang="el-GR" dirty="0"/>
              <a:t>Μέχρι το 1999 μεγάλο κομμάτι των ενισχύσεων στην Ελλάδα διοχετεύονται στη Γεωργία</a:t>
            </a:r>
          </a:p>
        </p:txBody>
      </p:sp>
      <p:sp>
        <p:nvSpPr>
          <p:cNvPr id="3" name="Θέση ημερομηνίας 2">
            <a:extLst>
              <a:ext uri="{FF2B5EF4-FFF2-40B4-BE49-F238E27FC236}">
                <a16:creationId xmlns:a16="http://schemas.microsoft.com/office/drawing/2014/main" id="{41F1FEC2-ABC5-4666-80F6-37F221888DCB}"/>
              </a:ext>
            </a:extLst>
          </p:cNvPr>
          <p:cNvSpPr>
            <a:spLocks noGrp="1"/>
          </p:cNvSpPr>
          <p:nvPr>
            <p:ph type="dt" sz="half" idx="10"/>
          </p:nvPr>
        </p:nvSpPr>
        <p:spPr/>
        <p:txBody>
          <a:bodyPr/>
          <a:lstStyle/>
          <a:p>
            <a:fld id="{34ECF199-EF22-4DDA-BF31-C5735A9B75B8}" type="datetime1">
              <a:rPr lang="el-GR" smtClean="0"/>
              <a:t>4/5/2022</a:t>
            </a:fld>
            <a:endParaRPr lang="el-GR"/>
          </a:p>
        </p:txBody>
      </p:sp>
      <p:sp>
        <p:nvSpPr>
          <p:cNvPr id="4" name="Θέση αριθμού διαφάνειας 3">
            <a:extLst>
              <a:ext uri="{FF2B5EF4-FFF2-40B4-BE49-F238E27FC236}">
                <a16:creationId xmlns:a16="http://schemas.microsoft.com/office/drawing/2014/main" id="{CFCDDDE6-B6DE-4909-B9ED-2F5137504034}"/>
              </a:ext>
            </a:extLst>
          </p:cNvPr>
          <p:cNvSpPr>
            <a:spLocks noGrp="1"/>
          </p:cNvSpPr>
          <p:nvPr>
            <p:ph type="sldNum" sz="quarter" idx="12"/>
          </p:nvPr>
        </p:nvSpPr>
        <p:spPr/>
        <p:txBody>
          <a:bodyPr/>
          <a:lstStyle/>
          <a:p>
            <a:fld id="{0422F922-4DA1-4E02-8BB9-5948E49598FC}" type="slidenum">
              <a:rPr lang="el-GR" smtClean="0"/>
              <a:t>24</a:t>
            </a:fld>
            <a:endParaRPr lang="el-GR"/>
          </a:p>
        </p:txBody>
      </p:sp>
    </p:spTree>
    <p:extLst>
      <p:ext uri="{BB962C8B-B14F-4D97-AF65-F5344CB8AC3E}">
        <p14:creationId xmlns:p14="http://schemas.microsoft.com/office/powerpoint/2010/main" val="23543079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C6ED751-DF20-47E9-8926-A6C71E50A28A}"/>
              </a:ext>
            </a:extLst>
          </p:cNvPr>
          <p:cNvSpPr>
            <a:spLocks noGrp="1"/>
          </p:cNvSpPr>
          <p:nvPr>
            <p:ph type="title"/>
          </p:nvPr>
        </p:nvSpPr>
        <p:spPr>
          <a:xfrm>
            <a:off x="300065" y="544055"/>
            <a:ext cx="11763304" cy="1222601"/>
          </a:xfrm>
        </p:spPr>
        <p:txBody>
          <a:bodyPr>
            <a:normAutofit fontScale="90000"/>
          </a:bodyPr>
          <a:lstStyle/>
          <a:p>
            <a:r>
              <a:rPr lang="el-GR" dirty="0"/>
              <a:t>Πως κατανέμεται η δαπάνη των Πολιτικών Συνοχής στις προγραμματικές περιόδους στις χώρες Συνοχής και την Ελλάδα</a:t>
            </a:r>
          </a:p>
        </p:txBody>
      </p:sp>
      <p:pic>
        <p:nvPicPr>
          <p:cNvPr id="5" name="Θέση περιεχομένου 4">
            <a:extLst>
              <a:ext uri="{FF2B5EF4-FFF2-40B4-BE49-F238E27FC236}">
                <a16:creationId xmlns:a16="http://schemas.microsoft.com/office/drawing/2014/main" id="{82696FE0-1CE7-4CF8-BE1A-6EB07B53BE8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8259" y="1881772"/>
            <a:ext cx="5133417" cy="4022725"/>
          </a:xfrm>
        </p:spPr>
      </p:pic>
      <p:sp>
        <p:nvSpPr>
          <p:cNvPr id="3" name="Θέση ημερομηνίας 2">
            <a:extLst>
              <a:ext uri="{FF2B5EF4-FFF2-40B4-BE49-F238E27FC236}">
                <a16:creationId xmlns:a16="http://schemas.microsoft.com/office/drawing/2014/main" id="{45590B1D-E7E8-4FB4-ADD8-AD78D73C1A36}"/>
              </a:ext>
            </a:extLst>
          </p:cNvPr>
          <p:cNvSpPr>
            <a:spLocks noGrp="1"/>
          </p:cNvSpPr>
          <p:nvPr>
            <p:ph type="dt" sz="half" idx="10"/>
          </p:nvPr>
        </p:nvSpPr>
        <p:spPr/>
        <p:txBody>
          <a:bodyPr/>
          <a:lstStyle/>
          <a:p>
            <a:fld id="{6E7636B7-B241-4A63-A664-5A0671B7DDA8}" type="datetime1">
              <a:rPr lang="el-GR" smtClean="0"/>
              <a:t>4/5/2022</a:t>
            </a:fld>
            <a:endParaRPr lang="el-GR"/>
          </a:p>
        </p:txBody>
      </p:sp>
      <p:sp>
        <p:nvSpPr>
          <p:cNvPr id="4" name="Θέση αριθμού διαφάνειας 3">
            <a:extLst>
              <a:ext uri="{FF2B5EF4-FFF2-40B4-BE49-F238E27FC236}">
                <a16:creationId xmlns:a16="http://schemas.microsoft.com/office/drawing/2014/main" id="{ACC34840-6DD2-4B88-A3D8-B67741B8FF40}"/>
              </a:ext>
            </a:extLst>
          </p:cNvPr>
          <p:cNvSpPr>
            <a:spLocks noGrp="1"/>
          </p:cNvSpPr>
          <p:nvPr>
            <p:ph type="sldNum" sz="quarter" idx="12"/>
          </p:nvPr>
        </p:nvSpPr>
        <p:spPr/>
        <p:txBody>
          <a:bodyPr/>
          <a:lstStyle/>
          <a:p>
            <a:fld id="{0422F922-4DA1-4E02-8BB9-5948E49598FC}" type="slidenum">
              <a:rPr lang="el-GR" smtClean="0"/>
              <a:t>25</a:t>
            </a:fld>
            <a:endParaRPr lang="el-GR"/>
          </a:p>
        </p:txBody>
      </p:sp>
      <p:pic>
        <p:nvPicPr>
          <p:cNvPr id="8" name="Εικόνα 7">
            <a:extLst>
              <a:ext uri="{FF2B5EF4-FFF2-40B4-BE49-F238E27FC236}">
                <a16:creationId xmlns:a16="http://schemas.microsoft.com/office/drawing/2014/main" id="{4DC20DFC-3A67-443D-A4CC-6E1F499DD5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2933" y="2120170"/>
            <a:ext cx="6146109" cy="2693239"/>
          </a:xfrm>
          <a:prstGeom prst="rect">
            <a:avLst/>
          </a:prstGeom>
        </p:spPr>
      </p:pic>
    </p:spTree>
    <p:extLst>
      <p:ext uri="{BB962C8B-B14F-4D97-AF65-F5344CB8AC3E}">
        <p14:creationId xmlns:p14="http://schemas.microsoft.com/office/powerpoint/2010/main" val="41498075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38426CB-2537-4401-8130-725E35DD69B0}"/>
              </a:ext>
            </a:extLst>
          </p:cNvPr>
          <p:cNvSpPr>
            <a:spLocks noGrp="1"/>
          </p:cNvSpPr>
          <p:nvPr>
            <p:ph type="title"/>
          </p:nvPr>
        </p:nvSpPr>
        <p:spPr>
          <a:xfrm>
            <a:off x="1097280" y="286604"/>
            <a:ext cx="10058400" cy="906766"/>
          </a:xfrm>
        </p:spPr>
        <p:txBody>
          <a:bodyPr>
            <a:normAutofit fontScale="90000"/>
          </a:bodyPr>
          <a:lstStyle/>
          <a:p>
            <a:r>
              <a:rPr lang="el-GR" dirty="0"/>
              <a:t>Δείτε τη διαφορά προτεραιοτήτων που τίθεται σε Ελλάδα και Ανατολική Γερμανία</a:t>
            </a:r>
          </a:p>
        </p:txBody>
      </p:sp>
      <p:sp>
        <p:nvSpPr>
          <p:cNvPr id="3" name="Θέση περιεχομένου 2">
            <a:extLst>
              <a:ext uri="{FF2B5EF4-FFF2-40B4-BE49-F238E27FC236}">
                <a16:creationId xmlns:a16="http://schemas.microsoft.com/office/drawing/2014/main" id="{32C27A35-6D6E-43FA-BC66-E51AA1492E23}"/>
              </a:ext>
            </a:extLst>
          </p:cNvPr>
          <p:cNvSpPr>
            <a:spLocks noGrp="1"/>
          </p:cNvSpPr>
          <p:nvPr>
            <p:ph idx="1"/>
          </p:nvPr>
        </p:nvSpPr>
        <p:spPr/>
        <p:txBody>
          <a:bodyPr/>
          <a:lstStyle/>
          <a:p>
            <a:endParaRPr lang="el-GR"/>
          </a:p>
        </p:txBody>
      </p:sp>
      <p:sp>
        <p:nvSpPr>
          <p:cNvPr id="4" name="Θέση ημερομηνίας 3">
            <a:extLst>
              <a:ext uri="{FF2B5EF4-FFF2-40B4-BE49-F238E27FC236}">
                <a16:creationId xmlns:a16="http://schemas.microsoft.com/office/drawing/2014/main" id="{8FCBBFE0-2687-4980-9564-90C16D57E234}"/>
              </a:ext>
            </a:extLst>
          </p:cNvPr>
          <p:cNvSpPr>
            <a:spLocks noGrp="1"/>
          </p:cNvSpPr>
          <p:nvPr>
            <p:ph type="dt" sz="half" idx="10"/>
          </p:nvPr>
        </p:nvSpPr>
        <p:spPr/>
        <p:txBody>
          <a:bodyPr/>
          <a:lstStyle/>
          <a:p>
            <a:fld id="{08A14D59-14D5-4D1E-86C9-D835B593CF28}" type="datetime1">
              <a:rPr lang="el-GR" smtClean="0"/>
              <a:t>4/5/2022</a:t>
            </a:fld>
            <a:endParaRPr lang="el-GR"/>
          </a:p>
        </p:txBody>
      </p:sp>
      <p:sp>
        <p:nvSpPr>
          <p:cNvPr id="5" name="Θέση αριθμού διαφάνειας 4">
            <a:extLst>
              <a:ext uri="{FF2B5EF4-FFF2-40B4-BE49-F238E27FC236}">
                <a16:creationId xmlns:a16="http://schemas.microsoft.com/office/drawing/2014/main" id="{D6E743B0-B162-4236-A3AE-4A3B2232B64E}"/>
              </a:ext>
            </a:extLst>
          </p:cNvPr>
          <p:cNvSpPr>
            <a:spLocks noGrp="1"/>
          </p:cNvSpPr>
          <p:nvPr>
            <p:ph type="sldNum" sz="quarter" idx="12"/>
          </p:nvPr>
        </p:nvSpPr>
        <p:spPr/>
        <p:txBody>
          <a:bodyPr/>
          <a:lstStyle/>
          <a:p>
            <a:fld id="{0422F922-4DA1-4E02-8BB9-5948E49598FC}" type="slidenum">
              <a:rPr lang="el-GR" smtClean="0"/>
              <a:t>26</a:t>
            </a:fld>
            <a:endParaRPr lang="el-GR"/>
          </a:p>
        </p:txBody>
      </p:sp>
      <p:pic>
        <p:nvPicPr>
          <p:cNvPr id="7" name="Εικόνα 6">
            <a:extLst>
              <a:ext uri="{FF2B5EF4-FFF2-40B4-BE49-F238E27FC236}">
                <a16:creationId xmlns:a16="http://schemas.microsoft.com/office/drawing/2014/main" id="{03E82683-970D-483C-9D0E-F8CC0F0A9B99}"/>
              </a:ext>
            </a:extLst>
          </p:cNvPr>
          <p:cNvPicPr>
            <a:picLocks noChangeAspect="1"/>
          </p:cNvPicPr>
          <p:nvPr/>
        </p:nvPicPr>
        <p:blipFill>
          <a:blip r:embed="rId2"/>
          <a:stretch>
            <a:fillRect/>
          </a:stretch>
        </p:blipFill>
        <p:spPr>
          <a:xfrm>
            <a:off x="854298" y="1394138"/>
            <a:ext cx="10483403" cy="4069724"/>
          </a:xfrm>
          <a:prstGeom prst="rect">
            <a:avLst/>
          </a:prstGeom>
        </p:spPr>
      </p:pic>
    </p:spTree>
    <p:extLst>
      <p:ext uri="{BB962C8B-B14F-4D97-AF65-F5344CB8AC3E}">
        <p14:creationId xmlns:p14="http://schemas.microsoft.com/office/powerpoint/2010/main" val="27096819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725D212-B994-4001-8518-51B24754F44A}"/>
              </a:ext>
            </a:extLst>
          </p:cNvPr>
          <p:cNvSpPr>
            <a:spLocks noGrp="1"/>
          </p:cNvSpPr>
          <p:nvPr>
            <p:ph type="title"/>
          </p:nvPr>
        </p:nvSpPr>
        <p:spPr/>
        <p:txBody>
          <a:bodyPr/>
          <a:lstStyle/>
          <a:p>
            <a:r>
              <a:rPr lang="el-GR" dirty="0"/>
              <a:t>Εφαρμογή της πολιτικής για την ανάπτυξη του Ελληνικού κράτους</a:t>
            </a:r>
          </a:p>
        </p:txBody>
      </p:sp>
      <p:sp>
        <p:nvSpPr>
          <p:cNvPr id="3" name="Θέση περιεχομένου 2">
            <a:extLst>
              <a:ext uri="{FF2B5EF4-FFF2-40B4-BE49-F238E27FC236}">
                <a16:creationId xmlns:a16="http://schemas.microsoft.com/office/drawing/2014/main" id="{8BDF13FD-5694-429E-AC77-34362DD8B576}"/>
              </a:ext>
            </a:extLst>
          </p:cNvPr>
          <p:cNvSpPr>
            <a:spLocks noGrp="1"/>
          </p:cNvSpPr>
          <p:nvPr>
            <p:ph idx="1"/>
          </p:nvPr>
        </p:nvSpPr>
        <p:spPr>
          <a:xfrm>
            <a:off x="838200" y="1825625"/>
            <a:ext cx="10942468" cy="4351338"/>
          </a:xfrm>
        </p:spPr>
        <p:txBody>
          <a:bodyPr/>
          <a:lstStyle/>
          <a:p>
            <a:r>
              <a:rPr lang="el-GR" dirty="0"/>
              <a:t>Για το σχεδιασμό της πολιτικής και τη διάθεση πόρων δείτε πίνακες 3.5-3.16 του βιβλίου</a:t>
            </a:r>
          </a:p>
          <a:p>
            <a:r>
              <a:rPr lang="el-GR" dirty="0"/>
              <a:t>Δείτε ένα πιο πρόσφατο παράδειγμα στο </a:t>
            </a:r>
            <a:r>
              <a:rPr lang="en-US" dirty="0">
                <a:hlinkClick r:id="rId2"/>
              </a:rPr>
              <a:t>https://anaptyxi.gov.gr/el-gr/</a:t>
            </a:r>
            <a:r>
              <a:rPr lang="el-GR" dirty="0"/>
              <a:t> </a:t>
            </a:r>
          </a:p>
          <a:p>
            <a:r>
              <a:rPr lang="el-GR" dirty="0"/>
              <a:t>Όπου παρουσιάζεται το ΕΣΠΑ 2014-2020, τα εγκεκριμένε έργα σε ολόκληρη τη χώρα, οι θεματικοί στόχοι (των οποίων γίνεται ανάλυση) και η διαχρονική απορρόφηση των κονδυλίων</a:t>
            </a:r>
          </a:p>
          <a:p>
            <a:endParaRPr lang="el-GR" dirty="0"/>
          </a:p>
          <a:p>
            <a:r>
              <a:rPr lang="el-GR" dirty="0"/>
              <a:t>Για αποτελέσματα των αξιολογήσεων δείτε πίνακας 3.23 του βιβλίου</a:t>
            </a:r>
          </a:p>
        </p:txBody>
      </p:sp>
      <p:sp>
        <p:nvSpPr>
          <p:cNvPr id="4" name="Θέση ημερομηνίας 3">
            <a:extLst>
              <a:ext uri="{FF2B5EF4-FFF2-40B4-BE49-F238E27FC236}">
                <a16:creationId xmlns:a16="http://schemas.microsoft.com/office/drawing/2014/main" id="{B6DF5F37-80C0-4678-819B-6E5AFAB7A404}"/>
              </a:ext>
            </a:extLst>
          </p:cNvPr>
          <p:cNvSpPr>
            <a:spLocks noGrp="1"/>
          </p:cNvSpPr>
          <p:nvPr>
            <p:ph type="dt" sz="half" idx="10"/>
          </p:nvPr>
        </p:nvSpPr>
        <p:spPr/>
        <p:txBody>
          <a:bodyPr/>
          <a:lstStyle/>
          <a:p>
            <a:fld id="{DFF5963D-CEF0-420E-91C3-F7F72B9714F1}" type="datetime1">
              <a:rPr lang="el-GR" smtClean="0"/>
              <a:t>4/5/2022</a:t>
            </a:fld>
            <a:endParaRPr lang="el-GR"/>
          </a:p>
        </p:txBody>
      </p:sp>
      <p:sp>
        <p:nvSpPr>
          <p:cNvPr id="5" name="Θέση αριθμού διαφάνειας 4">
            <a:extLst>
              <a:ext uri="{FF2B5EF4-FFF2-40B4-BE49-F238E27FC236}">
                <a16:creationId xmlns:a16="http://schemas.microsoft.com/office/drawing/2014/main" id="{431F3BEA-A229-4775-B515-5FA92573CFBD}"/>
              </a:ext>
            </a:extLst>
          </p:cNvPr>
          <p:cNvSpPr>
            <a:spLocks noGrp="1"/>
          </p:cNvSpPr>
          <p:nvPr>
            <p:ph type="sldNum" sz="quarter" idx="12"/>
          </p:nvPr>
        </p:nvSpPr>
        <p:spPr/>
        <p:txBody>
          <a:bodyPr/>
          <a:lstStyle/>
          <a:p>
            <a:fld id="{0422F922-4DA1-4E02-8BB9-5948E49598FC}" type="slidenum">
              <a:rPr lang="el-GR" smtClean="0"/>
              <a:t>27</a:t>
            </a:fld>
            <a:endParaRPr lang="el-GR"/>
          </a:p>
        </p:txBody>
      </p:sp>
    </p:spTree>
    <p:extLst>
      <p:ext uri="{BB962C8B-B14F-4D97-AF65-F5344CB8AC3E}">
        <p14:creationId xmlns:p14="http://schemas.microsoft.com/office/powerpoint/2010/main" val="3281238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68AD743-1139-4364-9DEB-2F32B528BB91}"/>
              </a:ext>
            </a:extLst>
          </p:cNvPr>
          <p:cNvSpPr>
            <a:spLocks noGrp="1"/>
          </p:cNvSpPr>
          <p:nvPr>
            <p:ph type="title"/>
          </p:nvPr>
        </p:nvSpPr>
        <p:spPr>
          <a:xfrm>
            <a:off x="206644" y="263287"/>
            <a:ext cx="11778712" cy="581302"/>
          </a:xfrm>
        </p:spPr>
        <p:txBody>
          <a:bodyPr>
            <a:noAutofit/>
          </a:bodyPr>
          <a:lstStyle/>
          <a:p>
            <a:r>
              <a:rPr lang="el-GR" sz="2800" b="1" dirty="0"/>
              <a:t>Ετήσια μέση δαπάνη, κατανομή ανά κατηγορία και κλάδο ενίσχυσης, 2000-6 και 2017-13</a:t>
            </a:r>
          </a:p>
        </p:txBody>
      </p:sp>
      <p:sp>
        <p:nvSpPr>
          <p:cNvPr id="3" name="Θέση περιεχομένου 2">
            <a:extLst>
              <a:ext uri="{FF2B5EF4-FFF2-40B4-BE49-F238E27FC236}">
                <a16:creationId xmlns:a16="http://schemas.microsoft.com/office/drawing/2014/main" id="{DDDB715F-677B-4F1B-B8D6-F3DBE4BA977B}"/>
              </a:ext>
            </a:extLst>
          </p:cNvPr>
          <p:cNvSpPr>
            <a:spLocks noGrp="1"/>
          </p:cNvSpPr>
          <p:nvPr>
            <p:ph idx="1"/>
          </p:nvPr>
        </p:nvSpPr>
        <p:spPr>
          <a:xfrm>
            <a:off x="9694416" y="1339647"/>
            <a:ext cx="2377215" cy="4758935"/>
          </a:xfrm>
        </p:spPr>
        <p:txBody>
          <a:bodyPr>
            <a:normAutofit fontScale="55000" lnSpcReduction="20000"/>
          </a:bodyPr>
          <a:lstStyle/>
          <a:p>
            <a:r>
              <a:rPr lang="el-GR" dirty="0"/>
              <a:t>Περιορισμένη η σημασία που δίνεται στις παραγωγή και την αναβάθμιση του παραγωγικού περιβάλλοντος.</a:t>
            </a:r>
          </a:p>
          <a:p>
            <a:r>
              <a:rPr lang="el-GR" b="1" i="1" dirty="0"/>
              <a:t>Σημείωση: </a:t>
            </a:r>
            <a:r>
              <a:rPr lang="el-GR" dirty="0"/>
              <a:t>Πίσω από τη βελτίωση των υποδομών κρύβεται ο κλάδος των μηχανικών και ένα σημαντικό κομμάτι της παραγωγής. Ωστόσο αυτό δεν είναι εξαγώγιμο</a:t>
            </a:r>
          </a:p>
          <a:p>
            <a:r>
              <a:rPr lang="el-GR" dirty="0"/>
              <a:t>Η συσπείρωση επιχειρηματικών και επαγγελματικών συμφερόντων  πίσω από τις κατασκευές και τα έργα υποδομών ως αιτία για την κατανομή δαπανών</a:t>
            </a:r>
          </a:p>
        </p:txBody>
      </p:sp>
      <p:sp>
        <p:nvSpPr>
          <p:cNvPr id="4" name="Θέση ημερομηνίας 3">
            <a:extLst>
              <a:ext uri="{FF2B5EF4-FFF2-40B4-BE49-F238E27FC236}">
                <a16:creationId xmlns:a16="http://schemas.microsoft.com/office/drawing/2014/main" id="{90216F8C-EBC6-4F89-9083-D3BDD25C5E69}"/>
              </a:ext>
            </a:extLst>
          </p:cNvPr>
          <p:cNvSpPr>
            <a:spLocks noGrp="1"/>
          </p:cNvSpPr>
          <p:nvPr>
            <p:ph type="dt" sz="half" idx="10"/>
          </p:nvPr>
        </p:nvSpPr>
        <p:spPr/>
        <p:txBody>
          <a:bodyPr/>
          <a:lstStyle/>
          <a:p>
            <a:fld id="{08A14D59-14D5-4D1E-86C9-D835B593CF28}" type="datetime1">
              <a:rPr lang="el-GR" smtClean="0"/>
              <a:t>4/5/2022</a:t>
            </a:fld>
            <a:endParaRPr lang="el-GR"/>
          </a:p>
        </p:txBody>
      </p:sp>
      <p:sp>
        <p:nvSpPr>
          <p:cNvPr id="5" name="Θέση αριθμού διαφάνειας 4">
            <a:extLst>
              <a:ext uri="{FF2B5EF4-FFF2-40B4-BE49-F238E27FC236}">
                <a16:creationId xmlns:a16="http://schemas.microsoft.com/office/drawing/2014/main" id="{DCF99776-7B7F-40EC-A5A3-3B19F1DFE570}"/>
              </a:ext>
            </a:extLst>
          </p:cNvPr>
          <p:cNvSpPr>
            <a:spLocks noGrp="1"/>
          </p:cNvSpPr>
          <p:nvPr>
            <p:ph type="sldNum" sz="quarter" idx="12"/>
          </p:nvPr>
        </p:nvSpPr>
        <p:spPr/>
        <p:txBody>
          <a:bodyPr/>
          <a:lstStyle/>
          <a:p>
            <a:fld id="{0422F922-4DA1-4E02-8BB9-5948E49598FC}" type="slidenum">
              <a:rPr lang="el-GR" smtClean="0"/>
              <a:t>28</a:t>
            </a:fld>
            <a:endParaRPr lang="el-GR"/>
          </a:p>
        </p:txBody>
      </p:sp>
      <p:pic>
        <p:nvPicPr>
          <p:cNvPr id="7" name="Εικόνα 6">
            <a:extLst>
              <a:ext uri="{FF2B5EF4-FFF2-40B4-BE49-F238E27FC236}">
                <a16:creationId xmlns:a16="http://schemas.microsoft.com/office/drawing/2014/main" id="{29C205E3-206D-49D4-A097-3D09BDD43E1C}"/>
              </a:ext>
            </a:extLst>
          </p:cNvPr>
          <p:cNvPicPr>
            <a:picLocks noChangeAspect="1"/>
          </p:cNvPicPr>
          <p:nvPr/>
        </p:nvPicPr>
        <p:blipFill>
          <a:blip r:embed="rId2"/>
          <a:stretch>
            <a:fillRect/>
          </a:stretch>
        </p:blipFill>
        <p:spPr>
          <a:xfrm>
            <a:off x="333214" y="1083926"/>
            <a:ext cx="9521000" cy="5261020"/>
          </a:xfrm>
          <a:prstGeom prst="rect">
            <a:avLst/>
          </a:prstGeom>
        </p:spPr>
      </p:pic>
    </p:spTree>
    <p:extLst>
      <p:ext uri="{BB962C8B-B14F-4D97-AF65-F5344CB8AC3E}">
        <p14:creationId xmlns:p14="http://schemas.microsoft.com/office/powerpoint/2010/main" val="30250724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C69949A-AC05-4D06-9B89-098ECCE8520D}"/>
              </a:ext>
            </a:extLst>
          </p:cNvPr>
          <p:cNvSpPr>
            <a:spLocks noGrp="1"/>
          </p:cNvSpPr>
          <p:nvPr>
            <p:ph type="title"/>
          </p:nvPr>
        </p:nvSpPr>
        <p:spPr>
          <a:xfrm>
            <a:off x="5593080" y="269965"/>
            <a:ext cx="5905500" cy="1059180"/>
          </a:xfrm>
        </p:spPr>
        <p:txBody>
          <a:bodyPr>
            <a:normAutofit fontScale="90000"/>
          </a:bodyPr>
          <a:lstStyle/>
          <a:p>
            <a:r>
              <a:rPr lang="el-GR" sz="3600" dirty="0"/>
              <a:t>Μεγάλη υστέρηση/πρόβλημα </a:t>
            </a:r>
            <a:br>
              <a:rPr lang="el-GR" sz="3600" dirty="0"/>
            </a:br>
            <a:r>
              <a:rPr lang="el-GR" sz="3600" dirty="0"/>
              <a:t>στην απορρόφηση των κονδυλίων</a:t>
            </a:r>
          </a:p>
        </p:txBody>
      </p:sp>
      <p:pic>
        <p:nvPicPr>
          <p:cNvPr id="5" name="Θέση περιεχομένου 4">
            <a:extLst>
              <a:ext uri="{FF2B5EF4-FFF2-40B4-BE49-F238E27FC236}">
                <a16:creationId xmlns:a16="http://schemas.microsoft.com/office/drawing/2014/main" id="{A8E4DE0A-6B9E-4F5D-BE6D-4193267B2BF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9560" y="899160"/>
            <a:ext cx="5102003" cy="5274629"/>
          </a:xfrm>
        </p:spPr>
      </p:pic>
      <p:sp>
        <p:nvSpPr>
          <p:cNvPr id="6" name="TextBox 5">
            <a:extLst>
              <a:ext uri="{FF2B5EF4-FFF2-40B4-BE49-F238E27FC236}">
                <a16:creationId xmlns:a16="http://schemas.microsoft.com/office/drawing/2014/main" id="{CC3EA8C5-006A-4967-A59C-F7D924CF15C3}"/>
              </a:ext>
            </a:extLst>
          </p:cNvPr>
          <p:cNvSpPr txBox="1"/>
          <p:nvPr/>
        </p:nvSpPr>
        <p:spPr>
          <a:xfrm>
            <a:off x="5391563" y="1792472"/>
            <a:ext cx="6642594" cy="4524315"/>
          </a:xfrm>
          <a:prstGeom prst="rect">
            <a:avLst/>
          </a:prstGeom>
          <a:noFill/>
        </p:spPr>
        <p:txBody>
          <a:bodyPr wrap="square" rtlCol="0">
            <a:spAutoFit/>
          </a:bodyPr>
          <a:lstStyle/>
          <a:p>
            <a:pPr marL="285750" indent="-285750">
              <a:buFont typeface="Arial" panose="020B0604020202020204" pitchFamily="34" charset="0"/>
              <a:buChar char="•"/>
            </a:pPr>
            <a:r>
              <a:rPr lang="el-GR" dirty="0"/>
              <a:t>Σε όλα τα εκτελούμενα προγράμματα για την περίοδο 2000-2006, μέχρι το Σεπτέμβριο του, η χώρα μας δεν είχε απορροφήσει ούτε το 50% των διατιθέμενων πόρων</a:t>
            </a:r>
          </a:p>
          <a:p>
            <a:endParaRPr lang="el-GR" dirty="0"/>
          </a:p>
          <a:p>
            <a:pPr marL="285750" indent="-285750">
              <a:buFont typeface="Arial" panose="020B0604020202020204" pitchFamily="34" charset="0"/>
              <a:buChar char="•"/>
            </a:pPr>
            <a:r>
              <a:rPr lang="el-GR" dirty="0"/>
              <a:t>Το παράδειγμα είναι </a:t>
            </a:r>
            <a:r>
              <a:rPr lang="el-GR" b="1" i="1" dirty="0"/>
              <a:t>ενδεικτικό</a:t>
            </a:r>
            <a:r>
              <a:rPr lang="el-GR" dirty="0"/>
              <a:t> </a:t>
            </a:r>
          </a:p>
          <a:p>
            <a:endParaRPr lang="el-GR" dirty="0"/>
          </a:p>
          <a:p>
            <a:pPr marL="285750" indent="-285750">
              <a:buFont typeface="Arial" panose="020B0604020202020204" pitchFamily="34" charset="0"/>
              <a:buChar char="•"/>
            </a:pPr>
            <a:r>
              <a:rPr lang="el-GR" dirty="0"/>
              <a:t>Επίσης, δεν έχει μελετηθεί σε ποια έτη καταγράφεται η εθνική (δημόσια) συμμετοχή/δαπάνη</a:t>
            </a:r>
          </a:p>
          <a:p>
            <a:endParaRPr lang="el-GR" dirty="0"/>
          </a:p>
          <a:p>
            <a:pPr marL="285750" indent="-285750">
              <a:buFont typeface="Arial" panose="020B0604020202020204" pitchFamily="34" charset="0"/>
              <a:buChar char="•"/>
            </a:pPr>
            <a:r>
              <a:rPr lang="el-GR" dirty="0"/>
              <a:t>Το πρόβλημα συνδέεται με τις διαρκείς αλλαγές που χρειάζεται να γίνουν σε φορείς και θεσμούς που θα υλοποιήσουν τα έργα και στην ανάγκη εξοικείωσης με τις νέες πολιτικές που εισάγονται</a:t>
            </a:r>
          </a:p>
          <a:p>
            <a:endParaRPr lang="el-GR" dirty="0"/>
          </a:p>
          <a:p>
            <a:pPr marL="285750" indent="-285750">
              <a:buFont typeface="Arial" panose="020B0604020202020204" pitchFamily="34" charset="0"/>
              <a:buChar char="•"/>
            </a:pPr>
            <a:r>
              <a:rPr lang="el-GR" dirty="0"/>
              <a:t>Δείτε πόσο χαμηλά βρίσκεται το πρόγραμμα για την Ανταγωνιστικότητα, την περίοδο που ήταν απολύτως αναγκαίο να έχει σχεδόν ολοκληρωθεί (λόγω της ένταξης στην ΟΝΕ)</a:t>
            </a:r>
          </a:p>
        </p:txBody>
      </p:sp>
      <p:sp>
        <p:nvSpPr>
          <p:cNvPr id="7" name="Θέση ημερομηνίας 6">
            <a:extLst>
              <a:ext uri="{FF2B5EF4-FFF2-40B4-BE49-F238E27FC236}">
                <a16:creationId xmlns:a16="http://schemas.microsoft.com/office/drawing/2014/main" id="{833DDA19-0C25-45CD-BEE3-31163506D809}"/>
              </a:ext>
            </a:extLst>
          </p:cNvPr>
          <p:cNvSpPr>
            <a:spLocks noGrp="1"/>
          </p:cNvSpPr>
          <p:nvPr>
            <p:ph type="dt" sz="half" idx="10"/>
          </p:nvPr>
        </p:nvSpPr>
        <p:spPr/>
        <p:txBody>
          <a:bodyPr/>
          <a:lstStyle/>
          <a:p>
            <a:fld id="{F7E7487C-3061-4A16-9B67-EF122C1FAC5B}" type="datetime1">
              <a:rPr lang="el-GR" smtClean="0"/>
              <a:t>4/5/2022</a:t>
            </a:fld>
            <a:endParaRPr lang="el-GR"/>
          </a:p>
        </p:txBody>
      </p:sp>
      <p:sp>
        <p:nvSpPr>
          <p:cNvPr id="8" name="Θέση αριθμού διαφάνειας 7">
            <a:extLst>
              <a:ext uri="{FF2B5EF4-FFF2-40B4-BE49-F238E27FC236}">
                <a16:creationId xmlns:a16="http://schemas.microsoft.com/office/drawing/2014/main" id="{2034E3CB-6985-46DA-8438-B3D4CFA74403}"/>
              </a:ext>
            </a:extLst>
          </p:cNvPr>
          <p:cNvSpPr>
            <a:spLocks noGrp="1"/>
          </p:cNvSpPr>
          <p:nvPr>
            <p:ph type="sldNum" sz="quarter" idx="12"/>
          </p:nvPr>
        </p:nvSpPr>
        <p:spPr/>
        <p:txBody>
          <a:bodyPr/>
          <a:lstStyle/>
          <a:p>
            <a:fld id="{0422F922-4DA1-4E02-8BB9-5948E49598FC}" type="slidenum">
              <a:rPr lang="el-GR" smtClean="0"/>
              <a:t>29</a:t>
            </a:fld>
            <a:endParaRPr lang="el-GR"/>
          </a:p>
        </p:txBody>
      </p:sp>
    </p:spTree>
    <p:extLst>
      <p:ext uri="{BB962C8B-B14F-4D97-AF65-F5344CB8AC3E}">
        <p14:creationId xmlns:p14="http://schemas.microsoft.com/office/powerpoint/2010/main" val="3299738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E3B707D-DE4D-445E-8544-9163E9346136}"/>
              </a:ext>
            </a:extLst>
          </p:cNvPr>
          <p:cNvSpPr>
            <a:spLocks noGrp="1"/>
          </p:cNvSpPr>
          <p:nvPr>
            <p:ph type="title"/>
          </p:nvPr>
        </p:nvSpPr>
        <p:spPr>
          <a:xfrm>
            <a:off x="1097280" y="286604"/>
            <a:ext cx="10058400" cy="1071680"/>
          </a:xfrm>
        </p:spPr>
        <p:txBody>
          <a:bodyPr/>
          <a:lstStyle/>
          <a:p>
            <a:r>
              <a:rPr lang="el-GR" dirty="0"/>
              <a:t>Τα Ομόλογα – ως δείκτες </a:t>
            </a:r>
          </a:p>
        </p:txBody>
      </p:sp>
      <p:sp>
        <p:nvSpPr>
          <p:cNvPr id="3" name="Θέση περιεχομένου 2">
            <a:extLst>
              <a:ext uri="{FF2B5EF4-FFF2-40B4-BE49-F238E27FC236}">
                <a16:creationId xmlns:a16="http://schemas.microsoft.com/office/drawing/2014/main" id="{0B0EF639-99DC-4F8D-9EDE-A9C16AD0A7A5}"/>
              </a:ext>
            </a:extLst>
          </p:cNvPr>
          <p:cNvSpPr>
            <a:spLocks noGrp="1"/>
          </p:cNvSpPr>
          <p:nvPr>
            <p:ph idx="1"/>
          </p:nvPr>
        </p:nvSpPr>
        <p:spPr>
          <a:xfrm>
            <a:off x="6942337" y="1937714"/>
            <a:ext cx="4664125" cy="3942640"/>
          </a:xfrm>
        </p:spPr>
        <p:txBody>
          <a:bodyPr/>
          <a:lstStyle/>
          <a:p>
            <a:r>
              <a:rPr lang="el-GR" dirty="0"/>
              <a:t>Απόκλιση από τα Γερμανικά ομόλογα (ως δείκτης με καλύτερη απόδοση), τόσο στο διετίας όσο και στο δεκαετίας, κατά την περίοδο 2007-2011</a:t>
            </a:r>
          </a:p>
          <a:p>
            <a:endParaRPr lang="el-GR" dirty="0"/>
          </a:p>
        </p:txBody>
      </p:sp>
      <p:sp>
        <p:nvSpPr>
          <p:cNvPr id="4" name="Θέση ημερομηνίας 3">
            <a:extLst>
              <a:ext uri="{FF2B5EF4-FFF2-40B4-BE49-F238E27FC236}">
                <a16:creationId xmlns:a16="http://schemas.microsoft.com/office/drawing/2014/main" id="{9EE54DEA-EA0E-43D7-A8DF-DC84E132B5F8}"/>
              </a:ext>
            </a:extLst>
          </p:cNvPr>
          <p:cNvSpPr>
            <a:spLocks noGrp="1"/>
          </p:cNvSpPr>
          <p:nvPr>
            <p:ph type="dt" sz="half" idx="10"/>
          </p:nvPr>
        </p:nvSpPr>
        <p:spPr/>
        <p:txBody>
          <a:bodyPr/>
          <a:lstStyle/>
          <a:p>
            <a:fld id="{08A14D59-14D5-4D1E-86C9-D835B593CF28}" type="datetime1">
              <a:rPr lang="el-GR" smtClean="0"/>
              <a:t>4/5/2022</a:t>
            </a:fld>
            <a:endParaRPr lang="el-GR"/>
          </a:p>
        </p:txBody>
      </p:sp>
      <p:sp>
        <p:nvSpPr>
          <p:cNvPr id="5" name="Θέση αριθμού διαφάνειας 4">
            <a:extLst>
              <a:ext uri="{FF2B5EF4-FFF2-40B4-BE49-F238E27FC236}">
                <a16:creationId xmlns:a16="http://schemas.microsoft.com/office/drawing/2014/main" id="{BB74CA85-BD86-4AAD-B77A-96F9A5A3C1BE}"/>
              </a:ext>
            </a:extLst>
          </p:cNvPr>
          <p:cNvSpPr>
            <a:spLocks noGrp="1"/>
          </p:cNvSpPr>
          <p:nvPr>
            <p:ph type="sldNum" sz="quarter" idx="12"/>
          </p:nvPr>
        </p:nvSpPr>
        <p:spPr/>
        <p:txBody>
          <a:bodyPr/>
          <a:lstStyle/>
          <a:p>
            <a:fld id="{0422F922-4DA1-4E02-8BB9-5948E49598FC}" type="slidenum">
              <a:rPr lang="el-GR" smtClean="0"/>
              <a:t>3</a:t>
            </a:fld>
            <a:endParaRPr lang="el-GR"/>
          </a:p>
        </p:txBody>
      </p:sp>
      <p:pic>
        <p:nvPicPr>
          <p:cNvPr id="7" name="Εικόνα 6">
            <a:extLst>
              <a:ext uri="{FF2B5EF4-FFF2-40B4-BE49-F238E27FC236}">
                <a16:creationId xmlns:a16="http://schemas.microsoft.com/office/drawing/2014/main" id="{844E4E26-1A76-4484-A755-11F4D84AB65A}"/>
              </a:ext>
            </a:extLst>
          </p:cNvPr>
          <p:cNvPicPr>
            <a:picLocks noChangeAspect="1"/>
          </p:cNvPicPr>
          <p:nvPr/>
        </p:nvPicPr>
        <p:blipFill>
          <a:blip r:embed="rId2"/>
          <a:stretch>
            <a:fillRect/>
          </a:stretch>
        </p:blipFill>
        <p:spPr>
          <a:xfrm>
            <a:off x="106533" y="2130642"/>
            <a:ext cx="3116790" cy="2978256"/>
          </a:xfrm>
          <a:prstGeom prst="rect">
            <a:avLst/>
          </a:prstGeom>
        </p:spPr>
      </p:pic>
      <p:pic>
        <p:nvPicPr>
          <p:cNvPr id="9" name="Εικόνα 8">
            <a:extLst>
              <a:ext uri="{FF2B5EF4-FFF2-40B4-BE49-F238E27FC236}">
                <a16:creationId xmlns:a16="http://schemas.microsoft.com/office/drawing/2014/main" id="{A376AA4B-5084-468C-AB67-672CE21472CE}"/>
              </a:ext>
            </a:extLst>
          </p:cNvPr>
          <p:cNvPicPr>
            <a:picLocks noChangeAspect="1"/>
          </p:cNvPicPr>
          <p:nvPr/>
        </p:nvPicPr>
        <p:blipFill>
          <a:blip r:embed="rId3"/>
          <a:stretch>
            <a:fillRect/>
          </a:stretch>
        </p:blipFill>
        <p:spPr>
          <a:xfrm>
            <a:off x="3569551" y="2146878"/>
            <a:ext cx="3026558" cy="2911874"/>
          </a:xfrm>
          <a:prstGeom prst="rect">
            <a:avLst/>
          </a:prstGeom>
        </p:spPr>
      </p:pic>
      <p:sp>
        <p:nvSpPr>
          <p:cNvPr id="10" name="TextBox 9">
            <a:extLst>
              <a:ext uri="{FF2B5EF4-FFF2-40B4-BE49-F238E27FC236}">
                <a16:creationId xmlns:a16="http://schemas.microsoft.com/office/drawing/2014/main" id="{55A8A8E5-4156-4595-ABBC-3499C7102D11}"/>
              </a:ext>
            </a:extLst>
          </p:cNvPr>
          <p:cNvSpPr txBox="1"/>
          <p:nvPr/>
        </p:nvSpPr>
        <p:spPr>
          <a:xfrm>
            <a:off x="841180" y="5897492"/>
            <a:ext cx="4222793" cy="369332"/>
          </a:xfrm>
          <a:prstGeom prst="rect">
            <a:avLst/>
          </a:prstGeom>
          <a:noFill/>
        </p:spPr>
        <p:txBody>
          <a:bodyPr wrap="square" rtlCol="0">
            <a:spAutoFit/>
          </a:bodyPr>
          <a:lstStyle/>
          <a:p>
            <a:r>
              <a:rPr lang="en-US" dirty="0"/>
              <a:t>IMF, July 2011</a:t>
            </a:r>
            <a:endParaRPr lang="el-GR" dirty="0"/>
          </a:p>
        </p:txBody>
      </p:sp>
    </p:spTree>
    <p:extLst>
      <p:ext uri="{BB962C8B-B14F-4D97-AF65-F5344CB8AC3E}">
        <p14:creationId xmlns:p14="http://schemas.microsoft.com/office/powerpoint/2010/main" val="15229408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D016403-E3FE-4176-A8D2-0844CCFCF45E}"/>
              </a:ext>
            </a:extLst>
          </p:cNvPr>
          <p:cNvSpPr>
            <a:spLocks noGrp="1"/>
          </p:cNvSpPr>
          <p:nvPr>
            <p:ph type="title"/>
          </p:nvPr>
        </p:nvSpPr>
        <p:spPr>
          <a:xfrm>
            <a:off x="638896" y="541842"/>
            <a:ext cx="10914207" cy="894127"/>
          </a:xfrm>
        </p:spPr>
        <p:txBody>
          <a:bodyPr>
            <a:noAutofit/>
          </a:bodyPr>
          <a:lstStyle/>
          <a:p>
            <a:r>
              <a:rPr lang="el-GR" sz="3600" b="1" dirty="0"/>
              <a:t>Ένα σοβαρό πρόβλημα, διαχρονικής φύσης που παραμένει δισεπίλυτο</a:t>
            </a:r>
          </a:p>
        </p:txBody>
      </p:sp>
      <p:sp>
        <p:nvSpPr>
          <p:cNvPr id="3" name="Θέση περιεχομένου 2">
            <a:extLst>
              <a:ext uri="{FF2B5EF4-FFF2-40B4-BE49-F238E27FC236}">
                <a16:creationId xmlns:a16="http://schemas.microsoft.com/office/drawing/2014/main" id="{8324F2C6-20A5-4AB2-9939-B13284983AD5}"/>
              </a:ext>
            </a:extLst>
          </p:cNvPr>
          <p:cNvSpPr>
            <a:spLocks noGrp="1"/>
          </p:cNvSpPr>
          <p:nvPr>
            <p:ph idx="1"/>
          </p:nvPr>
        </p:nvSpPr>
        <p:spPr>
          <a:xfrm>
            <a:off x="399495" y="1793289"/>
            <a:ext cx="11532093" cy="4279037"/>
          </a:xfrm>
        </p:spPr>
        <p:txBody>
          <a:bodyPr>
            <a:normAutofit fontScale="77500" lnSpcReduction="20000"/>
          </a:bodyPr>
          <a:lstStyle/>
          <a:p>
            <a:r>
              <a:rPr lang="el-GR" dirty="0"/>
              <a:t>Ο παραπάνω πίνακας ανέδειξε ένα σοβαρό πρόβλημα σε σχέση με την κρίση</a:t>
            </a:r>
          </a:p>
          <a:p>
            <a:r>
              <a:rPr lang="el-GR" dirty="0"/>
              <a:t>Την στιγμή ακριβώς του πρώτου σταδίου συμμετοχής της Ελληνικής οικονομίας στην ΟΝΕ και ενώ ο ανταγωνισμός οξύνεται (από τις νέο-εισερχόμενες το 2005 χώρες της Κεντρικής και Ανατολικής Ευρώπης καθώς και τη Γερμανία) η χώρα μας αδυνατεί να απορροφήσει τα κονδύλια που έχει η ίδια σχεδιάσει να διαθέσει για την ανάπτυξη της και τα οποία θεωρούνται καθοριστικά για την ανάπτυξή της. Θυμηθείτε ότι αντίθετα στην Ανατολική Γερμανία μεγάλο ποσοστό των κονδυλίων διατίθεται στην παραγωγή. </a:t>
            </a:r>
          </a:p>
          <a:p>
            <a:r>
              <a:rPr lang="el-GR" dirty="0"/>
              <a:t>Ας θυμηθούμε επίσης, ως πρόσθετη αιτία καθυστέρησης, τη διοργάνωση των Ολυμπιακών Αγώνων το 2004 (καθώς και τις εκλογές το 2004 που πάντοτε καθυστερούν την εφαρμογή των προγραμμάτων ανάπτυξης)</a:t>
            </a:r>
          </a:p>
          <a:p>
            <a:r>
              <a:rPr lang="el-GR" dirty="0"/>
              <a:t>Ωστόσο για τη χώρα μας το πρόβλημα έχει μακρύτερες ρίζες και συνδέεται με την αποβιομηχάνιση και την σταδιακή συρρίκνωση του παραγωγικού ιστού ήδη από το 1970, συνδέεται με την παγκοσμιοποίηση, την ανάδειξη των λιγότερο αναπτυγμένων παγκοσμίως οικονομιών, την μεταφορά των εργοστασίων βιομηχανίας σε χώρες χαμηλού κόστους  </a:t>
            </a:r>
          </a:p>
          <a:p>
            <a:endParaRPr lang="el-GR" dirty="0"/>
          </a:p>
        </p:txBody>
      </p:sp>
      <p:sp>
        <p:nvSpPr>
          <p:cNvPr id="4" name="Θέση ημερομηνίας 3">
            <a:extLst>
              <a:ext uri="{FF2B5EF4-FFF2-40B4-BE49-F238E27FC236}">
                <a16:creationId xmlns:a16="http://schemas.microsoft.com/office/drawing/2014/main" id="{064D834C-8301-4235-9ABB-CCE55720391F}"/>
              </a:ext>
            </a:extLst>
          </p:cNvPr>
          <p:cNvSpPr>
            <a:spLocks noGrp="1"/>
          </p:cNvSpPr>
          <p:nvPr>
            <p:ph type="dt" sz="half" idx="10"/>
          </p:nvPr>
        </p:nvSpPr>
        <p:spPr/>
        <p:txBody>
          <a:bodyPr/>
          <a:lstStyle/>
          <a:p>
            <a:fld id="{08A14D59-14D5-4D1E-86C9-D835B593CF28}" type="datetime1">
              <a:rPr lang="el-GR" smtClean="0"/>
              <a:t>4/5/2022</a:t>
            </a:fld>
            <a:endParaRPr lang="el-GR"/>
          </a:p>
        </p:txBody>
      </p:sp>
      <p:sp>
        <p:nvSpPr>
          <p:cNvPr id="5" name="Θέση αριθμού διαφάνειας 4">
            <a:extLst>
              <a:ext uri="{FF2B5EF4-FFF2-40B4-BE49-F238E27FC236}">
                <a16:creationId xmlns:a16="http://schemas.microsoft.com/office/drawing/2014/main" id="{866B84D0-E516-451D-9F21-4AD30CE1B17D}"/>
              </a:ext>
            </a:extLst>
          </p:cNvPr>
          <p:cNvSpPr>
            <a:spLocks noGrp="1"/>
          </p:cNvSpPr>
          <p:nvPr>
            <p:ph type="sldNum" sz="quarter" idx="12"/>
          </p:nvPr>
        </p:nvSpPr>
        <p:spPr/>
        <p:txBody>
          <a:bodyPr/>
          <a:lstStyle/>
          <a:p>
            <a:fld id="{0422F922-4DA1-4E02-8BB9-5948E49598FC}" type="slidenum">
              <a:rPr lang="el-GR" smtClean="0"/>
              <a:t>30</a:t>
            </a:fld>
            <a:endParaRPr lang="el-GR"/>
          </a:p>
        </p:txBody>
      </p:sp>
    </p:spTree>
    <p:extLst>
      <p:ext uri="{BB962C8B-B14F-4D97-AF65-F5344CB8AC3E}">
        <p14:creationId xmlns:p14="http://schemas.microsoft.com/office/powerpoint/2010/main" val="23418968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BB07280-5260-477D-B5FA-00435B26E1FE}"/>
              </a:ext>
            </a:extLst>
          </p:cNvPr>
          <p:cNvSpPr>
            <a:spLocks noGrp="1"/>
          </p:cNvSpPr>
          <p:nvPr>
            <p:ph type="title"/>
          </p:nvPr>
        </p:nvSpPr>
        <p:spPr>
          <a:xfrm>
            <a:off x="1097280" y="286603"/>
            <a:ext cx="10058400" cy="1161197"/>
          </a:xfrm>
        </p:spPr>
        <p:txBody>
          <a:bodyPr>
            <a:normAutofit fontScale="90000"/>
          </a:bodyPr>
          <a:lstStyle/>
          <a:p>
            <a:pPr algn="ctr"/>
            <a:r>
              <a:rPr lang="el-GR" sz="3600" dirty="0"/>
              <a:t>Συρρίκνωση των Ελληνικών βιομηχανικών ΜΜΕ</a:t>
            </a:r>
            <a:br>
              <a:rPr lang="el-GR" sz="3600" dirty="0"/>
            </a:br>
            <a:r>
              <a:rPr lang="el-GR" sz="3600" dirty="0"/>
              <a:t> και μεγάλων επιχειρήσεων</a:t>
            </a:r>
            <a:r>
              <a:rPr lang="en-US" sz="3600" dirty="0"/>
              <a:t> </a:t>
            </a:r>
            <a:r>
              <a:rPr lang="el-GR" sz="3600" dirty="0"/>
              <a:t>σε αριθμό, αύξηση πωλήσεων</a:t>
            </a:r>
          </a:p>
        </p:txBody>
      </p:sp>
      <p:pic>
        <p:nvPicPr>
          <p:cNvPr id="7" name="Εικόνα 6">
            <a:extLst>
              <a:ext uri="{FF2B5EF4-FFF2-40B4-BE49-F238E27FC236}">
                <a16:creationId xmlns:a16="http://schemas.microsoft.com/office/drawing/2014/main" id="{FB1FDF6D-88E4-4E9A-BCE1-535F87CD13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97635" y="1555210"/>
            <a:ext cx="5425819" cy="3871801"/>
          </a:xfrm>
          <a:prstGeom prst="rect">
            <a:avLst/>
          </a:prstGeom>
        </p:spPr>
      </p:pic>
      <p:pic>
        <p:nvPicPr>
          <p:cNvPr id="11" name="Θέση περιεχομένου 10">
            <a:extLst>
              <a:ext uri="{FF2B5EF4-FFF2-40B4-BE49-F238E27FC236}">
                <a16:creationId xmlns:a16="http://schemas.microsoft.com/office/drawing/2014/main" id="{02D0139A-EC77-4107-BE54-A83C49D0113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2880" y="1555210"/>
            <a:ext cx="6614755" cy="3747580"/>
          </a:xfrm>
        </p:spPr>
      </p:pic>
      <p:sp>
        <p:nvSpPr>
          <p:cNvPr id="12" name="Θέση ημερομηνίας 11">
            <a:extLst>
              <a:ext uri="{FF2B5EF4-FFF2-40B4-BE49-F238E27FC236}">
                <a16:creationId xmlns:a16="http://schemas.microsoft.com/office/drawing/2014/main" id="{DF49757D-58E5-445E-B8F2-9986860A858E}"/>
              </a:ext>
            </a:extLst>
          </p:cNvPr>
          <p:cNvSpPr>
            <a:spLocks noGrp="1"/>
          </p:cNvSpPr>
          <p:nvPr>
            <p:ph type="dt" sz="half" idx="10"/>
          </p:nvPr>
        </p:nvSpPr>
        <p:spPr/>
        <p:txBody>
          <a:bodyPr/>
          <a:lstStyle/>
          <a:p>
            <a:fld id="{955B797C-A6B6-4DC0-9313-EA6D0BBF3F7F}" type="datetime1">
              <a:rPr lang="el-GR" smtClean="0"/>
              <a:t>4/5/2022</a:t>
            </a:fld>
            <a:endParaRPr lang="el-GR"/>
          </a:p>
        </p:txBody>
      </p:sp>
      <p:sp>
        <p:nvSpPr>
          <p:cNvPr id="13" name="Θέση αριθμού διαφάνειας 12">
            <a:extLst>
              <a:ext uri="{FF2B5EF4-FFF2-40B4-BE49-F238E27FC236}">
                <a16:creationId xmlns:a16="http://schemas.microsoft.com/office/drawing/2014/main" id="{5BE7ADDC-DAAE-4886-A394-E40CC242EF80}"/>
              </a:ext>
            </a:extLst>
          </p:cNvPr>
          <p:cNvSpPr>
            <a:spLocks noGrp="1"/>
          </p:cNvSpPr>
          <p:nvPr>
            <p:ph type="sldNum" sz="quarter" idx="12"/>
          </p:nvPr>
        </p:nvSpPr>
        <p:spPr/>
        <p:txBody>
          <a:bodyPr/>
          <a:lstStyle/>
          <a:p>
            <a:fld id="{0422F922-4DA1-4E02-8BB9-5948E49598FC}" type="slidenum">
              <a:rPr lang="el-GR" smtClean="0"/>
              <a:t>31</a:t>
            </a:fld>
            <a:endParaRPr lang="el-GR"/>
          </a:p>
        </p:txBody>
      </p:sp>
    </p:spTree>
    <p:extLst>
      <p:ext uri="{BB962C8B-B14F-4D97-AF65-F5344CB8AC3E}">
        <p14:creationId xmlns:p14="http://schemas.microsoft.com/office/powerpoint/2010/main" val="42293496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3A6A968-7E77-4E2D-81A9-43CC26769FC6}"/>
              </a:ext>
            </a:extLst>
          </p:cNvPr>
          <p:cNvSpPr>
            <a:spLocks noGrp="1"/>
          </p:cNvSpPr>
          <p:nvPr>
            <p:ph type="title"/>
          </p:nvPr>
        </p:nvSpPr>
        <p:spPr>
          <a:xfrm>
            <a:off x="6096000" y="701131"/>
            <a:ext cx="5730240" cy="1993301"/>
          </a:xfrm>
        </p:spPr>
        <p:txBody>
          <a:bodyPr>
            <a:noAutofit/>
          </a:bodyPr>
          <a:lstStyle/>
          <a:p>
            <a:r>
              <a:rPr lang="el-GR" sz="3600" dirty="0"/>
              <a:t>Ανά επιχείρηση αξία πωλήσεων και ποσότητα πωλήσεων, βιομηχανικές ΜΜΕ, 1993-2005</a:t>
            </a:r>
          </a:p>
        </p:txBody>
      </p:sp>
      <p:pic>
        <p:nvPicPr>
          <p:cNvPr id="5" name="Θέση περιεχομένου 4">
            <a:extLst>
              <a:ext uri="{FF2B5EF4-FFF2-40B4-BE49-F238E27FC236}">
                <a16:creationId xmlns:a16="http://schemas.microsoft.com/office/drawing/2014/main" id="{08A4A564-5C17-4023-A952-02112E205B3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6205728" cy="6327648"/>
          </a:xfrm>
        </p:spPr>
      </p:pic>
      <p:sp>
        <p:nvSpPr>
          <p:cNvPr id="6" name="TextBox 5">
            <a:extLst>
              <a:ext uri="{FF2B5EF4-FFF2-40B4-BE49-F238E27FC236}">
                <a16:creationId xmlns:a16="http://schemas.microsoft.com/office/drawing/2014/main" id="{C2559DC5-B22E-4C90-94AE-7C4B8431F7C6}"/>
              </a:ext>
            </a:extLst>
          </p:cNvPr>
          <p:cNvSpPr txBox="1"/>
          <p:nvPr/>
        </p:nvSpPr>
        <p:spPr>
          <a:xfrm>
            <a:off x="6205728" y="3200400"/>
            <a:ext cx="5230368" cy="1754326"/>
          </a:xfrm>
          <a:prstGeom prst="rect">
            <a:avLst/>
          </a:prstGeom>
          <a:noFill/>
        </p:spPr>
        <p:txBody>
          <a:bodyPr wrap="square" rtlCol="0">
            <a:spAutoFit/>
          </a:bodyPr>
          <a:lstStyle/>
          <a:p>
            <a:r>
              <a:rPr lang="el-GR" dirty="0"/>
              <a:t>Παρατηρείται ότι μέσα στην κρίση η αξία των πωλήσεων αυξάνεται κατακόρυφα </a:t>
            </a:r>
          </a:p>
          <a:p>
            <a:endParaRPr lang="el-GR" dirty="0"/>
          </a:p>
          <a:p>
            <a:r>
              <a:rPr lang="el-GR" dirty="0"/>
              <a:t>Πιθανές αιτίες: μεγαλύτερη συγκέντρωση στον κλάδο, συρρίκνωση μεγεθών, έξοδος/παύση λειτουργίας πολλών επιχειρήσεων)</a:t>
            </a:r>
          </a:p>
        </p:txBody>
      </p:sp>
      <p:sp>
        <p:nvSpPr>
          <p:cNvPr id="7" name="Θέση ημερομηνίας 6">
            <a:extLst>
              <a:ext uri="{FF2B5EF4-FFF2-40B4-BE49-F238E27FC236}">
                <a16:creationId xmlns:a16="http://schemas.microsoft.com/office/drawing/2014/main" id="{98EE932C-12C7-448F-A226-96BD630F5A29}"/>
              </a:ext>
            </a:extLst>
          </p:cNvPr>
          <p:cNvSpPr>
            <a:spLocks noGrp="1"/>
          </p:cNvSpPr>
          <p:nvPr>
            <p:ph type="dt" sz="half" idx="10"/>
          </p:nvPr>
        </p:nvSpPr>
        <p:spPr/>
        <p:txBody>
          <a:bodyPr/>
          <a:lstStyle/>
          <a:p>
            <a:fld id="{B59955EB-C708-4344-A204-93367AADBC82}" type="datetime1">
              <a:rPr lang="el-GR" smtClean="0"/>
              <a:t>4/5/2022</a:t>
            </a:fld>
            <a:endParaRPr lang="el-GR"/>
          </a:p>
        </p:txBody>
      </p:sp>
      <p:sp>
        <p:nvSpPr>
          <p:cNvPr id="8" name="Θέση αριθμού διαφάνειας 7">
            <a:extLst>
              <a:ext uri="{FF2B5EF4-FFF2-40B4-BE49-F238E27FC236}">
                <a16:creationId xmlns:a16="http://schemas.microsoft.com/office/drawing/2014/main" id="{34B985DA-3E0F-4BA6-A650-F2B13708F894}"/>
              </a:ext>
            </a:extLst>
          </p:cNvPr>
          <p:cNvSpPr>
            <a:spLocks noGrp="1"/>
          </p:cNvSpPr>
          <p:nvPr>
            <p:ph type="sldNum" sz="quarter" idx="12"/>
          </p:nvPr>
        </p:nvSpPr>
        <p:spPr/>
        <p:txBody>
          <a:bodyPr/>
          <a:lstStyle/>
          <a:p>
            <a:fld id="{0422F922-4DA1-4E02-8BB9-5948E49598FC}" type="slidenum">
              <a:rPr lang="el-GR" smtClean="0"/>
              <a:t>32</a:t>
            </a:fld>
            <a:endParaRPr lang="el-GR"/>
          </a:p>
        </p:txBody>
      </p:sp>
    </p:spTree>
    <p:extLst>
      <p:ext uri="{BB962C8B-B14F-4D97-AF65-F5344CB8AC3E}">
        <p14:creationId xmlns:p14="http://schemas.microsoft.com/office/powerpoint/2010/main" val="40233568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268FD5B-071F-4C8A-BEA5-D18B1AE9C77C}"/>
              </a:ext>
            </a:extLst>
          </p:cNvPr>
          <p:cNvSpPr>
            <a:spLocks noGrp="1"/>
          </p:cNvSpPr>
          <p:nvPr>
            <p:ph type="title"/>
          </p:nvPr>
        </p:nvSpPr>
        <p:spPr>
          <a:xfrm>
            <a:off x="1097280" y="286604"/>
            <a:ext cx="10058400" cy="968440"/>
          </a:xfrm>
        </p:spPr>
        <p:txBody>
          <a:bodyPr/>
          <a:lstStyle/>
          <a:p>
            <a:r>
              <a:rPr lang="el-GR" dirty="0"/>
              <a:t>Βιομηχανική παραγωγή σε πτώση </a:t>
            </a:r>
          </a:p>
        </p:txBody>
      </p:sp>
      <p:sp>
        <p:nvSpPr>
          <p:cNvPr id="3" name="Θέση περιεχομένου 2">
            <a:extLst>
              <a:ext uri="{FF2B5EF4-FFF2-40B4-BE49-F238E27FC236}">
                <a16:creationId xmlns:a16="http://schemas.microsoft.com/office/drawing/2014/main" id="{25E04A73-82C9-4519-A45F-847BFA5A0AA1}"/>
              </a:ext>
            </a:extLst>
          </p:cNvPr>
          <p:cNvSpPr>
            <a:spLocks noGrp="1"/>
          </p:cNvSpPr>
          <p:nvPr>
            <p:ph idx="1"/>
          </p:nvPr>
        </p:nvSpPr>
        <p:spPr/>
        <p:txBody>
          <a:bodyPr/>
          <a:lstStyle/>
          <a:p>
            <a:endParaRPr lang="el-GR" dirty="0"/>
          </a:p>
        </p:txBody>
      </p:sp>
      <p:sp>
        <p:nvSpPr>
          <p:cNvPr id="4" name="Θέση ημερομηνίας 3">
            <a:extLst>
              <a:ext uri="{FF2B5EF4-FFF2-40B4-BE49-F238E27FC236}">
                <a16:creationId xmlns:a16="http://schemas.microsoft.com/office/drawing/2014/main" id="{06F5DB74-F454-4967-816B-DE72C029E6EA}"/>
              </a:ext>
            </a:extLst>
          </p:cNvPr>
          <p:cNvSpPr>
            <a:spLocks noGrp="1"/>
          </p:cNvSpPr>
          <p:nvPr>
            <p:ph type="dt" sz="half" idx="10"/>
          </p:nvPr>
        </p:nvSpPr>
        <p:spPr/>
        <p:txBody>
          <a:bodyPr/>
          <a:lstStyle/>
          <a:p>
            <a:fld id="{08A14D59-14D5-4D1E-86C9-D835B593CF28}" type="datetime1">
              <a:rPr lang="el-GR" smtClean="0"/>
              <a:t>4/5/2022</a:t>
            </a:fld>
            <a:endParaRPr lang="el-GR"/>
          </a:p>
        </p:txBody>
      </p:sp>
      <p:sp>
        <p:nvSpPr>
          <p:cNvPr id="5" name="Θέση αριθμού διαφάνειας 4">
            <a:extLst>
              <a:ext uri="{FF2B5EF4-FFF2-40B4-BE49-F238E27FC236}">
                <a16:creationId xmlns:a16="http://schemas.microsoft.com/office/drawing/2014/main" id="{ACDA0120-B594-439A-A99A-84B0E38929C0}"/>
              </a:ext>
            </a:extLst>
          </p:cNvPr>
          <p:cNvSpPr>
            <a:spLocks noGrp="1"/>
          </p:cNvSpPr>
          <p:nvPr>
            <p:ph type="sldNum" sz="quarter" idx="12"/>
          </p:nvPr>
        </p:nvSpPr>
        <p:spPr/>
        <p:txBody>
          <a:bodyPr/>
          <a:lstStyle/>
          <a:p>
            <a:fld id="{0422F922-4DA1-4E02-8BB9-5948E49598FC}" type="slidenum">
              <a:rPr lang="el-GR" smtClean="0"/>
              <a:t>33</a:t>
            </a:fld>
            <a:endParaRPr lang="el-GR"/>
          </a:p>
        </p:txBody>
      </p:sp>
      <p:pic>
        <p:nvPicPr>
          <p:cNvPr id="7" name="Εικόνα 6">
            <a:extLst>
              <a:ext uri="{FF2B5EF4-FFF2-40B4-BE49-F238E27FC236}">
                <a16:creationId xmlns:a16="http://schemas.microsoft.com/office/drawing/2014/main" id="{CE5EA096-B138-41D5-851D-3C5F8CE1A39D}"/>
              </a:ext>
            </a:extLst>
          </p:cNvPr>
          <p:cNvPicPr>
            <a:picLocks noChangeAspect="1"/>
          </p:cNvPicPr>
          <p:nvPr/>
        </p:nvPicPr>
        <p:blipFill>
          <a:blip r:embed="rId2"/>
          <a:stretch>
            <a:fillRect/>
          </a:stretch>
        </p:blipFill>
        <p:spPr>
          <a:xfrm>
            <a:off x="1097280" y="1845734"/>
            <a:ext cx="5030054" cy="3894954"/>
          </a:xfrm>
          <a:prstGeom prst="rect">
            <a:avLst/>
          </a:prstGeom>
        </p:spPr>
      </p:pic>
    </p:spTree>
    <p:extLst>
      <p:ext uri="{BB962C8B-B14F-4D97-AF65-F5344CB8AC3E}">
        <p14:creationId xmlns:p14="http://schemas.microsoft.com/office/powerpoint/2010/main" val="148795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6AF18E8-93A3-4DB7-9A43-A35AABA0B0A7}"/>
              </a:ext>
            </a:extLst>
          </p:cNvPr>
          <p:cNvSpPr>
            <a:spLocks noGrp="1"/>
          </p:cNvSpPr>
          <p:nvPr>
            <p:ph type="title"/>
          </p:nvPr>
        </p:nvSpPr>
        <p:spPr>
          <a:xfrm>
            <a:off x="1097280" y="286604"/>
            <a:ext cx="10058400" cy="968439"/>
          </a:xfrm>
        </p:spPr>
        <p:txBody>
          <a:bodyPr>
            <a:normAutofit fontScale="90000"/>
          </a:bodyPr>
          <a:lstStyle/>
          <a:p>
            <a:r>
              <a:rPr lang="el-GR" dirty="0"/>
              <a:t>Συμμετοχή εργαζομένων και προστιθέμενη αξία, ανά μέγεθος επιχείρησης</a:t>
            </a:r>
          </a:p>
        </p:txBody>
      </p:sp>
      <p:sp>
        <p:nvSpPr>
          <p:cNvPr id="3" name="Θέση περιεχομένου 2">
            <a:extLst>
              <a:ext uri="{FF2B5EF4-FFF2-40B4-BE49-F238E27FC236}">
                <a16:creationId xmlns:a16="http://schemas.microsoft.com/office/drawing/2014/main" id="{C6998EC4-D50F-482E-95BB-8DCB126BA3A3}"/>
              </a:ext>
            </a:extLst>
          </p:cNvPr>
          <p:cNvSpPr>
            <a:spLocks noGrp="1"/>
          </p:cNvSpPr>
          <p:nvPr>
            <p:ph idx="1"/>
          </p:nvPr>
        </p:nvSpPr>
        <p:spPr>
          <a:xfrm>
            <a:off x="6897950" y="1855432"/>
            <a:ext cx="4257730" cy="4013661"/>
          </a:xfrm>
        </p:spPr>
        <p:txBody>
          <a:bodyPr>
            <a:normAutofit lnSpcReduction="10000"/>
          </a:bodyPr>
          <a:lstStyle/>
          <a:p>
            <a:r>
              <a:rPr lang="el-GR" dirty="0"/>
              <a:t>Τα μεγέθη των Ελληνικών επιχειρήσεων είναι πολύ μικρότερα των αντίστοιχων της ΕΕ-28 </a:t>
            </a:r>
          </a:p>
          <a:p>
            <a:r>
              <a:rPr lang="el-GR" dirty="0"/>
              <a:t>Οι Ελληνικές μεγάλες επιχειρήσεις έχουν μεγάλη προστιθέμενη αξία</a:t>
            </a:r>
          </a:p>
          <a:p>
            <a:endParaRPr lang="el-GR" dirty="0"/>
          </a:p>
          <a:p>
            <a:pPr marL="0" indent="0">
              <a:buNone/>
            </a:pPr>
            <a:r>
              <a:rPr lang="el-GR" dirty="0"/>
              <a:t>Πηγή: ΔΝΤ </a:t>
            </a:r>
          </a:p>
        </p:txBody>
      </p:sp>
      <p:sp>
        <p:nvSpPr>
          <p:cNvPr id="4" name="Θέση ημερομηνίας 3">
            <a:extLst>
              <a:ext uri="{FF2B5EF4-FFF2-40B4-BE49-F238E27FC236}">
                <a16:creationId xmlns:a16="http://schemas.microsoft.com/office/drawing/2014/main" id="{EE57AB93-63EB-460B-80E4-2AFD6627BF70}"/>
              </a:ext>
            </a:extLst>
          </p:cNvPr>
          <p:cNvSpPr>
            <a:spLocks noGrp="1"/>
          </p:cNvSpPr>
          <p:nvPr>
            <p:ph type="dt" sz="half" idx="10"/>
          </p:nvPr>
        </p:nvSpPr>
        <p:spPr/>
        <p:txBody>
          <a:bodyPr/>
          <a:lstStyle/>
          <a:p>
            <a:fld id="{08A14D59-14D5-4D1E-86C9-D835B593CF28}" type="datetime1">
              <a:rPr lang="el-GR" smtClean="0"/>
              <a:t>4/5/2022</a:t>
            </a:fld>
            <a:endParaRPr lang="el-GR"/>
          </a:p>
        </p:txBody>
      </p:sp>
      <p:sp>
        <p:nvSpPr>
          <p:cNvPr id="5" name="Θέση αριθμού διαφάνειας 4">
            <a:extLst>
              <a:ext uri="{FF2B5EF4-FFF2-40B4-BE49-F238E27FC236}">
                <a16:creationId xmlns:a16="http://schemas.microsoft.com/office/drawing/2014/main" id="{C7FBB10E-36EE-44A1-B7F2-525AB5F02607}"/>
              </a:ext>
            </a:extLst>
          </p:cNvPr>
          <p:cNvSpPr>
            <a:spLocks noGrp="1"/>
          </p:cNvSpPr>
          <p:nvPr>
            <p:ph type="sldNum" sz="quarter" idx="12"/>
          </p:nvPr>
        </p:nvSpPr>
        <p:spPr/>
        <p:txBody>
          <a:bodyPr/>
          <a:lstStyle/>
          <a:p>
            <a:fld id="{0422F922-4DA1-4E02-8BB9-5948E49598FC}" type="slidenum">
              <a:rPr lang="el-GR" smtClean="0"/>
              <a:t>34</a:t>
            </a:fld>
            <a:endParaRPr lang="el-GR"/>
          </a:p>
        </p:txBody>
      </p:sp>
      <p:pic>
        <p:nvPicPr>
          <p:cNvPr id="7" name="Εικόνα 6">
            <a:extLst>
              <a:ext uri="{FF2B5EF4-FFF2-40B4-BE49-F238E27FC236}">
                <a16:creationId xmlns:a16="http://schemas.microsoft.com/office/drawing/2014/main" id="{AF79CAF7-9A1E-448C-BDA7-55E142CE349A}"/>
              </a:ext>
            </a:extLst>
          </p:cNvPr>
          <p:cNvPicPr>
            <a:picLocks noChangeAspect="1"/>
          </p:cNvPicPr>
          <p:nvPr/>
        </p:nvPicPr>
        <p:blipFill>
          <a:blip r:embed="rId2"/>
          <a:stretch>
            <a:fillRect/>
          </a:stretch>
        </p:blipFill>
        <p:spPr>
          <a:xfrm>
            <a:off x="905523" y="1628082"/>
            <a:ext cx="5523702" cy="3834637"/>
          </a:xfrm>
          <a:prstGeom prst="rect">
            <a:avLst/>
          </a:prstGeom>
        </p:spPr>
      </p:pic>
    </p:spTree>
    <p:extLst>
      <p:ext uri="{BB962C8B-B14F-4D97-AF65-F5344CB8AC3E}">
        <p14:creationId xmlns:p14="http://schemas.microsoft.com/office/powerpoint/2010/main" val="21427130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18C52A3-20FC-469B-80D5-36ED8A252188}"/>
              </a:ext>
            </a:extLst>
          </p:cNvPr>
          <p:cNvSpPr>
            <a:spLocks noGrp="1"/>
          </p:cNvSpPr>
          <p:nvPr>
            <p:ph type="title"/>
          </p:nvPr>
        </p:nvSpPr>
        <p:spPr>
          <a:xfrm>
            <a:off x="146304" y="224655"/>
            <a:ext cx="12045696" cy="690215"/>
          </a:xfrm>
        </p:spPr>
        <p:txBody>
          <a:bodyPr>
            <a:noAutofit/>
          </a:bodyPr>
          <a:lstStyle/>
          <a:p>
            <a:r>
              <a:rPr lang="el-GR" sz="3600" dirty="0"/>
              <a:t>Παραγωγική μεταστροφή την 1</a:t>
            </a:r>
            <a:r>
              <a:rPr lang="el-GR" sz="3600" baseline="30000" dirty="0"/>
              <a:t>η</a:t>
            </a:r>
            <a:r>
              <a:rPr lang="el-GR" sz="3600" dirty="0"/>
              <a:t> 15ετία από την ένταξη στην ΟΝΕ</a:t>
            </a:r>
            <a:br>
              <a:rPr lang="el-GR" sz="3600" dirty="0"/>
            </a:br>
            <a:r>
              <a:rPr lang="el-GR" sz="2400" dirty="0"/>
              <a:t>(</a:t>
            </a:r>
            <a:r>
              <a:rPr lang="el-GR" sz="2400" b="1" dirty="0"/>
              <a:t>τελευταία στήλη</a:t>
            </a:r>
            <a:r>
              <a:rPr lang="el-GR" sz="2400" dirty="0"/>
              <a:t>: μείωση % μεταξύ 2000 και 2014)</a:t>
            </a:r>
          </a:p>
        </p:txBody>
      </p:sp>
      <p:pic>
        <p:nvPicPr>
          <p:cNvPr id="5" name="Θέση περιεχομένου 4">
            <a:extLst>
              <a:ext uri="{FF2B5EF4-FFF2-40B4-BE49-F238E27FC236}">
                <a16:creationId xmlns:a16="http://schemas.microsoft.com/office/drawing/2014/main" id="{34AE99FB-6D68-4EB8-AC93-39032C74868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206715"/>
            <a:ext cx="12191999" cy="5514760"/>
          </a:xfrm>
        </p:spPr>
      </p:pic>
      <p:sp>
        <p:nvSpPr>
          <p:cNvPr id="6" name="Θέση ημερομηνίας 5">
            <a:extLst>
              <a:ext uri="{FF2B5EF4-FFF2-40B4-BE49-F238E27FC236}">
                <a16:creationId xmlns:a16="http://schemas.microsoft.com/office/drawing/2014/main" id="{AA750CD4-C1F0-4D01-AF22-307AE4614BF9}"/>
              </a:ext>
            </a:extLst>
          </p:cNvPr>
          <p:cNvSpPr>
            <a:spLocks noGrp="1"/>
          </p:cNvSpPr>
          <p:nvPr>
            <p:ph type="dt" sz="half" idx="10"/>
          </p:nvPr>
        </p:nvSpPr>
        <p:spPr/>
        <p:txBody>
          <a:bodyPr/>
          <a:lstStyle/>
          <a:p>
            <a:fld id="{1757B5D3-FE77-421A-B6CE-FDF7C098D8FF}" type="datetime1">
              <a:rPr lang="el-GR" smtClean="0"/>
              <a:t>4/5/2022</a:t>
            </a:fld>
            <a:endParaRPr lang="el-GR"/>
          </a:p>
        </p:txBody>
      </p:sp>
      <p:sp>
        <p:nvSpPr>
          <p:cNvPr id="7" name="Θέση αριθμού διαφάνειας 6">
            <a:extLst>
              <a:ext uri="{FF2B5EF4-FFF2-40B4-BE49-F238E27FC236}">
                <a16:creationId xmlns:a16="http://schemas.microsoft.com/office/drawing/2014/main" id="{BC2D4B9B-183A-435C-A67A-B6BFDA73CC4F}"/>
              </a:ext>
            </a:extLst>
          </p:cNvPr>
          <p:cNvSpPr>
            <a:spLocks noGrp="1"/>
          </p:cNvSpPr>
          <p:nvPr>
            <p:ph type="sldNum" sz="quarter" idx="12"/>
          </p:nvPr>
        </p:nvSpPr>
        <p:spPr/>
        <p:txBody>
          <a:bodyPr/>
          <a:lstStyle/>
          <a:p>
            <a:fld id="{0422F922-4DA1-4E02-8BB9-5948E49598FC}" type="slidenum">
              <a:rPr lang="el-GR" smtClean="0"/>
              <a:t>35</a:t>
            </a:fld>
            <a:endParaRPr lang="el-GR"/>
          </a:p>
        </p:txBody>
      </p:sp>
    </p:spTree>
    <p:extLst>
      <p:ext uri="{BB962C8B-B14F-4D97-AF65-F5344CB8AC3E}">
        <p14:creationId xmlns:p14="http://schemas.microsoft.com/office/powerpoint/2010/main" val="38618487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4F75610-7AED-4D48-8403-48A8D1865AB3}"/>
              </a:ext>
            </a:extLst>
          </p:cNvPr>
          <p:cNvSpPr>
            <a:spLocks noGrp="1"/>
          </p:cNvSpPr>
          <p:nvPr>
            <p:ph type="title"/>
          </p:nvPr>
        </p:nvSpPr>
        <p:spPr>
          <a:xfrm>
            <a:off x="996828" y="566690"/>
            <a:ext cx="10356561" cy="924359"/>
          </a:xfrm>
        </p:spPr>
        <p:txBody>
          <a:bodyPr>
            <a:noAutofit/>
          </a:bodyPr>
          <a:lstStyle/>
          <a:p>
            <a:r>
              <a:rPr lang="el-GR" sz="3600" dirty="0"/>
              <a:t>Απώλεια ανταγωνιστικότητας: Η πορεία του δείκτη Ονομαστικό </a:t>
            </a:r>
            <a:r>
              <a:rPr lang="el-GR" sz="3600" dirty="0" err="1"/>
              <a:t>Μοναδιαίο</a:t>
            </a:r>
            <a:r>
              <a:rPr lang="el-GR" sz="3600" dirty="0"/>
              <a:t> Κόστος εργασίας </a:t>
            </a:r>
            <a:r>
              <a:rPr lang="en-US" sz="3600" dirty="0"/>
              <a:t>(NULCs)</a:t>
            </a:r>
            <a:endParaRPr lang="el-GR" sz="3600" dirty="0"/>
          </a:p>
        </p:txBody>
      </p:sp>
      <p:pic>
        <p:nvPicPr>
          <p:cNvPr id="5" name="Θέση περιεχομένου 4">
            <a:extLst>
              <a:ext uri="{FF2B5EF4-FFF2-40B4-BE49-F238E27FC236}">
                <a16:creationId xmlns:a16="http://schemas.microsoft.com/office/drawing/2014/main" id="{7B39BAC7-8FE2-4FA4-93DA-F6923C4E645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7647" y="1777360"/>
            <a:ext cx="6583807" cy="4279217"/>
          </a:xfrm>
        </p:spPr>
      </p:pic>
      <p:sp>
        <p:nvSpPr>
          <p:cNvPr id="6" name="TextBox 5">
            <a:extLst>
              <a:ext uri="{FF2B5EF4-FFF2-40B4-BE49-F238E27FC236}">
                <a16:creationId xmlns:a16="http://schemas.microsoft.com/office/drawing/2014/main" id="{3FEFFD74-A48A-41AF-AC1E-A60780484B48}"/>
              </a:ext>
            </a:extLst>
          </p:cNvPr>
          <p:cNvSpPr txBox="1"/>
          <p:nvPr/>
        </p:nvSpPr>
        <p:spPr>
          <a:xfrm>
            <a:off x="6966488" y="2402237"/>
            <a:ext cx="4887761" cy="2964388"/>
          </a:xfrm>
          <a:prstGeom prst="rect">
            <a:avLst/>
          </a:prstGeom>
          <a:noFill/>
        </p:spPr>
        <p:txBody>
          <a:bodyPr wrap="square" rtlCol="0">
            <a:spAutoFit/>
          </a:bodyPr>
          <a:lstStyle/>
          <a:p>
            <a:pPr lvl="1"/>
            <a:r>
              <a:rPr lang="el-GR" dirty="0"/>
              <a:t>Η μεγάλη αύξηση του δείκτη αυτού δείχνει </a:t>
            </a:r>
            <a:r>
              <a:rPr lang="el-GR" b="1" i="1" dirty="0"/>
              <a:t>σημαντική απώλεια σε όρους ανταγωνιστικότητας </a:t>
            </a:r>
            <a:r>
              <a:rPr lang="el-GR" dirty="0"/>
              <a:t>της Ελληνικής οικονομίας, </a:t>
            </a:r>
            <a:r>
              <a:rPr lang="el-GR" b="1" i="1" dirty="0"/>
              <a:t>κατά την δεκαετία του Ευρώ και ειδικά μετά το ξέσπασμα της κρίσης</a:t>
            </a:r>
            <a:r>
              <a:rPr lang="el-GR" dirty="0"/>
              <a:t>, συγκρινόμενη με Γερμανία, Ιρλανδία, Πορτογαλία και τις χώρες της Ευρωζώνης των 17 (</a:t>
            </a:r>
            <a:r>
              <a:rPr lang="en-US" dirty="0"/>
              <a:t>EA)</a:t>
            </a:r>
            <a:r>
              <a:rPr lang="el-GR" dirty="0"/>
              <a:t> και της Ευρώπης των 27 </a:t>
            </a:r>
          </a:p>
          <a:p>
            <a:pPr lvl="1"/>
            <a:r>
              <a:rPr lang="el-GR" dirty="0"/>
              <a:t>Αντίστοιχες παρατηρήσεις στις εκθέσεις του Δ.Ν.Τ.</a:t>
            </a:r>
          </a:p>
        </p:txBody>
      </p:sp>
      <p:sp>
        <p:nvSpPr>
          <p:cNvPr id="7" name="Θέση ημερομηνίας 6">
            <a:extLst>
              <a:ext uri="{FF2B5EF4-FFF2-40B4-BE49-F238E27FC236}">
                <a16:creationId xmlns:a16="http://schemas.microsoft.com/office/drawing/2014/main" id="{ABE38A11-4CD9-468D-85CF-02967E4BE6E1}"/>
              </a:ext>
            </a:extLst>
          </p:cNvPr>
          <p:cNvSpPr>
            <a:spLocks noGrp="1"/>
          </p:cNvSpPr>
          <p:nvPr>
            <p:ph type="dt" sz="half" idx="10"/>
          </p:nvPr>
        </p:nvSpPr>
        <p:spPr/>
        <p:txBody>
          <a:bodyPr/>
          <a:lstStyle/>
          <a:p>
            <a:fld id="{D9502064-4E2A-4229-BBF6-6CF48FDD8CF7}" type="datetime1">
              <a:rPr lang="el-GR" smtClean="0"/>
              <a:t>4/5/2022</a:t>
            </a:fld>
            <a:endParaRPr lang="el-GR"/>
          </a:p>
        </p:txBody>
      </p:sp>
      <p:sp>
        <p:nvSpPr>
          <p:cNvPr id="8" name="Θέση αριθμού διαφάνειας 7">
            <a:extLst>
              <a:ext uri="{FF2B5EF4-FFF2-40B4-BE49-F238E27FC236}">
                <a16:creationId xmlns:a16="http://schemas.microsoft.com/office/drawing/2014/main" id="{1E964751-8A8D-4E8B-BAD3-ABF344A1FAD3}"/>
              </a:ext>
            </a:extLst>
          </p:cNvPr>
          <p:cNvSpPr>
            <a:spLocks noGrp="1"/>
          </p:cNvSpPr>
          <p:nvPr>
            <p:ph type="sldNum" sz="quarter" idx="12"/>
          </p:nvPr>
        </p:nvSpPr>
        <p:spPr/>
        <p:txBody>
          <a:bodyPr/>
          <a:lstStyle/>
          <a:p>
            <a:fld id="{0422F922-4DA1-4E02-8BB9-5948E49598FC}" type="slidenum">
              <a:rPr lang="el-GR" smtClean="0"/>
              <a:t>36</a:t>
            </a:fld>
            <a:endParaRPr lang="el-GR"/>
          </a:p>
        </p:txBody>
      </p:sp>
    </p:spTree>
    <p:extLst>
      <p:ext uri="{BB962C8B-B14F-4D97-AF65-F5344CB8AC3E}">
        <p14:creationId xmlns:p14="http://schemas.microsoft.com/office/powerpoint/2010/main" val="23944479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8B00CF1-9EB4-4DFA-9B3B-3994CC2367C4}"/>
              </a:ext>
            </a:extLst>
          </p:cNvPr>
          <p:cNvSpPr>
            <a:spLocks noGrp="1"/>
          </p:cNvSpPr>
          <p:nvPr>
            <p:ph type="title"/>
          </p:nvPr>
        </p:nvSpPr>
        <p:spPr>
          <a:xfrm>
            <a:off x="6871317" y="754824"/>
            <a:ext cx="4988658" cy="1450757"/>
          </a:xfrm>
        </p:spPr>
        <p:txBody>
          <a:bodyPr>
            <a:noAutofit/>
          </a:bodyPr>
          <a:lstStyle/>
          <a:p>
            <a:r>
              <a:rPr lang="el-GR" sz="3600" dirty="0"/>
              <a:t>Παραγωγικότητα εργασίας ανά ώρα εργασίας, συγκρίσεις με άλλες ανταγωνίστριες χώρες</a:t>
            </a:r>
          </a:p>
        </p:txBody>
      </p:sp>
      <p:pic>
        <p:nvPicPr>
          <p:cNvPr id="5" name="Θέση περιεχομένου 4">
            <a:extLst>
              <a:ext uri="{FF2B5EF4-FFF2-40B4-BE49-F238E27FC236}">
                <a16:creationId xmlns:a16="http://schemas.microsoft.com/office/drawing/2014/main" id="{6DD8E065-6B5F-42D9-BD0C-09CF7D7C82E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33091"/>
            <a:ext cx="6693763" cy="6269738"/>
          </a:xfrm>
        </p:spPr>
      </p:pic>
      <p:sp>
        <p:nvSpPr>
          <p:cNvPr id="6" name="TextBox 5">
            <a:extLst>
              <a:ext uri="{FF2B5EF4-FFF2-40B4-BE49-F238E27FC236}">
                <a16:creationId xmlns:a16="http://schemas.microsoft.com/office/drawing/2014/main" id="{F415E8D4-38C4-4111-903E-F3ADF8559948}"/>
              </a:ext>
            </a:extLst>
          </p:cNvPr>
          <p:cNvSpPr txBox="1"/>
          <p:nvPr/>
        </p:nvSpPr>
        <p:spPr>
          <a:xfrm>
            <a:off x="6516210" y="2735463"/>
            <a:ext cx="5473602" cy="1938992"/>
          </a:xfrm>
          <a:prstGeom prst="rect">
            <a:avLst/>
          </a:prstGeom>
          <a:noFill/>
        </p:spPr>
        <p:txBody>
          <a:bodyPr wrap="square" rtlCol="0">
            <a:spAutoFit/>
          </a:bodyPr>
          <a:lstStyle/>
          <a:p>
            <a:pPr marL="285750" indent="-285750">
              <a:buFont typeface="Arial" panose="020B0604020202020204" pitchFamily="34" charset="0"/>
              <a:buChar char="•"/>
            </a:pPr>
            <a:r>
              <a:rPr lang="el-GR" sz="2400" dirty="0"/>
              <a:t>Καλύτερη θέση σε σχέση με Μάλτα ή Πορτογαλία</a:t>
            </a:r>
          </a:p>
          <a:p>
            <a:pPr marL="285750" indent="-285750">
              <a:buFont typeface="Arial" panose="020B0604020202020204" pitchFamily="34" charset="0"/>
              <a:buChar char="•"/>
            </a:pPr>
            <a:r>
              <a:rPr lang="el-GR" sz="2400" dirty="0"/>
              <a:t>Χειρότερη σε θέση με Ιρλανδία, Ισπανία, Αυστρία (και άλλες χώρες που δε διακρίνονται)</a:t>
            </a:r>
          </a:p>
        </p:txBody>
      </p:sp>
      <p:sp>
        <p:nvSpPr>
          <p:cNvPr id="7" name="Θέση ημερομηνίας 6">
            <a:extLst>
              <a:ext uri="{FF2B5EF4-FFF2-40B4-BE49-F238E27FC236}">
                <a16:creationId xmlns:a16="http://schemas.microsoft.com/office/drawing/2014/main" id="{6AA7D061-0BAD-4700-85A9-3834DAE52ECB}"/>
              </a:ext>
            </a:extLst>
          </p:cNvPr>
          <p:cNvSpPr>
            <a:spLocks noGrp="1"/>
          </p:cNvSpPr>
          <p:nvPr>
            <p:ph type="dt" sz="half" idx="10"/>
          </p:nvPr>
        </p:nvSpPr>
        <p:spPr/>
        <p:txBody>
          <a:bodyPr/>
          <a:lstStyle/>
          <a:p>
            <a:fld id="{AAECB2E4-49B1-4D1D-9C80-697C1A254128}" type="datetime1">
              <a:rPr lang="el-GR" smtClean="0"/>
              <a:t>4/5/2022</a:t>
            </a:fld>
            <a:endParaRPr lang="el-GR"/>
          </a:p>
        </p:txBody>
      </p:sp>
      <p:sp>
        <p:nvSpPr>
          <p:cNvPr id="8" name="Θέση αριθμού διαφάνειας 7">
            <a:extLst>
              <a:ext uri="{FF2B5EF4-FFF2-40B4-BE49-F238E27FC236}">
                <a16:creationId xmlns:a16="http://schemas.microsoft.com/office/drawing/2014/main" id="{64B940B3-85A0-41B5-8C03-1E5706CD7BBF}"/>
              </a:ext>
            </a:extLst>
          </p:cNvPr>
          <p:cNvSpPr>
            <a:spLocks noGrp="1"/>
          </p:cNvSpPr>
          <p:nvPr>
            <p:ph type="sldNum" sz="quarter" idx="12"/>
          </p:nvPr>
        </p:nvSpPr>
        <p:spPr/>
        <p:txBody>
          <a:bodyPr/>
          <a:lstStyle/>
          <a:p>
            <a:fld id="{0422F922-4DA1-4E02-8BB9-5948E49598FC}" type="slidenum">
              <a:rPr lang="el-GR" smtClean="0"/>
              <a:t>37</a:t>
            </a:fld>
            <a:endParaRPr lang="el-GR"/>
          </a:p>
        </p:txBody>
      </p:sp>
    </p:spTree>
    <p:extLst>
      <p:ext uri="{BB962C8B-B14F-4D97-AF65-F5344CB8AC3E}">
        <p14:creationId xmlns:p14="http://schemas.microsoft.com/office/powerpoint/2010/main" val="11582778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E37904A-7548-4648-8DD5-8E7E5D66AC5D}"/>
              </a:ext>
            </a:extLst>
          </p:cNvPr>
          <p:cNvSpPr>
            <a:spLocks noGrp="1"/>
          </p:cNvSpPr>
          <p:nvPr>
            <p:ph type="title"/>
          </p:nvPr>
        </p:nvSpPr>
        <p:spPr>
          <a:xfrm>
            <a:off x="180217" y="0"/>
            <a:ext cx="11831566" cy="674176"/>
          </a:xfrm>
        </p:spPr>
        <p:txBody>
          <a:bodyPr>
            <a:normAutofit fontScale="90000"/>
          </a:bodyPr>
          <a:lstStyle/>
          <a:p>
            <a:r>
              <a:rPr lang="el-GR" sz="2400" b="1" dirty="0"/>
              <a:t>Η κυκλική πορεία της Ελληνικής οικονομίας λαμβάνει χώρα τόσο σε εθνικό όσο και σε επίπεδο περιφερειών</a:t>
            </a:r>
          </a:p>
        </p:txBody>
      </p:sp>
      <p:pic>
        <p:nvPicPr>
          <p:cNvPr id="7" name="Θέση περιεχομένου 6">
            <a:extLst>
              <a:ext uri="{FF2B5EF4-FFF2-40B4-BE49-F238E27FC236}">
                <a16:creationId xmlns:a16="http://schemas.microsoft.com/office/drawing/2014/main" id="{90E157D7-66FC-4878-A38D-9D384B8111D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74556" y="674176"/>
            <a:ext cx="10124632" cy="6150734"/>
          </a:xfrm>
        </p:spPr>
      </p:pic>
      <p:sp>
        <p:nvSpPr>
          <p:cNvPr id="4" name="Θέση ημερομηνίας 3">
            <a:extLst>
              <a:ext uri="{FF2B5EF4-FFF2-40B4-BE49-F238E27FC236}">
                <a16:creationId xmlns:a16="http://schemas.microsoft.com/office/drawing/2014/main" id="{03CE36E8-7E04-4F59-A09A-19E0276FF4D5}"/>
              </a:ext>
            </a:extLst>
          </p:cNvPr>
          <p:cNvSpPr>
            <a:spLocks noGrp="1"/>
          </p:cNvSpPr>
          <p:nvPr>
            <p:ph type="dt" sz="half" idx="10"/>
          </p:nvPr>
        </p:nvSpPr>
        <p:spPr/>
        <p:txBody>
          <a:bodyPr/>
          <a:lstStyle/>
          <a:p>
            <a:fld id="{B0780664-5511-49E0-9339-95BAC5B3B872}" type="datetime1">
              <a:rPr lang="el-GR" smtClean="0"/>
              <a:t>4/5/2022</a:t>
            </a:fld>
            <a:endParaRPr lang="el-GR"/>
          </a:p>
        </p:txBody>
      </p:sp>
      <p:sp>
        <p:nvSpPr>
          <p:cNvPr id="5" name="Θέση αριθμού διαφάνειας 4">
            <a:extLst>
              <a:ext uri="{FF2B5EF4-FFF2-40B4-BE49-F238E27FC236}">
                <a16:creationId xmlns:a16="http://schemas.microsoft.com/office/drawing/2014/main" id="{8E7F7975-6AC3-40AA-B79E-97D3271A935E}"/>
              </a:ext>
            </a:extLst>
          </p:cNvPr>
          <p:cNvSpPr>
            <a:spLocks noGrp="1"/>
          </p:cNvSpPr>
          <p:nvPr>
            <p:ph type="sldNum" sz="quarter" idx="12"/>
          </p:nvPr>
        </p:nvSpPr>
        <p:spPr/>
        <p:txBody>
          <a:bodyPr/>
          <a:lstStyle/>
          <a:p>
            <a:fld id="{0422F922-4DA1-4E02-8BB9-5948E49598FC}" type="slidenum">
              <a:rPr lang="el-GR" smtClean="0"/>
              <a:t>38</a:t>
            </a:fld>
            <a:endParaRPr lang="el-GR"/>
          </a:p>
        </p:txBody>
      </p:sp>
    </p:spTree>
    <p:extLst>
      <p:ext uri="{BB962C8B-B14F-4D97-AF65-F5344CB8AC3E}">
        <p14:creationId xmlns:p14="http://schemas.microsoft.com/office/powerpoint/2010/main" val="16706893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28251CF-E4D9-4267-8C57-7990E960E2BD}"/>
              </a:ext>
            </a:extLst>
          </p:cNvPr>
          <p:cNvSpPr>
            <a:spLocks noGrp="1"/>
          </p:cNvSpPr>
          <p:nvPr>
            <p:ph type="title"/>
          </p:nvPr>
        </p:nvSpPr>
        <p:spPr/>
        <p:txBody>
          <a:bodyPr/>
          <a:lstStyle/>
          <a:p>
            <a:r>
              <a:rPr lang="el-GR" dirty="0"/>
              <a:t>Συμπέρασμα: </a:t>
            </a:r>
          </a:p>
        </p:txBody>
      </p:sp>
      <p:sp>
        <p:nvSpPr>
          <p:cNvPr id="3" name="Θέση περιεχομένου 2">
            <a:extLst>
              <a:ext uri="{FF2B5EF4-FFF2-40B4-BE49-F238E27FC236}">
                <a16:creationId xmlns:a16="http://schemas.microsoft.com/office/drawing/2014/main" id="{D40CDB94-DA9A-47C5-919A-750DB2FE2C2F}"/>
              </a:ext>
            </a:extLst>
          </p:cNvPr>
          <p:cNvSpPr>
            <a:spLocks noGrp="1"/>
          </p:cNvSpPr>
          <p:nvPr>
            <p:ph idx="1"/>
          </p:nvPr>
        </p:nvSpPr>
        <p:spPr>
          <a:xfrm>
            <a:off x="532659" y="2077375"/>
            <a:ext cx="11283519" cy="3791719"/>
          </a:xfrm>
        </p:spPr>
        <p:txBody>
          <a:bodyPr/>
          <a:lstStyle/>
          <a:p>
            <a:pPr marL="0" indent="0">
              <a:buNone/>
            </a:pPr>
            <a:r>
              <a:rPr lang="el-GR" dirty="0"/>
              <a:t>Η έμφαση δόθηκε στην δημόσια δαπάνη, κοινοτική, εθνική και από κοινού</a:t>
            </a:r>
          </a:p>
          <a:p>
            <a:pPr marL="0" indent="0">
              <a:buNone/>
            </a:pPr>
            <a:r>
              <a:rPr lang="el-GR" dirty="0"/>
              <a:t>Η ιδιωτική δαπάνη είναι λιγότερη σε σχέση με τη δημόσια (την κοινοτική και την συνολική δημόσια), δηλαδή  υπολείπονται οι επενδύσεις</a:t>
            </a:r>
          </a:p>
          <a:p>
            <a:pPr marL="0" indent="0">
              <a:buNone/>
            </a:pPr>
            <a:r>
              <a:rPr lang="el-GR" dirty="0"/>
              <a:t>Διαχρονικά οι πολιτικές δεν είχαν μεγάλη επίδραση στην αύξηση του κ.κ. ΑΕΠ</a:t>
            </a:r>
          </a:p>
          <a:p>
            <a:pPr marL="0" indent="0">
              <a:buNone/>
            </a:pPr>
            <a:endParaRPr lang="el-GR" dirty="0"/>
          </a:p>
          <a:p>
            <a:pPr marL="0" indent="0">
              <a:buNone/>
            </a:pPr>
            <a:endParaRPr lang="el-GR" dirty="0"/>
          </a:p>
          <a:p>
            <a:pPr marL="0" indent="0">
              <a:buNone/>
            </a:pPr>
            <a:endParaRPr lang="el-GR" dirty="0"/>
          </a:p>
          <a:p>
            <a:pPr marL="0" indent="0">
              <a:buNone/>
            </a:pPr>
            <a:endParaRPr lang="el-GR" dirty="0"/>
          </a:p>
        </p:txBody>
      </p:sp>
      <p:sp>
        <p:nvSpPr>
          <p:cNvPr id="4" name="Θέση ημερομηνίας 3">
            <a:extLst>
              <a:ext uri="{FF2B5EF4-FFF2-40B4-BE49-F238E27FC236}">
                <a16:creationId xmlns:a16="http://schemas.microsoft.com/office/drawing/2014/main" id="{C426FBB2-F277-46D3-AC3E-A39CC94873B9}"/>
              </a:ext>
            </a:extLst>
          </p:cNvPr>
          <p:cNvSpPr>
            <a:spLocks noGrp="1"/>
          </p:cNvSpPr>
          <p:nvPr>
            <p:ph type="dt" sz="half" idx="10"/>
          </p:nvPr>
        </p:nvSpPr>
        <p:spPr/>
        <p:txBody>
          <a:bodyPr/>
          <a:lstStyle/>
          <a:p>
            <a:fld id="{7E6936F4-D0CE-40DA-A774-B957CB9DFB07}" type="datetime1">
              <a:rPr lang="el-GR" smtClean="0"/>
              <a:t>4/5/2022</a:t>
            </a:fld>
            <a:endParaRPr lang="el-GR"/>
          </a:p>
        </p:txBody>
      </p:sp>
      <p:sp>
        <p:nvSpPr>
          <p:cNvPr id="5" name="Θέση αριθμού διαφάνειας 4">
            <a:extLst>
              <a:ext uri="{FF2B5EF4-FFF2-40B4-BE49-F238E27FC236}">
                <a16:creationId xmlns:a16="http://schemas.microsoft.com/office/drawing/2014/main" id="{A5788ADB-B276-47CD-B9E8-BFEA8F7102AE}"/>
              </a:ext>
            </a:extLst>
          </p:cNvPr>
          <p:cNvSpPr>
            <a:spLocks noGrp="1"/>
          </p:cNvSpPr>
          <p:nvPr>
            <p:ph type="sldNum" sz="quarter" idx="12"/>
          </p:nvPr>
        </p:nvSpPr>
        <p:spPr/>
        <p:txBody>
          <a:bodyPr/>
          <a:lstStyle/>
          <a:p>
            <a:fld id="{0422F922-4DA1-4E02-8BB9-5948E49598FC}" type="slidenum">
              <a:rPr lang="el-GR" smtClean="0"/>
              <a:t>39</a:t>
            </a:fld>
            <a:endParaRPr lang="el-GR"/>
          </a:p>
        </p:txBody>
      </p:sp>
    </p:spTree>
    <p:extLst>
      <p:ext uri="{BB962C8B-B14F-4D97-AF65-F5344CB8AC3E}">
        <p14:creationId xmlns:p14="http://schemas.microsoft.com/office/powerpoint/2010/main" val="3986149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E69CB69-18AF-4D19-93A0-8201A910AEAD}"/>
              </a:ext>
            </a:extLst>
          </p:cNvPr>
          <p:cNvSpPr>
            <a:spLocks noGrp="1"/>
          </p:cNvSpPr>
          <p:nvPr>
            <p:ph type="title"/>
          </p:nvPr>
        </p:nvSpPr>
        <p:spPr>
          <a:xfrm>
            <a:off x="1097280" y="286604"/>
            <a:ext cx="10058400" cy="968440"/>
          </a:xfrm>
        </p:spPr>
        <p:txBody>
          <a:bodyPr/>
          <a:lstStyle/>
          <a:p>
            <a:r>
              <a:rPr lang="el-GR" dirty="0"/>
              <a:t>Συνέχεια δεικτών:  </a:t>
            </a:r>
            <a:r>
              <a:rPr lang="en-US" dirty="0"/>
              <a:t>CDS</a:t>
            </a:r>
            <a:r>
              <a:rPr lang="el-GR" dirty="0"/>
              <a:t> &amp; Χρηματιστήριο </a:t>
            </a:r>
          </a:p>
        </p:txBody>
      </p:sp>
      <p:pic>
        <p:nvPicPr>
          <p:cNvPr id="9" name="Θέση περιεχομένου 8">
            <a:extLst>
              <a:ext uri="{FF2B5EF4-FFF2-40B4-BE49-F238E27FC236}">
                <a16:creationId xmlns:a16="http://schemas.microsoft.com/office/drawing/2014/main" id="{AD3A4FD8-DE1C-463F-8085-38B0FF3F589F}"/>
              </a:ext>
            </a:extLst>
          </p:cNvPr>
          <p:cNvPicPr>
            <a:picLocks noGrp="1" noChangeAspect="1"/>
          </p:cNvPicPr>
          <p:nvPr>
            <p:ph idx="1"/>
          </p:nvPr>
        </p:nvPicPr>
        <p:blipFill>
          <a:blip r:embed="rId2"/>
          <a:stretch>
            <a:fillRect/>
          </a:stretch>
        </p:blipFill>
        <p:spPr>
          <a:xfrm>
            <a:off x="4991220" y="1995813"/>
            <a:ext cx="3921963" cy="3341459"/>
          </a:xfrm>
        </p:spPr>
      </p:pic>
      <p:sp>
        <p:nvSpPr>
          <p:cNvPr id="4" name="Θέση ημερομηνίας 3">
            <a:extLst>
              <a:ext uri="{FF2B5EF4-FFF2-40B4-BE49-F238E27FC236}">
                <a16:creationId xmlns:a16="http://schemas.microsoft.com/office/drawing/2014/main" id="{014EC2F0-F7B1-434C-B9EE-27CAAE5F4424}"/>
              </a:ext>
            </a:extLst>
          </p:cNvPr>
          <p:cNvSpPr>
            <a:spLocks noGrp="1"/>
          </p:cNvSpPr>
          <p:nvPr>
            <p:ph type="dt" sz="half" idx="10"/>
          </p:nvPr>
        </p:nvSpPr>
        <p:spPr/>
        <p:txBody>
          <a:bodyPr/>
          <a:lstStyle/>
          <a:p>
            <a:fld id="{08A14D59-14D5-4D1E-86C9-D835B593CF28}" type="datetime1">
              <a:rPr lang="el-GR" smtClean="0"/>
              <a:t>4/5/2022</a:t>
            </a:fld>
            <a:endParaRPr lang="el-GR"/>
          </a:p>
        </p:txBody>
      </p:sp>
      <p:sp>
        <p:nvSpPr>
          <p:cNvPr id="5" name="Θέση αριθμού διαφάνειας 4">
            <a:extLst>
              <a:ext uri="{FF2B5EF4-FFF2-40B4-BE49-F238E27FC236}">
                <a16:creationId xmlns:a16="http://schemas.microsoft.com/office/drawing/2014/main" id="{04FF30D6-81A7-40E3-84C7-777DA8450D2B}"/>
              </a:ext>
            </a:extLst>
          </p:cNvPr>
          <p:cNvSpPr>
            <a:spLocks noGrp="1"/>
          </p:cNvSpPr>
          <p:nvPr>
            <p:ph type="sldNum" sz="quarter" idx="12"/>
          </p:nvPr>
        </p:nvSpPr>
        <p:spPr/>
        <p:txBody>
          <a:bodyPr/>
          <a:lstStyle/>
          <a:p>
            <a:fld id="{0422F922-4DA1-4E02-8BB9-5948E49598FC}" type="slidenum">
              <a:rPr lang="el-GR" smtClean="0"/>
              <a:t>4</a:t>
            </a:fld>
            <a:endParaRPr lang="el-GR"/>
          </a:p>
        </p:txBody>
      </p:sp>
      <p:pic>
        <p:nvPicPr>
          <p:cNvPr id="7" name="Εικόνα 6">
            <a:extLst>
              <a:ext uri="{FF2B5EF4-FFF2-40B4-BE49-F238E27FC236}">
                <a16:creationId xmlns:a16="http://schemas.microsoft.com/office/drawing/2014/main" id="{A8A95EDE-9BFB-4740-BB94-E2BEB5FA4F6F}"/>
              </a:ext>
            </a:extLst>
          </p:cNvPr>
          <p:cNvPicPr>
            <a:picLocks noChangeAspect="1"/>
          </p:cNvPicPr>
          <p:nvPr/>
        </p:nvPicPr>
        <p:blipFill>
          <a:blip r:embed="rId3"/>
          <a:stretch>
            <a:fillRect/>
          </a:stretch>
        </p:blipFill>
        <p:spPr>
          <a:xfrm>
            <a:off x="514906" y="1788631"/>
            <a:ext cx="4527528" cy="3611243"/>
          </a:xfrm>
          <a:prstGeom prst="rect">
            <a:avLst/>
          </a:prstGeom>
        </p:spPr>
      </p:pic>
      <p:sp>
        <p:nvSpPr>
          <p:cNvPr id="10" name="TextBox 9">
            <a:extLst>
              <a:ext uri="{FF2B5EF4-FFF2-40B4-BE49-F238E27FC236}">
                <a16:creationId xmlns:a16="http://schemas.microsoft.com/office/drawing/2014/main" id="{6F53E090-50B0-4D5D-89DE-AEF3A6688496}"/>
              </a:ext>
            </a:extLst>
          </p:cNvPr>
          <p:cNvSpPr txBox="1"/>
          <p:nvPr/>
        </p:nvSpPr>
        <p:spPr>
          <a:xfrm>
            <a:off x="8948692" y="2512381"/>
            <a:ext cx="3160450" cy="2862322"/>
          </a:xfrm>
          <a:prstGeom prst="rect">
            <a:avLst/>
          </a:prstGeom>
          <a:noFill/>
        </p:spPr>
        <p:txBody>
          <a:bodyPr wrap="square" rtlCol="0">
            <a:spAutoFit/>
          </a:bodyPr>
          <a:lstStyle/>
          <a:p>
            <a:r>
              <a:rPr lang="en-US" dirty="0"/>
              <a:t>H </a:t>
            </a:r>
            <a:r>
              <a:rPr lang="el-GR" dirty="0"/>
              <a:t>απόδοση των </a:t>
            </a:r>
            <a:r>
              <a:rPr lang="en-US" dirty="0"/>
              <a:t>CDS </a:t>
            </a:r>
            <a:r>
              <a:rPr lang="el-GR" dirty="0"/>
              <a:t>ως δείκτης για πιθανή χρεοκοπία της χώρας βελτιώνεται (δηλαδή η θέση της χώρας χειροτερεύει). Σημαντική επιδείνωση σε σειρά δεικτών του χρηματιστηρίου, σε σχέση με το </a:t>
            </a:r>
            <a:r>
              <a:rPr lang="en-US" dirty="0"/>
              <a:t>S&amp;P </a:t>
            </a:r>
            <a:r>
              <a:rPr lang="el-GR" dirty="0"/>
              <a:t>δείκτη των ΗΠΑ και τον </a:t>
            </a:r>
            <a:r>
              <a:rPr lang="en-US" dirty="0"/>
              <a:t>DAX </a:t>
            </a:r>
            <a:r>
              <a:rPr lang="el-GR" dirty="0"/>
              <a:t>της Γερμανίας, κατά την περίοδο 2007-2011</a:t>
            </a:r>
          </a:p>
        </p:txBody>
      </p:sp>
      <p:sp>
        <p:nvSpPr>
          <p:cNvPr id="11" name="TextBox 10">
            <a:extLst>
              <a:ext uri="{FF2B5EF4-FFF2-40B4-BE49-F238E27FC236}">
                <a16:creationId xmlns:a16="http://schemas.microsoft.com/office/drawing/2014/main" id="{07D01672-735F-4ECC-BDE6-0417F8A1D343}"/>
              </a:ext>
            </a:extLst>
          </p:cNvPr>
          <p:cNvSpPr txBox="1"/>
          <p:nvPr/>
        </p:nvSpPr>
        <p:spPr>
          <a:xfrm>
            <a:off x="819641" y="5870859"/>
            <a:ext cx="4222793" cy="369332"/>
          </a:xfrm>
          <a:prstGeom prst="rect">
            <a:avLst/>
          </a:prstGeom>
          <a:noFill/>
        </p:spPr>
        <p:txBody>
          <a:bodyPr wrap="square" rtlCol="0">
            <a:spAutoFit/>
          </a:bodyPr>
          <a:lstStyle/>
          <a:p>
            <a:r>
              <a:rPr lang="en-US" dirty="0"/>
              <a:t>IMF, July 2011</a:t>
            </a:r>
            <a:endParaRPr lang="el-GR" dirty="0"/>
          </a:p>
        </p:txBody>
      </p:sp>
    </p:spTree>
    <p:extLst>
      <p:ext uri="{BB962C8B-B14F-4D97-AF65-F5344CB8AC3E}">
        <p14:creationId xmlns:p14="http://schemas.microsoft.com/office/powerpoint/2010/main" val="815397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610927B-4671-4C78-A71F-39D565CBB55D}"/>
              </a:ext>
            </a:extLst>
          </p:cNvPr>
          <p:cNvSpPr>
            <a:spLocks noGrp="1"/>
          </p:cNvSpPr>
          <p:nvPr>
            <p:ph type="title"/>
          </p:nvPr>
        </p:nvSpPr>
        <p:spPr>
          <a:xfrm>
            <a:off x="97654" y="286604"/>
            <a:ext cx="11058026" cy="639011"/>
          </a:xfrm>
        </p:spPr>
        <p:txBody>
          <a:bodyPr>
            <a:normAutofit fontScale="90000"/>
          </a:bodyPr>
          <a:lstStyle/>
          <a:p>
            <a:r>
              <a:rPr lang="el-GR" dirty="0"/>
              <a:t>Δείκτες ανταγωνιστικότητας </a:t>
            </a:r>
            <a:r>
              <a:rPr lang="en-US" dirty="0"/>
              <a:t>&amp;</a:t>
            </a:r>
            <a:r>
              <a:rPr lang="el-GR" dirty="0"/>
              <a:t> αγοράς εργασίας </a:t>
            </a:r>
          </a:p>
        </p:txBody>
      </p:sp>
      <p:sp>
        <p:nvSpPr>
          <p:cNvPr id="3" name="Θέση περιεχομένου 2">
            <a:extLst>
              <a:ext uri="{FF2B5EF4-FFF2-40B4-BE49-F238E27FC236}">
                <a16:creationId xmlns:a16="http://schemas.microsoft.com/office/drawing/2014/main" id="{64146218-5009-49C2-B1F1-DA9552CA5D49}"/>
              </a:ext>
            </a:extLst>
          </p:cNvPr>
          <p:cNvSpPr>
            <a:spLocks noGrp="1"/>
          </p:cNvSpPr>
          <p:nvPr>
            <p:ph idx="1"/>
          </p:nvPr>
        </p:nvSpPr>
        <p:spPr>
          <a:xfrm>
            <a:off x="1097280" y="1417320"/>
            <a:ext cx="10058400" cy="4023360"/>
          </a:xfrm>
        </p:spPr>
        <p:txBody>
          <a:bodyPr/>
          <a:lstStyle/>
          <a:p>
            <a:endParaRPr lang="el-GR" dirty="0"/>
          </a:p>
        </p:txBody>
      </p:sp>
      <p:sp>
        <p:nvSpPr>
          <p:cNvPr id="4" name="Θέση ημερομηνίας 3">
            <a:extLst>
              <a:ext uri="{FF2B5EF4-FFF2-40B4-BE49-F238E27FC236}">
                <a16:creationId xmlns:a16="http://schemas.microsoft.com/office/drawing/2014/main" id="{E3DEAF20-3007-46D7-AA95-97094BDF167D}"/>
              </a:ext>
            </a:extLst>
          </p:cNvPr>
          <p:cNvSpPr>
            <a:spLocks noGrp="1"/>
          </p:cNvSpPr>
          <p:nvPr>
            <p:ph type="dt" sz="half" idx="10"/>
          </p:nvPr>
        </p:nvSpPr>
        <p:spPr/>
        <p:txBody>
          <a:bodyPr/>
          <a:lstStyle/>
          <a:p>
            <a:fld id="{08A14D59-14D5-4D1E-86C9-D835B593CF28}" type="datetime1">
              <a:rPr lang="el-GR" smtClean="0"/>
              <a:t>4/5/2022</a:t>
            </a:fld>
            <a:endParaRPr lang="el-GR"/>
          </a:p>
        </p:txBody>
      </p:sp>
      <p:sp>
        <p:nvSpPr>
          <p:cNvPr id="5" name="Θέση αριθμού διαφάνειας 4">
            <a:extLst>
              <a:ext uri="{FF2B5EF4-FFF2-40B4-BE49-F238E27FC236}">
                <a16:creationId xmlns:a16="http://schemas.microsoft.com/office/drawing/2014/main" id="{3F1F2D0A-6552-4EA8-8EE5-BA6C1A7E968B}"/>
              </a:ext>
            </a:extLst>
          </p:cNvPr>
          <p:cNvSpPr>
            <a:spLocks noGrp="1"/>
          </p:cNvSpPr>
          <p:nvPr>
            <p:ph type="sldNum" sz="quarter" idx="12"/>
          </p:nvPr>
        </p:nvSpPr>
        <p:spPr/>
        <p:txBody>
          <a:bodyPr/>
          <a:lstStyle/>
          <a:p>
            <a:fld id="{0422F922-4DA1-4E02-8BB9-5948E49598FC}" type="slidenum">
              <a:rPr lang="el-GR" smtClean="0"/>
              <a:t>5</a:t>
            </a:fld>
            <a:endParaRPr lang="el-GR"/>
          </a:p>
        </p:txBody>
      </p:sp>
      <p:pic>
        <p:nvPicPr>
          <p:cNvPr id="7" name="Εικόνα 6">
            <a:extLst>
              <a:ext uri="{FF2B5EF4-FFF2-40B4-BE49-F238E27FC236}">
                <a16:creationId xmlns:a16="http://schemas.microsoft.com/office/drawing/2014/main" id="{6018173B-720D-4B16-9844-62CB02DF70CB}"/>
              </a:ext>
            </a:extLst>
          </p:cNvPr>
          <p:cNvPicPr>
            <a:picLocks noChangeAspect="1"/>
          </p:cNvPicPr>
          <p:nvPr/>
        </p:nvPicPr>
        <p:blipFill>
          <a:blip r:embed="rId2"/>
          <a:stretch>
            <a:fillRect/>
          </a:stretch>
        </p:blipFill>
        <p:spPr>
          <a:xfrm>
            <a:off x="224968" y="988907"/>
            <a:ext cx="4216893" cy="3094822"/>
          </a:xfrm>
          <a:prstGeom prst="rect">
            <a:avLst/>
          </a:prstGeom>
        </p:spPr>
      </p:pic>
      <p:pic>
        <p:nvPicPr>
          <p:cNvPr id="9" name="Εικόνα 8">
            <a:extLst>
              <a:ext uri="{FF2B5EF4-FFF2-40B4-BE49-F238E27FC236}">
                <a16:creationId xmlns:a16="http://schemas.microsoft.com/office/drawing/2014/main" id="{EDC70115-909D-4D1E-B982-300A5A876475}"/>
              </a:ext>
            </a:extLst>
          </p:cNvPr>
          <p:cNvPicPr>
            <a:picLocks noChangeAspect="1"/>
          </p:cNvPicPr>
          <p:nvPr/>
        </p:nvPicPr>
        <p:blipFill>
          <a:blip r:embed="rId3"/>
          <a:stretch>
            <a:fillRect/>
          </a:stretch>
        </p:blipFill>
        <p:spPr>
          <a:xfrm>
            <a:off x="4136539" y="1145753"/>
            <a:ext cx="3680414" cy="2939376"/>
          </a:xfrm>
          <a:prstGeom prst="rect">
            <a:avLst/>
          </a:prstGeom>
        </p:spPr>
      </p:pic>
      <p:sp>
        <p:nvSpPr>
          <p:cNvPr id="10" name="TextBox 9">
            <a:extLst>
              <a:ext uri="{FF2B5EF4-FFF2-40B4-BE49-F238E27FC236}">
                <a16:creationId xmlns:a16="http://schemas.microsoft.com/office/drawing/2014/main" id="{659636EF-58A9-4019-8D4E-48E0AE55EA55}"/>
              </a:ext>
            </a:extLst>
          </p:cNvPr>
          <p:cNvSpPr txBox="1"/>
          <p:nvPr/>
        </p:nvSpPr>
        <p:spPr>
          <a:xfrm>
            <a:off x="7542140" y="5765566"/>
            <a:ext cx="4222793" cy="369332"/>
          </a:xfrm>
          <a:prstGeom prst="rect">
            <a:avLst/>
          </a:prstGeom>
          <a:noFill/>
        </p:spPr>
        <p:txBody>
          <a:bodyPr wrap="square" rtlCol="0">
            <a:spAutoFit/>
          </a:bodyPr>
          <a:lstStyle/>
          <a:p>
            <a:r>
              <a:rPr lang="en-US" dirty="0"/>
              <a:t>IMF, July 2011</a:t>
            </a:r>
            <a:endParaRPr lang="el-GR" dirty="0"/>
          </a:p>
        </p:txBody>
      </p:sp>
      <p:sp>
        <p:nvSpPr>
          <p:cNvPr id="11" name="TextBox 10">
            <a:extLst>
              <a:ext uri="{FF2B5EF4-FFF2-40B4-BE49-F238E27FC236}">
                <a16:creationId xmlns:a16="http://schemas.microsoft.com/office/drawing/2014/main" id="{DA932C12-300A-4D85-86EC-571D7B8EE36F}"/>
              </a:ext>
            </a:extLst>
          </p:cNvPr>
          <p:cNvSpPr txBox="1"/>
          <p:nvPr/>
        </p:nvSpPr>
        <p:spPr>
          <a:xfrm>
            <a:off x="7511630" y="1615198"/>
            <a:ext cx="4516361" cy="3416320"/>
          </a:xfrm>
          <a:prstGeom prst="rect">
            <a:avLst/>
          </a:prstGeom>
          <a:noFill/>
        </p:spPr>
        <p:txBody>
          <a:bodyPr wrap="square" rtlCol="0">
            <a:spAutoFit/>
          </a:bodyPr>
          <a:lstStyle/>
          <a:p>
            <a:r>
              <a:rPr lang="el-GR" dirty="0"/>
              <a:t>Καθώς, η προσαρμοσμένη στο ΔΤΚ πραγματική σταθμισμένη συναλλαγματική ισοτιμία</a:t>
            </a:r>
            <a:r>
              <a:rPr lang="en-US" dirty="0"/>
              <a:t> (CPI-REER)</a:t>
            </a:r>
            <a:r>
              <a:rPr lang="el-GR" dirty="0"/>
              <a:t> χειροτερεύει και η παραγωγικότητα της εργασία</a:t>
            </a:r>
            <a:r>
              <a:rPr lang="en-US" dirty="0"/>
              <a:t> (</a:t>
            </a:r>
            <a:r>
              <a:rPr lang="en-US" dirty="0" err="1"/>
              <a:t>Labour</a:t>
            </a:r>
            <a:r>
              <a:rPr lang="en-US" dirty="0"/>
              <a:t> Productivity) </a:t>
            </a:r>
            <a:r>
              <a:rPr lang="el-GR" dirty="0"/>
              <a:t>μειώνεται, επιχειρείται (από τις πολιτικές του ΔΝΤ και της Τρόικας) η βελτίωση του </a:t>
            </a:r>
            <a:r>
              <a:rPr lang="el-GR" dirty="0" err="1"/>
              <a:t>μοναδιαίου</a:t>
            </a:r>
            <a:r>
              <a:rPr lang="el-GR" dirty="0"/>
              <a:t> κόστους εργασίας </a:t>
            </a:r>
            <a:r>
              <a:rPr lang="en-US" dirty="0"/>
              <a:t>NULC)</a:t>
            </a:r>
            <a:r>
              <a:rPr lang="el-GR" dirty="0"/>
              <a:t> και της ονομαστικής σταθμισμένης συναλλαγματικής ισοτιμίας (</a:t>
            </a:r>
            <a:r>
              <a:rPr lang="en-US" dirty="0"/>
              <a:t>NEER)</a:t>
            </a:r>
            <a:r>
              <a:rPr lang="el-GR" dirty="0"/>
              <a:t>, μέσα</a:t>
            </a:r>
            <a:r>
              <a:rPr lang="en-US" dirty="0"/>
              <a:t> </a:t>
            </a:r>
            <a:r>
              <a:rPr lang="el-GR" dirty="0"/>
              <a:t>και από την μείωση/κάθετη πτώση των μισθών και των ημερομισθίων</a:t>
            </a:r>
            <a:r>
              <a:rPr lang="en-US" dirty="0"/>
              <a:t> (Wages &amp; Salaries)</a:t>
            </a:r>
            <a:endParaRPr lang="el-GR" dirty="0"/>
          </a:p>
          <a:p>
            <a:r>
              <a:rPr lang="el-GR" dirty="0"/>
              <a:t> </a:t>
            </a:r>
          </a:p>
        </p:txBody>
      </p:sp>
      <p:pic>
        <p:nvPicPr>
          <p:cNvPr id="13" name="Εικόνα 12">
            <a:extLst>
              <a:ext uri="{FF2B5EF4-FFF2-40B4-BE49-F238E27FC236}">
                <a16:creationId xmlns:a16="http://schemas.microsoft.com/office/drawing/2014/main" id="{968DF596-4EDF-4B5D-BEA3-60D27857D878}"/>
              </a:ext>
            </a:extLst>
          </p:cNvPr>
          <p:cNvPicPr>
            <a:picLocks noChangeAspect="1"/>
          </p:cNvPicPr>
          <p:nvPr/>
        </p:nvPicPr>
        <p:blipFill>
          <a:blip r:embed="rId4"/>
          <a:stretch>
            <a:fillRect/>
          </a:stretch>
        </p:blipFill>
        <p:spPr>
          <a:xfrm>
            <a:off x="224967" y="4064899"/>
            <a:ext cx="3978447" cy="2357228"/>
          </a:xfrm>
          <a:prstGeom prst="rect">
            <a:avLst/>
          </a:prstGeom>
        </p:spPr>
      </p:pic>
      <p:pic>
        <p:nvPicPr>
          <p:cNvPr id="15" name="Εικόνα 14">
            <a:extLst>
              <a:ext uri="{FF2B5EF4-FFF2-40B4-BE49-F238E27FC236}">
                <a16:creationId xmlns:a16="http://schemas.microsoft.com/office/drawing/2014/main" id="{E9C5F194-DF1B-44DD-80A4-9C9045BE0D75}"/>
              </a:ext>
            </a:extLst>
          </p:cNvPr>
          <p:cNvPicPr>
            <a:picLocks noChangeAspect="1"/>
          </p:cNvPicPr>
          <p:nvPr/>
        </p:nvPicPr>
        <p:blipFill>
          <a:blip r:embed="rId5"/>
          <a:stretch>
            <a:fillRect/>
          </a:stretch>
        </p:blipFill>
        <p:spPr>
          <a:xfrm>
            <a:off x="4167049" y="3977196"/>
            <a:ext cx="3344581" cy="2463760"/>
          </a:xfrm>
          <a:prstGeom prst="rect">
            <a:avLst/>
          </a:prstGeom>
        </p:spPr>
      </p:pic>
      <p:sp>
        <p:nvSpPr>
          <p:cNvPr id="16" name="TextBox 15">
            <a:extLst>
              <a:ext uri="{FF2B5EF4-FFF2-40B4-BE49-F238E27FC236}">
                <a16:creationId xmlns:a16="http://schemas.microsoft.com/office/drawing/2014/main" id="{71A51774-70C3-4B12-854A-60C1B6B6B454}"/>
              </a:ext>
            </a:extLst>
          </p:cNvPr>
          <p:cNvSpPr txBox="1"/>
          <p:nvPr/>
        </p:nvSpPr>
        <p:spPr>
          <a:xfrm>
            <a:off x="7511630" y="5440679"/>
            <a:ext cx="3586565" cy="369332"/>
          </a:xfrm>
          <a:prstGeom prst="rect">
            <a:avLst/>
          </a:prstGeom>
          <a:noFill/>
        </p:spPr>
        <p:txBody>
          <a:bodyPr wrap="square" rtlCol="0">
            <a:spAutoFit/>
          </a:bodyPr>
          <a:lstStyle/>
          <a:p>
            <a:r>
              <a:rPr lang="el-GR" dirty="0"/>
              <a:t>Περίοδος Μαρ 2006- Μαρ 2011</a:t>
            </a:r>
          </a:p>
        </p:txBody>
      </p:sp>
    </p:spTree>
    <p:extLst>
      <p:ext uri="{BB962C8B-B14F-4D97-AF65-F5344CB8AC3E}">
        <p14:creationId xmlns:p14="http://schemas.microsoft.com/office/powerpoint/2010/main" val="1889567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9C52574-A28F-4AB3-830D-23BE62874064}"/>
              </a:ext>
            </a:extLst>
          </p:cNvPr>
          <p:cNvSpPr>
            <a:spLocks noGrp="1"/>
          </p:cNvSpPr>
          <p:nvPr>
            <p:ph type="title"/>
          </p:nvPr>
        </p:nvSpPr>
        <p:spPr>
          <a:xfrm>
            <a:off x="355107" y="286604"/>
            <a:ext cx="11496582" cy="1105508"/>
          </a:xfrm>
        </p:spPr>
        <p:txBody>
          <a:bodyPr>
            <a:normAutofit/>
          </a:bodyPr>
          <a:lstStyle/>
          <a:p>
            <a:endParaRPr lang="el-GR" dirty="0"/>
          </a:p>
        </p:txBody>
      </p:sp>
      <p:sp>
        <p:nvSpPr>
          <p:cNvPr id="3" name="Θέση περιεχομένου 2">
            <a:extLst>
              <a:ext uri="{FF2B5EF4-FFF2-40B4-BE49-F238E27FC236}">
                <a16:creationId xmlns:a16="http://schemas.microsoft.com/office/drawing/2014/main" id="{18442FCE-0115-4A03-8076-0E63B36D207F}"/>
              </a:ext>
            </a:extLst>
          </p:cNvPr>
          <p:cNvSpPr>
            <a:spLocks noGrp="1"/>
          </p:cNvSpPr>
          <p:nvPr>
            <p:ph idx="1"/>
          </p:nvPr>
        </p:nvSpPr>
        <p:spPr>
          <a:xfrm>
            <a:off x="7011400" y="1716999"/>
            <a:ext cx="4144279" cy="4152095"/>
          </a:xfrm>
        </p:spPr>
        <p:txBody>
          <a:bodyPr/>
          <a:lstStyle/>
          <a:p>
            <a:r>
              <a:rPr lang="el-GR" dirty="0"/>
              <a:t>Βελτίωση εξαγωγών (χωρίς τις συναλλαγές σε πετρέλαιο) και ισοζυγίου τρεχουσών συναλλαγών </a:t>
            </a:r>
          </a:p>
        </p:txBody>
      </p:sp>
      <p:sp>
        <p:nvSpPr>
          <p:cNvPr id="4" name="Θέση ημερομηνίας 3">
            <a:extLst>
              <a:ext uri="{FF2B5EF4-FFF2-40B4-BE49-F238E27FC236}">
                <a16:creationId xmlns:a16="http://schemas.microsoft.com/office/drawing/2014/main" id="{8BE0D36C-FBE8-4F4B-B6AC-C9BAD4796C04}"/>
              </a:ext>
            </a:extLst>
          </p:cNvPr>
          <p:cNvSpPr>
            <a:spLocks noGrp="1"/>
          </p:cNvSpPr>
          <p:nvPr>
            <p:ph type="dt" sz="half" idx="10"/>
          </p:nvPr>
        </p:nvSpPr>
        <p:spPr/>
        <p:txBody>
          <a:bodyPr/>
          <a:lstStyle/>
          <a:p>
            <a:fld id="{08A14D59-14D5-4D1E-86C9-D835B593CF28}" type="datetime1">
              <a:rPr lang="el-GR" smtClean="0"/>
              <a:t>4/5/2022</a:t>
            </a:fld>
            <a:endParaRPr lang="el-GR"/>
          </a:p>
        </p:txBody>
      </p:sp>
      <p:sp>
        <p:nvSpPr>
          <p:cNvPr id="5" name="Θέση αριθμού διαφάνειας 4">
            <a:extLst>
              <a:ext uri="{FF2B5EF4-FFF2-40B4-BE49-F238E27FC236}">
                <a16:creationId xmlns:a16="http://schemas.microsoft.com/office/drawing/2014/main" id="{0F7D4787-DD5C-4F7E-9830-BC407A90B9F8}"/>
              </a:ext>
            </a:extLst>
          </p:cNvPr>
          <p:cNvSpPr>
            <a:spLocks noGrp="1"/>
          </p:cNvSpPr>
          <p:nvPr>
            <p:ph type="sldNum" sz="quarter" idx="12"/>
          </p:nvPr>
        </p:nvSpPr>
        <p:spPr/>
        <p:txBody>
          <a:bodyPr/>
          <a:lstStyle/>
          <a:p>
            <a:fld id="{0422F922-4DA1-4E02-8BB9-5948E49598FC}" type="slidenum">
              <a:rPr lang="el-GR" smtClean="0"/>
              <a:t>6</a:t>
            </a:fld>
            <a:endParaRPr lang="el-GR"/>
          </a:p>
        </p:txBody>
      </p:sp>
      <p:pic>
        <p:nvPicPr>
          <p:cNvPr id="7" name="Εικόνα 6">
            <a:extLst>
              <a:ext uri="{FF2B5EF4-FFF2-40B4-BE49-F238E27FC236}">
                <a16:creationId xmlns:a16="http://schemas.microsoft.com/office/drawing/2014/main" id="{9CF76F0F-F0BA-43ED-BFF6-3DD540709FDA}"/>
              </a:ext>
            </a:extLst>
          </p:cNvPr>
          <p:cNvPicPr>
            <a:picLocks noChangeAspect="1"/>
          </p:cNvPicPr>
          <p:nvPr/>
        </p:nvPicPr>
        <p:blipFill>
          <a:blip r:embed="rId2"/>
          <a:stretch>
            <a:fillRect/>
          </a:stretch>
        </p:blipFill>
        <p:spPr>
          <a:xfrm>
            <a:off x="127701" y="1255042"/>
            <a:ext cx="3441850" cy="3041749"/>
          </a:xfrm>
          <a:prstGeom prst="rect">
            <a:avLst/>
          </a:prstGeom>
        </p:spPr>
      </p:pic>
      <p:pic>
        <p:nvPicPr>
          <p:cNvPr id="9" name="Εικόνα 8">
            <a:extLst>
              <a:ext uri="{FF2B5EF4-FFF2-40B4-BE49-F238E27FC236}">
                <a16:creationId xmlns:a16="http://schemas.microsoft.com/office/drawing/2014/main" id="{F0D89E5D-D309-46A9-992C-FF61BEC4F50D}"/>
              </a:ext>
            </a:extLst>
          </p:cNvPr>
          <p:cNvPicPr>
            <a:picLocks noChangeAspect="1"/>
          </p:cNvPicPr>
          <p:nvPr/>
        </p:nvPicPr>
        <p:blipFill>
          <a:blip r:embed="rId3"/>
          <a:stretch>
            <a:fillRect/>
          </a:stretch>
        </p:blipFill>
        <p:spPr>
          <a:xfrm>
            <a:off x="3569551" y="1392112"/>
            <a:ext cx="3301766" cy="2771515"/>
          </a:xfrm>
          <a:prstGeom prst="rect">
            <a:avLst/>
          </a:prstGeom>
        </p:spPr>
      </p:pic>
      <p:sp>
        <p:nvSpPr>
          <p:cNvPr id="10" name="TextBox 9">
            <a:extLst>
              <a:ext uri="{FF2B5EF4-FFF2-40B4-BE49-F238E27FC236}">
                <a16:creationId xmlns:a16="http://schemas.microsoft.com/office/drawing/2014/main" id="{19CDE4F0-6E78-411D-96D5-6ECDF8321849}"/>
              </a:ext>
            </a:extLst>
          </p:cNvPr>
          <p:cNvSpPr txBox="1"/>
          <p:nvPr/>
        </p:nvSpPr>
        <p:spPr>
          <a:xfrm>
            <a:off x="7511630" y="5440679"/>
            <a:ext cx="3586565" cy="369332"/>
          </a:xfrm>
          <a:prstGeom prst="rect">
            <a:avLst/>
          </a:prstGeom>
          <a:noFill/>
        </p:spPr>
        <p:txBody>
          <a:bodyPr wrap="square" rtlCol="0">
            <a:spAutoFit/>
          </a:bodyPr>
          <a:lstStyle/>
          <a:p>
            <a:r>
              <a:rPr lang="el-GR" dirty="0"/>
              <a:t>Περίοδος Μαρ 2006- Μαρ 2011</a:t>
            </a:r>
          </a:p>
        </p:txBody>
      </p:sp>
      <p:sp>
        <p:nvSpPr>
          <p:cNvPr id="11" name="TextBox 10">
            <a:extLst>
              <a:ext uri="{FF2B5EF4-FFF2-40B4-BE49-F238E27FC236}">
                <a16:creationId xmlns:a16="http://schemas.microsoft.com/office/drawing/2014/main" id="{5FAFF793-C30F-4B09-A688-B5DC112D40C5}"/>
              </a:ext>
            </a:extLst>
          </p:cNvPr>
          <p:cNvSpPr txBox="1"/>
          <p:nvPr/>
        </p:nvSpPr>
        <p:spPr>
          <a:xfrm>
            <a:off x="7542140" y="5765566"/>
            <a:ext cx="4222793" cy="369332"/>
          </a:xfrm>
          <a:prstGeom prst="rect">
            <a:avLst/>
          </a:prstGeom>
          <a:noFill/>
        </p:spPr>
        <p:txBody>
          <a:bodyPr wrap="square" rtlCol="0">
            <a:spAutoFit/>
          </a:bodyPr>
          <a:lstStyle/>
          <a:p>
            <a:r>
              <a:rPr lang="en-US" dirty="0"/>
              <a:t>IMF, July 2011</a:t>
            </a:r>
            <a:endParaRPr lang="el-GR" dirty="0"/>
          </a:p>
        </p:txBody>
      </p:sp>
    </p:spTree>
    <p:extLst>
      <p:ext uri="{BB962C8B-B14F-4D97-AF65-F5344CB8AC3E}">
        <p14:creationId xmlns:p14="http://schemas.microsoft.com/office/powerpoint/2010/main" val="23786917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6E0822A-7473-46CE-A340-60381AEBDF55}"/>
              </a:ext>
            </a:extLst>
          </p:cNvPr>
          <p:cNvSpPr>
            <a:spLocks noGrp="1"/>
          </p:cNvSpPr>
          <p:nvPr>
            <p:ph type="title"/>
          </p:nvPr>
        </p:nvSpPr>
        <p:spPr>
          <a:xfrm>
            <a:off x="0" y="286603"/>
            <a:ext cx="12191999" cy="1450757"/>
          </a:xfrm>
        </p:spPr>
        <p:txBody>
          <a:bodyPr>
            <a:noAutofit/>
          </a:bodyPr>
          <a:lstStyle/>
          <a:p>
            <a:r>
              <a:rPr lang="el-GR" sz="3600" dirty="0"/>
              <a:t>Το χρηματιστήριο παραμένει σε ιστορικά χαμηλές τιμές και κεφαλαιοποίηση, αποκλίνουσες από των ΗΠΑ</a:t>
            </a:r>
            <a:r>
              <a:rPr lang="en-US" sz="3600" dirty="0"/>
              <a:t>-</a:t>
            </a:r>
            <a:r>
              <a:rPr lang="el-GR" sz="3600" dirty="0"/>
              <a:t> Γερμανίας</a:t>
            </a:r>
          </a:p>
        </p:txBody>
      </p:sp>
      <p:sp>
        <p:nvSpPr>
          <p:cNvPr id="3" name="Θέση περιεχομένου 2">
            <a:extLst>
              <a:ext uri="{FF2B5EF4-FFF2-40B4-BE49-F238E27FC236}">
                <a16:creationId xmlns:a16="http://schemas.microsoft.com/office/drawing/2014/main" id="{F9B1EF9A-D97C-47A2-8E36-C6ECFD4BA35D}"/>
              </a:ext>
            </a:extLst>
          </p:cNvPr>
          <p:cNvSpPr>
            <a:spLocks noGrp="1"/>
          </p:cNvSpPr>
          <p:nvPr>
            <p:ph idx="1"/>
          </p:nvPr>
        </p:nvSpPr>
        <p:spPr>
          <a:xfrm>
            <a:off x="1097280" y="1845734"/>
            <a:ext cx="10058400" cy="3960753"/>
          </a:xfrm>
        </p:spPr>
        <p:txBody>
          <a:bodyPr/>
          <a:lstStyle/>
          <a:p>
            <a:endParaRPr lang="el-GR" dirty="0"/>
          </a:p>
        </p:txBody>
      </p:sp>
      <p:sp>
        <p:nvSpPr>
          <p:cNvPr id="4" name="Θέση ημερομηνίας 3">
            <a:extLst>
              <a:ext uri="{FF2B5EF4-FFF2-40B4-BE49-F238E27FC236}">
                <a16:creationId xmlns:a16="http://schemas.microsoft.com/office/drawing/2014/main" id="{9E8608B9-0C76-4CAC-BD9A-44BFD79346A9}"/>
              </a:ext>
            </a:extLst>
          </p:cNvPr>
          <p:cNvSpPr>
            <a:spLocks noGrp="1"/>
          </p:cNvSpPr>
          <p:nvPr>
            <p:ph type="dt" sz="half" idx="10"/>
          </p:nvPr>
        </p:nvSpPr>
        <p:spPr/>
        <p:txBody>
          <a:bodyPr/>
          <a:lstStyle/>
          <a:p>
            <a:fld id="{08A14D59-14D5-4D1E-86C9-D835B593CF28}" type="datetime1">
              <a:rPr lang="el-GR" smtClean="0"/>
              <a:t>4/5/2022</a:t>
            </a:fld>
            <a:endParaRPr lang="el-GR"/>
          </a:p>
        </p:txBody>
      </p:sp>
      <p:sp>
        <p:nvSpPr>
          <p:cNvPr id="5" name="Θέση αριθμού διαφάνειας 4">
            <a:extLst>
              <a:ext uri="{FF2B5EF4-FFF2-40B4-BE49-F238E27FC236}">
                <a16:creationId xmlns:a16="http://schemas.microsoft.com/office/drawing/2014/main" id="{73A3A141-B744-4BB3-B035-427E5478745D}"/>
              </a:ext>
            </a:extLst>
          </p:cNvPr>
          <p:cNvSpPr>
            <a:spLocks noGrp="1"/>
          </p:cNvSpPr>
          <p:nvPr>
            <p:ph type="sldNum" sz="quarter" idx="12"/>
          </p:nvPr>
        </p:nvSpPr>
        <p:spPr/>
        <p:txBody>
          <a:bodyPr/>
          <a:lstStyle/>
          <a:p>
            <a:fld id="{0422F922-4DA1-4E02-8BB9-5948E49598FC}" type="slidenum">
              <a:rPr lang="el-GR" smtClean="0"/>
              <a:t>7</a:t>
            </a:fld>
            <a:endParaRPr lang="el-GR"/>
          </a:p>
        </p:txBody>
      </p:sp>
      <p:pic>
        <p:nvPicPr>
          <p:cNvPr id="7" name="Εικόνα 6">
            <a:extLst>
              <a:ext uri="{FF2B5EF4-FFF2-40B4-BE49-F238E27FC236}">
                <a16:creationId xmlns:a16="http://schemas.microsoft.com/office/drawing/2014/main" id="{D56384CF-9E4F-4290-B6B6-12B6A97F0CCD}"/>
              </a:ext>
            </a:extLst>
          </p:cNvPr>
          <p:cNvPicPr>
            <a:picLocks noChangeAspect="1"/>
          </p:cNvPicPr>
          <p:nvPr/>
        </p:nvPicPr>
        <p:blipFill>
          <a:blip r:embed="rId2"/>
          <a:stretch>
            <a:fillRect/>
          </a:stretch>
        </p:blipFill>
        <p:spPr>
          <a:xfrm>
            <a:off x="1097279" y="1845734"/>
            <a:ext cx="6359963" cy="3587340"/>
          </a:xfrm>
          <a:prstGeom prst="rect">
            <a:avLst/>
          </a:prstGeom>
        </p:spPr>
      </p:pic>
      <p:sp>
        <p:nvSpPr>
          <p:cNvPr id="8" name="TextBox 7">
            <a:extLst>
              <a:ext uri="{FF2B5EF4-FFF2-40B4-BE49-F238E27FC236}">
                <a16:creationId xmlns:a16="http://schemas.microsoft.com/office/drawing/2014/main" id="{D8A2ABC7-6722-4B71-96E8-1C47F2C34BAC}"/>
              </a:ext>
            </a:extLst>
          </p:cNvPr>
          <p:cNvSpPr txBox="1"/>
          <p:nvPr/>
        </p:nvSpPr>
        <p:spPr>
          <a:xfrm>
            <a:off x="972664" y="5948470"/>
            <a:ext cx="4222793" cy="369332"/>
          </a:xfrm>
          <a:prstGeom prst="rect">
            <a:avLst/>
          </a:prstGeom>
          <a:noFill/>
        </p:spPr>
        <p:txBody>
          <a:bodyPr wrap="square" rtlCol="0">
            <a:spAutoFit/>
          </a:bodyPr>
          <a:lstStyle/>
          <a:p>
            <a:r>
              <a:rPr lang="en-US" dirty="0"/>
              <a:t>IMF, June 201</a:t>
            </a:r>
            <a:r>
              <a:rPr lang="el-GR" dirty="0"/>
              <a:t>4</a:t>
            </a:r>
          </a:p>
        </p:txBody>
      </p:sp>
    </p:spTree>
    <p:extLst>
      <p:ext uri="{BB962C8B-B14F-4D97-AF65-F5344CB8AC3E}">
        <p14:creationId xmlns:p14="http://schemas.microsoft.com/office/powerpoint/2010/main" val="2468841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E9DF0F4-02B7-415B-B671-FFC8C4C7EC63}"/>
              </a:ext>
            </a:extLst>
          </p:cNvPr>
          <p:cNvSpPr>
            <a:spLocks noGrp="1"/>
          </p:cNvSpPr>
          <p:nvPr>
            <p:ph type="title"/>
          </p:nvPr>
        </p:nvSpPr>
        <p:spPr>
          <a:xfrm>
            <a:off x="1097280" y="286603"/>
            <a:ext cx="10058400" cy="1266989"/>
          </a:xfrm>
        </p:spPr>
        <p:txBody>
          <a:bodyPr>
            <a:normAutofit fontScale="90000"/>
          </a:bodyPr>
          <a:lstStyle/>
          <a:p>
            <a:r>
              <a:rPr lang="el-GR" dirty="0"/>
              <a:t>Πέραν της ζήτησης, σημαντική</a:t>
            </a:r>
            <a:r>
              <a:rPr lang="en-US" dirty="0"/>
              <a:t> </a:t>
            </a:r>
            <a:r>
              <a:rPr lang="el-GR" dirty="0"/>
              <a:t>και η πτώση των καταθέσεων και της πίστωσης </a:t>
            </a:r>
          </a:p>
        </p:txBody>
      </p:sp>
      <p:sp>
        <p:nvSpPr>
          <p:cNvPr id="3" name="Θέση περιεχομένου 2">
            <a:extLst>
              <a:ext uri="{FF2B5EF4-FFF2-40B4-BE49-F238E27FC236}">
                <a16:creationId xmlns:a16="http://schemas.microsoft.com/office/drawing/2014/main" id="{8B978B1E-5ED0-4F1F-B7D8-1E98505CDA51}"/>
              </a:ext>
            </a:extLst>
          </p:cNvPr>
          <p:cNvSpPr>
            <a:spLocks noGrp="1"/>
          </p:cNvSpPr>
          <p:nvPr>
            <p:ph idx="1"/>
          </p:nvPr>
        </p:nvSpPr>
        <p:spPr/>
        <p:txBody>
          <a:bodyPr/>
          <a:lstStyle/>
          <a:p>
            <a:endParaRPr lang="el-GR" dirty="0"/>
          </a:p>
        </p:txBody>
      </p:sp>
      <p:sp>
        <p:nvSpPr>
          <p:cNvPr id="4" name="Θέση ημερομηνίας 3">
            <a:extLst>
              <a:ext uri="{FF2B5EF4-FFF2-40B4-BE49-F238E27FC236}">
                <a16:creationId xmlns:a16="http://schemas.microsoft.com/office/drawing/2014/main" id="{78BAD763-77F9-4B27-98C5-E0010EF3B68F}"/>
              </a:ext>
            </a:extLst>
          </p:cNvPr>
          <p:cNvSpPr>
            <a:spLocks noGrp="1"/>
          </p:cNvSpPr>
          <p:nvPr>
            <p:ph type="dt" sz="half" idx="10"/>
          </p:nvPr>
        </p:nvSpPr>
        <p:spPr/>
        <p:txBody>
          <a:bodyPr/>
          <a:lstStyle/>
          <a:p>
            <a:fld id="{08A14D59-14D5-4D1E-86C9-D835B593CF28}" type="datetime1">
              <a:rPr lang="el-GR" smtClean="0"/>
              <a:t>4/5/2022</a:t>
            </a:fld>
            <a:endParaRPr lang="el-GR"/>
          </a:p>
        </p:txBody>
      </p:sp>
      <p:sp>
        <p:nvSpPr>
          <p:cNvPr id="5" name="Θέση αριθμού διαφάνειας 4">
            <a:extLst>
              <a:ext uri="{FF2B5EF4-FFF2-40B4-BE49-F238E27FC236}">
                <a16:creationId xmlns:a16="http://schemas.microsoft.com/office/drawing/2014/main" id="{FE37446C-5B87-4E9C-8319-4A7EBE8ECACF}"/>
              </a:ext>
            </a:extLst>
          </p:cNvPr>
          <p:cNvSpPr>
            <a:spLocks noGrp="1"/>
          </p:cNvSpPr>
          <p:nvPr>
            <p:ph type="sldNum" sz="quarter" idx="12"/>
          </p:nvPr>
        </p:nvSpPr>
        <p:spPr/>
        <p:txBody>
          <a:bodyPr/>
          <a:lstStyle/>
          <a:p>
            <a:fld id="{0422F922-4DA1-4E02-8BB9-5948E49598FC}" type="slidenum">
              <a:rPr lang="el-GR" smtClean="0"/>
              <a:t>8</a:t>
            </a:fld>
            <a:endParaRPr lang="el-GR"/>
          </a:p>
        </p:txBody>
      </p:sp>
      <p:pic>
        <p:nvPicPr>
          <p:cNvPr id="7" name="Εικόνα 6">
            <a:extLst>
              <a:ext uri="{FF2B5EF4-FFF2-40B4-BE49-F238E27FC236}">
                <a16:creationId xmlns:a16="http://schemas.microsoft.com/office/drawing/2014/main" id="{3CC8FEB4-ACFC-4F8F-BF58-4238423B5A25}"/>
              </a:ext>
            </a:extLst>
          </p:cNvPr>
          <p:cNvPicPr>
            <a:picLocks noChangeAspect="1"/>
          </p:cNvPicPr>
          <p:nvPr/>
        </p:nvPicPr>
        <p:blipFill>
          <a:blip r:embed="rId2"/>
          <a:stretch>
            <a:fillRect/>
          </a:stretch>
        </p:blipFill>
        <p:spPr>
          <a:xfrm>
            <a:off x="700878" y="1845734"/>
            <a:ext cx="4327301" cy="3136006"/>
          </a:xfrm>
          <a:prstGeom prst="rect">
            <a:avLst/>
          </a:prstGeom>
        </p:spPr>
      </p:pic>
      <p:sp>
        <p:nvSpPr>
          <p:cNvPr id="8" name="TextBox 7">
            <a:extLst>
              <a:ext uri="{FF2B5EF4-FFF2-40B4-BE49-F238E27FC236}">
                <a16:creationId xmlns:a16="http://schemas.microsoft.com/office/drawing/2014/main" id="{9E469DEA-80DB-4D1A-86C4-C3EBEFE29784}"/>
              </a:ext>
            </a:extLst>
          </p:cNvPr>
          <p:cNvSpPr txBox="1"/>
          <p:nvPr/>
        </p:nvSpPr>
        <p:spPr>
          <a:xfrm>
            <a:off x="500568" y="5110766"/>
            <a:ext cx="4527611" cy="923330"/>
          </a:xfrm>
          <a:prstGeom prst="rect">
            <a:avLst/>
          </a:prstGeom>
          <a:noFill/>
        </p:spPr>
        <p:txBody>
          <a:bodyPr wrap="square" rtlCol="0">
            <a:spAutoFit/>
          </a:bodyPr>
          <a:lstStyle/>
          <a:p>
            <a:r>
              <a:rPr lang="el-GR" dirty="0"/>
              <a:t>Αξιοσημείωτη πτώση των καταθέσεων του ιδιωτικού τομέα (μεταφορά στο εξωτερικό), με σταθεροποιητική τάση από το 2013 </a:t>
            </a:r>
          </a:p>
        </p:txBody>
      </p:sp>
      <p:pic>
        <p:nvPicPr>
          <p:cNvPr id="10" name="Εικόνα 9">
            <a:extLst>
              <a:ext uri="{FF2B5EF4-FFF2-40B4-BE49-F238E27FC236}">
                <a16:creationId xmlns:a16="http://schemas.microsoft.com/office/drawing/2014/main" id="{5DECB666-4579-49B3-9B11-4F192061E4CB}"/>
              </a:ext>
            </a:extLst>
          </p:cNvPr>
          <p:cNvPicPr>
            <a:picLocks noChangeAspect="1"/>
          </p:cNvPicPr>
          <p:nvPr/>
        </p:nvPicPr>
        <p:blipFill>
          <a:blip r:embed="rId3"/>
          <a:stretch>
            <a:fillRect/>
          </a:stretch>
        </p:blipFill>
        <p:spPr>
          <a:xfrm>
            <a:off x="6319191" y="1779184"/>
            <a:ext cx="3992451" cy="2923504"/>
          </a:xfrm>
          <a:prstGeom prst="rect">
            <a:avLst/>
          </a:prstGeom>
        </p:spPr>
      </p:pic>
      <p:sp>
        <p:nvSpPr>
          <p:cNvPr id="11" name="TextBox 10">
            <a:extLst>
              <a:ext uri="{FF2B5EF4-FFF2-40B4-BE49-F238E27FC236}">
                <a16:creationId xmlns:a16="http://schemas.microsoft.com/office/drawing/2014/main" id="{E8A8D78F-BA5D-4A9B-9E29-5E96D66813B8}"/>
              </a:ext>
            </a:extLst>
          </p:cNvPr>
          <p:cNvSpPr txBox="1"/>
          <p:nvPr/>
        </p:nvSpPr>
        <p:spPr>
          <a:xfrm>
            <a:off x="5624891" y="4928280"/>
            <a:ext cx="6404351" cy="1477328"/>
          </a:xfrm>
          <a:prstGeom prst="rect">
            <a:avLst/>
          </a:prstGeom>
          <a:noFill/>
        </p:spPr>
        <p:txBody>
          <a:bodyPr wrap="square" rtlCol="0">
            <a:spAutoFit/>
          </a:bodyPr>
          <a:lstStyle/>
          <a:p>
            <a:r>
              <a:rPr lang="el-GR" dirty="0"/>
              <a:t>Αξιοσημείωτη πτώση του ρυθμού μεταβολής της πίστωσης των εταιρειών του ιδιωτικού τομέα, των νοικοκυριών και της καταναλωτικής πίστωσης (δηλαδή συνολικά εταιρείες, νοικοκυριά και καταναλωτές δεν μπορούν να βρουν πλέον το ίδιο εύκολα χρήματα για τους σκοπούς τους)</a:t>
            </a:r>
          </a:p>
        </p:txBody>
      </p:sp>
      <p:sp>
        <p:nvSpPr>
          <p:cNvPr id="12" name="TextBox 11">
            <a:extLst>
              <a:ext uri="{FF2B5EF4-FFF2-40B4-BE49-F238E27FC236}">
                <a16:creationId xmlns:a16="http://schemas.microsoft.com/office/drawing/2014/main" id="{B3469E84-AC14-4BEA-B3BC-D56CD77C64BA}"/>
              </a:ext>
            </a:extLst>
          </p:cNvPr>
          <p:cNvSpPr txBox="1"/>
          <p:nvPr/>
        </p:nvSpPr>
        <p:spPr>
          <a:xfrm>
            <a:off x="162758" y="6047019"/>
            <a:ext cx="4222793" cy="369332"/>
          </a:xfrm>
          <a:prstGeom prst="rect">
            <a:avLst/>
          </a:prstGeom>
          <a:noFill/>
        </p:spPr>
        <p:txBody>
          <a:bodyPr wrap="square" rtlCol="0">
            <a:spAutoFit/>
          </a:bodyPr>
          <a:lstStyle/>
          <a:p>
            <a:r>
              <a:rPr lang="en-US" dirty="0"/>
              <a:t>IMF, June 201</a:t>
            </a:r>
            <a:r>
              <a:rPr lang="el-GR" dirty="0"/>
              <a:t>4</a:t>
            </a:r>
          </a:p>
        </p:txBody>
      </p:sp>
    </p:spTree>
    <p:extLst>
      <p:ext uri="{BB962C8B-B14F-4D97-AF65-F5344CB8AC3E}">
        <p14:creationId xmlns:p14="http://schemas.microsoft.com/office/powerpoint/2010/main" val="2630056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A614227-9602-4521-B39B-2BE5FB3EE22A}"/>
              </a:ext>
            </a:extLst>
          </p:cNvPr>
          <p:cNvSpPr>
            <a:spLocks noGrp="1"/>
          </p:cNvSpPr>
          <p:nvPr>
            <p:ph type="title"/>
          </p:nvPr>
        </p:nvSpPr>
        <p:spPr>
          <a:xfrm>
            <a:off x="1097280" y="286604"/>
            <a:ext cx="10058400" cy="1038238"/>
          </a:xfrm>
        </p:spPr>
        <p:txBody>
          <a:bodyPr>
            <a:normAutofit fontScale="90000"/>
          </a:bodyPr>
          <a:lstStyle/>
          <a:p>
            <a:r>
              <a:rPr lang="el-GR" dirty="0"/>
              <a:t>Εταιρείες εκτός των τραπεζών ή λοιπών από τον χρηματοοικονομικό κλάδο</a:t>
            </a:r>
          </a:p>
        </p:txBody>
      </p:sp>
      <p:sp>
        <p:nvSpPr>
          <p:cNvPr id="3" name="Θέση περιεχομένου 2">
            <a:extLst>
              <a:ext uri="{FF2B5EF4-FFF2-40B4-BE49-F238E27FC236}">
                <a16:creationId xmlns:a16="http://schemas.microsoft.com/office/drawing/2014/main" id="{94026272-BE00-41C2-A395-9CED85E001B4}"/>
              </a:ext>
            </a:extLst>
          </p:cNvPr>
          <p:cNvSpPr>
            <a:spLocks noGrp="1"/>
          </p:cNvSpPr>
          <p:nvPr>
            <p:ph idx="1"/>
          </p:nvPr>
        </p:nvSpPr>
        <p:spPr/>
        <p:txBody>
          <a:bodyPr/>
          <a:lstStyle/>
          <a:p>
            <a:endParaRPr lang="el-GR"/>
          </a:p>
        </p:txBody>
      </p:sp>
      <p:sp>
        <p:nvSpPr>
          <p:cNvPr id="4" name="Θέση ημερομηνίας 3">
            <a:extLst>
              <a:ext uri="{FF2B5EF4-FFF2-40B4-BE49-F238E27FC236}">
                <a16:creationId xmlns:a16="http://schemas.microsoft.com/office/drawing/2014/main" id="{A964B6D3-B628-453F-8EE7-7F5CE76BA668}"/>
              </a:ext>
            </a:extLst>
          </p:cNvPr>
          <p:cNvSpPr>
            <a:spLocks noGrp="1"/>
          </p:cNvSpPr>
          <p:nvPr>
            <p:ph type="dt" sz="half" idx="10"/>
          </p:nvPr>
        </p:nvSpPr>
        <p:spPr/>
        <p:txBody>
          <a:bodyPr/>
          <a:lstStyle/>
          <a:p>
            <a:fld id="{08A14D59-14D5-4D1E-86C9-D835B593CF28}" type="datetime1">
              <a:rPr lang="el-GR" smtClean="0"/>
              <a:t>4/5/2022</a:t>
            </a:fld>
            <a:endParaRPr lang="el-GR"/>
          </a:p>
        </p:txBody>
      </p:sp>
      <p:sp>
        <p:nvSpPr>
          <p:cNvPr id="5" name="Θέση αριθμού διαφάνειας 4">
            <a:extLst>
              <a:ext uri="{FF2B5EF4-FFF2-40B4-BE49-F238E27FC236}">
                <a16:creationId xmlns:a16="http://schemas.microsoft.com/office/drawing/2014/main" id="{A2B2EA7B-B238-4271-8C66-5867A8F74B56}"/>
              </a:ext>
            </a:extLst>
          </p:cNvPr>
          <p:cNvSpPr>
            <a:spLocks noGrp="1"/>
          </p:cNvSpPr>
          <p:nvPr>
            <p:ph type="sldNum" sz="quarter" idx="12"/>
          </p:nvPr>
        </p:nvSpPr>
        <p:spPr/>
        <p:txBody>
          <a:bodyPr/>
          <a:lstStyle/>
          <a:p>
            <a:fld id="{0422F922-4DA1-4E02-8BB9-5948E49598FC}" type="slidenum">
              <a:rPr lang="el-GR" smtClean="0"/>
              <a:t>9</a:t>
            </a:fld>
            <a:endParaRPr lang="el-GR"/>
          </a:p>
        </p:txBody>
      </p:sp>
      <p:pic>
        <p:nvPicPr>
          <p:cNvPr id="7" name="Εικόνα 6">
            <a:extLst>
              <a:ext uri="{FF2B5EF4-FFF2-40B4-BE49-F238E27FC236}">
                <a16:creationId xmlns:a16="http://schemas.microsoft.com/office/drawing/2014/main" id="{A6812DBC-7AAF-4AFB-804D-D8781A339E37}"/>
              </a:ext>
            </a:extLst>
          </p:cNvPr>
          <p:cNvPicPr>
            <a:picLocks noChangeAspect="1"/>
          </p:cNvPicPr>
          <p:nvPr/>
        </p:nvPicPr>
        <p:blipFill>
          <a:blip r:embed="rId2"/>
          <a:stretch>
            <a:fillRect/>
          </a:stretch>
        </p:blipFill>
        <p:spPr>
          <a:xfrm>
            <a:off x="901687" y="1915532"/>
            <a:ext cx="4709000" cy="3953562"/>
          </a:xfrm>
          <a:prstGeom prst="rect">
            <a:avLst/>
          </a:prstGeom>
        </p:spPr>
      </p:pic>
      <p:pic>
        <p:nvPicPr>
          <p:cNvPr id="9" name="Εικόνα 8">
            <a:extLst>
              <a:ext uri="{FF2B5EF4-FFF2-40B4-BE49-F238E27FC236}">
                <a16:creationId xmlns:a16="http://schemas.microsoft.com/office/drawing/2014/main" id="{47D9D02E-A5C3-4367-9E5F-B94E61E1947B}"/>
              </a:ext>
            </a:extLst>
          </p:cNvPr>
          <p:cNvPicPr>
            <a:picLocks noChangeAspect="1"/>
          </p:cNvPicPr>
          <p:nvPr/>
        </p:nvPicPr>
        <p:blipFill>
          <a:blip r:embed="rId3"/>
          <a:stretch>
            <a:fillRect/>
          </a:stretch>
        </p:blipFill>
        <p:spPr>
          <a:xfrm>
            <a:off x="6063236" y="1915532"/>
            <a:ext cx="4639895" cy="3956563"/>
          </a:xfrm>
          <a:prstGeom prst="rect">
            <a:avLst/>
          </a:prstGeom>
        </p:spPr>
      </p:pic>
      <p:sp>
        <p:nvSpPr>
          <p:cNvPr id="12" name="TextBox 11">
            <a:extLst>
              <a:ext uri="{FF2B5EF4-FFF2-40B4-BE49-F238E27FC236}">
                <a16:creationId xmlns:a16="http://schemas.microsoft.com/office/drawing/2014/main" id="{C74393A2-2567-45D4-8B27-9A0705AA2069}"/>
              </a:ext>
            </a:extLst>
          </p:cNvPr>
          <p:cNvSpPr txBox="1"/>
          <p:nvPr/>
        </p:nvSpPr>
        <p:spPr>
          <a:xfrm>
            <a:off x="7542140" y="5765566"/>
            <a:ext cx="4222793" cy="369332"/>
          </a:xfrm>
          <a:prstGeom prst="rect">
            <a:avLst/>
          </a:prstGeom>
          <a:noFill/>
        </p:spPr>
        <p:txBody>
          <a:bodyPr wrap="square" rtlCol="0">
            <a:spAutoFit/>
          </a:bodyPr>
          <a:lstStyle/>
          <a:p>
            <a:r>
              <a:rPr lang="en-US" dirty="0"/>
              <a:t>IMF, June 201</a:t>
            </a:r>
            <a:r>
              <a:rPr lang="el-GR" dirty="0"/>
              <a:t>4</a:t>
            </a:r>
          </a:p>
        </p:txBody>
      </p:sp>
    </p:spTree>
    <p:extLst>
      <p:ext uri="{BB962C8B-B14F-4D97-AF65-F5344CB8AC3E}">
        <p14:creationId xmlns:p14="http://schemas.microsoft.com/office/powerpoint/2010/main" val="258273643"/>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2222</Words>
  <Application>Microsoft Office PowerPoint</Application>
  <PresentationFormat>Ευρεία οθόνη</PresentationFormat>
  <Paragraphs>209</Paragraphs>
  <Slides>39</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39</vt:i4>
      </vt:variant>
    </vt:vector>
  </HeadingPairs>
  <TitlesOfParts>
    <vt:vector size="43" baseType="lpstr">
      <vt:lpstr>Arial</vt:lpstr>
      <vt:lpstr>Calibri</vt:lpstr>
      <vt:lpstr>Calibri Light</vt:lpstr>
      <vt:lpstr>Θέμα του Office</vt:lpstr>
      <vt:lpstr>Παρουσίαση του PowerPoint</vt:lpstr>
      <vt:lpstr>Τι συμβαίνει κατά τη διάρκεια της κρίσης  Πρώτες αντιδράσεις της οικονομίας</vt:lpstr>
      <vt:lpstr>Τα Ομόλογα – ως δείκτες </vt:lpstr>
      <vt:lpstr>Συνέχεια δεικτών:  CDS &amp; Χρηματιστήριο </vt:lpstr>
      <vt:lpstr>Δείκτες ανταγωνιστικότητας &amp; αγοράς εργασίας </vt:lpstr>
      <vt:lpstr>Παρουσίαση του PowerPoint</vt:lpstr>
      <vt:lpstr>Το χρηματιστήριο παραμένει σε ιστορικά χαμηλές τιμές και κεφαλαιοποίηση, αποκλίνουσες από των ΗΠΑ- Γερμανίας</vt:lpstr>
      <vt:lpstr>Πέραν της ζήτησης, σημαντική και η πτώση των καταθέσεων και της πίστωσης </vt:lpstr>
      <vt:lpstr>Εταιρείες εκτός των τραπεζών ή λοιπών από τον χρηματοοικονομικό κλάδο</vt:lpstr>
      <vt:lpstr>ΜΜΕ επιχειρήσεις: προβλήματα χρηματοδότησης</vt:lpstr>
      <vt:lpstr>Πληρωμές χρέους (εναπομείνασες)</vt:lpstr>
      <vt:lpstr>Μια σημαντική πτυχή του Ελληνικού προβλήματος</vt:lpstr>
      <vt:lpstr>Η πολιτική Συνοχής στηρίζεται στα Ταμεία χρηματοδότησής της  και τις αρχές που τα διέπουν </vt:lpstr>
      <vt:lpstr>Το πλαίσιο άσκησης εθνικών πολιτικών</vt:lpstr>
      <vt:lpstr>Το πλαίσιο άσκησης εθνικών πολιτικών (συν.)</vt:lpstr>
      <vt:lpstr>Παρουσίαση του PowerPoint</vt:lpstr>
      <vt:lpstr>Πριν την κρίση: Eίχε περιοριστεί πολύ η θέση της Ελλάδας ως καθαρού λήπτη ενισχύσεων </vt:lpstr>
      <vt:lpstr>Εξέλιξη της συνολικής, δημόσιας, εθνικής, κοινοτικής και ιδιωτικής δαπάνης σε 5 διαφορετικές προγραμματικές περιόδους (1989-1993, 1994-1999, 2000-2006, 2007-2013, 2014-2020)</vt:lpstr>
      <vt:lpstr>Ευρωπαϊκή Πολιτική Συνοχής και θεωρία</vt:lpstr>
      <vt:lpstr>Κατανομή χρηματοδοτικών προτεραιοτήτων των έργων συγχρηματοδοτήθηκαν από την Ε.Ε.   ανά περίοδο και τομέα, σε ποσά και ποσοστά</vt:lpstr>
      <vt:lpstr>  Η χρηματοδότηση των ανθρώπινων πόρων είναι μια κύρια προτεραιότητα, συμβατή με τις σχεδιαζόμενες πολιτικές της Ε.Ε. για στήριξη του ανθρώπινου δυναμικού και ενδογενή μεγέθυνση  </vt:lpstr>
      <vt:lpstr>Χαμηλά επίπεδα ανεργίας διαχρονικά, μέχρι την κρίση και την εμφάνιση του brain drain: εστίαση στην πολιτική πλήρους απασχόλησης</vt:lpstr>
      <vt:lpstr>Ανάλυση δαπανών ως % του ΑΕΠ </vt:lpstr>
      <vt:lpstr>Μεγάλο κομμάτι των επενδύσεων: Γεωργικές ενισχύσεις  Σημαντικό τμήμα προσανατολίζεται σε καθαρές χρηματικές ενισχύσεις </vt:lpstr>
      <vt:lpstr>Πως κατανέμεται η δαπάνη των Πολιτικών Συνοχής στις προγραμματικές περιόδους στις χώρες Συνοχής και την Ελλάδα</vt:lpstr>
      <vt:lpstr>Δείτε τη διαφορά προτεραιοτήτων που τίθεται σε Ελλάδα και Ανατολική Γερμανία</vt:lpstr>
      <vt:lpstr>Εφαρμογή της πολιτικής για την ανάπτυξη του Ελληνικού κράτους</vt:lpstr>
      <vt:lpstr>Ετήσια μέση δαπάνη, κατανομή ανά κατηγορία και κλάδο ενίσχυσης, 2000-6 και 2017-13</vt:lpstr>
      <vt:lpstr>Μεγάλη υστέρηση/πρόβλημα  στην απορρόφηση των κονδυλίων</vt:lpstr>
      <vt:lpstr>Ένα σοβαρό πρόβλημα, διαχρονικής φύσης που παραμένει δισεπίλυτο</vt:lpstr>
      <vt:lpstr>Συρρίκνωση των Ελληνικών βιομηχανικών ΜΜΕ  και μεγάλων επιχειρήσεων σε αριθμό, αύξηση πωλήσεων</vt:lpstr>
      <vt:lpstr>Ανά επιχείρηση αξία πωλήσεων και ποσότητα πωλήσεων, βιομηχανικές ΜΜΕ, 1993-2005</vt:lpstr>
      <vt:lpstr>Βιομηχανική παραγωγή σε πτώση </vt:lpstr>
      <vt:lpstr>Συμμετοχή εργαζομένων και προστιθέμενη αξία, ανά μέγεθος επιχείρησης</vt:lpstr>
      <vt:lpstr>Παραγωγική μεταστροφή την 1η 15ετία από την ένταξη στην ΟΝΕ (τελευταία στήλη: μείωση % μεταξύ 2000 και 2014)</vt:lpstr>
      <vt:lpstr>Απώλεια ανταγωνιστικότητας: Η πορεία του δείκτη Ονομαστικό Μοναδιαίο Κόστος εργασίας (NULCs)</vt:lpstr>
      <vt:lpstr>Παραγωγικότητα εργασίας ανά ώρα εργασίας, συγκρίσεις με άλλες ανταγωνίστριες χώρες</vt:lpstr>
      <vt:lpstr>Η κυκλική πορεία της Ελληνικής οικονομίας λαμβάνει χώρα τόσο σε εθνικό όσο και σε επίπεδο περιφερειών</vt:lpstr>
      <vt:lpstr>Συμπέρασμα: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Konstantinos Oikonomou</dc:creator>
  <cp:lastModifiedBy>Konstantinos Oikonomou</cp:lastModifiedBy>
  <cp:revision>6</cp:revision>
  <dcterms:created xsi:type="dcterms:W3CDTF">2022-05-04T18:36:26Z</dcterms:created>
  <dcterms:modified xsi:type="dcterms:W3CDTF">2022-05-04T18:40:28Z</dcterms:modified>
</cp:coreProperties>
</file>