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19"/>
  </p:notesMasterIdLst>
  <p:sldIdLst>
    <p:sldId id="256" r:id="rId2"/>
    <p:sldId id="265" r:id="rId3"/>
    <p:sldId id="257" r:id="rId4"/>
    <p:sldId id="264" r:id="rId5"/>
    <p:sldId id="274" r:id="rId6"/>
    <p:sldId id="267" r:id="rId7"/>
    <p:sldId id="266" r:id="rId8"/>
    <p:sldId id="352" r:id="rId9"/>
    <p:sldId id="258" r:id="rId10"/>
    <p:sldId id="339" r:id="rId11"/>
    <p:sldId id="263" r:id="rId12"/>
    <p:sldId id="262" r:id="rId13"/>
    <p:sldId id="353" r:id="rId14"/>
    <p:sldId id="260" r:id="rId15"/>
    <p:sldId id="273" r:id="rId16"/>
    <p:sldId id="261" r:id="rId17"/>
    <p:sldId id="269" r:id="rId18"/>
    <p:sldId id="340" r:id="rId19"/>
    <p:sldId id="285" r:id="rId20"/>
    <p:sldId id="284" r:id="rId21"/>
    <p:sldId id="324" r:id="rId22"/>
    <p:sldId id="334" r:id="rId23"/>
    <p:sldId id="338" r:id="rId24"/>
    <p:sldId id="335" r:id="rId25"/>
    <p:sldId id="333" r:id="rId26"/>
    <p:sldId id="345" r:id="rId27"/>
    <p:sldId id="341" r:id="rId28"/>
    <p:sldId id="376" r:id="rId29"/>
    <p:sldId id="342" r:id="rId30"/>
    <p:sldId id="343" r:id="rId31"/>
    <p:sldId id="270" r:id="rId32"/>
    <p:sldId id="321" r:id="rId33"/>
    <p:sldId id="271" r:id="rId34"/>
    <p:sldId id="344" r:id="rId35"/>
    <p:sldId id="356" r:id="rId36"/>
    <p:sldId id="355" r:id="rId37"/>
    <p:sldId id="374" r:id="rId38"/>
    <p:sldId id="375" r:id="rId39"/>
    <p:sldId id="366" r:id="rId40"/>
    <p:sldId id="365" r:id="rId41"/>
    <p:sldId id="364" r:id="rId42"/>
    <p:sldId id="372" r:id="rId43"/>
    <p:sldId id="371" r:id="rId44"/>
    <p:sldId id="368" r:id="rId45"/>
    <p:sldId id="377" r:id="rId46"/>
    <p:sldId id="370" r:id="rId47"/>
    <p:sldId id="369" r:id="rId48"/>
    <p:sldId id="354" r:id="rId49"/>
    <p:sldId id="359" r:id="rId50"/>
    <p:sldId id="378" r:id="rId51"/>
    <p:sldId id="278" r:id="rId52"/>
    <p:sldId id="305" r:id="rId53"/>
    <p:sldId id="360" r:id="rId54"/>
    <p:sldId id="303" r:id="rId55"/>
    <p:sldId id="275" r:id="rId56"/>
    <p:sldId id="361" r:id="rId57"/>
    <p:sldId id="317" r:id="rId58"/>
    <p:sldId id="318" r:id="rId59"/>
    <p:sldId id="319" r:id="rId60"/>
    <p:sldId id="379" r:id="rId61"/>
    <p:sldId id="320" r:id="rId62"/>
    <p:sldId id="277" r:id="rId63"/>
    <p:sldId id="380" r:id="rId64"/>
    <p:sldId id="316" r:id="rId65"/>
    <p:sldId id="381" r:id="rId66"/>
    <p:sldId id="322" r:id="rId67"/>
    <p:sldId id="362" r:id="rId68"/>
    <p:sldId id="325" r:id="rId69"/>
    <p:sldId id="323" r:id="rId70"/>
    <p:sldId id="367" r:id="rId71"/>
    <p:sldId id="357" r:id="rId72"/>
    <p:sldId id="326" r:id="rId73"/>
    <p:sldId id="328" r:id="rId74"/>
    <p:sldId id="327" r:id="rId75"/>
    <p:sldId id="304" r:id="rId76"/>
    <p:sldId id="299" r:id="rId77"/>
    <p:sldId id="276" r:id="rId78"/>
    <p:sldId id="309" r:id="rId79"/>
    <p:sldId id="308" r:id="rId80"/>
    <p:sldId id="307" r:id="rId81"/>
    <p:sldId id="306" r:id="rId82"/>
    <p:sldId id="358" r:id="rId83"/>
    <p:sldId id="311" r:id="rId84"/>
    <p:sldId id="301" r:id="rId85"/>
    <p:sldId id="300" r:id="rId86"/>
    <p:sldId id="310" r:id="rId87"/>
    <p:sldId id="313" r:id="rId88"/>
    <p:sldId id="312" r:id="rId89"/>
    <p:sldId id="385" r:id="rId90"/>
    <p:sldId id="386" r:id="rId91"/>
    <p:sldId id="388" r:id="rId92"/>
    <p:sldId id="389" r:id="rId93"/>
    <p:sldId id="387" r:id="rId94"/>
    <p:sldId id="393" r:id="rId95"/>
    <p:sldId id="392" r:id="rId96"/>
    <p:sldId id="390" r:id="rId97"/>
    <p:sldId id="406" r:id="rId98"/>
    <p:sldId id="391" r:id="rId99"/>
    <p:sldId id="396" r:id="rId100"/>
    <p:sldId id="397" r:id="rId101"/>
    <p:sldId id="395" r:id="rId102"/>
    <p:sldId id="294" r:id="rId103"/>
    <p:sldId id="336" r:id="rId104"/>
    <p:sldId id="382" r:id="rId105"/>
    <p:sldId id="337" r:id="rId106"/>
    <p:sldId id="398" r:id="rId107"/>
    <p:sldId id="400" r:id="rId108"/>
    <p:sldId id="401" r:id="rId109"/>
    <p:sldId id="399" r:id="rId110"/>
    <p:sldId id="403" r:id="rId111"/>
    <p:sldId id="402" r:id="rId112"/>
    <p:sldId id="363" r:id="rId113"/>
    <p:sldId id="405" r:id="rId114"/>
    <p:sldId id="302" r:id="rId115"/>
    <p:sldId id="297" r:id="rId116"/>
    <p:sldId id="383" r:id="rId117"/>
    <p:sldId id="330" r:id="rId1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nstantinos Oikonomou" initials="KO" lastIdx="2" clrIdx="0">
    <p:extLst>
      <p:ext uri="{19B8F6BF-5375-455C-9EA6-DF929625EA0E}">
        <p15:presenceInfo xmlns:p15="http://schemas.microsoft.com/office/powerpoint/2012/main" userId="45c943bdb073b5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sorterViewPr>
    <p:cViewPr>
      <p:scale>
        <a:sx n="100" d="100"/>
        <a:sy n="100" d="100"/>
      </p:scale>
      <p:origin x="0" y="-2272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conc\OneDrive\&#933;&#960;&#959;&#955;&#959;&#947;&#953;&#963;&#964;&#942;&#962;\&#932;&#913;_&#913;&#929;&#920;&#929;&#913;_&#924;&#927;&#933;_&#928;&#929;&#927;&#917;&#932;&#927;&#921;&#924;&#913;&#931;&#921;&#913;\RegionalDisparities-EU-GREECE\MeasuringRegionalInequalities\GDPpc-PP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conc\OneDrive\&#933;&#960;&#959;&#955;&#959;&#947;&#953;&#963;&#964;&#942;&#962;\&#932;&#913;_&#913;&#929;&#920;&#929;&#913;_&#924;&#927;&#933;_&#928;&#929;&#927;&#917;&#932;&#927;&#921;&#924;&#913;&#931;&#921;&#913;\RegionalDisparities-EU-GREECE\MeasuringRegionalInequalities\Rankings-LaggingRegi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conc\OneDrive\&#933;&#960;&#959;&#955;&#959;&#947;&#953;&#963;&#964;&#942;&#962;\&#932;&#913;_&#913;&#929;&#920;&#929;&#913;_&#924;&#927;&#933;_&#928;&#929;&#927;&#917;&#932;&#927;&#921;&#924;&#913;&#931;&#921;&#913;\RegionalDisparities-EU-GREECE\MeasuringRegionalInequalities\GDPpc-PP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0806828280323E-2"/>
          <c:y val="8.9087382403167895E-2"/>
          <c:w val="0.93169411894379339"/>
          <c:h val="0.87707174762759543"/>
        </c:manualLayout>
      </c:layout>
      <c:barChart>
        <c:barDir val="bar"/>
        <c:grouping val="clustered"/>
        <c:varyColors val="0"/>
        <c:ser>
          <c:idx val="0"/>
          <c:order val="0"/>
          <c:tx>
            <c:strRef>
              <c:f>last44!$B$1</c:f>
              <c:strCache>
                <c:ptCount val="1"/>
                <c:pt idx="0">
                  <c:v>2018-2009 pc GDP change (PPS)</c:v>
                </c:pt>
              </c:strCache>
            </c:strRef>
          </c:tx>
          <c:spPr>
            <a:solidFill>
              <a:schemeClr val="accent1"/>
            </a:solidFill>
            <a:ln>
              <a:noFill/>
            </a:ln>
            <a:effectLst/>
          </c:spPr>
          <c:invertIfNegative val="0"/>
          <c:dPt>
            <c:idx val="33"/>
            <c:invertIfNegative val="0"/>
            <c:bubble3D val="0"/>
            <c:spPr>
              <a:solidFill>
                <a:srgbClr val="FFFF00"/>
              </a:solidFill>
              <a:ln>
                <a:noFill/>
              </a:ln>
              <a:effectLst/>
            </c:spPr>
            <c:extLst>
              <c:ext xmlns:c16="http://schemas.microsoft.com/office/drawing/2014/chart" uri="{C3380CC4-5D6E-409C-BE32-E72D297353CC}">
                <c16:uniqueId val="{00000001-4270-49DA-8A3C-38F818A1CB84}"/>
              </c:ext>
            </c:extLst>
          </c:dPt>
          <c:dPt>
            <c:idx val="34"/>
            <c:invertIfNegative val="0"/>
            <c:bubble3D val="0"/>
            <c:spPr>
              <a:solidFill>
                <a:srgbClr val="FFFF00"/>
              </a:solidFill>
              <a:ln>
                <a:noFill/>
              </a:ln>
              <a:effectLst/>
            </c:spPr>
            <c:extLst>
              <c:ext xmlns:c16="http://schemas.microsoft.com/office/drawing/2014/chart" uri="{C3380CC4-5D6E-409C-BE32-E72D297353CC}">
                <c16:uniqueId val="{00000003-4270-49DA-8A3C-38F818A1CB84}"/>
              </c:ext>
            </c:extLst>
          </c:dPt>
          <c:dPt>
            <c:idx val="35"/>
            <c:invertIfNegative val="0"/>
            <c:bubble3D val="0"/>
            <c:spPr>
              <a:solidFill>
                <a:srgbClr val="FFFF00"/>
              </a:solidFill>
              <a:ln>
                <a:noFill/>
              </a:ln>
              <a:effectLst/>
            </c:spPr>
            <c:extLst>
              <c:ext xmlns:c16="http://schemas.microsoft.com/office/drawing/2014/chart" uri="{C3380CC4-5D6E-409C-BE32-E72D297353CC}">
                <c16:uniqueId val="{00000005-4270-49DA-8A3C-38F818A1CB84}"/>
              </c:ext>
            </c:extLst>
          </c:dPt>
          <c:dPt>
            <c:idx val="36"/>
            <c:invertIfNegative val="0"/>
            <c:bubble3D val="0"/>
            <c:spPr>
              <a:solidFill>
                <a:srgbClr val="FFFF00"/>
              </a:solidFill>
              <a:ln>
                <a:noFill/>
              </a:ln>
              <a:effectLst/>
            </c:spPr>
            <c:extLst>
              <c:ext xmlns:c16="http://schemas.microsoft.com/office/drawing/2014/chart" uri="{C3380CC4-5D6E-409C-BE32-E72D297353CC}">
                <c16:uniqueId val="{00000007-4270-49DA-8A3C-38F818A1CB84}"/>
              </c:ext>
            </c:extLst>
          </c:dPt>
          <c:dPt>
            <c:idx val="37"/>
            <c:invertIfNegative val="0"/>
            <c:bubble3D val="0"/>
            <c:spPr>
              <a:solidFill>
                <a:srgbClr val="FFFF00"/>
              </a:solidFill>
              <a:ln>
                <a:noFill/>
              </a:ln>
              <a:effectLst/>
            </c:spPr>
            <c:extLst>
              <c:ext xmlns:c16="http://schemas.microsoft.com/office/drawing/2014/chart" uri="{C3380CC4-5D6E-409C-BE32-E72D297353CC}">
                <c16:uniqueId val="{00000009-4270-49DA-8A3C-38F818A1CB84}"/>
              </c:ext>
            </c:extLst>
          </c:dPt>
          <c:dPt>
            <c:idx val="38"/>
            <c:invertIfNegative val="0"/>
            <c:bubble3D val="0"/>
            <c:spPr>
              <a:solidFill>
                <a:srgbClr val="FFFF00"/>
              </a:solidFill>
              <a:ln>
                <a:noFill/>
              </a:ln>
              <a:effectLst/>
            </c:spPr>
            <c:extLst>
              <c:ext xmlns:c16="http://schemas.microsoft.com/office/drawing/2014/chart" uri="{C3380CC4-5D6E-409C-BE32-E72D297353CC}">
                <c16:uniqueId val="{0000000B-4270-49DA-8A3C-38F818A1CB84}"/>
              </c:ext>
            </c:extLst>
          </c:dPt>
          <c:dPt>
            <c:idx val="39"/>
            <c:invertIfNegative val="0"/>
            <c:bubble3D val="0"/>
            <c:spPr>
              <a:solidFill>
                <a:srgbClr val="FFFF00"/>
              </a:solidFill>
              <a:ln>
                <a:noFill/>
              </a:ln>
              <a:effectLst/>
            </c:spPr>
            <c:extLst>
              <c:ext xmlns:c16="http://schemas.microsoft.com/office/drawing/2014/chart" uri="{C3380CC4-5D6E-409C-BE32-E72D297353CC}">
                <c16:uniqueId val="{0000000D-4270-49DA-8A3C-38F818A1CB84}"/>
              </c:ext>
            </c:extLst>
          </c:dPt>
          <c:dPt>
            <c:idx val="40"/>
            <c:invertIfNegative val="0"/>
            <c:bubble3D val="0"/>
            <c:spPr>
              <a:solidFill>
                <a:srgbClr val="FFFF00"/>
              </a:solidFill>
              <a:ln>
                <a:noFill/>
              </a:ln>
              <a:effectLst/>
            </c:spPr>
            <c:extLst>
              <c:ext xmlns:c16="http://schemas.microsoft.com/office/drawing/2014/chart" uri="{C3380CC4-5D6E-409C-BE32-E72D297353CC}">
                <c16:uniqueId val="{0000000F-4270-49DA-8A3C-38F818A1CB84}"/>
              </c:ext>
            </c:extLst>
          </c:dPt>
          <c:dPt>
            <c:idx val="41"/>
            <c:invertIfNegative val="0"/>
            <c:bubble3D val="0"/>
            <c:spPr>
              <a:solidFill>
                <a:srgbClr val="FFFF00"/>
              </a:solidFill>
              <a:ln>
                <a:noFill/>
              </a:ln>
              <a:effectLst/>
            </c:spPr>
            <c:extLst>
              <c:ext xmlns:c16="http://schemas.microsoft.com/office/drawing/2014/chart" uri="{C3380CC4-5D6E-409C-BE32-E72D297353CC}">
                <c16:uniqueId val="{00000011-4270-49DA-8A3C-38F818A1CB84}"/>
              </c:ext>
            </c:extLst>
          </c:dPt>
          <c:dPt>
            <c:idx val="42"/>
            <c:invertIfNegative val="0"/>
            <c:bubble3D val="0"/>
            <c:spPr>
              <a:solidFill>
                <a:srgbClr val="FFFF00"/>
              </a:solidFill>
              <a:ln>
                <a:noFill/>
              </a:ln>
              <a:effectLst/>
            </c:spPr>
            <c:extLst>
              <c:ext xmlns:c16="http://schemas.microsoft.com/office/drawing/2014/chart" uri="{C3380CC4-5D6E-409C-BE32-E72D297353CC}">
                <c16:uniqueId val="{00000013-4270-49DA-8A3C-38F818A1CB84}"/>
              </c:ext>
            </c:extLst>
          </c:dPt>
          <c:dPt>
            <c:idx val="43"/>
            <c:invertIfNegative val="0"/>
            <c:bubble3D val="0"/>
            <c:spPr>
              <a:solidFill>
                <a:srgbClr val="FFFF00"/>
              </a:solidFill>
              <a:ln>
                <a:noFill/>
              </a:ln>
              <a:effectLst/>
            </c:spPr>
            <c:extLst>
              <c:ext xmlns:c16="http://schemas.microsoft.com/office/drawing/2014/chart" uri="{C3380CC4-5D6E-409C-BE32-E72D297353CC}">
                <c16:uniqueId val="{00000015-4270-49DA-8A3C-38F818A1CB84}"/>
              </c:ext>
            </c:extLst>
          </c:dPt>
          <c:cat>
            <c:strRef>
              <c:f>last44!$A$2:$A$45</c:f>
              <c:strCache>
                <c:ptCount val="44"/>
                <c:pt idx="0">
                  <c:v>Nord-Vest (RO)</c:v>
                </c:pt>
                <c:pt idx="1">
                  <c:v>Sud-Est (RO)</c:v>
                </c:pt>
                <c:pt idx="2">
                  <c:v>Sud-Vest Oltenia (RO)</c:v>
                </c:pt>
                <c:pt idx="3">
                  <c:v>Mazowiecki regionalny (PL)</c:v>
                </c:pt>
                <c:pt idx="4">
                  <c:v>Észak-Magyarország (HU)</c:v>
                </c:pt>
                <c:pt idx="5">
                  <c:v>Lubuskie (PL)</c:v>
                </c:pt>
                <c:pt idx="6">
                  <c:v>Kujawsko-Pomorskie (PL)</c:v>
                </c:pt>
                <c:pt idx="7">
                  <c:v>Dél-Alföld (HU)</c:v>
                </c:pt>
                <c:pt idx="8">
                  <c:v>Zachodniopomorskie (PL)</c:v>
                </c:pt>
                <c:pt idx="9">
                  <c:v>Sud - Muntenia (RO)</c:v>
                </c:pt>
                <c:pt idx="10">
                  <c:v>Opolskie (PL)</c:v>
                </c:pt>
                <c:pt idx="11">
                  <c:v>Nord-Est (RO)</c:v>
                </c:pt>
                <c:pt idx="12">
                  <c:v>Podkarpackie (PL)</c:v>
                </c:pt>
                <c:pt idx="13">
                  <c:v>Podlaskie (PL)</c:v>
                </c:pt>
                <c:pt idx="14">
                  <c:v>Lubelskie (PL)</c:v>
                </c:pt>
                <c:pt idx="15">
                  <c:v>Dél-Dunántúl (HU)</c:v>
                </c:pt>
                <c:pt idx="16">
                  <c:v>Warminsko-Mazurskie (PL)</c:v>
                </c:pt>
                <c:pt idx="17">
                  <c:v>Swietokrzyskie (PL)</c:v>
                </c:pt>
                <c:pt idx="18">
                  <c:v>Yugoiztochen (BG)</c:v>
                </c:pt>
                <c:pt idx="19">
                  <c:v>Észak-Alföld (HU)</c:v>
                </c:pt>
                <c:pt idx="20">
                  <c:v>Severoiztochen (BG)</c:v>
                </c:pt>
                <c:pt idx="21">
                  <c:v>Severozapaden (BG)</c:v>
                </c:pt>
                <c:pt idx="22">
                  <c:v>Yuzhen tsentralen (BG)</c:v>
                </c:pt>
                <c:pt idx="23">
                  <c:v>Východné Slovensko (SL)</c:v>
                </c:pt>
                <c:pt idx="24">
                  <c:v>Sjeverna Hrvatska (HR)</c:v>
                </c:pt>
                <c:pt idx="25">
                  <c:v>Severen tsentralen (BG)</c:v>
                </c:pt>
                <c:pt idx="26">
                  <c:v>Pest (HU)</c:v>
                </c:pt>
                <c:pt idx="27">
                  <c:v>Stredné Slovensko (SL)</c:v>
                </c:pt>
                <c:pt idx="28">
                  <c:v>Mayotte (FR)</c:v>
                </c:pt>
                <c:pt idx="29">
                  <c:v>Panonska Hrvatska (HR)</c:v>
                </c:pt>
                <c:pt idx="30">
                  <c:v>Guyane (FR)</c:v>
                </c:pt>
                <c:pt idx="31">
                  <c:v>Calabria (IT)</c:v>
                </c:pt>
                <c:pt idx="32">
                  <c:v>Sicilia (IT)</c:v>
                </c:pt>
                <c:pt idx="33">
                  <c:v>Dytiki Makedonia (GR)</c:v>
                </c:pt>
                <c:pt idx="34">
                  <c:v>Peloponnisos (GR)</c:v>
                </c:pt>
                <c:pt idx="35">
                  <c:v>Ipeiros (GR)</c:v>
                </c:pt>
                <c:pt idx="36">
                  <c:v>Sterea Ellada (GR)</c:v>
                </c:pt>
                <c:pt idx="37">
                  <c:v>Thessalia (GR)</c:v>
                </c:pt>
                <c:pt idx="38">
                  <c:v>Kentriki Makedonia (GR)</c:v>
                </c:pt>
                <c:pt idx="39">
                  <c:v>Dytiki Ellada (GR)</c:v>
                </c:pt>
                <c:pt idx="40">
                  <c:v>Anatoliki Makedonia, Thraki (GR)</c:v>
                </c:pt>
                <c:pt idx="41">
                  <c:v>Kriti (GR)</c:v>
                </c:pt>
                <c:pt idx="42">
                  <c:v>Ionia Nisia (GR)</c:v>
                </c:pt>
                <c:pt idx="43">
                  <c:v>Voreio Aigaio (GR)</c:v>
                </c:pt>
              </c:strCache>
            </c:strRef>
          </c:cat>
          <c:val>
            <c:numRef>
              <c:f>last44!$B$2:$B$45</c:f>
              <c:numCache>
                <c:formatCode>General</c:formatCode>
                <c:ptCount val="44"/>
                <c:pt idx="0">
                  <c:v>7400</c:v>
                </c:pt>
                <c:pt idx="1">
                  <c:v>6800</c:v>
                </c:pt>
                <c:pt idx="2">
                  <c:v>6300</c:v>
                </c:pt>
                <c:pt idx="3">
                  <c:v>6300</c:v>
                </c:pt>
                <c:pt idx="4">
                  <c:v>5700</c:v>
                </c:pt>
                <c:pt idx="5">
                  <c:v>5300</c:v>
                </c:pt>
                <c:pt idx="6">
                  <c:v>5300</c:v>
                </c:pt>
                <c:pt idx="7">
                  <c:v>5300</c:v>
                </c:pt>
                <c:pt idx="8">
                  <c:v>5200</c:v>
                </c:pt>
                <c:pt idx="9">
                  <c:v>5200</c:v>
                </c:pt>
                <c:pt idx="10">
                  <c:v>5200</c:v>
                </c:pt>
                <c:pt idx="11">
                  <c:v>5100</c:v>
                </c:pt>
                <c:pt idx="12">
                  <c:v>4900</c:v>
                </c:pt>
                <c:pt idx="13">
                  <c:v>4800</c:v>
                </c:pt>
                <c:pt idx="14">
                  <c:v>4600</c:v>
                </c:pt>
                <c:pt idx="15">
                  <c:v>4300</c:v>
                </c:pt>
                <c:pt idx="16">
                  <c:v>4200</c:v>
                </c:pt>
                <c:pt idx="17">
                  <c:v>4100</c:v>
                </c:pt>
                <c:pt idx="18">
                  <c:v>4000</c:v>
                </c:pt>
                <c:pt idx="19">
                  <c:v>4000</c:v>
                </c:pt>
                <c:pt idx="20">
                  <c:v>3800</c:v>
                </c:pt>
                <c:pt idx="21">
                  <c:v>3700</c:v>
                </c:pt>
                <c:pt idx="22">
                  <c:v>3600</c:v>
                </c:pt>
                <c:pt idx="23">
                  <c:v>3600</c:v>
                </c:pt>
                <c:pt idx="24">
                  <c:v>3600</c:v>
                </c:pt>
                <c:pt idx="25">
                  <c:v>3600</c:v>
                </c:pt>
                <c:pt idx="26">
                  <c:v>3600</c:v>
                </c:pt>
                <c:pt idx="27">
                  <c:v>3100</c:v>
                </c:pt>
                <c:pt idx="28">
                  <c:v>2500</c:v>
                </c:pt>
                <c:pt idx="29">
                  <c:v>1500</c:v>
                </c:pt>
                <c:pt idx="30">
                  <c:v>1400</c:v>
                </c:pt>
                <c:pt idx="31">
                  <c:v>900</c:v>
                </c:pt>
                <c:pt idx="32">
                  <c:v>800</c:v>
                </c:pt>
                <c:pt idx="33">
                  <c:v>-200</c:v>
                </c:pt>
                <c:pt idx="34">
                  <c:v>-1300</c:v>
                </c:pt>
                <c:pt idx="35">
                  <c:v>-1500</c:v>
                </c:pt>
                <c:pt idx="36">
                  <c:v>-1800</c:v>
                </c:pt>
                <c:pt idx="37">
                  <c:v>-1900</c:v>
                </c:pt>
                <c:pt idx="38">
                  <c:v>-2300</c:v>
                </c:pt>
                <c:pt idx="39">
                  <c:v>-2400</c:v>
                </c:pt>
                <c:pt idx="40">
                  <c:v>-2600</c:v>
                </c:pt>
                <c:pt idx="41">
                  <c:v>-2800</c:v>
                </c:pt>
                <c:pt idx="42">
                  <c:v>-3100</c:v>
                </c:pt>
                <c:pt idx="43">
                  <c:v>-4500</c:v>
                </c:pt>
              </c:numCache>
            </c:numRef>
          </c:val>
          <c:extLst>
            <c:ext xmlns:c16="http://schemas.microsoft.com/office/drawing/2014/chart" uri="{C3380CC4-5D6E-409C-BE32-E72D297353CC}">
              <c16:uniqueId val="{00000016-4270-49DA-8A3C-38F818A1CB84}"/>
            </c:ext>
          </c:extLst>
        </c:ser>
        <c:dLbls>
          <c:showLegendKey val="0"/>
          <c:showVal val="0"/>
          <c:showCatName val="0"/>
          <c:showSerName val="0"/>
          <c:showPercent val="0"/>
          <c:showBubbleSize val="0"/>
        </c:dLbls>
        <c:gapWidth val="219"/>
        <c:axId val="706917032"/>
        <c:axId val="706919000"/>
      </c:barChart>
      <c:catAx>
        <c:axId val="706917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06919000"/>
        <c:crosses val="autoZero"/>
        <c:auto val="1"/>
        <c:lblAlgn val="ctr"/>
        <c:lblOffset val="100"/>
        <c:noMultiLvlLbl val="0"/>
      </c:catAx>
      <c:valAx>
        <c:axId val="706919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06917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Φύλλο12!$A$2</c:f>
              <c:strCache>
                <c:ptCount val="1"/>
                <c:pt idx="0">
                  <c:v>Rank2009</c:v>
                </c:pt>
              </c:strCache>
            </c:strRef>
          </c:tx>
          <c:spPr>
            <a:solidFill>
              <a:schemeClr val="accent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invertIfNegative val="0"/>
          <c:dLbls>
            <c:dLbl>
              <c:idx val="0"/>
              <c:layout>
                <c:manualLayout>
                  <c:x val="-4.8157958102576894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6CA3-4A51-B261-05ADBE302C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Φύλλο12!$B$1:$AL$1</c:f>
              <c:strCache>
                <c:ptCount val="37"/>
                <c:pt idx="0">
                  <c:v>Hamburg (DE)</c:v>
                </c:pt>
                <c:pt idx="1">
                  <c:v>Oberbayern (DE)</c:v>
                </c:pt>
                <c:pt idx="2">
                  <c:v>Stuttgart (DE)</c:v>
                </c:pt>
                <c:pt idx="3">
                  <c:v>Darmstadt (DE)</c:v>
                </c:pt>
                <c:pt idx="4">
                  <c:v>Braunschweig (DE)</c:v>
                </c:pt>
                <c:pt idx="5">
                  <c:v>Bremen (DE)</c:v>
                </c:pt>
                <c:pt idx="6">
                  <c:v>Mittelfranken (DE)</c:v>
                </c:pt>
                <c:pt idx="7">
                  <c:v>Karlsruhe (DE)</c:v>
                </c:pt>
                <c:pt idx="8">
                  <c:v>Tübingen (DE)</c:v>
                </c:pt>
                <c:pt idx="9">
                  <c:v>Köln (DE)</c:v>
                </c:pt>
                <c:pt idx="10">
                  <c:v>Oberpfalz (DE)</c:v>
                </c:pt>
                <c:pt idx="11">
                  <c:v>Düsseldorf (DE)</c:v>
                </c:pt>
                <c:pt idx="12">
                  <c:v>Berlin (DE)</c:v>
                </c:pt>
                <c:pt idx="13">
                  <c:v>Unterfranken (DE)</c:v>
                </c:pt>
                <c:pt idx="14">
                  <c:v>Schwaben (DE)</c:v>
                </c:pt>
                <c:pt idx="15">
                  <c:v>Niederbayern (DE)</c:v>
                </c:pt>
                <c:pt idx="16">
                  <c:v>Freiburg (DE)</c:v>
                </c:pt>
                <c:pt idx="17">
                  <c:v>Hannover (DE)</c:v>
                </c:pt>
                <c:pt idx="18">
                  <c:v>Oberfranken (DE)</c:v>
                </c:pt>
                <c:pt idx="19">
                  <c:v>Detmold (DE)</c:v>
                </c:pt>
                <c:pt idx="20">
                  <c:v>Rheinhessen-Pfalz (DE)</c:v>
                </c:pt>
                <c:pt idx="21">
                  <c:v>Kassel (DE)</c:v>
                </c:pt>
                <c:pt idx="22">
                  <c:v>Saarland (DE)</c:v>
                </c:pt>
                <c:pt idx="23">
                  <c:v>Weser-Ems (DE)</c:v>
                </c:pt>
                <c:pt idx="24">
                  <c:v>Arnsberg (DE)</c:v>
                </c:pt>
                <c:pt idx="25">
                  <c:v>Gießen (DE)</c:v>
                </c:pt>
                <c:pt idx="26">
                  <c:v>Koblenz (DE)</c:v>
                </c:pt>
                <c:pt idx="27">
                  <c:v>Münster (DE)</c:v>
                </c:pt>
                <c:pt idx="28">
                  <c:v>Schleswig-Holstein (DE)</c:v>
                </c:pt>
                <c:pt idx="29">
                  <c:v>Leipzig (DE)</c:v>
                </c:pt>
                <c:pt idx="30">
                  <c:v>Dresden (DE)</c:v>
                </c:pt>
                <c:pt idx="31">
                  <c:v>Brandenburg (DE)</c:v>
                </c:pt>
                <c:pt idx="32">
                  <c:v>Thüringen (DE)</c:v>
                </c:pt>
                <c:pt idx="33">
                  <c:v>Chemnitz (DE)</c:v>
                </c:pt>
                <c:pt idx="34">
                  <c:v>Sachsen-Anhalt (DE)</c:v>
                </c:pt>
                <c:pt idx="35">
                  <c:v>Lüneburg (DE)</c:v>
                </c:pt>
                <c:pt idx="36">
                  <c:v>Mecklenburg-Vorpommern (DE)</c:v>
                </c:pt>
              </c:strCache>
            </c:strRef>
          </c:cat>
          <c:val>
            <c:numRef>
              <c:f>Φύλλο12!$B$2:$AL$2</c:f>
              <c:numCache>
                <c:formatCode>General</c:formatCode>
                <c:ptCount val="37"/>
                <c:pt idx="0">
                  <c:v>3</c:v>
                </c:pt>
                <c:pt idx="1">
                  <c:v>11</c:v>
                </c:pt>
                <c:pt idx="2">
                  <c:v>24</c:v>
                </c:pt>
                <c:pt idx="3">
                  <c:v>12</c:v>
                </c:pt>
                <c:pt idx="4">
                  <c:v>44</c:v>
                </c:pt>
                <c:pt idx="5">
                  <c:v>18</c:v>
                </c:pt>
                <c:pt idx="6">
                  <c:v>38</c:v>
                </c:pt>
                <c:pt idx="7">
                  <c:v>31</c:v>
                </c:pt>
                <c:pt idx="8">
                  <c:v>48</c:v>
                </c:pt>
                <c:pt idx="9">
                  <c:v>36</c:v>
                </c:pt>
                <c:pt idx="10">
                  <c:v>57</c:v>
                </c:pt>
                <c:pt idx="11">
                  <c:v>34</c:v>
                </c:pt>
                <c:pt idx="12">
                  <c:v>54</c:v>
                </c:pt>
                <c:pt idx="13">
                  <c:v>60</c:v>
                </c:pt>
                <c:pt idx="14">
                  <c:v>64</c:v>
                </c:pt>
                <c:pt idx="15">
                  <c:v>73</c:v>
                </c:pt>
                <c:pt idx="16">
                  <c:v>71</c:v>
                </c:pt>
                <c:pt idx="17">
                  <c:v>59</c:v>
                </c:pt>
                <c:pt idx="18">
                  <c:v>89</c:v>
                </c:pt>
                <c:pt idx="19">
                  <c:v>75</c:v>
                </c:pt>
                <c:pt idx="20">
                  <c:v>74</c:v>
                </c:pt>
                <c:pt idx="21">
                  <c:v>81</c:v>
                </c:pt>
                <c:pt idx="22">
                  <c:v>78</c:v>
                </c:pt>
                <c:pt idx="23">
                  <c:v>103</c:v>
                </c:pt>
                <c:pt idx="24">
                  <c:v>97</c:v>
                </c:pt>
                <c:pt idx="25">
                  <c:v>99</c:v>
                </c:pt>
                <c:pt idx="26">
                  <c:v>113</c:v>
                </c:pt>
                <c:pt idx="27">
                  <c:v>104</c:v>
                </c:pt>
                <c:pt idx="28">
                  <c:v>108</c:v>
                </c:pt>
                <c:pt idx="29">
                  <c:v>122</c:v>
                </c:pt>
                <c:pt idx="30">
                  <c:v>133</c:v>
                </c:pt>
                <c:pt idx="31">
                  <c:v>150</c:v>
                </c:pt>
                <c:pt idx="32">
                  <c:v>165</c:v>
                </c:pt>
                <c:pt idx="33">
                  <c:v>162</c:v>
                </c:pt>
                <c:pt idx="34">
                  <c:v>158</c:v>
                </c:pt>
                <c:pt idx="35">
                  <c:v>160</c:v>
                </c:pt>
                <c:pt idx="36">
                  <c:v>161</c:v>
                </c:pt>
              </c:numCache>
            </c:numRef>
          </c:val>
          <c:extLst>
            <c:ext xmlns:c16="http://schemas.microsoft.com/office/drawing/2014/chart" uri="{C3380CC4-5D6E-409C-BE32-E72D297353CC}">
              <c16:uniqueId val="{00000001-6CA3-4A51-B261-05ADBE302C46}"/>
            </c:ext>
          </c:extLst>
        </c:ser>
        <c:ser>
          <c:idx val="1"/>
          <c:order val="1"/>
          <c:tx>
            <c:strRef>
              <c:f>Φύλλο12!$A$3</c:f>
              <c:strCache>
                <c:ptCount val="1"/>
                <c:pt idx="0">
                  <c:v>Rank2018</c:v>
                </c:pt>
              </c:strCache>
            </c:strRef>
          </c:tx>
          <c:spPr>
            <a:pattFill prst="wdUpDiag">
              <a:fgClr>
                <a:sysClr val="windowText" lastClr="000000">
                  <a:lumMod val="75000"/>
                  <a:lumOff val="25000"/>
                </a:sysClr>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invertIfNegative val="1"/>
          <c:dLbls>
            <c:dLbl>
              <c:idx val="2"/>
              <c:layout>
                <c:manualLayout>
                  <c:x val="-7.2236937153865562E-3"/>
                  <c:y val="-3.8149737720554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A3-4A51-B261-05ADBE302C46}"/>
                </c:ext>
              </c:extLst>
            </c:dLbl>
            <c:dLbl>
              <c:idx val="3"/>
              <c:layout>
                <c:manualLayout>
                  <c:x val="-1.2039489525644157E-2"/>
                  <c:y val="-5.7224606580829757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layout>
                    <c:manualLayout>
                      <c:w val="3.6407416325547795E-2"/>
                      <c:h val="3.049125297106102E-2"/>
                    </c:manualLayout>
                  </c15:layout>
                </c:ext>
                <c:ext xmlns:c16="http://schemas.microsoft.com/office/drawing/2014/chart" uri="{C3380CC4-5D6E-409C-BE32-E72D297353CC}">
                  <c16:uniqueId val="{00000003-6CA3-4A51-B261-05ADBE302C46}"/>
                </c:ext>
              </c:extLst>
            </c:dLbl>
            <c:dLbl>
              <c:idx val="4"/>
              <c:layout>
                <c:manualLayout>
                  <c:x val="-7.2236937153864677E-3"/>
                  <c:y val="-3.8149737720553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A3-4A51-B261-05ADBE302C46}"/>
                </c:ext>
              </c:extLst>
            </c:dLbl>
            <c:dLbl>
              <c:idx val="5"/>
              <c:layout>
                <c:manualLayout>
                  <c:x val="-2.4078979051288226E-3"/>
                  <c:y val="-5.72246065808297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A3-4A51-B261-05ADBE302C46}"/>
                </c:ext>
              </c:extLst>
            </c:dLbl>
            <c:dLbl>
              <c:idx val="6"/>
              <c:layout>
                <c:manualLayout>
                  <c:x val="-7.2236937153865562E-3"/>
                  <c:y val="-3.8149737720553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A3-4A51-B261-05ADBE302C46}"/>
                </c:ext>
              </c:extLst>
            </c:dLbl>
            <c:dLbl>
              <c:idx val="7"/>
              <c:layout>
                <c:manualLayout>
                  <c:x val="-4.8157958102576452E-3"/>
                  <c:y val="-3.8149737720554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A3-4A51-B261-05ADBE302C46}"/>
                </c:ext>
              </c:extLst>
            </c:dLbl>
            <c:dLbl>
              <c:idx val="8"/>
              <c:layout>
                <c:manualLayout>
                  <c:x val="-4.8157958102576452E-3"/>
                  <c:y val="-3.8149737720553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CA3-4A51-B261-05ADBE302C46}"/>
                </c:ext>
              </c:extLst>
            </c:dLbl>
            <c:dLbl>
              <c:idx val="9"/>
              <c:layout>
                <c:manualLayout>
                  <c:x val="-4.8157958102576452E-3"/>
                  <c:y val="-3.8149737720553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CA3-4A51-B261-05ADBE302C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Φύλλο12!$B$1:$AL$1</c:f>
              <c:strCache>
                <c:ptCount val="37"/>
                <c:pt idx="0">
                  <c:v>Hamburg (DE)</c:v>
                </c:pt>
                <c:pt idx="1">
                  <c:v>Oberbayern (DE)</c:v>
                </c:pt>
                <c:pt idx="2">
                  <c:v>Stuttgart (DE)</c:v>
                </c:pt>
                <c:pt idx="3">
                  <c:v>Darmstadt (DE)</c:v>
                </c:pt>
                <c:pt idx="4">
                  <c:v>Braunschweig (DE)</c:v>
                </c:pt>
                <c:pt idx="5">
                  <c:v>Bremen (DE)</c:v>
                </c:pt>
                <c:pt idx="6">
                  <c:v>Mittelfranken (DE)</c:v>
                </c:pt>
                <c:pt idx="7">
                  <c:v>Karlsruhe (DE)</c:v>
                </c:pt>
                <c:pt idx="8">
                  <c:v>Tübingen (DE)</c:v>
                </c:pt>
                <c:pt idx="9">
                  <c:v>Köln (DE)</c:v>
                </c:pt>
                <c:pt idx="10">
                  <c:v>Oberpfalz (DE)</c:v>
                </c:pt>
                <c:pt idx="11">
                  <c:v>Düsseldorf (DE)</c:v>
                </c:pt>
                <c:pt idx="12">
                  <c:v>Berlin (DE)</c:v>
                </c:pt>
                <c:pt idx="13">
                  <c:v>Unterfranken (DE)</c:v>
                </c:pt>
                <c:pt idx="14">
                  <c:v>Schwaben (DE)</c:v>
                </c:pt>
                <c:pt idx="15">
                  <c:v>Niederbayern (DE)</c:v>
                </c:pt>
                <c:pt idx="16">
                  <c:v>Freiburg (DE)</c:v>
                </c:pt>
                <c:pt idx="17">
                  <c:v>Hannover (DE)</c:v>
                </c:pt>
                <c:pt idx="18">
                  <c:v>Oberfranken (DE)</c:v>
                </c:pt>
                <c:pt idx="19">
                  <c:v>Detmold (DE)</c:v>
                </c:pt>
                <c:pt idx="20">
                  <c:v>Rheinhessen-Pfalz (DE)</c:v>
                </c:pt>
                <c:pt idx="21">
                  <c:v>Kassel (DE)</c:v>
                </c:pt>
                <c:pt idx="22">
                  <c:v>Saarland (DE)</c:v>
                </c:pt>
                <c:pt idx="23">
                  <c:v>Weser-Ems (DE)</c:v>
                </c:pt>
                <c:pt idx="24">
                  <c:v>Arnsberg (DE)</c:v>
                </c:pt>
                <c:pt idx="25">
                  <c:v>Gießen (DE)</c:v>
                </c:pt>
                <c:pt idx="26">
                  <c:v>Koblenz (DE)</c:v>
                </c:pt>
                <c:pt idx="27">
                  <c:v>Münster (DE)</c:v>
                </c:pt>
                <c:pt idx="28">
                  <c:v>Schleswig-Holstein (DE)</c:v>
                </c:pt>
                <c:pt idx="29">
                  <c:v>Leipzig (DE)</c:v>
                </c:pt>
                <c:pt idx="30">
                  <c:v>Dresden (DE)</c:v>
                </c:pt>
                <c:pt idx="31">
                  <c:v>Brandenburg (DE)</c:v>
                </c:pt>
                <c:pt idx="32">
                  <c:v>Thüringen (DE)</c:v>
                </c:pt>
                <c:pt idx="33">
                  <c:v>Chemnitz (DE)</c:v>
                </c:pt>
                <c:pt idx="34">
                  <c:v>Sachsen-Anhalt (DE)</c:v>
                </c:pt>
                <c:pt idx="35">
                  <c:v>Lüneburg (DE)</c:v>
                </c:pt>
                <c:pt idx="36">
                  <c:v>Mecklenburg-Vorpommern (DE)</c:v>
                </c:pt>
              </c:strCache>
            </c:strRef>
          </c:cat>
          <c:val>
            <c:numRef>
              <c:f>Φύλλο12!$B$3:$AL$3</c:f>
              <c:numCache>
                <c:formatCode>General</c:formatCode>
                <c:ptCount val="37"/>
                <c:pt idx="0">
                  <c:v>6</c:v>
                </c:pt>
                <c:pt idx="1">
                  <c:v>7</c:v>
                </c:pt>
                <c:pt idx="2">
                  <c:v>13</c:v>
                </c:pt>
                <c:pt idx="3">
                  <c:v>15</c:v>
                </c:pt>
                <c:pt idx="4">
                  <c:v>21</c:v>
                </c:pt>
                <c:pt idx="5">
                  <c:v>22</c:v>
                </c:pt>
                <c:pt idx="6">
                  <c:v>27</c:v>
                </c:pt>
                <c:pt idx="7">
                  <c:v>29</c:v>
                </c:pt>
                <c:pt idx="8">
                  <c:v>31</c:v>
                </c:pt>
                <c:pt idx="9">
                  <c:v>32</c:v>
                </c:pt>
                <c:pt idx="10">
                  <c:v>35</c:v>
                </c:pt>
                <c:pt idx="11">
                  <c:v>38</c:v>
                </c:pt>
                <c:pt idx="12">
                  <c:v>42</c:v>
                </c:pt>
                <c:pt idx="13">
                  <c:v>43</c:v>
                </c:pt>
                <c:pt idx="14">
                  <c:v>45</c:v>
                </c:pt>
                <c:pt idx="15">
                  <c:v>47</c:v>
                </c:pt>
                <c:pt idx="16">
                  <c:v>50</c:v>
                </c:pt>
                <c:pt idx="17">
                  <c:v>52</c:v>
                </c:pt>
                <c:pt idx="18">
                  <c:v>54</c:v>
                </c:pt>
                <c:pt idx="19">
                  <c:v>57</c:v>
                </c:pt>
                <c:pt idx="20">
                  <c:v>62</c:v>
                </c:pt>
                <c:pt idx="21">
                  <c:v>66</c:v>
                </c:pt>
                <c:pt idx="22">
                  <c:v>68</c:v>
                </c:pt>
                <c:pt idx="23">
                  <c:v>76</c:v>
                </c:pt>
                <c:pt idx="24">
                  <c:v>77</c:v>
                </c:pt>
                <c:pt idx="25">
                  <c:v>80</c:v>
                </c:pt>
                <c:pt idx="26">
                  <c:v>94</c:v>
                </c:pt>
                <c:pt idx="27">
                  <c:v>95</c:v>
                </c:pt>
                <c:pt idx="28">
                  <c:v>98</c:v>
                </c:pt>
                <c:pt idx="29">
                  <c:v>99</c:v>
                </c:pt>
                <c:pt idx="30">
                  <c:v>110</c:v>
                </c:pt>
                <c:pt idx="31">
                  <c:v>123</c:v>
                </c:pt>
                <c:pt idx="32">
                  <c:v>124</c:v>
                </c:pt>
                <c:pt idx="33">
                  <c:v>127</c:v>
                </c:pt>
                <c:pt idx="34">
                  <c:v>133</c:v>
                </c:pt>
                <c:pt idx="35">
                  <c:v>134</c:v>
                </c:pt>
                <c:pt idx="36">
                  <c:v>138</c:v>
                </c:pt>
              </c:numCache>
            </c:numRef>
          </c:val>
          <c:extLst>
            <c:ext xmlns:c16="http://schemas.microsoft.com/office/drawing/2014/chart" uri="{C3380CC4-5D6E-409C-BE32-E72D297353CC}">
              <c16:uniqueId val="{0000000A-6CA3-4A51-B261-05ADBE302C46}"/>
            </c:ext>
          </c:extLst>
        </c:ser>
        <c:dLbls>
          <c:showLegendKey val="0"/>
          <c:showVal val="0"/>
          <c:showCatName val="0"/>
          <c:showSerName val="0"/>
          <c:showPercent val="0"/>
          <c:showBubbleSize val="0"/>
        </c:dLbls>
        <c:gapWidth val="182"/>
        <c:axId val="672332112"/>
        <c:axId val="672341624"/>
      </c:barChart>
      <c:catAx>
        <c:axId val="672332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672341624"/>
        <c:crosses val="autoZero"/>
        <c:auto val="1"/>
        <c:lblAlgn val="ctr"/>
        <c:lblOffset val="100"/>
        <c:noMultiLvlLbl val="0"/>
      </c:catAx>
      <c:valAx>
        <c:axId val="672341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672332112"/>
        <c:crosses val="autoZero"/>
        <c:crossBetween val="between"/>
      </c:valAx>
      <c:spPr>
        <a:noFill/>
        <a:ln>
          <a:noFill/>
        </a:ln>
        <a:effectLst/>
      </c:spPr>
    </c:plotArea>
    <c:legend>
      <c:legendPos val="b"/>
      <c:layout>
        <c:manualLayout>
          <c:xMode val="edge"/>
          <c:yMode val="edge"/>
          <c:x val="0.3382059454222448"/>
          <c:y val="0.93401807165529693"/>
          <c:w val="0.36580784974717079"/>
          <c:h val="5.37868491661259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'Outlier-Germ '!$B$1</c:f>
              <c:strCache>
                <c:ptCount val="1"/>
                <c:pt idx="0">
                  <c:v>2018</c:v>
                </c:pt>
              </c:strCache>
            </c:strRef>
          </c:tx>
          <c:spPr>
            <a:solidFill>
              <a:schemeClr val="accent1"/>
            </a:solidFill>
            <a:ln>
              <a:solidFill>
                <a:sysClr val="windowText" lastClr="000000"/>
              </a:solidFill>
            </a:ln>
            <a:effectLst/>
          </c:spPr>
          <c:invertIfNegative val="0"/>
          <c:cat>
            <c:strRef>
              <c:f>'Outlier-Germ '!$A$2:$A$42</c:f>
              <c:strCache>
                <c:ptCount val="41"/>
                <c:pt idx="0">
                  <c:v>Luxembourg (LU)</c:v>
                </c:pt>
                <c:pt idx="1">
                  <c:v>Southern (IR)</c:v>
                </c:pt>
                <c:pt idx="2">
                  <c:v>Praha (CZ)</c:v>
                </c:pt>
                <c:pt idx="3">
                  <c:v>Bruxelles-Capitale (BE)</c:v>
                </c:pt>
                <c:pt idx="4">
                  <c:v>Eastern and Midland (IR)</c:v>
                </c:pt>
                <c:pt idx="5">
                  <c:v>Île de France (FR)</c:v>
                </c:pt>
                <c:pt idx="6">
                  <c:v>Noord-Holland (NL)</c:v>
                </c:pt>
                <c:pt idx="7">
                  <c:v>Hovedstaden (DK)</c:v>
                </c:pt>
                <c:pt idx="8">
                  <c:v>Bratislavský kraj (SL)</c:v>
                </c:pt>
                <c:pt idx="9">
                  <c:v>Stockholm (SE)</c:v>
                </c:pt>
                <c:pt idx="10">
                  <c:v>Utrecht (NL)</c:v>
                </c:pt>
                <c:pt idx="11">
                  <c:v>Provincia Autonoma di Bolzano (IT)</c:v>
                </c:pt>
                <c:pt idx="12">
                  <c:v>Warszawski stoleczny (PL)</c:v>
                </c:pt>
                <c:pt idx="13">
                  <c:v>Salzburg (AU)</c:v>
                </c:pt>
                <c:pt idx="14">
                  <c:v>Wien (AU)</c:v>
                </c:pt>
                <c:pt idx="15">
                  <c:v>Bucuresti - Ilfov (RO)</c:v>
                </c:pt>
                <c:pt idx="16">
                  <c:v>Prov. Brabant wallon (BE)</c:v>
                </c:pt>
                <c:pt idx="17">
                  <c:v>Helsinki-Uusimaa (FIN)</c:v>
                </c:pt>
                <c:pt idx="18">
                  <c:v>Budapest (HU)</c:v>
                </c:pt>
                <c:pt idx="19">
                  <c:v>Vorarlberg (AU)</c:v>
                </c:pt>
                <c:pt idx="20">
                  <c:v>Prov. Antwerpen (BE)</c:v>
                </c:pt>
                <c:pt idx="21">
                  <c:v>Tirol (AU)</c:v>
                </c:pt>
                <c:pt idx="22">
                  <c:v>Noord-Brabant (NL)</c:v>
                </c:pt>
                <c:pt idx="23">
                  <c:v>Oberösterreich (AU)</c:v>
                </c:pt>
                <c:pt idx="24">
                  <c:v>Lombardia (IT)</c:v>
                </c:pt>
                <c:pt idx="25">
                  <c:v>Prov. Vlaams-Brabant (BE)</c:v>
                </c:pt>
                <c:pt idx="26">
                  <c:v>Zuid-Holland (NL)</c:v>
                </c:pt>
                <c:pt idx="27">
                  <c:v>Provincia Autonoma di Trento (IT)</c:v>
                </c:pt>
                <c:pt idx="28">
                  <c:v>Valle d'Aosta/Vallée d'Aoste (IT)</c:v>
                </c:pt>
                <c:pt idx="29">
                  <c:v>Comunidad de Madrid (ES)</c:v>
                </c:pt>
                <c:pt idx="30">
                  <c:v>Groningen (NL)</c:v>
                </c:pt>
                <c:pt idx="31">
                  <c:v>Grad Zagreb (HR)</c:v>
                </c:pt>
                <c:pt idx="32">
                  <c:v>Emilia-Romagna (IT)</c:v>
                </c:pt>
                <c:pt idx="33">
                  <c:v>Sostines regionas (LT)</c:v>
                </c:pt>
                <c:pt idx="34">
                  <c:v>País Vasco (ES)</c:v>
                </c:pt>
                <c:pt idx="35">
                  <c:v>Midtjylland (DK)</c:v>
                </c:pt>
                <c:pt idx="36">
                  <c:v>Västsverige (FIN)</c:v>
                </c:pt>
                <c:pt idx="37">
                  <c:v>Åland (FIN)</c:v>
                </c:pt>
                <c:pt idx="38">
                  <c:v>Steiermark (AU)</c:v>
                </c:pt>
                <c:pt idx="39">
                  <c:v>Övre Norrland (SE)</c:v>
                </c:pt>
                <c:pt idx="40">
                  <c:v>Limburg (NL)</c:v>
                </c:pt>
              </c:strCache>
            </c:strRef>
          </c:cat>
          <c:val>
            <c:numRef>
              <c:f>'Outlier-Germ '!$B$2:$B$42</c:f>
              <c:numCache>
                <c:formatCode>General</c:formatCode>
                <c:ptCount val="41"/>
                <c:pt idx="0">
                  <c:v>79200</c:v>
                </c:pt>
                <c:pt idx="1">
                  <c:v>70900</c:v>
                </c:pt>
                <c:pt idx="2">
                  <c:v>62300</c:v>
                </c:pt>
                <c:pt idx="3">
                  <c:v>61600</c:v>
                </c:pt>
                <c:pt idx="4">
                  <c:v>60700</c:v>
                </c:pt>
                <c:pt idx="5">
                  <c:v>53300</c:v>
                </c:pt>
                <c:pt idx="6">
                  <c:v>51900</c:v>
                </c:pt>
                <c:pt idx="7">
                  <c:v>50600</c:v>
                </c:pt>
                <c:pt idx="8">
                  <c:v>50300</c:v>
                </c:pt>
                <c:pt idx="9">
                  <c:v>49900</c:v>
                </c:pt>
                <c:pt idx="10">
                  <c:v>48300</c:v>
                </c:pt>
                <c:pt idx="11">
                  <c:v>47100</c:v>
                </c:pt>
                <c:pt idx="12">
                  <c:v>46900</c:v>
                </c:pt>
                <c:pt idx="13">
                  <c:v>45900</c:v>
                </c:pt>
                <c:pt idx="14">
                  <c:v>45500</c:v>
                </c:pt>
                <c:pt idx="15">
                  <c:v>45300</c:v>
                </c:pt>
                <c:pt idx="16">
                  <c:v>44200</c:v>
                </c:pt>
                <c:pt idx="17">
                  <c:v>43800</c:v>
                </c:pt>
                <c:pt idx="18">
                  <c:v>43800</c:v>
                </c:pt>
                <c:pt idx="19">
                  <c:v>43600</c:v>
                </c:pt>
                <c:pt idx="20">
                  <c:v>41900</c:v>
                </c:pt>
                <c:pt idx="21">
                  <c:v>41000</c:v>
                </c:pt>
                <c:pt idx="22">
                  <c:v>39800</c:v>
                </c:pt>
                <c:pt idx="23">
                  <c:v>39700</c:v>
                </c:pt>
                <c:pt idx="24">
                  <c:v>39200</c:v>
                </c:pt>
                <c:pt idx="25">
                  <c:v>38700</c:v>
                </c:pt>
                <c:pt idx="26">
                  <c:v>38300</c:v>
                </c:pt>
                <c:pt idx="27">
                  <c:v>38300</c:v>
                </c:pt>
                <c:pt idx="28">
                  <c:v>38100</c:v>
                </c:pt>
                <c:pt idx="29">
                  <c:v>37600</c:v>
                </c:pt>
                <c:pt idx="30">
                  <c:v>36800</c:v>
                </c:pt>
                <c:pt idx="31">
                  <c:v>36200</c:v>
                </c:pt>
                <c:pt idx="32">
                  <c:v>36000</c:v>
                </c:pt>
                <c:pt idx="33">
                  <c:v>35700</c:v>
                </c:pt>
                <c:pt idx="34">
                  <c:v>35500</c:v>
                </c:pt>
                <c:pt idx="35">
                  <c:v>35400</c:v>
                </c:pt>
                <c:pt idx="36">
                  <c:v>35300</c:v>
                </c:pt>
                <c:pt idx="37">
                  <c:v>34900</c:v>
                </c:pt>
                <c:pt idx="38">
                  <c:v>34800</c:v>
                </c:pt>
                <c:pt idx="39">
                  <c:v>34700</c:v>
                </c:pt>
                <c:pt idx="40">
                  <c:v>34600</c:v>
                </c:pt>
              </c:numCache>
            </c:numRef>
          </c:val>
          <c:extLst>
            <c:ext xmlns:c16="http://schemas.microsoft.com/office/drawing/2014/chart" uri="{C3380CC4-5D6E-409C-BE32-E72D297353CC}">
              <c16:uniqueId val="{00000000-1DF9-4FD3-9388-994CCF2D8FAB}"/>
            </c:ext>
          </c:extLst>
        </c:ser>
        <c:ser>
          <c:idx val="1"/>
          <c:order val="1"/>
          <c:tx>
            <c:strRef>
              <c:f>'Outlier-Germ '!$C$1</c:f>
              <c:strCache>
                <c:ptCount val="1"/>
                <c:pt idx="0">
                  <c:v>2009</c:v>
                </c:pt>
              </c:strCache>
            </c:strRef>
          </c:tx>
          <c:spPr>
            <a:solidFill>
              <a:schemeClr val="accent2"/>
            </a:solidFill>
            <a:ln>
              <a:noFill/>
            </a:ln>
            <a:effectLst/>
          </c:spPr>
          <c:invertIfNegative val="0"/>
          <c:cat>
            <c:strRef>
              <c:f>'Outlier-Germ '!$A$2:$A$42</c:f>
              <c:strCache>
                <c:ptCount val="41"/>
                <c:pt idx="0">
                  <c:v>Luxembourg (LU)</c:v>
                </c:pt>
                <c:pt idx="1">
                  <c:v>Southern (IR)</c:v>
                </c:pt>
                <c:pt idx="2">
                  <c:v>Praha (CZ)</c:v>
                </c:pt>
                <c:pt idx="3">
                  <c:v>Bruxelles-Capitale (BE)</c:v>
                </c:pt>
                <c:pt idx="4">
                  <c:v>Eastern and Midland (IR)</c:v>
                </c:pt>
                <c:pt idx="5">
                  <c:v>Île de France (FR)</c:v>
                </c:pt>
                <c:pt idx="6">
                  <c:v>Noord-Holland (NL)</c:v>
                </c:pt>
                <c:pt idx="7">
                  <c:v>Hovedstaden (DK)</c:v>
                </c:pt>
                <c:pt idx="8">
                  <c:v>Bratislavský kraj (SL)</c:v>
                </c:pt>
                <c:pt idx="9">
                  <c:v>Stockholm (SE)</c:v>
                </c:pt>
                <c:pt idx="10">
                  <c:v>Utrecht (NL)</c:v>
                </c:pt>
                <c:pt idx="11">
                  <c:v>Provincia Autonoma di Bolzano (IT)</c:v>
                </c:pt>
                <c:pt idx="12">
                  <c:v>Warszawski stoleczny (PL)</c:v>
                </c:pt>
                <c:pt idx="13">
                  <c:v>Salzburg (AU)</c:v>
                </c:pt>
                <c:pt idx="14">
                  <c:v>Wien (AU)</c:v>
                </c:pt>
                <c:pt idx="15">
                  <c:v>Bucuresti - Ilfov (RO)</c:v>
                </c:pt>
                <c:pt idx="16">
                  <c:v>Prov. Brabant wallon (BE)</c:v>
                </c:pt>
                <c:pt idx="17">
                  <c:v>Helsinki-Uusimaa (FIN)</c:v>
                </c:pt>
                <c:pt idx="18">
                  <c:v>Budapest (HU)</c:v>
                </c:pt>
                <c:pt idx="19">
                  <c:v>Vorarlberg (AU)</c:v>
                </c:pt>
                <c:pt idx="20">
                  <c:v>Prov. Antwerpen (BE)</c:v>
                </c:pt>
                <c:pt idx="21">
                  <c:v>Tirol (AU)</c:v>
                </c:pt>
                <c:pt idx="22">
                  <c:v>Noord-Brabant (NL)</c:v>
                </c:pt>
                <c:pt idx="23">
                  <c:v>Oberösterreich (AU)</c:v>
                </c:pt>
                <c:pt idx="24">
                  <c:v>Lombardia (IT)</c:v>
                </c:pt>
                <c:pt idx="25">
                  <c:v>Prov. Vlaams-Brabant (BE)</c:v>
                </c:pt>
                <c:pt idx="26">
                  <c:v>Zuid-Holland (NL)</c:v>
                </c:pt>
                <c:pt idx="27">
                  <c:v>Provincia Autonoma di Trento (IT)</c:v>
                </c:pt>
                <c:pt idx="28">
                  <c:v>Valle d'Aosta/Vallée d'Aoste (IT)</c:v>
                </c:pt>
                <c:pt idx="29">
                  <c:v>Comunidad de Madrid (ES)</c:v>
                </c:pt>
                <c:pt idx="30">
                  <c:v>Groningen (NL)</c:v>
                </c:pt>
                <c:pt idx="31">
                  <c:v>Grad Zagreb (HR)</c:v>
                </c:pt>
                <c:pt idx="32">
                  <c:v>Emilia-Romagna (IT)</c:v>
                </c:pt>
                <c:pt idx="33">
                  <c:v>Sostines regionas (LT)</c:v>
                </c:pt>
                <c:pt idx="34">
                  <c:v>País Vasco (ES)</c:v>
                </c:pt>
                <c:pt idx="35">
                  <c:v>Midtjylland (DK)</c:v>
                </c:pt>
                <c:pt idx="36">
                  <c:v>Västsverige (FIN)</c:v>
                </c:pt>
                <c:pt idx="37">
                  <c:v>Åland (FIN)</c:v>
                </c:pt>
                <c:pt idx="38">
                  <c:v>Steiermark (AU)</c:v>
                </c:pt>
                <c:pt idx="39">
                  <c:v>Övre Norrland (SE)</c:v>
                </c:pt>
                <c:pt idx="40">
                  <c:v>Limburg (NL)</c:v>
                </c:pt>
              </c:strCache>
            </c:strRef>
          </c:cat>
          <c:val>
            <c:numRef>
              <c:f>'Outlier-Germ '!$C$2:$C$42</c:f>
              <c:numCache>
                <c:formatCode>General</c:formatCode>
                <c:ptCount val="41"/>
                <c:pt idx="0">
                  <c:v>65500</c:v>
                </c:pt>
                <c:pt idx="1">
                  <c:v>29700</c:v>
                </c:pt>
                <c:pt idx="2">
                  <c:v>46400</c:v>
                </c:pt>
                <c:pt idx="3">
                  <c:v>54200</c:v>
                </c:pt>
                <c:pt idx="4">
                  <c:v>36600</c:v>
                </c:pt>
                <c:pt idx="5">
                  <c:v>42500</c:v>
                </c:pt>
                <c:pt idx="6">
                  <c:v>41700</c:v>
                </c:pt>
                <c:pt idx="7">
                  <c:v>37400</c:v>
                </c:pt>
                <c:pt idx="8">
                  <c:v>43500</c:v>
                </c:pt>
                <c:pt idx="9">
                  <c:v>44100</c:v>
                </c:pt>
                <c:pt idx="10">
                  <c:v>43000</c:v>
                </c:pt>
                <c:pt idx="11">
                  <c:v>38000</c:v>
                </c:pt>
                <c:pt idx="12">
                  <c:v>31200</c:v>
                </c:pt>
                <c:pt idx="13">
                  <c:v>35400</c:v>
                </c:pt>
                <c:pt idx="14">
                  <c:v>40500</c:v>
                </c:pt>
                <c:pt idx="15">
                  <c:v>28000</c:v>
                </c:pt>
                <c:pt idx="16">
                  <c:v>30500</c:v>
                </c:pt>
                <c:pt idx="17">
                  <c:v>39300</c:v>
                </c:pt>
                <c:pt idx="18">
                  <c:v>35500</c:v>
                </c:pt>
                <c:pt idx="19">
                  <c:v>31900</c:v>
                </c:pt>
                <c:pt idx="20">
                  <c:v>33200</c:v>
                </c:pt>
                <c:pt idx="21">
                  <c:v>32000</c:v>
                </c:pt>
                <c:pt idx="22">
                  <c:v>32300</c:v>
                </c:pt>
                <c:pt idx="23">
                  <c:v>30500</c:v>
                </c:pt>
                <c:pt idx="24">
                  <c:v>33900</c:v>
                </c:pt>
                <c:pt idx="25">
                  <c:v>30700</c:v>
                </c:pt>
                <c:pt idx="26">
                  <c:v>35300</c:v>
                </c:pt>
                <c:pt idx="27">
                  <c:v>33800</c:v>
                </c:pt>
                <c:pt idx="28">
                  <c:v>35000</c:v>
                </c:pt>
                <c:pt idx="29">
                  <c:v>32800</c:v>
                </c:pt>
                <c:pt idx="30">
                  <c:v>37700</c:v>
                </c:pt>
                <c:pt idx="31">
                  <c:v>27000</c:v>
                </c:pt>
                <c:pt idx="32">
                  <c:v>30500</c:v>
                </c:pt>
                <c:pt idx="33">
                  <c:v>20200</c:v>
                </c:pt>
                <c:pt idx="34">
                  <c:v>30800</c:v>
                </c:pt>
                <c:pt idx="35">
                  <c:v>28300</c:v>
                </c:pt>
                <c:pt idx="36">
                  <c:v>29000</c:v>
                </c:pt>
                <c:pt idx="37">
                  <c:v>35200</c:v>
                </c:pt>
                <c:pt idx="38">
                  <c:v>27200</c:v>
                </c:pt>
                <c:pt idx="39">
                  <c:v>26800</c:v>
                </c:pt>
                <c:pt idx="40">
                  <c:v>27500</c:v>
                </c:pt>
              </c:numCache>
            </c:numRef>
          </c:val>
          <c:extLst>
            <c:ext xmlns:c16="http://schemas.microsoft.com/office/drawing/2014/chart" uri="{C3380CC4-5D6E-409C-BE32-E72D297353CC}">
              <c16:uniqueId val="{00000001-1DF9-4FD3-9388-994CCF2D8FAB}"/>
            </c:ext>
          </c:extLst>
        </c:ser>
        <c:ser>
          <c:idx val="2"/>
          <c:order val="2"/>
          <c:tx>
            <c:strRef>
              <c:f>'Outlier-Germ '!$D$1</c:f>
              <c:strCache>
                <c:ptCount val="1"/>
                <c:pt idx="0">
                  <c:v>2018-2009</c:v>
                </c:pt>
              </c:strCache>
            </c:strRef>
          </c:tx>
          <c:spPr>
            <a:solidFill>
              <a:schemeClr val="accent6">
                <a:lumMod val="50000"/>
              </a:schemeClr>
            </a:solidFill>
            <a:ln>
              <a:noFill/>
            </a:ln>
            <a:effectLst/>
          </c:spPr>
          <c:invertIfNegative val="0"/>
          <c:cat>
            <c:strRef>
              <c:f>'Outlier-Germ '!$A$2:$A$42</c:f>
              <c:strCache>
                <c:ptCount val="41"/>
                <c:pt idx="0">
                  <c:v>Luxembourg (LU)</c:v>
                </c:pt>
                <c:pt idx="1">
                  <c:v>Southern (IR)</c:v>
                </c:pt>
                <c:pt idx="2">
                  <c:v>Praha (CZ)</c:v>
                </c:pt>
                <c:pt idx="3">
                  <c:v>Bruxelles-Capitale (BE)</c:v>
                </c:pt>
                <c:pt idx="4">
                  <c:v>Eastern and Midland (IR)</c:v>
                </c:pt>
                <c:pt idx="5">
                  <c:v>Île de France (FR)</c:v>
                </c:pt>
                <c:pt idx="6">
                  <c:v>Noord-Holland (NL)</c:v>
                </c:pt>
                <c:pt idx="7">
                  <c:v>Hovedstaden (DK)</c:v>
                </c:pt>
                <c:pt idx="8">
                  <c:v>Bratislavský kraj (SL)</c:v>
                </c:pt>
                <c:pt idx="9">
                  <c:v>Stockholm (SE)</c:v>
                </c:pt>
                <c:pt idx="10">
                  <c:v>Utrecht (NL)</c:v>
                </c:pt>
                <c:pt idx="11">
                  <c:v>Provincia Autonoma di Bolzano (IT)</c:v>
                </c:pt>
                <c:pt idx="12">
                  <c:v>Warszawski stoleczny (PL)</c:v>
                </c:pt>
                <c:pt idx="13">
                  <c:v>Salzburg (AU)</c:v>
                </c:pt>
                <c:pt idx="14">
                  <c:v>Wien (AU)</c:v>
                </c:pt>
                <c:pt idx="15">
                  <c:v>Bucuresti - Ilfov (RO)</c:v>
                </c:pt>
                <c:pt idx="16">
                  <c:v>Prov. Brabant wallon (BE)</c:v>
                </c:pt>
                <c:pt idx="17">
                  <c:v>Helsinki-Uusimaa (FIN)</c:v>
                </c:pt>
                <c:pt idx="18">
                  <c:v>Budapest (HU)</c:v>
                </c:pt>
                <c:pt idx="19">
                  <c:v>Vorarlberg (AU)</c:v>
                </c:pt>
                <c:pt idx="20">
                  <c:v>Prov. Antwerpen (BE)</c:v>
                </c:pt>
                <c:pt idx="21">
                  <c:v>Tirol (AU)</c:v>
                </c:pt>
                <c:pt idx="22">
                  <c:v>Noord-Brabant (NL)</c:v>
                </c:pt>
                <c:pt idx="23">
                  <c:v>Oberösterreich (AU)</c:v>
                </c:pt>
                <c:pt idx="24">
                  <c:v>Lombardia (IT)</c:v>
                </c:pt>
                <c:pt idx="25">
                  <c:v>Prov. Vlaams-Brabant (BE)</c:v>
                </c:pt>
                <c:pt idx="26">
                  <c:v>Zuid-Holland (NL)</c:v>
                </c:pt>
                <c:pt idx="27">
                  <c:v>Provincia Autonoma di Trento (IT)</c:v>
                </c:pt>
                <c:pt idx="28">
                  <c:v>Valle d'Aosta/Vallée d'Aoste (IT)</c:v>
                </c:pt>
                <c:pt idx="29">
                  <c:v>Comunidad de Madrid (ES)</c:v>
                </c:pt>
                <c:pt idx="30">
                  <c:v>Groningen (NL)</c:v>
                </c:pt>
                <c:pt idx="31">
                  <c:v>Grad Zagreb (HR)</c:v>
                </c:pt>
                <c:pt idx="32">
                  <c:v>Emilia-Romagna (IT)</c:v>
                </c:pt>
                <c:pt idx="33">
                  <c:v>Sostines regionas (LT)</c:v>
                </c:pt>
                <c:pt idx="34">
                  <c:v>País Vasco (ES)</c:v>
                </c:pt>
                <c:pt idx="35">
                  <c:v>Midtjylland (DK)</c:v>
                </c:pt>
                <c:pt idx="36">
                  <c:v>Västsverige (FIN)</c:v>
                </c:pt>
                <c:pt idx="37">
                  <c:v>Åland (FIN)</c:v>
                </c:pt>
                <c:pt idx="38">
                  <c:v>Steiermark (AU)</c:v>
                </c:pt>
                <c:pt idx="39">
                  <c:v>Övre Norrland (SE)</c:v>
                </c:pt>
                <c:pt idx="40">
                  <c:v>Limburg (NL)</c:v>
                </c:pt>
              </c:strCache>
            </c:strRef>
          </c:cat>
          <c:val>
            <c:numRef>
              <c:f>'Outlier-Germ '!$D$2:$D$42</c:f>
              <c:numCache>
                <c:formatCode>General</c:formatCode>
                <c:ptCount val="41"/>
                <c:pt idx="0">
                  <c:v>13700</c:v>
                </c:pt>
                <c:pt idx="1">
                  <c:v>41200</c:v>
                </c:pt>
                <c:pt idx="2">
                  <c:v>15900</c:v>
                </c:pt>
                <c:pt idx="3">
                  <c:v>7400</c:v>
                </c:pt>
                <c:pt idx="4">
                  <c:v>24100</c:v>
                </c:pt>
                <c:pt idx="5">
                  <c:v>10800</c:v>
                </c:pt>
                <c:pt idx="6">
                  <c:v>10200</c:v>
                </c:pt>
                <c:pt idx="7">
                  <c:v>13200</c:v>
                </c:pt>
                <c:pt idx="8">
                  <c:v>6800</c:v>
                </c:pt>
                <c:pt idx="9">
                  <c:v>5800</c:v>
                </c:pt>
                <c:pt idx="10">
                  <c:v>5300</c:v>
                </c:pt>
                <c:pt idx="11">
                  <c:v>9100</c:v>
                </c:pt>
                <c:pt idx="12">
                  <c:v>15700</c:v>
                </c:pt>
                <c:pt idx="13">
                  <c:v>10500</c:v>
                </c:pt>
                <c:pt idx="14">
                  <c:v>5000</c:v>
                </c:pt>
                <c:pt idx="15">
                  <c:v>17300</c:v>
                </c:pt>
                <c:pt idx="16">
                  <c:v>13700</c:v>
                </c:pt>
                <c:pt idx="17">
                  <c:v>4500</c:v>
                </c:pt>
                <c:pt idx="18">
                  <c:v>8300</c:v>
                </c:pt>
                <c:pt idx="19">
                  <c:v>11700</c:v>
                </c:pt>
                <c:pt idx="20">
                  <c:v>8700</c:v>
                </c:pt>
                <c:pt idx="21">
                  <c:v>9000</c:v>
                </c:pt>
                <c:pt idx="22">
                  <c:v>7500</c:v>
                </c:pt>
                <c:pt idx="23">
                  <c:v>9200</c:v>
                </c:pt>
                <c:pt idx="24">
                  <c:v>5300</c:v>
                </c:pt>
                <c:pt idx="25">
                  <c:v>8000</c:v>
                </c:pt>
                <c:pt idx="26">
                  <c:v>3000</c:v>
                </c:pt>
                <c:pt idx="27">
                  <c:v>4500</c:v>
                </c:pt>
                <c:pt idx="28">
                  <c:v>3100</c:v>
                </c:pt>
                <c:pt idx="29">
                  <c:v>4800</c:v>
                </c:pt>
                <c:pt idx="30">
                  <c:v>-900</c:v>
                </c:pt>
                <c:pt idx="31">
                  <c:v>9200</c:v>
                </c:pt>
                <c:pt idx="32">
                  <c:v>5500</c:v>
                </c:pt>
                <c:pt idx="33">
                  <c:v>15500</c:v>
                </c:pt>
                <c:pt idx="34">
                  <c:v>4700</c:v>
                </c:pt>
                <c:pt idx="35">
                  <c:v>7100</c:v>
                </c:pt>
                <c:pt idx="36">
                  <c:v>6300</c:v>
                </c:pt>
                <c:pt idx="37">
                  <c:v>-300</c:v>
                </c:pt>
                <c:pt idx="38">
                  <c:v>7600</c:v>
                </c:pt>
                <c:pt idx="39">
                  <c:v>7900</c:v>
                </c:pt>
                <c:pt idx="40">
                  <c:v>7100</c:v>
                </c:pt>
              </c:numCache>
            </c:numRef>
          </c:val>
          <c:extLst>
            <c:ext xmlns:c16="http://schemas.microsoft.com/office/drawing/2014/chart" uri="{C3380CC4-5D6E-409C-BE32-E72D297353CC}">
              <c16:uniqueId val="{00000002-1DF9-4FD3-9388-994CCF2D8FAB}"/>
            </c:ext>
          </c:extLst>
        </c:ser>
        <c:dLbls>
          <c:showLegendKey val="0"/>
          <c:showVal val="0"/>
          <c:showCatName val="0"/>
          <c:showSerName val="0"/>
          <c:showPercent val="0"/>
          <c:showBubbleSize val="0"/>
        </c:dLbls>
        <c:gapWidth val="150"/>
        <c:overlap val="100"/>
        <c:axId val="491298424"/>
        <c:axId val="491298752"/>
      </c:barChart>
      <c:catAx>
        <c:axId val="491298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491298752"/>
        <c:crosses val="autoZero"/>
        <c:auto val="1"/>
        <c:lblAlgn val="ctr"/>
        <c:lblOffset val="100"/>
        <c:noMultiLvlLbl val="0"/>
      </c:catAx>
      <c:valAx>
        <c:axId val="491298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491298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140EA92-8699-4E64-A518-09A7DC6146BA}" type="datetimeFigureOut">
              <a:rPr lang="el-GR" smtClean="0"/>
              <a:t>9/5/2022</a:t>
            </a:fld>
            <a:endParaRPr lang="el-GR"/>
          </a:p>
        </p:txBody>
      </p:sp>
      <p:sp>
        <p:nvSpPr>
          <p:cNvPr id="4" name="Θέση εικόνας διαφάνειας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9A50070-2DFA-4954-A0C9-4E2DD2007DB2}" type="slidenum">
              <a:rPr lang="el-GR" smtClean="0"/>
              <a:t>‹#›</a:t>
            </a:fld>
            <a:endParaRPr lang="el-GR"/>
          </a:p>
        </p:txBody>
      </p:sp>
    </p:spTree>
    <p:extLst>
      <p:ext uri="{BB962C8B-B14F-4D97-AF65-F5344CB8AC3E}">
        <p14:creationId xmlns:p14="http://schemas.microsoft.com/office/powerpoint/2010/main" val="2402194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0C5E32D0-695F-4DB8-AFC5-61FFD20FA19A}" type="datetime1">
              <a:rPr lang="el-GR" smtClean="0"/>
              <a:t>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37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6694220-44F8-4E3B-8D20-DB61575961DF}" type="datetime1">
              <a:rPr lang="el-GR" smtClean="0"/>
              <a:t>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13538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12BA010-1D5C-4FF9-842D-816B05AB8BE8}" type="datetime1">
              <a:rPr lang="el-GR" smtClean="0"/>
              <a:t>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83229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08A14D59-14D5-4D1E-86C9-D835B593CF28}" type="datetime1">
              <a:rPr lang="el-GR" smtClean="0"/>
              <a:t>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389657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08C2D53B-12D3-4B96-8BFC-C6349656F75E}" type="datetime1">
              <a:rPr lang="el-GR" smtClean="0"/>
              <a:t>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46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EDF8C4E-93E5-4E27-A255-100E8C17B802}" type="datetime1">
              <a:rPr lang="el-GR" smtClean="0"/>
              <a:t>9/5/2022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3212270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46BC64B-C01B-47F9-B1B0-8C38F812EF41}" type="datetime1">
              <a:rPr lang="el-GR" smtClean="0"/>
              <a:t>9/5/2022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552353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044BCC74-9BF7-4FC4-BB27-4077FC762E82}" type="datetime1">
              <a:rPr lang="el-GR" smtClean="0"/>
              <a:t>9/5/2022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3967092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7B02D77-2057-4D38-85C4-3C2FD5431C9E}" type="datetime1">
              <a:rPr lang="el-GR" smtClean="0"/>
              <a:t>9/5/2022</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0533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709FD7-66D1-4875-95E8-E5A36B1CE8B7}" type="datetime1">
              <a:rPr lang="el-GR" smtClean="0"/>
              <a:t>9/5/2022</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22F922-4DA1-4E02-8BB9-5948E49598FC}" type="slidenum">
              <a:rPr lang="el-GR" smtClean="0"/>
              <a:t>‹#›</a:t>
            </a:fld>
            <a:endParaRPr lang="el-GR"/>
          </a:p>
        </p:txBody>
      </p:sp>
    </p:spTree>
    <p:extLst>
      <p:ext uri="{BB962C8B-B14F-4D97-AF65-F5344CB8AC3E}">
        <p14:creationId xmlns:p14="http://schemas.microsoft.com/office/powerpoint/2010/main" val="1355444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02A5318-96A1-4AEF-B4B1-F9689718D5F0}" type="datetime1">
              <a:rPr lang="el-GR" smtClean="0"/>
              <a:t>9/5/2022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15020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124BE13-0F07-40D2-9822-B0F5B391B11C}" type="datetime1">
              <a:rPr lang="el-GR" smtClean="0"/>
              <a:t>9/5/2022</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22F922-4DA1-4E02-8BB9-5948E49598FC}"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2804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anaptyxi.gov.gr/el-g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53A7AA-4ABC-4E69-95EE-A4101AE1C8B1}"/>
              </a:ext>
            </a:extLst>
          </p:cNvPr>
          <p:cNvSpPr>
            <a:spLocks noGrp="1"/>
          </p:cNvSpPr>
          <p:nvPr>
            <p:ph type="ctrTitle"/>
          </p:nvPr>
        </p:nvSpPr>
        <p:spPr>
          <a:xfrm>
            <a:off x="1097280" y="892118"/>
            <a:ext cx="10461446" cy="3324776"/>
          </a:xfrm>
        </p:spPr>
        <p:txBody>
          <a:bodyPr>
            <a:normAutofit fontScale="90000"/>
          </a:bodyPr>
          <a:lstStyle/>
          <a:p>
            <a:r>
              <a:rPr lang="el-GR" sz="4400" b="1" dirty="0"/>
              <a:t>Εφαρμοσμένη Αναπτυξιακή πολιτική</a:t>
            </a:r>
            <a:br>
              <a:rPr lang="el-GR" sz="4400" b="1" dirty="0"/>
            </a:br>
            <a:br>
              <a:rPr lang="el-GR" sz="4400" dirty="0"/>
            </a:br>
            <a:r>
              <a:rPr lang="el-GR" sz="4400" dirty="0"/>
              <a:t>Οικονόμου Κωνσταντίνος, 1</a:t>
            </a:r>
            <a:r>
              <a:rPr lang="el-GR" sz="4400" baseline="30000" dirty="0"/>
              <a:t>η</a:t>
            </a:r>
            <a:r>
              <a:rPr lang="el-GR" sz="4400" dirty="0"/>
              <a:t> διάλεξη</a:t>
            </a:r>
            <a:br>
              <a:rPr lang="el-GR" sz="4400" dirty="0"/>
            </a:br>
            <a:br>
              <a:rPr lang="el-GR" sz="4400" dirty="0"/>
            </a:br>
            <a:r>
              <a:rPr lang="el-GR" sz="4400" dirty="0"/>
              <a:t>Η κρίση, τα προβλήματα και η απόκλιση της Ελληνικής οικονομίας: σύγχρονοι προβληματισμοί</a:t>
            </a:r>
          </a:p>
        </p:txBody>
      </p:sp>
      <p:sp>
        <p:nvSpPr>
          <p:cNvPr id="3" name="Υπότιτλος 2">
            <a:extLst>
              <a:ext uri="{FF2B5EF4-FFF2-40B4-BE49-F238E27FC236}">
                <a16:creationId xmlns:a16="http://schemas.microsoft.com/office/drawing/2014/main" id="{3AA39037-A47D-4BD9-B584-5ADB6A4F0651}"/>
              </a:ext>
            </a:extLst>
          </p:cNvPr>
          <p:cNvSpPr>
            <a:spLocks noGrp="1"/>
          </p:cNvSpPr>
          <p:nvPr>
            <p:ph type="subTitle" idx="1"/>
          </p:nvPr>
        </p:nvSpPr>
        <p:spPr/>
        <p:txBody>
          <a:bodyPr/>
          <a:lstStyle/>
          <a:p>
            <a:r>
              <a:rPr lang="el-GR" dirty="0"/>
              <a:t>13/4/2021 </a:t>
            </a:r>
          </a:p>
        </p:txBody>
      </p:sp>
      <p:sp>
        <p:nvSpPr>
          <p:cNvPr id="4" name="Θέση ημερομηνίας 3">
            <a:extLst>
              <a:ext uri="{FF2B5EF4-FFF2-40B4-BE49-F238E27FC236}">
                <a16:creationId xmlns:a16="http://schemas.microsoft.com/office/drawing/2014/main" id="{CA3197D1-0C56-4524-B311-FBA06FDB59B2}"/>
              </a:ext>
            </a:extLst>
          </p:cNvPr>
          <p:cNvSpPr>
            <a:spLocks noGrp="1"/>
          </p:cNvSpPr>
          <p:nvPr>
            <p:ph type="dt" sz="half" idx="10"/>
          </p:nvPr>
        </p:nvSpPr>
        <p:spPr/>
        <p:txBody>
          <a:bodyPr/>
          <a:lstStyle/>
          <a:p>
            <a:fld id="{61F0F570-A0B9-4077-9F78-921ECDFE6393}"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1B267E56-2C0C-4E48-BE53-B51A57236B00}"/>
              </a:ext>
            </a:extLst>
          </p:cNvPr>
          <p:cNvSpPr>
            <a:spLocks noGrp="1"/>
          </p:cNvSpPr>
          <p:nvPr>
            <p:ph type="sldNum" sz="quarter" idx="12"/>
          </p:nvPr>
        </p:nvSpPr>
        <p:spPr/>
        <p:txBody>
          <a:bodyPr/>
          <a:lstStyle/>
          <a:p>
            <a:fld id="{0422F922-4DA1-4E02-8BB9-5948E49598FC}" type="slidenum">
              <a:rPr lang="el-GR" smtClean="0"/>
              <a:t>1</a:t>
            </a:fld>
            <a:endParaRPr lang="el-GR"/>
          </a:p>
        </p:txBody>
      </p:sp>
    </p:spTree>
    <p:extLst>
      <p:ext uri="{BB962C8B-B14F-4D97-AF65-F5344CB8AC3E}">
        <p14:creationId xmlns:p14="http://schemas.microsoft.com/office/powerpoint/2010/main" val="585831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02C78B-701E-47D7-B953-55B9FE0FE763}"/>
              </a:ext>
            </a:extLst>
          </p:cNvPr>
          <p:cNvSpPr>
            <a:spLocks noGrp="1"/>
          </p:cNvSpPr>
          <p:nvPr>
            <p:ph type="title"/>
          </p:nvPr>
        </p:nvSpPr>
        <p:spPr>
          <a:xfrm>
            <a:off x="1097280" y="-325719"/>
            <a:ext cx="10058400" cy="1080321"/>
          </a:xfrm>
        </p:spPr>
        <p:txBody>
          <a:bodyPr/>
          <a:lstStyle/>
          <a:p>
            <a:r>
              <a:rPr lang="el-GR" dirty="0"/>
              <a:t>Αιτίες της Ελληνικής κρίσης</a:t>
            </a:r>
          </a:p>
        </p:txBody>
      </p:sp>
      <p:sp>
        <p:nvSpPr>
          <p:cNvPr id="3" name="Θέση περιεχομένου 2">
            <a:extLst>
              <a:ext uri="{FF2B5EF4-FFF2-40B4-BE49-F238E27FC236}">
                <a16:creationId xmlns:a16="http://schemas.microsoft.com/office/drawing/2014/main" id="{0DFB628F-5162-485D-AF76-BD6C4D57E517}"/>
              </a:ext>
            </a:extLst>
          </p:cNvPr>
          <p:cNvSpPr>
            <a:spLocks noGrp="1"/>
          </p:cNvSpPr>
          <p:nvPr>
            <p:ph idx="1"/>
          </p:nvPr>
        </p:nvSpPr>
        <p:spPr>
          <a:xfrm>
            <a:off x="124287" y="887767"/>
            <a:ext cx="12067713" cy="5220069"/>
          </a:xfrm>
        </p:spPr>
        <p:txBody>
          <a:bodyPr>
            <a:normAutofit/>
          </a:bodyPr>
          <a:lstStyle/>
          <a:p>
            <a:pPr marL="0" indent="0">
              <a:buNone/>
            </a:pPr>
            <a:r>
              <a:rPr lang="el-GR" dirty="0"/>
              <a:t>Η κρίση συνδέεται με την έλευση της κρίσης στις ΗΠΑ και η έγκαιρη αντιμετώπισή της εκεί</a:t>
            </a:r>
          </a:p>
          <a:p>
            <a:pPr marL="0" indent="0">
              <a:buNone/>
            </a:pPr>
            <a:r>
              <a:rPr lang="el-GR" dirty="0"/>
              <a:t>Οι αιτίες της μπορούν περαιτέρω να διακριθούν σε δομικές και αιτίες πολιτικής:</a:t>
            </a:r>
          </a:p>
          <a:p>
            <a:pPr marL="0" indent="0">
              <a:buNone/>
            </a:pPr>
            <a:r>
              <a:rPr lang="el-GR" b="1" dirty="0"/>
              <a:t>Δομικές αιτίες</a:t>
            </a:r>
          </a:p>
          <a:p>
            <a:pPr marL="0" indent="0">
              <a:buNone/>
            </a:pPr>
            <a:r>
              <a:rPr lang="el-GR" dirty="0"/>
              <a:t>-Ο τρόπος λειτουργίας της ΟΝΕ και της ΕΕ την περίοδο πριν την κρίση</a:t>
            </a:r>
          </a:p>
          <a:p>
            <a:pPr marL="0" indent="0">
              <a:buNone/>
            </a:pPr>
            <a:r>
              <a:rPr lang="el-GR" dirty="0"/>
              <a:t>-Σχέσεις κέντρου-περιφέρειας που επιτείνονται και αναπαράγονται</a:t>
            </a:r>
          </a:p>
          <a:p>
            <a:pPr marL="0" indent="0">
              <a:buNone/>
            </a:pPr>
            <a:r>
              <a:rPr lang="el-GR" dirty="0"/>
              <a:t>-Η παγκοσμιοποίηση και η </a:t>
            </a:r>
            <a:r>
              <a:rPr lang="el-GR" dirty="0" err="1"/>
              <a:t>υπερ-χρηματοοικονομικοποίηση</a:t>
            </a:r>
            <a:r>
              <a:rPr lang="el-GR" dirty="0"/>
              <a:t> των οικονομιών </a:t>
            </a:r>
          </a:p>
          <a:p>
            <a:pPr marL="0" indent="0">
              <a:buNone/>
            </a:pPr>
            <a:r>
              <a:rPr lang="el-GR" dirty="0"/>
              <a:t>-Συστημικές αιτίες που προκαλούν κρίσεις</a:t>
            </a:r>
          </a:p>
          <a:p>
            <a:pPr marL="0" indent="0">
              <a:buNone/>
            </a:pPr>
            <a:r>
              <a:rPr lang="el-GR" dirty="0"/>
              <a:t>-Το «πεπρωμένο» της Ελλάδας να χρεωκοπεί (άποψη και των ιστορικών κύκλων) </a:t>
            </a:r>
          </a:p>
          <a:p>
            <a:pPr marL="0" indent="0">
              <a:buNone/>
            </a:pPr>
            <a:r>
              <a:rPr lang="el-GR" b="1" dirty="0"/>
              <a:t>Αίτιες Πολιτικής:</a:t>
            </a:r>
          </a:p>
          <a:p>
            <a:pPr marL="0" indent="0">
              <a:buNone/>
            </a:pPr>
            <a:r>
              <a:rPr lang="el-GR" dirty="0"/>
              <a:t>Λάθη, παραλείψεις πολιτικής ή έλλειψη προτεραιοτήτων και ορθής διάγνωσης προβλημάτων πριν την κρίση </a:t>
            </a:r>
          </a:p>
          <a:p>
            <a:pPr marL="0" indent="0">
              <a:buNone/>
            </a:pPr>
            <a:r>
              <a:rPr lang="el-GR" dirty="0"/>
              <a:t>Λάθη και παραλείψεις πολιτικής κατά την περίοδο της κρίσης</a:t>
            </a:r>
          </a:p>
        </p:txBody>
      </p:sp>
      <p:sp>
        <p:nvSpPr>
          <p:cNvPr id="4" name="Θέση ημερομηνίας 3">
            <a:extLst>
              <a:ext uri="{FF2B5EF4-FFF2-40B4-BE49-F238E27FC236}">
                <a16:creationId xmlns:a16="http://schemas.microsoft.com/office/drawing/2014/main" id="{BED3A43D-05F8-484E-82CD-844B5DD0F06D}"/>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E103ACA9-016B-4FEA-9D6A-0527FA81A20E}"/>
              </a:ext>
            </a:extLst>
          </p:cNvPr>
          <p:cNvSpPr>
            <a:spLocks noGrp="1"/>
          </p:cNvSpPr>
          <p:nvPr>
            <p:ph type="sldNum" sz="quarter" idx="12"/>
          </p:nvPr>
        </p:nvSpPr>
        <p:spPr/>
        <p:txBody>
          <a:bodyPr/>
          <a:lstStyle/>
          <a:p>
            <a:fld id="{0422F922-4DA1-4E02-8BB9-5948E49598FC}" type="slidenum">
              <a:rPr lang="el-GR" smtClean="0"/>
              <a:t>10</a:t>
            </a:fld>
            <a:endParaRPr lang="el-GR"/>
          </a:p>
        </p:txBody>
      </p:sp>
    </p:spTree>
    <p:extLst>
      <p:ext uri="{BB962C8B-B14F-4D97-AF65-F5344CB8AC3E}">
        <p14:creationId xmlns:p14="http://schemas.microsoft.com/office/powerpoint/2010/main" val="37558800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288857-FBCB-22EA-2C9D-6B1401AB38A1}"/>
              </a:ext>
            </a:extLst>
          </p:cNvPr>
          <p:cNvSpPr>
            <a:spLocks noGrp="1"/>
          </p:cNvSpPr>
          <p:nvPr>
            <p:ph type="title"/>
          </p:nvPr>
        </p:nvSpPr>
        <p:spPr>
          <a:xfrm>
            <a:off x="221942" y="37441"/>
            <a:ext cx="12464247" cy="668701"/>
          </a:xfrm>
        </p:spPr>
        <p:txBody>
          <a:bodyPr>
            <a:normAutofit fontScale="90000"/>
          </a:bodyPr>
          <a:lstStyle/>
          <a:p>
            <a:r>
              <a:rPr lang="el-GR" dirty="0"/>
              <a:t>Παρουσίαση των αλλαγών στο δημοσιονομικό πλαίσιο</a:t>
            </a:r>
          </a:p>
        </p:txBody>
      </p:sp>
      <p:sp>
        <p:nvSpPr>
          <p:cNvPr id="3" name="Θέση περιεχομένου 2">
            <a:extLst>
              <a:ext uri="{FF2B5EF4-FFF2-40B4-BE49-F238E27FC236}">
                <a16:creationId xmlns:a16="http://schemas.microsoft.com/office/drawing/2014/main" id="{B134B894-91CE-B948-D3DD-44CAABB5123E}"/>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B27EF378-8212-9E63-73C2-121170E8C326}"/>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58B9D4AE-87B9-6BB3-393F-1F6DCAA62752}"/>
              </a:ext>
            </a:extLst>
          </p:cNvPr>
          <p:cNvSpPr>
            <a:spLocks noGrp="1"/>
          </p:cNvSpPr>
          <p:nvPr>
            <p:ph type="sldNum" sz="quarter" idx="12"/>
          </p:nvPr>
        </p:nvSpPr>
        <p:spPr/>
        <p:txBody>
          <a:bodyPr/>
          <a:lstStyle/>
          <a:p>
            <a:fld id="{0422F922-4DA1-4E02-8BB9-5948E49598FC}" type="slidenum">
              <a:rPr lang="el-GR" smtClean="0"/>
              <a:t>100</a:t>
            </a:fld>
            <a:endParaRPr lang="el-GR"/>
          </a:p>
        </p:txBody>
      </p:sp>
      <p:pic>
        <p:nvPicPr>
          <p:cNvPr id="7" name="Εικόνα 6">
            <a:extLst>
              <a:ext uri="{FF2B5EF4-FFF2-40B4-BE49-F238E27FC236}">
                <a16:creationId xmlns:a16="http://schemas.microsoft.com/office/drawing/2014/main" id="{24537BE6-6E76-1B3B-3D12-61EB5F47775B}"/>
              </a:ext>
            </a:extLst>
          </p:cNvPr>
          <p:cNvPicPr>
            <a:picLocks noChangeAspect="1"/>
          </p:cNvPicPr>
          <p:nvPr/>
        </p:nvPicPr>
        <p:blipFill>
          <a:blip r:embed="rId2"/>
          <a:stretch>
            <a:fillRect/>
          </a:stretch>
        </p:blipFill>
        <p:spPr>
          <a:xfrm>
            <a:off x="1305939" y="718724"/>
            <a:ext cx="9250531" cy="5445715"/>
          </a:xfrm>
          <a:prstGeom prst="rect">
            <a:avLst/>
          </a:prstGeom>
        </p:spPr>
      </p:pic>
    </p:spTree>
    <p:extLst>
      <p:ext uri="{BB962C8B-B14F-4D97-AF65-F5344CB8AC3E}">
        <p14:creationId xmlns:p14="http://schemas.microsoft.com/office/powerpoint/2010/main" val="18156693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C76EB3-A959-BCA4-E561-2EE810039A51}"/>
              </a:ext>
            </a:extLst>
          </p:cNvPr>
          <p:cNvSpPr>
            <a:spLocks noGrp="1"/>
          </p:cNvSpPr>
          <p:nvPr>
            <p:ph type="title"/>
          </p:nvPr>
        </p:nvSpPr>
        <p:spPr>
          <a:xfrm>
            <a:off x="1097280" y="286604"/>
            <a:ext cx="10058400" cy="968440"/>
          </a:xfrm>
        </p:spPr>
        <p:txBody>
          <a:bodyPr/>
          <a:lstStyle/>
          <a:p>
            <a:r>
              <a:rPr lang="el-GR" dirty="0"/>
              <a:t>Ένα συμπέρασμα εκ των ανωτέρω </a:t>
            </a:r>
          </a:p>
        </p:txBody>
      </p:sp>
      <p:sp>
        <p:nvSpPr>
          <p:cNvPr id="3" name="Θέση περιεχομένου 2">
            <a:extLst>
              <a:ext uri="{FF2B5EF4-FFF2-40B4-BE49-F238E27FC236}">
                <a16:creationId xmlns:a16="http://schemas.microsoft.com/office/drawing/2014/main" id="{9B814427-9CF4-4873-EE51-33FDC529BC43}"/>
              </a:ext>
            </a:extLst>
          </p:cNvPr>
          <p:cNvSpPr>
            <a:spLocks noGrp="1"/>
          </p:cNvSpPr>
          <p:nvPr>
            <p:ph idx="1"/>
          </p:nvPr>
        </p:nvSpPr>
        <p:spPr>
          <a:xfrm>
            <a:off x="257451" y="1899820"/>
            <a:ext cx="11934549" cy="4456591"/>
          </a:xfrm>
        </p:spPr>
        <p:txBody>
          <a:bodyPr>
            <a:normAutofit/>
          </a:bodyPr>
          <a:lstStyle/>
          <a:p>
            <a:pPr marL="0" indent="0">
              <a:buNone/>
            </a:pPr>
            <a:r>
              <a:rPr lang="el-GR" dirty="0"/>
              <a:t>Όλα τα παραπάνω αναδεικνύουν πόσο πολύ απασχολεί την ΟΝΕ και τους εταίρους τα προβλήματα και η λειτουργία της Ευρωζώνης και η ανάγκη στήριξης της λειτουργίας της</a:t>
            </a:r>
          </a:p>
          <a:p>
            <a:pPr marL="0" indent="0">
              <a:buNone/>
            </a:pPr>
            <a:r>
              <a:rPr lang="el-GR" dirty="0"/>
              <a:t>Επίσης δείχνουν την απουσία αυτών των θεσμών πριν την κρίση και το κενό - τις ελλείψεις στην αντιμετώπιση των προβλημάτων των κρατών-μελών</a:t>
            </a:r>
          </a:p>
          <a:p>
            <a:pPr marL="0" indent="0">
              <a:buNone/>
            </a:pPr>
            <a:r>
              <a:rPr lang="el-GR" dirty="0"/>
              <a:t>Το ημιτελές ευρωπαϊκό οικοδόμημα δεν είχε βρεθεί ποτέ πριν αντιμέτωπο με προβλήματα κρίσεων και για αυτό δεν είχε εξασφαλίσει τις προϋποθέσεις έγκαιρης εκτόνωσης και μετάβασης σε ένα τοπίο σταθερότητας (σκεφτείτε πως ακόμα και σήμερα αδυνατεί να αντιμετωπίσει την αυξημένο πληθωρισμό)</a:t>
            </a:r>
          </a:p>
          <a:p>
            <a:pPr marL="0" indent="0">
              <a:buNone/>
            </a:pPr>
            <a:r>
              <a:rPr lang="el-GR" dirty="0"/>
              <a:t>Η λειτουργία της ΟΝΕ δημιούργησε περισσότερα προβλήματα στην Ελληνική οικονομία από αυτά που έλυσε </a:t>
            </a:r>
          </a:p>
          <a:p>
            <a:pPr marL="0" indent="0">
              <a:buNone/>
            </a:pPr>
            <a:r>
              <a:rPr lang="el-GR" dirty="0"/>
              <a:t>Η δημιουργία θεσμών και μηχανισμών και η αντιμετώπιση του Ελληνικού προβλήματος έθεσε γερές βάσεις για την αντιμετώπιση αντίστοιχων προβλημάτων (και υπό αυτή την έννοια προφυλάσσει άλλα κράτη και μελλοντικά και την Ελληνική οικονομία)</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9895E78E-5B9D-08DD-E22A-4D6EE2459A84}"/>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05101AAA-245F-934B-F66A-E0244F60E4D2}"/>
              </a:ext>
            </a:extLst>
          </p:cNvPr>
          <p:cNvSpPr>
            <a:spLocks noGrp="1"/>
          </p:cNvSpPr>
          <p:nvPr>
            <p:ph type="sldNum" sz="quarter" idx="12"/>
          </p:nvPr>
        </p:nvSpPr>
        <p:spPr/>
        <p:txBody>
          <a:bodyPr/>
          <a:lstStyle/>
          <a:p>
            <a:fld id="{0422F922-4DA1-4E02-8BB9-5948E49598FC}" type="slidenum">
              <a:rPr lang="el-GR" smtClean="0"/>
              <a:t>101</a:t>
            </a:fld>
            <a:endParaRPr lang="el-GR"/>
          </a:p>
        </p:txBody>
      </p:sp>
    </p:spTree>
    <p:extLst>
      <p:ext uri="{BB962C8B-B14F-4D97-AF65-F5344CB8AC3E}">
        <p14:creationId xmlns:p14="http://schemas.microsoft.com/office/powerpoint/2010/main" val="29962819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6976" y="0"/>
            <a:ext cx="11546238" cy="602742"/>
          </a:xfrm>
        </p:spPr>
        <p:txBody>
          <a:bodyPr>
            <a:normAutofit/>
          </a:bodyPr>
          <a:lstStyle/>
          <a:p>
            <a:r>
              <a:rPr lang="el-GR" sz="2800" b="1" dirty="0"/>
              <a:t>Ορισμένα σημεία για την Ευρωπαϊκή Πολιτική Συνοχής</a:t>
            </a:r>
          </a:p>
        </p:txBody>
      </p:sp>
      <p:sp>
        <p:nvSpPr>
          <p:cNvPr id="3" name="2 - Θέση περιεχομένου"/>
          <p:cNvSpPr>
            <a:spLocks noGrp="1"/>
          </p:cNvSpPr>
          <p:nvPr>
            <p:ph sz="quarter" idx="1"/>
          </p:nvPr>
        </p:nvSpPr>
        <p:spPr>
          <a:xfrm>
            <a:off x="92015" y="602742"/>
            <a:ext cx="12007969" cy="6165304"/>
          </a:xfrm>
        </p:spPr>
        <p:txBody>
          <a:bodyPr>
            <a:normAutofit/>
          </a:bodyPr>
          <a:lstStyle/>
          <a:p>
            <a:pPr>
              <a:lnSpc>
                <a:spcPct val="110000"/>
              </a:lnSpc>
              <a:spcBef>
                <a:spcPts val="450"/>
              </a:spcBef>
              <a:buNone/>
            </a:pPr>
            <a:r>
              <a:rPr lang="el-GR" sz="2400" dirty="0"/>
              <a:t>Στην Ε.Ε. παρατηρείται άνιση γεωγραφική ανάπτυξη, </a:t>
            </a:r>
            <a:r>
              <a:rPr lang="el-GR" sz="2400" dirty="0" err="1"/>
              <a:t>ένδο</a:t>
            </a:r>
            <a:r>
              <a:rPr lang="el-GR" sz="2400" dirty="0"/>
              <a:t>- και δια-περιφερειακά που μπορεί να μετρηθεί με διάφορους τρόπους</a:t>
            </a:r>
          </a:p>
          <a:p>
            <a:pPr>
              <a:lnSpc>
                <a:spcPct val="110000"/>
              </a:lnSpc>
              <a:spcBef>
                <a:spcPts val="450"/>
              </a:spcBef>
              <a:buNone/>
            </a:pPr>
            <a:r>
              <a:rPr lang="el-GR" sz="2400" dirty="0"/>
              <a:t>Οι ανισότητες διευρύνονται/αλλάζουν, συνδεόμενες με τις εκάστοτε διευρύνσεις της Ε.Ε.</a:t>
            </a:r>
          </a:p>
          <a:p>
            <a:pPr>
              <a:lnSpc>
                <a:spcPct val="110000"/>
              </a:lnSpc>
              <a:spcBef>
                <a:spcPts val="450"/>
              </a:spcBef>
              <a:buNone/>
            </a:pPr>
            <a:r>
              <a:rPr lang="el-GR" sz="2400" dirty="0"/>
              <a:t>Από την ιδρυτική Συνθήκη της Ρώμης (25-3-1957) στα άρθρα 2, 39, 49, 75, 80, 82 κ.α. αναφέρονταν η ανάγκη ενίσχυσης της ενότητας των οικονομιών των χωρών-μελών της Ε.Κ. και την εξασφάλιση αρμονικής ανάπτυξης, μειώνοντας τις διαφορές ανάμεσα στις περιφέρειες</a:t>
            </a:r>
          </a:p>
          <a:p>
            <a:pPr>
              <a:lnSpc>
                <a:spcPct val="110000"/>
              </a:lnSpc>
              <a:spcBef>
                <a:spcPts val="450"/>
              </a:spcBef>
              <a:buNone/>
            </a:pPr>
            <a:r>
              <a:rPr lang="el-GR" sz="2400" dirty="0"/>
              <a:t>Η </a:t>
            </a:r>
            <a:r>
              <a:rPr lang="el-GR" sz="2400" b="1" dirty="0"/>
              <a:t>Ευρωπαϊκή </a:t>
            </a:r>
            <a:r>
              <a:rPr lang="el-GR" sz="2400" dirty="0"/>
              <a:t>Περιφερειακή Πολιτική που σταδιακά μετατράπηκε και πλέον αποκαλείται </a:t>
            </a:r>
            <a:r>
              <a:rPr lang="el-GR" sz="2400" b="1" dirty="0"/>
              <a:t>Πολιτική Συνοχής</a:t>
            </a:r>
            <a:r>
              <a:rPr lang="el-GR" sz="2400" dirty="0"/>
              <a:t> είναι μια πολιτική αναδιανομής εισοδήματος και πόρων προς τις λιγότερο εύπορες περιοχές που ενισχύει διαχρονικά τις λιγότερο αναπτυγμένες περιοχές</a:t>
            </a:r>
          </a:p>
          <a:p>
            <a:pPr>
              <a:lnSpc>
                <a:spcPct val="110000"/>
              </a:lnSpc>
              <a:spcBef>
                <a:spcPts val="450"/>
              </a:spcBef>
              <a:buNone/>
            </a:pPr>
            <a:r>
              <a:rPr lang="el-GR" sz="2400" dirty="0"/>
              <a:t>Έρχεται να καλύψει κενά σε πολιτικές του κράτους και διαρθρωτικού χαρακτήρα προβλήματα που οφείλονται σε ιστορικές διαδικασίες συσσώρευσης,  οι οποίες ενδέχεται να αυξηθούν μέσα από το άνοιγμα των εθνικών συνόρων και την έκθεση στο διεθνή ανταγωνισμό και να συμβάλει στην μεταβολή των ανισοτήτων</a:t>
            </a:r>
          </a:p>
          <a:p>
            <a:pPr>
              <a:lnSpc>
                <a:spcPct val="110000"/>
              </a:lnSpc>
              <a:spcBef>
                <a:spcPts val="450"/>
              </a:spcBef>
              <a:buNone/>
            </a:pPr>
            <a:r>
              <a:rPr lang="el-GR" sz="2400" dirty="0"/>
              <a:t>Έτσι υπηρετεί τον σκοπό της ολοκλήρωσης και αυτόν της εμβάθυνσης της ΕΕ</a:t>
            </a:r>
          </a:p>
        </p:txBody>
      </p:sp>
      <p:sp>
        <p:nvSpPr>
          <p:cNvPr id="4" name="3 - Θέση αριθμού διαφάνειας"/>
          <p:cNvSpPr>
            <a:spLocks noGrp="1"/>
          </p:cNvSpPr>
          <p:nvPr>
            <p:ph type="sldNum" sz="quarter" idx="15"/>
          </p:nvPr>
        </p:nvSpPr>
        <p:spPr>
          <a:xfrm>
            <a:off x="8129016" y="5734050"/>
            <a:ext cx="609600" cy="521208"/>
          </a:xfrm>
          <a:prstGeom prst="rect">
            <a:avLst/>
          </a:prstGeom>
        </p:spPr>
        <p:txBody>
          <a:bodyPr vert="horz" rtlCol="0" anchor="ctr"/>
          <a:lstStyle>
            <a:defPPr>
              <a:defRPr lang="el-G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1C68A4-5673-4F56-8AE9-419C19066BC2}" type="slidenum">
              <a:rPr lang="el-GR" smtClean="0"/>
              <a:pPr/>
              <a:t>102</a:t>
            </a:fld>
            <a:endParaRPr lang="el-GR"/>
          </a:p>
        </p:txBody>
      </p:sp>
    </p:spTree>
    <p:extLst>
      <p:ext uri="{BB962C8B-B14F-4D97-AF65-F5344CB8AC3E}">
        <p14:creationId xmlns:p14="http://schemas.microsoft.com/office/powerpoint/2010/main" val="3766648449"/>
      </p:ext>
    </p:extLst>
  </p:cSld>
  <p:clrMapOvr>
    <a:masterClrMapping/>
  </p:clrMapOvr>
  <p:transition>
    <p:dissolv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62144" y="1384917"/>
            <a:ext cx="12129856" cy="5473082"/>
          </a:xfrm>
        </p:spPr>
        <p:txBody>
          <a:bodyPr>
            <a:normAutofit/>
          </a:bodyPr>
          <a:lstStyle/>
          <a:p>
            <a:pPr>
              <a:lnSpc>
                <a:spcPct val="110000"/>
              </a:lnSpc>
              <a:spcBef>
                <a:spcPts val="450"/>
              </a:spcBef>
              <a:buNone/>
            </a:pPr>
            <a:r>
              <a:rPr lang="el-GR" dirty="0"/>
              <a:t>Ασκείται και έχει μεγάλο αντίκτυπο σε χαμηλότερο του εθνικού γεωγραφικό επίπεδο (περιφερειακό ή τοπικό), αν και το κράτος-μέλος είναι που προσδιορίζει και σε μεγάλο βαθμό εμπλέκεται στην εφαρμογή της, ειδικά σε ότι αφορά στα τομεακά προγράμματα</a:t>
            </a:r>
          </a:p>
          <a:p>
            <a:pPr>
              <a:lnSpc>
                <a:spcPct val="110000"/>
              </a:lnSpc>
              <a:spcBef>
                <a:spcPts val="450"/>
              </a:spcBef>
              <a:buNone/>
            </a:pPr>
            <a:r>
              <a:rPr lang="el-GR" dirty="0"/>
              <a:t>Δηλαδή έχει κατ’ αρχήν μια «εκ των κάτω» κατεύθυνση, με οικονομική ενίσχυση «εκ των άνω», από τα κράτη-μέλη με συνεισφορά της Ε.Ε. και των οργάνων και θεσμών που θέτει στην υπηρεσία της</a:t>
            </a:r>
          </a:p>
          <a:p>
            <a:pPr>
              <a:lnSpc>
                <a:spcPct val="110000"/>
              </a:lnSpc>
              <a:spcBef>
                <a:spcPts val="450"/>
              </a:spcBef>
              <a:buNone/>
            </a:pPr>
            <a:r>
              <a:rPr lang="el-GR" dirty="0"/>
              <a:t>Στηρίζεται σε ορισμένα Ταμεία που χρηματοδοτούν την ανάπτυξη, τα λεγόμενα Διαρθρωτικά Ταμεία τα οποία δημιουργήθηκαν για τον σκοπό την αναδιάρθρωσης των οικονομιών</a:t>
            </a:r>
          </a:p>
          <a:p>
            <a:pPr>
              <a:lnSpc>
                <a:spcPct val="110000"/>
              </a:lnSpc>
              <a:spcBef>
                <a:spcPts val="450"/>
              </a:spcBef>
              <a:buNone/>
            </a:pPr>
            <a:r>
              <a:rPr lang="el-GR" dirty="0"/>
              <a:t>Διαθέτει ποσά από τον Κοινοτικό προϋπολογισμό αρκετά μεγαλύτερα από τα αυτά που είναι άμεσα διαθέσιμα από τα ενισχυόμενα κράτη-μέλη, και τα οποία προέρχονται από μεγαλύτερες συνήθως οικονομίες (και γενικότερα από τους λεγόμενους «καθαρούς» χρηματοδότες)</a:t>
            </a:r>
          </a:p>
          <a:p>
            <a:pPr>
              <a:buNone/>
            </a:pPr>
            <a:endParaRPr lang="el-GR" dirty="0"/>
          </a:p>
        </p:txBody>
      </p:sp>
      <p:sp>
        <p:nvSpPr>
          <p:cNvPr id="4" name="3 - Θέση αριθμού διαφάνειας"/>
          <p:cNvSpPr>
            <a:spLocks noGrp="1"/>
          </p:cNvSpPr>
          <p:nvPr>
            <p:ph type="sldNum" sz="quarter" idx="15"/>
          </p:nvPr>
        </p:nvSpPr>
        <p:spPr>
          <a:xfrm>
            <a:off x="8129016" y="5734050"/>
            <a:ext cx="609600" cy="521208"/>
          </a:xfrm>
          <a:prstGeom prst="rect">
            <a:avLst/>
          </a:prstGeom>
        </p:spPr>
        <p:txBody>
          <a:bodyPr vert="horz" rtlCol="0" anchor="ctr"/>
          <a:lstStyle>
            <a:defPPr>
              <a:defRPr lang="el-G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1C68A4-5673-4F56-8AE9-419C19066BC2}" type="slidenum">
              <a:rPr lang="el-GR" smtClean="0"/>
              <a:pPr/>
              <a:t>103</a:t>
            </a:fld>
            <a:endParaRPr lang="el-GR"/>
          </a:p>
        </p:txBody>
      </p:sp>
      <p:sp>
        <p:nvSpPr>
          <p:cNvPr id="5" name="1 - Τίτλος">
            <a:extLst>
              <a:ext uri="{FF2B5EF4-FFF2-40B4-BE49-F238E27FC236}">
                <a16:creationId xmlns:a16="http://schemas.microsoft.com/office/drawing/2014/main" id="{5C0105BD-2E34-4DA5-A154-A37A96AE1EDB}"/>
              </a:ext>
            </a:extLst>
          </p:cNvPr>
          <p:cNvSpPr>
            <a:spLocks noGrp="1"/>
          </p:cNvSpPr>
          <p:nvPr>
            <p:ph type="title"/>
          </p:nvPr>
        </p:nvSpPr>
        <p:spPr>
          <a:xfrm>
            <a:off x="366841" y="508958"/>
            <a:ext cx="11546238" cy="602742"/>
          </a:xfrm>
        </p:spPr>
        <p:txBody>
          <a:bodyPr>
            <a:normAutofit/>
          </a:bodyPr>
          <a:lstStyle/>
          <a:p>
            <a:r>
              <a:rPr lang="el-GR" sz="3200" b="1" dirty="0"/>
              <a:t>Από την Ευρωπαϊκή Περιφερειακή Πολιτική στην Πολιτική Συνοχής</a:t>
            </a:r>
          </a:p>
        </p:txBody>
      </p:sp>
    </p:spTree>
    <p:extLst>
      <p:ext uri="{BB962C8B-B14F-4D97-AF65-F5344CB8AC3E}">
        <p14:creationId xmlns:p14="http://schemas.microsoft.com/office/powerpoint/2010/main" val="1246510215"/>
      </p:ext>
    </p:extLst>
  </p:cSld>
  <p:clrMapOvr>
    <a:masterClrMapping/>
  </p:clrMapOvr>
  <p:transition>
    <p:dissolv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6264" y="690113"/>
            <a:ext cx="11982091" cy="764704"/>
          </a:xfrm>
        </p:spPr>
        <p:txBody>
          <a:bodyPr>
            <a:noAutofit/>
          </a:bodyPr>
          <a:lstStyle/>
          <a:p>
            <a:r>
              <a:rPr lang="el-GR" sz="3200" b="1" dirty="0"/>
              <a:t>Γνωρίσματα της Ευρωπαϊκής Περιφερειακής Πολιτικής ή Πολιτικής Συνοχής</a:t>
            </a:r>
          </a:p>
        </p:txBody>
      </p:sp>
      <p:sp>
        <p:nvSpPr>
          <p:cNvPr id="3" name="2 - Θέση περιεχομένου"/>
          <p:cNvSpPr>
            <a:spLocks noGrp="1"/>
          </p:cNvSpPr>
          <p:nvPr>
            <p:ph sz="quarter" idx="1"/>
          </p:nvPr>
        </p:nvSpPr>
        <p:spPr>
          <a:xfrm>
            <a:off x="155275" y="1846052"/>
            <a:ext cx="11982091" cy="5011947"/>
          </a:xfrm>
        </p:spPr>
        <p:txBody>
          <a:bodyPr>
            <a:normAutofit/>
          </a:bodyPr>
          <a:lstStyle/>
          <a:p>
            <a:pPr>
              <a:buNone/>
            </a:pPr>
            <a:r>
              <a:rPr lang="el-GR" dirty="0"/>
              <a:t>Μεταβάλλεται/εξελίσσεται διαχρονικά</a:t>
            </a:r>
          </a:p>
          <a:p>
            <a:pPr>
              <a:buNone/>
            </a:pPr>
            <a:r>
              <a:rPr lang="el-GR" dirty="0"/>
              <a:t>Η περιφερειακή πολιτική θέτει ορισμένους σκοπούς (μακροπρόθεσμα) για την επίτευξη των οποίων εστιάζει πρώτα σε ορισμένους στόχους (βραχυπρόθεσμα)</a:t>
            </a:r>
          </a:p>
          <a:p>
            <a:pPr>
              <a:buNone/>
            </a:pPr>
            <a:r>
              <a:rPr lang="el-GR" dirty="0"/>
              <a:t>Κύριο μέλημα της Ε.Π.Π./Σ. είναι με ποιους τρόπους ή μέσα θα επιτευχθούν οι σκοποί και πως θα γίνει η κατανομή (και άρα η αναδιανομή σε Ευρωπαϊκό επίπεδο) των πόρων και οικονομικών δυνατοτήτων προκειμένου να επιτευχθούν αυτοί οι σκοποί</a:t>
            </a:r>
          </a:p>
          <a:p>
            <a:pPr>
              <a:buNone/>
            </a:pPr>
            <a:r>
              <a:rPr lang="el-GR" dirty="0"/>
              <a:t>Δηλαδή εστιάζει στο τρίπτυχο:</a:t>
            </a:r>
            <a:r>
              <a:rPr lang="el-GR" b="1" i="1" dirty="0"/>
              <a:t> μέσα-στόχοι-σκοποί</a:t>
            </a:r>
            <a:endParaRPr lang="el-GR" dirty="0"/>
          </a:p>
          <a:p>
            <a:pPr>
              <a:buNone/>
            </a:pPr>
            <a:r>
              <a:rPr lang="el-GR" dirty="0"/>
              <a:t>Επειδή ορισμένα μέσα δεν επιτυγχάνουν τους στόχους</a:t>
            </a:r>
          </a:p>
          <a:p>
            <a:pPr>
              <a:buNone/>
            </a:pPr>
            <a:r>
              <a:rPr lang="el-GR" dirty="0"/>
              <a:t>Ή ορισμένα στόχοι δεν καταλήγουν στους σκοπούς και άρα υφίσταται κάποια αναντιστοιχία μεταξύ πραγματικών και προσδοκώμενων αποτελεσμάτων στην Ε.Π.Π./Σ.</a:t>
            </a:r>
          </a:p>
          <a:p>
            <a:pPr>
              <a:buNone/>
            </a:pPr>
            <a:r>
              <a:rPr lang="el-GR" dirty="0"/>
              <a:t>Γι αυτό αλλάζει στόχους-σκοπούς/δομή/διάρθρωση </a:t>
            </a:r>
          </a:p>
          <a:p>
            <a:pPr>
              <a:buNone/>
            </a:pPr>
            <a:endParaRPr lang="el-GR" dirty="0"/>
          </a:p>
        </p:txBody>
      </p:sp>
      <p:sp>
        <p:nvSpPr>
          <p:cNvPr id="4" name="3 - Θέση αριθμού διαφάνειας"/>
          <p:cNvSpPr>
            <a:spLocks noGrp="1"/>
          </p:cNvSpPr>
          <p:nvPr>
            <p:ph type="sldNum" sz="quarter" idx="15"/>
          </p:nvPr>
        </p:nvSpPr>
        <p:spPr>
          <a:xfrm>
            <a:off x="8129016" y="5734050"/>
            <a:ext cx="609600" cy="521208"/>
          </a:xfrm>
          <a:prstGeom prst="rect">
            <a:avLst/>
          </a:prstGeom>
        </p:spPr>
        <p:txBody>
          <a:bodyPr vert="horz" rtlCol="0" anchor="ctr"/>
          <a:lstStyle>
            <a:defPPr>
              <a:defRPr lang="el-G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1C68A4-5673-4F56-8AE9-419C19066BC2}" type="slidenum">
              <a:rPr lang="el-GR" smtClean="0"/>
              <a:pPr/>
              <a:t>104</a:t>
            </a:fld>
            <a:endParaRPr lang="el-GR"/>
          </a:p>
        </p:txBody>
      </p:sp>
    </p:spTree>
    <p:extLst>
      <p:ext uri="{BB962C8B-B14F-4D97-AF65-F5344CB8AC3E}">
        <p14:creationId xmlns:p14="http://schemas.microsoft.com/office/powerpoint/2010/main" val="7156455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1154" y="112143"/>
            <a:ext cx="11404121" cy="1143000"/>
          </a:xfrm>
        </p:spPr>
        <p:txBody>
          <a:bodyPr>
            <a:normAutofit fontScale="90000"/>
          </a:bodyPr>
          <a:lstStyle/>
          <a:p>
            <a:r>
              <a:rPr lang="el-GR" dirty="0"/>
              <a:t>Συντελεστές που συν-διαμορφώνουν </a:t>
            </a:r>
            <a:br>
              <a:rPr lang="el-GR" dirty="0"/>
            </a:br>
            <a:r>
              <a:rPr lang="el-GR" dirty="0"/>
              <a:t>    την πολιτική συνοχής της Ε.Ε.</a:t>
            </a:r>
          </a:p>
        </p:txBody>
      </p:sp>
      <p:sp>
        <p:nvSpPr>
          <p:cNvPr id="3" name="2 - Θέση περιεχομένου"/>
          <p:cNvSpPr>
            <a:spLocks noGrp="1"/>
          </p:cNvSpPr>
          <p:nvPr>
            <p:ph sz="quarter" idx="1"/>
          </p:nvPr>
        </p:nvSpPr>
        <p:spPr>
          <a:xfrm>
            <a:off x="181154" y="1350034"/>
            <a:ext cx="11869947" cy="5507966"/>
          </a:xfrm>
        </p:spPr>
        <p:txBody>
          <a:bodyPr>
            <a:normAutofit/>
          </a:bodyPr>
          <a:lstStyle/>
          <a:p>
            <a:pPr>
              <a:buNone/>
            </a:pPr>
            <a:r>
              <a:rPr lang="el-GR" dirty="0"/>
              <a:t>Σε αυτό συντελούν κύρια:</a:t>
            </a:r>
          </a:p>
          <a:p>
            <a:pPr>
              <a:buNone/>
            </a:pPr>
            <a:r>
              <a:rPr lang="el-GR" dirty="0"/>
              <a:t>-τα διαθέσιμα εργαλεία/Ταμεία και πόρους (από τον Κοινοτικό προϋπολογισμό)</a:t>
            </a:r>
          </a:p>
          <a:p>
            <a:pPr>
              <a:buNone/>
            </a:pPr>
            <a:r>
              <a:rPr lang="el-GR" dirty="0"/>
              <a:t>-η δομή της Ε.Ε. (πρώτα ΕΟΚ)</a:t>
            </a:r>
          </a:p>
          <a:p>
            <a:pPr>
              <a:buNone/>
            </a:pPr>
            <a:r>
              <a:rPr lang="el-GR" dirty="0"/>
              <a:t>-οι εκάστοτε στρατηγικές προτεραιότητες της Ε.Ε. και οι Συνθήκες της (π.χ. η Συνθήκη «</a:t>
            </a:r>
            <a:r>
              <a:rPr lang="el-GR" dirty="0" err="1"/>
              <a:t>Σένγκεν</a:t>
            </a:r>
            <a:r>
              <a:rPr lang="el-GR" dirty="0"/>
              <a:t>» που περιορίζει την ελεύθερη μετακίνηση εργατικού δυναμικού εντός των συνόρων της Ε.Ε.)</a:t>
            </a:r>
          </a:p>
          <a:p>
            <a:pPr>
              <a:buNone/>
            </a:pPr>
            <a:r>
              <a:rPr lang="el-GR" dirty="0"/>
              <a:t>-ο βαθμός ολοκλήρωσης και η (συνεχόμενη) διεύρυνση</a:t>
            </a:r>
          </a:p>
          <a:p>
            <a:pPr>
              <a:buNone/>
            </a:pPr>
            <a:r>
              <a:rPr lang="el-GR" dirty="0"/>
              <a:t>-ο μεσοπρόθεσμος προγραμματισμός της Ε.Ε., κάθε 6-8 χρόνια</a:t>
            </a:r>
          </a:p>
          <a:p>
            <a:pPr>
              <a:buNone/>
            </a:pPr>
            <a:r>
              <a:rPr lang="el-GR" dirty="0"/>
              <a:t>-εθνικές αναπτυξιακές προτεραιότητες που τίθενται εντός της ΕΕ</a:t>
            </a:r>
          </a:p>
          <a:p>
            <a:pPr>
              <a:buNone/>
            </a:pPr>
            <a:r>
              <a:rPr lang="el-GR" dirty="0"/>
              <a:t>-η φύση των κοινών Ευρωπαϊκών προβλημάτων</a:t>
            </a:r>
          </a:p>
          <a:p>
            <a:pPr>
              <a:buNone/>
            </a:pPr>
            <a:r>
              <a:rPr lang="el-GR" dirty="0"/>
              <a:t>-νέες αντιλήψεις και πολιτικές</a:t>
            </a:r>
          </a:p>
          <a:p>
            <a:pPr>
              <a:buNone/>
            </a:pPr>
            <a:r>
              <a:rPr lang="el-GR" dirty="0"/>
              <a:t>Ενδιαφέρον παρουσιάζει η μελέτη του προγραμματισμού, της υλοποίησης και των αποτελεσμάτων της Ευρωπαϊκής Περιφερειακής Πολιτικής</a:t>
            </a:r>
          </a:p>
          <a:p>
            <a:pPr>
              <a:buNone/>
            </a:pPr>
            <a:endParaRPr lang="el-GR" dirty="0"/>
          </a:p>
        </p:txBody>
      </p:sp>
      <p:sp>
        <p:nvSpPr>
          <p:cNvPr id="4" name="3 - Θέση αριθμού διαφάνειας"/>
          <p:cNvSpPr>
            <a:spLocks noGrp="1"/>
          </p:cNvSpPr>
          <p:nvPr>
            <p:ph type="sldNum" sz="quarter" idx="15"/>
          </p:nvPr>
        </p:nvSpPr>
        <p:spPr>
          <a:xfrm>
            <a:off x="8129016" y="5734050"/>
            <a:ext cx="609600" cy="521208"/>
          </a:xfrm>
          <a:prstGeom prst="rect">
            <a:avLst/>
          </a:prstGeom>
        </p:spPr>
        <p:txBody>
          <a:bodyPr vert="horz" rtlCol="0" anchor="ctr"/>
          <a:lstStyle>
            <a:defPPr>
              <a:defRPr lang="el-G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1C68A4-5673-4F56-8AE9-419C19066BC2}" type="slidenum">
              <a:rPr lang="el-GR" smtClean="0"/>
              <a:pPr/>
              <a:t>105</a:t>
            </a:fld>
            <a:endParaRPr lang="el-GR"/>
          </a:p>
        </p:txBody>
      </p:sp>
    </p:spTree>
    <p:extLst>
      <p:ext uri="{BB962C8B-B14F-4D97-AF65-F5344CB8AC3E}">
        <p14:creationId xmlns:p14="http://schemas.microsoft.com/office/powerpoint/2010/main" val="3572590987"/>
      </p:ext>
    </p:extLst>
  </p:cSld>
  <p:clrMapOvr>
    <a:masterClrMapping/>
  </p:clrMapOvr>
  <p:transition>
    <p:dissolv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FB896B-3631-EDFF-5E66-7B19BC654A8A}"/>
              </a:ext>
            </a:extLst>
          </p:cNvPr>
          <p:cNvSpPr>
            <a:spLocks noGrp="1"/>
          </p:cNvSpPr>
          <p:nvPr>
            <p:ph type="title"/>
          </p:nvPr>
        </p:nvSpPr>
        <p:spPr>
          <a:xfrm>
            <a:off x="417249" y="286603"/>
            <a:ext cx="10738431" cy="554587"/>
          </a:xfrm>
        </p:spPr>
        <p:txBody>
          <a:bodyPr>
            <a:normAutofit/>
          </a:bodyPr>
          <a:lstStyle/>
          <a:p>
            <a:r>
              <a:rPr lang="el-GR" sz="2800" b="1" dirty="0"/>
              <a:t>Το πρόβλημα σήμερα: Ανισότητες κέντρου-περιφέρειας</a:t>
            </a:r>
          </a:p>
        </p:txBody>
      </p:sp>
      <p:sp>
        <p:nvSpPr>
          <p:cNvPr id="3" name="Θέση περιεχομένου 2">
            <a:extLst>
              <a:ext uri="{FF2B5EF4-FFF2-40B4-BE49-F238E27FC236}">
                <a16:creationId xmlns:a16="http://schemas.microsoft.com/office/drawing/2014/main" id="{281F3504-F7CC-A0F9-2836-EB8F854715D7}"/>
              </a:ext>
            </a:extLst>
          </p:cNvPr>
          <p:cNvSpPr>
            <a:spLocks noGrp="1"/>
          </p:cNvSpPr>
          <p:nvPr>
            <p:ph idx="1"/>
          </p:nvPr>
        </p:nvSpPr>
        <p:spPr>
          <a:xfrm>
            <a:off x="5868140" y="1727584"/>
            <a:ext cx="6323859" cy="4023360"/>
          </a:xfrm>
        </p:spPr>
        <p:txBody>
          <a:bodyPr>
            <a:normAutofit lnSpcReduction="10000"/>
          </a:bodyPr>
          <a:lstStyle/>
          <a:p>
            <a:r>
              <a:rPr lang="el-GR" dirty="0"/>
              <a:t>Παρά τις προσπάθειες της Πολιτικής Συνοχής της Ε.Ε. το πρόβλημα σήμερα συνοχής είναι ουσιαστικό</a:t>
            </a:r>
          </a:p>
          <a:p>
            <a:r>
              <a:rPr lang="el-GR" dirty="0"/>
              <a:t>2 μεγάλα κέντρα έχουν διαμορφωθεί</a:t>
            </a:r>
          </a:p>
          <a:p>
            <a:r>
              <a:rPr lang="el-GR" dirty="0"/>
              <a:t>Ένα πανευρωπαϊκό </a:t>
            </a:r>
          </a:p>
          <a:p>
            <a:r>
              <a:rPr lang="el-GR" dirty="0"/>
              <a:t>Από την Βόρεια Ιταλία στη Νότια Σουηδία και Φινλανδία</a:t>
            </a:r>
          </a:p>
          <a:p>
            <a:r>
              <a:rPr lang="el-GR" dirty="0"/>
              <a:t>Ένα κέντρο ανά χώρα-μέλος, στην περιφέρεια της πρωτεύουσας</a:t>
            </a:r>
          </a:p>
          <a:p>
            <a:r>
              <a:rPr lang="el-GR" dirty="0"/>
              <a:t>Ταυτόχρονα 2 μεγάλες περιφέρειες:</a:t>
            </a:r>
          </a:p>
          <a:p>
            <a:r>
              <a:rPr lang="el-GR" dirty="0"/>
              <a:t>Η νότια Ευρώπη/Ευρωζώνη και η Ανατολική Ε.Ε.</a:t>
            </a:r>
          </a:p>
          <a:p>
            <a:r>
              <a:rPr lang="el-GR" dirty="0"/>
              <a:t>Σε κάθε χώρα υπάρχουν σχέσεις κέντρου-περιφέρειας</a:t>
            </a:r>
          </a:p>
        </p:txBody>
      </p:sp>
      <p:sp>
        <p:nvSpPr>
          <p:cNvPr id="4" name="Θέση ημερομηνίας 3">
            <a:extLst>
              <a:ext uri="{FF2B5EF4-FFF2-40B4-BE49-F238E27FC236}">
                <a16:creationId xmlns:a16="http://schemas.microsoft.com/office/drawing/2014/main" id="{85D714B2-6B9C-384F-B05D-5E0B960EE557}"/>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C3E74C5D-7B60-B134-0669-4E93EE8472FB}"/>
              </a:ext>
            </a:extLst>
          </p:cNvPr>
          <p:cNvSpPr>
            <a:spLocks noGrp="1"/>
          </p:cNvSpPr>
          <p:nvPr>
            <p:ph type="sldNum" sz="quarter" idx="12"/>
          </p:nvPr>
        </p:nvSpPr>
        <p:spPr/>
        <p:txBody>
          <a:bodyPr/>
          <a:lstStyle/>
          <a:p>
            <a:fld id="{0422F922-4DA1-4E02-8BB9-5948E49598FC}" type="slidenum">
              <a:rPr lang="el-GR" smtClean="0"/>
              <a:t>106</a:t>
            </a:fld>
            <a:endParaRPr lang="el-GR"/>
          </a:p>
        </p:txBody>
      </p:sp>
      <p:pic>
        <p:nvPicPr>
          <p:cNvPr id="6" name="Εικόνα 5">
            <a:extLst>
              <a:ext uri="{FF2B5EF4-FFF2-40B4-BE49-F238E27FC236}">
                <a16:creationId xmlns:a16="http://schemas.microsoft.com/office/drawing/2014/main" id="{CE524C28-CA7A-6FC0-6E50-EB37B9AD4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617" y="841190"/>
            <a:ext cx="5274310" cy="5441950"/>
          </a:xfrm>
          <a:prstGeom prst="rect">
            <a:avLst/>
          </a:prstGeom>
          <a:noFill/>
          <a:ln>
            <a:noFill/>
          </a:ln>
        </p:spPr>
      </p:pic>
    </p:spTree>
    <p:extLst>
      <p:ext uri="{BB962C8B-B14F-4D97-AF65-F5344CB8AC3E}">
        <p14:creationId xmlns:p14="http://schemas.microsoft.com/office/powerpoint/2010/main" val="35826047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9C2351-4349-CF64-A36E-BFADD176B3DD}"/>
              </a:ext>
            </a:extLst>
          </p:cNvPr>
          <p:cNvSpPr>
            <a:spLocks noGrp="1"/>
          </p:cNvSpPr>
          <p:nvPr>
            <p:ph type="title"/>
          </p:nvPr>
        </p:nvSpPr>
        <p:spPr>
          <a:xfrm>
            <a:off x="6027938" y="286603"/>
            <a:ext cx="5127742" cy="1450757"/>
          </a:xfrm>
        </p:spPr>
        <p:txBody>
          <a:bodyPr>
            <a:normAutofit/>
          </a:bodyPr>
          <a:lstStyle/>
          <a:p>
            <a:r>
              <a:rPr lang="el-GR" sz="2800" dirty="0"/>
              <a:t>Μεταβολή κ.κ. ΑΕΠ σε ΜΑΔ στις 44 πλέον υστερούσες περιφέρειες</a:t>
            </a:r>
          </a:p>
        </p:txBody>
      </p:sp>
      <p:sp>
        <p:nvSpPr>
          <p:cNvPr id="3" name="Θέση περιεχομένου 2">
            <a:extLst>
              <a:ext uri="{FF2B5EF4-FFF2-40B4-BE49-F238E27FC236}">
                <a16:creationId xmlns:a16="http://schemas.microsoft.com/office/drawing/2014/main" id="{FC59E7CB-D299-DAA3-CFA9-30DE18197224}"/>
              </a:ext>
            </a:extLst>
          </p:cNvPr>
          <p:cNvSpPr>
            <a:spLocks noGrp="1"/>
          </p:cNvSpPr>
          <p:nvPr>
            <p:ph idx="1"/>
          </p:nvPr>
        </p:nvSpPr>
        <p:spPr>
          <a:xfrm>
            <a:off x="5881370" y="1845734"/>
            <a:ext cx="5274310" cy="4023360"/>
          </a:xfrm>
        </p:spPr>
        <p:txBody>
          <a:bodyPr/>
          <a:lstStyle/>
          <a:p>
            <a:r>
              <a:rPr lang="el-GR" b="1" dirty="0"/>
              <a:t>Παρατηρήσεις:</a:t>
            </a:r>
          </a:p>
          <a:p>
            <a:r>
              <a:rPr lang="el-GR" dirty="0"/>
              <a:t>Οι Ελληνικές περιφέρειες είναι άκρως </a:t>
            </a:r>
            <a:r>
              <a:rPr lang="el-GR" dirty="0" err="1"/>
              <a:t>ζημειωμένες</a:t>
            </a:r>
            <a:r>
              <a:rPr lang="el-GR" dirty="0"/>
              <a:t> </a:t>
            </a:r>
          </a:p>
          <a:p>
            <a:r>
              <a:rPr lang="el-GR" dirty="0"/>
              <a:t>Πολλές περιφέρειες της Ανατολικής Ευρώπης</a:t>
            </a:r>
          </a:p>
          <a:p>
            <a:r>
              <a:rPr lang="el-GR" dirty="0"/>
              <a:t>Προβλήματα στο νότο της Ιταλίας </a:t>
            </a:r>
          </a:p>
          <a:p>
            <a:r>
              <a:rPr lang="el-GR" dirty="0"/>
              <a:t>Οι Ρουμάνικες περιφέρειες βελτιώνουν τη θέση τους</a:t>
            </a:r>
          </a:p>
          <a:p>
            <a:endParaRPr lang="el-GR" dirty="0"/>
          </a:p>
        </p:txBody>
      </p:sp>
      <p:sp>
        <p:nvSpPr>
          <p:cNvPr id="4" name="Θέση ημερομηνίας 3">
            <a:extLst>
              <a:ext uri="{FF2B5EF4-FFF2-40B4-BE49-F238E27FC236}">
                <a16:creationId xmlns:a16="http://schemas.microsoft.com/office/drawing/2014/main" id="{8D890992-90C0-3C1F-F5E8-AEB3E8FB7D87}"/>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495046E7-D5F5-F407-5231-DD883F5C4DF3}"/>
              </a:ext>
            </a:extLst>
          </p:cNvPr>
          <p:cNvSpPr>
            <a:spLocks noGrp="1"/>
          </p:cNvSpPr>
          <p:nvPr>
            <p:ph type="sldNum" sz="quarter" idx="12"/>
          </p:nvPr>
        </p:nvSpPr>
        <p:spPr/>
        <p:txBody>
          <a:bodyPr/>
          <a:lstStyle/>
          <a:p>
            <a:fld id="{0422F922-4DA1-4E02-8BB9-5948E49598FC}" type="slidenum">
              <a:rPr lang="el-GR" smtClean="0"/>
              <a:t>107</a:t>
            </a:fld>
            <a:endParaRPr lang="el-GR"/>
          </a:p>
        </p:txBody>
      </p:sp>
      <p:graphicFrame>
        <p:nvGraphicFramePr>
          <p:cNvPr id="6" name="Γράφημα 5">
            <a:extLst>
              <a:ext uri="{FF2B5EF4-FFF2-40B4-BE49-F238E27FC236}">
                <a16:creationId xmlns:a16="http://schemas.microsoft.com/office/drawing/2014/main" id="{ACD79931-DC8F-4B14-A968-A8B54F4841AB}"/>
              </a:ext>
            </a:extLst>
          </p:cNvPr>
          <p:cNvGraphicFramePr/>
          <p:nvPr>
            <p:extLst>
              <p:ext uri="{D42A27DB-BD31-4B8C-83A1-F6EECF244321}">
                <p14:modId xmlns:p14="http://schemas.microsoft.com/office/powerpoint/2010/main" val="322735169"/>
              </p:ext>
            </p:extLst>
          </p:nvPr>
        </p:nvGraphicFramePr>
        <p:xfrm>
          <a:off x="0" y="-97654"/>
          <a:ext cx="5274310" cy="69225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10682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30EE65-1F33-970C-75D4-E013CD7F5136}"/>
              </a:ext>
            </a:extLst>
          </p:cNvPr>
          <p:cNvSpPr>
            <a:spLocks noGrp="1"/>
          </p:cNvSpPr>
          <p:nvPr>
            <p:ph type="title"/>
          </p:nvPr>
        </p:nvSpPr>
        <p:spPr>
          <a:xfrm>
            <a:off x="29135" y="17495"/>
            <a:ext cx="10058400" cy="601164"/>
          </a:xfrm>
        </p:spPr>
        <p:txBody>
          <a:bodyPr>
            <a:normAutofit fontScale="90000"/>
          </a:bodyPr>
          <a:lstStyle/>
          <a:p>
            <a:r>
              <a:rPr lang="el-GR" dirty="0"/>
              <a:t>60 πιο υστερούσες περιφέρειες</a:t>
            </a:r>
          </a:p>
        </p:txBody>
      </p:sp>
      <p:graphicFrame>
        <p:nvGraphicFramePr>
          <p:cNvPr id="8" name="Θέση περιεχομένου 7">
            <a:extLst>
              <a:ext uri="{FF2B5EF4-FFF2-40B4-BE49-F238E27FC236}">
                <a16:creationId xmlns:a16="http://schemas.microsoft.com/office/drawing/2014/main" id="{C10D1647-419A-D5D1-159A-A3379C629570}"/>
              </a:ext>
            </a:extLst>
          </p:cNvPr>
          <p:cNvGraphicFramePr>
            <a:graphicFrameLocks noGrp="1"/>
          </p:cNvGraphicFramePr>
          <p:nvPr>
            <p:ph idx="1"/>
            <p:extLst>
              <p:ext uri="{D42A27DB-BD31-4B8C-83A1-F6EECF244321}">
                <p14:modId xmlns:p14="http://schemas.microsoft.com/office/powerpoint/2010/main" val="1216613564"/>
              </p:ext>
            </p:extLst>
          </p:nvPr>
        </p:nvGraphicFramePr>
        <p:xfrm>
          <a:off x="29135" y="629198"/>
          <a:ext cx="6104597" cy="6068955"/>
        </p:xfrm>
        <a:graphic>
          <a:graphicData uri="http://schemas.openxmlformats.org/drawingml/2006/table">
            <a:tbl>
              <a:tblPr firstRow="1" firstCol="1" bandRow="1">
                <a:tableStyleId>{5C22544A-7EE6-4342-B048-85BDC9FD1C3A}</a:tableStyleId>
              </a:tblPr>
              <a:tblGrid>
                <a:gridCol w="2523667">
                  <a:extLst>
                    <a:ext uri="{9D8B030D-6E8A-4147-A177-3AD203B41FA5}">
                      <a16:colId xmlns:a16="http://schemas.microsoft.com/office/drawing/2014/main" val="3569810018"/>
                    </a:ext>
                  </a:extLst>
                </a:gridCol>
                <a:gridCol w="685370">
                  <a:extLst>
                    <a:ext uri="{9D8B030D-6E8A-4147-A177-3AD203B41FA5}">
                      <a16:colId xmlns:a16="http://schemas.microsoft.com/office/drawing/2014/main" val="1360803108"/>
                    </a:ext>
                  </a:extLst>
                </a:gridCol>
                <a:gridCol w="686064">
                  <a:extLst>
                    <a:ext uri="{9D8B030D-6E8A-4147-A177-3AD203B41FA5}">
                      <a16:colId xmlns:a16="http://schemas.microsoft.com/office/drawing/2014/main" val="1232439014"/>
                    </a:ext>
                  </a:extLst>
                </a:gridCol>
                <a:gridCol w="587265">
                  <a:extLst>
                    <a:ext uri="{9D8B030D-6E8A-4147-A177-3AD203B41FA5}">
                      <a16:colId xmlns:a16="http://schemas.microsoft.com/office/drawing/2014/main" val="1336982622"/>
                    </a:ext>
                  </a:extLst>
                </a:gridCol>
                <a:gridCol w="685370">
                  <a:extLst>
                    <a:ext uri="{9D8B030D-6E8A-4147-A177-3AD203B41FA5}">
                      <a16:colId xmlns:a16="http://schemas.microsoft.com/office/drawing/2014/main" val="2258330242"/>
                    </a:ext>
                  </a:extLst>
                </a:gridCol>
                <a:gridCol w="936861">
                  <a:extLst>
                    <a:ext uri="{9D8B030D-6E8A-4147-A177-3AD203B41FA5}">
                      <a16:colId xmlns:a16="http://schemas.microsoft.com/office/drawing/2014/main" val="562412718"/>
                    </a:ext>
                  </a:extLst>
                </a:gridCol>
              </a:tblGrid>
              <a:tr h="702918">
                <a:tc>
                  <a:txBody>
                    <a:bodyPr/>
                    <a:lstStyle/>
                    <a:p>
                      <a:pPr algn="ctr">
                        <a:lnSpc>
                          <a:spcPct val="107000"/>
                        </a:lnSpc>
                        <a:spcAft>
                          <a:spcPts val="800"/>
                        </a:spcAft>
                      </a:pPr>
                      <a:r>
                        <a:rPr lang="en-US" sz="1200" dirty="0">
                          <a:effectLst/>
                        </a:rPr>
                        <a:t>Region</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GDP pc 2018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GDP pc 2009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Rank 2009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n-US" sz="1200">
                          <a:effectLst/>
                        </a:rPr>
                        <a:t>Rank 2018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Fall /increase </a:t>
                      </a:r>
                      <a:endParaRPr lang="el-GR" sz="1200">
                        <a:effectLst/>
                      </a:endParaRPr>
                    </a:p>
                    <a:p>
                      <a:pPr algn="ctr">
                        <a:lnSpc>
                          <a:spcPct val="107000"/>
                        </a:lnSpc>
                        <a:spcAft>
                          <a:spcPts val="800"/>
                        </a:spcAft>
                      </a:pPr>
                      <a:r>
                        <a:rPr lang="en-US" sz="1200">
                          <a:effectLst/>
                        </a:rPr>
                        <a:t>in ranking order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extLst>
                  <a:ext uri="{0D108BD9-81ED-4DB2-BD59-A6C34878D82A}">
                    <a16:rowId xmlns:a16="http://schemas.microsoft.com/office/drawing/2014/main" val="1176076485"/>
                  </a:ext>
                </a:extLst>
              </a:tr>
              <a:tr h="152883">
                <a:tc>
                  <a:txBody>
                    <a:bodyPr/>
                    <a:lstStyle/>
                    <a:p>
                      <a:pPr>
                        <a:lnSpc>
                          <a:spcPct val="107000"/>
                        </a:lnSpc>
                        <a:spcAft>
                          <a:spcPts val="800"/>
                        </a:spcAft>
                      </a:pPr>
                      <a:r>
                        <a:rPr lang="el-GR" sz="1200" dirty="0" err="1">
                          <a:effectLst/>
                        </a:rPr>
                        <a:t>Guadeloupe</a:t>
                      </a:r>
                      <a:r>
                        <a:rPr lang="en-US" sz="1200" dirty="0">
                          <a:effectLst/>
                        </a:rPr>
                        <a:t> (FR)</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20,400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17,400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179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183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  </a:t>
                      </a:r>
                      <a:r>
                        <a:rPr lang="el-GR" sz="1200">
                          <a:effectLst/>
                        </a:rPr>
                        <a:t>-4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995697470"/>
                  </a:ext>
                </a:extLst>
              </a:tr>
              <a:tr h="152883">
                <a:tc>
                  <a:txBody>
                    <a:bodyPr/>
                    <a:lstStyle/>
                    <a:p>
                      <a:pPr>
                        <a:lnSpc>
                          <a:spcPct val="107000"/>
                        </a:lnSpc>
                        <a:spcAft>
                          <a:spcPts val="800"/>
                        </a:spcAft>
                      </a:pPr>
                      <a:r>
                        <a:rPr lang="el-GR" sz="1200" dirty="0" err="1">
                          <a:effectLst/>
                        </a:rPr>
                        <a:t>Vest</a:t>
                      </a:r>
                      <a:r>
                        <a:rPr lang="en-US" sz="1200" dirty="0">
                          <a:effectLst/>
                        </a:rPr>
                        <a:t> (RO)</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20,400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13,200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207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184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  </a:t>
                      </a:r>
                      <a:r>
                        <a:rPr lang="el-GR" sz="1200">
                          <a:effectLst/>
                        </a:rPr>
                        <a:t>23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455490355"/>
                  </a:ext>
                </a:extLst>
              </a:tr>
              <a:tr h="152883">
                <a:tc>
                  <a:txBody>
                    <a:bodyPr/>
                    <a:lstStyle/>
                    <a:p>
                      <a:pPr>
                        <a:lnSpc>
                          <a:spcPct val="107000"/>
                        </a:lnSpc>
                        <a:spcAft>
                          <a:spcPts val="800"/>
                        </a:spcAft>
                      </a:pPr>
                      <a:r>
                        <a:rPr lang="el-GR" sz="1200" dirty="0" err="1">
                          <a:effectLst/>
                        </a:rPr>
                        <a:t>Extremadura</a:t>
                      </a:r>
                      <a:r>
                        <a:rPr lang="en-US" sz="1200" dirty="0">
                          <a:effectLst/>
                        </a:rPr>
                        <a:t> (ES)</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20,200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17,100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180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185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  </a:t>
                      </a:r>
                      <a:r>
                        <a:rPr lang="el-GR" sz="1200">
                          <a:effectLst/>
                        </a:rPr>
                        <a:t>-5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055247590"/>
                  </a:ext>
                </a:extLst>
              </a:tr>
              <a:tr h="152883">
                <a:tc>
                  <a:txBody>
                    <a:bodyPr/>
                    <a:lstStyle/>
                    <a:p>
                      <a:pPr>
                        <a:lnSpc>
                          <a:spcPct val="107000"/>
                        </a:lnSpc>
                        <a:spcAft>
                          <a:spcPts val="800"/>
                        </a:spcAft>
                      </a:pPr>
                      <a:r>
                        <a:rPr lang="el-GR" sz="1200" dirty="0" err="1">
                          <a:effectLst/>
                        </a:rPr>
                        <a:t>Norte</a:t>
                      </a:r>
                      <a:r>
                        <a:rPr lang="en-US" sz="1200" dirty="0">
                          <a:effectLst/>
                        </a:rPr>
                        <a:t> (PT)</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20,200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16,000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195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186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   </a:t>
                      </a:r>
                      <a:r>
                        <a:rPr lang="el-GR" sz="1200">
                          <a:effectLst/>
                        </a:rPr>
                        <a:t>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170298304"/>
                  </a:ext>
                </a:extLst>
              </a:tr>
              <a:tr h="175832">
                <a:tc>
                  <a:txBody>
                    <a:bodyPr/>
                    <a:lstStyle/>
                    <a:p>
                      <a:pPr>
                        <a:lnSpc>
                          <a:spcPct val="107000"/>
                        </a:lnSpc>
                        <a:spcAft>
                          <a:spcPts val="800"/>
                        </a:spcAft>
                      </a:pPr>
                      <a:r>
                        <a:rPr lang="en-US" sz="1200" dirty="0" err="1">
                          <a:effectLst/>
                        </a:rPr>
                        <a:t>Vidurio</a:t>
                      </a:r>
                      <a:r>
                        <a:rPr lang="en-US" sz="1200" dirty="0">
                          <a:effectLst/>
                        </a:rPr>
                        <a:t> </a:t>
                      </a:r>
                      <a:r>
                        <a:rPr lang="en-US" sz="1200" dirty="0" err="1">
                          <a:effectLst/>
                        </a:rPr>
                        <a:t>ir</a:t>
                      </a:r>
                      <a:r>
                        <a:rPr lang="en-US" sz="1200" dirty="0">
                          <a:effectLst/>
                        </a:rPr>
                        <a:t> </a:t>
                      </a:r>
                      <a:r>
                        <a:rPr lang="en-US" sz="1200" dirty="0" err="1">
                          <a:effectLst/>
                        </a:rPr>
                        <a:t>vakaru</a:t>
                      </a:r>
                      <a:r>
                        <a:rPr lang="en-US" sz="1200" dirty="0">
                          <a:effectLst/>
                        </a:rPr>
                        <a:t> </a:t>
                      </a:r>
                      <a:r>
                        <a:rPr lang="en-US" sz="1200" dirty="0" err="1">
                          <a:effectLst/>
                        </a:rPr>
                        <a:t>Lietuvos</a:t>
                      </a:r>
                      <a:r>
                        <a:rPr lang="en-US" sz="1200" dirty="0">
                          <a:effectLst/>
                        </a:rPr>
                        <a:t> </a:t>
                      </a:r>
                      <a:r>
                        <a:rPr lang="en-US" sz="1200" dirty="0" err="1">
                          <a:effectLst/>
                        </a:rPr>
                        <a:t>regionas</a:t>
                      </a:r>
                      <a:r>
                        <a:rPr lang="en-US" sz="1200" dirty="0">
                          <a:effectLst/>
                        </a:rPr>
                        <a:t> (LT)</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20,200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11,400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187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a:effectLst/>
                        </a:rPr>
                        <a:t>             </a:t>
                      </a:r>
                      <a:r>
                        <a:rPr lang="el-GR" sz="1200">
                          <a:effectLst/>
                        </a:rPr>
                        <a:t>33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492513329"/>
                  </a:ext>
                </a:extLst>
              </a:tr>
              <a:tr h="152883">
                <a:tc>
                  <a:txBody>
                    <a:bodyPr/>
                    <a:lstStyle/>
                    <a:p>
                      <a:pPr>
                        <a:lnSpc>
                          <a:spcPct val="107000"/>
                        </a:lnSpc>
                        <a:spcAft>
                          <a:spcPts val="800"/>
                        </a:spcAft>
                      </a:pPr>
                      <a:r>
                        <a:rPr lang="el-GR" sz="1200" dirty="0" err="1">
                          <a:effectLst/>
                        </a:rPr>
                        <a:t>Közép-Dunántúl</a:t>
                      </a:r>
                      <a:r>
                        <a:rPr lang="en-US" sz="1200" dirty="0">
                          <a:effectLst/>
                        </a:rPr>
                        <a:t>  (HU)</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20,100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13,200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208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188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a:effectLst/>
                        </a:rPr>
                        <a:t>   </a:t>
                      </a:r>
                      <a:r>
                        <a:rPr lang="el-GR" sz="1200">
                          <a:effectLst/>
                        </a:rPr>
                        <a:t>20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43222971"/>
                  </a:ext>
                </a:extLst>
              </a:tr>
              <a:tr h="192308">
                <a:tc>
                  <a:txBody>
                    <a:bodyPr/>
                    <a:lstStyle/>
                    <a:p>
                      <a:pPr>
                        <a:lnSpc>
                          <a:spcPct val="107000"/>
                        </a:lnSpc>
                        <a:spcAft>
                          <a:spcPts val="800"/>
                        </a:spcAft>
                      </a:pPr>
                      <a:r>
                        <a:rPr lang="el-GR" sz="1200" dirty="0" err="1">
                          <a:effectLst/>
                        </a:rPr>
                        <a:t>Ciudad</a:t>
                      </a:r>
                      <a:r>
                        <a:rPr lang="el-GR" sz="1200" dirty="0">
                          <a:effectLst/>
                        </a:rPr>
                        <a:t> de </a:t>
                      </a:r>
                      <a:r>
                        <a:rPr lang="el-GR" sz="1200" dirty="0" err="1">
                          <a:effectLst/>
                        </a:rPr>
                        <a:t>Melilla</a:t>
                      </a:r>
                      <a:r>
                        <a:rPr lang="en-US" sz="1200" dirty="0">
                          <a:effectLst/>
                        </a:rPr>
                        <a:t> (ES)</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20,000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19,700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156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189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a:effectLst/>
                        </a:rPr>
                        <a:t>            </a:t>
                      </a:r>
                      <a:r>
                        <a:rPr lang="el-GR" sz="1200">
                          <a:effectLst/>
                        </a:rPr>
                        <a:t>-33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109075414"/>
                  </a:ext>
                </a:extLst>
              </a:tr>
              <a:tr h="152883">
                <a:tc>
                  <a:txBody>
                    <a:bodyPr/>
                    <a:lstStyle/>
                    <a:p>
                      <a:pPr>
                        <a:lnSpc>
                          <a:spcPct val="107000"/>
                        </a:lnSpc>
                        <a:spcAft>
                          <a:spcPts val="800"/>
                        </a:spcAft>
                      </a:pPr>
                      <a:r>
                        <a:rPr lang="el-GR" sz="1200" dirty="0" err="1">
                          <a:effectLst/>
                        </a:rPr>
                        <a:t>Lódzkie</a:t>
                      </a:r>
                      <a:r>
                        <a:rPr lang="en-US" sz="1200" dirty="0">
                          <a:effectLst/>
                        </a:rPr>
                        <a:t> (PL)</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dirty="0">
                          <a:effectLst/>
                        </a:rPr>
                        <a:t>19,900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dirty="0">
                          <a:effectLst/>
                        </a:rPr>
                        <a:t>13,200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dirty="0">
                          <a:effectLst/>
                        </a:rPr>
                        <a:t>209</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dirty="0">
                          <a:effectLst/>
                        </a:rPr>
                        <a:t>190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19</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536448202"/>
                  </a:ext>
                </a:extLst>
              </a:tr>
              <a:tr h="152883">
                <a:tc>
                  <a:txBody>
                    <a:bodyPr/>
                    <a:lstStyle/>
                    <a:p>
                      <a:pPr>
                        <a:lnSpc>
                          <a:spcPct val="107000"/>
                        </a:lnSpc>
                        <a:spcAft>
                          <a:spcPts val="800"/>
                        </a:spcAft>
                      </a:pPr>
                      <a:r>
                        <a:rPr lang="el-GR" sz="1200">
                          <a:effectLst/>
                        </a:rPr>
                        <a:t>La Réunion</a:t>
                      </a:r>
                      <a:r>
                        <a:rPr lang="en-US" sz="1200">
                          <a:effectLst/>
                        </a:rPr>
                        <a:t> (FR)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19,800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16,300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193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97385630"/>
                  </a:ext>
                </a:extLst>
              </a:tr>
              <a:tr h="152883">
                <a:tc>
                  <a:txBody>
                    <a:bodyPr/>
                    <a:lstStyle/>
                    <a:p>
                      <a:pPr>
                        <a:lnSpc>
                          <a:spcPct val="107000"/>
                        </a:lnSpc>
                        <a:spcAft>
                          <a:spcPts val="800"/>
                        </a:spcAft>
                      </a:pPr>
                      <a:r>
                        <a:rPr lang="el-GR" sz="1200">
                          <a:effectLst/>
                        </a:rPr>
                        <a:t>Malopolskie</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19,700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12,800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19</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537029481"/>
                  </a:ext>
                </a:extLst>
              </a:tr>
              <a:tr h="193389">
                <a:tc>
                  <a:txBody>
                    <a:bodyPr/>
                    <a:lstStyle/>
                    <a:p>
                      <a:pPr>
                        <a:lnSpc>
                          <a:spcPct val="107000"/>
                        </a:lnSpc>
                        <a:spcAft>
                          <a:spcPts val="800"/>
                        </a:spcAft>
                      </a:pPr>
                      <a:r>
                        <a:rPr lang="el-GR" sz="1200">
                          <a:effectLst/>
                        </a:rPr>
                        <a:t>Jadranska Hrvatska</a:t>
                      </a:r>
                      <a:r>
                        <a:rPr lang="en-US" sz="1200">
                          <a:effectLst/>
                        </a:rPr>
                        <a:t> (HR)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19,200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14,700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203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009916620"/>
                  </a:ext>
                </a:extLst>
              </a:tr>
              <a:tr h="152883">
                <a:tc>
                  <a:txBody>
                    <a:bodyPr/>
                    <a:lstStyle/>
                    <a:p>
                      <a:pPr>
                        <a:lnSpc>
                          <a:spcPct val="107000"/>
                        </a:lnSpc>
                        <a:spcAft>
                          <a:spcPts val="800"/>
                        </a:spcAft>
                      </a:pPr>
                      <a:r>
                        <a:rPr lang="el-GR" sz="1200">
                          <a:effectLst/>
                        </a:rPr>
                        <a:t>Puglia</a:t>
                      </a:r>
                      <a:r>
                        <a:rPr lang="en-US" sz="1200">
                          <a:effectLst/>
                        </a:rPr>
                        <a:t> (IT)</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19,100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16,500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189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926054820"/>
                  </a:ext>
                </a:extLst>
              </a:tr>
              <a:tr h="146636">
                <a:tc>
                  <a:txBody>
                    <a:bodyPr/>
                    <a:lstStyle/>
                    <a:p>
                      <a:pPr>
                        <a:lnSpc>
                          <a:spcPct val="107000"/>
                        </a:lnSpc>
                        <a:spcAft>
                          <a:spcPts val="800"/>
                        </a:spcAft>
                      </a:pPr>
                      <a:r>
                        <a:rPr lang="el-GR" sz="1200">
                          <a:effectLst/>
                        </a:rPr>
                        <a:t>Západné Slovensko</a:t>
                      </a:r>
                      <a:r>
                        <a:rPr lang="en-US" sz="1200">
                          <a:effectLst/>
                        </a:rPr>
                        <a:t> (SK)</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19,100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15,900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196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708205370"/>
                  </a:ext>
                </a:extLst>
              </a:tr>
              <a:tr h="152883">
                <a:tc>
                  <a:txBody>
                    <a:bodyPr/>
                    <a:lstStyle/>
                    <a:p>
                      <a:pPr>
                        <a:lnSpc>
                          <a:spcPct val="107000"/>
                        </a:lnSpc>
                        <a:spcAft>
                          <a:spcPts val="800"/>
                        </a:spcAft>
                      </a:pPr>
                      <a:r>
                        <a:rPr lang="el-GR" sz="1200">
                          <a:effectLst/>
                        </a:rPr>
                        <a:t>Severozápad</a:t>
                      </a:r>
                      <a:r>
                        <a:rPr lang="en-US" sz="1200">
                          <a:effectLst/>
                        </a:rPr>
                        <a:t> (CZ)</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19,000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16,300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194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105225865"/>
                  </a:ext>
                </a:extLst>
              </a:tr>
              <a:tr h="152883">
                <a:tc>
                  <a:txBody>
                    <a:bodyPr/>
                    <a:lstStyle/>
                    <a:p>
                      <a:pPr>
                        <a:lnSpc>
                          <a:spcPct val="107000"/>
                        </a:lnSpc>
                        <a:spcAft>
                          <a:spcPts val="800"/>
                        </a:spcAft>
                      </a:pPr>
                      <a:r>
                        <a:rPr lang="el-GR" sz="1200">
                          <a:effectLst/>
                        </a:rPr>
                        <a:t>Centru</a:t>
                      </a:r>
                      <a:r>
                        <a:rPr lang="en-US" sz="1200">
                          <a:effectLst/>
                        </a:rPr>
                        <a:t> (RO)</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19,000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11,400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24</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813757783"/>
                  </a:ext>
                </a:extLst>
              </a:tr>
              <a:tr h="112850">
                <a:tc>
                  <a:txBody>
                    <a:bodyPr/>
                    <a:lstStyle/>
                    <a:p>
                      <a:pPr>
                        <a:lnSpc>
                          <a:spcPct val="107000"/>
                        </a:lnSpc>
                        <a:spcAft>
                          <a:spcPts val="800"/>
                        </a:spcAft>
                      </a:pPr>
                      <a:r>
                        <a:rPr lang="el-GR" sz="1200">
                          <a:effectLst/>
                        </a:rPr>
                        <a:t>Campania</a:t>
                      </a:r>
                      <a:r>
                        <a:rPr lang="en-US" sz="1200">
                          <a:effectLst/>
                        </a:rPr>
                        <a:t> (IT)</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18,900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17,500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178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a:t>
                      </a:r>
                      <a:r>
                        <a:rPr lang="el-GR" sz="1200" dirty="0">
                          <a:effectLst/>
                        </a:rPr>
                        <a:t>-20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472773044"/>
                  </a:ext>
                </a:extLst>
              </a:tr>
              <a:tr h="164391">
                <a:tc>
                  <a:txBody>
                    <a:bodyPr/>
                    <a:lstStyle/>
                    <a:p>
                      <a:pPr>
                        <a:lnSpc>
                          <a:spcPct val="107000"/>
                        </a:lnSpc>
                        <a:spcAft>
                          <a:spcPts val="800"/>
                        </a:spcAft>
                      </a:pPr>
                      <a:r>
                        <a:rPr lang="el-GR" sz="1200">
                          <a:effectLst/>
                        </a:rPr>
                        <a:t>Dytiki Makedonia</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18,600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18,800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167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199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a:t>
                      </a:r>
                      <a:r>
                        <a:rPr lang="el-GR" sz="1200" dirty="0">
                          <a:effectLst/>
                        </a:rPr>
                        <a:t>-32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185641018"/>
                  </a:ext>
                </a:extLst>
              </a:tr>
              <a:tr h="171545">
                <a:tc>
                  <a:txBody>
                    <a:bodyPr/>
                    <a:lstStyle/>
                    <a:p>
                      <a:pPr>
                        <a:lnSpc>
                          <a:spcPct val="107000"/>
                        </a:lnSpc>
                        <a:spcAft>
                          <a:spcPts val="800"/>
                        </a:spcAft>
                      </a:pPr>
                      <a:r>
                        <a:rPr lang="el-GR" sz="1200">
                          <a:effectLst/>
                        </a:rPr>
                        <a:t>Ionia Nisia</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18,500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21,600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126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a:t>
                      </a:r>
                      <a:r>
                        <a:rPr lang="el-GR" sz="1200" dirty="0">
                          <a:effectLst/>
                        </a:rPr>
                        <a:t>-74</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643389685"/>
                  </a:ext>
                </a:extLst>
              </a:tr>
              <a:tr h="303565">
                <a:tc>
                  <a:txBody>
                    <a:bodyPr/>
                    <a:lstStyle/>
                    <a:p>
                      <a:pPr>
                        <a:lnSpc>
                          <a:spcPct val="107000"/>
                        </a:lnSpc>
                        <a:spcAft>
                          <a:spcPts val="800"/>
                        </a:spcAft>
                      </a:pPr>
                      <a:r>
                        <a:rPr lang="el-GR" sz="1200">
                          <a:effectLst/>
                        </a:rPr>
                        <a:t>Nord-Vest</a:t>
                      </a:r>
                      <a:r>
                        <a:rPr lang="en-US" sz="1200">
                          <a:effectLst/>
                        </a:rPr>
                        <a:t> (RO)</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18,300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7,400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a:t>
                      </a:r>
                      <a:r>
                        <a:rPr lang="el-GR" sz="1200" dirty="0">
                          <a:effectLst/>
                        </a:rPr>
                        <a:t>37</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531095483"/>
                  </a:ext>
                </a:extLst>
              </a:tr>
              <a:tr h="171349">
                <a:tc>
                  <a:txBody>
                    <a:bodyPr/>
                    <a:lstStyle/>
                    <a:p>
                      <a:pPr>
                        <a:lnSpc>
                          <a:spcPct val="107000"/>
                        </a:lnSpc>
                        <a:spcAft>
                          <a:spcPts val="800"/>
                        </a:spcAft>
                      </a:pPr>
                      <a:r>
                        <a:rPr lang="el-GR" sz="1200">
                          <a:effectLst/>
                        </a:rPr>
                        <a:t>Sterea Ellada</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18,200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20,000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152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a:t>
                      </a:r>
                      <a:r>
                        <a:rPr lang="el-GR" sz="1200" dirty="0">
                          <a:effectLst/>
                        </a:rPr>
                        <a:t>-50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74733093"/>
                  </a:ext>
                </a:extLst>
              </a:tr>
              <a:tr h="179587">
                <a:tc>
                  <a:txBody>
                    <a:bodyPr/>
                    <a:lstStyle/>
                    <a:p>
                      <a:pPr>
                        <a:lnSpc>
                          <a:spcPct val="107000"/>
                        </a:lnSpc>
                        <a:spcAft>
                          <a:spcPts val="800"/>
                        </a:spcAft>
                      </a:pPr>
                      <a:r>
                        <a:rPr lang="el-GR" sz="1200">
                          <a:effectLst/>
                        </a:rPr>
                        <a:t>Mazowiecki regionalny</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18,100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11,800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a:t>
                      </a:r>
                      <a:r>
                        <a:rPr lang="el-GR" sz="1200" dirty="0">
                          <a:effectLst/>
                        </a:rPr>
                        <a:t>13</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4026842209"/>
                  </a:ext>
                </a:extLst>
              </a:tr>
              <a:tr h="152883">
                <a:tc>
                  <a:txBody>
                    <a:bodyPr/>
                    <a:lstStyle/>
                    <a:p>
                      <a:pPr>
                        <a:lnSpc>
                          <a:spcPct val="107000"/>
                        </a:lnSpc>
                        <a:spcAft>
                          <a:spcPts val="800"/>
                        </a:spcAft>
                      </a:pPr>
                      <a:r>
                        <a:rPr lang="el-GR" sz="1200">
                          <a:effectLst/>
                        </a:rPr>
                        <a:t>Sicilia</a:t>
                      </a:r>
                      <a:r>
                        <a:rPr lang="en-US" sz="1200">
                          <a:effectLst/>
                        </a:rPr>
                        <a:t> (IT)</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17,900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17,100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181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-23</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643502094"/>
                  </a:ext>
                </a:extLst>
              </a:tr>
              <a:tr h="169430">
                <a:tc>
                  <a:txBody>
                    <a:bodyPr/>
                    <a:lstStyle/>
                    <a:p>
                      <a:pPr>
                        <a:lnSpc>
                          <a:spcPct val="107000"/>
                        </a:lnSpc>
                        <a:spcAft>
                          <a:spcPts val="800"/>
                        </a:spcAft>
                      </a:pPr>
                      <a:r>
                        <a:rPr lang="el-GR" sz="1200">
                          <a:effectLst/>
                        </a:rPr>
                        <a:t>Zachodniopomorskie</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17,800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12,600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7</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862839402"/>
                  </a:ext>
                </a:extLst>
              </a:tr>
              <a:tr h="152883">
                <a:tc>
                  <a:txBody>
                    <a:bodyPr/>
                    <a:lstStyle/>
                    <a:p>
                      <a:pPr>
                        <a:lnSpc>
                          <a:spcPct val="107000"/>
                        </a:lnSpc>
                        <a:spcAft>
                          <a:spcPts val="800"/>
                        </a:spcAft>
                      </a:pPr>
                      <a:r>
                        <a:rPr lang="el-GR" sz="1200">
                          <a:effectLst/>
                        </a:rPr>
                        <a:t>Lubuskie</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17,600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12,300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8</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834668023"/>
                  </a:ext>
                </a:extLst>
              </a:tr>
              <a:tr h="185905">
                <a:tc>
                  <a:txBody>
                    <a:bodyPr/>
                    <a:lstStyle/>
                    <a:p>
                      <a:pPr>
                        <a:lnSpc>
                          <a:spcPct val="107000"/>
                        </a:lnSpc>
                        <a:spcAft>
                          <a:spcPts val="800"/>
                        </a:spcAft>
                      </a:pPr>
                      <a:r>
                        <a:rPr lang="el-GR" sz="1200">
                          <a:effectLst/>
                        </a:rPr>
                        <a:t>Kujawsko-Pomorskie</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17,400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12,100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8</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225153772"/>
                  </a:ext>
                </a:extLst>
              </a:tr>
              <a:tr h="152883">
                <a:tc>
                  <a:txBody>
                    <a:bodyPr/>
                    <a:lstStyle/>
                    <a:p>
                      <a:pPr>
                        <a:lnSpc>
                          <a:spcPct val="107000"/>
                        </a:lnSpc>
                        <a:spcAft>
                          <a:spcPts val="800"/>
                        </a:spcAft>
                      </a:pPr>
                      <a:r>
                        <a:rPr lang="el-GR" sz="1200">
                          <a:effectLst/>
                        </a:rPr>
                        <a:t>Calabria</a:t>
                      </a:r>
                      <a:r>
                        <a:rPr lang="en-US" sz="1200">
                          <a:effectLst/>
                        </a:rPr>
                        <a:t> (IT)</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17,300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16,400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190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-18</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768133396"/>
                  </a:ext>
                </a:extLst>
              </a:tr>
              <a:tr h="152883">
                <a:tc>
                  <a:txBody>
                    <a:bodyPr/>
                    <a:lstStyle/>
                    <a:p>
                      <a:pPr>
                        <a:lnSpc>
                          <a:spcPct val="107000"/>
                        </a:lnSpc>
                        <a:spcAft>
                          <a:spcPts val="800"/>
                        </a:spcAft>
                      </a:pPr>
                      <a:r>
                        <a:rPr lang="el-GR" sz="1200">
                          <a:effectLst/>
                        </a:rPr>
                        <a:t>Kriti</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17,100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19,900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154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209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-55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969212216"/>
                  </a:ext>
                </a:extLst>
              </a:tr>
              <a:tr h="152883">
                <a:tc>
                  <a:txBody>
                    <a:bodyPr/>
                    <a:lstStyle/>
                    <a:p>
                      <a:pPr>
                        <a:lnSpc>
                          <a:spcPct val="107000"/>
                        </a:lnSpc>
                        <a:spcAft>
                          <a:spcPts val="800"/>
                        </a:spcAft>
                      </a:pPr>
                      <a:r>
                        <a:rPr lang="el-GR" sz="1200">
                          <a:effectLst/>
                        </a:rPr>
                        <a:t>Pest</a:t>
                      </a:r>
                      <a:r>
                        <a:rPr lang="en-US" sz="1200">
                          <a:effectLst/>
                        </a:rPr>
                        <a:t> (HU)</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17,100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13,500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206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-4</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483770087"/>
                  </a:ext>
                </a:extLst>
              </a:tr>
            </a:tbl>
          </a:graphicData>
        </a:graphic>
      </p:graphicFrame>
      <p:sp>
        <p:nvSpPr>
          <p:cNvPr id="4" name="Θέση ημερομηνίας 3">
            <a:extLst>
              <a:ext uri="{FF2B5EF4-FFF2-40B4-BE49-F238E27FC236}">
                <a16:creationId xmlns:a16="http://schemas.microsoft.com/office/drawing/2014/main" id="{C89FE3C3-42F8-48E0-AE3E-BE4184D6FEE0}"/>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B3AF8AE3-78ED-5D41-E558-0550096FADED}"/>
              </a:ext>
            </a:extLst>
          </p:cNvPr>
          <p:cNvSpPr>
            <a:spLocks noGrp="1"/>
          </p:cNvSpPr>
          <p:nvPr>
            <p:ph type="sldNum" sz="quarter" idx="12"/>
          </p:nvPr>
        </p:nvSpPr>
        <p:spPr/>
        <p:txBody>
          <a:bodyPr/>
          <a:lstStyle/>
          <a:p>
            <a:fld id="{0422F922-4DA1-4E02-8BB9-5948E49598FC}" type="slidenum">
              <a:rPr lang="el-GR" smtClean="0"/>
              <a:t>108</a:t>
            </a:fld>
            <a:endParaRPr lang="el-GR"/>
          </a:p>
        </p:txBody>
      </p:sp>
      <p:graphicFrame>
        <p:nvGraphicFramePr>
          <p:cNvPr id="9" name="Θέση περιεχομένου 5">
            <a:extLst>
              <a:ext uri="{FF2B5EF4-FFF2-40B4-BE49-F238E27FC236}">
                <a16:creationId xmlns:a16="http://schemas.microsoft.com/office/drawing/2014/main" id="{C3C42457-3A9D-295E-045A-CEF813840133}"/>
              </a:ext>
            </a:extLst>
          </p:cNvPr>
          <p:cNvGraphicFramePr>
            <a:graphicFrameLocks noGrp="1"/>
          </p:cNvGraphicFramePr>
          <p:nvPr>
            <p:ph idx="1"/>
            <p:extLst>
              <p:ext uri="{D42A27DB-BD31-4B8C-83A1-F6EECF244321}">
                <p14:modId xmlns:p14="http://schemas.microsoft.com/office/powerpoint/2010/main" val="374155471"/>
              </p:ext>
            </p:extLst>
          </p:nvPr>
        </p:nvGraphicFramePr>
        <p:xfrm>
          <a:off x="6892147" y="426818"/>
          <a:ext cx="5078751" cy="6271335"/>
        </p:xfrm>
        <a:graphic>
          <a:graphicData uri="http://schemas.openxmlformats.org/drawingml/2006/table">
            <a:tbl>
              <a:tblPr firstRow="1" firstCol="1" bandRow="1">
                <a:tableStyleId>{5C22544A-7EE6-4342-B048-85BDC9FD1C3A}</a:tableStyleId>
              </a:tblPr>
              <a:tblGrid>
                <a:gridCol w="2170671">
                  <a:extLst>
                    <a:ext uri="{9D8B030D-6E8A-4147-A177-3AD203B41FA5}">
                      <a16:colId xmlns:a16="http://schemas.microsoft.com/office/drawing/2014/main" val="4022185636"/>
                    </a:ext>
                  </a:extLst>
                </a:gridCol>
                <a:gridCol w="477764">
                  <a:extLst>
                    <a:ext uri="{9D8B030D-6E8A-4147-A177-3AD203B41FA5}">
                      <a16:colId xmlns:a16="http://schemas.microsoft.com/office/drawing/2014/main" val="4116013566"/>
                    </a:ext>
                  </a:extLst>
                </a:gridCol>
                <a:gridCol w="917502">
                  <a:extLst>
                    <a:ext uri="{9D8B030D-6E8A-4147-A177-3AD203B41FA5}">
                      <a16:colId xmlns:a16="http://schemas.microsoft.com/office/drawing/2014/main" val="2674337460"/>
                    </a:ext>
                  </a:extLst>
                </a:gridCol>
                <a:gridCol w="291156">
                  <a:extLst>
                    <a:ext uri="{9D8B030D-6E8A-4147-A177-3AD203B41FA5}">
                      <a16:colId xmlns:a16="http://schemas.microsoft.com/office/drawing/2014/main" val="3038584797"/>
                    </a:ext>
                  </a:extLst>
                </a:gridCol>
                <a:gridCol w="291155">
                  <a:extLst>
                    <a:ext uri="{9D8B030D-6E8A-4147-A177-3AD203B41FA5}">
                      <a16:colId xmlns:a16="http://schemas.microsoft.com/office/drawing/2014/main" val="4225753386"/>
                    </a:ext>
                  </a:extLst>
                </a:gridCol>
                <a:gridCol w="930503">
                  <a:extLst>
                    <a:ext uri="{9D8B030D-6E8A-4147-A177-3AD203B41FA5}">
                      <a16:colId xmlns:a16="http://schemas.microsoft.com/office/drawing/2014/main" val="3844822862"/>
                    </a:ext>
                  </a:extLst>
                </a:gridCol>
              </a:tblGrid>
              <a:tr h="156715">
                <a:tc>
                  <a:txBody>
                    <a:bodyPr/>
                    <a:lstStyle/>
                    <a:p>
                      <a:pPr>
                        <a:lnSpc>
                          <a:spcPct val="107000"/>
                        </a:lnSpc>
                        <a:spcAft>
                          <a:spcPts val="800"/>
                        </a:spcAft>
                      </a:pPr>
                      <a:r>
                        <a:rPr lang="el-GR" sz="1200" dirty="0" err="1">
                          <a:effectLst/>
                        </a:rPr>
                        <a:t>Opolskie</a:t>
                      </a:r>
                      <a:r>
                        <a:rPr lang="en-US" sz="1200" dirty="0">
                          <a:effectLst/>
                        </a:rPr>
                        <a:t> (PL)</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dirty="0">
                          <a:effectLst/>
                        </a:rPr>
                        <a:t>17,000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dirty="0">
                          <a:effectLst/>
                        </a:rPr>
                        <a:t>11,800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dirty="0">
                          <a:effectLst/>
                        </a:rPr>
                        <a:t>217</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dirty="0">
                          <a:effectLst/>
                        </a:rPr>
                        <a:t>211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6</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720632324"/>
                  </a:ext>
                </a:extLst>
              </a:tr>
              <a:tr h="156715">
                <a:tc>
                  <a:txBody>
                    <a:bodyPr/>
                    <a:lstStyle/>
                    <a:p>
                      <a:pPr>
                        <a:lnSpc>
                          <a:spcPct val="107000"/>
                        </a:lnSpc>
                        <a:spcAft>
                          <a:spcPts val="800"/>
                        </a:spcAft>
                      </a:pPr>
                      <a:r>
                        <a:rPr lang="el-GR" sz="1200" dirty="0" err="1">
                          <a:effectLst/>
                        </a:rPr>
                        <a:t>Stredné</a:t>
                      </a:r>
                      <a:r>
                        <a:rPr lang="el-GR" sz="1200" dirty="0">
                          <a:effectLst/>
                        </a:rPr>
                        <a:t> </a:t>
                      </a:r>
                      <a:r>
                        <a:rPr lang="el-GR" sz="1200" dirty="0" err="1">
                          <a:effectLst/>
                        </a:rPr>
                        <a:t>Slovensko</a:t>
                      </a:r>
                      <a:r>
                        <a:rPr lang="en-US" sz="1200" dirty="0">
                          <a:effectLst/>
                        </a:rPr>
                        <a:t> (SK)</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16,900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13,800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205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-7</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896165326"/>
                  </a:ext>
                </a:extLst>
              </a:tr>
              <a:tr h="156715">
                <a:tc>
                  <a:txBody>
                    <a:bodyPr/>
                    <a:lstStyle/>
                    <a:p>
                      <a:pPr>
                        <a:lnSpc>
                          <a:spcPct val="107000"/>
                        </a:lnSpc>
                        <a:spcAft>
                          <a:spcPts val="800"/>
                        </a:spcAft>
                      </a:pPr>
                      <a:r>
                        <a:rPr lang="el-GR" sz="1200" dirty="0" err="1">
                          <a:effectLst/>
                        </a:rPr>
                        <a:t>Peloponnisos</a:t>
                      </a:r>
                      <a:r>
                        <a:rPr lang="en-US" sz="1200" dirty="0">
                          <a:effectLst/>
                        </a:rPr>
                        <a:t> (GR)</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16,800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18,100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174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-39</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634809334"/>
                  </a:ext>
                </a:extLst>
              </a:tr>
              <a:tr h="156715">
                <a:tc>
                  <a:txBody>
                    <a:bodyPr/>
                    <a:lstStyle/>
                    <a:p>
                      <a:pPr>
                        <a:lnSpc>
                          <a:spcPct val="107000"/>
                        </a:lnSpc>
                        <a:spcAft>
                          <a:spcPts val="800"/>
                        </a:spcAft>
                      </a:pPr>
                      <a:r>
                        <a:rPr lang="el-GR" sz="1200" dirty="0" err="1">
                          <a:effectLst/>
                        </a:rPr>
                        <a:t>Sud</a:t>
                      </a:r>
                      <a:r>
                        <a:rPr lang="el-GR" sz="1200" dirty="0">
                          <a:effectLst/>
                        </a:rPr>
                        <a:t>-Est</a:t>
                      </a:r>
                      <a:r>
                        <a:rPr lang="en-US" sz="1200" dirty="0">
                          <a:effectLst/>
                        </a:rPr>
                        <a:t> (RO)</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16,500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9,700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19</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030606019"/>
                  </a:ext>
                </a:extLst>
              </a:tr>
              <a:tr h="311174">
                <a:tc>
                  <a:txBody>
                    <a:bodyPr/>
                    <a:lstStyle/>
                    <a:p>
                      <a:pPr>
                        <a:lnSpc>
                          <a:spcPct val="107000"/>
                        </a:lnSpc>
                        <a:spcAft>
                          <a:spcPts val="800"/>
                        </a:spcAft>
                      </a:pPr>
                      <a:r>
                        <a:rPr lang="el-GR" sz="1200" dirty="0" err="1">
                          <a:effectLst/>
                        </a:rPr>
                        <a:t>Kentriki</a:t>
                      </a:r>
                      <a:r>
                        <a:rPr lang="el-GR" sz="1200" dirty="0">
                          <a:effectLst/>
                        </a:rPr>
                        <a:t> </a:t>
                      </a:r>
                      <a:r>
                        <a:rPr lang="el-GR" sz="1200" dirty="0" err="1">
                          <a:effectLst/>
                        </a:rPr>
                        <a:t>Makedonia</a:t>
                      </a:r>
                      <a:r>
                        <a:rPr lang="en-US" sz="1200" dirty="0">
                          <a:effectLst/>
                        </a:rPr>
                        <a:t> (GR)</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18,100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175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-40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215302577"/>
                  </a:ext>
                </a:extLst>
              </a:tr>
              <a:tr h="156715">
                <a:tc>
                  <a:txBody>
                    <a:bodyPr/>
                    <a:lstStyle/>
                    <a:p>
                      <a:pPr>
                        <a:lnSpc>
                          <a:spcPct val="107000"/>
                        </a:lnSpc>
                        <a:spcAft>
                          <a:spcPts val="800"/>
                        </a:spcAft>
                      </a:pPr>
                      <a:r>
                        <a:rPr lang="el-GR" sz="1200" dirty="0" err="1">
                          <a:effectLst/>
                        </a:rPr>
                        <a:t>Dél-Alföld</a:t>
                      </a:r>
                      <a:r>
                        <a:rPr lang="en-US" sz="1200" dirty="0">
                          <a:effectLst/>
                        </a:rPr>
                        <a:t> (HU)</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10,500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54483155"/>
                  </a:ext>
                </a:extLst>
              </a:tr>
              <a:tr h="156715">
                <a:tc>
                  <a:txBody>
                    <a:bodyPr/>
                    <a:lstStyle/>
                    <a:p>
                      <a:pPr>
                        <a:lnSpc>
                          <a:spcPct val="107000"/>
                        </a:lnSpc>
                        <a:spcAft>
                          <a:spcPts val="800"/>
                        </a:spcAft>
                      </a:pPr>
                      <a:r>
                        <a:rPr lang="el-GR" sz="1200" dirty="0" err="1">
                          <a:effectLst/>
                        </a:rPr>
                        <a:t>Swietokrzyskie</a:t>
                      </a:r>
                      <a:r>
                        <a:rPr lang="en-US" sz="1200" dirty="0">
                          <a:effectLst/>
                        </a:rPr>
                        <a:t> (PL)</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11,400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640722315"/>
                  </a:ext>
                </a:extLst>
              </a:tr>
              <a:tr h="156715">
                <a:tc>
                  <a:txBody>
                    <a:bodyPr/>
                    <a:lstStyle/>
                    <a:p>
                      <a:pPr>
                        <a:lnSpc>
                          <a:spcPct val="107000"/>
                        </a:lnSpc>
                        <a:spcAft>
                          <a:spcPts val="800"/>
                        </a:spcAft>
                      </a:pPr>
                      <a:r>
                        <a:rPr lang="el-GR" sz="1200" dirty="0" err="1">
                          <a:effectLst/>
                        </a:rPr>
                        <a:t>Sud</a:t>
                      </a:r>
                      <a:r>
                        <a:rPr lang="el-GR" sz="1200" dirty="0">
                          <a:effectLst/>
                        </a:rPr>
                        <a:t> – </a:t>
                      </a:r>
                      <a:r>
                        <a:rPr lang="el-GR" sz="1200" dirty="0" err="1">
                          <a:effectLst/>
                        </a:rPr>
                        <a:t>Muntenia</a:t>
                      </a:r>
                      <a:r>
                        <a:rPr lang="en-US" sz="1200" dirty="0">
                          <a:effectLst/>
                        </a:rPr>
                        <a:t> (RO)</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10,300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419048715"/>
                  </a:ext>
                </a:extLst>
              </a:tr>
              <a:tr h="201672">
                <a:tc>
                  <a:txBody>
                    <a:bodyPr/>
                    <a:lstStyle/>
                    <a:p>
                      <a:pPr>
                        <a:lnSpc>
                          <a:spcPct val="107000"/>
                        </a:lnSpc>
                        <a:spcAft>
                          <a:spcPts val="800"/>
                        </a:spcAft>
                      </a:pPr>
                      <a:r>
                        <a:rPr lang="el-GR" sz="1200" dirty="0" err="1">
                          <a:effectLst/>
                        </a:rPr>
                        <a:t>Sjeverna</a:t>
                      </a:r>
                      <a:r>
                        <a:rPr lang="el-GR" sz="1200" dirty="0">
                          <a:effectLst/>
                        </a:rPr>
                        <a:t> </a:t>
                      </a:r>
                      <a:r>
                        <a:rPr lang="el-GR" sz="1200" dirty="0" err="1">
                          <a:effectLst/>
                        </a:rPr>
                        <a:t>Hrvatska</a:t>
                      </a:r>
                      <a:r>
                        <a:rPr lang="en-US" sz="1200" dirty="0">
                          <a:effectLst/>
                        </a:rPr>
                        <a:t> (HR)</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11,800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219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520411999"/>
                  </a:ext>
                </a:extLst>
              </a:tr>
              <a:tr h="156715">
                <a:tc>
                  <a:txBody>
                    <a:bodyPr/>
                    <a:lstStyle/>
                    <a:p>
                      <a:pPr>
                        <a:lnSpc>
                          <a:spcPct val="107000"/>
                        </a:lnSpc>
                        <a:spcAft>
                          <a:spcPts val="800"/>
                        </a:spcAft>
                      </a:pPr>
                      <a:r>
                        <a:rPr lang="el-GR" sz="1200" dirty="0" err="1">
                          <a:effectLst/>
                        </a:rPr>
                        <a:t>Podlaskie</a:t>
                      </a:r>
                      <a:r>
                        <a:rPr lang="en-US" sz="1200" dirty="0">
                          <a:effectLst/>
                        </a:rPr>
                        <a:t> (PL)</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dirty="0">
                          <a:effectLst/>
                        </a:rPr>
                        <a:t>15,400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dirty="0">
                          <a:effectLst/>
                        </a:rPr>
                        <a:t>10,600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dirty="0">
                          <a:effectLst/>
                        </a:rPr>
                        <a:t>226</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dirty="0">
                          <a:effectLst/>
                        </a:rPr>
                        <a:t>220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6</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78532918"/>
                  </a:ext>
                </a:extLst>
              </a:tr>
              <a:tr h="156715">
                <a:tc>
                  <a:txBody>
                    <a:bodyPr/>
                    <a:lstStyle/>
                    <a:p>
                      <a:pPr>
                        <a:lnSpc>
                          <a:spcPct val="107000"/>
                        </a:lnSpc>
                        <a:spcAft>
                          <a:spcPts val="800"/>
                        </a:spcAft>
                      </a:pPr>
                      <a:r>
                        <a:rPr lang="el-GR" sz="1200">
                          <a:effectLst/>
                        </a:rPr>
                        <a:t>Sud-Vest Oltenia</a:t>
                      </a:r>
                      <a:r>
                        <a:rPr lang="en-US" sz="1200">
                          <a:effectLst/>
                        </a:rPr>
                        <a:t> (RO)</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9,100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14</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952190404"/>
                  </a:ext>
                </a:extLst>
              </a:tr>
              <a:tr h="244325">
                <a:tc>
                  <a:txBody>
                    <a:bodyPr/>
                    <a:lstStyle/>
                    <a:p>
                      <a:pPr>
                        <a:lnSpc>
                          <a:spcPct val="107000"/>
                        </a:lnSpc>
                        <a:spcAft>
                          <a:spcPts val="800"/>
                        </a:spcAft>
                      </a:pPr>
                      <a:r>
                        <a:rPr lang="el-GR" sz="1200">
                          <a:effectLst/>
                        </a:rPr>
                        <a:t>Východné Slovensko</a:t>
                      </a:r>
                      <a:r>
                        <a:rPr lang="en-US" sz="1200">
                          <a:effectLst/>
                        </a:rPr>
                        <a:t> (SK)</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11,700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-3</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790301256"/>
                  </a:ext>
                </a:extLst>
              </a:tr>
              <a:tr h="190603">
                <a:tc>
                  <a:txBody>
                    <a:bodyPr/>
                    <a:lstStyle/>
                    <a:p>
                      <a:pPr>
                        <a:lnSpc>
                          <a:spcPct val="107000"/>
                        </a:lnSpc>
                        <a:spcAft>
                          <a:spcPts val="800"/>
                        </a:spcAft>
                      </a:pPr>
                      <a:r>
                        <a:rPr lang="el-GR" sz="1200">
                          <a:effectLst/>
                        </a:rPr>
                        <a:t>Thessalia</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17,000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182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a:t>
                      </a:r>
                      <a:r>
                        <a:rPr lang="el-GR" sz="1200" dirty="0">
                          <a:effectLst/>
                        </a:rPr>
                        <a:t>-41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391045910"/>
                  </a:ext>
                </a:extLst>
              </a:tr>
              <a:tr h="216781">
                <a:tc>
                  <a:txBody>
                    <a:bodyPr/>
                    <a:lstStyle/>
                    <a:p>
                      <a:pPr>
                        <a:lnSpc>
                          <a:spcPct val="107000"/>
                        </a:lnSpc>
                        <a:spcAft>
                          <a:spcPts val="800"/>
                        </a:spcAft>
                      </a:pPr>
                      <a:r>
                        <a:rPr lang="el-GR" sz="1200">
                          <a:effectLst/>
                        </a:rPr>
                        <a:t>Podkarpackie</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10,200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n-US" sz="1200" dirty="0">
                          <a:effectLst/>
                        </a:rPr>
                        <a:t>               6</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4064497305"/>
                  </a:ext>
                </a:extLst>
              </a:tr>
              <a:tr h="156715">
                <a:tc>
                  <a:txBody>
                    <a:bodyPr/>
                    <a:lstStyle/>
                    <a:p>
                      <a:pPr>
                        <a:lnSpc>
                          <a:spcPct val="107000"/>
                        </a:lnSpc>
                        <a:spcAft>
                          <a:spcPts val="800"/>
                        </a:spcAft>
                      </a:pPr>
                      <a:r>
                        <a:rPr lang="el-GR" sz="1200">
                          <a:effectLst/>
                        </a:rPr>
                        <a:t>Dél-Dunántúl</a:t>
                      </a:r>
                      <a:r>
                        <a:rPr lang="en-US" sz="1200">
                          <a:effectLst/>
                        </a:rPr>
                        <a:t> (HU)</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15,000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10,700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946589207"/>
                  </a:ext>
                </a:extLst>
              </a:tr>
              <a:tr h="242318">
                <a:tc>
                  <a:txBody>
                    <a:bodyPr/>
                    <a:lstStyle/>
                    <a:p>
                      <a:pPr>
                        <a:lnSpc>
                          <a:spcPct val="107000"/>
                        </a:lnSpc>
                        <a:spcAft>
                          <a:spcPts val="800"/>
                        </a:spcAft>
                      </a:pPr>
                      <a:r>
                        <a:rPr lang="el-GR" sz="1200">
                          <a:effectLst/>
                        </a:rPr>
                        <a:t>Észak-Magyarország</a:t>
                      </a:r>
                      <a:r>
                        <a:rPr lang="en-US" sz="1200">
                          <a:effectLst/>
                        </a:rPr>
                        <a:t> (HU)</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14,900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9,200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8</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217153487"/>
                  </a:ext>
                </a:extLst>
              </a:tr>
              <a:tr h="153086">
                <a:tc>
                  <a:txBody>
                    <a:bodyPr/>
                    <a:lstStyle/>
                    <a:p>
                      <a:pPr>
                        <a:lnSpc>
                          <a:spcPct val="107000"/>
                        </a:lnSpc>
                        <a:spcAft>
                          <a:spcPts val="800"/>
                        </a:spcAft>
                      </a:pPr>
                      <a:r>
                        <a:rPr lang="el-GR" sz="1200">
                          <a:effectLst/>
                        </a:rPr>
                        <a:t>Warminsko-Mazurskie</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14,800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dirty="0">
                          <a:effectLst/>
                        </a:rPr>
                        <a:t>10,600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320605461"/>
                  </a:ext>
                </a:extLst>
              </a:tr>
              <a:tr h="156715">
                <a:tc>
                  <a:txBody>
                    <a:bodyPr/>
                    <a:lstStyle/>
                    <a:p>
                      <a:pPr>
                        <a:lnSpc>
                          <a:spcPct val="107000"/>
                        </a:lnSpc>
                        <a:spcAft>
                          <a:spcPts val="800"/>
                        </a:spcAft>
                      </a:pPr>
                      <a:r>
                        <a:rPr lang="el-GR" sz="1200">
                          <a:effectLst/>
                        </a:rPr>
                        <a:t>Dytiki Ellada</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14,500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16,900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185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-43</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721953744"/>
                  </a:ext>
                </a:extLst>
              </a:tr>
              <a:tr h="156715">
                <a:tc>
                  <a:txBody>
                    <a:bodyPr/>
                    <a:lstStyle/>
                    <a:p>
                      <a:pPr>
                        <a:lnSpc>
                          <a:spcPct val="107000"/>
                        </a:lnSpc>
                        <a:spcAft>
                          <a:spcPts val="800"/>
                        </a:spcAft>
                      </a:pPr>
                      <a:r>
                        <a:rPr lang="el-GR" sz="1200">
                          <a:effectLst/>
                        </a:rPr>
                        <a:t>Lubelskie</a:t>
                      </a:r>
                      <a:r>
                        <a:rPr lang="en-US" sz="1200">
                          <a:effectLst/>
                        </a:rPr>
                        <a:t> (PL)</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14,500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9,900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229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572698431"/>
                  </a:ext>
                </a:extLst>
              </a:tr>
              <a:tr h="156715">
                <a:tc>
                  <a:txBody>
                    <a:bodyPr/>
                    <a:lstStyle/>
                    <a:p>
                      <a:pPr>
                        <a:lnSpc>
                          <a:spcPct val="107000"/>
                        </a:lnSpc>
                        <a:spcAft>
                          <a:spcPts val="800"/>
                        </a:spcAft>
                      </a:pPr>
                      <a:r>
                        <a:rPr lang="el-GR" sz="1200">
                          <a:effectLst/>
                        </a:rPr>
                        <a:t>Ipeiros</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14,100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15,600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dirty="0">
                          <a:effectLst/>
                        </a:rPr>
                        <a:t>198</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dirty="0">
                          <a:effectLst/>
                        </a:rPr>
                        <a:t>230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l-GR" sz="1200" dirty="0">
                          <a:effectLst/>
                        </a:rPr>
                        <a:t>-32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231406041"/>
                  </a:ext>
                </a:extLst>
              </a:tr>
              <a:tr h="156715">
                <a:tc>
                  <a:txBody>
                    <a:bodyPr/>
                    <a:lstStyle/>
                    <a:p>
                      <a:pPr>
                        <a:lnSpc>
                          <a:spcPct val="107000"/>
                        </a:lnSpc>
                        <a:spcAft>
                          <a:spcPts val="800"/>
                        </a:spcAft>
                      </a:pPr>
                      <a:r>
                        <a:rPr lang="el-GR" sz="1200">
                          <a:effectLst/>
                        </a:rPr>
                        <a:t>Guyane</a:t>
                      </a:r>
                      <a:r>
                        <a:rPr lang="en-US" sz="1200">
                          <a:effectLst/>
                        </a:rPr>
                        <a:t> (FR)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13,900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12,500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213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l-GR" sz="1200" dirty="0">
                          <a:effectLst/>
                        </a:rPr>
                        <a:t>-18</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862169296"/>
                  </a:ext>
                </a:extLst>
              </a:tr>
              <a:tr h="156715">
                <a:tc>
                  <a:txBody>
                    <a:bodyPr/>
                    <a:lstStyle/>
                    <a:p>
                      <a:pPr>
                        <a:lnSpc>
                          <a:spcPct val="107000"/>
                        </a:lnSpc>
                        <a:spcAft>
                          <a:spcPts val="800"/>
                        </a:spcAft>
                      </a:pPr>
                      <a:r>
                        <a:rPr lang="el-GR" sz="1200">
                          <a:effectLst/>
                        </a:rPr>
                        <a:t>Észak-Alföld</a:t>
                      </a:r>
                      <a:r>
                        <a:rPr lang="en-US" sz="1200">
                          <a:effectLst/>
                        </a:rPr>
                        <a:t> (HU)</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13,900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9,900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783869478"/>
                  </a:ext>
                </a:extLst>
              </a:tr>
              <a:tr h="184942">
                <a:tc>
                  <a:txBody>
                    <a:bodyPr/>
                    <a:lstStyle/>
                    <a:p>
                      <a:pPr>
                        <a:lnSpc>
                          <a:spcPct val="107000"/>
                        </a:lnSpc>
                        <a:spcAft>
                          <a:spcPts val="800"/>
                        </a:spcAft>
                      </a:pPr>
                      <a:r>
                        <a:rPr lang="el-GR" sz="1200">
                          <a:effectLst/>
                        </a:rPr>
                        <a:t>Anatoliki Makedonia, Thraki</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13,800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16,400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191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233</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-42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24129919"/>
                  </a:ext>
                </a:extLst>
              </a:tr>
              <a:tr h="156715">
                <a:tc>
                  <a:txBody>
                    <a:bodyPr/>
                    <a:lstStyle/>
                    <a:p>
                      <a:pPr>
                        <a:lnSpc>
                          <a:spcPct val="107000"/>
                        </a:lnSpc>
                        <a:spcAft>
                          <a:spcPts val="800"/>
                        </a:spcAft>
                      </a:pPr>
                      <a:r>
                        <a:rPr lang="el-GR" sz="1200">
                          <a:effectLst/>
                        </a:rPr>
                        <a:t>Voreio Aigaio</a:t>
                      </a:r>
                      <a:r>
                        <a:rPr lang="en-US" sz="1200">
                          <a:effectLst/>
                        </a:rPr>
                        <a:t> (GR)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13,700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18,200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171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234</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-63</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462971826"/>
                  </a:ext>
                </a:extLst>
              </a:tr>
              <a:tr h="156715">
                <a:tc>
                  <a:txBody>
                    <a:bodyPr/>
                    <a:lstStyle/>
                    <a:p>
                      <a:pPr>
                        <a:lnSpc>
                          <a:spcPct val="107000"/>
                        </a:lnSpc>
                        <a:spcAft>
                          <a:spcPts val="800"/>
                        </a:spcAft>
                      </a:pPr>
                      <a:r>
                        <a:rPr lang="el-GR" sz="1200">
                          <a:effectLst/>
                        </a:rPr>
                        <a:t>Yugoiztochen</a:t>
                      </a:r>
                      <a:r>
                        <a:rPr lang="en-US" sz="1200">
                          <a:effectLst/>
                        </a:rPr>
                        <a:t> (BG)</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12,800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8,800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662817921"/>
                  </a:ext>
                </a:extLst>
              </a:tr>
              <a:tr h="156715">
                <a:tc>
                  <a:txBody>
                    <a:bodyPr/>
                    <a:lstStyle/>
                    <a:p>
                      <a:pPr>
                        <a:lnSpc>
                          <a:spcPct val="107000"/>
                        </a:lnSpc>
                        <a:spcAft>
                          <a:spcPts val="800"/>
                        </a:spcAft>
                      </a:pPr>
                      <a:r>
                        <a:rPr lang="el-GR" sz="1200">
                          <a:effectLst/>
                        </a:rPr>
                        <a:t>Severoiztochen</a:t>
                      </a:r>
                      <a:r>
                        <a:rPr lang="en-US" sz="1200">
                          <a:effectLst/>
                        </a:rPr>
                        <a:t> (BG)</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12,500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8,700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236</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428374268"/>
                  </a:ext>
                </a:extLst>
              </a:tr>
              <a:tr h="156715">
                <a:tc>
                  <a:txBody>
                    <a:bodyPr/>
                    <a:lstStyle/>
                    <a:p>
                      <a:pPr>
                        <a:lnSpc>
                          <a:spcPct val="107000"/>
                        </a:lnSpc>
                        <a:spcAft>
                          <a:spcPts val="800"/>
                        </a:spcAft>
                      </a:pPr>
                      <a:r>
                        <a:rPr lang="el-GR" sz="1200">
                          <a:effectLst/>
                        </a:rPr>
                        <a:t>Nord-Est</a:t>
                      </a:r>
                      <a:r>
                        <a:rPr lang="en-US" sz="1200">
                          <a:effectLst/>
                        </a:rPr>
                        <a:t> (RO)</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12,500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7,400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238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237</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2446901216"/>
                  </a:ext>
                </a:extLst>
              </a:tr>
              <a:tr h="171212">
                <a:tc>
                  <a:txBody>
                    <a:bodyPr/>
                    <a:lstStyle/>
                    <a:p>
                      <a:pPr>
                        <a:lnSpc>
                          <a:spcPct val="107000"/>
                        </a:lnSpc>
                        <a:spcAft>
                          <a:spcPts val="800"/>
                        </a:spcAft>
                      </a:pPr>
                      <a:r>
                        <a:rPr lang="el-GR" sz="1200">
                          <a:effectLst/>
                        </a:rPr>
                        <a:t>Panonska Hrvatska</a:t>
                      </a:r>
                      <a:r>
                        <a:rPr lang="en-US" sz="1200">
                          <a:effectLst/>
                        </a:rPr>
                        <a:t> (HR)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12,200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10,700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225</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238</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l-GR" sz="1200" dirty="0">
                          <a:effectLst/>
                        </a:rPr>
                        <a:t>-13</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4030674218"/>
                  </a:ext>
                </a:extLst>
              </a:tr>
              <a:tr h="161694">
                <a:tc>
                  <a:txBody>
                    <a:bodyPr/>
                    <a:lstStyle/>
                    <a:p>
                      <a:pPr>
                        <a:lnSpc>
                          <a:spcPct val="107000"/>
                        </a:lnSpc>
                        <a:spcAft>
                          <a:spcPts val="800"/>
                        </a:spcAft>
                      </a:pPr>
                      <a:r>
                        <a:rPr lang="el-GR" sz="1200">
                          <a:effectLst/>
                        </a:rPr>
                        <a:t>Yuzhen tsentralen</a:t>
                      </a:r>
                      <a:r>
                        <a:rPr lang="en-US" sz="1200">
                          <a:effectLst/>
                        </a:rPr>
                        <a:t> (BG)</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11,000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7,400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l-GR" sz="1200">
                          <a:effectLst/>
                        </a:rPr>
                        <a:t>239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l-GR" sz="1200">
                          <a:effectLst/>
                        </a:rPr>
                        <a:t>239</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927975831"/>
                  </a:ext>
                </a:extLst>
              </a:tr>
              <a:tr h="187687">
                <a:tc>
                  <a:txBody>
                    <a:bodyPr/>
                    <a:lstStyle/>
                    <a:p>
                      <a:pPr>
                        <a:lnSpc>
                          <a:spcPct val="107000"/>
                        </a:lnSpc>
                        <a:spcAft>
                          <a:spcPts val="800"/>
                        </a:spcAft>
                      </a:pPr>
                      <a:r>
                        <a:rPr lang="el-GR" sz="1200">
                          <a:effectLst/>
                        </a:rPr>
                        <a:t>Severen tsentralen</a:t>
                      </a:r>
                      <a:r>
                        <a:rPr lang="en-US" sz="1200">
                          <a:effectLst/>
                        </a:rPr>
                        <a:t> (BG)</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10,700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7,100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l-GR" sz="1200">
                          <a:effectLst/>
                        </a:rPr>
                        <a:t>240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l-GR" sz="1200">
                          <a:effectLst/>
                        </a:rPr>
                        <a:t>240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4046478916"/>
                  </a:ext>
                </a:extLst>
              </a:tr>
              <a:tr h="156715">
                <a:tc>
                  <a:txBody>
                    <a:bodyPr/>
                    <a:lstStyle/>
                    <a:p>
                      <a:pPr>
                        <a:lnSpc>
                          <a:spcPct val="107000"/>
                        </a:lnSpc>
                        <a:spcAft>
                          <a:spcPts val="800"/>
                        </a:spcAft>
                      </a:pPr>
                      <a:r>
                        <a:rPr lang="el-GR" sz="1200">
                          <a:effectLst/>
                        </a:rPr>
                        <a:t>Severozapaden</a:t>
                      </a:r>
                      <a:r>
                        <a:rPr lang="en-US" sz="1200">
                          <a:effectLst/>
                        </a:rPr>
                        <a:t> (BG)</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10,300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6,600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l-GR" sz="1200">
                          <a:effectLst/>
                        </a:rPr>
                        <a:t>241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l-GR" sz="1200">
                          <a:effectLst/>
                        </a:rPr>
                        <a:t>241</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3629430051"/>
                  </a:ext>
                </a:extLst>
              </a:tr>
              <a:tr h="156715">
                <a:tc>
                  <a:txBody>
                    <a:bodyPr/>
                    <a:lstStyle/>
                    <a:p>
                      <a:pPr>
                        <a:lnSpc>
                          <a:spcPct val="107000"/>
                        </a:lnSpc>
                        <a:spcAft>
                          <a:spcPts val="800"/>
                        </a:spcAft>
                      </a:pPr>
                      <a:r>
                        <a:rPr lang="el-GR" sz="1200">
                          <a:effectLst/>
                        </a:rPr>
                        <a:t>Mayotte</a:t>
                      </a:r>
                      <a:r>
                        <a:rPr lang="en-US" sz="1200">
                          <a:effectLst/>
                        </a:rPr>
                        <a:t> (FR)</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nSpc>
                          <a:spcPct val="107000"/>
                        </a:lnSpc>
                        <a:spcAft>
                          <a:spcPts val="800"/>
                        </a:spcAft>
                      </a:pPr>
                      <a:r>
                        <a:rPr lang="el-GR" sz="1200">
                          <a:effectLst/>
                        </a:rPr>
                        <a:t>8,400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r">
                        <a:lnSpc>
                          <a:spcPct val="107000"/>
                        </a:lnSpc>
                        <a:spcAft>
                          <a:spcPts val="800"/>
                        </a:spcAft>
                      </a:pPr>
                      <a:r>
                        <a:rPr lang="en-US" sz="1200">
                          <a:effectLst/>
                        </a:rPr>
                        <a:t>5,900</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r">
                        <a:lnSpc>
                          <a:spcPct val="107000"/>
                        </a:lnSpc>
                        <a:spcAft>
                          <a:spcPts val="800"/>
                        </a:spcAft>
                      </a:pPr>
                      <a:r>
                        <a:rPr lang="en-US" sz="1200">
                          <a:effectLst/>
                        </a:rPr>
                        <a:t>242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tc>
                <a:tc>
                  <a:txBody>
                    <a:bodyPr/>
                    <a:lstStyle/>
                    <a:p>
                      <a:pPr algn="ctr">
                        <a:lnSpc>
                          <a:spcPct val="107000"/>
                        </a:lnSpc>
                        <a:spcAft>
                          <a:spcPts val="800"/>
                        </a:spcAft>
                      </a:pPr>
                      <a:r>
                        <a:rPr lang="el-GR" sz="1200">
                          <a:effectLst/>
                        </a:rPr>
                        <a:t>242</a:t>
                      </a:r>
                      <a:endParaRPr lang="el-GR" sz="120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ctr"/>
                </a:tc>
                <a:tc>
                  <a:txBody>
                    <a:bodyPr/>
                    <a:lstStyle/>
                    <a:p>
                      <a:pPr algn="ctr">
                        <a:lnSpc>
                          <a:spcPct val="107000"/>
                        </a:lnSpc>
                        <a:spcAft>
                          <a:spcPts val="800"/>
                        </a:spcAft>
                      </a:pPr>
                      <a:r>
                        <a:rPr lang="en-US" sz="1200" dirty="0">
                          <a:effectLst/>
                        </a:rPr>
                        <a:t>   </a:t>
                      </a:r>
                      <a:r>
                        <a:rPr lang="el-GR" sz="1200" dirty="0">
                          <a:effectLst/>
                        </a:rPr>
                        <a:t>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186" marR="18186" marT="0" marB="0" anchor="b"/>
                </a:tc>
                <a:extLst>
                  <a:ext uri="{0D108BD9-81ED-4DB2-BD59-A6C34878D82A}">
                    <a16:rowId xmlns:a16="http://schemas.microsoft.com/office/drawing/2014/main" val="1725403214"/>
                  </a:ext>
                </a:extLst>
              </a:tr>
            </a:tbl>
          </a:graphicData>
        </a:graphic>
      </p:graphicFrame>
    </p:spTree>
    <p:extLst>
      <p:ext uri="{BB962C8B-B14F-4D97-AF65-F5344CB8AC3E}">
        <p14:creationId xmlns:p14="http://schemas.microsoft.com/office/powerpoint/2010/main" val="38291730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008029-37C2-06FF-7673-7CCCD9F1E74D}"/>
              </a:ext>
            </a:extLst>
          </p:cNvPr>
          <p:cNvSpPr>
            <a:spLocks noGrp="1"/>
          </p:cNvSpPr>
          <p:nvPr>
            <p:ph type="title"/>
          </p:nvPr>
        </p:nvSpPr>
        <p:spPr>
          <a:xfrm>
            <a:off x="5881370" y="286603"/>
            <a:ext cx="5274310" cy="1450757"/>
          </a:xfrm>
        </p:spPr>
        <p:txBody>
          <a:bodyPr/>
          <a:lstStyle/>
          <a:p>
            <a:r>
              <a:rPr lang="el-GR" dirty="0"/>
              <a:t>Οι 38 Γερμανικές περιφέρειες</a:t>
            </a:r>
          </a:p>
        </p:txBody>
      </p:sp>
      <p:sp>
        <p:nvSpPr>
          <p:cNvPr id="3" name="Θέση περιεχομένου 2">
            <a:extLst>
              <a:ext uri="{FF2B5EF4-FFF2-40B4-BE49-F238E27FC236}">
                <a16:creationId xmlns:a16="http://schemas.microsoft.com/office/drawing/2014/main" id="{D1B1457E-ED36-7BE2-4BC7-8CBF874FFB74}"/>
              </a:ext>
            </a:extLst>
          </p:cNvPr>
          <p:cNvSpPr>
            <a:spLocks noGrp="1"/>
          </p:cNvSpPr>
          <p:nvPr>
            <p:ph idx="1"/>
          </p:nvPr>
        </p:nvSpPr>
        <p:spPr>
          <a:xfrm>
            <a:off x="5412906" y="1845734"/>
            <a:ext cx="5742774" cy="4023360"/>
          </a:xfrm>
        </p:spPr>
        <p:txBody>
          <a:bodyPr/>
          <a:lstStyle/>
          <a:p>
            <a:r>
              <a:rPr lang="el-GR" dirty="0"/>
              <a:t>20 από τις 61 πιο αναπτυγμένες περιφέρειες είναι Γερμανικές (ένα-τρίτο!)</a:t>
            </a:r>
          </a:p>
          <a:p>
            <a:r>
              <a:rPr lang="el-GR" dirty="0"/>
              <a:t>13 από αυτές περιλαμβάνονται μεταξύ της 30</a:t>
            </a:r>
            <a:r>
              <a:rPr lang="el-GR" baseline="30000" dirty="0"/>
              <a:t>ης</a:t>
            </a:r>
            <a:r>
              <a:rPr lang="el-GR" dirty="0"/>
              <a:t> και της 61</a:t>
            </a:r>
            <a:r>
              <a:rPr lang="el-GR" baseline="30000" dirty="0"/>
              <a:t>ης</a:t>
            </a:r>
            <a:r>
              <a:rPr lang="el-GR" dirty="0"/>
              <a:t> περιφέρειας</a:t>
            </a:r>
          </a:p>
          <a:p>
            <a:endParaRPr lang="el-GR" dirty="0"/>
          </a:p>
          <a:p>
            <a:endParaRPr lang="el-GR" dirty="0"/>
          </a:p>
          <a:p>
            <a:endParaRPr lang="el-GR" dirty="0"/>
          </a:p>
        </p:txBody>
      </p:sp>
      <p:sp>
        <p:nvSpPr>
          <p:cNvPr id="4" name="Θέση ημερομηνίας 3">
            <a:extLst>
              <a:ext uri="{FF2B5EF4-FFF2-40B4-BE49-F238E27FC236}">
                <a16:creationId xmlns:a16="http://schemas.microsoft.com/office/drawing/2014/main" id="{9A7F344D-CBDC-965D-F3EF-815427907C87}"/>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8A9E1B5C-19BE-B1E0-2F88-9D05F1D95D5C}"/>
              </a:ext>
            </a:extLst>
          </p:cNvPr>
          <p:cNvSpPr>
            <a:spLocks noGrp="1"/>
          </p:cNvSpPr>
          <p:nvPr>
            <p:ph type="sldNum" sz="quarter" idx="12"/>
          </p:nvPr>
        </p:nvSpPr>
        <p:spPr/>
        <p:txBody>
          <a:bodyPr/>
          <a:lstStyle/>
          <a:p>
            <a:fld id="{0422F922-4DA1-4E02-8BB9-5948E49598FC}" type="slidenum">
              <a:rPr lang="el-GR" smtClean="0"/>
              <a:t>109</a:t>
            </a:fld>
            <a:endParaRPr lang="el-GR"/>
          </a:p>
        </p:txBody>
      </p:sp>
      <p:graphicFrame>
        <p:nvGraphicFramePr>
          <p:cNvPr id="6" name="Γράφημα 5">
            <a:extLst>
              <a:ext uri="{FF2B5EF4-FFF2-40B4-BE49-F238E27FC236}">
                <a16:creationId xmlns:a16="http://schemas.microsoft.com/office/drawing/2014/main" id="{60A3C50B-329C-4956-B387-3D0729A5CD21}"/>
              </a:ext>
            </a:extLst>
          </p:cNvPr>
          <p:cNvGraphicFramePr/>
          <p:nvPr>
            <p:extLst>
              <p:ext uri="{D42A27DB-BD31-4B8C-83A1-F6EECF244321}">
                <p14:modId xmlns:p14="http://schemas.microsoft.com/office/powerpoint/2010/main" val="3598909963"/>
              </p:ext>
            </p:extLst>
          </p:nvPr>
        </p:nvGraphicFramePr>
        <p:xfrm>
          <a:off x="138596" y="-15628"/>
          <a:ext cx="5274310" cy="6657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298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E0F3CB-EC1C-4D03-A84B-92D90A915B15}"/>
              </a:ext>
            </a:extLst>
          </p:cNvPr>
          <p:cNvSpPr>
            <a:spLocks noGrp="1"/>
          </p:cNvSpPr>
          <p:nvPr>
            <p:ph type="title"/>
          </p:nvPr>
        </p:nvSpPr>
        <p:spPr>
          <a:xfrm>
            <a:off x="9516962" y="2817710"/>
            <a:ext cx="2675038" cy="2391105"/>
          </a:xfrm>
        </p:spPr>
        <p:txBody>
          <a:bodyPr>
            <a:normAutofit fontScale="90000"/>
          </a:bodyPr>
          <a:lstStyle/>
          <a:p>
            <a:r>
              <a:rPr lang="el-GR" sz="3600" dirty="0"/>
              <a:t>Χρέος Κεντρικής κυβέρνησης, % του ΑΕΠ</a:t>
            </a:r>
            <a:br>
              <a:rPr lang="el-GR" sz="3600" dirty="0"/>
            </a:br>
            <a:r>
              <a:rPr lang="el-GR" sz="3600" dirty="0"/>
              <a:t>Σύγκριση Ελλάδας, χωρών της ΕΖ και του Η.Β.</a:t>
            </a:r>
          </a:p>
        </p:txBody>
      </p:sp>
      <p:sp>
        <p:nvSpPr>
          <p:cNvPr id="3" name="Θέση ημερομηνίας 2">
            <a:extLst>
              <a:ext uri="{FF2B5EF4-FFF2-40B4-BE49-F238E27FC236}">
                <a16:creationId xmlns:a16="http://schemas.microsoft.com/office/drawing/2014/main" id="{B00E3538-849F-4638-BB62-977C64B11F9A}"/>
              </a:ext>
            </a:extLst>
          </p:cNvPr>
          <p:cNvSpPr>
            <a:spLocks noGrp="1"/>
          </p:cNvSpPr>
          <p:nvPr>
            <p:ph type="dt" sz="half" idx="10"/>
          </p:nvPr>
        </p:nvSpPr>
        <p:spPr/>
        <p:txBody>
          <a:bodyPr/>
          <a:lstStyle/>
          <a:p>
            <a:fld id="{2D0AFACF-A4F1-4841-9820-8C8C3DBB8EE9}"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F2667171-4BA7-4C4C-B2B0-08FD7501D2D6}"/>
              </a:ext>
            </a:extLst>
          </p:cNvPr>
          <p:cNvSpPr>
            <a:spLocks noGrp="1"/>
          </p:cNvSpPr>
          <p:nvPr>
            <p:ph type="sldNum" sz="quarter" idx="12"/>
          </p:nvPr>
        </p:nvSpPr>
        <p:spPr/>
        <p:txBody>
          <a:bodyPr/>
          <a:lstStyle/>
          <a:p>
            <a:fld id="{0422F922-4DA1-4E02-8BB9-5948E49598FC}" type="slidenum">
              <a:rPr lang="el-GR" smtClean="0"/>
              <a:t>11</a:t>
            </a:fld>
            <a:endParaRPr lang="el-GR"/>
          </a:p>
        </p:txBody>
      </p:sp>
      <p:pic>
        <p:nvPicPr>
          <p:cNvPr id="9" name="Θέση περιεχομένου 8">
            <a:extLst>
              <a:ext uri="{FF2B5EF4-FFF2-40B4-BE49-F238E27FC236}">
                <a16:creationId xmlns:a16="http://schemas.microsoft.com/office/drawing/2014/main" id="{75B1D0D5-DF59-489B-96F9-F8B7EF87A1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116" y="825624"/>
            <a:ext cx="9273194" cy="4783240"/>
          </a:xfrm>
        </p:spPr>
      </p:pic>
    </p:spTree>
    <p:extLst>
      <p:ext uri="{BB962C8B-B14F-4D97-AF65-F5344CB8AC3E}">
        <p14:creationId xmlns:p14="http://schemas.microsoft.com/office/powerpoint/2010/main" val="42783858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E61B9F-DAC9-5C30-1D4E-E4244243ED0E}"/>
              </a:ext>
            </a:extLst>
          </p:cNvPr>
          <p:cNvSpPr>
            <a:spLocks noGrp="1"/>
          </p:cNvSpPr>
          <p:nvPr>
            <p:ph type="title"/>
          </p:nvPr>
        </p:nvSpPr>
        <p:spPr>
          <a:xfrm>
            <a:off x="5881370" y="286603"/>
            <a:ext cx="5274310" cy="1450757"/>
          </a:xfrm>
        </p:spPr>
        <p:txBody>
          <a:bodyPr>
            <a:normAutofit fontScale="90000"/>
          </a:bodyPr>
          <a:lstStyle/>
          <a:p>
            <a:r>
              <a:rPr lang="el-GR" dirty="0"/>
              <a:t>Οι πιο αναπτυγμένες 41 περιφέρειες χωρίς τις Γερμανικές</a:t>
            </a:r>
          </a:p>
        </p:txBody>
      </p:sp>
      <p:sp>
        <p:nvSpPr>
          <p:cNvPr id="3" name="Θέση περιεχομένου 2">
            <a:extLst>
              <a:ext uri="{FF2B5EF4-FFF2-40B4-BE49-F238E27FC236}">
                <a16:creationId xmlns:a16="http://schemas.microsoft.com/office/drawing/2014/main" id="{58C1EC09-F097-730E-B2B6-BB999B987920}"/>
              </a:ext>
            </a:extLst>
          </p:cNvPr>
          <p:cNvSpPr>
            <a:spLocks noGrp="1"/>
          </p:cNvSpPr>
          <p:nvPr>
            <p:ph idx="1"/>
          </p:nvPr>
        </p:nvSpPr>
        <p:spPr>
          <a:xfrm>
            <a:off x="5770484" y="1935332"/>
            <a:ext cx="5385195" cy="3933762"/>
          </a:xfrm>
        </p:spPr>
        <p:txBody>
          <a:bodyPr/>
          <a:lstStyle/>
          <a:p>
            <a:r>
              <a:rPr lang="el-GR" dirty="0"/>
              <a:t>Ποιες περιφέρειες σε ποιες χώρες επωφελούνται περισσότερο;</a:t>
            </a:r>
          </a:p>
        </p:txBody>
      </p:sp>
      <p:sp>
        <p:nvSpPr>
          <p:cNvPr id="4" name="Θέση ημερομηνίας 3">
            <a:extLst>
              <a:ext uri="{FF2B5EF4-FFF2-40B4-BE49-F238E27FC236}">
                <a16:creationId xmlns:a16="http://schemas.microsoft.com/office/drawing/2014/main" id="{78FBF519-7E78-74D4-B82E-0B66607CE10B}"/>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44005192-4DE2-3AA5-61CE-184D0A4E2883}"/>
              </a:ext>
            </a:extLst>
          </p:cNvPr>
          <p:cNvSpPr>
            <a:spLocks noGrp="1"/>
          </p:cNvSpPr>
          <p:nvPr>
            <p:ph type="sldNum" sz="quarter" idx="12"/>
          </p:nvPr>
        </p:nvSpPr>
        <p:spPr/>
        <p:txBody>
          <a:bodyPr/>
          <a:lstStyle/>
          <a:p>
            <a:fld id="{0422F922-4DA1-4E02-8BB9-5948E49598FC}" type="slidenum">
              <a:rPr lang="el-GR" smtClean="0"/>
              <a:t>110</a:t>
            </a:fld>
            <a:endParaRPr lang="el-GR"/>
          </a:p>
        </p:txBody>
      </p:sp>
      <p:graphicFrame>
        <p:nvGraphicFramePr>
          <p:cNvPr id="6" name="Γράφημα 5">
            <a:extLst>
              <a:ext uri="{FF2B5EF4-FFF2-40B4-BE49-F238E27FC236}">
                <a16:creationId xmlns:a16="http://schemas.microsoft.com/office/drawing/2014/main" id="{FC2FC5E0-7AAF-4F69-ABB6-FB49FF5BFC09}"/>
              </a:ext>
            </a:extLst>
          </p:cNvPr>
          <p:cNvGraphicFramePr/>
          <p:nvPr>
            <p:extLst>
              <p:ext uri="{D42A27DB-BD31-4B8C-83A1-F6EECF244321}">
                <p14:modId xmlns:p14="http://schemas.microsoft.com/office/powerpoint/2010/main" val="3089043352"/>
              </p:ext>
            </p:extLst>
          </p:nvPr>
        </p:nvGraphicFramePr>
        <p:xfrm>
          <a:off x="78762" y="33090"/>
          <a:ext cx="5274310" cy="6452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9519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E16D3E-5BD8-78DE-F92C-CA875F92083B}"/>
              </a:ext>
            </a:extLst>
          </p:cNvPr>
          <p:cNvSpPr>
            <a:spLocks noGrp="1"/>
          </p:cNvSpPr>
          <p:nvPr>
            <p:ph type="title"/>
          </p:nvPr>
        </p:nvSpPr>
        <p:spPr>
          <a:xfrm>
            <a:off x="1097280" y="286604"/>
            <a:ext cx="10058400" cy="968440"/>
          </a:xfrm>
        </p:spPr>
        <p:txBody>
          <a:bodyPr/>
          <a:lstStyle/>
          <a:p>
            <a:r>
              <a:rPr lang="el-GR" dirty="0"/>
              <a:t>Δημιουργία κέντρων</a:t>
            </a:r>
          </a:p>
        </p:txBody>
      </p:sp>
      <p:sp>
        <p:nvSpPr>
          <p:cNvPr id="3" name="Θέση περιεχομένου 2">
            <a:extLst>
              <a:ext uri="{FF2B5EF4-FFF2-40B4-BE49-F238E27FC236}">
                <a16:creationId xmlns:a16="http://schemas.microsoft.com/office/drawing/2014/main" id="{A8DEFC10-1F7E-F152-EBC7-FE7A4EA7DF2B}"/>
              </a:ext>
            </a:extLst>
          </p:cNvPr>
          <p:cNvSpPr>
            <a:spLocks noGrp="1"/>
          </p:cNvSpPr>
          <p:nvPr>
            <p:ph idx="1"/>
          </p:nvPr>
        </p:nvSpPr>
        <p:spPr/>
        <p:txBody>
          <a:bodyPr/>
          <a:lstStyle/>
          <a:p>
            <a:r>
              <a:rPr lang="el-GR" dirty="0"/>
              <a:t>Η Γερμανία έχει κεντρικό ρόλο στη δημιουργία ενός κέντρου στην Ε.Ε.</a:t>
            </a:r>
          </a:p>
          <a:p>
            <a:r>
              <a:rPr lang="el-GR" dirty="0"/>
              <a:t>Οι πρωτεύουσες της Δανίας, του Βελγίου, της Ολλανδίας, της Σουηδίας και της Φιλανδίας + Λουξεμβούργο (και Ιρλανδία, ως ειδική περίπτωση λόγω της τεχνητής ανατίμησης του ΑΕΠ της) </a:t>
            </a:r>
          </a:p>
          <a:p>
            <a:r>
              <a:rPr lang="el-GR" dirty="0"/>
              <a:t>14 από τις 20 πιο αναπτυγμένες περιφέρειες είναι περιφέρειες των πρωτευουσών των κρατών-μελών, περιλαμβανομένων κρατών της ανατολικής Ε.Ε. (7 από τις 10, και συγκεκριμένα, Τσεχίας, Σλοβενίας, Πολωνίας, Ρουμανίας, Ουγγαρίας, Κροατίας και Λιθουανίας)</a:t>
            </a:r>
          </a:p>
          <a:p>
            <a:endParaRPr lang="el-GR" dirty="0"/>
          </a:p>
          <a:p>
            <a:r>
              <a:rPr lang="el-GR" dirty="0"/>
              <a:t> </a:t>
            </a:r>
          </a:p>
          <a:p>
            <a:endParaRPr lang="el-GR" dirty="0"/>
          </a:p>
        </p:txBody>
      </p:sp>
      <p:sp>
        <p:nvSpPr>
          <p:cNvPr id="4" name="Θέση ημερομηνίας 3">
            <a:extLst>
              <a:ext uri="{FF2B5EF4-FFF2-40B4-BE49-F238E27FC236}">
                <a16:creationId xmlns:a16="http://schemas.microsoft.com/office/drawing/2014/main" id="{A00A6EAA-739D-36D2-91C5-35EFCA2B9698}"/>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88421139-D950-4552-B617-98102BE5CFED}"/>
              </a:ext>
            </a:extLst>
          </p:cNvPr>
          <p:cNvSpPr>
            <a:spLocks noGrp="1"/>
          </p:cNvSpPr>
          <p:nvPr>
            <p:ph type="sldNum" sz="quarter" idx="12"/>
          </p:nvPr>
        </p:nvSpPr>
        <p:spPr/>
        <p:txBody>
          <a:bodyPr/>
          <a:lstStyle/>
          <a:p>
            <a:fld id="{0422F922-4DA1-4E02-8BB9-5948E49598FC}" type="slidenum">
              <a:rPr lang="el-GR" smtClean="0"/>
              <a:t>111</a:t>
            </a:fld>
            <a:endParaRPr lang="el-GR"/>
          </a:p>
        </p:txBody>
      </p:sp>
    </p:spTree>
    <p:extLst>
      <p:ext uri="{BB962C8B-B14F-4D97-AF65-F5344CB8AC3E}">
        <p14:creationId xmlns:p14="http://schemas.microsoft.com/office/powerpoint/2010/main" val="17269253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8FDC12-AF60-40C3-82EF-0CCB46BF796B}"/>
              </a:ext>
            </a:extLst>
          </p:cNvPr>
          <p:cNvSpPr>
            <a:spLocks noGrp="1"/>
          </p:cNvSpPr>
          <p:nvPr>
            <p:ph type="title"/>
          </p:nvPr>
        </p:nvSpPr>
        <p:spPr>
          <a:xfrm>
            <a:off x="417251" y="289761"/>
            <a:ext cx="10058400" cy="733127"/>
          </a:xfrm>
        </p:spPr>
        <p:txBody>
          <a:bodyPr>
            <a:normAutofit/>
          </a:bodyPr>
          <a:lstStyle/>
          <a:p>
            <a:r>
              <a:rPr lang="el-GR" dirty="0"/>
              <a:t>Το γερμανικό μοντέλο</a:t>
            </a:r>
          </a:p>
        </p:txBody>
      </p:sp>
      <p:sp>
        <p:nvSpPr>
          <p:cNvPr id="3" name="Θέση περιεχομένου 2">
            <a:extLst>
              <a:ext uri="{FF2B5EF4-FFF2-40B4-BE49-F238E27FC236}">
                <a16:creationId xmlns:a16="http://schemas.microsoft.com/office/drawing/2014/main" id="{8745F8D0-F462-478D-B3B3-35E2E33B93AF}"/>
              </a:ext>
            </a:extLst>
          </p:cNvPr>
          <p:cNvSpPr>
            <a:spLocks noGrp="1"/>
          </p:cNvSpPr>
          <p:nvPr>
            <p:ph idx="1"/>
          </p:nvPr>
        </p:nvSpPr>
        <p:spPr>
          <a:xfrm>
            <a:off x="0" y="1793288"/>
            <a:ext cx="11878323" cy="5157927"/>
          </a:xfrm>
        </p:spPr>
        <p:txBody>
          <a:bodyPr>
            <a:normAutofit fontScale="92500" lnSpcReduction="20000"/>
          </a:bodyPr>
          <a:lstStyle/>
          <a:p>
            <a:r>
              <a:rPr lang="el-GR" dirty="0"/>
              <a:t>Είδαμε ήδη την σημασία που έδωσε η Γερμανία στην παραγωγή της ανατολικής Γερμανίας</a:t>
            </a:r>
          </a:p>
          <a:p>
            <a:r>
              <a:rPr lang="el-GR" dirty="0"/>
              <a:t>Ήδη από τα μέσα της δεκαετίας του 2000, ξεκινούν μια σειρά από αλλαγές στην Γερμανική αγορά εργασίας, με συγκράτηση των μισθών και ευελιξία στην αγορά εργασίας</a:t>
            </a:r>
          </a:p>
          <a:p>
            <a:r>
              <a:rPr lang="el-GR" dirty="0"/>
              <a:t>Η ζήτηση για τα Γερμανικά προϊόντα δεν αυξάνει εγχώρια αλλά οι Γερμανικές επιχειρήσεις στρέφονται προς τις χώρες της Κεντρικής και Ανατολικής Ευρώπης και η ζήτηση για τα Γερμανικά προϊόντα τονώνονται μέσω των χωρών αυτών</a:t>
            </a:r>
          </a:p>
          <a:p>
            <a:r>
              <a:rPr lang="el-GR" dirty="0"/>
              <a:t>Έτσι υπάρχει αύξηση της ζήτησης μέσω εξαγωγών</a:t>
            </a:r>
          </a:p>
          <a:p>
            <a:r>
              <a:rPr lang="el-GR" dirty="0"/>
              <a:t>Εξάλλου οι παραδοσιακές αγορές στην Νοτιοανατολική Ευρώπης (της Μεσογείου) έχουν εν μέρει </a:t>
            </a:r>
            <a:r>
              <a:rPr lang="el-GR" dirty="0" err="1"/>
              <a:t>κορεστεί</a:t>
            </a:r>
            <a:r>
              <a:rPr lang="el-GR" dirty="0"/>
              <a:t> για τα βιομηχανικά προϊόντα (ο μέσος καταναλωτής έχει αυτοκίνητο, πλυντήριο, κουζίνα </a:t>
            </a:r>
            <a:r>
              <a:rPr lang="el-GR" dirty="0" err="1"/>
              <a:t>κτλ</a:t>
            </a:r>
            <a:r>
              <a:rPr lang="el-GR" dirty="0"/>
              <a:t>) </a:t>
            </a:r>
          </a:p>
          <a:p>
            <a:r>
              <a:rPr lang="el-GR" dirty="0"/>
              <a:t>Δηλαδή οι χαμηλοί μισθοί στη Γερμανία, η παραδοσιακή στάση των Γερμανών πολιτών να αποταμιεύουν και η πτώση της αγοραστικής δύναμης του Νότου αντισταθμίζεται από το άνοιγμα στις νέες αγορές της Πολιτικής Συνοχής </a:t>
            </a:r>
            <a:endParaRPr lang="en-US" dirty="0"/>
          </a:p>
          <a:p>
            <a:r>
              <a:rPr lang="el-GR" dirty="0"/>
              <a:t>Με όρους </a:t>
            </a:r>
            <a:r>
              <a:rPr lang="el-GR" dirty="0" err="1"/>
              <a:t>κεϋνσιανής</a:t>
            </a:r>
            <a:r>
              <a:rPr lang="el-GR" dirty="0"/>
              <a:t> μακροοικονομικής ανάλυσης:  </a:t>
            </a:r>
            <a:r>
              <a:rPr lang="en-US" dirty="0"/>
              <a:t>S-I = X-M</a:t>
            </a:r>
            <a:endParaRPr lang="el-GR" dirty="0"/>
          </a:p>
          <a:p>
            <a:r>
              <a:rPr lang="el-GR" dirty="0"/>
              <a:t>Την ίδια στιγμή μεγάλες κοινωνικές ανισότητες δημιουργούνται και αναπαράγονται στη Γερμανία</a:t>
            </a:r>
          </a:p>
          <a:p>
            <a:r>
              <a:rPr lang="el-GR" dirty="0"/>
              <a:t>Οι μη ευνοημένοι Γερμανοί συνασπίζονται με τους θιασώτες του επιτυχημένου Γερμανικού μοντέλου και απαιτούν την αναπαραγωγή ενός τέτοιου μοντέλου για την υπόλοιπη Ε.Ε. και τις υστερούσες χώρες που θα πρέπει να τα καταφέρουν να βελτιώσουν τα μακροοικονομικά μεγέθη τους και να γίνουν πιο παραγωγικές και ανταγωνιστικές. Πως όμως;  </a:t>
            </a:r>
          </a:p>
          <a:p>
            <a:r>
              <a:rPr lang="el-GR" dirty="0"/>
              <a:t> </a:t>
            </a:r>
          </a:p>
        </p:txBody>
      </p:sp>
      <p:sp>
        <p:nvSpPr>
          <p:cNvPr id="4" name="Θέση ημερομηνίας 3">
            <a:extLst>
              <a:ext uri="{FF2B5EF4-FFF2-40B4-BE49-F238E27FC236}">
                <a16:creationId xmlns:a16="http://schemas.microsoft.com/office/drawing/2014/main" id="{634DD1C3-B394-49C0-AE63-AB6ACDFB3FCD}"/>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D56513C8-14BC-47F8-A870-F5D877467209}"/>
              </a:ext>
            </a:extLst>
          </p:cNvPr>
          <p:cNvSpPr>
            <a:spLocks noGrp="1"/>
          </p:cNvSpPr>
          <p:nvPr>
            <p:ph type="sldNum" sz="quarter" idx="12"/>
          </p:nvPr>
        </p:nvSpPr>
        <p:spPr/>
        <p:txBody>
          <a:bodyPr/>
          <a:lstStyle/>
          <a:p>
            <a:fld id="{0422F922-4DA1-4E02-8BB9-5948E49598FC}" type="slidenum">
              <a:rPr lang="el-GR" smtClean="0"/>
              <a:t>112</a:t>
            </a:fld>
            <a:endParaRPr lang="el-GR"/>
          </a:p>
        </p:txBody>
      </p:sp>
    </p:spTree>
    <p:extLst>
      <p:ext uri="{BB962C8B-B14F-4D97-AF65-F5344CB8AC3E}">
        <p14:creationId xmlns:p14="http://schemas.microsoft.com/office/powerpoint/2010/main" val="35834830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D5F060-1DE0-3E8C-EA79-CBB2F065E161}"/>
              </a:ext>
            </a:extLst>
          </p:cNvPr>
          <p:cNvSpPr>
            <a:spLocks noGrp="1"/>
          </p:cNvSpPr>
          <p:nvPr>
            <p:ph type="title"/>
          </p:nvPr>
        </p:nvSpPr>
        <p:spPr>
          <a:xfrm>
            <a:off x="1097280" y="286604"/>
            <a:ext cx="10058400" cy="1089436"/>
          </a:xfrm>
        </p:spPr>
        <p:txBody>
          <a:bodyPr/>
          <a:lstStyle/>
          <a:p>
            <a:endParaRPr lang="el-GR" dirty="0"/>
          </a:p>
        </p:txBody>
      </p:sp>
      <p:sp>
        <p:nvSpPr>
          <p:cNvPr id="3" name="Θέση περιεχομένου 2">
            <a:extLst>
              <a:ext uri="{FF2B5EF4-FFF2-40B4-BE49-F238E27FC236}">
                <a16:creationId xmlns:a16="http://schemas.microsoft.com/office/drawing/2014/main" id="{E2388AFD-C9E8-9FEB-6D27-2655DB88140C}"/>
              </a:ext>
            </a:extLst>
          </p:cNvPr>
          <p:cNvSpPr>
            <a:spLocks noGrp="1"/>
          </p:cNvSpPr>
          <p:nvPr>
            <p:ph idx="1"/>
          </p:nvPr>
        </p:nvSpPr>
        <p:spPr>
          <a:xfrm>
            <a:off x="168677" y="1509204"/>
            <a:ext cx="11594236" cy="4359890"/>
          </a:xfrm>
        </p:spPr>
        <p:txBody>
          <a:bodyPr>
            <a:normAutofit lnSpcReduction="10000"/>
          </a:bodyPr>
          <a:lstStyle/>
          <a:p>
            <a:r>
              <a:rPr lang="el-GR" dirty="0"/>
              <a:t>Το παραπάνω διπλό πρόβλημα ανισότητας κέντρου-περιφέρειας καλείται να αντιμετωπίσει η Πολιτική Συνοχής</a:t>
            </a:r>
          </a:p>
          <a:p>
            <a:r>
              <a:rPr lang="el-GR" dirty="0"/>
              <a:t>Γιατί δεν το κάνει ήδη; Ενώ αποτελεί την πλέον πολυδάπανη πολιτική της Ε.Ε.;</a:t>
            </a:r>
          </a:p>
          <a:p>
            <a:r>
              <a:rPr lang="el-GR" dirty="0"/>
              <a:t>Γιατί εστιάζει εν γένει στις περιφερειακές ανισότητες και γιατί για την κατανομή πόρων λαμβάνεται υπόψη το κ.κ. ΑΕΠ προ 7ετίας περίπου (καθυστέρηση στην ανακοίνωση περιφερειακών λογαριασμών);</a:t>
            </a:r>
          </a:p>
          <a:p>
            <a:r>
              <a:rPr lang="el-GR" dirty="0"/>
              <a:t>Επίσης, δεν παράγονται περιφερειακές τιμές (ώστε να γίνουν ορθά οι υπολογισμοί του κ.κ. ΑΕΠ σε μονάδες ισοτιμίας αγοραστικής δύναμης που λαμβάνουν υπόψη τις τιμές σε περιφερειακό επίπεδο)</a:t>
            </a:r>
          </a:p>
          <a:p>
            <a:r>
              <a:rPr lang="el-GR" dirty="0"/>
              <a:t>Πως μπορεί να αντιμετωπιστεί το πρόβλημα: </a:t>
            </a:r>
          </a:p>
          <a:p>
            <a:r>
              <a:rPr lang="el-GR" dirty="0"/>
              <a:t>-Εστίαση στις πλέον υστερούσες (και άρα και πιο προβληματικές) περιφέρειες</a:t>
            </a:r>
          </a:p>
          <a:p>
            <a:r>
              <a:rPr lang="el-GR" dirty="0"/>
              <a:t>-Μη χρηματοδότηση των πιο αναπτυγμένων (που θα χρειαστεί να υποχρεωθούν να ασκήσουν πολιτικές αναδιανομής εντός τους)</a:t>
            </a:r>
          </a:p>
          <a:p>
            <a:r>
              <a:rPr lang="el-GR" dirty="0"/>
              <a:t>-Επαναπροσδιορισμός της Ε.Ε. και της </a:t>
            </a:r>
            <a:r>
              <a:rPr lang="el-GR" dirty="0" err="1"/>
              <a:t>στοχοθεσίας</a:t>
            </a:r>
            <a:r>
              <a:rPr lang="el-GR" dirty="0"/>
              <a:t> της</a:t>
            </a:r>
          </a:p>
          <a:p>
            <a:endParaRPr lang="el-GR" dirty="0"/>
          </a:p>
        </p:txBody>
      </p:sp>
      <p:sp>
        <p:nvSpPr>
          <p:cNvPr id="4" name="Θέση ημερομηνίας 3">
            <a:extLst>
              <a:ext uri="{FF2B5EF4-FFF2-40B4-BE49-F238E27FC236}">
                <a16:creationId xmlns:a16="http://schemas.microsoft.com/office/drawing/2014/main" id="{5D35AABE-6494-FF88-A6E8-A4E15D7122C0}"/>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CEA35522-F058-6A42-F7E4-A7FDC8790F8E}"/>
              </a:ext>
            </a:extLst>
          </p:cNvPr>
          <p:cNvSpPr>
            <a:spLocks noGrp="1"/>
          </p:cNvSpPr>
          <p:nvPr>
            <p:ph type="sldNum" sz="quarter" idx="12"/>
          </p:nvPr>
        </p:nvSpPr>
        <p:spPr/>
        <p:txBody>
          <a:bodyPr/>
          <a:lstStyle/>
          <a:p>
            <a:fld id="{0422F922-4DA1-4E02-8BB9-5948E49598FC}" type="slidenum">
              <a:rPr lang="el-GR" smtClean="0"/>
              <a:t>113</a:t>
            </a:fld>
            <a:endParaRPr lang="el-GR"/>
          </a:p>
        </p:txBody>
      </p:sp>
    </p:spTree>
    <p:extLst>
      <p:ext uri="{BB962C8B-B14F-4D97-AF65-F5344CB8AC3E}">
        <p14:creationId xmlns:p14="http://schemas.microsoft.com/office/powerpoint/2010/main" val="10323359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C2DA57-78E9-420C-A5D1-E04AF2F984AA}"/>
              </a:ext>
            </a:extLst>
          </p:cNvPr>
          <p:cNvSpPr>
            <a:spLocks noGrp="1"/>
          </p:cNvSpPr>
          <p:nvPr>
            <p:ph type="title"/>
          </p:nvPr>
        </p:nvSpPr>
        <p:spPr>
          <a:xfrm>
            <a:off x="1097280" y="286603"/>
            <a:ext cx="10058400" cy="1266989"/>
          </a:xfrm>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69FD82D8-36D1-459D-861F-FE80652BE28E}"/>
              </a:ext>
            </a:extLst>
          </p:cNvPr>
          <p:cNvSpPr>
            <a:spLocks noGrp="1"/>
          </p:cNvSpPr>
          <p:nvPr>
            <p:ph idx="1"/>
          </p:nvPr>
        </p:nvSpPr>
        <p:spPr>
          <a:xfrm>
            <a:off x="258932" y="1937183"/>
            <a:ext cx="11674136" cy="4705164"/>
          </a:xfrm>
        </p:spPr>
        <p:txBody>
          <a:bodyPr>
            <a:normAutofit/>
          </a:bodyPr>
          <a:lstStyle/>
          <a:p>
            <a:pPr marL="0" indent="0">
              <a:buNone/>
            </a:pPr>
            <a:r>
              <a:rPr lang="en-US" i="1" dirty="0"/>
              <a:t>  </a:t>
            </a:r>
            <a:r>
              <a:rPr lang="el-GR" i="1" dirty="0"/>
              <a:t>Όλα τα κείμενα του </a:t>
            </a:r>
            <a:r>
              <a:rPr lang="en-US" i="1" dirty="0"/>
              <a:t>IMF</a:t>
            </a:r>
            <a:r>
              <a:rPr lang="el-GR" i="1" dirty="0"/>
              <a:t> και τα 2 αναρτημένα στο </a:t>
            </a:r>
            <a:r>
              <a:rPr lang="en-US" i="1" dirty="0" err="1"/>
              <a:t>eclass</a:t>
            </a:r>
            <a:r>
              <a:rPr lang="en-US" i="1" dirty="0"/>
              <a:t> </a:t>
            </a:r>
            <a:r>
              <a:rPr lang="el-GR" i="1" dirty="0"/>
              <a:t>κείμενα του </a:t>
            </a:r>
            <a:r>
              <a:rPr lang="en-US" i="1" dirty="0"/>
              <a:t>European Economy</a:t>
            </a:r>
            <a:endParaRPr lang="el-GR" dirty="0"/>
          </a:p>
          <a:p>
            <a:r>
              <a:rPr lang="el-GR" dirty="0"/>
              <a:t>Δείτε στην ιστοσελίδα του Διεθνούς Νομισματικού Ταμείου τις εκθέσεις (</a:t>
            </a:r>
            <a:r>
              <a:rPr lang="en-US" dirty="0"/>
              <a:t>Reports) </a:t>
            </a:r>
            <a:r>
              <a:rPr lang="el-GR" dirty="0"/>
              <a:t>για την Ελλάδα, από το 2009 μέχρι το 2021. Κατεβάστε τα </a:t>
            </a:r>
            <a:r>
              <a:rPr lang="en-US" dirty="0"/>
              <a:t>reports,</a:t>
            </a:r>
            <a:r>
              <a:rPr lang="el-GR" dirty="0"/>
              <a:t> διαβάσετε ορισμένα, «τρέξτε» το κείμενο να δείτε με τι ασχολείται, που εστιάζει, ποια συμπεράσματα βγάζει, την περίληψη αν έχει, τα διαγράμματα (ορισμένα είναι διαδοχικά και χρειάζεται να τα δείτε σε συνέχεια).</a:t>
            </a:r>
          </a:p>
          <a:p>
            <a:r>
              <a:rPr lang="en-US" i="1" dirty="0"/>
              <a:t>Mankiw, N.G. </a:t>
            </a:r>
            <a:r>
              <a:rPr lang="el-GR" i="1" dirty="0"/>
              <a:t>και</a:t>
            </a:r>
            <a:r>
              <a:rPr lang="en-US" i="1" dirty="0"/>
              <a:t> Ball, L.M.</a:t>
            </a:r>
            <a:r>
              <a:rPr lang="el-GR" i="1" dirty="0"/>
              <a:t> (</a:t>
            </a:r>
            <a:r>
              <a:rPr lang="en-US" i="1" dirty="0"/>
              <a:t>2013</a:t>
            </a:r>
            <a:r>
              <a:rPr lang="el-GR" i="1" dirty="0"/>
              <a:t>) Μακροοικονομική και το Χρηματοπιστωτικό Σύστημα (Μετ. </a:t>
            </a:r>
            <a:r>
              <a:rPr lang="el-GR" i="1" dirty="0" err="1"/>
              <a:t>Σοκοδήμος</a:t>
            </a:r>
            <a:r>
              <a:rPr lang="el-GR" i="1" dirty="0"/>
              <a:t>, Α.), </a:t>
            </a:r>
            <a:r>
              <a:rPr lang="en-US" i="1" dirty="0"/>
              <a:t>Gutenberg (</a:t>
            </a:r>
            <a:r>
              <a:rPr lang="el-GR" i="1" dirty="0"/>
              <a:t>κεφάλαιο 22, Χρηματοπιστωτικές Κρίσεις) </a:t>
            </a:r>
            <a:endParaRPr lang="en-US" i="1" dirty="0"/>
          </a:p>
          <a:p>
            <a:r>
              <a:rPr lang="el-GR" dirty="0"/>
              <a:t>Βιβλία &amp; δημοσιεύσεις του διδάσκοντος, </a:t>
            </a:r>
            <a:r>
              <a:rPr lang="en-US" dirty="0"/>
              <a:t>e-class.</a:t>
            </a:r>
            <a:endParaRPr lang="el-GR" dirty="0"/>
          </a:p>
          <a:p>
            <a:endParaRPr lang="en-US" dirty="0"/>
          </a:p>
        </p:txBody>
      </p:sp>
      <p:sp>
        <p:nvSpPr>
          <p:cNvPr id="4" name="Θέση ημερομηνίας 3">
            <a:extLst>
              <a:ext uri="{FF2B5EF4-FFF2-40B4-BE49-F238E27FC236}">
                <a16:creationId xmlns:a16="http://schemas.microsoft.com/office/drawing/2014/main" id="{F6B70433-BC4D-48F8-9047-985F15657D33}"/>
              </a:ext>
            </a:extLst>
          </p:cNvPr>
          <p:cNvSpPr>
            <a:spLocks noGrp="1"/>
          </p:cNvSpPr>
          <p:nvPr>
            <p:ph type="dt" sz="half" idx="10"/>
          </p:nvPr>
        </p:nvSpPr>
        <p:spPr/>
        <p:txBody>
          <a:bodyPr/>
          <a:lstStyle/>
          <a:p>
            <a:fld id="{6B1B08D5-D721-4A38-89EF-3B8F088A1A52}"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5E081E14-AF66-4ADF-91B0-CDD2B55DA10D}"/>
              </a:ext>
            </a:extLst>
          </p:cNvPr>
          <p:cNvSpPr>
            <a:spLocks noGrp="1"/>
          </p:cNvSpPr>
          <p:nvPr>
            <p:ph type="sldNum" sz="quarter" idx="12"/>
          </p:nvPr>
        </p:nvSpPr>
        <p:spPr/>
        <p:txBody>
          <a:bodyPr/>
          <a:lstStyle/>
          <a:p>
            <a:fld id="{0422F922-4DA1-4E02-8BB9-5948E49598FC}" type="slidenum">
              <a:rPr lang="el-GR" smtClean="0"/>
              <a:t>114</a:t>
            </a:fld>
            <a:endParaRPr lang="el-GR"/>
          </a:p>
        </p:txBody>
      </p:sp>
    </p:spTree>
    <p:extLst>
      <p:ext uri="{BB962C8B-B14F-4D97-AF65-F5344CB8AC3E}">
        <p14:creationId xmlns:p14="http://schemas.microsoft.com/office/powerpoint/2010/main" val="34937517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95243" y="602742"/>
            <a:ext cx="8975944" cy="620688"/>
          </a:xfrm>
        </p:spPr>
        <p:txBody>
          <a:bodyPr>
            <a:normAutofit fontScale="90000"/>
          </a:bodyPr>
          <a:lstStyle/>
          <a:p>
            <a:r>
              <a:rPr lang="el-GR" sz="3200" b="1" dirty="0"/>
              <a:t>Ορισμένα ιστορικά σημεία για την Διαρθρωτική Πολιτική</a:t>
            </a:r>
          </a:p>
        </p:txBody>
      </p:sp>
      <p:sp>
        <p:nvSpPr>
          <p:cNvPr id="3" name="2 - Θέση περιεχομένου"/>
          <p:cNvSpPr>
            <a:spLocks noGrp="1"/>
          </p:cNvSpPr>
          <p:nvPr>
            <p:ph sz="quarter" idx="1"/>
          </p:nvPr>
        </p:nvSpPr>
        <p:spPr>
          <a:xfrm>
            <a:off x="129396" y="1854678"/>
            <a:ext cx="11507638" cy="4814681"/>
          </a:xfrm>
        </p:spPr>
        <p:txBody>
          <a:bodyPr>
            <a:normAutofit/>
          </a:bodyPr>
          <a:lstStyle/>
          <a:p>
            <a:pPr>
              <a:buNone/>
            </a:pPr>
            <a:r>
              <a:rPr lang="el-GR" dirty="0"/>
              <a:t>1968:  Η αποτυχημένη προσπάθεια (Σχέδιο </a:t>
            </a:r>
            <a:r>
              <a:rPr lang="en-US" dirty="0"/>
              <a:t>Werner</a:t>
            </a:r>
            <a:r>
              <a:rPr lang="el-GR" dirty="0"/>
              <a:t>) για τη δημιουργία μιας οικονομικής και νομισματικής ένωσης είχε θέσει το ζήτημα της των περιφερειακών ανισοτήτων ως σοβαρό εμπόδιο για την οικονομική ολοκλήρωση</a:t>
            </a:r>
          </a:p>
          <a:p>
            <a:pPr>
              <a:buNone/>
            </a:pPr>
            <a:r>
              <a:rPr lang="el-GR" dirty="0"/>
              <a:t>1973: Έκθεση </a:t>
            </a:r>
            <a:r>
              <a:rPr lang="en-US" dirty="0"/>
              <a:t>THOMSON</a:t>
            </a:r>
            <a:r>
              <a:rPr lang="el-GR" dirty="0"/>
              <a:t> για τις ανισότητες στην ΕΟΚ</a:t>
            </a:r>
          </a:p>
          <a:p>
            <a:pPr>
              <a:buNone/>
            </a:pPr>
            <a:r>
              <a:rPr lang="el-GR" dirty="0"/>
              <a:t>1975: ίδρυση Ταμείου Περιφερειακής Ανάπτυξης (ΕΤΠΑ) – ένα από τα κύρια Ταμεία άσκησης της Ε.Π.Π./Σ.</a:t>
            </a:r>
          </a:p>
          <a:p>
            <a:pPr>
              <a:buNone/>
            </a:pPr>
            <a:r>
              <a:rPr lang="el-GR" dirty="0"/>
              <a:t>Το Ευρωπαϊκό Κοινωνικό Ταμείο</a:t>
            </a:r>
            <a:r>
              <a:rPr lang="en-US" dirty="0"/>
              <a:t> </a:t>
            </a:r>
            <a:r>
              <a:rPr lang="el-GR" dirty="0"/>
              <a:t>(ΕΚΤ) και το Γεωργικό Ταμείο Προσανατολισμού και Εγγυήσεων (</a:t>
            </a:r>
            <a:r>
              <a:rPr lang="en-US" dirty="0"/>
              <a:t>FEOGA) </a:t>
            </a:r>
            <a:r>
              <a:rPr lang="el-GR" dirty="0"/>
              <a:t>είναι τα δυο Διαρθρωτικά Ταμεία που υπάρχουν από τη Συνθήκη της Ρώμης (1957)</a:t>
            </a:r>
          </a:p>
          <a:p>
            <a:pPr>
              <a:buNone/>
            </a:pPr>
            <a:endParaRPr lang="en-US" dirty="0"/>
          </a:p>
          <a:p>
            <a:pPr>
              <a:buNone/>
            </a:pPr>
            <a:endParaRPr lang="el-GR" dirty="0"/>
          </a:p>
          <a:p>
            <a:pPr>
              <a:buNone/>
            </a:pPr>
            <a:r>
              <a:rPr lang="el-GR" dirty="0"/>
              <a:t> </a:t>
            </a:r>
          </a:p>
        </p:txBody>
      </p:sp>
      <p:sp>
        <p:nvSpPr>
          <p:cNvPr id="4" name="3 - Θέση αριθμού διαφάνειας"/>
          <p:cNvSpPr>
            <a:spLocks noGrp="1"/>
          </p:cNvSpPr>
          <p:nvPr>
            <p:ph type="sldNum" sz="quarter" idx="15"/>
          </p:nvPr>
        </p:nvSpPr>
        <p:spPr>
          <a:xfrm>
            <a:off x="8129016" y="5734050"/>
            <a:ext cx="609600" cy="521208"/>
          </a:xfrm>
          <a:prstGeom prst="rect">
            <a:avLst/>
          </a:prstGeom>
        </p:spPr>
        <p:txBody>
          <a:bodyPr vert="horz" rtlCol="0" anchor="ctr"/>
          <a:lstStyle>
            <a:defPPr>
              <a:defRPr lang="el-G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1C68A4-5673-4F56-8AE9-419C19066BC2}" type="slidenum">
              <a:rPr lang="el-GR" smtClean="0"/>
              <a:pPr/>
              <a:t>115</a:t>
            </a:fld>
            <a:endParaRPr lang="el-GR"/>
          </a:p>
        </p:txBody>
      </p:sp>
    </p:spTree>
  </p:cSld>
  <p:clrMapOvr>
    <a:masterClrMapping/>
  </p:clrMapOvr>
  <p:transition>
    <p:wedg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6329" y="774971"/>
            <a:ext cx="11816179" cy="562074"/>
          </a:xfrm>
        </p:spPr>
        <p:txBody>
          <a:bodyPr>
            <a:normAutofit fontScale="90000"/>
          </a:bodyPr>
          <a:lstStyle/>
          <a:p>
            <a:r>
              <a:rPr lang="el-GR" sz="4800" b="1" dirty="0"/>
              <a:t>Ορισμένα ιστορικά σημεία για την Διαρθρωτική Πολιτική</a:t>
            </a:r>
            <a:endParaRPr lang="el-GR" dirty="0"/>
          </a:p>
        </p:txBody>
      </p:sp>
      <p:sp>
        <p:nvSpPr>
          <p:cNvPr id="3" name="2 - Θέση περιεχομένου"/>
          <p:cNvSpPr>
            <a:spLocks noGrp="1"/>
          </p:cNvSpPr>
          <p:nvPr>
            <p:ph sz="quarter" idx="1"/>
          </p:nvPr>
        </p:nvSpPr>
        <p:spPr>
          <a:xfrm>
            <a:off x="0" y="1777042"/>
            <a:ext cx="11921706" cy="4696910"/>
          </a:xfrm>
        </p:spPr>
        <p:txBody>
          <a:bodyPr>
            <a:normAutofit/>
          </a:bodyPr>
          <a:lstStyle/>
          <a:p>
            <a:pPr>
              <a:buNone/>
            </a:pPr>
            <a:r>
              <a:rPr lang="el-GR" dirty="0"/>
              <a:t>198</a:t>
            </a:r>
            <a:r>
              <a:rPr lang="en-US" dirty="0"/>
              <a:t>6</a:t>
            </a:r>
            <a:r>
              <a:rPr lang="el-GR" dirty="0"/>
              <a:t>: Ενιαία Ευρωπαϊκή Πράξη</a:t>
            </a:r>
          </a:p>
          <a:p>
            <a:pPr>
              <a:buNone/>
            </a:pPr>
            <a:r>
              <a:rPr lang="el-GR" dirty="0"/>
              <a:t>Τίθεται ο στόχος της δημιουργίας της οικονομικής και νομισματικής ένωσης και αρκετοί τομείς ενσωματώνονται στις πολιτικές της Ε.Ο.Κ. μεταξύ των οποίων και ο τομέας της Οικονομικής και Κοινωνικής Συνοχής </a:t>
            </a:r>
          </a:p>
          <a:p>
            <a:pPr>
              <a:buNone/>
            </a:pPr>
            <a:r>
              <a:rPr lang="el-GR" dirty="0"/>
              <a:t>Τίθεται ως όρος η Οικονομική και Κοινωνική Συνοχή</a:t>
            </a:r>
            <a:endParaRPr lang="en-US" dirty="0"/>
          </a:p>
          <a:p>
            <a:pPr>
              <a:buNone/>
            </a:pPr>
            <a:r>
              <a:rPr lang="el-GR" dirty="0"/>
              <a:t>Άρθρο 130Α: «Με στόχο την προώθηση μιας αρμονικής ανάπτυξης του συνόλου της Κοινότητας, αυτή αναπτύσσει και συνεχίζει τη δράση της προς την ενδυνάμωση της κοινωνικής και οικονομικής συνοχής. Ειδικότερα η Κοινότητα έχει στόχο να μειώσει την απόσταση μεταξύ των λιγότερο αναπτυγμένων περιφερειών της και καθυστέρηση των λιγότερο ευνοημένων περιφερειών»</a:t>
            </a:r>
          </a:p>
          <a:p>
            <a:pPr>
              <a:buNone/>
            </a:pPr>
            <a:r>
              <a:rPr lang="el-GR" dirty="0"/>
              <a:t>1988: 1</a:t>
            </a:r>
            <a:r>
              <a:rPr lang="el-GR" baseline="30000" dirty="0"/>
              <a:t>η</a:t>
            </a:r>
            <a:r>
              <a:rPr lang="el-GR" dirty="0"/>
              <a:t> μεγάλη αναθεώρηση Διαρθρωτικών Ταμείων &amp; διπλασιασμός διαθέσιμων πόρων  (60 δις</a:t>
            </a:r>
            <a:r>
              <a:rPr lang="en-US" dirty="0"/>
              <a:t> ECU,</a:t>
            </a:r>
            <a:r>
              <a:rPr lang="el-GR" dirty="0"/>
              <a:t> τιμές 1989) </a:t>
            </a:r>
            <a:r>
              <a:rPr lang="en-US" dirty="0"/>
              <a:t> </a:t>
            </a:r>
            <a:r>
              <a:rPr lang="el-GR" dirty="0"/>
              <a:t> </a:t>
            </a:r>
          </a:p>
          <a:p>
            <a:pPr>
              <a:buNone/>
            </a:pPr>
            <a:r>
              <a:rPr lang="el-GR" dirty="0"/>
              <a:t>1993: 2</a:t>
            </a:r>
            <a:r>
              <a:rPr lang="el-GR" baseline="30000" dirty="0"/>
              <a:t>η</a:t>
            </a:r>
            <a:r>
              <a:rPr lang="el-GR" dirty="0"/>
              <a:t> μεγάλη αναθεώρηση Δ.Τ.  και διπλασιασμός πόρων</a:t>
            </a:r>
          </a:p>
        </p:txBody>
      </p:sp>
      <p:sp>
        <p:nvSpPr>
          <p:cNvPr id="4" name="3 - Θέση αριθμού διαφάνειας"/>
          <p:cNvSpPr>
            <a:spLocks noGrp="1"/>
          </p:cNvSpPr>
          <p:nvPr>
            <p:ph type="sldNum" sz="quarter" idx="15"/>
          </p:nvPr>
        </p:nvSpPr>
        <p:spPr>
          <a:xfrm>
            <a:off x="8129016" y="5734050"/>
            <a:ext cx="609600" cy="521208"/>
          </a:xfrm>
          <a:prstGeom prst="rect">
            <a:avLst/>
          </a:prstGeom>
        </p:spPr>
        <p:txBody>
          <a:bodyPr vert="horz" rtlCol="0" anchor="ctr"/>
          <a:lstStyle>
            <a:defPPr>
              <a:defRPr lang="el-G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1C68A4-5673-4F56-8AE9-419C19066BC2}" type="slidenum">
              <a:rPr lang="el-GR" smtClean="0"/>
              <a:pPr/>
              <a:t>116</a:t>
            </a:fld>
            <a:endParaRPr lang="el-GR"/>
          </a:p>
        </p:txBody>
      </p:sp>
    </p:spTree>
  </p:cSld>
  <p:clrMapOvr>
    <a:masterClrMapping/>
  </p:clrMapOvr>
  <p:transition>
    <p:wedg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27969" y="585489"/>
            <a:ext cx="8705296" cy="634082"/>
          </a:xfrm>
        </p:spPr>
        <p:txBody>
          <a:bodyPr>
            <a:normAutofit fontScale="90000"/>
          </a:bodyPr>
          <a:lstStyle/>
          <a:p>
            <a:r>
              <a:rPr lang="el-GR" sz="3200" b="1" dirty="0"/>
              <a:t>Ορισμένα ιστορικά σημεία για την Διαρθρωτική Πολιτική</a:t>
            </a:r>
            <a:endParaRPr lang="el-GR" sz="3200" dirty="0"/>
          </a:p>
        </p:txBody>
      </p:sp>
      <p:sp>
        <p:nvSpPr>
          <p:cNvPr id="3" name="2 - Θέση περιεχομένου"/>
          <p:cNvSpPr>
            <a:spLocks noGrp="1"/>
          </p:cNvSpPr>
          <p:nvPr>
            <p:ph sz="quarter" idx="1"/>
          </p:nvPr>
        </p:nvSpPr>
        <p:spPr>
          <a:xfrm>
            <a:off x="69011" y="1932317"/>
            <a:ext cx="11921705" cy="4999462"/>
          </a:xfrm>
        </p:spPr>
        <p:txBody>
          <a:bodyPr>
            <a:normAutofit/>
          </a:bodyPr>
          <a:lstStyle/>
          <a:p>
            <a:pPr>
              <a:buNone/>
            </a:pPr>
            <a:r>
              <a:rPr lang="el-GR" dirty="0"/>
              <a:t>Η Συνθήκη του Μάαστριχτ (1992) και η Συνθήκη του Άμστερνταμ (1997) θέτουν το θέμα των πιθανών άνισων επιπτώσεων από την ολοκλήρωση </a:t>
            </a:r>
          </a:p>
          <a:p>
            <a:pPr>
              <a:buNone/>
            </a:pPr>
            <a:r>
              <a:rPr lang="el-GR" dirty="0"/>
              <a:t>Η Συνθήκη Μάαστριχτ ενσωματώνει στην περιφερειακή πολιτική ή –όπως αποκαλείται πλέον- πολιτική συνοχής- νέες πολιτικές, όπως υγείας, παιδείας, πολιτισμού κτλ</a:t>
            </a:r>
          </a:p>
          <a:p>
            <a:pPr>
              <a:buNone/>
            </a:pPr>
            <a:r>
              <a:rPr lang="el-GR" dirty="0"/>
              <a:t>Επίσης δίνεται έμφαση στην αρχή της επικουρικότητας, δηλαδή στον επικουρικό ρόλο της Ευρωπαϊκής Ένωσης (μόνο όταν τα προβλήματα δεν επιλύονται σε επίπεδο τοπικό και περιφερειακό παρεμβαίνει η Ε.Ε., με δράση επικουρικού χαρακτήρα στις προσπάθειες των κρατών-μελών)</a:t>
            </a:r>
          </a:p>
          <a:p>
            <a:pPr>
              <a:buNone/>
            </a:pPr>
            <a:r>
              <a:rPr lang="el-GR" b="1" dirty="0"/>
              <a:t>1993:</a:t>
            </a:r>
            <a:r>
              <a:rPr lang="el-GR" dirty="0"/>
              <a:t> Ιδρύεται το Ταμείο Συνοχής που χρηματοδοτεί τα διευρωπαϊκά δίκτυα (υποδομής), τις μικρομεσαίες επιχειρήσεις (ΜΜΕ) &amp; έργα για το περιβάλλον</a:t>
            </a:r>
          </a:p>
          <a:p>
            <a:pPr>
              <a:buNone/>
            </a:pPr>
            <a:r>
              <a:rPr lang="el-GR" dirty="0"/>
              <a:t>Η Συνθήκη Άμστερνταμ θέτει τα ζητήματα των επιπτώσεων από την παγκοσμιοποίηση </a:t>
            </a:r>
          </a:p>
          <a:p>
            <a:pPr>
              <a:buNone/>
            </a:pPr>
            <a:r>
              <a:rPr lang="el-GR" dirty="0"/>
              <a:t>	</a:t>
            </a:r>
          </a:p>
        </p:txBody>
      </p:sp>
      <p:sp>
        <p:nvSpPr>
          <p:cNvPr id="4" name="3 - Θέση αριθμού διαφάνειας"/>
          <p:cNvSpPr>
            <a:spLocks noGrp="1"/>
          </p:cNvSpPr>
          <p:nvPr>
            <p:ph type="sldNum" sz="quarter" idx="15"/>
          </p:nvPr>
        </p:nvSpPr>
        <p:spPr>
          <a:xfrm>
            <a:off x="8129016" y="5734050"/>
            <a:ext cx="609600" cy="521208"/>
          </a:xfrm>
          <a:prstGeom prst="rect">
            <a:avLst/>
          </a:prstGeom>
        </p:spPr>
        <p:txBody>
          <a:bodyPr vert="horz" rtlCol="0" anchor="ctr"/>
          <a:lstStyle>
            <a:defPPr>
              <a:defRPr lang="el-G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1C68A4-5673-4F56-8AE9-419C19066BC2}" type="slidenum">
              <a:rPr lang="el-GR" smtClean="0"/>
              <a:pPr/>
              <a:t>117</a:t>
            </a:fld>
            <a:endParaRPr lang="el-GR"/>
          </a:p>
        </p:txBody>
      </p:sp>
    </p:spTree>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D05E42-2B2E-4733-887D-FC69AEB98B02}"/>
              </a:ext>
            </a:extLst>
          </p:cNvPr>
          <p:cNvSpPr>
            <a:spLocks noGrp="1"/>
          </p:cNvSpPr>
          <p:nvPr>
            <p:ph type="title"/>
          </p:nvPr>
        </p:nvSpPr>
        <p:spPr>
          <a:xfrm>
            <a:off x="8869184" y="2067783"/>
            <a:ext cx="3322816" cy="3859488"/>
          </a:xfrm>
        </p:spPr>
        <p:txBody>
          <a:bodyPr>
            <a:normAutofit fontScale="90000"/>
          </a:bodyPr>
          <a:lstStyle/>
          <a:p>
            <a:br>
              <a:rPr lang="el-GR" sz="3200" dirty="0"/>
            </a:br>
            <a:br>
              <a:rPr lang="el-GR" sz="3200" dirty="0"/>
            </a:br>
            <a:br>
              <a:rPr lang="el-GR" sz="3200" dirty="0"/>
            </a:br>
            <a:br>
              <a:rPr lang="el-GR" sz="3200" dirty="0"/>
            </a:br>
            <a:br>
              <a:rPr lang="el-GR" sz="3200" dirty="0"/>
            </a:br>
            <a:br>
              <a:rPr lang="el-GR" sz="3200" dirty="0"/>
            </a:br>
            <a:br>
              <a:rPr lang="el-GR" sz="3200" dirty="0"/>
            </a:br>
            <a:r>
              <a:rPr lang="el-GR" sz="3200" dirty="0"/>
              <a:t>Ακαθάριστο χρέος της κεντρικής κυβέρνησης, % του ΑΕΠ</a:t>
            </a:r>
            <a:br>
              <a:rPr lang="el-GR" sz="3200" dirty="0"/>
            </a:br>
            <a:br>
              <a:rPr lang="el-GR" sz="3200" dirty="0"/>
            </a:br>
            <a:r>
              <a:rPr lang="el-GR" sz="3200" dirty="0"/>
              <a:t>Διακρίνονται 3 περίοδοι για την Ελληνική Οικονομία </a:t>
            </a:r>
            <a:br>
              <a:rPr lang="el-GR" sz="3200" dirty="0"/>
            </a:br>
            <a:r>
              <a:rPr lang="el-GR" sz="3200" dirty="0"/>
              <a:t>1</a:t>
            </a:r>
            <a:r>
              <a:rPr lang="el-GR" sz="3200" baseline="30000" dirty="0"/>
              <a:t>η΄</a:t>
            </a:r>
            <a:r>
              <a:rPr lang="el-GR" sz="3200" dirty="0"/>
              <a:t>: 1980-1993</a:t>
            </a:r>
            <a:br>
              <a:rPr lang="el-GR" sz="3200" dirty="0"/>
            </a:br>
            <a:r>
              <a:rPr lang="el-GR" sz="3200" dirty="0"/>
              <a:t>2</a:t>
            </a:r>
            <a:r>
              <a:rPr lang="el-GR" sz="3200" baseline="30000" dirty="0"/>
              <a:t>η</a:t>
            </a:r>
            <a:r>
              <a:rPr lang="el-GR" sz="3200" dirty="0"/>
              <a:t>: 1993-2008</a:t>
            </a:r>
            <a:br>
              <a:rPr lang="el-GR" sz="3200" dirty="0"/>
            </a:br>
            <a:r>
              <a:rPr lang="el-GR" sz="3200" dirty="0"/>
              <a:t>3</a:t>
            </a:r>
            <a:r>
              <a:rPr lang="el-GR" sz="3200" baseline="30000" dirty="0"/>
              <a:t>η</a:t>
            </a:r>
            <a:r>
              <a:rPr lang="el-GR" sz="3200" dirty="0"/>
              <a:t>: 2008-2016</a:t>
            </a:r>
            <a:br>
              <a:rPr lang="el-GR" sz="3200" dirty="0"/>
            </a:br>
            <a:br>
              <a:rPr lang="el-GR" sz="3200" dirty="0"/>
            </a:br>
            <a:br>
              <a:rPr lang="el-GR" sz="3200" dirty="0"/>
            </a:br>
            <a:br>
              <a:rPr lang="el-GR" sz="3200" dirty="0"/>
            </a:br>
            <a:endParaRPr lang="el-GR" sz="3200" dirty="0"/>
          </a:p>
        </p:txBody>
      </p:sp>
      <p:pic>
        <p:nvPicPr>
          <p:cNvPr id="5" name="Θέση περιεχομένου 4">
            <a:extLst>
              <a:ext uri="{FF2B5EF4-FFF2-40B4-BE49-F238E27FC236}">
                <a16:creationId xmlns:a16="http://schemas.microsoft.com/office/drawing/2014/main" id="{6FCA33D2-50F2-484E-A5BC-A27C3FC47E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090"/>
            <a:ext cx="8948057" cy="6296689"/>
          </a:xfrm>
        </p:spPr>
      </p:pic>
      <p:sp>
        <p:nvSpPr>
          <p:cNvPr id="3" name="Θέση ημερομηνίας 2">
            <a:extLst>
              <a:ext uri="{FF2B5EF4-FFF2-40B4-BE49-F238E27FC236}">
                <a16:creationId xmlns:a16="http://schemas.microsoft.com/office/drawing/2014/main" id="{61DA7B93-F35F-438E-9633-59691395660B}"/>
              </a:ext>
            </a:extLst>
          </p:cNvPr>
          <p:cNvSpPr>
            <a:spLocks noGrp="1"/>
          </p:cNvSpPr>
          <p:nvPr>
            <p:ph type="dt" sz="half" idx="10"/>
          </p:nvPr>
        </p:nvSpPr>
        <p:spPr/>
        <p:txBody>
          <a:bodyPr/>
          <a:lstStyle/>
          <a:p>
            <a:fld id="{BCD06CC4-E41E-4E86-9197-C449B7F8FF3F}"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B2170D1F-2BD8-496B-8966-1E094B0BC016}"/>
              </a:ext>
            </a:extLst>
          </p:cNvPr>
          <p:cNvSpPr>
            <a:spLocks noGrp="1"/>
          </p:cNvSpPr>
          <p:nvPr>
            <p:ph type="sldNum" sz="quarter" idx="12"/>
          </p:nvPr>
        </p:nvSpPr>
        <p:spPr/>
        <p:txBody>
          <a:bodyPr/>
          <a:lstStyle/>
          <a:p>
            <a:fld id="{0422F922-4DA1-4E02-8BB9-5948E49598FC}" type="slidenum">
              <a:rPr lang="el-GR" smtClean="0"/>
              <a:t>12</a:t>
            </a:fld>
            <a:endParaRPr lang="el-GR"/>
          </a:p>
        </p:txBody>
      </p:sp>
    </p:spTree>
    <p:extLst>
      <p:ext uri="{BB962C8B-B14F-4D97-AF65-F5344CB8AC3E}">
        <p14:creationId xmlns:p14="http://schemas.microsoft.com/office/powerpoint/2010/main" val="415250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AAECBF-9711-4517-A039-5BBD0458C565}"/>
              </a:ext>
            </a:extLst>
          </p:cNvPr>
          <p:cNvSpPr>
            <a:spLocks noGrp="1"/>
          </p:cNvSpPr>
          <p:nvPr>
            <p:ph type="title"/>
          </p:nvPr>
        </p:nvSpPr>
        <p:spPr>
          <a:xfrm>
            <a:off x="1097280" y="147852"/>
            <a:ext cx="10058400" cy="1107191"/>
          </a:xfrm>
        </p:spPr>
        <p:txBody>
          <a:bodyPr>
            <a:normAutofit/>
          </a:bodyPr>
          <a:lstStyle/>
          <a:p>
            <a:r>
              <a:rPr lang="el-GR" dirty="0"/>
              <a:t>Ορισμένες αιτίες</a:t>
            </a:r>
          </a:p>
        </p:txBody>
      </p:sp>
      <p:sp>
        <p:nvSpPr>
          <p:cNvPr id="3" name="Θέση περιεχομένου 2">
            <a:extLst>
              <a:ext uri="{FF2B5EF4-FFF2-40B4-BE49-F238E27FC236}">
                <a16:creationId xmlns:a16="http://schemas.microsoft.com/office/drawing/2014/main" id="{6586F05D-D27C-4608-A31A-C7A782A78B60}"/>
              </a:ext>
            </a:extLst>
          </p:cNvPr>
          <p:cNvSpPr>
            <a:spLocks noGrp="1"/>
          </p:cNvSpPr>
          <p:nvPr>
            <p:ph idx="1"/>
          </p:nvPr>
        </p:nvSpPr>
        <p:spPr>
          <a:xfrm>
            <a:off x="452761" y="1988598"/>
            <a:ext cx="10702919" cy="3880496"/>
          </a:xfrm>
        </p:spPr>
        <p:txBody>
          <a:bodyPr>
            <a:normAutofit fontScale="92500" lnSpcReduction="20000"/>
          </a:bodyPr>
          <a:lstStyle/>
          <a:p>
            <a:r>
              <a:rPr lang="el-GR" dirty="0"/>
              <a:t>Δεκαετία 1970: 2πλο πετρελαϊκό σοκ</a:t>
            </a:r>
          </a:p>
          <a:p>
            <a:r>
              <a:rPr lang="el-GR" dirty="0"/>
              <a:t>Δεκαετία 1980: Πληθωρισμός, μεγάλη ανταγωνιστική πίεση από την Ε.Ε., η Ελλάδα χωρίς στήριξη δέχεται ανταγωνισμό, πληθωρισμός, 40% αύξηση ελάχιστου μισθού το 1982 (σε μια ημέρα), πολιτικές πλήρους απασχόλησης</a:t>
            </a:r>
          </a:p>
          <a:p>
            <a:r>
              <a:rPr lang="el-GR" dirty="0"/>
              <a:t>1993: Απόφαση της κυβέρνησης να καταγράψει στο χρέος το χρέος κυβερνητικών οργανισμών, όπως ΑΤΕ και ΕΤΒΑ αυξάνει τα χρέη.</a:t>
            </a:r>
          </a:p>
          <a:p>
            <a:r>
              <a:rPr lang="el-GR" dirty="0"/>
              <a:t>Ενώ κατά τη δεκαετία του 1980 η Ελλάδα πληρούσε το 60% του χρέους ως % ΑΕΠ που ήταν το κριτήριο για την ένταξη στην ΟΝΕ, τη δεκαετία του 1990 χάνει αυτό το πλεονέκτημα</a:t>
            </a:r>
          </a:p>
          <a:p>
            <a:r>
              <a:rPr lang="el-GR" dirty="0"/>
              <a:t>2000-2004: 51,1 δις χρέος</a:t>
            </a:r>
          </a:p>
          <a:p>
            <a:r>
              <a:rPr lang="el-GR" dirty="0"/>
              <a:t>2004-2008: 65,5 δις χρέος</a:t>
            </a:r>
          </a:p>
          <a:p>
            <a:r>
              <a:rPr lang="el-GR" dirty="0"/>
              <a:t> </a:t>
            </a:r>
          </a:p>
          <a:p>
            <a:r>
              <a:rPr lang="el-GR" dirty="0"/>
              <a:t> </a:t>
            </a:r>
          </a:p>
        </p:txBody>
      </p:sp>
      <p:sp>
        <p:nvSpPr>
          <p:cNvPr id="4" name="Θέση ημερομηνίας 3">
            <a:extLst>
              <a:ext uri="{FF2B5EF4-FFF2-40B4-BE49-F238E27FC236}">
                <a16:creationId xmlns:a16="http://schemas.microsoft.com/office/drawing/2014/main" id="{DF8D3E39-1FAE-46E4-8C80-F331CBF8C851}"/>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0E3BCEE8-4923-4230-A391-16A53D3AC7C3}"/>
              </a:ext>
            </a:extLst>
          </p:cNvPr>
          <p:cNvSpPr>
            <a:spLocks noGrp="1"/>
          </p:cNvSpPr>
          <p:nvPr>
            <p:ph type="sldNum" sz="quarter" idx="12"/>
          </p:nvPr>
        </p:nvSpPr>
        <p:spPr/>
        <p:txBody>
          <a:bodyPr/>
          <a:lstStyle/>
          <a:p>
            <a:fld id="{0422F922-4DA1-4E02-8BB9-5948E49598FC}" type="slidenum">
              <a:rPr lang="el-GR" smtClean="0"/>
              <a:t>13</a:t>
            </a:fld>
            <a:endParaRPr lang="el-GR"/>
          </a:p>
        </p:txBody>
      </p:sp>
      <p:sp>
        <p:nvSpPr>
          <p:cNvPr id="6" name="TextBox 5">
            <a:extLst>
              <a:ext uri="{FF2B5EF4-FFF2-40B4-BE49-F238E27FC236}">
                <a16:creationId xmlns:a16="http://schemas.microsoft.com/office/drawing/2014/main" id="{47C7BCDB-F9EC-48B3-9A5C-BE40A65EFCCA}"/>
              </a:ext>
            </a:extLst>
          </p:cNvPr>
          <p:cNvSpPr txBox="1"/>
          <p:nvPr/>
        </p:nvSpPr>
        <p:spPr>
          <a:xfrm>
            <a:off x="6320901" y="5957347"/>
            <a:ext cx="5379868" cy="369332"/>
          </a:xfrm>
          <a:prstGeom prst="rect">
            <a:avLst/>
          </a:prstGeom>
          <a:noFill/>
        </p:spPr>
        <p:txBody>
          <a:bodyPr wrap="square" rtlCol="0">
            <a:spAutoFit/>
          </a:bodyPr>
          <a:lstStyle/>
          <a:p>
            <a:r>
              <a:rPr lang="el-GR" dirty="0"/>
              <a:t>Πιο αναλυτικά δείτε το πρώτο κεφάλαιο του βιβλίου</a:t>
            </a:r>
          </a:p>
        </p:txBody>
      </p:sp>
    </p:spTree>
    <p:extLst>
      <p:ext uri="{BB962C8B-B14F-4D97-AF65-F5344CB8AC3E}">
        <p14:creationId xmlns:p14="http://schemas.microsoft.com/office/powerpoint/2010/main" val="24258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17E76B-1AC7-4758-9A94-E7F416BCA212}"/>
              </a:ext>
            </a:extLst>
          </p:cNvPr>
          <p:cNvSpPr>
            <a:spLocks noGrp="1"/>
          </p:cNvSpPr>
          <p:nvPr>
            <p:ph type="title"/>
          </p:nvPr>
        </p:nvSpPr>
        <p:spPr>
          <a:xfrm>
            <a:off x="9135836" y="4046532"/>
            <a:ext cx="2849335" cy="1526721"/>
          </a:xfrm>
        </p:spPr>
        <p:txBody>
          <a:bodyPr>
            <a:normAutofit fontScale="90000"/>
          </a:bodyPr>
          <a:lstStyle/>
          <a:p>
            <a:br>
              <a:rPr lang="en-US" sz="3200" dirty="0"/>
            </a:br>
            <a:r>
              <a:rPr lang="el-GR" sz="3200" dirty="0"/>
              <a:t>Ενοποιημένο Ακαθάριστο Χρέος Γενικής Κυβέρνησης</a:t>
            </a:r>
            <a:br>
              <a:rPr lang="el-GR" sz="3200" dirty="0"/>
            </a:br>
            <a:r>
              <a:rPr lang="el-GR" sz="3200" dirty="0"/>
              <a:t>(αποτελείται από Δάνεια, χρεόγραφα και διαθέσιμα και καταθέσεις)</a:t>
            </a:r>
            <a:br>
              <a:rPr lang="en-US" sz="3200" dirty="0"/>
            </a:br>
            <a:r>
              <a:rPr lang="el-GR" sz="3200" dirty="0"/>
              <a:t>(Περιλαμβάνει τα μακροπρόθεσμα δάνεια που ήταν περίπου 250δις το 2016) </a:t>
            </a:r>
          </a:p>
        </p:txBody>
      </p:sp>
      <p:pic>
        <p:nvPicPr>
          <p:cNvPr id="5" name="Θέση περιεχομένου 4">
            <a:extLst>
              <a:ext uri="{FF2B5EF4-FFF2-40B4-BE49-F238E27FC236}">
                <a16:creationId xmlns:a16="http://schemas.microsoft.com/office/drawing/2014/main" id="{816FB88B-07DB-4184-BCCC-4090AC1F7D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0854"/>
            <a:ext cx="9135835" cy="6764056"/>
          </a:xfrm>
        </p:spPr>
      </p:pic>
      <p:sp>
        <p:nvSpPr>
          <p:cNvPr id="3" name="Θέση ημερομηνίας 2">
            <a:extLst>
              <a:ext uri="{FF2B5EF4-FFF2-40B4-BE49-F238E27FC236}">
                <a16:creationId xmlns:a16="http://schemas.microsoft.com/office/drawing/2014/main" id="{A3DE7C46-8CAA-434D-AA71-EAD532CB3E6C}"/>
              </a:ext>
            </a:extLst>
          </p:cNvPr>
          <p:cNvSpPr>
            <a:spLocks noGrp="1"/>
          </p:cNvSpPr>
          <p:nvPr>
            <p:ph type="dt" sz="half" idx="10"/>
          </p:nvPr>
        </p:nvSpPr>
        <p:spPr/>
        <p:txBody>
          <a:bodyPr/>
          <a:lstStyle/>
          <a:p>
            <a:fld id="{CE16D5EA-2712-41AF-A063-26D472F89622}"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E7F8F83F-9CFD-42F1-8C60-611234087CDF}"/>
              </a:ext>
            </a:extLst>
          </p:cNvPr>
          <p:cNvSpPr>
            <a:spLocks noGrp="1"/>
          </p:cNvSpPr>
          <p:nvPr>
            <p:ph type="sldNum" sz="quarter" idx="12"/>
          </p:nvPr>
        </p:nvSpPr>
        <p:spPr/>
        <p:txBody>
          <a:bodyPr/>
          <a:lstStyle/>
          <a:p>
            <a:fld id="{0422F922-4DA1-4E02-8BB9-5948E49598FC}" type="slidenum">
              <a:rPr lang="el-GR" smtClean="0"/>
              <a:t>14</a:t>
            </a:fld>
            <a:endParaRPr lang="el-GR"/>
          </a:p>
        </p:txBody>
      </p:sp>
    </p:spTree>
    <p:extLst>
      <p:ext uri="{BB962C8B-B14F-4D97-AF65-F5344CB8AC3E}">
        <p14:creationId xmlns:p14="http://schemas.microsoft.com/office/powerpoint/2010/main" val="400760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0F2E1C-6418-44BF-9A1A-67B35935E68E}"/>
              </a:ext>
            </a:extLst>
          </p:cNvPr>
          <p:cNvSpPr>
            <a:spLocks noGrp="1"/>
          </p:cNvSpPr>
          <p:nvPr>
            <p:ph type="title"/>
          </p:nvPr>
        </p:nvSpPr>
        <p:spPr>
          <a:xfrm>
            <a:off x="7119890" y="286603"/>
            <a:ext cx="4035789" cy="1450757"/>
          </a:xfrm>
        </p:spPr>
        <p:txBody>
          <a:bodyPr/>
          <a:lstStyle/>
          <a:p>
            <a:r>
              <a:rPr lang="el-GR" dirty="0"/>
              <a:t>% δανεισμός, ως % ΑΕΠ</a:t>
            </a:r>
          </a:p>
        </p:txBody>
      </p:sp>
      <p:pic>
        <p:nvPicPr>
          <p:cNvPr id="9" name="Θέση περιεχομένου 8">
            <a:extLst>
              <a:ext uri="{FF2B5EF4-FFF2-40B4-BE49-F238E27FC236}">
                <a16:creationId xmlns:a16="http://schemas.microsoft.com/office/drawing/2014/main" id="{8A32524B-AA67-473C-A8FA-B5AE75A289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989184" cy="7004481"/>
          </a:xfrm>
        </p:spPr>
      </p:pic>
      <p:sp>
        <p:nvSpPr>
          <p:cNvPr id="3" name="Θέση ημερομηνίας 2">
            <a:extLst>
              <a:ext uri="{FF2B5EF4-FFF2-40B4-BE49-F238E27FC236}">
                <a16:creationId xmlns:a16="http://schemas.microsoft.com/office/drawing/2014/main" id="{D78318E1-0D4F-4D38-B96B-BA8BD0E071D7}"/>
              </a:ext>
            </a:extLst>
          </p:cNvPr>
          <p:cNvSpPr>
            <a:spLocks noGrp="1"/>
          </p:cNvSpPr>
          <p:nvPr>
            <p:ph type="dt" sz="half" idx="10"/>
          </p:nvPr>
        </p:nvSpPr>
        <p:spPr/>
        <p:txBody>
          <a:bodyPr/>
          <a:lstStyle/>
          <a:p>
            <a:fld id="{73090CCA-8FE0-4019-A80D-0FF651776AE2}"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AA20B2EC-5ED1-4C5E-AA42-BB1EC5BAFC87}"/>
              </a:ext>
            </a:extLst>
          </p:cNvPr>
          <p:cNvSpPr>
            <a:spLocks noGrp="1"/>
          </p:cNvSpPr>
          <p:nvPr>
            <p:ph type="sldNum" sz="quarter" idx="12"/>
          </p:nvPr>
        </p:nvSpPr>
        <p:spPr/>
        <p:txBody>
          <a:bodyPr/>
          <a:lstStyle/>
          <a:p>
            <a:fld id="{0422F922-4DA1-4E02-8BB9-5948E49598FC}" type="slidenum">
              <a:rPr lang="el-GR" smtClean="0"/>
              <a:t>15</a:t>
            </a:fld>
            <a:endParaRPr lang="el-GR"/>
          </a:p>
        </p:txBody>
      </p:sp>
    </p:spTree>
    <p:extLst>
      <p:ext uri="{BB962C8B-B14F-4D97-AF65-F5344CB8AC3E}">
        <p14:creationId xmlns:p14="http://schemas.microsoft.com/office/powerpoint/2010/main" val="156681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9AD1E0-07D3-4D07-8D66-946E0FDDDD4D}"/>
              </a:ext>
            </a:extLst>
          </p:cNvPr>
          <p:cNvSpPr>
            <a:spLocks noGrp="1"/>
          </p:cNvSpPr>
          <p:nvPr>
            <p:ph type="title"/>
          </p:nvPr>
        </p:nvSpPr>
        <p:spPr>
          <a:xfrm>
            <a:off x="1" y="529276"/>
            <a:ext cx="12192000" cy="595139"/>
          </a:xfrm>
        </p:spPr>
        <p:txBody>
          <a:bodyPr>
            <a:normAutofit fontScale="90000"/>
          </a:bodyPr>
          <a:lstStyle/>
          <a:p>
            <a:pPr algn="r"/>
            <a:r>
              <a:rPr lang="el-GR" dirty="0"/>
              <a:t>Ένα μοντέλο ανάπτυξης της οικονομίας στηριγμένο πολύ στην κατανάλωση</a:t>
            </a:r>
          </a:p>
        </p:txBody>
      </p:sp>
      <p:pic>
        <p:nvPicPr>
          <p:cNvPr id="5" name="Θέση περιεχομένου 4">
            <a:extLst>
              <a:ext uri="{FF2B5EF4-FFF2-40B4-BE49-F238E27FC236}">
                <a16:creationId xmlns:a16="http://schemas.microsoft.com/office/drawing/2014/main" id="{BBC7BBB6-9444-45F8-BEF9-92B88717D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29276"/>
            <a:ext cx="6223246" cy="5502729"/>
          </a:xfrm>
        </p:spPr>
      </p:pic>
      <p:pic>
        <p:nvPicPr>
          <p:cNvPr id="4" name="Εικόνα 3">
            <a:extLst>
              <a:ext uri="{FF2B5EF4-FFF2-40B4-BE49-F238E27FC236}">
                <a16:creationId xmlns:a16="http://schemas.microsoft.com/office/drawing/2014/main" id="{A55AE9A3-9017-427D-A9DE-C5C00A730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691" y="1026444"/>
            <a:ext cx="6138002" cy="3984171"/>
          </a:xfrm>
          <a:prstGeom prst="rect">
            <a:avLst/>
          </a:prstGeom>
        </p:spPr>
      </p:pic>
      <p:sp>
        <p:nvSpPr>
          <p:cNvPr id="6" name="Θέση ημερομηνίας 5">
            <a:extLst>
              <a:ext uri="{FF2B5EF4-FFF2-40B4-BE49-F238E27FC236}">
                <a16:creationId xmlns:a16="http://schemas.microsoft.com/office/drawing/2014/main" id="{F15B18DF-75CB-4C80-B85E-88FD1F2CB57B}"/>
              </a:ext>
            </a:extLst>
          </p:cNvPr>
          <p:cNvSpPr>
            <a:spLocks noGrp="1"/>
          </p:cNvSpPr>
          <p:nvPr>
            <p:ph type="dt" sz="half" idx="10"/>
          </p:nvPr>
        </p:nvSpPr>
        <p:spPr/>
        <p:txBody>
          <a:bodyPr/>
          <a:lstStyle/>
          <a:p>
            <a:fld id="{CAF67212-FB27-4F45-B145-1D7916E56030}"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82ED2C7F-37DE-4E13-887E-B0626BAAF61E}"/>
              </a:ext>
            </a:extLst>
          </p:cNvPr>
          <p:cNvSpPr>
            <a:spLocks noGrp="1"/>
          </p:cNvSpPr>
          <p:nvPr>
            <p:ph type="sldNum" sz="quarter" idx="12"/>
          </p:nvPr>
        </p:nvSpPr>
        <p:spPr/>
        <p:txBody>
          <a:bodyPr/>
          <a:lstStyle/>
          <a:p>
            <a:fld id="{0422F922-4DA1-4E02-8BB9-5948E49598FC}" type="slidenum">
              <a:rPr lang="el-GR" smtClean="0"/>
              <a:t>16</a:t>
            </a:fld>
            <a:endParaRPr lang="el-GR"/>
          </a:p>
        </p:txBody>
      </p:sp>
    </p:spTree>
    <p:extLst>
      <p:ext uri="{BB962C8B-B14F-4D97-AF65-F5344CB8AC3E}">
        <p14:creationId xmlns:p14="http://schemas.microsoft.com/office/powerpoint/2010/main" val="1193169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C1E8EB-79F8-4032-B97E-3947024F25B1}"/>
              </a:ext>
            </a:extLst>
          </p:cNvPr>
          <p:cNvSpPr>
            <a:spLocks noGrp="1"/>
          </p:cNvSpPr>
          <p:nvPr>
            <p:ph type="title"/>
          </p:nvPr>
        </p:nvSpPr>
        <p:spPr>
          <a:xfrm>
            <a:off x="7039991" y="410890"/>
            <a:ext cx="4657226" cy="1450757"/>
          </a:xfrm>
        </p:spPr>
        <p:txBody>
          <a:bodyPr>
            <a:noAutofit/>
          </a:bodyPr>
          <a:lstStyle/>
          <a:p>
            <a:r>
              <a:rPr lang="el-GR" sz="3600" dirty="0"/>
              <a:t>Ανισορροπία κατανάλωσης και</a:t>
            </a:r>
            <a:br>
              <a:rPr lang="el-GR" sz="3600" dirty="0"/>
            </a:br>
            <a:r>
              <a:rPr lang="el-GR" sz="3600" dirty="0"/>
              <a:t>επένδυσης</a:t>
            </a:r>
          </a:p>
        </p:txBody>
      </p:sp>
      <p:pic>
        <p:nvPicPr>
          <p:cNvPr id="9" name="Θέση περιεχομένου 8">
            <a:extLst>
              <a:ext uri="{FF2B5EF4-FFF2-40B4-BE49-F238E27FC236}">
                <a16:creationId xmlns:a16="http://schemas.microsoft.com/office/drawing/2014/main" id="{3E78875B-074C-4956-928C-DD6AD935EF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9899"/>
            <a:ext cx="6702641" cy="6778101"/>
          </a:xfrm>
        </p:spPr>
      </p:pic>
      <p:sp>
        <p:nvSpPr>
          <p:cNvPr id="3" name="Θέση ημερομηνίας 2">
            <a:extLst>
              <a:ext uri="{FF2B5EF4-FFF2-40B4-BE49-F238E27FC236}">
                <a16:creationId xmlns:a16="http://schemas.microsoft.com/office/drawing/2014/main" id="{A65E2441-46AD-4140-BBF8-EE490A7B00FF}"/>
              </a:ext>
            </a:extLst>
          </p:cNvPr>
          <p:cNvSpPr>
            <a:spLocks noGrp="1"/>
          </p:cNvSpPr>
          <p:nvPr>
            <p:ph type="dt" sz="half" idx="10"/>
          </p:nvPr>
        </p:nvSpPr>
        <p:spPr/>
        <p:txBody>
          <a:bodyPr/>
          <a:lstStyle/>
          <a:p>
            <a:fld id="{575E9111-5347-4BE4-802E-498F233E665A}"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AAA0904F-EF55-49B3-B516-58C97DAC511C}"/>
              </a:ext>
            </a:extLst>
          </p:cNvPr>
          <p:cNvSpPr>
            <a:spLocks noGrp="1"/>
          </p:cNvSpPr>
          <p:nvPr>
            <p:ph type="sldNum" sz="quarter" idx="12"/>
          </p:nvPr>
        </p:nvSpPr>
        <p:spPr/>
        <p:txBody>
          <a:bodyPr/>
          <a:lstStyle/>
          <a:p>
            <a:fld id="{0422F922-4DA1-4E02-8BB9-5948E49598FC}" type="slidenum">
              <a:rPr lang="el-GR" smtClean="0"/>
              <a:t>17</a:t>
            </a:fld>
            <a:endParaRPr lang="el-GR"/>
          </a:p>
        </p:txBody>
      </p:sp>
    </p:spTree>
    <p:extLst>
      <p:ext uri="{BB962C8B-B14F-4D97-AF65-F5344CB8AC3E}">
        <p14:creationId xmlns:p14="http://schemas.microsoft.com/office/powerpoint/2010/main" val="170572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489BF3-8E51-4AF3-BE27-7E828EA732B3}"/>
              </a:ext>
            </a:extLst>
          </p:cNvPr>
          <p:cNvSpPr>
            <a:spLocks noGrp="1"/>
          </p:cNvSpPr>
          <p:nvPr>
            <p:ph type="title"/>
          </p:nvPr>
        </p:nvSpPr>
        <p:spPr>
          <a:xfrm>
            <a:off x="319596" y="522442"/>
            <a:ext cx="11700767" cy="968440"/>
          </a:xfrm>
        </p:spPr>
        <p:txBody>
          <a:bodyPr>
            <a:normAutofit fontScale="90000"/>
          </a:bodyPr>
          <a:lstStyle/>
          <a:p>
            <a:r>
              <a:rPr lang="el-GR" dirty="0"/>
              <a:t>Τα προβλήματα της Ελληνικής οικονομίας οφείλονταν σε </a:t>
            </a:r>
          </a:p>
        </p:txBody>
      </p:sp>
      <p:sp>
        <p:nvSpPr>
          <p:cNvPr id="3" name="Θέση περιεχομένου 2">
            <a:extLst>
              <a:ext uri="{FF2B5EF4-FFF2-40B4-BE49-F238E27FC236}">
                <a16:creationId xmlns:a16="http://schemas.microsoft.com/office/drawing/2014/main" id="{E5FD42C5-3645-4F1E-8841-C4CE2FA15844}"/>
              </a:ext>
            </a:extLst>
          </p:cNvPr>
          <p:cNvSpPr>
            <a:spLocks noGrp="1"/>
          </p:cNvSpPr>
          <p:nvPr>
            <p:ph idx="1"/>
          </p:nvPr>
        </p:nvSpPr>
        <p:spPr/>
        <p:txBody>
          <a:bodyPr/>
          <a:lstStyle/>
          <a:p>
            <a:r>
              <a:rPr lang="el-GR"/>
              <a:t>Ένα μοντέλο ανάπτυξης στηριγμένο </a:t>
            </a:r>
          </a:p>
          <a:p>
            <a:r>
              <a:rPr lang="el-GR"/>
              <a:t>αρκετά </a:t>
            </a:r>
            <a:r>
              <a:rPr lang="el-GR" dirty="0"/>
              <a:t>στην κατανάλωση, </a:t>
            </a:r>
          </a:p>
          <a:p>
            <a:r>
              <a:rPr lang="el-GR" dirty="0"/>
              <a:t>την άντληση δανείων για την ανάπτυξη και</a:t>
            </a:r>
          </a:p>
          <a:p>
            <a:r>
              <a:rPr lang="el-GR" dirty="0"/>
              <a:t>με ανισορροπίες κατανάλωσης - επένδυσης</a:t>
            </a:r>
          </a:p>
        </p:txBody>
      </p:sp>
      <p:sp>
        <p:nvSpPr>
          <p:cNvPr id="4" name="Θέση ημερομηνίας 3">
            <a:extLst>
              <a:ext uri="{FF2B5EF4-FFF2-40B4-BE49-F238E27FC236}">
                <a16:creationId xmlns:a16="http://schemas.microsoft.com/office/drawing/2014/main" id="{54C3960A-AD89-4EA1-AE57-CADEED5CD7DD}"/>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57BFAD7B-1C4F-4572-88AF-CAB97E8ABE84}"/>
              </a:ext>
            </a:extLst>
          </p:cNvPr>
          <p:cNvSpPr>
            <a:spLocks noGrp="1"/>
          </p:cNvSpPr>
          <p:nvPr>
            <p:ph type="sldNum" sz="quarter" idx="12"/>
          </p:nvPr>
        </p:nvSpPr>
        <p:spPr/>
        <p:txBody>
          <a:bodyPr/>
          <a:lstStyle/>
          <a:p>
            <a:fld id="{0422F922-4DA1-4E02-8BB9-5948E49598FC}" type="slidenum">
              <a:rPr lang="el-GR" smtClean="0"/>
              <a:t>18</a:t>
            </a:fld>
            <a:endParaRPr lang="el-GR"/>
          </a:p>
        </p:txBody>
      </p:sp>
    </p:spTree>
    <p:extLst>
      <p:ext uri="{BB962C8B-B14F-4D97-AF65-F5344CB8AC3E}">
        <p14:creationId xmlns:p14="http://schemas.microsoft.com/office/powerpoint/2010/main" val="385723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FFC684-2C3A-4038-9162-05B500306521}"/>
              </a:ext>
            </a:extLst>
          </p:cNvPr>
          <p:cNvSpPr>
            <a:spLocks noGrp="1"/>
          </p:cNvSpPr>
          <p:nvPr>
            <p:ph type="title"/>
          </p:nvPr>
        </p:nvSpPr>
        <p:spPr>
          <a:xfrm>
            <a:off x="827103" y="741730"/>
            <a:ext cx="11364897" cy="517603"/>
          </a:xfrm>
        </p:spPr>
        <p:txBody>
          <a:bodyPr>
            <a:normAutofit fontScale="90000"/>
          </a:bodyPr>
          <a:lstStyle/>
          <a:p>
            <a:r>
              <a:rPr lang="el-GR" dirty="0"/>
              <a:t>Κατά κεφαλήν ΑΕΠ: Σύγκριση Ελλάδας, Γερμανίας, Ευρωζώνης και ΕΑ (12)</a:t>
            </a:r>
          </a:p>
        </p:txBody>
      </p:sp>
      <p:pic>
        <p:nvPicPr>
          <p:cNvPr id="5" name="Θέση περιεχομένου 4">
            <a:extLst>
              <a:ext uri="{FF2B5EF4-FFF2-40B4-BE49-F238E27FC236}">
                <a16:creationId xmlns:a16="http://schemas.microsoft.com/office/drawing/2014/main" id="{DD60C946-B4BE-4302-9CEB-7F3B615FF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1" y="1259333"/>
            <a:ext cx="7385943" cy="4649542"/>
          </a:xfrm>
        </p:spPr>
      </p:pic>
      <p:sp>
        <p:nvSpPr>
          <p:cNvPr id="3" name="Θέση ημερομηνίας 2">
            <a:extLst>
              <a:ext uri="{FF2B5EF4-FFF2-40B4-BE49-F238E27FC236}">
                <a16:creationId xmlns:a16="http://schemas.microsoft.com/office/drawing/2014/main" id="{8855A6E9-57B7-483C-866B-B5EDA012BA2C}"/>
              </a:ext>
            </a:extLst>
          </p:cNvPr>
          <p:cNvSpPr>
            <a:spLocks noGrp="1"/>
          </p:cNvSpPr>
          <p:nvPr>
            <p:ph type="dt" sz="half" idx="10"/>
          </p:nvPr>
        </p:nvSpPr>
        <p:spPr/>
        <p:txBody>
          <a:bodyPr/>
          <a:lstStyle/>
          <a:p>
            <a:fld id="{9566F65A-87C7-4B0B-AE12-95B409C86678}"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4427DB30-6A4E-4C4E-B511-283AD70ACC3F}"/>
              </a:ext>
            </a:extLst>
          </p:cNvPr>
          <p:cNvSpPr>
            <a:spLocks noGrp="1"/>
          </p:cNvSpPr>
          <p:nvPr>
            <p:ph type="sldNum" sz="quarter" idx="12"/>
          </p:nvPr>
        </p:nvSpPr>
        <p:spPr/>
        <p:txBody>
          <a:bodyPr/>
          <a:lstStyle/>
          <a:p>
            <a:fld id="{0422F922-4DA1-4E02-8BB9-5948E49598FC}" type="slidenum">
              <a:rPr lang="el-GR" smtClean="0"/>
              <a:t>19</a:t>
            </a:fld>
            <a:endParaRPr lang="el-GR"/>
          </a:p>
        </p:txBody>
      </p:sp>
    </p:spTree>
    <p:extLst>
      <p:ext uri="{BB962C8B-B14F-4D97-AF65-F5344CB8AC3E}">
        <p14:creationId xmlns:p14="http://schemas.microsoft.com/office/powerpoint/2010/main" val="422039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FEA84A-676E-4960-BDA9-7EBEE5B04396}"/>
              </a:ext>
            </a:extLst>
          </p:cNvPr>
          <p:cNvSpPr>
            <a:spLocks noGrp="1"/>
          </p:cNvSpPr>
          <p:nvPr>
            <p:ph type="title"/>
          </p:nvPr>
        </p:nvSpPr>
        <p:spPr>
          <a:xfrm>
            <a:off x="252272" y="1229558"/>
            <a:ext cx="11939727" cy="700195"/>
          </a:xfrm>
        </p:spPr>
        <p:txBody>
          <a:bodyPr>
            <a:normAutofit fontScale="90000"/>
          </a:bodyPr>
          <a:lstStyle/>
          <a:p>
            <a:endParaRPr lang="el-GR" b="1" dirty="0"/>
          </a:p>
        </p:txBody>
      </p:sp>
      <p:sp>
        <p:nvSpPr>
          <p:cNvPr id="3" name="Θέση περιεχομένου 2">
            <a:extLst>
              <a:ext uri="{FF2B5EF4-FFF2-40B4-BE49-F238E27FC236}">
                <a16:creationId xmlns:a16="http://schemas.microsoft.com/office/drawing/2014/main" id="{ACBE969D-FB0E-467D-A1F3-6D6805C34F43}"/>
              </a:ext>
            </a:extLst>
          </p:cNvPr>
          <p:cNvSpPr>
            <a:spLocks noGrp="1"/>
          </p:cNvSpPr>
          <p:nvPr>
            <p:ph idx="1"/>
          </p:nvPr>
        </p:nvSpPr>
        <p:spPr>
          <a:xfrm>
            <a:off x="133165" y="1136343"/>
            <a:ext cx="12058835" cy="5721658"/>
          </a:xfrm>
        </p:spPr>
        <p:txBody>
          <a:bodyPr/>
          <a:lstStyle/>
          <a:p>
            <a:pPr marL="0" indent="0">
              <a:buNone/>
            </a:pPr>
            <a:r>
              <a:rPr lang="el-GR" dirty="0"/>
              <a:t>               </a:t>
            </a:r>
          </a:p>
          <a:p>
            <a:pPr marL="0" indent="0">
              <a:buNone/>
            </a:pPr>
            <a:endParaRPr lang="el-GR" dirty="0"/>
          </a:p>
          <a:p>
            <a:r>
              <a:rPr lang="el-GR" dirty="0"/>
              <a:t>Η μεγάλη χρονική διάρκεια της (2008/9-2016) και η </a:t>
            </a:r>
            <a:r>
              <a:rPr lang="el-GR" dirty="0" err="1"/>
              <a:t>υπερ</a:t>
            </a:r>
            <a:r>
              <a:rPr lang="el-GR" dirty="0"/>
              <a:t>-δεκαετής επίδραση της στην Ελληνική οικονομία (ύφεση)</a:t>
            </a:r>
          </a:p>
          <a:p>
            <a:r>
              <a:rPr lang="el-GR" dirty="0"/>
              <a:t>Το εύρος της, η επίδραση που έχει στα μακροοικονομικά μεγέθη της Ελληνικής οικονομίας</a:t>
            </a:r>
          </a:p>
          <a:p>
            <a:r>
              <a:rPr lang="el-GR" dirty="0"/>
              <a:t>Η εμφάνιση της εντός μιας κοινής νομισματικής ζώνης (αυτής του Ευρώ)</a:t>
            </a:r>
          </a:p>
          <a:p>
            <a:r>
              <a:rPr lang="el-GR" dirty="0"/>
              <a:t>Η επίδραση που είχε στην κοινή νομισματική ζώνη και την Ε.Ε.</a:t>
            </a:r>
          </a:p>
          <a:p>
            <a:r>
              <a:rPr lang="el-GR" dirty="0"/>
              <a:t>Η πρωτοφανής σε μέγεθος αντίδραση/ενεργοποίηση της διεθνούς κοινότητας για τη διευθέτησή της</a:t>
            </a:r>
          </a:p>
          <a:p>
            <a:r>
              <a:rPr lang="el-GR" dirty="0"/>
              <a:t>Η τροφοδότησή της από πολιτικές της Ε.Ε. και της Ελλάδας που προηγήθηκαν </a:t>
            </a:r>
          </a:p>
        </p:txBody>
      </p:sp>
      <p:sp>
        <p:nvSpPr>
          <p:cNvPr id="5" name="TextBox 4">
            <a:extLst>
              <a:ext uri="{FF2B5EF4-FFF2-40B4-BE49-F238E27FC236}">
                <a16:creationId xmlns:a16="http://schemas.microsoft.com/office/drawing/2014/main" id="{7FA6E3EB-BEDE-4B69-8AC1-F6CF4D9344B7}"/>
              </a:ext>
            </a:extLst>
          </p:cNvPr>
          <p:cNvSpPr txBox="1"/>
          <p:nvPr/>
        </p:nvSpPr>
        <p:spPr>
          <a:xfrm>
            <a:off x="506027" y="390617"/>
            <a:ext cx="10892901" cy="954107"/>
          </a:xfrm>
          <a:prstGeom prst="rect">
            <a:avLst/>
          </a:prstGeom>
          <a:noFill/>
        </p:spPr>
        <p:txBody>
          <a:bodyPr wrap="square">
            <a:spAutoFit/>
          </a:bodyPr>
          <a:lstStyle/>
          <a:p>
            <a:r>
              <a:rPr lang="el-GR" sz="2800" b="1" dirty="0"/>
              <a:t>Ορισμένα από τα κύρια χαρακτηριστικά της Ελληνικής κρίσης είναι:</a:t>
            </a:r>
            <a:br>
              <a:rPr lang="el-GR" sz="2800" b="1" dirty="0"/>
            </a:br>
            <a:endParaRPr lang="el-GR" sz="2800" b="1" dirty="0"/>
          </a:p>
        </p:txBody>
      </p:sp>
      <p:sp>
        <p:nvSpPr>
          <p:cNvPr id="4" name="Θέση ημερομηνίας 3">
            <a:extLst>
              <a:ext uri="{FF2B5EF4-FFF2-40B4-BE49-F238E27FC236}">
                <a16:creationId xmlns:a16="http://schemas.microsoft.com/office/drawing/2014/main" id="{518E31EA-8A4E-4B17-AEB0-46A7FEA15A82}"/>
              </a:ext>
            </a:extLst>
          </p:cNvPr>
          <p:cNvSpPr>
            <a:spLocks noGrp="1"/>
          </p:cNvSpPr>
          <p:nvPr>
            <p:ph type="dt" sz="half" idx="10"/>
          </p:nvPr>
        </p:nvSpPr>
        <p:spPr/>
        <p:txBody>
          <a:bodyPr/>
          <a:lstStyle/>
          <a:p>
            <a:fld id="{E5CBF460-943F-4B42-B524-BC0A4E4DF0F4}" type="datetime1">
              <a:rPr lang="el-GR" smtClean="0"/>
              <a:t>9/5/2022</a:t>
            </a:fld>
            <a:endParaRPr lang="el-GR"/>
          </a:p>
        </p:txBody>
      </p:sp>
      <p:sp>
        <p:nvSpPr>
          <p:cNvPr id="6" name="Θέση αριθμού διαφάνειας 5">
            <a:extLst>
              <a:ext uri="{FF2B5EF4-FFF2-40B4-BE49-F238E27FC236}">
                <a16:creationId xmlns:a16="http://schemas.microsoft.com/office/drawing/2014/main" id="{89C71D20-1FA5-4200-9F42-26932C969199}"/>
              </a:ext>
            </a:extLst>
          </p:cNvPr>
          <p:cNvSpPr>
            <a:spLocks noGrp="1"/>
          </p:cNvSpPr>
          <p:nvPr>
            <p:ph type="sldNum" sz="quarter" idx="12"/>
          </p:nvPr>
        </p:nvSpPr>
        <p:spPr/>
        <p:txBody>
          <a:bodyPr/>
          <a:lstStyle/>
          <a:p>
            <a:fld id="{0422F922-4DA1-4E02-8BB9-5948E49598FC}" type="slidenum">
              <a:rPr lang="el-GR" smtClean="0"/>
              <a:t>2</a:t>
            </a:fld>
            <a:endParaRPr lang="el-GR"/>
          </a:p>
        </p:txBody>
      </p:sp>
    </p:spTree>
    <p:extLst>
      <p:ext uri="{BB962C8B-B14F-4D97-AF65-F5344CB8AC3E}">
        <p14:creationId xmlns:p14="http://schemas.microsoft.com/office/powerpoint/2010/main" val="212023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A7B11E-1BA9-4060-9CD7-C57A9CAA0E0E}"/>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193D1667-8568-4A4E-A0A2-7773AB8187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336133" cy="6858000"/>
          </a:xfrm>
        </p:spPr>
      </p:pic>
      <p:sp>
        <p:nvSpPr>
          <p:cNvPr id="3" name="Θέση ημερομηνίας 2">
            <a:extLst>
              <a:ext uri="{FF2B5EF4-FFF2-40B4-BE49-F238E27FC236}">
                <a16:creationId xmlns:a16="http://schemas.microsoft.com/office/drawing/2014/main" id="{BB715DA6-DFD3-4DFF-B214-C29F9106F01A}"/>
              </a:ext>
            </a:extLst>
          </p:cNvPr>
          <p:cNvSpPr>
            <a:spLocks noGrp="1"/>
          </p:cNvSpPr>
          <p:nvPr>
            <p:ph type="dt" sz="half" idx="10"/>
          </p:nvPr>
        </p:nvSpPr>
        <p:spPr/>
        <p:txBody>
          <a:bodyPr/>
          <a:lstStyle/>
          <a:p>
            <a:fld id="{4A725D48-994A-4545-9FBD-938F051EDDFC}"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5571555F-E065-4510-9F2B-553539E6B761}"/>
              </a:ext>
            </a:extLst>
          </p:cNvPr>
          <p:cNvSpPr>
            <a:spLocks noGrp="1"/>
          </p:cNvSpPr>
          <p:nvPr>
            <p:ph type="sldNum" sz="quarter" idx="12"/>
          </p:nvPr>
        </p:nvSpPr>
        <p:spPr/>
        <p:txBody>
          <a:bodyPr/>
          <a:lstStyle/>
          <a:p>
            <a:fld id="{0422F922-4DA1-4E02-8BB9-5948E49598FC}" type="slidenum">
              <a:rPr lang="el-GR" smtClean="0"/>
              <a:t>20</a:t>
            </a:fld>
            <a:endParaRPr lang="el-GR"/>
          </a:p>
        </p:txBody>
      </p:sp>
    </p:spTree>
    <p:extLst>
      <p:ext uri="{BB962C8B-B14F-4D97-AF65-F5344CB8AC3E}">
        <p14:creationId xmlns:p14="http://schemas.microsoft.com/office/powerpoint/2010/main" val="2297915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581DD7-83A2-42F9-B71A-878222D5BA37}"/>
              </a:ext>
            </a:extLst>
          </p:cNvPr>
          <p:cNvSpPr>
            <a:spLocks noGrp="1"/>
          </p:cNvSpPr>
          <p:nvPr>
            <p:ph type="title"/>
          </p:nvPr>
        </p:nvSpPr>
        <p:spPr>
          <a:xfrm>
            <a:off x="593125" y="448440"/>
            <a:ext cx="10545256" cy="725378"/>
          </a:xfrm>
        </p:spPr>
        <p:txBody>
          <a:bodyPr>
            <a:noAutofit/>
          </a:bodyPr>
          <a:lstStyle/>
          <a:p>
            <a:pPr algn="ctr"/>
            <a:r>
              <a:rPr lang="el-GR" sz="3600" dirty="0"/>
              <a:t>Εικοσαετής εξαγωγική επίδοση της Ελληνικής Οικονομίας (1996-2016)</a:t>
            </a:r>
          </a:p>
        </p:txBody>
      </p:sp>
      <p:pic>
        <p:nvPicPr>
          <p:cNvPr id="5" name="Θέση περιεχομένου 4">
            <a:extLst>
              <a:ext uri="{FF2B5EF4-FFF2-40B4-BE49-F238E27FC236}">
                <a16:creationId xmlns:a16="http://schemas.microsoft.com/office/drawing/2014/main" id="{D30F0590-1F1A-4BF4-A92D-C3CD59E601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844" y="1173818"/>
            <a:ext cx="6634845" cy="5034890"/>
          </a:xfrm>
        </p:spPr>
      </p:pic>
      <p:sp>
        <p:nvSpPr>
          <p:cNvPr id="6" name="TextBox 5">
            <a:extLst>
              <a:ext uri="{FF2B5EF4-FFF2-40B4-BE49-F238E27FC236}">
                <a16:creationId xmlns:a16="http://schemas.microsoft.com/office/drawing/2014/main" id="{2ADCB91A-2DC4-447A-9A5E-6FE1FFAE1D9B}"/>
              </a:ext>
            </a:extLst>
          </p:cNvPr>
          <p:cNvSpPr txBox="1"/>
          <p:nvPr/>
        </p:nvSpPr>
        <p:spPr>
          <a:xfrm>
            <a:off x="7216346" y="2018270"/>
            <a:ext cx="3922034" cy="1200329"/>
          </a:xfrm>
          <a:prstGeom prst="rect">
            <a:avLst/>
          </a:prstGeom>
          <a:noFill/>
        </p:spPr>
        <p:txBody>
          <a:bodyPr wrap="square" rtlCol="0">
            <a:spAutoFit/>
          </a:bodyPr>
          <a:lstStyle/>
          <a:p>
            <a:r>
              <a:rPr lang="el-GR" dirty="0"/>
              <a:t>Ένα </a:t>
            </a:r>
            <a:r>
              <a:rPr lang="el-GR" b="1" i="1" dirty="0"/>
              <a:t>διαρκές πρόβλημα </a:t>
            </a:r>
          </a:p>
          <a:p>
            <a:r>
              <a:rPr lang="el-GR" dirty="0"/>
              <a:t>(ενδεικτικά δείτε τη σύγκριση με Βέλγιο, Ολλανδία και Ιρλανδία, μικρά σχετικά σε μέγεθος κράτη)</a:t>
            </a:r>
          </a:p>
        </p:txBody>
      </p:sp>
      <p:sp>
        <p:nvSpPr>
          <p:cNvPr id="7" name="Θέση ημερομηνίας 6">
            <a:extLst>
              <a:ext uri="{FF2B5EF4-FFF2-40B4-BE49-F238E27FC236}">
                <a16:creationId xmlns:a16="http://schemas.microsoft.com/office/drawing/2014/main" id="{36C2BD4D-6607-4FC4-BA72-49D28CA733E3}"/>
              </a:ext>
            </a:extLst>
          </p:cNvPr>
          <p:cNvSpPr>
            <a:spLocks noGrp="1"/>
          </p:cNvSpPr>
          <p:nvPr>
            <p:ph type="dt" sz="half" idx="10"/>
          </p:nvPr>
        </p:nvSpPr>
        <p:spPr/>
        <p:txBody>
          <a:bodyPr/>
          <a:lstStyle/>
          <a:p>
            <a:fld id="{321290A8-4B4F-42D3-850E-33B9E649FE1A}"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8E7A7FAA-4524-425D-9CE8-86512E368509}"/>
              </a:ext>
            </a:extLst>
          </p:cNvPr>
          <p:cNvSpPr>
            <a:spLocks noGrp="1"/>
          </p:cNvSpPr>
          <p:nvPr>
            <p:ph type="sldNum" sz="quarter" idx="12"/>
          </p:nvPr>
        </p:nvSpPr>
        <p:spPr/>
        <p:txBody>
          <a:bodyPr/>
          <a:lstStyle/>
          <a:p>
            <a:fld id="{0422F922-4DA1-4E02-8BB9-5948E49598FC}" type="slidenum">
              <a:rPr lang="el-GR" smtClean="0"/>
              <a:t>21</a:t>
            </a:fld>
            <a:endParaRPr lang="el-GR"/>
          </a:p>
        </p:txBody>
      </p:sp>
    </p:spTree>
    <p:extLst>
      <p:ext uri="{BB962C8B-B14F-4D97-AF65-F5344CB8AC3E}">
        <p14:creationId xmlns:p14="http://schemas.microsoft.com/office/powerpoint/2010/main" val="134682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63B1EB-1EFF-4D2D-AFEF-5BD7D4EDAC21}"/>
              </a:ext>
            </a:extLst>
          </p:cNvPr>
          <p:cNvSpPr>
            <a:spLocks noGrp="1"/>
          </p:cNvSpPr>
          <p:nvPr>
            <p:ph type="title"/>
          </p:nvPr>
        </p:nvSpPr>
        <p:spPr>
          <a:xfrm>
            <a:off x="845611" y="194324"/>
            <a:ext cx="10058400" cy="980135"/>
          </a:xfrm>
        </p:spPr>
        <p:txBody>
          <a:bodyPr/>
          <a:lstStyle/>
          <a:p>
            <a:r>
              <a:rPr lang="el-GR" dirty="0"/>
              <a:t>Εξαγωγές αγαθών: 1996-2016</a:t>
            </a:r>
          </a:p>
        </p:txBody>
      </p:sp>
      <p:pic>
        <p:nvPicPr>
          <p:cNvPr id="5" name="Θέση περιεχομένου 4">
            <a:extLst>
              <a:ext uri="{FF2B5EF4-FFF2-40B4-BE49-F238E27FC236}">
                <a16:creationId xmlns:a16="http://schemas.microsoft.com/office/drawing/2014/main" id="{DB88BA6D-1744-4D94-A1F9-AAC37A370B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621" y="1737360"/>
            <a:ext cx="8496717" cy="4022725"/>
          </a:xfrm>
        </p:spPr>
      </p:pic>
      <p:sp>
        <p:nvSpPr>
          <p:cNvPr id="6" name="TextBox 5">
            <a:extLst>
              <a:ext uri="{FF2B5EF4-FFF2-40B4-BE49-F238E27FC236}">
                <a16:creationId xmlns:a16="http://schemas.microsoft.com/office/drawing/2014/main" id="{F5BDEF01-89AE-4689-9690-96FFD53376DD}"/>
              </a:ext>
            </a:extLst>
          </p:cNvPr>
          <p:cNvSpPr txBox="1"/>
          <p:nvPr/>
        </p:nvSpPr>
        <p:spPr>
          <a:xfrm>
            <a:off x="9068499" y="2072081"/>
            <a:ext cx="2629880" cy="2585323"/>
          </a:xfrm>
          <a:prstGeom prst="rect">
            <a:avLst/>
          </a:prstGeom>
          <a:noFill/>
        </p:spPr>
        <p:txBody>
          <a:bodyPr wrap="square" rtlCol="0">
            <a:spAutoFit/>
          </a:bodyPr>
          <a:lstStyle/>
          <a:p>
            <a:r>
              <a:rPr lang="el-GR" dirty="0"/>
              <a:t>Η πορεία της Ελλάδας συγκρίνεται με αυτή του Λουξεμβούργου, το μόνο κράτος που αναμένουμε να μην εξάγει πολλά προϊόντα, γιατί δεν έχει και μεγάλη έκταση και πόρους το ίδιο για την παραγωγή τους</a:t>
            </a:r>
          </a:p>
        </p:txBody>
      </p:sp>
      <p:sp>
        <p:nvSpPr>
          <p:cNvPr id="7" name="Θέση ημερομηνίας 6">
            <a:extLst>
              <a:ext uri="{FF2B5EF4-FFF2-40B4-BE49-F238E27FC236}">
                <a16:creationId xmlns:a16="http://schemas.microsoft.com/office/drawing/2014/main" id="{5A24AEBA-8216-4F84-9645-8D58263509DB}"/>
              </a:ext>
            </a:extLst>
          </p:cNvPr>
          <p:cNvSpPr>
            <a:spLocks noGrp="1"/>
          </p:cNvSpPr>
          <p:nvPr>
            <p:ph type="dt" sz="half" idx="10"/>
          </p:nvPr>
        </p:nvSpPr>
        <p:spPr/>
        <p:txBody>
          <a:bodyPr/>
          <a:lstStyle/>
          <a:p>
            <a:fld id="{C2E1ED15-5106-40ED-9DBE-ADC9A02CA6B0}"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72EC35B5-5ADB-467E-A36B-52AF17612DFD}"/>
              </a:ext>
            </a:extLst>
          </p:cNvPr>
          <p:cNvSpPr>
            <a:spLocks noGrp="1"/>
          </p:cNvSpPr>
          <p:nvPr>
            <p:ph type="sldNum" sz="quarter" idx="12"/>
          </p:nvPr>
        </p:nvSpPr>
        <p:spPr/>
        <p:txBody>
          <a:bodyPr/>
          <a:lstStyle/>
          <a:p>
            <a:fld id="{0422F922-4DA1-4E02-8BB9-5948E49598FC}" type="slidenum">
              <a:rPr lang="el-GR" smtClean="0"/>
              <a:t>22</a:t>
            </a:fld>
            <a:endParaRPr lang="el-GR"/>
          </a:p>
        </p:txBody>
      </p:sp>
    </p:spTree>
    <p:extLst>
      <p:ext uri="{BB962C8B-B14F-4D97-AF65-F5344CB8AC3E}">
        <p14:creationId xmlns:p14="http://schemas.microsoft.com/office/powerpoint/2010/main" val="1314368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A29965-134D-4E30-9595-2A8F285DA95C}"/>
              </a:ext>
            </a:extLst>
          </p:cNvPr>
          <p:cNvSpPr>
            <a:spLocks noGrp="1"/>
          </p:cNvSpPr>
          <p:nvPr>
            <p:ph type="title"/>
          </p:nvPr>
        </p:nvSpPr>
        <p:spPr>
          <a:xfrm>
            <a:off x="8282866" y="710214"/>
            <a:ext cx="3506680" cy="858471"/>
          </a:xfrm>
        </p:spPr>
        <p:txBody>
          <a:bodyPr>
            <a:normAutofit fontScale="90000"/>
          </a:bodyPr>
          <a:lstStyle/>
          <a:p>
            <a:r>
              <a:rPr lang="el-GR" dirty="0"/>
              <a:t>Διείσδυση εισαγωγών</a:t>
            </a:r>
          </a:p>
        </p:txBody>
      </p:sp>
      <p:pic>
        <p:nvPicPr>
          <p:cNvPr id="5" name="Θέση περιεχομένου 4">
            <a:extLst>
              <a:ext uri="{FF2B5EF4-FFF2-40B4-BE49-F238E27FC236}">
                <a16:creationId xmlns:a16="http://schemas.microsoft.com/office/drawing/2014/main" id="{7AC4EA15-1A9B-481D-9194-F1F199FA5B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8282866" cy="6258757"/>
          </a:xfrm>
        </p:spPr>
      </p:pic>
      <p:sp>
        <p:nvSpPr>
          <p:cNvPr id="6" name="Θέση ημερομηνίας 5">
            <a:extLst>
              <a:ext uri="{FF2B5EF4-FFF2-40B4-BE49-F238E27FC236}">
                <a16:creationId xmlns:a16="http://schemas.microsoft.com/office/drawing/2014/main" id="{13A2199D-FDF5-4E94-B7C0-F84C2552BD06}"/>
              </a:ext>
            </a:extLst>
          </p:cNvPr>
          <p:cNvSpPr>
            <a:spLocks noGrp="1"/>
          </p:cNvSpPr>
          <p:nvPr>
            <p:ph type="dt" sz="half" idx="10"/>
          </p:nvPr>
        </p:nvSpPr>
        <p:spPr/>
        <p:txBody>
          <a:bodyPr/>
          <a:lstStyle/>
          <a:p>
            <a:fld id="{3E2588BF-84FF-48B2-8B5E-B1E78A4D80D6}" type="datetime1">
              <a:rPr lang="el-GR" smtClean="0"/>
              <a:t>9/5/2022</a:t>
            </a:fld>
            <a:endParaRPr lang="el-GR"/>
          </a:p>
        </p:txBody>
      </p:sp>
      <p:sp>
        <p:nvSpPr>
          <p:cNvPr id="7" name="Θέση αριθμού διαφάνειας 6">
            <a:extLst>
              <a:ext uri="{FF2B5EF4-FFF2-40B4-BE49-F238E27FC236}">
                <a16:creationId xmlns:a16="http://schemas.microsoft.com/office/drawing/2014/main" id="{2787C73F-4473-4048-A63B-D2BBD1D64EB8}"/>
              </a:ext>
            </a:extLst>
          </p:cNvPr>
          <p:cNvSpPr>
            <a:spLocks noGrp="1"/>
          </p:cNvSpPr>
          <p:nvPr>
            <p:ph type="sldNum" sz="quarter" idx="12"/>
          </p:nvPr>
        </p:nvSpPr>
        <p:spPr/>
        <p:txBody>
          <a:bodyPr/>
          <a:lstStyle/>
          <a:p>
            <a:fld id="{0422F922-4DA1-4E02-8BB9-5948E49598FC}" type="slidenum">
              <a:rPr lang="el-GR" smtClean="0"/>
              <a:t>23</a:t>
            </a:fld>
            <a:endParaRPr lang="el-GR"/>
          </a:p>
        </p:txBody>
      </p:sp>
    </p:spTree>
    <p:extLst>
      <p:ext uri="{BB962C8B-B14F-4D97-AF65-F5344CB8AC3E}">
        <p14:creationId xmlns:p14="http://schemas.microsoft.com/office/powerpoint/2010/main" val="2685986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7B743A-02EA-45FF-AD8A-B4297AC31A4B}"/>
              </a:ext>
            </a:extLst>
          </p:cNvPr>
          <p:cNvSpPr>
            <a:spLocks noGrp="1"/>
          </p:cNvSpPr>
          <p:nvPr>
            <p:ph type="title"/>
          </p:nvPr>
        </p:nvSpPr>
        <p:spPr>
          <a:xfrm>
            <a:off x="150920" y="399924"/>
            <a:ext cx="11754035" cy="965666"/>
          </a:xfrm>
        </p:spPr>
        <p:txBody>
          <a:bodyPr>
            <a:normAutofit fontScale="90000"/>
          </a:bodyPr>
          <a:lstStyle/>
          <a:p>
            <a:r>
              <a:rPr lang="en-US" dirty="0"/>
              <a:t>H </a:t>
            </a:r>
            <a:r>
              <a:rPr lang="el-GR" dirty="0"/>
              <a:t>διαχρονικότητα ενός προβλήματος (1960-2017)</a:t>
            </a:r>
            <a:br>
              <a:rPr lang="el-GR" dirty="0"/>
            </a:br>
            <a:endParaRPr lang="el-GR" dirty="0"/>
          </a:p>
        </p:txBody>
      </p:sp>
      <p:pic>
        <p:nvPicPr>
          <p:cNvPr id="5" name="Θέση περιεχομένου 4">
            <a:extLst>
              <a:ext uri="{FF2B5EF4-FFF2-40B4-BE49-F238E27FC236}">
                <a16:creationId xmlns:a16="http://schemas.microsoft.com/office/drawing/2014/main" id="{6D1EA342-79A8-464F-B85B-B02C28D02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920" y="1127465"/>
            <a:ext cx="6027938" cy="4758000"/>
          </a:xfrm>
        </p:spPr>
      </p:pic>
      <p:sp>
        <p:nvSpPr>
          <p:cNvPr id="6" name="TextBox 5">
            <a:extLst>
              <a:ext uri="{FF2B5EF4-FFF2-40B4-BE49-F238E27FC236}">
                <a16:creationId xmlns:a16="http://schemas.microsoft.com/office/drawing/2014/main" id="{11C54B9A-CA37-4B9A-BBE7-761C846A62BE}"/>
              </a:ext>
            </a:extLst>
          </p:cNvPr>
          <p:cNvSpPr txBox="1"/>
          <p:nvPr/>
        </p:nvSpPr>
        <p:spPr>
          <a:xfrm>
            <a:off x="6416624" y="1731147"/>
            <a:ext cx="5250565" cy="3970318"/>
          </a:xfrm>
          <a:prstGeom prst="rect">
            <a:avLst/>
          </a:prstGeom>
          <a:noFill/>
        </p:spPr>
        <p:txBody>
          <a:bodyPr wrap="square" rtlCol="0">
            <a:spAutoFit/>
          </a:bodyPr>
          <a:lstStyle/>
          <a:p>
            <a:pPr marL="285750" indent="-285750">
              <a:buFont typeface="Arial" panose="020B0604020202020204" pitchFamily="34" charset="0"/>
              <a:buChar char="•"/>
            </a:pPr>
            <a:r>
              <a:rPr lang="el-GR" dirty="0"/>
              <a:t>Ένα μονίμως ελλειμματικό ισοζύγιο</a:t>
            </a:r>
          </a:p>
          <a:p>
            <a:pPr marL="285750" indent="-285750">
              <a:buFont typeface="Arial" panose="020B0604020202020204" pitchFamily="34" charset="0"/>
              <a:buChar char="•"/>
            </a:pPr>
            <a:r>
              <a:rPr lang="el-GR" dirty="0"/>
              <a:t>Μόνο επιδείνωση ιστορικά των καθαρών εισαγωγών (με εξαίρεση την περίοδο 1972-1981 και 1982-1985)</a:t>
            </a:r>
          </a:p>
          <a:p>
            <a:pPr marL="285750" indent="-285750">
              <a:buFont typeface="Arial" panose="020B0604020202020204" pitchFamily="34" charset="0"/>
              <a:buChar char="•"/>
            </a:pPr>
            <a:r>
              <a:rPr lang="el-GR" dirty="0"/>
              <a:t>Μεγάλο πρόβλημα στην εισαγωγή αγαθών (ειδικά από το 1993)</a:t>
            </a:r>
          </a:p>
          <a:p>
            <a:pPr marL="285750" indent="-285750">
              <a:buFont typeface="Arial" panose="020B0604020202020204" pitchFamily="34" charset="0"/>
              <a:buChar char="•"/>
            </a:pPr>
            <a:r>
              <a:rPr lang="el-GR" dirty="0"/>
              <a:t>Διαρκώς ελλειμματικό: Μόνο λίγο πριν την είσοδο στην ΕΟΚ και μετά τις πολιτικές του ΔΝΤ το ισοζύγιο γίνεται πλεονασματικό</a:t>
            </a:r>
          </a:p>
          <a:p>
            <a:pPr marL="285750" indent="-285750">
              <a:buFont typeface="Arial" panose="020B0604020202020204" pitchFamily="34" charset="0"/>
              <a:buChar char="•"/>
            </a:pPr>
            <a:r>
              <a:rPr lang="el-GR" dirty="0"/>
              <a:t>Για μεγάλο διάστημα, μόνο οι εισαγωγές αγαθών ξεπερνούν τις εξαγωγές αγαθών και υπηρεσιών (η μπλε γραμμή την στικτή μαύρη), αυτό ανατρέπεται μόνο την τριετία πριν την ένταξη στην ΕΟΚ και μετά τις πολιτικές ΔΝΤ</a:t>
            </a:r>
          </a:p>
        </p:txBody>
      </p:sp>
      <p:sp>
        <p:nvSpPr>
          <p:cNvPr id="7" name="Θέση ημερομηνίας 6">
            <a:extLst>
              <a:ext uri="{FF2B5EF4-FFF2-40B4-BE49-F238E27FC236}">
                <a16:creationId xmlns:a16="http://schemas.microsoft.com/office/drawing/2014/main" id="{B3694C8C-1D5E-4B59-827B-B46C1A483AB5}"/>
              </a:ext>
            </a:extLst>
          </p:cNvPr>
          <p:cNvSpPr>
            <a:spLocks noGrp="1"/>
          </p:cNvSpPr>
          <p:nvPr>
            <p:ph type="dt" sz="half" idx="10"/>
          </p:nvPr>
        </p:nvSpPr>
        <p:spPr/>
        <p:txBody>
          <a:bodyPr/>
          <a:lstStyle/>
          <a:p>
            <a:fld id="{FCDF1896-C12C-43AD-8562-BC4430AC3635}"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E50B2744-CC82-4F9B-A481-C83F001B2BA9}"/>
              </a:ext>
            </a:extLst>
          </p:cNvPr>
          <p:cNvSpPr>
            <a:spLocks noGrp="1"/>
          </p:cNvSpPr>
          <p:nvPr>
            <p:ph type="sldNum" sz="quarter" idx="12"/>
          </p:nvPr>
        </p:nvSpPr>
        <p:spPr/>
        <p:txBody>
          <a:bodyPr/>
          <a:lstStyle/>
          <a:p>
            <a:fld id="{0422F922-4DA1-4E02-8BB9-5948E49598FC}" type="slidenum">
              <a:rPr lang="el-GR" smtClean="0"/>
              <a:t>24</a:t>
            </a:fld>
            <a:endParaRPr lang="el-GR"/>
          </a:p>
        </p:txBody>
      </p:sp>
    </p:spTree>
    <p:extLst>
      <p:ext uri="{BB962C8B-B14F-4D97-AF65-F5344CB8AC3E}">
        <p14:creationId xmlns:p14="http://schemas.microsoft.com/office/powerpoint/2010/main" val="129700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CFC60A-8F92-4FC6-BB65-40340A72033E}"/>
              </a:ext>
            </a:extLst>
          </p:cNvPr>
          <p:cNvSpPr>
            <a:spLocks noGrp="1"/>
          </p:cNvSpPr>
          <p:nvPr>
            <p:ph type="title"/>
          </p:nvPr>
        </p:nvSpPr>
        <p:spPr>
          <a:xfrm>
            <a:off x="6523598" y="648070"/>
            <a:ext cx="4632081" cy="727970"/>
          </a:xfrm>
        </p:spPr>
        <p:txBody>
          <a:bodyPr/>
          <a:lstStyle/>
          <a:p>
            <a:r>
              <a:rPr lang="el-GR" dirty="0"/>
              <a:t>Τα ισοζύγια</a:t>
            </a:r>
          </a:p>
        </p:txBody>
      </p:sp>
      <p:pic>
        <p:nvPicPr>
          <p:cNvPr id="5" name="Θέση περιεχομένου 4">
            <a:extLst>
              <a:ext uri="{FF2B5EF4-FFF2-40B4-BE49-F238E27FC236}">
                <a16:creationId xmlns:a16="http://schemas.microsoft.com/office/drawing/2014/main" id="{8B19D987-9F39-4E4D-920B-E65DD0502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676" y="286603"/>
            <a:ext cx="6044204" cy="5403865"/>
          </a:xfrm>
        </p:spPr>
      </p:pic>
      <p:sp>
        <p:nvSpPr>
          <p:cNvPr id="6" name="TextBox 5">
            <a:extLst>
              <a:ext uri="{FF2B5EF4-FFF2-40B4-BE49-F238E27FC236}">
                <a16:creationId xmlns:a16="http://schemas.microsoft.com/office/drawing/2014/main" id="{58F02192-797A-4211-8219-0921BD949E90}"/>
              </a:ext>
            </a:extLst>
          </p:cNvPr>
          <p:cNvSpPr txBox="1"/>
          <p:nvPr/>
        </p:nvSpPr>
        <p:spPr>
          <a:xfrm>
            <a:off x="6445187" y="1997476"/>
            <a:ext cx="5379869" cy="646331"/>
          </a:xfrm>
          <a:prstGeom prst="rect">
            <a:avLst/>
          </a:prstGeom>
          <a:noFill/>
        </p:spPr>
        <p:txBody>
          <a:bodyPr wrap="square" rtlCol="0">
            <a:spAutoFit/>
          </a:bodyPr>
          <a:lstStyle/>
          <a:p>
            <a:pPr marL="285750" indent="-285750">
              <a:buFont typeface="Arial" panose="020B0604020202020204" pitchFamily="34" charset="0"/>
              <a:buChar char="•"/>
            </a:pPr>
            <a:r>
              <a:rPr lang="el-GR" dirty="0"/>
              <a:t>Ελλειμματικά όλα πλην του Ισοζυγίου Υπηρεσιών</a:t>
            </a:r>
          </a:p>
          <a:p>
            <a:pPr marL="285750" indent="-285750">
              <a:buFont typeface="Arial" panose="020B0604020202020204" pitchFamily="34" charset="0"/>
              <a:buChar char="•"/>
            </a:pPr>
            <a:r>
              <a:rPr lang="el-GR" dirty="0"/>
              <a:t>Οι πολιτικές ΔΝΤ/</a:t>
            </a:r>
            <a:r>
              <a:rPr lang="el-GR" dirty="0" err="1"/>
              <a:t>Τρόϊκας</a:t>
            </a:r>
            <a:r>
              <a:rPr lang="el-GR" dirty="0"/>
              <a:t> έχουν θετική επίδραση</a:t>
            </a:r>
          </a:p>
        </p:txBody>
      </p:sp>
      <p:sp>
        <p:nvSpPr>
          <p:cNvPr id="7" name="Θέση ημερομηνίας 6">
            <a:extLst>
              <a:ext uri="{FF2B5EF4-FFF2-40B4-BE49-F238E27FC236}">
                <a16:creationId xmlns:a16="http://schemas.microsoft.com/office/drawing/2014/main" id="{5EEDA7CB-CB3F-4FA3-A3B6-A3831F20642F}"/>
              </a:ext>
            </a:extLst>
          </p:cNvPr>
          <p:cNvSpPr>
            <a:spLocks noGrp="1"/>
          </p:cNvSpPr>
          <p:nvPr>
            <p:ph type="dt" sz="half" idx="10"/>
          </p:nvPr>
        </p:nvSpPr>
        <p:spPr/>
        <p:txBody>
          <a:bodyPr/>
          <a:lstStyle/>
          <a:p>
            <a:fld id="{281A4788-ECC4-4EE3-858F-8C403DF8ABD9}"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D495806F-4CA2-493E-8E31-2F4DE1A20ABD}"/>
              </a:ext>
            </a:extLst>
          </p:cNvPr>
          <p:cNvSpPr>
            <a:spLocks noGrp="1"/>
          </p:cNvSpPr>
          <p:nvPr>
            <p:ph type="sldNum" sz="quarter" idx="12"/>
          </p:nvPr>
        </p:nvSpPr>
        <p:spPr/>
        <p:txBody>
          <a:bodyPr/>
          <a:lstStyle/>
          <a:p>
            <a:fld id="{0422F922-4DA1-4E02-8BB9-5948E49598FC}" type="slidenum">
              <a:rPr lang="el-GR" smtClean="0"/>
              <a:t>25</a:t>
            </a:fld>
            <a:endParaRPr lang="el-GR"/>
          </a:p>
        </p:txBody>
      </p:sp>
    </p:spTree>
    <p:extLst>
      <p:ext uri="{BB962C8B-B14F-4D97-AF65-F5344CB8AC3E}">
        <p14:creationId xmlns:p14="http://schemas.microsoft.com/office/powerpoint/2010/main" val="2683946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C061E5-560A-475A-867B-02EB9A3B4019}"/>
              </a:ext>
            </a:extLst>
          </p:cNvPr>
          <p:cNvSpPr>
            <a:spLocks noGrp="1"/>
          </p:cNvSpPr>
          <p:nvPr>
            <p:ph type="title"/>
          </p:nvPr>
        </p:nvSpPr>
        <p:spPr>
          <a:xfrm>
            <a:off x="6353091" y="342262"/>
            <a:ext cx="5779535" cy="1450757"/>
          </a:xfrm>
        </p:spPr>
        <p:txBody>
          <a:bodyPr>
            <a:noAutofit/>
          </a:bodyPr>
          <a:lstStyle/>
          <a:p>
            <a:r>
              <a:rPr lang="el-GR" sz="3200" dirty="0"/>
              <a:t>Το εμπορικό ισοζύγιο ως % ΑΕΠ, σε 3 διαφορετικές περιόδους </a:t>
            </a:r>
            <a:br>
              <a:rPr lang="el-GR" sz="3200" dirty="0"/>
            </a:br>
            <a:r>
              <a:rPr lang="el-GR" sz="3200" dirty="0"/>
              <a:t>(1992-2001,2002-2008, 2009-2013)</a:t>
            </a:r>
          </a:p>
        </p:txBody>
      </p:sp>
      <p:pic>
        <p:nvPicPr>
          <p:cNvPr id="7" name="Θέση περιεχομένου 6">
            <a:extLst>
              <a:ext uri="{FF2B5EF4-FFF2-40B4-BE49-F238E27FC236}">
                <a16:creationId xmlns:a16="http://schemas.microsoft.com/office/drawing/2014/main" id="{24951799-1F8C-4FDC-AFB5-BE5AE99B39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92" y="286603"/>
            <a:ext cx="6177100" cy="5965719"/>
          </a:xfrm>
        </p:spPr>
      </p:pic>
      <p:sp>
        <p:nvSpPr>
          <p:cNvPr id="4" name="Θέση ημερομηνίας 3">
            <a:extLst>
              <a:ext uri="{FF2B5EF4-FFF2-40B4-BE49-F238E27FC236}">
                <a16:creationId xmlns:a16="http://schemas.microsoft.com/office/drawing/2014/main" id="{7298F996-C593-4C9C-AD90-A23E63584500}"/>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92CC045F-FB09-42B4-8F36-B59C9E179A1D}"/>
              </a:ext>
            </a:extLst>
          </p:cNvPr>
          <p:cNvSpPr>
            <a:spLocks noGrp="1"/>
          </p:cNvSpPr>
          <p:nvPr>
            <p:ph type="sldNum" sz="quarter" idx="12"/>
          </p:nvPr>
        </p:nvSpPr>
        <p:spPr/>
        <p:txBody>
          <a:bodyPr/>
          <a:lstStyle/>
          <a:p>
            <a:fld id="{0422F922-4DA1-4E02-8BB9-5948E49598FC}" type="slidenum">
              <a:rPr lang="el-GR" smtClean="0"/>
              <a:t>26</a:t>
            </a:fld>
            <a:endParaRPr lang="el-GR"/>
          </a:p>
        </p:txBody>
      </p:sp>
      <p:sp>
        <p:nvSpPr>
          <p:cNvPr id="8" name="TextBox 7">
            <a:extLst>
              <a:ext uri="{FF2B5EF4-FFF2-40B4-BE49-F238E27FC236}">
                <a16:creationId xmlns:a16="http://schemas.microsoft.com/office/drawing/2014/main" id="{D52913AC-3B0C-47CD-8B48-E805A43D805C}"/>
              </a:ext>
            </a:extLst>
          </p:cNvPr>
          <p:cNvSpPr txBox="1"/>
          <p:nvPr/>
        </p:nvSpPr>
        <p:spPr>
          <a:xfrm>
            <a:off x="6567776" y="2438465"/>
            <a:ext cx="6236474" cy="830997"/>
          </a:xfrm>
          <a:prstGeom prst="rect">
            <a:avLst/>
          </a:prstGeom>
          <a:noFill/>
        </p:spPr>
        <p:txBody>
          <a:bodyPr wrap="square" rtlCol="0">
            <a:spAutoFit/>
          </a:bodyPr>
          <a:lstStyle/>
          <a:p>
            <a:r>
              <a:rPr lang="el-GR" sz="2400" dirty="0"/>
              <a:t>Μόνιμα προβληματική η θέση της Ελλάδας </a:t>
            </a:r>
            <a:endParaRPr lang="el-GR" dirty="0"/>
          </a:p>
          <a:p>
            <a:r>
              <a:rPr lang="el-GR" dirty="0"/>
              <a:t>(η πρώτη μαύρη γραμμή σε κάθε διάγραμμα)</a:t>
            </a:r>
            <a:r>
              <a:rPr lang="el-GR" sz="2400" dirty="0"/>
              <a:t> </a:t>
            </a:r>
          </a:p>
        </p:txBody>
      </p:sp>
    </p:spTree>
    <p:extLst>
      <p:ext uri="{BB962C8B-B14F-4D97-AF65-F5344CB8AC3E}">
        <p14:creationId xmlns:p14="http://schemas.microsoft.com/office/powerpoint/2010/main" val="1467408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1FE768-4084-4DAF-865B-BB97A64DE6A1}"/>
              </a:ext>
            </a:extLst>
          </p:cNvPr>
          <p:cNvSpPr>
            <a:spLocks noGrp="1"/>
          </p:cNvSpPr>
          <p:nvPr>
            <p:ph type="title"/>
          </p:nvPr>
        </p:nvSpPr>
        <p:spPr>
          <a:xfrm>
            <a:off x="0" y="286604"/>
            <a:ext cx="12191999" cy="947710"/>
          </a:xfrm>
        </p:spPr>
        <p:txBody>
          <a:bodyPr>
            <a:normAutofit fontScale="90000"/>
          </a:bodyPr>
          <a:lstStyle/>
          <a:p>
            <a:r>
              <a:rPr lang="el-GR" dirty="0"/>
              <a:t>Εξαγωγές αγαθών (χαμηλής ενσωμάτωσης τεχνολογίας)</a:t>
            </a:r>
          </a:p>
        </p:txBody>
      </p:sp>
      <p:pic>
        <p:nvPicPr>
          <p:cNvPr id="7" name="Θέση περιεχομένου 6">
            <a:extLst>
              <a:ext uri="{FF2B5EF4-FFF2-40B4-BE49-F238E27FC236}">
                <a16:creationId xmlns:a16="http://schemas.microsoft.com/office/drawing/2014/main" id="{A7A4EC3D-F09C-4786-A787-AB8BE83121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64" y="1717482"/>
            <a:ext cx="6008535" cy="4408988"/>
          </a:xfrm>
        </p:spPr>
      </p:pic>
      <p:sp>
        <p:nvSpPr>
          <p:cNvPr id="4" name="Θέση ημερομηνίας 3">
            <a:extLst>
              <a:ext uri="{FF2B5EF4-FFF2-40B4-BE49-F238E27FC236}">
                <a16:creationId xmlns:a16="http://schemas.microsoft.com/office/drawing/2014/main" id="{F2A09939-397A-46B5-9203-BC9FB4B99741}"/>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A7C81E50-878E-4B8A-BC06-153703477F1A}"/>
              </a:ext>
            </a:extLst>
          </p:cNvPr>
          <p:cNvSpPr>
            <a:spLocks noGrp="1"/>
          </p:cNvSpPr>
          <p:nvPr>
            <p:ph type="sldNum" sz="quarter" idx="12"/>
          </p:nvPr>
        </p:nvSpPr>
        <p:spPr/>
        <p:txBody>
          <a:bodyPr/>
          <a:lstStyle/>
          <a:p>
            <a:fld id="{0422F922-4DA1-4E02-8BB9-5948E49598FC}" type="slidenum">
              <a:rPr lang="el-GR" smtClean="0"/>
              <a:t>27</a:t>
            </a:fld>
            <a:endParaRPr lang="el-GR"/>
          </a:p>
        </p:txBody>
      </p:sp>
      <p:pic>
        <p:nvPicPr>
          <p:cNvPr id="9" name="Εικόνα 8">
            <a:extLst>
              <a:ext uri="{FF2B5EF4-FFF2-40B4-BE49-F238E27FC236}">
                <a16:creationId xmlns:a16="http://schemas.microsoft.com/office/drawing/2014/main" id="{D44C5772-6CDB-4033-B63A-65BFD5EFB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589" y="1844703"/>
            <a:ext cx="6187789" cy="4068001"/>
          </a:xfrm>
          <a:prstGeom prst="rect">
            <a:avLst/>
          </a:prstGeom>
        </p:spPr>
      </p:pic>
    </p:spTree>
    <p:extLst>
      <p:ext uri="{BB962C8B-B14F-4D97-AF65-F5344CB8AC3E}">
        <p14:creationId xmlns:p14="http://schemas.microsoft.com/office/powerpoint/2010/main" val="1181293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D36394-FD3E-4EF6-AA40-A772622B8C33}"/>
              </a:ext>
            </a:extLst>
          </p:cNvPr>
          <p:cNvSpPr>
            <a:spLocks noGrp="1"/>
          </p:cNvSpPr>
          <p:nvPr>
            <p:ph type="title"/>
          </p:nvPr>
        </p:nvSpPr>
        <p:spPr>
          <a:xfrm>
            <a:off x="1097280" y="286604"/>
            <a:ext cx="10058400" cy="943022"/>
          </a:xfrm>
        </p:spPr>
        <p:txBody>
          <a:bodyPr/>
          <a:lstStyle/>
          <a:p>
            <a:r>
              <a:rPr lang="el-GR" dirty="0"/>
              <a:t>Η δομή των Ελληνικών εξαγωγών</a:t>
            </a:r>
          </a:p>
        </p:txBody>
      </p:sp>
      <p:sp>
        <p:nvSpPr>
          <p:cNvPr id="3" name="Θέση περιεχομένου 2">
            <a:extLst>
              <a:ext uri="{FF2B5EF4-FFF2-40B4-BE49-F238E27FC236}">
                <a16:creationId xmlns:a16="http://schemas.microsoft.com/office/drawing/2014/main" id="{ACFA9BEE-0C70-47C3-8E98-420B9825B4B3}"/>
              </a:ext>
            </a:extLst>
          </p:cNvPr>
          <p:cNvSpPr>
            <a:spLocks noGrp="1"/>
          </p:cNvSpPr>
          <p:nvPr>
            <p:ph idx="1"/>
          </p:nvPr>
        </p:nvSpPr>
        <p:spPr>
          <a:xfrm>
            <a:off x="1154083" y="1728037"/>
            <a:ext cx="10058400" cy="4023360"/>
          </a:xfrm>
        </p:spPr>
        <p:txBody>
          <a:bodyPr/>
          <a:lstStyle/>
          <a:p>
            <a:endParaRPr lang="el-GR" dirty="0"/>
          </a:p>
        </p:txBody>
      </p:sp>
      <p:sp>
        <p:nvSpPr>
          <p:cNvPr id="4" name="Θέση ημερομηνίας 3">
            <a:extLst>
              <a:ext uri="{FF2B5EF4-FFF2-40B4-BE49-F238E27FC236}">
                <a16:creationId xmlns:a16="http://schemas.microsoft.com/office/drawing/2014/main" id="{5309FBBE-4284-499A-BE2A-C42269CA9D6A}"/>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D5BDAD0F-EF6B-4AC0-8FB3-F0AC2D861539}"/>
              </a:ext>
            </a:extLst>
          </p:cNvPr>
          <p:cNvSpPr>
            <a:spLocks noGrp="1"/>
          </p:cNvSpPr>
          <p:nvPr>
            <p:ph type="sldNum" sz="quarter" idx="12"/>
          </p:nvPr>
        </p:nvSpPr>
        <p:spPr/>
        <p:txBody>
          <a:bodyPr/>
          <a:lstStyle/>
          <a:p>
            <a:fld id="{0422F922-4DA1-4E02-8BB9-5948E49598FC}" type="slidenum">
              <a:rPr lang="el-GR" smtClean="0"/>
              <a:t>28</a:t>
            </a:fld>
            <a:endParaRPr lang="el-GR"/>
          </a:p>
        </p:txBody>
      </p:sp>
      <p:pic>
        <p:nvPicPr>
          <p:cNvPr id="11" name="Εικόνα 10">
            <a:extLst>
              <a:ext uri="{FF2B5EF4-FFF2-40B4-BE49-F238E27FC236}">
                <a16:creationId xmlns:a16="http://schemas.microsoft.com/office/drawing/2014/main" id="{77611242-9541-4207-8664-054E9CAC7344}"/>
              </a:ext>
            </a:extLst>
          </p:cNvPr>
          <p:cNvPicPr>
            <a:picLocks noChangeAspect="1"/>
          </p:cNvPicPr>
          <p:nvPr/>
        </p:nvPicPr>
        <p:blipFill>
          <a:blip r:embed="rId2"/>
          <a:stretch>
            <a:fillRect/>
          </a:stretch>
        </p:blipFill>
        <p:spPr>
          <a:xfrm>
            <a:off x="6178845" y="2040019"/>
            <a:ext cx="4776200" cy="3481892"/>
          </a:xfrm>
          <a:prstGeom prst="rect">
            <a:avLst/>
          </a:prstGeom>
        </p:spPr>
      </p:pic>
      <p:pic>
        <p:nvPicPr>
          <p:cNvPr id="13" name="Εικόνα 12">
            <a:extLst>
              <a:ext uri="{FF2B5EF4-FFF2-40B4-BE49-F238E27FC236}">
                <a16:creationId xmlns:a16="http://schemas.microsoft.com/office/drawing/2014/main" id="{F8B3E1D7-56C4-4B0C-88AA-1E90AF1BE117}"/>
              </a:ext>
            </a:extLst>
          </p:cNvPr>
          <p:cNvPicPr>
            <a:picLocks noChangeAspect="1"/>
          </p:cNvPicPr>
          <p:nvPr/>
        </p:nvPicPr>
        <p:blipFill>
          <a:blip r:embed="rId3"/>
          <a:stretch>
            <a:fillRect/>
          </a:stretch>
        </p:blipFill>
        <p:spPr>
          <a:xfrm>
            <a:off x="1154083" y="2040019"/>
            <a:ext cx="4776200" cy="3481892"/>
          </a:xfrm>
          <a:prstGeom prst="rect">
            <a:avLst/>
          </a:prstGeom>
        </p:spPr>
      </p:pic>
    </p:spTree>
    <p:extLst>
      <p:ext uri="{BB962C8B-B14F-4D97-AF65-F5344CB8AC3E}">
        <p14:creationId xmlns:p14="http://schemas.microsoft.com/office/powerpoint/2010/main" val="2753406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076482-8837-4615-A9D9-54C96A57C09B}"/>
              </a:ext>
            </a:extLst>
          </p:cNvPr>
          <p:cNvSpPr>
            <a:spLocks noGrp="1"/>
          </p:cNvSpPr>
          <p:nvPr>
            <p:ph type="title"/>
          </p:nvPr>
        </p:nvSpPr>
        <p:spPr>
          <a:xfrm>
            <a:off x="8743288" y="3067231"/>
            <a:ext cx="3167766" cy="1450757"/>
          </a:xfrm>
        </p:spPr>
        <p:txBody>
          <a:bodyPr>
            <a:normAutofit fontScale="90000"/>
          </a:bodyPr>
          <a:lstStyle/>
          <a:p>
            <a:r>
              <a:rPr lang="el-GR" sz="3600" dirty="0"/>
              <a:t>Απασχόληση στο σύνολο της απασχόλησης σε βιομηχανία υψηλής και μέσης τεχνολογίας</a:t>
            </a:r>
          </a:p>
        </p:txBody>
      </p:sp>
      <p:pic>
        <p:nvPicPr>
          <p:cNvPr id="7" name="Θέση περιεχομένου 6">
            <a:extLst>
              <a:ext uri="{FF2B5EF4-FFF2-40B4-BE49-F238E27FC236}">
                <a16:creationId xmlns:a16="http://schemas.microsoft.com/office/drawing/2014/main" id="{2B1DAC03-94CE-4B35-B7A1-F8C7CD4E0F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544" y="873393"/>
            <a:ext cx="8178744" cy="4995596"/>
          </a:xfrm>
        </p:spPr>
      </p:pic>
      <p:sp>
        <p:nvSpPr>
          <p:cNvPr id="4" name="Θέση ημερομηνίας 3">
            <a:extLst>
              <a:ext uri="{FF2B5EF4-FFF2-40B4-BE49-F238E27FC236}">
                <a16:creationId xmlns:a16="http://schemas.microsoft.com/office/drawing/2014/main" id="{DBEE7942-8B81-4591-94C4-3C517E165FDD}"/>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49A3B702-AA67-4697-BBE5-21642296D13D}"/>
              </a:ext>
            </a:extLst>
          </p:cNvPr>
          <p:cNvSpPr>
            <a:spLocks noGrp="1"/>
          </p:cNvSpPr>
          <p:nvPr>
            <p:ph type="sldNum" sz="quarter" idx="12"/>
          </p:nvPr>
        </p:nvSpPr>
        <p:spPr/>
        <p:txBody>
          <a:bodyPr/>
          <a:lstStyle/>
          <a:p>
            <a:fld id="{0422F922-4DA1-4E02-8BB9-5948E49598FC}" type="slidenum">
              <a:rPr lang="el-GR" smtClean="0"/>
              <a:t>29</a:t>
            </a:fld>
            <a:endParaRPr lang="el-GR"/>
          </a:p>
        </p:txBody>
      </p:sp>
    </p:spTree>
    <p:extLst>
      <p:ext uri="{BB962C8B-B14F-4D97-AF65-F5344CB8AC3E}">
        <p14:creationId xmlns:p14="http://schemas.microsoft.com/office/powerpoint/2010/main" val="85783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905BEC-F881-4854-A657-C418E7F787B3}"/>
              </a:ext>
            </a:extLst>
          </p:cNvPr>
          <p:cNvSpPr>
            <a:spLocks noGrp="1"/>
          </p:cNvSpPr>
          <p:nvPr>
            <p:ph type="title"/>
          </p:nvPr>
        </p:nvSpPr>
        <p:spPr>
          <a:xfrm>
            <a:off x="8515350" y="195884"/>
            <a:ext cx="3676650" cy="5347606"/>
          </a:xfrm>
        </p:spPr>
        <p:txBody>
          <a:bodyPr>
            <a:normAutofit fontScale="90000"/>
          </a:bodyPr>
          <a:lstStyle/>
          <a:p>
            <a:r>
              <a:rPr lang="el-GR" sz="3200" dirty="0"/>
              <a:t>Οι πιο γνωστές κρίσεις στην ιστορία (σε όρους διάρκειας και μείωσης ονομαστικού ΑΕΠ)</a:t>
            </a:r>
            <a:br>
              <a:rPr lang="el-GR" sz="3200" dirty="0"/>
            </a:br>
            <a:r>
              <a:rPr lang="el-GR" sz="3200" dirty="0"/>
              <a:t>σε καιρό ειρήνης </a:t>
            </a:r>
            <a:br>
              <a:rPr lang="el-GR" sz="3200" dirty="0"/>
            </a:br>
            <a:br>
              <a:rPr lang="el-GR" sz="3200" dirty="0"/>
            </a:br>
            <a:r>
              <a:rPr lang="el-GR" sz="3200" dirty="0"/>
              <a:t>Η συγκριτική διάρκεια και επίδραση της Ελληνικής κρίσης </a:t>
            </a:r>
            <a:br>
              <a:rPr lang="el-GR" sz="3200" dirty="0"/>
            </a:br>
            <a:r>
              <a:rPr lang="el-GR" sz="3200" dirty="0"/>
              <a:t>(στο % μεταβολής ονομαστικού ΑΕΠ)</a:t>
            </a:r>
            <a:br>
              <a:rPr lang="el-GR" sz="3200" dirty="0"/>
            </a:br>
            <a:r>
              <a:rPr lang="el-GR" sz="3200" dirty="0"/>
              <a:t>Από τις μεγαλύτερες κρίσεις σε διάρκεια, αν όχι η μεγαλύτερη</a:t>
            </a:r>
          </a:p>
        </p:txBody>
      </p:sp>
      <p:pic>
        <p:nvPicPr>
          <p:cNvPr id="5" name="Θέση περιεχομένου 4">
            <a:extLst>
              <a:ext uri="{FF2B5EF4-FFF2-40B4-BE49-F238E27FC236}">
                <a16:creationId xmlns:a16="http://schemas.microsoft.com/office/drawing/2014/main" id="{1F3C3DC2-0DF8-410F-B9CF-DF5C292CE2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584804" cy="6858000"/>
          </a:xfrm>
        </p:spPr>
      </p:pic>
      <p:sp>
        <p:nvSpPr>
          <p:cNvPr id="3" name="TextBox 2">
            <a:extLst>
              <a:ext uri="{FF2B5EF4-FFF2-40B4-BE49-F238E27FC236}">
                <a16:creationId xmlns:a16="http://schemas.microsoft.com/office/drawing/2014/main" id="{4A634A14-3188-484B-8124-432D5026EBDC}"/>
              </a:ext>
            </a:extLst>
          </p:cNvPr>
          <p:cNvSpPr txBox="1"/>
          <p:nvPr/>
        </p:nvSpPr>
        <p:spPr>
          <a:xfrm>
            <a:off x="1331651" y="4101484"/>
            <a:ext cx="6275941" cy="923330"/>
          </a:xfrm>
          <a:prstGeom prst="rect">
            <a:avLst/>
          </a:prstGeom>
          <a:noFill/>
        </p:spPr>
        <p:txBody>
          <a:bodyPr wrap="square" rtlCol="0">
            <a:spAutoFit/>
          </a:bodyPr>
          <a:lstStyle/>
          <a:p>
            <a:r>
              <a:rPr lang="el-GR" dirty="0"/>
              <a:t>Σε όρους πραγματικού ΑΕΠ, το 2016 η Ελληνική κρίση έγινε η μεγαλύτερη σε μέγεθος στην ιστορία ενός αιώνα:</a:t>
            </a:r>
          </a:p>
          <a:p>
            <a:r>
              <a:rPr lang="el-GR" dirty="0"/>
              <a:t>Ξεπέρασε το 26,4% της κρίσης του 1929  </a:t>
            </a:r>
          </a:p>
        </p:txBody>
      </p:sp>
      <p:sp>
        <p:nvSpPr>
          <p:cNvPr id="4" name="Θέση ημερομηνίας 3">
            <a:extLst>
              <a:ext uri="{FF2B5EF4-FFF2-40B4-BE49-F238E27FC236}">
                <a16:creationId xmlns:a16="http://schemas.microsoft.com/office/drawing/2014/main" id="{AEB4513E-8493-449C-BD15-02E43F57FDCF}"/>
              </a:ext>
            </a:extLst>
          </p:cNvPr>
          <p:cNvSpPr>
            <a:spLocks noGrp="1"/>
          </p:cNvSpPr>
          <p:nvPr>
            <p:ph type="dt" sz="half" idx="10"/>
          </p:nvPr>
        </p:nvSpPr>
        <p:spPr/>
        <p:txBody>
          <a:bodyPr/>
          <a:lstStyle/>
          <a:p>
            <a:fld id="{0ED5DD74-9803-44F7-8865-ECA12C0343D6}" type="datetime1">
              <a:rPr lang="el-GR" smtClean="0"/>
              <a:t>9/5/2022</a:t>
            </a:fld>
            <a:endParaRPr lang="el-GR"/>
          </a:p>
        </p:txBody>
      </p:sp>
      <p:sp>
        <p:nvSpPr>
          <p:cNvPr id="6" name="Θέση αριθμού διαφάνειας 5">
            <a:extLst>
              <a:ext uri="{FF2B5EF4-FFF2-40B4-BE49-F238E27FC236}">
                <a16:creationId xmlns:a16="http://schemas.microsoft.com/office/drawing/2014/main" id="{184F63F0-524B-4053-8721-1CB9A0E368E1}"/>
              </a:ext>
            </a:extLst>
          </p:cNvPr>
          <p:cNvSpPr>
            <a:spLocks noGrp="1"/>
          </p:cNvSpPr>
          <p:nvPr>
            <p:ph type="sldNum" sz="quarter" idx="12"/>
          </p:nvPr>
        </p:nvSpPr>
        <p:spPr/>
        <p:txBody>
          <a:bodyPr/>
          <a:lstStyle/>
          <a:p>
            <a:fld id="{0422F922-4DA1-4E02-8BB9-5948E49598FC}" type="slidenum">
              <a:rPr lang="el-GR" smtClean="0"/>
              <a:t>3</a:t>
            </a:fld>
            <a:endParaRPr lang="el-GR"/>
          </a:p>
        </p:txBody>
      </p:sp>
    </p:spTree>
    <p:extLst>
      <p:ext uri="{BB962C8B-B14F-4D97-AF65-F5344CB8AC3E}">
        <p14:creationId xmlns:p14="http://schemas.microsoft.com/office/powerpoint/2010/main" val="2288937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13CD0F-6749-4D49-9B77-4B669F841DBB}"/>
              </a:ext>
            </a:extLst>
          </p:cNvPr>
          <p:cNvSpPr>
            <a:spLocks noGrp="1"/>
          </p:cNvSpPr>
          <p:nvPr>
            <p:ph type="title"/>
          </p:nvPr>
        </p:nvSpPr>
        <p:spPr/>
        <p:txBody>
          <a:bodyPr/>
          <a:lstStyle/>
          <a:p>
            <a:r>
              <a:rPr lang="el-GR" dirty="0"/>
              <a:t>Μέχρι στιγμής</a:t>
            </a:r>
          </a:p>
        </p:txBody>
      </p:sp>
      <p:sp>
        <p:nvSpPr>
          <p:cNvPr id="3" name="Θέση περιεχομένου 2">
            <a:extLst>
              <a:ext uri="{FF2B5EF4-FFF2-40B4-BE49-F238E27FC236}">
                <a16:creationId xmlns:a16="http://schemas.microsoft.com/office/drawing/2014/main" id="{1435E3E3-1831-4291-A242-77472633468A}"/>
              </a:ext>
            </a:extLst>
          </p:cNvPr>
          <p:cNvSpPr>
            <a:spLocks noGrp="1"/>
          </p:cNvSpPr>
          <p:nvPr>
            <p:ph idx="1"/>
          </p:nvPr>
        </p:nvSpPr>
        <p:spPr>
          <a:xfrm>
            <a:off x="723569" y="1956021"/>
            <a:ext cx="10432111" cy="4064148"/>
          </a:xfrm>
        </p:spPr>
        <p:txBody>
          <a:bodyPr/>
          <a:lstStyle/>
          <a:p>
            <a:r>
              <a:rPr lang="el-GR" dirty="0"/>
              <a:t>Μια οικονομία με μεγάλο πρόβλημα στα ισοζύγια (όλα ελλειμματικά πλην των υπηρεσιών)</a:t>
            </a:r>
          </a:p>
          <a:p>
            <a:r>
              <a:rPr lang="el-GR" dirty="0"/>
              <a:t>Με μόνιμο πρόβλημα ενεργειακής αυτονομίας</a:t>
            </a:r>
          </a:p>
          <a:p>
            <a:r>
              <a:rPr lang="el-GR" dirty="0"/>
              <a:t>Με αδυναμία εξαγωγής προϊόντων υψηλής τεχνολογίας</a:t>
            </a:r>
          </a:p>
          <a:p>
            <a:r>
              <a:rPr lang="el-GR" dirty="0"/>
              <a:t>Με διαρθρωτικές αδυναμίες στην παραγωγή, που υστερεί σημαντικά στην παραγωγή αγαθών</a:t>
            </a:r>
          </a:p>
        </p:txBody>
      </p:sp>
      <p:sp>
        <p:nvSpPr>
          <p:cNvPr id="4" name="Θέση ημερομηνίας 3">
            <a:extLst>
              <a:ext uri="{FF2B5EF4-FFF2-40B4-BE49-F238E27FC236}">
                <a16:creationId xmlns:a16="http://schemas.microsoft.com/office/drawing/2014/main" id="{D640DC58-214E-4973-AEDC-CC9B0341AC91}"/>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6EF0298B-9867-4D84-9B7C-05E40196516E}"/>
              </a:ext>
            </a:extLst>
          </p:cNvPr>
          <p:cNvSpPr>
            <a:spLocks noGrp="1"/>
          </p:cNvSpPr>
          <p:nvPr>
            <p:ph type="sldNum" sz="quarter" idx="12"/>
          </p:nvPr>
        </p:nvSpPr>
        <p:spPr/>
        <p:txBody>
          <a:bodyPr/>
          <a:lstStyle/>
          <a:p>
            <a:fld id="{0422F922-4DA1-4E02-8BB9-5948E49598FC}" type="slidenum">
              <a:rPr lang="el-GR" smtClean="0"/>
              <a:t>30</a:t>
            </a:fld>
            <a:endParaRPr lang="el-GR"/>
          </a:p>
        </p:txBody>
      </p:sp>
    </p:spTree>
    <p:extLst>
      <p:ext uri="{BB962C8B-B14F-4D97-AF65-F5344CB8AC3E}">
        <p14:creationId xmlns:p14="http://schemas.microsoft.com/office/powerpoint/2010/main" val="1889729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BD4C38-2250-4DBF-8516-A992838B9B7D}"/>
              </a:ext>
            </a:extLst>
          </p:cNvPr>
          <p:cNvSpPr>
            <a:spLocks noGrp="1"/>
          </p:cNvSpPr>
          <p:nvPr>
            <p:ph type="title"/>
          </p:nvPr>
        </p:nvSpPr>
        <p:spPr>
          <a:xfrm>
            <a:off x="6294268" y="952428"/>
            <a:ext cx="5427218" cy="1450757"/>
          </a:xfrm>
        </p:spPr>
        <p:txBody>
          <a:bodyPr>
            <a:normAutofit fontScale="90000"/>
          </a:bodyPr>
          <a:lstStyle/>
          <a:p>
            <a:r>
              <a:rPr lang="el-GR" dirty="0"/>
              <a:t>Προβλέψεις και πραγματοποιήσεις δαπανών το 2008 και 2009</a:t>
            </a:r>
          </a:p>
        </p:txBody>
      </p:sp>
      <p:pic>
        <p:nvPicPr>
          <p:cNvPr id="7" name="Θέση περιεχομένου 6">
            <a:extLst>
              <a:ext uri="{FF2B5EF4-FFF2-40B4-BE49-F238E27FC236}">
                <a16:creationId xmlns:a16="http://schemas.microsoft.com/office/drawing/2014/main" id="{C9B87986-E5BD-473B-B8AB-3F7FB7D68D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74" y="410890"/>
            <a:ext cx="6132074" cy="5869140"/>
          </a:xfrm>
        </p:spPr>
      </p:pic>
      <p:sp>
        <p:nvSpPr>
          <p:cNvPr id="8" name="TextBox 7">
            <a:extLst>
              <a:ext uri="{FF2B5EF4-FFF2-40B4-BE49-F238E27FC236}">
                <a16:creationId xmlns:a16="http://schemas.microsoft.com/office/drawing/2014/main" id="{E2B04CAB-6677-4541-9518-FB1657D7200E}"/>
              </a:ext>
            </a:extLst>
          </p:cNvPr>
          <p:cNvSpPr txBox="1"/>
          <p:nvPr/>
        </p:nvSpPr>
        <p:spPr>
          <a:xfrm>
            <a:off x="6019060" y="2234243"/>
            <a:ext cx="5791204" cy="2585323"/>
          </a:xfrm>
          <a:prstGeom prst="rect">
            <a:avLst/>
          </a:prstGeom>
          <a:noFill/>
        </p:spPr>
        <p:txBody>
          <a:bodyPr wrap="square" rtlCol="0">
            <a:spAutoFit/>
          </a:bodyPr>
          <a:lstStyle/>
          <a:p>
            <a:r>
              <a:rPr lang="el-GR" dirty="0"/>
              <a:t>Μεγάλη υστέρηση στην πληρωμή/είσπραξη φόρων, σε σχέση με τις αρχικές προβλέψεις (</a:t>
            </a:r>
            <a:r>
              <a:rPr lang="en-US" dirty="0"/>
              <a:t>Total tax revenues, direct taxes, indirect taxes), </a:t>
            </a:r>
            <a:r>
              <a:rPr lang="el-GR" dirty="0"/>
              <a:t>άμεσων και έμμεσων</a:t>
            </a:r>
          </a:p>
          <a:p>
            <a:r>
              <a:rPr lang="el-GR" dirty="0"/>
              <a:t>Υστέρηση όμως και σε μη φορολογικά έσοδα (</a:t>
            </a:r>
            <a:r>
              <a:rPr lang="en-US" dirty="0"/>
              <a:t>non tax revenues)</a:t>
            </a:r>
          </a:p>
          <a:p>
            <a:r>
              <a:rPr lang="el-GR" dirty="0"/>
              <a:t>Υστέρηση σε μεταβιβάσεις πόρων από ΕΕ</a:t>
            </a:r>
            <a:r>
              <a:rPr lang="en-US" dirty="0"/>
              <a:t> (transfers from EU member-states and other revenues)</a:t>
            </a:r>
            <a:r>
              <a:rPr lang="el-GR" dirty="0"/>
              <a:t> και μεταβιβαστικές</a:t>
            </a:r>
            <a:r>
              <a:rPr lang="en-US" dirty="0"/>
              <a:t> </a:t>
            </a:r>
            <a:r>
              <a:rPr lang="el-GR" dirty="0"/>
              <a:t> πληρωμές του κράτους (</a:t>
            </a:r>
            <a:r>
              <a:rPr lang="en-US" dirty="0"/>
              <a:t>income support and other transfers)</a:t>
            </a:r>
            <a:endParaRPr lang="el-GR" dirty="0"/>
          </a:p>
        </p:txBody>
      </p:sp>
      <p:sp>
        <p:nvSpPr>
          <p:cNvPr id="9" name="Θέση ημερομηνίας 8">
            <a:extLst>
              <a:ext uri="{FF2B5EF4-FFF2-40B4-BE49-F238E27FC236}">
                <a16:creationId xmlns:a16="http://schemas.microsoft.com/office/drawing/2014/main" id="{FEB1656A-CA6C-49A1-A275-1FE5C992F9B3}"/>
              </a:ext>
            </a:extLst>
          </p:cNvPr>
          <p:cNvSpPr>
            <a:spLocks noGrp="1"/>
          </p:cNvSpPr>
          <p:nvPr>
            <p:ph type="dt" sz="half" idx="10"/>
          </p:nvPr>
        </p:nvSpPr>
        <p:spPr/>
        <p:txBody>
          <a:bodyPr/>
          <a:lstStyle/>
          <a:p>
            <a:fld id="{D583F297-1F79-4364-8B93-C09B55A652F6}" type="datetime1">
              <a:rPr lang="el-GR" smtClean="0"/>
              <a:t>9/5/2022</a:t>
            </a:fld>
            <a:endParaRPr lang="el-GR"/>
          </a:p>
        </p:txBody>
      </p:sp>
      <p:sp>
        <p:nvSpPr>
          <p:cNvPr id="10" name="Θέση αριθμού διαφάνειας 9">
            <a:extLst>
              <a:ext uri="{FF2B5EF4-FFF2-40B4-BE49-F238E27FC236}">
                <a16:creationId xmlns:a16="http://schemas.microsoft.com/office/drawing/2014/main" id="{722C4274-15AC-42AA-B4F9-7C51565B9999}"/>
              </a:ext>
            </a:extLst>
          </p:cNvPr>
          <p:cNvSpPr>
            <a:spLocks noGrp="1"/>
          </p:cNvSpPr>
          <p:nvPr>
            <p:ph type="sldNum" sz="quarter" idx="12"/>
          </p:nvPr>
        </p:nvSpPr>
        <p:spPr/>
        <p:txBody>
          <a:bodyPr/>
          <a:lstStyle/>
          <a:p>
            <a:fld id="{0422F922-4DA1-4E02-8BB9-5948E49598FC}" type="slidenum">
              <a:rPr lang="el-GR" smtClean="0"/>
              <a:t>31</a:t>
            </a:fld>
            <a:endParaRPr lang="el-GR"/>
          </a:p>
        </p:txBody>
      </p:sp>
    </p:spTree>
    <p:extLst>
      <p:ext uri="{BB962C8B-B14F-4D97-AF65-F5344CB8AC3E}">
        <p14:creationId xmlns:p14="http://schemas.microsoft.com/office/powerpoint/2010/main" val="3960257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375EC8-977B-402C-8FC2-39A388458455}"/>
              </a:ext>
            </a:extLst>
          </p:cNvPr>
          <p:cNvSpPr>
            <a:spLocks noGrp="1"/>
          </p:cNvSpPr>
          <p:nvPr>
            <p:ph type="title"/>
          </p:nvPr>
        </p:nvSpPr>
        <p:spPr>
          <a:xfrm>
            <a:off x="7099439" y="1992388"/>
            <a:ext cx="4040338" cy="2249563"/>
          </a:xfrm>
        </p:spPr>
        <p:txBody>
          <a:bodyPr>
            <a:noAutofit/>
          </a:bodyPr>
          <a:lstStyle/>
          <a:p>
            <a:r>
              <a:rPr lang="el-GR" sz="3600" dirty="0"/>
              <a:t>Εικόνα των έξτρα δαπανών/πληρωμών που έγιναν το 2009, πριν την έλευση της κρίσης </a:t>
            </a:r>
          </a:p>
        </p:txBody>
      </p:sp>
      <p:pic>
        <p:nvPicPr>
          <p:cNvPr id="9" name="Θέση περιεχομένου 8">
            <a:extLst>
              <a:ext uri="{FF2B5EF4-FFF2-40B4-BE49-F238E27FC236}">
                <a16:creationId xmlns:a16="http://schemas.microsoft.com/office/drawing/2014/main" id="{86B25ED5-0AE3-4758-A26D-C1D5DD2BFD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30" y="218704"/>
            <a:ext cx="6712750" cy="5796933"/>
          </a:xfrm>
        </p:spPr>
      </p:pic>
      <p:sp>
        <p:nvSpPr>
          <p:cNvPr id="11" name="Θέση ημερομηνίας 10">
            <a:extLst>
              <a:ext uri="{FF2B5EF4-FFF2-40B4-BE49-F238E27FC236}">
                <a16:creationId xmlns:a16="http://schemas.microsoft.com/office/drawing/2014/main" id="{B3F8B051-47BB-43D3-AD4F-7604216458D6}"/>
              </a:ext>
            </a:extLst>
          </p:cNvPr>
          <p:cNvSpPr>
            <a:spLocks noGrp="1"/>
          </p:cNvSpPr>
          <p:nvPr>
            <p:ph type="dt" sz="half" idx="10"/>
          </p:nvPr>
        </p:nvSpPr>
        <p:spPr/>
        <p:txBody>
          <a:bodyPr/>
          <a:lstStyle/>
          <a:p>
            <a:fld id="{6F398122-D036-487D-A8D3-7AF47D814BE6}" type="datetime1">
              <a:rPr lang="el-GR" smtClean="0"/>
              <a:t>9/5/2022</a:t>
            </a:fld>
            <a:endParaRPr lang="el-GR"/>
          </a:p>
        </p:txBody>
      </p:sp>
      <p:sp>
        <p:nvSpPr>
          <p:cNvPr id="12" name="Θέση αριθμού διαφάνειας 11">
            <a:extLst>
              <a:ext uri="{FF2B5EF4-FFF2-40B4-BE49-F238E27FC236}">
                <a16:creationId xmlns:a16="http://schemas.microsoft.com/office/drawing/2014/main" id="{000E710A-EB6E-4350-9281-DE41DEC4C7D8}"/>
              </a:ext>
            </a:extLst>
          </p:cNvPr>
          <p:cNvSpPr>
            <a:spLocks noGrp="1"/>
          </p:cNvSpPr>
          <p:nvPr>
            <p:ph type="sldNum" sz="quarter" idx="12"/>
          </p:nvPr>
        </p:nvSpPr>
        <p:spPr/>
        <p:txBody>
          <a:bodyPr/>
          <a:lstStyle/>
          <a:p>
            <a:fld id="{0422F922-4DA1-4E02-8BB9-5948E49598FC}" type="slidenum">
              <a:rPr lang="el-GR" smtClean="0"/>
              <a:t>32</a:t>
            </a:fld>
            <a:endParaRPr lang="el-GR"/>
          </a:p>
        </p:txBody>
      </p:sp>
    </p:spTree>
    <p:extLst>
      <p:ext uri="{BB962C8B-B14F-4D97-AF65-F5344CB8AC3E}">
        <p14:creationId xmlns:p14="http://schemas.microsoft.com/office/powerpoint/2010/main" val="1011485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668E30-59A8-4165-8F18-6CE27CC47433}"/>
              </a:ext>
            </a:extLst>
          </p:cNvPr>
          <p:cNvSpPr>
            <a:spLocks noGrp="1"/>
          </p:cNvSpPr>
          <p:nvPr>
            <p:ph type="title"/>
          </p:nvPr>
        </p:nvSpPr>
        <p:spPr>
          <a:xfrm>
            <a:off x="7332954" y="286603"/>
            <a:ext cx="3822725" cy="1450757"/>
          </a:xfrm>
        </p:spPr>
        <p:txBody>
          <a:bodyPr/>
          <a:lstStyle/>
          <a:p>
            <a:endParaRPr lang="el-GR"/>
          </a:p>
        </p:txBody>
      </p:sp>
      <p:pic>
        <p:nvPicPr>
          <p:cNvPr id="5" name="Θέση περιεχομένου 4">
            <a:extLst>
              <a:ext uri="{FF2B5EF4-FFF2-40B4-BE49-F238E27FC236}">
                <a16:creationId xmlns:a16="http://schemas.microsoft.com/office/drawing/2014/main" id="{D122B802-F0F8-4CAB-8E4B-91C4FADA9E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6" y="0"/>
            <a:ext cx="5986007" cy="7421336"/>
          </a:xfrm>
        </p:spPr>
      </p:pic>
      <p:pic>
        <p:nvPicPr>
          <p:cNvPr id="7" name="Εικόνα 6">
            <a:extLst>
              <a:ext uri="{FF2B5EF4-FFF2-40B4-BE49-F238E27FC236}">
                <a16:creationId xmlns:a16="http://schemas.microsoft.com/office/drawing/2014/main" id="{CCFB38E8-ABE3-4B87-9F09-3868E396C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51" y="0"/>
            <a:ext cx="6314520" cy="6858000"/>
          </a:xfrm>
          <a:prstGeom prst="rect">
            <a:avLst/>
          </a:prstGeom>
        </p:spPr>
      </p:pic>
      <p:sp>
        <p:nvSpPr>
          <p:cNvPr id="3" name="Θέση ημερομηνίας 2">
            <a:extLst>
              <a:ext uri="{FF2B5EF4-FFF2-40B4-BE49-F238E27FC236}">
                <a16:creationId xmlns:a16="http://schemas.microsoft.com/office/drawing/2014/main" id="{0773074A-F50C-4042-84D9-EC38F1A9D8E7}"/>
              </a:ext>
            </a:extLst>
          </p:cNvPr>
          <p:cNvSpPr>
            <a:spLocks noGrp="1"/>
          </p:cNvSpPr>
          <p:nvPr>
            <p:ph type="dt" sz="half" idx="10"/>
          </p:nvPr>
        </p:nvSpPr>
        <p:spPr/>
        <p:txBody>
          <a:bodyPr/>
          <a:lstStyle/>
          <a:p>
            <a:fld id="{D34AEDA0-5F74-4605-BACA-0C432441ED7F}"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91C662C1-1451-477B-994E-4909EB25164D}"/>
              </a:ext>
            </a:extLst>
          </p:cNvPr>
          <p:cNvSpPr>
            <a:spLocks noGrp="1"/>
          </p:cNvSpPr>
          <p:nvPr>
            <p:ph type="sldNum" sz="quarter" idx="12"/>
          </p:nvPr>
        </p:nvSpPr>
        <p:spPr/>
        <p:txBody>
          <a:bodyPr/>
          <a:lstStyle/>
          <a:p>
            <a:fld id="{0422F922-4DA1-4E02-8BB9-5948E49598FC}" type="slidenum">
              <a:rPr lang="el-GR" smtClean="0"/>
              <a:t>33</a:t>
            </a:fld>
            <a:endParaRPr lang="el-GR"/>
          </a:p>
        </p:txBody>
      </p:sp>
    </p:spTree>
    <p:extLst>
      <p:ext uri="{BB962C8B-B14F-4D97-AF65-F5344CB8AC3E}">
        <p14:creationId xmlns:p14="http://schemas.microsoft.com/office/powerpoint/2010/main" val="315416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63C6E0-0E77-4576-AB1D-B6A598F8AC23}"/>
              </a:ext>
            </a:extLst>
          </p:cNvPr>
          <p:cNvSpPr>
            <a:spLocks noGrp="1"/>
          </p:cNvSpPr>
          <p:nvPr>
            <p:ph type="title"/>
          </p:nvPr>
        </p:nvSpPr>
        <p:spPr/>
        <p:txBody>
          <a:bodyPr/>
          <a:lstStyle/>
          <a:p>
            <a:r>
              <a:rPr lang="el-GR" dirty="0"/>
              <a:t>Συνεπώς</a:t>
            </a:r>
          </a:p>
        </p:txBody>
      </p:sp>
      <p:sp>
        <p:nvSpPr>
          <p:cNvPr id="3" name="Θέση περιεχομένου 2">
            <a:extLst>
              <a:ext uri="{FF2B5EF4-FFF2-40B4-BE49-F238E27FC236}">
                <a16:creationId xmlns:a16="http://schemas.microsoft.com/office/drawing/2014/main" id="{63DB97B3-8088-4362-B5A1-655A9D2470BA}"/>
              </a:ext>
            </a:extLst>
          </p:cNvPr>
          <p:cNvSpPr>
            <a:spLocks noGrp="1"/>
          </p:cNvSpPr>
          <p:nvPr>
            <p:ph idx="1"/>
          </p:nvPr>
        </p:nvSpPr>
        <p:spPr/>
        <p:txBody>
          <a:bodyPr/>
          <a:lstStyle/>
          <a:p>
            <a:r>
              <a:rPr lang="el-GR" dirty="0"/>
              <a:t>Αποκλίσεις από τους στόχους για τις πληρωμές για το έτος 2009, </a:t>
            </a:r>
          </a:p>
          <a:p>
            <a:pPr marL="0" indent="0">
              <a:buNone/>
            </a:pPr>
            <a:r>
              <a:rPr lang="el-GR" dirty="0"/>
              <a:t>  Αξιοσημείωτες οι προγραμματισμένες πληρωμές του κράτους σε δάνεια και τόκους </a:t>
            </a:r>
          </a:p>
          <a:p>
            <a:pPr marL="0" indent="0">
              <a:buNone/>
            </a:pPr>
            <a:r>
              <a:rPr lang="el-GR" dirty="0"/>
              <a:t>  αλλά έγιναν και σφάλματα πολιτικής</a:t>
            </a:r>
          </a:p>
        </p:txBody>
      </p:sp>
      <p:sp>
        <p:nvSpPr>
          <p:cNvPr id="4" name="Θέση ημερομηνίας 3">
            <a:extLst>
              <a:ext uri="{FF2B5EF4-FFF2-40B4-BE49-F238E27FC236}">
                <a16:creationId xmlns:a16="http://schemas.microsoft.com/office/drawing/2014/main" id="{23F88F7A-9209-44E3-AF6F-29486E344F55}"/>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9F6F6DA6-529B-4648-BBFA-7AAFF0D10AB1}"/>
              </a:ext>
            </a:extLst>
          </p:cNvPr>
          <p:cNvSpPr>
            <a:spLocks noGrp="1"/>
          </p:cNvSpPr>
          <p:nvPr>
            <p:ph type="sldNum" sz="quarter" idx="12"/>
          </p:nvPr>
        </p:nvSpPr>
        <p:spPr/>
        <p:txBody>
          <a:bodyPr/>
          <a:lstStyle/>
          <a:p>
            <a:fld id="{0422F922-4DA1-4E02-8BB9-5948E49598FC}" type="slidenum">
              <a:rPr lang="el-GR" smtClean="0"/>
              <a:t>34</a:t>
            </a:fld>
            <a:endParaRPr lang="el-GR"/>
          </a:p>
        </p:txBody>
      </p:sp>
    </p:spTree>
    <p:extLst>
      <p:ext uri="{BB962C8B-B14F-4D97-AF65-F5344CB8AC3E}">
        <p14:creationId xmlns:p14="http://schemas.microsoft.com/office/powerpoint/2010/main" val="78478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7B10AB-78C6-4E7B-8C4A-6043D819BA6E}"/>
              </a:ext>
            </a:extLst>
          </p:cNvPr>
          <p:cNvSpPr>
            <a:spLocks noGrp="1"/>
          </p:cNvSpPr>
          <p:nvPr>
            <p:ph type="title"/>
          </p:nvPr>
        </p:nvSpPr>
        <p:spPr>
          <a:xfrm>
            <a:off x="1097280" y="286604"/>
            <a:ext cx="10058400" cy="945618"/>
          </a:xfrm>
        </p:spPr>
        <p:txBody>
          <a:bodyPr/>
          <a:lstStyle/>
          <a:p>
            <a:r>
              <a:rPr lang="el-GR" dirty="0"/>
              <a:t>Προβλήματα στην αγορά εργασίας </a:t>
            </a:r>
          </a:p>
        </p:txBody>
      </p:sp>
      <p:sp>
        <p:nvSpPr>
          <p:cNvPr id="3" name="Θέση περιεχομένου 2">
            <a:extLst>
              <a:ext uri="{FF2B5EF4-FFF2-40B4-BE49-F238E27FC236}">
                <a16:creationId xmlns:a16="http://schemas.microsoft.com/office/drawing/2014/main" id="{B06052A5-EAFA-424E-8FA7-3286AC684B4C}"/>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77796BAA-294C-4732-ACE7-CB60F329E381}"/>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B1BCC038-B3D9-4D7B-B670-76AE6253A11E}"/>
              </a:ext>
            </a:extLst>
          </p:cNvPr>
          <p:cNvSpPr>
            <a:spLocks noGrp="1"/>
          </p:cNvSpPr>
          <p:nvPr>
            <p:ph type="sldNum" sz="quarter" idx="12"/>
          </p:nvPr>
        </p:nvSpPr>
        <p:spPr/>
        <p:txBody>
          <a:bodyPr/>
          <a:lstStyle/>
          <a:p>
            <a:fld id="{0422F922-4DA1-4E02-8BB9-5948E49598FC}" type="slidenum">
              <a:rPr lang="el-GR" smtClean="0"/>
              <a:t>35</a:t>
            </a:fld>
            <a:endParaRPr lang="el-GR"/>
          </a:p>
        </p:txBody>
      </p:sp>
      <p:pic>
        <p:nvPicPr>
          <p:cNvPr id="7" name="Εικόνα 6">
            <a:extLst>
              <a:ext uri="{FF2B5EF4-FFF2-40B4-BE49-F238E27FC236}">
                <a16:creationId xmlns:a16="http://schemas.microsoft.com/office/drawing/2014/main" id="{0E46E391-F664-4CB2-B429-209983262DA4}"/>
              </a:ext>
            </a:extLst>
          </p:cNvPr>
          <p:cNvPicPr>
            <a:picLocks noChangeAspect="1"/>
          </p:cNvPicPr>
          <p:nvPr/>
        </p:nvPicPr>
        <p:blipFill>
          <a:blip r:embed="rId2"/>
          <a:stretch>
            <a:fillRect/>
          </a:stretch>
        </p:blipFill>
        <p:spPr>
          <a:xfrm>
            <a:off x="1162975" y="2163275"/>
            <a:ext cx="4515649" cy="3229429"/>
          </a:xfrm>
          <a:prstGeom prst="rect">
            <a:avLst/>
          </a:prstGeom>
        </p:spPr>
      </p:pic>
      <p:pic>
        <p:nvPicPr>
          <p:cNvPr id="9" name="Εικόνα 8">
            <a:extLst>
              <a:ext uri="{FF2B5EF4-FFF2-40B4-BE49-F238E27FC236}">
                <a16:creationId xmlns:a16="http://schemas.microsoft.com/office/drawing/2014/main" id="{5886D64E-3518-447C-A44C-B95EB56F8172}"/>
              </a:ext>
            </a:extLst>
          </p:cNvPr>
          <p:cNvPicPr>
            <a:picLocks noChangeAspect="1"/>
          </p:cNvPicPr>
          <p:nvPr/>
        </p:nvPicPr>
        <p:blipFill>
          <a:blip r:embed="rId3"/>
          <a:stretch>
            <a:fillRect/>
          </a:stretch>
        </p:blipFill>
        <p:spPr>
          <a:xfrm>
            <a:off x="5909694" y="2163275"/>
            <a:ext cx="3990764" cy="3092306"/>
          </a:xfrm>
          <a:prstGeom prst="rect">
            <a:avLst/>
          </a:prstGeom>
        </p:spPr>
      </p:pic>
    </p:spTree>
    <p:extLst>
      <p:ext uri="{BB962C8B-B14F-4D97-AF65-F5344CB8AC3E}">
        <p14:creationId xmlns:p14="http://schemas.microsoft.com/office/powerpoint/2010/main" val="3862598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DDBD2-67EE-48D3-B3EC-BBC8B6581412}"/>
              </a:ext>
            </a:extLst>
          </p:cNvPr>
          <p:cNvSpPr>
            <a:spLocks noGrp="1"/>
          </p:cNvSpPr>
          <p:nvPr>
            <p:ph type="title"/>
          </p:nvPr>
        </p:nvSpPr>
        <p:spPr>
          <a:xfrm>
            <a:off x="417250" y="286603"/>
            <a:ext cx="10738430" cy="1231479"/>
          </a:xfrm>
        </p:spPr>
        <p:txBody>
          <a:bodyPr>
            <a:normAutofit/>
          </a:bodyPr>
          <a:lstStyle/>
          <a:p>
            <a:r>
              <a:rPr lang="el-GR" sz="3200" b="1" dirty="0"/>
              <a:t>Η αδυναμία της Ελληνικής οικονομίας διαχρονικά να παράγει πρωτογενή πλεονάσματα </a:t>
            </a:r>
          </a:p>
        </p:txBody>
      </p:sp>
      <p:sp>
        <p:nvSpPr>
          <p:cNvPr id="3" name="Θέση περιεχομένου 2">
            <a:extLst>
              <a:ext uri="{FF2B5EF4-FFF2-40B4-BE49-F238E27FC236}">
                <a16:creationId xmlns:a16="http://schemas.microsoft.com/office/drawing/2014/main" id="{D4793691-032F-4F87-A69E-EE19B197DE54}"/>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907B60E1-FD4A-410D-8623-44EDBE389C98}"/>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834EB99B-0958-4355-B554-F76938657E15}"/>
              </a:ext>
            </a:extLst>
          </p:cNvPr>
          <p:cNvSpPr>
            <a:spLocks noGrp="1"/>
          </p:cNvSpPr>
          <p:nvPr>
            <p:ph type="sldNum" sz="quarter" idx="12"/>
          </p:nvPr>
        </p:nvSpPr>
        <p:spPr/>
        <p:txBody>
          <a:bodyPr/>
          <a:lstStyle/>
          <a:p>
            <a:fld id="{0422F922-4DA1-4E02-8BB9-5948E49598FC}" type="slidenum">
              <a:rPr lang="el-GR" smtClean="0"/>
              <a:t>36</a:t>
            </a:fld>
            <a:endParaRPr lang="el-GR"/>
          </a:p>
        </p:txBody>
      </p:sp>
      <p:pic>
        <p:nvPicPr>
          <p:cNvPr id="7" name="Εικόνα 6">
            <a:extLst>
              <a:ext uri="{FF2B5EF4-FFF2-40B4-BE49-F238E27FC236}">
                <a16:creationId xmlns:a16="http://schemas.microsoft.com/office/drawing/2014/main" id="{78B26384-70D4-4036-AB83-8F999B5233AD}"/>
              </a:ext>
            </a:extLst>
          </p:cNvPr>
          <p:cNvPicPr>
            <a:picLocks noChangeAspect="1"/>
          </p:cNvPicPr>
          <p:nvPr/>
        </p:nvPicPr>
        <p:blipFill>
          <a:blip r:embed="rId2"/>
          <a:stretch>
            <a:fillRect/>
          </a:stretch>
        </p:blipFill>
        <p:spPr>
          <a:xfrm>
            <a:off x="1036320" y="1845734"/>
            <a:ext cx="4951281" cy="3697066"/>
          </a:xfrm>
          <a:prstGeom prst="rect">
            <a:avLst/>
          </a:prstGeom>
        </p:spPr>
      </p:pic>
    </p:spTree>
    <p:extLst>
      <p:ext uri="{BB962C8B-B14F-4D97-AF65-F5344CB8AC3E}">
        <p14:creationId xmlns:p14="http://schemas.microsoft.com/office/powerpoint/2010/main" val="294145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9BA5DE-9A17-41E7-B526-A2AF91F1B283}"/>
              </a:ext>
            </a:extLst>
          </p:cNvPr>
          <p:cNvSpPr>
            <a:spLocks noGrp="1"/>
          </p:cNvSpPr>
          <p:nvPr>
            <p:ph type="title"/>
          </p:nvPr>
        </p:nvSpPr>
        <p:spPr>
          <a:xfrm>
            <a:off x="94695" y="0"/>
            <a:ext cx="12002610" cy="702303"/>
          </a:xfrm>
        </p:spPr>
        <p:txBody>
          <a:bodyPr>
            <a:normAutofit/>
          </a:bodyPr>
          <a:lstStyle/>
          <a:p>
            <a:r>
              <a:rPr lang="el-GR" sz="3200" dirty="0"/>
              <a:t>Η άποψη του ΔΝΤ για την ανάπτυξη στην Ελλάδα την δεκαετία του 2000.</a:t>
            </a:r>
          </a:p>
        </p:txBody>
      </p:sp>
      <p:pic>
        <p:nvPicPr>
          <p:cNvPr id="11" name="Θέση περιεχομένου 10">
            <a:extLst>
              <a:ext uri="{FF2B5EF4-FFF2-40B4-BE49-F238E27FC236}">
                <a16:creationId xmlns:a16="http://schemas.microsoft.com/office/drawing/2014/main" id="{B4C1F9DB-C2B5-4998-91F5-F4DF4EAF6929}"/>
              </a:ext>
            </a:extLst>
          </p:cNvPr>
          <p:cNvPicPr>
            <a:picLocks noGrp="1" noChangeAspect="1"/>
          </p:cNvPicPr>
          <p:nvPr>
            <p:ph idx="1"/>
          </p:nvPr>
        </p:nvPicPr>
        <p:blipFill>
          <a:blip r:embed="rId2"/>
          <a:stretch>
            <a:fillRect/>
          </a:stretch>
        </p:blipFill>
        <p:spPr>
          <a:xfrm>
            <a:off x="7714695" y="721621"/>
            <a:ext cx="3848103" cy="2704563"/>
          </a:xfrm>
        </p:spPr>
      </p:pic>
      <p:sp>
        <p:nvSpPr>
          <p:cNvPr id="4" name="Θέση ημερομηνίας 3">
            <a:extLst>
              <a:ext uri="{FF2B5EF4-FFF2-40B4-BE49-F238E27FC236}">
                <a16:creationId xmlns:a16="http://schemas.microsoft.com/office/drawing/2014/main" id="{B73B5FED-D1F0-401C-BFFF-36BB934BC9D6}"/>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02AC6D34-00E9-46C2-8327-BB200DE87366}"/>
              </a:ext>
            </a:extLst>
          </p:cNvPr>
          <p:cNvSpPr>
            <a:spLocks noGrp="1"/>
          </p:cNvSpPr>
          <p:nvPr>
            <p:ph type="sldNum" sz="quarter" idx="12"/>
          </p:nvPr>
        </p:nvSpPr>
        <p:spPr/>
        <p:txBody>
          <a:bodyPr/>
          <a:lstStyle/>
          <a:p>
            <a:fld id="{0422F922-4DA1-4E02-8BB9-5948E49598FC}" type="slidenum">
              <a:rPr lang="el-GR" smtClean="0"/>
              <a:t>37</a:t>
            </a:fld>
            <a:endParaRPr lang="el-GR"/>
          </a:p>
        </p:txBody>
      </p:sp>
      <p:pic>
        <p:nvPicPr>
          <p:cNvPr id="7" name="Εικόνα 6">
            <a:extLst>
              <a:ext uri="{FF2B5EF4-FFF2-40B4-BE49-F238E27FC236}">
                <a16:creationId xmlns:a16="http://schemas.microsoft.com/office/drawing/2014/main" id="{37ABE371-7DEE-4DA2-A515-EE373D80F674}"/>
              </a:ext>
            </a:extLst>
          </p:cNvPr>
          <p:cNvPicPr>
            <a:picLocks noChangeAspect="1"/>
          </p:cNvPicPr>
          <p:nvPr/>
        </p:nvPicPr>
        <p:blipFill>
          <a:blip r:embed="rId3"/>
          <a:stretch>
            <a:fillRect/>
          </a:stretch>
        </p:blipFill>
        <p:spPr>
          <a:xfrm>
            <a:off x="94695" y="783778"/>
            <a:ext cx="3868914" cy="2910625"/>
          </a:xfrm>
          <a:prstGeom prst="rect">
            <a:avLst/>
          </a:prstGeom>
        </p:spPr>
      </p:pic>
      <p:pic>
        <p:nvPicPr>
          <p:cNvPr id="9" name="Εικόνα 8">
            <a:extLst>
              <a:ext uri="{FF2B5EF4-FFF2-40B4-BE49-F238E27FC236}">
                <a16:creationId xmlns:a16="http://schemas.microsoft.com/office/drawing/2014/main" id="{EBD75317-5EBF-4C55-9CB5-59A58D322EA3}"/>
              </a:ext>
            </a:extLst>
          </p:cNvPr>
          <p:cNvPicPr>
            <a:picLocks noChangeAspect="1"/>
          </p:cNvPicPr>
          <p:nvPr/>
        </p:nvPicPr>
        <p:blipFill>
          <a:blip r:embed="rId4"/>
          <a:stretch>
            <a:fillRect/>
          </a:stretch>
        </p:blipFill>
        <p:spPr>
          <a:xfrm>
            <a:off x="3855326" y="702303"/>
            <a:ext cx="3664060" cy="2743200"/>
          </a:xfrm>
          <a:prstGeom prst="rect">
            <a:avLst/>
          </a:prstGeom>
        </p:spPr>
      </p:pic>
      <p:pic>
        <p:nvPicPr>
          <p:cNvPr id="13" name="Εικόνα 12">
            <a:extLst>
              <a:ext uri="{FF2B5EF4-FFF2-40B4-BE49-F238E27FC236}">
                <a16:creationId xmlns:a16="http://schemas.microsoft.com/office/drawing/2014/main" id="{9742276D-47D4-4742-BE3D-4D64F5A49E5D}"/>
              </a:ext>
            </a:extLst>
          </p:cNvPr>
          <p:cNvPicPr>
            <a:picLocks noChangeAspect="1"/>
          </p:cNvPicPr>
          <p:nvPr/>
        </p:nvPicPr>
        <p:blipFill>
          <a:blip r:embed="rId5"/>
          <a:stretch>
            <a:fillRect/>
          </a:stretch>
        </p:blipFill>
        <p:spPr>
          <a:xfrm>
            <a:off x="432046" y="3840191"/>
            <a:ext cx="3868914" cy="2704563"/>
          </a:xfrm>
          <a:prstGeom prst="rect">
            <a:avLst/>
          </a:prstGeom>
        </p:spPr>
      </p:pic>
      <p:pic>
        <p:nvPicPr>
          <p:cNvPr id="15" name="Εικόνα 14">
            <a:extLst>
              <a:ext uri="{FF2B5EF4-FFF2-40B4-BE49-F238E27FC236}">
                <a16:creationId xmlns:a16="http://schemas.microsoft.com/office/drawing/2014/main" id="{66B2C052-07AC-4D35-9DD6-FD7A6A813348}"/>
              </a:ext>
            </a:extLst>
          </p:cNvPr>
          <p:cNvPicPr>
            <a:picLocks noChangeAspect="1"/>
          </p:cNvPicPr>
          <p:nvPr/>
        </p:nvPicPr>
        <p:blipFill>
          <a:blip r:embed="rId6"/>
          <a:stretch>
            <a:fillRect/>
          </a:stretch>
        </p:blipFill>
        <p:spPr>
          <a:xfrm>
            <a:off x="4300960" y="3849849"/>
            <a:ext cx="4505688" cy="2685245"/>
          </a:xfrm>
          <a:prstGeom prst="rect">
            <a:avLst/>
          </a:prstGeom>
        </p:spPr>
      </p:pic>
      <p:sp>
        <p:nvSpPr>
          <p:cNvPr id="16" name="TextBox 15">
            <a:extLst>
              <a:ext uri="{FF2B5EF4-FFF2-40B4-BE49-F238E27FC236}">
                <a16:creationId xmlns:a16="http://schemas.microsoft.com/office/drawing/2014/main" id="{4463E2C6-57F6-468A-ACA7-D218161390A5}"/>
              </a:ext>
            </a:extLst>
          </p:cNvPr>
          <p:cNvSpPr txBox="1"/>
          <p:nvPr/>
        </p:nvSpPr>
        <p:spPr>
          <a:xfrm>
            <a:off x="8809713" y="4903193"/>
            <a:ext cx="2181489" cy="369332"/>
          </a:xfrm>
          <a:prstGeom prst="rect">
            <a:avLst/>
          </a:prstGeom>
          <a:noFill/>
        </p:spPr>
        <p:txBody>
          <a:bodyPr wrap="square" rtlCol="0">
            <a:spAutoFit/>
          </a:bodyPr>
          <a:lstStyle/>
          <a:p>
            <a:r>
              <a:rPr lang="en-US" dirty="0"/>
              <a:t>IMF, July 20</a:t>
            </a:r>
            <a:r>
              <a:rPr lang="el-GR" dirty="0"/>
              <a:t>09</a:t>
            </a:r>
          </a:p>
        </p:txBody>
      </p:sp>
    </p:spTree>
    <p:extLst>
      <p:ext uri="{BB962C8B-B14F-4D97-AF65-F5344CB8AC3E}">
        <p14:creationId xmlns:p14="http://schemas.microsoft.com/office/powerpoint/2010/main" val="1292820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BD1E7E-1F65-4FAF-8857-5A67B1BF2EA3}"/>
              </a:ext>
            </a:extLst>
          </p:cNvPr>
          <p:cNvSpPr>
            <a:spLocks noGrp="1"/>
          </p:cNvSpPr>
          <p:nvPr>
            <p:ph type="title"/>
          </p:nvPr>
        </p:nvSpPr>
        <p:spPr>
          <a:xfrm>
            <a:off x="337352" y="-94035"/>
            <a:ext cx="11736280" cy="787595"/>
          </a:xfrm>
        </p:spPr>
        <p:txBody>
          <a:bodyPr>
            <a:normAutofit/>
          </a:bodyPr>
          <a:lstStyle/>
          <a:p>
            <a:r>
              <a:rPr lang="el-GR" sz="3200" b="1" dirty="0"/>
              <a:t>Μείωση της ζήτησης και της συνεισφοράς της στην αύξηση του ΑΕΠ </a:t>
            </a:r>
          </a:p>
        </p:txBody>
      </p:sp>
      <p:sp>
        <p:nvSpPr>
          <p:cNvPr id="3" name="Θέση περιεχομένου 2">
            <a:extLst>
              <a:ext uri="{FF2B5EF4-FFF2-40B4-BE49-F238E27FC236}">
                <a16:creationId xmlns:a16="http://schemas.microsoft.com/office/drawing/2014/main" id="{C022FE90-D8DE-4222-8228-41B700CA4A67}"/>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5C0B4F92-EFDA-4F3F-B81A-339F5244501D}"/>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35C1744C-68DC-480E-901A-10B0E2E5DDC4}"/>
              </a:ext>
            </a:extLst>
          </p:cNvPr>
          <p:cNvSpPr>
            <a:spLocks noGrp="1"/>
          </p:cNvSpPr>
          <p:nvPr>
            <p:ph type="sldNum" sz="quarter" idx="12"/>
          </p:nvPr>
        </p:nvSpPr>
        <p:spPr/>
        <p:txBody>
          <a:bodyPr/>
          <a:lstStyle/>
          <a:p>
            <a:fld id="{0422F922-4DA1-4E02-8BB9-5948E49598FC}" type="slidenum">
              <a:rPr lang="el-GR" smtClean="0"/>
              <a:t>38</a:t>
            </a:fld>
            <a:endParaRPr lang="el-GR"/>
          </a:p>
        </p:txBody>
      </p:sp>
      <p:pic>
        <p:nvPicPr>
          <p:cNvPr id="7" name="Εικόνα 6">
            <a:extLst>
              <a:ext uri="{FF2B5EF4-FFF2-40B4-BE49-F238E27FC236}">
                <a16:creationId xmlns:a16="http://schemas.microsoft.com/office/drawing/2014/main" id="{04285950-B901-4ACE-9327-F53040113424}"/>
              </a:ext>
            </a:extLst>
          </p:cNvPr>
          <p:cNvPicPr>
            <a:picLocks noChangeAspect="1"/>
          </p:cNvPicPr>
          <p:nvPr/>
        </p:nvPicPr>
        <p:blipFill>
          <a:blip r:embed="rId2"/>
          <a:stretch>
            <a:fillRect/>
          </a:stretch>
        </p:blipFill>
        <p:spPr>
          <a:xfrm>
            <a:off x="106508" y="1784645"/>
            <a:ext cx="4709332" cy="3354593"/>
          </a:xfrm>
          <a:prstGeom prst="rect">
            <a:avLst/>
          </a:prstGeom>
        </p:spPr>
      </p:pic>
      <p:sp>
        <p:nvSpPr>
          <p:cNvPr id="8" name="TextBox 7">
            <a:extLst>
              <a:ext uri="{FF2B5EF4-FFF2-40B4-BE49-F238E27FC236}">
                <a16:creationId xmlns:a16="http://schemas.microsoft.com/office/drawing/2014/main" id="{6F613ABC-B067-47E0-83C6-E19B4FAD529C}"/>
              </a:ext>
            </a:extLst>
          </p:cNvPr>
          <p:cNvSpPr txBox="1"/>
          <p:nvPr/>
        </p:nvSpPr>
        <p:spPr>
          <a:xfrm>
            <a:off x="1476757" y="5911606"/>
            <a:ext cx="2181489" cy="369332"/>
          </a:xfrm>
          <a:prstGeom prst="rect">
            <a:avLst/>
          </a:prstGeom>
          <a:noFill/>
        </p:spPr>
        <p:txBody>
          <a:bodyPr wrap="square" rtlCol="0">
            <a:spAutoFit/>
          </a:bodyPr>
          <a:lstStyle/>
          <a:p>
            <a:r>
              <a:rPr lang="en-US" dirty="0"/>
              <a:t>IMF, July 20</a:t>
            </a:r>
            <a:r>
              <a:rPr lang="el-GR" dirty="0"/>
              <a:t>09</a:t>
            </a:r>
          </a:p>
        </p:txBody>
      </p:sp>
      <p:pic>
        <p:nvPicPr>
          <p:cNvPr id="10" name="Εικόνα 9">
            <a:extLst>
              <a:ext uri="{FF2B5EF4-FFF2-40B4-BE49-F238E27FC236}">
                <a16:creationId xmlns:a16="http://schemas.microsoft.com/office/drawing/2014/main" id="{DCBCA15B-D9DF-4B65-8D0F-860DE0F7BD05}"/>
              </a:ext>
            </a:extLst>
          </p:cNvPr>
          <p:cNvPicPr>
            <a:picLocks noChangeAspect="1"/>
          </p:cNvPicPr>
          <p:nvPr/>
        </p:nvPicPr>
        <p:blipFill>
          <a:blip r:embed="rId3"/>
          <a:stretch>
            <a:fillRect/>
          </a:stretch>
        </p:blipFill>
        <p:spPr>
          <a:xfrm>
            <a:off x="4416693" y="693560"/>
            <a:ext cx="4279036" cy="3090754"/>
          </a:xfrm>
          <a:prstGeom prst="rect">
            <a:avLst/>
          </a:prstGeom>
        </p:spPr>
      </p:pic>
      <p:pic>
        <p:nvPicPr>
          <p:cNvPr id="12" name="Εικόνα 11">
            <a:extLst>
              <a:ext uri="{FF2B5EF4-FFF2-40B4-BE49-F238E27FC236}">
                <a16:creationId xmlns:a16="http://schemas.microsoft.com/office/drawing/2014/main" id="{9F0065E7-CF4A-49DC-BCB2-B29F3A4BB6F2}"/>
              </a:ext>
            </a:extLst>
          </p:cNvPr>
          <p:cNvPicPr>
            <a:picLocks noChangeAspect="1"/>
          </p:cNvPicPr>
          <p:nvPr/>
        </p:nvPicPr>
        <p:blipFill>
          <a:blip r:embed="rId4"/>
          <a:stretch>
            <a:fillRect/>
          </a:stretch>
        </p:blipFill>
        <p:spPr>
          <a:xfrm>
            <a:off x="8256233" y="3142695"/>
            <a:ext cx="3935767" cy="3021745"/>
          </a:xfrm>
          <a:prstGeom prst="rect">
            <a:avLst/>
          </a:prstGeom>
        </p:spPr>
      </p:pic>
      <p:sp>
        <p:nvSpPr>
          <p:cNvPr id="13" name="TextBox 12">
            <a:extLst>
              <a:ext uri="{FF2B5EF4-FFF2-40B4-BE49-F238E27FC236}">
                <a16:creationId xmlns:a16="http://schemas.microsoft.com/office/drawing/2014/main" id="{87A64790-36AE-457A-A583-9FAB91C486EA}"/>
              </a:ext>
            </a:extLst>
          </p:cNvPr>
          <p:cNvSpPr txBox="1"/>
          <p:nvPr/>
        </p:nvSpPr>
        <p:spPr>
          <a:xfrm>
            <a:off x="8629095" y="1095502"/>
            <a:ext cx="2583388" cy="646331"/>
          </a:xfrm>
          <a:prstGeom prst="rect">
            <a:avLst/>
          </a:prstGeom>
          <a:noFill/>
        </p:spPr>
        <p:txBody>
          <a:bodyPr wrap="square" rtlCol="0">
            <a:spAutoFit/>
          </a:bodyPr>
          <a:lstStyle/>
          <a:p>
            <a:r>
              <a:rPr lang="el-GR" dirty="0"/>
              <a:t>Πτώση της βιομηχανικής παραγωγής</a:t>
            </a:r>
          </a:p>
        </p:txBody>
      </p:sp>
      <p:cxnSp>
        <p:nvCxnSpPr>
          <p:cNvPr id="15" name="Ευθεία γραμμή σύνδεσης 14">
            <a:extLst>
              <a:ext uri="{FF2B5EF4-FFF2-40B4-BE49-F238E27FC236}">
                <a16:creationId xmlns:a16="http://schemas.microsoft.com/office/drawing/2014/main" id="{EF80521E-7B2F-4D14-A815-25D8B7E6F24C}"/>
              </a:ext>
            </a:extLst>
          </p:cNvPr>
          <p:cNvCxnSpPr/>
          <p:nvPr/>
        </p:nvCxnSpPr>
        <p:spPr>
          <a:xfrm flipH="1">
            <a:off x="8016536" y="1376039"/>
            <a:ext cx="497149" cy="88777"/>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831698-7505-4CF3-8D25-8F081725EA3B}"/>
              </a:ext>
            </a:extLst>
          </p:cNvPr>
          <p:cNvSpPr txBox="1"/>
          <p:nvPr/>
        </p:nvSpPr>
        <p:spPr>
          <a:xfrm>
            <a:off x="8788893" y="2201662"/>
            <a:ext cx="2734323" cy="923330"/>
          </a:xfrm>
          <a:prstGeom prst="rect">
            <a:avLst/>
          </a:prstGeom>
          <a:noFill/>
        </p:spPr>
        <p:txBody>
          <a:bodyPr wrap="square" rtlCol="0">
            <a:spAutoFit/>
          </a:bodyPr>
          <a:lstStyle/>
          <a:p>
            <a:r>
              <a:rPr lang="el-GR" dirty="0"/>
              <a:t>Το σχεδόν μόνιμο πρόβλημα του αυξημένου πληθωρισμού στην Ελλάδα</a:t>
            </a:r>
          </a:p>
        </p:txBody>
      </p:sp>
      <p:cxnSp>
        <p:nvCxnSpPr>
          <p:cNvPr id="18" name="Ευθεία γραμμή σύνδεσης 17">
            <a:extLst>
              <a:ext uri="{FF2B5EF4-FFF2-40B4-BE49-F238E27FC236}">
                <a16:creationId xmlns:a16="http://schemas.microsoft.com/office/drawing/2014/main" id="{97726D56-29A9-4093-AAE8-51ABB7A1E053}"/>
              </a:ext>
            </a:extLst>
          </p:cNvPr>
          <p:cNvCxnSpPr/>
          <p:nvPr/>
        </p:nvCxnSpPr>
        <p:spPr>
          <a:xfrm>
            <a:off x="11310151" y="3124992"/>
            <a:ext cx="97655" cy="4704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333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CB6852-B080-4721-B9AE-7B5E0AE33555}"/>
              </a:ext>
            </a:extLst>
          </p:cNvPr>
          <p:cNvSpPr>
            <a:spLocks noGrp="1"/>
          </p:cNvSpPr>
          <p:nvPr>
            <p:ph type="title"/>
          </p:nvPr>
        </p:nvSpPr>
        <p:spPr>
          <a:xfrm>
            <a:off x="1154083" y="3077848"/>
            <a:ext cx="10058400" cy="702303"/>
          </a:xfrm>
        </p:spPr>
        <p:txBody>
          <a:bodyPr>
            <a:normAutofit fontScale="90000"/>
          </a:bodyPr>
          <a:lstStyle/>
          <a:p>
            <a:r>
              <a:rPr lang="el-GR" dirty="0"/>
              <a:t>Τι συμβαίνει κατά τη διάρκεια της κρίσης</a:t>
            </a:r>
            <a:br>
              <a:rPr lang="en-US" dirty="0"/>
            </a:br>
            <a:br>
              <a:rPr lang="en-US" dirty="0"/>
            </a:br>
            <a:r>
              <a:rPr lang="el-GR" dirty="0"/>
              <a:t>Πρώτες αντιδράσεις της οικονομίας</a:t>
            </a:r>
          </a:p>
        </p:txBody>
      </p:sp>
      <p:sp>
        <p:nvSpPr>
          <p:cNvPr id="4" name="Θέση ημερομηνίας 3">
            <a:extLst>
              <a:ext uri="{FF2B5EF4-FFF2-40B4-BE49-F238E27FC236}">
                <a16:creationId xmlns:a16="http://schemas.microsoft.com/office/drawing/2014/main" id="{9C7AE132-5FC0-4CB7-B865-B8731C26F556}"/>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1D8C5513-56D5-45EC-BA34-BB5D69E25A78}"/>
              </a:ext>
            </a:extLst>
          </p:cNvPr>
          <p:cNvSpPr>
            <a:spLocks noGrp="1"/>
          </p:cNvSpPr>
          <p:nvPr>
            <p:ph type="sldNum" sz="quarter" idx="12"/>
          </p:nvPr>
        </p:nvSpPr>
        <p:spPr/>
        <p:txBody>
          <a:bodyPr/>
          <a:lstStyle/>
          <a:p>
            <a:fld id="{0422F922-4DA1-4E02-8BB9-5948E49598FC}" type="slidenum">
              <a:rPr lang="el-GR" smtClean="0"/>
              <a:t>39</a:t>
            </a:fld>
            <a:endParaRPr lang="el-GR"/>
          </a:p>
        </p:txBody>
      </p:sp>
    </p:spTree>
    <p:extLst>
      <p:ext uri="{BB962C8B-B14F-4D97-AF65-F5344CB8AC3E}">
        <p14:creationId xmlns:p14="http://schemas.microsoft.com/office/powerpoint/2010/main" val="3171855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6D5415-4369-4DA7-B7B3-508FD32F105F}"/>
              </a:ext>
            </a:extLst>
          </p:cNvPr>
          <p:cNvSpPr>
            <a:spLocks noGrp="1"/>
          </p:cNvSpPr>
          <p:nvPr>
            <p:ph type="title"/>
          </p:nvPr>
        </p:nvSpPr>
        <p:spPr>
          <a:xfrm>
            <a:off x="7954392" y="834502"/>
            <a:ext cx="3399408" cy="3169328"/>
          </a:xfrm>
        </p:spPr>
        <p:txBody>
          <a:bodyPr>
            <a:normAutofit/>
          </a:bodyPr>
          <a:lstStyle/>
          <a:p>
            <a:r>
              <a:rPr lang="el-GR" sz="3200" dirty="0"/>
              <a:t>Ελληνική κρίση: Συνέπειες σε βασικούς δείκτες της Ελληνικής οικονομίας</a:t>
            </a:r>
          </a:p>
        </p:txBody>
      </p:sp>
      <p:pic>
        <p:nvPicPr>
          <p:cNvPr id="5" name="Θέση περιεχομένου 4">
            <a:extLst>
              <a:ext uri="{FF2B5EF4-FFF2-40B4-BE49-F238E27FC236}">
                <a16:creationId xmlns:a16="http://schemas.microsoft.com/office/drawing/2014/main" id="{F1A21C5E-2555-43BB-976A-99993E9383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634502" cy="6858000"/>
          </a:xfrm>
        </p:spPr>
      </p:pic>
      <p:sp>
        <p:nvSpPr>
          <p:cNvPr id="3" name="Θέση ημερομηνίας 2">
            <a:extLst>
              <a:ext uri="{FF2B5EF4-FFF2-40B4-BE49-F238E27FC236}">
                <a16:creationId xmlns:a16="http://schemas.microsoft.com/office/drawing/2014/main" id="{EDB883A3-62C5-42C9-AF11-7D3B250F4E93}"/>
              </a:ext>
            </a:extLst>
          </p:cNvPr>
          <p:cNvSpPr>
            <a:spLocks noGrp="1"/>
          </p:cNvSpPr>
          <p:nvPr>
            <p:ph type="dt" sz="half" idx="10"/>
          </p:nvPr>
        </p:nvSpPr>
        <p:spPr/>
        <p:txBody>
          <a:bodyPr/>
          <a:lstStyle/>
          <a:p>
            <a:fld id="{F536CDC2-8BBC-43B7-B69E-609C44202713}"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93F3AF04-DCCA-41D2-B485-0E03F787BE7F}"/>
              </a:ext>
            </a:extLst>
          </p:cNvPr>
          <p:cNvSpPr>
            <a:spLocks noGrp="1"/>
          </p:cNvSpPr>
          <p:nvPr>
            <p:ph type="sldNum" sz="quarter" idx="12"/>
          </p:nvPr>
        </p:nvSpPr>
        <p:spPr/>
        <p:txBody>
          <a:bodyPr/>
          <a:lstStyle/>
          <a:p>
            <a:fld id="{0422F922-4DA1-4E02-8BB9-5948E49598FC}" type="slidenum">
              <a:rPr lang="el-GR" smtClean="0"/>
              <a:t>4</a:t>
            </a:fld>
            <a:endParaRPr lang="el-GR"/>
          </a:p>
        </p:txBody>
      </p:sp>
    </p:spTree>
    <p:extLst>
      <p:ext uri="{BB962C8B-B14F-4D97-AF65-F5344CB8AC3E}">
        <p14:creationId xmlns:p14="http://schemas.microsoft.com/office/powerpoint/2010/main" val="157129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3B707D-DE4D-445E-8544-9163E9346136}"/>
              </a:ext>
            </a:extLst>
          </p:cNvPr>
          <p:cNvSpPr>
            <a:spLocks noGrp="1"/>
          </p:cNvSpPr>
          <p:nvPr>
            <p:ph type="title"/>
          </p:nvPr>
        </p:nvSpPr>
        <p:spPr>
          <a:xfrm>
            <a:off x="1097280" y="286604"/>
            <a:ext cx="10058400" cy="1071680"/>
          </a:xfrm>
        </p:spPr>
        <p:txBody>
          <a:bodyPr/>
          <a:lstStyle/>
          <a:p>
            <a:r>
              <a:rPr lang="el-GR" dirty="0"/>
              <a:t>Τα Ομόλογα – ως δείκτες </a:t>
            </a:r>
          </a:p>
        </p:txBody>
      </p:sp>
      <p:sp>
        <p:nvSpPr>
          <p:cNvPr id="3" name="Θέση περιεχομένου 2">
            <a:extLst>
              <a:ext uri="{FF2B5EF4-FFF2-40B4-BE49-F238E27FC236}">
                <a16:creationId xmlns:a16="http://schemas.microsoft.com/office/drawing/2014/main" id="{0B0EF639-99DC-4F8D-9EDE-A9C16AD0A7A5}"/>
              </a:ext>
            </a:extLst>
          </p:cNvPr>
          <p:cNvSpPr>
            <a:spLocks noGrp="1"/>
          </p:cNvSpPr>
          <p:nvPr>
            <p:ph idx="1"/>
          </p:nvPr>
        </p:nvSpPr>
        <p:spPr>
          <a:xfrm>
            <a:off x="6942337" y="1937714"/>
            <a:ext cx="4664125" cy="3942640"/>
          </a:xfrm>
        </p:spPr>
        <p:txBody>
          <a:bodyPr/>
          <a:lstStyle/>
          <a:p>
            <a:r>
              <a:rPr lang="el-GR" dirty="0"/>
              <a:t>Απόκλιση από τα Γερμανικά ομόλογα (ως δείκτης με καλύτερη απόδοση), τόσο στο διετίας όσο και στο δεκαετίας, κατά την περίοδο 2007-2011</a:t>
            </a:r>
          </a:p>
          <a:p>
            <a:endParaRPr lang="el-GR" dirty="0"/>
          </a:p>
        </p:txBody>
      </p:sp>
      <p:sp>
        <p:nvSpPr>
          <p:cNvPr id="4" name="Θέση ημερομηνίας 3">
            <a:extLst>
              <a:ext uri="{FF2B5EF4-FFF2-40B4-BE49-F238E27FC236}">
                <a16:creationId xmlns:a16="http://schemas.microsoft.com/office/drawing/2014/main" id="{9EE54DEA-EA0E-43D7-A8DF-DC84E132B5F8}"/>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BB74CA85-BD86-4AAD-B77A-96F9A5A3C1BE}"/>
              </a:ext>
            </a:extLst>
          </p:cNvPr>
          <p:cNvSpPr>
            <a:spLocks noGrp="1"/>
          </p:cNvSpPr>
          <p:nvPr>
            <p:ph type="sldNum" sz="quarter" idx="12"/>
          </p:nvPr>
        </p:nvSpPr>
        <p:spPr/>
        <p:txBody>
          <a:bodyPr/>
          <a:lstStyle/>
          <a:p>
            <a:fld id="{0422F922-4DA1-4E02-8BB9-5948E49598FC}" type="slidenum">
              <a:rPr lang="el-GR" smtClean="0"/>
              <a:t>40</a:t>
            </a:fld>
            <a:endParaRPr lang="el-GR"/>
          </a:p>
        </p:txBody>
      </p:sp>
      <p:pic>
        <p:nvPicPr>
          <p:cNvPr id="7" name="Εικόνα 6">
            <a:extLst>
              <a:ext uri="{FF2B5EF4-FFF2-40B4-BE49-F238E27FC236}">
                <a16:creationId xmlns:a16="http://schemas.microsoft.com/office/drawing/2014/main" id="{844E4E26-1A76-4484-A755-11F4D84AB65A}"/>
              </a:ext>
            </a:extLst>
          </p:cNvPr>
          <p:cNvPicPr>
            <a:picLocks noChangeAspect="1"/>
          </p:cNvPicPr>
          <p:nvPr/>
        </p:nvPicPr>
        <p:blipFill>
          <a:blip r:embed="rId2"/>
          <a:stretch>
            <a:fillRect/>
          </a:stretch>
        </p:blipFill>
        <p:spPr>
          <a:xfrm>
            <a:off x="106533" y="2130642"/>
            <a:ext cx="3116790" cy="2978256"/>
          </a:xfrm>
          <a:prstGeom prst="rect">
            <a:avLst/>
          </a:prstGeom>
        </p:spPr>
      </p:pic>
      <p:pic>
        <p:nvPicPr>
          <p:cNvPr id="9" name="Εικόνα 8">
            <a:extLst>
              <a:ext uri="{FF2B5EF4-FFF2-40B4-BE49-F238E27FC236}">
                <a16:creationId xmlns:a16="http://schemas.microsoft.com/office/drawing/2014/main" id="{A376AA4B-5084-468C-AB67-672CE21472CE}"/>
              </a:ext>
            </a:extLst>
          </p:cNvPr>
          <p:cNvPicPr>
            <a:picLocks noChangeAspect="1"/>
          </p:cNvPicPr>
          <p:nvPr/>
        </p:nvPicPr>
        <p:blipFill>
          <a:blip r:embed="rId3"/>
          <a:stretch>
            <a:fillRect/>
          </a:stretch>
        </p:blipFill>
        <p:spPr>
          <a:xfrm>
            <a:off x="3569551" y="2146878"/>
            <a:ext cx="3026558" cy="2911874"/>
          </a:xfrm>
          <a:prstGeom prst="rect">
            <a:avLst/>
          </a:prstGeom>
        </p:spPr>
      </p:pic>
      <p:sp>
        <p:nvSpPr>
          <p:cNvPr id="10" name="TextBox 9">
            <a:extLst>
              <a:ext uri="{FF2B5EF4-FFF2-40B4-BE49-F238E27FC236}">
                <a16:creationId xmlns:a16="http://schemas.microsoft.com/office/drawing/2014/main" id="{55A8A8E5-4156-4595-ABBC-3499C7102D11}"/>
              </a:ext>
            </a:extLst>
          </p:cNvPr>
          <p:cNvSpPr txBox="1"/>
          <p:nvPr/>
        </p:nvSpPr>
        <p:spPr>
          <a:xfrm>
            <a:off x="841180" y="5897492"/>
            <a:ext cx="4222793" cy="369332"/>
          </a:xfrm>
          <a:prstGeom prst="rect">
            <a:avLst/>
          </a:prstGeom>
          <a:noFill/>
        </p:spPr>
        <p:txBody>
          <a:bodyPr wrap="square" rtlCol="0">
            <a:spAutoFit/>
          </a:bodyPr>
          <a:lstStyle/>
          <a:p>
            <a:r>
              <a:rPr lang="en-US" dirty="0"/>
              <a:t>IMF, July 2011</a:t>
            </a:r>
            <a:endParaRPr lang="el-GR" dirty="0"/>
          </a:p>
        </p:txBody>
      </p:sp>
    </p:spTree>
    <p:extLst>
      <p:ext uri="{BB962C8B-B14F-4D97-AF65-F5344CB8AC3E}">
        <p14:creationId xmlns:p14="http://schemas.microsoft.com/office/powerpoint/2010/main" val="1522940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69CB69-18AF-4D19-93A0-8201A910AEAD}"/>
              </a:ext>
            </a:extLst>
          </p:cNvPr>
          <p:cNvSpPr>
            <a:spLocks noGrp="1"/>
          </p:cNvSpPr>
          <p:nvPr>
            <p:ph type="title"/>
          </p:nvPr>
        </p:nvSpPr>
        <p:spPr>
          <a:xfrm>
            <a:off x="1097280" y="286604"/>
            <a:ext cx="10058400" cy="968440"/>
          </a:xfrm>
        </p:spPr>
        <p:txBody>
          <a:bodyPr/>
          <a:lstStyle/>
          <a:p>
            <a:r>
              <a:rPr lang="el-GR" dirty="0"/>
              <a:t>Συνέχεια δεικτών:  </a:t>
            </a:r>
            <a:r>
              <a:rPr lang="en-US" dirty="0"/>
              <a:t>CDS</a:t>
            </a:r>
            <a:r>
              <a:rPr lang="el-GR" dirty="0"/>
              <a:t> &amp; Χρηματιστήριο </a:t>
            </a:r>
          </a:p>
        </p:txBody>
      </p:sp>
      <p:pic>
        <p:nvPicPr>
          <p:cNvPr id="9" name="Θέση περιεχομένου 8">
            <a:extLst>
              <a:ext uri="{FF2B5EF4-FFF2-40B4-BE49-F238E27FC236}">
                <a16:creationId xmlns:a16="http://schemas.microsoft.com/office/drawing/2014/main" id="{AD3A4FD8-DE1C-463F-8085-38B0FF3F589F}"/>
              </a:ext>
            </a:extLst>
          </p:cNvPr>
          <p:cNvPicPr>
            <a:picLocks noGrp="1" noChangeAspect="1"/>
          </p:cNvPicPr>
          <p:nvPr>
            <p:ph idx="1"/>
          </p:nvPr>
        </p:nvPicPr>
        <p:blipFill>
          <a:blip r:embed="rId2"/>
          <a:stretch>
            <a:fillRect/>
          </a:stretch>
        </p:blipFill>
        <p:spPr>
          <a:xfrm>
            <a:off x="4991220" y="1995813"/>
            <a:ext cx="3921963" cy="3341459"/>
          </a:xfrm>
        </p:spPr>
      </p:pic>
      <p:sp>
        <p:nvSpPr>
          <p:cNvPr id="4" name="Θέση ημερομηνίας 3">
            <a:extLst>
              <a:ext uri="{FF2B5EF4-FFF2-40B4-BE49-F238E27FC236}">
                <a16:creationId xmlns:a16="http://schemas.microsoft.com/office/drawing/2014/main" id="{014EC2F0-F7B1-434C-B9EE-27CAAE5F4424}"/>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04FF30D6-81A7-40E3-84C7-777DA8450D2B}"/>
              </a:ext>
            </a:extLst>
          </p:cNvPr>
          <p:cNvSpPr>
            <a:spLocks noGrp="1"/>
          </p:cNvSpPr>
          <p:nvPr>
            <p:ph type="sldNum" sz="quarter" idx="12"/>
          </p:nvPr>
        </p:nvSpPr>
        <p:spPr/>
        <p:txBody>
          <a:bodyPr/>
          <a:lstStyle/>
          <a:p>
            <a:fld id="{0422F922-4DA1-4E02-8BB9-5948E49598FC}" type="slidenum">
              <a:rPr lang="el-GR" smtClean="0"/>
              <a:t>41</a:t>
            </a:fld>
            <a:endParaRPr lang="el-GR"/>
          </a:p>
        </p:txBody>
      </p:sp>
      <p:pic>
        <p:nvPicPr>
          <p:cNvPr id="7" name="Εικόνα 6">
            <a:extLst>
              <a:ext uri="{FF2B5EF4-FFF2-40B4-BE49-F238E27FC236}">
                <a16:creationId xmlns:a16="http://schemas.microsoft.com/office/drawing/2014/main" id="{A8A95EDE-9BFB-4740-BB94-E2BEB5FA4F6F}"/>
              </a:ext>
            </a:extLst>
          </p:cNvPr>
          <p:cNvPicPr>
            <a:picLocks noChangeAspect="1"/>
          </p:cNvPicPr>
          <p:nvPr/>
        </p:nvPicPr>
        <p:blipFill>
          <a:blip r:embed="rId3"/>
          <a:stretch>
            <a:fillRect/>
          </a:stretch>
        </p:blipFill>
        <p:spPr>
          <a:xfrm>
            <a:off x="514906" y="1788631"/>
            <a:ext cx="4527528" cy="3611243"/>
          </a:xfrm>
          <a:prstGeom prst="rect">
            <a:avLst/>
          </a:prstGeom>
        </p:spPr>
      </p:pic>
      <p:sp>
        <p:nvSpPr>
          <p:cNvPr id="10" name="TextBox 9">
            <a:extLst>
              <a:ext uri="{FF2B5EF4-FFF2-40B4-BE49-F238E27FC236}">
                <a16:creationId xmlns:a16="http://schemas.microsoft.com/office/drawing/2014/main" id="{6F53E090-50B0-4D5D-89DE-AEF3A6688496}"/>
              </a:ext>
            </a:extLst>
          </p:cNvPr>
          <p:cNvSpPr txBox="1"/>
          <p:nvPr/>
        </p:nvSpPr>
        <p:spPr>
          <a:xfrm>
            <a:off x="8948692" y="2512381"/>
            <a:ext cx="3160450" cy="2862322"/>
          </a:xfrm>
          <a:prstGeom prst="rect">
            <a:avLst/>
          </a:prstGeom>
          <a:noFill/>
        </p:spPr>
        <p:txBody>
          <a:bodyPr wrap="square" rtlCol="0">
            <a:spAutoFit/>
          </a:bodyPr>
          <a:lstStyle/>
          <a:p>
            <a:r>
              <a:rPr lang="en-US" dirty="0"/>
              <a:t>H </a:t>
            </a:r>
            <a:r>
              <a:rPr lang="el-GR" dirty="0"/>
              <a:t>απόδοση των </a:t>
            </a:r>
            <a:r>
              <a:rPr lang="en-US" dirty="0"/>
              <a:t>CDS </a:t>
            </a:r>
            <a:r>
              <a:rPr lang="el-GR" dirty="0"/>
              <a:t>ως δείκτης για πιθανή χρεοκοπία της χώρας βελτιώνεται (δηλαδή η θέση της χώρας χειροτερεύει). Σημαντική επιδείνωση σε σειρά δεικτών του χρηματιστηρίου, σε σχέση με το </a:t>
            </a:r>
            <a:r>
              <a:rPr lang="en-US" dirty="0"/>
              <a:t>S&amp;P </a:t>
            </a:r>
            <a:r>
              <a:rPr lang="el-GR" dirty="0"/>
              <a:t>δείκτη των ΗΠΑ και τον </a:t>
            </a:r>
            <a:r>
              <a:rPr lang="en-US" dirty="0"/>
              <a:t>DAX </a:t>
            </a:r>
            <a:r>
              <a:rPr lang="el-GR" dirty="0"/>
              <a:t>της Γερμανίας, κατά την περίοδο 2007-2011</a:t>
            </a:r>
          </a:p>
        </p:txBody>
      </p:sp>
      <p:sp>
        <p:nvSpPr>
          <p:cNvPr id="11" name="TextBox 10">
            <a:extLst>
              <a:ext uri="{FF2B5EF4-FFF2-40B4-BE49-F238E27FC236}">
                <a16:creationId xmlns:a16="http://schemas.microsoft.com/office/drawing/2014/main" id="{07D01672-735F-4ECC-BDE6-0417F8A1D343}"/>
              </a:ext>
            </a:extLst>
          </p:cNvPr>
          <p:cNvSpPr txBox="1"/>
          <p:nvPr/>
        </p:nvSpPr>
        <p:spPr>
          <a:xfrm>
            <a:off x="819641" y="5870859"/>
            <a:ext cx="4222793" cy="369332"/>
          </a:xfrm>
          <a:prstGeom prst="rect">
            <a:avLst/>
          </a:prstGeom>
          <a:noFill/>
        </p:spPr>
        <p:txBody>
          <a:bodyPr wrap="square" rtlCol="0">
            <a:spAutoFit/>
          </a:bodyPr>
          <a:lstStyle/>
          <a:p>
            <a:r>
              <a:rPr lang="en-US" dirty="0"/>
              <a:t>IMF, July 2011</a:t>
            </a:r>
            <a:endParaRPr lang="el-GR" dirty="0"/>
          </a:p>
        </p:txBody>
      </p:sp>
    </p:spTree>
    <p:extLst>
      <p:ext uri="{BB962C8B-B14F-4D97-AF65-F5344CB8AC3E}">
        <p14:creationId xmlns:p14="http://schemas.microsoft.com/office/powerpoint/2010/main" val="815397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0927B-4671-4C78-A71F-39D565CBB55D}"/>
              </a:ext>
            </a:extLst>
          </p:cNvPr>
          <p:cNvSpPr>
            <a:spLocks noGrp="1"/>
          </p:cNvSpPr>
          <p:nvPr>
            <p:ph type="title"/>
          </p:nvPr>
        </p:nvSpPr>
        <p:spPr>
          <a:xfrm>
            <a:off x="97654" y="286604"/>
            <a:ext cx="11058026" cy="639011"/>
          </a:xfrm>
        </p:spPr>
        <p:txBody>
          <a:bodyPr>
            <a:normAutofit fontScale="90000"/>
          </a:bodyPr>
          <a:lstStyle/>
          <a:p>
            <a:r>
              <a:rPr lang="el-GR" dirty="0"/>
              <a:t>Δείκτες ανταγωνιστικότητας </a:t>
            </a:r>
            <a:r>
              <a:rPr lang="en-US" dirty="0"/>
              <a:t>&amp;</a:t>
            </a:r>
            <a:r>
              <a:rPr lang="el-GR" dirty="0"/>
              <a:t> αγοράς εργασίας </a:t>
            </a:r>
          </a:p>
        </p:txBody>
      </p:sp>
      <p:sp>
        <p:nvSpPr>
          <p:cNvPr id="3" name="Θέση περιεχομένου 2">
            <a:extLst>
              <a:ext uri="{FF2B5EF4-FFF2-40B4-BE49-F238E27FC236}">
                <a16:creationId xmlns:a16="http://schemas.microsoft.com/office/drawing/2014/main" id="{64146218-5009-49C2-B1F1-DA9552CA5D49}"/>
              </a:ext>
            </a:extLst>
          </p:cNvPr>
          <p:cNvSpPr>
            <a:spLocks noGrp="1"/>
          </p:cNvSpPr>
          <p:nvPr>
            <p:ph idx="1"/>
          </p:nvPr>
        </p:nvSpPr>
        <p:spPr>
          <a:xfrm>
            <a:off x="1097280" y="1417320"/>
            <a:ext cx="10058400" cy="4023360"/>
          </a:xfrm>
        </p:spPr>
        <p:txBody>
          <a:bodyPr/>
          <a:lstStyle/>
          <a:p>
            <a:endParaRPr lang="el-GR" dirty="0"/>
          </a:p>
        </p:txBody>
      </p:sp>
      <p:sp>
        <p:nvSpPr>
          <p:cNvPr id="4" name="Θέση ημερομηνίας 3">
            <a:extLst>
              <a:ext uri="{FF2B5EF4-FFF2-40B4-BE49-F238E27FC236}">
                <a16:creationId xmlns:a16="http://schemas.microsoft.com/office/drawing/2014/main" id="{E3DEAF20-3007-46D7-AA95-97094BDF167D}"/>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3F1F2D0A-6552-4EA8-8EE5-BA6C1A7E968B}"/>
              </a:ext>
            </a:extLst>
          </p:cNvPr>
          <p:cNvSpPr>
            <a:spLocks noGrp="1"/>
          </p:cNvSpPr>
          <p:nvPr>
            <p:ph type="sldNum" sz="quarter" idx="12"/>
          </p:nvPr>
        </p:nvSpPr>
        <p:spPr/>
        <p:txBody>
          <a:bodyPr/>
          <a:lstStyle/>
          <a:p>
            <a:fld id="{0422F922-4DA1-4E02-8BB9-5948E49598FC}" type="slidenum">
              <a:rPr lang="el-GR" smtClean="0"/>
              <a:t>42</a:t>
            </a:fld>
            <a:endParaRPr lang="el-GR"/>
          </a:p>
        </p:txBody>
      </p:sp>
      <p:pic>
        <p:nvPicPr>
          <p:cNvPr id="7" name="Εικόνα 6">
            <a:extLst>
              <a:ext uri="{FF2B5EF4-FFF2-40B4-BE49-F238E27FC236}">
                <a16:creationId xmlns:a16="http://schemas.microsoft.com/office/drawing/2014/main" id="{6018173B-720D-4B16-9844-62CB02DF70CB}"/>
              </a:ext>
            </a:extLst>
          </p:cNvPr>
          <p:cNvPicPr>
            <a:picLocks noChangeAspect="1"/>
          </p:cNvPicPr>
          <p:nvPr/>
        </p:nvPicPr>
        <p:blipFill>
          <a:blip r:embed="rId2"/>
          <a:stretch>
            <a:fillRect/>
          </a:stretch>
        </p:blipFill>
        <p:spPr>
          <a:xfrm>
            <a:off x="224968" y="988907"/>
            <a:ext cx="4216893" cy="3094822"/>
          </a:xfrm>
          <a:prstGeom prst="rect">
            <a:avLst/>
          </a:prstGeom>
        </p:spPr>
      </p:pic>
      <p:pic>
        <p:nvPicPr>
          <p:cNvPr id="9" name="Εικόνα 8">
            <a:extLst>
              <a:ext uri="{FF2B5EF4-FFF2-40B4-BE49-F238E27FC236}">
                <a16:creationId xmlns:a16="http://schemas.microsoft.com/office/drawing/2014/main" id="{EDC70115-909D-4D1E-B982-300A5A876475}"/>
              </a:ext>
            </a:extLst>
          </p:cNvPr>
          <p:cNvPicPr>
            <a:picLocks noChangeAspect="1"/>
          </p:cNvPicPr>
          <p:nvPr/>
        </p:nvPicPr>
        <p:blipFill>
          <a:blip r:embed="rId3"/>
          <a:stretch>
            <a:fillRect/>
          </a:stretch>
        </p:blipFill>
        <p:spPr>
          <a:xfrm>
            <a:off x="4136539" y="1145753"/>
            <a:ext cx="3680414" cy="2939376"/>
          </a:xfrm>
          <a:prstGeom prst="rect">
            <a:avLst/>
          </a:prstGeom>
        </p:spPr>
      </p:pic>
      <p:sp>
        <p:nvSpPr>
          <p:cNvPr id="10" name="TextBox 9">
            <a:extLst>
              <a:ext uri="{FF2B5EF4-FFF2-40B4-BE49-F238E27FC236}">
                <a16:creationId xmlns:a16="http://schemas.microsoft.com/office/drawing/2014/main" id="{659636EF-58A9-4019-8D4E-48E0AE55EA55}"/>
              </a:ext>
            </a:extLst>
          </p:cNvPr>
          <p:cNvSpPr txBox="1"/>
          <p:nvPr/>
        </p:nvSpPr>
        <p:spPr>
          <a:xfrm>
            <a:off x="7542140" y="5765566"/>
            <a:ext cx="4222793" cy="369332"/>
          </a:xfrm>
          <a:prstGeom prst="rect">
            <a:avLst/>
          </a:prstGeom>
          <a:noFill/>
        </p:spPr>
        <p:txBody>
          <a:bodyPr wrap="square" rtlCol="0">
            <a:spAutoFit/>
          </a:bodyPr>
          <a:lstStyle/>
          <a:p>
            <a:r>
              <a:rPr lang="en-US" dirty="0"/>
              <a:t>IMF, July 2011</a:t>
            </a:r>
            <a:endParaRPr lang="el-GR" dirty="0"/>
          </a:p>
        </p:txBody>
      </p:sp>
      <p:sp>
        <p:nvSpPr>
          <p:cNvPr id="11" name="TextBox 10">
            <a:extLst>
              <a:ext uri="{FF2B5EF4-FFF2-40B4-BE49-F238E27FC236}">
                <a16:creationId xmlns:a16="http://schemas.microsoft.com/office/drawing/2014/main" id="{DA932C12-300A-4D85-86EC-571D7B8EE36F}"/>
              </a:ext>
            </a:extLst>
          </p:cNvPr>
          <p:cNvSpPr txBox="1"/>
          <p:nvPr/>
        </p:nvSpPr>
        <p:spPr>
          <a:xfrm>
            <a:off x="7511630" y="1615198"/>
            <a:ext cx="4516361" cy="3416320"/>
          </a:xfrm>
          <a:prstGeom prst="rect">
            <a:avLst/>
          </a:prstGeom>
          <a:noFill/>
        </p:spPr>
        <p:txBody>
          <a:bodyPr wrap="square" rtlCol="0">
            <a:spAutoFit/>
          </a:bodyPr>
          <a:lstStyle/>
          <a:p>
            <a:r>
              <a:rPr lang="el-GR" dirty="0"/>
              <a:t>Καθώς, η προσαρμοσμένη στο ΔΤΚ πραγματική σταθμισμένη συναλλαγματική ισοτιμία</a:t>
            </a:r>
            <a:r>
              <a:rPr lang="en-US" dirty="0"/>
              <a:t> (CPI-REER)</a:t>
            </a:r>
            <a:r>
              <a:rPr lang="el-GR" dirty="0"/>
              <a:t> χειροτερεύει και η παραγωγικότητα της εργασία</a:t>
            </a:r>
            <a:r>
              <a:rPr lang="en-US" dirty="0"/>
              <a:t> (</a:t>
            </a:r>
            <a:r>
              <a:rPr lang="en-US" dirty="0" err="1"/>
              <a:t>Labour</a:t>
            </a:r>
            <a:r>
              <a:rPr lang="en-US" dirty="0"/>
              <a:t> Productivity) </a:t>
            </a:r>
            <a:r>
              <a:rPr lang="el-GR" dirty="0"/>
              <a:t>μειώνεται, επιχειρείται (από τις πολιτικές του ΔΝΤ και της Τρόικας) η βελτίωση του </a:t>
            </a:r>
            <a:r>
              <a:rPr lang="el-GR" dirty="0" err="1"/>
              <a:t>μοναδιαίου</a:t>
            </a:r>
            <a:r>
              <a:rPr lang="el-GR" dirty="0"/>
              <a:t> κόστους εργασίας </a:t>
            </a:r>
            <a:r>
              <a:rPr lang="en-US" dirty="0"/>
              <a:t>NULC)</a:t>
            </a:r>
            <a:r>
              <a:rPr lang="el-GR" dirty="0"/>
              <a:t> και της ονομαστικής σταθμισμένης συναλλαγματικής ισοτιμίας (</a:t>
            </a:r>
            <a:r>
              <a:rPr lang="en-US" dirty="0"/>
              <a:t>NEER)</a:t>
            </a:r>
            <a:r>
              <a:rPr lang="el-GR" dirty="0"/>
              <a:t>, μέσα</a:t>
            </a:r>
            <a:r>
              <a:rPr lang="en-US" dirty="0"/>
              <a:t> </a:t>
            </a:r>
            <a:r>
              <a:rPr lang="el-GR" dirty="0"/>
              <a:t>και από την μείωση/κάθετη πτώση των μισθών και των ημερομισθίων</a:t>
            </a:r>
            <a:r>
              <a:rPr lang="en-US" dirty="0"/>
              <a:t> (Wages &amp; Salaries)</a:t>
            </a:r>
            <a:endParaRPr lang="el-GR" dirty="0"/>
          </a:p>
          <a:p>
            <a:r>
              <a:rPr lang="el-GR" dirty="0"/>
              <a:t> </a:t>
            </a:r>
          </a:p>
        </p:txBody>
      </p:sp>
      <p:pic>
        <p:nvPicPr>
          <p:cNvPr id="13" name="Εικόνα 12">
            <a:extLst>
              <a:ext uri="{FF2B5EF4-FFF2-40B4-BE49-F238E27FC236}">
                <a16:creationId xmlns:a16="http://schemas.microsoft.com/office/drawing/2014/main" id="{968DF596-4EDF-4B5D-BEA3-60D27857D878}"/>
              </a:ext>
            </a:extLst>
          </p:cNvPr>
          <p:cNvPicPr>
            <a:picLocks noChangeAspect="1"/>
          </p:cNvPicPr>
          <p:nvPr/>
        </p:nvPicPr>
        <p:blipFill>
          <a:blip r:embed="rId4"/>
          <a:stretch>
            <a:fillRect/>
          </a:stretch>
        </p:blipFill>
        <p:spPr>
          <a:xfrm>
            <a:off x="224967" y="4064899"/>
            <a:ext cx="3978447" cy="2357228"/>
          </a:xfrm>
          <a:prstGeom prst="rect">
            <a:avLst/>
          </a:prstGeom>
        </p:spPr>
      </p:pic>
      <p:pic>
        <p:nvPicPr>
          <p:cNvPr id="15" name="Εικόνα 14">
            <a:extLst>
              <a:ext uri="{FF2B5EF4-FFF2-40B4-BE49-F238E27FC236}">
                <a16:creationId xmlns:a16="http://schemas.microsoft.com/office/drawing/2014/main" id="{E9C5F194-DF1B-44DD-80A4-9C9045BE0D75}"/>
              </a:ext>
            </a:extLst>
          </p:cNvPr>
          <p:cNvPicPr>
            <a:picLocks noChangeAspect="1"/>
          </p:cNvPicPr>
          <p:nvPr/>
        </p:nvPicPr>
        <p:blipFill>
          <a:blip r:embed="rId5"/>
          <a:stretch>
            <a:fillRect/>
          </a:stretch>
        </p:blipFill>
        <p:spPr>
          <a:xfrm>
            <a:off x="4167049" y="3977196"/>
            <a:ext cx="3344581" cy="2463760"/>
          </a:xfrm>
          <a:prstGeom prst="rect">
            <a:avLst/>
          </a:prstGeom>
        </p:spPr>
      </p:pic>
      <p:sp>
        <p:nvSpPr>
          <p:cNvPr id="16" name="TextBox 15">
            <a:extLst>
              <a:ext uri="{FF2B5EF4-FFF2-40B4-BE49-F238E27FC236}">
                <a16:creationId xmlns:a16="http://schemas.microsoft.com/office/drawing/2014/main" id="{71A51774-70C3-4B12-854A-60C1B6B6B454}"/>
              </a:ext>
            </a:extLst>
          </p:cNvPr>
          <p:cNvSpPr txBox="1"/>
          <p:nvPr/>
        </p:nvSpPr>
        <p:spPr>
          <a:xfrm>
            <a:off x="7511630" y="5440679"/>
            <a:ext cx="3586565" cy="369332"/>
          </a:xfrm>
          <a:prstGeom prst="rect">
            <a:avLst/>
          </a:prstGeom>
          <a:noFill/>
        </p:spPr>
        <p:txBody>
          <a:bodyPr wrap="square" rtlCol="0">
            <a:spAutoFit/>
          </a:bodyPr>
          <a:lstStyle/>
          <a:p>
            <a:r>
              <a:rPr lang="el-GR" dirty="0"/>
              <a:t>Περίοδος Μαρ 2006- Μαρ 2011</a:t>
            </a:r>
          </a:p>
        </p:txBody>
      </p:sp>
    </p:spTree>
    <p:extLst>
      <p:ext uri="{BB962C8B-B14F-4D97-AF65-F5344CB8AC3E}">
        <p14:creationId xmlns:p14="http://schemas.microsoft.com/office/powerpoint/2010/main" val="1889567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C52574-A28F-4AB3-830D-23BE62874064}"/>
              </a:ext>
            </a:extLst>
          </p:cNvPr>
          <p:cNvSpPr>
            <a:spLocks noGrp="1"/>
          </p:cNvSpPr>
          <p:nvPr>
            <p:ph type="title"/>
          </p:nvPr>
        </p:nvSpPr>
        <p:spPr>
          <a:xfrm>
            <a:off x="355107" y="286604"/>
            <a:ext cx="11496582" cy="1105508"/>
          </a:xfrm>
        </p:spPr>
        <p:txBody>
          <a:bodyPr>
            <a:normAutofit/>
          </a:bodyPr>
          <a:lstStyle/>
          <a:p>
            <a:endParaRPr lang="el-GR" dirty="0"/>
          </a:p>
        </p:txBody>
      </p:sp>
      <p:sp>
        <p:nvSpPr>
          <p:cNvPr id="3" name="Θέση περιεχομένου 2">
            <a:extLst>
              <a:ext uri="{FF2B5EF4-FFF2-40B4-BE49-F238E27FC236}">
                <a16:creationId xmlns:a16="http://schemas.microsoft.com/office/drawing/2014/main" id="{18442FCE-0115-4A03-8076-0E63B36D207F}"/>
              </a:ext>
            </a:extLst>
          </p:cNvPr>
          <p:cNvSpPr>
            <a:spLocks noGrp="1"/>
          </p:cNvSpPr>
          <p:nvPr>
            <p:ph idx="1"/>
          </p:nvPr>
        </p:nvSpPr>
        <p:spPr>
          <a:xfrm>
            <a:off x="7011400" y="1716999"/>
            <a:ext cx="4144279" cy="4152095"/>
          </a:xfrm>
        </p:spPr>
        <p:txBody>
          <a:bodyPr/>
          <a:lstStyle/>
          <a:p>
            <a:r>
              <a:rPr lang="el-GR" dirty="0"/>
              <a:t>Βελτίωση εξαγωγών (χωρίς τις συναλλαγές σε πετρέλαιο) και ισοζυγίου τρεχουσών συναλλαγών </a:t>
            </a:r>
          </a:p>
        </p:txBody>
      </p:sp>
      <p:sp>
        <p:nvSpPr>
          <p:cNvPr id="4" name="Θέση ημερομηνίας 3">
            <a:extLst>
              <a:ext uri="{FF2B5EF4-FFF2-40B4-BE49-F238E27FC236}">
                <a16:creationId xmlns:a16="http://schemas.microsoft.com/office/drawing/2014/main" id="{8BE0D36C-FBE8-4F4B-B6AC-C9BAD4796C04}"/>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0F7D4787-DD5C-4F7E-9830-BC407A90B9F8}"/>
              </a:ext>
            </a:extLst>
          </p:cNvPr>
          <p:cNvSpPr>
            <a:spLocks noGrp="1"/>
          </p:cNvSpPr>
          <p:nvPr>
            <p:ph type="sldNum" sz="quarter" idx="12"/>
          </p:nvPr>
        </p:nvSpPr>
        <p:spPr/>
        <p:txBody>
          <a:bodyPr/>
          <a:lstStyle/>
          <a:p>
            <a:fld id="{0422F922-4DA1-4E02-8BB9-5948E49598FC}" type="slidenum">
              <a:rPr lang="el-GR" smtClean="0"/>
              <a:t>43</a:t>
            </a:fld>
            <a:endParaRPr lang="el-GR"/>
          </a:p>
        </p:txBody>
      </p:sp>
      <p:pic>
        <p:nvPicPr>
          <p:cNvPr id="7" name="Εικόνα 6">
            <a:extLst>
              <a:ext uri="{FF2B5EF4-FFF2-40B4-BE49-F238E27FC236}">
                <a16:creationId xmlns:a16="http://schemas.microsoft.com/office/drawing/2014/main" id="{9CF76F0F-F0BA-43ED-BFF6-3DD540709FDA}"/>
              </a:ext>
            </a:extLst>
          </p:cNvPr>
          <p:cNvPicPr>
            <a:picLocks noChangeAspect="1"/>
          </p:cNvPicPr>
          <p:nvPr/>
        </p:nvPicPr>
        <p:blipFill>
          <a:blip r:embed="rId2"/>
          <a:stretch>
            <a:fillRect/>
          </a:stretch>
        </p:blipFill>
        <p:spPr>
          <a:xfrm>
            <a:off x="127701" y="1255042"/>
            <a:ext cx="3441850" cy="3041749"/>
          </a:xfrm>
          <a:prstGeom prst="rect">
            <a:avLst/>
          </a:prstGeom>
        </p:spPr>
      </p:pic>
      <p:pic>
        <p:nvPicPr>
          <p:cNvPr id="9" name="Εικόνα 8">
            <a:extLst>
              <a:ext uri="{FF2B5EF4-FFF2-40B4-BE49-F238E27FC236}">
                <a16:creationId xmlns:a16="http://schemas.microsoft.com/office/drawing/2014/main" id="{F0D89E5D-D309-46A9-992C-FF61BEC4F50D}"/>
              </a:ext>
            </a:extLst>
          </p:cNvPr>
          <p:cNvPicPr>
            <a:picLocks noChangeAspect="1"/>
          </p:cNvPicPr>
          <p:nvPr/>
        </p:nvPicPr>
        <p:blipFill>
          <a:blip r:embed="rId3"/>
          <a:stretch>
            <a:fillRect/>
          </a:stretch>
        </p:blipFill>
        <p:spPr>
          <a:xfrm>
            <a:off x="3569551" y="1392112"/>
            <a:ext cx="3301766" cy="2771515"/>
          </a:xfrm>
          <a:prstGeom prst="rect">
            <a:avLst/>
          </a:prstGeom>
        </p:spPr>
      </p:pic>
      <p:sp>
        <p:nvSpPr>
          <p:cNvPr id="10" name="TextBox 9">
            <a:extLst>
              <a:ext uri="{FF2B5EF4-FFF2-40B4-BE49-F238E27FC236}">
                <a16:creationId xmlns:a16="http://schemas.microsoft.com/office/drawing/2014/main" id="{19CDE4F0-6E78-411D-96D5-6ECDF8321849}"/>
              </a:ext>
            </a:extLst>
          </p:cNvPr>
          <p:cNvSpPr txBox="1"/>
          <p:nvPr/>
        </p:nvSpPr>
        <p:spPr>
          <a:xfrm>
            <a:off x="7511630" y="5440679"/>
            <a:ext cx="3586565" cy="369332"/>
          </a:xfrm>
          <a:prstGeom prst="rect">
            <a:avLst/>
          </a:prstGeom>
          <a:noFill/>
        </p:spPr>
        <p:txBody>
          <a:bodyPr wrap="square" rtlCol="0">
            <a:spAutoFit/>
          </a:bodyPr>
          <a:lstStyle/>
          <a:p>
            <a:r>
              <a:rPr lang="el-GR" dirty="0"/>
              <a:t>Περίοδος Μαρ 2006- Μαρ 2011</a:t>
            </a:r>
          </a:p>
        </p:txBody>
      </p:sp>
      <p:sp>
        <p:nvSpPr>
          <p:cNvPr id="11" name="TextBox 10">
            <a:extLst>
              <a:ext uri="{FF2B5EF4-FFF2-40B4-BE49-F238E27FC236}">
                <a16:creationId xmlns:a16="http://schemas.microsoft.com/office/drawing/2014/main" id="{5FAFF793-C30F-4B09-A688-B5DC112D40C5}"/>
              </a:ext>
            </a:extLst>
          </p:cNvPr>
          <p:cNvSpPr txBox="1"/>
          <p:nvPr/>
        </p:nvSpPr>
        <p:spPr>
          <a:xfrm>
            <a:off x="7542140" y="5765566"/>
            <a:ext cx="4222793" cy="369332"/>
          </a:xfrm>
          <a:prstGeom prst="rect">
            <a:avLst/>
          </a:prstGeom>
          <a:noFill/>
        </p:spPr>
        <p:txBody>
          <a:bodyPr wrap="square" rtlCol="0">
            <a:spAutoFit/>
          </a:bodyPr>
          <a:lstStyle/>
          <a:p>
            <a:r>
              <a:rPr lang="en-US" dirty="0"/>
              <a:t>IMF, July 2011</a:t>
            </a:r>
            <a:endParaRPr lang="el-GR" dirty="0"/>
          </a:p>
        </p:txBody>
      </p:sp>
    </p:spTree>
    <p:extLst>
      <p:ext uri="{BB962C8B-B14F-4D97-AF65-F5344CB8AC3E}">
        <p14:creationId xmlns:p14="http://schemas.microsoft.com/office/powerpoint/2010/main" val="2378691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E0822A-7473-46CE-A340-60381AEBDF55}"/>
              </a:ext>
            </a:extLst>
          </p:cNvPr>
          <p:cNvSpPr>
            <a:spLocks noGrp="1"/>
          </p:cNvSpPr>
          <p:nvPr>
            <p:ph type="title"/>
          </p:nvPr>
        </p:nvSpPr>
        <p:spPr>
          <a:xfrm>
            <a:off x="0" y="286603"/>
            <a:ext cx="12191999" cy="1450757"/>
          </a:xfrm>
        </p:spPr>
        <p:txBody>
          <a:bodyPr>
            <a:noAutofit/>
          </a:bodyPr>
          <a:lstStyle/>
          <a:p>
            <a:r>
              <a:rPr lang="el-GR" sz="3600" dirty="0"/>
              <a:t>Το χρηματιστήριο παραμένει σε ιστορικά χαμηλές τιμές και κεφαλαιοποίηση, αποκλίνουσες από των ΗΠΑ</a:t>
            </a:r>
            <a:r>
              <a:rPr lang="en-US" sz="3600" dirty="0"/>
              <a:t>-</a:t>
            </a:r>
            <a:r>
              <a:rPr lang="el-GR" sz="3600" dirty="0"/>
              <a:t> Γερμανίας</a:t>
            </a:r>
          </a:p>
        </p:txBody>
      </p:sp>
      <p:sp>
        <p:nvSpPr>
          <p:cNvPr id="3" name="Θέση περιεχομένου 2">
            <a:extLst>
              <a:ext uri="{FF2B5EF4-FFF2-40B4-BE49-F238E27FC236}">
                <a16:creationId xmlns:a16="http://schemas.microsoft.com/office/drawing/2014/main" id="{F9B1EF9A-D97C-47A2-8E36-C6ECFD4BA35D}"/>
              </a:ext>
            </a:extLst>
          </p:cNvPr>
          <p:cNvSpPr>
            <a:spLocks noGrp="1"/>
          </p:cNvSpPr>
          <p:nvPr>
            <p:ph idx="1"/>
          </p:nvPr>
        </p:nvSpPr>
        <p:spPr>
          <a:xfrm>
            <a:off x="1097280" y="1845734"/>
            <a:ext cx="10058400" cy="3960753"/>
          </a:xfrm>
        </p:spPr>
        <p:txBody>
          <a:bodyPr/>
          <a:lstStyle/>
          <a:p>
            <a:endParaRPr lang="el-GR" dirty="0"/>
          </a:p>
        </p:txBody>
      </p:sp>
      <p:sp>
        <p:nvSpPr>
          <p:cNvPr id="4" name="Θέση ημερομηνίας 3">
            <a:extLst>
              <a:ext uri="{FF2B5EF4-FFF2-40B4-BE49-F238E27FC236}">
                <a16:creationId xmlns:a16="http://schemas.microsoft.com/office/drawing/2014/main" id="{9E8608B9-0C76-4CAC-BD9A-44BFD79346A9}"/>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73A3A141-B744-4BB3-B035-427E5478745D}"/>
              </a:ext>
            </a:extLst>
          </p:cNvPr>
          <p:cNvSpPr>
            <a:spLocks noGrp="1"/>
          </p:cNvSpPr>
          <p:nvPr>
            <p:ph type="sldNum" sz="quarter" idx="12"/>
          </p:nvPr>
        </p:nvSpPr>
        <p:spPr/>
        <p:txBody>
          <a:bodyPr/>
          <a:lstStyle/>
          <a:p>
            <a:fld id="{0422F922-4DA1-4E02-8BB9-5948E49598FC}" type="slidenum">
              <a:rPr lang="el-GR" smtClean="0"/>
              <a:t>44</a:t>
            </a:fld>
            <a:endParaRPr lang="el-GR"/>
          </a:p>
        </p:txBody>
      </p:sp>
      <p:pic>
        <p:nvPicPr>
          <p:cNvPr id="7" name="Εικόνα 6">
            <a:extLst>
              <a:ext uri="{FF2B5EF4-FFF2-40B4-BE49-F238E27FC236}">
                <a16:creationId xmlns:a16="http://schemas.microsoft.com/office/drawing/2014/main" id="{D56384CF-9E4F-4290-B6B6-12B6A97F0CCD}"/>
              </a:ext>
            </a:extLst>
          </p:cNvPr>
          <p:cNvPicPr>
            <a:picLocks noChangeAspect="1"/>
          </p:cNvPicPr>
          <p:nvPr/>
        </p:nvPicPr>
        <p:blipFill>
          <a:blip r:embed="rId2"/>
          <a:stretch>
            <a:fillRect/>
          </a:stretch>
        </p:blipFill>
        <p:spPr>
          <a:xfrm>
            <a:off x="1097279" y="1845734"/>
            <a:ext cx="6359963" cy="3587340"/>
          </a:xfrm>
          <a:prstGeom prst="rect">
            <a:avLst/>
          </a:prstGeom>
        </p:spPr>
      </p:pic>
      <p:sp>
        <p:nvSpPr>
          <p:cNvPr id="8" name="TextBox 7">
            <a:extLst>
              <a:ext uri="{FF2B5EF4-FFF2-40B4-BE49-F238E27FC236}">
                <a16:creationId xmlns:a16="http://schemas.microsoft.com/office/drawing/2014/main" id="{D8A2ABC7-6722-4B71-96E8-1C47F2C34BAC}"/>
              </a:ext>
            </a:extLst>
          </p:cNvPr>
          <p:cNvSpPr txBox="1"/>
          <p:nvPr/>
        </p:nvSpPr>
        <p:spPr>
          <a:xfrm>
            <a:off x="972664" y="5948470"/>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2468841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9DF0F4-02B7-415B-B671-FFC8C4C7EC63}"/>
              </a:ext>
            </a:extLst>
          </p:cNvPr>
          <p:cNvSpPr>
            <a:spLocks noGrp="1"/>
          </p:cNvSpPr>
          <p:nvPr>
            <p:ph type="title"/>
          </p:nvPr>
        </p:nvSpPr>
        <p:spPr>
          <a:xfrm>
            <a:off x="1097280" y="286603"/>
            <a:ext cx="10058400" cy="1266989"/>
          </a:xfrm>
        </p:spPr>
        <p:txBody>
          <a:bodyPr>
            <a:normAutofit fontScale="90000"/>
          </a:bodyPr>
          <a:lstStyle/>
          <a:p>
            <a:r>
              <a:rPr lang="el-GR" dirty="0"/>
              <a:t>Πέραν της ζήτησης, σημαντική</a:t>
            </a:r>
            <a:r>
              <a:rPr lang="en-US" dirty="0"/>
              <a:t> </a:t>
            </a:r>
            <a:r>
              <a:rPr lang="el-GR" dirty="0"/>
              <a:t>και η πτώση των καταθέσεων και της πίστωσης </a:t>
            </a:r>
          </a:p>
        </p:txBody>
      </p:sp>
      <p:sp>
        <p:nvSpPr>
          <p:cNvPr id="3" name="Θέση περιεχομένου 2">
            <a:extLst>
              <a:ext uri="{FF2B5EF4-FFF2-40B4-BE49-F238E27FC236}">
                <a16:creationId xmlns:a16="http://schemas.microsoft.com/office/drawing/2014/main" id="{8B978B1E-5ED0-4F1F-B7D8-1E98505CDA51}"/>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78BAD763-77F9-4B27-98C5-E0010EF3B68F}"/>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FE37446C-5B87-4E9C-8319-4A7EBE8ECACF}"/>
              </a:ext>
            </a:extLst>
          </p:cNvPr>
          <p:cNvSpPr>
            <a:spLocks noGrp="1"/>
          </p:cNvSpPr>
          <p:nvPr>
            <p:ph type="sldNum" sz="quarter" idx="12"/>
          </p:nvPr>
        </p:nvSpPr>
        <p:spPr/>
        <p:txBody>
          <a:bodyPr/>
          <a:lstStyle/>
          <a:p>
            <a:fld id="{0422F922-4DA1-4E02-8BB9-5948E49598FC}" type="slidenum">
              <a:rPr lang="el-GR" smtClean="0"/>
              <a:t>45</a:t>
            </a:fld>
            <a:endParaRPr lang="el-GR"/>
          </a:p>
        </p:txBody>
      </p:sp>
      <p:pic>
        <p:nvPicPr>
          <p:cNvPr id="7" name="Εικόνα 6">
            <a:extLst>
              <a:ext uri="{FF2B5EF4-FFF2-40B4-BE49-F238E27FC236}">
                <a16:creationId xmlns:a16="http://schemas.microsoft.com/office/drawing/2014/main" id="{3CC8FEB4-ACFC-4F8F-BF58-4238423B5A25}"/>
              </a:ext>
            </a:extLst>
          </p:cNvPr>
          <p:cNvPicPr>
            <a:picLocks noChangeAspect="1"/>
          </p:cNvPicPr>
          <p:nvPr/>
        </p:nvPicPr>
        <p:blipFill>
          <a:blip r:embed="rId2"/>
          <a:stretch>
            <a:fillRect/>
          </a:stretch>
        </p:blipFill>
        <p:spPr>
          <a:xfrm>
            <a:off x="700878" y="1845734"/>
            <a:ext cx="4327301" cy="3136006"/>
          </a:xfrm>
          <a:prstGeom prst="rect">
            <a:avLst/>
          </a:prstGeom>
        </p:spPr>
      </p:pic>
      <p:sp>
        <p:nvSpPr>
          <p:cNvPr id="8" name="TextBox 7">
            <a:extLst>
              <a:ext uri="{FF2B5EF4-FFF2-40B4-BE49-F238E27FC236}">
                <a16:creationId xmlns:a16="http://schemas.microsoft.com/office/drawing/2014/main" id="{9E469DEA-80DB-4D1A-86C4-C3EBEFE29784}"/>
              </a:ext>
            </a:extLst>
          </p:cNvPr>
          <p:cNvSpPr txBox="1"/>
          <p:nvPr/>
        </p:nvSpPr>
        <p:spPr>
          <a:xfrm>
            <a:off x="500568" y="5110766"/>
            <a:ext cx="4527611" cy="923330"/>
          </a:xfrm>
          <a:prstGeom prst="rect">
            <a:avLst/>
          </a:prstGeom>
          <a:noFill/>
        </p:spPr>
        <p:txBody>
          <a:bodyPr wrap="square" rtlCol="0">
            <a:spAutoFit/>
          </a:bodyPr>
          <a:lstStyle/>
          <a:p>
            <a:r>
              <a:rPr lang="el-GR" dirty="0"/>
              <a:t>Αξιοσημείωτη πτώση των καταθέσεων του ιδιωτικού τομέα (μεταφορά στο εξωτερικό), με σταθεροποιητική τάση από το 2013 </a:t>
            </a:r>
          </a:p>
        </p:txBody>
      </p:sp>
      <p:pic>
        <p:nvPicPr>
          <p:cNvPr id="10" name="Εικόνα 9">
            <a:extLst>
              <a:ext uri="{FF2B5EF4-FFF2-40B4-BE49-F238E27FC236}">
                <a16:creationId xmlns:a16="http://schemas.microsoft.com/office/drawing/2014/main" id="{5DECB666-4579-49B3-9B11-4F192061E4CB}"/>
              </a:ext>
            </a:extLst>
          </p:cNvPr>
          <p:cNvPicPr>
            <a:picLocks noChangeAspect="1"/>
          </p:cNvPicPr>
          <p:nvPr/>
        </p:nvPicPr>
        <p:blipFill>
          <a:blip r:embed="rId3"/>
          <a:stretch>
            <a:fillRect/>
          </a:stretch>
        </p:blipFill>
        <p:spPr>
          <a:xfrm>
            <a:off x="6319191" y="1779184"/>
            <a:ext cx="3992451" cy="2923504"/>
          </a:xfrm>
          <a:prstGeom prst="rect">
            <a:avLst/>
          </a:prstGeom>
        </p:spPr>
      </p:pic>
      <p:sp>
        <p:nvSpPr>
          <p:cNvPr id="11" name="TextBox 10">
            <a:extLst>
              <a:ext uri="{FF2B5EF4-FFF2-40B4-BE49-F238E27FC236}">
                <a16:creationId xmlns:a16="http://schemas.microsoft.com/office/drawing/2014/main" id="{E8A8D78F-BA5D-4A9B-9E29-5E96D66813B8}"/>
              </a:ext>
            </a:extLst>
          </p:cNvPr>
          <p:cNvSpPr txBox="1"/>
          <p:nvPr/>
        </p:nvSpPr>
        <p:spPr>
          <a:xfrm>
            <a:off x="5624891" y="4928280"/>
            <a:ext cx="6404351" cy="1477328"/>
          </a:xfrm>
          <a:prstGeom prst="rect">
            <a:avLst/>
          </a:prstGeom>
          <a:noFill/>
        </p:spPr>
        <p:txBody>
          <a:bodyPr wrap="square" rtlCol="0">
            <a:spAutoFit/>
          </a:bodyPr>
          <a:lstStyle/>
          <a:p>
            <a:r>
              <a:rPr lang="el-GR" dirty="0"/>
              <a:t>Αξιοσημείωτη πτώση του ρυθμού μεταβολής της πίστωσης των εταιρειών του ιδιωτικού τομέα, των νοικοκυριών και της καταναλωτικής πίστωσης (δηλαδή συνολικά εταιρείες, νοικοκυριά και καταναλωτές δεν μπορούν να βρουν πλέον το ίδιο εύκολα χρήματα για τους σκοπούς τους)</a:t>
            </a:r>
          </a:p>
        </p:txBody>
      </p:sp>
      <p:sp>
        <p:nvSpPr>
          <p:cNvPr id="12" name="TextBox 11">
            <a:extLst>
              <a:ext uri="{FF2B5EF4-FFF2-40B4-BE49-F238E27FC236}">
                <a16:creationId xmlns:a16="http://schemas.microsoft.com/office/drawing/2014/main" id="{B3469E84-AC14-4BEA-B3BC-D56CD77C64BA}"/>
              </a:ext>
            </a:extLst>
          </p:cNvPr>
          <p:cNvSpPr txBox="1"/>
          <p:nvPr/>
        </p:nvSpPr>
        <p:spPr>
          <a:xfrm>
            <a:off x="162758" y="6047019"/>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2630056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614227-9602-4521-B39B-2BE5FB3EE22A}"/>
              </a:ext>
            </a:extLst>
          </p:cNvPr>
          <p:cNvSpPr>
            <a:spLocks noGrp="1"/>
          </p:cNvSpPr>
          <p:nvPr>
            <p:ph type="title"/>
          </p:nvPr>
        </p:nvSpPr>
        <p:spPr>
          <a:xfrm>
            <a:off x="1097280" y="286604"/>
            <a:ext cx="10058400" cy="1038238"/>
          </a:xfrm>
        </p:spPr>
        <p:txBody>
          <a:bodyPr>
            <a:normAutofit fontScale="90000"/>
          </a:bodyPr>
          <a:lstStyle/>
          <a:p>
            <a:r>
              <a:rPr lang="el-GR" dirty="0"/>
              <a:t>Εταιρείες εκτός των τραπεζών ή λοιπών από τον χρηματοοικονομικό κλάδο</a:t>
            </a:r>
          </a:p>
        </p:txBody>
      </p:sp>
      <p:sp>
        <p:nvSpPr>
          <p:cNvPr id="3" name="Θέση περιεχομένου 2">
            <a:extLst>
              <a:ext uri="{FF2B5EF4-FFF2-40B4-BE49-F238E27FC236}">
                <a16:creationId xmlns:a16="http://schemas.microsoft.com/office/drawing/2014/main" id="{94026272-BE00-41C2-A395-9CED85E001B4}"/>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A964B6D3-B628-453F-8EE7-7F5CE76BA668}"/>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A2B2EA7B-B238-4271-8C66-5867A8F74B56}"/>
              </a:ext>
            </a:extLst>
          </p:cNvPr>
          <p:cNvSpPr>
            <a:spLocks noGrp="1"/>
          </p:cNvSpPr>
          <p:nvPr>
            <p:ph type="sldNum" sz="quarter" idx="12"/>
          </p:nvPr>
        </p:nvSpPr>
        <p:spPr/>
        <p:txBody>
          <a:bodyPr/>
          <a:lstStyle/>
          <a:p>
            <a:fld id="{0422F922-4DA1-4E02-8BB9-5948E49598FC}" type="slidenum">
              <a:rPr lang="el-GR" smtClean="0"/>
              <a:t>46</a:t>
            </a:fld>
            <a:endParaRPr lang="el-GR"/>
          </a:p>
        </p:txBody>
      </p:sp>
      <p:pic>
        <p:nvPicPr>
          <p:cNvPr id="7" name="Εικόνα 6">
            <a:extLst>
              <a:ext uri="{FF2B5EF4-FFF2-40B4-BE49-F238E27FC236}">
                <a16:creationId xmlns:a16="http://schemas.microsoft.com/office/drawing/2014/main" id="{A6812DBC-7AAF-4AFB-804D-D8781A339E37}"/>
              </a:ext>
            </a:extLst>
          </p:cNvPr>
          <p:cNvPicPr>
            <a:picLocks noChangeAspect="1"/>
          </p:cNvPicPr>
          <p:nvPr/>
        </p:nvPicPr>
        <p:blipFill>
          <a:blip r:embed="rId2"/>
          <a:stretch>
            <a:fillRect/>
          </a:stretch>
        </p:blipFill>
        <p:spPr>
          <a:xfrm>
            <a:off x="901687" y="1915532"/>
            <a:ext cx="4709000" cy="3953562"/>
          </a:xfrm>
          <a:prstGeom prst="rect">
            <a:avLst/>
          </a:prstGeom>
        </p:spPr>
      </p:pic>
      <p:pic>
        <p:nvPicPr>
          <p:cNvPr id="9" name="Εικόνα 8">
            <a:extLst>
              <a:ext uri="{FF2B5EF4-FFF2-40B4-BE49-F238E27FC236}">
                <a16:creationId xmlns:a16="http://schemas.microsoft.com/office/drawing/2014/main" id="{47D9D02E-A5C3-4367-9E5F-B94E61E1947B}"/>
              </a:ext>
            </a:extLst>
          </p:cNvPr>
          <p:cNvPicPr>
            <a:picLocks noChangeAspect="1"/>
          </p:cNvPicPr>
          <p:nvPr/>
        </p:nvPicPr>
        <p:blipFill>
          <a:blip r:embed="rId3"/>
          <a:stretch>
            <a:fillRect/>
          </a:stretch>
        </p:blipFill>
        <p:spPr>
          <a:xfrm>
            <a:off x="6063236" y="1915532"/>
            <a:ext cx="4639895" cy="3956563"/>
          </a:xfrm>
          <a:prstGeom prst="rect">
            <a:avLst/>
          </a:prstGeom>
        </p:spPr>
      </p:pic>
      <p:sp>
        <p:nvSpPr>
          <p:cNvPr id="12" name="TextBox 11">
            <a:extLst>
              <a:ext uri="{FF2B5EF4-FFF2-40B4-BE49-F238E27FC236}">
                <a16:creationId xmlns:a16="http://schemas.microsoft.com/office/drawing/2014/main" id="{C74393A2-2567-45D4-8B27-9A0705AA2069}"/>
              </a:ext>
            </a:extLst>
          </p:cNvPr>
          <p:cNvSpPr txBox="1"/>
          <p:nvPr/>
        </p:nvSpPr>
        <p:spPr>
          <a:xfrm>
            <a:off x="7542140" y="5765566"/>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258273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2CE020-DCAF-4AEB-9927-71F08B34D98A}"/>
              </a:ext>
            </a:extLst>
          </p:cNvPr>
          <p:cNvSpPr>
            <a:spLocks noGrp="1"/>
          </p:cNvSpPr>
          <p:nvPr>
            <p:ph type="title"/>
          </p:nvPr>
        </p:nvSpPr>
        <p:spPr>
          <a:xfrm>
            <a:off x="257453" y="286604"/>
            <a:ext cx="11558726" cy="968440"/>
          </a:xfrm>
        </p:spPr>
        <p:txBody>
          <a:bodyPr>
            <a:normAutofit fontScale="90000"/>
          </a:bodyPr>
          <a:lstStyle/>
          <a:p>
            <a:r>
              <a:rPr lang="el-GR" dirty="0"/>
              <a:t>ΜΜΕ επιχειρήσεις: προβλήματα χρηματοδότησης</a:t>
            </a:r>
          </a:p>
        </p:txBody>
      </p:sp>
      <p:sp>
        <p:nvSpPr>
          <p:cNvPr id="3" name="Θέση περιεχομένου 2">
            <a:extLst>
              <a:ext uri="{FF2B5EF4-FFF2-40B4-BE49-F238E27FC236}">
                <a16:creationId xmlns:a16="http://schemas.microsoft.com/office/drawing/2014/main" id="{0F00B0A9-6F2A-43CE-9C16-40235DFD80F5}"/>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1B9B9A1C-1955-49FD-87F5-20CA92AF4D5B}"/>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6420BEB1-50FC-4511-AA59-3074472EBDD6}"/>
              </a:ext>
            </a:extLst>
          </p:cNvPr>
          <p:cNvSpPr>
            <a:spLocks noGrp="1"/>
          </p:cNvSpPr>
          <p:nvPr>
            <p:ph type="sldNum" sz="quarter" idx="12"/>
          </p:nvPr>
        </p:nvSpPr>
        <p:spPr/>
        <p:txBody>
          <a:bodyPr/>
          <a:lstStyle/>
          <a:p>
            <a:fld id="{0422F922-4DA1-4E02-8BB9-5948E49598FC}" type="slidenum">
              <a:rPr lang="el-GR" smtClean="0"/>
              <a:t>47</a:t>
            </a:fld>
            <a:endParaRPr lang="el-GR"/>
          </a:p>
        </p:txBody>
      </p:sp>
      <p:pic>
        <p:nvPicPr>
          <p:cNvPr id="6" name="Εικόνα 5">
            <a:extLst>
              <a:ext uri="{FF2B5EF4-FFF2-40B4-BE49-F238E27FC236}">
                <a16:creationId xmlns:a16="http://schemas.microsoft.com/office/drawing/2014/main" id="{856C716E-BA9B-41D6-946A-63E72E5C68B5}"/>
              </a:ext>
            </a:extLst>
          </p:cNvPr>
          <p:cNvPicPr>
            <a:picLocks noChangeAspect="1"/>
          </p:cNvPicPr>
          <p:nvPr/>
        </p:nvPicPr>
        <p:blipFill>
          <a:blip r:embed="rId2"/>
          <a:stretch>
            <a:fillRect/>
          </a:stretch>
        </p:blipFill>
        <p:spPr>
          <a:xfrm>
            <a:off x="1402672" y="1751627"/>
            <a:ext cx="5112454" cy="4117467"/>
          </a:xfrm>
          <a:prstGeom prst="rect">
            <a:avLst/>
          </a:prstGeom>
        </p:spPr>
      </p:pic>
      <p:sp>
        <p:nvSpPr>
          <p:cNvPr id="7" name="TextBox 6">
            <a:extLst>
              <a:ext uri="{FF2B5EF4-FFF2-40B4-BE49-F238E27FC236}">
                <a16:creationId xmlns:a16="http://schemas.microsoft.com/office/drawing/2014/main" id="{EACD5F51-5CCC-4462-9A49-E34C743AE9D0}"/>
              </a:ext>
            </a:extLst>
          </p:cNvPr>
          <p:cNvSpPr txBox="1"/>
          <p:nvPr/>
        </p:nvSpPr>
        <p:spPr>
          <a:xfrm>
            <a:off x="7542140" y="5765566"/>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3154315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785FEB-B51D-49BF-ACBE-F2BD4206FA23}"/>
              </a:ext>
            </a:extLst>
          </p:cNvPr>
          <p:cNvSpPr>
            <a:spLocks noGrp="1"/>
          </p:cNvSpPr>
          <p:nvPr>
            <p:ph type="title"/>
          </p:nvPr>
        </p:nvSpPr>
        <p:spPr>
          <a:xfrm>
            <a:off x="1097280" y="286604"/>
            <a:ext cx="10058400" cy="1116068"/>
          </a:xfrm>
        </p:spPr>
        <p:txBody>
          <a:bodyPr>
            <a:normAutofit/>
          </a:bodyPr>
          <a:lstStyle/>
          <a:p>
            <a:r>
              <a:rPr lang="el-GR" dirty="0"/>
              <a:t>Πληρωμές χρέους (εναπομείνασες)</a:t>
            </a:r>
          </a:p>
        </p:txBody>
      </p:sp>
      <p:sp>
        <p:nvSpPr>
          <p:cNvPr id="3" name="Θέση περιεχομένου 2">
            <a:extLst>
              <a:ext uri="{FF2B5EF4-FFF2-40B4-BE49-F238E27FC236}">
                <a16:creationId xmlns:a16="http://schemas.microsoft.com/office/drawing/2014/main" id="{03699745-EBB6-44C0-8936-041F3FB6A7E2}"/>
              </a:ext>
            </a:extLst>
          </p:cNvPr>
          <p:cNvSpPr>
            <a:spLocks noGrp="1"/>
          </p:cNvSpPr>
          <p:nvPr>
            <p:ph idx="1"/>
          </p:nvPr>
        </p:nvSpPr>
        <p:spPr>
          <a:xfrm>
            <a:off x="5628442" y="1737360"/>
            <a:ext cx="5527237" cy="4131734"/>
          </a:xfrm>
        </p:spPr>
        <p:txBody>
          <a:bodyPr>
            <a:normAutofit fontScale="92500" lnSpcReduction="10000"/>
          </a:bodyPr>
          <a:lstStyle/>
          <a:p>
            <a:pPr marL="1471400" lvl="8" indent="0">
              <a:buNone/>
            </a:pPr>
            <a:r>
              <a:rPr lang="en-US" dirty="0"/>
              <a:t>ESM: </a:t>
            </a:r>
            <a:r>
              <a:rPr lang="el-GR" dirty="0"/>
              <a:t>Ευρωπαϊκός Μηχανισμός Σταθερότητας</a:t>
            </a:r>
            <a:endParaRPr lang="en-US" dirty="0"/>
          </a:p>
          <a:p>
            <a:pPr marL="1471400" lvl="8" indent="0">
              <a:buNone/>
            </a:pPr>
            <a:r>
              <a:rPr lang="en-US" dirty="0"/>
              <a:t>non-PSI EFSF: </a:t>
            </a:r>
            <a:r>
              <a:rPr lang="el-GR" dirty="0"/>
              <a:t>Από τον Ευρωπαϊκό Ταμείο Χρηματοπιστωτικής Σταθερότητας (τον προγενέστερο Μηχανισμό) που δεν είχαν υποστεί κούρεμα</a:t>
            </a:r>
            <a:endParaRPr lang="en-US" dirty="0"/>
          </a:p>
          <a:p>
            <a:pPr marL="1471400" lvl="8" indent="0">
              <a:buNone/>
            </a:pPr>
            <a:r>
              <a:rPr lang="en-US" dirty="0"/>
              <a:t>IMF: </a:t>
            </a:r>
            <a:r>
              <a:rPr lang="el-GR" dirty="0"/>
              <a:t>Διεθνές Νομισματικό Ταμείο</a:t>
            </a:r>
          </a:p>
          <a:p>
            <a:pPr marL="1471400" lvl="8" indent="0">
              <a:buNone/>
            </a:pPr>
            <a:r>
              <a:rPr lang="en-US" dirty="0"/>
              <a:t>Bonds: </a:t>
            </a:r>
            <a:r>
              <a:rPr lang="el-GR" dirty="0"/>
              <a:t>Ομόλογα</a:t>
            </a:r>
          </a:p>
          <a:p>
            <a:pPr marL="1471400" lvl="8" indent="0">
              <a:buNone/>
            </a:pPr>
            <a:r>
              <a:rPr lang="en-US" dirty="0"/>
              <a:t>PSI EFSF: </a:t>
            </a:r>
            <a:r>
              <a:rPr lang="el-GR" dirty="0"/>
              <a:t>Από τον Ευρωπαϊκό Ταμείο Χρηματοπιστωτικής Σταθερότητας, που είχαν όμως υποστεί κούρεμα</a:t>
            </a:r>
          </a:p>
          <a:p>
            <a:pPr marL="1471400" lvl="8" indent="0">
              <a:buNone/>
            </a:pPr>
            <a:r>
              <a:rPr lang="en-US" dirty="0"/>
              <a:t>GLF: Greek Loan Facility (</a:t>
            </a:r>
            <a:r>
              <a:rPr lang="el-GR" dirty="0"/>
              <a:t>το πρώτο πρόγραμμα στήριξης της Ελλάδας)</a:t>
            </a:r>
          </a:p>
          <a:p>
            <a:pPr marL="1471400" lvl="8" indent="0">
              <a:buNone/>
            </a:pPr>
            <a:r>
              <a:rPr lang="en-US" dirty="0"/>
              <a:t>EIB</a:t>
            </a:r>
            <a:r>
              <a:rPr lang="el-GR" dirty="0"/>
              <a:t>: Ευρωπαϊκή Τράπεζα Επενδύσεων,</a:t>
            </a:r>
            <a:r>
              <a:rPr lang="en-US" dirty="0"/>
              <a:t> European Investment Bank</a:t>
            </a:r>
          </a:p>
          <a:p>
            <a:pPr marL="1471400" lvl="8" indent="0">
              <a:buNone/>
            </a:pPr>
            <a:r>
              <a:rPr lang="en-US" dirty="0"/>
              <a:t>BOG</a:t>
            </a:r>
            <a:r>
              <a:rPr lang="el-GR" dirty="0"/>
              <a:t>:</a:t>
            </a:r>
            <a:r>
              <a:rPr lang="en-US" dirty="0"/>
              <a:t> Bank of Greece (</a:t>
            </a:r>
            <a:r>
              <a:rPr lang="el-GR" dirty="0"/>
              <a:t>στην πράξη </a:t>
            </a:r>
            <a:r>
              <a:rPr lang="en-US" dirty="0"/>
              <a:t>EKT)</a:t>
            </a:r>
          </a:p>
          <a:p>
            <a:pPr marL="1471400" lvl="8" indent="0">
              <a:buNone/>
            </a:pPr>
            <a:r>
              <a:rPr lang="en-US" dirty="0"/>
              <a:t>Other Loans</a:t>
            </a:r>
            <a:r>
              <a:rPr lang="el-GR" dirty="0"/>
              <a:t>: άλλα δάνεια     </a:t>
            </a:r>
          </a:p>
          <a:p>
            <a:pPr marL="1471400" lvl="8" indent="0">
              <a:buNone/>
            </a:pPr>
            <a:endParaRPr lang="el-GR" dirty="0"/>
          </a:p>
          <a:p>
            <a:pPr marL="1471400" lvl="8" indent="0">
              <a:buNone/>
            </a:pPr>
            <a:r>
              <a:rPr lang="el-GR" dirty="0"/>
              <a:t>2022: Ολοκλήρωση της αποπληρωμής χρέους προς το ΔΝΤ και προς τις χώρες πιστωτές     </a:t>
            </a:r>
            <a:r>
              <a:rPr lang="en-US" dirty="0"/>
              <a:t>   </a:t>
            </a:r>
            <a:endParaRPr lang="el-GR" dirty="0"/>
          </a:p>
          <a:p>
            <a:pPr lvl="8"/>
            <a:r>
              <a:rPr lang="en-US" dirty="0"/>
              <a:t>                                                    </a:t>
            </a:r>
            <a:endParaRPr lang="el-GR" dirty="0"/>
          </a:p>
        </p:txBody>
      </p:sp>
      <p:sp>
        <p:nvSpPr>
          <p:cNvPr id="4" name="Θέση ημερομηνίας 3">
            <a:extLst>
              <a:ext uri="{FF2B5EF4-FFF2-40B4-BE49-F238E27FC236}">
                <a16:creationId xmlns:a16="http://schemas.microsoft.com/office/drawing/2014/main" id="{C19CFC7B-2FBE-4F1F-BDD1-D1D8488CCB9F}"/>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864AF05D-6C1F-4299-B88D-C2736F3AFABD}"/>
              </a:ext>
            </a:extLst>
          </p:cNvPr>
          <p:cNvSpPr>
            <a:spLocks noGrp="1"/>
          </p:cNvSpPr>
          <p:nvPr>
            <p:ph type="sldNum" sz="quarter" idx="12"/>
          </p:nvPr>
        </p:nvSpPr>
        <p:spPr/>
        <p:txBody>
          <a:bodyPr/>
          <a:lstStyle/>
          <a:p>
            <a:fld id="{0422F922-4DA1-4E02-8BB9-5948E49598FC}" type="slidenum">
              <a:rPr lang="el-GR" smtClean="0"/>
              <a:t>48</a:t>
            </a:fld>
            <a:endParaRPr lang="el-GR"/>
          </a:p>
        </p:txBody>
      </p:sp>
      <p:pic>
        <p:nvPicPr>
          <p:cNvPr id="7" name="Εικόνα 6">
            <a:extLst>
              <a:ext uri="{FF2B5EF4-FFF2-40B4-BE49-F238E27FC236}">
                <a16:creationId xmlns:a16="http://schemas.microsoft.com/office/drawing/2014/main" id="{8E7801B1-8A9D-4D74-95C4-33E36DD46121}"/>
              </a:ext>
            </a:extLst>
          </p:cNvPr>
          <p:cNvPicPr>
            <a:picLocks noChangeAspect="1"/>
          </p:cNvPicPr>
          <p:nvPr/>
        </p:nvPicPr>
        <p:blipFill>
          <a:blip r:embed="rId2"/>
          <a:stretch>
            <a:fillRect/>
          </a:stretch>
        </p:blipFill>
        <p:spPr>
          <a:xfrm>
            <a:off x="193897" y="1889312"/>
            <a:ext cx="5294884" cy="3827830"/>
          </a:xfrm>
          <a:prstGeom prst="rect">
            <a:avLst/>
          </a:prstGeom>
        </p:spPr>
      </p:pic>
    </p:spTree>
    <p:extLst>
      <p:ext uri="{BB962C8B-B14F-4D97-AF65-F5344CB8AC3E}">
        <p14:creationId xmlns:p14="http://schemas.microsoft.com/office/powerpoint/2010/main" val="1381913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B433DA-96CB-4152-914C-0359E12BF6B5}"/>
              </a:ext>
            </a:extLst>
          </p:cNvPr>
          <p:cNvSpPr>
            <a:spLocks noGrp="1"/>
          </p:cNvSpPr>
          <p:nvPr>
            <p:ph type="title"/>
          </p:nvPr>
        </p:nvSpPr>
        <p:spPr>
          <a:xfrm>
            <a:off x="346229" y="286604"/>
            <a:ext cx="11558726" cy="849738"/>
          </a:xfrm>
        </p:spPr>
        <p:txBody>
          <a:bodyPr>
            <a:normAutofit fontScale="90000"/>
          </a:bodyPr>
          <a:lstStyle/>
          <a:p>
            <a:r>
              <a:rPr lang="el-GR" dirty="0"/>
              <a:t>Μια σημαντική πτυχή του Ελληνικού προβλήματος</a:t>
            </a:r>
          </a:p>
        </p:txBody>
      </p:sp>
      <p:sp>
        <p:nvSpPr>
          <p:cNvPr id="3" name="Θέση περιεχομένου 2">
            <a:extLst>
              <a:ext uri="{FF2B5EF4-FFF2-40B4-BE49-F238E27FC236}">
                <a16:creationId xmlns:a16="http://schemas.microsoft.com/office/drawing/2014/main" id="{E6C222F3-98F8-4142-A8A7-AF2F73B5DDCD}"/>
              </a:ext>
            </a:extLst>
          </p:cNvPr>
          <p:cNvSpPr>
            <a:spLocks noGrp="1"/>
          </p:cNvSpPr>
          <p:nvPr>
            <p:ph idx="1"/>
          </p:nvPr>
        </p:nvSpPr>
        <p:spPr>
          <a:xfrm>
            <a:off x="0" y="1433742"/>
            <a:ext cx="11904955" cy="4533332"/>
          </a:xfrm>
        </p:spPr>
        <p:txBody>
          <a:bodyPr>
            <a:normAutofit lnSpcReduction="10000"/>
          </a:bodyPr>
          <a:lstStyle/>
          <a:p>
            <a:r>
              <a:rPr lang="el-GR" sz="2400" dirty="0"/>
              <a:t>Η Ελλάδα από το 1981 είναι μέλος της τότε Ε.Ο.Κ. και συμμετείχε σε όλα τα στάδια της οικονομικής ολοκλήρωσης</a:t>
            </a:r>
          </a:p>
          <a:p>
            <a:r>
              <a:rPr lang="el-GR" sz="2400" dirty="0"/>
              <a:t>Στα πλαίσια αυτά λάμβανε σειρά χρηματοδοτήσεων από τις 2 κύριες πολιτικές: </a:t>
            </a:r>
          </a:p>
          <a:p>
            <a:r>
              <a:rPr lang="el-GR" sz="2400" dirty="0"/>
              <a:t>την Κοινή Γεωργική Πολιτική που μετονομάστηκε σε Κοινή Αγροτική Πολιτική (που αφορά στην γεωργία των κρατών-μελών της Ε.Ε. και τον αγροτικό χώρο) και</a:t>
            </a:r>
          </a:p>
          <a:p>
            <a:r>
              <a:rPr lang="el-GR" sz="2400" dirty="0"/>
              <a:t>την Πολιτική Συνοχής (που αφορά την περιφερειακή πολιτική των κρατών-μελών ανάπτυξη της Ε.Ε. και την αποφυγή ή μείωση των προβλημάτων Συνοχής)</a:t>
            </a:r>
          </a:p>
          <a:p>
            <a:r>
              <a:rPr lang="el-GR" sz="2400" dirty="0"/>
              <a:t>Το 1988, ενόψει της πρόθεσης για δημιουργία της Νομισματικής Ένωσης, σχεδιάστηκε, υπό την εποπτεία του τότε προέδρου </a:t>
            </a:r>
            <a:r>
              <a:rPr lang="en-US" sz="2400" dirty="0"/>
              <a:t>Jack </a:t>
            </a:r>
            <a:r>
              <a:rPr lang="en-US" sz="2400" dirty="0" err="1"/>
              <a:t>Delors</a:t>
            </a:r>
            <a:r>
              <a:rPr lang="en-US" sz="2400" dirty="0"/>
              <a:t>,</a:t>
            </a:r>
            <a:r>
              <a:rPr lang="el-GR" sz="2400" dirty="0"/>
              <a:t> η ουσιαστική αναβάθμιση της πολιτικής Συνοχής της Ε.Ε., μέσω της οποίας θα προετοιμάζονταν οι οικονομίες των τότε χωρών μελών της Ε.Ε. για να συμμετάσχουν ισότιμα στο κοινό νόμισμα. Σε αντάλλαγμα αυτής δόθηκαν μεγάλες ενισχύσεις προς τις χώρες-μέλη </a:t>
            </a:r>
          </a:p>
        </p:txBody>
      </p:sp>
      <p:sp>
        <p:nvSpPr>
          <p:cNvPr id="4" name="Θέση ημερομηνίας 3">
            <a:extLst>
              <a:ext uri="{FF2B5EF4-FFF2-40B4-BE49-F238E27FC236}">
                <a16:creationId xmlns:a16="http://schemas.microsoft.com/office/drawing/2014/main" id="{3665C196-378C-4C9C-AE51-38E88F181942}"/>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B69D3C77-03C3-48BD-BD9A-D24D29CB0F43}"/>
              </a:ext>
            </a:extLst>
          </p:cNvPr>
          <p:cNvSpPr>
            <a:spLocks noGrp="1"/>
          </p:cNvSpPr>
          <p:nvPr>
            <p:ph type="sldNum" sz="quarter" idx="12"/>
          </p:nvPr>
        </p:nvSpPr>
        <p:spPr/>
        <p:txBody>
          <a:bodyPr/>
          <a:lstStyle/>
          <a:p>
            <a:fld id="{0422F922-4DA1-4E02-8BB9-5948E49598FC}" type="slidenum">
              <a:rPr lang="el-GR" smtClean="0"/>
              <a:t>49</a:t>
            </a:fld>
            <a:endParaRPr lang="el-GR"/>
          </a:p>
        </p:txBody>
      </p:sp>
    </p:spTree>
    <p:extLst>
      <p:ext uri="{BB962C8B-B14F-4D97-AF65-F5344CB8AC3E}">
        <p14:creationId xmlns:p14="http://schemas.microsoft.com/office/powerpoint/2010/main" val="55073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E4B648-0A5C-4930-9906-E0D485F4F6DF}"/>
              </a:ext>
            </a:extLst>
          </p:cNvPr>
          <p:cNvSpPr>
            <a:spLocks noGrp="1"/>
          </p:cNvSpPr>
          <p:nvPr>
            <p:ph type="title"/>
          </p:nvPr>
        </p:nvSpPr>
        <p:spPr>
          <a:xfrm>
            <a:off x="168069" y="589311"/>
            <a:ext cx="11764851" cy="1125190"/>
          </a:xfrm>
        </p:spPr>
        <p:txBody>
          <a:bodyPr>
            <a:noAutofit/>
          </a:bodyPr>
          <a:lstStyle/>
          <a:p>
            <a:r>
              <a:rPr lang="el-GR" sz="3600" dirty="0"/>
              <a:t>Διαχρονική πορεία της αξιολόγησης της Ελληνικής οικονομίας από τους οίκους αξιολόγησης</a:t>
            </a:r>
          </a:p>
        </p:txBody>
      </p:sp>
      <p:pic>
        <p:nvPicPr>
          <p:cNvPr id="7" name="Θέση περιεχομένου 6">
            <a:extLst>
              <a:ext uri="{FF2B5EF4-FFF2-40B4-BE49-F238E27FC236}">
                <a16:creationId xmlns:a16="http://schemas.microsoft.com/office/drawing/2014/main" id="{216C831B-9BA5-441C-8DAA-A31BE012C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069" y="1937703"/>
            <a:ext cx="5645298" cy="4022725"/>
          </a:xfrm>
        </p:spPr>
      </p:pic>
      <p:sp>
        <p:nvSpPr>
          <p:cNvPr id="8" name="Θέση ημερομηνίας 7">
            <a:extLst>
              <a:ext uri="{FF2B5EF4-FFF2-40B4-BE49-F238E27FC236}">
                <a16:creationId xmlns:a16="http://schemas.microsoft.com/office/drawing/2014/main" id="{0BB6A42F-00B9-4D42-A2C8-68EE99801D62}"/>
              </a:ext>
            </a:extLst>
          </p:cNvPr>
          <p:cNvSpPr>
            <a:spLocks noGrp="1"/>
          </p:cNvSpPr>
          <p:nvPr>
            <p:ph type="dt" sz="half" idx="10"/>
          </p:nvPr>
        </p:nvSpPr>
        <p:spPr/>
        <p:txBody>
          <a:bodyPr/>
          <a:lstStyle/>
          <a:p>
            <a:fld id="{DE58EC07-E9B2-4B45-B490-2C48530A58C3}" type="datetime1">
              <a:rPr lang="el-GR" smtClean="0"/>
              <a:t>9/5/2022</a:t>
            </a:fld>
            <a:endParaRPr lang="el-GR"/>
          </a:p>
        </p:txBody>
      </p:sp>
      <p:sp>
        <p:nvSpPr>
          <p:cNvPr id="9" name="Θέση αριθμού διαφάνειας 8">
            <a:extLst>
              <a:ext uri="{FF2B5EF4-FFF2-40B4-BE49-F238E27FC236}">
                <a16:creationId xmlns:a16="http://schemas.microsoft.com/office/drawing/2014/main" id="{5FAB84DE-3DCE-4653-8DE1-702A013657E7}"/>
              </a:ext>
            </a:extLst>
          </p:cNvPr>
          <p:cNvSpPr>
            <a:spLocks noGrp="1"/>
          </p:cNvSpPr>
          <p:nvPr>
            <p:ph type="sldNum" sz="quarter" idx="12"/>
          </p:nvPr>
        </p:nvSpPr>
        <p:spPr/>
        <p:txBody>
          <a:bodyPr/>
          <a:lstStyle/>
          <a:p>
            <a:fld id="{0422F922-4DA1-4E02-8BB9-5948E49598FC}" type="slidenum">
              <a:rPr lang="el-GR" smtClean="0"/>
              <a:t>5</a:t>
            </a:fld>
            <a:endParaRPr lang="el-GR"/>
          </a:p>
        </p:txBody>
      </p:sp>
    </p:spTree>
    <p:extLst>
      <p:ext uri="{BB962C8B-B14F-4D97-AF65-F5344CB8AC3E}">
        <p14:creationId xmlns:p14="http://schemas.microsoft.com/office/powerpoint/2010/main" val="3863687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206751-F94C-4C88-83DD-DE692C22765A}"/>
              </a:ext>
            </a:extLst>
          </p:cNvPr>
          <p:cNvSpPr>
            <a:spLocks noGrp="1"/>
          </p:cNvSpPr>
          <p:nvPr>
            <p:ph type="title"/>
          </p:nvPr>
        </p:nvSpPr>
        <p:spPr>
          <a:xfrm>
            <a:off x="186582" y="520581"/>
            <a:ext cx="12088076" cy="658794"/>
          </a:xfrm>
        </p:spPr>
        <p:txBody>
          <a:bodyPr>
            <a:noAutofit/>
          </a:bodyPr>
          <a:lstStyle/>
          <a:p>
            <a:r>
              <a:rPr lang="el-GR" sz="3200" b="1" dirty="0"/>
              <a:t>Η πολιτική Συνοχής στηρίζεται στα Ταμεία χρηματοδότησής της </a:t>
            </a:r>
            <a:br>
              <a:rPr lang="el-GR" sz="3200" b="1" dirty="0"/>
            </a:br>
            <a:r>
              <a:rPr lang="el-GR" sz="3200" b="1" dirty="0"/>
              <a:t>και τις αρχές που τα διέπουν </a:t>
            </a:r>
          </a:p>
        </p:txBody>
      </p:sp>
      <p:sp>
        <p:nvSpPr>
          <p:cNvPr id="3" name="Θέση περιεχομένου 2">
            <a:extLst>
              <a:ext uri="{FF2B5EF4-FFF2-40B4-BE49-F238E27FC236}">
                <a16:creationId xmlns:a16="http://schemas.microsoft.com/office/drawing/2014/main" id="{975ADD55-6E71-4FE7-B17E-D844975F4D13}"/>
              </a:ext>
            </a:extLst>
          </p:cNvPr>
          <p:cNvSpPr>
            <a:spLocks noGrp="1"/>
          </p:cNvSpPr>
          <p:nvPr>
            <p:ph idx="1"/>
          </p:nvPr>
        </p:nvSpPr>
        <p:spPr>
          <a:xfrm>
            <a:off x="186582" y="1520158"/>
            <a:ext cx="11363417" cy="5122189"/>
          </a:xfrm>
        </p:spPr>
        <p:txBody>
          <a:bodyPr>
            <a:normAutofit fontScale="77500" lnSpcReduction="20000"/>
          </a:bodyPr>
          <a:lstStyle/>
          <a:p>
            <a:r>
              <a:rPr lang="el-GR" sz="3100" dirty="0"/>
              <a:t>Ενισχύθηκαν με πόρους ή/και δημιουργήθηκαν ειδικά ταμεία: το Ταμείο Συνοχής (1993)</a:t>
            </a:r>
          </a:p>
          <a:p>
            <a:r>
              <a:rPr lang="el-GR" sz="3100" dirty="0"/>
              <a:t>Το ΕΤΠΑ (Ευρωπαϊκό Ταμείο Περιφερειακής Ανάπτυξης) (1975)</a:t>
            </a:r>
          </a:p>
          <a:p>
            <a:r>
              <a:rPr lang="el-GR" sz="3100" dirty="0"/>
              <a:t>Το ΕΚΤ (Ευρωπαϊκό Κοινωνικό Ταμείο) (σχεδόν από ιδρύσεως)</a:t>
            </a:r>
          </a:p>
          <a:p>
            <a:pPr marL="0" indent="0">
              <a:buNone/>
            </a:pPr>
            <a:r>
              <a:rPr lang="el-GR" sz="3100" dirty="0"/>
              <a:t>  2 Ταμεία για τη Κ.Α.Π.</a:t>
            </a:r>
            <a:r>
              <a:rPr lang="en-US" sz="3100" dirty="0"/>
              <a:t> </a:t>
            </a:r>
            <a:r>
              <a:rPr lang="el-GR" sz="3100" dirty="0"/>
              <a:t>με διακριτούς ρόλους (Γεωργικό Ταμείο Εγγυήσεων και </a:t>
            </a:r>
          </a:p>
          <a:p>
            <a:pPr marL="0" indent="0">
              <a:buNone/>
            </a:pPr>
            <a:r>
              <a:rPr lang="el-GR" sz="3100" dirty="0"/>
              <a:t>  Γεωργικό Ταμείο Προσανατολισμού</a:t>
            </a:r>
            <a:r>
              <a:rPr lang="en-US" sz="3100" dirty="0"/>
              <a:t>) </a:t>
            </a:r>
            <a:r>
              <a:rPr lang="el-GR" sz="3100" dirty="0"/>
              <a:t> </a:t>
            </a:r>
            <a:r>
              <a:rPr lang="en-US" sz="3100" dirty="0"/>
              <a:t>(1962)</a:t>
            </a:r>
            <a:r>
              <a:rPr lang="el-GR" sz="3100" dirty="0"/>
              <a:t> </a:t>
            </a:r>
          </a:p>
          <a:p>
            <a:pPr marL="0" indent="0">
              <a:buNone/>
            </a:pPr>
            <a:r>
              <a:rPr lang="el-GR" sz="3100" dirty="0"/>
              <a:t>  2005 (επανίδρυση): ΕΓΤΑΑ: Ευρωπαϊκό Γεωργικό Ταμείο Αγροτικής Ανάπτυξης και ΕΓΤΕ </a:t>
            </a:r>
          </a:p>
          <a:p>
            <a:pPr marL="0" indent="0">
              <a:buNone/>
            </a:pPr>
            <a:r>
              <a:rPr lang="el-GR" sz="3100" dirty="0"/>
              <a:t>  Μέσω αυτών των Ταμείων (και ορισμένων συμπληρωματικών) σχεδιάζεται η στήριξη των </a:t>
            </a:r>
          </a:p>
          <a:p>
            <a:pPr marL="0" indent="0">
              <a:buNone/>
            </a:pPr>
            <a:r>
              <a:rPr lang="el-GR" sz="3100" dirty="0"/>
              <a:t>   λιγότερο αναπτυγμένων περιφερειών</a:t>
            </a:r>
          </a:p>
          <a:p>
            <a:pPr marL="0" indent="0">
              <a:buNone/>
            </a:pPr>
            <a:r>
              <a:rPr lang="el-GR" sz="3100" dirty="0"/>
              <a:t>  Η πολιτική Συνοχής χρηματοδοτεί τις περιφέρειες αυτές, αρκεί να πληρούν ορισμένες   </a:t>
            </a:r>
          </a:p>
          <a:p>
            <a:pPr marL="0" indent="0">
              <a:buNone/>
            </a:pPr>
            <a:r>
              <a:rPr lang="el-GR" sz="3100" dirty="0"/>
              <a:t>   προϋποθέσεις και να υφίσταται σχεδιασμός ανάπτυξης</a:t>
            </a:r>
          </a:p>
          <a:p>
            <a:endParaRPr lang="el-GR" dirty="0"/>
          </a:p>
        </p:txBody>
      </p:sp>
      <p:sp>
        <p:nvSpPr>
          <p:cNvPr id="4" name="Θέση ημερομηνίας 3">
            <a:extLst>
              <a:ext uri="{FF2B5EF4-FFF2-40B4-BE49-F238E27FC236}">
                <a16:creationId xmlns:a16="http://schemas.microsoft.com/office/drawing/2014/main" id="{FB642832-CA56-456B-8757-02A179A4E141}"/>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E1553FAC-C3D8-43DE-A54A-25D82F07D16D}"/>
              </a:ext>
            </a:extLst>
          </p:cNvPr>
          <p:cNvSpPr>
            <a:spLocks noGrp="1"/>
          </p:cNvSpPr>
          <p:nvPr>
            <p:ph type="sldNum" sz="quarter" idx="12"/>
          </p:nvPr>
        </p:nvSpPr>
        <p:spPr/>
        <p:txBody>
          <a:bodyPr/>
          <a:lstStyle/>
          <a:p>
            <a:fld id="{0422F922-4DA1-4E02-8BB9-5948E49598FC}" type="slidenum">
              <a:rPr lang="el-GR" smtClean="0"/>
              <a:t>50</a:t>
            </a:fld>
            <a:endParaRPr lang="el-GR"/>
          </a:p>
        </p:txBody>
      </p:sp>
    </p:spTree>
    <p:extLst>
      <p:ext uri="{BB962C8B-B14F-4D97-AF65-F5344CB8AC3E}">
        <p14:creationId xmlns:p14="http://schemas.microsoft.com/office/powerpoint/2010/main" val="1644852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C7B35E-471D-4CCC-9160-733C05B98607}"/>
              </a:ext>
            </a:extLst>
          </p:cNvPr>
          <p:cNvSpPr>
            <a:spLocks noGrp="1"/>
          </p:cNvSpPr>
          <p:nvPr>
            <p:ph type="title"/>
          </p:nvPr>
        </p:nvSpPr>
        <p:spPr>
          <a:xfrm>
            <a:off x="1199965" y="541054"/>
            <a:ext cx="10058400" cy="702303"/>
          </a:xfrm>
        </p:spPr>
        <p:txBody>
          <a:bodyPr>
            <a:normAutofit fontScale="90000"/>
          </a:bodyPr>
          <a:lstStyle/>
          <a:p>
            <a:r>
              <a:rPr lang="el-GR" dirty="0"/>
              <a:t>Το πλαίσιο άσκησης εθνικών πολιτικών</a:t>
            </a:r>
          </a:p>
        </p:txBody>
      </p:sp>
      <p:sp>
        <p:nvSpPr>
          <p:cNvPr id="3" name="Θέση περιεχομένου 2">
            <a:extLst>
              <a:ext uri="{FF2B5EF4-FFF2-40B4-BE49-F238E27FC236}">
                <a16:creationId xmlns:a16="http://schemas.microsoft.com/office/drawing/2014/main" id="{69B16931-1598-4589-9C24-54E9B8C3E65F}"/>
              </a:ext>
            </a:extLst>
          </p:cNvPr>
          <p:cNvSpPr>
            <a:spLocks noGrp="1"/>
          </p:cNvSpPr>
          <p:nvPr>
            <p:ph idx="1"/>
          </p:nvPr>
        </p:nvSpPr>
        <p:spPr>
          <a:xfrm>
            <a:off x="79899" y="1740023"/>
            <a:ext cx="12112101" cy="4643022"/>
          </a:xfrm>
        </p:spPr>
        <p:txBody>
          <a:bodyPr>
            <a:normAutofit fontScale="92500"/>
          </a:bodyPr>
          <a:lstStyle/>
          <a:p>
            <a:pPr marL="0" indent="0">
              <a:buNone/>
            </a:pPr>
            <a:r>
              <a:rPr lang="el-GR" sz="2400" dirty="0"/>
              <a:t>Η Ελλάδα στήριξε σε μεγάλο βαθμό τις πολιτικές για την ανάπτυξή της κατά την τελευταία 30ετία στη συγχρηματοδότηση της Ε.Ε.</a:t>
            </a:r>
          </a:p>
          <a:p>
            <a:pPr marL="0" indent="0">
              <a:buNone/>
            </a:pPr>
            <a:r>
              <a:rPr lang="el-GR" sz="2400" dirty="0"/>
              <a:t>Εκτός από τη συγχρηματοδότηση, ολόκληρη η προετοιμασία των πολιτικών, ο σχεδιασμός τους, η αξιολόγησή τους  (</a:t>
            </a:r>
            <a:r>
              <a:rPr lang="en-US" sz="2400" dirty="0"/>
              <a:t>ex-ante, on-going </a:t>
            </a:r>
            <a:r>
              <a:rPr lang="el-GR" sz="2400" dirty="0"/>
              <a:t>και </a:t>
            </a:r>
            <a:r>
              <a:rPr lang="en-US" sz="2400" dirty="0"/>
              <a:t>ex-post)</a:t>
            </a:r>
            <a:r>
              <a:rPr lang="el-GR" sz="2400" dirty="0"/>
              <a:t>, το πλαίσιο μέσα στο οποίο ασκούνταν επηρεάστηκαν (και εξακολουθούν να επηρεάζονται) από την πολιτική Συνοχής</a:t>
            </a:r>
          </a:p>
          <a:p>
            <a:pPr marL="0" indent="0">
              <a:buNone/>
            </a:pPr>
            <a:r>
              <a:rPr lang="el-GR" sz="2400" dirty="0"/>
              <a:t>Η πολιτική αυτή (αναδιανεμητική των πόρων της Ε.Ε.) είχε ως κεντρική μονάδα εφαρμογής την περιφέρεια. Διαιρούσε τον ευρωπαϊκό χώρο σε περιφέρειες και οι υστερούσες περιφέρειες ελάμβαναν την αναγκαία στήριξη (κατά κανόνα κάτω του 75% του κκ. ΑΕΠ των περιφερειών της Ε.Ε.).</a:t>
            </a:r>
          </a:p>
          <a:p>
            <a:pPr marL="0" indent="0">
              <a:buNone/>
            </a:pPr>
            <a:r>
              <a:rPr lang="el-GR" sz="2400" dirty="0"/>
              <a:t>Διακρίνεται σε εθνικό και περιφερειακό σκέλος (εθνικά ή τομεακά και περιφερειακά προγράμματα, αντίστοιχα). Υιοθετεί ορισμένες από τις τρέχουσες στη βιβλιογραφία θεωρίες για την ανάπτυξη και λαμβάνει υπόψη της τις αναπτυξιακές ανάγκες όλης της ηπείρου (όπως ζητήματα βιώσιμης ανάπτυξης για την αντιμετώπισης της κλιματικής αλλαγής και τη διατήρηση του περιβάλλοντος κ.α.)</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124F54C7-D4C0-45DE-98D1-8BEDC1D35924}"/>
              </a:ext>
            </a:extLst>
          </p:cNvPr>
          <p:cNvSpPr>
            <a:spLocks noGrp="1"/>
          </p:cNvSpPr>
          <p:nvPr>
            <p:ph type="dt" sz="half" idx="10"/>
          </p:nvPr>
        </p:nvSpPr>
        <p:spPr/>
        <p:txBody>
          <a:bodyPr/>
          <a:lstStyle/>
          <a:p>
            <a:fld id="{7BBBBF88-DB81-4B11-96F2-1B50F2E1CF8A}"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D5D70DFF-66BB-42E1-8262-DE8F2789AC7F}"/>
              </a:ext>
            </a:extLst>
          </p:cNvPr>
          <p:cNvSpPr>
            <a:spLocks noGrp="1"/>
          </p:cNvSpPr>
          <p:nvPr>
            <p:ph type="sldNum" sz="quarter" idx="12"/>
          </p:nvPr>
        </p:nvSpPr>
        <p:spPr/>
        <p:txBody>
          <a:bodyPr/>
          <a:lstStyle/>
          <a:p>
            <a:fld id="{0422F922-4DA1-4E02-8BB9-5948E49598FC}" type="slidenum">
              <a:rPr lang="el-GR" smtClean="0"/>
              <a:t>51</a:t>
            </a:fld>
            <a:endParaRPr lang="el-GR"/>
          </a:p>
        </p:txBody>
      </p:sp>
    </p:spTree>
    <p:extLst>
      <p:ext uri="{BB962C8B-B14F-4D97-AF65-F5344CB8AC3E}">
        <p14:creationId xmlns:p14="http://schemas.microsoft.com/office/powerpoint/2010/main" val="772155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1A2F0A-780D-45C7-A578-67DA95A615DD}"/>
              </a:ext>
            </a:extLst>
          </p:cNvPr>
          <p:cNvSpPr>
            <a:spLocks noGrp="1"/>
          </p:cNvSpPr>
          <p:nvPr>
            <p:ph type="title"/>
          </p:nvPr>
        </p:nvSpPr>
        <p:spPr>
          <a:xfrm>
            <a:off x="269289" y="286603"/>
            <a:ext cx="11546889" cy="810677"/>
          </a:xfrm>
        </p:spPr>
        <p:txBody>
          <a:bodyPr/>
          <a:lstStyle/>
          <a:p>
            <a:r>
              <a:rPr lang="el-GR" dirty="0"/>
              <a:t>Το πλαίσιο άσκησης εθνικών πολιτικών (συν.)</a:t>
            </a:r>
          </a:p>
        </p:txBody>
      </p:sp>
      <p:sp>
        <p:nvSpPr>
          <p:cNvPr id="3" name="Θέση περιεχομένου 2">
            <a:extLst>
              <a:ext uri="{FF2B5EF4-FFF2-40B4-BE49-F238E27FC236}">
                <a16:creationId xmlns:a16="http://schemas.microsoft.com/office/drawing/2014/main" id="{28E5C119-A85D-47E7-9A4F-BD057C627509}"/>
              </a:ext>
            </a:extLst>
          </p:cNvPr>
          <p:cNvSpPr>
            <a:spLocks noGrp="1"/>
          </p:cNvSpPr>
          <p:nvPr>
            <p:ph idx="1"/>
          </p:nvPr>
        </p:nvSpPr>
        <p:spPr>
          <a:xfrm>
            <a:off x="520823" y="1897158"/>
            <a:ext cx="11150353" cy="4023360"/>
          </a:xfrm>
        </p:spPr>
        <p:txBody>
          <a:bodyPr/>
          <a:lstStyle/>
          <a:p>
            <a:pPr marL="0" indent="0">
              <a:buNone/>
            </a:pPr>
            <a:r>
              <a:rPr lang="el-GR" sz="2400" dirty="0"/>
              <a:t>Η πολιτική Συνοχής της ΕΕ παρείχε διαχρονικά το πλαίσιο σχεδιασμού και υλοποίησης της ανάπτυξης της Ελληνικής οικονομίας για μεγάλο διάστημα, όμως σε καμία περίπτωση δεν έθεσε κάποιου είδους προβληματισμό για τη δημιουργία ελλειμάτων (τρεχουσών συναλλαγών ή και διδύμων ελλειμάτων). </a:t>
            </a:r>
          </a:p>
          <a:p>
            <a:pPr marL="0" indent="0">
              <a:buNone/>
            </a:pPr>
            <a:r>
              <a:rPr lang="el-GR" sz="2400" dirty="0"/>
              <a:t>Αντίθετα, συνέβαλε σε κάποιο βαθμό στη δημιουργία τους, απαιτώντας από τα μέσα του 1990 και μετά την συγχρηματοδότηση των επενδύσεων με χρήματα της Ε.Ε.</a:t>
            </a:r>
            <a:r>
              <a:rPr lang="en-US" sz="2400" dirty="0"/>
              <a:t> </a:t>
            </a:r>
            <a:endParaRPr lang="el-GR" sz="2400" dirty="0"/>
          </a:p>
          <a:p>
            <a:pPr marL="0" indent="0">
              <a:buNone/>
            </a:pPr>
            <a:r>
              <a:rPr lang="el-GR" sz="2400" dirty="0"/>
              <a:t>Ένα εθνικό έλλειμα τρεχουσών συναλλαγών διασπάται σε επιμέρους ισοζύγια ανά περιφέρεια όπου κάποιο ή κάποια είναι προφανώς ελλειμματικό/ά</a:t>
            </a:r>
          </a:p>
          <a:p>
            <a:endParaRPr lang="el-GR" dirty="0"/>
          </a:p>
        </p:txBody>
      </p:sp>
      <p:sp>
        <p:nvSpPr>
          <p:cNvPr id="4" name="Θέση ημερομηνίας 3">
            <a:extLst>
              <a:ext uri="{FF2B5EF4-FFF2-40B4-BE49-F238E27FC236}">
                <a16:creationId xmlns:a16="http://schemas.microsoft.com/office/drawing/2014/main" id="{808C97BC-7C41-42E4-B728-EAB92D7346EF}"/>
              </a:ext>
            </a:extLst>
          </p:cNvPr>
          <p:cNvSpPr>
            <a:spLocks noGrp="1"/>
          </p:cNvSpPr>
          <p:nvPr>
            <p:ph type="dt" sz="half" idx="10"/>
          </p:nvPr>
        </p:nvSpPr>
        <p:spPr/>
        <p:txBody>
          <a:bodyPr/>
          <a:lstStyle/>
          <a:p>
            <a:fld id="{EA01A0CD-29F7-4CCD-B2CD-2CDC882AB20D}"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E123A6FD-43A8-4474-B467-0F122D1FE935}"/>
              </a:ext>
            </a:extLst>
          </p:cNvPr>
          <p:cNvSpPr>
            <a:spLocks noGrp="1"/>
          </p:cNvSpPr>
          <p:nvPr>
            <p:ph type="sldNum" sz="quarter" idx="12"/>
          </p:nvPr>
        </p:nvSpPr>
        <p:spPr/>
        <p:txBody>
          <a:bodyPr/>
          <a:lstStyle/>
          <a:p>
            <a:fld id="{0422F922-4DA1-4E02-8BB9-5948E49598FC}" type="slidenum">
              <a:rPr lang="el-GR" smtClean="0"/>
              <a:t>52</a:t>
            </a:fld>
            <a:endParaRPr lang="el-GR"/>
          </a:p>
        </p:txBody>
      </p:sp>
    </p:spTree>
    <p:extLst>
      <p:ext uri="{BB962C8B-B14F-4D97-AF65-F5344CB8AC3E}">
        <p14:creationId xmlns:p14="http://schemas.microsoft.com/office/powerpoint/2010/main" val="1568145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10BF46-AAA9-492C-A874-4F0BF4C248FF}"/>
              </a:ext>
            </a:extLst>
          </p:cNvPr>
          <p:cNvSpPr>
            <a:spLocks noGrp="1"/>
          </p:cNvSpPr>
          <p:nvPr>
            <p:ph type="title"/>
          </p:nvPr>
        </p:nvSpPr>
        <p:spPr>
          <a:xfrm>
            <a:off x="1097280" y="286604"/>
            <a:ext cx="10058400" cy="974026"/>
          </a:xfrm>
        </p:spPr>
        <p:txBody>
          <a:bodyPr/>
          <a:lstStyle/>
          <a:p>
            <a:endParaRPr lang="el-GR" dirty="0"/>
          </a:p>
        </p:txBody>
      </p:sp>
      <p:sp>
        <p:nvSpPr>
          <p:cNvPr id="3" name="Θέση περιεχομένου 2">
            <a:extLst>
              <a:ext uri="{FF2B5EF4-FFF2-40B4-BE49-F238E27FC236}">
                <a16:creationId xmlns:a16="http://schemas.microsoft.com/office/drawing/2014/main" id="{CBF46E09-1D98-4AEA-AF78-1DE61B654818}"/>
              </a:ext>
            </a:extLst>
          </p:cNvPr>
          <p:cNvSpPr>
            <a:spLocks noGrp="1"/>
          </p:cNvSpPr>
          <p:nvPr>
            <p:ph idx="1"/>
          </p:nvPr>
        </p:nvSpPr>
        <p:spPr>
          <a:xfrm>
            <a:off x="292963" y="1845734"/>
            <a:ext cx="11638625" cy="4439656"/>
          </a:xfrm>
        </p:spPr>
        <p:txBody>
          <a:bodyPr/>
          <a:lstStyle/>
          <a:p>
            <a:r>
              <a:rPr lang="el-GR" sz="2400" dirty="0"/>
              <a:t>Η χώρα μας εξελίσσεται σε ένα από τους κύρια μέλη – λήπτριες των χρηματοδοτήσεων: μεγάλα ποσά εισρέουν, σε πολλά έργα επενδύσεων, κυρίως δημόσιων αλλά και μερικής χρηματοδοτικής στήριξης των ιδιωτικών επενδύσεων (όσων λαμβάνουν ενισχύσεων, μικρό κομμάτι του επιχειρηματικού ιστού)</a:t>
            </a:r>
          </a:p>
          <a:p>
            <a:r>
              <a:rPr lang="el-GR" sz="2400" dirty="0"/>
              <a:t>Η συνδρομή της Ελλάδας στον Κοινοτικό Προϋπολογισμό, ως ποσοστό του ΑΕΠ της, ελαττώνεται πριν την κρίση</a:t>
            </a:r>
          </a:p>
          <a:p>
            <a:endParaRPr lang="el-GR" dirty="0"/>
          </a:p>
        </p:txBody>
      </p:sp>
      <p:sp>
        <p:nvSpPr>
          <p:cNvPr id="4" name="Θέση ημερομηνίας 3">
            <a:extLst>
              <a:ext uri="{FF2B5EF4-FFF2-40B4-BE49-F238E27FC236}">
                <a16:creationId xmlns:a16="http://schemas.microsoft.com/office/drawing/2014/main" id="{6F756C25-FE95-4CC4-9002-DC2F26804AE7}"/>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B327F0A4-8314-4DFE-BE80-DCC876901018}"/>
              </a:ext>
            </a:extLst>
          </p:cNvPr>
          <p:cNvSpPr>
            <a:spLocks noGrp="1"/>
          </p:cNvSpPr>
          <p:nvPr>
            <p:ph type="sldNum" sz="quarter" idx="12"/>
          </p:nvPr>
        </p:nvSpPr>
        <p:spPr/>
        <p:txBody>
          <a:bodyPr/>
          <a:lstStyle/>
          <a:p>
            <a:fld id="{0422F922-4DA1-4E02-8BB9-5948E49598FC}" type="slidenum">
              <a:rPr lang="el-GR" smtClean="0"/>
              <a:t>53</a:t>
            </a:fld>
            <a:endParaRPr lang="el-GR"/>
          </a:p>
        </p:txBody>
      </p:sp>
    </p:spTree>
    <p:extLst>
      <p:ext uri="{BB962C8B-B14F-4D97-AF65-F5344CB8AC3E}">
        <p14:creationId xmlns:p14="http://schemas.microsoft.com/office/powerpoint/2010/main" val="3603450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AE0E5E-86BF-4324-9E0D-522E8E83A8AC}"/>
              </a:ext>
            </a:extLst>
          </p:cNvPr>
          <p:cNvSpPr>
            <a:spLocks noGrp="1"/>
          </p:cNvSpPr>
          <p:nvPr>
            <p:ph type="title"/>
          </p:nvPr>
        </p:nvSpPr>
        <p:spPr>
          <a:xfrm>
            <a:off x="375557" y="286603"/>
            <a:ext cx="11691257" cy="1450757"/>
          </a:xfrm>
        </p:spPr>
        <p:txBody>
          <a:bodyPr>
            <a:normAutofit/>
          </a:bodyPr>
          <a:lstStyle/>
          <a:p>
            <a:r>
              <a:rPr lang="el-GR" dirty="0"/>
              <a:t>Πριν την κρίση: </a:t>
            </a:r>
            <a:r>
              <a:rPr lang="en-US" dirty="0"/>
              <a:t>E</a:t>
            </a:r>
            <a:r>
              <a:rPr lang="el-GR" dirty="0" err="1"/>
              <a:t>ίχε</a:t>
            </a:r>
            <a:r>
              <a:rPr lang="el-GR" dirty="0"/>
              <a:t> περιοριστεί πολύ η θέση της Ελλάδας ως καθαρού λήπτη ενισχύσεων </a:t>
            </a:r>
          </a:p>
        </p:txBody>
      </p:sp>
      <p:pic>
        <p:nvPicPr>
          <p:cNvPr id="5" name="Θέση περιεχομένου 4">
            <a:extLst>
              <a:ext uri="{FF2B5EF4-FFF2-40B4-BE49-F238E27FC236}">
                <a16:creationId xmlns:a16="http://schemas.microsoft.com/office/drawing/2014/main" id="{C55BFCF8-9436-4A45-9EC9-F51786D7C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63" y="1890358"/>
            <a:ext cx="10058400" cy="3934535"/>
          </a:xfrm>
        </p:spPr>
      </p:pic>
      <p:sp>
        <p:nvSpPr>
          <p:cNvPr id="3" name="Θέση ημερομηνίας 2">
            <a:extLst>
              <a:ext uri="{FF2B5EF4-FFF2-40B4-BE49-F238E27FC236}">
                <a16:creationId xmlns:a16="http://schemas.microsoft.com/office/drawing/2014/main" id="{1F5A8656-0E26-4C12-B724-E1E59342A12D}"/>
              </a:ext>
            </a:extLst>
          </p:cNvPr>
          <p:cNvSpPr>
            <a:spLocks noGrp="1"/>
          </p:cNvSpPr>
          <p:nvPr>
            <p:ph type="dt" sz="half" idx="10"/>
          </p:nvPr>
        </p:nvSpPr>
        <p:spPr/>
        <p:txBody>
          <a:bodyPr/>
          <a:lstStyle/>
          <a:p>
            <a:fld id="{4D9B1245-0CF0-4886-A338-5B2E00A1A834}"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DD12FACE-B639-4155-8B96-C40245FA9314}"/>
              </a:ext>
            </a:extLst>
          </p:cNvPr>
          <p:cNvSpPr>
            <a:spLocks noGrp="1"/>
          </p:cNvSpPr>
          <p:nvPr>
            <p:ph type="sldNum" sz="quarter" idx="12"/>
          </p:nvPr>
        </p:nvSpPr>
        <p:spPr/>
        <p:txBody>
          <a:bodyPr/>
          <a:lstStyle/>
          <a:p>
            <a:fld id="{0422F922-4DA1-4E02-8BB9-5948E49598FC}" type="slidenum">
              <a:rPr lang="el-GR" smtClean="0"/>
              <a:t>54</a:t>
            </a:fld>
            <a:endParaRPr lang="el-GR"/>
          </a:p>
        </p:txBody>
      </p:sp>
    </p:spTree>
    <p:extLst>
      <p:ext uri="{BB962C8B-B14F-4D97-AF65-F5344CB8AC3E}">
        <p14:creationId xmlns:p14="http://schemas.microsoft.com/office/powerpoint/2010/main" val="3510291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11854D-9620-4A26-A7CC-E03C836BE56D}"/>
              </a:ext>
            </a:extLst>
          </p:cNvPr>
          <p:cNvSpPr>
            <a:spLocks noGrp="1"/>
          </p:cNvSpPr>
          <p:nvPr>
            <p:ph type="title"/>
          </p:nvPr>
        </p:nvSpPr>
        <p:spPr>
          <a:xfrm>
            <a:off x="6096000" y="1822133"/>
            <a:ext cx="5632527" cy="3521917"/>
          </a:xfrm>
        </p:spPr>
        <p:txBody>
          <a:bodyPr>
            <a:normAutofit/>
          </a:bodyPr>
          <a:lstStyle/>
          <a:p>
            <a:r>
              <a:rPr lang="el-GR" sz="3600" dirty="0"/>
              <a:t>Εξέλιξη της συνολικής, δημόσιας, εθνικής, κοινοτικής και ιδιωτικής δαπάνης σε 5 διαφορετικές προγραμματικές περιόδους (1989-1993, 1994-1999, 2000-2006, 2007-2013, 2014-2020)</a:t>
            </a:r>
          </a:p>
        </p:txBody>
      </p:sp>
      <p:pic>
        <p:nvPicPr>
          <p:cNvPr id="5" name="Θέση περιεχομένου 4">
            <a:extLst>
              <a:ext uri="{FF2B5EF4-FFF2-40B4-BE49-F238E27FC236}">
                <a16:creationId xmlns:a16="http://schemas.microsoft.com/office/drawing/2014/main" id="{540B921A-77C7-42EC-9A2D-CE73422A59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73719" cy="6858000"/>
          </a:xfrm>
        </p:spPr>
      </p:pic>
      <p:sp>
        <p:nvSpPr>
          <p:cNvPr id="3" name="Θέση ημερομηνίας 2">
            <a:extLst>
              <a:ext uri="{FF2B5EF4-FFF2-40B4-BE49-F238E27FC236}">
                <a16:creationId xmlns:a16="http://schemas.microsoft.com/office/drawing/2014/main" id="{52DC782B-CC30-4B10-B317-D61DE85D00BA}"/>
              </a:ext>
            </a:extLst>
          </p:cNvPr>
          <p:cNvSpPr>
            <a:spLocks noGrp="1"/>
          </p:cNvSpPr>
          <p:nvPr>
            <p:ph type="dt" sz="half" idx="10"/>
          </p:nvPr>
        </p:nvSpPr>
        <p:spPr/>
        <p:txBody>
          <a:bodyPr/>
          <a:lstStyle/>
          <a:p>
            <a:fld id="{786A1B5F-FE6A-4D68-A3F8-B5089BF20998}"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EADFD3E7-8BAF-4954-9B69-39770A7FF195}"/>
              </a:ext>
            </a:extLst>
          </p:cNvPr>
          <p:cNvSpPr>
            <a:spLocks noGrp="1"/>
          </p:cNvSpPr>
          <p:nvPr>
            <p:ph type="sldNum" sz="quarter" idx="12"/>
          </p:nvPr>
        </p:nvSpPr>
        <p:spPr/>
        <p:txBody>
          <a:bodyPr/>
          <a:lstStyle/>
          <a:p>
            <a:fld id="{0422F922-4DA1-4E02-8BB9-5948E49598FC}" type="slidenum">
              <a:rPr lang="el-GR" smtClean="0"/>
              <a:t>55</a:t>
            </a:fld>
            <a:endParaRPr lang="el-GR"/>
          </a:p>
        </p:txBody>
      </p:sp>
      <p:sp>
        <p:nvSpPr>
          <p:cNvPr id="6" name="TextBox 5">
            <a:extLst>
              <a:ext uri="{FF2B5EF4-FFF2-40B4-BE49-F238E27FC236}">
                <a16:creationId xmlns:a16="http://schemas.microsoft.com/office/drawing/2014/main" id="{A5E3A682-5B33-4BB5-A7F6-92CC04B2E465}"/>
              </a:ext>
            </a:extLst>
          </p:cNvPr>
          <p:cNvSpPr txBox="1"/>
          <p:nvPr/>
        </p:nvSpPr>
        <p:spPr>
          <a:xfrm>
            <a:off x="5953125" y="590550"/>
            <a:ext cx="5391150" cy="830997"/>
          </a:xfrm>
          <a:prstGeom prst="rect">
            <a:avLst/>
          </a:prstGeom>
          <a:noFill/>
        </p:spPr>
        <p:txBody>
          <a:bodyPr wrap="square" rtlCol="0">
            <a:spAutoFit/>
          </a:bodyPr>
          <a:lstStyle/>
          <a:p>
            <a:r>
              <a:rPr lang="el-GR" sz="2400" dirty="0"/>
              <a:t>Σημαντικά ποσά ενίσχυσης για την Ελληνική οικονομία</a:t>
            </a:r>
          </a:p>
        </p:txBody>
      </p:sp>
    </p:spTree>
    <p:extLst>
      <p:ext uri="{BB962C8B-B14F-4D97-AF65-F5344CB8AC3E}">
        <p14:creationId xmlns:p14="http://schemas.microsoft.com/office/powerpoint/2010/main" val="1163209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EB15E5-A004-4CD6-A5B2-0ADE9651885A}"/>
              </a:ext>
            </a:extLst>
          </p:cNvPr>
          <p:cNvSpPr>
            <a:spLocks noGrp="1"/>
          </p:cNvSpPr>
          <p:nvPr>
            <p:ph type="title"/>
          </p:nvPr>
        </p:nvSpPr>
        <p:spPr>
          <a:xfrm>
            <a:off x="372862" y="286604"/>
            <a:ext cx="10782818" cy="1142702"/>
          </a:xfrm>
        </p:spPr>
        <p:txBody>
          <a:bodyPr/>
          <a:lstStyle/>
          <a:p>
            <a:r>
              <a:rPr lang="el-GR" dirty="0"/>
              <a:t>Ευρωπαϊκή Πολιτική Συνοχής και θεωρία</a:t>
            </a:r>
          </a:p>
        </p:txBody>
      </p:sp>
      <p:sp>
        <p:nvSpPr>
          <p:cNvPr id="3" name="Θέση περιεχομένου 2">
            <a:extLst>
              <a:ext uri="{FF2B5EF4-FFF2-40B4-BE49-F238E27FC236}">
                <a16:creationId xmlns:a16="http://schemas.microsoft.com/office/drawing/2014/main" id="{6F12A0ED-EE87-4706-9917-438FFA86CE85}"/>
              </a:ext>
            </a:extLst>
          </p:cNvPr>
          <p:cNvSpPr>
            <a:spLocks noGrp="1"/>
          </p:cNvSpPr>
          <p:nvPr>
            <p:ph idx="1"/>
          </p:nvPr>
        </p:nvSpPr>
        <p:spPr>
          <a:xfrm>
            <a:off x="301841" y="1944210"/>
            <a:ext cx="11422627" cy="3924884"/>
          </a:xfrm>
        </p:spPr>
        <p:txBody>
          <a:bodyPr>
            <a:normAutofit/>
          </a:bodyPr>
          <a:lstStyle/>
          <a:p>
            <a:r>
              <a:rPr lang="el-GR" dirty="0"/>
              <a:t>Η Ευρωπαϊκή Πολιτική Συνοχής επηρεάζεται καθοριστικά από την οικονομική θεωρία και την ανάπτυξή της </a:t>
            </a:r>
          </a:p>
          <a:p>
            <a:r>
              <a:rPr lang="el-GR" dirty="0"/>
              <a:t>Π.χ. όταν το 1988, σημαντικές επιστημονικές μελέτες και άρθρα τόνιζαν την σημασία των υποδομών για την ανάπτυξη, η Ευρωπαϊκή Πολιτική Συνοχής άρχισε να επενδύει σημαντικά ποσά ενίσχυσης στις υποδομές και ιδρύεται και το Ταμείο Συνοχής (για τη χρηματοδότηση των διεθνικών έργων υποδομής)</a:t>
            </a:r>
          </a:p>
          <a:p>
            <a:r>
              <a:rPr lang="el-GR" dirty="0"/>
              <a:t>Στην συνέχεια, καθοριστική είναι στη διαμόρφωση των προτεραιοτήτων της Ευρωπαϊκής Πολιτικής Συνοχής η συμβολή και επίδραση της ενδογενούς θεωρίας μεγέθυνσης και της νέας θεωρίας ανάπτυξης, που τονίζουν την σημασία του ανθρώπινου δυναμικού, της έρευνας και ανάπτυξης, της καινοτομίας, της γνώσης κτλ. Όλοι αυτοί οι παράγοντες και η ανάπτυξή τους στις λιγότερο αναπτυγμένες περιφέρειες τίθενται σε προτεραιότητα και χρηματοδοτούνται πολύ</a:t>
            </a:r>
          </a:p>
          <a:p>
            <a:endParaRPr lang="el-GR" dirty="0"/>
          </a:p>
          <a:p>
            <a:r>
              <a:rPr lang="el-GR" dirty="0"/>
              <a:t>Στο σημείο αυτό να γίνει </a:t>
            </a:r>
            <a:r>
              <a:rPr lang="el-GR" b="1" dirty="0"/>
              <a:t>Παρένθεση</a:t>
            </a:r>
            <a:r>
              <a:rPr lang="el-GR" dirty="0"/>
              <a:t> με αναφορά στην θεωρία της οικονομικής μεγέθυνσης</a:t>
            </a:r>
          </a:p>
        </p:txBody>
      </p:sp>
      <p:sp>
        <p:nvSpPr>
          <p:cNvPr id="4" name="Θέση ημερομηνίας 3">
            <a:extLst>
              <a:ext uri="{FF2B5EF4-FFF2-40B4-BE49-F238E27FC236}">
                <a16:creationId xmlns:a16="http://schemas.microsoft.com/office/drawing/2014/main" id="{A999F1F7-F0C7-4819-B5C1-1C4509050847}"/>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BC2E9397-40E3-4FBC-A2BA-902A9B1018FA}"/>
              </a:ext>
            </a:extLst>
          </p:cNvPr>
          <p:cNvSpPr>
            <a:spLocks noGrp="1"/>
          </p:cNvSpPr>
          <p:nvPr>
            <p:ph type="sldNum" sz="quarter" idx="12"/>
          </p:nvPr>
        </p:nvSpPr>
        <p:spPr/>
        <p:txBody>
          <a:bodyPr/>
          <a:lstStyle/>
          <a:p>
            <a:fld id="{0422F922-4DA1-4E02-8BB9-5948E49598FC}" type="slidenum">
              <a:rPr lang="el-GR" smtClean="0"/>
              <a:t>56</a:t>
            </a:fld>
            <a:endParaRPr lang="el-GR"/>
          </a:p>
        </p:txBody>
      </p:sp>
    </p:spTree>
    <p:extLst>
      <p:ext uri="{BB962C8B-B14F-4D97-AF65-F5344CB8AC3E}">
        <p14:creationId xmlns:p14="http://schemas.microsoft.com/office/powerpoint/2010/main" val="2907099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977721-9D48-4771-A3B4-2B6A866C8761}"/>
              </a:ext>
            </a:extLst>
          </p:cNvPr>
          <p:cNvSpPr>
            <a:spLocks noGrp="1"/>
          </p:cNvSpPr>
          <p:nvPr>
            <p:ph type="title"/>
          </p:nvPr>
        </p:nvSpPr>
        <p:spPr>
          <a:xfrm>
            <a:off x="-1" y="197828"/>
            <a:ext cx="11496583" cy="885248"/>
          </a:xfrm>
        </p:spPr>
        <p:txBody>
          <a:bodyPr>
            <a:normAutofit/>
          </a:bodyPr>
          <a:lstStyle/>
          <a:p>
            <a:pPr algn="ctr"/>
            <a:r>
              <a:rPr lang="el-GR" sz="2400" b="1" dirty="0"/>
              <a:t>Κατανομή χρηματοδοτικών προτεραιοτήτων των έργων συγχρηματοδοτήθηκαν από την Ε.Ε.  </a:t>
            </a:r>
            <a:br>
              <a:rPr lang="el-GR" sz="2400" b="1" dirty="0"/>
            </a:br>
            <a:r>
              <a:rPr lang="el-GR" sz="2400" b="1" dirty="0"/>
              <a:t>ανά περίοδο και τομέα, σε ποσά και ποσοστά</a:t>
            </a:r>
          </a:p>
        </p:txBody>
      </p:sp>
      <p:pic>
        <p:nvPicPr>
          <p:cNvPr id="5" name="Θέση περιεχομένου 4">
            <a:extLst>
              <a:ext uri="{FF2B5EF4-FFF2-40B4-BE49-F238E27FC236}">
                <a16:creationId xmlns:a16="http://schemas.microsoft.com/office/drawing/2014/main" id="{ACDB3816-E217-4A8A-A584-D6DA783C6A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35" y="1083076"/>
            <a:ext cx="11942251" cy="5202316"/>
          </a:xfrm>
        </p:spPr>
      </p:pic>
      <p:sp>
        <p:nvSpPr>
          <p:cNvPr id="3" name="Θέση ημερομηνίας 2">
            <a:extLst>
              <a:ext uri="{FF2B5EF4-FFF2-40B4-BE49-F238E27FC236}">
                <a16:creationId xmlns:a16="http://schemas.microsoft.com/office/drawing/2014/main" id="{C2B306DB-8214-47CF-AEEA-4A14DBB172D1}"/>
              </a:ext>
            </a:extLst>
          </p:cNvPr>
          <p:cNvSpPr>
            <a:spLocks noGrp="1"/>
          </p:cNvSpPr>
          <p:nvPr>
            <p:ph type="dt" sz="half" idx="10"/>
          </p:nvPr>
        </p:nvSpPr>
        <p:spPr/>
        <p:txBody>
          <a:bodyPr/>
          <a:lstStyle/>
          <a:p>
            <a:fld id="{9591B043-1B41-4371-806D-F53B707D4F5D}"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F0368BD2-DFE8-4E4E-B411-DCB8724C884B}"/>
              </a:ext>
            </a:extLst>
          </p:cNvPr>
          <p:cNvSpPr>
            <a:spLocks noGrp="1"/>
          </p:cNvSpPr>
          <p:nvPr>
            <p:ph type="sldNum" sz="quarter" idx="12"/>
          </p:nvPr>
        </p:nvSpPr>
        <p:spPr/>
        <p:txBody>
          <a:bodyPr/>
          <a:lstStyle/>
          <a:p>
            <a:fld id="{0422F922-4DA1-4E02-8BB9-5948E49598FC}" type="slidenum">
              <a:rPr lang="el-GR" smtClean="0"/>
              <a:t>57</a:t>
            </a:fld>
            <a:endParaRPr lang="el-GR"/>
          </a:p>
        </p:txBody>
      </p:sp>
    </p:spTree>
    <p:extLst>
      <p:ext uri="{BB962C8B-B14F-4D97-AF65-F5344CB8AC3E}">
        <p14:creationId xmlns:p14="http://schemas.microsoft.com/office/powerpoint/2010/main" val="107644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F9CD6E-54BE-4D43-9097-E9BDCE17EBB4}"/>
              </a:ext>
            </a:extLst>
          </p:cNvPr>
          <p:cNvSpPr>
            <a:spLocks noGrp="1"/>
          </p:cNvSpPr>
          <p:nvPr>
            <p:ph type="title"/>
          </p:nvPr>
        </p:nvSpPr>
        <p:spPr>
          <a:xfrm>
            <a:off x="7743588" y="4937493"/>
            <a:ext cx="3921672" cy="1257966"/>
          </a:xfrm>
        </p:spPr>
        <p:txBody>
          <a:bodyPr>
            <a:normAutofit fontScale="90000"/>
          </a:bodyPr>
          <a:lstStyle/>
          <a:p>
            <a:br>
              <a:rPr lang="el-GR" sz="3600" dirty="0"/>
            </a:br>
            <a:br>
              <a:rPr lang="el-GR" sz="3600" dirty="0"/>
            </a:br>
            <a:r>
              <a:rPr lang="el-GR" sz="3600" dirty="0"/>
              <a:t>Η χρηματοδότηση των ανθρώπινων πόρων είναι μια κύρια προτεραιότητα, συμβατή με τις σχεδιαζόμενες πολιτικές της Ε.Ε. για στήριξη του ανθρώπινου δυναμικού και ενδογενή μεγέθυνση</a:t>
            </a:r>
            <a:br>
              <a:rPr lang="el-GR" sz="3600" dirty="0"/>
            </a:br>
            <a:br>
              <a:rPr lang="el-GR" sz="3600" dirty="0"/>
            </a:br>
            <a:endParaRPr lang="el-GR" sz="3600" dirty="0"/>
          </a:p>
        </p:txBody>
      </p:sp>
      <p:pic>
        <p:nvPicPr>
          <p:cNvPr id="9" name="Θέση περιεχομένου 8">
            <a:extLst>
              <a:ext uri="{FF2B5EF4-FFF2-40B4-BE49-F238E27FC236}">
                <a16:creationId xmlns:a16="http://schemas.microsoft.com/office/drawing/2014/main" id="{D959E877-76D8-4A5A-AAA1-7BD4BF86D5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44" y="292963"/>
            <a:ext cx="7545044" cy="5638169"/>
          </a:xfrm>
        </p:spPr>
      </p:pic>
      <p:sp>
        <p:nvSpPr>
          <p:cNvPr id="3" name="Θέση ημερομηνίας 2">
            <a:extLst>
              <a:ext uri="{FF2B5EF4-FFF2-40B4-BE49-F238E27FC236}">
                <a16:creationId xmlns:a16="http://schemas.microsoft.com/office/drawing/2014/main" id="{281D6F8E-EE9A-4483-AB76-9CE8DC3B09AF}"/>
              </a:ext>
            </a:extLst>
          </p:cNvPr>
          <p:cNvSpPr>
            <a:spLocks noGrp="1"/>
          </p:cNvSpPr>
          <p:nvPr>
            <p:ph type="dt" sz="half" idx="10"/>
          </p:nvPr>
        </p:nvSpPr>
        <p:spPr/>
        <p:txBody>
          <a:bodyPr/>
          <a:lstStyle/>
          <a:p>
            <a:fld id="{3259DEC5-46E1-48A8-8D09-667656076710}"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88B9E16A-7CF4-491F-84B5-07226D4298F3}"/>
              </a:ext>
            </a:extLst>
          </p:cNvPr>
          <p:cNvSpPr>
            <a:spLocks noGrp="1"/>
          </p:cNvSpPr>
          <p:nvPr>
            <p:ph type="sldNum" sz="quarter" idx="12"/>
          </p:nvPr>
        </p:nvSpPr>
        <p:spPr/>
        <p:txBody>
          <a:bodyPr/>
          <a:lstStyle/>
          <a:p>
            <a:fld id="{0422F922-4DA1-4E02-8BB9-5948E49598FC}" type="slidenum">
              <a:rPr lang="el-GR" smtClean="0"/>
              <a:t>58</a:t>
            </a:fld>
            <a:endParaRPr lang="el-GR"/>
          </a:p>
        </p:txBody>
      </p:sp>
    </p:spTree>
    <p:extLst>
      <p:ext uri="{BB962C8B-B14F-4D97-AF65-F5344CB8AC3E}">
        <p14:creationId xmlns:p14="http://schemas.microsoft.com/office/powerpoint/2010/main" val="3311085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318620-88DC-4028-BC89-C3F592C56D12}"/>
              </a:ext>
            </a:extLst>
          </p:cNvPr>
          <p:cNvSpPr>
            <a:spLocks noGrp="1"/>
          </p:cNvSpPr>
          <p:nvPr>
            <p:ph type="title"/>
          </p:nvPr>
        </p:nvSpPr>
        <p:spPr>
          <a:xfrm>
            <a:off x="294197" y="286603"/>
            <a:ext cx="11807687" cy="1136680"/>
          </a:xfrm>
        </p:spPr>
        <p:txBody>
          <a:bodyPr>
            <a:normAutofit fontScale="90000"/>
          </a:bodyPr>
          <a:lstStyle/>
          <a:p>
            <a:r>
              <a:rPr lang="el-GR" sz="3600" dirty="0"/>
              <a:t>Χαμηλά επίπεδα ανεργίας διαχρονικά, μέχρι την κρίση και την εμφάνιση του </a:t>
            </a:r>
            <a:r>
              <a:rPr lang="en-US" sz="3600" dirty="0"/>
              <a:t>brain drain</a:t>
            </a:r>
            <a:r>
              <a:rPr lang="el-GR" sz="3600" dirty="0"/>
              <a:t>: εστίαση στην πολιτική πλήρους απασχόλησης</a:t>
            </a:r>
          </a:p>
        </p:txBody>
      </p:sp>
      <p:pic>
        <p:nvPicPr>
          <p:cNvPr id="5" name="Θέση περιεχομένου 4">
            <a:extLst>
              <a:ext uri="{FF2B5EF4-FFF2-40B4-BE49-F238E27FC236}">
                <a16:creationId xmlns:a16="http://schemas.microsoft.com/office/drawing/2014/main" id="{C801573D-5450-48ED-9C22-BC99362D7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279" y="1846263"/>
            <a:ext cx="8362880" cy="4022725"/>
          </a:xfrm>
        </p:spPr>
      </p:pic>
      <p:sp>
        <p:nvSpPr>
          <p:cNvPr id="3" name="Θέση ημερομηνίας 2">
            <a:extLst>
              <a:ext uri="{FF2B5EF4-FFF2-40B4-BE49-F238E27FC236}">
                <a16:creationId xmlns:a16="http://schemas.microsoft.com/office/drawing/2014/main" id="{592BC464-2B32-415F-8714-6FB4CF8D4BB1}"/>
              </a:ext>
            </a:extLst>
          </p:cNvPr>
          <p:cNvSpPr>
            <a:spLocks noGrp="1"/>
          </p:cNvSpPr>
          <p:nvPr>
            <p:ph type="dt" sz="half" idx="10"/>
          </p:nvPr>
        </p:nvSpPr>
        <p:spPr/>
        <p:txBody>
          <a:bodyPr/>
          <a:lstStyle/>
          <a:p>
            <a:fld id="{C6F8F0CE-B960-476E-8308-DD6B71BB45F7}"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1AE19A7A-2080-4438-A52D-91DE1744A5B9}"/>
              </a:ext>
            </a:extLst>
          </p:cNvPr>
          <p:cNvSpPr>
            <a:spLocks noGrp="1"/>
          </p:cNvSpPr>
          <p:nvPr>
            <p:ph type="sldNum" sz="quarter" idx="12"/>
          </p:nvPr>
        </p:nvSpPr>
        <p:spPr/>
        <p:txBody>
          <a:bodyPr/>
          <a:lstStyle/>
          <a:p>
            <a:fld id="{0422F922-4DA1-4E02-8BB9-5948E49598FC}" type="slidenum">
              <a:rPr lang="el-GR" smtClean="0"/>
              <a:t>59</a:t>
            </a:fld>
            <a:endParaRPr lang="el-GR"/>
          </a:p>
        </p:txBody>
      </p:sp>
    </p:spTree>
    <p:extLst>
      <p:ext uri="{BB962C8B-B14F-4D97-AF65-F5344CB8AC3E}">
        <p14:creationId xmlns:p14="http://schemas.microsoft.com/office/powerpoint/2010/main" val="23094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06E71C-C9B2-4550-BF23-70233C74F55A}"/>
              </a:ext>
            </a:extLst>
          </p:cNvPr>
          <p:cNvSpPr>
            <a:spLocks noGrp="1"/>
          </p:cNvSpPr>
          <p:nvPr>
            <p:ph type="title"/>
          </p:nvPr>
        </p:nvSpPr>
        <p:spPr>
          <a:xfrm>
            <a:off x="1097280" y="286603"/>
            <a:ext cx="10058400" cy="783245"/>
          </a:xfrm>
        </p:spPr>
        <p:txBody>
          <a:bodyPr/>
          <a:lstStyle/>
          <a:p>
            <a:r>
              <a:rPr lang="el-GR" dirty="0"/>
              <a:t>Το </a:t>
            </a:r>
            <a:r>
              <a:rPr lang="en-US" dirty="0"/>
              <a:t>brain drain (</a:t>
            </a:r>
            <a:r>
              <a:rPr lang="el-GR" dirty="0"/>
              <a:t>διαρροή εγκεφάλων)</a:t>
            </a:r>
          </a:p>
        </p:txBody>
      </p:sp>
      <p:sp>
        <p:nvSpPr>
          <p:cNvPr id="3" name="Θέση περιεχομένου 2">
            <a:extLst>
              <a:ext uri="{FF2B5EF4-FFF2-40B4-BE49-F238E27FC236}">
                <a16:creationId xmlns:a16="http://schemas.microsoft.com/office/drawing/2014/main" id="{62808347-817E-4DBF-B663-26FEEFE54FBD}"/>
              </a:ext>
            </a:extLst>
          </p:cNvPr>
          <p:cNvSpPr>
            <a:spLocks noGrp="1"/>
          </p:cNvSpPr>
          <p:nvPr>
            <p:ph idx="1"/>
          </p:nvPr>
        </p:nvSpPr>
        <p:spPr>
          <a:xfrm>
            <a:off x="57150" y="1747158"/>
            <a:ext cx="11870871" cy="4563836"/>
          </a:xfrm>
        </p:spPr>
        <p:txBody>
          <a:bodyPr/>
          <a:lstStyle/>
          <a:p>
            <a:r>
              <a:rPr lang="el-GR" dirty="0"/>
              <a:t>Μια από τις ισχυρότερες, αν όχι η πλέον ισχυρή και σύντομη χρονικά διαρροή εγκεφάλων (</a:t>
            </a:r>
            <a:r>
              <a:rPr lang="en-US" dirty="0"/>
              <a:t>brain drain</a:t>
            </a:r>
            <a:r>
              <a:rPr lang="el-GR" dirty="0"/>
              <a:t>) στην ευρωζώνη μέχρι σήμερα που αποτελεί:</a:t>
            </a:r>
          </a:p>
          <a:p>
            <a:r>
              <a:rPr lang="el-GR" b="1" i="1" dirty="0"/>
              <a:t>Δείκτη μακροοικονομικής ανισορροπίας</a:t>
            </a:r>
            <a:r>
              <a:rPr lang="el-GR" dirty="0"/>
              <a:t> και</a:t>
            </a:r>
          </a:p>
          <a:p>
            <a:r>
              <a:rPr lang="el-GR" b="1" i="1" dirty="0"/>
              <a:t>Αιτία τεχνητής μακροοικονομικής εξισορρόπησης</a:t>
            </a:r>
            <a:r>
              <a:rPr lang="el-GR" dirty="0"/>
              <a:t>, παρά την εθνική φύση της μέτρησης των μακροοικονομικών μεγεθών (γιατί π.χ. στην ανεργία δεν προστίθενται αυτοί οι «διαρρέοντες» στο εξωτερικό εργαζόμενοι) που παρεμποδίζει την κατανόηση της πραγματικής έκτασης του προβλήματος (και την απόσταση που χρειάζεται να </a:t>
            </a:r>
            <a:r>
              <a:rPr lang="el-GR" dirty="0" err="1"/>
              <a:t>διανυθεί</a:t>
            </a:r>
            <a:r>
              <a:rPr lang="el-GR" dirty="0"/>
              <a:t> για την επίλυσή του)</a:t>
            </a:r>
          </a:p>
          <a:p>
            <a:r>
              <a:rPr lang="el-GR" dirty="0"/>
              <a:t>Ταυτόχρονα: Ένα από τα </a:t>
            </a:r>
            <a:r>
              <a:rPr lang="el-GR" b="1" i="1" dirty="0"/>
              <a:t>κύρια κριτήρια-δείκτες</a:t>
            </a:r>
            <a:r>
              <a:rPr lang="el-GR" dirty="0"/>
              <a:t> για να θεωρηθεί ότι έχει ξεκινήσει και συνεχίζεται η διόρθωση της μακροοικονομικής ανισορροπίας </a:t>
            </a:r>
          </a:p>
          <a:p>
            <a:endParaRPr lang="el-GR" dirty="0"/>
          </a:p>
        </p:txBody>
      </p:sp>
      <p:sp>
        <p:nvSpPr>
          <p:cNvPr id="4" name="Θέση ημερομηνίας 3">
            <a:extLst>
              <a:ext uri="{FF2B5EF4-FFF2-40B4-BE49-F238E27FC236}">
                <a16:creationId xmlns:a16="http://schemas.microsoft.com/office/drawing/2014/main" id="{337285B7-1E9D-48A5-A379-D894F934CB69}"/>
              </a:ext>
            </a:extLst>
          </p:cNvPr>
          <p:cNvSpPr>
            <a:spLocks noGrp="1"/>
          </p:cNvSpPr>
          <p:nvPr>
            <p:ph type="dt" sz="half" idx="10"/>
          </p:nvPr>
        </p:nvSpPr>
        <p:spPr/>
        <p:txBody>
          <a:bodyPr/>
          <a:lstStyle/>
          <a:p>
            <a:fld id="{5FDA523C-810B-4E0A-A2FB-E5DE8DB0FFB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A24A1E4D-DE36-4D77-BABD-F2454E583F05}"/>
              </a:ext>
            </a:extLst>
          </p:cNvPr>
          <p:cNvSpPr>
            <a:spLocks noGrp="1"/>
          </p:cNvSpPr>
          <p:nvPr>
            <p:ph type="sldNum" sz="quarter" idx="12"/>
          </p:nvPr>
        </p:nvSpPr>
        <p:spPr/>
        <p:txBody>
          <a:bodyPr/>
          <a:lstStyle/>
          <a:p>
            <a:fld id="{0422F922-4DA1-4E02-8BB9-5948E49598FC}" type="slidenum">
              <a:rPr lang="el-GR" smtClean="0"/>
              <a:t>6</a:t>
            </a:fld>
            <a:endParaRPr lang="el-GR"/>
          </a:p>
        </p:txBody>
      </p:sp>
    </p:spTree>
    <p:extLst>
      <p:ext uri="{BB962C8B-B14F-4D97-AF65-F5344CB8AC3E}">
        <p14:creationId xmlns:p14="http://schemas.microsoft.com/office/powerpoint/2010/main" val="2092448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40D07E-C9FB-4BBE-A3F9-B626655C960C}"/>
              </a:ext>
            </a:extLst>
          </p:cNvPr>
          <p:cNvSpPr>
            <a:spLocks noGrp="1"/>
          </p:cNvSpPr>
          <p:nvPr>
            <p:ph type="title"/>
          </p:nvPr>
        </p:nvSpPr>
        <p:spPr>
          <a:xfrm>
            <a:off x="1097280" y="286604"/>
            <a:ext cx="10058400" cy="968440"/>
          </a:xfrm>
        </p:spPr>
        <p:txBody>
          <a:bodyPr/>
          <a:lstStyle/>
          <a:p>
            <a:r>
              <a:rPr lang="el-GR" dirty="0"/>
              <a:t>Ανάλυση δαπανών ως % του ΑΕΠ </a:t>
            </a:r>
          </a:p>
        </p:txBody>
      </p:sp>
      <p:sp>
        <p:nvSpPr>
          <p:cNvPr id="3" name="Θέση περιεχομένου 2">
            <a:extLst>
              <a:ext uri="{FF2B5EF4-FFF2-40B4-BE49-F238E27FC236}">
                <a16:creationId xmlns:a16="http://schemas.microsoft.com/office/drawing/2014/main" id="{BD17A313-631F-4A93-844F-ED70F493F79B}"/>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FB85DE31-CE3E-4F95-AEF2-19E11C2901A3}"/>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D6C9135F-3673-4056-952B-EBE63BAD8103}"/>
              </a:ext>
            </a:extLst>
          </p:cNvPr>
          <p:cNvSpPr>
            <a:spLocks noGrp="1"/>
          </p:cNvSpPr>
          <p:nvPr>
            <p:ph type="sldNum" sz="quarter" idx="12"/>
          </p:nvPr>
        </p:nvSpPr>
        <p:spPr/>
        <p:txBody>
          <a:bodyPr/>
          <a:lstStyle/>
          <a:p>
            <a:fld id="{0422F922-4DA1-4E02-8BB9-5948E49598FC}" type="slidenum">
              <a:rPr lang="el-GR" smtClean="0"/>
              <a:t>60</a:t>
            </a:fld>
            <a:endParaRPr lang="el-GR"/>
          </a:p>
        </p:txBody>
      </p:sp>
      <p:pic>
        <p:nvPicPr>
          <p:cNvPr id="7" name="Εικόνα 6">
            <a:extLst>
              <a:ext uri="{FF2B5EF4-FFF2-40B4-BE49-F238E27FC236}">
                <a16:creationId xmlns:a16="http://schemas.microsoft.com/office/drawing/2014/main" id="{8CCD3F90-CEB7-4F87-9965-10D52C4737C4}"/>
              </a:ext>
            </a:extLst>
          </p:cNvPr>
          <p:cNvPicPr>
            <a:picLocks noChangeAspect="1"/>
          </p:cNvPicPr>
          <p:nvPr/>
        </p:nvPicPr>
        <p:blipFill>
          <a:blip r:embed="rId2"/>
          <a:stretch>
            <a:fillRect/>
          </a:stretch>
        </p:blipFill>
        <p:spPr>
          <a:xfrm>
            <a:off x="141215" y="1429383"/>
            <a:ext cx="7626062" cy="4166315"/>
          </a:xfrm>
          <a:prstGeom prst="rect">
            <a:avLst/>
          </a:prstGeom>
        </p:spPr>
      </p:pic>
      <p:pic>
        <p:nvPicPr>
          <p:cNvPr id="9" name="Εικόνα 8">
            <a:extLst>
              <a:ext uri="{FF2B5EF4-FFF2-40B4-BE49-F238E27FC236}">
                <a16:creationId xmlns:a16="http://schemas.microsoft.com/office/drawing/2014/main" id="{3DA9D1CC-3B87-48B8-9AF4-60422A3F8D7E}"/>
              </a:ext>
            </a:extLst>
          </p:cNvPr>
          <p:cNvPicPr>
            <a:picLocks noChangeAspect="1"/>
          </p:cNvPicPr>
          <p:nvPr/>
        </p:nvPicPr>
        <p:blipFill>
          <a:blip r:embed="rId3"/>
          <a:stretch>
            <a:fillRect/>
          </a:stretch>
        </p:blipFill>
        <p:spPr>
          <a:xfrm>
            <a:off x="7578671" y="1500913"/>
            <a:ext cx="4533074" cy="3427547"/>
          </a:xfrm>
          <a:prstGeom prst="rect">
            <a:avLst/>
          </a:prstGeom>
        </p:spPr>
      </p:pic>
    </p:spTree>
    <p:extLst>
      <p:ext uri="{BB962C8B-B14F-4D97-AF65-F5344CB8AC3E}">
        <p14:creationId xmlns:p14="http://schemas.microsoft.com/office/powerpoint/2010/main" val="351355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D2E30A-79F2-471C-B15F-F9F1D31D879E}"/>
              </a:ext>
            </a:extLst>
          </p:cNvPr>
          <p:cNvSpPr>
            <a:spLocks noGrp="1"/>
          </p:cNvSpPr>
          <p:nvPr>
            <p:ph type="title"/>
          </p:nvPr>
        </p:nvSpPr>
        <p:spPr>
          <a:xfrm>
            <a:off x="461639" y="286603"/>
            <a:ext cx="11381173" cy="1450757"/>
          </a:xfrm>
        </p:spPr>
        <p:txBody>
          <a:bodyPr>
            <a:noAutofit/>
          </a:bodyPr>
          <a:lstStyle/>
          <a:p>
            <a:r>
              <a:rPr lang="el-GR" sz="3600" dirty="0"/>
              <a:t>Μεγάλο κομμάτι των επενδύσεων: Γεωργικές ενισχύσεις  Σημαντικό τμήμα προσανατολίζεται σε καθαρές χρηματικές ενισχύσεις </a:t>
            </a:r>
          </a:p>
        </p:txBody>
      </p:sp>
      <p:pic>
        <p:nvPicPr>
          <p:cNvPr id="5" name="Θέση περιεχομένου 4">
            <a:extLst>
              <a:ext uri="{FF2B5EF4-FFF2-40B4-BE49-F238E27FC236}">
                <a16:creationId xmlns:a16="http://schemas.microsoft.com/office/drawing/2014/main" id="{419609B5-78C5-460A-A0F3-393DF831AF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3315" y="1906014"/>
            <a:ext cx="6281522" cy="2825783"/>
          </a:xfrm>
        </p:spPr>
      </p:pic>
      <p:pic>
        <p:nvPicPr>
          <p:cNvPr id="9" name="Εικόνα 8">
            <a:extLst>
              <a:ext uri="{FF2B5EF4-FFF2-40B4-BE49-F238E27FC236}">
                <a16:creationId xmlns:a16="http://schemas.microsoft.com/office/drawing/2014/main" id="{C01CDD04-C3F9-48CE-A6D2-7470040F7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1" y="1812022"/>
            <a:ext cx="6281522" cy="4462943"/>
          </a:xfrm>
          <a:prstGeom prst="rect">
            <a:avLst/>
          </a:prstGeom>
        </p:spPr>
      </p:pic>
      <p:sp>
        <p:nvSpPr>
          <p:cNvPr id="10" name="TextBox 9">
            <a:extLst>
              <a:ext uri="{FF2B5EF4-FFF2-40B4-BE49-F238E27FC236}">
                <a16:creationId xmlns:a16="http://schemas.microsoft.com/office/drawing/2014/main" id="{D5EA4B5F-D95F-4631-9BC7-9689B284D1ED}"/>
              </a:ext>
            </a:extLst>
          </p:cNvPr>
          <p:cNvSpPr txBox="1"/>
          <p:nvPr/>
        </p:nvSpPr>
        <p:spPr>
          <a:xfrm>
            <a:off x="6400801" y="4731797"/>
            <a:ext cx="4793941" cy="646331"/>
          </a:xfrm>
          <a:prstGeom prst="rect">
            <a:avLst/>
          </a:prstGeom>
          <a:noFill/>
        </p:spPr>
        <p:txBody>
          <a:bodyPr wrap="square" rtlCol="0">
            <a:spAutoFit/>
          </a:bodyPr>
          <a:lstStyle/>
          <a:p>
            <a:r>
              <a:rPr lang="el-GR" dirty="0"/>
              <a:t>Μέχρι το 1999 μεγάλο κομμάτι των ενισχύσεων στην Ελλάδα διοχετεύονται στη Γεωργία</a:t>
            </a:r>
          </a:p>
        </p:txBody>
      </p:sp>
      <p:sp>
        <p:nvSpPr>
          <p:cNvPr id="3" name="Θέση ημερομηνίας 2">
            <a:extLst>
              <a:ext uri="{FF2B5EF4-FFF2-40B4-BE49-F238E27FC236}">
                <a16:creationId xmlns:a16="http://schemas.microsoft.com/office/drawing/2014/main" id="{41F1FEC2-ABC5-4666-80F6-37F221888DCB}"/>
              </a:ext>
            </a:extLst>
          </p:cNvPr>
          <p:cNvSpPr>
            <a:spLocks noGrp="1"/>
          </p:cNvSpPr>
          <p:nvPr>
            <p:ph type="dt" sz="half" idx="10"/>
          </p:nvPr>
        </p:nvSpPr>
        <p:spPr/>
        <p:txBody>
          <a:bodyPr/>
          <a:lstStyle/>
          <a:p>
            <a:fld id="{34ECF199-EF22-4DDA-BF31-C5735A9B75B8}"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CFCDDDE6-B6DE-4909-B9ED-2F5137504034}"/>
              </a:ext>
            </a:extLst>
          </p:cNvPr>
          <p:cNvSpPr>
            <a:spLocks noGrp="1"/>
          </p:cNvSpPr>
          <p:nvPr>
            <p:ph type="sldNum" sz="quarter" idx="12"/>
          </p:nvPr>
        </p:nvSpPr>
        <p:spPr/>
        <p:txBody>
          <a:bodyPr/>
          <a:lstStyle/>
          <a:p>
            <a:fld id="{0422F922-4DA1-4E02-8BB9-5948E49598FC}" type="slidenum">
              <a:rPr lang="el-GR" smtClean="0"/>
              <a:t>61</a:t>
            </a:fld>
            <a:endParaRPr lang="el-GR"/>
          </a:p>
        </p:txBody>
      </p:sp>
    </p:spTree>
    <p:extLst>
      <p:ext uri="{BB962C8B-B14F-4D97-AF65-F5344CB8AC3E}">
        <p14:creationId xmlns:p14="http://schemas.microsoft.com/office/powerpoint/2010/main" val="2354307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6ED751-DF20-47E9-8926-A6C71E50A28A}"/>
              </a:ext>
            </a:extLst>
          </p:cNvPr>
          <p:cNvSpPr>
            <a:spLocks noGrp="1"/>
          </p:cNvSpPr>
          <p:nvPr>
            <p:ph type="title"/>
          </p:nvPr>
        </p:nvSpPr>
        <p:spPr>
          <a:xfrm>
            <a:off x="300065" y="544055"/>
            <a:ext cx="11763304" cy="1222601"/>
          </a:xfrm>
        </p:spPr>
        <p:txBody>
          <a:bodyPr>
            <a:normAutofit fontScale="90000"/>
          </a:bodyPr>
          <a:lstStyle/>
          <a:p>
            <a:r>
              <a:rPr lang="el-GR" dirty="0"/>
              <a:t>Πως κατανέμεται η δαπάνη των Πολιτικών Συνοχής στις προγραμματικές περιόδους στις χώρες Συνοχής και την Ελλάδα</a:t>
            </a:r>
          </a:p>
        </p:txBody>
      </p:sp>
      <p:pic>
        <p:nvPicPr>
          <p:cNvPr id="5" name="Θέση περιεχομένου 4">
            <a:extLst>
              <a:ext uri="{FF2B5EF4-FFF2-40B4-BE49-F238E27FC236}">
                <a16:creationId xmlns:a16="http://schemas.microsoft.com/office/drawing/2014/main" id="{82696FE0-1CE7-4CF8-BE1A-6EB07B53BE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259" y="1881772"/>
            <a:ext cx="5133417" cy="4022725"/>
          </a:xfrm>
        </p:spPr>
      </p:pic>
      <p:sp>
        <p:nvSpPr>
          <p:cNvPr id="3" name="Θέση ημερομηνίας 2">
            <a:extLst>
              <a:ext uri="{FF2B5EF4-FFF2-40B4-BE49-F238E27FC236}">
                <a16:creationId xmlns:a16="http://schemas.microsoft.com/office/drawing/2014/main" id="{45590B1D-E7E8-4FB4-ADD8-AD78D73C1A36}"/>
              </a:ext>
            </a:extLst>
          </p:cNvPr>
          <p:cNvSpPr>
            <a:spLocks noGrp="1"/>
          </p:cNvSpPr>
          <p:nvPr>
            <p:ph type="dt" sz="half" idx="10"/>
          </p:nvPr>
        </p:nvSpPr>
        <p:spPr/>
        <p:txBody>
          <a:bodyPr/>
          <a:lstStyle/>
          <a:p>
            <a:fld id="{6E7636B7-B241-4A63-A664-5A0671B7DDA8}" type="datetime1">
              <a:rPr lang="el-GR" smtClean="0"/>
              <a:t>9/5/2022</a:t>
            </a:fld>
            <a:endParaRPr lang="el-GR"/>
          </a:p>
        </p:txBody>
      </p:sp>
      <p:sp>
        <p:nvSpPr>
          <p:cNvPr id="4" name="Θέση αριθμού διαφάνειας 3">
            <a:extLst>
              <a:ext uri="{FF2B5EF4-FFF2-40B4-BE49-F238E27FC236}">
                <a16:creationId xmlns:a16="http://schemas.microsoft.com/office/drawing/2014/main" id="{ACC34840-6DD2-4B88-A3D8-B67741B8FF40}"/>
              </a:ext>
            </a:extLst>
          </p:cNvPr>
          <p:cNvSpPr>
            <a:spLocks noGrp="1"/>
          </p:cNvSpPr>
          <p:nvPr>
            <p:ph type="sldNum" sz="quarter" idx="12"/>
          </p:nvPr>
        </p:nvSpPr>
        <p:spPr/>
        <p:txBody>
          <a:bodyPr/>
          <a:lstStyle/>
          <a:p>
            <a:fld id="{0422F922-4DA1-4E02-8BB9-5948E49598FC}" type="slidenum">
              <a:rPr lang="el-GR" smtClean="0"/>
              <a:t>62</a:t>
            </a:fld>
            <a:endParaRPr lang="el-GR"/>
          </a:p>
        </p:txBody>
      </p:sp>
      <p:pic>
        <p:nvPicPr>
          <p:cNvPr id="8" name="Εικόνα 7">
            <a:extLst>
              <a:ext uri="{FF2B5EF4-FFF2-40B4-BE49-F238E27FC236}">
                <a16:creationId xmlns:a16="http://schemas.microsoft.com/office/drawing/2014/main" id="{4DC20DFC-3A67-443D-A4CC-6E1F499D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933" y="2120170"/>
            <a:ext cx="6146109" cy="2693239"/>
          </a:xfrm>
          <a:prstGeom prst="rect">
            <a:avLst/>
          </a:prstGeom>
        </p:spPr>
      </p:pic>
    </p:spTree>
    <p:extLst>
      <p:ext uri="{BB962C8B-B14F-4D97-AF65-F5344CB8AC3E}">
        <p14:creationId xmlns:p14="http://schemas.microsoft.com/office/powerpoint/2010/main" val="4149807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8426CB-2537-4401-8130-725E35DD69B0}"/>
              </a:ext>
            </a:extLst>
          </p:cNvPr>
          <p:cNvSpPr>
            <a:spLocks noGrp="1"/>
          </p:cNvSpPr>
          <p:nvPr>
            <p:ph type="title"/>
          </p:nvPr>
        </p:nvSpPr>
        <p:spPr>
          <a:xfrm>
            <a:off x="1097280" y="286604"/>
            <a:ext cx="10058400" cy="906766"/>
          </a:xfrm>
        </p:spPr>
        <p:txBody>
          <a:bodyPr>
            <a:normAutofit fontScale="90000"/>
          </a:bodyPr>
          <a:lstStyle/>
          <a:p>
            <a:r>
              <a:rPr lang="el-GR" dirty="0"/>
              <a:t>Δείτε τη διαφορά προτεραιοτήτων που τίθεται σε Ελλάδα και Ανατολική Γερμανία</a:t>
            </a:r>
          </a:p>
        </p:txBody>
      </p:sp>
      <p:sp>
        <p:nvSpPr>
          <p:cNvPr id="3" name="Θέση περιεχομένου 2">
            <a:extLst>
              <a:ext uri="{FF2B5EF4-FFF2-40B4-BE49-F238E27FC236}">
                <a16:creationId xmlns:a16="http://schemas.microsoft.com/office/drawing/2014/main" id="{32C27A35-6D6E-43FA-BC66-E51AA1492E23}"/>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8FCBBFE0-2687-4980-9564-90C16D57E234}"/>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D6E743B0-B162-4236-A3AE-4A3B2232B64E}"/>
              </a:ext>
            </a:extLst>
          </p:cNvPr>
          <p:cNvSpPr>
            <a:spLocks noGrp="1"/>
          </p:cNvSpPr>
          <p:nvPr>
            <p:ph type="sldNum" sz="quarter" idx="12"/>
          </p:nvPr>
        </p:nvSpPr>
        <p:spPr/>
        <p:txBody>
          <a:bodyPr/>
          <a:lstStyle/>
          <a:p>
            <a:fld id="{0422F922-4DA1-4E02-8BB9-5948E49598FC}" type="slidenum">
              <a:rPr lang="el-GR" smtClean="0"/>
              <a:t>63</a:t>
            </a:fld>
            <a:endParaRPr lang="el-GR"/>
          </a:p>
        </p:txBody>
      </p:sp>
      <p:pic>
        <p:nvPicPr>
          <p:cNvPr id="7" name="Εικόνα 6">
            <a:extLst>
              <a:ext uri="{FF2B5EF4-FFF2-40B4-BE49-F238E27FC236}">
                <a16:creationId xmlns:a16="http://schemas.microsoft.com/office/drawing/2014/main" id="{03E82683-970D-483C-9D0E-F8CC0F0A9B99}"/>
              </a:ext>
            </a:extLst>
          </p:cNvPr>
          <p:cNvPicPr>
            <a:picLocks noChangeAspect="1"/>
          </p:cNvPicPr>
          <p:nvPr/>
        </p:nvPicPr>
        <p:blipFill>
          <a:blip r:embed="rId2"/>
          <a:stretch>
            <a:fillRect/>
          </a:stretch>
        </p:blipFill>
        <p:spPr>
          <a:xfrm>
            <a:off x="854298" y="1394138"/>
            <a:ext cx="10483403" cy="4069724"/>
          </a:xfrm>
          <a:prstGeom prst="rect">
            <a:avLst/>
          </a:prstGeom>
        </p:spPr>
      </p:pic>
    </p:spTree>
    <p:extLst>
      <p:ext uri="{BB962C8B-B14F-4D97-AF65-F5344CB8AC3E}">
        <p14:creationId xmlns:p14="http://schemas.microsoft.com/office/powerpoint/2010/main" val="2709681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25D212-B994-4001-8518-51B24754F44A}"/>
              </a:ext>
            </a:extLst>
          </p:cNvPr>
          <p:cNvSpPr>
            <a:spLocks noGrp="1"/>
          </p:cNvSpPr>
          <p:nvPr>
            <p:ph type="title"/>
          </p:nvPr>
        </p:nvSpPr>
        <p:spPr/>
        <p:txBody>
          <a:bodyPr/>
          <a:lstStyle/>
          <a:p>
            <a:r>
              <a:rPr lang="el-GR" dirty="0"/>
              <a:t>Εφαρμογή της πολιτικής για την ανάπτυξη του Ελληνικού κράτους</a:t>
            </a:r>
          </a:p>
        </p:txBody>
      </p:sp>
      <p:sp>
        <p:nvSpPr>
          <p:cNvPr id="3" name="Θέση περιεχομένου 2">
            <a:extLst>
              <a:ext uri="{FF2B5EF4-FFF2-40B4-BE49-F238E27FC236}">
                <a16:creationId xmlns:a16="http://schemas.microsoft.com/office/drawing/2014/main" id="{8BDF13FD-5694-429E-AC77-34362DD8B576}"/>
              </a:ext>
            </a:extLst>
          </p:cNvPr>
          <p:cNvSpPr>
            <a:spLocks noGrp="1"/>
          </p:cNvSpPr>
          <p:nvPr>
            <p:ph idx="1"/>
          </p:nvPr>
        </p:nvSpPr>
        <p:spPr/>
        <p:txBody>
          <a:bodyPr/>
          <a:lstStyle/>
          <a:p>
            <a:r>
              <a:rPr lang="el-GR" dirty="0"/>
              <a:t>Για το σχεδιασμό της πολιτικής και τη διάθεση πόρων δείτε πίνακες 3.5-3.16 του βιβλίου</a:t>
            </a:r>
          </a:p>
          <a:p>
            <a:r>
              <a:rPr lang="el-GR" dirty="0"/>
              <a:t>Δείτε ένα πιο πρόσφατο παράδειγμα στο </a:t>
            </a:r>
            <a:r>
              <a:rPr lang="en-US" dirty="0">
                <a:hlinkClick r:id="rId2"/>
              </a:rPr>
              <a:t>https://anaptyxi.gov.gr/el-gr/</a:t>
            </a:r>
            <a:r>
              <a:rPr lang="el-GR" dirty="0"/>
              <a:t> </a:t>
            </a:r>
          </a:p>
          <a:p>
            <a:r>
              <a:rPr lang="el-GR" dirty="0"/>
              <a:t>Όπου παρουσιάζεται το ΕΣΠΑ 2014-2020, τα εγκεκριμένε έργα σε ολόκληρη τη χώρα, οι θεματικοί στόχοι (των οποίων γίνεται ανάλυση) και η διαχρονική απορρόφηση των κονδυλίων</a:t>
            </a:r>
          </a:p>
          <a:p>
            <a:endParaRPr lang="el-GR" dirty="0"/>
          </a:p>
          <a:p>
            <a:r>
              <a:rPr lang="el-GR" dirty="0"/>
              <a:t>Για αποτελέσματα των αξιολογήσεων δείτε πίνακας 3.23 του βιβλίου</a:t>
            </a:r>
          </a:p>
        </p:txBody>
      </p:sp>
      <p:sp>
        <p:nvSpPr>
          <p:cNvPr id="4" name="Θέση ημερομηνίας 3">
            <a:extLst>
              <a:ext uri="{FF2B5EF4-FFF2-40B4-BE49-F238E27FC236}">
                <a16:creationId xmlns:a16="http://schemas.microsoft.com/office/drawing/2014/main" id="{B6DF5F37-80C0-4678-819B-6E5AFAB7A404}"/>
              </a:ext>
            </a:extLst>
          </p:cNvPr>
          <p:cNvSpPr>
            <a:spLocks noGrp="1"/>
          </p:cNvSpPr>
          <p:nvPr>
            <p:ph type="dt" sz="half" idx="10"/>
          </p:nvPr>
        </p:nvSpPr>
        <p:spPr/>
        <p:txBody>
          <a:bodyPr/>
          <a:lstStyle/>
          <a:p>
            <a:fld id="{DFF5963D-CEF0-420E-91C3-F7F72B9714F1}"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431F3BEA-A229-4775-B515-5FA92573CFBD}"/>
              </a:ext>
            </a:extLst>
          </p:cNvPr>
          <p:cNvSpPr>
            <a:spLocks noGrp="1"/>
          </p:cNvSpPr>
          <p:nvPr>
            <p:ph type="sldNum" sz="quarter" idx="12"/>
          </p:nvPr>
        </p:nvSpPr>
        <p:spPr/>
        <p:txBody>
          <a:bodyPr/>
          <a:lstStyle/>
          <a:p>
            <a:fld id="{0422F922-4DA1-4E02-8BB9-5948E49598FC}" type="slidenum">
              <a:rPr lang="el-GR" smtClean="0"/>
              <a:t>64</a:t>
            </a:fld>
            <a:endParaRPr lang="el-GR"/>
          </a:p>
        </p:txBody>
      </p:sp>
    </p:spTree>
    <p:extLst>
      <p:ext uri="{BB962C8B-B14F-4D97-AF65-F5344CB8AC3E}">
        <p14:creationId xmlns:p14="http://schemas.microsoft.com/office/powerpoint/2010/main" val="328123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8AD743-1139-4364-9DEB-2F32B528BB91}"/>
              </a:ext>
            </a:extLst>
          </p:cNvPr>
          <p:cNvSpPr>
            <a:spLocks noGrp="1"/>
          </p:cNvSpPr>
          <p:nvPr>
            <p:ph type="title"/>
          </p:nvPr>
        </p:nvSpPr>
        <p:spPr>
          <a:xfrm>
            <a:off x="237124" y="502624"/>
            <a:ext cx="11778712" cy="581302"/>
          </a:xfrm>
        </p:spPr>
        <p:txBody>
          <a:bodyPr>
            <a:noAutofit/>
          </a:bodyPr>
          <a:lstStyle/>
          <a:p>
            <a:r>
              <a:rPr lang="el-GR" sz="2800" b="1" dirty="0"/>
              <a:t>Ετήσια μέση δαπάνη, κατανομή ανά κατηγορία και κλάδο ενίσχυσης, 2000-6 και 2017-13</a:t>
            </a:r>
          </a:p>
        </p:txBody>
      </p:sp>
      <p:sp>
        <p:nvSpPr>
          <p:cNvPr id="3" name="Θέση περιεχομένου 2">
            <a:extLst>
              <a:ext uri="{FF2B5EF4-FFF2-40B4-BE49-F238E27FC236}">
                <a16:creationId xmlns:a16="http://schemas.microsoft.com/office/drawing/2014/main" id="{DDDB715F-677B-4F1B-B8D6-F3DBE4BA977B}"/>
              </a:ext>
            </a:extLst>
          </p:cNvPr>
          <p:cNvSpPr>
            <a:spLocks noGrp="1"/>
          </p:cNvSpPr>
          <p:nvPr>
            <p:ph idx="1"/>
          </p:nvPr>
        </p:nvSpPr>
        <p:spPr>
          <a:xfrm>
            <a:off x="9956112" y="1339647"/>
            <a:ext cx="2115519" cy="4758935"/>
          </a:xfrm>
        </p:spPr>
        <p:txBody>
          <a:bodyPr>
            <a:normAutofit fontScale="85000" lnSpcReduction="20000"/>
          </a:bodyPr>
          <a:lstStyle/>
          <a:p>
            <a:r>
              <a:rPr lang="el-GR" dirty="0"/>
              <a:t>Περιορισμένη η σημασία που δίνεται στις παραγωγή και την αναβάθμιση του παραγωγικού περιβάλλοντος.</a:t>
            </a:r>
          </a:p>
          <a:p>
            <a:r>
              <a:rPr lang="el-GR" b="1" i="1" dirty="0"/>
              <a:t>Σημείωση: </a:t>
            </a:r>
            <a:r>
              <a:rPr lang="el-GR" dirty="0"/>
              <a:t>Πίσω από τη βελτίωση των υποδομών κρύβεται ο κλάδος των μηχανικών και ένα σημαντικό κομμάτι της παραγωγής. Ωστόσο αυτό δεν είναι εξαγώγιμο</a:t>
            </a:r>
          </a:p>
          <a:p>
            <a:r>
              <a:rPr lang="el-GR" dirty="0"/>
              <a:t>Η συσπείρωση επιχειρηματικών και επαγγελματικών συμφερόντων  πίσω από τις κατασκευές και τα έργα υποδομών ως αιτία για την κατανομή δαπανών</a:t>
            </a:r>
          </a:p>
        </p:txBody>
      </p:sp>
      <p:sp>
        <p:nvSpPr>
          <p:cNvPr id="4" name="Θέση ημερομηνίας 3">
            <a:extLst>
              <a:ext uri="{FF2B5EF4-FFF2-40B4-BE49-F238E27FC236}">
                <a16:creationId xmlns:a16="http://schemas.microsoft.com/office/drawing/2014/main" id="{90216F8C-EBC6-4F89-9083-D3BDD25C5E69}"/>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DCF99776-7B7F-40EC-A5A3-3B19F1DFE570}"/>
              </a:ext>
            </a:extLst>
          </p:cNvPr>
          <p:cNvSpPr>
            <a:spLocks noGrp="1"/>
          </p:cNvSpPr>
          <p:nvPr>
            <p:ph type="sldNum" sz="quarter" idx="12"/>
          </p:nvPr>
        </p:nvSpPr>
        <p:spPr/>
        <p:txBody>
          <a:bodyPr/>
          <a:lstStyle/>
          <a:p>
            <a:fld id="{0422F922-4DA1-4E02-8BB9-5948E49598FC}" type="slidenum">
              <a:rPr lang="el-GR" smtClean="0"/>
              <a:t>65</a:t>
            </a:fld>
            <a:endParaRPr lang="el-GR"/>
          </a:p>
        </p:txBody>
      </p:sp>
      <p:pic>
        <p:nvPicPr>
          <p:cNvPr id="7" name="Εικόνα 6">
            <a:extLst>
              <a:ext uri="{FF2B5EF4-FFF2-40B4-BE49-F238E27FC236}">
                <a16:creationId xmlns:a16="http://schemas.microsoft.com/office/drawing/2014/main" id="{29C205E3-206D-49D4-A097-3D09BDD43E1C}"/>
              </a:ext>
            </a:extLst>
          </p:cNvPr>
          <p:cNvPicPr>
            <a:picLocks noChangeAspect="1"/>
          </p:cNvPicPr>
          <p:nvPr/>
        </p:nvPicPr>
        <p:blipFill>
          <a:blip r:embed="rId2"/>
          <a:stretch>
            <a:fillRect/>
          </a:stretch>
        </p:blipFill>
        <p:spPr>
          <a:xfrm>
            <a:off x="333214" y="1083926"/>
            <a:ext cx="9678692" cy="5261020"/>
          </a:xfrm>
          <a:prstGeom prst="rect">
            <a:avLst/>
          </a:prstGeom>
        </p:spPr>
      </p:pic>
    </p:spTree>
    <p:extLst>
      <p:ext uri="{BB962C8B-B14F-4D97-AF65-F5344CB8AC3E}">
        <p14:creationId xmlns:p14="http://schemas.microsoft.com/office/powerpoint/2010/main" val="3025072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69949A-AC05-4D06-9B89-098ECCE8520D}"/>
              </a:ext>
            </a:extLst>
          </p:cNvPr>
          <p:cNvSpPr>
            <a:spLocks noGrp="1"/>
          </p:cNvSpPr>
          <p:nvPr>
            <p:ph type="title"/>
          </p:nvPr>
        </p:nvSpPr>
        <p:spPr>
          <a:xfrm>
            <a:off x="5593080" y="269965"/>
            <a:ext cx="5905500" cy="1059180"/>
          </a:xfrm>
        </p:spPr>
        <p:txBody>
          <a:bodyPr>
            <a:normAutofit fontScale="90000"/>
          </a:bodyPr>
          <a:lstStyle/>
          <a:p>
            <a:r>
              <a:rPr lang="el-GR" sz="3600" dirty="0"/>
              <a:t>Μεγάλη υστέρηση/πρόβλημα </a:t>
            </a:r>
            <a:br>
              <a:rPr lang="el-GR" sz="3600" dirty="0"/>
            </a:br>
            <a:r>
              <a:rPr lang="el-GR" sz="3600" dirty="0"/>
              <a:t>στην απορρόφηση των κονδυλίων</a:t>
            </a:r>
          </a:p>
        </p:txBody>
      </p:sp>
      <p:pic>
        <p:nvPicPr>
          <p:cNvPr id="5" name="Θέση περιεχομένου 4">
            <a:extLst>
              <a:ext uri="{FF2B5EF4-FFF2-40B4-BE49-F238E27FC236}">
                <a16:creationId xmlns:a16="http://schemas.microsoft.com/office/drawing/2014/main" id="{A8E4DE0A-6B9E-4F5D-BE6D-4193267B2B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 y="899160"/>
            <a:ext cx="5102003" cy="5274629"/>
          </a:xfrm>
        </p:spPr>
      </p:pic>
      <p:sp>
        <p:nvSpPr>
          <p:cNvPr id="6" name="TextBox 5">
            <a:extLst>
              <a:ext uri="{FF2B5EF4-FFF2-40B4-BE49-F238E27FC236}">
                <a16:creationId xmlns:a16="http://schemas.microsoft.com/office/drawing/2014/main" id="{CC3EA8C5-006A-4967-A59C-F7D924CF15C3}"/>
              </a:ext>
            </a:extLst>
          </p:cNvPr>
          <p:cNvSpPr txBox="1"/>
          <p:nvPr/>
        </p:nvSpPr>
        <p:spPr>
          <a:xfrm>
            <a:off x="5391563" y="1792472"/>
            <a:ext cx="6642594" cy="4524315"/>
          </a:xfrm>
          <a:prstGeom prst="rect">
            <a:avLst/>
          </a:prstGeom>
          <a:noFill/>
        </p:spPr>
        <p:txBody>
          <a:bodyPr wrap="square" rtlCol="0">
            <a:spAutoFit/>
          </a:bodyPr>
          <a:lstStyle/>
          <a:p>
            <a:pPr marL="285750" indent="-285750">
              <a:buFont typeface="Arial" panose="020B0604020202020204" pitchFamily="34" charset="0"/>
              <a:buChar char="•"/>
            </a:pPr>
            <a:r>
              <a:rPr lang="el-GR" dirty="0"/>
              <a:t>Σε όλα τα εκτελούμενα προγράμματα για την περίοδο 2000-2006, μέχρι το Σεπτέμβριο του, η χώρα μας δεν είχε απορροφήσει ούτε το 50% των διατιθέμενων πόρων</a:t>
            </a:r>
          </a:p>
          <a:p>
            <a:endParaRPr lang="el-GR" dirty="0"/>
          </a:p>
          <a:p>
            <a:pPr marL="285750" indent="-285750">
              <a:buFont typeface="Arial" panose="020B0604020202020204" pitchFamily="34" charset="0"/>
              <a:buChar char="•"/>
            </a:pPr>
            <a:r>
              <a:rPr lang="el-GR" dirty="0"/>
              <a:t>Το παράδειγμα είναι </a:t>
            </a:r>
            <a:r>
              <a:rPr lang="el-GR" b="1" i="1" dirty="0"/>
              <a:t>ενδεικτικό</a:t>
            </a:r>
            <a:r>
              <a:rPr lang="el-GR" dirty="0"/>
              <a:t> </a:t>
            </a:r>
          </a:p>
          <a:p>
            <a:endParaRPr lang="el-GR" dirty="0"/>
          </a:p>
          <a:p>
            <a:pPr marL="285750" indent="-285750">
              <a:buFont typeface="Arial" panose="020B0604020202020204" pitchFamily="34" charset="0"/>
              <a:buChar char="•"/>
            </a:pPr>
            <a:r>
              <a:rPr lang="el-GR" dirty="0"/>
              <a:t>Επίσης, δεν έχει μελετηθεί σε ποια έτη καταγράφεται η εθνική (δημόσια) συμμετοχή/δαπάνη</a:t>
            </a:r>
          </a:p>
          <a:p>
            <a:endParaRPr lang="el-GR" dirty="0"/>
          </a:p>
          <a:p>
            <a:pPr marL="285750" indent="-285750">
              <a:buFont typeface="Arial" panose="020B0604020202020204" pitchFamily="34" charset="0"/>
              <a:buChar char="•"/>
            </a:pPr>
            <a:r>
              <a:rPr lang="el-GR" dirty="0"/>
              <a:t>Το πρόβλημα συνδέεται με τις διαρκείς αλλαγές που χρειάζεται να γίνουν σε φορείς και θεσμούς που θα υλοποιήσουν τα έργα και στην ανάγκη εξοικείωσης με τις νέες πολιτικές που εισάγονται</a:t>
            </a:r>
          </a:p>
          <a:p>
            <a:endParaRPr lang="el-GR" dirty="0"/>
          </a:p>
          <a:p>
            <a:pPr marL="285750" indent="-285750">
              <a:buFont typeface="Arial" panose="020B0604020202020204" pitchFamily="34" charset="0"/>
              <a:buChar char="•"/>
            </a:pPr>
            <a:r>
              <a:rPr lang="el-GR" dirty="0"/>
              <a:t>Δείτε πόσο χαμηλά βρίσκεται το πρόγραμμα για την Ανταγωνιστικότητα, την περίοδο που ήταν απολύτως αναγκαίο να έχει σχεδόν ολοκληρωθεί (λόγω της ένταξης στην ΟΝΕ)</a:t>
            </a:r>
          </a:p>
        </p:txBody>
      </p:sp>
      <p:sp>
        <p:nvSpPr>
          <p:cNvPr id="7" name="Θέση ημερομηνίας 6">
            <a:extLst>
              <a:ext uri="{FF2B5EF4-FFF2-40B4-BE49-F238E27FC236}">
                <a16:creationId xmlns:a16="http://schemas.microsoft.com/office/drawing/2014/main" id="{833DDA19-0C25-45CD-BEE3-31163506D809}"/>
              </a:ext>
            </a:extLst>
          </p:cNvPr>
          <p:cNvSpPr>
            <a:spLocks noGrp="1"/>
          </p:cNvSpPr>
          <p:nvPr>
            <p:ph type="dt" sz="half" idx="10"/>
          </p:nvPr>
        </p:nvSpPr>
        <p:spPr/>
        <p:txBody>
          <a:bodyPr/>
          <a:lstStyle/>
          <a:p>
            <a:fld id="{F7E7487C-3061-4A16-9B67-EF122C1FAC5B}"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2034E3CB-6985-46DA-8438-B3D4CFA74403}"/>
              </a:ext>
            </a:extLst>
          </p:cNvPr>
          <p:cNvSpPr>
            <a:spLocks noGrp="1"/>
          </p:cNvSpPr>
          <p:nvPr>
            <p:ph type="sldNum" sz="quarter" idx="12"/>
          </p:nvPr>
        </p:nvSpPr>
        <p:spPr/>
        <p:txBody>
          <a:bodyPr/>
          <a:lstStyle/>
          <a:p>
            <a:fld id="{0422F922-4DA1-4E02-8BB9-5948E49598FC}" type="slidenum">
              <a:rPr lang="el-GR" smtClean="0"/>
              <a:t>66</a:t>
            </a:fld>
            <a:endParaRPr lang="el-GR"/>
          </a:p>
        </p:txBody>
      </p:sp>
    </p:spTree>
    <p:extLst>
      <p:ext uri="{BB962C8B-B14F-4D97-AF65-F5344CB8AC3E}">
        <p14:creationId xmlns:p14="http://schemas.microsoft.com/office/powerpoint/2010/main" val="3299738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016403-E3FE-4176-A8D2-0844CCFCF45E}"/>
              </a:ext>
            </a:extLst>
          </p:cNvPr>
          <p:cNvSpPr>
            <a:spLocks noGrp="1"/>
          </p:cNvSpPr>
          <p:nvPr>
            <p:ph type="title"/>
          </p:nvPr>
        </p:nvSpPr>
        <p:spPr>
          <a:xfrm>
            <a:off x="638896" y="541842"/>
            <a:ext cx="10914207" cy="894127"/>
          </a:xfrm>
        </p:spPr>
        <p:txBody>
          <a:bodyPr>
            <a:noAutofit/>
          </a:bodyPr>
          <a:lstStyle/>
          <a:p>
            <a:r>
              <a:rPr lang="el-GR" sz="3600" b="1" dirty="0"/>
              <a:t>Ένα σοβαρό πρόβλημα, διαχρονικής φύσης που παραμένει δισεπίλυτο</a:t>
            </a:r>
          </a:p>
        </p:txBody>
      </p:sp>
      <p:sp>
        <p:nvSpPr>
          <p:cNvPr id="3" name="Θέση περιεχομένου 2">
            <a:extLst>
              <a:ext uri="{FF2B5EF4-FFF2-40B4-BE49-F238E27FC236}">
                <a16:creationId xmlns:a16="http://schemas.microsoft.com/office/drawing/2014/main" id="{8324F2C6-20A5-4AB2-9939-B13284983AD5}"/>
              </a:ext>
            </a:extLst>
          </p:cNvPr>
          <p:cNvSpPr>
            <a:spLocks noGrp="1"/>
          </p:cNvSpPr>
          <p:nvPr>
            <p:ph idx="1"/>
          </p:nvPr>
        </p:nvSpPr>
        <p:spPr>
          <a:xfrm>
            <a:off x="399495" y="1793289"/>
            <a:ext cx="11532093" cy="4279037"/>
          </a:xfrm>
        </p:spPr>
        <p:txBody>
          <a:bodyPr/>
          <a:lstStyle/>
          <a:p>
            <a:r>
              <a:rPr lang="el-GR" dirty="0"/>
              <a:t>Ο παραπάνω πίνακας ανέδειξε ένα σοβαρό πρόβλημα σε σχέση με την κρίση</a:t>
            </a:r>
          </a:p>
          <a:p>
            <a:r>
              <a:rPr lang="el-GR" dirty="0"/>
              <a:t>Την στιγμή ακριβώς του πρώτου σταδίου συμμετοχής της Ελληνικής οικονομίας στην ΟΝΕ και ενώ ο ανταγωνισμός οξύνεται (από τις νέο-εισερχόμενες το 2005 χώρες της Κεντρικής και Ανατολικής Ευρώπης καθώς και τη Γερμανία) η χώρα μας αδυνατεί να απορροφήσει τα κονδύλια που έχει η ίδια σχεδιάσει να διαθέσει για την ανάπτυξη της και τα οποία θεωρούνται καθοριστικά για την ανάπτυξή της. Θυμηθείτε ότι αντίθετα στην Ανατολική Γερμανία μεγάλο ποσοστό των κονδυλίων διατίθεται στην παραγωγή. </a:t>
            </a:r>
          </a:p>
          <a:p>
            <a:r>
              <a:rPr lang="el-GR" dirty="0"/>
              <a:t>Ας θυμηθούμε επίσης, ως πρόσθετη αιτία καθυστέρησης, τη διοργάνωση των Ολυμπιακών Αγώνων το 2004 (καθώς και τις εκλογές το 2004 που πάντοτε καθυστερούν την εφαρμογή των προγραμμάτων ανάπτυξης)</a:t>
            </a:r>
          </a:p>
          <a:p>
            <a:r>
              <a:rPr lang="el-GR" dirty="0"/>
              <a:t>Ωστόσο για τη χώρα μας το πρόβλημα έχει μακρύτερες ρίζες και συνδέεται με την αποβιομηχάνιση και την σταδιακή συρρίκνωση του παραγωγικού ιστού ήδη από το 1970, συνδέεται με την παγκοσμιοποίηση, την ανάδειξη των λιγότερο αναπτυγμένων παγκοσμίως οικονομιών, την μεταφορά των εργοστασίων βιομηχανίας σε χώρες χαμηλού κόστους  </a:t>
            </a:r>
          </a:p>
          <a:p>
            <a:endParaRPr lang="el-GR" dirty="0"/>
          </a:p>
        </p:txBody>
      </p:sp>
      <p:sp>
        <p:nvSpPr>
          <p:cNvPr id="4" name="Θέση ημερομηνίας 3">
            <a:extLst>
              <a:ext uri="{FF2B5EF4-FFF2-40B4-BE49-F238E27FC236}">
                <a16:creationId xmlns:a16="http://schemas.microsoft.com/office/drawing/2014/main" id="{064D834C-8301-4235-9ABB-CCE55720391F}"/>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866B84D0-E516-451D-9F21-4AD30CE1B17D}"/>
              </a:ext>
            </a:extLst>
          </p:cNvPr>
          <p:cNvSpPr>
            <a:spLocks noGrp="1"/>
          </p:cNvSpPr>
          <p:nvPr>
            <p:ph type="sldNum" sz="quarter" idx="12"/>
          </p:nvPr>
        </p:nvSpPr>
        <p:spPr/>
        <p:txBody>
          <a:bodyPr/>
          <a:lstStyle/>
          <a:p>
            <a:fld id="{0422F922-4DA1-4E02-8BB9-5948E49598FC}" type="slidenum">
              <a:rPr lang="el-GR" smtClean="0"/>
              <a:t>67</a:t>
            </a:fld>
            <a:endParaRPr lang="el-GR"/>
          </a:p>
        </p:txBody>
      </p:sp>
    </p:spTree>
    <p:extLst>
      <p:ext uri="{BB962C8B-B14F-4D97-AF65-F5344CB8AC3E}">
        <p14:creationId xmlns:p14="http://schemas.microsoft.com/office/powerpoint/2010/main" val="2341896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B07280-5260-477D-B5FA-00435B26E1FE}"/>
              </a:ext>
            </a:extLst>
          </p:cNvPr>
          <p:cNvSpPr>
            <a:spLocks noGrp="1"/>
          </p:cNvSpPr>
          <p:nvPr>
            <p:ph type="title"/>
          </p:nvPr>
        </p:nvSpPr>
        <p:spPr>
          <a:xfrm>
            <a:off x="1097280" y="286603"/>
            <a:ext cx="10058400" cy="1161197"/>
          </a:xfrm>
        </p:spPr>
        <p:txBody>
          <a:bodyPr>
            <a:normAutofit fontScale="90000"/>
          </a:bodyPr>
          <a:lstStyle/>
          <a:p>
            <a:pPr algn="ctr"/>
            <a:r>
              <a:rPr lang="el-GR" sz="3600" dirty="0"/>
              <a:t>Συρρίκνωση των Ελληνικών βιομηχανικών ΜΜΕ</a:t>
            </a:r>
            <a:br>
              <a:rPr lang="el-GR" sz="3600" dirty="0"/>
            </a:br>
            <a:r>
              <a:rPr lang="el-GR" sz="3600" dirty="0"/>
              <a:t> και μεγάλων επιχειρήσεων</a:t>
            </a:r>
            <a:r>
              <a:rPr lang="en-US" sz="3600" dirty="0"/>
              <a:t> </a:t>
            </a:r>
            <a:r>
              <a:rPr lang="el-GR" sz="3600" dirty="0"/>
              <a:t>σε αριθμό, αύξηση πωλήσεων</a:t>
            </a:r>
          </a:p>
        </p:txBody>
      </p:sp>
      <p:pic>
        <p:nvPicPr>
          <p:cNvPr id="7" name="Εικόνα 6">
            <a:extLst>
              <a:ext uri="{FF2B5EF4-FFF2-40B4-BE49-F238E27FC236}">
                <a16:creationId xmlns:a16="http://schemas.microsoft.com/office/drawing/2014/main" id="{FB1FDF6D-88E4-4E9A-BCE1-535F87CD1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635" y="1555210"/>
            <a:ext cx="5425819" cy="3871801"/>
          </a:xfrm>
          <a:prstGeom prst="rect">
            <a:avLst/>
          </a:prstGeom>
        </p:spPr>
      </p:pic>
      <p:pic>
        <p:nvPicPr>
          <p:cNvPr id="11" name="Θέση περιεχομένου 10">
            <a:extLst>
              <a:ext uri="{FF2B5EF4-FFF2-40B4-BE49-F238E27FC236}">
                <a16:creationId xmlns:a16="http://schemas.microsoft.com/office/drawing/2014/main" id="{02D0139A-EC77-4107-BE54-A83C49D011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 y="1555210"/>
            <a:ext cx="6614755" cy="3747580"/>
          </a:xfrm>
        </p:spPr>
      </p:pic>
      <p:sp>
        <p:nvSpPr>
          <p:cNvPr id="12" name="Θέση ημερομηνίας 11">
            <a:extLst>
              <a:ext uri="{FF2B5EF4-FFF2-40B4-BE49-F238E27FC236}">
                <a16:creationId xmlns:a16="http://schemas.microsoft.com/office/drawing/2014/main" id="{DF49757D-58E5-445E-B8F2-9986860A858E}"/>
              </a:ext>
            </a:extLst>
          </p:cNvPr>
          <p:cNvSpPr>
            <a:spLocks noGrp="1"/>
          </p:cNvSpPr>
          <p:nvPr>
            <p:ph type="dt" sz="half" idx="10"/>
          </p:nvPr>
        </p:nvSpPr>
        <p:spPr/>
        <p:txBody>
          <a:bodyPr/>
          <a:lstStyle/>
          <a:p>
            <a:fld id="{955B797C-A6B6-4DC0-9313-EA6D0BBF3F7F}" type="datetime1">
              <a:rPr lang="el-GR" smtClean="0"/>
              <a:t>9/5/2022</a:t>
            </a:fld>
            <a:endParaRPr lang="el-GR"/>
          </a:p>
        </p:txBody>
      </p:sp>
      <p:sp>
        <p:nvSpPr>
          <p:cNvPr id="13" name="Θέση αριθμού διαφάνειας 12">
            <a:extLst>
              <a:ext uri="{FF2B5EF4-FFF2-40B4-BE49-F238E27FC236}">
                <a16:creationId xmlns:a16="http://schemas.microsoft.com/office/drawing/2014/main" id="{5BE7ADDC-DAAE-4886-A394-E40CC242EF80}"/>
              </a:ext>
            </a:extLst>
          </p:cNvPr>
          <p:cNvSpPr>
            <a:spLocks noGrp="1"/>
          </p:cNvSpPr>
          <p:nvPr>
            <p:ph type="sldNum" sz="quarter" idx="12"/>
          </p:nvPr>
        </p:nvSpPr>
        <p:spPr/>
        <p:txBody>
          <a:bodyPr/>
          <a:lstStyle/>
          <a:p>
            <a:fld id="{0422F922-4DA1-4E02-8BB9-5948E49598FC}" type="slidenum">
              <a:rPr lang="el-GR" smtClean="0"/>
              <a:t>68</a:t>
            </a:fld>
            <a:endParaRPr lang="el-GR"/>
          </a:p>
        </p:txBody>
      </p:sp>
    </p:spTree>
    <p:extLst>
      <p:ext uri="{BB962C8B-B14F-4D97-AF65-F5344CB8AC3E}">
        <p14:creationId xmlns:p14="http://schemas.microsoft.com/office/powerpoint/2010/main" val="4229349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A6A968-7E77-4E2D-81A9-43CC26769FC6}"/>
              </a:ext>
            </a:extLst>
          </p:cNvPr>
          <p:cNvSpPr>
            <a:spLocks noGrp="1"/>
          </p:cNvSpPr>
          <p:nvPr>
            <p:ph type="title"/>
          </p:nvPr>
        </p:nvSpPr>
        <p:spPr>
          <a:xfrm>
            <a:off x="6096000" y="701131"/>
            <a:ext cx="5730240" cy="1993301"/>
          </a:xfrm>
        </p:spPr>
        <p:txBody>
          <a:bodyPr>
            <a:noAutofit/>
          </a:bodyPr>
          <a:lstStyle/>
          <a:p>
            <a:r>
              <a:rPr lang="el-GR" sz="3600" dirty="0"/>
              <a:t>Ανά επιχείρηση αξία πωλήσεων και ποσότητα πωλήσεων, βιομηχανικές ΜΜΕ, 1993-2005</a:t>
            </a:r>
          </a:p>
        </p:txBody>
      </p:sp>
      <p:pic>
        <p:nvPicPr>
          <p:cNvPr id="5" name="Θέση περιεχομένου 4">
            <a:extLst>
              <a:ext uri="{FF2B5EF4-FFF2-40B4-BE49-F238E27FC236}">
                <a16:creationId xmlns:a16="http://schemas.microsoft.com/office/drawing/2014/main" id="{08A4A564-5C17-4023-A952-02112E205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205728" cy="6327648"/>
          </a:xfrm>
        </p:spPr>
      </p:pic>
      <p:sp>
        <p:nvSpPr>
          <p:cNvPr id="6" name="TextBox 5">
            <a:extLst>
              <a:ext uri="{FF2B5EF4-FFF2-40B4-BE49-F238E27FC236}">
                <a16:creationId xmlns:a16="http://schemas.microsoft.com/office/drawing/2014/main" id="{C2559DC5-B22E-4C90-94AE-7C4B8431F7C6}"/>
              </a:ext>
            </a:extLst>
          </p:cNvPr>
          <p:cNvSpPr txBox="1"/>
          <p:nvPr/>
        </p:nvSpPr>
        <p:spPr>
          <a:xfrm>
            <a:off x="6205728" y="3200400"/>
            <a:ext cx="5230368" cy="1754326"/>
          </a:xfrm>
          <a:prstGeom prst="rect">
            <a:avLst/>
          </a:prstGeom>
          <a:noFill/>
        </p:spPr>
        <p:txBody>
          <a:bodyPr wrap="square" rtlCol="0">
            <a:spAutoFit/>
          </a:bodyPr>
          <a:lstStyle/>
          <a:p>
            <a:r>
              <a:rPr lang="el-GR" dirty="0"/>
              <a:t>Παρατηρείται ότι μέσα στην κρίση η αξία των πωλήσεων αυξάνεται κατακόρυφα </a:t>
            </a:r>
          </a:p>
          <a:p>
            <a:endParaRPr lang="el-GR" dirty="0"/>
          </a:p>
          <a:p>
            <a:r>
              <a:rPr lang="el-GR" dirty="0"/>
              <a:t>Πιθανές αιτίες: μεγαλύτερη συγκέντρωση στον κλάδο, συρρίκνωση μεγεθών, έξοδος/παύση λειτουργίας πολλών επιχειρήσεων)</a:t>
            </a:r>
          </a:p>
        </p:txBody>
      </p:sp>
      <p:sp>
        <p:nvSpPr>
          <p:cNvPr id="7" name="Θέση ημερομηνίας 6">
            <a:extLst>
              <a:ext uri="{FF2B5EF4-FFF2-40B4-BE49-F238E27FC236}">
                <a16:creationId xmlns:a16="http://schemas.microsoft.com/office/drawing/2014/main" id="{98EE932C-12C7-448F-A226-96BD630F5A29}"/>
              </a:ext>
            </a:extLst>
          </p:cNvPr>
          <p:cNvSpPr>
            <a:spLocks noGrp="1"/>
          </p:cNvSpPr>
          <p:nvPr>
            <p:ph type="dt" sz="half" idx="10"/>
          </p:nvPr>
        </p:nvSpPr>
        <p:spPr/>
        <p:txBody>
          <a:bodyPr/>
          <a:lstStyle/>
          <a:p>
            <a:fld id="{B59955EB-C708-4344-A204-93367AADBC82}"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34B985DA-3E0F-4BA6-A650-F2B13708F894}"/>
              </a:ext>
            </a:extLst>
          </p:cNvPr>
          <p:cNvSpPr>
            <a:spLocks noGrp="1"/>
          </p:cNvSpPr>
          <p:nvPr>
            <p:ph type="sldNum" sz="quarter" idx="12"/>
          </p:nvPr>
        </p:nvSpPr>
        <p:spPr/>
        <p:txBody>
          <a:bodyPr/>
          <a:lstStyle/>
          <a:p>
            <a:fld id="{0422F922-4DA1-4E02-8BB9-5948E49598FC}" type="slidenum">
              <a:rPr lang="el-GR" smtClean="0"/>
              <a:t>69</a:t>
            </a:fld>
            <a:endParaRPr lang="el-GR"/>
          </a:p>
        </p:txBody>
      </p:sp>
    </p:spTree>
    <p:extLst>
      <p:ext uri="{BB962C8B-B14F-4D97-AF65-F5344CB8AC3E}">
        <p14:creationId xmlns:p14="http://schemas.microsoft.com/office/powerpoint/2010/main" val="402335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700AFA-45EB-4A2C-BA00-93160CB0B4E6}"/>
              </a:ext>
            </a:extLst>
          </p:cNvPr>
          <p:cNvSpPr>
            <a:spLocks noGrp="1"/>
          </p:cNvSpPr>
          <p:nvPr>
            <p:ph type="title"/>
          </p:nvPr>
        </p:nvSpPr>
        <p:spPr>
          <a:xfrm>
            <a:off x="106531" y="450572"/>
            <a:ext cx="11958222" cy="1325563"/>
          </a:xfrm>
        </p:spPr>
        <p:txBody>
          <a:bodyPr>
            <a:normAutofit fontScale="90000"/>
          </a:bodyPr>
          <a:lstStyle/>
          <a:p>
            <a:r>
              <a:rPr lang="el-GR" dirty="0"/>
              <a:t>Ίσως η πιο σημαντική κρίση στην ιστορία της ανθρωπότητας κατά την τελευταία εκατονταετία (σε σχέση και με την κρίση του 1929), (προ </a:t>
            </a:r>
            <a:r>
              <a:rPr lang="el-GR" dirty="0" err="1"/>
              <a:t>κορωνοϊού</a:t>
            </a:r>
            <a:r>
              <a:rPr lang="el-GR" dirty="0"/>
              <a:t>)</a:t>
            </a:r>
          </a:p>
        </p:txBody>
      </p:sp>
      <p:sp>
        <p:nvSpPr>
          <p:cNvPr id="3" name="Θέση περιεχομένου 2">
            <a:extLst>
              <a:ext uri="{FF2B5EF4-FFF2-40B4-BE49-F238E27FC236}">
                <a16:creationId xmlns:a16="http://schemas.microsoft.com/office/drawing/2014/main" id="{A94236E6-ED61-4960-8D0F-4DB6EAF1AC91}"/>
              </a:ext>
            </a:extLst>
          </p:cNvPr>
          <p:cNvSpPr>
            <a:spLocks noGrp="1"/>
          </p:cNvSpPr>
          <p:nvPr>
            <p:ph idx="1"/>
          </p:nvPr>
        </p:nvSpPr>
        <p:spPr>
          <a:xfrm>
            <a:off x="106531" y="1522011"/>
            <a:ext cx="12085469" cy="5020832"/>
          </a:xfrm>
        </p:spPr>
        <p:txBody>
          <a:bodyPr>
            <a:normAutofit lnSpcReduction="10000"/>
          </a:bodyPr>
          <a:lstStyle/>
          <a:p>
            <a:pPr marL="0" indent="0">
              <a:buNone/>
            </a:pPr>
            <a:endParaRPr lang="el-GR" dirty="0"/>
          </a:p>
          <a:p>
            <a:pPr marL="0" indent="0">
              <a:buNone/>
            </a:pPr>
            <a:r>
              <a:rPr lang="el-GR" dirty="0"/>
              <a:t>Αν η κρίση του 1929 στις ΗΠΑ έφερε στο προσκήνιο την αναγκαιότητα χρήσης των μακροοικονομικών και τις απόψεις και αντιλήψεις του </a:t>
            </a:r>
            <a:r>
              <a:rPr lang="el-GR" dirty="0" err="1"/>
              <a:t>Κέϋνς</a:t>
            </a:r>
            <a:r>
              <a:rPr lang="el-GR" dirty="0"/>
              <a:t> για την αντιμετώπιση κρίσεων ..</a:t>
            </a:r>
          </a:p>
          <a:p>
            <a:pPr marL="0" indent="0">
              <a:buNone/>
            </a:pPr>
            <a:r>
              <a:rPr lang="el-GR" dirty="0"/>
              <a:t>η κρίση του 2009 στην Ελλάδα, την Ευρωζώνη και την Ε.Ε., φέρνει στο προσκήνιο:</a:t>
            </a:r>
          </a:p>
          <a:p>
            <a:pPr marL="0" indent="0">
              <a:buNone/>
            </a:pPr>
            <a:r>
              <a:rPr lang="el-GR" dirty="0"/>
              <a:t>-την προσπάθεια αντιμετώπισης κρίσεων χωρίς το κέλυφος των ιστορικά δοκιμασμένων ως επιτυχών </a:t>
            </a:r>
            <a:r>
              <a:rPr lang="el-GR" dirty="0" err="1"/>
              <a:t>κεϋνσιανών</a:t>
            </a:r>
            <a:r>
              <a:rPr lang="el-GR" dirty="0"/>
              <a:t> πολιτικών (που θα μπορούσαν να περιορίσουν την ισχυρή συρρίκνωση της οικονομίας)</a:t>
            </a:r>
          </a:p>
          <a:p>
            <a:pPr marL="0" indent="0">
              <a:buNone/>
            </a:pPr>
            <a:r>
              <a:rPr lang="el-GR" dirty="0"/>
              <a:t>-την κατανόηση για την απουσία βασικών σταθεροποιητών-αυτόματων μηχανισμών για την αντιμετώπιση κρίσεων και άλλων ελλείψεων στη λειτουργία της Ευρωζώνης </a:t>
            </a:r>
          </a:p>
          <a:p>
            <a:pPr marL="0" indent="0">
              <a:buNone/>
            </a:pPr>
            <a:r>
              <a:rPr lang="el-GR" dirty="0"/>
              <a:t>-την παγίδευση της Ελληνικής οικονομίας σε ένα σπιράλ και, εν πολλοίς, αδιέξοδο ύφεσης </a:t>
            </a:r>
          </a:p>
          <a:p>
            <a:pPr marL="0" indent="0">
              <a:buNone/>
            </a:pPr>
            <a:r>
              <a:rPr lang="el-GR" dirty="0"/>
              <a:t>-την κατανόηση ότι σίγουρα η κλίμακα άσκησης πολιτικών εξαρτάται και επηρεάζεται από το </a:t>
            </a:r>
            <a:r>
              <a:rPr lang="el-GR" dirty="0" err="1"/>
              <a:t>υπερ</a:t>
            </a:r>
            <a:r>
              <a:rPr lang="el-GR" dirty="0"/>
              <a:t>-εθνικό/διεθνές επίπεδο παρά απλώς από το εθνικό επίπεδο</a:t>
            </a:r>
          </a:p>
          <a:p>
            <a:pPr marL="0" indent="0">
              <a:buNone/>
            </a:pPr>
            <a:r>
              <a:rPr lang="el-GR" dirty="0"/>
              <a:t>-το συνεπακόλουθο </a:t>
            </a:r>
            <a:r>
              <a:rPr lang="en-US" dirty="0"/>
              <a:t>Brexit</a:t>
            </a:r>
            <a:r>
              <a:rPr lang="el-GR" dirty="0"/>
              <a:t>, τη μεγαλύτερη ίσως απόφαση </a:t>
            </a:r>
            <a:r>
              <a:rPr lang="el-GR" dirty="0" err="1"/>
              <a:t>αυτοακύρωσης</a:t>
            </a:r>
            <a:r>
              <a:rPr lang="el-GR" dirty="0"/>
              <a:t> αρκετών δεκαετιών ολοκλήρωσης της ΕΕ.</a:t>
            </a:r>
            <a:r>
              <a:rPr lang="en-US" dirty="0"/>
              <a:t> </a:t>
            </a:r>
            <a:endParaRPr lang="el-GR" b="1" dirty="0"/>
          </a:p>
          <a:p>
            <a:pPr marL="0" indent="0">
              <a:buNone/>
            </a:pPr>
            <a:r>
              <a:rPr lang="el-GR" dirty="0"/>
              <a:t>Αυτά όλα συνδέονται με/επηρεάζουν τις πολιτικές για την ανάπτυξη της χώρας</a:t>
            </a:r>
          </a:p>
        </p:txBody>
      </p:sp>
      <p:sp>
        <p:nvSpPr>
          <p:cNvPr id="4" name="Θέση ημερομηνίας 3">
            <a:extLst>
              <a:ext uri="{FF2B5EF4-FFF2-40B4-BE49-F238E27FC236}">
                <a16:creationId xmlns:a16="http://schemas.microsoft.com/office/drawing/2014/main" id="{FEF1D533-D3E3-4B16-B5C0-7812614FABA8}"/>
              </a:ext>
            </a:extLst>
          </p:cNvPr>
          <p:cNvSpPr>
            <a:spLocks noGrp="1"/>
          </p:cNvSpPr>
          <p:nvPr>
            <p:ph type="dt" sz="half" idx="10"/>
          </p:nvPr>
        </p:nvSpPr>
        <p:spPr/>
        <p:txBody>
          <a:bodyPr/>
          <a:lstStyle/>
          <a:p>
            <a:fld id="{2CF28C4B-1DE9-4063-BB62-E2E2EF86D8B7}"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ECB12634-E385-4BC7-A787-5F6F3F38D0C0}"/>
              </a:ext>
            </a:extLst>
          </p:cNvPr>
          <p:cNvSpPr>
            <a:spLocks noGrp="1"/>
          </p:cNvSpPr>
          <p:nvPr>
            <p:ph type="sldNum" sz="quarter" idx="12"/>
          </p:nvPr>
        </p:nvSpPr>
        <p:spPr/>
        <p:txBody>
          <a:bodyPr/>
          <a:lstStyle/>
          <a:p>
            <a:fld id="{0422F922-4DA1-4E02-8BB9-5948E49598FC}" type="slidenum">
              <a:rPr lang="el-GR" smtClean="0"/>
              <a:t>7</a:t>
            </a:fld>
            <a:endParaRPr lang="el-GR"/>
          </a:p>
        </p:txBody>
      </p:sp>
    </p:spTree>
    <p:extLst>
      <p:ext uri="{BB962C8B-B14F-4D97-AF65-F5344CB8AC3E}">
        <p14:creationId xmlns:p14="http://schemas.microsoft.com/office/powerpoint/2010/main" val="27673768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68FD5B-071F-4C8A-BEA5-D18B1AE9C77C}"/>
              </a:ext>
            </a:extLst>
          </p:cNvPr>
          <p:cNvSpPr>
            <a:spLocks noGrp="1"/>
          </p:cNvSpPr>
          <p:nvPr>
            <p:ph type="title"/>
          </p:nvPr>
        </p:nvSpPr>
        <p:spPr>
          <a:xfrm>
            <a:off x="1097280" y="286604"/>
            <a:ext cx="10058400" cy="968440"/>
          </a:xfrm>
        </p:spPr>
        <p:txBody>
          <a:bodyPr/>
          <a:lstStyle/>
          <a:p>
            <a:r>
              <a:rPr lang="el-GR" dirty="0"/>
              <a:t>Βιομηχανική παραγωγή σε πτώση </a:t>
            </a:r>
          </a:p>
        </p:txBody>
      </p:sp>
      <p:sp>
        <p:nvSpPr>
          <p:cNvPr id="3" name="Θέση περιεχομένου 2">
            <a:extLst>
              <a:ext uri="{FF2B5EF4-FFF2-40B4-BE49-F238E27FC236}">
                <a16:creationId xmlns:a16="http://schemas.microsoft.com/office/drawing/2014/main" id="{25E04A73-82C9-4519-A45F-847BFA5A0AA1}"/>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06F5DB74-F454-4967-816B-DE72C029E6EA}"/>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ACDA0120-B594-439A-A99A-84B0E38929C0}"/>
              </a:ext>
            </a:extLst>
          </p:cNvPr>
          <p:cNvSpPr>
            <a:spLocks noGrp="1"/>
          </p:cNvSpPr>
          <p:nvPr>
            <p:ph type="sldNum" sz="quarter" idx="12"/>
          </p:nvPr>
        </p:nvSpPr>
        <p:spPr/>
        <p:txBody>
          <a:bodyPr/>
          <a:lstStyle/>
          <a:p>
            <a:fld id="{0422F922-4DA1-4E02-8BB9-5948E49598FC}" type="slidenum">
              <a:rPr lang="el-GR" smtClean="0"/>
              <a:t>70</a:t>
            </a:fld>
            <a:endParaRPr lang="el-GR"/>
          </a:p>
        </p:txBody>
      </p:sp>
      <p:pic>
        <p:nvPicPr>
          <p:cNvPr id="7" name="Εικόνα 6">
            <a:extLst>
              <a:ext uri="{FF2B5EF4-FFF2-40B4-BE49-F238E27FC236}">
                <a16:creationId xmlns:a16="http://schemas.microsoft.com/office/drawing/2014/main" id="{CE5EA096-B138-41D5-851D-3C5F8CE1A39D}"/>
              </a:ext>
            </a:extLst>
          </p:cNvPr>
          <p:cNvPicPr>
            <a:picLocks noChangeAspect="1"/>
          </p:cNvPicPr>
          <p:nvPr/>
        </p:nvPicPr>
        <p:blipFill>
          <a:blip r:embed="rId2"/>
          <a:stretch>
            <a:fillRect/>
          </a:stretch>
        </p:blipFill>
        <p:spPr>
          <a:xfrm>
            <a:off x="1097280" y="1845734"/>
            <a:ext cx="5030054" cy="3894954"/>
          </a:xfrm>
          <a:prstGeom prst="rect">
            <a:avLst/>
          </a:prstGeom>
        </p:spPr>
      </p:pic>
    </p:spTree>
    <p:extLst>
      <p:ext uri="{BB962C8B-B14F-4D97-AF65-F5344CB8AC3E}">
        <p14:creationId xmlns:p14="http://schemas.microsoft.com/office/powerpoint/2010/main" val="14879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AF18E8-93A3-4DB7-9A43-A35AABA0B0A7}"/>
              </a:ext>
            </a:extLst>
          </p:cNvPr>
          <p:cNvSpPr>
            <a:spLocks noGrp="1"/>
          </p:cNvSpPr>
          <p:nvPr>
            <p:ph type="title"/>
          </p:nvPr>
        </p:nvSpPr>
        <p:spPr>
          <a:xfrm>
            <a:off x="1097280" y="286604"/>
            <a:ext cx="10058400" cy="968439"/>
          </a:xfrm>
        </p:spPr>
        <p:txBody>
          <a:bodyPr>
            <a:normAutofit fontScale="90000"/>
          </a:bodyPr>
          <a:lstStyle/>
          <a:p>
            <a:r>
              <a:rPr lang="el-GR" dirty="0"/>
              <a:t>Συμμετοχή εργαζομένων και προστιθέμενη αξία, ανά μέγεθος επιχείρησης</a:t>
            </a:r>
          </a:p>
        </p:txBody>
      </p:sp>
      <p:sp>
        <p:nvSpPr>
          <p:cNvPr id="3" name="Θέση περιεχομένου 2">
            <a:extLst>
              <a:ext uri="{FF2B5EF4-FFF2-40B4-BE49-F238E27FC236}">
                <a16:creationId xmlns:a16="http://schemas.microsoft.com/office/drawing/2014/main" id="{C6998EC4-D50F-482E-95BB-8DCB126BA3A3}"/>
              </a:ext>
            </a:extLst>
          </p:cNvPr>
          <p:cNvSpPr>
            <a:spLocks noGrp="1"/>
          </p:cNvSpPr>
          <p:nvPr>
            <p:ph idx="1"/>
          </p:nvPr>
        </p:nvSpPr>
        <p:spPr>
          <a:xfrm>
            <a:off x="6897950" y="1855432"/>
            <a:ext cx="4257730" cy="4013661"/>
          </a:xfrm>
        </p:spPr>
        <p:txBody>
          <a:bodyPr/>
          <a:lstStyle/>
          <a:p>
            <a:r>
              <a:rPr lang="el-GR" dirty="0"/>
              <a:t>Τα μεγέθη των Ελληνικών επιχειρήσεων είναι πολύ μικρότερα των αντίστοιχων της ΕΕ-28 </a:t>
            </a:r>
          </a:p>
          <a:p>
            <a:r>
              <a:rPr lang="el-GR" dirty="0"/>
              <a:t>Οι Ελληνικές μεγάλες επιχειρήσεις έχουν μεγάλη προστιθέμενη αξία</a:t>
            </a:r>
          </a:p>
          <a:p>
            <a:endParaRPr lang="el-GR" dirty="0"/>
          </a:p>
          <a:p>
            <a:r>
              <a:rPr lang="el-GR" dirty="0"/>
              <a:t>Πηγή: ΔΝΤ </a:t>
            </a:r>
          </a:p>
        </p:txBody>
      </p:sp>
      <p:sp>
        <p:nvSpPr>
          <p:cNvPr id="4" name="Θέση ημερομηνίας 3">
            <a:extLst>
              <a:ext uri="{FF2B5EF4-FFF2-40B4-BE49-F238E27FC236}">
                <a16:creationId xmlns:a16="http://schemas.microsoft.com/office/drawing/2014/main" id="{EE57AB93-63EB-460B-80E4-2AFD6627BF70}"/>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C7FBB10E-36EE-44A1-B7F2-525AB5F02607}"/>
              </a:ext>
            </a:extLst>
          </p:cNvPr>
          <p:cNvSpPr>
            <a:spLocks noGrp="1"/>
          </p:cNvSpPr>
          <p:nvPr>
            <p:ph type="sldNum" sz="quarter" idx="12"/>
          </p:nvPr>
        </p:nvSpPr>
        <p:spPr/>
        <p:txBody>
          <a:bodyPr/>
          <a:lstStyle/>
          <a:p>
            <a:fld id="{0422F922-4DA1-4E02-8BB9-5948E49598FC}" type="slidenum">
              <a:rPr lang="el-GR" smtClean="0"/>
              <a:t>71</a:t>
            </a:fld>
            <a:endParaRPr lang="el-GR"/>
          </a:p>
        </p:txBody>
      </p:sp>
      <p:pic>
        <p:nvPicPr>
          <p:cNvPr id="7" name="Εικόνα 6">
            <a:extLst>
              <a:ext uri="{FF2B5EF4-FFF2-40B4-BE49-F238E27FC236}">
                <a16:creationId xmlns:a16="http://schemas.microsoft.com/office/drawing/2014/main" id="{AF79CAF7-9A1E-448C-BDA7-55E142CE349A}"/>
              </a:ext>
            </a:extLst>
          </p:cNvPr>
          <p:cNvPicPr>
            <a:picLocks noChangeAspect="1"/>
          </p:cNvPicPr>
          <p:nvPr/>
        </p:nvPicPr>
        <p:blipFill>
          <a:blip r:embed="rId2"/>
          <a:stretch>
            <a:fillRect/>
          </a:stretch>
        </p:blipFill>
        <p:spPr>
          <a:xfrm>
            <a:off x="905523" y="1628082"/>
            <a:ext cx="5523702" cy="3834637"/>
          </a:xfrm>
          <a:prstGeom prst="rect">
            <a:avLst/>
          </a:prstGeom>
        </p:spPr>
      </p:pic>
    </p:spTree>
    <p:extLst>
      <p:ext uri="{BB962C8B-B14F-4D97-AF65-F5344CB8AC3E}">
        <p14:creationId xmlns:p14="http://schemas.microsoft.com/office/powerpoint/2010/main" val="2142713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8C52A3-20FC-469B-80D5-36ED8A252188}"/>
              </a:ext>
            </a:extLst>
          </p:cNvPr>
          <p:cNvSpPr>
            <a:spLocks noGrp="1"/>
          </p:cNvSpPr>
          <p:nvPr>
            <p:ph type="title"/>
          </p:nvPr>
        </p:nvSpPr>
        <p:spPr>
          <a:xfrm>
            <a:off x="146304" y="224655"/>
            <a:ext cx="12045696" cy="690215"/>
          </a:xfrm>
        </p:spPr>
        <p:txBody>
          <a:bodyPr>
            <a:noAutofit/>
          </a:bodyPr>
          <a:lstStyle/>
          <a:p>
            <a:r>
              <a:rPr lang="el-GR" sz="3600" dirty="0"/>
              <a:t>Παραγωγική μεταστροφή την 1</a:t>
            </a:r>
            <a:r>
              <a:rPr lang="el-GR" sz="3600" baseline="30000" dirty="0"/>
              <a:t>η</a:t>
            </a:r>
            <a:r>
              <a:rPr lang="el-GR" sz="3600" dirty="0"/>
              <a:t> 15ετία από την ένταξη στην ΟΝΕ</a:t>
            </a:r>
            <a:br>
              <a:rPr lang="el-GR" sz="3600" dirty="0"/>
            </a:br>
            <a:r>
              <a:rPr lang="el-GR" sz="2400" dirty="0"/>
              <a:t>(</a:t>
            </a:r>
            <a:r>
              <a:rPr lang="el-GR" sz="2400" b="1" dirty="0"/>
              <a:t>τελευταία στήλη</a:t>
            </a:r>
            <a:r>
              <a:rPr lang="el-GR" sz="2400" dirty="0"/>
              <a:t>: μείωση % μεταξύ 2000 και 2014)</a:t>
            </a:r>
          </a:p>
        </p:txBody>
      </p:sp>
      <p:pic>
        <p:nvPicPr>
          <p:cNvPr id="5" name="Θέση περιεχομένου 4">
            <a:extLst>
              <a:ext uri="{FF2B5EF4-FFF2-40B4-BE49-F238E27FC236}">
                <a16:creationId xmlns:a16="http://schemas.microsoft.com/office/drawing/2014/main" id="{34AE99FB-6D68-4EB8-AC93-39032C7486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89011"/>
            <a:ext cx="12191999" cy="5363750"/>
          </a:xfrm>
        </p:spPr>
      </p:pic>
      <p:sp>
        <p:nvSpPr>
          <p:cNvPr id="6" name="Θέση ημερομηνίας 5">
            <a:extLst>
              <a:ext uri="{FF2B5EF4-FFF2-40B4-BE49-F238E27FC236}">
                <a16:creationId xmlns:a16="http://schemas.microsoft.com/office/drawing/2014/main" id="{AA750CD4-C1F0-4D01-AF22-307AE4614BF9}"/>
              </a:ext>
            </a:extLst>
          </p:cNvPr>
          <p:cNvSpPr>
            <a:spLocks noGrp="1"/>
          </p:cNvSpPr>
          <p:nvPr>
            <p:ph type="dt" sz="half" idx="10"/>
          </p:nvPr>
        </p:nvSpPr>
        <p:spPr/>
        <p:txBody>
          <a:bodyPr/>
          <a:lstStyle/>
          <a:p>
            <a:fld id="{1757B5D3-FE77-421A-B6CE-FDF7C098D8FF}" type="datetime1">
              <a:rPr lang="el-GR" smtClean="0"/>
              <a:t>9/5/2022</a:t>
            </a:fld>
            <a:endParaRPr lang="el-GR"/>
          </a:p>
        </p:txBody>
      </p:sp>
      <p:sp>
        <p:nvSpPr>
          <p:cNvPr id="7" name="Θέση αριθμού διαφάνειας 6">
            <a:extLst>
              <a:ext uri="{FF2B5EF4-FFF2-40B4-BE49-F238E27FC236}">
                <a16:creationId xmlns:a16="http://schemas.microsoft.com/office/drawing/2014/main" id="{BC2D4B9B-183A-435C-A67A-B6BFDA73CC4F}"/>
              </a:ext>
            </a:extLst>
          </p:cNvPr>
          <p:cNvSpPr>
            <a:spLocks noGrp="1"/>
          </p:cNvSpPr>
          <p:nvPr>
            <p:ph type="sldNum" sz="quarter" idx="12"/>
          </p:nvPr>
        </p:nvSpPr>
        <p:spPr/>
        <p:txBody>
          <a:bodyPr/>
          <a:lstStyle/>
          <a:p>
            <a:fld id="{0422F922-4DA1-4E02-8BB9-5948E49598FC}" type="slidenum">
              <a:rPr lang="el-GR" smtClean="0"/>
              <a:t>72</a:t>
            </a:fld>
            <a:endParaRPr lang="el-GR"/>
          </a:p>
        </p:txBody>
      </p:sp>
    </p:spTree>
    <p:extLst>
      <p:ext uri="{BB962C8B-B14F-4D97-AF65-F5344CB8AC3E}">
        <p14:creationId xmlns:p14="http://schemas.microsoft.com/office/powerpoint/2010/main" val="3861848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F75610-7AED-4D48-8403-48A8D1865AB3}"/>
              </a:ext>
            </a:extLst>
          </p:cNvPr>
          <p:cNvSpPr>
            <a:spLocks noGrp="1"/>
          </p:cNvSpPr>
          <p:nvPr>
            <p:ph type="title"/>
          </p:nvPr>
        </p:nvSpPr>
        <p:spPr>
          <a:xfrm>
            <a:off x="996828" y="566690"/>
            <a:ext cx="10356561" cy="924359"/>
          </a:xfrm>
        </p:spPr>
        <p:txBody>
          <a:bodyPr>
            <a:noAutofit/>
          </a:bodyPr>
          <a:lstStyle/>
          <a:p>
            <a:r>
              <a:rPr lang="el-GR" sz="3600" dirty="0"/>
              <a:t>Απώλεια ανταγωνιστικότητας: Η πορεία του δείκτη Ονομαστικό </a:t>
            </a:r>
            <a:r>
              <a:rPr lang="el-GR" sz="3600" dirty="0" err="1"/>
              <a:t>Μοναδιαίο</a:t>
            </a:r>
            <a:r>
              <a:rPr lang="el-GR" sz="3600" dirty="0"/>
              <a:t> Κόστος εργασίας </a:t>
            </a:r>
            <a:r>
              <a:rPr lang="en-US" sz="3600" dirty="0"/>
              <a:t>(NULCs)</a:t>
            </a:r>
            <a:endParaRPr lang="el-GR" sz="3600" dirty="0"/>
          </a:p>
        </p:txBody>
      </p:sp>
      <p:pic>
        <p:nvPicPr>
          <p:cNvPr id="5" name="Θέση περιεχομένου 4">
            <a:extLst>
              <a:ext uri="{FF2B5EF4-FFF2-40B4-BE49-F238E27FC236}">
                <a16:creationId xmlns:a16="http://schemas.microsoft.com/office/drawing/2014/main" id="{7B39BAC7-8FE2-4FA4-93DA-F6923C4E64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647" y="1777360"/>
            <a:ext cx="6583807" cy="4279217"/>
          </a:xfrm>
        </p:spPr>
      </p:pic>
      <p:sp>
        <p:nvSpPr>
          <p:cNvPr id="6" name="TextBox 5">
            <a:extLst>
              <a:ext uri="{FF2B5EF4-FFF2-40B4-BE49-F238E27FC236}">
                <a16:creationId xmlns:a16="http://schemas.microsoft.com/office/drawing/2014/main" id="{3FEFFD74-A48A-41AF-AC1E-A60780484B48}"/>
              </a:ext>
            </a:extLst>
          </p:cNvPr>
          <p:cNvSpPr txBox="1"/>
          <p:nvPr/>
        </p:nvSpPr>
        <p:spPr>
          <a:xfrm>
            <a:off x="6966488" y="2402237"/>
            <a:ext cx="4887761" cy="2964388"/>
          </a:xfrm>
          <a:prstGeom prst="rect">
            <a:avLst/>
          </a:prstGeom>
          <a:noFill/>
        </p:spPr>
        <p:txBody>
          <a:bodyPr wrap="square" rtlCol="0">
            <a:spAutoFit/>
          </a:bodyPr>
          <a:lstStyle/>
          <a:p>
            <a:pPr lvl="1"/>
            <a:r>
              <a:rPr lang="el-GR" dirty="0"/>
              <a:t>Η μεγάλη αύξηση του δείκτη αυτού δείχνει </a:t>
            </a:r>
            <a:r>
              <a:rPr lang="el-GR" b="1" i="1" dirty="0"/>
              <a:t>σημαντική απώλεια σε όρους ανταγωνιστικότητας </a:t>
            </a:r>
            <a:r>
              <a:rPr lang="el-GR" dirty="0"/>
              <a:t>της Ελληνικής οικονομίας, </a:t>
            </a:r>
            <a:r>
              <a:rPr lang="el-GR" b="1" i="1" dirty="0"/>
              <a:t>κατά την δεκαετία του Ευρώ και ειδικά μετά το ξέσπασμα της κρίσης</a:t>
            </a:r>
            <a:r>
              <a:rPr lang="el-GR" dirty="0"/>
              <a:t>, συγκρινόμενη με Γερμανία, Ιρλανδία, Πορτογαλία και τις χώρες της Ευρωζώνης των 17 (</a:t>
            </a:r>
            <a:r>
              <a:rPr lang="en-US" dirty="0"/>
              <a:t>EA)</a:t>
            </a:r>
            <a:r>
              <a:rPr lang="el-GR" dirty="0"/>
              <a:t> και της Ευρώπης των 27 </a:t>
            </a:r>
          </a:p>
          <a:p>
            <a:pPr lvl="1"/>
            <a:r>
              <a:rPr lang="el-GR" dirty="0"/>
              <a:t>Αντίστοιχες παρατηρήσεις στις εκθέσεις του Δ.Ν.Τ.</a:t>
            </a:r>
          </a:p>
        </p:txBody>
      </p:sp>
      <p:sp>
        <p:nvSpPr>
          <p:cNvPr id="7" name="Θέση ημερομηνίας 6">
            <a:extLst>
              <a:ext uri="{FF2B5EF4-FFF2-40B4-BE49-F238E27FC236}">
                <a16:creationId xmlns:a16="http://schemas.microsoft.com/office/drawing/2014/main" id="{ABE38A11-4CD9-468D-85CF-02967E4BE6E1}"/>
              </a:ext>
            </a:extLst>
          </p:cNvPr>
          <p:cNvSpPr>
            <a:spLocks noGrp="1"/>
          </p:cNvSpPr>
          <p:nvPr>
            <p:ph type="dt" sz="half" idx="10"/>
          </p:nvPr>
        </p:nvSpPr>
        <p:spPr/>
        <p:txBody>
          <a:bodyPr/>
          <a:lstStyle/>
          <a:p>
            <a:fld id="{D9502064-4E2A-4229-BBF6-6CF48FDD8CF7}"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1E964751-8A8D-4E8B-BAD3-ABF344A1FAD3}"/>
              </a:ext>
            </a:extLst>
          </p:cNvPr>
          <p:cNvSpPr>
            <a:spLocks noGrp="1"/>
          </p:cNvSpPr>
          <p:nvPr>
            <p:ph type="sldNum" sz="quarter" idx="12"/>
          </p:nvPr>
        </p:nvSpPr>
        <p:spPr/>
        <p:txBody>
          <a:bodyPr/>
          <a:lstStyle/>
          <a:p>
            <a:fld id="{0422F922-4DA1-4E02-8BB9-5948E49598FC}" type="slidenum">
              <a:rPr lang="el-GR" smtClean="0"/>
              <a:t>73</a:t>
            </a:fld>
            <a:endParaRPr lang="el-GR"/>
          </a:p>
        </p:txBody>
      </p:sp>
    </p:spTree>
    <p:extLst>
      <p:ext uri="{BB962C8B-B14F-4D97-AF65-F5344CB8AC3E}">
        <p14:creationId xmlns:p14="http://schemas.microsoft.com/office/powerpoint/2010/main" val="2394447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B00CF1-9EB4-4DFA-9B3B-3994CC2367C4}"/>
              </a:ext>
            </a:extLst>
          </p:cNvPr>
          <p:cNvSpPr>
            <a:spLocks noGrp="1"/>
          </p:cNvSpPr>
          <p:nvPr>
            <p:ph type="title"/>
          </p:nvPr>
        </p:nvSpPr>
        <p:spPr>
          <a:xfrm>
            <a:off x="6871317" y="754824"/>
            <a:ext cx="4988658" cy="1450757"/>
          </a:xfrm>
        </p:spPr>
        <p:txBody>
          <a:bodyPr>
            <a:noAutofit/>
          </a:bodyPr>
          <a:lstStyle/>
          <a:p>
            <a:r>
              <a:rPr lang="el-GR" sz="3600" dirty="0"/>
              <a:t>Παραγωγικότητα εργασίας ανά ώρα εργασίας, συγκρίσεις με άλλες ανταγωνίστριες χώρες</a:t>
            </a:r>
          </a:p>
        </p:txBody>
      </p:sp>
      <p:pic>
        <p:nvPicPr>
          <p:cNvPr id="5" name="Θέση περιεχομένου 4">
            <a:extLst>
              <a:ext uri="{FF2B5EF4-FFF2-40B4-BE49-F238E27FC236}">
                <a16:creationId xmlns:a16="http://schemas.microsoft.com/office/drawing/2014/main" id="{6DD8E065-6B5F-42D9-BD0C-09CF7D7C82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3091"/>
            <a:ext cx="6693763" cy="6269738"/>
          </a:xfrm>
        </p:spPr>
      </p:pic>
      <p:sp>
        <p:nvSpPr>
          <p:cNvPr id="6" name="TextBox 5">
            <a:extLst>
              <a:ext uri="{FF2B5EF4-FFF2-40B4-BE49-F238E27FC236}">
                <a16:creationId xmlns:a16="http://schemas.microsoft.com/office/drawing/2014/main" id="{F415E8D4-38C4-4111-903E-F3ADF8559948}"/>
              </a:ext>
            </a:extLst>
          </p:cNvPr>
          <p:cNvSpPr txBox="1"/>
          <p:nvPr/>
        </p:nvSpPr>
        <p:spPr>
          <a:xfrm>
            <a:off x="6516210" y="2735463"/>
            <a:ext cx="5473602" cy="1938992"/>
          </a:xfrm>
          <a:prstGeom prst="rect">
            <a:avLst/>
          </a:prstGeom>
          <a:noFill/>
        </p:spPr>
        <p:txBody>
          <a:bodyPr wrap="square" rtlCol="0">
            <a:spAutoFit/>
          </a:bodyPr>
          <a:lstStyle/>
          <a:p>
            <a:pPr marL="285750" indent="-285750">
              <a:buFont typeface="Arial" panose="020B0604020202020204" pitchFamily="34" charset="0"/>
              <a:buChar char="•"/>
            </a:pPr>
            <a:r>
              <a:rPr lang="el-GR" sz="2400" dirty="0"/>
              <a:t>Καλύτερη θέση σε σχέση με Μάλτα ή Πορτογαλία</a:t>
            </a:r>
          </a:p>
          <a:p>
            <a:pPr marL="285750" indent="-285750">
              <a:buFont typeface="Arial" panose="020B0604020202020204" pitchFamily="34" charset="0"/>
              <a:buChar char="•"/>
            </a:pPr>
            <a:r>
              <a:rPr lang="el-GR" sz="2400" dirty="0"/>
              <a:t>Χειρότερη σε θέση με Ιρλανδία, Ισπανία, Αυστρία (και άλλες χώρες που δε διακρίνονται)</a:t>
            </a:r>
          </a:p>
        </p:txBody>
      </p:sp>
      <p:sp>
        <p:nvSpPr>
          <p:cNvPr id="7" name="Θέση ημερομηνίας 6">
            <a:extLst>
              <a:ext uri="{FF2B5EF4-FFF2-40B4-BE49-F238E27FC236}">
                <a16:creationId xmlns:a16="http://schemas.microsoft.com/office/drawing/2014/main" id="{6AA7D061-0BAD-4700-85A9-3834DAE52ECB}"/>
              </a:ext>
            </a:extLst>
          </p:cNvPr>
          <p:cNvSpPr>
            <a:spLocks noGrp="1"/>
          </p:cNvSpPr>
          <p:nvPr>
            <p:ph type="dt" sz="half" idx="10"/>
          </p:nvPr>
        </p:nvSpPr>
        <p:spPr/>
        <p:txBody>
          <a:bodyPr/>
          <a:lstStyle/>
          <a:p>
            <a:fld id="{AAECB2E4-49B1-4D1D-9C80-697C1A254128}"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64B940B3-85A0-41B5-8C03-1E5706CD7BBF}"/>
              </a:ext>
            </a:extLst>
          </p:cNvPr>
          <p:cNvSpPr>
            <a:spLocks noGrp="1"/>
          </p:cNvSpPr>
          <p:nvPr>
            <p:ph type="sldNum" sz="quarter" idx="12"/>
          </p:nvPr>
        </p:nvSpPr>
        <p:spPr/>
        <p:txBody>
          <a:bodyPr/>
          <a:lstStyle/>
          <a:p>
            <a:fld id="{0422F922-4DA1-4E02-8BB9-5948E49598FC}" type="slidenum">
              <a:rPr lang="el-GR" smtClean="0"/>
              <a:t>74</a:t>
            </a:fld>
            <a:endParaRPr lang="el-GR"/>
          </a:p>
        </p:txBody>
      </p:sp>
    </p:spTree>
    <p:extLst>
      <p:ext uri="{BB962C8B-B14F-4D97-AF65-F5344CB8AC3E}">
        <p14:creationId xmlns:p14="http://schemas.microsoft.com/office/powerpoint/2010/main" val="11582778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37904A-7548-4648-8DD5-8E7E5D66AC5D}"/>
              </a:ext>
            </a:extLst>
          </p:cNvPr>
          <p:cNvSpPr>
            <a:spLocks noGrp="1"/>
          </p:cNvSpPr>
          <p:nvPr>
            <p:ph type="title"/>
          </p:nvPr>
        </p:nvSpPr>
        <p:spPr>
          <a:xfrm>
            <a:off x="180217" y="0"/>
            <a:ext cx="11831566" cy="674176"/>
          </a:xfrm>
        </p:spPr>
        <p:txBody>
          <a:bodyPr>
            <a:normAutofit fontScale="90000"/>
          </a:bodyPr>
          <a:lstStyle/>
          <a:p>
            <a:r>
              <a:rPr lang="el-GR" sz="2400" b="1" dirty="0"/>
              <a:t>Η κυκλική πορεία της Ελληνικής οικονομίας λαμβάνει χώρα τόσο σε εθνικό όσο και σε επίπεδο περιφερειών</a:t>
            </a:r>
          </a:p>
        </p:txBody>
      </p:sp>
      <p:pic>
        <p:nvPicPr>
          <p:cNvPr id="7" name="Θέση περιεχομένου 6">
            <a:extLst>
              <a:ext uri="{FF2B5EF4-FFF2-40B4-BE49-F238E27FC236}">
                <a16:creationId xmlns:a16="http://schemas.microsoft.com/office/drawing/2014/main" id="{90E157D7-66FC-4878-A38D-9D384B8111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4556" y="674176"/>
            <a:ext cx="10124632" cy="6150734"/>
          </a:xfrm>
        </p:spPr>
      </p:pic>
      <p:sp>
        <p:nvSpPr>
          <p:cNvPr id="4" name="Θέση ημερομηνίας 3">
            <a:extLst>
              <a:ext uri="{FF2B5EF4-FFF2-40B4-BE49-F238E27FC236}">
                <a16:creationId xmlns:a16="http://schemas.microsoft.com/office/drawing/2014/main" id="{03CE36E8-7E04-4F59-A09A-19E0276FF4D5}"/>
              </a:ext>
            </a:extLst>
          </p:cNvPr>
          <p:cNvSpPr>
            <a:spLocks noGrp="1"/>
          </p:cNvSpPr>
          <p:nvPr>
            <p:ph type="dt" sz="half" idx="10"/>
          </p:nvPr>
        </p:nvSpPr>
        <p:spPr/>
        <p:txBody>
          <a:bodyPr/>
          <a:lstStyle/>
          <a:p>
            <a:fld id="{B0780664-5511-49E0-9339-95BAC5B3B872}"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8E7F7975-6AC3-40AA-B79E-97D3271A935E}"/>
              </a:ext>
            </a:extLst>
          </p:cNvPr>
          <p:cNvSpPr>
            <a:spLocks noGrp="1"/>
          </p:cNvSpPr>
          <p:nvPr>
            <p:ph type="sldNum" sz="quarter" idx="12"/>
          </p:nvPr>
        </p:nvSpPr>
        <p:spPr/>
        <p:txBody>
          <a:bodyPr/>
          <a:lstStyle/>
          <a:p>
            <a:fld id="{0422F922-4DA1-4E02-8BB9-5948E49598FC}" type="slidenum">
              <a:rPr lang="el-GR" smtClean="0"/>
              <a:t>75</a:t>
            </a:fld>
            <a:endParaRPr lang="el-GR"/>
          </a:p>
        </p:txBody>
      </p:sp>
    </p:spTree>
    <p:extLst>
      <p:ext uri="{BB962C8B-B14F-4D97-AF65-F5344CB8AC3E}">
        <p14:creationId xmlns:p14="http://schemas.microsoft.com/office/powerpoint/2010/main" val="1670689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8251CF-E4D9-4267-8C57-7990E960E2BD}"/>
              </a:ext>
            </a:extLst>
          </p:cNvPr>
          <p:cNvSpPr>
            <a:spLocks noGrp="1"/>
          </p:cNvSpPr>
          <p:nvPr>
            <p:ph type="title"/>
          </p:nvPr>
        </p:nvSpPr>
        <p:spPr/>
        <p:txBody>
          <a:bodyPr/>
          <a:lstStyle/>
          <a:p>
            <a:r>
              <a:rPr lang="el-GR" dirty="0"/>
              <a:t>Συμπέρασμα: </a:t>
            </a:r>
          </a:p>
        </p:txBody>
      </p:sp>
      <p:sp>
        <p:nvSpPr>
          <p:cNvPr id="3" name="Θέση περιεχομένου 2">
            <a:extLst>
              <a:ext uri="{FF2B5EF4-FFF2-40B4-BE49-F238E27FC236}">
                <a16:creationId xmlns:a16="http://schemas.microsoft.com/office/drawing/2014/main" id="{D40CDB94-DA9A-47C5-919A-750DB2FE2C2F}"/>
              </a:ext>
            </a:extLst>
          </p:cNvPr>
          <p:cNvSpPr>
            <a:spLocks noGrp="1"/>
          </p:cNvSpPr>
          <p:nvPr>
            <p:ph idx="1"/>
          </p:nvPr>
        </p:nvSpPr>
        <p:spPr>
          <a:xfrm>
            <a:off x="532660" y="2077375"/>
            <a:ext cx="10623020" cy="3791719"/>
          </a:xfrm>
        </p:spPr>
        <p:txBody>
          <a:bodyPr/>
          <a:lstStyle/>
          <a:p>
            <a:pPr marL="0" indent="0">
              <a:buNone/>
            </a:pPr>
            <a:r>
              <a:rPr lang="el-GR" dirty="0"/>
              <a:t>Η έμφαση δόθηκε στην δημόσια δαπάνη, κοινοτική, εθνική και από κοινού</a:t>
            </a:r>
          </a:p>
          <a:p>
            <a:pPr marL="0" indent="0">
              <a:buNone/>
            </a:pPr>
            <a:r>
              <a:rPr lang="el-GR" dirty="0"/>
              <a:t>Η ιδιωτική δαπάνη είναι λιγότερη σε σχέση με τη δημόσια (την κοινοτική και την συνολική δημόσια), δηλαδή  υπολείπονται οι επενδύσεις</a:t>
            </a:r>
          </a:p>
          <a:p>
            <a:pPr marL="0" indent="0">
              <a:buNone/>
            </a:pPr>
            <a:r>
              <a:rPr lang="el-GR" dirty="0"/>
              <a:t>Διαχρονικά οι πολιτικές δεν είχαν μεγάλη επίδραση στην αύξηση του κ.κ. ΑΕΠ</a:t>
            </a:r>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C426FBB2-F277-46D3-AC3E-A39CC94873B9}"/>
              </a:ext>
            </a:extLst>
          </p:cNvPr>
          <p:cNvSpPr>
            <a:spLocks noGrp="1"/>
          </p:cNvSpPr>
          <p:nvPr>
            <p:ph type="dt" sz="half" idx="10"/>
          </p:nvPr>
        </p:nvSpPr>
        <p:spPr/>
        <p:txBody>
          <a:bodyPr/>
          <a:lstStyle/>
          <a:p>
            <a:fld id="{7E6936F4-D0CE-40DA-A774-B957CB9DFB07}"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A5788ADB-B276-47CD-B9E8-BFEA8F7102AE}"/>
              </a:ext>
            </a:extLst>
          </p:cNvPr>
          <p:cNvSpPr>
            <a:spLocks noGrp="1"/>
          </p:cNvSpPr>
          <p:nvPr>
            <p:ph type="sldNum" sz="quarter" idx="12"/>
          </p:nvPr>
        </p:nvSpPr>
        <p:spPr/>
        <p:txBody>
          <a:bodyPr/>
          <a:lstStyle/>
          <a:p>
            <a:fld id="{0422F922-4DA1-4E02-8BB9-5948E49598FC}" type="slidenum">
              <a:rPr lang="el-GR" smtClean="0"/>
              <a:t>76</a:t>
            </a:fld>
            <a:endParaRPr lang="el-GR"/>
          </a:p>
        </p:txBody>
      </p:sp>
    </p:spTree>
    <p:extLst>
      <p:ext uri="{BB962C8B-B14F-4D97-AF65-F5344CB8AC3E}">
        <p14:creationId xmlns:p14="http://schemas.microsoft.com/office/powerpoint/2010/main" val="3986149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4CFD603-9948-4C0C-B4FC-BE93B809B937}"/>
              </a:ext>
            </a:extLst>
          </p:cNvPr>
          <p:cNvSpPr>
            <a:spLocks noGrp="1"/>
          </p:cNvSpPr>
          <p:nvPr>
            <p:ph idx="1"/>
          </p:nvPr>
        </p:nvSpPr>
        <p:spPr>
          <a:xfrm>
            <a:off x="278296" y="488272"/>
            <a:ext cx="11913704" cy="5809160"/>
          </a:xfrm>
        </p:spPr>
        <p:txBody>
          <a:bodyPr>
            <a:normAutofit/>
          </a:bodyPr>
          <a:lstStyle/>
          <a:p>
            <a:pPr marL="0" indent="0">
              <a:buNone/>
            </a:pPr>
            <a:r>
              <a:rPr lang="el-GR" dirty="0"/>
              <a:t>Η κλασσική μακροοικονομική ταυτότητα:  </a:t>
            </a:r>
            <a:r>
              <a:rPr lang="en-US" dirty="0"/>
              <a:t>Y = C + I + G + (N-X), </a:t>
            </a:r>
            <a:r>
              <a:rPr lang="el-GR" dirty="0"/>
              <a:t>στην ανοιχτή οικονομία</a:t>
            </a:r>
          </a:p>
          <a:p>
            <a:pPr marL="0" indent="0">
              <a:buNone/>
            </a:pPr>
            <a:r>
              <a:rPr lang="el-GR" dirty="0"/>
              <a:t>Είδαμε και πριν:  </a:t>
            </a:r>
            <a:endParaRPr lang="en-US" dirty="0"/>
          </a:p>
          <a:p>
            <a:pPr marL="0" indent="0">
              <a:buNone/>
            </a:pPr>
            <a:r>
              <a:rPr lang="en-US" dirty="0"/>
              <a:t>To </a:t>
            </a:r>
            <a:r>
              <a:rPr lang="el-GR" dirty="0"/>
              <a:t>μοντέλο ανάπτυξής της</a:t>
            </a:r>
            <a:r>
              <a:rPr lang="en-US" dirty="0"/>
              <a:t> </a:t>
            </a:r>
            <a:r>
              <a:rPr lang="el-GR" dirty="0"/>
              <a:t>Ελληνικής οικονομίας μέχρι το 2009 σε μεγάλο βαθμό στηριγμένο στην κατανάλωση, </a:t>
            </a:r>
            <a:r>
              <a:rPr lang="en-US" dirty="0"/>
              <a:t>C </a:t>
            </a:r>
            <a:endParaRPr lang="el-GR" dirty="0"/>
          </a:p>
          <a:p>
            <a:pPr marL="0" indent="0">
              <a:buNone/>
            </a:pPr>
            <a:r>
              <a:rPr lang="el-GR" dirty="0"/>
              <a:t> </a:t>
            </a:r>
            <a:endParaRPr lang="en-US" dirty="0"/>
          </a:p>
          <a:p>
            <a:pPr marL="0" indent="0">
              <a:buNone/>
            </a:pPr>
            <a:r>
              <a:rPr lang="en-US" dirty="0"/>
              <a:t>				</a:t>
            </a:r>
          </a:p>
          <a:p>
            <a:endParaRPr lang="el-GR" dirty="0"/>
          </a:p>
          <a:p>
            <a:endParaRPr lang="el-GR" dirty="0"/>
          </a:p>
          <a:p>
            <a:endParaRPr lang="el-GR" dirty="0"/>
          </a:p>
          <a:p>
            <a:endParaRPr lang="el-GR" dirty="0"/>
          </a:p>
          <a:p>
            <a:endParaRPr lang="el-GR" dirty="0"/>
          </a:p>
          <a:p>
            <a:endParaRPr lang="en-US" dirty="0"/>
          </a:p>
          <a:p>
            <a:r>
              <a:rPr lang="en-US" dirty="0"/>
              <a:t>IMF (2010)</a:t>
            </a:r>
            <a:r>
              <a:rPr lang="el-GR" dirty="0"/>
              <a:t>, σελ. 24 (2η Αξιολόγηση) </a:t>
            </a:r>
          </a:p>
          <a:p>
            <a:endParaRPr lang="el-GR" dirty="0"/>
          </a:p>
        </p:txBody>
      </p:sp>
      <p:pic>
        <p:nvPicPr>
          <p:cNvPr id="5" name="Εικόνα 4">
            <a:extLst>
              <a:ext uri="{FF2B5EF4-FFF2-40B4-BE49-F238E27FC236}">
                <a16:creationId xmlns:a16="http://schemas.microsoft.com/office/drawing/2014/main" id="{5088A673-CD1C-4996-9950-CBC20B0EEC1A}"/>
              </a:ext>
            </a:extLst>
          </p:cNvPr>
          <p:cNvPicPr>
            <a:picLocks noChangeAspect="1"/>
          </p:cNvPicPr>
          <p:nvPr/>
        </p:nvPicPr>
        <p:blipFill>
          <a:blip r:embed="rId2"/>
          <a:stretch>
            <a:fillRect/>
          </a:stretch>
        </p:blipFill>
        <p:spPr>
          <a:xfrm>
            <a:off x="428497" y="2487940"/>
            <a:ext cx="4819363" cy="2926897"/>
          </a:xfrm>
          <a:prstGeom prst="rect">
            <a:avLst/>
          </a:prstGeom>
        </p:spPr>
      </p:pic>
      <p:sp>
        <p:nvSpPr>
          <p:cNvPr id="6" name="TextBox 5">
            <a:extLst>
              <a:ext uri="{FF2B5EF4-FFF2-40B4-BE49-F238E27FC236}">
                <a16:creationId xmlns:a16="http://schemas.microsoft.com/office/drawing/2014/main" id="{6416036E-71D4-46D8-B7C6-CCEAB4C20A3A}"/>
              </a:ext>
            </a:extLst>
          </p:cNvPr>
          <p:cNvSpPr txBox="1"/>
          <p:nvPr/>
        </p:nvSpPr>
        <p:spPr>
          <a:xfrm>
            <a:off x="5651037" y="2691202"/>
            <a:ext cx="6262667" cy="3046988"/>
          </a:xfrm>
          <a:prstGeom prst="rect">
            <a:avLst/>
          </a:prstGeom>
          <a:noFill/>
        </p:spPr>
        <p:txBody>
          <a:bodyPr wrap="square" rtlCol="0">
            <a:spAutoFit/>
          </a:bodyPr>
          <a:lstStyle/>
          <a:p>
            <a:r>
              <a:rPr lang="el-GR" sz="2400" dirty="0"/>
              <a:t>Μειώνεται</a:t>
            </a:r>
            <a:r>
              <a:rPr lang="en-US" sz="2400" dirty="0"/>
              <a:t> </a:t>
            </a:r>
            <a:r>
              <a:rPr lang="el-GR" sz="2400" dirty="0"/>
              <a:t>η συνεισφορά της κατανάλωσης</a:t>
            </a:r>
          </a:p>
          <a:p>
            <a:r>
              <a:rPr lang="el-GR" sz="2400" dirty="0"/>
              <a:t>στην ανάπτυξη του ΑΕΠ από την εφαρμογή των μνημονίων και αυξάνεται αυτή των καθαρών εξαγωγών</a:t>
            </a:r>
          </a:p>
          <a:p>
            <a:r>
              <a:rPr lang="el-GR" sz="2400" dirty="0"/>
              <a:t>Αυτός είναι κύριος στόχος των </a:t>
            </a:r>
            <a:r>
              <a:rPr lang="el-GR" sz="2400" dirty="0" err="1"/>
              <a:t>μνημονιακών</a:t>
            </a:r>
            <a:r>
              <a:rPr lang="el-GR" sz="2400" dirty="0"/>
              <a:t> πολιτικών</a:t>
            </a:r>
            <a:r>
              <a:rPr lang="en-US" sz="2400" dirty="0"/>
              <a:t> (</a:t>
            </a:r>
            <a:r>
              <a:rPr lang="el-GR" sz="2400" dirty="0"/>
              <a:t>πλεονασματικά ισοζύγια)</a:t>
            </a:r>
          </a:p>
          <a:p>
            <a:r>
              <a:rPr lang="el-GR" sz="2400" dirty="0"/>
              <a:t>Όμως κατά πόσο θα διατηρηθεί αυτό το μοντέλο;</a:t>
            </a:r>
          </a:p>
        </p:txBody>
      </p:sp>
      <p:sp>
        <p:nvSpPr>
          <p:cNvPr id="4" name="Θέση ημερομηνίας 3">
            <a:extLst>
              <a:ext uri="{FF2B5EF4-FFF2-40B4-BE49-F238E27FC236}">
                <a16:creationId xmlns:a16="http://schemas.microsoft.com/office/drawing/2014/main" id="{BC473755-40A4-48B6-AC3F-03732A8FD5F5}"/>
              </a:ext>
            </a:extLst>
          </p:cNvPr>
          <p:cNvSpPr>
            <a:spLocks noGrp="1"/>
          </p:cNvSpPr>
          <p:nvPr>
            <p:ph type="dt" sz="half" idx="10"/>
          </p:nvPr>
        </p:nvSpPr>
        <p:spPr/>
        <p:txBody>
          <a:bodyPr/>
          <a:lstStyle/>
          <a:p>
            <a:fld id="{33C5165F-B785-4C93-825C-C29DE73919F3}" type="datetime1">
              <a:rPr lang="el-GR" smtClean="0"/>
              <a:t>9/5/2022</a:t>
            </a:fld>
            <a:endParaRPr lang="el-GR"/>
          </a:p>
        </p:txBody>
      </p:sp>
      <p:sp>
        <p:nvSpPr>
          <p:cNvPr id="7" name="Θέση αριθμού διαφάνειας 6">
            <a:extLst>
              <a:ext uri="{FF2B5EF4-FFF2-40B4-BE49-F238E27FC236}">
                <a16:creationId xmlns:a16="http://schemas.microsoft.com/office/drawing/2014/main" id="{C3FD9F73-CE4C-48B5-8D4C-1EA670D2EBDE}"/>
              </a:ext>
            </a:extLst>
          </p:cNvPr>
          <p:cNvSpPr>
            <a:spLocks noGrp="1"/>
          </p:cNvSpPr>
          <p:nvPr>
            <p:ph type="sldNum" sz="quarter" idx="12"/>
          </p:nvPr>
        </p:nvSpPr>
        <p:spPr/>
        <p:txBody>
          <a:bodyPr/>
          <a:lstStyle/>
          <a:p>
            <a:fld id="{0422F922-4DA1-4E02-8BB9-5948E49598FC}" type="slidenum">
              <a:rPr lang="el-GR" smtClean="0"/>
              <a:t>77</a:t>
            </a:fld>
            <a:endParaRPr lang="el-GR"/>
          </a:p>
        </p:txBody>
      </p:sp>
    </p:spTree>
    <p:extLst>
      <p:ext uri="{BB962C8B-B14F-4D97-AF65-F5344CB8AC3E}">
        <p14:creationId xmlns:p14="http://schemas.microsoft.com/office/powerpoint/2010/main" val="18624112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A8F216-6910-477F-A12F-88181E57A37C}"/>
              </a:ext>
            </a:extLst>
          </p:cNvPr>
          <p:cNvSpPr>
            <a:spLocks noGrp="1"/>
          </p:cNvSpPr>
          <p:nvPr>
            <p:ph type="title"/>
          </p:nvPr>
        </p:nvSpPr>
        <p:spPr>
          <a:xfrm>
            <a:off x="268722" y="568872"/>
            <a:ext cx="12123173" cy="840068"/>
          </a:xfrm>
        </p:spPr>
        <p:txBody>
          <a:bodyPr>
            <a:normAutofit fontScale="90000"/>
          </a:bodyPr>
          <a:lstStyle/>
          <a:p>
            <a:r>
              <a:rPr lang="el-GR" dirty="0"/>
              <a:t>Το μοντέλο ανάπτυξης που προώθησε διαχρονικά η Πολιτική για την Συνοχή της Ε.Ε. στην χώρα μας </a:t>
            </a:r>
          </a:p>
        </p:txBody>
      </p:sp>
      <p:sp>
        <p:nvSpPr>
          <p:cNvPr id="3" name="Θέση περιεχομένου 2">
            <a:extLst>
              <a:ext uri="{FF2B5EF4-FFF2-40B4-BE49-F238E27FC236}">
                <a16:creationId xmlns:a16="http://schemas.microsoft.com/office/drawing/2014/main" id="{0C5438DB-CC76-4A96-9695-E89C12935602}"/>
              </a:ext>
            </a:extLst>
          </p:cNvPr>
          <p:cNvSpPr>
            <a:spLocks noGrp="1"/>
          </p:cNvSpPr>
          <p:nvPr>
            <p:ph idx="1"/>
          </p:nvPr>
        </p:nvSpPr>
        <p:spPr>
          <a:xfrm>
            <a:off x="97655" y="1837678"/>
            <a:ext cx="11869444" cy="4451450"/>
          </a:xfrm>
        </p:spPr>
        <p:txBody>
          <a:bodyPr/>
          <a:lstStyle/>
          <a:p>
            <a:pPr marL="0" indent="0">
              <a:buNone/>
            </a:pPr>
            <a:r>
              <a:rPr lang="el-GR" dirty="0"/>
              <a:t>Η πολιτική Συνοχής τόνωνε την κατανάλωση και τη δημόσια δαπάνη, έναντι της παραγωγικής ανασυγκρότησης και προώθησης επενδύσεων στην παραγωγή</a:t>
            </a:r>
          </a:p>
          <a:p>
            <a:r>
              <a:rPr lang="el-GR" dirty="0"/>
              <a:t>Όπου αυτό δοκιμάστηκε με επιτυχή αποτελέσματα (βλ. ΕΠΒ 1994-1999) μετά αυτό περιορίστηκε (με την έλευση των πολιτικών για την ανταγωνιστικότητα και την ενιαία αντιμετώπιση της βιομηχανίας με τους κλάδους του τουρισμού, της ενέργειας και του περιβάλλοντος, στο ίδιο πρόγραμμα για την Ανταγωνιστικότητα 2000-2006).</a:t>
            </a:r>
          </a:p>
          <a:p>
            <a:endParaRPr lang="el-GR" dirty="0"/>
          </a:p>
          <a:p>
            <a:pPr marL="0" indent="0">
              <a:buNone/>
            </a:pPr>
            <a:r>
              <a:rPr lang="el-GR" dirty="0"/>
              <a:t>	  </a:t>
            </a:r>
            <a:r>
              <a:rPr lang="en-US" dirty="0"/>
              <a:t>S = Y- G – C, </a:t>
            </a:r>
            <a:r>
              <a:rPr lang="el-GR" dirty="0"/>
              <a:t>Όσο </a:t>
            </a:r>
            <a:r>
              <a:rPr lang="en-US" dirty="0"/>
              <a:t>G    , C 	</a:t>
            </a:r>
            <a:r>
              <a:rPr lang="el-GR" dirty="0"/>
              <a:t> </a:t>
            </a:r>
            <a:r>
              <a:rPr lang="en-US" dirty="0">
                <a:sym typeface="Wingdings" panose="05000000000000000000" pitchFamily="2" charset="2"/>
              </a:rPr>
              <a:t> S </a:t>
            </a:r>
            <a:endParaRPr lang="el-GR" dirty="0"/>
          </a:p>
          <a:p>
            <a:pPr marL="0" indent="0">
              <a:buNone/>
            </a:pPr>
            <a:r>
              <a:rPr lang="el-GR" dirty="0"/>
              <a:t>	  </a:t>
            </a:r>
            <a:r>
              <a:rPr lang="en-US" dirty="0"/>
              <a:t>S – I = CA,    </a:t>
            </a:r>
            <a:r>
              <a:rPr lang="el-GR" dirty="0"/>
              <a:t>Όσο </a:t>
            </a:r>
            <a:r>
              <a:rPr lang="en-US" dirty="0"/>
              <a:t> S 	</a:t>
            </a:r>
            <a:r>
              <a:rPr lang="el-GR" dirty="0"/>
              <a:t> </a:t>
            </a:r>
            <a:r>
              <a:rPr lang="en-US" dirty="0">
                <a:sym typeface="Wingdings" panose="05000000000000000000" pitchFamily="2" charset="2"/>
              </a:rPr>
              <a:t> CA	</a:t>
            </a:r>
          </a:p>
          <a:p>
            <a:pPr marL="0" indent="0">
              <a:buNone/>
            </a:pPr>
            <a:endParaRPr lang="en-US" dirty="0">
              <a:sym typeface="Wingdings" panose="05000000000000000000" pitchFamily="2" charset="2"/>
            </a:endParaRPr>
          </a:p>
          <a:p>
            <a:pPr marL="0" indent="0">
              <a:buNone/>
            </a:pPr>
            <a:endParaRPr lang="el-GR" dirty="0"/>
          </a:p>
        </p:txBody>
      </p:sp>
      <p:cxnSp>
        <p:nvCxnSpPr>
          <p:cNvPr id="5" name="Ευθύγραμμο βέλος σύνδεσης 4">
            <a:extLst>
              <a:ext uri="{FF2B5EF4-FFF2-40B4-BE49-F238E27FC236}">
                <a16:creationId xmlns:a16="http://schemas.microsoft.com/office/drawing/2014/main" id="{C4BCA705-AF83-4B73-A446-7466CDF1A8BB}"/>
              </a:ext>
            </a:extLst>
          </p:cNvPr>
          <p:cNvCxnSpPr/>
          <p:nvPr/>
        </p:nvCxnSpPr>
        <p:spPr>
          <a:xfrm flipV="1">
            <a:off x="3569551" y="4048215"/>
            <a:ext cx="177554" cy="266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998B3A64-9CCE-43B2-9153-9327DDBD8512}"/>
              </a:ext>
            </a:extLst>
          </p:cNvPr>
          <p:cNvCxnSpPr/>
          <p:nvPr/>
        </p:nvCxnSpPr>
        <p:spPr>
          <a:xfrm flipV="1">
            <a:off x="3096341" y="4048214"/>
            <a:ext cx="177554" cy="266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29C2319E-50C1-49E2-BD3C-0F3ECE9A24A5}"/>
              </a:ext>
            </a:extLst>
          </p:cNvPr>
          <p:cNvCxnSpPr>
            <a:cxnSpLocks/>
          </p:cNvCxnSpPr>
          <p:nvPr/>
        </p:nvCxnSpPr>
        <p:spPr>
          <a:xfrm>
            <a:off x="4537611" y="4067451"/>
            <a:ext cx="199748" cy="247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F3060565-B803-42AB-BB93-E9EE301C5A31}"/>
              </a:ext>
            </a:extLst>
          </p:cNvPr>
          <p:cNvCxnSpPr>
            <a:cxnSpLocks/>
          </p:cNvCxnSpPr>
          <p:nvPr/>
        </p:nvCxnSpPr>
        <p:spPr>
          <a:xfrm>
            <a:off x="3132682" y="4480377"/>
            <a:ext cx="177554" cy="290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D63497DC-4AF7-4393-AD06-525C8E9E3D6C}"/>
              </a:ext>
            </a:extLst>
          </p:cNvPr>
          <p:cNvCxnSpPr>
            <a:cxnSpLocks/>
          </p:cNvCxnSpPr>
          <p:nvPr/>
        </p:nvCxnSpPr>
        <p:spPr>
          <a:xfrm flipV="1">
            <a:off x="4537611" y="4538946"/>
            <a:ext cx="227686" cy="20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Θέση ημερομηνίας 3">
            <a:extLst>
              <a:ext uri="{FF2B5EF4-FFF2-40B4-BE49-F238E27FC236}">
                <a16:creationId xmlns:a16="http://schemas.microsoft.com/office/drawing/2014/main" id="{BC7B030B-E7EB-419A-8862-CEDF4E3F8738}"/>
              </a:ext>
            </a:extLst>
          </p:cNvPr>
          <p:cNvSpPr>
            <a:spLocks noGrp="1"/>
          </p:cNvSpPr>
          <p:nvPr>
            <p:ph type="dt" sz="half" idx="10"/>
          </p:nvPr>
        </p:nvSpPr>
        <p:spPr/>
        <p:txBody>
          <a:bodyPr/>
          <a:lstStyle/>
          <a:p>
            <a:fld id="{92172489-15DB-4FCF-B457-E0021CE1F48D}" type="datetime1">
              <a:rPr lang="el-GR" smtClean="0"/>
              <a:t>9/5/2022</a:t>
            </a:fld>
            <a:endParaRPr lang="el-GR"/>
          </a:p>
        </p:txBody>
      </p:sp>
      <p:sp>
        <p:nvSpPr>
          <p:cNvPr id="8" name="Θέση αριθμού διαφάνειας 7">
            <a:extLst>
              <a:ext uri="{FF2B5EF4-FFF2-40B4-BE49-F238E27FC236}">
                <a16:creationId xmlns:a16="http://schemas.microsoft.com/office/drawing/2014/main" id="{DE286842-229D-4DEC-8BA5-0D9D1C05CB3E}"/>
              </a:ext>
            </a:extLst>
          </p:cNvPr>
          <p:cNvSpPr>
            <a:spLocks noGrp="1"/>
          </p:cNvSpPr>
          <p:nvPr>
            <p:ph type="sldNum" sz="quarter" idx="12"/>
          </p:nvPr>
        </p:nvSpPr>
        <p:spPr/>
        <p:txBody>
          <a:bodyPr/>
          <a:lstStyle/>
          <a:p>
            <a:fld id="{0422F922-4DA1-4E02-8BB9-5948E49598FC}" type="slidenum">
              <a:rPr lang="el-GR" smtClean="0"/>
              <a:t>78</a:t>
            </a:fld>
            <a:endParaRPr lang="el-GR"/>
          </a:p>
        </p:txBody>
      </p:sp>
    </p:spTree>
    <p:extLst>
      <p:ext uri="{BB962C8B-B14F-4D97-AF65-F5344CB8AC3E}">
        <p14:creationId xmlns:p14="http://schemas.microsoft.com/office/powerpoint/2010/main" val="19843895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8642E7-2DF5-4202-B27F-8BF51F4B6F97}"/>
              </a:ext>
            </a:extLst>
          </p:cNvPr>
          <p:cNvSpPr>
            <a:spLocks noGrp="1"/>
          </p:cNvSpPr>
          <p:nvPr>
            <p:ph type="title"/>
          </p:nvPr>
        </p:nvSpPr>
        <p:spPr>
          <a:xfrm>
            <a:off x="1097280" y="286603"/>
            <a:ext cx="10058400" cy="894127"/>
          </a:xfrm>
        </p:spPr>
        <p:txBody>
          <a:bodyPr/>
          <a:lstStyle/>
          <a:p>
            <a:endParaRPr lang="el-GR" dirty="0"/>
          </a:p>
        </p:txBody>
      </p:sp>
      <p:sp>
        <p:nvSpPr>
          <p:cNvPr id="3" name="Θέση περιεχομένου 2">
            <a:extLst>
              <a:ext uri="{FF2B5EF4-FFF2-40B4-BE49-F238E27FC236}">
                <a16:creationId xmlns:a16="http://schemas.microsoft.com/office/drawing/2014/main" id="{FE5462C9-3D09-40FB-BCF3-6E585E628689}"/>
              </a:ext>
            </a:extLst>
          </p:cNvPr>
          <p:cNvSpPr>
            <a:spLocks noGrp="1"/>
          </p:cNvSpPr>
          <p:nvPr>
            <p:ph idx="1"/>
          </p:nvPr>
        </p:nvSpPr>
        <p:spPr>
          <a:xfrm>
            <a:off x="71021" y="1544715"/>
            <a:ext cx="12120979" cy="4915070"/>
          </a:xfrm>
        </p:spPr>
        <p:txBody>
          <a:bodyPr>
            <a:normAutofit/>
          </a:bodyPr>
          <a:lstStyle/>
          <a:p>
            <a:r>
              <a:rPr lang="el-GR" dirty="0"/>
              <a:t>Αν η Ελλάδα έχει το δικό της νόμισμα, το έλλειμα τρεχουσών συναλλαγών θα γινότανε εμφανές και η προσαρμογή θα ήταν αυτόματη (λόγω νομίσματος)</a:t>
            </a:r>
          </a:p>
          <a:p>
            <a:r>
              <a:rPr lang="el-GR" dirty="0"/>
              <a:t>Το μέγεθος και η έκταση του προβλήματος έγιναν αντιληπτά μέσα από την αύξηση των </a:t>
            </a:r>
            <a:r>
              <a:rPr lang="en-US" dirty="0"/>
              <a:t>spreads</a:t>
            </a:r>
            <a:r>
              <a:rPr lang="el-GR" dirty="0"/>
              <a:t> (του Ελληνικού από το Γερμανικό ομόλογο), δηλαδή αφού το έλλειμα αυτό είχε επιδεινωθεί αρκετά ώστε να επιφέρει την παρέμβαση των κερδοσκοπικών κεφαλαίων </a:t>
            </a:r>
          </a:p>
          <a:p>
            <a:r>
              <a:rPr lang="el-GR" dirty="0"/>
              <a:t>Στην θεωρία της περιφερειακής οικονομικής ανάπτυξης αυτό είναι ένα αρκετά γνωστό πρόβλημα:                            Ορισμένες περιφέρειες μπορεί να γίνουν αρκετά ελλειμματικές στο ισοζύγιό τους με άλλες και να στερηθούν ανθρώπινους πόρους (που μεταναστεύουν σε άλλες περιφέρειες και περιοχής), μέσα σε ένα κράτος με το ίδιο κοινό νόμισμα, όπου η προσαρμογή της ισοτιμίας γίνεται σε επίπεδο εθνικό (πρόβλημα που διαφαίνεται σε εθνικό επίπεδο).</a:t>
            </a:r>
          </a:p>
          <a:p>
            <a:r>
              <a:rPr lang="el-GR" dirty="0"/>
              <a:t>Η οικονομική ανάπτυξη, όπως έλαβε χώρα σε εθνικό, περιφερειακό και τοπικό επίπεδο χρηματοδότησε τροφοδότησε τα ελλείμματα</a:t>
            </a:r>
          </a:p>
        </p:txBody>
      </p:sp>
      <p:sp>
        <p:nvSpPr>
          <p:cNvPr id="4" name="Θέση ημερομηνίας 3">
            <a:extLst>
              <a:ext uri="{FF2B5EF4-FFF2-40B4-BE49-F238E27FC236}">
                <a16:creationId xmlns:a16="http://schemas.microsoft.com/office/drawing/2014/main" id="{B135A2E5-80EF-4BF7-93A2-3E4AB671FDAF}"/>
              </a:ext>
            </a:extLst>
          </p:cNvPr>
          <p:cNvSpPr>
            <a:spLocks noGrp="1"/>
          </p:cNvSpPr>
          <p:nvPr>
            <p:ph type="dt" sz="half" idx="10"/>
          </p:nvPr>
        </p:nvSpPr>
        <p:spPr/>
        <p:txBody>
          <a:bodyPr/>
          <a:lstStyle/>
          <a:p>
            <a:fld id="{3517E214-B0D3-4188-BEE1-63F5D5F2E9CB}"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9810062A-CA95-462C-9727-F1450EC2FDB1}"/>
              </a:ext>
            </a:extLst>
          </p:cNvPr>
          <p:cNvSpPr>
            <a:spLocks noGrp="1"/>
          </p:cNvSpPr>
          <p:nvPr>
            <p:ph type="sldNum" sz="quarter" idx="12"/>
          </p:nvPr>
        </p:nvSpPr>
        <p:spPr/>
        <p:txBody>
          <a:bodyPr/>
          <a:lstStyle/>
          <a:p>
            <a:fld id="{0422F922-4DA1-4E02-8BB9-5948E49598FC}" type="slidenum">
              <a:rPr lang="el-GR" smtClean="0"/>
              <a:t>79</a:t>
            </a:fld>
            <a:endParaRPr lang="el-GR"/>
          </a:p>
        </p:txBody>
      </p:sp>
    </p:spTree>
    <p:extLst>
      <p:ext uri="{BB962C8B-B14F-4D97-AF65-F5344CB8AC3E}">
        <p14:creationId xmlns:p14="http://schemas.microsoft.com/office/powerpoint/2010/main" val="1856028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EDC987-D0C3-4621-904E-6F2A6A6D8731}"/>
              </a:ext>
            </a:extLst>
          </p:cNvPr>
          <p:cNvSpPr>
            <a:spLocks noGrp="1"/>
          </p:cNvSpPr>
          <p:nvPr>
            <p:ph type="title"/>
          </p:nvPr>
        </p:nvSpPr>
        <p:spPr>
          <a:xfrm>
            <a:off x="142043" y="286604"/>
            <a:ext cx="11922710" cy="702304"/>
          </a:xfrm>
        </p:spPr>
        <p:txBody>
          <a:bodyPr>
            <a:normAutofit fontScale="90000"/>
          </a:bodyPr>
          <a:lstStyle/>
          <a:p>
            <a:r>
              <a:rPr lang="el-GR" dirty="0"/>
              <a:t>Μεγάλες θεσμικές αλλαγές στην Ευρωζώνη και την ΕΈ</a:t>
            </a:r>
          </a:p>
        </p:txBody>
      </p:sp>
      <p:sp>
        <p:nvSpPr>
          <p:cNvPr id="3" name="Θέση περιεχομένου 2">
            <a:extLst>
              <a:ext uri="{FF2B5EF4-FFF2-40B4-BE49-F238E27FC236}">
                <a16:creationId xmlns:a16="http://schemas.microsoft.com/office/drawing/2014/main" id="{70B345B9-61AE-46A5-9DA7-5DECEB4793CB}"/>
              </a:ext>
            </a:extLst>
          </p:cNvPr>
          <p:cNvSpPr>
            <a:spLocks noGrp="1"/>
          </p:cNvSpPr>
          <p:nvPr>
            <p:ph idx="1"/>
          </p:nvPr>
        </p:nvSpPr>
        <p:spPr>
          <a:xfrm>
            <a:off x="62144" y="1056443"/>
            <a:ext cx="12129855" cy="5273335"/>
          </a:xfrm>
        </p:spPr>
        <p:txBody>
          <a:bodyPr>
            <a:normAutofit lnSpcReduction="10000"/>
          </a:bodyPr>
          <a:lstStyle/>
          <a:p>
            <a:pPr marL="0" indent="0">
              <a:buNone/>
            </a:pPr>
            <a:r>
              <a:rPr lang="el-GR" dirty="0"/>
              <a:t>Η κατανόηση που έφερε η Ελληνική κρίση για τις ελλείψεις (ή ελαττώματα όπως ορισμένοι επισημαίνουν/ επισήμαναν) συντέλεσε στη δημιουργία μεγάλων θεσμικών αλλαγών στη Ευρωζώνη</a:t>
            </a:r>
            <a:endParaRPr lang="en-US" dirty="0"/>
          </a:p>
          <a:p>
            <a:pPr marL="0" indent="0">
              <a:buNone/>
            </a:pPr>
            <a:r>
              <a:rPr lang="el-GR" dirty="0"/>
              <a:t>Αρχικά ενισχύεται η δομή της νομισματικής Ένωσης και εμπλουτίζεται το περιεχόμενο και η κατανόηση της νομισματικής πολιτικής (αυτό χάρη και σε ενέργειες των Ελλήνων επιστημόνων και πολιτικών)</a:t>
            </a:r>
          </a:p>
          <a:p>
            <a:pPr marL="0" indent="0">
              <a:buNone/>
            </a:pPr>
            <a:r>
              <a:rPr lang="el-GR" dirty="0"/>
              <a:t>Στην λειτουργία της ΟΝΕ και το οικοδόμημα της Ε.Ε. προστίθενται 3+1 μεγάλοι και κύριοι βραχίονες</a:t>
            </a:r>
          </a:p>
          <a:p>
            <a:pPr marL="0" indent="0">
              <a:buNone/>
            </a:pPr>
            <a:r>
              <a:rPr lang="el-GR" dirty="0"/>
              <a:t>Η Τραπεζική Ένωση (</a:t>
            </a:r>
            <a:r>
              <a:rPr lang="en-US" dirty="0"/>
              <a:t>Banking Union</a:t>
            </a:r>
            <a:r>
              <a:rPr lang="el-GR" dirty="0"/>
              <a:t>), η Ένωση Κεφαλαιαγορών</a:t>
            </a:r>
            <a:r>
              <a:rPr lang="en-US" dirty="0"/>
              <a:t> </a:t>
            </a:r>
            <a:r>
              <a:rPr lang="el-GR" dirty="0"/>
              <a:t>(</a:t>
            </a:r>
            <a:r>
              <a:rPr lang="en-US" dirty="0"/>
              <a:t>Capital Markets Union</a:t>
            </a:r>
            <a:r>
              <a:rPr lang="el-GR" dirty="0"/>
              <a:t>), η Δημοσιονομική Ένωση (</a:t>
            </a:r>
            <a:r>
              <a:rPr lang="en-US" dirty="0"/>
              <a:t>Fiscal Union</a:t>
            </a:r>
            <a:r>
              <a:rPr lang="el-GR" dirty="0"/>
              <a:t>)</a:t>
            </a:r>
            <a:r>
              <a:rPr lang="en-US" dirty="0"/>
              <a:t> </a:t>
            </a:r>
            <a:r>
              <a:rPr lang="el-GR" dirty="0"/>
              <a:t>και επίσης ξεκινάει η Πολιτική Ένωση (</a:t>
            </a:r>
            <a:r>
              <a:rPr lang="en-US" dirty="0"/>
              <a:t>Political Union</a:t>
            </a:r>
            <a:r>
              <a:rPr lang="el-GR" dirty="0"/>
              <a:t>)</a:t>
            </a:r>
            <a:r>
              <a:rPr lang="en-US" dirty="0"/>
              <a:t> </a:t>
            </a:r>
            <a:endParaRPr lang="el-GR" dirty="0"/>
          </a:p>
          <a:p>
            <a:pPr marL="0" indent="0">
              <a:buNone/>
            </a:pPr>
            <a:r>
              <a:rPr lang="el-GR" b="1" i="1" dirty="0"/>
              <a:t>Παραδείγματα</a:t>
            </a:r>
          </a:p>
          <a:p>
            <a:pPr marL="0" indent="0">
              <a:buNone/>
            </a:pPr>
            <a:r>
              <a:rPr lang="en-US" dirty="0"/>
              <a:t>2010: EFSF (European Financial Stability Facility</a:t>
            </a:r>
            <a:r>
              <a:rPr lang="el-GR" dirty="0"/>
              <a:t>, Ευρωπαϊκό Ταμείο Χρηματοπιστωτικής Σταθερότητας</a:t>
            </a:r>
            <a:r>
              <a:rPr lang="en-US" dirty="0"/>
              <a:t>)</a:t>
            </a:r>
            <a:r>
              <a:rPr lang="el-GR" dirty="0"/>
              <a:t> που ακολουθείται από:  </a:t>
            </a:r>
            <a:endParaRPr lang="en-US" dirty="0"/>
          </a:p>
          <a:p>
            <a:pPr marL="0" indent="0">
              <a:buNone/>
            </a:pPr>
            <a:r>
              <a:rPr lang="en-US" dirty="0"/>
              <a:t>2012:</a:t>
            </a:r>
            <a:r>
              <a:rPr lang="el-GR" dirty="0"/>
              <a:t> </a:t>
            </a:r>
            <a:r>
              <a:rPr lang="en-US" dirty="0"/>
              <a:t>ESM (European Stability Mechanism, </a:t>
            </a:r>
            <a:r>
              <a:rPr lang="el-GR" dirty="0"/>
              <a:t>Ευρωπαϊκός Μηχανισμός Σταθερότητας</a:t>
            </a:r>
            <a:r>
              <a:rPr lang="en-US" dirty="0"/>
              <a:t>)</a:t>
            </a:r>
          </a:p>
          <a:p>
            <a:pPr marL="0" indent="0">
              <a:buNone/>
            </a:pPr>
            <a:r>
              <a:rPr lang="en-US" dirty="0"/>
              <a:t>2014: </a:t>
            </a:r>
            <a:r>
              <a:rPr lang="el-GR" dirty="0"/>
              <a:t>Υιοθετεί το εργαλείο </a:t>
            </a:r>
            <a:r>
              <a:rPr lang="en-US" dirty="0"/>
              <a:t>Direct Bank Recapitalization (</a:t>
            </a:r>
            <a:r>
              <a:rPr lang="el-GR" dirty="0"/>
              <a:t>Άμεση </a:t>
            </a:r>
            <a:r>
              <a:rPr lang="el-GR" dirty="0" err="1"/>
              <a:t>Κεφαλοποίηση</a:t>
            </a:r>
            <a:r>
              <a:rPr lang="el-GR" dirty="0"/>
              <a:t> των Τραπεζών)</a:t>
            </a:r>
          </a:p>
          <a:p>
            <a:pPr marL="0" indent="0">
              <a:buNone/>
            </a:pPr>
            <a:r>
              <a:rPr lang="el-GR" dirty="0"/>
              <a:t>2011: </a:t>
            </a:r>
            <a:r>
              <a:rPr lang="en-US" dirty="0"/>
              <a:t>CESR (Committee of European Securities Regulators</a:t>
            </a:r>
            <a:r>
              <a:rPr lang="el-GR" dirty="0"/>
              <a:t>, Επιτροπή Ρυθμιστικών Αγορών Κινητών Αξιών</a:t>
            </a:r>
            <a:r>
              <a:rPr lang="en-US" dirty="0"/>
              <a:t>) </a:t>
            </a:r>
            <a:r>
              <a:rPr lang="el-GR" dirty="0"/>
              <a:t>που αντικαταστάθηκε από την </a:t>
            </a:r>
            <a:r>
              <a:rPr lang="en-US" dirty="0"/>
              <a:t> ESMA (European Securities and Markets Authority</a:t>
            </a:r>
            <a:r>
              <a:rPr lang="el-GR" dirty="0"/>
              <a:t>, Ευρωπαϊκή Αρχή Κινητών Αξιών και Αγορών</a:t>
            </a:r>
            <a:r>
              <a:rPr lang="en-US" dirty="0"/>
              <a:t>)</a:t>
            </a:r>
            <a:endParaRPr lang="el-GR" dirty="0"/>
          </a:p>
          <a:p>
            <a:pPr marL="0" indent="0">
              <a:buNone/>
            </a:pPr>
            <a:endParaRPr lang="en-US" dirty="0"/>
          </a:p>
        </p:txBody>
      </p:sp>
    </p:spTree>
    <p:extLst>
      <p:ext uri="{BB962C8B-B14F-4D97-AF65-F5344CB8AC3E}">
        <p14:creationId xmlns:p14="http://schemas.microsoft.com/office/powerpoint/2010/main" val="3944767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8E3D0F-727A-4B74-9D98-BE25F2EE4FF5}"/>
              </a:ext>
            </a:extLst>
          </p:cNvPr>
          <p:cNvSpPr>
            <a:spLocks noGrp="1"/>
          </p:cNvSpPr>
          <p:nvPr>
            <p:ph type="title"/>
          </p:nvPr>
        </p:nvSpPr>
        <p:spPr>
          <a:xfrm>
            <a:off x="1097280" y="286604"/>
            <a:ext cx="10058400" cy="929638"/>
          </a:xfrm>
        </p:spPr>
        <p:txBody>
          <a:bodyPr/>
          <a:lstStyle/>
          <a:p>
            <a:r>
              <a:rPr lang="el-GR" dirty="0"/>
              <a:t>Γνωρίζετε ήδη ότι…</a:t>
            </a:r>
          </a:p>
        </p:txBody>
      </p:sp>
      <p:sp>
        <p:nvSpPr>
          <p:cNvPr id="3" name="Θέση περιεχομένου 2">
            <a:extLst>
              <a:ext uri="{FF2B5EF4-FFF2-40B4-BE49-F238E27FC236}">
                <a16:creationId xmlns:a16="http://schemas.microsoft.com/office/drawing/2014/main" id="{ED8B8E04-12FD-48C1-BF90-97A8ACF42232}"/>
              </a:ext>
            </a:extLst>
          </p:cNvPr>
          <p:cNvSpPr>
            <a:spLocks noGrp="1"/>
          </p:cNvSpPr>
          <p:nvPr>
            <p:ph idx="1"/>
          </p:nvPr>
        </p:nvSpPr>
        <p:spPr>
          <a:xfrm>
            <a:off x="105905" y="1811045"/>
            <a:ext cx="11980190" cy="4058049"/>
          </a:xfrm>
        </p:spPr>
        <p:txBody>
          <a:bodyPr/>
          <a:lstStyle/>
          <a:p>
            <a:pPr marL="0" indent="0">
              <a:buNone/>
            </a:pPr>
            <a:r>
              <a:rPr lang="el-GR" dirty="0"/>
              <a:t>Για να αναστρέψεις (να ελαττώσεις σημαντικά) την πορεία ενός ελλείματος τρεχουσών συναλλαγών χρειάζεται να:</a:t>
            </a:r>
          </a:p>
          <a:p>
            <a:pPr marL="0" indent="0">
              <a:buNone/>
            </a:pPr>
            <a:r>
              <a:rPr lang="el-GR" dirty="0"/>
              <a:t>Α) περιοριστεί η δαπάνη (με φόρους και αύξηση της αποταμίευσης)</a:t>
            </a:r>
          </a:p>
          <a:p>
            <a:pPr marL="0" indent="0">
              <a:buNone/>
            </a:pPr>
            <a:r>
              <a:rPr lang="el-GR" dirty="0"/>
              <a:t>Β) στραφεί η δαπάνη προς την εγχώρια παραγωγή (με προστατευτικά μέτρα ή υποτίμηση νομίσματος)</a:t>
            </a:r>
          </a:p>
          <a:p>
            <a:pPr marL="0" indent="0">
              <a:buNone/>
            </a:pPr>
            <a:r>
              <a:rPr lang="el-GR" dirty="0"/>
              <a:t>Γ) εφαρμοστούν πολιτικές προσφοράς, με ανάπτυξη της παραγωγής και του ιδιωτικού τομέα</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C823F2E9-0D37-4389-A04B-2D2EB00187E5}"/>
              </a:ext>
            </a:extLst>
          </p:cNvPr>
          <p:cNvSpPr>
            <a:spLocks noGrp="1"/>
          </p:cNvSpPr>
          <p:nvPr>
            <p:ph type="dt" sz="half" idx="10"/>
          </p:nvPr>
        </p:nvSpPr>
        <p:spPr/>
        <p:txBody>
          <a:bodyPr/>
          <a:lstStyle/>
          <a:p>
            <a:fld id="{ABB88B67-C68D-4271-BB2C-58FA6AB69965}"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E26E911A-F39F-4452-B591-606CD6666EDC}"/>
              </a:ext>
            </a:extLst>
          </p:cNvPr>
          <p:cNvSpPr>
            <a:spLocks noGrp="1"/>
          </p:cNvSpPr>
          <p:nvPr>
            <p:ph type="sldNum" sz="quarter" idx="12"/>
          </p:nvPr>
        </p:nvSpPr>
        <p:spPr/>
        <p:txBody>
          <a:bodyPr/>
          <a:lstStyle/>
          <a:p>
            <a:fld id="{0422F922-4DA1-4E02-8BB9-5948E49598FC}" type="slidenum">
              <a:rPr lang="el-GR" smtClean="0"/>
              <a:t>80</a:t>
            </a:fld>
            <a:endParaRPr lang="el-GR"/>
          </a:p>
        </p:txBody>
      </p:sp>
    </p:spTree>
    <p:extLst>
      <p:ext uri="{BB962C8B-B14F-4D97-AF65-F5344CB8AC3E}">
        <p14:creationId xmlns:p14="http://schemas.microsoft.com/office/powerpoint/2010/main" val="12734503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729C5E-11E5-4899-BC6F-44C184EB2AB5}"/>
              </a:ext>
            </a:extLst>
          </p:cNvPr>
          <p:cNvSpPr>
            <a:spLocks noGrp="1"/>
          </p:cNvSpPr>
          <p:nvPr>
            <p:ph type="title"/>
          </p:nvPr>
        </p:nvSpPr>
        <p:spPr>
          <a:xfrm>
            <a:off x="1097280" y="286603"/>
            <a:ext cx="10058400" cy="922265"/>
          </a:xfrm>
        </p:spPr>
        <p:txBody>
          <a:bodyPr/>
          <a:lstStyle/>
          <a:p>
            <a:r>
              <a:rPr lang="el-GR" dirty="0"/>
              <a:t>Πολιτικές του ΔΝΤ</a:t>
            </a:r>
          </a:p>
        </p:txBody>
      </p:sp>
      <p:sp>
        <p:nvSpPr>
          <p:cNvPr id="3" name="Θέση περιεχομένου 2">
            <a:extLst>
              <a:ext uri="{FF2B5EF4-FFF2-40B4-BE49-F238E27FC236}">
                <a16:creationId xmlns:a16="http://schemas.microsoft.com/office/drawing/2014/main" id="{89C77925-77D5-48BC-87A4-433CF91962ED}"/>
              </a:ext>
            </a:extLst>
          </p:cNvPr>
          <p:cNvSpPr>
            <a:spLocks noGrp="1"/>
          </p:cNvSpPr>
          <p:nvPr>
            <p:ph idx="1"/>
          </p:nvPr>
        </p:nvSpPr>
        <p:spPr>
          <a:xfrm>
            <a:off x="278296" y="1820849"/>
            <a:ext cx="11440228" cy="4269850"/>
          </a:xfrm>
        </p:spPr>
        <p:txBody>
          <a:bodyPr>
            <a:normAutofit/>
          </a:bodyPr>
          <a:lstStyle/>
          <a:p>
            <a:r>
              <a:rPr lang="el-GR" dirty="0"/>
              <a:t>Οι πολιτικές του ΔΝΤ/Τρόικα εστίασαν στο πρώτο, </a:t>
            </a:r>
          </a:p>
          <a:p>
            <a:r>
              <a:rPr lang="el-GR" dirty="0"/>
              <a:t>δηλαδή ήταν περιοριστικές δημοσιονομικές πολιτικές που:</a:t>
            </a:r>
          </a:p>
          <a:p>
            <a:r>
              <a:rPr lang="el-GR" dirty="0"/>
              <a:t>Εστίασαν στην επίλυση του δημοσιονομικού προβλήματος της χώρας επιχειρώντας την κατακόρυφη πτώση των δαπανών και την αύξηση των εσόδων</a:t>
            </a:r>
          </a:p>
          <a:p>
            <a:r>
              <a:rPr lang="el-GR" dirty="0"/>
              <a:t>Έτσι μείωσαν σημαντικά τη δημόσια δαπάνη (μειώνοντας π.χ. μισθούς, συντάξεις και δαπάνες για υγεία, παιδεία </a:t>
            </a:r>
            <a:r>
              <a:rPr lang="el-GR" dirty="0" err="1"/>
              <a:t>κτλ</a:t>
            </a:r>
            <a:r>
              <a:rPr lang="el-GR" dirty="0"/>
              <a:t>)</a:t>
            </a:r>
          </a:p>
          <a:p>
            <a:r>
              <a:rPr lang="el-GR" dirty="0"/>
              <a:t>Δε βελτίωσαν σημαντικά την εμπιστοσύνη (που παρέμεινε στα επίπεδα που βρέθηκε μετά την κρίση)</a:t>
            </a:r>
          </a:p>
          <a:p>
            <a:r>
              <a:rPr lang="el-GR" dirty="0"/>
              <a:t>Δεν έθεσαν ως προτεραιότητα την μείωση των υψηλών επιπέδων ανεργίας (που αυξήθηκε απότομα με την κρίση και τις χιλιάδες μικρομεσαίες επιχειρήσεις που έκλεισαν ή επιχειρήσεις που μείωσαν το μέγεθός τους ή τέλος αυτές που αποδήμησαν)</a:t>
            </a:r>
          </a:p>
          <a:p>
            <a:pPr marL="0" indent="0">
              <a:buNone/>
            </a:pPr>
            <a:endParaRPr lang="el-GR" dirty="0"/>
          </a:p>
        </p:txBody>
      </p:sp>
      <p:sp>
        <p:nvSpPr>
          <p:cNvPr id="4" name="Θέση ημερομηνίας 3">
            <a:extLst>
              <a:ext uri="{FF2B5EF4-FFF2-40B4-BE49-F238E27FC236}">
                <a16:creationId xmlns:a16="http://schemas.microsoft.com/office/drawing/2014/main" id="{29BBFC84-5720-49DB-B44B-FB47BB55341D}"/>
              </a:ext>
            </a:extLst>
          </p:cNvPr>
          <p:cNvSpPr>
            <a:spLocks noGrp="1"/>
          </p:cNvSpPr>
          <p:nvPr>
            <p:ph type="dt" sz="half" idx="10"/>
          </p:nvPr>
        </p:nvSpPr>
        <p:spPr/>
        <p:txBody>
          <a:bodyPr/>
          <a:lstStyle/>
          <a:p>
            <a:fld id="{E1944624-D4D5-4925-BED0-1475332A288B}"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849E0A8B-2234-42EE-ABE6-08442AB2B56D}"/>
              </a:ext>
            </a:extLst>
          </p:cNvPr>
          <p:cNvSpPr>
            <a:spLocks noGrp="1"/>
          </p:cNvSpPr>
          <p:nvPr>
            <p:ph type="sldNum" sz="quarter" idx="12"/>
          </p:nvPr>
        </p:nvSpPr>
        <p:spPr/>
        <p:txBody>
          <a:bodyPr/>
          <a:lstStyle/>
          <a:p>
            <a:fld id="{0422F922-4DA1-4E02-8BB9-5948E49598FC}" type="slidenum">
              <a:rPr lang="el-GR" smtClean="0"/>
              <a:t>81</a:t>
            </a:fld>
            <a:endParaRPr lang="el-GR"/>
          </a:p>
        </p:txBody>
      </p:sp>
    </p:spTree>
    <p:extLst>
      <p:ext uri="{BB962C8B-B14F-4D97-AF65-F5344CB8AC3E}">
        <p14:creationId xmlns:p14="http://schemas.microsoft.com/office/powerpoint/2010/main" val="3704439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467F60-7492-4F6A-A8D8-322E7BA9A83D}"/>
              </a:ext>
            </a:extLst>
          </p:cNvPr>
          <p:cNvSpPr>
            <a:spLocks noGrp="1"/>
          </p:cNvSpPr>
          <p:nvPr>
            <p:ph type="title"/>
          </p:nvPr>
        </p:nvSpPr>
        <p:spPr/>
        <p:txBody>
          <a:bodyPr/>
          <a:lstStyle/>
          <a:p>
            <a:r>
              <a:rPr lang="el-GR" dirty="0"/>
              <a:t>Πολιτικές του ΔΝΤ </a:t>
            </a:r>
          </a:p>
        </p:txBody>
      </p:sp>
      <p:sp>
        <p:nvSpPr>
          <p:cNvPr id="3" name="Θέση περιεχομένου 2">
            <a:extLst>
              <a:ext uri="{FF2B5EF4-FFF2-40B4-BE49-F238E27FC236}">
                <a16:creationId xmlns:a16="http://schemas.microsoft.com/office/drawing/2014/main" id="{9AEFA4A4-5A85-4F0A-8F8B-D9EB3199016A}"/>
              </a:ext>
            </a:extLst>
          </p:cNvPr>
          <p:cNvSpPr>
            <a:spLocks noGrp="1"/>
          </p:cNvSpPr>
          <p:nvPr>
            <p:ph idx="1"/>
          </p:nvPr>
        </p:nvSpPr>
        <p:spPr>
          <a:xfrm>
            <a:off x="159798" y="1801345"/>
            <a:ext cx="11345662" cy="4421902"/>
          </a:xfrm>
        </p:spPr>
        <p:txBody>
          <a:bodyPr>
            <a:normAutofit fontScale="92500" lnSpcReduction="20000"/>
          </a:bodyPr>
          <a:lstStyle/>
          <a:p>
            <a:r>
              <a:rPr lang="el-GR" dirty="0"/>
              <a:t>Αναδιάρθρωση της αγοράς εργασίας</a:t>
            </a:r>
          </a:p>
          <a:p>
            <a:r>
              <a:rPr lang="el-GR" dirty="0"/>
              <a:t>Προσαρμογή των μακροοικονομικών μεγεθών, με έμφαση στα πλεονάσματα, στη δημιουργία δημοσιονομικού χώρου</a:t>
            </a:r>
          </a:p>
          <a:p>
            <a:r>
              <a:rPr lang="el-GR" dirty="0"/>
              <a:t>Μεταρρυθμίσεις στην παραγωγή</a:t>
            </a:r>
          </a:p>
          <a:p>
            <a:r>
              <a:rPr lang="el-GR" dirty="0"/>
              <a:t>Ιδιωτικοποιήσεις (η λογική της πώλησης περιουσιακών στοιχείων για την μείωση του δίδυμου ελλείμματος)</a:t>
            </a:r>
            <a:br>
              <a:rPr lang="el-GR" dirty="0"/>
            </a:br>
            <a:endParaRPr lang="el-GR" dirty="0"/>
          </a:p>
          <a:p>
            <a:pPr marL="0" indent="0">
              <a:buNone/>
            </a:pPr>
            <a:r>
              <a:rPr lang="el-GR" dirty="0"/>
              <a:t> Επιπτώσεις</a:t>
            </a:r>
          </a:p>
          <a:p>
            <a:pPr marL="0" indent="0">
              <a:buNone/>
            </a:pPr>
            <a:r>
              <a:rPr lang="el-GR" dirty="0"/>
              <a:t>Μείωση κατανάλωσης και άρα ΑΕΠ</a:t>
            </a:r>
          </a:p>
          <a:p>
            <a:pPr marL="0" indent="0">
              <a:buNone/>
            </a:pPr>
            <a:r>
              <a:rPr lang="el-GR" dirty="0"/>
              <a:t>Λιτότητα, έλλειψη επενδύσεων και δημόσιων δαπανών</a:t>
            </a:r>
          </a:p>
          <a:p>
            <a:pPr marL="0" indent="0">
              <a:buNone/>
            </a:pPr>
            <a:r>
              <a:rPr lang="el-GR" dirty="0"/>
              <a:t>Αδυναμία ανάπτυξης από την πλευρά της ζήτησης</a:t>
            </a:r>
          </a:p>
          <a:p>
            <a:pPr marL="0" indent="0">
              <a:buNone/>
            </a:pPr>
            <a:r>
              <a:rPr lang="el-GR" dirty="0"/>
              <a:t>Αδιαφορία για τα προβλήματα στην αγορά εργασίας (και το </a:t>
            </a:r>
            <a:r>
              <a:rPr lang="el-GR" dirty="0" err="1"/>
              <a:t>μακοπρόθεσμο</a:t>
            </a:r>
            <a:r>
              <a:rPr lang="el-GR" dirty="0"/>
              <a:t> των λύσεων)</a:t>
            </a:r>
          </a:p>
          <a:p>
            <a:pPr marL="0" indent="0">
              <a:buNone/>
            </a:pPr>
            <a:r>
              <a:rPr lang="el-GR" dirty="0"/>
              <a:t>Μεγάλη καθυστέρηση στην υλοποίηση των ιδιωτικοποιήσεων  </a:t>
            </a:r>
          </a:p>
        </p:txBody>
      </p:sp>
      <p:sp>
        <p:nvSpPr>
          <p:cNvPr id="4" name="Θέση ημερομηνίας 3">
            <a:extLst>
              <a:ext uri="{FF2B5EF4-FFF2-40B4-BE49-F238E27FC236}">
                <a16:creationId xmlns:a16="http://schemas.microsoft.com/office/drawing/2014/main" id="{EBCC406E-0890-4491-A809-747C6B97FEB3}"/>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8C0BD71D-0AFC-4906-AFDC-D58E13711FFE}"/>
              </a:ext>
            </a:extLst>
          </p:cNvPr>
          <p:cNvSpPr>
            <a:spLocks noGrp="1"/>
          </p:cNvSpPr>
          <p:nvPr>
            <p:ph type="sldNum" sz="quarter" idx="12"/>
          </p:nvPr>
        </p:nvSpPr>
        <p:spPr/>
        <p:txBody>
          <a:bodyPr/>
          <a:lstStyle/>
          <a:p>
            <a:fld id="{0422F922-4DA1-4E02-8BB9-5948E49598FC}" type="slidenum">
              <a:rPr lang="el-GR" smtClean="0"/>
              <a:t>82</a:t>
            </a:fld>
            <a:endParaRPr lang="el-GR"/>
          </a:p>
        </p:txBody>
      </p:sp>
    </p:spTree>
    <p:extLst>
      <p:ext uri="{BB962C8B-B14F-4D97-AF65-F5344CB8AC3E}">
        <p14:creationId xmlns:p14="http://schemas.microsoft.com/office/powerpoint/2010/main" val="1948545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F7959A-B893-4C63-AC30-3AB70159E016}"/>
              </a:ext>
            </a:extLst>
          </p:cNvPr>
          <p:cNvSpPr>
            <a:spLocks noGrp="1"/>
          </p:cNvSpPr>
          <p:nvPr>
            <p:ph type="title"/>
          </p:nvPr>
        </p:nvSpPr>
        <p:spPr>
          <a:xfrm>
            <a:off x="1097280" y="533095"/>
            <a:ext cx="10058400" cy="818628"/>
          </a:xfrm>
        </p:spPr>
        <p:txBody>
          <a:bodyPr/>
          <a:lstStyle/>
          <a:p>
            <a:r>
              <a:rPr lang="el-GR" dirty="0"/>
              <a:t>Μια κύρια αδυναμία </a:t>
            </a:r>
          </a:p>
        </p:txBody>
      </p:sp>
      <p:sp>
        <p:nvSpPr>
          <p:cNvPr id="3" name="Θέση περιεχομένου 2">
            <a:extLst>
              <a:ext uri="{FF2B5EF4-FFF2-40B4-BE49-F238E27FC236}">
                <a16:creationId xmlns:a16="http://schemas.microsoft.com/office/drawing/2014/main" id="{23C7CC0C-3E54-47FF-BB81-B4ED8027A696}"/>
              </a:ext>
            </a:extLst>
          </p:cNvPr>
          <p:cNvSpPr>
            <a:spLocks noGrp="1"/>
          </p:cNvSpPr>
          <p:nvPr>
            <p:ph idx="1"/>
          </p:nvPr>
        </p:nvSpPr>
        <p:spPr>
          <a:xfrm>
            <a:off x="399495" y="1950363"/>
            <a:ext cx="11611992" cy="4509422"/>
          </a:xfrm>
        </p:spPr>
        <p:txBody>
          <a:bodyPr>
            <a:normAutofit/>
          </a:bodyPr>
          <a:lstStyle/>
          <a:p>
            <a:r>
              <a:rPr lang="el-GR" sz="2400" dirty="0"/>
              <a:t>Δεν δόθηκε η αναγκαία προσοχή στις αποκρατικοποιήσεις  (το πλάνο για τις αποκρατικοποιήσεις από τα μεγαλύτερα σημεία αποτυχίας των προγραμμάτων σταθεροποίησης), με ευθύνη πρώτα και κύρια της Ελλάδας </a:t>
            </a:r>
          </a:p>
          <a:p>
            <a:r>
              <a:rPr lang="el-GR" sz="2400" dirty="0"/>
              <a:t>Με βάση τις εκθέσεις του ΔΝΤ,</a:t>
            </a:r>
            <a:r>
              <a:rPr lang="en-US" sz="2400" dirty="0"/>
              <a:t> </a:t>
            </a:r>
            <a:r>
              <a:rPr lang="el-GR" sz="2400" dirty="0"/>
              <a:t>επιτεύχθηκαν πολύ λιγότερες σε αριθμό αποκρατικοποιήσεις από τα 50 δις που προγραμματίστηκαν αρχικά</a:t>
            </a:r>
          </a:p>
          <a:p>
            <a:r>
              <a:rPr lang="el-GR" sz="2400" dirty="0"/>
              <a:t>Το Ταμείο Αποκρατικοποιήσεων (ήδη από το 2011) ήρθε αντιμέτωπο με δύσκολες συνθήκες στην αγορά (και μείωση της τιμής της μετοχής των εισηγμένων κατά το ήμισυ στο πρώτη τρίμηνο του 2011). </a:t>
            </a:r>
          </a:p>
          <a:p>
            <a:r>
              <a:rPr lang="el-GR" sz="2400" dirty="0"/>
              <a:t>Αδυναμία υπάρχει και στην υλοποίηση της δέσμευσης-πρόβλεψης για 23 δις αποκρατικοποιήσεις την περίοδο 2014-2022 (</a:t>
            </a:r>
            <a:r>
              <a:rPr lang="en-US" sz="2400" dirty="0"/>
              <a:t>IMF, 2015, </a:t>
            </a:r>
            <a:r>
              <a:rPr lang="el-GR" sz="2400" dirty="0"/>
              <a:t>σελ. 4)</a:t>
            </a:r>
          </a:p>
        </p:txBody>
      </p:sp>
      <p:sp>
        <p:nvSpPr>
          <p:cNvPr id="4" name="Θέση ημερομηνίας 3">
            <a:extLst>
              <a:ext uri="{FF2B5EF4-FFF2-40B4-BE49-F238E27FC236}">
                <a16:creationId xmlns:a16="http://schemas.microsoft.com/office/drawing/2014/main" id="{69733EE1-3501-4D3C-8568-BFE419B84AC8}"/>
              </a:ext>
            </a:extLst>
          </p:cNvPr>
          <p:cNvSpPr>
            <a:spLocks noGrp="1"/>
          </p:cNvSpPr>
          <p:nvPr>
            <p:ph type="dt" sz="half" idx="10"/>
          </p:nvPr>
        </p:nvSpPr>
        <p:spPr/>
        <p:txBody>
          <a:bodyPr/>
          <a:lstStyle/>
          <a:p>
            <a:fld id="{FDE4EA50-3475-4EE9-BBD3-63D6F5773E8A}"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F2243F93-247E-4AE9-B1D5-7063FBC2E96A}"/>
              </a:ext>
            </a:extLst>
          </p:cNvPr>
          <p:cNvSpPr>
            <a:spLocks noGrp="1"/>
          </p:cNvSpPr>
          <p:nvPr>
            <p:ph type="sldNum" sz="quarter" idx="12"/>
          </p:nvPr>
        </p:nvSpPr>
        <p:spPr/>
        <p:txBody>
          <a:bodyPr/>
          <a:lstStyle/>
          <a:p>
            <a:fld id="{0422F922-4DA1-4E02-8BB9-5948E49598FC}" type="slidenum">
              <a:rPr lang="el-GR" smtClean="0"/>
              <a:t>83</a:t>
            </a:fld>
            <a:endParaRPr lang="el-GR"/>
          </a:p>
        </p:txBody>
      </p:sp>
    </p:spTree>
    <p:extLst>
      <p:ext uri="{BB962C8B-B14F-4D97-AF65-F5344CB8AC3E}">
        <p14:creationId xmlns:p14="http://schemas.microsoft.com/office/powerpoint/2010/main" val="4063076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00DB19-E1F8-41A1-9E7B-25884E1C7B82}"/>
              </a:ext>
            </a:extLst>
          </p:cNvPr>
          <p:cNvSpPr>
            <a:spLocks noGrp="1"/>
          </p:cNvSpPr>
          <p:nvPr>
            <p:ph type="title"/>
          </p:nvPr>
        </p:nvSpPr>
        <p:spPr/>
        <p:txBody>
          <a:bodyPr/>
          <a:lstStyle/>
          <a:p>
            <a:r>
              <a:rPr lang="el-GR" dirty="0"/>
              <a:t>Εμπόδια του ρυθμιστικού περιβάλλοντος στις επενδύσεις</a:t>
            </a:r>
          </a:p>
        </p:txBody>
      </p:sp>
      <p:sp>
        <p:nvSpPr>
          <p:cNvPr id="3" name="Θέση περιεχομένου 2">
            <a:extLst>
              <a:ext uri="{FF2B5EF4-FFF2-40B4-BE49-F238E27FC236}">
                <a16:creationId xmlns:a16="http://schemas.microsoft.com/office/drawing/2014/main" id="{3F52F65E-EFDF-4090-BA16-94199326F8E8}"/>
              </a:ext>
            </a:extLst>
          </p:cNvPr>
          <p:cNvSpPr>
            <a:spLocks noGrp="1"/>
          </p:cNvSpPr>
          <p:nvPr>
            <p:ph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n-US" dirty="0"/>
              <a:t>IMF (2010)</a:t>
            </a:r>
            <a:r>
              <a:rPr lang="el-GR" dirty="0"/>
              <a:t>, σελ. 34 (2</a:t>
            </a:r>
            <a:r>
              <a:rPr lang="el-GR" baseline="30000" dirty="0"/>
              <a:t>η</a:t>
            </a:r>
            <a:r>
              <a:rPr lang="el-GR" dirty="0"/>
              <a:t> Αξιολόγηση)</a:t>
            </a:r>
            <a:r>
              <a:rPr lang="en-US" dirty="0"/>
              <a:t> </a:t>
            </a:r>
            <a:endParaRPr lang="el-GR" dirty="0"/>
          </a:p>
          <a:p>
            <a:endParaRPr lang="el-GR" dirty="0"/>
          </a:p>
        </p:txBody>
      </p:sp>
      <p:pic>
        <p:nvPicPr>
          <p:cNvPr id="5" name="Εικόνα 4">
            <a:extLst>
              <a:ext uri="{FF2B5EF4-FFF2-40B4-BE49-F238E27FC236}">
                <a16:creationId xmlns:a16="http://schemas.microsoft.com/office/drawing/2014/main" id="{852E378F-0E2D-4C55-85ED-B5E0B79AC5AB}"/>
              </a:ext>
            </a:extLst>
          </p:cNvPr>
          <p:cNvPicPr>
            <a:picLocks noChangeAspect="1"/>
          </p:cNvPicPr>
          <p:nvPr/>
        </p:nvPicPr>
        <p:blipFill>
          <a:blip r:embed="rId2"/>
          <a:stretch>
            <a:fillRect/>
          </a:stretch>
        </p:blipFill>
        <p:spPr>
          <a:xfrm>
            <a:off x="1207363" y="2178242"/>
            <a:ext cx="3994997" cy="3263769"/>
          </a:xfrm>
          <a:prstGeom prst="rect">
            <a:avLst/>
          </a:prstGeom>
        </p:spPr>
      </p:pic>
      <p:sp>
        <p:nvSpPr>
          <p:cNvPr id="4" name="Θέση ημερομηνίας 3">
            <a:extLst>
              <a:ext uri="{FF2B5EF4-FFF2-40B4-BE49-F238E27FC236}">
                <a16:creationId xmlns:a16="http://schemas.microsoft.com/office/drawing/2014/main" id="{8C60C77A-3BBB-4A20-B784-242EC7D31E72}"/>
              </a:ext>
            </a:extLst>
          </p:cNvPr>
          <p:cNvSpPr>
            <a:spLocks noGrp="1"/>
          </p:cNvSpPr>
          <p:nvPr>
            <p:ph type="dt" sz="half" idx="10"/>
          </p:nvPr>
        </p:nvSpPr>
        <p:spPr/>
        <p:txBody>
          <a:bodyPr/>
          <a:lstStyle/>
          <a:p>
            <a:fld id="{C7939BEB-E2CD-4A6B-A3B3-DCC12586B374}" type="datetime1">
              <a:rPr lang="el-GR" smtClean="0"/>
              <a:t>9/5/2022</a:t>
            </a:fld>
            <a:endParaRPr lang="el-GR"/>
          </a:p>
        </p:txBody>
      </p:sp>
      <p:sp>
        <p:nvSpPr>
          <p:cNvPr id="6" name="Θέση αριθμού διαφάνειας 5">
            <a:extLst>
              <a:ext uri="{FF2B5EF4-FFF2-40B4-BE49-F238E27FC236}">
                <a16:creationId xmlns:a16="http://schemas.microsoft.com/office/drawing/2014/main" id="{C6C30DAB-F737-401F-88BF-13218DC84E6A}"/>
              </a:ext>
            </a:extLst>
          </p:cNvPr>
          <p:cNvSpPr>
            <a:spLocks noGrp="1"/>
          </p:cNvSpPr>
          <p:nvPr>
            <p:ph type="sldNum" sz="quarter" idx="12"/>
          </p:nvPr>
        </p:nvSpPr>
        <p:spPr/>
        <p:txBody>
          <a:bodyPr/>
          <a:lstStyle/>
          <a:p>
            <a:fld id="{0422F922-4DA1-4E02-8BB9-5948E49598FC}" type="slidenum">
              <a:rPr lang="el-GR" smtClean="0"/>
              <a:t>84</a:t>
            </a:fld>
            <a:endParaRPr lang="el-GR"/>
          </a:p>
        </p:txBody>
      </p:sp>
    </p:spTree>
    <p:extLst>
      <p:ext uri="{BB962C8B-B14F-4D97-AF65-F5344CB8AC3E}">
        <p14:creationId xmlns:p14="http://schemas.microsoft.com/office/powerpoint/2010/main" val="1135231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17305B-75C6-4433-8E39-7FE3388B314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42EAE29-B5CF-4E74-BF2E-85A9EA466190}"/>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E5E1A85D-B44D-4550-8CA6-CDC9DE010562}"/>
              </a:ext>
            </a:extLst>
          </p:cNvPr>
          <p:cNvPicPr>
            <a:picLocks noChangeAspect="1"/>
          </p:cNvPicPr>
          <p:nvPr/>
        </p:nvPicPr>
        <p:blipFill>
          <a:blip r:embed="rId2"/>
          <a:stretch>
            <a:fillRect/>
          </a:stretch>
        </p:blipFill>
        <p:spPr>
          <a:xfrm>
            <a:off x="0" y="24492"/>
            <a:ext cx="12192000" cy="6400800"/>
          </a:xfrm>
          <a:prstGeom prst="rect">
            <a:avLst/>
          </a:prstGeom>
        </p:spPr>
      </p:pic>
      <p:sp>
        <p:nvSpPr>
          <p:cNvPr id="6" name="TextBox 5">
            <a:extLst>
              <a:ext uri="{FF2B5EF4-FFF2-40B4-BE49-F238E27FC236}">
                <a16:creationId xmlns:a16="http://schemas.microsoft.com/office/drawing/2014/main" id="{E58B6BEE-D160-4E27-B303-10D3CE4B3218}"/>
              </a:ext>
            </a:extLst>
          </p:cNvPr>
          <p:cNvSpPr txBox="1"/>
          <p:nvPr/>
        </p:nvSpPr>
        <p:spPr>
          <a:xfrm>
            <a:off x="115410" y="6462944"/>
            <a:ext cx="3755254" cy="646331"/>
          </a:xfrm>
          <a:prstGeom prst="rect">
            <a:avLst/>
          </a:prstGeom>
          <a:noFill/>
        </p:spPr>
        <p:txBody>
          <a:bodyPr wrap="square" rtlCol="0">
            <a:spAutoFit/>
          </a:bodyPr>
          <a:lstStyle/>
          <a:p>
            <a:r>
              <a:rPr lang="en-US" dirty="0"/>
              <a:t>IMF (2010)</a:t>
            </a:r>
            <a:r>
              <a:rPr lang="el-GR" dirty="0"/>
              <a:t>, σελ. 40 (2</a:t>
            </a:r>
            <a:r>
              <a:rPr lang="el-GR" baseline="30000" dirty="0"/>
              <a:t>η</a:t>
            </a:r>
            <a:r>
              <a:rPr lang="el-GR" dirty="0"/>
              <a:t> Αξιολόγηση)</a:t>
            </a:r>
            <a:r>
              <a:rPr lang="en-US" dirty="0"/>
              <a:t> </a:t>
            </a:r>
            <a:endParaRPr lang="el-GR" dirty="0"/>
          </a:p>
          <a:p>
            <a:endParaRPr lang="el-GR" dirty="0"/>
          </a:p>
        </p:txBody>
      </p:sp>
      <p:sp>
        <p:nvSpPr>
          <p:cNvPr id="4" name="Θέση ημερομηνίας 3">
            <a:extLst>
              <a:ext uri="{FF2B5EF4-FFF2-40B4-BE49-F238E27FC236}">
                <a16:creationId xmlns:a16="http://schemas.microsoft.com/office/drawing/2014/main" id="{CB9B8B00-A5C3-48F3-959B-A802016B3734}"/>
              </a:ext>
            </a:extLst>
          </p:cNvPr>
          <p:cNvSpPr>
            <a:spLocks noGrp="1"/>
          </p:cNvSpPr>
          <p:nvPr>
            <p:ph type="dt" sz="half" idx="10"/>
          </p:nvPr>
        </p:nvSpPr>
        <p:spPr/>
        <p:txBody>
          <a:bodyPr/>
          <a:lstStyle/>
          <a:p>
            <a:fld id="{A97F91E1-C539-4920-967B-AC77EC52E7F3}" type="datetime1">
              <a:rPr lang="el-GR" smtClean="0"/>
              <a:t>9/5/2022</a:t>
            </a:fld>
            <a:endParaRPr lang="el-GR"/>
          </a:p>
        </p:txBody>
      </p:sp>
      <p:sp>
        <p:nvSpPr>
          <p:cNvPr id="7" name="Θέση αριθμού διαφάνειας 6">
            <a:extLst>
              <a:ext uri="{FF2B5EF4-FFF2-40B4-BE49-F238E27FC236}">
                <a16:creationId xmlns:a16="http://schemas.microsoft.com/office/drawing/2014/main" id="{6F0B8ACB-F069-4AB9-9038-41BB56FC7A0F}"/>
              </a:ext>
            </a:extLst>
          </p:cNvPr>
          <p:cNvSpPr>
            <a:spLocks noGrp="1"/>
          </p:cNvSpPr>
          <p:nvPr>
            <p:ph type="sldNum" sz="quarter" idx="12"/>
          </p:nvPr>
        </p:nvSpPr>
        <p:spPr/>
        <p:txBody>
          <a:bodyPr/>
          <a:lstStyle/>
          <a:p>
            <a:fld id="{0422F922-4DA1-4E02-8BB9-5948E49598FC}" type="slidenum">
              <a:rPr lang="el-GR" smtClean="0"/>
              <a:t>85</a:t>
            </a:fld>
            <a:endParaRPr lang="el-GR"/>
          </a:p>
        </p:txBody>
      </p:sp>
    </p:spTree>
    <p:extLst>
      <p:ext uri="{BB962C8B-B14F-4D97-AF65-F5344CB8AC3E}">
        <p14:creationId xmlns:p14="http://schemas.microsoft.com/office/powerpoint/2010/main" val="824450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60E622-189C-4333-809F-F4F2B4B8FD0E}"/>
              </a:ext>
            </a:extLst>
          </p:cNvPr>
          <p:cNvSpPr>
            <a:spLocks noGrp="1"/>
          </p:cNvSpPr>
          <p:nvPr>
            <p:ph type="title"/>
          </p:nvPr>
        </p:nvSpPr>
        <p:spPr>
          <a:xfrm>
            <a:off x="238539" y="286604"/>
            <a:ext cx="11577099" cy="961752"/>
          </a:xfrm>
        </p:spPr>
        <p:txBody>
          <a:bodyPr/>
          <a:lstStyle/>
          <a:p>
            <a:r>
              <a:rPr lang="el-GR" dirty="0"/>
              <a:t>Γιατί είναι σημαντικές οι αποκρατικοποιήσεις;</a:t>
            </a:r>
          </a:p>
        </p:txBody>
      </p:sp>
      <p:sp>
        <p:nvSpPr>
          <p:cNvPr id="3" name="Θέση περιεχομένου 2">
            <a:extLst>
              <a:ext uri="{FF2B5EF4-FFF2-40B4-BE49-F238E27FC236}">
                <a16:creationId xmlns:a16="http://schemas.microsoft.com/office/drawing/2014/main" id="{BC97A729-818B-4686-8BC9-01CF18700C91}"/>
              </a:ext>
            </a:extLst>
          </p:cNvPr>
          <p:cNvSpPr>
            <a:spLocks noGrp="1"/>
          </p:cNvSpPr>
          <p:nvPr>
            <p:ph idx="1"/>
          </p:nvPr>
        </p:nvSpPr>
        <p:spPr>
          <a:xfrm>
            <a:off x="364885" y="1925363"/>
            <a:ext cx="11462230" cy="3857414"/>
          </a:xfrm>
        </p:spPr>
        <p:txBody>
          <a:bodyPr/>
          <a:lstStyle/>
          <a:p>
            <a:pPr marL="0" indent="0">
              <a:buNone/>
            </a:pPr>
            <a:r>
              <a:rPr lang="el-GR" sz="2400" dirty="0"/>
              <a:t>Αρχικά θα επιφέρουν τα αναγκαία έσοδα στο κράτος (περιορίζοντας νέους δανεισμούς)</a:t>
            </a:r>
          </a:p>
          <a:p>
            <a:pPr marL="0" indent="0">
              <a:buNone/>
            </a:pPr>
            <a:r>
              <a:rPr lang="el-GR" sz="2400" dirty="0"/>
              <a:t>Θα τονώσουν την επένδυση (από τις εταιρείες που θα έρθουν</a:t>
            </a:r>
            <a:r>
              <a:rPr lang="en-US" sz="2400" dirty="0"/>
              <a:t>)</a:t>
            </a:r>
            <a:endParaRPr lang="el-GR" sz="2400" dirty="0"/>
          </a:p>
          <a:p>
            <a:pPr marL="0" indent="0">
              <a:buNone/>
            </a:pPr>
            <a:r>
              <a:rPr lang="el-GR" sz="2400" dirty="0"/>
              <a:t>Θα συμβάλουν σε ένα κύμα επενδύσεων σε άλλες επιχειρήσεις και τη δημιουργία νέων</a:t>
            </a:r>
          </a:p>
          <a:p>
            <a:pPr marL="0" indent="0">
              <a:buNone/>
            </a:pPr>
            <a:r>
              <a:rPr lang="el-GR" sz="2400" dirty="0"/>
              <a:t>Συνδυαζόμενες με ένα κατάλληλο μοντέλο προσέλκυσης επενδύσεων, μπορούν να αποτελέσουν το παράδειγμα για περαιτέρω προσέλκυση επενδύσεων (Ακαθάριστων Ξένων Επενδύσεων)</a:t>
            </a:r>
          </a:p>
          <a:p>
            <a:pPr marL="0" indent="0">
              <a:buNone/>
            </a:pPr>
            <a:r>
              <a:rPr lang="el-GR" sz="2400" dirty="0"/>
              <a:t>Αυξανομένων των ΑΞΕ, βελτιώνεται το ισοζύγιο τρεχουσών συναλλαγών</a:t>
            </a:r>
          </a:p>
          <a:p>
            <a:pPr marL="0" indent="0">
              <a:buNone/>
            </a:pPr>
            <a:r>
              <a:rPr lang="el-GR" dirty="0"/>
              <a:t> </a:t>
            </a:r>
          </a:p>
        </p:txBody>
      </p:sp>
      <p:sp>
        <p:nvSpPr>
          <p:cNvPr id="4" name="Θέση ημερομηνίας 3">
            <a:extLst>
              <a:ext uri="{FF2B5EF4-FFF2-40B4-BE49-F238E27FC236}">
                <a16:creationId xmlns:a16="http://schemas.microsoft.com/office/drawing/2014/main" id="{EF162EEF-A46F-4B1E-A369-B880F56B4567}"/>
              </a:ext>
            </a:extLst>
          </p:cNvPr>
          <p:cNvSpPr>
            <a:spLocks noGrp="1"/>
          </p:cNvSpPr>
          <p:nvPr>
            <p:ph type="dt" sz="half" idx="10"/>
          </p:nvPr>
        </p:nvSpPr>
        <p:spPr/>
        <p:txBody>
          <a:bodyPr/>
          <a:lstStyle/>
          <a:p>
            <a:fld id="{21B103C1-8F75-4932-8DE5-8AF3971538E0}"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2BEA6A5E-D520-4EEE-8DBE-06245C49FC28}"/>
              </a:ext>
            </a:extLst>
          </p:cNvPr>
          <p:cNvSpPr>
            <a:spLocks noGrp="1"/>
          </p:cNvSpPr>
          <p:nvPr>
            <p:ph type="sldNum" sz="quarter" idx="12"/>
          </p:nvPr>
        </p:nvSpPr>
        <p:spPr/>
        <p:txBody>
          <a:bodyPr/>
          <a:lstStyle/>
          <a:p>
            <a:fld id="{0422F922-4DA1-4E02-8BB9-5948E49598FC}" type="slidenum">
              <a:rPr lang="el-GR" smtClean="0"/>
              <a:t>86</a:t>
            </a:fld>
            <a:endParaRPr lang="el-GR"/>
          </a:p>
        </p:txBody>
      </p:sp>
    </p:spTree>
    <p:extLst>
      <p:ext uri="{BB962C8B-B14F-4D97-AF65-F5344CB8AC3E}">
        <p14:creationId xmlns:p14="http://schemas.microsoft.com/office/powerpoint/2010/main" val="699221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C6AAB4-74F1-4C40-A8CD-3BFBE9C63003}"/>
              </a:ext>
            </a:extLst>
          </p:cNvPr>
          <p:cNvSpPr>
            <a:spLocks noGrp="1"/>
          </p:cNvSpPr>
          <p:nvPr>
            <p:ph type="title"/>
          </p:nvPr>
        </p:nvSpPr>
        <p:spPr>
          <a:xfrm>
            <a:off x="350938" y="378671"/>
            <a:ext cx="11176987" cy="782219"/>
          </a:xfrm>
        </p:spPr>
        <p:txBody>
          <a:bodyPr/>
          <a:lstStyle/>
          <a:p>
            <a:r>
              <a:rPr lang="el-GR" dirty="0"/>
              <a:t>Γιατί δεν συμβαίνουν οι αποκρατικοποιήσεις</a:t>
            </a:r>
          </a:p>
        </p:txBody>
      </p:sp>
      <p:sp>
        <p:nvSpPr>
          <p:cNvPr id="3" name="Θέση περιεχομένου 2">
            <a:extLst>
              <a:ext uri="{FF2B5EF4-FFF2-40B4-BE49-F238E27FC236}">
                <a16:creationId xmlns:a16="http://schemas.microsoft.com/office/drawing/2014/main" id="{E872E0DE-DB51-48F0-BC0A-3D6F5825D966}"/>
              </a:ext>
            </a:extLst>
          </p:cNvPr>
          <p:cNvSpPr>
            <a:spLocks noGrp="1"/>
          </p:cNvSpPr>
          <p:nvPr>
            <p:ph idx="1"/>
          </p:nvPr>
        </p:nvSpPr>
        <p:spPr>
          <a:xfrm>
            <a:off x="262394" y="1852654"/>
            <a:ext cx="11712270" cy="4253948"/>
          </a:xfrm>
        </p:spPr>
        <p:txBody>
          <a:bodyPr>
            <a:normAutofit/>
          </a:bodyPr>
          <a:lstStyle/>
          <a:p>
            <a:r>
              <a:rPr lang="el-GR" dirty="0"/>
              <a:t>Προβληματισμός για: </a:t>
            </a:r>
          </a:p>
          <a:p>
            <a:r>
              <a:rPr lang="el-GR" dirty="0"/>
              <a:t>αφαίρεση πηγής δημόσιων πόρων αλλά και ισχύος άσκησης της κρατικής εξουσίας (μεταβίβαση στον ιδιωτικό τομέα)</a:t>
            </a:r>
          </a:p>
          <a:p>
            <a:r>
              <a:rPr lang="el-GR" dirty="0"/>
              <a:t>τα «ασημικά του κράτους», την τρέχουσα αξία τους </a:t>
            </a:r>
          </a:p>
          <a:p>
            <a:r>
              <a:rPr lang="el-GR" dirty="0"/>
              <a:t>τον ρόλο των ξένων και άλλων κρατών  (π.χ. δείτε πως αντιμετωπίζεται η παρουσία της </a:t>
            </a:r>
            <a:r>
              <a:rPr lang="en-US" dirty="0"/>
              <a:t>DT </a:t>
            </a:r>
            <a:r>
              <a:rPr lang="el-GR" dirty="0"/>
              <a:t>στις τηλεπικοινωνίες)</a:t>
            </a:r>
          </a:p>
          <a:p>
            <a:r>
              <a:rPr lang="el-GR" dirty="0"/>
              <a:t>την μη συμμετοχή/παραμερισμό εθνικών παραγόντων και εγχώριων οικονομικών δυνάμεων</a:t>
            </a:r>
          </a:p>
          <a:p>
            <a:r>
              <a:rPr lang="el-GR" b="1" dirty="0"/>
              <a:t>Επίσης:</a:t>
            </a:r>
          </a:p>
          <a:p>
            <a:r>
              <a:rPr lang="el-GR" dirty="0"/>
              <a:t>Προβληματισμός αν οι επιχειρήσεις αυτές συντελέσουν εφεξής στην προστασία του δημοσίου συμφέροντος</a:t>
            </a:r>
          </a:p>
          <a:p>
            <a:r>
              <a:rPr lang="el-GR" dirty="0"/>
              <a:t>Πολλές από αυτές τις κρατικές δραστηριότητες δημιουργήθηκαν με χρήματα που απορρόφησε η Ελλάδα από πόρους της Κοινότητας, οι οποίες ουσιαστικά θα μεταβιβαστούν σε ιδιώτες (όχι απαραίτητα της Ε.Ε.)</a:t>
            </a:r>
          </a:p>
          <a:p>
            <a:endParaRPr lang="el-GR" dirty="0"/>
          </a:p>
        </p:txBody>
      </p:sp>
      <p:sp>
        <p:nvSpPr>
          <p:cNvPr id="4" name="Θέση ημερομηνίας 3">
            <a:extLst>
              <a:ext uri="{FF2B5EF4-FFF2-40B4-BE49-F238E27FC236}">
                <a16:creationId xmlns:a16="http://schemas.microsoft.com/office/drawing/2014/main" id="{D2002F34-050C-4E94-9CB9-EA70E755D436}"/>
              </a:ext>
            </a:extLst>
          </p:cNvPr>
          <p:cNvSpPr>
            <a:spLocks noGrp="1"/>
          </p:cNvSpPr>
          <p:nvPr>
            <p:ph type="dt" sz="half" idx="10"/>
          </p:nvPr>
        </p:nvSpPr>
        <p:spPr/>
        <p:txBody>
          <a:bodyPr/>
          <a:lstStyle/>
          <a:p>
            <a:fld id="{76449F70-EB4D-4996-9394-15505B4C24E6}"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98E64AB8-32CA-4B93-90DB-131E885B7BF6}"/>
              </a:ext>
            </a:extLst>
          </p:cNvPr>
          <p:cNvSpPr>
            <a:spLocks noGrp="1"/>
          </p:cNvSpPr>
          <p:nvPr>
            <p:ph type="sldNum" sz="quarter" idx="12"/>
          </p:nvPr>
        </p:nvSpPr>
        <p:spPr/>
        <p:txBody>
          <a:bodyPr/>
          <a:lstStyle/>
          <a:p>
            <a:fld id="{0422F922-4DA1-4E02-8BB9-5948E49598FC}" type="slidenum">
              <a:rPr lang="el-GR" smtClean="0"/>
              <a:t>87</a:t>
            </a:fld>
            <a:endParaRPr lang="el-GR"/>
          </a:p>
        </p:txBody>
      </p:sp>
    </p:spTree>
    <p:extLst>
      <p:ext uri="{BB962C8B-B14F-4D97-AF65-F5344CB8AC3E}">
        <p14:creationId xmlns:p14="http://schemas.microsoft.com/office/powerpoint/2010/main" val="41209831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611B2E-801D-41AD-BC39-A5238B926AE9}"/>
              </a:ext>
            </a:extLst>
          </p:cNvPr>
          <p:cNvSpPr>
            <a:spLocks noGrp="1"/>
          </p:cNvSpPr>
          <p:nvPr>
            <p:ph type="title"/>
          </p:nvPr>
        </p:nvSpPr>
        <p:spPr>
          <a:xfrm>
            <a:off x="1097280" y="286604"/>
            <a:ext cx="10058400" cy="1195968"/>
          </a:xfrm>
        </p:spPr>
        <p:txBody>
          <a:bodyPr/>
          <a:lstStyle/>
          <a:p>
            <a:r>
              <a:rPr lang="el-GR" dirty="0"/>
              <a:t>Μόνο αποκρατικοποιήσεις;</a:t>
            </a:r>
          </a:p>
        </p:txBody>
      </p:sp>
      <p:sp>
        <p:nvSpPr>
          <p:cNvPr id="3" name="Θέση περιεχομένου 2">
            <a:extLst>
              <a:ext uri="{FF2B5EF4-FFF2-40B4-BE49-F238E27FC236}">
                <a16:creationId xmlns:a16="http://schemas.microsoft.com/office/drawing/2014/main" id="{1F54AB66-6233-456E-88DA-650014060320}"/>
              </a:ext>
            </a:extLst>
          </p:cNvPr>
          <p:cNvSpPr>
            <a:spLocks noGrp="1"/>
          </p:cNvSpPr>
          <p:nvPr>
            <p:ph idx="1"/>
          </p:nvPr>
        </p:nvSpPr>
        <p:spPr>
          <a:xfrm>
            <a:off x="514905" y="1846554"/>
            <a:ext cx="11159231" cy="4022539"/>
          </a:xfrm>
        </p:spPr>
        <p:txBody>
          <a:bodyPr/>
          <a:lstStyle/>
          <a:p>
            <a:pPr marL="0" indent="0">
              <a:buNone/>
            </a:pPr>
            <a:r>
              <a:rPr lang="el-GR" dirty="0"/>
              <a:t>Χρειάζεται ένα κύμα, συμπληρωματικών επενδύσεων και η προσέλκυση πολλών ξένων επενδύσεων</a:t>
            </a:r>
          </a:p>
          <a:p>
            <a:pPr marL="0" indent="0">
              <a:buNone/>
            </a:pPr>
            <a:r>
              <a:rPr lang="el-GR" dirty="0"/>
              <a:t>Χρειάζεται μια κοινή πολιτική για την παραγωγή</a:t>
            </a:r>
          </a:p>
          <a:p>
            <a:pPr marL="0" indent="0">
              <a:buNone/>
            </a:pPr>
            <a:endParaRPr lang="el-GR" dirty="0"/>
          </a:p>
          <a:p>
            <a:pPr marL="0" indent="0">
              <a:buNone/>
            </a:pPr>
            <a:r>
              <a:rPr lang="el-GR" dirty="0"/>
              <a:t>Τι χρειάζεται παραπάνω;</a:t>
            </a:r>
          </a:p>
          <a:p>
            <a:pPr marL="0" indent="0">
              <a:buNone/>
            </a:pPr>
            <a:endParaRPr lang="el-GR" dirty="0"/>
          </a:p>
          <a:p>
            <a:pPr marL="0" indent="0">
              <a:buNone/>
            </a:pPr>
            <a:r>
              <a:rPr lang="el-GR" b="1" dirty="0"/>
              <a:t>Σχέδιο </a:t>
            </a:r>
            <a:r>
              <a:rPr lang="el-GR" b="1" dirty="0" err="1"/>
              <a:t>Πισσαρίδη</a:t>
            </a:r>
            <a:r>
              <a:rPr lang="el-GR" b="1" dirty="0"/>
              <a:t> για την ανάπτυξη της Ελληνικής οικονομίας </a:t>
            </a:r>
          </a:p>
          <a:p>
            <a:pPr marL="0" indent="0">
              <a:buNone/>
            </a:pPr>
            <a:endParaRPr lang="el-GR" b="1" dirty="0"/>
          </a:p>
          <a:p>
            <a:pPr marL="0" indent="0">
              <a:buNone/>
            </a:pPr>
            <a:r>
              <a:rPr lang="el-GR" b="1" dirty="0"/>
              <a:t> </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54E28246-7175-4E0B-8303-107A9C76ECBF}"/>
              </a:ext>
            </a:extLst>
          </p:cNvPr>
          <p:cNvSpPr>
            <a:spLocks noGrp="1"/>
          </p:cNvSpPr>
          <p:nvPr>
            <p:ph type="dt" sz="half" idx="10"/>
          </p:nvPr>
        </p:nvSpPr>
        <p:spPr/>
        <p:txBody>
          <a:bodyPr/>
          <a:lstStyle/>
          <a:p>
            <a:fld id="{A8F23FFC-58BE-4B22-BA0C-765FD11A9170}"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E5512FBC-2951-4900-8532-556791B17CA0}"/>
              </a:ext>
            </a:extLst>
          </p:cNvPr>
          <p:cNvSpPr>
            <a:spLocks noGrp="1"/>
          </p:cNvSpPr>
          <p:nvPr>
            <p:ph type="sldNum" sz="quarter" idx="12"/>
          </p:nvPr>
        </p:nvSpPr>
        <p:spPr/>
        <p:txBody>
          <a:bodyPr/>
          <a:lstStyle/>
          <a:p>
            <a:fld id="{0422F922-4DA1-4E02-8BB9-5948E49598FC}" type="slidenum">
              <a:rPr lang="el-GR" smtClean="0"/>
              <a:t>88</a:t>
            </a:fld>
            <a:endParaRPr lang="el-GR"/>
          </a:p>
        </p:txBody>
      </p:sp>
    </p:spTree>
    <p:extLst>
      <p:ext uri="{BB962C8B-B14F-4D97-AF65-F5344CB8AC3E}">
        <p14:creationId xmlns:p14="http://schemas.microsoft.com/office/powerpoint/2010/main" val="13886689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90CA57-3E47-0B21-EB9B-EE3534355C79}"/>
              </a:ext>
            </a:extLst>
          </p:cNvPr>
          <p:cNvSpPr>
            <a:spLocks noGrp="1"/>
          </p:cNvSpPr>
          <p:nvPr>
            <p:ph type="title"/>
          </p:nvPr>
        </p:nvSpPr>
        <p:spPr>
          <a:xfrm>
            <a:off x="560773" y="256935"/>
            <a:ext cx="11070454" cy="920760"/>
          </a:xfrm>
        </p:spPr>
        <p:txBody>
          <a:bodyPr/>
          <a:lstStyle/>
          <a:p>
            <a:r>
              <a:rPr lang="el-GR" dirty="0"/>
              <a:t>Συνέπειες της Ελληνικής κρίσης</a:t>
            </a:r>
          </a:p>
        </p:txBody>
      </p:sp>
      <p:sp>
        <p:nvSpPr>
          <p:cNvPr id="3" name="Θέση περιεχομένου 2">
            <a:extLst>
              <a:ext uri="{FF2B5EF4-FFF2-40B4-BE49-F238E27FC236}">
                <a16:creationId xmlns:a16="http://schemas.microsoft.com/office/drawing/2014/main" id="{8F2C7626-4BF4-72C4-2F7F-3F9216A3A4E5}"/>
              </a:ext>
            </a:extLst>
          </p:cNvPr>
          <p:cNvSpPr>
            <a:spLocks noGrp="1"/>
          </p:cNvSpPr>
          <p:nvPr>
            <p:ph idx="1"/>
          </p:nvPr>
        </p:nvSpPr>
        <p:spPr>
          <a:xfrm>
            <a:off x="142029" y="1737360"/>
            <a:ext cx="11070454" cy="4403325"/>
          </a:xfrm>
        </p:spPr>
        <p:txBody>
          <a:bodyPr/>
          <a:lstStyle/>
          <a:p>
            <a:r>
              <a:rPr lang="el-GR" dirty="0"/>
              <a:t>Ως συνέπεια της Ελληνικής κρίσης εκδηλώθηκαν τριγμοί στο Ευρωπαϊκό οικοδόμημα</a:t>
            </a:r>
          </a:p>
          <a:p>
            <a:r>
              <a:rPr lang="el-GR" dirty="0"/>
              <a:t>Κατά την περίοδο της κρίσης εξετάστηκε η έξοδος της Ελλάδας από την ΟΝΕ και την Ε.Ε. (</a:t>
            </a:r>
            <a:r>
              <a:rPr lang="en-US" dirty="0"/>
              <a:t>Grexit)</a:t>
            </a:r>
          </a:p>
          <a:p>
            <a:r>
              <a:rPr lang="el-GR" dirty="0"/>
              <a:t>Ωστόσο, η ίδια η Ελλάδα αποτέλεσε το 10 μέλος της Ε.Ε. και ισχυρό θεμελιωτή των Ευρωπαϊκών αξιών και του οικοδομήματος (από κοινού με τους εταίρους της)</a:t>
            </a:r>
          </a:p>
          <a:p>
            <a:r>
              <a:rPr lang="el-GR" dirty="0"/>
              <a:t>Πως φτάσαμε ως εκεί; Ποιες ισχυρές δυνάμεις επιδρούν στην αλλαγή της Ε.Ε.:</a:t>
            </a:r>
          </a:p>
          <a:p>
            <a:r>
              <a:rPr lang="el-GR" dirty="0"/>
              <a:t>-η παγκόσμια κρίση, </a:t>
            </a:r>
          </a:p>
          <a:p>
            <a:r>
              <a:rPr lang="el-GR" dirty="0"/>
              <a:t>-κερδοσκοπία σε βάρος του νομίσματος, </a:t>
            </a:r>
          </a:p>
          <a:p>
            <a:r>
              <a:rPr lang="el-GR" dirty="0"/>
              <a:t>-η πολύ ισχυρή (αν όχι βίαια) μετακίνηση χρηματικού και ανθρώπινου κεφαλαίου, </a:t>
            </a:r>
          </a:p>
          <a:p>
            <a:r>
              <a:rPr lang="el-GR" dirty="0"/>
              <a:t>-η ανάπτυξη ενός ισχυρού </a:t>
            </a:r>
            <a:r>
              <a:rPr lang="el-GR" dirty="0" err="1"/>
              <a:t>ευρω-σκεπτιστικού</a:t>
            </a:r>
            <a:r>
              <a:rPr lang="el-GR" dirty="0"/>
              <a:t> αισθήματος και </a:t>
            </a:r>
          </a:p>
          <a:p>
            <a:r>
              <a:rPr lang="el-GR" dirty="0"/>
              <a:t>-η δημοκρατική επιλογή του </a:t>
            </a:r>
            <a:r>
              <a:rPr lang="en-US" dirty="0"/>
              <a:t>Brexit</a:t>
            </a:r>
            <a:endParaRPr lang="el-GR" dirty="0"/>
          </a:p>
          <a:p>
            <a:endParaRPr lang="el-GR" dirty="0"/>
          </a:p>
          <a:p>
            <a:endParaRPr lang="el-GR" dirty="0"/>
          </a:p>
          <a:p>
            <a:endParaRPr lang="el-GR" dirty="0"/>
          </a:p>
          <a:p>
            <a:endParaRPr lang="el-GR" dirty="0"/>
          </a:p>
        </p:txBody>
      </p:sp>
      <p:sp>
        <p:nvSpPr>
          <p:cNvPr id="4" name="Θέση ημερομηνίας 3">
            <a:extLst>
              <a:ext uri="{FF2B5EF4-FFF2-40B4-BE49-F238E27FC236}">
                <a16:creationId xmlns:a16="http://schemas.microsoft.com/office/drawing/2014/main" id="{4EBDFF54-FBE4-BF5D-2A80-DA1DEFD45606}"/>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15BE569E-8ED1-0012-2D5D-09EEBB9045E0}"/>
              </a:ext>
            </a:extLst>
          </p:cNvPr>
          <p:cNvSpPr>
            <a:spLocks noGrp="1"/>
          </p:cNvSpPr>
          <p:nvPr>
            <p:ph type="sldNum" sz="quarter" idx="12"/>
          </p:nvPr>
        </p:nvSpPr>
        <p:spPr/>
        <p:txBody>
          <a:bodyPr/>
          <a:lstStyle/>
          <a:p>
            <a:fld id="{0422F922-4DA1-4E02-8BB9-5948E49598FC}" type="slidenum">
              <a:rPr lang="el-GR" smtClean="0"/>
              <a:t>89</a:t>
            </a:fld>
            <a:endParaRPr lang="el-GR"/>
          </a:p>
        </p:txBody>
      </p:sp>
    </p:spTree>
    <p:extLst>
      <p:ext uri="{BB962C8B-B14F-4D97-AF65-F5344CB8AC3E}">
        <p14:creationId xmlns:p14="http://schemas.microsoft.com/office/powerpoint/2010/main" val="18386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B8D7CD-0997-4CF8-979D-AD53EAE95369}"/>
              </a:ext>
            </a:extLst>
          </p:cNvPr>
          <p:cNvSpPr>
            <a:spLocks noGrp="1"/>
          </p:cNvSpPr>
          <p:nvPr>
            <p:ph type="title"/>
          </p:nvPr>
        </p:nvSpPr>
        <p:spPr>
          <a:xfrm>
            <a:off x="1097280" y="286604"/>
            <a:ext cx="10058400" cy="1018414"/>
          </a:xfrm>
        </p:spPr>
        <p:txBody>
          <a:bodyPr/>
          <a:lstStyle/>
          <a:p>
            <a:r>
              <a:rPr lang="el-GR" dirty="0"/>
              <a:t>Μια διπλή οπτική στην Ελληνική κρίση</a:t>
            </a:r>
          </a:p>
        </p:txBody>
      </p:sp>
      <p:sp>
        <p:nvSpPr>
          <p:cNvPr id="3" name="Θέση περιεχομένου 2">
            <a:extLst>
              <a:ext uri="{FF2B5EF4-FFF2-40B4-BE49-F238E27FC236}">
                <a16:creationId xmlns:a16="http://schemas.microsoft.com/office/drawing/2014/main" id="{44711F60-6250-41AE-9A79-4FBF9068ECF4}"/>
              </a:ext>
            </a:extLst>
          </p:cNvPr>
          <p:cNvSpPr>
            <a:spLocks noGrp="1"/>
          </p:cNvSpPr>
          <p:nvPr>
            <p:ph idx="1"/>
          </p:nvPr>
        </p:nvSpPr>
        <p:spPr>
          <a:xfrm>
            <a:off x="470517" y="1737360"/>
            <a:ext cx="10685163" cy="4131734"/>
          </a:xfrm>
        </p:spPr>
        <p:txBody>
          <a:bodyPr/>
          <a:lstStyle/>
          <a:p>
            <a:pPr marL="0" indent="0">
              <a:buNone/>
            </a:pPr>
            <a:r>
              <a:rPr lang="el-GR" dirty="0"/>
              <a:t>  	</a:t>
            </a:r>
            <a:r>
              <a:rPr lang="el-GR" b="1" dirty="0"/>
              <a:t>Η εθνική, της Ελλάδας	</a:t>
            </a:r>
            <a:r>
              <a:rPr lang="en-US" b="1" dirty="0"/>
              <a:t>vs</a:t>
            </a:r>
            <a:r>
              <a:rPr lang="el-GR" b="1" dirty="0"/>
              <a:t>	Η ευρωπαϊκή,</a:t>
            </a:r>
            <a:r>
              <a:rPr lang="en-US" b="1" dirty="0"/>
              <a:t> </a:t>
            </a:r>
            <a:r>
              <a:rPr lang="el-GR" b="1" dirty="0"/>
              <a:t>κυρίως από την σκοπιά της Ευρωζώνης</a:t>
            </a:r>
          </a:p>
          <a:p>
            <a:pPr marL="0" indent="0">
              <a:buNone/>
            </a:pPr>
            <a:endParaRPr lang="el-GR" dirty="0"/>
          </a:p>
          <a:p>
            <a:pPr marL="0" indent="0">
              <a:buNone/>
            </a:pPr>
            <a:r>
              <a:rPr lang="el-GR" dirty="0"/>
              <a:t>Δεδομένης της αφαίρεσης του κύριου εργαλείου του (εθνικού) νομίσματος για την προσαρμογή σε κρίσεις, είναι η πρώτη κρίση στην ιστορία του Ευρώ, με πολύ μεγάλες θεσμικές συνέπειες για την αρχιτεκτονική της Ευρωζώνης </a:t>
            </a:r>
          </a:p>
          <a:p>
            <a:pPr marL="0" indent="0">
              <a:buNone/>
            </a:pPr>
            <a:endParaRPr lang="el-GR" dirty="0"/>
          </a:p>
          <a:p>
            <a:pPr marL="0" indent="0">
              <a:buNone/>
            </a:pPr>
            <a:r>
              <a:rPr lang="el-GR" dirty="0"/>
              <a:t>Κρίνοντας με μια από τις δυο οπτικές μόνο κρίνουμε με περιορισμένη οπτική τα γεγονότα </a:t>
            </a:r>
          </a:p>
          <a:p>
            <a:pPr marL="0" indent="0">
              <a:buNone/>
            </a:pPr>
            <a:r>
              <a:rPr lang="el-GR" dirty="0"/>
              <a:t> </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0F67629B-CEFF-4643-B3C7-BD016D445413}"/>
              </a:ext>
            </a:extLst>
          </p:cNvPr>
          <p:cNvSpPr>
            <a:spLocks noGrp="1"/>
          </p:cNvSpPr>
          <p:nvPr>
            <p:ph type="dt" sz="half" idx="10"/>
          </p:nvPr>
        </p:nvSpPr>
        <p:spPr/>
        <p:txBody>
          <a:bodyPr/>
          <a:lstStyle/>
          <a:p>
            <a:fld id="{0BBC582D-F144-4874-870C-D402665C1E7D}"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D83C0152-2466-42AD-B043-5AAC7CAC7657}"/>
              </a:ext>
            </a:extLst>
          </p:cNvPr>
          <p:cNvSpPr>
            <a:spLocks noGrp="1"/>
          </p:cNvSpPr>
          <p:nvPr>
            <p:ph type="sldNum" sz="quarter" idx="12"/>
          </p:nvPr>
        </p:nvSpPr>
        <p:spPr/>
        <p:txBody>
          <a:bodyPr/>
          <a:lstStyle/>
          <a:p>
            <a:fld id="{0422F922-4DA1-4E02-8BB9-5948E49598FC}" type="slidenum">
              <a:rPr lang="el-GR" smtClean="0"/>
              <a:t>9</a:t>
            </a:fld>
            <a:endParaRPr lang="el-GR"/>
          </a:p>
        </p:txBody>
      </p:sp>
    </p:spTree>
    <p:extLst>
      <p:ext uri="{BB962C8B-B14F-4D97-AF65-F5344CB8AC3E}">
        <p14:creationId xmlns:p14="http://schemas.microsoft.com/office/powerpoint/2010/main" val="35118597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E74370-518A-BEB0-20C3-AC45BE24135B}"/>
              </a:ext>
            </a:extLst>
          </p:cNvPr>
          <p:cNvSpPr>
            <a:spLocks noGrp="1"/>
          </p:cNvSpPr>
          <p:nvPr>
            <p:ph type="title"/>
          </p:nvPr>
        </p:nvSpPr>
        <p:spPr>
          <a:xfrm>
            <a:off x="346229" y="286603"/>
            <a:ext cx="10809451" cy="1213723"/>
          </a:xfrm>
        </p:spPr>
        <p:txBody>
          <a:bodyPr>
            <a:normAutofit fontScale="90000"/>
          </a:bodyPr>
          <a:lstStyle/>
          <a:p>
            <a:r>
              <a:rPr lang="el-GR" dirty="0"/>
              <a:t>Το κοινό ευρωπαϊκό οικοδόμημα σε αλλαγή </a:t>
            </a:r>
            <a:br>
              <a:rPr lang="el-GR" dirty="0"/>
            </a:br>
            <a:r>
              <a:rPr lang="el-GR" dirty="0"/>
              <a:t>και διαμόρφωση</a:t>
            </a:r>
          </a:p>
        </p:txBody>
      </p:sp>
      <p:sp>
        <p:nvSpPr>
          <p:cNvPr id="3" name="Θέση περιεχομένου 2">
            <a:extLst>
              <a:ext uri="{FF2B5EF4-FFF2-40B4-BE49-F238E27FC236}">
                <a16:creationId xmlns:a16="http://schemas.microsoft.com/office/drawing/2014/main" id="{7496B19D-2FB5-AFC6-93C5-795CA0D9F818}"/>
              </a:ext>
            </a:extLst>
          </p:cNvPr>
          <p:cNvSpPr>
            <a:spLocks noGrp="1"/>
          </p:cNvSpPr>
          <p:nvPr>
            <p:ph idx="1"/>
          </p:nvPr>
        </p:nvSpPr>
        <p:spPr>
          <a:xfrm>
            <a:off x="266330" y="1882066"/>
            <a:ext cx="11665257" cy="3987027"/>
          </a:xfrm>
        </p:spPr>
        <p:txBody>
          <a:bodyPr/>
          <a:lstStyle/>
          <a:p>
            <a:pPr marL="0" indent="0">
              <a:buNone/>
            </a:pPr>
            <a:r>
              <a:rPr lang="el-GR" dirty="0"/>
              <a:t>Από την κρίση της Ελληνικής οικονομίας έγινε σαφές ότι υπήρχαν προβλήματα στη λειτουργία της ΟΝΕ ελλείψει:</a:t>
            </a:r>
          </a:p>
          <a:p>
            <a:pPr marL="0" indent="0">
              <a:buNone/>
            </a:pPr>
            <a:r>
              <a:rPr lang="el-GR" dirty="0"/>
              <a:t>-μακροοικονομικού συντονισμού</a:t>
            </a:r>
          </a:p>
          <a:p>
            <a:pPr marL="0" indent="0">
              <a:buNone/>
            </a:pPr>
            <a:r>
              <a:rPr lang="el-GR" dirty="0"/>
              <a:t>-δημοσιονομικών κανόνων αποτροπής της εμφάνισης υπέρογκων χρεών και δημοσιονομικών ατασθαλιών</a:t>
            </a:r>
          </a:p>
          <a:p>
            <a:pPr>
              <a:buFontTx/>
              <a:buChar char="-"/>
            </a:pPr>
            <a:r>
              <a:rPr lang="el-GR" dirty="0"/>
              <a:t>αυτόματων σταθεροποιητών που να αποτρέπουν την αποσταθεροποίηση μιας οικονομίας και την μεγάλη απόκλιση της από τις υπόλοιπες</a:t>
            </a:r>
          </a:p>
          <a:p>
            <a:pPr>
              <a:buFontTx/>
              <a:buChar char="-"/>
            </a:pPr>
            <a:r>
              <a:rPr lang="el-GR" dirty="0"/>
              <a:t>μηχανισμών προστασίας από κερδοσκοπικές επιθέσεις σε βάρος του κοινού νομίσματος</a:t>
            </a:r>
          </a:p>
          <a:p>
            <a:pPr>
              <a:buFontTx/>
              <a:buChar char="-"/>
            </a:pPr>
            <a:r>
              <a:rPr lang="el-GR" dirty="0"/>
              <a:t>ενός αποτελεσματικού μηχανισμού διάδοσης της νομισματικής πολιτικής</a:t>
            </a:r>
          </a:p>
          <a:p>
            <a:pPr>
              <a:buFontTx/>
              <a:buChar char="-"/>
            </a:pPr>
            <a:r>
              <a:rPr lang="el-GR" dirty="0"/>
              <a:t>ενός συνολικού σχεδίου για τη μείωση των ανισορροπιών</a:t>
            </a:r>
          </a:p>
        </p:txBody>
      </p:sp>
      <p:sp>
        <p:nvSpPr>
          <p:cNvPr id="4" name="Θέση ημερομηνίας 3">
            <a:extLst>
              <a:ext uri="{FF2B5EF4-FFF2-40B4-BE49-F238E27FC236}">
                <a16:creationId xmlns:a16="http://schemas.microsoft.com/office/drawing/2014/main" id="{C3D0C2B7-0388-B765-94F4-E9CD4CEE3867}"/>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1993AFD5-A250-EAAC-DDC2-1685CE15C4C2}"/>
              </a:ext>
            </a:extLst>
          </p:cNvPr>
          <p:cNvSpPr>
            <a:spLocks noGrp="1"/>
          </p:cNvSpPr>
          <p:nvPr>
            <p:ph type="sldNum" sz="quarter" idx="12"/>
          </p:nvPr>
        </p:nvSpPr>
        <p:spPr/>
        <p:txBody>
          <a:bodyPr/>
          <a:lstStyle/>
          <a:p>
            <a:fld id="{0422F922-4DA1-4E02-8BB9-5948E49598FC}" type="slidenum">
              <a:rPr lang="el-GR" smtClean="0"/>
              <a:t>90</a:t>
            </a:fld>
            <a:endParaRPr lang="el-GR"/>
          </a:p>
        </p:txBody>
      </p:sp>
    </p:spTree>
    <p:extLst>
      <p:ext uri="{BB962C8B-B14F-4D97-AF65-F5344CB8AC3E}">
        <p14:creationId xmlns:p14="http://schemas.microsoft.com/office/powerpoint/2010/main" val="20094941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F5FF4C-CC32-46C1-E646-FC49B9E6AC37}"/>
              </a:ext>
            </a:extLst>
          </p:cNvPr>
          <p:cNvSpPr>
            <a:spLocks noGrp="1"/>
          </p:cNvSpPr>
          <p:nvPr>
            <p:ph type="title"/>
          </p:nvPr>
        </p:nvSpPr>
        <p:spPr>
          <a:xfrm>
            <a:off x="514905" y="286603"/>
            <a:ext cx="10640775" cy="1169335"/>
          </a:xfrm>
        </p:spPr>
        <p:txBody>
          <a:bodyPr>
            <a:normAutofit fontScale="90000"/>
          </a:bodyPr>
          <a:lstStyle/>
          <a:p>
            <a:r>
              <a:rPr lang="el-GR" dirty="0"/>
              <a:t>Το κοινό ευρωπαϊκό οικοδόμημα σε αλλαγή και διαμόρφωση</a:t>
            </a:r>
          </a:p>
        </p:txBody>
      </p:sp>
      <p:sp>
        <p:nvSpPr>
          <p:cNvPr id="3" name="Θέση περιεχομένου 2">
            <a:extLst>
              <a:ext uri="{FF2B5EF4-FFF2-40B4-BE49-F238E27FC236}">
                <a16:creationId xmlns:a16="http://schemas.microsoft.com/office/drawing/2014/main" id="{467BB0CE-334A-F9A8-23C8-0A5CF8C76C73}"/>
              </a:ext>
            </a:extLst>
          </p:cNvPr>
          <p:cNvSpPr>
            <a:spLocks noGrp="1"/>
          </p:cNvSpPr>
          <p:nvPr>
            <p:ph idx="1"/>
          </p:nvPr>
        </p:nvSpPr>
        <p:spPr>
          <a:xfrm>
            <a:off x="72501" y="1757778"/>
            <a:ext cx="12046998" cy="4536490"/>
          </a:xfrm>
        </p:spPr>
        <p:txBody>
          <a:bodyPr>
            <a:normAutofit/>
          </a:bodyPr>
          <a:lstStyle/>
          <a:p>
            <a:r>
              <a:rPr lang="el-GR" dirty="0"/>
              <a:t>Ποτέ άλλοτε το ευρωπαϊκό οικοδόμημα της κοινής ένωσης των λαών της Ευρώπης δεν έφτασε σε τέτοιο σημαντικό βαθμό ολοκλήρωσης</a:t>
            </a:r>
          </a:p>
          <a:p>
            <a:r>
              <a:rPr lang="el-GR" dirty="0"/>
              <a:t>Αυτό είναι αποτέλεσμα</a:t>
            </a:r>
          </a:p>
          <a:p>
            <a:r>
              <a:rPr lang="el-GR" dirty="0"/>
              <a:t>Των κοινών προσπαθειών των κρατών-μελών, των κοινών πολιτικών τους αλλά και </a:t>
            </a:r>
          </a:p>
          <a:p>
            <a:r>
              <a:rPr lang="el-GR" dirty="0"/>
              <a:t>της θεωρίας: της οικονομικής θεωρίας, της θεωρίας της πολιτικής (οργάνωσης), των διεθνών σπουδών, της κοινωνικής θεωρίας και της θεωρίας της περιφερειακής ανάπτυξης και της οικονομικής γεωγραφίας (στο σκέλος που αφορά την Ευρωπαϊκή πολιτική Συνοχής και την εφαρμογή της)</a:t>
            </a:r>
          </a:p>
          <a:p>
            <a:pPr marL="0" indent="0">
              <a:buNone/>
            </a:pPr>
            <a:r>
              <a:rPr lang="el-GR" dirty="0"/>
              <a:t> Η συνένωση λαών είναι δύσκολο εγχείρημα γιατί αφορά κράτη-έθνη (δεν πρόκειται για συνένωση περιφερειών ή πολιτειών με κοινά στοιχεία σε ένα κράτος, όπως αυτό έγινε κατά το παρελθόν στις ΗΠΑ)</a:t>
            </a:r>
          </a:p>
          <a:p>
            <a:r>
              <a:rPr lang="el-GR" dirty="0"/>
              <a:t>Σήμερα η Ε.Ε. αποτελείται από ένα σύνολο διαφορετικών σταδίων οικονομικής ολοκλήρωσης. </a:t>
            </a:r>
          </a:p>
          <a:p>
            <a:r>
              <a:rPr lang="el-GR" dirty="0"/>
              <a:t>Το πιο ολοκληρωμένο είναι η ΟΝΕ. Κάποιες χώρες δεν συμμετέχουν στην ΟΝΕ αλλά στην Κοινή Αγορά που προϋπήρχε της ΟΝΕ. Άλλες συνδέονται με τελωνειακή ένωση με την Ε.Ε. (π.χ. Τουρκία)</a:t>
            </a:r>
          </a:p>
          <a:p>
            <a:endParaRPr lang="el-GR" dirty="0"/>
          </a:p>
        </p:txBody>
      </p:sp>
      <p:sp>
        <p:nvSpPr>
          <p:cNvPr id="4" name="Θέση ημερομηνίας 3">
            <a:extLst>
              <a:ext uri="{FF2B5EF4-FFF2-40B4-BE49-F238E27FC236}">
                <a16:creationId xmlns:a16="http://schemas.microsoft.com/office/drawing/2014/main" id="{CAA4128C-BE59-2D9D-7C81-C249CF3A1E97}"/>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3C334C1A-0A0A-6512-9CD4-4676B9E3DFCA}"/>
              </a:ext>
            </a:extLst>
          </p:cNvPr>
          <p:cNvSpPr>
            <a:spLocks noGrp="1"/>
          </p:cNvSpPr>
          <p:nvPr>
            <p:ph type="sldNum" sz="quarter" idx="12"/>
          </p:nvPr>
        </p:nvSpPr>
        <p:spPr/>
        <p:txBody>
          <a:bodyPr/>
          <a:lstStyle/>
          <a:p>
            <a:fld id="{0422F922-4DA1-4E02-8BB9-5948E49598FC}" type="slidenum">
              <a:rPr lang="el-GR" smtClean="0"/>
              <a:t>91</a:t>
            </a:fld>
            <a:endParaRPr lang="el-GR"/>
          </a:p>
        </p:txBody>
      </p:sp>
    </p:spTree>
    <p:extLst>
      <p:ext uri="{BB962C8B-B14F-4D97-AF65-F5344CB8AC3E}">
        <p14:creationId xmlns:p14="http://schemas.microsoft.com/office/powerpoint/2010/main" val="522346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5758D0-1905-DF66-8B26-8F895F0CFB60}"/>
              </a:ext>
            </a:extLst>
          </p:cNvPr>
          <p:cNvSpPr>
            <a:spLocks noGrp="1"/>
          </p:cNvSpPr>
          <p:nvPr>
            <p:ph type="title"/>
          </p:nvPr>
        </p:nvSpPr>
        <p:spPr>
          <a:xfrm>
            <a:off x="0" y="295481"/>
            <a:ext cx="11324356" cy="991781"/>
          </a:xfrm>
        </p:spPr>
        <p:txBody>
          <a:bodyPr>
            <a:normAutofit/>
          </a:bodyPr>
          <a:lstStyle/>
          <a:p>
            <a:r>
              <a:rPr lang="el-GR" sz="3200" dirty="0"/>
              <a:t>Ανάγκη δημιουργίας κοινών πολιτικών: το παράδειγμα της κοινής πολιτικής ανταγωνισμού</a:t>
            </a:r>
          </a:p>
        </p:txBody>
      </p:sp>
      <p:sp>
        <p:nvSpPr>
          <p:cNvPr id="3" name="Θέση περιεχομένου 2">
            <a:extLst>
              <a:ext uri="{FF2B5EF4-FFF2-40B4-BE49-F238E27FC236}">
                <a16:creationId xmlns:a16="http://schemas.microsoft.com/office/drawing/2014/main" id="{EAE50A85-068C-BA2C-B857-FBEBF74CAFEF}"/>
              </a:ext>
            </a:extLst>
          </p:cNvPr>
          <p:cNvSpPr>
            <a:spLocks noGrp="1"/>
          </p:cNvSpPr>
          <p:nvPr>
            <p:ph idx="1"/>
          </p:nvPr>
        </p:nvSpPr>
        <p:spPr>
          <a:xfrm>
            <a:off x="124287" y="1756956"/>
            <a:ext cx="11904956" cy="4626089"/>
          </a:xfrm>
        </p:spPr>
        <p:txBody>
          <a:bodyPr/>
          <a:lstStyle/>
          <a:p>
            <a:pPr marL="0" indent="0">
              <a:buNone/>
            </a:pPr>
            <a:r>
              <a:rPr lang="el-GR" dirty="0"/>
              <a:t>Με το άνοιγμα των συνόρων και την απελευθέρωση του εμπορίου</a:t>
            </a:r>
          </a:p>
          <a:p>
            <a:pPr marL="0" indent="0">
              <a:buNone/>
            </a:pPr>
            <a:r>
              <a:rPr lang="el-GR" dirty="0"/>
              <a:t>Επιχειρήσεις από μεγάλες αγορές, με οικονομίες κλίμακας, θα βρίσκονταν ευνοημένες έναντι επιχειρήσεων από μικρές και περιφερειακές αγορές, μικρότερων μεγεθών</a:t>
            </a:r>
          </a:p>
          <a:p>
            <a:pPr marL="0" indent="0">
              <a:buNone/>
            </a:pPr>
            <a:r>
              <a:rPr lang="el-GR" dirty="0"/>
              <a:t>Μεγάλα εθνικά μονοπώλια θα χρειαζόταν να προσαρμοστούν </a:t>
            </a:r>
          </a:p>
          <a:p>
            <a:pPr marL="0" indent="0">
              <a:buNone/>
            </a:pPr>
            <a:r>
              <a:rPr lang="el-GR" dirty="0"/>
              <a:t>Μονοπωλιακές πρακτικές εντός εθνικών συνόρων θα χρειαζόταν να απαλειφθούν, μονοπωλιακή κατάχρηση, καρτέλ και άλλες συμφωνίες σε βάρος του ανταγωνισμού να εξαλειφθούν</a:t>
            </a:r>
          </a:p>
          <a:p>
            <a:pPr marL="0" indent="0">
              <a:buNone/>
            </a:pPr>
            <a:r>
              <a:rPr lang="el-GR" dirty="0"/>
              <a:t>Ενισχύσεις στις επιχειρήσεις να καταργηθούν </a:t>
            </a:r>
          </a:p>
          <a:p>
            <a:pPr marL="0" indent="0">
              <a:buNone/>
            </a:pPr>
            <a:r>
              <a:rPr lang="el-GR" dirty="0"/>
              <a:t>Και να προστατευθούν οι καταναλωτές από πολλαπλή τιμολόγηση και αθέμιτες πρακτικές</a:t>
            </a:r>
          </a:p>
          <a:p>
            <a:pPr marL="0" indent="0">
              <a:buNone/>
            </a:pPr>
            <a:r>
              <a:rPr lang="el-GR" dirty="0"/>
              <a:t>Έτσι δημιουργήθηκε η κοινή πολιτική ανταγωνισμού</a:t>
            </a:r>
          </a:p>
          <a:p>
            <a:pPr marL="0" indent="0">
              <a:buNone/>
            </a:pPr>
            <a:endParaRPr lang="el-GR" dirty="0"/>
          </a:p>
        </p:txBody>
      </p:sp>
      <p:sp>
        <p:nvSpPr>
          <p:cNvPr id="4" name="Θέση ημερομηνίας 3">
            <a:extLst>
              <a:ext uri="{FF2B5EF4-FFF2-40B4-BE49-F238E27FC236}">
                <a16:creationId xmlns:a16="http://schemas.microsoft.com/office/drawing/2014/main" id="{513D9AC1-E661-8A56-C7C8-3BE6C4C69968}"/>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F3E62D8E-2DEB-0E31-026B-1649545033DF}"/>
              </a:ext>
            </a:extLst>
          </p:cNvPr>
          <p:cNvSpPr>
            <a:spLocks noGrp="1"/>
          </p:cNvSpPr>
          <p:nvPr>
            <p:ph type="sldNum" sz="quarter" idx="12"/>
          </p:nvPr>
        </p:nvSpPr>
        <p:spPr/>
        <p:txBody>
          <a:bodyPr/>
          <a:lstStyle/>
          <a:p>
            <a:fld id="{0422F922-4DA1-4E02-8BB9-5948E49598FC}" type="slidenum">
              <a:rPr lang="el-GR" smtClean="0"/>
              <a:t>92</a:t>
            </a:fld>
            <a:endParaRPr lang="el-GR"/>
          </a:p>
        </p:txBody>
      </p:sp>
    </p:spTree>
    <p:extLst>
      <p:ext uri="{BB962C8B-B14F-4D97-AF65-F5344CB8AC3E}">
        <p14:creationId xmlns:p14="http://schemas.microsoft.com/office/powerpoint/2010/main" val="1580889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C4F750-623B-BEE2-BDFE-755C64E7C608}"/>
              </a:ext>
            </a:extLst>
          </p:cNvPr>
          <p:cNvSpPr>
            <a:spLocks noGrp="1"/>
          </p:cNvSpPr>
          <p:nvPr>
            <p:ph type="title"/>
          </p:nvPr>
        </p:nvSpPr>
        <p:spPr>
          <a:xfrm>
            <a:off x="484720" y="295482"/>
            <a:ext cx="11180537" cy="1089436"/>
          </a:xfrm>
        </p:spPr>
        <p:txBody>
          <a:bodyPr/>
          <a:lstStyle/>
          <a:p>
            <a:r>
              <a:rPr lang="el-GR" dirty="0"/>
              <a:t>Οι νέοι σχηματισμοί της Ε.Ε.</a:t>
            </a:r>
          </a:p>
        </p:txBody>
      </p:sp>
      <p:sp>
        <p:nvSpPr>
          <p:cNvPr id="3" name="Θέση περιεχομένου 2">
            <a:extLst>
              <a:ext uri="{FF2B5EF4-FFF2-40B4-BE49-F238E27FC236}">
                <a16:creationId xmlns:a16="http://schemas.microsoft.com/office/drawing/2014/main" id="{2F939DC5-B1A0-CF53-2531-37B5D70C77AC}"/>
              </a:ext>
            </a:extLst>
          </p:cNvPr>
          <p:cNvSpPr>
            <a:spLocks noGrp="1"/>
          </p:cNvSpPr>
          <p:nvPr>
            <p:ph idx="1"/>
          </p:nvPr>
        </p:nvSpPr>
        <p:spPr>
          <a:xfrm>
            <a:off x="239698" y="1854612"/>
            <a:ext cx="11425560" cy="4342002"/>
          </a:xfrm>
        </p:spPr>
        <p:txBody>
          <a:bodyPr/>
          <a:lstStyle/>
          <a:p>
            <a:pPr marL="0" indent="0">
              <a:buNone/>
            </a:pPr>
            <a:r>
              <a:rPr lang="el-GR" dirty="0"/>
              <a:t>Ο υπό διαμόρφωση σχηματισμός της Ε.Ε. </a:t>
            </a:r>
          </a:p>
          <a:p>
            <a:pPr marL="0" indent="0">
              <a:buNone/>
            </a:pPr>
            <a:r>
              <a:rPr lang="el-GR" dirty="0"/>
              <a:t>Ευρώπη των πολλαπλών ταχυτήτων</a:t>
            </a:r>
          </a:p>
          <a:p>
            <a:pPr marL="0" indent="0">
              <a:buNone/>
            </a:pPr>
            <a:r>
              <a:rPr lang="el-GR" dirty="0"/>
              <a:t>Ευρώπη των ομόκεντρων κύκλων</a:t>
            </a:r>
          </a:p>
          <a:p>
            <a:pPr marL="0" indent="0">
              <a:buNone/>
            </a:pPr>
            <a:r>
              <a:rPr lang="el-GR" dirty="0"/>
              <a:t>Ευρωπαϊκό κρεμμύδι</a:t>
            </a:r>
          </a:p>
          <a:p>
            <a:pPr marL="0" indent="0">
              <a:buNone/>
            </a:pPr>
            <a:r>
              <a:rPr lang="el-GR" dirty="0"/>
              <a:t>Παλιά και νέα Ευρώπη</a:t>
            </a:r>
          </a:p>
          <a:p>
            <a:pPr marL="0" indent="0">
              <a:buNone/>
            </a:pPr>
            <a:r>
              <a:rPr lang="el-GR" dirty="0"/>
              <a:t>Ευρώπη α λα </a:t>
            </a:r>
            <a:r>
              <a:rPr lang="el-GR" dirty="0" err="1"/>
              <a:t>κάρτ</a:t>
            </a:r>
            <a:endParaRPr lang="el-GR" dirty="0"/>
          </a:p>
          <a:p>
            <a:pPr marL="0" indent="0">
              <a:buNone/>
            </a:pPr>
            <a:endParaRPr lang="el-GR" dirty="0"/>
          </a:p>
          <a:p>
            <a:pPr marL="0" indent="0">
              <a:buNone/>
            </a:pPr>
            <a:r>
              <a:rPr lang="el-GR" dirty="0"/>
              <a:t>Οι χώρες που είναι «ικανές και διαθέσιμες» προχωρούν την ενοποίηση πιο μπροστά</a:t>
            </a:r>
          </a:p>
          <a:p>
            <a:pPr marL="0" indent="0">
              <a:buNone/>
            </a:pPr>
            <a:endParaRPr lang="el-GR" dirty="0"/>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55E291BF-A04B-646B-72D5-7320552BB3BA}"/>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3FB547F3-0D41-14C5-2C04-3E23977349FC}"/>
              </a:ext>
            </a:extLst>
          </p:cNvPr>
          <p:cNvSpPr>
            <a:spLocks noGrp="1"/>
          </p:cNvSpPr>
          <p:nvPr>
            <p:ph type="sldNum" sz="quarter" idx="12"/>
          </p:nvPr>
        </p:nvSpPr>
        <p:spPr/>
        <p:txBody>
          <a:bodyPr/>
          <a:lstStyle/>
          <a:p>
            <a:fld id="{0422F922-4DA1-4E02-8BB9-5948E49598FC}" type="slidenum">
              <a:rPr lang="el-GR" smtClean="0"/>
              <a:t>93</a:t>
            </a:fld>
            <a:endParaRPr lang="el-GR"/>
          </a:p>
        </p:txBody>
      </p:sp>
    </p:spTree>
    <p:extLst>
      <p:ext uri="{BB962C8B-B14F-4D97-AF65-F5344CB8AC3E}">
        <p14:creationId xmlns:p14="http://schemas.microsoft.com/office/powerpoint/2010/main" val="41698299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A1E4A7-A655-37B8-F1FC-4586DBB8B59A}"/>
              </a:ext>
            </a:extLst>
          </p:cNvPr>
          <p:cNvSpPr>
            <a:spLocks noGrp="1"/>
          </p:cNvSpPr>
          <p:nvPr>
            <p:ph type="title"/>
          </p:nvPr>
        </p:nvSpPr>
        <p:spPr>
          <a:xfrm>
            <a:off x="1097280" y="286603"/>
            <a:ext cx="10058400" cy="1152073"/>
          </a:xfrm>
        </p:spPr>
        <p:txBody>
          <a:bodyPr/>
          <a:lstStyle/>
          <a:p>
            <a:r>
              <a:rPr lang="el-GR" dirty="0"/>
              <a:t>Θεσμοί </a:t>
            </a:r>
          </a:p>
        </p:txBody>
      </p:sp>
      <p:sp>
        <p:nvSpPr>
          <p:cNvPr id="3" name="Θέση περιεχομένου 2">
            <a:extLst>
              <a:ext uri="{FF2B5EF4-FFF2-40B4-BE49-F238E27FC236}">
                <a16:creationId xmlns:a16="http://schemas.microsoft.com/office/drawing/2014/main" id="{B0283AAE-DAAA-9830-1D26-F6CAA42801A2}"/>
              </a:ext>
            </a:extLst>
          </p:cNvPr>
          <p:cNvSpPr>
            <a:spLocks noGrp="1"/>
          </p:cNvSpPr>
          <p:nvPr>
            <p:ph idx="1"/>
          </p:nvPr>
        </p:nvSpPr>
        <p:spPr>
          <a:xfrm>
            <a:off x="130206" y="1858488"/>
            <a:ext cx="11931588" cy="4601297"/>
          </a:xfrm>
        </p:spPr>
        <p:txBody>
          <a:bodyPr>
            <a:normAutofit fontScale="92500" lnSpcReduction="20000"/>
          </a:bodyPr>
          <a:lstStyle/>
          <a:p>
            <a:pPr marL="0" indent="0">
              <a:buNone/>
            </a:pPr>
            <a:r>
              <a:rPr lang="el-GR" dirty="0"/>
              <a:t>Η Ε.Ε. οφείλεται στην προσπάθεια συστηματικής δόμησης θεσμών </a:t>
            </a:r>
          </a:p>
          <a:p>
            <a:pPr marL="0" indent="0">
              <a:buNone/>
            </a:pPr>
            <a:r>
              <a:rPr lang="el-GR" dirty="0"/>
              <a:t>(η δομική και νέο-δομική προσέγγιση) </a:t>
            </a:r>
          </a:p>
          <a:p>
            <a:pPr marL="0" indent="0">
              <a:buNone/>
            </a:pPr>
            <a:r>
              <a:rPr lang="el-GR" dirty="0"/>
              <a:t>Δείτε τον Πίνακα 2 (σελ. 11) στο κείμενό στο </a:t>
            </a:r>
            <a:r>
              <a:rPr lang="en-US" dirty="0"/>
              <a:t>SSRN</a:t>
            </a:r>
            <a:r>
              <a:rPr lang="el-GR" dirty="0"/>
              <a:t> για να έχετε μια εικόνα των κυριότερων θεσμών της Ε.Ε. σήμερα </a:t>
            </a:r>
          </a:p>
          <a:p>
            <a:pPr marL="0" indent="0">
              <a:buNone/>
            </a:pPr>
            <a:r>
              <a:rPr lang="el-GR" dirty="0"/>
              <a:t>Οι θεσμοί είναι συστήματα υιοθέτησης νόρμας και πρακτικών, κωδίκων καλής συμπεριφοράς και λήψης απόφασης </a:t>
            </a:r>
          </a:p>
          <a:p>
            <a:pPr marL="0" indent="0">
              <a:buNone/>
            </a:pPr>
            <a:r>
              <a:rPr lang="el-GR" dirty="0"/>
              <a:t>Είναι απαραίτητη σε όλα τα επίπεδα </a:t>
            </a:r>
          </a:p>
          <a:p>
            <a:pPr marL="0" indent="0">
              <a:buNone/>
            </a:pPr>
            <a:r>
              <a:rPr lang="el-GR" dirty="0"/>
              <a:t>Η κρίση ανέδειξε ότι υπήρχε μεγάλο θεσμικό έλλειμα στη δόμηση της ΟΝΕ</a:t>
            </a:r>
          </a:p>
          <a:p>
            <a:pPr marL="0" indent="0">
              <a:buNone/>
            </a:pPr>
            <a:r>
              <a:rPr lang="el-GR" dirty="0"/>
              <a:t>Μετά την κρίση προωθήθηκε :</a:t>
            </a:r>
          </a:p>
          <a:p>
            <a:pPr marL="0" indent="0">
              <a:buNone/>
            </a:pPr>
            <a:r>
              <a:rPr lang="el-GR" dirty="0"/>
              <a:t>Η Τραπεζική Ένωση</a:t>
            </a:r>
          </a:p>
          <a:p>
            <a:pPr marL="0" indent="0">
              <a:buNone/>
            </a:pPr>
            <a:r>
              <a:rPr lang="el-GR" dirty="0"/>
              <a:t>Η Ένωση Κεφαλαιαγορών και </a:t>
            </a:r>
          </a:p>
          <a:p>
            <a:pPr marL="0" indent="0">
              <a:buNone/>
            </a:pPr>
            <a:r>
              <a:rPr lang="el-GR" dirty="0"/>
              <a:t>Ο συντονισμός στη Δημοσιονομική Πολιτική</a:t>
            </a:r>
          </a:p>
          <a:p>
            <a:pPr marL="0" indent="0">
              <a:buNone/>
            </a:pPr>
            <a:r>
              <a:rPr lang="el-GR" dirty="0"/>
              <a:t>Δημιουργήθηκαν σειρά επικουρικών θεσμών για την άσκηση της μακροοικονομικής, νομισματικής και δημοσιονομικής πολιτικής εντός της ΟΝΕ </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C34C9A05-5431-9FF5-A0EA-4E16877413F3}"/>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52F86176-4288-D309-7CF9-2B9D8EA77737}"/>
              </a:ext>
            </a:extLst>
          </p:cNvPr>
          <p:cNvSpPr>
            <a:spLocks noGrp="1"/>
          </p:cNvSpPr>
          <p:nvPr>
            <p:ph type="sldNum" sz="quarter" idx="12"/>
          </p:nvPr>
        </p:nvSpPr>
        <p:spPr/>
        <p:txBody>
          <a:bodyPr/>
          <a:lstStyle/>
          <a:p>
            <a:fld id="{0422F922-4DA1-4E02-8BB9-5948E49598FC}" type="slidenum">
              <a:rPr lang="el-GR" smtClean="0"/>
              <a:t>94</a:t>
            </a:fld>
            <a:endParaRPr lang="el-GR"/>
          </a:p>
        </p:txBody>
      </p:sp>
    </p:spTree>
    <p:extLst>
      <p:ext uri="{BB962C8B-B14F-4D97-AF65-F5344CB8AC3E}">
        <p14:creationId xmlns:p14="http://schemas.microsoft.com/office/powerpoint/2010/main" val="22521757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DA660E-CAA0-5345-877B-4A4D2BAEBFEA}"/>
              </a:ext>
            </a:extLst>
          </p:cNvPr>
          <p:cNvSpPr>
            <a:spLocks noGrp="1"/>
          </p:cNvSpPr>
          <p:nvPr>
            <p:ph type="title"/>
          </p:nvPr>
        </p:nvSpPr>
        <p:spPr>
          <a:xfrm>
            <a:off x="159797" y="286604"/>
            <a:ext cx="11913833" cy="817387"/>
          </a:xfrm>
        </p:spPr>
        <p:txBody>
          <a:bodyPr>
            <a:normAutofit fontScale="90000"/>
          </a:bodyPr>
          <a:lstStyle/>
          <a:p>
            <a:r>
              <a:rPr lang="el-GR" dirty="0"/>
              <a:t>Στο χρηματοπιστωτικό-τραπεζικό-νομισματικό τομέα</a:t>
            </a:r>
            <a:r>
              <a:rPr lang="en-US" dirty="0"/>
              <a:t>:</a:t>
            </a:r>
            <a:br>
              <a:rPr lang="en-US" dirty="0"/>
            </a:br>
            <a:r>
              <a:rPr lang="el-GR" dirty="0"/>
              <a:t>κρεσέντο θεσμικών αλλαγών και μεταβολών </a:t>
            </a:r>
          </a:p>
        </p:txBody>
      </p:sp>
      <p:sp>
        <p:nvSpPr>
          <p:cNvPr id="3" name="Θέση περιεχομένου 2">
            <a:extLst>
              <a:ext uri="{FF2B5EF4-FFF2-40B4-BE49-F238E27FC236}">
                <a16:creationId xmlns:a16="http://schemas.microsoft.com/office/drawing/2014/main" id="{C9861152-5C14-E758-B8B3-C6395BB8A78C}"/>
              </a:ext>
            </a:extLst>
          </p:cNvPr>
          <p:cNvSpPr>
            <a:spLocks noGrp="1"/>
          </p:cNvSpPr>
          <p:nvPr>
            <p:ph idx="1"/>
          </p:nvPr>
        </p:nvSpPr>
        <p:spPr>
          <a:xfrm>
            <a:off x="62144" y="1242874"/>
            <a:ext cx="12129856" cy="5078028"/>
          </a:xfrm>
        </p:spPr>
        <p:txBody>
          <a:bodyPr>
            <a:normAutofit lnSpcReduction="10000"/>
          </a:bodyPr>
          <a:lstStyle/>
          <a:p>
            <a:pPr marL="0" indent="0">
              <a:buNone/>
            </a:pPr>
            <a:r>
              <a:rPr lang="el-GR" dirty="0"/>
              <a:t>2010: Το Ευρωπαϊκό</a:t>
            </a:r>
            <a:r>
              <a:rPr lang="en-US" dirty="0"/>
              <a:t> </a:t>
            </a:r>
            <a:r>
              <a:rPr lang="el-GR" dirty="0"/>
              <a:t>Ταμείο Χρηματοπιστωτικής Σταθερότητας (</a:t>
            </a:r>
            <a:r>
              <a:rPr lang="en-US" dirty="0"/>
              <a:t>European Financial Stability Facility</a:t>
            </a:r>
            <a:r>
              <a:rPr lang="el-GR" dirty="0"/>
              <a:t>- </a:t>
            </a:r>
            <a:r>
              <a:rPr lang="en-US" dirty="0"/>
              <a:t>EFSF)</a:t>
            </a:r>
            <a:r>
              <a:rPr lang="el-GR" dirty="0"/>
              <a:t> που αντικαταστάθηκε από το ΕΜΣ (</a:t>
            </a:r>
            <a:r>
              <a:rPr lang="en-US" dirty="0"/>
              <a:t>ESM) </a:t>
            </a:r>
            <a:endParaRPr lang="el-GR" dirty="0"/>
          </a:p>
          <a:p>
            <a:pPr marL="0" indent="0">
              <a:buNone/>
            </a:pPr>
            <a:r>
              <a:rPr lang="el-GR" dirty="0"/>
              <a:t>2012: Ευρωπαϊκός Μηχανισμός Σταθερότητας  (</a:t>
            </a:r>
            <a:r>
              <a:rPr lang="en-US" dirty="0"/>
              <a:t>European Stability Mechanism</a:t>
            </a:r>
            <a:r>
              <a:rPr lang="el-GR" dirty="0"/>
              <a:t>- </a:t>
            </a:r>
            <a:r>
              <a:rPr lang="en-US" dirty="0"/>
              <a:t>ESM) </a:t>
            </a:r>
            <a:r>
              <a:rPr lang="el-GR" dirty="0"/>
              <a:t>για οικονομίες που αντιμετωπίζουν κρίσεις χρέους που υιοθέτησε το </a:t>
            </a:r>
          </a:p>
          <a:p>
            <a:pPr marL="0" indent="0">
              <a:buNone/>
            </a:pPr>
            <a:r>
              <a:rPr lang="el-GR" dirty="0"/>
              <a:t>2014: το </a:t>
            </a:r>
            <a:r>
              <a:rPr lang="en-US" dirty="0"/>
              <a:t>Direct Bank Recapitalization</a:t>
            </a:r>
            <a:r>
              <a:rPr lang="el-GR" dirty="0"/>
              <a:t> </a:t>
            </a:r>
            <a:r>
              <a:rPr lang="en-US" dirty="0"/>
              <a:t>instrument</a:t>
            </a:r>
            <a:r>
              <a:rPr lang="el-GR" dirty="0"/>
              <a:t> (εργαλείο αμέσου τραπεζικής κεφαλαιοποίησης)</a:t>
            </a:r>
          </a:p>
          <a:p>
            <a:pPr marL="0" indent="0">
              <a:buNone/>
            </a:pPr>
            <a:r>
              <a:rPr lang="el-GR" dirty="0"/>
              <a:t>Το 2011:</a:t>
            </a:r>
          </a:p>
          <a:p>
            <a:pPr marL="0" indent="0">
              <a:buNone/>
            </a:pPr>
            <a:r>
              <a:rPr lang="el-GR" dirty="0"/>
              <a:t>Η </a:t>
            </a:r>
            <a:r>
              <a:rPr lang="el-GR" b="1" dirty="0"/>
              <a:t>Ευρωπαϊκή Αρχή Κινητών Αξιών και Αγορών - </a:t>
            </a:r>
            <a:r>
              <a:rPr lang="en-US" b="1" dirty="0"/>
              <a:t>European Securities and Markets Authority (ESMA)</a:t>
            </a:r>
            <a:r>
              <a:rPr lang="el-GR" b="1" dirty="0"/>
              <a:t> </a:t>
            </a:r>
            <a:r>
              <a:rPr lang="en-US" dirty="0"/>
              <a:t>(</a:t>
            </a:r>
            <a:r>
              <a:rPr lang="el-GR" dirty="0"/>
              <a:t>για τη βελτίωση της προστασίας των επενδυτών και την προώθηση της εύρυθμης λειτουργίας των χρηματοπιστωτικών αγορών)</a:t>
            </a:r>
            <a:r>
              <a:rPr lang="el-GR" b="1" dirty="0"/>
              <a:t> </a:t>
            </a:r>
            <a:r>
              <a:rPr lang="el-GR" dirty="0"/>
              <a:t>αντικατέστησε την </a:t>
            </a:r>
            <a:r>
              <a:rPr lang="el-GR" b="1" dirty="0"/>
              <a:t>Ευρωπαϊκή Επιτροπή Ρυθμιστικών Αρχών των Αγορών Κινητών Αξιών (</a:t>
            </a:r>
            <a:r>
              <a:rPr lang="en-US" b="1" dirty="0"/>
              <a:t>Committee of European Securities Regulators (CESR)</a:t>
            </a:r>
            <a:r>
              <a:rPr lang="el-GR" b="1" dirty="0"/>
              <a:t> </a:t>
            </a:r>
            <a:r>
              <a:rPr lang="el-GR" dirty="0"/>
              <a:t>που υφίστατο από το </a:t>
            </a:r>
            <a:r>
              <a:rPr lang="en-US" dirty="0"/>
              <a:t>2001 </a:t>
            </a:r>
            <a:endParaRPr lang="el-GR" dirty="0"/>
          </a:p>
          <a:p>
            <a:pPr marL="0" indent="0">
              <a:buNone/>
            </a:pPr>
            <a:r>
              <a:rPr lang="en-US" dirty="0"/>
              <a:t>H </a:t>
            </a:r>
            <a:r>
              <a:rPr lang="el-GR" b="1" dirty="0"/>
              <a:t>Επιτροπή Ευρωπαϊκών Αρχών Τραπεζικής Εποπτείας (</a:t>
            </a:r>
            <a:r>
              <a:rPr lang="en-US" b="1" dirty="0"/>
              <a:t>Committee of European Banking Supervisors </a:t>
            </a:r>
            <a:r>
              <a:rPr lang="el-GR" b="1" dirty="0"/>
              <a:t>- </a:t>
            </a:r>
            <a:r>
              <a:rPr lang="en-US" b="1" dirty="0"/>
              <a:t>CEBS)</a:t>
            </a:r>
            <a:r>
              <a:rPr lang="en-US" dirty="0"/>
              <a:t> </a:t>
            </a:r>
            <a:r>
              <a:rPr lang="el-GR" dirty="0"/>
              <a:t>αντικαταστάθηκε από την </a:t>
            </a:r>
            <a:r>
              <a:rPr lang="el-GR" b="1" dirty="0"/>
              <a:t>Ευρωπαϊκή Τραπεζική Αρχή (</a:t>
            </a:r>
            <a:r>
              <a:rPr lang="en-US" b="1" dirty="0"/>
              <a:t>European Banking Authority – EBA)</a:t>
            </a:r>
            <a:r>
              <a:rPr lang="el-GR" dirty="0"/>
              <a:t> </a:t>
            </a:r>
          </a:p>
          <a:p>
            <a:pPr marL="0" indent="0">
              <a:buNone/>
            </a:pPr>
            <a:r>
              <a:rPr lang="el-GR" dirty="0"/>
              <a:t>Η Επιτροπή για τις </a:t>
            </a:r>
            <a:r>
              <a:rPr lang="el-GR" b="1" i="0" dirty="0">
                <a:solidFill>
                  <a:srgbClr val="202124"/>
                </a:solidFill>
                <a:effectLst/>
                <a:latin typeface="Google Sans"/>
              </a:rPr>
              <a:t>Ευρωπαϊκές Ασφαλίσεις και Επαγγελματικές Συντάξεις  (</a:t>
            </a:r>
            <a:r>
              <a:rPr lang="en-US" b="1" dirty="0"/>
              <a:t>Committee of European Insurance and Occupational Pensions Supervisors (CEIOPS)</a:t>
            </a:r>
            <a:r>
              <a:rPr lang="el-GR" dirty="0"/>
              <a:t> αντικαταστάθηκε από την αντίστοιχη αρχή </a:t>
            </a:r>
            <a:r>
              <a:rPr lang="el-GR" b="1" i="0" dirty="0">
                <a:solidFill>
                  <a:srgbClr val="202124"/>
                </a:solidFill>
                <a:effectLst/>
                <a:latin typeface="Google Sans"/>
              </a:rPr>
              <a:t>Ευρωπαϊκή Αρχή Ασφαλίσεων και Επαγγελματικών Συντάξεων </a:t>
            </a:r>
            <a:r>
              <a:rPr lang="en-US" b="1" dirty="0"/>
              <a:t> (CEIOPA)</a:t>
            </a:r>
            <a:endParaRPr lang="el-GR" b="1" dirty="0"/>
          </a:p>
          <a:p>
            <a:pPr marL="0" indent="0">
              <a:buNone/>
            </a:pPr>
            <a:endParaRPr lang="en-US" b="1" dirty="0"/>
          </a:p>
        </p:txBody>
      </p:sp>
      <p:sp>
        <p:nvSpPr>
          <p:cNvPr id="4" name="Θέση ημερομηνίας 3">
            <a:extLst>
              <a:ext uri="{FF2B5EF4-FFF2-40B4-BE49-F238E27FC236}">
                <a16:creationId xmlns:a16="http://schemas.microsoft.com/office/drawing/2014/main" id="{F5A8637C-66FD-E677-E32F-DA1A4567A2AD}"/>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425F82AD-3601-09C6-1D10-7AF497E13F93}"/>
              </a:ext>
            </a:extLst>
          </p:cNvPr>
          <p:cNvSpPr>
            <a:spLocks noGrp="1"/>
          </p:cNvSpPr>
          <p:nvPr>
            <p:ph type="sldNum" sz="quarter" idx="12"/>
          </p:nvPr>
        </p:nvSpPr>
        <p:spPr/>
        <p:txBody>
          <a:bodyPr/>
          <a:lstStyle/>
          <a:p>
            <a:fld id="{0422F922-4DA1-4E02-8BB9-5948E49598FC}" type="slidenum">
              <a:rPr lang="el-GR" smtClean="0"/>
              <a:t>95</a:t>
            </a:fld>
            <a:endParaRPr lang="el-GR"/>
          </a:p>
        </p:txBody>
      </p:sp>
    </p:spTree>
    <p:extLst>
      <p:ext uri="{BB962C8B-B14F-4D97-AF65-F5344CB8AC3E}">
        <p14:creationId xmlns:p14="http://schemas.microsoft.com/office/powerpoint/2010/main" val="369966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87C42E-AB44-DD6A-F2D9-D03BB69F0537}"/>
              </a:ext>
            </a:extLst>
          </p:cNvPr>
          <p:cNvSpPr>
            <a:spLocks noGrp="1"/>
          </p:cNvSpPr>
          <p:nvPr>
            <p:ph type="title"/>
          </p:nvPr>
        </p:nvSpPr>
        <p:spPr>
          <a:xfrm>
            <a:off x="1097280" y="286603"/>
            <a:ext cx="10058400" cy="702303"/>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CB765E1C-D494-32A0-4EFA-0F54E390871C}"/>
              </a:ext>
            </a:extLst>
          </p:cNvPr>
          <p:cNvSpPr>
            <a:spLocks noGrp="1"/>
          </p:cNvSpPr>
          <p:nvPr>
            <p:ph idx="1"/>
          </p:nvPr>
        </p:nvSpPr>
        <p:spPr>
          <a:xfrm>
            <a:off x="257452" y="1737360"/>
            <a:ext cx="10898228" cy="4131734"/>
          </a:xfrm>
        </p:spPr>
        <p:txBody>
          <a:bodyPr/>
          <a:lstStyle/>
          <a:p>
            <a:pPr marL="0" indent="0">
              <a:buNone/>
            </a:pPr>
            <a:r>
              <a:rPr lang="el-GR" dirty="0"/>
              <a:t>Επίσης: </a:t>
            </a:r>
          </a:p>
          <a:p>
            <a:pPr marL="0" indent="0">
              <a:buNone/>
            </a:pPr>
            <a:r>
              <a:rPr lang="el-GR" dirty="0"/>
              <a:t>2013: υιοθετήθηκε τη 4</a:t>
            </a:r>
            <a:r>
              <a:rPr lang="el-GR" baseline="30000" dirty="0"/>
              <a:t>η</a:t>
            </a:r>
            <a:r>
              <a:rPr lang="el-GR" dirty="0"/>
              <a:t> </a:t>
            </a:r>
            <a:r>
              <a:rPr lang="el-GR" b="1" dirty="0"/>
              <a:t>Οδηγία Κεφαλαιακών Απαιτήσεων</a:t>
            </a:r>
            <a:r>
              <a:rPr lang="el-GR" dirty="0"/>
              <a:t> </a:t>
            </a:r>
            <a:r>
              <a:rPr lang="el-GR" b="1" dirty="0"/>
              <a:t>(</a:t>
            </a:r>
            <a:r>
              <a:rPr lang="en-US" b="1" dirty="0"/>
              <a:t>IV Capital Requirements Directive</a:t>
            </a:r>
            <a:r>
              <a:rPr lang="el-GR" b="1" dirty="0"/>
              <a:t>) </a:t>
            </a:r>
            <a:r>
              <a:rPr lang="el-GR" dirty="0"/>
              <a:t>από τον </a:t>
            </a:r>
            <a:r>
              <a:rPr lang="el-GR" b="1" dirty="0"/>
              <a:t>Κανονισμό Κεφαλαιακών Απαιτήσεων</a:t>
            </a:r>
            <a:r>
              <a:rPr lang="en-US" b="1" dirty="0"/>
              <a:t> </a:t>
            </a:r>
            <a:r>
              <a:rPr lang="el-GR" b="1" dirty="0"/>
              <a:t>(</a:t>
            </a:r>
            <a:r>
              <a:rPr lang="en-US" b="1" dirty="0"/>
              <a:t>Capital Requirements Regulation (CRR</a:t>
            </a:r>
            <a:r>
              <a:rPr lang="el-GR" b="1" dirty="0"/>
              <a:t>) </a:t>
            </a:r>
            <a:endParaRPr lang="en-US" dirty="0"/>
          </a:p>
          <a:p>
            <a:pPr marL="0" indent="0">
              <a:buNone/>
            </a:pPr>
            <a:r>
              <a:rPr lang="el-GR" dirty="0"/>
              <a:t>2014: Ενιαίος Μηχανισμός Εποπτείας Τραπεζών (</a:t>
            </a:r>
            <a:r>
              <a:rPr lang="en-US" dirty="0"/>
              <a:t>Single Supervisory Mechanism </a:t>
            </a:r>
            <a:r>
              <a:rPr lang="el-GR" dirty="0"/>
              <a:t>- </a:t>
            </a:r>
            <a:r>
              <a:rPr lang="en-US" dirty="0"/>
              <a:t>SSM)</a:t>
            </a:r>
            <a:r>
              <a:rPr lang="el-GR" dirty="0"/>
              <a:t> (υπερεθνική εποπτεία των τραπεζών, πυλώνας της Τραπεζικής Ένωσης)</a:t>
            </a:r>
          </a:p>
          <a:p>
            <a:pPr marL="0" indent="0">
              <a:buNone/>
            </a:pPr>
            <a:r>
              <a:rPr lang="el-GR" dirty="0"/>
              <a:t>2015: Ενιαίο Συμβούλιο Εξυγίανσης (</a:t>
            </a:r>
            <a:r>
              <a:rPr lang="en-US" dirty="0"/>
              <a:t>Single Resolution Board </a:t>
            </a:r>
            <a:r>
              <a:rPr lang="el-GR" dirty="0"/>
              <a:t>- </a:t>
            </a:r>
            <a:r>
              <a:rPr lang="en-US" dirty="0"/>
              <a:t>SRB)</a:t>
            </a:r>
            <a:r>
              <a:rPr lang="el-GR" dirty="0"/>
              <a:t> </a:t>
            </a:r>
            <a:r>
              <a:rPr lang="en-US" dirty="0"/>
              <a:t>(</a:t>
            </a:r>
            <a:r>
              <a:rPr lang="el-GR" dirty="0"/>
              <a:t>διασφαλίζει την εξυγίανση των τραπεζών και την εύρυθμη λειτουργία τους ώστε να ελαττώνονται οι επιπτώσεις στα οικονομικά των κρατών-μελών) και το Ενιαίο Ταμείο Εξυγίανσης (</a:t>
            </a:r>
            <a:r>
              <a:rPr lang="en-US" dirty="0"/>
              <a:t>Single Resolution Fund</a:t>
            </a:r>
            <a:r>
              <a:rPr lang="el-GR" dirty="0"/>
              <a:t> - </a:t>
            </a:r>
            <a:r>
              <a:rPr lang="en-US" dirty="0"/>
              <a:t>SRF</a:t>
            </a:r>
            <a:r>
              <a:rPr lang="el-GR" dirty="0"/>
              <a:t>) </a:t>
            </a:r>
            <a:r>
              <a:rPr lang="en-US" dirty="0"/>
              <a:t> (</a:t>
            </a:r>
            <a:r>
              <a:rPr lang="el-GR" dirty="0"/>
              <a:t>αντίστοιχα)</a:t>
            </a:r>
            <a:endParaRPr lang="en-US" dirty="0"/>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87B62D0D-93E8-C5E7-3F9F-1EA07E2C4FA8}"/>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BEE40791-9AE5-F8A9-87CB-5181BFFFC269}"/>
              </a:ext>
            </a:extLst>
          </p:cNvPr>
          <p:cNvSpPr>
            <a:spLocks noGrp="1"/>
          </p:cNvSpPr>
          <p:nvPr>
            <p:ph type="sldNum" sz="quarter" idx="12"/>
          </p:nvPr>
        </p:nvSpPr>
        <p:spPr/>
        <p:txBody>
          <a:bodyPr/>
          <a:lstStyle/>
          <a:p>
            <a:fld id="{0422F922-4DA1-4E02-8BB9-5948E49598FC}" type="slidenum">
              <a:rPr lang="el-GR" smtClean="0"/>
              <a:t>96</a:t>
            </a:fld>
            <a:endParaRPr lang="el-GR"/>
          </a:p>
        </p:txBody>
      </p:sp>
    </p:spTree>
    <p:extLst>
      <p:ext uri="{BB962C8B-B14F-4D97-AF65-F5344CB8AC3E}">
        <p14:creationId xmlns:p14="http://schemas.microsoft.com/office/powerpoint/2010/main" val="35406778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68FCC0-EB55-8530-D7D9-18A898416CDF}"/>
              </a:ext>
            </a:extLst>
          </p:cNvPr>
          <p:cNvSpPr>
            <a:spLocks noGrp="1"/>
          </p:cNvSpPr>
          <p:nvPr>
            <p:ph type="title"/>
          </p:nvPr>
        </p:nvSpPr>
        <p:spPr/>
        <p:txBody>
          <a:bodyPr/>
          <a:lstStyle/>
          <a:p>
            <a:r>
              <a:rPr lang="el-GR" dirty="0"/>
              <a:t>Τραπεζική Ένωση</a:t>
            </a:r>
          </a:p>
        </p:txBody>
      </p:sp>
      <p:sp>
        <p:nvSpPr>
          <p:cNvPr id="3" name="Θέση περιεχομένου 2">
            <a:extLst>
              <a:ext uri="{FF2B5EF4-FFF2-40B4-BE49-F238E27FC236}">
                <a16:creationId xmlns:a16="http://schemas.microsoft.com/office/drawing/2014/main" id="{561DB10D-6F42-AE4D-A0BE-0D9F482E09ED}"/>
              </a:ext>
            </a:extLst>
          </p:cNvPr>
          <p:cNvSpPr>
            <a:spLocks noGrp="1"/>
          </p:cNvSpPr>
          <p:nvPr>
            <p:ph idx="1"/>
          </p:nvPr>
        </p:nvSpPr>
        <p:spPr/>
        <p:txBody>
          <a:bodyPr/>
          <a:lstStyle/>
          <a:p>
            <a:pPr marL="0" indent="0">
              <a:buNone/>
            </a:pPr>
            <a:r>
              <a:rPr lang="el-GR" dirty="0"/>
              <a:t>Ως πυλώνας πλέον της ΟΝΕ (που δημιουργήθηκε μετά την κρίση)</a:t>
            </a:r>
          </a:p>
          <a:p>
            <a:pPr marL="0" indent="0">
              <a:buNone/>
            </a:pPr>
            <a:r>
              <a:rPr lang="el-GR" dirty="0"/>
              <a:t>Στόχος:   Σταθερός και ασφαλής τραπεζικός τομέας στην Ευρωζώνη</a:t>
            </a:r>
          </a:p>
          <a:p>
            <a:pPr marL="0" indent="0">
              <a:buNone/>
            </a:pPr>
            <a:r>
              <a:rPr lang="el-GR" dirty="0"/>
              <a:t>	Ισχυρές τράπεζες</a:t>
            </a:r>
          </a:p>
          <a:p>
            <a:pPr marL="0" indent="0">
              <a:buNone/>
            </a:pPr>
            <a:r>
              <a:rPr lang="el-GR" dirty="0"/>
              <a:t>	Εξυγίανση μη βιώσιμων τραπεζών χωρίς την επιβάρυνση των φορολογουμένων</a:t>
            </a:r>
          </a:p>
          <a:p>
            <a:pPr marL="0" indent="0">
              <a:buNone/>
            </a:pPr>
            <a:r>
              <a:rPr lang="el-GR" dirty="0"/>
              <a:t>	Περιορισμός του κατακερματισμού της αγοράς </a:t>
            </a:r>
          </a:p>
          <a:p>
            <a:pPr marL="0" indent="0">
              <a:buNone/>
            </a:pPr>
            <a:r>
              <a:rPr lang="el-GR" dirty="0"/>
              <a:t>Στηρίζεται στον Ενιαίο Εποπτικό Μηχανισμό και τον Ενιαίο Μηχανισμό Εξυγίανσης</a:t>
            </a:r>
          </a:p>
          <a:p>
            <a:pPr marL="0" indent="0">
              <a:buNone/>
            </a:pPr>
            <a:r>
              <a:rPr lang="el-GR" dirty="0"/>
              <a:t> </a:t>
            </a:r>
          </a:p>
        </p:txBody>
      </p:sp>
      <p:sp>
        <p:nvSpPr>
          <p:cNvPr id="4" name="Θέση ημερομηνίας 3">
            <a:extLst>
              <a:ext uri="{FF2B5EF4-FFF2-40B4-BE49-F238E27FC236}">
                <a16:creationId xmlns:a16="http://schemas.microsoft.com/office/drawing/2014/main" id="{CD166147-7EBB-7475-3BBF-ABEEF1738A48}"/>
              </a:ext>
            </a:extLst>
          </p:cNvPr>
          <p:cNvSpPr>
            <a:spLocks noGrp="1"/>
          </p:cNvSpPr>
          <p:nvPr>
            <p:ph type="dt" sz="half" idx="10"/>
          </p:nvPr>
        </p:nvSpPr>
        <p:spPr/>
        <p:txBody>
          <a:bodyPr/>
          <a:lstStyle/>
          <a:p>
            <a:fld id="{08A14D59-14D5-4D1E-86C9-D835B593CF28}" type="datetime1">
              <a:rPr lang="el-GR" smtClean="0"/>
              <a:t>10/5/2022</a:t>
            </a:fld>
            <a:endParaRPr lang="el-GR"/>
          </a:p>
        </p:txBody>
      </p:sp>
      <p:sp>
        <p:nvSpPr>
          <p:cNvPr id="5" name="Θέση αριθμού διαφάνειας 4">
            <a:extLst>
              <a:ext uri="{FF2B5EF4-FFF2-40B4-BE49-F238E27FC236}">
                <a16:creationId xmlns:a16="http://schemas.microsoft.com/office/drawing/2014/main" id="{78CBFCD8-C18B-E638-C9EC-B9A2BEBC36F0}"/>
              </a:ext>
            </a:extLst>
          </p:cNvPr>
          <p:cNvSpPr>
            <a:spLocks noGrp="1"/>
          </p:cNvSpPr>
          <p:nvPr>
            <p:ph type="sldNum" sz="quarter" idx="12"/>
          </p:nvPr>
        </p:nvSpPr>
        <p:spPr/>
        <p:txBody>
          <a:bodyPr/>
          <a:lstStyle/>
          <a:p>
            <a:fld id="{0422F922-4DA1-4E02-8BB9-5948E49598FC}" type="slidenum">
              <a:rPr lang="el-GR" smtClean="0"/>
              <a:t>97</a:t>
            </a:fld>
            <a:endParaRPr lang="el-GR"/>
          </a:p>
        </p:txBody>
      </p:sp>
    </p:spTree>
    <p:extLst>
      <p:ext uri="{BB962C8B-B14F-4D97-AF65-F5344CB8AC3E}">
        <p14:creationId xmlns:p14="http://schemas.microsoft.com/office/powerpoint/2010/main" val="10308695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2F4E09-769D-F366-6651-8FED80628945}"/>
              </a:ext>
            </a:extLst>
          </p:cNvPr>
          <p:cNvSpPr>
            <a:spLocks noGrp="1"/>
          </p:cNvSpPr>
          <p:nvPr>
            <p:ph type="title"/>
          </p:nvPr>
        </p:nvSpPr>
        <p:spPr>
          <a:xfrm>
            <a:off x="1097280" y="286604"/>
            <a:ext cx="10058400" cy="365126"/>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9D6F6E05-D468-694B-5CA2-2A74F624EFDF}"/>
              </a:ext>
            </a:extLst>
          </p:cNvPr>
          <p:cNvSpPr>
            <a:spLocks noGrp="1"/>
          </p:cNvSpPr>
          <p:nvPr>
            <p:ph idx="1"/>
          </p:nvPr>
        </p:nvSpPr>
        <p:spPr>
          <a:xfrm>
            <a:off x="188206" y="745691"/>
            <a:ext cx="10967474" cy="4102437"/>
          </a:xfrm>
        </p:spPr>
        <p:txBody>
          <a:bodyPr/>
          <a:lstStyle/>
          <a:p>
            <a:r>
              <a:rPr lang="el-GR" dirty="0"/>
              <a:t>Ειδικά στο νομισματικό πεδίο, διαπιστώθηκε ότι σειρά θεσμών χρειάζεται να ενισχύσουν την </a:t>
            </a:r>
            <a:r>
              <a:rPr lang="el-GR" b="1" i="1" dirty="0"/>
              <a:t>αποτελεσματικότητα του μηχανισμού μετάδοσης της νομισματικής πολιτικής</a:t>
            </a:r>
          </a:p>
          <a:p>
            <a:r>
              <a:rPr lang="el-GR" b="1" i="1" dirty="0"/>
              <a:t>Δείτε στο παρακάτω διάγραμμα (απεικόνιση του μηχανισμού στην επίσημη ιστοσελίδα της ΕΚΤ)</a:t>
            </a:r>
          </a:p>
          <a:p>
            <a:r>
              <a:rPr lang="en-US" b="1" i="1" dirty="0"/>
              <a:t>https://www.ecb.europa.eu/mopo/intro/transmission/html/index.en.html</a:t>
            </a:r>
            <a:endParaRPr lang="el-GR" b="1" i="1" dirty="0"/>
          </a:p>
          <a:p>
            <a:endParaRPr lang="el-GR" dirty="0"/>
          </a:p>
        </p:txBody>
      </p:sp>
      <p:sp>
        <p:nvSpPr>
          <p:cNvPr id="4" name="Θέση ημερομηνίας 3">
            <a:extLst>
              <a:ext uri="{FF2B5EF4-FFF2-40B4-BE49-F238E27FC236}">
                <a16:creationId xmlns:a16="http://schemas.microsoft.com/office/drawing/2014/main" id="{F7242024-3C70-958E-3B51-1B38DF95420B}"/>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66DE69FD-8410-7809-F0AF-D31FC57D0A2D}"/>
              </a:ext>
            </a:extLst>
          </p:cNvPr>
          <p:cNvSpPr>
            <a:spLocks noGrp="1"/>
          </p:cNvSpPr>
          <p:nvPr>
            <p:ph type="sldNum" sz="quarter" idx="12"/>
          </p:nvPr>
        </p:nvSpPr>
        <p:spPr/>
        <p:txBody>
          <a:bodyPr/>
          <a:lstStyle/>
          <a:p>
            <a:fld id="{0422F922-4DA1-4E02-8BB9-5948E49598FC}" type="slidenum">
              <a:rPr lang="el-GR" smtClean="0"/>
              <a:t>98</a:t>
            </a:fld>
            <a:endParaRPr lang="el-GR"/>
          </a:p>
        </p:txBody>
      </p:sp>
      <p:pic>
        <p:nvPicPr>
          <p:cNvPr id="8" name="Εικόνα 7">
            <a:extLst>
              <a:ext uri="{FF2B5EF4-FFF2-40B4-BE49-F238E27FC236}">
                <a16:creationId xmlns:a16="http://schemas.microsoft.com/office/drawing/2014/main" id="{0EEFB357-3BE9-D657-11F8-3FAEC65E74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6480" y="2247921"/>
            <a:ext cx="5857875" cy="4378960"/>
          </a:xfrm>
          <a:prstGeom prst="rect">
            <a:avLst/>
          </a:prstGeom>
          <a:noFill/>
        </p:spPr>
      </p:pic>
    </p:spTree>
    <p:extLst>
      <p:ext uri="{BB962C8B-B14F-4D97-AF65-F5344CB8AC3E}">
        <p14:creationId xmlns:p14="http://schemas.microsoft.com/office/powerpoint/2010/main" val="22531317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1D44D7-3985-A3D0-34C9-5F91C85E65D1}"/>
              </a:ext>
            </a:extLst>
          </p:cNvPr>
          <p:cNvSpPr>
            <a:spLocks noGrp="1"/>
          </p:cNvSpPr>
          <p:nvPr>
            <p:ph type="title"/>
          </p:nvPr>
        </p:nvSpPr>
        <p:spPr>
          <a:xfrm>
            <a:off x="1097280" y="286604"/>
            <a:ext cx="10058400" cy="1195968"/>
          </a:xfrm>
        </p:spPr>
        <p:txBody>
          <a:bodyPr/>
          <a:lstStyle/>
          <a:p>
            <a:r>
              <a:rPr lang="el-GR" dirty="0"/>
              <a:t>Στη δημοσιονομική πολιτική</a:t>
            </a:r>
          </a:p>
        </p:txBody>
      </p:sp>
      <p:sp>
        <p:nvSpPr>
          <p:cNvPr id="3" name="Θέση περιεχομένου 2">
            <a:extLst>
              <a:ext uri="{FF2B5EF4-FFF2-40B4-BE49-F238E27FC236}">
                <a16:creationId xmlns:a16="http://schemas.microsoft.com/office/drawing/2014/main" id="{E4BFF147-921D-993E-1E7B-98A955DC902C}"/>
              </a:ext>
            </a:extLst>
          </p:cNvPr>
          <p:cNvSpPr>
            <a:spLocks noGrp="1"/>
          </p:cNvSpPr>
          <p:nvPr>
            <p:ph idx="1"/>
          </p:nvPr>
        </p:nvSpPr>
        <p:spPr>
          <a:xfrm>
            <a:off x="0" y="1810223"/>
            <a:ext cx="11922711" cy="4563944"/>
          </a:xfrm>
        </p:spPr>
        <p:txBody>
          <a:bodyPr>
            <a:normAutofit lnSpcReduction="10000"/>
          </a:bodyPr>
          <a:lstStyle/>
          <a:p>
            <a:r>
              <a:rPr lang="el-GR" dirty="0"/>
              <a:t>Διαπιστώνεται ότι το πρόβλημα υπερχρέωσης μιας οικονομίας είναι δημοσιονομικό</a:t>
            </a:r>
          </a:p>
          <a:p>
            <a:r>
              <a:rPr lang="el-GR" dirty="0"/>
              <a:t>Άρα χρειάζονται κοινοί για τις χώρες-μέλη της ΟΝΕ δημοσιονομικοί κανόνες</a:t>
            </a:r>
          </a:p>
          <a:p>
            <a:r>
              <a:rPr lang="el-GR" dirty="0"/>
              <a:t>Οι κανόνες αυτοί επιχειρούν να θέσουν τα θεμέλια μιας δημοσιονομικής ενοποίησης</a:t>
            </a:r>
          </a:p>
          <a:p>
            <a:r>
              <a:rPr lang="el-GR" dirty="0"/>
              <a:t>Η δημοσιονομική ενοποίηση δεν είναι εύκολη υπόθεση, γιατί τα διαφορετικά δημοσιονομικά συστήματα των κρατών-μελών, στηρίζονται σε κοινωνικές αντιλήψεις και δεδομένα για κάθε χώρα (όπως δημογραφικά, κοινωνικά, υγείας κ.α.).</a:t>
            </a:r>
          </a:p>
          <a:p>
            <a:r>
              <a:rPr lang="el-GR" dirty="0"/>
              <a:t>Σκεφτείτε π.χ. πόσο δύσκολο ήταν να υπάρξει κάποιου είδους συντονισμός στα συστήματα υγείας κατά την κρίση της πανδημίας</a:t>
            </a:r>
          </a:p>
          <a:p>
            <a:r>
              <a:rPr lang="el-GR" dirty="0"/>
              <a:t>Σκοπός ενός στενότερου δημοσιονομικού συντονισμού και συνεργασίας: να αποφευχθούν μεγάλα λάθη πολιτικής και να γίνει πιο προσεκτική η δημοσιονομική πολιτική λαμβάνουν χώρα:</a:t>
            </a:r>
          </a:p>
          <a:p>
            <a:endParaRPr lang="el-GR" dirty="0"/>
          </a:p>
          <a:p>
            <a:r>
              <a:rPr lang="en-US" dirty="0"/>
              <a:t> </a:t>
            </a:r>
            <a:r>
              <a:rPr lang="el-GR" dirty="0"/>
              <a:t> </a:t>
            </a:r>
          </a:p>
          <a:p>
            <a:pPr marL="0" indent="0">
              <a:buNone/>
            </a:pPr>
            <a:endParaRPr lang="el-GR" dirty="0"/>
          </a:p>
        </p:txBody>
      </p:sp>
      <p:sp>
        <p:nvSpPr>
          <p:cNvPr id="4" name="Θέση ημερομηνίας 3">
            <a:extLst>
              <a:ext uri="{FF2B5EF4-FFF2-40B4-BE49-F238E27FC236}">
                <a16:creationId xmlns:a16="http://schemas.microsoft.com/office/drawing/2014/main" id="{9FE8AB64-FE42-28B0-D7DB-492A766756AF}"/>
              </a:ext>
            </a:extLst>
          </p:cNvPr>
          <p:cNvSpPr>
            <a:spLocks noGrp="1"/>
          </p:cNvSpPr>
          <p:nvPr>
            <p:ph type="dt" sz="half" idx="10"/>
          </p:nvPr>
        </p:nvSpPr>
        <p:spPr/>
        <p:txBody>
          <a:bodyPr/>
          <a:lstStyle/>
          <a:p>
            <a:fld id="{08A14D59-14D5-4D1E-86C9-D835B593CF28}" type="datetime1">
              <a:rPr lang="el-GR" smtClean="0"/>
              <a:t>9/5/2022</a:t>
            </a:fld>
            <a:endParaRPr lang="el-GR"/>
          </a:p>
        </p:txBody>
      </p:sp>
      <p:sp>
        <p:nvSpPr>
          <p:cNvPr id="5" name="Θέση αριθμού διαφάνειας 4">
            <a:extLst>
              <a:ext uri="{FF2B5EF4-FFF2-40B4-BE49-F238E27FC236}">
                <a16:creationId xmlns:a16="http://schemas.microsoft.com/office/drawing/2014/main" id="{034E973B-F035-A2E4-E0F5-01BC0DDC042F}"/>
              </a:ext>
            </a:extLst>
          </p:cNvPr>
          <p:cNvSpPr>
            <a:spLocks noGrp="1"/>
          </p:cNvSpPr>
          <p:nvPr>
            <p:ph type="sldNum" sz="quarter" idx="12"/>
          </p:nvPr>
        </p:nvSpPr>
        <p:spPr/>
        <p:txBody>
          <a:bodyPr/>
          <a:lstStyle/>
          <a:p>
            <a:fld id="{0422F922-4DA1-4E02-8BB9-5948E49598FC}" type="slidenum">
              <a:rPr lang="el-GR" smtClean="0"/>
              <a:t>99</a:t>
            </a:fld>
            <a:endParaRPr lang="el-GR"/>
          </a:p>
        </p:txBody>
      </p:sp>
    </p:spTree>
    <p:extLst>
      <p:ext uri="{BB962C8B-B14F-4D97-AF65-F5344CB8AC3E}">
        <p14:creationId xmlns:p14="http://schemas.microsoft.com/office/powerpoint/2010/main" val="2051153042"/>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12921</TotalTime>
  <Words>8722</Words>
  <Application>Microsoft Office PowerPoint</Application>
  <PresentationFormat>Ευρεία οθόνη</PresentationFormat>
  <Paragraphs>1151</Paragraphs>
  <Slides>117</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117</vt:i4>
      </vt:variant>
    </vt:vector>
  </HeadingPairs>
  <TitlesOfParts>
    <vt:vector size="122" baseType="lpstr">
      <vt:lpstr>Arial</vt:lpstr>
      <vt:lpstr>Calibri</vt:lpstr>
      <vt:lpstr>Calibri Light</vt:lpstr>
      <vt:lpstr>Google Sans</vt:lpstr>
      <vt:lpstr>Ανασκόπηση</vt:lpstr>
      <vt:lpstr>Εφαρμοσμένη Αναπτυξιακή πολιτική  Οικονόμου Κωνσταντίνος, 1η διάλεξη  Η κρίση, τα προβλήματα και η απόκλιση της Ελληνικής οικονομίας: σύγχρονοι προβληματισμοί</vt:lpstr>
      <vt:lpstr>Παρουσίαση του PowerPoint</vt:lpstr>
      <vt:lpstr>Οι πιο γνωστές κρίσεις στην ιστορία (σε όρους διάρκειας και μείωσης ονομαστικού ΑΕΠ) σε καιρό ειρήνης   Η συγκριτική διάρκεια και επίδραση της Ελληνικής κρίσης  (στο % μεταβολής ονομαστικού ΑΕΠ) Από τις μεγαλύτερες κρίσεις σε διάρκεια, αν όχι η μεγαλύτερη</vt:lpstr>
      <vt:lpstr>Ελληνική κρίση: Συνέπειες σε βασικούς δείκτες της Ελληνικής οικονομίας</vt:lpstr>
      <vt:lpstr>Διαχρονική πορεία της αξιολόγησης της Ελληνικής οικονομίας από τους οίκους αξιολόγησης</vt:lpstr>
      <vt:lpstr>Το brain drain (διαρροή εγκεφάλων)</vt:lpstr>
      <vt:lpstr>Ίσως η πιο σημαντική κρίση στην ιστορία της ανθρωπότητας κατά την τελευταία εκατονταετία (σε σχέση και με την κρίση του 1929), (προ κορωνοϊού)</vt:lpstr>
      <vt:lpstr>Μεγάλες θεσμικές αλλαγές στην Ευρωζώνη και την ΕΈ</vt:lpstr>
      <vt:lpstr>Μια διπλή οπτική στην Ελληνική κρίση</vt:lpstr>
      <vt:lpstr>Αιτίες της Ελληνικής κρίσης</vt:lpstr>
      <vt:lpstr>Χρέος Κεντρικής κυβέρνησης, % του ΑΕΠ Σύγκριση Ελλάδας, χωρών της ΕΖ και του Η.Β.</vt:lpstr>
      <vt:lpstr>       Ακαθάριστο χρέος της κεντρικής κυβέρνησης, % του ΑΕΠ  Διακρίνονται 3 περίοδοι για την Ελληνική Οικονομία  1η΄: 1980-1993 2η: 1993-2008 3η: 2008-2016    </vt:lpstr>
      <vt:lpstr>Ορισμένες αιτίες</vt:lpstr>
      <vt:lpstr> Ενοποιημένο Ακαθάριστο Χρέος Γενικής Κυβέρνησης (αποτελείται από Δάνεια, χρεόγραφα και διαθέσιμα και καταθέσεις) (Περιλαμβάνει τα μακροπρόθεσμα δάνεια που ήταν περίπου 250δις το 2016) </vt:lpstr>
      <vt:lpstr>% δανεισμός, ως % ΑΕΠ</vt:lpstr>
      <vt:lpstr>Ένα μοντέλο ανάπτυξης της οικονομίας στηριγμένο πολύ στην κατανάλωση</vt:lpstr>
      <vt:lpstr>Ανισορροπία κατανάλωσης και επένδυσης</vt:lpstr>
      <vt:lpstr>Τα προβλήματα της Ελληνικής οικονομίας οφείλονταν σε </vt:lpstr>
      <vt:lpstr>Κατά κεφαλήν ΑΕΠ: Σύγκριση Ελλάδας, Γερμανίας, Ευρωζώνης και ΕΑ (12)</vt:lpstr>
      <vt:lpstr>Παρουσίαση του PowerPoint</vt:lpstr>
      <vt:lpstr>Εικοσαετής εξαγωγική επίδοση της Ελληνικής Οικονομίας (1996-2016)</vt:lpstr>
      <vt:lpstr>Εξαγωγές αγαθών: 1996-2016</vt:lpstr>
      <vt:lpstr>Διείσδυση εισαγωγών</vt:lpstr>
      <vt:lpstr>H διαχρονικότητα ενός προβλήματος (1960-2017) </vt:lpstr>
      <vt:lpstr>Τα ισοζύγια</vt:lpstr>
      <vt:lpstr>Το εμπορικό ισοζύγιο ως % ΑΕΠ, σε 3 διαφορετικές περιόδους  (1992-2001,2002-2008, 2009-2013)</vt:lpstr>
      <vt:lpstr>Εξαγωγές αγαθών (χαμηλής ενσωμάτωσης τεχνολογίας)</vt:lpstr>
      <vt:lpstr>Η δομή των Ελληνικών εξαγωγών</vt:lpstr>
      <vt:lpstr>Απασχόληση στο σύνολο της απασχόλησης σε βιομηχανία υψηλής και μέσης τεχνολογίας</vt:lpstr>
      <vt:lpstr>Μέχρι στιγμής</vt:lpstr>
      <vt:lpstr>Προβλέψεις και πραγματοποιήσεις δαπανών το 2008 και 2009</vt:lpstr>
      <vt:lpstr>Εικόνα των έξτρα δαπανών/πληρωμών που έγιναν το 2009, πριν την έλευση της κρίσης </vt:lpstr>
      <vt:lpstr>Παρουσίαση του PowerPoint</vt:lpstr>
      <vt:lpstr>Συνεπώς</vt:lpstr>
      <vt:lpstr>Προβλήματα στην αγορά εργασίας </vt:lpstr>
      <vt:lpstr>Η αδυναμία της Ελληνικής οικονομίας διαχρονικά να παράγει πρωτογενή πλεονάσματα </vt:lpstr>
      <vt:lpstr>Η άποψη του ΔΝΤ για την ανάπτυξη στην Ελλάδα την δεκαετία του 2000.</vt:lpstr>
      <vt:lpstr>Μείωση της ζήτησης και της συνεισφοράς της στην αύξηση του ΑΕΠ </vt:lpstr>
      <vt:lpstr>Τι συμβαίνει κατά τη διάρκεια της κρίσης  Πρώτες αντιδράσεις της οικονομίας</vt:lpstr>
      <vt:lpstr>Τα Ομόλογα – ως δείκτες </vt:lpstr>
      <vt:lpstr>Συνέχεια δεικτών:  CDS &amp; Χρηματιστήριο </vt:lpstr>
      <vt:lpstr>Δείκτες ανταγωνιστικότητας &amp; αγοράς εργασίας </vt:lpstr>
      <vt:lpstr>Παρουσίαση του PowerPoint</vt:lpstr>
      <vt:lpstr>Το χρηματιστήριο παραμένει σε ιστορικά χαμηλές τιμές και κεφαλαιοποίηση, αποκλίνουσες από των ΗΠΑ- Γερμανίας</vt:lpstr>
      <vt:lpstr>Πέραν της ζήτησης, σημαντική και η πτώση των καταθέσεων και της πίστωσης </vt:lpstr>
      <vt:lpstr>Εταιρείες εκτός των τραπεζών ή λοιπών από τον χρηματοοικονομικό κλάδο</vt:lpstr>
      <vt:lpstr>ΜΜΕ επιχειρήσεις: προβλήματα χρηματοδότησης</vt:lpstr>
      <vt:lpstr>Πληρωμές χρέους (εναπομείνασες)</vt:lpstr>
      <vt:lpstr>Μια σημαντική πτυχή του Ελληνικού προβλήματος</vt:lpstr>
      <vt:lpstr>Η πολιτική Συνοχής στηρίζεται στα Ταμεία χρηματοδότησής της  και τις αρχές που τα διέπουν </vt:lpstr>
      <vt:lpstr>Το πλαίσιο άσκησης εθνικών πολιτικών</vt:lpstr>
      <vt:lpstr>Το πλαίσιο άσκησης εθνικών πολιτικών (συν.)</vt:lpstr>
      <vt:lpstr>Παρουσίαση του PowerPoint</vt:lpstr>
      <vt:lpstr>Πριν την κρίση: Eίχε περιοριστεί πολύ η θέση της Ελλάδας ως καθαρού λήπτη ενισχύσεων </vt:lpstr>
      <vt:lpstr>Εξέλιξη της συνολικής, δημόσιας, εθνικής, κοινοτικής και ιδιωτικής δαπάνης σε 5 διαφορετικές προγραμματικές περιόδους (1989-1993, 1994-1999, 2000-2006, 2007-2013, 2014-2020)</vt:lpstr>
      <vt:lpstr>Ευρωπαϊκή Πολιτική Συνοχής και θεωρία</vt:lpstr>
      <vt:lpstr>Κατανομή χρηματοδοτικών προτεραιοτήτων των έργων συγχρηματοδοτήθηκαν από την Ε.Ε.   ανά περίοδο και τομέα, σε ποσά και ποσοστά</vt:lpstr>
      <vt:lpstr>  Η χρηματοδότηση των ανθρώπινων πόρων είναι μια κύρια προτεραιότητα, συμβατή με τις σχεδιαζόμενες πολιτικές της Ε.Ε. για στήριξη του ανθρώπινου δυναμικού και ενδογενή μεγέθυνση  </vt:lpstr>
      <vt:lpstr>Χαμηλά επίπεδα ανεργίας διαχρονικά, μέχρι την κρίση και την εμφάνιση του brain drain: εστίαση στην πολιτική πλήρους απασχόλησης</vt:lpstr>
      <vt:lpstr>Ανάλυση δαπανών ως % του ΑΕΠ </vt:lpstr>
      <vt:lpstr>Μεγάλο κομμάτι των επενδύσεων: Γεωργικές ενισχύσεις  Σημαντικό τμήμα προσανατολίζεται σε καθαρές χρηματικές ενισχύσεις </vt:lpstr>
      <vt:lpstr>Πως κατανέμεται η δαπάνη των Πολιτικών Συνοχής στις προγραμματικές περιόδους στις χώρες Συνοχής και την Ελλάδα</vt:lpstr>
      <vt:lpstr>Δείτε τη διαφορά προτεραιοτήτων που τίθεται σε Ελλάδα και Ανατολική Γερμανία</vt:lpstr>
      <vt:lpstr>Εφαρμογή της πολιτικής για την ανάπτυξη του Ελληνικού κράτους</vt:lpstr>
      <vt:lpstr>Ετήσια μέση δαπάνη, κατανομή ανά κατηγορία και κλάδο ενίσχυσης, 2000-6 και 2017-13</vt:lpstr>
      <vt:lpstr>Μεγάλη υστέρηση/πρόβλημα  στην απορρόφηση των κονδυλίων</vt:lpstr>
      <vt:lpstr>Ένα σοβαρό πρόβλημα, διαχρονικής φύσης που παραμένει δισεπίλυτο</vt:lpstr>
      <vt:lpstr>Συρρίκνωση των Ελληνικών βιομηχανικών ΜΜΕ  και μεγάλων επιχειρήσεων σε αριθμό, αύξηση πωλήσεων</vt:lpstr>
      <vt:lpstr>Ανά επιχείρηση αξία πωλήσεων και ποσότητα πωλήσεων, βιομηχανικές ΜΜΕ, 1993-2005</vt:lpstr>
      <vt:lpstr>Βιομηχανική παραγωγή σε πτώση </vt:lpstr>
      <vt:lpstr>Συμμετοχή εργαζομένων και προστιθέμενη αξία, ανά μέγεθος επιχείρησης</vt:lpstr>
      <vt:lpstr>Παραγωγική μεταστροφή την 1η 15ετία από την ένταξη στην ΟΝΕ (τελευταία στήλη: μείωση % μεταξύ 2000 και 2014)</vt:lpstr>
      <vt:lpstr>Απώλεια ανταγωνιστικότητας: Η πορεία του δείκτη Ονομαστικό Μοναδιαίο Κόστος εργασίας (NULCs)</vt:lpstr>
      <vt:lpstr>Παραγωγικότητα εργασίας ανά ώρα εργασίας, συγκρίσεις με άλλες ανταγωνίστριες χώρες</vt:lpstr>
      <vt:lpstr>Η κυκλική πορεία της Ελληνικής οικονομίας λαμβάνει χώρα τόσο σε εθνικό όσο και σε επίπεδο περιφερειών</vt:lpstr>
      <vt:lpstr>Συμπέρασμα: </vt:lpstr>
      <vt:lpstr>Παρουσίαση του PowerPoint</vt:lpstr>
      <vt:lpstr>Το μοντέλο ανάπτυξης που προώθησε διαχρονικά η Πολιτική για την Συνοχή της Ε.Ε. στην χώρα μας </vt:lpstr>
      <vt:lpstr>Παρουσίαση του PowerPoint</vt:lpstr>
      <vt:lpstr>Γνωρίζετε ήδη ότι…</vt:lpstr>
      <vt:lpstr>Πολιτικές του ΔΝΤ</vt:lpstr>
      <vt:lpstr>Πολιτικές του ΔΝΤ </vt:lpstr>
      <vt:lpstr>Μια κύρια αδυναμία </vt:lpstr>
      <vt:lpstr>Εμπόδια του ρυθμιστικού περιβάλλοντος στις επενδύσεις</vt:lpstr>
      <vt:lpstr>Παρουσίαση του PowerPoint</vt:lpstr>
      <vt:lpstr>Γιατί είναι σημαντικές οι αποκρατικοποιήσεις;</vt:lpstr>
      <vt:lpstr>Γιατί δεν συμβαίνουν οι αποκρατικοποιήσεις</vt:lpstr>
      <vt:lpstr>Μόνο αποκρατικοποιήσεις;</vt:lpstr>
      <vt:lpstr>Συνέπειες της Ελληνικής κρίσης</vt:lpstr>
      <vt:lpstr>Το κοινό ευρωπαϊκό οικοδόμημα σε αλλαγή  και διαμόρφωση</vt:lpstr>
      <vt:lpstr>Το κοινό ευρωπαϊκό οικοδόμημα σε αλλαγή και διαμόρφωση</vt:lpstr>
      <vt:lpstr>Ανάγκη δημιουργίας κοινών πολιτικών: το παράδειγμα της κοινής πολιτικής ανταγωνισμού</vt:lpstr>
      <vt:lpstr>Οι νέοι σχηματισμοί της Ε.Ε.</vt:lpstr>
      <vt:lpstr>Θεσμοί </vt:lpstr>
      <vt:lpstr>Στο χρηματοπιστωτικό-τραπεζικό-νομισματικό τομέα: κρεσέντο θεσμικών αλλαγών και μεταβολών </vt:lpstr>
      <vt:lpstr>Παρουσίαση του PowerPoint</vt:lpstr>
      <vt:lpstr>Τραπεζική Ένωση</vt:lpstr>
      <vt:lpstr>Παρουσίαση του PowerPoint</vt:lpstr>
      <vt:lpstr>Στη δημοσιονομική πολιτική</vt:lpstr>
      <vt:lpstr>Παρουσίαση των αλλαγών στο δημοσιονομικό πλαίσιο</vt:lpstr>
      <vt:lpstr>Ένα συμπέρασμα εκ των ανωτέρω </vt:lpstr>
      <vt:lpstr>Ορισμένα σημεία για την Ευρωπαϊκή Πολιτική Συνοχής</vt:lpstr>
      <vt:lpstr>Από την Ευρωπαϊκή Περιφερειακή Πολιτική στην Πολιτική Συνοχής</vt:lpstr>
      <vt:lpstr>Γνωρίσματα της Ευρωπαϊκής Περιφερειακής Πολιτικής ή Πολιτικής Συνοχής</vt:lpstr>
      <vt:lpstr>Συντελεστές που συν-διαμορφώνουν      την πολιτική συνοχής της Ε.Ε.</vt:lpstr>
      <vt:lpstr>Το πρόβλημα σήμερα: Ανισότητες κέντρου-περιφέρειας</vt:lpstr>
      <vt:lpstr>Μεταβολή κ.κ. ΑΕΠ σε ΜΑΔ στις 44 πλέον υστερούσες περιφέρειες</vt:lpstr>
      <vt:lpstr>60 πιο υστερούσες περιφέρειες</vt:lpstr>
      <vt:lpstr>Οι 38 Γερμανικές περιφέρειες</vt:lpstr>
      <vt:lpstr>Οι πιο αναπτυγμένες 41 περιφέρειες χωρίς τις Γερμανικές</vt:lpstr>
      <vt:lpstr>Δημιουργία κέντρων</vt:lpstr>
      <vt:lpstr>Το γερμανικό μοντέλο</vt:lpstr>
      <vt:lpstr>Παρουσίαση του PowerPoint</vt:lpstr>
      <vt:lpstr>Βιβλιογραφία</vt:lpstr>
      <vt:lpstr>Ορισμένα ιστορικά σημεία για την Διαρθρωτική Πολιτική</vt:lpstr>
      <vt:lpstr>Ορισμένα ιστορικά σημεία για την Διαρθρωτική Πολιτική</vt:lpstr>
      <vt:lpstr>Ορισμένα ιστορικά σημεία για την Διαρθρωτική Πολιτική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Konstantinos Oikonomou</dc:creator>
  <cp:lastModifiedBy>Konstantinos Oikonomou</cp:lastModifiedBy>
  <cp:revision>385</cp:revision>
  <cp:lastPrinted>2021-04-13T14:28:55Z</cp:lastPrinted>
  <dcterms:created xsi:type="dcterms:W3CDTF">2021-04-10T07:26:06Z</dcterms:created>
  <dcterms:modified xsi:type="dcterms:W3CDTF">2022-05-10T20:14:13Z</dcterms:modified>
</cp:coreProperties>
</file>