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70"/>
  </p:notesMasterIdLst>
  <p:sldIdLst>
    <p:sldId id="256" r:id="rId2"/>
    <p:sldId id="413" r:id="rId3"/>
    <p:sldId id="257" r:id="rId4"/>
    <p:sldId id="269" r:id="rId5"/>
    <p:sldId id="304" r:id="rId6"/>
    <p:sldId id="268" r:id="rId7"/>
    <p:sldId id="374" r:id="rId8"/>
    <p:sldId id="373" r:id="rId9"/>
    <p:sldId id="263" r:id="rId10"/>
    <p:sldId id="266" r:id="rId11"/>
    <p:sldId id="264" r:id="rId12"/>
    <p:sldId id="258" r:id="rId13"/>
    <p:sldId id="418" r:id="rId14"/>
    <p:sldId id="419" r:id="rId15"/>
    <p:sldId id="267" r:id="rId16"/>
    <p:sldId id="279" r:id="rId17"/>
    <p:sldId id="307" r:id="rId18"/>
    <p:sldId id="311" r:id="rId19"/>
    <p:sldId id="312" r:id="rId20"/>
    <p:sldId id="308" r:id="rId21"/>
    <p:sldId id="280" r:id="rId22"/>
    <p:sldId id="281" r:id="rId23"/>
    <p:sldId id="415" r:id="rId24"/>
    <p:sldId id="273" r:id="rId25"/>
    <p:sldId id="274" r:id="rId26"/>
    <p:sldId id="305" r:id="rId27"/>
    <p:sldId id="306" r:id="rId28"/>
    <p:sldId id="262" r:id="rId29"/>
    <p:sldId id="278" r:id="rId30"/>
    <p:sldId id="277" r:id="rId31"/>
    <p:sldId id="276" r:id="rId32"/>
    <p:sldId id="405" r:id="rId33"/>
    <p:sldId id="406" r:id="rId34"/>
    <p:sldId id="407" r:id="rId35"/>
    <p:sldId id="408" r:id="rId36"/>
    <p:sldId id="409" r:id="rId37"/>
    <p:sldId id="417" r:id="rId38"/>
    <p:sldId id="282" r:id="rId39"/>
    <p:sldId id="272" r:id="rId40"/>
    <p:sldId id="259" r:id="rId41"/>
    <p:sldId id="414" r:id="rId42"/>
    <p:sldId id="411" r:id="rId43"/>
    <p:sldId id="412" r:id="rId44"/>
    <p:sldId id="271" r:id="rId45"/>
    <p:sldId id="260" r:id="rId46"/>
    <p:sldId id="261" r:id="rId47"/>
    <p:sldId id="270" r:id="rId48"/>
    <p:sldId id="301" r:id="rId49"/>
    <p:sldId id="302" r:id="rId50"/>
    <p:sldId id="303" r:id="rId51"/>
    <p:sldId id="283" r:id="rId52"/>
    <p:sldId id="290" r:id="rId53"/>
    <p:sldId id="291" r:id="rId54"/>
    <p:sldId id="284" r:id="rId55"/>
    <p:sldId id="285" r:id="rId56"/>
    <p:sldId id="286" r:id="rId57"/>
    <p:sldId id="287" r:id="rId58"/>
    <p:sldId id="288" r:id="rId59"/>
    <p:sldId id="289" r:id="rId60"/>
    <p:sldId id="410" r:id="rId61"/>
    <p:sldId id="416" r:id="rId62"/>
    <p:sldId id="292" r:id="rId63"/>
    <p:sldId id="293" r:id="rId64"/>
    <p:sldId id="294" r:id="rId65"/>
    <p:sldId id="295" r:id="rId66"/>
    <p:sldId id="296" r:id="rId67"/>
    <p:sldId id="297" r:id="rId68"/>
    <p:sldId id="298" r:id="rId6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0C9D0CD-E776-4170-AE99-2FF198FD9F9F}">
          <p14:sldIdLst>
            <p14:sldId id="256"/>
            <p14:sldId id="413"/>
            <p14:sldId id="257"/>
            <p14:sldId id="269"/>
            <p14:sldId id="304"/>
            <p14:sldId id="268"/>
            <p14:sldId id="374"/>
            <p14:sldId id="373"/>
            <p14:sldId id="263"/>
            <p14:sldId id="266"/>
            <p14:sldId id="264"/>
            <p14:sldId id="258"/>
            <p14:sldId id="418"/>
            <p14:sldId id="419"/>
            <p14:sldId id="267"/>
            <p14:sldId id="279"/>
            <p14:sldId id="307"/>
            <p14:sldId id="311"/>
            <p14:sldId id="312"/>
            <p14:sldId id="308"/>
            <p14:sldId id="280"/>
            <p14:sldId id="281"/>
            <p14:sldId id="415"/>
            <p14:sldId id="273"/>
            <p14:sldId id="274"/>
            <p14:sldId id="305"/>
            <p14:sldId id="306"/>
            <p14:sldId id="262"/>
            <p14:sldId id="278"/>
            <p14:sldId id="277"/>
            <p14:sldId id="276"/>
            <p14:sldId id="405"/>
            <p14:sldId id="406"/>
            <p14:sldId id="407"/>
            <p14:sldId id="408"/>
            <p14:sldId id="409"/>
            <p14:sldId id="417"/>
            <p14:sldId id="282"/>
            <p14:sldId id="272"/>
            <p14:sldId id="259"/>
            <p14:sldId id="414"/>
            <p14:sldId id="411"/>
            <p14:sldId id="412"/>
            <p14:sldId id="271"/>
            <p14:sldId id="260"/>
            <p14:sldId id="261"/>
            <p14:sldId id="270"/>
            <p14:sldId id="301"/>
            <p14:sldId id="302"/>
            <p14:sldId id="303"/>
            <p14:sldId id="283"/>
            <p14:sldId id="290"/>
            <p14:sldId id="291"/>
            <p14:sldId id="284"/>
            <p14:sldId id="285"/>
            <p14:sldId id="286"/>
            <p14:sldId id="287"/>
            <p14:sldId id="288"/>
            <p14:sldId id="289"/>
            <p14:sldId id="410"/>
            <p14:sldId id="416"/>
            <p14:sldId id="292"/>
            <p14:sldId id="293"/>
            <p14:sldId id="294"/>
            <p14:sldId id="295"/>
            <p14:sldId id="296"/>
            <p14:sldId id="297"/>
            <p14:sldId id="298"/>
          </p14:sldIdLst>
        </p14:section>
        <p14:section name="Ενότητα χωρίς τίτλο" id="{9E3EA666-6FA8-4E87-B79D-C2B599733E5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2704A-E837-458B-9F3D-8F6C5F87054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8293232D-D807-4211-A845-621B43B4222F}">
      <dgm:prSet phldrT="[Κείμενο]" custT="1"/>
      <dgm:spPr/>
      <dgm:t>
        <a:bodyPr/>
        <a:lstStyle/>
        <a:p>
          <a:r>
            <a:rPr lang="el-GR" sz="1600" b="1" dirty="0">
              <a:solidFill>
                <a:schemeClr val="tx1"/>
              </a:solidFill>
              <a:latin typeface="Times New Roman" pitchFamily="18" charset="0"/>
              <a:cs typeface="Times New Roman" pitchFamily="18" charset="0"/>
            </a:rPr>
            <a:t>Η γενικότερη εφαρμογή  επιχειρηματικών χαρακτηριστικών σε κάθε πλαίσιο (ακόμα και στον αθλητισμό, στις τέχνες κτλ)</a:t>
          </a:r>
          <a:endParaRPr lang="el-GR" sz="1600" b="1" dirty="0">
            <a:solidFill>
              <a:schemeClr val="tx1"/>
            </a:solidFill>
          </a:endParaRPr>
        </a:p>
      </dgm:t>
    </dgm:pt>
    <dgm:pt modelId="{E227C211-2CEA-4031-AED5-F789BCC058BD}" type="parTrans" cxnId="{CA6449FE-BB2E-484C-8FEF-DC2EAB6C94CF}">
      <dgm:prSet/>
      <dgm:spPr/>
      <dgm:t>
        <a:bodyPr/>
        <a:lstStyle/>
        <a:p>
          <a:endParaRPr lang="el-GR"/>
        </a:p>
      </dgm:t>
    </dgm:pt>
    <dgm:pt modelId="{32CD816E-7652-40DD-8912-192F4CE6FD8E}" type="sibTrans" cxnId="{CA6449FE-BB2E-484C-8FEF-DC2EAB6C94CF}">
      <dgm:prSet/>
      <dgm:spPr/>
      <dgm:t>
        <a:bodyPr/>
        <a:lstStyle/>
        <a:p>
          <a:endParaRPr lang="el-GR"/>
        </a:p>
      </dgm:t>
    </dgm:pt>
    <dgm:pt modelId="{531065AE-159E-4E37-867E-8B47C88DB6C4}">
      <dgm:prSet phldrT="[Κείμενο]" custT="1"/>
      <dgm:spPr/>
      <dgm:t>
        <a:bodyPr/>
        <a:lstStyle/>
        <a:p>
          <a:r>
            <a:rPr lang="el-GR" sz="1600" b="1" dirty="0">
              <a:solidFill>
                <a:schemeClr val="tx1"/>
              </a:solidFill>
              <a:latin typeface="Times New Roman" pitchFamily="18" charset="0"/>
              <a:cs typeface="Times New Roman" pitchFamily="18" charset="0"/>
            </a:rPr>
            <a:t>Η εφαρμογή επιχειρηματικών χαρακτηριστικών ειδικά στο κοινωνό-οικονομικό πλαίσιο  </a:t>
          </a:r>
          <a:endParaRPr lang="el-GR" sz="1600" b="1" dirty="0">
            <a:solidFill>
              <a:schemeClr val="tx1"/>
            </a:solidFill>
          </a:endParaRPr>
        </a:p>
      </dgm:t>
    </dgm:pt>
    <dgm:pt modelId="{0068D714-5203-4C95-B232-FDDD9B1D1A75}" type="parTrans" cxnId="{81359451-637E-4A11-AA21-C71630A70E31}">
      <dgm:prSet/>
      <dgm:spPr/>
      <dgm:t>
        <a:bodyPr/>
        <a:lstStyle/>
        <a:p>
          <a:endParaRPr lang="el-GR"/>
        </a:p>
      </dgm:t>
    </dgm:pt>
    <dgm:pt modelId="{8586FCD7-ED3B-4233-8B38-5DA7BB62179E}" type="sibTrans" cxnId="{81359451-637E-4A11-AA21-C71630A70E31}">
      <dgm:prSet/>
      <dgm:spPr/>
      <dgm:t>
        <a:bodyPr/>
        <a:lstStyle/>
        <a:p>
          <a:endParaRPr lang="el-GR"/>
        </a:p>
      </dgm:t>
    </dgm:pt>
    <dgm:pt modelId="{60801D31-FDD8-473E-8550-C9BF9F3475BB}">
      <dgm:prSet phldrT="[Κείμενο]" custT="1"/>
      <dgm:spPr/>
      <dgm:t>
        <a:bodyPr/>
        <a:lstStyle/>
        <a:p>
          <a:pPr>
            <a:lnSpc>
              <a:spcPct val="100000"/>
            </a:lnSpc>
            <a:spcAft>
              <a:spcPts val="0"/>
            </a:spcAft>
          </a:pPr>
          <a:r>
            <a:rPr lang="el-GR" sz="1600" b="1" dirty="0">
              <a:solidFill>
                <a:schemeClr val="tx1"/>
              </a:solidFill>
              <a:latin typeface="Times New Roman" pitchFamily="18" charset="0"/>
              <a:cs typeface="Times New Roman" pitchFamily="18" charset="0"/>
            </a:rPr>
            <a:t>Η δημιουργία νέων επιχειρήσεων και/ή </a:t>
          </a:r>
        </a:p>
        <a:p>
          <a:pPr>
            <a:lnSpc>
              <a:spcPct val="100000"/>
            </a:lnSpc>
            <a:spcAft>
              <a:spcPts val="0"/>
            </a:spcAft>
          </a:pPr>
          <a:r>
            <a:rPr lang="el-GR" sz="1600" b="1" dirty="0">
              <a:solidFill>
                <a:schemeClr val="tx1"/>
              </a:solidFill>
              <a:latin typeface="Times New Roman" pitchFamily="18" charset="0"/>
              <a:cs typeface="Times New Roman" pitchFamily="18" charset="0"/>
            </a:rPr>
            <a:t>η ανάπτυξή τους </a:t>
          </a:r>
          <a:endParaRPr lang="el-GR" sz="1600" b="1" dirty="0">
            <a:solidFill>
              <a:schemeClr val="tx1"/>
            </a:solidFill>
          </a:endParaRPr>
        </a:p>
      </dgm:t>
    </dgm:pt>
    <dgm:pt modelId="{97535BE1-FEAF-44D3-8458-75A14DD57050}" type="parTrans" cxnId="{952F258E-6085-4B61-885F-09FEB555E0A2}">
      <dgm:prSet/>
      <dgm:spPr/>
      <dgm:t>
        <a:bodyPr/>
        <a:lstStyle/>
        <a:p>
          <a:endParaRPr lang="el-GR"/>
        </a:p>
      </dgm:t>
    </dgm:pt>
    <dgm:pt modelId="{EE2F6219-91BC-4469-BF63-67C146C11A4C}" type="sibTrans" cxnId="{952F258E-6085-4B61-885F-09FEB555E0A2}">
      <dgm:prSet/>
      <dgm:spPr/>
      <dgm:t>
        <a:bodyPr/>
        <a:lstStyle/>
        <a:p>
          <a:endParaRPr lang="el-GR"/>
        </a:p>
      </dgm:t>
    </dgm:pt>
    <dgm:pt modelId="{6C4AB232-158D-4AC6-A1CD-28F350E5E3B7}">
      <dgm:prSet phldrT="[Κείμενο]" custT="1"/>
      <dgm:spPr/>
      <dgm:t>
        <a:bodyPr/>
        <a:lstStyle/>
        <a:p>
          <a:r>
            <a:rPr lang="el-GR" sz="1600" b="1" dirty="0">
              <a:solidFill>
                <a:schemeClr val="tx1"/>
              </a:solidFill>
              <a:latin typeface="Times New Roman" pitchFamily="18" charset="0"/>
              <a:cs typeface="Times New Roman" pitchFamily="18" charset="0"/>
            </a:rPr>
            <a:t>Επιχειρήσεις ταχείας ανάπτυξης, υψηλής προστιθέμενης αξίας, έντασης γνώσης, εξαγωγικές</a:t>
          </a:r>
          <a:endParaRPr lang="el-GR" sz="1600" b="1" dirty="0">
            <a:solidFill>
              <a:schemeClr val="tx1"/>
            </a:solidFill>
          </a:endParaRPr>
        </a:p>
      </dgm:t>
    </dgm:pt>
    <dgm:pt modelId="{D06F995C-5E3F-4ACB-9885-08883C6F4336}" type="parTrans" cxnId="{5D41C9FC-8C88-417E-81B3-D65C458F38FF}">
      <dgm:prSet/>
      <dgm:spPr/>
      <dgm:t>
        <a:bodyPr/>
        <a:lstStyle/>
        <a:p>
          <a:endParaRPr lang="el-GR"/>
        </a:p>
      </dgm:t>
    </dgm:pt>
    <dgm:pt modelId="{2DB6DE4D-5226-408C-969E-4428789C8326}" type="sibTrans" cxnId="{5D41C9FC-8C88-417E-81B3-D65C458F38FF}">
      <dgm:prSet/>
      <dgm:spPr/>
      <dgm:t>
        <a:bodyPr/>
        <a:lstStyle/>
        <a:p>
          <a:endParaRPr lang="el-GR"/>
        </a:p>
      </dgm:t>
    </dgm:pt>
    <dgm:pt modelId="{3ACF7F57-DF91-467D-8BF1-A03512E633C0}">
      <dgm:prSet phldrT="[Κείμενο]" custT="1"/>
      <dgm:spPr/>
      <dgm:t>
        <a:bodyPr/>
        <a:lstStyle/>
        <a:p>
          <a:pPr>
            <a:lnSpc>
              <a:spcPct val="100000"/>
            </a:lnSpc>
            <a:spcAft>
              <a:spcPts val="0"/>
            </a:spcAft>
          </a:pPr>
          <a:r>
            <a:rPr lang="el-GR" sz="1600" b="1" dirty="0">
              <a:solidFill>
                <a:schemeClr val="tx1"/>
              </a:solidFill>
              <a:latin typeface="Times New Roman" pitchFamily="18" charset="0"/>
              <a:cs typeface="Times New Roman" pitchFamily="18" charset="0"/>
            </a:rPr>
            <a:t>Αυτό-απασχόληση και</a:t>
          </a:r>
        </a:p>
        <a:p>
          <a:pPr>
            <a:lnSpc>
              <a:spcPct val="100000"/>
            </a:lnSpc>
            <a:spcAft>
              <a:spcPts val="0"/>
            </a:spcAft>
          </a:pPr>
          <a:r>
            <a:rPr lang="el-GR" sz="1600" b="1" dirty="0">
              <a:solidFill>
                <a:schemeClr val="tx1"/>
              </a:solidFill>
              <a:latin typeface="Times New Roman" pitchFamily="18" charset="0"/>
              <a:cs typeface="Times New Roman" pitchFamily="18" charset="0"/>
            </a:rPr>
            <a:t> η δημιουργία της δικής μας επιχείρησης </a:t>
          </a:r>
          <a:endParaRPr lang="el-GR" sz="1600" b="1" dirty="0">
            <a:solidFill>
              <a:schemeClr val="tx1"/>
            </a:solidFill>
          </a:endParaRPr>
        </a:p>
      </dgm:t>
    </dgm:pt>
    <dgm:pt modelId="{DAC6E615-06A7-404D-9B73-6D2CB356323F}" type="parTrans" cxnId="{74C64D02-EE39-4DB8-9F31-9FA061CD18D2}">
      <dgm:prSet/>
      <dgm:spPr/>
      <dgm:t>
        <a:bodyPr/>
        <a:lstStyle/>
        <a:p>
          <a:endParaRPr lang="el-GR"/>
        </a:p>
      </dgm:t>
    </dgm:pt>
    <dgm:pt modelId="{FBCA25BC-8337-4AAC-834A-C33A084CE26B}" type="sibTrans" cxnId="{74C64D02-EE39-4DB8-9F31-9FA061CD18D2}">
      <dgm:prSet/>
      <dgm:spPr/>
      <dgm:t>
        <a:bodyPr/>
        <a:lstStyle/>
        <a:p>
          <a:endParaRPr lang="el-GR"/>
        </a:p>
      </dgm:t>
    </dgm:pt>
    <dgm:pt modelId="{94E96F24-D561-4059-B2B9-553F98A1A94D}" type="pres">
      <dgm:prSet presAssocID="{6222704A-E837-458B-9F3D-8F6C5F87054C}" presName="Name0" presStyleCnt="0">
        <dgm:presLayoutVars>
          <dgm:chMax val="7"/>
          <dgm:resizeHandles val="exact"/>
        </dgm:presLayoutVars>
      </dgm:prSet>
      <dgm:spPr/>
    </dgm:pt>
    <dgm:pt modelId="{B4544156-F484-40AE-AC2D-0565B8583D30}" type="pres">
      <dgm:prSet presAssocID="{6222704A-E837-458B-9F3D-8F6C5F87054C}" presName="comp1" presStyleCnt="0"/>
      <dgm:spPr/>
    </dgm:pt>
    <dgm:pt modelId="{5876812B-4D82-4C58-B64F-9C50BD90CE23}" type="pres">
      <dgm:prSet presAssocID="{6222704A-E837-458B-9F3D-8F6C5F87054C}" presName="circle1" presStyleLbl="node1" presStyleIdx="0" presStyleCnt="5" custScaleX="155452" custLinFactNeighborX="-1811"/>
      <dgm:spPr/>
    </dgm:pt>
    <dgm:pt modelId="{4A6257CC-60D6-4C0C-BCBA-9C65981DFCCC}" type="pres">
      <dgm:prSet presAssocID="{6222704A-E837-458B-9F3D-8F6C5F87054C}" presName="c1text" presStyleLbl="node1" presStyleIdx="0" presStyleCnt="5">
        <dgm:presLayoutVars>
          <dgm:bulletEnabled val="1"/>
        </dgm:presLayoutVars>
      </dgm:prSet>
      <dgm:spPr/>
    </dgm:pt>
    <dgm:pt modelId="{9AB98E85-279D-4942-B844-0A434F1AFBAD}" type="pres">
      <dgm:prSet presAssocID="{6222704A-E837-458B-9F3D-8F6C5F87054C}" presName="comp2" presStyleCnt="0"/>
      <dgm:spPr/>
    </dgm:pt>
    <dgm:pt modelId="{490C7FE4-4F0E-4789-9F0D-047785648251}" type="pres">
      <dgm:prSet presAssocID="{6222704A-E837-458B-9F3D-8F6C5F87054C}" presName="circle2" presStyleLbl="node1" presStyleIdx="1" presStyleCnt="5" custScaleX="173375" custScaleY="92029"/>
      <dgm:spPr/>
    </dgm:pt>
    <dgm:pt modelId="{AF15C815-ADC8-4CB4-ACD8-DCF2A9AB6A65}" type="pres">
      <dgm:prSet presAssocID="{6222704A-E837-458B-9F3D-8F6C5F87054C}" presName="c2text" presStyleLbl="node1" presStyleIdx="1" presStyleCnt="5">
        <dgm:presLayoutVars>
          <dgm:bulletEnabled val="1"/>
        </dgm:presLayoutVars>
      </dgm:prSet>
      <dgm:spPr/>
    </dgm:pt>
    <dgm:pt modelId="{7D14BBD0-97EA-4C10-8ACA-2A054CF4DF87}" type="pres">
      <dgm:prSet presAssocID="{6222704A-E837-458B-9F3D-8F6C5F87054C}" presName="comp3" presStyleCnt="0"/>
      <dgm:spPr/>
    </dgm:pt>
    <dgm:pt modelId="{D3AD82FA-33AC-4244-B1C0-97DC0C09633F}" type="pres">
      <dgm:prSet presAssocID="{6222704A-E837-458B-9F3D-8F6C5F87054C}" presName="circle3" presStyleLbl="node1" presStyleIdx="2" presStyleCnt="5" custScaleX="159420" custScaleY="85328"/>
      <dgm:spPr/>
    </dgm:pt>
    <dgm:pt modelId="{0B9EB35C-A1AC-4145-8EBB-E0CCA372B328}" type="pres">
      <dgm:prSet presAssocID="{6222704A-E837-458B-9F3D-8F6C5F87054C}" presName="c3text" presStyleLbl="node1" presStyleIdx="2" presStyleCnt="5">
        <dgm:presLayoutVars>
          <dgm:bulletEnabled val="1"/>
        </dgm:presLayoutVars>
      </dgm:prSet>
      <dgm:spPr/>
    </dgm:pt>
    <dgm:pt modelId="{D5572BEC-C159-4E46-83A5-EE39DB46089C}" type="pres">
      <dgm:prSet presAssocID="{6222704A-E837-458B-9F3D-8F6C5F87054C}" presName="comp4" presStyleCnt="0"/>
      <dgm:spPr/>
    </dgm:pt>
    <dgm:pt modelId="{F9B56F25-8B5F-4C8D-90A9-582F889AD93D}" type="pres">
      <dgm:prSet presAssocID="{6222704A-E837-458B-9F3D-8F6C5F87054C}" presName="circle4" presStyleLbl="node1" presStyleIdx="3" presStyleCnt="5" custScaleX="159420" custScaleY="72249"/>
      <dgm:spPr/>
    </dgm:pt>
    <dgm:pt modelId="{4B4175FF-E2A5-4787-A0B3-A114B60E4A27}" type="pres">
      <dgm:prSet presAssocID="{6222704A-E837-458B-9F3D-8F6C5F87054C}" presName="c4text" presStyleLbl="node1" presStyleIdx="3" presStyleCnt="5">
        <dgm:presLayoutVars>
          <dgm:bulletEnabled val="1"/>
        </dgm:presLayoutVars>
      </dgm:prSet>
      <dgm:spPr/>
    </dgm:pt>
    <dgm:pt modelId="{2F5B840E-492D-4A8C-98C9-FAB4E5270C8C}" type="pres">
      <dgm:prSet presAssocID="{6222704A-E837-458B-9F3D-8F6C5F87054C}" presName="comp5" presStyleCnt="0"/>
      <dgm:spPr/>
    </dgm:pt>
    <dgm:pt modelId="{D72C98F9-02C9-4CF8-B14A-D84C0ACED2E2}" type="pres">
      <dgm:prSet presAssocID="{6222704A-E837-458B-9F3D-8F6C5F87054C}" presName="circle5" presStyleLbl="node1" presStyleIdx="4" presStyleCnt="5" custScaleX="162162" custScaleY="52703" custLinFactNeighborX="-920" custLinFactNeighborY="3983"/>
      <dgm:spPr/>
    </dgm:pt>
    <dgm:pt modelId="{908B1B27-9C75-4BD5-84FC-A726F75DEA6E}" type="pres">
      <dgm:prSet presAssocID="{6222704A-E837-458B-9F3D-8F6C5F87054C}" presName="c5text" presStyleLbl="node1" presStyleIdx="4" presStyleCnt="5">
        <dgm:presLayoutVars>
          <dgm:bulletEnabled val="1"/>
        </dgm:presLayoutVars>
      </dgm:prSet>
      <dgm:spPr/>
    </dgm:pt>
  </dgm:ptLst>
  <dgm:cxnLst>
    <dgm:cxn modelId="{74C64D02-EE39-4DB8-9F31-9FA061CD18D2}" srcId="{6222704A-E837-458B-9F3D-8F6C5F87054C}" destId="{3ACF7F57-DF91-467D-8BF1-A03512E633C0}" srcOrd="2" destOrd="0" parTransId="{DAC6E615-06A7-404D-9B73-6D2CB356323F}" sibTransId="{FBCA25BC-8337-4AAC-834A-C33A084CE26B}"/>
    <dgm:cxn modelId="{CCCC2311-2220-4616-A131-1649118A92D5}" type="presOf" srcId="{8293232D-D807-4211-A845-621B43B4222F}" destId="{4A6257CC-60D6-4C0C-BCBA-9C65981DFCCC}" srcOrd="1" destOrd="0" presId="urn:microsoft.com/office/officeart/2005/8/layout/venn2"/>
    <dgm:cxn modelId="{2637F024-0254-4B35-A5FC-878C7C031216}" type="presOf" srcId="{6C4AB232-158D-4AC6-A1CD-28F350E5E3B7}" destId="{908B1B27-9C75-4BD5-84FC-A726F75DEA6E}" srcOrd="1" destOrd="0" presId="urn:microsoft.com/office/officeart/2005/8/layout/venn2"/>
    <dgm:cxn modelId="{B7CD9A46-77DB-401E-B6A9-28BB5BB85AB4}" type="presOf" srcId="{6C4AB232-158D-4AC6-A1CD-28F350E5E3B7}" destId="{D72C98F9-02C9-4CF8-B14A-D84C0ACED2E2}" srcOrd="0" destOrd="0" presId="urn:microsoft.com/office/officeart/2005/8/layout/venn2"/>
    <dgm:cxn modelId="{82930D6F-8974-40FE-9605-9C6DDA5FDED7}" type="presOf" srcId="{531065AE-159E-4E37-867E-8B47C88DB6C4}" destId="{AF15C815-ADC8-4CB4-ACD8-DCF2A9AB6A65}" srcOrd="1" destOrd="0" presId="urn:microsoft.com/office/officeart/2005/8/layout/venn2"/>
    <dgm:cxn modelId="{81359451-637E-4A11-AA21-C71630A70E31}" srcId="{6222704A-E837-458B-9F3D-8F6C5F87054C}" destId="{531065AE-159E-4E37-867E-8B47C88DB6C4}" srcOrd="1" destOrd="0" parTransId="{0068D714-5203-4C95-B232-FDDD9B1D1A75}" sibTransId="{8586FCD7-ED3B-4233-8B38-5DA7BB62179E}"/>
    <dgm:cxn modelId="{BD0B2952-3843-4BB0-B65D-C61C79A7015F}" type="presOf" srcId="{60801D31-FDD8-473E-8550-C9BF9F3475BB}" destId="{F9B56F25-8B5F-4C8D-90A9-582F889AD93D}" srcOrd="0" destOrd="0" presId="urn:microsoft.com/office/officeart/2005/8/layout/venn2"/>
    <dgm:cxn modelId="{E674F65A-B483-4B9A-9E91-EF509B630699}" type="presOf" srcId="{60801D31-FDD8-473E-8550-C9BF9F3475BB}" destId="{4B4175FF-E2A5-4787-A0B3-A114B60E4A27}" srcOrd="1" destOrd="0" presId="urn:microsoft.com/office/officeart/2005/8/layout/venn2"/>
    <dgm:cxn modelId="{952F258E-6085-4B61-885F-09FEB555E0A2}" srcId="{6222704A-E837-458B-9F3D-8F6C5F87054C}" destId="{60801D31-FDD8-473E-8550-C9BF9F3475BB}" srcOrd="3" destOrd="0" parTransId="{97535BE1-FEAF-44D3-8458-75A14DD57050}" sibTransId="{EE2F6219-91BC-4469-BF63-67C146C11A4C}"/>
    <dgm:cxn modelId="{A3740F9A-C0CE-4FBD-90E3-D6644936C7B8}" type="presOf" srcId="{8293232D-D807-4211-A845-621B43B4222F}" destId="{5876812B-4D82-4C58-B64F-9C50BD90CE23}" srcOrd="0" destOrd="0" presId="urn:microsoft.com/office/officeart/2005/8/layout/venn2"/>
    <dgm:cxn modelId="{F42E9AA9-A7F5-4D9B-9744-F4658C7ED2E5}" type="presOf" srcId="{3ACF7F57-DF91-467D-8BF1-A03512E633C0}" destId="{D3AD82FA-33AC-4244-B1C0-97DC0C09633F}" srcOrd="0" destOrd="0" presId="urn:microsoft.com/office/officeart/2005/8/layout/venn2"/>
    <dgm:cxn modelId="{1B9ECDD0-47AE-45C0-8A6F-0B679F0739E0}" type="presOf" srcId="{3ACF7F57-DF91-467D-8BF1-A03512E633C0}" destId="{0B9EB35C-A1AC-4145-8EBB-E0CCA372B328}" srcOrd="1" destOrd="0" presId="urn:microsoft.com/office/officeart/2005/8/layout/venn2"/>
    <dgm:cxn modelId="{8F50F5D9-23F9-43E4-9816-0F363F357433}" type="presOf" srcId="{6222704A-E837-458B-9F3D-8F6C5F87054C}" destId="{94E96F24-D561-4059-B2B9-553F98A1A94D}" srcOrd="0" destOrd="0" presId="urn:microsoft.com/office/officeart/2005/8/layout/venn2"/>
    <dgm:cxn modelId="{962139ED-3412-4047-85FC-7F3D683058DD}" type="presOf" srcId="{531065AE-159E-4E37-867E-8B47C88DB6C4}" destId="{490C7FE4-4F0E-4789-9F0D-047785648251}" srcOrd="0" destOrd="0" presId="urn:microsoft.com/office/officeart/2005/8/layout/venn2"/>
    <dgm:cxn modelId="{5D41C9FC-8C88-417E-81B3-D65C458F38FF}" srcId="{6222704A-E837-458B-9F3D-8F6C5F87054C}" destId="{6C4AB232-158D-4AC6-A1CD-28F350E5E3B7}" srcOrd="4" destOrd="0" parTransId="{D06F995C-5E3F-4ACB-9885-08883C6F4336}" sibTransId="{2DB6DE4D-5226-408C-969E-4428789C8326}"/>
    <dgm:cxn modelId="{CA6449FE-BB2E-484C-8FEF-DC2EAB6C94CF}" srcId="{6222704A-E837-458B-9F3D-8F6C5F87054C}" destId="{8293232D-D807-4211-A845-621B43B4222F}" srcOrd="0" destOrd="0" parTransId="{E227C211-2CEA-4031-AED5-F789BCC058BD}" sibTransId="{32CD816E-7652-40DD-8912-192F4CE6FD8E}"/>
    <dgm:cxn modelId="{C7F01955-C907-4C5F-BEE5-D3000F928C58}" type="presParOf" srcId="{94E96F24-D561-4059-B2B9-553F98A1A94D}" destId="{B4544156-F484-40AE-AC2D-0565B8583D30}" srcOrd="0" destOrd="0" presId="urn:microsoft.com/office/officeart/2005/8/layout/venn2"/>
    <dgm:cxn modelId="{5EE867C6-AD63-4F0D-927D-0DC2C011EC0F}" type="presParOf" srcId="{B4544156-F484-40AE-AC2D-0565B8583D30}" destId="{5876812B-4D82-4C58-B64F-9C50BD90CE23}" srcOrd="0" destOrd="0" presId="urn:microsoft.com/office/officeart/2005/8/layout/venn2"/>
    <dgm:cxn modelId="{4040B9E2-12E2-41BA-88C7-6C8A83ED904E}" type="presParOf" srcId="{B4544156-F484-40AE-AC2D-0565B8583D30}" destId="{4A6257CC-60D6-4C0C-BCBA-9C65981DFCCC}" srcOrd="1" destOrd="0" presId="urn:microsoft.com/office/officeart/2005/8/layout/venn2"/>
    <dgm:cxn modelId="{B954590C-09DE-4BDF-B1B2-4B0B6EBC317B}" type="presParOf" srcId="{94E96F24-D561-4059-B2B9-553F98A1A94D}" destId="{9AB98E85-279D-4942-B844-0A434F1AFBAD}" srcOrd="1" destOrd="0" presId="urn:microsoft.com/office/officeart/2005/8/layout/venn2"/>
    <dgm:cxn modelId="{432C7D10-7392-4F2C-860F-29973F4F493C}" type="presParOf" srcId="{9AB98E85-279D-4942-B844-0A434F1AFBAD}" destId="{490C7FE4-4F0E-4789-9F0D-047785648251}" srcOrd="0" destOrd="0" presId="urn:microsoft.com/office/officeart/2005/8/layout/venn2"/>
    <dgm:cxn modelId="{BE0916D2-6B3F-4E64-A5DD-FF9EFA36874A}" type="presParOf" srcId="{9AB98E85-279D-4942-B844-0A434F1AFBAD}" destId="{AF15C815-ADC8-4CB4-ACD8-DCF2A9AB6A65}" srcOrd="1" destOrd="0" presId="urn:microsoft.com/office/officeart/2005/8/layout/venn2"/>
    <dgm:cxn modelId="{2EDE9BFB-CC19-4F56-9212-436C0B3745DD}" type="presParOf" srcId="{94E96F24-D561-4059-B2B9-553F98A1A94D}" destId="{7D14BBD0-97EA-4C10-8ACA-2A054CF4DF87}" srcOrd="2" destOrd="0" presId="urn:microsoft.com/office/officeart/2005/8/layout/venn2"/>
    <dgm:cxn modelId="{3AE64956-82EC-4B22-B6E9-09BBF400B6DC}" type="presParOf" srcId="{7D14BBD0-97EA-4C10-8ACA-2A054CF4DF87}" destId="{D3AD82FA-33AC-4244-B1C0-97DC0C09633F}" srcOrd="0" destOrd="0" presId="urn:microsoft.com/office/officeart/2005/8/layout/venn2"/>
    <dgm:cxn modelId="{0414CDC5-E332-42F5-9001-C7D9EFBEEA8D}" type="presParOf" srcId="{7D14BBD0-97EA-4C10-8ACA-2A054CF4DF87}" destId="{0B9EB35C-A1AC-4145-8EBB-E0CCA372B328}" srcOrd="1" destOrd="0" presId="urn:microsoft.com/office/officeart/2005/8/layout/venn2"/>
    <dgm:cxn modelId="{3B07AAED-EE9D-4CF5-B9F6-8F8C28C8CE99}" type="presParOf" srcId="{94E96F24-D561-4059-B2B9-553F98A1A94D}" destId="{D5572BEC-C159-4E46-83A5-EE39DB46089C}" srcOrd="3" destOrd="0" presId="urn:microsoft.com/office/officeart/2005/8/layout/venn2"/>
    <dgm:cxn modelId="{048926C2-E67B-4308-8C48-7242E550FD8E}" type="presParOf" srcId="{D5572BEC-C159-4E46-83A5-EE39DB46089C}" destId="{F9B56F25-8B5F-4C8D-90A9-582F889AD93D}" srcOrd="0" destOrd="0" presId="urn:microsoft.com/office/officeart/2005/8/layout/venn2"/>
    <dgm:cxn modelId="{7D4BCF0E-AD4E-4799-89E7-4B30AFE4DCD5}" type="presParOf" srcId="{D5572BEC-C159-4E46-83A5-EE39DB46089C}" destId="{4B4175FF-E2A5-4787-A0B3-A114B60E4A27}" srcOrd="1" destOrd="0" presId="urn:microsoft.com/office/officeart/2005/8/layout/venn2"/>
    <dgm:cxn modelId="{15780AE6-6E91-474A-9F08-B56876838645}" type="presParOf" srcId="{94E96F24-D561-4059-B2B9-553F98A1A94D}" destId="{2F5B840E-492D-4A8C-98C9-FAB4E5270C8C}" srcOrd="4" destOrd="0" presId="urn:microsoft.com/office/officeart/2005/8/layout/venn2"/>
    <dgm:cxn modelId="{300D3703-4D19-469E-88B2-4F1C5ACCDA78}" type="presParOf" srcId="{2F5B840E-492D-4A8C-98C9-FAB4E5270C8C}" destId="{D72C98F9-02C9-4CF8-B14A-D84C0ACED2E2}" srcOrd="0" destOrd="0" presId="urn:microsoft.com/office/officeart/2005/8/layout/venn2"/>
    <dgm:cxn modelId="{A2A523AA-EFA3-4FD3-B6A7-384FC62DEF19}" type="presParOf" srcId="{2F5B840E-492D-4A8C-98C9-FAB4E5270C8C}" destId="{908B1B27-9C75-4BD5-84FC-A726F75DEA6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6812B-4D82-4C58-B64F-9C50BD90CE23}">
      <dsp:nvSpPr>
        <dsp:cNvPr id="0" name=""/>
        <dsp:cNvSpPr/>
      </dsp:nvSpPr>
      <dsp:spPr>
        <a:xfrm>
          <a:off x="-157353" y="0"/>
          <a:ext cx="8821995" cy="567506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Times New Roman" pitchFamily="18" charset="0"/>
              <a:cs typeface="Times New Roman" pitchFamily="18" charset="0"/>
            </a:rPr>
            <a:t>Η γενικότερη εφαρμογή  επιχειρηματικών χαρακτηριστικών σε κάθε πλαίσιο (ακόμα και στον αθλητισμό, στις τέχνες κτλ)</a:t>
          </a:r>
          <a:endParaRPr lang="el-GR" sz="1600" b="1" kern="1200" dirty="0">
            <a:solidFill>
              <a:schemeClr val="tx1"/>
            </a:solidFill>
          </a:endParaRPr>
        </a:p>
      </dsp:txBody>
      <dsp:txXfrm>
        <a:off x="2599519" y="283753"/>
        <a:ext cx="3308248" cy="567506"/>
      </dsp:txXfrm>
    </dsp:sp>
    <dsp:sp modelId="{490C7FE4-4F0E-4789-9F0D-047785648251}">
      <dsp:nvSpPr>
        <dsp:cNvPr id="0" name=""/>
        <dsp:cNvSpPr/>
      </dsp:nvSpPr>
      <dsp:spPr>
        <a:xfrm>
          <a:off x="72010" y="1043511"/>
          <a:ext cx="8363266" cy="44392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Times New Roman" pitchFamily="18" charset="0"/>
              <a:cs typeface="Times New Roman" pitchFamily="18" charset="0"/>
            </a:rPr>
            <a:t>Η εφαρμογή επιχειρηματικών χαρακτηριστικών ειδικά στο κοινωνό-οικονομικό πλαίσιο  </a:t>
          </a:r>
          <a:endParaRPr lang="el-GR" sz="1600" b="1" kern="1200" dirty="0">
            <a:solidFill>
              <a:schemeClr val="tx1"/>
            </a:solidFill>
          </a:endParaRPr>
        </a:p>
      </dsp:txBody>
      <dsp:txXfrm>
        <a:off x="2450314" y="1298771"/>
        <a:ext cx="3606658" cy="510519"/>
      </dsp:txXfrm>
    </dsp:sp>
    <dsp:sp modelId="{D3AD82FA-33AC-4244-B1C0-97DC0C09633F}">
      <dsp:nvSpPr>
        <dsp:cNvPr id="0" name=""/>
        <dsp:cNvSpPr/>
      </dsp:nvSpPr>
      <dsp:spPr>
        <a:xfrm>
          <a:off x="1087130" y="1993944"/>
          <a:ext cx="6333027" cy="33896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l-GR" sz="1600" b="1" kern="1200" dirty="0">
              <a:solidFill>
                <a:schemeClr val="tx1"/>
              </a:solidFill>
              <a:latin typeface="Times New Roman" pitchFamily="18" charset="0"/>
              <a:cs typeface="Times New Roman" pitchFamily="18" charset="0"/>
            </a:rPr>
            <a:t>Αυτό-απασχόληση και</a:t>
          </a:r>
        </a:p>
        <a:p>
          <a:pPr marL="0" lvl="0" indent="0" algn="ctr" defTabSz="711200">
            <a:lnSpc>
              <a:spcPct val="100000"/>
            </a:lnSpc>
            <a:spcBef>
              <a:spcPct val="0"/>
            </a:spcBef>
            <a:spcAft>
              <a:spcPts val="0"/>
            </a:spcAft>
            <a:buNone/>
          </a:pPr>
          <a:r>
            <a:rPr lang="el-GR" sz="1600" b="1" kern="1200" dirty="0">
              <a:solidFill>
                <a:schemeClr val="tx1"/>
              </a:solidFill>
              <a:latin typeface="Times New Roman" pitchFamily="18" charset="0"/>
              <a:cs typeface="Times New Roman" pitchFamily="18" charset="0"/>
            </a:rPr>
            <a:t> η δημιουργία της δικής μας επιχείρησης </a:t>
          </a:r>
          <a:endParaRPr lang="el-GR" sz="1600" b="1" kern="1200" dirty="0">
            <a:solidFill>
              <a:schemeClr val="tx1"/>
            </a:solidFill>
          </a:endParaRPr>
        </a:p>
      </dsp:txBody>
      <dsp:txXfrm>
        <a:off x="2614973" y="2227832"/>
        <a:ext cx="3277341" cy="467777"/>
      </dsp:txXfrm>
    </dsp:sp>
    <dsp:sp modelId="{F9B56F25-8B5F-4C8D-90A9-582F889AD93D}">
      <dsp:nvSpPr>
        <dsp:cNvPr id="0" name=""/>
        <dsp:cNvSpPr/>
      </dsp:nvSpPr>
      <dsp:spPr>
        <a:xfrm>
          <a:off x="1765668" y="2986871"/>
          <a:ext cx="4975950" cy="22550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l-GR" sz="1600" b="1" kern="1200" dirty="0">
              <a:solidFill>
                <a:schemeClr val="tx1"/>
              </a:solidFill>
              <a:latin typeface="Times New Roman" pitchFamily="18" charset="0"/>
              <a:cs typeface="Times New Roman" pitchFamily="18" charset="0"/>
            </a:rPr>
            <a:t>Η δημιουργία νέων επιχειρήσεων και/ή </a:t>
          </a:r>
        </a:p>
        <a:p>
          <a:pPr marL="0" lvl="0" indent="0" algn="ctr" defTabSz="711200">
            <a:lnSpc>
              <a:spcPct val="100000"/>
            </a:lnSpc>
            <a:spcBef>
              <a:spcPct val="0"/>
            </a:spcBef>
            <a:spcAft>
              <a:spcPts val="0"/>
            </a:spcAft>
            <a:buNone/>
          </a:pPr>
          <a:r>
            <a:rPr lang="el-GR" sz="1600" b="1" kern="1200" dirty="0">
              <a:solidFill>
                <a:schemeClr val="tx1"/>
              </a:solidFill>
              <a:latin typeface="Times New Roman" pitchFamily="18" charset="0"/>
              <a:cs typeface="Times New Roman" pitchFamily="18" charset="0"/>
            </a:rPr>
            <a:t>η ανάπτυξή τους </a:t>
          </a:r>
          <a:endParaRPr lang="el-GR" sz="1600" b="1" kern="1200" dirty="0">
            <a:solidFill>
              <a:schemeClr val="tx1"/>
            </a:solidFill>
          </a:endParaRPr>
        </a:p>
      </dsp:txBody>
      <dsp:txXfrm>
        <a:off x="2910137" y="3189829"/>
        <a:ext cx="2687013" cy="405917"/>
      </dsp:txXfrm>
    </dsp:sp>
    <dsp:sp modelId="{D72C98F9-02C9-4CF8-B14A-D84C0ACED2E2}">
      <dsp:nvSpPr>
        <dsp:cNvPr id="0" name=""/>
        <dsp:cNvSpPr/>
      </dsp:nvSpPr>
      <dsp:spPr>
        <a:xfrm>
          <a:off x="2392201" y="4032278"/>
          <a:ext cx="3681116" cy="11963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Times New Roman" pitchFamily="18" charset="0"/>
              <a:cs typeface="Times New Roman" pitchFamily="18" charset="0"/>
            </a:rPr>
            <a:t>Επιχειρήσεις ταχείας ανάπτυξης, υψηλής προστιθέμενης αξίας, έντασης γνώσης, εξαγωγικές</a:t>
          </a:r>
          <a:endParaRPr lang="el-GR" sz="1600" b="1" kern="1200" dirty="0">
            <a:solidFill>
              <a:schemeClr val="tx1"/>
            </a:solidFill>
          </a:endParaRPr>
        </a:p>
      </dsp:txBody>
      <dsp:txXfrm>
        <a:off x="2931288" y="4331371"/>
        <a:ext cx="2602942" cy="59818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94F348-54E2-45A5-9428-120901589683}" type="datetimeFigureOut">
              <a:rPr lang="el-GR" smtClean="0"/>
              <a:t>17/5/2022</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8EA2F7-6409-4540-BBC0-18D6ECFDC5ED}" type="slidenum">
              <a:rPr lang="el-GR" smtClean="0"/>
              <a:t>‹#›</a:t>
            </a:fld>
            <a:endParaRPr lang="el-GR"/>
          </a:p>
        </p:txBody>
      </p:sp>
    </p:spTree>
    <p:extLst>
      <p:ext uri="{BB962C8B-B14F-4D97-AF65-F5344CB8AC3E}">
        <p14:creationId xmlns:p14="http://schemas.microsoft.com/office/powerpoint/2010/main" val="182209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5F71EB9-18F3-4EA0-9943-2E7FE0937833}" type="datetime1">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7EC55EE-9EB8-44BE-9DB0-8978FBAFCE2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76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9CA4EF0-06AA-4383-87FE-76EBF5E78F81}" type="datetime1">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93229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33616A4-65B1-46C6-BA18-3A68B860B561}" type="datetime1">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51088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BB696-F8E9-4370-BBD4-699F5C79212B}" type="datetime1">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42057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8FAA49-50B2-4207-8AD8-C87521311FE8}" type="datetime1">
              <a:rPr lang="el-GR" smtClean="0"/>
              <a:t>17/5/2022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7EC55EE-9EB8-44BE-9DB0-8978FBAFCE2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95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75938C0-2ADA-48E6-9D8E-4DE3350C5868}" type="datetime1">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143317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4B5DADD-117C-43DE-9DA3-B548EA5245DF}" type="datetime1">
              <a:rPr lang="el-GR" smtClean="0"/>
              <a:t>17/5/2022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37361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659D27A-4424-4527-B1CF-AEFBD4DFCDF2}" type="datetime1">
              <a:rPr lang="el-GR" smtClean="0"/>
              <a:t>17/5/2022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374840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684A98-D68E-4FDC-ACEB-8C5FAAD2545D}" type="datetime1">
              <a:rPr lang="el-GR" smtClean="0"/>
              <a:t>17/5/2022</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389408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5EC902-E429-4257-88B1-2993CDD0CF48}" type="datetime1">
              <a:rPr lang="el-GR" smtClean="0"/>
              <a:t>17/5/2022</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EC55EE-9EB8-44BE-9DB0-8978FBAFCE21}" type="slidenum">
              <a:rPr lang="el-GR" smtClean="0"/>
              <a:t>‹#›</a:t>
            </a:fld>
            <a:endParaRPr lang="el-GR"/>
          </a:p>
        </p:txBody>
      </p:sp>
    </p:spTree>
    <p:extLst>
      <p:ext uri="{BB962C8B-B14F-4D97-AF65-F5344CB8AC3E}">
        <p14:creationId xmlns:p14="http://schemas.microsoft.com/office/powerpoint/2010/main" val="8177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1F21E09-6C3D-4C90-BBE8-6F4724165605}" type="datetime1">
              <a:rPr lang="el-GR" smtClean="0"/>
              <a:t>17/5/2022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7EC55EE-9EB8-44BE-9DB0-8978FBAFCE21}" type="slidenum">
              <a:rPr lang="el-GR" smtClean="0"/>
              <a:t>‹#›</a:t>
            </a:fld>
            <a:endParaRPr lang="el-GR"/>
          </a:p>
        </p:txBody>
      </p:sp>
    </p:spTree>
    <p:extLst>
      <p:ext uri="{BB962C8B-B14F-4D97-AF65-F5344CB8AC3E}">
        <p14:creationId xmlns:p14="http://schemas.microsoft.com/office/powerpoint/2010/main" val="32464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123823-0181-40DA-BEBA-23B6F31CCF1E}" type="datetime1">
              <a:rPr lang="el-GR" smtClean="0"/>
              <a:t>17/5/2022</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EC55EE-9EB8-44BE-9DB0-8978FBAFCE2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603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thnos.gr/oikonomia/109672_se-tria-hronia-tehnologiko-parko-mamoyth-tis-thessalonikis" TargetMode="External"/><Relationship Id="rId2" Type="http://schemas.openxmlformats.org/officeDocument/2006/relationships/hyperlink" Target="https://www.capital.gr/epixeiriseis/3477228/i-ellada-ginetai-magnitis-gia-kentra-ereunas-kai-anaptuxi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rkeurope.com/services/prototyping/" TargetMode="External"/><Relationship Id="rId2" Type="http://schemas.openxmlformats.org/officeDocument/2006/relationships/hyperlink" Target="https://www.amrc.co.uk/facilities/design-and-prototyping-cent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ecd.org/global-relations/4532433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1CEA5-E630-4CB0-A0E0-75BBA8822800}"/>
              </a:ext>
            </a:extLst>
          </p:cNvPr>
          <p:cNvSpPr>
            <a:spLocks noGrp="1"/>
          </p:cNvSpPr>
          <p:nvPr>
            <p:ph type="ctrTitle"/>
          </p:nvPr>
        </p:nvSpPr>
        <p:spPr>
          <a:xfrm>
            <a:off x="852256" y="1122363"/>
            <a:ext cx="9815744" cy="2387600"/>
          </a:xfrm>
        </p:spPr>
        <p:txBody>
          <a:bodyPr>
            <a:normAutofit/>
          </a:bodyPr>
          <a:lstStyle/>
          <a:p>
            <a:r>
              <a:rPr lang="el-GR" sz="3600" b="1" dirty="0"/>
              <a:t>Εφαρμοσμένη Αναπτυξιακή πολιτική</a:t>
            </a:r>
            <a:br>
              <a:rPr lang="el-GR" sz="3600" b="1" dirty="0"/>
            </a:br>
            <a:br>
              <a:rPr lang="el-GR" sz="3600" dirty="0"/>
            </a:br>
            <a:r>
              <a:rPr lang="el-GR" sz="3600" dirty="0"/>
              <a:t>Οικονόμου Κωνσταντίνος, 1</a:t>
            </a:r>
            <a:r>
              <a:rPr lang="el-GR" sz="3600" baseline="30000" dirty="0"/>
              <a:t>η</a:t>
            </a:r>
            <a:r>
              <a:rPr lang="el-GR" sz="3600" dirty="0"/>
              <a:t> διάλεξη</a:t>
            </a:r>
          </a:p>
        </p:txBody>
      </p:sp>
      <p:sp>
        <p:nvSpPr>
          <p:cNvPr id="3" name="Υπότιτλος 2">
            <a:extLst>
              <a:ext uri="{FF2B5EF4-FFF2-40B4-BE49-F238E27FC236}">
                <a16:creationId xmlns:a16="http://schemas.microsoft.com/office/drawing/2014/main" id="{A8DB9E03-DBCC-466D-AE6E-B7AF0758EAD8}"/>
              </a:ext>
            </a:extLst>
          </p:cNvPr>
          <p:cNvSpPr>
            <a:spLocks noGrp="1"/>
          </p:cNvSpPr>
          <p:nvPr>
            <p:ph type="subTitle" idx="1"/>
          </p:nvPr>
        </p:nvSpPr>
        <p:spPr>
          <a:xfrm>
            <a:off x="1171851" y="3861786"/>
            <a:ext cx="10324731" cy="2015231"/>
          </a:xfrm>
        </p:spPr>
        <p:txBody>
          <a:bodyPr>
            <a:normAutofit/>
          </a:bodyPr>
          <a:lstStyle/>
          <a:p>
            <a:r>
              <a:rPr lang="el-GR" sz="2800" dirty="0"/>
              <a:t>ΣΤΗΡΙΞΗ ΕΠΙΧΕΙΡΗΣΕΩΝ: ΑΙΤΙΕΣ, ΔΟΜΕΣ, ΠΕΡΙΒΑΛΛΟΝΤΑ ΣΤΗΡΙΞΗΣ &amp; οι ΑΝΑΠΤΥΞΙΑΚΟΙ ΝΟΜΟΙ για την </a:t>
            </a:r>
            <a:r>
              <a:rPr lang="el-GR" sz="2800" dirty="0" err="1"/>
              <a:t>ελληνικη</a:t>
            </a:r>
            <a:r>
              <a:rPr lang="el-GR" sz="2800" dirty="0"/>
              <a:t> </a:t>
            </a:r>
            <a:r>
              <a:rPr lang="el-GR" sz="2800" dirty="0" err="1"/>
              <a:t>οικονομια</a:t>
            </a:r>
            <a:endParaRPr lang="el-GR" sz="2800" dirty="0"/>
          </a:p>
        </p:txBody>
      </p:sp>
      <p:sp>
        <p:nvSpPr>
          <p:cNvPr id="4" name="Θέση ημερομηνίας 3">
            <a:extLst>
              <a:ext uri="{FF2B5EF4-FFF2-40B4-BE49-F238E27FC236}">
                <a16:creationId xmlns:a16="http://schemas.microsoft.com/office/drawing/2014/main" id="{18E68D81-767C-4205-BFC3-5297DF4C3DAD}"/>
              </a:ext>
            </a:extLst>
          </p:cNvPr>
          <p:cNvSpPr>
            <a:spLocks noGrp="1"/>
          </p:cNvSpPr>
          <p:nvPr>
            <p:ph type="dt" sz="half" idx="10"/>
          </p:nvPr>
        </p:nvSpPr>
        <p:spPr/>
        <p:txBody>
          <a:bodyPr/>
          <a:lstStyle/>
          <a:p>
            <a:fld id="{179C6487-B998-4983-82FE-35372FE98B7A}"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1FD190C1-295D-412A-BD80-6D2E3E0C5B8B}"/>
              </a:ext>
            </a:extLst>
          </p:cNvPr>
          <p:cNvSpPr>
            <a:spLocks noGrp="1"/>
          </p:cNvSpPr>
          <p:nvPr>
            <p:ph type="sldNum" sz="quarter" idx="12"/>
          </p:nvPr>
        </p:nvSpPr>
        <p:spPr/>
        <p:txBody>
          <a:bodyPr/>
          <a:lstStyle/>
          <a:p>
            <a:fld id="{57EC55EE-9EB8-44BE-9DB0-8978FBAFCE21}" type="slidenum">
              <a:rPr lang="el-GR" smtClean="0"/>
              <a:t>1</a:t>
            </a:fld>
            <a:endParaRPr lang="el-GR"/>
          </a:p>
        </p:txBody>
      </p:sp>
    </p:spTree>
    <p:extLst>
      <p:ext uri="{BB962C8B-B14F-4D97-AF65-F5344CB8AC3E}">
        <p14:creationId xmlns:p14="http://schemas.microsoft.com/office/powerpoint/2010/main" val="89150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FEFA91-B398-41EB-9642-971B671EA7AB}"/>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F61B309B-A2F6-42B2-8604-82D86825C6F3}"/>
              </a:ext>
            </a:extLst>
          </p:cNvPr>
          <p:cNvGraphicFramePr>
            <a:graphicFrameLocks noGrp="1"/>
          </p:cNvGraphicFramePr>
          <p:nvPr>
            <p:ph idx="1"/>
          </p:nvPr>
        </p:nvGraphicFramePr>
        <p:xfrm>
          <a:off x="752504" y="905226"/>
          <a:ext cx="9368042" cy="5367032"/>
        </p:xfrm>
        <a:graphic>
          <a:graphicData uri="http://schemas.openxmlformats.org/drawingml/2006/table">
            <a:tbl>
              <a:tblPr firstRow="1" firstCol="1" bandRow="1">
                <a:tableStyleId>{5C22544A-7EE6-4342-B048-85BDC9FD1C3A}</a:tableStyleId>
              </a:tblPr>
              <a:tblGrid>
                <a:gridCol w="885357">
                  <a:extLst>
                    <a:ext uri="{9D8B030D-6E8A-4147-A177-3AD203B41FA5}">
                      <a16:colId xmlns:a16="http://schemas.microsoft.com/office/drawing/2014/main" val="1322370336"/>
                    </a:ext>
                  </a:extLst>
                </a:gridCol>
                <a:gridCol w="508131">
                  <a:extLst>
                    <a:ext uri="{9D8B030D-6E8A-4147-A177-3AD203B41FA5}">
                      <a16:colId xmlns:a16="http://schemas.microsoft.com/office/drawing/2014/main" val="3186294771"/>
                    </a:ext>
                  </a:extLst>
                </a:gridCol>
                <a:gridCol w="582731">
                  <a:extLst>
                    <a:ext uri="{9D8B030D-6E8A-4147-A177-3AD203B41FA5}">
                      <a16:colId xmlns:a16="http://schemas.microsoft.com/office/drawing/2014/main" val="1437458102"/>
                    </a:ext>
                  </a:extLst>
                </a:gridCol>
                <a:gridCol w="582731">
                  <a:extLst>
                    <a:ext uri="{9D8B030D-6E8A-4147-A177-3AD203B41FA5}">
                      <a16:colId xmlns:a16="http://schemas.microsoft.com/office/drawing/2014/main" val="3051463645"/>
                    </a:ext>
                  </a:extLst>
                </a:gridCol>
                <a:gridCol w="582731">
                  <a:extLst>
                    <a:ext uri="{9D8B030D-6E8A-4147-A177-3AD203B41FA5}">
                      <a16:colId xmlns:a16="http://schemas.microsoft.com/office/drawing/2014/main" val="2601242786"/>
                    </a:ext>
                  </a:extLst>
                </a:gridCol>
                <a:gridCol w="503908">
                  <a:extLst>
                    <a:ext uri="{9D8B030D-6E8A-4147-A177-3AD203B41FA5}">
                      <a16:colId xmlns:a16="http://schemas.microsoft.com/office/drawing/2014/main" val="3798024287"/>
                    </a:ext>
                  </a:extLst>
                </a:gridCol>
                <a:gridCol w="503908">
                  <a:extLst>
                    <a:ext uri="{9D8B030D-6E8A-4147-A177-3AD203B41FA5}">
                      <a16:colId xmlns:a16="http://schemas.microsoft.com/office/drawing/2014/main" val="805829081"/>
                    </a:ext>
                  </a:extLst>
                </a:gridCol>
                <a:gridCol w="503908">
                  <a:extLst>
                    <a:ext uri="{9D8B030D-6E8A-4147-A177-3AD203B41FA5}">
                      <a16:colId xmlns:a16="http://schemas.microsoft.com/office/drawing/2014/main" val="2931834632"/>
                    </a:ext>
                  </a:extLst>
                </a:gridCol>
                <a:gridCol w="539801">
                  <a:extLst>
                    <a:ext uri="{9D8B030D-6E8A-4147-A177-3AD203B41FA5}">
                      <a16:colId xmlns:a16="http://schemas.microsoft.com/office/drawing/2014/main" val="2520700341"/>
                    </a:ext>
                  </a:extLst>
                </a:gridCol>
                <a:gridCol w="503908">
                  <a:extLst>
                    <a:ext uri="{9D8B030D-6E8A-4147-A177-3AD203B41FA5}">
                      <a16:colId xmlns:a16="http://schemas.microsoft.com/office/drawing/2014/main" val="1036210646"/>
                    </a:ext>
                  </a:extLst>
                </a:gridCol>
                <a:gridCol w="503908">
                  <a:extLst>
                    <a:ext uri="{9D8B030D-6E8A-4147-A177-3AD203B41FA5}">
                      <a16:colId xmlns:a16="http://schemas.microsoft.com/office/drawing/2014/main" val="3596563001"/>
                    </a:ext>
                  </a:extLst>
                </a:gridCol>
                <a:gridCol w="539801">
                  <a:extLst>
                    <a:ext uri="{9D8B030D-6E8A-4147-A177-3AD203B41FA5}">
                      <a16:colId xmlns:a16="http://schemas.microsoft.com/office/drawing/2014/main" val="3196290991"/>
                    </a:ext>
                  </a:extLst>
                </a:gridCol>
                <a:gridCol w="539801">
                  <a:extLst>
                    <a:ext uri="{9D8B030D-6E8A-4147-A177-3AD203B41FA5}">
                      <a16:colId xmlns:a16="http://schemas.microsoft.com/office/drawing/2014/main" val="840254830"/>
                    </a:ext>
                  </a:extLst>
                </a:gridCol>
                <a:gridCol w="503908">
                  <a:extLst>
                    <a:ext uri="{9D8B030D-6E8A-4147-A177-3AD203B41FA5}">
                      <a16:colId xmlns:a16="http://schemas.microsoft.com/office/drawing/2014/main" val="2567325038"/>
                    </a:ext>
                  </a:extLst>
                </a:gridCol>
                <a:gridCol w="503908">
                  <a:extLst>
                    <a:ext uri="{9D8B030D-6E8A-4147-A177-3AD203B41FA5}">
                      <a16:colId xmlns:a16="http://schemas.microsoft.com/office/drawing/2014/main" val="3895452529"/>
                    </a:ext>
                  </a:extLst>
                </a:gridCol>
                <a:gridCol w="539801">
                  <a:extLst>
                    <a:ext uri="{9D8B030D-6E8A-4147-A177-3AD203B41FA5}">
                      <a16:colId xmlns:a16="http://schemas.microsoft.com/office/drawing/2014/main" val="683748945"/>
                    </a:ext>
                  </a:extLst>
                </a:gridCol>
                <a:gridCol w="539801">
                  <a:extLst>
                    <a:ext uri="{9D8B030D-6E8A-4147-A177-3AD203B41FA5}">
                      <a16:colId xmlns:a16="http://schemas.microsoft.com/office/drawing/2014/main" val="3763167189"/>
                    </a:ext>
                  </a:extLst>
                </a:gridCol>
              </a:tblGrid>
              <a:tr h="1876056">
                <a:tc>
                  <a:txBody>
                    <a:bodyPr/>
                    <a:lstStyle/>
                    <a:p>
                      <a:pPr marL="71755" marR="71755" algn="ctr">
                        <a:lnSpc>
                          <a:spcPct val="107000"/>
                        </a:lnSpc>
                        <a:spcAft>
                          <a:spcPts val="800"/>
                        </a:spcAft>
                      </a:pPr>
                      <a:r>
                        <a:rPr lang="el-GR" sz="1400" dirty="0">
                          <a:solidFill>
                            <a:schemeClr val="tx1"/>
                          </a:solidFill>
                          <a:effectLst/>
                        </a:rPr>
                        <a:t>ΜΕΓΕΘΟΣ  ΕΤΟΥΣ</a:t>
                      </a:r>
                    </a:p>
                    <a:p>
                      <a:pPr marL="71755" marR="71755" algn="ctr">
                        <a:lnSpc>
                          <a:spcPct val="107000"/>
                        </a:lnSpc>
                        <a:spcAft>
                          <a:spcPts val="800"/>
                        </a:spcAft>
                      </a:pPr>
                      <a:r>
                        <a:rPr lang="el-GR" sz="1400" dirty="0">
                          <a:solidFill>
                            <a:schemeClr val="tx1"/>
                          </a:solidFill>
                          <a:effectLst/>
                        </a:rPr>
                        <a:t> 2002 Η 2015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dirty="0">
                          <a:solidFill>
                            <a:schemeClr val="tx1"/>
                          </a:solidFill>
                          <a:effectLst/>
                        </a:rPr>
                        <a:t>ΟΕ</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ΦΥΣΙΚΟ ΠΡΟΣΩΠΟ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ΕΠΕ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ΚΟΙΝΟΠΡΑΞΙΑ</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ΕΕ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ΑΜΙΓΗΣ ΔΗΜΟΤΙΚΗ ΕΠΙΧΕΙΡΗΣΗ</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ΑΣΤΙΚΟΣ ΣΥΝΕΤΑΙΡΙΣΜΟΣ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ΕΠΕ ΜΟΝΟΠΡΟΣΩΠΗ</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ΑΛΛΟ ΝΠΙΔ ΜΗ ΚΕΡΔΟΣΚΟΠΙΚΟ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ΥΠΟΚΑΤΑΣΤΗΜΑ ΑΛΛΟΔΑΠΗΣ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ΑΛΛΟ ΝΠΙΔ ΚΕΡΔΟΣΚΟΠΙΚΟ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ΕΤΑΙΡΙΑ Α.Ν. 89/67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a:solidFill>
                            <a:schemeClr val="tx1"/>
                          </a:solidFill>
                          <a:effectLst/>
                        </a:rPr>
                        <a:t>ΑΓΡΟΤΙΚΟΣ ΣΥΝΕΤΑΙΡΙΣΜΟΣ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tc>
                  <a:txBody>
                    <a:bodyPr/>
                    <a:lstStyle/>
                    <a:p>
                      <a:pPr marL="71755" marR="71755" algn="ctr">
                        <a:lnSpc>
                          <a:spcPct val="107000"/>
                        </a:lnSpc>
                        <a:spcAft>
                          <a:spcPts val="800"/>
                        </a:spcAft>
                      </a:pPr>
                      <a:r>
                        <a:rPr lang="el-GR" sz="1400" dirty="0">
                          <a:solidFill>
                            <a:schemeClr val="tx1"/>
                          </a:solidFill>
                          <a:effectLst/>
                        </a:rPr>
                        <a:t>ΕΝΩΣΗ ΑΓΡΟΤΙΚΩΝ ΣΥΝΕΤΑΙΡΙΣΜΟΣ</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vert="vert270" anchor="b"/>
                </a:tc>
                <a:extLst>
                  <a:ext uri="{0D108BD9-81ED-4DB2-BD59-A6C34878D82A}">
                    <a16:rowId xmlns:a16="http://schemas.microsoft.com/office/drawing/2014/main" val="3993539074"/>
                  </a:ext>
                </a:extLst>
              </a:tr>
              <a:tr h="199032">
                <a:tc>
                  <a:txBody>
                    <a:bodyPr/>
                    <a:lstStyle/>
                    <a:p>
                      <a:pPr>
                        <a:lnSpc>
                          <a:spcPct val="107000"/>
                        </a:lnSpc>
                        <a:spcAft>
                          <a:spcPts val="800"/>
                        </a:spcAft>
                      </a:pPr>
                      <a:r>
                        <a:rPr lang="en-US" sz="1400">
                          <a:solidFill>
                            <a:schemeClr val="tx1"/>
                          </a:solidFill>
                          <a:effectLst/>
                        </a:rPr>
                        <a:t>Μ-02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dirty="0" err="1">
                          <a:solidFill>
                            <a:schemeClr val="tx1"/>
                          </a:solidFill>
                          <a:effectLst/>
                        </a:rPr>
                        <a:t>Αρ</a:t>
                      </a:r>
                      <a:r>
                        <a:rPr lang="el-GR" sz="1400" dirty="0">
                          <a:solidFill>
                            <a:schemeClr val="tx1"/>
                          </a:solidFill>
                          <a:effectLst/>
                        </a:rPr>
                        <a:t>.</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1458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2933604686"/>
                  </a:ext>
                </a:extLst>
              </a:tr>
              <a:tr h="199032">
                <a:tc>
                  <a:txBody>
                    <a:bodyPr/>
                    <a:lstStyle/>
                    <a:p>
                      <a:pP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77.76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4.21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2.61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3.52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2.61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1.28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2.13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0.80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0.37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0.27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930868934"/>
                  </a:ext>
                </a:extLst>
              </a:tr>
              <a:tr h="199032">
                <a:tc>
                  <a:txBody>
                    <a:bodyPr/>
                    <a:lstStyle/>
                    <a:p>
                      <a:pPr>
                        <a:lnSpc>
                          <a:spcPct val="107000"/>
                        </a:lnSpc>
                        <a:spcAft>
                          <a:spcPts val="800"/>
                        </a:spcAft>
                      </a:pPr>
                      <a:r>
                        <a:rPr lang="en-US" sz="1400">
                          <a:solidFill>
                            <a:schemeClr val="tx1"/>
                          </a:solidFill>
                          <a:effectLst/>
                        </a:rPr>
                        <a:t>s-02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177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130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203009760"/>
                  </a:ext>
                </a:extLst>
              </a:tr>
              <a:tr h="199032">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45.51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19.60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14.40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9.19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1.22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3.54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0.44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0.22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867195281"/>
                  </a:ext>
                </a:extLst>
              </a:tr>
              <a:tr h="199032">
                <a:tc>
                  <a:txBody>
                    <a:bodyPr/>
                    <a:lstStyle/>
                    <a:p>
                      <a:pPr>
                        <a:lnSpc>
                          <a:spcPct val="107000"/>
                        </a:lnSpc>
                        <a:spcAft>
                          <a:spcPts val="800"/>
                        </a:spcAft>
                      </a:pPr>
                      <a:r>
                        <a:rPr lang="en-US" sz="1400" dirty="0">
                          <a:solidFill>
                            <a:schemeClr val="tx1"/>
                          </a:solidFill>
                          <a:effectLst/>
                        </a:rPr>
                        <a:t>m-02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108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851183898"/>
                  </a:ext>
                </a:extLst>
              </a:tr>
              <a:tr h="199032">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14.95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28.11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38.43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6.76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2.14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2.85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0.36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3772079052"/>
                  </a:ext>
                </a:extLst>
              </a:tr>
              <a:tr h="199032">
                <a:tc>
                  <a:txBody>
                    <a:bodyPr/>
                    <a:lstStyle/>
                    <a:p>
                      <a:pPr>
                        <a:lnSpc>
                          <a:spcPct val="107000"/>
                        </a:lnSpc>
                        <a:spcAft>
                          <a:spcPts val="800"/>
                        </a:spcAft>
                      </a:pPr>
                      <a:r>
                        <a:rPr lang="en-US" sz="1400">
                          <a:solidFill>
                            <a:schemeClr val="tx1"/>
                          </a:solidFill>
                          <a:effectLst/>
                        </a:rPr>
                        <a:t>noSurv-15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579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139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174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28</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2510336585"/>
                  </a:ext>
                </a:extLst>
              </a:tr>
              <a:tr h="199032">
                <a:tc>
                  <a:txBody>
                    <a:bodyPr/>
                    <a:lstStyle/>
                    <a:p>
                      <a:pP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50.00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12.00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15.03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6.56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2.42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0.60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0.60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0.78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0.52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0.26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0.26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561229791"/>
                  </a:ext>
                </a:extLst>
              </a:tr>
              <a:tr h="199032">
                <a:tc>
                  <a:txBody>
                    <a:bodyPr/>
                    <a:lstStyle/>
                    <a:p>
                      <a:pPr>
                        <a:lnSpc>
                          <a:spcPct val="107000"/>
                        </a:lnSpc>
                        <a:spcAft>
                          <a:spcPts val="800"/>
                        </a:spcAft>
                      </a:pPr>
                      <a:r>
                        <a:rPr lang="en-US" sz="1400">
                          <a:solidFill>
                            <a:schemeClr val="tx1"/>
                          </a:solidFill>
                          <a:effectLst/>
                        </a:rPr>
                        <a:t>L-15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3509239117"/>
                  </a:ext>
                </a:extLst>
              </a:tr>
              <a:tr h="199032">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85.58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1.92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0.96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2.88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1.92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1.92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0.96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0.96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296488328"/>
                  </a:ext>
                </a:extLst>
              </a:tr>
              <a:tr h="199032">
                <a:tc>
                  <a:txBody>
                    <a:bodyPr/>
                    <a:lstStyle/>
                    <a:p>
                      <a:pPr>
                        <a:lnSpc>
                          <a:spcPct val="107000"/>
                        </a:lnSpc>
                        <a:spcAft>
                          <a:spcPts val="800"/>
                        </a:spcAft>
                      </a:pPr>
                      <a:r>
                        <a:rPr lang="en-US" sz="1400">
                          <a:solidFill>
                            <a:schemeClr val="tx1"/>
                          </a:solidFill>
                          <a:effectLst/>
                        </a:rPr>
                        <a:t>M-15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1</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4</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229792844"/>
                  </a:ext>
                </a:extLst>
              </a:tr>
              <a:tr h="199032">
                <a:tc>
                  <a:txBody>
                    <a:bodyPr/>
                    <a:lstStyle/>
                    <a:p>
                      <a:pP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84.46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2.98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3.80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0.50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0.83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1.65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0.50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0.83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0.66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0.50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2162044782"/>
                  </a:ext>
                </a:extLst>
              </a:tr>
              <a:tr h="199032">
                <a:tc>
                  <a:txBody>
                    <a:bodyPr/>
                    <a:lstStyle/>
                    <a:p>
                      <a:pPr>
                        <a:lnSpc>
                          <a:spcPct val="107000"/>
                        </a:lnSpc>
                        <a:spcAft>
                          <a:spcPts val="800"/>
                        </a:spcAft>
                      </a:pPr>
                      <a:r>
                        <a:rPr lang="en-US" sz="1400" dirty="0">
                          <a:solidFill>
                            <a:schemeClr val="tx1"/>
                          </a:solidFill>
                          <a:effectLst/>
                        </a:rPr>
                        <a:t>s-15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423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4</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731923572"/>
                  </a:ext>
                </a:extLst>
              </a:tr>
              <a:tr h="199032">
                <a:tc>
                  <a:txBody>
                    <a:bodyPr/>
                    <a:lstStyle/>
                    <a:p>
                      <a:pP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69.23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11.95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3.93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4.42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2.45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1.64</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1.31</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0.98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0.65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3454954559"/>
                  </a:ext>
                </a:extLst>
              </a:tr>
              <a:tr h="199032">
                <a:tc>
                  <a:txBody>
                    <a:bodyPr/>
                    <a:lstStyle/>
                    <a:p>
                      <a:pPr>
                        <a:lnSpc>
                          <a:spcPct val="107000"/>
                        </a:lnSpc>
                        <a:spcAft>
                          <a:spcPts val="800"/>
                        </a:spcAft>
                      </a:pPr>
                      <a:r>
                        <a:rPr lang="en-US" sz="1400" dirty="0">
                          <a:solidFill>
                            <a:schemeClr val="tx1"/>
                          </a:solidFill>
                          <a:effectLst/>
                        </a:rPr>
                        <a:t>m-15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103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87</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dirty="0">
                          <a:solidFill>
                            <a:schemeClr val="tx1"/>
                          </a:solidFill>
                          <a:effectLst/>
                        </a:rPr>
                        <a:t>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4091841159"/>
                  </a:ext>
                </a:extLst>
              </a:tr>
              <a:tr h="199032">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nSpc>
                          <a:spcPct val="107000"/>
                        </a:lnSpc>
                        <a:spcAft>
                          <a:spcPts val="800"/>
                        </a:spcAft>
                      </a:pPr>
                      <a:r>
                        <a:rPr lang="el-GR" sz="1400" dirty="0">
                          <a:solidFill>
                            <a:schemeClr val="tx1"/>
                          </a:solidFill>
                          <a:effectLst/>
                        </a:rPr>
                        <a:t>%</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dirty="0">
                          <a:solidFill>
                            <a:schemeClr val="tx1"/>
                          </a:solidFill>
                          <a:effectLst/>
                        </a:rPr>
                        <a:t>53.18</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17.73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14.97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6.71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1.55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0.34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1.55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0.86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0.52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0.34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a:solidFill>
                            <a:schemeClr val="tx1"/>
                          </a:solidFill>
                          <a:effectLst/>
                        </a:rPr>
                        <a:t>0.34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tc>
                  <a:txBody>
                    <a:bodyPr/>
                    <a:lstStyle/>
                    <a:p>
                      <a:pPr algn="r">
                        <a:lnSpc>
                          <a:spcPct val="107000"/>
                        </a:lnSpc>
                        <a:spcAft>
                          <a:spcPts val="800"/>
                        </a:spcAft>
                      </a:pPr>
                      <a:r>
                        <a:rPr lang="en-US" sz="1400" dirty="0">
                          <a:solidFill>
                            <a:schemeClr val="tx1"/>
                          </a:solidFill>
                          <a:effectLst/>
                        </a:rPr>
                        <a:t>0.52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85" marR="63285" marT="0" marB="0" anchor="b"/>
                </a:tc>
                <a:extLst>
                  <a:ext uri="{0D108BD9-81ED-4DB2-BD59-A6C34878D82A}">
                    <a16:rowId xmlns:a16="http://schemas.microsoft.com/office/drawing/2014/main" val="1922278053"/>
                  </a:ext>
                </a:extLst>
              </a:tr>
            </a:tbl>
          </a:graphicData>
        </a:graphic>
      </p:graphicFrame>
      <p:sp>
        <p:nvSpPr>
          <p:cNvPr id="5" name="Θέση ημερομηνίας 4">
            <a:extLst>
              <a:ext uri="{FF2B5EF4-FFF2-40B4-BE49-F238E27FC236}">
                <a16:creationId xmlns:a16="http://schemas.microsoft.com/office/drawing/2014/main" id="{77C2C8DE-3A50-4218-A8E8-6B019121BAA0}"/>
              </a:ext>
            </a:extLst>
          </p:cNvPr>
          <p:cNvSpPr>
            <a:spLocks noGrp="1"/>
          </p:cNvSpPr>
          <p:nvPr>
            <p:ph type="dt" sz="half" idx="10"/>
          </p:nvPr>
        </p:nvSpPr>
        <p:spPr/>
        <p:txBody>
          <a:bodyPr/>
          <a:lstStyle/>
          <a:p>
            <a:fld id="{8C2B7E5D-0A2C-416D-9A34-950A95BE29DA}"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7C5BCA0D-512B-436B-93D2-420909F16612}"/>
              </a:ext>
            </a:extLst>
          </p:cNvPr>
          <p:cNvSpPr>
            <a:spLocks noGrp="1"/>
          </p:cNvSpPr>
          <p:nvPr>
            <p:ph type="sldNum" sz="quarter" idx="12"/>
          </p:nvPr>
        </p:nvSpPr>
        <p:spPr/>
        <p:txBody>
          <a:bodyPr/>
          <a:lstStyle/>
          <a:p>
            <a:fld id="{57EC55EE-9EB8-44BE-9DB0-8978FBAFCE21}" type="slidenum">
              <a:rPr lang="el-GR" smtClean="0"/>
              <a:t>10</a:t>
            </a:fld>
            <a:endParaRPr lang="el-GR"/>
          </a:p>
        </p:txBody>
      </p:sp>
    </p:spTree>
    <p:extLst>
      <p:ext uri="{BB962C8B-B14F-4D97-AF65-F5344CB8AC3E}">
        <p14:creationId xmlns:p14="http://schemas.microsoft.com/office/powerpoint/2010/main" val="369100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E23E9D-D4FF-44AB-A2DB-145331842625}"/>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F0A363D6-B112-4692-8C44-C58FC08345F3}"/>
              </a:ext>
            </a:extLst>
          </p:cNvPr>
          <p:cNvGraphicFramePr>
            <a:graphicFrameLocks noGrp="1"/>
          </p:cNvGraphicFramePr>
          <p:nvPr>
            <p:ph idx="1"/>
          </p:nvPr>
        </p:nvGraphicFramePr>
        <p:xfrm>
          <a:off x="603679" y="286603"/>
          <a:ext cx="10491041" cy="5998781"/>
        </p:xfrm>
        <a:graphic>
          <a:graphicData uri="http://schemas.openxmlformats.org/drawingml/2006/table">
            <a:tbl>
              <a:tblPr firstRow="1" firstCol="1" bandRow="1">
                <a:tableStyleId>{5C22544A-7EE6-4342-B048-85BDC9FD1C3A}</a:tableStyleId>
              </a:tblPr>
              <a:tblGrid>
                <a:gridCol w="924741">
                  <a:extLst>
                    <a:ext uri="{9D8B030D-6E8A-4147-A177-3AD203B41FA5}">
                      <a16:colId xmlns:a16="http://schemas.microsoft.com/office/drawing/2014/main" val="248120922"/>
                    </a:ext>
                  </a:extLst>
                </a:gridCol>
                <a:gridCol w="469053">
                  <a:extLst>
                    <a:ext uri="{9D8B030D-6E8A-4147-A177-3AD203B41FA5}">
                      <a16:colId xmlns:a16="http://schemas.microsoft.com/office/drawing/2014/main" val="2712572865"/>
                    </a:ext>
                  </a:extLst>
                </a:gridCol>
                <a:gridCol w="521057">
                  <a:extLst>
                    <a:ext uri="{9D8B030D-6E8A-4147-A177-3AD203B41FA5}">
                      <a16:colId xmlns:a16="http://schemas.microsoft.com/office/drawing/2014/main" val="1441188572"/>
                    </a:ext>
                  </a:extLst>
                </a:gridCol>
                <a:gridCol w="532324">
                  <a:extLst>
                    <a:ext uri="{9D8B030D-6E8A-4147-A177-3AD203B41FA5}">
                      <a16:colId xmlns:a16="http://schemas.microsoft.com/office/drawing/2014/main" val="3352986914"/>
                    </a:ext>
                  </a:extLst>
                </a:gridCol>
                <a:gridCol w="545134">
                  <a:extLst>
                    <a:ext uri="{9D8B030D-6E8A-4147-A177-3AD203B41FA5}">
                      <a16:colId xmlns:a16="http://schemas.microsoft.com/office/drawing/2014/main" val="891277531"/>
                    </a:ext>
                  </a:extLst>
                </a:gridCol>
                <a:gridCol w="514235">
                  <a:extLst>
                    <a:ext uri="{9D8B030D-6E8A-4147-A177-3AD203B41FA5}">
                      <a16:colId xmlns:a16="http://schemas.microsoft.com/office/drawing/2014/main" val="1312368912"/>
                    </a:ext>
                  </a:extLst>
                </a:gridCol>
                <a:gridCol w="514235">
                  <a:extLst>
                    <a:ext uri="{9D8B030D-6E8A-4147-A177-3AD203B41FA5}">
                      <a16:colId xmlns:a16="http://schemas.microsoft.com/office/drawing/2014/main" val="3235770446"/>
                    </a:ext>
                  </a:extLst>
                </a:gridCol>
                <a:gridCol w="514973">
                  <a:extLst>
                    <a:ext uri="{9D8B030D-6E8A-4147-A177-3AD203B41FA5}">
                      <a16:colId xmlns:a16="http://schemas.microsoft.com/office/drawing/2014/main" val="645928208"/>
                    </a:ext>
                  </a:extLst>
                </a:gridCol>
                <a:gridCol w="546606">
                  <a:extLst>
                    <a:ext uri="{9D8B030D-6E8A-4147-A177-3AD203B41FA5}">
                      <a16:colId xmlns:a16="http://schemas.microsoft.com/office/drawing/2014/main" val="64889356"/>
                    </a:ext>
                  </a:extLst>
                </a:gridCol>
                <a:gridCol w="546606">
                  <a:extLst>
                    <a:ext uri="{9D8B030D-6E8A-4147-A177-3AD203B41FA5}">
                      <a16:colId xmlns:a16="http://schemas.microsoft.com/office/drawing/2014/main" val="2101934097"/>
                    </a:ext>
                  </a:extLst>
                </a:gridCol>
                <a:gridCol w="546606">
                  <a:extLst>
                    <a:ext uri="{9D8B030D-6E8A-4147-A177-3AD203B41FA5}">
                      <a16:colId xmlns:a16="http://schemas.microsoft.com/office/drawing/2014/main" val="409327120"/>
                    </a:ext>
                  </a:extLst>
                </a:gridCol>
                <a:gridCol w="546606">
                  <a:extLst>
                    <a:ext uri="{9D8B030D-6E8A-4147-A177-3AD203B41FA5}">
                      <a16:colId xmlns:a16="http://schemas.microsoft.com/office/drawing/2014/main" val="2558052732"/>
                    </a:ext>
                  </a:extLst>
                </a:gridCol>
                <a:gridCol w="514973">
                  <a:extLst>
                    <a:ext uri="{9D8B030D-6E8A-4147-A177-3AD203B41FA5}">
                      <a16:colId xmlns:a16="http://schemas.microsoft.com/office/drawing/2014/main" val="2807022041"/>
                    </a:ext>
                  </a:extLst>
                </a:gridCol>
                <a:gridCol w="514973">
                  <a:extLst>
                    <a:ext uri="{9D8B030D-6E8A-4147-A177-3AD203B41FA5}">
                      <a16:colId xmlns:a16="http://schemas.microsoft.com/office/drawing/2014/main" val="2464261845"/>
                    </a:ext>
                  </a:extLst>
                </a:gridCol>
                <a:gridCol w="514973">
                  <a:extLst>
                    <a:ext uri="{9D8B030D-6E8A-4147-A177-3AD203B41FA5}">
                      <a16:colId xmlns:a16="http://schemas.microsoft.com/office/drawing/2014/main" val="2578596309"/>
                    </a:ext>
                  </a:extLst>
                </a:gridCol>
                <a:gridCol w="514973">
                  <a:extLst>
                    <a:ext uri="{9D8B030D-6E8A-4147-A177-3AD203B41FA5}">
                      <a16:colId xmlns:a16="http://schemas.microsoft.com/office/drawing/2014/main" val="731787656"/>
                    </a:ext>
                  </a:extLst>
                </a:gridCol>
                <a:gridCol w="514973">
                  <a:extLst>
                    <a:ext uri="{9D8B030D-6E8A-4147-A177-3AD203B41FA5}">
                      <a16:colId xmlns:a16="http://schemas.microsoft.com/office/drawing/2014/main" val="152938030"/>
                    </a:ext>
                  </a:extLst>
                </a:gridCol>
                <a:gridCol w="514973">
                  <a:extLst>
                    <a:ext uri="{9D8B030D-6E8A-4147-A177-3AD203B41FA5}">
                      <a16:colId xmlns:a16="http://schemas.microsoft.com/office/drawing/2014/main" val="3827154480"/>
                    </a:ext>
                  </a:extLst>
                </a:gridCol>
                <a:gridCol w="679027">
                  <a:extLst>
                    <a:ext uri="{9D8B030D-6E8A-4147-A177-3AD203B41FA5}">
                      <a16:colId xmlns:a16="http://schemas.microsoft.com/office/drawing/2014/main" val="2613695494"/>
                    </a:ext>
                  </a:extLst>
                </a:gridCol>
              </a:tblGrid>
              <a:tr h="2303661">
                <a:tc>
                  <a:txBody>
                    <a:bodyPr/>
                    <a:lstStyle/>
                    <a:p>
                      <a:pPr marL="71755" marR="71755" algn="ct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tc>
                <a:tc>
                  <a:txBody>
                    <a:bodyPr/>
                    <a:lstStyle/>
                    <a:p>
                      <a:pPr marL="71755" marR="71755" algn="ctr">
                        <a:lnSpc>
                          <a:spcPct val="107000"/>
                        </a:lnSpc>
                        <a:spcAft>
                          <a:spcPts val="800"/>
                        </a:spcAft>
                      </a:pPr>
                      <a:r>
                        <a:rPr lang="el-GR"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tc>
                <a:tc>
                  <a:txBody>
                    <a:bodyPr/>
                    <a:lstStyle/>
                    <a:p>
                      <a:pPr marL="71755" marR="71755" algn="ctr">
                        <a:lnSpc>
                          <a:spcPct val="107000"/>
                        </a:lnSpc>
                        <a:spcAft>
                          <a:spcPts val="800"/>
                        </a:spcAft>
                      </a:pPr>
                      <a:r>
                        <a:rPr lang="el-GR" sz="1400">
                          <a:solidFill>
                            <a:schemeClr val="tx1"/>
                          </a:solidFill>
                          <a:effectLst/>
                        </a:rPr>
                        <a:t>ΝΑΥΤΙΚΗ ΕΤΑΙΡΙΑ Ν.959/79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dirty="0">
                          <a:solidFill>
                            <a:schemeClr val="tx1"/>
                          </a:solidFill>
                          <a:effectLst/>
                        </a:rPr>
                        <a:t>ΔΗΜΟΤΙΚΗ ΣΥΝΕΤΑΙΡΙΣΤΙΚΗ ΕΠΙΧΕΙΡΗΣΗ</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dirty="0">
                          <a:solidFill>
                            <a:schemeClr val="tx1"/>
                          </a:solidFill>
                          <a:effectLst/>
                        </a:rPr>
                        <a:t>ΕΝΩΣΗ ΑΣΤΙΚΩΝ ΣΥΝΕΤΑΙΡΙΣΜΩΝ</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ΙΜΕ ΕΠΕ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ΚΟΙΝΩΝΙΑ ΑΣΤΙΚΟΥ ΔΙΚΑΙΟΥ</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ΣΩΜΑΤΕΙΟ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ΑΣΤΙΚΗ ΜΗ ΚΕΡΔΟΣΚΟΠΙΚΗ ΕΤΑΙΡΕΙΑ</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dirty="0">
                          <a:solidFill>
                            <a:schemeClr val="tx1"/>
                          </a:solidFill>
                          <a:effectLst/>
                        </a:rPr>
                        <a:t>ΚΕΝΤΡΙΚΗ ΣΥΝΕΤΑΙΡΙΣΤΙΚΗ ΕΠΙΧΕΙΡΗΣΗ</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ΑΛΛΗ ΕΝΩΣΗ ΠΡΟΣΩΠΩΝ ΜΟΝ</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ΑΛΛΟΔΑΠΕΣ ΕΤΑΙΡΙΕΣ ΜΕ ΥΠ/ΜΑ</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ΑΜΙΓΗΣ ΔΙΑΚΟΙΝΟΤΙΚΗ 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ΚΟΙΝΟΠΡ.ΑΓΡΟΤΙΚΩΝ ΣΥΝ</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ΝΟΜΙΚΟ ΠΡΟΣΩΠΟ Δ. Ι</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ΣΥΛΛΟΓΟΣ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ΣΥΜΠΛΟΙΟΚΤΗΣΙΑ</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a:solidFill>
                            <a:schemeClr val="tx1"/>
                          </a:solidFill>
                          <a:effectLst/>
                        </a:rPr>
                        <a:t>ΑΣΤΙΚΟΣ ΣΥΝΕΤΑΙΡΙΣΜΟΣ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tc>
                  <a:txBody>
                    <a:bodyPr/>
                    <a:lstStyle/>
                    <a:p>
                      <a:pPr marL="71755" marR="71755" algn="ctr">
                        <a:lnSpc>
                          <a:spcPct val="107000"/>
                        </a:lnSpc>
                        <a:spcAft>
                          <a:spcPts val="800"/>
                        </a:spcAft>
                      </a:pPr>
                      <a:r>
                        <a:rPr lang="el-GR" sz="1400" dirty="0">
                          <a:solidFill>
                            <a:schemeClr val="tx1"/>
                          </a:solidFill>
                          <a:effectLst/>
                        </a:rPr>
                        <a:t>ΣΥΝΟΛΟ</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vert="vert270" anchor="b"/>
                </a:tc>
                <a:extLst>
                  <a:ext uri="{0D108BD9-81ED-4DB2-BD59-A6C34878D82A}">
                    <a16:rowId xmlns:a16="http://schemas.microsoft.com/office/drawing/2014/main" val="1954609250"/>
                  </a:ext>
                </a:extLst>
              </a:tr>
              <a:tr h="230945">
                <a:tc>
                  <a:txBody>
                    <a:bodyPr/>
                    <a:lstStyle/>
                    <a:p>
                      <a:pPr>
                        <a:lnSpc>
                          <a:spcPct val="107000"/>
                        </a:lnSpc>
                        <a:spcAft>
                          <a:spcPts val="800"/>
                        </a:spcAft>
                      </a:pPr>
                      <a:r>
                        <a:rPr lang="en-US" sz="1400">
                          <a:solidFill>
                            <a:schemeClr val="tx1"/>
                          </a:solidFill>
                          <a:effectLst/>
                        </a:rPr>
                        <a:t>Μ-02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1875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800686548"/>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0.11</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676903161"/>
                  </a:ext>
                </a:extLst>
              </a:tr>
              <a:tr h="230945">
                <a:tc>
                  <a:txBody>
                    <a:bodyPr/>
                    <a:lstStyle/>
                    <a:p>
                      <a:pPr>
                        <a:lnSpc>
                          <a:spcPct val="107000"/>
                        </a:lnSpc>
                        <a:spcAft>
                          <a:spcPts val="800"/>
                        </a:spcAft>
                      </a:pPr>
                      <a:r>
                        <a:rPr lang="en-US" sz="1400">
                          <a:solidFill>
                            <a:schemeClr val="tx1"/>
                          </a:solidFill>
                          <a:effectLst/>
                        </a:rPr>
                        <a:t>s-02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903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648382139"/>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0.22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0.22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0.22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3027666072"/>
                  </a:ext>
                </a:extLst>
              </a:tr>
              <a:tr h="230945">
                <a:tc>
                  <a:txBody>
                    <a:bodyPr/>
                    <a:lstStyle/>
                    <a:p>
                      <a:pPr>
                        <a:lnSpc>
                          <a:spcPct val="107000"/>
                        </a:lnSpc>
                        <a:spcAft>
                          <a:spcPts val="800"/>
                        </a:spcAft>
                      </a:pPr>
                      <a:r>
                        <a:rPr lang="en-US" sz="1400">
                          <a:solidFill>
                            <a:schemeClr val="tx1"/>
                          </a:solidFill>
                          <a:effectLst/>
                        </a:rPr>
                        <a:t>m-02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281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022412418"/>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0.71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0.36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325607766"/>
                  </a:ext>
                </a:extLst>
              </a:tr>
              <a:tr h="230945">
                <a:tc>
                  <a:txBody>
                    <a:bodyPr/>
                    <a:lstStyle/>
                    <a:p>
                      <a:pPr>
                        <a:lnSpc>
                          <a:spcPct val="107000"/>
                        </a:lnSpc>
                        <a:spcAft>
                          <a:spcPts val="800"/>
                        </a:spcAft>
                      </a:pPr>
                      <a:r>
                        <a:rPr lang="en-US" sz="1400">
                          <a:solidFill>
                            <a:schemeClr val="tx1"/>
                          </a:solidFill>
                          <a:effectLst/>
                        </a:rPr>
                        <a:t>noSurv-15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1158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1386656912"/>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0.26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871382441"/>
                  </a:ext>
                </a:extLst>
              </a:tr>
              <a:tr h="230945">
                <a:tc>
                  <a:txBody>
                    <a:bodyPr/>
                    <a:lstStyle/>
                    <a:p>
                      <a:pPr>
                        <a:lnSpc>
                          <a:spcPct val="107000"/>
                        </a:lnSpc>
                        <a:spcAft>
                          <a:spcPts val="800"/>
                        </a:spcAft>
                      </a:pPr>
                      <a:r>
                        <a:rPr lang="en-US" sz="1400">
                          <a:solidFill>
                            <a:schemeClr val="tx1"/>
                          </a:solidFill>
                          <a:effectLst/>
                        </a:rPr>
                        <a:t>L-15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10S4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243883881"/>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0.96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1.92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3292963219"/>
                  </a:ext>
                </a:extLst>
              </a:tr>
              <a:tr h="230945">
                <a:tc>
                  <a:txBody>
                    <a:bodyPr/>
                    <a:lstStyle/>
                    <a:p>
                      <a:pPr>
                        <a:lnSpc>
                          <a:spcPct val="107000"/>
                        </a:lnSpc>
                        <a:spcAft>
                          <a:spcPts val="800"/>
                        </a:spcAft>
                      </a:pPr>
                      <a:r>
                        <a:rPr lang="en-US" sz="1400">
                          <a:solidFill>
                            <a:schemeClr val="tx1"/>
                          </a:solidFill>
                          <a:effectLst/>
                        </a:rPr>
                        <a:t>M-15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605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1269833086"/>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1598117846"/>
                  </a:ext>
                </a:extLst>
              </a:tr>
              <a:tr h="230945">
                <a:tc>
                  <a:txBody>
                    <a:bodyPr/>
                    <a:lstStyle/>
                    <a:p>
                      <a:pPr>
                        <a:lnSpc>
                          <a:spcPct val="107000"/>
                        </a:lnSpc>
                        <a:spcAft>
                          <a:spcPts val="800"/>
                        </a:spcAft>
                      </a:pPr>
                      <a:r>
                        <a:rPr lang="en-US" sz="1400">
                          <a:solidFill>
                            <a:schemeClr val="tx1"/>
                          </a:solidFill>
                          <a:effectLst/>
                        </a:rPr>
                        <a:t>s-15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611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571907696"/>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355926928"/>
                  </a:ext>
                </a:extLst>
              </a:tr>
              <a:tr h="230945">
                <a:tc>
                  <a:txBody>
                    <a:bodyPr/>
                    <a:lstStyle/>
                    <a:p>
                      <a:pPr>
                        <a:lnSpc>
                          <a:spcPct val="107000"/>
                        </a:lnSpc>
                        <a:spcAft>
                          <a:spcPts val="800"/>
                        </a:spcAft>
                      </a:pPr>
                      <a:r>
                        <a:rPr lang="en-US" sz="1400">
                          <a:solidFill>
                            <a:schemeClr val="tx1"/>
                          </a:solidFill>
                          <a:effectLst/>
                        </a:rPr>
                        <a:t>m-15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Αρ.</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581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3954769353"/>
                  </a:ext>
                </a:extLst>
              </a:tr>
              <a:tr h="230945">
                <a:tc>
                  <a:txBody>
                    <a:bodyPr/>
                    <a:lstStyle/>
                    <a:p>
                      <a:pPr>
                        <a:lnSpc>
                          <a:spcPct val="107000"/>
                        </a:lnSpc>
                        <a:spcAft>
                          <a:spcPts val="800"/>
                        </a:spcAft>
                      </a:pPr>
                      <a:r>
                        <a:rPr lang="en-US" sz="1400">
                          <a:solidFill>
                            <a:schemeClr val="tx1"/>
                          </a:solidFill>
                          <a:effectLst/>
                        </a:rPr>
                        <a:t> </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nSpc>
                          <a:spcPct val="107000"/>
                        </a:lnSpc>
                        <a:spcAft>
                          <a:spcPts val="800"/>
                        </a:spcAft>
                      </a:pPr>
                      <a:r>
                        <a:rPr lang="el-GR" sz="1400">
                          <a:solidFill>
                            <a:schemeClr val="tx1"/>
                          </a:solidFill>
                          <a:effectLst/>
                        </a:rPr>
                        <a:t>%</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0.52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0.17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tc>
                  <a:txBody>
                    <a:bodyPr/>
                    <a:lstStyle/>
                    <a:p>
                      <a:pPr algn="r">
                        <a:lnSpc>
                          <a:spcPct val="107000"/>
                        </a:lnSpc>
                        <a:spcAft>
                          <a:spcPts val="800"/>
                        </a:spcAft>
                      </a:pPr>
                      <a:r>
                        <a:rPr lang="en-US"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53" marR="57953" marT="0" marB="0" anchor="b"/>
                </a:tc>
                <a:extLst>
                  <a:ext uri="{0D108BD9-81ED-4DB2-BD59-A6C34878D82A}">
                    <a16:rowId xmlns:a16="http://schemas.microsoft.com/office/drawing/2014/main" val="2105105948"/>
                  </a:ext>
                </a:extLst>
              </a:tr>
            </a:tbl>
          </a:graphicData>
        </a:graphic>
      </p:graphicFrame>
      <p:sp>
        <p:nvSpPr>
          <p:cNvPr id="5" name="Θέση ημερομηνίας 4">
            <a:extLst>
              <a:ext uri="{FF2B5EF4-FFF2-40B4-BE49-F238E27FC236}">
                <a16:creationId xmlns:a16="http://schemas.microsoft.com/office/drawing/2014/main" id="{328BDB9C-D64F-491F-9EC4-F9A77B9156AE}"/>
              </a:ext>
            </a:extLst>
          </p:cNvPr>
          <p:cNvSpPr>
            <a:spLocks noGrp="1"/>
          </p:cNvSpPr>
          <p:nvPr>
            <p:ph type="dt" sz="half" idx="10"/>
          </p:nvPr>
        </p:nvSpPr>
        <p:spPr/>
        <p:txBody>
          <a:bodyPr/>
          <a:lstStyle/>
          <a:p>
            <a:fld id="{482B25EE-D0E1-431F-BF77-6F56B569E016}"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964F4D44-4AAE-48E4-927E-9938C6523EC8}"/>
              </a:ext>
            </a:extLst>
          </p:cNvPr>
          <p:cNvSpPr>
            <a:spLocks noGrp="1"/>
          </p:cNvSpPr>
          <p:nvPr>
            <p:ph type="sldNum" sz="quarter" idx="12"/>
          </p:nvPr>
        </p:nvSpPr>
        <p:spPr/>
        <p:txBody>
          <a:bodyPr/>
          <a:lstStyle/>
          <a:p>
            <a:fld id="{57EC55EE-9EB8-44BE-9DB0-8978FBAFCE21}" type="slidenum">
              <a:rPr lang="el-GR" smtClean="0"/>
              <a:t>11</a:t>
            </a:fld>
            <a:endParaRPr lang="el-GR"/>
          </a:p>
        </p:txBody>
      </p:sp>
    </p:spTree>
    <p:extLst>
      <p:ext uri="{BB962C8B-B14F-4D97-AF65-F5344CB8AC3E}">
        <p14:creationId xmlns:p14="http://schemas.microsoft.com/office/powerpoint/2010/main" val="39131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6860EA-0961-4CFB-A8E9-20590A5D3903}"/>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542E7C14-70F2-4B06-90CB-A1519FE952B5}"/>
              </a:ext>
            </a:extLst>
          </p:cNvPr>
          <p:cNvGraphicFramePr>
            <a:graphicFrameLocks noGrp="1"/>
          </p:cNvGraphicFramePr>
          <p:nvPr>
            <p:ph idx="1"/>
            <p:extLst>
              <p:ext uri="{D42A27DB-BD31-4B8C-83A1-F6EECF244321}">
                <p14:modId xmlns:p14="http://schemas.microsoft.com/office/powerpoint/2010/main" val="1799542285"/>
              </p:ext>
            </p:extLst>
          </p:nvPr>
        </p:nvGraphicFramePr>
        <p:xfrm>
          <a:off x="1036321" y="878890"/>
          <a:ext cx="9758924" cy="4716335"/>
        </p:xfrm>
        <a:graphic>
          <a:graphicData uri="http://schemas.openxmlformats.org/drawingml/2006/table">
            <a:tbl>
              <a:tblPr firstRow="1" firstCol="1" bandRow="1">
                <a:tableStyleId>{5C22544A-7EE6-4342-B048-85BDC9FD1C3A}</a:tableStyleId>
              </a:tblPr>
              <a:tblGrid>
                <a:gridCol w="1916670">
                  <a:extLst>
                    <a:ext uri="{9D8B030D-6E8A-4147-A177-3AD203B41FA5}">
                      <a16:colId xmlns:a16="http://schemas.microsoft.com/office/drawing/2014/main" val="3441815032"/>
                    </a:ext>
                  </a:extLst>
                </a:gridCol>
                <a:gridCol w="512096">
                  <a:extLst>
                    <a:ext uri="{9D8B030D-6E8A-4147-A177-3AD203B41FA5}">
                      <a16:colId xmlns:a16="http://schemas.microsoft.com/office/drawing/2014/main" val="3348840627"/>
                    </a:ext>
                  </a:extLst>
                </a:gridCol>
                <a:gridCol w="512096">
                  <a:extLst>
                    <a:ext uri="{9D8B030D-6E8A-4147-A177-3AD203B41FA5}">
                      <a16:colId xmlns:a16="http://schemas.microsoft.com/office/drawing/2014/main" val="2142230585"/>
                    </a:ext>
                  </a:extLst>
                </a:gridCol>
                <a:gridCol w="512096">
                  <a:extLst>
                    <a:ext uri="{9D8B030D-6E8A-4147-A177-3AD203B41FA5}">
                      <a16:colId xmlns:a16="http://schemas.microsoft.com/office/drawing/2014/main" val="2852468349"/>
                    </a:ext>
                  </a:extLst>
                </a:gridCol>
                <a:gridCol w="493926">
                  <a:extLst>
                    <a:ext uri="{9D8B030D-6E8A-4147-A177-3AD203B41FA5}">
                      <a16:colId xmlns:a16="http://schemas.microsoft.com/office/drawing/2014/main" val="2367866401"/>
                    </a:ext>
                  </a:extLst>
                </a:gridCol>
                <a:gridCol w="493926">
                  <a:extLst>
                    <a:ext uri="{9D8B030D-6E8A-4147-A177-3AD203B41FA5}">
                      <a16:colId xmlns:a16="http://schemas.microsoft.com/office/drawing/2014/main" val="3748643568"/>
                    </a:ext>
                  </a:extLst>
                </a:gridCol>
                <a:gridCol w="441437">
                  <a:extLst>
                    <a:ext uri="{9D8B030D-6E8A-4147-A177-3AD203B41FA5}">
                      <a16:colId xmlns:a16="http://schemas.microsoft.com/office/drawing/2014/main" val="3978153671"/>
                    </a:ext>
                  </a:extLst>
                </a:gridCol>
                <a:gridCol w="493926">
                  <a:extLst>
                    <a:ext uri="{9D8B030D-6E8A-4147-A177-3AD203B41FA5}">
                      <a16:colId xmlns:a16="http://schemas.microsoft.com/office/drawing/2014/main" val="3942177530"/>
                    </a:ext>
                  </a:extLst>
                </a:gridCol>
                <a:gridCol w="526899">
                  <a:extLst>
                    <a:ext uri="{9D8B030D-6E8A-4147-A177-3AD203B41FA5}">
                      <a16:colId xmlns:a16="http://schemas.microsoft.com/office/drawing/2014/main" val="3497880927"/>
                    </a:ext>
                  </a:extLst>
                </a:gridCol>
                <a:gridCol w="508731">
                  <a:extLst>
                    <a:ext uri="{9D8B030D-6E8A-4147-A177-3AD203B41FA5}">
                      <a16:colId xmlns:a16="http://schemas.microsoft.com/office/drawing/2014/main" val="1800484897"/>
                    </a:ext>
                  </a:extLst>
                </a:gridCol>
                <a:gridCol w="508731">
                  <a:extLst>
                    <a:ext uri="{9D8B030D-6E8A-4147-A177-3AD203B41FA5}">
                      <a16:colId xmlns:a16="http://schemas.microsoft.com/office/drawing/2014/main" val="1432542949"/>
                    </a:ext>
                  </a:extLst>
                </a:gridCol>
                <a:gridCol w="449512">
                  <a:extLst>
                    <a:ext uri="{9D8B030D-6E8A-4147-A177-3AD203B41FA5}">
                      <a16:colId xmlns:a16="http://schemas.microsoft.com/office/drawing/2014/main" val="4247574050"/>
                    </a:ext>
                  </a:extLst>
                </a:gridCol>
                <a:gridCol w="449512">
                  <a:extLst>
                    <a:ext uri="{9D8B030D-6E8A-4147-A177-3AD203B41FA5}">
                      <a16:colId xmlns:a16="http://schemas.microsoft.com/office/drawing/2014/main" val="2844184594"/>
                    </a:ext>
                  </a:extLst>
                </a:gridCol>
                <a:gridCol w="449512">
                  <a:extLst>
                    <a:ext uri="{9D8B030D-6E8A-4147-A177-3AD203B41FA5}">
                      <a16:colId xmlns:a16="http://schemas.microsoft.com/office/drawing/2014/main" val="4184325008"/>
                    </a:ext>
                  </a:extLst>
                </a:gridCol>
                <a:gridCol w="436056">
                  <a:extLst>
                    <a:ext uri="{9D8B030D-6E8A-4147-A177-3AD203B41FA5}">
                      <a16:colId xmlns:a16="http://schemas.microsoft.com/office/drawing/2014/main" val="671589417"/>
                    </a:ext>
                  </a:extLst>
                </a:gridCol>
                <a:gridCol w="526899">
                  <a:extLst>
                    <a:ext uri="{9D8B030D-6E8A-4147-A177-3AD203B41FA5}">
                      <a16:colId xmlns:a16="http://schemas.microsoft.com/office/drawing/2014/main" val="1991477188"/>
                    </a:ext>
                  </a:extLst>
                </a:gridCol>
                <a:gridCol w="526899">
                  <a:extLst>
                    <a:ext uri="{9D8B030D-6E8A-4147-A177-3AD203B41FA5}">
                      <a16:colId xmlns:a16="http://schemas.microsoft.com/office/drawing/2014/main" val="3146567904"/>
                    </a:ext>
                  </a:extLst>
                </a:gridCol>
              </a:tblGrid>
              <a:tr h="1902584">
                <a:tc>
                  <a:txBody>
                    <a:bodyPr/>
                    <a:lstStyle/>
                    <a:p>
                      <a:pPr algn="ctr">
                        <a:lnSpc>
                          <a:spcPct val="107000"/>
                        </a:lnSpc>
                        <a:spcAft>
                          <a:spcPts val="800"/>
                        </a:spcAft>
                      </a:pPr>
                      <a:r>
                        <a:rPr lang="el-GR" sz="1400" dirty="0">
                          <a:solidFill>
                            <a:schemeClr val="tx1"/>
                          </a:solidFill>
                          <a:effectLst/>
                        </a:rPr>
                        <a:t>ΝΟΜΙΚΟ ΚΑΘΕΣΤΩΣ</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tc>
                <a:tc>
                  <a:txBody>
                    <a:bodyPr/>
                    <a:lstStyle/>
                    <a:p>
                      <a:pPr algn="ctr">
                        <a:lnSpc>
                          <a:spcPct val="107000"/>
                        </a:lnSpc>
                        <a:spcAft>
                          <a:spcPts val="800"/>
                        </a:spcAft>
                      </a:pPr>
                      <a:r>
                        <a:rPr lang="el-GR" sz="1400" b="1">
                          <a:solidFill>
                            <a:schemeClr val="tx1"/>
                          </a:solidFill>
                          <a:effectLst/>
                        </a:rPr>
                        <a:t> </a:t>
                      </a:r>
                      <a:endParaRPr lang="el-G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dirty="0">
                          <a:solidFill>
                            <a:schemeClr val="tx1"/>
                          </a:solidFill>
                          <a:effectLst/>
                        </a:rPr>
                        <a:t>ΟΕ</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ΦΥΣΙΚΟ ΠΡΟΣΩΠΟ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ΕΠΕ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ΚΟΙΝΟΠΡΑΞΙΑ</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ΕΕ</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ΑΜΙΓΗΣ ΔΗΜΟΤΙΚΗ ΕΠΙΧΕΙΡΗΣΗ</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ΑΣΤΙΚΟΣ ΣΥΝΕΤΑΙΡΙΣΜΟΣ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ΕΠΕ ΜΟΝΟΠΡΟΣΩΠΗ</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ΑΛΛΟ ΝΠΙΔ ΜΗ ΚΕΡΔΟΣΚΟΠΙΚΟ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ΥΠΟΚΑΤΑΣΤΗΜΑ ΑΛΛΟΔΑΠΗΣ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ΑΛΛΟ ΝΠΙΔ ΚΕΡΔΟΣΚΟΠΙΚΟ</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ΕΤΑΙΡΙΑ Α.Ν. 89/67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a:solidFill>
                            <a:schemeClr val="tx1"/>
                          </a:solidFill>
                          <a:effectLst/>
                        </a:rPr>
                        <a:t>ΑΓΡΟΤΙΚΟΣ ΣΥΝΕΤΑΙΡΙΣΜΟΣ</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tc>
                  <a:txBody>
                    <a:bodyPr/>
                    <a:lstStyle/>
                    <a:p>
                      <a:pPr algn="ctr">
                        <a:lnSpc>
                          <a:spcPct val="107000"/>
                        </a:lnSpc>
                        <a:spcAft>
                          <a:spcPts val="800"/>
                        </a:spcAft>
                      </a:pPr>
                      <a:r>
                        <a:rPr lang="el-GR" sz="1400" dirty="0">
                          <a:solidFill>
                            <a:schemeClr val="tx1"/>
                          </a:solidFill>
                          <a:effectLst/>
                        </a:rPr>
                        <a:t>ΕΝΩΣΗ ΑΓΡΟΤΙΚΩΝ ΣΥΝΕΤΑΙΡΙΣΜΟΣ</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vert="vert270" anchor="ctr"/>
                </a:tc>
                <a:extLst>
                  <a:ext uri="{0D108BD9-81ED-4DB2-BD59-A6C34878D82A}">
                    <a16:rowId xmlns:a16="http://schemas.microsoft.com/office/drawing/2014/main" val="840216501"/>
                  </a:ext>
                </a:extLst>
              </a:tr>
              <a:tr h="304479">
                <a:tc>
                  <a:txBody>
                    <a:bodyPr/>
                    <a:lstStyle/>
                    <a:p>
                      <a:pPr>
                        <a:lnSpc>
                          <a:spcPct val="107000"/>
                        </a:lnSpc>
                        <a:spcAft>
                          <a:spcPts val="800"/>
                        </a:spcAft>
                      </a:pPr>
                      <a:r>
                        <a:rPr lang="el-GR" sz="1400" dirty="0">
                          <a:solidFill>
                            <a:schemeClr val="tx1"/>
                          </a:solidFill>
                          <a:effectLst/>
                        </a:rPr>
                        <a:t>2002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dirty="0" err="1">
                          <a:solidFill>
                            <a:schemeClr val="tx1"/>
                          </a:solidFill>
                          <a:effectLst/>
                        </a:rPr>
                        <a:t>Αρ</a:t>
                      </a:r>
                      <a:r>
                        <a:rPr lang="el-GR" sz="1400" b="1" dirty="0">
                          <a:solidFill>
                            <a:schemeClr val="tx1"/>
                          </a:solidFill>
                          <a:effectLst/>
                        </a:rPr>
                        <a:t>.</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1911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dirty="0">
                          <a:solidFill>
                            <a:schemeClr val="tx1"/>
                          </a:solidFill>
                          <a:effectLst/>
                        </a:rPr>
                        <a:t>335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287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168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66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64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36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34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21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extLst>
                  <a:ext uri="{0D108BD9-81ED-4DB2-BD59-A6C34878D82A}">
                    <a16:rowId xmlns:a16="http://schemas.microsoft.com/office/drawing/2014/main" val="246038756"/>
                  </a:ext>
                </a:extLst>
              </a:tr>
              <a:tr h="304479">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a:solidFill>
                            <a:schemeClr val="tx1"/>
                          </a:solidFill>
                          <a:effectLst/>
                        </a:rPr>
                        <a:t>%</a:t>
                      </a:r>
                      <a:endParaRPr lang="el-G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62.47</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10.95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9.38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5.49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2.16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2.09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1.60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1.18</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1.11</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0.69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0.52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0.36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0.33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0.26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0.26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extLst>
                  <a:ext uri="{0D108BD9-81ED-4DB2-BD59-A6C34878D82A}">
                    <a16:rowId xmlns:a16="http://schemas.microsoft.com/office/drawing/2014/main" val="1460314971"/>
                  </a:ext>
                </a:extLst>
              </a:tr>
              <a:tr h="304479">
                <a:tc>
                  <a:txBody>
                    <a:bodyPr/>
                    <a:lstStyle/>
                    <a:p>
                      <a:pPr>
                        <a:lnSpc>
                          <a:spcPct val="107000"/>
                        </a:lnSpc>
                        <a:spcAft>
                          <a:spcPts val="800"/>
                        </a:spcAft>
                      </a:pPr>
                      <a:r>
                        <a:rPr lang="el-GR" sz="1400" dirty="0">
                          <a:solidFill>
                            <a:schemeClr val="tx1"/>
                          </a:solidFill>
                          <a:effectLst/>
                        </a:rPr>
                        <a:t>2015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a:solidFill>
                            <a:schemeClr val="tx1"/>
                          </a:solidFill>
                          <a:effectLst/>
                        </a:rPr>
                        <a:t>Αρ.</a:t>
                      </a:r>
                      <a:endParaRPr lang="el-G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1425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155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119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79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49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29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extLst>
                  <a:ext uri="{0D108BD9-81ED-4DB2-BD59-A6C34878D82A}">
                    <a16:rowId xmlns:a16="http://schemas.microsoft.com/office/drawing/2014/main" val="2811612825"/>
                  </a:ext>
                </a:extLst>
              </a:tr>
              <a:tr h="304479">
                <a:tc>
                  <a:txBody>
                    <a:bodyPr/>
                    <a:lstStyle/>
                    <a:p>
                      <a:pPr>
                        <a:lnSpc>
                          <a:spcPct val="107000"/>
                        </a:lnSpc>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a:solidFill>
                            <a:schemeClr val="tx1"/>
                          </a:solidFill>
                          <a:effectLst/>
                        </a:rPr>
                        <a:t>%</a:t>
                      </a:r>
                      <a:endParaRPr lang="el-G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76.53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8.32</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6.39</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4.24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2.63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1.56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ctr"/>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extLst>
                  <a:ext uri="{0D108BD9-81ED-4DB2-BD59-A6C34878D82A}">
                    <a16:rowId xmlns:a16="http://schemas.microsoft.com/office/drawing/2014/main" val="3209517076"/>
                  </a:ext>
                </a:extLst>
              </a:tr>
              <a:tr h="616604">
                <a:tc>
                  <a:txBody>
                    <a:bodyPr/>
                    <a:lstStyle/>
                    <a:p>
                      <a:pPr>
                        <a:lnSpc>
                          <a:spcPct val="107000"/>
                        </a:lnSpc>
                        <a:spcAft>
                          <a:spcPts val="800"/>
                        </a:spcAft>
                      </a:pPr>
                      <a:r>
                        <a:rPr lang="el-GR" sz="1400" dirty="0">
                          <a:solidFill>
                            <a:schemeClr val="tx1"/>
                          </a:solidFill>
                          <a:effectLst/>
                        </a:rPr>
                        <a:t>Επιζώσες το 2015 </a:t>
                      </a:r>
                      <a:r>
                        <a:rPr lang="el-GR" sz="1400" dirty="0" err="1">
                          <a:solidFill>
                            <a:schemeClr val="tx1"/>
                          </a:solidFill>
                          <a:effectLst/>
                        </a:rPr>
                        <a:t>επιχ</a:t>
                      </a:r>
                      <a:r>
                        <a:rPr lang="el-GR" sz="1400" dirty="0">
                          <a:solidFill>
                            <a:schemeClr val="tx1"/>
                          </a:solidFill>
                          <a:effectLst/>
                        </a:rPr>
                        <a:t>. δια του αριθμού των </a:t>
                      </a:r>
                      <a:r>
                        <a:rPr lang="el-GR" sz="1400" dirty="0" err="1">
                          <a:solidFill>
                            <a:schemeClr val="tx1"/>
                          </a:solidFill>
                          <a:effectLst/>
                        </a:rPr>
                        <a:t>επιχ</a:t>
                      </a:r>
                      <a:r>
                        <a:rPr lang="el-GR" sz="1400" dirty="0">
                          <a:solidFill>
                            <a:schemeClr val="tx1"/>
                          </a:solidFill>
                          <a:effectLst/>
                        </a:rPr>
                        <a:t>. το 2002, %</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a:solidFill>
                            <a:schemeClr val="tx1"/>
                          </a:solidFill>
                          <a:effectLst/>
                        </a:rPr>
                        <a:t> </a:t>
                      </a:r>
                      <a:endParaRPr lang="el-G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74,6</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46,3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41,5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47</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76,6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85,3</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extLst>
                  <a:ext uri="{0D108BD9-81ED-4DB2-BD59-A6C34878D82A}">
                    <a16:rowId xmlns:a16="http://schemas.microsoft.com/office/drawing/2014/main" val="1287602687"/>
                  </a:ext>
                </a:extLst>
              </a:tr>
              <a:tr h="460542">
                <a:tc>
                  <a:txBody>
                    <a:bodyPr/>
                    <a:lstStyle/>
                    <a:p>
                      <a:pPr>
                        <a:lnSpc>
                          <a:spcPct val="107000"/>
                        </a:lnSpc>
                        <a:spcAft>
                          <a:spcPts val="800"/>
                        </a:spcAft>
                      </a:pPr>
                      <a:r>
                        <a:rPr lang="el-GR" sz="1400" dirty="0">
                          <a:solidFill>
                            <a:schemeClr val="tx1"/>
                          </a:solidFill>
                          <a:effectLst/>
                        </a:rPr>
                        <a:t>Μη επιζώσες επιχειρήσεις το 2015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dirty="0" err="1">
                          <a:solidFill>
                            <a:schemeClr val="tx1"/>
                          </a:solidFill>
                          <a:effectLst/>
                        </a:rPr>
                        <a:t>Αρ</a:t>
                      </a:r>
                      <a:r>
                        <a:rPr lang="el-GR" sz="1400" b="1" dirty="0">
                          <a:solidFill>
                            <a:schemeClr val="tx1"/>
                          </a:solidFill>
                          <a:effectLst/>
                        </a:rPr>
                        <a:t>.</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486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180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168</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89</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66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49</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36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21</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11</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8</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8</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extLst>
                  <a:ext uri="{0D108BD9-81ED-4DB2-BD59-A6C34878D82A}">
                    <a16:rowId xmlns:a16="http://schemas.microsoft.com/office/drawing/2014/main" val="3360242407"/>
                  </a:ext>
                </a:extLst>
              </a:tr>
              <a:tr h="460542">
                <a:tc>
                  <a:txBody>
                    <a:bodyPr/>
                    <a:lstStyle/>
                    <a:p>
                      <a:pPr>
                        <a:lnSpc>
                          <a:spcPct val="107000"/>
                        </a:lnSpc>
                        <a:spcAft>
                          <a:spcPts val="800"/>
                        </a:spcAft>
                      </a:pPr>
                      <a:r>
                        <a:rPr lang="el-GR" sz="1400" dirty="0">
                          <a:solidFill>
                            <a:schemeClr val="tx1"/>
                          </a:solidFill>
                          <a:effectLst/>
                        </a:rPr>
                        <a:t>Ποσοστό μη επιζωσών </a:t>
                      </a:r>
                      <a:r>
                        <a:rPr lang="el-GR" sz="1400" dirty="0" err="1">
                          <a:solidFill>
                            <a:schemeClr val="tx1"/>
                          </a:solidFill>
                          <a:effectLst/>
                        </a:rPr>
                        <a:t>επιχ</a:t>
                      </a:r>
                      <a:r>
                        <a:rPr lang="el-GR" sz="1400" dirty="0">
                          <a:solidFill>
                            <a:schemeClr val="tx1"/>
                          </a:solidFill>
                          <a:effectLst/>
                        </a:rPr>
                        <a:t>. στο σύνολο</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tc>
                <a:tc>
                  <a:txBody>
                    <a:bodyPr/>
                    <a:lstStyle/>
                    <a:p>
                      <a:pPr>
                        <a:lnSpc>
                          <a:spcPct val="107000"/>
                        </a:lnSpc>
                        <a:spcAft>
                          <a:spcPts val="800"/>
                        </a:spcAft>
                      </a:pPr>
                      <a:r>
                        <a:rPr lang="el-GR" sz="1400" b="1" dirty="0">
                          <a:solidFill>
                            <a:schemeClr val="tx1"/>
                          </a:solidFill>
                          <a:effectLst/>
                        </a:rPr>
                        <a:t>%</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25,4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53,7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58,5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53,0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23,4</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14,7</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a:solidFill>
                            <a:schemeClr val="tx1"/>
                          </a:solidFill>
                          <a:effectLst/>
                        </a:rPr>
                        <a:t>100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tc>
                  <a:txBody>
                    <a:bodyPr/>
                    <a:lstStyle/>
                    <a:p>
                      <a:pPr algn="r">
                        <a:lnSpc>
                          <a:spcPct val="107000"/>
                        </a:lnSpc>
                        <a:spcAft>
                          <a:spcPts val="800"/>
                        </a:spcAft>
                      </a:pPr>
                      <a:r>
                        <a:rPr lang="el-GR" sz="1400" dirty="0">
                          <a:solidFill>
                            <a:schemeClr val="tx1"/>
                          </a:solidFill>
                          <a:effectLst/>
                        </a:rPr>
                        <a:t>100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281" marR="49281" marT="0" marB="0" anchor="b"/>
                </a:tc>
                <a:extLst>
                  <a:ext uri="{0D108BD9-81ED-4DB2-BD59-A6C34878D82A}">
                    <a16:rowId xmlns:a16="http://schemas.microsoft.com/office/drawing/2014/main" val="3494453125"/>
                  </a:ext>
                </a:extLst>
              </a:tr>
            </a:tbl>
          </a:graphicData>
        </a:graphic>
      </p:graphicFrame>
      <p:sp>
        <p:nvSpPr>
          <p:cNvPr id="5" name="Θέση ημερομηνίας 4">
            <a:extLst>
              <a:ext uri="{FF2B5EF4-FFF2-40B4-BE49-F238E27FC236}">
                <a16:creationId xmlns:a16="http://schemas.microsoft.com/office/drawing/2014/main" id="{9AC5BA8D-C3C2-4B5E-93A7-4846D0396A3A}"/>
              </a:ext>
            </a:extLst>
          </p:cNvPr>
          <p:cNvSpPr>
            <a:spLocks noGrp="1"/>
          </p:cNvSpPr>
          <p:nvPr>
            <p:ph type="dt" sz="half" idx="10"/>
          </p:nvPr>
        </p:nvSpPr>
        <p:spPr/>
        <p:txBody>
          <a:bodyPr/>
          <a:lstStyle/>
          <a:p>
            <a:fld id="{9CF066F1-F365-4317-B522-421D10B63E38}"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B1343D22-0C9E-4337-A50E-F8AEF9B8A7B3}"/>
              </a:ext>
            </a:extLst>
          </p:cNvPr>
          <p:cNvSpPr>
            <a:spLocks noGrp="1"/>
          </p:cNvSpPr>
          <p:nvPr>
            <p:ph type="sldNum" sz="quarter" idx="12"/>
          </p:nvPr>
        </p:nvSpPr>
        <p:spPr/>
        <p:txBody>
          <a:bodyPr/>
          <a:lstStyle/>
          <a:p>
            <a:fld id="{57EC55EE-9EB8-44BE-9DB0-8978FBAFCE21}" type="slidenum">
              <a:rPr lang="el-GR" smtClean="0"/>
              <a:t>12</a:t>
            </a:fld>
            <a:endParaRPr lang="el-GR"/>
          </a:p>
        </p:txBody>
      </p:sp>
    </p:spTree>
    <p:extLst>
      <p:ext uri="{BB962C8B-B14F-4D97-AF65-F5344CB8AC3E}">
        <p14:creationId xmlns:p14="http://schemas.microsoft.com/office/powerpoint/2010/main" val="359152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F34694-7C0A-D26A-7920-33DE0B08A7DD}"/>
              </a:ext>
            </a:extLst>
          </p:cNvPr>
          <p:cNvSpPr>
            <a:spLocks noGrp="1"/>
          </p:cNvSpPr>
          <p:nvPr>
            <p:ph type="title"/>
          </p:nvPr>
        </p:nvSpPr>
        <p:spPr>
          <a:xfrm>
            <a:off x="497149" y="286603"/>
            <a:ext cx="11319029" cy="1450757"/>
          </a:xfrm>
        </p:spPr>
        <p:txBody>
          <a:bodyPr/>
          <a:lstStyle/>
          <a:p>
            <a:r>
              <a:rPr lang="el-GR" b="1" dirty="0"/>
              <a:t>Γιατί τα κράτη στηρίζουν τις επιχειρήσεις τους; </a:t>
            </a:r>
          </a:p>
        </p:txBody>
      </p:sp>
      <p:sp>
        <p:nvSpPr>
          <p:cNvPr id="3" name="Θέση περιεχομένου 2">
            <a:extLst>
              <a:ext uri="{FF2B5EF4-FFF2-40B4-BE49-F238E27FC236}">
                <a16:creationId xmlns:a16="http://schemas.microsoft.com/office/drawing/2014/main" id="{896D416F-F80F-8CC7-2E71-6AAFC64D5DA9}"/>
              </a:ext>
            </a:extLst>
          </p:cNvPr>
          <p:cNvSpPr>
            <a:spLocks noGrp="1"/>
          </p:cNvSpPr>
          <p:nvPr>
            <p:ph idx="1"/>
          </p:nvPr>
        </p:nvSpPr>
        <p:spPr>
          <a:xfrm>
            <a:off x="591253" y="1925633"/>
            <a:ext cx="10949718" cy="4023360"/>
          </a:xfrm>
        </p:spPr>
        <p:txBody>
          <a:bodyPr/>
          <a:lstStyle/>
          <a:p>
            <a:r>
              <a:rPr lang="el-GR" dirty="0"/>
              <a:t>Το μέγεθος (ΜΜΕ)</a:t>
            </a:r>
          </a:p>
          <a:p>
            <a:r>
              <a:rPr lang="el-GR" dirty="0"/>
              <a:t>Η παγκοσμιοποίηση και οι δύσκολες διεθνείς συνθήκες</a:t>
            </a:r>
          </a:p>
          <a:p>
            <a:r>
              <a:rPr lang="el-GR" dirty="0"/>
              <a:t>Αυξημένα επίπεδα θνητότητας, κρίση (για πολλές επιχειρήσεις, μαζικό φαινόμενο)</a:t>
            </a:r>
          </a:p>
          <a:p>
            <a:r>
              <a:rPr lang="el-GR" dirty="0"/>
              <a:t>Αδυναμίες προσαρμογής σε νέα περιβάλλοντα, οικονομικά, ρυθμιστικά, φοροτεχνικά </a:t>
            </a:r>
            <a:r>
              <a:rPr lang="el-GR" dirty="0" err="1"/>
              <a:t>κτλ</a:t>
            </a:r>
            <a:endParaRPr lang="en-US" dirty="0"/>
          </a:p>
          <a:p>
            <a:r>
              <a:rPr lang="el-GR" dirty="0"/>
              <a:t>Οι προαναφερθείσες αιτίες για τις δυσχέρειες που αντιμετωπίζουν οι ΜΜΕ </a:t>
            </a:r>
          </a:p>
          <a:p>
            <a:r>
              <a:rPr lang="el-GR" dirty="0"/>
              <a:t>Ο ανταγωνισμός σε περιβάλλον διόγκωσης των μεγεθών των κεφαλαίων</a:t>
            </a:r>
            <a:endParaRPr lang="en-US" dirty="0"/>
          </a:p>
          <a:p>
            <a:endParaRPr lang="en-US" dirty="0"/>
          </a:p>
          <a:p>
            <a:r>
              <a:rPr lang="el-GR" dirty="0"/>
              <a:t>Η στήριξη των επιχειρήσεων μπορεί να είναι παρεμβατική  </a:t>
            </a:r>
          </a:p>
          <a:p>
            <a:endParaRPr lang="el-GR" dirty="0"/>
          </a:p>
        </p:txBody>
      </p:sp>
      <p:sp>
        <p:nvSpPr>
          <p:cNvPr id="4" name="Θέση ημερομηνίας 3">
            <a:extLst>
              <a:ext uri="{FF2B5EF4-FFF2-40B4-BE49-F238E27FC236}">
                <a16:creationId xmlns:a16="http://schemas.microsoft.com/office/drawing/2014/main" id="{5F8D06F7-C705-3E9F-1521-9E7827959D7D}"/>
              </a:ext>
            </a:extLst>
          </p:cNvPr>
          <p:cNvSpPr>
            <a:spLocks noGrp="1"/>
          </p:cNvSpPr>
          <p:nvPr>
            <p:ph type="dt" sz="half" idx="10"/>
          </p:nvPr>
        </p:nvSpPr>
        <p:spPr/>
        <p:txBody>
          <a:bodyPr/>
          <a:lstStyle/>
          <a:p>
            <a:fld id="{D09BB696-F8E9-4370-BBD4-699F5C79212B}"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E91AE713-F837-B6E1-ED31-F92DD85BD607}"/>
              </a:ext>
            </a:extLst>
          </p:cNvPr>
          <p:cNvSpPr>
            <a:spLocks noGrp="1"/>
          </p:cNvSpPr>
          <p:nvPr>
            <p:ph type="sldNum" sz="quarter" idx="12"/>
          </p:nvPr>
        </p:nvSpPr>
        <p:spPr/>
        <p:txBody>
          <a:bodyPr/>
          <a:lstStyle/>
          <a:p>
            <a:fld id="{57EC55EE-9EB8-44BE-9DB0-8978FBAFCE21}" type="slidenum">
              <a:rPr lang="el-GR" smtClean="0"/>
              <a:t>13</a:t>
            </a:fld>
            <a:endParaRPr lang="el-GR"/>
          </a:p>
        </p:txBody>
      </p:sp>
    </p:spTree>
    <p:extLst>
      <p:ext uri="{BB962C8B-B14F-4D97-AF65-F5344CB8AC3E}">
        <p14:creationId xmlns:p14="http://schemas.microsoft.com/office/powerpoint/2010/main" val="84791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9985CC-D42D-A071-8A59-D68EC9D927D0}"/>
              </a:ext>
            </a:extLst>
          </p:cNvPr>
          <p:cNvSpPr>
            <a:spLocks noGrp="1"/>
          </p:cNvSpPr>
          <p:nvPr>
            <p:ph type="title"/>
          </p:nvPr>
        </p:nvSpPr>
        <p:spPr>
          <a:xfrm>
            <a:off x="1097280" y="286603"/>
            <a:ext cx="10058400" cy="938515"/>
          </a:xfrm>
        </p:spPr>
        <p:txBody>
          <a:bodyPr/>
          <a:lstStyle/>
          <a:p>
            <a:r>
              <a:rPr lang="el-GR" b="1" dirty="0"/>
              <a:t>Πως στηρίζουν τις επιχειρήσεις τους</a:t>
            </a:r>
          </a:p>
        </p:txBody>
      </p:sp>
      <p:sp>
        <p:nvSpPr>
          <p:cNvPr id="3" name="Θέση περιεχομένου 2">
            <a:extLst>
              <a:ext uri="{FF2B5EF4-FFF2-40B4-BE49-F238E27FC236}">
                <a16:creationId xmlns:a16="http://schemas.microsoft.com/office/drawing/2014/main" id="{A9CB625D-37C3-94CC-C794-2E3B16DFA700}"/>
              </a:ext>
            </a:extLst>
          </p:cNvPr>
          <p:cNvSpPr>
            <a:spLocks noGrp="1"/>
          </p:cNvSpPr>
          <p:nvPr>
            <p:ph idx="1"/>
          </p:nvPr>
        </p:nvSpPr>
        <p:spPr>
          <a:xfrm>
            <a:off x="275208" y="1882066"/>
            <a:ext cx="11292396" cy="4942844"/>
          </a:xfrm>
        </p:spPr>
        <p:txBody>
          <a:bodyPr>
            <a:normAutofit/>
          </a:bodyPr>
          <a:lstStyle/>
          <a:p>
            <a:pPr marL="0" indent="0">
              <a:buNone/>
            </a:pPr>
            <a:r>
              <a:rPr lang="el-GR" dirty="0"/>
              <a:t>Οι επιχειρήσεις στηρίζονται με:</a:t>
            </a:r>
          </a:p>
          <a:p>
            <a:pPr marL="0" indent="0">
              <a:buNone/>
            </a:pPr>
            <a:r>
              <a:rPr lang="el-GR" dirty="0"/>
              <a:t>Ι.  τη δημιουργία ή την κατάλληλη διαμόρφωση θεσμών στήριξης (εξειδικευμένων ή ευρύτερων)</a:t>
            </a:r>
          </a:p>
          <a:p>
            <a:pPr marL="0" indent="0">
              <a:buNone/>
            </a:pPr>
            <a:r>
              <a:rPr lang="el-GR" dirty="0"/>
              <a:t>ΙΙ. Την αξιοποίηση χώρων </a:t>
            </a:r>
          </a:p>
          <a:p>
            <a:pPr marL="0" indent="0">
              <a:buNone/>
            </a:pPr>
            <a:r>
              <a:rPr lang="el-GR" dirty="0"/>
              <a:t>ΙΙΙ. πολιτικές τομεακές/κλαδικές ή περιφερειακές/τοπικές</a:t>
            </a:r>
          </a:p>
          <a:p>
            <a:pPr marL="0" indent="0">
              <a:buNone/>
            </a:pPr>
            <a:r>
              <a:rPr lang="el-GR" dirty="0"/>
              <a:t>      παράδειγμα τομεακών πολιτικών: ο γεωργικός και αγροτικός τομέας</a:t>
            </a:r>
          </a:p>
          <a:p>
            <a:pPr marL="0" indent="0">
              <a:buNone/>
            </a:pPr>
            <a:r>
              <a:rPr lang="el-GR" dirty="0"/>
              <a:t>Ι</a:t>
            </a:r>
            <a:r>
              <a:rPr lang="en-US" dirty="0"/>
              <a:t>V</a:t>
            </a:r>
            <a:r>
              <a:rPr lang="el-GR" dirty="0"/>
              <a:t>.  την εφαρμογή της πολιτικής ανταγωνισμού (και την προστασία του ελεύθερου ανταγωνισμού</a:t>
            </a:r>
          </a:p>
          <a:p>
            <a:pPr marL="0" indent="0">
              <a:buNone/>
            </a:pPr>
            <a:r>
              <a:rPr lang="en-US" dirty="0"/>
              <a:t>V. </a:t>
            </a:r>
            <a:r>
              <a:rPr lang="el-GR" dirty="0"/>
              <a:t>τη χρησιμοποίηση νόμων για τις επενδύσεις (όπως ο αναπτυξιακός νόμος στην Ελλάδα)</a:t>
            </a:r>
          </a:p>
          <a:p>
            <a:pPr marL="0" indent="0">
              <a:buNone/>
            </a:pPr>
            <a:r>
              <a:rPr lang="en-US" dirty="0"/>
              <a:t>VI. </a:t>
            </a:r>
            <a:r>
              <a:rPr lang="el-GR" dirty="0"/>
              <a:t>τη φορολογική νομοθεσία </a:t>
            </a:r>
          </a:p>
          <a:p>
            <a:pPr marL="0" indent="0">
              <a:buNone/>
            </a:pPr>
            <a:r>
              <a:rPr lang="en-US" dirty="0"/>
              <a:t>VII. </a:t>
            </a:r>
            <a:r>
              <a:rPr lang="el-GR" dirty="0"/>
              <a:t>Διευκολύνσεις ανά νομική μορφή και σχετικά με το νομικό πλαίσιο λειτουργίας τους  </a:t>
            </a:r>
          </a:p>
          <a:p>
            <a:pPr marL="0" indent="0">
              <a:buNone/>
            </a:pPr>
            <a:r>
              <a:rPr lang="el-GR" dirty="0"/>
              <a:t>Η στήριξη των επιχειρήσεων μπορεί να διακριθεί σε άμεση και έμμεση </a:t>
            </a:r>
            <a:endParaRPr lang="en-US" dirty="0"/>
          </a:p>
          <a:p>
            <a:pPr marL="0" indent="0">
              <a:buNone/>
            </a:pPr>
            <a:endParaRPr lang="el-GR" dirty="0"/>
          </a:p>
          <a:p>
            <a:pPr marL="201168" lvl="1" indent="0">
              <a:buNone/>
            </a:pPr>
            <a:endParaRPr lang="el-GR" dirty="0"/>
          </a:p>
        </p:txBody>
      </p:sp>
      <p:sp>
        <p:nvSpPr>
          <p:cNvPr id="4" name="Θέση ημερομηνίας 3">
            <a:extLst>
              <a:ext uri="{FF2B5EF4-FFF2-40B4-BE49-F238E27FC236}">
                <a16:creationId xmlns:a16="http://schemas.microsoft.com/office/drawing/2014/main" id="{08E33A96-1CF3-9AA4-7267-1B62BCBEF01A}"/>
              </a:ext>
            </a:extLst>
          </p:cNvPr>
          <p:cNvSpPr>
            <a:spLocks noGrp="1"/>
          </p:cNvSpPr>
          <p:nvPr>
            <p:ph type="dt" sz="half" idx="10"/>
          </p:nvPr>
        </p:nvSpPr>
        <p:spPr/>
        <p:txBody>
          <a:bodyPr/>
          <a:lstStyle/>
          <a:p>
            <a:fld id="{D09BB696-F8E9-4370-BBD4-699F5C79212B}"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C5CC5482-FBD7-E456-30D7-E354790B09E5}"/>
              </a:ext>
            </a:extLst>
          </p:cNvPr>
          <p:cNvSpPr>
            <a:spLocks noGrp="1"/>
          </p:cNvSpPr>
          <p:nvPr>
            <p:ph type="sldNum" sz="quarter" idx="12"/>
          </p:nvPr>
        </p:nvSpPr>
        <p:spPr/>
        <p:txBody>
          <a:bodyPr/>
          <a:lstStyle/>
          <a:p>
            <a:fld id="{57EC55EE-9EB8-44BE-9DB0-8978FBAFCE21}" type="slidenum">
              <a:rPr lang="el-GR" smtClean="0"/>
              <a:t>14</a:t>
            </a:fld>
            <a:endParaRPr lang="el-GR"/>
          </a:p>
        </p:txBody>
      </p:sp>
    </p:spTree>
    <p:extLst>
      <p:ext uri="{BB962C8B-B14F-4D97-AF65-F5344CB8AC3E}">
        <p14:creationId xmlns:p14="http://schemas.microsoft.com/office/powerpoint/2010/main" val="377650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731A5-E24E-4FEA-982F-FEFE425CFDB6}"/>
              </a:ext>
            </a:extLst>
          </p:cNvPr>
          <p:cNvSpPr>
            <a:spLocks noGrp="1"/>
          </p:cNvSpPr>
          <p:nvPr>
            <p:ph type="title"/>
          </p:nvPr>
        </p:nvSpPr>
        <p:spPr>
          <a:xfrm>
            <a:off x="461639" y="242216"/>
            <a:ext cx="10058400" cy="920759"/>
          </a:xfrm>
        </p:spPr>
        <p:txBody>
          <a:bodyPr/>
          <a:lstStyle/>
          <a:p>
            <a:r>
              <a:rPr lang="el-GR" dirty="0"/>
              <a:t>Τα τρία διαφορετικά επίπεδα πολιτικών </a:t>
            </a:r>
          </a:p>
        </p:txBody>
      </p:sp>
      <p:sp>
        <p:nvSpPr>
          <p:cNvPr id="3" name="Θέση περιεχομένου 2">
            <a:extLst>
              <a:ext uri="{FF2B5EF4-FFF2-40B4-BE49-F238E27FC236}">
                <a16:creationId xmlns:a16="http://schemas.microsoft.com/office/drawing/2014/main" id="{99E7E282-AC0E-4CAB-B6C0-F8AB9F412740}"/>
              </a:ext>
            </a:extLst>
          </p:cNvPr>
          <p:cNvSpPr>
            <a:spLocks noGrp="1"/>
          </p:cNvSpPr>
          <p:nvPr>
            <p:ph idx="1"/>
          </p:nvPr>
        </p:nvSpPr>
        <p:spPr>
          <a:xfrm>
            <a:off x="230819" y="1811045"/>
            <a:ext cx="11825057" cy="4058049"/>
          </a:xfrm>
        </p:spPr>
        <p:txBody>
          <a:bodyPr/>
          <a:lstStyle/>
          <a:p>
            <a:pPr marL="0" indent="0">
              <a:buNone/>
            </a:pPr>
            <a:r>
              <a:rPr lang="el-GR" b="1" dirty="0"/>
              <a:t>Αφορούν: </a:t>
            </a:r>
          </a:p>
          <a:p>
            <a:pPr>
              <a:buFont typeface="Wingdings" panose="05000000000000000000" pitchFamily="2" charset="2"/>
              <a:buChar char="v"/>
            </a:pPr>
            <a:r>
              <a:rPr lang="el-GR" b="1" dirty="0"/>
              <a:t>Στο γενικό περιβάλλον για τις επιχειρήσεις</a:t>
            </a:r>
          </a:p>
          <a:p>
            <a:r>
              <a:rPr lang="el-GR" dirty="0"/>
              <a:t>(π.χ. μακροοικονομικό πλαίσιο, νόμισμα σκληρό, πληθωρισμός, υποδομές μεταφορών ή τηλεπικοινωνίας, πολιτικές ειδικά για τη βιομηχανία, τις υπηρεσίες ή κλαδικές, φορολογία, εργασιακά, νομικό περιβάλλον </a:t>
            </a:r>
            <a:r>
              <a:rPr lang="el-GR" dirty="0" err="1"/>
              <a:t>κτλ</a:t>
            </a:r>
            <a:r>
              <a:rPr lang="el-GR" dirty="0"/>
              <a:t>)</a:t>
            </a:r>
            <a:r>
              <a:rPr lang="el-GR" b="1" dirty="0"/>
              <a:t> </a:t>
            </a:r>
          </a:p>
          <a:p>
            <a:pPr>
              <a:buFont typeface="Wingdings" panose="05000000000000000000" pitchFamily="2" charset="2"/>
              <a:buChar char="v"/>
            </a:pPr>
            <a:r>
              <a:rPr lang="el-GR" b="1" dirty="0"/>
              <a:t>Στους ειδικούς θεσμούς στήριξης και δικτύωσης των επιχειρήσεων</a:t>
            </a:r>
          </a:p>
          <a:p>
            <a:r>
              <a:rPr lang="el-GR" dirty="0"/>
              <a:t>(θερμοκοιτίδες,  κέντρα έρευνας και καινοτομίας </a:t>
            </a:r>
            <a:r>
              <a:rPr lang="el-GR" dirty="0" err="1"/>
              <a:t>κτλ</a:t>
            </a:r>
            <a:r>
              <a:rPr lang="el-GR" dirty="0"/>
              <a:t>)</a:t>
            </a:r>
          </a:p>
          <a:p>
            <a:pPr>
              <a:buFont typeface="Wingdings" panose="05000000000000000000" pitchFamily="2" charset="2"/>
              <a:buChar char="v"/>
            </a:pPr>
            <a:r>
              <a:rPr lang="el-GR" b="1" dirty="0"/>
              <a:t>Στην διευκόλυνση των διαδικασιών ανάπτυξης των επιχειρήσεων </a:t>
            </a:r>
          </a:p>
          <a:p>
            <a:pPr marL="0" indent="0">
              <a:buNone/>
            </a:pPr>
            <a:r>
              <a:rPr lang="el-GR" b="1" dirty="0"/>
              <a:t> </a:t>
            </a:r>
            <a:r>
              <a:rPr lang="el-GR" dirty="0"/>
              <a:t>(διεκπεραίωση διαδικασιών, συνεργασίες με δημόσιο, συμβάσεις εργασίας και αναπτυξιακός νόμος)</a:t>
            </a:r>
          </a:p>
          <a:p>
            <a:pPr>
              <a:buFont typeface="Wingdings" panose="05000000000000000000" pitchFamily="2" charset="2"/>
              <a:buChar char="v"/>
            </a:pPr>
            <a:endParaRPr lang="el-GR" b="1" dirty="0"/>
          </a:p>
        </p:txBody>
      </p:sp>
      <p:sp>
        <p:nvSpPr>
          <p:cNvPr id="4" name="Θέση ημερομηνίας 3">
            <a:extLst>
              <a:ext uri="{FF2B5EF4-FFF2-40B4-BE49-F238E27FC236}">
                <a16:creationId xmlns:a16="http://schemas.microsoft.com/office/drawing/2014/main" id="{45518D41-BB56-48E8-A52F-05B0FFD2D523}"/>
              </a:ext>
            </a:extLst>
          </p:cNvPr>
          <p:cNvSpPr>
            <a:spLocks noGrp="1"/>
          </p:cNvSpPr>
          <p:nvPr>
            <p:ph type="dt" sz="half" idx="10"/>
          </p:nvPr>
        </p:nvSpPr>
        <p:spPr/>
        <p:txBody>
          <a:bodyPr/>
          <a:lstStyle/>
          <a:p>
            <a:fld id="{1A390533-5A65-4AFE-9559-21E35578C1B0}"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AFA92315-29C6-4897-8112-76085CBF58DD}"/>
              </a:ext>
            </a:extLst>
          </p:cNvPr>
          <p:cNvSpPr>
            <a:spLocks noGrp="1"/>
          </p:cNvSpPr>
          <p:nvPr>
            <p:ph type="sldNum" sz="quarter" idx="12"/>
          </p:nvPr>
        </p:nvSpPr>
        <p:spPr/>
        <p:txBody>
          <a:bodyPr/>
          <a:lstStyle/>
          <a:p>
            <a:fld id="{57EC55EE-9EB8-44BE-9DB0-8978FBAFCE21}" type="slidenum">
              <a:rPr lang="el-GR" smtClean="0"/>
              <a:t>15</a:t>
            </a:fld>
            <a:endParaRPr lang="el-GR"/>
          </a:p>
        </p:txBody>
      </p:sp>
    </p:spTree>
    <p:extLst>
      <p:ext uri="{BB962C8B-B14F-4D97-AF65-F5344CB8AC3E}">
        <p14:creationId xmlns:p14="http://schemas.microsoft.com/office/powerpoint/2010/main" val="387849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4195F-98AA-4631-B7A9-9660DF41AF1B}"/>
              </a:ext>
            </a:extLst>
          </p:cNvPr>
          <p:cNvSpPr>
            <a:spLocks noGrp="1"/>
          </p:cNvSpPr>
          <p:nvPr>
            <p:ph type="title"/>
          </p:nvPr>
        </p:nvSpPr>
        <p:spPr>
          <a:xfrm>
            <a:off x="532660" y="286604"/>
            <a:ext cx="11659339" cy="982904"/>
          </a:xfrm>
        </p:spPr>
        <p:txBody>
          <a:bodyPr>
            <a:normAutofit/>
          </a:bodyPr>
          <a:lstStyle/>
          <a:p>
            <a:r>
              <a:rPr lang="el-GR" sz="3600" b="1" dirty="0"/>
              <a:t>Θεσμοί στήριξης (και δικτύωσης) επιχειρήσεων</a:t>
            </a:r>
          </a:p>
        </p:txBody>
      </p:sp>
      <p:sp>
        <p:nvSpPr>
          <p:cNvPr id="3" name="Θέση περιεχομένου 2">
            <a:extLst>
              <a:ext uri="{FF2B5EF4-FFF2-40B4-BE49-F238E27FC236}">
                <a16:creationId xmlns:a16="http://schemas.microsoft.com/office/drawing/2014/main" id="{1B6C050C-769D-4862-92EA-CF883F80CD7D}"/>
              </a:ext>
            </a:extLst>
          </p:cNvPr>
          <p:cNvSpPr>
            <a:spLocks noGrp="1"/>
          </p:cNvSpPr>
          <p:nvPr>
            <p:ph idx="1"/>
          </p:nvPr>
        </p:nvSpPr>
        <p:spPr>
          <a:xfrm>
            <a:off x="71021" y="1731146"/>
            <a:ext cx="12120979" cy="4918229"/>
          </a:xfrm>
        </p:spPr>
        <p:txBody>
          <a:bodyPr>
            <a:normAutofit/>
          </a:bodyPr>
          <a:lstStyle/>
          <a:p>
            <a:pPr>
              <a:buFont typeface="Wingdings" panose="05000000000000000000" pitchFamily="2" charset="2"/>
              <a:buChar char="§"/>
            </a:pPr>
            <a:r>
              <a:rPr lang="el-GR" dirty="0"/>
              <a:t>Θερμοκοιτίδες</a:t>
            </a:r>
          </a:p>
          <a:p>
            <a:pPr>
              <a:buFont typeface="Wingdings" panose="05000000000000000000" pitchFamily="2" charset="2"/>
              <a:buChar char="§"/>
            </a:pPr>
            <a:r>
              <a:rPr lang="el-GR" dirty="0"/>
              <a:t>Επιταχυντές</a:t>
            </a:r>
            <a:r>
              <a:rPr lang="en-US" dirty="0"/>
              <a:t>  </a:t>
            </a:r>
            <a:endParaRPr lang="el-GR" dirty="0"/>
          </a:p>
          <a:p>
            <a:pPr>
              <a:buFont typeface="Wingdings" panose="05000000000000000000" pitchFamily="2" charset="2"/>
              <a:buChar char="§"/>
            </a:pPr>
            <a:r>
              <a:rPr lang="en-US" dirty="0"/>
              <a:t>Clusters (</a:t>
            </a:r>
            <a:r>
              <a:rPr lang="el-GR" dirty="0"/>
              <a:t>συστάδες)</a:t>
            </a:r>
          </a:p>
          <a:p>
            <a:pPr>
              <a:buFont typeface="Wingdings" panose="05000000000000000000" pitchFamily="2" charset="2"/>
              <a:buChar char="§"/>
            </a:pPr>
            <a:r>
              <a:rPr lang="el-GR" dirty="0"/>
              <a:t>Κέντρα Καινοτομίας &amp; Έρευνας (της διοίκησης/αυτοδιοίκησης ή φορέων ή των επιχειρήσεων)</a:t>
            </a:r>
          </a:p>
          <a:p>
            <a:pPr marL="0" indent="0">
              <a:buNone/>
            </a:pPr>
            <a:r>
              <a:rPr lang="el-GR" dirty="0"/>
              <a:t>(</a:t>
            </a:r>
            <a:r>
              <a:rPr lang="en-US" dirty="0">
                <a:hlinkClick r:id="rId2"/>
              </a:rPr>
              <a:t>https://www.capital.gr/epixeiriseis/3477228/i-ellada-ginetai-magnitis-gia-kentra-ereunas-kai-anaptuxis</a:t>
            </a:r>
            <a:r>
              <a:rPr lang="el-GR" dirty="0"/>
              <a:t>) </a:t>
            </a:r>
          </a:p>
          <a:p>
            <a:pPr>
              <a:buFont typeface="Wingdings" panose="05000000000000000000" pitchFamily="2" charset="2"/>
              <a:buChar char="§"/>
            </a:pPr>
            <a:r>
              <a:rPr lang="el-GR" dirty="0"/>
              <a:t>Κέντρα Επιχειρηματικότητας/στήριξης επιχειρηματικότητας</a:t>
            </a:r>
            <a:r>
              <a:rPr lang="en-US" dirty="0"/>
              <a:t> (</a:t>
            </a:r>
            <a:r>
              <a:rPr lang="el-GR" dirty="0"/>
              <a:t>π.χ. σε πανεπιστήμια) </a:t>
            </a:r>
          </a:p>
          <a:p>
            <a:pPr>
              <a:buFont typeface="Wingdings" panose="05000000000000000000" pitchFamily="2" charset="2"/>
              <a:buChar char="§"/>
            </a:pPr>
            <a:r>
              <a:rPr lang="el-GR" dirty="0"/>
              <a:t>Επιχειρηματικά/Τεχνολογικά πάρκα  (Λαύριο,</a:t>
            </a:r>
            <a:r>
              <a:rPr lang="en-US" dirty="0"/>
              <a:t> </a:t>
            </a:r>
            <a:r>
              <a:rPr lang="el-GR" dirty="0"/>
              <a:t>το σχεδιαζόμενο, νέο τεχνολογικό πάρκο στη Θεσσαλονίκη </a:t>
            </a:r>
            <a:r>
              <a:rPr lang="en-US" dirty="0" err="1"/>
              <a:t>Thess</a:t>
            </a:r>
            <a:r>
              <a:rPr lang="en-US" dirty="0"/>
              <a:t> Intec</a:t>
            </a:r>
            <a:r>
              <a:rPr lang="el-GR" dirty="0"/>
              <a:t> </a:t>
            </a:r>
            <a:r>
              <a:rPr lang="en-US" dirty="0">
                <a:hlinkClick r:id="rId3"/>
              </a:rPr>
              <a:t>https://www.ethnos.gr/oikonomia/109672_se-tria-hronia-tehnologiko-parko-mamoyth-tis-thessalonikis</a:t>
            </a:r>
            <a:r>
              <a:rPr lang="el-GR" dirty="0"/>
              <a:t> )  </a:t>
            </a:r>
          </a:p>
          <a:p>
            <a:pPr>
              <a:buFont typeface="Wingdings" panose="05000000000000000000" pitchFamily="2" charset="2"/>
              <a:buChar char="§"/>
            </a:pPr>
            <a:r>
              <a:rPr lang="el-GR" dirty="0"/>
              <a:t>Χρηματοπιστωτικοί θεσμοί: ταμεία, Τράπεζες και άλλοι διαχειριστές χρηματοδοτικών εργαλείων</a:t>
            </a:r>
          </a:p>
          <a:p>
            <a:pPr>
              <a:buFont typeface="Wingdings" panose="05000000000000000000" pitchFamily="2" charset="2"/>
              <a:buChar char="§"/>
            </a:pPr>
            <a:r>
              <a:rPr lang="el-GR" dirty="0"/>
              <a:t>Συλλογικοί φορείς και η στήριξή τους (π.χ. ενώσεις παραγωγών ή συνεταιρισμών και τα κέντρα που δημιουργούν)</a:t>
            </a:r>
          </a:p>
          <a:p>
            <a:pPr>
              <a:buFont typeface="Wingdings" panose="05000000000000000000" pitchFamily="2" charset="2"/>
              <a:buChar char="§"/>
            </a:pPr>
            <a:r>
              <a:rPr lang="el-GR" dirty="0"/>
              <a:t>Φορείς προώθησης εξαγωγών (ΟΠΕ)</a:t>
            </a:r>
          </a:p>
          <a:p>
            <a:pPr marL="0" indent="0">
              <a:buNone/>
            </a:pPr>
            <a:endParaRPr lang="el-GR" dirty="0"/>
          </a:p>
          <a:p>
            <a:pPr marL="0" indent="0">
              <a:buNone/>
            </a:pPr>
            <a:endParaRPr lang="el-GR" dirty="0"/>
          </a:p>
        </p:txBody>
      </p:sp>
      <p:sp>
        <p:nvSpPr>
          <p:cNvPr id="4" name="Θέση ημερομηνίας 3">
            <a:extLst>
              <a:ext uri="{FF2B5EF4-FFF2-40B4-BE49-F238E27FC236}">
                <a16:creationId xmlns:a16="http://schemas.microsoft.com/office/drawing/2014/main" id="{8B58B5A2-A14E-4B52-A568-A25D63B7E9AE}"/>
              </a:ext>
            </a:extLst>
          </p:cNvPr>
          <p:cNvSpPr>
            <a:spLocks noGrp="1"/>
          </p:cNvSpPr>
          <p:nvPr>
            <p:ph type="dt" sz="half" idx="10"/>
          </p:nvPr>
        </p:nvSpPr>
        <p:spPr/>
        <p:txBody>
          <a:bodyPr/>
          <a:lstStyle/>
          <a:p>
            <a:fld id="{3D886573-0998-49B6-ACF9-571D4D03ACFF}"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865964CD-E818-4B07-BF05-8D1381E77C9B}"/>
              </a:ext>
            </a:extLst>
          </p:cNvPr>
          <p:cNvSpPr>
            <a:spLocks noGrp="1"/>
          </p:cNvSpPr>
          <p:nvPr>
            <p:ph type="sldNum" sz="quarter" idx="12"/>
          </p:nvPr>
        </p:nvSpPr>
        <p:spPr/>
        <p:txBody>
          <a:bodyPr/>
          <a:lstStyle/>
          <a:p>
            <a:fld id="{57EC55EE-9EB8-44BE-9DB0-8978FBAFCE21}" type="slidenum">
              <a:rPr lang="el-GR" smtClean="0"/>
              <a:t>16</a:t>
            </a:fld>
            <a:endParaRPr lang="el-GR"/>
          </a:p>
        </p:txBody>
      </p:sp>
    </p:spTree>
    <p:extLst>
      <p:ext uri="{BB962C8B-B14F-4D97-AF65-F5344CB8AC3E}">
        <p14:creationId xmlns:p14="http://schemas.microsoft.com/office/powerpoint/2010/main" val="406872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756E6-8367-4D96-A9BB-8092D035A4E3}"/>
              </a:ext>
            </a:extLst>
          </p:cNvPr>
          <p:cNvSpPr>
            <a:spLocks noGrp="1"/>
          </p:cNvSpPr>
          <p:nvPr>
            <p:ph type="title"/>
          </p:nvPr>
        </p:nvSpPr>
        <p:spPr>
          <a:xfrm>
            <a:off x="230819" y="286603"/>
            <a:ext cx="11860567" cy="947393"/>
          </a:xfrm>
        </p:spPr>
        <p:txBody>
          <a:bodyPr>
            <a:normAutofit/>
          </a:bodyPr>
          <a:lstStyle/>
          <a:p>
            <a:r>
              <a:rPr lang="el-GR" sz="3600" b="1" dirty="0"/>
              <a:t>Θεσμοί στήριξης (και δικτύωσης) επιχειρήσεων</a:t>
            </a:r>
            <a:r>
              <a:rPr lang="en-US" sz="3600" b="1" dirty="0"/>
              <a:t> (</a:t>
            </a:r>
            <a:r>
              <a:rPr lang="el-GR" sz="3600" b="1" dirty="0"/>
              <a:t>συνέχεια)</a:t>
            </a:r>
            <a:endParaRPr lang="el-GR" sz="3600" dirty="0"/>
          </a:p>
        </p:txBody>
      </p:sp>
      <p:sp>
        <p:nvSpPr>
          <p:cNvPr id="3" name="Θέση περιεχομένου 2">
            <a:extLst>
              <a:ext uri="{FF2B5EF4-FFF2-40B4-BE49-F238E27FC236}">
                <a16:creationId xmlns:a16="http://schemas.microsoft.com/office/drawing/2014/main" id="{464745EC-959B-4A4A-AA3E-773F91F27ECE}"/>
              </a:ext>
            </a:extLst>
          </p:cNvPr>
          <p:cNvSpPr>
            <a:spLocks noGrp="1"/>
          </p:cNvSpPr>
          <p:nvPr>
            <p:ph idx="1"/>
          </p:nvPr>
        </p:nvSpPr>
        <p:spPr>
          <a:xfrm>
            <a:off x="0" y="1509205"/>
            <a:ext cx="12192000" cy="5062192"/>
          </a:xfrm>
        </p:spPr>
        <p:txBody>
          <a:bodyPr>
            <a:normAutofit fontScale="92500" lnSpcReduction="10000"/>
          </a:bodyPr>
          <a:lstStyle/>
          <a:p>
            <a:pPr>
              <a:buFont typeface="Wingdings" panose="05000000000000000000" pitchFamily="2" charset="2"/>
              <a:buChar char="§"/>
            </a:pPr>
            <a:r>
              <a:rPr lang="el-GR" dirty="0"/>
              <a:t>Κέντρα συμβουλευτικής για τα πνευματικά δικαιώματα (</a:t>
            </a:r>
            <a:r>
              <a:rPr lang="en-US" b="1" dirty="0"/>
              <a:t>IP advice </a:t>
            </a:r>
            <a:r>
              <a:rPr lang="en-US" b="1" dirty="0" err="1"/>
              <a:t>centres</a:t>
            </a:r>
            <a:r>
              <a:rPr lang="en-US" dirty="0"/>
              <a:t>)</a:t>
            </a:r>
          </a:p>
          <a:p>
            <a:pPr>
              <a:buFont typeface="Wingdings" panose="05000000000000000000" pitchFamily="2" charset="2"/>
              <a:buChar char="§"/>
            </a:pPr>
            <a:r>
              <a:rPr lang="en-US" b="1" dirty="0"/>
              <a:t>Proof of concept (</a:t>
            </a:r>
            <a:r>
              <a:rPr lang="el-GR" b="1" dirty="0"/>
              <a:t>Κέντρα επικύρωσης ιδέας) : </a:t>
            </a:r>
            <a:r>
              <a:rPr lang="el-GR" dirty="0"/>
              <a:t>έλεγχος/επικύρωση της βιωσιμότητας μιας ιδέας για να μπει στο εμπόριο</a:t>
            </a:r>
            <a:endParaRPr lang="en-US" b="1" dirty="0"/>
          </a:p>
          <a:p>
            <a:pPr>
              <a:buFont typeface="Wingdings" panose="05000000000000000000" pitchFamily="2" charset="2"/>
              <a:buChar char="§"/>
            </a:pPr>
            <a:r>
              <a:rPr lang="el-GR" dirty="0"/>
              <a:t>Εργαστήρια </a:t>
            </a:r>
            <a:r>
              <a:rPr lang="en-US" b="1" dirty="0"/>
              <a:t>Fab labs </a:t>
            </a:r>
            <a:r>
              <a:rPr lang="en-US" dirty="0"/>
              <a:t>(Fabrication Laboratories): </a:t>
            </a:r>
            <a:r>
              <a:rPr lang="el-GR" dirty="0"/>
              <a:t>δημόσια διαθέσιμοι χώροι που προσφέρουν ψηφιακή βιομηχανική τεχνολογία και εργαλεία ηλεκτρονικής (</a:t>
            </a:r>
            <a:r>
              <a:rPr lang="en-US" dirty="0"/>
              <a:t>D-I-Y: </a:t>
            </a:r>
            <a:r>
              <a:rPr lang="el-GR" dirty="0"/>
              <a:t>η γνώση και </a:t>
            </a:r>
            <a:r>
              <a:rPr lang="en-US" dirty="0"/>
              <a:t>know-how</a:t>
            </a:r>
            <a:r>
              <a:rPr lang="el-GR" dirty="0"/>
              <a:t> για ψηφιακή τεχνολογία μοιράζεται ανάμεσα σε χρήστες</a:t>
            </a:r>
            <a:r>
              <a:rPr lang="en-US" dirty="0"/>
              <a:t>)</a:t>
            </a:r>
            <a:r>
              <a:rPr lang="el-GR" dirty="0"/>
              <a:t> </a:t>
            </a:r>
            <a:endParaRPr lang="en-US" dirty="0"/>
          </a:p>
          <a:p>
            <a:pPr>
              <a:buFont typeface="Wingdings" panose="05000000000000000000" pitchFamily="2" charset="2"/>
              <a:buChar char="§"/>
            </a:pPr>
            <a:r>
              <a:rPr lang="el-GR" dirty="0"/>
              <a:t>Εργαστήρια </a:t>
            </a:r>
            <a:r>
              <a:rPr lang="en-US" b="1" dirty="0"/>
              <a:t>Living Labs </a:t>
            </a:r>
            <a:r>
              <a:rPr lang="en-US" dirty="0"/>
              <a:t>(</a:t>
            </a:r>
            <a:r>
              <a:rPr lang="el-GR" dirty="0"/>
              <a:t>«Ζωντανά εργαστήρια»): σε αυτά, όλοι οι συμμετέχοντες συνεργάζονται σε έρευνα και ανάπτυξη προκειμένου να ελεγχθούν ιδέες, προϊόντα και υπηρεσίες πριν εισαχθούν στην παραγωγή (ένα ανοιχτό οικοσύστημα χρηστών)</a:t>
            </a:r>
          </a:p>
          <a:p>
            <a:pPr>
              <a:buFont typeface="Wingdings" panose="05000000000000000000" pitchFamily="2" charset="2"/>
              <a:buChar char="§"/>
            </a:pPr>
            <a:r>
              <a:rPr lang="en-US" b="1" dirty="0"/>
              <a:t>Relay Building</a:t>
            </a:r>
            <a:r>
              <a:rPr lang="en-US" dirty="0"/>
              <a:t>: </a:t>
            </a:r>
            <a:r>
              <a:rPr lang="el-GR" dirty="0"/>
              <a:t>Σύγχρονοι χώροι εργασίας σχεδιασμένοι ώστε να καλύψουν τις επιθυμίες και ανάγκες μοντέρνων χρηστών </a:t>
            </a:r>
            <a:r>
              <a:rPr lang="en-US" dirty="0"/>
              <a:t> </a:t>
            </a:r>
            <a:endParaRPr lang="el-GR" dirty="0"/>
          </a:p>
          <a:p>
            <a:pPr>
              <a:buFont typeface="Wingdings" panose="05000000000000000000" pitchFamily="2" charset="2"/>
              <a:buChar char="§"/>
            </a:pPr>
            <a:r>
              <a:rPr lang="en-US" b="1" dirty="0"/>
              <a:t>Co-working spaces</a:t>
            </a:r>
            <a:r>
              <a:rPr lang="en-US" dirty="0"/>
              <a:t>:  </a:t>
            </a:r>
            <a:r>
              <a:rPr lang="el-GR" dirty="0"/>
              <a:t>Χώροι κοινής εργασίας </a:t>
            </a:r>
            <a:endParaRPr lang="en-US" dirty="0"/>
          </a:p>
          <a:p>
            <a:pPr>
              <a:buFont typeface="Wingdings" panose="05000000000000000000" pitchFamily="2" charset="2"/>
              <a:buChar char="§"/>
            </a:pPr>
            <a:r>
              <a:rPr lang="el-GR" dirty="0"/>
              <a:t>Κέντρα Ντιζάιν</a:t>
            </a:r>
            <a:r>
              <a:rPr lang="en-US" dirty="0"/>
              <a:t> (</a:t>
            </a:r>
            <a:r>
              <a:rPr lang="el-GR" dirty="0"/>
              <a:t>Σχεδιασμού, </a:t>
            </a:r>
            <a:r>
              <a:rPr lang="en-US" b="1" dirty="0"/>
              <a:t>Design Centre</a:t>
            </a:r>
            <a:r>
              <a:rPr lang="el-GR" dirty="0"/>
              <a:t>): κέντρα που προωθούν το βιομηχανικό </a:t>
            </a:r>
            <a:r>
              <a:rPr lang="en-US" dirty="0"/>
              <a:t>design </a:t>
            </a:r>
            <a:r>
              <a:rPr lang="el-GR" dirty="0"/>
              <a:t>για να επιτύχει μια επιχειρηματική ιδέα</a:t>
            </a:r>
          </a:p>
          <a:p>
            <a:pPr>
              <a:buFont typeface="Wingdings" panose="05000000000000000000" pitchFamily="2" charset="2"/>
              <a:buChar char="§"/>
            </a:pPr>
            <a:r>
              <a:rPr lang="el-GR" b="1" dirty="0"/>
              <a:t>Κέντρα τεχνικά ή </a:t>
            </a:r>
            <a:r>
              <a:rPr lang="en-US" b="1" dirty="0"/>
              <a:t>(</a:t>
            </a:r>
            <a:r>
              <a:rPr lang="el-GR" b="1" dirty="0"/>
              <a:t>παραγωγής) πρωτότυπου</a:t>
            </a:r>
            <a:r>
              <a:rPr lang="el-GR" dirty="0"/>
              <a:t>:</a:t>
            </a:r>
            <a:endParaRPr lang="el-GR" b="1" dirty="0"/>
          </a:p>
          <a:p>
            <a:pPr marL="0" indent="0">
              <a:buNone/>
            </a:pPr>
            <a:r>
              <a:rPr lang="el-GR" dirty="0"/>
              <a:t>(δείτε: </a:t>
            </a:r>
            <a:r>
              <a:rPr lang="en-US" dirty="0">
                <a:hlinkClick r:id="rId2"/>
              </a:rPr>
              <a:t>https://www.amrc.co.uk/facilities/design-and-prototyping-centre</a:t>
            </a:r>
            <a:r>
              <a:rPr lang="el-GR" dirty="0"/>
              <a:t>, </a:t>
            </a:r>
            <a:r>
              <a:rPr lang="en-US" dirty="0">
                <a:hlinkClick r:id="rId3"/>
              </a:rPr>
              <a:t>https://www.arrkeurope.com/services/prototyping/</a:t>
            </a:r>
            <a:r>
              <a:rPr lang="el-GR" dirty="0"/>
              <a:t> )</a:t>
            </a: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l-GR" dirty="0"/>
          </a:p>
          <a:p>
            <a:pPr>
              <a:buFont typeface="Wingdings" panose="05000000000000000000" pitchFamily="2" charset="2"/>
              <a:buChar char="§"/>
            </a:pPr>
            <a:endParaRPr lang="en-US" dirty="0"/>
          </a:p>
          <a:p>
            <a:pPr marL="0" indent="0">
              <a:buNone/>
            </a:pPr>
            <a:endParaRPr lang="el-GR" dirty="0"/>
          </a:p>
        </p:txBody>
      </p:sp>
      <p:sp>
        <p:nvSpPr>
          <p:cNvPr id="4" name="Θέση ημερομηνίας 3">
            <a:extLst>
              <a:ext uri="{FF2B5EF4-FFF2-40B4-BE49-F238E27FC236}">
                <a16:creationId xmlns:a16="http://schemas.microsoft.com/office/drawing/2014/main" id="{D9519AD0-2D52-4645-A85F-8A601F9A1F31}"/>
              </a:ext>
            </a:extLst>
          </p:cNvPr>
          <p:cNvSpPr>
            <a:spLocks noGrp="1"/>
          </p:cNvSpPr>
          <p:nvPr>
            <p:ph type="dt" sz="half" idx="10"/>
          </p:nvPr>
        </p:nvSpPr>
        <p:spPr/>
        <p:txBody>
          <a:bodyPr/>
          <a:lstStyle/>
          <a:p>
            <a:fld id="{C42911EA-27D6-429B-AEFD-19184BDAF678}"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23A613B0-F1C1-44D1-A439-F17C50519C6B}"/>
              </a:ext>
            </a:extLst>
          </p:cNvPr>
          <p:cNvSpPr>
            <a:spLocks noGrp="1"/>
          </p:cNvSpPr>
          <p:nvPr>
            <p:ph type="sldNum" sz="quarter" idx="12"/>
          </p:nvPr>
        </p:nvSpPr>
        <p:spPr/>
        <p:txBody>
          <a:bodyPr/>
          <a:lstStyle/>
          <a:p>
            <a:fld id="{57EC55EE-9EB8-44BE-9DB0-8978FBAFCE21}" type="slidenum">
              <a:rPr lang="el-GR" smtClean="0"/>
              <a:t>17</a:t>
            </a:fld>
            <a:endParaRPr lang="el-GR"/>
          </a:p>
        </p:txBody>
      </p:sp>
    </p:spTree>
    <p:extLst>
      <p:ext uri="{BB962C8B-B14F-4D97-AF65-F5344CB8AC3E}">
        <p14:creationId xmlns:p14="http://schemas.microsoft.com/office/powerpoint/2010/main" val="316278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E2AD0-92D2-41E0-A06D-578182D7DF6A}"/>
              </a:ext>
            </a:extLst>
          </p:cNvPr>
          <p:cNvSpPr>
            <a:spLocks noGrp="1"/>
          </p:cNvSpPr>
          <p:nvPr>
            <p:ph type="title"/>
          </p:nvPr>
        </p:nvSpPr>
        <p:spPr>
          <a:xfrm>
            <a:off x="399495" y="286603"/>
            <a:ext cx="11958222" cy="702303"/>
          </a:xfrm>
        </p:spPr>
        <p:txBody>
          <a:bodyPr>
            <a:normAutofit/>
          </a:bodyPr>
          <a:lstStyle/>
          <a:p>
            <a:r>
              <a:rPr lang="el-GR" sz="3200" b="1" dirty="0"/>
              <a:t>Θεσμοί στήριξης (και δικτύωσης) επιχειρήσεων</a:t>
            </a:r>
            <a:r>
              <a:rPr lang="en-US" sz="3200" b="1" dirty="0"/>
              <a:t> (</a:t>
            </a:r>
            <a:r>
              <a:rPr lang="el-GR" sz="3200" b="1" dirty="0"/>
              <a:t>συνέχεια)</a:t>
            </a:r>
            <a:endParaRPr lang="el-GR" sz="3200" dirty="0"/>
          </a:p>
        </p:txBody>
      </p:sp>
      <p:sp>
        <p:nvSpPr>
          <p:cNvPr id="3" name="Θέση περιεχομένου 2">
            <a:extLst>
              <a:ext uri="{FF2B5EF4-FFF2-40B4-BE49-F238E27FC236}">
                <a16:creationId xmlns:a16="http://schemas.microsoft.com/office/drawing/2014/main" id="{7D68722F-128C-41FB-BF77-825A68E5BDEE}"/>
              </a:ext>
            </a:extLst>
          </p:cNvPr>
          <p:cNvSpPr>
            <a:spLocks noGrp="1"/>
          </p:cNvSpPr>
          <p:nvPr>
            <p:ph idx="1"/>
          </p:nvPr>
        </p:nvSpPr>
        <p:spPr>
          <a:xfrm>
            <a:off x="1" y="1784412"/>
            <a:ext cx="12064752" cy="4341180"/>
          </a:xfrm>
        </p:spPr>
        <p:txBody>
          <a:bodyPr/>
          <a:lstStyle/>
          <a:p>
            <a:pPr>
              <a:buFont typeface="Wingdings" panose="05000000000000000000" pitchFamily="2" charset="2"/>
              <a:buChar char="§"/>
            </a:pPr>
            <a:r>
              <a:rPr lang="el-GR" dirty="0"/>
              <a:t>Επενδυτική ετοιμότητα (</a:t>
            </a:r>
            <a:r>
              <a:rPr lang="en-US" b="1" dirty="0"/>
              <a:t>Investment readiness</a:t>
            </a:r>
            <a:r>
              <a:rPr lang="en-US" dirty="0"/>
              <a:t>)</a:t>
            </a:r>
            <a:r>
              <a:rPr lang="el-GR" dirty="0"/>
              <a:t>:</a:t>
            </a:r>
            <a:r>
              <a:rPr lang="en-US" dirty="0"/>
              <a:t> </a:t>
            </a:r>
            <a:r>
              <a:rPr lang="el-GR" dirty="0"/>
              <a:t>αναζήτηση εξωτερικών ιδίων κεφαλαίων  (</a:t>
            </a:r>
            <a:r>
              <a:rPr lang="en-US" dirty="0"/>
              <a:t>equity finance) (</a:t>
            </a:r>
            <a:r>
              <a:rPr lang="en-US" dirty="0">
                <a:hlinkClick r:id="rId2"/>
              </a:rPr>
              <a:t>https://www.oecd.org/global-relations/45324336.pdf</a:t>
            </a:r>
            <a:r>
              <a:rPr lang="en-US" dirty="0"/>
              <a:t> ). </a:t>
            </a:r>
            <a:r>
              <a:rPr lang="el-GR" dirty="0"/>
              <a:t>Το πρόβλημα δεν βρίσκεται μόνο στην προσφορά επενδυτικών κεφαλαίων αλλά και από την πλευρά της ζήτησης. Οι επιχειρήσεις χρειάζεται να είναι έτοιμες να επενδύσουν</a:t>
            </a:r>
            <a:endParaRPr lang="en-US" dirty="0"/>
          </a:p>
          <a:p>
            <a:pPr>
              <a:buFont typeface="Wingdings" panose="05000000000000000000" pitchFamily="2" charset="2"/>
              <a:buChar char="§"/>
            </a:pPr>
            <a:r>
              <a:rPr lang="el-GR" dirty="0"/>
              <a:t>Θεσμοί για</a:t>
            </a:r>
            <a:r>
              <a:rPr lang="en-US" dirty="0"/>
              <a:t> </a:t>
            </a:r>
            <a:r>
              <a:rPr lang="el-GR" dirty="0"/>
              <a:t>την έρευνα αγοράς (</a:t>
            </a:r>
            <a:r>
              <a:rPr lang="en-US" b="1" dirty="0"/>
              <a:t>market intelligence</a:t>
            </a:r>
            <a:r>
              <a:rPr lang="en-US" dirty="0"/>
              <a:t>)</a:t>
            </a:r>
            <a:r>
              <a:rPr lang="el-GR" dirty="0"/>
              <a:t> και την ανάλυση της ανάδυσης νέων ευκαιριών στην αγορά, εθνική και διεθνή</a:t>
            </a:r>
          </a:p>
          <a:p>
            <a:pPr>
              <a:buFont typeface="Wingdings" panose="05000000000000000000" pitchFamily="2" charset="2"/>
              <a:buChar char="§"/>
            </a:pPr>
            <a:r>
              <a:rPr lang="el-GR" dirty="0"/>
              <a:t>Χώροι που μισθώνονται για έρευνα από επιχειρήσεις (</a:t>
            </a:r>
            <a:r>
              <a:rPr lang="en-US" b="1" dirty="0"/>
              <a:t>research lease</a:t>
            </a:r>
            <a:r>
              <a:rPr lang="en-US" dirty="0"/>
              <a:t>) (</a:t>
            </a:r>
            <a:r>
              <a:rPr lang="el-GR" dirty="0"/>
              <a:t>στις ΗΠΑ)</a:t>
            </a:r>
            <a:endParaRPr lang="en-US" dirty="0"/>
          </a:p>
          <a:p>
            <a:pPr marL="0" indent="0">
              <a:buNone/>
            </a:pPr>
            <a:endParaRPr lang="en-US" dirty="0"/>
          </a:p>
          <a:p>
            <a:pPr>
              <a:buFont typeface="Wingdings" panose="05000000000000000000" pitchFamily="2" charset="2"/>
              <a:buChar char="§"/>
            </a:pPr>
            <a:endParaRPr lang="el-GR" dirty="0"/>
          </a:p>
          <a:p>
            <a:endParaRPr lang="el-GR" dirty="0"/>
          </a:p>
        </p:txBody>
      </p:sp>
      <p:sp>
        <p:nvSpPr>
          <p:cNvPr id="4" name="Θέση ημερομηνίας 3">
            <a:extLst>
              <a:ext uri="{FF2B5EF4-FFF2-40B4-BE49-F238E27FC236}">
                <a16:creationId xmlns:a16="http://schemas.microsoft.com/office/drawing/2014/main" id="{68DE7017-7A27-4E98-AB7A-FA13620C2C1A}"/>
              </a:ext>
            </a:extLst>
          </p:cNvPr>
          <p:cNvSpPr>
            <a:spLocks noGrp="1"/>
          </p:cNvSpPr>
          <p:nvPr>
            <p:ph type="dt" sz="half" idx="10"/>
          </p:nvPr>
        </p:nvSpPr>
        <p:spPr/>
        <p:txBody>
          <a:bodyPr/>
          <a:lstStyle/>
          <a:p>
            <a:fld id="{E3FB2F51-AF91-4A54-BFD5-B5D45ECEA190}"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9A26E013-5B90-486C-8BA4-EDB90E4AF963}"/>
              </a:ext>
            </a:extLst>
          </p:cNvPr>
          <p:cNvSpPr>
            <a:spLocks noGrp="1"/>
          </p:cNvSpPr>
          <p:nvPr>
            <p:ph type="sldNum" sz="quarter" idx="12"/>
          </p:nvPr>
        </p:nvSpPr>
        <p:spPr/>
        <p:txBody>
          <a:bodyPr/>
          <a:lstStyle/>
          <a:p>
            <a:fld id="{57EC55EE-9EB8-44BE-9DB0-8978FBAFCE21}" type="slidenum">
              <a:rPr lang="el-GR" smtClean="0"/>
              <a:t>18</a:t>
            </a:fld>
            <a:endParaRPr lang="el-GR"/>
          </a:p>
        </p:txBody>
      </p:sp>
    </p:spTree>
    <p:extLst>
      <p:ext uri="{BB962C8B-B14F-4D97-AF65-F5344CB8AC3E}">
        <p14:creationId xmlns:p14="http://schemas.microsoft.com/office/powerpoint/2010/main" val="331678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FE8F3-7B14-44F3-9EAD-1E9747C3B041}"/>
              </a:ext>
            </a:extLst>
          </p:cNvPr>
          <p:cNvSpPr>
            <a:spLocks noGrp="1"/>
          </p:cNvSpPr>
          <p:nvPr>
            <p:ph type="title"/>
          </p:nvPr>
        </p:nvSpPr>
        <p:spPr>
          <a:xfrm>
            <a:off x="727969" y="286604"/>
            <a:ext cx="10427711" cy="1417910"/>
          </a:xfrm>
        </p:spPr>
        <p:txBody>
          <a:bodyPr>
            <a:normAutofit/>
          </a:bodyPr>
          <a:lstStyle/>
          <a:p>
            <a:r>
              <a:rPr lang="el-GR" sz="4000" b="1" dirty="0"/>
              <a:t>Υπηρεσίες υποστήριξης και εμπορευματοποίησης </a:t>
            </a:r>
            <a:br>
              <a:rPr lang="el-GR" dirty="0"/>
            </a:br>
            <a:endParaRPr lang="el-GR" dirty="0"/>
          </a:p>
        </p:txBody>
      </p:sp>
      <p:sp>
        <p:nvSpPr>
          <p:cNvPr id="3" name="Θέση περιεχομένου 2">
            <a:extLst>
              <a:ext uri="{FF2B5EF4-FFF2-40B4-BE49-F238E27FC236}">
                <a16:creationId xmlns:a16="http://schemas.microsoft.com/office/drawing/2014/main" id="{54595E48-3FF1-420A-A75B-E4B629C06043}"/>
              </a:ext>
            </a:extLst>
          </p:cNvPr>
          <p:cNvSpPr>
            <a:spLocks noGrp="1"/>
          </p:cNvSpPr>
          <p:nvPr>
            <p:ph idx="1"/>
          </p:nvPr>
        </p:nvSpPr>
        <p:spPr>
          <a:xfrm>
            <a:off x="319596" y="1784412"/>
            <a:ext cx="11461071" cy="4084682"/>
          </a:xfrm>
        </p:spPr>
        <p:txBody>
          <a:bodyPr>
            <a:normAutofit lnSpcReduction="10000"/>
          </a:bodyPr>
          <a:lstStyle/>
          <a:p>
            <a:pPr>
              <a:buFont typeface="Wingdings" panose="05000000000000000000" pitchFamily="2" charset="2"/>
              <a:buChar char="§"/>
            </a:pPr>
            <a:r>
              <a:rPr lang="el-GR" dirty="0"/>
              <a:t>Κέντρα επίδειξης (</a:t>
            </a:r>
            <a:r>
              <a:rPr lang="en-US" b="1" dirty="0"/>
              <a:t>Demonstration </a:t>
            </a:r>
            <a:r>
              <a:rPr lang="en-US" b="1" dirty="0" err="1"/>
              <a:t>centres</a:t>
            </a:r>
            <a:r>
              <a:rPr lang="en-US" dirty="0"/>
              <a:t>) </a:t>
            </a:r>
            <a:endParaRPr lang="el-GR" dirty="0"/>
          </a:p>
          <a:p>
            <a:pPr>
              <a:buFont typeface="Wingdings" panose="05000000000000000000" pitchFamily="2" charset="2"/>
              <a:buChar char="§"/>
            </a:pPr>
            <a:r>
              <a:rPr lang="el-GR" dirty="0"/>
              <a:t>Επίδειξη μεγάλης κλίμακας (</a:t>
            </a:r>
            <a:r>
              <a:rPr lang="en-US" b="1" dirty="0"/>
              <a:t>Large-scale demonstration</a:t>
            </a:r>
            <a:r>
              <a:rPr lang="el-GR" dirty="0"/>
              <a:t>),</a:t>
            </a:r>
            <a:r>
              <a:rPr lang="en-US" dirty="0"/>
              <a:t> large-scale demonstrator approach</a:t>
            </a:r>
            <a:r>
              <a:rPr lang="el-GR" dirty="0"/>
              <a:t>/προσέγγιση</a:t>
            </a:r>
            <a:r>
              <a:rPr lang="en-US" dirty="0"/>
              <a:t>)</a:t>
            </a:r>
            <a:endParaRPr lang="el-GR" dirty="0"/>
          </a:p>
          <a:p>
            <a:pPr>
              <a:buFont typeface="Wingdings" panose="05000000000000000000" pitchFamily="2" charset="2"/>
              <a:buChar char="§"/>
            </a:pPr>
            <a:r>
              <a:rPr lang="el-GR" b="1" dirty="0"/>
              <a:t>Εκθέσεις</a:t>
            </a:r>
            <a:r>
              <a:rPr lang="el-GR" dirty="0"/>
              <a:t> (</a:t>
            </a:r>
            <a:r>
              <a:rPr lang="en-US" dirty="0"/>
              <a:t>EXPO, </a:t>
            </a:r>
            <a:r>
              <a:rPr lang="en-US" dirty="0" err="1"/>
              <a:t>Agrotica</a:t>
            </a:r>
            <a:r>
              <a:rPr lang="en-US" dirty="0"/>
              <a:t>, </a:t>
            </a:r>
            <a:r>
              <a:rPr lang="el-GR" dirty="0"/>
              <a:t>εκτός των μεγάλων πόλεων)</a:t>
            </a:r>
            <a:endParaRPr lang="en-US" b="1" dirty="0"/>
          </a:p>
          <a:p>
            <a:pPr>
              <a:buFont typeface="Wingdings" panose="05000000000000000000" pitchFamily="2" charset="2"/>
              <a:buChar char="§"/>
            </a:pPr>
            <a:r>
              <a:rPr lang="el-GR" dirty="0"/>
              <a:t>Δημόσια συμβάσεις πριν το εμπόριο</a:t>
            </a:r>
            <a:r>
              <a:rPr lang="el-GR" b="1" dirty="0"/>
              <a:t> (</a:t>
            </a:r>
            <a:r>
              <a:rPr lang="en-US" b="1" dirty="0"/>
              <a:t>Pre-commercial public procurement</a:t>
            </a:r>
            <a:r>
              <a:rPr lang="el-GR" b="1" dirty="0"/>
              <a:t>): </a:t>
            </a:r>
            <a:r>
              <a:rPr lang="el-GR" dirty="0"/>
              <a:t>εργαλείο για προώθηση καινοτομίας</a:t>
            </a:r>
            <a:r>
              <a:rPr lang="el-GR" b="1" dirty="0"/>
              <a:t> </a:t>
            </a:r>
          </a:p>
          <a:p>
            <a:pPr>
              <a:buFont typeface="Wingdings" panose="05000000000000000000" pitchFamily="2" charset="2"/>
              <a:buChar char="§"/>
            </a:pPr>
            <a:r>
              <a:rPr lang="el-GR" dirty="0"/>
              <a:t>Συναντήσεις με αγοραστές (</a:t>
            </a:r>
            <a:r>
              <a:rPr lang="en-US" dirty="0"/>
              <a:t>“</a:t>
            </a:r>
            <a:r>
              <a:rPr lang="en-US" b="1" dirty="0"/>
              <a:t>meet-the-buyer-fairs</a:t>
            </a:r>
            <a:r>
              <a:rPr lang="en-US" dirty="0"/>
              <a:t>”)</a:t>
            </a:r>
            <a:endParaRPr lang="el-GR" dirty="0"/>
          </a:p>
          <a:p>
            <a:pPr>
              <a:buFont typeface="Wingdings" panose="05000000000000000000" pitchFamily="2" charset="2"/>
              <a:buChar char="§"/>
            </a:pPr>
            <a:r>
              <a:rPr lang="el-GR" dirty="0"/>
              <a:t>Υπηρεσίες «ομαλής προσγείωσης» (</a:t>
            </a:r>
            <a:r>
              <a:rPr lang="en-US" dirty="0"/>
              <a:t>soft landing)</a:t>
            </a:r>
            <a:r>
              <a:rPr lang="el-GR" dirty="0"/>
              <a:t>: εξασφαλίζεται η ομαλή προσγείωση από την παραγωγή του προϊόντος στη διάθεση του στην αγορά. Συχνά τις κατασκευές (όπου ο σχεδιασμός και η κατασκευή δεν εξασφαλίζουν αυτόματα αγοραστές και χρήστες των ακινήτων)</a:t>
            </a:r>
            <a:endParaRPr lang="en-US" dirty="0"/>
          </a:p>
          <a:p>
            <a:pPr>
              <a:buFont typeface="Wingdings" panose="05000000000000000000" pitchFamily="2" charset="2"/>
              <a:buChar char="§"/>
            </a:pPr>
            <a:r>
              <a:rPr lang="el-GR" dirty="0"/>
              <a:t>Δια-γονιμοποίηση μεταξύ κλάδων (η μείξη υπηρεσιών μεταξύ κλάδων) (π.χ. αεροναυτιλία με κινητή τηλεφωνία, με σκοπό και την προώθηση της εμπειρίας του χρήστη)</a:t>
            </a:r>
          </a:p>
          <a:p>
            <a:pPr marL="0" indent="0">
              <a:buNone/>
            </a:pPr>
            <a:endParaRPr lang="el-GR" b="1" dirty="0"/>
          </a:p>
          <a:p>
            <a:endParaRPr lang="el-GR" dirty="0"/>
          </a:p>
        </p:txBody>
      </p:sp>
      <p:sp>
        <p:nvSpPr>
          <p:cNvPr id="4" name="Θέση ημερομηνίας 3">
            <a:extLst>
              <a:ext uri="{FF2B5EF4-FFF2-40B4-BE49-F238E27FC236}">
                <a16:creationId xmlns:a16="http://schemas.microsoft.com/office/drawing/2014/main" id="{E9AC3CC8-82DA-4278-B024-91054956B352}"/>
              </a:ext>
            </a:extLst>
          </p:cNvPr>
          <p:cNvSpPr>
            <a:spLocks noGrp="1"/>
          </p:cNvSpPr>
          <p:nvPr>
            <p:ph type="dt" sz="half" idx="10"/>
          </p:nvPr>
        </p:nvSpPr>
        <p:spPr/>
        <p:txBody>
          <a:bodyPr/>
          <a:lstStyle/>
          <a:p>
            <a:fld id="{4C6E8755-29A7-40B1-9473-32DA98C03771}"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81B6FF6C-AC5B-4300-8FB9-6A2A2702ECFB}"/>
              </a:ext>
            </a:extLst>
          </p:cNvPr>
          <p:cNvSpPr>
            <a:spLocks noGrp="1"/>
          </p:cNvSpPr>
          <p:nvPr>
            <p:ph type="sldNum" sz="quarter" idx="12"/>
          </p:nvPr>
        </p:nvSpPr>
        <p:spPr/>
        <p:txBody>
          <a:bodyPr/>
          <a:lstStyle/>
          <a:p>
            <a:fld id="{57EC55EE-9EB8-44BE-9DB0-8978FBAFCE21}" type="slidenum">
              <a:rPr lang="el-GR" smtClean="0"/>
              <a:t>19</a:t>
            </a:fld>
            <a:endParaRPr lang="el-GR"/>
          </a:p>
        </p:txBody>
      </p:sp>
    </p:spTree>
    <p:extLst>
      <p:ext uri="{BB962C8B-B14F-4D97-AF65-F5344CB8AC3E}">
        <p14:creationId xmlns:p14="http://schemas.microsoft.com/office/powerpoint/2010/main" val="85703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FBB253-A8B8-4465-AE91-57D069A14B97}"/>
              </a:ext>
            </a:extLst>
          </p:cNvPr>
          <p:cNvSpPr>
            <a:spLocks noGrp="1"/>
          </p:cNvSpPr>
          <p:nvPr>
            <p:ph type="title"/>
          </p:nvPr>
        </p:nvSpPr>
        <p:spPr>
          <a:xfrm>
            <a:off x="1097280" y="286603"/>
            <a:ext cx="10058400" cy="778717"/>
          </a:xfrm>
        </p:spPr>
        <p:txBody>
          <a:bodyPr>
            <a:normAutofit/>
          </a:bodyPr>
          <a:lstStyle/>
          <a:p>
            <a:r>
              <a:rPr lang="el-GR" sz="3600" b="1" dirty="0"/>
              <a:t>Σκοποί της διάλεξης</a:t>
            </a:r>
          </a:p>
        </p:txBody>
      </p:sp>
      <p:sp>
        <p:nvSpPr>
          <p:cNvPr id="3" name="Θέση περιεχομένου 2">
            <a:extLst>
              <a:ext uri="{FF2B5EF4-FFF2-40B4-BE49-F238E27FC236}">
                <a16:creationId xmlns:a16="http://schemas.microsoft.com/office/drawing/2014/main" id="{7CD0F96C-6299-4786-96F9-01D9A54AB27D}"/>
              </a:ext>
            </a:extLst>
          </p:cNvPr>
          <p:cNvSpPr>
            <a:spLocks noGrp="1"/>
          </p:cNvSpPr>
          <p:nvPr>
            <p:ph idx="1"/>
          </p:nvPr>
        </p:nvSpPr>
        <p:spPr>
          <a:xfrm>
            <a:off x="204187" y="1828800"/>
            <a:ext cx="11887200" cy="4040294"/>
          </a:xfrm>
        </p:spPr>
        <p:txBody>
          <a:bodyPr/>
          <a:lstStyle/>
          <a:p>
            <a:pPr>
              <a:buFont typeface="Arial" panose="020B0604020202020204" pitchFamily="34" charset="0"/>
              <a:buChar char="•"/>
            </a:pPr>
            <a:endParaRPr lang="el-GR" dirty="0">
              <a:solidFill>
                <a:schemeClr val="tx1"/>
              </a:solidFill>
            </a:endParaRPr>
          </a:p>
          <a:p>
            <a:pPr>
              <a:buFont typeface="Arial" panose="020B0604020202020204" pitchFamily="34" charset="0"/>
              <a:buChar char="•"/>
            </a:pPr>
            <a:r>
              <a:rPr lang="el-GR" dirty="0">
                <a:solidFill>
                  <a:schemeClr val="tx1"/>
                </a:solidFill>
              </a:rPr>
              <a:t>Η κατανόηση της σύνδεσης της ανάπτυξης μιας οικονομίας με την ανάπτυξη των επιχειρήσεών της</a:t>
            </a:r>
          </a:p>
          <a:p>
            <a:pPr>
              <a:buFont typeface="Arial" panose="020B0604020202020204" pitchFamily="34" charset="0"/>
              <a:buChar char="•"/>
            </a:pPr>
            <a:r>
              <a:rPr lang="el-GR" dirty="0">
                <a:solidFill>
                  <a:schemeClr val="tx1"/>
                </a:solidFill>
              </a:rPr>
              <a:t>Η προβολή της σημασίας των πολιτικών για την επιχειρηματικότητα και μικρομεσαίες επιχειρήσεις</a:t>
            </a:r>
          </a:p>
          <a:p>
            <a:pPr>
              <a:buFont typeface="Arial" panose="020B0604020202020204" pitchFamily="34" charset="0"/>
              <a:buChar char="•"/>
            </a:pPr>
            <a:r>
              <a:rPr lang="el-GR" dirty="0">
                <a:solidFill>
                  <a:schemeClr val="tx1"/>
                </a:solidFill>
              </a:rPr>
              <a:t>Η εξοικείωση με και κατανόηση των σύγχρονων αναπτυξιακών θεσμών και εργαλείων </a:t>
            </a:r>
          </a:p>
          <a:p>
            <a:pPr>
              <a:buFont typeface="Arial" panose="020B0604020202020204" pitchFamily="34" charset="0"/>
              <a:buChar char="•"/>
            </a:pPr>
            <a:r>
              <a:rPr lang="el-GR" dirty="0">
                <a:solidFill>
                  <a:schemeClr val="tx1"/>
                </a:solidFill>
              </a:rPr>
              <a:t>Η εξοικείωση με και κατανόηση του Αναπτυξιακού Νόμου διαχρονικά (1981-2020), ως τον κύριο νόμο που προωθεί την ανάπτυξη των επιχειρήσεων και την εθνική και περιφερειακή ανάπτυξη και συνοχή</a:t>
            </a:r>
          </a:p>
          <a:p>
            <a:endParaRPr lang="el-GR" dirty="0"/>
          </a:p>
        </p:txBody>
      </p:sp>
      <p:sp>
        <p:nvSpPr>
          <p:cNvPr id="4" name="Θέση ημερομηνίας 3">
            <a:extLst>
              <a:ext uri="{FF2B5EF4-FFF2-40B4-BE49-F238E27FC236}">
                <a16:creationId xmlns:a16="http://schemas.microsoft.com/office/drawing/2014/main" id="{C55083B9-23A7-4582-A288-AC67ADBDBBC3}"/>
              </a:ext>
            </a:extLst>
          </p:cNvPr>
          <p:cNvSpPr>
            <a:spLocks noGrp="1"/>
          </p:cNvSpPr>
          <p:nvPr>
            <p:ph type="dt" sz="half" idx="10"/>
          </p:nvPr>
        </p:nvSpPr>
        <p:spPr/>
        <p:txBody>
          <a:bodyPr/>
          <a:lstStyle/>
          <a:p>
            <a:fld id="{E427904C-E9EF-4F51-9BDE-81A2D81B0FBC}"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DD50592C-86D7-46D2-9A32-D62DE429C5DE}"/>
              </a:ext>
            </a:extLst>
          </p:cNvPr>
          <p:cNvSpPr>
            <a:spLocks noGrp="1"/>
          </p:cNvSpPr>
          <p:nvPr>
            <p:ph type="sldNum" sz="quarter" idx="12"/>
          </p:nvPr>
        </p:nvSpPr>
        <p:spPr/>
        <p:txBody>
          <a:bodyPr/>
          <a:lstStyle/>
          <a:p>
            <a:fld id="{57EC55EE-9EB8-44BE-9DB0-8978FBAFCE21}" type="slidenum">
              <a:rPr lang="el-GR" smtClean="0"/>
              <a:t>2</a:t>
            </a:fld>
            <a:endParaRPr lang="el-GR"/>
          </a:p>
        </p:txBody>
      </p:sp>
    </p:spTree>
    <p:extLst>
      <p:ext uri="{BB962C8B-B14F-4D97-AF65-F5344CB8AC3E}">
        <p14:creationId xmlns:p14="http://schemas.microsoft.com/office/powerpoint/2010/main" val="78622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9BC26-6575-46B7-9214-28F75364E16C}"/>
              </a:ext>
            </a:extLst>
          </p:cNvPr>
          <p:cNvSpPr>
            <a:spLocks noGrp="1"/>
          </p:cNvSpPr>
          <p:nvPr>
            <p:ph type="title"/>
          </p:nvPr>
        </p:nvSpPr>
        <p:spPr>
          <a:xfrm>
            <a:off x="1097280" y="286603"/>
            <a:ext cx="10058400" cy="831983"/>
          </a:xfrm>
        </p:spPr>
        <p:txBody>
          <a:bodyPr/>
          <a:lstStyle/>
          <a:p>
            <a:endParaRPr lang="el-GR" dirty="0"/>
          </a:p>
        </p:txBody>
      </p:sp>
      <p:sp>
        <p:nvSpPr>
          <p:cNvPr id="3" name="Θέση περιεχομένου 2">
            <a:extLst>
              <a:ext uri="{FF2B5EF4-FFF2-40B4-BE49-F238E27FC236}">
                <a16:creationId xmlns:a16="http://schemas.microsoft.com/office/drawing/2014/main" id="{76C843B0-58D9-4CDD-8C38-78C8991ABB1A}"/>
              </a:ext>
            </a:extLst>
          </p:cNvPr>
          <p:cNvSpPr>
            <a:spLocks noGrp="1"/>
          </p:cNvSpPr>
          <p:nvPr>
            <p:ph idx="1"/>
          </p:nvPr>
        </p:nvSpPr>
        <p:spPr>
          <a:xfrm>
            <a:off x="284086" y="1312375"/>
            <a:ext cx="11487705" cy="4006870"/>
          </a:xfrm>
        </p:spPr>
        <p:txBody>
          <a:bodyPr/>
          <a:lstStyle/>
          <a:p>
            <a:pPr>
              <a:buFont typeface="Wingdings" panose="05000000000000000000" pitchFamily="2" charset="2"/>
              <a:buChar char="§"/>
            </a:pPr>
            <a:r>
              <a:rPr lang="el-GR" dirty="0"/>
              <a:t>Κέντρα για τις Βασικές Τεχνολογίες Γενικής Εφαρμογής (</a:t>
            </a:r>
            <a:r>
              <a:rPr lang="en-US" dirty="0"/>
              <a:t>Key Enabling Technologies) </a:t>
            </a:r>
            <a:endParaRPr lang="el-GR" dirty="0"/>
          </a:p>
          <a:p>
            <a:pPr marL="0" indent="0">
              <a:buNone/>
            </a:pPr>
            <a:r>
              <a:rPr lang="el-GR" dirty="0"/>
              <a:t>Μικροηλεκτρονική, </a:t>
            </a:r>
            <a:r>
              <a:rPr lang="el-GR" dirty="0" err="1"/>
              <a:t>νανοηλεκτρονική</a:t>
            </a:r>
            <a:r>
              <a:rPr lang="el-GR" dirty="0"/>
              <a:t>, </a:t>
            </a:r>
            <a:r>
              <a:rPr lang="el-GR" dirty="0" err="1"/>
              <a:t>φωτονική</a:t>
            </a:r>
            <a:r>
              <a:rPr lang="el-GR" dirty="0"/>
              <a:t>, προηγμένα υλικά, </a:t>
            </a:r>
            <a:r>
              <a:rPr lang="el-GR" dirty="0" err="1"/>
              <a:t>νανοτεχνολογία</a:t>
            </a:r>
            <a:r>
              <a:rPr lang="el-GR" dirty="0"/>
              <a:t>, βιοτεχνολογία, συστήματα προηγμένης μεταποίησης </a:t>
            </a:r>
            <a:r>
              <a:rPr lang="en-US" dirty="0"/>
              <a:t>(</a:t>
            </a:r>
            <a:r>
              <a:rPr lang="el-GR" dirty="0"/>
              <a:t>χρησιμοποιούνται σε κινητά, ηλεκτρικά οχήματα, </a:t>
            </a:r>
            <a:r>
              <a:rPr lang="en-US" dirty="0"/>
              <a:t>3D </a:t>
            </a:r>
            <a:r>
              <a:rPr lang="el-GR" dirty="0"/>
              <a:t>εκτυπωτές, </a:t>
            </a:r>
            <a:r>
              <a:rPr lang="el-GR" dirty="0" err="1"/>
              <a:t>βιοπλαστικά</a:t>
            </a:r>
            <a:r>
              <a:rPr lang="el-GR" dirty="0"/>
              <a:t>, συνδεδεμένες μηχανές κ.α.). </a:t>
            </a:r>
          </a:p>
          <a:p>
            <a:pPr marL="0" indent="0">
              <a:buNone/>
            </a:pPr>
            <a:r>
              <a:rPr lang="el-GR" dirty="0"/>
              <a:t>Η σημασία των ΚΕΤ είναι μεγάλη στην ανάπτυξη της καινοτομίας και το βιομηχανικό εκσυγχρονισμό. Στην έκθεση του Παρατηρητηρίου για τα </a:t>
            </a:r>
            <a:r>
              <a:rPr lang="en-US" dirty="0"/>
              <a:t>KET (2</a:t>
            </a:r>
            <a:r>
              <a:rPr lang="en-US" baseline="30000" dirty="0"/>
              <a:t>nd</a:t>
            </a:r>
            <a:r>
              <a:rPr lang="en-US" dirty="0"/>
              <a:t> report, </a:t>
            </a:r>
            <a:r>
              <a:rPr lang="el-GR" dirty="0"/>
              <a:t>Δεκέμβριος, 2015) αναφέρεται ότι: </a:t>
            </a:r>
          </a:p>
          <a:p>
            <a:endParaRPr lang="el-GR" dirty="0"/>
          </a:p>
        </p:txBody>
      </p:sp>
      <p:pic>
        <p:nvPicPr>
          <p:cNvPr id="5" name="Εικόνα 4">
            <a:extLst>
              <a:ext uri="{FF2B5EF4-FFF2-40B4-BE49-F238E27FC236}">
                <a16:creationId xmlns:a16="http://schemas.microsoft.com/office/drawing/2014/main" id="{84024176-3925-47A4-8C7E-D89F01065E3C}"/>
              </a:ext>
            </a:extLst>
          </p:cNvPr>
          <p:cNvPicPr>
            <a:picLocks noChangeAspect="1"/>
          </p:cNvPicPr>
          <p:nvPr/>
        </p:nvPicPr>
        <p:blipFill>
          <a:blip r:embed="rId2"/>
          <a:stretch>
            <a:fillRect/>
          </a:stretch>
        </p:blipFill>
        <p:spPr>
          <a:xfrm>
            <a:off x="5394915" y="3857414"/>
            <a:ext cx="6619875" cy="2324100"/>
          </a:xfrm>
          <a:prstGeom prst="rect">
            <a:avLst/>
          </a:prstGeom>
        </p:spPr>
      </p:pic>
      <p:pic>
        <p:nvPicPr>
          <p:cNvPr id="9" name="Εικόνα 8">
            <a:extLst>
              <a:ext uri="{FF2B5EF4-FFF2-40B4-BE49-F238E27FC236}">
                <a16:creationId xmlns:a16="http://schemas.microsoft.com/office/drawing/2014/main" id="{BF842F7E-BC57-4D48-B1F1-2BC523724237}"/>
              </a:ext>
            </a:extLst>
          </p:cNvPr>
          <p:cNvPicPr>
            <a:picLocks noChangeAspect="1"/>
          </p:cNvPicPr>
          <p:nvPr/>
        </p:nvPicPr>
        <p:blipFill>
          <a:blip r:embed="rId3"/>
          <a:stretch>
            <a:fillRect/>
          </a:stretch>
        </p:blipFill>
        <p:spPr>
          <a:xfrm>
            <a:off x="707005" y="3542190"/>
            <a:ext cx="4687910" cy="2531487"/>
          </a:xfrm>
          <a:prstGeom prst="rect">
            <a:avLst/>
          </a:prstGeom>
        </p:spPr>
      </p:pic>
      <p:sp>
        <p:nvSpPr>
          <p:cNvPr id="10" name="Θέση ημερομηνίας 9">
            <a:extLst>
              <a:ext uri="{FF2B5EF4-FFF2-40B4-BE49-F238E27FC236}">
                <a16:creationId xmlns:a16="http://schemas.microsoft.com/office/drawing/2014/main" id="{C687B2F4-80ED-471E-AE51-F3281F56278D}"/>
              </a:ext>
            </a:extLst>
          </p:cNvPr>
          <p:cNvSpPr>
            <a:spLocks noGrp="1"/>
          </p:cNvSpPr>
          <p:nvPr>
            <p:ph type="dt" sz="half" idx="10"/>
          </p:nvPr>
        </p:nvSpPr>
        <p:spPr/>
        <p:txBody>
          <a:bodyPr/>
          <a:lstStyle/>
          <a:p>
            <a:fld id="{A2E7FBE2-84C8-455D-8F96-E3501151924E}" type="datetime1">
              <a:rPr lang="el-GR" smtClean="0"/>
              <a:t>17/5/2022</a:t>
            </a:fld>
            <a:endParaRPr lang="el-GR"/>
          </a:p>
        </p:txBody>
      </p:sp>
      <p:sp>
        <p:nvSpPr>
          <p:cNvPr id="11" name="Θέση αριθμού διαφάνειας 10">
            <a:extLst>
              <a:ext uri="{FF2B5EF4-FFF2-40B4-BE49-F238E27FC236}">
                <a16:creationId xmlns:a16="http://schemas.microsoft.com/office/drawing/2014/main" id="{7D21F7E4-2250-4F45-8FD0-05C149E85282}"/>
              </a:ext>
            </a:extLst>
          </p:cNvPr>
          <p:cNvSpPr>
            <a:spLocks noGrp="1"/>
          </p:cNvSpPr>
          <p:nvPr>
            <p:ph type="sldNum" sz="quarter" idx="12"/>
          </p:nvPr>
        </p:nvSpPr>
        <p:spPr/>
        <p:txBody>
          <a:bodyPr/>
          <a:lstStyle/>
          <a:p>
            <a:fld id="{57EC55EE-9EB8-44BE-9DB0-8978FBAFCE21}" type="slidenum">
              <a:rPr lang="el-GR" smtClean="0"/>
              <a:t>20</a:t>
            </a:fld>
            <a:endParaRPr lang="el-GR"/>
          </a:p>
        </p:txBody>
      </p:sp>
    </p:spTree>
    <p:extLst>
      <p:ext uri="{BB962C8B-B14F-4D97-AF65-F5344CB8AC3E}">
        <p14:creationId xmlns:p14="http://schemas.microsoft.com/office/powerpoint/2010/main" val="335704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008F0-53E8-45A3-B0C4-4EFD1293EAAC}"/>
              </a:ext>
            </a:extLst>
          </p:cNvPr>
          <p:cNvSpPr>
            <a:spLocks noGrp="1"/>
          </p:cNvSpPr>
          <p:nvPr>
            <p:ph type="title"/>
          </p:nvPr>
        </p:nvSpPr>
        <p:spPr>
          <a:xfrm>
            <a:off x="310718" y="286603"/>
            <a:ext cx="11514338" cy="702303"/>
          </a:xfrm>
        </p:spPr>
        <p:txBody>
          <a:bodyPr>
            <a:normAutofit fontScale="90000"/>
          </a:bodyPr>
          <a:lstStyle/>
          <a:p>
            <a:r>
              <a:rPr lang="el-GR" b="1" dirty="0"/>
              <a:t>Εργαλεία και θεσμοί στήριξης επιχειρήσεων</a:t>
            </a:r>
          </a:p>
        </p:txBody>
      </p:sp>
      <p:sp>
        <p:nvSpPr>
          <p:cNvPr id="3" name="Θέση περιεχομένου 2">
            <a:extLst>
              <a:ext uri="{FF2B5EF4-FFF2-40B4-BE49-F238E27FC236}">
                <a16:creationId xmlns:a16="http://schemas.microsoft.com/office/drawing/2014/main" id="{A93E3F4F-A04D-42F9-A087-0757C1456059}"/>
              </a:ext>
            </a:extLst>
          </p:cNvPr>
          <p:cNvSpPr>
            <a:spLocks noGrp="1"/>
          </p:cNvSpPr>
          <p:nvPr>
            <p:ph idx="1"/>
          </p:nvPr>
        </p:nvSpPr>
        <p:spPr>
          <a:xfrm>
            <a:off x="150920" y="1899820"/>
            <a:ext cx="11913833" cy="4296793"/>
          </a:xfrm>
        </p:spPr>
        <p:txBody>
          <a:bodyPr>
            <a:normAutofit lnSpcReduction="10000"/>
          </a:bodyPr>
          <a:lstStyle/>
          <a:p>
            <a:pPr marL="0" indent="0">
              <a:buNone/>
            </a:pPr>
            <a:r>
              <a:rPr lang="el-GR" dirty="0"/>
              <a:t>Οι θεσμοί διαφέρουν από τα εργαλεία. Σε πολλές περιστάσεις ή/και επιστημονικές συζητήσεις ταυτίζονται</a:t>
            </a:r>
          </a:p>
          <a:p>
            <a:pPr marL="0" indent="0">
              <a:buNone/>
            </a:pPr>
            <a:r>
              <a:rPr lang="el-GR" dirty="0"/>
              <a:t>Τα εργαλεία μπορεί να είναι:</a:t>
            </a:r>
          </a:p>
          <a:p>
            <a:pPr>
              <a:buFont typeface="Arial" panose="020B0604020202020204" pitchFamily="34" charset="0"/>
              <a:buChar char="•"/>
            </a:pPr>
            <a:r>
              <a:rPr lang="el-GR" dirty="0"/>
              <a:t>Προγράμματα τεχνολογίας, καινοτομίας και έρευνας</a:t>
            </a:r>
          </a:p>
          <a:p>
            <a:pPr>
              <a:buFont typeface="Arial" panose="020B0604020202020204" pitchFamily="34" charset="0"/>
              <a:buChar char="•"/>
            </a:pPr>
            <a:r>
              <a:rPr lang="el-GR" dirty="0"/>
              <a:t>Ενισχύσεις, δάνεια, επιδότηση επιτοκίου, </a:t>
            </a:r>
            <a:r>
              <a:rPr lang="el-GR" dirty="0" err="1"/>
              <a:t>φοροελαφρύνσεις</a:t>
            </a:r>
            <a:r>
              <a:rPr lang="el-GR" dirty="0"/>
              <a:t> (όπως με τον αναπτυξιακό νόμο)</a:t>
            </a:r>
          </a:p>
          <a:p>
            <a:pPr>
              <a:buFont typeface="Arial" panose="020B0604020202020204" pitchFamily="34" charset="0"/>
              <a:buChar char="•"/>
            </a:pPr>
            <a:r>
              <a:rPr lang="el-GR" dirty="0"/>
              <a:t>Πρόσβαση σε κεφάλαια σποράς (</a:t>
            </a:r>
            <a:r>
              <a:rPr lang="en-US" dirty="0"/>
              <a:t>seed capital) </a:t>
            </a:r>
            <a:r>
              <a:rPr lang="el-GR" dirty="0"/>
              <a:t>ή επιχειρηματικού κινδύνου (ΚΕΥΚ/</a:t>
            </a:r>
            <a:r>
              <a:rPr lang="en-US" dirty="0"/>
              <a:t>Venture Capitals</a:t>
            </a:r>
            <a:r>
              <a:rPr lang="el-GR" dirty="0"/>
              <a:t>)</a:t>
            </a:r>
          </a:p>
          <a:p>
            <a:pPr marL="0" indent="0">
              <a:buNone/>
            </a:pPr>
            <a:r>
              <a:rPr lang="el-GR" dirty="0"/>
              <a:t>	</a:t>
            </a:r>
            <a:r>
              <a:rPr lang="en-US" dirty="0"/>
              <a:t>(</a:t>
            </a:r>
            <a:r>
              <a:rPr lang="el-GR" dirty="0"/>
              <a:t>ουσιαστικά πρόκειται για εργαλείο και όχι για θεσμό. Ωστόσο θεωρούνται και θεσμοί)</a:t>
            </a:r>
            <a:endParaRPr lang="en-US" dirty="0"/>
          </a:p>
          <a:p>
            <a:pPr>
              <a:buFont typeface="Arial" panose="020B0604020202020204" pitchFamily="34" charset="0"/>
              <a:buChar char="•"/>
            </a:pPr>
            <a:r>
              <a:rPr lang="el-GR" dirty="0"/>
              <a:t>Εργαλεία διαχείρισης ρίσκου και κινδύνου</a:t>
            </a:r>
          </a:p>
          <a:p>
            <a:pPr>
              <a:buFont typeface="Arial" panose="020B0604020202020204" pitchFamily="34" charset="0"/>
              <a:buChar char="•"/>
            </a:pPr>
            <a:r>
              <a:rPr lang="el-GR" dirty="0"/>
              <a:t>Δημόσιες προμήθειες</a:t>
            </a:r>
          </a:p>
          <a:p>
            <a:pPr>
              <a:buFont typeface="Arial" panose="020B0604020202020204" pitchFamily="34" charset="0"/>
              <a:buChar char="•"/>
            </a:pPr>
            <a:r>
              <a:rPr lang="el-GR" dirty="0"/>
              <a:t>Κεφάλαια Επιχειρηματικών Αγγέλων (</a:t>
            </a:r>
            <a:r>
              <a:rPr lang="en-US" dirty="0"/>
              <a:t>Business Angels</a:t>
            </a:r>
            <a:r>
              <a:rPr lang="el-GR" dirty="0"/>
              <a:t>): πιο κοντά σε θεσμό, αν και πρόκειται συνήθως για ΚΥΕΚ</a:t>
            </a:r>
          </a:p>
          <a:p>
            <a:pPr>
              <a:buFont typeface="Arial" panose="020B0604020202020204" pitchFamily="34" charset="0"/>
              <a:buChar char="•"/>
            </a:pPr>
            <a:r>
              <a:rPr lang="el-GR" dirty="0"/>
              <a:t>Εργαλεία χρηματοδοτικής μηχανικής</a:t>
            </a:r>
          </a:p>
          <a:p>
            <a:pPr marL="0" indent="0">
              <a:buNone/>
            </a:pPr>
            <a:endParaRPr lang="el-GR" dirty="0"/>
          </a:p>
          <a:p>
            <a:pPr marL="0" indent="0">
              <a:buNone/>
            </a:pPr>
            <a:endParaRPr lang="el-GR" dirty="0"/>
          </a:p>
          <a:p>
            <a:pPr marL="0" indent="0">
              <a:buNone/>
            </a:pPr>
            <a:endParaRPr lang="el-GR" dirty="0"/>
          </a:p>
        </p:txBody>
      </p:sp>
      <p:sp>
        <p:nvSpPr>
          <p:cNvPr id="4" name="Θέση ημερομηνίας 3">
            <a:extLst>
              <a:ext uri="{FF2B5EF4-FFF2-40B4-BE49-F238E27FC236}">
                <a16:creationId xmlns:a16="http://schemas.microsoft.com/office/drawing/2014/main" id="{05E70F4C-98D7-4BBF-A8BE-981BE03FCED5}"/>
              </a:ext>
            </a:extLst>
          </p:cNvPr>
          <p:cNvSpPr>
            <a:spLocks noGrp="1"/>
          </p:cNvSpPr>
          <p:nvPr>
            <p:ph type="dt" sz="half" idx="10"/>
          </p:nvPr>
        </p:nvSpPr>
        <p:spPr/>
        <p:txBody>
          <a:bodyPr/>
          <a:lstStyle/>
          <a:p>
            <a:fld id="{4469FB91-5AFA-4430-A387-D6722B4028E4}"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949D2243-2FA3-414F-9EE4-3B4959341B10}"/>
              </a:ext>
            </a:extLst>
          </p:cNvPr>
          <p:cNvSpPr>
            <a:spLocks noGrp="1"/>
          </p:cNvSpPr>
          <p:nvPr>
            <p:ph type="sldNum" sz="quarter" idx="12"/>
          </p:nvPr>
        </p:nvSpPr>
        <p:spPr/>
        <p:txBody>
          <a:bodyPr/>
          <a:lstStyle/>
          <a:p>
            <a:fld id="{57EC55EE-9EB8-44BE-9DB0-8978FBAFCE21}" type="slidenum">
              <a:rPr lang="el-GR" smtClean="0"/>
              <a:t>21</a:t>
            </a:fld>
            <a:endParaRPr lang="el-GR"/>
          </a:p>
        </p:txBody>
      </p:sp>
    </p:spTree>
    <p:extLst>
      <p:ext uri="{BB962C8B-B14F-4D97-AF65-F5344CB8AC3E}">
        <p14:creationId xmlns:p14="http://schemas.microsoft.com/office/powerpoint/2010/main" val="228054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2D6196-0FF6-43C1-9B43-E493852DA207}"/>
              </a:ext>
            </a:extLst>
          </p:cNvPr>
          <p:cNvSpPr>
            <a:spLocks noGrp="1"/>
          </p:cNvSpPr>
          <p:nvPr>
            <p:ph type="title"/>
          </p:nvPr>
        </p:nvSpPr>
        <p:spPr>
          <a:xfrm>
            <a:off x="1097280" y="286604"/>
            <a:ext cx="10058400" cy="702302"/>
          </a:xfrm>
        </p:spPr>
        <p:txBody>
          <a:bodyPr>
            <a:normAutofit fontScale="90000"/>
          </a:bodyPr>
          <a:lstStyle/>
          <a:p>
            <a:pPr algn="ctr"/>
            <a:r>
              <a:rPr lang="el-GR" b="1" dirty="0"/>
              <a:t>Δυο ακόμα προσεγγίσεις</a:t>
            </a:r>
            <a:r>
              <a:rPr lang="el-GR" dirty="0"/>
              <a:t>	</a:t>
            </a:r>
          </a:p>
        </p:txBody>
      </p:sp>
      <p:sp>
        <p:nvSpPr>
          <p:cNvPr id="3" name="Θέση περιεχομένου 2">
            <a:extLst>
              <a:ext uri="{FF2B5EF4-FFF2-40B4-BE49-F238E27FC236}">
                <a16:creationId xmlns:a16="http://schemas.microsoft.com/office/drawing/2014/main" id="{BA9D7946-472D-4CAF-BFFF-1F93C928CC9C}"/>
              </a:ext>
            </a:extLst>
          </p:cNvPr>
          <p:cNvSpPr>
            <a:spLocks noGrp="1"/>
          </p:cNvSpPr>
          <p:nvPr>
            <p:ph idx="1"/>
          </p:nvPr>
        </p:nvSpPr>
        <p:spPr>
          <a:xfrm>
            <a:off x="532659" y="1704513"/>
            <a:ext cx="11274641" cy="4164581"/>
          </a:xfrm>
        </p:spPr>
        <p:txBody>
          <a:bodyPr>
            <a:normAutofit/>
          </a:bodyPr>
          <a:lstStyle/>
          <a:p>
            <a:pPr>
              <a:buFont typeface="Wingdings" panose="05000000000000000000" pitchFamily="2" charset="2"/>
              <a:buChar char="q"/>
            </a:pPr>
            <a:r>
              <a:rPr lang="el-GR" dirty="0"/>
              <a:t>Τα επιχειρηματικά οικοσυστήματα</a:t>
            </a:r>
            <a:r>
              <a:rPr lang="en-US" dirty="0"/>
              <a:t> (entrepreneurial ecosystems)</a:t>
            </a:r>
          </a:p>
          <a:p>
            <a:pPr marL="0" indent="0">
              <a:buNone/>
            </a:pPr>
            <a:r>
              <a:rPr lang="el-GR" dirty="0">
                <a:solidFill>
                  <a:schemeClr val="tx1"/>
                </a:solidFill>
              </a:rPr>
              <a:t>Το «επιχειρηματικό» αναφέρεται στη διαδικασία στην οποία διερευνώνται, αξιολογούνται και αξιοποιούνται οι ευκαιρίες δημιουργίας νέων αγαθών και υπηρεσιών. </a:t>
            </a:r>
          </a:p>
          <a:p>
            <a:pPr marL="0" indent="0">
              <a:buNone/>
            </a:pPr>
            <a:r>
              <a:rPr lang="el-GR" dirty="0">
                <a:solidFill>
                  <a:schemeClr val="tx1"/>
                </a:solidFill>
              </a:rPr>
              <a:t>Το «οικοσύστημα» υποδηλώνει τονίζει τη σημασία της αλληλεπίδρασης μεταξύ φορέων, και μεταξύ επιχειρηματιών και φορέων. Ένα οικοσύστημα είναι ένα δυναμικό και αυτορρυθμιζόμενο</a:t>
            </a:r>
            <a:r>
              <a:rPr lang="en-US" dirty="0">
                <a:solidFill>
                  <a:schemeClr val="tx1"/>
                </a:solidFill>
              </a:rPr>
              <a:t> </a:t>
            </a:r>
            <a:endParaRPr lang="el-GR" dirty="0">
              <a:solidFill>
                <a:schemeClr val="tx1"/>
              </a:solidFill>
            </a:endParaRPr>
          </a:p>
          <a:p>
            <a:pPr marL="0" indent="0">
              <a:buNone/>
            </a:pPr>
            <a:r>
              <a:rPr lang="el-GR" dirty="0">
                <a:solidFill>
                  <a:schemeClr val="tx1"/>
                </a:solidFill>
              </a:rPr>
              <a:t>Επικρατεί η επιχειρηματικότητα, ενεργός ο ρόλος των επιχειρηματιών, σειρά εμπλεκομένων παραγόντων</a:t>
            </a:r>
            <a:endParaRPr lang="el-GR" dirty="0"/>
          </a:p>
          <a:p>
            <a:pPr>
              <a:buFont typeface="Wingdings" panose="05000000000000000000" pitchFamily="2" charset="2"/>
              <a:buChar char="q"/>
            </a:pPr>
            <a:r>
              <a:rPr lang="el-GR" dirty="0"/>
              <a:t>Οι επιχειρηματικές περιφέρειες (</a:t>
            </a:r>
            <a:r>
              <a:rPr lang="en-US" dirty="0"/>
              <a:t>entrepreneurial regions)</a:t>
            </a:r>
          </a:p>
          <a:p>
            <a:pPr marL="0" indent="0">
              <a:buNone/>
            </a:pPr>
            <a:r>
              <a:rPr lang="el-GR" dirty="0"/>
              <a:t>Εκείνες που ενεργοποιούνται περισσότερο σε πολιτικές για την επιχειρηματικότητα και την τις επιχειρήσεις (σχετίζονται με την προώθηση της καινοτομίας και της έρευνας)</a:t>
            </a:r>
          </a:p>
        </p:txBody>
      </p:sp>
      <p:sp>
        <p:nvSpPr>
          <p:cNvPr id="4" name="Θέση ημερομηνίας 3">
            <a:extLst>
              <a:ext uri="{FF2B5EF4-FFF2-40B4-BE49-F238E27FC236}">
                <a16:creationId xmlns:a16="http://schemas.microsoft.com/office/drawing/2014/main" id="{C7E04F11-3917-47E4-9124-A7439318B88F}"/>
              </a:ext>
            </a:extLst>
          </p:cNvPr>
          <p:cNvSpPr>
            <a:spLocks noGrp="1"/>
          </p:cNvSpPr>
          <p:nvPr>
            <p:ph type="dt" sz="half" idx="10"/>
          </p:nvPr>
        </p:nvSpPr>
        <p:spPr/>
        <p:txBody>
          <a:bodyPr/>
          <a:lstStyle/>
          <a:p>
            <a:fld id="{9B4431F7-12E9-4E9E-99B7-9C2476A8D6A6}"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A73EC8F3-D897-44AB-BB93-3128B7D1188D}"/>
              </a:ext>
            </a:extLst>
          </p:cNvPr>
          <p:cNvSpPr>
            <a:spLocks noGrp="1"/>
          </p:cNvSpPr>
          <p:nvPr>
            <p:ph type="sldNum" sz="quarter" idx="12"/>
          </p:nvPr>
        </p:nvSpPr>
        <p:spPr/>
        <p:txBody>
          <a:bodyPr/>
          <a:lstStyle/>
          <a:p>
            <a:fld id="{57EC55EE-9EB8-44BE-9DB0-8978FBAFCE21}" type="slidenum">
              <a:rPr lang="el-GR" smtClean="0"/>
              <a:t>22</a:t>
            </a:fld>
            <a:endParaRPr lang="el-GR"/>
          </a:p>
        </p:txBody>
      </p:sp>
    </p:spTree>
    <p:extLst>
      <p:ext uri="{BB962C8B-B14F-4D97-AF65-F5344CB8AC3E}">
        <p14:creationId xmlns:p14="http://schemas.microsoft.com/office/powerpoint/2010/main" val="390195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4E169-712D-4302-954F-C0A08BFD980D}"/>
              </a:ext>
            </a:extLst>
          </p:cNvPr>
          <p:cNvSpPr>
            <a:spLocks noGrp="1"/>
          </p:cNvSpPr>
          <p:nvPr>
            <p:ph type="title"/>
          </p:nvPr>
        </p:nvSpPr>
        <p:spPr>
          <a:xfrm>
            <a:off x="1097280" y="286604"/>
            <a:ext cx="10058400" cy="968440"/>
          </a:xfrm>
        </p:spPr>
        <p:txBody>
          <a:bodyPr>
            <a:normAutofit/>
          </a:bodyPr>
          <a:lstStyle/>
          <a:p>
            <a:pPr algn="ctr"/>
            <a:r>
              <a:rPr lang="el-GR" sz="3600" b="1" i="0" u="none" strike="noStrike" baseline="0" dirty="0">
                <a:latin typeface="Arial" panose="020B0604020202020204" pitchFamily="34" charset="0"/>
              </a:rPr>
              <a:t>Θερμοκοιτίδες</a:t>
            </a:r>
            <a:endParaRPr lang="el-GR" sz="3600" dirty="0"/>
          </a:p>
        </p:txBody>
      </p:sp>
      <p:sp>
        <p:nvSpPr>
          <p:cNvPr id="3" name="Θέση περιεχομένου 2">
            <a:extLst>
              <a:ext uri="{FF2B5EF4-FFF2-40B4-BE49-F238E27FC236}">
                <a16:creationId xmlns:a16="http://schemas.microsoft.com/office/drawing/2014/main" id="{C596177D-8934-4C29-98D9-756984DDD773}"/>
              </a:ext>
            </a:extLst>
          </p:cNvPr>
          <p:cNvSpPr>
            <a:spLocks noGrp="1"/>
          </p:cNvSpPr>
          <p:nvPr>
            <p:ph idx="1"/>
          </p:nvPr>
        </p:nvSpPr>
        <p:spPr>
          <a:xfrm>
            <a:off x="488272" y="1748901"/>
            <a:ext cx="10667408" cy="4120193"/>
          </a:xfrm>
        </p:spPr>
        <p:txBody>
          <a:bodyPr>
            <a:normAutofit fontScale="92500" lnSpcReduction="10000"/>
          </a:bodyPr>
          <a:lstStyle/>
          <a:p>
            <a:pPr algn="l"/>
            <a:endParaRPr lang="el-GR" sz="1800" b="0" i="0" u="none" strike="noStrike" baseline="0" dirty="0">
              <a:solidFill>
                <a:srgbClr val="000000"/>
              </a:solidFill>
              <a:latin typeface="Arial" panose="020B0604020202020204" pitchFamily="34" charset="0"/>
            </a:endParaRPr>
          </a:p>
          <a:p>
            <a:r>
              <a:rPr lang="el-GR" sz="1800" b="0" i="0" u="none" strike="noStrike" baseline="0" dirty="0">
                <a:latin typeface="Arial" panose="020B0604020202020204" pitchFamily="34" charset="0"/>
              </a:rPr>
              <a:t>Οι θερμοκοιτίδες είναι θεσμοί που δημιουργούνται από το δημόσιο (κράτος, τοπική κυβέρνηση) κατά κύριο λόγο σε συνεργασία με τον ιδιωτικό τομέα </a:t>
            </a:r>
          </a:p>
          <a:p>
            <a:r>
              <a:rPr lang="el-GR" sz="1800" b="0" i="0" u="none" strike="noStrike" baseline="0" dirty="0">
                <a:latin typeface="Arial" panose="020B0604020202020204" pitchFamily="34" charset="0"/>
              </a:rPr>
              <a:t>και επιδιώκουν την εκμετάλλευση οικονομιών συγκέντρωσης και η αξιοποίηση του χώρου με παροχές για τη: </a:t>
            </a:r>
          </a:p>
          <a:p>
            <a:r>
              <a:rPr lang="el-GR" sz="1800" b="0" i="0" u="none" strike="noStrike" baseline="0" dirty="0">
                <a:latin typeface="Arial" panose="020B0604020202020204" pitchFamily="34" charset="0"/>
              </a:rPr>
              <a:t>-δημιουργία νέων επιχειρήσεων, </a:t>
            </a:r>
          </a:p>
          <a:p>
            <a:r>
              <a:rPr lang="el-GR" sz="1800" b="0" i="0" u="none" strike="noStrike" baseline="0" dirty="0">
                <a:latin typeface="Arial" panose="020B0604020202020204" pitchFamily="34" charset="0"/>
              </a:rPr>
              <a:t>-δημιουργία σχεδίων μάρκετινγκ, επιχειρηματικών πλάνων </a:t>
            </a:r>
          </a:p>
          <a:p>
            <a:r>
              <a:rPr lang="el-GR" sz="1800" b="0" i="0" u="none" strike="noStrike" baseline="0" dirty="0">
                <a:latin typeface="Arial" panose="020B0604020202020204" pitchFamily="34" charset="0"/>
              </a:rPr>
              <a:t>-πρόσβαση σε κεφάλαιο και εργασία </a:t>
            </a:r>
          </a:p>
          <a:p>
            <a:r>
              <a:rPr lang="el-GR" sz="1800" b="0" i="0" u="none" strike="noStrike" baseline="0" dirty="0">
                <a:latin typeface="Arial" panose="020B0604020202020204" pitchFamily="34" charset="0"/>
              </a:rPr>
              <a:t>-δημιουργία ομάδων μάνατζμεντ </a:t>
            </a:r>
          </a:p>
          <a:p>
            <a:r>
              <a:rPr lang="el-GR" sz="1800" b="0" i="0" u="none" strike="noStrike" baseline="0" dirty="0">
                <a:latin typeface="Arial" panose="020B0604020202020204" pitchFamily="34" charset="0"/>
              </a:rPr>
              <a:t>-πρόσβαση σε επαγγελματικές υπηρεσίες </a:t>
            </a:r>
          </a:p>
          <a:p>
            <a:r>
              <a:rPr lang="el-GR" sz="1800" b="0" i="0" u="none" strike="noStrike" baseline="0" dirty="0">
                <a:latin typeface="Arial" panose="020B0604020202020204" pitchFamily="34" charset="0"/>
              </a:rPr>
              <a:t>Παράδειγμα θερμοκοιτίδας – Κοράλλια (Μαρούσι), «</a:t>
            </a:r>
            <a:r>
              <a:rPr lang="el-GR" sz="1800" b="0" i="0" u="none" strike="noStrike" baseline="0" dirty="0" err="1">
                <a:latin typeface="Arial" panose="020B0604020202020204" pitchFamily="34" charset="0"/>
              </a:rPr>
              <a:t>Silicon</a:t>
            </a:r>
            <a:r>
              <a:rPr lang="el-GR" sz="1800" b="0" i="0" u="none" strike="noStrike" baseline="0" dirty="0">
                <a:latin typeface="Arial" panose="020B0604020202020204" pitchFamily="34" charset="0"/>
              </a:rPr>
              <a:t> </a:t>
            </a:r>
            <a:r>
              <a:rPr lang="el-GR" sz="1800" b="0" i="0" u="none" strike="noStrike" baseline="0" dirty="0" err="1">
                <a:latin typeface="Arial" panose="020B0604020202020204" pitchFamily="34" charset="0"/>
              </a:rPr>
              <a:t>Alley</a:t>
            </a:r>
            <a:r>
              <a:rPr lang="el-GR" sz="1800" b="0" i="0" u="none" strike="noStrike" baseline="0" dirty="0">
                <a:latin typeface="Arial" panose="020B0604020202020204" pitchFamily="34" charset="0"/>
              </a:rPr>
              <a:t>» (</a:t>
            </a:r>
            <a:r>
              <a:rPr lang="el-GR" sz="1800" b="0" i="0" u="none" strike="noStrike" baseline="0" dirty="0" err="1">
                <a:latin typeface="Arial" panose="020B0604020202020204" pitchFamily="34" charset="0"/>
              </a:rPr>
              <a:t>Newcastle</a:t>
            </a:r>
            <a:r>
              <a:rPr lang="el-GR" sz="1800" b="0" i="0" u="none" strike="noStrike" baseline="0" dirty="0">
                <a:latin typeface="Arial" panose="020B0604020202020204" pitchFamily="34" charset="0"/>
              </a:rPr>
              <a:t>) </a:t>
            </a:r>
          </a:p>
          <a:p>
            <a:r>
              <a:rPr lang="el-GR" sz="1800" b="0" i="0" u="none" strike="noStrike" baseline="0" dirty="0">
                <a:latin typeface="Arial" panose="020B0604020202020204" pitchFamily="34" charset="0"/>
              </a:rPr>
              <a:t>Οι θερμοκοιτίδες αναδείχθηκαν κατά τη δεκαετία του 1980 </a:t>
            </a:r>
            <a:endParaRPr lang="el-GR" dirty="0"/>
          </a:p>
        </p:txBody>
      </p:sp>
      <p:sp>
        <p:nvSpPr>
          <p:cNvPr id="4" name="Θέση ημερομηνίας 3">
            <a:extLst>
              <a:ext uri="{FF2B5EF4-FFF2-40B4-BE49-F238E27FC236}">
                <a16:creationId xmlns:a16="http://schemas.microsoft.com/office/drawing/2014/main" id="{9EB43A94-98EA-4B59-866B-37E3CCF00C77}"/>
              </a:ext>
            </a:extLst>
          </p:cNvPr>
          <p:cNvSpPr>
            <a:spLocks noGrp="1"/>
          </p:cNvSpPr>
          <p:nvPr>
            <p:ph type="dt" sz="half" idx="10"/>
          </p:nvPr>
        </p:nvSpPr>
        <p:spPr/>
        <p:txBody>
          <a:bodyPr/>
          <a:lstStyle/>
          <a:p>
            <a:fld id="{D09BB696-F8E9-4370-BBD4-699F5C79212B}"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3B1E6945-F025-40F2-A72B-6CAADC304594}"/>
              </a:ext>
            </a:extLst>
          </p:cNvPr>
          <p:cNvSpPr>
            <a:spLocks noGrp="1"/>
          </p:cNvSpPr>
          <p:nvPr>
            <p:ph type="sldNum" sz="quarter" idx="12"/>
          </p:nvPr>
        </p:nvSpPr>
        <p:spPr/>
        <p:txBody>
          <a:bodyPr/>
          <a:lstStyle/>
          <a:p>
            <a:fld id="{57EC55EE-9EB8-44BE-9DB0-8978FBAFCE21}" type="slidenum">
              <a:rPr lang="el-GR" smtClean="0"/>
              <a:t>23</a:t>
            </a:fld>
            <a:endParaRPr lang="el-GR"/>
          </a:p>
        </p:txBody>
      </p:sp>
    </p:spTree>
    <p:extLst>
      <p:ext uri="{BB962C8B-B14F-4D97-AF65-F5344CB8AC3E}">
        <p14:creationId xmlns:p14="http://schemas.microsoft.com/office/powerpoint/2010/main" val="42608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158893-10EA-4489-BC88-17ECC23DB8E4}"/>
              </a:ext>
            </a:extLst>
          </p:cNvPr>
          <p:cNvSpPr>
            <a:spLocks noGrp="1"/>
          </p:cNvSpPr>
          <p:nvPr>
            <p:ph type="title"/>
          </p:nvPr>
        </p:nvSpPr>
        <p:spPr>
          <a:xfrm>
            <a:off x="1097280" y="286603"/>
            <a:ext cx="10058400" cy="372987"/>
          </a:xfrm>
        </p:spPr>
        <p:txBody>
          <a:bodyPr>
            <a:noAutofit/>
          </a:bodyPr>
          <a:lstStyle/>
          <a:p>
            <a:r>
              <a:rPr lang="el-GR" sz="3600" dirty="0"/>
              <a:t>Θερμοκοιτίδες: σε ποιο στάδιο χρηματοδότησης;</a:t>
            </a:r>
          </a:p>
        </p:txBody>
      </p:sp>
      <p:sp>
        <p:nvSpPr>
          <p:cNvPr id="3" name="Θέση περιεχομένου 2">
            <a:extLst>
              <a:ext uri="{FF2B5EF4-FFF2-40B4-BE49-F238E27FC236}">
                <a16:creationId xmlns:a16="http://schemas.microsoft.com/office/drawing/2014/main" id="{1A049FB2-F2E5-4FA4-B582-3EBE8806AC9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D74E6AF-1605-4D90-A62A-5CD1643B962B}"/>
              </a:ext>
            </a:extLst>
          </p:cNvPr>
          <p:cNvPicPr>
            <a:picLocks noChangeAspect="1"/>
          </p:cNvPicPr>
          <p:nvPr/>
        </p:nvPicPr>
        <p:blipFill>
          <a:blip r:embed="rId2"/>
          <a:stretch>
            <a:fillRect/>
          </a:stretch>
        </p:blipFill>
        <p:spPr>
          <a:xfrm>
            <a:off x="1036320" y="988906"/>
            <a:ext cx="7578946" cy="5209504"/>
          </a:xfrm>
          <a:prstGeom prst="rect">
            <a:avLst/>
          </a:prstGeom>
        </p:spPr>
      </p:pic>
      <p:sp>
        <p:nvSpPr>
          <p:cNvPr id="6" name="Θέση ημερομηνίας 5">
            <a:extLst>
              <a:ext uri="{FF2B5EF4-FFF2-40B4-BE49-F238E27FC236}">
                <a16:creationId xmlns:a16="http://schemas.microsoft.com/office/drawing/2014/main" id="{89CFFACD-0AA1-4784-B458-53EE42DE50C9}"/>
              </a:ext>
            </a:extLst>
          </p:cNvPr>
          <p:cNvSpPr>
            <a:spLocks noGrp="1"/>
          </p:cNvSpPr>
          <p:nvPr>
            <p:ph type="dt" sz="half" idx="10"/>
          </p:nvPr>
        </p:nvSpPr>
        <p:spPr/>
        <p:txBody>
          <a:bodyPr/>
          <a:lstStyle/>
          <a:p>
            <a:fld id="{17E092CD-A4BE-4C65-8955-6956D95A79AC}" type="datetime1">
              <a:rPr lang="el-GR" smtClean="0"/>
              <a:t>17/5/2022</a:t>
            </a:fld>
            <a:endParaRPr lang="el-GR"/>
          </a:p>
        </p:txBody>
      </p:sp>
      <p:sp>
        <p:nvSpPr>
          <p:cNvPr id="7" name="Θέση αριθμού διαφάνειας 6">
            <a:extLst>
              <a:ext uri="{FF2B5EF4-FFF2-40B4-BE49-F238E27FC236}">
                <a16:creationId xmlns:a16="http://schemas.microsoft.com/office/drawing/2014/main" id="{8B76F01F-85D2-4D55-8E64-2F9F27BE073B}"/>
              </a:ext>
            </a:extLst>
          </p:cNvPr>
          <p:cNvSpPr>
            <a:spLocks noGrp="1"/>
          </p:cNvSpPr>
          <p:nvPr>
            <p:ph type="sldNum" sz="quarter" idx="12"/>
          </p:nvPr>
        </p:nvSpPr>
        <p:spPr/>
        <p:txBody>
          <a:bodyPr/>
          <a:lstStyle/>
          <a:p>
            <a:fld id="{57EC55EE-9EB8-44BE-9DB0-8978FBAFCE21}" type="slidenum">
              <a:rPr lang="el-GR" smtClean="0"/>
              <a:t>24</a:t>
            </a:fld>
            <a:endParaRPr lang="el-GR"/>
          </a:p>
        </p:txBody>
      </p:sp>
    </p:spTree>
    <p:extLst>
      <p:ext uri="{BB962C8B-B14F-4D97-AF65-F5344CB8AC3E}">
        <p14:creationId xmlns:p14="http://schemas.microsoft.com/office/powerpoint/2010/main" val="3223598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03FEC-8341-4820-AAF4-180E4876742B}"/>
              </a:ext>
            </a:extLst>
          </p:cNvPr>
          <p:cNvSpPr>
            <a:spLocks noGrp="1"/>
          </p:cNvSpPr>
          <p:nvPr>
            <p:ph type="title"/>
          </p:nvPr>
        </p:nvSpPr>
        <p:spPr>
          <a:xfrm>
            <a:off x="1097280" y="286603"/>
            <a:ext cx="10058400" cy="778717"/>
          </a:xfrm>
        </p:spPr>
        <p:txBody>
          <a:bodyPr>
            <a:normAutofit fontScale="90000"/>
          </a:bodyPr>
          <a:lstStyle/>
          <a:p>
            <a:r>
              <a:rPr lang="el-GR" dirty="0"/>
              <a:t>Ειδική περίπτωση θερμοκοιτίδων: τα </a:t>
            </a:r>
            <a:r>
              <a:rPr lang="en-US" dirty="0" err="1"/>
              <a:t>fintechs</a:t>
            </a:r>
            <a:endParaRPr lang="el-GR" dirty="0"/>
          </a:p>
        </p:txBody>
      </p:sp>
      <p:sp>
        <p:nvSpPr>
          <p:cNvPr id="3" name="Θέση περιεχομένου 2">
            <a:extLst>
              <a:ext uri="{FF2B5EF4-FFF2-40B4-BE49-F238E27FC236}">
                <a16:creationId xmlns:a16="http://schemas.microsoft.com/office/drawing/2014/main" id="{9BEC83C0-DAA6-4152-9599-48CA2A516180}"/>
              </a:ext>
            </a:extLst>
          </p:cNvPr>
          <p:cNvSpPr>
            <a:spLocks noGrp="1"/>
          </p:cNvSpPr>
          <p:nvPr>
            <p:ph idx="1"/>
          </p:nvPr>
        </p:nvSpPr>
        <p:spPr>
          <a:xfrm>
            <a:off x="177553" y="1766656"/>
            <a:ext cx="11709647" cy="4598633"/>
          </a:xfrm>
        </p:spPr>
        <p:txBody>
          <a:bodyPr>
            <a:normAutofit fontScale="92500" lnSpcReduction="10000"/>
          </a:bodyPr>
          <a:lstStyle/>
          <a:p>
            <a:r>
              <a:rPr lang="el-GR" dirty="0"/>
              <a:t>Οι αλλαγές που συντελούνται στον χρηματοοικονομικό τομέα έχουν ωθήσει θεσμούς χρηματοοικονομικούς στη δημιουργία ειδικών χρηματοοικονομικών θερμοκοιτίδων</a:t>
            </a:r>
          </a:p>
          <a:p>
            <a:r>
              <a:rPr lang="el-GR" dirty="0"/>
              <a:t>Εκεί επιχειρείται </a:t>
            </a:r>
          </a:p>
          <a:p>
            <a:pPr marL="0" indent="0">
              <a:buNone/>
            </a:pPr>
            <a:r>
              <a:rPr lang="el-GR" dirty="0"/>
              <a:t>-η μετάβαση στη χρήση νέων τεχνολογιών στο χρηματοπιστωτικό σύστημα ή τον χρηματοοικονομικό φορέα</a:t>
            </a:r>
          </a:p>
          <a:p>
            <a:pPr marL="0" indent="0">
              <a:buNone/>
            </a:pPr>
            <a:r>
              <a:rPr lang="el-GR" dirty="0"/>
              <a:t>-η εισαγωγή νέων προϊόντων και υπηρεσιών</a:t>
            </a:r>
          </a:p>
          <a:p>
            <a:pPr marL="0" indent="0">
              <a:buNone/>
            </a:pPr>
            <a:r>
              <a:rPr lang="el-GR" dirty="0"/>
              <a:t>-η ανάπτυξη νέων ιδεών</a:t>
            </a:r>
          </a:p>
          <a:p>
            <a:pPr marL="0" indent="0">
              <a:buNone/>
            </a:pPr>
            <a:r>
              <a:rPr lang="en-US" dirty="0"/>
              <a:t>-</a:t>
            </a:r>
            <a:r>
              <a:rPr lang="el-GR" dirty="0"/>
              <a:t>η σταθεροποίηση του χρηματοοικονομικού συστήματος</a:t>
            </a:r>
          </a:p>
          <a:p>
            <a:pPr marL="0" indent="0">
              <a:buNone/>
            </a:pPr>
            <a:r>
              <a:rPr lang="el-GR" dirty="0"/>
              <a:t>-η εκμάθηση </a:t>
            </a:r>
            <a:endParaRPr lang="en-US" dirty="0"/>
          </a:p>
          <a:p>
            <a:pPr marL="0" indent="0">
              <a:buNone/>
            </a:pPr>
            <a:r>
              <a:rPr lang="en-US" dirty="0"/>
              <a:t>-</a:t>
            </a:r>
            <a:r>
              <a:rPr lang="el-GR" dirty="0"/>
              <a:t>αποδιοργάνωση παραδοσιακών χρηματοοικονομικών μεθόδων, τεχνικών και εργαλείων </a:t>
            </a:r>
          </a:p>
          <a:p>
            <a:pPr marL="0" indent="0">
              <a:buNone/>
            </a:pPr>
            <a:r>
              <a:rPr lang="el-GR" dirty="0"/>
              <a:t>Σε αναπτυσσόμενες χώρες (π.χ. Λατινική Αμερική) τα </a:t>
            </a:r>
            <a:r>
              <a:rPr lang="en-US" dirty="0" err="1"/>
              <a:t>fintechs</a:t>
            </a:r>
            <a:r>
              <a:rPr lang="en-US" dirty="0"/>
              <a:t> </a:t>
            </a:r>
            <a:r>
              <a:rPr lang="el-GR" dirty="0"/>
              <a:t>έχουν αξιόλογη πρόοδο </a:t>
            </a:r>
          </a:p>
          <a:p>
            <a:pPr marL="0" indent="0">
              <a:buNone/>
            </a:pPr>
            <a:r>
              <a:rPr lang="el-GR" dirty="0"/>
              <a:t>Δείτε (το κείμενο </a:t>
            </a:r>
            <a:r>
              <a:rPr lang="en-US" dirty="0"/>
              <a:t>Fintech in Latin America: Growth and Consolidation, 2018</a:t>
            </a:r>
            <a:r>
              <a:rPr lang="el-GR" dirty="0"/>
              <a:t> και από τα πρακτικά του συνεδρίου για τις ΜΜΕ στο </a:t>
            </a:r>
            <a:r>
              <a:rPr lang="el-GR" dirty="0" err="1"/>
              <a:t>Κινγκστον</a:t>
            </a:r>
            <a:r>
              <a:rPr lang="el-GR" dirty="0"/>
              <a:t> την εισήγηση του </a:t>
            </a:r>
            <a:r>
              <a:rPr lang="en-US" dirty="0"/>
              <a:t>G. Larios</a:t>
            </a:r>
            <a:r>
              <a:rPr lang="el-GR" dirty="0"/>
              <a:t> στην σελίδα </a:t>
            </a:r>
            <a:r>
              <a:rPr lang="en-US" dirty="0"/>
              <a:t>118-145)</a:t>
            </a:r>
            <a:endParaRPr lang="el-GR" dirty="0"/>
          </a:p>
          <a:p>
            <a:endParaRPr lang="el-GR" dirty="0"/>
          </a:p>
        </p:txBody>
      </p:sp>
      <p:sp>
        <p:nvSpPr>
          <p:cNvPr id="4" name="Θέση ημερομηνίας 3">
            <a:extLst>
              <a:ext uri="{FF2B5EF4-FFF2-40B4-BE49-F238E27FC236}">
                <a16:creationId xmlns:a16="http://schemas.microsoft.com/office/drawing/2014/main" id="{0D0C8F34-34AA-4ECE-A3AB-1C2607FB5DA7}"/>
              </a:ext>
            </a:extLst>
          </p:cNvPr>
          <p:cNvSpPr>
            <a:spLocks noGrp="1"/>
          </p:cNvSpPr>
          <p:nvPr>
            <p:ph type="dt" sz="half" idx="10"/>
          </p:nvPr>
        </p:nvSpPr>
        <p:spPr/>
        <p:txBody>
          <a:bodyPr/>
          <a:lstStyle/>
          <a:p>
            <a:fld id="{43B2F1C6-C113-4CCB-8678-D2901B777A28}"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9FDDF0B9-1129-41D4-B4E4-5E6492D575F8}"/>
              </a:ext>
            </a:extLst>
          </p:cNvPr>
          <p:cNvSpPr>
            <a:spLocks noGrp="1"/>
          </p:cNvSpPr>
          <p:nvPr>
            <p:ph type="sldNum" sz="quarter" idx="12"/>
          </p:nvPr>
        </p:nvSpPr>
        <p:spPr/>
        <p:txBody>
          <a:bodyPr/>
          <a:lstStyle/>
          <a:p>
            <a:fld id="{57EC55EE-9EB8-44BE-9DB0-8978FBAFCE21}" type="slidenum">
              <a:rPr lang="el-GR" smtClean="0"/>
              <a:t>25</a:t>
            </a:fld>
            <a:endParaRPr lang="el-GR"/>
          </a:p>
        </p:txBody>
      </p:sp>
    </p:spTree>
    <p:extLst>
      <p:ext uri="{BB962C8B-B14F-4D97-AF65-F5344CB8AC3E}">
        <p14:creationId xmlns:p14="http://schemas.microsoft.com/office/powerpoint/2010/main" val="414532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4B9C4-D14E-4622-97E8-5EDC0A61F18F}"/>
              </a:ext>
            </a:extLst>
          </p:cNvPr>
          <p:cNvSpPr>
            <a:spLocks noGrp="1"/>
          </p:cNvSpPr>
          <p:nvPr>
            <p:ph type="title"/>
          </p:nvPr>
        </p:nvSpPr>
        <p:spPr/>
        <p:txBody>
          <a:bodyPr/>
          <a:lstStyle/>
          <a:p>
            <a:r>
              <a:rPr lang="el-GR" dirty="0"/>
              <a:t>Επιταχυντές  </a:t>
            </a:r>
          </a:p>
        </p:txBody>
      </p:sp>
      <p:sp>
        <p:nvSpPr>
          <p:cNvPr id="3" name="Θέση περιεχομένου 2">
            <a:extLst>
              <a:ext uri="{FF2B5EF4-FFF2-40B4-BE49-F238E27FC236}">
                <a16:creationId xmlns:a16="http://schemas.microsoft.com/office/drawing/2014/main" id="{2A486678-467C-4AFE-865D-E3C3C2CFBCE3}"/>
              </a:ext>
            </a:extLst>
          </p:cNvPr>
          <p:cNvSpPr>
            <a:spLocks noGrp="1"/>
          </p:cNvSpPr>
          <p:nvPr>
            <p:ph idx="1"/>
          </p:nvPr>
        </p:nvSpPr>
        <p:spPr>
          <a:xfrm>
            <a:off x="355107" y="1882065"/>
            <a:ext cx="11532093" cy="4332303"/>
          </a:xfrm>
        </p:spPr>
        <p:txBody>
          <a:bodyPr/>
          <a:lstStyle/>
          <a:p>
            <a:r>
              <a:rPr lang="el-GR" dirty="0"/>
              <a:t>Επιταχυντές (ή επιταχυντές καινοτομίας): θεσμοί που επιταχύνουν την ανάπτυξη των επιλεγμένων επιχειρήσεων με σκοπό την δημιουργία προϊόντων και τη μεταφορά τους στην αγορά</a:t>
            </a:r>
          </a:p>
          <a:p>
            <a:r>
              <a:rPr lang="el-GR" dirty="0"/>
              <a:t>Παράδειγμα στην Ελλάδα: </a:t>
            </a:r>
            <a:r>
              <a:rPr lang="en-US" dirty="0" err="1"/>
              <a:t>Innovathens</a:t>
            </a:r>
            <a:r>
              <a:rPr lang="en-US" dirty="0"/>
              <a:t> (</a:t>
            </a:r>
            <a:r>
              <a:rPr lang="el-GR" dirty="0"/>
              <a:t>Δήμος Αθηναίων, στον </a:t>
            </a:r>
            <a:r>
              <a:rPr lang="el-GR" dirty="0" err="1"/>
              <a:t>Τεχνοχώρο</a:t>
            </a:r>
            <a:r>
              <a:rPr lang="el-GR" dirty="0"/>
              <a:t>, </a:t>
            </a:r>
            <a:r>
              <a:rPr lang="en-US" dirty="0"/>
              <a:t>innovathens.gr </a:t>
            </a:r>
            <a:r>
              <a:rPr lang="el-GR" dirty="0"/>
              <a:t>)</a:t>
            </a:r>
          </a:p>
          <a:p>
            <a:r>
              <a:rPr lang="el-GR" dirty="0"/>
              <a:t>Αφορούν τις </a:t>
            </a:r>
            <a:r>
              <a:rPr lang="el-GR" dirty="0" err="1"/>
              <a:t>νεοδημιουργηθείσες</a:t>
            </a:r>
            <a:r>
              <a:rPr lang="el-GR" dirty="0"/>
              <a:t> επιχειρήσεις (</a:t>
            </a:r>
            <a:r>
              <a:rPr lang="en-US" dirty="0"/>
              <a:t>startups)</a:t>
            </a:r>
          </a:p>
          <a:p>
            <a:r>
              <a:rPr lang="el-GR" dirty="0"/>
              <a:t>Συνδυάζονται με κεφάλαια σποράς (</a:t>
            </a:r>
            <a:r>
              <a:rPr lang="en-US" dirty="0"/>
              <a:t>seed capital)</a:t>
            </a:r>
          </a:p>
          <a:p>
            <a:r>
              <a:rPr lang="el-GR" dirty="0"/>
              <a:t>Σε σχέση με τη θερμοκοιτίδα εστιάζει περισσότερο στο </a:t>
            </a:r>
            <a:r>
              <a:rPr lang="en-US" dirty="0"/>
              <a:t>business model (</a:t>
            </a:r>
            <a:r>
              <a:rPr lang="el-GR" dirty="0"/>
              <a:t>και το επιχειρηματικό πλάνο για την άντληση εσόδων) και το </a:t>
            </a:r>
            <a:r>
              <a:rPr lang="en-US" dirty="0"/>
              <a:t>value proposition </a:t>
            </a:r>
            <a:r>
              <a:rPr lang="el-GR" dirty="0"/>
              <a:t>(μια πρόταση μάρκετινγκ που εστιάζει στο γιατί το παραγόμενο νέο προϊόν θα επιλύσει τα προβλήματα των καταναλωτών σε σχέση με υφιστάμενα) </a:t>
            </a:r>
            <a:endParaRPr lang="en-US" dirty="0"/>
          </a:p>
          <a:p>
            <a:endParaRPr lang="el-GR" dirty="0"/>
          </a:p>
          <a:p>
            <a:endParaRPr lang="el-GR" dirty="0"/>
          </a:p>
        </p:txBody>
      </p:sp>
      <p:sp>
        <p:nvSpPr>
          <p:cNvPr id="4" name="Θέση ημερομηνίας 3">
            <a:extLst>
              <a:ext uri="{FF2B5EF4-FFF2-40B4-BE49-F238E27FC236}">
                <a16:creationId xmlns:a16="http://schemas.microsoft.com/office/drawing/2014/main" id="{DEF69A80-4A45-4AB2-9AC5-2C03853E5586}"/>
              </a:ext>
            </a:extLst>
          </p:cNvPr>
          <p:cNvSpPr>
            <a:spLocks noGrp="1"/>
          </p:cNvSpPr>
          <p:nvPr>
            <p:ph type="dt" sz="half" idx="10"/>
          </p:nvPr>
        </p:nvSpPr>
        <p:spPr/>
        <p:txBody>
          <a:bodyPr/>
          <a:lstStyle/>
          <a:p>
            <a:fld id="{EA381B54-5998-4127-AB67-7CEE88E93DB9}"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70FE1A7B-60E4-45F4-8740-9C94B795577A}"/>
              </a:ext>
            </a:extLst>
          </p:cNvPr>
          <p:cNvSpPr>
            <a:spLocks noGrp="1"/>
          </p:cNvSpPr>
          <p:nvPr>
            <p:ph type="sldNum" sz="quarter" idx="12"/>
          </p:nvPr>
        </p:nvSpPr>
        <p:spPr/>
        <p:txBody>
          <a:bodyPr/>
          <a:lstStyle/>
          <a:p>
            <a:fld id="{57EC55EE-9EB8-44BE-9DB0-8978FBAFCE21}" type="slidenum">
              <a:rPr lang="el-GR" smtClean="0"/>
              <a:t>26</a:t>
            </a:fld>
            <a:endParaRPr lang="el-GR"/>
          </a:p>
        </p:txBody>
      </p:sp>
    </p:spTree>
    <p:extLst>
      <p:ext uri="{BB962C8B-B14F-4D97-AF65-F5344CB8AC3E}">
        <p14:creationId xmlns:p14="http://schemas.microsoft.com/office/powerpoint/2010/main" val="303744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74E50B-3210-4149-ABA4-8D0AFBE34340}"/>
              </a:ext>
            </a:extLst>
          </p:cNvPr>
          <p:cNvSpPr>
            <a:spLocks noGrp="1"/>
          </p:cNvSpPr>
          <p:nvPr>
            <p:ph type="title"/>
          </p:nvPr>
        </p:nvSpPr>
        <p:spPr>
          <a:xfrm>
            <a:off x="426128" y="286604"/>
            <a:ext cx="10729552" cy="379222"/>
          </a:xfrm>
        </p:spPr>
        <p:txBody>
          <a:bodyPr>
            <a:normAutofit fontScale="90000"/>
          </a:bodyPr>
          <a:lstStyle/>
          <a:p>
            <a:r>
              <a:rPr lang="el-GR" dirty="0"/>
              <a:t>Διάκριση μεταξύ θερμοκοιτίδων και επιταχυντών</a:t>
            </a:r>
          </a:p>
        </p:txBody>
      </p:sp>
      <p:sp>
        <p:nvSpPr>
          <p:cNvPr id="3" name="Θέση περιεχομένου 2">
            <a:extLst>
              <a:ext uri="{FF2B5EF4-FFF2-40B4-BE49-F238E27FC236}">
                <a16:creationId xmlns:a16="http://schemas.microsoft.com/office/drawing/2014/main" id="{E6ED5B61-5A10-45DA-B31D-5E4B17A5AD90}"/>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B49F554C-9F73-4575-9661-7CF049653CCB}"/>
              </a:ext>
            </a:extLst>
          </p:cNvPr>
          <p:cNvPicPr>
            <a:picLocks noChangeAspect="1"/>
          </p:cNvPicPr>
          <p:nvPr/>
        </p:nvPicPr>
        <p:blipFill>
          <a:blip r:embed="rId2"/>
          <a:stretch>
            <a:fillRect/>
          </a:stretch>
        </p:blipFill>
        <p:spPr>
          <a:xfrm>
            <a:off x="731224" y="598609"/>
            <a:ext cx="10729552" cy="6108471"/>
          </a:xfrm>
          <a:prstGeom prst="rect">
            <a:avLst/>
          </a:prstGeom>
        </p:spPr>
      </p:pic>
      <p:sp>
        <p:nvSpPr>
          <p:cNvPr id="4" name="Θέση ημερομηνίας 3">
            <a:extLst>
              <a:ext uri="{FF2B5EF4-FFF2-40B4-BE49-F238E27FC236}">
                <a16:creationId xmlns:a16="http://schemas.microsoft.com/office/drawing/2014/main" id="{30255E64-DDBB-4CEF-BEC4-A5B5C1EB9149}"/>
              </a:ext>
            </a:extLst>
          </p:cNvPr>
          <p:cNvSpPr>
            <a:spLocks noGrp="1"/>
          </p:cNvSpPr>
          <p:nvPr>
            <p:ph type="dt" sz="half" idx="10"/>
          </p:nvPr>
        </p:nvSpPr>
        <p:spPr/>
        <p:txBody>
          <a:bodyPr/>
          <a:lstStyle/>
          <a:p>
            <a:fld id="{78A647FF-2775-4829-8628-BC9CEECFC01B}"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61C6CADB-BB40-4C7F-A085-8567FB9E6ED1}"/>
              </a:ext>
            </a:extLst>
          </p:cNvPr>
          <p:cNvSpPr>
            <a:spLocks noGrp="1"/>
          </p:cNvSpPr>
          <p:nvPr>
            <p:ph type="sldNum" sz="quarter" idx="12"/>
          </p:nvPr>
        </p:nvSpPr>
        <p:spPr/>
        <p:txBody>
          <a:bodyPr/>
          <a:lstStyle/>
          <a:p>
            <a:fld id="{57EC55EE-9EB8-44BE-9DB0-8978FBAFCE21}" type="slidenum">
              <a:rPr lang="el-GR" smtClean="0"/>
              <a:t>27</a:t>
            </a:fld>
            <a:endParaRPr lang="el-GR"/>
          </a:p>
        </p:txBody>
      </p:sp>
    </p:spTree>
    <p:extLst>
      <p:ext uri="{BB962C8B-B14F-4D97-AF65-F5344CB8AC3E}">
        <p14:creationId xmlns:p14="http://schemas.microsoft.com/office/powerpoint/2010/main" val="1567090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940E7-5C15-44D3-9AD0-57F7D3C78B41}"/>
              </a:ext>
            </a:extLst>
          </p:cNvPr>
          <p:cNvSpPr>
            <a:spLocks noGrp="1"/>
          </p:cNvSpPr>
          <p:nvPr>
            <p:ph type="title"/>
          </p:nvPr>
        </p:nvSpPr>
        <p:spPr>
          <a:xfrm>
            <a:off x="1097280" y="286604"/>
            <a:ext cx="10058400" cy="379878"/>
          </a:xfrm>
        </p:spPr>
        <p:txBody>
          <a:bodyPr>
            <a:normAutofit fontScale="90000"/>
          </a:bodyPr>
          <a:lstStyle/>
          <a:p>
            <a:r>
              <a:rPr lang="el-GR" dirty="0"/>
              <a:t>Θεσμοί (πιο αναλυτικά) - </a:t>
            </a:r>
            <a:r>
              <a:rPr lang="en-US" dirty="0"/>
              <a:t>clusters</a:t>
            </a:r>
            <a:endParaRPr lang="el-GR" dirty="0"/>
          </a:p>
        </p:txBody>
      </p:sp>
      <p:sp>
        <p:nvSpPr>
          <p:cNvPr id="3" name="Θέση περιεχομένου 2">
            <a:extLst>
              <a:ext uri="{FF2B5EF4-FFF2-40B4-BE49-F238E27FC236}">
                <a16:creationId xmlns:a16="http://schemas.microsoft.com/office/drawing/2014/main" id="{43A017E9-0F94-4689-8D34-00B730D7943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E12F693F-1394-4779-8115-E6207C091978}"/>
              </a:ext>
            </a:extLst>
          </p:cNvPr>
          <p:cNvPicPr>
            <a:picLocks noChangeAspect="1"/>
          </p:cNvPicPr>
          <p:nvPr/>
        </p:nvPicPr>
        <p:blipFill>
          <a:blip r:embed="rId2"/>
          <a:stretch>
            <a:fillRect/>
          </a:stretch>
        </p:blipFill>
        <p:spPr>
          <a:xfrm>
            <a:off x="1562470" y="666482"/>
            <a:ext cx="8216887" cy="5525037"/>
          </a:xfrm>
          <a:prstGeom prst="rect">
            <a:avLst/>
          </a:prstGeom>
        </p:spPr>
      </p:pic>
      <p:sp>
        <p:nvSpPr>
          <p:cNvPr id="4" name="Θέση ημερομηνίας 3">
            <a:extLst>
              <a:ext uri="{FF2B5EF4-FFF2-40B4-BE49-F238E27FC236}">
                <a16:creationId xmlns:a16="http://schemas.microsoft.com/office/drawing/2014/main" id="{64A2E148-F1E4-42EC-B6B2-43631071C1AA}"/>
              </a:ext>
            </a:extLst>
          </p:cNvPr>
          <p:cNvSpPr>
            <a:spLocks noGrp="1"/>
          </p:cNvSpPr>
          <p:nvPr>
            <p:ph type="dt" sz="half" idx="10"/>
          </p:nvPr>
        </p:nvSpPr>
        <p:spPr/>
        <p:txBody>
          <a:bodyPr/>
          <a:lstStyle/>
          <a:p>
            <a:fld id="{BED7F42B-BC0B-4416-8857-809C326568EB}"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65A31527-A473-4842-BF91-7F7526D11B2F}"/>
              </a:ext>
            </a:extLst>
          </p:cNvPr>
          <p:cNvSpPr>
            <a:spLocks noGrp="1"/>
          </p:cNvSpPr>
          <p:nvPr>
            <p:ph type="sldNum" sz="quarter" idx="12"/>
          </p:nvPr>
        </p:nvSpPr>
        <p:spPr/>
        <p:txBody>
          <a:bodyPr/>
          <a:lstStyle/>
          <a:p>
            <a:fld id="{57EC55EE-9EB8-44BE-9DB0-8978FBAFCE21}" type="slidenum">
              <a:rPr lang="el-GR" smtClean="0"/>
              <a:t>28</a:t>
            </a:fld>
            <a:endParaRPr lang="el-GR"/>
          </a:p>
        </p:txBody>
      </p:sp>
    </p:spTree>
    <p:extLst>
      <p:ext uri="{BB962C8B-B14F-4D97-AF65-F5344CB8AC3E}">
        <p14:creationId xmlns:p14="http://schemas.microsoft.com/office/powerpoint/2010/main" val="38896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430AA-06B3-42FA-8332-7F59EB0F2F7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AEAD4A-58E3-47FB-8337-EE95D72B791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FF11BA3E-DB3F-4208-864A-3565EFBF0892}"/>
              </a:ext>
            </a:extLst>
          </p:cNvPr>
          <p:cNvPicPr>
            <a:picLocks noChangeAspect="1"/>
          </p:cNvPicPr>
          <p:nvPr/>
        </p:nvPicPr>
        <p:blipFill>
          <a:blip r:embed="rId2"/>
          <a:stretch>
            <a:fillRect/>
          </a:stretch>
        </p:blipFill>
        <p:spPr>
          <a:xfrm>
            <a:off x="685061" y="212938"/>
            <a:ext cx="10821878" cy="5544355"/>
          </a:xfrm>
          <a:prstGeom prst="rect">
            <a:avLst/>
          </a:prstGeom>
        </p:spPr>
      </p:pic>
      <p:sp>
        <p:nvSpPr>
          <p:cNvPr id="4" name="Θέση ημερομηνίας 3">
            <a:extLst>
              <a:ext uri="{FF2B5EF4-FFF2-40B4-BE49-F238E27FC236}">
                <a16:creationId xmlns:a16="http://schemas.microsoft.com/office/drawing/2014/main" id="{CB561307-DD21-4797-B7D9-9FBB8C82FD7B}"/>
              </a:ext>
            </a:extLst>
          </p:cNvPr>
          <p:cNvSpPr>
            <a:spLocks noGrp="1"/>
          </p:cNvSpPr>
          <p:nvPr>
            <p:ph type="dt" sz="half" idx="10"/>
          </p:nvPr>
        </p:nvSpPr>
        <p:spPr/>
        <p:txBody>
          <a:bodyPr/>
          <a:lstStyle/>
          <a:p>
            <a:fld id="{7F4CD48B-5477-46FD-92DA-847E8A9D6C39}"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C33203F9-FB90-4840-872C-D7DA2D272F1B}"/>
              </a:ext>
            </a:extLst>
          </p:cNvPr>
          <p:cNvSpPr>
            <a:spLocks noGrp="1"/>
          </p:cNvSpPr>
          <p:nvPr>
            <p:ph type="sldNum" sz="quarter" idx="12"/>
          </p:nvPr>
        </p:nvSpPr>
        <p:spPr/>
        <p:txBody>
          <a:bodyPr/>
          <a:lstStyle/>
          <a:p>
            <a:fld id="{57EC55EE-9EB8-44BE-9DB0-8978FBAFCE21}" type="slidenum">
              <a:rPr lang="el-GR" smtClean="0"/>
              <a:t>29</a:t>
            </a:fld>
            <a:endParaRPr lang="el-GR"/>
          </a:p>
        </p:txBody>
      </p:sp>
    </p:spTree>
    <p:extLst>
      <p:ext uri="{BB962C8B-B14F-4D97-AF65-F5344CB8AC3E}">
        <p14:creationId xmlns:p14="http://schemas.microsoft.com/office/powerpoint/2010/main" val="398031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C4A176-33B7-4B96-A53A-DDB95DC7254F}"/>
              </a:ext>
            </a:extLst>
          </p:cNvPr>
          <p:cNvSpPr>
            <a:spLocks noGrp="1"/>
          </p:cNvSpPr>
          <p:nvPr>
            <p:ph type="title"/>
          </p:nvPr>
        </p:nvSpPr>
        <p:spPr>
          <a:xfrm>
            <a:off x="381740" y="245773"/>
            <a:ext cx="11810259" cy="1041490"/>
          </a:xfrm>
        </p:spPr>
        <p:txBody>
          <a:bodyPr>
            <a:normAutofit/>
          </a:bodyPr>
          <a:lstStyle/>
          <a:p>
            <a:r>
              <a:rPr lang="el-GR" sz="3200" b="1" dirty="0"/>
              <a:t>Στήριξη ή υποστήριξη μικρομεσαίων επιχειρήσεων</a:t>
            </a:r>
          </a:p>
        </p:txBody>
      </p:sp>
      <p:sp>
        <p:nvSpPr>
          <p:cNvPr id="3" name="Θέση περιεχομένου 2">
            <a:extLst>
              <a:ext uri="{FF2B5EF4-FFF2-40B4-BE49-F238E27FC236}">
                <a16:creationId xmlns:a16="http://schemas.microsoft.com/office/drawing/2014/main" id="{F26E187D-5CC5-4B38-AA73-4E69736AEE47}"/>
              </a:ext>
            </a:extLst>
          </p:cNvPr>
          <p:cNvSpPr>
            <a:spLocks noGrp="1"/>
          </p:cNvSpPr>
          <p:nvPr>
            <p:ph idx="1"/>
          </p:nvPr>
        </p:nvSpPr>
        <p:spPr>
          <a:xfrm>
            <a:off x="124287" y="1748902"/>
            <a:ext cx="11993732" cy="4536488"/>
          </a:xfrm>
        </p:spPr>
        <p:txBody>
          <a:bodyPr>
            <a:normAutofit lnSpcReduction="10000"/>
          </a:bodyPr>
          <a:lstStyle/>
          <a:p>
            <a:r>
              <a:rPr lang="el-GR" dirty="0"/>
              <a:t>Η εφαρμογή πολιτικών για την ανάπτυξη είναι μια σύνθετη διαδικασία</a:t>
            </a:r>
          </a:p>
          <a:p>
            <a:r>
              <a:rPr lang="el-GR" dirty="0"/>
              <a:t>Εκτός από τις μακροοικονομικές πολιτικές, τις πολιτικές που ασκούνται σε εθνικό και περιφερειακό επίπεδο, κυρίαρχο ρόλο στην ανάπτυξη διαδραματίζουν παγκοσμίως οι πολιτικές για την ανάπτυξη των επιχειρήσεων</a:t>
            </a:r>
          </a:p>
          <a:p>
            <a:r>
              <a:rPr lang="el-GR" dirty="0"/>
              <a:t>Οι πολιτικές αυτές εστιάζουν κυρίως στην στήριξη των μικρομεσαίων επιχειρήσεων (ΜΜΕ)</a:t>
            </a:r>
          </a:p>
          <a:p>
            <a:r>
              <a:rPr lang="el-GR" dirty="0"/>
              <a:t>Γιατί ειδικά στις ΜΜΕ;</a:t>
            </a:r>
          </a:p>
          <a:p>
            <a:r>
              <a:rPr lang="el-GR" dirty="0"/>
              <a:t>Ορισμός ΜΜΕ: Οι ΜΜΕ δεν είναι οι πολύ μικρές επιχειρήσεις που βλέπουμε γύρω μας, στην Ελληνική οικονομία. Ο διεθνής ορισμός προτείνει ελάχιστα και μέγιστα όρια τζίρου και απασχόλησης που περιλαμβάνουν κομμάτι μόνο των Ελληνικών επιχειρήσεων</a:t>
            </a:r>
          </a:p>
          <a:p>
            <a:r>
              <a:rPr lang="el-GR" dirty="0"/>
              <a:t>Απασχόληση: από 10 έως 249 απασχολούμενοι  (μεταξύ 10 και 49 είναι μικρές, μεταξύ 50 και 249 μεσαίες) </a:t>
            </a:r>
          </a:p>
          <a:p>
            <a:r>
              <a:rPr lang="el-GR" dirty="0"/>
              <a:t>Τζίρο: από </a:t>
            </a:r>
            <a:r>
              <a:rPr lang="en-US" dirty="0"/>
              <a:t>2</a:t>
            </a:r>
            <a:r>
              <a:rPr lang="el-GR" dirty="0"/>
              <a:t> </a:t>
            </a:r>
            <a:r>
              <a:rPr lang="el-GR" dirty="0" err="1"/>
              <a:t>εκατ</a:t>
            </a:r>
            <a:r>
              <a:rPr lang="en-US" dirty="0"/>
              <a:t>. </a:t>
            </a:r>
            <a:r>
              <a:rPr lang="el-GR" dirty="0"/>
              <a:t>ευρώ μέχρι 50 εκατ. ευρώ (μεταξύ 2 και 10 είναι μικρές, μεταξύ 10 και 50 είναι μεσαίες)</a:t>
            </a:r>
          </a:p>
          <a:p>
            <a:r>
              <a:rPr lang="el-GR" dirty="0"/>
              <a:t>Τα κριτήρια αυτά χρειάζεται να ισχύουν ταυτόχρονα (για απασχόληση και τζίρο)</a:t>
            </a:r>
          </a:p>
          <a:p>
            <a:r>
              <a:rPr lang="el-GR" dirty="0"/>
              <a:t>Κάτω από τα όρια αυτά είναι πολύ μικρές. Πάνω από αυτά είναι μεγάλες. Υπάρχουν και οι πολύ μεγάλες.</a:t>
            </a:r>
          </a:p>
          <a:p>
            <a:endParaRPr lang="el-GR" dirty="0"/>
          </a:p>
        </p:txBody>
      </p:sp>
      <p:sp>
        <p:nvSpPr>
          <p:cNvPr id="4" name="Θέση ημερομηνίας 3">
            <a:extLst>
              <a:ext uri="{FF2B5EF4-FFF2-40B4-BE49-F238E27FC236}">
                <a16:creationId xmlns:a16="http://schemas.microsoft.com/office/drawing/2014/main" id="{A4E49E9C-1550-4607-B7F8-92F163872F66}"/>
              </a:ext>
            </a:extLst>
          </p:cNvPr>
          <p:cNvSpPr>
            <a:spLocks noGrp="1"/>
          </p:cNvSpPr>
          <p:nvPr>
            <p:ph type="dt" sz="half" idx="10"/>
          </p:nvPr>
        </p:nvSpPr>
        <p:spPr/>
        <p:txBody>
          <a:bodyPr/>
          <a:lstStyle/>
          <a:p>
            <a:fld id="{0ECF8625-2564-487A-B583-365DC7A442A8}"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2CB734B9-9DAC-4D03-AE99-6838AE769A54}"/>
              </a:ext>
            </a:extLst>
          </p:cNvPr>
          <p:cNvSpPr>
            <a:spLocks noGrp="1"/>
          </p:cNvSpPr>
          <p:nvPr>
            <p:ph type="sldNum" sz="quarter" idx="12"/>
          </p:nvPr>
        </p:nvSpPr>
        <p:spPr/>
        <p:txBody>
          <a:bodyPr/>
          <a:lstStyle/>
          <a:p>
            <a:fld id="{57EC55EE-9EB8-44BE-9DB0-8978FBAFCE21}" type="slidenum">
              <a:rPr lang="el-GR" smtClean="0"/>
              <a:t>3</a:t>
            </a:fld>
            <a:endParaRPr lang="el-GR"/>
          </a:p>
        </p:txBody>
      </p:sp>
    </p:spTree>
    <p:extLst>
      <p:ext uri="{BB962C8B-B14F-4D97-AF65-F5344CB8AC3E}">
        <p14:creationId xmlns:p14="http://schemas.microsoft.com/office/powerpoint/2010/main" val="235622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9E3CF9-38F6-4F4A-A588-5F8B4EDEDB9C}"/>
              </a:ext>
            </a:extLst>
          </p:cNvPr>
          <p:cNvSpPr>
            <a:spLocks noGrp="1"/>
          </p:cNvSpPr>
          <p:nvPr>
            <p:ph type="title"/>
          </p:nvPr>
        </p:nvSpPr>
        <p:spPr>
          <a:xfrm>
            <a:off x="0" y="375381"/>
            <a:ext cx="12192000" cy="268562"/>
          </a:xfrm>
        </p:spPr>
        <p:txBody>
          <a:bodyPr>
            <a:noAutofit/>
          </a:bodyPr>
          <a:lstStyle/>
          <a:p>
            <a:r>
              <a:rPr lang="el-GR" sz="2400" dirty="0"/>
              <a:t>Απόσπασμα από το </a:t>
            </a:r>
            <a:r>
              <a:rPr lang="en-US" sz="2400" dirty="0"/>
              <a:t>cluster mapping project </a:t>
            </a:r>
            <a:r>
              <a:rPr lang="el-GR" sz="2400" dirty="0"/>
              <a:t>του </a:t>
            </a:r>
            <a:r>
              <a:rPr lang="en-US" sz="2400" dirty="0"/>
              <a:t>Porter </a:t>
            </a:r>
            <a:r>
              <a:rPr lang="el-GR" sz="2400" dirty="0"/>
              <a:t>που δείχνει την εξειδίκευση της παραγωγής στις ΗΠΑ, τα 3 μεγαλύτερα </a:t>
            </a:r>
            <a:r>
              <a:rPr lang="en-US" sz="2400" dirty="0"/>
              <a:t>cluster</a:t>
            </a:r>
            <a:r>
              <a:rPr lang="el-GR" sz="2400" dirty="0"/>
              <a:t> (σε ορισμένες περιοχές των ΗΠΑ)</a:t>
            </a:r>
          </a:p>
        </p:txBody>
      </p:sp>
      <p:sp>
        <p:nvSpPr>
          <p:cNvPr id="3" name="Θέση περιεχομένου 2">
            <a:extLst>
              <a:ext uri="{FF2B5EF4-FFF2-40B4-BE49-F238E27FC236}">
                <a16:creationId xmlns:a16="http://schemas.microsoft.com/office/drawing/2014/main" id="{5C996BAD-04E6-4D36-9538-368B34098B8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D039D95-C0E9-45BB-B622-250441CF9BFE}"/>
              </a:ext>
            </a:extLst>
          </p:cNvPr>
          <p:cNvPicPr>
            <a:picLocks noChangeAspect="1"/>
          </p:cNvPicPr>
          <p:nvPr/>
        </p:nvPicPr>
        <p:blipFill>
          <a:blip r:embed="rId2"/>
          <a:stretch>
            <a:fillRect/>
          </a:stretch>
        </p:blipFill>
        <p:spPr>
          <a:xfrm>
            <a:off x="443883" y="750476"/>
            <a:ext cx="11336785" cy="5570113"/>
          </a:xfrm>
          <a:prstGeom prst="rect">
            <a:avLst/>
          </a:prstGeom>
        </p:spPr>
      </p:pic>
      <p:sp>
        <p:nvSpPr>
          <p:cNvPr id="4" name="Θέση ημερομηνίας 3">
            <a:extLst>
              <a:ext uri="{FF2B5EF4-FFF2-40B4-BE49-F238E27FC236}">
                <a16:creationId xmlns:a16="http://schemas.microsoft.com/office/drawing/2014/main" id="{2B706ECA-7B1E-478A-90C1-049D42E344EE}"/>
              </a:ext>
            </a:extLst>
          </p:cNvPr>
          <p:cNvSpPr>
            <a:spLocks noGrp="1"/>
          </p:cNvSpPr>
          <p:nvPr>
            <p:ph type="dt" sz="half" idx="10"/>
          </p:nvPr>
        </p:nvSpPr>
        <p:spPr/>
        <p:txBody>
          <a:bodyPr/>
          <a:lstStyle/>
          <a:p>
            <a:fld id="{8B75D580-7F7F-4ABD-9BE4-46B41B4AFB29}"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ADD5C0A2-0CCD-417F-B659-0F6D1A4EDE2E}"/>
              </a:ext>
            </a:extLst>
          </p:cNvPr>
          <p:cNvSpPr>
            <a:spLocks noGrp="1"/>
          </p:cNvSpPr>
          <p:nvPr>
            <p:ph type="sldNum" sz="quarter" idx="12"/>
          </p:nvPr>
        </p:nvSpPr>
        <p:spPr/>
        <p:txBody>
          <a:bodyPr/>
          <a:lstStyle/>
          <a:p>
            <a:fld id="{57EC55EE-9EB8-44BE-9DB0-8978FBAFCE21}" type="slidenum">
              <a:rPr lang="el-GR" smtClean="0"/>
              <a:t>30</a:t>
            </a:fld>
            <a:endParaRPr lang="el-GR"/>
          </a:p>
        </p:txBody>
      </p:sp>
    </p:spTree>
    <p:extLst>
      <p:ext uri="{BB962C8B-B14F-4D97-AF65-F5344CB8AC3E}">
        <p14:creationId xmlns:p14="http://schemas.microsoft.com/office/powerpoint/2010/main" val="3296129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40782-67CF-4E61-953C-DC079E0B9AC6}"/>
              </a:ext>
            </a:extLst>
          </p:cNvPr>
          <p:cNvSpPr>
            <a:spLocks noGrp="1"/>
          </p:cNvSpPr>
          <p:nvPr>
            <p:ph type="title"/>
          </p:nvPr>
        </p:nvSpPr>
        <p:spPr>
          <a:xfrm>
            <a:off x="224902" y="361392"/>
            <a:ext cx="11913833" cy="281567"/>
          </a:xfrm>
        </p:spPr>
        <p:txBody>
          <a:bodyPr>
            <a:normAutofit fontScale="90000"/>
          </a:bodyPr>
          <a:lstStyle/>
          <a:p>
            <a:r>
              <a:rPr lang="en-US" dirty="0"/>
              <a:t>Clusters </a:t>
            </a:r>
            <a:r>
              <a:rPr lang="el-GR" dirty="0"/>
              <a:t>χρηματοδοτικών υπηρεσιών των ΗΠΑ (1997) </a:t>
            </a:r>
          </a:p>
        </p:txBody>
      </p:sp>
      <p:sp>
        <p:nvSpPr>
          <p:cNvPr id="3" name="Θέση περιεχομένου 2">
            <a:extLst>
              <a:ext uri="{FF2B5EF4-FFF2-40B4-BE49-F238E27FC236}">
                <a16:creationId xmlns:a16="http://schemas.microsoft.com/office/drawing/2014/main" id="{24611000-0209-42FA-BEFB-394485F2262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24AAA2B-5EE3-4617-9D60-E088F064C44B}"/>
              </a:ext>
            </a:extLst>
          </p:cNvPr>
          <p:cNvPicPr>
            <a:picLocks noChangeAspect="1"/>
          </p:cNvPicPr>
          <p:nvPr/>
        </p:nvPicPr>
        <p:blipFill>
          <a:blip r:embed="rId2"/>
          <a:stretch>
            <a:fillRect/>
          </a:stretch>
        </p:blipFill>
        <p:spPr>
          <a:xfrm>
            <a:off x="1305018" y="653603"/>
            <a:ext cx="8500098" cy="5550794"/>
          </a:xfrm>
          <a:prstGeom prst="rect">
            <a:avLst/>
          </a:prstGeom>
        </p:spPr>
      </p:pic>
      <p:sp>
        <p:nvSpPr>
          <p:cNvPr id="4" name="Θέση ημερομηνίας 3">
            <a:extLst>
              <a:ext uri="{FF2B5EF4-FFF2-40B4-BE49-F238E27FC236}">
                <a16:creationId xmlns:a16="http://schemas.microsoft.com/office/drawing/2014/main" id="{0EDC173C-1452-4E9F-80D9-CFF0D18F0ED6}"/>
              </a:ext>
            </a:extLst>
          </p:cNvPr>
          <p:cNvSpPr>
            <a:spLocks noGrp="1"/>
          </p:cNvSpPr>
          <p:nvPr>
            <p:ph type="dt" sz="half" idx="10"/>
          </p:nvPr>
        </p:nvSpPr>
        <p:spPr/>
        <p:txBody>
          <a:bodyPr/>
          <a:lstStyle/>
          <a:p>
            <a:fld id="{B0F4A9CD-5F84-45F2-A0B3-7CCA123926B5}"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4F3C4CF1-C02A-4F30-81DA-B5A84754695B}"/>
              </a:ext>
            </a:extLst>
          </p:cNvPr>
          <p:cNvSpPr>
            <a:spLocks noGrp="1"/>
          </p:cNvSpPr>
          <p:nvPr>
            <p:ph type="sldNum" sz="quarter" idx="12"/>
          </p:nvPr>
        </p:nvSpPr>
        <p:spPr/>
        <p:txBody>
          <a:bodyPr/>
          <a:lstStyle/>
          <a:p>
            <a:fld id="{57EC55EE-9EB8-44BE-9DB0-8978FBAFCE21}" type="slidenum">
              <a:rPr lang="el-GR" smtClean="0"/>
              <a:t>31</a:t>
            </a:fld>
            <a:endParaRPr lang="el-GR"/>
          </a:p>
        </p:txBody>
      </p:sp>
    </p:spTree>
    <p:extLst>
      <p:ext uri="{BB962C8B-B14F-4D97-AF65-F5344CB8AC3E}">
        <p14:creationId xmlns:p14="http://schemas.microsoft.com/office/powerpoint/2010/main" val="1344317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a:extLst>
              <a:ext uri="{FF2B5EF4-FFF2-40B4-BE49-F238E27FC236}">
                <a16:creationId xmlns:a16="http://schemas.microsoft.com/office/drawing/2014/main" id="{58ED9FB5-E504-47A7-95A6-B14E10B1DD67}"/>
              </a:ext>
            </a:extLst>
          </p:cNvPr>
          <p:cNvSpPr>
            <a:spLocks noGrp="1"/>
          </p:cNvSpPr>
          <p:nvPr>
            <p:ph type="title"/>
          </p:nvPr>
        </p:nvSpPr>
        <p:spPr>
          <a:xfrm>
            <a:off x="435006" y="286604"/>
            <a:ext cx="11756994" cy="447738"/>
          </a:xfrm>
        </p:spPr>
        <p:txBody>
          <a:bodyPr>
            <a:noAutofit/>
          </a:bodyPr>
          <a:lstStyle/>
          <a:p>
            <a:r>
              <a:rPr lang="el-GR" altLang="el-GR" sz="2800" dirty="0">
                <a:solidFill>
                  <a:schemeClr val="tx1"/>
                </a:solidFill>
              </a:rPr>
              <a:t>Η Βρετανική εμπειρία σε ζητήματα στήριξης επιχειρήσεων</a:t>
            </a:r>
          </a:p>
        </p:txBody>
      </p:sp>
      <p:sp>
        <p:nvSpPr>
          <p:cNvPr id="3" name="2 - Θέση περιεχομένου">
            <a:extLst>
              <a:ext uri="{FF2B5EF4-FFF2-40B4-BE49-F238E27FC236}">
                <a16:creationId xmlns:a16="http://schemas.microsoft.com/office/drawing/2014/main" id="{C23FD656-9B84-4A2B-8831-4C1C06D77B6A}"/>
              </a:ext>
            </a:extLst>
          </p:cNvPr>
          <p:cNvSpPr>
            <a:spLocks noGrp="1"/>
          </p:cNvSpPr>
          <p:nvPr>
            <p:ph idx="1"/>
          </p:nvPr>
        </p:nvSpPr>
        <p:spPr>
          <a:xfrm>
            <a:off x="230820" y="734341"/>
            <a:ext cx="10788088" cy="5389317"/>
          </a:xfrm>
        </p:spPr>
        <p:txBody>
          <a:bodyPr>
            <a:normAutofit lnSpcReduction="10000"/>
          </a:bodyPr>
          <a:lstStyle/>
          <a:p>
            <a:pPr>
              <a:buFont typeface="Arial" panose="020B0604020202020204" pitchFamily="34" charset="0"/>
              <a:buNone/>
              <a:defRPr/>
            </a:pPr>
            <a:r>
              <a:rPr lang="en-US" sz="1800" b="1" dirty="0"/>
              <a:t>Signposting </a:t>
            </a:r>
            <a:r>
              <a:rPr lang="el-GR" sz="1800" b="1" dirty="0"/>
              <a:t>:</a:t>
            </a:r>
          </a:p>
          <a:p>
            <a:pPr>
              <a:buFont typeface="Arial" panose="020B0604020202020204" pitchFamily="34" charset="0"/>
              <a:buNone/>
              <a:defRPr/>
            </a:pPr>
            <a:r>
              <a:rPr lang="el-GR" sz="1800" dirty="0"/>
              <a:t>Η παροχή ενημέρωσης σχετικά με τις  διαθέσιμες υπηρεσίες επιχειρήσεων, πιθανούς συνεργάτες επιχειρήσεων, προμηθευτές, αγορές, πηγές χρηματοδότησης και τεχνική εμπειρία και γνώσεις</a:t>
            </a:r>
          </a:p>
          <a:p>
            <a:pPr>
              <a:buFont typeface="Arial" panose="020B0604020202020204" pitchFamily="34" charset="0"/>
              <a:buNone/>
              <a:defRPr/>
            </a:pPr>
            <a:r>
              <a:rPr lang="el-GR" sz="1800" dirty="0"/>
              <a:t>Αυτή η λειτουργία αναπτύσσεται καλύτερα εν μέρει μέσα από τα μέσα μαζικής ενημέρωσης που αυξάνουν την  γνώση και ενημέρωση αλλά είναι περισσότερο αποτελεσματική μέσα από συστήματα αναφοράς μεταξύ κάθε οργανισμού και οργάνωσης που παρέχει στήριξη επιχειρήσεων </a:t>
            </a:r>
          </a:p>
          <a:p>
            <a:pPr>
              <a:buFont typeface="Arial" panose="020B0604020202020204" pitchFamily="34" charset="0"/>
              <a:buNone/>
              <a:defRPr/>
            </a:pPr>
            <a:r>
              <a:rPr lang="en-US" sz="1800" b="1" dirty="0"/>
              <a:t>Business skilling</a:t>
            </a:r>
            <a:r>
              <a:rPr lang="en-US" sz="1800" dirty="0"/>
              <a:t> </a:t>
            </a:r>
          </a:p>
          <a:p>
            <a:pPr>
              <a:buFont typeface="Arial" panose="020B0604020202020204" pitchFamily="34" charset="0"/>
              <a:buNone/>
              <a:defRPr/>
            </a:pPr>
            <a:r>
              <a:rPr lang="el-GR" sz="1800" dirty="0"/>
              <a:t>Η μεταφορά τεχνογνωσίας (</a:t>
            </a:r>
            <a:r>
              <a:rPr lang="en-US" sz="1800" dirty="0"/>
              <a:t>know-how) </a:t>
            </a:r>
            <a:r>
              <a:rPr lang="el-GR" sz="1800" dirty="0"/>
              <a:t>στις επιχειρήσεις ώστε να μπορούν να αναλάβουν δραστηριότητες από μόνες τους. </a:t>
            </a:r>
          </a:p>
          <a:p>
            <a:pPr>
              <a:buFont typeface="Arial" panose="020B0604020202020204" pitchFamily="34" charset="0"/>
              <a:buNone/>
              <a:defRPr/>
            </a:pPr>
            <a:r>
              <a:rPr lang="el-GR" sz="1800" dirty="0"/>
              <a:t>Αυτή μπορεί να περιλαμβάνει μια ποικιλία από τεχνικές:</a:t>
            </a:r>
          </a:p>
          <a:p>
            <a:pPr>
              <a:defRPr/>
            </a:pPr>
            <a:r>
              <a:rPr lang="el-GR" sz="1800" dirty="0"/>
              <a:t>Ανοιχτή εκμάθηση μέσα από μέσα ενημέρωσης, όπως βίντεο για να αλλάξουν τη γενική αντίληψη και βάση των επιχειρηματικών δεξιοτήτων</a:t>
            </a:r>
          </a:p>
          <a:p>
            <a:pPr>
              <a:defRPr/>
            </a:pPr>
            <a:r>
              <a:rPr lang="el-GR" sz="1800" dirty="0"/>
              <a:t>Άτυπες ανταλλαγές και σεμινάρια</a:t>
            </a:r>
          </a:p>
          <a:p>
            <a:pPr>
              <a:defRPr/>
            </a:pPr>
            <a:r>
              <a:rPr lang="el-GR" sz="1800" dirty="0"/>
              <a:t>Μάνατζμεντ κατάρτισης και εκπαίδευση</a:t>
            </a:r>
          </a:p>
          <a:p>
            <a:pPr>
              <a:defRPr/>
            </a:pPr>
            <a:r>
              <a:rPr lang="el-GR" sz="1800" dirty="0"/>
              <a:t>Συμβουλευτική (είναι η πιο ακριβή γιατί μπορεί να περιλαμβάνει μια επιχείρηση την φορά)</a:t>
            </a:r>
          </a:p>
          <a:p>
            <a:pPr>
              <a:buFont typeface="Arial" panose="020B0604020202020204" pitchFamily="34" charset="0"/>
              <a:buNone/>
              <a:defRPr/>
            </a:pPr>
            <a:endParaRPr lang="el-GR" sz="1800" dirty="0"/>
          </a:p>
          <a:p>
            <a:pPr>
              <a:buFont typeface="Arial" panose="020B0604020202020204" pitchFamily="34" charset="0"/>
              <a:buNone/>
              <a:defRPr/>
            </a:pPr>
            <a:endParaRPr lang="el-GR" sz="1800" dirty="0"/>
          </a:p>
        </p:txBody>
      </p:sp>
      <p:sp>
        <p:nvSpPr>
          <p:cNvPr id="2" name="Θέση ημερομηνίας 1">
            <a:extLst>
              <a:ext uri="{FF2B5EF4-FFF2-40B4-BE49-F238E27FC236}">
                <a16:creationId xmlns:a16="http://schemas.microsoft.com/office/drawing/2014/main" id="{1B245D3C-E47E-4538-B891-8D2BC2D8A034}"/>
              </a:ext>
            </a:extLst>
          </p:cNvPr>
          <p:cNvSpPr>
            <a:spLocks noGrp="1"/>
          </p:cNvSpPr>
          <p:nvPr>
            <p:ph type="dt" sz="half" idx="10"/>
          </p:nvPr>
        </p:nvSpPr>
        <p:spPr/>
        <p:txBody>
          <a:bodyPr/>
          <a:lstStyle/>
          <a:p>
            <a:fld id="{48CB840F-2EC6-445D-BA00-F7B5ABCFD286}" type="datetime1">
              <a:rPr lang="el-GR" smtClean="0"/>
              <a:t>17/5/2022</a:t>
            </a:fld>
            <a:endParaRPr lang="el-GR"/>
          </a:p>
        </p:txBody>
      </p:sp>
      <p:sp>
        <p:nvSpPr>
          <p:cNvPr id="4" name="Θέση αριθμού διαφάνειας 3">
            <a:extLst>
              <a:ext uri="{FF2B5EF4-FFF2-40B4-BE49-F238E27FC236}">
                <a16:creationId xmlns:a16="http://schemas.microsoft.com/office/drawing/2014/main" id="{F001C5A1-0199-4D25-A6CB-E10D5B61F786}"/>
              </a:ext>
            </a:extLst>
          </p:cNvPr>
          <p:cNvSpPr>
            <a:spLocks noGrp="1"/>
          </p:cNvSpPr>
          <p:nvPr>
            <p:ph type="sldNum" sz="quarter" idx="12"/>
          </p:nvPr>
        </p:nvSpPr>
        <p:spPr/>
        <p:txBody>
          <a:bodyPr/>
          <a:lstStyle/>
          <a:p>
            <a:fld id="{57EC55EE-9EB8-44BE-9DB0-8978FBAFCE21}" type="slidenum">
              <a:rPr lang="el-GR" smtClean="0"/>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E5DDE184-449C-4DB8-852D-ED36F9287645}"/>
              </a:ext>
            </a:extLst>
          </p:cNvPr>
          <p:cNvSpPr>
            <a:spLocks noGrp="1"/>
          </p:cNvSpPr>
          <p:nvPr>
            <p:ph idx="1"/>
          </p:nvPr>
        </p:nvSpPr>
        <p:spPr>
          <a:xfrm>
            <a:off x="133165" y="656948"/>
            <a:ext cx="12058835" cy="5580340"/>
          </a:xfrm>
        </p:spPr>
        <p:txBody>
          <a:bodyPr>
            <a:normAutofit/>
          </a:bodyPr>
          <a:lstStyle/>
          <a:p>
            <a:pPr>
              <a:buFont typeface="Arial" panose="020B0604020202020204" pitchFamily="34" charset="0"/>
              <a:buNone/>
              <a:defRPr/>
            </a:pPr>
            <a:r>
              <a:rPr lang="el-GR" sz="1800" b="1" dirty="0"/>
              <a:t>Συμβουλευτική επιχειρήσεων (</a:t>
            </a:r>
            <a:r>
              <a:rPr lang="en-US" sz="1800" b="1" dirty="0"/>
              <a:t>business advice)</a:t>
            </a:r>
          </a:p>
          <a:p>
            <a:pPr>
              <a:buFont typeface="Arial" panose="020B0604020202020204" pitchFamily="34" charset="0"/>
              <a:buNone/>
              <a:defRPr/>
            </a:pPr>
            <a:r>
              <a:rPr lang="el-GR" sz="1800" dirty="0"/>
              <a:t>Η παροχή συμβουλών προς επιχειρήσεις για το τι να κάνουν για εμπορική ή τεχνική ανάπτυξη</a:t>
            </a:r>
          </a:p>
          <a:p>
            <a:pPr>
              <a:buFont typeface="Arial" panose="020B0604020202020204" pitchFamily="34" charset="0"/>
              <a:buNone/>
              <a:defRPr/>
            </a:pPr>
            <a:r>
              <a:rPr lang="el-GR" sz="1800" b="1" dirty="0"/>
              <a:t>Οι Βρετανοί διακρίνουν σε </a:t>
            </a:r>
            <a:r>
              <a:rPr lang="en-US" sz="1800" b="1" dirty="0" err="1"/>
              <a:t>counselling</a:t>
            </a:r>
            <a:r>
              <a:rPr lang="en-US" sz="1800" b="1" dirty="0"/>
              <a:t> </a:t>
            </a:r>
            <a:r>
              <a:rPr lang="el-GR" sz="1800" b="1" dirty="0"/>
              <a:t>και </a:t>
            </a:r>
            <a:r>
              <a:rPr lang="en-US" sz="1800" b="1" dirty="0"/>
              <a:t>consultancy</a:t>
            </a:r>
          </a:p>
          <a:p>
            <a:pPr>
              <a:buFont typeface="Arial" panose="020B0604020202020204" pitchFamily="34" charset="0"/>
              <a:buNone/>
              <a:defRPr/>
            </a:pPr>
            <a:r>
              <a:rPr lang="el-GR" sz="1800" dirty="0"/>
              <a:t>Οι περιοχές όπου συνήθως χρειάζεται συμβουλές:</a:t>
            </a:r>
          </a:p>
          <a:p>
            <a:pPr>
              <a:defRPr/>
            </a:pPr>
            <a:r>
              <a:rPr lang="el-GR" sz="1800" dirty="0"/>
              <a:t>Διαδικασίες και επαφές για εξαγωγές και εισαγωγές</a:t>
            </a:r>
          </a:p>
          <a:p>
            <a:pPr>
              <a:defRPr/>
            </a:pPr>
            <a:r>
              <a:rPr lang="el-GR" sz="1800" dirty="0"/>
              <a:t>Ενημέρωση σε θέματα προσωπικού και αγοράς εργασίας</a:t>
            </a:r>
          </a:p>
          <a:p>
            <a:pPr>
              <a:defRPr/>
            </a:pPr>
            <a:r>
              <a:rPr lang="el-GR" sz="1800" dirty="0"/>
              <a:t>Επαφές σε θεσμούς Ε&amp;Α</a:t>
            </a:r>
          </a:p>
          <a:p>
            <a:pPr>
              <a:defRPr/>
            </a:pPr>
            <a:r>
              <a:rPr lang="el-GR" sz="1800" dirty="0"/>
              <a:t>Διαδικασίες που απαιτούνται για πατέντες και δικαιώματα</a:t>
            </a:r>
          </a:p>
          <a:p>
            <a:pPr>
              <a:defRPr/>
            </a:pPr>
            <a:r>
              <a:rPr lang="el-GR" sz="1800" dirty="0"/>
              <a:t>Φορολόγηση και χρηματοδοτικό μάνατζμεντ</a:t>
            </a:r>
          </a:p>
          <a:p>
            <a:pPr>
              <a:defRPr/>
            </a:pPr>
            <a:r>
              <a:rPr lang="el-GR" sz="1800" dirty="0"/>
              <a:t>Πηγές κεφαλαίων επιχειρηματικού κινδύνου</a:t>
            </a:r>
          </a:p>
          <a:p>
            <a:pPr>
              <a:buFont typeface="Arial" panose="020B0604020202020204" pitchFamily="34" charset="0"/>
              <a:buNone/>
              <a:defRPr/>
            </a:pPr>
            <a:r>
              <a:rPr lang="el-GR" sz="1800" b="1" dirty="0"/>
              <a:t>Υποστήριξη επιχειρήσεων (</a:t>
            </a:r>
            <a:r>
              <a:rPr lang="en-US" sz="1800" b="1" dirty="0"/>
              <a:t>business assistance)</a:t>
            </a:r>
          </a:p>
          <a:p>
            <a:pPr>
              <a:buFont typeface="Arial" panose="020B0604020202020204" pitchFamily="34" charset="0"/>
              <a:buNone/>
              <a:defRPr/>
            </a:pPr>
            <a:r>
              <a:rPr lang="en-US" sz="1800" dirty="0"/>
              <a:t>A</a:t>
            </a:r>
            <a:r>
              <a:rPr lang="el-GR" sz="1800" dirty="0" err="1"/>
              <a:t>νάληψη</a:t>
            </a:r>
            <a:r>
              <a:rPr lang="el-GR" sz="1800" dirty="0"/>
              <a:t> εργασιών εκ μέρους μιας επιχείρησης είτε ως συμβουλευτικός εταίρος ή μέσω ένα συμβολαίου ή μιας συμφωνίας διαχείρισης και μάνατζμεντ, π.χ. για το μάρκετινγκ, τις πληρωμές υπαλλήλων, την ανάπτυξη προϊόντων κτλ</a:t>
            </a:r>
            <a:endParaRPr lang="en-US" sz="1800" dirty="0"/>
          </a:p>
          <a:p>
            <a:pPr>
              <a:buFont typeface="Arial" panose="020B0604020202020204" pitchFamily="34" charset="0"/>
              <a:buNone/>
              <a:defRPr/>
            </a:pPr>
            <a:endParaRPr lang="el-GR" sz="1800" b="1" dirty="0"/>
          </a:p>
        </p:txBody>
      </p:sp>
      <p:sp>
        <p:nvSpPr>
          <p:cNvPr id="2" name="Θέση ημερομηνίας 1">
            <a:extLst>
              <a:ext uri="{FF2B5EF4-FFF2-40B4-BE49-F238E27FC236}">
                <a16:creationId xmlns:a16="http://schemas.microsoft.com/office/drawing/2014/main" id="{CA6FDC45-2E27-4A01-A3CD-A7F28977188C}"/>
              </a:ext>
            </a:extLst>
          </p:cNvPr>
          <p:cNvSpPr>
            <a:spLocks noGrp="1"/>
          </p:cNvSpPr>
          <p:nvPr>
            <p:ph type="dt" sz="half" idx="10"/>
          </p:nvPr>
        </p:nvSpPr>
        <p:spPr/>
        <p:txBody>
          <a:bodyPr/>
          <a:lstStyle/>
          <a:p>
            <a:fld id="{4DD11AA4-9E86-4E17-8407-F746A0CA0E9D}" type="datetime1">
              <a:rPr lang="el-GR" smtClean="0"/>
              <a:t>17/5/2022</a:t>
            </a:fld>
            <a:endParaRPr lang="el-GR"/>
          </a:p>
        </p:txBody>
      </p:sp>
      <p:sp>
        <p:nvSpPr>
          <p:cNvPr id="4" name="Θέση αριθμού διαφάνειας 3">
            <a:extLst>
              <a:ext uri="{FF2B5EF4-FFF2-40B4-BE49-F238E27FC236}">
                <a16:creationId xmlns:a16="http://schemas.microsoft.com/office/drawing/2014/main" id="{F73826BD-B09D-4BAD-92BF-DB808007279B}"/>
              </a:ext>
            </a:extLst>
          </p:cNvPr>
          <p:cNvSpPr>
            <a:spLocks noGrp="1"/>
          </p:cNvSpPr>
          <p:nvPr>
            <p:ph type="sldNum" sz="quarter" idx="12"/>
          </p:nvPr>
        </p:nvSpPr>
        <p:spPr/>
        <p:txBody>
          <a:bodyPr/>
          <a:lstStyle/>
          <a:p>
            <a:fld id="{57EC55EE-9EB8-44BE-9DB0-8978FBAFCE21}" type="slidenum">
              <a:rPr lang="el-GR" smtClean="0"/>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2CC4F37F-4189-4522-8648-B8B43776AE2D}"/>
              </a:ext>
            </a:extLst>
          </p:cNvPr>
          <p:cNvSpPr>
            <a:spLocks noGrp="1"/>
          </p:cNvSpPr>
          <p:nvPr>
            <p:ph idx="1"/>
          </p:nvPr>
        </p:nvSpPr>
        <p:spPr>
          <a:xfrm>
            <a:off x="133166" y="967667"/>
            <a:ext cx="11585358" cy="5114492"/>
          </a:xfrm>
        </p:spPr>
        <p:txBody>
          <a:bodyPr>
            <a:normAutofit/>
          </a:bodyPr>
          <a:lstStyle/>
          <a:p>
            <a:pPr>
              <a:buFont typeface="Arial" panose="020B0604020202020204" pitchFamily="34" charset="0"/>
              <a:buNone/>
              <a:defRPr/>
            </a:pPr>
            <a:r>
              <a:rPr lang="el-GR" sz="1800" dirty="0"/>
              <a:t>Στήριξη επιχειρήσεων (</a:t>
            </a:r>
            <a:r>
              <a:rPr lang="en-US" sz="1800" b="1" dirty="0"/>
              <a:t>business  support</a:t>
            </a:r>
            <a:r>
              <a:rPr lang="en-US" sz="1800" dirty="0"/>
              <a:t>)</a:t>
            </a:r>
            <a:endParaRPr lang="el-GR" sz="1800" dirty="0"/>
          </a:p>
          <a:p>
            <a:pPr>
              <a:buFont typeface="Arial" panose="020B0604020202020204" pitchFamily="34" charset="0"/>
              <a:buNone/>
              <a:defRPr/>
            </a:pPr>
            <a:r>
              <a:rPr lang="el-GR" sz="1800" dirty="0"/>
              <a:t>Διάφορες προσεγγίσεις για να βοηθηθούν οι επιχειρήσεις με τους παράγοντες παραγωγής, σε τομείς όπως</a:t>
            </a:r>
          </a:p>
          <a:p>
            <a:pPr>
              <a:defRPr/>
            </a:pPr>
            <a:r>
              <a:rPr lang="el-GR" sz="1800" dirty="0"/>
              <a:t>Χρηματοδότηση</a:t>
            </a:r>
          </a:p>
          <a:p>
            <a:pPr>
              <a:defRPr/>
            </a:pPr>
            <a:r>
              <a:rPr lang="el-GR" sz="1800" dirty="0"/>
              <a:t>Ε&amp;Α και τεχνολογία</a:t>
            </a:r>
          </a:p>
          <a:p>
            <a:pPr>
              <a:defRPr/>
            </a:pPr>
            <a:r>
              <a:rPr lang="el-GR" sz="1800" dirty="0"/>
              <a:t>Γραφεία και κτήρια επιχείρησης</a:t>
            </a:r>
          </a:p>
          <a:p>
            <a:pPr>
              <a:defRPr/>
            </a:pPr>
            <a:r>
              <a:rPr lang="el-GR" sz="1800" dirty="0"/>
              <a:t>Στελέχωση &amp; απόσπαση προσωπικού</a:t>
            </a:r>
            <a:endParaRPr lang="en-US" sz="1800" dirty="0"/>
          </a:p>
          <a:p>
            <a:pPr>
              <a:defRPr/>
            </a:pPr>
            <a:r>
              <a:rPr lang="el-GR" sz="1800" dirty="0"/>
              <a:t>Παροχή διευκολύνσεων  </a:t>
            </a:r>
            <a:endParaRPr lang="en-US" sz="1800" dirty="0"/>
          </a:p>
          <a:p>
            <a:pPr>
              <a:buFont typeface="Arial" panose="020B0604020202020204" pitchFamily="34" charset="0"/>
              <a:buNone/>
              <a:defRPr/>
            </a:pPr>
            <a:endParaRPr lang="el-GR" sz="1800" dirty="0"/>
          </a:p>
          <a:p>
            <a:pPr>
              <a:buFont typeface="Arial" panose="020B0604020202020204" pitchFamily="34" charset="0"/>
              <a:buNone/>
              <a:defRPr/>
            </a:pPr>
            <a:r>
              <a:rPr lang="el-GR" sz="1800" dirty="0"/>
              <a:t>Αυτό είναι και το ακριβότερο είδος υπηρεσίας που θέτει υπό αμφισβήτηση του θέμα της ισότητας, γιατί η υποστήριξη σε αυτό το επίπεδο ορισμένων επιχειρήσεων μπορεί να μετακινήσει /μετατοπίσει κάποιες άλλες. Επίσης μπορεί να οδηγήσει σε μακροχρόνια εξάρτηση των επιχειρήσεων από το δίκτυο στήριξης. Αυτό έρχεται σε αντίθεση με τον βασικό στόχο της επιχείρησης για ενθάρρυνση μια αυτό-εξυπηρετούμενης δομής.  </a:t>
            </a:r>
          </a:p>
          <a:p>
            <a:pPr>
              <a:defRPr/>
            </a:pPr>
            <a:endParaRPr lang="en-US" sz="1800" dirty="0"/>
          </a:p>
          <a:p>
            <a:pPr>
              <a:buFont typeface="Arial" panose="020B0604020202020204" pitchFamily="34" charset="0"/>
              <a:buNone/>
              <a:defRPr/>
            </a:pPr>
            <a:endParaRPr lang="el-GR" sz="1800" dirty="0"/>
          </a:p>
        </p:txBody>
      </p:sp>
      <p:sp>
        <p:nvSpPr>
          <p:cNvPr id="2" name="Θέση ημερομηνίας 1">
            <a:extLst>
              <a:ext uri="{FF2B5EF4-FFF2-40B4-BE49-F238E27FC236}">
                <a16:creationId xmlns:a16="http://schemas.microsoft.com/office/drawing/2014/main" id="{5B5E8338-9851-46FF-932D-2CF5DCE4DB03}"/>
              </a:ext>
            </a:extLst>
          </p:cNvPr>
          <p:cNvSpPr>
            <a:spLocks noGrp="1"/>
          </p:cNvSpPr>
          <p:nvPr>
            <p:ph type="dt" sz="half" idx="10"/>
          </p:nvPr>
        </p:nvSpPr>
        <p:spPr/>
        <p:txBody>
          <a:bodyPr/>
          <a:lstStyle/>
          <a:p>
            <a:fld id="{3DFBF12B-D006-47CB-AB18-4E0D3730CB8F}" type="datetime1">
              <a:rPr lang="el-GR" smtClean="0"/>
              <a:t>17/5/2022</a:t>
            </a:fld>
            <a:endParaRPr lang="el-GR"/>
          </a:p>
        </p:txBody>
      </p:sp>
      <p:sp>
        <p:nvSpPr>
          <p:cNvPr id="4" name="Θέση αριθμού διαφάνειας 3">
            <a:extLst>
              <a:ext uri="{FF2B5EF4-FFF2-40B4-BE49-F238E27FC236}">
                <a16:creationId xmlns:a16="http://schemas.microsoft.com/office/drawing/2014/main" id="{21BAFABB-3EFF-4141-91C2-43D94B077603}"/>
              </a:ext>
            </a:extLst>
          </p:cNvPr>
          <p:cNvSpPr>
            <a:spLocks noGrp="1"/>
          </p:cNvSpPr>
          <p:nvPr>
            <p:ph type="sldNum" sz="quarter" idx="12"/>
          </p:nvPr>
        </p:nvSpPr>
        <p:spPr/>
        <p:txBody>
          <a:bodyPr/>
          <a:lstStyle/>
          <a:p>
            <a:fld id="{57EC55EE-9EB8-44BE-9DB0-8978FBAFCE21}" type="slidenum">
              <a:rPr lang="el-GR" smtClean="0"/>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a:extLst>
              <a:ext uri="{FF2B5EF4-FFF2-40B4-BE49-F238E27FC236}">
                <a16:creationId xmlns:a16="http://schemas.microsoft.com/office/drawing/2014/main" id="{186D3881-F7B1-4811-AE57-3A5CA0063C2A}"/>
              </a:ext>
            </a:extLst>
          </p:cNvPr>
          <p:cNvSpPr>
            <a:spLocks noGrp="1"/>
          </p:cNvSpPr>
          <p:nvPr>
            <p:ph type="title"/>
          </p:nvPr>
        </p:nvSpPr>
        <p:spPr>
          <a:xfrm>
            <a:off x="548640" y="532660"/>
            <a:ext cx="10058400" cy="849739"/>
          </a:xfrm>
        </p:spPr>
        <p:txBody>
          <a:bodyPr/>
          <a:lstStyle/>
          <a:p>
            <a:r>
              <a:rPr lang="el-GR" altLang="el-GR" sz="2400" b="1" dirty="0"/>
              <a:t>Σχήματα υποστήριξης και συμβουλευτικής στη Βρετανία</a:t>
            </a:r>
          </a:p>
        </p:txBody>
      </p:sp>
      <p:sp>
        <p:nvSpPr>
          <p:cNvPr id="37891" name="2 - Θέση περιεχομένου">
            <a:extLst>
              <a:ext uri="{FF2B5EF4-FFF2-40B4-BE49-F238E27FC236}">
                <a16:creationId xmlns:a16="http://schemas.microsoft.com/office/drawing/2014/main" id="{70AE5145-B0D1-4E87-9F76-D6A7E43BEB9D}"/>
              </a:ext>
            </a:extLst>
          </p:cNvPr>
          <p:cNvSpPr>
            <a:spLocks noGrp="1"/>
          </p:cNvSpPr>
          <p:nvPr>
            <p:ph idx="1"/>
          </p:nvPr>
        </p:nvSpPr>
        <p:spPr>
          <a:xfrm>
            <a:off x="186431" y="1873189"/>
            <a:ext cx="10782818" cy="4732752"/>
          </a:xfrm>
        </p:spPr>
        <p:txBody>
          <a:bodyPr>
            <a:normAutofit/>
          </a:bodyPr>
          <a:lstStyle/>
          <a:p>
            <a:pPr>
              <a:buFont typeface="Arial" panose="020B0604020202020204" pitchFamily="34" charset="0"/>
              <a:buNone/>
            </a:pPr>
            <a:r>
              <a:rPr lang="el-GR" altLang="el-GR" sz="1800" dirty="0"/>
              <a:t>Πριν το 1970 δεν υπήρχε κάποια πολιτική για τις ΜΜΕ και την επιχειρηματικότητα</a:t>
            </a:r>
          </a:p>
          <a:p>
            <a:pPr>
              <a:buFont typeface="Arial" panose="020B0604020202020204" pitchFamily="34" charset="0"/>
              <a:buNone/>
            </a:pPr>
            <a:r>
              <a:rPr lang="el-GR" altLang="el-GR" sz="1800" dirty="0"/>
              <a:t>Σποραδικά μέτρα</a:t>
            </a:r>
          </a:p>
          <a:p>
            <a:pPr>
              <a:buFont typeface="Arial" panose="020B0604020202020204" pitchFamily="34" charset="0"/>
              <a:buNone/>
            </a:pPr>
            <a:r>
              <a:rPr lang="el-GR" altLang="el-GR" sz="1800" dirty="0"/>
              <a:t>Το </a:t>
            </a:r>
            <a:r>
              <a:rPr lang="el-GR" altLang="el-GR" sz="1800" b="1" dirty="0"/>
              <a:t>1971 </a:t>
            </a:r>
            <a:r>
              <a:rPr lang="en-US" altLang="el-GR" sz="1800" b="1" dirty="0"/>
              <a:t>Bolton Report </a:t>
            </a:r>
            <a:r>
              <a:rPr lang="el-GR" altLang="el-GR" sz="1800" dirty="0"/>
              <a:t>αλλάζει αυτή την κατάσταση</a:t>
            </a:r>
          </a:p>
          <a:p>
            <a:pPr>
              <a:buFont typeface="Arial" panose="020B0604020202020204" pitchFamily="34" charset="0"/>
              <a:buNone/>
            </a:pPr>
            <a:r>
              <a:rPr lang="el-GR" altLang="el-GR" sz="1800" b="1" dirty="0"/>
              <a:t>Μοντέλο 1</a:t>
            </a:r>
            <a:r>
              <a:rPr lang="el-GR" altLang="el-GR" sz="1800" b="1" baseline="30000" dirty="0"/>
              <a:t>ο</a:t>
            </a:r>
            <a:r>
              <a:rPr lang="el-GR" altLang="el-GR" sz="1800" b="1" dirty="0"/>
              <a:t> : 1973-1993 (</a:t>
            </a:r>
            <a:r>
              <a:rPr lang="en-US" altLang="el-GR" sz="1800" b="1" dirty="0"/>
              <a:t>Small Firms Service – SFS)</a:t>
            </a:r>
          </a:p>
          <a:p>
            <a:r>
              <a:rPr lang="el-GR" altLang="el-GR" sz="1800" dirty="0"/>
              <a:t>Κεντρική τηλεφωνική γραμμή, δημόσιοι υπάλληλοι, αναφορά στους προμηθευτές πληροφορίας και συμβουλής</a:t>
            </a:r>
          </a:p>
          <a:p>
            <a:r>
              <a:rPr lang="el-GR" altLang="el-GR" sz="1800" dirty="0"/>
              <a:t>Όλες οι ΜΜΕ ήταν επιλέξιμες (έως 250 απασχολούμενους)</a:t>
            </a:r>
          </a:p>
          <a:p>
            <a:r>
              <a:rPr lang="el-GR" altLang="el-GR" sz="1800" dirty="0"/>
              <a:t>Μεγάλος αριθμός επιχειρήσεων (250.000 ετησίως)</a:t>
            </a:r>
          </a:p>
          <a:p>
            <a:r>
              <a:rPr lang="el-GR" altLang="el-GR" sz="1800" dirty="0"/>
              <a:t>+ 20.000 ετησίως από το </a:t>
            </a:r>
            <a:r>
              <a:rPr lang="en-US" altLang="el-GR" sz="1800" dirty="0"/>
              <a:t>Business Development Service </a:t>
            </a:r>
            <a:r>
              <a:rPr lang="el-GR" altLang="el-GR" sz="1800" dirty="0"/>
              <a:t>(σύμβουλοι που πληρώνονταν 50 λίρες ημερησίως + έξοδα, </a:t>
            </a:r>
            <a:r>
              <a:rPr lang="el-GR" altLang="el-GR" sz="1800" dirty="0" err="1"/>
              <a:t>ήμι</a:t>
            </a:r>
            <a:r>
              <a:rPr lang="el-GR" altLang="el-GR" sz="1800" dirty="0"/>
              <a:t>-εθελοντικά)</a:t>
            </a:r>
          </a:p>
          <a:p>
            <a:r>
              <a:rPr lang="el-GR" altLang="el-GR" sz="1800" dirty="0"/>
              <a:t>Μεγάλη ικανοποίηση (95% ήταν ικανοποιημένοι με τα </a:t>
            </a:r>
            <a:r>
              <a:rPr lang="en-US" altLang="el-GR" sz="1800" dirty="0"/>
              <a:t>BDS), </a:t>
            </a:r>
            <a:r>
              <a:rPr lang="el-GR" altLang="el-GR" sz="1800" dirty="0"/>
              <a:t>χαμηλή επίδραση  και </a:t>
            </a:r>
            <a:r>
              <a:rPr lang="el-GR" altLang="el-GR" sz="1800" dirty="0" err="1"/>
              <a:t>προσθετικότητα</a:t>
            </a:r>
            <a:r>
              <a:rPr lang="el-GR" altLang="el-GR" sz="1800" dirty="0"/>
              <a:t> (εκτός του </a:t>
            </a:r>
            <a:r>
              <a:rPr lang="en-US" altLang="el-GR" sz="1800" dirty="0"/>
              <a:t>BDS)</a:t>
            </a:r>
          </a:p>
          <a:p>
            <a:pPr>
              <a:buFont typeface="Arial" panose="020B0604020202020204" pitchFamily="34" charset="0"/>
              <a:buNone/>
            </a:pPr>
            <a:endParaRPr lang="el-GR" altLang="el-GR" sz="1800" dirty="0"/>
          </a:p>
        </p:txBody>
      </p:sp>
      <p:sp>
        <p:nvSpPr>
          <p:cNvPr id="2" name="Θέση ημερομηνίας 1">
            <a:extLst>
              <a:ext uri="{FF2B5EF4-FFF2-40B4-BE49-F238E27FC236}">
                <a16:creationId xmlns:a16="http://schemas.microsoft.com/office/drawing/2014/main" id="{4481C3C7-CE49-4F8C-99A3-A21B4F88502D}"/>
              </a:ext>
            </a:extLst>
          </p:cNvPr>
          <p:cNvSpPr>
            <a:spLocks noGrp="1"/>
          </p:cNvSpPr>
          <p:nvPr>
            <p:ph type="dt" sz="half" idx="10"/>
          </p:nvPr>
        </p:nvSpPr>
        <p:spPr/>
        <p:txBody>
          <a:bodyPr/>
          <a:lstStyle/>
          <a:p>
            <a:fld id="{387DFB1E-8B9D-48DF-9CB0-BA85C0FB0665}" type="datetime1">
              <a:rPr lang="el-GR" smtClean="0"/>
              <a:t>17/5/2022</a:t>
            </a:fld>
            <a:endParaRPr lang="el-GR"/>
          </a:p>
        </p:txBody>
      </p:sp>
      <p:sp>
        <p:nvSpPr>
          <p:cNvPr id="3" name="Θέση αριθμού διαφάνειας 2">
            <a:extLst>
              <a:ext uri="{FF2B5EF4-FFF2-40B4-BE49-F238E27FC236}">
                <a16:creationId xmlns:a16="http://schemas.microsoft.com/office/drawing/2014/main" id="{BA323AAB-7441-4876-86C9-77A505671AE0}"/>
              </a:ext>
            </a:extLst>
          </p:cNvPr>
          <p:cNvSpPr>
            <a:spLocks noGrp="1"/>
          </p:cNvSpPr>
          <p:nvPr>
            <p:ph type="sldNum" sz="quarter" idx="12"/>
          </p:nvPr>
        </p:nvSpPr>
        <p:spPr/>
        <p:txBody>
          <a:bodyPr/>
          <a:lstStyle/>
          <a:p>
            <a:fld id="{57EC55EE-9EB8-44BE-9DB0-8978FBAFCE21}" type="slidenum">
              <a:rPr lang="el-GR" smtClean="0"/>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a:extLst>
              <a:ext uri="{FF2B5EF4-FFF2-40B4-BE49-F238E27FC236}">
                <a16:creationId xmlns:a16="http://schemas.microsoft.com/office/drawing/2014/main" id="{D7A2F765-B739-4053-8DEC-97D9BB6F4DB3}"/>
              </a:ext>
            </a:extLst>
          </p:cNvPr>
          <p:cNvSpPr>
            <a:spLocks noGrp="1"/>
          </p:cNvSpPr>
          <p:nvPr>
            <p:ph type="title"/>
          </p:nvPr>
        </p:nvSpPr>
        <p:spPr/>
        <p:txBody>
          <a:bodyPr/>
          <a:lstStyle/>
          <a:p>
            <a:endParaRPr lang="el-GR" altLang="el-GR"/>
          </a:p>
        </p:txBody>
      </p:sp>
      <p:sp>
        <p:nvSpPr>
          <p:cNvPr id="38915" name="2 - Θέση περιεχομένου">
            <a:extLst>
              <a:ext uri="{FF2B5EF4-FFF2-40B4-BE49-F238E27FC236}">
                <a16:creationId xmlns:a16="http://schemas.microsoft.com/office/drawing/2014/main" id="{72E996F0-9EF1-4926-B228-E32DED55F6B0}"/>
              </a:ext>
            </a:extLst>
          </p:cNvPr>
          <p:cNvSpPr>
            <a:spLocks noGrp="1"/>
          </p:cNvSpPr>
          <p:nvPr>
            <p:ph idx="1"/>
          </p:nvPr>
        </p:nvSpPr>
        <p:spPr>
          <a:xfrm>
            <a:off x="347117" y="1737360"/>
            <a:ext cx="11558726" cy="5052348"/>
          </a:xfrm>
        </p:spPr>
        <p:txBody>
          <a:bodyPr>
            <a:normAutofit/>
          </a:bodyPr>
          <a:lstStyle/>
          <a:p>
            <a:pPr>
              <a:buFont typeface="Arial" panose="020B0604020202020204" pitchFamily="34" charset="0"/>
              <a:buNone/>
            </a:pPr>
            <a:r>
              <a:rPr lang="el-GR" altLang="el-GR" sz="1800" b="1" dirty="0"/>
              <a:t>Μοντέλο 2</a:t>
            </a:r>
            <a:r>
              <a:rPr lang="el-GR" altLang="el-GR" sz="1800" b="1" baseline="30000" dirty="0"/>
              <a:t>ο</a:t>
            </a:r>
            <a:r>
              <a:rPr lang="el-GR" altLang="el-GR" sz="1800" b="1" dirty="0"/>
              <a:t> : 1988-1993 </a:t>
            </a:r>
            <a:r>
              <a:rPr lang="en-US" altLang="el-GR" sz="1800" b="1" dirty="0"/>
              <a:t>ENTERPRISE INITIATIVE</a:t>
            </a:r>
          </a:p>
          <a:p>
            <a:r>
              <a:rPr lang="el-GR" altLang="el-GR" sz="1800" dirty="0"/>
              <a:t>Κεντρικό επιχορήγηση που προσφέρονταν στον επιχειρηματία για να υποστηρίξει τα έξοδα του συμβούλου μάρκετινγκ / με διευθυντήριο ‘αποδεκτών’ συμβούλων</a:t>
            </a:r>
          </a:p>
          <a:p>
            <a:r>
              <a:rPr lang="el-GR" altLang="el-GR" sz="1800" dirty="0"/>
              <a:t> Όλες οι ΜΜΕ είναι επιλέξιμες (έως 500 απασχολούμενους)</a:t>
            </a:r>
          </a:p>
          <a:p>
            <a:r>
              <a:rPr lang="el-GR" altLang="el-GR" sz="1800" dirty="0"/>
              <a:t>Μεγάλος αριθμός εντατικών υπηρεσιών: 20.000 ετησίως</a:t>
            </a:r>
          </a:p>
          <a:p>
            <a:r>
              <a:rPr lang="el-GR" altLang="el-GR" sz="1800" dirty="0"/>
              <a:t>Μεγάλη ικανοποίηση, χαμηλή επίδραση (κυρίως σε δεξιότητες μάνατζμεντ), μικρή </a:t>
            </a:r>
            <a:r>
              <a:rPr lang="el-GR" altLang="el-GR" sz="1800" dirty="0" err="1"/>
              <a:t>προσθετικότητα</a:t>
            </a:r>
            <a:endParaRPr lang="el-GR" altLang="el-GR" sz="1800" dirty="0"/>
          </a:p>
          <a:p>
            <a:r>
              <a:rPr lang="el-GR" altLang="el-GR" sz="1800" dirty="0"/>
              <a:t>Ορισμένες επιδράσεις </a:t>
            </a:r>
            <a:r>
              <a:rPr lang="el-GR" altLang="el-GR" sz="1800" dirty="0" err="1"/>
              <a:t>μετακύλισης</a:t>
            </a:r>
            <a:r>
              <a:rPr lang="el-GR" altLang="el-GR" sz="1800" dirty="0"/>
              <a:t> (</a:t>
            </a:r>
            <a:r>
              <a:rPr lang="en-US" altLang="el-GR" sz="1800" dirty="0"/>
              <a:t>deadweight effect)</a:t>
            </a:r>
            <a:endParaRPr lang="el-GR" altLang="el-GR" sz="1800" dirty="0"/>
          </a:p>
          <a:p>
            <a:pPr>
              <a:buFont typeface="Arial" panose="020B0604020202020204" pitchFamily="34" charset="0"/>
              <a:buNone/>
            </a:pPr>
            <a:r>
              <a:rPr lang="el-GR" altLang="el-GR" sz="1800" b="1" dirty="0"/>
              <a:t>Μοντέλο 3 Α : 1993-2001 </a:t>
            </a:r>
            <a:r>
              <a:rPr lang="en-US" altLang="el-GR" sz="1800" b="1" dirty="0"/>
              <a:t>BUSINESS LINK (BL) PARTNERSHIPS</a:t>
            </a:r>
          </a:p>
          <a:p>
            <a:r>
              <a:rPr lang="el-GR" altLang="el-GR" sz="1800" dirty="0"/>
              <a:t>Τοπικοί συνεργάτες διαχειρίζονται εντατικές υπηρεσίες (85 συνεργάτες + 200 ΄δορυφόροι’) με ελεύθερο στόχο 25% του εισοδήματος και πληρωμένοι σύμβουλοι (</a:t>
            </a:r>
            <a:r>
              <a:rPr lang="en-US" altLang="el-GR" sz="1800" dirty="0"/>
              <a:t>PBAs, private business advisors)</a:t>
            </a:r>
          </a:p>
          <a:p>
            <a:r>
              <a:rPr lang="el-GR" altLang="el-GR" sz="1800" dirty="0"/>
              <a:t>Στόχος ΜΜΕ με ανάπτυξη εργαζομένων μεταξύ 10-200 </a:t>
            </a:r>
          </a:p>
          <a:p>
            <a:endParaRPr lang="el-GR" altLang="el-GR" sz="1800" dirty="0"/>
          </a:p>
          <a:p>
            <a:endParaRPr lang="en-US" altLang="el-GR" sz="1800" dirty="0"/>
          </a:p>
          <a:p>
            <a:pPr>
              <a:buFont typeface="Arial" panose="020B0604020202020204" pitchFamily="34" charset="0"/>
              <a:buNone/>
            </a:pPr>
            <a:endParaRPr lang="el-GR" altLang="el-GR" sz="1800" b="1" dirty="0"/>
          </a:p>
          <a:p>
            <a:endParaRPr lang="el-GR" altLang="el-GR" sz="1800" b="1" dirty="0"/>
          </a:p>
        </p:txBody>
      </p:sp>
      <p:sp>
        <p:nvSpPr>
          <p:cNvPr id="2" name="Θέση ημερομηνίας 1">
            <a:extLst>
              <a:ext uri="{FF2B5EF4-FFF2-40B4-BE49-F238E27FC236}">
                <a16:creationId xmlns:a16="http://schemas.microsoft.com/office/drawing/2014/main" id="{DA2799DD-23F2-4F34-A0CD-46D0A254B95F}"/>
              </a:ext>
            </a:extLst>
          </p:cNvPr>
          <p:cNvSpPr>
            <a:spLocks noGrp="1"/>
          </p:cNvSpPr>
          <p:nvPr>
            <p:ph type="dt" sz="half" idx="10"/>
          </p:nvPr>
        </p:nvSpPr>
        <p:spPr/>
        <p:txBody>
          <a:bodyPr/>
          <a:lstStyle/>
          <a:p>
            <a:fld id="{D11C1C09-6A5E-43CF-A64F-061F01EDD405}" type="datetime1">
              <a:rPr lang="el-GR" smtClean="0"/>
              <a:t>17/5/2022</a:t>
            </a:fld>
            <a:endParaRPr lang="el-GR"/>
          </a:p>
        </p:txBody>
      </p:sp>
      <p:sp>
        <p:nvSpPr>
          <p:cNvPr id="3" name="Θέση αριθμού διαφάνειας 2">
            <a:extLst>
              <a:ext uri="{FF2B5EF4-FFF2-40B4-BE49-F238E27FC236}">
                <a16:creationId xmlns:a16="http://schemas.microsoft.com/office/drawing/2014/main" id="{E169A5B0-2232-4569-B13E-16DBEBAD3599}"/>
              </a:ext>
            </a:extLst>
          </p:cNvPr>
          <p:cNvSpPr>
            <a:spLocks noGrp="1"/>
          </p:cNvSpPr>
          <p:nvPr>
            <p:ph type="sldNum" sz="quarter" idx="12"/>
          </p:nvPr>
        </p:nvSpPr>
        <p:spPr/>
        <p:txBody>
          <a:bodyPr/>
          <a:lstStyle/>
          <a:p>
            <a:fld id="{57EC55EE-9EB8-44BE-9DB0-8978FBAFCE21}" type="slidenum">
              <a:rPr lang="el-GR" smtClean="0"/>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8020D-7D4B-FA65-B067-F53D21C656E5}"/>
              </a:ext>
            </a:extLst>
          </p:cNvPr>
          <p:cNvSpPr>
            <a:spLocks noGrp="1"/>
          </p:cNvSpPr>
          <p:nvPr>
            <p:ph type="title"/>
          </p:nvPr>
        </p:nvSpPr>
        <p:spPr>
          <a:xfrm>
            <a:off x="1097280" y="286604"/>
            <a:ext cx="10058400" cy="968440"/>
          </a:xfrm>
        </p:spPr>
        <p:txBody>
          <a:bodyPr/>
          <a:lstStyle/>
          <a:p>
            <a:r>
              <a:rPr lang="el-GR" dirty="0"/>
              <a:t>Στην Ελλάδα</a:t>
            </a:r>
          </a:p>
        </p:txBody>
      </p:sp>
      <p:sp>
        <p:nvSpPr>
          <p:cNvPr id="3" name="Θέση περιεχομένου 2">
            <a:extLst>
              <a:ext uri="{FF2B5EF4-FFF2-40B4-BE49-F238E27FC236}">
                <a16:creationId xmlns:a16="http://schemas.microsoft.com/office/drawing/2014/main" id="{56D52602-C4BB-6A6A-605A-EEF56B090A68}"/>
              </a:ext>
            </a:extLst>
          </p:cNvPr>
          <p:cNvSpPr>
            <a:spLocks noGrp="1"/>
          </p:cNvSpPr>
          <p:nvPr>
            <p:ph idx="1"/>
          </p:nvPr>
        </p:nvSpPr>
        <p:spPr>
          <a:xfrm>
            <a:off x="497150" y="1837678"/>
            <a:ext cx="10658530" cy="4031416"/>
          </a:xfrm>
        </p:spPr>
        <p:txBody>
          <a:bodyPr/>
          <a:lstStyle/>
          <a:p>
            <a:r>
              <a:rPr lang="el-GR" dirty="0"/>
              <a:t>3 κύριες μορφές στήριξης των επιχειρήσεων</a:t>
            </a:r>
          </a:p>
          <a:p>
            <a:endParaRPr lang="el-GR" dirty="0"/>
          </a:p>
          <a:p>
            <a:r>
              <a:rPr lang="el-GR" dirty="0"/>
              <a:t>-Ο Αναπτυξιακός Νόμος </a:t>
            </a:r>
          </a:p>
          <a:p>
            <a:r>
              <a:rPr lang="el-GR" dirty="0"/>
              <a:t>-Τα ΕΣΠΑ (παλαιότερα ΚΠΣ), μέσω της Πολιτικής Συνοχής (τομεακά και περιφερειακά προγράμματα)</a:t>
            </a:r>
          </a:p>
          <a:p>
            <a:r>
              <a:rPr lang="el-GR" dirty="0"/>
              <a:t>-Ιδιωτικός τομέας (τράπεζες, </a:t>
            </a:r>
            <a:r>
              <a:rPr lang="en-US" dirty="0"/>
              <a:t>venture capital </a:t>
            </a:r>
            <a:r>
              <a:rPr lang="el-GR" dirty="0"/>
              <a:t>κ.α.)</a:t>
            </a:r>
          </a:p>
        </p:txBody>
      </p:sp>
      <p:sp>
        <p:nvSpPr>
          <p:cNvPr id="4" name="Θέση ημερομηνίας 3">
            <a:extLst>
              <a:ext uri="{FF2B5EF4-FFF2-40B4-BE49-F238E27FC236}">
                <a16:creationId xmlns:a16="http://schemas.microsoft.com/office/drawing/2014/main" id="{A51189E1-5E09-16C2-31CC-CE4755C63D84}"/>
              </a:ext>
            </a:extLst>
          </p:cNvPr>
          <p:cNvSpPr>
            <a:spLocks noGrp="1"/>
          </p:cNvSpPr>
          <p:nvPr>
            <p:ph type="dt" sz="half" idx="10"/>
          </p:nvPr>
        </p:nvSpPr>
        <p:spPr/>
        <p:txBody>
          <a:bodyPr/>
          <a:lstStyle/>
          <a:p>
            <a:fld id="{D09BB696-F8E9-4370-BBD4-699F5C79212B}"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2AE8697D-8E3D-5CD8-6FA0-ACA32C0AA596}"/>
              </a:ext>
            </a:extLst>
          </p:cNvPr>
          <p:cNvSpPr>
            <a:spLocks noGrp="1"/>
          </p:cNvSpPr>
          <p:nvPr>
            <p:ph type="sldNum" sz="quarter" idx="12"/>
          </p:nvPr>
        </p:nvSpPr>
        <p:spPr/>
        <p:txBody>
          <a:bodyPr/>
          <a:lstStyle/>
          <a:p>
            <a:fld id="{57EC55EE-9EB8-44BE-9DB0-8978FBAFCE21}" type="slidenum">
              <a:rPr lang="el-GR" smtClean="0"/>
              <a:t>37</a:t>
            </a:fld>
            <a:endParaRPr lang="el-GR"/>
          </a:p>
        </p:txBody>
      </p:sp>
    </p:spTree>
    <p:extLst>
      <p:ext uri="{BB962C8B-B14F-4D97-AF65-F5344CB8AC3E}">
        <p14:creationId xmlns:p14="http://schemas.microsoft.com/office/powerpoint/2010/main" val="4000131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D1103D-33C4-4273-88B8-8F27F1CFEAF4}"/>
              </a:ext>
            </a:extLst>
          </p:cNvPr>
          <p:cNvSpPr>
            <a:spLocks noGrp="1"/>
          </p:cNvSpPr>
          <p:nvPr>
            <p:ph type="title"/>
          </p:nvPr>
        </p:nvSpPr>
        <p:spPr>
          <a:xfrm>
            <a:off x="1097280" y="286604"/>
            <a:ext cx="10058400" cy="1195968"/>
          </a:xfrm>
        </p:spPr>
        <p:txBody>
          <a:bodyPr/>
          <a:lstStyle/>
          <a:p>
            <a:r>
              <a:rPr lang="el-GR" dirty="0"/>
              <a:t>Ο Αναπτυξιακός Νόμος (ΑΝ)</a:t>
            </a:r>
          </a:p>
        </p:txBody>
      </p:sp>
      <p:sp>
        <p:nvSpPr>
          <p:cNvPr id="3" name="Θέση περιεχομένου 2">
            <a:extLst>
              <a:ext uri="{FF2B5EF4-FFF2-40B4-BE49-F238E27FC236}">
                <a16:creationId xmlns:a16="http://schemas.microsoft.com/office/drawing/2014/main" id="{0DE300CC-04FB-4CD6-BB0B-36A787038718}"/>
              </a:ext>
            </a:extLst>
          </p:cNvPr>
          <p:cNvSpPr>
            <a:spLocks noGrp="1"/>
          </p:cNvSpPr>
          <p:nvPr>
            <p:ph idx="1"/>
          </p:nvPr>
        </p:nvSpPr>
        <p:spPr>
          <a:xfrm>
            <a:off x="1" y="1802167"/>
            <a:ext cx="12192000" cy="4660776"/>
          </a:xfrm>
        </p:spPr>
        <p:txBody>
          <a:bodyPr>
            <a:normAutofit/>
          </a:bodyPr>
          <a:lstStyle/>
          <a:p>
            <a:r>
              <a:rPr lang="el-GR" dirty="0">
                <a:latin typeface="Times New Roman" panose="02020603050405020304" pitchFamily="18" charset="0"/>
                <a:ea typeface="Times New Roman" panose="02020603050405020304" pitchFamily="18" charset="0"/>
                <a:cs typeface="Times New Roman" panose="02020603050405020304" pitchFamily="18" charset="0"/>
              </a:rPr>
              <a:t>Π</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ρώτα και κύρια ένας νόμος για την τόνωση της επένδυσης</a:t>
            </a:r>
          </a:p>
          <a:p>
            <a:r>
              <a:rPr lang="el-GR" dirty="0">
                <a:latin typeface="Times New Roman" panose="02020603050405020304" pitchFamily="18" charset="0"/>
                <a:cs typeface="Times New Roman" panose="02020603050405020304" pitchFamily="18" charset="0"/>
              </a:rPr>
              <a:t>Πολλοί Αναπτυξιακοί Νόμοι που ψηφίζονται σε ένα διάστημα κατά μέσο όρο μικρότερο της οκταετίας</a:t>
            </a:r>
          </a:p>
          <a:p>
            <a:r>
              <a:rPr lang="el-GR" dirty="0">
                <a:latin typeface="Times New Roman" panose="02020603050405020304" pitchFamily="18" charset="0"/>
                <a:cs typeface="Times New Roman" panose="02020603050405020304" pitchFamily="18" charset="0"/>
              </a:rPr>
              <a:t>Σταδιακά οι αναπτυξιακοί νόμοι εντάχθηκαν στο ειδικό καθεστώς ενισχύσεων της Πολιτικής Ευρωπαϊκής Συνοχής, με βάση τον</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κοινοτικό χάρτη περιφερειακών ενισχύσεων, για όλες τις περιφέρειες της Ε.Ε.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regional aid guidelines</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Ο χάρτης αυτός περιλαμβάνει τα ποσοστά επιχορηγήσεων που μπορούσαν να χορηγηθούν ανά περιφέρεια</a:t>
            </a:r>
            <a:r>
              <a:rPr lang="el-GR" dirty="0">
                <a:latin typeface="Times New Roman" panose="02020603050405020304" pitchFamily="18" charset="0"/>
                <a:ea typeface="Times New Roman" panose="02020603050405020304" pitchFamily="18" charset="0"/>
                <a:cs typeface="Times New Roman" panose="02020603050405020304" pitchFamily="18" charset="0"/>
              </a:rPr>
              <a:t> και θεωρείται</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συμβατός με την πολιτική ανταγωνισμού και τις πολιτικές για την οικονομική και κοινωνική συνοχή (2000</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258/06, 98/</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74/06).</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rPr>
              <a:t>Ο ΑΝ α</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πό το 1989 και έπειτα (με την εφαρμογή των προγραμματικών περιόδων της Ευρωπαϊκής περιφερειακής πολιτικής) </a:t>
            </a:r>
            <a:r>
              <a:rPr lang="el-GR" b="1" i="1" dirty="0">
                <a:latin typeface="Times New Roman" panose="02020603050405020304" pitchFamily="18" charset="0"/>
                <a:ea typeface="Times New Roman" panose="02020603050405020304" pitchFamily="18" charset="0"/>
                <a:cs typeface="Times New Roman" panose="02020603050405020304" pitchFamily="18" charset="0"/>
              </a:rPr>
              <a:t>λ</a:t>
            </a:r>
            <a:r>
              <a:rPr lang="el-GR" b="1" i="1" dirty="0">
                <a:effectLst/>
                <a:latin typeface="Times New Roman" panose="02020603050405020304" pitchFamily="18" charset="0"/>
                <a:ea typeface="Times New Roman" panose="02020603050405020304" pitchFamily="18" charset="0"/>
                <a:cs typeface="Times New Roman" panose="02020603050405020304" pitchFamily="18" charset="0"/>
              </a:rPr>
              <a:t>ειτουργεί συμπληρωματικά στις υπόλοιπες πολιτικές του κράτους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και στην πολιτική οικονομικής και κοινωνικής συνοχής και περιφερειακής ανάπτυξης, αλλά αποτελεί και γέφυρα με τις εθνικές πολιτικές, το περιεχόμενο των οποίων δεν μπορεί να αντιβαίνει τις διατάξεις της πολιτικής ανάπτυξης και ανταγωνισμού</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Τ</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ις πολιτικές αυτές συνεπικουρεί ως ένα παραδοσιακό εργαλείο πολιτικής, ευρύτερα γνωστό στην αγορά. </a:t>
            </a:r>
          </a:p>
        </p:txBody>
      </p:sp>
      <p:sp>
        <p:nvSpPr>
          <p:cNvPr id="4" name="Θέση ημερομηνίας 3">
            <a:extLst>
              <a:ext uri="{FF2B5EF4-FFF2-40B4-BE49-F238E27FC236}">
                <a16:creationId xmlns:a16="http://schemas.microsoft.com/office/drawing/2014/main" id="{D95E33A5-9C18-4EEA-BB97-9E9AC3C13CCB}"/>
              </a:ext>
            </a:extLst>
          </p:cNvPr>
          <p:cNvSpPr>
            <a:spLocks noGrp="1"/>
          </p:cNvSpPr>
          <p:nvPr>
            <p:ph type="dt" sz="half" idx="10"/>
          </p:nvPr>
        </p:nvSpPr>
        <p:spPr/>
        <p:txBody>
          <a:bodyPr/>
          <a:lstStyle/>
          <a:p>
            <a:fld id="{C5D327AC-FE34-4803-B931-F6DCE89CF9E4}"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0D2F3E9D-DCD0-4338-8726-C406FA11B8C4}"/>
              </a:ext>
            </a:extLst>
          </p:cNvPr>
          <p:cNvSpPr>
            <a:spLocks noGrp="1"/>
          </p:cNvSpPr>
          <p:nvPr>
            <p:ph type="sldNum" sz="quarter" idx="12"/>
          </p:nvPr>
        </p:nvSpPr>
        <p:spPr/>
        <p:txBody>
          <a:bodyPr/>
          <a:lstStyle/>
          <a:p>
            <a:fld id="{57EC55EE-9EB8-44BE-9DB0-8978FBAFCE21}" type="slidenum">
              <a:rPr lang="el-GR" smtClean="0"/>
              <a:t>38</a:t>
            </a:fld>
            <a:endParaRPr lang="el-GR"/>
          </a:p>
        </p:txBody>
      </p:sp>
    </p:spTree>
    <p:extLst>
      <p:ext uri="{BB962C8B-B14F-4D97-AF65-F5344CB8AC3E}">
        <p14:creationId xmlns:p14="http://schemas.microsoft.com/office/powerpoint/2010/main" val="3115248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3210-632E-4913-A5E2-E0ABF8CAFDFF}"/>
              </a:ext>
            </a:extLst>
          </p:cNvPr>
          <p:cNvSpPr>
            <a:spLocks noGrp="1"/>
          </p:cNvSpPr>
          <p:nvPr>
            <p:ph type="title"/>
          </p:nvPr>
        </p:nvSpPr>
        <p:spPr>
          <a:xfrm>
            <a:off x="417250" y="286603"/>
            <a:ext cx="10738430" cy="903005"/>
          </a:xfrm>
        </p:spPr>
        <p:txBody>
          <a:bodyPr>
            <a:normAutofit fontScale="90000"/>
          </a:bodyPr>
          <a:lstStyle/>
          <a:p>
            <a:r>
              <a:rPr lang="el-GR" dirty="0"/>
              <a:t>Ο Αναπτυξιακός Νόμος ή οι Αναπτυξιακοί Νόμοι</a:t>
            </a:r>
          </a:p>
        </p:txBody>
      </p:sp>
      <p:sp>
        <p:nvSpPr>
          <p:cNvPr id="3" name="Θέση περιεχομένου 2">
            <a:extLst>
              <a:ext uri="{FF2B5EF4-FFF2-40B4-BE49-F238E27FC236}">
                <a16:creationId xmlns:a16="http://schemas.microsoft.com/office/drawing/2014/main" id="{A242E522-E1BF-4EE5-87A2-B276E7F1220E}"/>
              </a:ext>
            </a:extLst>
          </p:cNvPr>
          <p:cNvSpPr>
            <a:spLocks noGrp="1"/>
          </p:cNvSpPr>
          <p:nvPr>
            <p:ph idx="1"/>
          </p:nvPr>
        </p:nvSpPr>
        <p:spPr>
          <a:xfrm>
            <a:off x="275208" y="1793289"/>
            <a:ext cx="10880472" cy="4075805"/>
          </a:xfrm>
        </p:spPr>
        <p:txBody>
          <a:bodyPr>
            <a:normAutofit/>
          </a:bodyPr>
          <a:lstStyle/>
          <a:p>
            <a:pPr algn="just"/>
            <a:r>
              <a:rPr lang="el-GR" sz="1800" dirty="0">
                <a:effectLst/>
                <a:latin typeface="Times New Roman" panose="02020603050405020304" pitchFamily="18" charset="0"/>
                <a:ea typeface="Times New Roman" panose="02020603050405020304" pitchFamily="18" charset="0"/>
              </a:rPr>
              <a:t>Από το 1980 μέχρι σήμερα έχουμε εφαρμ</a:t>
            </a:r>
            <a:r>
              <a:rPr lang="el-GR" sz="1800" dirty="0">
                <a:latin typeface="Times New Roman" panose="02020603050405020304" pitchFamily="18" charset="0"/>
                <a:ea typeface="Times New Roman" panose="02020603050405020304" pitchFamily="18" charset="0"/>
              </a:rPr>
              <a:t>όσει τους ακόλουθους αναπτυξιακούς νόμους</a:t>
            </a:r>
            <a:endParaRPr lang="el-GR" sz="1800" dirty="0">
              <a:effectLst/>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1262/1982</a:t>
            </a:r>
            <a:endParaRPr lang="el-GR" sz="1800" dirty="0">
              <a:effectLst/>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1892/1990</a:t>
            </a:r>
            <a:endParaRPr lang="el-GR" sz="1800" dirty="0">
              <a:effectLst/>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2601/1998</a:t>
            </a:r>
            <a:endParaRPr lang="el-GR" sz="1800" dirty="0">
              <a:effectLst/>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3299/2004</a:t>
            </a:r>
            <a:endParaRPr lang="el-GR" sz="1800" dirty="0">
              <a:effectLst/>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3908/2011</a:t>
            </a:r>
            <a:endParaRPr lang="el-GR" sz="1800" dirty="0">
              <a:latin typeface="Times New Roman" panose="02020603050405020304" pitchFamily="18" charset="0"/>
              <a:ea typeface="Times New Roman" panose="02020603050405020304" pitchFamily="18" charset="0"/>
            </a:endParaRPr>
          </a:p>
          <a:p>
            <a:pPr algn="just"/>
            <a:r>
              <a:rPr lang="el-GR" sz="1800" b="1" dirty="0">
                <a:effectLst/>
                <a:latin typeface="Times New Roman" panose="02020603050405020304" pitchFamily="18" charset="0"/>
                <a:ea typeface="Times New Roman" panose="02020603050405020304" pitchFamily="18" charset="0"/>
              </a:rPr>
              <a:t>Ν. 4399/2016</a:t>
            </a:r>
          </a:p>
          <a:p>
            <a:pPr algn="just"/>
            <a:r>
              <a:rPr lang="el-GR" sz="1800" b="1" dirty="0">
                <a:latin typeface="Times New Roman" panose="02020603050405020304" pitchFamily="18" charset="0"/>
                <a:ea typeface="Times New Roman" panose="02020603050405020304" pitchFamily="18" charset="0"/>
              </a:rPr>
              <a:t>Πρόσφατα ψηφίσθηκε ο Ν. </a:t>
            </a:r>
            <a:r>
              <a:rPr lang="en-US" sz="1800" b="1" dirty="0">
                <a:latin typeface="Times New Roman" panose="02020603050405020304" pitchFamily="18" charset="0"/>
                <a:ea typeface="Times New Roman" panose="02020603050405020304" pitchFamily="18" charset="0"/>
              </a:rPr>
              <a:t>4887/2022</a:t>
            </a:r>
            <a:endParaRPr lang="el-GR" sz="1800" b="1" dirty="0">
              <a:latin typeface="Times New Roman" panose="02020603050405020304" pitchFamily="18" charset="0"/>
              <a:ea typeface="Times New Roman" panose="02020603050405020304" pitchFamily="18" charset="0"/>
            </a:endParaRPr>
          </a:p>
          <a:p>
            <a:pPr algn="just"/>
            <a:r>
              <a:rPr lang="el-GR" sz="1800" dirty="0">
                <a:latin typeface="Times New Roman" panose="02020603050405020304" pitchFamily="18" charset="0"/>
                <a:ea typeface="Times New Roman" panose="02020603050405020304" pitchFamily="18" charset="0"/>
              </a:rPr>
              <a:t>Υπάρχει μια σειρά από κοινά χαρακτηριστικά ως προς τα εργαλεία που χρησιμοποιούνται στους αναπτυξιακούς νόμους διαχρονικά</a:t>
            </a:r>
            <a:endParaRPr lang="el-GR" sz="1800" dirty="0">
              <a:effectLst/>
              <a:latin typeface="Times New Roman" panose="02020603050405020304" pitchFamily="18" charset="0"/>
              <a:ea typeface="Times New Roman" panose="02020603050405020304" pitchFamily="18" charset="0"/>
            </a:endParaRPr>
          </a:p>
          <a:p>
            <a:pPr marL="0" indent="0">
              <a:buNone/>
            </a:pPr>
            <a:endParaRPr lang="el-GR" dirty="0"/>
          </a:p>
        </p:txBody>
      </p:sp>
      <p:sp>
        <p:nvSpPr>
          <p:cNvPr id="4" name="Θέση ημερομηνίας 3">
            <a:extLst>
              <a:ext uri="{FF2B5EF4-FFF2-40B4-BE49-F238E27FC236}">
                <a16:creationId xmlns:a16="http://schemas.microsoft.com/office/drawing/2014/main" id="{DE67BE81-DB30-4A47-A309-5C1FE1C7BA02}"/>
              </a:ext>
            </a:extLst>
          </p:cNvPr>
          <p:cNvSpPr>
            <a:spLocks noGrp="1"/>
          </p:cNvSpPr>
          <p:nvPr>
            <p:ph type="dt" sz="half" idx="10"/>
          </p:nvPr>
        </p:nvSpPr>
        <p:spPr/>
        <p:txBody>
          <a:bodyPr/>
          <a:lstStyle/>
          <a:p>
            <a:fld id="{5389BEB7-6293-4E77-86D7-C9709F79A036}"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BCD972E0-16F0-4FA7-AC99-5E0C2F4EADD1}"/>
              </a:ext>
            </a:extLst>
          </p:cNvPr>
          <p:cNvSpPr>
            <a:spLocks noGrp="1"/>
          </p:cNvSpPr>
          <p:nvPr>
            <p:ph type="sldNum" sz="quarter" idx="12"/>
          </p:nvPr>
        </p:nvSpPr>
        <p:spPr/>
        <p:txBody>
          <a:bodyPr/>
          <a:lstStyle/>
          <a:p>
            <a:fld id="{57EC55EE-9EB8-44BE-9DB0-8978FBAFCE21}" type="slidenum">
              <a:rPr lang="el-GR" smtClean="0"/>
              <a:t>39</a:t>
            </a:fld>
            <a:endParaRPr lang="el-GR"/>
          </a:p>
        </p:txBody>
      </p:sp>
    </p:spTree>
    <p:extLst>
      <p:ext uri="{BB962C8B-B14F-4D97-AF65-F5344CB8AC3E}">
        <p14:creationId xmlns:p14="http://schemas.microsoft.com/office/powerpoint/2010/main" val="260722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A9FF2-6A3E-43E1-88C6-C5DCE326D9BF}"/>
              </a:ext>
            </a:extLst>
          </p:cNvPr>
          <p:cNvSpPr>
            <a:spLocks noGrp="1"/>
          </p:cNvSpPr>
          <p:nvPr>
            <p:ph type="title"/>
          </p:nvPr>
        </p:nvSpPr>
        <p:spPr>
          <a:xfrm>
            <a:off x="170154" y="286603"/>
            <a:ext cx="12021846" cy="885249"/>
          </a:xfrm>
        </p:spPr>
        <p:txBody>
          <a:bodyPr>
            <a:normAutofit/>
          </a:bodyPr>
          <a:lstStyle/>
          <a:p>
            <a:r>
              <a:rPr lang="el-GR" sz="3200" b="1" dirty="0"/>
              <a:t>Σειρά αιτιών καθιστούν τις ΜΜΕ επίκεντρο των πολιτικών για την ανάπτυξη</a:t>
            </a:r>
          </a:p>
        </p:txBody>
      </p:sp>
      <p:sp>
        <p:nvSpPr>
          <p:cNvPr id="3" name="Θέση περιεχομένου 2">
            <a:extLst>
              <a:ext uri="{FF2B5EF4-FFF2-40B4-BE49-F238E27FC236}">
                <a16:creationId xmlns:a16="http://schemas.microsoft.com/office/drawing/2014/main" id="{6FFA5C80-CA86-4AAF-8845-27857BCDDB54}"/>
              </a:ext>
            </a:extLst>
          </p:cNvPr>
          <p:cNvSpPr>
            <a:spLocks noGrp="1"/>
          </p:cNvSpPr>
          <p:nvPr>
            <p:ph idx="1"/>
          </p:nvPr>
        </p:nvSpPr>
        <p:spPr>
          <a:xfrm>
            <a:off x="170154" y="1775534"/>
            <a:ext cx="11851691" cy="4669653"/>
          </a:xfrm>
        </p:spPr>
        <p:txBody>
          <a:bodyPr>
            <a:normAutofit/>
          </a:bodyPr>
          <a:lstStyle/>
          <a:p>
            <a:pPr marL="0" indent="0">
              <a:buNone/>
            </a:pPr>
            <a:r>
              <a:rPr lang="el-GR" dirty="0"/>
              <a:t>Σειρά μελετών από το 1980 και έπειτα ανέδειξαν την συμβολή των ΜΜΕ στην ανάπτυξη περιφερειών και τόπων        (οι μελέτες για τα βιομηχανικές γειτονιές ή αργότερα αυτές για τις συστάδες επιχειρήσεων)</a:t>
            </a:r>
          </a:p>
          <a:p>
            <a:pPr marL="0" indent="0">
              <a:buNone/>
            </a:pPr>
            <a:r>
              <a:rPr lang="el-GR" dirty="0"/>
              <a:t>Το δομικό επιχείρημα: αυξάνει ο αριθμός των ΜΜΕ στο σύνολο της οικονομίας λόγω της: </a:t>
            </a:r>
          </a:p>
          <a:p>
            <a:pPr marL="0" indent="0">
              <a:buNone/>
            </a:pPr>
            <a:r>
              <a:rPr lang="el-GR" dirty="0"/>
              <a:t>-</a:t>
            </a:r>
            <a:r>
              <a:rPr lang="el-GR" dirty="0" err="1"/>
              <a:t>τεταρτογενοποίησης</a:t>
            </a:r>
            <a:r>
              <a:rPr lang="el-GR" dirty="0"/>
              <a:t> της οικονομίας, </a:t>
            </a:r>
          </a:p>
          <a:p>
            <a:pPr marL="0" indent="0">
              <a:buNone/>
            </a:pPr>
            <a:r>
              <a:rPr lang="el-GR" dirty="0"/>
              <a:t>-ανάπτυξης της τεχνολογίας</a:t>
            </a:r>
          </a:p>
          <a:p>
            <a:pPr marL="0" indent="0">
              <a:buNone/>
            </a:pPr>
            <a:r>
              <a:rPr lang="el-GR" dirty="0"/>
              <a:t>-προώθησης νέων κλάδων στην οικονομία και της παραγωγικής αναδιάρθρωσης </a:t>
            </a:r>
          </a:p>
          <a:p>
            <a:pPr marL="0" indent="0">
              <a:buNone/>
            </a:pPr>
            <a:r>
              <a:rPr lang="el-GR" dirty="0"/>
              <a:t>-αλλαγών στο ρυθμιστικό περιβάλλον που συνεχώς μεταβάλλεται </a:t>
            </a:r>
          </a:p>
          <a:p>
            <a:pPr marL="0" indent="0">
              <a:buNone/>
            </a:pPr>
            <a:r>
              <a:rPr lang="el-GR" dirty="0"/>
              <a:t>-Οι επαγγελματίες αποδέχονται τους χαμηλότερους μισθούς σε μια ΜΜΕ επιχείρηση (απ’ ότι σε μεγάλη) προκειμένου να έχουν μεγαλύτερη ευελιξία στο χώρο εργασίας, διαπροσωπικές σχέσεις, πιο κοντινές σχέσεις με του πελάτες κ.α.</a:t>
            </a:r>
          </a:p>
          <a:p>
            <a:pPr marL="0" indent="0">
              <a:buNone/>
            </a:pPr>
            <a:endParaRPr lang="el-GR" dirty="0"/>
          </a:p>
        </p:txBody>
      </p:sp>
      <p:sp>
        <p:nvSpPr>
          <p:cNvPr id="4" name="Θέση ημερομηνίας 3">
            <a:extLst>
              <a:ext uri="{FF2B5EF4-FFF2-40B4-BE49-F238E27FC236}">
                <a16:creationId xmlns:a16="http://schemas.microsoft.com/office/drawing/2014/main" id="{2DBFCA68-568F-4927-B619-9F7CBEC244CB}"/>
              </a:ext>
            </a:extLst>
          </p:cNvPr>
          <p:cNvSpPr>
            <a:spLocks noGrp="1"/>
          </p:cNvSpPr>
          <p:nvPr>
            <p:ph type="dt" sz="half" idx="10"/>
          </p:nvPr>
        </p:nvSpPr>
        <p:spPr/>
        <p:txBody>
          <a:bodyPr/>
          <a:lstStyle/>
          <a:p>
            <a:fld id="{C143193D-C214-41EE-96C2-D873AFA9C3BF}"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AC22F977-17E6-4524-9C54-23AFE3E0FBE4}"/>
              </a:ext>
            </a:extLst>
          </p:cNvPr>
          <p:cNvSpPr>
            <a:spLocks noGrp="1"/>
          </p:cNvSpPr>
          <p:nvPr>
            <p:ph type="sldNum" sz="quarter" idx="12"/>
          </p:nvPr>
        </p:nvSpPr>
        <p:spPr/>
        <p:txBody>
          <a:bodyPr/>
          <a:lstStyle/>
          <a:p>
            <a:fld id="{57EC55EE-9EB8-44BE-9DB0-8978FBAFCE21}" type="slidenum">
              <a:rPr lang="el-GR" smtClean="0"/>
              <a:t>4</a:t>
            </a:fld>
            <a:endParaRPr lang="el-GR"/>
          </a:p>
        </p:txBody>
      </p:sp>
    </p:spTree>
    <p:extLst>
      <p:ext uri="{BB962C8B-B14F-4D97-AF65-F5344CB8AC3E}">
        <p14:creationId xmlns:p14="http://schemas.microsoft.com/office/powerpoint/2010/main" val="3859387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26654-821D-45CC-8EDF-5A7BCD44FEE7}"/>
              </a:ext>
            </a:extLst>
          </p:cNvPr>
          <p:cNvSpPr>
            <a:spLocks noGrp="1"/>
          </p:cNvSpPr>
          <p:nvPr>
            <p:ph type="title"/>
          </p:nvPr>
        </p:nvSpPr>
        <p:spPr>
          <a:xfrm>
            <a:off x="417250" y="679142"/>
            <a:ext cx="11774750" cy="568170"/>
          </a:xfrm>
        </p:spPr>
        <p:txBody>
          <a:bodyPr>
            <a:normAutofit/>
          </a:bodyPr>
          <a:lstStyle/>
          <a:p>
            <a:r>
              <a:rPr lang="el-GR" sz="3600" b="1" dirty="0"/>
              <a:t>Θεωρητικό πλαίσιο για τους νόμους στήριξης των επενδύσεων</a:t>
            </a:r>
          </a:p>
        </p:txBody>
      </p:sp>
      <p:sp>
        <p:nvSpPr>
          <p:cNvPr id="3" name="Θέση περιεχομένου 2">
            <a:extLst>
              <a:ext uri="{FF2B5EF4-FFF2-40B4-BE49-F238E27FC236}">
                <a16:creationId xmlns:a16="http://schemas.microsoft.com/office/drawing/2014/main" id="{95F2EF8A-646F-42D7-B22F-E3D2A92EF9C5}"/>
              </a:ext>
            </a:extLst>
          </p:cNvPr>
          <p:cNvSpPr>
            <a:spLocks noGrp="1"/>
          </p:cNvSpPr>
          <p:nvPr>
            <p:ph idx="1"/>
          </p:nvPr>
        </p:nvSpPr>
        <p:spPr>
          <a:xfrm>
            <a:off x="417250" y="1837678"/>
            <a:ext cx="11532095" cy="4341180"/>
          </a:xfrm>
        </p:spPr>
        <p:txBody>
          <a:bodyPr>
            <a:normAutofit/>
          </a:bodyPr>
          <a:lstStyle/>
          <a:p>
            <a:pPr marL="0" indent="0">
              <a:buNone/>
            </a:pPr>
            <a:r>
              <a:rPr lang="el-GR" sz="1900" dirty="0">
                <a:solidFill>
                  <a:schemeClr val="tx1"/>
                </a:solidFill>
                <a:latin typeface="Times New Roman" panose="02020603050405020304" pitchFamily="18" charset="0"/>
                <a:cs typeface="Times New Roman" panose="02020603050405020304" pitchFamily="18" charset="0"/>
              </a:rPr>
              <a:t>Συνδυασμός μακροοικονομικού, πλαισίου για την περιφερειακή οικονομική ανάπτυξη και τη θεωρία της επιχείρησης</a:t>
            </a:r>
          </a:p>
          <a:p>
            <a:pPr marL="0" indent="0">
              <a:buNone/>
            </a:pPr>
            <a:r>
              <a:rPr lang="el-GR" sz="1900" dirty="0">
                <a:solidFill>
                  <a:schemeClr val="tx1"/>
                </a:solidFill>
                <a:latin typeface="Times New Roman" panose="02020603050405020304" pitchFamily="18" charset="0"/>
                <a:cs typeface="Times New Roman" panose="02020603050405020304" pitchFamily="18" charset="0"/>
              </a:rPr>
              <a:t>Οι επιχειρήσεις χρειάζονται κίνητρα για επενδύσεις</a:t>
            </a:r>
          </a:p>
          <a:p>
            <a:pPr marL="0" indent="0">
              <a:buNone/>
            </a:pP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Συμβολή της επένδυσης στην ανάπτυξη</a:t>
            </a:r>
            <a:r>
              <a:rPr lang="el-GR" sz="1900" dirty="0">
                <a:solidFill>
                  <a:schemeClr val="tx1"/>
                </a:solidFill>
                <a:latin typeface="Times New Roman" panose="02020603050405020304" pitchFamily="18" charset="0"/>
                <a:cs typeface="Times New Roman" panose="02020603050405020304" pitchFamily="18" charset="0"/>
              </a:rPr>
              <a:t> </a:t>
            </a:r>
            <a:endPar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l-GR"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Θ</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εωρία της επένδυσης (</a:t>
            </a:r>
            <a:r>
              <a:rPr lang="el-GR"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νεοκλασσική</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θεωρία της επένδυσης, θεωρία επιταχυντή, θεωρία </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του </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Tobin</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θεωρία των κερδών και των εσωτερικών κεφαλαίων, </a:t>
            </a:r>
            <a:r>
              <a:rPr lang="el-GR"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χρηματοικονομική</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θεωρία κ.α.)</a:t>
            </a:r>
          </a:p>
          <a:p>
            <a:pPr marL="0" indent="0">
              <a:buNone/>
            </a:pPr>
            <a:r>
              <a:rPr lang="el-GR"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Θ</a:t>
            </a: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εωρία επιχειρηματικού ρίσκου και ανάγκη ελάττωσής αυτού.</a:t>
            </a:r>
          </a:p>
          <a:p>
            <a:pPr marL="0" indent="0">
              <a:buNone/>
            </a:pPr>
            <a:r>
              <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Το ρίσκο αυξάνει σε περιβάλλοντα μεγάλων διακυμάνσεων, ισχυρών κρίσεων ή ακόμα και αναδιάρθρωσης (όπως αυτό που διήλθε η Ελληνική οικονομία με την ένταξη της στην Ε.Ε.). </a:t>
            </a:r>
          </a:p>
          <a:p>
            <a:pPr marL="0" indent="0">
              <a:buNone/>
            </a:pPr>
            <a:endPar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l-GR"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D9A38FE7-C819-4B4A-BF9E-D269D6DB81F6}"/>
              </a:ext>
            </a:extLst>
          </p:cNvPr>
          <p:cNvSpPr>
            <a:spLocks noGrp="1"/>
          </p:cNvSpPr>
          <p:nvPr>
            <p:ph type="dt" sz="half" idx="10"/>
          </p:nvPr>
        </p:nvSpPr>
        <p:spPr/>
        <p:txBody>
          <a:bodyPr/>
          <a:lstStyle/>
          <a:p>
            <a:fld id="{381C198B-A260-43EC-9DEB-D5E37AC81EFD}"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70D1ADF6-252E-4A1A-A349-618E07EF6CC0}"/>
              </a:ext>
            </a:extLst>
          </p:cNvPr>
          <p:cNvSpPr>
            <a:spLocks noGrp="1"/>
          </p:cNvSpPr>
          <p:nvPr>
            <p:ph type="sldNum" sz="quarter" idx="12"/>
          </p:nvPr>
        </p:nvSpPr>
        <p:spPr/>
        <p:txBody>
          <a:bodyPr/>
          <a:lstStyle/>
          <a:p>
            <a:fld id="{57EC55EE-9EB8-44BE-9DB0-8978FBAFCE21}" type="slidenum">
              <a:rPr lang="el-GR" smtClean="0"/>
              <a:t>40</a:t>
            </a:fld>
            <a:endParaRPr lang="el-GR"/>
          </a:p>
        </p:txBody>
      </p:sp>
    </p:spTree>
    <p:extLst>
      <p:ext uri="{BB962C8B-B14F-4D97-AF65-F5344CB8AC3E}">
        <p14:creationId xmlns:p14="http://schemas.microsoft.com/office/powerpoint/2010/main" val="4008514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639303-4653-457F-AB06-11A47020FF5F}"/>
              </a:ext>
            </a:extLst>
          </p:cNvPr>
          <p:cNvSpPr>
            <a:spLocks noGrp="1"/>
          </p:cNvSpPr>
          <p:nvPr>
            <p:ph type="title"/>
          </p:nvPr>
        </p:nvSpPr>
        <p:spPr>
          <a:xfrm>
            <a:off x="461639" y="286603"/>
            <a:ext cx="11283517" cy="1116069"/>
          </a:xfrm>
        </p:spPr>
        <p:txBody>
          <a:bodyPr>
            <a:normAutofit/>
          </a:bodyPr>
          <a:lstStyle/>
          <a:p>
            <a:r>
              <a:rPr lang="el-GR" sz="3600" b="1" dirty="0"/>
              <a:t>Θεωρητικό πλαίσιο για τους νόμους στήριξης των επενδύσεων</a:t>
            </a:r>
            <a:endParaRPr lang="el-GR" sz="3600" dirty="0"/>
          </a:p>
        </p:txBody>
      </p:sp>
      <p:sp>
        <p:nvSpPr>
          <p:cNvPr id="3" name="Θέση περιεχομένου 2">
            <a:extLst>
              <a:ext uri="{FF2B5EF4-FFF2-40B4-BE49-F238E27FC236}">
                <a16:creationId xmlns:a16="http://schemas.microsoft.com/office/drawing/2014/main" id="{67FF782E-4EEC-460D-BAE9-F5A855246B94}"/>
              </a:ext>
            </a:extLst>
          </p:cNvPr>
          <p:cNvSpPr>
            <a:spLocks noGrp="1"/>
          </p:cNvSpPr>
          <p:nvPr>
            <p:ph idx="1"/>
          </p:nvPr>
        </p:nvSpPr>
        <p:spPr>
          <a:xfrm>
            <a:off x="159799" y="1935332"/>
            <a:ext cx="11683014" cy="3933762"/>
          </a:xfrm>
        </p:spPr>
        <p:txBody>
          <a:bodyPr>
            <a:normAutofit/>
          </a:bodyPr>
          <a:lstStyle/>
          <a:p>
            <a:pPr marL="0" indent="0">
              <a:buNone/>
            </a:pPr>
            <a:r>
              <a:rPr lang="el-GR"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Θ</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εωρία για την παρακίνηση όσο και σε αυτή για τη χρήση κινήτρων στις επιχειρήσεις.</a:t>
            </a:r>
          </a:p>
          <a:p>
            <a:pPr marL="0" indent="0">
              <a:buNone/>
            </a:pP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Τα </a:t>
            </a:r>
            <a:r>
              <a:rPr lang="el-GR"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ενδοεπιχειρησιακά</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κίνητρα βελτιώνουν </a:t>
            </a:r>
            <a:r>
              <a:rPr lang="el-GR"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την λειτουργία και την απόδοση </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των επιχειρήσεων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Holstrom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Milgrom</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1994,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Prendergast</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1999). Αφορά όμως το εσωτερικό περιβάλλον της επιχείρησης</a:t>
            </a:r>
          </a:p>
          <a:p>
            <a:pPr marL="0" indent="0">
              <a:buNone/>
            </a:pP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θεωρητική αποδοχή πολιτικών με κίνητρα που συμβάλουν στην μείωση του κόστους της επιχείρησης (όπως για παράδειγμα αυτή των φοροαπαλλαγών).  </a:t>
            </a:r>
          </a:p>
          <a:p>
            <a:pPr marL="0" indent="0">
              <a:buNone/>
            </a:pP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θεωρία της επιχειρηματικότητας, προώθηση νέων επιχειρήσεων και επιχειρηματιών και αναζήτηση τρόπων στήριξής τους</a:t>
            </a:r>
          </a:p>
          <a:p>
            <a:pPr marL="0" indent="0">
              <a:buNone/>
            </a:pP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θεωρίες της δομικής γειτνίασης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structural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contigency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theory</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της δικτύωσης επιχειρήσεων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network theory</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και το υπόδειγμα </a:t>
            </a:r>
            <a:r>
              <a:rPr lang="el-GR"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αλληξάρτησης</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και συμπαραγωγής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dependence</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production modelling</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γιατί συνδέονται με τη δημιουργία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clusters </a:t>
            </a:r>
            <a:r>
              <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και δικτύων επιχειρήσεων που εισάγεται με τους Ν. 3908/2011 και Ν. 4399/2016 </a:t>
            </a:r>
          </a:p>
          <a:p>
            <a:pPr marL="0" indent="0">
              <a:buNone/>
            </a:pPr>
            <a:endParaRPr lang="el-G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95DFC7CF-1DB1-4659-9C88-0400567845F3}"/>
              </a:ext>
            </a:extLst>
          </p:cNvPr>
          <p:cNvSpPr>
            <a:spLocks noGrp="1"/>
          </p:cNvSpPr>
          <p:nvPr>
            <p:ph type="dt" sz="half" idx="10"/>
          </p:nvPr>
        </p:nvSpPr>
        <p:spPr/>
        <p:txBody>
          <a:bodyPr/>
          <a:lstStyle/>
          <a:p>
            <a:fld id="{CBD67681-E103-469C-8310-A27983C09B55}"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F73B7F05-2E39-4D8D-B10C-8E01689CBEA6}"/>
              </a:ext>
            </a:extLst>
          </p:cNvPr>
          <p:cNvSpPr>
            <a:spLocks noGrp="1"/>
          </p:cNvSpPr>
          <p:nvPr>
            <p:ph type="sldNum" sz="quarter" idx="12"/>
          </p:nvPr>
        </p:nvSpPr>
        <p:spPr/>
        <p:txBody>
          <a:bodyPr/>
          <a:lstStyle/>
          <a:p>
            <a:fld id="{57EC55EE-9EB8-44BE-9DB0-8978FBAFCE21}" type="slidenum">
              <a:rPr lang="el-GR" smtClean="0"/>
              <a:t>41</a:t>
            </a:fld>
            <a:endParaRPr lang="el-GR"/>
          </a:p>
        </p:txBody>
      </p:sp>
    </p:spTree>
    <p:extLst>
      <p:ext uri="{BB962C8B-B14F-4D97-AF65-F5344CB8AC3E}">
        <p14:creationId xmlns:p14="http://schemas.microsoft.com/office/powerpoint/2010/main" val="248198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7A20E5-BD8E-4FD1-AE5F-3BADD75A03CC}"/>
              </a:ext>
            </a:extLst>
          </p:cNvPr>
          <p:cNvSpPr>
            <a:spLocks noGrp="1"/>
          </p:cNvSpPr>
          <p:nvPr>
            <p:ph type="title"/>
          </p:nvPr>
        </p:nvSpPr>
        <p:spPr>
          <a:xfrm>
            <a:off x="1097280" y="286603"/>
            <a:ext cx="10058400" cy="1116069"/>
          </a:xfrm>
        </p:spPr>
        <p:txBody>
          <a:bodyPr>
            <a:normAutofit fontScale="90000"/>
          </a:bodyPr>
          <a:lstStyle/>
          <a:p>
            <a:r>
              <a:rPr lang="el-GR" sz="4000" b="1" dirty="0">
                <a:latin typeface="Times New Roman" panose="02020603050405020304" pitchFamily="18" charset="0"/>
                <a:ea typeface="Times New Roman" panose="02020603050405020304" pitchFamily="18" charset="0"/>
              </a:rPr>
              <a:t>Ν. 1262/1982</a:t>
            </a:r>
            <a:br>
              <a:rPr lang="el-GR" b="1" dirty="0">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5C2FAC6-8A8B-4708-A783-21BF1E8789E5}"/>
              </a:ext>
            </a:extLst>
          </p:cNvPr>
          <p:cNvSpPr>
            <a:spLocks noGrp="1"/>
          </p:cNvSpPr>
          <p:nvPr>
            <p:ph idx="1"/>
          </p:nvPr>
        </p:nvSpPr>
        <p:spPr>
          <a:xfrm>
            <a:off x="81083" y="852256"/>
            <a:ext cx="11013637" cy="5442011"/>
          </a:xfrm>
        </p:spPr>
        <p:txBody>
          <a:bodyPr>
            <a:normAutofit/>
          </a:bodyPr>
          <a:lstStyle/>
          <a:p>
            <a:pPr marL="0" indent="0">
              <a:buNone/>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l-GR" sz="1800" b="1" dirty="0">
                <a:latin typeface="Times New Roman" panose="02020603050405020304" pitchFamily="18" charset="0"/>
                <a:ea typeface="Times New Roman" panose="02020603050405020304" pitchFamily="18" charset="0"/>
                <a:cs typeface="Times New Roman" panose="02020603050405020304" pitchFamily="18" charset="0"/>
              </a:rPr>
              <a:t>Αδυναμία: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δε δίνει βαρύτητα στο μέγεθος των επιχειρήσεων</a:t>
            </a:r>
          </a:p>
          <a:p>
            <a:r>
              <a:rPr kumimoji="0" lang="el-GR" altLang="el-G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Ποσοστά Επενδύσεων Ν. 1262/1982 περιόδου 1982-1988 (ανά περιοχές) </a:t>
            </a:r>
            <a:endParaRPr kumimoji="0" lang="el-GR" altLang="el-G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kumimoji="0" lang="el-GR" altLang="el-GR"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Πηγή:</a:t>
            </a:r>
            <a:r>
              <a:rPr kumimoji="0" lang="el-GR" altLang="el-G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l-GR" altLang="el-G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Χασσίδ</a:t>
            </a:r>
            <a:r>
              <a:rPr kumimoji="0" lang="el-GR" altLang="el-G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kumimoji="0" lang="el-GR" altLang="el-G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Κάτσος</a:t>
            </a:r>
            <a:r>
              <a:rPr kumimoji="0" lang="el-GR" altLang="el-G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1992</a:t>
            </a:r>
          </a:p>
          <a:p>
            <a:pPr marL="0" indent="0">
              <a:buNone/>
            </a:pPr>
            <a:r>
              <a:rPr lang="el-GR" sz="1800" dirty="0">
                <a:latin typeface="Times New Roman" panose="02020603050405020304" pitchFamily="18" charset="0"/>
                <a:ea typeface="Times New Roman" panose="02020603050405020304" pitchFamily="18" charset="0"/>
                <a:cs typeface="Times New Roman" panose="02020603050405020304" pitchFamily="18" charset="0"/>
              </a:rPr>
              <a:t>Ο</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μεταπολεμικός αναπτυξιακός νόμος εμπεριείχε άρθρο απαγόρευσης της εγκατάστασης βιομηχανιών στο νομό Αττικής για την περίοδο 1952-1957 που ποτέ δεν εφαρμόστηκε και η περιφερειακή αποκέντρωση και ανάπτυξη δεν επιτεύχθηκε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Κιντής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αγνώστου έτους)</a:t>
            </a:r>
          </a:p>
          <a:p>
            <a:pPr marL="0" indent="0">
              <a:buNone/>
            </a:pPr>
            <a:r>
              <a:rPr lang="el-GR" sz="1800" dirty="0">
                <a:latin typeface="Times New Roman" panose="02020603050405020304" pitchFamily="18" charset="0"/>
                <a:ea typeface="Times New Roman" panose="02020603050405020304" pitchFamily="18" charset="0"/>
                <a:cs typeface="Times New Roman" panose="02020603050405020304" pitchFamily="18" charset="0"/>
              </a:rPr>
              <a:t>Ο</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νόμος λειτούργησε ως τρόπος διοχέτευσης των επενδύσεων σε περιοχές που γειτνιάζουν της Αττικής και της Κεντρικής Μακεδονίας. </a:t>
            </a:r>
          </a:p>
          <a:p>
            <a:pPr marL="0" indent="0">
              <a:buNone/>
            </a:pPr>
            <a:endParaRPr kumimoji="0" lang="el-GR" altLang="el-G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kumimoji="0" lang="el-GR" altLang="el-G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l-GR" altLang="el-GR" sz="1600" b="0" i="0" u="none" strike="noStrike" cap="none" normalizeH="0" baseline="0" dirty="0">
              <a:ln>
                <a:noFill/>
              </a:ln>
              <a:solidFill>
                <a:schemeClr val="tx1"/>
              </a:solidFill>
              <a:effectLst/>
              <a:latin typeface="Arial" panose="020B0604020202020204" pitchFamily="34" charset="0"/>
            </a:endParaRPr>
          </a:p>
          <a:p>
            <a:endParaRPr lang="el-GR" dirty="0"/>
          </a:p>
        </p:txBody>
      </p:sp>
      <p:graphicFrame>
        <p:nvGraphicFramePr>
          <p:cNvPr id="4" name="Πίνακας 3">
            <a:extLst>
              <a:ext uri="{FF2B5EF4-FFF2-40B4-BE49-F238E27FC236}">
                <a16:creationId xmlns:a16="http://schemas.microsoft.com/office/drawing/2014/main" id="{3AC4C5BF-5A3D-4260-B965-EECB9BA93A12}"/>
              </a:ext>
            </a:extLst>
          </p:cNvPr>
          <p:cNvGraphicFramePr>
            <a:graphicFrameLocks noGrp="1"/>
          </p:cNvGraphicFramePr>
          <p:nvPr>
            <p:extLst>
              <p:ext uri="{D42A27DB-BD31-4B8C-83A1-F6EECF244321}">
                <p14:modId xmlns:p14="http://schemas.microsoft.com/office/powerpoint/2010/main" val="442090819"/>
              </p:ext>
            </p:extLst>
          </p:nvPr>
        </p:nvGraphicFramePr>
        <p:xfrm>
          <a:off x="177554" y="1610115"/>
          <a:ext cx="5642069" cy="1732685"/>
        </p:xfrm>
        <a:graphic>
          <a:graphicData uri="http://schemas.openxmlformats.org/drawingml/2006/table">
            <a:tbl>
              <a:tblPr firstRow="1" firstCol="1" lastRow="1" lastCol="1" bandRow="1" bandCol="1">
                <a:tableStyleId>{5C22544A-7EE6-4342-B048-85BDC9FD1C3A}</a:tableStyleId>
              </a:tblPr>
              <a:tblGrid>
                <a:gridCol w="3121074">
                  <a:extLst>
                    <a:ext uri="{9D8B030D-6E8A-4147-A177-3AD203B41FA5}">
                      <a16:colId xmlns:a16="http://schemas.microsoft.com/office/drawing/2014/main" val="2021249771"/>
                    </a:ext>
                  </a:extLst>
                </a:gridCol>
                <a:gridCol w="2520995">
                  <a:extLst>
                    <a:ext uri="{9D8B030D-6E8A-4147-A177-3AD203B41FA5}">
                      <a16:colId xmlns:a16="http://schemas.microsoft.com/office/drawing/2014/main" val="773380837"/>
                    </a:ext>
                  </a:extLst>
                </a:gridCol>
              </a:tblGrid>
              <a:tr h="346537">
                <a:tc>
                  <a:txBody>
                    <a:bodyPr/>
                    <a:lstStyle/>
                    <a:p>
                      <a:pPr algn="just"/>
                      <a:r>
                        <a:rPr lang="el-GR" sz="1600" b="1" dirty="0">
                          <a:solidFill>
                            <a:schemeClr val="tx1"/>
                          </a:solidFill>
                          <a:effectLst/>
                        </a:rPr>
                        <a:t>Περιοχή Επένδυσης Ν. 1262/82</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Ποσοστά Επενδύσεων</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79097402"/>
                  </a:ext>
                </a:extLst>
              </a:tr>
              <a:tr h="346537">
                <a:tc>
                  <a:txBody>
                    <a:bodyPr/>
                    <a:lstStyle/>
                    <a:p>
                      <a:pPr algn="ctr"/>
                      <a:r>
                        <a:rPr lang="el-GR" sz="1600" b="1" dirty="0">
                          <a:solidFill>
                            <a:schemeClr val="tx1"/>
                          </a:solidFill>
                          <a:effectLst/>
                        </a:rPr>
                        <a:t>Α΄ Περιοχή</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0,8%</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79656808"/>
                  </a:ext>
                </a:extLst>
              </a:tr>
              <a:tr h="346537">
                <a:tc>
                  <a:txBody>
                    <a:bodyPr/>
                    <a:lstStyle/>
                    <a:p>
                      <a:pPr algn="ctr"/>
                      <a:r>
                        <a:rPr lang="el-GR" sz="1600" b="1">
                          <a:solidFill>
                            <a:schemeClr val="tx1"/>
                          </a:solidFill>
                          <a:effectLst/>
                        </a:rPr>
                        <a:t>Β΄ Περιοχή</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dirty="0">
                          <a:solidFill>
                            <a:schemeClr val="tx1"/>
                          </a:solidFill>
                          <a:effectLst/>
                        </a:rPr>
                        <a:t>39,8%</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5018690"/>
                  </a:ext>
                </a:extLst>
              </a:tr>
              <a:tr h="346537">
                <a:tc>
                  <a:txBody>
                    <a:bodyPr/>
                    <a:lstStyle/>
                    <a:p>
                      <a:pPr algn="ctr"/>
                      <a:r>
                        <a:rPr lang="el-GR" sz="1600" b="1">
                          <a:solidFill>
                            <a:schemeClr val="tx1"/>
                          </a:solidFill>
                          <a:effectLst/>
                        </a:rPr>
                        <a:t>Γ΄ Περιοχή</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46,7%</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2656559"/>
                  </a:ext>
                </a:extLst>
              </a:tr>
              <a:tr h="346537">
                <a:tc>
                  <a:txBody>
                    <a:bodyPr/>
                    <a:lstStyle/>
                    <a:p>
                      <a:pPr algn="ctr"/>
                      <a:r>
                        <a:rPr lang="el-GR" sz="1600" b="1" dirty="0">
                          <a:solidFill>
                            <a:schemeClr val="tx1"/>
                          </a:solidFill>
                          <a:effectLst/>
                        </a:rPr>
                        <a:t>Δ΄ Περιοχή</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dirty="0">
                          <a:solidFill>
                            <a:schemeClr val="tx1"/>
                          </a:solidFill>
                          <a:effectLst/>
                        </a:rPr>
                        <a:t>12,7%</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2842083"/>
                  </a:ext>
                </a:extLst>
              </a:tr>
            </a:tbl>
          </a:graphicData>
        </a:graphic>
      </p:graphicFrame>
      <p:sp>
        <p:nvSpPr>
          <p:cNvPr id="8" name="Θέση ημερομηνίας 7">
            <a:extLst>
              <a:ext uri="{FF2B5EF4-FFF2-40B4-BE49-F238E27FC236}">
                <a16:creationId xmlns:a16="http://schemas.microsoft.com/office/drawing/2014/main" id="{B2D132CC-836B-45E5-8533-C077BD031E82}"/>
              </a:ext>
            </a:extLst>
          </p:cNvPr>
          <p:cNvSpPr>
            <a:spLocks noGrp="1"/>
          </p:cNvSpPr>
          <p:nvPr>
            <p:ph type="dt" sz="half" idx="10"/>
          </p:nvPr>
        </p:nvSpPr>
        <p:spPr/>
        <p:txBody>
          <a:bodyPr/>
          <a:lstStyle/>
          <a:p>
            <a:fld id="{439D6A72-C0CF-4CE9-8A50-7553DE4D2E9A}" type="datetime1">
              <a:rPr lang="el-GR" smtClean="0"/>
              <a:t>17/5/2022</a:t>
            </a:fld>
            <a:endParaRPr lang="el-GR"/>
          </a:p>
        </p:txBody>
      </p:sp>
      <p:sp>
        <p:nvSpPr>
          <p:cNvPr id="9" name="Θέση αριθμού διαφάνειας 8">
            <a:extLst>
              <a:ext uri="{FF2B5EF4-FFF2-40B4-BE49-F238E27FC236}">
                <a16:creationId xmlns:a16="http://schemas.microsoft.com/office/drawing/2014/main" id="{A45ED808-377B-4EA7-A8E2-F1D357FFB609}"/>
              </a:ext>
            </a:extLst>
          </p:cNvPr>
          <p:cNvSpPr>
            <a:spLocks noGrp="1"/>
          </p:cNvSpPr>
          <p:nvPr>
            <p:ph type="sldNum" sz="quarter" idx="12"/>
          </p:nvPr>
        </p:nvSpPr>
        <p:spPr/>
        <p:txBody>
          <a:bodyPr/>
          <a:lstStyle/>
          <a:p>
            <a:fld id="{57EC55EE-9EB8-44BE-9DB0-8978FBAFCE21}" type="slidenum">
              <a:rPr lang="el-GR" smtClean="0"/>
              <a:t>42</a:t>
            </a:fld>
            <a:endParaRPr lang="el-GR"/>
          </a:p>
        </p:txBody>
      </p:sp>
    </p:spTree>
    <p:extLst>
      <p:ext uri="{BB962C8B-B14F-4D97-AF65-F5344CB8AC3E}">
        <p14:creationId xmlns:p14="http://schemas.microsoft.com/office/powerpoint/2010/main" val="325201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BE09F3-A6E4-48D2-8180-295455C28A7E}"/>
              </a:ext>
            </a:extLst>
          </p:cNvPr>
          <p:cNvSpPr>
            <a:spLocks noGrp="1"/>
          </p:cNvSpPr>
          <p:nvPr>
            <p:ph type="title"/>
          </p:nvPr>
        </p:nvSpPr>
        <p:spPr>
          <a:xfrm>
            <a:off x="1097279" y="259970"/>
            <a:ext cx="10434813" cy="903005"/>
          </a:xfrm>
        </p:spPr>
        <p:txBody>
          <a:bodyPr>
            <a:normAutofit/>
          </a:bodyPr>
          <a:lstStyle/>
          <a:p>
            <a:r>
              <a:rPr lang="el-GR" sz="3200" b="1" dirty="0">
                <a:solidFill>
                  <a:schemeClr val="tx1"/>
                </a:solidFill>
              </a:rPr>
              <a:t>Συγκέντρωση επενδύσεων/στήριξη της μεταποίησης</a:t>
            </a:r>
          </a:p>
        </p:txBody>
      </p:sp>
      <p:graphicFrame>
        <p:nvGraphicFramePr>
          <p:cNvPr id="4" name="Θέση περιεχομένου 3">
            <a:extLst>
              <a:ext uri="{FF2B5EF4-FFF2-40B4-BE49-F238E27FC236}">
                <a16:creationId xmlns:a16="http://schemas.microsoft.com/office/drawing/2014/main" id="{AD64D375-146A-4029-9788-E0B3DF69DC2B}"/>
              </a:ext>
            </a:extLst>
          </p:cNvPr>
          <p:cNvGraphicFramePr>
            <a:graphicFrameLocks noGrp="1"/>
          </p:cNvGraphicFramePr>
          <p:nvPr>
            <p:ph idx="1"/>
            <p:extLst>
              <p:ext uri="{D42A27DB-BD31-4B8C-83A1-F6EECF244321}">
                <p14:modId xmlns:p14="http://schemas.microsoft.com/office/powerpoint/2010/main" val="1230085703"/>
              </p:ext>
            </p:extLst>
          </p:nvPr>
        </p:nvGraphicFramePr>
        <p:xfrm>
          <a:off x="967666" y="2531301"/>
          <a:ext cx="6901423" cy="1463040"/>
        </p:xfrm>
        <a:graphic>
          <a:graphicData uri="http://schemas.openxmlformats.org/drawingml/2006/table">
            <a:tbl>
              <a:tblPr firstRow="1" firstCol="1" lastRow="1" lastCol="1" bandRow="1" bandCol="1">
                <a:tableStyleId>{5C22544A-7EE6-4342-B048-85BDC9FD1C3A}</a:tableStyleId>
              </a:tblPr>
              <a:tblGrid>
                <a:gridCol w="1364994">
                  <a:extLst>
                    <a:ext uri="{9D8B030D-6E8A-4147-A177-3AD203B41FA5}">
                      <a16:colId xmlns:a16="http://schemas.microsoft.com/office/drawing/2014/main" val="999177480"/>
                    </a:ext>
                  </a:extLst>
                </a:gridCol>
                <a:gridCol w="1817701">
                  <a:extLst>
                    <a:ext uri="{9D8B030D-6E8A-4147-A177-3AD203B41FA5}">
                      <a16:colId xmlns:a16="http://schemas.microsoft.com/office/drawing/2014/main" val="2111686798"/>
                    </a:ext>
                  </a:extLst>
                </a:gridCol>
                <a:gridCol w="1716336">
                  <a:extLst>
                    <a:ext uri="{9D8B030D-6E8A-4147-A177-3AD203B41FA5}">
                      <a16:colId xmlns:a16="http://schemas.microsoft.com/office/drawing/2014/main" val="2115683235"/>
                    </a:ext>
                  </a:extLst>
                </a:gridCol>
                <a:gridCol w="2002392">
                  <a:extLst>
                    <a:ext uri="{9D8B030D-6E8A-4147-A177-3AD203B41FA5}">
                      <a16:colId xmlns:a16="http://schemas.microsoft.com/office/drawing/2014/main" val="496134592"/>
                    </a:ext>
                  </a:extLst>
                </a:gridCol>
              </a:tblGrid>
              <a:tr h="0">
                <a:tc>
                  <a:txBody>
                    <a:bodyPr/>
                    <a:lstStyle/>
                    <a:p>
                      <a:pPr algn="just"/>
                      <a:r>
                        <a:rPr lang="el-GR" sz="1600" b="1">
                          <a:solidFill>
                            <a:schemeClr val="tx1"/>
                          </a:solidFill>
                          <a:effectLst/>
                        </a:rPr>
                        <a:t>Τομείς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1">
                          <a:solidFill>
                            <a:schemeClr val="tx1"/>
                          </a:solidFill>
                          <a:effectLst/>
                        </a:rPr>
                        <a:t>     Επενδύσεις</a:t>
                      </a:r>
                    </a:p>
                    <a:p>
                      <a:pPr algn="ctr"/>
                      <a:r>
                        <a:rPr lang="el-GR" sz="1600" b="1">
                          <a:solidFill>
                            <a:schemeClr val="tx1"/>
                          </a:solidFill>
                          <a:effectLst/>
                        </a:rPr>
                        <a:t>(% κατανομή) </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Επιχορηγήσεις</a:t>
                      </a:r>
                    </a:p>
                    <a:p>
                      <a:pPr algn="ctr"/>
                      <a:r>
                        <a:rPr lang="el-GR" sz="1600" b="1">
                          <a:solidFill>
                            <a:schemeClr val="tx1"/>
                          </a:solidFill>
                          <a:effectLst/>
                        </a:rPr>
                        <a:t>(% κατανομή)</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Αριθμός Επενδύσεων </a:t>
                      </a:r>
                    </a:p>
                    <a:p>
                      <a:pPr algn="ctr"/>
                      <a:r>
                        <a:rPr lang="el-GR" sz="1600" b="1">
                          <a:solidFill>
                            <a:schemeClr val="tx1"/>
                          </a:solidFill>
                          <a:effectLst/>
                        </a:rPr>
                        <a:t>(% κατανομή)</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3078568"/>
                  </a:ext>
                </a:extLst>
              </a:tr>
              <a:tr h="0">
                <a:tc>
                  <a:txBody>
                    <a:bodyPr/>
                    <a:lstStyle/>
                    <a:p>
                      <a:pPr algn="just"/>
                      <a:r>
                        <a:rPr lang="el-GR" sz="1600" b="1">
                          <a:solidFill>
                            <a:schemeClr val="tx1"/>
                          </a:solidFill>
                          <a:effectLst/>
                        </a:rPr>
                        <a:t>Πρωτογενής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dirty="0">
                          <a:solidFill>
                            <a:schemeClr val="tx1"/>
                          </a:solidFill>
                          <a:effectLst/>
                        </a:rPr>
                        <a:t>  43,581 (10,63%)</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a:solidFill>
                            <a:schemeClr val="tx1"/>
                          </a:solidFill>
                          <a:effectLst/>
                        </a:rPr>
                        <a:t>16,443   (12,42%)</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a:solidFill>
                            <a:schemeClr val="tx1"/>
                          </a:solidFill>
                          <a:effectLst/>
                        </a:rPr>
                        <a:t>   961 (21,08%)</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4951782"/>
                  </a:ext>
                </a:extLst>
              </a:tr>
              <a:tr h="0">
                <a:tc>
                  <a:txBody>
                    <a:bodyPr/>
                    <a:lstStyle/>
                    <a:p>
                      <a:pPr algn="just"/>
                      <a:r>
                        <a:rPr lang="el-GR" sz="1600" b="1">
                          <a:solidFill>
                            <a:schemeClr val="tx1"/>
                          </a:solidFill>
                          <a:effectLst/>
                        </a:rPr>
                        <a:t>Δευτερογενής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dirty="0">
                          <a:solidFill>
                            <a:schemeClr val="tx1"/>
                          </a:solidFill>
                          <a:effectLst/>
                        </a:rPr>
                        <a:t>246,687 (60,16%)</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dirty="0">
                          <a:solidFill>
                            <a:schemeClr val="tx1"/>
                          </a:solidFill>
                          <a:effectLst/>
                        </a:rPr>
                        <a:t>79,307   (59,93%)</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a:solidFill>
                            <a:schemeClr val="tx1"/>
                          </a:solidFill>
                          <a:effectLst/>
                        </a:rPr>
                        <a:t>2.872 (62,85%)</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7637925"/>
                  </a:ext>
                </a:extLst>
              </a:tr>
              <a:tr h="0">
                <a:tc>
                  <a:txBody>
                    <a:bodyPr/>
                    <a:lstStyle/>
                    <a:p>
                      <a:pPr algn="just"/>
                      <a:r>
                        <a:rPr lang="el-GR" sz="1600" b="1">
                          <a:solidFill>
                            <a:schemeClr val="tx1"/>
                          </a:solidFill>
                          <a:effectLst/>
                        </a:rPr>
                        <a:t>Τριτογενής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a:solidFill>
                            <a:schemeClr val="tx1"/>
                          </a:solidFill>
                          <a:effectLst/>
                        </a:rPr>
                        <a:t>119,755 (29,21%)</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dirty="0">
                          <a:solidFill>
                            <a:schemeClr val="tx1"/>
                          </a:solidFill>
                          <a:effectLst/>
                        </a:rPr>
                        <a:t>36,584   (27,65%)</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1">
                          <a:solidFill>
                            <a:schemeClr val="tx1"/>
                          </a:solidFill>
                          <a:effectLst/>
                        </a:rPr>
                        <a:t>   737 (16,13%)</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65869192"/>
                  </a:ext>
                </a:extLst>
              </a:tr>
              <a:tr h="0">
                <a:tc>
                  <a:txBody>
                    <a:bodyPr/>
                    <a:lstStyle/>
                    <a:p>
                      <a:pPr algn="just"/>
                      <a:r>
                        <a:rPr lang="el-GR" sz="1600" b="1" dirty="0">
                          <a:solidFill>
                            <a:schemeClr val="tx1"/>
                          </a:solidFill>
                          <a:effectLst/>
                        </a:rPr>
                        <a:t>Σύνολα</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1" dirty="0">
                          <a:solidFill>
                            <a:schemeClr val="tx1"/>
                          </a:solidFill>
                          <a:effectLst/>
                        </a:rPr>
                        <a:t> 410,022    (100,0)</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l-GR" sz="1600" b="1" dirty="0">
                          <a:solidFill>
                            <a:schemeClr val="tx1"/>
                          </a:solidFill>
                          <a:effectLst/>
                        </a:rPr>
                        <a:t>132,336 (100,0%)</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1" dirty="0">
                          <a:solidFill>
                            <a:schemeClr val="tx1"/>
                          </a:solidFill>
                          <a:effectLst/>
                        </a:rPr>
                        <a:t>       4.570 (100,0%)</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8443598"/>
                  </a:ext>
                </a:extLst>
              </a:tr>
            </a:tbl>
          </a:graphicData>
        </a:graphic>
      </p:graphicFrame>
      <p:sp>
        <p:nvSpPr>
          <p:cNvPr id="9" name="TextBox 8">
            <a:extLst>
              <a:ext uri="{FF2B5EF4-FFF2-40B4-BE49-F238E27FC236}">
                <a16:creationId xmlns:a16="http://schemas.microsoft.com/office/drawing/2014/main" id="{A45E4A05-8D70-402C-B19A-16BC3FFC60D1}"/>
              </a:ext>
            </a:extLst>
          </p:cNvPr>
          <p:cNvSpPr txBox="1"/>
          <p:nvPr/>
        </p:nvSpPr>
        <p:spPr>
          <a:xfrm>
            <a:off x="870012" y="2112886"/>
            <a:ext cx="9744130" cy="25964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Επενδύσεις του Ν. 1262/82 που είχαν ολοκληρωθεί την περίοδο 1982-1988 </a:t>
            </a:r>
            <a:endParaRPr kumimoji="0" lang="el-GR" altLang="el-GR" sz="10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l-GR" b="1"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l-GR" b="1"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l-GR" b="1"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Πηγή:</a:t>
            </a:r>
            <a:r>
              <a:rPr kumimoji="0" lang="el-GR" altLang="el-G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Υπ.Εθ.Ο</a:t>
            </a:r>
            <a:r>
              <a:rPr kumimoji="0" lang="el-GR" altLang="el-G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επεξεργασία από τους </a:t>
            </a:r>
            <a:r>
              <a:rPr kumimoji="0" lang="el-GR" altLang="el-G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Χασσίδ</a:t>
            </a:r>
            <a:r>
              <a:rPr kumimoji="0" lang="el-GR" altLang="el-G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και </a:t>
            </a:r>
            <a:r>
              <a:rPr kumimoji="0" lang="el-GR" altLang="el-G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Κάτσος</a:t>
            </a:r>
            <a:r>
              <a:rPr kumimoji="0" lang="el-GR" altLang="el-G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1992 </a:t>
            </a:r>
            <a:endParaRPr kumimoji="0" lang="el-GR" altLang="el-GR" sz="10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Σημείωση:</a:t>
            </a:r>
            <a:r>
              <a:rPr kumimoji="0" lang="el-GR" altLang="el-G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Έχει γίνει μετατροπή των ποσών σε εκατομμύρια ευρώ</a:t>
            </a:r>
            <a:endParaRPr kumimoji="0" lang="el-GR" altLang="el-GR" sz="2800" b="0" i="0" u="none" strike="noStrike" cap="none" normalizeH="0" baseline="0" dirty="0">
              <a:ln>
                <a:noFill/>
              </a:ln>
              <a:solidFill>
                <a:schemeClr val="tx1"/>
              </a:solidFill>
              <a:effectLst/>
              <a:latin typeface="Arial" panose="020B0604020202020204" pitchFamily="34" charset="0"/>
            </a:endParaRPr>
          </a:p>
        </p:txBody>
      </p:sp>
      <p:sp>
        <p:nvSpPr>
          <p:cNvPr id="10" name="Θέση ημερομηνίας 9">
            <a:extLst>
              <a:ext uri="{FF2B5EF4-FFF2-40B4-BE49-F238E27FC236}">
                <a16:creationId xmlns:a16="http://schemas.microsoft.com/office/drawing/2014/main" id="{750FA312-ED20-4846-BB10-FE2F84B946F2}"/>
              </a:ext>
            </a:extLst>
          </p:cNvPr>
          <p:cNvSpPr>
            <a:spLocks noGrp="1"/>
          </p:cNvSpPr>
          <p:nvPr>
            <p:ph type="dt" sz="half" idx="10"/>
          </p:nvPr>
        </p:nvSpPr>
        <p:spPr/>
        <p:txBody>
          <a:bodyPr/>
          <a:lstStyle/>
          <a:p>
            <a:fld id="{E29E21D2-F128-4683-95C2-B4FF016A6EB6}" type="datetime1">
              <a:rPr lang="el-GR" smtClean="0"/>
              <a:t>17/5/2022</a:t>
            </a:fld>
            <a:endParaRPr lang="el-GR"/>
          </a:p>
        </p:txBody>
      </p:sp>
      <p:sp>
        <p:nvSpPr>
          <p:cNvPr id="11" name="Θέση αριθμού διαφάνειας 10">
            <a:extLst>
              <a:ext uri="{FF2B5EF4-FFF2-40B4-BE49-F238E27FC236}">
                <a16:creationId xmlns:a16="http://schemas.microsoft.com/office/drawing/2014/main" id="{83D0B775-C1AB-4E69-9B86-BED0297F1C78}"/>
              </a:ext>
            </a:extLst>
          </p:cNvPr>
          <p:cNvSpPr>
            <a:spLocks noGrp="1"/>
          </p:cNvSpPr>
          <p:nvPr>
            <p:ph type="sldNum" sz="quarter" idx="12"/>
          </p:nvPr>
        </p:nvSpPr>
        <p:spPr/>
        <p:txBody>
          <a:bodyPr/>
          <a:lstStyle/>
          <a:p>
            <a:fld id="{57EC55EE-9EB8-44BE-9DB0-8978FBAFCE21}" type="slidenum">
              <a:rPr lang="el-GR" smtClean="0"/>
              <a:t>43</a:t>
            </a:fld>
            <a:endParaRPr lang="el-GR"/>
          </a:p>
        </p:txBody>
      </p:sp>
    </p:spTree>
    <p:extLst>
      <p:ext uri="{BB962C8B-B14F-4D97-AF65-F5344CB8AC3E}">
        <p14:creationId xmlns:p14="http://schemas.microsoft.com/office/powerpoint/2010/main" val="840654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AD82AE-A2A6-4EFA-9A95-CB723AAA79A7}"/>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970FE83E-62FA-4B29-8525-F507BC02EE7B}"/>
              </a:ext>
            </a:extLst>
          </p:cNvPr>
          <p:cNvGraphicFramePr>
            <a:graphicFrameLocks noGrp="1"/>
          </p:cNvGraphicFramePr>
          <p:nvPr>
            <p:ph idx="1"/>
            <p:extLst>
              <p:ext uri="{D42A27DB-BD31-4B8C-83A1-F6EECF244321}">
                <p14:modId xmlns:p14="http://schemas.microsoft.com/office/powerpoint/2010/main" val="3570555575"/>
              </p:ext>
            </p:extLst>
          </p:nvPr>
        </p:nvGraphicFramePr>
        <p:xfrm>
          <a:off x="0" y="286603"/>
          <a:ext cx="12073631" cy="5992428"/>
        </p:xfrm>
        <a:graphic>
          <a:graphicData uri="http://schemas.openxmlformats.org/drawingml/2006/table">
            <a:tbl>
              <a:tblPr firstRow="1" firstCol="1" lastRow="1" lastCol="1" bandRow="1" bandCol="1">
                <a:tableStyleId>{5C22544A-7EE6-4342-B048-85BDC9FD1C3A}</a:tableStyleId>
              </a:tblPr>
              <a:tblGrid>
                <a:gridCol w="3049606">
                  <a:extLst>
                    <a:ext uri="{9D8B030D-6E8A-4147-A177-3AD203B41FA5}">
                      <a16:colId xmlns:a16="http://schemas.microsoft.com/office/drawing/2014/main" val="470748578"/>
                    </a:ext>
                  </a:extLst>
                </a:gridCol>
                <a:gridCol w="2854045">
                  <a:extLst>
                    <a:ext uri="{9D8B030D-6E8A-4147-A177-3AD203B41FA5}">
                      <a16:colId xmlns:a16="http://schemas.microsoft.com/office/drawing/2014/main" val="2019203988"/>
                    </a:ext>
                  </a:extLst>
                </a:gridCol>
                <a:gridCol w="3128174">
                  <a:extLst>
                    <a:ext uri="{9D8B030D-6E8A-4147-A177-3AD203B41FA5}">
                      <a16:colId xmlns:a16="http://schemas.microsoft.com/office/drawing/2014/main" val="1498816846"/>
                    </a:ext>
                  </a:extLst>
                </a:gridCol>
                <a:gridCol w="3041806">
                  <a:extLst>
                    <a:ext uri="{9D8B030D-6E8A-4147-A177-3AD203B41FA5}">
                      <a16:colId xmlns:a16="http://schemas.microsoft.com/office/drawing/2014/main" val="4194551707"/>
                    </a:ext>
                  </a:extLst>
                </a:gridCol>
              </a:tblGrid>
              <a:tr h="285354">
                <a:tc>
                  <a:txBody>
                    <a:bodyPr/>
                    <a:lstStyle/>
                    <a:p>
                      <a:pPr algn="ctr"/>
                      <a:r>
                        <a:rPr lang="el-GR" dirty="0">
                          <a:solidFill>
                            <a:schemeClr val="tx1"/>
                          </a:solidFill>
                        </a:rPr>
                        <a:t>Ν. 1262/1982</a:t>
                      </a:r>
                    </a:p>
                  </a:txBody>
                  <a:tcPr marL="68580" marR="68580" marT="0" marB="0"/>
                </a:tc>
                <a:tc>
                  <a:txBody>
                    <a:bodyPr/>
                    <a:lstStyle/>
                    <a:p>
                      <a:pPr algn="ctr"/>
                      <a:r>
                        <a:rPr lang="el-GR" dirty="0">
                          <a:solidFill>
                            <a:schemeClr val="tx1"/>
                          </a:solidFill>
                        </a:rPr>
                        <a:t>Ν. 1892/90</a:t>
                      </a:r>
                    </a:p>
                  </a:txBody>
                  <a:tcPr marL="68580" marR="68580" marT="0" marB="0"/>
                </a:tc>
                <a:tc>
                  <a:txBody>
                    <a:bodyPr/>
                    <a:lstStyle/>
                    <a:p>
                      <a:pPr algn="ctr"/>
                      <a:r>
                        <a:rPr lang="el-GR" dirty="0">
                          <a:solidFill>
                            <a:schemeClr val="tx1"/>
                          </a:solidFill>
                        </a:rPr>
                        <a:t>Ν. 2601/98</a:t>
                      </a:r>
                    </a:p>
                  </a:txBody>
                  <a:tcPr marL="68580" marR="68580" marT="0" marB="0"/>
                </a:tc>
                <a:tc>
                  <a:txBody>
                    <a:bodyPr/>
                    <a:lstStyle/>
                    <a:p>
                      <a:pPr algn="ctr"/>
                      <a:r>
                        <a:rPr lang="el-GR" dirty="0">
                          <a:solidFill>
                            <a:schemeClr val="tx1"/>
                          </a:solidFill>
                        </a:rPr>
                        <a:t>Ν. 3299/04</a:t>
                      </a:r>
                    </a:p>
                  </a:txBody>
                  <a:tcPr marL="68580" marR="68580" marT="0" marB="0"/>
                </a:tc>
                <a:extLst>
                  <a:ext uri="{0D108BD9-81ED-4DB2-BD59-A6C34878D82A}">
                    <a16:rowId xmlns:a16="http://schemas.microsoft.com/office/drawing/2014/main" val="1111411960"/>
                  </a:ext>
                </a:extLst>
              </a:tr>
              <a:tr h="285354">
                <a:tc gridSpan="4">
                  <a:txBody>
                    <a:bodyPr/>
                    <a:lstStyle/>
                    <a:p>
                      <a:pPr algn="ctr"/>
                      <a:r>
                        <a:rPr lang="el-GR" dirty="0">
                          <a:solidFill>
                            <a:schemeClr val="tx1"/>
                          </a:solidFill>
                        </a:rPr>
                        <a:t>Τίτλος</a:t>
                      </a: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788307134"/>
                  </a:ext>
                </a:extLst>
              </a:tr>
              <a:tr h="1426768">
                <a:tc>
                  <a:txBody>
                    <a:bodyPr/>
                    <a:lstStyle/>
                    <a:p>
                      <a:pPr algn="ctr"/>
                      <a:r>
                        <a:rPr lang="el-GR" dirty="0">
                          <a:solidFill>
                            <a:schemeClr val="tx1"/>
                          </a:solidFill>
                        </a:rPr>
                        <a:t>Για την παροχή κινήτρων ενίσχυσης της Οικονομικής και Περιφερειακής Ανάπτυξης της Χώρας και τροποποιήσεις συναφών διατάξεων </a:t>
                      </a:r>
                    </a:p>
                  </a:txBody>
                  <a:tcPr marL="68580" marR="68580" marT="0" marB="0"/>
                </a:tc>
                <a:tc>
                  <a:txBody>
                    <a:bodyPr/>
                    <a:lstStyle/>
                    <a:p>
                      <a:pPr algn="ctr"/>
                      <a:r>
                        <a:rPr lang="el-GR" dirty="0">
                          <a:solidFill>
                            <a:schemeClr val="tx1"/>
                          </a:solidFill>
                        </a:rPr>
                        <a:t>Για τον εκσυγχρονισμό και την ανάπτυξη και άλλες διατάξεις</a:t>
                      </a:r>
                    </a:p>
                  </a:txBody>
                  <a:tcPr marL="68580" marR="68580" marT="0" marB="0">
                    <a:solidFill>
                      <a:schemeClr val="accent1"/>
                    </a:solidFill>
                  </a:tcPr>
                </a:tc>
                <a:tc>
                  <a:txBody>
                    <a:bodyPr/>
                    <a:lstStyle/>
                    <a:p>
                      <a:pPr algn="ctr"/>
                      <a:r>
                        <a:rPr lang="el-GR" dirty="0">
                          <a:solidFill>
                            <a:schemeClr val="tx1"/>
                          </a:solidFill>
                        </a:rPr>
                        <a:t>Ενισχύσεις ιδιωτικών επενδύσεων για την οικονομική και περιφερειακή ανάπτυξη της χώρας και άλλες διατάξεις</a:t>
                      </a:r>
                    </a:p>
                  </a:txBody>
                  <a:tcPr marL="68580" marR="68580" marT="0" marB="0">
                    <a:solidFill>
                      <a:schemeClr val="accent1"/>
                    </a:solidFill>
                  </a:tcPr>
                </a:tc>
                <a:tc>
                  <a:txBody>
                    <a:bodyPr/>
                    <a:lstStyle/>
                    <a:p>
                      <a:pPr algn="ctr"/>
                      <a:r>
                        <a:rPr lang="el-GR" dirty="0">
                          <a:solidFill>
                            <a:schemeClr val="tx1"/>
                          </a:solidFill>
                        </a:rPr>
                        <a:t>Κίνητρα Ιδιωτικών Επενδύσεων για την Οικονομική Ανάπτυξη και την Περιφερειακή Σύγκλιση</a:t>
                      </a:r>
                    </a:p>
                  </a:txBody>
                  <a:tcPr marL="68580" marR="68580" marT="0" marB="0"/>
                </a:tc>
                <a:extLst>
                  <a:ext uri="{0D108BD9-81ED-4DB2-BD59-A6C34878D82A}">
                    <a16:rowId xmlns:a16="http://schemas.microsoft.com/office/drawing/2014/main" val="508342111"/>
                  </a:ext>
                </a:extLst>
              </a:tr>
              <a:tr h="285354">
                <a:tc gridSpan="4">
                  <a:txBody>
                    <a:bodyPr/>
                    <a:lstStyle/>
                    <a:p>
                      <a:pPr algn="ctr"/>
                      <a:r>
                        <a:rPr lang="el-GR">
                          <a:solidFill>
                            <a:schemeClr val="tx1"/>
                          </a:solidFill>
                        </a:rPr>
                        <a:t>Σκοποί</a:t>
                      </a: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908837179"/>
                  </a:ext>
                </a:extLst>
              </a:tr>
              <a:tr h="3709598">
                <a:tc>
                  <a:txBody>
                    <a:bodyPr/>
                    <a:lstStyle/>
                    <a:p>
                      <a:r>
                        <a:rPr lang="el-GR">
                          <a:solidFill>
                            <a:schemeClr val="tx1"/>
                          </a:solidFill>
                        </a:rPr>
                        <a:t>Η πραγματοποίηση παραγωγικών επενδύσεων (δεν περιγράφονται πιο αναλυτικά κάποιοι ειδικοί ή γενικοί σκοποί στο κείμενο) </a:t>
                      </a:r>
                    </a:p>
                  </a:txBody>
                  <a:tcPr marL="68580" marR="68580" marT="0" marB="0"/>
                </a:tc>
                <a:tc>
                  <a:txBody>
                    <a:bodyPr/>
                    <a:lstStyle/>
                    <a:p>
                      <a:r>
                        <a:rPr lang="el-GR">
                          <a:solidFill>
                            <a:schemeClr val="tx1"/>
                          </a:solidFill>
                        </a:rPr>
                        <a:t>Η πραγματοποίηση παραγωγικών επενδύσεων (δεν περιγράφονται πιο αναλυτικά κάποιοι ειδικοί ή γενικοί σκοποί στο κείμενο)</a:t>
                      </a:r>
                    </a:p>
                  </a:txBody>
                  <a:tcPr marL="68580" marR="68580" marT="0" marB="0"/>
                </a:tc>
                <a:tc>
                  <a:txBody>
                    <a:bodyPr/>
                    <a:lstStyle/>
                    <a:p>
                      <a:r>
                        <a:rPr lang="el-GR" dirty="0">
                          <a:solidFill>
                            <a:schemeClr val="tx1"/>
                          </a:solidFill>
                        </a:rPr>
                        <a:t>-συμβολή στην επίτευξη στόχων περιφερειακής ανάπτυξης</a:t>
                      </a:r>
                    </a:p>
                    <a:p>
                      <a:r>
                        <a:rPr lang="el-GR" dirty="0">
                          <a:solidFill>
                            <a:schemeClr val="tx1"/>
                          </a:solidFill>
                        </a:rPr>
                        <a:t>-αύξηση απασχόλησης</a:t>
                      </a:r>
                    </a:p>
                    <a:p>
                      <a:r>
                        <a:rPr lang="el-GR" dirty="0">
                          <a:solidFill>
                            <a:schemeClr val="tx1"/>
                          </a:solidFill>
                        </a:rPr>
                        <a:t>-ανταγωνιστικότητα επιχειρήσεων</a:t>
                      </a:r>
                    </a:p>
                    <a:p>
                      <a:r>
                        <a:rPr lang="el-GR" dirty="0">
                          <a:solidFill>
                            <a:schemeClr val="tx1"/>
                          </a:solidFill>
                        </a:rPr>
                        <a:t>-αναδιάρθρωση κλάδων και τομέων</a:t>
                      </a:r>
                    </a:p>
                    <a:p>
                      <a:r>
                        <a:rPr lang="el-GR" dirty="0">
                          <a:solidFill>
                            <a:schemeClr val="tx1"/>
                          </a:solidFill>
                        </a:rPr>
                        <a:t>-αξιοποίηση επιχειρηματικών ευκαιριών σε Ελλάδα και εξωτερικό</a:t>
                      </a:r>
                    </a:p>
                    <a:p>
                      <a:r>
                        <a:rPr lang="el-GR" dirty="0">
                          <a:solidFill>
                            <a:schemeClr val="tx1"/>
                          </a:solidFill>
                        </a:rPr>
                        <a:t>-προστασία περιβάλλοντος &amp; εξοικονόμηση ενέργειας</a:t>
                      </a:r>
                    </a:p>
                  </a:txBody>
                  <a:tcPr marL="68580" marR="68580" marT="0" marB="0"/>
                </a:tc>
                <a:tc>
                  <a:txBody>
                    <a:bodyPr/>
                    <a:lstStyle/>
                    <a:p>
                      <a:r>
                        <a:rPr lang="el-GR" dirty="0">
                          <a:solidFill>
                            <a:schemeClr val="tx1"/>
                          </a:solidFill>
                        </a:rPr>
                        <a:t>-Ισόρροπη ανάπτυξη</a:t>
                      </a:r>
                    </a:p>
                    <a:p>
                      <a:r>
                        <a:rPr lang="el-GR" dirty="0">
                          <a:solidFill>
                            <a:schemeClr val="tx1"/>
                          </a:solidFill>
                        </a:rPr>
                        <a:t>-αύξηση απασχόλησης</a:t>
                      </a:r>
                    </a:p>
                    <a:p>
                      <a:r>
                        <a:rPr lang="el-GR" dirty="0">
                          <a:solidFill>
                            <a:schemeClr val="tx1"/>
                          </a:solidFill>
                        </a:rPr>
                        <a:t>-ενίσχυση επιχειρηματικότητας</a:t>
                      </a:r>
                    </a:p>
                    <a:p>
                      <a:r>
                        <a:rPr lang="el-GR" dirty="0">
                          <a:solidFill>
                            <a:schemeClr val="tx1"/>
                          </a:solidFill>
                        </a:rPr>
                        <a:t>-προώθηση τεχνολογικής αλλαγής &amp; καινοτομίας</a:t>
                      </a:r>
                    </a:p>
                    <a:p>
                      <a:r>
                        <a:rPr lang="el-GR" dirty="0">
                          <a:solidFill>
                            <a:schemeClr val="tx1"/>
                          </a:solidFill>
                        </a:rPr>
                        <a:t>-προστασία περιβάλλοντος </a:t>
                      </a:r>
                    </a:p>
                    <a:p>
                      <a:r>
                        <a:rPr lang="el-GR" dirty="0">
                          <a:solidFill>
                            <a:schemeClr val="tx1"/>
                          </a:solidFill>
                        </a:rPr>
                        <a:t>-εξοικονόμηση ενέργειας</a:t>
                      </a:r>
                    </a:p>
                    <a:p>
                      <a:r>
                        <a:rPr lang="el-GR" dirty="0">
                          <a:solidFill>
                            <a:schemeClr val="tx1"/>
                          </a:solidFill>
                        </a:rPr>
                        <a:t>-επίτευξη περιφερειακής σύγκλισης</a:t>
                      </a:r>
                    </a:p>
                  </a:txBody>
                  <a:tcPr marL="68580" marR="68580" marT="0" marB="0"/>
                </a:tc>
                <a:extLst>
                  <a:ext uri="{0D108BD9-81ED-4DB2-BD59-A6C34878D82A}">
                    <a16:rowId xmlns:a16="http://schemas.microsoft.com/office/drawing/2014/main" val="589942831"/>
                  </a:ext>
                </a:extLst>
              </a:tr>
            </a:tbl>
          </a:graphicData>
        </a:graphic>
      </p:graphicFrame>
      <p:sp>
        <p:nvSpPr>
          <p:cNvPr id="5" name="Θέση ημερομηνίας 4">
            <a:extLst>
              <a:ext uri="{FF2B5EF4-FFF2-40B4-BE49-F238E27FC236}">
                <a16:creationId xmlns:a16="http://schemas.microsoft.com/office/drawing/2014/main" id="{5AE51E49-1912-48D4-965B-5F6A1B2DE7A4}"/>
              </a:ext>
            </a:extLst>
          </p:cNvPr>
          <p:cNvSpPr>
            <a:spLocks noGrp="1"/>
          </p:cNvSpPr>
          <p:nvPr>
            <p:ph type="dt" sz="half" idx="10"/>
          </p:nvPr>
        </p:nvSpPr>
        <p:spPr/>
        <p:txBody>
          <a:bodyPr/>
          <a:lstStyle/>
          <a:p>
            <a:fld id="{2CC612B1-F4AD-4518-BE09-B6AE787C73BD}"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68449A90-9AFB-4C1B-9FAA-1A4A578B68FB}"/>
              </a:ext>
            </a:extLst>
          </p:cNvPr>
          <p:cNvSpPr>
            <a:spLocks noGrp="1"/>
          </p:cNvSpPr>
          <p:nvPr>
            <p:ph type="sldNum" sz="quarter" idx="12"/>
          </p:nvPr>
        </p:nvSpPr>
        <p:spPr/>
        <p:txBody>
          <a:bodyPr/>
          <a:lstStyle/>
          <a:p>
            <a:fld id="{57EC55EE-9EB8-44BE-9DB0-8978FBAFCE21}" type="slidenum">
              <a:rPr lang="el-GR" smtClean="0"/>
              <a:t>44</a:t>
            </a:fld>
            <a:endParaRPr lang="el-GR"/>
          </a:p>
        </p:txBody>
      </p:sp>
    </p:spTree>
    <p:extLst>
      <p:ext uri="{BB962C8B-B14F-4D97-AF65-F5344CB8AC3E}">
        <p14:creationId xmlns:p14="http://schemas.microsoft.com/office/powerpoint/2010/main" val="3273094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3947B6-D0AC-411E-8962-15D634638D53}"/>
              </a:ext>
            </a:extLst>
          </p:cNvPr>
          <p:cNvSpPr>
            <a:spLocks noGrp="1"/>
          </p:cNvSpPr>
          <p:nvPr>
            <p:ph type="title"/>
          </p:nvPr>
        </p:nvSpPr>
        <p:spPr/>
        <p:txBody>
          <a:bodyPr/>
          <a:lstStyle/>
          <a:p>
            <a:endParaRPr lang="el-GR" dirty="0"/>
          </a:p>
        </p:txBody>
      </p:sp>
      <p:graphicFrame>
        <p:nvGraphicFramePr>
          <p:cNvPr id="4" name="Θέση περιεχομένου 3">
            <a:extLst>
              <a:ext uri="{FF2B5EF4-FFF2-40B4-BE49-F238E27FC236}">
                <a16:creationId xmlns:a16="http://schemas.microsoft.com/office/drawing/2014/main" id="{EFE3EB95-FBFB-444B-B427-938FF913A8A5}"/>
              </a:ext>
            </a:extLst>
          </p:cNvPr>
          <p:cNvGraphicFramePr>
            <a:graphicFrameLocks noGrp="1"/>
          </p:cNvGraphicFramePr>
          <p:nvPr>
            <p:ph idx="1"/>
            <p:extLst>
              <p:ext uri="{D42A27DB-BD31-4B8C-83A1-F6EECF244321}">
                <p14:modId xmlns:p14="http://schemas.microsoft.com/office/powerpoint/2010/main" val="134869198"/>
              </p:ext>
            </p:extLst>
          </p:nvPr>
        </p:nvGraphicFramePr>
        <p:xfrm>
          <a:off x="71020" y="-8878"/>
          <a:ext cx="12112100" cy="6614160"/>
        </p:xfrm>
        <a:graphic>
          <a:graphicData uri="http://schemas.openxmlformats.org/drawingml/2006/table">
            <a:tbl>
              <a:tblPr firstRow="1" firstCol="1" lastRow="1" lastCol="1" bandRow="1" bandCol="1">
                <a:tableStyleId>{5C22544A-7EE6-4342-B048-85BDC9FD1C3A}</a:tableStyleId>
              </a:tblPr>
              <a:tblGrid>
                <a:gridCol w="3059322">
                  <a:extLst>
                    <a:ext uri="{9D8B030D-6E8A-4147-A177-3AD203B41FA5}">
                      <a16:colId xmlns:a16="http://schemas.microsoft.com/office/drawing/2014/main" val="1184032978"/>
                    </a:ext>
                  </a:extLst>
                </a:gridCol>
                <a:gridCol w="3058018">
                  <a:extLst>
                    <a:ext uri="{9D8B030D-6E8A-4147-A177-3AD203B41FA5}">
                      <a16:colId xmlns:a16="http://schemas.microsoft.com/office/drawing/2014/main" val="3333176731"/>
                    </a:ext>
                  </a:extLst>
                </a:gridCol>
                <a:gridCol w="2943262">
                  <a:extLst>
                    <a:ext uri="{9D8B030D-6E8A-4147-A177-3AD203B41FA5}">
                      <a16:colId xmlns:a16="http://schemas.microsoft.com/office/drawing/2014/main" val="424735521"/>
                    </a:ext>
                  </a:extLst>
                </a:gridCol>
                <a:gridCol w="3051498">
                  <a:extLst>
                    <a:ext uri="{9D8B030D-6E8A-4147-A177-3AD203B41FA5}">
                      <a16:colId xmlns:a16="http://schemas.microsoft.com/office/drawing/2014/main" val="440806188"/>
                    </a:ext>
                  </a:extLst>
                </a:gridCol>
              </a:tblGrid>
              <a:tr h="176096">
                <a:tc gridSpan="4">
                  <a:txBody>
                    <a:bodyPr/>
                    <a:lstStyle/>
                    <a:p>
                      <a:pPr algn="ctr"/>
                      <a:r>
                        <a:rPr lang="el-GR" sz="1600" b="1" dirty="0">
                          <a:solidFill>
                            <a:schemeClr val="tx1"/>
                          </a:solidFill>
                          <a:effectLst/>
                        </a:rPr>
                        <a:t>Εργαλεία – Κίνητρα</a:t>
                      </a:r>
                    </a:p>
                  </a:txBody>
                  <a:tcPr marL="50006" marR="50006" marT="0" marB="0">
                    <a:solidFill>
                      <a:schemeClr val="accent1">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987098220"/>
                  </a:ext>
                </a:extLst>
              </a:tr>
              <a:tr h="142670">
                <a:tc>
                  <a:txBody>
                    <a:bodyPr/>
                    <a:lstStyle/>
                    <a:p>
                      <a:pPr algn="ctr"/>
                      <a:r>
                        <a:rPr lang="el-GR" b="1" dirty="0">
                          <a:solidFill>
                            <a:schemeClr val="tx1"/>
                          </a:solidFill>
                        </a:rPr>
                        <a:t>Ν. 1262/1982</a:t>
                      </a:r>
                    </a:p>
                  </a:txBody>
                  <a:tcPr marL="68580" marR="68580" marT="0" marB="0">
                    <a:solidFill>
                      <a:schemeClr val="accent1">
                        <a:lumMod val="20000"/>
                        <a:lumOff val="80000"/>
                      </a:schemeClr>
                    </a:solidFill>
                  </a:tcPr>
                </a:tc>
                <a:tc>
                  <a:txBody>
                    <a:bodyPr/>
                    <a:lstStyle/>
                    <a:p>
                      <a:pPr algn="ctr"/>
                      <a:r>
                        <a:rPr lang="el-GR" b="1" dirty="0">
                          <a:solidFill>
                            <a:schemeClr val="tx1"/>
                          </a:solidFill>
                        </a:rPr>
                        <a:t>Ν. 1892/90</a:t>
                      </a:r>
                    </a:p>
                  </a:txBody>
                  <a:tcPr marL="68580" marR="68580" marT="0" marB="0">
                    <a:solidFill>
                      <a:schemeClr val="accent1">
                        <a:lumMod val="20000"/>
                        <a:lumOff val="80000"/>
                      </a:schemeClr>
                    </a:solidFill>
                  </a:tcPr>
                </a:tc>
                <a:tc>
                  <a:txBody>
                    <a:bodyPr/>
                    <a:lstStyle/>
                    <a:p>
                      <a:pPr algn="ctr"/>
                      <a:r>
                        <a:rPr lang="el-GR" b="1" dirty="0">
                          <a:solidFill>
                            <a:schemeClr val="tx1"/>
                          </a:solidFill>
                        </a:rPr>
                        <a:t>Ν. 2601/98</a:t>
                      </a:r>
                    </a:p>
                  </a:txBody>
                  <a:tcPr marL="68580" marR="68580" marT="0" marB="0">
                    <a:solidFill>
                      <a:schemeClr val="accent1">
                        <a:lumMod val="20000"/>
                        <a:lumOff val="80000"/>
                      </a:schemeClr>
                    </a:solidFill>
                  </a:tcPr>
                </a:tc>
                <a:tc>
                  <a:txBody>
                    <a:bodyPr/>
                    <a:lstStyle/>
                    <a:p>
                      <a:pPr algn="ctr"/>
                      <a:r>
                        <a:rPr lang="el-GR" b="1" dirty="0">
                          <a:solidFill>
                            <a:schemeClr val="tx1"/>
                          </a:solidFill>
                        </a:rPr>
                        <a:t>Ν. 3299/04</a:t>
                      </a:r>
                    </a:p>
                  </a:txBody>
                  <a:tcPr marL="68580" marR="68580" marT="0" marB="0">
                    <a:solidFill>
                      <a:schemeClr val="accent1">
                        <a:lumMod val="20000"/>
                        <a:lumOff val="80000"/>
                      </a:schemeClr>
                    </a:solidFill>
                  </a:tcPr>
                </a:tc>
                <a:extLst>
                  <a:ext uri="{0D108BD9-81ED-4DB2-BD59-A6C34878D82A}">
                    <a16:rowId xmlns:a16="http://schemas.microsoft.com/office/drawing/2014/main" val="331167056"/>
                  </a:ext>
                </a:extLst>
              </a:tr>
              <a:tr h="142670">
                <a:tc>
                  <a:txBody>
                    <a:bodyPr/>
                    <a:lstStyle/>
                    <a:p>
                      <a:r>
                        <a:rPr lang="el-GR" sz="1600" b="1" dirty="0">
                          <a:solidFill>
                            <a:schemeClr val="tx1"/>
                          </a:solidFill>
                          <a:effectLst/>
                        </a:rPr>
                        <a:t>Επιχορηγήσεις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Επιχορηγήσεις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a:solidFill>
                            <a:schemeClr val="tx1"/>
                          </a:solidFill>
                          <a:effectLst/>
                        </a:rPr>
                        <a:t>Επιχορήγησεις</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dirty="0" err="1">
                          <a:solidFill>
                            <a:schemeClr val="tx1"/>
                          </a:solidFill>
                          <a:effectLst/>
                        </a:rPr>
                        <a:t>Επιχορήγησεις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extLst>
                  <a:ext uri="{0D108BD9-81ED-4DB2-BD59-A6C34878D82A}">
                    <a16:rowId xmlns:a16="http://schemas.microsoft.com/office/drawing/2014/main" val="95607607"/>
                  </a:ext>
                </a:extLst>
              </a:tr>
              <a:tr h="998692">
                <a:tc>
                  <a:txBody>
                    <a:bodyPr/>
                    <a:lstStyle/>
                    <a:p>
                      <a:r>
                        <a:rPr lang="el-GR" sz="1600" b="1" dirty="0">
                          <a:solidFill>
                            <a:schemeClr val="tx1"/>
                          </a:solidFill>
                          <a:effectLst/>
                        </a:rPr>
                        <a:t>Επιδότηση Επιτοκίου τραπεζικών δανείων, ομολογιακών δανείων εκδιδόμενων σε δημόσια εγγραφή ή δανείων από άλλους χρηματοδοτικούς οργανισμούς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Επιδότηση Επιτοκίου</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dirty="0">
                          <a:solidFill>
                            <a:schemeClr val="tx1"/>
                          </a:solidFill>
                          <a:effectLst/>
                        </a:rPr>
                        <a:t>Επιδότηση τόκου, για </a:t>
                      </a:r>
                      <a:r>
                        <a:rPr lang="el-GR" sz="1600" b="1" dirty="0" err="1">
                          <a:solidFill>
                            <a:schemeClr val="tx1"/>
                          </a:solidFill>
                          <a:effectLst/>
                        </a:rPr>
                        <a:t>μεσομακροπρόθεσμα</a:t>
                      </a:r>
                      <a:r>
                        <a:rPr lang="el-GR" sz="1600" b="1" dirty="0">
                          <a:solidFill>
                            <a:schemeClr val="tx1"/>
                          </a:solidFill>
                          <a:effectLst/>
                        </a:rPr>
                        <a:t> δάνεια 4ετούς τουλάχιστον διάρκειας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dirty="0">
                          <a:solidFill>
                            <a:schemeClr val="tx1"/>
                          </a:solidFill>
                          <a:effectLst/>
                        </a:rPr>
                        <a:t>Επιδότηση κόστους απασχόλησης (για τις δημιουργούμενες επενδύσεις)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extLst>
                  <a:ext uri="{0D108BD9-81ED-4DB2-BD59-A6C34878D82A}">
                    <a16:rowId xmlns:a16="http://schemas.microsoft.com/office/drawing/2014/main" val="2974588906"/>
                  </a:ext>
                </a:extLst>
              </a:tr>
              <a:tr h="856022">
                <a:tc>
                  <a:txBody>
                    <a:bodyPr/>
                    <a:lstStyle/>
                    <a:p>
                      <a:r>
                        <a:rPr lang="el-GR" sz="1600" b="1" dirty="0">
                          <a:solidFill>
                            <a:schemeClr val="tx1"/>
                          </a:solidFill>
                          <a:effectLst/>
                        </a:rPr>
                        <a:t>Αφορολόγητες εκπτώσεις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Αφορολόγητες εκπτώσεις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a:solidFill>
                            <a:schemeClr val="tx1"/>
                          </a:solidFill>
                          <a:effectLst/>
                        </a:rPr>
                        <a:t>Επιδότηση χρηματοδοτικής μίσθωσης για την απόκτηση καινούριου μηχανολογικού εξοπλισμού</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a:solidFill>
                            <a:schemeClr val="tx1"/>
                          </a:solidFill>
                          <a:effectLst/>
                        </a:rPr>
                        <a:t>Επιδότηση χρηματοδοτικής μίσθωσης </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50006" marR="50006" marT="0" marB="0"/>
                </a:tc>
                <a:extLst>
                  <a:ext uri="{0D108BD9-81ED-4DB2-BD59-A6C34878D82A}">
                    <a16:rowId xmlns:a16="http://schemas.microsoft.com/office/drawing/2014/main" val="3972431358"/>
                  </a:ext>
                </a:extLst>
              </a:tr>
              <a:tr h="1284033">
                <a:tc>
                  <a:txBody>
                    <a:bodyPr/>
                    <a:lstStyle/>
                    <a:p>
                      <a:r>
                        <a:rPr lang="el-GR" sz="1600" b="1" dirty="0">
                          <a:solidFill>
                            <a:schemeClr val="tx1"/>
                          </a:solidFill>
                          <a:effectLst/>
                        </a:rPr>
                        <a:t>Αυξημένες αποσβέσεις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Αυξημένες αποσβέσεις</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dirty="0">
                          <a:solidFill>
                            <a:schemeClr val="tx1"/>
                          </a:solidFill>
                          <a:effectLst/>
                        </a:rPr>
                        <a:t>Φορολογικές απαλλαγές (απαλλαγή καταβολής φόρου εισοδήματος μη διανεμόμενων κερδών την πρώτη δεκαετία της επένδυσης με το σχηματισμό ισόποσου φορολογικού αποθεματικού) </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solidFill>
                      <a:schemeClr val="accent1"/>
                    </a:solidFill>
                  </a:tcPr>
                </a:tc>
                <a:tc>
                  <a:txBody>
                    <a:bodyPr/>
                    <a:lstStyle/>
                    <a:p>
                      <a:r>
                        <a:rPr lang="el-GR" sz="1600" b="1">
                          <a:solidFill>
                            <a:schemeClr val="tx1"/>
                          </a:solidFill>
                          <a:effectLst/>
                        </a:rPr>
                        <a:t>Φορολογικές απαλλαγές</a:t>
                      </a:r>
                    </a:p>
                    <a:p>
                      <a:r>
                        <a:rPr lang="el-GR" sz="1600" b="1">
                          <a:solidFill>
                            <a:schemeClr val="tx1"/>
                          </a:solidFill>
                          <a:effectLst/>
                        </a:rPr>
                        <a:t>(απαλλαγή καταβολής φόρου εισοδήματος μη διανεμόμενων κερδών την πρώτη δεκαετία της επένδυσης με το σχηματισμό ισόποσου φορολογικού αποθεματικού) </a:t>
                      </a:r>
                      <a:endParaRPr lang="el-GR" sz="1600" b="1">
                        <a:solidFill>
                          <a:schemeClr val="tx1"/>
                        </a:solidFill>
                        <a:effectLst/>
                        <a:latin typeface="Times New Roman" panose="02020603050405020304" pitchFamily="18" charset="0"/>
                        <a:ea typeface="Times New Roman" panose="02020603050405020304" pitchFamily="18" charset="0"/>
                      </a:endParaRPr>
                    </a:p>
                  </a:txBody>
                  <a:tcPr marL="50006" marR="50006" marT="0" marB="0"/>
                </a:tc>
                <a:extLst>
                  <a:ext uri="{0D108BD9-81ED-4DB2-BD59-A6C34878D82A}">
                    <a16:rowId xmlns:a16="http://schemas.microsoft.com/office/drawing/2014/main" val="3171452529"/>
                  </a:ext>
                </a:extLst>
              </a:tr>
              <a:tr h="1712044">
                <a:tc>
                  <a:txBody>
                    <a:bodyPr/>
                    <a:lstStyle/>
                    <a:p>
                      <a:r>
                        <a:rPr lang="el-GR" sz="1600" b="1" dirty="0">
                          <a:solidFill>
                            <a:schemeClr val="tx1"/>
                          </a:solidFill>
                          <a:effectLst/>
                        </a:rPr>
                        <a:t> </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 </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Ειδικά κίνητρα για </a:t>
                      </a:r>
                      <a:r>
                        <a:rPr lang="el-GR" sz="1600" b="1" dirty="0" err="1">
                          <a:solidFill>
                            <a:schemeClr val="tx1"/>
                          </a:solidFill>
                          <a:effectLst/>
                        </a:rPr>
                        <a:t>ιδιαζόντος</a:t>
                      </a:r>
                      <a:r>
                        <a:rPr lang="el-GR" sz="1600" b="1" dirty="0">
                          <a:solidFill>
                            <a:schemeClr val="tx1"/>
                          </a:solidFill>
                          <a:effectLst/>
                        </a:rPr>
                        <a:t> σημαντικές επενδύσεις σε βιομηχανικές, μεταλλευτικές και τουριστικές επενδύσεις ύψους 25 δις (</a:t>
                      </a:r>
                      <a:r>
                        <a:rPr lang="el-GR" sz="1600" b="1" dirty="0" err="1">
                          <a:solidFill>
                            <a:schemeClr val="tx1"/>
                          </a:solidFill>
                          <a:effectLst/>
                        </a:rPr>
                        <a:t>δρχ</a:t>
                      </a:r>
                      <a:r>
                        <a:rPr lang="el-GR" sz="1600" b="1" dirty="0">
                          <a:solidFill>
                            <a:schemeClr val="tx1"/>
                          </a:solidFill>
                          <a:effectLst/>
                        </a:rPr>
                        <a:t>) που υπάγονται σε συγκεκριμένες διατάξεις προηγούμενου νόμου που καταργήθηκε (Ν.4171/1961) </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tc>
                  <a:txBody>
                    <a:bodyPr/>
                    <a:lstStyle/>
                    <a:p>
                      <a:r>
                        <a:rPr lang="el-GR" sz="1600" b="1" dirty="0">
                          <a:solidFill>
                            <a:schemeClr val="tx1"/>
                          </a:solidFill>
                          <a:effectLst/>
                        </a:rPr>
                        <a:t> </a:t>
                      </a:r>
                      <a:endParaRPr lang="el-GR" sz="1600" b="1" dirty="0">
                        <a:solidFill>
                          <a:schemeClr val="tx1"/>
                        </a:solidFill>
                        <a:effectLst/>
                        <a:latin typeface="Times New Roman" panose="02020603050405020304" pitchFamily="18" charset="0"/>
                        <a:ea typeface="Times New Roman" panose="02020603050405020304" pitchFamily="18" charset="0"/>
                      </a:endParaRPr>
                    </a:p>
                  </a:txBody>
                  <a:tcPr marL="50006" marR="50006" marT="0" marB="0"/>
                </a:tc>
                <a:extLst>
                  <a:ext uri="{0D108BD9-81ED-4DB2-BD59-A6C34878D82A}">
                    <a16:rowId xmlns:a16="http://schemas.microsoft.com/office/drawing/2014/main" val="4133868746"/>
                  </a:ext>
                </a:extLst>
              </a:tr>
            </a:tbl>
          </a:graphicData>
        </a:graphic>
      </p:graphicFrame>
      <p:sp>
        <p:nvSpPr>
          <p:cNvPr id="5" name="Θέση ημερομηνίας 4">
            <a:extLst>
              <a:ext uri="{FF2B5EF4-FFF2-40B4-BE49-F238E27FC236}">
                <a16:creationId xmlns:a16="http://schemas.microsoft.com/office/drawing/2014/main" id="{7EED9EAC-D1C8-4C71-9299-19D7B95A7880}"/>
              </a:ext>
            </a:extLst>
          </p:cNvPr>
          <p:cNvSpPr>
            <a:spLocks noGrp="1"/>
          </p:cNvSpPr>
          <p:nvPr>
            <p:ph type="dt" sz="half" idx="10"/>
          </p:nvPr>
        </p:nvSpPr>
        <p:spPr/>
        <p:txBody>
          <a:bodyPr/>
          <a:lstStyle/>
          <a:p>
            <a:fld id="{2DAE942D-77BD-4B50-8B2E-05C8044A85CC}"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835308B4-548C-4AAF-86D6-849DE23B19F0}"/>
              </a:ext>
            </a:extLst>
          </p:cNvPr>
          <p:cNvSpPr>
            <a:spLocks noGrp="1"/>
          </p:cNvSpPr>
          <p:nvPr>
            <p:ph type="sldNum" sz="quarter" idx="12"/>
          </p:nvPr>
        </p:nvSpPr>
        <p:spPr/>
        <p:txBody>
          <a:bodyPr/>
          <a:lstStyle/>
          <a:p>
            <a:fld id="{57EC55EE-9EB8-44BE-9DB0-8978FBAFCE21}" type="slidenum">
              <a:rPr lang="el-GR" smtClean="0"/>
              <a:t>45</a:t>
            </a:fld>
            <a:endParaRPr lang="el-GR"/>
          </a:p>
        </p:txBody>
      </p:sp>
    </p:spTree>
    <p:extLst>
      <p:ext uri="{BB962C8B-B14F-4D97-AF65-F5344CB8AC3E}">
        <p14:creationId xmlns:p14="http://schemas.microsoft.com/office/powerpoint/2010/main" val="880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AD2770-A623-48DE-A076-845B0B5463F6}"/>
              </a:ext>
            </a:extLst>
          </p:cNvPr>
          <p:cNvSpPr>
            <a:spLocks noGrp="1"/>
          </p:cNvSpPr>
          <p:nvPr>
            <p:ph type="title"/>
          </p:nvPr>
        </p:nvSpPr>
        <p:spPr>
          <a:xfrm>
            <a:off x="1066800" y="112453"/>
            <a:ext cx="10058400" cy="512387"/>
          </a:xfrm>
        </p:spPr>
        <p:txBody>
          <a:bodyPr>
            <a:normAutofit/>
          </a:bodyPr>
          <a:lstStyle/>
          <a:p>
            <a:r>
              <a:rPr lang="el-GR" sz="2800" b="1" dirty="0">
                <a:effectLst/>
                <a:latin typeface="Times New Roman" panose="02020603050405020304" pitchFamily="18" charset="0"/>
                <a:ea typeface="Times New Roman" panose="02020603050405020304" pitchFamily="18" charset="0"/>
              </a:rPr>
              <a:t>Ο Ν. 4399/2016</a:t>
            </a:r>
            <a:endParaRPr lang="el-GR" sz="2800" dirty="0"/>
          </a:p>
        </p:txBody>
      </p:sp>
      <p:graphicFrame>
        <p:nvGraphicFramePr>
          <p:cNvPr id="4" name="Θέση περιεχομένου 3">
            <a:extLst>
              <a:ext uri="{FF2B5EF4-FFF2-40B4-BE49-F238E27FC236}">
                <a16:creationId xmlns:a16="http://schemas.microsoft.com/office/drawing/2014/main" id="{1B848BC0-CB12-49AB-8C36-D96F816B5735}"/>
              </a:ext>
            </a:extLst>
          </p:cNvPr>
          <p:cNvGraphicFramePr>
            <a:graphicFrameLocks noGrp="1"/>
          </p:cNvGraphicFramePr>
          <p:nvPr>
            <p:ph idx="1"/>
            <p:extLst>
              <p:ext uri="{D42A27DB-BD31-4B8C-83A1-F6EECF244321}">
                <p14:modId xmlns:p14="http://schemas.microsoft.com/office/powerpoint/2010/main" val="1744337887"/>
              </p:ext>
            </p:extLst>
          </p:nvPr>
        </p:nvGraphicFramePr>
        <p:xfrm>
          <a:off x="133164" y="624840"/>
          <a:ext cx="10786370" cy="5364480"/>
        </p:xfrm>
        <a:graphic>
          <a:graphicData uri="http://schemas.openxmlformats.org/drawingml/2006/table">
            <a:tbl>
              <a:tblPr firstRow="1" firstCol="1" bandRow="1">
                <a:tableStyleId>{5C22544A-7EE6-4342-B048-85BDC9FD1C3A}</a:tableStyleId>
              </a:tblPr>
              <a:tblGrid>
                <a:gridCol w="5756887">
                  <a:extLst>
                    <a:ext uri="{9D8B030D-6E8A-4147-A177-3AD203B41FA5}">
                      <a16:colId xmlns:a16="http://schemas.microsoft.com/office/drawing/2014/main" val="2553912783"/>
                    </a:ext>
                  </a:extLst>
                </a:gridCol>
                <a:gridCol w="5029483">
                  <a:extLst>
                    <a:ext uri="{9D8B030D-6E8A-4147-A177-3AD203B41FA5}">
                      <a16:colId xmlns:a16="http://schemas.microsoft.com/office/drawing/2014/main" val="2484604844"/>
                    </a:ext>
                  </a:extLst>
                </a:gridCol>
              </a:tblGrid>
              <a:tr h="160909">
                <a:tc>
                  <a:txBody>
                    <a:bodyPr/>
                    <a:lstStyle/>
                    <a:p>
                      <a:r>
                        <a:rPr lang="el-GR" sz="1600" dirty="0">
                          <a:solidFill>
                            <a:schemeClr val="tx1"/>
                          </a:solidFill>
                          <a:effectLst/>
                        </a:rPr>
                        <a:t>Σκοπός </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0341" marR="60341" marT="0" marB="0"/>
                </a:tc>
                <a:tc>
                  <a:txBody>
                    <a:bodyPr/>
                    <a:lstStyle/>
                    <a:p>
                      <a:pPr algn="just"/>
                      <a:r>
                        <a:rPr lang="el-GR" sz="1600" dirty="0">
                          <a:solidFill>
                            <a:schemeClr val="tx1"/>
                          </a:solidFill>
                          <a:effectLst/>
                        </a:rPr>
                        <a:t>Επίτευξη με</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0341" marR="60341" marT="0" marB="0">
                    <a:solidFill>
                      <a:schemeClr val="accent2">
                        <a:lumMod val="20000"/>
                        <a:lumOff val="80000"/>
                      </a:schemeClr>
                    </a:solidFill>
                  </a:tcPr>
                </a:tc>
                <a:extLst>
                  <a:ext uri="{0D108BD9-81ED-4DB2-BD59-A6C34878D82A}">
                    <a16:rowId xmlns:a16="http://schemas.microsoft.com/office/drawing/2014/main" val="2660528821"/>
                  </a:ext>
                </a:extLst>
              </a:tr>
              <a:tr h="3861816">
                <a:tc>
                  <a:txBody>
                    <a:bodyPr/>
                    <a:lstStyle/>
                    <a:p>
                      <a:r>
                        <a:rPr lang="el-GR" sz="1600" dirty="0">
                          <a:solidFill>
                            <a:schemeClr val="tx1"/>
                          </a:solidFill>
                          <a:effectLst/>
                        </a:rPr>
                        <a:t>-προώθηση της ισόρροπης ανάπτυξης με σεβασμό στους περιβαλλοντικούς πόρους και υποστήριξη μειονεκτικών περιοχών της χώρας, </a:t>
                      </a:r>
                    </a:p>
                    <a:p>
                      <a:r>
                        <a:rPr lang="el-GR" sz="1600" dirty="0">
                          <a:solidFill>
                            <a:schemeClr val="tx1"/>
                          </a:solidFill>
                          <a:effectLst/>
                        </a:rPr>
                        <a:t>-η αύξηση της απασχόλησης, </a:t>
                      </a:r>
                    </a:p>
                    <a:p>
                      <a:r>
                        <a:rPr lang="el-GR" sz="1600" dirty="0">
                          <a:solidFill>
                            <a:schemeClr val="tx1"/>
                          </a:solidFill>
                          <a:effectLst/>
                        </a:rPr>
                        <a:t>-η βελτίωση της συνεργασίας των επιχειρήσεων</a:t>
                      </a:r>
                    </a:p>
                    <a:p>
                      <a:r>
                        <a:rPr lang="el-GR" sz="1600" dirty="0">
                          <a:solidFill>
                            <a:schemeClr val="tx1"/>
                          </a:solidFill>
                          <a:effectLst/>
                        </a:rPr>
                        <a:t>-η αύξηση του μέσου μεγέθους των επιχειρήσεων, </a:t>
                      </a:r>
                    </a:p>
                    <a:p>
                      <a:r>
                        <a:rPr lang="el-GR" sz="1600" dirty="0">
                          <a:solidFill>
                            <a:schemeClr val="tx1"/>
                          </a:solidFill>
                          <a:effectLst/>
                        </a:rPr>
                        <a:t>-η τεχνολογική αναβάθμιση, </a:t>
                      </a:r>
                    </a:p>
                    <a:p>
                      <a:r>
                        <a:rPr lang="el-GR" sz="1600" dirty="0">
                          <a:solidFill>
                            <a:schemeClr val="tx1"/>
                          </a:solidFill>
                          <a:effectLst/>
                        </a:rPr>
                        <a:t>-η διαμόρφωση μιας νέας εξωστρεφούς εθνικής ταυτότητας (</a:t>
                      </a:r>
                      <a:r>
                        <a:rPr lang="el-GR" sz="1600" dirty="0" err="1">
                          <a:solidFill>
                            <a:schemeClr val="tx1"/>
                          </a:solidFill>
                          <a:effectLst/>
                        </a:rPr>
                        <a:t>branding</a:t>
                      </a:r>
                      <a:r>
                        <a:rPr lang="el-GR" sz="1600" dirty="0">
                          <a:solidFill>
                            <a:schemeClr val="tx1"/>
                          </a:solidFill>
                          <a:effectLst/>
                        </a:rPr>
                        <a:t>), </a:t>
                      </a:r>
                    </a:p>
                    <a:p>
                      <a:r>
                        <a:rPr lang="el-GR" sz="1600" dirty="0">
                          <a:solidFill>
                            <a:schemeClr val="tx1"/>
                          </a:solidFill>
                          <a:effectLst/>
                        </a:rPr>
                        <a:t>-η βελτίωση της ανταγωνιστικότητας σε τομείς υψηλής προστιθέμενης αξίας και έντασης γνώσης, </a:t>
                      </a:r>
                    </a:p>
                    <a:p>
                      <a:r>
                        <a:rPr lang="el-GR" sz="1600" dirty="0">
                          <a:solidFill>
                            <a:schemeClr val="tx1"/>
                          </a:solidFill>
                          <a:effectLst/>
                        </a:rPr>
                        <a:t>-η μετακίνηση στην αλυσίδα παραγωγής της αξίας για την παραγωγή πιο σύνθετων προϊόντων, </a:t>
                      </a:r>
                    </a:p>
                    <a:p>
                      <a:r>
                        <a:rPr lang="el-GR" sz="1600" dirty="0">
                          <a:solidFill>
                            <a:schemeClr val="tx1"/>
                          </a:solidFill>
                          <a:effectLst/>
                        </a:rPr>
                        <a:t>-η προσφορά καλύτερων υπηρεσιών, </a:t>
                      </a:r>
                    </a:p>
                    <a:p>
                      <a:r>
                        <a:rPr lang="el-GR" sz="1600" dirty="0">
                          <a:solidFill>
                            <a:schemeClr val="tx1"/>
                          </a:solidFill>
                          <a:effectLst/>
                        </a:rPr>
                        <a:t>-η προσέλκυση ξένων άμεσων επενδύσεων και εν τέλει η εξασφάλιση καλύτερης θέσης της χώρας στο Διεθνή Καταμερισμό Εργασίας.</a:t>
                      </a:r>
                    </a:p>
                    <a:p>
                      <a:pPr algn="just"/>
                      <a:r>
                        <a:rPr lang="el-GR" sz="1600" dirty="0">
                          <a:solidFill>
                            <a:schemeClr val="tx1"/>
                          </a:solidFill>
                          <a:effectLst/>
                        </a:rPr>
                        <a:t> </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0341" marR="60341" marT="0" marB="0"/>
                </a:tc>
                <a:tc>
                  <a:txBody>
                    <a:bodyPr/>
                    <a:lstStyle/>
                    <a:p>
                      <a:r>
                        <a:rPr lang="el-GR" sz="1600" dirty="0">
                          <a:solidFill>
                            <a:schemeClr val="tx1"/>
                          </a:solidFill>
                          <a:effectLst/>
                        </a:rPr>
                        <a:t>α. την εξωστρέφεια και την </a:t>
                      </a:r>
                      <a:r>
                        <a:rPr lang="el-GR" sz="1600" dirty="0" err="1">
                          <a:solidFill>
                            <a:schemeClr val="tx1"/>
                          </a:solidFill>
                          <a:effectLst/>
                        </a:rPr>
                        <a:t>καινοτομικότητα</a:t>
                      </a:r>
                      <a:r>
                        <a:rPr lang="el-GR" sz="1600" dirty="0">
                          <a:solidFill>
                            <a:schemeClr val="tx1"/>
                          </a:solidFill>
                          <a:effectLst/>
                        </a:rPr>
                        <a:t>,</a:t>
                      </a:r>
                    </a:p>
                    <a:p>
                      <a:r>
                        <a:rPr lang="el-GR" sz="1600" dirty="0">
                          <a:solidFill>
                            <a:schemeClr val="tx1"/>
                          </a:solidFill>
                          <a:effectLst/>
                        </a:rPr>
                        <a:t>β. τη δημιουργία νέων θέσεων εργασίας,</a:t>
                      </a:r>
                    </a:p>
                    <a:p>
                      <a:r>
                        <a:rPr lang="el-GR" sz="1600" dirty="0">
                          <a:solidFill>
                            <a:schemeClr val="tx1"/>
                          </a:solidFill>
                          <a:effectLst/>
                        </a:rPr>
                        <a:t>γ. την αξιοποίηση του ανθρώπινου δυναμικού της χώρας με έμφαση στην απασχόληση εκπαιδευμένου ανθρώπινου δυναμικού, προκειμένου να αναστραφεί το ρεύμα φυγής νέων επιστημόνων,</a:t>
                      </a:r>
                    </a:p>
                    <a:p>
                      <a:r>
                        <a:rPr lang="el-GR" sz="1600" dirty="0">
                          <a:solidFill>
                            <a:schemeClr val="tx1"/>
                          </a:solidFill>
                          <a:effectLst/>
                        </a:rPr>
                        <a:t>δ. την προσέλκυση ξένων άμεσων επενδύσεων,</a:t>
                      </a:r>
                    </a:p>
                    <a:p>
                      <a:r>
                        <a:rPr lang="el-GR" sz="1600" dirty="0">
                          <a:solidFill>
                            <a:schemeClr val="tx1"/>
                          </a:solidFill>
                          <a:effectLst/>
                        </a:rPr>
                        <a:t>ε. την υψηλή προστιθέμενη αξία,</a:t>
                      </a:r>
                    </a:p>
                    <a:p>
                      <a:r>
                        <a:rPr lang="el-GR" sz="1600" dirty="0" err="1">
                          <a:solidFill>
                            <a:schemeClr val="tx1"/>
                          </a:solidFill>
                          <a:effectLst/>
                        </a:rPr>
                        <a:t>στ</a:t>
                      </a:r>
                      <a:r>
                        <a:rPr lang="el-GR" sz="1600" dirty="0">
                          <a:solidFill>
                            <a:schemeClr val="tx1"/>
                          </a:solidFill>
                          <a:effectLst/>
                        </a:rPr>
                        <a:t>. τη βελτίωση του τεχνολογικού επιπέδου και της ανταγωνιστικότητας των επιχειρήσεων,</a:t>
                      </a:r>
                    </a:p>
                    <a:p>
                      <a:r>
                        <a:rPr lang="el-GR" sz="1600" dirty="0">
                          <a:solidFill>
                            <a:schemeClr val="tx1"/>
                          </a:solidFill>
                          <a:effectLst/>
                        </a:rPr>
                        <a:t>ζ. την έξυπνη εξειδίκευση,</a:t>
                      </a:r>
                    </a:p>
                    <a:p>
                      <a:r>
                        <a:rPr lang="el-GR" sz="1600" dirty="0">
                          <a:solidFill>
                            <a:schemeClr val="tx1"/>
                          </a:solidFill>
                          <a:effectLst/>
                        </a:rPr>
                        <a:t>η. την ανάπτυξη δικτύων, συνεργειών, συνεταιριστικών πρωτοβουλιών και εν γένει τη στήριξη της κοινωνικής οικονομίας,</a:t>
                      </a:r>
                    </a:p>
                    <a:p>
                      <a:r>
                        <a:rPr lang="el-GR" sz="1600" dirty="0">
                          <a:solidFill>
                            <a:schemeClr val="tx1"/>
                          </a:solidFill>
                          <a:effectLst/>
                        </a:rPr>
                        <a:t>θ. την ενθάρρυνση συγχωνεύσεων,</a:t>
                      </a:r>
                    </a:p>
                    <a:p>
                      <a:r>
                        <a:rPr lang="el-GR" sz="1600" dirty="0">
                          <a:solidFill>
                            <a:schemeClr val="tx1"/>
                          </a:solidFill>
                          <a:effectLst/>
                        </a:rPr>
                        <a:t>ι. τομές και παρεμβάσεις αναπτυξιακού χαρακτήρα για την ενίσχυση της υγιούς και </a:t>
                      </a:r>
                      <a:r>
                        <a:rPr lang="el-GR" sz="1600" dirty="0" err="1">
                          <a:solidFill>
                            <a:schemeClr val="tx1"/>
                          </a:solidFill>
                          <a:effectLst/>
                        </a:rPr>
                        <a:t>στοχευμένης</a:t>
                      </a:r>
                      <a:r>
                        <a:rPr lang="el-GR" sz="1600" dirty="0">
                          <a:solidFill>
                            <a:schemeClr val="tx1"/>
                          </a:solidFill>
                          <a:effectLst/>
                        </a:rPr>
                        <a:t> επιχειρηματικότητας με ειδική έμφαση στη μικρομεσαία επιχειρηματικότητα,</a:t>
                      </a:r>
                    </a:p>
                    <a:p>
                      <a:r>
                        <a:rPr lang="el-GR" sz="1600" dirty="0" err="1">
                          <a:solidFill>
                            <a:schemeClr val="tx1"/>
                          </a:solidFill>
                          <a:effectLst/>
                        </a:rPr>
                        <a:t>ια</a:t>
                      </a:r>
                      <a:r>
                        <a:rPr lang="el-GR" sz="1600" dirty="0">
                          <a:solidFill>
                            <a:schemeClr val="tx1"/>
                          </a:solidFill>
                          <a:effectLst/>
                        </a:rPr>
                        <a:t>. την </a:t>
                      </a:r>
                      <a:r>
                        <a:rPr lang="el-GR" sz="1600" dirty="0" err="1">
                          <a:solidFill>
                            <a:schemeClr val="tx1"/>
                          </a:solidFill>
                          <a:effectLst/>
                        </a:rPr>
                        <a:t>επανεκβιομηχάνιση</a:t>
                      </a:r>
                      <a:r>
                        <a:rPr lang="el-GR" sz="1600" dirty="0">
                          <a:solidFill>
                            <a:schemeClr val="tx1"/>
                          </a:solidFill>
                          <a:effectLst/>
                        </a:rPr>
                        <a:t> της χώρας,</a:t>
                      </a:r>
                    </a:p>
                    <a:p>
                      <a:r>
                        <a:rPr lang="el-GR" sz="1600" dirty="0" err="1">
                          <a:solidFill>
                            <a:schemeClr val="tx1"/>
                          </a:solidFill>
                          <a:effectLst/>
                        </a:rPr>
                        <a:t>ιβ</a:t>
                      </a:r>
                      <a:r>
                        <a:rPr lang="el-GR" sz="1600" dirty="0">
                          <a:solidFill>
                            <a:schemeClr val="tx1"/>
                          </a:solidFill>
                          <a:effectLst/>
                        </a:rPr>
                        <a:t>. την υποστήριξη περιοχών με μειωμένη αναπτυξιακή δυναμική και τη μείωση των περιφερειακών ανισοτήτων</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0341" marR="60341" marT="0" marB="0"/>
                </a:tc>
                <a:extLst>
                  <a:ext uri="{0D108BD9-81ED-4DB2-BD59-A6C34878D82A}">
                    <a16:rowId xmlns:a16="http://schemas.microsoft.com/office/drawing/2014/main" val="1979378500"/>
                  </a:ext>
                </a:extLst>
              </a:tr>
            </a:tbl>
          </a:graphicData>
        </a:graphic>
      </p:graphicFrame>
      <p:sp>
        <p:nvSpPr>
          <p:cNvPr id="5" name="Θέση ημερομηνίας 4">
            <a:extLst>
              <a:ext uri="{FF2B5EF4-FFF2-40B4-BE49-F238E27FC236}">
                <a16:creationId xmlns:a16="http://schemas.microsoft.com/office/drawing/2014/main" id="{0F61A65A-EAA4-46F2-919A-FF1E57E5A84E}"/>
              </a:ext>
            </a:extLst>
          </p:cNvPr>
          <p:cNvSpPr>
            <a:spLocks noGrp="1"/>
          </p:cNvSpPr>
          <p:nvPr>
            <p:ph type="dt" sz="half" idx="10"/>
          </p:nvPr>
        </p:nvSpPr>
        <p:spPr/>
        <p:txBody>
          <a:bodyPr/>
          <a:lstStyle/>
          <a:p>
            <a:fld id="{7EE70DA4-15A1-4767-9400-7118833E1D2B}"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CE4E3946-2214-4265-97A1-2B9AF84A3819}"/>
              </a:ext>
            </a:extLst>
          </p:cNvPr>
          <p:cNvSpPr>
            <a:spLocks noGrp="1"/>
          </p:cNvSpPr>
          <p:nvPr>
            <p:ph type="sldNum" sz="quarter" idx="12"/>
          </p:nvPr>
        </p:nvSpPr>
        <p:spPr/>
        <p:txBody>
          <a:bodyPr/>
          <a:lstStyle/>
          <a:p>
            <a:fld id="{57EC55EE-9EB8-44BE-9DB0-8978FBAFCE21}" type="slidenum">
              <a:rPr lang="el-GR" smtClean="0"/>
              <a:t>46</a:t>
            </a:fld>
            <a:endParaRPr lang="el-GR"/>
          </a:p>
        </p:txBody>
      </p:sp>
    </p:spTree>
    <p:extLst>
      <p:ext uri="{BB962C8B-B14F-4D97-AF65-F5344CB8AC3E}">
        <p14:creationId xmlns:p14="http://schemas.microsoft.com/office/powerpoint/2010/main" val="1127135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E643D-F0CA-4B87-9840-B6379A7388D5}"/>
              </a:ext>
            </a:extLst>
          </p:cNvPr>
          <p:cNvSpPr>
            <a:spLocks noGrp="1"/>
          </p:cNvSpPr>
          <p:nvPr>
            <p:ph type="title"/>
          </p:nvPr>
        </p:nvSpPr>
        <p:spPr>
          <a:xfrm>
            <a:off x="1097280" y="286604"/>
            <a:ext cx="10058400" cy="1027292"/>
          </a:xfrm>
        </p:spPr>
        <p:txBody>
          <a:bodyPr>
            <a:normAutofit fontScale="90000"/>
          </a:bodyPr>
          <a:lstStyle/>
          <a:p>
            <a:br>
              <a:rPr lang="el-GR" dirty="0">
                <a:latin typeface="Times New Roman" panose="02020603050405020304" pitchFamily="18" charset="0"/>
                <a:ea typeface="Times New Roman" panose="02020603050405020304" pitchFamily="18" charset="0"/>
              </a:rPr>
            </a:br>
            <a:br>
              <a:rPr lang="el-GR" dirty="0">
                <a:latin typeface="Times New Roman" panose="02020603050405020304" pitchFamily="18" charset="0"/>
                <a:ea typeface="Times New Roman" panose="02020603050405020304" pitchFamily="18" charset="0"/>
              </a:rPr>
            </a:br>
            <a:r>
              <a:rPr lang="el-GR" dirty="0">
                <a:latin typeface="Times New Roman" panose="02020603050405020304" pitchFamily="18" charset="0"/>
                <a:ea typeface="Times New Roman" panose="02020603050405020304" pitchFamily="18" charset="0"/>
              </a:rPr>
              <a:t>Οι πιο πρόσφατοι Νόμοι: ΑΝ</a:t>
            </a:r>
            <a:r>
              <a:rPr lang="el-GR" sz="4800" dirty="0">
                <a:effectLst/>
                <a:latin typeface="Times New Roman" panose="02020603050405020304" pitchFamily="18" charset="0"/>
                <a:ea typeface="Times New Roman" panose="02020603050405020304" pitchFamily="18" charset="0"/>
              </a:rPr>
              <a:t> 3908/2011</a:t>
            </a:r>
            <a:endParaRPr lang="el-GR" dirty="0"/>
          </a:p>
        </p:txBody>
      </p:sp>
      <p:sp>
        <p:nvSpPr>
          <p:cNvPr id="3" name="Θέση περιεχομένου 2">
            <a:extLst>
              <a:ext uri="{FF2B5EF4-FFF2-40B4-BE49-F238E27FC236}">
                <a16:creationId xmlns:a16="http://schemas.microsoft.com/office/drawing/2014/main" id="{2FC77CEE-306D-4AC2-A365-DDAAF39C7B59}"/>
              </a:ext>
            </a:extLst>
          </p:cNvPr>
          <p:cNvSpPr>
            <a:spLocks noGrp="1"/>
          </p:cNvSpPr>
          <p:nvPr>
            <p:ph idx="1"/>
          </p:nvPr>
        </p:nvSpPr>
        <p:spPr>
          <a:xfrm>
            <a:off x="0" y="1491449"/>
            <a:ext cx="12191999" cy="4856085"/>
          </a:xfrm>
        </p:spPr>
        <p:txBody>
          <a:bodyPr>
            <a:normAutofit fontScale="85000" lnSpcReduction="20000"/>
          </a:bodyPr>
          <a:lstStyle/>
          <a:p>
            <a:pPr marL="0" indent="0" algn="just">
              <a:buNone/>
            </a:pPr>
            <a:r>
              <a:rPr lang="el-GR" sz="2200" b="1" dirty="0">
                <a:effectLst/>
                <a:latin typeface="Times New Roman" panose="02020603050405020304" pitchFamily="18" charset="0"/>
                <a:ea typeface="Times New Roman" panose="02020603050405020304" pitchFamily="18" charset="0"/>
              </a:rPr>
              <a:t>Είδη ενίσχυσης</a:t>
            </a:r>
          </a:p>
          <a:p>
            <a:pPr algn="just">
              <a:buFont typeface="Wingdings" panose="05000000000000000000" pitchFamily="2" charset="2"/>
              <a:buChar char="v"/>
            </a:pPr>
            <a:r>
              <a:rPr lang="el-GR" sz="2200" dirty="0">
                <a:effectLst/>
                <a:latin typeface="Times New Roman" panose="02020603050405020304" pitchFamily="18" charset="0"/>
                <a:ea typeface="Times New Roman" panose="02020603050405020304" pitchFamily="18" charset="0"/>
              </a:rPr>
              <a:t>άρθρο 4 του Νόμου 3908/2011</a:t>
            </a:r>
            <a:endParaRPr lang="en-US" sz="22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v"/>
            </a:pPr>
            <a:r>
              <a:rPr lang="el-GR" sz="2200" dirty="0">
                <a:effectLst/>
                <a:latin typeface="Times New Roman" panose="02020603050405020304" pitchFamily="18" charset="0"/>
                <a:ea typeface="Times New Roman" panose="02020603050405020304" pitchFamily="18" charset="0"/>
              </a:rPr>
              <a:t>είδη ενίσχυσης</a:t>
            </a:r>
            <a:r>
              <a:rPr lang="en-US" sz="2200" dirty="0">
                <a:effectLst/>
                <a:latin typeface="Times New Roman" panose="02020603050405020304" pitchFamily="18" charset="0"/>
                <a:ea typeface="Times New Roman" panose="02020603050405020304" pitchFamily="18" charset="0"/>
              </a:rPr>
              <a:t>:</a:t>
            </a:r>
            <a:r>
              <a:rPr lang="el-GR" sz="2200" dirty="0">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lvl="1" algn="just">
              <a:buFont typeface="Wingdings" panose="05000000000000000000" pitchFamily="2" charset="2"/>
              <a:buChar char="§"/>
            </a:pPr>
            <a:r>
              <a:rPr lang="el-GR" sz="2200" dirty="0">
                <a:effectLst/>
                <a:latin typeface="Times New Roman" panose="02020603050405020304" pitchFamily="18" charset="0"/>
                <a:ea typeface="Times New Roman" panose="02020603050405020304" pitchFamily="18" charset="0"/>
              </a:rPr>
              <a:t>φορολογική α</a:t>
            </a:r>
            <a:r>
              <a:rPr lang="el-GR" sz="2200" dirty="0">
                <a:latin typeface="Times New Roman" panose="02020603050405020304" pitchFamily="18" charset="0"/>
                <a:ea typeface="Times New Roman" panose="02020603050405020304" pitchFamily="18" charset="0"/>
              </a:rPr>
              <a:t>παλλαγή</a:t>
            </a:r>
          </a:p>
          <a:p>
            <a:pPr lvl="1" algn="just">
              <a:buFont typeface="Wingdings" panose="05000000000000000000" pitchFamily="2" charset="2"/>
              <a:buChar char="§"/>
            </a:pPr>
            <a:r>
              <a:rPr lang="el-GR" sz="2200" dirty="0">
                <a:effectLst/>
                <a:latin typeface="Times New Roman" panose="02020603050405020304" pitchFamily="18" charset="0"/>
                <a:ea typeface="Times New Roman" panose="02020603050405020304" pitchFamily="18" charset="0"/>
              </a:rPr>
              <a:t>επιχορήγηση και </a:t>
            </a:r>
          </a:p>
          <a:p>
            <a:pPr lvl="1" algn="just">
              <a:buFont typeface="Wingdings" panose="05000000000000000000" pitchFamily="2" charset="2"/>
              <a:buChar char="§"/>
            </a:pPr>
            <a:r>
              <a:rPr lang="el-GR" sz="2200" dirty="0">
                <a:effectLst/>
                <a:latin typeface="Times New Roman" panose="02020603050405020304" pitchFamily="18" charset="0"/>
                <a:ea typeface="Times New Roman" panose="02020603050405020304" pitchFamily="18" charset="0"/>
              </a:rPr>
              <a:t>επιδότηση χρηματοδοτικής μίσθωσης </a:t>
            </a:r>
          </a:p>
          <a:p>
            <a:pPr marL="201168" lvl="1" indent="0" algn="just">
              <a:buNone/>
            </a:pPr>
            <a:endParaRPr lang="el-GR" sz="2200" dirty="0">
              <a:effectLst/>
              <a:latin typeface="Times New Roman" panose="02020603050405020304" pitchFamily="18" charset="0"/>
              <a:ea typeface="Times New Roman" panose="02020603050405020304" pitchFamily="18" charset="0"/>
            </a:endParaRPr>
          </a:p>
          <a:p>
            <a:pPr marL="201168" lvl="1" indent="0" algn="just">
              <a:buNone/>
            </a:pPr>
            <a:r>
              <a:rPr lang="el-GR" sz="2200" dirty="0">
                <a:latin typeface="Times New Roman" panose="02020603050405020304" pitchFamily="18" charset="0"/>
                <a:ea typeface="Times New Roman" panose="02020603050405020304" pitchFamily="18" charset="0"/>
              </a:rPr>
              <a:t>Τα είδη αυτά ενίσχυσης </a:t>
            </a:r>
            <a:r>
              <a:rPr lang="el-GR" sz="2200" dirty="0">
                <a:effectLst/>
                <a:latin typeface="Times New Roman" panose="02020603050405020304" pitchFamily="18" charset="0"/>
                <a:ea typeface="Times New Roman" panose="02020603050405020304" pitchFamily="18" charset="0"/>
              </a:rPr>
              <a:t>μπορούν να παρέχονται μεμονωμένα ή και συνδυαστικά. </a:t>
            </a:r>
            <a:endParaRPr lang="el-GR" sz="2200" dirty="0">
              <a:latin typeface="Times New Roman" panose="02020603050405020304" pitchFamily="18" charset="0"/>
              <a:ea typeface="Times New Roman" panose="02020603050405020304" pitchFamily="18" charset="0"/>
            </a:endParaRPr>
          </a:p>
          <a:p>
            <a:pPr lvl="1" algn="just">
              <a:buFont typeface="Wingdings" panose="05000000000000000000" pitchFamily="2" charset="2"/>
              <a:buChar char="v"/>
            </a:pPr>
            <a:r>
              <a:rPr lang="el-GR" sz="2200" dirty="0">
                <a:effectLst/>
                <a:latin typeface="Times New Roman" panose="02020603050405020304" pitchFamily="18" charset="0"/>
                <a:ea typeface="Times New Roman" panose="02020603050405020304" pitchFamily="18" charset="0"/>
              </a:rPr>
              <a:t>Οι επιχειρήσεις δύναται να λαμβάνουν και δάνεια χαμηλού κόστους όταν ο τραπεζικός δανεισμός τους γίνεται μέσω χρηματοπιστωτικών ιδρυμάτων που συνεργάζονται με το Ταμείο Εγγυοδοσίας Μικρών και πολύ Μικρών επιχειρήσεων (ΤΕΜΠΤΕ Α.Ε.) (άρθρο 6, Νόμος 3908/2011)</a:t>
            </a:r>
          </a:p>
          <a:p>
            <a:pPr lvl="1" algn="just">
              <a:buFont typeface="Wingdings" panose="05000000000000000000" pitchFamily="2" charset="2"/>
              <a:buChar char="v"/>
            </a:pPr>
            <a:r>
              <a:rPr lang="el-GR" sz="2200" dirty="0">
                <a:latin typeface="Times New Roman" panose="02020603050405020304" pitchFamily="18" charset="0"/>
                <a:ea typeface="Times New Roman" panose="02020603050405020304" pitchFamily="18" charset="0"/>
              </a:rPr>
              <a:t>Τ</a:t>
            </a:r>
            <a:r>
              <a:rPr lang="el-GR" sz="2200" dirty="0">
                <a:effectLst/>
                <a:latin typeface="Times New Roman" panose="02020603050405020304" pitchFamily="18" charset="0"/>
                <a:ea typeface="Times New Roman" panose="02020603050405020304" pitchFamily="18" charset="0"/>
              </a:rPr>
              <a:t>ρεις ζώνες (Α΄, Β΄ και Γ΄)</a:t>
            </a:r>
          </a:p>
          <a:p>
            <a:pPr lvl="1" algn="just">
              <a:buFont typeface="Wingdings" panose="05000000000000000000" pitchFamily="2" charset="2"/>
              <a:buChar char="v"/>
            </a:pPr>
            <a:r>
              <a:rPr lang="el-GR" sz="2200" dirty="0">
                <a:effectLst/>
                <a:latin typeface="Times New Roman" panose="02020603050405020304" pitchFamily="18" charset="0"/>
                <a:ea typeface="Times New Roman" panose="02020603050405020304" pitchFamily="18" charset="0"/>
              </a:rPr>
              <a:t>Διάκριση επιχειρήσεων σε πολύ μικρές, μικρές, μεσαίες και μεγάλες: με βάση την ισχύουσα διάκριση της ΕΕ (Κανονισμός (ΕΚ) </a:t>
            </a:r>
            <a:r>
              <a:rPr lang="el-GR" sz="2200" dirty="0" err="1">
                <a:effectLst/>
                <a:latin typeface="Times New Roman" panose="02020603050405020304" pitchFamily="18" charset="0"/>
                <a:ea typeface="Times New Roman" panose="02020603050405020304" pitchFamily="18" charset="0"/>
              </a:rPr>
              <a:t>αριθμ</a:t>
            </a:r>
            <a:r>
              <a:rPr lang="el-GR" sz="2200" dirty="0">
                <a:effectLst/>
                <a:latin typeface="Times New Roman" panose="02020603050405020304" pitchFamily="18" charset="0"/>
                <a:ea typeface="Times New Roman" panose="02020603050405020304" pitchFamily="18" charset="0"/>
              </a:rPr>
              <a:t>. 800/2008 της Επιτροπής της 6</a:t>
            </a:r>
            <a:r>
              <a:rPr lang="el-GR" sz="2200" baseline="30000" dirty="0">
                <a:effectLst/>
                <a:latin typeface="Times New Roman" panose="02020603050405020304" pitchFamily="18" charset="0"/>
                <a:ea typeface="Times New Roman" panose="02020603050405020304" pitchFamily="18" charset="0"/>
              </a:rPr>
              <a:t>ης</a:t>
            </a:r>
            <a:r>
              <a:rPr lang="el-GR" sz="2200" dirty="0">
                <a:effectLst/>
                <a:latin typeface="Times New Roman" panose="02020603050405020304" pitchFamily="18" charset="0"/>
                <a:ea typeface="Times New Roman" panose="02020603050405020304" pitchFamily="18" charset="0"/>
              </a:rPr>
              <a:t> Αυγούστου 2008, Παράρτημα Ι (</a:t>
            </a:r>
            <a:r>
              <a:rPr lang="en-US" sz="2200" dirty="0">
                <a:effectLst/>
                <a:latin typeface="Times New Roman" panose="02020603050405020304" pitchFamily="18" charset="0"/>
                <a:ea typeface="Times New Roman" panose="02020603050405020304" pitchFamily="18" charset="0"/>
              </a:rPr>
              <a:t>EE L</a:t>
            </a:r>
            <a:r>
              <a:rPr lang="el-GR" sz="2200" dirty="0">
                <a:effectLst/>
                <a:latin typeface="Times New Roman" panose="02020603050405020304" pitchFamily="18" charset="0"/>
                <a:ea typeface="Times New Roman" panose="02020603050405020304" pitchFamily="18" charset="0"/>
              </a:rPr>
              <a:t> 214 της 9.8.2008, σελ. 38)</a:t>
            </a:r>
          </a:p>
          <a:p>
            <a:pPr lvl="1" algn="just">
              <a:buFont typeface="Wingdings" panose="05000000000000000000" pitchFamily="2" charset="2"/>
              <a:buChar char="v"/>
            </a:pPr>
            <a:r>
              <a:rPr lang="el-GR" sz="2200" dirty="0">
                <a:effectLst/>
                <a:latin typeface="Times New Roman" panose="02020603050405020304" pitchFamily="18" charset="0"/>
                <a:ea typeface="Times New Roman" panose="02020603050405020304" pitchFamily="18" charset="0"/>
              </a:rPr>
              <a:t>οροφές για την ενίσχυση: Μια μεμονωμένη επιχείρηση δεν μπορούν να λάβει πλέον των 10 εκατ. ευρώ για ένα επενδυτικό σχέδιο εντός της ίδιας περιφέρειας και το σύνολο των συνεργαζόμενων ή συνδεδεμένων επιχειρήσεων δεν μπορεί να λάβει πλέον των 15 </a:t>
            </a:r>
            <a:r>
              <a:rPr lang="el-GR" sz="2200" dirty="0" err="1">
                <a:effectLst/>
                <a:latin typeface="Times New Roman" panose="02020603050405020304" pitchFamily="18" charset="0"/>
                <a:ea typeface="Times New Roman" panose="02020603050405020304" pitchFamily="18" charset="0"/>
              </a:rPr>
              <a:t>εκατ</a:t>
            </a:r>
            <a:r>
              <a:rPr lang="el-GR" sz="2200" dirty="0">
                <a:effectLst/>
                <a:latin typeface="Times New Roman" panose="02020603050405020304" pitchFamily="18" charset="0"/>
                <a:ea typeface="Times New Roman" panose="02020603050405020304" pitchFamily="18" charset="0"/>
              </a:rPr>
              <a:t> ευρώ.</a:t>
            </a:r>
          </a:p>
          <a:p>
            <a:pPr algn="just"/>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C3C68D68-3D46-44DF-A303-A4CB113DA2AF}"/>
              </a:ext>
            </a:extLst>
          </p:cNvPr>
          <p:cNvSpPr>
            <a:spLocks noGrp="1"/>
          </p:cNvSpPr>
          <p:nvPr>
            <p:ph type="dt" sz="half" idx="10"/>
          </p:nvPr>
        </p:nvSpPr>
        <p:spPr/>
        <p:txBody>
          <a:bodyPr/>
          <a:lstStyle/>
          <a:p>
            <a:fld id="{B4DBD561-D6C0-4724-BBBE-D1E56C54BC21}"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C8AAA12A-3FDE-4925-AC9F-4B73B674B2B5}"/>
              </a:ext>
            </a:extLst>
          </p:cNvPr>
          <p:cNvSpPr>
            <a:spLocks noGrp="1"/>
          </p:cNvSpPr>
          <p:nvPr>
            <p:ph type="sldNum" sz="quarter" idx="12"/>
          </p:nvPr>
        </p:nvSpPr>
        <p:spPr/>
        <p:txBody>
          <a:bodyPr/>
          <a:lstStyle/>
          <a:p>
            <a:fld id="{57EC55EE-9EB8-44BE-9DB0-8978FBAFCE21}" type="slidenum">
              <a:rPr lang="el-GR" smtClean="0"/>
              <a:t>47</a:t>
            </a:fld>
            <a:endParaRPr lang="el-GR"/>
          </a:p>
        </p:txBody>
      </p:sp>
    </p:spTree>
    <p:extLst>
      <p:ext uri="{BB962C8B-B14F-4D97-AF65-F5344CB8AC3E}">
        <p14:creationId xmlns:p14="http://schemas.microsoft.com/office/powerpoint/2010/main" val="757722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34AD3-6560-439A-AA6B-882AC9424F18}"/>
              </a:ext>
            </a:extLst>
          </p:cNvPr>
          <p:cNvSpPr>
            <a:spLocks noGrp="1"/>
          </p:cNvSpPr>
          <p:nvPr>
            <p:ph type="title"/>
          </p:nvPr>
        </p:nvSpPr>
        <p:spPr/>
        <p:txBody>
          <a:bodyPr/>
          <a:lstStyle/>
          <a:p>
            <a:r>
              <a:rPr lang="el-GR" dirty="0">
                <a:latin typeface="Times New Roman" panose="02020603050405020304" pitchFamily="18" charset="0"/>
                <a:ea typeface="Times New Roman" panose="02020603050405020304" pitchFamily="18" charset="0"/>
              </a:rPr>
              <a:t>Γενικά επιχειρηματικά σχέδια </a:t>
            </a:r>
            <a:r>
              <a:rPr lang="el-GR" sz="4800" dirty="0">
                <a:effectLst/>
                <a:latin typeface="Times New Roman" panose="02020603050405020304" pitchFamily="18" charset="0"/>
                <a:ea typeface="Times New Roman" panose="02020603050405020304" pitchFamily="18" charset="0"/>
              </a:rPr>
              <a:t>3908/2011</a:t>
            </a:r>
            <a:br>
              <a:rPr lang="el-GR" dirty="0">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73E6A96-A7C3-43C6-9A07-B288D40B359D}"/>
              </a:ext>
            </a:extLst>
          </p:cNvPr>
          <p:cNvSpPr>
            <a:spLocks noGrp="1"/>
          </p:cNvSpPr>
          <p:nvPr>
            <p:ph idx="1"/>
          </p:nvPr>
        </p:nvSpPr>
        <p:spPr/>
        <p:txBody>
          <a:bodyPr/>
          <a:lstStyle/>
          <a:p>
            <a:pPr marL="0" indent="0">
              <a:buNone/>
            </a:pPr>
            <a:r>
              <a:rPr lang="el-GR" sz="1800" dirty="0">
                <a:effectLst/>
                <a:latin typeface="Times New Roman" panose="02020603050405020304" pitchFamily="18" charset="0"/>
                <a:ea typeface="Times New Roman" panose="02020603050405020304" pitchFamily="18" charset="0"/>
              </a:rPr>
              <a:t>α) </a:t>
            </a:r>
            <a:r>
              <a:rPr lang="el-GR" sz="1800" b="1" i="1" dirty="0">
                <a:effectLst/>
                <a:latin typeface="Times New Roman" panose="02020603050405020304" pitchFamily="18" charset="0"/>
                <a:ea typeface="Times New Roman" panose="02020603050405020304" pitchFamily="18" charset="0"/>
              </a:rPr>
              <a:t>Γενικής Επιχειρηματικότητας</a:t>
            </a:r>
            <a:r>
              <a:rPr lang="el-GR" sz="1800" dirty="0">
                <a:effectLst/>
                <a:latin typeface="Times New Roman" panose="02020603050405020304" pitchFamily="18" charset="0"/>
                <a:ea typeface="Times New Roman" panose="02020603050405020304" pitchFamily="18" charset="0"/>
              </a:rPr>
              <a:t>, </a:t>
            </a:r>
          </a:p>
          <a:p>
            <a:pPr marL="0" indent="0">
              <a:buNone/>
            </a:pPr>
            <a:r>
              <a:rPr lang="el-GR" sz="1800" dirty="0">
                <a:effectLst/>
                <a:latin typeface="Times New Roman" panose="02020603050405020304" pitchFamily="18" charset="0"/>
                <a:ea typeface="Times New Roman" panose="02020603050405020304" pitchFamily="18" charset="0"/>
              </a:rPr>
              <a:t>β) </a:t>
            </a:r>
            <a:r>
              <a:rPr lang="el-GR" sz="1800" b="1" i="1" dirty="0">
                <a:effectLst/>
                <a:latin typeface="Times New Roman" panose="02020603050405020304" pitchFamily="18" charset="0"/>
                <a:ea typeface="Times New Roman" panose="02020603050405020304" pitchFamily="18" charset="0"/>
              </a:rPr>
              <a:t>Τεχνολογικής Ανάπτυξης</a:t>
            </a:r>
            <a:r>
              <a:rPr lang="el-GR" sz="1800" dirty="0">
                <a:effectLst/>
                <a:latin typeface="Times New Roman" panose="02020603050405020304" pitchFamily="18" charset="0"/>
                <a:ea typeface="Times New Roman" panose="02020603050405020304" pitchFamily="18" charset="0"/>
              </a:rPr>
              <a:t> και </a:t>
            </a:r>
          </a:p>
          <a:p>
            <a:pPr marL="0" indent="0">
              <a:buNone/>
            </a:pPr>
            <a:r>
              <a:rPr lang="el-GR" sz="1800" dirty="0">
                <a:effectLst/>
                <a:latin typeface="Times New Roman" panose="02020603050405020304" pitchFamily="18" charset="0"/>
                <a:ea typeface="Times New Roman" panose="02020603050405020304" pitchFamily="18" charset="0"/>
              </a:rPr>
              <a:t>γ) </a:t>
            </a:r>
            <a:r>
              <a:rPr lang="el-GR" sz="1800" b="1" i="1" dirty="0">
                <a:effectLst/>
                <a:latin typeface="Times New Roman" panose="02020603050405020304" pitchFamily="18" charset="0"/>
                <a:ea typeface="Times New Roman" panose="02020603050405020304" pitchFamily="18" charset="0"/>
              </a:rPr>
              <a:t>Σχέδια Περιφερειακής Συνοχής</a:t>
            </a:r>
          </a:p>
          <a:p>
            <a:pPr marL="0" indent="0">
              <a:buNone/>
            </a:pPr>
            <a:endParaRPr lang="el-GR" dirty="0"/>
          </a:p>
        </p:txBody>
      </p:sp>
      <p:sp>
        <p:nvSpPr>
          <p:cNvPr id="4" name="Θέση ημερομηνίας 3">
            <a:extLst>
              <a:ext uri="{FF2B5EF4-FFF2-40B4-BE49-F238E27FC236}">
                <a16:creationId xmlns:a16="http://schemas.microsoft.com/office/drawing/2014/main" id="{75AAB2EC-A6B2-4FC2-BB1B-DE7491265889}"/>
              </a:ext>
            </a:extLst>
          </p:cNvPr>
          <p:cNvSpPr>
            <a:spLocks noGrp="1"/>
          </p:cNvSpPr>
          <p:nvPr>
            <p:ph type="dt" sz="half" idx="10"/>
          </p:nvPr>
        </p:nvSpPr>
        <p:spPr/>
        <p:txBody>
          <a:bodyPr/>
          <a:lstStyle/>
          <a:p>
            <a:fld id="{B9630A80-5093-449B-9088-B9D48E774ADC}"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BF110C8F-3115-4463-80F0-7E43122F2B8E}"/>
              </a:ext>
            </a:extLst>
          </p:cNvPr>
          <p:cNvSpPr>
            <a:spLocks noGrp="1"/>
          </p:cNvSpPr>
          <p:nvPr>
            <p:ph type="sldNum" sz="quarter" idx="12"/>
          </p:nvPr>
        </p:nvSpPr>
        <p:spPr/>
        <p:txBody>
          <a:bodyPr/>
          <a:lstStyle/>
          <a:p>
            <a:fld id="{57EC55EE-9EB8-44BE-9DB0-8978FBAFCE21}" type="slidenum">
              <a:rPr lang="el-GR" smtClean="0"/>
              <a:t>48</a:t>
            </a:fld>
            <a:endParaRPr lang="el-GR"/>
          </a:p>
        </p:txBody>
      </p:sp>
    </p:spTree>
    <p:extLst>
      <p:ext uri="{BB962C8B-B14F-4D97-AF65-F5344CB8AC3E}">
        <p14:creationId xmlns:p14="http://schemas.microsoft.com/office/powerpoint/2010/main" val="387653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E99E1E-C333-43A6-8399-308365DC41EB}"/>
              </a:ext>
            </a:extLst>
          </p:cNvPr>
          <p:cNvSpPr>
            <a:spLocks noGrp="1"/>
          </p:cNvSpPr>
          <p:nvPr>
            <p:ph type="title"/>
          </p:nvPr>
        </p:nvSpPr>
        <p:spPr>
          <a:xfrm>
            <a:off x="0" y="286603"/>
            <a:ext cx="12191999" cy="778717"/>
          </a:xfrm>
        </p:spPr>
        <p:txBody>
          <a:bodyPr>
            <a:normAutofit fontScale="90000"/>
          </a:bodyPr>
          <a:lstStyle/>
          <a:p>
            <a:r>
              <a:rPr lang="el-GR" dirty="0">
                <a:latin typeface="Times New Roman" panose="02020603050405020304" pitchFamily="18" charset="0"/>
                <a:ea typeface="Times New Roman" panose="02020603050405020304" pitchFamily="18" charset="0"/>
              </a:rPr>
              <a:t>Τα κριτήρια αξιολόγησης επενδύσεων, Ν. </a:t>
            </a:r>
            <a:r>
              <a:rPr lang="el-GR" sz="4800" dirty="0">
                <a:effectLst/>
                <a:latin typeface="Times New Roman" panose="02020603050405020304" pitchFamily="18" charset="0"/>
                <a:ea typeface="Times New Roman" panose="02020603050405020304" pitchFamily="18" charset="0"/>
              </a:rPr>
              <a:t>3908/2011</a:t>
            </a:r>
            <a:endParaRPr lang="el-GR" dirty="0"/>
          </a:p>
        </p:txBody>
      </p:sp>
      <p:sp>
        <p:nvSpPr>
          <p:cNvPr id="3" name="Θέση περιεχομένου 2">
            <a:extLst>
              <a:ext uri="{FF2B5EF4-FFF2-40B4-BE49-F238E27FC236}">
                <a16:creationId xmlns:a16="http://schemas.microsoft.com/office/drawing/2014/main" id="{17849285-F20A-45AC-BAF9-352B4819077A}"/>
              </a:ext>
            </a:extLst>
          </p:cNvPr>
          <p:cNvSpPr>
            <a:spLocks noGrp="1"/>
          </p:cNvSpPr>
          <p:nvPr>
            <p:ph idx="1"/>
          </p:nvPr>
        </p:nvSpPr>
        <p:spPr>
          <a:xfrm>
            <a:off x="0" y="1731146"/>
            <a:ext cx="12109141" cy="4634142"/>
          </a:xfrm>
        </p:spPr>
        <p:txBody>
          <a:bodyPr>
            <a:normAutofit/>
          </a:bodyPr>
          <a:lstStyle/>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κριτήρια αξιολόγησης του φορέα: </a:t>
            </a:r>
          </a:p>
          <a:p>
            <a:r>
              <a:rPr lang="el-GR" sz="1800" dirty="0">
                <a:effectLst/>
                <a:latin typeface="Times New Roman" panose="02020603050405020304" pitchFamily="18" charset="0"/>
                <a:ea typeface="Times New Roman" panose="02020603050405020304" pitchFamily="18" charset="0"/>
              </a:rPr>
              <a:t>η νομική μορφή και ο αριθμός των απασχολούμενων, η εμπειρία των μετόχων και της διοίκησης, ο χρόνος λειτουργίας της επιχείρησης, η επαγγελματική εξειδίκευση του ανθρώπινου δυναμικού μετά την υλοποίηση της επένδυσης, το ποσοστό ίδιας συμμετοχής στην επένδυση</a:t>
            </a:r>
          </a:p>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κριτήρια βιωσιμότητας και αποδοτικότητας του επενδυτικού σχεδίου και του επενδυτικού φορέα</a:t>
            </a:r>
            <a:r>
              <a:rPr lang="el-GR" sz="1800" dirty="0">
                <a:effectLst/>
                <a:latin typeface="Times New Roman" panose="02020603050405020304" pitchFamily="18" charset="0"/>
                <a:ea typeface="Times New Roman" panose="02020603050405020304" pitchFamily="18" charset="0"/>
              </a:rPr>
              <a:t>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 προς την </a:t>
            </a:r>
            <a:r>
              <a:rPr lang="el-GR" sz="1800" i="1" dirty="0">
                <a:effectLst/>
                <a:latin typeface="Times New Roman" panose="02020603050405020304" pitchFamily="18" charset="0"/>
                <a:ea typeface="Times New Roman" panose="02020603050405020304" pitchFamily="18" charset="0"/>
              </a:rPr>
              <a:t>χρηματοοικονομική ανάλυση του φορέα</a:t>
            </a:r>
            <a:r>
              <a:rPr lang="el-GR" sz="1800" dirty="0">
                <a:effectLst/>
                <a:latin typeface="Times New Roman" panose="02020603050405020304" pitchFamily="18" charset="0"/>
                <a:ea typeface="Times New Roman" panose="02020603050405020304" pitchFamily="18" charset="0"/>
              </a:rPr>
              <a:t>, δηλαδή τις εισροές-εκροές της επένδυσης και τον εσωτερικό συντελεστή απόδοσης,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 προς τη </a:t>
            </a:r>
            <a:r>
              <a:rPr lang="el-GR" sz="1800" i="1" dirty="0">
                <a:effectLst/>
                <a:latin typeface="Times New Roman" panose="02020603050405020304" pitchFamily="18" charset="0"/>
                <a:ea typeface="Times New Roman" panose="02020603050405020304" pitchFamily="18" charset="0"/>
              </a:rPr>
              <a:t>χρηματοοικονομική κατάσταση του φορέα</a:t>
            </a:r>
            <a:r>
              <a:rPr lang="el-GR" sz="1800" dirty="0">
                <a:effectLst/>
                <a:latin typeface="Times New Roman" panose="02020603050405020304" pitchFamily="18" charset="0"/>
                <a:ea typeface="Times New Roman" panose="02020603050405020304" pitchFamily="18" charset="0"/>
              </a:rPr>
              <a:t>, δηλαδή τους δείκτες ικανότητας αποπληρωμής δανείων, κερδοφορίας και αποτελεσματικότητας και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 προς τις </a:t>
            </a:r>
            <a:r>
              <a:rPr lang="el-GR" sz="1800" i="1" dirty="0">
                <a:effectLst/>
                <a:latin typeface="Times New Roman" panose="02020603050405020304" pitchFamily="18" charset="0"/>
                <a:ea typeface="Times New Roman" panose="02020603050405020304" pitchFamily="18" charset="0"/>
              </a:rPr>
              <a:t>προοπτικές του κλάδου</a:t>
            </a:r>
            <a:r>
              <a:rPr lang="el-GR" sz="1800" i="1" dirty="0">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ανερχόμενος, στάσιμος και φθίνον)</a:t>
            </a:r>
          </a:p>
        </p:txBody>
      </p:sp>
      <p:sp>
        <p:nvSpPr>
          <p:cNvPr id="4" name="Θέση ημερομηνίας 3">
            <a:extLst>
              <a:ext uri="{FF2B5EF4-FFF2-40B4-BE49-F238E27FC236}">
                <a16:creationId xmlns:a16="http://schemas.microsoft.com/office/drawing/2014/main" id="{C699FF95-C038-42A8-A0D8-F0A276CAAEC4}"/>
              </a:ext>
            </a:extLst>
          </p:cNvPr>
          <p:cNvSpPr>
            <a:spLocks noGrp="1"/>
          </p:cNvSpPr>
          <p:nvPr>
            <p:ph type="dt" sz="half" idx="10"/>
          </p:nvPr>
        </p:nvSpPr>
        <p:spPr/>
        <p:txBody>
          <a:bodyPr/>
          <a:lstStyle/>
          <a:p>
            <a:fld id="{FE953DE7-2E57-49C4-AB3D-79232039E327}"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7C29F309-F39C-4283-95E1-09C119DF1731}"/>
              </a:ext>
            </a:extLst>
          </p:cNvPr>
          <p:cNvSpPr>
            <a:spLocks noGrp="1"/>
          </p:cNvSpPr>
          <p:nvPr>
            <p:ph type="sldNum" sz="quarter" idx="12"/>
          </p:nvPr>
        </p:nvSpPr>
        <p:spPr/>
        <p:txBody>
          <a:bodyPr/>
          <a:lstStyle/>
          <a:p>
            <a:fld id="{57EC55EE-9EB8-44BE-9DB0-8978FBAFCE21}" type="slidenum">
              <a:rPr lang="el-GR" smtClean="0"/>
              <a:t>49</a:t>
            </a:fld>
            <a:endParaRPr lang="el-GR"/>
          </a:p>
        </p:txBody>
      </p:sp>
    </p:spTree>
    <p:extLst>
      <p:ext uri="{BB962C8B-B14F-4D97-AF65-F5344CB8AC3E}">
        <p14:creationId xmlns:p14="http://schemas.microsoft.com/office/powerpoint/2010/main" val="398945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3934C7-5410-4BB5-B87F-CEA6BBDEDF7B}"/>
              </a:ext>
            </a:extLst>
          </p:cNvPr>
          <p:cNvSpPr>
            <a:spLocks noGrp="1"/>
          </p:cNvSpPr>
          <p:nvPr>
            <p:ph type="title"/>
          </p:nvPr>
        </p:nvSpPr>
        <p:spPr>
          <a:xfrm>
            <a:off x="497149" y="286603"/>
            <a:ext cx="11416683" cy="894127"/>
          </a:xfrm>
        </p:spPr>
        <p:txBody>
          <a:bodyPr>
            <a:normAutofit/>
          </a:bodyPr>
          <a:lstStyle/>
          <a:p>
            <a:r>
              <a:rPr lang="el-GR" sz="2800" b="1" dirty="0"/>
              <a:t>Σειρά αιτιών καθιστούν τις ΜΜΕ επίκεντρο των πολιτικών για την ανάπτυξη</a:t>
            </a:r>
            <a:endParaRPr lang="el-GR" sz="2800" dirty="0"/>
          </a:p>
        </p:txBody>
      </p:sp>
      <p:sp>
        <p:nvSpPr>
          <p:cNvPr id="3" name="Θέση περιεχομένου 2">
            <a:extLst>
              <a:ext uri="{FF2B5EF4-FFF2-40B4-BE49-F238E27FC236}">
                <a16:creationId xmlns:a16="http://schemas.microsoft.com/office/drawing/2014/main" id="{808DE67B-B23B-40B8-AAFE-4E95C244AE6E}"/>
              </a:ext>
            </a:extLst>
          </p:cNvPr>
          <p:cNvSpPr>
            <a:spLocks noGrp="1"/>
          </p:cNvSpPr>
          <p:nvPr>
            <p:ph idx="1"/>
          </p:nvPr>
        </p:nvSpPr>
        <p:spPr>
          <a:xfrm>
            <a:off x="674703" y="1845734"/>
            <a:ext cx="10480977" cy="4023360"/>
          </a:xfrm>
        </p:spPr>
        <p:txBody>
          <a:bodyPr/>
          <a:lstStyle/>
          <a:p>
            <a:pPr marL="0" indent="0">
              <a:buNone/>
            </a:pPr>
            <a:r>
              <a:rPr lang="el-GR" dirty="0"/>
              <a:t>Το μικρό μέγεθος δύναται να αναπτυχθεί. Αρά μπορεί να συνεισφέρει στην παραγωγή θέσεων εργασίας</a:t>
            </a:r>
          </a:p>
          <a:p>
            <a:pPr marL="0" indent="0">
              <a:buNone/>
            </a:pPr>
            <a:r>
              <a:rPr lang="el-GR" dirty="0"/>
              <a:t>Αποτέλεσαν και αποτελούν εφαλτήριο για την τόνωση της επιχειρηματικότητας </a:t>
            </a:r>
          </a:p>
          <a:p>
            <a:pPr marL="0" indent="0">
              <a:buNone/>
            </a:pPr>
            <a:r>
              <a:rPr lang="el-GR" dirty="0"/>
              <a:t>Θεωρήθηκε ότι οι ΜΜΕ διαθέτουν διαφορετικές ανάγκες, δυνατότητες και δυνάμεις σε σχέση με άλλες επιχειρήσεις και άρα οι πολιτικές χρειαζόταν να προσαρμοστούν σε αυτές τις ανάγκες. </a:t>
            </a:r>
          </a:p>
          <a:p>
            <a:pPr marL="0" indent="0">
              <a:buNone/>
            </a:pPr>
            <a:r>
              <a:rPr lang="el-GR" dirty="0"/>
              <a:t>Αποτέλεσαν αρχικά ένα θεμέλιο σε εναλλακτικές πολιτικές που αντιπαρατέθηκαν σε αυτές για το μεγάλο κεφάλαιο και τις μεγάλες επιχειρήσεις (και έγιναν αρχικά αντικείμενο πολιτικής αντιπαράθεσης, υποστηρίχθηκαν από φάσμα πολιτικών δυνάμεων). Στη συνέχεια όμως έτυχαν ευμενούς αποδοχής από ένα πολύ ευρύ φάσμα πολιτικών δυνάμεων</a:t>
            </a:r>
          </a:p>
        </p:txBody>
      </p:sp>
      <p:sp>
        <p:nvSpPr>
          <p:cNvPr id="4" name="Θέση ημερομηνίας 3">
            <a:extLst>
              <a:ext uri="{FF2B5EF4-FFF2-40B4-BE49-F238E27FC236}">
                <a16:creationId xmlns:a16="http://schemas.microsoft.com/office/drawing/2014/main" id="{4BF9772D-5CDB-4B04-BF07-5790F744A5A6}"/>
              </a:ext>
            </a:extLst>
          </p:cNvPr>
          <p:cNvSpPr>
            <a:spLocks noGrp="1"/>
          </p:cNvSpPr>
          <p:nvPr>
            <p:ph type="dt" sz="half" idx="10"/>
          </p:nvPr>
        </p:nvSpPr>
        <p:spPr/>
        <p:txBody>
          <a:bodyPr/>
          <a:lstStyle/>
          <a:p>
            <a:fld id="{8E8FB6F3-94FB-421A-BF4A-276C8B74F339}"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B7161DD9-2CC7-4588-A1CC-62E92D2056CB}"/>
              </a:ext>
            </a:extLst>
          </p:cNvPr>
          <p:cNvSpPr>
            <a:spLocks noGrp="1"/>
          </p:cNvSpPr>
          <p:nvPr>
            <p:ph type="sldNum" sz="quarter" idx="12"/>
          </p:nvPr>
        </p:nvSpPr>
        <p:spPr/>
        <p:txBody>
          <a:bodyPr/>
          <a:lstStyle/>
          <a:p>
            <a:fld id="{57EC55EE-9EB8-44BE-9DB0-8978FBAFCE21}" type="slidenum">
              <a:rPr lang="el-GR" smtClean="0"/>
              <a:t>5</a:t>
            </a:fld>
            <a:endParaRPr lang="el-GR"/>
          </a:p>
        </p:txBody>
      </p:sp>
    </p:spTree>
    <p:extLst>
      <p:ext uri="{BB962C8B-B14F-4D97-AF65-F5344CB8AC3E}">
        <p14:creationId xmlns:p14="http://schemas.microsoft.com/office/powerpoint/2010/main" val="903094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0D51C-B6E4-4DA8-AD3B-E4E7D4E7BDE5}"/>
              </a:ext>
            </a:extLst>
          </p:cNvPr>
          <p:cNvSpPr>
            <a:spLocks noGrp="1"/>
          </p:cNvSpPr>
          <p:nvPr>
            <p:ph type="title"/>
          </p:nvPr>
        </p:nvSpPr>
        <p:spPr>
          <a:xfrm>
            <a:off x="284085" y="286603"/>
            <a:ext cx="11594237" cy="956271"/>
          </a:xfrm>
        </p:spPr>
        <p:txBody>
          <a:bodyPr>
            <a:normAutofit fontScale="90000"/>
          </a:bodyPr>
          <a:lstStyle/>
          <a:p>
            <a:r>
              <a:rPr lang="el-GR" dirty="0">
                <a:latin typeface="Times New Roman" panose="02020603050405020304" pitchFamily="18" charset="0"/>
                <a:ea typeface="Times New Roman" panose="02020603050405020304" pitchFamily="18" charset="0"/>
              </a:rPr>
              <a:t>Τα κριτήρια αξιολόγησης επενδύσεων, Ν. </a:t>
            </a:r>
            <a:r>
              <a:rPr lang="el-GR" sz="4800" dirty="0">
                <a:effectLst/>
                <a:latin typeface="Times New Roman" panose="02020603050405020304" pitchFamily="18" charset="0"/>
                <a:ea typeface="Times New Roman" panose="02020603050405020304" pitchFamily="18" charset="0"/>
              </a:rPr>
              <a:t>3908/2011</a:t>
            </a:r>
            <a:endParaRPr lang="el-GR" dirty="0"/>
          </a:p>
        </p:txBody>
      </p:sp>
      <p:sp>
        <p:nvSpPr>
          <p:cNvPr id="3" name="Θέση περιεχομένου 2">
            <a:extLst>
              <a:ext uri="{FF2B5EF4-FFF2-40B4-BE49-F238E27FC236}">
                <a16:creationId xmlns:a16="http://schemas.microsoft.com/office/drawing/2014/main" id="{9BD04A85-4C44-461D-AF5D-A5635C332E71}"/>
              </a:ext>
            </a:extLst>
          </p:cNvPr>
          <p:cNvSpPr>
            <a:spLocks noGrp="1"/>
          </p:cNvSpPr>
          <p:nvPr>
            <p:ph idx="1"/>
          </p:nvPr>
        </p:nvSpPr>
        <p:spPr>
          <a:xfrm>
            <a:off x="0" y="1737360"/>
            <a:ext cx="12191999" cy="4610174"/>
          </a:xfrm>
        </p:spPr>
        <p:txBody>
          <a:bodyPr>
            <a:normAutofit fontScale="92500" lnSpcReduction="20000"/>
          </a:bodyPr>
          <a:lstStyle/>
          <a:p>
            <a:pPr>
              <a:buFont typeface="Wingdings" panose="05000000000000000000" pitchFamily="2" charset="2"/>
              <a:buChar char="v"/>
            </a:pPr>
            <a:r>
              <a:rPr lang="el-GR" sz="2000" b="1" i="1" dirty="0">
                <a:effectLst/>
                <a:latin typeface="Times New Roman" panose="02020603050405020304" pitchFamily="18" charset="0"/>
                <a:ea typeface="Times New Roman" panose="02020603050405020304" pitchFamily="18" charset="0"/>
              </a:rPr>
              <a:t>κριτήρια τεχνολογικής ανάπτυξης, καινοτομίας και νέων προϊόντων και υπηρεσιών </a:t>
            </a:r>
            <a:endParaRPr lang="el-GR" sz="2000" b="1" i="1" dirty="0">
              <a:latin typeface="Times New Roman" panose="02020603050405020304" pitchFamily="18" charset="0"/>
              <a:ea typeface="Times New Roman" panose="02020603050405020304" pitchFamily="18" charset="0"/>
            </a:endParaRPr>
          </a:p>
          <a:p>
            <a:pPr>
              <a:buFont typeface="Wingdings" panose="05000000000000000000" pitchFamily="2" charset="2"/>
              <a:buChar char="§"/>
            </a:pPr>
            <a:r>
              <a:rPr lang="el-GR" sz="2000" dirty="0">
                <a:effectLst/>
                <a:latin typeface="Times New Roman" panose="02020603050405020304" pitchFamily="18" charset="0"/>
                <a:ea typeface="Times New Roman" panose="02020603050405020304" pitchFamily="18" charset="0"/>
              </a:rPr>
              <a:t>ως προς την </a:t>
            </a:r>
            <a:r>
              <a:rPr lang="el-GR" sz="2000" i="1" dirty="0">
                <a:effectLst/>
                <a:latin typeface="Times New Roman" panose="02020603050405020304" pitchFamily="18" charset="0"/>
                <a:ea typeface="Times New Roman" panose="02020603050405020304" pitchFamily="18" charset="0"/>
              </a:rPr>
              <a:t>εφαρμογή προηγμένης τεχνολογίας και καινοτομίας</a:t>
            </a:r>
            <a:r>
              <a:rPr lang="el-GR" sz="2000" dirty="0">
                <a:effectLst/>
                <a:latin typeface="Times New Roman" panose="02020603050405020304" pitchFamily="18" charset="0"/>
                <a:ea typeface="Times New Roman" panose="02020603050405020304" pitchFamily="18" charset="0"/>
              </a:rPr>
              <a:t>, όπως δαπάνες για την αγορά τεχνογνωσίας, για έρευνα και ανάπτυξη, για σχεδίαση προϊόντων και μάρκετινγκ, για συστήματα διασφάλισης ποιότητας και ελέγχου, για πιστοποίηση και κατοχή διπλώματος ευρεσιτεχνίας για πιστοποίηση, </a:t>
            </a:r>
          </a:p>
          <a:p>
            <a:pPr>
              <a:buFont typeface="Wingdings" panose="05000000000000000000" pitchFamily="2" charset="2"/>
              <a:buChar char="§"/>
            </a:pPr>
            <a:r>
              <a:rPr lang="el-GR" sz="2000" dirty="0">
                <a:effectLst/>
                <a:latin typeface="Times New Roman" panose="02020603050405020304" pitchFamily="18" charset="0"/>
                <a:ea typeface="Times New Roman" panose="02020603050405020304" pitchFamily="18" charset="0"/>
              </a:rPr>
              <a:t>ως προς την </a:t>
            </a:r>
            <a:r>
              <a:rPr lang="el-GR" sz="2000" i="1" dirty="0">
                <a:effectLst/>
                <a:latin typeface="Times New Roman" panose="02020603050405020304" pitchFamily="18" charset="0"/>
                <a:ea typeface="Times New Roman" panose="02020603050405020304" pitchFamily="18" charset="0"/>
              </a:rPr>
              <a:t>ανάπτυξη νέων προϊόντων και νέων δραστηριοτήτων</a:t>
            </a:r>
            <a:r>
              <a:rPr lang="el-GR" sz="2000" dirty="0">
                <a:effectLst/>
                <a:latin typeface="Times New Roman" panose="02020603050405020304" pitchFamily="18" charset="0"/>
                <a:ea typeface="Times New Roman" panose="02020603050405020304" pitchFamily="18" charset="0"/>
              </a:rPr>
              <a:t>, ως προς την </a:t>
            </a:r>
            <a:r>
              <a:rPr lang="el-GR" sz="2000" i="1" dirty="0">
                <a:effectLst/>
                <a:latin typeface="Times New Roman" panose="02020603050405020304" pitchFamily="18" charset="0"/>
                <a:ea typeface="Times New Roman" panose="02020603050405020304" pitchFamily="18" charset="0"/>
              </a:rPr>
              <a:t>εφαρμογή καθαρών τεχνολογιών και διαχείριση αποβλήτων</a:t>
            </a:r>
            <a:endParaRPr lang="el-GR" sz="2000" i="1" dirty="0">
              <a:latin typeface="Times New Roman" panose="02020603050405020304" pitchFamily="18" charset="0"/>
              <a:ea typeface="Times New Roman" panose="02020603050405020304" pitchFamily="18" charset="0"/>
            </a:endParaRPr>
          </a:p>
          <a:p>
            <a:pPr>
              <a:buFont typeface="Wingdings" panose="05000000000000000000" pitchFamily="2" charset="2"/>
              <a:buChar char="§"/>
            </a:pPr>
            <a:r>
              <a:rPr lang="el-GR" sz="2000" dirty="0">
                <a:effectLst/>
                <a:latin typeface="Times New Roman" panose="02020603050405020304" pitchFamily="18" charset="0"/>
                <a:ea typeface="Times New Roman" panose="02020603050405020304" pitchFamily="18" charset="0"/>
              </a:rPr>
              <a:t>ως προς </a:t>
            </a:r>
            <a:r>
              <a:rPr lang="el-GR" sz="2000" i="1" dirty="0">
                <a:effectLst/>
                <a:latin typeface="Times New Roman" panose="02020603050405020304" pitchFamily="18" charset="0"/>
                <a:ea typeface="Times New Roman" panose="02020603050405020304" pitchFamily="18" charset="0"/>
              </a:rPr>
              <a:t>το ύψος της προστιθέμενης αξίας</a:t>
            </a:r>
            <a:endParaRPr lang="el-GR" dirty="0"/>
          </a:p>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κριτήρια συμβολής στην οικονομία και την περιφερειακή ανάπτυξη</a:t>
            </a:r>
            <a:r>
              <a:rPr lang="el-GR" sz="1800" dirty="0">
                <a:effectLst/>
                <a:latin typeface="Times New Roman" panose="02020603050405020304" pitchFamily="18" charset="0"/>
                <a:ea typeface="Times New Roman" panose="02020603050405020304" pitchFamily="18" charset="0"/>
              </a:rPr>
              <a:t>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 ως </a:t>
            </a:r>
            <a:r>
              <a:rPr lang="el-GR" sz="1800" i="1" dirty="0">
                <a:effectLst/>
                <a:latin typeface="Times New Roman" panose="02020603050405020304" pitchFamily="18" charset="0"/>
                <a:ea typeface="Times New Roman" panose="02020603050405020304" pitchFamily="18" charset="0"/>
              </a:rPr>
              <a:t>προς την αύξηση της απασχόλησης και ιδίως τη δημιουργία νέων μόνιμων θέσεων εξαρτημένης εργασίας μετά την υλοποίηση της επένδυσης, </a:t>
            </a:r>
          </a:p>
          <a:p>
            <a:pPr>
              <a:buFont typeface="Wingdings" panose="05000000000000000000" pitchFamily="2" charset="2"/>
              <a:buChar char="§"/>
            </a:pPr>
            <a:r>
              <a:rPr lang="el-GR" sz="1800" i="1" dirty="0">
                <a:effectLst/>
                <a:latin typeface="Times New Roman" panose="02020603050405020304" pitchFamily="18" charset="0"/>
                <a:ea typeface="Times New Roman" panose="02020603050405020304" pitchFamily="18" charset="0"/>
              </a:rPr>
              <a:t>ως προς την περιοχή εγκατάστασης της επένδυσης</a:t>
            </a:r>
            <a:r>
              <a:rPr lang="el-GR" sz="1800" dirty="0">
                <a:effectLst/>
                <a:latin typeface="Times New Roman" panose="02020603050405020304" pitchFamily="18" charset="0"/>
                <a:ea typeface="Times New Roman" panose="02020603050405020304" pitchFamily="18" charset="0"/>
              </a:rPr>
              <a:t>,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 προς </a:t>
            </a:r>
            <a:r>
              <a:rPr lang="el-GR" sz="1800" i="1" dirty="0">
                <a:effectLst/>
                <a:latin typeface="Times New Roman" panose="02020603050405020304" pitchFamily="18" charset="0"/>
                <a:ea typeface="Times New Roman" panose="02020603050405020304" pitchFamily="18" charset="0"/>
              </a:rPr>
              <a:t>τη συμβολή της στην προστασία του περιβάλλοντος</a:t>
            </a:r>
            <a:r>
              <a:rPr lang="el-GR" sz="1800" dirty="0">
                <a:effectLst/>
                <a:latin typeface="Times New Roman" panose="02020603050405020304" pitchFamily="18" charset="0"/>
                <a:ea typeface="Times New Roman" panose="02020603050405020304" pitchFamily="18" charset="0"/>
              </a:rPr>
              <a:t> </a:t>
            </a:r>
            <a:r>
              <a:rPr lang="el-GR" sz="1800" i="1" dirty="0">
                <a:effectLst/>
                <a:latin typeface="Times New Roman" panose="02020603050405020304" pitchFamily="18" charset="0"/>
                <a:ea typeface="Times New Roman" panose="02020603050405020304" pitchFamily="18" charset="0"/>
              </a:rPr>
              <a:t>και</a:t>
            </a:r>
            <a:r>
              <a:rPr lang="el-GR" sz="1800" dirty="0">
                <a:effectLst/>
                <a:latin typeface="Times New Roman" panose="02020603050405020304" pitchFamily="18" charset="0"/>
                <a:ea typeface="Times New Roman" panose="02020603050405020304" pitchFamily="18" charset="0"/>
              </a:rPr>
              <a:t> </a:t>
            </a:r>
            <a:r>
              <a:rPr lang="el-GR" sz="1800" i="1" dirty="0">
                <a:effectLst/>
                <a:latin typeface="Times New Roman" panose="02020603050405020304" pitchFamily="18" charset="0"/>
                <a:ea typeface="Times New Roman" panose="02020603050405020304" pitchFamily="18" charset="0"/>
              </a:rPr>
              <a:t>την εξοικονόμηση ενέργειας και φυσικών πόρων</a:t>
            </a:r>
            <a:r>
              <a:rPr lang="el-GR" sz="1800" dirty="0">
                <a:effectLst/>
                <a:latin typeface="Times New Roman" panose="02020603050405020304" pitchFamily="18" charset="0"/>
                <a:ea typeface="Times New Roman" panose="02020603050405020304" pitchFamily="18" charset="0"/>
              </a:rPr>
              <a:t>,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 προς την </a:t>
            </a:r>
            <a:r>
              <a:rPr lang="el-GR" sz="1800" i="1" dirty="0">
                <a:effectLst/>
                <a:latin typeface="Times New Roman" panose="02020603050405020304" pitchFamily="18" charset="0"/>
                <a:ea typeface="Times New Roman" panose="02020603050405020304" pitchFamily="18" charset="0"/>
              </a:rPr>
              <a:t>ανταγωνιστικότητα των προϊόντων και υπηρεσιών σε διεθνές επίπεδο και ειδικότερα η εξαγωγικής επίδοσης της επιχείρησης</a:t>
            </a:r>
            <a:r>
              <a:rPr lang="el-GR" sz="1800" dirty="0">
                <a:effectLst/>
                <a:latin typeface="Times New Roman" panose="02020603050405020304" pitchFamily="18" charset="0"/>
                <a:ea typeface="Times New Roman" panose="02020603050405020304" pitchFamily="18" charset="0"/>
              </a:rPr>
              <a:t>, </a:t>
            </a:r>
          </a:p>
          <a:p>
            <a:pPr>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ως</a:t>
            </a:r>
            <a:r>
              <a:rPr lang="el-GR" sz="1800" i="1"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προς</a:t>
            </a:r>
            <a:r>
              <a:rPr lang="el-GR" sz="1800" i="1" dirty="0">
                <a:effectLst/>
                <a:latin typeface="Times New Roman" panose="02020603050405020304" pitchFamily="18" charset="0"/>
                <a:ea typeface="Times New Roman" panose="02020603050405020304" pitchFamily="18" charset="0"/>
              </a:rPr>
              <a:t> το ύψος του επενδυτικού σχεδίου και την προέλευση των ιδίων κεφαλαίων</a:t>
            </a:r>
            <a:r>
              <a:rPr lang="el-GR" sz="1800" dirty="0">
                <a:effectLst/>
                <a:latin typeface="Times New Roman" panose="02020603050405020304" pitchFamily="18" charset="0"/>
                <a:ea typeface="Times New Roman" panose="02020603050405020304" pitchFamily="18" charset="0"/>
              </a:rPr>
              <a:t> και ως προς τη </a:t>
            </a:r>
            <a:r>
              <a:rPr lang="el-GR" sz="1800" i="1" dirty="0">
                <a:effectLst/>
                <a:latin typeface="Times New Roman" panose="02020603050405020304" pitchFamily="18" charset="0"/>
                <a:ea typeface="Times New Roman" panose="02020603050405020304" pitchFamily="18" charset="0"/>
              </a:rPr>
              <a:t>δημιουργία συνεργασιών – δικτύωσης</a:t>
            </a:r>
            <a:r>
              <a:rPr lang="el-GR"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clusters</a:t>
            </a:r>
            <a:r>
              <a:rPr lang="el-GR" sz="1800" dirty="0">
                <a:effectLst/>
                <a:latin typeface="Times New Roman" panose="02020603050405020304" pitchFamily="18" charset="0"/>
                <a:ea typeface="Times New Roman" panose="02020603050405020304" pitchFamily="18" charset="0"/>
              </a:rPr>
              <a:t>).</a:t>
            </a:r>
          </a:p>
          <a:p>
            <a:endParaRPr lang="el-GR" dirty="0"/>
          </a:p>
        </p:txBody>
      </p:sp>
      <p:sp>
        <p:nvSpPr>
          <p:cNvPr id="4" name="Θέση ημερομηνίας 3">
            <a:extLst>
              <a:ext uri="{FF2B5EF4-FFF2-40B4-BE49-F238E27FC236}">
                <a16:creationId xmlns:a16="http://schemas.microsoft.com/office/drawing/2014/main" id="{67CD110E-8FC7-4690-90FE-A0CB64A90792}"/>
              </a:ext>
            </a:extLst>
          </p:cNvPr>
          <p:cNvSpPr>
            <a:spLocks noGrp="1"/>
          </p:cNvSpPr>
          <p:nvPr>
            <p:ph type="dt" sz="half" idx="10"/>
          </p:nvPr>
        </p:nvSpPr>
        <p:spPr/>
        <p:txBody>
          <a:bodyPr/>
          <a:lstStyle/>
          <a:p>
            <a:fld id="{0024C9AC-B382-42C6-AE02-2454B0DEE8B0}"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D6F3DACF-9DB0-43DE-96DC-58FA2EFDA2E4}"/>
              </a:ext>
            </a:extLst>
          </p:cNvPr>
          <p:cNvSpPr>
            <a:spLocks noGrp="1"/>
          </p:cNvSpPr>
          <p:nvPr>
            <p:ph type="sldNum" sz="quarter" idx="12"/>
          </p:nvPr>
        </p:nvSpPr>
        <p:spPr/>
        <p:txBody>
          <a:bodyPr/>
          <a:lstStyle/>
          <a:p>
            <a:fld id="{57EC55EE-9EB8-44BE-9DB0-8978FBAFCE21}" type="slidenum">
              <a:rPr lang="el-GR" smtClean="0"/>
              <a:t>50</a:t>
            </a:fld>
            <a:endParaRPr lang="el-GR"/>
          </a:p>
        </p:txBody>
      </p:sp>
    </p:spTree>
    <p:extLst>
      <p:ext uri="{BB962C8B-B14F-4D97-AF65-F5344CB8AC3E}">
        <p14:creationId xmlns:p14="http://schemas.microsoft.com/office/powerpoint/2010/main" val="3026846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16ADE2-E960-4875-A781-ADAA2A7B3C7B}"/>
              </a:ext>
            </a:extLst>
          </p:cNvPr>
          <p:cNvSpPr>
            <a:spLocks noGrp="1"/>
          </p:cNvSpPr>
          <p:nvPr>
            <p:ph type="title"/>
          </p:nvPr>
        </p:nvSpPr>
        <p:spPr>
          <a:xfrm>
            <a:off x="1097280" y="286603"/>
            <a:ext cx="10058400" cy="903005"/>
          </a:xfrm>
        </p:spPr>
        <p:txBody>
          <a:bodyPr/>
          <a:lstStyle/>
          <a:p>
            <a:pPr algn="ctr"/>
            <a:r>
              <a:rPr lang="el-GR" dirty="0">
                <a:latin typeface="Times New Roman" panose="02020603050405020304" pitchFamily="18" charset="0"/>
                <a:ea typeface="Times New Roman" panose="02020603050405020304" pitchFamily="18" charset="0"/>
              </a:rPr>
              <a:t>Ειδικά επενδυτικά σχέδια, Ν. </a:t>
            </a:r>
            <a:r>
              <a:rPr lang="el-GR" sz="4800" dirty="0">
                <a:effectLst/>
                <a:latin typeface="Times New Roman" panose="02020603050405020304" pitchFamily="18" charset="0"/>
                <a:ea typeface="Times New Roman" panose="02020603050405020304" pitchFamily="18" charset="0"/>
              </a:rPr>
              <a:t>3908/2011</a:t>
            </a:r>
            <a:r>
              <a:rPr lang="el-GR" dirty="0">
                <a:latin typeface="Times New Roman" panose="02020603050405020304" pitchFamily="18" charset="0"/>
                <a:ea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ED830491-6DEC-41D8-B03A-603C71EE0F01}"/>
              </a:ext>
            </a:extLst>
          </p:cNvPr>
          <p:cNvSpPr>
            <a:spLocks noGrp="1"/>
          </p:cNvSpPr>
          <p:nvPr>
            <p:ph idx="1"/>
          </p:nvPr>
        </p:nvSpPr>
        <p:spPr>
          <a:xfrm>
            <a:off x="1" y="1737361"/>
            <a:ext cx="12192000" cy="4672318"/>
          </a:xfrm>
        </p:spPr>
        <p:txBody>
          <a:bodyPr/>
          <a:lstStyle/>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Επιχειρηματικότητας των νέων</a:t>
            </a:r>
            <a:r>
              <a:rPr lang="el-GR" sz="1800" dirty="0">
                <a:effectLst/>
                <a:latin typeface="Times New Roman" panose="02020603050405020304" pitchFamily="18" charset="0"/>
                <a:ea typeface="Times New Roman" panose="02020603050405020304" pitchFamily="18" charset="0"/>
              </a:rPr>
              <a:t>, στο εταιρικό κεφάλαιο των οποίων συμμετέχουν με ποσοστό άνω του 50% νέοι κάτω των 40 ετών</a:t>
            </a:r>
            <a:endParaRPr lang="el-GR"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Μεγάλα Επενδυτικά Σχέδια: </a:t>
            </a:r>
            <a:r>
              <a:rPr lang="el-GR" sz="1800" dirty="0">
                <a:effectLst/>
                <a:latin typeface="Times New Roman" panose="02020603050405020304" pitchFamily="18" charset="0"/>
                <a:ea typeface="Times New Roman" panose="02020603050405020304" pitchFamily="18" charset="0"/>
              </a:rPr>
              <a:t>ύψους τουλάχιστον 50 </a:t>
            </a:r>
            <a:r>
              <a:rPr lang="el-GR" sz="1800" dirty="0" err="1">
                <a:effectLst/>
                <a:latin typeface="Times New Roman" panose="02020603050405020304" pitchFamily="18" charset="0"/>
                <a:ea typeface="Times New Roman" panose="02020603050405020304" pitchFamily="18" charset="0"/>
              </a:rPr>
              <a:t>εκατ</a:t>
            </a:r>
            <a:r>
              <a:rPr lang="el-GR" sz="1800" dirty="0">
                <a:effectLst/>
                <a:latin typeface="Times New Roman" panose="02020603050405020304" pitchFamily="18" charset="0"/>
                <a:ea typeface="Times New Roman" panose="02020603050405020304" pitchFamily="18" charset="0"/>
              </a:rPr>
              <a:t> ευρώ), </a:t>
            </a:r>
          </a:p>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Ολοκληρωμένα Πολυετή Επιχειρηματικά Σχέδια</a:t>
            </a:r>
            <a:r>
              <a:rPr lang="el-GR" sz="1800" b="1" i="1" dirty="0">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διάρκειας 2-5 έτη, ελάχιστου συνολικού κόστους 2 εκατ. </a:t>
            </a:r>
            <a:endParaRPr lang="el-GR" sz="1800" dirty="0">
              <a:latin typeface="Times New Roman" panose="02020603050405020304" pitchFamily="18" charset="0"/>
              <a:ea typeface="Times New Roman" panose="02020603050405020304" pitchFamily="18" charset="0"/>
            </a:endParaRPr>
          </a:p>
          <a:p>
            <a:pPr marL="0" indent="0">
              <a:buNone/>
            </a:pPr>
            <a:r>
              <a:rPr lang="el-GR" sz="1800" dirty="0">
                <a:effectLst/>
                <a:latin typeface="Times New Roman" panose="02020603050405020304" pitchFamily="18" charset="0"/>
                <a:ea typeface="Times New Roman" panose="02020603050405020304" pitchFamily="18" charset="0"/>
              </a:rPr>
              <a:t>με σκοπό τον τεχνολογικό, διοικητικό, οργανωτικό και επιχειρησιακό εκσυγχρονισμό και την ανάπτυξη των επιχειρήσεων, την ενίσχυση της ανταγωνιστικής τους θέσης ή/και την παραγωγή και προώθηση επώνυμων προϊόντων και υπηρεσιών ή/και την καθετοποίηση της παραγωγής και ανάπτυξη ολοκληρωμένων ή συμπληρωματικών προϊόντων ή/και υπηρεσιών ή/και την παραγωγή προϊόντων ή παροχή υπηρεσιών σημαντικά βελτιωμένων ή διαφοροποιημένων σε σχέση με βασικά προϊόντα ή υπηρεσίες της επιχείρησης και </a:t>
            </a:r>
          </a:p>
          <a:p>
            <a:pPr>
              <a:buFont typeface="Wingdings" panose="05000000000000000000" pitchFamily="2" charset="2"/>
              <a:buChar char="v"/>
            </a:pPr>
            <a:r>
              <a:rPr lang="el-GR" sz="1800" b="1" i="1" dirty="0">
                <a:effectLst/>
                <a:latin typeface="Times New Roman" panose="02020603050405020304" pitchFamily="18" charset="0"/>
                <a:ea typeface="Times New Roman" panose="02020603050405020304" pitchFamily="18" charset="0"/>
              </a:rPr>
              <a:t>Συνέργειες ή Δικτύωση</a:t>
            </a:r>
            <a:r>
              <a:rPr lang="el-GR" sz="1800" dirty="0">
                <a:effectLst/>
                <a:latin typeface="Times New Roman" panose="02020603050405020304" pitchFamily="18" charset="0"/>
                <a:ea typeface="Times New Roman" panose="02020603050405020304" pitchFamily="18" charset="0"/>
              </a:rPr>
              <a:t> : </a:t>
            </a:r>
          </a:p>
          <a:p>
            <a:pPr marL="0" indent="0">
              <a:buNone/>
            </a:pPr>
            <a:r>
              <a:rPr lang="el-GR" sz="1800" dirty="0">
                <a:effectLst/>
                <a:latin typeface="Times New Roman" panose="02020603050405020304" pitchFamily="18" charset="0"/>
                <a:ea typeface="Times New Roman" panose="02020603050405020304" pitchFamily="18" charset="0"/>
              </a:rPr>
              <a:t>με σκοπό την αξιοποίηση ανταγωνιστικών πλεονεκτημάτων, την αξιοποίηση υποδομών με εθνική ή κοινοτική χρηματοδότηση και προσαρμογή στο σύγχρονο οικονομικό και τεχνολογικό περιβάλλον συγκεκριμένων και γεωγραφικά προσδιορισμένων παραγωγικών δραστηριοτήτων, τουλάχιστον 10 επιχειρήσεων από την Περιφέρεια Αττικής και το Νομό Θεσσαλονίκης ή 5 από νομούς της υπόλοιπης επικράτειας (άρθρο 13, Ν. 3908/2011).</a:t>
            </a:r>
          </a:p>
        </p:txBody>
      </p:sp>
      <p:sp>
        <p:nvSpPr>
          <p:cNvPr id="4" name="Θέση ημερομηνίας 3">
            <a:extLst>
              <a:ext uri="{FF2B5EF4-FFF2-40B4-BE49-F238E27FC236}">
                <a16:creationId xmlns:a16="http://schemas.microsoft.com/office/drawing/2014/main" id="{D4090B70-C6B6-410B-AC0B-105DBBA16134}"/>
              </a:ext>
            </a:extLst>
          </p:cNvPr>
          <p:cNvSpPr>
            <a:spLocks noGrp="1"/>
          </p:cNvSpPr>
          <p:nvPr>
            <p:ph type="dt" sz="half" idx="10"/>
          </p:nvPr>
        </p:nvSpPr>
        <p:spPr/>
        <p:txBody>
          <a:bodyPr/>
          <a:lstStyle/>
          <a:p>
            <a:fld id="{36EE3095-D3ED-42EE-9DE8-50904313F202}"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187F25F5-7863-4A12-9D0A-735D4148D6F1}"/>
              </a:ext>
            </a:extLst>
          </p:cNvPr>
          <p:cNvSpPr>
            <a:spLocks noGrp="1"/>
          </p:cNvSpPr>
          <p:nvPr>
            <p:ph type="sldNum" sz="quarter" idx="12"/>
          </p:nvPr>
        </p:nvSpPr>
        <p:spPr/>
        <p:txBody>
          <a:bodyPr/>
          <a:lstStyle/>
          <a:p>
            <a:fld id="{57EC55EE-9EB8-44BE-9DB0-8978FBAFCE21}" type="slidenum">
              <a:rPr lang="el-GR" smtClean="0"/>
              <a:t>51</a:t>
            </a:fld>
            <a:endParaRPr lang="el-GR"/>
          </a:p>
        </p:txBody>
      </p:sp>
    </p:spTree>
    <p:extLst>
      <p:ext uri="{BB962C8B-B14F-4D97-AF65-F5344CB8AC3E}">
        <p14:creationId xmlns:p14="http://schemas.microsoft.com/office/powerpoint/2010/main" val="353075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592F1-5275-4EFA-AC5B-DA50FDB5FCA6}"/>
              </a:ext>
            </a:extLst>
          </p:cNvPr>
          <p:cNvSpPr>
            <a:spLocks noGrp="1"/>
          </p:cNvSpPr>
          <p:nvPr>
            <p:ph type="title"/>
          </p:nvPr>
        </p:nvSpPr>
        <p:spPr>
          <a:xfrm>
            <a:off x="1097280" y="286604"/>
            <a:ext cx="10058400" cy="1240356"/>
          </a:xfrm>
        </p:spPr>
        <p:txBody>
          <a:bodyPr>
            <a:normAutofit/>
          </a:bodyPr>
          <a:lstStyle/>
          <a:p>
            <a:r>
              <a:rPr lang="el-GR" sz="2400" b="1" dirty="0">
                <a:latin typeface="Times New Roman" panose="02020603050405020304" pitchFamily="18" charset="0"/>
                <a:ea typeface="Times New Roman" panose="02020603050405020304" pitchFamily="18" charset="0"/>
              </a:rPr>
              <a:t>Ο </a:t>
            </a:r>
            <a:r>
              <a:rPr lang="el-GR" sz="2400" b="1" dirty="0">
                <a:effectLst/>
                <a:latin typeface="Times New Roman" panose="02020603050405020304" pitchFamily="18" charset="0"/>
                <a:ea typeface="Times New Roman" panose="02020603050405020304" pitchFamily="18" charset="0"/>
              </a:rPr>
              <a:t>ΑΝ. 4399/2016: </a:t>
            </a:r>
            <a:r>
              <a:rPr lang="el-GR" sz="2400" b="1" dirty="0">
                <a:latin typeface="Times New Roman" panose="02020603050405020304" pitchFamily="18" charset="0"/>
                <a:ea typeface="Times New Roman" panose="02020603050405020304" pitchFamily="18" charset="0"/>
              </a:rPr>
              <a:t>Ορισμένα στοιχεία εφαρμογής/λειτουργίας</a:t>
            </a:r>
            <a:endParaRPr lang="el-GR" sz="2400" dirty="0"/>
          </a:p>
        </p:txBody>
      </p:sp>
      <p:sp>
        <p:nvSpPr>
          <p:cNvPr id="3" name="Θέση περιεχομένου 2">
            <a:extLst>
              <a:ext uri="{FF2B5EF4-FFF2-40B4-BE49-F238E27FC236}">
                <a16:creationId xmlns:a16="http://schemas.microsoft.com/office/drawing/2014/main" id="{352E497D-D5FA-46D4-BAF8-6990F4039E55}"/>
              </a:ext>
            </a:extLst>
          </p:cNvPr>
          <p:cNvSpPr>
            <a:spLocks noGrp="1"/>
          </p:cNvSpPr>
          <p:nvPr>
            <p:ph idx="1"/>
          </p:nvPr>
        </p:nvSpPr>
        <p:spPr>
          <a:xfrm>
            <a:off x="133165" y="1740023"/>
            <a:ext cx="11896078" cy="4492101"/>
          </a:xfrm>
        </p:spPr>
        <p:txBody>
          <a:bodyPr>
            <a:normAutofit fontScale="92500" lnSpcReduction="10000"/>
          </a:bodyPr>
          <a:lstStyle/>
          <a:p>
            <a:r>
              <a:rPr lang="el-GR" sz="1800" dirty="0">
                <a:effectLst/>
                <a:latin typeface="Times New Roman" panose="02020603050405020304" pitchFamily="18" charset="0"/>
                <a:ea typeface="Times New Roman" panose="02020603050405020304" pitchFamily="18" charset="0"/>
              </a:rPr>
              <a:t>Σύμφωνα με </a:t>
            </a:r>
            <a:r>
              <a:rPr lang="en-US" sz="1800" dirty="0">
                <a:effectLst/>
                <a:latin typeface="Times New Roman" panose="02020603050405020304" pitchFamily="18" charset="0"/>
                <a:ea typeface="Times New Roman" panose="02020603050405020304" pitchFamily="18" charset="0"/>
              </a:rPr>
              <a:t>C</a:t>
            </a:r>
            <a:r>
              <a:rPr lang="el-GR" sz="1800" dirty="0">
                <a:effectLst/>
                <a:latin typeface="Times New Roman" panose="02020603050405020304" pitchFamily="18" charset="0"/>
                <a:ea typeface="Times New Roman" panose="02020603050405020304" pitchFamily="18" charset="0"/>
              </a:rPr>
              <a:t> (2014) 2642/7.5.2014 Χάρτη Περιφερειακών Ενισχύσεων</a:t>
            </a:r>
          </a:p>
          <a:p>
            <a:endParaRPr lang="el-GR" sz="1800" dirty="0">
              <a:effectLst/>
              <a:latin typeface="Times New Roman" panose="02020603050405020304" pitchFamily="18" charset="0"/>
              <a:ea typeface="Times New Roman" panose="02020603050405020304" pitchFamily="18" charset="0"/>
            </a:endParaRPr>
          </a:p>
          <a:p>
            <a:r>
              <a:rPr lang="el-GR" sz="1800" b="1" dirty="0">
                <a:effectLst/>
                <a:latin typeface="Times New Roman" panose="02020603050405020304" pitchFamily="18" charset="0"/>
                <a:ea typeface="Times New Roman" panose="02020603050405020304" pitchFamily="18" charset="0"/>
              </a:rPr>
              <a:t>Είδη ενισχύσεων </a:t>
            </a:r>
            <a:r>
              <a:rPr lang="el-GR" sz="1800" dirty="0">
                <a:latin typeface="Times New Roman" panose="02020603050405020304" pitchFamily="18" charset="0"/>
                <a:ea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rPr>
              <a:t>μεμονωμένα ή συνδυαστικά):</a:t>
            </a:r>
          </a:p>
          <a:p>
            <a:r>
              <a:rPr lang="el-GR" sz="1800" dirty="0">
                <a:effectLst/>
                <a:latin typeface="Times New Roman" panose="02020603050405020304" pitchFamily="18" charset="0"/>
                <a:ea typeface="Times New Roman" panose="02020603050405020304" pitchFamily="18" charset="0"/>
              </a:rPr>
              <a:t>φορολογική απαλλαγή </a:t>
            </a:r>
          </a:p>
          <a:p>
            <a:r>
              <a:rPr lang="el-GR" sz="1800" dirty="0">
                <a:effectLst/>
                <a:latin typeface="Times New Roman" panose="02020603050405020304" pitchFamily="18" charset="0"/>
                <a:ea typeface="Times New Roman" panose="02020603050405020304" pitchFamily="18" charset="0"/>
              </a:rPr>
              <a:t>επιχορήγηση</a:t>
            </a:r>
          </a:p>
          <a:p>
            <a:r>
              <a:rPr lang="el-GR" sz="1800" dirty="0">
                <a:effectLst/>
                <a:latin typeface="Times New Roman" panose="02020603050405020304" pitchFamily="18" charset="0"/>
                <a:ea typeface="Times New Roman" panose="02020603050405020304" pitchFamily="18" charset="0"/>
              </a:rPr>
              <a:t>επιδότηση χρηματοδοτικής μίσθωσης </a:t>
            </a:r>
          </a:p>
          <a:p>
            <a:r>
              <a:rPr lang="el-GR" sz="1800" dirty="0">
                <a:effectLst/>
                <a:latin typeface="Times New Roman" panose="02020603050405020304" pitchFamily="18" charset="0"/>
                <a:ea typeface="Times New Roman" panose="02020603050405020304" pitchFamily="18" charset="0"/>
              </a:rPr>
              <a:t>επιδότηση κόστους της δημιουργούμενης απασχόλησης</a:t>
            </a:r>
          </a:p>
          <a:p>
            <a:r>
              <a:rPr lang="el-GR" sz="1800" dirty="0">
                <a:effectLst/>
                <a:latin typeface="Times New Roman" panose="02020603050405020304" pitchFamily="18" charset="0"/>
                <a:ea typeface="Times New Roman" panose="02020603050405020304" pitchFamily="18" charset="0"/>
              </a:rPr>
              <a:t>σταθεροποίηση του συντελεστή φορολογίας εισοδήματος </a:t>
            </a:r>
          </a:p>
          <a:p>
            <a:r>
              <a:rPr lang="el-GR" sz="1800" dirty="0">
                <a:effectLst/>
                <a:latin typeface="Times New Roman" panose="02020603050405020304" pitchFamily="18" charset="0"/>
                <a:ea typeface="Times New Roman" panose="02020603050405020304" pitchFamily="18" charset="0"/>
              </a:rPr>
              <a:t>χρηματοδότηση επιχειρηματικού κινδύνου μέσω ταμείων συμμετοχών </a:t>
            </a:r>
            <a:endParaRPr lang="el-GR" sz="1800" dirty="0">
              <a:latin typeface="Times New Roman" panose="02020603050405020304" pitchFamily="18" charset="0"/>
              <a:ea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rPr>
              <a:t>ίδια κεφάλαια ή </a:t>
            </a:r>
            <a:r>
              <a:rPr lang="el-GR" sz="1800" dirty="0" err="1">
                <a:effectLst/>
                <a:latin typeface="Times New Roman" panose="02020603050405020304" pitchFamily="18" charset="0"/>
                <a:ea typeface="Times New Roman" panose="02020603050405020304" pitchFamily="18" charset="0"/>
              </a:rPr>
              <a:t>οιονεί</a:t>
            </a:r>
            <a:r>
              <a:rPr lang="el-GR" sz="1800" dirty="0">
                <a:effectLst/>
                <a:latin typeface="Times New Roman" panose="02020603050405020304" pitchFamily="18" charset="0"/>
                <a:ea typeface="Times New Roman" panose="02020603050405020304" pitchFamily="18" charset="0"/>
              </a:rPr>
              <a:t> ίδια κεφάλαια ή επενδυτική χορηγία για την παροχή επενδύσεων χρηματοδότησης επιχειρηματικού κινδύνου (άμεσα ή έμμεσα) και </a:t>
            </a:r>
          </a:p>
          <a:p>
            <a:r>
              <a:rPr lang="el-GR" sz="1800" dirty="0">
                <a:effectLst/>
                <a:latin typeface="Times New Roman" panose="02020603050405020304" pitchFamily="18" charset="0"/>
                <a:ea typeface="Times New Roman" panose="02020603050405020304" pitchFamily="18" charset="0"/>
              </a:rPr>
              <a:t>δάνεια για την παροχή επενδύσεων χρηματοδότησης επιχειρηματικού κινδύνου (άμεσα ή έμμεσα). </a:t>
            </a:r>
            <a:endParaRPr lang="el-GR" dirty="0"/>
          </a:p>
        </p:txBody>
      </p:sp>
      <p:sp>
        <p:nvSpPr>
          <p:cNvPr id="4" name="Θέση ημερομηνίας 3">
            <a:extLst>
              <a:ext uri="{FF2B5EF4-FFF2-40B4-BE49-F238E27FC236}">
                <a16:creationId xmlns:a16="http://schemas.microsoft.com/office/drawing/2014/main" id="{8A57990F-6FA5-4280-8CF2-373436F0076C}"/>
              </a:ext>
            </a:extLst>
          </p:cNvPr>
          <p:cNvSpPr>
            <a:spLocks noGrp="1"/>
          </p:cNvSpPr>
          <p:nvPr>
            <p:ph type="dt" sz="half" idx="10"/>
          </p:nvPr>
        </p:nvSpPr>
        <p:spPr/>
        <p:txBody>
          <a:bodyPr/>
          <a:lstStyle/>
          <a:p>
            <a:fld id="{3466B4D5-A699-4004-B4D7-AB74A5887252}"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DCD8CA69-3A8B-4B9A-AE24-D028FB35071A}"/>
              </a:ext>
            </a:extLst>
          </p:cNvPr>
          <p:cNvSpPr>
            <a:spLocks noGrp="1"/>
          </p:cNvSpPr>
          <p:nvPr>
            <p:ph type="sldNum" sz="quarter" idx="12"/>
          </p:nvPr>
        </p:nvSpPr>
        <p:spPr/>
        <p:txBody>
          <a:bodyPr/>
          <a:lstStyle/>
          <a:p>
            <a:fld id="{57EC55EE-9EB8-44BE-9DB0-8978FBAFCE21}" type="slidenum">
              <a:rPr lang="el-GR" smtClean="0"/>
              <a:t>52</a:t>
            </a:fld>
            <a:endParaRPr lang="el-GR"/>
          </a:p>
        </p:txBody>
      </p:sp>
    </p:spTree>
    <p:extLst>
      <p:ext uri="{BB962C8B-B14F-4D97-AF65-F5344CB8AC3E}">
        <p14:creationId xmlns:p14="http://schemas.microsoft.com/office/powerpoint/2010/main" val="800556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40574-D9B2-42F2-96D4-3024F6F8A608}"/>
              </a:ext>
            </a:extLst>
          </p:cNvPr>
          <p:cNvSpPr>
            <a:spLocks noGrp="1"/>
          </p:cNvSpPr>
          <p:nvPr>
            <p:ph type="title"/>
          </p:nvPr>
        </p:nvSpPr>
        <p:spPr>
          <a:xfrm>
            <a:off x="1097280" y="286604"/>
            <a:ext cx="10058400" cy="604322"/>
          </a:xfrm>
        </p:spPr>
        <p:txBody>
          <a:bodyPr>
            <a:normAutofit/>
          </a:bodyPr>
          <a:lstStyle/>
          <a:p>
            <a:r>
              <a:rPr lang="el-GR" sz="3200" b="1" dirty="0"/>
              <a:t>Ζητήματα λειτουργίας και εφαρμογής ΑΝ</a:t>
            </a:r>
          </a:p>
        </p:txBody>
      </p:sp>
      <p:sp>
        <p:nvSpPr>
          <p:cNvPr id="3" name="Θέση περιεχομένου 2">
            <a:extLst>
              <a:ext uri="{FF2B5EF4-FFF2-40B4-BE49-F238E27FC236}">
                <a16:creationId xmlns:a16="http://schemas.microsoft.com/office/drawing/2014/main" id="{455405CF-506F-497A-9F61-3EECB2B3F488}"/>
              </a:ext>
            </a:extLst>
          </p:cNvPr>
          <p:cNvSpPr>
            <a:spLocks noGrp="1"/>
          </p:cNvSpPr>
          <p:nvPr>
            <p:ph idx="1"/>
          </p:nvPr>
        </p:nvSpPr>
        <p:spPr>
          <a:xfrm>
            <a:off x="0" y="1065320"/>
            <a:ext cx="12192000" cy="5220070"/>
          </a:xfrm>
        </p:spPr>
        <p:txBody>
          <a:bodyPr>
            <a:normAutofit fontScale="92500" lnSpcReduction="20000"/>
          </a:bodyPr>
          <a:lstStyle/>
          <a:p>
            <a:r>
              <a:rPr lang="el-GR" sz="1800" b="1" dirty="0">
                <a:latin typeface="Times New Roman" panose="02020603050405020304" pitchFamily="18" charset="0"/>
                <a:ea typeface="Times New Roman" panose="02020603050405020304" pitchFamily="18" charset="0"/>
              </a:rPr>
              <a:t>Μ</a:t>
            </a:r>
            <a:r>
              <a:rPr lang="el-GR" sz="1800" b="1" dirty="0">
                <a:effectLst/>
                <a:latin typeface="Times New Roman" panose="02020603050405020304" pitchFamily="18" charset="0"/>
                <a:ea typeface="Times New Roman" panose="02020603050405020304" pitchFamily="18" charset="0"/>
              </a:rPr>
              <a:t>εγάλα επενδυτικά σχέδια</a:t>
            </a:r>
            <a:r>
              <a:rPr lang="el-GR" sz="1800" dirty="0">
                <a:effectLst/>
                <a:latin typeface="Times New Roman" panose="02020603050405020304" pitchFamily="18" charset="0"/>
                <a:ea typeface="Times New Roman" panose="02020603050405020304" pitchFamily="18" charset="0"/>
              </a:rPr>
              <a:t>: με επιλέξιμες δαπάνες άνω των 50 </a:t>
            </a:r>
            <a:r>
              <a:rPr lang="el-GR" sz="1800" dirty="0" err="1">
                <a:effectLst/>
                <a:latin typeface="Times New Roman" panose="02020603050405020304" pitchFamily="18" charset="0"/>
                <a:ea typeface="Times New Roman" panose="02020603050405020304" pitchFamily="18" charset="0"/>
              </a:rPr>
              <a:t>εκατ</a:t>
            </a:r>
            <a:r>
              <a:rPr lang="el-GR" sz="1800" dirty="0">
                <a:latin typeface="Times New Roman" panose="02020603050405020304" pitchFamily="18" charset="0"/>
                <a:ea typeface="Times New Roman" panose="02020603050405020304" pitchFamily="18" charset="0"/>
              </a:rPr>
              <a:t> (μ</a:t>
            </a:r>
            <a:r>
              <a:rPr lang="el-GR" sz="1800" dirty="0">
                <a:effectLst/>
                <a:latin typeface="Times New Roman" panose="02020603050405020304" pitchFamily="18" charset="0"/>
                <a:ea typeface="Times New Roman" panose="02020603050405020304" pitchFamily="18" charset="0"/>
              </a:rPr>
              <a:t>έχρι 50 </a:t>
            </a:r>
            <a:r>
              <a:rPr lang="el-GR" sz="1800" dirty="0" err="1">
                <a:effectLst/>
                <a:latin typeface="Times New Roman" panose="02020603050405020304" pitchFamily="18" charset="0"/>
                <a:ea typeface="Times New Roman" panose="02020603050405020304" pitchFamily="18" charset="0"/>
              </a:rPr>
              <a:t>εκατ</a:t>
            </a:r>
            <a:r>
              <a:rPr lang="el-GR" sz="1800" dirty="0">
                <a:effectLst/>
                <a:latin typeface="Times New Roman" panose="02020603050405020304" pitchFamily="18" charset="0"/>
                <a:ea typeface="Times New Roman" panose="02020603050405020304" pitchFamily="18" charset="0"/>
              </a:rPr>
              <a:t> το 100% της επιτρεπόμενης ενίσχυσης</a:t>
            </a:r>
          </a:p>
          <a:p>
            <a:r>
              <a:rPr lang="el-GR" sz="1800" dirty="0">
                <a:latin typeface="Times New Roman" panose="02020603050405020304" pitchFamily="18" charset="0"/>
              </a:rPr>
              <a:t>(από </a:t>
            </a:r>
            <a:r>
              <a:rPr lang="el-GR" sz="1800" dirty="0">
                <a:effectLst/>
                <a:latin typeface="Times New Roman" panose="02020603050405020304" pitchFamily="18" charset="0"/>
                <a:ea typeface="Times New Roman" panose="02020603050405020304" pitchFamily="18" charset="0"/>
              </a:rPr>
              <a:t>50 ως 100 </a:t>
            </a:r>
            <a:r>
              <a:rPr lang="el-GR" sz="1800" dirty="0" err="1">
                <a:effectLst/>
                <a:latin typeface="Times New Roman" panose="02020603050405020304" pitchFamily="18" charset="0"/>
                <a:ea typeface="Times New Roman" panose="02020603050405020304" pitchFamily="18" charset="0"/>
              </a:rPr>
              <a:t>εκατ</a:t>
            </a:r>
            <a:r>
              <a:rPr lang="el-GR" sz="1800" dirty="0">
                <a:effectLst/>
                <a:latin typeface="Times New Roman" panose="02020603050405020304" pitchFamily="18" charset="0"/>
                <a:ea typeface="Times New Roman" panose="02020603050405020304" pitchFamily="18" charset="0"/>
              </a:rPr>
              <a:t> παρέχεται το 50%)</a:t>
            </a:r>
          </a:p>
          <a:p>
            <a:r>
              <a:rPr lang="el-GR" sz="1800" b="1" dirty="0">
                <a:latin typeface="Times New Roman" panose="02020603050405020304" pitchFamily="18" charset="0"/>
                <a:ea typeface="Times New Roman" panose="02020603050405020304" pitchFamily="18" charset="0"/>
              </a:rPr>
              <a:t>Καθεστώτα ενίσχυσης</a:t>
            </a:r>
          </a:p>
          <a:p>
            <a:pPr algn="just"/>
            <a:r>
              <a:rPr lang="el-GR" sz="1800" i="1" dirty="0">
                <a:effectLst/>
                <a:latin typeface="Times New Roman" panose="02020603050405020304" pitchFamily="18" charset="0"/>
                <a:ea typeface="Times New Roman" panose="02020603050405020304" pitchFamily="18" charset="0"/>
              </a:rPr>
              <a:t> (α) Ενισχύσεις Μηχανολογικού Εξοπλισμού,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(β) Γενικής Επιχειρηματικότητας,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(γ) Νέες Ανεξάρτητες ΜΜΕ,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(δ) Ενισχύσεις Καινοτομικού Χαρακτήρα για τις ΜΜΕ,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(ε) Συνέργειες και Δικτυώσεις,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a:t>
            </a:r>
            <a:r>
              <a:rPr lang="el-GR" sz="1800" i="1" dirty="0" err="1">
                <a:effectLst/>
                <a:latin typeface="Times New Roman" panose="02020603050405020304" pitchFamily="18" charset="0"/>
                <a:ea typeface="Times New Roman" panose="02020603050405020304" pitchFamily="18" charset="0"/>
              </a:rPr>
              <a:t>στ</a:t>
            </a:r>
            <a:r>
              <a:rPr lang="el-GR" sz="1800" i="1" dirty="0">
                <a:effectLst/>
                <a:latin typeface="Times New Roman" panose="02020603050405020304" pitchFamily="18" charset="0"/>
                <a:ea typeface="Times New Roman" panose="02020603050405020304" pitchFamily="18" charset="0"/>
              </a:rPr>
              <a:t>) Ενδιάμεσοι Χρηματοπιστωτικοί Οργανισμοί-Ταμεία Συμμετοχών,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(ζ) Ολοκληρωμένα Χωρικά και Κλαδικά Σχέδια-Αλυσίδες Αξίας και </a:t>
            </a:r>
            <a:endParaRPr lang="el-GR" sz="1800" dirty="0">
              <a:effectLst/>
              <a:latin typeface="Times New Roman" panose="02020603050405020304" pitchFamily="18" charset="0"/>
              <a:ea typeface="Times New Roman" panose="02020603050405020304" pitchFamily="18" charset="0"/>
            </a:endParaRPr>
          </a:p>
          <a:p>
            <a:pPr algn="just"/>
            <a:r>
              <a:rPr lang="el-GR" sz="1800" i="1" dirty="0">
                <a:effectLst/>
                <a:latin typeface="Times New Roman" panose="02020603050405020304" pitchFamily="18" charset="0"/>
                <a:ea typeface="Times New Roman" panose="02020603050405020304" pitchFamily="18" charset="0"/>
              </a:rPr>
              <a:t> (η) Επενδύσεις Μείζονος Μεγέθους</a:t>
            </a:r>
          </a:p>
          <a:p>
            <a:pPr algn="just"/>
            <a:r>
              <a:rPr lang="el-GR" sz="1800" dirty="0">
                <a:effectLst/>
                <a:latin typeface="Times New Roman" panose="02020603050405020304" pitchFamily="18" charset="0"/>
                <a:ea typeface="Times New Roman" panose="02020603050405020304" pitchFamily="18" charset="0"/>
              </a:rPr>
              <a:t>Ανάλογα με το καθεστώς ενίσχυσης προβλέπονται</a:t>
            </a:r>
          </a:p>
          <a:p>
            <a:pPr marL="0" indent="0" algn="just">
              <a:buNone/>
            </a:pPr>
            <a:r>
              <a:rPr lang="el-GR" sz="1800" dirty="0">
                <a:effectLst/>
                <a:latin typeface="Times New Roman" panose="02020603050405020304" pitchFamily="18" charset="0"/>
                <a:ea typeface="Times New Roman" panose="02020603050405020304" pitchFamily="18" charset="0"/>
              </a:rPr>
              <a:t>  οι δικαιούχοι, τα υπαγόμενα επενδυτικά σχέδια που δύναται να εγκριθούν, οι επιλέξιμες δαπάνες, τα είδη ενισχύσεων, το ύψος ενισχύσεων </a:t>
            </a:r>
          </a:p>
          <a:p>
            <a:pPr marL="0" indent="0" algn="just">
              <a:buNone/>
            </a:pPr>
            <a:r>
              <a:rPr lang="el-GR" sz="1800" dirty="0">
                <a:effectLst/>
                <a:latin typeface="Times New Roman" panose="02020603050405020304" pitchFamily="18" charset="0"/>
                <a:ea typeface="Times New Roman" panose="02020603050405020304" pitchFamily="18" charset="0"/>
              </a:rPr>
              <a:t> και η διαδικασία αξιολόγησης και ελέγχου</a:t>
            </a:r>
          </a:p>
          <a:p>
            <a:endParaRPr lang="el-GR" dirty="0"/>
          </a:p>
        </p:txBody>
      </p:sp>
      <p:sp>
        <p:nvSpPr>
          <p:cNvPr id="4" name="Θέση ημερομηνίας 3">
            <a:extLst>
              <a:ext uri="{FF2B5EF4-FFF2-40B4-BE49-F238E27FC236}">
                <a16:creationId xmlns:a16="http://schemas.microsoft.com/office/drawing/2014/main" id="{34DC6C74-3A4F-416A-B22B-36C4787DA35D}"/>
              </a:ext>
            </a:extLst>
          </p:cNvPr>
          <p:cNvSpPr>
            <a:spLocks noGrp="1"/>
          </p:cNvSpPr>
          <p:nvPr>
            <p:ph type="dt" sz="half" idx="10"/>
          </p:nvPr>
        </p:nvSpPr>
        <p:spPr/>
        <p:txBody>
          <a:bodyPr/>
          <a:lstStyle/>
          <a:p>
            <a:fld id="{F0FE41A7-D638-4EF7-BA9D-85E2BE46B2EC}"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2D70E4BB-1547-4298-8ADC-6CEB2A6B1227}"/>
              </a:ext>
            </a:extLst>
          </p:cNvPr>
          <p:cNvSpPr>
            <a:spLocks noGrp="1"/>
          </p:cNvSpPr>
          <p:nvPr>
            <p:ph type="sldNum" sz="quarter" idx="12"/>
          </p:nvPr>
        </p:nvSpPr>
        <p:spPr/>
        <p:txBody>
          <a:bodyPr/>
          <a:lstStyle/>
          <a:p>
            <a:fld id="{57EC55EE-9EB8-44BE-9DB0-8978FBAFCE21}" type="slidenum">
              <a:rPr lang="el-GR" smtClean="0"/>
              <a:t>53</a:t>
            </a:fld>
            <a:endParaRPr lang="el-GR"/>
          </a:p>
        </p:txBody>
      </p:sp>
    </p:spTree>
    <p:extLst>
      <p:ext uri="{BB962C8B-B14F-4D97-AF65-F5344CB8AC3E}">
        <p14:creationId xmlns:p14="http://schemas.microsoft.com/office/powerpoint/2010/main" val="2009859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9786B-324C-4C33-A8B8-8766FE5F6843}"/>
              </a:ext>
            </a:extLst>
          </p:cNvPr>
          <p:cNvSpPr>
            <a:spLocks noGrp="1"/>
          </p:cNvSpPr>
          <p:nvPr>
            <p:ph type="title"/>
          </p:nvPr>
        </p:nvSpPr>
        <p:spPr>
          <a:xfrm>
            <a:off x="1066800" y="314035"/>
            <a:ext cx="10058400" cy="1450757"/>
          </a:xfrm>
        </p:spPr>
        <p:txBody>
          <a:bodyPr/>
          <a:lstStyle/>
          <a:p>
            <a:endParaRPr lang="el-GR"/>
          </a:p>
        </p:txBody>
      </p:sp>
      <p:graphicFrame>
        <p:nvGraphicFramePr>
          <p:cNvPr id="4" name="Θέση περιεχομένου 3">
            <a:extLst>
              <a:ext uri="{FF2B5EF4-FFF2-40B4-BE49-F238E27FC236}">
                <a16:creationId xmlns:a16="http://schemas.microsoft.com/office/drawing/2014/main" id="{DADB9444-2D31-4298-A691-AA95A32B9F06}"/>
              </a:ext>
            </a:extLst>
          </p:cNvPr>
          <p:cNvGraphicFramePr>
            <a:graphicFrameLocks noGrp="1"/>
          </p:cNvGraphicFramePr>
          <p:nvPr>
            <p:ph idx="1"/>
          </p:nvPr>
        </p:nvGraphicFramePr>
        <p:xfrm>
          <a:off x="466886" y="559859"/>
          <a:ext cx="10789376" cy="5738282"/>
        </p:xfrm>
        <a:graphic>
          <a:graphicData uri="http://schemas.openxmlformats.org/drawingml/2006/table">
            <a:tbl>
              <a:tblPr firstRow="1" firstCol="1" lastRow="1" lastCol="1" bandRow="1" bandCol="1">
                <a:tableStyleId>{5C22544A-7EE6-4342-B048-85BDC9FD1C3A}</a:tableStyleId>
              </a:tblPr>
              <a:tblGrid>
                <a:gridCol w="3746312">
                  <a:extLst>
                    <a:ext uri="{9D8B030D-6E8A-4147-A177-3AD203B41FA5}">
                      <a16:colId xmlns:a16="http://schemas.microsoft.com/office/drawing/2014/main" val="3808677245"/>
                    </a:ext>
                  </a:extLst>
                </a:gridCol>
                <a:gridCol w="7043064">
                  <a:extLst>
                    <a:ext uri="{9D8B030D-6E8A-4147-A177-3AD203B41FA5}">
                      <a16:colId xmlns:a16="http://schemas.microsoft.com/office/drawing/2014/main" val="277768569"/>
                    </a:ext>
                  </a:extLst>
                </a:gridCol>
              </a:tblGrid>
              <a:tr h="382552">
                <a:tc>
                  <a:txBody>
                    <a:bodyPr/>
                    <a:lstStyle/>
                    <a:p>
                      <a:r>
                        <a:rPr lang="el-GR" sz="1600" b="0" dirty="0">
                          <a:solidFill>
                            <a:schemeClr val="tx1"/>
                          </a:solidFill>
                          <a:effectLst/>
                        </a:rPr>
                        <a:t>Ν.3522/2006</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Εναρμόνιση με τον κρατικό χάρτη ενισχύσεων </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9182421"/>
                  </a:ext>
                </a:extLst>
              </a:tr>
              <a:tr h="382552">
                <a:tc>
                  <a:txBody>
                    <a:bodyPr/>
                    <a:lstStyle/>
                    <a:p>
                      <a:r>
                        <a:rPr lang="el-GR" sz="1600" b="0" dirty="0">
                          <a:solidFill>
                            <a:schemeClr val="tx1"/>
                          </a:solidFill>
                          <a:effectLst/>
                        </a:rPr>
                        <a:t>Ν.3470/2006</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Περιεχόμενο επιλέξιμων δαπανών </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0335814"/>
                  </a:ext>
                </a:extLst>
              </a:tr>
              <a:tr h="382552">
                <a:tc>
                  <a:txBody>
                    <a:bodyPr/>
                    <a:lstStyle/>
                    <a:p>
                      <a:r>
                        <a:rPr lang="el-GR" sz="1600" b="0" dirty="0">
                          <a:solidFill>
                            <a:schemeClr val="tx1"/>
                          </a:solidFill>
                          <a:effectLst/>
                        </a:rPr>
                        <a:t>Ν.3468/2006</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ΑΠΕ </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54179725"/>
                  </a:ext>
                </a:extLst>
              </a:tr>
              <a:tr h="382552">
                <a:tc>
                  <a:txBody>
                    <a:bodyPr/>
                    <a:lstStyle/>
                    <a:p>
                      <a:r>
                        <a:rPr lang="el-GR" sz="1600" b="0" dirty="0">
                          <a:solidFill>
                            <a:schemeClr val="tx1"/>
                          </a:solidFill>
                          <a:effectLst/>
                        </a:rPr>
                        <a:t>Ν.3631/2008</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Τροποποιήσεις </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9255000"/>
                  </a:ext>
                </a:extLst>
              </a:tr>
              <a:tr h="765106">
                <a:tc>
                  <a:txBody>
                    <a:bodyPr/>
                    <a:lstStyle/>
                    <a:p>
                      <a:r>
                        <a:rPr lang="el-GR" sz="1600" b="0" dirty="0">
                          <a:solidFill>
                            <a:schemeClr val="tx1"/>
                          </a:solidFill>
                          <a:effectLst/>
                        </a:rPr>
                        <a:t>Ν.3752/2009</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Ένταξη νέων δραστηριοτήτων, αύξηση φορολογικών κινήτρων, διαφοροποίηση κινήτρων μεγάλων επενδυτικών σχεδιών κλπ.</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7801506"/>
                  </a:ext>
                </a:extLst>
              </a:tr>
              <a:tr h="382552">
                <a:tc>
                  <a:txBody>
                    <a:bodyPr/>
                    <a:lstStyle/>
                    <a:p>
                      <a:r>
                        <a:rPr lang="el-GR" sz="1600" b="0" dirty="0">
                          <a:solidFill>
                            <a:schemeClr val="tx1"/>
                          </a:solidFill>
                          <a:effectLst/>
                        </a:rPr>
                        <a:t>Ν.3816/2010 αρ.10</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dirty="0">
                          <a:solidFill>
                            <a:schemeClr val="tx1"/>
                          </a:solidFill>
                          <a:effectLst/>
                        </a:rPr>
                        <a:t>Αναστολή επενδυτικών </a:t>
                      </a:r>
                      <a:r>
                        <a:rPr lang="el-GR" sz="1600" b="0" dirty="0" err="1">
                          <a:solidFill>
                            <a:schemeClr val="tx1"/>
                          </a:solidFill>
                          <a:effectLst/>
                        </a:rPr>
                        <a:t>σχεδιών</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9616001"/>
                  </a:ext>
                </a:extLst>
              </a:tr>
              <a:tr h="382552">
                <a:tc>
                  <a:txBody>
                    <a:bodyPr/>
                    <a:lstStyle/>
                    <a:p>
                      <a:r>
                        <a:rPr lang="el-GR" sz="1600" b="0" dirty="0">
                          <a:solidFill>
                            <a:schemeClr val="tx1"/>
                          </a:solidFill>
                          <a:effectLst/>
                        </a:rPr>
                        <a:t>Ν.3840/2010, αρ.13 </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Τροποποίηση διαδικασιών αξιολόγησης</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9658962"/>
                  </a:ext>
                </a:extLst>
              </a:tr>
              <a:tr h="382552">
                <a:tc>
                  <a:txBody>
                    <a:bodyPr/>
                    <a:lstStyle/>
                    <a:p>
                      <a:r>
                        <a:rPr lang="el-GR" sz="1600" b="0" dirty="0">
                          <a:solidFill>
                            <a:schemeClr val="tx1"/>
                          </a:solidFill>
                          <a:effectLst/>
                        </a:rPr>
                        <a:t>922/Β/20-5-2008, </a:t>
                      </a:r>
                      <a:r>
                        <a:rPr lang="el-GR" sz="1600" b="0" dirty="0" err="1">
                          <a:solidFill>
                            <a:schemeClr val="tx1"/>
                          </a:solidFill>
                          <a:effectLst/>
                        </a:rPr>
                        <a:t>αρ</a:t>
                      </a:r>
                      <a:r>
                        <a:rPr lang="el-GR" sz="1600" b="0" dirty="0">
                          <a:solidFill>
                            <a:schemeClr val="tx1"/>
                          </a:solidFill>
                          <a:effectLst/>
                        </a:rPr>
                        <a:t>. 20875</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Τροποποίηση απόφασης ενισχυόμενων δαπανών</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15478813"/>
                  </a:ext>
                </a:extLst>
              </a:tr>
              <a:tr h="382552">
                <a:tc>
                  <a:txBody>
                    <a:bodyPr/>
                    <a:lstStyle/>
                    <a:p>
                      <a:r>
                        <a:rPr lang="el-GR" sz="1600" b="0" dirty="0">
                          <a:solidFill>
                            <a:schemeClr val="tx1"/>
                          </a:solidFill>
                          <a:effectLst/>
                        </a:rPr>
                        <a:t>922/Β/20-5-2008, </a:t>
                      </a:r>
                      <a:r>
                        <a:rPr lang="el-GR" sz="1600" b="0" dirty="0" err="1">
                          <a:solidFill>
                            <a:schemeClr val="tx1"/>
                          </a:solidFill>
                          <a:effectLst/>
                        </a:rPr>
                        <a:t>αρ</a:t>
                      </a:r>
                      <a:r>
                        <a:rPr lang="el-GR" sz="1600" b="0" dirty="0">
                          <a:solidFill>
                            <a:schemeClr val="tx1"/>
                          </a:solidFill>
                          <a:effectLst/>
                        </a:rPr>
                        <a:t>. 20877</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Τροποίηση συνοδευτικών δικαιολογητικών </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2562117"/>
                  </a:ext>
                </a:extLst>
              </a:tr>
              <a:tr h="382552">
                <a:tc>
                  <a:txBody>
                    <a:bodyPr/>
                    <a:lstStyle/>
                    <a:p>
                      <a:r>
                        <a:rPr lang="el-GR" sz="1600" b="0" dirty="0">
                          <a:solidFill>
                            <a:schemeClr val="tx1"/>
                          </a:solidFill>
                          <a:effectLst/>
                        </a:rPr>
                        <a:t>1683/Β/21-8-2008</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1</a:t>
                      </a:r>
                      <a:r>
                        <a:rPr lang="el-GR" sz="1600" b="0" baseline="30000">
                          <a:solidFill>
                            <a:schemeClr val="tx1"/>
                          </a:solidFill>
                          <a:effectLst/>
                        </a:rPr>
                        <a:t>η</a:t>
                      </a:r>
                      <a:r>
                        <a:rPr lang="el-GR" sz="1600" b="0">
                          <a:solidFill>
                            <a:schemeClr val="tx1"/>
                          </a:solidFill>
                          <a:effectLst/>
                        </a:rPr>
                        <a:t> Τροποποίηση απόφασης παραγωγής, μεταποίησης και εμπορίας γεωργικών</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1218986"/>
                  </a:ext>
                </a:extLst>
              </a:tr>
              <a:tr h="382552">
                <a:tc>
                  <a:txBody>
                    <a:bodyPr/>
                    <a:lstStyle/>
                    <a:p>
                      <a:r>
                        <a:rPr lang="el-GR" sz="1600" b="0" dirty="0">
                          <a:solidFill>
                            <a:schemeClr val="tx1"/>
                          </a:solidFill>
                          <a:effectLst/>
                        </a:rPr>
                        <a:t>1664/Β/13-8-2009</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1</a:t>
                      </a:r>
                      <a:r>
                        <a:rPr lang="el-GR" sz="1600" b="0" baseline="30000">
                          <a:solidFill>
                            <a:schemeClr val="tx1"/>
                          </a:solidFill>
                          <a:effectLst/>
                        </a:rPr>
                        <a:t>η</a:t>
                      </a:r>
                      <a:r>
                        <a:rPr lang="el-GR" sz="1600" b="0">
                          <a:solidFill>
                            <a:schemeClr val="tx1"/>
                          </a:solidFill>
                          <a:effectLst/>
                        </a:rPr>
                        <a:t> Τροποποίηση απόφασης παραγωγής, μεταποίησης και εμπορίας γεωργικών</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3416201"/>
                  </a:ext>
                </a:extLst>
              </a:tr>
              <a:tr h="382552">
                <a:tc>
                  <a:txBody>
                    <a:bodyPr/>
                    <a:lstStyle/>
                    <a:p>
                      <a:r>
                        <a:rPr lang="el-GR" sz="1600" b="0" dirty="0">
                          <a:solidFill>
                            <a:schemeClr val="tx1"/>
                          </a:solidFill>
                          <a:effectLst/>
                        </a:rPr>
                        <a:t>1114/Β/13-6-2008</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1</a:t>
                      </a:r>
                      <a:r>
                        <a:rPr lang="el-GR" sz="1600" b="0" baseline="30000">
                          <a:solidFill>
                            <a:schemeClr val="tx1"/>
                          </a:solidFill>
                          <a:effectLst/>
                        </a:rPr>
                        <a:t>η</a:t>
                      </a:r>
                      <a:r>
                        <a:rPr lang="el-GR" sz="1600" b="0">
                          <a:solidFill>
                            <a:schemeClr val="tx1"/>
                          </a:solidFill>
                          <a:effectLst/>
                        </a:rPr>
                        <a:t> Τροποποίηση απόφασης εφοδιαστικής αλυσίδας</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4478482"/>
                  </a:ext>
                </a:extLst>
              </a:tr>
              <a:tr h="382552">
                <a:tc>
                  <a:txBody>
                    <a:bodyPr/>
                    <a:lstStyle/>
                    <a:p>
                      <a:r>
                        <a:rPr lang="el-GR" sz="1600" b="0" dirty="0">
                          <a:solidFill>
                            <a:schemeClr val="tx1"/>
                          </a:solidFill>
                          <a:effectLst/>
                        </a:rPr>
                        <a:t>1683/Β/21-8-2008</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a:solidFill>
                            <a:schemeClr val="tx1"/>
                          </a:solidFill>
                          <a:effectLst/>
                        </a:rPr>
                        <a:t>2</a:t>
                      </a:r>
                      <a:r>
                        <a:rPr lang="el-GR" sz="1600" b="0" baseline="30000">
                          <a:solidFill>
                            <a:schemeClr val="tx1"/>
                          </a:solidFill>
                          <a:effectLst/>
                        </a:rPr>
                        <a:t>η</a:t>
                      </a:r>
                      <a:r>
                        <a:rPr lang="el-GR" sz="1600" b="0">
                          <a:solidFill>
                            <a:schemeClr val="tx1"/>
                          </a:solidFill>
                          <a:effectLst/>
                        </a:rPr>
                        <a:t> Τροποποίηση απόφασης εφοδιαστικής αλυσίδας</a:t>
                      </a:r>
                      <a:endParaRPr lang="el-GR" sz="16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8349629"/>
                  </a:ext>
                </a:extLst>
              </a:tr>
              <a:tr h="382552">
                <a:tc>
                  <a:txBody>
                    <a:bodyPr/>
                    <a:lstStyle/>
                    <a:p>
                      <a:r>
                        <a:rPr lang="el-GR" sz="1600" b="0" dirty="0">
                          <a:solidFill>
                            <a:schemeClr val="tx1"/>
                          </a:solidFill>
                          <a:effectLst/>
                        </a:rPr>
                        <a:t>1292/Β/25-7-2007</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l-GR" sz="1600" b="0" dirty="0">
                          <a:solidFill>
                            <a:schemeClr val="tx1"/>
                          </a:solidFill>
                          <a:effectLst/>
                        </a:rPr>
                        <a:t>Τροποποίηση κριτηρίων αξιολόγησης</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1560570"/>
                  </a:ext>
                </a:extLst>
              </a:tr>
            </a:tbl>
          </a:graphicData>
        </a:graphic>
      </p:graphicFrame>
      <p:sp>
        <p:nvSpPr>
          <p:cNvPr id="5" name="Rectangle 1">
            <a:extLst>
              <a:ext uri="{FF2B5EF4-FFF2-40B4-BE49-F238E27FC236}">
                <a16:creationId xmlns:a16="http://schemas.microsoft.com/office/drawing/2014/main" id="{A2A89E81-6E5A-4822-B29D-44C11207B50C}"/>
              </a:ext>
            </a:extLst>
          </p:cNvPr>
          <p:cNvSpPr>
            <a:spLocks noChangeArrowheads="1"/>
          </p:cNvSpPr>
          <p:nvPr/>
        </p:nvSpPr>
        <p:spPr bwMode="auto">
          <a:xfrm>
            <a:off x="442502" y="-38434"/>
            <a:ext cx="115910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Πίνακας 5: </a:t>
            </a:r>
            <a:r>
              <a:rPr kumimoji="0" lang="el-GR" altLang="el-G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Ενδεικτικός πίνακας τροποποιήσεων αναπτυξιακού νόμου Ν. 3299/2004 και Τροποποιήσεων Υπουργικών Αποφάσεων που αφορούν στον νόμο</a:t>
            </a: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Θέση ημερομηνίας 5">
            <a:extLst>
              <a:ext uri="{FF2B5EF4-FFF2-40B4-BE49-F238E27FC236}">
                <a16:creationId xmlns:a16="http://schemas.microsoft.com/office/drawing/2014/main" id="{DD75FC48-62BD-4CB9-8859-86D3F2884610}"/>
              </a:ext>
            </a:extLst>
          </p:cNvPr>
          <p:cNvSpPr>
            <a:spLocks noGrp="1"/>
          </p:cNvSpPr>
          <p:nvPr>
            <p:ph type="dt" sz="half" idx="10"/>
          </p:nvPr>
        </p:nvSpPr>
        <p:spPr/>
        <p:txBody>
          <a:bodyPr/>
          <a:lstStyle/>
          <a:p>
            <a:fld id="{1F50ECFB-3BB5-40D2-86A4-BD11F56437D2}" type="datetime1">
              <a:rPr lang="el-GR" smtClean="0"/>
              <a:t>17/5/2022</a:t>
            </a:fld>
            <a:endParaRPr lang="el-GR"/>
          </a:p>
        </p:txBody>
      </p:sp>
      <p:sp>
        <p:nvSpPr>
          <p:cNvPr id="7" name="Θέση αριθμού διαφάνειας 6">
            <a:extLst>
              <a:ext uri="{FF2B5EF4-FFF2-40B4-BE49-F238E27FC236}">
                <a16:creationId xmlns:a16="http://schemas.microsoft.com/office/drawing/2014/main" id="{BB6A7CB8-46EC-449D-83F5-71B99F417525}"/>
              </a:ext>
            </a:extLst>
          </p:cNvPr>
          <p:cNvSpPr>
            <a:spLocks noGrp="1"/>
          </p:cNvSpPr>
          <p:nvPr>
            <p:ph type="sldNum" sz="quarter" idx="12"/>
          </p:nvPr>
        </p:nvSpPr>
        <p:spPr/>
        <p:txBody>
          <a:bodyPr/>
          <a:lstStyle/>
          <a:p>
            <a:fld id="{57EC55EE-9EB8-44BE-9DB0-8978FBAFCE21}" type="slidenum">
              <a:rPr lang="el-GR" smtClean="0"/>
              <a:t>54</a:t>
            </a:fld>
            <a:endParaRPr lang="el-GR"/>
          </a:p>
        </p:txBody>
      </p:sp>
    </p:spTree>
    <p:extLst>
      <p:ext uri="{BB962C8B-B14F-4D97-AF65-F5344CB8AC3E}">
        <p14:creationId xmlns:p14="http://schemas.microsoft.com/office/powerpoint/2010/main" val="2775376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28BCC9-39F4-4725-AC13-4280864D7D06}"/>
              </a:ext>
            </a:extLst>
          </p:cNvPr>
          <p:cNvSpPr>
            <a:spLocks noGrp="1"/>
          </p:cNvSpPr>
          <p:nvPr>
            <p:ph type="title"/>
          </p:nvPr>
        </p:nvSpPr>
        <p:spPr>
          <a:xfrm>
            <a:off x="230820" y="357624"/>
            <a:ext cx="11336784" cy="702303"/>
          </a:xfrm>
        </p:spPr>
        <p:txBody>
          <a:bodyPr>
            <a:normAutofit/>
          </a:bodyPr>
          <a:lstStyle/>
          <a:p>
            <a:r>
              <a:rPr lang="el-GR" sz="3200" b="1" dirty="0"/>
              <a:t>Συχνές τροποποιήσεις του ίδιου του Νόμου (χωρίς να αλλάξει ο Νόμος)</a:t>
            </a:r>
          </a:p>
        </p:txBody>
      </p:sp>
      <p:sp>
        <p:nvSpPr>
          <p:cNvPr id="3" name="Θέση περιεχομένου 2">
            <a:extLst>
              <a:ext uri="{FF2B5EF4-FFF2-40B4-BE49-F238E27FC236}">
                <a16:creationId xmlns:a16="http://schemas.microsoft.com/office/drawing/2014/main" id="{DF9E916A-7A9E-4612-8FE0-9D17FC4DC636}"/>
              </a:ext>
            </a:extLst>
          </p:cNvPr>
          <p:cNvSpPr>
            <a:spLocks noGrp="1"/>
          </p:cNvSpPr>
          <p:nvPr>
            <p:ph idx="1"/>
          </p:nvPr>
        </p:nvSpPr>
        <p:spPr>
          <a:xfrm>
            <a:off x="0" y="1464816"/>
            <a:ext cx="12191999" cy="5035560"/>
          </a:xfrm>
        </p:spPr>
        <p:txBody>
          <a:bodyPr>
            <a:normAutofit fontScale="92500" lnSpcReduction="10000"/>
          </a:bodyPr>
          <a:lstStyle/>
          <a:p>
            <a:endParaRPr lang="el-GR" sz="1800" dirty="0">
              <a:latin typeface="Times New Roman" panose="02020603050405020304" pitchFamily="18" charset="0"/>
              <a:ea typeface="Times New Roman" panose="02020603050405020304" pitchFamily="18" charset="0"/>
            </a:endParaRPr>
          </a:p>
          <a:p>
            <a:r>
              <a:rPr lang="el-GR" sz="1800" dirty="0">
                <a:latin typeface="Times New Roman" panose="02020603050405020304" pitchFamily="18" charset="0"/>
                <a:ea typeface="Times New Roman" panose="02020603050405020304" pitchFamily="18" charset="0"/>
              </a:rPr>
              <a:t>Στο μέτρο που οι υποχρεώσεις επενδυτών που απορρέουν από τον νόμο δεν εφαρμόζονται ε</a:t>
            </a:r>
            <a:r>
              <a:rPr lang="el-GR" sz="1800" dirty="0">
                <a:effectLst/>
                <a:latin typeface="Times New Roman" panose="02020603050405020304" pitchFamily="18" charset="0"/>
                <a:ea typeface="Times New Roman" panose="02020603050405020304" pitchFamily="18" charset="0"/>
              </a:rPr>
              <a:t>νδεχομένως και να παγιώνεται η αντίληψη στον επιχειρηματικού κόσμου </a:t>
            </a:r>
            <a:r>
              <a:rPr lang="el-GR" dirty="0">
                <a:effectLst/>
                <a:latin typeface="Times New Roman" panose="02020603050405020304" pitchFamily="18" charset="0"/>
                <a:ea typeface="Times New Roman" panose="02020603050405020304" pitchFamily="18" charset="0"/>
              </a:rPr>
              <a:t>για τη δυνατότητα παραβίασης του νόμου και παράκαμψης της νομιμότητας, </a:t>
            </a:r>
            <a:r>
              <a:rPr lang="el-GR" sz="1800" dirty="0">
                <a:effectLst/>
                <a:latin typeface="Times New Roman" panose="02020603050405020304" pitchFamily="18" charset="0"/>
                <a:ea typeface="Times New Roman" panose="02020603050405020304" pitchFamily="18" charset="0"/>
              </a:rPr>
              <a:t>αντί να καλλιεργείται ακριβώς το αντίθετο, </a:t>
            </a:r>
          </a:p>
          <a:p>
            <a:r>
              <a:rPr lang="el-GR" sz="1800" dirty="0">
                <a:effectLst/>
                <a:latin typeface="Times New Roman" panose="02020603050405020304" pitchFamily="18" charset="0"/>
                <a:ea typeface="Times New Roman" panose="02020603050405020304" pitchFamily="18" charset="0"/>
              </a:rPr>
              <a:t>η συνέπεια και ο σεβασμός προς τις προϋποθέσεις και τους όρους που θέτει ο νόμος και τη διαχρονική σημασία του που είναι και ένας βασικός λόγος για την ύπαρξη του νόμου</a:t>
            </a:r>
          </a:p>
          <a:p>
            <a:r>
              <a:rPr lang="el-GR" sz="1800" dirty="0">
                <a:effectLst/>
                <a:latin typeface="Times New Roman" panose="02020603050405020304" pitchFamily="18" charset="0"/>
                <a:ea typeface="Times New Roman" panose="02020603050405020304" pitchFamily="18" charset="0"/>
              </a:rPr>
              <a:t>Αυτό συνδέεται ως θέμα και με τους αξιόπιστους ελέγχους εφαρμογής του νόμου</a:t>
            </a:r>
            <a:endParaRPr lang="el-GR" sz="1800" dirty="0">
              <a:latin typeface="Times New Roman" panose="02020603050405020304" pitchFamily="18" charset="0"/>
              <a:ea typeface="Times New Roman" panose="02020603050405020304" pitchFamily="18" charset="0"/>
            </a:endParaRPr>
          </a:p>
          <a:p>
            <a:pPr marL="0" indent="0">
              <a:buNone/>
            </a:pPr>
            <a:r>
              <a:rPr lang="el-GR" sz="1800" dirty="0">
                <a:effectLst/>
                <a:latin typeface="Times New Roman" panose="02020603050405020304" pitchFamily="18" charset="0"/>
                <a:ea typeface="Times New Roman" panose="02020603050405020304" pitchFamily="18" charset="0"/>
              </a:rPr>
              <a:t>  Γιατί συμβαίνουν συχνές τροποποιήσεις; </a:t>
            </a:r>
          </a:p>
          <a:p>
            <a:pPr marL="0" indent="0">
              <a:buNone/>
            </a:pPr>
            <a:r>
              <a:rPr lang="el-GR" sz="1800" dirty="0">
                <a:effectLst/>
                <a:latin typeface="Times New Roman" panose="02020603050405020304" pitchFamily="18" charset="0"/>
                <a:ea typeface="Times New Roman" panose="02020603050405020304" pitchFamily="18" charset="0"/>
              </a:rPr>
              <a:t>  </a:t>
            </a:r>
            <a:r>
              <a:rPr lang="el-GR" sz="1800" dirty="0">
                <a:latin typeface="Times New Roman" panose="02020603050405020304" pitchFamily="18" charset="0"/>
                <a:ea typeface="Times New Roman" panose="02020603050405020304" pitchFamily="18" charset="0"/>
              </a:rPr>
              <a:t>Ά</a:t>
            </a:r>
            <a:r>
              <a:rPr lang="el-GR" sz="1800" dirty="0">
                <a:effectLst/>
                <a:latin typeface="Times New Roman" panose="02020603050405020304" pitchFamily="18" charset="0"/>
                <a:ea typeface="Times New Roman" panose="02020603050405020304" pitchFamily="18" charset="0"/>
              </a:rPr>
              <a:t>σκηση πίεσης του επιχειρηματικού κόσμου στην πολιτική</a:t>
            </a:r>
          </a:p>
          <a:p>
            <a:r>
              <a:rPr lang="el-GR" sz="1800" dirty="0">
                <a:latin typeface="Times New Roman" panose="02020603050405020304" pitchFamily="18" charset="0"/>
                <a:ea typeface="Times New Roman" panose="02020603050405020304" pitchFamily="18" charset="0"/>
              </a:rPr>
              <a:t>αν και προέρχονται από την συμπεριφορά μερίδας του ίδιου του επιχειρηματικού κόσμου επιφέρουν έλλειψη εμπιστοσύνης στον </a:t>
            </a:r>
            <a:r>
              <a:rPr lang="el-GR" sz="1800" dirty="0">
                <a:effectLst/>
                <a:latin typeface="Times New Roman" panose="02020603050405020304" pitchFamily="18" charset="0"/>
                <a:ea typeface="Times New Roman" panose="02020603050405020304" pitchFamily="18" charset="0"/>
              </a:rPr>
              <a:t>επιχειρηματικό κόσμο και στρέφονται τελικά σε βάρος των επιχειρήσεων</a:t>
            </a:r>
          </a:p>
          <a:p>
            <a:pPr marL="0" indent="0">
              <a:buNone/>
            </a:pPr>
            <a:r>
              <a:rPr lang="el-GR" sz="1800" dirty="0">
                <a:latin typeface="Times New Roman" panose="02020603050405020304" pitchFamily="18" charset="0"/>
              </a:rPr>
              <a:t>  Έλλειψη συμμετοχής (των επιχειρήσεων και επιχειρηματιών) σε συλλογικούς φορείς οργάνωσης (παραγωγικούς, ενώσεις παραγωγών ή    κλαδικές, συνεταιρισμούς, Επιμελητήρια, όπως ΣΕΒ, ΓΣΕΒΕΕ κ.α.)</a:t>
            </a:r>
          </a:p>
          <a:p>
            <a:pPr marL="0" indent="0">
              <a:buNone/>
            </a:pPr>
            <a:r>
              <a:rPr lang="el-GR" sz="1800" dirty="0">
                <a:effectLst/>
                <a:latin typeface="Times New Roman" panose="02020603050405020304" pitchFamily="18" charset="0"/>
                <a:ea typeface="Times New Roman" panose="02020603050405020304" pitchFamily="18" charset="0"/>
              </a:rPr>
              <a:t>Σημασία της εκπροσώπησης και των συλλογικών ενώσεων: Α. </a:t>
            </a:r>
            <a:r>
              <a:rPr lang="en-US" sz="1800" dirty="0" err="1">
                <a:effectLst/>
                <a:latin typeface="Times New Roman" panose="02020603050405020304" pitchFamily="18" charset="0"/>
                <a:ea typeface="Times New Roman" panose="02020603050405020304" pitchFamily="18" charset="0"/>
              </a:rPr>
              <a:t>Hirchman</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Exit</a:t>
            </a:r>
            <a:r>
              <a:rPr lang="el-GR"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Voice and Loyalty</a:t>
            </a:r>
            <a:r>
              <a:rPr lang="el-GR" sz="1800" dirty="0">
                <a:effectLst/>
                <a:latin typeface="Times New Roman" panose="02020603050405020304" pitchFamily="18" charset="0"/>
                <a:ea typeface="Times New Roman" panose="02020603050405020304" pitchFamily="18" charset="0"/>
              </a:rPr>
              <a:t>”</a:t>
            </a:r>
          </a:p>
          <a:p>
            <a:pPr marL="0" indent="0">
              <a:buNone/>
            </a:pPr>
            <a:r>
              <a:rPr lang="el-GR" sz="1800" dirty="0">
                <a:latin typeface="Times New Roman" panose="02020603050405020304" pitchFamily="18" charset="0"/>
              </a:rPr>
              <a:t>Το πρόβλημα αυτό έχει εν μέρει αντιμετωπιστεί με τη διαβούλευση</a:t>
            </a:r>
            <a:endParaRPr lang="el-GR" dirty="0"/>
          </a:p>
        </p:txBody>
      </p:sp>
      <p:sp>
        <p:nvSpPr>
          <p:cNvPr id="4" name="Θέση ημερομηνίας 3">
            <a:extLst>
              <a:ext uri="{FF2B5EF4-FFF2-40B4-BE49-F238E27FC236}">
                <a16:creationId xmlns:a16="http://schemas.microsoft.com/office/drawing/2014/main" id="{293D052A-A06A-43A1-A60E-DA498B3B938E}"/>
              </a:ext>
            </a:extLst>
          </p:cNvPr>
          <p:cNvSpPr>
            <a:spLocks noGrp="1"/>
          </p:cNvSpPr>
          <p:nvPr>
            <p:ph type="dt" sz="half" idx="10"/>
          </p:nvPr>
        </p:nvSpPr>
        <p:spPr/>
        <p:txBody>
          <a:bodyPr/>
          <a:lstStyle/>
          <a:p>
            <a:fld id="{4CA44323-8DF5-46A6-80C8-2B3F8BDD984F}"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B6D2F845-0D3E-45A9-A413-C217800AA371}"/>
              </a:ext>
            </a:extLst>
          </p:cNvPr>
          <p:cNvSpPr>
            <a:spLocks noGrp="1"/>
          </p:cNvSpPr>
          <p:nvPr>
            <p:ph type="sldNum" sz="quarter" idx="12"/>
          </p:nvPr>
        </p:nvSpPr>
        <p:spPr/>
        <p:txBody>
          <a:bodyPr/>
          <a:lstStyle/>
          <a:p>
            <a:fld id="{57EC55EE-9EB8-44BE-9DB0-8978FBAFCE21}" type="slidenum">
              <a:rPr lang="el-GR" smtClean="0"/>
              <a:t>55</a:t>
            </a:fld>
            <a:endParaRPr lang="el-GR"/>
          </a:p>
        </p:txBody>
      </p:sp>
    </p:spTree>
    <p:extLst>
      <p:ext uri="{BB962C8B-B14F-4D97-AF65-F5344CB8AC3E}">
        <p14:creationId xmlns:p14="http://schemas.microsoft.com/office/powerpoint/2010/main" val="3154828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2FB9F6-B1D2-45B5-877F-6272A6FE98B4}"/>
              </a:ext>
            </a:extLst>
          </p:cNvPr>
          <p:cNvSpPr>
            <a:spLocks noGrp="1"/>
          </p:cNvSpPr>
          <p:nvPr>
            <p:ph type="title"/>
          </p:nvPr>
        </p:nvSpPr>
        <p:spPr>
          <a:xfrm>
            <a:off x="639192" y="286603"/>
            <a:ext cx="10516488" cy="1045047"/>
          </a:xfrm>
        </p:spPr>
        <p:txBody>
          <a:bodyPr/>
          <a:lstStyle/>
          <a:p>
            <a:r>
              <a:rPr lang="el-GR" b="1" dirty="0"/>
              <a:t>Το πρόβλημα της ενημέρωσης</a:t>
            </a:r>
          </a:p>
        </p:txBody>
      </p:sp>
      <p:sp>
        <p:nvSpPr>
          <p:cNvPr id="3" name="Θέση περιεχομένου 2">
            <a:extLst>
              <a:ext uri="{FF2B5EF4-FFF2-40B4-BE49-F238E27FC236}">
                <a16:creationId xmlns:a16="http://schemas.microsoft.com/office/drawing/2014/main" id="{760D42A3-CF29-40A3-AC02-7717C174AE7C}"/>
              </a:ext>
            </a:extLst>
          </p:cNvPr>
          <p:cNvSpPr>
            <a:spLocks noGrp="1"/>
          </p:cNvSpPr>
          <p:nvPr>
            <p:ph idx="1"/>
          </p:nvPr>
        </p:nvSpPr>
        <p:spPr>
          <a:xfrm>
            <a:off x="390617" y="1802168"/>
            <a:ext cx="11461072" cy="4066926"/>
          </a:xfrm>
        </p:spPr>
        <p:txBody>
          <a:bodyPr/>
          <a:lstStyle/>
          <a:p>
            <a:r>
              <a:rPr lang="el-GR" dirty="0"/>
              <a:t>Ελλείψεις στην ενημέρωση δημιουργούν μια αγορά για τους συμβούλους και τις επιχειρήσεις που ασχολούνται με τον Α.Ν. και την εφαρμογή του</a:t>
            </a:r>
          </a:p>
          <a:p>
            <a:r>
              <a:rPr lang="el-GR" dirty="0"/>
              <a:t>Ωστόσο η πληροφόρηση και ενημέρωση σχετικά με τον Α.Ν. είναι αναγκαία, ειδικά επειδή οι περισσότερες επιχειρήσεις είναι πολύ μικρές και δεν διαθέτουν πρόσβαση στην ενημέρωση σχετικά με τον Α.Ν.</a:t>
            </a:r>
          </a:p>
          <a:p>
            <a:r>
              <a:rPr lang="el-GR" dirty="0"/>
              <a:t>Πολλές από τις επιχειρήσεις για τον Α.Ν. στηρίζονται σε αυτό το κενό, πολλές προσπάθειες αποτυγχάνουν, πολλοί επιχειρηματίες απογοητεύονται</a:t>
            </a:r>
          </a:p>
          <a:p>
            <a:r>
              <a:rPr lang="el-GR" dirty="0"/>
              <a:t>Η ενημέρωση: Έργο ενεργητικό για το κράτος, πρέπει να είναι άψογη</a:t>
            </a:r>
          </a:p>
          <a:p>
            <a:r>
              <a:rPr lang="el-GR" dirty="0"/>
              <a:t>Στο Η.Β. η ενημέρωση για τις πολιτικές στήριξης γίνεται έναντι χρηματικού αντιτίμου</a:t>
            </a:r>
          </a:p>
          <a:p>
            <a:endParaRPr lang="el-GR" dirty="0"/>
          </a:p>
        </p:txBody>
      </p:sp>
      <p:sp>
        <p:nvSpPr>
          <p:cNvPr id="4" name="Θέση ημερομηνίας 3">
            <a:extLst>
              <a:ext uri="{FF2B5EF4-FFF2-40B4-BE49-F238E27FC236}">
                <a16:creationId xmlns:a16="http://schemas.microsoft.com/office/drawing/2014/main" id="{0CEC473C-CABB-4482-B148-31C865EBE620}"/>
              </a:ext>
            </a:extLst>
          </p:cNvPr>
          <p:cNvSpPr>
            <a:spLocks noGrp="1"/>
          </p:cNvSpPr>
          <p:nvPr>
            <p:ph type="dt" sz="half" idx="10"/>
          </p:nvPr>
        </p:nvSpPr>
        <p:spPr/>
        <p:txBody>
          <a:bodyPr/>
          <a:lstStyle/>
          <a:p>
            <a:fld id="{3E5AAD22-6E41-4ED5-9D95-ED63E3C32398}"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D0813E76-31C9-4368-A22D-624B81F3BDC1}"/>
              </a:ext>
            </a:extLst>
          </p:cNvPr>
          <p:cNvSpPr>
            <a:spLocks noGrp="1"/>
          </p:cNvSpPr>
          <p:nvPr>
            <p:ph type="sldNum" sz="quarter" idx="12"/>
          </p:nvPr>
        </p:nvSpPr>
        <p:spPr/>
        <p:txBody>
          <a:bodyPr/>
          <a:lstStyle/>
          <a:p>
            <a:fld id="{57EC55EE-9EB8-44BE-9DB0-8978FBAFCE21}" type="slidenum">
              <a:rPr lang="el-GR" smtClean="0"/>
              <a:t>56</a:t>
            </a:fld>
            <a:endParaRPr lang="el-GR"/>
          </a:p>
        </p:txBody>
      </p:sp>
    </p:spTree>
    <p:extLst>
      <p:ext uri="{BB962C8B-B14F-4D97-AF65-F5344CB8AC3E}">
        <p14:creationId xmlns:p14="http://schemas.microsoft.com/office/powerpoint/2010/main" val="2658515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1DC14-2303-42DB-ADEA-FE8E2D768987}"/>
              </a:ext>
            </a:extLst>
          </p:cNvPr>
          <p:cNvSpPr>
            <a:spLocks noGrp="1"/>
          </p:cNvSpPr>
          <p:nvPr>
            <p:ph type="title"/>
          </p:nvPr>
        </p:nvSpPr>
        <p:spPr>
          <a:xfrm>
            <a:off x="1097280" y="286604"/>
            <a:ext cx="10058400" cy="876372"/>
          </a:xfrm>
        </p:spPr>
        <p:txBody>
          <a:bodyPr>
            <a:normAutofit fontScale="90000"/>
          </a:bodyPr>
          <a:lstStyle/>
          <a:p>
            <a:r>
              <a:rPr lang="el-GR" b="1" dirty="0"/>
              <a:t>Ζητήματα αξιολόγησης του προγραμματισμού</a:t>
            </a:r>
          </a:p>
        </p:txBody>
      </p:sp>
      <p:sp>
        <p:nvSpPr>
          <p:cNvPr id="3" name="Θέση περιεχομένου 2">
            <a:extLst>
              <a:ext uri="{FF2B5EF4-FFF2-40B4-BE49-F238E27FC236}">
                <a16:creationId xmlns:a16="http://schemas.microsoft.com/office/drawing/2014/main" id="{0180D109-4977-4B5D-9685-0845CBFF6C17}"/>
              </a:ext>
            </a:extLst>
          </p:cNvPr>
          <p:cNvSpPr>
            <a:spLocks noGrp="1"/>
          </p:cNvSpPr>
          <p:nvPr>
            <p:ph idx="1"/>
          </p:nvPr>
        </p:nvSpPr>
        <p:spPr>
          <a:xfrm>
            <a:off x="142043" y="1737360"/>
            <a:ext cx="11904955" cy="4920892"/>
          </a:xfrm>
        </p:spPr>
        <p:txBody>
          <a:bodyPr>
            <a:normAutofit/>
          </a:bodyPr>
          <a:lstStyle/>
          <a:p>
            <a:pPr marL="0" indent="0">
              <a:buNone/>
            </a:pPr>
            <a:r>
              <a:rPr lang="el-GR" sz="1800" dirty="0">
                <a:latin typeface="Times New Roman" panose="02020603050405020304" pitchFamily="18" charset="0"/>
                <a:ea typeface="Times New Roman" panose="02020603050405020304" pitchFamily="18" charset="0"/>
              </a:rPr>
              <a:t>Π</a:t>
            </a:r>
            <a:r>
              <a:rPr lang="el-GR" sz="1800" dirty="0">
                <a:effectLst/>
                <a:latin typeface="Times New Roman" panose="02020603050405020304" pitchFamily="18" charset="0"/>
                <a:ea typeface="Times New Roman" panose="02020603050405020304" pitchFamily="18" charset="0"/>
              </a:rPr>
              <a:t>λήρης απουσία επίσημων κειμένων αξιολόγησης του ΑΝ (με εξαίρεση τις αιτιολογικές εκθέσεις) </a:t>
            </a:r>
          </a:p>
          <a:p>
            <a:pPr marL="0" indent="0">
              <a:buNone/>
            </a:pPr>
            <a:r>
              <a:rPr lang="el-GR" sz="1800" dirty="0">
                <a:latin typeface="Times New Roman" panose="02020603050405020304" pitchFamily="18" charset="0"/>
                <a:ea typeface="Times New Roman" panose="02020603050405020304" pitchFamily="18" charset="0"/>
              </a:rPr>
              <a:t>Η</a:t>
            </a:r>
            <a:r>
              <a:rPr lang="el-GR" sz="1800" dirty="0">
                <a:effectLst/>
                <a:latin typeface="Times New Roman" panose="02020603050405020304" pitchFamily="18" charset="0"/>
                <a:ea typeface="Times New Roman" panose="02020603050405020304" pitchFamily="18" charset="0"/>
              </a:rPr>
              <a:t> αλλαγή ενός νόμου (κάθε φορά που αλλάζει) δεν συνδέεται με την πλήρη αποτίμηση του, την συγκριτική του αποτίμηση σε σχέση με τον τελευταίο νόμο ή έστω τους δυο </a:t>
            </a:r>
            <a:r>
              <a:rPr lang="el-GR" sz="1800" dirty="0" err="1">
                <a:effectLst/>
                <a:latin typeface="Times New Roman" panose="02020603050405020304" pitchFamily="18" charset="0"/>
                <a:ea typeface="Times New Roman" panose="02020603050405020304" pitchFamily="18" charset="0"/>
              </a:rPr>
              <a:t>προηγηθέντες</a:t>
            </a:r>
            <a:r>
              <a:rPr lang="el-GR" sz="1800" dirty="0">
                <a:effectLst/>
                <a:latin typeface="Times New Roman" panose="02020603050405020304" pitchFamily="18" charset="0"/>
                <a:ea typeface="Times New Roman" panose="02020603050405020304" pitchFamily="18" charset="0"/>
              </a:rPr>
              <a:t> νόμους. Δεν υπάρχουν επαρκή στοιχεία</a:t>
            </a:r>
            <a:r>
              <a:rPr lang="el-GR" sz="1800" dirty="0">
                <a:latin typeface="Times New Roman" panose="02020603050405020304" pitchFamily="18" charset="0"/>
                <a:ea typeface="Times New Roman" panose="02020603050405020304" pitchFamily="18" charset="0"/>
              </a:rPr>
              <a:t> και δεν </a:t>
            </a:r>
            <a:r>
              <a:rPr lang="el-GR" sz="1800" dirty="0" err="1">
                <a:latin typeface="Times New Roman" panose="02020603050405020304" pitchFamily="18" charset="0"/>
                <a:ea typeface="Times New Roman" panose="02020603050405020304" pitchFamily="18" charset="0"/>
              </a:rPr>
              <a:t>στοιχειοθετείται</a:t>
            </a:r>
            <a:r>
              <a:rPr lang="el-GR" sz="1800" dirty="0">
                <a:latin typeface="Times New Roman" panose="02020603050405020304" pitchFamily="18" charset="0"/>
                <a:ea typeface="Times New Roman" panose="02020603050405020304" pitchFamily="18" charset="0"/>
              </a:rPr>
              <a:t> με την απαραίτητη επιστημονική επάρκεια ποια προβλήματα εμφανίστηκαν κατά την εφαρμογή του παλαιότερου νόμου και ποια αφορούσαν τον σχεδιασμό του</a:t>
            </a:r>
            <a:endParaRPr lang="el-GR" sz="1800" dirty="0">
              <a:effectLst/>
              <a:latin typeface="Times New Roman" panose="02020603050405020304" pitchFamily="18" charset="0"/>
              <a:ea typeface="Times New Roman" panose="02020603050405020304" pitchFamily="18" charset="0"/>
            </a:endParaRPr>
          </a:p>
          <a:p>
            <a:pPr marL="0" indent="0">
              <a:buNone/>
            </a:pPr>
            <a:r>
              <a:rPr lang="el-GR" sz="1800" dirty="0">
                <a:latin typeface="Times New Roman" panose="02020603050405020304" pitchFamily="18" charset="0"/>
                <a:ea typeface="Times New Roman" panose="02020603050405020304" pitchFamily="18" charset="0"/>
              </a:rPr>
              <a:t>Τι στοιχεία θα χρειαζόμασταν για την αποτίμηση του νόμου; (μπορείτε να σκεφτείτε;)</a:t>
            </a:r>
            <a:endParaRPr lang="el-GR" sz="1800" dirty="0">
              <a:latin typeface="Times New Roman" panose="02020603050405020304" pitchFamily="18" charset="0"/>
            </a:endParaRPr>
          </a:p>
          <a:p>
            <a:pPr marL="0" indent="0">
              <a:buNone/>
            </a:pPr>
            <a:r>
              <a:rPr lang="el-GR" sz="1800" dirty="0">
                <a:effectLst/>
                <a:latin typeface="Times New Roman" panose="02020603050405020304" pitchFamily="18" charset="0"/>
                <a:ea typeface="Times New Roman" panose="02020603050405020304" pitchFamily="18" charset="0"/>
              </a:rPr>
              <a:t>Η διάθεση πρόσθετων πόρων (</a:t>
            </a:r>
            <a:r>
              <a:rPr lang="el-GR" sz="1800" dirty="0">
                <a:latin typeface="Times New Roman" panose="02020603050405020304" pitchFamily="18" charset="0"/>
                <a:ea typeface="Times New Roman" panose="02020603050405020304" pitchFamily="18" charset="0"/>
              </a:rPr>
              <a:t>σε</a:t>
            </a:r>
            <a:r>
              <a:rPr lang="el-GR" sz="1800" dirty="0">
                <a:effectLst/>
                <a:latin typeface="Times New Roman" panose="02020603050405020304" pitchFamily="18" charset="0"/>
                <a:ea typeface="Times New Roman" panose="02020603050405020304" pitchFamily="18" charset="0"/>
              </a:rPr>
              <a:t> μια λογική μεγιστοποίησης πόρων κι αύξησης δαπανών του Δημοσίου), δεν (συνεπάγεται ότι) συντελεί στην ανάπτυξη και ειδικά στην περιφερειακή ανάπτυξη, αφού η διοχέτευση ενισχύσεων και προς τις κεντρικές περιοχές (υπάρχει πρόβλεψη από τον νόμο και για τις περιοχές αυτές) ενέχει τον κίνδυνο να λειτουργήσουν σε βάρος της περιφερειακής ανάπτυξης. </a:t>
            </a:r>
          </a:p>
          <a:p>
            <a:pPr marL="0" indent="0">
              <a:buNone/>
            </a:pPr>
            <a:r>
              <a:rPr lang="el-GR" sz="1800" dirty="0">
                <a:latin typeface="Times New Roman" panose="02020603050405020304" pitchFamily="18" charset="0"/>
                <a:ea typeface="Times New Roman" panose="02020603050405020304" pitchFamily="18" charset="0"/>
              </a:rPr>
              <a:t>Το ερώτημα δεν είναι πόσο αλλά πως θα επιτευχθούν οι επιδιωκόμενοι σκοποί</a:t>
            </a:r>
          </a:p>
          <a:p>
            <a:pPr marL="0" indent="0">
              <a:buNone/>
            </a:pPr>
            <a:r>
              <a:rPr lang="el-GR" sz="1800" dirty="0">
                <a:latin typeface="Times New Roman" panose="02020603050405020304" pitchFamily="18" charset="0"/>
                <a:ea typeface="Times New Roman" panose="02020603050405020304" pitchFamily="18" charset="0"/>
              </a:rPr>
              <a:t>Κάθε έκθεση για έναν νέο νόμο </a:t>
            </a:r>
            <a:r>
              <a:rPr lang="el-GR" sz="1800" dirty="0">
                <a:effectLst/>
                <a:latin typeface="Times New Roman" panose="02020603050405020304" pitchFamily="18" charset="0"/>
                <a:ea typeface="Times New Roman" panose="02020603050405020304" pitchFamily="18" charset="0"/>
              </a:rPr>
              <a:t>δεν παρουσιάζει καθόλου τα θετικά σημεία από την εφαρμογή του προηγούμενου που καλείται να αντικαταστήσει. Σαν να μην υπάρχουν.</a:t>
            </a:r>
          </a:p>
        </p:txBody>
      </p:sp>
      <p:sp>
        <p:nvSpPr>
          <p:cNvPr id="4" name="Θέση ημερομηνίας 3">
            <a:extLst>
              <a:ext uri="{FF2B5EF4-FFF2-40B4-BE49-F238E27FC236}">
                <a16:creationId xmlns:a16="http://schemas.microsoft.com/office/drawing/2014/main" id="{E033A1FA-CFC6-4FFD-AB9D-EFD239186A8B}"/>
              </a:ext>
            </a:extLst>
          </p:cNvPr>
          <p:cNvSpPr>
            <a:spLocks noGrp="1"/>
          </p:cNvSpPr>
          <p:nvPr>
            <p:ph type="dt" sz="half" idx="10"/>
          </p:nvPr>
        </p:nvSpPr>
        <p:spPr/>
        <p:txBody>
          <a:bodyPr/>
          <a:lstStyle/>
          <a:p>
            <a:fld id="{4BA15C03-D10A-4530-97BA-58D1CD2B96A7}"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FC5DBAE0-6B10-4E63-8888-777206AA511A}"/>
              </a:ext>
            </a:extLst>
          </p:cNvPr>
          <p:cNvSpPr>
            <a:spLocks noGrp="1"/>
          </p:cNvSpPr>
          <p:nvPr>
            <p:ph type="sldNum" sz="quarter" idx="12"/>
          </p:nvPr>
        </p:nvSpPr>
        <p:spPr/>
        <p:txBody>
          <a:bodyPr/>
          <a:lstStyle/>
          <a:p>
            <a:fld id="{57EC55EE-9EB8-44BE-9DB0-8978FBAFCE21}" type="slidenum">
              <a:rPr lang="el-GR" smtClean="0"/>
              <a:t>57</a:t>
            </a:fld>
            <a:endParaRPr lang="el-GR"/>
          </a:p>
        </p:txBody>
      </p:sp>
    </p:spTree>
    <p:extLst>
      <p:ext uri="{BB962C8B-B14F-4D97-AF65-F5344CB8AC3E}">
        <p14:creationId xmlns:p14="http://schemas.microsoft.com/office/powerpoint/2010/main" val="739321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21C193-3DDD-4F15-BB53-45E6F0E2F69B}"/>
              </a:ext>
            </a:extLst>
          </p:cNvPr>
          <p:cNvSpPr>
            <a:spLocks noGrp="1"/>
          </p:cNvSpPr>
          <p:nvPr>
            <p:ph type="title"/>
          </p:nvPr>
        </p:nvSpPr>
        <p:spPr>
          <a:xfrm>
            <a:off x="1097280" y="286604"/>
            <a:ext cx="10058400" cy="707696"/>
          </a:xfrm>
        </p:spPr>
        <p:txBody>
          <a:bodyPr>
            <a:noAutofit/>
          </a:bodyPr>
          <a:lstStyle/>
          <a:p>
            <a:pPr algn="ctr"/>
            <a:r>
              <a:rPr lang="el-GR" sz="3200" b="1" dirty="0">
                <a:latin typeface="Times New Roman" panose="02020603050405020304" pitchFamily="18" charset="0"/>
                <a:ea typeface="Times New Roman" panose="02020603050405020304" pitchFamily="18" charset="0"/>
              </a:rPr>
              <a:t>Βασικά σφάλματα και παραλείψεις στην αξιολόγηση </a:t>
            </a:r>
            <a:br>
              <a:rPr lang="el-GR" sz="3200" dirty="0">
                <a:latin typeface="Times New Roman" panose="02020603050405020304" pitchFamily="18" charset="0"/>
                <a:ea typeface="Times New Roman" panose="02020603050405020304" pitchFamily="18" charset="0"/>
              </a:rPr>
            </a:br>
            <a:r>
              <a:rPr lang="el-GR" sz="3200" b="1" dirty="0">
                <a:latin typeface="Times New Roman" panose="02020603050405020304" pitchFamily="18" charset="0"/>
                <a:ea typeface="Times New Roman" panose="02020603050405020304" pitchFamily="18" charset="0"/>
              </a:rPr>
              <a:t>της αιτιολογικής έκθεσης του Ν. 4399/2016</a:t>
            </a:r>
            <a:endParaRPr lang="el-GR" sz="3200" dirty="0"/>
          </a:p>
        </p:txBody>
      </p:sp>
      <p:sp>
        <p:nvSpPr>
          <p:cNvPr id="3" name="Θέση περιεχομένου 2">
            <a:extLst>
              <a:ext uri="{FF2B5EF4-FFF2-40B4-BE49-F238E27FC236}">
                <a16:creationId xmlns:a16="http://schemas.microsoft.com/office/drawing/2014/main" id="{2437851F-7AE1-4214-AAD9-EA517332F180}"/>
              </a:ext>
            </a:extLst>
          </p:cNvPr>
          <p:cNvSpPr>
            <a:spLocks noGrp="1"/>
          </p:cNvSpPr>
          <p:nvPr>
            <p:ph idx="1"/>
          </p:nvPr>
        </p:nvSpPr>
        <p:spPr>
          <a:xfrm>
            <a:off x="90256" y="994300"/>
            <a:ext cx="12011488" cy="5863699"/>
          </a:xfrm>
        </p:spPr>
        <p:txBody>
          <a:bodyPr>
            <a:normAutofit fontScale="92500" lnSpcReduction="10000"/>
          </a:bodyPr>
          <a:lstStyle/>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Η αξιολόγηση δεν εστιάζει σε όλους τους στόχους που τίθενται από τους νόμους</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Δε γίνεται αξιολόγηση ανά εργαλείο και σε βάθος, όπως αρμόζει σε μια έκθεση που χρειάζεται να στηρίξει γιατί κάποια εργαλεία δεν λειτουργούν και χρειάζονται μεταβολές.</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Και στους δυο Πίνακες που παρουσιάζονται στην Έκθεση γίνονται υπολογισμοί συγκρίνοντας διαφορετικούς νόμους και ιστορικές περιόδους, χωρίς </a:t>
            </a:r>
            <a:r>
              <a:rPr lang="el-GR" sz="1800" dirty="0" err="1">
                <a:effectLst/>
                <a:latin typeface="Times New Roman" panose="02020603050405020304" pitchFamily="18" charset="0"/>
                <a:ea typeface="Times New Roman" panose="02020603050405020304" pitchFamily="18" charset="0"/>
              </a:rPr>
              <a:t>επισήμανσεις</a:t>
            </a:r>
            <a:r>
              <a:rPr lang="el-GR" sz="1800" dirty="0">
                <a:effectLst/>
                <a:latin typeface="Times New Roman" panose="02020603050405020304" pitchFamily="18" charset="0"/>
                <a:ea typeface="Times New Roman" panose="02020603050405020304" pitchFamily="18" charset="0"/>
              </a:rPr>
              <a:t> επί των νόμων </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Δεν αναγράφεται στην Έκθεση αν τα απολογιστικά στοιχεία για τη διαχρονική εφαρμογή των νόμων που παρατίθενται (στους πίνακες) είναι υπολογισμένα σε τρέχουσες ή σταθερές τιμές. Προφανώς θεωρείται ότι είναι σε τρέχουσες, αλλιώς έπρεπε να αναγράφεται ποιος </a:t>
            </a:r>
            <a:r>
              <a:rPr lang="el-GR" sz="1800" dirty="0" err="1">
                <a:effectLst/>
                <a:latin typeface="Times New Roman" panose="02020603050405020304" pitchFamily="18" charset="0"/>
                <a:ea typeface="Times New Roman" panose="02020603050405020304" pitchFamily="18" charset="0"/>
              </a:rPr>
              <a:t>αποπληθωριστής</a:t>
            </a:r>
            <a:r>
              <a:rPr lang="el-GR" sz="1800" dirty="0">
                <a:effectLst/>
                <a:latin typeface="Times New Roman" panose="02020603050405020304" pitchFamily="18" charset="0"/>
                <a:ea typeface="Times New Roman" panose="02020603050405020304" pitchFamily="18" charset="0"/>
              </a:rPr>
              <a:t> χρησιμοποιήθηκε και με ποιο έτος βάσης. Όμως οι τρέχουσες τιμές δεν είναι συγκρίσιμες και οι συγκρίσεις αυτών των ποσών υπόκεινται σε σφάλματα. </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Υπολογίζεται η συνεισφορά του αναπτυξιακού νόμου ως προς το σύνολο των θέσεων που έχουν δημιουργηθεί και όχι ως προς την ανεργία, δηλαδή αυτών που υπολείπεται να δημιουργηθεί μέχρι την πλήρη απασχόληση του εργατικού δυναμικού.</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Η έκθεση προβαίνει σε αντίθετες επισημάνσεις σε σχέση με τα ισχύοντα, όπως συμβαίνει με το προσδιορισμό της συμβολής του Νόμου στην αύξηση της απασχόλησης που συγκρίνεται με το σύνολο των θέσεων που δημιουργήθηκαν σε μια περίοδο και όχι των δυνάμενων να δημιουργούν ώστε να επιτευχθεί πλήρης απασχόληση, κατά την περίοδο του οξύτατου προβλήματος της ανεργίας που προαναφέρθηκε ή επίσης την εσφαλμένη διαπίστωση ότι μικρός μόνο αριθμός επιχειρήσεων εξακολουθεί διαχρονικά να επωφελείται από μεγαλύτερα επενδυτικά σχέδια. </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Στο Γενικό Μέρος της Έκθεσης δεν γίνεται αναφορά στα συμπεράσματα της βιβλιογραφίας για τους τρόπους και μεθόδους αξιολόγησης των ενισχύσεων στήριξης των επιχειρήσεων. </a:t>
            </a:r>
          </a:p>
          <a:p>
            <a:pPr marL="342900" lvl="0" indent="-342900" algn="just">
              <a:buFont typeface="+mj-lt"/>
              <a:buAutoNum type="arabicPeriod"/>
            </a:pPr>
            <a:r>
              <a:rPr lang="el-GR" sz="1800" dirty="0">
                <a:effectLst/>
                <a:latin typeface="Times New Roman" panose="02020603050405020304" pitchFamily="18" charset="0"/>
                <a:ea typeface="Times New Roman" panose="02020603050405020304" pitchFamily="18" charset="0"/>
              </a:rPr>
              <a:t>Η ενότητα που επιγράφεται «περιφερειακή σύγκλιση» δεν εξετάζει τη συμβολή του νόμου στην περιφερειακή σύγκλιση αλλά την κατανομή των επενδύσεων και των επενδυτικών σχεδίων ανά περιφέρεια ή/και νομό.</a:t>
            </a:r>
          </a:p>
          <a:p>
            <a:endParaRPr lang="el-GR" dirty="0"/>
          </a:p>
        </p:txBody>
      </p:sp>
      <p:sp>
        <p:nvSpPr>
          <p:cNvPr id="4" name="Θέση ημερομηνίας 3">
            <a:extLst>
              <a:ext uri="{FF2B5EF4-FFF2-40B4-BE49-F238E27FC236}">
                <a16:creationId xmlns:a16="http://schemas.microsoft.com/office/drawing/2014/main" id="{E94234FB-5F05-48B1-88EE-EFA2B0166AE6}"/>
              </a:ext>
            </a:extLst>
          </p:cNvPr>
          <p:cNvSpPr>
            <a:spLocks noGrp="1"/>
          </p:cNvSpPr>
          <p:nvPr>
            <p:ph type="dt" sz="half" idx="10"/>
          </p:nvPr>
        </p:nvSpPr>
        <p:spPr/>
        <p:txBody>
          <a:bodyPr/>
          <a:lstStyle/>
          <a:p>
            <a:fld id="{3395AD67-2A6B-4F04-8751-D483A1CC25F3}"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C0B2DA78-6F0C-45D3-B1A8-5599F1D63F2C}"/>
              </a:ext>
            </a:extLst>
          </p:cNvPr>
          <p:cNvSpPr>
            <a:spLocks noGrp="1"/>
          </p:cNvSpPr>
          <p:nvPr>
            <p:ph type="sldNum" sz="quarter" idx="12"/>
          </p:nvPr>
        </p:nvSpPr>
        <p:spPr/>
        <p:txBody>
          <a:bodyPr/>
          <a:lstStyle/>
          <a:p>
            <a:fld id="{57EC55EE-9EB8-44BE-9DB0-8978FBAFCE21}" type="slidenum">
              <a:rPr lang="el-GR" smtClean="0"/>
              <a:t>58</a:t>
            </a:fld>
            <a:endParaRPr lang="el-GR"/>
          </a:p>
        </p:txBody>
      </p:sp>
    </p:spTree>
    <p:extLst>
      <p:ext uri="{BB962C8B-B14F-4D97-AF65-F5344CB8AC3E}">
        <p14:creationId xmlns:p14="http://schemas.microsoft.com/office/powerpoint/2010/main" val="2768348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7E61E-1CCE-42F3-BF4E-9FDD2E9ADF47}"/>
              </a:ext>
            </a:extLst>
          </p:cNvPr>
          <p:cNvSpPr>
            <a:spLocks noGrp="1"/>
          </p:cNvSpPr>
          <p:nvPr>
            <p:ph type="title"/>
          </p:nvPr>
        </p:nvSpPr>
        <p:spPr>
          <a:xfrm>
            <a:off x="1097280" y="286604"/>
            <a:ext cx="10058400" cy="1036170"/>
          </a:xfrm>
        </p:spPr>
        <p:txBody>
          <a:bodyPr/>
          <a:lstStyle/>
          <a:p>
            <a:r>
              <a:rPr lang="el-GR" b="1" dirty="0"/>
              <a:t>Προβλήματα αξιολόγησης</a:t>
            </a:r>
          </a:p>
        </p:txBody>
      </p:sp>
      <p:sp>
        <p:nvSpPr>
          <p:cNvPr id="3" name="Θέση περιεχομένου 2">
            <a:extLst>
              <a:ext uri="{FF2B5EF4-FFF2-40B4-BE49-F238E27FC236}">
                <a16:creationId xmlns:a16="http://schemas.microsoft.com/office/drawing/2014/main" id="{F21A1360-BBE3-44ED-9D85-1BC8FE94813E}"/>
              </a:ext>
            </a:extLst>
          </p:cNvPr>
          <p:cNvSpPr>
            <a:spLocks noGrp="1"/>
          </p:cNvSpPr>
          <p:nvPr>
            <p:ph idx="1"/>
          </p:nvPr>
        </p:nvSpPr>
        <p:spPr>
          <a:xfrm>
            <a:off x="328474" y="1845733"/>
            <a:ext cx="11620870" cy="4614051"/>
          </a:xfrm>
        </p:spPr>
        <p:txBody>
          <a:bodyPr/>
          <a:lstStyle/>
          <a:p>
            <a:pPr marL="0" indent="0">
              <a:buNone/>
            </a:pPr>
            <a:r>
              <a:rPr lang="el-GR" sz="1800" dirty="0">
                <a:latin typeface="Times New Roman" panose="02020603050405020304" pitchFamily="18" charset="0"/>
                <a:ea typeface="Times New Roman" panose="02020603050405020304" pitchFamily="18" charset="0"/>
              </a:rPr>
              <a:t>Τ</a:t>
            </a:r>
            <a:r>
              <a:rPr lang="el-GR" sz="1800" dirty="0">
                <a:effectLst/>
                <a:latin typeface="Times New Roman" panose="02020603050405020304" pitchFamily="18" charset="0"/>
                <a:ea typeface="Times New Roman" panose="02020603050405020304" pitchFamily="18" charset="0"/>
              </a:rPr>
              <a:t>α στοιχεία που παρουσιάζονται σε κείμενα ή εργασίες </a:t>
            </a:r>
            <a:r>
              <a:rPr lang="el-GR" sz="1800" dirty="0" err="1">
                <a:effectLst/>
                <a:latin typeface="Times New Roman" panose="02020603050405020304" pitchFamily="18" charset="0"/>
                <a:ea typeface="Times New Roman" panose="02020603050405020304" pitchFamily="18" charset="0"/>
              </a:rPr>
              <a:t>αξιολογητικού</a:t>
            </a:r>
            <a:r>
              <a:rPr lang="el-GR" sz="1800" dirty="0">
                <a:effectLst/>
                <a:latin typeface="Times New Roman" panose="02020603050405020304" pitchFamily="18" charset="0"/>
                <a:ea typeface="Times New Roman" panose="02020603050405020304" pitchFamily="18" charset="0"/>
              </a:rPr>
              <a:t> περιεχομένου σχετικά με τον νόμο </a:t>
            </a:r>
          </a:p>
          <a:p>
            <a:pPr marL="0" indent="0">
              <a:buNone/>
            </a:pPr>
            <a:r>
              <a:rPr lang="el-GR" sz="1800" dirty="0">
                <a:effectLst/>
                <a:latin typeface="Times New Roman" panose="02020603050405020304" pitchFamily="18" charset="0"/>
                <a:ea typeface="Times New Roman" panose="02020603050405020304" pitchFamily="18" charset="0"/>
              </a:rPr>
              <a:t>δεν φαίνονται αξιόπιστα ή ακριβή</a:t>
            </a:r>
          </a:p>
          <a:p>
            <a:pPr marL="0" indent="0">
              <a:buNone/>
            </a:pPr>
            <a:r>
              <a:rPr lang="el-GR" sz="1800" dirty="0">
                <a:effectLst/>
                <a:latin typeface="Times New Roman" panose="02020603050405020304" pitchFamily="18" charset="0"/>
                <a:ea typeface="Times New Roman" panose="02020603050405020304" pitchFamily="18" charset="0"/>
              </a:rPr>
              <a:t>δεν είναι τα οριστικά και </a:t>
            </a:r>
          </a:p>
          <a:p>
            <a:pPr marL="0" indent="0">
              <a:buNone/>
            </a:pPr>
            <a:r>
              <a:rPr lang="el-GR" sz="1800" dirty="0">
                <a:effectLst/>
                <a:latin typeface="Times New Roman" panose="02020603050405020304" pitchFamily="18" charset="0"/>
                <a:ea typeface="Times New Roman" panose="02020603050405020304" pitchFamily="18" charset="0"/>
              </a:rPr>
              <a:t>στις περισσότερες των περιπτώσεων δεν αναγράφεται ότι είναι προσωρινά ούτε η ημερομηνία άντλησής τους</a:t>
            </a:r>
          </a:p>
          <a:p>
            <a:pPr marL="0" indent="0">
              <a:buNone/>
            </a:pPr>
            <a:r>
              <a:rPr lang="el-GR" sz="1800" dirty="0">
                <a:effectLst/>
                <a:latin typeface="Times New Roman" panose="02020603050405020304" pitchFamily="18" charset="0"/>
                <a:ea typeface="Times New Roman" panose="02020603050405020304" pitchFamily="18" charset="0"/>
              </a:rPr>
              <a:t>οι αποκλίσεις σε στοιχεία μεταξύ των πηγών είναι πολύ μεγάλες (δυσκολίες στην σύγκριση)</a:t>
            </a:r>
            <a:endParaRPr lang="el-GR" sz="1800" dirty="0">
              <a:latin typeface="Times New Roman" panose="02020603050405020304" pitchFamily="18" charset="0"/>
            </a:endParaRPr>
          </a:p>
          <a:p>
            <a:pPr marL="0" indent="0">
              <a:buNone/>
            </a:pPr>
            <a:r>
              <a:rPr lang="el-GR" sz="1800" dirty="0">
                <a:effectLst/>
                <a:latin typeface="Times New Roman" panose="02020603050405020304" pitchFamily="18" charset="0"/>
                <a:ea typeface="Times New Roman" panose="02020603050405020304" pitchFamily="18" charset="0"/>
              </a:rPr>
              <a:t>Ως προς τη δημιουργούμενη απασχόληση, τα στοιχεία αναφέρονται σε προβλέψεις από τους επενδυτές να ανοίξουν και όχι σε αυτές που τελικά δημιουργήθηκαν</a:t>
            </a:r>
          </a:p>
          <a:p>
            <a:pPr marL="0" indent="0">
              <a:buNone/>
            </a:pPr>
            <a:endParaRPr lang="el-GR" dirty="0"/>
          </a:p>
        </p:txBody>
      </p:sp>
      <p:sp>
        <p:nvSpPr>
          <p:cNvPr id="4" name="Θέση ημερομηνίας 3">
            <a:extLst>
              <a:ext uri="{FF2B5EF4-FFF2-40B4-BE49-F238E27FC236}">
                <a16:creationId xmlns:a16="http://schemas.microsoft.com/office/drawing/2014/main" id="{C7B1CBDF-5462-4AD9-A185-BB98D529AD25}"/>
              </a:ext>
            </a:extLst>
          </p:cNvPr>
          <p:cNvSpPr>
            <a:spLocks noGrp="1"/>
          </p:cNvSpPr>
          <p:nvPr>
            <p:ph type="dt" sz="half" idx="10"/>
          </p:nvPr>
        </p:nvSpPr>
        <p:spPr/>
        <p:txBody>
          <a:bodyPr/>
          <a:lstStyle/>
          <a:p>
            <a:fld id="{9D710C37-D986-4789-98E7-F09AB38B373D}"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6958F2BE-5FBC-4B91-8491-148FCAD106D8}"/>
              </a:ext>
            </a:extLst>
          </p:cNvPr>
          <p:cNvSpPr>
            <a:spLocks noGrp="1"/>
          </p:cNvSpPr>
          <p:nvPr>
            <p:ph type="sldNum" sz="quarter" idx="12"/>
          </p:nvPr>
        </p:nvSpPr>
        <p:spPr/>
        <p:txBody>
          <a:bodyPr/>
          <a:lstStyle/>
          <a:p>
            <a:fld id="{57EC55EE-9EB8-44BE-9DB0-8978FBAFCE21}" type="slidenum">
              <a:rPr lang="el-GR" smtClean="0"/>
              <a:t>59</a:t>
            </a:fld>
            <a:endParaRPr lang="el-GR"/>
          </a:p>
        </p:txBody>
      </p:sp>
    </p:spTree>
    <p:extLst>
      <p:ext uri="{BB962C8B-B14F-4D97-AF65-F5344CB8AC3E}">
        <p14:creationId xmlns:p14="http://schemas.microsoft.com/office/powerpoint/2010/main" val="161082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CB5CF8-71E7-46DB-906F-EBD8957B636D}"/>
              </a:ext>
            </a:extLst>
          </p:cNvPr>
          <p:cNvSpPr>
            <a:spLocks noGrp="1"/>
          </p:cNvSpPr>
          <p:nvPr>
            <p:ph type="title"/>
          </p:nvPr>
        </p:nvSpPr>
        <p:spPr>
          <a:xfrm>
            <a:off x="1097280" y="286603"/>
            <a:ext cx="10058400" cy="1231479"/>
          </a:xfrm>
        </p:spPr>
        <p:txBody>
          <a:bodyPr/>
          <a:lstStyle/>
          <a:p>
            <a:r>
              <a:rPr lang="el-GR" sz="3600" dirty="0"/>
              <a:t>Άλλες αιτίες</a:t>
            </a:r>
            <a:r>
              <a:rPr lang="el-GR" dirty="0"/>
              <a:t>	</a:t>
            </a:r>
          </a:p>
        </p:txBody>
      </p:sp>
      <p:sp>
        <p:nvSpPr>
          <p:cNvPr id="3" name="Θέση περιεχομένου 2">
            <a:extLst>
              <a:ext uri="{FF2B5EF4-FFF2-40B4-BE49-F238E27FC236}">
                <a16:creationId xmlns:a16="http://schemas.microsoft.com/office/drawing/2014/main" id="{084A6D55-F94F-40F6-9C69-3DA1EC7AC378}"/>
              </a:ext>
            </a:extLst>
          </p:cNvPr>
          <p:cNvSpPr>
            <a:spLocks noGrp="1"/>
          </p:cNvSpPr>
          <p:nvPr>
            <p:ph idx="1"/>
          </p:nvPr>
        </p:nvSpPr>
        <p:spPr>
          <a:xfrm>
            <a:off x="550416" y="1819922"/>
            <a:ext cx="10605264" cy="4049172"/>
          </a:xfrm>
        </p:spPr>
        <p:txBody>
          <a:bodyPr/>
          <a:lstStyle/>
          <a:p>
            <a:pPr marL="0" indent="0">
              <a:buNone/>
            </a:pPr>
            <a:r>
              <a:rPr lang="el-GR" dirty="0"/>
              <a:t>Αλλαγές στη ζήτηση, μεγαλύτερες απαιτήσεις που έχουν οι καταναλωτές που δεν ικανοποιούνται από ομοιόμορφα προϊόντα</a:t>
            </a:r>
          </a:p>
          <a:p>
            <a:pPr marL="0" indent="0">
              <a:buNone/>
            </a:pPr>
            <a:r>
              <a:rPr lang="el-GR" dirty="0"/>
              <a:t>Ανάγκη πρόσβασης σε υπηρεσίες χρηματοδότησης, σχεδιασμού, μάνατζμεντ, προώθησης, μάρκετινγκ, πληροφόρησης, τεχνολογικής ανάπτυξης </a:t>
            </a:r>
          </a:p>
          <a:p>
            <a:pPr marL="0" indent="0">
              <a:buNone/>
            </a:pPr>
            <a:r>
              <a:rPr lang="el-GR" dirty="0"/>
              <a:t>Απορρύθμιση και δημιουργία ειδικού ρυθμιστικού περιβάλλοντος για τις ΜΜΕ </a:t>
            </a:r>
          </a:p>
        </p:txBody>
      </p:sp>
      <p:sp>
        <p:nvSpPr>
          <p:cNvPr id="4" name="Θέση ημερομηνίας 3">
            <a:extLst>
              <a:ext uri="{FF2B5EF4-FFF2-40B4-BE49-F238E27FC236}">
                <a16:creationId xmlns:a16="http://schemas.microsoft.com/office/drawing/2014/main" id="{4568B625-66C1-4B2F-BC1D-3DF0B719F376}"/>
              </a:ext>
            </a:extLst>
          </p:cNvPr>
          <p:cNvSpPr>
            <a:spLocks noGrp="1"/>
          </p:cNvSpPr>
          <p:nvPr>
            <p:ph type="dt" sz="half" idx="10"/>
          </p:nvPr>
        </p:nvSpPr>
        <p:spPr/>
        <p:txBody>
          <a:bodyPr/>
          <a:lstStyle/>
          <a:p>
            <a:fld id="{3368A026-4D82-47C9-B1DE-72AA18225756}"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587E1186-33E5-4B6E-849B-DC806F5BCEEA}"/>
              </a:ext>
            </a:extLst>
          </p:cNvPr>
          <p:cNvSpPr>
            <a:spLocks noGrp="1"/>
          </p:cNvSpPr>
          <p:nvPr>
            <p:ph type="sldNum" sz="quarter" idx="12"/>
          </p:nvPr>
        </p:nvSpPr>
        <p:spPr/>
        <p:txBody>
          <a:bodyPr/>
          <a:lstStyle/>
          <a:p>
            <a:fld id="{57EC55EE-9EB8-44BE-9DB0-8978FBAFCE21}" type="slidenum">
              <a:rPr lang="el-GR" smtClean="0"/>
              <a:t>6</a:t>
            </a:fld>
            <a:endParaRPr lang="el-GR"/>
          </a:p>
        </p:txBody>
      </p:sp>
    </p:spTree>
    <p:extLst>
      <p:ext uri="{BB962C8B-B14F-4D97-AF65-F5344CB8AC3E}">
        <p14:creationId xmlns:p14="http://schemas.microsoft.com/office/powerpoint/2010/main" val="1506536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AEB1EA-474D-437C-9A32-8283286E88D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F1CAB61-CF03-4114-8065-8FCE97B4C95C}"/>
              </a:ext>
            </a:extLst>
          </p:cNvPr>
          <p:cNvSpPr>
            <a:spLocks noGrp="1"/>
          </p:cNvSpPr>
          <p:nvPr>
            <p:ph idx="1"/>
          </p:nvPr>
        </p:nvSpPr>
        <p:spPr>
          <a:xfrm>
            <a:off x="488271" y="1737360"/>
            <a:ext cx="11274641" cy="4131734"/>
          </a:xfrm>
        </p:spPr>
        <p:txBody>
          <a:bodyPr>
            <a:normAutofit/>
          </a:bodyPr>
          <a:lstStyle/>
          <a:p>
            <a:r>
              <a:rPr lang="el-GR" sz="1800" dirty="0">
                <a:latin typeface="Times New Roman" panose="02020603050405020304" pitchFamily="18" charset="0"/>
                <a:ea typeface="Times New Roman" panose="02020603050405020304" pitchFamily="18" charset="0"/>
              </a:rPr>
              <a:t>Α</a:t>
            </a:r>
            <a:r>
              <a:rPr lang="el-GR" sz="1800" dirty="0">
                <a:effectLst/>
                <a:latin typeface="Times New Roman" panose="02020603050405020304" pitchFamily="18" charset="0"/>
                <a:ea typeface="Times New Roman" panose="02020603050405020304" pitchFamily="18" charset="0"/>
              </a:rPr>
              <a:t>παιτούνται πολλά και καλής ποιότητας επιστημονικά κείμενα αξιολόγησης, με αντιπαράθεση επιστημονικών ερωτημάτων, τεκμηρίων και σκέψεων, ώστε να προκύπτει μια εύστοχη σύνθεση αποτελεσμάτων και η διαχρονική σύγκριση αυτών. </a:t>
            </a:r>
            <a:r>
              <a:rPr lang="el-GR" sz="1800" dirty="0">
                <a:latin typeface="Times New Roman" panose="02020603050405020304" pitchFamily="18" charset="0"/>
                <a:ea typeface="Times New Roman" panose="02020603050405020304" pitchFamily="18" charset="0"/>
              </a:rPr>
              <a:t>Π.χ.</a:t>
            </a:r>
            <a:r>
              <a:rPr lang="el-GR" sz="1800" dirty="0">
                <a:effectLst/>
                <a:latin typeface="Times New Roman" panose="02020603050405020304" pitchFamily="18" charset="0"/>
                <a:ea typeface="Times New Roman" panose="02020603050405020304" pitchFamily="18" charset="0"/>
              </a:rPr>
              <a:t> ε</a:t>
            </a:r>
            <a:r>
              <a:rPr lang="el-GR" sz="1800" b="1" i="1" dirty="0">
                <a:effectLst/>
                <a:latin typeface="Times New Roman" panose="02020603050405020304" pitchFamily="18" charset="0"/>
                <a:ea typeface="Times New Roman" panose="02020603050405020304" pitchFamily="18" charset="0"/>
              </a:rPr>
              <a:t>ίναι ουσιαστικό να μελετηθεί αν ωφέλησε ή δυσκόλεψε τις επιχειρήσεις η δανειοδότηση τους προκειμένου να βρουν πρόσβαση στα κονδύλια του νόμου. </a:t>
            </a:r>
          </a:p>
          <a:p>
            <a:endParaRPr lang="el-GR" sz="1800" b="1" i="1" dirty="0">
              <a:latin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rPr>
              <a:t>Επειδή υπάρχει δηλαδή πάντοτε το ενδεχόμενο ο νόμος να λειτουργεί σε βάρος της ανάπτυξης, πρέπει να </a:t>
            </a:r>
            <a:r>
              <a:rPr lang="el-GR" sz="1800" dirty="0" err="1">
                <a:effectLst/>
                <a:latin typeface="Times New Roman" panose="02020603050405020304" pitchFamily="18" charset="0"/>
                <a:ea typeface="Times New Roman" panose="02020603050405020304" pitchFamily="18" charset="0"/>
              </a:rPr>
              <a:t>οριοθετείται</a:t>
            </a:r>
            <a:r>
              <a:rPr lang="el-GR" sz="1800" dirty="0">
                <a:effectLst/>
                <a:latin typeface="Times New Roman" panose="02020603050405020304" pitchFamily="18" charset="0"/>
                <a:ea typeface="Times New Roman" panose="02020603050405020304" pitchFamily="18" charset="0"/>
              </a:rPr>
              <a:t> πιο αυστηρά η </a:t>
            </a:r>
            <a:r>
              <a:rPr lang="el-GR" sz="1800" dirty="0" err="1">
                <a:effectLst/>
                <a:latin typeface="Times New Roman" panose="02020603050405020304" pitchFamily="18" charset="0"/>
                <a:ea typeface="Times New Roman" panose="02020603050405020304" pitchFamily="18" charset="0"/>
              </a:rPr>
              <a:t>στοχοθεσία</a:t>
            </a:r>
            <a:r>
              <a:rPr lang="el-GR" sz="1800" dirty="0">
                <a:effectLst/>
                <a:latin typeface="Times New Roman" panose="02020603050405020304" pitchFamily="18" charset="0"/>
                <a:ea typeface="Times New Roman" panose="02020603050405020304" pitchFamily="18" charset="0"/>
              </a:rPr>
              <a:t> του</a:t>
            </a:r>
            <a:endParaRPr lang="el-GR" sz="1800" b="1" i="1" dirty="0">
              <a:effectLst/>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rPr>
              <a:t>Για παράδειγμα αν σε έναν αναπτυξιακό νόμο τίθεται ως σκοπός η βελτίωση της </a:t>
            </a:r>
            <a:r>
              <a:rPr lang="el-GR" sz="1800" dirty="0" err="1">
                <a:effectLst/>
                <a:latin typeface="Times New Roman" panose="02020603050405020304" pitchFamily="18" charset="0"/>
                <a:ea typeface="Times New Roman" panose="02020603050405020304" pitchFamily="18" charset="0"/>
              </a:rPr>
              <a:t>καινοτομικότητας</a:t>
            </a:r>
            <a:r>
              <a:rPr lang="el-GR" sz="1800" dirty="0">
                <a:effectLst/>
                <a:latin typeface="Times New Roman" panose="02020603050405020304" pitchFamily="18" charset="0"/>
                <a:ea typeface="Times New Roman" panose="02020603050405020304" pitchFamily="18" charset="0"/>
              </a:rPr>
              <a:t> των επιχειρήσεων, ο συναφής στόχος θα μπορούσε να είναι η βελτίωση της καινοτομίας στις 1000 επιχειρήσεις και η αξιολόγηση ως προς την επίτευξη του στόχου αυτού.</a:t>
            </a:r>
          </a:p>
        </p:txBody>
      </p:sp>
      <p:sp>
        <p:nvSpPr>
          <p:cNvPr id="4" name="Θέση ημερομηνίας 3">
            <a:extLst>
              <a:ext uri="{FF2B5EF4-FFF2-40B4-BE49-F238E27FC236}">
                <a16:creationId xmlns:a16="http://schemas.microsoft.com/office/drawing/2014/main" id="{CC27E5D8-2124-4EF8-9DC7-CB18ED28F3B7}"/>
              </a:ext>
            </a:extLst>
          </p:cNvPr>
          <p:cNvSpPr>
            <a:spLocks noGrp="1"/>
          </p:cNvSpPr>
          <p:nvPr>
            <p:ph type="dt" sz="half" idx="10"/>
          </p:nvPr>
        </p:nvSpPr>
        <p:spPr/>
        <p:txBody>
          <a:bodyPr/>
          <a:lstStyle/>
          <a:p>
            <a:fld id="{378845B2-C1D4-44D6-85E3-60C1F6FB9282}"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15B59257-C2C9-4897-8DEA-76631CC85F5F}"/>
              </a:ext>
            </a:extLst>
          </p:cNvPr>
          <p:cNvSpPr>
            <a:spLocks noGrp="1"/>
          </p:cNvSpPr>
          <p:nvPr>
            <p:ph type="sldNum" sz="quarter" idx="12"/>
          </p:nvPr>
        </p:nvSpPr>
        <p:spPr/>
        <p:txBody>
          <a:bodyPr/>
          <a:lstStyle/>
          <a:p>
            <a:fld id="{57EC55EE-9EB8-44BE-9DB0-8978FBAFCE21}" type="slidenum">
              <a:rPr lang="el-GR" smtClean="0"/>
              <a:t>60</a:t>
            </a:fld>
            <a:endParaRPr lang="el-GR"/>
          </a:p>
        </p:txBody>
      </p:sp>
    </p:spTree>
    <p:extLst>
      <p:ext uri="{BB962C8B-B14F-4D97-AF65-F5344CB8AC3E}">
        <p14:creationId xmlns:p14="http://schemas.microsoft.com/office/powerpoint/2010/main" val="3848888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247B3-7D9F-466F-A373-7485DD84649E}"/>
              </a:ext>
            </a:extLst>
          </p:cNvPr>
          <p:cNvSpPr>
            <a:spLocks noGrp="1"/>
          </p:cNvSpPr>
          <p:nvPr>
            <p:ph type="title"/>
          </p:nvPr>
        </p:nvSpPr>
        <p:spPr/>
        <p:txBody>
          <a:bodyPr/>
          <a:lstStyle/>
          <a:p>
            <a:r>
              <a:rPr lang="el-GR" dirty="0"/>
              <a:t>ΠΙΝΑΚΕΣ ΑΞΙΟΛΟΓΗΣΗΣ</a:t>
            </a:r>
          </a:p>
        </p:txBody>
      </p:sp>
      <p:sp>
        <p:nvSpPr>
          <p:cNvPr id="3" name="Θέση περιεχομένου 2">
            <a:extLst>
              <a:ext uri="{FF2B5EF4-FFF2-40B4-BE49-F238E27FC236}">
                <a16:creationId xmlns:a16="http://schemas.microsoft.com/office/drawing/2014/main" id="{638FD8C9-1CC9-4DC1-A034-CCFC4C3B2047}"/>
              </a:ext>
            </a:extLst>
          </p:cNvPr>
          <p:cNvSpPr>
            <a:spLocks noGrp="1"/>
          </p:cNvSpPr>
          <p:nvPr>
            <p:ph idx="1"/>
          </p:nvPr>
        </p:nvSpPr>
        <p:spPr/>
        <p:txBody>
          <a:bodyPr/>
          <a:lstStyle/>
          <a:p>
            <a:r>
              <a:rPr lang="el-GR" dirty="0"/>
              <a:t>Ακολουθούν κύριοι Πίνακες των ΑΝ που χρησιμεύουν στην αξιολόγηση της εφαρμογής τους</a:t>
            </a:r>
          </a:p>
        </p:txBody>
      </p:sp>
      <p:sp>
        <p:nvSpPr>
          <p:cNvPr id="4" name="Θέση ημερομηνίας 3">
            <a:extLst>
              <a:ext uri="{FF2B5EF4-FFF2-40B4-BE49-F238E27FC236}">
                <a16:creationId xmlns:a16="http://schemas.microsoft.com/office/drawing/2014/main" id="{B548E197-F499-404D-87AC-2BE195DE867D}"/>
              </a:ext>
            </a:extLst>
          </p:cNvPr>
          <p:cNvSpPr>
            <a:spLocks noGrp="1"/>
          </p:cNvSpPr>
          <p:nvPr>
            <p:ph type="dt" sz="half" idx="10"/>
          </p:nvPr>
        </p:nvSpPr>
        <p:spPr/>
        <p:txBody>
          <a:bodyPr/>
          <a:lstStyle/>
          <a:p>
            <a:fld id="{D09BB696-F8E9-4370-BBD4-699F5C79212B}"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0F19919C-3451-4499-B82D-DFC8909540F2}"/>
              </a:ext>
            </a:extLst>
          </p:cNvPr>
          <p:cNvSpPr>
            <a:spLocks noGrp="1"/>
          </p:cNvSpPr>
          <p:nvPr>
            <p:ph type="sldNum" sz="quarter" idx="12"/>
          </p:nvPr>
        </p:nvSpPr>
        <p:spPr/>
        <p:txBody>
          <a:bodyPr/>
          <a:lstStyle/>
          <a:p>
            <a:fld id="{57EC55EE-9EB8-44BE-9DB0-8978FBAFCE21}" type="slidenum">
              <a:rPr lang="el-GR" smtClean="0"/>
              <a:t>61</a:t>
            </a:fld>
            <a:endParaRPr lang="el-GR"/>
          </a:p>
        </p:txBody>
      </p:sp>
    </p:spTree>
    <p:extLst>
      <p:ext uri="{BB962C8B-B14F-4D97-AF65-F5344CB8AC3E}">
        <p14:creationId xmlns:p14="http://schemas.microsoft.com/office/powerpoint/2010/main" val="1288792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4BDB3E-0E67-4E0A-BA52-9FA9703F9D89}"/>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DD548D42-D166-49DB-A828-A710AFF2D565}"/>
              </a:ext>
            </a:extLst>
          </p:cNvPr>
          <p:cNvGraphicFramePr>
            <a:graphicFrameLocks noGrp="1"/>
          </p:cNvGraphicFramePr>
          <p:nvPr>
            <p:ph idx="1"/>
            <p:extLst>
              <p:ext uri="{D42A27DB-BD31-4B8C-83A1-F6EECF244321}">
                <p14:modId xmlns:p14="http://schemas.microsoft.com/office/powerpoint/2010/main" val="1467668659"/>
              </p:ext>
            </p:extLst>
          </p:nvPr>
        </p:nvGraphicFramePr>
        <p:xfrm>
          <a:off x="0" y="0"/>
          <a:ext cx="12307535" cy="6471734"/>
        </p:xfrm>
        <a:graphic>
          <a:graphicData uri="http://schemas.openxmlformats.org/drawingml/2006/table">
            <a:tbl>
              <a:tblPr firstRow="1" firstCol="1" bandRow="1">
                <a:tableStyleId>{5C22544A-7EE6-4342-B048-85BDC9FD1C3A}</a:tableStyleId>
              </a:tblPr>
              <a:tblGrid>
                <a:gridCol w="3879542">
                  <a:extLst>
                    <a:ext uri="{9D8B030D-6E8A-4147-A177-3AD203B41FA5}">
                      <a16:colId xmlns:a16="http://schemas.microsoft.com/office/drawing/2014/main" val="4153844920"/>
                    </a:ext>
                  </a:extLst>
                </a:gridCol>
                <a:gridCol w="640060">
                  <a:extLst>
                    <a:ext uri="{9D8B030D-6E8A-4147-A177-3AD203B41FA5}">
                      <a16:colId xmlns:a16="http://schemas.microsoft.com/office/drawing/2014/main" val="4046477973"/>
                    </a:ext>
                  </a:extLst>
                </a:gridCol>
                <a:gridCol w="1155816">
                  <a:extLst>
                    <a:ext uri="{9D8B030D-6E8A-4147-A177-3AD203B41FA5}">
                      <a16:colId xmlns:a16="http://schemas.microsoft.com/office/drawing/2014/main" val="2014016340"/>
                    </a:ext>
                  </a:extLst>
                </a:gridCol>
                <a:gridCol w="1294110">
                  <a:extLst>
                    <a:ext uri="{9D8B030D-6E8A-4147-A177-3AD203B41FA5}">
                      <a16:colId xmlns:a16="http://schemas.microsoft.com/office/drawing/2014/main" val="1722117656"/>
                    </a:ext>
                  </a:extLst>
                </a:gridCol>
                <a:gridCol w="1192510">
                  <a:extLst>
                    <a:ext uri="{9D8B030D-6E8A-4147-A177-3AD203B41FA5}">
                      <a16:colId xmlns:a16="http://schemas.microsoft.com/office/drawing/2014/main" val="3735781294"/>
                    </a:ext>
                  </a:extLst>
                </a:gridCol>
                <a:gridCol w="1621154">
                  <a:extLst>
                    <a:ext uri="{9D8B030D-6E8A-4147-A177-3AD203B41FA5}">
                      <a16:colId xmlns:a16="http://schemas.microsoft.com/office/drawing/2014/main" val="4226690754"/>
                    </a:ext>
                  </a:extLst>
                </a:gridCol>
                <a:gridCol w="1192510">
                  <a:extLst>
                    <a:ext uri="{9D8B030D-6E8A-4147-A177-3AD203B41FA5}">
                      <a16:colId xmlns:a16="http://schemas.microsoft.com/office/drawing/2014/main" val="2135419520"/>
                    </a:ext>
                  </a:extLst>
                </a:gridCol>
                <a:gridCol w="1331833">
                  <a:extLst>
                    <a:ext uri="{9D8B030D-6E8A-4147-A177-3AD203B41FA5}">
                      <a16:colId xmlns:a16="http://schemas.microsoft.com/office/drawing/2014/main" val="2142473995"/>
                    </a:ext>
                  </a:extLst>
                </a:gridCol>
              </a:tblGrid>
              <a:tr h="435235">
                <a:tc>
                  <a:txBody>
                    <a:bodyPr/>
                    <a:lstStyle/>
                    <a:p>
                      <a:endParaRPr lang="el-GR" sz="1600" dirty="0">
                        <a:solidFill>
                          <a:schemeClr val="tx1"/>
                        </a:solidFill>
                        <a:effectLst/>
                        <a:latin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 1262/1982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 1282/1990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2601/98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Ν.3299/04 (πλήρες)</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Ν.3908/11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Σύνολο ή</a:t>
                      </a:r>
                    </a:p>
                    <a:p>
                      <a:pPr algn="ctr"/>
                      <a:r>
                        <a:rPr lang="el-GR" sz="1600">
                          <a:solidFill>
                            <a:schemeClr val="tx1"/>
                          </a:solidFill>
                          <a:effectLst/>
                          <a:latin typeface="Times New Roman" panose="02020603050405020304" pitchFamily="18" charset="0"/>
                          <a:cs typeface="Times New Roman" panose="02020603050405020304" pitchFamily="18" charset="0"/>
                        </a:rPr>
                        <a:t>Μέσο όρο</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extLst>
                  <a:ext uri="{0D108BD9-81ED-4DB2-BD59-A6C34878D82A}">
                    <a16:rowId xmlns:a16="http://schemas.microsoft.com/office/drawing/2014/main" val="1450263946"/>
                  </a:ext>
                </a:extLst>
              </a:tr>
              <a:tr h="237402">
                <a:tc>
                  <a:txBody>
                    <a:bodyPr/>
                    <a:lstStyle/>
                    <a:p>
                      <a:r>
                        <a:rPr lang="en-US" sz="1600">
                          <a:solidFill>
                            <a:schemeClr val="tx1"/>
                          </a:solidFill>
                          <a:effectLst/>
                          <a:latin typeface="Times New Roman" panose="02020603050405020304" pitchFamily="18" charset="0"/>
                          <a:cs typeface="Times New Roman" panose="02020603050405020304" pitchFamily="18" charset="0"/>
                        </a:rPr>
                        <a:t>Αρ</a:t>
                      </a:r>
                      <a:r>
                        <a:rPr lang="el-GR" sz="1600">
                          <a:solidFill>
                            <a:schemeClr val="tx1"/>
                          </a:solidFill>
                          <a:effectLst/>
                          <a:latin typeface="Times New Roman" panose="02020603050405020304" pitchFamily="18" charset="0"/>
                          <a:cs typeface="Times New Roman" panose="02020603050405020304" pitchFamily="18" charset="0"/>
                        </a:rPr>
                        <a:t>ιθμός</a:t>
                      </a:r>
                      <a:r>
                        <a:rPr lang="en-US" sz="1600">
                          <a:solidFill>
                            <a:schemeClr val="tx1"/>
                          </a:solidFill>
                          <a:effectLst/>
                          <a:latin typeface="Times New Roman" panose="02020603050405020304" pitchFamily="18" charset="0"/>
                          <a:cs typeface="Times New Roman" panose="02020603050405020304" pitchFamily="18" charset="0"/>
                        </a:rPr>
                        <a:t> Επενδυτικών Σχεδίων</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12062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4891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3116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10459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1276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31804</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167540161"/>
                  </a:ext>
                </a:extLst>
              </a:tr>
              <a:tr h="242317">
                <a:tc>
                  <a:txBody>
                    <a:bodyPr/>
                    <a:lstStyle/>
                    <a:p>
                      <a:r>
                        <a:rPr lang="en-US" sz="1600" dirty="0" err="1">
                          <a:solidFill>
                            <a:schemeClr val="tx1"/>
                          </a:solidFill>
                          <a:effectLst/>
                          <a:latin typeface="Times New Roman" panose="02020603050405020304" pitchFamily="18" charset="0"/>
                          <a:cs typeface="Times New Roman" panose="02020603050405020304" pitchFamily="18" charset="0"/>
                        </a:rPr>
                        <a:t>Ύψος</a:t>
                      </a:r>
                      <a:r>
                        <a:rPr lang="en-US" sz="1600" dirty="0">
                          <a:solidFill>
                            <a:schemeClr val="tx1"/>
                          </a:solidFill>
                          <a:effectLst/>
                          <a:latin typeface="Times New Roman" panose="02020603050405020304" pitchFamily="18" charset="0"/>
                          <a:cs typeface="Times New Roman" panose="02020603050405020304" pitchFamily="18" charset="0"/>
                        </a:rPr>
                        <a:t> Επ</a:t>
                      </a:r>
                      <a:r>
                        <a:rPr lang="en-US" sz="1600" dirty="0" err="1">
                          <a:solidFill>
                            <a:schemeClr val="tx1"/>
                          </a:solidFill>
                          <a:effectLst/>
                          <a:latin typeface="Times New Roman" panose="02020603050405020304" pitchFamily="18" charset="0"/>
                          <a:cs typeface="Times New Roman" panose="02020603050405020304" pitchFamily="18" charset="0"/>
                        </a:rPr>
                        <a:t>ενδύσεων</a:t>
                      </a:r>
                      <a:r>
                        <a:rPr lang="en-US" sz="1600" dirty="0">
                          <a:solidFill>
                            <a:schemeClr val="tx1"/>
                          </a:solidFill>
                          <a:effectLst/>
                          <a:latin typeface="Times New Roman" panose="02020603050405020304" pitchFamily="18" charset="0"/>
                          <a:cs typeface="Times New Roman" panose="02020603050405020304" pitchFamily="18" charset="0"/>
                        </a:rPr>
                        <a:t> </a:t>
                      </a:r>
                      <a:r>
                        <a:rPr lang="el-GR" sz="1600" dirty="0">
                          <a:solidFill>
                            <a:schemeClr val="tx1"/>
                          </a:solidFill>
                          <a:effectLst/>
                          <a:latin typeface="Times New Roman" panose="02020603050405020304" pitchFamily="18" charset="0"/>
                          <a:cs typeface="Times New Roman" panose="02020603050405020304" pitchFamily="18" charset="0"/>
                        </a:rPr>
                        <a:t>(</a:t>
                      </a:r>
                      <a:r>
                        <a:rPr lang="en-US" sz="1600" dirty="0" err="1">
                          <a:solidFill>
                            <a:schemeClr val="tx1"/>
                          </a:solidFill>
                          <a:effectLst/>
                          <a:latin typeface="Times New Roman" panose="02020603050405020304" pitchFamily="18" charset="0"/>
                          <a:cs typeface="Times New Roman" panose="02020603050405020304" pitchFamily="18" charset="0"/>
                        </a:rPr>
                        <a:t>σε</a:t>
                      </a:r>
                      <a:r>
                        <a:rPr lang="en-US" sz="1600" dirty="0">
                          <a:solidFill>
                            <a:schemeClr val="tx1"/>
                          </a:solidFill>
                          <a:effectLst/>
                          <a:latin typeface="Times New Roman" panose="02020603050405020304" pitchFamily="18" charset="0"/>
                          <a:cs typeface="Times New Roman" panose="02020603050405020304" pitchFamily="18" charset="0"/>
                        </a:rPr>
                        <a:t> € </a:t>
                      </a:r>
                      <a:r>
                        <a:rPr lang="el-GR"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452833009</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2133388383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2916504967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22308321774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6474186014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34285234147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103721275"/>
                  </a:ext>
                </a:extLst>
              </a:tr>
              <a:tr h="431707">
                <a:tc>
                  <a:txBody>
                    <a:bodyPr/>
                    <a:lstStyle/>
                    <a:p>
                      <a:r>
                        <a:rPr lang="el-GR" sz="1600">
                          <a:solidFill>
                            <a:schemeClr val="tx1"/>
                          </a:solidFill>
                          <a:effectLst/>
                          <a:latin typeface="Times New Roman" panose="02020603050405020304" pitchFamily="18" charset="0"/>
                          <a:cs typeface="Times New Roman" panose="02020603050405020304" pitchFamily="18" charset="0"/>
                        </a:rPr>
                        <a:t>Ύψος</a:t>
                      </a:r>
                      <a:r>
                        <a:rPr lang="en-US" sz="1600">
                          <a:solidFill>
                            <a:schemeClr val="tx1"/>
                          </a:solidFill>
                          <a:effectLst/>
                          <a:latin typeface="Times New Roman" panose="02020603050405020304" pitchFamily="18" charset="0"/>
                          <a:cs typeface="Times New Roman" panose="02020603050405020304" pitchFamily="18" charset="0"/>
                        </a:rPr>
                        <a:t> Ενισχύσεων </a:t>
                      </a:r>
                      <a:r>
                        <a:rPr lang="el-GR" sz="1600">
                          <a:solidFill>
                            <a:schemeClr val="tx1"/>
                          </a:solidFill>
                          <a:effectLst/>
                          <a:latin typeface="Times New Roman" panose="02020603050405020304" pitchFamily="18" charset="0"/>
                          <a:cs typeface="Times New Roman" panose="02020603050405020304" pitchFamily="18" charset="0"/>
                        </a:rPr>
                        <a:t>(</a:t>
                      </a:r>
                      <a:r>
                        <a:rPr lang="en-US" sz="1600">
                          <a:solidFill>
                            <a:schemeClr val="tx1"/>
                          </a:solidFill>
                          <a:effectLst/>
                          <a:latin typeface="Times New Roman" panose="02020603050405020304" pitchFamily="18" charset="0"/>
                          <a:cs typeface="Times New Roman" panose="02020603050405020304" pitchFamily="18" charset="0"/>
                        </a:rPr>
                        <a:t>σε €</a:t>
                      </a:r>
                      <a:r>
                        <a:rPr lang="el-GR"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155894389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831074376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905578327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9507080276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2140626299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13540253667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1962343555"/>
                  </a:ext>
                </a:extLst>
              </a:tr>
              <a:tr h="237402">
                <a:tc>
                  <a:txBody>
                    <a:bodyPr/>
                    <a:lstStyle/>
                    <a:p>
                      <a:r>
                        <a:rPr lang="en-US" sz="1600">
                          <a:solidFill>
                            <a:schemeClr val="tx1"/>
                          </a:solidFill>
                          <a:effectLst/>
                          <a:latin typeface="Times New Roman" panose="02020603050405020304" pitchFamily="18" charset="0"/>
                          <a:cs typeface="Times New Roman" panose="02020603050405020304" pitchFamily="18" charset="0"/>
                        </a:rPr>
                        <a:t>Θέσεις </a:t>
                      </a:r>
                      <a:r>
                        <a:rPr lang="el-GR" sz="1600">
                          <a:solidFill>
                            <a:schemeClr val="tx1"/>
                          </a:solidFill>
                          <a:effectLst/>
                          <a:latin typeface="Times New Roman" panose="02020603050405020304" pitchFamily="18" charset="0"/>
                          <a:cs typeface="Times New Roman" panose="02020603050405020304" pitchFamily="18" charset="0"/>
                        </a:rPr>
                        <a:t>Ε</a:t>
                      </a:r>
                      <a:r>
                        <a:rPr lang="en-US" sz="1600">
                          <a:solidFill>
                            <a:schemeClr val="tx1"/>
                          </a:solidFill>
                          <a:effectLst/>
                          <a:latin typeface="Times New Roman" panose="02020603050405020304" pitchFamily="18" charset="0"/>
                          <a:cs typeface="Times New Roman" panose="02020603050405020304" pitchFamily="18" charset="0"/>
                        </a:rPr>
                        <a:t>ργασίας (π</a:t>
                      </a:r>
                      <a:r>
                        <a:rPr lang="el-GR" sz="1600">
                          <a:solidFill>
                            <a:schemeClr val="tx1"/>
                          </a:solidFill>
                          <a:effectLst/>
                          <a:latin typeface="Times New Roman" panose="02020603050405020304" pitchFamily="18" charset="0"/>
                          <a:cs typeface="Times New Roman" panose="02020603050405020304" pitchFamily="18" charset="0"/>
                        </a:rPr>
                        <a:t>ρο</a:t>
                      </a:r>
                      <a:r>
                        <a:rPr lang="en-US" sz="1600">
                          <a:solidFill>
                            <a:schemeClr val="tx1"/>
                          </a:solidFill>
                          <a:effectLst/>
                          <a:latin typeface="Times New Roman" panose="02020603050405020304" pitchFamily="18" charset="0"/>
                          <a:cs typeface="Times New Roman" panose="02020603050405020304" pitchFamily="18" charset="0"/>
                        </a:rPr>
                        <a:t>β</a:t>
                      </a:r>
                      <a:r>
                        <a:rPr lang="el-GR" sz="1600">
                          <a:solidFill>
                            <a:schemeClr val="tx1"/>
                          </a:solidFill>
                          <a:effectLst/>
                          <a:latin typeface="Times New Roman" panose="02020603050405020304" pitchFamily="18" charset="0"/>
                          <a:cs typeface="Times New Roman" panose="02020603050405020304" pitchFamily="18" charset="0"/>
                        </a:rPr>
                        <a:t>λε</a:t>
                      </a:r>
                      <a:r>
                        <a:rPr lang="en-US" sz="1600">
                          <a:solidFill>
                            <a:schemeClr val="tx1"/>
                          </a:solidFill>
                          <a:effectLst/>
                          <a:latin typeface="Times New Roman" panose="02020603050405020304" pitchFamily="18" charset="0"/>
                          <a:cs typeface="Times New Roman" panose="02020603050405020304" pitchFamily="18" charset="0"/>
                        </a:rPr>
                        <a:t>πόμενες)</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92799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39676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29242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39669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6167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207553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989324335"/>
                  </a:ext>
                </a:extLst>
              </a:tr>
              <a:tr h="237402">
                <a:tc>
                  <a:txBody>
                    <a:bodyPr/>
                    <a:lstStyle/>
                    <a:p>
                      <a:r>
                        <a:rPr lang="en-US" sz="1600">
                          <a:solidFill>
                            <a:schemeClr val="tx1"/>
                          </a:solidFill>
                          <a:effectLst/>
                          <a:latin typeface="Times New Roman" panose="02020603050405020304" pitchFamily="18" charset="0"/>
                          <a:cs typeface="Times New Roman" panose="02020603050405020304" pitchFamily="18" charset="0"/>
                        </a:rPr>
                        <a:t>Εξεταζόμενη περίοδος εφαρμογής</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8</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454528999"/>
                  </a:ext>
                </a:extLst>
              </a:tr>
              <a:tr h="435235">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Ύψος Ενισχύσεων ως ποσοστό του </a:t>
                      </a:r>
                    </a:p>
                    <a:p>
                      <a:r>
                        <a:rPr lang="el-GR" sz="1600" dirty="0">
                          <a:solidFill>
                            <a:schemeClr val="tx1"/>
                          </a:solidFill>
                          <a:effectLst/>
                          <a:latin typeface="Times New Roman" panose="02020603050405020304" pitchFamily="18" charset="0"/>
                          <a:cs typeface="Times New Roman" panose="02020603050405020304" pitchFamily="18" charset="0"/>
                        </a:rPr>
                        <a:t>Ύψους Επενδύσεων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3/2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34,4%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42,6%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33,1%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39,5%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688579933"/>
                  </a:ext>
                </a:extLst>
              </a:tr>
              <a:tr h="237402">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Ύψος Επενδύσεων ανά Επενδυτικό Σχέδιο</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2/1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37542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436187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935977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2132931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5073813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1078016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896985335"/>
                  </a:ext>
                </a:extLst>
              </a:tr>
              <a:tr h="237402">
                <a:tc>
                  <a:txBody>
                    <a:bodyPr/>
                    <a:lstStyle/>
                    <a:p>
                      <a:r>
                        <a:rPr lang="el-GR" sz="1600">
                          <a:solidFill>
                            <a:schemeClr val="tx1"/>
                          </a:solidFill>
                          <a:effectLst/>
                          <a:latin typeface="Times New Roman" panose="02020603050405020304" pitchFamily="18" charset="0"/>
                          <a:cs typeface="Times New Roman" panose="02020603050405020304" pitchFamily="18" charset="0"/>
                        </a:rPr>
                        <a:t>Ύψος Ενισχύσεων ανά Επενδυτικό Σχέδιο</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3/1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12924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169919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290622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908986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1677607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425741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635540261"/>
                  </a:ext>
                </a:extLst>
              </a:tr>
              <a:tr h="237402">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Ύψος Επενδύσεων ανά θέση εργασίας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2/4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4880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53770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99737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562362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1049811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165188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1538891130"/>
                  </a:ext>
                </a:extLst>
              </a:tr>
              <a:tr h="237402">
                <a:tc>
                  <a:txBody>
                    <a:bodyPr/>
                    <a:lstStyle/>
                    <a:p>
                      <a:r>
                        <a:rPr lang="el-GR" sz="1600">
                          <a:solidFill>
                            <a:schemeClr val="tx1"/>
                          </a:solidFill>
                          <a:effectLst/>
                          <a:latin typeface="Times New Roman" panose="02020603050405020304" pitchFamily="18" charset="0"/>
                          <a:cs typeface="Times New Roman" panose="02020603050405020304" pitchFamily="18" charset="0"/>
                        </a:rPr>
                        <a:t>Ύψος Ενισχύσεων ανά θέση εργασίας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   </a:t>
                      </a:r>
                      <a:r>
                        <a:rPr lang="en-US" sz="1600">
                          <a:solidFill>
                            <a:schemeClr val="tx1"/>
                          </a:solidFill>
                          <a:effectLst/>
                          <a:latin typeface="Times New Roman" panose="02020603050405020304" pitchFamily="18" charset="0"/>
                          <a:cs typeface="Times New Roman" panose="02020603050405020304" pitchFamily="18" charset="0"/>
                        </a:rPr>
                        <a:t>3/4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1680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20947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30968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239660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347110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65238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476399695"/>
                  </a:ext>
                </a:extLst>
              </a:tr>
              <a:tr h="431707">
                <a:tc>
                  <a:txBody>
                    <a:bodyPr/>
                    <a:lstStyle/>
                    <a:p>
                      <a:r>
                        <a:rPr lang="el-GR" sz="1600">
                          <a:solidFill>
                            <a:schemeClr val="tx1"/>
                          </a:solidFill>
                          <a:effectLst/>
                          <a:latin typeface="Times New Roman" panose="02020603050405020304" pitchFamily="18" charset="0"/>
                          <a:cs typeface="Times New Roman" panose="02020603050405020304" pitchFamily="18" charset="0"/>
                        </a:rPr>
                        <a:t>Ύψος </a:t>
                      </a:r>
                      <a:r>
                        <a:rPr lang="en-US" sz="1600">
                          <a:solidFill>
                            <a:schemeClr val="tx1"/>
                          </a:solidFill>
                          <a:effectLst/>
                          <a:latin typeface="Times New Roman" panose="02020603050405020304" pitchFamily="18" charset="0"/>
                          <a:cs typeface="Times New Roman" panose="02020603050405020304" pitchFamily="18" charset="0"/>
                        </a:rPr>
                        <a:t>Επ</a:t>
                      </a:r>
                      <a:r>
                        <a:rPr lang="el-GR" sz="1600">
                          <a:solidFill>
                            <a:schemeClr val="tx1"/>
                          </a:solidFill>
                          <a:effectLst/>
                          <a:latin typeface="Times New Roman" panose="02020603050405020304" pitchFamily="18" charset="0"/>
                          <a:cs typeface="Times New Roman" panose="02020603050405020304" pitchFamily="18" charset="0"/>
                        </a:rPr>
                        <a:t>ενδύσεων</a:t>
                      </a:r>
                      <a:r>
                        <a:rPr lang="en-US" sz="1600">
                          <a:solidFill>
                            <a:schemeClr val="tx1"/>
                          </a:solidFill>
                          <a:effectLst/>
                          <a:latin typeface="Times New Roman" panose="02020603050405020304" pitchFamily="18" charset="0"/>
                          <a:cs typeface="Times New Roman" panose="02020603050405020304" pitchFamily="18" charset="0"/>
                        </a:rPr>
                        <a:t> ανά έτος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56604126</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266673548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486084161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3186903111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1294837203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1008389240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1917701457"/>
                  </a:ext>
                </a:extLst>
              </a:tr>
              <a:tr h="237402">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Ύψος</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Εν</a:t>
                      </a:r>
                      <a:r>
                        <a:rPr lang="el-GR" sz="1600" dirty="0" err="1">
                          <a:solidFill>
                            <a:schemeClr val="tx1"/>
                          </a:solidFill>
                          <a:effectLst/>
                          <a:latin typeface="Times New Roman" panose="02020603050405020304" pitchFamily="18" charset="0"/>
                          <a:cs typeface="Times New Roman" panose="02020603050405020304" pitchFamily="18" charset="0"/>
                        </a:rPr>
                        <a:t>ισχύσεων</a:t>
                      </a:r>
                      <a:r>
                        <a:rPr lang="en-US" sz="1600" dirty="0">
                          <a:solidFill>
                            <a:schemeClr val="tx1"/>
                          </a:solidFill>
                          <a:effectLst/>
                          <a:latin typeface="Times New Roman" panose="02020603050405020304" pitchFamily="18" charset="0"/>
                          <a:cs typeface="Times New Roman" panose="02020603050405020304" pitchFamily="18" charset="0"/>
                        </a:rPr>
                        <a:t> α</a:t>
                      </a:r>
                      <a:r>
                        <a:rPr lang="en-US" sz="1600" dirty="0" err="1">
                          <a:solidFill>
                            <a:schemeClr val="tx1"/>
                          </a:solidFill>
                          <a:effectLst/>
                          <a:latin typeface="Times New Roman" panose="02020603050405020304" pitchFamily="18" charset="0"/>
                          <a:cs typeface="Times New Roman" panose="02020603050405020304" pitchFamily="18" charset="0"/>
                        </a:rPr>
                        <a:t>νά</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έτος</a:t>
                      </a: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19486799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103884297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150929721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1358154325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428125260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398242755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2963078632"/>
                  </a:ext>
                </a:extLst>
              </a:tr>
              <a:tr h="435235">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Αριθμός θέσεων εργασίας (προβλεπόμενων) ανά Επενδυτικό Σχέδιο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 </a:t>
                      </a:r>
                    </a:p>
                    <a:p>
                      <a:pPr algn="r"/>
                      <a:r>
                        <a:rPr lang="el-GR" sz="1600">
                          <a:solidFill>
                            <a:schemeClr val="tx1"/>
                          </a:solidFill>
                          <a:effectLst/>
                          <a:latin typeface="Times New Roman" panose="02020603050405020304" pitchFamily="18" charset="0"/>
                          <a:cs typeface="Times New Roman" panose="02020603050405020304" pitchFamily="18" charset="0"/>
                        </a:rPr>
                        <a:t>4/1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7,7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8,1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4162499854"/>
                  </a:ext>
                </a:extLst>
              </a:tr>
              <a:tr h="237402">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Αριθμός Επενδυτικών Σχεδίων κατ’ έτος</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1/5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1508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519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1494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255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935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434760293"/>
                  </a:ext>
                </a:extLst>
              </a:tr>
              <a:tr h="237402">
                <a:tc>
                  <a:txBody>
                    <a:bodyPr/>
                    <a:lstStyle/>
                    <a:p>
                      <a:r>
                        <a:rPr lang="el-GR" sz="1600">
                          <a:solidFill>
                            <a:schemeClr val="tx1"/>
                          </a:solidFill>
                          <a:effectLst/>
                          <a:latin typeface="Times New Roman" panose="02020603050405020304" pitchFamily="18" charset="0"/>
                          <a:cs typeface="Times New Roman" panose="02020603050405020304" pitchFamily="18" charset="0"/>
                        </a:rPr>
                        <a:t>Θέσεις Εργασίας κατ’ έτος (προβλεπ.)</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4/5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11600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4960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4874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5667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1233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6105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1001000476"/>
                  </a:ext>
                </a:extLst>
              </a:tr>
              <a:tr h="435235">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Ετήσιο Ύψος Επενδύσεων ανά </a:t>
                      </a:r>
                    </a:p>
                    <a:p>
                      <a:r>
                        <a:rPr lang="el-GR" sz="1600" dirty="0">
                          <a:solidFill>
                            <a:schemeClr val="tx1"/>
                          </a:solidFill>
                          <a:effectLst/>
                          <a:latin typeface="Times New Roman" panose="02020603050405020304" pitchFamily="18" charset="0"/>
                          <a:cs typeface="Times New Roman" panose="02020603050405020304" pitchFamily="18" charset="0"/>
                        </a:rPr>
                        <a:t>Θέση Εργασίας (προβλεπόμενη)</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 </a:t>
                      </a:r>
                    </a:p>
                    <a:p>
                      <a:pPr algn="r"/>
                      <a:r>
                        <a:rPr lang="el-GR" sz="1600">
                          <a:solidFill>
                            <a:schemeClr val="tx1"/>
                          </a:solidFill>
                          <a:effectLst/>
                          <a:latin typeface="Times New Roman" panose="02020603050405020304" pitchFamily="18" charset="0"/>
                          <a:cs typeface="Times New Roman" panose="02020603050405020304" pitchFamily="18" charset="0"/>
                        </a:rPr>
                        <a:t>2/5/4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610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6721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16623</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80337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209962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4858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2880384328"/>
                  </a:ext>
                </a:extLst>
              </a:tr>
              <a:tr h="435235">
                <a:tc>
                  <a:txBody>
                    <a:bodyPr/>
                    <a:lstStyle/>
                    <a:p>
                      <a:r>
                        <a:rPr lang="el-GR" sz="1600" dirty="0">
                          <a:solidFill>
                            <a:schemeClr val="tx1"/>
                          </a:solidFill>
                          <a:effectLst/>
                          <a:latin typeface="Times New Roman" panose="02020603050405020304" pitchFamily="18" charset="0"/>
                          <a:cs typeface="Times New Roman" panose="02020603050405020304" pitchFamily="18" charset="0"/>
                        </a:rPr>
                        <a:t>Ετήσιο Ύψος Ενισχύσεων ανά </a:t>
                      </a:r>
                    </a:p>
                    <a:p>
                      <a:r>
                        <a:rPr lang="el-GR" sz="1600" dirty="0">
                          <a:solidFill>
                            <a:schemeClr val="tx1"/>
                          </a:solidFill>
                          <a:effectLst/>
                          <a:latin typeface="Times New Roman" panose="02020603050405020304" pitchFamily="18" charset="0"/>
                          <a:cs typeface="Times New Roman" panose="02020603050405020304" pitchFamily="18" charset="0"/>
                        </a:rPr>
                        <a:t>Θέση Εργασίας (προβλεπόμενη)</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dirty="0">
                          <a:solidFill>
                            <a:schemeClr val="tx1"/>
                          </a:solidFill>
                          <a:effectLst/>
                          <a:latin typeface="Times New Roman" panose="02020603050405020304" pitchFamily="18" charset="0"/>
                          <a:cs typeface="Times New Roman" panose="02020603050405020304" pitchFamily="18" charset="0"/>
                        </a:rPr>
                        <a:t> </a:t>
                      </a:r>
                    </a:p>
                    <a:p>
                      <a:pPr algn="r"/>
                      <a:r>
                        <a:rPr lang="el-GR" sz="1600" dirty="0">
                          <a:solidFill>
                            <a:schemeClr val="tx1"/>
                          </a:solidFill>
                          <a:effectLst/>
                          <a:latin typeface="Times New Roman" panose="02020603050405020304" pitchFamily="18" charset="0"/>
                          <a:cs typeface="Times New Roman" panose="02020603050405020304" pitchFamily="18" charset="0"/>
                        </a:rPr>
                        <a:t>3/5/4</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210</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2618</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5161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34237</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69422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1919</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3114830298"/>
                  </a:ext>
                </a:extLst>
              </a:tr>
              <a:tr h="435235">
                <a:tc>
                  <a:txBody>
                    <a:bodyPr/>
                    <a:lstStyle/>
                    <a:p>
                      <a:r>
                        <a:rPr lang="el-GR" sz="1600">
                          <a:solidFill>
                            <a:schemeClr val="tx1"/>
                          </a:solidFill>
                          <a:effectLst/>
                          <a:latin typeface="Times New Roman" panose="02020603050405020304" pitchFamily="18" charset="0"/>
                          <a:cs typeface="Times New Roman" panose="02020603050405020304" pitchFamily="18" charset="0"/>
                        </a:rPr>
                        <a:t>Ετήσιος Αριθμός Θέσεων Εργασίας (προβλεπόμενες) ανά Επενδυτικό Σχέδιο</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l-GR" sz="1600">
                          <a:solidFill>
                            <a:schemeClr val="tx1"/>
                          </a:solidFill>
                          <a:effectLst/>
                          <a:latin typeface="Times New Roman" panose="02020603050405020304" pitchFamily="18" charset="0"/>
                          <a:cs typeface="Times New Roman" panose="02020603050405020304" pitchFamily="18" charset="0"/>
                        </a:rPr>
                        <a:t> </a:t>
                      </a:r>
                    </a:p>
                    <a:p>
                      <a:pPr algn="r"/>
                      <a:r>
                        <a:rPr lang="el-GR" sz="1600">
                          <a:solidFill>
                            <a:schemeClr val="tx1"/>
                          </a:solidFill>
                          <a:effectLst/>
                          <a:latin typeface="Times New Roman" panose="02020603050405020304" pitchFamily="18" charset="0"/>
                          <a:cs typeface="Times New Roman" panose="02020603050405020304" pitchFamily="18" charset="0"/>
                        </a:rPr>
                        <a:t>4/1/5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a:solidFill>
                            <a:schemeClr val="tx1"/>
                          </a:solidFill>
                          <a:effectLst/>
                          <a:latin typeface="Times New Roman" panose="02020603050405020304" pitchFamily="18" charset="0"/>
                          <a:cs typeface="Times New Roman" panose="02020603050405020304" pitchFamily="18" charset="0"/>
                        </a:rPr>
                        <a:t>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1,6</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0,5</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1</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tc>
                  <a:txBody>
                    <a:bodyPr/>
                    <a:lstStyle/>
                    <a:p>
                      <a:pPr algn="r"/>
                      <a:r>
                        <a:rPr lang="en-US" sz="1600" dirty="0">
                          <a:solidFill>
                            <a:schemeClr val="tx1"/>
                          </a:solidFill>
                          <a:effectLst/>
                          <a:latin typeface="Times New Roman" panose="02020603050405020304" pitchFamily="18" charset="0"/>
                          <a:cs typeface="Times New Roman" panose="02020603050405020304" pitchFamily="18" charset="0"/>
                        </a:rPr>
                        <a:t>0,2</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55" marR="62855" marT="0" marB="0" anchor="b"/>
                </a:tc>
                <a:extLst>
                  <a:ext uri="{0D108BD9-81ED-4DB2-BD59-A6C34878D82A}">
                    <a16:rowId xmlns:a16="http://schemas.microsoft.com/office/drawing/2014/main" val="1700295660"/>
                  </a:ext>
                </a:extLst>
              </a:tr>
            </a:tbl>
          </a:graphicData>
        </a:graphic>
      </p:graphicFrame>
      <p:sp>
        <p:nvSpPr>
          <p:cNvPr id="5" name="Θέση ημερομηνίας 4">
            <a:extLst>
              <a:ext uri="{FF2B5EF4-FFF2-40B4-BE49-F238E27FC236}">
                <a16:creationId xmlns:a16="http://schemas.microsoft.com/office/drawing/2014/main" id="{53AB8118-A5C1-4391-8555-78DFA6B55108}"/>
              </a:ext>
            </a:extLst>
          </p:cNvPr>
          <p:cNvSpPr>
            <a:spLocks noGrp="1"/>
          </p:cNvSpPr>
          <p:nvPr>
            <p:ph type="dt" sz="half" idx="10"/>
          </p:nvPr>
        </p:nvSpPr>
        <p:spPr/>
        <p:txBody>
          <a:bodyPr/>
          <a:lstStyle/>
          <a:p>
            <a:fld id="{0F085D7C-AB2E-47CD-BA45-4E7C92C5321D}"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952E85B7-C785-4D7D-AAEB-4E7443291304}"/>
              </a:ext>
            </a:extLst>
          </p:cNvPr>
          <p:cNvSpPr>
            <a:spLocks noGrp="1"/>
          </p:cNvSpPr>
          <p:nvPr>
            <p:ph type="sldNum" sz="quarter" idx="12"/>
          </p:nvPr>
        </p:nvSpPr>
        <p:spPr/>
        <p:txBody>
          <a:bodyPr/>
          <a:lstStyle/>
          <a:p>
            <a:fld id="{57EC55EE-9EB8-44BE-9DB0-8978FBAFCE21}" type="slidenum">
              <a:rPr lang="el-GR" smtClean="0"/>
              <a:t>62</a:t>
            </a:fld>
            <a:endParaRPr lang="el-GR"/>
          </a:p>
        </p:txBody>
      </p:sp>
    </p:spTree>
    <p:extLst>
      <p:ext uri="{BB962C8B-B14F-4D97-AF65-F5344CB8AC3E}">
        <p14:creationId xmlns:p14="http://schemas.microsoft.com/office/powerpoint/2010/main" val="32477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A0785B-BC70-4907-966B-2D4A72229327}"/>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ACD79C8B-5715-4F5F-83B7-AFBE7164C53B}"/>
              </a:ext>
            </a:extLst>
          </p:cNvPr>
          <p:cNvGraphicFramePr>
            <a:graphicFrameLocks noGrp="1"/>
          </p:cNvGraphicFramePr>
          <p:nvPr>
            <p:ph idx="1"/>
            <p:extLst>
              <p:ext uri="{D42A27DB-BD31-4B8C-83A1-F6EECF244321}">
                <p14:modId xmlns:p14="http://schemas.microsoft.com/office/powerpoint/2010/main" val="4243812566"/>
              </p:ext>
            </p:extLst>
          </p:nvPr>
        </p:nvGraphicFramePr>
        <p:xfrm>
          <a:off x="88778" y="0"/>
          <a:ext cx="12059625" cy="5975042"/>
        </p:xfrm>
        <a:graphic>
          <a:graphicData uri="http://schemas.openxmlformats.org/drawingml/2006/table">
            <a:tbl>
              <a:tblPr firstRow="1" firstCol="1" bandRow="1">
                <a:tableStyleId>{5C22544A-7EE6-4342-B048-85BDC9FD1C3A}</a:tableStyleId>
              </a:tblPr>
              <a:tblGrid>
                <a:gridCol w="4243525">
                  <a:extLst>
                    <a:ext uri="{9D8B030D-6E8A-4147-A177-3AD203B41FA5}">
                      <a16:colId xmlns:a16="http://schemas.microsoft.com/office/drawing/2014/main" val="1302334384"/>
                    </a:ext>
                  </a:extLst>
                </a:gridCol>
                <a:gridCol w="661860">
                  <a:extLst>
                    <a:ext uri="{9D8B030D-6E8A-4147-A177-3AD203B41FA5}">
                      <a16:colId xmlns:a16="http://schemas.microsoft.com/office/drawing/2014/main" val="3075063286"/>
                    </a:ext>
                  </a:extLst>
                </a:gridCol>
                <a:gridCol w="521250">
                  <a:extLst>
                    <a:ext uri="{9D8B030D-6E8A-4147-A177-3AD203B41FA5}">
                      <a16:colId xmlns:a16="http://schemas.microsoft.com/office/drawing/2014/main" val="911693118"/>
                    </a:ext>
                  </a:extLst>
                </a:gridCol>
                <a:gridCol w="1398460">
                  <a:extLst>
                    <a:ext uri="{9D8B030D-6E8A-4147-A177-3AD203B41FA5}">
                      <a16:colId xmlns:a16="http://schemas.microsoft.com/office/drawing/2014/main" val="2753568413"/>
                    </a:ext>
                  </a:extLst>
                </a:gridCol>
                <a:gridCol w="1081487">
                  <a:extLst>
                    <a:ext uri="{9D8B030D-6E8A-4147-A177-3AD203B41FA5}">
                      <a16:colId xmlns:a16="http://schemas.microsoft.com/office/drawing/2014/main" val="3580666359"/>
                    </a:ext>
                  </a:extLst>
                </a:gridCol>
                <a:gridCol w="840778">
                  <a:extLst>
                    <a:ext uri="{9D8B030D-6E8A-4147-A177-3AD203B41FA5}">
                      <a16:colId xmlns:a16="http://schemas.microsoft.com/office/drawing/2014/main" val="1068539956"/>
                    </a:ext>
                  </a:extLst>
                </a:gridCol>
                <a:gridCol w="1081487">
                  <a:extLst>
                    <a:ext uri="{9D8B030D-6E8A-4147-A177-3AD203B41FA5}">
                      <a16:colId xmlns:a16="http://schemas.microsoft.com/office/drawing/2014/main" val="1149345719"/>
                    </a:ext>
                  </a:extLst>
                </a:gridCol>
                <a:gridCol w="783715">
                  <a:extLst>
                    <a:ext uri="{9D8B030D-6E8A-4147-A177-3AD203B41FA5}">
                      <a16:colId xmlns:a16="http://schemas.microsoft.com/office/drawing/2014/main" val="2089732554"/>
                    </a:ext>
                  </a:extLst>
                </a:gridCol>
                <a:gridCol w="1447063">
                  <a:extLst>
                    <a:ext uri="{9D8B030D-6E8A-4147-A177-3AD203B41FA5}">
                      <a16:colId xmlns:a16="http://schemas.microsoft.com/office/drawing/2014/main" val="2859973963"/>
                    </a:ext>
                  </a:extLst>
                </a:gridCol>
              </a:tblGrid>
              <a:tr h="661711">
                <a:tc>
                  <a:txBody>
                    <a:bodyPr/>
                    <a:lstStyle/>
                    <a:p>
                      <a:pPr algn="l"/>
                      <a:endParaRPr lang="el-GR" sz="1600" b="1" dirty="0">
                        <a:solidFill>
                          <a:schemeClr val="tx1"/>
                        </a:solidFill>
                        <a:effectLst/>
                        <a:latin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1">
                          <a:solidFill>
                            <a:schemeClr val="tx1"/>
                          </a:solidFill>
                          <a:effectLst/>
                          <a:latin typeface="Times New Roman" panose="02020603050405020304" pitchFamily="18" charset="0"/>
                          <a:cs typeface="Times New Roman" panose="02020603050405020304" pitchFamily="18" charset="0"/>
                        </a:rPr>
                        <a:t>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1">
                          <a:solidFill>
                            <a:schemeClr val="tx1"/>
                          </a:solidFill>
                          <a:effectLst/>
                          <a:latin typeface="Times New Roman" panose="02020603050405020304" pitchFamily="18" charset="0"/>
                          <a:cs typeface="Times New Roman" panose="02020603050405020304" pitchFamily="18" charset="0"/>
                        </a:rPr>
                        <a:t>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1">
                          <a:solidFill>
                            <a:schemeClr val="tx1"/>
                          </a:solidFill>
                          <a:effectLst/>
                          <a:latin typeface="Times New Roman" panose="02020603050405020304" pitchFamily="18" charset="0"/>
                          <a:cs typeface="Times New Roman" panose="02020603050405020304" pitchFamily="18" charset="0"/>
                        </a:rPr>
                        <a:t>Ν. 1262/1982</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1">
                          <a:solidFill>
                            <a:schemeClr val="tx1"/>
                          </a:solidFill>
                          <a:effectLst/>
                          <a:latin typeface="Times New Roman" panose="02020603050405020304" pitchFamily="18" charset="0"/>
                          <a:cs typeface="Times New Roman" panose="02020603050405020304" pitchFamily="18" charset="0"/>
                        </a:rPr>
                        <a:t>Ν. 1282/1990</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1">
                          <a:solidFill>
                            <a:schemeClr val="tx1"/>
                          </a:solidFill>
                          <a:effectLst/>
                          <a:latin typeface="Times New Roman" panose="02020603050405020304" pitchFamily="18" charset="0"/>
                          <a:cs typeface="Times New Roman" panose="02020603050405020304" pitchFamily="18" charset="0"/>
                        </a:rPr>
                        <a:t>2601/98</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1">
                          <a:solidFill>
                            <a:schemeClr val="tx1"/>
                          </a:solidFill>
                          <a:effectLst/>
                          <a:latin typeface="Times New Roman" panose="02020603050405020304" pitchFamily="18" charset="0"/>
                          <a:cs typeface="Times New Roman" panose="02020603050405020304" pitchFamily="18" charset="0"/>
                        </a:rPr>
                        <a:t>Ν.3299/04 (πλήρες)</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1">
                          <a:solidFill>
                            <a:schemeClr val="tx1"/>
                          </a:solidFill>
                          <a:effectLst/>
                          <a:latin typeface="Times New Roman" panose="02020603050405020304" pitchFamily="18" charset="0"/>
                          <a:cs typeface="Times New Roman" panose="02020603050405020304" pitchFamily="18" charset="0"/>
                        </a:rPr>
                        <a:t>Ν.3908/11</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1" dirty="0">
                          <a:solidFill>
                            <a:schemeClr val="tx1"/>
                          </a:solidFill>
                          <a:effectLst/>
                          <a:latin typeface="Times New Roman" panose="02020603050405020304" pitchFamily="18" charset="0"/>
                          <a:cs typeface="Times New Roman" panose="02020603050405020304" pitchFamily="18" charset="0"/>
                        </a:rPr>
                        <a:t>Σύνολο ή</a:t>
                      </a:r>
                    </a:p>
                    <a:p>
                      <a:pPr algn="ctr"/>
                      <a:r>
                        <a:rPr lang="el-GR" sz="1600" b="1" dirty="0">
                          <a:solidFill>
                            <a:schemeClr val="tx1"/>
                          </a:solidFill>
                          <a:effectLst/>
                          <a:latin typeface="Times New Roman" panose="02020603050405020304" pitchFamily="18" charset="0"/>
                          <a:cs typeface="Times New Roman" panose="02020603050405020304" pitchFamily="18" charset="0"/>
                        </a:rPr>
                        <a:t>Μέσο όρο</a:t>
                      </a:r>
                      <a:endParaRPr lang="el-G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552165828"/>
                  </a:ext>
                </a:extLst>
              </a:tr>
              <a:tr h="289498">
                <a:tc>
                  <a:txBody>
                    <a:bodyPr/>
                    <a:lstStyle/>
                    <a:p>
                      <a:pPr algn="l"/>
                      <a:r>
                        <a:rPr lang="en-US" sz="1600" b="1">
                          <a:solidFill>
                            <a:schemeClr val="tx1"/>
                          </a:solidFill>
                          <a:effectLst/>
                          <a:latin typeface="Times New Roman" panose="02020603050405020304" pitchFamily="18" charset="0"/>
                          <a:cs typeface="Times New Roman" panose="02020603050405020304" pitchFamily="18" charset="0"/>
                        </a:rPr>
                        <a:t>Αρ</a:t>
                      </a:r>
                      <a:r>
                        <a:rPr lang="el-GR" sz="1600" b="1">
                          <a:solidFill>
                            <a:schemeClr val="tx1"/>
                          </a:solidFill>
                          <a:effectLst/>
                          <a:latin typeface="Times New Roman" panose="02020603050405020304" pitchFamily="18" charset="0"/>
                          <a:cs typeface="Times New Roman" panose="02020603050405020304" pitchFamily="18" charset="0"/>
                        </a:rPr>
                        <a:t>ιθμός</a:t>
                      </a:r>
                      <a:r>
                        <a:rPr lang="en-US" sz="1600" b="1">
                          <a:solidFill>
                            <a:schemeClr val="tx1"/>
                          </a:solidFill>
                          <a:effectLst/>
                          <a:latin typeface="Times New Roman" panose="02020603050405020304" pitchFamily="18" charset="0"/>
                          <a:cs typeface="Times New Roman" panose="02020603050405020304" pitchFamily="18" charset="0"/>
                        </a:rPr>
                        <a:t> Επενδυτικών Σχεδίων</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1</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37,9%</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15,4%</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9,8%</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32,9%</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4,0%</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31804</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116408418"/>
                  </a:ext>
                </a:extLst>
              </a:tr>
              <a:tr h="289498">
                <a:tc>
                  <a:txBody>
                    <a:bodyPr/>
                    <a:lstStyle/>
                    <a:p>
                      <a:pPr algn="l"/>
                      <a:r>
                        <a:rPr lang="en-US" sz="1600" b="1">
                          <a:solidFill>
                            <a:schemeClr val="tx1"/>
                          </a:solidFill>
                          <a:effectLst/>
                          <a:latin typeface="Times New Roman" panose="02020603050405020304" pitchFamily="18" charset="0"/>
                          <a:cs typeface="Times New Roman" panose="02020603050405020304" pitchFamily="18" charset="0"/>
                        </a:rPr>
                        <a:t>Ύψος Επενδύσεων </a:t>
                      </a:r>
                      <a:r>
                        <a:rPr lang="el-GR" sz="1600" b="1">
                          <a:solidFill>
                            <a:schemeClr val="tx1"/>
                          </a:solidFill>
                          <a:effectLst/>
                          <a:latin typeface="Times New Roman" panose="02020603050405020304" pitchFamily="18" charset="0"/>
                          <a:cs typeface="Times New Roman" panose="02020603050405020304" pitchFamily="18" charset="0"/>
                        </a:rPr>
                        <a:t>(</a:t>
                      </a:r>
                      <a:r>
                        <a:rPr lang="en-US" sz="1600" b="1">
                          <a:solidFill>
                            <a:schemeClr val="tx1"/>
                          </a:solidFill>
                          <a:effectLst/>
                          <a:latin typeface="Times New Roman" panose="02020603050405020304" pitchFamily="18" charset="0"/>
                          <a:cs typeface="Times New Roman" panose="02020603050405020304" pitchFamily="18" charset="0"/>
                        </a:rPr>
                        <a:t>σε € </a:t>
                      </a:r>
                      <a:r>
                        <a:rPr lang="el-GR" sz="1600" b="1">
                          <a:solidFill>
                            <a:schemeClr val="tx1"/>
                          </a:solidFill>
                          <a:effectLst/>
                          <a:latin typeface="Times New Roman" panose="02020603050405020304" pitchFamily="18" charset="0"/>
                          <a:cs typeface="Times New Roman" panose="02020603050405020304" pitchFamily="18" charset="0"/>
                        </a:rPr>
                        <a:t>)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2</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1,3%</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6,2%</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8,5%</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65,1%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18,9%</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34285234147</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3224070830"/>
                  </a:ext>
                </a:extLst>
              </a:tr>
              <a:tr h="255585">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a:t>
                      </a:r>
                      <a:r>
                        <a:rPr lang="en-US" sz="1600" b="1">
                          <a:solidFill>
                            <a:schemeClr val="tx1"/>
                          </a:solidFill>
                          <a:effectLst/>
                          <a:latin typeface="Times New Roman" panose="02020603050405020304" pitchFamily="18" charset="0"/>
                          <a:cs typeface="Times New Roman" panose="02020603050405020304" pitchFamily="18" charset="0"/>
                        </a:rPr>
                        <a:t> Ενισχύσεων </a:t>
                      </a:r>
                      <a:r>
                        <a:rPr lang="el-GR" sz="1600" b="1">
                          <a:solidFill>
                            <a:schemeClr val="tx1"/>
                          </a:solidFill>
                          <a:effectLst/>
                          <a:latin typeface="Times New Roman" panose="02020603050405020304" pitchFamily="18" charset="0"/>
                          <a:cs typeface="Times New Roman" panose="02020603050405020304" pitchFamily="18" charset="0"/>
                        </a:rPr>
                        <a:t>(</a:t>
                      </a:r>
                      <a:r>
                        <a:rPr lang="en-US" sz="1600" b="1">
                          <a:solidFill>
                            <a:schemeClr val="tx1"/>
                          </a:solidFill>
                          <a:effectLst/>
                          <a:latin typeface="Times New Roman" panose="02020603050405020304" pitchFamily="18" charset="0"/>
                          <a:cs typeface="Times New Roman" panose="02020603050405020304" pitchFamily="18" charset="0"/>
                        </a:rPr>
                        <a:t>σε €</a:t>
                      </a:r>
                      <a:r>
                        <a:rPr lang="el-GR" sz="1600" b="1">
                          <a:solidFill>
                            <a:schemeClr val="tx1"/>
                          </a:solidFill>
                          <a:effectLst/>
                          <a:latin typeface="Times New Roman" panose="02020603050405020304" pitchFamily="18" charset="0"/>
                          <a:cs typeface="Times New Roman" panose="02020603050405020304" pitchFamily="18" charset="0"/>
                        </a:rPr>
                        <a:t>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3</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1,2%</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6,1%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6,7%</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70,2%</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15,8%</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13540253667</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512195374"/>
                  </a:ext>
                </a:extLst>
              </a:tr>
              <a:tr h="255585">
                <a:tc>
                  <a:txBody>
                    <a:bodyPr/>
                    <a:lstStyle/>
                    <a:p>
                      <a:pPr algn="l"/>
                      <a:r>
                        <a:rPr lang="en-US" sz="1600" b="1" dirty="0" err="1">
                          <a:solidFill>
                            <a:schemeClr val="tx1"/>
                          </a:solidFill>
                          <a:effectLst/>
                          <a:latin typeface="Times New Roman" panose="02020603050405020304" pitchFamily="18" charset="0"/>
                          <a:cs typeface="Times New Roman" panose="02020603050405020304" pitchFamily="18" charset="0"/>
                        </a:rPr>
                        <a:t>Θέσεις</a:t>
                      </a:r>
                      <a:r>
                        <a:rPr lang="en-US" sz="1600" b="1" dirty="0">
                          <a:solidFill>
                            <a:schemeClr val="tx1"/>
                          </a:solidFill>
                          <a:effectLst/>
                          <a:latin typeface="Times New Roman" panose="02020603050405020304" pitchFamily="18" charset="0"/>
                          <a:cs typeface="Times New Roman" panose="02020603050405020304" pitchFamily="18" charset="0"/>
                        </a:rPr>
                        <a:t> </a:t>
                      </a:r>
                      <a:r>
                        <a:rPr lang="el-GR" sz="1600" b="1" dirty="0">
                          <a:solidFill>
                            <a:schemeClr val="tx1"/>
                          </a:solidFill>
                          <a:effectLst/>
                          <a:latin typeface="Times New Roman" panose="02020603050405020304" pitchFamily="18" charset="0"/>
                          <a:cs typeface="Times New Roman" panose="02020603050405020304" pitchFamily="18" charset="0"/>
                        </a:rPr>
                        <a:t>Ε</a:t>
                      </a:r>
                      <a:r>
                        <a:rPr lang="en-US" sz="1600" b="1" dirty="0" err="1">
                          <a:solidFill>
                            <a:schemeClr val="tx1"/>
                          </a:solidFill>
                          <a:effectLst/>
                          <a:latin typeface="Times New Roman" panose="02020603050405020304" pitchFamily="18" charset="0"/>
                          <a:cs typeface="Times New Roman" panose="02020603050405020304" pitchFamily="18" charset="0"/>
                        </a:rPr>
                        <a:t>ργ</a:t>
                      </a:r>
                      <a:r>
                        <a:rPr lang="en-US" sz="1600" b="1" dirty="0">
                          <a:solidFill>
                            <a:schemeClr val="tx1"/>
                          </a:solidFill>
                          <a:effectLst/>
                          <a:latin typeface="Times New Roman" panose="02020603050405020304" pitchFamily="18" charset="0"/>
                          <a:cs typeface="Times New Roman" panose="02020603050405020304" pitchFamily="18" charset="0"/>
                        </a:rPr>
                        <a:t>ασίας (π</a:t>
                      </a:r>
                      <a:r>
                        <a:rPr lang="el-GR" sz="1600" b="1" dirty="0">
                          <a:solidFill>
                            <a:schemeClr val="tx1"/>
                          </a:solidFill>
                          <a:effectLst/>
                          <a:latin typeface="Times New Roman" panose="02020603050405020304" pitchFamily="18" charset="0"/>
                          <a:cs typeface="Times New Roman" panose="02020603050405020304" pitchFamily="18" charset="0"/>
                        </a:rPr>
                        <a:t>ρο</a:t>
                      </a:r>
                      <a:r>
                        <a:rPr lang="en-US" sz="1600" b="1" dirty="0">
                          <a:solidFill>
                            <a:schemeClr val="tx1"/>
                          </a:solidFill>
                          <a:effectLst/>
                          <a:latin typeface="Times New Roman" panose="02020603050405020304" pitchFamily="18" charset="0"/>
                          <a:cs typeface="Times New Roman" panose="02020603050405020304" pitchFamily="18" charset="0"/>
                        </a:rPr>
                        <a:t>β</a:t>
                      </a:r>
                      <a:r>
                        <a:rPr lang="el-GR" sz="1600" b="1" dirty="0" err="1">
                          <a:solidFill>
                            <a:schemeClr val="tx1"/>
                          </a:solidFill>
                          <a:effectLst/>
                          <a:latin typeface="Times New Roman" panose="02020603050405020304" pitchFamily="18" charset="0"/>
                          <a:cs typeface="Times New Roman" panose="02020603050405020304" pitchFamily="18" charset="0"/>
                        </a:rPr>
                        <a:t>λε</a:t>
                      </a:r>
                      <a:r>
                        <a:rPr lang="en-US" sz="1600" b="1" dirty="0">
                          <a:solidFill>
                            <a:schemeClr val="tx1"/>
                          </a:solidFill>
                          <a:effectLst/>
                          <a:latin typeface="Times New Roman" panose="02020603050405020304" pitchFamily="18" charset="0"/>
                          <a:cs typeface="Times New Roman" panose="02020603050405020304" pitchFamily="18" charset="0"/>
                        </a:rPr>
                        <a:t>π</a:t>
                      </a:r>
                      <a:r>
                        <a:rPr lang="en-US" sz="1600" b="1" dirty="0" err="1">
                          <a:solidFill>
                            <a:schemeClr val="tx1"/>
                          </a:solidFill>
                          <a:effectLst/>
                          <a:latin typeface="Times New Roman" panose="02020603050405020304" pitchFamily="18" charset="0"/>
                          <a:cs typeface="Times New Roman" panose="02020603050405020304" pitchFamily="18" charset="0"/>
                        </a:rPr>
                        <a:t>όμενες</a:t>
                      </a:r>
                      <a:r>
                        <a:rPr lang="en-US" sz="1600" b="1" dirty="0">
                          <a:solidFill>
                            <a:schemeClr val="tx1"/>
                          </a:solidFill>
                          <a:effectLst/>
                          <a:latin typeface="Times New Roman" panose="02020603050405020304" pitchFamily="18" charset="0"/>
                          <a:cs typeface="Times New Roman" panose="02020603050405020304" pitchFamily="18" charset="0"/>
                        </a:rPr>
                        <a:t>)</a:t>
                      </a:r>
                      <a:endParaRPr lang="el-G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4</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44,7%</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19,1%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14,1%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19,1%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3,0%</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207553</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402360307"/>
                  </a:ext>
                </a:extLst>
              </a:tr>
              <a:tr h="274741">
                <a:tc>
                  <a:txBody>
                    <a:bodyPr/>
                    <a:lstStyle/>
                    <a:p>
                      <a:pPr algn="l"/>
                      <a:r>
                        <a:rPr lang="en-US" sz="1600" b="1">
                          <a:solidFill>
                            <a:schemeClr val="tx1"/>
                          </a:solidFill>
                          <a:effectLst/>
                          <a:latin typeface="Times New Roman" panose="02020603050405020304" pitchFamily="18" charset="0"/>
                          <a:cs typeface="Times New Roman" panose="02020603050405020304" pitchFamily="18" charset="0"/>
                        </a:rPr>
                        <a:t>Εξεταζόμενη περίοδος εφαρμογής</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5</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23,5%</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23,5%</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17,6%</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20,6%</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14,7%</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34</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401201007"/>
                  </a:ext>
                </a:extLst>
              </a:tr>
              <a:tr h="472922">
                <a:tc>
                  <a:txBody>
                    <a:bodyPr/>
                    <a:lstStyle/>
                    <a:p>
                      <a:pPr algn="l"/>
                      <a:r>
                        <a:rPr lang="el-GR" sz="1600" b="1" dirty="0">
                          <a:solidFill>
                            <a:schemeClr val="tx1"/>
                          </a:solidFill>
                          <a:effectLst/>
                          <a:latin typeface="Times New Roman" panose="02020603050405020304" pitchFamily="18" charset="0"/>
                          <a:cs typeface="Times New Roman" panose="02020603050405020304" pitchFamily="18" charset="0"/>
                        </a:rPr>
                        <a:t>Ύψος Ενισχύσεων ως ποσοστό του Ύψους Επενδύσεων </a:t>
                      </a:r>
                      <a:endParaRPr lang="el-G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 </a:t>
                      </a:r>
                    </a:p>
                    <a:p>
                      <a:pPr algn="ctr"/>
                      <a:r>
                        <a:rPr lang="el-GR" sz="1600" b="0">
                          <a:solidFill>
                            <a:schemeClr val="tx1"/>
                          </a:solidFill>
                          <a:effectLst/>
                          <a:latin typeface="Times New Roman" panose="02020603050405020304" pitchFamily="18" charset="0"/>
                          <a:cs typeface="Times New Roman" panose="02020603050405020304" pitchFamily="18" charset="0"/>
                        </a:rPr>
                        <a:t>   3/2</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 </a:t>
                      </a:r>
                    </a:p>
                    <a:p>
                      <a:pPr algn="ctr"/>
                      <a:r>
                        <a:rPr lang="el-GR" sz="1600" b="0">
                          <a:solidFill>
                            <a:schemeClr val="tx1"/>
                          </a:solidFill>
                          <a:effectLst/>
                          <a:latin typeface="Times New Roman" panose="02020603050405020304" pitchFamily="18" charset="0"/>
                          <a:cs typeface="Times New Roman" panose="02020603050405020304" pitchFamily="18" charset="0"/>
                        </a:rPr>
                        <a:t>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              </a:t>
                      </a:r>
                    </a:p>
                    <a:p>
                      <a:pPr algn="ctr"/>
                      <a:r>
                        <a:rPr lang="el-GR" sz="1600" b="0">
                          <a:solidFill>
                            <a:schemeClr val="tx1"/>
                          </a:solidFill>
                          <a:effectLst/>
                          <a:latin typeface="Times New Roman" panose="02020603050405020304" pitchFamily="18" charset="0"/>
                          <a:cs typeface="Times New Roman" panose="02020603050405020304" pitchFamily="18" charset="0"/>
                        </a:rPr>
                        <a:t>        </a:t>
                      </a:r>
                      <a:r>
                        <a:rPr lang="en-US" sz="1600" b="0">
                          <a:solidFill>
                            <a:schemeClr val="tx1"/>
                          </a:solidFill>
                          <a:effectLst/>
                          <a:latin typeface="Times New Roman" panose="02020603050405020304" pitchFamily="18" charset="0"/>
                          <a:cs typeface="Times New Roman" panose="02020603050405020304" pitchFamily="18" charset="0"/>
                        </a:rPr>
                        <a:t>34,4%</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nchor="b"/>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39%</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nchor="b"/>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        </a:t>
                      </a:r>
                    </a:p>
                    <a:p>
                      <a:pPr algn="ct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31,1%</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nchor="b"/>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42,6%</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nchor="b"/>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a:t>
                      </a: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33,1%</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a:t>
                      </a:r>
                      <a:endParaRPr lang="el-GR" sz="1600" b="0" dirty="0">
                        <a:solidFill>
                          <a:schemeClr val="tx1"/>
                        </a:solidFill>
                        <a:effectLst/>
                        <a:latin typeface="Times New Roman" panose="02020603050405020304" pitchFamily="18" charset="0"/>
                        <a:cs typeface="Times New Roman" panose="02020603050405020304" pitchFamily="18" charset="0"/>
                      </a:endParaRPr>
                    </a:p>
                    <a:p>
                      <a:pPr algn="ct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39,5%</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643127943"/>
                  </a:ext>
                </a:extLst>
              </a:tr>
              <a:tr h="511172">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 Επενδύσεων ανά Επενδυτικό Σχέδιο</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2/1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Χ</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0,03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0,40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0,87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1,98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4,71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1078016</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817053981"/>
                  </a:ext>
                </a:extLst>
              </a:tr>
              <a:tr h="472922">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 Ενισχύσεων ανά Επενδυτικό Σχέδιο</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3/1</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Χ</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0,03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a:t>
                      </a:r>
                      <a:r>
                        <a:rPr lang="el-GR" sz="1600" b="0" dirty="0">
                          <a:solidFill>
                            <a:schemeClr val="tx1"/>
                          </a:solidFill>
                          <a:effectLst/>
                          <a:latin typeface="Times New Roman" panose="02020603050405020304" pitchFamily="18" charset="0"/>
                          <a:cs typeface="Times New Roman" panose="02020603050405020304" pitchFamily="18" charset="0"/>
                        </a:rPr>
                        <a:t>0</a:t>
                      </a:r>
                      <a:r>
                        <a:rPr lang="en-US" sz="1600" b="0" dirty="0">
                          <a:solidFill>
                            <a:schemeClr val="tx1"/>
                          </a:solidFill>
                          <a:effectLst/>
                          <a:latin typeface="Times New Roman" panose="02020603050405020304" pitchFamily="18" charset="0"/>
                          <a:cs typeface="Times New Roman" panose="02020603050405020304" pitchFamily="18" charset="0"/>
                        </a:rPr>
                        <a:t>,40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0,68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2,14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3,94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425741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3303585247"/>
                  </a:ext>
                </a:extLst>
              </a:tr>
              <a:tr h="472922">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 Επενδύσεων ανά θέση εργασίας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2/4</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Χ</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0,03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0,33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a:t>
                      </a:r>
                      <a:r>
                        <a:rPr lang="el-GR" sz="1600" b="0">
                          <a:solidFill>
                            <a:schemeClr val="tx1"/>
                          </a:solidFill>
                          <a:effectLst/>
                          <a:latin typeface="Times New Roman" panose="02020603050405020304" pitchFamily="18" charset="0"/>
                          <a:cs typeface="Times New Roman" panose="02020603050405020304" pitchFamily="18" charset="0"/>
                        </a:rPr>
                        <a:t>  </a:t>
                      </a:r>
                      <a:r>
                        <a:rPr lang="en-US" sz="1600" b="0">
                          <a:solidFill>
                            <a:schemeClr val="tx1"/>
                          </a:solidFill>
                          <a:effectLst/>
                          <a:latin typeface="Times New Roman" panose="02020603050405020304" pitchFamily="18" charset="0"/>
                          <a:cs typeface="Times New Roman" panose="02020603050405020304" pitchFamily="18" charset="0"/>
                        </a:rPr>
                        <a:t>0,60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3,40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6,36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165188</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120005842"/>
                  </a:ext>
                </a:extLst>
              </a:tr>
              <a:tr h="511172">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 Ενισχύσεων ανά θέση εργασίας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   </a:t>
                      </a:r>
                      <a:r>
                        <a:rPr lang="en-US" sz="1600" b="0">
                          <a:solidFill>
                            <a:schemeClr val="tx1"/>
                          </a:solidFill>
                          <a:effectLst/>
                          <a:latin typeface="Times New Roman" panose="02020603050405020304" pitchFamily="18" charset="0"/>
                          <a:cs typeface="Times New Roman" panose="02020603050405020304" pitchFamily="18" charset="0"/>
                        </a:rPr>
                        <a:t>3/4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Χ</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0,03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0,32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0,47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3,67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5,32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65238</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963696185"/>
                  </a:ext>
                </a:extLst>
              </a:tr>
              <a:tr h="472922">
                <a:tc>
                  <a:txBody>
                    <a:bodyPr/>
                    <a:lstStyle/>
                    <a:p>
                      <a:pPr algn="l"/>
                      <a:r>
                        <a:rPr lang="el-GR" sz="1600" b="1">
                          <a:solidFill>
                            <a:schemeClr val="tx1"/>
                          </a:solidFill>
                          <a:effectLst/>
                          <a:latin typeface="Times New Roman" panose="02020603050405020304" pitchFamily="18" charset="0"/>
                          <a:cs typeface="Times New Roman" panose="02020603050405020304" pitchFamily="18" charset="0"/>
                        </a:rPr>
                        <a:t>Ύψος</a:t>
                      </a:r>
                      <a:r>
                        <a:rPr lang="en-US" sz="1600" b="1">
                          <a:solidFill>
                            <a:schemeClr val="tx1"/>
                          </a:solidFill>
                          <a:effectLst/>
                          <a:latin typeface="Times New Roman" panose="02020603050405020304" pitchFamily="18" charset="0"/>
                          <a:cs typeface="Times New Roman" panose="02020603050405020304" pitchFamily="18" charset="0"/>
                        </a:rPr>
                        <a:t> Επ</a:t>
                      </a:r>
                      <a:r>
                        <a:rPr lang="el-GR" sz="1600" b="1">
                          <a:solidFill>
                            <a:schemeClr val="tx1"/>
                          </a:solidFill>
                          <a:effectLst/>
                          <a:latin typeface="Times New Roman" panose="02020603050405020304" pitchFamily="18" charset="0"/>
                          <a:cs typeface="Times New Roman" panose="02020603050405020304" pitchFamily="18" charset="0"/>
                        </a:rPr>
                        <a:t>ενδύσεων</a:t>
                      </a:r>
                      <a:r>
                        <a:rPr lang="en-US" sz="1600" b="1">
                          <a:solidFill>
                            <a:schemeClr val="tx1"/>
                          </a:solidFill>
                          <a:effectLst/>
                          <a:latin typeface="Times New Roman" panose="02020603050405020304" pitchFamily="18" charset="0"/>
                          <a:cs typeface="Times New Roman" panose="02020603050405020304" pitchFamily="18" charset="0"/>
                        </a:rPr>
                        <a:t> ανά έτος </a:t>
                      </a:r>
                      <a:endParaRPr lang="el-G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2/5</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Χ</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latin typeface="Times New Roman" panose="02020603050405020304" pitchFamily="18" charset="0"/>
                          <a:cs typeface="Times New Roman" panose="02020603050405020304" pitchFamily="18" charset="0"/>
                        </a:rPr>
                        <a:t>0,06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0,26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0,48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3,16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1,28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1008389240</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147569338"/>
                  </a:ext>
                </a:extLst>
              </a:tr>
              <a:tr h="472922">
                <a:tc>
                  <a:txBody>
                    <a:bodyPr/>
                    <a:lstStyle/>
                    <a:p>
                      <a:pPr algn="l"/>
                      <a:r>
                        <a:rPr lang="el-GR" sz="1600" b="1" dirty="0">
                          <a:solidFill>
                            <a:schemeClr val="tx1"/>
                          </a:solidFill>
                          <a:effectLst/>
                          <a:latin typeface="Times New Roman" panose="02020603050405020304" pitchFamily="18" charset="0"/>
                          <a:cs typeface="Times New Roman" panose="02020603050405020304" pitchFamily="18" charset="0"/>
                        </a:rPr>
                        <a:t>Ύψος</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Εν</a:t>
                      </a:r>
                      <a:r>
                        <a:rPr lang="el-GR" sz="1600" b="1" dirty="0" err="1">
                          <a:solidFill>
                            <a:schemeClr val="tx1"/>
                          </a:solidFill>
                          <a:effectLst/>
                          <a:latin typeface="Times New Roman" panose="02020603050405020304" pitchFamily="18" charset="0"/>
                          <a:cs typeface="Times New Roman" panose="02020603050405020304" pitchFamily="18" charset="0"/>
                        </a:rPr>
                        <a:t>ισχύσεων</a:t>
                      </a:r>
                      <a:r>
                        <a:rPr lang="en-US" sz="1600" b="1" dirty="0">
                          <a:solidFill>
                            <a:schemeClr val="tx1"/>
                          </a:solidFill>
                          <a:effectLst/>
                          <a:latin typeface="Times New Roman" panose="02020603050405020304" pitchFamily="18" charset="0"/>
                          <a:cs typeface="Times New Roman" panose="02020603050405020304" pitchFamily="18" charset="0"/>
                        </a:rPr>
                        <a:t> α</a:t>
                      </a:r>
                      <a:r>
                        <a:rPr lang="en-US" sz="1600" b="1" dirty="0" err="1">
                          <a:solidFill>
                            <a:schemeClr val="tx1"/>
                          </a:solidFill>
                          <a:effectLst/>
                          <a:latin typeface="Times New Roman" panose="02020603050405020304" pitchFamily="18" charset="0"/>
                          <a:cs typeface="Times New Roman" panose="02020603050405020304" pitchFamily="18" charset="0"/>
                        </a:rPr>
                        <a:t>νά</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έτος</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l-G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3/5</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Χ</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0,05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0,26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0,38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3,41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1,08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398242755</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573031789"/>
                  </a:ext>
                </a:extLst>
              </a:tr>
              <a:tr h="472922">
                <a:tc>
                  <a:txBody>
                    <a:bodyPr/>
                    <a:lstStyle/>
                    <a:p>
                      <a:pPr algn="l"/>
                      <a:r>
                        <a:rPr lang="el-GR" sz="1600" b="1" dirty="0">
                          <a:solidFill>
                            <a:schemeClr val="tx1"/>
                          </a:solidFill>
                          <a:effectLst/>
                          <a:latin typeface="Times New Roman" panose="02020603050405020304" pitchFamily="18" charset="0"/>
                          <a:cs typeface="Times New Roman" panose="02020603050405020304" pitchFamily="18" charset="0"/>
                        </a:rPr>
                        <a:t>Απόκλιση αριθμού θέσεων εργασίας (</a:t>
                      </a:r>
                      <a:r>
                        <a:rPr lang="el-GR" sz="1600" b="1" dirty="0" err="1">
                          <a:solidFill>
                            <a:schemeClr val="tx1"/>
                          </a:solidFill>
                          <a:effectLst/>
                          <a:latin typeface="Times New Roman" panose="02020603050405020304" pitchFamily="18" charset="0"/>
                          <a:cs typeface="Times New Roman" panose="02020603050405020304" pitchFamily="18" charset="0"/>
                        </a:rPr>
                        <a:t>προβλεπ</a:t>
                      </a:r>
                      <a:r>
                        <a:rPr lang="el-GR" sz="1600" b="1" dirty="0">
                          <a:solidFill>
                            <a:schemeClr val="tx1"/>
                          </a:solidFill>
                          <a:effectLst/>
                          <a:latin typeface="Times New Roman" panose="02020603050405020304" pitchFamily="18" charset="0"/>
                          <a:cs typeface="Times New Roman" panose="02020603050405020304" pitchFamily="18" charset="0"/>
                        </a:rPr>
                        <a:t>.) ανά Επενδυτικό Σχέδιο από </a:t>
                      </a:r>
                      <a:r>
                        <a:rPr lang="el-GR" sz="1600" b="1" dirty="0" err="1">
                          <a:solidFill>
                            <a:schemeClr val="tx1"/>
                          </a:solidFill>
                          <a:effectLst/>
                          <a:latin typeface="Times New Roman" panose="02020603050405020304" pitchFamily="18" charset="0"/>
                          <a:cs typeface="Times New Roman" panose="02020603050405020304" pitchFamily="18" charset="0"/>
                        </a:rPr>
                        <a:t>μ.ο</a:t>
                      </a:r>
                      <a:r>
                        <a:rPr lang="el-GR" sz="1600" b="1" dirty="0">
                          <a:solidFill>
                            <a:schemeClr val="tx1"/>
                          </a:solidFill>
                          <a:effectLst/>
                          <a:latin typeface="Times New Roman" panose="02020603050405020304" pitchFamily="18" charset="0"/>
                          <a:cs typeface="Times New Roman" panose="02020603050405020304" pitchFamily="18" charset="0"/>
                        </a:rPr>
                        <a:t>. </a:t>
                      </a:r>
                      <a:endParaRPr lang="el-G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4/1</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b="0">
                          <a:solidFill>
                            <a:schemeClr val="tx1"/>
                          </a:solidFill>
                          <a:effectLst/>
                          <a:latin typeface="Times New Roman" panose="02020603050405020304" pitchFamily="18" charset="0"/>
                          <a:cs typeface="Times New Roman" panose="02020603050405020304" pitchFamily="18" charset="0"/>
                        </a:rPr>
                        <a:t>ΑΠ</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a:solidFill>
                            <a:schemeClr val="tx1"/>
                          </a:solidFill>
                          <a:effectLst/>
                          <a:latin typeface="Times New Roman" panose="02020603050405020304" pitchFamily="18" charset="0"/>
                          <a:cs typeface="Times New Roman" panose="02020603050405020304" pitchFamily="18" charset="0"/>
                        </a:rPr>
                        <a:t>             1,2 </a:t>
                      </a:r>
                      <a:endParaRPr lang="el-GR"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1,2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1,4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0,6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           0,7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b="0" dirty="0">
                          <a:solidFill>
                            <a:schemeClr val="tx1"/>
                          </a:solidFill>
                          <a:effectLst/>
                          <a:latin typeface="Times New Roman" panose="02020603050405020304" pitchFamily="18" charset="0"/>
                          <a:cs typeface="Times New Roman" panose="02020603050405020304" pitchFamily="18" charset="0"/>
                        </a:rPr>
                        <a:t>6,5</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097043513"/>
                  </a:ext>
                </a:extLst>
              </a:tr>
            </a:tbl>
          </a:graphicData>
        </a:graphic>
      </p:graphicFrame>
      <p:sp>
        <p:nvSpPr>
          <p:cNvPr id="5" name="Θέση ημερομηνίας 4">
            <a:extLst>
              <a:ext uri="{FF2B5EF4-FFF2-40B4-BE49-F238E27FC236}">
                <a16:creationId xmlns:a16="http://schemas.microsoft.com/office/drawing/2014/main" id="{CF3B3F00-93EA-4461-8362-0F727A4C4CBC}"/>
              </a:ext>
            </a:extLst>
          </p:cNvPr>
          <p:cNvSpPr>
            <a:spLocks noGrp="1"/>
          </p:cNvSpPr>
          <p:nvPr>
            <p:ph type="dt" sz="half" idx="10"/>
          </p:nvPr>
        </p:nvSpPr>
        <p:spPr/>
        <p:txBody>
          <a:bodyPr/>
          <a:lstStyle/>
          <a:p>
            <a:fld id="{6D63B9C1-39A2-4A2B-8E76-A040B6644B84}" type="datetime1">
              <a:rPr lang="el-GR" smtClean="0"/>
              <a:t>17/5/2022</a:t>
            </a:fld>
            <a:endParaRPr lang="el-GR"/>
          </a:p>
        </p:txBody>
      </p:sp>
      <p:sp>
        <p:nvSpPr>
          <p:cNvPr id="6" name="Θέση αριθμού διαφάνειας 5">
            <a:extLst>
              <a:ext uri="{FF2B5EF4-FFF2-40B4-BE49-F238E27FC236}">
                <a16:creationId xmlns:a16="http://schemas.microsoft.com/office/drawing/2014/main" id="{5F3DD89F-8B7B-4F76-A610-A1D046FF0EF2}"/>
              </a:ext>
            </a:extLst>
          </p:cNvPr>
          <p:cNvSpPr>
            <a:spLocks noGrp="1"/>
          </p:cNvSpPr>
          <p:nvPr>
            <p:ph type="sldNum" sz="quarter" idx="12"/>
          </p:nvPr>
        </p:nvSpPr>
        <p:spPr/>
        <p:txBody>
          <a:bodyPr/>
          <a:lstStyle/>
          <a:p>
            <a:fld id="{57EC55EE-9EB8-44BE-9DB0-8978FBAFCE21}" type="slidenum">
              <a:rPr lang="el-GR" smtClean="0"/>
              <a:t>63</a:t>
            </a:fld>
            <a:endParaRPr lang="el-GR"/>
          </a:p>
        </p:txBody>
      </p:sp>
    </p:spTree>
    <p:extLst>
      <p:ext uri="{BB962C8B-B14F-4D97-AF65-F5344CB8AC3E}">
        <p14:creationId xmlns:p14="http://schemas.microsoft.com/office/powerpoint/2010/main" val="1571149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299384-7B34-4E08-87AB-11DBF245FB0F}"/>
              </a:ext>
            </a:extLst>
          </p:cNvPr>
          <p:cNvSpPr>
            <a:spLocks noGrp="1"/>
          </p:cNvSpPr>
          <p:nvPr>
            <p:ph type="title"/>
          </p:nvPr>
        </p:nvSpPr>
        <p:spPr/>
        <p:txBody>
          <a:bodyPr/>
          <a:lstStyle/>
          <a:p>
            <a:endParaRPr lang="el-GR"/>
          </a:p>
        </p:txBody>
      </p:sp>
      <p:graphicFrame>
        <p:nvGraphicFramePr>
          <p:cNvPr id="8" name="Θέση περιεχομένου 7">
            <a:extLst>
              <a:ext uri="{FF2B5EF4-FFF2-40B4-BE49-F238E27FC236}">
                <a16:creationId xmlns:a16="http://schemas.microsoft.com/office/drawing/2014/main" id="{886EAE19-6B49-477B-8FE5-FE705C2C9DD6}"/>
              </a:ext>
            </a:extLst>
          </p:cNvPr>
          <p:cNvGraphicFramePr>
            <a:graphicFrameLocks noGrp="1"/>
          </p:cNvGraphicFramePr>
          <p:nvPr>
            <p:ph idx="1"/>
            <p:extLst>
              <p:ext uri="{D42A27DB-BD31-4B8C-83A1-F6EECF244321}">
                <p14:modId xmlns:p14="http://schemas.microsoft.com/office/powerpoint/2010/main" val="976760450"/>
              </p:ext>
            </p:extLst>
          </p:nvPr>
        </p:nvGraphicFramePr>
        <p:xfrm>
          <a:off x="0" y="286603"/>
          <a:ext cx="11954347" cy="3447423"/>
        </p:xfrm>
        <a:graphic>
          <a:graphicData uri="http://schemas.openxmlformats.org/drawingml/2006/table">
            <a:tbl>
              <a:tblPr firstRow="1" firstCol="1" bandRow="1">
                <a:tableStyleId>{5C22544A-7EE6-4342-B048-85BDC9FD1C3A}</a:tableStyleId>
              </a:tblPr>
              <a:tblGrid>
                <a:gridCol w="4577677">
                  <a:extLst>
                    <a:ext uri="{9D8B030D-6E8A-4147-A177-3AD203B41FA5}">
                      <a16:colId xmlns:a16="http://schemas.microsoft.com/office/drawing/2014/main" val="1279993863"/>
                    </a:ext>
                  </a:extLst>
                </a:gridCol>
                <a:gridCol w="553910">
                  <a:extLst>
                    <a:ext uri="{9D8B030D-6E8A-4147-A177-3AD203B41FA5}">
                      <a16:colId xmlns:a16="http://schemas.microsoft.com/office/drawing/2014/main" val="4013128584"/>
                    </a:ext>
                  </a:extLst>
                </a:gridCol>
                <a:gridCol w="423733">
                  <a:extLst>
                    <a:ext uri="{9D8B030D-6E8A-4147-A177-3AD203B41FA5}">
                      <a16:colId xmlns:a16="http://schemas.microsoft.com/office/drawing/2014/main" val="2210263998"/>
                    </a:ext>
                  </a:extLst>
                </a:gridCol>
                <a:gridCol w="1252410">
                  <a:extLst>
                    <a:ext uri="{9D8B030D-6E8A-4147-A177-3AD203B41FA5}">
                      <a16:colId xmlns:a16="http://schemas.microsoft.com/office/drawing/2014/main" val="1419738497"/>
                    </a:ext>
                  </a:extLst>
                </a:gridCol>
                <a:gridCol w="1252410">
                  <a:extLst>
                    <a:ext uri="{9D8B030D-6E8A-4147-A177-3AD203B41FA5}">
                      <a16:colId xmlns:a16="http://schemas.microsoft.com/office/drawing/2014/main" val="1929719306"/>
                    </a:ext>
                  </a:extLst>
                </a:gridCol>
                <a:gridCol w="906307">
                  <a:extLst>
                    <a:ext uri="{9D8B030D-6E8A-4147-A177-3AD203B41FA5}">
                      <a16:colId xmlns:a16="http://schemas.microsoft.com/office/drawing/2014/main" val="3298521322"/>
                    </a:ext>
                  </a:extLst>
                </a:gridCol>
                <a:gridCol w="1065320">
                  <a:extLst>
                    <a:ext uri="{9D8B030D-6E8A-4147-A177-3AD203B41FA5}">
                      <a16:colId xmlns:a16="http://schemas.microsoft.com/office/drawing/2014/main" val="2196408420"/>
                    </a:ext>
                  </a:extLst>
                </a:gridCol>
                <a:gridCol w="988301">
                  <a:extLst>
                    <a:ext uri="{9D8B030D-6E8A-4147-A177-3AD203B41FA5}">
                      <a16:colId xmlns:a16="http://schemas.microsoft.com/office/drawing/2014/main" val="837961960"/>
                    </a:ext>
                  </a:extLst>
                </a:gridCol>
                <a:gridCol w="934279">
                  <a:extLst>
                    <a:ext uri="{9D8B030D-6E8A-4147-A177-3AD203B41FA5}">
                      <a16:colId xmlns:a16="http://schemas.microsoft.com/office/drawing/2014/main" val="3436446642"/>
                    </a:ext>
                  </a:extLst>
                </a:gridCol>
              </a:tblGrid>
              <a:tr h="351025">
                <a:tc>
                  <a:txBody>
                    <a:bodyPr/>
                    <a:lstStyle/>
                    <a:p>
                      <a:pPr algn="l"/>
                      <a:endParaRPr lang="el-GR" sz="1600" dirty="0">
                        <a:solidFill>
                          <a:schemeClr val="tx1"/>
                        </a:solidFill>
                        <a:effectLst/>
                        <a:latin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 1262/1982</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 1282/1990</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2601/98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Ν.3299/04 (πλήρες)</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Ν.3908/11</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Σύνολο ή</a:t>
                      </a:r>
                    </a:p>
                    <a:p>
                      <a:pPr algn="ctr"/>
                      <a:r>
                        <a:rPr lang="el-GR" sz="1600">
                          <a:solidFill>
                            <a:schemeClr val="tx1"/>
                          </a:solidFill>
                          <a:effectLst/>
                          <a:latin typeface="Times New Roman" panose="02020603050405020304" pitchFamily="18" charset="0"/>
                          <a:cs typeface="Times New Roman" panose="02020603050405020304" pitchFamily="18" charset="0"/>
                        </a:rPr>
                        <a:t>Μέσο όρο</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3880662876"/>
                  </a:ext>
                </a:extLst>
              </a:tr>
              <a:tr h="277503">
                <a:tc>
                  <a:txBody>
                    <a:bodyPr/>
                    <a:lstStyle/>
                    <a:p>
                      <a:pPr algn="l"/>
                      <a:r>
                        <a:rPr lang="el-GR" sz="1600" dirty="0">
                          <a:solidFill>
                            <a:schemeClr val="tx1"/>
                          </a:solidFill>
                          <a:effectLst/>
                          <a:latin typeface="Times New Roman" panose="02020603050405020304" pitchFamily="18" charset="0"/>
                          <a:cs typeface="Times New Roman" panose="02020603050405020304" pitchFamily="18" charset="0"/>
                        </a:rPr>
                        <a:t>Απόκλιση αριθμού θέσεων εργασίας (</a:t>
                      </a:r>
                      <a:r>
                        <a:rPr lang="el-GR" sz="1600" dirty="0" err="1">
                          <a:solidFill>
                            <a:schemeClr val="tx1"/>
                          </a:solidFill>
                          <a:effectLst/>
                          <a:latin typeface="Times New Roman" panose="02020603050405020304" pitchFamily="18" charset="0"/>
                          <a:cs typeface="Times New Roman" panose="02020603050405020304" pitchFamily="18" charset="0"/>
                        </a:rPr>
                        <a:t>προβλεπ</a:t>
                      </a:r>
                      <a:r>
                        <a:rPr lang="el-GR" sz="1600" dirty="0">
                          <a:solidFill>
                            <a:schemeClr val="tx1"/>
                          </a:solidFill>
                          <a:effectLst/>
                          <a:latin typeface="Times New Roman" panose="02020603050405020304" pitchFamily="18" charset="0"/>
                          <a:cs typeface="Times New Roman" panose="02020603050405020304" pitchFamily="18" charset="0"/>
                        </a:rPr>
                        <a:t>.) ανά Επενδυτικό Σχέδιο από </a:t>
                      </a:r>
                      <a:r>
                        <a:rPr lang="el-GR" sz="1600" dirty="0" err="1">
                          <a:solidFill>
                            <a:schemeClr val="tx1"/>
                          </a:solidFill>
                          <a:effectLst/>
                          <a:latin typeface="Times New Roman" panose="02020603050405020304" pitchFamily="18" charset="0"/>
                          <a:cs typeface="Times New Roman" panose="02020603050405020304" pitchFamily="18" charset="0"/>
                        </a:rPr>
                        <a:t>μ.ο</a:t>
                      </a:r>
                      <a:r>
                        <a:rPr lang="el-GR"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4/1</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ΑΠ</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1,2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1,2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1,4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0,6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0,7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6,5</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4002515102"/>
                  </a:ext>
                </a:extLst>
              </a:tr>
              <a:tr h="277503">
                <a:tc>
                  <a:txBody>
                    <a:bodyPr/>
                    <a:lstStyle/>
                    <a:p>
                      <a:pPr algn="l"/>
                      <a:r>
                        <a:rPr lang="el-GR" sz="1600" dirty="0" err="1">
                          <a:solidFill>
                            <a:schemeClr val="tx1"/>
                          </a:solidFill>
                          <a:effectLst/>
                          <a:latin typeface="Times New Roman" panose="02020603050405020304" pitchFamily="18" charset="0"/>
                          <a:cs typeface="Times New Roman" panose="02020603050405020304" pitchFamily="18" charset="0"/>
                        </a:rPr>
                        <a:t>Αποκλιση</a:t>
                      </a:r>
                      <a:r>
                        <a:rPr lang="el-GR" sz="1600" dirty="0">
                          <a:solidFill>
                            <a:schemeClr val="tx1"/>
                          </a:solidFill>
                          <a:effectLst/>
                          <a:latin typeface="Times New Roman" panose="02020603050405020304" pitchFamily="18" charset="0"/>
                          <a:cs typeface="Times New Roman" panose="02020603050405020304" pitchFamily="18" charset="0"/>
                        </a:rPr>
                        <a:t> </a:t>
                      </a:r>
                      <a:r>
                        <a:rPr lang="el-GR" sz="1600" dirty="0" err="1">
                          <a:solidFill>
                            <a:schemeClr val="tx1"/>
                          </a:solidFill>
                          <a:effectLst/>
                          <a:latin typeface="Times New Roman" panose="02020603050405020304" pitchFamily="18" charset="0"/>
                          <a:cs typeface="Times New Roman" panose="02020603050405020304" pitchFamily="18" charset="0"/>
                        </a:rPr>
                        <a:t>αρ</a:t>
                      </a:r>
                      <a:r>
                        <a:rPr lang="el-GR" sz="1600" dirty="0">
                          <a:solidFill>
                            <a:schemeClr val="tx1"/>
                          </a:solidFill>
                          <a:effectLst/>
                          <a:latin typeface="Times New Roman" panose="02020603050405020304" pitchFamily="18" charset="0"/>
                          <a:cs typeface="Times New Roman" panose="02020603050405020304" pitchFamily="18" charset="0"/>
                        </a:rPr>
                        <a:t>. Επενδυτικών Σχεδίων κατ’ έτος από </a:t>
                      </a:r>
                      <a:r>
                        <a:rPr lang="el-GR" sz="1600" dirty="0" err="1">
                          <a:solidFill>
                            <a:schemeClr val="tx1"/>
                          </a:solidFill>
                          <a:effectLst/>
                          <a:latin typeface="Times New Roman" panose="02020603050405020304" pitchFamily="18" charset="0"/>
                          <a:cs typeface="Times New Roman" panose="02020603050405020304" pitchFamily="18" charset="0"/>
                        </a:rPr>
                        <a:t>μ.ο</a:t>
                      </a:r>
                      <a:r>
                        <a:rPr lang="el-GR" sz="1600" dirty="0">
                          <a:solidFill>
                            <a:schemeClr val="tx1"/>
                          </a:solidFill>
                          <a:effectLst/>
                          <a:latin typeface="Times New Roman" panose="02020603050405020304" pitchFamily="18" charset="0"/>
                          <a:cs typeface="Times New Roman" panose="02020603050405020304" pitchFamily="18" charset="0"/>
                        </a:rPr>
                        <a:t>.</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1/5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ΑΠ</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572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  324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r>
                        <a:rPr lang="en-US" sz="1600">
                          <a:solidFill>
                            <a:schemeClr val="tx1"/>
                          </a:solidFill>
                          <a:effectLst/>
                          <a:latin typeface="Times New Roman" panose="02020603050405020304" pitchFamily="18" charset="0"/>
                          <a:cs typeface="Times New Roman" panose="02020603050405020304" pitchFamily="18" charset="0"/>
                        </a:rPr>
                        <a:t>-  416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559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- 680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935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545222202"/>
                  </a:ext>
                </a:extLst>
              </a:tr>
              <a:tr h="277503">
                <a:tc>
                  <a:txBody>
                    <a:bodyPr/>
                    <a:lstStyle/>
                    <a:p>
                      <a:pPr algn="l"/>
                      <a:r>
                        <a:rPr lang="el-GR" sz="1600" dirty="0">
                          <a:solidFill>
                            <a:schemeClr val="tx1"/>
                          </a:solidFill>
                          <a:effectLst/>
                          <a:latin typeface="Times New Roman" panose="02020603050405020304" pitchFamily="18" charset="0"/>
                          <a:cs typeface="Times New Roman" panose="02020603050405020304" pitchFamily="18" charset="0"/>
                        </a:rPr>
                        <a:t>Απόκλιση θέσεων εργασίας κατ’ έτος από </a:t>
                      </a:r>
                      <a:r>
                        <a:rPr lang="el-GR" sz="1600" dirty="0" err="1">
                          <a:solidFill>
                            <a:schemeClr val="tx1"/>
                          </a:solidFill>
                          <a:effectLst/>
                          <a:latin typeface="Times New Roman" panose="02020603050405020304" pitchFamily="18" charset="0"/>
                          <a:cs typeface="Times New Roman" panose="02020603050405020304" pitchFamily="18" charset="0"/>
                        </a:rPr>
                        <a:t>μ.ο</a:t>
                      </a:r>
                      <a:r>
                        <a:rPr lang="el-GR" sz="1600" dirty="0">
                          <a:solidFill>
                            <a:schemeClr val="tx1"/>
                          </a:solidFill>
                          <a:effectLst/>
                          <a:latin typeface="Times New Roman" panose="02020603050405020304" pitchFamily="18" charset="0"/>
                          <a:cs typeface="Times New Roman" panose="02020603050405020304" pitchFamily="18" charset="0"/>
                        </a:rPr>
                        <a:t>.</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4/5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ΑΠ</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5.495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-1.145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-1.231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438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- 4.871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6105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496975558"/>
                  </a:ext>
                </a:extLst>
              </a:tr>
              <a:tr h="416255">
                <a:tc>
                  <a:txBody>
                    <a:bodyPr/>
                    <a:lstStyle/>
                    <a:p>
                      <a:pPr algn="l"/>
                      <a:r>
                        <a:rPr lang="el-GR" sz="1600" dirty="0">
                          <a:solidFill>
                            <a:schemeClr val="tx1"/>
                          </a:solidFill>
                          <a:effectLst/>
                          <a:latin typeface="Times New Roman" panose="02020603050405020304" pitchFamily="18" charset="0"/>
                          <a:cs typeface="Times New Roman" panose="02020603050405020304" pitchFamily="18" charset="0"/>
                        </a:rPr>
                        <a:t>Απόκλιση ετήσιου Ύψους Επενδύσεων ανά Θέση Εργασίας (προβλεπόμενη)</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dirty="0">
                          <a:solidFill>
                            <a:schemeClr val="tx1"/>
                          </a:solidFill>
                          <a:effectLst/>
                          <a:latin typeface="Times New Roman" panose="02020603050405020304" pitchFamily="18" charset="0"/>
                          <a:cs typeface="Times New Roman" panose="02020603050405020304" pitchFamily="18" charset="0"/>
                        </a:rPr>
                        <a:t>2/5/4</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ΑΠ</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- 4.249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1.863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11.764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75.479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205.104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4858</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1529695"/>
                  </a:ext>
                </a:extLst>
              </a:tr>
              <a:tr h="416255">
                <a:tc>
                  <a:txBody>
                    <a:bodyPr/>
                    <a:lstStyle/>
                    <a:p>
                      <a:pPr algn="l"/>
                      <a:r>
                        <a:rPr lang="el-GR" sz="1600">
                          <a:solidFill>
                            <a:schemeClr val="tx1"/>
                          </a:solidFill>
                          <a:effectLst/>
                          <a:latin typeface="Times New Roman" panose="02020603050405020304" pitchFamily="18" charset="0"/>
                          <a:cs typeface="Times New Roman" panose="02020603050405020304" pitchFamily="18" charset="0"/>
                        </a:rPr>
                        <a:t>Ετήσιο Ύψος Ενισχύσεων ανά Θέση Εργασίας (προβλεπόμενη)</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p>
                    <a:p>
                      <a:pPr algn="ctr"/>
                      <a:r>
                        <a:rPr lang="el-GR" sz="1600">
                          <a:solidFill>
                            <a:schemeClr val="tx1"/>
                          </a:solidFill>
                          <a:effectLst/>
                          <a:latin typeface="Times New Roman" panose="02020603050405020304" pitchFamily="18" charset="0"/>
                          <a:cs typeface="Times New Roman" panose="02020603050405020304" pitchFamily="18" charset="0"/>
                        </a:rPr>
                        <a:t>3/5/4</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 </a:t>
                      </a:r>
                    </a:p>
                    <a:p>
                      <a:pPr algn="ctr"/>
                      <a:r>
                        <a:rPr lang="el-GR" sz="1600">
                          <a:solidFill>
                            <a:schemeClr val="tx1"/>
                          </a:solidFill>
                          <a:effectLst/>
                          <a:latin typeface="Times New Roman" panose="02020603050405020304" pitchFamily="18" charset="0"/>
                          <a:cs typeface="Times New Roman" panose="02020603050405020304" pitchFamily="18" charset="0"/>
                        </a:rPr>
                        <a:t>Χ</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0,11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1,4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2,7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17,8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36,2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1919</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780692011"/>
                  </a:ext>
                </a:extLst>
              </a:tr>
              <a:tr h="277503">
                <a:tc>
                  <a:txBody>
                    <a:bodyPr/>
                    <a:lstStyle/>
                    <a:p>
                      <a:pPr algn="l"/>
                      <a:r>
                        <a:rPr lang="el-GR" sz="1600">
                          <a:solidFill>
                            <a:schemeClr val="tx1"/>
                          </a:solidFill>
                          <a:effectLst/>
                          <a:latin typeface="Times New Roman" panose="02020603050405020304" pitchFamily="18" charset="0"/>
                          <a:cs typeface="Times New Roman" panose="02020603050405020304" pitchFamily="18" charset="0"/>
                        </a:rPr>
                        <a:t>Ετήσιος Αριθμός Θέσεων Εργασίας (προβλεπόμενες) ανά Επενδυτικό Σχέδιο</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l-GR" sz="1600">
                          <a:solidFill>
                            <a:schemeClr val="tx1"/>
                          </a:solidFill>
                          <a:effectLst/>
                          <a:latin typeface="Times New Roman" panose="02020603050405020304" pitchFamily="18" charset="0"/>
                          <a:cs typeface="Times New Roman" panose="02020603050405020304" pitchFamily="18" charset="0"/>
                        </a:rPr>
                        <a:t>4/1/5</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 </a:t>
                      </a:r>
                      <a:endParaRPr lang="el-G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 </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0,2</a:t>
                      </a:r>
                      <a:endParaRPr lang="el-G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5" marR="42005" marT="0" marB="0"/>
                </a:tc>
                <a:extLst>
                  <a:ext uri="{0D108BD9-81ED-4DB2-BD59-A6C34878D82A}">
                    <a16:rowId xmlns:a16="http://schemas.microsoft.com/office/drawing/2014/main" val="2114468321"/>
                  </a:ext>
                </a:extLst>
              </a:tr>
            </a:tbl>
          </a:graphicData>
        </a:graphic>
      </p:graphicFrame>
      <p:sp>
        <p:nvSpPr>
          <p:cNvPr id="9" name="Θέση ημερομηνίας 8">
            <a:extLst>
              <a:ext uri="{FF2B5EF4-FFF2-40B4-BE49-F238E27FC236}">
                <a16:creationId xmlns:a16="http://schemas.microsoft.com/office/drawing/2014/main" id="{4985C6FC-B3C8-4F42-8472-2CBB9617045F}"/>
              </a:ext>
            </a:extLst>
          </p:cNvPr>
          <p:cNvSpPr>
            <a:spLocks noGrp="1"/>
          </p:cNvSpPr>
          <p:nvPr>
            <p:ph type="dt" sz="half" idx="10"/>
          </p:nvPr>
        </p:nvSpPr>
        <p:spPr/>
        <p:txBody>
          <a:bodyPr/>
          <a:lstStyle/>
          <a:p>
            <a:fld id="{B68FFE11-DF6A-4E69-86B5-2F6515083A4E}" type="datetime1">
              <a:rPr lang="el-GR" smtClean="0"/>
              <a:t>17/5/2022</a:t>
            </a:fld>
            <a:endParaRPr lang="el-GR"/>
          </a:p>
        </p:txBody>
      </p:sp>
      <p:sp>
        <p:nvSpPr>
          <p:cNvPr id="10" name="Θέση αριθμού διαφάνειας 9">
            <a:extLst>
              <a:ext uri="{FF2B5EF4-FFF2-40B4-BE49-F238E27FC236}">
                <a16:creationId xmlns:a16="http://schemas.microsoft.com/office/drawing/2014/main" id="{29FD8B05-E157-43ED-A17B-08DE4DE1C659}"/>
              </a:ext>
            </a:extLst>
          </p:cNvPr>
          <p:cNvSpPr>
            <a:spLocks noGrp="1"/>
          </p:cNvSpPr>
          <p:nvPr>
            <p:ph type="sldNum" sz="quarter" idx="12"/>
          </p:nvPr>
        </p:nvSpPr>
        <p:spPr/>
        <p:txBody>
          <a:bodyPr/>
          <a:lstStyle/>
          <a:p>
            <a:fld id="{57EC55EE-9EB8-44BE-9DB0-8978FBAFCE21}" type="slidenum">
              <a:rPr lang="el-GR" smtClean="0"/>
              <a:t>64</a:t>
            </a:fld>
            <a:endParaRPr lang="el-GR"/>
          </a:p>
        </p:txBody>
      </p:sp>
    </p:spTree>
    <p:extLst>
      <p:ext uri="{BB962C8B-B14F-4D97-AF65-F5344CB8AC3E}">
        <p14:creationId xmlns:p14="http://schemas.microsoft.com/office/powerpoint/2010/main" val="717082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78EED-1109-4DC1-AAE3-940E42DE3C0F}"/>
              </a:ext>
            </a:extLst>
          </p:cNvPr>
          <p:cNvSpPr>
            <a:spLocks noGrp="1"/>
          </p:cNvSpPr>
          <p:nvPr>
            <p:ph type="title"/>
          </p:nvPr>
        </p:nvSpPr>
        <p:spPr>
          <a:xfrm>
            <a:off x="159797" y="286603"/>
            <a:ext cx="11860567" cy="702303"/>
          </a:xfrm>
        </p:spPr>
        <p:txBody>
          <a:bodyPr>
            <a:normAutofit fontScale="90000"/>
          </a:bodyPr>
          <a:lstStyle/>
          <a:p>
            <a:r>
              <a:rPr lang="en-US" dirty="0"/>
              <a:t>H </a:t>
            </a:r>
            <a:r>
              <a:rPr lang="el-GR" dirty="0"/>
              <a:t>ερώτηση «τι θα συνέβαινε χωρίς» (</a:t>
            </a:r>
            <a:r>
              <a:rPr lang="en-US" dirty="0"/>
              <a:t>counter-factual)</a:t>
            </a:r>
            <a:endParaRPr lang="el-GR" dirty="0"/>
          </a:p>
        </p:txBody>
      </p:sp>
      <p:sp>
        <p:nvSpPr>
          <p:cNvPr id="3" name="Θέση περιεχομένου 2">
            <a:extLst>
              <a:ext uri="{FF2B5EF4-FFF2-40B4-BE49-F238E27FC236}">
                <a16:creationId xmlns:a16="http://schemas.microsoft.com/office/drawing/2014/main" id="{EB4998B9-EB45-4493-91A9-1A6C39D33DC9}"/>
              </a:ext>
            </a:extLst>
          </p:cNvPr>
          <p:cNvSpPr>
            <a:spLocks noGrp="1"/>
          </p:cNvSpPr>
          <p:nvPr>
            <p:ph idx="1"/>
          </p:nvPr>
        </p:nvSpPr>
        <p:spPr/>
        <p:txBody>
          <a:bodyPr/>
          <a:lstStyle/>
          <a:p>
            <a:endParaRPr lang="el-GR" dirty="0"/>
          </a:p>
        </p:txBody>
      </p:sp>
      <p:sp>
        <p:nvSpPr>
          <p:cNvPr id="4" name="Rectangle 2">
            <a:extLst>
              <a:ext uri="{FF2B5EF4-FFF2-40B4-BE49-F238E27FC236}">
                <a16:creationId xmlns:a16="http://schemas.microsoft.com/office/drawing/2014/main" id="{D48AF7C1-8C2A-421C-9859-413B1DBE2DE2}"/>
              </a:ext>
            </a:extLst>
          </p:cNvPr>
          <p:cNvSpPr>
            <a:spLocks noChangeArrowheads="1"/>
          </p:cNvSpPr>
          <p:nvPr/>
        </p:nvSpPr>
        <p:spPr bwMode="auto">
          <a:xfrm>
            <a:off x="951687" y="900425"/>
            <a:ext cx="865572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Απαντήσεις επιχειρήσεων που εντάχθηκαν σε αναπτυξιακό νόμο κατά το παρελθόν</a:t>
            </a:r>
            <a:r>
              <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21505" name="Picture 1">
            <a:extLst>
              <a:ext uri="{FF2B5EF4-FFF2-40B4-BE49-F238E27FC236}">
                <a16:creationId xmlns:a16="http://schemas.microsoft.com/office/drawing/2014/main" id="{10B6E572-5EAC-40FA-85A2-8A5B3783D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846" y="1700644"/>
            <a:ext cx="7453539" cy="38734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4623F9A-6767-4381-A8E5-3F8D3779D6D0}"/>
              </a:ext>
            </a:extLst>
          </p:cNvPr>
          <p:cNvSpPr>
            <a:spLocks noChangeArrowheads="1"/>
          </p:cNvSpPr>
          <p:nvPr/>
        </p:nvSpPr>
        <p:spPr bwMode="auto">
          <a:xfrm>
            <a:off x="937482" y="1960499"/>
            <a:ext cx="1052358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Πηγή:</a:t>
            </a:r>
            <a:r>
              <a:rPr kumimoji="0" lang="el-GR" altLang="el-G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Υπουργείο Ανάπτυξης και Ανταγωνιστικότητας, 2016, σελ. 7, Ερωτηματολόγιο της Γενικής Γραμματείας Στρατηγικών και Ιδιωτικών Επενδύσεων, κατά το διάστημα 3/9/2015-10/10/2015</a:t>
            </a: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Θέση ημερομηνίας 5">
            <a:extLst>
              <a:ext uri="{FF2B5EF4-FFF2-40B4-BE49-F238E27FC236}">
                <a16:creationId xmlns:a16="http://schemas.microsoft.com/office/drawing/2014/main" id="{6E730D61-65D4-4F36-91BE-63DEEB2E0E63}"/>
              </a:ext>
            </a:extLst>
          </p:cNvPr>
          <p:cNvSpPr>
            <a:spLocks noGrp="1"/>
          </p:cNvSpPr>
          <p:nvPr>
            <p:ph type="dt" sz="half" idx="10"/>
          </p:nvPr>
        </p:nvSpPr>
        <p:spPr/>
        <p:txBody>
          <a:bodyPr/>
          <a:lstStyle/>
          <a:p>
            <a:fld id="{4B839C02-D28C-4CC2-BDEB-6B873BACC747}" type="datetime1">
              <a:rPr lang="el-GR" smtClean="0"/>
              <a:t>17/5/2022</a:t>
            </a:fld>
            <a:endParaRPr lang="el-GR"/>
          </a:p>
        </p:txBody>
      </p:sp>
      <p:sp>
        <p:nvSpPr>
          <p:cNvPr id="7" name="Θέση αριθμού διαφάνειας 6">
            <a:extLst>
              <a:ext uri="{FF2B5EF4-FFF2-40B4-BE49-F238E27FC236}">
                <a16:creationId xmlns:a16="http://schemas.microsoft.com/office/drawing/2014/main" id="{A9EA4628-FF90-4B6D-ADD7-CA5CDE944805}"/>
              </a:ext>
            </a:extLst>
          </p:cNvPr>
          <p:cNvSpPr>
            <a:spLocks noGrp="1"/>
          </p:cNvSpPr>
          <p:nvPr>
            <p:ph type="sldNum" sz="quarter" idx="12"/>
          </p:nvPr>
        </p:nvSpPr>
        <p:spPr/>
        <p:txBody>
          <a:bodyPr/>
          <a:lstStyle/>
          <a:p>
            <a:fld id="{57EC55EE-9EB8-44BE-9DB0-8978FBAFCE21}" type="slidenum">
              <a:rPr lang="el-GR" smtClean="0"/>
              <a:t>65</a:t>
            </a:fld>
            <a:endParaRPr lang="el-GR"/>
          </a:p>
        </p:txBody>
      </p:sp>
    </p:spTree>
    <p:extLst>
      <p:ext uri="{BB962C8B-B14F-4D97-AF65-F5344CB8AC3E}">
        <p14:creationId xmlns:p14="http://schemas.microsoft.com/office/powerpoint/2010/main" val="1562100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FDA2A-766A-4C86-A9A8-B375E6FE70E6}"/>
              </a:ext>
            </a:extLst>
          </p:cNvPr>
          <p:cNvSpPr>
            <a:spLocks noGrp="1"/>
          </p:cNvSpPr>
          <p:nvPr>
            <p:ph type="title"/>
          </p:nvPr>
        </p:nvSpPr>
        <p:spPr>
          <a:xfrm>
            <a:off x="555743" y="295480"/>
            <a:ext cx="10058400" cy="1160457"/>
          </a:xfrm>
        </p:spPr>
        <p:txBody>
          <a:bodyPr/>
          <a:lstStyle/>
          <a:p>
            <a:r>
              <a:rPr lang="el-GR" b="1" dirty="0"/>
              <a:t>Στοιχεία χωρικής ανισοκατανομής</a:t>
            </a:r>
          </a:p>
        </p:txBody>
      </p:sp>
      <p:sp>
        <p:nvSpPr>
          <p:cNvPr id="3" name="Θέση περιεχομένου 2">
            <a:extLst>
              <a:ext uri="{FF2B5EF4-FFF2-40B4-BE49-F238E27FC236}">
                <a16:creationId xmlns:a16="http://schemas.microsoft.com/office/drawing/2014/main" id="{F130AF67-37EA-48CC-B661-46E088420960}"/>
              </a:ext>
            </a:extLst>
          </p:cNvPr>
          <p:cNvSpPr>
            <a:spLocks noGrp="1"/>
          </p:cNvSpPr>
          <p:nvPr>
            <p:ph idx="1"/>
          </p:nvPr>
        </p:nvSpPr>
        <p:spPr>
          <a:xfrm>
            <a:off x="630315" y="1737360"/>
            <a:ext cx="10525365" cy="4131734"/>
          </a:xfrm>
        </p:spPr>
        <p:txBody>
          <a:bodyPr/>
          <a:lstStyle/>
          <a:p>
            <a:r>
              <a:rPr lang="el-GR" dirty="0"/>
              <a:t>Υπενθυμίζεται ότι ο νόμος ενισχύει την ανάπτυξη των περιφερειών</a:t>
            </a:r>
          </a:p>
          <a:p>
            <a:r>
              <a:rPr lang="el-GR" sz="1800" dirty="0">
                <a:effectLst/>
                <a:latin typeface="Times New Roman" panose="02020603050405020304" pitchFamily="18" charset="0"/>
                <a:ea typeface="Times New Roman" panose="02020603050405020304" pitchFamily="18" charset="0"/>
              </a:rPr>
              <a:t>Αιτιολογική Έκθεση του Ν. 4399/2016</a:t>
            </a:r>
          </a:p>
          <a:p>
            <a:r>
              <a:rPr lang="el-GR" sz="1800" dirty="0">
                <a:effectLst/>
                <a:latin typeface="Times New Roman" panose="02020603050405020304" pitchFamily="18" charset="0"/>
                <a:ea typeface="Times New Roman" panose="02020603050405020304" pitchFamily="18" charset="0"/>
              </a:rPr>
              <a:t>ανισοκατανομή επενδυτικών σχεδίων στους τρείς νόμους που προηγούνται του Ν. 4399/2016</a:t>
            </a:r>
          </a:p>
          <a:p>
            <a:r>
              <a:rPr lang="el-GR" sz="1800" dirty="0">
                <a:effectLst/>
                <a:latin typeface="Times New Roman" panose="02020603050405020304" pitchFamily="18" charset="0"/>
                <a:ea typeface="Times New Roman" panose="02020603050405020304" pitchFamily="18" charset="0"/>
              </a:rPr>
              <a:t>Περιφέρεια Στερεάς Ελλάδας: κύριο παράδειγμα </a:t>
            </a:r>
            <a:r>
              <a:rPr lang="el-GR" sz="1800" dirty="0" err="1">
                <a:effectLst/>
                <a:latin typeface="Times New Roman" panose="02020603050405020304" pitchFamily="18" charset="0"/>
                <a:ea typeface="Times New Roman" panose="02020603050405020304" pitchFamily="18" charset="0"/>
              </a:rPr>
              <a:t>ενδο</a:t>
            </a:r>
            <a:r>
              <a:rPr lang="el-GR" sz="1800" dirty="0">
                <a:effectLst/>
                <a:latin typeface="Times New Roman" panose="02020603050405020304" pitchFamily="18" charset="0"/>
                <a:ea typeface="Times New Roman" panose="02020603050405020304" pitchFamily="18" charset="0"/>
              </a:rPr>
              <a:t>-περιφερειακών ανισοτήτων του Ν.2601/1998, </a:t>
            </a:r>
          </a:p>
          <a:p>
            <a:r>
              <a:rPr lang="el-GR" sz="1800" dirty="0">
                <a:effectLst/>
                <a:latin typeface="Times New Roman" panose="02020603050405020304" pitchFamily="18" charset="0"/>
                <a:ea typeface="Times New Roman" panose="02020603050405020304" pitchFamily="18" charset="0"/>
              </a:rPr>
              <a:t>ο κύριος όγκος επενδυτικών </a:t>
            </a:r>
            <a:r>
              <a:rPr lang="el-GR" sz="1800" dirty="0">
                <a:latin typeface="Times New Roman" panose="02020603050405020304" pitchFamily="18" charset="0"/>
                <a:ea typeface="Times New Roman" panose="02020603050405020304" pitchFamily="18" charset="0"/>
              </a:rPr>
              <a:t>σχεδίων (98) προέρχεται </a:t>
            </a:r>
            <a:r>
              <a:rPr lang="el-GR" sz="1800" dirty="0">
                <a:effectLst/>
                <a:latin typeface="Times New Roman" panose="02020603050405020304" pitchFamily="18" charset="0"/>
                <a:ea typeface="Times New Roman" panose="02020603050405020304" pitchFamily="18" charset="0"/>
              </a:rPr>
              <a:t>από τον Νομό Βοιωτίας ενώ η Ευρυτανία και η Φωκίδα συγκαταλέγονται στους 5 νομούς με τα λιγότερα επενδυτικά σχέδια (μόλις 4 και 8 αντίστοιχα)</a:t>
            </a:r>
          </a:p>
          <a:p>
            <a:r>
              <a:rPr lang="el-GR" sz="1800" dirty="0">
                <a:latin typeface="Times New Roman" panose="02020603050405020304" pitchFamily="18" charset="0"/>
                <a:ea typeface="Times New Roman" panose="02020603050405020304" pitchFamily="18" charset="0"/>
              </a:rPr>
              <a:t>Ο</a:t>
            </a:r>
            <a:r>
              <a:rPr lang="el-GR" sz="1800" dirty="0">
                <a:effectLst/>
                <a:latin typeface="Times New Roman" panose="02020603050405020304" pitchFamily="18" charset="0"/>
                <a:ea typeface="Times New Roman" panose="02020603050405020304" pitchFamily="18" charset="0"/>
              </a:rPr>
              <a:t>ι περιφέρειες Ηπείρου, Βορείου Αιγαίου και Ιονίων Νήσων δεν συγκεντρώνουν διαχρονικά σημαντικό αριθμό επενδύσεων που ενισχύονται μέσω αναπτυξιακού νόμου</a:t>
            </a:r>
          </a:p>
          <a:p>
            <a:r>
              <a:rPr lang="el-GR" sz="1800" dirty="0">
                <a:latin typeface="Times New Roman" panose="02020603050405020304" pitchFamily="18" charset="0"/>
                <a:ea typeface="Times New Roman" panose="02020603050405020304" pitchFamily="18" charset="0"/>
              </a:rPr>
              <a:t>Σ</a:t>
            </a:r>
            <a:r>
              <a:rPr lang="el-GR" sz="1800" dirty="0">
                <a:effectLst/>
                <a:latin typeface="Times New Roman" panose="02020603050405020304" pitchFamily="18" charset="0"/>
                <a:ea typeface="Times New Roman" panose="02020603050405020304" pitchFamily="18" charset="0"/>
              </a:rPr>
              <a:t>τους αναπτυξιακούς νόμους από το 1998 μέχρι το 2016: μεγαλύτερος αριθμός επιχειρήσεων σε κεντρικές περιοχές των περιφερειών Αττικής, Κεντρικής Μακεδονίας (στους νομούς Αθήνας και Θεσσαλονίκης) και Βοιωτίας λαμβάνουν στήριξη.</a:t>
            </a:r>
            <a:endParaRPr lang="el-GR" dirty="0"/>
          </a:p>
        </p:txBody>
      </p:sp>
      <p:sp>
        <p:nvSpPr>
          <p:cNvPr id="4" name="Θέση ημερομηνίας 3">
            <a:extLst>
              <a:ext uri="{FF2B5EF4-FFF2-40B4-BE49-F238E27FC236}">
                <a16:creationId xmlns:a16="http://schemas.microsoft.com/office/drawing/2014/main" id="{E64D4B9E-6769-42B4-8877-591F77B4B836}"/>
              </a:ext>
            </a:extLst>
          </p:cNvPr>
          <p:cNvSpPr>
            <a:spLocks noGrp="1"/>
          </p:cNvSpPr>
          <p:nvPr>
            <p:ph type="dt" sz="half" idx="10"/>
          </p:nvPr>
        </p:nvSpPr>
        <p:spPr/>
        <p:txBody>
          <a:bodyPr/>
          <a:lstStyle/>
          <a:p>
            <a:fld id="{EF6FBA80-9DDE-4D37-83D0-539C1AC9EF6D}"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371ABF22-9017-46E2-B790-52A70357B9B8}"/>
              </a:ext>
            </a:extLst>
          </p:cNvPr>
          <p:cNvSpPr>
            <a:spLocks noGrp="1"/>
          </p:cNvSpPr>
          <p:nvPr>
            <p:ph type="sldNum" sz="quarter" idx="12"/>
          </p:nvPr>
        </p:nvSpPr>
        <p:spPr/>
        <p:txBody>
          <a:bodyPr/>
          <a:lstStyle/>
          <a:p>
            <a:fld id="{57EC55EE-9EB8-44BE-9DB0-8978FBAFCE21}" type="slidenum">
              <a:rPr lang="el-GR" smtClean="0"/>
              <a:t>66</a:t>
            </a:fld>
            <a:endParaRPr lang="el-GR"/>
          </a:p>
        </p:txBody>
      </p:sp>
    </p:spTree>
    <p:extLst>
      <p:ext uri="{BB962C8B-B14F-4D97-AF65-F5344CB8AC3E}">
        <p14:creationId xmlns:p14="http://schemas.microsoft.com/office/powerpoint/2010/main" val="1062921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87B2-ED0B-4FFE-ABDC-0D4C85EF5678}"/>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7B314B34-1907-4CAD-A232-329E09185B10}"/>
              </a:ext>
            </a:extLst>
          </p:cNvPr>
          <p:cNvGraphicFramePr>
            <a:graphicFrameLocks noGrp="1"/>
          </p:cNvGraphicFramePr>
          <p:nvPr>
            <p:ph idx="1"/>
            <p:extLst>
              <p:ext uri="{D42A27DB-BD31-4B8C-83A1-F6EECF244321}">
                <p14:modId xmlns:p14="http://schemas.microsoft.com/office/powerpoint/2010/main" val="3394356336"/>
              </p:ext>
            </p:extLst>
          </p:nvPr>
        </p:nvGraphicFramePr>
        <p:xfrm>
          <a:off x="605181" y="522701"/>
          <a:ext cx="10981637" cy="4597940"/>
        </p:xfrm>
        <a:graphic>
          <a:graphicData uri="http://schemas.openxmlformats.org/drawingml/2006/table">
            <a:tbl>
              <a:tblPr firstRow="1" firstCol="1" lastRow="1" lastCol="1" bandRow="1" bandCol="1">
                <a:tableStyleId>{5C22544A-7EE6-4342-B048-85BDC9FD1C3A}</a:tableStyleId>
              </a:tblPr>
              <a:tblGrid>
                <a:gridCol w="1839003">
                  <a:extLst>
                    <a:ext uri="{9D8B030D-6E8A-4147-A177-3AD203B41FA5}">
                      <a16:colId xmlns:a16="http://schemas.microsoft.com/office/drawing/2014/main" val="51096332"/>
                    </a:ext>
                  </a:extLst>
                </a:gridCol>
                <a:gridCol w="1721272">
                  <a:extLst>
                    <a:ext uri="{9D8B030D-6E8A-4147-A177-3AD203B41FA5}">
                      <a16:colId xmlns:a16="http://schemas.microsoft.com/office/drawing/2014/main" val="3715476948"/>
                    </a:ext>
                  </a:extLst>
                </a:gridCol>
                <a:gridCol w="1594442">
                  <a:extLst>
                    <a:ext uri="{9D8B030D-6E8A-4147-A177-3AD203B41FA5}">
                      <a16:colId xmlns:a16="http://schemas.microsoft.com/office/drawing/2014/main" val="715917907"/>
                    </a:ext>
                  </a:extLst>
                </a:gridCol>
                <a:gridCol w="1485730">
                  <a:extLst>
                    <a:ext uri="{9D8B030D-6E8A-4147-A177-3AD203B41FA5}">
                      <a16:colId xmlns:a16="http://schemas.microsoft.com/office/drawing/2014/main" val="1368344166"/>
                    </a:ext>
                  </a:extLst>
                </a:gridCol>
                <a:gridCol w="1393804">
                  <a:extLst>
                    <a:ext uri="{9D8B030D-6E8A-4147-A177-3AD203B41FA5}">
                      <a16:colId xmlns:a16="http://schemas.microsoft.com/office/drawing/2014/main" val="3254433550"/>
                    </a:ext>
                  </a:extLst>
                </a:gridCol>
                <a:gridCol w="1505182">
                  <a:extLst>
                    <a:ext uri="{9D8B030D-6E8A-4147-A177-3AD203B41FA5}">
                      <a16:colId xmlns:a16="http://schemas.microsoft.com/office/drawing/2014/main" val="3023031880"/>
                    </a:ext>
                  </a:extLst>
                </a:gridCol>
                <a:gridCol w="1442204">
                  <a:extLst>
                    <a:ext uri="{9D8B030D-6E8A-4147-A177-3AD203B41FA5}">
                      <a16:colId xmlns:a16="http://schemas.microsoft.com/office/drawing/2014/main" val="3959613633"/>
                    </a:ext>
                  </a:extLst>
                </a:gridCol>
              </a:tblGrid>
              <a:tr h="215906">
                <a:tc>
                  <a:txBody>
                    <a:bodyPr/>
                    <a:lstStyle/>
                    <a:p>
                      <a:pPr algn="just"/>
                      <a:r>
                        <a:rPr lang="el-GR" sz="1600" dirty="0">
                          <a:solidFill>
                            <a:schemeClr val="tx1"/>
                          </a:solidFill>
                          <a:effectLst/>
                        </a:rPr>
                        <a:t> </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gridSpan="3">
                  <a:txBody>
                    <a:bodyPr/>
                    <a:lstStyle/>
                    <a:p>
                      <a:pPr algn="ctr"/>
                      <a:r>
                        <a:rPr lang="el-GR" sz="1600">
                          <a:solidFill>
                            <a:schemeClr val="tx1"/>
                          </a:solidFill>
                          <a:effectLst/>
                        </a:rPr>
                        <a:t>Αιτήσεις</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l-GR"/>
                    </a:p>
                  </a:txBody>
                  <a:tcPr/>
                </a:tc>
                <a:tc hMerge="1">
                  <a:txBody>
                    <a:bodyPr/>
                    <a:lstStyle/>
                    <a:p>
                      <a:endParaRPr lang="el-GR"/>
                    </a:p>
                  </a:txBody>
                  <a:tcPr/>
                </a:tc>
                <a:tc gridSpan="3">
                  <a:txBody>
                    <a:bodyPr/>
                    <a:lstStyle/>
                    <a:p>
                      <a:pPr algn="ctr"/>
                      <a:r>
                        <a:rPr lang="el-GR" sz="1600">
                          <a:solidFill>
                            <a:schemeClr val="tx1"/>
                          </a:solidFill>
                          <a:effectLst/>
                        </a:rPr>
                        <a:t>Εγκρίσεις</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69533838"/>
                  </a:ext>
                </a:extLst>
              </a:tr>
              <a:tr h="1583309">
                <a:tc>
                  <a:txBody>
                    <a:bodyPr/>
                    <a:lstStyle/>
                    <a:p>
                      <a:r>
                        <a:rPr lang="el-GR" sz="1600" dirty="0">
                          <a:solidFill>
                            <a:schemeClr val="tx1"/>
                          </a:solidFill>
                          <a:effectLst/>
                        </a:rPr>
                        <a:t> </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r>
                        <a:rPr lang="el-GR" sz="1600" dirty="0">
                          <a:solidFill>
                            <a:schemeClr val="tx1"/>
                          </a:solidFill>
                          <a:effectLst/>
                        </a:rPr>
                        <a:t>Αριθμός </a:t>
                      </a:r>
                      <a:r>
                        <a:rPr lang="el-GR" sz="1600" dirty="0" err="1">
                          <a:solidFill>
                            <a:schemeClr val="tx1"/>
                          </a:solidFill>
                          <a:effectLst/>
                        </a:rPr>
                        <a:t>Αιτ</a:t>
                      </a:r>
                      <a:r>
                        <a:rPr lang="el-GR" sz="1600" dirty="0">
                          <a:solidFill>
                            <a:schemeClr val="tx1"/>
                          </a:solidFill>
                          <a:effectLst/>
                        </a:rPr>
                        <a:t>/</a:t>
                      </a:r>
                      <a:r>
                        <a:rPr lang="el-GR" sz="1600" dirty="0" err="1">
                          <a:solidFill>
                            <a:schemeClr val="tx1"/>
                          </a:solidFill>
                          <a:effectLst/>
                        </a:rPr>
                        <a:t>νων</a:t>
                      </a:r>
                      <a:r>
                        <a:rPr lang="el-GR" sz="1600" dirty="0">
                          <a:solidFill>
                            <a:schemeClr val="tx1"/>
                          </a:solidFill>
                          <a:effectLst/>
                        </a:rPr>
                        <a:t> </a:t>
                      </a:r>
                      <a:r>
                        <a:rPr lang="el-GR" sz="1600" dirty="0" err="1">
                          <a:solidFill>
                            <a:schemeClr val="tx1"/>
                          </a:solidFill>
                          <a:effectLst/>
                        </a:rPr>
                        <a:t>Επενδ</a:t>
                      </a:r>
                      <a:r>
                        <a:rPr lang="el-GR" sz="1600" dirty="0">
                          <a:solidFill>
                            <a:schemeClr val="tx1"/>
                          </a:solidFill>
                          <a:effectLst/>
                        </a:rPr>
                        <a:t>.  Σχεδίων</a:t>
                      </a:r>
                    </a:p>
                    <a:p>
                      <a:r>
                        <a:rPr lang="el-GR" sz="1600" dirty="0">
                          <a:solidFill>
                            <a:schemeClr val="tx1"/>
                          </a:solidFill>
                          <a:effectLst/>
                        </a:rPr>
                        <a:t>(</a:t>
                      </a:r>
                      <a:r>
                        <a:rPr lang="el-GR" sz="1600" dirty="0" err="1">
                          <a:solidFill>
                            <a:schemeClr val="tx1"/>
                          </a:solidFill>
                          <a:effectLst/>
                        </a:rPr>
                        <a:t>ΑτΣχ</a:t>
                      </a:r>
                      <a:r>
                        <a:rPr lang="el-GR" sz="1600" dirty="0">
                          <a:solidFill>
                            <a:schemeClr val="tx1"/>
                          </a:solidFill>
                          <a:effectLst/>
                        </a:rPr>
                        <a:t>)</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r>
                        <a:rPr lang="el-GR" sz="1600" dirty="0" err="1">
                          <a:solidFill>
                            <a:schemeClr val="tx1"/>
                          </a:solidFill>
                          <a:effectLst/>
                        </a:rPr>
                        <a:t>Υψος</a:t>
                      </a:r>
                      <a:r>
                        <a:rPr lang="el-GR" sz="1600" dirty="0">
                          <a:solidFill>
                            <a:schemeClr val="tx1"/>
                          </a:solidFill>
                          <a:effectLst/>
                        </a:rPr>
                        <a:t> </a:t>
                      </a:r>
                      <a:r>
                        <a:rPr lang="el-GR" sz="1600" dirty="0" err="1">
                          <a:solidFill>
                            <a:schemeClr val="tx1"/>
                          </a:solidFill>
                          <a:effectLst/>
                        </a:rPr>
                        <a:t>Αιτ</a:t>
                      </a:r>
                      <a:r>
                        <a:rPr lang="el-GR" sz="1600" dirty="0">
                          <a:solidFill>
                            <a:schemeClr val="tx1"/>
                          </a:solidFill>
                          <a:effectLst/>
                        </a:rPr>
                        <a:t>/</a:t>
                      </a:r>
                      <a:r>
                        <a:rPr lang="el-GR" sz="1600" dirty="0" err="1">
                          <a:solidFill>
                            <a:schemeClr val="tx1"/>
                          </a:solidFill>
                          <a:effectLst/>
                        </a:rPr>
                        <a:t>νων</a:t>
                      </a:r>
                      <a:r>
                        <a:rPr lang="el-GR" sz="1600" dirty="0">
                          <a:solidFill>
                            <a:schemeClr val="tx1"/>
                          </a:solidFill>
                          <a:effectLst/>
                        </a:rPr>
                        <a:t> Επενδύσεων</a:t>
                      </a:r>
                    </a:p>
                    <a:p>
                      <a:r>
                        <a:rPr lang="el-GR" sz="1600" dirty="0">
                          <a:solidFill>
                            <a:schemeClr val="tx1"/>
                          </a:solidFill>
                          <a:effectLst/>
                        </a:rPr>
                        <a:t>(</a:t>
                      </a:r>
                      <a:r>
                        <a:rPr lang="el-GR" sz="1600" dirty="0" err="1">
                          <a:solidFill>
                            <a:schemeClr val="tx1"/>
                          </a:solidFill>
                          <a:effectLst/>
                        </a:rPr>
                        <a:t>ΥΑΕπ</a:t>
                      </a:r>
                      <a:r>
                        <a:rPr lang="el-GR" sz="1600" dirty="0">
                          <a:solidFill>
                            <a:schemeClr val="tx1"/>
                          </a:solidFill>
                          <a:effectLst/>
                        </a:rPr>
                        <a:t>)</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r>
                        <a:rPr lang="el-GR" sz="1600">
                          <a:solidFill>
                            <a:schemeClr val="tx1"/>
                          </a:solidFill>
                          <a:effectLst/>
                        </a:rPr>
                        <a:t>Ύψος Αιτ/νων</a:t>
                      </a:r>
                    </a:p>
                    <a:p>
                      <a:r>
                        <a:rPr lang="el-GR" sz="1600">
                          <a:solidFill>
                            <a:schemeClr val="tx1"/>
                          </a:solidFill>
                          <a:effectLst/>
                        </a:rPr>
                        <a:t>Ενισχύσεων</a:t>
                      </a:r>
                    </a:p>
                    <a:p>
                      <a:r>
                        <a:rPr lang="el-GR" sz="1600">
                          <a:solidFill>
                            <a:schemeClr val="tx1"/>
                          </a:solidFill>
                          <a:effectLst/>
                        </a:rPr>
                        <a:t>(ΥΑΕν)</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r>
                        <a:rPr lang="el-GR" sz="1600">
                          <a:solidFill>
                            <a:schemeClr val="tx1"/>
                          </a:solidFill>
                          <a:effectLst/>
                        </a:rPr>
                        <a:t>Αριθμός Εγκ/μένων  Επενδ. Σχεδίων (ΕεπΣχ)</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r>
                        <a:rPr lang="el-GR" sz="1600">
                          <a:solidFill>
                            <a:schemeClr val="tx1"/>
                          </a:solidFill>
                          <a:effectLst/>
                        </a:rPr>
                        <a:t>Ύψος Εγκ/μένων επενδύσεων (ΥΕΕπ)</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just"/>
                      <a:r>
                        <a:rPr lang="el-GR" sz="1600" b="0" dirty="0">
                          <a:solidFill>
                            <a:schemeClr val="tx1"/>
                          </a:solidFill>
                          <a:effectLst/>
                        </a:rPr>
                        <a:t>Ύψος </a:t>
                      </a:r>
                      <a:r>
                        <a:rPr lang="el-GR" sz="1600" b="0" dirty="0" err="1">
                          <a:solidFill>
                            <a:schemeClr val="tx1"/>
                          </a:solidFill>
                          <a:effectLst/>
                        </a:rPr>
                        <a:t>Εγκ</a:t>
                      </a:r>
                      <a:r>
                        <a:rPr lang="el-GR" sz="1600" b="0" dirty="0">
                          <a:solidFill>
                            <a:schemeClr val="tx1"/>
                          </a:solidFill>
                          <a:effectLst/>
                        </a:rPr>
                        <a:t>/</a:t>
                      </a:r>
                      <a:r>
                        <a:rPr lang="el-GR" sz="1600" b="0" dirty="0" err="1">
                          <a:solidFill>
                            <a:schemeClr val="tx1"/>
                          </a:solidFill>
                          <a:effectLst/>
                        </a:rPr>
                        <a:t>μένων</a:t>
                      </a:r>
                      <a:r>
                        <a:rPr lang="el-GR" sz="1600" b="0" dirty="0">
                          <a:solidFill>
                            <a:schemeClr val="tx1"/>
                          </a:solidFill>
                          <a:effectLst/>
                        </a:rPr>
                        <a:t> ενισχύσεων (</a:t>
                      </a:r>
                      <a:r>
                        <a:rPr lang="el-GR" sz="1600" b="0" dirty="0" err="1">
                          <a:solidFill>
                            <a:schemeClr val="tx1"/>
                          </a:solidFill>
                          <a:effectLst/>
                        </a:rPr>
                        <a:t>ΥΕΕν</a:t>
                      </a:r>
                      <a:r>
                        <a:rPr lang="el-GR" sz="1600" b="0" dirty="0">
                          <a:solidFill>
                            <a:schemeClr val="tx1"/>
                          </a:solidFill>
                          <a:effectLst/>
                        </a:rPr>
                        <a:t>)**</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507785368"/>
                  </a:ext>
                </a:extLst>
              </a:tr>
              <a:tr h="395827">
                <a:tc>
                  <a:txBody>
                    <a:bodyPr/>
                    <a:lstStyle/>
                    <a:p>
                      <a:r>
                        <a:rPr lang="el-GR" sz="1600">
                          <a:solidFill>
                            <a:schemeClr val="tx1"/>
                          </a:solidFill>
                          <a:effectLst/>
                        </a:rPr>
                        <a:t>2/γενής τομέας</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2.255</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3.836.836.040</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1.665.783.174</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2.011</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2.841.537.675</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n-US" sz="1600" b="0" dirty="0">
                          <a:solidFill>
                            <a:schemeClr val="tx1"/>
                          </a:solidFill>
                          <a:effectLst/>
                        </a:rPr>
                        <a:t>1</a:t>
                      </a:r>
                      <a:r>
                        <a:rPr lang="el-GR" sz="1600" b="0" dirty="0">
                          <a:solidFill>
                            <a:schemeClr val="tx1"/>
                          </a:solidFill>
                          <a:effectLst/>
                        </a:rPr>
                        <a:t>.</a:t>
                      </a:r>
                      <a:r>
                        <a:rPr lang="en-US" sz="1600" b="0" dirty="0">
                          <a:solidFill>
                            <a:schemeClr val="tx1"/>
                          </a:solidFill>
                          <a:effectLst/>
                        </a:rPr>
                        <a:t>230</a:t>
                      </a:r>
                      <a:r>
                        <a:rPr lang="el-GR" sz="1600" b="0" dirty="0">
                          <a:solidFill>
                            <a:schemeClr val="tx1"/>
                          </a:solidFill>
                          <a:effectLst/>
                        </a:rPr>
                        <a:t>.</a:t>
                      </a:r>
                      <a:r>
                        <a:rPr lang="en-US" sz="1600" b="0" dirty="0">
                          <a:solidFill>
                            <a:schemeClr val="tx1"/>
                          </a:solidFill>
                          <a:effectLst/>
                        </a:rPr>
                        <a:t>509</a:t>
                      </a:r>
                      <a:r>
                        <a:rPr lang="el-GR" sz="1600" b="0" dirty="0">
                          <a:solidFill>
                            <a:schemeClr val="tx1"/>
                          </a:solidFill>
                          <a:effectLst/>
                        </a:rPr>
                        <a:t>.</a:t>
                      </a:r>
                      <a:r>
                        <a:rPr lang="en-US" sz="1600" b="0" dirty="0">
                          <a:solidFill>
                            <a:schemeClr val="tx1"/>
                          </a:solidFill>
                          <a:effectLst/>
                        </a:rPr>
                        <a:t>885</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637103139"/>
                  </a:ext>
                </a:extLst>
              </a:tr>
              <a:tr h="593741">
                <a:tc>
                  <a:txBody>
                    <a:bodyPr/>
                    <a:lstStyle/>
                    <a:p>
                      <a:r>
                        <a:rPr lang="el-GR" sz="1600">
                          <a:solidFill>
                            <a:schemeClr val="tx1"/>
                          </a:solidFill>
                          <a:effectLst/>
                        </a:rPr>
                        <a:t>1/γενής τομέας </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  217</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   201.811.690</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    88.144.249</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187</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  160.378.980</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0" dirty="0">
                          <a:solidFill>
                            <a:schemeClr val="tx1"/>
                          </a:solidFill>
                          <a:effectLst/>
                        </a:rPr>
                        <a:t>    </a:t>
                      </a:r>
                      <a:r>
                        <a:rPr lang="en-US" sz="1600" b="0" dirty="0">
                          <a:solidFill>
                            <a:schemeClr val="tx1"/>
                          </a:solidFill>
                          <a:effectLst/>
                        </a:rPr>
                        <a:t>66</a:t>
                      </a:r>
                      <a:r>
                        <a:rPr lang="el-GR" sz="1600" b="0" dirty="0">
                          <a:solidFill>
                            <a:schemeClr val="tx1"/>
                          </a:solidFill>
                          <a:effectLst/>
                        </a:rPr>
                        <a:t>.</a:t>
                      </a:r>
                      <a:r>
                        <a:rPr lang="en-US" sz="1600" b="0" dirty="0">
                          <a:solidFill>
                            <a:schemeClr val="tx1"/>
                          </a:solidFill>
                          <a:effectLst/>
                        </a:rPr>
                        <a:t>888</a:t>
                      </a:r>
                      <a:r>
                        <a:rPr lang="el-GR" sz="1600" b="0" dirty="0">
                          <a:solidFill>
                            <a:schemeClr val="tx1"/>
                          </a:solidFill>
                          <a:effectLst/>
                        </a:rPr>
                        <a:t>.</a:t>
                      </a:r>
                      <a:r>
                        <a:rPr lang="en-US" sz="1600" b="0" dirty="0">
                          <a:solidFill>
                            <a:schemeClr val="tx1"/>
                          </a:solidFill>
                          <a:effectLst/>
                        </a:rPr>
                        <a:t>792</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56166458"/>
                  </a:ext>
                </a:extLst>
              </a:tr>
              <a:tr h="593741">
                <a:tc>
                  <a:txBody>
                    <a:bodyPr/>
                    <a:lstStyle/>
                    <a:p>
                      <a:r>
                        <a:rPr lang="el-GR" sz="1600">
                          <a:solidFill>
                            <a:schemeClr val="tx1"/>
                          </a:solidFill>
                          <a:effectLst/>
                        </a:rPr>
                        <a:t>Κλάδος τουρισμού</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1.175</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4.798.561.674</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2.150.922.362</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1.057</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3.649.428.384</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n-US" sz="1600" b="0" dirty="0">
                          <a:solidFill>
                            <a:schemeClr val="tx1"/>
                          </a:solidFill>
                          <a:effectLst/>
                        </a:rPr>
                        <a:t>1</a:t>
                      </a:r>
                      <a:r>
                        <a:rPr lang="el-GR" sz="1600" b="0" dirty="0">
                          <a:solidFill>
                            <a:schemeClr val="tx1"/>
                          </a:solidFill>
                          <a:effectLst/>
                        </a:rPr>
                        <a:t>.</a:t>
                      </a:r>
                      <a:r>
                        <a:rPr lang="en-US" sz="1600" b="0" dirty="0">
                          <a:solidFill>
                            <a:schemeClr val="tx1"/>
                          </a:solidFill>
                          <a:effectLst/>
                        </a:rPr>
                        <a:t>632</a:t>
                      </a:r>
                      <a:r>
                        <a:rPr lang="el-GR" sz="1600" b="0" dirty="0">
                          <a:solidFill>
                            <a:schemeClr val="tx1"/>
                          </a:solidFill>
                          <a:effectLst/>
                        </a:rPr>
                        <a:t>.</a:t>
                      </a:r>
                      <a:r>
                        <a:rPr lang="en-US" sz="1600" b="0" dirty="0">
                          <a:solidFill>
                            <a:schemeClr val="tx1"/>
                          </a:solidFill>
                          <a:effectLst/>
                        </a:rPr>
                        <a:t>672</a:t>
                      </a:r>
                      <a:r>
                        <a:rPr lang="el-GR" sz="1600" b="0" dirty="0">
                          <a:solidFill>
                            <a:schemeClr val="tx1"/>
                          </a:solidFill>
                          <a:effectLst/>
                        </a:rPr>
                        <a:t>.</a:t>
                      </a:r>
                      <a:r>
                        <a:rPr lang="en-US" sz="1600" b="0" dirty="0">
                          <a:solidFill>
                            <a:schemeClr val="tx1"/>
                          </a:solidFill>
                          <a:effectLst/>
                        </a:rPr>
                        <a:t>139</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448585682"/>
                  </a:ext>
                </a:extLst>
              </a:tr>
              <a:tr h="791655">
                <a:tc>
                  <a:txBody>
                    <a:bodyPr/>
                    <a:lstStyle/>
                    <a:p>
                      <a:r>
                        <a:rPr lang="el-GR" sz="1600">
                          <a:solidFill>
                            <a:schemeClr val="tx1"/>
                          </a:solidFill>
                          <a:effectLst/>
                        </a:rPr>
                        <a:t>Λοιπά 3/γενούς τομέα </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  581</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2.102.781.549</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  804.255.420</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415</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1.330.830.925</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b="0" dirty="0">
                          <a:solidFill>
                            <a:schemeClr val="tx1"/>
                          </a:solidFill>
                          <a:effectLst/>
                        </a:rPr>
                        <a:t>     </a:t>
                      </a:r>
                      <a:r>
                        <a:rPr lang="en-US" sz="1600" b="0" dirty="0">
                          <a:solidFill>
                            <a:schemeClr val="tx1"/>
                          </a:solidFill>
                          <a:effectLst/>
                        </a:rPr>
                        <a:t>50</a:t>
                      </a:r>
                      <a:r>
                        <a:rPr lang="el-GR" sz="1600" b="0" dirty="0">
                          <a:solidFill>
                            <a:schemeClr val="tx1"/>
                          </a:solidFill>
                          <a:effectLst/>
                        </a:rPr>
                        <a:t>.</a:t>
                      </a:r>
                      <a:r>
                        <a:rPr lang="en-US" sz="1600" b="0" dirty="0">
                          <a:solidFill>
                            <a:schemeClr val="tx1"/>
                          </a:solidFill>
                          <a:effectLst/>
                        </a:rPr>
                        <a:t>5846</a:t>
                      </a:r>
                      <a:r>
                        <a:rPr lang="el-GR" sz="1600" b="0" dirty="0">
                          <a:solidFill>
                            <a:schemeClr val="tx1"/>
                          </a:solidFill>
                          <a:effectLst/>
                        </a:rPr>
                        <a:t>.</a:t>
                      </a:r>
                      <a:r>
                        <a:rPr lang="en-US" sz="1600" b="0" dirty="0">
                          <a:solidFill>
                            <a:schemeClr val="tx1"/>
                          </a:solidFill>
                          <a:effectLst/>
                        </a:rPr>
                        <a:t>684</a:t>
                      </a:r>
                      <a:endParaRPr lang="el-G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300820180"/>
                  </a:ext>
                </a:extLst>
              </a:tr>
              <a:tr h="395827">
                <a:tc>
                  <a:txBody>
                    <a:bodyPr/>
                    <a:lstStyle/>
                    <a:p>
                      <a:r>
                        <a:rPr lang="el-GR" sz="1600">
                          <a:solidFill>
                            <a:schemeClr val="tx1"/>
                          </a:solidFill>
                          <a:effectLst/>
                        </a:rPr>
                        <a:t>Σύνολο</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4.228</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10.939.990.953</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4.709.105.205</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3.670</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a:solidFill>
                            <a:schemeClr val="tx1"/>
                          </a:solidFill>
                          <a:effectLst/>
                        </a:rPr>
                        <a:t>7.982.175.964</a:t>
                      </a:r>
                      <a:endParaRPr lang="el-GR"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r>
                        <a:rPr lang="el-GR" sz="1600" dirty="0">
                          <a:solidFill>
                            <a:schemeClr val="tx1"/>
                          </a:solidFill>
                          <a:effectLst/>
                        </a:rPr>
                        <a:t>3.435.917.501</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099052667"/>
                  </a:ext>
                </a:extLst>
              </a:tr>
            </a:tbl>
          </a:graphicData>
        </a:graphic>
      </p:graphicFrame>
      <p:sp>
        <p:nvSpPr>
          <p:cNvPr id="5" name="Rectangle 1">
            <a:extLst>
              <a:ext uri="{FF2B5EF4-FFF2-40B4-BE49-F238E27FC236}">
                <a16:creationId xmlns:a16="http://schemas.microsoft.com/office/drawing/2014/main" id="{FAE8580E-932D-431F-B56E-3FD57CC41B32}"/>
              </a:ext>
            </a:extLst>
          </p:cNvPr>
          <p:cNvSpPr>
            <a:spLocks noChangeArrowheads="1"/>
          </p:cNvSpPr>
          <p:nvPr/>
        </p:nvSpPr>
        <p:spPr bwMode="auto">
          <a:xfrm>
            <a:off x="320049" y="0"/>
            <a:ext cx="115519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Πίνακας 13α:</a:t>
            </a:r>
            <a:r>
              <a:rPr kumimoji="0" lang="el-GR" altLang="el-G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Κατανομή κατά τομέα* του αριθμού των αιτούμενων και εγκεκριμένων επενδυτικών σχεδίων, του ύψους επενδύσεων και ενισχύσεων, Ν. 3299/2004, </a:t>
            </a:r>
            <a:r>
              <a:rPr kumimoji="0" lang="el-GR" altLang="el-GR"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α΄φάση</a:t>
            </a:r>
            <a:endParaRPr kumimoji="0" lang="el-GR"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Πηγή</a:t>
            </a:r>
            <a:r>
              <a:rPr kumimoji="0" lang="el-GR" altLang="el-G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Γενική Διεύθυνση Ιδιωτικών Επενδύσεων, Διεύθυνση Έγκρισης και Ελέγχου των Ιδιωτικών Επενδύσεων, Τμήμα Μελετών και Στατιστικής Τεκμηρίωσης, Υπουργείο Εθνικής Οικονομίας.</a:t>
            </a:r>
            <a:endParaRPr kumimoji="0" lang="el-GR" altLang="el-GR"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Ο τομέας των υπηρεσιών δεν περιλαμβάνει τον κλάδου του τουρισμού που παρουσιάζεται ξεχωριστά, για λόγους που σχετίζονται με την παρούσα ανάλυση</a:t>
            </a:r>
            <a:r>
              <a:rPr kumimoji="0" lang="el-GR" altLang="el-GR" sz="1600" b="0" i="0" u="none" strike="noStrike" cap="none" normalizeH="0" baseline="0" dirty="0">
                <a:ln>
                  <a:noFill/>
                </a:ln>
                <a:solidFill>
                  <a:schemeClr val="tx1"/>
                </a:solidFill>
                <a:effectLst/>
                <a:latin typeface="Arial" panose="020B0604020202020204" pitchFamily="34" charset="0"/>
              </a:rPr>
              <a:t> </a:t>
            </a:r>
          </a:p>
        </p:txBody>
      </p:sp>
      <p:sp>
        <p:nvSpPr>
          <p:cNvPr id="6" name="Θέση ημερομηνίας 5">
            <a:extLst>
              <a:ext uri="{FF2B5EF4-FFF2-40B4-BE49-F238E27FC236}">
                <a16:creationId xmlns:a16="http://schemas.microsoft.com/office/drawing/2014/main" id="{0AD0EB57-40BC-4952-B935-F4958E55F387}"/>
              </a:ext>
            </a:extLst>
          </p:cNvPr>
          <p:cNvSpPr>
            <a:spLocks noGrp="1"/>
          </p:cNvSpPr>
          <p:nvPr>
            <p:ph type="dt" sz="half" idx="10"/>
          </p:nvPr>
        </p:nvSpPr>
        <p:spPr/>
        <p:txBody>
          <a:bodyPr/>
          <a:lstStyle/>
          <a:p>
            <a:fld id="{61FC229A-74F1-441F-958E-C93E3DDB4B68}" type="datetime1">
              <a:rPr lang="el-GR" smtClean="0"/>
              <a:t>17/5/2022</a:t>
            </a:fld>
            <a:endParaRPr lang="el-GR"/>
          </a:p>
        </p:txBody>
      </p:sp>
      <p:sp>
        <p:nvSpPr>
          <p:cNvPr id="7" name="Θέση αριθμού διαφάνειας 6">
            <a:extLst>
              <a:ext uri="{FF2B5EF4-FFF2-40B4-BE49-F238E27FC236}">
                <a16:creationId xmlns:a16="http://schemas.microsoft.com/office/drawing/2014/main" id="{17A0759A-F86D-411E-A4F6-BCF48FDDAB52}"/>
              </a:ext>
            </a:extLst>
          </p:cNvPr>
          <p:cNvSpPr>
            <a:spLocks noGrp="1"/>
          </p:cNvSpPr>
          <p:nvPr>
            <p:ph type="sldNum" sz="quarter" idx="12"/>
          </p:nvPr>
        </p:nvSpPr>
        <p:spPr/>
        <p:txBody>
          <a:bodyPr/>
          <a:lstStyle/>
          <a:p>
            <a:fld id="{57EC55EE-9EB8-44BE-9DB0-8978FBAFCE21}" type="slidenum">
              <a:rPr lang="el-GR" smtClean="0"/>
              <a:t>67</a:t>
            </a:fld>
            <a:endParaRPr lang="el-GR"/>
          </a:p>
        </p:txBody>
      </p:sp>
    </p:spTree>
    <p:extLst>
      <p:ext uri="{BB962C8B-B14F-4D97-AF65-F5344CB8AC3E}">
        <p14:creationId xmlns:p14="http://schemas.microsoft.com/office/powerpoint/2010/main" val="1041599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691EB8-25BB-4114-8E26-495A12B52C1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90151A6-F014-4041-80EF-0209BC91420A}"/>
              </a:ext>
            </a:extLst>
          </p:cNvPr>
          <p:cNvSpPr>
            <a:spLocks noGrp="1"/>
          </p:cNvSpPr>
          <p:nvPr>
            <p:ph idx="1"/>
          </p:nvPr>
        </p:nvSpPr>
        <p:spPr/>
        <p:txBody>
          <a:bodyPr/>
          <a:lstStyle/>
          <a:p>
            <a:endParaRPr lang="el-GR" dirty="0"/>
          </a:p>
        </p:txBody>
      </p:sp>
      <p:graphicFrame>
        <p:nvGraphicFramePr>
          <p:cNvPr id="5" name="Αντικείμενο 4">
            <a:extLst>
              <a:ext uri="{FF2B5EF4-FFF2-40B4-BE49-F238E27FC236}">
                <a16:creationId xmlns:a16="http://schemas.microsoft.com/office/drawing/2014/main" id="{72023E24-F47F-488A-AA3F-6CBFB974A656}"/>
              </a:ext>
            </a:extLst>
          </p:cNvPr>
          <p:cNvGraphicFramePr>
            <a:graphicFrameLocks noChangeAspect="1"/>
          </p:cNvGraphicFramePr>
          <p:nvPr>
            <p:extLst>
              <p:ext uri="{D42A27DB-BD31-4B8C-83A1-F6EECF244321}">
                <p14:modId xmlns:p14="http://schemas.microsoft.com/office/powerpoint/2010/main" val="3475457703"/>
              </p:ext>
            </p:extLst>
          </p:nvPr>
        </p:nvGraphicFramePr>
        <p:xfrm>
          <a:off x="505484" y="-73152"/>
          <a:ext cx="5661025" cy="3621024"/>
        </p:xfrm>
        <a:graphic>
          <a:graphicData uri="http://schemas.openxmlformats.org/presentationml/2006/ole">
            <mc:AlternateContent xmlns:mc="http://schemas.openxmlformats.org/markup-compatibility/2006">
              <mc:Choice xmlns:v="urn:schemas-microsoft-com:vml" Requires="v">
                <p:oleObj spid="_x0000_s1114" name="Acrobat Document" r:id="rId3" imgW="6885000" imgH="8886240" progId="AcroExch.Document.DC">
                  <p:embed/>
                </p:oleObj>
              </mc:Choice>
              <mc:Fallback>
                <p:oleObj name="Acrobat Document" r:id="rId3" imgW="6885000" imgH="888624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84" y="-73152"/>
                        <a:ext cx="5661025" cy="3621024"/>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FC80265D-87F4-4C7E-A70E-91E305E811C6}"/>
              </a:ext>
            </a:extLst>
          </p:cNvPr>
          <p:cNvSpPr>
            <a:spLocks noChangeArrowheads="1"/>
          </p:cNvSpPr>
          <p:nvPr/>
        </p:nvSpPr>
        <p:spPr bwMode="auto">
          <a:xfrm>
            <a:off x="5661025" y="-31515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a:extLst>
              <a:ext uri="{FF2B5EF4-FFF2-40B4-BE49-F238E27FC236}">
                <a16:creationId xmlns:a16="http://schemas.microsoft.com/office/drawing/2014/main" id="{509A2FE2-B272-4B94-8FFB-B86B64B96F49}"/>
              </a:ext>
            </a:extLst>
          </p:cNvPr>
          <p:cNvGraphicFramePr>
            <a:graphicFrameLocks noChangeAspect="1"/>
          </p:cNvGraphicFramePr>
          <p:nvPr>
            <p:extLst>
              <p:ext uri="{D42A27DB-BD31-4B8C-83A1-F6EECF244321}">
                <p14:modId xmlns:p14="http://schemas.microsoft.com/office/powerpoint/2010/main" val="4209357620"/>
              </p:ext>
            </p:extLst>
          </p:nvPr>
        </p:nvGraphicFramePr>
        <p:xfrm>
          <a:off x="6011862" y="-137160"/>
          <a:ext cx="5829300" cy="3758184"/>
        </p:xfrm>
        <a:graphic>
          <a:graphicData uri="http://schemas.openxmlformats.org/presentationml/2006/ole">
            <mc:AlternateContent xmlns:mc="http://schemas.openxmlformats.org/markup-compatibility/2006">
              <mc:Choice xmlns:v="urn:schemas-microsoft-com:vml" Requires="v">
                <p:oleObj spid="_x0000_s1115" name="Acrobat Document" r:id="rId5" imgW="6885000" imgH="8886240" progId="AcroExch.Document.DC">
                  <p:embed/>
                </p:oleObj>
              </mc:Choice>
              <mc:Fallback>
                <p:oleObj name="Acrobat Document" r:id="rId5" imgW="6885000" imgH="8886240" progId="AcroExch.Document.DC">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2" y="-137160"/>
                        <a:ext cx="5829300" cy="3758184"/>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702DDB5A-C252-4837-BFEA-E7069FBE3F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8">
            <a:extLst>
              <a:ext uri="{FF2B5EF4-FFF2-40B4-BE49-F238E27FC236}">
                <a16:creationId xmlns:a16="http://schemas.microsoft.com/office/drawing/2014/main" id="{C71AD240-C26F-49E2-98DF-A0BE916501DB}"/>
              </a:ext>
            </a:extLst>
          </p:cNvPr>
          <p:cNvSpPr>
            <a:spLocks noChangeArrowheads="1"/>
          </p:cNvSpPr>
          <p:nvPr/>
        </p:nvSpPr>
        <p:spPr bwMode="auto">
          <a:xfrm>
            <a:off x="-168275" y="-7909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a:extLst>
              <a:ext uri="{FF2B5EF4-FFF2-40B4-BE49-F238E27FC236}">
                <a16:creationId xmlns:a16="http://schemas.microsoft.com/office/drawing/2014/main" id="{D5F25BA9-72E9-4121-8DCD-BBB7E54D27CB}"/>
              </a:ext>
            </a:extLst>
          </p:cNvPr>
          <p:cNvGraphicFramePr>
            <a:graphicFrameLocks noChangeAspect="1"/>
          </p:cNvGraphicFramePr>
          <p:nvPr>
            <p:extLst>
              <p:ext uri="{D42A27DB-BD31-4B8C-83A1-F6EECF244321}">
                <p14:modId xmlns:p14="http://schemas.microsoft.com/office/powerpoint/2010/main" val="2766582686"/>
              </p:ext>
            </p:extLst>
          </p:nvPr>
        </p:nvGraphicFramePr>
        <p:xfrm>
          <a:off x="512628" y="3273553"/>
          <a:ext cx="5829300" cy="3621024"/>
        </p:xfrm>
        <a:graphic>
          <a:graphicData uri="http://schemas.openxmlformats.org/presentationml/2006/ole">
            <mc:AlternateContent xmlns:mc="http://schemas.openxmlformats.org/markup-compatibility/2006">
              <mc:Choice xmlns:v="urn:schemas-microsoft-com:vml" Requires="v">
                <p:oleObj spid="_x0000_s1116" name="Acrobat Document" r:id="rId7" imgW="6885000" imgH="8886240" progId="AcroExch.Document.DC">
                  <p:embed/>
                </p:oleObj>
              </mc:Choice>
              <mc:Fallback>
                <p:oleObj name="Acrobat Document" r:id="rId7" imgW="6885000" imgH="8886240" progId="AcroExch.Document.DC">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628" y="3273553"/>
                        <a:ext cx="5829300" cy="3621024"/>
                      </a:xfrm>
                      <a:prstGeom prst="rect">
                        <a:avLst/>
                      </a:prstGeom>
                      <a:noFill/>
                    </p:spPr>
                  </p:pic>
                </p:oleObj>
              </mc:Fallback>
            </mc:AlternateContent>
          </a:graphicData>
        </a:graphic>
      </p:graphicFrame>
      <p:sp>
        <p:nvSpPr>
          <p:cNvPr id="12" name="Rectangle 10">
            <a:extLst>
              <a:ext uri="{FF2B5EF4-FFF2-40B4-BE49-F238E27FC236}">
                <a16:creationId xmlns:a16="http://schemas.microsoft.com/office/drawing/2014/main" id="{30520B72-74D7-426F-B853-0CCE6F5394C3}"/>
              </a:ext>
            </a:extLst>
          </p:cNvPr>
          <p:cNvSpPr>
            <a:spLocks noChangeArrowheads="1"/>
          </p:cNvSpPr>
          <p:nvPr/>
        </p:nvSpPr>
        <p:spPr bwMode="auto">
          <a:xfrm>
            <a:off x="9323352" y="-254174"/>
            <a:ext cx="11462499" cy="18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13" name="Αντικείμενο 12">
            <a:extLst>
              <a:ext uri="{FF2B5EF4-FFF2-40B4-BE49-F238E27FC236}">
                <a16:creationId xmlns:a16="http://schemas.microsoft.com/office/drawing/2014/main" id="{EB3F31A9-6A2D-438E-89C6-0FDD22089655}"/>
              </a:ext>
            </a:extLst>
          </p:cNvPr>
          <p:cNvGraphicFramePr>
            <a:graphicFrameLocks noChangeAspect="1"/>
          </p:cNvGraphicFramePr>
          <p:nvPr>
            <p:extLst>
              <p:ext uri="{D42A27DB-BD31-4B8C-83A1-F6EECF244321}">
                <p14:modId xmlns:p14="http://schemas.microsoft.com/office/powerpoint/2010/main" val="2085789521"/>
              </p:ext>
            </p:extLst>
          </p:nvPr>
        </p:nvGraphicFramePr>
        <p:xfrm>
          <a:off x="6254496" y="3438145"/>
          <a:ext cx="5471683" cy="3474720"/>
        </p:xfrm>
        <a:graphic>
          <a:graphicData uri="http://schemas.openxmlformats.org/presentationml/2006/ole">
            <mc:AlternateContent xmlns:mc="http://schemas.openxmlformats.org/markup-compatibility/2006">
              <mc:Choice xmlns:v="urn:schemas-microsoft-com:vml" Requires="v">
                <p:oleObj spid="_x0000_s1117" name="Acrobat Document" r:id="rId9" imgW="6885000" imgH="8886240" progId="AcroExch.Document.DC">
                  <p:embed/>
                </p:oleObj>
              </mc:Choice>
              <mc:Fallback>
                <p:oleObj name="Acrobat Document" r:id="rId9" imgW="6885000" imgH="8886240" progId="AcroExch.Document.DC">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4496" y="3438145"/>
                        <a:ext cx="5471683" cy="3474720"/>
                      </a:xfrm>
                      <a:prstGeom prst="rect">
                        <a:avLst/>
                      </a:prstGeom>
                      <a:noFill/>
                    </p:spPr>
                  </p:pic>
                </p:oleObj>
              </mc:Fallback>
            </mc:AlternateContent>
          </a:graphicData>
        </a:graphic>
      </p:graphicFrame>
      <p:sp>
        <p:nvSpPr>
          <p:cNvPr id="14" name="Θέση ημερομηνίας 13">
            <a:extLst>
              <a:ext uri="{FF2B5EF4-FFF2-40B4-BE49-F238E27FC236}">
                <a16:creationId xmlns:a16="http://schemas.microsoft.com/office/drawing/2014/main" id="{13E0D84A-FC19-4522-A289-F33DA9AA326D}"/>
              </a:ext>
            </a:extLst>
          </p:cNvPr>
          <p:cNvSpPr>
            <a:spLocks noGrp="1"/>
          </p:cNvSpPr>
          <p:nvPr>
            <p:ph type="dt" sz="half" idx="10"/>
          </p:nvPr>
        </p:nvSpPr>
        <p:spPr/>
        <p:txBody>
          <a:bodyPr/>
          <a:lstStyle/>
          <a:p>
            <a:fld id="{5B0E3013-C122-4DCD-8C11-5D950DF7F3F6}" type="datetime1">
              <a:rPr lang="el-GR" smtClean="0"/>
              <a:t>17/5/2022</a:t>
            </a:fld>
            <a:endParaRPr lang="el-GR"/>
          </a:p>
        </p:txBody>
      </p:sp>
      <p:sp>
        <p:nvSpPr>
          <p:cNvPr id="15" name="Θέση αριθμού διαφάνειας 14">
            <a:extLst>
              <a:ext uri="{FF2B5EF4-FFF2-40B4-BE49-F238E27FC236}">
                <a16:creationId xmlns:a16="http://schemas.microsoft.com/office/drawing/2014/main" id="{6BFB766C-E17A-4D62-8FBA-B8AA778269DD}"/>
              </a:ext>
            </a:extLst>
          </p:cNvPr>
          <p:cNvSpPr>
            <a:spLocks noGrp="1"/>
          </p:cNvSpPr>
          <p:nvPr>
            <p:ph type="sldNum" sz="quarter" idx="12"/>
          </p:nvPr>
        </p:nvSpPr>
        <p:spPr/>
        <p:txBody>
          <a:bodyPr/>
          <a:lstStyle/>
          <a:p>
            <a:fld id="{57EC55EE-9EB8-44BE-9DB0-8978FBAFCE21}" type="slidenum">
              <a:rPr lang="el-GR" smtClean="0"/>
              <a:t>68</a:t>
            </a:fld>
            <a:endParaRPr lang="el-GR"/>
          </a:p>
        </p:txBody>
      </p:sp>
    </p:spTree>
    <p:extLst>
      <p:ext uri="{BB962C8B-B14F-4D97-AF65-F5344CB8AC3E}">
        <p14:creationId xmlns:p14="http://schemas.microsoft.com/office/powerpoint/2010/main" val="105049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περιεχομένου">
            <a:extLst>
              <a:ext uri="{FF2B5EF4-FFF2-40B4-BE49-F238E27FC236}">
                <a16:creationId xmlns:a16="http://schemas.microsoft.com/office/drawing/2014/main" id="{C9F93118-3E26-4224-961C-B5E0340F423F}"/>
              </a:ext>
            </a:extLst>
          </p:cNvPr>
          <p:cNvSpPr>
            <a:spLocks noGrp="1"/>
          </p:cNvSpPr>
          <p:nvPr>
            <p:ph idx="1"/>
          </p:nvPr>
        </p:nvSpPr>
        <p:spPr>
          <a:xfrm>
            <a:off x="372862" y="1127464"/>
            <a:ext cx="11819138" cy="5730536"/>
          </a:xfrm>
        </p:spPr>
        <p:txBody>
          <a:bodyPr>
            <a:normAutofit fontScale="55000" lnSpcReduction="20000"/>
          </a:bodyPr>
          <a:lstStyle/>
          <a:p>
            <a:pPr eaLnBrk="1" hangingPunct="1">
              <a:buFont typeface="Arial" panose="020B0604020202020204" pitchFamily="34" charset="0"/>
              <a:buNone/>
            </a:pPr>
            <a:r>
              <a:rPr lang="el-GR" altLang="el-GR" sz="1600" dirty="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l-GR" altLang="el-GR" sz="1600" dirty="0">
                <a:latin typeface="Times New Roman" panose="02020603050405020304" pitchFamily="18" charset="0"/>
                <a:cs typeface="Times New Roman" panose="02020603050405020304" pitchFamily="18" charset="0"/>
              </a:rPr>
              <a:t>		</a:t>
            </a:r>
            <a:r>
              <a:rPr lang="el-GR" altLang="el-GR" sz="2100" dirty="0">
                <a:latin typeface="Times New Roman" panose="02020603050405020304" pitchFamily="18" charset="0"/>
                <a:cs typeface="Times New Roman" panose="02020603050405020304" pitchFamily="18" charset="0"/>
              </a:rPr>
              <a:t>	</a:t>
            </a:r>
            <a:r>
              <a:rPr lang="el-GR" altLang="el-GR" sz="2600" dirty="0">
                <a:latin typeface="Times New Roman" panose="02020603050405020304" pitchFamily="18" charset="0"/>
                <a:cs typeface="Times New Roman" panose="02020603050405020304" pitchFamily="18" charset="0"/>
              </a:rPr>
              <a:t>Νέες επιχειρήσεις</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Πολύ μικρές							 Πολύ μικρές</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ΕΙΣΟΔΟΣ  (λόγω πχ. δημιουργίας)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(σε περιφέρεια, κλάδο ή την οικονομία)		 Μικρές</a:t>
            </a:r>
          </a:p>
          <a:p>
            <a:pPr eaLnBrk="1" hangingPunct="1">
              <a:buFont typeface="Arial" panose="020B0604020202020204" pitchFamily="34" charset="0"/>
              <a:buNone/>
            </a:pPr>
            <a:endParaRPr lang="el-GR" altLang="el-GR" sz="2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l-GR" altLang="el-GR" sz="2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Μικρές			      Βιώσιμες		                   Μεσαίες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(επιβίωση)</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Μεγάλες</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Μεσαίες			 Μη βιώσιμες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ΕΞΟΔΟΣ (π.χ. λόγω πτώχευσης)	     		Πολύ μεγάλες</a:t>
            </a:r>
          </a:p>
          <a:p>
            <a:pPr eaLnBrk="1" hangingPunct="1">
              <a:buFont typeface="Arial" panose="020B0604020202020204" pitchFamily="34" charset="0"/>
              <a:buNone/>
            </a:pPr>
            <a:r>
              <a:rPr lang="el-GR" altLang="el-GR" sz="2600" dirty="0">
                <a:latin typeface="Times New Roman" panose="02020603050405020304" pitchFamily="18" charset="0"/>
                <a:cs typeface="Times New Roman" panose="02020603050405020304" pitchFamily="18" charset="0"/>
              </a:rPr>
              <a:t>			 (από περιφέρεια, κλάδο ή την οικονομία) </a:t>
            </a:r>
          </a:p>
          <a:p>
            <a:pPr eaLnBrk="1" hangingPunct="1">
              <a:buFont typeface="Arial" panose="020B0604020202020204" pitchFamily="34" charset="0"/>
              <a:buNone/>
            </a:pPr>
            <a:endParaRPr lang="el-GR" altLang="el-GR" sz="16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l-GR" altLang="el-GR" sz="1600" dirty="0">
                <a:latin typeface="Times New Roman" panose="02020603050405020304" pitchFamily="18" charset="0"/>
                <a:cs typeface="Times New Roman" panose="02020603050405020304" pitchFamily="18" charset="0"/>
              </a:rPr>
              <a:t>				 		</a:t>
            </a:r>
          </a:p>
        </p:txBody>
      </p:sp>
      <p:sp>
        <p:nvSpPr>
          <p:cNvPr id="19459" name="2 - Τίτλος">
            <a:extLst>
              <a:ext uri="{FF2B5EF4-FFF2-40B4-BE49-F238E27FC236}">
                <a16:creationId xmlns:a16="http://schemas.microsoft.com/office/drawing/2014/main" id="{5A90939B-CF92-4545-AC16-3340CC1BB628}"/>
              </a:ext>
            </a:extLst>
          </p:cNvPr>
          <p:cNvSpPr>
            <a:spLocks noGrp="1"/>
          </p:cNvSpPr>
          <p:nvPr>
            <p:ph type="title"/>
          </p:nvPr>
        </p:nvSpPr>
        <p:spPr>
          <a:xfrm>
            <a:off x="1" y="286605"/>
            <a:ext cx="12064752" cy="583408"/>
          </a:xfrm>
        </p:spPr>
        <p:txBody>
          <a:bodyPr>
            <a:normAutofit fontScale="90000"/>
          </a:bodyPr>
          <a:lstStyle/>
          <a:p>
            <a:pPr algn="ctr" eaLnBrk="1" hangingPunct="1"/>
            <a:r>
              <a:rPr lang="el-GR" altLang="el-GR" sz="3200" dirty="0">
                <a:latin typeface="Times New Roman" panose="02020603050405020304" pitchFamily="18" charset="0"/>
                <a:cs typeface="Times New Roman" panose="02020603050405020304" pitchFamily="18" charset="0"/>
              </a:rPr>
              <a:t>Η ανάπτυξη ως μια διαδικασία αλλαγής των μεγεθών των (ΜΜΕ) επιχειρήσεων </a:t>
            </a:r>
          </a:p>
        </p:txBody>
      </p:sp>
      <p:cxnSp>
        <p:nvCxnSpPr>
          <p:cNvPr id="18" name="17 - Ευθύγραμμο βέλος σύνδεσης">
            <a:extLst>
              <a:ext uri="{FF2B5EF4-FFF2-40B4-BE49-F238E27FC236}">
                <a16:creationId xmlns:a16="http://schemas.microsoft.com/office/drawing/2014/main" id="{DAC4FD6C-0E67-4BF3-B1FB-6972889AF402}"/>
              </a:ext>
            </a:extLst>
          </p:cNvPr>
          <p:cNvCxnSpPr>
            <a:cxnSpLocks/>
          </p:cNvCxnSpPr>
          <p:nvPr/>
        </p:nvCxnSpPr>
        <p:spPr>
          <a:xfrm>
            <a:off x="2905889" y="1632808"/>
            <a:ext cx="376298" cy="5853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a:extLst>
              <a:ext uri="{FF2B5EF4-FFF2-40B4-BE49-F238E27FC236}">
                <a16:creationId xmlns:a16="http://schemas.microsoft.com/office/drawing/2014/main" id="{61986718-3373-4A3B-ACC9-AD29BF976842}"/>
              </a:ext>
            </a:extLst>
          </p:cNvPr>
          <p:cNvCxnSpPr/>
          <p:nvPr/>
        </p:nvCxnSpPr>
        <p:spPr>
          <a:xfrm>
            <a:off x="3028112" y="3889812"/>
            <a:ext cx="504825" cy="1008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18 - Αριστερό άγκιστρο">
            <a:extLst>
              <a:ext uri="{FF2B5EF4-FFF2-40B4-BE49-F238E27FC236}">
                <a16:creationId xmlns:a16="http://schemas.microsoft.com/office/drawing/2014/main" id="{904A0D39-0A05-419D-9164-4030DED4F576}"/>
              </a:ext>
            </a:extLst>
          </p:cNvPr>
          <p:cNvSpPr/>
          <p:nvPr/>
        </p:nvSpPr>
        <p:spPr>
          <a:xfrm>
            <a:off x="6299532" y="2324894"/>
            <a:ext cx="214312" cy="2928937"/>
          </a:xfrm>
          <a:prstGeom prst="lef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cxnSp>
        <p:nvCxnSpPr>
          <p:cNvPr id="27" name="26 - Ευθύγραμμο βέλος σύνδεσης">
            <a:extLst>
              <a:ext uri="{FF2B5EF4-FFF2-40B4-BE49-F238E27FC236}">
                <a16:creationId xmlns:a16="http://schemas.microsoft.com/office/drawing/2014/main" id="{E53687BF-21A3-4669-8F7B-6C7A706AF613}"/>
              </a:ext>
            </a:extLst>
          </p:cNvPr>
          <p:cNvCxnSpPr/>
          <p:nvPr/>
        </p:nvCxnSpPr>
        <p:spPr>
          <a:xfrm>
            <a:off x="1742237" y="3551396"/>
            <a:ext cx="12858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a:extLst>
              <a:ext uri="{FF2B5EF4-FFF2-40B4-BE49-F238E27FC236}">
                <a16:creationId xmlns:a16="http://schemas.microsoft.com/office/drawing/2014/main" id="{A9186CD0-DF3F-4314-8342-44DFBC4FBA66}"/>
              </a:ext>
            </a:extLst>
          </p:cNvPr>
          <p:cNvCxnSpPr/>
          <p:nvPr/>
        </p:nvCxnSpPr>
        <p:spPr>
          <a:xfrm>
            <a:off x="4540999" y="3511999"/>
            <a:ext cx="150018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465" name="AutoShape 9">
            <a:extLst>
              <a:ext uri="{FF2B5EF4-FFF2-40B4-BE49-F238E27FC236}">
                <a16:creationId xmlns:a16="http://schemas.microsoft.com/office/drawing/2014/main" id="{426B7C8B-D096-47BA-8184-FAD7D48D7C86}"/>
              </a:ext>
            </a:extLst>
          </p:cNvPr>
          <p:cNvSpPr>
            <a:spLocks/>
          </p:cNvSpPr>
          <p:nvPr/>
        </p:nvSpPr>
        <p:spPr bwMode="auto">
          <a:xfrm>
            <a:off x="1461998" y="2071343"/>
            <a:ext cx="71437" cy="2881312"/>
          </a:xfrm>
          <a:prstGeom prst="rightBrace">
            <a:avLst>
              <a:gd name="adj1" fmla="val 3361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l-GR" sz="1800"/>
          </a:p>
        </p:txBody>
      </p:sp>
      <p:sp>
        <p:nvSpPr>
          <p:cNvPr id="3" name="Θέση ημερομηνίας 2">
            <a:extLst>
              <a:ext uri="{FF2B5EF4-FFF2-40B4-BE49-F238E27FC236}">
                <a16:creationId xmlns:a16="http://schemas.microsoft.com/office/drawing/2014/main" id="{DD4E83BB-E23C-4F15-9FCF-C0280A8F5BC5}"/>
              </a:ext>
            </a:extLst>
          </p:cNvPr>
          <p:cNvSpPr>
            <a:spLocks noGrp="1"/>
          </p:cNvSpPr>
          <p:nvPr>
            <p:ph type="dt" sz="half" idx="10"/>
          </p:nvPr>
        </p:nvSpPr>
        <p:spPr/>
        <p:txBody>
          <a:bodyPr/>
          <a:lstStyle/>
          <a:p>
            <a:fld id="{592FE73F-E11E-42C1-BDC9-90CC01EAD087}" type="datetime1">
              <a:rPr lang="el-GR" smtClean="0"/>
              <a:t>17/5/2022</a:t>
            </a:fld>
            <a:endParaRPr lang="el-GR"/>
          </a:p>
        </p:txBody>
      </p:sp>
      <p:sp>
        <p:nvSpPr>
          <p:cNvPr id="4" name="Θέση αριθμού διαφάνειας 3">
            <a:extLst>
              <a:ext uri="{FF2B5EF4-FFF2-40B4-BE49-F238E27FC236}">
                <a16:creationId xmlns:a16="http://schemas.microsoft.com/office/drawing/2014/main" id="{7BA0B041-E9FC-49CF-BD45-737E82D4B846}"/>
              </a:ext>
            </a:extLst>
          </p:cNvPr>
          <p:cNvSpPr>
            <a:spLocks noGrp="1"/>
          </p:cNvSpPr>
          <p:nvPr>
            <p:ph type="sldNum" sz="quarter" idx="12"/>
          </p:nvPr>
        </p:nvSpPr>
        <p:spPr/>
        <p:txBody>
          <a:bodyPr/>
          <a:lstStyle/>
          <a:p>
            <a:fld id="{57EC55EE-9EB8-44BE-9DB0-8978FBAFCE21}" type="slidenum">
              <a:rPr lang="el-GR" smtClean="0"/>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1992E68-A607-4B46-BEE4-3B022A2E3F0B}"/>
              </a:ext>
            </a:extLst>
          </p:cNvPr>
          <p:cNvSpPr>
            <a:spLocks noGrp="1"/>
          </p:cNvSpPr>
          <p:nvPr>
            <p:ph type="title"/>
          </p:nvPr>
        </p:nvSpPr>
        <p:spPr>
          <a:xfrm>
            <a:off x="328473" y="552315"/>
            <a:ext cx="12029243" cy="719137"/>
          </a:xfrm>
        </p:spPr>
        <p:txBody>
          <a:bodyPr rtlCol="0">
            <a:normAutofit fontScale="90000"/>
          </a:bodyPr>
          <a:lstStyle/>
          <a:p>
            <a:pPr>
              <a:defRPr/>
            </a:pPr>
            <a:r>
              <a:rPr lang="el-GR" dirty="0"/>
              <a:t>Ορισμοί ή αντιλήψεις/κατηγορίες για την έννοια της επιχειρηματικότητας </a:t>
            </a:r>
          </a:p>
        </p:txBody>
      </p:sp>
      <p:graphicFrame>
        <p:nvGraphicFramePr>
          <p:cNvPr id="4" name="3 - Θέση περιεχομένου">
            <a:extLst>
              <a:ext uri="{FF2B5EF4-FFF2-40B4-BE49-F238E27FC236}">
                <a16:creationId xmlns:a16="http://schemas.microsoft.com/office/drawing/2014/main" id="{461287FE-9FD3-483D-95CF-8BFB8B0CAFEE}"/>
              </a:ext>
            </a:extLst>
          </p:cNvPr>
          <p:cNvGraphicFramePr>
            <a:graphicFrameLocks noGrp="1"/>
          </p:cNvGraphicFramePr>
          <p:nvPr>
            <p:ph idx="1"/>
            <p:extLst>
              <p:ext uri="{D42A27DB-BD31-4B8C-83A1-F6EECF244321}">
                <p14:modId xmlns:p14="http://schemas.microsoft.com/office/powerpoint/2010/main" val="233968713"/>
              </p:ext>
            </p:extLst>
          </p:nvPr>
        </p:nvGraphicFramePr>
        <p:xfrm>
          <a:off x="1981200" y="994299"/>
          <a:ext cx="8507288" cy="5675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4 - TextBox">
            <a:extLst>
              <a:ext uri="{FF2B5EF4-FFF2-40B4-BE49-F238E27FC236}">
                <a16:creationId xmlns:a16="http://schemas.microsoft.com/office/drawing/2014/main" id="{8AE7954F-DEFD-4DFE-A285-4AA45411D41B}"/>
              </a:ext>
            </a:extLst>
          </p:cNvPr>
          <p:cNvSpPr txBox="1">
            <a:spLocks noChangeArrowheads="1"/>
          </p:cNvSpPr>
          <p:nvPr/>
        </p:nvSpPr>
        <p:spPr bwMode="auto">
          <a:xfrm>
            <a:off x="1524001" y="155733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b="1"/>
              <a:t>ΕΟ</a:t>
            </a:r>
          </a:p>
        </p:txBody>
      </p:sp>
      <p:sp>
        <p:nvSpPr>
          <p:cNvPr id="9221" name="6 - TextBox">
            <a:extLst>
              <a:ext uri="{FF2B5EF4-FFF2-40B4-BE49-F238E27FC236}">
                <a16:creationId xmlns:a16="http://schemas.microsoft.com/office/drawing/2014/main" id="{7EB6F44A-BC3A-484B-84CD-647201DBB3B3}"/>
              </a:ext>
            </a:extLst>
          </p:cNvPr>
          <p:cNvSpPr txBox="1">
            <a:spLocks noChangeArrowheads="1"/>
          </p:cNvSpPr>
          <p:nvPr/>
        </p:nvSpPr>
        <p:spPr bwMode="auto">
          <a:xfrm>
            <a:off x="1524001" y="256540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b="1"/>
              <a:t>Ε1</a:t>
            </a:r>
          </a:p>
        </p:txBody>
      </p:sp>
      <p:sp>
        <p:nvSpPr>
          <p:cNvPr id="9222" name="7 - TextBox">
            <a:extLst>
              <a:ext uri="{FF2B5EF4-FFF2-40B4-BE49-F238E27FC236}">
                <a16:creationId xmlns:a16="http://schemas.microsoft.com/office/drawing/2014/main" id="{090EDC7D-2002-4332-BCA0-557F174DACB2}"/>
              </a:ext>
            </a:extLst>
          </p:cNvPr>
          <p:cNvSpPr txBox="1">
            <a:spLocks noChangeArrowheads="1"/>
          </p:cNvSpPr>
          <p:nvPr/>
        </p:nvSpPr>
        <p:spPr bwMode="auto">
          <a:xfrm>
            <a:off x="1524001" y="3500439"/>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b="1"/>
              <a:t>Ε2</a:t>
            </a:r>
          </a:p>
        </p:txBody>
      </p:sp>
      <p:sp>
        <p:nvSpPr>
          <p:cNvPr id="9223" name="8 - TextBox">
            <a:extLst>
              <a:ext uri="{FF2B5EF4-FFF2-40B4-BE49-F238E27FC236}">
                <a16:creationId xmlns:a16="http://schemas.microsoft.com/office/drawing/2014/main" id="{0FDA1AAB-4969-4CB2-AFD6-FF1383288FE5}"/>
              </a:ext>
            </a:extLst>
          </p:cNvPr>
          <p:cNvSpPr txBox="1">
            <a:spLocks noChangeArrowheads="1"/>
          </p:cNvSpPr>
          <p:nvPr/>
        </p:nvSpPr>
        <p:spPr bwMode="auto">
          <a:xfrm>
            <a:off x="1524001" y="4365625"/>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b="1"/>
              <a:t>Ε3</a:t>
            </a:r>
          </a:p>
        </p:txBody>
      </p:sp>
      <p:sp>
        <p:nvSpPr>
          <p:cNvPr id="9224" name="9 - TextBox">
            <a:extLst>
              <a:ext uri="{FF2B5EF4-FFF2-40B4-BE49-F238E27FC236}">
                <a16:creationId xmlns:a16="http://schemas.microsoft.com/office/drawing/2014/main" id="{AA4A26ED-1A9E-456E-AF53-26075F502B6E}"/>
              </a:ext>
            </a:extLst>
          </p:cNvPr>
          <p:cNvSpPr txBox="1">
            <a:spLocks noChangeArrowheads="1"/>
          </p:cNvSpPr>
          <p:nvPr/>
        </p:nvSpPr>
        <p:spPr bwMode="auto">
          <a:xfrm>
            <a:off x="1524001" y="537368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b="1"/>
              <a:t>Ε4</a:t>
            </a:r>
          </a:p>
        </p:txBody>
      </p:sp>
      <p:cxnSp>
        <p:nvCxnSpPr>
          <p:cNvPr id="12" name="11 - Ευθύγραμμο βέλος σύνδεσης">
            <a:extLst>
              <a:ext uri="{FF2B5EF4-FFF2-40B4-BE49-F238E27FC236}">
                <a16:creationId xmlns:a16="http://schemas.microsoft.com/office/drawing/2014/main" id="{0D3682B6-96C7-4EDE-BED7-0BFAFEA7E5E6}"/>
              </a:ext>
            </a:extLst>
          </p:cNvPr>
          <p:cNvCxnSpPr/>
          <p:nvPr/>
        </p:nvCxnSpPr>
        <p:spPr>
          <a:xfrm>
            <a:off x="2063751" y="1773238"/>
            <a:ext cx="23034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a:extLst>
              <a:ext uri="{FF2B5EF4-FFF2-40B4-BE49-F238E27FC236}">
                <a16:creationId xmlns:a16="http://schemas.microsoft.com/office/drawing/2014/main" id="{E6BC7BE5-2487-4194-92E4-B6D4F62C6FDE}"/>
              </a:ext>
            </a:extLst>
          </p:cNvPr>
          <p:cNvCxnSpPr/>
          <p:nvPr/>
        </p:nvCxnSpPr>
        <p:spPr>
          <a:xfrm>
            <a:off x="1992313" y="2781300"/>
            <a:ext cx="25193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a:extLst>
              <a:ext uri="{FF2B5EF4-FFF2-40B4-BE49-F238E27FC236}">
                <a16:creationId xmlns:a16="http://schemas.microsoft.com/office/drawing/2014/main" id="{7A9F56C6-E3DA-4B4E-9615-18D8145CED71}"/>
              </a:ext>
            </a:extLst>
          </p:cNvPr>
          <p:cNvCxnSpPr/>
          <p:nvPr/>
        </p:nvCxnSpPr>
        <p:spPr>
          <a:xfrm>
            <a:off x="1992313" y="3644900"/>
            <a:ext cx="27352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a:extLst>
              <a:ext uri="{FF2B5EF4-FFF2-40B4-BE49-F238E27FC236}">
                <a16:creationId xmlns:a16="http://schemas.microsoft.com/office/drawing/2014/main" id="{22C567BD-E340-4F14-A5E1-7B147A77C9C4}"/>
              </a:ext>
            </a:extLst>
          </p:cNvPr>
          <p:cNvCxnSpPr/>
          <p:nvPr/>
        </p:nvCxnSpPr>
        <p:spPr>
          <a:xfrm>
            <a:off x="2063750" y="5516563"/>
            <a:ext cx="30241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a:extLst>
              <a:ext uri="{FF2B5EF4-FFF2-40B4-BE49-F238E27FC236}">
                <a16:creationId xmlns:a16="http://schemas.microsoft.com/office/drawing/2014/main" id="{06252A5D-CC34-4BBF-9FA2-86EF7ED89538}"/>
              </a:ext>
            </a:extLst>
          </p:cNvPr>
          <p:cNvCxnSpPr/>
          <p:nvPr/>
        </p:nvCxnSpPr>
        <p:spPr>
          <a:xfrm>
            <a:off x="1992314" y="4508500"/>
            <a:ext cx="28797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0" name="32 - TextBox">
            <a:extLst>
              <a:ext uri="{FF2B5EF4-FFF2-40B4-BE49-F238E27FC236}">
                <a16:creationId xmlns:a16="http://schemas.microsoft.com/office/drawing/2014/main" id="{2D400791-8C3F-420C-9908-C3270980F385}"/>
              </a:ext>
            </a:extLst>
          </p:cNvPr>
          <p:cNvSpPr txBox="1">
            <a:spLocks noChangeArrowheads="1"/>
          </p:cNvSpPr>
          <p:nvPr/>
        </p:nvSpPr>
        <p:spPr bwMode="auto">
          <a:xfrm>
            <a:off x="152400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Bridge, S., Hegarty, C. and Porter, S. (2009) Clarifying Entrepreneurship: Gazelles or Green Shots?, Institute of Small Business and Entrepreneurship, 3-6 November 2009, Liverpool, UK</a:t>
            </a:r>
            <a:endParaRPr lang="el-GR" altLang="el-GR" sz="1200"/>
          </a:p>
        </p:txBody>
      </p:sp>
      <p:sp>
        <p:nvSpPr>
          <p:cNvPr id="3" name="Θέση ημερομηνίας 2">
            <a:extLst>
              <a:ext uri="{FF2B5EF4-FFF2-40B4-BE49-F238E27FC236}">
                <a16:creationId xmlns:a16="http://schemas.microsoft.com/office/drawing/2014/main" id="{ED98C48D-D2E1-41C3-975E-C341896849A0}"/>
              </a:ext>
            </a:extLst>
          </p:cNvPr>
          <p:cNvSpPr>
            <a:spLocks noGrp="1"/>
          </p:cNvSpPr>
          <p:nvPr>
            <p:ph type="dt" sz="half" idx="10"/>
          </p:nvPr>
        </p:nvSpPr>
        <p:spPr/>
        <p:txBody>
          <a:bodyPr/>
          <a:lstStyle/>
          <a:p>
            <a:fld id="{34B208FB-E7B0-4F38-9225-7AED07DFBBB7}"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0CFCA251-38EE-4243-B18F-E25079C8BBDF}"/>
              </a:ext>
            </a:extLst>
          </p:cNvPr>
          <p:cNvSpPr>
            <a:spLocks noGrp="1"/>
          </p:cNvSpPr>
          <p:nvPr>
            <p:ph type="sldNum" sz="quarter" idx="12"/>
          </p:nvPr>
        </p:nvSpPr>
        <p:spPr/>
        <p:txBody>
          <a:bodyPr/>
          <a:lstStyle/>
          <a:p>
            <a:fld id="{57EC55EE-9EB8-44BE-9DB0-8978FBAFCE21}" type="slidenum">
              <a:rPr lang="el-GR" smtClean="0"/>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5E87E7-A81E-45E5-90B6-076438ADDD04}"/>
              </a:ext>
            </a:extLst>
          </p:cNvPr>
          <p:cNvSpPr>
            <a:spLocks noGrp="1"/>
          </p:cNvSpPr>
          <p:nvPr>
            <p:ph type="title"/>
          </p:nvPr>
        </p:nvSpPr>
        <p:spPr>
          <a:xfrm>
            <a:off x="772357" y="286603"/>
            <a:ext cx="10383323" cy="956271"/>
          </a:xfrm>
        </p:spPr>
        <p:txBody>
          <a:bodyPr/>
          <a:lstStyle/>
          <a:p>
            <a:r>
              <a:rPr lang="el-GR" dirty="0"/>
              <a:t>Οι επιχειρήσεις είναι νομικές μορφές</a:t>
            </a:r>
          </a:p>
        </p:txBody>
      </p:sp>
      <p:sp>
        <p:nvSpPr>
          <p:cNvPr id="3" name="Θέση περιεχομένου 2">
            <a:extLst>
              <a:ext uri="{FF2B5EF4-FFF2-40B4-BE49-F238E27FC236}">
                <a16:creationId xmlns:a16="http://schemas.microsoft.com/office/drawing/2014/main" id="{52C8BF1E-5264-4286-A628-5E1D25A20D26}"/>
              </a:ext>
            </a:extLst>
          </p:cNvPr>
          <p:cNvSpPr>
            <a:spLocks noGrp="1"/>
          </p:cNvSpPr>
          <p:nvPr>
            <p:ph idx="1"/>
          </p:nvPr>
        </p:nvSpPr>
        <p:spPr>
          <a:xfrm>
            <a:off x="71021" y="1737360"/>
            <a:ext cx="12046998" cy="4592419"/>
          </a:xfrm>
        </p:spPr>
        <p:txBody>
          <a:bodyPr>
            <a:normAutofit/>
          </a:bodyPr>
          <a:lstStyle/>
          <a:p>
            <a:r>
              <a:rPr lang="el-GR" dirty="0"/>
              <a:t>Ως νομικές μορφές, η μεταχείριση τους διαφέρει σύμφωνα και με τον νόμο</a:t>
            </a:r>
          </a:p>
          <a:p>
            <a:r>
              <a:rPr lang="el-GR" dirty="0"/>
              <a:t>Κάποιες νομικές μορφές χρησιμοποιούνται περισσότερο</a:t>
            </a:r>
          </a:p>
          <a:p>
            <a:r>
              <a:rPr lang="el-GR" dirty="0"/>
              <a:t>Κάποιες έχουν μεγαλύτερη ανθεκτικότητα σε κρίσεις</a:t>
            </a:r>
          </a:p>
          <a:p>
            <a:endParaRPr lang="el-GR" dirty="0"/>
          </a:p>
          <a:p>
            <a:r>
              <a:rPr lang="el-GR" dirty="0"/>
              <a:t>Ο επόμενος πίνακας (σε 3 σελίδες) στηρίζεται στην έρευνα του συγγραφέα στο Τμήμα Οικονομικών Επιστημών (ΕΚΠΑ) σχετικά με τις ΜΜΕ που επέζησαν από το 2002 ως το 2015. Το δείγμα που επιλέχθηκε είναι αντιπροσωπευτικό του πληθυσμού των ΜΜΕ (άρα και οι νομικές μορφές)</a:t>
            </a:r>
          </a:p>
          <a:p>
            <a:r>
              <a:rPr lang="el-GR" dirty="0"/>
              <a:t>Στην αριστερή στήλη καταγράφεται το μέγεθος (</a:t>
            </a:r>
            <a:r>
              <a:rPr lang="en-US" dirty="0"/>
              <a:t>M: </a:t>
            </a:r>
            <a:r>
              <a:rPr lang="el-GR" dirty="0"/>
              <a:t>μεσαίο, </a:t>
            </a:r>
            <a:r>
              <a:rPr lang="en-US" dirty="0"/>
              <a:t>s: </a:t>
            </a:r>
            <a:r>
              <a:rPr lang="el-GR" dirty="0"/>
              <a:t>μικρό, </a:t>
            </a:r>
            <a:r>
              <a:rPr lang="en-US" dirty="0"/>
              <a:t>m: </a:t>
            </a:r>
            <a:r>
              <a:rPr lang="el-GR" dirty="0"/>
              <a:t>πολύ μικρό, </a:t>
            </a:r>
            <a:r>
              <a:rPr lang="en-US" dirty="0"/>
              <a:t>L: </a:t>
            </a:r>
            <a:r>
              <a:rPr lang="el-GR" dirty="0"/>
              <a:t>Μεγάλο) και το έτος (π.χ. Μ-02 είναι οι μεσαίες επιχειρήσεις για το 2002 ενώ το 15 υποδηλώνει το έτος 2015)</a:t>
            </a:r>
          </a:p>
          <a:p>
            <a:r>
              <a:rPr lang="el-GR" dirty="0"/>
              <a:t>Σημείωση: το δείγμα αυτό είναι αντιπροσωπευτικό του Ελληνικού πληθυσμού των μικρομεσαίων επιχειρήσεων</a:t>
            </a:r>
          </a:p>
          <a:p>
            <a:endParaRPr lang="el-GR" dirty="0"/>
          </a:p>
        </p:txBody>
      </p:sp>
      <p:sp>
        <p:nvSpPr>
          <p:cNvPr id="4" name="Θέση ημερομηνίας 3">
            <a:extLst>
              <a:ext uri="{FF2B5EF4-FFF2-40B4-BE49-F238E27FC236}">
                <a16:creationId xmlns:a16="http://schemas.microsoft.com/office/drawing/2014/main" id="{FFDB00AB-5359-4AFC-9CB5-F3C7DA6A4D5D}"/>
              </a:ext>
            </a:extLst>
          </p:cNvPr>
          <p:cNvSpPr>
            <a:spLocks noGrp="1"/>
          </p:cNvSpPr>
          <p:nvPr>
            <p:ph type="dt" sz="half" idx="10"/>
          </p:nvPr>
        </p:nvSpPr>
        <p:spPr/>
        <p:txBody>
          <a:bodyPr/>
          <a:lstStyle/>
          <a:p>
            <a:fld id="{B81F3641-376F-47E1-8570-DDCCF085CE55}" type="datetime1">
              <a:rPr lang="el-GR" smtClean="0"/>
              <a:t>17/5/2022</a:t>
            </a:fld>
            <a:endParaRPr lang="el-GR"/>
          </a:p>
        </p:txBody>
      </p:sp>
      <p:sp>
        <p:nvSpPr>
          <p:cNvPr id="5" name="Θέση αριθμού διαφάνειας 4">
            <a:extLst>
              <a:ext uri="{FF2B5EF4-FFF2-40B4-BE49-F238E27FC236}">
                <a16:creationId xmlns:a16="http://schemas.microsoft.com/office/drawing/2014/main" id="{B10E1A22-AA3B-4C2A-8EC5-4A7AA5CC4F39}"/>
              </a:ext>
            </a:extLst>
          </p:cNvPr>
          <p:cNvSpPr>
            <a:spLocks noGrp="1"/>
          </p:cNvSpPr>
          <p:nvPr>
            <p:ph type="sldNum" sz="quarter" idx="12"/>
          </p:nvPr>
        </p:nvSpPr>
        <p:spPr/>
        <p:txBody>
          <a:bodyPr/>
          <a:lstStyle/>
          <a:p>
            <a:fld id="{57EC55EE-9EB8-44BE-9DB0-8978FBAFCE21}" type="slidenum">
              <a:rPr lang="el-GR" smtClean="0"/>
              <a:t>9</a:t>
            </a:fld>
            <a:endParaRPr lang="el-GR"/>
          </a:p>
        </p:txBody>
      </p:sp>
    </p:spTree>
    <p:extLst>
      <p:ext uri="{BB962C8B-B14F-4D97-AF65-F5344CB8AC3E}">
        <p14:creationId xmlns:p14="http://schemas.microsoft.com/office/powerpoint/2010/main" val="3369697813"/>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4898</TotalTime>
  <Words>8589</Words>
  <Application>Microsoft Office PowerPoint</Application>
  <PresentationFormat>Ευρεία οθόνη</PresentationFormat>
  <Paragraphs>1909</Paragraphs>
  <Slides>68</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68</vt:i4>
      </vt:variant>
    </vt:vector>
  </HeadingPairs>
  <TitlesOfParts>
    <vt:vector size="75" baseType="lpstr">
      <vt:lpstr>Arial</vt:lpstr>
      <vt:lpstr>Calibri</vt:lpstr>
      <vt:lpstr>Calibri Light</vt:lpstr>
      <vt:lpstr>Times New Roman</vt:lpstr>
      <vt:lpstr>Wingdings</vt:lpstr>
      <vt:lpstr>Ανασκόπηση</vt:lpstr>
      <vt:lpstr>Acrobat Document</vt:lpstr>
      <vt:lpstr>Εφαρμοσμένη Αναπτυξιακή πολιτική  Οικονόμου Κωνσταντίνος, 1η διάλεξη</vt:lpstr>
      <vt:lpstr>Σκοποί της διάλεξης</vt:lpstr>
      <vt:lpstr>Στήριξη ή υποστήριξη μικρομεσαίων επιχειρήσεων</vt:lpstr>
      <vt:lpstr>Σειρά αιτιών καθιστούν τις ΜΜΕ επίκεντρο των πολιτικών για την ανάπτυξη</vt:lpstr>
      <vt:lpstr>Σειρά αιτιών καθιστούν τις ΜΜΕ επίκεντρο των πολιτικών για την ανάπτυξη</vt:lpstr>
      <vt:lpstr>Άλλες αιτίες </vt:lpstr>
      <vt:lpstr>Η ανάπτυξη ως μια διαδικασία αλλαγής των μεγεθών των (ΜΜΕ) επιχειρήσεων </vt:lpstr>
      <vt:lpstr>Ορισμοί ή αντιλήψεις/κατηγορίες για την έννοια της επιχειρηματικότητας </vt:lpstr>
      <vt:lpstr>Οι επιχειρήσεις είναι νομικές μορφές</vt:lpstr>
      <vt:lpstr>Παρουσίαση του PowerPoint</vt:lpstr>
      <vt:lpstr>Παρουσίαση του PowerPoint</vt:lpstr>
      <vt:lpstr>Παρουσίαση του PowerPoint</vt:lpstr>
      <vt:lpstr>Γιατί τα κράτη στηρίζουν τις επιχειρήσεις τους; </vt:lpstr>
      <vt:lpstr>Πως στηρίζουν τις επιχειρήσεις τους</vt:lpstr>
      <vt:lpstr>Τα τρία διαφορετικά επίπεδα πολιτικών </vt:lpstr>
      <vt:lpstr>Θεσμοί στήριξης (και δικτύωσης) επιχειρήσεων</vt:lpstr>
      <vt:lpstr>Θεσμοί στήριξης (και δικτύωσης) επιχειρήσεων (συνέχεια)</vt:lpstr>
      <vt:lpstr>Θεσμοί στήριξης (και δικτύωσης) επιχειρήσεων (συνέχεια)</vt:lpstr>
      <vt:lpstr>Υπηρεσίες υποστήριξης και εμπορευματοποίησης  </vt:lpstr>
      <vt:lpstr>Παρουσίαση του PowerPoint</vt:lpstr>
      <vt:lpstr>Εργαλεία και θεσμοί στήριξης επιχειρήσεων</vt:lpstr>
      <vt:lpstr>Δυο ακόμα προσεγγίσεις </vt:lpstr>
      <vt:lpstr>Θερμοκοιτίδες</vt:lpstr>
      <vt:lpstr>Θερμοκοιτίδες: σε ποιο στάδιο χρηματοδότησης;</vt:lpstr>
      <vt:lpstr>Ειδική περίπτωση θερμοκοιτίδων: τα fintechs</vt:lpstr>
      <vt:lpstr>Επιταχυντές  </vt:lpstr>
      <vt:lpstr>Διάκριση μεταξύ θερμοκοιτίδων και επιταχυντών</vt:lpstr>
      <vt:lpstr>Θεσμοί (πιο αναλυτικά) - clusters</vt:lpstr>
      <vt:lpstr>Παρουσίαση του PowerPoint</vt:lpstr>
      <vt:lpstr>Απόσπασμα από το cluster mapping project του Porter που δείχνει την εξειδίκευση της παραγωγής στις ΗΠΑ, τα 3 μεγαλύτερα cluster (σε ορισμένες περιοχές των ΗΠΑ)</vt:lpstr>
      <vt:lpstr>Clusters χρηματοδοτικών υπηρεσιών των ΗΠΑ (1997) </vt:lpstr>
      <vt:lpstr>Η Βρετανική εμπειρία σε ζητήματα στήριξης επιχειρήσεων</vt:lpstr>
      <vt:lpstr>Παρουσίαση του PowerPoint</vt:lpstr>
      <vt:lpstr>Παρουσίαση του PowerPoint</vt:lpstr>
      <vt:lpstr>Σχήματα υποστήριξης και συμβουλευτικής στη Βρετανία</vt:lpstr>
      <vt:lpstr>Παρουσίαση του PowerPoint</vt:lpstr>
      <vt:lpstr>Στην Ελλάδα</vt:lpstr>
      <vt:lpstr>Ο Αναπτυξιακός Νόμος (ΑΝ)</vt:lpstr>
      <vt:lpstr>Ο Αναπτυξιακός Νόμος ή οι Αναπτυξιακοί Νόμοι</vt:lpstr>
      <vt:lpstr>Θεωρητικό πλαίσιο για τους νόμους στήριξης των επενδύσεων</vt:lpstr>
      <vt:lpstr>Θεωρητικό πλαίσιο για τους νόμους στήριξης των επενδύσεων</vt:lpstr>
      <vt:lpstr>Ν. 1262/1982 </vt:lpstr>
      <vt:lpstr>Συγκέντρωση επενδύσεων/στήριξη της μεταποίησης</vt:lpstr>
      <vt:lpstr>Παρουσίαση του PowerPoint</vt:lpstr>
      <vt:lpstr>Παρουσίαση του PowerPoint</vt:lpstr>
      <vt:lpstr>Ο Ν. 4399/2016</vt:lpstr>
      <vt:lpstr>  Οι πιο πρόσφατοι Νόμοι: ΑΝ 3908/2011</vt:lpstr>
      <vt:lpstr>Γενικά επιχειρηματικά σχέδια 3908/2011 </vt:lpstr>
      <vt:lpstr>Τα κριτήρια αξιολόγησης επενδύσεων, Ν. 3908/2011</vt:lpstr>
      <vt:lpstr>Τα κριτήρια αξιολόγησης επενδύσεων, Ν. 3908/2011</vt:lpstr>
      <vt:lpstr>Ειδικά επενδυτικά σχέδια, Ν. 3908/2011 </vt:lpstr>
      <vt:lpstr>Ο ΑΝ. 4399/2016: Ορισμένα στοιχεία εφαρμογής/λειτουργίας</vt:lpstr>
      <vt:lpstr>Ζητήματα λειτουργίας και εφαρμογής ΑΝ</vt:lpstr>
      <vt:lpstr>Παρουσίαση του PowerPoint</vt:lpstr>
      <vt:lpstr>Συχνές τροποποιήσεις του ίδιου του Νόμου (χωρίς να αλλάξει ο Νόμος)</vt:lpstr>
      <vt:lpstr>Το πρόβλημα της ενημέρωσης</vt:lpstr>
      <vt:lpstr>Ζητήματα αξιολόγησης του προγραμματισμού</vt:lpstr>
      <vt:lpstr>Βασικά σφάλματα και παραλείψεις στην αξιολόγηση  της αιτιολογικής έκθεσης του Ν. 4399/2016</vt:lpstr>
      <vt:lpstr>Προβλήματα αξιολόγησης</vt:lpstr>
      <vt:lpstr>Παρουσίαση του PowerPoint</vt:lpstr>
      <vt:lpstr>ΠΙΝΑΚΕΣ ΑΞΙΟΛΟΓΗΣΗΣ</vt:lpstr>
      <vt:lpstr>Παρουσίαση του PowerPoint</vt:lpstr>
      <vt:lpstr>Παρουσίαση του PowerPoint</vt:lpstr>
      <vt:lpstr>Παρουσίαση του PowerPoint</vt:lpstr>
      <vt:lpstr>H ερώτηση «τι θα συνέβαινε χωρίς» (counter-factual)</vt:lpstr>
      <vt:lpstr>Στοιχεία χωρικής ανισοκατανομής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Konstantinos Oikonomou</dc:creator>
  <cp:lastModifiedBy>Konstantinos Oikonomou</cp:lastModifiedBy>
  <cp:revision>160</cp:revision>
  <cp:lastPrinted>2021-04-20T10:19:35Z</cp:lastPrinted>
  <dcterms:created xsi:type="dcterms:W3CDTF">2021-04-18T08:01:16Z</dcterms:created>
  <dcterms:modified xsi:type="dcterms:W3CDTF">2022-05-17T14:32:03Z</dcterms:modified>
</cp:coreProperties>
</file>