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6"/>
  </p:notesMasterIdLst>
  <p:handoutMasterIdLst>
    <p:handoutMasterId r:id="rId127"/>
  </p:handoutMasterIdLst>
  <p:sldIdLst>
    <p:sldId id="288" r:id="rId2"/>
    <p:sldId id="258" r:id="rId3"/>
    <p:sldId id="412" r:id="rId4"/>
    <p:sldId id="259" r:id="rId5"/>
    <p:sldId id="260" r:id="rId6"/>
    <p:sldId id="261" r:id="rId7"/>
    <p:sldId id="262" r:id="rId8"/>
    <p:sldId id="263" r:id="rId9"/>
    <p:sldId id="264" r:id="rId10"/>
    <p:sldId id="289" r:id="rId11"/>
    <p:sldId id="267" r:id="rId12"/>
    <p:sldId id="266" r:id="rId13"/>
    <p:sldId id="268" r:id="rId14"/>
    <p:sldId id="269" r:id="rId15"/>
    <p:sldId id="270" r:id="rId16"/>
    <p:sldId id="271" r:id="rId17"/>
    <p:sldId id="290" r:id="rId18"/>
    <p:sldId id="409" r:id="rId19"/>
    <p:sldId id="410" r:id="rId20"/>
    <p:sldId id="307" r:id="rId21"/>
    <p:sldId id="277" r:id="rId22"/>
    <p:sldId id="291" r:id="rId23"/>
    <p:sldId id="411" r:id="rId24"/>
    <p:sldId id="275" r:id="rId25"/>
    <p:sldId id="294" r:id="rId26"/>
    <p:sldId id="296" r:id="rId27"/>
    <p:sldId id="293" r:id="rId28"/>
    <p:sldId id="276" r:id="rId29"/>
    <p:sldId id="295" r:id="rId30"/>
    <p:sldId id="279" r:id="rId31"/>
    <p:sldId id="297" r:id="rId32"/>
    <p:sldId id="280" r:id="rId33"/>
    <p:sldId id="281" r:id="rId34"/>
    <p:sldId id="282" r:id="rId35"/>
    <p:sldId id="298" r:id="rId36"/>
    <p:sldId id="310" r:id="rId37"/>
    <p:sldId id="414" r:id="rId38"/>
    <p:sldId id="300" r:id="rId39"/>
    <p:sldId id="301" r:id="rId40"/>
    <p:sldId id="358" r:id="rId41"/>
    <p:sldId id="302" r:id="rId42"/>
    <p:sldId id="303" r:id="rId43"/>
    <p:sldId id="353" r:id="rId44"/>
    <p:sldId id="352" r:id="rId45"/>
    <p:sldId id="304" r:id="rId46"/>
    <p:sldId id="306" r:id="rId47"/>
    <p:sldId id="354" r:id="rId48"/>
    <p:sldId id="408" r:id="rId49"/>
    <p:sldId id="407" r:id="rId50"/>
    <p:sldId id="308" r:id="rId51"/>
    <p:sldId id="311" r:id="rId52"/>
    <p:sldId id="426" r:id="rId53"/>
    <p:sldId id="312" r:id="rId54"/>
    <p:sldId id="313" r:id="rId55"/>
    <p:sldId id="351" r:id="rId56"/>
    <p:sldId id="314" r:id="rId57"/>
    <p:sldId id="315" r:id="rId58"/>
    <p:sldId id="316" r:id="rId59"/>
    <p:sldId id="318" r:id="rId60"/>
    <p:sldId id="320" r:id="rId61"/>
    <p:sldId id="321" r:id="rId62"/>
    <p:sldId id="322" r:id="rId63"/>
    <p:sldId id="355" r:id="rId64"/>
    <p:sldId id="324" r:id="rId65"/>
    <p:sldId id="325" r:id="rId66"/>
    <p:sldId id="356" r:id="rId67"/>
    <p:sldId id="328" r:id="rId68"/>
    <p:sldId id="357" r:id="rId69"/>
    <p:sldId id="331" r:id="rId70"/>
    <p:sldId id="333" r:id="rId71"/>
    <p:sldId id="335" r:id="rId72"/>
    <p:sldId id="336" r:id="rId73"/>
    <p:sldId id="337" r:id="rId74"/>
    <p:sldId id="359" r:id="rId75"/>
    <p:sldId id="361" r:id="rId76"/>
    <p:sldId id="360" r:id="rId77"/>
    <p:sldId id="362" r:id="rId78"/>
    <p:sldId id="339" r:id="rId79"/>
    <p:sldId id="415" r:id="rId80"/>
    <p:sldId id="416" r:id="rId81"/>
    <p:sldId id="417" r:id="rId82"/>
    <p:sldId id="340" r:id="rId83"/>
    <p:sldId id="341" r:id="rId84"/>
    <p:sldId id="342" r:id="rId85"/>
    <p:sldId id="363" r:id="rId86"/>
    <p:sldId id="419" r:id="rId87"/>
    <p:sldId id="420" r:id="rId88"/>
    <p:sldId id="364" r:id="rId89"/>
    <p:sldId id="344" r:id="rId90"/>
    <p:sldId id="345" r:id="rId91"/>
    <p:sldId id="346" r:id="rId92"/>
    <p:sldId id="365" r:id="rId93"/>
    <p:sldId id="347" r:id="rId94"/>
    <p:sldId id="348" r:id="rId95"/>
    <p:sldId id="349" r:id="rId96"/>
    <p:sldId id="422" r:id="rId97"/>
    <p:sldId id="368" r:id="rId98"/>
    <p:sldId id="369" r:id="rId99"/>
    <p:sldId id="370" r:id="rId100"/>
    <p:sldId id="371" r:id="rId101"/>
    <p:sldId id="372" r:id="rId102"/>
    <p:sldId id="373" r:id="rId103"/>
    <p:sldId id="374" r:id="rId104"/>
    <p:sldId id="375" r:id="rId105"/>
    <p:sldId id="376" r:id="rId106"/>
    <p:sldId id="378" r:id="rId107"/>
    <p:sldId id="379" r:id="rId108"/>
    <p:sldId id="380" r:id="rId109"/>
    <p:sldId id="381" r:id="rId110"/>
    <p:sldId id="382" r:id="rId111"/>
    <p:sldId id="383" r:id="rId112"/>
    <p:sldId id="384" r:id="rId113"/>
    <p:sldId id="385" r:id="rId114"/>
    <p:sldId id="386" r:id="rId115"/>
    <p:sldId id="387" r:id="rId116"/>
    <p:sldId id="388" r:id="rId117"/>
    <p:sldId id="389" r:id="rId118"/>
    <p:sldId id="390" r:id="rId119"/>
    <p:sldId id="391" r:id="rId120"/>
    <p:sldId id="392" r:id="rId121"/>
    <p:sldId id="393" r:id="rId122"/>
    <p:sldId id="394" r:id="rId123"/>
    <p:sldId id="395" r:id="rId124"/>
    <p:sldId id="404" r:id="rId12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0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4" d="100"/>
        <a:sy n="114" d="100"/>
      </p:scale>
      <p:origin x="0" y="-153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ina.VIVI\&#917;&#960;&#953;&#966;&#940;&#957;&#949;&#953;&#945;%20&#949;&#961;&#947;&#945;&#963;&#943;&#945;&#962;\&#960;&#945;&#961;&#959;&#965;&#963;&#943;&#945;&#963;&#951;%20&#945;&#957;&#964;&#945;&#947;&#969;&#957;&#953;&#963;&#964;&#953;&#954;&#972;&#964;&#951;&#964;&#945;\exchange%20rate.xm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ina.VIVI\&#932;&#945;%20&#941;&#947;&#947;&#961;&#945;&#966;&#940;%20&#956;&#959;&#965;\Twin%20deficit%20data\trade%20total%20export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Lina.VIVI\&#932;&#945;%20&#941;&#947;&#947;&#961;&#945;&#966;&#940;%20&#956;&#959;&#965;\&#914;&#961;&#965;&#958;&#941;&#955;&#955;&#949;&#962;%20IMF\expo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AmecoCurrent!$C$8</c:f>
              <c:strCache>
                <c:ptCount val="1"/>
                <c:pt idx="0">
                  <c:v>Μέσο ετήσιο ποσοστό υποτίμησης</c:v>
                </c:pt>
              </c:strCache>
            </c:strRef>
          </c:tx>
          <c:marker>
            <c:symbol val="none"/>
          </c:marker>
          <c:cat>
            <c:numRef>
              <c:f>AmecoCurrent!$A$9:$A$60</c:f>
              <c:numCache>
                <c:formatCode>General</c:formatCode>
                <c:ptCount val="52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</c:numCache>
            </c:numRef>
          </c:cat>
          <c:val>
            <c:numRef>
              <c:f>AmecoCurrent!$C$9:$C$60</c:f>
              <c:numCache>
                <c:formatCode>General</c:formatCode>
                <c:ptCount val="52"/>
                <c:pt idx="1">
                  <c:v>1.0427792607002695</c:v>
                </c:pt>
                <c:pt idx="2">
                  <c:v>0.23088203227201001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-0.4686237855182353</c:v>
                </c:pt>
                <c:pt idx="8">
                  <c:v>-3.4921128441612881</c:v>
                </c:pt>
                <c:pt idx="9">
                  <c:v>-0.65545547159476414</c:v>
                </c:pt>
                <c:pt idx="10">
                  <c:v>3.5869707634856437E-3</c:v>
                </c:pt>
                <c:pt idx="11">
                  <c:v>2.4366344377666653</c:v>
                </c:pt>
                <c:pt idx="12">
                  <c:v>6.5984613959875693</c:v>
                </c:pt>
                <c:pt idx="13">
                  <c:v>8.9267399322153658</c:v>
                </c:pt>
                <c:pt idx="14">
                  <c:v>-3.2724071616025832</c:v>
                </c:pt>
                <c:pt idx="15">
                  <c:v>10.534303789019848</c:v>
                </c:pt>
                <c:pt idx="16">
                  <c:v>2.1771246457644473</c:v>
                </c:pt>
                <c:pt idx="17">
                  <c:v>3.0145890202851851</c:v>
                </c:pt>
                <c:pt idx="18">
                  <c:v>9.9225190466071798</c:v>
                </c:pt>
                <c:pt idx="19">
                  <c:v>7.7985456574450769</c:v>
                </c:pt>
                <c:pt idx="20">
                  <c:v>14.576271748063588</c:v>
                </c:pt>
                <c:pt idx="21">
                  <c:v>3.5785339618623535</c:v>
                </c:pt>
                <c:pt idx="22">
                  <c:v>5.6914476159702598</c:v>
                </c:pt>
                <c:pt idx="23">
                  <c:v>16.323167068925507</c:v>
                </c:pt>
                <c:pt idx="24">
                  <c:v>11.680091947812198</c:v>
                </c:pt>
                <c:pt idx="25">
                  <c:v>16.3834380861211</c:v>
                </c:pt>
                <c:pt idx="26">
                  <c:v>23.056755414001206</c:v>
                </c:pt>
                <c:pt idx="27">
                  <c:v>12.058540266703355</c:v>
                </c:pt>
                <c:pt idx="28">
                  <c:v>6.7475176900327618</c:v>
                </c:pt>
                <c:pt idx="29">
                  <c:v>6.2987969738468914</c:v>
                </c:pt>
                <c:pt idx="30">
                  <c:v>11.206675268004094</c:v>
                </c:pt>
                <c:pt idx="31">
                  <c:v>10.569285103034369</c:v>
                </c:pt>
                <c:pt idx="32">
                  <c:v>8.8291849218485687</c:v>
                </c:pt>
                <c:pt idx="33">
                  <c:v>8.0209511226968999</c:v>
                </c:pt>
                <c:pt idx="34">
                  <c:v>6.755739583431577</c:v>
                </c:pt>
                <c:pt idx="35">
                  <c:v>4.938397106235235</c:v>
                </c:pt>
                <c:pt idx="36">
                  <c:v>0.83686253274897049</c:v>
                </c:pt>
                <c:pt idx="37">
                  <c:v>1.2312715166289019</c:v>
                </c:pt>
                <c:pt idx="38">
                  <c:v>6.4632586539925105</c:v>
                </c:pt>
                <c:pt idx="39">
                  <c:v>-1.5247810715257071</c:v>
                </c:pt>
                <c:pt idx="40">
                  <c:v>3.2280268445506151</c:v>
                </c:pt>
                <c:pt idx="41">
                  <c:v>1.2090000000000043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D1-4A7B-B6A4-BD163D743781}"/>
            </c:ext>
          </c:extLst>
        </c:ser>
        <c:ser>
          <c:idx val="1"/>
          <c:order val="1"/>
          <c:tx>
            <c:strRef>
              <c:f>AmecoCurrent!$D$8</c:f>
              <c:strCache>
                <c:ptCount val="1"/>
                <c:pt idx="0">
                  <c:v>Πληθωρισμός (δείκτης τιμών καταναλωτή)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AmecoCurrent!$A$9:$A$60</c:f>
              <c:numCache>
                <c:formatCode>General</c:formatCode>
                <c:ptCount val="52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</c:numCache>
            </c:numRef>
          </c:cat>
          <c:val>
            <c:numRef>
              <c:f>AmecoCurrent!$D$9:$D$60</c:f>
              <c:numCache>
                <c:formatCode>General</c:formatCode>
                <c:ptCount val="52"/>
                <c:pt idx="0">
                  <c:v>1.48</c:v>
                </c:pt>
                <c:pt idx="1">
                  <c:v>2.12</c:v>
                </c:pt>
                <c:pt idx="2">
                  <c:v>-0.47000000000000003</c:v>
                </c:pt>
                <c:pt idx="3">
                  <c:v>3.19</c:v>
                </c:pt>
                <c:pt idx="4">
                  <c:v>0.62000000000000011</c:v>
                </c:pt>
                <c:pt idx="5">
                  <c:v>3.22</c:v>
                </c:pt>
                <c:pt idx="6">
                  <c:v>4.91</c:v>
                </c:pt>
                <c:pt idx="7">
                  <c:v>1.86</c:v>
                </c:pt>
                <c:pt idx="8">
                  <c:v>0.16000000000000003</c:v>
                </c:pt>
                <c:pt idx="9">
                  <c:v>2.64</c:v>
                </c:pt>
                <c:pt idx="10">
                  <c:v>2.84</c:v>
                </c:pt>
                <c:pt idx="11">
                  <c:v>3.29</c:v>
                </c:pt>
                <c:pt idx="12">
                  <c:v>4.33</c:v>
                </c:pt>
                <c:pt idx="13">
                  <c:v>15.28</c:v>
                </c:pt>
                <c:pt idx="14">
                  <c:v>27.16</c:v>
                </c:pt>
                <c:pt idx="15">
                  <c:v>13.61</c:v>
                </c:pt>
                <c:pt idx="16">
                  <c:v>13.1</c:v>
                </c:pt>
                <c:pt idx="17">
                  <c:v>12.360000000000001</c:v>
                </c:pt>
                <c:pt idx="18">
                  <c:v>12.6</c:v>
                </c:pt>
                <c:pt idx="19">
                  <c:v>19.02</c:v>
                </c:pt>
                <c:pt idx="20">
                  <c:v>24.64</c:v>
                </c:pt>
                <c:pt idx="21">
                  <c:v>24.56</c:v>
                </c:pt>
                <c:pt idx="22">
                  <c:v>21.02</c:v>
                </c:pt>
                <c:pt idx="23">
                  <c:v>20.190000000000001</c:v>
                </c:pt>
                <c:pt idx="24">
                  <c:v>18.479999999999997</c:v>
                </c:pt>
                <c:pt idx="25">
                  <c:v>19.239999999999995</c:v>
                </c:pt>
                <c:pt idx="26">
                  <c:v>23.150000000000002</c:v>
                </c:pt>
                <c:pt idx="27">
                  <c:v>16.420000000000002</c:v>
                </c:pt>
                <c:pt idx="28">
                  <c:v>13.52</c:v>
                </c:pt>
                <c:pt idx="29">
                  <c:v>13.65</c:v>
                </c:pt>
                <c:pt idx="30">
                  <c:v>20.32</c:v>
                </c:pt>
                <c:pt idx="31">
                  <c:v>19.559999999999999</c:v>
                </c:pt>
                <c:pt idx="32">
                  <c:v>15.93</c:v>
                </c:pt>
                <c:pt idx="33">
                  <c:v>14.47</c:v>
                </c:pt>
                <c:pt idx="34">
                  <c:v>10.88</c:v>
                </c:pt>
                <c:pt idx="35">
                  <c:v>8.9600000000000026</c:v>
                </c:pt>
                <c:pt idx="36">
                  <c:v>8.2000000000000011</c:v>
                </c:pt>
                <c:pt idx="37">
                  <c:v>5.55</c:v>
                </c:pt>
                <c:pt idx="38">
                  <c:v>4.7699999999999996</c:v>
                </c:pt>
                <c:pt idx="39">
                  <c:v>2.64</c:v>
                </c:pt>
                <c:pt idx="40">
                  <c:v>3.15</c:v>
                </c:pt>
                <c:pt idx="41">
                  <c:v>3.38</c:v>
                </c:pt>
                <c:pt idx="42">
                  <c:v>3.63</c:v>
                </c:pt>
                <c:pt idx="43">
                  <c:v>2.9</c:v>
                </c:pt>
                <c:pt idx="44">
                  <c:v>3.55</c:v>
                </c:pt>
                <c:pt idx="45">
                  <c:v>3.2</c:v>
                </c:pt>
                <c:pt idx="46">
                  <c:v>2.8899999999999997</c:v>
                </c:pt>
                <c:pt idx="47">
                  <c:v>4</c:v>
                </c:pt>
                <c:pt idx="48">
                  <c:v>4.1599999999999993</c:v>
                </c:pt>
                <c:pt idx="49">
                  <c:v>1.21</c:v>
                </c:pt>
                <c:pt idx="50">
                  <c:v>4.71</c:v>
                </c:pt>
                <c:pt idx="51">
                  <c:v>3.34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D1-4A7B-B6A4-BD163D7437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3342976"/>
        <c:axId val="-533342432"/>
      </c:lineChart>
      <c:catAx>
        <c:axId val="-533342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533342432"/>
        <c:crosses val="autoZero"/>
        <c:auto val="1"/>
        <c:lblAlgn val="ctr"/>
        <c:lblOffset val="100"/>
        <c:noMultiLvlLbl val="0"/>
      </c:catAx>
      <c:valAx>
        <c:axId val="-533342432"/>
        <c:scaling>
          <c:orientation val="minMax"/>
          <c:max val="30"/>
          <c:min val="-3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53334297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sz="2800" b="0" dirty="0">
                <a:latin typeface="Times New Roman" pitchFamily="18" charset="0"/>
                <a:cs typeface="Times New Roman" pitchFamily="18" charset="0"/>
              </a:rPr>
              <a:t>Ελλάδα: Εισαγωγές και Εξαγωγές Αγαθών και Υπηρεσιών</a:t>
            </a:r>
            <a:r>
              <a:rPr lang="el-GR" sz="2800" b="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0" dirty="0">
                <a:latin typeface="Times New Roman" pitchFamily="18" charset="0"/>
                <a:cs typeface="Times New Roman" pitchFamily="18" charset="0"/>
              </a:rPr>
              <a:t>(% ΑΕΠ)</a:t>
            </a:r>
            <a:endParaRPr lang="en-GB" sz="2800" b="0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AmecoCurrent!$K$66</c:f>
              <c:strCache>
                <c:ptCount val="1"/>
                <c:pt idx="0">
                  <c:v>Εξαγωγές/ΑΕΠ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AmecoCurrent!$J$67:$J$86</c:f>
              <c:numCache>
                <c:formatCode>General</c:formatCode>
                <c:ptCount val="20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</c:numCache>
            </c:numRef>
          </c:cat>
          <c:val>
            <c:numRef>
              <c:f>AmecoCurrent!$K$67:$K$86</c:f>
              <c:numCache>
                <c:formatCode>General</c:formatCode>
                <c:ptCount val="20"/>
                <c:pt idx="0">
                  <c:v>8.5456606004059363</c:v>
                </c:pt>
                <c:pt idx="1">
                  <c:v>8.426205840128203</c:v>
                </c:pt>
                <c:pt idx="2">
                  <c:v>8.6878278108945075</c:v>
                </c:pt>
                <c:pt idx="3">
                  <c:v>7.8352642437708306</c:v>
                </c:pt>
                <c:pt idx="4">
                  <c:v>8.3658669293183685</c:v>
                </c:pt>
                <c:pt idx="5">
                  <c:v>8.3813661958610783</c:v>
                </c:pt>
                <c:pt idx="6">
                  <c:v>8.3267256811301262</c:v>
                </c:pt>
                <c:pt idx="7">
                  <c:v>7.9463803366148813</c:v>
                </c:pt>
                <c:pt idx="8">
                  <c:v>7.8707082280922327</c:v>
                </c:pt>
                <c:pt idx="9">
                  <c:v>9.2226246259481783</c:v>
                </c:pt>
                <c:pt idx="10">
                  <c:v>8.774699886223793</c:v>
                </c:pt>
                <c:pt idx="11">
                  <c:v>7.0320760692448765</c:v>
                </c:pt>
                <c:pt idx="12">
                  <c:v>6.8607693159760634</c:v>
                </c:pt>
                <c:pt idx="13">
                  <c:v>6.6422843127835725</c:v>
                </c:pt>
                <c:pt idx="14">
                  <c:v>7.1286978284993916</c:v>
                </c:pt>
                <c:pt idx="15">
                  <c:v>7.8206495170244681</c:v>
                </c:pt>
                <c:pt idx="16">
                  <c:v>7.5761705942995192</c:v>
                </c:pt>
                <c:pt idx="17">
                  <c:v>7.5708006977820981</c:v>
                </c:pt>
                <c:pt idx="18">
                  <c:v>6.2441867094882255</c:v>
                </c:pt>
                <c:pt idx="19">
                  <c:v>7.0726102961141821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E4-4961-BCFC-37955AADCCA9}"/>
            </c:ext>
          </c:extLst>
        </c:ser>
        <c:ser>
          <c:idx val="1"/>
          <c:order val="1"/>
          <c:tx>
            <c:strRef>
              <c:f>AmecoCurrent!$L$66</c:f>
              <c:strCache>
                <c:ptCount val="1"/>
                <c:pt idx="0">
                  <c:v>Εισαγωγές/ ΑΕΠ</c:v>
                </c:pt>
              </c:strCache>
            </c:strRef>
          </c:tx>
          <c:invertIfNegative val="0"/>
          <c:cat>
            <c:numRef>
              <c:f>AmecoCurrent!$J$67:$J$86</c:f>
              <c:numCache>
                <c:formatCode>General</c:formatCode>
                <c:ptCount val="20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</c:numCache>
            </c:numRef>
          </c:cat>
          <c:val>
            <c:numRef>
              <c:f>AmecoCurrent!$L$67:$L$86</c:f>
              <c:numCache>
                <c:formatCode>General</c:formatCode>
                <c:ptCount val="20"/>
                <c:pt idx="0">
                  <c:v>21.25248215171106</c:v>
                </c:pt>
                <c:pt idx="1">
                  <c:v>20.367890302643367</c:v>
                </c:pt>
                <c:pt idx="2">
                  <c:v>19.300073393838503</c:v>
                </c:pt>
                <c:pt idx="3">
                  <c:v>18.35850394117335</c:v>
                </c:pt>
                <c:pt idx="4">
                  <c:v>19.616070471144724</c:v>
                </c:pt>
                <c:pt idx="5">
                  <c:v>20.221554141427585</c:v>
                </c:pt>
                <c:pt idx="6">
                  <c:v>19.791606739221603</c:v>
                </c:pt>
                <c:pt idx="7">
                  <c:v>22.150984013621336</c:v>
                </c:pt>
                <c:pt idx="8">
                  <c:v>21.70698603883482</c:v>
                </c:pt>
                <c:pt idx="9">
                  <c:v>26.277285485629452</c:v>
                </c:pt>
                <c:pt idx="10">
                  <c:v>25.17821069496366</c:v>
                </c:pt>
                <c:pt idx="11">
                  <c:v>21.317407250381827</c:v>
                </c:pt>
                <c:pt idx="12">
                  <c:v>22.99457580448075</c:v>
                </c:pt>
                <c:pt idx="13">
                  <c:v>22.893324682923243</c:v>
                </c:pt>
                <c:pt idx="14">
                  <c:v>22.458806367599852</c:v>
                </c:pt>
                <c:pt idx="15">
                  <c:v>23.97869048819075</c:v>
                </c:pt>
                <c:pt idx="16">
                  <c:v>25.234246568706673</c:v>
                </c:pt>
                <c:pt idx="17">
                  <c:v>26.567930978156959</c:v>
                </c:pt>
                <c:pt idx="18">
                  <c:v>21.185651714011211</c:v>
                </c:pt>
                <c:pt idx="19">
                  <c:v>20.877355404358632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E4-4961-BCFC-37955AADCC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533346784"/>
        <c:axId val="-533340800"/>
      </c:barChart>
      <c:catAx>
        <c:axId val="-53334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533340800"/>
        <c:crosses val="autoZero"/>
        <c:auto val="1"/>
        <c:lblAlgn val="ctr"/>
        <c:lblOffset val="100"/>
        <c:noMultiLvlLbl val="0"/>
      </c:catAx>
      <c:valAx>
        <c:axId val="-533340800"/>
        <c:scaling>
          <c:orientation val="minMax"/>
        </c:scaling>
        <c:delete val="0"/>
        <c:axPos val="l"/>
        <c:majorGridlines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533346784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20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400"/>
            </a:pPr>
            <a:endParaRPr lang="en-US"/>
          </a:p>
        </c:txPr>
      </c:legendEntry>
      <c:layout>
        <c:manualLayout>
          <c:xMode val="edge"/>
          <c:yMode val="edge"/>
          <c:x val="0.13876421697287841"/>
          <c:y val="0.94812160979877524"/>
          <c:w val="0.8042615679984445"/>
          <c:h val="5.1878390201224853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AmecoCurrent!$C$10</c:f>
              <c:strCache>
                <c:ptCount val="1"/>
                <c:pt idx="0">
                  <c:v>Εξαγωγές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AmecoCurrent!$B$11:$B$34</c:f>
              <c:numCache>
                <c:formatCode>General</c:formatCode>
                <c:ptCount val="2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</c:numCache>
            </c:numRef>
          </c:cat>
          <c:val>
            <c:numRef>
              <c:f>AmecoCurrent!$C$11:$C$34</c:f>
              <c:numCache>
                <c:formatCode>General</c:formatCode>
                <c:ptCount val="24"/>
                <c:pt idx="0">
                  <c:v>18.920860000000001</c:v>
                </c:pt>
                <c:pt idx="1">
                  <c:v>20.816770000000005</c:v>
                </c:pt>
                <c:pt idx="2">
                  <c:v>20.276230000000002</c:v>
                </c:pt>
                <c:pt idx="3">
                  <c:v>21.774069999999995</c:v>
                </c:pt>
                <c:pt idx="4">
                  <c:v>22.426509999999997</c:v>
                </c:pt>
                <c:pt idx="5">
                  <c:v>23.208179999999995</c:v>
                </c:pt>
                <c:pt idx="6">
                  <c:v>27.859159999999999</c:v>
                </c:pt>
                <c:pt idx="7">
                  <c:v>29.32161</c:v>
                </c:pt>
                <c:pt idx="8">
                  <c:v>34.638200000000012</c:v>
                </c:pt>
                <c:pt idx="9">
                  <c:v>39.526960000000003</c:v>
                </c:pt>
                <c:pt idx="10">
                  <c:v>39.52167</c:v>
                </c:pt>
                <c:pt idx="11">
                  <c:v>36.204700000000003</c:v>
                </c:pt>
                <c:pt idx="12">
                  <c:v>37.261590000000005</c:v>
                </c:pt>
                <c:pt idx="13">
                  <c:v>43.712400000000002</c:v>
                </c:pt>
                <c:pt idx="14">
                  <c:v>44.806599999999996</c:v>
                </c:pt>
                <c:pt idx="15">
                  <c:v>46.739360000000012</c:v>
                </c:pt>
                <c:pt idx="16">
                  <c:v>50.066100000000006</c:v>
                </c:pt>
                <c:pt idx="17">
                  <c:v>50.898440000000001</c:v>
                </c:pt>
                <c:pt idx="18">
                  <c:v>41.014599999999994</c:v>
                </c:pt>
                <c:pt idx="19">
                  <c:v>43.141920000000006</c:v>
                </c:pt>
                <c:pt idx="20">
                  <c:v>43.283290000000001</c:v>
                </c:pt>
                <c:pt idx="21">
                  <c:v>42.4054</c:v>
                </c:pt>
                <c:pt idx="22">
                  <c:v>43.567590000000003</c:v>
                </c:pt>
                <c:pt idx="23">
                  <c:v>45.614550000000001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71-4F63-A3D1-F5A0954BD974}"/>
            </c:ext>
          </c:extLst>
        </c:ser>
        <c:ser>
          <c:idx val="1"/>
          <c:order val="1"/>
          <c:tx>
            <c:strRef>
              <c:f>AmecoCurrent!$D$10</c:f>
              <c:strCache>
                <c:ptCount val="1"/>
                <c:pt idx="0">
                  <c:v>Εισαγωγές</c:v>
                </c:pt>
              </c:strCache>
            </c:strRef>
          </c:tx>
          <c:spPr>
            <a:ln w="15875" cmpd="sng"/>
          </c:spPr>
          <c:invertIfNegative val="0"/>
          <c:cat>
            <c:numRef>
              <c:f>AmecoCurrent!$B$11:$B$34</c:f>
              <c:numCache>
                <c:formatCode>General</c:formatCode>
                <c:ptCount val="2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</c:numCache>
            </c:numRef>
          </c:cat>
          <c:val>
            <c:numRef>
              <c:f>AmecoCurrent!$D$11:$D$34</c:f>
              <c:numCache>
                <c:formatCode>General</c:formatCode>
                <c:ptCount val="24"/>
                <c:pt idx="0">
                  <c:v>29.490539999999992</c:v>
                </c:pt>
                <c:pt idx="1">
                  <c:v>29.807950000000009</c:v>
                </c:pt>
                <c:pt idx="2">
                  <c:v>29.995459999999998</c:v>
                </c:pt>
                <c:pt idx="3">
                  <c:v>30.444699999999997</c:v>
                </c:pt>
                <c:pt idx="4">
                  <c:v>33.16855000000001</c:v>
                </c:pt>
                <c:pt idx="5">
                  <c:v>35.489720000000005</c:v>
                </c:pt>
                <c:pt idx="6">
                  <c:v>40.519390000000001</c:v>
                </c:pt>
                <c:pt idx="7">
                  <c:v>44.264770000000006</c:v>
                </c:pt>
                <c:pt idx="8">
                  <c:v>50.92022</c:v>
                </c:pt>
                <c:pt idx="9">
                  <c:v>58.597230000000003</c:v>
                </c:pt>
                <c:pt idx="10">
                  <c:v>59.274280000000005</c:v>
                </c:pt>
                <c:pt idx="11">
                  <c:v>58.531620000000004</c:v>
                </c:pt>
                <c:pt idx="12">
                  <c:v>60.267490000000002</c:v>
                </c:pt>
                <c:pt idx="13">
                  <c:v>63.682410000000004</c:v>
                </c:pt>
                <c:pt idx="14">
                  <c:v>62.740670000000001</c:v>
                </c:pt>
                <c:pt idx="15">
                  <c:v>69.712239999999994</c:v>
                </c:pt>
                <c:pt idx="16">
                  <c:v>79.820250000000001</c:v>
                </c:pt>
                <c:pt idx="17">
                  <c:v>80.536570000000012</c:v>
                </c:pt>
                <c:pt idx="18">
                  <c:v>64.262039999999999</c:v>
                </c:pt>
                <c:pt idx="19">
                  <c:v>60.297830000000005</c:v>
                </c:pt>
                <c:pt idx="20">
                  <c:v>55.870940000000004</c:v>
                </c:pt>
                <c:pt idx="21">
                  <c:v>47.797730000000008</c:v>
                </c:pt>
                <c:pt idx="22">
                  <c:v>44.97289</c:v>
                </c:pt>
                <c:pt idx="23">
                  <c:v>44.63147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71-4F63-A3D1-F5A0954BD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axId val="-533346240"/>
        <c:axId val="-414145328"/>
      </c:barChart>
      <c:catAx>
        <c:axId val="-533346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1275"/>
        </c:spPr>
        <c:txPr>
          <a:bodyPr/>
          <a:lstStyle/>
          <a:p>
            <a:pPr>
              <a:defRPr sz="1400"/>
            </a:pPr>
            <a:endParaRPr lang="en-US"/>
          </a:p>
        </c:txPr>
        <c:crossAx val="-414145328"/>
        <c:crosses val="autoZero"/>
        <c:auto val="1"/>
        <c:lblAlgn val="ctr"/>
        <c:lblOffset val="100"/>
        <c:noMultiLvlLbl val="0"/>
      </c:catAx>
      <c:valAx>
        <c:axId val="-414145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41275"/>
        </c:spPr>
        <c:txPr>
          <a:bodyPr/>
          <a:lstStyle/>
          <a:p>
            <a:pPr>
              <a:defRPr sz="1600"/>
            </a:pPr>
            <a:endParaRPr lang="en-US"/>
          </a:p>
        </c:txPr>
        <c:crossAx val="-533346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0.64865</cdr:x>
      <cdr:y>0.05128</cdr:y>
    </cdr:from>
    <cdr:to>
      <cdr:x>0.85586</cdr:x>
      <cdr:y>0.12821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288032"/>
          <a:ext cx="165618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l-GR" sz="2400" dirty="0"/>
            <a:t>Εισαγωγές</a:t>
          </a:r>
        </a:p>
      </cdr:txBody>
    </cdr:sp>
  </cdr:relSizeAnchor>
  <cdr:relSizeAnchor xmlns:cdr="http://schemas.openxmlformats.org/drawingml/2006/chartDrawing">
    <cdr:from>
      <cdr:x>0.08108</cdr:x>
      <cdr:y>0.42308</cdr:y>
    </cdr:from>
    <cdr:to>
      <cdr:x>0.27928</cdr:x>
      <cdr:y>0.52564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8072" y="2376264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l-GR" sz="2400" dirty="0"/>
            <a:t>Εξαγωγές</a:t>
          </a:r>
        </a:p>
      </cdr:txBody>
    </cdr:sp>
  </cdr:relSizeAnchor>
  <cdr:relSizeAnchor xmlns:cdr="http://schemas.openxmlformats.org/drawingml/2006/chartDrawing">
    <cdr:from>
      <cdr:x>0.21622</cdr:x>
      <cdr:y>0.5</cdr:y>
    </cdr:from>
    <cdr:to>
      <cdr:x>0.22523</cdr:x>
      <cdr:y>0.67949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D5DEA882-578B-4ED7-9783-2A5995C88573}"/>
            </a:ext>
          </a:extLst>
        </cdr:cNvPr>
        <cdr:cNvCxnSpPr/>
      </cdr:nvCxnSpPr>
      <cdr:spPr>
        <a:xfrm xmlns:a="http://schemas.openxmlformats.org/drawingml/2006/main">
          <a:off x="1728192" y="2808312"/>
          <a:ext cx="72008" cy="1008112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00B05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κεφ. 13 Abel, Bernanke, Croushore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C34C411-6CCC-46B7-846E-E975419C0321}" type="datetimeFigureOut">
              <a:rPr lang="el-GR" smtClean="0"/>
              <a:pPr/>
              <a:t>6/6/2023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l-GR"/>
              <a:t>Ν. Ε. Κωστελέτου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DCF65AF-611C-48DB-98A9-DF5A52407CB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6027150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κεφ. 13 Abel, Bernanke, Croushore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9C357B9-20FB-482E-BE41-E0746314CF8C}" type="datetimeFigureOut">
              <a:rPr lang="el-GR" smtClean="0"/>
              <a:pPr/>
              <a:t>6/6/2023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l-GR"/>
              <a:t>Ν. Ε. Κωστελέτου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9E52CEB-CAF8-4516-95D0-4CA82199896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69817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52CEB-CAF8-4516-95D0-4CA821998968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Ν. Ε. Κωστελέτου</a:t>
            </a:r>
          </a:p>
        </p:txBody>
      </p:sp>
      <p:sp>
        <p:nvSpPr>
          <p:cNvPr id="6" name="Θέση κεφαλίδας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κεφ. 13 Abel, Bernanke, Croushore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4314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233D-4A3F-4893-97D7-BE1AE518571C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5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6ACA3-B4DC-40C7-8BE6-42A4DA050376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9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261-013B-4DAE-8EAD-33B692414237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3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0E1C-FC44-49DB-91F0-7AF2A5BED266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0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70F2-FA60-4471-BCB9-8414BC07665C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5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F7C0-5705-4086-9CA3-B6809B4630FC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0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4360-3069-4041-9232-BD747F4A9053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3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3BFD-E5A5-4370-A79B-15BDC49E44AF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7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A467B-3E7C-4B16-902E-D9042BA75A5B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5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7B5D-A459-464B-B0F8-6985C3BD646A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5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02C8-1973-4732-A4EC-D5610EFCFAD7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0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F7336-94F4-4024-8AE7-175E9CD73108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7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onomist.com/big-mac-index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/>
              <a:t>Συναλλαγματικές ισοτιμίες</a:t>
            </a:r>
            <a:r>
              <a:rPr lang="en-US" dirty="0"/>
              <a:t>, </a:t>
            </a:r>
            <a:r>
              <a:rPr lang="el-GR" dirty="0"/>
              <a:t>οικονομικοί κύκλοι</a:t>
            </a:r>
            <a:r>
              <a:rPr lang="en-US" dirty="0"/>
              <a:t> </a:t>
            </a:r>
            <a:br>
              <a:rPr lang="en-US" dirty="0"/>
            </a:br>
            <a:r>
              <a:rPr lang="el-GR" dirty="0"/>
              <a:t>και μακροοικονομική πολιτική σε μια ανοικτή οικονομία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10000"/>
            <a:ext cx="6400800" cy="160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13</a:t>
            </a:r>
            <a:r>
              <a:rPr lang="el-GR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κεφάλαιο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Μακροοικονομική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Abel-Bernanke-</a:t>
            </a:r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Croushore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l-GR" sz="1600" dirty="0" err="1">
                <a:solidFill>
                  <a:schemeClr val="tx1"/>
                </a:solidFill>
              </a:rPr>
              <a:t>Νικολίνα</a:t>
            </a:r>
            <a:r>
              <a:rPr lang="el-GR" sz="1600" dirty="0">
                <a:solidFill>
                  <a:schemeClr val="tx1"/>
                </a:solidFill>
              </a:rPr>
              <a:t> </a:t>
            </a:r>
            <a:r>
              <a:rPr lang="el-GR" sz="1600" dirty="0" err="1">
                <a:solidFill>
                  <a:schemeClr val="tx1"/>
                </a:solidFill>
              </a:rPr>
              <a:t>Κωστελέτου</a:t>
            </a:r>
            <a:endParaRPr lang="el-GR" sz="1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E9C0FF-5390-44F8-887D-A8D2AAC2156B}"/>
              </a:ext>
            </a:extLst>
          </p:cNvPr>
          <p:cNvSpPr txBox="1"/>
          <p:nvPr/>
        </p:nvSpPr>
        <p:spPr>
          <a:xfrm>
            <a:off x="3352800" y="5867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        1</a:t>
            </a:r>
            <a:r>
              <a:rPr lang="el-GR" baseline="30000" dirty="0"/>
              <a:t>ο</a:t>
            </a:r>
            <a:r>
              <a:rPr lang="el-GR" dirty="0"/>
              <a:t> μάθημα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0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l-GR" sz="3800" dirty="0"/>
              <a:t>Αρχή της ισοδυναμίας (ισοτιμίας) της αγοραστικής δύναμης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852988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600" dirty="0"/>
              <a:t>«Η συναλλαγματική ισοτιμία θα πρέπει (τουλάχιστον μακροχρόνια) να εξισώνει την αγοραστική αξία του νομίσματος της χώρας μας, με την αγοραστική δύναμη του ξένου νομίσματος.»</a:t>
            </a:r>
          </a:p>
          <a:p>
            <a:pPr eaLnBrk="1" hangingPunct="1"/>
            <a:r>
              <a:rPr lang="el-GR" sz="2600" dirty="0"/>
              <a:t>Για το </a:t>
            </a:r>
            <a:r>
              <a:rPr lang="el-GR" sz="2600" b="1" i="1" dirty="0"/>
              <a:t>ευρώ</a:t>
            </a:r>
            <a:r>
              <a:rPr lang="el-GR" sz="2600" dirty="0"/>
              <a:t> και το </a:t>
            </a:r>
            <a:r>
              <a:rPr lang="el-GR" sz="2600" b="1" i="1" dirty="0"/>
              <a:t>δολάριο</a:t>
            </a:r>
            <a:r>
              <a:rPr lang="el-GR" sz="2600" dirty="0"/>
              <a:t> θα πρέπει να ισχύει:</a:t>
            </a:r>
            <a:endParaRPr lang="en-US" sz="2600" dirty="0"/>
          </a:p>
          <a:p>
            <a:pPr eaLnBrk="1" hangingPunct="1"/>
            <a:r>
              <a:rPr lang="el-GR" sz="2600" dirty="0"/>
              <a:t> </a:t>
            </a:r>
            <a:r>
              <a:rPr lang="en-GB" sz="2600" b="1" dirty="0" err="1">
                <a:solidFill>
                  <a:schemeClr val="accent2"/>
                </a:solidFill>
              </a:rPr>
              <a:t>e</a:t>
            </a:r>
            <a:r>
              <a:rPr lang="en-GB" sz="2600" b="1" baseline="-25000" dirty="0" err="1">
                <a:solidFill>
                  <a:schemeClr val="accent2"/>
                </a:solidFill>
              </a:rPr>
              <a:t>nom</a:t>
            </a:r>
            <a:r>
              <a:rPr lang="el-GR" sz="2600" b="1" dirty="0">
                <a:solidFill>
                  <a:schemeClr val="accent2"/>
                </a:solidFill>
              </a:rPr>
              <a:t> = </a:t>
            </a:r>
            <a:r>
              <a:rPr lang="en-US" sz="2600" b="1" dirty="0">
                <a:solidFill>
                  <a:schemeClr val="accent2"/>
                </a:solidFill>
              </a:rPr>
              <a:t>P</a:t>
            </a:r>
            <a:r>
              <a:rPr lang="el-GR" sz="2600" b="1" dirty="0">
                <a:solidFill>
                  <a:schemeClr val="accent2"/>
                </a:solidFill>
              </a:rPr>
              <a:t>*/</a:t>
            </a:r>
            <a:r>
              <a:rPr lang="en-US" sz="2600" b="1" dirty="0">
                <a:solidFill>
                  <a:schemeClr val="accent2"/>
                </a:solidFill>
              </a:rPr>
              <a:t>P</a:t>
            </a:r>
            <a:endParaRPr lang="el-GR" sz="2600" dirty="0"/>
          </a:p>
          <a:p>
            <a:pPr eaLnBrk="1" hangingPunct="1"/>
            <a:r>
              <a:rPr lang="el-GR" sz="2600" dirty="0"/>
              <a:t>ισοδυναμία ή ισοτιμία αγοραστικής δύναμης</a:t>
            </a:r>
            <a:endParaRPr lang="en-GB" sz="2600" dirty="0"/>
          </a:p>
          <a:p>
            <a:pPr eaLnBrk="1" hangingPunct="1"/>
            <a:r>
              <a:rPr lang="en-GB" sz="2600" dirty="0"/>
              <a:t>Purchasing Power Parity (PPP)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l-GR" sz="2600" dirty="0"/>
              <a:t>Τότε, η </a:t>
            </a:r>
            <a:r>
              <a:rPr lang="el-GR" sz="2600" dirty="0">
                <a:highlight>
                  <a:srgbClr val="FF00FF"/>
                </a:highlight>
              </a:rPr>
              <a:t>πραγματική </a:t>
            </a:r>
            <a:r>
              <a:rPr lang="el-GR" sz="2600" dirty="0"/>
              <a:t>ισοτιμία</a:t>
            </a:r>
            <a:r>
              <a:rPr lang="en-GB" sz="2600" dirty="0"/>
              <a:t>, e,</a:t>
            </a:r>
            <a:r>
              <a:rPr lang="en-US" sz="2600" dirty="0"/>
              <a:t> </a:t>
            </a:r>
            <a:r>
              <a:rPr lang="el-GR" sz="2600" dirty="0"/>
              <a:t>ισούται με μονάδα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600" b="1" i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US" sz="2600" b="1" i="1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600" b="1" baseline="-25000" dirty="0" err="1">
                <a:solidFill>
                  <a:schemeClr val="accent1">
                    <a:lumMod val="75000"/>
                  </a:schemeClr>
                </a:solidFill>
              </a:rPr>
              <a:t>nom</a:t>
            </a:r>
            <a:r>
              <a:rPr lang="en-US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P/P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</a:rPr>
              <a:t>*, αν </a:t>
            </a:r>
            <a:r>
              <a:rPr lang="en-GB" sz="2600" b="1" dirty="0">
                <a:solidFill>
                  <a:schemeClr val="accent1">
                    <a:lumMod val="75000"/>
                  </a:schemeClr>
                </a:solidFill>
              </a:rPr>
              <a:t>e=1,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</a:rPr>
              <a:t> τότε </a:t>
            </a:r>
            <a:r>
              <a:rPr lang="en-GB" sz="2600" b="1" dirty="0" err="1">
                <a:solidFill>
                  <a:schemeClr val="accent2"/>
                </a:solidFill>
              </a:rPr>
              <a:t>e</a:t>
            </a:r>
            <a:r>
              <a:rPr lang="en-GB" sz="2600" b="1" baseline="-25000" dirty="0" err="1">
                <a:solidFill>
                  <a:schemeClr val="accent2"/>
                </a:solidFill>
              </a:rPr>
              <a:t>nom</a:t>
            </a:r>
            <a:r>
              <a:rPr lang="el-GR" sz="2600" b="1" dirty="0">
                <a:solidFill>
                  <a:schemeClr val="accent2"/>
                </a:solidFill>
              </a:rPr>
              <a:t>=</a:t>
            </a:r>
            <a:r>
              <a:rPr lang="en-US" sz="2600" b="1" dirty="0">
                <a:solidFill>
                  <a:schemeClr val="accent2"/>
                </a:solidFill>
              </a:rPr>
              <a:t>P</a:t>
            </a:r>
            <a:r>
              <a:rPr lang="el-GR" sz="2600" b="1" dirty="0">
                <a:solidFill>
                  <a:schemeClr val="accent2"/>
                </a:solidFill>
              </a:rPr>
              <a:t>*/</a:t>
            </a:r>
            <a:r>
              <a:rPr lang="en-US" sz="2600" b="1" dirty="0">
                <a:solidFill>
                  <a:schemeClr val="accent2"/>
                </a:solidFill>
              </a:rPr>
              <a:t>P</a:t>
            </a:r>
            <a:r>
              <a:rPr lang="el-GR" sz="2600" dirty="0"/>
              <a:t>  (</a:t>
            </a:r>
            <a:r>
              <a:rPr lang="en-GB" sz="2600" dirty="0"/>
              <a:t>PPP)</a:t>
            </a:r>
            <a:endParaRPr lang="el-GR" sz="2600" b="1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/>
            <a:endParaRPr lang="el-GR" sz="2600" dirty="0"/>
          </a:p>
          <a:p>
            <a:pPr eaLnBrk="1" hangingPunct="1"/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7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</a:t>
            </a:r>
            <a:endParaRPr lang="en-US" dirty="0"/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Όταν η επίσημη συναλλαγματική ισοτιμία</a:t>
            </a:r>
            <a:r>
              <a:rPr lang="en-US" sz="2800" dirty="0"/>
              <a:t> </a:t>
            </a:r>
            <a:r>
              <a:rPr lang="el-GR" sz="2800" dirty="0"/>
              <a:t>είναι </a:t>
            </a:r>
            <a:r>
              <a:rPr lang="el-GR" sz="2800" b="1" dirty="0">
                <a:solidFill>
                  <a:srgbClr val="FF0000"/>
                </a:solidFill>
              </a:rPr>
              <a:t>υψηλότερη</a:t>
            </a:r>
            <a:r>
              <a:rPr lang="el-GR" sz="2800" dirty="0"/>
              <a:t> από τη βασική</a:t>
            </a:r>
            <a:r>
              <a:rPr lang="en-US" sz="2800" dirty="0"/>
              <a:t>, </a:t>
            </a:r>
            <a:r>
              <a:rPr lang="el-GR" sz="2800" dirty="0"/>
              <a:t>τότε λέμε ότι η συναλλαγματική ισοτιμία είναι </a:t>
            </a:r>
            <a:r>
              <a:rPr lang="el-GR" sz="2800" b="1" dirty="0">
                <a:solidFill>
                  <a:srgbClr val="FF0000"/>
                </a:solidFill>
              </a:rPr>
              <a:t>υπερτιμημένη.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pPr lvl="1"/>
            <a:r>
              <a:rPr lang="el-GR" b="1" dirty="0">
                <a:solidFill>
                  <a:srgbClr val="FF0000"/>
                </a:solidFill>
              </a:rPr>
              <a:t>Η χώρα (Κεντρική Τράπεζα) μπορεί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να υποτιμήσει το νόμισμα της</a:t>
            </a:r>
            <a:r>
              <a:rPr lang="en-US" dirty="0"/>
              <a:t>, </a:t>
            </a:r>
            <a:r>
              <a:rPr lang="el-GR" dirty="0"/>
              <a:t>μειώνοντας τη συναλλαγματική ισοτιμία</a:t>
            </a:r>
            <a:r>
              <a:rPr lang="en-US" dirty="0"/>
              <a:t> </a:t>
            </a:r>
            <a:r>
              <a:rPr lang="el-GR" dirty="0"/>
              <a:t>στο βασικό της επίπεδο.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9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</a:t>
            </a:r>
            <a:endParaRPr lang="en-US" dirty="0"/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400" dirty="0"/>
              <a:t>Εκτός από την υποτίμηση:</a:t>
            </a:r>
          </a:p>
          <a:p>
            <a:endParaRPr lang="el-GR" sz="2400" dirty="0"/>
          </a:p>
          <a:p>
            <a:r>
              <a:rPr lang="el-GR" sz="2400" dirty="0"/>
              <a:t>Η χώρα μπορεί να </a:t>
            </a:r>
            <a:r>
              <a:rPr lang="el-GR" sz="2400" b="1" dirty="0">
                <a:solidFill>
                  <a:srgbClr val="FF0000"/>
                </a:solidFill>
              </a:rPr>
              <a:t>θέσει περιορισμούς </a:t>
            </a:r>
            <a:r>
              <a:rPr lang="el-GR" sz="2400" dirty="0"/>
              <a:t>στις διεθνείς συναλλαγές</a:t>
            </a:r>
            <a:r>
              <a:rPr lang="en-US" sz="2400" dirty="0"/>
              <a:t> </a:t>
            </a:r>
            <a:r>
              <a:rPr lang="el-GR" sz="2400" dirty="0"/>
              <a:t>(δασμοί ποσοστώσεις…) για να μειώσει την προσφορά του νομίσματός</a:t>
            </a:r>
            <a:r>
              <a:rPr lang="en-US" sz="2400" dirty="0"/>
              <a:t> </a:t>
            </a:r>
            <a:r>
              <a:rPr lang="el-GR" sz="2400" dirty="0"/>
              <a:t>της</a:t>
            </a:r>
            <a:r>
              <a:rPr lang="en-US" sz="2400" dirty="0"/>
              <a:t>-</a:t>
            </a:r>
            <a:r>
              <a:rPr lang="el-GR" sz="2400" dirty="0"/>
              <a:t>και την αντίστοιχη ζήτηση συναλλάγματος- στην αγορά συναλλάγματος</a:t>
            </a:r>
            <a:r>
              <a:rPr lang="en-US" sz="2400" dirty="0"/>
              <a:t>, </a:t>
            </a:r>
            <a:r>
              <a:rPr lang="el-GR" sz="2400" dirty="0"/>
              <a:t>αυξάνοντας έτσι τη βασική συναλλαγματική της ισοτιμία.</a:t>
            </a:r>
            <a:r>
              <a:rPr lang="en-US" sz="2400" dirty="0"/>
              <a:t> </a:t>
            </a:r>
            <a:endParaRPr lang="el-GR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l-GR" sz="2400" dirty="0"/>
              <a:t>Αν μια χώρα απαγορεύει την ανταλλαγή του εγχώριου νομίσματος</a:t>
            </a:r>
            <a:r>
              <a:rPr lang="en-US" sz="2400" dirty="0"/>
              <a:t>, </a:t>
            </a:r>
            <a:r>
              <a:rPr lang="el-GR" sz="2400" dirty="0"/>
              <a:t>τότε το νόμισμα αυτό ονομάζεται </a:t>
            </a:r>
            <a:r>
              <a:rPr lang="el-GR" sz="2400" b="1" dirty="0">
                <a:solidFill>
                  <a:srgbClr val="FF0000"/>
                </a:solidFill>
              </a:rPr>
              <a:t>μη μετατρέψιμο.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7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331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/>
              <a:t>Σταθερή συναλλαγματική ισοτιμία:</a:t>
            </a:r>
            <a:endParaRPr lang="en-US" dirty="0"/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86800" cy="5029200"/>
          </a:xfrm>
        </p:spPr>
        <p:txBody>
          <a:bodyPr>
            <a:normAutofit fontScale="92500"/>
          </a:bodyPr>
          <a:lstStyle/>
          <a:p>
            <a:pPr lvl="1">
              <a:lnSpc>
                <a:spcPct val="90000"/>
              </a:lnSpc>
            </a:pPr>
            <a:r>
              <a:rPr lang="el-GR" dirty="0"/>
              <a:t>Η κυβέρνηση μπορεί ν’ αγοράσει ή να πουλήσει νόμισμα</a:t>
            </a:r>
            <a:r>
              <a:rPr lang="en-US" dirty="0"/>
              <a:t> </a:t>
            </a:r>
            <a:r>
              <a:rPr lang="el-GR" dirty="0"/>
              <a:t>για να εξισώσει τη βασική με την επίσημη συναλλαγματική ισοτιμία.</a:t>
            </a:r>
            <a:r>
              <a:rPr lang="en-US" dirty="0"/>
              <a:t> </a:t>
            </a:r>
          </a:p>
          <a:p>
            <a:pPr lvl="2">
              <a:lnSpc>
                <a:spcPct val="90000"/>
              </a:lnSpc>
            </a:pPr>
            <a:r>
              <a:rPr lang="el-GR" b="1" dirty="0">
                <a:solidFill>
                  <a:srgbClr val="FF0000"/>
                </a:solidFill>
              </a:rPr>
              <a:t>Στην περίπτωση του υπερτιμημένου νομίσματος: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dirty="0"/>
              <a:t>η κυβέρνηση μπορεί</a:t>
            </a:r>
            <a:r>
              <a:rPr lang="en-US" dirty="0"/>
              <a:t> </a:t>
            </a:r>
            <a:r>
              <a:rPr lang="el-GR" dirty="0"/>
              <a:t>ν’ αγοράσει το νόμισμά της.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el-GR" sz="2400" dirty="0"/>
              <a:t>Αυτό επιτυγχάνεται από την εθνική κεντρική τράπεζα</a:t>
            </a:r>
            <a:r>
              <a:rPr lang="en-US" sz="2400" dirty="0"/>
              <a:t> </a:t>
            </a:r>
            <a:r>
              <a:rPr lang="el-GR" sz="2400" dirty="0"/>
              <a:t>μέσω των </a:t>
            </a:r>
            <a:r>
              <a:rPr lang="el-GR" sz="2400" b="1" dirty="0">
                <a:solidFill>
                  <a:srgbClr val="FF0000"/>
                </a:solidFill>
              </a:rPr>
              <a:t>συναλλαγματικών διαθεσίμων </a:t>
            </a:r>
            <a:r>
              <a:rPr lang="el-GR" sz="2400" dirty="0"/>
              <a:t>για την αγορά του εγχώριου νομίσματος</a:t>
            </a:r>
            <a:r>
              <a:rPr lang="en-US" sz="2400" dirty="0"/>
              <a:t> </a:t>
            </a:r>
            <a:r>
              <a:rPr lang="el-GR" sz="2400" dirty="0"/>
              <a:t>στην αγορά συναλλάγματος.</a:t>
            </a:r>
            <a:endParaRPr lang="en-US" sz="2400" dirty="0"/>
          </a:p>
          <a:p>
            <a:pPr lvl="3">
              <a:lnSpc>
                <a:spcPct val="90000"/>
              </a:lnSpc>
            </a:pPr>
            <a:r>
              <a:rPr lang="el-GR" sz="2400" dirty="0"/>
              <a:t>Στα συναλλαγματικά διαθέσιμα</a:t>
            </a:r>
            <a:r>
              <a:rPr lang="en-US" sz="2400" dirty="0"/>
              <a:t> </a:t>
            </a:r>
            <a:r>
              <a:rPr lang="el-GR" sz="2400" dirty="0"/>
              <a:t>: ο χρυσός</a:t>
            </a:r>
            <a:r>
              <a:rPr lang="en-US" sz="2400" dirty="0"/>
              <a:t>, </a:t>
            </a:r>
            <a:r>
              <a:rPr lang="el-GR" sz="2400" dirty="0"/>
              <a:t>το ξένο χρήμα που κατέχει η κεντρική τράπεζα, οι καταθέσεις σε ξένες τράπεζες</a:t>
            </a:r>
            <a:r>
              <a:rPr lang="en-US" sz="2400" dirty="0"/>
              <a:t> </a:t>
            </a:r>
            <a:r>
              <a:rPr lang="el-GR" sz="2400" dirty="0"/>
              <a:t>και ειδικά δικαιώματα που δημιουργούν</a:t>
            </a:r>
            <a:r>
              <a:rPr lang="en-US" sz="2400" dirty="0"/>
              <a:t> </a:t>
            </a:r>
            <a:r>
              <a:rPr lang="el-GR" sz="2400" dirty="0"/>
              <a:t>οι διεθνείς οργανισμοί,</a:t>
            </a:r>
            <a:r>
              <a:rPr lang="en-US" sz="2400" dirty="0"/>
              <a:t> </a:t>
            </a:r>
            <a:r>
              <a:rPr lang="el-GR" sz="2400" dirty="0"/>
              <a:t>όπως το διεθνές νομισματικό ταμείο.</a:t>
            </a:r>
            <a:endParaRPr lang="en-US" sz="2400" dirty="0"/>
          </a:p>
          <a:p>
            <a:pPr lvl="3">
              <a:lnSpc>
                <a:spcPct val="90000"/>
              </a:lnSpc>
            </a:pPr>
            <a:r>
              <a:rPr lang="el-GR" sz="2400" dirty="0"/>
              <a:t>Η μείωση των συναλλαγματικών διαθεσίμων</a:t>
            </a:r>
            <a:r>
              <a:rPr lang="en-US" sz="2400" dirty="0"/>
              <a:t> </a:t>
            </a:r>
            <a:r>
              <a:rPr lang="el-GR" sz="2400" dirty="0"/>
              <a:t>μιας χώρας ισούται</a:t>
            </a:r>
            <a:r>
              <a:rPr lang="en-US" sz="2400" dirty="0"/>
              <a:t> </a:t>
            </a:r>
            <a:r>
              <a:rPr lang="el-GR" sz="2400" dirty="0"/>
              <a:t>με το </a:t>
            </a:r>
            <a:r>
              <a:rPr lang="el-GR" sz="2400" b="1" dirty="0">
                <a:solidFill>
                  <a:srgbClr val="FF0000"/>
                </a:solidFill>
              </a:rPr>
              <a:t>έλλειμμα του ισοζυγίου πληρωμών της</a:t>
            </a:r>
            <a:r>
              <a:rPr lang="el-GR" sz="2400" dirty="0"/>
              <a:t>.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5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</a:t>
            </a:r>
            <a:endParaRPr lang="en-US" dirty="0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r>
              <a:rPr lang="el-GR" sz="2400" dirty="0"/>
              <a:t>Μια χώρα δεν μπορεί να διατηρήσει το νόμισμά της </a:t>
            </a:r>
            <a:r>
              <a:rPr lang="el-GR" sz="2400" b="1" dirty="0">
                <a:solidFill>
                  <a:srgbClr val="FF0000"/>
                </a:solidFill>
              </a:rPr>
              <a:t>υπερτιμημένο στο διηνεκές</a:t>
            </a:r>
            <a:r>
              <a:rPr lang="en-US" sz="2400" dirty="0"/>
              <a:t>, </a:t>
            </a:r>
            <a:r>
              <a:rPr lang="el-GR" sz="2400" dirty="0"/>
              <a:t>διότι τα συναλλαγματικά της διαθέσιμα διαρκώς θα μειώνονται.</a:t>
            </a:r>
          </a:p>
          <a:p>
            <a:pPr lvl="1">
              <a:buFontTx/>
              <a:buNone/>
            </a:pPr>
            <a:r>
              <a:rPr lang="el-GR" sz="2400" dirty="0"/>
              <a:t>Αυτά εξαντλούνται: τότε </a:t>
            </a:r>
            <a:r>
              <a:rPr lang="el-GR" sz="2400" b="1" dirty="0">
                <a:solidFill>
                  <a:srgbClr val="FF0000"/>
                </a:solidFill>
              </a:rPr>
              <a:t>δανείζεται</a:t>
            </a:r>
            <a:r>
              <a:rPr lang="el-GR" sz="2400" dirty="0"/>
              <a:t> ή </a:t>
            </a:r>
            <a:r>
              <a:rPr lang="el-GR" sz="2400" b="1" dirty="0">
                <a:solidFill>
                  <a:srgbClr val="FF0000"/>
                </a:solidFill>
              </a:rPr>
              <a:t>υποτιμά</a:t>
            </a:r>
            <a:r>
              <a:rPr lang="el-GR" sz="2400" dirty="0"/>
              <a:t> το νόμισμά της.</a:t>
            </a:r>
            <a:endParaRPr lang="en-US" sz="2400" dirty="0"/>
          </a:p>
          <a:p>
            <a:pPr lvl="2"/>
            <a:r>
              <a:rPr lang="el-GR" dirty="0"/>
              <a:t>Στην περίοδο του «χρυσού κανόνα»</a:t>
            </a:r>
            <a:r>
              <a:rPr lang="en-US" dirty="0"/>
              <a:t>, </a:t>
            </a:r>
            <a:r>
              <a:rPr lang="el-GR" dirty="0"/>
              <a:t>κάποιες φορές ο χρυσός των χωρών εξαντλούνταν</a:t>
            </a:r>
            <a:r>
              <a:rPr lang="en-US" dirty="0"/>
              <a:t> </a:t>
            </a:r>
            <a:r>
              <a:rPr lang="el-GR" dirty="0"/>
              <a:t>και έπρεπε να υποτιμούν τα νομίσματά τους.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Σταθερή συναλλαγματική ισοτιμία: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9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dirty="0"/>
              <a:t>Υπερτιμημένο νόμισμα:</a:t>
            </a:r>
            <a:endParaRPr lang="en-US" dirty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91538" cy="3881438"/>
          </a:xfrm>
        </p:spPr>
        <p:txBody>
          <a:bodyPr>
            <a:noAutofit/>
          </a:bodyPr>
          <a:lstStyle/>
          <a:p>
            <a:pPr lvl="2">
              <a:lnSpc>
                <a:spcPct val="90000"/>
              </a:lnSpc>
            </a:pPr>
            <a:r>
              <a:rPr lang="el-GR" dirty="0"/>
              <a:t>κερδοσκοπικό χτύπημα</a:t>
            </a:r>
            <a:r>
              <a:rPr lang="en-US" dirty="0"/>
              <a:t> (</a:t>
            </a:r>
            <a:r>
              <a:rPr lang="el-GR" dirty="0"/>
              <a:t>ή </a:t>
            </a:r>
            <a:r>
              <a:rPr lang="el-GR" b="1" dirty="0">
                <a:solidFill>
                  <a:srgbClr val="FF0000"/>
                </a:solidFill>
              </a:rPr>
              <a:t>κερδοσκοπική επίθεση</a:t>
            </a:r>
            <a:r>
              <a:rPr lang="en-US" dirty="0"/>
              <a:t>)</a:t>
            </a:r>
            <a:r>
              <a:rPr lang="el-GR" dirty="0"/>
              <a:t>:</a:t>
            </a:r>
            <a:r>
              <a:rPr lang="en-US" dirty="0"/>
              <a:t> </a:t>
            </a:r>
            <a:endParaRPr lang="el-GR" dirty="0"/>
          </a:p>
          <a:p>
            <a:pPr lvl="2">
              <a:lnSpc>
                <a:spcPct val="90000"/>
              </a:lnSpc>
            </a:pPr>
            <a:r>
              <a:rPr lang="el-GR" b="1" dirty="0">
                <a:solidFill>
                  <a:srgbClr val="FF0000"/>
                </a:solidFill>
              </a:rPr>
              <a:t>Αν οι επενδυτές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πιστέψουν ότι ένα νόμισμα σύντομα θα υποτιμηθεί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l-GR" dirty="0"/>
              <a:t>μπορεί να πουλήσουν περιουσιακά στοιχεία</a:t>
            </a:r>
            <a:r>
              <a:rPr lang="en-US" dirty="0"/>
              <a:t> </a:t>
            </a:r>
            <a:r>
              <a:rPr lang="el-GR" dirty="0"/>
              <a:t>που εκφράζονται</a:t>
            </a:r>
            <a:r>
              <a:rPr lang="en-US" dirty="0"/>
              <a:t> </a:t>
            </a:r>
            <a:r>
              <a:rPr lang="el-GR" dirty="0"/>
              <a:t>στο υπερτιμημένο αυτό νόμισμα</a:t>
            </a:r>
            <a:r>
              <a:rPr lang="en-US" dirty="0"/>
              <a:t>, </a:t>
            </a:r>
            <a:r>
              <a:rPr lang="el-GR" dirty="0"/>
              <a:t>αυξάνοντας την προσφορά του</a:t>
            </a:r>
            <a:r>
              <a:rPr lang="en-US" dirty="0"/>
              <a:t> </a:t>
            </a:r>
            <a:r>
              <a:rPr lang="el-GR" dirty="0"/>
              <a:t>στην αγορά συναλλάγματος.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el-GR" sz="2400" dirty="0"/>
              <a:t>Αυτό προκαλεί ακόμα μεγαλύτερες απώλειες συναλλαγματικών διαθεσίμων</a:t>
            </a:r>
            <a:r>
              <a:rPr lang="en-US" sz="2400" dirty="0"/>
              <a:t> </a:t>
            </a:r>
            <a:r>
              <a:rPr lang="el-GR" sz="2400" dirty="0"/>
              <a:t>για την κεντρική τράπεζα</a:t>
            </a:r>
            <a:r>
              <a:rPr lang="en-US" sz="2400" dirty="0"/>
              <a:t> </a:t>
            </a:r>
            <a:r>
              <a:rPr lang="el-GR" sz="2400" dirty="0"/>
              <a:t>και επισπεύδει την πιθανότητα υποτίμησης</a:t>
            </a:r>
            <a:r>
              <a:rPr lang="en-US" sz="2400" dirty="0"/>
              <a:t>,</a:t>
            </a:r>
            <a:r>
              <a:rPr lang="el-GR" sz="2400" dirty="0"/>
              <a:t> όπως</a:t>
            </a:r>
            <a:r>
              <a:rPr lang="en-US" sz="2400" dirty="0"/>
              <a:t> </a:t>
            </a:r>
            <a:r>
              <a:rPr lang="el-GR" sz="2400" dirty="0"/>
              <a:t>συνέβη στο Μεξικό το </a:t>
            </a:r>
            <a:r>
              <a:rPr lang="en-US" sz="2400" dirty="0"/>
              <a:t>1994 </a:t>
            </a:r>
            <a:r>
              <a:rPr lang="el-GR" sz="2400" dirty="0"/>
              <a:t>και στην Ασία το </a:t>
            </a:r>
            <a:r>
              <a:rPr lang="en-US" sz="2400" dirty="0"/>
              <a:t>1997–1998</a:t>
            </a:r>
            <a:r>
              <a:rPr lang="el-GR" sz="2400" dirty="0"/>
              <a:t>, Ελλάδα 1998.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l-GR" dirty="0"/>
              <a:t>Γι’ αυτό ένα νόμισμα</a:t>
            </a:r>
            <a:r>
              <a:rPr lang="en-US" dirty="0"/>
              <a:t> </a:t>
            </a:r>
            <a:r>
              <a:rPr lang="el-GR" dirty="0"/>
              <a:t>δεν μπορεί να διατηρείται υπερτιμημένο για μεγάλο χρονικό διάστημα</a:t>
            </a:r>
            <a:r>
              <a:rPr lang="en-US" dirty="0"/>
              <a:t> 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1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3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ChangeArrowheads="1"/>
          </p:cNvSpPr>
          <p:nvPr/>
        </p:nvSpPr>
        <p:spPr bwMode="auto">
          <a:xfrm>
            <a:off x="914400" y="5334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sz="3200" dirty="0">
                <a:cs typeface="Times New Roman" pitchFamily="18" charset="0"/>
              </a:rPr>
              <a:t>Κερδοσκοπικό χτύπημα </a:t>
            </a:r>
            <a:endParaRPr lang="en-US" sz="3200" dirty="0">
              <a:cs typeface="Times New Roman" pitchFamily="18" charset="0"/>
            </a:endParaRPr>
          </a:p>
          <a:p>
            <a:pPr algn="ctr"/>
            <a:r>
              <a:rPr lang="el-GR" sz="3200" dirty="0">
                <a:cs typeface="Times New Roman" pitchFamily="18" charset="0"/>
              </a:rPr>
              <a:t>σ’ ένα υπερτιμημένο νόμισμα </a:t>
            </a:r>
            <a:endParaRPr lang="en-US" sz="3200" dirty="0">
              <a:cs typeface="Times New Roman" pitchFamily="18" charset="0"/>
            </a:endParaRPr>
          </a:p>
        </p:txBody>
      </p:sp>
      <p:pic>
        <p:nvPicPr>
          <p:cNvPr id="617475" name="Picture 3" descr="fig13_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9800"/>
            <a:ext cx="6070600" cy="43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7476" name="Text Box 4"/>
          <p:cNvSpPr txBox="1">
            <a:spLocks noChangeArrowheads="1"/>
          </p:cNvSpPr>
          <p:nvPr/>
        </p:nvSpPr>
        <p:spPr bwMode="auto">
          <a:xfrm>
            <a:off x="4800600" y="4953000"/>
            <a:ext cx="3124200" cy="762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000" dirty="0"/>
              <a:t>1. Το κερδοσκοπικό χτύπημα αυξάνει την προσφορά του νομίσματος</a:t>
            </a:r>
          </a:p>
        </p:txBody>
      </p:sp>
      <p:sp>
        <p:nvSpPr>
          <p:cNvPr id="617477" name="Text Box 5"/>
          <p:cNvSpPr txBox="1">
            <a:spLocks noChangeArrowheads="1"/>
          </p:cNvSpPr>
          <p:nvPr/>
        </p:nvSpPr>
        <p:spPr bwMode="auto">
          <a:xfrm>
            <a:off x="5715000" y="3886200"/>
            <a:ext cx="11430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900"/>
              <a:t>Επίσημη ισοτιμία</a:t>
            </a:r>
          </a:p>
        </p:txBody>
      </p:sp>
      <p:sp>
        <p:nvSpPr>
          <p:cNvPr id="617478" name="Text Box 6"/>
          <p:cNvSpPr txBox="1">
            <a:spLocks noChangeArrowheads="1"/>
          </p:cNvSpPr>
          <p:nvPr/>
        </p:nvSpPr>
        <p:spPr bwMode="auto">
          <a:xfrm>
            <a:off x="2590800" y="2743200"/>
            <a:ext cx="3505200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000" dirty="0"/>
              <a:t>2. Αύξηση της απώλειας συναλλαγματικών αποθεμάτων από ΑΒ σε </a:t>
            </a:r>
            <a:r>
              <a:rPr lang="en-US" sz="2000" dirty="0"/>
              <a:t>AC</a:t>
            </a:r>
            <a:endParaRPr lang="el-GR" sz="2000" dirty="0"/>
          </a:p>
        </p:txBody>
      </p:sp>
      <p:sp>
        <p:nvSpPr>
          <p:cNvPr id="617480" name="Text Box 8"/>
          <p:cNvSpPr txBox="1">
            <a:spLocks noChangeArrowheads="1"/>
          </p:cNvSpPr>
          <p:nvPr/>
        </p:nvSpPr>
        <p:spPr bwMode="auto">
          <a:xfrm rot="-5400000">
            <a:off x="-76200" y="3581400"/>
            <a:ext cx="2667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0" hangingPunct="0"/>
            <a:r>
              <a:rPr lang="el-GR" sz="900"/>
              <a:t>Ονομαστική συναλλαγματική ισοτιμία, </a:t>
            </a:r>
            <a:r>
              <a:rPr lang="en-US" sz="900"/>
              <a:t>e </a:t>
            </a:r>
            <a:r>
              <a:rPr lang="en-US" sz="900" baseline="-25000"/>
              <a:t>nom</a:t>
            </a:r>
            <a:endParaRPr lang="el-GR" sz="900" baseline="-25000"/>
          </a:p>
        </p:txBody>
      </p:sp>
      <p:sp>
        <p:nvSpPr>
          <p:cNvPr id="617481" name="Text Box 9"/>
          <p:cNvSpPr txBox="1">
            <a:spLocks noChangeArrowheads="1"/>
          </p:cNvSpPr>
          <p:nvPr/>
        </p:nvSpPr>
        <p:spPr bwMode="auto">
          <a:xfrm>
            <a:off x="3657600" y="6248400"/>
            <a:ext cx="33528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900"/>
              <a:t>Ποσότητα νομίσματος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4640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dirty="0"/>
              <a:t>Υποτιμημένο νόμισμα</a:t>
            </a:r>
            <a:endParaRPr lang="en-US" dirty="0"/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sz="2200" dirty="0"/>
              <a:t> </a:t>
            </a:r>
            <a:r>
              <a:rPr lang="el-GR" sz="2200" dirty="0"/>
              <a:t>στην περίπτωση ενός </a:t>
            </a:r>
            <a:r>
              <a:rPr lang="el-GR" sz="2200" b="1" dirty="0">
                <a:solidFill>
                  <a:srgbClr val="FF0000"/>
                </a:solidFill>
              </a:rPr>
              <a:t>υποτιμημένου νομίσματος</a:t>
            </a:r>
            <a:r>
              <a:rPr lang="en-US" sz="2200" dirty="0"/>
              <a:t>, </a:t>
            </a:r>
            <a:r>
              <a:rPr lang="el-GR" sz="2200" dirty="0"/>
              <a:t>η επίσημη συναλλαγματική ισοτιμία είναι μικρότερη από τη βασική.</a:t>
            </a:r>
            <a:r>
              <a:rPr lang="en-US" sz="2200" dirty="0"/>
              <a:t> </a:t>
            </a:r>
            <a:endParaRPr lang="el-GR" sz="2200" dirty="0"/>
          </a:p>
          <a:p>
            <a:pPr lvl="1">
              <a:lnSpc>
                <a:spcPct val="90000"/>
              </a:lnSpc>
            </a:pPr>
            <a:endParaRPr lang="el-GR" sz="2200" dirty="0"/>
          </a:p>
          <a:p>
            <a:pPr lvl="1">
              <a:lnSpc>
                <a:spcPct val="90000"/>
              </a:lnSpc>
            </a:pPr>
            <a:r>
              <a:rPr lang="el-GR" sz="2200" dirty="0"/>
              <a:t>Σ’ αυτήν την περίπτωση</a:t>
            </a:r>
            <a:r>
              <a:rPr lang="en-US" sz="2200" dirty="0"/>
              <a:t>, </a:t>
            </a:r>
            <a:r>
              <a:rPr lang="el-GR" sz="2200" dirty="0"/>
              <a:t>η κεντρική τράπεζα στην προσπάθεια να διατηρήσει</a:t>
            </a:r>
            <a:r>
              <a:rPr lang="en-US" sz="2200" dirty="0"/>
              <a:t> </a:t>
            </a:r>
            <a:r>
              <a:rPr lang="el-GR" sz="2200" dirty="0"/>
              <a:t>την επίσημη τιμή</a:t>
            </a:r>
            <a:r>
              <a:rPr lang="en-US" sz="2200" dirty="0"/>
              <a:t> </a:t>
            </a:r>
            <a:r>
              <a:rPr lang="el-GR" sz="2200" b="1" dirty="0">
                <a:solidFill>
                  <a:srgbClr val="FF0000"/>
                </a:solidFill>
              </a:rPr>
              <a:t>θα συσσωρεύσει συναλλαγματικά διαθέσιμα.</a:t>
            </a:r>
            <a:endParaRPr lang="en-US" sz="2200" b="1" dirty="0">
              <a:solidFill>
                <a:srgbClr val="FF0000"/>
              </a:solidFill>
            </a:endParaRPr>
          </a:p>
          <a:p>
            <a:pPr lvl="2">
              <a:lnSpc>
                <a:spcPct val="90000"/>
              </a:lnSpc>
            </a:pPr>
            <a:endParaRPr lang="el-GR" sz="2200" dirty="0"/>
          </a:p>
          <a:p>
            <a:pPr lvl="2">
              <a:lnSpc>
                <a:spcPct val="90000"/>
              </a:lnSpc>
            </a:pPr>
            <a:r>
              <a:rPr lang="el-GR" sz="2200" dirty="0"/>
              <a:t>Η εγχώρια κεντρική τράπεζα θα</a:t>
            </a:r>
            <a:r>
              <a:rPr lang="en-US" sz="2200" dirty="0"/>
              <a:t> </a:t>
            </a:r>
            <a:r>
              <a:rPr lang="el-GR" sz="2200" dirty="0"/>
              <a:t>συσσωρεύει συναλλαγματικά διαθέσιμα σε βάρος των ξένων κεντρικών τραπεζών</a:t>
            </a:r>
            <a:r>
              <a:rPr lang="en-US" sz="2200" dirty="0"/>
              <a:t>, </a:t>
            </a:r>
            <a:r>
              <a:rPr lang="el-GR" sz="2200" dirty="0"/>
              <a:t>οπότε πάλι το υποτιμημένο νόμισμα δεν θα διατηρηθεί για πολύ.</a:t>
            </a:r>
            <a:r>
              <a:rPr lang="en-US" sz="2200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5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7" grpId="0" build="p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ChangeArrowheads="1"/>
          </p:cNvSpPr>
          <p:nvPr/>
        </p:nvSpPr>
        <p:spPr bwMode="auto">
          <a:xfrm>
            <a:off x="914400" y="6096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sz="2800" dirty="0">
                <a:cs typeface="Times New Roman" pitchFamily="18" charset="0"/>
              </a:rPr>
              <a:t>Υποτιμημένη συναλλαγματική ισοτιμία</a:t>
            </a:r>
            <a:endParaRPr lang="en-US" sz="2800" dirty="0">
              <a:cs typeface="Times New Roman" pitchFamily="18" charset="0"/>
            </a:endParaRPr>
          </a:p>
        </p:txBody>
      </p:sp>
      <p:pic>
        <p:nvPicPr>
          <p:cNvPr id="618499" name="Picture 3" descr="fig13_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6070600" cy="43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8500" name="Text Box 4"/>
          <p:cNvSpPr txBox="1">
            <a:spLocks noChangeArrowheads="1"/>
          </p:cNvSpPr>
          <p:nvPr/>
        </p:nvSpPr>
        <p:spPr bwMode="auto">
          <a:xfrm>
            <a:off x="3657600" y="6172199"/>
            <a:ext cx="4191000" cy="3540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000" dirty="0"/>
              <a:t>Ποσότητα νομίσματος</a:t>
            </a:r>
          </a:p>
        </p:txBody>
      </p:sp>
      <p:sp>
        <p:nvSpPr>
          <p:cNvPr id="618501" name="Text Box 5"/>
          <p:cNvSpPr txBox="1">
            <a:spLocks noChangeArrowheads="1"/>
          </p:cNvSpPr>
          <p:nvPr/>
        </p:nvSpPr>
        <p:spPr bwMode="auto">
          <a:xfrm rot="-5400000">
            <a:off x="-857676" y="3372275"/>
            <a:ext cx="4038600" cy="4944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0" hangingPunct="0"/>
            <a:r>
              <a:rPr lang="el-GR" dirty="0"/>
              <a:t>Ονομαστική συναλλαγματική ισοτιμία, </a:t>
            </a:r>
            <a:r>
              <a:rPr lang="en-US"/>
              <a:t>e</a:t>
            </a:r>
            <a:endParaRPr lang="el-GR" baseline="-25000" dirty="0"/>
          </a:p>
        </p:txBody>
      </p:sp>
      <p:sp>
        <p:nvSpPr>
          <p:cNvPr id="618502" name="Text Box 6"/>
          <p:cNvSpPr txBox="1">
            <a:spLocks noChangeArrowheads="1"/>
          </p:cNvSpPr>
          <p:nvPr/>
        </p:nvSpPr>
        <p:spPr bwMode="auto">
          <a:xfrm>
            <a:off x="5791200" y="4114800"/>
            <a:ext cx="20574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000" dirty="0"/>
              <a:t>Βασική τιμή</a:t>
            </a:r>
          </a:p>
        </p:txBody>
      </p:sp>
      <p:sp>
        <p:nvSpPr>
          <p:cNvPr id="618503" name="Text Box 7"/>
          <p:cNvSpPr txBox="1">
            <a:spLocks noChangeArrowheads="1"/>
          </p:cNvSpPr>
          <p:nvPr/>
        </p:nvSpPr>
        <p:spPr bwMode="auto">
          <a:xfrm>
            <a:off x="5791200" y="4571431"/>
            <a:ext cx="33528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000" dirty="0"/>
              <a:t>Επίσημη ισοτιμία</a:t>
            </a:r>
          </a:p>
        </p:txBody>
      </p:sp>
      <p:sp>
        <p:nvSpPr>
          <p:cNvPr id="618505" name="Text Box 9"/>
          <p:cNvSpPr txBox="1">
            <a:spLocks noChangeArrowheads="1"/>
          </p:cNvSpPr>
          <p:nvPr/>
        </p:nvSpPr>
        <p:spPr bwMode="auto">
          <a:xfrm>
            <a:off x="3200400" y="4876800"/>
            <a:ext cx="1066800" cy="498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1200" dirty="0"/>
              <a:t>Αύξηση</a:t>
            </a:r>
          </a:p>
          <a:p>
            <a:pPr algn="ctr" eaLnBrk="0" hangingPunct="0"/>
            <a:r>
              <a:rPr lang="el-GR" sz="1200" dirty="0"/>
              <a:t>συναλλαγματικών αποθεμάτων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9365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 και νομισματική πολιτική</a:t>
            </a:r>
            <a:endParaRPr lang="en-US" dirty="0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l-GR" dirty="0"/>
              <a:t>Ο καλύτερος τρόπος</a:t>
            </a:r>
            <a:r>
              <a:rPr lang="en-US" dirty="0"/>
              <a:t> </a:t>
            </a:r>
            <a:r>
              <a:rPr lang="el-GR" dirty="0"/>
              <a:t>για να εξισώσει μια χώρα</a:t>
            </a:r>
            <a:r>
              <a:rPr lang="en-US" dirty="0"/>
              <a:t> </a:t>
            </a:r>
            <a:r>
              <a:rPr lang="el-GR" dirty="0"/>
              <a:t>τη βασική με την επίσημη συναλλαγματική της ισοτιμία είναι με τη χρήση </a:t>
            </a:r>
            <a:r>
              <a:rPr lang="el-GR" b="1" dirty="0">
                <a:solidFill>
                  <a:srgbClr val="FF0000"/>
                </a:solidFill>
              </a:rPr>
              <a:t>νομισματικής πολιτικής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sz="2800" i="1" dirty="0"/>
              <a:t>			</a:t>
            </a:r>
            <a:r>
              <a:rPr lang="en-US" sz="2800" i="1" dirty="0" err="1"/>
              <a:t>e</a:t>
            </a:r>
            <a:r>
              <a:rPr lang="en-US" sz="2800" baseline="-25000" dirty="0" err="1"/>
              <a:t>nom</a:t>
            </a:r>
            <a:r>
              <a:rPr lang="en-US" sz="2800" dirty="0"/>
              <a:t> = </a:t>
            </a:r>
            <a:r>
              <a:rPr lang="en-US" sz="2800" i="1" dirty="0" err="1"/>
              <a:t>eP</a:t>
            </a:r>
            <a:r>
              <a:rPr lang="en-US" sz="2800" dirty="0"/>
              <a:t>*/</a:t>
            </a:r>
            <a:r>
              <a:rPr lang="en-US" sz="2800" i="1" dirty="0"/>
              <a:t>P</a:t>
            </a:r>
            <a:r>
              <a:rPr lang="en-US" sz="2800" dirty="0"/>
              <a:t>		</a:t>
            </a:r>
            <a:r>
              <a:rPr lang="en-US" sz="2200" dirty="0"/>
              <a:t>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7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 build="p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Νομισματική πολιτική και σταθερή συναλλαγματική ισοτιμία:</a:t>
            </a:r>
            <a:endParaRPr lang="en-US" dirty="0"/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>
              <a:lnSpc>
                <a:spcPct val="90000"/>
              </a:lnSpc>
            </a:pPr>
            <a:r>
              <a:rPr lang="el-GR" sz="2800" dirty="0"/>
              <a:t>Στο κεϋνσιανό υπόδειγμα</a:t>
            </a:r>
            <a:r>
              <a:rPr lang="en-US" sz="2800" dirty="0"/>
              <a:t>, </a:t>
            </a:r>
            <a:r>
              <a:rPr lang="el-GR" sz="2800" dirty="0"/>
              <a:t>μια </a:t>
            </a:r>
            <a:r>
              <a:rPr lang="el-GR" sz="2800" b="1" dirty="0">
                <a:solidFill>
                  <a:srgbClr val="FF0000"/>
                </a:solidFill>
              </a:rPr>
              <a:t>μείωση της προσφοράς χρήματος </a:t>
            </a:r>
            <a:r>
              <a:rPr lang="el-GR" sz="2800" dirty="0"/>
              <a:t>προκαλεί </a:t>
            </a:r>
            <a:r>
              <a:rPr lang="el-GR" sz="2800" b="1" dirty="0">
                <a:solidFill>
                  <a:srgbClr val="FF0000"/>
                </a:solidFill>
              </a:rPr>
              <a:t>ανατίμηση</a:t>
            </a:r>
            <a:r>
              <a:rPr lang="el-GR" sz="2800" dirty="0"/>
              <a:t> της πραγματικής</a:t>
            </a:r>
            <a:r>
              <a:rPr lang="en-US" sz="2800" dirty="0"/>
              <a:t> (</a:t>
            </a:r>
            <a:r>
              <a:rPr lang="el-GR" sz="2800" dirty="0"/>
              <a:t>και ονομαστικής</a:t>
            </a:r>
            <a:r>
              <a:rPr lang="en-US" sz="2800" dirty="0"/>
              <a:t>) </a:t>
            </a:r>
            <a:r>
              <a:rPr lang="el-GR" sz="2800" dirty="0"/>
              <a:t>συναλλαγματικής ισοτιμίας</a:t>
            </a:r>
            <a:r>
              <a:rPr lang="en-US" sz="2800" dirty="0"/>
              <a:t> </a:t>
            </a:r>
            <a:r>
              <a:rPr lang="el-GR" sz="2800" dirty="0"/>
              <a:t>βραχυχρόνια και ανατίμηση της ονομαστικής συναλλαγματικής ισοτιμίας μακροχρόνια</a:t>
            </a:r>
            <a:r>
              <a:rPr lang="en-US" sz="2800" dirty="0"/>
              <a:t> (</a:t>
            </a:r>
            <a:r>
              <a:rPr lang="el-GR" sz="2800" dirty="0"/>
              <a:t>χωρίς καμία επίδραση στην πραγματική συναλλαγματική ισοτιμία</a:t>
            </a:r>
            <a:r>
              <a:rPr lang="en-US" sz="2800" dirty="0"/>
              <a:t>)</a:t>
            </a:r>
          </a:p>
          <a:p>
            <a:pPr lvl="2">
              <a:lnSpc>
                <a:spcPct val="90000"/>
              </a:lnSpc>
            </a:pPr>
            <a:r>
              <a:rPr lang="el-GR" sz="2800" dirty="0"/>
              <a:t>Αντίστροφα</a:t>
            </a:r>
            <a:r>
              <a:rPr lang="en-US" sz="2800" dirty="0"/>
              <a:t>, </a:t>
            </a:r>
            <a:r>
              <a:rPr lang="el-GR" sz="2800" dirty="0"/>
              <a:t>μια </a:t>
            </a:r>
            <a:r>
              <a:rPr lang="el-GR" sz="2800" b="1" dirty="0">
                <a:solidFill>
                  <a:srgbClr val="FF0000"/>
                </a:solidFill>
              </a:rPr>
              <a:t>νομισματική επέκταση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l-GR" sz="2800" dirty="0"/>
              <a:t>προκαλεί </a:t>
            </a:r>
            <a:r>
              <a:rPr lang="el-GR" sz="2800" b="1" dirty="0">
                <a:solidFill>
                  <a:srgbClr val="FF0000"/>
                </a:solidFill>
              </a:rPr>
              <a:t>υποτίμηση</a:t>
            </a:r>
            <a:r>
              <a:rPr lang="el-GR" sz="2800" dirty="0"/>
              <a:t> της ονομαστικής συναλλαγματικής ισοτιμίας</a:t>
            </a:r>
            <a:r>
              <a:rPr lang="en-US" sz="2800" dirty="0"/>
              <a:t> </a:t>
            </a:r>
            <a:r>
              <a:rPr lang="el-GR" sz="2800" dirty="0"/>
              <a:t>τόσο βραχυχρόνια όσο και μακροχρόνια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9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dirty="0"/>
              <a:t>Ισοτιμία της αγοραστικής δύναμης</a:t>
            </a:r>
            <a:endParaRPr lang="en-US" dirty="0"/>
          </a:p>
        </p:txBody>
      </p:sp>
      <p:sp>
        <p:nvSpPr>
          <p:cNvPr id="53145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 fontScale="92500" lnSpcReduction="20000"/>
          </a:bodyPr>
          <a:lstStyle/>
          <a:p>
            <a:pPr marL="990600" lvl="1" indent="-533400"/>
            <a:r>
              <a:rPr lang="en-GB" b="1" dirty="0" err="1">
                <a:solidFill>
                  <a:schemeClr val="accent2"/>
                </a:solidFill>
              </a:rPr>
              <a:t>e</a:t>
            </a:r>
            <a:r>
              <a:rPr lang="en-GB" b="1" baseline="-25000" dirty="0" err="1">
                <a:solidFill>
                  <a:schemeClr val="accent2"/>
                </a:solidFill>
              </a:rPr>
              <a:t>nom</a:t>
            </a:r>
            <a:r>
              <a:rPr lang="el-GR" b="1" dirty="0">
                <a:solidFill>
                  <a:schemeClr val="accent2"/>
                </a:solidFill>
              </a:rPr>
              <a:t> = </a:t>
            </a:r>
            <a:r>
              <a:rPr lang="en-US" b="1" dirty="0">
                <a:solidFill>
                  <a:schemeClr val="accent2"/>
                </a:solidFill>
              </a:rPr>
              <a:t>P</a:t>
            </a:r>
            <a:r>
              <a:rPr lang="el-GR" b="1" dirty="0">
                <a:solidFill>
                  <a:schemeClr val="accent2"/>
                </a:solidFill>
              </a:rPr>
              <a:t>*/</a:t>
            </a:r>
            <a:r>
              <a:rPr lang="en-US" b="1" dirty="0">
                <a:solidFill>
                  <a:schemeClr val="accent2"/>
                </a:solidFill>
              </a:rPr>
              <a:t>P </a:t>
            </a:r>
            <a:endParaRPr lang="el-GR" b="1" dirty="0">
              <a:solidFill>
                <a:schemeClr val="accent2"/>
              </a:solidFill>
            </a:endParaRPr>
          </a:p>
          <a:p>
            <a:pPr marL="990600" lvl="1" indent="-533400"/>
            <a:r>
              <a:rPr lang="el-GR" dirty="0"/>
              <a:t>Άρα όμοια αγαθά</a:t>
            </a:r>
            <a:r>
              <a:rPr lang="en-US" dirty="0"/>
              <a:t> </a:t>
            </a:r>
            <a:r>
              <a:rPr lang="el-GR" dirty="0"/>
              <a:t>έχουν την ίδια τιμή</a:t>
            </a:r>
            <a:r>
              <a:rPr lang="en-US" dirty="0"/>
              <a:t> </a:t>
            </a:r>
            <a:r>
              <a:rPr lang="el-GR" dirty="0"/>
              <a:t>όταν εκφράζεται στο ίδιο νόμισμα</a:t>
            </a:r>
            <a:r>
              <a:rPr lang="en-US" dirty="0"/>
              <a:t>, </a:t>
            </a:r>
            <a:r>
              <a:rPr lang="el-GR" dirty="0"/>
              <a:t>μια ιδέα γνωστή ως</a:t>
            </a:r>
            <a:r>
              <a:rPr lang="en-US" dirty="0"/>
              <a:t> </a:t>
            </a:r>
            <a:r>
              <a:rPr lang="el-GR" dirty="0"/>
              <a:t>αρχή της ισοδυναμίας (ισοτιμίας)της αγοραστικής δύναμης</a:t>
            </a:r>
            <a:r>
              <a:rPr lang="en-US" dirty="0"/>
              <a:t>, </a:t>
            </a:r>
            <a:r>
              <a:rPr lang="el-GR" dirty="0"/>
              <a:t>ή</a:t>
            </a:r>
            <a:r>
              <a:rPr lang="en-US" dirty="0"/>
              <a:t> </a:t>
            </a:r>
            <a:r>
              <a:rPr lang="en-US" i="1" dirty="0"/>
              <a:t>PPP</a:t>
            </a:r>
            <a:endParaRPr lang="el-GR" i="1" dirty="0"/>
          </a:p>
          <a:p>
            <a:pPr marL="990600" lvl="1" indent="-533400"/>
            <a:r>
              <a:rPr lang="en-GB" b="1" dirty="0" err="1">
                <a:solidFill>
                  <a:schemeClr val="accent2"/>
                </a:solidFill>
              </a:rPr>
              <a:t>e</a:t>
            </a:r>
            <a:r>
              <a:rPr lang="en-GB" b="1" baseline="-25000" dirty="0" err="1">
                <a:solidFill>
                  <a:schemeClr val="accent2"/>
                </a:solidFill>
              </a:rPr>
              <a:t>nom</a:t>
            </a:r>
            <a:r>
              <a:rPr lang="el-GR" b="1" dirty="0">
                <a:solidFill>
                  <a:schemeClr val="accent2"/>
                </a:solidFill>
              </a:rPr>
              <a:t> ∙</a:t>
            </a:r>
            <a:r>
              <a:rPr lang="en-GB" b="1" dirty="0">
                <a:solidFill>
                  <a:schemeClr val="accent2"/>
                </a:solidFill>
              </a:rPr>
              <a:t>P </a:t>
            </a:r>
            <a:r>
              <a:rPr lang="el-GR" b="1" dirty="0">
                <a:solidFill>
                  <a:schemeClr val="accent2"/>
                </a:solidFill>
              </a:rPr>
              <a:t>= </a:t>
            </a:r>
            <a:r>
              <a:rPr lang="en-US" b="1" dirty="0">
                <a:solidFill>
                  <a:schemeClr val="accent2"/>
                </a:solidFill>
              </a:rPr>
              <a:t>P</a:t>
            </a:r>
            <a:r>
              <a:rPr lang="el-GR" b="1" dirty="0">
                <a:solidFill>
                  <a:schemeClr val="accent2"/>
                </a:solidFill>
              </a:rPr>
              <a:t>*</a:t>
            </a:r>
            <a:endParaRPr lang="en-GB" b="1" dirty="0">
              <a:solidFill>
                <a:schemeClr val="accent2"/>
              </a:solidFill>
            </a:endParaRPr>
          </a:p>
          <a:p>
            <a:pPr marL="990600" lvl="1" indent="-533400"/>
            <a:r>
              <a:rPr lang="el-GR" b="1" dirty="0">
                <a:solidFill>
                  <a:schemeClr val="accent2"/>
                </a:solidFill>
              </a:rPr>
              <a:t>Π.χ.</a:t>
            </a:r>
          </a:p>
          <a:p>
            <a:pPr marL="990600" lvl="1" indent="-533400"/>
            <a:r>
              <a:rPr lang="el-GR" b="1" dirty="0">
                <a:solidFill>
                  <a:schemeClr val="accent2"/>
                </a:solidFill>
              </a:rPr>
              <a:t>Η</a:t>
            </a:r>
            <a:r>
              <a:rPr lang="en-GB" b="1" dirty="0">
                <a:solidFill>
                  <a:schemeClr val="accent2"/>
                </a:solidFill>
              </a:rPr>
              <a:t>/</a:t>
            </a:r>
            <a:r>
              <a:rPr lang="el-GR" b="1" dirty="0">
                <a:solidFill>
                  <a:schemeClr val="accent2"/>
                </a:solidFill>
              </a:rPr>
              <a:t>Υ στο Παρίσι 850 ευρώ</a:t>
            </a:r>
          </a:p>
          <a:p>
            <a:pPr marL="990600" lvl="1" indent="-533400"/>
            <a:r>
              <a:rPr lang="el-GR" b="1" dirty="0">
                <a:solidFill>
                  <a:schemeClr val="accent2"/>
                </a:solidFill>
              </a:rPr>
              <a:t>Η</a:t>
            </a:r>
            <a:r>
              <a:rPr lang="en-GB" b="1" dirty="0">
                <a:solidFill>
                  <a:schemeClr val="accent2"/>
                </a:solidFill>
              </a:rPr>
              <a:t>/</a:t>
            </a:r>
            <a:r>
              <a:rPr lang="el-GR" b="1" dirty="0">
                <a:solidFill>
                  <a:schemeClr val="accent2"/>
                </a:solidFill>
              </a:rPr>
              <a:t>Υ στο Σικάγο 1088 δολάρια</a:t>
            </a:r>
          </a:p>
          <a:p>
            <a:pPr marL="990600" lvl="1" indent="-533400"/>
            <a:r>
              <a:rPr lang="el-GR" b="1" dirty="0">
                <a:solidFill>
                  <a:schemeClr val="accent2"/>
                </a:solidFill>
              </a:rPr>
              <a:t>Ονομαστική ισοτιμία 1,28</a:t>
            </a:r>
          </a:p>
          <a:p>
            <a:pPr marL="990600" lvl="1" indent="-533400"/>
            <a:r>
              <a:rPr lang="el-GR" b="1" dirty="0">
                <a:solidFill>
                  <a:schemeClr val="accent2"/>
                </a:solidFill>
              </a:rPr>
              <a:t>1,28 ∙850</a:t>
            </a:r>
            <a:r>
              <a:rPr lang="en-GB" b="1" dirty="0">
                <a:solidFill>
                  <a:schemeClr val="accent2"/>
                </a:solidFill>
              </a:rPr>
              <a:t>=</a:t>
            </a:r>
            <a:r>
              <a:rPr lang="el-GR" b="1" dirty="0">
                <a:solidFill>
                  <a:schemeClr val="accent2"/>
                </a:solidFill>
              </a:rPr>
              <a:t>1088  (τιμή Η</a:t>
            </a:r>
            <a:r>
              <a:rPr lang="en-GB" b="1" dirty="0">
                <a:solidFill>
                  <a:schemeClr val="accent2"/>
                </a:solidFill>
              </a:rPr>
              <a:t> / </a:t>
            </a:r>
            <a:r>
              <a:rPr lang="el-GR" b="1" dirty="0">
                <a:solidFill>
                  <a:schemeClr val="accent2"/>
                </a:solidFill>
              </a:rPr>
              <a:t>Υ εκφρασμένη σε δολάρια)</a:t>
            </a:r>
          </a:p>
          <a:p>
            <a:pPr marL="990600" lvl="1" indent="-533400"/>
            <a:endParaRPr lang="el-GR" sz="2000" b="1" dirty="0">
              <a:solidFill>
                <a:schemeClr val="accent2"/>
              </a:solidFill>
            </a:endParaRPr>
          </a:p>
          <a:p>
            <a:pPr marL="990600" lvl="1" indent="-533400"/>
            <a:endParaRPr lang="en-US" sz="22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4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/>
            <a:r>
              <a:rPr lang="el-GR" sz="3200" dirty="0"/>
              <a:t>Υπερτιμημένο νόμισμα (σταθερές ισοτιμίες):</a:t>
            </a:r>
            <a:r>
              <a:rPr lang="en-US" sz="3200" dirty="0"/>
              <a:t> </a:t>
            </a:r>
            <a:br>
              <a:rPr lang="el-GR" sz="3200" dirty="0"/>
            </a:br>
            <a:r>
              <a:rPr lang="el-GR" sz="3200" dirty="0"/>
              <a:t>νομισματική πολιτική;</a:t>
            </a:r>
            <a:endParaRPr lang="en-US" sz="3200" dirty="0"/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r>
              <a:rPr lang="el-GR" sz="2800" b="1" i="1" dirty="0">
                <a:solidFill>
                  <a:schemeClr val="accent1">
                    <a:lumMod val="75000"/>
                  </a:schemeClr>
                </a:solidFill>
              </a:rPr>
              <a:t>Διαγραμματική απεικόνιση:</a:t>
            </a:r>
          </a:p>
          <a:p>
            <a:pPr lvl="2"/>
            <a:r>
              <a:rPr lang="el-GR" sz="2800" dirty="0"/>
              <a:t>προσδιορίζομε</a:t>
            </a:r>
          </a:p>
          <a:p>
            <a:pPr lvl="2"/>
            <a:r>
              <a:rPr lang="el-GR" sz="2800" dirty="0"/>
              <a:t>τη σχέση μεταξύ της προσφοράς χρήματος</a:t>
            </a:r>
            <a:r>
              <a:rPr lang="en-US" sz="2800" dirty="0"/>
              <a:t> </a:t>
            </a:r>
            <a:r>
              <a:rPr lang="el-GR" sz="2800" dirty="0"/>
              <a:t>και της ονομαστικής συναλλαγματικής ισοτιμίας (αντίστορφη σχέση)</a:t>
            </a:r>
            <a:r>
              <a:rPr lang="en-US" sz="2800" dirty="0"/>
              <a:t> </a:t>
            </a:r>
            <a:endParaRPr lang="el-GR" sz="2800" dirty="0"/>
          </a:p>
          <a:p>
            <a:pPr lvl="2"/>
            <a:r>
              <a:rPr lang="el-GR" sz="2800" dirty="0"/>
              <a:t>Επίσημη συναλλαγματική ισοτιμία</a:t>
            </a:r>
          </a:p>
          <a:p>
            <a:pPr lvl="2"/>
            <a:r>
              <a:rPr lang="el-GR" sz="2800" dirty="0"/>
              <a:t>προσδιορίζουμε</a:t>
            </a:r>
            <a:r>
              <a:rPr lang="en-US" sz="2800" dirty="0"/>
              <a:t> </a:t>
            </a:r>
            <a:r>
              <a:rPr lang="el-GR" sz="2800" dirty="0"/>
              <a:t>το επίπεδο της προσφοράς χρήματος όπου</a:t>
            </a:r>
            <a:r>
              <a:rPr lang="en-US" sz="2800" dirty="0"/>
              <a:t> </a:t>
            </a:r>
            <a:r>
              <a:rPr lang="el-GR" sz="2800" dirty="0"/>
              <a:t>η βασική συναλλαγματική ισοτιμία ισούται με την επίσημη.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1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7" grpId="0" build="p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ChangeArrowheads="1"/>
          </p:cNvSpPr>
          <p:nvPr/>
        </p:nvSpPr>
        <p:spPr bwMode="auto">
          <a:xfrm>
            <a:off x="990600" y="609600"/>
            <a:ext cx="8458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sz="2800" dirty="0">
                <a:cs typeface="Times New Roman" pitchFamily="18" charset="0"/>
              </a:rPr>
              <a:t>Προσδιορισμός της προσφοράς χρήματος </a:t>
            </a:r>
            <a:endParaRPr lang="en-US" sz="2800" dirty="0">
              <a:cs typeface="Times New Roman" pitchFamily="18" charset="0"/>
            </a:endParaRPr>
          </a:p>
          <a:p>
            <a:pPr algn="ctr"/>
            <a:r>
              <a:rPr lang="el-GR" sz="2800" dirty="0">
                <a:cs typeface="Times New Roman" pitchFamily="18" charset="0"/>
              </a:rPr>
              <a:t>σε καθεστώς σταθερών συναλλαγματικών ισοτιμιών</a:t>
            </a:r>
            <a:endParaRPr lang="en-US" sz="2800" dirty="0">
              <a:cs typeface="Times New Roman" pitchFamily="18" charset="0"/>
            </a:endParaRPr>
          </a:p>
        </p:txBody>
      </p:sp>
      <p:pic>
        <p:nvPicPr>
          <p:cNvPr id="621571" name="Picture 3" descr="fig13_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57400"/>
            <a:ext cx="6070600" cy="43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1572" name="Text Box 4"/>
          <p:cNvSpPr txBox="1">
            <a:spLocks noChangeArrowheads="1"/>
          </p:cNvSpPr>
          <p:nvPr/>
        </p:nvSpPr>
        <p:spPr bwMode="auto">
          <a:xfrm>
            <a:off x="5638800" y="4038600"/>
            <a:ext cx="22098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dirty="0"/>
              <a:t>Επίσημη ισοτιμία</a:t>
            </a:r>
          </a:p>
        </p:txBody>
      </p:sp>
      <p:sp>
        <p:nvSpPr>
          <p:cNvPr id="621573" name="Text Box 5"/>
          <p:cNvSpPr txBox="1">
            <a:spLocks noChangeArrowheads="1"/>
          </p:cNvSpPr>
          <p:nvPr/>
        </p:nvSpPr>
        <p:spPr bwMode="auto">
          <a:xfrm>
            <a:off x="5385179" y="4900114"/>
            <a:ext cx="3505200" cy="609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dirty="0"/>
              <a:t>Βασική συναλλαγματική ισοτιμία</a:t>
            </a:r>
          </a:p>
        </p:txBody>
      </p:sp>
      <p:sp>
        <p:nvSpPr>
          <p:cNvPr id="621574" name="Text Box 6"/>
          <p:cNvSpPr txBox="1">
            <a:spLocks noChangeArrowheads="1"/>
          </p:cNvSpPr>
          <p:nvPr/>
        </p:nvSpPr>
        <p:spPr bwMode="auto">
          <a:xfrm rot="-5400000">
            <a:off x="-1143000" y="4114800"/>
            <a:ext cx="4800602" cy="22860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0" hangingPunct="0"/>
            <a:r>
              <a:rPr lang="el-GR" dirty="0"/>
              <a:t>Ονομαστική συναλλαγματική ισοτιμία, </a:t>
            </a:r>
            <a:r>
              <a:rPr lang="en-US" dirty="0"/>
              <a:t>e </a:t>
            </a:r>
            <a:r>
              <a:rPr lang="en-US" baseline="-25000" dirty="0"/>
              <a:t>nom</a:t>
            </a:r>
            <a:endParaRPr lang="el-GR" baseline="-25000" dirty="0"/>
          </a:p>
        </p:txBody>
      </p:sp>
      <p:sp>
        <p:nvSpPr>
          <p:cNvPr id="621575" name="Text Box 7"/>
          <p:cNvSpPr txBox="1">
            <a:spLocks noChangeArrowheads="1"/>
          </p:cNvSpPr>
          <p:nvPr/>
        </p:nvSpPr>
        <p:spPr bwMode="auto">
          <a:xfrm>
            <a:off x="4953000" y="6019800"/>
            <a:ext cx="320040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dirty="0"/>
              <a:t>Προσφορά χρήματος, Μ</a:t>
            </a:r>
          </a:p>
        </p:txBody>
      </p:sp>
      <p:sp>
        <p:nvSpPr>
          <p:cNvPr id="621576" name="Text Box 8"/>
          <p:cNvSpPr txBox="1">
            <a:spLocks noChangeArrowheads="1"/>
          </p:cNvSpPr>
          <p:nvPr/>
        </p:nvSpPr>
        <p:spPr bwMode="auto">
          <a:xfrm>
            <a:off x="3581400" y="5334000"/>
            <a:ext cx="2057400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1200" dirty="0"/>
              <a:t>Υπερτιμημένη συναλλαγματική</a:t>
            </a:r>
          </a:p>
          <a:p>
            <a:pPr algn="ctr" eaLnBrk="0" hangingPunct="0"/>
            <a:r>
              <a:rPr lang="el-GR" sz="1200" dirty="0"/>
              <a:t> ισοτιμία </a:t>
            </a:r>
          </a:p>
        </p:txBody>
      </p:sp>
      <p:sp>
        <p:nvSpPr>
          <p:cNvPr id="621577" name="Text Box 9"/>
          <p:cNvSpPr txBox="1">
            <a:spLocks noChangeArrowheads="1"/>
          </p:cNvSpPr>
          <p:nvPr/>
        </p:nvSpPr>
        <p:spPr bwMode="auto">
          <a:xfrm>
            <a:off x="1905000" y="5334000"/>
            <a:ext cx="1371600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1200" dirty="0"/>
              <a:t>Υποτιμημένη συναλλαγματική</a:t>
            </a:r>
          </a:p>
          <a:p>
            <a:pPr algn="ctr" eaLnBrk="0" hangingPunct="0"/>
            <a:r>
              <a:rPr lang="el-GR" sz="1200" dirty="0"/>
              <a:t> ισοτιμία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446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</a:t>
            </a: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458200" cy="4724400"/>
          </a:xfrm>
        </p:spPr>
        <p:txBody>
          <a:bodyPr>
            <a:normAutofit/>
          </a:bodyPr>
          <a:lstStyle/>
          <a:p>
            <a:pPr lvl="1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Υπερτιμημένο νόμισμα 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l-GR" dirty="0"/>
              <a:t>η  προσφορά χρήματος είναι υψηλότερη απ’ αυτήν που</a:t>
            </a:r>
            <a:r>
              <a:rPr lang="en-US" dirty="0"/>
              <a:t> </a:t>
            </a:r>
            <a:r>
              <a:rPr lang="el-GR" dirty="0"/>
              <a:t> εξισώνει τη βασική με την επίσημη ισοτιμία.</a:t>
            </a:r>
            <a:r>
              <a:rPr lang="en-US" dirty="0"/>
              <a:t> </a:t>
            </a:r>
            <a:endParaRPr lang="el-GR" dirty="0"/>
          </a:p>
          <a:p>
            <a:pPr lvl="1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Υποτιμημένο νόμισμα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l-GR" dirty="0"/>
              <a:t>Η προσφορά χρήματος είναι μικρότερη </a:t>
            </a:r>
            <a:r>
              <a:rPr lang="en-US" dirty="0"/>
              <a:t>(</a:t>
            </a:r>
            <a:r>
              <a:rPr lang="el-GR" dirty="0"/>
              <a:t>απ’ αυτήν που εξισώνει τη βασική με την επίσημη συναλλαγματική ισοτιμία.</a:t>
            </a:r>
            <a:r>
              <a:rPr lang="en-US" dirty="0"/>
              <a:t> </a:t>
            </a:r>
            <a:endParaRPr lang="el-GR" dirty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8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5" grpId="0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Νομισματική πολιτική και σταθερή συναλλαγματική ισοτιμία:</a:t>
            </a:r>
            <a:endParaRPr lang="en-US" dirty="0"/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lnSpc>
                <a:spcPct val="90000"/>
              </a:lnSpc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οι χώρες δεν μπορούν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ταυτόχρονα να χρησιμοποιούν τη νομισματική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πολιτική για τη διατήρηση 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της συναλλαγματικής τους ισοτιμίας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και τον επηρεασμό του 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προϊόντος.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endParaRPr lang="el-GR" sz="2800" dirty="0"/>
          </a:p>
          <a:p>
            <a:pPr lvl="2">
              <a:lnSpc>
                <a:spcPct val="90000"/>
              </a:lnSpc>
            </a:pPr>
            <a:r>
              <a:rPr lang="el-GR" sz="2800" dirty="0"/>
              <a:t>Η χρήση </a:t>
            </a:r>
            <a:r>
              <a:rPr lang="el-GR" sz="2800" b="1" dirty="0"/>
              <a:t>επεκτατικής νομισματικής </a:t>
            </a:r>
            <a:r>
              <a:rPr lang="el-GR" sz="2800" dirty="0"/>
              <a:t>πολιτικής</a:t>
            </a:r>
            <a:r>
              <a:rPr lang="en-US" sz="2800" dirty="0"/>
              <a:t> </a:t>
            </a:r>
            <a:r>
              <a:rPr lang="el-GR" sz="2800" dirty="0"/>
              <a:t>για την αντιμετώπιση</a:t>
            </a:r>
            <a:r>
              <a:rPr lang="en-US" sz="2800" dirty="0"/>
              <a:t> </a:t>
            </a:r>
            <a:r>
              <a:rPr lang="el-GR" sz="2800" dirty="0"/>
              <a:t>μιας ύφεσης θα οδηγούσε σε </a:t>
            </a:r>
            <a:r>
              <a:rPr lang="el-GR" sz="2800" b="1" dirty="0"/>
              <a:t>υπερτιμημένο νόμισμα</a:t>
            </a:r>
            <a:r>
              <a:rPr lang="el-GR" sz="2800" dirty="0"/>
              <a:t>.</a:t>
            </a:r>
            <a:endParaRPr lang="en-US" sz="2800" dirty="0"/>
          </a:p>
          <a:p>
            <a:pPr lvl="2">
              <a:lnSpc>
                <a:spcPct val="90000"/>
              </a:lnSpc>
            </a:pPr>
            <a:endParaRPr lang="el-GR" sz="2800" dirty="0"/>
          </a:p>
          <a:p>
            <a:pPr lvl="2">
              <a:lnSpc>
                <a:spcPct val="90000"/>
              </a:lnSpc>
            </a:pPr>
            <a:r>
              <a:rPr lang="el-GR" sz="2800" dirty="0"/>
              <a:t>Επομένως σε καθεστώς σταθερών συναλλαγματικών ισοτιμιών</a:t>
            </a:r>
            <a:r>
              <a:rPr lang="en-US" sz="2800" dirty="0"/>
              <a:t>, </a:t>
            </a:r>
            <a:r>
              <a:rPr lang="el-GR" sz="2800" dirty="0"/>
              <a:t>η νομισματική πολιτική δεν μπορεί να χρησιμοποιηθεί για τη μακροοικονομική σταθεροποίηση.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9" grpId="0" build="p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1219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l-GR" sz="3200" dirty="0"/>
              <a:t>Σταθερές συναλλαγματικές ισοτιμίες και συντονισμός νομισματικής πολιτικής</a:t>
            </a:r>
            <a:endParaRPr lang="en-US" sz="3200" dirty="0"/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069" y="1447800"/>
            <a:ext cx="8915400" cy="4525963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l-GR" sz="2400" dirty="0"/>
              <a:t>Μία ομάδα χωρών</a:t>
            </a:r>
            <a:r>
              <a:rPr lang="en-US" sz="2400" dirty="0"/>
              <a:t> </a:t>
            </a:r>
            <a:r>
              <a:rPr lang="el-GR" sz="2400" dirty="0"/>
              <a:t>μπορεί να </a:t>
            </a:r>
            <a:r>
              <a:rPr lang="el-GR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συντονίσει</a:t>
            </a:r>
            <a:r>
              <a:rPr lang="el-GR" sz="2400" dirty="0"/>
              <a:t> τη νομισματική πολιτική</a:t>
            </a:r>
          </a:p>
          <a:p>
            <a:pPr lvl="1">
              <a:lnSpc>
                <a:spcPct val="90000"/>
              </a:lnSpc>
            </a:pPr>
            <a:r>
              <a:rPr lang="el-GR" sz="2400" dirty="0"/>
              <a:t>π.χ. </a:t>
            </a:r>
            <a:r>
              <a:rPr lang="el-GR" sz="2400" b="1" dirty="0"/>
              <a:t>Ευρωζώνη ΗΠΑ: έστω σταθερές ισοτιμίες μεταξύ τους</a:t>
            </a:r>
            <a:r>
              <a:rPr lang="el-GR" sz="2400" dirty="0"/>
              <a:t>.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l-GR" dirty="0"/>
              <a:t>Αν 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η αύξηση της προσφοράς χρήματος</a:t>
            </a:r>
            <a:r>
              <a:rPr lang="el-GR" dirty="0"/>
              <a:t> για την αντιμετώπιση καταστάσεων ύφεσης γίνει 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συντονισμένα</a:t>
            </a:r>
            <a:r>
              <a:rPr lang="el-GR" dirty="0"/>
              <a:t> για τις δύο περιοχές</a:t>
            </a:r>
            <a:r>
              <a:rPr lang="en-US" dirty="0"/>
              <a:t>, </a:t>
            </a:r>
            <a:r>
              <a:rPr lang="el-GR" dirty="0"/>
              <a:t>δεν θα υπάρξουν υπερτιμήσεις.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dirty="0"/>
              <a:t>Η αύξηση της προσφοράς χρήματος από τις 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ΗΠΑ</a:t>
            </a:r>
            <a:r>
              <a:rPr lang="el-GR" dirty="0"/>
              <a:t> (με σταθερή την προσφορά χρήματος στην ευρωζώνη),  θα οδηγούσε σε υποτίμηση του δολαρίου.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dirty="0"/>
              <a:t>Αλλά όταν</a:t>
            </a:r>
            <a:r>
              <a:rPr lang="en-US" dirty="0"/>
              <a:t> </a:t>
            </a:r>
            <a:r>
              <a:rPr lang="el-GR" dirty="0"/>
              <a:t>και η 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ευρωζώνη</a:t>
            </a:r>
            <a:r>
              <a:rPr lang="el-GR" dirty="0"/>
              <a:t> αυξάνει την προσφορά χρήματος</a:t>
            </a:r>
            <a:r>
              <a:rPr lang="en-US" dirty="0"/>
              <a:t>, </a:t>
            </a:r>
            <a:r>
              <a:rPr lang="el-GR" dirty="0"/>
              <a:t>η επίδραση στην ισοτιμία είναι αντισταθμιστική.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dirty="0"/>
              <a:t>Αν η προσφορά χρήματος αυξάνεται και για τις δύο περιοχές</a:t>
            </a:r>
            <a:r>
              <a:rPr lang="en-US" dirty="0"/>
              <a:t>, </a:t>
            </a:r>
            <a:r>
              <a:rPr lang="el-GR" dirty="0"/>
              <a:t>τα αποτελέσματα αντισταθμίζονται</a:t>
            </a:r>
            <a:r>
              <a:rPr lang="en-US" dirty="0"/>
              <a:t>, </a:t>
            </a:r>
            <a:r>
              <a:rPr lang="el-GR" dirty="0"/>
              <a:t>οπότε η συναλλαγματική ισοτιμία δεν μεταβάλλεται.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3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3" grpId="0" build="p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763000" cy="1143000"/>
          </a:xfrm>
        </p:spPr>
        <p:txBody>
          <a:bodyPr/>
          <a:lstStyle/>
          <a:p>
            <a:br>
              <a:rPr lang="en-US" sz="2800" dirty="0"/>
            </a:br>
            <a:r>
              <a:rPr lang="el-GR" sz="4000" dirty="0"/>
              <a:t>Συντονισμένη νομισματική επέκταση</a:t>
            </a:r>
            <a:endParaRPr lang="en-US" sz="4000" dirty="0"/>
          </a:p>
        </p:txBody>
      </p:sp>
      <p:pic>
        <p:nvPicPr>
          <p:cNvPr id="649219" name="Picture 2051" descr="fig13_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09800"/>
            <a:ext cx="6070600" cy="43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9220" name="Text Box 2052"/>
          <p:cNvSpPr txBox="1">
            <a:spLocks noChangeArrowheads="1"/>
          </p:cNvSpPr>
          <p:nvPr/>
        </p:nvSpPr>
        <p:spPr bwMode="auto">
          <a:xfrm>
            <a:off x="5715000" y="5181600"/>
            <a:ext cx="1371600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900"/>
              <a:t>Βασική συναλλαγματική ισοτιμία Βραζιλίας</a:t>
            </a:r>
          </a:p>
        </p:txBody>
      </p:sp>
      <p:sp>
        <p:nvSpPr>
          <p:cNvPr id="649221" name="Text Box 2053"/>
          <p:cNvSpPr txBox="1">
            <a:spLocks noChangeArrowheads="1"/>
          </p:cNvSpPr>
          <p:nvPr/>
        </p:nvSpPr>
        <p:spPr bwMode="auto">
          <a:xfrm>
            <a:off x="3124200" y="3200400"/>
            <a:ext cx="1524000" cy="762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900"/>
              <a:t>1. Η Αργεντινή αυξάνει την προσφορά χρήματος</a:t>
            </a:r>
          </a:p>
        </p:txBody>
      </p:sp>
      <p:sp>
        <p:nvSpPr>
          <p:cNvPr id="649222" name="Text Box 2054"/>
          <p:cNvSpPr txBox="1">
            <a:spLocks noChangeArrowheads="1"/>
          </p:cNvSpPr>
          <p:nvPr/>
        </p:nvSpPr>
        <p:spPr bwMode="auto">
          <a:xfrm>
            <a:off x="5715000" y="4495800"/>
            <a:ext cx="1371600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900"/>
              <a:t>Επίσημη</a:t>
            </a:r>
          </a:p>
          <a:p>
            <a:pPr algn="ctr" eaLnBrk="0" hangingPunct="0"/>
            <a:r>
              <a:rPr lang="el-GR" sz="900"/>
              <a:t> ισοτιμία</a:t>
            </a:r>
          </a:p>
        </p:txBody>
      </p:sp>
      <p:sp>
        <p:nvSpPr>
          <p:cNvPr id="649223" name="Text Box 2055"/>
          <p:cNvSpPr txBox="1">
            <a:spLocks noChangeArrowheads="1"/>
          </p:cNvSpPr>
          <p:nvPr/>
        </p:nvSpPr>
        <p:spPr bwMode="auto">
          <a:xfrm>
            <a:off x="2209800" y="4876800"/>
            <a:ext cx="914400" cy="106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900"/>
              <a:t>Η Βραζιλία μπορεί να αυξήσει τη δική της προσφορά χρήματος</a:t>
            </a:r>
          </a:p>
        </p:txBody>
      </p:sp>
      <p:sp>
        <p:nvSpPr>
          <p:cNvPr id="649224" name="Text Box 2056"/>
          <p:cNvSpPr txBox="1">
            <a:spLocks noChangeArrowheads="1"/>
          </p:cNvSpPr>
          <p:nvPr/>
        </p:nvSpPr>
        <p:spPr bwMode="auto">
          <a:xfrm>
            <a:off x="4648200" y="6324600"/>
            <a:ext cx="25908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900"/>
              <a:t>Προσφορά χρήματος Βραζιλίας, Μ</a:t>
            </a:r>
          </a:p>
        </p:txBody>
      </p:sp>
      <p:sp>
        <p:nvSpPr>
          <p:cNvPr id="649225" name="Text Box 2057"/>
          <p:cNvSpPr txBox="1">
            <a:spLocks noChangeArrowheads="1"/>
          </p:cNvSpPr>
          <p:nvPr/>
        </p:nvSpPr>
        <p:spPr bwMode="auto">
          <a:xfrm rot="-5400000">
            <a:off x="-152400" y="3886200"/>
            <a:ext cx="32766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900"/>
              <a:t>Ονομαστική συναλλαγματική ισοτιμία Βραζιλίας, </a:t>
            </a:r>
            <a:r>
              <a:rPr lang="en-US" sz="900"/>
              <a:t>e </a:t>
            </a:r>
            <a:r>
              <a:rPr lang="en-US" sz="900" baseline="-25000"/>
              <a:t>nom</a:t>
            </a:r>
            <a:endParaRPr lang="el-GR" sz="900" baseline="-25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9310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/>
              <a:t>Νομισματική πολιτική και σταθερή συναλλαγματική ισοτιμία</a:t>
            </a:r>
            <a:endParaRPr lang="en-US" dirty="0"/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l-GR" dirty="0"/>
              <a:t>Συμπεράσματα:</a:t>
            </a:r>
          </a:p>
          <a:p>
            <a:pPr lvl="1"/>
            <a:r>
              <a:rPr lang="el-GR" dirty="0"/>
              <a:t>Οι σταθερές συναλλαγματικές ισοτιμίες</a:t>
            </a:r>
            <a:r>
              <a:rPr lang="en-US" dirty="0"/>
              <a:t> </a:t>
            </a:r>
            <a:r>
              <a:rPr lang="el-GR" dirty="0"/>
              <a:t>μπορούν να λειτουργούν ικανοποιητικά</a:t>
            </a:r>
            <a:r>
              <a:rPr lang="en-US" dirty="0"/>
              <a:t> </a:t>
            </a:r>
            <a:r>
              <a:rPr lang="el-GR" dirty="0"/>
              <a:t>αν οι χώρες που ανήκουν στο σύστημα έχουν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παρόμοιους μακροοικονομικούς στόχους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l-GR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Συντονισμός</a:t>
            </a:r>
            <a:r>
              <a:rPr lang="el-GR" dirty="0"/>
              <a:t> νομισματικής πολιτικής.</a:t>
            </a:r>
            <a:endParaRPr lang="en-US" dirty="0"/>
          </a:p>
          <a:p>
            <a:pPr lvl="2"/>
            <a:r>
              <a:rPr lang="el-GR" sz="2800" dirty="0"/>
              <a:t>Η αποτυχία συνεργασίας μπορεί να οδηγήσει σε σοβαρά προβλήματα</a:t>
            </a:r>
            <a:r>
              <a:rPr lang="en-US" sz="2800" dirty="0"/>
              <a:t> </a:t>
            </a:r>
            <a:r>
              <a:rPr lang="el-GR" sz="2800" dirty="0"/>
              <a:t>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6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build="p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Σταθερή ή κυμαινόμενη συναλλαγματική ισοτιμία;</a:t>
            </a:r>
            <a:endParaRPr lang="en-US" dirty="0"/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l-GR" sz="2400" b="1" i="1" dirty="0"/>
              <a:t>Το σύστημα κυμαινόμενων συναλλαγματικών ισοτιμιών:</a:t>
            </a:r>
            <a:r>
              <a:rPr lang="en-US" sz="2400" b="1" i="1" dirty="0"/>
              <a:t> </a:t>
            </a:r>
            <a:endParaRPr lang="el-GR" sz="2400" b="1" i="1" dirty="0"/>
          </a:p>
          <a:p>
            <a:pPr lvl="1">
              <a:lnSpc>
                <a:spcPct val="90000"/>
              </a:lnSpc>
            </a:pPr>
            <a:r>
              <a:rPr lang="el-GR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μεταβλητότητα</a:t>
            </a:r>
            <a:r>
              <a:rPr lang="el-GR" sz="2400" dirty="0"/>
              <a:t> της συναλλαγματικής ισοτιμίας </a:t>
            </a:r>
            <a:r>
              <a:rPr lang="el-GR" sz="2400" dirty="0">
                <a:latin typeface="Calibri"/>
                <a:cs typeface="Calibri"/>
              </a:rPr>
              <a:t>→ </a:t>
            </a:r>
            <a:r>
              <a:rPr lang="el-GR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αβεβαιότητα</a:t>
            </a:r>
            <a:r>
              <a:rPr lang="el-GR" sz="2400" dirty="0"/>
              <a:t> στις διεθνείς συναλλαγές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l-GR" sz="2400" b="1" dirty="0"/>
              <a:t>Οι σταθερές συναλλαγματικές ισοτιμίες:</a:t>
            </a:r>
            <a:r>
              <a:rPr lang="el-GR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l-GR" sz="2400" dirty="0"/>
              <a:t>δύο βασικά πλεονεκτήματα</a:t>
            </a:r>
            <a:r>
              <a:rPr lang="en-US" sz="2400" dirty="0"/>
              <a:t> </a:t>
            </a:r>
          </a:p>
          <a:p>
            <a:pPr lvl="2">
              <a:lnSpc>
                <a:spcPct val="90000"/>
              </a:lnSpc>
            </a:pPr>
            <a:r>
              <a:rPr lang="el-GR" dirty="0"/>
              <a:t>Η </a:t>
            </a:r>
            <a:r>
              <a:rPr lang="el-GR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απουσία μεταβλητότητας </a:t>
            </a:r>
            <a:r>
              <a:rPr lang="el-GR" dirty="0"/>
              <a:t>καθιστά τις διεθνείς συναλλαγές</a:t>
            </a:r>
            <a:r>
              <a:rPr lang="en-US" dirty="0"/>
              <a:t> </a:t>
            </a:r>
            <a:r>
              <a:rPr lang="el-GR" dirty="0"/>
              <a:t>ευκολότερες και μειώνει το κόστος συναλλαγών.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dirty="0"/>
              <a:t>Ενισχύουν τη </a:t>
            </a:r>
            <a:r>
              <a:rPr lang="el-GR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νομισματική «πειθαρχία», </a:t>
            </a:r>
            <a:r>
              <a:rPr lang="el-GR" dirty="0"/>
              <a:t>περιορίζοντας την ευχέρεια άσκησης επεκτατικής νομισματικής πολιτικής, με αποτέλεσμα</a:t>
            </a:r>
            <a:r>
              <a:rPr lang="en-US" dirty="0"/>
              <a:t> </a:t>
            </a:r>
            <a:r>
              <a:rPr lang="el-GR" dirty="0"/>
              <a:t>ο πληθωρισμός να είναι χαμηλότερος μακροχρόνια.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3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</a:t>
            </a:r>
            <a:endParaRPr lang="en-US" dirty="0"/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l-GR" sz="2400" b="1" dirty="0"/>
              <a:t>Σταθερές συναλλαγματικές ισοτιμίες </a:t>
            </a:r>
          </a:p>
          <a:p>
            <a:pPr lvl="1"/>
            <a:r>
              <a:rPr lang="el-GR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Μειονεκτήματα</a:t>
            </a:r>
            <a:r>
              <a:rPr lang="el-GR" sz="2400" dirty="0"/>
              <a:t>:</a:t>
            </a:r>
            <a:endParaRPr lang="en-US" sz="2400" dirty="0"/>
          </a:p>
          <a:p>
            <a:pPr lvl="2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η κυβέρνηση χάνει τον έλεγχο της άσκησης νομισματικής πολιτικής</a:t>
            </a:r>
            <a:r>
              <a:rPr lang="el-GR" dirty="0"/>
              <a:t>.</a:t>
            </a:r>
            <a:endParaRPr lang="en-US" dirty="0"/>
          </a:p>
          <a:p>
            <a:pPr lvl="2"/>
            <a:r>
              <a:rPr lang="el-GR" dirty="0"/>
              <a:t>διαφωνία μεταξύ των κρατών</a:t>
            </a:r>
            <a:r>
              <a:rPr lang="en-US" dirty="0"/>
              <a:t> </a:t>
            </a:r>
            <a:r>
              <a:rPr lang="el-GR" dirty="0"/>
              <a:t>σχετικά με την άσκηση της νομισματικής πολιτικής</a:t>
            </a:r>
            <a:r>
              <a:rPr lang="en-US" dirty="0"/>
              <a:t> </a:t>
            </a:r>
            <a:r>
              <a:rPr lang="el-GR" dirty="0"/>
              <a:t>μπορεί να οδηγήσει στην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κατάρρευση του συστήματος.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22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l-GR"/>
              <a:t>Σταθερή ή κυμαινόμενη συναλλαγματική ισοτιμία;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1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</a:t>
            </a:r>
            <a:endParaRPr lang="en-US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l-GR" sz="2400" dirty="0"/>
              <a:t>Εξαρτάται από τις ιδιαίτερες συνθήκες κάθε χώρας: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l-GR" dirty="0"/>
              <a:t>Όταν μπορούν να προκύψουν σημαντικά οφέλη</a:t>
            </a:r>
            <a:r>
              <a:rPr lang="en-US" dirty="0"/>
              <a:t> </a:t>
            </a:r>
            <a:r>
              <a:rPr lang="el-GR" dirty="0"/>
              <a:t>από τη διεύρυνση </a:t>
            </a:r>
            <a:r>
              <a:rPr lang="el-GR" b="1" dirty="0"/>
              <a:t>του εμπορίου</a:t>
            </a:r>
            <a:r>
              <a:rPr lang="en-US" b="1" dirty="0"/>
              <a:t> </a:t>
            </a:r>
            <a:r>
              <a:rPr lang="el-GR" dirty="0"/>
              <a:t>και την </a:t>
            </a:r>
            <a:r>
              <a:rPr lang="el-GR" b="1" dirty="0"/>
              <a:t>οικονομική ολοκλήρωση</a:t>
            </a:r>
            <a:r>
              <a:rPr lang="en-US" dirty="0"/>
              <a:t>, </a:t>
            </a:r>
            <a:r>
              <a:rPr lang="el-GR" dirty="0"/>
              <a:t>και όταν οι χώρες μπορούν να </a:t>
            </a:r>
            <a:r>
              <a:rPr lang="el-GR" b="1" dirty="0"/>
              <a:t>συντονίσουν</a:t>
            </a:r>
            <a:r>
              <a:rPr lang="el-GR" dirty="0"/>
              <a:t> καλά τη νομισματική τους</a:t>
            </a:r>
            <a:r>
              <a:rPr lang="en-US" dirty="0"/>
              <a:t> </a:t>
            </a:r>
            <a:r>
              <a:rPr lang="el-GR" dirty="0"/>
              <a:t>πολιτική</a:t>
            </a:r>
            <a:r>
              <a:rPr lang="en-US" dirty="0"/>
              <a:t>, 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το σύστημα σταθερών συναλλαγματικών ισοτιμιών είναι το καλύτερο.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el-GR" dirty="0"/>
              <a:t>Για χώρες που δίνουν σημασία</a:t>
            </a:r>
            <a:r>
              <a:rPr lang="en-US" dirty="0"/>
              <a:t> </a:t>
            </a:r>
            <a:r>
              <a:rPr lang="el-GR" dirty="0"/>
              <a:t>στη δυνατότητα χρήσης </a:t>
            </a:r>
            <a:r>
              <a:rPr lang="el-GR" b="1" dirty="0"/>
              <a:t>ανεξάρτητης της νομισματικής πολιτικής</a:t>
            </a:r>
            <a:r>
              <a:rPr lang="en-US" dirty="0"/>
              <a:t>, </a:t>
            </a:r>
            <a:r>
              <a:rPr lang="el-GR" dirty="0"/>
              <a:t>είτε γιατί αντιμετωπίζουν διαφορετικές μακροοικονομικές διαταραχές</a:t>
            </a:r>
            <a:r>
              <a:rPr lang="en-US" dirty="0"/>
              <a:t> </a:t>
            </a:r>
            <a:r>
              <a:rPr lang="el-GR" dirty="0"/>
              <a:t>είτε γιατί έχουν διαφορετικές απόψεις για το σχετικό κόστος του πληθωρισμού</a:t>
            </a:r>
            <a:r>
              <a:rPr lang="en-US" dirty="0"/>
              <a:t> </a:t>
            </a:r>
            <a:r>
              <a:rPr lang="el-GR" dirty="0"/>
              <a:t>και της ανεργίας</a:t>
            </a:r>
            <a:r>
              <a:rPr lang="en-US" dirty="0"/>
              <a:t>, 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το σύστημα κυμαινόμενων συναλλαγματικών ισοτιμιών είναι το καλύτερο.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l-GR"/>
              <a:t>Σταθερή ή κυμαινόμενη συναλλαγματική ισοτιμία;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1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/>
              <a:t>Ισοτιμία της αγοραστικής δύναμης: ισχύει στην πραγματικότητα;</a:t>
            </a:r>
            <a:endParaRPr lang="en-US" dirty="0"/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l-GR" sz="2400" dirty="0"/>
              <a:t>Αν όλες οι χώρες παράγουν τα ίδια αγαθά, που διακινούνται ελεύθερα: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όλα τα αγαθά είναι «διεθνώς εμπορεύσιμα».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l-GR" sz="2400" dirty="0"/>
              <a:t>Αν δεν υπάρχει μεταφορικό κόστος</a:t>
            </a:r>
            <a:r>
              <a:rPr lang="en-US" sz="2400" dirty="0"/>
              <a:t>, </a:t>
            </a:r>
            <a:endParaRPr lang="el-GR" sz="2400" dirty="0"/>
          </a:p>
          <a:p>
            <a:pPr lvl="1"/>
            <a:r>
              <a:rPr lang="el-GR" sz="2400" dirty="0"/>
              <a:t>Τότε ισχύει η ΡΡΡ και η πραγματική συναλλαγματική ισοτιμία</a:t>
            </a:r>
            <a:r>
              <a:rPr lang="en-US" sz="2400" dirty="0"/>
              <a:t> </a:t>
            </a:r>
            <a:r>
              <a:rPr lang="el-GR" sz="2400" dirty="0"/>
              <a:t>θα είναι,</a:t>
            </a:r>
            <a:r>
              <a:rPr lang="en-US" sz="2400" dirty="0"/>
              <a:t> </a:t>
            </a:r>
            <a:r>
              <a:rPr lang="en-US" sz="2400" i="1" dirty="0"/>
              <a:t>e</a:t>
            </a:r>
            <a:r>
              <a:rPr lang="en-US" sz="2400" dirty="0"/>
              <a:t> = 1</a:t>
            </a:r>
            <a:r>
              <a:rPr lang="el-GR" sz="2400" dirty="0"/>
              <a:t> </a:t>
            </a:r>
          </a:p>
          <a:p>
            <a:pPr lvl="1"/>
            <a:r>
              <a:rPr lang="el-GR" sz="2400" dirty="0"/>
              <a:t>Διαφορετικά, όλοι θ’ αγόραζαν τα</a:t>
            </a:r>
            <a:r>
              <a:rPr lang="en-US" sz="2400" dirty="0"/>
              <a:t> </a:t>
            </a:r>
            <a:r>
              <a:rPr lang="el-GR" sz="2400" dirty="0"/>
              <a:t>αγαθά από τη χώρα που θα ήταν είναι φθηνότερα…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7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ισοτιμίες: νομισματικές ενώσεις</a:t>
            </a:r>
            <a:br>
              <a:rPr lang="en-US" dirty="0"/>
            </a:br>
            <a:endParaRPr lang="en-US" dirty="0"/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32037"/>
            <a:ext cx="8229600" cy="4525963"/>
          </a:xfrm>
        </p:spPr>
        <p:txBody>
          <a:bodyPr/>
          <a:lstStyle/>
          <a:p>
            <a:pPr lvl="1"/>
            <a:r>
              <a:rPr lang="el-GR" sz="2200" dirty="0"/>
              <a:t>Σε μια νομισματική ένωση</a:t>
            </a:r>
            <a:r>
              <a:rPr lang="en-US" sz="2200" dirty="0"/>
              <a:t>, </a:t>
            </a:r>
            <a:r>
              <a:rPr lang="el-GR" sz="2200" dirty="0"/>
              <a:t>οι χώρες συμφωνούν να μοιράζονται ένα κοινό νόμισμα</a:t>
            </a:r>
            <a:r>
              <a:rPr lang="en-US" sz="2200" dirty="0"/>
              <a:t> </a:t>
            </a:r>
          </a:p>
          <a:p>
            <a:pPr lvl="2"/>
            <a:r>
              <a:rPr lang="el-GR" sz="2200" dirty="0"/>
              <a:t>Συχνά συνεργάζονται οικονομικά και πολιτικά</a:t>
            </a:r>
            <a:r>
              <a:rPr lang="en-US" sz="2200" dirty="0"/>
              <a:t>, </a:t>
            </a:r>
            <a:r>
              <a:rPr lang="el-GR" sz="2200" dirty="0"/>
              <a:t>με παράδειγμα την περίπτωση των</a:t>
            </a:r>
            <a:r>
              <a:rPr lang="en-US" sz="2200" dirty="0"/>
              <a:t> 13 </a:t>
            </a:r>
            <a:r>
              <a:rPr lang="el-GR" sz="2200" dirty="0"/>
              <a:t>αρχικών αμερικανικών πολιτιών.</a:t>
            </a:r>
          </a:p>
          <a:p>
            <a:pPr lvl="2"/>
            <a:r>
              <a:rPr lang="el-GR" sz="2200" dirty="0"/>
              <a:t>Ευρωζώνη.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1036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/>
              <a:t>Νομισματικές ενώσεις</a:t>
            </a:r>
            <a:br>
              <a:rPr lang="en-US" dirty="0"/>
            </a:br>
            <a:endParaRPr lang="en-US" dirty="0"/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l-GR" sz="2400" b="1" dirty="0"/>
              <a:t>Μία κεντρική τράπεζα</a:t>
            </a:r>
            <a:r>
              <a:rPr lang="el-GR" sz="2400" dirty="0"/>
              <a:t>: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l-GR" dirty="0"/>
              <a:t>Αφού οι χώρες συνήθως δεν είναι διατεθειμένες να χάσουν τον έλεγχο της νομισματικής πολιτικής</a:t>
            </a:r>
            <a:r>
              <a:rPr lang="en-US" dirty="0"/>
              <a:t> </a:t>
            </a:r>
            <a:r>
              <a:rPr lang="el-GR" dirty="0"/>
              <a:t>μη έχοντας τη δική τους κεντρική τράπεζα</a:t>
            </a:r>
            <a:r>
              <a:rPr lang="en-US" dirty="0"/>
              <a:t>, </a:t>
            </a:r>
            <a:r>
              <a:rPr lang="el-GR" dirty="0"/>
              <a:t>οι νομισματικές ενώσεις είναι πολύ 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σπάνιες.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Πλεονεκτήματα των νομισματικών ενώσεων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/>
              <a:t>σε σχέση με τις σταθερές συναλλαγματικές ισοτιμίες</a:t>
            </a:r>
            <a:r>
              <a:rPr lang="en-US" dirty="0"/>
              <a:t>: </a:t>
            </a:r>
            <a:endParaRPr lang="el-GR" dirty="0"/>
          </a:p>
          <a:p>
            <a:pPr lvl="2">
              <a:lnSpc>
                <a:spcPct val="90000"/>
              </a:lnSpc>
            </a:pPr>
            <a:r>
              <a:rPr lang="el-GR" dirty="0"/>
              <a:t>μειώνεται το κόστος του εμπορίου αγαθών και περιουσιακών στοιχείων μεταξύ των χωρών και δεν μπορούν να σημειωθούν πλέον κερδοσκοπικές επιθέσεις σε βάρος των εθνικών νομισμάτων.</a:t>
            </a:r>
            <a:r>
              <a:rPr lang="en-US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9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7" grpId="0" build="p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</a:t>
            </a:r>
            <a:endParaRPr lang="en-US" dirty="0"/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l-GR" sz="2400" dirty="0"/>
              <a:t>Κύριο μειονέκτημα</a:t>
            </a:r>
            <a:r>
              <a:rPr lang="en-US" sz="2400" dirty="0"/>
              <a:t>: </a:t>
            </a:r>
            <a:r>
              <a:rPr lang="el-GR" sz="2400" dirty="0"/>
              <a:t>όλες οι χώρες ακολουθούν</a:t>
            </a:r>
            <a:r>
              <a:rPr lang="el-GR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κοινή νομισματική πολιτική</a:t>
            </a:r>
            <a:r>
              <a:rPr lang="en-US" sz="2400" dirty="0"/>
              <a:t>, </a:t>
            </a:r>
            <a:r>
              <a:rPr lang="el-GR" sz="2400" dirty="0"/>
              <a:t>ένα πρόβλημα που υπάρχει</a:t>
            </a:r>
            <a:r>
              <a:rPr lang="en-US" sz="2400" dirty="0"/>
              <a:t> </a:t>
            </a:r>
            <a:r>
              <a:rPr lang="el-GR" sz="2400" dirty="0"/>
              <a:t>και στις σταθερές συναλλαγματικές ισοτιμίες.</a:t>
            </a:r>
            <a:endParaRPr lang="en-US" sz="2400" dirty="0"/>
          </a:p>
          <a:p>
            <a:pPr lvl="2"/>
            <a:r>
              <a:rPr lang="el-GR" dirty="0"/>
              <a:t>Επομένως, αν μια χώρα βρίσκεται σε </a:t>
            </a:r>
            <a:r>
              <a:rPr lang="el-GR" b="1" i="1" dirty="0">
                <a:solidFill>
                  <a:srgbClr val="0070C0"/>
                </a:solidFill>
              </a:rPr>
              <a:t>ύφεση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ενώ μια άλλη ανησυχεί για τον </a:t>
            </a:r>
            <a:r>
              <a:rPr lang="el-GR" b="1" dirty="0">
                <a:solidFill>
                  <a:srgbClr val="0070C0"/>
                </a:solidFill>
              </a:rPr>
              <a:t>πληθωρισμό</a:t>
            </a:r>
            <a:r>
              <a:rPr lang="en-US" dirty="0"/>
              <a:t>, </a:t>
            </a:r>
            <a:endParaRPr lang="el-GR" dirty="0"/>
          </a:p>
          <a:p>
            <a:pPr lvl="2"/>
            <a:r>
              <a:rPr lang="el-GR" dirty="0"/>
              <a:t>η νομισματική πολιτική δεν μπορεί να τις καλύψει και τις δύο</a:t>
            </a:r>
            <a:r>
              <a:rPr lang="en-US" dirty="0"/>
              <a:t>, </a:t>
            </a:r>
            <a:endParaRPr lang="el-GR" dirty="0"/>
          </a:p>
          <a:p>
            <a:pPr lvl="2"/>
            <a:r>
              <a:rPr lang="el-GR" dirty="0"/>
              <a:t>ενώ με κυμαινόμενες συναλλαγματικές ισοτιμίες</a:t>
            </a:r>
            <a:r>
              <a:rPr lang="en-US" dirty="0"/>
              <a:t>, </a:t>
            </a:r>
            <a:endParaRPr lang="el-GR" dirty="0"/>
          </a:p>
          <a:p>
            <a:pPr lvl="2"/>
            <a:r>
              <a:rPr lang="el-GR" dirty="0"/>
              <a:t>θα μπορούσαν να είχαν διαφορετική νομισματική πολιτική, ώστε να αντιμετωπίζουν τις εκάστοτε καταστάσεις. </a:t>
            </a:r>
            <a:r>
              <a:rPr lang="en-US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122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Νομισματικές ενώσεις: μειονεκτήματα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5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1" grpId="0" build="p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dirty="0"/>
              <a:t>Ευρωπαϊκή Νομισματική</a:t>
            </a:r>
            <a:r>
              <a:rPr lang="en-US" dirty="0"/>
              <a:t> </a:t>
            </a:r>
            <a:r>
              <a:rPr lang="el-GR" dirty="0"/>
              <a:t>Ένωση</a:t>
            </a:r>
            <a:endParaRPr lang="en-US" dirty="0"/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l-GR" sz="2200" dirty="0"/>
              <a:t>Το</a:t>
            </a:r>
            <a:r>
              <a:rPr lang="en-US" sz="2200" dirty="0"/>
              <a:t> 1991, </a:t>
            </a:r>
            <a:r>
              <a:rPr lang="el-GR" sz="2200" dirty="0"/>
              <a:t>οι χώρες της Ευρωπαϊκής Κοινότητας υιοθέτησαν τη συνθήκη του Μάαστριχτ</a:t>
            </a:r>
            <a:r>
              <a:rPr lang="en-US" sz="2200" dirty="0"/>
              <a:t>, </a:t>
            </a:r>
            <a:r>
              <a:rPr lang="el-GR" sz="2200" dirty="0"/>
              <a:t>που όρος της ήταν η χρήση ενός κοινού νομίσματος</a:t>
            </a:r>
            <a:r>
              <a:rPr lang="en-US" sz="2200" dirty="0"/>
              <a:t> </a:t>
            </a:r>
          </a:p>
          <a:p>
            <a:pPr lvl="2"/>
            <a:r>
              <a:rPr lang="el-GR" sz="2200" dirty="0"/>
              <a:t>Το νόμισμα</a:t>
            </a:r>
            <a:r>
              <a:rPr lang="en-US" sz="2200" dirty="0"/>
              <a:t>, </a:t>
            </a:r>
            <a:r>
              <a:rPr lang="el-GR" sz="2200" dirty="0"/>
              <a:t>με το όνομα</a:t>
            </a:r>
            <a:r>
              <a:rPr lang="en-US" sz="2200" dirty="0"/>
              <a:t> </a:t>
            </a:r>
            <a:r>
              <a:rPr lang="el-GR" sz="2200" dirty="0"/>
              <a:t>ευρώ</a:t>
            </a:r>
            <a:r>
              <a:rPr lang="en-US" sz="2200" dirty="0"/>
              <a:t>, </a:t>
            </a:r>
            <a:r>
              <a:rPr lang="el-GR" sz="2200" dirty="0"/>
              <a:t>θεσπίστηκε την</a:t>
            </a:r>
            <a:r>
              <a:rPr lang="en-US" sz="2200" dirty="0"/>
              <a:t> 1</a:t>
            </a:r>
            <a:r>
              <a:rPr lang="el-GR" sz="2200" dirty="0"/>
              <a:t>η Ιανουαρίου</a:t>
            </a:r>
            <a:r>
              <a:rPr lang="en-US" sz="2200" dirty="0"/>
              <a:t> 1999</a:t>
            </a:r>
            <a:r>
              <a:rPr lang="el-GR" sz="2200" dirty="0"/>
              <a:t>.</a:t>
            </a:r>
            <a:endParaRPr lang="en-US" sz="2200" dirty="0"/>
          </a:p>
          <a:p>
            <a:pPr lvl="2"/>
            <a:r>
              <a:rPr lang="el-GR" sz="2200" dirty="0"/>
              <a:t>Έντεκα χώρες συμμετείχαν αρχικά στην ένωση.</a:t>
            </a:r>
            <a:endParaRPr lang="en-US" sz="2200" dirty="0"/>
          </a:p>
          <a:p>
            <a:pPr lvl="1"/>
            <a:r>
              <a:rPr lang="el-GR" sz="2200" dirty="0"/>
              <a:t>Η νομισματική πολιτική</a:t>
            </a:r>
            <a:r>
              <a:rPr lang="en-US" sz="2200" dirty="0"/>
              <a:t> </a:t>
            </a:r>
            <a:r>
              <a:rPr lang="el-GR" sz="2200" dirty="0"/>
              <a:t>προσδιορίζεται από</a:t>
            </a:r>
            <a:r>
              <a:rPr lang="en-US" sz="2200" dirty="0"/>
              <a:t> </a:t>
            </a:r>
            <a:r>
              <a:rPr lang="el-GR" sz="2200" dirty="0"/>
              <a:t>το Διοικητικό Συμβούλιο της Ευρωπαϊκής Κεντρικής Τράπεζας (ΕΚΤ)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7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5" grpId="0" build="p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971438"/>
              </p:ext>
            </p:extLst>
          </p:nvPr>
        </p:nvGraphicFramePr>
        <p:xfrm>
          <a:off x="533400" y="381000"/>
          <a:ext cx="8305800" cy="65565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50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7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91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Χώρες μέλη της ευρωζώνης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και χρονολογία ένταξης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2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1999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Βέλγιο, Γερμανία, Γαλλία,</a:t>
                      </a:r>
                      <a:r>
                        <a:rPr lang="el-GR" sz="2800" baseline="0" dirty="0">
                          <a:effectLst/>
                        </a:rPr>
                        <a:t> </a:t>
                      </a:r>
                      <a:r>
                        <a:rPr lang="el-GR" sz="2800" dirty="0">
                          <a:effectLst/>
                        </a:rPr>
                        <a:t>Ιρλανδία Ισπανία, Ιταλία Λουξεμβούργο, Ολλανδία Αυστρία, Πορτογαλία, Φινλανδία.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2001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Ελλάδα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2002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Το ευρώ κυκλοφορεί πρώτη φορά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2007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Σλοβενία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2008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Κύπρος, Μάλτα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2009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Σλοβακία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2011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2800" dirty="0">
                          <a:effectLst/>
                        </a:rPr>
                        <a:t>Εσθονία</a:t>
                      </a:r>
                      <a:endParaRPr lang="el-GR" sz="2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861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l-GR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l-GR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Λετονία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04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l-GR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l-GR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l-GR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Λιθουανία</a:t>
                      </a: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l-GR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Κροατία</a:t>
                      </a: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endParaRPr lang="el-GR" sz="2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986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marL="609600" indent="-609600"/>
            <a:r>
              <a:rPr lang="el-GR" dirty="0"/>
              <a:t>Ισοτιμία της αγοραστικής δύναμης</a:t>
            </a:r>
            <a:br>
              <a:rPr lang="en-US" dirty="0"/>
            </a:br>
            <a:r>
              <a:rPr lang="el-GR" dirty="0"/>
              <a:t>Εμπειρικές ενδείξεις</a:t>
            </a:r>
            <a:endParaRPr lang="en-US" dirty="0"/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905000"/>
            <a:ext cx="8458200" cy="4572000"/>
          </a:xfrm>
        </p:spPr>
        <p:txBody>
          <a:bodyPr/>
          <a:lstStyle/>
          <a:p>
            <a:pPr marL="1371600" lvl="2" indent="-514350"/>
            <a:r>
              <a:rPr lang="el-GR" sz="2800" dirty="0"/>
              <a:t>Η </a:t>
            </a:r>
            <a:r>
              <a:rPr lang="en-US" sz="2800" dirty="0"/>
              <a:t>PPP </a:t>
            </a:r>
            <a:r>
              <a:rPr lang="el-GR" sz="2800" dirty="0"/>
              <a:t>ισχύει σε μερικές περιπτώσεις </a:t>
            </a:r>
            <a:r>
              <a:rPr lang="el-GR" sz="2800" i="1" dirty="0"/>
              <a:t>μακροχρόνια,</a:t>
            </a:r>
            <a:r>
              <a:rPr lang="el-GR" sz="2800" dirty="0"/>
              <a:t> αλλά όχι βραχυχρόνια. Διότι</a:t>
            </a:r>
            <a:endParaRPr lang="en-US" sz="2800" dirty="0"/>
          </a:p>
          <a:p>
            <a:pPr marL="1371600" lvl="2" indent="-514350"/>
            <a:r>
              <a:rPr lang="el-GR" sz="2800" dirty="0"/>
              <a:t>οι χώρες παράγουν διαφορετικά αγαθά</a:t>
            </a:r>
          </a:p>
          <a:p>
            <a:pPr marL="1371600" lvl="2" indent="-514350"/>
            <a:r>
              <a:rPr lang="el-GR" sz="2800" dirty="0"/>
              <a:t>Επίσης,</a:t>
            </a:r>
            <a:endParaRPr lang="en-US" sz="2800" dirty="0"/>
          </a:p>
          <a:p>
            <a:pPr marL="1371600" lvl="2" indent="-514350"/>
            <a:r>
              <a:rPr lang="el-GR" sz="2800" dirty="0"/>
              <a:t>κάποια αγαθά δεν είναι διεθνώς εμπορεύσιμα </a:t>
            </a:r>
            <a:endParaRPr lang="en-US" sz="2800" dirty="0"/>
          </a:p>
          <a:p>
            <a:pPr marL="1371600" lvl="2" indent="-514350"/>
            <a:r>
              <a:rPr lang="el-GR" sz="2800" dirty="0"/>
              <a:t>μεταφορικό κόστος</a:t>
            </a:r>
            <a:r>
              <a:rPr lang="en-US" sz="2800" dirty="0"/>
              <a:t> </a:t>
            </a:r>
          </a:p>
          <a:p>
            <a:pPr marL="1371600" lvl="2" indent="-514350"/>
            <a:r>
              <a:rPr lang="el-GR" sz="2800" dirty="0"/>
              <a:t>νομικά εμπόδια ή υγειονομικά  στο εμπόριο και κρατικές παρεμβάσεις.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1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l-GR" sz="3600" dirty="0"/>
              <a:t>Αν διαπιστώσουμε ότι δεν ισχύει η ισοδυναμία της αγοραστικής δύναμης</a:t>
            </a:r>
            <a:endParaRPr lang="en-US" sz="3600" dirty="0"/>
          </a:p>
        </p:txBody>
      </p:sp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01000" cy="5105400"/>
          </a:xfrm>
        </p:spPr>
        <p:txBody>
          <a:bodyPr>
            <a:noAutofit/>
          </a:bodyPr>
          <a:lstStyle/>
          <a:p>
            <a:r>
              <a:rPr lang="el-GR" sz="2400" dirty="0"/>
              <a:t>Δηλαδή, </a:t>
            </a:r>
            <a:r>
              <a:rPr lang="en-GB" sz="2400" dirty="0"/>
              <a:t>e≠1</a:t>
            </a:r>
            <a:r>
              <a:rPr lang="el-GR" sz="2400" dirty="0"/>
              <a:t>. Τότε δοκιμάζουμε τον εξής μετασχηματισμό:</a:t>
            </a:r>
          </a:p>
          <a:p>
            <a:r>
              <a:rPr lang="el-GR" sz="2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από την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800" b="1" baseline="-25000" dirty="0" err="1">
                <a:solidFill>
                  <a:schemeClr val="accent1">
                    <a:lumMod val="75000"/>
                  </a:schemeClr>
                </a:solidFill>
              </a:rPr>
              <a:t>nom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P/P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*                 </a:t>
            </a:r>
            <a:r>
              <a:rPr lang="el-GR" sz="2800" dirty="0"/>
              <a:t>(1)</a:t>
            </a:r>
          </a:p>
          <a:p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Μετατρέπομε τις μεταβλητές της (1)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800" b="1" baseline="-25000" dirty="0" err="1">
                <a:solidFill>
                  <a:schemeClr val="accent1">
                    <a:lumMod val="75000"/>
                  </a:schemeClr>
                </a:solidFill>
              </a:rPr>
              <a:t>nom</a:t>
            </a:r>
            <a:r>
              <a:rPr lang="en-US" sz="2800" b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P, P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σε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ποσοστιαίες μεταβολές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l-G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/>
              <a:t>(</a:t>
            </a:r>
            <a:r>
              <a:rPr lang="el-GR" sz="2400" dirty="0"/>
              <a:t> δηλαδή, </a:t>
            </a:r>
            <a:r>
              <a:rPr lang="el-GR" sz="2400" dirty="0" err="1"/>
              <a:t>λογαριθμίζομε</a:t>
            </a:r>
            <a:r>
              <a:rPr lang="el-GR" sz="2400" dirty="0"/>
              <a:t> την (1) και παίρνομε την μεταβολή των λογάριθμων της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400" b="1" baseline="-25000" dirty="0" err="1">
                <a:solidFill>
                  <a:schemeClr val="accent1">
                    <a:lumMod val="75000"/>
                  </a:schemeClr>
                </a:solidFill>
              </a:rPr>
              <a:t>nom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P/P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*), τότε</a:t>
            </a:r>
            <a:endParaRPr lang="en-US" sz="2400" dirty="0"/>
          </a:p>
          <a:p>
            <a:pPr lvl="1">
              <a:buFontTx/>
              <a:buNone/>
            </a:pPr>
            <a:r>
              <a:rPr lang="el-GR" sz="2400" dirty="0">
                <a:cs typeface="Times New Roman" pitchFamily="18" charset="0"/>
              </a:rPr>
              <a:t>Δ</a:t>
            </a:r>
            <a:r>
              <a:rPr lang="en-US" sz="2400" i="1" dirty="0"/>
              <a:t>e/e</a:t>
            </a:r>
            <a:r>
              <a:rPr lang="en-US" sz="2400" dirty="0"/>
              <a:t> = </a:t>
            </a:r>
            <a:r>
              <a:rPr lang="el-GR" sz="2400" dirty="0">
                <a:cs typeface="Times New Roman" pitchFamily="18" charset="0"/>
              </a:rPr>
              <a:t>Δ</a:t>
            </a:r>
            <a:r>
              <a:rPr lang="en-US" sz="2400" i="1" dirty="0" err="1"/>
              <a:t>e</a:t>
            </a:r>
            <a:r>
              <a:rPr lang="en-US" sz="2400" baseline="-25000" dirty="0" err="1"/>
              <a:t>nom</a:t>
            </a:r>
            <a:r>
              <a:rPr lang="en-US" sz="2400" dirty="0"/>
              <a:t>/</a:t>
            </a:r>
            <a:r>
              <a:rPr lang="en-US" sz="2400" i="1" dirty="0" err="1"/>
              <a:t>e</a:t>
            </a:r>
            <a:r>
              <a:rPr lang="en-US" sz="2400" baseline="-25000" dirty="0" err="1"/>
              <a:t>nom</a:t>
            </a:r>
            <a:r>
              <a:rPr lang="en-US" sz="2400" baseline="-25000" dirty="0"/>
              <a:t> </a:t>
            </a:r>
            <a:r>
              <a:rPr lang="en-US" sz="2400" dirty="0"/>
              <a:t>+ </a:t>
            </a:r>
            <a:r>
              <a:rPr lang="el-GR" sz="2400" dirty="0">
                <a:cs typeface="Times New Roman" pitchFamily="18" charset="0"/>
              </a:rPr>
              <a:t>Δ</a:t>
            </a:r>
            <a:r>
              <a:rPr lang="en-US" sz="2400" i="1" dirty="0"/>
              <a:t>P/P</a:t>
            </a:r>
            <a:r>
              <a:rPr lang="en-US" sz="2400" dirty="0"/>
              <a:t>– </a:t>
            </a:r>
            <a:r>
              <a:rPr lang="el-GR" sz="2400" dirty="0">
                <a:cs typeface="Times New Roman" pitchFamily="18" charset="0"/>
              </a:rPr>
              <a:t>Δ</a:t>
            </a:r>
            <a:r>
              <a:rPr lang="en-US" sz="2400" i="1" dirty="0"/>
              <a:t>P</a:t>
            </a:r>
            <a:r>
              <a:rPr lang="en-GB" sz="2400" baseline="30000" dirty="0"/>
              <a:t>*</a:t>
            </a:r>
            <a:r>
              <a:rPr lang="en-US" sz="2400" dirty="0"/>
              <a:t>/</a:t>
            </a:r>
            <a:r>
              <a:rPr lang="en-US" sz="2400" i="1" dirty="0"/>
              <a:t>P</a:t>
            </a:r>
            <a:r>
              <a:rPr lang="en-US" sz="2400" baseline="30000" dirty="0"/>
              <a:t>*</a:t>
            </a:r>
            <a:r>
              <a:rPr lang="en-US" sz="2400" dirty="0"/>
              <a:t>	</a:t>
            </a:r>
          </a:p>
          <a:p>
            <a:pPr lvl="1"/>
            <a:r>
              <a:rPr lang="el-GR" sz="2400" dirty="0"/>
              <a:t>αναδιατάσσοντας έχουμε</a:t>
            </a:r>
            <a:endParaRPr lang="en-US" sz="2400" dirty="0"/>
          </a:p>
          <a:p>
            <a:pPr lvl="1">
              <a:buFontTx/>
              <a:buNone/>
            </a:pPr>
            <a:r>
              <a:rPr lang="en-US" sz="2400" dirty="0"/>
              <a:t>	 </a:t>
            </a:r>
            <a:r>
              <a:rPr lang="el-GR" sz="2400" dirty="0">
                <a:cs typeface="Times New Roman" pitchFamily="18" charset="0"/>
              </a:rPr>
              <a:t>Δ</a:t>
            </a:r>
            <a:r>
              <a:rPr lang="en-US" sz="2400" i="1" dirty="0" err="1"/>
              <a:t>e</a:t>
            </a:r>
            <a:r>
              <a:rPr lang="en-US" sz="2400" baseline="-25000" dirty="0" err="1"/>
              <a:t>nom</a:t>
            </a:r>
            <a:r>
              <a:rPr lang="en-US" sz="2400" dirty="0"/>
              <a:t>/</a:t>
            </a:r>
            <a:r>
              <a:rPr lang="en-US" sz="2400" i="1" dirty="0" err="1"/>
              <a:t>e</a:t>
            </a:r>
            <a:r>
              <a:rPr lang="en-US" sz="2400" baseline="-25000" dirty="0" err="1"/>
              <a:t>nom</a:t>
            </a:r>
            <a:r>
              <a:rPr lang="en-US" sz="2400" dirty="0"/>
              <a:t> = </a:t>
            </a:r>
            <a:r>
              <a:rPr lang="el-GR" sz="2400" dirty="0">
                <a:cs typeface="Times New Roman" pitchFamily="18" charset="0"/>
              </a:rPr>
              <a:t>Δ</a:t>
            </a:r>
            <a:r>
              <a:rPr lang="en-US" sz="2400" i="1" dirty="0"/>
              <a:t>e/e</a:t>
            </a:r>
            <a:r>
              <a:rPr lang="en-US" sz="2400" dirty="0"/>
              <a:t> + </a:t>
            </a:r>
            <a:r>
              <a:rPr lang="el-GR" sz="2400" dirty="0">
                <a:cs typeface="Times New Roman" pitchFamily="18" charset="0"/>
              </a:rPr>
              <a:t>π</a:t>
            </a:r>
            <a:r>
              <a:rPr lang="en-GB" sz="2400" dirty="0">
                <a:cs typeface="Times New Roman" pitchFamily="18" charset="0"/>
              </a:rPr>
              <a:t>*</a:t>
            </a:r>
            <a:r>
              <a:rPr lang="en-US" sz="2400" dirty="0"/>
              <a:t>– </a:t>
            </a:r>
            <a:r>
              <a:rPr lang="el-GR" sz="2400" dirty="0">
                <a:cs typeface="Times New Roman" pitchFamily="18" charset="0"/>
              </a:rPr>
              <a:t>π</a:t>
            </a:r>
            <a:r>
              <a:rPr lang="en-US" sz="2400" dirty="0"/>
              <a:t>	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2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cs typeface="Times New Roman" pitchFamily="18" charset="0"/>
              </a:rPr>
              <a:t>Δ</a:t>
            </a:r>
            <a:r>
              <a:rPr lang="en-US" i="1" dirty="0" err="1"/>
              <a:t>e</a:t>
            </a:r>
            <a:r>
              <a:rPr lang="en-US" baseline="-25000" dirty="0" err="1"/>
              <a:t>nom</a:t>
            </a:r>
            <a:r>
              <a:rPr lang="en-US" dirty="0"/>
              <a:t>/</a:t>
            </a:r>
            <a:r>
              <a:rPr lang="en-US" i="1" dirty="0" err="1"/>
              <a:t>e</a:t>
            </a:r>
            <a:r>
              <a:rPr lang="en-US" baseline="-25000" dirty="0" err="1"/>
              <a:t>nom</a:t>
            </a:r>
            <a:r>
              <a:rPr lang="en-US" dirty="0"/>
              <a:t> = </a:t>
            </a:r>
            <a:r>
              <a:rPr lang="el-GR" dirty="0">
                <a:cs typeface="Times New Roman" pitchFamily="18" charset="0"/>
              </a:rPr>
              <a:t>Δ</a:t>
            </a:r>
            <a:r>
              <a:rPr lang="en-US" i="1" dirty="0"/>
              <a:t>e/e</a:t>
            </a:r>
            <a:r>
              <a:rPr lang="en-US" dirty="0"/>
              <a:t> + </a:t>
            </a:r>
            <a:r>
              <a:rPr lang="el-GR" dirty="0">
                <a:cs typeface="Times New Roman" pitchFamily="18" charset="0"/>
              </a:rPr>
              <a:t>π</a:t>
            </a:r>
            <a:r>
              <a:rPr lang="en-US" dirty="0"/>
              <a:t>* – </a:t>
            </a:r>
            <a:r>
              <a:rPr lang="el-GR" dirty="0">
                <a:cs typeface="Times New Roman" pitchFamily="18" charset="0"/>
              </a:rPr>
              <a:t>π</a:t>
            </a:r>
            <a:r>
              <a:rPr lang="en-US" dirty="0"/>
              <a:t>	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20040" lvl="1" indent="0">
              <a:buNone/>
            </a:pPr>
            <a:endParaRPr lang="el-GR" sz="2200" dirty="0"/>
          </a:p>
          <a:p>
            <a:pPr marL="320040" lvl="1" indent="0">
              <a:buNone/>
            </a:pPr>
            <a:r>
              <a:rPr lang="el-GR" sz="2800" dirty="0"/>
              <a:t>Μια ονομαστική ανατίμηση</a:t>
            </a:r>
            <a:r>
              <a:rPr lang="en-US" sz="2800" dirty="0"/>
              <a:t> </a:t>
            </a:r>
            <a:r>
              <a:rPr lang="el-GR" sz="2800" dirty="0"/>
              <a:t>οφείλεται σε μια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πραγματική ανατίμηση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800" dirty="0"/>
              <a:t>ή</a:t>
            </a:r>
            <a:r>
              <a:rPr lang="en-US" sz="2800" dirty="0"/>
              <a:t> </a:t>
            </a:r>
            <a:r>
              <a:rPr lang="el-GR" sz="2800" dirty="0"/>
              <a:t>σε μία αύξηση του σχετικού πληθωρισμού,  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*-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lang="el-GR" sz="2800" dirty="0"/>
              <a:t>.</a:t>
            </a:r>
            <a:endParaRPr lang="en-US" sz="2800" dirty="0"/>
          </a:p>
          <a:p>
            <a:pPr lvl="1"/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17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cs typeface="Times New Roman" pitchFamily="18" charset="0"/>
              </a:rPr>
              <a:t>Δ</a:t>
            </a:r>
            <a:r>
              <a:rPr lang="en-US" i="1" dirty="0" err="1"/>
              <a:t>e</a:t>
            </a:r>
            <a:r>
              <a:rPr lang="en-US" baseline="-25000" dirty="0" err="1"/>
              <a:t>nom</a:t>
            </a:r>
            <a:r>
              <a:rPr lang="en-US" dirty="0"/>
              <a:t>/</a:t>
            </a:r>
            <a:r>
              <a:rPr lang="en-US" i="1" dirty="0" err="1"/>
              <a:t>e</a:t>
            </a:r>
            <a:r>
              <a:rPr lang="en-US" baseline="-25000" dirty="0" err="1"/>
              <a:t>nom</a:t>
            </a:r>
            <a:r>
              <a:rPr lang="en-US" dirty="0"/>
              <a:t> = </a:t>
            </a:r>
            <a:r>
              <a:rPr lang="el-GR" dirty="0">
                <a:cs typeface="Times New Roman" pitchFamily="18" charset="0"/>
              </a:rPr>
              <a:t>Δ</a:t>
            </a:r>
            <a:r>
              <a:rPr lang="en-US" i="1" dirty="0"/>
              <a:t>e/e</a:t>
            </a:r>
            <a:r>
              <a:rPr lang="en-US" dirty="0"/>
              <a:t> + </a:t>
            </a:r>
            <a:r>
              <a:rPr lang="el-GR" dirty="0">
                <a:cs typeface="Times New Roman" pitchFamily="18" charset="0"/>
              </a:rPr>
              <a:t>π</a:t>
            </a:r>
            <a:r>
              <a:rPr lang="en-US" dirty="0"/>
              <a:t>* – </a:t>
            </a:r>
            <a:r>
              <a:rPr lang="el-GR" dirty="0">
                <a:cs typeface="Times New Roman" pitchFamily="18" charset="0"/>
              </a:rPr>
              <a:t>π</a:t>
            </a:r>
            <a:r>
              <a:rPr lang="en-US" dirty="0"/>
              <a:t>	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382000" cy="51054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l-GR" dirty="0"/>
              <a:t>Αν, </a:t>
            </a:r>
            <a:r>
              <a:rPr lang="el-GR" dirty="0">
                <a:cs typeface="Times New Roman" pitchFamily="18" charset="0"/>
              </a:rPr>
              <a:t>Δ</a:t>
            </a:r>
            <a:r>
              <a:rPr lang="en-US" i="1" dirty="0"/>
              <a:t>e/e</a:t>
            </a:r>
            <a:r>
              <a:rPr lang="en-US" dirty="0"/>
              <a:t> = 0,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σχετική ισοτιμία της αγοραστικής δύναμης</a:t>
            </a:r>
            <a:r>
              <a:rPr lang="el-GR" dirty="0"/>
              <a:t>:</a:t>
            </a:r>
          </a:p>
          <a:p>
            <a:pPr lvl="1">
              <a:lnSpc>
                <a:spcPct val="90000"/>
              </a:lnSpc>
            </a:pPr>
            <a:r>
              <a:rPr lang="el-GR" dirty="0">
                <a:cs typeface="Times New Roman" pitchFamily="18" charset="0"/>
              </a:rPr>
              <a:t>Δ</a:t>
            </a:r>
            <a:r>
              <a:rPr lang="en-US" i="1" dirty="0" err="1"/>
              <a:t>e</a:t>
            </a:r>
            <a:r>
              <a:rPr lang="en-US" baseline="-25000" dirty="0" err="1"/>
              <a:t>nom</a:t>
            </a:r>
            <a:r>
              <a:rPr lang="en-US" dirty="0"/>
              <a:t>/</a:t>
            </a:r>
            <a:r>
              <a:rPr lang="en-US" i="1" dirty="0" err="1"/>
              <a:t>e</a:t>
            </a:r>
            <a:r>
              <a:rPr lang="en-US" baseline="-25000" dirty="0" err="1"/>
              <a:t>nom</a:t>
            </a:r>
            <a:r>
              <a:rPr lang="en-US" dirty="0"/>
              <a:t> = </a:t>
            </a:r>
            <a:r>
              <a:rPr lang="el-GR" dirty="0">
                <a:cs typeface="Times New Roman" pitchFamily="18" charset="0"/>
              </a:rPr>
              <a:t>π</a:t>
            </a:r>
            <a:r>
              <a:rPr lang="en-US" dirty="0"/>
              <a:t>* – </a:t>
            </a:r>
            <a:r>
              <a:rPr lang="el-GR" dirty="0">
                <a:cs typeface="Times New Roman" pitchFamily="18" charset="0"/>
              </a:rPr>
              <a:t>π</a:t>
            </a:r>
            <a:r>
              <a:rPr lang="en-US" dirty="0"/>
              <a:t>	</a:t>
            </a:r>
            <a:endParaRPr lang="el-GR" dirty="0"/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  <a:r>
              <a:rPr lang="el-GR" dirty="0"/>
              <a:t>Οι μεταβολές της ονομαστικής συναλλαγματικής ισοτιμίας αντικατοπτρίζουν μόνο μεταβολές του σχετικού πληθωρισμού.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sz="2400" dirty="0"/>
              <a:t>Η </a:t>
            </a:r>
            <a:r>
              <a:rPr lang="el-GR" sz="2400" i="1" dirty="0"/>
              <a:t>σχετική ισοτιμία </a:t>
            </a:r>
            <a:r>
              <a:rPr lang="el-GR" sz="2400" dirty="0"/>
              <a:t>της αγοραστικής δύναμης επιβεβαιώνεται σε χώρες με υψηλό πληθωρισμό, καθώς οι μεταβολές της ονομαστικής ισοτιμίας ακολουθούν τον εσωτερικό πληθωρισμό.</a:t>
            </a:r>
          </a:p>
          <a:p>
            <a:pPr lvl="2">
              <a:lnSpc>
                <a:spcPct val="90000"/>
              </a:lnSpc>
            </a:pPr>
            <a:r>
              <a:rPr lang="el-GR" sz="2400" dirty="0"/>
              <a:t>Πληθωρισμός</a:t>
            </a:r>
            <a:r>
              <a:rPr lang="el-GR" sz="2400" dirty="0">
                <a:latin typeface="Calibri"/>
                <a:cs typeface="Calibri"/>
              </a:rPr>
              <a:t>→υποτίμηση → </a:t>
            </a:r>
            <a:r>
              <a:rPr lang="el-GR" sz="2400" dirty="0"/>
              <a:t>πληθωρισμός</a:t>
            </a:r>
            <a:r>
              <a:rPr lang="el-GR" sz="2400" dirty="0">
                <a:latin typeface="Calibri"/>
                <a:cs typeface="Calibri"/>
              </a:rPr>
              <a:t>→υποτίμηση </a:t>
            </a:r>
            <a:endParaRPr lang="en-US" sz="2400" dirty="0"/>
          </a:p>
          <a:p>
            <a:pPr lvl="2">
              <a:lnSpc>
                <a:spcPct val="90000"/>
              </a:lnSpc>
            </a:pP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0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9151286"/>
              </p:ext>
            </p:extLst>
          </p:nvPr>
        </p:nvGraphicFramePr>
        <p:xfrm>
          <a:off x="838200" y="805274"/>
          <a:ext cx="698477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66800" y="3048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Η περίπτωση της Ελλάδας: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01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n-GB" dirty="0"/>
              <a:t>I</a:t>
            </a:r>
            <a:r>
              <a:rPr lang="el-GR" dirty="0"/>
              <a:t>σοδυναμία της Αγοραστικής Δύναμης με βάση το </a:t>
            </a:r>
            <a:r>
              <a:rPr lang="en-GB" dirty="0"/>
              <a:t>Big Mac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36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447800"/>
            <a:ext cx="8686800" cy="51054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l-GR" sz="2800" dirty="0"/>
              <a:t>Για να ελέγξει την υπόθεση της</a:t>
            </a:r>
            <a:r>
              <a:rPr lang="en-US" sz="2800" b="1" dirty="0"/>
              <a:t> </a:t>
            </a:r>
            <a:r>
              <a:rPr lang="en-GB" sz="2800" b="1" dirty="0"/>
              <a:t>I</a:t>
            </a:r>
            <a:r>
              <a:rPr lang="el-GR" sz="2800" b="1" dirty="0"/>
              <a:t>σοδυναμίας της Αγοραστικής Δύναμης </a:t>
            </a:r>
            <a:r>
              <a:rPr lang="el-GR" sz="2800" dirty="0"/>
              <a:t>(</a:t>
            </a:r>
            <a:r>
              <a:rPr lang="en-US" sz="2800" i="1" dirty="0"/>
              <a:t>PPP</a:t>
            </a:r>
            <a:r>
              <a:rPr lang="el-GR" sz="2800" i="1" dirty="0"/>
              <a:t>)</a:t>
            </a:r>
            <a:r>
              <a:rPr lang="en-US" sz="2800" dirty="0"/>
              <a:t>, </a:t>
            </a:r>
            <a:r>
              <a:rPr lang="el-GR" sz="2800" dirty="0"/>
              <a:t>το περιοδικό </a:t>
            </a:r>
            <a:r>
              <a:rPr lang="el-GR" sz="2800" i="1" dirty="0"/>
              <a:t>Τ</a:t>
            </a:r>
            <a:r>
              <a:rPr lang="en-US" sz="2800" i="1" dirty="0"/>
              <a:t>h</a:t>
            </a:r>
            <a:r>
              <a:rPr lang="en-US" sz="2800" dirty="0"/>
              <a:t>e </a:t>
            </a:r>
            <a:r>
              <a:rPr lang="en-US" sz="2800" b="1" i="1" dirty="0">
                <a:solidFill>
                  <a:srgbClr val="0070C0"/>
                </a:solidFill>
              </a:rPr>
              <a:t>Economist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l-GR" sz="2800" dirty="0"/>
              <a:t>καταγράφει κατά διαστήματα</a:t>
            </a:r>
            <a:r>
              <a:rPr lang="en-US" sz="2800" dirty="0"/>
              <a:t> </a:t>
            </a:r>
            <a:r>
              <a:rPr lang="el-GR" sz="2800" dirty="0"/>
              <a:t>τις τιμές των χάμπουργκερ</a:t>
            </a:r>
            <a:r>
              <a:rPr lang="en-US" sz="2800" dirty="0"/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Big Mac </a:t>
            </a:r>
            <a:r>
              <a:rPr lang="el-GR" sz="2800" dirty="0"/>
              <a:t>σε διάφορες χώρες.</a:t>
            </a:r>
          </a:p>
          <a:p>
            <a:pPr lvl="1">
              <a:lnSpc>
                <a:spcPct val="90000"/>
              </a:lnSpc>
            </a:pPr>
            <a:r>
              <a:rPr lang="el-GR" sz="2800" dirty="0"/>
              <a:t>Βασική ιδέα:</a:t>
            </a:r>
          </a:p>
          <a:p>
            <a:pPr lvl="1">
              <a:lnSpc>
                <a:spcPct val="90000"/>
              </a:lnSpc>
            </a:pPr>
            <a:r>
              <a:rPr lang="el-GR" sz="2800" dirty="0"/>
              <a:t>Αν ίσχυε η </a:t>
            </a:r>
            <a:r>
              <a:rPr lang="en-US" sz="2800" dirty="0"/>
              <a:t>PPP </a:t>
            </a:r>
            <a:r>
              <a:rPr lang="el-GR" sz="2800" dirty="0"/>
              <a:t>τότε θα έπρεπε το </a:t>
            </a:r>
            <a:r>
              <a:rPr lang="en-GB" sz="2800" dirty="0"/>
              <a:t>Big Mac </a:t>
            </a:r>
            <a:r>
              <a:rPr lang="el-GR" sz="2800" dirty="0"/>
              <a:t>να έχει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την ίδια τιμή</a:t>
            </a:r>
            <a:r>
              <a:rPr lang="el-GR" sz="2800" dirty="0"/>
              <a:t> εκφρασμένη σε δολάρια σε όλες τις χώρες:</a:t>
            </a:r>
          </a:p>
          <a:p>
            <a:pPr lvl="1">
              <a:lnSpc>
                <a:spcPct val="90000"/>
              </a:lnSpc>
            </a:pPr>
            <a:r>
              <a:rPr lang="el-GR" sz="3200" b="1" dirty="0">
                <a:solidFill>
                  <a:schemeClr val="accent2"/>
                </a:solidFill>
              </a:rPr>
              <a:t>Ε ∙</a:t>
            </a:r>
            <a:r>
              <a:rPr lang="en-GB" sz="3200" b="1" dirty="0">
                <a:solidFill>
                  <a:schemeClr val="accent2"/>
                </a:solidFill>
              </a:rPr>
              <a:t>P</a:t>
            </a:r>
            <a:r>
              <a:rPr lang="el-GR" sz="3200" b="1" dirty="0">
                <a:solidFill>
                  <a:schemeClr val="accent2"/>
                </a:solidFill>
              </a:rPr>
              <a:t> </a:t>
            </a:r>
            <a:r>
              <a:rPr lang="en-GB" sz="3200" baseline="-25000" dirty="0"/>
              <a:t>Big Mac</a:t>
            </a:r>
            <a:r>
              <a:rPr lang="en-GB" sz="3200" b="1" baseline="-25000" dirty="0">
                <a:solidFill>
                  <a:schemeClr val="accent2"/>
                </a:solidFill>
              </a:rPr>
              <a:t> </a:t>
            </a:r>
            <a:r>
              <a:rPr lang="el-GR" sz="3200" b="1" dirty="0">
                <a:solidFill>
                  <a:schemeClr val="accent2"/>
                </a:solidFill>
              </a:rPr>
              <a:t>= </a:t>
            </a:r>
            <a:r>
              <a:rPr lang="en-US" sz="3200" b="1" dirty="0">
                <a:solidFill>
                  <a:schemeClr val="accent2"/>
                </a:solidFill>
              </a:rPr>
              <a:t>P</a:t>
            </a:r>
            <a:r>
              <a:rPr lang="el-GR" sz="3200" b="1" baseline="30000" dirty="0">
                <a:solidFill>
                  <a:schemeClr val="accent2"/>
                </a:solidFill>
              </a:rPr>
              <a:t>$</a:t>
            </a:r>
            <a:r>
              <a:rPr lang="en-GB" sz="3200" dirty="0"/>
              <a:t> </a:t>
            </a:r>
            <a:r>
              <a:rPr lang="en-GB" sz="3200" baseline="-25000" dirty="0"/>
              <a:t>Big Mac </a:t>
            </a:r>
            <a:endParaRPr lang="en-GB" sz="3200" b="1" baseline="-250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l-GR" sz="2800" dirty="0"/>
              <a:t>Αυτό δεν ισχύει όμως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133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l-GR" sz="3200" b="1" dirty="0">
                <a:solidFill>
                  <a:schemeClr val="accent2"/>
                </a:solidFill>
              </a:rPr>
              <a:t>Ε ∙</a:t>
            </a:r>
            <a:r>
              <a:rPr lang="en-GB" sz="3200" b="1" dirty="0">
                <a:solidFill>
                  <a:schemeClr val="accent2"/>
                </a:solidFill>
              </a:rPr>
              <a:t>P</a:t>
            </a:r>
            <a:r>
              <a:rPr lang="el-GR" sz="3200" b="1" dirty="0">
                <a:solidFill>
                  <a:schemeClr val="accent2"/>
                </a:solidFill>
              </a:rPr>
              <a:t> </a:t>
            </a:r>
            <a:r>
              <a:rPr lang="en-GB" sz="3200" baseline="-25000" dirty="0"/>
              <a:t>Big Mac</a:t>
            </a:r>
            <a:r>
              <a:rPr lang="en-GB" sz="3200" b="1" baseline="-25000" dirty="0">
                <a:solidFill>
                  <a:schemeClr val="accent2"/>
                </a:solidFill>
              </a:rPr>
              <a:t> </a:t>
            </a:r>
            <a:r>
              <a:rPr lang="el-GR" sz="3200" b="1" dirty="0">
                <a:solidFill>
                  <a:schemeClr val="accent2"/>
                </a:solidFill>
              </a:rPr>
              <a:t>= </a:t>
            </a:r>
            <a:r>
              <a:rPr lang="en-US" sz="3200" b="1" dirty="0">
                <a:solidFill>
                  <a:schemeClr val="accent2"/>
                </a:solidFill>
              </a:rPr>
              <a:t>P</a:t>
            </a:r>
            <a:r>
              <a:rPr lang="el-GR" sz="3200" b="1" baseline="30000" dirty="0">
                <a:solidFill>
                  <a:schemeClr val="accent2"/>
                </a:solidFill>
              </a:rPr>
              <a:t>$</a:t>
            </a:r>
            <a:r>
              <a:rPr lang="en-GB" sz="3200" dirty="0"/>
              <a:t> </a:t>
            </a:r>
            <a:r>
              <a:rPr lang="en-GB" sz="3200" baseline="-25000" dirty="0"/>
              <a:t>Big Mac </a:t>
            </a:r>
            <a:br>
              <a:rPr lang="en-GB" sz="3200" b="1" baseline="-25000" dirty="0">
                <a:solidFill>
                  <a:schemeClr val="accent2"/>
                </a:solidFill>
              </a:rPr>
            </a:b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Αν σε μία χώρα :</a:t>
            </a:r>
          </a:p>
          <a:p>
            <a:r>
              <a:rPr lang="el-GR" sz="2800" b="1" dirty="0">
                <a:solidFill>
                  <a:schemeClr val="accent2"/>
                </a:solidFill>
              </a:rPr>
              <a:t>Ε ∙</a:t>
            </a:r>
            <a:r>
              <a:rPr lang="en-GB" sz="2800" b="1" dirty="0">
                <a:solidFill>
                  <a:schemeClr val="accent2"/>
                </a:solidFill>
              </a:rPr>
              <a:t>P</a:t>
            </a:r>
            <a:r>
              <a:rPr lang="el-GR" sz="2800" b="1" dirty="0">
                <a:solidFill>
                  <a:schemeClr val="accent2"/>
                </a:solidFill>
              </a:rPr>
              <a:t> </a:t>
            </a:r>
            <a:r>
              <a:rPr lang="en-GB" sz="2800" baseline="-25000" dirty="0"/>
              <a:t>Big Mac</a:t>
            </a:r>
            <a:r>
              <a:rPr lang="en-GB" sz="2800" b="1" baseline="-25000" dirty="0">
                <a:solidFill>
                  <a:schemeClr val="accent2"/>
                </a:solidFill>
              </a:rPr>
              <a:t> </a:t>
            </a:r>
            <a:r>
              <a:rPr lang="en-GB" sz="2800" b="1" dirty="0">
                <a:solidFill>
                  <a:schemeClr val="accent2"/>
                </a:solidFill>
              </a:rPr>
              <a:t>&gt;</a:t>
            </a:r>
            <a:r>
              <a:rPr lang="el-GR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>
                <a:solidFill>
                  <a:schemeClr val="accent2"/>
                </a:solidFill>
              </a:rPr>
              <a:t>P</a:t>
            </a:r>
            <a:r>
              <a:rPr lang="el-GR" sz="2800" b="1" baseline="30000" dirty="0">
                <a:solidFill>
                  <a:schemeClr val="accent2"/>
                </a:solidFill>
              </a:rPr>
              <a:t>$</a:t>
            </a:r>
            <a:r>
              <a:rPr lang="en-GB" sz="2800" dirty="0"/>
              <a:t> </a:t>
            </a:r>
            <a:r>
              <a:rPr lang="en-GB" sz="2800" baseline="-25000" dirty="0"/>
              <a:t>Big Mac</a:t>
            </a:r>
          </a:p>
          <a:p>
            <a:r>
              <a:rPr lang="el-GR" sz="2800" dirty="0"/>
              <a:t>Τότε σύμφωνα με την ΡΡΡ το νόμισμα της χώρας είναι υπερτιμημένο και χρειάζεται υποτίμηση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373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dirty="0"/>
              <a:t>Περίγραμμα κεφαλαίου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Συναλλαγματικές ισοτιμίες</a:t>
            </a:r>
            <a:endParaRPr lang="en-US" sz="2800" b="1" dirty="0"/>
          </a:p>
          <a:p>
            <a:r>
              <a:rPr lang="el-GR" sz="2800" dirty="0"/>
              <a:t>Πώς προσδιορίζονται οι συναλλαγματικές ισοτιμίες</a:t>
            </a:r>
            <a:r>
              <a:rPr lang="en-US" sz="2800" dirty="0"/>
              <a:t>: </a:t>
            </a:r>
            <a:r>
              <a:rPr lang="el-GR" sz="2800" dirty="0"/>
              <a:t>Μια </a:t>
            </a:r>
            <a:r>
              <a:rPr lang="el-GR" sz="2800" b="1" dirty="0"/>
              <a:t>ανάλυση προσφοράς και ζήτησης</a:t>
            </a:r>
            <a:endParaRPr lang="en-US" sz="2800" b="1" dirty="0"/>
          </a:p>
          <a:p>
            <a:r>
              <a:rPr lang="el-GR" sz="2800" dirty="0"/>
              <a:t>Το υπόδειγμα</a:t>
            </a:r>
            <a:r>
              <a:rPr lang="en-US" sz="2800" dirty="0"/>
              <a:t> </a:t>
            </a:r>
            <a:r>
              <a:rPr lang="en-US" sz="2800" b="1" i="1" dirty="0"/>
              <a:t>IS-LM</a:t>
            </a:r>
            <a:r>
              <a:rPr lang="en-US" sz="2800" dirty="0"/>
              <a:t> </a:t>
            </a:r>
            <a:r>
              <a:rPr lang="el-GR" sz="2800" dirty="0"/>
              <a:t>σε μια ανοικτή οικονομία</a:t>
            </a:r>
            <a:endParaRPr lang="en-US" sz="2800" dirty="0"/>
          </a:p>
          <a:p>
            <a:r>
              <a:rPr lang="el-GR" sz="2800" b="1" dirty="0"/>
              <a:t>Μακροοικονομική πολιτική</a:t>
            </a:r>
            <a:r>
              <a:rPr lang="en-US" sz="2800" b="1" dirty="0"/>
              <a:t> </a:t>
            </a:r>
            <a:r>
              <a:rPr lang="el-GR" sz="2800" dirty="0"/>
              <a:t>σε μια ανοικτή οικονομία</a:t>
            </a:r>
            <a:r>
              <a:rPr lang="en-US" sz="2800" dirty="0"/>
              <a:t> </a:t>
            </a:r>
            <a:r>
              <a:rPr lang="el-GR" sz="2800" dirty="0"/>
              <a:t>με κυμαινόμενες συναλλαγματικές ισοτιμίες</a:t>
            </a:r>
            <a:endParaRPr lang="en-US" sz="2800" dirty="0"/>
          </a:p>
          <a:p>
            <a:r>
              <a:rPr lang="el-GR" sz="2800" b="1" dirty="0"/>
              <a:t>Σταθερές</a:t>
            </a:r>
            <a:r>
              <a:rPr lang="el-GR" sz="2800" dirty="0"/>
              <a:t> συναλλαγματικές ισοτιμίες</a:t>
            </a:r>
            <a:r>
              <a:rPr lang="en-US" sz="2800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1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Έστω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800" b="1" dirty="0">
                <a:solidFill>
                  <a:schemeClr val="accent2"/>
                </a:solidFill>
              </a:rPr>
              <a:t>P</a:t>
            </a:r>
            <a:r>
              <a:rPr lang="el-GR" sz="2800" b="1" dirty="0">
                <a:solidFill>
                  <a:schemeClr val="accent2"/>
                </a:solidFill>
              </a:rPr>
              <a:t> </a:t>
            </a:r>
            <a:r>
              <a:rPr lang="en-GB" sz="2800" baseline="-25000" dirty="0"/>
              <a:t>Big Mac</a:t>
            </a:r>
            <a:r>
              <a:rPr lang="en-GB" sz="2800" b="1" baseline="-25000" dirty="0">
                <a:solidFill>
                  <a:schemeClr val="accent2"/>
                </a:solidFill>
              </a:rPr>
              <a:t> </a:t>
            </a:r>
            <a:r>
              <a:rPr lang="el-GR" dirty="0"/>
              <a:t>Αθήνα</a:t>
            </a:r>
            <a:r>
              <a:rPr lang="en-GB" dirty="0"/>
              <a:t>=</a:t>
            </a:r>
            <a:r>
              <a:rPr lang="el-GR" dirty="0"/>
              <a:t> </a:t>
            </a:r>
            <a:r>
              <a:rPr lang="en-US" dirty="0"/>
              <a:t> </a:t>
            </a:r>
            <a:r>
              <a:rPr lang="el-GR" dirty="0"/>
              <a:t>3,6 ευρώ</a:t>
            </a:r>
          </a:p>
          <a:p>
            <a:r>
              <a:rPr lang="en-GB" sz="2800" b="1" dirty="0">
                <a:solidFill>
                  <a:schemeClr val="accent2"/>
                </a:solidFill>
              </a:rPr>
              <a:t>P</a:t>
            </a:r>
            <a:r>
              <a:rPr lang="el-GR" sz="2800" b="1" dirty="0">
                <a:solidFill>
                  <a:schemeClr val="accent2"/>
                </a:solidFill>
              </a:rPr>
              <a:t> </a:t>
            </a:r>
            <a:r>
              <a:rPr lang="en-GB" sz="2800" baseline="-25000" dirty="0"/>
              <a:t>Big Mac</a:t>
            </a:r>
            <a:r>
              <a:rPr lang="en-GB" sz="2800" b="1" baseline="-25000" dirty="0">
                <a:solidFill>
                  <a:schemeClr val="accent2"/>
                </a:solidFill>
              </a:rPr>
              <a:t> </a:t>
            </a:r>
            <a:r>
              <a:rPr lang="el-GR" dirty="0"/>
              <a:t>Ν.Υ.</a:t>
            </a:r>
            <a:r>
              <a:rPr lang="en-US" dirty="0"/>
              <a:t>    </a:t>
            </a:r>
            <a:r>
              <a:rPr lang="el-GR" dirty="0"/>
              <a:t> </a:t>
            </a:r>
            <a:r>
              <a:rPr lang="en-GB" dirty="0"/>
              <a:t> = 3,1 </a:t>
            </a:r>
            <a:r>
              <a:rPr lang="en-US" dirty="0"/>
              <a:t>$</a:t>
            </a:r>
            <a:endParaRPr lang="el-GR" dirty="0"/>
          </a:p>
          <a:p>
            <a:r>
              <a:rPr lang="el-GR" dirty="0"/>
              <a:t>Ε: 1,22</a:t>
            </a:r>
          </a:p>
          <a:p>
            <a:r>
              <a:rPr lang="el-GR" dirty="0"/>
              <a:t>Η τιμή ΒΜ στην Αθήνα  εκφρασμένη σε δολάρια:</a:t>
            </a:r>
          </a:p>
          <a:p>
            <a:r>
              <a:rPr lang="en-GB" sz="2400" b="1" dirty="0">
                <a:solidFill>
                  <a:schemeClr val="accent2"/>
                </a:solidFill>
              </a:rPr>
              <a:t>P</a:t>
            </a:r>
            <a:r>
              <a:rPr lang="el-GR" sz="2400" b="1" dirty="0">
                <a:solidFill>
                  <a:schemeClr val="accent2"/>
                </a:solidFill>
              </a:rPr>
              <a:t> </a:t>
            </a:r>
            <a:r>
              <a:rPr lang="en-GB" sz="2400" baseline="-25000" dirty="0"/>
              <a:t>Big Mac</a:t>
            </a:r>
            <a:r>
              <a:rPr lang="en-GB" sz="2400" b="1" baseline="-25000" dirty="0">
                <a:solidFill>
                  <a:schemeClr val="accent2"/>
                </a:solidFill>
              </a:rPr>
              <a:t> </a:t>
            </a:r>
            <a:r>
              <a:rPr lang="el-GR" dirty="0" err="1"/>
              <a:t>Αθήνα∙Ε</a:t>
            </a:r>
            <a:r>
              <a:rPr lang="en-US" dirty="0"/>
              <a:t> </a:t>
            </a:r>
            <a:r>
              <a:rPr lang="en-GB" dirty="0"/>
              <a:t>=3,6∙1,</a:t>
            </a:r>
            <a:r>
              <a:rPr lang="el-GR" dirty="0"/>
              <a:t>22</a:t>
            </a:r>
            <a:r>
              <a:rPr lang="en-GB" dirty="0"/>
              <a:t> = </a:t>
            </a:r>
            <a:r>
              <a:rPr lang="el-GR" dirty="0"/>
              <a:t>4,392</a:t>
            </a:r>
            <a:r>
              <a:rPr lang="en-GB" dirty="0"/>
              <a:t> $</a:t>
            </a:r>
          </a:p>
          <a:p>
            <a:r>
              <a:rPr lang="el-GR" dirty="0"/>
              <a:t>Σύμφωνα με την </a:t>
            </a:r>
            <a:r>
              <a:rPr lang="en-GB" dirty="0"/>
              <a:t>PPP</a:t>
            </a:r>
            <a:r>
              <a:rPr lang="en-US" dirty="0"/>
              <a:t> </a:t>
            </a:r>
            <a:r>
              <a:rPr lang="el-GR" dirty="0"/>
              <a:t> το ευρώ είναι υπερτιμημένο.</a:t>
            </a:r>
          </a:p>
          <a:p>
            <a:r>
              <a:rPr lang="el-GR" dirty="0"/>
              <a:t>Σύμφωνα με την </a:t>
            </a:r>
            <a:r>
              <a:rPr lang="en-GB" dirty="0"/>
              <a:t>PPP</a:t>
            </a:r>
            <a:r>
              <a:rPr lang="en-US" dirty="0"/>
              <a:t> </a:t>
            </a:r>
            <a:r>
              <a:rPr lang="el-GR" dirty="0"/>
              <a:t> η ισοτιμία θα έπρεπε να είναι ίση με 0,861.</a:t>
            </a:r>
          </a:p>
          <a:p>
            <a:r>
              <a:rPr lang="el-GR" dirty="0"/>
              <a:t>Άρα το ευρώ θα πρέπει να υποτιμηθεί κατά 29% σε σχέση με το δολάριο</a:t>
            </a:r>
            <a:r>
              <a:rPr lang="en-US" dirty="0"/>
              <a:t>, </a:t>
            </a:r>
            <a:r>
              <a:rPr lang="el-GR" dirty="0"/>
              <a:t>αργά ή γρήγορα.</a:t>
            </a:r>
          </a:p>
        </p:txBody>
      </p:sp>
    </p:spTree>
    <p:extLst>
      <p:ext uri="{BB962C8B-B14F-4D97-AF65-F5344CB8AC3E}">
        <p14:creationId xmlns:p14="http://schemas.microsoft.com/office/powerpoint/2010/main" val="370549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ισοτιμία του </a:t>
            </a:r>
            <a:r>
              <a:rPr lang="en-US" dirty="0"/>
              <a:t>Big Mac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37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447800"/>
            <a:ext cx="8839200" cy="4572000"/>
          </a:xfrm>
        </p:spPr>
        <p:txBody>
          <a:bodyPr>
            <a:noAutofit/>
          </a:bodyPr>
          <a:lstStyle/>
          <a:p>
            <a:pPr lvl="1"/>
            <a:r>
              <a:rPr lang="el-GR" sz="2800" dirty="0"/>
              <a:t>Τα στοιχεία για τις τιμές των χάμπουργκερ</a:t>
            </a:r>
            <a:r>
              <a:rPr lang="en-US" sz="2800" dirty="0"/>
              <a:t> </a:t>
            </a:r>
            <a:r>
              <a:rPr lang="el-GR" sz="2800" dirty="0"/>
              <a:t>προβλέπουν μεταβολές των συναλλαγματικών ισοτιμιών</a:t>
            </a:r>
            <a:r>
              <a:rPr lang="en-US" sz="2800" dirty="0"/>
              <a:t>;</a:t>
            </a:r>
          </a:p>
          <a:p>
            <a:pPr lvl="2"/>
            <a:r>
              <a:rPr lang="el-GR" sz="2400" dirty="0"/>
              <a:t>Αν ίσχυε η Αρχή της Ισοδυναμίας της Αγοραστικής Δύναμης (ΡΡΡ) θα περιμέναμε σύγκλιση των τιμών των χάμπουργκερ.</a:t>
            </a:r>
            <a:r>
              <a:rPr lang="en-US" sz="2400" dirty="0"/>
              <a:t> </a:t>
            </a:r>
            <a:endParaRPr lang="el-GR" sz="2400" dirty="0"/>
          </a:p>
          <a:p>
            <a:pPr lvl="2"/>
            <a:r>
              <a:rPr lang="el-GR" sz="2400" dirty="0"/>
              <a:t>οπότε</a:t>
            </a:r>
            <a:r>
              <a:rPr lang="en-US" sz="2400" dirty="0"/>
              <a:t> </a:t>
            </a:r>
            <a:endParaRPr lang="el-GR" sz="2400" dirty="0"/>
          </a:p>
          <a:p>
            <a:pPr lvl="2"/>
            <a:r>
              <a:rPr lang="el-GR" sz="2400" dirty="0"/>
              <a:t>τα νομίσματα των χωρών όπου τα</a:t>
            </a:r>
            <a:r>
              <a:rPr lang="en-US" sz="2400" dirty="0"/>
              <a:t> Big Mac </a:t>
            </a:r>
            <a:r>
              <a:rPr lang="el-GR" sz="2400" dirty="0"/>
              <a:t>(εκφρασμένη η τιμή τους σε δολάρια) είναι ακριβά</a:t>
            </a:r>
            <a:r>
              <a:rPr lang="en-US" sz="2400" dirty="0"/>
              <a:t> </a:t>
            </a:r>
            <a:r>
              <a:rPr lang="el-GR" sz="2400" dirty="0"/>
              <a:t>θα έπρεπε να υποτιμηθούν</a:t>
            </a:r>
            <a:r>
              <a:rPr lang="en-US" sz="2400" dirty="0"/>
              <a:t>, </a:t>
            </a:r>
            <a:endParaRPr lang="el-GR" sz="2400" dirty="0"/>
          </a:p>
          <a:p>
            <a:pPr lvl="2"/>
            <a:r>
              <a:rPr lang="el-GR" sz="2400" dirty="0"/>
              <a:t>ενώ </a:t>
            </a:r>
          </a:p>
          <a:p>
            <a:pPr lvl="2"/>
            <a:r>
              <a:rPr lang="el-GR" sz="2400" dirty="0"/>
              <a:t>τα νομίσματα των χωρών όπου τα</a:t>
            </a:r>
            <a:r>
              <a:rPr lang="en-US" sz="2400" dirty="0"/>
              <a:t> Big Mac </a:t>
            </a:r>
            <a:r>
              <a:rPr lang="el-GR" sz="2400" dirty="0"/>
              <a:t>είναι φθηνά</a:t>
            </a:r>
            <a:r>
              <a:rPr lang="en-US" sz="2400" dirty="0"/>
              <a:t> </a:t>
            </a:r>
            <a:r>
              <a:rPr lang="el-GR" sz="2400" dirty="0"/>
              <a:t>θα έπρεπε να ανατιμηθούν.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420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http://media.economist.com/sites/default/files/imagecache/290-width/images/print-edition/20130202_FNC87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76200"/>
            <a:ext cx="4953000" cy="670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086600" y="304800"/>
            <a:ext cx="198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Economist: </a:t>
            </a:r>
            <a:r>
              <a:rPr lang="el-GR" sz="2800" dirty="0"/>
              <a:t>Ιανουάριος 2013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28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60D735EA-5913-42EC-A2EE-4FC5E0E9D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6434B5-8993-2976-9595-240774548308}"/>
              </a:ext>
            </a:extLst>
          </p:cNvPr>
          <p:cNvSpPr txBox="1"/>
          <p:nvPr/>
        </p:nvSpPr>
        <p:spPr>
          <a:xfrm>
            <a:off x="1981200" y="137160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Our Big Mac index shows how burger prices are changing (economist.com)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862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Η πραγματική συναλλαγματική ισοτιμία και οι καθαρές εξαγωγές</a:t>
            </a:r>
            <a:endParaRPr lang="en-US" dirty="0"/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>
          <a:xfrm>
            <a:off x="22746" y="1905000"/>
            <a:ext cx="8915400" cy="5562600"/>
          </a:xfrm>
        </p:spPr>
        <p:txBody>
          <a:bodyPr>
            <a:normAutofit/>
          </a:bodyPr>
          <a:lstStyle/>
          <a:p>
            <a:pPr lvl="1"/>
            <a:r>
              <a:rPr lang="en-US" sz="2800" b="1" i="1" dirty="0"/>
              <a:t>e</a:t>
            </a:r>
            <a:r>
              <a:rPr lang="en-US" sz="2800" b="1" dirty="0"/>
              <a:t> = </a:t>
            </a:r>
            <a:r>
              <a:rPr lang="en-US" sz="2800" b="1" i="1" dirty="0" err="1"/>
              <a:t>e</a:t>
            </a:r>
            <a:r>
              <a:rPr lang="en-US" sz="2800" b="1" baseline="-25000" dirty="0" err="1"/>
              <a:t>nom</a:t>
            </a:r>
            <a:r>
              <a:rPr lang="en-US" sz="2800" b="1" i="1" dirty="0"/>
              <a:t> </a:t>
            </a:r>
            <a:r>
              <a:rPr lang="en-US" sz="2800" b="1" dirty="0"/>
              <a:t>P/P</a:t>
            </a:r>
            <a:r>
              <a:rPr lang="el-GR" sz="2800" b="1" dirty="0"/>
              <a:t>*</a:t>
            </a:r>
          </a:p>
          <a:p>
            <a:pPr lvl="1"/>
            <a:r>
              <a:rPr lang="el-GR" sz="2600" dirty="0"/>
              <a:t>σχετική τιμή των εγχωρίως παραγομένων προϊόντων ως προς την τιμή των ξένων προϊόντων.</a:t>
            </a:r>
            <a:endParaRPr lang="en-GB" sz="2600" dirty="0"/>
          </a:p>
          <a:p>
            <a:pPr lvl="1"/>
            <a:r>
              <a:rPr lang="el-GR" sz="2600" dirty="0"/>
              <a:t>Η πραγματική ισοτιμία αντιπροσωπεύει</a:t>
            </a:r>
            <a:r>
              <a:rPr lang="en-US" sz="2600" dirty="0"/>
              <a:t> </a:t>
            </a:r>
            <a:r>
              <a:rPr lang="el-GR" sz="2600" dirty="0"/>
              <a:t>τη 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</a:rPr>
              <a:t>σχέση ανταλλαγής </a:t>
            </a:r>
            <a:r>
              <a:rPr lang="el-GR" sz="2600" dirty="0"/>
              <a:t>των εγχώριων αγαθών και υπηρεσιών</a:t>
            </a:r>
            <a:r>
              <a:rPr lang="en-US" sz="2600" dirty="0"/>
              <a:t> </a:t>
            </a:r>
            <a:r>
              <a:rPr lang="el-GR" sz="2600" dirty="0"/>
              <a:t>με τα αγαθά και τις υπηρεσίες που παράγονται στο εξωτερικό.</a:t>
            </a:r>
            <a:r>
              <a:rPr lang="en-US" sz="2600" dirty="0"/>
              <a:t> </a:t>
            </a:r>
          </a:p>
          <a:p>
            <a:pPr lvl="2"/>
            <a:r>
              <a:rPr lang="el-GR" sz="2600" dirty="0"/>
              <a:t>Μια αύξηση</a:t>
            </a:r>
            <a:r>
              <a:rPr lang="en-US" sz="2600" dirty="0"/>
              <a:t> </a:t>
            </a:r>
            <a:r>
              <a:rPr lang="el-GR" sz="2600" dirty="0"/>
              <a:t>της πραγματικής συναλλαγματικής ισοτιμίας</a:t>
            </a:r>
            <a:r>
              <a:rPr lang="en-US" sz="2600" dirty="0"/>
              <a:t> </a:t>
            </a:r>
            <a:r>
              <a:rPr lang="en-US" sz="2600" dirty="0">
                <a:latin typeface="Calibri"/>
                <a:cs typeface="Calibri"/>
              </a:rPr>
              <a:t>→</a:t>
            </a:r>
            <a:r>
              <a:rPr lang="el-GR" sz="2600" dirty="0">
                <a:latin typeface="Calibri"/>
                <a:cs typeface="Calibri"/>
              </a:rPr>
              <a:t>   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</a:rPr>
              <a:t>πραγματική ανατίμηση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2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/>
              <a:t>Πραγματική ανατίμηση εθνικού νομίσματος </a:t>
            </a:r>
            <a:r>
              <a:rPr lang="en-GB" dirty="0"/>
              <a:t>     </a:t>
            </a:r>
            <a:r>
              <a:rPr lang="el-GR" dirty="0"/>
              <a:t>(</a:t>
            </a:r>
            <a:r>
              <a:rPr lang="en-GB" dirty="0" err="1"/>
              <a:t>e</a:t>
            </a:r>
            <a:r>
              <a:rPr lang="en-GB" baseline="-25000" dirty="0" err="1"/>
              <a:t>nom</a:t>
            </a:r>
            <a:r>
              <a:rPr lang="en-GB" dirty="0">
                <a:latin typeface="Cambria"/>
              </a:rPr>
              <a:t> ↑,</a:t>
            </a:r>
            <a:r>
              <a:rPr lang="en-GB" dirty="0"/>
              <a:t> P</a:t>
            </a:r>
            <a:r>
              <a:rPr lang="en-GB" dirty="0">
                <a:latin typeface="Cambria"/>
              </a:rPr>
              <a:t>↑,</a:t>
            </a:r>
            <a:r>
              <a:rPr lang="en-GB" dirty="0"/>
              <a:t> P*</a:t>
            </a:r>
            <a:r>
              <a:rPr lang="en-GB" dirty="0">
                <a:latin typeface="Calibri"/>
                <a:cs typeface="Calibri"/>
              </a:rPr>
              <a:t>↓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>
            <a:normAutofit lnSpcReduction="10000"/>
          </a:bodyPr>
          <a:lstStyle/>
          <a:p>
            <a:pPr lvl="2"/>
            <a:r>
              <a:rPr lang="el-GR" sz="2600" dirty="0"/>
              <a:t>τα εγχωρίως παραγόμενα προϊόντα γίνονται σχετικά ακριβώτερα.</a:t>
            </a:r>
          </a:p>
          <a:p>
            <a:pPr lvl="2"/>
            <a:r>
              <a:rPr lang="el-GR" sz="2600" dirty="0"/>
              <a:t>τα ξένα προϊόντα γίνονται σχετικά φθηνότερα.</a:t>
            </a:r>
          </a:p>
          <a:p>
            <a:pPr lvl="2"/>
            <a:r>
              <a:rPr lang="el-GR" sz="2600" dirty="0"/>
              <a:t>άρα οι κάτοικοι μιας χώρας</a:t>
            </a:r>
            <a:r>
              <a:rPr lang="en-US" sz="2600" dirty="0"/>
              <a:t> </a:t>
            </a:r>
            <a:r>
              <a:rPr lang="el-GR" sz="2600" dirty="0"/>
              <a:t>μπορούν ν’ αποκτήσουν περισσότερα ξένα αγαθά</a:t>
            </a:r>
            <a:r>
              <a:rPr lang="en-US" sz="2600" dirty="0"/>
              <a:t> </a:t>
            </a:r>
            <a:r>
              <a:rPr lang="el-GR" sz="2600" dirty="0"/>
              <a:t>με μια δεδομένη ποσότητα</a:t>
            </a:r>
            <a:r>
              <a:rPr lang="en-US" sz="2600" dirty="0"/>
              <a:t> </a:t>
            </a:r>
            <a:r>
              <a:rPr lang="el-GR" sz="2600" dirty="0"/>
              <a:t>εγχώριων αγαθών.</a:t>
            </a:r>
          </a:p>
          <a:p>
            <a:pPr lvl="2"/>
            <a:r>
              <a:rPr lang="el-GR" sz="2600" dirty="0"/>
              <a:t>η αγοραστική δύναμη των κατοίκων της χώρας αυξάνεται.</a:t>
            </a:r>
          </a:p>
          <a:p>
            <a:pPr lvl="2"/>
            <a:r>
              <a:rPr lang="el-GR" sz="2600" dirty="0"/>
              <a:t>Αυξάνεται η ζήτηση για εισαγωγές.</a:t>
            </a:r>
          </a:p>
          <a:p>
            <a:pPr lvl="2"/>
            <a:r>
              <a:rPr lang="el-GR" sz="2600" dirty="0"/>
              <a:t>Μειώνεται η ζήτηση για εξαγωγές από το εξωτερικό.</a:t>
            </a:r>
            <a:endParaRPr lang="en-GB" sz="2600" dirty="0"/>
          </a:p>
          <a:p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2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/>
              <a:t>Πραγματική υποτίμηση εθνικού νομίσματος</a:t>
            </a:r>
            <a:r>
              <a:rPr lang="en-GB" dirty="0"/>
              <a:t>  </a:t>
            </a:r>
            <a:r>
              <a:rPr lang="el-GR" dirty="0"/>
              <a:t>(</a:t>
            </a:r>
            <a:r>
              <a:rPr lang="en-GB" dirty="0" err="1"/>
              <a:t>e</a:t>
            </a:r>
            <a:r>
              <a:rPr lang="en-GB" baseline="-25000" dirty="0" err="1"/>
              <a:t>nom</a:t>
            </a:r>
            <a:r>
              <a:rPr lang="en-GB" dirty="0">
                <a:latin typeface="Cambria"/>
              </a:rPr>
              <a:t> </a:t>
            </a:r>
            <a:r>
              <a:rPr lang="en-GB" dirty="0">
                <a:latin typeface="Calibri"/>
                <a:cs typeface="Calibri"/>
              </a:rPr>
              <a:t>↓</a:t>
            </a:r>
            <a:r>
              <a:rPr lang="en-GB" dirty="0">
                <a:latin typeface="Cambria"/>
              </a:rPr>
              <a:t>,</a:t>
            </a:r>
            <a:r>
              <a:rPr lang="en-GB" dirty="0"/>
              <a:t> P</a:t>
            </a:r>
            <a:r>
              <a:rPr lang="en-GB" dirty="0">
                <a:latin typeface="Calibri"/>
                <a:cs typeface="Calibri"/>
              </a:rPr>
              <a:t>↓</a:t>
            </a:r>
            <a:r>
              <a:rPr lang="en-GB" dirty="0">
                <a:latin typeface="Cambria"/>
              </a:rPr>
              <a:t>,</a:t>
            </a:r>
            <a:r>
              <a:rPr lang="en-GB" dirty="0"/>
              <a:t> P*</a:t>
            </a:r>
            <a:r>
              <a:rPr lang="en-GB" dirty="0">
                <a:latin typeface="Cambria"/>
              </a:rPr>
              <a:t>↑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αγοραστική δύναμη των κατοίκων της χώρας μας μειώνεται.</a:t>
            </a:r>
          </a:p>
          <a:p>
            <a:r>
              <a:rPr lang="el-GR" dirty="0"/>
              <a:t>Τα προϊόντα που παράγει η χώρα μας γίνονται φθηνότερα στο εξωτερικό.</a:t>
            </a:r>
          </a:p>
          <a:p>
            <a:r>
              <a:rPr lang="el-GR" dirty="0"/>
              <a:t>Άρα ενισχύονται οι εξαγωγές μας.</a:t>
            </a:r>
          </a:p>
          <a:p>
            <a:r>
              <a:rPr lang="el-GR" dirty="0"/>
              <a:t>Τα ξένα προϊόντα (που παράγονται στο εξωτερικό) γίνονται ακριβότερα στη χώρα μας.</a:t>
            </a:r>
          </a:p>
          <a:p>
            <a:r>
              <a:rPr lang="el-GR" dirty="0"/>
              <a:t>Άρα περιορίζονται οι εισαγωγές μας</a:t>
            </a:r>
            <a:r>
              <a:rPr lang="en-GB" dirty="0"/>
              <a:t>.</a:t>
            </a:r>
            <a:endParaRPr lang="el-GR" dirty="0"/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7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/>
              <a:t>Πραγματική συναλλαγματική ισοτιμία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b="1" i="1" dirty="0"/>
              <a:t>e</a:t>
            </a:r>
            <a:r>
              <a:rPr lang="en-US" sz="2800" b="1" dirty="0"/>
              <a:t> = </a:t>
            </a:r>
            <a:r>
              <a:rPr lang="en-US" sz="2800" b="1" i="1" dirty="0" err="1"/>
              <a:t>e</a:t>
            </a:r>
            <a:r>
              <a:rPr lang="en-US" sz="2800" b="1" baseline="-25000" dirty="0" err="1"/>
              <a:t>nom</a:t>
            </a:r>
            <a:r>
              <a:rPr lang="en-US" sz="2800" b="1" i="1" dirty="0"/>
              <a:t> </a:t>
            </a:r>
            <a:r>
              <a:rPr lang="en-US" sz="2800" b="1" dirty="0"/>
              <a:t>P/P</a:t>
            </a:r>
            <a:r>
              <a:rPr lang="el-GR" sz="2800" b="1" dirty="0"/>
              <a:t>*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Δείκτης ανταγωνιστικότητας</a:t>
            </a:r>
          </a:p>
          <a:p>
            <a:r>
              <a:rPr lang="el-GR" dirty="0"/>
              <a:t>Όταν </a:t>
            </a:r>
            <a:r>
              <a:rPr lang="en-GB" dirty="0"/>
              <a:t>e </a:t>
            </a:r>
            <a:r>
              <a:rPr lang="en-GB" dirty="0">
                <a:latin typeface="Cambria"/>
              </a:rPr>
              <a:t>↑ </a:t>
            </a:r>
            <a:r>
              <a:rPr lang="el-GR" dirty="0">
                <a:latin typeface="Cambria"/>
              </a:rPr>
              <a:t> η χώρα χάνει σε ανταγωνιστικότητα διότι τα προϊόντα που παράγει γίνονται πιο ακριβά.</a:t>
            </a:r>
          </a:p>
          <a:p>
            <a:r>
              <a:rPr lang="el-GR" dirty="0"/>
              <a:t>Όταν </a:t>
            </a:r>
            <a:r>
              <a:rPr lang="en-GB" dirty="0"/>
              <a:t>e </a:t>
            </a:r>
            <a:r>
              <a:rPr lang="en-GB" dirty="0">
                <a:latin typeface="Calibri"/>
                <a:cs typeface="Calibri"/>
              </a:rPr>
              <a:t>↓</a:t>
            </a:r>
            <a:r>
              <a:rPr lang="en-GB" dirty="0">
                <a:latin typeface="Cambria"/>
              </a:rPr>
              <a:t> </a:t>
            </a:r>
            <a:r>
              <a:rPr lang="el-GR" dirty="0"/>
              <a:t> η χώρα κερδίζει σε ανταγωνιστικότητα διότι τα προϊόντα που παράγει γίνονται πιο φθηνά.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5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Η πραγματική συναλλαγματική ισοτιμία και οι καθαρές εξαγωγές</a:t>
            </a:r>
            <a:endParaRPr lang="en-US" dirty="0"/>
          </a:p>
        </p:txBody>
      </p:sp>
      <p:sp>
        <p:nvSpPr>
          <p:cNvPr id="5396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305800" cy="25146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l-GR" sz="2800" dirty="0"/>
              <a:t>Καθαρές εξαγωγές </a:t>
            </a:r>
            <a:r>
              <a:rPr lang="en-GB" sz="2800" dirty="0"/>
              <a:t>=</a:t>
            </a:r>
            <a:r>
              <a:rPr lang="el-GR" sz="2800" dirty="0"/>
              <a:t> εξαγωγές μείον εισαγωγές.</a:t>
            </a:r>
            <a:endParaRPr lang="en-US" sz="2800" dirty="0"/>
          </a:p>
          <a:p>
            <a:pPr lvl="1">
              <a:lnSpc>
                <a:spcPct val="90000"/>
              </a:lnSpc>
            </a:pPr>
            <a:endParaRPr lang="el-GR" sz="2800" dirty="0"/>
          </a:p>
          <a:p>
            <a:pPr lvl="1">
              <a:lnSpc>
                <a:spcPct val="90000"/>
              </a:lnSpc>
            </a:pPr>
            <a:r>
              <a:rPr lang="el-GR" sz="2800" dirty="0"/>
              <a:t>Η πραγματική συναλλαγματική ισοτιμία</a:t>
            </a:r>
            <a:r>
              <a:rPr lang="en-US" sz="2800" dirty="0"/>
              <a:t> </a:t>
            </a:r>
            <a:r>
              <a:rPr lang="el-GR" sz="2800" dirty="0"/>
              <a:t>επηρεάζει 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l-GR" sz="2800" dirty="0"/>
              <a:t>τις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καθαρές εξαγωγές </a:t>
            </a:r>
            <a:r>
              <a:rPr lang="el-GR" sz="2800" dirty="0"/>
              <a:t>μιας χώρας.</a:t>
            </a: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l-GR" sz="2800" dirty="0"/>
              <a:t>Πραγματική ανατίμηση: καθαρές εξαγωγές</a:t>
            </a:r>
            <a:r>
              <a:rPr lang="el-GR" sz="2800" dirty="0">
                <a:latin typeface="Calibri"/>
                <a:cs typeface="Calibri"/>
              </a:rPr>
              <a:t>↓.</a:t>
            </a:r>
            <a:endParaRPr lang="en-US" sz="2800" dirty="0">
              <a:latin typeface="Calibri"/>
              <a:cs typeface="Calibri"/>
            </a:endParaRPr>
          </a:p>
          <a:p>
            <a:pPr lvl="1">
              <a:lnSpc>
                <a:spcPct val="90000"/>
              </a:lnSpc>
            </a:pPr>
            <a:endParaRPr lang="el-GR" sz="2800" dirty="0">
              <a:latin typeface="Calibri"/>
              <a:cs typeface="Calibri"/>
            </a:endParaRPr>
          </a:p>
          <a:p>
            <a:pPr lvl="1">
              <a:lnSpc>
                <a:spcPct val="90000"/>
              </a:lnSpc>
            </a:pPr>
            <a:r>
              <a:rPr lang="el-GR" sz="2800" dirty="0">
                <a:latin typeface="Calibri"/>
                <a:cs typeface="Calibri"/>
              </a:rPr>
              <a:t>Πραγματική υποτίμηση: καθαρές εξαγωγές </a:t>
            </a:r>
            <a:r>
              <a:rPr lang="el-GR" sz="2800" dirty="0">
                <a:latin typeface="Cambria"/>
                <a:cs typeface="Calibri"/>
              </a:rPr>
              <a:t>↑.</a:t>
            </a:r>
            <a:endParaRPr lang="en-US" sz="2800" dirty="0"/>
          </a:p>
          <a:p>
            <a:pPr lvl="1">
              <a:lnSpc>
                <a:spcPct val="90000"/>
              </a:lnSpc>
            </a:pPr>
            <a:endParaRPr lang="el-GR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0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l-GR" sz="2800" dirty="0"/>
              <a:t>Οι μεταβολές των καθαρών εξαγωγών:</a:t>
            </a:r>
            <a:r>
              <a:rPr lang="en-US" sz="2800" dirty="0"/>
              <a:t> </a:t>
            </a:r>
            <a:br>
              <a:rPr lang="el-GR" sz="2800" dirty="0"/>
            </a:b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</a:pPr>
            <a:r>
              <a:rPr lang="el-GR" sz="2800" dirty="0"/>
              <a:t>έχουν άμεσο αντίκτυπο</a:t>
            </a:r>
            <a:r>
              <a:rPr lang="en-US" sz="2800" dirty="0"/>
              <a:t> </a:t>
            </a:r>
            <a:r>
              <a:rPr lang="el-GR" sz="2800" dirty="0"/>
              <a:t>στους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κλάδους</a:t>
            </a:r>
            <a:r>
              <a:rPr lang="el-GR" sz="2800" dirty="0"/>
              <a:t> που     ασχολούνται με το διεθνές εμπόριο, και γενικότερα με τις διεθνείς συναλλαγές.</a:t>
            </a:r>
          </a:p>
          <a:p>
            <a:pPr lvl="1">
              <a:lnSpc>
                <a:spcPct val="90000"/>
              </a:lnSpc>
            </a:pPr>
            <a:r>
              <a:rPr lang="el-GR" sz="2800" dirty="0"/>
              <a:t>Ελλάδα: τουρισμός, αγροτικός τομέας, βιομηχανίες που εξάγουν προϊόντα, ή που εισάγουν πρώτες ύλες.</a:t>
            </a:r>
          </a:p>
          <a:p>
            <a:pPr lvl="1">
              <a:lnSpc>
                <a:spcPct val="90000"/>
              </a:lnSpc>
            </a:pPr>
            <a:r>
              <a:rPr lang="el-GR" sz="2800" dirty="0"/>
              <a:t>Η μεταβολή στις καθαρές εξαγωγές</a:t>
            </a:r>
            <a:endParaRPr lang="en-US" sz="2800" dirty="0"/>
          </a:p>
          <a:p>
            <a:pPr lvl="2">
              <a:lnSpc>
                <a:spcPct val="90000"/>
              </a:lnSpc>
            </a:pPr>
            <a:r>
              <a:rPr lang="el-GR" sz="2800" dirty="0"/>
              <a:t>επηρεάζει τη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συνολική οικονομική δραστηριότητα.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l-G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el-GR" sz="2800" dirty="0"/>
              <a:t>αποτελεί ένα σημαντικό κανάλι για τη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διεθνή μετάδοση των διακυμάνσεων </a:t>
            </a:r>
            <a:r>
              <a:rPr lang="el-GR" sz="2800" dirty="0"/>
              <a:t>των οικονομικών κύκλων και των μεταβολών της μακροοικονομικής πολιτικής.</a:t>
            </a:r>
            <a:endParaRPr lang="en-US" sz="2800" dirty="0"/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4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BAAD0EBC-FF59-49E7-9A7A-28540FE972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/>
              <a:t>Στο 1</a:t>
            </a:r>
            <a:r>
              <a:rPr lang="el-GR" baseline="30000" dirty="0"/>
              <a:t>ο</a:t>
            </a:r>
            <a:r>
              <a:rPr lang="el-GR" dirty="0"/>
              <a:t> μάθημα θα συζητήσουμε τα εξής θέματα:</a:t>
            </a:r>
            <a:endParaRPr lang="en-US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EA3B0AD-A9ED-4B14-93DC-5938086AA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Ορισμός ονομαστικής και πραγματικής συναλλαγματικής ισοτιμίας.</a:t>
            </a:r>
          </a:p>
          <a:p>
            <a:r>
              <a:rPr lang="el-GR" dirty="0"/>
              <a:t>Καθεστώτα συναλλαγματικών ισοτιμιών</a:t>
            </a:r>
          </a:p>
          <a:p>
            <a:r>
              <a:rPr lang="el-GR" dirty="0"/>
              <a:t>Αρχή της Ισοδυναμίας της Αγοραστικής Δύναμης (</a:t>
            </a:r>
            <a:r>
              <a:rPr lang="en-US" dirty="0"/>
              <a:t>PPP)</a:t>
            </a:r>
          </a:p>
          <a:p>
            <a:r>
              <a:rPr lang="en-US" dirty="0"/>
              <a:t>PPP</a:t>
            </a:r>
            <a:r>
              <a:rPr lang="el-GR" dirty="0"/>
              <a:t> και </a:t>
            </a:r>
            <a:r>
              <a:rPr lang="en-US" dirty="0"/>
              <a:t>Big Mac</a:t>
            </a:r>
          </a:p>
          <a:p>
            <a:r>
              <a:rPr lang="el-GR" dirty="0"/>
              <a:t>Η πραγματική συναλλαγματική ισοτιμία και οι καθαρές εξαγωγές.</a:t>
            </a:r>
          </a:p>
          <a:p>
            <a:r>
              <a:rPr lang="el-GR" dirty="0"/>
              <a:t>Καθαρές εξαγωγές και η καμπύλη </a:t>
            </a:r>
            <a:r>
              <a:rPr lang="en-US" dirty="0"/>
              <a:t>J.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B96B150-079B-4854-9C3F-140D4104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9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l-GR" sz="2800" dirty="0"/>
              <a:t>Η πραγματική συναλλαγματική ισοτιμία και οι καθαρές εξαγωγές: </a:t>
            </a:r>
            <a:br>
              <a:rPr lang="el-GR" sz="2800" dirty="0"/>
            </a:br>
            <a:r>
              <a:rPr lang="el-GR" sz="2800" dirty="0"/>
              <a:t>η καμπύλη</a:t>
            </a:r>
            <a:r>
              <a:rPr lang="en-US" sz="2800" dirty="0"/>
              <a:t> J </a:t>
            </a:r>
            <a:endParaRPr lang="en-US" sz="2400" dirty="0"/>
          </a:p>
        </p:txBody>
      </p:sp>
      <p:sp>
        <p:nvSpPr>
          <p:cNvPr id="5416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458200" cy="5105400"/>
          </a:xfrm>
        </p:spPr>
        <p:txBody>
          <a:bodyPr>
            <a:noAutofit/>
          </a:bodyPr>
          <a:lstStyle/>
          <a:p>
            <a:pPr lvl="2">
              <a:lnSpc>
                <a:spcPct val="90000"/>
              </a:lnSpc>
            </a:pPr>
            <a:r>
              <a:rPr lang="el-GR" sz="2400" dirty="0"/>
              <a:t>Τα αποτελέσματα μιας μεταβολής της πραγματικής ισοτιμίας</a:t>
            </a:r>
            <a:r>
              <a:rPr lang="en-US" sz="2400" dirty="0"/>
              <a:t> </a:t>
            </a:r>
            <a:r>
              <a:rPr lang="el-GR" sz="2400" dirty="0"/>
              <a:t>μπορεί να είναι ασήμαντα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βραχυχρόνια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400" dirty="0"/>
              <a:t>ή ακόμη και προς την αντίθετη κατεύθυνση.</a:t>
            </a:r>
          </a:p>
          <a:p>
            <a:pPr lvl="2">
              <a:lnSpc>
                <a:spcPct val="90000"/>
              </a:lnSpc>
            </a:pPr>
            <a:r>
              <a:rPr lang="el-GR" sz="2400" dirty="0"/>
              <a:t>Οι εισαγωγείς ή εξαγωγείς δεν αντιλαμβάνονται άμεσα τις αλλαγές στις τιμές.</a:t>
            </a:r>
          </a:p>
          <a:p>
            <a:pPr lvl="2">
              <a:lnSpc>
                <a:spcPct val="90000"/>
              </a:lnSpc>
            </a:pPr>
            <a:r>
              <a:rPr lang="el-GR" sz="2400" dirty="0"/>
              <a:t>Έτσι οι ζητούμενες ποσότητες δεν προσαρμόζονται άμεσα στις διακυμάνσεις των τιμών.</a:t>
            </a:r>
          </a:p>
          <a:p>
            <a:pPr lvl="2">
              <a:lnSpc>
                <a:spcPct val="90000"/>
              </a:lnSpc>
            </a:pPr>
            <a:r>
              <a:rPr lang="el-GR" sz="2400" dirty="0"/>
              <a:t>Η ζήτηση αντιδρά με κάποια 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</a:rPr>
              <a:t>χρονική υστέρηση </a:t>
            </a:r>
            <a:r>
              <a:rPr lang="el-GR" sz="2400" dirty="0"/>
              <a:t>στην αύξηση ή μείωση των τιμών.</a:t>
            </a:r>
          </a:p>
          <a:p>
            <a:pPr lvl="2">
              <a:lnSpc>
                <a:spcPct val="90000"/>
              </a:lnSpc>
            </a:pPr>
            <a:r>
              <a:rPr lang="el-GR" sz="2400" dirty="0"/>
              <a:t>Χρειάζεται χρόνος για τις προσαρμογές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5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/>
              <a:t>η καμπύλη</a:t>
            </a:r>
            <a:r>
              <a:rPr lang="en-US" dirty="0"/>
              <a:t> J 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>
              <a:lnSpc>
                <a:spcPct val="90000"/>
              </a:lnSpc>
            </a:pPr>
            <a:r>
              <a:rPr lang="el-GR" sz="2400" dirty="0"/>
              <a:t>Παρόλο που </a:t>
            </a:r>
          </a:p>
          <a:p>
            <a:pPr lvl="2">
              <a:lnSpc>
                <a:spcPct val="90000"/>
              </a:lnSpc>
            </a:pPr>
            <a:r>
              <a:rPr lang="el-GR" sz="2400" dirty="0"/>
              <a:t>μια </a:t>
            </a:r>
            <a:r>
              <a:rPr lang="el-GR" sz="2400" b="1" i="1" dirty="0">
                <a:solidFill>
                  <a:schemeClr val="accent1">
                    <a:lumMod val="75000"/>
                  </a:schemeClr>
                </a:solidFill>
              </a:rPr>
              <a:t>αύξηση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400" b="1" i="1" dirty="0">
                <a:solidFill>
                  <a:schemeClr val="accent1">
                    <a:lumMod val="75000"/>
                  </a:schemeClr>
                </a:solidFill>
              </a:rPr>
              <a:t>της πραγματικής ισοτιμίας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400" dirty="0"/>
              <a:t>θα μειώσει τις καθαρές εξαγωγές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μακροχρόνια</a:t>
            </a:r>
            <a:r>
              <a:rPr lang="en-US" sz="2400" dirty="0"/>
              <a:t>, </a:t>
            </a:r>
            <a:endParaRPr lang="el-GR" sz="2400" dirty="0"/>
          </a:p>
          <a:p>
            <a:pPr lvl="2">
              <a:lnSpc>
                <a:spcPct val="90000"/>
              </a:lnSpc>
            </a:pPr>
            <a:r>
              <a:rPr lang="el-GR" sz="2400" dirty="0"/>
              <a:t>στο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βραχυχρόνιο</a:t>
            </a:r>
            <a:r>
              <a:rPr lang="el-GR" sz="2400" dirty="0"/>
              <a:t> διάστημα η ταχύτητα αντίδρασης εισαγωγέων και εξαγωγέων (και των καταναλωτών) μπορεί να είναι μικρή.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l-GR" sz="2400" dirty="0"/>
              <a:t>η χώρα θα εισάγει και θα εξάγει</a:t>
            </a:r>
            <a:r>
              <a:rPr lang="en-US" sz="2400" dirty="0"/>
              <a:t> </a:t>
            </a:r>
            <a:r>
              <a:rPr lang="el-GR" sz="2400" dirty="0"/>
              <a:t>την ίδια ποσότητα αγαθών για κάποιο χρονικό διάστημα</a:t>
            </a:r>
            <a:r>
              <a:rPr lang="en-US" sz="2400" dirty="0"/>
              <a:t>, </a:t>
            </a:r>
            <a:r>
              <a:rPr lang="el-GR" sz="2400" dirty="0"/>
              <a:t>με χαμηλότερες σχετικές τιμές</a:t>
            </a:r>
            <a:r>
              <a:rPr lang="en-US" sz="2400" dirty="0"/>
              <a:t> </a:t>
            </a:r>
            <a:r>
              <a:rPr lang="el-GR" sz="2400" dirty="0"/>
              <a:t>για τα ξένα αγαθά.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 </a:t>
            </a:r>
            <a:r>
              <a:rPr lang="el-GR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r>
              <a:rPr lang="el-GR" sz="2400" dirty="0"/>
              <a:t> η 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</a:rPr>
              <a:t>αξία των καθαρών  εξαγωγών θα αυξηθεί</a:t>
            </a:r>
            <a:r>
              <a:rPr lang="el-GR" sz="2400" dirty="0"/>
              <a:t>.</a:t>
            </a:r>
            <a:r>
              <a:rPr lang="en-US" sz="2400" dirty="0"/>
              <a:t> </a:t>
            </a:r>
          </a:p>
          <a:p>
            <a:pPr lvl="2">
              <a:lnSpc>
                <a:spcPct val="90000"/>
              </a:lnSpc>
            </a:pPr>
            <a:r>
              <a:rPr lang="el-GR" sz="2400" dirty="0"/>
              <a:t>Αξία των καθαρών εξαγωγών εκφρασμένη σε ξένο νόμισμα:</a:t>
            </a:r>
          </a:p>
          <a:p>
            <a:pPr lvl="2">
              <a:lnSpc>
                <a:spcPct val="90000"/>
              </a:lnSpc>
            </a:pPr>
            <a:r>
              <a:rPr lang="el-GR" sz="2400" dirty="0"/>
              <a:t>ΝΧ </a:t>
            </a:r>
            <a:r>
              <a:rPr lang="en-GB" sz="2400" dirty="0"/>
              <a:t>=</a:t>
            </a:r>
            <a:r>
              <a:rPr lang="el-GR" sz="2400" dirty="0"/>
              <a:t> </a:t>
            </a:r>
            <a:r>
              <a:rPr lang="en-GB" dirty="0" err="1"/>
              <a:t>e</a:t>
            </a:r>
            <a:r>
              <a:rPr lang="en-GB" baseline="-25000" dirty="0" err="1"/>
              <a:t>nom</a:t>
            </a:r>
            <a:r>
              <a:rPr lang="en-GB" sz="2400" dirty="0" err="1"/>
              <a:t>P∙Qx</a:t>
            </a:r>
            <a:r>
              <a:rPr lang="en-GB" sz="2400" dirty="0"/>
              <a:t> – P*∙</a:t>
            </a:r>
            <a:r>
              <a:rPr lang="en-GB" sz="2400" dirty="0" err="1"/>
              <a:t>Qm</a:t>
            </a:r>
            <a:endParaRPr lang="en-US" sz="2400" dirty="0"/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1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l-GR" sz="2800" dirty="0"/>
              <a:t>Η καμπύλη</a:t>
            </a:r>
            <a:r>
              <a:rPr lang="en-US" sz="2800" dirty="0"/>
              <a:t> J</a:t>
            </a:r>
            <a:endParaRPr lang="en-US" sz="2400" dirty="0"/>
          </a:p>
        </p:txBody>
      </p:sp>
      <p:sp>
        <p:nvSpPr>
          <p:cNvPr id="542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l-GR" sz="2800" dirty="0"/>
              <a:t>Ομοίως</a:t>
            </a:r>
            <a:r>
              <a:rPr lang="en-US" sz="2800" dirty="0"/>
              <a:t>,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μια πραγματική υποτίμηση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800" dirty="0"/>
              <a:t>θα οδηγήσει </a:t>
            </a:r>
          </a:p>
          <a:p>
            <a:pPr lvl="2"/>
            <a:r>
              <a:rPr lang="el-GR" sz="2800" dirty="0"/>
              <a:t>σε </a:t>
            </a:r>
            <a:r>
              <a:rPr lang="el-GR" sz="2800" u="sng" dirty="0"/>
              <a:t>μείωση</a:t>
            </a:r>
            <a:r>
              <a:rPr lang="el-GR" sz="2800" dirty="0"/>
              <a:t> της αξίας των καθαρών εξαγωγών</a:t>
            </a:r>
            <a:r>
              <a:rPr lang="en-US" sz="2800" dirty="0"/>
              <a:t> </a:t>
            </a:r>
            <a:r>
              <a:rPr lang="el-GR" sz="2800" i="1" dirty="0"/>
              <a:t>βραχυχρόνια</a:t>
            </a:r>
            <a:r>
              <a:rPr lang="el-GR" sz="2800" dirty="0"/>
              <a:t>,</a:t>
            </a:r>
            <a:r>
              <a:rPr lang="en-US" sz="2800" dirty="0"/>
              <a:t> </a:t>
            </a:r>
            <a:endParaRPr lang="el-GR" sz="2800" dirty="0"/>
          </a:p>
          <a:p>
            <a:pPr lvl="2"/>
            <a:r>
              <a:rPr lang="el-GR" sz="2800" dirty="0"/>
              <a:t>και </a:t>
            </a:r>
            <a:r>
              <a:rPr lang="el-GR" sz="2800" u="sng" dirty="0"/>
              <a:t>αύξηση</a:t>
            </a:r>
            <a:r>
              <a:rPr lang="el-GR" sz="2800" dirty="0"/>
              <a:t> </a:t>
            </a:r>
            <a:r>
              <a:rPr lang="el-GR" sz="2800" i="1" dirty="0"/>
              <a:t>μακροχρόνια</a:t>
            </a:r>
            <a:r>
              <a:rPr lang="el-GR" sz="2800" dirty="0"/>
              <a:t>.</a:t>
            </a:r>
            <a:endParaRPr lang="en-US" sz="2800" dirty="0"/>
          </a:p>
          <a:p>
            <a:pPr lvl="2"/>
            <a:r>
              <a:rPr lang="el-GR" sz="2800" dirty="0"/>
              <a:t>Το πρότυπο</a:t>
            </a:r>
            <a:r>
              <a:rPr lang="el-GR" sz="2800" dirty="0">
                <a:solidFill>
                  <a:srgbClr val="FF0000"/>
                </a:solidFill>
              </a:rPr>
              <a:t> </a:t>
            </a:r>
            <a:r>
              <a:rPr lang="el-GR" sz="2800" dirty="0"/>
              <a:t>αυτό συμπεριφοράς των καθαρών εξαγωγών είναι γνωστό</a:t>
            </a:r>
            <a:r>
              <a:rPr lang="en-US" sz="2800" dirty="0"/>
              <a:t> </a:t>
            </a:r>
            <a:r>
              <a:rPr lang="el-GR" sz="2800" dirty="0"/>
              <a:t>ως καμπύλη</a:t>
            </a:r>
            <a:r>
              <a:rPr lang="en-US" sz="2800" dirty="0"/>
              <a:t> J </a:t>
            </a:r>
            <a:r>
              <a:rPr lang="el-GR" sz="2800" dirty="0"/>
              <a:t>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9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ChangeArrowheads="1"/>
          </p:cNvSpPr>
          <p:nvPr/>
        </p:nvSpPr>
        <p:spPr bwMode="auto">
          <a:xfrm>
            <a:off x="3883437" y="800100"/>
            <a:ext cx="27249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l-GR" sz="3600" dirty="0">
                <a:cs typeface="Times New Roman" pitchFamily="18" charset="0"/>
              </a:rPr>
              <a:t>Η καμπύλη</a:t>
            </a:r>
            <a:r>
              <a:rPr lang="en-US" sz="3600" dirty="0">
                <a:cs typeface="Times New Roman" pitchFamily="18" charset="0"/>
              </a:rPr>
              <a:t> J </a:t>
            </a:r>
          </a:p>
        </p:txBody>
      </p:sp>
      <p:pic>
        <p:nvPicPr>
          <p:cNvPr id="543748" name="Picture 4" descr="fig13_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057400"/>
            <a:ext cx="6070600" cy="43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3750" name="Text Box 6"/>
          <p:cNvSpPr txBox="1">
            <a:spLocks noChangeArrowheads="1"/>
          </p:cNvSpPr>
          <p:nvPr/>
        </p:nvSpPr>
        <p:spPr bwMode="auto">
          <a:xfrm rot="-5400000">
            <a:off x="122262" y="3160023"/>
            <a:ext cx="2743201" cy="22860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0" hangingPunct="0"/>
            <a:r>
              <a:rPr lang="el-GR" sz="2000" dirty="0"/>
              <a:t>Καθαρές εξαγωγές</a:t>
            </a:r>
          </a:p>
        </p:txBody>
      </p:sp>
      <p:sp>
        <p:nvSpPr>
          <p:cNvPr id="543751" name="Text Box 7"/>
          <p:cNvSpPr txBox="1">
            <a:spLocks noChangeArrowheads="1"/>
          </p:cNvSpPr>
          <p:nvPr/>
        </p:nvSpPr>
        <p:spPr bwMode="auto">
          <a:xfrm>
            <a:off x="6477000" y="6095999"/>
            <a:ext cx="1600200" cy="3540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400" dirty="0"/>
              <a:t>Χρόνος</a:t>
            </a:r>
          </a:p>
        </p:txBody>
      </p:sp>
      <p:sp>
        <p:nvSpPr>
          <p:cNvPr id="543752" name="Text Box 8"/>
          <p:cNvSpPr txBox="1">
            <a:spLocks noChangeArrowheads="1"/>
          </p:cNvSpPr>
          <p:nvPr/>
        </p:nvSpPr>
        <p:spPr bwMode="auto">
          <a:xfrm>
            <a:off x="5181600" y="3276600"/>
            <a:ext cx="32766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400" dirty="0"/>
              <a:t>Καθαρές εξαγωγές, ΝΧ</a:t>
            </a:r>
          </a:p>
        </p:txBody>
      </p:sp>
      <p:sp>
        <p:nvSpPr>
          <p:cNvPr id="543753" name="Text Box 9"/>
          <p:cNvSpPr txBox="1">
            <a:spLocks noChangeArrowheads="1"/>
          </p:cNvSpPr>
          <p:nvPr/>
        </p:nvSpPr>
        <p:spPr bwMode="auto">
          <a:xfrm rot="-5400000">
            <a:off x="1409700" y="4914900"/>
            <a:ext cx="762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900"/>
              <a:t>Έλλειμμα</a:t>
            </a:r>
          </a:p>
        </p:txBody>
      </p:sp>
      <p:sp>
        <p:nvSpPr>
          <p:cNvPr id="543754" name="Text Box 10"/>
          <p:cNvSpPr txBox="1">
            <a:spLocks noChangeArrowheads="1"/>
          </p:cNvSpPr>
          <p:nvPr/>
        </p:nvSpPr>
        <p:spPr bwMode="auto">
          <a:xfrm rot="-5400000">
            <a:off x="1409700" y="3162300"/>
            <a:ext cx="762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900"/>
              <a:t>Πλεόνασμα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851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l-GR" sz="2800" dirty="0"/>
              <a:t>Η καμπύλη</a:t>
            </a:r>
            <a:r>
              <a:rPr lang="en-US" sz="2800" dirty="0"/>
              <a:t> J</a:t>
            </a:r>
            <a:br>
              <a:rPr lang="en-US" sz="2800" dirty="0"/>
            </a:br>
            <a:endParaRPr lang="en-US" dirty="0"/>
          </a:p>
        </p:txBody>
      </p:sp>
      <p:sp>
        <p:nvSpPr>
          <p:cNvPr id="545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l-GR" sz="2800" dirty="0"/>
              <a:t>Χρειάζεται χρόνος για να εμφανιστούν τα αποτελέσματα στις καθαρές εξαγωγές.</a:t>
            </a:r>
            <a:r>
              <a:rPr lang="en-US" sz="2800" dirty="0"/>
              <a:t> </a:t>
            </a:r>
            <a:endParaRPr lang="el-GR" sz="2800" dirty="0"/>
          </a:p>
          <a:p>
            <a:pPr lvl="2"/>
            <a:r>
              <a:rPr lang="el-GR" sz="2800" dirty="0"/>
              <a:t>Υποθέτουμε δηλαδή ότι</a:t>
            </a:r>
          </a:p>
          <a:p>
            <a:pPr lvl="2"/>
            <a:r>
              <a:rPr lang="el-GR" sz="2800" dirty="0"/>
              <a:t>μια πραγματική υποτίμηση αυξάνει τις καθαρές εξαγωγές</a:t>
            </a:r>
            <a:r>
              <a:rPr lang="en-US" sz="2800" dirty="0"/>
              <a:t> </a:t>
            </a:r>
            <a:endParaRPr lang="el-GR" sz="2800" dirty="0"/>
          </a:p>
          <a:p>
            <a:pPr lvl="2"/>
            <a:r>
              <a:rPr lang="el-GR" sz="2800" dirty="0"/>
              <a:t>μια πραγματική ανατίμηση</a:t>
            </a:r>
            <a:r>
              <a:rPr lang="en-US" sz="2800" dirty="0"/>
              <a:t> </a:t>
            </a:r>
            <a:r>
              <a:rPr lang="el-GR" sz="2800" dirty="0"/>
              <a:t>τις μειώνει.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6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067130"/>
              </p:ext>
            </p:extLst>
          </p:nvPr>
        </p:nvGraphicFramePr>
        <p:xfrm>
          <a:off x="609600" y="304800"/>
          <a:ext cx="8229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708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8105675"/>
              </p:ext>
            </p:extLst>
          </p:nvPr>
        </p:nvGraphicFramePr>
        <p:xfrm>
          <a:off x="539552" y="980728"/>
          <a:ext cx="799288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188640"/>
            <a:ext cx="8964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Εισαγωγές-Εξαγωγές Αγαθών και Υπηρεσιών </a:t>
            </a:r>
          </a:p>
          <a:p>
            <a:r>
              <a:rPr lang="el-GR" sz="2800" dirty="0"/>
              <a:t>          (δις ευρώ, σταθερές τιμές 2005)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265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F4DB37-A91D-48E3-BD21-3F00ADED235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Θέματα που ακολουθούν: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0C2F16-2637-4D49-977B-D6FADDCEA829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Πώς καθορίζεται η ισοτιμία ισορροπίας;</a:t>
            </a:r>
          </a:p>
          <a:p>
            <a:r>
              <a:rPr lang="el-GR" dirty="0"/>
              <a:t>Συναλλαγματική ισοτιμία και το υπόδειγμα </a:t>
            </a:r>
            <a:r>
              <a:rPr lang="en-US" dirty="0"/>
              <a:t>IS-LM</a:t>
            </a:r>
            <a:r>
              <a:rPr lang="el-GR" dirty="0"/>
              <a:t>, το υπόδειγμα ανοικτής οικονομίας.</a:t>
            </a:r>
            <a:endParaRPr lang="en-US" dirty="0"/>
          </a:p>
          <a:p>
            <a:r>
              <a:rPr lang="el-GR" dirty="0"/>
              <a:t>Μακροοικονομική Πολιτική:</a:t>
            </a:r>
          </a:p>
          <a:p>
            <a:r>
              <a:rPr lang="el-GR" dirty="0"/>
              <a:t>Δημοσιονομική</a:t>
            </a:r>
          </a:p>
          <a:p>
            <a:r>
              <a:rPr lang="el-GR" dirty="0"/>
              <a:t>Νομισματική πολιτική</a:t>
            </a:r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F958AEE-6A75-4ED8-A347-3535D3FA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9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4582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sz="2800" dirty="0"/>
              <a:t>Πώς προσδιορίζονται οι συναλλαγματικές ισοτιμίες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l-GR" sz="2800" dirty="0"/>
              <a:t>μια ανάλυση προσφοράς και ζήτησης</a:t>
            </a:r>
            <a:r>
              <a:rPr lang="en-US" sz="2800" dirty="0"/>
              <a:t> 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14562"/>
            <a:ext cx="8462963" cy="4186237"/>
          </a:xfrm>
        </p:spPr>
        <p:txBody>
          <a:bodyPr>
            <a:noAutofit/>
          </a:bodyPr>
          <a:lstStyle/>
          <a:p>
            <a:r>
              <a:rPr lang="el-GR" sz="2800" dirty="0"/>
              <a:t>Ποιες δυνάμεις προκαλούν μεταβολές στην συναλλαγματική ισοτιμία</a:t>
            </a:r>
            <a:r>
              <a:rPr lang="en-US" sz="2800" dirty="0"/>
              <a:t>;</a:t>
            </a:r>
          </a:p>
          <a:p>
            <a:pPr lvl="1"/>
            <a:r>
              <a:rPr lang="el-GR" dirty="0"/>
              <a:t>Για να το εξετάσουμε</a:t>
            </a:r>
            <a:r>
              <a:rPr lang="en-US" dirty="0"/>
              <a:t>, </a:t>
            </a:r>
            <a:r>
              <a:rPr lang="el-GR" dirty="0"/>
              <a:t>θα χρησιμοποιήσουμε την ανάλυση της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προσφοράς και της ζήτησης</a:t>
            </a:r>
            <a:r>
              <a:rPr lang="en-US" dirty="0"/>
              <a:t>, </a:t>
            </a:r>
            <a:r>
              <a:rPr lang="el-GR" dirty="0"/>
              <a:t>                      -το </a:t>
            </a:r>
            <a:r>
              <a:rPr lang="el-GR" i="1" dirty="0"/>
              <a:t>επίπεδο των τιμών παραμένει σταθερό.</a:t>
            </a:r>
            <a:endParaRPr lang="en-US" i="1" dirty="0"/>
          </a:p>
          <a:p>
            <a:pPr lvl="1"/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Σταθερό επίπεδο τιμών </a:t>
            </a:r>
            <a:r>
              <a:rPr lang="el-GR" dirty="0"/>
              <a:t>σημαίνει</a:t>
            </a:r>
            <a:r>
              <a:rPr lang="en-US" dirty="0"/>
              <a:t> </a:t>
            </a:r>
            <a:r>
              <a:rPr lang="el-GR" dirty="0"/>
              <a:t>ότι</a:t>
            </a:r>
            <a:endParaRPr lang="en-US" dirty="0"/>
          </a:p>
          <a:p>
            <a:pPr lvl="1"/>
            <a:r>
              <a:rPr lang="el-GR" b="1" u="sng" dirty="0">
                <a:solidFill>
                  <a:schemeClr val="accent2">
                    <a:lumMod val="75000"/>
                  </a:schemeClr>
                </a:solidFill>
              </a:rPr>
              <a:t>πραγματική και ονομαστική </a:t>
            </a:r>
            <a:r>
              <a:rPr lang="el-GR" u="sng" dirty="0"/>
              <a:t>ισοτιμία (ταυτίζονται)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3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2390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Πώς προσδιορίζονται </a:t>
            </a:r>
            <a:br>
              <a:rPr lang="en-US" dirty="0"/>
            </a:br>
            <a:r>
              <a:rPr lang="el-GR" dirty="0"/>
              <a:t>οι συναλλαγματικές ισοτιμίες;</a:t>
            </a:r>
            <a:endParaRPr lang="en-US" dirty="0"/>
          </a:p>
        </p:txBody>
      </p:sp>
      <p:sp>
        <p:nvSpPr>
          <p:cNvPr id="552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14563"/>
            <a:ext cx="8305800" cy="3756025"/>
          </a:xfrm>
        </p:spPr>
        <p:txBody>
          <a:bodyPr>
            <a:noAutofit/>
          </a:bodyPr>
          <a:lstStyle/>
          <a:p>
            <a:r>
              <a:rPr lang="el-GR" sz="2800" dirty="0"/>
              <a:t>Ποιες δυνάμεις προκαλούν μεταβολές στην συναλλαγματική ισοτιμία</a:t>
            </a:r>
            <a:r>
              <a:rPr lang="en-US" sz="2800" dirty="0"/>
              <a:t>;</a:t>
            </a:r>
          </a:p>
          <a:p>
            <a:pPr lvl="1"/>
            <a:r>
              <a:rPr lang="el-GR" sz="2800" dirty="0"/>
              <a:t>Η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ονομαστική συναλλαγματική </a:t>
            </a:r>
            <a:r>
              <a:rPr lang="el-GR" sz="2800" dirty="0"/>
              <a:t>ισοτιμία προσδιορίζεται</a:t>
            </a:r>
            <a:r>
              <a:rPr lang="en-US" sz="2800" dirty="0"/>
              <a:t> </a:t>
            </a:r>
            <a:r>
              <a:rPr lang="el-GR" sz="2800" dirty="0"/>
              <a:t>στην αγορά συναλλάγματος</a:t>
            </a:r>
            <a:r>
              <a:rPr lang="en-US" sz="2800" dirty="0"/>
              <a:t> </a:t>
            </a:r>
            <a:r>
              <a:rPr lang="el-GR" sz="2800" dirty="0"/>
              <a:t>από την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προσφορά</a:t>
            </a:r>
            <a:r>
              <a:rPr lang="el-GR" sz="2800" dirty="0"/>
              <a:t> και τη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ζήτηση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l-GR" sz="2800" dirty="0"/>
              <a:t>του νομίσματος.</a:t>
            </a:r>
            <a:endParaRPr lang="en-US" sz="2800" dirty="0"/>
          </a:p>
          <a:p>
            <a:pPr lvl="1"/>
            <a:r>
              <a:rPr lang="el-GR" sz="2800" dirty="0"/>
              <a:t>Η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προσφορά και η ζήτηση </a:t>
            </a:r>
            <a:r>
              <a:rPr lang="el-GR" sz="2800" dirty="0"/>
              <a:t>σε σχέση με την ονομαστική συναλλαγματική ισοτιμία</a:t>
            </a:r>
            <a:r>
              <a:rPr lang="en-US" sz="2800" dirty="0"/>
              <a:t> </a:t>
            </a:r>
            <a:r>
              <a:rPr lang="el-GR" sz="2800" dirty="0"/>
              <a:t>απεικονίζονται διαγραμματικά</a:t>
            </a:r>
            <a:r>
              <a:rPr lang="en-US" sz="2800" dirty="0"/>
              <a:t>, </a:t>
            </a:r>
            <a:r>
              <a:rPr lang="el-GR" sz="2800" dirty="0"/>
              <a:t>όπως ακριβώς η προσφορά και η ζήτηση για ένα αγαθό</a:t>
            </a:r>
            <a:r>
              <a:rPr lang="en-US" sz="2800" dirty="0"/>
              <a:t> </a:t>
            </a:r>
            <a:r>
              <a:rPr lang="el-GR" sz="2800" dirty="0"/>
              <a:t>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5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/>
              <a:t>Συναλλαγματικές ισοτιμίες</a:t>
            </a:r>
            <a:endParaRPr lang="en-US" dirty="0"/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8307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sz="2800" b="1" dirty="0">
                <a:solidFill>
                  <a:srgbClr val="C00000"/>
                </a:solidFill>
              </a:rPr>
              <a:t>Ονομαστικές συναλλαγματικές ισοτιμίες:</a:t>
            </a:r>
            <a:endParaRPr lang="en-US" sz="2800" b="1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sz="2400" dirty="0"/>
              <a:t>Η </a:t>
            </a:r>
            <a:r>
              <a:rPr lang="el-GR" b="1" dirty="0">
                <a:solidFill>
                  <a:srgbClr val="C00000"/>
                </a:solidFill>
              </a:rPr>
              <a:t>ονομαστική συναλλαγματική </a:t>
            </a:r>
            <a:r>
              <a:rPr lang="el-GR" sz="2400" dirty="0"/>
              <a:t>ισοτιμία</a:t>
            </a:r>
            <a:r>
              <a:rPr lang="en-US" sz="2400" dirty="0"/>
              <a:t> </a:t>
            </a:r>
            <a:r>
              <a:rPr lang="el-GR" sz="2400" dirty="0"/>
              <a:t>δείχνει πόσες μονάδες ξένου νομίσματος μπορεί ν’ αγοράσει κάποιος</a:t>
            </a:r>
            <a:r>
              <a:rPr lang="en-US" sz="2400" dirty="0"/>
              <a:t> </a:t>
            </a:r>
            <a:r>
              <a:rPr lang="el-GR" sz="2400" dirty="0"/>
              <a:t>με μια μονάδα εγχώριου νομίσματος.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l-GR" sz="2400" dirty="0"/>
              <a:t>Αν η ονομαστική συναλλαγματική ισοτιμία είναι</a:t>
            </a:r>
            <a:r>
              <a:rPr lang="en-US" sz="2400" dirty="0"/>
              <a:t> 1,</a:t>
            </a:r>
            <a:r>
              <a:rPr lang="el-GR" sz="2400" dirty="0"/>
              <a:t>1</a:t>
            </a:r>
            <a:r>
              <a:rPr lang="en-US" sz="2400" dirty="0"/>
              <a:t> </a:t>
            </a:r>
            <a:r>
              <a:rPr lang="el-GR" sz="2400" dirty="0"/>
              <a:t>δολάρια ανά ευρώ</a:t>
            </a:r>
            <a:r>
              <a:rPr lang="en-US" dirty="0"/>
              <a:t>:</a:t>
            </a:r>
            <a:r>
              <a:rPr lang="en-US" sz="2400" dirty="0"/>
              <a:t> </a:t>
            </a:r>
            <a:r>
              <a:rPr lang="el-GR" sz="2400" dirty="0"/>
              <a:t>ένα ευρώ αντιστοιχεί σε 1,1 δολάρια.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l-GR" sz="2400" dirty="0"/>
              <a:t>Οι ανταλλαγές νομισμάτων</a:t>
            </a:r>
            <a:r>
              <a:rPr lang="en-US" sz="2400" dirty="0"/>
              <a:t> </a:t>
            </a:r>
            <a:r>
              <a:rPr lang="el-GR" sz="2400" dirty="0"/>
              <a:t>γίνονται</a:t>
            </a:r>
            <a:r>
              <a:rPr lang="en-US" sz="2400" dirty="0"/>
              <a:t> </a:t>
            </a:r>
            <a:r>
              <a:rPr lang="el-GR" sz="2400" dirty="0"/>
              <a:t>στην </a:t>
            </a:r>
            <a:r>
              <a:rPr lang="el-GR" sz="2400" b="1" dirty="0">
                <a:solidFill>
                  <a:srgbClr val="C00000"/>
                </a:solidFill>
              </a:rPr>
              <a:t>αγορά συναλλάγματος</a:t>
            </a:r>
            <a:r>
              <a:rPr lang="el-GR" sz="2400" dirty="0"/>
              <a:t>.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b="1" dirty="0" err="1">
                <a:solidFill>
                  <a:srgbClr val="C00000"/>
                </a:solidFill>
              </a:rPr>
              <a:t>e</a:t>
            </a:r>
            <a:r>
              <a:rPr lang="en-US" b="1" baseline="-25000" dirty="0" err="1">
                <a:solidFill>
                  <a:srgbClr val="C00000"/>
                </a:solidFill>
              </a:rPr>
              <a:t>nom</a:t>
            </a:r>
            <a:r>
              <a:rPr lang="en-US" baseline="-25000" dirty="0"/>
              <a:t> </a:t>
            </a:r>
            <a:r>
              <a:rPr lang="el-GR" dirty="0"/>
              <a:t>: </a:t>
            </a:r>
            <a:r>
              <a:rPr lang="el-GR" sz="2400" dirty="0"/>
              <a:t>η</a:t>
            </a:r>
            <a:r>
              <a:rPr lang="en-US" sz="2400" dirty="0"/>
              <a:t> </a:t>
            </a:r>
            <a:r>
              <a:rPr lang="el-GR" sz="2400" dirty="0"/>
              <a:t>ονομαστική συναλλαγματική ισοτιμία</a:t>
            </a:r>
            <a:r>
              <a:rPr lang="en-US" sz="2400" dirty="0"/>
              <a:t> (</a:t>
            </a:r>
            <a:r>
              <a:rPr lang="el-GR" sz="2400" dirty="0"/>
              <a:t>ή απλά συναλλαγματική ισοτιμία</a:t>
            </a:r>
            <a:r>
              <a:rPr lang="en-US" sz="2400" dirty="0"/>
              <a:t>) </a:t>
            </a:r>
            <a:endParaRPr lang="el-GR" sz="2400" dirty="0"/>
          </a:p>
          <a:p>
            <a:pPr lvl="2">
              <a:lnSpc>
                <a:spcPct val="90000"/>
              </a:lnSpc>
            </a:pPr>
            <a:r>
              <a:rPr lang="en-US" b="1" dirty="0" err="1">
                <a:solidFill>
                  <a:srgbClr val="C00000"/>
                </a:solidFill>
              </a:rPr>
              <a:t>e</a:t>
            </a:r>
            <a:r>
              <a:rPr lang="en-US" b="1" baseline="-25000" dirty="0" err="1">
                <a:solidFill>
                  <a:srgbClr val="C00000"/>
                </a:solidFill>
              </a:rPr>
              <a:t>nom</a:t>
            </a:r>
            <a:r>
              <a:rPr lang="en-US" baseline="-25000" dirty="0"/>
              <a:t> </a:t>
            </a:r>
            <a:r>
              <a:rPr lang="el-GR" dirty="0"/>
              <a:t>: </a:t>
            </a:r>
            <a:r>
              <a:rPr lang="el-GR" sz="2400" dirty="0"/>
              <a:t>εκφράζεται σε μονάδες του ξένου νομίσματος</a:t>
            </a:r>
            <a:r>
              <a:rPr lang="en-US" sz="2400" dirty="0"/>
              <a:t> </a:t>
            </a:r>
            <a:r>
              <a:rPr lang="el-GR" sz="2400" dirty="0"/>
              <a:t>ανά μονάδα του εγχώριου νομίσματος.</a:t>
            </a:r>
            <a:r>
              <a:rPr lang="en-US" sz="2400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8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Πώς καθορίζεται η ισοτιμία;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Στην ανάλυση που αμέσως ακολουθεί υποθέτομε</a:t>
            </a:r>
          </a:p>
          <a:p>
            <a:r>
              <a:rPr lang="el-GR" dirty="0"/>
              <a:t>η χώρα μας είναι η «ευρωζώνη».</a:t>
            </a:r>
          </a:p>
          <a:p>
            <a:r>
              <a:rPr lang="el-GR" dirty="0"/>
              <a:t>η «ξένη» χώρα είναι οι ΗΠΑ.</a:t>
            </a:r>
          </a:p>
          <a:p>
            <a:r>
              <a:rPr lang="el-GR" dirty="0"/>
              <a:t>η συναλλαγματική ισοτιμία είναι η αξία του ευρώ εκφρασμένη σε δολάρια (π.χ. σε ένα ευρώ αντιστοιχούν 1,09 δολάρια)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ChangeArrowheads="1"/>
          </p:cNvSpPr>
          <p:nvPr/>
        </p:nvSpPr>
        <p:spPr bwMode="auto">
          <a:xfrm>
            <a:off x="685800" y="152400"/>
            <a:ext cx="8458200" cy="1077218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l-GR" sz="3200" dirty="0">
                <a:cs typeface="Times New Roman" pitchFamily="18" charset="0"/>
              </a:rPr>
              <a:t>Προσφορά και ζήτηση ευρώ</a:t>
            </a:r>
          </a:p>
          <a:p>
            <a:pPr algn="ctr"/>
            <a:r>
              <a:rPr lang="el-GR" sz="3200" dirty="0">
                <a:cs typeface="Times New Roman" pitchFamily="18" charset="0"/>
              </a:rPr>
              <a:t>(αγορά συναλλάγματος)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9050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57400" y="5562600"/>
            <a:ext cx="541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7000" y="2133600"/>
            <a:ext cx="3810000" cy="2743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667000" y="2133600"/>
            <a:ext cx="3352800" cy="2667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" y="1600199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Ισοτιμία $</a:t>
            </a:r>
            <a:r>
              <a:rPr lang="en-GB" sz="2000" dirty="0"/>
              <a:t>/€</a:t>
            </a:r>
            <a:endParaRPr lang="el-GR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5562600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Ευρώ (που ανταλλάσονται με δολάρια)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19800" y="1784866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Προσφορά ευρώ (εισαγωγές</a:t>
            </a:r>
            <a:r>
              <a:rPr lang="el-GR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77000" y="4343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Ζήτηση ευρώ (εξαγωγές)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419600" y="3467100"/>
            <a:ext cx="0" cy="20955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057400" y="3413078"/>
            <a:ext cx="2362200" cy="381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9200" y="3048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e</a:t>
            </a:r>
            <a:r>
              <a:rPr lang="en-GB" sz="2800" baseline="-25000" dirty="0" err="1"/>
              <a:t>nom</a:t>
            </a:r>
            <a:endParaRPr lang="el-GR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16890734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l-GR"/>
              <a:t>Πώς προσδιορίζονται </a:t>
            </a:r>
            <a:br>
              <a:rPr lang="en-US"/>
            </a:br>
            <a:r>
              <a:rPr lang="el-GR"/>
              <a:t>οι συναλλαγματικές ισοτιμίες</a:t>
            </a:r>
            <a:endParaRPr lang="en-US"/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153400" cy="45720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Η προσφορά ευρώ </a:t>
            </a:r>
            <a:r>
              <a:rPr lang="el-GR" sz="2800" dirty="0"/>
              <a:t>αντιπροσωπεύει την επιθυμία για</a:t>
            </a:r>
            <a:r>
              <a:rPr lang="en-US" sz="2800" dirty="0"/>
              <a:t> </a:t>
            </a:r>
            <a:r>
              <a:rPr lang="el-GR" sz="2800" dirty="0"/>
              <a:t>πώληση ευρώ με αντάλλαγμα ξένα νομίσματα (δολάρια).</a:t>
            </a: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l-GR" sz="2800" dirty="0"/>
              <a:t>Η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καμπύλη προσφοράς έχει θετική κλίση</a:t>
            </a:r>
            <a:r>
              <a:rPr lang="el-GR" sz="2800" dirty="0"/>
              <a:t>:</a:t>
            </a:r>
          </a:p>
          <a:p>
            <a:pPr lvl="1">
              <a:lnSpc>
                <a:spcPct val="90000"/>
              </a:lnSpc>
            </a:pPr>
            <a:r>
              <a:rPr lang="el-GR" sz="2800" dirty="0"/>
              <a:t>Όσο αυξάνει η τιμή του ευρώ, η προσφορά ευρώ είναι μεγαλύτερη.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6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6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Προσφορά ευρώ στην αγορά συναλλάγματος:</a:t>
            </a:r>
            <a:endParaRPr lang="en-US" dirty="0"/>
          </a:p>
        </p:txBody>
      </p:sp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153400" cy="4267200"/>
          </a:xfrm>
        </p:spPr>
        <p:txBody>
          <a:bodyPr>
            <a:normAutofit/>
          </a:bodyPr>
          <a:lstStyle/>
          <a:p>
            <a:pPr lvl="1"/>
            <a:r>
              <a:rPr lang="el-GR" sz="2800" dirty="0"/>
              <a:t>Τα άτομα «προσφέρουν» ευρώ</a:t>
            </a:r>
            <a:r>
              <a:rPr lang="en-US" sz="2800" dirty="0"/>
              <a:t> </a:t>
            </a:r>
            <a:r>
              <a:rPr lang="el-GR" sz="2800" dirty="0"/>
              <a:t>για δύο λόγους</a:t>
            </a:r>
            <a:r>
              <a:rPr lang="en-US" sz="2800" dirty="0"/>
              <a:t>:</a:t>
            </a:r>
          </a:p>
          <a:p>
            <a:pPr lvl="2"/>
            <a:r>
              <a:rPr lang="el-GR" sz="2800" dirty="0"/>
              <a:t>για να μπορούν να αγοράσουν ξένα αγαθά και υπηρεσίες</a:t>
            </a:r>
            <a:r>
              <a:rPr lang="en-US" sz="2800" dirty="0"/>
              <a:t> (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εισαγωγές</a:t>
            </a:r>
            <a:r>
              <a:rPr lang="el-GR" sz="2800" dirty="0"/>
              <a:t> της ευρωζώνης</a:t>
            </a:r>
            <a:r>
              <a:rPr lang="en-US" sz="2800" dirty="0"/>
              <a:t>)</a:t>
            </a:r>
            <a:endParaRPr lang="el-GR" sz="2800" dirty="0"/>
          </a:p>
          <a:p>
            <a:pPr marL="914400" lvl="2" indent="0">
              <a:buNone/>
            </a:pPr>
            <a:endParaRPr lang="en-US" sz="2800" dirty="0"/>
          </a:p>
          <a:p>
            <a:pPr lvl="2"/>
            <a:r>
              <a:rPr lang="el-GR" sz="2800" dirty="0"/>
              <a:t>για να μπορούν να αγοράσουν</a:t>
            </a:r>
            <a:r>
              <a:rPr lang="en-US" sz="2800" dirty="0"/>
              <a:t> </a:t>
            </a:r>
            <a:r>
              <a:rPr lang="el-GR" sz="2800" dirty="0"/>
              <a:t>πραγματικά και χρηματοοικονομικά ξένα περιουσιακά στοιχεία</a:t>
            </a:r>
            <a:r>
              <a:rPr lang="en-US" sz="2800" dirty="0"/>
              <a:t> (</a:t>
            </a:r>
            <a:r>
              <a:rPr lang="el-GR" sz="2800" dirty="0"/>
              <a:t>χρηματοοικονομικές εκροές της ευρωζώνης </a:t>
            </a:r>
            <a:r>
              <a:rPr lang="en-US" sz="2800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7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Ζήτηση ευρώ στην αγορά συναλλάγματος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l-GR" sz="2800" dirty="0"/>
              <a:t>Η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ζήτηση ευρώ</a:t>
            </a:r>
            <a:r>
              <a:rPr lang="el-GR" sz="2800" b="1" dirty="0">
                <a:solidFill>
                  <a:srgbClr val="00B050"/>
                </a:solidFill>
              </a:rPr>
              <a:t> </a:t>
            </a:r>
            <a:r>
              <a:rPr lang="el-GR" sz="2800" dirty="0"/>
              <a:t>αντιπροσωπεύει την επιθυμία για αγορά ευρώ με αντάλλαγμα δολάρια.</a:t>
            </a:r>
            <a:endParaRPr lang="en-US" sz="2800" dirty="0"/>
          </a:p>
          <a:p>
            <a:pPr lvl="1">
              <a:lnSpc>
                <a:spcPct val="90000"/>
              </a:lnSpc>
            </a:pPr>
            <a:endParaRPr lang="el-GR" sz="2800" dirty="0"/>
          </a:p>
          <a:p>
            <a:pPr lvl="1">
              <a:lnSpc>
                <a:spcPct val="90000"/>
              </a:lnSpc>
            </a:pPr>
            <a:r>
              <a:rPr lang="el-GR" sz="2800" dirty="0"/>
              <a:t>Η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καμπύλη ζήτησης </a:t>
            </a:r>
            <a:r>
              <a:rPr lang="el-GR" sz="2800" dirty="0"/>
              <a:t>έχει αρνητική κλίση</a:t>
            </a:r>
            <a:r>
              <a:rPr lang="en-US" sz="2800" dirty="0"/>
              <a:t>, </a:t>
            </a:r>
            <a:r>
              <a:rPr lang="el-GR" sz="2800" dirty="0"/>
              <a:t>διότι</a:t>
            </a:r>
          </a:p>
          <a:p>
            <a:pPr lvl="1">
              <a:lnSpc>
                <a:spcPct val="90000"/>
              </a:lnSpc>
            </a:pPr>
            <a:endParaRPr lang="el-GR" sz="2800" dirty="0"/>
          </a:p>
          <a:p>
            <a:pPr lvl="1">
              <a:lnSpc>
                <a:spcPct val="90000"/>
              </a:lnSpc>
            </a:pPr>
            <a:r>
              <a:rPr lang="el-GR" sz="2800" dirty="0"/>
              <a:t>Όσο αυξάνει η τιμή του ευρώ, τόσο μειώνεται η ζήτησή του. 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6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7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Ζήτηση ευρώ στην αγορά συναλλάγματος:</a:t>
            </a:r>
            <a:endParaRPr lang="en-US" dirty="0"/>
          </a:p>
        </p:txBody>
      </p:sp>
      <p:sp>
        <p:nvSpPr>
          <p:cNvPr id="556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153400" cy="4800600"/>
          </a:xfrm>
        </p:spPr>
        <p:txBody>
          <a:bodyPr>
            <a:normAutofit lnSpcReduction="10000"/>
          </a:bodyPr>
          <a:lstStyle/>
          <a:p>
            <a:pPr lvl="1"/>
            <a:r>
              <a:rPr lang="el-GR" dirty="0"/>
              <a:t>Η ζήτηση για ευρώ ικανοποιεί δύο ανάγκες</a:t>
            </a:r>
            <a:r>
              <a:rPr lang="en-US" dirty="0"/>
              <a:t>:</a:t>
            </a:r>
          </a:p>
          <a:p>
            <a:pPr lvl="2"/>
            <a:r>
              <a:rPr lang="el-GR" sz="2400" dirty="0"/>
              <a:t>αγορά αγαθών και υπηρεσιών από την ευρωζώνη </a:t>
            </a:r>
            <a:r>
              <a:rPr lang="en-US" sz="2400" dirty="0"/>
              <a:t>(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εξαγωγές</a:t>
            </a:r>
            <a:r>
              <a:rPr lang="el-GR" sz="2400" dirty="0"/>
              <a:t> της ευρωζώνης</a:t>
            </a:r>
            <a:r>
              <a:rPr lang="en-US" sz="2400" dirty="0"/>
              <a:t>)</a:t>
            </a:r>
          </a:p>
          <a:p>
            <a:pPr lvl="2"/>
            <a:r>
              <a:rPr lang="en-US" sz="2400" dirty="0"/>
              <a:t> </a:t>
            </a:r>
            <a:r>
              <a:rPr lang="el-GR" sz="2400" dirty="0"/>
              <a:t>αγορά πραγματικών και χρηματοοικονομικών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περιουσιακών στοιχείων </a:t>
            </a:r>
            <a:r>
              <a:rPr lang="el-GR" sz="2400" dirty="0"/>
              <a:t>(π.χ. ομόλογα δημοσίου, μετοχές…εισροή χρηματοοικονομικών ροών στην ευρωζώνη)</a:t>
            </a:r>
            <a:endParaRPr lang="en-US" sz="2400" dirty="0"/>
          </a:p>
          <a:p>
            <a:pPr lvl="1"/>
            <a:r>
              <a:rPr lang="el-GR" dirty="0"/>
              <a:t>Οι συναλλαγές αυτές</a:t>
            </a:r>
            <a:r>
              <a:rPr lang="en-US" dirty="0"/>
              <a:t> </a:t>
            </a:r>
            <a:r>
              <a:rPr lang="el-GR" dirty="0"/>
              <a:t>αντιστοιχούν στις δύο κύριες συνιστώσες</a:t>
            </a:r>
            <a:r>
              <a:rPr lang="en-US" dirty="0"/>
              <a:t> </a:t>
            </a:r>
            <a:r>
              <a:rPr lang="el-GR" b="1" dirty="0"/>
              <a:t>του ισοζυγίου πληρωμών</a:t>
            </a:r>
            <a:r>
              <a:rPr lang="en-US" dirty="0"/>
              <a:t>: </a:t>
            </a:r>
            <a:r>
              <a:rPr lang="el-GR" dirty="0"/>
              <a:t>τους λογαριασμούς του ισοζυγίου 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τρεχουσών συναλλαγών </a:t>
            </a:r>
            <a:r>
              <a:rPr lang="el-GR" dirty="0"/>
              <a:t>και τον λογαριασμό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χρηματοοικονομικού ισοζυγίου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5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l-GR" dirty="0"/>
              <a:t>Πώς προσδιορίζονται </a:t>
            </a:r>
            <a:br>
              <a:rPr lang="en-US" dirty="0"/>
            </a:br>
            <a:r>
              <a:rPr lang="el-GR" dirty="0"/>
              <a:t>οι συναλλαγματικές ισοτιμίες</a:t>
            </a:r>
            <a:endParaRPr lang="en-US" dirty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153400" cy="4724400"/>
          </a:xfrm>
        </p:spPr>
        <p:txBody>
          <a:bodyPr>
            <a:normAutofit lnSpcReduction="10000"/>
          </a:bodyPr>
          <a:lstStyle/>
          <a:p>
            <a:r>
              <a:rPr lang="el-GR" sz="2800" dirty="0"/>
              <a:t>Οι παράγοντες που αυξάνουν τη ζήτηση</a:t>
            </a:r>
            <a:r>
              <a:rPr lang="en-US" sz="2800" dirty="0"/>
              <a:t> </a:t>
            </a:r>
            <a:r>
              <a:rPr lang="el-GR" sz="2800" dirty="0"/>
              <a:t>για εξαγωγές</a:t>
            </a:r>
            <a:r>
              <a:rPr lang="en-US" sz="2800" dirty="0"/>
              <a:t> </a:t>
            </a:r>
            <a:r>
              <a:rPr lang="el-GR" sz="2800" dirty="0"/>
              <a:t>και περιουσιακά στοιχεία</a:t>
            </a:r>
            <a:r>
              <a:rPr lang="en-US" sz="2800" dirty="0"/>
              <a:t> </a:t>
            </a:r>
            <a:r>
              <a:rPr lang="el-GR" sz="2800" dirty="0"/>
              <a:t>της ευρωζώνης θ’ αυξήσουν τη ζήτηση για ευρώ:</a:t>
            </a:r>
            <a:r>
              <a:rPr lang="en-US" sz="2800" dirty="0"/>
              <a:t> </a:t>
            </a:r>
            <a:endParaRPr lang="el-GR" sz="2800" dirty="0"/>
          </a:p>
          <a:p>
            <a:r>
              <a:rPr lang="el-GR" sz="2800" dirty="0"/>
              <a:t>Η καμπύλη ζήτησης μετατοπίζεται προς τα δεξιά. </a:t>
            </a:r>
          </a:p>
          <a:p>
            <a:r>
              <a:rPr lang="el-GR" sz="2800" dirty="0"/>
              <a:t>Η ονομαστική συναλλαγματική ισοτιμία αυξάνεται (ανατίμηση του ευρώ).</a:t>
            </a:r>
            <a:endParaRPr lang="en-US" sz="2800" dirty="0"/>
          </a:p>
          <a:p>
            <a:pPr lvl="1"/>
            <a:r>
              <a:rPr lang="el-GR" sz="2800" i="1" dirty="0"/>
              <a:t>Για παράδειγμα</a:t>
            </a:r>
            <a:r>
              <a:rPr lang="en-US" sz="2800" dirty="0"/>
              <a:t>, </a:t>
            </a:r>
            <a:r>
              <a:rPr lang="el-GR" sz="2800" dirty="0"/>
              <a:t>μια </a:t>
            </a:r>
            <a:r>
              <a:rPr lang="el-GR" sz="2800" b="1" i="1" dirty="0">
                <a:solidFill>
                  <a:schemeClr val="accent1">
                    <a:lumMod val="75000"/>
                  </a:schemeClr>
                </a:solidFill>
              </a:rPr>
              <a:t>βελτίωση της ποιότητας </a:t>
            </a:r>
            <a:r>
              <a:rPr lang="el-GR" sz="2800" dirty="0"/>
              <a:t>των αγαθών σε σχέση με τα ξένα.</a:t>
            </a:r>
          </a:p>
          <a:p>
            <a:pPr lvl="1"/>
            <a:r>
              <a:rPr lang="el-GR" sz="2800" dirty="0"/>
              <a:t>Αυξάνει τη ζήτηση για εγχώρια προϊόντα </a:t>
            </a:r>
          </a:p>
          <a:p>
            <a:pPr lvl="1"/>
            <a:r>
              <a:rPr lang="el-GR" sz="2800" dirty="0"/>
              <a:t>θα οδηγήσει σε ανατίμηση του ευρώ.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4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9050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57400" y="5562600"/>
            <a:ext cx="541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7000" y="2133600"/>
            <a:ext cx="3810000" cy="2743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667000" y="2133600"/>
            <a:ext cx="3352800" cy="2667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" y="1600199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Ισοτιμία $</a:t>
            </a:r>
            <a:r>
              <a:rPr lang="en-GB" sz="2000" dirty="0"/>
              <a:t>/€</a:t>
            </a:r>
            <a:endParaRPr lang="el-GR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5562600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Ευρώ (που ανταλλάσονται με δολάρια)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19800" y="1784866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Προσφορά ευρώ (εισαγωγές</a:t>
            </a:r>
            <a:r>
              <a:rPr lang="el-GR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77000" y="4343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Ζήτηση ευρώ (εξαγωγές)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419600" y="3467100"/>
            <a:ext cx="0" cy="20955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057400" y="3413078"/>
            <a:ext cx="2362200" cy="381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9200" y="3048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e</a:t>
            </a:r>
            <a:r>
              <a:rPr lang="en-GB" sz="2800" baseline="-25000" dirty="0" err="1"/>
              <a:t>nom</a:t>
            </a:r>
            <a:endParaRPr lang="el-GR" sz="2800" baseline="-25000" dirty="0"/>
          </a:p>
        </p:txBody>
      </p:sp>
      <p:sp>
        <p:nvSpPr>
          <p:cNvPr id="3" name="Rectangle 2"/>
          <p:cNvSpPr/>
          <p:nvPr/>
        </p:nvSpPr>
        <p:spPr>
          <a:xfrm>
            <a:off x="304800" y="22860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>
                <a:cs typeface="Times New Roman" pitchFamily="18" charset="0"/>
              </a:rPr>
              <a:t>Το αποτέλεσμα της βελτίωσης της ποιότητας των εξαγώγιμων προϊόντων στην αξία του ευρώ</a:t>
            </a:r>
            <a:endParaRPr lang="el-GR" sz="28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505200" y="1600200"/>
            <a:ext cx="3810000" cy="27432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238500" y="1905000"/>
            <a:ext cx="647700" cy="53340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057400" y="2819400"/>
            <a:ext cx="30099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143000" y="2714170"/>
            <a:ext cx="0" cy="69890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E8A8213-6241-4814-9347-F5B392B8B61B}"/>
              </a:ext>
            </a:extLst>
          </p:cNvPr>
          <p:cNvSpPr txBox="1"/>
          <p:nvPr/>
        </p:nvSpPr>
        <p:spPr>
          <a:xfrm>
            <a:off x="1219200" y="2424499"/>
            <a:ext cx="1180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e</a:t>
            </a:r>
            <a:r>
              <a:rPr lang="en-GB" sz="2800" baseline="-25000" dirty="0" err="1"/>
              <a:t>nom</a:t>
            </a:r>
            <a:r>
              <a:rPr lang="el-GR" sz="2800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168147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9050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57400" y="5562600"/>
            <a:ext cx="541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7000" y="2133600"/>
            <a:ext cx="3810000" cy="2743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667000" y="2133600"/>
            <a:ext cx="3352800" cy="2667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" y="1600199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Ισοτιμία $</a:t>
            </a:r>
            <a:r>
              <a:rPr lang="en-GB" sz="2000" dirty="0"/>
              <a:t>/€</a:t>
            </a:r>
            <a:endParaRPr lang="el-GR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5562600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Ευρώ (που ανταλλάσονται με δολάρια)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19800" y="1784866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Προσφορά ευρώ (εισαγωγές</a:t>
            </a:r>
            <a:r>
              <a:rPr lang="el-GR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77000" y="4343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Ζήτηση ευρώ (εξαγωγές)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419600" y="3467100"/>
            <a:ext cx="0" cy="20955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057400" y="3413078"/>
            <a:ext cx="2362200" cy="381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9200" y="3048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e</a:t>
            </a:r>
            <a:r>
              <a:rPr lang="en-GB" sz="2800" baseline="-25000" dirty="0" err="1"/>
              <a:t>nom</a:t>
            </a:r>
            <a:endParaRPr lang="el-GR" sz="2800" baseline="-25000" dirty="0"/>
          </a:p>
        </p:txBody>
      </p:sp>
      <p:sp>
        <p:nvSpPr>
          <p:cNvPr id="3" name="Rectangle 2"/>
          <p:cNvSpPr/>
          <p:nvPr/>
        </p:nvSpPr>
        <p:spPr>
          <a:xfrm>
            <a:off x="304800" y="22860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>
                <a:cs typeface="Times New Roman" pitchFamily="18" charset="0"/>
              </a:rPr>
              <a:t>Το αποτέλεσμα της μείωσης του επιτοκίου της ΕΚΤ στην αξία του ευρώ</a:t>
            </a:r>
            <a:endParaRPr lang="el-GR" sz="28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26776" y="2834185"/>
            <a:ext cx="3810000" cy="27432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667000" y="2615863"/>
            <a:ext cx="571500" cy="584537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057400" y="3962400"/>
            <a:ext cx="1676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125940" y="3314771"/>
            <a:ext cx="0" cy="64762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0453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9050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57400" y="5562600"/>
            <a:ext cx="541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7000" y="2133600"/>
            <a:ext cx="3810000" cy="2743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667000" y="2133600"/>
            <a:ext cx="3352800" cy="2667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" y="1600199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Ισοτιμία $</a:t>
            </a:r>
            <a:r>
              <a:rPr lang="en-GB" sz="2000" dirty="0"/>
              <a:t>/€</a:t>
            </a:r>
            <a:endParaRPr lang="el-GR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5562600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Ευρώ (που ανταλλάσονται με δολάρια)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19800" y="1784866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Προσφορά ευρώ (εισαγωγές</a:t>
            </a:r>
            <a:r>
              <a:rPr lang="el-GR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77000" y="4343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Ζήτηση ευρώ (εξαγωγές)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419600" y="3467100"/>
            <a:ext cx="0" cy="20955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057400" y="3413078"/>
            <a:ext cx="2362200" cy="381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9200" y="3048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e</a:t>
            </a:r>
            <a:r>
              <a:rPr lang="en-GB" sz="2800" baseline="-25000" dirty="0" err="1"/>
              <a:t>nom</a:t>
            </a:r>
            <a:endParaRPr lang="el-GR" sz="2800" baseline="-25000" dirty="0"/>
          </a:p>
        </p:txBody>
      </p:sp>
      <p:sp>
        <p:nvSpPr>
          <p:cNvPr id="3" name="Rectangle 2"/>
          <p:cNvSpPr/>
          <p:nvPr/>
        </p:nvSpPr>
        <p:spPr>
          <a:xfrm>
            <a:off x="304800" y="22860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>
                <a:cs typeface="Times New Roman" pitchFamily="18" charset="0"/>
              </a:rPr>
              <a:t>Το αποτέλεσμα της αύξησης των εισαγωγών της ευρωζώνης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l-GR" sz="2800" dirty="0">
                <a:cs typeface="Times New Roman" pitchFamily="18" charset="0"/>
              </a:rPr>
              <a:t>από τις ΗΠΑ, στην αξία του ευρώ:</a:t>
            </a:r>
            <a:endParaRPr lang="el-GR" sz="2800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3429000" y="2438402"/>
            <a:ext cx="3505200" cy="273599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181600" y="2862590"/>
            <a:ext cx="571500" cy="37082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057400" y="3856061"/>
            <a:ext cx="3009900" cy="10633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703127" y="3505200"/>
            <a:ext cx="0" cy="70172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37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/>
              <a:t>Συναλλαγματικές ισοτιμίες</a:t>
            </a:r>
            <a:endParaRPr lang="en-US" dirty="0"/>
          </a:p>
        </p:txBody>
      </p:sp>
      <p:sp>
        <p:nvSpPr>
          <p:cNvPr id="524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Ονομαστικές</a:t>
            </a:r>
            <a:r>
              <a:rPr lang="el-GR" sz="2400" dirty="0"/>
              <a:t> συναλλαγματικές ισοτιμίες</a:t>
            </a:r>
          </a:p>
          <a:p>
            <a:r>
              <a:rPr lang="el-GR" sz="2400" b="1" dirty="0"/>
              <a:t>Καθεστώτα</a:t>
            </a:r>
            <a:r>
              <a:rPr lang="el-GR" sz="2400" dirty="0"/>
              <a:t> συναλλαγματικών ισοτιμιών:</a:t>
            </a:r>
          </a:p>
          <a:p>
            <a:r>
              <a:rPr lang="el-GR" sz="2400" b="1" dirty="0"/>
              <a:t>Σταθερές</a:t>
            </a:r>
            <a:r>
              <a:rPr lang="el-GR" sz="2400" dirty="0"/>
              <a:t> και </a:t>
            </a:r>
            <a:r>
              <a:rPr lang="el-GR" sz="2400" b="1" dirty="0"/>
              <a:t>κυμαινόμενες</a:t>
            </a:r>
            <a:r>
              <a:rPr lang="el-GR" sz="2400" dirty="0"/>
              <a:t> ισοτιμίες.</a:t>
            </a:r>
            <a:endParaRPr lang="en-US" sz="2400" dirty="0"/>
          </a:p>
          <a:p>
            <a:pPr lvl="1"/>
            <a:r>
              <a:rPr lang="el-GR" sz="2400" dirty="0"/>
              <a:t>Σ’ ένα σύστημα </a:t>
            </a:r>
            <a:r>
              <a:rPr lang="el-GR" sz="2400" b="1" dirty="0">
                <a:solidFill>
                  <a:srgbClr val="C00000"/>
                </a:solidFill>
              </a:rPr>
              <a:t>κυμαινόμενων </a:t>
            </a:r>
            <a:r>
              <a:rPr lang="el-GR" sz="2400" dirty="0"/>
              <a:t>συναλλαγματικών ισοτιμιών</a:t>
            </a:r>
            <a:r>
              <a:rPr lang="en-US" sz="2400" dirty="0"/>
              <a:t>, </a:t>
            </a:r>
            <a:r>
              <a:rPr lang="el-GR" sz="2400" dirty="0"/>
              <a:t>οι συναλλαγματικές ισοτιμίες</a:t>
            </a:r>
            <a:r>
              <a:rPr lang="en-US" sz="2400" dirty="0"/>
              <a:t> </a:t>
            </a:r>
            <a:r>
              <a:rPr lang="el-GR" sz="2400" dirty="0"/>
              <a:t>προσδιορίζονται από την προσφορά. </a:t>
            </a:r>
          </a:p>
          <a:p>
            <a:pPr lvl="1"/>
            <a:r>
              <a:rPr lang="el-GR" sz="2400" dirty="0"/>
              <a:t>Αυτό το σύστημα ισχύει</a:t>
            </a:r>
            <a:r>
              <a:rPr lang="en-US" sz="2400" dirty="0"/>
              <a:t> </a:t>
            </a:r>
            <a:r>
              <a:rPr lang="el-GR" sz="2400" dirty="0"/>
              <a:t>για τα σημαντικότερα νομίσματα, σήμερα.</a:t>
            </a:r>
            <a:endParaRPr lang="en-US" sz="24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3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3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-381000"/>
            <a:ext cx="7772400" cy="1333500"/>
          </a:xfrm>
          <a:noFill/>
          <a:ln/>
        </p:spPr>
        <p:txBody>
          <a:bodyPr>
            <a:normAutofit/>
          </a:bodyPr>
          <a:lstStyle/>
          <a:p>
            <a:r>
              <a:rPr lang="el-GR" dirty="0"/>
              <a:t>Αγορές συναλλάγματος:</a:t>
            </a:r>
            <a:endParaRPr lang="en-US" dirty="0"/>
          </a:p>
        </p:txBody>
      </p:sp>
      <p:sp>
        <p:nvSpPr>
          <p:cNvPr id="560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382000" cy="57912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l-GR" sz="2400" dirty="0"/>
              <a:t>Η αγοραπωλησία νομισμάτων</a:t>
            </a:r>
            <a:r>
              <a:rPr lang="en-US" sz="2400" dirty="0"/>
              <a:t> </a:t>
            </a:r>
            <a:r>
              <a:rPr lang="el-GR" sz="2400" dirty="0"/>
              <a:t>διεξάγεται όλο το 24ωρο</a:t>
            </a:r>
            <a:r>
              <a:rPr lang="en-US" sz="2400" dirty="0"/>
              <a:t>, </a:t>
            </a:r>
            <a:r>
              <a:rPr lang="el-GR" sz="2400" dirty="0"/>
              <a:t>διότι οποιαδήποτε στιγμή</a:t>
            </a:r>
            <a:r>
              <a:rPr lang="en-US" sz="2400" dirty="0"/>
              <a:t> </a:t>
            </a:r>
            <a:r>
              <a:rPr lang="el-GR" sz="2400" dirty="0"/>
              <a:t>κάποιες αγορές σε κάποιες χώρες είναι ανοικτές.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Η τρέχουσα ισοτιμία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spot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400" dirty="0"/>
              <a:t>είναι η ισοτιμία στην οποία</a:t>
            </a:r>
            <a:r>
              <a:rPr lang="en-US" sz="2400" dirty="0"/>
              <a:t> </a:t>
            </a:r>
            <a:r>
              <a:rPr lang="el-GR" sz="2400" dirty="0"/>
              <a:t>ένα νόμισμα</a:t>
            </a:r>
            <a:r>
              <a:rPr lang="en-US" sz="2400" dirty="0"/>
              <a:t> </a:t>
            </a:r>
            <a:r>
              <a:rPr lang="el-GR" sz="2400" dirty="0"/>
              <a:t>μπορεί άμεσα να ανταλλαχθεί με ένα άλλο</a:t>
            </a:r>
            <a:r>
              <a:rPr lang="en-GB" sz="2400" dirty="0"/>
              <a:t>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Προθεσμιακή ισοτιμία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forward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l-GR" sz="2400" dirty="0"/>
              <a:t>είναι η ισοτιμία στην οποία ένα νόμισμα μπορεί να ανταλλαχθεί</a:t>
            </a:r>
            <a:r>
              <a:rPr lang="en-US" sz="2400" dirty="0"/>
              <a:t> </a:t>
            </a:r>
            <a:r>
              <a:rPr lang="el-GR" sz="2400" dirty="0"/>
              <a:t>με ένα άλλο σε μια προκαθορισμένη ημερομηνία στο μέλλον </a:t>
            </a:r>
            <a:r>
              <a:rPr lang="en-US" sz="2400" dirty="0"/>
              <a:t>(</a:t>
            </a:r>
            <a:r>
              <a:rPr lang="el-GR" sz="2400" dirty="0"/>
              <a:t>για παράδειγμα</a:t>
            </a:r>
            <a:r>
              <a:rPr lang="en-US" sz="2400" dirty="0"/>
              <a:t>,</a:t>
            </a:r>
            <a:r>
              <a:rPr lang="el-GR" sz="2400" dirty="0"/>
              <a:t>σε</a:t>
            </a:r>
            <a:r>
              <a:rPr lang="en-US" sz="2400" dirty="0"/>
              <a:t> 30, 90 </a:t>
            </a:r>
            <a:r>
              <a:rPr lang="el-GR" sz="2400" dirty="0"/>
              <a:t>ή</a:t>
            </a:r>
            <a:r>
              <a:rPr lang="en-US" sz="2400" dirty="0"/>
              <a:t> 180 </a:t>
            </a:r>
            <a:r>
              <a:rPr lang="el-GR" sz="2400" dirty="0"/>
              <a:t>μέρες από σήμερα</a:t>
            </a:r>
            <a:r>
              <a:rPr lang="en-US" sz="2400" dirty="0"/>
              <a:t>).</a:t>
            </a:r>
            <a:endParaRPr lang="el-GR" sz="2400" dirty="0"/>
          </a:p>
          <a:p>
            <a:pPr lvl="1">
              <a:lnSpc>
                <a:spcPct val="90000"/>
              </a:lnSpc>
            </a:pPr>
            <a:r>
              <a:rPr lang="el-GR" sz="2400" dirty="0"/>
              <a:t>Οι προθεσμιακές ισοτιμίες αντανακλούν τις προσδοκίες για την μελλοντική πορεία των ισοτιμιών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/>
              <a:t>Αν αυτές αυξάνονται, αυτό φανερώνει  ότι τα άτομα</a:t>
            </a:r>
            <a:r>
              <a:rPr lang="en-US" sz="2400" dirty="0"/>
              <a:t> </a:t>
            </a:r>
            <a:r>
              <a:rPr lang="el-GR" sz="2400" dirty="0"/>
              <a:t>αναμένουν</a:t>
            </a:r>
            <a:r>
              <a:rPr lang="en-US" sz="2400" dirty="0"/>
              <a:t> </a:t>
            </a:r>
            <a:r>
              <a:rPr lang="el-GR" sz="2400" dirty="0"/>
              <a:t>αύξηση της τρέχουσας ισοτιμίας στο μέλλον</a:t>
            </a:r>
            <a:r>
              <a:rPr lang="en-GB" sz="2400" dirty="0"/>
              <a:t>.</a:t>
            </a:r>
            <a:r>
              <a:rPr lang="en-US" sz="2400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2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Lina.VIVI\Τα έγγραφά μου\Οι εικόνες μου\$ευρώ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8070785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2286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Ισοτιμία ευρώ</a:t>
            </a:r>
            <a:r>
              <a:rPr lang="en-GB" sz="3200" dirty="0"/>
              <a:t>-</a:t>
            </a:r>
            <a:r>
              <a:rPr lang="el-GR" sz="3200" dirty="0"/>
              <a:t>δολαρίου</a:t>
            </a:r>
            <a:r>
              <a:rPr lang="en-GB" sz="3200" dirty="0"/>
              <a:t> </a:t>
            </a:r>
            <a:endParaRPr lang="el-GR" sz="3200" dirty="0"/>
          </a:p>
          <a:p>
            <a:r>
              <a:rPr lang="en-GB" sz="3200" dirty="0"/>
              <a:t>(</a:t>
            </a:r>
            <a:r>
              <a:rPr lang="el-GR" sz="3200" dirty="0"/>
              <a:t>δολάρια ανά ευρώ)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65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67494480-570E-E30A-7FAE-51C0EB76F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D9F21B2-1EF9-8433-82B4-97E165B1B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09" y="228600"/>
            <a:ext cx="9144000" cy="5410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7719E2-FC8A-F892-E170-A85F3F95E917}"/>
              </a:ext>
            </a:extLst>
          </p:cNvPr>
          <p:cNvSpPr txBox="1"/>
          <p:nvPr/>
        </p:nvSpPr>
        <p:spPr>
          <a:xfrm>
            <a:off x="381000" y="5800502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https://www.ecb.europa.eu/stats/policy_and_exchange_rates/euro_reference_exchange_rates/html/eurofxref-graph-usd.en.html</a:t>
            </a:r>
          </a:p>
        </p:txBody>
      </p:sp>
    </p:spTree>
    <p:extLst>
      <p:ext uri="{BB962C8B-B14F-4D97-AF65-F5344CB8AC3E}">
        <p14:creationId xmlns:p14="http://schemas.microsoft.com/office/powerpoint/2010/main" val="5852549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8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600" dirty="0"/>
              <a:t>O</a:t>
            </a:r>
            <a:r>
              <a:rPr lang="el-GR" sz="3600" dirty="0"/>
              <a:t>ι συναλλαγματικές ισοτιμίες και το υπόδειγμα </a:t>
            </a:r>
            <a:r>
              <a:rPr lang="en-US" sz="3600" dirty="0"/>
              <a:t>IS-LM</a:t>
            </a:r>
            <a:endParaRPr lang="en-US" dirty="0"/>
          </a:p>
        </p:txBody>
      </p:sp>
      <p:sp>
        <p:nvSpPr>
          <p:cNvPr id="56217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8153400" cy="4602163"/>
          </a:xfrm>
        </p:spPr>
        <p:txBody>
          <a:bodyPr>
            <a:normAutofit/>
          </a:bodyPr>
          <a:lstStyle/>
          <a:p>
            <a:r>
              <a:rPr lang="el-GR" sz="2800" dirty="0"/>
              <a:t>Αρχικά, θα εξετάσουμε πώς </a:t>
            </a:r>
          </a:p>
          <a:p>
            <a:r>
              <a:rPr lang="el-GR" sz="2800" dirty="0"/>
              <a:t>οι μεταβολές</a:t>
            </a:r>
            <a:r>
              <a:rPr lang="en-US" sz="2800" dirty="0"/>
              <a:t> </a:t>
            </a:r>
            <a:r>
              <a:rPr lang="el-GR" sz="2800" dirty="0"/>
              <a:t>του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πραγματικού προϊόντος</a:t>
            </a:r>
            <a:r>
              <a:rPr lang="en-US" sz="2800" dirty="0"/>
              <a:t> </a:t>
            </a:r>
            <a:r>
              <a:rPr lang="el-GR" sz="2800" dirty="0"/>
              <a:t>και </a:t>
            </a:r>
          </a:p>
          <a:p>
            <a:r>
              <a:rPr lang="el-GR" sz="2800" dirty="0"/>
              <a:t>του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πραγματικού επιτοκίου </a:t>
            </a:r>
          </a:p>
          <a:p>
            <a:r>
              <a:rPr lang="el-GR" sz="2800" dirty="0"/>
              <a:t>συνδέονται με τη συναλλαγματική ισοτιμία και τις καθαρές εξαγωγές.</a:t>
            </a:r>
            <a:endParaRPr lang="en-US" sz="2800" dirty="0"/>
          </a:p>
          <a:p>
            <a:r>
              <a:rPr lang="el-GR" sz="2800" dirty="0"/>
              <a:t>Στη συνέχεια θα προσαρμόσουμε το υπόδειγμα </a:t>
            </a:r>
            <a:r>
              <a:rPr lang="en-US" sz="2800" dirty="0"/>
              <a:t>IS-LM </a:t>
            </a:r>
            <a:r>
              <a:rPr lang="el-GR" sz="2800" dirty="0"/>
              <a:t>για την ανοικτή οικονομία.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6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9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3" name="Rectangle 3"/>
          <p:cNvSpPr>
            <a:spLocks noGrp="1" noChangeArrowheads="1"/>
          </p:cNvSpPr>
          <p:nvPr>
            <p:ph idx="1"/>
          </p:nvPr>
        </p:nvSpPr>
        <p:spPr>
          <a:xfrm>
            <a:off x="-457200" y="1600200"/>
            <a:ext cx="9601200" cy="4953000"/>
          </a:xfrm>
        </p:spPr>
        <p:txBody>
          <a:bodyPr>
            <a:normAutofit/>
          </a:bodyPr>
          <a:lstStyle/>
          <a:p>
            <a:pPr lvl="2">
              <a:lnSpc>
                <a:spcPct val="90000"/>
              </a:lnSpc>
            </a:pPr>
            <a:r>
              <a:rPr lang="el-GR" dirty="0">
                <a:latin typeface="Cambria"/>
              </a:rPr>
              <a:t>↑ </a:t>
            </a:r>
            <a:r>
              <a:rPr lang="el-GR" dirty="0"/>
              <a:t>του εγχώριου προϊόντος</a:t>
            </a:r>
            <a:r>
              <a:rPr lang="en-US" dirty="0"/>
              <a:t> (</a:t>
            </a:r>
            <a:r>
              <a:rPr lang="el-GR" dirty="0"/>
              <a:t>εισοδήματος</a:t>
            </a:r>
            <a:r>
              <a:rPr lang="en-US" dirty="0"/>
              <a:t>)</a:t>
            </a:r>
            <a:r>
              <a:rPr lang="el-GR" dirty="0"/>
              <a:t>  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r>
              <a:rPr lang="en-US" dirty="0"/>
              <a:t> </a:t>
            </a:r>
            <a:endParaRPr lang="el-GR" dirty="0"/>
          </a:p>
          <a:p>
            <a:pPr lvl="2">
              <a:lnSpc>
                <a:spcPct val="90000"/>
              </a:lnSpc>
            </a:pPr>
            <a:r>
              <a:rPr lang="el-GR" dirty="0"/>
              <a:t>↑ η ζήτηση για αγαθά και υπηρεσίες</a:t>
            </a:r>
            <a:r>
              <a:rPr lang="en-US" dirty="0"/>
              <a:t> 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endParaRPr lang="el-GR" dirty="0"/>
          </a:p>
          <a:p>
            <a:pPr lvl="2">
              <a:lnSpc>
                <a:spcPct val="90000"/>
              </a:lnSpc>
            </a:pPr>
            <a:r>
              <a:rPr lang="el-GR" dirty="0"/>
              <a:t>↑ η ζήτηση για εισαγόμενα αγαθά και υπηρεσίες </a:t>
            </a:r>
            <a:r>
              <a:rPr lang="en-US" dirty="0"/>
              <a:t> </a:t>
            </a:r>
            <a:endParaRPr lang="el-GR" dirty="0"/>
          </a:p>
          <a:p>
            <a:pPr lvl="2">
              <a:lnSpc>
                <a:spcPct val="90000"/>
              </a:lnSpc>
            </a:pP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 </a:t>
            </a:r>
            <a:r>
              <a:rPr lang="el-GR" dirty="0"/>
              <a:t>οι καθαρές εξαγωγές μειώνονται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dirty="0"/>
              <a:t>Για ν’ αυξήσουν τη δαπάνη για εισαγόμενα προϊόντα οι κάτοικοι της χώρας χρειάζονται ξένο νόμισμα:</a:t>
            </a:r>
          </a:p>
          <a:p>
            <a:pPr lvl="2">
              <a:lnSpc>
                <a:spcPct val="90000"/>
              </a:lnSpc>
            </a:pPr>
            <a:r>
              <a:rPr lang="el-GR" dirty="0"/>
              <a:t>πωλούν εγχώριο νόμισμα για ν’ αγοράσουν ξένο νόμισμα</a:t>
            </a:r>
            <a:r>
              <a:rPr lang="en-US" dirty="0"/>
              <a:t>, </a:t>
            </a:r>
            <a:r>
              <a:rPr lang="el-GR" dirty="0"/>
              <a:t>αυξάνοντας έτσι την προσφορά του εγχώριου νομίσματος</a:t>
            </a:r>
            <a:r>
              <a:rPr lang="en-US" dirty="0"/>
              <a:t>, </a:t>
            </a:r>
            <a:endParaRPr lang="el-GR" dirty="0"/>
          </a:p>
          <a:p>
            <a:pPr lvl="2">
              <a:lnSpc>
                <a:spcPct val="90000"/>
              </a:lnSpc>
            </a:pPr>
            <a:r>
              <a:rPr lang="el-GR" dirty="0"/>
              <a:t>Αυτή η ανταλλαγή εγχωρίου με ξένο νόμισμα μειώνει τη συναλλαγματική ισοτιμία.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Υποτίμηση</a:t>
            </a:r>
            <a:r>
              <a:rPr lang="el-GR" dirty="0"/>
              <a:t> εγχωρίου νομίσματος.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FE492CA1-7719-477F-9E4D-F09C4AF2C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68143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Η επίδραση των μεταβολών του προϊόντος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  <a:t>εισοδήματος)</a:t>
            </a:r>
            <a:br>
              <a:rPr lang="el-GR" sz="36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11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lnSpc>
                <a:spcPct val="90000"/>
              </a:lnSpc>
            </a:pPr>
            <a:r>
              <a:rPr lang="el-GR" sz="2800" dirty="0"/>
              <a:t>Το αντίθετο θα συμβεί αν το </a:t>
            </a:r>
            <a:r>
              <a:rPr lang="en-US" sz="2800" dirty="0"/>
              <a:t>“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ξένο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  <a:r>
              <a:rPr lang="el-GR" sz="2800" dirty="0"/>
              <a:t> προϊόν</a:t>
            </a:r>
            <a:r>
              <a:rPr lang="en-US" sz="2800" dirty="0"/>
              <a:t> (</a:t>
            </a:r>
            <a:r>
              <a:rPr lang="el-GR" sz="2800" dirty="0"/>
              <a:t>εισόδημα</a:t>
            </a:r>
            <a:r>
              <a:rPr lang="en-US" sz="2800" dirty="0"/>
              <a:t>) </a:t>
            </a:r>
            <a:r>
              <a:rPr lang="el-GR" sz="2800" dirty="0"/>
              <a:t>αυξηθεί:</a:t>
            </a:r>
            <a:endParaRPr lang="en-US" sz="2800" dirty="0"/>
          </a:p>
          <a:p>
            <a:pPr lvl="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800" dirty="0"/>
              <a:t>Οι εγχώριες καθαρές εξαγωγές αυξάνονται</a:t>
            </a:r>
            <a:endParaRPr lang="en-US" sz="2800" dirty="0"/>
          </a:p>
          <a:p>
            <a:pPr lvl="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800" dirty="0"/>
              <a:t>Η συναλλαγματική ισοτιμία</a:t>
            </a:r>
            <a:r>
              <a:rPr lang="en-US" sz="2800" dirty="0"/>
              <a:t> </a:t>
            </a:r>
            <a:r>
              <a:rPr lang="el-GR" sz="2800" dirty="0"/>
              <a:t>αυξάνεται. </a:t>
            </a:r>
          </a:p>
          <a:p>
            <a:pPr lvl="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r>
              <a:rPr lang="el-GR" sz="2800" dirty="0">
                <a:latin typeface="Calibri"/>
                <a:cs typeface="Calibri"/>
              </a:rPr>
              <a:t> </a:t>
            </a:r>
          </a:p>
          <a:p>
            <a:pPr lvl="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800" dirty="0"/>
              <a:t>Ανατίμηση του εθνικού μας νομίσματος.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530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7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8839200" cy="5334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Η επίδραση των μεταβολών των πραγματικών επιτοκίων στην ισοτιμία και τις καθαρές εξαγωγές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l-GR" sz="2800" dirty="0"/>
              <a:t>↑ του εγχώριου πραγματικού επιτοκίου</a:t>
            </a:r>
            <a:r>
              <a:rPr lang="en-US" sz="2800" dirty="0"/>
              <a:t> (</a:t>
            </a:r>
            <a:r>
              <a:rPr lang="el-GR" sz="2800" dirty="0"/>
              <a:t>με το ξένο πραγματικό επιτόκιο σταθερό</a:t>
            </a:r>
            <a:r>
              <a:rPr lang="en-US" sz="2800" dirty="0"/>
              <a:t>) </a:t>
            </a:r>
            <a:endParaRPr lang="el-GR" sz="2800" dirty="0"/>
          </a:p>
          <a:p>
            <a:pPr lvl="2"/>
            <a:r>
              <a:rPr lang="el-GR" sz="2800" dirty="0"/>
              <a:t>κάνει τα εγχώρια περιουσιακά στοιχεία πιο ελκυστικά για τους ξένους</a:t>
            </a:r>
            <a:r>
              <a:rPr lang="en-US" sz="2800" dirty="0"/>
              <a:t>, </a:t>
            </a:r>
            <a:endParaRPr lang="el-GR" sz="2800" dirty="0"/>
          </a:p>
          <a:p>
            <a:pPr lvl="2"/>
            <a:r>
              <a:rPr lang="el-GR" sz="2800" dirty="0"/>
              <a:t>αυξάνεται η ζήτηση εγχώριου νομίσματος</a:t>
            </a:r>
            <a:r>
              <a:rPr lang="en-US" sz="2800" dirty="0"/>
              <a:t>. </a:t>
            </a:r>
            <a:endParaRPr lang="el-GR" sz="2800" dirty="0"/>
          </a:p>
          <a:p>
            <a:pPr lvl="2"/>
            <a:r>
              <a:rPr lang="el-GR" sz="2800" dirty="0"/>
              <a:t>αυξάνεται η</a:t>
            </a:r>
            <a:r>
              <a:rPr lang="en-US" sz="2800" dirty="0"/>
              <a:t> </a:t>
            </a:r>
            <a:r>
              <a:rPr lang="el-GR" sz="2800" dirty="0"/>
              <a:t>συναλλαγματική ισοτιμία.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2"/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Sans Unicode"/>
                <a:cs typeface="Lucida Sans Unicode"/>
              </a:rPr>
              <a:t>⇒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ανατίμηση εγχωρίου νομίσματος.</a:t>
            </a:r>
            <a:endParaRPr lang="el-GR" sz="2800" dirty="0"/>
          </a:p>
          <a:p>
            <a:pPr lvl="2"/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Lucida Sans Unicode"/>
                <a:cs typeface="Lucida Sans Unicode"/>
              </a:rPr>
              <a:t>⇒ </a:t>
            </a:r>
            <a:r>
              <a:rPr lang="el-GR" sz="2800" dirty="0"/>
              <a:t>η αύξηση της συναλλαγματικής ισοτιμίας</a:t>
            </a:r>
            <a:r>
              <a:rPr lang="en-US" sz="2800" dirty="0"/>
              <a:t> </a:t>
            </a:r>
            <a:r>
              <a:rPr lang="el-GR" sz="2800" dirty="0"/>
              <a:t>οδηγεί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σε μείωση των καθαρών εξαγωγών.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5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l-GR" sz="3200" dirty="0"/>
              <a:t>Το υπόδειγμα</a:t>
            </a:r>
            <a:r>
              <a:rPr lang="en-US" sz="3200" dirty="0"/>
              <a:t> </a:t>
            </a:r>
            <a:r>
              <a:rPr lang="en-US" sz="3200" i="1" dirty="0"/>
              <a:t>IS-LM</a:t>
            </a:r>
            <a:r>
              <a:rPr lang="en-US" sz="3200" dirty="0"/>
              <a:t> </a:t>
            </a:r>
            <a:r>
              <a:rPr lang="el-GR" sz="3200" dirty="0"/>
              <a:t>σε μια ανοικτή οικονομία</a:t>
            </a:r>
            <a:r>
              <a:rPr lang="en-US" sz="3200" dirty="0"/>
              <a:t> </a:t>
            </a:r>
            <a:endParaRPr lang="en-US" sz="2400" dirty="0"/>
          </a:p>
        </p:txBody>
      </p:sp>
      <p:sp>
        <p:nvSpPr>
          <p:cNvPr id="5683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153400" cy="4602163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l-GR" sz="2800" dirty="0"/>
              <a:t>Στην ανοικτή οικονομία επηρεάζεται μόνο η καμπύλη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en-US" sz="2800" dirty="0"/>
              <a:t> </a:t>
            </a:r>
            <a:r>
              <a:rPr lang="el-GR" sz="2800" dirty="0"/>
              <a:t>, διότι οι καθαρές εξαγωγές</a:t>
            </a:r>
            <a:r>
              <a:rPr lang="en-US" sz="2800" dirty="0"/>
              <a:t> </a:t>
            </a:r>
            <a:r>
              <a:rPr lang="el-GR" sz="2800" dirty="0"/>
              <a:t>αποτελούν τμήμα της ζήτησης αγαθών.</a:t>
            </a:r>
          </a:p>
          <a:p>
            <a:r>
              <a:rPr lang="el-GR" sz="2800" dirty="0"/>
              <a:t>η</a:t>
            </a:r>
            <a:r>
              <a:rPr lang="en-US" sz="2800" dirty="0"/>
              <a:t> </a:t>
            </a:r>
            <a:r>
              <a:rPr lang="el-GR" sz="2800" dirty="0"/>
              <a:t>καμπύλη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LM</a:t>
            </a:r>
            <a:r>
              <a:rPr lang="en-US" sz="2800" dirty="0"/>
              <a:t> </a:t>
            </a:r>
            <a:r>
              <a:rPr lang="el-GR" sz="2800" dirty="0"/>
              <a:t>και </a:t>
            </a:r>
          </a:p>
          <a:p>
            <a:r>
              <a:rPr lang="el-GR" sz="2800" dirty="0"/>
              <a:t>η ευθεία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FE</a:t>
            </a:r>
            <a:r>
              <a:rPr lang="en-US" sz="2800" dirty="0"/>
              <a:t> </a:t>
            </a:r>
            <a:r>
              <a:rPr lang="el-GR" sz="2800" dirty="0"/>
              <a:t>παραμένουν οι ανεπηρέαστες.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6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9" name="Rectangle 5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l-GR" sz="3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Το υπόδειγμα</a:t>
            </a:r>
            <a:r>
              <a:rPr lang="en-US" sz="3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IS-LM </a:t>
            </a:r>
            <a:br>
              <a:rPr lang="en-US" sz="3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</a:br>
            <a:r>
              <a:rPr lang="el-GR" sz="3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σε μια ανοικτή οικονομία</a:t>
            </a:r>
            <a:r>
              <a:rPr lang="en-US" sz="3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153400" cy="4602162"/>
          </a:xfrm>
        </p:spPr>
        <p:txBody>
          <a:bodyPr>
            <a:normAutofit/>
          </a:bodyPr>
          <a:lstStyle/>
          <a:p>
            <a:r>
              <a:rPr lang="el-GR" sz="2400" dirty="0"/>
              <a:t>Οι παράγοντες που μεταβάλουν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τις καθαρές εξαγωγές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/>
              <a:t>(</a:t>
            </a:r>
            <a:r>
              <a:rPr lang="el-GR" sz="2400" dirty="0"/>
              <a:t>με δεδομένο εγχώριο προϊόν και εγχώριο πραγματικό επιτόκιο</a:t>
            </a:r>
            <a:r>
              <a:rPr lang="en-US" sz="2400" dirty="0"/>
              <a:t>) </a:t>
            </a:r>
            <a:r>
              <a:rPr lang="el-GR" sz="2400" dirty="0"/>
              <a:t>μετατοπίζουν την καμπύλη</a:t>
            </a:r>
            <a:r>
              <a:rPr lang="en-US" sz="2400" dirty="0"/>
              <a:t> </a:t>
            </a:r>
            <a:r>
              <a:rPr lang="en-US" sz="2400" i="1" dirty="0"/>
              <a:t>IS</a:t>
            </a:r>
            <a:endParaRPr lang="en-US" sz="2400" dirty="0"/>
          </a:p>
          <a:p>
            <a:pPr lvl="1"/>
            <a:r>
              <a:rPr lang="el-GR" sz="2400" dirty="0"/>
              <a:t>Παράγοντες που αυξάνουν τις καθαρές εξαγωγές</a:t>
            </a:r>
            <a:r>
              <a:rPr lang="en-US" sz="2400" dirty="0"/>
              <a:t> </a:t>
            </a:r>
            <a:r>
              <a:rPr lang="el-GR" sz="2400" dirty="0"/>
              <a:t>μετατοπίζουν την καμπύλη</a:t>
            </a:r>
            <a:r>
              <a:rPr lang="en-US" sz="2400" dirty="0"/>
              <a:t> </a:t>
            </a:r>
            <a:r>
              <a:rPr lang="en-US" sz="2400" i="1" dirty="0"/>
              <a:t>IS</a:t>
            </a:r>
            <a:r>
              <a:rPr lang="en-US" sz="2400" dirty="0"/>
              <a:t> </a:t>
            </a:r>
            <a:r>
              <a:rPr lang="el-GR" sz="2400" dirty="0"/>
              <a:t>προς τα πάνω και </a:t>
            </a:r>
            <a:r>
              <a:rPr lang="el-GR" sz="2400" b="1" dirty="0"/>
              <a:t>δεξιά.</a:t>
            </a:r>
            <a:r>
              <a:rPr lang="en-US" sz="2400" dirty="0"/>
              <a:t> </a:t>
            </a:r>
          </a:p>
          <a:p>
            <a:pPr lvl="1"/>
            <a:r>
              <a:rPr lang="el-GR" sz="2400" dirty="0"/>
              <a:t>Παράγοντες που μειώνουν τις καθαρές εξαγωγές</a:t>
            </a:r>
            <a:r>
              <a:rPr lang="en-US" sz="2400" dirty="0"/>
              <a:t> </a:t>
            </a:r>
            <a:r>
              <a:rPr lang="el-GR" sz="2400" dirty="0"/>
              <a:t>μετατοπίζουν την καμπύλη</a:t>
            </a:r>
            <a:r>
              <a:rPr lang="en-US" sz="2400" dirty="0"/>
              <a:t> </a:t>
            </a:r>
            <a:r>
              <a:rPr lang="en-US" sz="2400" i="1" dirty="0"/>
              <a:t>IS</a:t>
            </a:r>
            <a:r>
              <a:rPr lang="en-US" sz="2400" dirty="0"/>
              <a:t> </a:t>
            </a:r>
            <a:r>
              <a:rPr lang="el-GR" sz="2400" dirty="0"/>
              <a:t>προς τα κάτω και </a:t>
            </a:r>
            <a:r>
              <a:rPr lang="el-GR" sz="2400" b="1" dirty="0"/>
              <a:t>αριστερά.</a:t>
            </a:r>
            <a:endParaRPr lang="en-US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7" name="Rectangle 5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l-GR" sz="3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Το υπόδειγμα</a:t>
            </a:r>
            <a:r>
              <a:rPr lang="en-US" sz="3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IS-LM </a:t>
            </a:r>
            <a:br>
              <a:rPr lang="en-US" sz="3200">
                <a:solidFill>
                  <a:schemeClr val="lt1"/>
                </a:solidFill>
                <a:latin typeface="+mn-lt"/>
                <a:ea typeface="+mn-ea"/>
                <a:cs typeface="+mn-cs"/>
              </a:rPr>
            </a:br>
            <a:r>
              <a:rPr lang="el-GR" sz="3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σε μια ανοικτή οικονομία</a:t>
            </a:r>
            <a:r>
              <a:rPr lang="en-US" sz="3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53400" cy="4602162"/>
          </a:xfrm>
        </p:spPr>
        <p:txBody>
          <a:bodyPr>
            <a:normAutofit fontScale="92500" lnSpcReduction="20000"/>
          </a:bodyPr>
          <a:lstStyle/>
          <a:p>
            <a:pPr marL="609600" indent="-609600"/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Η καμπύλη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el-GR" sz="2400" i="1" dirty="0"/>
              <a:t>:  </a:t>
            </a:r>
            <a:r>
              <a:rPr lang="el-GR" sz="2400" dirty="0"/>
              <a:t>η προσφορά αγαθών ισούται</a:t>
            </a:r>
            <a:r>
              <a:rPr lang="en-US" sz="2400" dirty="0"/>
              <a:t> </a:t>
            </a:r>
            <a:r>
              <a:rPr lang="el-GR" sz="2400" dirty="0"/>
              <a:t>με τη ζήτηση αγ</a:t>
            </a:r>
            <a:r>
              <a:rPr lang="el-GR" sz="2400" i="1" dirty="0"/>
              <a:t>αθών: </a:t>
            </a:r>
          </a:p>
          <a:p>
            <a:pPr marL="609600" indent="-609600"/>
            <a:r>
              <a:rPr lang="el-GR" sz="2400" i="1" dirty="0"/>
              <a:t>σε μια ανοικτή οικονομία:</a:t>
            </a:r>
            <a:endParaRPr lang="en-US" sz="2400" dirty="0"/>
          </a:p>
          <a:p>
            <a:pPr marL="609600" indent="-609600">
              <a:buFontTx/>
              <a:buNone/>
            </a:pPr>
            <a:r>
              <a:rPr lang="en-US" sz="2400" dirty="0"/>
              <a:t>		</a:t>
            </a:r>
            <a:r>
              <a:rPr lang="en-US" sz="2400" b="1" dirty="0"/>
              <a:t> </a:t>
            </a:r>
            <a:r>
              <a:rPr lang="el-GR" sz="2400" b="1" dirty="0"/>
              <a:t> </a:t>
            </a:r>
            <a:r>
              <a:rPr lang="en-US" sz="2400" b="1" i="1" dirty="0"/>
              <a:t>Y</a:t>
            </a:r>
            <a:r>
              <a:rPr lang="en-US" sz="2400" b="1" dirty="0"/>
              <a:t> = </a:t>
            </a:r>
            <a:r>
              <a:rPr lang="en-US" sz="2400" b="1" i="1" dirty="0"/>
              <a:t>C</a:t>
            </a:r>
            <a:r>
              <a:rPr lang="en-US" sz="2400" b="1" i="1" baseline="30000" dirty="0"/>
              <a:t>d</a:t>
            </a:r>
            <a:r>
              <a:rPr lang="en-US" sz="2400" b="1" dirty="0"/>
              <a:t> + </a:t>
            </a:r>
            <a:r>
              <a:rPr lang="en-US" sz="2400" b="1" i="1" dirty="0"/>
              <a:t>I</a:t>
            </a:r>
            <a:r>
              <a:rPr lang="en-US" sz="2400" b="1" i="1" baseline="30000" dirty="0"/>
              <a:t>d</a:t>
            </a:r>
            <a:r>
              <a:rPr lang="en-US" sz="2400" b="1" dirty="0"/>
              <a:t> + </a:t>
            </a:r>
            <a:r>
              <a:rPr lang="en-US" sz="2400" b="1" i="1" dirty="0"/>
              <a:t>G</a:t>
            </a:r>
            <a:r>
              <a:rPr lang="en-US" sz="2400" b="1" dirty="0"/>
              <a:t> + </a:t>
            </a:r>
            <a:r>
              <a:rPr lang="en-US" sz="2400" b="1" i="1" dirty="0"/>
              <a:t>NX	       </a:t>
            </a:r>
            <a:r>
              <a:rPr lang="en-US" sz="2400" b="1" dirty="0"/>
              <a:t>(1)</a:t>
            </a:r>
            <a:r>
              <a:rPr lang="el-GR" sz="2400" b="1" dirty="0"/>
              <a:t>     </a:t>
            </a:r>
            <a:r>
              <a:rPr lang="en-US" sz="2400" b="1" dirty="0"/>
              <a:t>     </a:t>
            </a:r>
            <a:r>
              <a:rPr lang="el-GR" sz="2400" b="1" dirty="0"/>
              <a:t>   </a:t>
            </a:r>
            <a:r>
              <a:rPr lang="el-GR" sz="2400" b="1" i="1" dirty="0">
                <a:latin typeface="Lucida Sans Unicode"/>
                <a:cs typeface="Lucida Sans Unicode"/>
              </a:rPr>
              <a:t>⇒</a:t>
            </a:r>
            <a:endParaRPr lang="en-US" sz="2400" b="1" i="1" dirty="0">
              <a:latin typeface="Lucida Sans Unicode"/>
              <a:cs typeface="Lucida Sans Unicode"/>
            </a:endParaRPr>
          </a:p>
          <a:p>
            <a:pPr marL="1409700" lvl="2" indent="-609600">
              <a:buFontTx/>
              <a:buNone/>
            </a:pPr>
            <a:r>
              <a:rPr lang="el-GR" sz="1600" dirty="0">
                <a:latin typeface="Lucida Sans Unicode"/>
                <a:cs typeface="Lucida Sans Unicode"/>
              </a:rPr>
              <a:t>(</a:t>
            </a:r>
            <a:r>
              <a:rPr lang="en-US" sz="1600" dirty="0">
                <a:cs typeface="Lucida Sans Unicode"/>
              </a:rPr>
              <a:t>d </a:t>
            </a:r>
            <a:r>
              <a:rPr lang="el-GR" sz="1600" dirty="0">
                <a:cs typeface="Lucida Sans Unicode"/>
              </a:rPr>
              <a:t>συμβολίζει τα επιθυμητά μεγέθη)</a:t>
            </a:r>
          </a:p>
          <a:p>
            <a:pPr marL="609600" indent="-609600">
              <a:buFontTx/>
              <a:buNone/>
            </a:pPr>
            <a:r>
              <a:rPr lang="en-US" sz="2400" b="1" dirty="0"/>
              <a:t>	      </a:t>
            </a:r>
            <a:r>
              <a:rPr lang="en-US" sz="2400" b="1" i="1" dirty="0"/>
              <a:t> Y</a:t>
            </a:r>
            <a:r>
              <a:rPr lang="en-US" sz="2400" b="1" dirty="0"/>
              <a:t> </a:t>
            </a:r>
            <a:r>
              <a:rPr lang="en-GB" sz="2400" b="1" dirty="0"/>
              <a:t>– </a:t>
            </a:r>
            <a:r>
              <a:rPr lang="en-US" sz="2400" b="1" i="1" dirty="0"/>
              <a:t>C</a:t>
            </a:r>
            <a:r>
              <a:rPr lang="en-US" sz="2400" b="1" i="1" baseline="30000" dirty="0"/>
              <a:t>d </a:t>
            </a:r>
            <a:r>
              <a:rPr lang="en-US" sz="2400" b="1" dirty="0"/>
              <a:t>-  </a:t>
            </a:r>
            <a:r>
              <a:rPr lang="en-US" sz="2400" b="1" i="1" dirty="0"/>
              <a:t>G</a:t>
            </a:r>
            <a:r>
              <a:rPr lang="en-US" sz="2400" b="1" dirty="0"/>
              <a:t>  = </a:t>
            </a:r>
            <a:r>
              <a:rPr lang="en-US" sz="2400" b="1" i="1" dirty="0"/>
              <a:t>I</a:t>
            </a:r>
            <a:r>
              <a:rPr lang="en-US" sz="2400" b="1" i="1" baseline="30000" dirty="0"/>
              <a:t>d</a:t>
            </a:r>
            <a:r>
              <a:rPr lang="en-US" sz="2400" b="1" dirty="0"/>
              <a:t> + </a:t>
            </a:r>
            <a:r>
              <a:rPr lang="en-US" sz="2400" b="1" i="1" dirty="0"/>
              <a:t>NX                 </a:t>
            </a:r>
            <a:r>
              <a:rPr lang="el-GR" sz="2400" b="1" i="1" dirty="0"/>
              <a:t>           </a:t>
            </a:r>
            <a:r>
              <a:rPr lang="el-GR" sz="2400" b="1" i="1" dirty="0">
                <a:latin typeface="Lucida Sans Unicode"/>
                <a:cs typeface="Lucida Sans Unicode"/>
              </a:rPr>
              <a:t>⇒</a:t>
            </a:r>
            <a:endParaRPr lang="en-US" sz="2400" b="1" i="1" dirty="0"/>
          </a:p>
          <a:p>
            <a:r>
              <a:rPr lang="en-US" sz="2400" b="1" i="1" dirty="0"/>
              <a:t>            I</a:t>
            </a:r>
            <a:r>
              <a:rPr lang="en-US" sz="2400" b="1" i="1" baseline="30000" dirty="0"/>
              <a:t>d</a:t>
            </a:r>
            <a:r>
              <a:rPr lang="en-US" sz="2400" b="1" dirty="0"/>
              <a:t> + </a:t>
            </a:r>
            <a:r>
              <a:rPr lang="en-US" sz="2400" b="1" i="1" dirty="0"/>
              <a:t>NX  </a:t>
            </a:r>
            <a:r>
              <a:rPr lang="en-US" sz="2400" b="1" dirty="0"/>
              <a:t>=  </a:t>
            </a:r>
            <a:r>
              <a:rPr lang="en-US" sz="2400" b="1" i="1" dirty="0"/>
              <a:t>Y</a:t>
            </a:r>
            <a:r>
              <a:rPr lang="en-US" sz="2400" b="1" dirty="0"/>
              <a:t> </a:t>
            </a:r>
            <a:r>
              <a:rPr lang="en-GB" sz="2400" b="1" dirty="0"/>
              <a:t>– </a:t>
            </a:r>
            <a:r>
              <a:rPr lang="en-US" sz="2400" b="1" i="1" dirty="0"/>
              <a:t>C</a:t>
            </a:r>
            <a:r>
              <a:rPr lang="en-US" sz="2400" b="1" i="1" baseline="30000" dirty="0"/>
              <a:t>d </a:t>
            </a:r>
            <a:r>
              <a:rPr lang="en-US" sz="2400" b="1" dirty="0"/>
              <a:t>-  </a:t>
            </a:r>
            <a:r>
              <a:rPr lang="en-US" sz="2400" b="1" i="1" dirty="0"/>
              <a:t>G</a:t>
            </a:r>
            <a:r>
              <a:rPr lang="en-US" sz="2400" b="1" dirty="0"/>
              <a:t>      </a:t>
            </a:r>
            <a:r>
              <a:rPr lang="el-GR" sz="2400" b="1" dirty="0"/>
              <a:t>     </a:t>
            </a:r>
            <a:r>
              <a:rPr lang="en-US" sz="2400" b="1" dirty="0"/>
              <a:t> (2)   </a:t>
            </a:r>
            <a:endParaRPr lang="en-GB" sz="2400" b="1" dirty="0"/>
          </a:p>
          <a:p>
            <a:r>
              <a:rPr lang="el-GR" sz="2400" dirty="0"/>
              <a:t>       η εθνική αποταμίευση:</a:t>
            </a:r>
          </a:p>
          <a:p>
            <a:r>
              <a:rPr lang="el-GR" sz="2400" dirty="0"/>
              <a:t>Άθροισμα ιδιωτικής και δημόσιας αποταμίευσης</a:t>
            </a:r>
          </a:p>
          <a:p>
            <a:r>
              <a:rPr lang="en-US" sz="2400" dirty="0"/>
              <a:t>	</a:t>
            </a:r>
            <a:r>
              <a:rPr lang="en-US" sz="2400" b="1" i="1" dirty="0"/>
              <a:t>S</a:t>
            </a:r>
            <a:r>
              <a:rPr lang="en-US" sz="2400" b="1" i="1" baseline="30000" dirty="0"/>
              <a:t>d</a:t>
            </a:r>
            <a:r>
              <a:rPr lang="en-US" sz="2400" b="1" dirty="0"/>
              <a:t> = </a:t>
            </a:r>
            <a:r>
              <a:rPr lang="el-GR" sz="2400" b="1" dirty="0"/>
              <a:t>(</a:t>
            </a:r>
            <a:r>
              <a:rPr lang="en-US" sz="2400" b="1" i="1" dirty="0"/>
              <a:t>Y</a:t>
            </a:r>
            <a:r>
              <a:rPr lang="en-US" sz="2400" b="1" dirty="0"/>
              <a:t> – </a:t>
            </a:r>
            <a:r>
              <a:rPr lang="en-US" sz="2400" b="1" i="1" dirty="0"/>
              <a:t>C</a:t>
            </a:r>
            <a:r>
              <a:rPr lang="en-US" sz="2400" b="1" i="1" baseline="30000" dirty="0"/>
              <a:t>d</a:t>
            </a:r>
            <a:r>
              <a:rPr lang="en-US" sz="2400" b="1" dirty="0"/>
              <a:t> –</a:t>
            </a:r>
            <a:r>
              <a:rPr lang="el-GR" sz="2400" b="1" dirty="0"/>
              <a:t>Τ)+ (Τ-</a:t>
            </a:r>
            <a:r>
              <a:rPr lang="en-US" sz="2400" b="1" i="1" dirty="0"/>
              <a:t>G</a:t>
            </a:r>
            <a:r>
              <a:rPr lang="el-GR" sz="2400" b="1" i="1" dirty="0"/>
              <a:t>)</a:t>
            </a:r>
            <a:r>
              <a:rPr lang="en-US" sz="2400" b="1" i="1" dirty="0"/>
              <a:t>        </a:t>
            </a:r>
            <a:endParaRPr lang="el-GR" sz="2400" b="1" i="1" dirty="0"/>
          </a:p>
          <a:p>
            <a:r>
              <a:rPr lang="el-GR" sz="2400" b="1" i="1" dirty="0"/>
              <a:t>          </a:t>
            </a:r>
            <a:r>
              <a:rPr lang="en-US" sz="2400" b="1" i="1" dirty="0"/>
              <a:t>S</a:t>
            </a:r>
            <a:r>
              <a:rPr lang="en-US" sz="2400" b="1" i="1" baseline="30000" dirty="0"/>
              <a:t>d</a:t>
            </a:r>
            <a:r>
              <a:rPr lang="en-US" sz="2400" b="1" dirty="0"/>
              <a:t> = </a:t>
            </a:r>
            <a:r>
              <a:rPr lang="el-GR" sz="2400" b="1" dirty="0"/>
              <a:t>(</a:t>
            </a:r>
            <a:r>
              <a:rPr lang="en-US" sz="2400" b="1" i="1" dirty="0"/>
              <a:t>Y</a:t>
            </a:r>
            <a:r>
              <a:rPr lang="en-US" sz="2400" b="1" dirty="0"/>
              <a:t> – </a:t>
            </a:r>
            <a:r>
              <a:rPr lang="en-US" sz="2400" b="1" i="1" dirty="0"/>
              <a:t>C</a:t>
            </a:r>
            <a:r>
              <a:rPr lang="en-US" sz="2400" b="1" i="1" baseline="30000" dirty="0"/>
              <a:t>d</a:t>
            </a:r>
            <a:r>
              <a:rPr lang="en-US" sz="2400" b="1" dirty="0"/>
              <a:t> </a:t>
            </a:r>
            <a:r>
              <a:rPr lang="el-GR" sz="2400" b="1" dirty="0"/>
              <a:t>-</a:t>
            </a:r>
            <a:r>
              <a:rPr lang="en-US" sz="2400" b="1" i="1" dirty="0"/>
              <a:t>G</a:t>
            </a:r>
            <a:r>
              <a:rPr lang="el-GR" sz="2400" b="1" i="1" dirty="0"/>
              <a:t>)</a:t>
            </a:r>
            <a:r>
              <a:rPr lang="en-US" sz="2400" b="1" i="1" dirty="0"/>
              <a:t>         </a:t>
            </a:r>
            <a:r>
              <a:rPr lang="el-GR" sz="2400" b="1" i="1" dirty="0"/>
              <a:t>       </a:t>
            </a:r>
            <a:r>
              <a:rPr lang="en-US" sz="2400" b="1" i="1" dirty="0"/>
              <a:t>  </a:t>
            </a:r>
            <a:r>
              <a:rPr lang="el-GR" sz="2400" b="1" i="1" dirty="0"/>
              <a:t> </a:t>
            </a:r>
            <a:r>
              <a:rPr lang="en-US" sz="2400" b="1" i="1" dirty="0"/>
              <a:t>  </a:t>
            </a:r>
            <a:r>
              <a:rPr lang="en-US" sz="2400" b="1" dirty="0"/>
              <a:t>(3)</a:t>
            </a:r>
          </a:p>
          <a:p>
            <a:r>
              <a:rPr lang="en-US" sz="2400" b="1" i="1" dirty="0"/>
              <a:t>        (2), (3) </a:t>
            </a:r>
            <a:r>
              <a:rPr lang="el-GR" sz="2400" b="1" i="1" dirty="0">
                <a:latin typeface="Lucida Sans Unicode"/>
                <a:cs typeface="Lucida Sans Unicode"/>
              </a:rPr>
              <a:t>⇒</a:t>
            </a:r>
            <a:r>
              <a:rPr lang="en-GB" sz="2400" b="1" i="1" dirty="0">
                <a:latin typeface="Lucida Sans Unicode"/>
                <a:cs typeface="Lucida Sans Unicode"/>
              </a:rPr>
              <a:t> </a:t>
            </a:r>
            <a:r>
              <a:rPr lang="en-US" sz="2400" b="1" i="1" dirty="0"/>
              <a:t>I</a:t>
            </a:r>
            <a:r>
              <a:rPr lang="en-US" sz="2400" b="1" i="1" baseline="30000" dirty="0"/>
              <a:t>d</a:t>
            </a:r>
            <a:r>
              <a:rPr lang="en-US" sz="2400" b="1" dirty="0"/>
              <a:t> + </a:t>
            </a:r>
            <a:r>
              <a:rPr lang="en-US" sz="2400" b="1" i="1" dirty="0"/>
              <a:t>NX  = </a:t>
            </a:r>
            <a:r>
              <a:rPr lang="en-US" sz="2400" b="1" i="1" dirty="0" err="1"/>
              <a:t>S</a:t>
            </a:r>
            <a:r>
              <a:rPr lang="en-US" sz="2400" b="1" i="1" baseline="30000" dirty="0" err="1"/>
              <a:t>d</a:t>
            </a:r>
            <a:r>
              <a:rPr lang="en-US" sz="2400" b="1" i="1" baseline="30000" dirty="0"/>
              <a:t> </a:t>
            </a:r>
            <a:r>
              <a:rPr lang="en-US" sz="2400" i="1" baseline="30000" dirty="0"/>
              <a:t>   </a:t>
            </a:r>
            <a:r>
              <a:rPr lang="el-GR" sz="2400" i="1" dirty="0"/>
              <a:t>ή </a:t>
            </a:r>
          </a:p>
          <a:p>
            <a:r>
              <a:rPr lang="en-US" sz="2400" i="1" dirty="0"/>
              <a:t>         </a:t>
            </a:r>
            <a:r>
              <a:rPr lang="en-US" sz="2400" b="1" i="1" dirty="0"/>
              <a:t>NX  = </a:t>
            </a:r>
            <a:r>
              <a:rPr lang="en-US" sz="2400" b="1" i="1" dirty="0" err="1"/>
              <a:t>S</a:t>
            </a:r>
            <a:r>
              <a:rPr lang="en-US" sz="2400" b="1" i="1" baseline="30000" dirty="0" err="1"/>
              <a:t>d</a:t>
            </a:r>
            <a:r>
              <a:rPr lang="en-US" sz="2400" b="1" i="1" dirty="0"/>
              <a:t>-</a:t>
            </a:r>
            <a:r>
              <a:rPr lang="el-GR" sz="2400" b="1" i="1" baseline="30000" dirty="0"/>
              <a:t> </a:t>
            </a:r>
            <a:r>
              <a:rPr lang="en-US" sz="2400" b="1" i="1" dirty="0"/>
              <a:t>I</a:t>
            </a:r>
            <a:r>
              <a:rPr lang="en-US" sz="2400" b="1" i="1" baseline="30000" dirty="0"/>
              <a:t>d</a:t>
            </a:r>
            <a:r>
              <a:rPr lang="en-US" sz="2400" b="1" dirty="0"/>
              <a:t>  </a:t>
            </a:r>
            <a:endParaRPr lang="en-US" sz="2400" b="1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7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5"/>
            <a:ext cx="777240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/>
              <a:t>Συναλλαγματικές ισοτιμίες</a:t>
            </a:r>
            <a:endParaRPr lang="en-US" dirty="0"/>
          </a:p>
        </p:txBody>
      </p:sp>
      <p:sp>
        <p:nvSpPr>
          <p:cNvPr id="5253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763000" cy="53340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l-GR" sz="2800" dirty="0"/>
              <a:t>Στο παρελθόν</a:t>
            </a:r>
            <a:r>
              <a:rPr lang="en-US" sz="2800" dirty="0"/>
              <a:t>, </a:t>
            </a:r>
            <a:r>
              <a:rPr lang="el-GR" sz="2800" dirty="0"/>
              <a:t>για πολλά νομίσματα λειτουργούσε ένα σύστημα </a:t>
            </a:r>
            <a:r>
              <a:rPr lang="el-GR" sz="2800" b="1" dirty="0">
                <a:solidFill>
                  <a:srgbClr val="C00000"/>
                </a:solidFill>
              </a:rPr>
              <a:t>σταθερών συναλλαγματικών ισοτιμιών</a:t>
            </a:r>
            <a:r>
              <a:rPr lang="en-US" sz="2800" dirty="0"/>
              <a:t>, </a:t>
            </a:r>
            <a:r>
              <a:rPr lang="el-GR" sz="2800" dirty="0"/>
              <a:t>στο οποίο οι συναλλαγματικές ισοτιμίες</a:t>
            </a:r>
            <a:r>
              <a:rPr lang="en-US" sz="2800" dirty="0"/>
              <a:t> </a:t>
            </a:r>
            <a:r>
              <a:rPr lang="el-GR" sz="2800" dirty="0"/>
              <a:t>καθορίζονταν επίσημα</a:t>
            </a:r>
            <a:r>
              <a:rPr lang="el-GR" sz="2800" b="1" dirty="0">
                <a:solidFill>
                  <a:srgbClr val="C00000"/>
                </a:solidFill>
              </a:rPr>
              <a:t> από την Κεντρική Τράπεζα.</a:t>
            </a:r>
            <a:endParaRPr lang="en-US" sz="2800" dirty="0"/>
          </a:p>
          <a:p>
            <a:pPr lvl="2">
              <a:lnSpc>
                <a:spcPct val="90000"/>
              </a:lnSpc>
            </a:pPr>
            <a:r>
              <a:rPr lang="el-GR" sz="2400" dirty="0"/>
              <a:t>οι κεντρικές τράπεζες</a:t>
            </a:r>
            <a:r>
              <a:rPr lang="en-US" sz="2400" dirty="0"/>
              <a:t> </a:t>
            </a:r>
            <a:r>
              <a:rPr lang="el-GR" sz="2400" dirty="0"/>
              <a:t>των χωρών που συμμετείχαν στο σύστημα</a:t>
            </a:r>
            <a:r>
              <a:rPr lang="en-US" sz="2400" dirty="0"/>
              <a:t> </a:t>
            </a:r>
            <a:r>
              <a:rPr lang="el-GR" sz="2400" dirty="0"/>
              <a:t>δεσμεύονταν ν’ αγοράζουν ή να πωλούν</a:t>
            </a:r>
            <a:r>
              <a:rPr lang="en-US" sz="2400" dirty="0"/>
              <a:t> </a:t>
            </a:r>
            <a:r>
              <a:rPr lang="el-GR" sz="2400" dirty="0"/>
              <a:t>νομίσματα</a:t>
            </a:r>
            <a:r>
              <a:rPr lang="en-US" sz="2400" dirty="0"/>
              <a:t> </a:t>
            </a:r>
            <a:r>
              <a:rPr lang="el-GR" sz="2400" dirty="0"/>
              <a:t>στην καθορισμένη συναλλαγματική ισοτιμία: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l-GR" sz="2400" b="1" dirty="0">
                <a:solidFill>
                  <a:srgbClr val="C00000"/>
                </a:solidFill>
              </a:rPr>
              <a:t>χρυσός κανόνας </a:t>
            </a:r>
            <a:r>
              <a:rPr lang="el-GR" sz="2400" dirty="0"/>
              <a:t>από τα τέλη του</a:t>
            </a:r>
            <a:r>
              <a:rPr lang="en-US" sz="2400" dirty="0"/>
              <a:t> </a:t>
            </a:r>
            <a:r>
              <a:rPr lang="el-GR" sz="2400" dirty="0"/>
              <a:t>19ου</a:t>
            </a:r>
            <a:r>
              <a:rPr lang="en-US" sz="2400" dirty="0"/>
              <a:t> </a:t>
            </a:r>
            <a:r>
              <a:rPr lang="el-GR" sz="2400" dirty="0"/>
              <a:t>μέχρι τις αρχές του 20ου αιώνα</a:t>
            </a:r>
            <a:r>
              <a:rPr lang="en-US" sz="2400" dirty="0"/>
              <a:t>, </a:t>
            </a:r>
            <a:endParaRPr lang="el-GR" sz="2400" dirty="0"/>
          </a:p>
          <a:p>
            <a:pPr lvl="2">
              <a:lnSpc>
                <a:spcPct val="90000"/>
              </a:lnSpc>
            </a:pPr>
            <a:r>
              <a:rPr lang="el-GR" sz="2400" dirty="0"/>
              <a:t>το </a:t>
            </a:r>
            <a:r>
              <a:rPr lang="el-GR" sz="2400" b="1" dirty="0">
                <a:solidFill>
                  <a:srgbClr val="C00000"/>
                </a:solidFill>
              </a:rPr>
              <a:t>σύστημα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Bretton Woods</a:t>
            </a:r>
            <a:r>
              <a:rPr lang="el-GR" sz="2800" b="1" dirty="0">
                <a:solidFill>
                  <a:srgbClr val="C00000"/>
                </a:solidFill>
              </a:rPr>
              <a:t>,</a:t>
            </a:r>
            <a:r>
              <a:rPr lang="el-GR" sz="2400" dirty="0"/>
              <a:t>  </a:t>
            </a:r>
            <a:r>
              <a:rPr lang="en-US" sz="2400" dirty="0"/>
              <a:t>1944 </a:t>
            </a:r>
            <a:r>
              <a:rPr lang="el-GR" sz="2400" dirty="0"/>
              <a:t>μέχρι τις αρχές της δεκαετίας του</a:t>
            </a:r>
            <a:r>
              <a:rPr lang="en-US" sz="2400" dirty="0"/>
              <a:t> </a:t>
            </a:r>
            <a:r>
              <a:rPr lang="el-GR" sz="2400" dirty="0"/>
              <a:t>’</a:t>
            </a:r>
            <a:r>
              <a:rPr lang="en-US" sz="2400" dirty="0"/>
              <a:t>70</a:t>
            </a:r>
            <a:r>
              <a:rPr lang="el-GR" sz="2400" dirty="0"/>
              <a:t>. 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l-GR" sz="2400" dirty="0"/>
              <a:t>Ακόμη και </a:t>
            </a:r>
            <a:r>
              <a:rPr lang="el-GR" sz="2400" b="1" i="1" dirty="0">
                <a:solidFill>
                  <a:srgbClr val="C00000"/>
                </a:solidFill>
              </a:rPr>
              <a:t>σήμερα…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ChangeArrowheads="1"/>
          </p:cNvSpPr>
          <p:nvPr/>
        </p:nvSpPr>
        <p:spPr bwMode="auto">
          <a:xfrm>
            <a:off x="838200" y="609600"/>
            <a:ext cx="8610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sz="3000" dirty="0">
                <a:cs typeface="Times New Roman" pitchFamily="18" charset="0"/>
              </a:rPr>
              <a:t>Η ισορροπία της αγοράς αγαθών </a:t>
            </a:r>
            <a:endParaRPr lang="en-US" sz="3000" dirty="0">
              <a:cs typeface="Times New Roman" pitchFamily="18" charset="0"/>
            </a:endParaRPr>
          </a:p>
          <a:p>
            <a:pPr algn="ctr"/>
            <a:r>
              <a:rPr lang="el-GR" sz="3000" dirty="0">
                <a:cs typeface="Times New Roman" pitchFamily="18" charset="0"/>
              </a:rPr>
              <a:t>σε μια ανοικτή οικονομία</a:t>
            </a:r>
            <a:endParaRPr lang="en-US" sz="3000" dirty="0">
              <a:cs typeface="Times New Roman" pitchFamily="18" charset="0"/>
            </a:endParaRPr>
          </a:p>
        </p:txBody>
      </p:sp>
      <p:pic>
        <p:nvPicPr>
          <p:cNvPr id="573444" name="Picture 4" descr="fig13_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38400"/>
            <a:ext cx="5461000" cy="395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445" name="Text Box 5"/>
          <p:cNvSpPr txBox="1">
            <a:spLocks noChangeArrowheads="1"/>
          </p:cNvSpPr>
          <p:nvPr/>
        </p:nvSpPr>
        <p:spPr bwMode="auto">
          <a:xfrm>
            <a:off x="2667000" y="6096000"/>
            <a:ext cx="4343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900"/>
              <a:t>Επιθυμητή αποταμίευση μείον επιθυμητή επένδυση, </a:t>
            </a:r>
            <a:r>
              <a:rPr lang="en-US" sz="900"/>
              <a:t>S</a:t>
            </a:r>
            <a:r>
              <a:rPr lang="en-US" sz="900" baseline="30000"/>
              <a:t>d</a:t>
            </a:r>
            <a:r>
              <a:rPr lang="en-US" sz="900"/>
              <a:t> – I</a:t>
            </a:r>
            <a:r>
              <a:rPr lang="en-US" sz="900" baseline="30000"/>
              <a:t>d</a:t>
            </a:r>
            <a:r>
              <a:rPr lang="en-US" sz="900"/>
              <a:t>, </a:t>
            </a:r>
            <a:r>
              <a:rPr lang="el-GR" sz="900"/>
              <a:t>και καθαρές εξαγωγές, ΝΧ</a:t>
            </a:r>
          </a:p>
        </p:txBody>
      </p:sp>
      <p:sp>
        <p:nvSpPr>
          <p:cNvPr id="573446" name="Text Box 6"/>
          <p:cNvSpPr txBox="1">
            <a:spLocks noChangeArrowheads="1"/>
          </p:cNvSpPr>
          <p:nvPr/>
        </p:nvSpPr>
        <p:spPr bwMode="auto">
          <a:xfrm>
            <a:off x="5486400" y="5334000"/>
            <a:ext cx="144780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900"/>
              <a:t>Καθαρές εξαγωγές, ΝΧ</a:t>
            </a:r>
          </a:p>
        </p:txBody>
      </p:sp>
      <p:sp>
        <p:nvSpPr>
          <p:cNvPr id="573447" name="Text Box 7"/>
          <p:cNvSpPr txBox="1">
            <a:spLocks noChangeArrowheads="1"/>
          </p:cNvSpPr>
          <p:nvPr/>
        </p:nvSpPr>
        <p:spPr bwMode="auto">
          <a:xfrm>
            <a:off x="5029200" y="3657600"/>
            <a:ext cx="16002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900"/>
              <a:t>Επιθυμητή αποταμίευση μείον επιθυμητή επένδυση, </a:t>
            </a:r>
            <a:r>
              <a:rPr lang="en-US" sz="900"/>
              <a:t>S – I</a:t>
            </a:r>
            <a:endParaRPr lang="el-GR" sz="900" baseline="30000"/>
          </a:p>
        </p:txBody>
      </p:sp>
      <p:sp>
        <p:nvSpPr>
          <p:cNvPr id="573448" name="Text Box 8"/>
          <p:cNvSpPr txBox="1">
            <a:spLocks noChangeArrowheads="1"/>
          </p:cNvSpPr>
          <p:nvPr/>
        </p:nvSpPr>
        <p:spPr bwMode="auto">
          <a:xfrm rot="-5400000">
            <a:off x="1104900" y="3314700"/>
            <a:ext cx="175260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900"/>
              <a:t>Εγχώριο πραγματικό επιτόκιο, </a:t>
            </a:r>
            <a:r>
              <a:rPr lang="en-US" sz="900"/>
              <a:t>r</a:t>
            </a:r>
            <a:endParaRPr lang="el-GR" sz="900" baseline="30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90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36525"/>
            <a:ext cx="8229600" cy="1050925"/>
          </a:xfr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200" dirty="0"/>
              <a:t>Η καμπύλη </a:t>
            </a:r>
            <a:r>
              <a:rPr lang="en-US" sz="3200" i="1" dirty="0"/>
              <a:t>IS</a:t>
            </a:r>
            <a:r>
              <a:rPr lang="el-GR" sz="3200" dirty="0"/>
              <a:t> σε μια ανοικτή οικονομία</a:t>
            </a:r>
            <a:endParaRPr lang="en-US" sz="3200" dirty="0"/>
          </a:p>
        </p:txBody>
      </p:sp>
      <p:sp>
        <p:nvSpPr>
          <p:cNvPr id="57446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153400" cy="5105400"/>
          </a:xfrm>
        </p:spPr>
        <p:txBody>
          <a:bodyPr>
            <a:normAutofit fontScale="92500" lnSpcReduction="10000"/>
          </a:bodyPr>
          <a:lstStyle/>
          <a:p>
            <a:pPr marL="990600" lvl="1" indent="-533400">
              <a:lnSpc>
                <a:spcPct val="90000"/>
              </a:lnSpc>
            </a:pPr>
            <a:r>
              <a:rPr lang="el-GR" dirty="0"/>
              <a:t>Οι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καθαρές εξαγωγές </a:t>
            </a:r>
            <a:r>
              <a:rPr lang="el-GR" dirty="0"/>
              <a:t>μπορεί να είναι θετικές ή αρνητικές</a:t>
            </a:r>
            <a:r>
              <a:rPr lang="en-US" dirty="0"/>
              <a:t>.</a:t>
            </a:r>
          </a:p>
          <a:p>
            <a:pPr marL="990600" lvl="1" indent="-533400">
              <a:lnSpc>
                <a:spcPct val="90000"/>
              </a:lnSpc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Η καμπύλη των καθαρών εξαγωγών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έχει </a:t>
            </a:r>
            <a:r>
              <a:rPr lang="el-GR" b="1" u="sng" dirty="0">
                <a:solidFill>
                  <a:schemeClr val="accent1">
                    <a:lumMod val="75000"/>
                  </a:schemeClr>
                </a:solidFill>
              </a:rPr>
              <a:t>αρνητική κλίση</a:t>
            </a:r>
            <a:r>
              <a:rPr lang="en-US" dirty="0"/>
              <a:t>, </a:t>
            </a:r>
            <a:r>
              <a:rPr lang="el-GR" dirty="0"/>
              <a:t>διότι</a:t>
            </a:r>
            <a:endParaRPr lang="en-US" dirty="0"/>
          </a:p>
          <a:p>
            <a:pPr marL="990600" lvl="1" indent="-533400">
              <a:lnSpc>
                <a:spcPct val="90000"/>
              </a:lnSpc>
            </a:pPr>
            <a:r>
              <a:rPr lang="el-GR" dirty="0"/>
              <a:t>μια αύξηση του πραγματικού επιτοκίου</a:t>
            </a:r>
            <a:r>
              <a:rPr lang="en-US" dirty="0"/>
              <a:t> </a:t>
            </a:r>
            <a:r>
              <a:rPr lang="el-GR" dirty="0"/>
              <a:t>αυξάνει την πραγματική συναλλαγματική ισοτιμία</a:t>
            </a:r>
            <a:r>
              <a:rPr lang="en-US" dirty="0"/>
              <a:t> </a:t>
            </a:r>
            <a:r>
              <a:rPr lang="el-GR" dirty="0"/>
              <a:t>και μειώνει τις καθαρές εξαγωγές</a:t>
            </a:r>
            <a:r>
              <a:rPr lang="en-US" dirty="0"/>
              <a:t>.</a:t>
            </a:r>
          </a:p>
          <a:p>
            <a:pPr marL="990600" lvl="1" indent="-533400">
              <a:lnSpc>
                <a:spcPct val="90000"/>
              </a:lnSpc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Η καμπύλη της διαφοράς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S – 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έχει </a:t>
            </a:r>
            <a:r>
              <a:rPr lang="el-GR" b="1" u="sng" dirty="0">
                <a:solidFill>
                  <a:schemeClr val="accent1">
                    <a:lumMod val="75000"/>
                  </a:schemeClr>
                </a:solidFill>
              </a:rPr>
              <a:t>θετική κλίση</a:t>
            </a:r>
            <a:r>
              <a:rPr lang="en-US" dirty="0"/>
              <a:t>,</a:t>
            </a:r>
            <a:r>
              <a:rPr lang="el-GR" dirty="0"/>
              <a:t> διότι </a:t>
            </a:r>
            <a:endParaRPr lang="en-US" dirty="0"/>
          </a:p>
          <a:p>
            <a:pPr marL="990600" lvl="1" indent="-533400">
              <a:lnSpc>
                <a:spcPct val="90000"/>
              </a:lnSpc>
            </a:pPr>
            <a:r>
              <a:rPr lang="el-GR" dirty="0"/>
              <a:t>μια αύξηση του πραγματικού επιτοκίου</a:t>
            </a:r>
            <a:r>
              <a:rPr lang="en-US" dirty="0"/>
              <a:t> </a:t>
            </a:r>
            <a:r>
              <a:rPr lang="el-GR" dirty="0"/>
              <a:t>αυξάνει την επιθυμητή εθνική αποταμίευση και μειώνει την επιθυμητή επένδυση</a:t>
            </a:r>
            <a:r>
              <a:rPr lang="en-US" dirty="0"/>
              <a:t>.</a:t>
            </a:r>
          </a:p>
          <a:p>
            <a:pPr marL="990600" lvl="1" indent="-533400">
              <a:lnSpc>
                <a:spcPct val="90000"/>
              </a:lnSpc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Ισορροπία</a:t>
            </a:r>
            <a:r>
              <a:rPr lang="el-GR" dirty="0"/>
              <a:t> έχουμε στο σημείο όπου οι καμπύλες τέμνονται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2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l-GR" sz="3200" dirty="0"/>
              <a:t>Η καμπύλη</a:t>
            </a:r>
            <a:r>
              <a:rPr lang="en-US" sz="3200" dirty="0"/>
              <a:t> </a:t>
            </a:r>
            <a:r>
              <a:rPr lang="en-US" sz="3200" i="1" dirty="0"/>
              <a:t>IS</a:t>
            </a:r>
            <a:r>
              <a:rPr lang="el-GR" sz="3200" i="1" dirty="0"/>
              <a:t> σε μια ανοικτή οικονομία</a:t>
            </a:r>
            <a:r>
              <a:rPr lang="en-US" sz="3200" dirty="0"/>
              <a:t> 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754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57400"/>
            <a:ext cx="8153400" cy="4602163"/>
          </a:xfrm>
        </p:spPr>
        <p:txBody>
          <a:bodyPr>
            <a:normAutofit/>
          </a:bodyPr>
          <a:lstStyle/>
          <a:p>
            <a:pPr marL="990600" lvl="1" indent="-533400"/>
            <a:r>
              <a:rPr lang="el-GR" sz="2800" dirty="0"/>
              <a:t>Για να βρούμε την καμπύλη</a:t>
            </a:r>
            <a:r>
              <a:rPr lang="en-US" sz="2800" dirty="0"/>
              <a:t> </a:t>
            </a:r>
            <a:r>
              <a:rPr lang="en-US" sz="2800" i="1" dirty="0"/>
              <a:t>IS</a:t>
            </a:r>
            <a:r>
              <a:rPr lang="el-GR" sz="2800" i="1" dirty="0"/>
              <a:t> σε μια ανοικτή οικονομία</a:t>
            </a:r>
            <a:r>
              <a:rPr lang="en-US" sz="2800" dirty="0"/>
              <a:t>, </a:t>
            </a:r>
            <a:r>
              <a:rPr lang="el-GR" sz="2800" dirty="0"/>
              <a:t>πρέπει να γνωρίζουμε τι συμβαίνει</a:t>
            </a:r>
            <a:r>
              <a:rPr lang="en-US" sz="2800" dirty="0"/>
              <a:t> </a:t>
            </a:r>
            <a:r>
              <a:rPr lang="el-GR" sz="2800" dirty="0"/>
              <a:t>όταν μεταβάλλεται </a:t>
            </a:r>
            <a:endParaRPr lang="en-US" sz="2800" dirty="0"/>
          </a:p>
          <a:p>
            <a:pPr marL="990600" lvl="1" indent="-533400"/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το εγχώριο προϊόν (ζήτηση)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144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914400" y="1447800"/>
            <a:ext cx="76200" cy="419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52500" y="5562600"/>
            <a:ext cx="34671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57800" y="1600200"/>
            <a:ext cx="0" cy="4000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257800" y="5562600"/>
            <a:ext cx="3581400" cy="38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19200" y="2057400"/>
            <a:ext cx="3276600" cy="2667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219200" y="1600200"/>
            <a:ext cx="2438400" cy="3352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7400" y="1600200"/>
            <a:ext cx="2645533" cy="211540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286000" y="2191603"/>
            <a:ext cx="2209800" cy="3048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23569" y="2364703"/>
            <a:ext cx="5324831" cy="10724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952500" y="3739694"/>
            <a:ext cx="6743700" cy="7620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38800" y="1752600"/>
            <a:ext cx="2819400" cy="2971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222241" y="2343737"/>
            <a:ext cx="0" cy="3185881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505700" y="3715603"/>
            <a:ext cx="38100" cy="1866047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19600" y="4524345"/>
            <a:ext cx="70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ΝΧ2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92423" y="3751997"/>
            <a:ext cx="70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ΝΧ1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71900" y="1247745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(S-I)</a:t>
            </a:r>
            <a:r>
              <a:rPr lang="en-GB" sz="2000" b="1" baseline="-25000" dirty="0"/>
              <a:t>1</a:t>
            </a:r>
            <a:endParaRPr lang="el-GR" sz="2000" b="1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4352925" y="1791493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(S-I)</a:t>
            </a:r>
            <a:r>
              <a:rPr lang="en-GB" sz="2000" b="1" baseline="-25000" dirty="0"/>
              <a:t>2</a:t>
            </a:r>
            <a:endParaRPr lang="el-GR" sz="2000" b="1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5638800" y="1383268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IS</a:t>
            </a:r>
            <a:endParaRPr lang="el-GR" sz="2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458200" y="56388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Y</a:t>
            </a:r>
            <a:endParaRPr lang="el-GR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038600" y="5638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S-I, NX</a:t>
            </a:r>
            <a:endParaRPr lang="el-GR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09600" y="1143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  <a:endParaRPr lang="el-GR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029200" y="1327666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r</a:t>
            </a:r>
            <a:endParaRPr lang="el-GR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2934304" y="1943627"/>
            <a:ext cx="332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E</a:t>
            </a:r>
            <a:endParaRPr lang="el-GR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100387" y="3415784"/>
            <a:ext cx="595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 Z</a:t>
            </a:r>
            <a:endParaRPr lang="el-GR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09600" y="3615839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  <a:r>
              <a:rPr lang="en-GB" sz="2400" b="1" baseline="-25000" dirty="0"/>
              <a:t>1</a:t>
            </a:r>
            <a:endParaRPr lang="el-GR" sz="2400" b="1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544773" y="2357651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  <a:r>
              <a:rPr lang="en-GB" sz="2400" b="1" baseline="-25000" dirty="0"/>
              <a:t>0</a:t>
            </a:r>
            <a:endParaRPr lang="el-GR" sz="2400" b="1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6043114" y="5581650"/>
            <a:ext cx="826259" cy="461665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Y</a:t>
            </a:r>
            <a:r>
              <a:rPr lang="en-GB" sz="2400" b="1" baseline="-25000" dirty="0"/>
              <a:t>0</a:t>
            </a:r>
            <a:endParaRPr lang="el-GR" sz="2400" b="1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7200899" y="5577245"/>
            <a:ext cx="826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</a:t>
            </a:r>
            <a:r>
              <a:rPr lang="en-GB" sz="2400" b="1" baseline="-25000" dirty="0"/>
              <a:t>1</a:t>
            </a:r>
            <a:endParaRPr lang="el-GR" sz="2400" b="1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6126387" y="1929108"/>
            <a:ext cx="742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E</a:t>
            </a:r>
            <a:r>
              <a:rPr lang="el-GR" sz="2000" b="1" dirty="0"/>
              <a:t>΄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479221" y="3391693"/>
            <a:ext cx="742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Ζ΄</a:t>
            </a: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342900" y="118328"/>
            <a:ext cx="88011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sz="2800" dirty="0">
                <a:cs typeface="Times New Roman" pitchFamily="18" charset="0"/>
              </a:rPr>
              <a:t>Πώς προκύπτει η καμπύλη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i="1" dirty="0">
                <a:cs typeface="Times New Roman" pitchFamily="18" charset="0"/>
              </a:rPr>
              <a:t>IS </a:t>
            </a:r>
            <a:r>
              <a:rPr lang="el-GR" sz="2800" dirty="0">
                <a:cs typeface="Times New Roman" pitchFamily="18" charset="0"/>
              </a:rPr>
              <a:t>σε μια ανοικτή οικονομία</a:t>
            </a:r>
            <a:endParaRPr lang="en-US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80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45" grpId="0"/>
      <p:bldP spid="46" grpId="0"/>
      <p:bldP spid="5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5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l-GR" sz="3200" dirty="0"/>
              <a:t>Η καμπύλη</a:t>
            </a:r>
            <a:r>
              <a:rPr lang="en-US" sz="3200" dirty="0"/>
              <a:t> </a:t>
            </a:r>
            <a:r>
              <a:rPr lang="en-US" sz="3200" i="1" dirty="0"/>
              <a:t>IS</a:t>
            </a:r>
            <a:r>
              <a:rPr lang="en-US" sz="3200" dirty="0"/>
              <a:t> </a:t>
            </a:r>
            <a:r>
              <a:rPr lang="el-GR" sz="3200" dirty="0"/>
              <a:t>σε μια ανοικτή οικονομία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785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153400" cy="5410200"/>
          </a:xfrm>
        </p:spPr>
        <p:txBody>
          <a:bodyPr>
            <a:normAutofit/>
          </a:bodyPr>
          <a:lstStyle/>
          <a:p>
            <a:pPr marL="990600" lvl="1" indent="-533400"/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Μια αύξηση του προϊόντος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990600" lvl="1" indent="-533400"/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800" dirty="0"/>
              <a:t>αυξάνει την</a:t>
            </a:r>
            <a:r>
              <a:rPr lang="en-US" sz="2800" dirty="0"/>
              <a:t> </a:t>
            </a:r>
            <a:r>
              <a:rPr lang="el-GR" sz="2800" dirty="0"/>
              <a:t>αποταμίευση</a:t>
            </a:r>
            <a:r>
              <a:rPr lang="en-US" sz="2800" dirty="0"/>
              <a:t>, </a:t>
            </a:r>
            <a:r>
              <a:rPr lang="el-GR" sz="2800" dirty="0"/>
              <a:t>οπότε η καμπύλη</a:t>
            </a:r>
            <a:r>
              <a:rPr lang="en-US" sz="2800" dirty="0"/>
              <a:t> </a:t>
            </a:r>
            <a:r>
              <a:rPr lang="el-GR" sz="2800" dirty="0"/>
              <a:t>  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S – 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800" dirty="0"/>
              <a:t>μετατοπίζεται προς τα δεξιά</a:t>
            </a:r>
            <a:r>
              <a:rPr lang="en-US" sz="2800" dirty="0"/>
              <a:t>.</a:t>
            </a:r>
          </a:p>
          <a:p>
            <a:pPr marL="990600" lvl="1" indent="-533400"/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Η αύξηση του προϊόντος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800" dirty="0"/>
              <a:t>μειώνει τις καθαρές εξαγωγές</a:t>
            </a:r>
            <a:r>
              <a:rPr lang="en-US" sz="2800" dirty="0"/>
              <a:t>, </a:t>
            </a:r>
            <a:r>
              <a:rPr lang="el-GR" sz="2800" dirty="0"/>
              <a:t>οπότε η καμπύλη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NX</a:t>
            </a:r>
            <a:r>
              <a:rPr lang="en-US" sz="2800" dirty="0"/>
              <a:t> </a:t>
            </a:r>
            <a:r>
              <a:rPr lang="el-GR" sz="2800" dirty="0"/>
              <a:t>μετατοπίζεται προς τ’ αριστερά</a:t>
            </a:r>
            <a:r>
              <a:rPr lang="en-US" sz="2800" dirty="0"/>
              <a:t>.</a:t>
            </a:r>
          </a:p>
          <a:p>
            <a:pPr marL="990600" lvl="1" indent="-533400"/>
            <a:r>
              <a:rPr lang="el-GR" sz="2800" dirty="0"/>
              <a:t>Στο νέο σημείο ισορροπίας το πραγματικό επιτόκιο είναι χαμηλότερο</a:t>
            </a:r>
            <a:r>
              <a:rPr lang="en-US" sz="2800" dirty="0"/>
              <a:t>. </a:t>
            </a:r>
          </a:p>
          <a:p>
            <a:pPr marL="990600" lvl="1" indent="-533400"/>
            <a:r>
              <a:rPr lang="el-GR" sz="2800" dirty="0"/>
              <a:t>οπότε η καμπύλη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έχει αρνητική κλίση</a:t>
            </a:r>
            <a:r>
              <a:rPr lang="en-US" sz="2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0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l-GR" sz="3200" dirty="0"/>
              <a:t>Παράγοντες που μετατοπίζουν την</a:t>
            </a:r>
            <a:r>
              <a:rPr lang="en-US" sz="3200" dirty="0"/>
              <a:t> </a:t>
            </a:r>
            <a:r>
              <a:rPr lang="el-GR" sz="3200" dirty="0"/>
              <a:t>καμπύλη </a:t>
            </a:r>
            <a:r>
              <a:rPr lang="en-US" sz="3200" i="1" dirty="0"/>
              <a:t>IS</a:t>
            </a:r>
            <a:r>
              <a:rPr lang="en-US" sz="3200" dirty="0"/>
              <a:t> </a:t>
            </a:r>
            <a:r>
              <a:rPr lang="el-GR" sz="3200" dirty="0"/>
              <a:t>σε μια ανοικτή οικονομία</a:t>
            </a:r>
            <a:endParaRPr lang="en-US" sz="3200" dirty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55838"/>
            <a:ext cx="8153400" cy="4602162"/>
          </a:xfrm>
        </p:spPr>
        <p:txBody>
          <a:bodyPr>
            <a:normAutofit/>
          </a:bodyPr>
          <a:lstStyle/>
          <a:p>
            <a:pPr marL="990600" lvl="1" indent="-533400"/>
            <a:r>
              <a:rPr lang="el-GR" dirty="0"/>
              <a:t>Οτιδήποτε</a:t>
            </a:r>
            <a:r>
              <a:rPr lang="en-US" dirty="0"/>
              <a:t> </a:t>
            </a:r>
            <a:r>
              <a:rPr lang="el-GR" dirty="0"/>
              <a:t>αυξάνει το πραγματικό επιτόκιο που εξισορροπεί την αγορά αγαθών,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με δεδομένο το προϊόν</a:t>
            </a:r>
            <a:r>
              <a:rPr lang="el-GR" dirty="0"/>
              <a:t>,</a:t>
            </a:r>
            <a:r>
              <a:rPr lang="en-US" dirty="0"/>
              <a:t> </a:t>
            </a:r>
            <a:endParaRPr lang="el-GR" dirty="0"/>
          </a:p>
          <a:p>
            <a:pPr marL="990600" lvl="1" indent="-533400"/>
            <a:r>
              <a:rPr lang="el-GR" dirty="0"/>
              <a:t>μετατοπίζει την καμπύλη</a:t>
            </a:r>
            <a:r>
              <a:rPr lang="en-US" dirty="0"/>
              <a:t> </a:t>
            </a:r>
            <a:r>
              <a:rPr lang="en-US" i="1" dirty="0"/>
              <a:t>IS</a:t>
            </a:r>
            <a:r>
              <a:rPr lang="en-US" dirty="0"/>
              <a:t> </a:t>
            </a:r>
            <a:r>
              <a:rPr lang="el-GR" dirty="0"/>
              <a:t>προς τα πάνω και δεξιά</a:t>
            </a:r>
            <a:endParaRPr lang="en-US" dirty="0"/>
          </a:p>
          <a:p>
            <a:pPr marL="1371600" lvl="2" indent="-514350"/>
            <a:r>
              <a:rPr lang="el-GR" sz="2400" dirty="0"/>
              <a:t>π.χ.</a:t>
            </a:r>
          </a:p>
          <a:p>
            <a:pPr marL="1371600" lvl="2" indent="-514350"/>
            <a:r>
              <a:rPr lang="el-GR" sz="2400" b="1" dirty="0">
                <a:solidFill>
                  <a:schemeClr val="accent2"/>
                </a:solidFill>
              </a:rPr>
              <a:t>μια παροδική αύξηση της δημόσιας δαπάνης.</a:t>
            </a:r>
          </a:p>
          <a:p>
            <a:pPr marL="1371600" lvl="2" indent="-514350"/>
            <a:r>
              <a:rPr lang="el-GR" b="1" dirty="0">
                <a:solidFill>
                  <a:schemeClr val="accent2"/>
                </a:solidFill>
              </a:rPr>
              <a:t>μία αύξηση της ζήτησης για ιδιωτικές επενδύσεις.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1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914400" y="1447800"/>
            <a:ext cx="76200" cy="419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52500" y="5562600"/>
            <a:ext cx="4076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57800" y="1600200"/>
            <a:ext cx="0" cy="4000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257800" y="5562600"/>
            <a:ext cx="3581400" cy="38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219200" y="1600200"/>
            <a:ext cx="2438400" cy="3352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7400" y="1600200"/>
            <a:ext cx="2645533" cy="211540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286000" y="2191603"/>
            <a:ext cx="2209800" cy="304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52500" y="3028836"/>
            <a:ext cx="5916873" cy="10724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09600" y="2329218"/>
            <a:ext cx="6743700" cy="7620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38800" y="1752600"/>
            <a:ext cx="2819400" cy="2971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858000" y="2329218"/>
            <a:ext cx="49473" cy="334848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92423" y="3751997"/>
            <a:ext cx="70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ΝΧ1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71900" y="1247745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(S-I)</a:t>
            </a:r>
            <a:r>
              <a:rPr lang="el-GR" sz="2000" b="1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52925" y="1791493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(S-I)</a:t>
            </a:r>
            <a:r>
              <a:rPr lang="el-GR" sz="2000" b="1" baseline="-25000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38800" y="1383268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IS</a:t>
            </a:r>
            <a:endParaRPr lang="el-GR" sz="2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458200" y="56388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Y</a:t>
            </a:r>
            <a:endParaRPr lang="el-GR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038600" y="5638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S-I, NX</a:t>
            </a:r>
            <a:endParaRPr lang="el-GR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09600" y="1143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  <a:endParaRPr lang="el-GR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029200" y="1327666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r</a:t>
            </a:r>
            <a:endParaRPr lang="el-GR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3706434" y="2609980"/>
            <a:ext cx="332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E</a:t>
            </a:r>
            <a:endParaRPr lang="el-GR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804773" y="1929108"/>
            <a:ext cx="595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 Z</a:t>
            </a:r>
            <a:endParaRPr lang="el-GR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95300" y="2005403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  <a:r>
              <a:rPr lang="en-GB" sz="2400" b="1" baseline="-25000" dirty="0"/>
              <a:t>1</a:t>
            </a:r>
            <a:endParaRPr lang="el-GR" sz="2400" b="1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544773" y="2930028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  <a:r>
              <a:rPr lang="en-GB" sz="2400" b="1" baseline="-25000" dirty="0"/>
              <a:t>0</a:t>
            </a:r>
            <a:endParaRPr lang="el-GR" sz="2400" b="1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6635370" y="5581650"/>
            <a:ext cx="8262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Y</a:t>
            </a:r>
            <a:r>
              <a:rPr lang="en-GB" sz="2400" b="1" baseline="-25000" dirty="0"/>
              <a:t>0</a:t>
            </a:r>
            <a:endParaRPr lang="el-GR" sz="2400" b="1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6813004" y="2623894"/>
            <a:ext cx="742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E</a:t>
            </a:r>
            <a:r>
              <a:rPr lang="el-GR" sz="2000" b="1" dirty="0"/>
              <a:t>΄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681396" y="1852908"/>
            <a:ext cx="742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Ζ΄</a:t>
            </a: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342900" y="118328"/>
            <a:ext cx="88011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sz="2800" dirty="0">
                <a:cs typeface="Times New Roman" pitchFamily="18" charset="0"/>
              </a:rPr>
              <a:t>Η επίπτωση της αύξησης του </a:t>
            </a:r>
            <a:r>
              <a:rPr lang="en-US" sz="2800" dirty="0">
                <a:cs typeface="Times New Roman" pitchFamily="18" charset="0"/>
              </a:rPr>
              <a:t>G </a:t>
            </a:r>
            <a:r>
              <a:rPr lang="el-GR" sz="2800" dirty="0">
                <a:cs typeface="Times New Roman" pitchFamily="18" charset="0"/>
              </a:rPr>
              <a:t>στην καμπύλη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i="1" dirty="0">
                <a:cs typeface="Times New Roman" pitchFamily="18" charset="0"/>
              </a:rPr>
              <a:t>IS </a:t>
            </a:r>
            <a:r>
              <a:rPr lang="el-GR" sz="2800" dirty="0">
                <a:cs typeface="Times New Roman" pitchFamily="18" charset="0"/>
              </a:rPr>
              <a:t>μιας ανοικτής οικονομίας</a:t>
            </a:r>
            <a:br>
              <a:rPr lang="en-US" sz="2800" dirty="0">
                <a:cs typeface="Times New Roman" pitchFamily="18" charset="0"/>
              </a:rPr>
            </a:br>
            <a:endParaRPr lang="en-US" sz="2800" dirty="0">
              <a:cs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6014682" y="1430467"/>
            <a:ext cx="2819400" cy="2971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36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5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61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sz="3200" dirty="0"/>
              <a:t>M</a:t>
            </a:r>
            <a:r>
              <a:rPr lang="el-GR" sz="3200" dirty="0"/>
              <a:t>ία αύξηση των καθαρών εξαγωγών, πώς επηρεάζει την </a:t>
            </a:r>
            <a:r>
              <a:rPr lang="en-US" sz="3200" dirty="0"/>
              <a:t>IS;</a:t>
            </a:r>
            <a:endParaRPr lang="en-US" sz="2000" dirty="0"/>
          </a:p>
        </p:txBody>
      </p:sp>
      <p:sp>
        <p:nvSpPr>
          <p:cNvPr id="5826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55838"/>
            <a:ext cx="8153400" cy="4602162"/>
          </a:xfrm>
        </p:spPr>
        <p:txBody>
          <a:bodyPr>
            <a:normAutofit/>
          </a:bodyPr>
          <a:lstStyle/>
          <a:p>
            <a:pPr marL="609600" indent="-609600"/>
            <a:r>
              <a:rPr lang="el-GR" sz="2800" dirty="0"/>
              <a:t>Οτιδήποτε αυξάνει τις καθαρές εξαγωγές μιας χώρας</a:t>
            </a:r>
            <a:r>
              <a:rPr lang="en-US" sz="2800" dirty="0"/>
              <a:t>, </a:t>
            </a:r>
            <a:r>
              <a:rPr lang="el-GR" sz="2800" dirty="0"/>
              <a:t>(με δεδομένα το εγχώριο προϊόν)</a:t>
            </a:r>
            <a:r>
              <a:rPr lang="en-US" sz="2800" dirty="0"/>
              <a:t> </a:t>
            </a:r>
            <a:endParaRPr lang="el-GR" sz="2800" dirty="0"/>
          </a:p>
          <a:p>
            <a:pPr marL="609600" indent="-609600"/>
            <a:r>
              <a:rPr lang="el-GR" sz="2800" dirty="0"/>
              <a:t>μετατοπίζει την καμπύλη</a:t>
            </a:r>
            <a:r>
              <a:rPr lang="en-US" sz="2800" dirty="0"/>
              <a:t> </a:t>
            </a:r>
            <a:r>
              <a:rPr lang="en-US" sz="2800" i="1" dirty="0"/>
              <a:t>IS</a:t>
            </a:r>
            <a:r>
              <a:rPr lang="en-US" sz="2800" dirty="0"/>
              <a:t> </a:t>
            </a:r>
            <a:r>
              <a:rPr lang="el-GR" sz="2800" dirty="0"/>
              <a:t>μιας ανοικτής οικονομίας προς τα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πάνω και δεξιά.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9249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914400" y="1447800"/>
            <a:ext cx="76200" cy="419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52500" y="5562600"/>
            <a:ext cx="4076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57800" y="1600200"/>
            <a:ext cx="0" cy="4000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257800" y="5562600"/>
            <a:ext cx="3581400" cy="38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flipH="1" flipV="1">
            <a:off x="3267021" y="1206893"/>
            <a:ext cx="1990779" cy="326823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2057400" y="1600200"/>
            <a:ext cx="2171148" cy="363940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286000" y="2191603"/>
            <a:ext cx="2209800" cy="304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52500" y="3743355"/>
            <a:ext cx="5930236" cy="71591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09600" y="2641570"/>
            <a:ext cx="6743700" cy="15240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294194" y="2052963"/>
            <a:ext cx="2819400" cy="2971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858000" y="2329218"/>
            <a:ext cx="49473" cy="334848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704975" y="1805348"/>
            <a:ext cx="70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ΝΧ1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956428" y="1456631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ΝΧ</a:t>
            </a:r>
            <a:r>
              <a:rPr lang="el-GR" sz="2000" b="1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28820" y="5039548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(S-I)</a:t>
            </a:r>
            <a:r>
              <a:rPr lang="el-GR" sz="2000" b="1" baseline="-25000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464471" y="1836125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IS</a:t>
            </a:r>
            <a:endParaRPr lang="el-GR" sz="2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458200" y="56388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Y</a:t>
            </a:r>
            <a:endParaRPr lang="el-GR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038600" y="5638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S-I, NX</a:t>
            </a:r>
            <a:endParaRPr lang="el-GR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09600" y="1143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  <a:endParaRPr lang="el-GR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029200" y="1327666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r</a:t>
            </a:r>
            <a:endParaRPr lang="el-GR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3234607" y="3284715"/>
            <a:ext cx="332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E</a:t>
            </a:r>
            <a:endParaRPr lang="el-GR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228548" y="2516257"/>
            <a:ext cx="595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 Z</a:t>
            </a:r>
            <a:endParaRPr lang="el-GR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317026" y="2486937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  <a:r>
              <a:rPr lang="en-GB" sz="2400" b="1" baseline="-25000" dirty="0"/>
              <a:t>1</a:t>
            </a:r>
            <a:endParaRPr lang="el-GR" sz="2400" b="1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533400" y="3484770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</a:t>
            </a:r>
            <a:r>
              <a:rPr lang="en-GB" sz="2400" b="1" baseline="-25000" dirty="0"/>
              <a:t>0</a:t>
            </a:r>
            <a:endParaRPr lang="el-GR" sz="2400" b="1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6635370" y="5581650"/>
            <a:ext cx="8262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Y</a:t>
            </a:r>
            <a:r>
              <a:rPr lang="en-GB" sz="2400" b="1" baseline="-25000" dirty="0"/>
              <a:t>0</a:t>
            </a:r>
            <a:endParaRPr lang="el-GR" sz="2400" b="1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6750272" y="3481337"/>
            <a:ext cx="742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  </a:t>
            </a:r>
            <a:r>
              <a:rPr lang="en-GB" sz="2000" b="1" dirty="0"/>
              <a:t>E</a:t>
            </a:r>
            <a:r>
              <a:rPr lang="el-GR" sz="2000" b="1" dirty="0"/>
              <a:t>΄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624280" y="2052963"/>
            <a:ext cx="742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Ζ΄</a:t>
            </a: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342900" y="118328"/>
            <a:ext cx="88011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sz="2800" dirty="0">
                <a:cs typeface="Times New Roman" pitchFamily="18" charset="0"/>
              </a:rPr>
              <a:t>Η επίπτωση της αύξησης των καθαρών εξαγωγών στην καμπύλη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i="1" dirty="0">
                <a:cs typeface="Times New Roman" pitchFamily="18" charset="0"/>
              </a:rPr>
              <a:t>IS </a:t>
            </a:r>
            <a:r>
              <a:rPr lang="el-GR" sz="2800" dirty="0">
                <a:cs typeface="Times New Roman" pitchFamily="18" charset="0"/>
              </a:rPr>
              <a:t>μιας ανοικτής οικονομίας</a:t>
            </a:r>
            <a:br>
              <a:rPr lang="en-US" sz="2800" dirty="0">
                <a:cs typeface="Times New Roman" pitchFamily="18" charset="0"/>
              </a:rPr>
            </a:br>
            <a:endParaRPr lang="en-US" sz="2800" dirty="0">
              <a:cs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5795819" y="1503323"/>
            <a:ext cx="2819400" cy="2971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ύγραμμο βέλος σύνδεσης 4"/>
          <p:cNvCxnSpPr/>
          <p:nvPr/>
        </p:nvCxnSpPr>
        <p:spPr>
          <a:xfrm flipV="1">
            <a:off x="7696200" y="4003461"/>
            <a:ext cx="457200" cy="26373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ύγραμμο βέλος σύνδεσης 41"/>
          <p:cNvCxnSpPr/>
          <p:nvPr/>
        </p:nvCxnSpPr>
        <p:spPr>
          <a:xfrm flipV="1">
            <a:off x="3999948" y="3946435"/>
            <a:ext cx="824517" cy="34484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04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5" grpId="0"/>
      <p:bldP spid="46" grpId="0"/>
      <p:bldP spid="5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3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990600" lvl="1" indent="-533400" algn="l">
              <a:lnSpc>
                <a:spcPct val="90000"/>
              </a:lnSpc>
            </a:pPr>
            <a:r>
              <a:rPr lang="el-GR" sz="2800" dirty="0"/>
              <a:t>Αύξηση των καθαρών εξαγωγών</a:t>
            </a:r>
            <a:r>
              <a:rPr lang="en-US" sz="2800" dirty="0"/>
              <a:t> </a:t>
            </a:r>
            <a:r>
              <a:rPr lang="el-GR" sz="2800" dirty="0"/>
              <a:t>με δεδομένα το προϊόν και το πραγματικό επιτόκιο (3 λόγοι</a:t>
            </a:r>
            <a:r>
              <a:rPr lang="en-US" sz="2800" dirty="0"/>
              <a:t> </a:t>
            </a:r>
            <a:r>
              <a:rPr lang="el-GR" sz="2800" dirty="0"/>
              <a:t>για τους οποίους μπορεί να συμβεί):</a:t>
            </a:r>
            <a:endParaRPr lang="en-US" sz="2800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idx="1"/>
          </p:nvPr>
        </p:nvSpPr>
        <p:spPr>
          <a:xfrm>
            <a:off x="-30018" y="1805565"/>
            <a:ext cx="8610600" cy="5029200"/>
          </a:xfrm>
        </p:spPr>
        <p:txBody>
          <a:bodyPr>
            <a:normAutofit/>
          </a:bodyPr>
          <a:lstStyle/>
          <a:p>
            <a:pPr marL="1371600" lvl="2" indent="-514350">
              <a:lnSpc>
                <a:spcPct val="90000"/>
              </a:lnSpc>
              <a:buFont typeface="+mj-lt"/>
              <a:buAutoNum type="arabicPeriod"/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Μια αύξηση του ξένου προϊόντος</a:t>
            </a:r>
            <a:r>
              <a:rPr lang="en-US" dirty="0"/>
              <a:t>, </a:t>
            </a:r>
            <a:r>
              <a:rPr lang="el-GR" dirty="0"/>
              <a:t>η οποία αυξάνει την δαπάνη των ξένων για εγχώρια αγαθά.</a:t>
            </a:r>
            <a:r>
              <a:rPr lang="en-US" dirty="0"/>
              <a:t> </a:t>
            </a:r>
          </a:p>
          <a:p>
            <a:pPr marL="1371600" lvl="2" indent="-514350">
              <a:lnSpc>
                <a:spcPct val="90000"/>
              </a:lnSpc>
              <a:buFont typeface="+mj-lt"/>
              <a:buAutoNum type="arabicPeriod"/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Μια αύξηση του ξένου πραγματικού επιτοκίου</a:t>
            </a:r>
            <a:r>
              <a:rPr lang="en-US" dirty="0"/>
              <a:t>, </a:t>
            </a:r>
            <a:r>
              <a:rPr lang="el-GR" dirty="0"/>
              <a:t>που κάνει πιο ελκυστικά για τα άτομα τα ξένα περιουσιακά στοιχεία</a:t>
            </a:r>
            <a:r>
              <a:rPr lang="en-US" dirty="0"/>
              <a:t>, </a:t>
            </a:r>
            <a:r>
              <a:rPr lang="el-GR" dirty="0"/>
              <a:t>μειώνοντας τη συναλλαγματική ισοτιμία</a:t>
            </a:r>
            <a:r>
              <a:rPr lang="en-US" dirty="0"/>
              <a:t>, </a:t>
            </a:r>
            <a:r>
              <a:rPr lang="el-GR" dirty="0"/>
              <a:t>που με τη σειρά της προκαλεί αύξηση των καθαρών εξαγωγών.</a:t>
            </a:r>
            <a:endParaRPr lang="en-US" dirty="0"/>
          </a:p>
          <a:p>
            <a:pPr marL="1371600" lvl="2" indent="-514350">
              <a:lnSpc>
                <a:spcPct val="90000"/>
              </a:lnSpc>
              <a:buFont typeface="+mj-lt"/>
              <a:buAutoNum type="arabicPeriod"/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Μια στροφή της διεθνούς ζήτησης προς τα εγχώρια αγαθά</a:t>
            </a:r>
            <a:r>
              <a:rPr lang="en-US" dirty="0"/>
              <a:t>, </a:t>
            </a:r>
            <a:r>
              <a:rPr lang="el-GR" dirty="0"/>
              <a:t>όπως συμβαίνει αν για παράδειγμα βελτιωθεί η ποιότητά τους.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5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tx1"/>
                </a:solidFill>
              </a:rPr>
              <a:t>Πραγματικές συναλλαγματικές ισοτιμίες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633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371600"/>
                <a:ext cx="8229600" cy="5410200"/>
              </a:xfrm>
            </p:spPr>
            <p:txBody>
              <a:bodyPr>
                <a:normAutofit/>
              </a:bodyPr>
              <a:lstStyle/>
              <a:p>
                <a:pPr lvl="1">
                  <a:lnSpc>
                    <a:spcPct val="90000"/>
                  </a:lnSpc>
                </a:pPr>
                <a:r>
                  <a:rPr lang="el-GR" sz="2400" dirty="0"/>
                  <a:t>Η πραγματική συναλλαγματική ισοτιμία</a:t>
                </a:r>
                <a:r>
                  <a:rPr lang="en-US" sz="2400" dirty="0"/>
                  <a:t> </a:t>
                </a:r>
                <a:r>
                  <a:rPr lang="el-GR" sz="2400" dirty="0"/>
                  <a:t>δείχνει τον αριθμό των ξένων αγαθών</a:t>
                </a:r>
                <a:r>
                  <a:rPr lang="en-US" sz="2400" dirty="0"/>
                  <a:t> </a:t>
                </a:r>
                <a:r>
                  <a:rPr lang="el-GR" sz="2400" dirty="0"/>
                  <a:t>που μπορεί κάποιος ν’ αποκτήσει</a:t>
                </a:r>
                <a:r>
                  <a:rPr lang="en-US" sz="2400" dirty="0"/>
                  <a:t> </a:t>
                </a:r>
                <a:r>
                  <a:rPr lang="el-GR" sz="2400" dirty="0"/>
                  <a:t>σε αντάλλαγμα</a:t>
                </a:r>
                <a:r>
                  <a:rPr lang="en-US" sz="2400" dirty="0"/>
                  <a:t> </a:t>
                </a:r>
                <a:r>
                  <a:rPr lang="el-GR" sz="2400" dirty="0"/>
                  <a:t>μιας μονάδας εγχώριου αγαθού. π.χ.</a:t>
                </a:r>
                <a:endParaRPr lang="en-US" sz="2400" dirty="0"/>
              </a:p>
              <a:p>
                <a:pPr lvl="1">
                  <a:lnSpc>
                    <a:spcPct val="90000"/>
                  </a:lnSpc>
                </a:pPr>
                <a:r>
                  <a:rPr lang="el-GR" sz="2400" dirty="0"/>
                  <a:t>η ονομαστική συναλλαγματική ισοτιμία είναι</a:t>
                </a:r>
                <a:r>
                  <a:rPr lang="en-US" sz="2400" dirty="0"/>
                  <a:t> 110 </a:t>
                </a:r>
                <a:r>
                  <a:rPr lang="el-GR" sz="2400" dirty="0"/>
                  <a:t>γεν</a:t>
                </a:r>
                <a:r>
                  <a:rPr lang="en-US" sz="2400" dirty="0"/>
                  <a:t> </a:t>
                </a:r>
                <a:r>
                  <a:rPr lang="el-GR" sz="2400" dirty="0"/>
                  <a:t>ανά δολάριο,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l-GR" sz="2400" dirty="0"/>
                  <a:t>το κόστος ενός χάμπουργκερ στο Τόκιο       : </a:t>
                </a:r>
                <a:r>
                  <a:rPr lang="en-US" sz="2400" dirty="0"/>
                  <a:t>1</a:t>
                </a:r>
                <a:r>
                  <a:rPr lang="el-GR" sz="2400" dirty="0"/>
                  <a:t>.</a:t>
                </a:r>
                <a:r>
                  <a:rPr lang="en-US" sz="2400" dirty="0"/>
                  <a:t>100 </a:t>
                </a:r>
                <a:r>
                  <a:rPr lang="el-GR" sz="2400" dirty="0"/>
                  <a:t>γεν</a:t>
                </a:r>
                <a:r>
                  <a:rPr lang="en-US" sz="2400" dirty="0"/>
                  <a:t> </a:t>
                </a:r>
                <a:endParaRPr lang="el-GR" sz="2400" dirty="0"/>
              </a:p>
              <a:p>
                <a:pPr lvl="1">
                  <a:lnSpc>
                    <a:spcPct val="90000"/>
                  </a:lnSpc>
                </a:pPr>
                <a:r>
                  <a:rPr lang="el-GR" sz="2400" dirty="0"/>
                  <a:t>το</a:t>
                </a:r>
                <a:r>
                  <a:rPr lang="en-US" sz="2400" dirty="0"/>
                  <a:t> </a:t>
                </a:r>
                <a:r>
                  <a:rPr lang="el-GR" sz="2400" dirty="0"/>
                  <a:t>κόστος  ενός χάμπουργκερ στη Ν. Υόρκη: </a:t>
                </a:r>
                <a:r>
                  <a:rPr lang="en-US" sz="2400" dirty="0"/>
                  <a:t>2 </a:t>
                </a:r>
                <a:r>
                  <a:rPr lang="el-GR" sz="2400" dirty="0"/>
                  <a:t>δολάρια</a:t>
                </a:r>
                <a:r>
                  <a:rPr lang="en-US" sz="2400" dirty="0"/>
                  <a:t>, </a:t>
                </a:r>
                <a:endParaRPr lang="el-GR" sz="2400" dirty="0"/>
              </a:p>
              <a:p>
                <a:pPr lvl="1">
                  <a:lnSpc>
                    <a:spcPct val="90000"/>
                  </a:lnSpc>
                </a:pPr>
                <a:r>
                  <a:rPr lang="el-GR" sz="2400" dirty="0"/>
                  <a:t>η σχετική τιμή ενός</a:t>
                </a:r>
                <a:r>
                  <a:rPr lang="en-US" sz="2400" dirty="0"/>
                  <a:t> </a:t>
                </a:r>
                <a:r>
                  <a:rPr lang="el-GR" sz="2400" dirty="0"/>
                  <a:t>χάμπουργκερ</a:t>
                </a:r>
                <a:r>
                  <a:rPr lang="en-US" sz="2400" dirty="0"/>
                  <a:t> </a:t>
                </a:r>
                <a:r>
                  <a:rPr lang="el-GR" sz="2400" dirty="0"/>
                  <a:t>στις ΗΠΑ ως προς ένα χάμπουργκερ στην Ιαπωνία</a:t>
                </a:r>
                <a:r>
                  <a:rPr lang="en-US" sz="2400" dirty="0"/>
                  <a:t> </a:t>
                </a:r>
                <a:r>
                  <a:rPr lang="el-GR" sz="2400" dirty="0"/>
                  <a:t>είναι</a:t>
                </a:r>
                <a:r>
                  <a:rPr lang="en-US" sz="2400" dirty="0"/>
                  <a:t> </a:t>
                </a:r>
                <a:r>
                  <a:rPr lang="el-GR" sz="24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box>
                          <m:boxPr>
                            <m:ctrlPr>
                              <a:rPr lang="el-GR" sz="240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l-GR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1100</m:t>
                                </m:r>
                              </m:num>
                              <m:den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110</m:t>
                                </m:r>
                              </m:den>
                            </m:f>
                          </m:e>
                        </m:box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l-GR" sz="2400" dirty="0"/>
                  <a:t>= 0,2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l-GR" sz="2400" dirty="0"/>
                  <a:t>Σ’ ένα αμερικανικό χάμπουργκερ αντιστοιχούν 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0,2</a:t>
                </a:r>
                <a:r>
                  <a:rPr lang="el-GR" sz="2400" dirty="0"/>
                  <a:t> ιαπωνικά χάμπουργκερ.</a:t>
                </a:r>
                <a:endParaRPr lang="en-US" sz="2400" dirty="0"/>
              </a:p>
            </p:txBody>
          </p:sp>
        </mc:Choice>
        <mc:Fallback xmlns="">
          <p:sp>
            <p:nvSpPr>
              <p:cNvPr id="5263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5410200"/>
              </a:xfrm>
              <a:blipFill>
                <a:blip r:embed="rId2"/>
                <a:stretch>
                  <a:fillRect t="-1577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3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l-GR" sz="2400" dirty="0"/>
              <a:t>Το υπόδειγμα</a:t>
            </a:r>
            <a:r>
              <a:rPr lang="en-US" sz="2400" dirty="0"/>
              <a:t> </a:t>
            </a:r>
            <a:r>
              <a:rPr lang="en-US" sz="2400" i="1" dirty="0"/>
              <a:t>IS-LM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l-GR" sz="2400" dirty="0"/>
              <a:t>σε μια ανοικτή οικονομία</a:t>
            </a:r>
            <a:r>
              <a:rPr lang="en-US" sz="2400" dirty="0"/>
              <a:t>: </a:t>
            </a:r>
            <a:r>
              <a:rPr lang="el-GR" sz="2400" dirty="0"/>
              <a:t>η διεθνής μετάδοση των οικονομικών κύκλων</a:t>
            </a:r>
            <a:endParaRPr lang="en-US" sz="2400" dirty="0"/>
          </a:p>
        </p:txBody>
      </p:sp>
      <p:sp>
        <p:nvSpPr>
          <p:cNvPr id="58777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362200"/>
            <a:ext cx="7239000" cy="3916363"/>
          </a:xfrm>
        </p:spPr>
        <p:txBody>
          <a:bodyPr/>
          <a:lstStyle/>
          <a:p>
            <a:pPr marL="990600" lvl="1" indent="-533400"/>
            <a:r>
              <a:rPr lang="el-GR" sz="2200" dirty="0"/>
              <a:t>Η επίδραση των 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διεθνών οικονομικών συνθηκών </a:t>
            </a:r>
            <a:r>
              <a:rPr lang="el-GR" sz="2200" dirty="0"/>
              <a:t>στην πραγματική συναλλαγματική ισοτιμία και τις καθαρές εξαγωγές</a:t>
            </a:r>
            <a:r>
              <a:rPr lang="en-US" sz="2200" dirty="0"/>
              <a:t> </a:t>
            </a:r>
            <a:r>
              <a:rPr lang="el-GR" sz="2200" dirty="0"/>
              <a:t>αποτελεί ένα από τα κύρια κανάλια</a:t>
            </a:r>
            <a:r>
              <a:rPr lang="en-US" sz="2200" dirty="0"/>
              <a:t> </a:t>
            </a:r>
            <a:r>
              <a:rPr lang="el-GR" sz="2200" dirty="0"/>
              <a:t>της διεθνούς μετάδοσης των οικονομικών κύκλων…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0020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848600" cy="1219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sz="3200" dirty="0"/>
              <a:t>Μακροοικονομική πολιτική </a:t>
            </a:r>
            <a:br>
              <a:rPr lang="en-US" sz="3200" dirty="0"/>
            </a:br>
            <a:r>
              <a:rPr lang="el-GR" sz="3200" dirty="0"/>
              <a:t>σε μια ανοικτή οικονομία </a:t>
            </a:r>
            <a:br>
              <a:rPr lang="en-US" sz="3200" dirty="0"/>
            </a:br>
            <a:r>
              <a:rPr lang="el-GR" sz="3200" dirty="0"/>
              <a:t>με κυμαινόμενες συναλλαγματικές ισοτιμίες</a:t>
            </a:r>
            <a:endParaRPr lang="en-US" sz="3200" dirty="0"/>
          </a:p>
        </p:txBody>
      </p:sp>
      <p:sp>
        <p:nvSpPr>
          <p:cNvPr id="5898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239000" cy="4246563"/>
          </a:xfrm>
        </p:spPr>
        <p:txBody>
          <a:bodyPr>
            <a:normAutofit/>
          </a:bodyPr>
          <a:lstStyle/>
          <a:p>
            <a:r>
              <a:rPr lang="el-GR" sz="2800" dirty="0"/>
              <a:t>Δύο βασικά ερωτήματα:</a:t>
            </a:r>
            <a:endParaRPr lang="en-US" sz="2800" dirty="0"/>
          </a:p>
          <a:p>
            <a:pPr lvl="1"/>
            <a:r>
              <a:rPr lang="el-GR" sz="2800" dirty="0"/>
              <a:t>Πώς επηρεάζουν η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δημοσιονομική και η νομισματική πολιτική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800" dirty="0"/>
              <a:t>την</a:t>
            </a:r>
            <a:r>
              <a:rPr lang="el-GR" sz="2800" u="sng" dirty="0"/>
              <a:t> πραγματική συναλλαγματική ισοτιμία </a:t>
            </a:r>
            <a:r>
              <a:rPr lang="el-GR" sz="2800" dirty="0"/>
              <a:t>και </a:t>
            </a:r>
            <a:r>
              <a:rPr lang="el-GR" sz="2800" u="sng" dirty="0"/>
              <a:t>τις καθαρές εξαγωγές μιας χώρας</a:t>
            </a:r>
            <a:r>
              <a:rPr lang="en-US" sz="2800" u="sng" dirty="0"/>
              <a:t>;</a:t>
            </a:r>
          </a:p>
          <a:p>
            <a:pPr lvl="1"/>
            <a:r>
              <a:rPr lang="el-GR" sz="2800" dirty="0"/>
              <a:t>Πώς επηρεάζει η μακροοικονομική πολιτική μιας χώρας</a:t>
            </a:r>
            <a:r>
              <a:rPr lang="en-US" sz="2800" dirty="0"/>
              <a:t> </a:t>
            </a:r>
            <a:r>
              <a:rPr lang="el-GR" sz="2800" dirty="0"/>
              <a:t>τις οικονομίες των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άλλων χωρών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9880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Μακροοικονομική πολιτική</a:t>
            </a:r>
            <a:endParaRPr lang="en-US" dirty="0"/>
          </a:p>
        </p:txBody>
      </p:sp>
      <p:sp>
        <p:nvSpPr>
          <p:cNvPr id="590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sz="2400" dirty="0"/>
              <a:t>τρία βήματα ανάλυσης: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dirty="0"/>
              <a:t>Χρησιμοποιούμε το διάγραμμα</a:t>
            </a:r>
            <a:r>
              <a:rPr lang="en-US" dirty="0"/>
              <a:t> </a:t>
            </a:r>
            <a:r>
              <a:rPr lang="en-US" i="1" dirty="0"/>
              <a:t>IS-LM</a:t>
            </a:r>
            <a:r>
              <a:rPr lang="en-US" dirty="0"/>
              <a:t> </a:t>
            </a:r>
            <a:r>
              <a:rPr lang="el-GR" dirty="0"/>
              <a:t>της εγχώριας οικονομίας</a:t>
            </a:r>
            <a:r>
              <a:rPr lang="en-US" dirty="0"/>
              <a:t> </a:t>
            </a:r>
            <a:r>
              <a:rPr lang="el-GR" dirty="0"/>
              <a:t>για να προσδιορίσουμε τα αποτελέσματα</a:t>
            </a:r>
            <a:r>
              <a:rPr lang="en-US" dirty="0"/>
              <a:t> </a:t>
            </a:r>
            <a:r>
              <a:rPr lang="el-GR" dirty="0"/>
              <a:t>στο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εγχώριο προϊόν και στο εγχώριο πραγματικό επιτόκιο.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Προσδιορίζουμε την επίδραση των μεταβολών στο εγχώριο πραγματικό επιτόκιο και προϊόν στη 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συναλλαγματική ισοτιμία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και τις καθαρές εξαγωγές</a:t>
            </a:r>
            <a:r>
              <a:rPr lang="el-GR" dirty="0"/>
              <a:t>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l-GR" dirty="0"/>
              <a:t>Χρησιμοποιούμε το διάγραμμα</a:t>
            </a:r>
            <a:r>
              <a:rPr lang="en-US" dirty="0"/>
              <a:t> </a:t>
            </a:r>
            <a:r>
              <a:rPr lang="en-US" i="1" dirty="0"/>
              <a:t>IS-LM</a:t>
            </a:r>
            <a:r>
              <a:rPr lang="en-US" dirty="0"/>
              <a:t> </a:t>
            </a:r>
            <a:r>
              <a:rPr lang="el-GR" dirty="0"/>
              <a:t>της ξένης οικονομίας</a:t>
            </a:r>
            <a:r>
              <a:rPr lang="en-US" dirty="0"/>
              <a:t> </a:t>
            </a:r>
            <a:r>
              <a:rPr lang="el-GR" dirty="0"/>
              <a:t>για να προσδιορίσουμε τα αποτελέσματα της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εγχώριας πολιτικής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στο ξένο προϊόν και το ξένο πραγματικό επιτόκιο</a:t>
            </a:r>
            <a:r>
              <a:rPr lang="el-GR" dirty="0"/>
              <a:t>.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1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Δημοσιονομική επέκταση</a:t>
            </a:r>
            <a:br>
              <a:rPr lang="en-US" dirty="0"/>
            </a:br>
            <a:endParaRPr lang="en-US" dirty="0"/>
          </a:p>
        </p:txBody>
      </p:sp>
      <p:sp>
        <p:nvSpPr>
          <p:cNvPr id="5918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l-GR" dirty="0"/>
              <a:t>Μια πρόσκαιρη αύξηση των εγχώριων δημοσίων δαπανών σύμφωνα</a:t>
            </a:r>
            <a:r>
              <a:rPr lang="en-US" dirty="0"/>
              <a:t> </a:t>
            </a:r>
            <a:r>
              <a:rPr lang="el-GR" dirty="0"/>
              <a:t>με το </a:t>
            </a:r>
            <a:r>
              <a:rPr lang="el-GR" b="1" dirty="0">
                <a:solidFill>
                  <a:schemeClr val="accent4">
                    <a:lumMod val="75000"/>
                  </a:schemeClr>
                </a:solidFill>
              </a:rPr>
              <a:t>κλασικό υπόδειγμα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/>
              <a:t>(</a:t>
            </a:r>
            <a:r>
              <a:rPr lang="en-US" i="1" dirty="0"/>
              <a:t>RBC</a:t>
            </a:r>
            <a:r>
              <a:rPr lang="en-US" dirty="0"/>
              <a:t>)</a:t>
            </a:r>
          </a:p>
          <a:p>
            <a:pPr lvl="2"/>
            <a:r>
              <a:rPr lang="el-GR" sz="2800" dirty="0"/>
              <a:t>Η αύξηση των δημοσίων δαπανών</a:t>
            </a:r>
            <a:r>
              <a:rPr lang="en-US" sz="2800" dirty="0"/>
              <a:t> </a:t>
            </a:r>
            <a:r>
              <a:rPr lang="el-GR" sz="2800" dirty="0"/>
              <a:t>μετατοπίζει την καμπύλη</a:t>
            </a:r>
            <a:r>
              <a:rPr lang="en-US" sz="2800" dirty="0"/>
              <a:t> </a:t>
            </a:r>
            <a:r>
              <a:rPr lang="en-US" sz="2800" i="1" dirty="0"/>
              <a:t>IS</a:t>
            </a:r>
            <a:r>
              <a:rPr lang="en-US" sz="2800" dirty="0"/>
              <a:t> </a:t>
            </a:r>
            <a:r>
              <a:rPr lang="el-GR" sz="2800" dirty="0"/>
              <a:t>προς τα πάνω</a:t>
            </a:r>
            <a:r>
              <a:rPr lang="en-US" sz="2800" dirty="0"/>
              <a:t> </a:t>
            </a:r>
            <a:r>
              <a:rPr lang="el-GR" sz="2800" dirty="0"/>
              <a:t>και δεξιά και την ευθεία</a:t>
            </a:r>
            <a:r>
              <a:rPr lang="en-US" sz="2800" dirty="0"/>
              <a:t> </a:t>
            </a:r>
            <a:r>
              <a:rPr lang="en-US" sz="2800" i="1" dirty="0"/>
              <a:t>FE</a:t>
            </a:r>
            <a:r>
              <a:rPr lang="en-US" sz="2800" dirty="0"/>
              <a:t> </a:t>
            </a:r>
            <a:r>
              <a:rPr lang="el-GR" sz="2800" dirty="0"/>
              <a:t>προς τα δεξιά</a:t>
            </a:r>
            <a:r>
              <a:rPr lang="en-US" sz="2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7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797825" y="1371600"/>
            <a:ext cx="76200" cy="472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105400" y="1066800"/>
            <a:ext cx="76200" cy="472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00100" y="5791200"/>
            <a:ext cx="34671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181600" y="5773003"/>
            <a:ext cx="3835248" cy="181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0" y="932569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W/P</a:t>
            </a:r>
            <a:endParaRPr lang="el-GR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279710" y="95759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r</a:t>
            </a:r>
            <a:endParaRPr lang="el-GR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873689" y="55727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N</a:t>
            </a:r>
            <a:endParaRPr lang="el-GR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8200740" y="5845721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Y</a:t>
            </a:r>
            <a:endParaRPr lang="el-GR" sz="28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985482" y="1741283"/>
            <a:ext cx="2806889" cy="3505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143000" y="1480810"/>
            <a:ext cx="2514600" cy="370079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631976" y="1219200"/>
            <a:ext cx="2514600" cy="36666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8" idx="1"/>
          </p:cNvCxnSpPr>
          <p:nvPr/>
        </p:nvCxnSpPr>
        <p:spPr>
          <a:xfrm>
            <a:off x="5340824" y="1455789"/>
            <a:ext cx="2806889" cy="36280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74007" y="1194179"/>
            <a:ext cx="673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</a:t>
            </a:r>
            <a:r>
              <a:rPr lang="en-GB" sz="2800" baseline="30000" dirty="0"/>
              <a:t>S</a:t>
            </a:r>
            <a:endParaRPr lang="el-GR" sz="2800" baseline="300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797825" y="3429000"/>
            <a:ext cx="1602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338317" y="3382230"/>
            <a:ext cx="61983" cy="236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-152400" y="3167390"/>
            <a:ext cx="1069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(W/P)o</a:t>
            </a:r>
            <a:endParaRPr lang="el-GR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2056263" y="5827566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No</a:t>
            </a:r>
            <a:endParaRPr lang="el-GR" sz="24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5143500" y="3327653"/>
            <a:ext cx="1600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744268" y="3331205"/>
            <a:ext cx="0" cy="2459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465660" y="2999053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  </a:t>
            </a:r>
            <a:r>
              <a:rPr lang="en-GB" sz="3200" dirty="0" err="1"/>
              <a:t>r</a:t>
            </a:r>
            <a:r>
              <a:rPr lang="en-GB" sz="2400" dirty="0" err="1"/>
              <a:t>o</a:t>
            </a:r>
            <a:endParaRPr lang="el-GR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325168" y="576380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/>
              <a:t>Yo</a:t>
            </a:r>
            <a:endParaRPr lang="el-GR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5340824" y="1194179"/>
            <a:ext cx="450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IS</a:t>
            </a:r>
            <a:endParaRPr lang="el-GR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8139752" y="971293"/>
            <a:ext cx="623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endParaRPr lang="el-GR" sz="2400" dirty="0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1752600" y="1759297"/>
            <a:ext cx="2494696" cy="3711209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44268" y="1344119"/>
            <a:ext cx="0" cy="437283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024616" y="1371600"/>
            <a:ext cx="0" cy="437283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133013" y="2115789"/>
            <a:ext cx="524587" cy="441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744268" y="1717399"/>
            <a:ext cx="280348" cy="23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792371" y="4947286"/>
            <a:ext cx="673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</a:t>
            </a:r>
            <a:r>
              <a:rPr lang="en-GB" sz="2800" baseline="30000" dirty="0"/>
              <a:t>D</a:t>
            </a:r>
            <a:endParaRPr lang="el-GR" sz="2800" baseline="30000" dirty="0"/>
          </a:p>
        </p:txBody>
      </p:sp>
      <p:sp>
        <p:nvSpPr>
          <p:cNvPr id="52" name="TextBox 51"/>
          <p:cNvSpPr txBox="1"/>
          <p:nvPr/>
        </p:nvSpPr>
        <p:spPr>
          <a:xfrm>
            <a:off x="4073857" y="1610380"/>
            <a:ext cx="673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</a:t>
            </a:r>
            <a:r>
              <a:rPr lang="en-GB" sz="2800" baseline="30000" dirty="0"/>
              <a:t>S</a:t>
            </a:r>
            <a:r>
              <a:rPr lang="el-GR" sz="2800" baseline="30000" dirty="0"/>
              <a:t>΄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484362" y="980745"/>
            <a:ext cx="56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FE</a:t>
            </a:r>
            <a:endParaRPr lang="el-GR" sz="2400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5943884" y="1066800"/>
            <a:ext cx="2819116" cy="3494402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8139752" y="4561202"/>
            <a:ext cx="465161" cy="386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040272" y="774412"/>
            <a:ext cx="56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IS</a:t>
            </a:r>
            <a:r>
              <a:rPr lang="el-GR" sz="2800" dirty="0"/>
              <a:t>΄</a:t>
            </a:r>
          </a:p>
        </p:txBody>
      </p:sp>
      <p:cxnSp>
        <p:nvCxnSpPr>
          <p:cNvPr id="63" name="Straight Connector 62"/>
          <p:cNvCxnSpPr/>
          <p:nvPr/>
        </p:nvCxnSpPr>
        <p:spPr>
          <a:xfrm flipV="1">
            <a:off x="5486400" y="1066800"/>
            <a:ext cx="2438400" cy="349440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798497" y="751848"/>
            <a:ext cx="75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r>
              <a:rPr lang="el-GR" sz="2400" dirty="0"/>
              <a:t>΄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flipH="1" flipV="1">
            <a:off x="7772400" y="1297632"/>
            <a:ext cx="152400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5105400" y="2362200"/>
            <a:ext cx="1919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934200" y="574443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</a:t>
            </a:r>
            <a:r>
              <a:rPr lang="el-GR" sz="2400" dirty="0"/>
              <a:t>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648200" y="2133600"/>
            <a:ext cx="655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</a:t>
            </a:r>
            <a:r>
              <a:rPr lang="en-GB" dirty="0"/>
              <a:t>1</a:t>
            </a:r>
            <a:endParaRPr lang="el-GR" sz="2800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2743200" y="39624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797825" y="3962400"/>
            <a:ext cx="1945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686335" y="5800299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</a:t>
            </a:r>
            <a:r>
              <a:rPr lang="en-GB" dirty="0"/>
              <a:t>1</a:t>
            </a:r>
            <a:endParaRPr lang="el-GR" dirty="0"/>
          </a:p>
        </p:txBody>
      </p:sp>
      <p:sp>
        <p:nvSpPr>
          <p:cNvPr id="88" name="TextBox 87"/>
          <p:cNvSpPr txBox="1"/>
          <p:nvPr/>
        </p:nvSpPr>
        <p:spPr>
          <a:xfrm>
            <a:off x="6937327" y="982751"/>
            <a:ext cx="56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FE’</a:t>
            </a:r>
            <a:endParaRPr lang="el-GR" sz="2400" dirty="0"/>
          </a:p>
        </p:txBody>
      </p:sp>
      <p:sp>
        <p:nvSpPr>
          <p:cNvPr id="89" name="Rectangle 1026"/>
          <p:cNvSpPr txBox="1">
            <a:spLocks noChangeArrowheads="1"/>
          </p:cNvSpPr>
          <p:nvPr/>
        </p:nvSpPr>
        <p:spPr>
          <a:xfrm>
            <a:off x="82967" y="12124"/>
            <a:ext cx="8933881" cy="8224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000" dirty="0">
                <a:cs typeface="Times New Roman" pitchFamily="18" charset="0"/>
              </a:rPr>
              <a:t> </a:t>
            </a:r>
            <a:br>
              <a:rPr lang="en-US" sz="3000" dirty="0">
                <a:cs typeface="Times New Roman" pitchFamily="18" charset="0"/>
              </a:rPr>
            </a:br>
            <a:r>
              <a:rPr lang="el-GR" sz="11200" dirty="0">
                <a:cs typeface="Times New Roman" pitchFamily="18" charset="0"/>
              </a:rPr>
              <a:t>Παροδική αύξηση των δημοσίων δαπανών:</a:t>
            </a:r>
          </a:p>
          <a:p>
            <a:r>
              <a:rPr lang="el-GR" sz="11200" dirty="0">
                <a:cs typeface="Times New Roman" pitchFamily="18" charset="0"/>
              </a:rPr>
              <a:t>κλασσικό υπόδειγμα</a:t>
            </a:r>
            <a:br>
              <a:rPr lang="en-US" sz="14400" dirty="0">
                <a:cs typeface="Times New Roman" pitchFamily="18" charset="0"/>
              </a:rPr>
            </a:br>
            <a:endParaRPr lang="en-US" sz="14400" dirty="0"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7338" y="3762345"/>
            <a:ext cx="1069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(W/P)</a:t>
            </a:r>
            <a:r>
              <a:rPr lang="el-GR" sz="2000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07138" y="3431330"/>
            <a:ext cx="335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Ε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941733" y="1886656"/>
            <a:ext cx="335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Ζ</a:t>
            </a:r>
          </a:p>
        </p:txBody>
      </p:sp>
    </p:spTree>
    <p:extLst>
      <p:ext uri="{BB962C8B-B14F-4D97-AF65-F5344CB8AC3E}">
        <p14:creationId xmlns:p14="http://schemas.microsoft.com/office/powerpoint/2010/main" val="304074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24" grpId="0"/>
      <p:bldP spid="30" grpId="0"/>
      <p:bldP spid="31" grpId="0"/>
      <p:bldP spid="36" grpId="0"/>
      <p:bldP spid="37" grpId="0"/>
      <p:bldP spid="38" grpId="0"/>
      <p:bldP spid="39" grpId="0"/>
      <p:bldP spid="51" grpId="0"/>
      <p:bldP spid="52" grpId="0"/>
      <p:bldP spid="53" grpId="0"/>
      <p:bldP spid="61" grpId="0"/>
      <p:bldP spid="66" grpId="0"/>
      <p:bldP spid="73" grpId="0"/>
      <p:bldP spid="74" grpId="0"/>
      <p:bldP spid="83" grpId="0"/>
      <p:bldP spid="88" grpId="0"/>
      <p:bldP spid="48" grpId="0"/>
      <p:bldP spid="3" grpId="0"/>
      <p:bldP spid="5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133600" y="914400"/>
            <a:ext cx="5638800" cy="3200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800" b="1" dirty="0"/>
              <a:t>Αποτελέσματα στην εγχώρια οικονομία:</a:t>
            </a:r>
          </a:p>
          <a:p>
            <a:pPr eaLnBrk="0" hangingPunct="0">
              <a:buFontTx/>
              <a:buChar char="•"/>
            </a:pPr>
            <a:r>
              <a:rPr lang="el-GR" sz="2800" dirty="0"/>
              <a:t>Εγχώριο προϊόν </a:t>
            </a:r>
            <a:r>
              <a:rPr lang="el-GR" sz="2800" dirty="0">
                <a:cs typeface="Times New Roman" pitchFamily="18" charset="0"/>
              </a:rPr>
              <a:t>↑</a:t>
            </a:r>
            <a:r>
              <a:rPr lang="el-GR" sz="2800" dirty="0"/>
              <a:t> </a:t>
            </a:r>
          </a:p>
          <a:p>
            <a:pPr eaLnBrk="0" hangingPunct="0">
              <a:buFontTx/>
              <a:buChar char="•"/>
            </a:pPr>
            <a:r>
              <a:rPr lang="el-GR" sz="2800" dirty="0"/>
              <a:t>Εγχώριο πραγματικό επιτόκιο </a:t>
            </a:r>
            <a:r>
              <a:rPr lang="el-GR" sz="2800" dirty="0">
                <a:cs typeface="Times New Roman" pitchFamily="18" charset="0"/>
              </a:rPr>
              <a:t>↑</a:t>
            </a:r>
            <a:r>
              <a:rPr lang="el-GR" sz="2800" dirty="0"/>
              <a:t> </a:t>
            </a:r>
          </a:p>
          <a:p>
            <a:pPr eaLnBrk="0" hangingPunct="0">
              <a:buFontTx/>
              <a:buChar char="•"/>
            </a:pPr>
            <a:r>
              <a:rPr lang="el-GR" sz="2800" dirty="0"/>
              <a:t>Καθαρές εξαγωγές </a:t>
            </a:r>
            <a:r>
              <a:rPr lang="el-GR" sz="2800" dirty="0">
                <a:cs typeface="Times New Roman" pitchFamily="18" charset="0"/>
              </a:rPr>
              <a:t>↓</a:t>
            </a:r>
            <a:r>
              <a:rPr lang="el-GR" sz="2800" dirty="0"/>
              <a:t> </a:t>
            </a:r>
          </a:p>
          <a:p>
            <a:pPr eaLnBrk="0" hangingPunct="0">
              <a:buFontTx/>
              <a:buChar char="•"/>
            </a:pPr>
            <a:r>
              <a:rPr lang="el-GR" sz="2800" dirty="0"/>
              <a:t>Εγχώριες τιμές </a:t>
            </a:r>
            <a:r>
              <a:rPr lang="el-GR" sz="2800" dirty="0">
                <a:cs typeface="Times New Roman" pitchFamily="18" charset="0"/>
              </a:rPr>
              <a:t>↑</a:t>
            </a:r>
            <a:r>
              <a:rPr lang="el-G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387541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1371600" y="762000"/>
            <a:ext cx="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flipV="1">
            <a:off x="1447800" y="5867400"/>
            <a:ext cx="5410200" cy="7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2057400" y="1897380"/>
            <a:ext cx="365760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>
            <a:off x="2895600" y="1508760"/>
            <a:ext cx="3276600" cy="3581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flipV="1">
            <a:off x="2514600" y="1752600"/>
            <a:ext cx="4419600" cy="3505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3962400" y="762000"/>
            <a:ext cx="7620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flipV="1">
            <a:off x="2156460" y="1104900"/>
            <a:ext cx="3962400" cy="3048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flipV="1">
            <a:off x="4876800" y="4267200"/>
            <a:ext cx="609600" cy="68580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 flipH="1" flipV="1">
            <a:off x="5867400" y="1409700"/>
            <a:ext cx="609600" cy="685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990600" y="533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P</a:t>
            </a:r>
          </a:p>
        </p:txBody>
      </p:sp>
      <p:sp>
        <p:nvSpPr>
          <p:cNvPr id="15" name="Rectangle 1026"/>
          <p:cNvSpPr txBox="1">
            <a:spLocks noChangeArrowheads="1"/>
          </p:cNvSpPr>
          <p:nvPr/>
        </p:nvSpPr>
        <p:spPr>
          <a:xfrm>
            <a:off x="181259" y="-1"/>
            <a:ext cx="8962741" cy="1066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000" dirty="0">
                <a:cs typeface="Times New Roman" pitchFamily="18" charset="0"/>
              </a:rPr>
              <a:t> </a:t>
            </a:r>
            <a:br>
              <a:rPr lang="en-US" sz="3000" dirty="0">
                <a:cs typeface="Times New Roman" pitchFamily="18" charset="0"/>
              </a:rPr>
            </a:br>
            <a:r>
              <a:rPr lang="el-GR" sz="12800" dirty="0">
                <a:cs typeface="Times New Roman" pitchFamily="18" charset="0"/>
              </a:rPr>
              <a:t>Παροδική αύξηση των δημοσίων δαπανών: επιπτώσεις στην </a:t>
            </a:r>
            <a:r>
              <a:rPr lang="el-GR" sz="12800" i="1" u="sng" dirty="0">
                <a:cs typeface="Times New Roman" pitchFamily="18" charset="0"/>
              </a:rPr>
              <a:t>ξένη</a:t>
            </a:r>
            <a:r>
              <a:rPr lang="el-GR" sz="12800" dirty="0">
                <a:cs typeface="Times New Roman" pitchFamily="18" charset="0"/>
              </a:rPr>
              <a:t> οικονομία (κλασική </a:t>
            </a:r>
            <a:r>
              <a:rPr lang="el-GR" sz="11200" dirty="0">
                <a:cs typeface="Times New Roman" pitchFamily="18" charset="0"/>
              </a:rPr>
              <a:t>περίπτωση</a:t>
            </a:r>
            <a:r>
              <a:rPr lang="el-GR" sz="14400" dirty="0">
                <a:cs typeface="Times New Roman" pitchFamily="18" charset="0"/>
              </a:rPr>
              <a:t>)</a:t>
            </a:r>
            <a:br>
              <a:rPr lang="en-US" sz="14400" dirty="0">
                <a:cs typeface="Times New Roman" pitchFamily="18" charset="0"/>
              </a:rPr>
            </a:br>
            <a:endParaRPr lang="en-US" sz="14400" dirty="0"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627846"/>
            <a:ext cx="91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     r</a:t>
            </a:r>
            <a:r>
              <a:rPr lang="el-GR" sz="2800" dirty="0"/>
              <a:t>*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98776" y="5466546"/>
            <a:ext cx="91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Y</a:t>
            </a:r>
            <a:r>
              <a:rPr lang="el-GR" sz="2800" dirty="0"/>
              <a:t>*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6864" y="3663549"/>
            <a:ext cx="1170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   r</a:t>
            </a:r>
            <a:r>
              <a:rPr lang="el-GR" sz="3200" dirty="0"/>
              <a:t>*</a:t>
            </a:r>
            <a:r>
              <a:rPr lang="en-GB" sz="2400" dirty="0"/>
              <a:t>o </a:t>
            </a:r>
            <a:endParaRPr lang="el-G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764151" y="59055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</a:t>
            </a:r>
            <a:r>
              <a:rPr lang="el-GR" sz="2400" dirty="0"/>
              <a:t>*</a:t>
            </a:r>
            <a:r>
              <a:rPr lang="en-GB" sz="2400" dirty="0"/>
              <a:t>o</a:t>
            </a:r>
            <a:endParaRPr lang="el-G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832212" y="1508147"/>
            <a:ext cx="682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IS</a:t>
            </a:r>
            <a:r>
              <a:rPr lang="el-GR" sz="2800" dirty="0"/>
              <a:t>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66161" y="1788122"/>
            <a:ext cx="84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r>
              <a:rPr lang="el-GR" sz="2400" dirty="0"/>
              <a:t>*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69223" y="1066800"/>
            <a:ext cx="633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FE</a:t>
            </a:r>
            <a:r>
              <a:rPr lang="el-GR" sz="2400" dirty="0"/>
              <a:t>*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39620" y="1075182"/>
            <a:ext cx="121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r>
              <a:rPr lang="el-GR" sz="2400" dirty="0"/>
              <a:t>*΄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5965" y="2362200"/>
            <a:ext cx="746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</a:t>
            </a:r>
            <a:r>
              <a:rPr lang="el-GR" sz="2800" dirty="0"/>
              <a:t>*</a:t>
            </a:r>
            <a:r>
              <a:rPr lang="en-GB" dirty="0"/>
              <a:t>1</a:t>
            </a:r>
            <a:endParaRPr lang="el-GR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505200" y="3848214"/>
            <a:ext cx="495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 </a:t>
            </a:r>
            <a:r>
              <a:rPr lang="el-GR" sz="2000" b="1" dirty="0"/>
              <a:t>Α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36408" y="2546710"/>
            <a:ext cx="335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Β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38400" y="1227582"/>
            <a:ext cx="121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IS</a:t>
            </a:r>
            <a:r>
              <a:rPr lang="el-GR" sz="2400" dirty="0"/>
              <a:t>*΄</a:t>
            </a:r>
          </a:p>
        </p:txBody>
      </p:sp>
      <p:cxnSp>
        <p:nvCxnSpPr>
          <p:cNvPr id="5" name="Ευθεία γραμμή σύνδεσης 4"/>
          <p:cNvCxnSpPr/>
          <p:nvPr/>
        </p:nvCxnSpPr>
        <p:spPr>
          <a:xfrm flipH="1">
            <a:off x="1371600" y="2746765"/>
            <a:ext cx="2628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>
            <a:stCxn id="2" idx="3"/>
          </p:cNvCxnSpPr>
          <p:nvPr/>
        </p:nvCxnSpPr>
        <p:spPr>
          <a:xfrm flipH="1">
            <a:off x="1371600" y="4048269"/>
            <a:ext cx="2628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29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6" grpId="0"/>
      <p:bldP spid="28" grpId="0"/>
      <p:bldP spid="3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295400" y="509516"/>
            <a:ext cx="7543800" cy="426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800" b="1" dirty="0"/>
              <a:t>Αποτελέσματα</a:t>
            </a:r>
          </a:p>
          <a:p>
            <a:pPr eaLnBrk="0" hangingPunct="0">
              <a:buFontTx/>
              <a:buChar char="•"/>
            </a:pPr>
            <a:r>
              <a:rPr lang="el-GR" sz="2800" dirty="0"/>
              <a:t>Το ξένο προϊόν:</a:t>
            </a:r>
          </a:p>
          <a:p>
            <a:pPr eaLnBrk="0" hangingPunct="0">
              <a:buFontTx/>
              <a:buChar char="•"/>
            </a:pPr>
            <a:r>
              <a:rPr lang="el-GR" sz="2800" dirty="0"/>
              <a:t> αμετάβλητο στο κλασικό υπόδειγμα, </a:t>
            </a:r>
          </a:p>
          <a:p>
            <a:pPr eaLnBrk="0" hangingPunct="0">
              <a:buFontTx/>
              <a:buChar char="•"/>
            </a:pPr>
            <a:r>
              <a:rPr lang="el-GR" sz="2800" dirty="0"/>
              <a:t> αυξάνεται βραχυχρόνια στο </a:t>
            </a:r>
            <a:r>
              <a:rPr lang="el-GR" sz="2800" dirty="0" err="1"/>
              <a:t>κεϋνσιανό</a:t>
            </a:r>
            <a:r>
              <a:rPr lang="el-GR" sz="2800" dirty="0"/>
              <a:t> υπόδειγμα</a:t>
            </a:r>
          </a:p>
          <a:p>
            <a:pPr eaLnBrk="0" hangingPunct="0">
              <a:buFontTx/>
              <a:buChar char="•"/>
            </a:pPr>
            <a:r>
              <a:rPr lang="el-GR" sz="2800" dirty="0"/>
              <a:t>Ξένο πραγματικό επιτόκιο</a:t>
            </a:r>
            <a:r>
              <a:rPr lang="en-US" sz="2800" dirty="0"/>
              <a:t> </a:t>
            </a:r>
            <a:r>
              <a:rPr lang="el-GR" sz="2800" dirty="0">
                <a:cs typeface="Times New Roman" pitchFamily="18" charset="0"/>
              </a:rPr>
              <a:t>↑</a:t>
            </a:r>
            <a:r>
              <a:rPr lang="el-GR" sz="2800" dirty="0"/>
              <a:t> </a:t>
            </a:r>
          </a:p>
          <a:p>
            <a:pPr eaLnBrk="0" hangingPunct="0">
              <a:buFontTx/>
              <a:buChar char="•"/>
            </a:pPr>
            <a:r>
              <a:rPr lang="el-GR" sz="2800" dirty="0"/>
              <a:t>Ξένες τιμές</a:t>
            </a:r>
            <a:r>
              <a:rPr lang="en-US" sz="2800" dirty="0"/>
              <a:t> </a:t>
            </a:r>
            <a:r>
              <a:rPr lang="el-GR" sz="2800" dirty="0">
                <a:cs typeface="Times New Roman" pitchFamily="18" charset="0"/>
              </a:rPr>
              <a:t>↑</a:t>
            </a:r>
            <a:r>
              <a:rPr lang="el-G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821037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2800" dirty="0"/>
              <a:t>Μια δημοσιονομική επέκταση(συνέχεια-κλασσική περίπτωση):</a:t>
            </a:r>
            <a:br>
              <a:rPr lang="en-US" sz="2800" dirty="0"/>
            </a:br>
            <a:r>
              <a:rPr lang="en-US" sz="2800" dirty="0"/>
              <a:t>(</a:t>
            </a:r>
            <a:r>
              <a:rPr lang="el-GR" sz="2800" dirty="0"/>
              <a:t>στην εγχώρια οικονομία)</a:t>
            </a:r>
            <a:endParaRPr lang="en-US" sz="2800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el-GR" sz="2400" dirty="0"/>
              <a:t>Η καμπύλη</a:t>
            </a:r>
            <a:r>
              <a:rPr lang="en-US" sz="2400" dirty="0"/>
              <a:t> </a:t>
            </a:r>
            <a:r>
              <a:rPr lang="en-US" sz="2400" i="1" dirty="0"/>
              <a:t>LM</a:t>
            </a:r>
            <a:r>
              <a:rPr lang="en-US" sz="2400" dirty="0"/>
              <a:t> </a:t>
            </a:r>
            <a:r>
              <a:rPr lang="el-GR" sz="2400" dirty="0"/>
              <a:t>μετατοπίζεται προς τα πάνω και αριστερά,</a:t>
            </a:r>
            <a:r>
              <a:rPr lang="en-US" sz="2400" dirty="0"/>
              <a:t> </a:t>
            </a:r>
            <a:r>
              <a:rPr lang="el-GR" sz="2400" dirty="0"/>
              <a:t>ώστε να επανέλθει η ισορροπία,</a:t>
            </a:r>
            <a:r>
              <a:rPr lang="en-US" sz="2400" dirty="0"/>
              <a:t> </a:t>
            </a:r>
            <a:r>
              <a:rPr lang="el-GR" sz="2400" dirty="0"/>
              <a:t>καθώς το επίπεδο τιμών αυξάνεται</a:t>
            </a:r>
            <a:r>
              <a:rPr lang="en-US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el-GR" sz="2400" dirty="0"/>
              <a:t>Το πραγματικό επιτόκιο και το προϊόν της εγχώριας οικονομίας αυξάνονται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l-GR" sz="2400" dirty="0"/>
              <a:t>Η αύξηση του προϊόντος μειώνει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τη συναλλαγματική ισοτιμία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υποτίμηση)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sz="2400" dirty="0"/>
              <a:t>ενώ η αύξηση του πραγματικού επιτοκίου</a:t>
            </a:r>
            <a:r>
              <a:rPr lang="en-US" sz="2400" dirty="0"/>
              <a:t> </a:t>
            </a:r>
            <a:r>
              <a:rPr lang="el-GR" sz="2400" dirty="0"/>
              <a:t>την αυξάνει </a:t>
            </a:r>
            <a:r>
              <a:rPr lang="el-GR" sz="2400" b="1" dirty="0">
                <a:solidFill>
                  <a:schemeClr val="accent1"/>
                </a:solidFill>
              </a:rPr>
              <a:t>(ανατίμηση)</a:t>
            </a:r>
            <a:r>
              <a:rPr lang="en-US" sz="2400" dirty="0"/>
              <a:t>, </a:t>
            </a:r>
            <a:r>
              <a:rPr lang="el-GR" sz="2400" dirty="0"/>
              <a:t>οπότε το τελικό αποτέλεσμα είναι αμφίβολο</a:t>
            </a:r>
            <a:r>
              <a:rPr lang="en-US" sz="2400" dirty="0"/>
              <a:t>.</a:t>
            </a:r>
            <a:r>
              <a:rPr lang="el-GR" sz="2400" dirty="0"/>
              <a:t> (μάλλον υπερισχύει η ανατίμηση)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/>
              <a:t>Η αύξηση του προϊόντος και του πραγματικού επιτοκίου μειώνει τις καθαρές εξαγωγές</a:t>
            </a:r>
            <a:r>
              <a:rPr lang="en-US" sz="2400" dirty="0"/>
              <a:t>, </a:t>
            </a:r>
            <a:r>
              <a:rPr lang="el-GR" sz="2400" dirty="0"/>
              <a:t>ενισχύοντας την ιδέα των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δίδυμων ελλειμμάτων.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AF9AB64-E1F7-4570-B7BE-718CE91B0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/>
              <a:t>Βραχυχρόνια, οι επιπτώσεις στην εγχώρια οικονομία είναι παρόμοιες. Αλλά</a:t>
            </a:r>
          </a:p>
          <a:p>
            <a:r>
              <a:rPr lang="el-GR" sz="2400" dirty="0"/>
              <a:t>Βραχυχρόνια, οι τιμές είναι σταθερές.</a:t>
            </a:r>
          </a:p>
          <a:p>
            <a:r>
              <a:rPr lang="el-GR" sz="2400" dirty="0"/>
              <a:t>Επίσης, η αύξηση των δημοσίων δαπανών, αυξάνει το εισόδημα, αυξάνει τη ζήτηση για κατανάλωση και αυξάνει τη ζήτηση εργασίας.</a:t>
            </a:r>
          </a:p>
          <a:p>
            <a:r>
              <a:rPr lang="el-GR" sz="2400" dirty="0"/>
              <a:t>Η απασχόληση αυξάνεται, με σταθερό τον πραγματικό μισθό.</a:t>
            </a:r>
          </a:p>
          <a:p>
            <a:r>
              <a:rPr lang="el-GR" sz="2400" dirty="0"/>
              <a:t>Η αύξηση του εισοδήματος, αυξάνει τη ζήτηση για εισαγωγές. Άρα, οι καθαρές εξαγωγές μειώνονται.</a:t>
            </a:r>
          </a:p>
          <a:p>
            <a:r>
              <a:rPr lang="el-GR" sz="2400" dirty="0"/>
              <a:t>Η επίδραση στην συναλλαγματική ισοτιμία δεν είναι ξεκάθαρη (μάλλον ανατίμηση).</a:t>
            </a:r>
          </a:p>
          <a:p>
            <a:r>
              <a:rPr lang="el-GR" sz="2400" dirty="0"/>
              <a:t>Στην άλλη χώρα, οι καθαρές εξαγωγές αυξάνονται και έτσι αυξάνεται –εκεί- το εισόδημα, βραχυχρόνια (με σταθερές τιμές).</a:t>
            </a:r>
          </a:p>
          <a:p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4D66829-FBD8-4ED0-90BB-BC128DB37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45D301E-1CDC-44EE-84BB-CA4AFD455B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el-GR" sz="3600" dirty="0"/>
            </a:br>
            <a:r>
              <a:rPr lang="el-GR" sz="3200" dirty="0"/>
              <a:t>Μια παροδική δημοσιονομική επέκταση: </a:t>
            </a:r>
            <a:br>
              <a:rPr lang="el-GR" sz="3200" dirty="0"/>
            </a:br>
            <a:r>
              <a:rPr lang="el-GR" sz="3200" dirty="0"/>
              <a:t>η </a:t>
            </a:r>
            <a:r>
              <a:rPr lang="el-GR" sz="3200" dirty="0" err="1"/>
              <a:t>κεϋνσιανή</a:t>
            </a:r>
            <a:r>
              <a:rPr lang="el-GR" sz="3200" dirty="0"/>
              <a:t> προσέγγιση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0200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tx1"/>
                </a:solidFill>
              </a:rPr>
              <a:t>Πραγματικές συναλλαγματικές ισοτιμίες</a:t>
            </a:r>
            <a:endParaRPr lang="en-US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983163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l-GR" sz="2400" dirty="0"/>
              <a:t>Ορισμός της πραγματικής συναλλαγματικής ισοτιμίας:</a:t>
            </a:r>
            <a:r>
              <a:rPr lang="en-US" sz="2400" i="1" dirty="0"/>
              <a:t>			</a:t>
            </a:r>
            <a:endParaRPr lang="el-GR" sz="2400" i="1" dirty="0"/>
          </a:p>
          <a:p>
            <a:pPr lvl="1">
              <a:lnSpc>
                <a:spcPct val="90000"/>
              </a:lnSpc>
            </a:pPr>
            <a:r>
              <a:rPr lang="en-US" sz="2800" b="1" i="1" dirty="0"/>
              <a:t>e</a:t>
            </a:r>
            <a:r>
              <a:rPr lang="en-US" sz="2800" b="1" dirty="0"/>
              <a:t> = </a:t>
            </a:r>
            <a:r>
              <a:rPr lang="en-US" sz="2800" b="1" i="1" dirty="0" err="1"/>
              <a:t>e</a:t>
            </a:r>
            <a:r>
              <a:rPr lang="en-US" sz="2800" b="1" baseline="-25000" dirty="0" err="1"/>
              <a:t>nom</a:t>
            </a:r>
            <a:r>
              <a:rPr lang="en-US" sz="2800" b="1" i="1" dirty="0"/>
              <a:t> </a:t>
            </a:r>
            <a:r>
              <a:rPr lang="en-US" sz="2800" b="1" i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•</a:t>
            </a:r>
            <a:r>
              <a:rPr lang="en-US" sz="2800" b="1" dirty="0"/>
              <a:t>P/P</a:t>
            </a:r>
            <a:r>
              <a:rPr lang="el-GR" sz="2800" b="1" dirty="0"/>
              <a:t>*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l-GR" sz="2400" b="1" dirty="0"/>
              <a:t>    </a:t>
            </a:r>
            <a:r>
              <a:rPr lang="en-GB" sz="2400" b="1" dirty="0"/>
              <a:t>P</a:t>
            </a:r>
            <a:r>
              <a:rPr lang="en-GB" sz="2400" dirty="0"/>
              <a:t> </a:t>
            </a:r>
            <a:r>
              <a:rPr lang="el-GR" sz="2400" dirty="0"/>
              <a:t>  η τιμή του προϊόντος στη χώρα μας.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l-GR" sz="2400" dirty="0"/>
              <a:t>    </a:t>
            </a:r>
            <a:r>
              <a:rPr lang="en-US" sz="2400" b="1" dirty="0"/>
              <a:t>P*</a:t>
            </a:r>
            <a:r>
              <a:rPr lang="en-US" sz="2400" dirty="0"/>
              <a:t> </a:t>
            </a:r>
            <a:r>
              <a:rPr lang="el-GR" sz="2400" dirty="0"/>
              <a:t>η τιμή του προϊόντος στην ξένη χώρα.</a:t>
            </a:r>
            <a:r>
              <a:rPr lang="en-US" sz="2400" baseline="-25000" dirty="0"/>
              <a:t>		  </a:t>
            </a:r>
            <a:r>
              <a:rPr lang="en-US" sz="2400" dirty="0"/>
              <a:t>	        </a:t>
            </a:r>
            <a:endParaRPr lang="el-GR" sz="2400" dirty="0"/>
          </a:p>
          <a:p>
            <a:pPr lvl="1">
              <a:lnSpc>
                <a:spcPct val="90000"/>
              </a:lnSpc>
            </a:pPr>
            <a:r>
              <a:rPr lang="el-GR" sz="2400" dirty="0"/>
              <a:t>Ρ και Ρ* εκφράζουν δείκτες τιμών.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l-GR" sz="2400" dirty="0"/>
              <a:t>Όταν η πραγματική συναλλαγματική ισοτιμία μιας χώρας αυξάνεται</a:t>
            </a:r>
            <a:r>
              <a:rPr lang="en-US" sz="2400" b="1" dirty="0"/>
              <a:t>,</a:t>
            </a:r>
            <a:r>
              <a:rPr lang="el-GR" sz="2400" b="1" dirty="0"/>
              <a:t> </a:t>
            </a:r>
          </a:p>
          <a:p>
            <a:pPr lvl="1">
              <a:lnSpc>
                <a:spcPct val="90000"/>
              </a:lnSpc>
            </a:pPr>
            <a:r>
              <a:rPr lang="el-GR" sz="2400" dirty="0">
                <a:latin typeface="Calibri"/>
                <a:cs typeface="Calibri"/>
              </a:rPr>
              <a:t>→</a:t>
            </a:r>
            <a:r>
              <a:rPr lang="en-GB" sz="2400" dirty="0">
                <a:latin typeface="Calibri"/>
                <a:cs typeface="Calibri"/>
              </a:rPr>
              <a:t> </a:t>
            </a:r>
            <a:r>
              <a:rPr lang="el-GR" sz="2400" dirty="0"/>
              <a:t>τα αγαθά της γίνονται πιο ακριβά σε σχέση</a:t>
            </a:r>
            <a:r>
              <a:rPr lang="en-US" sz="2400" dirty="0"/>
              <a:t> </a:t>
            </a:r>
            <a:r>
              <a:rPr lang="el-GR" sz="2400" dirty="0"/>
              <a:t>με τα αγαθά της ξένης χώρας: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 err="1"/>
              <a:t>e</a:t>
            </a:r>
            <a:r>
              <a:rPr lang="en-US" sz="2400" b="1" baseline="-25000" dirty="0" err="1"/>
              <a:t>nom</a:t>
            </a:r>
            <a:r>
              <a:rPr lang="en-US" sz="2400" b="1" baseline="-25000" dirty="0"/>
              <a:t> </a:t>
            </a:r>
            <a:r>
              <a:rPr lang="en-GB" sz="2400" b="1" dirty="0">
                <a:latin typeface="Cambria"/>
              </a:rPr>
              <a:t>↑,   P ↑,         P*</a:t>
            </a:r>
            <a:r>
              <a:rPr lang="en-GB" sz="2400" b="1" dirty="0">
                <a:cs typeface="Calibri"/>
              </a:rPr>
              <a:t>↓</a:t>
            </a:r>
            <a:r>
              <a:rPr lang="en-US" sz="2400" b="1" dirty="0"/>
              <a:t>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9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63C4BB6-5230-4A61-960B-9CA6C013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/>
          </a:p>
        </p:txBody>
      </p:sp>
      <p:sp>
        <p:nvSpPr>
          <p:cNvPr id="5" name="Rectangle 1026">
            <a:extLst>
              <a:ext uri="{FF2B5EF4-FFF2-40B4-BE49-F238E27FC236}">
                <a16:creationId xmlns:a16="http://schemas.microsoft.com/office/drawing/2014/main" id="{6A579F53-D333-40A1-A646-0DBF323611C7}"/>
              </a:ext>
            </a:extLst>
          </p:cNvPr>
          <p:cNvSpPr txBox="1">
            <a:spLocks noChangeArrowheads="1"/>
          </p:cNvSpPr>
          <p:nvPr/>
        </p:nvSpPr>
        <p:spPr>
          <a:xfrm>
            <a:off x="82967" y="12124"/>
            <a:ext cx="8933881" cy="8224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000" dirty="0">
                <a:cs typeface="Times New Roman" pitchFamily="18" charset="0"/>
              </a:rPr>
              <a:t> </a:t>
            </a:r>
            <a:br>
              <a:rPr lang="en-US" sz="3000" dirty="0">
                <a:cs typeface="Times New Roman" pitchFamily="18" charset="0"/>
              </a:rPr>
            </a:br>
            <a:r>
              <a:rPr lang="el-GR" sz="11200" dirty="0">
                <a:cs typeface="Times New Roman" pitchFamily="18" charset="0"/>
              </a:rPr>
              <a:t>Παροδική αύξηση των δημοσίων δαπανών:</a:t>
            </a:r>
          </a:p>
          <a:p>
            <a:r>
              <a:rPr lang="el-GR" sz="11200" dirty="0" err="1">
                <a:cs typeface="Times New Roman" pitchFamily="18" charset="0"/>
              </a:rPr>
              <a:t>κεϋνσιανό</a:t>
            </a:r>
            <a:r>
              <a:rPr lang="el-GR" sz="11200" dirty="0">
                <a:cs typeface="Times New Roman" pitchFamily="18" charset="0"/>
              </a:rPr>
              <a:t> υπόδειγμα</a:t>
            </a:r>
            <a:br>
              <a:rPr lang="en-US" sz="14400" dirty="0">
                <a:cs typeface="Times New Roman" pitchFamily="18" charset="0"/>
              </a:rPr>
            </a:br>
            <a:endParaRPr lang="en-US" sz="14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23308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1371600" y="762000"/>
            <a:ext cx="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flipV="1">
            <a:off x="1447800" y="5867400"/>
            <a:ext cx="5410200" cy="7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2057400" y="1897380"/>
            <a:ext cx="365760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>
            <a:off x="2895600" y="1508760"/>
            <a:ext cx="3276600" cy="3581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flipV="1">
            <a:off x="2514600" y="1752600"/>
            <a:ext cx="4419600" cy="3505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3962400" y="762000"/>
            <a:ext cx="7620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flipV="1">
            <a:off x="4876800" y="4267200"/>
            <a:ext cx="609600" cy="68580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990600" y="533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P</a:t>
            </a:r>
          </a:p>
        </p:txBody>
      </p:sp>
      <p:sp>
        <p:nvSpPr>
          <p:cNvPr id="15" name="Rectangle 1026"/>
          <p:cNvSpPr txBox="1">
            <a:spLocks noChangeArrowheads="1"/>
          </p:cNvSpPr>
          <p:nvPr/>
        </p:nvSpPr>
        <p:spPr>
          <a:xfrm>
            <a:off x="181259" y="-1"/>
            <a:ext cx="8962741" cy="1066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000" dirty="0">
                <a:cs typeface="Times New Roman" pitchFamily="18" charset="0"/>
              </a:rPr>
              <a:t> </a:t>
            </a:r>
            <a:br>
              <a:rPr lang="en-US" sz="3000" dirty="0">
                <a:cs typeface="Times New Roman" pitchFamily="18" charset="0"/>
              </a:rPr>
            </a:br>
            <a:r>
              <a:rPr lang="el-GR" sz="11200" dirty="0">
                <a:cs typeface="Times New Roman" pitchFamily="18" charset="0"/>
              </a:rPr>
              <a:t>Παροδική αύξηση των δημοσίων δαπανών: επιπτώσεις στην </a:t>
            </a:r>
            <a:r>
              <a:rPr lang="el-GR" sz="11200" i="1" u="sng" dirty="0">
                <a:cs typeface="Times New Roman" pitchFamily="18" charset="0"/>
              </a:rPr>
              <a:t>ξένη</a:t>
            </a:r>
            <a:r>
              <a:rPr lang="el-GR" sz="11200" dirty="0">
                <a:cs typeface="Times New Roman" pitchFamily="18" charset="0"/>
              </a:rPr>
              <a:t> οικονομία (</a:t>
            </a:r>
            <a:r>
              <a:rPr lang="el-GR" sz="11200" dirty="0" err="1">
                <a:cs typeface="Times New Roman" pitchFamily="18" charset="0"/>
              </a:rPr>
              <a:t>κεϋνσιανή</a:t>
            </a:r>
            <a:r>
              <a:rPr lang="el-GR" sz="11200" dirty="0">
                <a:cs typeface="Times New Roman" pitchFamily="18" charset="0"/>
              </a:rPr>
              <a:t> </a:t>
            </a:r>
            <a:r>
              <a:rPr lang="el-GR" sz="12800" dirty="0">
                <a:cs typeface="Times New Roman" pitchFamily="18" charset="0"/>
              </a:rPr>
              <a:t>προσέγγιση</a:t>
            </a:r>
            <a:r>
              <a:rPr lang="el-GR" sz="14400" dirty="0">
                <a:cs typeface="Times New Roman" pitchFamily="18" charset="0"/>
              </a:rPr>
              <a:t>)</a:t>
            </a:r>
            <a:br>
              <a:rPr lang="en-US" sz="14400" dirty="0">
                <a:cs typeface="Times New Roman" pitchFamily="18" charset="0"/>
              </a:rPr>
            </a:br>
            <a:endParaRPr lang="en-US" sz="14400" dirty="0"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627846"/>
            <a:ext cx="91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     r</a:t>
            </a:r>
            <a:r>
              <a:rPr lang="el-GR" sz="2800" dirty="0"/>
              <a:t>*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98776" y="5466546"/>
            <a:ext cx="91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Y</a:t>
            </a:r>
            <a:r>
              <a:rPr lang="el-GR" sz="2800" dirty="0"/>
              <a:t>*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6864" y="3663549"/>
            <a:ext cx="1170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   r</a:t>
            </a:r>
            <a:r>
              <a:rPr lang="el-GR" sz="3200" dirty="0"/>
              <a:t>*</a:t>
            </a:r>
            <a:r>
              <a:rPr lang="en-GB" sz="2400" dirty="0"/>
              <a:t>o </a:t>
            </a:r>
            <a:endParaRPr lang="el-G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764151" y="59055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</a:t>
            </a:r>
            <a:r>
              <a:rPr lang="el-GR" sz="2400" dirty="0"/>
              <a:t>*</a:t>
            </a:r>
            <a:r>
              <a:rPr lang="en-GB" sz="2400" dirty="0"/>
              <a:t>o</a:t>
            </a:r>
            <a:endParaRPr lang="el-G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832212" y="1508147"/>
            <a:ext cx="682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IS</a:t>
            </a:r>
            <a:r>
              <a:rPr lang="el-GR" sz="2800" dirty="0"/>
              <a:t>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66161" y="1788122"/>
            <a:ext cx="84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r>
              <a:rPr lang="el-GR" sz="2400" dirty="0"/>
              <a:t>*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69223" y="1066800"/>
            <a:ext cx="633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FE</a:t>
            </a:r>
            <a:r>
              <a:rPr lang="el-GR" sz="2400" dirty="0"/>
              <a:t>*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05200" y="3848214"/>
            <a:ext cx="495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 </a:t>
            </a:r>
            <a:r>
              <a:rPr lang="el-GR" sz="2000" b="1" dirty="0"/>
              <a:t>Α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02565" y="3091235"/>
            <a:ext cx="335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Β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38400" y="1227582"/>
            <a:ext cx="121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IS</a:t>
            </a:r>
            <a:r>
              <a:rPr lang="el-GR" sz="2400" dirty="0"/>
              <a:t>*΄</a:t>
            </a:r>
          </a:p>
        </p:txBody>
      </p:sp>
      <p:cxnSp>
        <p:nvCxnSpPr>
          <p:cNvPr id="9" name="Ευθεία γραμμή σύνδεσης 8"/>
          <p:cNvCxnSpPr>
            <a:stCxn id="2" idx="3"/>
          </p:cNvCxnSpPr>
          <p:nvPr/>
        </p:nvCxnSpPr>
        <p:spPr>
          <a:xfrm flipH="1">
            <a:off x="1371600" y="4048269"/>
            <a:ext cx="2628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0239810-B006-4D8A-B9BD-6342B5D808FC}"/>
              </a:ext>
            </a:extLst>
          </p:cNvPr>
          <p:cNvSpPr txBox="1"/>
          <p:nvPr/>
        </p:nvSpPr>
        <p:spPr>
          <a:xfrm>
            <a:off x="4518688" y="591693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</a:t>
            </a:r>
            <a:r>
              <a:rPr lang="el-GR" sz="2400" dirty="0"/>
              <a:t>*</a:t>
            </a:r>
            <a:r>
              <a:rPr lang="el-GR" dirty="0"/>
              <a:t>1</a:t>
            </a:r>
            <a:endParaRPr lang="el-GR" sz="2400" dirty="0"/>
          </a:p>
        </p:txBody>
      </p: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1F5DFB0D-FCF3-41BD-93B3-6B8E2E4836A5}"/>
              </a:ext>
            </a:extLst>
          </p:cNvPr>
          <p:cNvCxnSpPr>
            <a:cxnSpLocks/>
          </p:cNvCxnSpPr>
          <p:nvPr/>
        </p:nvCxnSpPr>
        <p:spPr>
          <a:xfrm flipH="1">
            <a:off x="4754132" y="3510395"/>
            <a:ext cx="1" cy="2425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26 - Ευθύγραμμο βέλος σύνδεσης">
            <a:extLst>
              <a:ext uri="{FF2B5EF4-FFF2-40B4-BE49-F238E27FC236}">
                <a16:creationId xmlns:a16="http://schemas.microsoft.com/office/drawing/2014/main" id="{77133E95-2513-40C6-962D-7B5D2578F7B8}"/>
              </a:ext>
            </a:extLst>
          </p:cNvPr>
          <p:cNvCxnSpPr>
            <a:cxnSpLocks/>
          </p:cNvCxnSpPr>
          <p:nvPr/>
        </p:nvCxnSpPr>
        <p:spPr>
          <a:xfrm flipV="1">
            <a:off x="3961775" y="6367472"/>
            <a:ext cx="784925" cy="22245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>
            <a:extLst>
              <a:ext uri="{FF2B5EF4-FFF2-40B4-BE49-F238E27FC236}">
                <a16:creationId xmlns:a16="http://schemas.microsoft.com/office/drawing/2014/main" id="{4D2B8911-212B-492D-9114-3A783D509410}"/>
              </a:ext>
            </a:extLst>
          </p:cNvPr>
          <p:cNvCxnSpPr>
            <a:cxnSpLocks/>
          </p:cNvCxnSpPr>
          <p:nvPr/>
        </p:nvCxnSpPr>
        <p:spPr>
          <a:xfrm flipH="1">
            <a:off x="1371600" y="3505200"/>
            <a:ext cx="3314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0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34" grpId="0"/>
      <p:bldP spid="31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Μια δημοσιονομική επέκταση(συνέχεια)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594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l-GR" sz="2400" dirty="0"/>
              <a:t>Πώς επηρεάζουν οι μεταβολές αυτές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την οικονομία μιας ξένης χώρας</a:t>
            </a:r>
            <a:r>
              <a:rPr lang="en-US" sz="2400" dirty="0"/>
              <a:t>;</a:t>
            </a:r>
          </a:p>
          <a:p>
            <a:pPr lvl="2">
              <a:lnSpc>
                <a:spcPct val="90000"/>
              </a:lnSpc>
            </a:pPr>
            <a:r>
              <a:rPr lang="el-GR" dirty="0"/>
              <a:t>Η μείωση των καθαρών εξαγωγών στην εγχώρια οικονομία</a:t>
            </a:r>
            <a:r>
              <a:rPr lang="en-US" dirty="0"/>
              <a:t> </a:t>
            </a:r>
            <a:r>
              <a:rPr lang="el-GR" dirty="0"/>
              <a:t>ισοδυναμεί με αύξηση των καθαρών εξαγωγών</a:t>
            </a:r>
            <a:r>
              <a:rPr lang="en-US" dirty="0"/>
              <a:t> </a:t>
            </a:r>
            <a:r>
              <a:rPr lang="el-GR" dirty="0"/>
              <a:t>της ξένης χώρας</a:t>
            </a:r>
            <a:r>
              <a:rPr lang="en-US" dirty="0"/>
              <a:t>, </a:t>
            </a:r>
            <a:r>
              <a:rPr lang="el-GR" dirty="0"/>
              <a:t>οπότε</a:t>
            </a:r>
            <a:r>
              <a:rPr lang="en-US" dirty="0"/>
              <a:t> </a:t>
            </a:r>
            <a:r>
              <a:rPr lang="el-GR" dirty="0"/>
              <a:t>η καμπύλη</a:t>
            </a:r>
            <a:r>
              <a:rPr lang="en-US" dirty="0"/>
              <a:t> </a:t>
            </a:r>
            <a:r>
              <a:rPr lang="en-US" i="1" dirty="0"/>
              <a:t>IS</a:t>
            </a:r>
            <a:r>
              <a:rPr lang="en-US" dirty="0"/>
              <a:t> </a:t>
            </a:r>
            <a:r>
              <a:rPr lang="el-GR" dirty="0"/>
              <a:t>της ξένης χώρας</a:t>
            </a:r>
            <a:r>
              <a:rPr lang="en-US" dirty="0"/>
              <a:t> </a:t>
            </a:r>
            <a:r>
              <a:rPr lang="el-GR" dirty="0"/>
              <a:t>μετατοπίζεται προς τα πάνω και δεξιά.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dirty="0"/>
              <a:t>Στο </a:t>
            </a:r>
            <a:r>
              <a:rPr lang="el-GR" b="1" dirty="0" err="1">
                <a:solidFill>
                  <a:schemeClr val="accent1">
                    <a:lumMod val="75000"/>
                  </a:schemeClr>
                </a:solidFill>
              </a:rPr>
              <a:t>κεϋνσιανό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 υπόδειγμα</a:t>
            </a:r>
            <a:r>
              <a:rPr lang="en-US" dirty="0"/>
              <a:t>,</a:t>
            </a:r>
            <a:r>
              <a:rPr lang="el-GR" dirty="0"/>
              <a:t> μια μετατόπιση της καμπύλης</a:t>
            </a:r>
            <a:r>
              <a:rPr lang="en-US" dirty="0"/>
              <a:t> </a:t>
            </a:r>
            <a:r>
              <a:rPr lang="en-US" i="1" dirty="0"/>
              <a:t>IS</a:t>
            </a:r>
            <a:r>
              <a:rPr lang="en-US" dirty="0"/>
              <a:t> </a:t>
            </a:r>
            <a:r>
              <a:rPr lang="el-GR" dirty="0"/>
              <a:t>θα σήμαινε για την ξένη χώρα</a:t>
            </a:r>
            <a:r>
              <a:rPr lang="en-US" dirty="0"/>
              <a:t> 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παροδικά υψηλότερο προϊόν.</a:t>
            </a: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2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Μια δημοσιονομική επέκταση:</a:t>
            </a:r>
            <a:endParaRPr 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el-GR" sz="2400" dirty="0"/>
              <a:t>Τόσο στο κλασικό όσο και στο </a:t>
            </a:r>
            <a:r>
              <a:rPr lang="el-GR" sz="2400" dirty="0" err="1"/>
              <a:t>κεϋνσιανό</a:t>
            </a:r>
            <a:r>
              <a:rPr lang="el-GR" sz="2400" dirty="0"/>
              <a:t> υπόδειγμα</a:t>
            </a:r>
            <a:r>
              <a:rPr lang="en-US" sz="2400" dirty="0"/>
              <a:t>, </a:t>
            </a:r>
            <a:r>
              <a:rPr lang="el-GR" sz="2400" dirty="0"/>
              <a:t>μια παροδική αύξηση των δημοσίων δαπανών αυξάνει το </a:t>
            </a:r>
            <a:r>
              <a:rPr lang="el-GR" sz="2400" u="sng" dirty="0"/>
              <a:t>εγχώριο</a:t>
            </a:r>
            <a:r>
              <a:rPr lang="el-GR" sz="2400" dirty="0"/>
              <a:t> εισόδημα</a:t>
            </a:r>
            <a:r>
              <a:rPr lang="en-US" sz="2400" dirty="0"/>
              <a:t> (</a:t>
            </a:r>
            <a:r>
              <a:rPr lang="el-GR" sz="2400" dirty="0"/>
              <a:t>προσωρινά</a:t>
            </a:r>
            <a:r>
              <a:rPr lang="en-US" sz="2400" dirty="0"/>
              <a:t>) </a:t>
            </a:r>
            <a:r>
              <a:rPr lang="el-GR" sz="2400" dirty="0"/>
              <a:t>και το εγχώριο πραγματικό επιτόκιο.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l-GR" dirty="0"/>
              <a:t>Επίσης, 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μειώνονται οι εγχώριες καθαρές εξαγωγές.</a:t>
            </a:r>
            <a:r>
              <a:rPr lang="el-GR" dirty="0"/>
              <a:t> Οι δημόσιες δαπάνες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εκτοπίζουν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/>
              <a:t>την επένδυση και τις καθαρές εξαγωγές.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dirty="0"/>
              <a:t>Το αποτέλεσμα στη 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συναλλαγματική ισοτιμία </a:t>
            </a:r>
            <a:r>
              <a:rPr lang="el-GR" dirty="0"/>
              <a:t>είναι </a:t>
            </a:r>
            <a:r>
              <a:rPr lang="el-GR" u="sng" dirty="0"/>
              <a:t>αμφίβολο</a:t>
            </a:r>
            <a:r>
              <a:rPr lang="el-GR" dirty="0"/>
              <a:t>. (πιθανότερο ανατίμηση)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u="sng" dirty="0"/>
              <a:t>Το ξένο </a:t>
            </a:r>
            <a:r>
              <a:rPr lang="el-GR" dirty="0"/>
              <a:t>πραγματικό επιτόκιο και το </a:t>
            </a:r>
            <a:r>
              <a:rPr lang="el-GR" u="sng" dirty="0"/>
              <a:t>ξένο</a:t>
            </a:r>
            <a:r>
              <a:rPr lang="el-GR" dirty="0"/>
              <a:t> επίπεδο των τιμών αυξάνεται, στο κλασσικό υπόδειγμα.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dirty="0"/>
              <a:t>Στο </a:t>
            </a:r>
            <a:r>
              <a:rPr lang="el-GR" dirty="0" err="1"/>
              <a:t>κεϋνσιανό</a:t>
            </a:r>
            <a:r>
              <a:rPr lang="el-GR" dirty="0"/>
              <a:t> υπόδειγμα</a:t>
            </a:r>
            <a:r>
              <a:rPr lang="en-US" dirty="0"/>
              <a:t>, </a:t>
            </a:r>
            <a:r>
              <a:rPr lang="el-GR" dirty="0"/>
              <a:t>το </a:t>
            </a:r>
            <a:r>
              <a:rPr lang="el-GR" u="sng" dirty="0"/>
              <a:t>ξένο</a:t>
            </a:r>
            <a:r>
              <a:rPr lang="el-GR" dirty="0"/>
              <a:t> προϊόν αυξάνεται παροδικά</a:t>
            </a:r>
            <a:r>
              <a:rPr lang="en-US" dirty="0"/>
              <a:t> </a:t>
            </a:r>
            <a:r>
              <a:rPr lang="el-GR" sz="2000" dirty="0"/>
              <a:t>.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715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Νομισματική πολιτική</a:t>
            </a:r>
            <a:endParaRPr lang="en-US" dirty="0"/>
          </a:p>
        </p:txBody>
      </p:sp>
      <p:sp>
        <p:nvSpPr>
          <p:cNvPr id="596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sz="2200" dirty="0"/>
              <a:t>Θα μελετήσουμε την εξής περίπτωση:</a:t>
            </a:r>
          </a:p>
          <a:p>
            <a:pPr lvl="1"/>
            <a:r>
              <a:rPr lang="el-GR" sz="2200" dirty="0"/>
              <a:t>Μια </a:t>
            </a:r>
            <a:r>
              <a:rPr lang="el-GR" sz="2200" b="1" dirty="0"/>
              <a:t>μείωση</a:t>
            </a:r>
            <a:r>
              <a:rPr lang="el-GR" sz="2200" dirty="0"/>
              <a:t> της εγχώριας προσφοράς χρήματος</a:t>
            </a:r>
            <a:r>
              <a:rPr lang="en-US" sz="2200" dirty="0"/>
              <a:t> </a:t>
            </a:r>
            <a:r>
              <a:rPr lang="el-GR" sz="2200" dirty="0"/>
              <a:t>σύμφωνα με το </a:t>
            </a:r>
            <a:r>
              <a:rPr lang="el-GR" sz="2200" dirty="0" err="1"/>
              <a:t>κεϋνσιανό</a:t>
            </a:r>
            <a:r>
              <a:rPr lang="el-GR" sz="2200" dirty="0"/>
              <a:t> υπόδειγμα: επιπτώσεις</a:t>
            </a:r>
            <a:endParaRPr lang="en-US" sz="2200" dirty="0"/>
          </a:p>
          <a:p>
            <a:pPr lvl="1"/>
            <a:r>
              <a:rPr lang="el-GR" sz="2200" dirty="0"/>
              <a:t>Βραχυχρόνια  αποτελέσματα</a:t>
            </a:r>
            <a:r>
              <a:rPr lang="en-US" sz="2200" dirty="0"/>
              <a:t> </a:t>
            </a:r>
            <a:r>
              <a:rPr lang="el-GR" sz="2200" dirty="0"/>
              <a:t>στην εγχώρια και την ξένη οικονομία.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1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85</a:t>
            </a:fld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1371600" y="762000"/>
            <a:ext cx="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flipV="1">
            <a:off x="1447800" y="5867400"/>
            <a:ext cx="5410200" cy="7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2057400" y="1897380"/>
            <a:ext cx="365760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flipV="1">
            <a:off x="2514600" y="1752600"/>
            <a:ext cx="4419600" cy="3505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3962400" y="762000"/>
            <a:ext cx="7620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990600" y="533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P</a:t>
            </a:r>
          </a:p>
        </p:txBody>
      </p:sp>
      <p:sp>
        <p:nvSpPr>
          <p:cNvPr id="15" name="Rectangle 1026"/>
          <p:cNvSpPr txBox="1">
            <a:spLocks noChangeArrowheads="1"/>
          </p:cNvSpPr>
          <p:nvPr/>
        </p:nvSpPr>
        <p:spPr>
          <a:xfrm>
            <a:off x="243029" y="-1"/>
            <a:ext cx="8962741" cy="1066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000" dirty="0">
                <a:cs typeface="Times New Roman" pitchFamily="18" charset="0"/>
              </a:rPr>
              <a:t> </a:t>
            </a:r>
            <a:br>
              <a:rPr lang="en-US" sz="3000" dirty="0">
                <a:cs typeface="Times New Roman" pitchFamily="18" charset="0"/>
              </a:rPr>
            </a:br>
            <a:r>
              <a:rPr lang="el-GR" sz="9600" dirty="0">
                <a:cs typeface="Times New Roman" pitchFamily="18" charset="0"/>
              </a:rPr>
              <a:t>Αποτελέσματα μιας μείωσης </a:t>
            </a:r>
            <a:endParaRPr lang="en-US" sz="9600" dirty="0">
              <a:cs typeface="Times New Roman" pitchFamily="18" charset="0"/>
            </a:endParaRPr>
          </a:p>
          <a:p>
            <a:r>
              <a:rPr lang="el-GR" sz="9600" dirty="0">
                <a:cs typeface="Times New Roman" pitchFamily="18" charset="0"/>
              </a:rPr>
              <a:t>της εγχώριας προσφοράς χρήματος</a:t>
            </a:r>
            <a:endParaRPr lang="en-US" sz="9600" dirty="0">
              <a:cs typeface="Times New Roman" pitchFamily="18" charset="0"/>
            </a:endParaRPr>
          </a:p>
          <a:p>
            <a:endParaRPr lang="en-US" sz="14400" dirty="0"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7865" y="94327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r</a:t>
            </a:r>
            <a:endParaRPr lang="el-GR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698776" y="5466546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Y</a:t>
            </a:r>
            <a:endParaRPr lang="el-GR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12443" y="3875782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  </a:t>
            </a:r>
            <a:r>
              <a:rPr lang="en-GB" sz="3200" dirty="0" err="1"/>
              <a:t>r</a:t>
            </a:r>
            <a:r>
              <a:rPr lang="en-GB" sz="2400" dirty="0" err="1"/>
              <a:t>o</a:t>
            </a:r>
            <a:endParaRPr lang="el-G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764151" y="59055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 </a:t>
            </a:r>
            <a:r>
              <a:rPr lang="en-GB" sz="2400" dirty="0" err="1"/>
              <a:t>Yo</a:t>
            </a:r>
            <a:endParaRPr lang="el-G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832212" y="1508147"/>
            <a:ext cx="682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IS</a:t>
            </a:r>
            <a:endParaRPr lang="el-GR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6766161" y="1788122"/>
            <a:ext cx="84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endParaRPr lang="el-GR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969223" y="1066800"/>
            <a:ext cx="633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FE</a:t>
            </a:r>
            <a:endParaRPr lang="el-GR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103068" y="3916680"/>
            <a:ext cx="495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 </a:t>
            </a:r>
            <a:r>
              <a:rPr lang="el-GR" sz="2000" b="1" dirty="0"/>
              <a:t>Α</a:t>
            </a:r>
          </a:p>
        </p:txBody>
      </p:sp>
      <p:cxnSp>
        <p:nvCxnSpPr>
          <p:cNvPr id="5" name="Ευθεία γραμμή σύνδεσης 4"/>
          <p:cNvCxnSpPr/>
          <p:nvPr/>
        </p:nvCxnSpPr>
        <p:spPr>
          <a:xfrm flipH="1">
            <a:off x="1409700" y="4116735"/>
            <a:ext cx="26289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07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86</a:t>
            </a:fld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1371600" y="762000"/>
            <a:ext cx="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flipV="1">
            <a:off x="1447800" y="5867400"/>
            <a:ext cx="5410200" cy="7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2057400" y="1897380"/>
            <a:ext cx="365760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flipV="1">
            <a:off x="2514600" y="1752600"/>
            <a:ext cx="4419600" cy="3505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3962400" y="762000"/>
            <a:ext cx="7620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flipV="1">
            <a:off x="2156460" y="1104900"/>
            <a:ext cx="3962400" cy="3048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flipH="1">
            <a:off x="3343914" y="6575946"/>
            <a:ext cx="808986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 flipH="1" flipV="1">
            <a:off x="5867400" y="1409700"/>
            <a:ext cx="609600" cy="685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990600" y="533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P</a:t>
            </a:r>
          </a:p>
        </p:txBody>
      </p:sp>
      <p:sp>
        <p:nvSpPr>
          <p:cNvPr id="15" name="Rectangle 1026"/>
          <p:cNvSpPr txBox="1">
            <a:spLocks noChangeArrowheads="1"/>
          </p:cNvSpPr>
          <p:nvPr/>
        </p:nvSpPr>
        <p:spPr>
          <a:xfrm>
            <a:off x="243029" y="-1"/>
            <a:ext cx="8962741" cy="1066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000" dirty="0">
                <a:cs typeface="Times New Roman" pitchFamily="18" charset="0"/>
              </a:rPr>
              <a:t> </a:t>
            </a:r>
            <a:br>
              <a:rPr lang="en-US" sz="3000" dirty="0">
                <a:cs typeface="Times New Roman" pitchFamily="18" charset="0"/>
              </a:rPr>
            </a:br>
            <a:r>
              <a:rPr lang="el-GR" sz="9600" dirty="0">
                <a:cs typeface="Times New Roman" pitchFamily="18" charset="0"/>
              </a:rPr>
              <a:t>Αποτελέσματα μιας μείωσης </a:t>
            </a:r>
            <a:endParaRPr lang="en-US" sz="9600" dirty="0">
              <a:cs typeface="Times New Roman" pitchFamily="18" charset="0"/>
            </a:endParaRPr>
          </a:p>
          <a:p>
            <a:r>
              <a:rPr lang="el-GR" sz="9600" dirty="0">
                <a:cs typeface="Times New Roman" pitchFamily="18" charset="0"/>
              </a:rPr>
              <a:t>της εγχώριας προσφοράς χρήματος</a:t>
            </a:r>
            <a:endParaRPr lang="en-US" sz="9600" dirty="0">
              <a:cs typeface="Times New Roman" pitchFamily="18" charset="0"/>
            </a:endParaRPr>
          </a:p>
          <a:p>
            <a:endParaRPr lang="en-US" sz="14400" dirty="0"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7865" y="94327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r</a:t>
            </a:r>
            <a:endParaRPr lang="el-GR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698776" y="5466546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Y</a:t>
            </a:r>
            <a:endParaRPr lang="el-GR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12443" y="3875782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  </a:t>
            </a:r>
            <a:r>
              <a:rPr lang="en-GB" sz="3200" dirty="0" err="1"/>
              <a:t>r</a:t>
            </a:r>
            <a:r>
              <a:rPr lang="en-GB" sz="2400" dirty="0" err="1"/>
              <a:t>o</a:t>
            </a:r>
            <a:endParaRPr lang="el-G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764151" y="59055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 </a:t>
            </a:r>
            <a:r>
              <a:rPr lang="en-GB" sz="2400" dirty="0" err="1"/>
              <a:t>Yo</a:t>
            </a:r>
            <a:endParaRPr lang="el-G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832212" y="1508147"/>
            <a:ext cx="682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IS</a:t>
            </a:r>
            <a:endParaRPr lang="el-GR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6766161" y="1788122"/>
            <a:ext cx="84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endParaRPr lang="el-GR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969223" y="1066800"/>
            <a:ext cx="633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FE</a:t>
            </a:r>
            <a:endParaRPr lang="el-GR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939620" y="1075182"/>
            <a:ext cx="121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r>
              <a:rPr lang="el-GR" sz="2400" dirty="0"/>
              <a:t>΄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03068" y="3916680"/>
            <a:ext cx="495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 </a:t>
            </a:r>
            <a:r>
              <a:rPr lang="el-GR" sz="2000" b="1" dirty="0"/>
              <a:t>Α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24200" y="280832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 Β</a:t>
            </a:r>
          </a:p>
        </p:txBody>
      </p:sp>
      <p:cxnSp>
        <p:nvCxnSpPr>
          <p:cNvPr id="5" name="Ευθεία γραμμή σύνδεσης 4"/>
          <p:cNvCxnSpPr/>
          <p:nvPr/>
        </p:nvCxnSpPr>
        <p:spPr>
          <a:xfrm flipH="1">
            <a:off x="1409700" y="4116735"/>
            <a:ext cx="26289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18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6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87</a:t>
            </a:fld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1371600" y="762000"/>
            <a:ext cx="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flipV="1">
            <a:off x="1447800" y="5867400"/>
            <a:ext cx="5410200" cy="7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2057400" y="1897380"/>
            <a:ext cx="365760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flipV="1">
            <a:off x="2514600" y="1752600"/>
            <a:ext cx="4419600" cy="3505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3962400" y="762000"/>
            <a:ext cx="7620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flipV="1">
            <a:off x="2156460" y="1104900"/>
            <a:ext cx="3962400" cy="3048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flipH="1">
            <a:off x="3343914" y="6575946"/>
            <a:ext cx="808986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 flipH="1" flipV="1">
            <a:off x="5867400" y="1409700"/>
            <a:ext cx="609600" cy="685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990600" y="533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P</a:t>
            </a:r>
          </a:p>
        </p:txBody>
      </p:sp>
      <p:sp>
        <p:nvSpPr>
          <p:cNvPr id="15" name="Rectangle 1026"/>
          <p:cNvSpPr txBox="1">
            <a:spLocks noChangeArrowheads="1"/>
          </p:cNvSpPr>
          <p:nvPr/>
        </p:nvSpPr>
        <p:spPr>
          <a:xfrm>
            <a:off x="243029" y="-1"/>
            <a:ext cx="8962741" cy="1066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000" dirty="0">
                <a:cs typeface="Times New Roman" pitchFamily="18" charset="0"/>
              </a:rPr>
              <a:t> </a:t>
            </a:r>
            <a:br>
              <a:rPr lang="en-US" sz="3000" dirty="0">
                <a:cs typeface="Times New Roman" pitchFamily="18" charset="0"/>
              </a:rPr>
            </a:br>
            <a:r>
              <a:rPr lang="el-GR" sz="9600" dirty="0">
                <a:cs typeface="Times New Roman" pitchFamily="18" charset="0"/>
              </a:rPr>
              <a:t>Αποτελέσματα μιας μείωσης </a:t>
            </a:r>
            <a:endParaRPr lang="en-US" sz="9600" dirty="0">
              <a:cs typeface="Times New Roman" pitchFamily="18" charset="0"/>
            </a:endParaRPr>
          </a:p>
          <a:p>
            <a:r>
              <a:rPr lang="el-GR" sz="9600" dirty="0">
                <a:cs typeface="Times New Roman" pitchFamily="18" charset="0"/>
              </a:rPr>
              <a:t>της εγχώριας προσφοράς χρήματος</a:t>
            </a:r>
            <a:endParaRPr lang="en-US" sz="9600" dirty="0">
              <a:cs typeface="Times New Roman" pitchFamily="18" charset="0"/>
            </a:endParaRPr>
          </a:p>
          <a:p>
            <a:endParaRPr lang="en-US" sz="14400" dirty="0"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7865" y="94327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r</a:t>
            </a:r>
            <a:endParaRPr lang="el-GR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698776" y="5466546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Y</a:t>
            </a:r>
            <a:endParaRPr lang="el-GR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12443" y="3875782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  </a:t>
            </a:r>
            <a:r>
              <a:rPr lang="en-GB" sz="3200" dirty="0" err="1"/>
              <a:t>r</a:t>
            </a:r>
            <a:r>
              <a:rPr lang="en-GB" sz="2400" dirty="0" err="1"/>
              <a:t>o</a:t>
            </a:r>
            <a:endParaRPr lang="el-G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764151" y="59055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 </a:t>
            </a:r>
            <a:r>
              <a:rPr lang="en-GB" sz="2400" dirty="0" err="1"/>
              <a:t>Yo</a:t>
            </a:r>
            <a:endParaRPr lang="el-G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832212" y="1508147"/>
            <a:ext cx="682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IS</a:t>
            </a:r>
            <a:endParaRPr lang="el-GR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6766161" y="1788122"/>
            <a:ext cx="84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endParaRPr lang="el-GR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969223" y="1066800"/>
            <a:ext cx="633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FE</a:t>
            </a:r>
            <a:endParaRPr lang="el-GR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939620" y="1075182"/>
            <a:ext cx="121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r>
              <a:rPr lang="el-GR" sz="2400" dirty="0"/>
              <a:t>΄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31591" y="2954781"/>
            <a:ext cx="655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</a:t>
            </a:r>
            <a:r>
              <a:rPr lang="en-GB" dirty="0"/>
              <a:t>1</a:t>
            </a:r>
            <a:endParaRPr lang="el-GR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4103068" y="3916680"/>
            <a:ext cx="495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 </a:t>
            </a:r>
            <a:r>
              <a:rPr lang="el-GR" sz="2000" b="1" dirty="0"/>
              <a:t>Α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24200" y="280832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 Β</a:t>
            </a:r>
          </a:p>
        </p:txBody>
      </p:sp>
      <p:cxnSp>
        <p:nvCxnSpPr>
          <p:cNvPr id="5" name="Ευθεία γραμμή σύνδεσης 4"/>
          <p:cNvCxnSpPr/>
          <p:nvPr/>
        </p:nvCxnSpPr>
        <p:spPr>
          <a:xfrm flipH="1">
            <a:off x="1409700" y="4116735"/>
            <a:ext cx="26289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 flipH="1">
            <a:off x="1371600" y="3284561"/>
            <a:ext cx="19812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3352800" y="3216391"/>
            <a:ext cx="0" cy="268910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24814" y="59055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 </a:t>
            </a:r>
            <a:r>
              <a:rPr lang="en-GB" sz="2400" dirty="0"/>
              <a:t>Y</a:t>
            </a:r>
            <a:r>
              <a:rPr lang="el-GR" sz="2400" dirty="0"/>
              <a:t>1</a:t>
            </a:r>
          </a:p>
        </p:txBody>
      </p:sp>
      <p:cxnSp>
        <p:nvCxnSpPr>
          <p:cNvPr id="33" name="26 - Ευθύγραμμο βέλος σύνδεσης"/>
          <p:cNvCxnSpPr>
            <a:endCxn id="28" idx="1"/>
          </p:cNvCxnSpPr>
          <p:nvPr/>
        </p:nvCxnSpPr>
        <p:spPr>
          <a:xfrm flipH="1" flipV="1">
            <a:off x="831591" y="3216391"/>
            <a:ext cx="18195" cy="1100399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7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6" grpId="0"/>
      <p:bldP spid="28" grpId="0"/>
      <p:bldP spid="31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88</a:t>
            </a:fld>
            <a:endParaRPr lang="en-US"/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533400" y="762000"/>
            <a:ext cx="7696200" cy="5410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3200" b="1" dirty="0"/>
              <a:t>Αποτελέσματα στην εγχώρια οικονομία (κεϋνσιανή προσέγγιση):</a:t>
            </a:r>
          </a:p>
          <a:p>
            <a:pPr eaLnBrk="0" hangingPunct="0">
              <a:buFontTx/>
              <a:buChar char="•"/>
            </a:pPr>
            <a:r>
              <a:rPr lang="el-GR" sz="2800" dirty="0"/>
              <a:t> </a:t>
            </a:r>
            <a:r>
              <a:rPr lang="el-GR" sz="2800" b="1" dirty="0"/>
              <a:t>Βραχυχρόνια (</a:t>
            </a:r>
            <a:r>
              <a:rPr lang="el-GR" sz="2800" dirty="0"/>
              <a:t>οι τιμές παραμένουν σταθερές)</a:t>
            </a:r>
            <a:endParaRPr lang="el-GR" sz="2800" b="1" dirty="0"/>
          </a:p>
          <a:p>
            <a:pPr eaLnBrk="0" hangingPunct="0"/>
            <a:r>
              <a:rPr lang="el-GR" sz="2800" dirty="0"/>
              <a:t> - Εγχώριο προϊόν </a:t>
            </a:r>
            <a:r>
              <a:rPr lang="el-GR" sz="2800" dirty="0">
                <a:cs typeface="Times New Roman" pitchFamily="18" charset="0"/>
              </a:rPr>
              <a:t>↓</a:t>
            </a:r>
            <a:r>
              <a:rPr lang="el-GR" sz="2800" dirty="0"/>
              <a:t> </a:t>
            </a:r>
          </a:p>
          <a:p>
            <a:pPr eaLnBrk="0" hangingPunct="0"/>
            <a:r>
              <a:rPr lang="el-GR" sz="2800" dirty="0"/>
              <a:t> - Εγχώριο πραγματικό επιτόκιο</a:t>
            </a:r>
            <a:r>
              <a:rPr lang="el-GR" sz="2800" dirty="0">
                <a:cs typeface="Times New Roman" pitchFamily="18" charset="0"/>
              </a:rPr>
              <a:t>↑</a:t>
            </a:r>
          </a:p>
          <a:p>
            <a:pPr eaLnBrk="0" hangingPunct="0"/>
            <a:r>
              <a:rPr lang="el-GR" sz="2800" dirty="0">
                <a:cs typeface="Times New Roman" pitchFamily="18" charset="0"/>
              </a:rPr>
              <a:t> - Συναλλαγματική ισοτιμία: ανατίμηση</a:t>
            </a:r>
          </a:p>
          <a:p>
            <a:pPr eaLnBrk="0" hangingPunct="0"/>
            <a:r>
              <a:rPr lang="el-GR" sz="2800" dirty="0">
                <a:cs typeface="Times New Roman" pitchFamily="18" charset="0"/>
              </a:rPr>
              <a:t> - Επενδύσεις μειώνονται,</a:t>
            </a:r>
            <a:r>
              <a:rPr lang="el-GR" sz="2800" dirty="0"/>
              <a:t> </a:t>
            </a:r>
          </a:p>
          <a:p>
            <a:pPr eaLnBrk="0" hangingPunct="0"/>
            <a:r>
              <a:rPr lang="el-GR" sz="2800" dirty="0"/>
              <a:t> - Καθαρές εξαγωγές μάλλον αυξάνονται αρχικά </a:t>
            </a:r>
            <a:r>
              <a:rPr lang="el-GR" sz="2800" dirty="0">
                <a:cs typeface="Times New Roman" pitchFamily="18" charset="0"/>
              </a:rPr>
              <a:t>↑           </a:t>
            </a:r>
          </a:p>
          <a:p>
            <a:pPr eaLnBrk="0" hangingPunct="0"/>
            <a:r>
              <a:rPr lang="el-GR" sz="2000" dirty="0">
                <a:cs typeface="Times New Roman" pitchFamily="18" charset="0"/>
              </a:rPr>
              <a:t>(υπάρχουν δύο αντίθετες τάσεις…)</a:t>
            </a:r>
            <a:endParaRPr lang="el-GR" sz="2800" dirty="0"/>
          </a:p>
          <a:p>
            <a:pPr eaLnBrk="0" hangingPunct="0">
              <a:buFontTx/>
              <a:buChar char="•"/>
            </a:pPr>
            <a:r>
              <a:rPr lang="el-GR" sz="2800" b="1" dirty="0"/>
              <a:t>Μακροχρόνια</a:t>
            </a:r>
          </a:p>
          <a:p>
            <a:pPr eaLnBrk="0" hangingPunct="0"/>
            <a:r>
              <a:rPr lang="el-GR" sz="2800" dirty="0"/>
              <a:t> - Δεν επηρεάζονται τα πραγματικά μεγέθη: το επίπεδο του προϊόντος επανέρχεται στο </a:t>
            </a:r>
            <a:r>
              <a:rPr lang="el-GR" sz="2800" dirty="0" err="1"/>
              <a:t>Υο</a:t>
            </a:r>
            <a:r>
              <a:rPr lang="el-GR" sz="2800" dirty="0"/>
              <a:t>.</a:t>
            </a:r>
          </a:p>
          <a:p>
            <a:pPr eaLnBrk="0" hangingPunct="0"/>
            <a:r>
              <a:rPr lang="el-GR" sz="2800" dirty="0"/>
              <a:t> - Εγχώριες τιμές </a:t>
            </a:r>
            <a:r>
              <a:rPr lang="el-GR" sz="2800" dirty="0">
                <a:cs typeface="Times New Roman" pitchFamily="18" charset="0"/>
              </a:rPr>
              <a:t>↓</a:t>
            </a:r>
          </a:p>
        </p:txBody>
      </p:sp>
    </p:spTree>
    <p:extLst>
      <p:ext uri="{BB962C8B-B14F-4D97-AF65-F5344CB8AC3E}">
        <p14:creationId xmlns:p14="http://schemas.microsoft.com/office/powerpoint/2010/main" val="127743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/>
              <a:t>Νομισματική πολιτική: επιπτώσεις στην εγχώρια οικονομία</a:t>
            </a:r>
            <a:endParaRPr lang="en-US" dirty="0"/>
          </a:p>
        </p:txBody>
      </p:sp>
      <p:sp>
        <p:nvSpPr>
          <p:cNvPr id="599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sz="2200" dirty="0"/>
              <a:t>Μείωση της προσφοράς χρήματος:</a:t>
            </a:r>
          </a:p>
          <a:p>
            <a:pPr lvl="1"/>
            <a:r>
              <a:rPr lang="el-GR" sz="2200" dirty="0"/>
              <a:t>Η εγχώρια καμπύλη</a:t>
            </a:r>
            <a:r>
              <a:rPr lang="en-US" sz="2200" dirty="0"/>
              <a:t> </a:t>
            </a:r>
            <a:r>
              <a:rPr lang="en-US" sz="2200" i="1" dirty="0"/>
              <a:t>LM</a:t>
            </a:r>
            <a:r>
              <a:rPr lang="en-US" sz="2200" dirty="0"/>
              <a:t>  </a:t>
            </a:r>
            <a:r>
              <a:rPr lang="el-GR" sz="2200" dirty="0"/>
              <a:t>μετατοπίζεται προς τα πάνω και αριστερά.</a:t>
            </a:r>
            <a:endParaRPr lang="en-US" sz="2200" dirty="0"/>
          </a:p>
          <a:p>
            <a:pPr lvl="1"/>
            <a:r>
              <a:rPr lang="el-GR" sz="2200" dirty="0"/>
              <a:t>Βραχυχρόνια</a:t>
            </a:r>
            <a:r>
              <a:rPr lang="en-US" sz="2200" dirty="0"/>
              <a:t>, </a:t>
            </a:r>
            <a:r>
              <a:rPr lang="el-GR" sz="2200" dirty="0"/>
              <a:t>το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εγχώριο προϊόν </a:t>
            </a:r>
            <a:r>
              <a:rPr lang="el-GR" sz="2200" dirty="0"/>
              <a:t>μειώνεται</a:t>
            </a:r>
            <a:r>
              <a:rPr lang="en-US" sz="2200" dirty="0"/>
              <a:t> </a:t>
            </a:r>
            <a:r>
              <a:rPr lang="el-GR" sz="2200" dirty="0"/>
              <a:t>και το πραγματικό επιτόκιο αυξάνεται.</a:t>
            </a:r>
            <a:endParaRPr lang="en-US" sz="2200" dirty="0"/>
          </a:p>
          <a:p>
            <a:pPr lvl="1"/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Η συναλλαγματική ισοτιμία αυξάνεται</a:t>
            </a:r>
            <a:r>
              <a:rPr lang="en-US" sz="2200" dirty="0"/>
              <a:t>,</a:t>
            </a:r>
            <a:r>
              <a:rPr lang="el-GR" sz="2200" dirty="0"/>
              <a:t> (</a:t>
            </a:r>
            <a:r>
              <a:rPr lang="el-GR" sz="2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ανατίμηση</a:t>
            </a:r>
            <a:r>
              <a:rPr lang="el-GR" sz="2200" dirty="0"/>
              <a:t>)</a:t>
            </a:r>
            <a:r>
              <a:rPr lang="en-US" sz="2200" dirty="0"/>
              <a:t> </a:t>
            </a:r>
            <a:r>
              <a:rPr lang="el-GR" sz="2200" dirty="0"/>
              <a:t>διότι </a:t>
            </a:r>
          </a:p>
          <a:p>
            <a:pPr lvl="1">
              <a:buFont typeface="Wingdings" pitchFamily="2" charset="2"/>
              <a:buChar char="v"/>
            </a:pPr>
            <a:r>
              <a:rPr lang="el-GR" sz="2200" dirty="0"/>
              <a:t>η αύξηση του πραγματικού επιτοκίου</a:t>
            </a:r>
            <a:r>
              <a:rPr lang="en-US" sz="2200" dirty="0"/>
              <a:t> </a:t>
            </a:r>
            <a:r>
              <a:rPr lang="el-GR" sz="2200" dirty="0"/>
              <a:t>αυξάνει τη ζήτηση του εγχώριου νομίσματος.</a:t>
            </a:r>
            <a:endParaRPr lang="en-US" sz="2200" dirty="0"/>
          </a:p>
          <a:p>
            <a:pPr lvl="1">
              <a:buFont typeface="Wingdings" pitchFamily="2" charset="2"/>
              <a:buChar char="v"/>
            </a:pPr>
            <a:r>
              <a:rPr lang="el-GR" sz="2200" dirty="0"/>
              <a:t>η μείωση του προϊόντος</a:t>
            </a:r>
            <a:r>
              <a:rPr lang="en-US" sz="2200" dirty="0"/>
              <a:t> </a:t>
            </a:r>
            <a:r>
              <a:rPr lang="el-GR" sz="2200" dirty="0"/>
              <a:t>μειώνει τη ζήτηση για εισαγωγές</a:t>
            </a:r>
            <a:r>
              <a:rPr lang="en-US" sz="2200" dirty="0"/>
              <a:t>, </a:t>
            </a:r>
            <a:r>
              <a:rPr lang="el-GR" sz="2200" dirty="0"/>
              <a:t>οπότε μειώνεται και η προσφορά του εγχώριου νομίσματος στην αγορά συναλλάγματος.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6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dirty="0"/>
              <a:t>Υποτίμηση και Ανατίμηση :</a:t>
            </a:r>
            <a:endParaRPr lang="en-US" dirty="0"/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l-GR" dirty="0"/>
              <a:t>Όταν η</a:t>
            </a:r>
            <a:r>
              <a:rPr lang="en-US" dirty="0"/>
              <a:t> </a:t>
            </a:r>
            <a:r>
              <a:rPr lang="en-US" i="1" dirty="0" err="1"/>
              <a:t>e</a:t>
            </a:r>
            <a:r>
              <a:rPr lang="en-US" baseline="-25000" dirty="0" err="1"/>
              <a:t>nom</a:t>
            </a:r>
            <a:r>
              <a:rPr lang="el-GR" dirty="0"/>
              <a:t> μειώνεται,</a:t>
            </a:r>
            <a:r>
              <a:rPr lang="en-US" dirty="0"/>
              <a:t> </a:t>
            </a:r>
            <a:r>
              <a:rPr lang="el-GR" dirty="0"/>
              <a:t>το εγχώριο νόμισμα υφίσταται</a:t>
            </a:r>
            <a:r>
              <a:rPr lang="en-US" dirty="0"/>
              <a:t> </a:t>
            </a:r>
            <a:r>
              <a:rPr lang="el-GR" dirty="0"/>
              <a:t>μια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ονομαστική υποτίμηση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(</a:t>
            </a:r>
            <a:r>
              <a:rPr lang="el-GR" dirty="0"/>
              <a:t>ή γίνεται πιο αδύναμο</a:t>
            </a:r>
            <a:r>
              <a:rPr lang="en-US" dirty="0"/>
              <a:t>)</a:t>
            </a:r>
            <a:r>
              <a:rPr lang="el-GR" dirty="0"/>
              <a:t>. Όταν η</a:t>
            </a:r>
            <a:r>
              <a:rPr lang="en-US" dirty="0"/>
              <a:t> </a:t>
            </a:r>
            <a:r>
              <a:rPr lang="en-US" i="1" dirty="0" err="1"/>
              <a:t>e</a:t>
            </a:r>
            <a:r>
              <a:rPr lang="en-US" baseline="-25000" dirty="0" err="1"/>
              <a:t>nom</a:t>
            </a:r>
            <a:r>
              <a:rPr lang="en-US" dirty="0"/>
              <a:t> </a:t>
            </a:r>
            <a:r>
              <a:rPr lang="el-GR" dirty="0"/>
              <a:t>αυξάνεται</a:t>
            </a:r>
            <a:r>
              <a:rPr lang="en-US" dirty="0"/>
              <a:t>, </a:t>
            </a:r>
            <a:r>
              <a:rPr lang="el-GR" dirty="0"/>
              <a:t>το εγχώριο νόμισμα γίνεται πιο ισχυρό και υφίσταται μια ονομαστική ανατίμηση</a:t>
            </a:r>
            <a:endParaRPr lang="en-US" dirty="0"/>
          </a:p>
          <a:p>
            <a:pPr lvl="1"/>
            <a:r>
              <a:rPr lang="el-GR" dirty="0"/>
              <a:t>Οι όροι</a:t>
            </a:r>
            <a:r>
              <a:rPr lang="en-US" dirty="0"/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πραγματική υποτίμηση </a:t>
            </a:r>
            <a:r>
              <a:rPr lang="el-GR" dirty="0"/>
              <a:t>και ανατίμηση</a:t>
            </a:r>
            <a:r>
              <a:rPr lang="en-US" dirty="0"/>
              <a:t> </a:t>
            </a:r>
            <a:r>
              <a:rPr lang="el-GR" dirty="0"/>
              <a:t>αναφέρονται σε μεταβολές των πραγματικών συναλλαγματικών ισοτιμιών.</a:t>
            </a:r>
          </a:p>
          <a:p>
            <a:pPr lvl="1"/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Πραγματική ανατίμηση</a:t>
            </a:r>
            <a:r>
              <a:rPr lang="el-GR" dirty="0"/>
              <a:t>:</a:t>
            </a:r>
          </a:p>
          <a:p>
            <a:pPr lvl="1"/>
            <a:r>
              <a:rPr lang="el-GR" dirty="0"/>
              <a:t>Όταν  η πραγματική συναλλαγματική ισοτιμία μιας χώρας αυξάνεται </a:t>
            </a:r>
            <a:r>
              <a:rPr lang="en-US" i="1" dirty="0" err="1"/>
              <a:t>e</a:t>
            </a:r>
            <a:r>
              <a:rPr lang="en-US" baseline="-25000" dirty="0" err="1"/>
              <a:t>nom</a:t>
            </a:r>
            <a:r>
              <a:rPr lang="en-US" baseline="-25000" dirty="0"/>
              <a:t> </a:t>
            </a:r>
            <a:r>
              <a:rPr lang="en-GB" dirty="0">
                <a:latin typeface="Cambria"/>
              </a:rPr>
              <a:t>↑,  </a:t>
            </a:r>
            <a:r>
              <a:rPr lang="el-GR" dirty="0">
                <a:latin typeface="Cambria"/>
              </a:rPr>
              <a:t> </a:t>
            </a:r>
            <a:r>
              <a:rPr lang="en-GB" dirty="0">
                <a:latin typeface="Cambria"/>
              </a:rPr>
              <a:t> P ↑,         P*</a:t>
            </a:r>
            <a:r>
              <a:rPr lang="en-GB" dirty="0">
                <a:latin typeface="Calibri"/>
                <a:cs typeface="Calibri"/>
              </a:rPr>
              <a:t>↓</a:t>
            </a:r>
            <a:r>
              <a:rPr lang="en-US" dirty="0"/>
              <a:t> </a:t>
            </a:r>
            <a:endParaRPr lang="el-GR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6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Νομισματική πολιτική</a:t>
            </a:r>
            <a:endParaRPr lang="en-US" dirty="0"/>
          </a:p>
        </p:txBody>
      </p:sp>
      <p:sp>
        <p:nvSpPr>
          <p:cNvPr id="600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el-GR" sz="2200" dirty="0"/>
              <a:t>Τι συμβαίνει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στις καθαρές εξαγωγές </a:t>
            </a:r>
            <a:r>
              <a:rPr lang="el-GR" sz="2200" dirty="0"/>
              <a:t>της χώρας</a:t>
            </a:r>
            <a:r>
              <a:rPr lang="en-US" sz="2200" dirty="0"/>
              <a:t>;</a:t>
            </a:r>
          </a:p>
          <a:p>
            <a:pPr lvl="1">
              <a:lnSpc>
                <a:spcPct val="90000"/>
              </a:lnSpc>
            </a:pPr>
            <a:endParaRPr lang="en-US" sz="2200" dirty="0"/>
          </a:p>
          <a:p>
            <a:pPr lvl="2">
              <a:lnSpc>
                <a:spcPct val="90000"/>
              </a:lnSpc>
            </a:pPr>
            <a:r>
              <a:rPr lang="el-GR" sz="2200" dirty="0"/>
              <a:t>Η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μείωση του εγχώριου εισοδήματος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dirty="0"/>
              <a:t>ελαττώνει την εγχώρια ζήτηση για ξένα αγαθά</a:t>
            </a:r>
            <a:r>
              <a:rPr lang="en-US" sz="2200" dirty="0"/>
              <a:t>, </a:t>
            </a:r>
            <a:r>
              <a:rPr lang="el-GR" sz="2200" dirty="0"/>
              <a:t>τείνοντας έτσι ν’ </a:t>
            </a:r>
            <a:r>
              <a:rPr lang="el-GR" sz="2200" b="1" dirty="0"/>
              <a:t>αυξήσει</a:t>
            </a:r>
            <a:r>
              <a:rPr lang="en-US" sz="2200" dirty="0"/>
              <a:t> </a:t>
            </a:r>
            <a:r>
              <a:rPr lang="el-GR" sz="2200" dirty="0"/>
              <a:t>τις καθαρές εξαγωγές.</a:t>
            </a:r>
            <a:endParaRPr lang="en-US" sz="2200" dirty="0"/>
          </a:p>
          <a:p>
            <a:pPr lvl="2">
              <a:lnSpc>
                <a:spcPct val="90000"/>
              </a:lnSpc>
            </a:pPr>
            <a:endParaRPr lang="en-US" sz="2200" dirty="0"/>
          </a:p>
          <a:p>
            <a:pPr lvl="2">
              <a:lnSpc>
                <a:spcPct val="90000"/>
              </a:lnSpc>
            </a:pPr>
            <a:r>
              <a:rPr lang="el-GR" sz="2200" dirty="0"/>
              <a:t>Η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αύξηση του πραγματικού επιτοκίου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dirty="0"/>
              <a:t>οδηγεί </a:t>
            </a:r>
            <a:r>
              <a:rPr lang="el-GR" sz="2200" dirty="0">
                <a:solidFill>
                  <a:schemeClr val="accent1"/>
                </a:solidFill>
              </a:rPr>
              <a:t>σε ανατίμηση </a:t>
            </a:r>
            <a:r>
              <a:rPr lang="el-GR" sz="2200" dirty="0"/>
              <a:t>του εγχώριου νομίσματος</a:t>
            </a:r>
            <a:r>
              <a:rPr lang="en-US" sz="2200" dirty="0"/>
              <a:t> </a:t>
            </a:r>
            <a:r>
              <a:rPr lang="el-GR" sz="2200" dirty="0"/>
              <a:t>και αυτό τείνει να </a:t>
            </a:r>
            <a:r>
              <a:rPr lang="el-GR" sz="2200" b="1" dirty="0"/>
              <a:t>μειώσει</a:t>
            </a:r>
            <a:r>
              <a:rPr lang="el-GR" sz="2200" dirty="0"/>
              <a:t> τις καθαρές εξαγωγές.</a:t>
            </a:r>
            <a:endParaRPr lang="en-US" sz="2200" dirty="0"/>
          </a:p>
          <a:p>
            <a:pPr lvl="2">
              <a:lnSpc>
                <a:spcPct val="90000"/>
              </a:lnSpc>
            </a:pPr>
            <a:endParaRPr lang="en-US" sz="2200" dirty="0"/>
          </a:p>
          <a:p>
            <a:pPr lvl="2">
              <a:lnSpc>
                <a:spcPct val="90000"/>
              </a:lnSpc>
            </a:pPr>
            <a:r>
              <a:rPr lang="el-GR" sz="2200" dirty="0"/>
              <a:t>Σύμφωνα με την ανάλυση της καμπύλης</a:t>
            </a:r>
            <a:r>
              <a:rPr lang="en-US" sz="2200" dirty="0"/>
              <a:t> J, </a:t>
            </a:r>
            <a:r>
              <a:rPr lang="el-GR" sz="2200" dirty="0"/>
              <a:t>υποθέτουμε ότι</a:t>
            </a:r>
            <a:r>
              <a:rPr lang="en-US" sz="2200" dirty="0"/>
              <a:t> </a:t>
            </a:r>
            <a:r>
              <a:rPr lang="el-GR" sz="2200" dirty="0"/>
              <a:t>βραχυχρόνια η επίδραση στην ισοτιμία είναι ασθενέστερη</a:t>
            </a:r>
            <a:r>
              <a:rPr lang="en-US" sz="2200" dirty="0"/>
              <a:t>, </a:t>
            </a:r>
            <a:r>
              <a:rPr lang="el-GR" sz="2200" dirty="0"/>
              <a:t>οπότε οι καθαρές εξαγωγές αυξάνονται αρχικά και αργότερα μειώνονται.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2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Μακροοικονομική πολιτική</a:t>
            </a:r>
            <a:endParaRPr lang="en-US" dirty="0"/>
          </a:p>
        </p:txBody>
      </p:sp>
      <p:sp>
        <p:nvSpPr>
          <p:cNvPr id="601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Πώς επηρεάζεται η ξένη χώρα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lvl="2"/>
            <a:r>
              <a:rPr lang="el-GR" sz="2800" dirty="0"/>
              <a:t>Αν οι εγχώριες καθαρές εξαγωγές αρχικά αυξάνονται</a:t>
            </a:r>
            <a:r>
              <a:rPr lang="en-US" sz="2800" dirty="0"/>
              <a:t>, </a:t>
            </a:r>
            <a:r>
              <a:rPr lang="el-GR" sz="2800" b="1" dirty="0">
                <a:solidFill>
                  <a:schemeClr val="accent1"/>
                </a:solidFill>
              </a:rPr>
              <a:t>οι ξένες καθαρές εξαγωγές θα πρέπει να μειώνονται</a:t>
            </a:r>
            <a:r>
              <a:rPr lang="en-US" sz="2800" dirty="0"/>
              <a:t>, </a:t>
            </a:r>
            <a:r>
              <a:rPr lang="el-GR" sz="2800" dirty="0"/>
              <a:t>μετατοπίζοντας την ξένη καμπύλη</a:t>
            </a:r>
            <a:r>
              <a:rPr lang="en-US" sz="2800" dirty="0"/>
              <a:t> </a:t>
            </a:r>
            <a:r>
              <a:rPr lang="en-US" sz="2800" i="1" dirty="0"/>
              <a:t>IS</a:t>
            </a:r>
            <a:r>
              <a:rPr lang="en-US" sz="2800" dirty="0"/>
              <a:t> </a:t>
            </a:r>
            <a:r>
              <a:rPr lang="el-GR" sz="2800" dirty="0"/>
              <a:t>προς τα κάτω και αριστερά.</a:t>
            </a:r>
            <a:endParaRPr lang="en-US" sz="2800" dirty="0"/>
          </a:p>
          <a:p>
            <a:pPr lvl="2"/>
            <a:r>
              <a:rPr lang="el-GR" sz="2800" dirty="0"/>
              <a:t>Το προϊόν και το πραγματικό επιτόκιο</a:t>
            </a:r>
            <a:r>
              <a:rPr lang="en-US" sz="2800" dirty="0"/>
              <a:t> </a:t>
            </a:r>
            <a:r>
              <a:rPr lang="el-GR" sz="2800" dirty="0"/>
              <a:t>της ξένης χώρας μειώνονται.</a:t>
            </a:r>
            <a:endParaRPr lang="en-US" sz="2800" dirty="0"/>
          </a:p>
          <a:p>
            <a:pPr lvl="2"/>
            <a:r>
              <a:rPr lang="el-GR" sz="2800" dirty="0"/>
              <a:t>Άρα μια εγχώρια νομισματική περικοπή οδηγεί την ξένη οικονομία σε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</a:rPr>
              <a:t>ύφεση</a:t>
            </a:r>
            <a:r>
              <a:rPr lang="el-GR" sz="2800" dirty="0"/>
              <a:t> </a:t>
            </a:r>
            <a:r>
              <a:rPr lang="el-GR" sz="2800" b="1" i="1" dirty="0"/>
              <a:t>βραχυχρόνια</a:t>
            </a:r>
            <a:r>
              <a:rPr lang="el-GR" sz="2800" dirty="0"/>
              <a:t>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Νομισματική πολιτική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1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1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92</a:t>
            </a:fld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1371600" y="762000"/>
            <a:ext cx="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flipV="1">
            <a:off x="1447800" y="5867400"/>
            <a:ext cx="5410200" cy="7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2057400" y="1897380"/>
            <a:ext cx="365760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>
            <a:off x="2895600" y="1508760"/>
            <a:ext cx="3276600" cy="3581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flipV="1">
            <a:off x="1973451" y="794110"/>
            <a:ext cx="4419600" cy="3505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3962400" y="762000"/>
            <a:ext cx="76200" cy="5181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flipH="1">
            <a:off x="5410200" y="5090160"/>
            <a:ext cx="571000" cy="37638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990600" y="533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P</a:t>
            </a:r>
          </a:p>
        </p:txBody>
      </p:sp>
      <p:sp>
        <p:nvSpPr>
          <p:cNvPr id="15" name="Rectangle 1026"/>
          <p:cNvSpPr txBox="1">
            <a:spLocks noChangeArrowheads="1"/>
          </p:cNvSpPr>
          <p:nvPr/>
        </p:nvSpPr>
        <p:spPr>
          <a:xfrm>
            <a:off x="181259" y="-1"/>
            <a:ext cx="8962741" cy="1066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800" dirty="0">
                <a:cs typeface="Times New Roman" pitchFamily="18" charset="0"/>
              </a:rPr>
              <a:t>Αποτελέσματα μιας μείωσης της εγχώριας προσφοράς χρήματος: επιπτώσεις στην </a:t>
            </a:r>
            <a:r>
              <a:rPr lang="el-GR" sz="2800" i="1" dirty="0">
                <a:cs typeface="Times New Roman" pitchFamily="18" charset="0"/>
              </a:rPr>
              <a:t>ξένη</a:t>
            </a:r>
            <a:r>
              <a:rPr lang="el-GR" sz="2800" dirty="0">
                <a:cs typeface="Times New Roman" pitchFamily="18" charset="0"/>
              </a:rPr>
              <a:t> οικονομία</a:t>
            </a:r>
            <a:br>
              <a:rPr lang="en-US" sz="2800" dirty="0">
                <a:cs typeface="Times New Roman" pitchFamily="18" charset="0"/>
              </a:rPr>
            </a:br>
            <a:endParaRPr lang="en-US" sz="2800" dirty="0"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7865" y="943273"/>
            <a:ext cx="91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r</a:t>
            </a:r>
            <a:r>
              <a:rPr lang="el-GR" sz="2800" dirty="0"/>
              <a:t>*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98776" y="5466546"/>
            <a:ext cx="91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     Y</a:t>
            </a:r>
            <a:r>
              <a:rPr lang="el-GR" sz="2800" dirty="0"/>
              <a:t>*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1950" y="3121687"/>
            <a:ext cx="1866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  r</a:t>
            </a:r>
            <a:r>
              <a:rPr lang="el-GR" sz="3200" dirty="0"/>
              <a:t>*</a:t>
            </a:r>
            <a:r>
              <a:rPr lang="el-GR" sz="2400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64151" y="59055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</a:t>
            </a:r>
            <a:r>
              <a:rPr lang="el-GR" sz="2400" dirty="0"/>
              <a:t>*</a:t>
            </a:r>
            <a:r>
              <a:rPr lang="en-GB" sz="2400" dirty="0"/>
              <a:t>o</a:t>
            </a:r>
            <a:endParaRPr lang="el-G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832212" y="1508147"/>
            <a:ext cx="987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IS</a:t>
            </a:r>
            <a:r>
              <a:rPr lang="el-GR" sz="2800" dirty="0"/>
              <a:t>*΄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58830" y="1354094"/>
            <a:ext cx="84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LM</a:t>
            </a:r>
            <a:r>
              <a:rPr lang="el-GR" sz="2400" dirty="0"/>
              <a:t>*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69223" y="1066800"/>
            <a:ext cx="633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FE</a:t>
            </a:r>
            <a:r>
              <a:rPr lang="el-GR" sz="2400" dirty="0"/>
              <a:t>*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4309" y="2423600"/>
            <a:ext cx="655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</a:t>
            </a:r>
            <a:r>
              <a:rPr lang="el-GR" sz="2800" dirty="0"/>
              <a:t>*</a:t>
            </a:r>
            <a:r>
              <a:rPr lang="el-GR" dirty="0"/>
              <a:t>ο</a:t>
            </a:r>
            <a:endParaRPr lang="el-GR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993977" y="3299460"/>
            <a:ext cx="770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</a:t>
            </a:r>
            <a:r>
              <a:rPr lang="el-GR" sz="2000" b="1" dirty="0"/>
              <a:t>Β*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5860" y="2485155"/>
            <a:ext cx="740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Α*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38400" y="1227582"/>
            <a:ext cx="121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IS</a:t>
            </a:r>
            <a:r>
              <a:rPr lang="el-GR" sz="2400" dirty="0"/>
              <a:t>*</a:t>
            </a:r>
          </a:p>
        </p:txBody>
      </p:sp>
      <p:cxnSp>
        <p:nvCxnSpPr>
          <p:cNvPr id="5" name="Straight Connector 4"/>
          <p:cNvCxnSpPr>
            <a:endCxn id="28" idx="3"/>
          </p:cNvCxnSpPr>
          <p:nvPr/>
        </p:nvCxnSpPr>
        <p:spPr>
          <a:xfrm flipH="1">
            <a:off x="1339969" y="2685210"/>
            <a:ext cx="26292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76600" y="3299460"/>
            <a:ext cx="0" cy="2636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stCxn id="2" idx="0"/>
          </p:cNvCxnSpPr>
          <p:nvPr/>
        </p:nvCxnSpPr>
        <p:spPr>
          <a:xfrm flipH="1">
            <a:off x="1371600" y="3299460"/>
            <a:ext cx="2007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819400" y="596747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</a:t>
            </a:r>
            <a:r>
              <a:rPr lang="el-GR" sz="2400" dirty="0"/>
              <a:t>*</a:t>
            </a:r>
            <a:r>
              <a:rPr lang="el-GR" dirty="0"/>
              <a:t>1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2656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8" grpId="0"/>
      <p:bldP spid="34" grpId="0"/>
      <p:bldP spid="29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Μακροοικονομική πολιτική</a:t>
            </a:r>
            <a:endParaRPr lang="en-US" dirty="0"/>
          </a:p>
        </p:txBody>
      </p:sp>
      <p:sp>
        <p:nvSpPr>
          <p:cNvPr id="602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l-GR" sz="2400" b="1" u="sng" dirty="0">
                <a:solidFill>
                  <a:schemeClr val="accent1">
                    <a:lumMod val="75000"/>
                  </a:schemeClr>
                </a:solidFill>
              </a:rPr>
              <a:t>Μακροχρόνια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 αποτελέσματα στην εγχώρια και την ξένη οικονομία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el-GR" dirty="0"/>
              <a:t>Μακροχρόνια</a:t>
            </a:r>
            <a:r>
              <a:rPr lang="en-US" dirty="0"/>
              <a:t>, </a:t>
            </a:r>
            <a:r>
              <a:rPr lang="el-GR" dirty="0"/>
              <a:t>οι μισθοί και οι τιμές της εγχώριας οικονομίας μειώνονται και η καμπύλη</a:t>
            </a:r>
            <a:r>
              <a:rPr lang="en-US" dirty="0"/>
              <a:t>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LM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επιστρέφει </a:t>
            </a:r>
            <a:r>
              <a:rPr lang="el-GR" dirty="0"/>
              <a:t>στην αρχική της θέση.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dirty="0"/>
              <a:t>Όλες οι πραγματικές μεταβλητές</a:t>
            </a:r>
            <a:r>
              <a:rPr lang="en-US" dirty="0"/>
              <a:t>, </a:t>
            </a:r>
            <a:r>
              <a:rPr lang="el-GR" dirty="0"/>
              <a:t>συμπεριλαμβανομένων των καθαρών εξαγωγών και της πραγματικής συναλλαγματικής ισοτιμίας</a:t>
            </a:r>
            <a:r>
              <a:rPr lang="en-US" dirty="0"/>
              <a:t>,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επιστρέφουν</a:t>
            </a:r>
            <a:r>
              <a:rPr lang="el-GR" dirty="0"/>
              <a:t> στα αρχικά τους επίπεδα.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Η «ξένη» καμπύλη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επιστρέφει </a:t>
            </a:r>
            <a:r>
              <a:rPr lang="el-GR" dirty="0"/>
              <a:t>στο αρχικό της επίπεδο.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Επομένως δεν υπάρχουν μακροχρόνια αποτελέσματα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/>
              <a:t>στις πραγματικές μεταβλητές</a:t>
            </a:r>
            <a:r>
              <a:rPr lang="en-US" dirty="0"/>
              <a:t>, </a:t>
            </a:r>
            <a:r>
              <a:rPr lang="el-GR" dirty="0"/>
              <a:t>ούτε στην εγχώρια, ούτε στην ξένη οικονομία.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93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Νομισματική πολιτική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115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Μακροοικονομική πολιτική</a:t>
            </a:r>
            <a:endParaRPr lang="en-US" dirty="0"/>
          </a:p>
        </p:txBody>
      </p:sp>
      <p:sp>
        <p:nvSpPr>
          <p:cNvPr id="603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sz="2200" dirty="0"/>
              <a:t>Μακροχρόνια αποτελέσματα στην εγχώρια και την ξένη οικονομία</a:t>
            </a:r>
            <a:endParaRPr lang="en-US" sz="2200" dirty="0"/>
          </a:p>
          <a:p>
            <a:pPr lvl="2"/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Η νομισματική ουδετερότητα ισχύει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2"/>
            <a:endParaRPr lang="el-GR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μακροχρόνια στο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κεϋνσιανό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υπόδειγμα</a:t>
            </a:r>
            <a:r>
              <a:rPr lang="en-US" sz="2200" dirty="0"/>
              <a:t>, </a:t>
            </a:r>
          </a:p>
          <a:p>
            <a:pPr lvl="2"/>
            <a:endParaRPr lang="el-GR" sz="2200" dirty="0"/>
          </a:p>
          <a:p>
            <a:pPr lvl="2"/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άμεσα στο βασικό κλασικό υπόδειγμα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/>
              <a:t>(</a:t>
            </a:r>
            <a:r>
              <a:rPr lang="en-US" sz="2200" i="1" dirty="0"/>
              <a:t>RBC</a:t>
            </a:r>
            <a:r>
              <a:rPr lang="en-US" sz="2200" dirty="0"/>
              <a:t>): </a:t>
            </a:r>
            <a:r>
              <a:rPr lang="el-GR" sz="2200" dirty="0"/>
              <a:t>η νομισματική περικοπή επηρεάζει μόνο το επίπεδο των τιμών,</a:t>
            </a:r>
            <a:r>
              <a:rPr lang="en-US" sz="2200" dirty="0"/>
              <a:t> </a:t>
            </a:r>
            <a:r>
              <a:rPr lang="el-GR" sz="2200" dirty="0"/>
              <a:t>ακόμη και βραχυχρόνια.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94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Νομισματική πολιτική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45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39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Μακροοικονομική πολιτική</a:t>
            </a:r>
            <a:endParaRPr lang="en-US" dirty="0"/>
          </a:p>
        </p:txBody>
      </p:sp>
      <p:sp>
        <p:nvSpPr>
          <p:cNvPr id="604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l-GR" sz="2200" dirty="0"/>
              <a:t>Μακροχρόνια αποτελέσματα στην συναλλαγματική ισοτιμία:</a:t>
            </a:r>
          </a:p>
          <a:p>
            <a:pPr lvl="1">
              <a:lnSpc>
                <a:spcPct val="90000"/>
              </a:lnSpc>
            </a:pPr>
            <a:endParaRPr lang="en-US" sz="2200" dirty="0"/>
          </a:p>
          <a:p>
            <a:pPr lvl="2">
              <a:lnSpc>
                <a:spcPct val="90000"/>
              </a:lnSpc>
            </a:pPr>
            <a:r>
              <a:rPr lang="el-GR" sz="2200" dirty="0"/>
              <a:t>μία μείωση της προσφοράς χρήματος: </a:t>
            </a:r>
          </a:p>
          <a:p>
            <a:pPr lvl="2">
              <a:lnSpc>
                <a:spcPct val="90000"/>
              </a:lnSpc>
            </a:pPr>
            <a:endParaRPr lang="el-GR" sz="2200" dirty="0"/>
          </a:p>
          <a:p>
            <a:pPr lvl="2">
              <a:lnSpc>
                <a:spcPct val="90000"/>
              </a:lnSpc>
            </a:pPr>
            <a:r>
              <a:rPr lang="el-GR" sz="2200" dirty="0"/>
              <a:t>δεν επηρεάζει </a:t>
            </a:r>
            <a:r>
              <a:rPr lang="el-GR" sz="2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την πραγματική συναλλαγματική ισοτιμία</a:t>
            </a:r>
            <a:r>
              <a:rPr lang="el-GR" sz="2200" dirty="0"/>
              <a:t>,</a:t>
            </a:r>
            <a:r>
              <a:rPr lang="en-US" sz="2200" dirty="0"/>
              <a:t> </a:t>
            </a:r>
            <a:endParaRPr lang="el-GR" sz="2200" dirty="0"/>
          </a:p>
          <a:p>
            <a:pPr lvl="2">
              <a:lnSpc>
                <a:spcPct val="90000"/>
              </a:lnSpc>
            </a:pPr>
            <a:endParaRPr lang="el-GR" sz="2200" dirty="0"/>
          </a:p>
          <a:p>
            <a:pPr lvl="2">
              <a:lnSpc>
                <a:spcPct val="90000"/>
              </a:lnSpc>
            </a:pPr>
            <a:r>
              <a:rPr lang="el-GR" sz="2200" dirty="0"/>
              <a:t>επιδρά στην </a:t>
            </a:r>
            <a:r>
              <a:rPr lang="el-GR" sz="2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ονομαστική</a:t>
            </a:r>
            <a:r>
              <a:rPr lang="en-US" sz="2200" dirty="0"/>
              <a:t> </a:t>
            </a:r>
            <a:r>
              <a:rPr lang="el-GR" sz="2200" dirty="0"/>
              <a:t>μέσω της μεταβολής του επιπέδου των εγχώριων τιμών.</a:t>
            </a:r>
            <a:endParaRPr lang="en-US" sz="2200" dirty="0"/>
          </a:p>
          <a:p>
            <a:pPr lvl="2">
              <a:lnSpc>
                <a:spcPct val="90000"/>
              </a:lnSpc>
            </a:pPr>
            <a:endParaRPr lang="el-GR" sz="2200" dirty="0"/>
          </a:p>
          <a:p>
            <a:pPr lvl="2">
              <a:lnSpc>
                <a:spcPct val="90000"/>
              </a:lnSpc>
            </a:pPr>
            <a:r>
              <a:rPr lang="el-GR" sz="2200" dirty="0"/>
              <a:t>Αφού</a:t>
            </a:r>
            <a:r>
              <a:rPr lang="en-US" sz="2200" dirty="0"/>
              <a:t> </a:t>
            </a:r>
            <a:r>
              <a:rPr lang="en-US" sz="2200" b="1" i="1" dirty="0" err="1"/>
              <a:t>e</a:t>
            </a:r>
            <a:r>
              <a:rPr lang="en-US" sz="2200" b="1" baseline="-25000" dirty="0" err="1"/>
              <a:t>nom</a:t>
            </a:r>
            <a:r>
              <a:rPr lang="en-US" sz="2200" b="1" dirty="0"/>
              <a:t> = </a:t>
            </a:r>
            <a:r>
              <a:rPr lang="en-US" sz="2200" b="1" i="1" dirty="0" err="1"/>
              <a:t>eP</a:t>
            </a:r>
            <a:r>
              <a:rPr lang="el-GR" sz="2200" b="1" i="1" dirty="0"/>
              <a:t>*</a:t>
            </a:r>
            <a:r>
              <a:rPr lang="en-US" sz="2200" b="1" dirty="0"/>
              <a:t>/</a:t>
            </a:r>
            <a:r>
              <a:rPr lang="en-US" sz="2200" b="1" i="1" dirty="0"/>
              <a:t>P</a:t>
            </a:r>
            <a:r>
              <a:rPr lang="en-US" sz="2200" dirty="0"/>
              <a:t>, </a:t>
            </a:r>
            <a:r>
              <a:rPr lang="el-GR" sz="2200" dirty="0"/>
              <a:t>η μείωση του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2200" dirty="0"/>
              <a:t> </a:t>
            </a:r>
            <a:r>
              <a:rPr lang="el-GR" sz="2200" dirty="0"/>
              <a:t>αυξάνει την ονομαστική συναλλαγματική ισοτιμία</a:t>
            </a:r>
            <a:r>
              <a:rPr lang="en-US" sz="2200" dirty="0"/>
              <a:t> </a:t>
            </a:r>
            <a:r>
              <a:rPr lang="el-GR" sz="2200" dirty="0"/>
              <a:t>με το ίδιο ποσοστό</a:t>
            </a:r>
            <a:r>
              <a:rPr lang="en-US" sz="2200" dirty="0"/>
              <a:t> </a:t>
            </a:r>
            <a:r>
              <a:rPr lang="el-GR" sz="2200" dirty="0"/>
              <a:t>που μειώνεται το επίπεδο των τιμών και η προσφορά χρήματος.</a:t>
            </a:r>
            <a:r>
              <a:rPr lang="en-US" sz="2200" dirty="0"/>
              <a:t>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95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Νομισματική πολιτική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628274-EC3B-4EEF-B995-2BA7ADA3F28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Θέματα που ακολουθούν: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0FD116-E813-4DBC-A6F3-ED9C8FD10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Σταθερές ισοτιμίες</a:t>
            </a:r>
          </a:p>
          <a:p>
            <a:r>
              <a:rPr lang="el-GR" dirty="0"/>
              <a:t>Βασική-επίσημη ισοτιμία</a:t>
            </a:r>
          </a:p>
          <a:p>
            <a:r>
              <a:rPr lang="el-GR" dirty="0"/>
              <a:t>Υπερτιμημένο-υποτιμημένο νόμισμα</a:t>
            </a:r>
          </a:p>
          <a:p>
            <a:r>
              <a:rPr lang="el-GR" dirty="0"/>
              <a:t>Νομισματική πολιτική</a:t>
            </a:r>
          </a:p>
          <a:p>
            <a:r>
              <a:rPr lang="el-GR" dirty="0"/>
              <a:t>Πλεονεκτήματα-μειονεκτήματα των σταθερών ισοτιμιών</a:t>
            </a:r>
          </a:p>
          <a:p>
            <a:r>
              <a:rPr lang="el-GR" dirty="0"/>
              <a:t>Σταθερές ή κυμαινόμενες ισοτιμίες;</a:t>
            </a:r>
          </a:p>
          <a:p>
            <a:r>
              <a:rPr lang="el-GR" dirty="0"/>
              <a:t>Νομισματικές ενώσεις και συντονισμός πολιτικών</a:t>
            </a:r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6B59A31-C021-4372-BE13-8E69AFE3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2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</a:t>
            </a:r>
            <a:endParaRPr lang="en-US" dirty="0"/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r>
              <a:rPr lang="el-GR" sz="2800" dirty="0"/>
              <a:t>Πώς επηρεάζει την οικονομία και την </a:t>
            </a:r>
            <a:r>
              <a:rPr lang="el-GR" sz="2800" b="1" dirty="0">
                <a:solidFill>
                  <a:srgbClr val="FF0000"/>
                </a:solidFill>
              </a:rPr>
              <a:t>μακροοικονομική πολιτική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l-GR" sz="2800" dirty="0"/>
              <a:t>η χρησιμοποίηση ενός συστήματος σταθερών συναλλαγματικών ισοτιμιών</a:t>
            </a:r>
            <a:r>
              <a:rPr lang="en-US" sz="2800" dirty="0"/>
              <a:t>;</a:t>
            </a:r>
          </a:p>
          <a:p>
            <a:pPr lvl="2"/>
            <a:r>
              <a:rPr lang="el-GR" sz="2800" b="1" dirty="0">
                <a:solidFill>
                  <a:srgbClr val="FF0000"/>
                </a:solidFill>
              </a:rPr>
              <a:t>Ποιο σύστημα είναι καλύτερο</a:t>
            </a:r>
            <a:r>
              <a:rPr lang="en-US" sz="2800" dirty="0"/>
              <a:t>, </a:t>
            </a:r>
            <a:r>
              <a:rPr lang="el-GR" sz="2800" dirty="0"/>
              <a:t>των σταθερών ή των κυμαινόμενων συναλλαγματικών ισοτιμιών</a:t>
            </a:r>
            <a:r>
              <a:rPr lang="en-US" sz="2800" dirty="0"/>
              <a:t>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7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1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Σταθερές συναλλαγματικές ισοτιμίες</a:t>
            </a:r>
            <a:endParaRPr lang="en-US" dirty="0"/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l-GR" sz="2400" dirty="0"/>
              <a:t>Η κυβέρνηση</a:t>
            </a:r>
            <a:r>
              <a:rPr lang="en-US" sz="2400" dirty="0"/>
              <a:t> </a:t>
            </a:r>
            <a:r>
              <a:rPr lang="el-GR" sz="2400" dirty="0"/>
              <a:t>ορίζει τη συναλλαγματική ισοτιμία</a:t>
            </a:r>
            <a:r>
              <a:rPr lang="en-US" sz="2400" dirty="0"/>
              <a:t>, </a:t>
            </a:r>
            <a:r>
              <a:rPr lang="el-GR" sz="2400" dirty="0"/>
              <a:t>συνήθως μετά από διεθνείς διαβουλεύσεις</a:t>
            </a:r>
            <a:r>
              <a:rPr lang="en-US" sz="2400" dirty="0"/>
              <a:t>.</a:t>
            </a:r>
            <a:r>
              <a:rPr lang="el-GR" sz="2400" dirty="0"/>
              <a:t> </a:t>
            </a:r>
          </a:p>
          <a:p>
            <a:pPr lvl="1"/>
            <a:endParaRPr lang="el-GR" sz="2400" dirty="0"/>
          </a:p>
          <a:p>
            <a:pPr lvl="1"/>
            <a:r>
              <a:rPr lang="el-GR" sz="2400" dirty="0"/>
              <a:t>Τι γίνεται όταν η επίσημη συναλλαγματική ισοτιμία</a:t>
            </a:r>
            <a:r>
              <a:rPr lang="en-US" sz="2400" dirty="0"/>
              <a:t> </a:t>
            </a:r>
            <a:r>
              <a:rPr lang="el-GR" sz="2400" b="1" dirty="0">
                <a:solidFill>
                  <a:srgbClr val="FF0000"/>
                </a:solidFill>
              </a:rPr>
              <a:t>διαφέρει</a:t>
            </a:r>
            <a:r>
              <a:rPr lang="el-GR" sz="2400" dirty="0"/>
              <a:t> από την ισοτιμία που καθορίζουν η προσφορά και η ζήτηση</a:t>
            </a:r>
            <a:r>
              <a:rPr lang="en-US" sz="2400" dirty="0"/>
              <a:t>;</a:t>
            </a:r>
            <a:endParaRPr lang="el-GR" sz="2400" dirty="0"/>
          </a:p>
          <a:p>
            <a:pPr lvl="1"/>
            <a:endParaRPr lang="en-US" sz="2400" dirty="0"/>
          </a:p>
          <a:p>
            <a:pPr lvl="2"/>
            <a:r>
              <a:rPr lang="el-GR" dirty="0"/>
              <a:t>Η προσφορά και η ζήτηση</a:t>
            </a:r>
            <a:r>
              <a:rPr lang="en-US" dirty="0"/>
              <a:t> </a:t>
            </a:r>
            <a:r>
              <a:rPr lang="el-GR" dirty="0"/>
              <a:t>προσδιορίζουν τη</a:t>
            </a:r>
            <a:r>
              <a:rPr lang="el-GR" b="1" dirty="0"/>
              <a:t> βασική τιμή </a:t>
            </a:r>
            <a:r>
              <a:rPr lang="el-GR" dirty="0"/>
              <a:t>της συναλλαγματικής ισοτιμίας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3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5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ChangeArrowheads="1"/>
          </p:cNvSpPr>
          <p:nvPr/>
        </p:nvSpPr>
        <p:spPr bwMode="auto">
          <a:xfrm>
            <a:off x="2304405" y="838200"/>
            <a:ext cx="5911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l-GR" sz="2400" dirty="0">
                <a:cs typeface="Times New Roman" pitchFamily="18" charset="0"/>
              </a:rPr>
              <a:t>Μια υπερτιμημένη συναλλαγματική ισοτιμία:</a:t>
            </a:r>
            <a:endParaRPr lang="en-US" sz="2400" dirty="0">
              <a:cs typeface="Times New Roman" pitchFamily="18" charset="0"/>
            </a:endParaRPr>
          </a:p>
        </p:txBody>
      </p:sp>
      <p:pic>
        <p:nvPicPr>
          <p:cNvPr id="609283" name="Picture 3" descr="fig13_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69866"/>
            <a:ext cx="6070600" cy="43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9285" name="Text Box 5"/>
          <p:cNvSpPr txBox="1">
            <a:spLocks noChangeArrowheads="1"/>
          </p:cNvSpPr>
          <p:nvPr/>
        </p:nvSpPr>
        <p:spPr bwMode="auto">
          <a:xfrm>
            <a:off x="3657600" y="6167735"/>
            <a:ext cx="4343400" cy="52893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400" dirty="0"/>
              <a:t>Ποσότητα νομίσματος</a:t>
            </a:r>
          </a:p>
        </p:txBody>
      </p:sp>
      <p:sp>
        <p:nvSpPr>
          <p:cNvPr id="609286" name="Text Box 6"/>
          <p:cNvSpPr txBox="1">
            <a:spLocks noChangeArrowheads="1"/>
          </p:cNvSpPr>
          <p:nvPr/>
        </p:nvSpPr>
        <p:spPr bwMode="auto">
          <a:xfrm rot="-5400000">
            <a:off x="-380999" y="2895598"/>
            <a:ext cx="3581401" cy="68580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0" hangingPunct="0"/>
            <a:r>
              <a:rPr lang="el-GR" dirty="0"/>
              <a:t>Ονομαστική συναλλαγματική ισοτιμία, </a:t>
            </a:r>
            <a:r>
              <a:rPr lang="en-US" dirty="0"/>
              <a:t>e </a:t>
            </a:r>
            <a:r>
              <a:rPr lang="en-US" baseline="-25000" dirty="0"/>
              <a:t>nom</a:t>
            </a:r>
            <a:endParaRPr lang="el-GR" baseline="-25000" dirty="0"/>
          </a:p>
        </p:txBody>
      </p:sp>
      <p:sp>
        <p:nvSpPr>
          <p:cNvPr id="609287" name="Text Box 7"/>
          <p:cNvSpPr txBox="1">
            <a:spLocks noChangeArrowheads="1"/>
          </p:cNvSpPr>
          <p:nvPr/>
        </p:nvSpPr>
        <p:spPr bwMode="auto">
          <a:xfrm>
            <a:off x="5715000" y="3657600"/>
            <a:ext cx="2286000" cy="609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000" dirty="0"/>
              <a:t>Επίσημη ισοτιμία</a:t>
            </a:r>
          </a:p>
        </p:txBody>
      </p:sp>
      <p:sp>
        <p:nvSpPr>
          <p:cNvPr id="609288" name="Text Box 8"/>
          <p:cNvSpPr txBox="1">
            <a:spLocks noChangeArrowheads="1"/>
          </p:cNvSpPr>
          <p:nvPr/>
        </p:nvSpPr>
        <p:spPr bwMode="auto">
          <a:xfrm>
            <a:off x="5715000" y="4267200"/>
            <a:ext cx="22860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2000" dirty="0"/>
              <a:t>Βασική ισοτιμία</a:t>
            </a:r>
          </a:p>
        </p:txBody>
      </p:sp>
      <p:sp>
        <p:nvSpPr>
          <p:cNvPr id="609289" name="Text Box 9"/>
          <p:cNvSpPr txBox="1">
            <a:spLocks noChangeArrowheads="1"/>
          </p:cNvSpPr>
          <p:nvPr/>
        </p:nvSpPr>
        <p:spPr bwMode="auto">
          <a:xfrm>
            <a:off x="2984500" y="3281065"/>
            <a:ext cx="1054100" cy="52893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r>
              <a:rPr lang="el-GR" sz="1000" dirty="0"/>
              <a:t>Απώλεια</a:t>
            </a:r>
          </a:p>
          <a:p>
            <a:pPr algn="ctr" eaLnBrk="0" hangingPunct="0"/>
            <a:r>
              <a:rPr lang="el-GR" sz="1000" dirty="0" err="1"/>
              <a:t>Συναλλαγματι-κών</a:t>
            </a:r>
            <a:r>
              <a:rPr lang="el-GR" sz="1000" dirty="0"/>
              <a:t> αποθεμάτων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8583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6025</TotalTime>
  <Words>6968</Words>
  <Application>Microsoft Office PowerPoint</Application>
  <PresentationFormat>Προβολή στην οθόνη (4:3)</PresentationFormat>
  <Paragraphs>949</Paragraphs>
  <Slides>124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124</vt:i4>
      </vt:variant>
    </vt:vector>
  </HeadingPairs>
  <TitlesOfParts>
    <vt:vector size="132" baseType="lpstr">
      <vt:lpstr>Arial</vt:lpstr>
      <vt:lpstr>Calibri</vt:lpstr>
      <vt:lpstr>Cambria</vt:lpstr>
      <vt:lpstr>Cambria Math</vt:lpstr>
      <vt:lpstr>Lucida Sans Unicode</vt:lpstr>
      <vt:lpstr>Times New Roman</vt:lpstr>
      <vt:lpstr>Wingdings</vt:lpstr>
      <vt:lpstr>Θέμα του Office</vt:lpstr>
      <vt:lpstr>Συναλλαγματικές ισοτιμίες, οικονομικοί κύκλοι  και μακροοικονομική πολιτική σε μια ανοικτή οικονομία </vt:lpstr>
      <vt:lpstr>Περίγραμμα κεφαλαίου</vt:lpstr>
      <vt:lpstr>Στο 1ο μάθημα θα συζητήσουμε τα εξής θέματα:</vt:lpstr>
      <vt:lpstr>Συναλλαγματικές ισοτιμίες</vt:lpstr>
      <vt:lpstr>Συναλλαγματικές ισοτιμίες</vt:lpstr>
      <vt:lpstr>Συναλλαγματικές ισοτιμίες</vt:lpstr>
      <vt:lpstr>Πραγματικές συναλλαγματικές ισοτιμίες</vt:lpstr>
      <vt:lpstr>Πραγματικές συναλλαγματικές ισοτιμίες</vt:lpstr>
      <vt:lpstr>Υποτίμηση και Ανατίμηση :</vt:lpstr>
      <vt:lpstr>Αρχή της ισοδυναμίας (ισοτιμίας) της αγοραστικής δύναμης</vt:lpstr>
      <vt:lpstr>Ισοτιμία της αγοραστικής δύναμης</vt:lpstr>
      <vt:lpstr>Ισοτιμία της αγοραστικής δύναμης: ισχύει στην πραγματικότητα;</vt:lpstr>
      <vt:lpstr>Ισοτιμία της αγοραστικής δύναμης Εμπειρικές ενδείξεις</vt:lpstr>
      <vt:lpstr>Αν διαπιστώσουμε ότι δεν ισχύει η ισοδυναμία της αγοραστικής δύναμης</vt:lpstr>
      <vt:lpstr>Δenom/enom = Δe/e + π* – π </vt:lpstr>
      <vt:lpstr>Δenom/enom = Δe/e + π* – π </vt:lpstr>
      <vt:lpstr>Παρουσίαση του PowerPoint</vt:lpstr>
      <vt:lpstr>Η Iσοδυναμία της Αγοραστικής Δύναμης με βάση το Big Mac</vt:lpstr>
      <vt:lpstr>Ε ∙P Big Mac = P$ Big Mac  </vt:lpstr>
      <vt:lpstr>Έστω</vt:lpstr>
      <vt:lpstr>Η ισοτιμία του Big Mac</vt:lpstr>
      <vt:lpstr>Παρουσίαση του PowerPoint</vt:lpstr>
      <vt:lpstr>Παρουσίαση του PowerPoint</vt:lpstr>
      <vt:lpstr>Η πραγματική συναλλαγματική ισοτιμία και οι καθαρές εξαγωγές</vt:lpstr>
      <vt:lpstr>Πραγματική ανατίμηση εθνικού νομίσματος      (enom ↑, P↑, P*↓)</vt:lpstr>
      <vt:lpstr>Πραγματική υποτίμηση εθνικού νομίσματος  (enom ↓, P↓, P*↑)</vt:lpstr>
      <vt:lpstr>Πραγματική συναλλαγματική ισοτιμία</vt:lpstr>
      <vt:lpstr>Η πραγματική συναλλαγματική ισοτιμία και οι καθαρές εξαγωγές</vt:lpstr>
      <vt:lpstr>Οι μεταβολές των καθαρών εξαγωγών:  </vt:lpstr>
      <vt:lpstr>Η πραγματική συναλλαγματική ισοτιμία και οι καθαρές εξαγωγές:  η καμπύλη J </vt:lpstr>
      <vt:lpstr>η καμπύλη J </vt:lpstr>
      <vt:lpstr>Η καμπύλη J</vt:lpstr>
      <vt:lpstr>Παρουσίαση του PowerPoint</vt:lpstr>
      <vt:lpstr>Η καμπύλη J </vt:lpstr>
      <vt:lpstr>Παρουσίαση του PowerPoint</vt:lpstr>
      <vt:lpstr>Παρουσίαση του PowerPoint</vt:lpstr>
      <vt:lpstr>Θέματα που ακολουθούν:</vt:lpstr>
      <vt:lpstr>Πώς προσδιορίζονται οι συναλλαγματικές ισοτιμίες: μια ανάλυση προσφοράς και ζήτησης </vt:lpstr>
      <vt:lpstr>Πώς προσδιορίζονται  οι συναλλαγματικές ισοτιμίες;</vt:lpstr>
      <vt:lpstr>Πώς καθορίζεται η ισοτιμία;</vt:lpstr>
      <vt:lpstr>Παρουσίαση του PowerPoint</vt:lpstr>
      <vt:lpstr>Πώς προσδιορίζονται  οι συναλλαγματικές ισοτιμίες</vt:lpstr>
      <vt:lpstr>Προσφορά ευρώ στην αγορά συναλλάγματος:</vt:lpstr>
      <vt:lpstr>Ζήτηση ευρώ στην αγορά συναλλάγματος</vt:lpstr>
      <vt:lpstr>Ζήτηση ευρώ στην αγορά συναλλάγματος:</vt:lpstr>
      <vt:lpstr>Πώς προσδιορίζονται  οι συναλλαγματικές ισοτιμίες</vt:lpstr>
      <vt:lpstr>Παρουσίαση του PowerPoint</vt:lpstr>
      <vt:lpstr>Παρουσίαση του PowerPoint</vt:lpstr>
      <vt:lpstr>Παρουσίαση του PowerPoint</vt:lpstr>
      <vt:lpstr>Αγορές συναλλάγματος:</vt:lpstr>
      <vt:lpstr>Παρουσίαση του PowerPoint</vt:lpstr>
      <vt:lpstr>Παρουσίαση του PowerPoint</vt:lpstr>
      <vt:lpstr>Oι συναλλαγματικές ισοτιμίες και το υπόδειγμα IS-LM</vt:lpstr>
      <vt:lpstr> Η επίδραση των μεταβολών του προϊόντος (εισοδήματος) </vt:lpstr>
      <vt:lpstr>Παρουσίαση του PowerPoint</vt:lpstr>
      <vt:lpstr>Παρουσίαση του PowerPoint</vt:lpstr>
      <vt:lpstr>Το υπόδειγμα IS-LM σε μια ανοικτή οικονομία </vt:lpstr>
      <vt:lpstr>Το υπόδειγμα IS-LM  σε μια ανοικτή οικονομία </vt:lpstr>
      <vt:lpstr>Το υπόδειγμα IS-LM  σε μια ανοικτή οικονομία </vt:lpstr>
      <vt:lpstr>Παρουσίαση του PowerPoint</vt:lpstr>
      <vt:lpstr>Η καμπύλη IS σε μια ανοικτή οικονομία</vt:lpstr>
      <vt:lpstr>Η καμπύλη IS σε μια ανοικτή οικονομία  </vt:lpstr>
      <vt:lpstr>Παρουσίαση του PowerPoint</vt:lpstr>
      <vt:lpstr>Η καμπύλη IS σε μια ανοικτή οικονομία </vt:lpstr>
      <vt:lpstr>Παράγοντες που μετατοπίζουν την καμπύλη IS σε μια ανοικτή οικονομία</vt:lpstr>
      <vt:lpstr>Παρουσίαση του PowerPoint</vt:lpstr>
      <vt:lpstr>Mία αύξηση των καθαρών εξαγωγών, πώς επηρεάζει την IS;</vt:lpstr>
      <vt:lpstr>Παρουσίαση του PowerPoint</vt:lpstr>
      <vt:lpstr>Αύξηση των καθαρών εξαγωγών με δεδομένα το προϊόν και το πραγματικό επιτόκιο (3 λόγοι για τους οποίους μπορεί να συμβεί):</vt:lpstr>
      <vt:lpstr>Το υπόδειγμα IS-LM  σε μια ανοικτή οικονομία: η διεθνής μετάδοση των οικονομικών κύκλων</vt:lpstr>
      <vt:lpstr>Μακροοικονομική πολιτική  σε μια ανοικτή οικονομία  με κυμαινόμενες συναλλαγματικές ισοτιμίες</vt:lpstr>
      <vt:lpstr>Μακροοικονομική πολιτική</vt:lpstr>
      <vt:lpstr>  Δημοσιονομική επέκταση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Μια δημοσιονομική επέκταση(συνέχεια-κλασσική περίπτωση): (στην εγχώρια οικονομία)</vt:lpstr>
      <vt:lpstr> Μια παροδική δημοσιονομική επέκταση:  η κεϋνσιανή προσέγγιση </vt:lpstr>
      <vt:lpstr>Παρουσίαση του PowerPoint</vt:lpstr>
      <vt:lpstr>Παρουσίαση του PowerPoint</vt:lpstr>
      <vt:lpstr>Μια δημοσιονομική επέκταση(συνέχεια) </vt:lpstr>
      <vt:lpstr>Μια δημοσιονομική επέκταση:</vt:lpstr>
      <vt:lpstr>Νομισματική πολιτική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Νομισματική πολιτική: επιπτώσεις στην εγχώρια οικονομία</vt:lpstr>
      <vt:lpstr>Νομισματική πολιτική</vt:lpstr>
      <vt:lpstr>Μακροοικονομική πολιτική</vt:lpstr>
      <vt:lpstr>Παρουσίαση του PowerPoint</vt:lpstr>
      <vt:lpstr>Μακροοικονομική πολιτική</vt:lpstr>
      <vt:lpstr>Μακροοικονομική πολιτική</vt:lpstr>
      <vt:lpstr>Μακροοικονομική πολιτική</vt:lpstr>
      <vt:lpstr>Θέματα που ακολουθούν:</vt:lpstr>
      <vt:lpstr>Σταθερές συναλλαγματικές ισοτιμίες</vt:lpstr>
      <vt:lpstr>Σταθερές συναλλαγματικές ισοτιμίες</vt:lpstr>
      <vt:lpstr>Παρουσίαση του PowerPoint</vt:lpstr>
      <vt:lpstr>Σταθερές συναλλαγματικές ισοτιμίες</vt:lpstr>
      <vt:lpstr>Σταθερές συναλλαγματικές ισοτιμίες</vt:lpstr>
      <vt:lpstr>Σταθερή συναλλαγματική ισοτιμία:</vt:lpstr>
      <vt:lpstr>Σταθερές συναλλαγματικές ισοτιμίες</vt:lpstr>
      <vt:lpstr>Υπερτιμημένο νόμισμα:</vt:lpstr>
      <vt:lpstr>Παρουσίαση του PowerPoint</vt:lpstr>
      <vt:lpstr>Υποτιμημένο νόμισμα</vt:lpstr>
      <vt:lpstr>Παρουσίαση του PowerPoint</vt:lpstr>
      <vt:lpstr>Σταθερές συναλλαγματικές ισοτιμίες και νομισματική πολιτική</vt:lpstr>
      <vt:lpstr>Νομισματική πολιτική και σταθερή συναλλαγματική ισοτιμία:</vt:lpstr>
      <vt:lpstr>Υπερτιμημένο νόμισμα (σταθερές ισοτιμίες):  νομισματική πολιτική;</vt:lpstr>
      <vt:lpstr>Παρουσίαση του PowerPoint</vt:lpstr>
      <vt:lpstr>Σταθερές συναλλαγματικές ισοτιμίες</vt:lpstr>
      <vt:lpstr>Νομισματική πολιτική και σταθερή συναλλαγματική ισοτιμία:</vt:lpstr>
      <vt:lpstr>Σταθερές συναλλαγματικές ισοτιμίες και συντονισμός νομισματικής πολιτικής</vt:lpstr>
      <vt:lpstr> Συντονισμένη νομισματική επέκταση</vt:lpstr>
      <vt:lpstr>Νομισματική πολιτική και σταθερή συναλλαγματική ισοτιμία</vt:lpstr>
      <vt:lpstr>Σταθερή ή κυμαινόμενη συναλλαγματική ισοτιμία;</vt:lpstr>
      <vt:lpstr>Σταθερές συναλλαγματικές ισοτιμίες</vt:lpstr>
      <vt:lpstr>Σταθερές συναλλαγματικές ισοτιμίες</vt:lpstr>
      <vt:lpstr>Σταθερές συναλλαγματικές ισοτιμίες: νομισματικές ενώσεις </vt:lpstr>
      <vt:lpstr>Νομισματικές ενώσεις </vt:lpstr>
      <vt:lpstr>Σταθερές συναλλαγματικές ισοτιμίες</vt:lpstr>
      <vt:lpstr>Ευρωπαϊκή Νομισματική Ένωση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Kosteletou</dc:creator>
  <cp:lastModifiedBy>Nikolina Kosteletou</cp:lastModifiedBy>
  <cp:revision>190</cp:revision>
  <cp:lastPrinted>2013-05-27T14:53:48Z</cp:lastPrinted>
  <dcterms:created xsi:type="dcterms:W3CDTF">2006-08-16T00:00:00Z</dcterms:created>
  <dcterms:modified xsi:type="dcterms:W3CDTF">2023-06-06T10:22:10Z</dcterms:modified>
</cp:coreProperties>
</file>