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7" r:id="rId1"/>
    <p:sldMasterId id="2147483787" r:id="rId2"/>
  </p:sldMasterIdLst>
  <p:notesMasterIdLst>
    <p:notesMasterId r:id="rId10"/>
  </p:notesMasterIdLst>
  <p:handoutMasterIdLst>
    <p:handoutMasterId r:id="rId11"/>
  </p:handoutMasterIdLst>
  <p:sldIdLst>
    <p:sldId id="314" r:id="rId3"/>
    <p:sldId id="382" r:id="rId4"/>
    <p:sldId id="384" r:id="rId5"/>
    <p:sldId id="386" r:id="rId6"/>
    <p:sldId id="395" r:id="rId7"/>
    <p:sldId id="396" r:id="rId8"/>
    <p:sldId id="389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7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CC"/>
    <a:srgbClr val="FFFFCC"/>
    <a:srgbClr val="FF0000"/>
    <a:srgbClr val="777777"/>
    <a:srgbClr val="808080"/>
    <a:srgbClr val="008080"/>
    <a:srgbClr val="6600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2" autoAdjust="0"/>
    <p:restoredTop sz="97670" autoAdjust="0"/>
  </p:normalViewPr>
  <p:slideViewPr>
    <p:cSldViewPr snapToGrid="0">
      <p:cViewPr varScale="1">
        <p:scale>
          <a:sx n="106" d="100"/>
          <a:sy n="106" d="100"/>
        </p:scale>
        <p:origin x="1284" y="108"/>
      </p:cViewPr>
      <p:guideLst>
        <p:guide orient="horz" pos="3172"/>
        <p:guide pos="2880"/>
      </p:guideLst>
    </p:cSldViewPr>
  </p:slideViewPr>
  <p:outlineViewPr>
    <p:cViewPr>
      <p:scale>
        <a:sx n="33" d="100"/>
        <a:sy n="33" d="100"/>
      </p:scale>
      <p:origin x="240" y="1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74" y="216"/>
      </p:cViewPr>
      <p:guideLst>
        <p:guide orient="horz" pos="2880"/>
        <p:guide pos="2160"/>
      </p:guideLst>
    </p:cSldViewPr>
  </p:notes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4953EE9E-C3DA-426A-BC07-A3C7675A0F5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14DED729-0669-4965-B424-E8905EB80B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76132" name="Rectangle 4">
            <a:extLst>
              <a:ext uri="{FF2B5EF4-FFF2-40B4-BE49-F238E27FC236}">
                <a16:creationId xmlns:a16="http://schemas.microsoft.com/office/drawing/2014/main" id="{1ED77B91-8866-4758-8A59-917A8541EF2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76133" name="Rectangle 5">
            <a:extLst>
              <a:ext uri="{FF2B5EF4-FFF2-40B4-BE49-F238E27FC236}">
                <a16:creationId xmlns:a16="http://schemas.microsoft.com/office/drawing/2014/main" id="{1E6EAF6D-5E67-49AD-8454-A1F9106B001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259E915-AEA2-4FC6-9B79-319DFD41DE19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37600F1-6CCD-4C53-B897-C0A4CA6DF9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C45D671-65E9-4485-AFD8-532874DC77B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561A2DB0-93A4-4E66-BA4C-28439544231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DBBC7D8A-0484-4B5D-A367-A5D7869777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noProof="0"/>
              <a:t>Click to edit Master text styles</a:t>
            </a:r>
          </a:p>
          <a:p>
            <a:pPr lvl="1"/>
            <a:r>
              <a:rPr lang="en-US" altLang="el-GR" noProof="0"/>
              <a:t>Second level</a:t>
            </a:r>
          </a:p>
          <a:p>
            <a:pPr lvl="2"/>
            <a:r>
              <a:rPr lang="en-US" altLang="el-GR" noProof="0"/>
              <a:t>Third level</a:t>
            </a:r>
          </a:p>
          <a:p>
            <a:pPr lvl="3"/>
            <a:r>
              <a:rPr lang="en-US" altLang="el-GR" noProof="0"/>
              <a:t>Fourth level</a:t>
            </a:r>
          </a:p>
          <a:p>
            <a:pPr lvl="4"/>
            <a:r>
              <a:rPr lang="en-US" altLang="el-GR" noProof="0"/>
              <a:t>Fifth level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EE36060F-B17B-4EB3-A46F-44C62E86964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B9E50218-149F-47D2-B6C1-9B306EE28A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C2F0999-FEE4-4EC2-B05A-EBB6F5558A0E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E79DCDA-769F-46F9-8F66-909C41A70D4E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-9525"/>
            <a:ext cx="9147175" cy="6867525"/>
            <a:chOff x="-2" y="0"/>
            <a:chExt cx="5762" cy="432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D5BEFAC3-5A13-4903-AF1E-E8C41F4B5E6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>
                <a:extLst>
                  <a:ext uri="{FF2B5EF4-FFF2-40B4-BE49-F238E27FC236}">
                    <a16:creationId xmlns:a16="http://schemas.microsoft.com/office/drawing/2014/main" id="{3C0755B0-52C9-4270-BE5D-088D733036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C404305E-F187-4893-9DD4-55D11C4DF4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id="{3EC98C8F-7BFD-43BC-991A-BFB17068B6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07B40FCF-2D99-422E-A0B0-CE0C7C39B3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6AC00B5F-7A79-4106-AE26-ACE6B20F0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DC7062FA-D56F-46FD-9ED5-666CA6BBDB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B636256B-30CB-4ABD-9F0E-7F664DF402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15" name="Rectangle 11">
                <a:extLst>
                  <a:ext uri="{FF2B5EF4-FFF2-40B4-BE49-F238E27FC236}">
                    <a16:creationId xmlns:a16="http://schemas.microsoft.com/office/drawing/2014/main" id="{2DEBA7D5-B641-4A91-8486-4FF8E379CB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16" name="Rectangle 12">
                <a:extLst>
                  <a:ext uri="{FF2B5EF4-FFF2-40B4-BE49-F238E27FC236}">
                    <a16:creationId xmlns:a16="http://schemas.microsoft.com/office/drawing/2014/main" id="{1F348051-1034-4E45-BDEC-10A990905C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17" name="Rectangle 13">
                <a:extLst>
                  <a:ext uri="{FF2B5EF4-FFF2-40B4-BE49-F238E27FC236}">
                    <a16:creationId xmlns:a16="http://schemas.microsoft.com/office/drawing/2014/main" id="{6B1F0EA2-1B92-45FA-B8F0-E7D22AB403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18" name="Rectangle 14">
                <a:extLst>
                  <a:ext uri="{FF2B5EF4-FFF2-40B4-BE49-F238E27FC236}">
                    <a16:creationId xmlns:a16="http://schemas.microsoft.com/office/drawing/2014/main" id="{63AF3715-B1FE-4C16-A83D-56985A278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19" name="Rectangle 15">
                <a:extLst>
                  <a:ext uri="{FF2B5EF4-FFF2-40B4-BE49-F238E27FC236}">
                    <a16:creationId xmlns:a16="http://schemas.microsoft.com/office/drawing/2014/main" id="{002F14DF-4A97-4401-9E0D-D3E938C23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1D5065B2-52AB-4E43-A08E-1C36E2DE2D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21" name="Rectangle 17">
                <a:extLst>
                  <a:ext uri="{FF2B5EF4-FFF2-40B4-BE49-F238E27FC236}">
                    <a16:creationId xmlns:a16="http://schemas.microsoft.com/office/drawing/2014/main" id="{0F08217F-A64B-4167-9D94-B4A2AB1BAC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22" name="Rectangle 18">
                <a:extLst>
                  <a:ext uri="{FF2B5EF4-FFF2-40B4-BE49-F238E27FC236}">
                    <a16:creationId xmlns:a16="http://schemas.microsoft.com/office/drawing/2014/main" id="{090B3BF8-FCAB-4053-A0FA-44C137161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23" name="Rectangle 19">
                <a:extLst>
                  <a:ext uri="{FF2B5EF4-FFF2-40B4-BE49-F238E27FC236}">
                    <a16:creationId xmlns:a16="http://schemas.microsoft.com/office/drawing/2014/main" id="{2E753A08-001A-4FB2-9A1C-1C0B4E7400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3AA509F6-7FA1-4548-A108-F2820C7E82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25" name="Rectangle 21">
                <a:extLst>
                  <a:ext uri="{FF2B5EF4-FFF2-40B4-BE49-F238E27FC236}">
                    <a16:creationId xmlns:a16="http://schemas.microsoft.com/office/drawing/2014/main" id="{3D8E4C88-31A2-4F27-B13A-1697A6AC48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26" name="Rectangle 22">
                <a:extLst>
                  <a:ext uri="{FF2B5EF4-FFF2-40B4-BE49-F238E27FC236}">
                    <a16:creationId xmlns:a16="http://schemas.microsoft.com/office/drawing/2014/main" id="{E6861125-FA4C-4649-8FD9-154A6FF987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27" name="Rectangle 23">
                <a:extLst>
                  <a:ext uri="{FF2B5EF4-FFF2-40B4-BE49-F238E27FC236}">
                    <a16:creationId xmlns:a16="http://schemas.microsoft.com/office/drawing/2014/main" id="{9B5542FB-55E1-44D5-B048-C790DAB620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28" name="Rectangle 24">
                <a:extLst>
                  <a:ext uri="{FF2B5EF4-FFF2-40B4-BE49-F238E27FC236}">
                    <a16:creationId xmlns:a16="http://schemas.microsoft.com/office/drawing/2014/main" id="{911D4044-D5AC-4397-B232-3CB8100C0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29" name="Rectangle 25">
                <a:extLst>
                  <a:ext uri="{FF2B5EF4-FFF2-40B4-BE49-F238E27FC236}">
                    <a16:creationId xmlns:a16="http://schemas.microsoft.com/office/drawing/2014/main" id="{0F4C2EB5-09FB-4742-9A02-588EC7417D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30" name="Rectangle 26">
                <a:extLst>
                  <a:ext uri="{FF2B5EF4-FFF2-40B4-BE49-F238E27FC236}">
                    <a16:creationId xmlns:a16="http://schemas.microsoft.com/office/drawing/2014/main" id="{CE514324-3F3A-4C67-9210-25F4B58FF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31" name="Rectangle 27">
                <a:extLst>
                  <a:ext uri="{FF2B5EF4-FFF2-40B4-BE49-F238E27FC236}">
                    <a16:creationId xmlns:a16="http://schemas.microsoft.com/office/drawing/2014/main" id="{C63F7C9E-971C-4221-9654-11EDC2B873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32" name="Rectangle 28">
                <a:extLst>
                  <a:ext uri="{FF2B5EF4-FFF2-40B4-BE49-F238E27FC236}">
                    <a16:creationId xmlns:a16="http://schemas.microsoft.com/office/drawing/2014/main" id="{1B69D20C-FA8E-415B-BAEB-80F8AD6D90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33" name="Rectangle 29">
                <a:extLst>
                  <a:ext uri="{FF2B5EF4-FFF2-40B4-BE49-F238E27FC236}">
                    <a16:creationId xmlns:a16="http://schemas.microsoft.com/office/drawing/2014/main" id="{47E666E2-8CAA-425A-B078-93981D04FF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C72B1491-2626-4428-954C-4315A5538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35" name="Rectangle 31">
                <a:extLst>
                  <a:ext uri="{FF2B5EF4-FFF2-40B4-BE49-F238E27FC236}">
                    <a16:creationId xmlns:a16="http://schemas.microsoft.com/office/drawing/2014/main" id="{5E98450F-D507-44AB-98CD-9D7E427A5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36" name="Rectangle 32">
                <a:extLst>
                  <a:ext uri="{FF2B5EF4-FFF2-40B4-BE49-F238E27FC236}">
                    <a16:creationId xmlns:a16="http://schemas.microsoft.com/office/drawing/2014/main" id="{F318251A-AABE-4C97-9E3F-BDF9642E96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37" name="Rectangle 33">
                <a:extLst>
                  <a:ext uri="{FF2B5EF4-FFF2-40B4-BE49-F238E27FC236}">
                    <a16:creationId xmlns:a16="http://schemas.microsoft.com/office/drawing/2014/main" id="{9129797A-D08E-47AD-A6FE-D805B43EB0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38" name="Rectangle 34">
                <a:extLst>
                  <a:ext uri="{FF2B5EF4-FFF2-40B4-BE49-F238E27FC236}">
                    <a16:creationId xmlns:a16="http://schemas.microsoft.com/office/drawing/2014/main" id="{8A8BF697-E8A5-414A-B280-00ECDEBB2D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39" name="Rectangle 35">
                <a:extLst>
                  <a:ext uri="{FF2B5EF4-FFF2-40B4-BE49-F238E27FC236}">
                    <a16:creationId xmlns:a16="http://schemas.microsoft.com/office/drawing/2014/main" id="{E7E0076B-BF35-47AB-B225-33428919F1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40" name="Rectangle 36">
                <a:extLst>
                  <a:ext uri="{FF2B5EF4-FFF2-40B4-BE49-F238E27FC236}">
                    <a16:creationId xmlns:a16="http://schemas.microsoft.com/office/drawing/2014/main" id="{FCB45136-3859-47B6-9A3A-244A27090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41" name="Rectangle 37">
                <a:extLst>
                  <a:ext uri="{FF2B5EF4-FFF2-40B4-BE49-F238E27FC236}">
                    <a16:creationId xmlns:a16="http://schemas.microsoft.com/office/drawing/2014/main" id="{244C3B6A-9936-47AC-89DE-E0AA7C1E1D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42" name="Rectangle 38">
                <a:extLst>
                  <a:ext uri="{FF2B5EF4-FFF2-40B4-BE49-F238E27FC236}">
                    <a16:creationId xmlns:a16="http://schemas.microsoft.com/office/drawing/2014/main" id="{7AC2AFAC-C4D1-4A1C-92F1-E1CDEABD3E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43" name="Rectangle 39">
                <a:extLst>
                  <a:ext uri="{FF2B5EF4-FFF2-40B4-BE49-F238E27FC236}">
                    <a16:creationId xmlns:a16="http://schemas.microsoft.com/office/drawing/2014/main" id="{03938FAD-DE05-4C82-BB23-36992FDD11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44" name="Rectangle 40">
                <a:extLst>
                  <a:ext uri="{FF2B5EF4-FFF2-40B4-BE49-F238E27FC236}">
                    <a16:creationId xmlns:a16="http://schemas.microsoft.com/office/drawing/2014/main" id="{C24CE951-6CC4-470F-806A-D950BA4950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45" name="Rectangle 41">
                <a:extLst>
                  <a:ext uri="{FF2B5EF4-FFF2-40B4-BE49-F238E27FC236}">
                    <a16:creationId xmlns:a16="http://schemas.microsoft.com/office/drawing/2014/main" id="{E1D803B5-EE2B-45C6-A5E4-9E3090CF3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46" name="Rectangle 42">
                <a:extLst>
                  <a:ext uri="{FF2B5EF4-FFF2-40B4-BE49-F238E27FC236}">
                    <a16:creationId xmlns:a16="http://schemas.microsoft.com/office/drawing/2014/main" id="{0FC8F6F6-A244-4B10-8FFF-22D45BFB6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47" name="Rectangle 43">
                <a:extLst>
                  <a:ext uri="{FF2B5EF4-FFF2-40B4-BE49-F238E27FC236}">
                    <a16:creationId xmlns:a16="http://schemas.microsoft.com/office/drawing/2014/main" id="{9220DD8F-E865-4412-8497-F73C54A6FF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48" name="Rectangle 44">
                <a:extLst>
                  <a:ext uri="{FF2B5EF4-FFF2-40B4-BE49-F238E27FC236}">
                    <a16:creationId xmlns:a16="http://schemas.microsoft.com/office/drawing/2014/main" id="{A55DE31A-7D47-4308-A25E-D0A8BC1F32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49" name="Rectangle 45">
                <a:extLst>
                  <a:ext uri="{FF2B5EF4-FFF2-40B4-BE49-F238E27FC236}">
                    <a16:creationId xmlns:a16="http://schemas.microsoft.com/office/drawing/2014/main" id="{42305FA9-F64D-4A94-B2BF-D4F95B0624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50" name="Rectangle 46">
                <a:extLst>
                  <a:ext uri="{FF2B5EF4-FFF2-40B4-BE49-F238E27FC236}">
                    <a16:creationId xmlns:a16="http://schemas.microsoft.com/office/drawing/2014/main" id="{9B2400A0-23C3-4181-84FD-52AA0A8D30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51" name="Rectangle 47">
                <a:extLst>
                  <a:ext uri="{FF2B5EF4-FFF2-40B4-BE49-F238E27FC236}">
                    <a16:creationId xmlns:a16="http://schemas.microsoft.com/office/drawing/2014/main" id="{95A2F7BB-CC4B-43B2-AE75-11D713D8B4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52" name="Rectangle 48">
                <a:extLst>
                  <a:ext uri="{FF2B5EF4-FFF2-40B4-BE49-F238E27FC236}">
                    <a16:creationId xmlns:a16="http://schemas.microsoft.com/office/drawing/2014/main" id="{256E81FC-45EE-451A-8096-BAC737E37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53" name="Rectangle 49">
                <a:extLst>
                  <a:ext uri="{FF2B5EF4-FFF2-40B4-BE49-F238E27FC236}">
                    <a16:creationId xmlns:a16="http://schemas.microsoft.com/office/drawing/2014/main" id="{141169D6-94F5-44DC-8B2D-D4BD8B90CB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54" name="Rectangle 50">
                <a:extLst>
                  <a:ext uri="{FF2B5EF4-FFF2-40B4-BE49-F238E27FC236}">
                    <a16:creationId xmlns:a16="http://schemas.microsoft.com/office/drawing/2014/main" id="{D13F4AC8-2C35-4B26-B04D-B075C0853A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55" name="Rectangle 51">
                <a:extLst>
                  <a:ext uri="{FF2B5EF4-FFF2-40B4-BE49-F238E27FC236}">
                    <a16:creationId xmlns:a16="http://schemas.microsoft.com/office/drawing/2014/main" id="{443A9B62-01F5-4383-A6E9-3FC0514873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56" name="Rectangle 52">
                <a:extLst>
                  <a:ext uri="{FF2B5EF4-FFF2-40B4-BE49-F238E27FC236}">
                    <a16:creationId xmlns:a16="http://schemas.microsoft.com/office/drawing/2014/main" id="{6CB33FA5-FF48-45B8-BB45-2C6CA1311A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57" name="Rectangle 53">
                <a:extLst>
                  <a:ext uri="{FF2B5EF4-FFF2-40B4-BE49-F238E27FC236}">
                    <a16:creationId xmlns:a16="http://schemas.microsoft.com/office/drawing/2014/main" id="{CC7B4C35-7DEC-4428-9B59-A03F6EE401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58" name="Rectangle 54">
                <a:extLst>
                  <a:ext uri="{FF2B5EF4-FFF2-40B4-BE49-F238E27FC236}">
                    <a16:creationId xmlns:a16="http://schemas.microsoft.com/office/drawing/2014/main" id="{DF99418F-9E7C-4CEA-9E9E-806895EE71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59" name="Rectangle 55">
                <a:extLst>
                  <a:ext uri="{FF2B5EF4-FFF2-40B4-BE49-F238E27FC236}">
                    <a16:creationId xmlns:a16="http://schemas.microsoft.com/office/drawing/2014/main" id="{7ACFA4C1-FCCB-4FAD-979E-DC99055522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60" name="Rectangle 56">
                <a:extLst>
                  <a:ext uri="{FF2B5EF4-FFF2-40B4-BE49-F238E27FC236}">
                    <a16:creationId xmlns:a16="http://schemas.microsoft.com/office/drawing/2014/main" id="{7DD52217-C740-406D-9796-4E16B8AF49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61" name="Rectangle 57">
                <a:extLst>
                  <a:ext uri="{FF2B5EF4-FFF2-40B4-BE49-F238E27FC236}">
                    <a16:creationId xmlns:a16="http://schemas.microsoft.com/office/drawing/2014/main" id="{45CA256D-038B-4035-9E29-57C571618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62" name="Rectangle 58">
                <a:extLst>
                  <a:ext uri="{FF2B5EF4-FFF2-40B4-BE49-F238E27FC236}">
                    <a16:creationId xmlns:a16="http://schemas.microsoft.com/office/drawing/2014/main" id="{A5ABCFA6-425E-41E2-B243-990CB543F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63" name="Rectangle 59">
                <a:extLst>
                  <a:ext uri="{FF2B5EF4-FFF2-40B4-BE49-F238E27FC236}">
                    <a16:creationId xmlns:a16="http://schemas.microsoft.com/office/drawing/2014/main" id="{1C6E005C-7C4F-41C6-90D2-DC01D15B52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64" name="Rectangle 60">
                <a:extLst>
                  <a:ext uri="{FF2B5EF4-FFF2-40B4-BE49-F238E27FC236}">
                    <a16:creationId xmlns:a16="http://schemas.microsoft.com/office/drawing/2014/main" id="{B6867B02-775A-4D0F-A6F2-61C2C8DFD2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65" name="Rectangle 61">
                <a:extLst>
                  <a:ext uri="{FF2B5EF4-FFF2-40B4-BE49-F238E27FC236}">
                    <a16:creationId xmlns:a16="http://schemas.microsoft.com/office/drawing/2014/main" id="{51D57651-38C3-44AA-AB5B-3336720477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66" name="Rectangle 62">
                <a:extLst>
                  <a:ext uri="{FF2B5EF4-FFF2-40B4-BE49-F238E27FC236}">
                    <a16:creationId xmlns:a16="http://schemas.microsoft.com/office/drawing/2014/main" id="{3D0C520B-3E35-4B0A-AEE4-667CA21C2D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  <p:sp>
            <p:nvSpPr>
              <p:cNvPr id="67" name="Rectangle 63">
                <a:extLst>
                  <a:ext uri="{FF2B5EF4-FFF2-40B4-BE49-F238E27FC236}">
                    <a16:creationId xmlns:a16="http://schemas.microsoft.com/office/drawing/2014/main" id="{3AFDC682-DBF8-4901-BF48-546BCA2B1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endParaRPr lang="el-GR" altLang="en-US"/>
              </a:p>
            </p:txBody>
          </p:sp>
        </p:grpSp>
        <p:sp>
          <p:nvSpPr>
            <p:cNvPr id="6" name="Rectangle 64">
              <a:extLst>
                <a:ext uri="{FF2B5EF4-FFF2-40B4-BE49-F238E27FC236}">
                  <a16:creationId xmlns:a16="http://schemas.microsoft.com/office/drawing/2014/main" id="{A0671BDA-AFBA-4B85-B19C-249EE0A685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7" name="Rectangle 65">
              <a:extLst>
                <a:ext uri="{FF2B5EF4-FFF2-40B4-BE49-F238E27FC236}">
                  <a16:creationId xmlns:a16="http://schemas.microsoft.com/office/drawing/2014/main" id="{7F8EE5AF-10D0-44FC-88C0-D27736CECA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</p:grpSp>
      <p:sp>
        <p:nvSpPr>
          <p:cNvPr id="68" name="Rectangle 66">
            <a:extLst>
              <a:ext uri="{FF2B5EF4-FFF2-40B4-BE49-F238E27FC236}">
                <a16:creationId xmlns:a16="http://schemas.microsoft.com/office/drawing/2014/main" id="{0DC21005-E0E0-4B05-AF60-2D0289725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l-GR" altLang="el-GR">
              <a:latin typeface="Verdana" panose="020B0604030504040204" pitchFamily="34" charset="0"/>
            </a:endParaRPr>
          </a:p>
        </p:txBody>
      </p:sp>
      <p:pic>
        <p:nvPicPr>
          <p:cNvPr id="69" name="Picture 74" descr="http://www.econ.uoa.gr/fileadmin/econ.uoa.gr/dept1tmpl.uoa.gr/images/logo.png">
            <a:extLst>
              <a:ext uri="{FF2B5EF4-FFF2-40B4-BE49-F238E27FC236}">
                <a16:creationId xmlns:a16="http://schemas.microsoft.com/office/drawing/2014/main" id="{71774110-AD8C-4FA4-97F5-FAB0E85914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549275"/>
            <a:ext cx="23526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Rectangle 75">
            <a:extLst>
              <a:ext uri="{FF2B5EF4-FFF2-40B4-BE49-F238E27FC236}">
                <a16:creationId xmlns:a16="http://schemas.microsoft.com/office/drawing/2014/main" id="{DD4814A2-A8FA-4626-B114-A2192CC6A9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73113" y="6162675"/>
            <a:ext cx="2382837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l-GR" altLang="el-GR" sz="1200" i="1">
                <a:latin typeface="Verdana" panose="020B0604030504040204" pitchFamily="34" charset="0"/>
              </a:rPr>
              <a:t>Ευαγγελία</a:t>
            </a:r>
            <a:r>
              <a:rPr lang="el-GR" altLang="el-GR" sz="1400">
                <a:latin typeface="Verdana" panose="020B0604030504040204" pitchFamily="34" charset="0"/>
              </a:rPr>
              <a:t> </a:t>
            </a:r>
            <a:r>
              <a:rPr lang="el-GR" altLang="el-GR" sz="1200" i="1">
                <a:latin typeface="Verdana" panose="020B0604030504040204" pitchFamily="34" charset="0"/>
              </a:rPr>
              <a:t>Παπαπέτρου</a:t>
            </a:r>
            <a:endParaRPr lang="en-US" altLang="el-GR" sz="1200" i="1">
              <a:latin typeface="Verdana" panose="020B0604030504040204" pitchFamily="34" charset="0"/>
            </a:endParaRPr>
          </a:p>
        </p:txBody>
      </p:sp>
      <p:sp>
        <p:nvSpPr>
          <p:cNvPr id="71" name="Rectangle 76">
            <a:extLst>
              <a:ext uri="{FF2B5EF4-FFF2-40B4-BE49-F238E27FC236}">
                <a16:creationId xmlns:a16="http://schemas.microsoft.com/office/drawing/2014/main" id="{624FA8BF-832A-49B3-87BC-B8D312D304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8813" y="6211888"/>
            <a:ext cx="3859212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l-GR" altLang="el-GR" sz="1200" i="1"/>
              <a:t>Πανεπιστήμιο</a:t>
            </a:r>
            <a:r>
              <a:rPr lang="el-GR" altLang="el-GR" sz="1200"/>
              <a:t> </a:t>
            </a:r>
            <a:r>
              <a:rPr lang="el-GR" altLang="el-GR" sz="1200" i="1"/>
              <a:t>Αθηνών-Τμήμα</a:t>
            </a:r>
            <a:r>
              <a:rPr lang="el-GR" altLang="el-GR" sz="1200"/>
              <a:t> </a:t>
            </a:r>
            <a:r>
              <a:rPr lang="el-GR" altLang="el-GR" sz="1200" i="1"/>
              <a:t>Οικονομικών</a:t>
            </a:r>
            <a:r>
              <a:rPr lang="el-GR" altLang="el-GR" sz="1200"/>
              <a:t> </a:t>
            </a:r>
            <a:r>
              <a:rPr lang="el-GR" altLang="el-GR" sz="1200" i="1"/>
              <a:t>Επιστημών</a:t>
            </a:r>
            <a:endParaRPr lang="en-US" altLang="el-GR" sz="1200" i="1"/>
          </a:p>
        </p:txBody>
      </p:sp>
      <p:sp>
        <p:nvSpPr>
          <p:cNvPr id="17414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altLang="el-GR" noProof="0"/>
              <a:t>Click to edit Master title style</a:t>
            </a:r>
          </a:p>
        </p:txBody>
      </p:sp>
      <p:sp>
        <p:nvSpPr>
          <p:cNvPr id="17414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l-GR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3737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94A93D35-6228-4C60-8F15-81E408BD0D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 i="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40A3C694-606B-4A3F-9E6A-8A737500FC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 i="0"/>
              <a:t> </a:t>
            </a:r>
            <a:r>
              <a:rPr lang="el-GR" altLang="el-GR"/>
              <a:t>Αθηνών-Τμήμα</a:t>
            </a:r>
            <a:r>
              <a:rPr lang="el-GR" altLang="el-GR" sz="1400" i="0"/>
              <a:t> </a:t>
            </a:r>
            <a:r>
              <a:rPr lang="el-GR" altLang="el-GR"/>
              <a:t>Οικονομικών</a:t>
            </a:r>
            <a:r>
              <a:rPr lang="el-GR" altLang="el-GR" sz="1400" i="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7888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DF484BAE-AF10-4AFF-9CA5-D800236B86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 i="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9EF35DC3-66C4-4A60-B586-1EAA649A90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 i="0"/>
              <a:t> </a:t>
            </a:r>
            <a:r>
              <a:rPr lang="el-GR" altLang="el-GR"/>
              <a:t>Αθηνών-Τμήμα</a:t>
            </a:r>
            <a:r>
              <a:rPr lang="el-GR" altLang="el-GR" sz="1400" i="0"/>
              <a:t> </a:t>
            </a:r>
            <a:r>
              <a:rPr lang="el-GR" altLang="el-GR"/>
              <a:t>Οικονομικών</a:t>
            </a:r>
            <a:r>
              <a:rPr lang="el-GR" altLang="el-GR" sz="1400" i="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05808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GB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B86103BC-8818-49EC-AF40-A4335202E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4A721F3B-E0EF-493A-AE2C-E7F43683D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9F5994AF-C728-4193-97BC-AFFF8BB0B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444DA-C556-4C8F-8573-015A527448F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1382366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88B10CE3-C1B2-4CE5-B3B3-2AE155962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615D2B0E-AE9A-4884-9B66-A27824775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E6C87FCA-5FFB-4AB1-901D-5397F9DC3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44815-8F47-4916-81F9-FE12059F99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59856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EC2F9CDD-8260-415B-9B03-F4899C4A5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1D8E6CBD-F930-481A-8912-40E155BE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5FEE9169-571E-4EE0-90C6-566DD37CF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F58FA-C62C-4AA8-82D9-3471D73FF3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5987653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8386E365-9D41-4F51-ADEF-31B4D4075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C5106799-A9AE-460D-BD5B-B90053BBD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75069FD0-66AF-464B-AA02-15EA6A22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9A0B5-2BDB-4EC8-B79E-16C55092ED8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3408486"/>
      </p:ext>
    </p:extLst>
  </p:cSld>
  <p:clrMapOvr>
    <a:masterClrMapping/>
  </p:clrMapOvr>
  <p:hf sldNum="0"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7" name="3 - Θέση ημερομηνίας">
            <a:extLst>
              <a:ext uri="{FF2B5EF4-FFF2-40B4-BE49-F238E27FC236}">
                <a16:creationId xmlns:a16="http://schemas.microsoft.com/office/drawing/2014/main" id="{BC7E583F-7CD9-47CD-B2E2-27FB85EE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8" name="4 - Θέση υποσέλιδου">
            <a:extLst>
              <a:ext uri="{FF2B5EF4-FFF2-40B4-BE49-F238E27FC236}">
                <a16:creationId xmlns:a16="http://schemas.microsoft.com/office/drawing/2014/main" id="{579A57F6-5A89-45E7-BE06-B3D7B0F3F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9" name="5 - Θέση αριθμού διαφάνειας">
            <a:extLst>
              <a:ext uri="{FF2B5EF4-FFF2-40B4-BE49-F238E27FC236}">
                <a16:creationId xmlns:a16="http://schemas.microsoft.com/office/drawing/2014/main" id="{87F5EAA2-0A17-4188-96FA-006D8EA89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AD97F4-C4D2-48DE-8185-D1FBCC24D2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7272098"/>
      </p:ext>
    </p:extLst>
  </p:cSld>
  <p:clrMapOvr>
    <a:masterClrMapping/>
  </p:clrMapOvr>
  <p:hf sldNum="0"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GB"/>
          </a:p>
        </p:txBody>
      </p:sp>
      <p:sp>
        <p:nvSpPr>
          <p:cNvPr id="3" name="3 - Θέση ημερομηνίας">
            <a:extLst>
              <a:ext uri="{FF2B5EF4-FFF2-40B4-BE49-F238E27FC236}">
                <a16:creationId xmlns:a16="http://schemas.microsoft.com/office/drawing/2014/main" id="{8ECAB9F8-37A3-4D91-A1CC-0B35E75DE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4" name="4 - Θέση υποσέλιδου">
            <a:extLst>
              <a:ext uri="{FF2B5EF4-FFF2-40B4-BE49-F238E27FC236}">
                <a16:creationId xmlns:a16="http://schemas.microsoft.com/office/drawing/2014/main" id="{2C777095-C29F-4B41-984A-3D1667C81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5" name="5 - Θέση αριθμού διαφάνειας">
            <a:extLst>
              <a:ext uri="{FF2B5EF4-FFF2-40B4-BE49-F238E27FC236}">
                <a16:creationId xmlns:a16="http://schemas.microsoft.com/office/drawing/2014/main" id="{04DB37FF-0187-48EB-B8BD-BC8D00A8D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F4EAF-75AB-42DB-AD22-4F2570689C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9446276"/>
      </p:ext>
    </p:extLst>
  </p:cSld>
  <p:clrMapOvr>
    <a:masterClrMapping/>
  </p:clrMapOvr>
  <p:hf sldNum="0"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>
            <a:extLst>
              <a:ext uri="{FF2B5EF4-FFF2-40B4-BE49-F238E27FC236}">
                <a16:creationId xmlns:a16="http://schemas.microsoft.com/office/drawing/2014/main" id="{9F974B34-7E5F-4174-B4AB-2434D2615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3" name="4 - Θέση υποσέλιδου">
            <a:extLst>
              <a:ext uri="{FF2B5EF4-FFF2-40B4-BE49-F238E27FC236}">
                <a16:creationId xmlns:a16="http://schemas.microsoft.com/office/drawing/2014/main" id="{F699D7DF-3ED5-43C1-A310-3480E94F4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5483D914-5835-4137-A150-DC083C7BA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7F796-ABD5-4CD2-8B43-0AABBF5E87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6688931"/>
      </p:ext>
    </p:extLst>
  </p:cSld>
  <p:clrMapOvr>
    <a:masterClrMapping/>
  </p:clrMapOvr>
  <p:hf sldNum="0"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63ECC86D-CBD6-4F60-B18E-735482D9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1E19D151-2A27-4B46-911D-0235B12F9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2F4847AB-7819-4891-A789-C7B9605F2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5BBBD-3691-4E00-8543-6E0C00A9C7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5833943"/>
      </p:ext>
    </p:extLst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CC4B9A7C-7E3C-4DBF-B186-A3520D4268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 i="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BA17C39-39B2-4114-984E-C34E5BF716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 i="0"/>
              <a:t> </a:t>
            </a:r>
            <a:r>
              <a:rPr lang="el-GR" altLang="el-GR"/>
              <a:t>Αθηνών-Τμήμα</a:t>
            </a:r>
            <a:r>
              <a:rPr lang="el-GR" altLang="el-GR" sz="1400" i="0"/>
              <a:t> </a:t>
            </a:r>
            <a:r>
              <a:rPr lang="el-GR" altLang="el-GR"/>
              <a:t>Οικονομικών</a:t>
            </a:r>
            <a:r>
              <a:rPr lang="el-GR" altLang="el-GR" sz="1400" i="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258870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GB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D0129E46-7F43-4334-AE93-5A15D8516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4C3E2310-3666-47DC-BE7A-B7396A32A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9131A47F-809C-4837-826F-3D4E76004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67455-4461-4F33-9732-6A64090696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5931915"/>
      </p:ext>
    </p:extLst>
  </p:cSld>
  <p:clrMapOvr>
    <a:masterClrMapping/>
  </p:clrMapOvr>
  <p:hf sldNum="0"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7BAF206D-CCBA-4726-AF0B-CCF22AB73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CAAB6AD5-26C4-4634-ADAD-03AABB0C8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6FF44243-CCF7-46AD-BE60-9AEC70AF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D0F82-4518-4B23-9C59-62446A3F556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2796393"/>
      </p:ext>
    </p:extLst>
  </p:cSld>
  <p:clrMapOvr>
    <a:masterClrMapping/>
  </p:clrMapOvr>
  <p:hf sldNum="0"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GB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6A50BF76-E4D0-4E21-92F8-3794109AE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67ED0551-0FE9-4BB5-B35D-0CB9E777F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50BC1612-DD18-48C3-8D99-6BB0E0EF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61B18-BBC0-40EC-9D53-49957A1389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2732774"/>
      </p:ext>
    </p:extLst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C50BE49F-73BF-45E2-9543-397EEF78F6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 i="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88559262-A887-4F08-9A28-27395E62F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 i="0"/>
              <a:t> </a:t>
            </a:r>
            <a:r>
              <a:rPr lang="el-GR" altLang="el-GR"/>
              <a:t>Αθηνών-Τμήμα</a:t>
            </a:r>
            <a:r>
              <a:rPr lang="el-GR" altLang="el-GR" sz="1400" i="0"/>
              <a:t> </a:t>
            </a:r>
            <a:r>
              <a:rPr lang="el-GR" altLang="el-GR"/>
              <a:t>Οικονομικών</a:t>
            </a:r>
            <a:r>
              <a:rPr lang="el-GR" altLang="el-GR" sz="1400" i="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4769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F0DF23F9-E178-4FE2-8744-9C552CCBE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 i="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DC856865-AD74-4C70-AE9B-D23222DF26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 i="0"/>
              <a:t> </a:t>
            </a:r>
            <a:r>
              <a:rPr lang="el-GR" altLang="el-GR"/>
              <a:t>Αθηνών-Τμήμα</a:t>
            </a:r>
            <a:r>
              <a:rPr lang="el-GR" altLang="el-GR" sz="1400" i="0"/>
              <a:t> </a:t>
            </a:r>
            <a:r>
              <a:rPr lang="el-GR" altLang="el-GR"/>
              <a:t>Οικονομικών</a:t>
            </a:r>
            <a:r>
              <a:rPr lang="el-GR" altLang="el-GR" sz="1400" i="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796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E0E5DC37-0091-41B8-B5CD-17478C0CDF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 i="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8" name="Rectangle 68">
            <a:extLst>
              <a:ext uri="{FF2B5EF4-FFF2-40B4-BE49-F238E27FC236}">
                <a16:creationId xmlns:a16="http://schemas.microsoft.com/office/drawing/2014/main" id="{14E8305B-AF7E-48B7-807B-E0436DEDEA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 i="0"/>
              <a:t> </a:t>
            </a:r>
            <a:r>
              <a:rPr lang="el-GR" altLang="el-GR"/>
              <a:t>Αθηνών-Τμήμα</a:t>
            </a:r>
            <a:r>
              <a:rPr lang="el-GR" altLang="el-GR" sz="1400" i="0"/>
              <a:t> </a:t>
            </a:r>
            <a:r>
              <a:rPr lang="el-GR" altLang="el-GR"/>
              <a:t>Οικονομικών</a:t>
            </a:r>
            <a:r>
              <a:rPr lang="el-GR" altLang="el-GR" sz="1400" i="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84115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Rectangle 67">
            <a:extLst>
              <a:ext uri="{FF2B5EF4-FFF2-40B4-BE49-F238E27FC236}">
                <a16:creationId xmlns:a16="http://schemas.microsoft.com/office/drawing/2014/main" id="{AB3A6AC7-3A55-4D58-B967-352A2D7B19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 i="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257A8756-E89B-45B7-8496-3A37DA67A3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 i="0"/>
              <a:t> </a:t>
            </a:r>
            <a:r>
              <a:rPr lang="el-GR" altLang="el-GR"/>
              <a:t>Αθηνών-Τμήμα</a:t>
            </a:r>
            <a:r>
              <a:rPr lang="el-GR" altLang="el-GR" sz="1400" i="0"/>
              <a:t> </a:t>
            </a:r>
            <a:r>
              <a:rPr lang="el-GR" altLang="el-GR"/>
              <a:t>Οικονομικών</a:t>
            </a:r>
            <a:r>
              <a:rPr lang="el-GR" altLang="el-GR" sz="1400" i="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7314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>
            <a:extLst>
              <a:ext uri="{FF2B5EF4-FFF2-40B4-BE49-F238E27FC236}">
                <a16:creationId xmlns:a16="http://schemas.microsoft.com/office/drawing/2014/main" id="{A5E26907-8FB5-4735-8C63-0C71915778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 i="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33C536D4-F145-400F-A830-7E8B8C2790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 i="0"/>
              <a:t> </a:t>
            </a:r>
            <a:r>
              <a:rPr lang="el-GR" altLang="el-GR"/>
              <a:t>Αθηνών-Τμήμα</a:t>
            </a:r>
            <a:r>
              <a:rPr lang="el-GR" altLang="el-GR" sz="1400" i="0"/>
              <a:t> </a:t>
            </a:r>
            <a:r>
              <a:rPr lang="el-GR" altLang="el-GR"/>
              <a:t>Οικονομικών</a:t>
            </a:r>
            <a:r>
              <a:rPr lang="el-GR" altLang="el-GR" sz="1400" i="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424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B063867A-A0D6-477F-A268-CE2DF649E9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 i="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C4C2F676-8B97-4634-9AAA-F454E17C70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 i="0"/>
              <a:t> </a:t>
            </a:r>
            <a:r>
              <a:rPr lang="el-GR" altLang="el-GR"/>
              <a:t>Αθηνών-Τμήμα</a:t>
            </a:r>
            <a:r>
              <a:rPr lang="el-GR" altLang="el-GR" sz="1400" i="0"/>
              <a:t> </a:t>
            </a:r>
            <a:r>
              <a:rPr lang="el-GR" altLang="el-GR"/>
              <a:t>Οικονομικών</a:t>
            </a:r>
            <a:r>
              <a:rPr lang="el-GR" altLang="el-GR" sz="1400" i="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7425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B87DAB95-1FF1-4982-A4E0-9F5A66E5D9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 i="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353CE6C5-8792-4A45-ABF4-D504F090F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 i="0"/>
              <a:t> </a:t>
            </a:r>
            <a:r>
              <a:rPr lang="el-GR" altLang="el-GR"/>
              <a:t>Αθηνών-Τμήμα</a:t>
            </a:r>
            <a:r>
              <a:rPr lang="el-GR" altLang="el-GR" sz="1400" i="0"/>
              <a:t> </a:t>
            </a:r>
            <a:r>
              <a:rPr lang="el-GR" altLang="el-GR"/>
              <a:t>Οικονομικών</a:t>
            </a:r>
            <a:r>
              <a:rPr lang="el-GR" altLang="el-GR" sz="1400" i="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933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863671C-9A99-427E-83BB-F1F3EC999AD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1" name="Rectangle 3">
              <a:extLst>
                <a:ext uri="{FF2B5EF4-FFF2-40B4-BE49-F238E27FC236}">
                  <a16:creationId xmlns:a16="http://schemas.microsoft.com/office/drawing/2014/main" id="{3C9FE4AE-2B03-424F-A396-F5709EE446B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32" name="Rectangle 4">
              <a:extLst>
                <a:ext uri="{FF2B5EF4-FFF2-40B4-BE49-F238E27FC236}">
                  <a16:creationId xmlns:a16="http://schemas.microsoft.com/office/drawing/2014/main" id="{B9DF3AAF-ACC0-4803-B642-69C952B4414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33" name="Rectangle 5">
              <a:extLst>
                <a:ext uri="{FF2B5EF4-FFF2-40B4-BE49-F238E27FC236}">
                  <a16:creationId xmlns:a16="http://schemas.microsoft.com/office/drawing/2014/main" id="{6640CEC8-69A1-4130-84C8-C182F52C0F0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34" name="Rectangle 6">
              <a:extLst>
                <a:ext uri="{FF2B5EF4-FFF2-40B4-BE49-F238E27FC236}">
                  <a16:creationId xmlns:a16="http://schemas.microsoft.com/office/drawing/2014/main" id="{CCD381C6-A791-499B-AD8C-C61535832AE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35" name="Rectangle 7">
              <a:extLst>
                <a:ext uri="{FF2B5EF4-FFF2-40B4-BE49-F238E27FC236}">
                  <a16:creationId xmlns:a16="http://schemas.microsoft.com/office/drawing/2014/main" id="{B6F25E02-3C43-408D-B589-391810E8577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36" name="Rectangle 8">
              <a:extLst>
                <a:ext uri="{FF2B5EF4-FFF2-40B4-BE49-F238E27FC236}">
                  <a16:creationId xmlns:a16="http://schemas.microsoft.com/office/drawing/2014/main" id="{BBBF656A-3141-4BA5-9C05-72A27B2BC5C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37" name="Rectangle 9">
              <a:extLst>
                <a:ext uri="{FF2B5EF4-FFF2-40B4-BE49-F238E27FC236}">
                  <a16:creationId xmlns:a16="http://schemas.microsoft.com/office/drawing/2014/main" id="{E367547F-DE34-4769-9B7C-2767DD99403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38" name="Rectangle 10">
              <a:extLst>
                <a:ext uri="{FF2B5EF4-FFF2-40B4-BE49-F238E27FC236}">
                  <a16:creationId xmlns:a16="http://schemas.microsoft.com/office/drawing/2014/main" id="{64A9B38D-3A3A-403C-8335-E8D16FEBA69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39" name="Rectangle 11">
              <a:extLst>
                <a:ext uri="{FF2B5EF4-FFF2-40B4-BE49-F238E27FC236}">
                  <a16:creationId xmlns:a16="http://schemas.microsoft.com/office/drawing/2014/main" id="{F3CDF128-E116-4A42-BF52-24A656C9C60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40" name="Rectangle 12">
              <a:extLst>
                <a:ext uri="{FF2B5EF4-FFF2-40B4-BE49-F238E27FC236}">
                  <a16:creationId xmlns:a16="http://schemas.microsoft.com/office/drawing/2014/main" id="{552CE7E3-2AA0-401F-93CE-9D9069A050A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41" name="Rectangle 13">
              <a:extLst>
                <a:ext uri="{FF2B5EF4-FFF2-40B4-BE49-F238E27FC236}">
                  <a16:creationId xmlns:a16="http://schemas.microsoft.com/office/drawing/2014/main" id="{C1F66084-72A1-418E-ADE3-F7F49A1A142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42" name="Rectangle 14">
              <a:extLst>
                <a:ext uri="{FF2B5EF4-FFF2-40B4-BE49-F238E27FC236}">
                  <a16:creationId xmlns:a16="http://schemas.microsoft.com/office/drawing/2014/main" id="{58187F59-4396-44F5-A4EB-4F2D2F80AD2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43" name="Rectangle 15">
              <a:extLst>
                <a:ext uri="{FF2B5EF4-FFF2-40B4-BE49-F238E27FC236}">
                  <a16:creationId xmlns:a16="http://schemas.microsoft.com/office/drawing/2014/main" id="{3E3BB080-0807-4712-B111-DDAAFC25BB7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44" name="Rectangle 16">
              <a:extLst>
                <a:ext uri="{FF2B5EF4-FFF2-40B4-BE49-F238E27FC236}">
                  <a16:creationId xmlns:a16="http://schemas.microsoft.com/office/drawing/2014/main" id="{FC385B79-C4BD-4567-86A4-F86F2AD36A2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45" name="Rectangle 17">
              <a:extLst>
                <a:ext uri="{FF2B5EF4-FFF2-40B4-BE49-F238E27FC236}">
                  <a16:creationId xmlns:a16="http://schemas.microsoft.com/office/drawing/2014/main" id="{EB723B52-9D73-4FC8-8A9F-260959C0259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46" name="Rectangle 18">
              <a:extLst>
                <a:ext uri="{FF2B5EF4-FFF2-40B4-BE49-F238E27FC236}">
                  <a16:creationId xmlns:a16="http://schemas.microsoft.com/office/drawing/2014/main" id="{90C28DFB-9142-4AF6-9DC1-B092F69812A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47" name="Rectangle 19">
              <a:extLst>
                <a:ext uri="{FF2B5EF4-FFF2-40B4-BE49-F238E27FC236}">
                  <a16:creationId xmlns:a16="http://schemas.microsoft.com/office/drawing/2014/main" id="{63A11FA0-BDEC-4401-AF53-780D5697EE1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48" name="Rectangle 20">
              <a:extLst>
                <a:ext uri="{FF2B5EF4-FFF2-40B4-BE49-F238E27FC236}">
                  <a16:creationId xmlns:a16="http://schemas.microsoft.com/office/drawing/2014/main" id="{584807D8-8F4B-42CE-99FA-46738CA9A2F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49" name="Rectangle 21">
              <a:extLst>
                <a:ext uri="{FF2B5EF4-FFF2-40B4-BE49-F238E27FC236}">
                  <a16:creationId xmlns:a16="http://schemas.microsoft.com/office/drawing/2014/main" id="{814E0AFE-77BB-49FD-9B35-2FDD56E7CC2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50" name="Rectangle 22">
              <a:extLst>
                <a:ext uri="{FF2B5EF4-FFF2-40B4-BE49-F238E27FC236}">
                  <a16:creationId xmlns:a16="http://schemas.microsoft.com/office/drawing/2014/main" id="{54D4DCB6-07C6-42D8-820B-7114F025260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51" name="Rectangle 23">
              <a:extLst>
                <a:ext uri="{FF2B5EF4-FFF2-40B4-BE49-F238E27FC236}">
                  <a16:creationId xmlns:a16="http://schemas.microsoft.com/office/drawing/2014/main" id="{E330C355-34A5-4EB7-95BC-D304E80B11D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52" name="Rectangle 24">
              <a:extLst>
                <a:ext uri="{FF2B5EF4-FFF2-40B4-BE49-F238E27FC236}">
                  <a16:creationId xmlns:a16="http://schemas.microsoft.com/office/drawing/2014/main" id="{8F14D423-1A3B-4236-9FD5-F51661F2607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53" name="Rectangle 25">
              <a:extLst>
                <a:ext uri="{FF2B5EF4-FFF2-40B4-BE49-F238E27FC236}">
                  <a16:creationId xmlns:a16="http://schemas.microsoft.com/office/drawing/2014/main" id="{1223CEC1-19B6-40EC-9537-FF226BDC252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54" name="Rectangle 26">
              <a:extLst>
                <a:ext uri="{FF2B5EF4-FFF2-40B4-BE49-F238E27FC236}">
                  <a16:creationId xmlns:a16="http://schemas.microsoft.com/office/drawing/2014/main" id="{F804CC19-3922-4D9F-9704-83CC2CF202D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55" name="Rectangle 27">
              <a:extLst>
                <a:ext uri="{FF2B5EF4-FFF2-40B4-BE49-F238E27FC236}">
                  <a16:creationId xmlns:a16="http://schemas.microsoft.com/office/drawing/2014/main" id="{BEB95035-B721-4F09-9B25-C80AFBCD72C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56" name="Rectangle 28">
              <a:extLst>
                <a:ext uri="{FF2B5EF4-FFF2-40B4-BE49-F238E27FC236}">
                  <a16:creationId xmlns:a16="http://schemas.microsoft.com/office/drawing/2014/main" id="{CC24BAC4-F885-4D8B-995E-BBEF317BCFC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57" name="Rectangle 29">
              <a:extLst>
                <a:ext uri="{FF2B5EF4-FFF2-40B4-BE49-F238E27FC236}">
                  <a16:creationId xmlns:a16="http://schemas.microsoft.com/office/drawing/2014/main" id="{767D5C46-0FEE-4CF0-87FF-D96B329A979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58" name="Rectangle 30">
              <a:extLst>
                <a:ext uri="{FF2B5EF4-FFF2-40B4-BE49-F238E27FC236}">
                  <a16:creationId xmlns:a16="http://schemas.microsoft.com/office/drawing/2014/main" id="{42896F6F-5216-4D5A-97AE-088FF1393D1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59" name="Rectangle 31">
              <a:extLst>
                <a:ext uri="{FF2B5EF4-FFF2-40B4-BE49-F238E27FC236}">
                  <a16:creationId xmlns:a16="http://schemas.microsoft.com/office/drawing/2014/main" id="{9445B559-72A5-4403-994D-9AAFD826D57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60" name="Rectangle 32">
              <a:extLst>
                <a:ext uri="{FF2B5EF4-FFF2-40B4-BE49-F238E27FC236}">
                  <a16:creationId xmlns:a16="http://schemas.microsoft.com/office/drawing/2014/main" id="{E8644C6C-8A82-46B1-B79C-23B9BCA968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61" name="Rectangle 33">
              <a:extLst>
                <a:ext uri="{FF2B5EF4-FFF2-40B4-BE49-F238E27FC236}">
                  <a16:creationId xmlns:a16="http://schemas.microsoft.com/office/drawing/2014/main" id="{1D411522-D126-4473-BA54-7273E77AC5B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62" name="Rectangle 34">
              <a:extLst>
                <a:ext uri="{FF2B5EF4-FFF2-40B4-BE49-F238E27FC236}">
                  <a16:creationId xmlns:a16="http://schemas.microsoft.com/office/drawing/2014/main" id="{B4DBF77D-A48B-40DD-8A54-310CBD2EC14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63" name="Rectangle 35">
              <a:extLst>
                <a:ext uri="{FF2B5EF4-FFF2-40B4-BE49-F238E27FC236}">
                  <a16:creationId xmlns:a16="http://schemas.microsoft.com/office/drawing/2014/main" id="{801F18D1-D7FF-4DE2-B6FD-880E81DA0D3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64" name="Rectangle 36">
              <a:extLst>
                <a:ext uri="{FF2B5EF4-FFF2-40B4-BE49-F238E27FC236}">
                  <a16:creationId xmlns:a16="http://schemas.microsoft.com/office/drawing/2014/main" id="{C881C020-BC84-4DBD-B1E1-6BB36266D3C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65" name="Rectangle 37">
              <a:extLst>
                <a:ext uri="{FF2B5EF4-FFF2-40B4-BE49-F238E27FC236}">
                  <a16:creationId xmlns:a16="http://schemas.microsoft.com/office/drawing/2014/main" id="{DBB086D9-EE66-42B0-9A62-0205146D208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66" name="Rectangle 38">
              <a:extLst>
                <a:ext uri="{FF2B5EF4-FFF2-40B4-BE49-F238E27FC236}">
                  <a16:creationId xmlns:a16="http://schemas.microsoft.com/office/drawing/2014/main" id="{01C58FEA-FA1F-4283-A60F-0C5E34B304E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67" name="Rectangle 39">
              <a:extLst>
                <a:ext uri="{FF2B5EF4-FFF2-40B4-BE49-F238E27FC236}">
                  <a16:creationId xmlns:a16="http://schemas.microsoft.com/office/drawing/2014/main" id="{F4D725FD-E268-4314-B73A-20AF2A237E2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68" name="Rectangle 40">
              <a:extLst>
                <a:ext uri="{FF2B5EF4-FFF2-40B4-BE49-F238E27FC236}">
                  <a16:creationId xmlns:a16="http://schemas.microsoft.com/office/drawing/2014/main" id="{2802A7D9-7764-45EF-B82E-897563C13F7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69" name="Rectangle 41">
              <a:extLst>
                <a:ext uri="{FF2B5EF4-FFF2-40B4-BE49-F238E27FC236}">
                  <a16:creationId xmlns:a16="http://schemas.microsoft.com/office/drawing/2014/main" id="{D483E2B1-D5E6-444D-A38D-D450CB8EC54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70" name="Rectangle 42">
              <a:extLst>
                <a:ext uri="{FF2B5EF4-FFF2-40B4-BE49-F238E27FC236}">
                  <a16:creationId xmlns:a16="http://schemas.microsoft.com/office/drawing/2014/main" id="{A5ED0493-474B-48AB-AFA6-28791A473E7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71" name="Rectangle 43">
              <a:extLst>
                <a:ext uri="{FF2B5EF4-FFF2-40B4-BE49-F238E27FC236}">
                  <a16:creationId xmlns:a16="http://schemas.microsoft.com/office/drawing/2014/main" id="{87D58AB0-8B1D-4EA3-9147-5140061AA4A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72" name="Rectangle 44">
              <a:extLst>
                <a:ext uri="{FF2B5EF4-FFF2-40B4-BE49-F238E27FC236}">
                  <a16:creationId xmlns:a16="http://schemas.microsoft.com/office/drawing/2014/main" id="{FA7D2221-A332-4967-ACE4-07AAB366BB5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73" name="Rectangle 45">
              <a:extLst>
                <a:ext uri="{FF2B5EF4-FFF2-40B4-BE49-F238E27FC236}">
                  <a16:creationId xmlns:a16="http://schemas.microsoft.com/office/drawing/2014/main" id="{24BE7253-1D53-4B49-8942-F0BCBEABD08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74" name="Rectangle 46">
              <a:extLst>
                <a:ext uri="{FF2B5EF4-FFF2-40B4-BE49-F238E27FC236}">
                  <a16:creationId xmlns:a16="http://schemas.microsoft.com/office/drawing/2014/main" id="{780538EC-5E3A-4FEF-96CA-DC3B300A525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75" name="Rectangle 47">
              <a:extLst>
                <a:ext uri="{FF2B5EF4-FFF2-40B4-BE49-F238E27FC236}">
                  <a16:creationId xmlns:a16="http://schemas.microsoft.com/office/drawing/2014/main" id="{96F5B558-A570-4FFB-A87F-C9C42AC5977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76" name="Rectangle 48">
              <a:extLst>
                <a:ext uri="{FF2B5EF4-FFF2-40B4-BE49-F238E27FC236}">
                  <a16:creationId xmlns:a16="http://schemas.microsoft.com/office/drawing/2014/main" id="{926B075C-02F5-4ED9-B225-A2953A477CB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77" name="Rectangle 49">
              <a:extLst>
                <a:ext uri="{FF2B5EF4-FFF2-40B4-BE49-F238E27FC236}">
                  <a16:creationId xmlns:a16="http://schemas.microsoft.com/office/drawing/2014/main" id="{ABC10921-4CD7-43F6-9CDB-B55BCE18F68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78" name="Rectangle 50">
              <a:extLst>
                <a:ext uri="{FF2B5EF4-FFF2-40B4-BE49-F238E27FC236}">
                  <a16:creationId xmlns:a16="http://schemas.microsoft.com/office/drawing/2014/main" id="{75DFEA54-0FC7-4540-ABD0-192722E84E9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79" name="Rectangle 51">
              <a:extLst>
                <a:ext uri="{FF2B5EF4-FFF2-40B4-BE49-F238E27FC236}">
                  <a16:creationId xmlns:a16="http://schemas.microsoft.com/office/drawing/2014/main" id="{F09EDB26-55E6-4139-8F17-7AAA207EAB2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80" name="Rectangle 52">
              <a:extLst>
                <a:ext uri="{FF2B5EF4-FFF2-40B4-BE49-F238E27FC236}">
                  <a16:creationId xmlns:a16="http://schemas.microsoft.com/office/drawing/2014/main" id="{6C6D2586-DF05-412D-AEFF-40F7D338637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81" name="Rectangle 53">
              <a:extLst>
                <a:ext uri="{FF2B5EF4-FFF2-40B4-BE49-F238E27FC236}">
                  <a16:creationId xmlns:a16="http://schemas.microsoft.com/office/drawing/2014/main" id="{1D8CA6EE-0BD7-41D4-840C-6D2A6304526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82" name="Rectangle 54">
              <a:extLst>
                <a:ext uri="{FF2B5EF4-FFF2-40B4-BE49-F238E27FC236}">
                  <a16:creationId xmlns:a16="http://schemas.microsoft.com/office/drawing/2014/main" id="{717788CB-7AB7-45E7-BD83-C9630371302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83" name="Rectangle 55">
              <a:extLst>
                <a:ext uri="{FF2B5EF4-FFF2-40B4-BE49-F238E27FC236}">
                  <a16:creationId xmlns:a16="http://schemas.microsoft.com/office/drawing/2014/main" id="{318EBA33-9803-4841-BD62-DE1BAAB6774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84" name="Rectangle 56">
              <a:extLst>
                <a:ext uri="{FF2B5EF4-FFF2-40B4-BE49-F238E27FC236}">
                  <a16:creationId xmlns:a16="http://schemas.microsoft.com/office/drawing/2014/main" id="{7202B742-45A2-4039-B38E-8C3940116DB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85" name="Rectangle 57">
              <a:extLst>
                <a:ext uri="{FF2B5EF4-FFF2-40B4-BE49-F238E27FC236}">
                  <a16:creationId xmlns:a16="http://schemas.microsoft.com/office/drawing/2014/main" id="{F1CBF92C-8EBC-418C-9463-708F7657836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86" name="Rectangle 58">
              <a:extLst>
                <a:ext uri="{FF2B5EF4-FFF2-40B4-BE49-F238E27FC236}">
                  <a16:creationId xmlns:a16="http://schemas.microsoft.com/office/drawing/2014/main" id="{1A492953-AB92-4CCC-8A97-D992F1E9AFD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87" name="Rectangle 59">
              <a:extLst>
                <a:ext uri="{FF2B5EF4-FFF2-40B4-BE49-F238E27FC236}">
                  <a16:creationId xmlns:a16="http://schemas.microsoft.com/office/drawing/2014/main" id="{CDF3F64C-03EF-4BD3-A001-DD1E1C9691E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88" name="Rectangle 60">
              <a:extLst>
                <a:ext uri="{FF2B5EF4-FFF2-40B4-BE49-F238E27FC236}">
                  <a16:creationId xmlns:a16="http://schemas.microsoft.com/office/drawing/2014/main" id="{B09A9943-70D6-45C4-8C33-83A2182152F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89" name="Rectangle 61">
              <a:extLst>
                <a:ext uri="{FF2B5EF4-FFF2-40B4-BE49-F238E27FC236}">
                  <a16:creationId xmlns:a16="http://schemas.microsoft.com/office/drawing/2014/main" id="{D8833330-1805-4867-A7B0-90C270F1169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90" name="Rectangle 62">
              <a:extLst>
                <a:ext uri="{FF2B5EF4-FFF2-40B4-BE49-F238E27FC236}">
                  <a16:creationId xmlns:a16="http://schemas.microsoft.com/office/drawing/2014/main" id="{9A8E05E7-16A3-4FDB-BD6B-A12F6BD5CEC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91" name="Rectangle 63">
              <a:extLst>
                <a:ext uri="{FF2B5EF4-FFF2-40B4-BE49-F238E27FC236}">
                  <a16:creationId xmlns:a16="http://schemas.microsoft.com/office/drawing/2014/main" id="{B91C3483-54D9-4867-BEAB-699C209A819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  <p:sp>
          <p:nvSpPr>
            <p:cNvPr id="1092" name="Rectangle 64">
              <a:extLst>
                <a:ext uri="{FF2B5EF4-FFF2-40B4-BE49-F238E27FC236}">
                  <a16:creationId xmlns:a16="http://schemas.microsoft.com/office/drawing/2014/main" id="{F543F21E-3891-4BF2-A0C5-1DD61EA6BFB9}"/>
                </a:ext>
              </a:extLst>
            </p:cNvPr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l-GR" altLang="en-US"/>
            </a:p>
          </p:txBody>
        </p:sp>
      </p:grpSp>
      <p:sp>
        <p:nvSpPr>
          <p:cNvPr id="1027" name="Rectangle 65">
            <a:extLst>
              <a:ext uri="{FF2B5EF4-FFF2-40B4-BE49-F238E27FC236}">
                <a16:creationId xmlns:a16="http://schemas.microsoft.com/office/drawing/2014/main" id="{8211B5E4-5D7F-41A5-96F1-6A5624726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8" name="Rectangle 66">
            <a:extLst>
              <a:ext uri="{FF2B5EF4-FFF2-40B4-BE49-F238E27FC236}">
                <a16:creationId xmlns:a16="http://schemas.microsoft.com/office/drawing/2014/main" id="{C34A0950-8D23-4E6D-A4C0-FBA06B2DD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173123" name="Rectangle 67">
            <a:extLst>
              <a:ext uri="{FF2B5EF4-FFF2-40B4-BE49-F238E27FC236}">
                <a16:creationId xmlns:a16="http://schemas.microsoft.com/office/drawing/2014/main" id="{CBD3F894-27C6-4D31-8C19-02BF247193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8500" y="6207125"/>
            <a:ext cx="2517775" cy="4349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i="1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 i="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173124" name="Rectangle 68">
            <a:extLst>
              <a:ext uri="{FF2B5EF4-FFF2-40B4-BE49-F238E27FC236}">
                <a16:creationId xmlns:a16="http://schemas.microsoft.com/office/drawing/2014/main" id="{2CC6EAA8-FA69-4722-9DDD-77633403BE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51275" y="6262688"/>
            <a:ext cx="4826000" cy="4048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 i="1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 i="0"/>
              <a:t> </a:t>
            </a:r>
            <a:r>
              <a:rPr lang="el-GR" altLang="el-GR"/>
              <a:t>Αθηνών-Τμήμα</a:t>
            </a:r>
            <a:r>
              <a:rPr lang="el-GR" altLang="el-GR" sz="1400" i="0"/>
              <a:t> </a:t>
            </a:r>
            <a:r>
              <a:rPr lang="el-GR" altLang="el-GR"/>
              <a:t>Οικονομικών</a:t>
            </a:r>
            <a:r>
              <a:rPr lang="el-GR" altLang="el-GR" sz="1400" i="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Θέση τίτλου">
            <a:extLst>
              <a:ext uri="{FF2B5EF4-FFF2-40B4-BE49-F238E27FC236}">
                <a16:creationId xmlns:a16="http://schemas.microsoft.com/office/drawing/2014/main" id="{7A84AFAA-1896-4483-98BD-F5F62EB168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του τίτλου</a:t>
            </a:r>
            <a:endParaRPr lang="en-GB" altLang="en-US"/>
          </a:p>
        </p:txBody>
      </p:sp>
      <p:sp>
        <p:nvSpPr>
          <p:cNvPr id="2051" name="2 - Θέση κειμένου">
            <a:extLst>
              <a:ext uri="{FF2B5EF4-FFF2-40B4-BE49-F238E27FC236}">
                <a16:creationId xmlns:a16="http://schemas.microsoft.com/office/drawing/2014/main" id="{5721C1DA-C96D-47EC-A206-ADE4BBAF4A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των στυλ του υποδείγματος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  <a:endParaRPr lang="en-GB" altLang="en-US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12D3D040-E5FF-4903-9132-17BF976E45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l-GR" altLang="el-GR"/>
              <a:t>Ευαγγελία</a:t>
            </a:r>
            <a:r>
              <a:rPr lang="el-GR" altLang="el-GR" sz="1400"/>
              <a:t> </a:t>
            </a:r>
            <a:r>
              <a:rPr lang="el-GR" altLang="el-GR"/>
              <a:t>Παπαπέτρου</a:t>
            </a:r>
            <a:endParaRPr lang="en-US" alt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0A2148CE-4C8B-4B31-B592-DB1BDFECA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l-GR" altLang="el-GR"/>
              <a:t>Πανεπιστήμιο</a:t>
            </a:r>
            <a:r>
              <a:rPr lang="el-GR" altLang="el-GR" sz="1400"/>
              <a:t> </a:t>
            </a:r>
            <a:r>
              <a:rPr lang="el-GR" altLang="el-GR"/>
              <a:t>Αθηνών-Τμήμα</a:t>
            </a:r>
            <a:r>
              <a:rPr lang="el-GR" altLang="el-GR" sz="1400"/>
              <a:t> </a:t>
            </a:r>
            <a:r>
              <a:rPr lang="el-GR" altLang="el-GR"/>
              <a:t>Οικονομικών</a:t>
            </a:r>
            <a:r>
              <a:rPr lang="el-GR" altLang="el-GR" sz="1400"/>
              <a:t> </a:t>
            </a:r>
            <a:r>
              <a:rPr lang="el-GR" altLang="el-GR"/>
              <a:t>Επιστημών</a:t>
            </a:r>
            <a:endParaRPr lang="en-US" alt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958902DD-762B-4684-B9B1-6DFBA14A6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349DD4A-5A56-4097-BA38-A67628A8302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D:\A_Coronavirus_2020\1.%20Test_Powerpoint_2020\test\TEst_&#913;&#963;&#954;&#942;&#963;&#949;&#953;&#962;%20&#922;15_M_&#917;&#961;&#969;&#964;314.wa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D:\A_Coronavirus_2020\1.%20Test_Powerpoint_2020\test\TEst_&#913;&#963;&#954;&#942;&#963;&#949;&#953;&#962;%20&#922;15_M_&#917;&#961;&#969;&#964;382-4.wav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D:\A_Coronavirus_2020\1.%20Test_Powerpoint_2020\test\TEst_&#913;&#963;&#954;&#942;&#963;&#949;&#953;&#962;%20&#922;15_M_&#917;&#961;&#969;&#964;384-2.wav" TargetMode="Externa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D:\A_Coronavirus_2020\1.%20Test_Powerpoint_2020\test\TEst_&#913;&#963;&#954;&#942;&#963;&#949;&#953;&#962;%20&#922;15_M_&#917;&#961;&#969;&#964;386.wav" TargetMode="Externa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file:///D:\A_Coronavirus_2020\1.%20Test_Powerpoint_2020\test\TEst_&#913;&#963;&#954;&#942;&#963;&#949;&#953;&#962;%20&#922;15_M_&#917;&#961;&#969;&#964;395-0.wav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15.png"/><Relationship Id="rId5" Type="http://schemas.openxmlformats.org/officeDocument/2006/relationships/image" Target="../media/image8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file:///D:\A_Coronavirus_2020\1.%20Test_Powerpoint_2020\test\TEst_&#913;&#963;&#954;&#942;&#963;&#949;&#953;&#962;%20&#922;15_M_&#917;&#961;&#969;&#964;396-0.wav" TargetMode="Externa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8.png"/><Relationship Id="rId2" Type="http://schemas.openxmlformats.org/officeDocument/2006/relationships/audio" Target="file:///D:\A_Coronavirus_2020\1.%20Test_Powerpoint_2020\test\TEst_&#913;&#963;&#954;&#942;&#963;&#949;&#953;&#962;%20&#922;15_M_&#917;&#961;&#969;&#964;389.wav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5" Type="http://schemas.openxmlformats.org/officeDocument/2006/relationships/image" Target="../media/image9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7E655B-D9A3-4133-AB89-685B2C1C8D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79463" y="1766888"/>
            <a:ext cx="7678737" cy="762000"/>
          </a:xfrm>
        </p:spPr>
        <p:txBody>
          <a:bodyPr/>
          <a:lstStyle/>
          <a:p>
            <a:pPr eaLnBrk="1" hangingPunct="1"/>
            <a:r>
              <a:rPr lang="el-GR" altLang="el-GR"/>
              <a:t>Κεφάλαιο</a:t>
            </a:r>
            <a:r>
              <a:rPr lang="en-US" altLang="el-GR"/>
              <a:t> 1</a:t>
            </a:r>
            <a:r>
              <a:rPr lang="el-GR" altLang="el-GR"/>
              <a:t>5</a:t>
            </a:r>
            <a:r>
              <a:rPr lang="el-GR" altLang="el-GR">
                <a:latin typeface="Arial" panose="020B0604020202020204" pitchFamily="34" charset="0"/>
              </a:rPr>
              <a:t> (Μ)</a:t>
            </a:r>
            <a:endParaRPr lang="en-US" altLang="el-GR">
              <a:latin typeface="Arial" panose="020B0604020202020204" pitchFamily="34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6E0F11A-A06A-4126-BDA1-374F1211EE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08400" y="2852738"/>
            <a:ext cx="5145088" cy="31226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n-US" b="1" dirty="0"/>
              <a:t>Δυναμικό υπόδειγμα οικονομικών διακυμάνσεων</a:t>
            </a:r>
            <a:endParaRPr lang="en-GB" altLang="en-US" b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altLang="en-US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altLang="en-US" b="1" dirty="0"/>
              <a:t>Ερωτήσεις επανάληψης</a:t>
            </a:r>
          </a:p>
        </p:txBody>
      </p:sp>
      <p:pic>
        <p:nvPicPr>
          <p:cNvPr id="5" name="TEst_Ασκήσεις Κ15_M_Ερωτ314.wav">
            <a:hlinkClick r:id="" action="ppaction://media"/>
            <a:extLst>
              <a:ext uri="{FF2B5EF4-FFF2-40B4-BE49-F238E27FC236}">
                <a16:creationId xmlns:a16="http://schemas.microsoft.com/office/drawing/2014/main" id="{7368A067-7574-4B92-BC96-1587C173D82A}"/>
              </a:ext>
            </a:extLst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163" y="63944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565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- Θέση περιεχομένου">
            <a:extLst>
              <a:ext uri="{FF2B5EF4-FFF2-40B4-BE49-F238E27FC236}">
                <a16:creationId xmlns:a16="http://schemas.microsoft.com/office/drawing/2014/main" id="{EA1D6D25-50F2-497A-9F1B-2951CF978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488" y="152400"/>
            <a:ext cx="8469312" cy="5973763"/>
          </a:xfrm>
        </p:spPr>
        <p:txBody>
          <a:bodyPr/>
          <a:lstStyle/>
          <a:p>
            <a:pPr eaLnBrk="1" hangingPunct="1"/>
            <a:r>
              <a:rPr lang="el-GR" altLang="en-US" sz="1800" b="1"/>
              <a:t>ΕΕ: 1</a:t>
            </a:r>
          </a:p>
          <a:p>
            <a:pPr eaLnBrk="1" hangingPunct="1"/>
            <a:r>
              <a:rPr lang="el-GR" altLang="en-US" sz="1200" b="1"/>
              <a:t>Η καμπύλη DAS</a:t>
            </a:r>
            <a:endParaRPr lang="en-GB" altLang="en-US" sz="1200" b="1"/>
          </a:p>
          <a:p>
            <a:pPr eaLnBrk="1" hangingPunct="1"/>
            <a:r>
              <a:rPr lang="el-GR" altLang="en-US" sz="1200"/>
              <a:t> </a:t>
            </a:r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n-GB" altLang="en-US" sz="1200"/>
          </a:p>
          <a:p>
            <a:pPr eaLnBrk="1" hangingPunct="1"/>
            <a:endParaRPr lang="el-GR" altLang="en-US" sz="1200"/>
          </a:p>
          <a:p>
            <a:pPr eaLnBrk="1" hangingPunct="1"/>
            <a:r>
              <a:rPr lang="el-GR" altLang="en-US" sz="1200"/>
              <a:t>Η </a:t>
            </a:r>
            <a:r>
              <a:rPr lang="el-GR" altLang="en-US" sz="1200" b="1"/>
              <a:t>παράμετρος φ</a:t>
            </a:r>
            <a:r>
              <a:rPr lang="el-GR" altLang="en-US" sz="1200"/>
              <a:t> </a:t>
            </a:r>
            <a:r>
              <a:rPr lang="el-GR" altLang="en-US" sz="1200">
                <a:sym typeface="Symbol" panose="05050102010706020507" pitchFamily="18" charset="2"/>
              </a:rPr>
              <a:t></a:t>
            </a:r>
            <a:r>
              <a:rPr lang="el-GR" altLang="en-US" sz="1200"/>
              <a:t>  πόσο γρήγορα προσαρμόζουν οι επιχειρήσεις τις τιμές τους όταν η παραγωγή διακυμαίνεται γύρω από το φυσικό της επίπεδο.</a:t>
            </a:r>
            <a:endParaRPr lang="en-GB" altLang="en-US" sz="1200"/>
          </a:p>
          <a:p>
            <a:pPr eaLnBrk="1" hangingPunct="1"/>
            <a:r>
              <a:rPr lang="el-GR" altLang="en-US" sz="1200" b="1"/>
              <a:t>Κλίση της καμπύλης DAS </a:t>
            </a:r>
            <a:r>
              <a:rPr lang="el-GR" altLang="en-US" sz="1200"/>
              <a:t>εξαρτάται από το φ</a:t>
            </a:r>
            <a:r>
              <a:rPr lang="el-GR" altLang="en-US" sz="1200" b="1"/>
              <a:t>—› </a:t>
            </a:r>
            <a:r>
              <a:rPr lang="el-GR" altLang="en-US" sz="1200"/>
              <a:t>όταν υπάρχει υπερβάλουσα ζήτηση και το κόστος αυξάνει γρήγορα —› τότε και οι επιχειρήσεις αυξάνουν γρήγορα τις τιμές—› και η καμπύλη DAS είναι περισσότερο κατακόρυφη</a:t>
            </a:r>
          </a:p>
          <a:p>
            <a:pPr eaLnBrk="1" hangingPunct="1"/>
            <a:endParaRPr lang="el-GR" altLang="en-US" sz="1200"/>
          </a:p>
          <a:p>
            <a:pPr eaLnBrk="1" hangingPunct="1"/>
            <a:r>
              <a:rPr lang="el-GR" altLang="en-US" sz="1200"/>
              <a:t>Η καμπύλη DAS έχει </a:t>
            </a:r>
            <a:r>
              <a:rPr lang="el-GR" altLang="en-US" sz="1200" b="1"/>
              <a:t>θετική</a:t>
            </a:r>
            <a:r>
              <a:rPr lang="el-GR" altLang="en-US" sz="1200"/>
              <a:t> </a:t>
            </a:r>
            <a:r>
              <a:rPr lang="el-GR" altLang="en-US" sz="1200" b="1"/>
              <a:t>κλίση</a:t>
            </a:r>
            <a:r>
              <a:rPr lang="el-GR" altLang="en-US" sz="1200"/>
              <a:t>: υψηλά επίπεδα παραγωγής συνοδεύονται από υψηλό πληθωρισμό</a:t>
            </a:r>
            <a:endParaRPr lang="en-GB" altLang="en-US" sz="1200"/>
          </a:p>
          <a:p>
            <a:pPr eaLnBrk="1" hangingPunct="1"/>
            <a:r>
              <a:rPr lang="el-GR" altLang="en-US" sz="1200"/>
              <a:t>Y &gt;   —› υπερβάλουσα ζήτηση και οι τιμές αυξάνονται</a:t>
            </a:r>
            <a:endParaRPr lang="en-GB" altLang="en-US" sz="1200"/>
          </a:p>
          <a:p>
            <a:pPr eaLnBrk="1" hangingPunct="1"/>
            <a:r>
              <a:rPr lang="el-GR" altLang="en-US" sz="1200"/>
              <a:t> </a:t>
            </a:r>
            <a:endParaRPr lang="en-GB" altLang="en-US" sz="1200"/>
          </a:p>
          <a:p>
            <a:pPr eaLnBrk="1" hangingPunct="1"/>
            <a:r>
              <a:rPr lang="el-GR" altLang="en-US" sz="1200"/>
              <a:t>Y &lt;   —› υπερβάλουσα προσφορά και οι τιμές μειώνονται</a:t>
            </a:r>
            <a:endParaRPr lang="en-GB" altLang="en-US" sz="1200"/>
          </a:p>
          <a:p>
            <a:pPr eaLnBrk="1" hangingPunct="1"/>
            <a:r>
              <a:rPr lang="el-GR" altLang="en-US" sz="1200"/>
              <a:t> </a:t>
            </a:r>
            <a:endParaRPr lang="en-GB" altLang="en-US" sz="1200"/>
          </a:p>
          <a:p>
            <a:pPr eaLnBrk="1" hangingPunct="1"/>
            <a:r>
              <a:rPr lang="el-GR" altLang="en-US" sz="1200"/>
              <a:t>—› συνεπώς η καμπύλη DAS έχει θετική κλίση</a:t>
            </a:r>
            <a:endParaRPr lang="en-GB" altLang="en-US" sz="1200"/>
          </a:p>
          <a:p>
            <a:pPr eaLnBrk="1" hangingPunct="1"/>
            <a:r>
              <a:rPr lang="el-GR" altLang="en-US" sz="1200"/>
              <a:t> </a:t>
            </a:r>
            <a:endParaRPr lang="en-GB" altLang="en-US" sz="1200"/>
          </a:p>
          <a:p>
            <a:pPr eaLnBrk="1" hangingPunct="1"/>
            <a:r>
              <a:rPr lang="el-GR" altLang="en-US" sz="1200"/>
              <a:t>Η καμπύλη DAS </a:t>
            </a:r>
            <a:r>
              <a:rPr lang="el-GR" altLang="en-US" sz="1200" b="1"/>
              <a:t>μετατοπίζεται</a:t>
            </a:r>
            <a:r>
              <a:rPr lang="el-GR" altLang="en-US" sz="1200"/>
              <a:t> ανταποκρινόμενη σε </a:t>
            </a:r>
            <a:r>
              <a:rPr lang="el-GR" altLang="en-US" sz="1200" b="1"/>
              <a:t>μεταβολές</a:t>
            </a:r>
            <a:r>
              <a:rPr lang="el-GR" altLang="en-US" sz="1200"/>
              <a:t> στο 1. </a:t>
            </a:r>
            <a:r>
              <a:rPr lang="el-GR" altLang="en-US" sz="1200" b="1"/>
              <a:t>φυσικό</a:t>
            </a:r>
            <a:r>
              <a:rPr lang="el-GR" altLang="en-US" sz="1200"/>
              <a:t> </a:t>
            </a:r>
            <a:r>
              <a:rPr lang="el-GR" altLang="en-US" sz="1200" b="1"/>
              <a:t>επίπεδο</a:t>
            </a:r>
            <a:r>
              <a:rPr lang="el-GR" altLang="en-US" sz="1200"/>
              <a:t> </a:t>
            </a:r>
            <a:r>
              <a:rPr lang="el-GR" altLang="en-US" sz="1200" b="1"/>
              <a:t>παραγωγής</a:t>
            </a:r>
            <a:r>
              <a:rPr lang="el-GR" altLang="en-US" sz="1200"/>
              <a:t>, 2. </a:t>
            </a:r>
            <a:r>
              <a:rPr lang="el-GR" altLang="en-US" sz="1200" b="1"/>
              <a:t>στον</a:t>
            </a:r>
            <a:r>
              <a:rPr lang="el-GR" altLang="en-US" sz="1200"/>
              <a:t> </a:t>
            </a:r>
            <a:r>
              <a:rPr lang="el-GR" altLang="en-US" sz="1200" b="1"/>
              <a:t>προηγούμενο</a:t>
            </a:r>
            <a:r>
              <a:rPr lang="el-GR" altLang="en-US" sz="1200"/>
              <a:t> </a:t>
            </a:r>
            <a:r>
              <a:rPr lang="el-GR" altLang="en-US" sz="1200" b="1"/>
              <a:t>πληθωρισμό</a:t>
            </a:r>
            <a:r>
              <a:rPr lang="el-GR" altLang="en-US" sz="1200"/>
              <a:t> και 3. στις </a:t>
            </a:r>
            <a:r>
              <a:rPr lang="el-GR" altLang="en-US" sz="1200" b="1"/>
              <a:t>διαταραχές</a:t>
            </a:r>
            <a:r>
              <a:rPr lang="el-GR" altLang="en-US" sz="1200"/>
              <a:t> της </a:t>
            </a:r>
            <a:r>
              <a:rPr lang="el-GR" altLang="en-US" sz="1200" b="1"/>
              <a:t>προσφοράς</a:t>
            </a:r>
            <a:r>
              <a:rPr lang="el-GR" altLang="en-US" sz="1200"/>
              <a:t>. </a:t>
            </a:r>
            <a:endParaRPr lang="en-GB" altLang="en-US" sz="1200"/>
          </a:p>
          <a:p>
            <a:pPr eaLnBrk="1" hangingPunct="1"/>
            <a:endParaRPr lang="en-GB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n-GB" altLang="en-US" sz="1200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B6A1CE2F-B49F-4E78-8D02-118B8BBBFD0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altLang="el-GR" dirty="0"/>
              <a:t>Ευαγγελία</a:t>
            </a:r>
            <a:r>
              <a:rPr lang="el-GR" altLang="el-GR" sz="1400" dirty="0"/>
              <a:t> </a:t>
            </a:r>
            <a:r>
              <a:rPr lang="el-GR" altLang="el-GR" dirty="0"/>
              <a:t>Παπαπέτρου</a:t>
            </a:r>
            <a:endParaRPr lang="en-US" altLang="el-GR" dirty="0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9E4E4A09-5164-4E01-B0FD-80215194C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46563" y="6356350"/>
            <a:ext cx="4351337" cy="268288"/>
          </a:xfrm>
        </p:spPr>
        <p:txBody>
          <a:bodyPr/>
          <a:lstStyle/>
          <a:p>
            <a:pPr>
              <a:defRPr/>
            </a:pPr>
            <a:r>
              <a:rPr lang="el-GR" altLang="el-GR" dirty="0"/>
              <a:t>Πανεπιστήμιο</a:t>
            </a:r>
            <a:r>
              <a:rPr lang="el-GR" altLang="el-GR" sz="1400" dirty="0"/>
              <a:t> </a:t>
            </a:r>
            <a:r>
              <a:rPr lang="el-GR" altLang="el-GR" dirty="0"/>
              <a:t>Αθηνών-Τμήμα</a:t>
            </a:r>
            <a:r>
              <a:rPr lang="el-GR" altLang="el-GR" sz="1400" dirty="0"/>
              <a:t> </a:t>
            </a:r>
            <a:r>
              <a:rPr lang="el-GR" altLang="el-GR" dirty="0"/>
              <a:t>Οικονομικών</a:t>
            </a:r>
            <a:r>
              <a:rPr lang="el-GR" altLang="el-GR" sz="1400" dirty="0"/>
              <a:t> </a:t>
            </a:r>
            <a:r>
              <a:rPr lang="el-GR" altLang="el-GR" dirty="0"/>
              <a:t>Επιστημών</a:t>
            </a:r>
            <a:endParaRPr lang="en-US" altLang="el-GR" dirty="0"/>
          </a:p>
        </p:txBody>
      </p:sp>
      <p:pic>
        <p:nvPicPr>
          <p:cNvPr id="5125" name="Content Placeholder 8">
            <a:extLst>
              <a:ext uri="{FF2B5EF4-FFF2-40B4-BE49-F238E27FC236}">
                <a16:creationId xmlns:a16="http://schemas.microsoft.com/office/drawing/2014/main" id="{A6A8EE69-7F35-419A-B096-E93080DF0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163513"/>
            <a:ext cx="3513138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">
            <a:extLst>
              <a:ext uri="{FF2B5EF4-FFF2-40B4-BE49-F238E27FC236}">
                <a16:creationId xmlns:a16="http://schemas.microsoft.com/office/drawing/2014/main" id="{EF5A9AD4-ADB0-45C3-A2C5-1E51FCCA5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728663"/>
            <a:ext cx="3243263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">
            <a:extLst>
              <a:ext uri="{FF2B5EF4-FFF2-40B4-BE49-F238E27FC236}">
                <a16:creationId xmlns:a16="http://schemas.microsoft.com/office/drawing/2014/main" id="{4BB76983-CD27-4570-9DE5-A583A75B7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" y="3527425"/>
            <a:ext cx="1524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2">
            <a:extLst>
              <a:ext uri="{FF2B5EF4-FFF2-40B4-BE49-F238E27FC236}">
                <a16:creationId xmlns:a16="http://schemas.microsoft.com/office/drawing/2014/main" id="{DFA1C8AD-496E-4803-9947-4E264C635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" y="3973513"/>
            <a:ext cx="1524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TEst_Ασκήσεις Κ15_M_Ερωτ382-4.wav">
            <a:hlinkClick r:id="" action="ppaction://media"/>
            <a:extLst>
              <a:ext uri="{FF2B5EF4-FFF2-40B4-BE49-F238E27FC236}">
                <a16:creationId xmlns:a16="http://schemas.microsoft.com/office/drawing/2014/main" id="{171387F5-30A0-4872-8C75-2372056DFD04}"/>
              </a:ext>
            </a:extLst>
          </p:cNvPr>
          <p:cNvPicPr>
            <a:picLocks noRot="1" noChangeAspect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163" y="63801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562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- Θέση περιεχομένου">
            <a:extLst>
              <a:ext uri="{FF2B5EF4-FFF2-40B4-BE49-F238E27FC236}">
                <a16:creationId xmlns:a16="http://schemas.microsoft.com/office/drawing/2014/main" id="{3DF5D338-91BC-4407-8528-91BD7A59C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3" y="152400"/>
            <a:ext cx="8469312" cy="5973763"/>
          </a:xfrm>
        </p:spPr>
        <p:txBody>
          <a:bodyPr/>
          <a:lstStyle/>
          <a:p>
            <a:pPr eaLnBrk="1" hangingPunct="1"/>
            <a:r>
              <a:rPr lang="el-GR" altLang="en-US" sz="1800" b="1"/>
              <a:t>ΕΕ: 2</a:t>
            </a:r>
          </a:p>
          <a:p>
            <a:pPr eaLnBrk="1" hangingPunct="1"/>
            <a:r>
              <a:rPr lang="el-GR" altLang="en-US" sz="1200" b="1"/>
              <a:t>Η καμπύλη DA</a:t>
            </a:r>
            <a:r>
              <a:rPr lang="en-GB" altLang="en-US" sz="1200" b="1"/>
              <a:t>D</a:t>
            </a:r>
          </a:p>
          <a:p>
            <a:pPr eaLnBrk="1" hangingPunct="1"/>
            <a:r>
              <a:rPr lang="el-GR" altLang="en-US" sz="1200"/>
              <a:t> </a:t>
            </a:r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n-GB" altLang="en-US" sz="1200"/>
          </a:p>
          <a:p>
            <a:pPr eaLnBrk="1" hangingPunct="1"/>
            <a:endParaRPr lang="el-GR" altLang="en-US" sz="1200"/>
          </a:p>
          <a:p>
            <a:pPr eaLnBrk="1" hangingPunct="1"/>
            <a:r>
              <a:rPr lang="el-GR" altLang="en-US" sz="1200"/>
              <a:t>Εξαρτάται  από την άσκηση οικονομικής πολιτικής της ΚΤ και δείχνει την αρνητική σχέση μεταξύ του πληθωρισμού και της παραγωγής</a:t>
            </a:r>
            <a:endParaRPr lang="en-GB" altLang="en-US" sz="1200"/>
          </a:p>
          <a:p>
            <a:pPr eaLnBrk="1" hangingPunct="1">
              <a:spcBef>
                <a:spcPct val="50000"/>
              </a:spcBef>
            </a:pPr>
            <a:r>
              <a:rPr lang="el-GR" altLang="en-US" sz="1200"/>
              <a:t>Η καμπύλη </a:t>
            </a:r>
            <a:r>
              <a:rPr lang="en-US" altLang="en-US" sz="1200" i="1"/>
              <a:t>DAD</a:t>
            </a:r>
            <a:r>
              <a:rPr lang="en-US" altLang="en-US" sz="1200"/>
              <a:t> </a:t>
            </a:r>
            <a:r>
              <a:rPr lang="el-GR" altLang="en-US" sz="1200"/>
              <a:t>έχει αρνητική κλίση: Όταν ο πληθωρισμός αυξάνεται, η κεντρική τράπεζα αυξάνει το πραγματικό επιτόκιο, και με τον τρόπο αυτό μειώνει τη ζήτηση για αγαθά και υπηρεσίες. </a:t>
            </a:r>
          </a:p>
          <a:p>
            <a:pPr eaLnBrk="1" hangingPunct="1"/>
            <a:endParaRPr lang="el-GR" altLang="en-US" sz="1200"/>
          </a:p>
          <a:p>
            <a:pPr eaLnBrk="1" hangingPunct="1"/>
            <a:r>
              <a:rPr lang="el-GR" altLang="en-US" sz="1200"/>
              <a:t>Όταν ο πληθωρισμός αυξάνεται, η ΚΤ αντιδρά με τον νομισματικό κανόνα και αυξάνει το ονομαστικό επιτόκιο. Αυτό αυξάνεται περισσότερο από όσο αυξήθηκε ο πληθωρισμός και αυξάνεται και το πραγματικό επιτόκιο. Η αύξηση του </a:t>
            </a:r>
            <a:r>
              <a:rPr lang="en-GB" altLang="en-US" sz="1200"/>
              <a:t>r</a:t>
            </a:r>
            <a:r>
              <a:rPr lang="el-GR" altLang="en-US" sz="1200"/>
              <a:t> μειώνει τη ζητούμενη ποσότητα αγαθών και υπηρεσιών. </a:t>
            </a:r>
          </a:p>
          <a:p>
            <a:pPr eaLnBrk="1" hangingPunct="1"/>
            <a:r>
              <a:rPr lang="el-GR" altLang="en-US" sz="1200" b="1"/>
              <a:t>Όταν</a:t>
            </a:r>
          </a:p>
          <a:p>
            <a:pPr eaLnBrk="1" hangingPunct="1"/>
            <a:r>
              <a:rPr lang="en-GB" altLang="en-US" sz="1200"/>
              <a:t>i);</a:t>
            </a:r>
            <a:r>
              <a:rPr lang="el-GR" altLang="en-US" sz="1200"/>
              <a:t>           έχει χαμηλή τιμή δηλαδή η ΚΤ αντιδρά ήπια (λίγο) στις μεταβολές του πληθωρισμού</a:t>
            </a:r>
          </a:p>
          <a:p>
            <a:pPr eaLnBrk="1" hangingPunct="1"/>
            <a:endParaRPr lang="en-GB" altLang="en-US" sz="1200"/>
          </a:p>
          <a:p>
            <a:pPr eaLnBrk="1" hangingPunct="1"/>
            <a:r>
              <a:rPr lang="en-GB" altLang="en-US" sz="1200"/>
              <a:t>Ii)</a:t>
            </a:r>
            <a:r>
              <a:rPr lang="el-GR" altLang="en-US" sz="1200"/>
              <a:t>           έχει υψηλή τιμή δηλαδή η ΚΤ αντιδρά έντονα στις μεταβολές της παραγωγής γύρω από το </a:t>
            </a:r>
            <a:endParaRPr lang="en-GB" altLang="en-US" sz="1200"/>
          </a:p>
          <a:p>
            <a:pPr eaLnBrk="1" hangingPunct="1"/>
            <a:r>
              <a:rPr lang="en-GB" altLang="en-US" sz="1200"/>
              <a:t>Iii)</a:t>
            </a:r>
            <a:r>
              <a:rPr lang="el-GR" altLang="en-US" sz="1200"/>
              <a:t> η παράμετρος α έχει χαμηλή τιμή δηλαδή η συνολική ζήτηση δεν ανταποκρίνεται πολύ στις  μεταβολές του επιτοκίου τότε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altLang="en-US" sz="1200"/>
              <a:t>	 —› </a:t>
            </a:r>
            <a:r>
              <a:rPr lang="el-GR" altLang="en-US" sz="1200" b="1"/>
              <a:t>η </a:t>
            </a:r>
            <a:r>
              <a:rPr lang="en-GB" altLang="en-US" sz="1200" b="1"/>
              <a:t>DAD </a:t>
            </a:r>
            <a:r>
              <a:rPr lang="el-GR" altLang="en-US" sz="1200" b="1"/>
              <a:t>είναι απότομη</a:t>
            </a:r>
            <a:endParaRPr lang="en-GB" altLang="en-US" sz="1200" b="1"/>
          </a:p>
          <a:p>
            <a:pPr eaLnBrk="1" hangingPunct="1"/>
            <a:endParaRPr lang="el-GR" altLang="en-US" sz="1200"/>
          </a:p>
          <a:p>
            <a:pPr eaLnBrk="1" hangingPunct="1"/>
            <a:r>
              <a:rPr lang="el-GR" altLang="en-US" sz="1200"/>
              <a:t>Η καμπύλη </a:t>
            </a:r>
            <a:r>
              <a:rPr lang="en-US" altLang="en-US" sz="1200" i="1"/>
              <a:t>DAD</a:t>
            </a:r>
            <a:r>
              <a:rPr lang="en-US" altLang="en-US" sz="1200"/>
              <a:t> </a:t>
            </a:r>
            <a:r>
              <a:rPr lang="el-GR" altLang="en-US" sz="1200" b="1"/>
              <a:t>μετατοπίζεται</a:t>
            </a:r>
            <a:r>
              <a:rPr lang="el-GR" altLang="en-US" sz="1200"/>
              <a:t> ανταποκρινόμενη </a:t>
            </a:r>
            <a:r>
              <a:rPr lang="el-GR" altLang="en-US" sz="1200" b="1"/>
              <a:t>σε </a:t>
            </a:r>
            <a:r>
              <a:rPr lang="en-US" altLang="en-US" sz="1200" b="1"/>
              <a:t>1.</a:t>
            </a:r>
            <a:r>
              <a:rPr lang="el-GR" altLang="en-US" sz="1200" b="1"/>
              <a:t>μεταβολές στο φυσικό επίπεδο παραγωγής, </a:t>
            </a:r>
            <a:r>
              <a:rPr lang="en-US" altLang="en-US" sz="1200" b="1"/>
              <a:t>2.</a:t>
            </a:r>
            <a:r>
              <a:rPr lang="el-GR" altLang="en-US" sz="1200" b="1"/>
              <a:t>στον στόχο για τον πληθωρισμό και </a:t>
            </a:r>
            <a:r>
              <a:rPr lang="en-US" altLang="en-US" sz="1200" b="1"/>
              <a:t>3. </a:t>
            </a:r>
            <a:r>
              <a:rPr lang="el-GR" altLang="en-US" sz="1200" b="1"/>
              <a:t>στις διαταραχές της ζήτησης. </a:t>
            </a:r>
          </a:p>
          <a:p>
            <a:pPr eaLnBrk="1" hangingPunct="1"/>
            <a:endParaRPr lang="en-GB" altLang="en-US" sz="1200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85DA18AB-DD44-472B-ADB8-C9E8374887C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altLang="el-GR" dirty="0"/>
              <a:t>Ευαγγελία</a:t>
            </a:r>
            <a:r>
              <a:rPr lang="el-GR" altLang="el-GR" sz="1400" dirty="0"/>
              <a:t> </a:t>
            </a:r>
            <a:r>
              <a:rPr lang="el-GR" altLang="el-GR" dirty="0"/>
              <a:t>Παπαπέτρου</a:t>
            </a:r>
            <a:endParaRPr lang="en-US" altLang="el-GR" dirty="0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AE8519E1-062B-4472-8EF1-233FF6AEF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46563" y="6356350"/>
            <a:ext cx="4351337" cy="268288"/>
          </a:xfrm>
        </p:spPr>
        <p:txBody>
          <a:bodyPr/>
          <a:lstStyle/>
          <a:p>
            <a:pPr>
              <a:defRPr/>
            </a:pPr>
            <a:r>
              <a:rPr lang="el-GR" altLang="el-GR" dirty="0"/>
              <a:t>Πανεπιστήμιο</a:t>
            </a:r>
            <a:r>
              <a:rPr lang="el-GR" altLang="el-GR" sz="1400" dirty="0"/>
              <a:t> </a:t>
            </a:r>
            <a:r>
              <a:rPr lang="el-GR" altLang="el-GR" dirty="0"/>
              <a:t>Αθηνών-Τμήμα</a:t>
            </a:r>
            <a:r>
              <a:rPr lang="el-GR" altLang="el-GR" sz="1400" dirty="0"/>
              <a:t> </a:t>
            </a:r>
            <a:r>
              <a:rPr lang="el-GR" altLang="el-GR" dirty="0"/>
              <a:t>Οικονομικών</a:t>
            </a:r>
            <a:r>
              <a:rPr lang="el-GR" altLang="el-GR" sz="1400" dirty="0"/>
              <a:t> </a:t>
            </a:r>
            <a:r>
              <a:rPr lang="el-GR" altLang="el-GR" dirty="0"/>
              <a:t>Επιστημών</a:t>
            </a:r>
            <a:endParaRPr lang="en-US" altLang="el-GR" dirty="0"/>
          </a:p>
        </p:txBody>
      </p:sp>
      <p:pic>
        <p:nvPicPr>
          <p:cNvPr id="6149" name="Content Placeholder 10">
            <a:extLst>
              <a:ext uri="{FF2B5EF4-FFF2-40B4-BE49-F238E27FC236}">
                <a16:creationId xmlns:a16="http://schemas.microsoft.com/office/drawing/2014/main" id="{D873E179-9E08-4251-A43C-DA6D47F030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8" y="349250"/>
            <a:ext cx="3094037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2">
            <a:extLst>
              <a:ext uri="{FF2B5EF4-FFF2-40B4-BE49-F238E27FC236}">
                <a16:creationId xmlns:a16="http://schemas.microsoft.com/office/drawing/2014/main" id="{AF4594CD-C267-4C58-B9EA-EA0BE8F08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738188"/>
            <a:ext cx="3335338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4">
            <a:extLst>
              <a:ext uri="{FF2B5EF4-FFF2-40B4-BE49-F238E27FC236}">
                <a16:creationId xmlns:a16="http://schemas.microsoft.com/office/drawing/2014/main" id="{46A03A3A-1283-4B00-8FE2-ACF7369D8E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4137025"/>
            <a:ext cx="209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3">
            <a:extLst>
              <a:ext uri="{FF2B5EF4-FFF2-40B4-BE49-F238E27FC236}">
                <a16:creationId xmlns:a16="http://schemas.microsoft.com/office/drawing/2014/main" id="{B92F2134-0A07-4C0F-ABD7-B60886989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" y="4554538"/>
            <a:ext cx="2095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2">
            <a:extLst>
              <a:ext uri="{FF2B5EF4-FFF2-40B4-BE49-F238E27FC236}">
                <a16:creationId xmlns:a16="http://schemas.microsoft.com/office/drawing/2014/main" id="{64154B56-2E1D-4A31-A91D-00CC4007A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4581525"/>
            <a:ext cx="1524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TEst_Ασκήσεις Κ15_M_Ερωτ384-2.wav">
            <a:hlinkClick r:id="" action="ppaction://media"/>
            <a:extLst>
              <a:ext uri="{FF2B5EF4-FFF2-40B4-BE49-F238E27FC236}">
                <a16:creationId xmlns:a16="http://schemas.microsoft.com/office/drawing/2014/main" id="{588B5DB0-176E-4017-9670-2CD26B5C0819}"/>
              </a:ext>
            </a:extLst>
          </p:cNvPr>
          <p:cNvPicPr>
            <a:picLocks noRot="1" noChangeAspect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163" y="63944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2021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- Θέση περιεχομένου">
            <a:extLst>
              <a:ext uri="{FF2B5EF4-FFF2-40B4-BE49-F238E27FC236}">
                <a16:creationId xmlns:a16="http://schemas.microsoft.com/office/drawing/2014/main" id="{1A4CEC1D-4C57-4AD3-81B3-7C320173E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3" y="152400"/>
            <a:ext cx="8469312" cy="5973763"/>
          </a:xfrm>
        </p:spPr>
        <p:txBody>
          <a:bodyPr/>
          <a:lstStyle/>
          <a:p>
            <a:pPr eaLnBrk="1" hangingPunct="1"/>
            <a:r>
              <a:rPr lang="el-GR" altLang="en-US" sz="1800" b="1"/>
              <a:t>ΕΕ: 3</a:t>
            </a:r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n-GB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endParaRPr lang="el-GR" altLang="en-US" sz="1200"/>
          </a:p>
          <a:p>
            <a:pPr eaLnBrk="1" hangingPunct="1"/>
            <a:r>
              <a:rPr lang="el-GR" altLang="en-US" sz="1200" b="1"/>
              <a:t>Αν η ΚΤ αλλάζει τον στόχο πληθωρισμού και τον αυξάνει </a:t>
            </a:r>
            <a:r>
              <a:rPr lang="el-GR" altLang="en-US" sz="1200"/>
              <a:t>—› τότε η </a:t>
            </a:r>
            <a:r>
              <a:rPr lang="en-GB" altLang="en-US" sz="1200"/>
              <a:t>DAD </a:t>
            </a:r>
            <a:r>
              <a:rPr lang="el-GR" altLang="en-US" sz="1200"/>
              <a:t>μετατοπίζεται πάνω και δεξιά.</a:t>
            </a:r>
          </a:p>
          <a:p>
            <a:pPr eaLnBrk="1" hangingPunct="1"/>
            <a:r>
              <a:rPr lang="el-GR" altLang="en-US" sz="1200"/>
              <a:t>όταν η ΚΤ αυξάνει τον στόχο του πληθωρισμού ο τρέχων πληθωρισμός βρίσκεται κάτω από τον στόχο.</a:t>
            </a:r>
          </a:p>
          <a:p>
            <a:pPr eaLnBrk="1" hangingPunct="1"/>
            <a:r>
              <a:rPr lang="el-GR" altLang="en-US" sz="1200"/>
              <a:t>Συνεπώς η ΚΤ μειώνει το ονομαστικό επιτόκιο και συνεπώς μειώνεται και το πραγματικό επιτόκιο και αυξάνεται η ζήτηση για αγαθά και υπηρεσίες και το προϊόν αυξάνεται (μετατόπιση από το Α στο Β)</a:t>
            </a:r>
          </a:p>
          <a:p>
            <a:pPr eaLnBrk="1" hangingPunct="1"/>
            <a:r>
              <a:rPr lang="el-GR" altLang="en-US" sz="1200"/>
              <a:t>Στο σημείο  Β από την ύπαρξη υπερβάλλουσας ζήτησης , οι τιμές των επιχειρήσεων ανέρχονται και η </a:t>
            </a:r>
            <a:r>
              <a:rPr lang="en-GB" altLang="en-US" sz="1200"/>
              <a:t>DAS </a:t>
            </a:r>
            <a:r>
              <a:rPr lang="el-GR" altLang="en-US" sz="1200"/>
              <a:t>μετακινείται πάνω και αριστερά.</a:t>
            </a:r>
          </a:p>
          <a:p>
            <a:pPr eaLnBrk="1" hangingPunct="1"/>
            <a:r>
              <a:rPr lang="el-GR" altLang="en-US" sz="1200"/>
              <a:t>Η διαδικασία σταματά στο σημείο Ζ και ο πληθωρισμός είναι σε υψηλότερο επίπεδο </a:t>
            </a:r>
          </a:p>
          <a:p>
            <a:pPr eaLnBrk="1" hangingPunct="1"/>
            <a:r>
              <a:rPr lang="el-GR" altLang="en-US" sz="1200"/>
              <a:t>Στη μακροχρόνια περίοδο το ονομαστικό επιτόκιο ισούται με το πραγματικό επιτόκιο συν τον πληθωρισμό – στόχο</a:t>
            </a:r>
          </a:p>
          <a:p>
            <a:pPr eaLnBrk="1" hangingPunct="1"/>
            <a:endParaRPr lang="en-GB" altLang="en-US" sz="1200"/>
          </a:p>
          <a:p>
            <a:pPr eaLnBrk="1" hangingPunct="1"/>
            <a:r>
              <a:rPr lang="el-GR" altLang="en-US" sz="1200"/>
              <a:t>Επειδή το πραγματικό επιτόκιο στη μακροχρόνια περίοδο δεν μεταβάλλεται, το ονομαστικό επιτόκιο αυξάνεται σε σχέση ένα προς ένα με τον πληθωρισμό - στόχο</a:t>
            </a:r>
            <a:endParaRPr lang="en-GB" altLang="en-US" sz="1200"/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37C3A9ED-A514-4B49-B486-32CF4102B15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altLang="el-GR" dirty="0"/>
              <a:t>Ευαγγελία</a:t>
            </a:r>
            <a:r>
              <a:rPr lang="el-GR" altLang="el-GR" sz="1400" dirty="0"/>
              <a:t> </a:t>
            </a:r>
            <a:r>
              <a:rPr lang="el-GR" altLang="el-GR" dirty="0"/>
              <a:t>Παπαπέτρου</a:t>
            </a:r>
            <a:endParaRPr lang="en-US" altLang="el-GR" dirty="0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21216DC1-6EC4-49D1-B562-681E7CBA1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46563" y="6356350"/>
            <a:ext cx="4351337" cy="268288"/>
          </a:xfrm>
        </p:spPr>
        <p:txBody>
          <a:bodyPr/>
          <a:lstStyle/>
          <a:p>
            <a:pPr>
              <a:defRPr/>
            </a:pPr>
            <a:r>
              <a:rPr lang="el-GR" altLang="el-GR" dirty="0"/>
              <a:t>Πανεπιστήμιο</a:t>
            </a:r>
            <a:r>
              <a:rPr lang="el-GR" altLang="el-GR" sz="1400" dirty="0"/>
              <a:t> </a:t>
            </a:r>
            <a:r>
              <a:rPr lang="el-GR" altLang="el-GR" dirty="0"/>
              <a:t>Αθηνών-Τμήμα</a:t>
            </a:r>
            <a:r>
              <a:rPr lang="el-GR" altLang="el-GR" sz="1400" dirty="0"/>
              <a:t> </a:t>
            </a:r>
            <a:r>
              <a:rPr lang="el-GR" altLang="el-GR" dirty="0"/>
              <a:t>Οικονομικών</a:t>
            </a:r>
            <a:r>
              <a:rPr lang="el-GR" altLang="el-GR" sz="1400" dirty="0"/>
              <a:t> </a:t>
            </a:r>
            <a:r>
              <a:rPr lang="el-GR" altLang="el-GR" dirty="0"/>
              <a:t>Επιστημών</a:t>
            </a:r>
            <a:endParaRPr lang="en-US" altLang="el-GR" dirty="0"/>
          </a:p>
        </p:txBody>
      </p:sp>
      <p:pic>
        <p:nvPicPr>
          <p:cNvPr id="7173" name="Picture 2">
            <a:extLst>
              <a:ext uri="{FF2B5EF4-FFF2-40B4-BE49-F238E27FC236}">
                <a16:creationId xmlns:a16="http://schemas.microsoft.com/office/drawing/2014/main" id="{28545D42-1EB5-433D-B393-2670FDE1B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514350"/>
            <a:ext cx="4678363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TEst_Ασκήσεις Κ15_M_Ερωτ386.wav">
            <a:hlinkClick r:id="" action="ppaction://media"/>
            <a:extLst>
              <a:ext uri="{FF2B5EF4-FFF2-40B4-BE49-F238E27FC236}">
                <a16:creationId xmlns:a16="http://schemas.microsoft.com/office/drawing/2014/main" id="{C5344C61-1D8F-4501-94A5-556D559E1F04}"/>
              </a:ext>
            </a:extLst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163" y="63801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945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Τίτλος 1">
            <a:extLst>
              <a:ext uri="{FF2B5EF4-FFF2-40B4-BE49-F238E27FC236}">
                <a16:creationId xmlns:a16="http://schemas.microsoft.com/office/drawing/2014/main" id="{4B945F3E-7E25-436D-808B-B24446B6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387350"/>
            <a:ext cx="8247063" cy="9969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n-US" sz="3200" b="1" dirty="0"/>
              <a:t>Μεταβλητότητα παραγωγής έναντι μεταβλητότητας πληθωρισμού</a:t>
            </a:r>
            <a:endParaRPr lang="el-GR" altLang="en-US" sz="3200" dirty="0"/>
          </a:p>
        </p:txBody>
      </p:sp>
      <p:pic>
        <p:nvPicPr>
          <p:cNvPr id="56323" name="Content Placeholder 6">
            <a:extLst>
              <a:ext uri="{FF2B5EF4-FFF2-40B4-BE49-F238E27FC236}">
                <a16:creationId xmlns:a16="http://schemas.microsoft.com/office/drawing/2014/main" id="{34A22730-2C93-4571-8035-B8DB9918F5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6913" y="2251075"/>
            <a:ext cx="7370762" cy="3286125"/>
          </a:xfrm>
        </p:spPr>
      </p:pic>
      <p:sp>
        <p:nvSpPr>
          <p:cNvPr id="56324" name="Rectangle 4">
            <a:extLst>
              <a:ext uri="{FF2B5EF4-FFF2-40B4-BE49-F238E27FC236}">
                <a16:creationId xmlns:a16="http://schemas.microsoft.com/office/drawing/2014/main" id="{F3CB65D8-2804-4DFC-900D-7553056E9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5681663"/>
            <a:ext cx="5818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ts val="450"/>
              </a:spcAft>
            </a:pPr>
            <a:r>
              <a:rPr lang="el-GR" altLang="en-US" sz="1800" b="1"/>
              <a:t>ΠΕΡΙΠΤΩΣΗ 1: Το </a:t>
            </a:r>
            <a:r>
              <a:rPr lang="el-GR" altLang="en-US" sz="1800" b="1" i="1"/>
              <a:t>θ</a:t>
            </a:r>
            <a:r>
              <a:rPr lang="el-GR" altLang="en-US" sz="1800" b="1" i="1" baseline="-25000"/>
              <a:t>π</a:t>
            </a:r>
            <a:r>
              <a:rPr lang="el-GR" altLang="en-US" sz="1800" b="1"/>
              <a:t> είναι μεγάλο, το </a:t>
            </a:r>
            <a:r>
              <a:rPr lang="el-GR" altLang="en-US" sz="1800" b="1" i="1"/>
              <a:t>θ</a:t>
            </a:r>
            <a:r>
              <a:rPr lang="el-GR" altLang="en-US" sz="1800" b="1" i="1" baseline="-25000"/>
              <a:t>Υ</a:t>
            </a:r>
            <a:r>
              <a:rPr lang="el-GR" altLang="en-US" sz="1800" b="1"/>
              <a:t> είναι μικρό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2144C3E-C597-45D3-A0D3-C4C4A8BB8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1406525"/>
            <a:ext cx="2965450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- Ορθογώνιο">
            <a:extLst>
              <a:ext uri="{FF2B5EF4-FFF2-40B4-BE49-F238E27FC236}">
                <a16:creationId xmlns:a16="http://schemas.microsoft.com/office/drawing/2014/main" id="{8FBD7664-DEDD-4F07-84EE-142FB1B99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7413" y="1601788"/>
            <a:ext cx="1366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l-GR" altLang="en-US" sz="1200"/>
              <a:t>Η καμπύλη DA</a:t>
            </a:r>
            <a:r>
              <a:rPr lang="en-GB" altLang="en-US" sz="1200"/>
              <a:t>D</a:t>
            </a:r>
          </a:p>
        </p:txBody>
      </p:sp>
      <p:pic>
        <p:nvPicPr>
          <p:cNvPr id="8" name="TEst_Ασκήσεις Κ15_M_Ερωτ395-0.wav">
            <a:hlinkClick r:id="" action="ppaction://media"/>
            <a:extLst>
              <a:ext uri="{FF2B5EF4-FFF2-40B4-BE49-F238E27FC236}">
                <a16:creationId xmlns:a16="http://schemas.microsoft.com/office/drawing/2014/main" id="{4C6BED78-B683-4F11-8D25-049CC612E524}"/>
              </a:ext>
            </a:extLst>
          </p:cNvPr>
          <p:cNvPicPr>
            <a:picLocks noRot="1" noChangeAspect="1"/>
          </p:cNvPicPr>
          <p:nvPr>
            <a:audioFile r:link="rId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163" y="63801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advTm="35543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3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5632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Τίτλος 1">
            <a:extLst>
              <a:ext uri="{FF2B5EF4-FFF2-40B4-BE49-F238E27FC236}">
                <a16:creationId xmlns:a16="http://schemas.microsoft.com/office/drawing/2014/main" id="{B05EE678-73E8-452D-9871-55D21B638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387350"/>
            <a:ext cx="8247063" cy="9969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n-US" sz="3200" b="1" dirty="0"/>
              <a:t>Μεταβλητότητα παραγωγής έναντι μεταβλητότητας πληθωρισμού</a:t>
            </a:r>
            <a:endParaRPr lang="el-GR" altLang="en-US" sz="3200" dirty="0"/>
          </a:p>
        </p:txBody>
      </p:sp>
      <p:pic>
        <p:nvPicPr>
          <p:cNvPr id="9219" name="Content Placeholder 6">
            <a:extLst>
              <a:ext uri="{FF2B5EF4-FFF2-40B4-BE49-F238E27FC236}">
                <a16:creationId xmlns:a16="http://schemas.microsoft.com/office/drawing/2014/main" id="{F6E223CE-EE32-4238-983F-7381585DEF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908175"/>
            <a:ext cx="7327900" cy="3527425"/>
          </a:xfrm>
        </p:spPr>
      </p:pic>
      <p:sp>
        <p:nvSpPr>
          <p:cNvPr id="9220" name="Rectangle 4">
            <a:extLst>
              <a:ext uri="{FF2B5EF4-FFF2-40B4-BE49-F238E27FC236}">
                <a16:creationId xmlns:a16="http://schemas.microsoft.com/office/drawing/2014/main" id="{B066F568-F3D0-4B30-986D-90DDFECCD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5857875"/>
            <a:ext cx="5945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ts val="450"/>
              </a:spcAft>
            </a:pPr>
            <a:r>
              <a:rPr lang="el-GR" altLang="en-US" sz="1800" b="1"/>
              <a:t>ΠΕΡΙΠΤΩΣΗ 2: Το </a:t>
            </a:r>
            <a:r>
              <a:rPr lang="el-GR" altLang="en-US" sz="1800" b="1" i="1"/>
              <a:t>θ</a:t>
            </a:r>
            <a:r>
              <a:rPr lang="el-GR" altLang="en-US" sz="1800" b="1" i="1" baseline="-25000"/>
              <a:t>π</a:t>
            </a:r>
            <a:r>
              <a:rPr lang="el-GR" altLang="en-US" sz="1800" b="1"/>
              <a:t> είναι μικρό, το </a:t>
            </a:r>
            <a:r>
              <a:rPr lang="el-GR" altLang="en-US" sz="1800" b="1" i="1"/>
              <a:t>θ</a:t>
            </a:r>
            <a:r>
              <a:rPr lang="el-GR" altLang="en-US" sz="1800" b="1" i="1" baseline="-25000"/>
              <a:t>Υ</a:t>
            </a:r>
            <a:r>
              <a:rPr lang="el-GR" altLang="en-US" sz="1800" b="1"/>
              <a:t> είναι μεγάλο   </a:t>
            </a:r>
            <a:endParaRPr lang="el-GR" altLang="en-US" sz="1800"/>
          </a:p>
        </p:txBody>
      </p:sp>
      <p:pic>
        <p:nvPicPr>
          <p:cNvPr id="7" name="TEst_Ασκήσεις Κ15_M_Ερωτ396-0.wav">
            <a:hlinkClick r:id="" action="ppaction://media"/>
            <a:extLst>
              <a:ext uri="{FF2B5EF4-FFF2-40B4-BE49-F238E27FC236}">
                <a16:creationId xmlns:a16="http://schemas.microsoft.com/office/drawing/2014/main" id="{993FA04B-F795-484A-BBEE-D8AC26F5E0B0}"/>
              </a:ext>
            </a:extLst>
          </p:cNvPr>
          <p:cNvPicPr>
            <a:picLocks noRot="1" noChangeAspect="1"/>
          </p:cNvPicPr>
          <p:nvPr>
            <a:audi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163" y="63801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advTm="2511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2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6419F4DF-AD57-43BD-9DA3-8688FD0EB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3" y="152400"/>
            <a:ext cx="8469312" cy="6248400"/>
          </a:xfrm>
        </p:spPr>
        <p:txBody>
          <a:bodyPr rtlCol="0">
            <a:normAutofit/>
          </a:bodyPr>
          <a:lstStyle/>
          <a:p>
            <a:pPr eaLnBrk="1" hangingPunct="1">
              <a:spcAft>
                <a:spcPts val="0"/>
              </a:spcAft>
              <a:defRPr/>
            </a:pPr>
            <a:r>
              <a:rPr lang="el-GR" sz="1800" b="1" dirty="0"/>
              <a:t>ΕΕ: </a:t>
            </a:r>
            <a:r>
              <a:rPr lang="en-GB" sz="1800" b="1" dirty="0"/>
              <a:t>4</a:t>
            </a:r>
            <a:endParaRPr lang="el-GR" sz="1800" b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1200" b="1" dirty="0"/>
              <a:t>Η καμπύλη DA</a:t>
            </a:r>
            <a:r>
              <a:rPr lang="en-GB" sz="1200" b="1" dirty="0"/>
              <a:t>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1200" dirty="0"/>
              <a:t>Σε αυτήν την περίπτωση το            </a:t>
            </a:r>
            <a:r>
              <a:rPr lang="el-GR" sz="1200" b="1" dirty="0"/>
              <a:t>αυξάνεται</a:t>
            </a:r>
            <a:r>
              <a:rPr lang="el-GR" sz="1200" dirty="0"/>
              <a:t> , καθώς η ΚΤ </a:t>
            </a:r>
            <a:r>
              <a:rPr lang="el-GR" sz="1200" b="1" dirty="0"/>
              <a:t>αντιδρά</a:t>
            </a:r>
            <a:r>
              <a:rPr lang="el-GR" sz="1200" dirty="0"/>
              <a:t> </a:t>
            </a:r>
            <a:r>
              <a:rPr lang="el-GR" sz="1200" b="1" dirty="0"/>
              <a:t>πολύ</a:t>
            </a:r>
            <a:r>
              <a:rPr lang="el-GR" sz="1200" dirty="0"/>
              <a:t> στις </a:t>
            </a:r>
            <a:r>
              <a:rPr lang="el-GR" sz="1200" b="1" dirty="0"/>
              <a:t>μεταβολές</a:t>
            </a:r>
            <a:r>
              <a:rPr lang="el-GR" sz="1200" dirty="0"/>
              <a:t> του </a:t>
            </a:r>
            <a:r>
              <a:rPr lang="el-GR" sz="1200" b="1" dirty="0"/>
              <a:t>πληθωρισμού</a:t>
            </a:r>
            <a:r>
              <a:rPr lang="el-GR" sz="1200" dirty="0"/>
              <a:t>, και συνεπώς η ΚΤ είναι λιγότερο ανεκτική στις μεταβολές του πληθωρισμού από τον στόχο.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1200" dirty="0"/>
              <a:t>Μία αύξηση του πληθωρισμού προκαλεί μια μεγαλύτερη μεταβολή στο  ονομαστικό επιτόκιο και συνεπώς και στο πραγματικό επιτόκιο , και το προϊόν υποχωρεί περισσότερο και συνεπώς η </a:t>
            </a:r>
            <a:r>
              <a:rPr lang="en-GB" sz="1200" b="1" dirty="0"/>
              <a:t>DAD</a:t>
            </a:r>
            <a:r>
              <a:rPr lang="el-GR" sz="1200" dirty="0"/>
              <a:t> είναι </a:t>
            </a:r>
            <a:r>
              <a:rPr lang="el-GR" sz="1200" b="1" dirty="0"/>
              <a:t>περισσότερο</a:t>
            </a:r>
            <a:r>
              <a:rPr lang="el-GR" sz="1200" dirty="0"/>
              <a:t> </a:t>
            </a:r>
            <a:r>
              <a:rPr lang="el-GR" sz="1200" b="1" dirty="0"/>
              <a:t>οριζόντια</a:t>
            </a:r>
            <a:r>
              <a:rPr lang="el-GR" sz="1200" dirty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1200" dirty="0"/>
              <a:t>Εναλλακτικά μια ΚΤ που είναι λιγότερο ανεκτική στις αποκλίσεις του πληθωρισμού από τον στόχο είναι περισσότερο ανεκτική στις αποκλίσεις του προϊόντος από το δυνητικό.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l-GR" sz="1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1200" dirty="0"/>
              <a:t>Η </a:t>
            </a:r>
            <a:r>
              <a:rPr lang="el-GR" sz="1200" b="1" dirty="0"/>
              <a:t>κλίση</a:t>
            </a:r>
            <a:r>
              <a:rPr lang="el-GR" sz="1200" dirty="0"/>
              <a:t> της </a:t>
            </a:r>
            <a:r>
              <a:rPr lang="en-GB" sz="1200" b="1" dirty="0"/>
              <a:t>DAD</a:t>
            </a:r>
            <a:r>
              <a:rPr lang="en-GB" sz="1200" dirty="0"/>
              <a:t> </a:t>
            </a:r>
            <a:r>
              <a:rPr lang="el-GR" sz="1200" dirty="0"/>
              <a:t>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l-GR" sz="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l-GR" sz="1200" dirty="0"/>
              <a:t>Όταν        </a:t>
            </a:r>
            <a:r>
              <a:rPr lang="en-GB" sz="1200" dirty="0"/>
              <a:t>   </a:t>
            </a:r>
            <a:r>
              <a:rPr lang="el-GR" sz="1200" dirty="0"/>
              <a:t>είναι μεγάλο, η κλίση της </a:t>
            </a:r>
            <a:r>
              <a:rPr lang="en-GB" sz="1200" dirty="0"/>
              <a:t>DAD</a:t>
            </a:r>
            <a:r>
              <a:rPr lang="el-GR" sz="1200" dirty="0"/>
              <a:t> γίνεται μικρότερη και η </a:t>
            </a:r>
            <a:r>
              <a:rPr lang="en-GB" sz="1200" dirty="0"/>
              <a:t>DAD </a:t>
            </a:r>
            <a:r>
              <a:rPr lang="el-GR" sz="1200" dirty="0"/>
              <a:t>γίνεται περισσότερο οριζόντια </a:t>
            </a:r>
          </a:p>
          <a:p>
            <a:pPr marL="355600" lvl="1" indent="-3556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1200" dirty="0"/>
          </a:p>
          <a:p>
            <a:pPr marL="355600" lvl="1" indent="-3556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200" dirty="0"/>
              <a:t>Μία </a:t>
            </a:r>
            <a:r>
              <a:rPr lang="el-GR" sz="1200" b="1" dirty="0"/>
              <a:t>δυσμενής</a:t>
            </a:r>
            <a:r>
              <a:rPr lang="el-GR" sz="1200" dirty="0"/>
              <a:t> </a:t>
            </a:r>
            <a:r>
              <a:rPr lang="el-GR" sz="1200" b="1" dirty="0"/>
              <a:t>διαταραχή</a:t>
            </a:r>
            <a:r>
              <a:rPr lang="el-GR" sz="1200" dirty="0"/>
              <a:t> της </a:t>
            </a:r>
            <a:r>
              <a:rPr lang="el-GR" sz="1200" b="1" dirty="0"/>
              <a:t>προσφοράς</a:t>
            </a:r>
            <a:r>
              <a:rPr lang="el-GR" sz="1200" dirty="0"/>
              <a:t> </a:t>
            </a:r>
            <a:r>
              <a:rPr lang="el-GR" sz="1200" b="1" dirty="0"/>
              <a:t>μετατοπίζει</a:t>
            </a:r>
            <a:r>
              <a:rPr lang="el-GR" sz="1200" dirty="0"/>
              <a:t> την </a:t>
            </a:r>
            <a:r>
              <a:rPr lang="en-GB" sz="1200" b="1" dirty="0"/>
              <a:t>DAS</a:t>
            </a:r>
            <a:r>
              <a:rPr lang="en-GB" sz="1200" dirty="0"/>
              <a:t> </a:t>
            </a:r>
            <a:r>
              <a:rPr lang="el-GR" sz="1200" dirty="0"/>
              <a:t>προς τα </a:t>
            </a:r>
            <a:r>
              <a:rPr lang="el-GR" sz="1200" b="1" dirty="0"/>
              <a:t>πάνω</a:t>
            </a:r>
            <a:r>
              <a:rPr lang="el-GR" sz="1200" dirty="0"/>
              <a:t> και </a:t>
            </a:r>
            <a:r>
              <a:rPr lang="el-GR" sz="1200" b="1" dirty="0"/>
              <a:t>αριστερά</a:t>
            </a:r>
            <a:r>
              <a:rPr lang="el-GR" sz="1200" dirty="0"/>
              <a:t> (νέο σημείο </a:t>
            </a:r>
            <a:r>
              <a:rPr lang="en-GB" sz="1200" dirty="0"/>
              <a:t>C) </a:t>
            </a:r>
            <a:r>
              <a:rPr lang="el-GR" sz="1200" dirty="0"/>
              <a:t>και το προϊόν υποχωρεί πολύ και ο πληθωρισμός αυξάνεται  με τη νέα πολιτική αλλά λιγότερο σε σχέση με την παλαιά πολιτική .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A0A59790-179E-4898-9E10-6DB93CD1BAF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altLang="el-GR" dirty="0"/>
              <a:t>Ευαγγελία</a:t>
            </a:r>
            <a:r>
              <a:rPr lang="el-GR" altLang="el-GR" sz="1400" dirty="0"/>
              <a:t> </a:t>
            </a:r>
            <a:r>
              <a:rPr lang="el-GR" altLang="el-GR" dirty="0"/>
              <a:t>Παπαπέτρου</a:t>
            </a:r>
            <a:endParaRPr lang="en-US" altLang="el-GR" dirty="0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6098172D-2EFB-41AF-B61A-C11D5ED9F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46563" y="6356350"/>
            <a:ext cx="4351337" cy="268288"/>
          </a:xfrm>
        </p:spPr>
        <p:txBody>
          <a:bodyPr/>
          <a:lstStyle/>
          <a:p>
            <a:pPr>
              <a:defRPr/>
            </a:pPr>
            <a:r>
              <a:rPr lang="el-GR" altLang="el-GR" dirty="0"/>
              <a:t>Πανεπιστήμιο</a:t>
            </a:r>
            <a:r>
              <a:rPr lang="el-GR" altLang="el-GR" sz="1400" dirty="0"/>
              <a:t> </a:t>
            </a:r>
            <a:r>
              <a:rPr lang="el-GR" altLang="el-GR" dirty="0"/>
              <a:t>Αθηνών-Τμήμα</a:t>
            </a:r>
            <a:r>
              <a:rPr lang="el-GR" altLang="el-GR" sz="1400" dirty="0"/>
              <a:t> </a:t>
            </a:r>
            <a:r>
              <a:rPr lang="el-GR" altLang="el-GR" dirty="0"/>
              <a:t>Οικονομικών</a:t>
            </a:r>
            <a:r>
              <a:rPr lang="el-GR" altLang="el-GR" sz="1400" dirty="0"/>
              <a:t> </a:t>
            </a:r>
            <a:r>
              <a:rPr lang="el-GR" altLang="el-GR" dirty="0"/>
              <a:t>Επιστημών</a:t>
            </a:r>
            <a:endParaRPr lang="en-US" altLang="el-GR" dirty="0"/>
          </a:p>
        </p:txBody>
      </p:sp>
      <p:pic>
        <p:nvPicPr>
          <p:cNvPr id="10245" name="Picture 1">
            <a:extLst>
              <a:ext uri="{FF2B5EF4-FFF2-40B4-BE49-F238E27FC236}">
                <a16:creationId xmlns:a16="http://schemas.microsoft.com/office/drawing/2014/main" id="{D0B8AFAF-E4A8-4F9F-AA7E-8FE0BEADF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313" y="406400"/>
            <a:ext cx="3816350" cy="290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4">
            <a:extLst>
              <a:ext uri="{FF2B5EF4-FFF2-40B4-BE49-F238E27FC236}">
                <a16:creationId xmlns:a16="http://schemas.microsoft.com/office/drawing/2014/main" id="{724F4CA2-8A7A-4F30-BC77-7B80CDD97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13" y="3557588"/>
            <a:ext cx="209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2">
            <a:extLst>
              <a:ext uri="{FF2B5EF4-FFF2-40B4-BE49-F238E27FC236}">
                <a16:creationId xmlns:a16="http://schemas.microsoft.com/office/drawing/2014/main" id="{2CAFEF2B-C07A-4044-9F58-F0CB12BA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0" y="4922838"/>
            <a:ext cx="11049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4">
            <a:extLst>
              <a:ext uri="{FF2B5EF4-FFF2-40B4-BE49-F238E27FC236}">
                <a16:creationId xmlns:a16="http://schemas.microsoft.com/office/drawing/2014/main" id="{8E77C733-5956-4D31-97AB-B32215206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5359400"/>
            <a:ext cx="209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2">
            <a:extLst>
              <a:ext uri="{FF2B5EF4-FFF2-40B4-BE49-F238E27FC236}">
                <a16:creationId xmlns:a16="http://schemas.microsoft.com/office/drawing/2014/main" id="{845C829B-5078-441C-8C4E-A89A31D04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1522413"/>
            <a:ext cx="296545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11 - Ευθύγραμμο βέλος σύνδεσης">
            <a:extLst>
              <a:ext uri="{FF2B5EF4-FFF2-40B4-BE49-F238E27FC236}">
                <a16:creationId xmlns:a16="http://schemas.microsoft.com/office/drawing/2014/main" id="{87C488F5-684F-40D1-90FA-C0408965BDC6}"/>
              </a:ext>
            </a:extLst>
          </p:cNvPr>
          <p:cNvCxnSpPr>
            <a:endCxn id="8197" idx="1"/>
          </p:cNvCxnSpPr>
          <p:nvPr/>
        </p:nvCxnSpPr>
        <p:spPr>
          <a:xfrm>
            <a:off x="3513138" y="1843088"/>
            <a:ext cx="638175" cy="14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TEst_Ασκήσεις Κ15_M_Ερωτ389.wav">
            <a:hlinkClick r:id="" action="ppaction://media"/>
            <a:extLst>
              <a:ext uri="{FF2B5EF4-FFF2-40B4-BE49-F238E27FC236}">
                <a16:creationId xmlns:a16="http://schemas.microsoft.com/office/drawing/2014/main" id="{A8AC4120-D4AC-4E09-83B5-B2EDA15E3156}"/>
              </a:ext>
            </a:extLst>
          </p:cNvPr>
          <p:cNvPicPr>
            <a:picLocks noRot="1" noChangeAspect="1"/>
          </p:cNvPicPr>
          <p:nvPr>
            <a:audi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163" y="63801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advTm="3434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6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1|15.3|18.2|4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29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1.5|33.7|7.3|7.7|14.4|118.3|52.7"/>
</p:tagLst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1916</TotalTime>
  <Words>709</Words>
  <Application>Microsoft Office PowerPoint</Application>
  <PresentationFormat>Προβολή στην οθόνη (4:3)</PresentationFormat>
  <Paragraphs>106</Paragraphs>
  <Slides>7</Slides>
  <Notes>0</Notes>
  <HiddenSlides>0</HiddenSlides>
  <MMClips>7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Arial</vt:lpstr>
      <vt:lpstr>Verdana</vt:lpstr>
      <vt:lpstr>Wingdings</vt:lpstr>
      <vt:lpstr>Calibri</vt:lpstr>
      <vt:lpstr>Symbol</vt:lpstr>
      <vt:lpstr>Bold Stripes</vt:lpstr>
      <vt:lpstr>Θέμα του Office</vt:lpstr>
      <vt:lpstr>Κεφάλαιο 15 (Μ)</vt:lpstr>
      <vt:lpstr>Παρουσίαση του PowerPoint</vt:lpstr>
      <vt:lpstr>Παρουσίαση του PowerPoint</vt:lpstr>
      <vt:lpstr>Παρουσίαση του PowerPoint</vt:lpstr>
      <vt:lpstr>Μεταβλητότητα παραγωγής έναντι μεταβλητότητας πληθωρισμού</vt:lpstr>
      <vt:lpstr>Μεταβλητότητα παραγωγής έναντι μεταβλητότητας πληθωρισμού</vt:lpstr>
      <vt:lpstr>Παρουσίαση του PowerPoint</vt:lpstr>
    </vt:vector>
  </TitlesOfParts>
  <Company>UNLV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Mankiw 6e PowerPoints</dc:title>
  <dc:creator>Ron Cronovich</dc:creator>
  <cp:lastModifiedBy>Nikolina Kosteletou</cp:lastModifiedBy>
  <cp:revision>218</cp:revision>
  <dcterms:created xsi:type="dcterms:W3CDTF">2006-04-29T00:50:43Z</dcterms:created>
  <dcterms:modified xsi:type="dcterms:W3CDTF">2020-03-31T10:28:46Z</dcterms:modified>
</cp:coreProperties>
</file>