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ink/inkAction1.xml" ContentType="application/vnd.ms-office.inkAction+xml"/>
  <Override PartName="/ppt/tags/tag2.xml" ContentType="application/vnd.openxmlformats-officedocument.presentationml.tags+xml"/>
  <Override PartName="/ppt/ink/inkAction2.xml" ContentType="application/vnd.ms-office.inkAction+xml"/>
  <Override PartName="/ppt/tags/tag3.xml" ContentType="application/vnd.openxmlformats-officedocument.presentationml.tags+xml"/>
  <Override PartName="/ppt/ink/inkAction3.xml" ContentType="application/vnd.ms-office.inkAction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ink/inkAction4.xml" ContentType="application/vnd.ms-office.inkAction+xml"/>
  <Override PartName="/ppt/tags/tag6.xml" ContentType="application/vnd.openxmlformats-officedocument.presentationml.tags+xml"/>
  <Override PartName="/ppt/ink/inkAction5.xml" ContentType="application/vnd.ms-office.inkAction+xml"/>
  <Override PartName="/ppt/tags/tag7.xml" ContentType="application/vnd.openxmlformats-officedocument.presentationml.tags+xml"/>
  <Override PartName="/ppt/ink/inkAction6.xml" ContentType="application/vnd.ms-office.inkAction+xml"/>
  <Override PartName="/ppt/tags/tag8.xml" ContentType="application/vnd.openxmlformats-officedocument.presentationml.tags+xml"/>
  <Override PartName="/ppt/ink/inkAction7.xml" ContentType="application/vnd.ms-office.inkAction+xml"/>
  <Override PartName="/ppt/tags/tag9.xml" ContentType="application/vnd.openxmlformats-officedocument.presentationml.tags+xml"/>
  <Override PartName="/ppt/ink/inkAction8.xml" ContentType="application/vnd.ms-office.inkAction+xml"/>
  <Override PartName="/ppt/tags/tag10.xml" ContentType="application/vnd.openxmlformats-officedocument.presentationml.tags+xml"/>
  <Override PartName="/ppt/ink/inkAction9.xml" ContentType="application/vnd.ms-office.inkAction+xml"/>
  <Override PartName="/ppt/tags/tag11.xml" ContentType="application/vnd.openxmlformats-officedocument.presentationml.tags+xml"/>
  <Override PartName="/ppt/ink/inkAction10.xml" ContentType="application/vnd.ms-office.inkAction+xml"/>
  <Override PartName="/ppt/tags/tag12.xml" ContentType="application/vnd.openxmlformats-officedocument.presentationml.tags+xml"/>
  <Override PartName="/ppt/ink/inkAction11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67" r:id="rId1"/>
    <p:sldMasterId id="2147483787" r:id="rId2"/>
  </p:sldMasterIdLst>
  <p:notesMasterIdLst>
    <p:notesMasterId r:id="rId16"/>
  </p:notesMasterIdLst>
  <p:handoutMasterIdLst>
    <p:handoutMasterId r:id="rId17"/>
  </p:handoutMasterIdLst>
  <p:sldIdLst>
    <p:sldId id="314" r:id="rId3"/>
    <p:sldId id="396" r:id="rId4"/>
    <p:sldId id="397" r:id="rId5"/>
    <p:sldId id="398" r:id="rId6"/>
    <p:sldId id="399" r:id="rId7"/>
    <p:sldId id="401" r:id="rId8"/>
    <p:sldId id="406" r:id="rId9"/>
    <p:sldId id="407" r:id="rId10"/>
    <p:sldId id="402" r:id="rId11"/>
    <p:sldId id="409" r:id="rId12"/>
    <p:sldId id="410" r:id="rId13"/>
    <p:sldId id="412" r:id="rId14"/>
    <p:sldId id="395" r:id="rId1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7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CC"/>
    <a:srgbClr val="FFFFCC"/>
    <a:srgbClr val="FF0000"/>
    <a:srgbClr val="777777"/>
    <a:srgbClr val="808080"/>
    <a:srgbClr val="008080"/>
    <a:srgbClr val="660033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62" autoAdjust="0"/>
    <p:restoredTop sz="97670" autoAdjust="0"/>
  </p:normalViewPr>
  <p:slideViewPr>
    <p:cSldViewPr snapToGrid="0">
      <p:cViewPr varScale="1">
        <p:scale>
          <a:sx n="106" d="100"/>
          <a:sy n="106" d="100"/>
        </p:scale>
        <p:origin x="1284" y="108"/>
      </p:cViewPr>
      <p:guideLst>
        <p:guide orient="horz" pos="3172"/>
        <p:guide pos="2880"/>
      </p:guideLst>
    </p:cSldViewPr>
  </p:slideViewPr>
  <p:outlineViewPr>
    <p:cViewPr>
      <p:scale>
        <a:sx n="33" d="100"/>
        <a:sy n="33" d="100"/>
      </p:scale>
      <p:origin x="240" y="18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1974" y="216"/>
      </p:cViewPr>
      <p:guideLst>
        <p:guide orient="horz" pos="2880"/>
        <p:guide pos="2160"/>
      </p:guideLst>
    </p:cSldViewPr>
  </p:notesViewPr>
  <p:gridSpacing cx="45720" cy="4572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569B8476-F7BC-46D4-BCB4-7B74EACC387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176131" name="Rectangle 3">
            <a:extLst>
              <a:ext uri="{FF2B5EF4-FFF2-40B4-BE49-F238E27FC236}">
                <a16:creationId xmlns:a16="http://schemas.microsoft.com/office/drawing/2014/main" id="{45EEFA6A-D22B-4518-968C-0C1907D2D5C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176132" name="Rectangle 4">
            <a:extLst>
              <a:ext uri="{FF2B5EF4-FFF2-40B4-BE49-F238E27FC236}">
                <a16:creationId xmlns:a16="http://schemas.microsoft.com/office/drawing/2014/main" id="{4F41D8C0-588D-480C-994D-7BB4F949832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176133" name="Rectangle 5">
            <a:extLst>
              <a:ext uri="{FF2B5EF4-FFF2-40B4-BE49-F238E27FC236}">
                <a16:creationId xmlns:a16="http://schemas.microsoft.com/office/drawing/2014/main" id="{E7EB9EBC-EAD5-42C8-AAB4-738B995A2F0A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AAFD226-49F0-4CDC-8D96-B27DEAC85665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4-06T14:23:22.8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40394">
    <iact:property name="dataType"/>
    <iact:actionData xml:id="d0">
      <inkml:trace xmlns:inkml="http://www.w3.org/2003/InkML" xml:id="stk0" contextRef="#ctx0" brushRef="#br0">12440 9977 0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4-06T14:23:22.8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6995">
    <iact:property name="dataType"/>
    <iact:actionData xml:id="d0">
      <inkml:trace xmlns:inkml="http://www.w3.org/2003/InkML" xml:id="stk0" contextRef="#ctx0" brushRef="#br0">6185 5910 0</inkml:trace>
    </iact:actionData>
  </iact:action>
  <iact:action type="add" startTime="38796">
    <iact:property name="dataType"/>
    <iact:actionData xml:id="d1">
      <inkml:trace xmlns:inkml="http://www.w3.org/2003/InkML" xml:id="stk1" contextRef="#ctx0" brushRef="#br0">13656 9525 0</inkml:trace>
    </iact:actionData>
  </iact:action>
  <iact:action type="add" startTime="62931">
    <iact:property name="dataType"/>
    <iact:actionData xml:id="d2">
      <inkml:trace xmlns:inkml="http://www.w3.org/2003/InkML" xml:id="stk2" contextRef="#ctx0" brushRef="#br0">13691 12063 0</inkml:trace>
    </iact:actionData>
  </iact:action>
  <iact:action type="add" startTime="68173">
    <iact:property name="dataType"/>
    <iact:actionData xml:id="d3">
      <inkml:trace xmlns:inkml="http://www.w3.org/2003/InkML" xml:id="stk3" contextRef="#ctx0" brushRef="#br0">13239 3129 0</inkml:trace>
    </iact:actionData>
  </iact:action>
  <iact:action type="add" startTime="72097">
    <iact:property name="dataType"/>
    <iact:actionData xml:id="d4">
      <inkml:trace xmlns:inkml="http://www.w3.org/2003/InkML" xml:id="stk4" contextRef="#ctx0" brushRef="#br0">13308 3129 0</inkml:trace>
    </iact:actionData>
  </iact:action>
  <iact:action type="add" startTime="78404">
    <iact:property name="dataType"/>
    <iact:actionData xml:id="d5">
      <inkml:trace xmlns:inkml="http://www.w3.org/2003/InkML" xml:id="stk5" contextRef="#ctx0" brushRef="#br0">13413 3129 0</inkml:trace>
    </iact:actionData>
  </iact:action>
  <iact:action type="add" startTime="91970">
    <iact:property name="dataType"/>
    <iact:actionData xml:id="d6">
      <inkml:trace xmlns:inkml="http://www.w3.org/2003/InkML" xml:id="stk6" contextRef="#ctx0" brushRef="#br0">11085 13662 0</inkml:trace>
    </iact:actionData>
  </iact:action>
  <iact:action type="add" startTime="93488">
    <iact:property name="dataType"/>
    <iact:actionData xml:id="d7">
      <inkml:trace xmlns:inkml="http://www.w3.org/2003/InkML" xml:id="stk7" contextRef="#ctx0" brushRef="#br0">12092 13627 0</inkml:trace>
    </iact:actionData>
  </iact:action>
  <iact:action type="add" startTime="111821">
    <iact:property name="dataType"/>
    <iact:actionData xml:id="d8">
      <inkml:trace xmlns:inkml="http://www.w3.org/2003/InkML" xml:id="stk8" contextRef="#ctx0" brushRef="#br0">15567 14114 0</inkml:trace>
    </iact:actionData>
  </iact:action>
  <iact:action type="add" startTime="117143">
    <iact:property name="dataType"/>
    <iact:actionData xml:id="d9">
      <inkml:trace xmlns:inkml="http://www.w3.org/2003/InkML" xml:id="stk9" contextRef="#ctx0" brushRef="#br0">18625 14253 0</inkml:trace>
    </iact:actionData>
  </iact:action>
  <iact:action type="add" startTime="120234">
    <iact:property name="dataType"/>
    <iact:actionData xml:id="d10">
      <inkml:trace xmlns:inkml="http://www.w3.org/2003/InkML" xml:id="stk10" contextRef="#ctx0" brushRef="#br0">21022 14114 0</inkml:trace>
    </iact:actionData>
  </iact:action>
  <iact:action type="add" startTime="149881">
    <iact:property name="dataType"/>
    <iact:actionData xml:id="d11">
      <inkml:trace xmlns:inkml="http://www.w3.org/2003/InkML" xml:id="stk11" contextRef="#ctx0" brushRef="#br0">10494 8100 0</inkml:trace>
    </iact:actionData>
  </iact:action>
  <iact:action type="add" startTime="151488">
    <iact:property name="dataType"/>
    <iact:actionData xml:id="d12">
      <inkml:trace xmlns:inkml="http://www.w3.org/2003/InkML" xml:id="stk12" contextRef="#ctx0" brushRef="#br0">10494 8691 0</inkml:trace>
    </iact:actionData>
  </iact:action>
  <iact:action type="add" startTime="160693">
    <iact:property name="dataType"/>
    <iact:actionData xml:id="d13">
      <inkml:trace xmlns:inkml="http://www.w3.org/2003/InkML" xml:id="stk13" contextRef="#ctx0" brushRef="#br0">7019 4276 0</inkml:trace>
    </iact:actionData>
  </iact:action>
</iact:actions>
</file>

<file path=ppt/ink/inkAction1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4-06T14:23:22.8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79184">
    <iact:property name="dataType"/>
    <iact:actionData xml:id="d0">
      <inkml:trace xmlns:inkml="http://www.w3.org/2003/InkML" xml:id="stk0" contextRef="#ctx0" brushRef="#br0">3023 4728 0</inkml:trace>
    </iact:actionData>
  </iact:action>
  <iact:action type="add" startTime="80670">
    <iact:property name="dataType"/>
    <iact:actionData xml:id="d1">
      <inkml:trace xmlns:inkml="http://www.w3.org/2003/InkML" xml:id="stk1" contextRef="#ctx0" brushRef="#br0">1703 3616 0</inkml:trace>
    </iact:actionData>
  </iact:action>
  <iact:action type="add" startTime="88175">
    <iact:property name="dataType"/>
    <iact:actionData xml:id="d2">
      <inkml:trace xmlns:inkml="http://www.w3.org/2003/InkML" xml:id="stk2" contextRef="#ctx0" brushRef="#br0">4761 2781 0</inkml:trace>
    </iact:actionData>
  </iact:action>
  <iact:action type="add" startTime="89212">
    <iact:property name="dataType"/>
    <iact:actionData xml:id="d3">
      <inkml:trace xmlns:inkml="http://www.w3.org/2003/InkML" xml:id="stk3" contextRef="#ctx0" brushRef="#br0">5004 3929 0</inkml:trace>
    </iact:actionData>
  </iact:action>
  <iact:action type="add" startTime="100625">
    <iact:property name="dataType"/>
    <iact:actionData xml:id="d4">
      <inkml:trace xmlns:inkml="http://www.w3.org/2003/InkML" xml:id="stk4" contextRef="#ctx0" brushRef="#br0">4378 8309 0</inkml:trace>
    </iact:actionData>
  </iact:action>
  <iact:action type="add" startTime="101668">
    <iact:property name="dataType"/>
    <iact:actionData xml:id="d5">
      <inkml:trace xmlns:inkml="http://www.w3.org/2003/InkML" xml:id="stk5" contextRef="#ctx0" brushRef="#br0">3406 8309 0</inkml:trace>
    </iact:actionData>
  </iact:action>
  <iact:action type="add" startTime="115806">
    <iact:property name="dataType"/>
    <iact:actionData xml:id="d6">
      <inkml:trace xmlns:inkml="http://www.w3.org/2003/InkML" xml:id="stk6" contextRef="#ctx0" brushRef="#br0">6185 3442 0,'0'-35'19</inkml:trace>
    </iact:actionData>
  </iact:action>
  <iact:action type="add" startTime="116929">
    <iact:property name="dataType"/>
    <iact:actionData xml:id="d7">
      <inkml:trace xmlns:inkml="http://www.w3.org/2003/InkML" xml:id="stk7" contextRef="#ctx0" brushRef="#br0">6185 3407 0</inkml:trace>
    </iact:actionData>
  </iact:action>
  <iact:action type="add" startTime="127581">
    <iact:property name="dataType"/>
    <iact:actionData xml:id="d8">
      <inkml:trace xmlns:inkml="http://www.w3.org/2003/InkML" xml:id="stk8" contextRef="#ctx0" brushRef="#br0">12961 8448 0</inkml:trace>
    </iact:actionData>
  </iact:action>
  <iact:action type="add" startTime="128922">
    <iact:property name="dataType"/>
    <iact:actionData xml:id="d9">
      <inkml:trace xmlns:inkml="http://www.w3.org/2003/InkML" xml:id="stk9" contextRef="#ctx0" brushRef="#br0">12301 8448 0</inkml:trace>
    </iact:actionData>
  </iact:action>
  <iact:action type="add" startTime="130447">
    <iact:property name="dataType"/>
    <iact:actionData xml:id="d10">
      <inkml:trace xmlns:inkml="http://www.w3.org/2003/InkML" xml:id="stk10" contextRef="#ctx0" brushRef="#br0">13447 8378 0</inkml:trace>
    </iact:actionData>
  </iact:action>
  <iact:action type="add" startTime="140009">
    <iact:property name="dataType"/>
    <iact:actionData xml:id="d11">
      <inkml:trace xmlns:inkml="http://www.w3.org/2003/InkML" xml:id="stk11" contextRef="#ctx0" brushRef="#br0">15254 7996 0</inkml:trace>
    </iact:actionData>
  </iact:action>
  <iact:action type="add" startTime="145127">
    <iact:property name="dataType"/>
    <iact:actionData xml:id="d12">
      <inkml:trace xmlns:inkml="http://www.w3.org/2003/InkML" xml:id="stk12" contextRef="#ctx0" brushRef="#br0">17478 8309 0</inkml:trace>
    </iact:actionData>
  </iact:action>
  <iact:action type="add" startTime="214823">
    <iact:property name="dataType"/>
    <iact:actionData xml:id="d13">
      <inkml:trace xmlns:inkml="http://www.w3.org/2003/InkML" xml:id="stk13" contextRef="#ctx0" brushRef="#br0">14281 10777 0</inkml:trace>
    </iact:actionData>
  </iact:action>
  <iact:action type="add" startTime="288233">
    <iact:property name="dataType"/>
    <iact:actionData xml:id="d14">
      <inkml:trace xmlns:inkml="http://www.w3.org/2003/InkML" xml:id="stk14" contextRef="#ctx0" brushRef="#br0">15810 13454 0</inkml:trace>
    </iact:actionData>
  </iact:action>
  <iact:action type="add" startTime="295960">
    <iact:property name="dataType"/>
    <iact:actionData xml:id="d15">
      <inkml:trace xmlns:inkml="http://www.w3.org/2003/InkML" xml:id="stk15" contextRef="#ctx0" brushRef="#br0">11814 14184 0</inkml:trace>
    </iact:actionData>
  </iact:action>
  <iact:action type="add" startTime="297748">
    <iact:property name="dataType"/>
    <iact:actionData xml:id="d16">
      <inkml:trace xmlns:inkml="http://www.w3.org/2003/InkML" xml:id="stk16" contextRef="#ctx0" brushRef="#br0">16436 14184 0</inkml:trace>
    </iact:actionData>
  </iact:action>
  <iact:action type="add" startTime="313415">
    <iact:property name="dataType"/>
    <iact:actionData xml:id="d17">
      <inkml:trace xmlns:inkml="http://www.w3.org/2003/InkML" xml:id="stk17" contextRef="#ctx0" brushRef="#br0">4969 14496 0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4-06T14:23:22.8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4631">
    <iact:property name="dataType"/>
    <iact:actionData xml:id="d0">
      <inkml:trace xmlns:inkml="http://www.w3.org/2003/InkML" xml:id="stk0" contextRef="#ctx0" brushRef="#br0">9278 9352 0</inkml:trace>
    </iact:actionData>
  </iact:action>
  <iact:action type="add" startTime="14749">
    <iact:property name="dataType"/>
    <iact:actionData xml:id="d1">
      <inkml:trace xmlns:inkml="http://www.w3.org/2003/InkML" xml:id="stk1" contextRef="#ctx0" brushRef="#br0">9278 9352 0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4-06T14:23:22.8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4208">
    <iact:property name="dataType"/>
    <iact:actionData xml:id="d0">
      <inkml:trace xmlns:inkml="http://www.w3.org/2003/InkML" xml:id="stk0" contextRef="#ctx0" brushRef="#br0">8791 9943 0</inkml:trace>
    </iact:actionData>
  </iact:action>
  <iact:action type="add" startTime="18289">
    <iact:property name="dataType"/>
    <iact:actionData xml:id="d1">
      <inkml:trace xmlns:inkml="http://www.w3.org/2003/InkML" xml:id="stk1" contextRef="#ctx0" brushRef="#br0">8861 9838 0</inkml:trace>
    </iact:actionData>
  </iact:action>
  <iact:action type="add" startTime="20592">
    <iact:property name="dataType"/>
    <iact:actionData xml:id="d2">
      <inkml:trace xmlns:inkml="http://www.w3.org/2003/InkML" xml:id="stk2" contextRef="#ctx0" brushRef="#br0">8618 9769 0</inkml:trace>
    </iact:actionData>
  </iact:action>
  <iact:action type="add" startTime="49759">
    <iact:property name="dataType"/>
    <iact:actionData xml:id="d3">
      <inkml:trace xmlns:inkml="http://www.w3.org/2003/InkML" xml:id="stk3" contextRef="#ctx0" brushRef="#br0">12961 9699 0</inkml:trace>
    </iact:actionData>
  </iact:action>
  <iact:action type="add" startTime="50929">
    <iact:property name="dataType"/>
    <iact:actionData xml:id="d4">
      <inkml:trace xmlns:inkml="http://www.w3.org/2003/InkML" xml:id="stk4" contextRef="#ctx0" brushRef="#br0">13760 9699 0</inkml:trace>
    </iact:actionData>
  </iact:action>
  <iact:action type="add" startTime="64429">
    <iact:property name="dataType"/>
    <iact:actionData xml:id="d5">
      <inkml:trace xmlns:inkml="http://www.w3.org/2003/InkML" xml:id="stk5" contextRef="#ctx0" brushRef="#br0">14976 9838 0</inkml:trace>
    </iact:actionData>
  </iact:action>
  <iact:action type="add" startTime="127680">
    <iact:property name="dataType"/>
    <iact:actionData xml:id="d6">
      <inkml:trace xmlns:inkml="http://www.w3.org/2003/InkML" xml:id="stk6" contextRef="#ctx0" brushRef="#br0">12926 9977 0</inkml:trace>
    </iact:actionData>
  </iact:action>
  <iact:action type="add" startTime="167609">
    <iact:property name="dataType"/>
    <iact:actionData xml:id="d7">
      <inkml:trace xmlns:inkml="http://www.w3.org/2003/InkML" xml:id="stk7" contextRef="#ctx0" brushRef="#br0">12197 9977 0</inkml:trace>
    </iact:actionData>
  </iact:action>
  <iact:action type="add" startTime="181351">
    <iact:property name="dataType"/>
    <iact:actionData xml:id="d8">
      <inkml:trace xmlns:inkml="http://www.w3.org/2003/InkML" xml:id="stk8" contextRef="#ctx0" brushRef="#br0">15115 9977 0</inkml:trace>
    </iact:actionData>
  </iact:action>
  <iact:action type="add" startTime="207454">
    <iact:property name="dataType"/>
    <iact:actionData xml:id="d9">
      <inkml:trace xmlns:inkml="http://www.w3.org/2003/InkML" xml:id="stk9" contextRef="#ctx0" brushRef="#br0">14490 9664 0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4-06T14:23:22.8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0967">
    <iact:property name="dataType"/>
    <iact:actionData xml:id="d0">
      <inkml:trace xmlns:inkml="http://www.w3.org/2003/InkML" xml:id="stk0" contextRef="#ctx0" brushRef="#br0">8513 9943 0</inkml:trace>
    </iact:actionData>
  </iact:action>
  <iact:action type="add" startTime="26733">
    <iact:property name="dataType"/>
    <iact:actionData xml:id="d1">
      <inkml:trace xmlns:inkml="http://www.w3.org/2003/InkML" xml:id="stk1" contextRef="#ctx0" brushRef="#br0">11710 9838 0</inkml:trace>
    </iact:actionData>
  </iact:action>
  <iact:action type="add" startTime="29101">
    <iact:property name="dataType"/>
    <iact:actionData xml:id="d2">
      <inkml:trace xmlns:inkml="http://www.w3.org/2003/InkML" xml:id="stk2" contextRef="#ctx0" brushRef="#br0">12544 9873 0</inkml:trace>
    </iact:actionData>
  </iact:action>
  <iact:action type="add" startTime="32601">
    <iact:property name="dataType"/>
    <iact:actionData xml:id="d3">
      <inkml:trace xmlns:inkml="http://www.w3.org/2003/InkML" xml:id="stk3" contextRef="#ctx0" brushRef="#br0">14386 9908 0</inkml:trace>
    </iact:actionData>
  </iact:action>
  <iact:action type="add" startTime="35571">
    <iact:property name="dataType"/>
    <iact:actionData xml:id="d4">
      <inkml:trace xmlns:inkml="http://www.w3.org/2003/InkML" xml:id="stk4" contextRef="#ctx0" brushRef="#br0">15254 9734 0</inkml:trace>
    </iact:actionData>
  </iact:action>
  <iact:action type="add" startTime="42044">
    <iact:property name="dataType"/>
    <iact:actionData xml:id="d5">
      <inkml:trace xmlns:inkml="http://www.w3.org/2003/InkML" xml:id="stk5" contextRef="#ctx0" brushRef="#br0">10980 10047 0</inkml:trace>
    </iact:actionData>
  </iact:action>
  <iact:action type="add" startTime="43682">
    <iact:property name="dataType"/>
    <iact:actionData xml:id="d6">
      <inkml:trace xmlns:inkml="http://www.w3.org/2003/InkML" xml:id="stk6" contextRef="#ctx0" brushRef="#br0">13586 10047 0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4-06T14:23:22.8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4720">
    <iact:property name="dataType"/>
    <iact:actionData xml:id="d0">
      <inkml:trace xmlns:inkml="http://www.w3.org/2003/InkML" xml:id="stk0" contextRef="#ctx0" brushRef="#br0">5178 5215 0</inkml:trace>
    </iact:actionData>
  </iact:action>
  <iact:action type="add" startTime="41465">
    <iact:property name="dataType"/>
    <iact:actionData xml:id="d1">
      <inkml:trace xmlns:inkml="http://www.w3.org/2003/InkML" xml:id="stk1" contextRef="#ctx0" brushRef="#br0">6707 5284 0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4-06T14:23:22.8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9651">
    <iact:property name="dataType"/>
    <iact:actionData xml:id="d0">
      <inkml:trace xmlns:inkml="http://www.w3.org/2003/InkML" xml:id="stk0" contextRef="#ctx0" brushRef="#br0">11814 12098 0</inkml:trace>
    </iact:actionData>
  </iact:action>
  <iact:action type="add" startTime="61910">
    <iact:property name="dataType"/>
    <iact:actionData xml:id="d1">
      <inkml:trace xmlns:inkml="http://www.w3.org/2003/InkML" xml:id="stk1" contextRef="#ctx0" brushRef="#br0">10772 13106 0</inkml:trace>
    </iact:actionData>
  </iact:action>
  <iact:action type="add" startTime="64099">
    <iact:property name="dataType"/>
    <iact:actionData xml:id="d2">
      <inkml:trace xmlns:inkml="http://www.w3.org/2003/InkML" xml:id="stk2" contextRef="#ctx0" brushRef="#br0">11710 13036 0</inkml:trace>
    </iact:actionData>
  </iact:action>
  <iact:action type="add" startTime="66075">
    <iact:property name="dataType"/>
    <iact:actionData xml:id="d3">
      <inkml:trace xmlns:inkml="http://www.w3.org/2003/InkML" xml:id="stk3" contextRef="#ctx0" brushRef="#br0">10807 14010 0</inkml:trace>
    </iact:actionData>
  </iact:action>
  <iact:action type="add" startTime="68660">
    <iact:property name="dataType"/>
    <iact:actionData xml:id="d4">
      <inkml:trace xmlns:inkml="http://www.w3.org/2003/InkML" xml:id="stk4" contextRef="#ctx0" brushRef="#br0">11884 13940 0</inkml:trace>
    </iact:actionData>
  </iact:action>
  <iact:action type="add" startTime="74333">
    <iact:property name="dataType"/>
    <iact:actionData xml:id="d5">
      <inkml:trace xmlns:inkml="http://www.w3.org/2003/InkML" xml:id="stk5" contextRef="#ctx0" brushRef="#br0">10529 14879 0</inkml:trace>
    </iact:actionData>
  </iact:action>
  <iact:action type="add" startTime="75629">
    <iact:property name="dataType"/>
    <iact:actionData xml:id="d6">
      <inkml:trace xmlns:inkml="http://www.w3.org/2003/InkML" xml:id="stk6" contextRef="#ctx0" brushRef="#br0">11780 14740 0</inkml:trace>
    </iact:actionData>
  </iact:action>
  <iact:action type="add" startTime="80896">
    <iact:property name="dataType"/>
    <iact:actionData xml:id="d7">
      <inkml:trace xmlns:inkml="http://www.w3.org/2003/InkML" xml:id="stk7" contextRef="#ctx0" brushRef="#br0">10807 15748 0</inkml:trace>
    </iact:actionData>
  </iact:action>
  <iact:action type="add" startTime="84001">
    <iact:property name="dataType"/>
    <iact:actionData xml:id="d8">
      <inkml:trace xmlns:inkml="http://www.w3.org/2003/InkML" xml:id="stk8" contextRef="#ctx0" brushRef="#br0">11745 15678 0</inkml:trace>
    </iact:actionData>
  </iact:action>
  <iact:action type="add" startTime="86185">
    <iact:property name="dataType"/>
    <iact:actionData xml:id="d9">
      <inkml:trace xmlns:inkml="http://www.w3.org/2003/InkML" xml:id="stk9" contextRef="#ctx0" brushRef="#br0">12614 15678 0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4-06T14:23:22.8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52834">
    <iact:property name="dataType"/>
    <iact:actionData xml:id="d0">
      <inkml:trace xmlns:inkml="http://www.w3.org/2003/InkML" xml:id="stk0" contextRef="#ctx0" brushRef="#br0">8270 12063 0</inkml:trace>
    </iact:actionData>
  </iact:action>
  <iact:action type="add" startTime="156852">
    <iact:property name="dataType"/>
    <iact:actionData xml:id="d1">
      <inkml:trace xmlns:inkml="http://www.w3.org/2003/InkML" xml:id="stk1" contextRef="#ctx0" brushRef="#br0">9834 12028 0</inkml:trace>
    </iact:actionData>
  </iact:action>
  <iact:action type="add" startTime="165165">
    <iact:property name="dataType"/>
    <iact:actionData xml:id="d2">
      <inkml:trace xmlns:inkml="http://www.w3.org/2003/InkML" xml:id="stk2" contextRef="#ctx0" brushRef="#br0">13239 11889 0</inkml:trace>
    </iact:actionData>
  </iact:action>
  <iact:action type="add" startTime="166606">
    <iact:property name="dataType"/>
    <iact:actionData xml:id="d3">
      <inkml:trace xmlns:inkml="http://www.w3.org/2003/InkML" xml:id="stk3" contextRef="#ctx0" brushRef="#br0">15602 11924 0</inkml:trace>
    </iact:actionData>
  </iact:action>
  <iact:action type="add" startTime="180919">
    <iact:property name="dataType"/>
    <iact:actionData xml:id="d4">
      <inkml:trace xmlns:inkml="http://www.w3.org/2003/InkML" xml:id="stk4" contextRef="#ctx0" brushRef="#br0">10598 15644 0</inkml:trace>
    </iact:actionData>
  </iact:action>
  <iact:action type="add" startTime="182899">
    <iact:property name="dataType"/>
    <iact:actionData xml:id="d5">
      <inkml:trace xmlns:inkml="http://www.w3.org/2003/InkML" xml:id="stk5" contextRef="#ctx0" brushRef="#br0">12092 15678 0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4-06T14:23:22.8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3561">
    <iact:property name="dataType"/>
    <iact:actionData xml:id="d0">
      <inkml:trace xmlns:inkml="http://www.w3.org/2003/InkML" xml:id="stk0" contextRef="#ctx0" brushRef="#br0">8409 6883 0</inkml:trace>
    </iact:actionData>
  </iact:action>
  <iact:action type="add" startTime="24732">
    <iact:property name="dataType"/>
    <iact:actionData xml:id="d1">
      <inkml:trace xmlns:inkml="http://www.w3.org/2003/InkML" xml:id="stk1" contextRef="#ctx0" brushRef="#br0">9834 6883 0</inkml:trace>
    </iact:actionData>
  </iact:action>
  <iact:action type="add" startTime="37750">
    <iact:property name="dataType"/>
    <iact:actionData xml:id="d2">
      <inkml:trace xmlns:inkml="http://www.w3.org/2003/InkML" xml:id="stk2" contextRef="#ctx0" brushRef="#br0">8791 10394 0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4-06T14:23:22.8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1227">
    <iact:property name="dataType"/>
    <iact:actionData xml:id="d0">
      <inkml:trace xmlns:inkml="http://www.w3.org/2003/InkML" xml:id="stk0" contextRef="#ctx0" brushRef="#br0">8652 4346 0</inkml:trace>
    </iact:actionData>
  </iact:action>
  <iact:action type="add" startTime="12189">
    <iact:property name="dataType"/>
    <iact:actionData xml:id="d1">
      <inkml:trace xmlns:inkml="http://www.w3.org/2003/InkML" xml:id="stk1" contextRef="#ctx0" brushRef="#br0">10181 4137 0</inkml:trace>
    </iact:actionData>
  </iact:action>
  <iact:action type="add" startTime="23284">
    <iact:property name="dataType"/>
    <iact:actionData xml:id="d2">
      <inkml:trace xmlns:inkml="http://www.w3.org/2003/InkML" xml:id="stk2" contextRef="#ctx0" brushRef="#br0">9903 7127 0</inkml:trace>
    </iact:actionData>
  </iact:action>
  <iact:action type="add" startTime="24840">
    <iact:property name="dataType"/>
    <iact:actionData xml:id="d3">
      <inkml:trace xmlns:inkml="http://www.w3.org/2003/InkML" xml:id="stk3" contextRef="#ctx0" brushRef="#br0">10668 7127 0</inkml:trace>
    </iact:actionData>
  </iact:action>
  <iact:action type="add" startTime="27088">
    <iact:property name="dataType"/>
    <iact:actionData xml:id="d4">
      <inkml:trace xmlns:inkml="http://www.w3.org/2003/InkML" xml:id="stk4" contextRef="#ctx0" brushRef="#br0">11258 6883 0</inkml:trace>
    </iact:actionData>
  </iact:action>
  <iact:action type="add" startTime="30640">
    <iact:property name="dataType"/>
    <iact:actionData xml:id="d5">
      <inkml:trace xmlns:inkml="http://www.w3.org/2003/InkML" xml:id="stk5" contextRef="#ctx0" brushRef="#br0">13586 6849 0</inkml:trace>
    </iact:actionData>
  </iact:action>
  <iact:action type="add" startTime="32531">
    <iact:property name="dataType"/>
    <iact:actionData xml:id="d6">
      <inkml:trace xmlns:inkml="http://www.w3.org/2003/InkML" xml:id="stk6" contextRef="#ctx0" brushRef="#br0">9695 8135 0</inkml:trace>
    </iact:actionData>
  </iact:action>
  <iact:action type="add" startTime="35832">
    <iact:property name="dataType"/>
    <iact:actionData xml:id="d7">
      <inkml:trace xmlns:inkml="http://www.w3.org/2003/InkML" xml:id="stk7" contextRef="#ctx0" brushRef="#br0">10807 8135 0</inkml:trace>
    </iact:actionData>
  </iact:action>
  <iact:action type="add" startTime="63695">
    <iact:property name="dataType"/>
    <iact:actionData xml:id="d8">
      <inkml:trace xmlns:inkml="http://www.w3.org/2003/InkML" xml:id="stk8" contextRef="#ctx0" brushRef="#br0">10042 11889 0</inkml:trace>
    </iact:actionData>
  </iact:action>
  <iact:action type="add" startTime="65042">
    <iact:property name="dataType"/>
    <iact:actionData xml:id="d9">
      <inkml:trace xmlns:inkml="http://www.w3.org/2003/InkML" xml:id="stk9" contextRef="#ctx0" brushRef="#br0">11119 11854 0</inkml:trace>
    </iact:actionData>
  </iact:action>
  <iact:action type="add" startTime="66666">
    <iact:property name="dataType"/>
    <iact:actionData xml:id="d10">
      <inkml:trace xmlns:inkml="http://www.w3.org/2003/InkML" xml:id="stk10" contextRef="#ctx0" brushRef="#br0">9938 12793 0</inkml:trace>
    </iact:actionData>
  </iact:action>
  <iact:action type="add" startTime="69585">
    <iact:property name="dataType"/>
    <iact:actionData xml:id="d11">
      <inkml:trace xmlns:inkml="http://www.w3.org/2003/InkML" xml:id="stk11" contextRef="#ctx0" brushRef="#br0">10946 12793 0</inkml:trace>
    </iact:actionData>
  </iact:action>
  <iact:action type="add" startTime="70999">
    <iact:property name="dataType"/>
    <iact:actionData xml:id="d12">
      <inkml:trace xmlns:inkml="http://www.w3.org/2003/InkML" xml:id="stk12" contextRef="#ctx0" brushRef="#br0">10042 14601 0</inkml:trace>
    </iact:actionData>
  </iact:action>
  <iact:action type="add" startTime="76682">
    <iact:property name="dataType"/>
    <iact:actionData xml:id="d13">
      <inkml:trace xmlns:inkml="http://www.w3.org/2003/InkML" xml:id="stk13" contextRef="#ctx0" brushRef="#br0">11224 14218 0</inkml:trace>
    </iact:actionData>
  </iact:action>
  <iact:action type="add" startTime="96494">
    <iact:property name="dataType"/>
    <iact:actionData xml:id="d14">
      <inkml:trace xmlns:inkml="http://www.w3.org/2003/InkML" xml:id="stk14" contextRef="#ctx0" brushRef="#br0">9869 17764 0</inkml:trace>
    </iact:actionData>
  </iact:action>
  <iact:action type="add" startTime="144144">
    <iact:property name="dataType"/>
    <iact:actionData xml:id="d15">
      <inkml:trace xmlns:inkml="http://www.w3.org/2003/InkML" xml:id="stk15" contextRef="#ctx0" brushRef="#br0">10320 14079 0</inkml:trace>
    </iact:actionData>
  </iact:action>
  <iact:action type="add" startTime="145916">
    <iact:property name="dataType"/>
    <iact:actionData xml:id="d16">
      <inkml:trace xmlns:inkml="http://www.w3.org/2003/InkML" xml:id="stk16" contextRef="#ctx0" brushRef="#br0">9973 17868 0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C3C59A38-D2E0-4B9D-B44C-FE08BE3C267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l-GR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9B29C32F-C34E-419C-BF37-12CF6FC9B5B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l-GR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2CE54217-9BD4-4DCE-ADE1-7965101B7AB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7" name="Rectangle 5">
            <a:extLst>
              <a:ext uri="{FF2B5EF4-FFF2-40B4-BE49-F238E27FC236}">
                <a16:creationId xmlns:a16="http://schemas.microsoft.com/office/drawing/2014/main" id="{7F3CE3CA-5058-473D-93C0-40BDBF16980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l-GR" noProof="0"/>
              <a:t>Click to edit Master text styles</a:t>
            </a:r>
          </a:p>
          <a:p>
            <a:pPr lvl="1"/>
            <a:r>
              <a:rPr lang="en-US" altLang="el-GR" noProof="0"/>
              <a:t>Second level</a:t>
            </a:r>
          </a:p>
          <a:p>
            <a:pPr lvl="2"/>
            <a:r>
              <a:rPr lang="en-US" altLang="el-GR" noProof="0"/>
              <a:t>Third level</a:t>
            </a:r>
          </a:p>
          <a:p>
            <a:pPr lvl="3"/>
            <a:r>
              <a:rPr lang="en-US" altLang="el-GR" noProof="0"/>
              <a:t>Fourth level</a:t>
            </a:r>
          </a:p>
          <a:p>
            <a:pPr lvl="4"/>
            <a:r>
              <a:rPr lang="en-US" altLang="el-GR" noProof="0"/>
              <a:t>Fifth level</a:t>
            </a:r>
          </a:p>
        </p:txBody>
      </p:sp>
      <p:sp>
        <p:nvSpPr>
          <p:cNvPr id="23558" name="Rectangle 6">
            <a:extLst>
              <a:ext uri="{FF2B5EF4-FFF2-40B4-BE49-F238E27FC236}">
                <a16:creationId xmlns:a16="http://schemas.microsoft.com/office/drawing/2014/main" id="{91A6D590-4279-4E6E-85A7-5BFB32E1E4B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l-GR"/>
          </a:p>
        </p:txBody>
      </p:sp>
      <p:sp>
        <p:nvSpPr>
          <p:cNvPr id="23559" name="Rectangle 7">
            <a:extLst>
              <a:ext uri="{FF2B5EF4-FFF2-40B4-BE49-F238E27FC236}">
                <a16:creationId xmlns:a16="http://schemas.microsoft.com/office/drawing/2014/main" id="{A56297A4-2E4F-4C3D-9BD7-308155D1FD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D569F52-8CC9-4EAA-B875-F45D9995BD9A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- Θέση εικόνας διαφάνειας">
            <a:extLst>
              <a:ext uri="{FF2B5EF4-FFF2-40B4-BE49-F238E27FC236}">
                <a16:creationId xmlns:a16="http://schemas.microsoft.com/office/drawing/2014/main" id="{6F5E9040-14B2-4916-A041-172832540A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2 - Θέση σημειώσεων">
            <a:extLst>
              <a:ext uri="{FF2B5EF4-FFF2-40B4-BE49-F238E27FC236}">
                <a16:creationId xmlns:a16="http://schemas.microsoft.com/office/drawing/2014/main" id="{2FE17A7C-22B4-4883-B540-9347241A52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2" name="3 - Θέση αριθμού διαφάνειας">
            <a:extLst>
              <a:ext uri="{FF2B5EF4-FFF2-40B4-BE49-F238E27FC236}">
                <a16:creationId xmlns:a16="http://schemas.microsoft.com/office/drawing/2014/main" id="{9B9F706C-80F2-4FDC-B4C7-565D7F2F1D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5FEBE3E-C127-4865-838F-B7A44F8C7E2C}" type="slidenum">
              <a:rPr lang="en-US" altLang="el-GR" sz="1200" smtClean="0"/>
              <a:pPr/>
              <a:t>5</a:t>
            </a:fld>
            <a:endParaRPr lang="en-US" altLang="el-GR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B6BE2AB0-E8F8-43B7-A848-2C5B9357BE8E}"/>
              </a:ext>
            </a:extLst>
          </p:cNvPr>
          <p:cNvGrpSpPr>
            <a:grpSpLocks/>
          </p:cNvGrpSpPr>
          <p:nvPr/>
        </p:nvGrpSpPr>
        <p:grpSpPr bwMode="auto">
          <a:xfrm>
            <a:off x="-3175" y="-9525"/>
            <a:ext cx="9147175" cy="6867525"/>
            <a:chOff x="-2" y="0"/>
            <a:chExt cx="5762" cy="4326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5285E66A-60E6-4B61-BCB5-546663A3EDFA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2" y="0"/>
              <a:ext cx="5712" cy="4326"/>
              <a:chOff x="-2" y="0"/>
              <a:chExt cx="5712" cy="4326"/>
            </a:xfrm>
          </p:grpSpPr>
          <p:sp>
            <p:nvSpPr>
              <p:cNvPr id="8" name="Rectangle 4">
                <a:extLst>
                  <a:ext uri="{FF2B5EF4-FFF2-40B4-BE49-F238E27FC236}">
                    <a16:creationId xmlns:a16="http://schemas.microsoft.com/office/drawing/2014/main" id="{2DBB477A-A069-4495-9501-FA8F37A3CE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2" y="0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el-GR" altLang="en-US"/>
              </a:p>
            </p:txBody>
          </p:sp>
          <p:sp>
            <p:nvSpPr>
              <p:cNvPr id="9" name="Rectangle 5">
                <a:extLst>
                  <a:ext uri="{FF2B5EF4-FFF2-40B4-BE49-F238E27FC236}">
                    <a16:creationId xmlns:a16="http://schemas.microsoft.com/office/drawing/2014/main" id="{BECDD87C-0E33-4BE3-8F88-ACE27DD5CE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el-GR" altLang="en-US"/>
              </a:p>
            </p:txBody>
          </p:sp>
          <p:sp>
            <p:nvSpPr>
              <p:cNvPr id="10" name="Rectangle 6">
                <a:extLst>
                  <a:ext uri="{FF2B5EF4-FFF2-40B4-BE49-F238E27FC236}">
                    <a16:creationId xmlns:a16="http://schemas.microsoft.com/office/drawing/2014/main" id="{AF7639AD-E84B-4B2D-9F7E-A3807D4E76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el-GR" altLang="en-US"/>
              </a:p>
            </p:txBody>
          </p:sp>
          <p:sp>
            <p:nvSpPr>
              <p:cNvPr id="11" name="Rectangle 7">
                <a:extLst>
                  <a:ext uri="{FF2B5EF4-FFF2-40B4-BE49-F238E27FC236}">
                    <a16:creationId xmlns:a16="http://schemas.microsoft.com/office/drawing/2014/main" id="{542BAD79-73DC-4708-9513-629D073416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el-GR" altLang="en-US"/>
              </a:p>
            </p:txBody>
          </p:sp>
          <p:sp>
            <p:nvSpPr>
              <p:cNvPr id="12" name="Rectangle 8">
                <a:extLst>
                  <a:ext uri="{FF2B5EF4-FFF2-40B4-BE49-F238E27FC236}">
                    <a16:creationId xmlns:a16="http://schemas.microsoft.com/office/drawing/2014/main" id="{8E24EC4D-1ED0-4274-B4AC-DC2803205F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el-GR" altLang="en-US"/>
              </a:p>
            </p:txBody>
          </p:sp>
          <p:sp>
            <p:nvSpPr>
              <p:cNvPr id="13" name="Rectangle 9">
                <a:extLst>
                  <a:ext uri="{FF2B5EF4-FFF2-40B4-BE49-F238E27FC236}">
                    <a16:creationId xmlns:a16="http://schemas.microsoft.com/office/drawing/2014/main" id="{23E568EA-B7A3-4D9E-9E13-072A41CCC8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el-GR" altLang="en-US"/>
              </a:p>
            </p:txBody>
          </p:sp>
          <p:sp>
            <p:nvSpPr>
              <p:cNvPr id="14" name="Rectangle 10">
                <a:extLst>
                  <a:ext uri="{FF2B5EF4-FFF2-40B4-BE49-F238E27FC236}">
                    <a16:creationId xmlns:a16="http://schemas.microsoft.com/office/drawing/2014/main" id="{288385C9-9237-48FA-BB07-8D6F3F7CF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el-GR" altLang="en-US"/>
              </a:p>
            </p:txBody>
          </p:sp>
          <p:sp>
            <p:nvSpPr>
              <p:cNvPr id="15" name="Rectangle 11">
                <a:extLst>
                  <a:ext uri="{FF2B5EF4-FFF2-40B4-BE49-F238E27FC236}">
                    <a16:creationId xmlns:a16="http://schemas.microsoft.com/office/drawing/2014/main" id="{79F4A61A-4EA9-4ED0-9E9D-E345A224BF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el-GR" altLang="en-US"/>
              </a:p>
            </p:txBody>
          </p:sp>
          <p:sp>
            <p:nvSpPr>
              <p:cNvPr id="16" name="Rectangle 12">
                <a:extLst>
                  <a:ext uri="{FF2B5EF4-FFF2-40B4-BE49-F238E27FC236}">
                    <a16:creationId xmlns:a16="http://schemas.microsoft.com/office/drawing/2014/main" id="{0EC6F77D-9F5A-46E1-BD72-83C11BAF07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el-GR" altLang="en-US"/>
              </a:p>
            </p:txBody>
          </p:sp>
          <p:sp>
            <p:nvSpPr>
              <p:cNvPr id="17" name="Rectangle 13">
                <a:extLst>
                  <a:ext uri="{FF2B5EF4-FFF2-40B4-BE49-F238E27FC236}">
                    <a16:creationId xmlns:a16="http://schemas.microsoft.com/office/drawing/2014/main" id="{8E0E0A96-E85D-4EBA-BECB-2DF97764A9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el-GR" altLang="en-US"/>
              </a:p>
            </p:txBody>
          </p:sp>
          <p:sp>
            <p:nvSpPr>
              <p:cNvPr id="18" name="Rectangle 14">
                <a:extLst>
                  <a:ext uri="{FF2B5EF4-FFF2-40B4-BE49-F238E27FC236}">
                    <a16:creationId xmlns:a16="http://schemas.microsoft.com/office/drawing/2014/main" id="{A9960D88-3E33-4C11-9BE2-2A5BC7A490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el-GR" altLang="en-US"/>
              </a:p>
            </p:txBody>
          </p:sp>
          <p:sp>
            <p:nvSpPr>
              <p:cNvPr id="19" name="Rectangle 15">
                <a:extLst>
                  <a:ext uri="{FF2B5EF4-FFF2-40B4-BE49-F238E27FC236}">
                    <a16:creationId xmlns:a16="http://schemas.microsoft.com/office/drawing/2014/main" id="{0F3B9B82-7EE5-4F6E-9518-4CF0A512ED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el-GR" altLang="en-US"/>
              </a:p>
            </p:txBody>
          </p:sp>
          <p:sp>
            <p:nvSpPr>
              <p:cNvPr id="20" name="Rectangle 16">
                <a:extLst>
                  <a:ext uri="{FF2B5EF4-FFF2-40B4-BE49-F238E27FC236}">
                    <a16:creationId xmlns:a16="http://schemas.microsoft.com/office/drawing/2014/main" id="{69C1E2C4-EEA8-4B15-82EF-35EC84219B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el-GR" altLang="en-US"/>
              </a:p>
            </p:txBody>
          </p:sp>
          <p:sp>
            <p:nvSpPr>
              <p:cNvPr id="21" name="Rectangle 17">
                <a:extLst>
                  <a:ext uri="{FF2B5EF4-FFF2-40B4-BE49-F238E27FC236}">
                    <a16:creationId xmlns:a16="http://schemas.microsoft.com/office/drawing/2014/main" id="{DA74C68E-C379-4C41-A6F5-A01E99F7E3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el-GR" altLang="en-US"/>
              </a:p>
            </p:txBody>
          </p:sp>
          <p:sp>
            <p:nvSpPr>
              <p:cNvPr id="22" name="Rectangle 18">
                <a:extLst>
                  <a:ext uri="{FF2B5EF4-FFF2-40B4-BE49-F238E27FC236}">
                    <a16:creationId xmlns:a16="http://schemas.microsoft.com/office/drawing/2014/main" id="{0E2343C6-9B29-4256-ACB2-EF2DD6D3ED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el-GR" altLang="en-US"/>
              </a:p>
            </p:txBody>
          </p:sp>
          <p:sp>
            <p:nvSpPr>
              <p:cNvPr id="23" name="Rectangle 19">
                <a:extLst>
                  <a:ext uri="{FF2B5EF4-FFF2-40B4-BE49-F238E27FC236}">
                    <a16:creationId xmlns:a16="http://schemas.microsoft.com/office/drawing/2014/main" id="{481C8329-3E74-47AA-8FEC-204F1C3FC3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el-GR" altLang="en-US"/>
              </a:p>
            </p:txBody>
          </p:sp>
          <p:sp>
            <p:nvSpPr>
              <p:cNvPr id="24" name="Rectangle 20">
                <a:extLst>
                  <a:ext uri="{FF2B5EF4-FFF2-40B4-BE49-F238E27FC236}">
                    <a16:creationId xmlns:a16="http://schemas.microsoft.com/office/drawing/2014/main" id="{039639E2-E983-46B6-B10A-0FC7B98353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el-GR" altLang="en-US"/>
              </a:p>
            </p:txBody>
          </p:sp>
          <p:sp>
            <p:nvSpPr>
              <p:cNvPr id="25" name="Rectangle 21">
                <a:extLst>
                  <a:ext uri="{FF2B5EF4-FFF2-40B4-BE49-F238E27FC236}">
                    <a16:creationId xmlns:a16="http://schemas.microsoft.com/office/drawing/2014/main" id="{8FCA7765-3C9D-4375-809B-DC37464279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el-GR" altLang="en-US"/>
              </a:p>
            </p:txBody>
          </p:sp>
          <p:sp>
            <p:nvSpPr>
              <p:cNvPr id="26" name="Rectangle 22">
                <a:extLst>
                  <a:ext uri="{FF2B5EF4-FFF2-40B4-BE49-F238E27FC236}">
                    <a16:creationId xmlns:a16="http://schemas.microsoft.com/office/drawing/2014/main" id="{92BD3806-BA93-4007-9C13-A848109836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el-GR" altLang="en-US"/>
              </a:p>
            </p:txBody>
          </p:sp>
          <p:sp>
            <p:nvSpPr>
              <p:cNvPr id="27" name="Rectangle 23">
                <a:extLst>
                  <a:ext uri="{FF2B5EF4-FFF2-40B4-BE49-F238E27FC236}">
                    <a16:creationId xmlns:a16="http://schemas.microsoft.com/office/drawing/2014/main" id="{81DC9F23-BBF8-4801-A987-0FF9FC25E2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el-GR" altLang="en-US"/>
              </a:p>
            </p:txBody>
          </p:sp>
          <p:sp>
            <p:nvSpPr>
              <p:cNvPr id="28" name="Rectangle 24">
                <a:extLst>
                  <a:ext uri="{FF2B5EF4-FFF2-40B4-BE49-F238E27FC236}">
                    <a16:creationId xmlns:a16="http://schemas.microsoft.com/office/drawing/2014/main" id="{A66F3BEE-3DDD-47C1-99ED-D10674C258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el-GR" altLang="en-US"/>
              </a:p>
            </p:txBody>
          </p:sp>
          <p:sp>
            <p:nvSpPr>
              <p:cNvPr id="29" name="Rectangle 25">
                <a:extLst>
                  <a:ext uri="{FF2B5EF4-FFF2-40B4-BE49-F238E27FC236}">
                    <a16:creationId xmlns:a16="http://schemas.microsoft.com/office/drawing/2014/main" id="{8B56E270-3CB9-493B-A2D8-FE338B8715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el-GR" altLang="en-US"/>
              </a:p>
            </p:txBody>
          </p:sp>
          <p:sp>
            <p:nvSpPr>
              <p:cNvPr id="30" name="Rectangle 26">
                <a:extLst>
                  <a:ext uri="{FF2B5EF4-FFF2-40B4-BE49-F238E27FC236}">
                    <a16:creationId xmlns:a16="http://schemas.microsoft.com/office/drawing/2014/main" id="{1D2D2FC3-17D2-4D71-98D4-D41815898D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el-GR" altLang="en-US"/>
              </a:p>
            </p:txBody>
          </p:sp>
          <p:sp>
            <p:nvSpPr>
              <p:cNvPr id="31" name="Rectangle 27">
                <a:extLst>
                  <a:ext uri="{FF2B5EF4-FFF2-40B4-BE49-F238E27FC236}">
                    <a16:creationId xmlns:a16="http://schemas.microsoft.com/office/drawing/2014/main" id="{34283B5C-703B-4B58-A030-DDB9C43325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el-GR" altLang="en-US"/>
              </a:p>
            </p:txBody>
          </p:sp>
          <p:sp>
            <p:nvSpPr>
              <p:cNvPr id="32" name="Rectangle 28">
                <a:extLst>
                  <a:ext uri="{FF2B5EF4-FFF2-40B4-BE49-F238E27FC236}">
                    <a16:creationId xmlns:a16="http://schemas.microsoft.com/office/drawing/2014/main" id="{586CE489-9EA8-4C80-8B87-CE90A82E9C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el-GR" altLang="en-US"/>
              </a:p>
            </p:txBody>
          </p:sp>
          <p:sp>
            <p:nvSpPr>
              <p:cNvPr id="33" name="Rectangle 29">
                <a:extLst>
                  <a:ext uri="{FF2B5EF4-FFF2-40B4-BE49-F238E27FC236}">
                    <a16:creationId xmlns:a16="http://schemas.microsoft.com/office/drawing/2014/main" id="{99BBCC2F-9EDC-4A0F-B6F8-93DF33D6CF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el-GR" altLang="en-US"/>
              </a:p>
            </p:txBody>
          </p:sp>
          <p:sp>
            <p:nvSpPr>
              <p:cNvPr id="34" name="Rectangle 30">
                <a:extLst>
                  <a:ext uri="{FF2B5EF4-FFF2-40B4-BE49-F238E27FC236}">
                    <a16:creationId xmlns:a16="http://schemas.microsoft.com/office/drawing/2014/main" id="{D06D26FF-2CD4-4157-A467-3255ECB59A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el-GR" altLang="en-US"/>
              </a:p>
            </p:txBody>
          </p:sp>
          <p:sp>
            <p:nvSpPr>
              <p:cNvPr id="35" name="Rectangle 31">
                <a:extLst>
                  <a:ext uri="{FF2B5EF4-FFF2-40B4-BE49-F238E27FC236}">
                    <a16:creationId xmlns:a16="http://schemas.microsoft.com/office/drawing/2014/main" id="{58C4A594-B08C-47AC-87A1-095AA26F20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el-GR" altLang="en-US"/>
              </a:p>
            </p:txBody>
          </p:sp>
          <p:sp>
            <p:nvSpPr>
              <p:cNvPr id="36" name="Rectangle 32">
                <a:extLst>
                  <a:ext uri="{FF2B5EF4-FFF2-40B4-BE49-F238E27FC236}">
                    <a16:creationId xmlns:a16="http://schemas.microsoft.com/office/drawing/2014/main" id="{4D697E4D-4C04-4AC2-A81F-2AA84F5DF5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el-GR" altLang="en-US"/>
              </a:p>
            </p:txBody>
          </p:sp>
          <p:sp>
            <p:nvSpPr>
              <p:cNvPr id="37" name="Rectangle 33">
                <a:extLst>
                  <a:ext uri="{FF2B5EF4-FFF2-40B4-BE49-F238E27FC236}">
                    <a16:creationId xmlns:a16="http://schemas.microsoft.com/office/drawing/2014/main" id="{0125BC4F-021C-415E-8104-9D3A8E3F53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el-GR" altLang="en-US"/>
              </a:p>
            </p:txBody>
          </p:sp>
          <p:sp>
            <p:nvSpPr>
              <p:cNvPr id="38" name="Rectangle 34">
                <a:extLst>
                  <a:ext uri="{FF2B5EF4-FFF2-40B4-BE49-F238E27FC236}">
                    <a16:creationId xmlns:a16="http://schemas.microsoft.com/office/drawing/2014/main" id="{25EBF8AE-056A-4317-A36F-7A79267A7E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el-GR" altLang="en-US"/>
              </a:p>
            </p:txBody>
          </p:sp>
          <p:sp>
            <p:nvSpPr>
              <p:cNvPr id="39" name="Rectangle 35">
                <a:extLst>
                  <a:ext uri="{FF2B5EF4-FFF2-40B4-BE49-F238E27FC236}">
                    <a16:creationId xmlns:a16="http://schemas.microsoft.com/office/drawing/2014/main" id="{C599C06E-F8FB-497F-B7E6-A30BA15B29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el-GR" altLang="en-US"/>
              </a:p>
            </p:txBody>
          </p:sp>
          <p:sp>
            <p:nvSpPr>
              <p:cNvPr id="40" name="Rectangle 36">
                <a:extLst>
                  <a:ext uri="{FF2B5EF4-FFF2-40B4-BE49-F238E27FC236}">
                    <a16:creationId xmlns:a16="http://schemas.microsoft.com/office/drawing/2014/main" id="{87A63A41-39C2-4495-9C6F-CD76B0BA95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el-GR" altLang="en-US"/>
              </a:p>
            </p:txBody>
          </p:sp>
          <p:sp>
            <p:nvSpPr>
              <p:cNvPr id="41" name="Rectangle 37">
                <a:extLst>
                  <a:ext uri="{FF2B5EF4-FFF2-40B4-BE49-F238E27FC236}">
                    <a16:creationId xmlns:a16="http://schemas.microsoft.com/office/drawing/2014/main" id="{7DF9FF09-B5DC-4E56-BB76-898618C90C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el-GR" altLang="en-US"/>
              </a:p>
            </p:txBody>
          </p:sp>
          <p:sp>
            <p:nvSpPr>
              <p:cNvPr id="42" name="Rectangle 38">
                <a:extLst>
                  <a:ext uri="{FF2B5EF4-FFF2-40B4-BE49-F238E27FC236}">
                    <a16:creationId xmlns:a16="http://schemas.microsoft.com/office/drawing/2014/main" id="{EEFE61E1-CBB4-4E68-8C53-68F01F7CB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el-GR" altLang="en-US"/>
              </a:p>
            </p:txBody>
          </p:sp>
          <p:sp>
            <p:nvSpPr>
              <p:cNvPr id="43" name="Rectangle 39">
                <a:extLst>
                  <a:ext uri="{FF2B5EF4-FFF2-40B4-BE49-F238E27FC236}">
                    <a16:creationId xmlns:a16="http://schemas.microsoft.com/office/drawing/2014/main" id="{EA51187B-BA54-4C94-AD94-2440452199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el-GR" altLang="en-US"/>
              </a:p>
            </p:txBody>
          </p:sp>
          <p:sp>
            <p:nvSpPr>
              <p:cNvPr id="44" name="Rectangle 40">
                <a:extLst>
                  <a:ext uri="{FF2B5EF4-FFF2-40B4-BE49-F238E27FC236}">
                    <a16:creationId xmlns:a16="http://schemas.microsoft.com/office/drawing/2014/main" id="{345A6D02-6AC7-4F17-A776-9638B61926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el-GR" altLang="en-US"/>
              </a:p>
            </p:txBody>
          </p:sp>
          <p:sp>
            <p:nvSpPr>
              <p:cNvPr id="45" name="Rectangle 41">
                <a:extLst>
                  <a:ext uri="{FF2B5EF4-FFF2-40B4-BE49-F238E27FC236}">
                    <a16:creationId xmlns:a16="http://schemas.microsoft.com/office/drawing/2014/main" id="{8A57B4BC-9286-457F-9166-F1E228AFB6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el-GR" altLang="en-US"/>
              </a:p>
            </p:txBody>
          </p:sp>
          <p:sp>
            <p:nvSpPr>
              <p:cNvPr id="46" name="Rectangle 42">
                <a:extLst>
                  <a:ext uri="{FF2B5EF4-FFF2-40B4-BE49-F238E27FC236}">
                    <a16:creationId xmlns:a16="http://schemas.microsoft.com/office/drawing/2014/main" id="{81863F2D-5D1B-4597-9F93-4EA5B3D705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el-GR" altLang="en-US"/>
              </a:p>
            </p:txBody>
          </p:sp>
          <p:sp>
            <p:nvSpPr>
              <p:cNvPr id="47" name="Rectangle 43">
                <a:extLst>
                  <a:ext uri="{FF2B5EF4-FFF2-40B4-BE49-F238E27FC236}">
                    <a16:creationId xmlns:a16="http://schemas.microsoft.com/office/drawing/2014/main" id="{E07045BA-8B1A-43E9-BB56-2574D416C1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el-GR" altLang="en-US"/>
              </a:p>
            </p:txBody>
          </p:sp>
          <p:sp>
            <p:nvSpPr>
              <p:cNvPr id="48" name="Rectangle 44">
                <a:extLst>
                  <a:ext uri="{FF2B5EF4-FFF2-40B4-BE49-F238E27FC236}">
                    <a16:creationId xmlns:a16="http://schemas.microsoft.com/office/drawing/2014/main" id="{E4FB963B-12D6-497A-921B-EE3A599F8A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el-GR" altLang="en-US"/>
              </a:p>
            </p:txBody>
          </p:sp>
          <p:sp>
            <p:nvSpPr>
              <p:cNvPr id="49" name="Rectangle 45">
                <a:extLst>
                  <a:ext uri="{FF2B5EF4-FFF2-40B4-BE49-F238E27FC236}">
                    <a16:creationId xmlns:a16="http://schemas.microsoft.com/office/drawing/2014/main" id="{46E7E133-6867-441B-9B04-FF6B740DB3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el-GR" altLang="en-US"/>
              </a:p>
            </p:txBody>
          </p:sp>
          <p:sp>
            <p:nvSpPr>
              <p:cNvPr id="50" name="Rectangle 46">
                <a:extLst>
                  <a:ext uri="{FF2B5EF4-FFF2-40B4-BE49-F238E27FC236}">
                    <a16:creationId xmlns:a16="http://schemas.microsoft.com/office/drawing/2014/main" id="{51DE1BCE-271A-4015-BF1E-6A74161265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el-GR" altLang="en-US"/>
              </a:p>
            </p:txBody>
          </p:sp>
          <p:sp>
            <p:nvSpPr>
              <p:cNvPr id="51" name="Rectangle 47">
                <a:extLst>
                  <a:ext uri="{FF2B5EF4-FFF2-40B4-BE49-F238E27FC236}">
                    <a16:creationId xmlns:a16="http://schemas.microsoft.com/office/drawing/2014/main" id="{A3599BD2-5B46-4F0A-BADC-91C888FFD3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el-GR" altLang="en-US"/>
              </a:p>
            </p:txBody>
          </p:sp>
          <p:sp>
            <p:nvSpPr>
              <p:cNvPr id="52" name="Rectangle 48">
                <a:extLst>
                  <a:ext uri="{FF2B5EF4-FFF2-40B4-BE49-F238E27FC236}">
                    <a16:creationId xmlns:a16="http://schemas.microsoft.com/office/drawing/2014/main" id="{8077C91C-F9C3-42E3-8573-32FD8A8578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el-GR" altLang="en-US"/>
              </a:p>
            </p:txBody>
          </p:sp>
          <p:sp>
            <p:nvSpPr>
              <p:cNvPr id="53" name="Rectangle 49">
                <a:extLst>
                  <a:ext uri="{FF2B5EF4-FFF2-40B4-BE49-F238E27FC236}">
                    <a16:creationId xmlns:a16="http://schemas.microsoft.com/office/drawing/2014/main" id="{A286BCA8-42E6-4022-8913-B879E9D19B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el-GR" altLang="en-US"/>
              </a:p>
            </p:txBody>
          </p:sp>
          <p:sp>
            <p:nvSpPr>
              <p:cNvPr id="54" name="Rectangle 50">
                <a:extLst>
                  <a:ext uri="{FF2B5EF4-FFF2-40B4-BE49-F238E27FC236}">
                    <a16:creationId xmlns:a16="http://schemas.microsoft.com/office/drawing/2014/main" id="{640330F4-5F57-4147-A7C6-50F18001DD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el-GR" altLang="en-US"/>
              </a:p>
            </p:txBody>
          </p:sp>
          <p:sp>
            <p:nvSpPr>
              <p:cNvPr id="55" name="Rectangle 51">
                <a:extLst>
                  <a:ext uri="{FF2B5EF4-FFF2-40B4-BE49-F238E27FC236}">
                    <a16:creationId xmlns:a16="http://schemas.microsoft.com/office/drawing/2014/main" id="{3494C68B-380F-4023-B53C-C0324ED6B9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el-GR" altLang="en-US"/>
              </a:p>
            </p:txBody>
          </p:sp>
          <p:sp>
            <p:nvSpPr>
              <p:cNvPr id="56" name="Rectangle 52">
                <a:extLst>
                  <a:ext uri="{FF2B5EF4-FFF2-40B4-BE49-F238E27FC236}">
                    <a16:creationId xmlns:a16="http://schemas.microsoft.com/office/drawing/2014/main" id="{FA34AED6-616A-4DCA-897C-8F6A0DCAAA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el-GR" altLang="en-US"/>
              </a:p>
            </p:txBody>
          </p:sp>
          <p:sp>
            <p:nvSpPr>
              <p:cNvPr id="57" name="Rectangle 53">
                <a:extLst>
                  <a:ext uri="{FF2B5EF4-FFF2-40B4-BE49-F238E27FC236}">
                    <a16:creationId xmlns:a16="http://schemas.microsoft.com/office/drawing/2014/main" id="{CEC3B7DA-9529-4CC7-A271-1F8099C0E8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el-GR" altLang="en-US"/>
              </a:p>
            </p:txBody>
          </p:sp>
          <p:sp>
            <p:nvSpPr>
              <p:cNvPr id="58" name="Rectangle 54">
                <a:extLst>
                  <a:ext uri="{FF2B5EF4-FFF2-40B4-BE49-F238E27FC236}">
                    <a16:creationId xmlns:a16="http://schemas.microsoft.com/office/drawing/2014/main" id="{7A992732-5E46-404B-814F-83D1780789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el-GR" altLang="en-US"/>
              </a:p>
            </p:txBody>
          </p:sp>
          <p:sp>
            <p:nvSpPr>
              <p:cNvPr id="59" name="Rectangle 55">
                <a:extLst>
                  <a:ext uri="{FF2B5EF4-FFF2-40B4-BE49-F238E27FC236}">
                    <a16:creationId xmlns:a16="http://schemas.microsoft.com/office/drawing/2014/main" id="{B346E632-3C5C-43FB-8BEA-50EAD0B27B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el-GR" altLang="en-US"/>
              </a:p>
            </p:txBody>
          </p:sp>
          <p:sp>
            <p:nvSpPr>
              <p:cNvPr id="60" name="Rectangle 56">
                <a:extLst>
                  <a:ext uri="{FF2B5EF4-FFF2-40B4-BE49-F238E27FC236}">
                    <a16:creationId xmlns:a16="http://schemas.microsoft.com/office/drawing/2014/main" id="{84BEE1D3-4AB7-4D0B-BD26-933B79365C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el-GR" altLang="en-US"/>
              </a:p>
            </p:txBody>
          </p:sp>
          <p:sp>
            <p:nvSpPr>
              <p:cNvPr id="61" name="Rectangle 57">
                <a:extLst>
                  <a:ext uri="{FF2B5EF4-FFF2-40B4-BE49-F238E27FC236}">
                    <a16:creationId xmlns:a16="http://schemas.microsoft.com/office/drawing/2014/main" id="{79329F88-3680-4B5D-9CD3-FE1C9041EF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el-GR" altLang="en-US"/>
              </a:p>
            </p:txBody>
          </p:sp>
          <p:sp>
            <p:nvSpPr>
              <p:cNvPr id="62" name="Rectangle 58">
                <a:extLst>
                  <a:ext uri="{FF2B5EF4-FFF2-40B4-BE49-F238E27FC236}">
                    <a16:creationId xmlns:a16="http://schemas.microsoft.com/office/drawing/2014/main" id="{87EFF481-444D-4828-95C5-66B6530026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el-GR" altLang="en-US"/>
              </a:p>
            </p:txBody>
          </p:sp>
          <p:sp>
            <p:nvSpPr>
              <p:cNvPr id="63" name="Rectangle 59">
                <a:extLst>
                  <a:ext uri="{FF2B5EF4-FFF2-40B4-BE49-F238E27FC236}">
                    <a16:creationId xmlns:a16="http://schemas.microsoft.com/office/drawing/2014/main" id="{73646C6B-02F3-4FDC-AC18-737741C3C2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el-GR" altLang="en-US"/>
              </a:p>
            </p:txBody>
          </p:sp>
          <p:sp>
            <p:nvSpPr>
              <p:cNvPr id="64" name="Rectangle 60">
                <a:extLst>
                  <a:ext uri="{FF2B5EF4-FFF2-40B4-BE49-F238E27FC236}">
                    <a16:creationId xmlns:a16="http://schemas.microsoft.com/office/drawing/2014/main" id="{E143A167-9424-4B02-AEAF-4AD0723AFD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el-GR" altLang="en-US"/>
              </a:p>
            </p:txBody>
          </p:sp>
          <p:sp>
            <p:nvSpPr>
              <p:cNvPr id="65" name="Rectangle 61">
                <a:extLst>
                  <a:ext uri="{FF2B5EF4-FFF2-40B4-BE49-F238E27FC236}">
                    <a16:creationId xmlns:a16="http://schemas.microsoft.com/office/drawing/2014/main" id="{64A43E04-7BDA-40F3-8DE2-0B61E47ADB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el-GR" altLang="en-US"/>
              </a:p>
            </p:txBody>
          </p:sp>
          <p:sp>
            <p:nvSpPr>
              <p:cNvPr id="66" name="Rectangle 62">
                <a:extLst>
                  <a:ext uri="{FF2B5EF4-FFF2-40B4-BE49-F238E27FC236}">
                    <a16:creationId xmlns:a16="http://schemas.microsoft.com/office/drawing/2014/main" id="{E013B5A5-5342-455B-B65E-418CC5AF3E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el-GR" altLang="en-US"/>
              </a:p>
            </p:txBody>
          </p:sp>
          <p:sp>
            <p:nvSpPr>
              <p:cNvPr id="67" name="Rectangle 63">
                <a:extLst>
                  <a:ext uri="{FF2B5EF4-FFF2-40B4-BE49-F238E27FC236}">
                    <a16:creationId xmlns:a16="http://schemas.microsoft.com/office/drawing/2014/main" id="{6E514E18-42E0-4870-B41D-7F6E1F881D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endParaRPr lang="el-GR" altLang="en-US"/>
              </a:p>
            </p:txBody>
          </p:sp>
        </p:grpSp>
        <p:sp>
          <p:nvSpPr>
            <p:cNvPr id="6" name="Rectangle 64">
              <a:extLst>
                <a:ext uri="{FF2B5EF4-FFF2-40B4-BE49-F238E27FC236}">
                  <a16:creationId xmlns:a16="http://schemas.microsoft.com/office/drawing/2014/main" id="{8E59ABCA-F8CB-4E89-A710-4C84FDC0AAF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9" y="0"/>
              <a:ext cx="5331" cy="432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  <p:sp>
          <p:nvSpPr>
            <p:cNvPr id="7" name="Rectangle 65">
              <a:extLst>
                <a:ext uri="{FF2B5EF4-FFF2-40B4-BE49-F238E27FC236}">
                  <a16:creationId xmlns:a16="http://schemas.microsoft.com/office/drawing/2014/main" id="{DDAD4493-7FFB-4E6E-A1E4-2C0D904391B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0" y="0"/>
              <a:ext cx="5760" cy="321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</p:grpSp>
      <p:sp>
        <p:nvSpPr>
          <p:cNvPr id="68" name="Rectangle 66">
            <a:extLst>
              <a:ext uri="{FF2B5EF4-FFF2-40B4-BE49-F238E27FC236}">
                <a16:creationId xmlns:a16="http://schemas.microsoft.com/office/drawing/2014/main" id="{61821881-5128-410B-AAC7-C73DD6853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590800"/>
            <a:ext cx="4892675" cy="76200"/>
          </a:xfrm>
          <a:prstGeom prst="rect">
            <a:avLst/>
          </a:prstGeom>
          <a:solidFill>
            <a:schemeClr val="hlink">
              <a:alpha val="50195"/>
            </a:schemeClr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kumimoji="1" lang="el-GR" altLang="el-GR">
              <a:latin typeface="Verdana" panose="020B0604030504040204" pitchFamily="34" charset="0"/>
            </a:endParaRPr>
          </a:p>
        </p:txBody>
      </p:sp>
      <p:pic>
        <p:nvPicPr>
          <p:cNvPr id="69" name="Picture 74">
            <a:extLst>
              <a:ext uri="{FF2B5EF4-FFF2-40B4-BE49-F238E27FC236}">
                <a16:creationId xmlns:a16="http://schemas.microsoft.com/office/drawing/2014/main" id="{82616890-5E62-4285-B8A3-36D9DA2821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549275"/>
            <a:ext cx="23526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Rectangle 75">
            <a:extLst>
              <a:ext uri="{FF2B5EF4-FFF2-40B4-BE49-F238E27FC236}">
                <a16:creationId xmlns:a16="http://schemas.microsoft.com/office/drawing/2014/main" id="{1A70EEB5-3E46-4878-82F8-F362AD8A18D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73113" y="6162675"/>
            <a:ext cx="2382837" cy="352425"/>
          </a:xfrm>
          <a:prstGeom prst="rect">
            <a:avLst/>
          </a:prstGeom>
          <a:noFill/>
          <a:ln>
            <a:noFill/>
          </a:ln>
          <a:effectLst/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l-GR" altLang="el-GR" sz="1200" i="1">
                <a:latin typeface="Verdana" panose="020B0604030504040204" pitchFamily="34" charset="0"/>
              </a:rPr>
              <a:t>Ευαγγελία</a:t>
            </a:r>
            <a:r>
              <a:rPr lang="el-GR" altLang="el-GR" sz="1400">
                <a:latin typeface="Verdana" panose="020B0604030504040204" pitchFamily="34" charset="0"/>
              </a:rPr>
              <a:t> </a:t>
            </a:r>
            <a:r>
              <a:rPr lang="el-GR" altLang="el-GR" sz="1200" i="1">
                <a:latin typeface="Verdana" panose="020B0604030504040204" pitchFamily="34" charset="0"/>
              </a:rPr>
              <a:t>Παπαπέτρου</a:t>
            </a:r>
            <a:endParaRPr lang="en-US" altLang="el-GR" sz="1200" i="1">
              <a:latin typeface="Verdana" panose="020B0604030504040204" pitchFamily="34" charset="0"/>
            </a:endParaRPr>
          </a:p>
        </p:txBody>
      </p:sp>
      <p:sp>
        <p:nvSpPr>
          <p:cNvPr id="71" name="Rectangle 76">
            <a:extLst>
              <a:ext uri="{FF2B5EF4-FFF2-40B4-BE49-F238E27FC236}">
                <a16:creationId xmlns:a16="http://schemas.microsoft.com/office/drawing/2014/main" id="{8A28E228-BC7A-4969-BEB4-E879375CDDC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68813" y="6211888"/>
            <a:ext cx="3859212" cy="27463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l-GR" altLang="el-GR" sz="1200" i="1"/>
              <a:t>Πανεπιστήμιο</a:t>
            </a:r>
            <a:r>
              <a:rPr lang="el-GR" altLang="el-GR" sz="1200"/>
              <a:t> </a:t>
            </a:r>
            <a:r>
              <a:rPr lang="el-GR" altLang="el-GR" sz="1200" i="1"/>
              <a:t>Αθηνών-Τμήμα</a:t>
            </a:r>
            <a:r>
              <a:rPr lang="el-GR" altLang="el-GR" sz="1200"/>
              <a:t> </a:t>
            </a:r>
            <a:r>
              <a:rPr lang="el-GR" altLang="el-GR" sz="1200" i="1"/>
              <a:t>Οικονομικών</a:t>
            </a:r>
            <a:r>
              <a:rPr lang="el-GR" altLang="el-GR" sz="1200"/>
              <a:t> </a:t>
            </a:r>
            <a:r>
              <a:rPr lang="el-GR" altLang="el-GR" sz="1200" i="1"/>
              <a:t>Επιστημών</a:t>
            </a:r>
            <a:endParaRPr lang="en-US" altLang="el-GR" sz="1200" i="1"/>
          </a:p>
        </p:txBody>
      </p:sp>
      <p:sp>
        <p:nvSpPr>
          <p:cNvPr id="174147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779463" y="1096963"/>
            <a:ext cx="7678737" cy="1431925"/>
          </a:xfrm>
        </p:spPr>
        <p:txBody>
          <a:bodyPr/>
          <a:lstStyle>
            <a:lvl1pPr algn="r"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US" altLang="el-GR" noProof="0"/>
              <a:t>Click to edit Master title style</a:t>
            </a:r>
          </a:p>
        </p:txBody>
      </p:sp>
      <p:sp>
        <p:nvSpPr>
          <p:cNvPr id="174148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21138" y="2860675"/>
            <a:ext cx="4437062" cy="3114675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l-GR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07429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67">
            <a:extLst>
              <a:ext uri="{FF2B5EF4-FFF2-40B4-BE49-F238E27FC236}">
                <a16:creationId xmlns:a16="http://schemas.microsoft.com/office/drawing/2014/main" id="{560F2190-BF0A-4D94-BDC2-56096FDD08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Ευαγγελία</a:t>
            </a:r>
            <a:r>
              <a:rPr lang="el-GR" altLang="el-GR" sz="1400" i="0"/>
              <a:t> </a:t>
            </a:r>
            <a:r>
              <a:rPr lang="el-GR" altLang="el-GR"/>
              <a:t>Παπαπέτρου</a:t>
            </a:r>
            <a:endParaRPr lang="en-US" altLang="el-GR"/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id="{1046C376-F332-45BA-BC18-E2E2D16455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Πανεπιστήμιο</a:t>
            </a:r>
            <a:r>
              <a:rPr lang="el-GR" altLang="el-GR" sz="1400" i="0"/>
              <a:t> </a:t>
            </a:r>
            <a:r>
              <a:rPr lang="el-GR" altLang="el-GR"/>
              <a:t>Αθηνών-Τμήμα</a:t>
            </a:r>
            <a:r>
              <a:rPr lang="el-GR" altLang="el-GR" sz="1400" i="0"/>
              <a:t> </a:t>
            </a:r>
            <a:r>
              <a:rPr lang="el-GR" altLang="el-GR"/>
              <a:t>Οικονομικών</a:t>
            </a:r>
            <a:r>
              <a:rPr lang="el-GR" altLang="el-GR" sz="1400" i="0"/>
              <a:t> </a:t>
            </a:r>
            <a:r>
              <a:rPr lang="el-GR" altLang="el-GR"/>
              <a:t>Επιστημών</a:t>
            </a:r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3492581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192088"/>
            <a:ext cx="2039938" cy="59039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192088"/>
            <a:ext cx="5970587" cy="59039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67">
            <a:extLst>
              <a:ext uri="{FF2B5EF4-FFF2-40B4-BE49-F238E27FC236}">
                <a16:creationId xmlns:a16="http://schemas.microsoft.com/office/drawing/2014/main" id="{0656F861-6A9D-43F5-AC7D-01BD98A0EF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Ευαγγελία</a:t>
            </a:r>
            <a:r>
              <a:rPr lang="el-GR" altLang="el-GR" sz="1400" i="0"/>
              <a:t> </a:t>
            </a:r>
            <a:r>
              <a:rPr lang="el-GR" altLang="el-GR"/>
              <a:t>Παπαπέτρου</a:t>
            </a:r>
            <a:endParaRPr lang="en-US" altLang="el-GR"/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id="{6A0309A6-8F52-43EB-AAAE-34646E3E84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Πανεπιστήμιο</a:t>
            </a:r>
            <a:r>
              <a:rPr lang="el-GR" altLang="el-GR" sz="1400" i="0"/>
              <a:t> </a:t>
            </a:r>
            <a:r>
              <a:rPr lang="el-GR" altLang="el-GR"/>
              <a:t>Αθηνών-Τμήμα</a:t>
            </a:r>
            <a:r>
              <a:rPr lang="el-GR" altLang="el-GR" sz="1400" i="0"/>
              <a:t> </a:t>
            </a:r>
            <a:r>
              <a:rPr lang="el-GR" altLang="el-GR"/>
              <a:t>Οικονομικών</a:t>
            </a:r>
            <a:r>
              <a:rPr lang="el-GR" altLang="el-GR" sz="1400" i="0"/>
              <a:t> </a:t>
            </a:r>
            <a:r>
              <a:rPr lang="el-GR" altLang="el-GR"/>
              <a:t>Επιστημών</a:t>
            </a:r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1957992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  <a:endParaRPr lang="en-GB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GB"/>
          </a:p>
        </p:txBody>
      </p:sp>
      <p:sp>
        <p:nvSpPr>
          <p:cNvPr id="4" name="3 - Θέση ημερομηνίας">
            <a:extLst>
              <a:ext uri="{FF2B5EF4-FFF2-40B4-BE49-F238E27FC236}">
                <a16:creationId xmlns:a16="http://schemas.microsoft.com/office/drawing/2014/main" id="{75054DB1-01EE-41C0-A4BB-A71C0ABE4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Ευαγγελία</a:t>
            </a:r>
            <a:r>
              <a:rPr lang="el-GR" altLang="el-GR" sz="1400"/>
              <a:t> </a:t>
            </a:r>
            <a:r>
              <a:rPr lang="el-GR" altLang="el-GR"/>
              <a:t>Παπαπέτρου</a:t>
            </a:r>
            <a:endParaRPr lang="en-US" altLang="el-GR"/>
          </a:p>
        </p:txBody>
      </p:sp>
      <p:sp>
        <p:nvSpPr>
          <p:cNvPr id="5" name="4 - Θέση υποσέλιδου">
            <a:extLst>
              <a:ext uri="{FF2B5EF4-FFF2-40B4-BE49-F238E27FC236}">
                <a16:creationId xmlns:a16="http://schemas.microsoft.com/office/drawing/2014/main" id="{949857C1-C010-4DC8-8C05-45430D527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Πανεπιστήμιο</a:t>
            </a:r>
            <a:r>
              <a:rPr lang="el-GR" altLang="el-GR" sz="1400"/>
              <a:t> </a:t>
            </a:r>
            <a:r>
              <a:rPr lang="el-GR" altLang="el-GR"/>
              <a:t>Αθηνών-Τμήμα</a:t>
            </a:r>
            <a:r>
              <a:rPr lang="el-GR" altLang="el-GR" sz="1400"/>
              <a:t> </a:t>
            </a:r>
            <a:r>
              <a:rPr lang="el-GR" altLang="el-GR"/>
              <a:t>Οικονομικών</a:t>
            </a:r>
            <a:r>
              <a:rPr lang="el-GR" altLang="el-GR" sz="1400"/>
              <a:t> </a:t>
            </a:r>
            <a:r>
              <a:rPr lang="el-GR" altLang="el-GR"/>
              <a:t>Επιστημών</a:t>
            </a:r>
            <a:endParaRPr lang="en-US" altLang="el-GR"/>
          </a:p>
        </p:txBody>
      </p:sp>
      <p:sp>
        <p:nvSpPr>
          <p:cNvPr id="6" name="5 - Θέση αριθμού διαφάνειας">
            <a:extLst>
              <a:ext uri="{FF2B5EF4-FFF2-40B4-BE49-F238E27FC236}">
                <a16:creationId xmlns:a16="http://schemas.microsoft.com/office/drawing/2014/main" id="{DFF08037-09C5-44FD-B8B4-39AB4AA72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7367C-B39C-4B1A-A338-67689780341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02782487"/>
      </p:ext>
    </p:extLst>
  </p:cSld>
  <p:clrMapOvr>
    <a:masterClrMapping/>
  </p:clrMapOvr>
  <p:hf sldNum="0"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GB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4" name="3 - Θέση ημερομηνίας">
            <a:extLst>
              <a:ext uri="{FF2B5EF4-FFF2-40B4-BE49-F238E27FC236}">
                <a16:creationId xmlns:a16="http://schemas.microsoft.com/office/drawing/2014/main" id="{670FA045-5A51-45AB-985F-74FC8E82C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Ευαγγελία</a:t>
            </a:r>
            <a:r>
              <a:rPr lang="el-GR" altLang="el-GR" sz="1400"/>
              <a:t> </a:t>
            </a:r>
            <a:r>
              <a:rPr lang="el-GR" altLang="el-GR"/>
              <a:t>Παπαπέτρου</a:t>
            </a:r>
            <a:endParaRPr lang="en-US" altLang="el-GR"/>
          </a:p>
        </p:txBody>
      </p:sp>
      <p:sp>
        <p:nvSpPr>
          <p:cNvPr id="5" name="4 - Θέση υποσέλιδου">
            <a:extLst>
              <a:ext uri="{FF2B5EF4-FFF2-40B4-BE49-F238E27FC236}">
                <a16:creationId xmlns:a16="http://schemas.microsoft.com/office/drawing/2014/main" id="{43530F7E-C93B-47A8-A3A5-ADE1CC84E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Πανεπιστήμιο</a:t>
            </a:r>
            <a:r>
              <a:rPr lang="el-GR" altLang="el-GR" sz="1400"/>
              <a:t> </a:t>
            </a:r>
            <a:r>
              <a:rPr lang="el-GR" altLang="el-GR"/>
              <a:t>Αθηνών-Τμήμα</a:t>
            </a:r>
            <a:r>
              <a:rPr lang="el-GR" altLang="el-GR" sz="1400"/>
              <a:t> </a:t>
            </a:r>
            <a:r>
              <a:rPr lang="el-GR" altLang="el-GR"/>
              <a:t>Οικονομικών</a:t>
            </a:r>
            <a:r>
              <a:rPr lang="el-GR" altLang="el-GR" sz="1400"/>
              <a:t> </a:t>
            </a:r>
            <a:r>
              <a:rPr lang="el-GR" altLang="el-GR"/>
              <a:t>Επιστημών</a:t>
            </a:r>
            <a:endParaRPr lang="en-US" altLang="el-GR"/>
          </a:p>
        </p:txBody>
      </p:sp>
      <p:sp>
        <p:nvSpPr>
          <p:cNvPr id="6" name="5 - Θέση αριθμού διαφάνειας">
            <a:extLst>
              <a:ext uri="{FF2B5EF4-FFF2-40B4-BE49-F238E27FC236}">
                <a16:creationId xmlns:a16="http://schemas.microsoft.com/office/drawing/2014/main" id="{25067E25-C22E-410C-B472-8FF6CAD28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0D40C-5C7F-4D08-A2CD-7CF2684B6D9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63797465"/>
      </p:ext>
    </p:extLst>
  </p:cSld>
  <p:clrMapOvr>
    <a:masterClrMapping/>
  </p:clrMapOvr>
  <p:hf sldNum="0"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  <a:endParaRPr lang="en-GB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>
            <a:extLst>
              <a:ext uri="{FF2B5EF4-FFF2-40B4-BE49-F238E27FC236}">
                <a16:creationId xmlns:a16="http://schemas.microsoft.com/office/drawing/2014/main" id="{7678D874-FA77-4166-A1A7-F3635F03C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Ευαγγελία</a:t>
            </a:r>
            <a:r>
              <a:rPr lang="el-GR" altLang="el-GR" sz="1400"/>
              <a:t> </a:t>
            </a:r>
            <a:r>
              <a:rPr lang="el-GR" altLang="el-GR"/>
              <a:t>Παπαπέτρου</a:t>
            </a:r>
            <a:endParaRPr lang="en-US" altLang="el-GR"/>
          </a:p>
        </p:txBody>
      </p:sp>
      <p:sp>
        <p:nvSpPr>
          <p:cNvPr id="5" name="4 - Θέση υποσέλιδου">
            <a:extLst>
              <a:ext uri="{FF2B5EF4-FFF2-40B4-BE49-F238E27FC236}">
                <a16:creationId xmlns:a16="http://schemas.microsoft.com/office/drawing/2014/main" id="{4EB80EBA-82F9-46FF-94FA-1AA3403A7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Πανεπιστήμιο</a:t>
            </a:r>
            <a:r>
              <a:rPr lang="el-GR" altLang="el-GR" sz="1400"/>
              <a:t> </a:t>
            </a:r>
            <a:r>
              <a:rPr lang="el-GR" altLang="el-GR"/>
              <a:t>Αθηνών-Τμήμα</a:t>
            </a:r>
            <a:r>
              <a:rPr lang="el-GR" altLang="el-GR" sz="1400"/>
              <a:t> </a:t>
            </a:r>
            <a:r>
              <a:rPr lang="el-GR" altLang="el-GR"/>
              <a:t>Οικονομικών</a:t>
            </a:r>
            <a:r>
              <a:rPr lang="el-GR" altLang="el-GR" sz="1400"/>
              <a:t> </a:t>
            </a:r>
            <a:r>
              <a:rPr lang="el-GR" altLang="el-GR"/>
              <a:t>Επιστημών</a:t>
            </a:r>
            <a:endParaRPr lang="en-US" altLang="el-GR"/>
          </a:p>
        </p:txBody>
      </p:sp>
      <p:sp>
        <p:nvSpPr>
          <p:cNvPr id="6" name="5 - Θέση αριθμού διαφάνειας">
            <a:extLst>
              <a:ext uri="{FF2B5EF4-FFF2-40B4-BE49-F238E27FC236}">
                <a16:creationId xmlns:a16="http://schemas.microsoft.com/office/drawing/2014/main" id="{0CECDCC9-4E82-4DAF-A6F3-0534F46D6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C0ACC-1B75-4DEC-A1B7-AE0A1E494E2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72183575"/>
      </p:ext>
    </p:extLst>
  </p:cSld>
  <p:clrMapOvr>
    <a:masterClrMapping/>
  </p:clrMapOvr>
  <p:hf sldNum="0"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GB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5" name="3 - Θέση ημερομηνίας">
            <a:extLst>
              <a:ext uri="{FF2B5EF4-FFF2-40B4-BE49-F238E27FC236}">
                <a16:creationId xmlns:a16="http://schemas.microsoft.com/office/drawing/2014/main" id="{A4BA3B20-42E5-41FD-A03F-8912F3024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Ευαγγελία</a:t>
            </a:r>
            <a:r>
              <a:rPr lang="el-GR" altLang="el-GR" sz="1400"/>
              <a:t> </a:t>
            </a:r>
            <a:r>
              <a:rPr lang="el-GR" altLang="el-GR"/>
              <a:t>Παπαπέτρου</a:t>
            </a:r>
            <a:endParaRPr lang="en-US" altLang="el-GR"/>
          </a:p>
        </p:txBody>
      </p:sp>
      <p:sp>
        <p:nvSpPr>
          <p:cNvPr id="6" name="4 - Θέση υποσέλιδου">
            <a:extLst>
              <a:ext uri="{FF2B5EF4-FFF2-40B4-BE49-F238E27FC236}">
                <a16:creationId xmlns:a16="http://schemas.microsoft.com/office/drawing/2014/main" id="{F6DF2A19-B559-4F4E-9FFF-C307438BC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Πανεπιστήμιο</a:t>
            </a:r>
            <a:r>
              <a:rPr lang="el-GR" altLang="el-GR" sz="1400"/>
              <a:t> </a:t>
            </a:r>
            <a:r>
              <a:rPr lang="el-GR" altLang="el-GR"/>
              <a:t>Αθηνών-Τμήμα</a:t>
            </a:r>
            <a:r>
              <a:rPr lang="el-GR" altLang="el-GR" sz="1400"/>
              <a:t> </a:t>
            </a:r>
            <a:r>
              <a:rPr lang="el-GR" altLang="el-GR"/>
              <a:t>Οικονομικών</a:t>
            </a:r>
            <a:r>
              <a:rPr lang="el-GR" altLang="el-GR" sz="1400"/>
              <a:t> </a:t>
            </a:r>
            <a:r>
              <a:rPr lang="el-GR" altLang="el-GR"/>
              <a:t>Επιστημών</a:t>
            </a:r>
            <a:endParaRPr lang="en-US" altLang="el-GR"/>
          </a:p>
        </p:txBody>
      </p:sp>
      <p:sp>
        <p:nvSpPr>
          <p:cNvPr id="7" name="5 - Θέση αριθμού διαφάνειας">
            <a:extLst>
              <a:ext uri="{FF2B5EF4-FFF2-40B4-BE49-F238E27FC236}">
                <a16:creationId xmlns:a16="http://schemas.microsoft.com/office/drawing/2014/main" id="{07E733A7-0662-4746-A136-AB531169B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53D1A-711F-4BC2-91F4-EC3A53C964F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69833277"/>
      </p:ext>
    </p:extLst>
  </p:cSld>
  <p:clrMapOvr>
    <a:masterClrMapping/>
  </p:clrMapOvr>
  <p:hf sldNum="0"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  <a:endParaRPr lang="en-GB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7" name="3 - Θέση ημερομηνίας">
            <a:extLst>
              <a:ext uri="{FF2B5EF4-FFF2-40B4-BE49-F238E27FC236}">
                <a16:creationId xmlns:a16="http://schemas.microsoft.com/office/drawing/2014/main" id="{0607C9AF-5361-4041-B76D-A69763CB5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Ευαγγελία</a:t>
            </a:r>
            <a:r>
              <a:rPr lang="el-GR" altLang="el-GR" sz="1400"/>
              <a:t> </a:t>
            </a:r>
            <a:r>
              <a:rPr lang="el-GR" altLang="el-GR"/>
              <a:t>Παπαπέτρου</a:t>
            </a:r>
            <a:endParaRPr lang="en-US" altLang="el-GR"/>
          </a:p>
        </p:txBody>
      </p:sp>
      <p:sp>
        <p:nvSpPr>
          <p:cNvPr id="8" name="4 - Θέση υποσέλιδου">
            <a:extLst>
              <a:ext uri="{FF2B5EF4-FFF2-40B4-BE49-F238E27FC236}">
                <a16:creationId xmlns:a16="http://schemas.microsoft.com/office/drawing/2014/main" id="{B4C015BD-7874-448D-A73C-AEC5BF690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Πανεπιστήμιο</a:t>
            </a:r>
            <a:r>
              <a:rPr lang="el-GR" altLang="el-GR" sz="1400"/>
              <a:t> </a:t>
            </a:r>
            <a:r>
              <a:rPr lang="el-GR" altLang="el-GR"/>
              <a:t>Αθηνών-Τμήμα</a:t>
            </a:r>
            <a:r>
              <a:rPr lang="el-GR" altLang="el-GR" sz="1400"/>
              <a:t> </a:t>
            </a:r>
            <a:r>
              <a:rPr lang="el-GR" altLang="el-GR"/>
              <a:t>Οικονομικών</a:t>
            </a:r>
            <a:r>
              <a:rPr lang="el-GR" altLang="el-GR" sz="1400"/>
              <a:t> </a:t>
            </a:r>
            <a:r>
              <a:rPr lang="el-GR" altLang="el-GR"/>
              <a:t>Επιστημών</a:t>
            </a:r>
            <a:endParaRPr lang="en-US" altLang="el-GR"/>
          </a:p>
        </p:txBody>
      </p:sp>
      <p:sp>
        <p:nvSpPr>
          <p:cNvPr id="9" name="5 - Θέση αριθμού διαφάνειας">
            <a:extLst>
              <a:ext uri="{FF2B5EF4-FFF2-40B4-BE49-F238E27FC236}">
                <a16:creationId xmlns:a16="http://schemas.microsoft.com/office/drawing/2014/main" id="{8D38EAB0-8BD4-462F-8341-A38936D40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78B69-605D-4731-B76B-0CC06159D21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10219897"/>
      </p:ext>
    </p:extLst>
  </p:cSld>
  <p:clrMapOvr>
    <a:masterClrMapping/>
  </p:clrMapOvr>
  <p:hf sldNum="0"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GB"/>
          </a:p>
        </p:txBody>
      </p:sp>
      <p:sp>
        <p:nvSpPr>
          <p:cNvPr id="3" name="3 - Θέση ημερομηνίας">
            <a:extLst>
              <a:ext uri="{FF2B5EF4-FFF2-40B4-BE49-F238E27FC236}">
                <a16:creationId xmlns:a16="http://schemas.microsoft.com/office/drawing/2014/main" id="{0A52C00B-3AB0-4C01-B26B-91CD744FA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Ευαγγελία</a:t>
            </a:r>
            <a:r>
              <a:rPr lang="el-GR" altLang="el-GR" sz="1400"/>
              <a:t> </a:t>
            </a:r>
            <a:r>
              <a:rPr lang="el-GR" altLang="el-GR"/>
              <a:t>Παπαπέτρου</a:t>
            </a:r>
            <a:endParaRPr lang="en-US" altLang="el-GR"/>
          </a:p>
        </p:txBody>
      </p:sp>
      <p:sp>
        <p:nvSpPr>
          <p:cNvPr id="4" name="4 - Θέση υποσέλιδου">
            <a:extLst>
              <a:ext uri="{FF2B5EF4-FFF2-40B4-BE49-F238E27FC236}">
                <a16:creationId xmlns:a16="http://schemas.microsoft.com/office/drawing/2014/main" id="{F561BC03-003A-4469-8DE4-5B8765A8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Πανεπιστήμιο</a:t>
            </a:r>
            <a:r>
              <a:rPr lang="el-GR" altLang="el-GR" sz="1400"/>
              <a:t> </a:t>
            </a:r>
            <a:r>
              <a:rPr lang="el-GR" altLang="el-GR"/>
              <a:t>Αθηνών-Τμήμα</a:t>
            </a:r>
            <a:r>
              <a:rPr lang="el-GR" altLang="el-GR" sz="1400"/>
              <a:t> </a:t>
            </a:r>
            <a:r>
              <a:rPr lang="el-GR" altLang="el-GR"/>
              <a:t>Οικονομικών</a:t>
            </a:r>
            <a:r>
              <a:rPr lang="el-GR" altLang="el-GR" sz="1400"/>
              <a:t> </a:t>
            </a:r>
            <a:r>
              <a:rPr lang="el-GR" altLang="el-GR"/>
              <a:t>Επιστημών</a:t>
            </a:r>
            <a:endParaRPr lang="en-US" altLang="el-GR"/>
          </a:p>
        </p:txBody>
      </p:sp>
      <p:sp>
        <p:nvSpPr>
          <p:cNvPr id="5" name="5 - Θέση αριθμού διαφάνειας">
            <a:extLst>
              <a:ext uri="{FF2B5EF4-FFF2-40B4-BE49-F238E27FC236}">
                <a16:creationId xmlns:a16="http://schemas.microsoft.com/office/drawing/2014/main" id="{D7A2C97F-47FC-4D69-A760-081E685CB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D5FBE-06AD-4863-B067-FA5C1D15C2E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42477466"/>
      </p:ext>
    </p:extLst>
  </p:cSld>
  <p:clrMapOvr>
    <a:masterClrMapping/>
  </p:clrMapOvr>
  <p:hf sldNum="0"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- Θέση ημερομηνίας">
            <a:extLst>
              <a:ext uri="{FF2B5EF4-FFF2-40B4-BE49-F238E27FC236}">
                <a16:creationId xmlns:a16="http://schemas.microsoft.com/office/drawing/2014/main" id="{11CAE7D2-003C-48CF-8488-6CBC58651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Ευαγγελία</a:t>
            </a:r>
            <a:r>
              <a:rPr lang="el-GR" altLang="el-GR" sz="1400"/>
              <a:t> </a:t>
            </a:r>
            <a:r>
              <a:rPr lang="el-GR" altLang="el-GR"/>
              <a:t>Παπαπέτρου</a:t>
            </a:r>
            <a:endParaRPr lang="en-US" altLang="el-GR"/>
          </a:p>
        </p:txBody>
      </p:sp>
      <p:sp>
        <p:nvSpPr>
          <p:cNvPr id="3" name="4 - Θέση υποσέλιδου">
            <a:extLst>
              <a:ext uri="{FF2B5EF4-FFF2-40B4-BE49-F238E27FC236}">
                <a16:creationId xmlns:a16="http://schemas.microsoft.com/office/drawing/2014/main" id="{E385A2B4-EE7B-47DE-9EC5-79E7B99D8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Πανεπιστήμιο</a:t>
            </a:r>
            <a:r>
              <a:rPr lang="el-GR" altLang="el-GR" sz="1400"/>
              <a:t> </a:t>
            </a:r>
            <a:r>
              <a:rPr lang="el-GR" altLang="el-GR"/>
              <a:t>Αθηνών-Τμήμα</a:t>
            </a:r>
            <a:r>
              <a:rPr lang="el-GR" altLang="el-GR" sz="1400"/>
              <a:t> </a:t>
            </a:r>
            <a:r>
              <a:rPr lang="el-GR" altLang="el-GR"/>
              <a:t>Οικονομικών</a:t>
            </a:r>
            <a:r>
              <a:rPr lang="el-GR" altLang="el-GR" sz="1400"/>
              <a:t> </a:t>
            </a:r>
            <a:r>
              <a:rPr lang="el-GR" altLang="el-GR"/>
              <a:t>Επιστημών</a:t>
            </a:r>
            <a:endParaRPr lang="en-US" altLang="el-GR"/>
          </a:p>
        </p:txBody>
      </p:sp>
      <p:sp>
        <p:nvSpPr>
          <p:cNvPr id="4" name="5 - Θέση αριθμού διαφάνειας">
            <a:extLst>
              <a:ext uri="{FF2B5EF4-FFF2-40B4-BE49-F238E27FC236}">
                <a16:creationId xmlns:a16="http://schemas.microsoft.com/office/drawing/2014/main" id="{CB5B8DB4-1A6D-486B-BA4F-F40776A28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6E197-4AB7-489C-A914-C6F5596ACA8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58778134"/>
      </p:ext>
    </p:extLst>
  </p:cSld>
  <p:clrMapOvr>
    <a:masterClrMapping/>
  </p:clrMapOvr>
  <p:hf sldNum="0"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  <a:endParaRPr lang="en-GB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3 - Θέση ημερομηνίας">
            <a:extLst>
              <a:ext uri="{FF2B5EF4-FFF2-40B4-BE49-F238E27FC236}">
                <a16:creationId xmlns:a16="http://schemas.microsoft.com/office/drawing/2014/main" id="{0E3D7B4A-6ACF-4275-BEF2-C49F71473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Ευαγγελία</a:t>
            </a:r>
            <a:r>
              <a:rPr lang="el-GR" altLang="el-GR" sz="1400"/>
              <a:t> </a:t>
            </a:r>
            <a:r>
              <a:rPr lang="el-GR" altLang="el-GR"/>
              <a:t>Παπαπέτρου</a:t>
            </a:r>
            <a:endParaRPr lang="en-US" altLang="el-GR"/>
          </a:p>
        </p:txBody>
      </p:sp>
      <p:sp>
        <p:nvSpPr>
          <p:cNvPr id="6" name="4 - Θέση υποσέλιδου">
            <a:extLst>
              <a:ext uri="{FF2B5EF4-FFF2-40B4-BE49-F238E27FC236}">
                <a16:creationId xmlns:a16="http://schemas.microsoft.com/office/drawing/2014/main" id="{AA4E8EBA-ADCF-42C0-AB6C-82CEE13D2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Πανεπιστήμιο</a:t>
            </a:r>
            <a:r>
              <a:rPr lang="el-GR" altLang="el-GR" sz="1400"/>
              <a:t> </a:t>
            </a:r>
            <a:r>
              <a:rPr lang="el-GR" altLang="el-GR"/>
              <a:t>Αθηνών-Τμήμα</a:t>
            </a:r>
            <a:r>
              <a:rPr lang="el-GR" altLang="el-GR" sz="1400"/>
              <a:t> </a:t>
            </a:r>
            <a:r>
              <a:rPr lang="el-GR" altLang="el-GR"/>
              <a:t>Οικονομικών</a:t>
            </a:r>
            <a:r>
              <a:rPr lang="el-GR" altLang="el-GR" sz="1400"/>
              <a:t> </a:t>
            </a:r>
            <a:r>
              <a:rPr lang="el-GR" altLang="el-GR"/>
              <a:t>Επιστημών</a:t>
            </a:r>
            <a:endParaRPr lang="en-US" altLang="el-GR"/>
          </a:p>
        </p:txBody>
      </p:sp>
      <p:sp>
        <p:nvSpPr>
          <p:cNvPr id="7" name="5 - Θέση αριθμού διαφάνειας">
            <a:extLst>
              <a:ext uri="{FF2B5EF4-FFF2-40B4-BE49-F238E27FC236}">
                <a16:creationId xmlns:a16="http://schemas.microsoft.com/office/drawing/2014/main" id="{720F8944-BB5C-4766-A01E-4E7306FB3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A7D21-DE80-4DC0-94AB-1C8B72F066D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4179976"/>
      </p:ext>
    </p:extLst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67">
            <a:extLst>
              <a:ext uri="{FF2B5EF4-FFF2-40B4-BE49-F238E27FC236}">
                <a16:creationId xmlns:a16="http://schemas.microsoft.com/office/drawing/2014/main" id="{CF017294-C508-4ED4-A429-AA6BE59833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Ευαγγελία</a:t>
            </a:r>
            <a:r>
              <a:rPr lang="el-GR" altLang="el-GR" sz="1400" i="0"/>
              <a:t> </a:t>
            </a:r>
            <a:r>
              <a:rPr lang="el-GR" altLang="el-GR"/>
              <a:t>Παπαπέτρου</a:t>
            </a:r>
            <a:endParaRPr lang="en-US" altLang="el-GR"/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id="{C96F51D7-B92E-4296-B91B-38F03F96AA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Πανεπιστήμιο</a:t>
            </a:r>
            <a:r>
              <a:rPr lang="el-GR" altLang="el-GR" sz="1400" i="0"/>
              <a:t> </a:t>
            </a:r>
            <a:r>
              <a:rPr lang="el-GR" altLang="el-GR"/>
              <a:t>Αθηνών-Τμήμα</a:t>
            </a:r>
            <a:r>
              <a:rPr lang="el-GR" altLang="el-GR" sz="1400" i="0"/>
              <a:t> </a:t>
            </a:r>
            <a:r>
              <a:rPr lang="el-GR" altLang="el-GR"/>
              <a:t>Οικονομικών</a:t>
            </a:r>
            <a:r>
              <a:rPr lang="el-GR" altLang="el-GR" sz="1400" i="0"/>
              <a:t> </a:t>
            </a:r>
            <a:r>
              <a:rPr lang="el-GR" altLang="el-GR"/>
              <a:t>Επιστημών</a:t>
            </a:r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14932198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  <a:endParaRPr lang="en-GB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3 - Θέση ημερομηνίας">
            <a:extLst>
              <a:ext uri="{FF2B5EF4-FFF2-40B4-BE49-F238E27FC236}">
                <a16:creationId xmlns:a16="http://schemas.microsoft.com/office/drawing/2014/main" id="{5046972D-C597-4401-916E-3A681E41B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Ευαγγελία</a:t>
            </a:r>
            <a:r>
              <a:rPr lang="el-GR" altLang="el-GR" sz="1400"/>
              <a:t> </a:t>
            </a:r>
            <a:r>
              <a:rPr lang="el-GR" altLang="el-GR"/>
              <a:t>Παπαπέτρου</a:t>
            </a:r>
            <a:endParaRPr lang="en-US" altLang="el-GR"/>
          </a:p>
        </p:txBody>
      </p:sp>
      <p:sp>
        <p:nvSpPr>
          <p:cNvPr id="6" name="4 - Θέση υποσέλιδου">
            <a:extLst>
              <a:ext uri="{FF2B5EF4-FFF2-40B4-BE49-F238E27FC236}">
                <a16:creationId xmlns:a16="http://schemas.microsoft.com/office/drawing/2014/main" id="{92713B7B-C1F7-4EAB-8313-8D9FEE0C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Πανεπιστήμιο</a:t>
            </a:r>
            <a:r>
              <a:rPr lang="el-GR" altLang="el-GR" sz="1400"/>
              <a:t> </a:t>
            </a:r>
            <a:r>
              <a:rPr lang="el-GR" altLang="el-GR"/>
              <a:t>Αθηνών-Τμήμα</a:t>
            </a:r>
            <a:r>
              <a:rPr lang="el-GR" altLang="el-GR" sz="1400"/>
              <a:t> </a:t>
            </a:r>
            <a:r>
              <a:rPr lang="el-GR" altLang="el-GR"/>
              <a:t>Οικονομικών</a:t>
            </a:r>
            <a:r>
              <a:rPr lang="el-GR" altLang="el-GR" sz="1400"/>
              <a:t> </a:t>
            </a:r>
            <a:r>
              <a:rPr lang="el-GR" altLang="el-GR"/>
              <a:t>Επιστημών</a:t>
            </a:r>
            <a:endParaRPr lang="en-US" altLang="el-GR"/>
          </a:p>
        </p:txBody>
      </p:sp>
      <p:sp>
        <p:nvSpPr>
          <p:cNvPr id="7" name="5 - Θέση αριθμού διαφάνειας">
            <a:extLst>
              <a:ext uri="{FF2B5EF4-FFF2-40B4-BE49-F238E27FC236}">
                <a16:creationId xmlns:a16="http://schemas.microsoft.com/office/drawing/2014/main" id="{E3C4FB09-C2C9-45BB-AD91-59B5D353E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B2483-A62F-4DD3-988D-480C03B28F0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35721669"/>
      </p:ext>
    </p:extLst>
  </p:cSld>
  <p:clrMapOvr>
    <a:masterClrMapping/>
  </p:clrMapOvr>
  <p:hf sldNum="0"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GB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4" name="3 - Θέση ημερομηνίας">
            <a:extLst>
              <a:ext uri="{FF2B5EF4-FFF2-40B4-BE49-F238E27FC236}">
                <a16:creationId xmlns:a16="http://schemas.microsoft.com/office/drawing/2014/main" id="{E5EDB2E2-17C1-454B-ACC1-693F39E46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Ευαγγελία</a:t>
            </a:r>
            <a:r>
              <a:rPr lang="el-GR" altLang="el-GR" sz="1400"/>
              <a:t> </a:t>
            </a:r>
            <a:r>
              <a:rPr lang="el-GR" altLang="el-GR"/>
              <a:t>Παπαπέτρου</a:t>
            </a:r>
            <a:endParaRPr lang="en-US" altLang="el-GR"/>
          </a:p>
        </p:txBody>
      </p:sp>
      <p:sp>
        <p:nvSpPr>
          <p:cNvPr id="5" name="4 - Θέση υποσέλιδου">
            <a:extLst>
              <a:ext uri="{FF2B5EF4-FFF2-40B4-BE49-F238E27FC236}">
                <a16:creationId xmlns:a16="http://schemas.microsoft.com/office/drawing/2014/main" id="{8608F8B9-CA5B-485F-A042-20DB27BF2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Πανεπιστήμιο</a:t>
            </a:r>
            <a:r>
              <a:rPr lang="el-GR" altLang="el-GR" sz="1400"/>
              <a:t> </a:t>
            </a:r>
            <a:r>
              <a:rPr lang="el-GR" altLang="el-GR"/>
              <a:t>Αθηνών-Τμήμα</a:t>
            </a:r>
            <a:r>
              <a:rPr lang="el-GR" altLang="el-GR" sz="1400"/>
              <a:t> </a:t>
            </a:r>
            <a:r>
              <a:rPr lang="el-GR" altLang="el-GR"/>
              <a:t>Οικονομικών</a:t>
            </a:r>
            <a:r>
              <a:rPr lang="el-GR" altLang="el-GR" sz="1400"/>
              <a:t> </a:t>
            </a:r>
            <a:r>
              <a:rPr lang="el-GR" altLang="el-GR"/>
              <a:t>Επιστημών</a:t>
            </a:r>
            <a:endParaRPr lang="en-US" altLang="el-GR"/>
          </a:p>
        </p:txBody>
      </p:sp>
      <p:sp>
        <p:nvSpPr>
          <p:cNvPr id="6" name="5 - Θέση αριθμού διαφάνειας">
            <a:extLst>
              <a:ext uri="{FF2B5EF4-FFF2-40B4-BE49-F238E27FC236}">
                <a16:creationId xmlns:a16="http://schemas.microsoft.com/office/drawing/2014/main" id="{FE0BD658-E88A-4C28-991C-C041B24CB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BFAE1-C17D-4BAD-88A2-22B840456B4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50588134"/>
      </p:ext>
    </p:extLst>
  </p:cSld>
  <p:clrMapOvr>
    <a:masterClrMapping/>
  </p:clrMapOvr>
  <p:hf sldNum="0"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  <a:endParaRPr lang="en-GB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4" name="3 - Θέση ημερομηνίας">
            <a:extLst>
              <a:ext uri="{FF2B5EF4-FFF2-40B4-BE49-F238E27FC236}">
                <a16:creationId xmlns:a16="http://schemas.microsoft.com/office/drawing/2014/main" id="{54206386-CC5B-4CDE-9960-CE1395511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Ευαγγελία</a:t>
            </a:r>
            <a:r>
              <a:rPr lang="el-GR" altLang="el-GR" sz="1400"/>
              <a:t> </a:t>
            </a:r>
            <a:r>
              <a:rPr lang="el-GR" altLang="el-GR"/>
              <a:t>Παπαπέτρου</a:t>
            </a:r>
            <a:endParaRPr lang="en-US" altLang="el-GR"/>
          </a:p>
        </p:txBody>
      </p:sp>
      <p:sp>
        <p:nvSpPr>
          <p:cNvPr id="5" name="4 - Θέση υποσέλιδου">
            <a:extLst>
              <a:ext uri="{FF2B5EF4-FFF2-40B4-BE49-F238E27FC236}">
                <a16:creationId xmlns:a16="http://schemas.microsoft.com/office/drawing/2014/main" id="{1933FD48-D2CC-4E95-ABE6-F1F3C05C1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Πανεπιστήμιο</a:t>
            </a:r>
            <a:r>
              <a:rPr lang="el-GR" altLang="el-GR" sz="1400"/>
              <a:t> </a:t>
            </a:r>
            <a:r>
              <a:rPr lang="el-GR" altLang="el-GR"/>
              <a:t>Αθηνών-Τμήμα</a:t>
            </a:r>
            <a:r>
              <a:rPr lang="el-GR" altLang="el-GR" sz="1400"/>
              <a:t> </a:t>
            </a:r>
            <a:r>
              <a:rPr lang="el-GR" altLang="el-GR"/>
              <a:t>Οικονομικών</a:t>
            </a:r>
            <a:r>
              <a:rPr lang="el-GR" altLang="el-GR" sz="1400"/>
              <a:t> </a:t>
            </a:r>
            <a:r>
              <a:rPr lang="el-GR" altLang="el-GR"/>
              <a:t>Επιστημών</a:t>
            </a:r>
            <a:endParaRPr lang="en-US" altLang="el-GR"/>
          </a:p>
        </p:txBody>
      </p:sp>
      <p:sp>
        <p:nvSpPr>
          <p:cNvPr id="6" name="5 - Θέση αριθμού διαφάνειας">
            <a:extLst>
              <a:ext uri="{FF2B5EF4-FFF2-40B4-BE49-F238E27FC236}">
                <a16:creationId xmlns:a16="http://schemas.microsoft.com/office/drawing/2014/main" id="{8D3D0857-5AF7-4D82-9BBC-309E2D127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B892D-6DB9-4E35-B310-F70E530DCCE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35933486"/>
      </p:ext>
    </p:extLst>
  </p:cSld>
  <p:clrMapOvr>
    <a:masterClrMapping/>
  </p:clrMapOvr>
  <p:hf sldNum="0"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7">
            <a:extLst>
              <a:ext uri="{FF2B5EF4-FFF2-40B4-BE49-F238E27FC236}">
                <a16:creationId xmlns:a16="http://schemas.microsoft.com/office/drawing/2014/main" id="{69094AAB-D482-4524-82F1-30ECEBBBC7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Ευαγγελία</a:t>
            </a:r>
            <a:r>
              <a:rPr lang="el-GR" altLang="el-GR" sz="1400" i="0"/>
              <a:t> </a:t>
            </a:r>
            <a:r>
              <a:rPr lang="el-GR" altLang="el-GR"/>
              <a:t>Παπαπέτρου</a:t>
            </a:r>
            <a:endParaRPr lang="en-US" altLang="el-GR"/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id="{F20FA96A-E3C4-4436-A62B-216D677EE1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Πανεπιστήμιο</a:t>
            </a:r>
            <a:r>
              <a:rPr lang="el-GR" altLang="el-GR" sz="1400" i="0"/>
              <a:t> </a:t>
            </a:r>
            <a:r>
              <a:rPr lang="el-GR" altLang="el-GR"/>
              <a:t>Αθηνών-Τμήμα</a:t>
            </a:r>
            <a:r>
              <a:rPr lang="el-GR" altLang="el-GR" sz="1400" i="0"/>
              <a:t> </a:t>
            </a:r>
            <a:r>
              <a:rPr lang="el-GR" altLang="el-GR"/>
              <a:t>Οικονομικών</a:t>
            </a:r>
            <a:r>
              <a:rPr lang="el-GR" altLang="el-GR" sz="1400" i="0"/>
              <a:t> </a:t>
            </a:r>
            <a:r>
              <a:rPr lang="el-GR" altLang="el-GR"/>
              <a:t>Επιστημών</a:t>
            </a:r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1311502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Rectangle 67">
            <a:extLst>
              <a:ext uri="{FF2B5EF4-FFF2-40B4-BE49-F238E27FC236}">
                <a16:creationId xmlns:a16="http://schemas.microsoft.com/office/drawing/2014/main" id="{AF873DEB-20E9-408C-891B-EE7E60CFB8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Ευαγγελία</a:t>
            </a:r>
            <a:r>
              <a:rPr lang="el-GR" altLang="el-GR" sz="1400" i="0"/>
              <a:t> </a:t>
            </a:r>
            <a:r>
              <a:rPr lang="el-GR" altLang="el-GR"/>
              <a:t>Παπαπέτρου</a:t>
            </a:r>
            <a:endParaRPr lang="en-US" altLang="el-GR"/>
          </a:p>
        </p:txBody>
      </p:sp>
      <p:sp>
        <p:nvSpPr>
          <p:cNvPr id="6" name="Rectangle 68">
            <a:extLst>
              <a:ext uri="{FF2B5EF4-FFF2-40B4-BE49-F238E27FC236}">
                <a16:creationId xmlns:a16="http://schemas.microsoft.com/office/drawing/2014/main" id="{B8ECB05C-C21E-41F4-9E79-2D4EC56A95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Πανεπιστήμιο</a:t>
            </a:r>
            <a:r>
              <a:rPr lang="el-GR" altLang="el-GR" sz="1400" i="0"/>
              <a:t> </a:t>
            </a:r>
            <a:r>
              <a:rPr lang="el-GR" altLang="el-GR"/>
              <a:t>Αθηνών-Τμήμα</a:t>
            </a:r>
            <a:r>
              <a:rPr lang="el-GR" altLang="el-GR" sz="1400" i="0"/>
              <a:t> </a:t>
            </a:r>
            <a:r>
              <a:rPr lang="el-GR" altLang="el-GR"/>
              <a:t>Οικονομικών</a:t>
            </a:r>
            <a:r>
              <a:rPr lang="el-GR" altLang="el-GR" sz="1400" i="0"/>
              <a:t> </a:t>
            </a:r>
            <a:r>
              <a:rPr lang="el-GR" altLang="el-GR"/>
              <a:t>Επιστημών</a:t>
            </a:r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4213082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Rectangle 67">
            <a:extLst>
              <a:ext uri="{FF2B5EF4-FFF2-40B4-BE49-F238E27FC236}">
                <a16:creationId xmlns:a16="http://schemas.microsoft.com/office/drawing/2014/main" id="{47636EB3-411D-4442-B1E1-619C90B086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Ευαγγελία</a:t>
            </a:r>
            <a:r>
              <a:rPr lang="el-GR" altLang="el-GR" sz="1400" i="0"/>
              <a:t> </a:t>
            </a:r>
            <a:r>
              <a:rPr lang="el-GR" altLang="el-GR"/>
              <a:t>Παπαπέτρου</a:t>
            </a:r>
            <a:endParaRPr lang="en-US" altLang="el-GR"/>
          </a:p>
        </p:txBody>
      </p:sp>
      <p:sp>
        <p:nvSpPr>
          <p:cNvPr id="8" name="Rectangle 68">
            <a:extLst>
              <a:ext uri="{FF2B5EF4-FFF2-40B4-BE49-F238E27FC236}">
                <a16:creationId xmlns:a16="http://schemas.microsoft.com/office/drawing/2014/main" id="{EA9DD266-0725-472E-AD3E-0EC1D51EFC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Πανεπιστήμιο</a:t>
            </a:r>
            <a:r>
              <a:rPr lang="el-GR" altLang="el-GR" sz="1400" i="0"/>
              <a:t> </a:t>
            </a:r>
            <a:r>
              <a:rPr lang="el-GR" altLang="el-GR"/>
              <a:t>Αθηνών-Τμήμα</a:t>
            </a:r>
            <a:r>
              <a:rPr lang="el-GR" altLang="el-GR" sz="1400" i="0"/>
              <a:t> </a:t>
            </a:r>
            <a:r>
              <a:rPr lang="el-GR" altLang="el-GR"/>
              <a:t>Οικονομικών</a:t>
            </a:r>
            <a:r>
              <a:rPr lang="el-GR" altLang="el-GR" sz="1400" i="0"/>
              <a:t> </a:t>
            </a:r>
            <a:r>
              <a:rPr lang="el-GR" altLang="el-GR"/>
              <a:t>Επιστημών</a:t>
            </a:r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3534353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Rectangle 67">
            <a:extLst>
              <a:ext uri="{FF2B5EF4-FFF2-40B4-BE49-F238E27FC236}">
                <a16:creationId xmlns:a16="http://schemas.microsoft.com/office/drawing/2014/main" id="{D2BAB5B0-FD6F-4A19-B6D7-3ABCF0DE13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Ευαγγελία</a:t>
            </a:r>
            <a:r>
              <a:rPr lang="el-GR" altLang="el-GR" sz="1400" i="0"/>
              <a:t> </a:t>
            </a:r>
            <a:r>
              <a:rPr lang="el-GR" altLang="el-GR"/>
              <a:t>Παπαπέτρου</a:t>
            </a:r>
            <a:endParaRPr lang="en-US" altLang="el-GR"/>
          </a:p>
        </p:txBody>
      </p:sp>
      <p:sp>
        <p:nvSpPr>
          <p:cNvPr id="4" name="Rectangle 68">
            <a:extLst>
              <a:ext uri="{FF2B5EF4-FFF2-40B4-BE49-F238E27FC236}">
                <a16:creationId xmlns:a16="http://schemas.microsoft.com/office/drawing/2014/main" id="{642D57C8-634D-4AF8-9D44-584C263CE4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Πανεπιστήμιο</a:t>
            </a:r>
            <a:r>
              <a:rPr lang="el-GR" altLang="el-GR" sz="1400" i="0"/>
              <a:t> </a:t>
            </a:r>
            <a:r>
              <a:rPr lang="el-GR" altLang="el-GR"/>
              <a:t>Αθηνών-Τμήμα</a:t>
            </a:r>
            <a:r>
              <a:rPr lang="el-GR" altLang="el-GR" sz="1400" i="0"/>
              <a:t> </a:t>
            </a:r>
            <a:r>
              <a:rPr lang="el-GR" altLang="el-GR"/>
              <a:t>Οικονομικών</a:t>
            </a:r>
            <a:r>
              <a:rPr lang="el-GR" altLang="el-GR" sz="1400" i="0"/>
              <a:t> </a:t>
            </a:r>
            <a:r>
              <a:rPr lang="el-GR" altLang="el-GR"/>
              <a:t>Επιστημών</a:t>
            </a:r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2378398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>
            <a:extLst>
              <a:ext uri="{FF2B5EF4-FFF2-40B4-BE49-F238E27FC236}">
                <a16:creationId xmlns:a16="http://schemas.microsoft.com/office/drawing/2014/main" id="{6F5BF865-18DD-4EB5-BD27-E68C28935A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Ευαγγελία</a:t>
            </a:r>
            <a:r>
              <a:rPr lang="el-GR" altLang="el-GR" sz="1400" i="0"/>
              <a:t> </a:t>
            </a:r>
            <a:r>
              <a:rPr lang="el-GR" altLang="el-GR"/>
              <a:t>Παπαπέτρου</a:t>
            </a:r>
            <a:endParaRPr lang="en-US" altLang="el-GR"/>
          </a:p>
        </p:txBody>
      </p:sp>
      <p:sp>
        <p:nvSpPr>
          <p:cNvPr id="3" name="Rectangle 68">
            <a:extLst>
              <a:ext uri="{FF2B5EF4-FFF2-40B4-BE49-F238E27FC236}">
                <a16:creationId xmlns:a16="http://schemas.microsoft.com/office/drawing/2014/main" id="{E17F48D7-DF3E-456A-B84A-79433AC481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Πανεπιστήμιο</a:t>
            </a:r>
            <a:r>
              <a:rPr lang="el-GR" altLang="el-GR" sz="1400" i="0"/>
              <a:t> </a:t>
            </a:r>
            <a:r>
              <a:rPr lang="el-GR" altLang="el-GR"/>
              <a:t>Αθηνών-Τμήμα</a:t>
            </a:r>
            <a:r>
              <a:rPr lang="el-GR" altLang="el-GR" sz="1400" i="0"/>
              <a:t> </a:t>
            </a:r>
            <a:r>
              <a:rPr lang="el-GR" altLang="el-GR"/>
              <a:t>Οικονομικών</a:t>
            </a:r>
            <a:r>
              <a:rPr lang="el-GR" altLang="el-GR" sz="1400" i="0"/>
              <a:t> </a:t>
            </a:r>
            <a:r>
              <a:rPr lang="el-GR" altLang="el-GR"/>
              <a:t>Επιστημών</a:t>
            </a:r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4206318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7">
            <a:extLst>
              <a:ext uri="{FF2B5EF4-FFF2-40B4-BE49-F238E27FC236}">
                <a16:creationId xmlns:a16="http://schemas.microsoft.com/office/drawing/2014/main" id="{AFC3017F-0706-492F-976A-3F8E6838F4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Ευαγγελία</a:t>
            </a:r>
            <a:r>
              <a:rPr lang="el-GR" altLang="el-GR" sz="1400" i="0"/>
              <a:t> </a:t>
            </a:r>
            <a:r>
              <a:rPr lang="el-GR" altLang="el-GR"/>
              <a:t>Παπαπέτρου</a:t>
            </a:r>
            <a:endParaRPr lang="en-US" altLang="el-GR"/>
          </a:p>
        </p:txBody>
      </p:sp>
      <p:sp>
        <p:nvSpPr>
          <p:cNvPr id="6" name="Rectangle 68">
            <a:extLst>
              <a:ext uri="{FF2B5EF4-FFF2-40B4-BE49-F238E27FC236}">
                <a16:creationId xmlns:a16="http://schemas.microsoft.com/office/drawing/2014/main" id="{81111D1D-113D-4A87-AE11-AD58FDCBFB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Πανεπιστήμιο</a:t>
            </a:r>
            <a:r>
              <a:rPr lang="el-GR" altLang="el-GR" sz="1400" i="0"/>
              <a:t> </a:t>
            </a:r>
            <a:r>
              <a:rPr lang="el-GR" altLang="el-GR"/>
              <a:t>Αθηνών-Τμήμα</a:t>
            </a:r>
            <a:r>
              <a:rPr lang="el-GR" altLang="el-GR" sz="1400" i="0"/>
              <a:t> </a:t>
            </a:r>
            <a:r>
              <a:rPr lang="el-GR" altLang="el-GR"/>
              <a:t>Οικονομικών</a:t>
            </a:r>
            <a:r>
              <a:rPr lang="el-GR" altLang="el-GR" sz="1400" i="0"/>
              <a:t> </a:t>
            </a:r>
            <a:r>
              <a:rPr lang="el-GR" altLang="el-GR"/>
              <a:t>Επιστημών</a:t>
            </a:r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3861404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7">
            <a:extLst>
              <a:ext uri="{FF2B5EF4-FFF2-40B4-BE49-F238E27FC236}">
                <a16:creationId xmlns:a16="http://schemas.microsoft.com/office/drawing/2014/main" id="{9EC0D672-FC4E-4538-BB64-971370A71D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Ευαγγελία</a:t>
            </a:r>
            <a:r>
              <a:rPr lang="el-GR" altLang="el-GR" sz="1400" i="0"/>
              <a:t> </a:t>
            </a:r>
            <a:r>
              <a:rPr lang="el-GR" altLang="el-GR"/>
              <a:t>Παπαπέτρου</a:t>
            </a:r>
            <a:endParaRPr lang="en-US" altLang="el-GR"/>
          </a:p>
        </p:txBody>
      </p:sp>
      <p:sp>
        <p:nvSpPr>
          <p:cNvPr id="6" name="Rectangle 68">
            <a:extLst>
              <a:ext uri="{FF2B5EF4-FFF2-40B4-BE49-F238E27FC236}">
                <a16:creationId xmlns:a16="http://schemas.microsoft.com/office/drawing/2014/main" id="{9350884B-26D0-4CE9-B8D7-4C479F1A52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/>
              <a:t>Πανεπιστήμιο</a:t>
            </a:r>
            <a:r>
              <a:rPr lang="el-GR" altLang="el-GR" sz="1400" i="0"/>
              <a:t> </a:t>
            </a:r>
            <a:r>
              <a:rPr lang="el-GR" altLang="el-GR"/>
              <a:t>Αθηνών-Τμήμα</a:t>
            </a:r>
            <a:r>
              <a:rPr lang="el-GR" altLang="el-GR" sz="1400" i="0"/>
              <a:t> </a:t>
            </a:r>
            <a:r>
              <a:rPr lang="el-GR" altLang="el-GR"/>
              <a:t>Οικονομικών</a:t>
            </a:r>
            <a:r>
              <a:rPr lang="el-GR" altLang="el-GR" sz="1400" i="0"/>
              <a:t> </a:t>
            </a:r>
            <a:r>
              <a:rPr lang="el-GR" altLang="el-GR"/>
              <a:t>Επιστημών</a:t>
            </a:r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3892643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BA056111-22E8-47BF-8881-12C420C1DD8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1031" name="Rectangle 3">
              <a:extLst>
                <a:ext uri="{FF2B5EF4-FFF2-40B4-BE49-F238E27FC236}">
                  <a16:creationId xmlns:a16="http://schemas.microsoft.com/office/drawing/2014/main" id="{C868C0C9-9395-407B-9417-A69694B672B7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0" y="0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  <p:sp>
          <p:nvSpPr>
            <p:cNvPr id="1032" name="Rectangle 4">
              <a:extLst>
                <a:ext uri="{FF2B5EF4-FFF2-40B4-BE49-F238E27FC236}">
                  <a16:creationId xmlns:a16="http://schemas.microsoft.com/office/drawing/2014/main" id="{5551ACA3-6191-44E8-8E45-8F77D4AA28F1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  <p:sp>
          <p:nvSpPr>
            <p:cNvPr id="1033" name="Rectangle 5">
              <a:extLst>
                <a:ext uri="{FF2B5EF4-FFF2-40B4-BE49-F238E27FC236}">
                  <a16:creationId xmlns:a16="http://schemas.microsoft.com/office/drawing/2014/main" id="{03C20114-DF31-4B23-8B20-CA0E2E22B4FB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  <p:sp>
          <p:nvSpPr>
            <p:cNvPr id="1034" name="Rectangle 6">
              <a:extLst>
                <a:ext uri="{FF2B5EF4-FFF2-40B4-BE49-F238E27FC236}">
                  <a16:creationId xmlns:a16="http://schemas.microsoft.com/office/drawing/2014/main" id="{F9E700D2-832F-4F82-A8F1-D9B5BF2D1CD7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  <p:sp>
          <p:nvSpPr>
            <p:cNvPr id="1035" name="Rectangle 7">
              <a:extLst>
                <a:ext uri="{FF2B5EF4-FFF2-40B4-BE49-F238E27FC236}">
                  <a16:creationId xmlns:a16="http://schemas.microsoft.com/office/drawing/2014/main" id="{5F11ED06-FA9C-49E6-959C-567679ABEBE7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  <p:sp>
          <p:nvSpPr>
            <p:cNvPr id="1036" name="Rectangle 8">
              <a:extLst>
                <a:ext uri="{FF2B5EF4-FFF2-40B4-BE49-F238E27FC236}">
                  <a16:creationId xmlns:a16="http://schemas.microsoft.com/office/drawing/2014/main" id="{AE9FD30B-D549-440A-B675-7100354424B3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  <p:sp>
          <p:nvSpPr>
            <p:cNvPr id="1037" name="Rectangle 9">
              <a:extLst>
                <a:ext uri="{FF2B5EF4-FFF2-40B4-BE49-F238E27FC236}">
                  <a16:creationId xmlns:a16="http://schemas.microsoft.com/office/drawing/2014/main" id="{029D6ADD-E94C-4072-AB27-A6CA191EF561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5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  <p:sp>
          <p:nvSpPr>
            <p:cNvPr id="1038" name="Rectangle 10">
              <a:extLst>
                <a:ext uri="{FF2B5EF4-FFF2-40B4-BE49-F238E27FC236}">
                  <a16:creationId xmlns:a16="http://schemas.microsoft.com/office/drawing/2014/main" id="{22D04ACB-0550-43A1-9DDF-D3EF940F98B4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6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  <p:sp>
          <p:nvSpPr>
            <p:cNvPr id="1039" name="Rectangle 11">
              <a:extLst>
                <a:ext uri="{FF2B5EF4-FFF2-40B4-BE49-F238E27FC236}">
                  <a16:creationId xmlns:a16="http://schemas.microsoft.com/office/drawing/2014/main" id="{50C1BF6D-DA07-41EA-A981-2341341E5115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7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  <p:sp>
          <p:nvSpPr>
            <p:cNvPr id="1040" name="Rectangle 12">
              <a:extLst>
                <a:ext uri="{FF2B5EF4-FFF2-40B4-BE49-F238E27FC236}">
                  <a16:creationId xmlns:a16="http://schemas.microsoft.com/office/drawing/2014/main" id="{B39AC7F0-A8FE-4FFE-9ABA-9AB68A473EC4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8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  <p:sp>
          <p:nvSpPr>
            <p:cNvPr id="1041" name="Rectangle 13">
              <a:extLst>
                <a:ext uri="{FF2B5EF4-FFF2-40B4-BE49-F238E27FC236}">
                  <a16:creationId xmlns:a16="http://schemas.microsoft.com/office/drawing/2014/main" id="{525EDFF2-AF31-414C-A0F4-4ADC32E3E1F5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9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  <p:sp>
          <p:nvSpPr>
            <p:cNvPr id="1042" name="Rectangle 14">
              <a:extLst>
                <a:ext uri="{FF2B5EF4-FFF2-40B4-BE49-F238E27FC236}">
                  <a16:creationId xmlns:a16="http://schemas.microsoft.com/office/drawing/2014/main" id="{57E84719-5218-4AA2-8482-54E1A0A5226F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0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  <p:sp>
          <p:nvSpPr>
            <p:cNvPr id="1043" name="Rectangle 15">
              <a:extLst>
                <a:ext uri="{FF2B5EF4-FFF2-40B4-BE49-F238E27FC236}">
                  <a16:creationId xmlns:a16="http://schemas.microsoft.com/office/drawing/2014/main" id="{CDC3F66D-CA09-4B20-9D52-C919A16F6511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1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  <p:sp>
          <p:nvSpPr>
            <p:cNvPr id="1044" name="Rectangle 16">
              <a:extLst>
                <a:ext uri="{FF2B5EF4-FFF2-40B4-BE49-F238E27FC236}">
                  <a16:creationId xmlns:a16="http://schemas.microsoft.com/office/drawing/2014/main" id="{C918D9C7-D5D8-4054-B68A-ABB1BC42050C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2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  <p:sp>
          <p:nvSpPr>
            <p:cNvPr id="1045" name="Rectangle 17">
              <a:extLst>
                <a:ext uri="{FF2B5EF4-FFF2-40B4-BE49-F238E27FC236}">
                  <a16:creationId xmlns:a16="http://schemas.microsoft.com/office/drawing/2014/main" id="{E1F297BE-872D-4503-9FAF-CBC116DC0F14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3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  <p:sp>
          <p:nvSpPr>
            <p:cNvPr id="1046" name="Rectangle 18">
              <a:extLst>
                <a:ext uri="{FF2B5EF4-FFF2-40B4-BE49-F238E27FC236}">
                  <a16:creationId xmlns:a16="http://schemas.microsoft.com/office/drawing/2014/main" id="{372CA42C-139F-411A-935B-2B11D4359793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4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  <p:sp>
          <p:nvSpPr>
            <p:cNvPr id="1047" name="Rectangle 19">
              <a:extLst>
                <a:ext uri="{FF2B5EF4-FFF2-40B4-BE49-F238E27FC236}">
                  <a16:creationId xmlns:a16="http://schemas.microsoft.com/office/drawing/2014/main" id="{E9721687-8258-4148-8995-43039377A771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5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  <p:sp>
          <p:nvSpPr>
            <p:cNvPr id="1048" name="Rectangle 20">
              <a:extLst>
                <a:ext uri="{FF2B5EF4-FFF2-40B4-BE49-F238E27FC236}">
                  <a16:creationId xmlns:a16="http://schemas.microsoft.com/office/drawing/2014/main" id="{E8A5F47E-08C1-49FD-A57B-1095C6464BDB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6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  <p:sp>
          <p:nvSpPr>
            <p:cNvPr id="1049" name="Rectangle 21">
              <a:extLst>
                <a:ext uri="{FF2B5EF4-FFF2-40B4-BE49-F238E27FC236}">
                  <a16:creationId xmlns:a16="http://schemas.microsoft.com/office/drawing/2014/main" id="{7DA09766-3C82-414D-87E2-2F50F48D7CAB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7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  <p:sp>
          <p:nvSpPr>
            <p:cNvPr id="1050" name="Rectangle 22">
              <a:extLst>
                <a:ext uri="{FF2B5EF4-FFF2-40B4-BE49-F238E27FC236}">
                  <a16:creationId xmlns:a16="http://schemas.microsoft.com/office/drawing/2014/main" id="{358234AB-01FD-41B6-A098-1FD5CE4FD76D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8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  <p:sp>
          <p:nvSpPr>
            <p:cNvPr id="1051" name="Rectangle 23">
              <a:extLst>
                <a:ext uri="{FF2B5EF4-FFF2-40B4-BE49-F238E27FC236}">
                  <a16:creationId xmlns:a16="http://schemas.microsoft.com/office/drawing/2014/main" id="{067E0B48-C74E-4A60-9597-3B6A66521A31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9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  <p:sp>
          <p:nvSpPr>
            <p:cNvPr id="1052" name="Rectangle 24">
              <a:extLst>
                <a:ext uri="{FF2B5EF4-FFF2-40B4-BE49-F238E27FC236}">
                  <a16:creationId xmlns:a16="http://schemas.microsoft.com/office/drawing/2014/main" id="{15A967ED-D047-4868-B20C-F15BA0BD553D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0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  <p:sp>
          <p:nvSpPr>
            <p:cNvPr id="1053" name="Rectangle 25">
              <a:extLst>
                <a:ext uri="{FF2B5EF4-FFF2-40B4-BE49-F238E27FC236}">
                  <a16:creationId xmlns:a16="http://schemas.microsoft.com/office/drawing/2014/main" id="{F7548EA8-1EE0-466E-AD51-D9CC8D088128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1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  <p:sp>
          <p:nvSpPr>
            <p:cNvPr id="1054" name="Rectangle 26">
              <a:extLst>
                <a:ext uri="{FF2B5EF4-FFF2-40B4-BE49-F238E27FC236}">
                  <a16:creationId xmlns:a16="http://schemas.microsoft.com/office/drawing/2014/main" id="{BDFBC1C7-94CC-43BC-8687-903DFBC0C979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2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  <p:sp>
          <p:nvSpPr>
            <p:cNvPr id="1055" name="Rectangle 27">
              <a:extLst>
                <a:ext uri="{FF2B5EF4-FFF2-40B4-BE49-F238E27FC236}">
                  <a16:creationId xmlns:a16="http://schemas.microsoft.com/office/drawing/2014/main" id="{DBA5B6B9-42E4-463F-A031-7A43244AACDD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3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  <p:sp>
          <p:nvSpPr>
            <p:cNvPr id="1056" name="Rectangle 28">
              <a:extLst>
                <a:ext uri="{FF2B5EF4-FFF2-40B4-BE49-F238E27FC236}">
                  <a16:creationId xmlns:a16="http://schemas.microsoft.com/office/drawing/2014/main" id="{CBD944FC-C16B-4D78-A456-CF27E2760FBB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4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  <p:sp>
          <p:nvSpPr>
            <p:cNvPr id="1057" name="Rectangle 29">
              <a:extLst>
                <a:ext uri="{FF2B5EF4-FFF2-40B4-BE49-F238E27FC236}">
                  <a16:creationId xmlns:a16="http://schemas.microsoft.com/office/drawing/2014/main" id="{BA898E1A-9216-4245-8FB8-F63F72805650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4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  <p:sp>
          <p:nvSpPr>
            <p:cNvPr id="1058" name="Rectangle 30">
              <a:extLst>
                <a:ext uri="{FF2B5EF4-FFF2-40B4-BE49-F238E27FC236}">
                  <a16:creationId xmlns:a16="http://schemas.microsoft.com/office/drawing/2014/main" id="{2E4EA7E5-27E5-412B-B073-B2B0C3723B2F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5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  <p:sp>
          <p:nvSpPr>
            <p:cNvPr id="1059" name="Rectangle 31">
              <a:extLst>
                <a:ext uri="{FF2B5EF4-FFF2-40B4-BE49-F238E27FC236}">
                  <a16:creationId xmlns:a16="http://schemas.microsoft.com/office/drawing/2014/main" id="{DB2C70A9-F6B0-48F7-9513-72367D33D260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6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  <p:sp>
          <p:nvSpPr>
            <p:cNvPr id="1060" name="Rectangle 32">
              <a:extLst>
                <a:ext uri="{FF2B5EF4-FFF2-40B4-BE49-F238E27FC236}">
                  <a16:creationId xmlns:a16="http://schemas.microsoft.com/office/drawing/2014/main" id="{6D10BD1B-1C3A-4F50-B53C-813B480A2EB9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7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  <p:sp>
          <p:nvSpPr>
            <p:cNvPr id="1061" name="Rectangle 33">
              <a:extLst>
                <a:ext uri="{FF2B5EF4-FFF2-40B4-BE49-F238E27FC236}">
                  <a16:creationId xmlns:a16="http://schemas.microsoft.com/office/drawing/2014/main" id="{9F03B557-963B-4DF1-A719-BE7DDE3E516C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8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  <p:sp>
          <p:nvSpPr>
            <p:cNvPr id="1062" name="Rectangle 34">
              <a:extLst>
                <a:ext uri="{FF2B5EF4-FFF2-40B4-BE49-F238E27FC236}">
                  <a16:creationId xmlns:a16="http://schemas.microsoft.com/office/drawing/2014/main" id="{910D9389-33D3-419B-83DE-B21862CC3602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9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  <p:sp>
          <p:nvSpPr>
            <p:cNvPr id="1063" name="Rectangle 35">
              <a:extLst>
                <a:ext uri="{FF2B5EF4-FFF2-40B4-BE49-F238E27FC236}">
                  <a16:creationId xmlns:a16="http://schemas.microsoft.com/office/drawing/2014/main" id="{9B87390A-75E9-450A-95C3-066FC021A84B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0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  <p:sp>
          <p:nvSpPr>
            <p:cNvPr id="1064" name="Rectangle 36">
              <a:extLst>
                <a:ext uri="{FF2B5EF4-FFF2-40B4-BE49-F238E27FC236}">
                  <a16:creationId xmlns:a16="http://schemas.microsoft.com/office/drawing/2014/main" id="{C1BCFDC5-0F1D-4924-BA9C-87C095C56149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1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  <p:sp>
          <p:nvSpPr>
            <p:cNvPr id="1065" name="Rectangle 37">
              <a:extLst>
                <a:ext uri="{FF2B5EF4-FFF2-40B4-BE49-F238E27FC236}">
                  <a16:creationId xmlns:a16="http://schemas.microsoft.com/office/drawing/2014/main" id="{2534DF48-7F56-436D-A6A0-00E795B7370B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2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  <p:sp>
          <p:nvSpPr>
            <p:cNvPr id="1066" name="Rectangle 38">
              <a:extLst>
                <a:ext uri="{FF2B5EF4-FFF2-40B4-BE49-F238E27FC236}">
                  <a16:creationId xmlns:a16="http://schemas.microsoft.com/office/drawing/2014/main" id="{0F0AE5F1-BD45-48FC-B747-C9C659C24282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3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  <p:sp>
          <p:nvSpPr>
            <p:cNvPr id="1067" name="Rectangle 39">
              <a:extLst>
                <a:ext uri="{FF2B5EF4-FFF2-40B4-BE49-F238E27FC236}">
                  <a16:creationId xmlns:a16="http://schemas.microsoft.com/office/drawing/2014/main" id="{13C53466-F210-4D07-BB1B-AB474849F0AF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4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  <p:sp>
          <p:nvSpPr>
            <p:cNvPr id="1068" name="Rectangle 40">
              <a:extLst>
                <a:ext uri="{FF2B5EF4-FFF2-40B4-BE49-F238E27FC236}">
                  <a16:creationId xmlns:a16="http://schemas.microsoft.com/office/drawing/2014/main" id="{C3AE02DE-FD44-4B22-BD14-806B205BA8F1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5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  <p:sp>
          <p:nvSpPr>
            <p:cNvPr id="1069" name="Rectangle 41">
              <a:extLst>
                <a:ext uri="{FF2B5EF4-FFF2-40B4-BE49-F238E27FC236}">
                  <a16:creationId xmlns:a16="http://schemas.microsoft.com/office/drawing/2014/main" id="{0F39605E-34A6-4A0D-9DAE-C1A5A25E6183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6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  <p:sp>
          <p:nvSpPr>
            <p:cNvPr id="1070" name="Rectangle 42">
              <a:extLst>
                <a:ext uri="{FF2B5EF4-FFF2-40B4-BE49-F238E27FC236}">
                  <a16:creationId xmlns:a16="http://schemas.microsoft.com/office/drawing/2014/main" id="{DF67865C-0A41-4804-BA26-754DFED767BE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7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  <p:sp>
          <p:nvSpPr>
            <p:cNvPr id="1071" name="Rectangle 43">
              <a:extLst>
                <a:ext uri="{FF2B5EF4-FFF2-40B4-BE49-F238E27FC236}">
                  <a16:creationId xmlns:a16="http://schemas.microsoft.com/office/drawing/2014/main" id="{EC31D85B-C09D-43E2-BAFB-DA5AE9BC7627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8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  <p:sp>
          <p:nvSpPr>
            <p:cNvPr id="1072" name="Rectangle 44">
              <a:extLst>
                <a:ext uri="{FF2B5EF4-FFF2-40B4-BE49-F238E27FC236}">
                  <a16:creationId xmlns:a16="http://schemas.microsoft.com/office/drawing/2014/main" id="{BCB7FAD9-F11D-4957-8617-270E0034CC9B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9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  <p:sp>
          <p:nvSpPr>
            <p:cNvPr id="1073" name="Rectangle 45">
              <a:extLst>
                <a:ext uri="{FF2B5EF4-FFF2-40B4-BE49-F238E27FC236}">
                  <a16:creationId xmlns:a16="http://schemas.microsoft.com/office/drawing/2014/main" id="{8486D5B3-9150-492C-9BC0-5594E89F9AF0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0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  <p:sp>
          <p:nvSpPr>
            <p:cNvPr id="1074" name="Rectangle 46">
              <a:extLst>
                <a:ext uri="{FF2B5EF4-FFF2-40B4-BE49-F238E27FC236}">
                  <a16:creationId xmlns:a16="http://schemas.microsoft.com/office/drawing/2014/main" id="{CD2CF73D-D312-413C-AF2B-5E5CECC58B0F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1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  <p:sp>
          <p:nvSpPr>
            <p:cNvPr id="1075" name="Rectangle 47">
              <a:extLst>
                <a:ext uri="{FF2B5EF4-FFF2-40B4-BE49-F238E27FC236}">
                  <a16:creationId xmlns:a16="http://schemas.microsoft.com/office/drawing/2014/main" id="{F9385CE7-7BFD-4CE5-8D4B-9D226041259E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2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  <p:sp>
          <p:nvSpPr>
            <p:cNvPr id="1076" name="Rectangle 48">
              <a:extLst>
                <a:ext uri="{FF2B5EF4-FFF2-40B4-BE49-F238E27FC236}">
                  <a16:creationId xmlns:a16="http://schemas.microsoft.com/office/drawing/2014/main" id="{A33DE5E3-D5BD-42A4-B7FB-E44FEB19A7E1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3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  <p:sp>
          <p:nvSpPr>
            <p:cNvPr id="1077" name="Rectangle 49">
              <a:extLst>
                <a:ext uri="{FF2B5EF4-FFF2-40B4-BE49-F238E27FC236}">
                  <a16:creationId xmlns:a16="http://schemas.microsoft.com/office/drawing/2014/main" id="{818B6BA5-F1EB-47B8-99BC-A129C527CBC2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4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  <p:sp>
          <p:nvSpPr>
            <p:cNvPr id="1078" name="Rectangle 50">
              <a:extLst>
                <a:ext uri="{FF2B5EF4-FFF2-40B4-BE49-F238E27FC236}">
                  <a16:creationId xmlns:a16="http://schemas.microsoft.com/office/drawing/2014/main" id="{EE355F84-28D8-4D9E-91AD-D75516CDD8DF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5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  <p:sp>
          <p:nvSpPr>
            <p:cNvPr id="1079" name="Rectangle 51">
              <a:extLst>
                <a:ext uri="{FF2B5EF4-FFF2-40B4-BE49-F238E27FC236}">
                  <a16:creationId xmlns:a16="http://schemas.microsoft.com/office/drawing/2014/main" id="{E5841D85-0899-42BC-9402-3718553749C6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6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  <p:sp>
          <p:nvSpPr>
            <p:cNvPr id="1080" name="Rectangle 52">
              <a:extLst>
                <a:ext uri="{FF2B5EF4-FFF2-40B4-BE49-F238E27FC236}">
                  <a16:creationId xmlns:a16="http://schemas.microsoft.com/office/drawing/2014/main" id="{04803DD0-6662-42B3-8F91-55C814113549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7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  <p:sp>
          <p:nvSpPr>
            <p:cNvPr id="1081" name="Rectangle 53">
              <a:extLst>
                <a:ext uri="{FF2B5EF4-FFF2-40B4-BE49-F238E27FC236}">
                  <a16:creationId xmlns:a16="http://schemas.microsoft.com/office/drawing/2014/main" id="{3EC81B64-7FAE-4FD1-82E2-E3CAB55849CD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8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  <p:sp>
          <p:nvSpPr>
            <p:cNvPr id="1082" name="Rectangle 54">
              <a:extLst>
                <a:ext uri="{FF2B5EF4-FFF2-40B4-BE49-F238E27FC236}">
                  <a16:creationId xmlns:a16="http://schemas.microsoft.com/office/drawing/2014/main" id="{EC13B338-382D-48FB-AA00-B1B6C0A533C0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8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  <p:sp>
          <p:nvSpPr>
            <p:cNvPr id="1083" name="Rectangle 55">
              <a:extLst>
                <a:ext uri="{FF2B5EF4-FFF2-40B4-BE49-F238E27FC236}">
                  <a16:creationId xmlns:a16="http://schemas.microsoft.com/office/drawing/2014/main" id="{0699DB7E-A684-40E0-98CC-6758C4074515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9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  <p:sp>
          <p:nvSpPr>
            <p:cNvPr id="1084" name="Rectangle 56">
              <a:extLst>
                <a:ext uri="{FF2B5EF4-FFF2-40B4-BE49-F238E27FC236}">
                  <a16:creationId xmlns:a16="http://schemas.microsoft.com/office/drawing/2014/main" id="{724628B5-996C-4BCB-8A1A-09FF1BA8DC13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50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  <p:sp>
          <p:nvSpPr>
            <p:cNvPr id="1085" name="Rectangle 57">
              <a:extLst>
                <a:ext uri="{FF2B5EF4-FFF2-40B4-BE49-F238E27FC236}">
                  <a16:creationId xmlns:a16="http://schemas.microsoft.com/office/drawing/2014/main" id="{0BEF8165-5CA5-4B95-98BD-96E77F2A2012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51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  <p:sp>
          <p:nvSpPr>
            <p:cNvPr id="1086" name="Rectangle 58">
              <a:extLst>
                <a:ext uri="{FF2B5EF4-FFF2-40B4-BE49-F238E27FC236}">
                  <a16:creationId xmlns:a16="http://schemas.microsoft.com/office/drawing/2014/main" id="{0DAB0EE4-9EBB-48DE-B8BB-73F66E136EC3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52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  <p:sp>
          <p:nvSpPr>
            <p:cNvPr id="1087" name="Rectangle 59">
              <a:extLst>
                <a:ext uri="{FF2B5EF4-FFF2-40B4-BE49-F238E27FC236}">
                  <a16:creationId xmlns:a16="http://schemas.microsoft.com/office/drawing/2014/main" id="{DBFE8056-7D7B-4DC4-B0B9-1E886F0C94DA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53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  <p:sp>
          <p:nvSpPr>
            <p:cNvPr id="1088" name="Rectangle 60">
              <a:extLst>
                <a:ext uri="{FF2B5EF4-FFF2-40B4-BE49-F238E27FC236}">
                  <a16:creationId xmlns:a16="http://schemas.microsoft.com/office/drawing/2014/main" id="{4C3CFB89-5A6F-46FD-99CA-3E6EF5E79C74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54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  <p:sp>
          <p:nvSpPr>
            <p:cNvPr id="1089" name="Rectangle 61">
              <a:extLst>
                <a:ext uri="{FF2B5EF4-FFF2-40B4-BE49-F238E27FC236}">
                  <a16:creationId xmlns:a16="http://schemas.microsoft.com/office/drawing/2014/main" id="{8F3453DC-3ED3-4E3D-A2F9-CA5695253AA0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55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  <p:sp>
          <p:nvSpPr>
            <p:cNvPr id="1090" name="Rectangle 62">
              <a:extLst>
                <a:ext uri="{FF2B5EF4-FFF2-40B4-BE49-F238E27FC236}">
                  <a16:creationId xmlns:a16="http://schemas.microsoft.com/office/drawing/2014/main" id="{C35DAEE8-A34E-4624-A957-358194058307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56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  <p:sp>
          <p:nvSpPr>
            <p:cNvPr id="1091" name="Rectangle 63">
              <a:extLst>
                <a:ext uri="{FF2B5EF4-FFF2-40B4-BE49-F238E27FC236}">
                  <a16:creationId xmlns:a16="http://schemas.microsoft.com/office/drawing/2014/main" id="{A0B59FDE-6E64-43F9-9897-B6A2BBCA5411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31" y="0"/>
              <a:ext cx="5331" cy="432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  <p:sp>
          <p:nvSpPr>
            <p:cNvPr id="1092" name="Rectangle 64">
              <a:extLst>
                <a:ext uri="{FF2B5EF4-FFF2-40B4-BE49-F238E27FC236}">
                  <a16:creationId xmlns:a16="http://schemas.microsoft.com/office/drawing/2014/main" id="{DDB8C2F5-3CFA-4DD0-8C7D-65F45F868C71}"/>
                </a:ext>
              </a:extLst>
            </p:cNvPr>
            <p:cNvSpPr>
              <a:spLocks noChangeArrowheads="1"/>
            </p:cNvSpPr>
            <p:nvPr userDrawn="1"/>
          </p:nvSpPr>
          <p:spPr bwMode="blackGray">
            <a:xfrm>
              <a:off x="0" y="1081"/>
              <a:ext cx="4378" cy="47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>
              <a:noFill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l-GR" altLang="en-US"/>
            </a:p>
          </p:txBody>
        </p:sp>
      </p:grpSp>
      <p:sp>
        <p:nvSpPr>
          <p:cNvPr id="1027" name="Rectangle 65">
            <a:extLst>
              <a:ext uri="{FF2B5EF4-FFF2-40B4-BE49-F238E27FC236}">
                <a16:creationId xmlns:a16="http://schemas.microsoft.com/office/drawing/2014/main" id="{EF933C35-A772-40B6-B9BA-E71A7B7019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192088"/>
            <a:ext cx="81629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l-GR"/>
              <a:t>Click to edit Master title style</a:t>
            </a:r>
          </a:p>
        </p:txBody>
      </p:sp>
      <p:sp>
        <p:nvSpPr>
          <p:cNvPr id="1028" name="Rectangle 66">
            <a:extLst>
              <a:ext uri="{FF2B5EF4-FFF2-40B4-BE49-F238E27FC236}">
                <a16:creationId xmlns:a16="http://schemas.microsoft.com/office/drawing/2014/main" id="{27C8C349-F9E1-4E80-AE68-9D7A6D3D46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l-GR"/>
              <a:t>Click to edit Master text styles</a:t>
            </a:r>
          </a:p>
          <a:p>
            <a:pPr lvl="1"/>
            <a:r>
              <a:rPr lang="en-US" altLang="el-GR"/>
              <a:t>Second level</a:t>
            </a:r>
          </a:p>
          <a:p>
            <a:pPr lvl="2"/>
            <a:r>
              <a:rPr lang="en-US" altLang="el-GR"/>
              <a:t>Third level</a:t>
            </a:r>
          </a:p>
          <a:p>
            <a:pPr lvl="3"/>
            <a:r>
              <a:rPr lang="en-US" altLang="el-GR"/>
              <a:t>Fourth level</a:t>
            </a:r>
          </a:p>
          <a:p>
            <a:pPr lvl="4"/>
            <a:r>
              <a:rPr lang="en-US" altLang="el-GR"/>
              <a:t>Fifth level</a:t>
            </a:r>
          </a:p>
        </p:txBody>
      </p:sp>
      <p:sp>
        <p:nvSpPr>
          <p:cNvPr id="173123" name="Rectangle 67">
            <a:extLst>
              <a:ext uri="{FF2B5EF4-FFF2-40B4-BE49-F238E27FC236}">
                <a16:creationId xmlns:a16="http://schemas.microsoft.com/office/drawing/2014/main" id="{85031FEC-C851-4FEE-8053-D504274F280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8500" y="6207125"/>
            <a:ext cx="2517775" cy="4349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 i="1">
                <a:latin typeface="+mn-lt"/>
                <a:cs typeface="Arial" charset="0"/>
              </a:defRPr>
            </a:lvl1pPr>
          </a:lstStyle>
          <a:p>
            <a:pPr>
              <a:defRPr/>
            </a:pPr>
            <a:r>
              <a:rPr lang="el-GR" altLang="el-GR"/>
              <a:t>Ευαγγελία</a:t>
            </a:r>
            <a:r>
              <a:rPr lang="el-GR" altLang="el-GR" sz="1400" i="0"/>
              <a:t> </a:t>
            </a:r>
            <a:r>
              <a:rPr lang="el-GR" altLang="el-GR"/>
              <a:t>Παπαπέτρου</a:t>
            </a:r>
            <a:endParaRPr lang="en-US" altLang="el-GR"/>
          </a:p>
        </p:txBody>
      </p:sp>
      <p:sp>
        <p:nvSpPr>
          <p:cNvPr id="173124" name="Rectangle 68">
            <a:extLst>
              <a:ext uri="{FF2B5EF4-FFF2-40B4-BE49-F238E27FC236}">
                <a16:creationId xmlns:a16="http://schemas.microsoft.com/office/drawing/2014/main" id="{CA97146A-0C17-4318-B75E-BAAEF8603A5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51275" y="6262688"/>
            <a:ext cx="4826000" cy="4048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200" i="1">
                <a:latin typeface="+mn-lt"/>
                <a:cs typeface="Arial" charset="0"/>
              </a:defRPr>
            </a:lvl1pPr>
          </a:lstStyle>
          <a:p>
            <a:pPr>
              <a:defRPr/>
            </a:pPr>
            <a:r>
              <a:rPr lang="el-GR" altLang="el-GR"/>
              <a:t>Πανεπιστήμιο</a:t>
            </a:r>
            <a:r>
              <a:rPr lang="el-GR" altLang="el-GR" sz="1400" i="0"/>
              <a:t> </a:t>
            </a:r>
            <a:r>
              <a:rPr lang="el-GR" altLang="el-GR"/>
              <a:t>Αθηνών-Τμήμα</a:t>
            </a:r>
            <a:r>
              <a:rPr lang="el-GR" altLang="el-GR" sz="1400" i="0"/>
              <a:t> </a:t>
            </a:r>
            <a:r>
              <a:rPr lang="el-GR" altLang="el-GR"/>
              <a:t>Οικονομικών</a:t>
            </a:r>
            <a:r>
              <a:rPr lang="el-GR" altLang="el-GR" sz="1400" i="0"/>
              <a:t> </a:t>
            </a:r>
            <a:r>
              <a:rPr lang="el-GR" altLang="el-GR"/>
              <a:t>Επιστημών</a:t>
            </a:r>
            <a:endParaRPr lang="en-US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</p:sldLayoutIdLst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- Θέση τίτλου">
            <a:extLst>
              <a:ext uri="{FF2B5EF4-FFF2-40B4-BE49-F238E27FC236}">
                <a16:creationId xmlns:a16="http://schemas.microsoft.com/office/drawing/2014/main" id="{B23FF933-886E-411C-9478-D3DB63FFABF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/>
              <a:t>Kλικ για επεξεργασία του τίτλου</a:t>
            </a:r>
            <a:endParaRPr lang="en-GB" altLang="en-US"/>
          </a:p>
        </p:txBody>
      </p:sp>
      <p:sp>
        <p:nvSpPr>
          <p:cNvPr id="2051" name="2 - Θέση κειμένου">
            <a:extLst>
              <a:ext uri="{FF2B5EF4-FFF2-40B4-BE49-F238E27FC236}">
                <a16:creationId xmlns:a16="http://schemas.microsoft.com/office/drawing/2014/main" id="{7C0E1358-15BC-4690-B776-88035869DC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/>
              <a:t>Kλικ για επεξεργασία των στυλ του υποδείγματος</a:t>
            </a:r>
          </a:p>
          <a:p>
            <a:pPr lvl="1"/>
            <a:r>
              <a:rPr lang="el-GR" altLang="en-US"/>
              <a:t>Δεύτερου επιπέδου</a:t>
            </a:r>
          </a:p>
          <a:p>
            <a:pPr lvl="2"/>
            <a:r>
              <a:rPr lang="el-GR" altLang="en-US"/>
              <a:t>Τρίτου επιπέδου</a:t>
            </a:r>
          </a:p>
          <a:p>
            <a:pPr lvl="3"/>
            <a:r>
              <a:rPr lang="el-GR" altLang="en-US"/>
              <a:t>Τέταρτου επιπέδου</a:t>
            </a:r>
          </a:p>
          <a:p>
            <a:pPr lvl="4"/>
            <a:r>
              <a:rPr lang="el-GR" altLang="en-US"/>
              <a:t>Πέμπτου επιπέδου</a:t>
            </a:r>
            <a:endParaRPr lang="en-GB" altLang="en-US"/>
          </a:p>
        </p:txBody>
      </p:sp>
      <p:sp>
        <p:nvSpPr>
          <p:cNvPr id="4" name="3 - Θέση ημερομηνίας">
            <a:extLst>
              <a:ext uri="{FF2B5EF4-FFF2-40B4-BE49-F238E27FC236}">
                <a16:creationId xmlns:a16="http://schemas.microsoft.com/office/drawing/2014/main" id="{168088ED-378E-4EF1-954D-EB40E1A4DB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l-GR" altLang="el-GR"/>
              <a:t>Ευαγγελία</a:t>
            </a:r>
            <a:r>
              <a:rPr lang="el-GR" altLang="el-GR" sz="1400"/>
              <a:t> </a:t>
            </a:r>
            <a:r>
              <a:rPr lang="el-GR" altLang="el-GR"/>
              <a:t>Παπαπέτρου</a:t>
            </a:r>
            <a:endParaRPr lang="en-US" altLang="el-GR"/>
          </a:p>
        </p:txBody>
      </p:sp>
      <p:sp>
        <p:nvSpPr>
          <p:cNvPr id="5" name="4 - Θέση υποσέλιδου">
            <a:extLst>
              <a:ext uri="{FF2B5EF4-FFF2-40B4-BE49-F238E27FC236}">
                <a16:creationId xmlns:a16="http://schemas.microsoft.com/office/drawing/2014/main" id="{4E63237B-FEEC-4127-AB56-4DE44F1C27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l-GR" altLang="el-GR"/>
              <a:t>Πανεπιστήμιο</a:t>
            </a:r>
            <a:r>
              <a:rPr lang="el-GR" altLang="el-GR" sz="1400"/>
              <a:t> </a:t>
            </a:r>
            <a:r>
              <a:rPr lang="el-GR" altLang="el-GR"/>
              <a:t>Αθηνών-Τμήμα</a:t>
            </a:r>
            <a:r>
              <a:rPr lang="el-GR" altLang="el-GR" sz="1400"/>
              <a:t> </a:t>
            </a:r>
            <a:r>
              <a:rPr lang="el-GR" altLang="el-GR"/>
              <a:t>Οικονομικών</a:t>
            </a:r>
            <a:r>
              <a:rPr lang="el-GR" altLang="el-GR" sz="1400"/>
              <a:t> </a:t>
            </a:r>
            <a:r>
              <a:rPr lang="el-GR" altLang="el-GR"/>
              <a:t>Επιστημών</a:t>
            </a:r>
            <a:endParaRPr lang="en-US" altLang="el-GR"/>
          </a:p>
        </p:txBody>
      </p:sp>
      <p:sp>
        <p:nvSpPr>
          <p:cNvPr id="6" name="5 - Θέση αριθμού διαφάνειας">
            <a:extLst>
              <a:ext uri="{FF2B5EF4-FFF2-40B4-BE49-F238E27FC236}">
                <a16:creationId xmlns:a16="http://schemas.microsoft.com/office/drawing/2014/main" id="{65E4ECA8-A23C-4BB8-9F6D-5C20491C8E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BFA0E6F-1634-4DF4-8E57-03C51DF2449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10.m4a"/><Relationship Id="rId7" Type="http://schemas.openxmlformats.org/officeDocument/2006/relationships/image" Target="../media/image29.png"/><Relationship Id="rId12" Type="http://schemas.openxmlformats.org/officeDocument/2006/relationships/image" Target="../media/image2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microsoft.com/office/2011/relationships/inkAction" Target="../ink/inkAction8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11/relationships/inkAction" Target="../ink/inkAction9.xml"/><Relationship Id="rId3" Type="http://schemas.openxmlformats.org/officeDocument/2006/relationships/audio" Target="../media/media11.m4a"/><Relationship Id="rId7" Type="http://schemas.openxmlformats.org/officeDocument/2006/relationships/image" Target="../media/image34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media12.m4a"/><Relationship Id="rId7" Type="http://schemas.openxmlformats.org/officeDocument/2006/relationships/image" Target="../media/image38.png"/><Relationship Id="rId12" Type="http://schemas.openxmlformats.org/officeDocument/2006/relationships/image" Target="../media/image2.png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microsoft.com/office/2011/relationships/inkAction" Target="../ink/inkAction10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11/relationships/inkAction" Target="../ink/inkAction11.xml"/><Relationship Id="rId3" Type="http://schemas.openxmlformats.org/officeDocument/2006/relationships/audio" Target="../media/media13.m4a"/><Relationship Id="rId7" Type="http://schemas.openxmlformats.org/officeDocument/2006/relationships/image" Target="../media/image44.png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.m4a"/><Relationship Id="rId7" Type="http://schemas.openxmlformats.org/officeDocument/2006/relationships/image" Target="../media/image4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microsoft.com/office/2011/relationships/inkAction" Target="../ink/inkAction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.m4a"/><Relationship Id="rId7" Type="http://schemas.openxmlformats.org/officeDocument/2006/relationships/image" Target="../media/image6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microsoft.com/office/2011/relationships/inkAction" Target="../ink/inkAction2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4.m4a"/><Relationship Id="rId7" Type="http://schemas.openxmlformats.org/officeDocument/2006/relationships/image" Target="../media/image8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microsoft.com/office/2011/relationships/inkAction" Target="../ink/inkAction3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6.m4a"/><Relationship Id="rId7" Type="http://schemas.microsoft.com/office/2011/relationships/inkAction" Target="../ink/inkAction4.xml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.png"/><Relationship Id="rId3" Type="http://schemas.openxmlformats.org/officeDocument/2006/relationships/audio" Target="../media/media7.m4a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11" Type="http://schemas.microsoft.com/office/2011/relationships/inkAction" Target="../ink/inkAction5.xml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11/relationships/inkAction" Target="../ink/inkAction6.xml"/><Relationship Id="rId3" Type="http://schemas.openxmlformats.org/officeDocument/2006/relationships/audio" Target="../media/media8.m4a"/><Relationship Id="rId7" Type="http://schemas.openxmlformats.org/officeDocument/2006/relationships/image" Target="../media/image21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11/relationships/inkAction" Target="../ink/inkAction7.xml"/><Relationship Id="rId3" Type="http://schemas.openxmlformats.org/officeDocument/2006/relationships/audio" Target="../media/media9.m4a"/><Relationship Id="rId7" Type="http://schemas.openxmlformats.org/officeDocument/2006/relationships/image" Target="../media/image25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F0D5AB88-C164-45B0-AAAE-C7B51A7520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9463" y="1766888"/>
            <a:ext cx="7678737" cy="762000"/>
          </a:xfrm>
        </p:spPr>
        <p:txBody>
          <a:bodyPr/>
          <a:lstStyle/>
          <a:p>
            <a:pPr eaLnBrk="1" hangingPunct="1"/>
            <a:r>
              <a:rPr lang="el-GR" altLang="el-GR"/>
              <a:t>Κεφάλαιο</a:t>
            </a:r>
            <a:r>
              <a:rPr lang="en-US" altLang="el-GR"/>
              <a:t> 1</a:t>
            </a:r>
            <a:r>
              <a:rPr lang="el-GR" altLang="el-GR"/>
              <a:t>5</a:t>
            </a:r>
            <a:r>
              <a:rPr lang="el-GR" altLang="el-GR">
                <a:latin typeface="Arial" panose="020B0604020202020204" pitchFamily="34" charset="0"/>
              </a:rPr>
              <a:t> (Μ)</a:t>
            </a:r>
            <a:endParaRPr lang="en-US" altLang="el-GR">
              <a:latin typeface="Arial" panose="020B0604020202020204" pitchFamily="34" charset="0"/>
            </a:endParaRP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64CFBD78-33F7-4248-B143-2E49FE99097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708400" y="2852738"/>
            <a:ext cx="5145088" cy="312261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altLang="en-US" dirty="0"/>
              <a:t>Δυναμικό υπόδειγμα οικονομικών διακυμάνσεων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l-GR" altLang="en-US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l-GR" altLang="en-US" b="1" dirty="0"/>
              <a:t>Προβλήματα και εφαρμογές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l-GR" altLang="en-US" b="1" dirty="0"/>
              <a:t>(1,2,6)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E8F9200-C2D2-47DC-B0B9-581E358CF6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51838" y="606583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3324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2 - Θέση περιεχομένου">
            <a:extLst>
              <a:ext uri="{FF2B5EF4-FFF2-40B4-BE49-F238E27FC236}">
                <a16:creationId xmlns:a16="http://schemas.microsoft.com/office/drawing/2014/main" id="{1B7BD18F-35E8-4E5B-A0EF-B390D7A9B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488" y="152400"/>
            <a:ext cx="8469312" cy="6223000"/>
          </a:xfrm>
        </p:spPr>
        <p:txBody>
          <a:bodyPr/>
          <a:lstStyle/>
          <a:p>
            <a:pPr eaLnBrk="1" hangingPunct="1"/>
            <a:r>
              <a:rPr lang="el-GR" altLang="en-US" sz="1800" b="1"/>
              <a:t>ΠΕ: </a:t>
            </a:r>
            <a:r>
              <a:rPr lang="en-GB" altLang="en-US" sz="1800" b="1"/>
              <a:t>2</a:t>
            </a:r>
            <a:endParaRPr lang="el-GR" altLang="en-US" sz="1800" b="1"/>
          </a:p>
          <a:p>
            <a:pPr eaLnBrk="1" hangingPunct="1">
              <a:lnSpc>
                <a:spcPct val="150000"/>
              </a:lnSpc>
            </a:pPr>
            <a:r>
              <a:rPr lang="el-GR" altLang="en-US" sz="1400"/>
              <a:t> και επίσης δεν υπάρχει διαταραχή από την πλευρά της προσφοράς, δηλαδή:</a:t>
            </a:r>
          </a:p>
          <a:p>
            <a:pPr eaLnBrk="1" hangingPunct="1">
              <a:lnSpc>
                <a:spcPct val="150000"/>
              </a:lnSpc>
            </a:pPr>
            <a:endParaRPr lang="el-GR" altLang="en-US" sz="1400"/>
          </a:p>
          <a:p>
            <a:pPr eaLnBrk="1" hangingPunct="1">
              <a:lnSpc>
                <a:spcPct val="150000"/>
              </a:lnSpc>
            </a:pPr>
            <a:endParaRPr lang="el-GR" altLang="en-US" sz="1400"/>
          </a:p>
          <a:p>
            <a:pPr eaLnBrk="1" hangingPunct="1">
              <a:lnSpc>
                <a:spcPct val="150000"/>
              </a:lnSpc>
            </a:pPr>
            <a:r>
              <a:rPr lang="el-GR" altLang="en-US" sz="1400"/>
              <a:t>Από την καμπύλη </a:t>
            </a:r>
            <a:r>
              <a:rPr lang="en-GB" altLang="en-US" sz="1400"/>
              <a:t>Phillips</a:t>
            </a:r>
            <a:r>
              <a:rPr lang="el-GR" altLang="en-US" sz="1400"/>
              <a:t> συνάγεται ότι το προϊόν είναι στο δυνητικό του επίπεδο, δηλαδή σε ισορροπία:</a:t>
            </a:r>
          </a:p>
          <a:p>
            <a:pPr eaLnBrk="1" hangingPunct="1">
              <a:lnSpc>
                <a:spcPct val="150000"/>
              </a:lnSpc>
            </a:pPr>
            <a:endParaRPr lang="el-GR" altLang="en-US" sz="1400"/>
          </a:p>
          <a:p>
            <a:pPr eaLnBrk="1" hangingPunct="1">
              <a:lnSpc>
                <a:spcPct val="150000"/>
              </a:lnSpc>
            </a:pPr>
            <a:endParaRPr lang="el-GR" altLang="en-US" sz="1400"/>
          </a:p>
          <a:p>
            <a:pPr eaLnBrk="1" hangingPunct="1">
              <a:lnSpc>
                <a:spcPct val="150000"/>
              </a:lnSpc>
            </a:pPr>
            <a:r>
              <a:rPr lang="el-GR" altLang="en-US" sz="1400"/>
              <a:t>Επιπλέον υποθέτοντας ότι δεν υπάρχει διαταραχή από την πλευρά της ζήτησης, δηλαδή:</a:t>
            </a:r>
            <a:endParaRPr lang="en-GB" altLang="en-US" sz="1400"/>
          </a:p>
          <a:p>
            <a:pPr eaLnBrk="1" hangingPunct="1">
              <a:lnSpc>
                <a:spcPct val="150000"/>
              </a:lnSpc>
            </a:pPr>
            <a:endParaRPr lang="en-GB" altLang="en-US" sz="1400"/>
          </a:p>
          <a:p>
            <a:pPr eaLnBrk="1" hangingPunct="1">
              <a:lnSpc>
                <a:spcPct val="150000"/>
              </a:lnSpc>
            </a:pPr>
            <a:endParaRPr lang="en-GB" altLang="en-US" sz="1400"/>
          </a:p>
          <a:p>
            <a:pPr eaLnBrk="1" hangingPunct="1">
              <a:lnSpc>
                <a:spcPct val="150000"/>
              </a:lnSpc>
            </a:pPr>
            <a:r>
              <a:rPr lang="el-GR" altLang="en-US" sz="1400"/>
              <a:t>Τότε από τη εξίσωση ζήτησης συνάγεται ότι:</a:t>
            </a:r>
            <a:endParaRPr lang="en-GB" altLang="en-US" sz="1400"/>
          </a:p>
          <a:p>
            <a:pPr eaLnBrk="1" hangingPunct="1">
              <a:lnSpc>
                <a:spcPct val="150000"/>
              </a:lnSpc>
            </a:pPr>
            <a:endParaRPr lang="en-GB" altLang="en-US" sz="1400"/>
          </a:p>
          <a:p>
            <a:pPr eaLnBrk="1" hangingPunct="1">
              <a:lnSpc>
                <a:spcPct val="150000"/>
              </a:lnSpc>
            </a:pPr>
            <a:endParaRPr lang="en-GB" altLang="en-US" sz="1400"/>
          </a:p>
          <a:p>
            <a:pPr eaLnBrk="1" hangingPunct="1">
              <a:lnSpc>
                <a:spcPct val="150000"/>
              </a:lnSpc>
            </a:pPr>
            <a:r>
              <a:rPr lang="el-GR" altLang="en-US" sz="1400"/>
              <a:t>Συνδυάζοντας το παραπάνω αποτέλεσμα με τη υπόθεση των προσαρμοστικών προσδοκιών και την εξίσωση </a:t>
            </a:r>
            <a:r>
              <a:rPr lang="en-GB" altLang="en-US" sz="1400"/>
              <a:t>Fischer </a:t>
            </a:r>
            <a:r>
              <a:rPr lang="el-GR" altLang="en-US" sz="1400"/>
              <a:t>λαμβάνουμε:</a:t>
            </a:r>
            <a:endParaRPr lang="en-GB" altLang="en-US" sz="1400"/>
          </a:p>
          <a:p>
            <a:pPr eaLnBrk="1" hangingPunct="1">
              <a:lnSpc>
                <a:spcPct val="150000"/>
              </a:lnSpc>
            </a:pPr>
            <a:endParaRPr lang="el-GR" altLang="en-US" sz="1400"/>
          </a:p>
          <a:p>
            <a:pPr eaLnBrk="1" hangingPunct="1">
              <a:lnSpc>
                <a:spcPct val="150000"/>
              </a:lnSpc>
            </a:pPr>
            <a:endParaRPr lang="el-GR" altLang="en-US" sz="1400"/>
          </a:p>
          <a:p>
            <a:pPr eaLnBrk="1" hangingPunct="1">
              <a:lnSpc>
                <a:spcPct val="150000"/>
              </a:lnSpc>
            </a:pPr>
            <a:endParaRPr lang="el-GR" altLang="en-US" sz="1400"/>
          </a:p>
          <a:p>
            <a:pPr eaLnBrk="1" hangingPunct="1">
              <a:lnSpc>
                <a:spcPct val="150000"/>
              </a:lnSpc>
            </a:pPr>
            <a:endParaRPr lang="el-GR" altLang="en-US" sz="1400"/>
          </a:p>
          <a:p>
            <a:pPr eaLnBrk="1" hangingPunct="1">
              <a:lnSpc>
                <a:spcPct val="150000"/>
              </a:lnSpc>
            </a:pPr>
            <a:endParaRPr lang="el-GR" altLang="en-US" sz="1400"/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el-GR" altLang="en-US" sz="1400"/>
          </a:p>
          <a:p>
            <a:pPr eaLnBrk="1" hangingPunct="1">
              <a:lnSpc>
                <a:spcPct val="150000"/>
              </a:lnSpc>
            </a:pPr>
            <a:endParaRPr lang="en-GB" altLang="en-US" sz="1400"/>
          </a:p>
        </p:txBody>
      </p:sp>
      <p:sp>
        <p:nvSpPr>
          <p:cNvPr id="4" name="3 - Θέση ημερομηνίας">
            <a:extLst>
              <a:ext uri="{FF2B5EF4-FFF2-40B4-BE49-F238E27FC236}">
                <a16:creationId xmlns:a16="http://schemas.microsoft.com/office/drawing/2014/main" id="{D5E44F3C-C4E4-47B8-BEB4-5E6D336DF29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altLang="el-GR" dirty="0"/>
              <a:t>Ευαγγελία</a:t>
            </a:r>
            <a:r>
              <a:rPr lang="el-GR" altLang="el-GR" sz="1400" dirty="0"/>
              <a:t> </a:t>
            </a:r>
            <a:r>
              <a:rPr lang="el-GR" altLang="el-GR" dirty="0"/>
              <a:t>Παπαπέτρου</a:t>
            </a:r>
            <a:endParaRPr lang="en-US" altLang="el-GR" dirty="0"/>
          </a:p>
        </p:txBody>
      </p:sp>
      <p:sp>
        <p:nvSpPr>
          <p:cNvPr id="5" name="4 - Θέση υποσέλιδου">
            <a:extLst>
              <a:ext uri="{FF2B5EF4-FFF2-40B4-BE49-F238E27FC236}">
                <a16:creationId xmlns:a16="http://schemas.microsoft.com/office/drawing/2014/main" id="{0BD5399E-EB50-4CF6-8CA5-4D11AC05D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46563" y="6356350"/>
            <a:ext cx="4351337" cy="268288"/>
          </a:xfrm>
        </p:spPr>
        <p:txBody>
          <a:bodyPr/>
          <a:lstStyle/>
          <a:p>
            <a:pPr>
              <a:defRPr/>
            </a:pPr>
            <a:r>
              <a:rPr lang="el-GR" altLang="el-GR" dirty="0"/>
              <a:t>Πανεπιστήμιο</a:t>
            </a:r>
            <a:r>
              <a:rPr lang="el-GR" altLang="el-GR" sz="1400" dirty="0"/>
              <a:t> </a:t>
            </a:r>
            <a:r>
              <a:rPr lang="el-GR" altLang="el-GR" dirty="0"/>
              <a:t>Αθηνών-Τμήμα</a:t>
            </a:r>
            <a:r>
              <a:rPr lang="el-GR" altLang="el-GR" sz="1400" dirty="0"/>
              <a:t> </a:t>
            </a:r>
            <a:r>
              <a:rPr lang="el-GR" altLang="el-GR" dirty="0"/>
              <a:t>Οικονομικών</a:t>
            </a:r>
            <a:r>
              <a:rPr lang="el-GR" altLang="el-GR" sz="1400" dirty="0"/>
              <a:t> </a:t>
            </a:r>
            <a:r>
              <a:rPr lang="el-GR" altLang="el-GR" dirty="0"/>
              <a:t>Επιστημών</a:t>
            </a:r>
            <a:endParaRPr lang="en-US" altLang="el-GR" dirty="0"/>
          </a:p>
        </p:txBody>
      </p:sp>
      <p:pic>
        <p:nvPicPr>
          <p:cNvPr id="16389" name="Picture 7">
            <a:extLst>
              <a:ext uri="{FF2B5EF4-FFF2-40B4-BE49-F238E27FC236}">
                <a16:creationId xmlns:a16="http://schemas.microsoft.com/office/drawing/2014/main" id="{69436502-895F-497C-98D7-98AEBFA56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963" y="1954213"/>
            <a:ext cx="10572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8">
            <a:extLst>
              <a:ext uri="{FF2B5EF4-FFF2-40B4-BE49-F238E27FC236}">
                <a16:creationId xmlns:a16="http://schemas.microsoft.com/office/drawing/2014/main" id="{5C9B1D0B-144E-4913-AAE4-33B6BDC7F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388" y="3208338"/>
            <a:ext cx="6572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9">
            <a:extLst>
              <a:ext uri="{FF2B5EF4-FFF2-40B4-BE49-F238E27FC236}">
                <a16:creationId xmlns:a16="http://schemas.microsoft.com/office/drawing/2014/main" id="{9FB88C5D-057F-47E6-9389-0BE97CD85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25" y="1006475"/>
            <a:ext cx="7429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0">
            <a:extLst>
              <a:ext uri="{FF2B5EF4-FFF2-40B4-BE49-F238E27FC236}">
                <a16:creationId xmlns:a16="http://schemas.microsoft.com/office/drawing/2014/main" id="{E75850BF-487D-4728-9F3E-C7F15D126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663" y="4195763"/>
            <a:ext cx="7524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2">
            <a:extLst>
              <a:ext uri="{FF2B5EF4-FFF2-40B4-BE49-F238E27FC236}">
                <a16:creationId xmlns:a16="http://schemas.microsoft.com/office/drawing/2014/main" id="{CFACAA4B-1CB9-42A2-914E-9FBCF616B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5541963"/>
            <a:ext cx="13239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28D6555-1173-45F4-883E-9271DA9724A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027240" y="2477880"/>
              <a:ext cx="513360" cy="12643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28D6555-1173-45F4-883E-9271DA9724A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017880" y="2468520"/>
                <a:ext cx="532080" cy="12830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2E1CF8F-8423-42FA-BE6E-69102769FB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51838" y="606583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30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2 - Θέση περιεχομένου">
            <a:extLst>
              <a:ext uri="{FF2B5EF4-FFF2-40B4-BE49-F238E27FC236}">
                <a16:creationId xmlns:a16="http://schemas.microsoft.com/office/drawing/2014/main" id="{4EAB1E42-4294-446E-A53D-D093B1EF4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488" y="152400"/>
            <a:ext cx="8469312" cy="6324600"/>
          </a:xfrm>
        </p:spPr>
        <p:txBody>
          <a:bodyPr/>
          <a:lstStyle/>
          <a:p>
            <a:pPr eaLnBrk="1" hangingPunct="1"/>
            <a:r>
              <a:rPr lang="el-GR" altLang="en-US" sz="1800" b="1"/>
              <a:t>ΠΕ: </a:t>
            </a:r>
            <a:r>
              <a:rPr lang="en-GB" altLang="en-US" sz="1800" b="1"/>
              <a:t>2</a:t>
            </a:r>
            <a:endParaRPr lang="el-GR" altLang="en-US" sz="1800" b="1"/>
          </a:p>
          <a:p>
            <a:pPr eaLnBrk="1" hangingPunct="1">
              <a:lnSpc>
                <a:spcPct val="150000"/>
              </a:lnSpc>
            </a:pPr>
            <a:r>
              <a:rPr lang="el-GR" altLang="en-US" sz="1400"/>
              <a:t> Συνδυάζοντας αυτό το αποτέλεσμα και το γεγονός ότι το προϊόν είναι στο δυνητικό του επίπεδο</a:t>
            </a:r>
          </a:p>
          <a:p>
            <a:pPr eaLnBrk="1" hangingPunct="1">
              <a:lnSpc>
                <a:spcPct val="150000"/>
              </a:lnSpc>
            </a:pPr>
            <a:endParaRPr lang="el-GR" altLang="en-US" sz="1400"/>
          </a:p>
          <a:p>
            <a:pPr eaLnBrk="1" hangingPunct="1">
              <a:lnSpc>
                <a:spcPct val="150000"/>
              </a:lnSpc>
            </a:pPr>
            <a:endParaRPr lang="el-GR" altLang="en-US" sz="1400"/>
          </a:p>
          <a:p>
            <a:pPr eaLnBrk="1" hangingPunct="1">
              <a:lnSpc>
                <a:spcPct val="150000"/>
              </a:lnSpc>
            </a:pPr>
            <a:r>
              <a:rPr lang="el-GR" altLang="en-US" sz="1400"/>
              <a:t>Τότε από τον νομισματικό κανόνα συνάγεται ότι:</a:t>
            </a:r>
          </a:p>
          <a:p>
            <a:pPr eaLnBrk="1" hangingPunct="1">
              <a:lnSpc>
                <a:spcPct val="150000"/>
              </a:lnSpc>
            </a:pPr>
            <a:endParaRPr lang="el-GR" altLang="en-US" sz="1400"/>
          </a:p>
          <a:p>
            <a:pPr eaLnBrk="1" hangingPunct="1">
              <a:lnSpc>
                <a:spcPct val="150000"/>
              </a:lnSpc>
            </a:pPr>
            <a:endParaRPr lang="en-GB" altLang="en-US" sz="1400"/>
          </a:p>
          <a:p>
            <a:pPr eaLnBrk="1" hangingPunct="1">
              <a:lnSpc>
                <a:spcPct val="150000"/>
              </a:lnSpc>
            </a:pPr>
            <a:endParaRPr lang="en-GB" altLang="en-US" sz="1400"/>
          </a:p>
          <a:p>
            <a:pPr eaLnBrk="1" hangingPunct="1">
              <a:lnSpc>
                <a:spcPct val="150000"/>
              </a:lnSpc>
            </a:pPr>
            <a:endParaRPr lang="en-GB" altLang="en-US" sz="1400"/>
          </a:p>
          <a:p>
            <a:pPr eaLnBrk="1" hangingPunct="1">
              <a:lnSpc>
                <a:spcPct val="150000"/>
              </a:lnSpc>
            </a:pPr>
            <a:r>
              <a:rPr lang="el-GR" altLang="en-US" sz="1400"/>
              <a:t>Συνεπώς στη μακροχρόνια περίοδο η μακροχρόνια ισορροπία είναι:</a:t>
            </a:r>
            <a:endParaRPr lang="en-GB" altLang="en-US" sz="1400"/>
          </a:p>
          <a:p>
            <a:pPr eaLnBrk="1" hangingPunct="1">
              <a:lnSpc>
                <a:spcPct val="150000"/>
              </a:lnSpc>
            </a:pPr>
            <a:endParaRPr lang="el-GR" altLang="en-US" sz="1400"/>
          </a:p>
          <a:p>
            <a:pPr eaLnBrk="1" hangingPunct="1">
              <a:lnSpc>
                <a:spcPct val="150000"/>
              </a:lnSpc>
            </a:pPr>
            <a:endParaRPr lang="el-GR" altLang="en-US" sz="1400"/>
          </a:p>
          <a:p>
            <a:pPr eaLnBrk="1" hangingPunct="1">
              <a:lnSpc>
                <a:spcPct val="150000"/>
              </a:lnSpc>
            </a:pPr>
            <a:endParaRPr lang="el-GR" altLang="en-US" sz="1400"/>
          </a:p>
          <a:p>
            <a:pPr eaLnBrk="1" hangingPunct="1">
              <a:lnSpc>
                <a:spcPct val="150000"/>
              </a:lnSpc>
            </a:pPr>
            <a:endParaRPr lang="el-GR" altLang="en-US" sz="1400"/>
          </a:p>
          <a:p>
            <a:pPr eaLnBrk="1" hangingPunct="1">
              <a:lnSpc>
                <a:spcPct val="150000"/>
              </a:lnSpc>
            </a:pPr>
            <a:endParaRPr lang="el-GR" altLang="en-US" sz="1400"/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el-GR" altLang="en-US" sz="1400"/>
          </a:p>
          <a:p>
            <a:pPr eaLnBrk="1" hangingPunct="1">
              <a:lnSpc>
                <a:spcPct val="150000"/>
              </a:lnSpc>
            </a:pPr>
            <a:endParaRPr lang="en-GB" altLang="en-US" sz="1400"/>
          </a:p>
        </p:txBody>
      </p:sp>
      <p:sp>
        <p:nvSpPr>
          <p:cNvPr id="4" name="3 - Θέση ημερομηνίας">
            <a:extLst>
              <a:ext uri="{FF2B5EF4-FFF2-40B4-BE49-F238E27FC236}">
                <a16:creationId xmlns:a16="http://schemas.microsoft.com/office/drawing/2014/main" id="{C73905A0-3651-4233-9DBB-92F244F9271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altLang="el-GR" dirty="0"/>
              <a:t>Ευαγγελία</a:t>
            </a:r>
            <a:r>
              <a:rPr lang="el-GR" altLang="el-GR" sz="1400" dirty="0"/>
              <a:t> </a:t>
            </a:r>
            <a:r>
              <a:rPr lang="el-GR" altLang="el-GR" dirty="0" err="1"/>
              <a:t>Παπαπέτρ</a:t>
            </a:r>
            <a:r>
              <a:rPr lang="en-GB" altLang="el-GR" dirty="0"/>
              <a:t>o</a:t>
            </a:r>
            <a:r>
              <a:rPr lang="el-GR" altLang="el-GR" dirty="0"/>
              <a:t>υ</a:t>
            </a:r>
            <a:endParaRPr lang="en-US" altLang="el-GR" dirty="0"/>
          </a:p>
        </p:txBody>
      </p:sp>
      <p:pic>
        <p:nvPicPr>
          <p:cNvPr id="17412" name="Picture 7">
            <a:extLst>
              <a:ext uri="{FF2B5EF4-FFF2-40B4-BE49-F238E27FC236}">
                <a16:creationId xmlns:a16="http://schemas.microsoft.com/office/drawing/2014/main" id="{AC3814AC-D384-4DF5-AF62-5950F6498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663" y="887413"/>
            <a:ext cx="10572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3">
            <a:extLst>
              <a:ext uri="{FF2B5EF4-FFF2-40B4-BE49-F238E27FC236}">
                <a16:creationId xmlns:a16="http://schemas.microsoft.com/office/drawing/2014/main" id="{43F6CED5-7FBD-46D1-B509-E8E95446F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25" y="2054225"/>
            <a:ext cx="21145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4">
            <a:extLst>
              <a:ext uri="{FF2B5EF4-FFF2-40B4-BE49-F238E27FC236}">
                <a16:creationId xmlns:a16="http://schemas.microsoft.com/office/drawing/2014/main" id="{409231BC-5116-4F79-B4AE-969D4AA4D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013" y="3848100"/>
            <a:ext cx="2097087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4 - Έλλειψη">
            <a:extLst>
              <a:ext uri="{FF2B5EF4-FFF2-40B4-BE49-F238E27FC236}">
                <a16:creationId xmlns:a16="http://schemas.microsoft.com/office/drawing/2014/main" id="{11111FC6-0089-4C23-9A5C-3B1771DC5461}"/>
              </a:ext>
            </a:extLst>
          </p:cNvPr>
          <p:cNvSpPr/>
          <p:nvPr/>
        </p:nvSpPr>
        <p:spPr>
          <a:xfrm>
            <a:off x="4521200" y="4610100"/>
            <a:ext cx="279400" cy="330200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16 - Έλλειψη">
            <a:extLst>
              <a:ext uri="{FF2B5EF4-FFF2-40B4-BE49-F238E27FC236}">
                <a16:creationId xmlns:a16="http://schemas.microsoft.com/office/drawing/2014/main" id="{8431EDE2-3269-4757-96A9-D286FB4EBD88}"/>
              </a:ext>
            </a:extLst>
          </p:cNvPr>
          <p:cNvSpPr/>
          <p:nvPr/>
        </p:nvSpPr>
        <p:spPr>
          <a:xfrm>
            <a:off x="4953000" y="5219700"/>
            <a:ext cx="279400" cy="330200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17 - Έλλειψη">
            <a:extLst>
              <a:ext uri="{FF2B5EF4-FFF2-40B4-BE49-F238E27FC236}">
                <a16:creationId xmlns:a16="http://schemas.microsoft.com/office/drawing/2014/main" id="{D22DE64D-6F0E-44E5-8250-23EC28FFEC54}"/>
              </a:ext>
            </a:extLst>
          </p:cNvPr>
          <p:cNvSpPr/>
          <p:nvPr/>
        </p:nvSpPr>
        <p:spPr>
          <a:xfrm>
            <a:off x="4800600" y="5892800"/>
            <a:ext cx="279400" cy="330200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62BF18A-A79A-4017-826B-5551DDF25BF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114720" y="1489320"/>
              <a:ext cx="1776600" cy="49435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62BF18A-A79A-4017-826B-5551DDF25BF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05360" y="1479960"/>
                <a:ext cx="1795320" cy="49622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3091AA2-27BA-4C77-8E44-7DB23870776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51838" y="606583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566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2 - Θέση περιεχομένου">
            <a:extLst>
              <a:ext uri="{FF2B5EF4-FFF2-40B4-BE49-F238E27FC236}">
                <a16:creationId xmlns:a16="http://schemas.microsoft.com/office/drawing/2014/main" id="{AE8590C2-C761-4572-82A9-B4DE50CB6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800" y="215900"/>
            <a:ext cx="8458200" cy="6489700"/>
          </a:xfrm>
        </p:spPr>
        <p:txBody>
          <a:bodyPr/>
          <a:lstStyle/>
          <a:p>
            <a:pPr eaLnBrk="1" hangingPunct="1"/>
            <a:r>
              <a:rPr lang="el-GR" altLang="en-US" sz="1800" b="1"/>
              <a:t>ΠΕ: </a:t>
            </a:r>
            <a:r>
              <a:rPr lang="en-GB" altLang="en-US" sz="1800" b="1"/>
              <a:t>2</a:t>
            </a:r>
            <a:endParaRPr lang="el-GR" altLang="en-US" sz="1800" b="1"/>
          </a:p>
          <a:p>
            <a:pPr eaLnBrk="1" hangingPunct="1"/>
            <a:endParaRPr lang="el-GR" altLang="en-US" sz="1200"/>
          </a:p>
          <a:p>
            <a:pPr eaLnBrk="1" hangingPunct="1"/>
            <a:endParaRPr lang="el-GR" altLang="en-US" sz="1200"/>
          </a:p>
          <a:p>
            <a:pPr eaLnBrk="1" hangingPunct="1"/>
            <a:endParaRPr lang="el-GR" altLang="en-US" sz="1200"/>
          </a:p>
          <a:p>
            <a:pPr eaLnBrk="1" hangingPunct="1"/>
            <a:endParaRPr lang="el-GR" altLang="en-US" sz="1200"/>
          </a:p>
          <a:p>
            <a:pPr eaLnBrk="1" hangingPunct="1"/>
            <a:endParaRPr lang="el-GR" altLang="en-US" sz="1200"/>
          </a:p>
          <a:p>
            <a:pPr eaLnBrk="1" hangingPunct="1"/>
            <a:endParaRPr lang="en-GB" altLang="en-US" sz="1200"/>
          </a:p>
          <a:p>
            <a:pPr eaLnBrk="1" hangingPunct="1"/>
            <a:endParaRPr lang="el-GR" altLang="en-US" sz="1200"/>
          </a:p>
          <a:p>
            <a:pPr eaLnBrk="1" hangingPunct="1"/>
            <a:endParaRPr lang="el-GR" altLang="en-US" sz="1200"/>
          </a:p>
          <a:p>
            <a:pPr eaLnBrk="1" hangingPunct="1">
              <a:buFont typeface="Arial" panose="020B0604020202020204" pitchFamily="34" charset="0"/>
              <a:buNone/>
            </a:pPr>
            <a:endParaRPr lang="en-GB" altLang="en-US" sz="1400"/>
          </a:p>
          <a:p>
            <a:pPr eaLnBrk="1" hangingPunct="1"/>
            <a:endParaRPr lang="el-GR" altLang="en-US" sz="1200"/>
          </a:p>
          <a:p>
            <a:pPr eaLnBrk="1" hangingPunct="1">
              <a:buFont typeface="Arial" panose="020B0604020202020204" pitchFamily="34" charset="0"/>
              <a:buNone/>
            </a:pPr>
            <a:endParaRPr lang="el-GR" altLang="en-US" sz="1200" b="1"/>
          </a:p>
          <a:p>
            <a:pPr eaLnBrk="1" hangingPunct="1"/>
            <a:endParaRPr lang="en-GB" altLang="en-US" sz="1200"/>
          </a:p>
          <a:p>
            <a:pPr eaLnBrk="1" hangingPunct="1"/>
            <a:endParaRPr lang="en-GB" altLang="en-US" sz="1200"/>
          </a:p>
          <a:p>
            <a:pPr eaLnBrk="1" hangingPunct="1"/>
            <a:endParaRPr lang="el-GR" altLang="en-US" sz="1200"/>
          </a:p>
          <a:p>
            <a:pPr eaLnBrk="1" hangingPunct="1"/>
            <a:r>
              <a:rPr lang="el-GR" altLang="en-US" sz="1400"/>
              <a:t>Αν ο κανόνας της ΚΤ ακολουθεί το </a:t>
            </a:r>
            <a:r>
              <a:rPr lang="el-GR" altLang="en-US" sz="1400">
                <a:solidFill>
                  <a:srgbClr val="FF0000"/>
                </a:solidFill>
              </a:rPr>
              <a:t>εσφαλμένο</a:t>
            </a:r>
            <a:r>
              <a:rPr lang="el-GR" altLang="en-US" sz="1400"/>
              <a:t> </a:t>
            </a:r>
            <a:r>
              <a:rPr lang="el-GR" altLang="en-US" sz="1400">
                <a:solidFill>
                  <a:srgbClr val="FF0000"/>
                </a:solidFill>
              </a:rPr>
              <a:t>φυσικό</a:t>
            </a:r>
            <a:r>
              <a:rPr lang="el-GR" altLang="en-US" sz="1400"/>
              <a:t> </a:t>
            </a:r>
            <a:r>
              <a:rPr lang="el-GR" altLang="en-US" sz="1400">
                <a:solidFill>
                  <a:srgbClr val="FF0000"/>
                </a:solidFill>
              </a:rPr>
              <a:t>επιτόκιο</a:t>
            </a:r>
            <a:r>
              <a:rPr lang="el-GR" altLang="en-US" sz="1400"/>
              <a:t> τότε το παραπάνω διάγραμμα εξηγεί τι θα συμβεί στην οικονομία.</a:t>
            </a:r>
          </a:p>
          <a:p>
            <a:pPr eaLnBrk="1" hangingPunct="1"/>
            <a:r>
              <a:rPr lang="el-GR" altLang="en-US" sz="1400"/>
              <a:t>Συγκεκριμένα, η οικονομία είναι σε μακροχρόνια ισορροπία την περίοδο </a:t>
            </a:r>
            <a:r>
              <a:rPr lang="en-GB" altLang="en-US" sz="1400"/>
              <a:t>t-1, </a:t>
            </a:r>
            <a:r>
              <a:rPr lang="el-GR" altLang="en-US" sz="1400"/>
              <a:t>στο σημείο Α</a:t>
            </a:r>
            <a:r>
              <a:rPr lang="en-GB" altLang="en-US" sz="1400"/>
              <a:t> </a:t>
            </a:r>
            <a:r>
              <a:rPr lang="el-GR" altLang="en-US" sz="1400" b="1"/>
              <a:t>και σε αυτό το σημείο η ΚΤ χρησιμοποιεί το σωστό φυσικό επιτόκιο.</a:t>
            </a:r>
          </a:p>
          <a:p>
            <a:pPr eaLnBrk="1" hangingPunct="1"/>
            <a:r>
              <a:rPr lang="el-GR" altLang="en-US" sz="1400"/>
              <a:t>Την </a:t>
            </a:r>
            <a:r>
              <a:rPr lang="el-GR" altLang="en-US" sz="1400" b="1"/>
              <a:t>περίοδο </a:t>
            </a:r>
            <a:r>
              <a:rPr lang="en-GB" altLang="en-US" sz="1400" b="1"/>
              <a:t>t</a:t>
            </a:r>
            <a:r>
              <a:rPr lang="en-GB" altLang="en-US" sz="1400"/>
              <a:t> </a:t>
            </a:r>
            <a:r>
              <a:rPr lang="el-GR" altLang="en-US" sz="1400"/>
              <a:t>η ΚΤ </a:t>
            </a:r>
            <a:r>
              <a:rPr lang="el-GR" altLang="en-US" sz="1400" b="1"/>
              <a:t>εσφαλμένα</a:t>
            </a:r>
            <a:r>
              <a:rPr lang="el-GR" altLang="en-US" sz="1400"/>
              <a:t> θεωρεί ότι                   .   </a:t>
            </a:r>
          </a:p>
          <a:p>
            <a:pPr eaLnBrk="1" hangingPunct="1"/>
            <a:r>
              <a:rPr lang="el-GR" altLang="en-US" sz="1400"/>
              <a:t>Συνεπώς, η ΚΤ αυξάνει τα επιτόκια και συνεπώς ασκεί περιοριστική νομισματική πολιτική </a:t>
            </a:r>
            <a:r>
              <a:rPr lang="el-GR" altLang="en-US" sz="1400" b="1"/>
              <a:t>—›</a:t>
            </a:r>
            <a:r>
              <a:rPr lang="el-GR" altLang="en-US" sz="1400"/>
              <a:t> η </a:t>
            </a:r>
            <a:r>
              <a:rPr lang="en-GB" altLang="en-US" sz="1400"/>
              <a:t>DAD </a:t>
            </a:r>
            <a:r>
              <a:rPr lang="el-GR" altLang="en-US" sz="1400"/>
              <a:t>μετακινείται προς τα κάτω και αριστερά, νέο σημείο ισορροπίας Β</a:t>
            </a:r>
            <a:r>
              <a:rPr lang="el-GR" altLang="en-US" sz="1400" b="1"/>
              <a:t> —› το προϊόν και ο πληθωρισμός υποχωρούν</a:t>
            </a:r>
            <a:r>
              <a:rPr lang="el-GR" altLang="en-US" sz="1400"/>
              <a:t>.</a:t>
            </a:r>
          </a:p>
          <a:p>
            <a:pPr eaLnBrk="1" hangingPunct="1"/>
            <a:r>
              <a:rPr lang="el-GR" altLang="en-US" sz="1400"/>
              <a:t>Καθώς ο πληθωρισμός είναι χαμηλότερος από τον στόχο, καθώς και η υπερβάλλουσα προσφορά</a:t>
            </a:r>
            <a:r>
              <a:rPr lang="el-GR" altLang="en-US" sz="1400" b="1"/>
              <a:t> —›</a:t>
            </a:r>
            <a:r>
              <a:rPr lang="el-GR" altLang="en-US" sz="1400"/>
              <a:t> τότε και ο αναμενόμενος πληθωρισμός υποχωρεί και κατά συνέπεια η </a:t>
            </a:r>
            <a:r>
              <a:rPr lang="en-GB" altLang="en-US" sz="1400"/>
              <a:t>DAS </a:t>
            </a:r>
            <a:r>
              <a:rPr lang="el-GR" altLang="en-US" sz="1400"/>
              <a:t>μετακινείται προς τα κάτω και δεξιά.</a:t>
            </a:r>
          </a:p>
          <a:p>
            <a:pPr eaLnBrk="1" hangingPunct="1"/>
            <a:r>
              <a:rPr lang="el-GR" altLang="en-US" sz="1400"/>
              <a:t>Η διαδικασία συνεχίζεται μέχρι η οικονομία να φτάσει στο σημείο Γ.</a:t>
            </a:r>
          </a:p>
          <a:p>
            <a:pPr eaLnBrk="1" hangingPunct="1"/>
            <a:r>
              <a:rPr lang="el-GR" altLang="en-US" sz="1400" b="1"/>
              <a:t>Στο σημείο Γ, στη μακροχρόνια ισορροπία, ο πληθωρισμός είναι κάτω από τον στόχο και το ονομαστικό επιτόκιο είναι χαμηλότερο.</a:t>
            </a:r>
          </a:p>
          <a:p>
            <a:pPr eaLnBrk="1" hangingPunct="1"/>
            <a:endParaRPr lang="el-GR" altLang="en-US" sz="140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el-GR" altLang="en-US" sz="1400"/>
              <a:t> </a:t>
            </a:r>
            <a:endParaRPr lang="en-GB" altLang="en-US" sz="140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ECCFFC5-E43E-4795-A3EE-1A80033FC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338" y="174625"/>
            <a:ext cx="5465762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3">
            <a:extLst>
              <a:ext uri="{FF2B5EF4-FFF2-40B4-BE49-F238E27FC236}">
                <a16:creationId xmlns:a16="http://schemas.microsoft.com/office/drawing/2014/main" id="{818D814C-2684-406F-8897-37AC30707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852488"/>
            <a:ext cx="3238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>
            <a:extLst>
              <a:ext uri="{FF2B5EF4-FFF2-40B4-BE49-F238E27FC236}">
                <a16:creationId xmlns:a16="http://schemas.microsoft.com/office/drawing/2014/main" id="{0805D487-1EE1-44A0-82B0-7A772FAC9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88" y="4579938"/>
            <a:ext cx="733425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5">
            <a:extLst>
              <a:ext uri="{FF2B5EF4-FFF2-40B4-BE49-F238E27FC236}">
                <a16:creationId xmlns:a16="http://schemas.microsoft.com/office/drawing/2014/main" id="{C5216AE7-CE2B-41A2-B00C-524EE6C80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900" y="1344613"/>
            <a:ext cx="2286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6">
            <a:extLst>
              <a:ext uri="{FF2B5EF4-FFF2-40B4-BE49-F238E27FC236}">
                <a16:creationId xmlns:a16="http://schemas.microsoft.com/office/drawing/2014/main" id="{634C9D97-4CDD-4026-BDC1-9BD31375D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38" y="2351088"/>
            <a:ext cx="3143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14 - Ευθεία γραμμή σύνδεσης">
            <a:extLst>
              <a:ext uri="{FF2B5EF4-FFF2-40B4-BE49-F238E27FC236}">
                <a16:creationId xmlns:a16="http://schemas.microsoft.com/office/drawing/2014/main" id="{D746521B-31B6-4631-A890-96A54B095336}"/>
              </a:ext>
            </a:extLst>
          </p:cNvPr>
          <p:cNvCxnSpPr/>
          <p:nvPr/>
        </p:nvCxnSpPr>
        <p:spPr>
          <a:xfrm flipH="1" flipV="1">
            <a:off x="3378200" y="965200"/>
            <a:ext cx="1511300" cy="176530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- Ευθεία γραμμή σύνδεσης">
            <a:extLst>
              <a:ext uri="{FF2B5EF4-FFF2-40B4-BE49-F238E27FC236}">
                <a16:creationId xmlns:a16="http://schemas.microsoft.com/office/drawing/2014/main" id="{914A6F18-1112-4CD4-8B00-CFDB0BAB2734}"/>
              </a:ext>
            </a:extLst>
          </p:cNvPr>
          <p:cNvCxnSpPr/>
          <p:nvPr/>
        </p:nvCxnSpPr>
        <p:spPr>
          <a:xfrm flipV="1">
            <a:off x="3365500" y="838200"/>
            <a:ext cx="2501900" cy="132080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- Ευθεία γραμμή σύνδεσης">
            <a:extLst>
              <a:ext uri="{FF2B5EF4-FFF2-40B4-BE49-F238E27FC236}">
                <a16:creationId xmlns:a16="http://schemas.microsoft.com/office/drawing/2014/main" id="{983859F9-4BAF-446D-805E-6FE29D911C0C}"/>
              </a:ext>
            </a:extLst>
          </p:cNvPr>
          <p:cNvCxnSpPr/>
          <p:nvPr/>
        </p:nvCxnSpPr>
        <p:spPr>
          <a:xfrm flipV="1">
            <a:off x="4089400" y="1397000"/>
            <a:ext cx="2476500" cy="128270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ACC1C78-4D91-4104-B4AC-07552287772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226600" y="1126440"/>
              <a:ext cx="5341680" cy="40050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ACC1C78-4D91-4104-B4AC-07552287772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217240" y="1117080"/>
                <a:ext cx="5360400" cy="40237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CB7B790-82B7-45C7-84BB-076AEDD93F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51838" y="606583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868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4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4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4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4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4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4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4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24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24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24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24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24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2 - Θέση περιεχομένου">
            <a:extLst>
              <a:ext uri="{FF2B5EF4-FFF2-40B4-BE49-F238E27FC236}">
                <a16:creationId xmlns:a16="http://schemas.microsoft.com/office/drawing/2014/main" id="{2A188835-0B53-466A-BFF6-F6A3B6017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900" y="152400"/>
            <a:ext cx="8448675" cy="6146800"/>
          </a:xfrm>
        </p:spPr>
        <p:txBody>
          <a:bodyPr/>
          <a:lstStyle/>
          <a:p>
            <a:pPr eaLnBrk="1" hangingPunct="1"/>
            <a:r>
              <a:rPr lang="el-GR" altLang="en-US" sz="1800" b="1"/>
              <a:t>ΠΕ: 6</a:t>
            </a:r>
          </a:p>
          <a:p>
            <a:pPr eaLnBrk="1" hangingPunct="1"/>
            <a:r>
              <a:rPr lang="el-GR" altLang="en-US" sz="1200" b="1"/>
              <a:t>Η καμπύλη DA</a:t>
            </a:r>
            <a:r>
              <a:rPr lang="en-GB" altLang="en-US" sz="1200" b="1"/>
              <a:t>D</a:t>
            </a:r>
          </a:p>
          <a:p>
            <a:pPr eaLnBrk="1" hangingPunct="1"/>
            <a:r>
              <a:rPr lang="el-GR" altLang="en-US" sz="1200"/>
              <a:t> </a:t>
            </a:r>
          </a:p>
          <a:p>
            <a:pPr eaLnBrk="1" hangingPunct="1"/>
            <a:endParaRPr lang="el-GR" altLang="en-US" sz="1200"/>
          </a:p>
          <a:p>
            <a:pPr eaLnBrk="1" hangingPunct="1"/>
            <a:endParaRPr lang="el-GR" altLang="en-US" sz="1200"/>
          </a:p>
          <a:p>
            <a:pPr eaLnBrk="1" hangingPunct="1"/>
            <a:endParaRPr lang="el-GR" altLang="en-US" sz="1200"/>
          </a:p>
          <a:p>
            <a:pPr eaLnBrk="1" hangingPunct="1"/>
            <a:endParaRPr lang="el-GR" altLang="en-US" sz="1200"/>
          </a:p>
          <a:p>
            <a:pPr eaLnBrk="1" hangingPunct="1"/>
            <a:endParaRPr lang="en-GB" altLang="en-US" sz="1200"/>
          </a:p>
          <a:p>
            <a:pPr eaLnBrk="1" hangingPunct="1"/>
            <a:endParaRPr lang="el-GR" altLang="en-US" sz="1200"/>
          </a:p>
          <a:p>
            <a:pPr eaLnBrk="1" hangingPunct="1"/>
            <a:endParaRPr lang="el-GR" altLang="en-US" sz="1200"/>
          </a:p>
          <a:p>
            <a:pPr eaLnBrk="1" hangingPunct="1"/>
            <a:endParaRPr lang="el-GR" altLang="en-US" sz="1200"/>
          </a:p>
          <a:p>
            <a:pPr eaLnBrk="1" hangingPunct="1"/>
            <a:r>
              <a:rPr lang="el-GR" altLang="en-US" sz="1400"/>
              <a:t>Όταν</a:t>
            </a:r>
            <a:r>
              <a:rPr lang="el-GR" altLang="en-US" sz="1200"/>
              <a:t>           </a:t>
            </a:r>
            <a:r>
              <a:rPr lang="el-GR" altLang="en-US" sz="1200" b="1"/>
              <a:t>&gt; 0</a:t>
            </a:r>
            <a:r>
              <a:rPr lang="el-GR" altLang="en-US" sz="1200"/>
              <a:t> —› τότε η </a:t>
            </a:r>
            <a:r>
              <a:rPr lang="en-GB" altLang="en-US" sz="1200"/>
              <a:t>DAD </a:t>
            </a:r>
            <a:r>
              <a:rPr lang="el-GR" altLang="en-US" sz="1200"/>
              <a:t>έχει </a:t>
            </a:r>
            <a:r>
              <a:rPr lang="el-GR" altLang="en-US" sz="1200" b="1"/>
              <a:t>αρνητική</a:t>
            </a:r>
            <a:r>
              <a:rPr lang="el-GR" altLang="en-US" sz="1200"/>
              <a:t> κλίση.   Όταν           </a:t>
            </a:r>
            <a:r>
              <a:rPr lang="el-GR" altLang="en-US" sz="1200" b="1"/>
              <a:t>&lt; 0</a:t>
            </a:r>
            <a:r>
              <a:rPr lang="el-GR" altLang="en-US" sz="1200"/>
              <a:t> —› τότε η </a:t>
            </a:r>
            <a:r>
              <a:rPr lang="en-GB" altLang="en-US" sz="1200"/>
              <a:t>DAD </a:t>
            </a:r>
            <a:r>
              <a:rPr lang="el-GR" altLang="en-US" sz="1200"/>
              <a:t>έχει </a:t>
            </a:r>
            <a:r>
              <a:rPr lang="el-GR" altLang="en-US" sz="1200" b="1"/>
              <a:t>θετική</a:t>
            </a:r>
            <a:r>
              <a:rPr lang="el-GR" altLang="en-US" sz="1200"/>
              <a:t> κλίση.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l-GR" altLang="en-US" sz="1200"/>
          </a:p>
          <a:p>
            <a:pPr eaLnBrk="1" hangingPunct="1"/>
            <a:endParaRPr lang="en-GB" altLang="en-US" sz="1200"/>
          </a:p>
          <a:p>
            <a:pPr eaLnBrk="1" hangingPunct="1"/>
            <a:endParaRPr lang="el-GR" altLang="en-US" sz="1200"/>
          </a:p>
          <a:p>
            <a:pPr eaLnBrk="1" hangingPunct="1"/>
            <a:r>
              <a:rPr lang="el-GR" altLang="en-US" sz="1400"/>
              <a:t>Σε ένα </a:t>
            </a:r>
            <a:r>
              <a:rPr lang="el-GR" altLang="en-US" sz="1400" b="1"/>
              <a:t>δυσμενές</a:t>
            </a:r>
            <a:r>
              <a:rPr lang="el-GR" altLang="en-US" sz="1400"/>
              <a:t> </a:t>
            </a:r>
            <a:r>
              <a:rPr lang="el-GR" altLang="en-US" sz="1400" b="1"/>
              <a:t>σοκ</a:t>
            </a:r>
            <a:r>
              <a:rPr lang="el-GR" altLang="en-US" sz="1400"/>
              <a:t> (δυσμενής διαταραχή) —› η καμπύλη </a:t>
            </a:r>
            <a:r>
              <a:rPr lang="en-GB" altLang="en-US" sz="1400" b="1"/>
              <a:t>DAS</a:t>
            </a:r>
            <a:r>
              <a:rPr lang="en-GB" altLang="en-US" sz="1400"/>
              <a:t> </a:t>
            </a:r>
            <a:r>
              <a:rPr lang="el-GR" altLang="en-US" sz="1400"/>
              <a:t>μετακινείται </a:t>
            </a:r>
            <a:r>
              <a:rPr lang="el-GR" altLang="en-US" sz="1400" b="1"/>
              <a:t>πάνω</a:t>
            </a:r>
            <a:r>
              <a:rPr lang="el-GR" altLang="en-US" sz="1400"/>
              <a:t> και </a:t>
            </a:r>
            <a:r>
              <a:rPr lang="el-GR" altLang="en-US" sz="1400" b="1"/>
              <a:t>αριστερά</a:t>
            </a:r>
            <a:r>
              <a:rPr lang="el-GR" altLang="en-US" sz="1400"/>
              <a:t> και αρχικά μετακινούμαστε από το Α στο Β.</a:t>
            </a:r>
          </a:p>
          <a:p>
            <a:pPr eaLnBrk="1" hangingPunct="1"/>
            <a:r>
              <a:rPr lang="el-GR" altLang="en-US" sz="1400"/>
              <a:t>Ο </a:t>
            </a:r>
            <a:r>
              <a:rPr lang="el-GR" altLang="en-US" sz="1400" b="1"/>
              <a:t>πληθωρισμός</a:t>
            </a:r>
            <a:r>
              <a:rPr lang="el-GR" altLang="en-US" sz="1400"/>
              <a:t> </a:t>
            </a:r>
            <a:r>
              <a:rPr lang="el-GR" altLang="en-US" sz="1400" b="1"/>
              <a:t>ανέρχεται</a:t>
            </a:r>
            <a:r>
              <a:rPr lang="el-GR" altLang="en-US" sz="1400"/>
              <a:t> καθώς  και το </a:t>
            </a:r>
            <a:r>
              <a:rPr lang="el-GR" altLang="en-US" sz="1400" b="1"/>
              <a:t>προϊόν</a:t>
            </a:r>
            <a:r>
              <a:rPr lang="el-GR" altLang="en-US" sz="1400"/>
              <a:t> είναι </a:t>
            </a:r>
            <a:r>
              <a:rPr lang="el-GR" altLang="en-US" sz="1400" b="1"/>
              <a:t>πάνω</a:t>
            </a:r>
            <a:r>
              <a:rPr lang="el-GR" altLang="en-US" sz="1400"/>
              <a:t> από το </a:t>
            </a:r>
            <a:r>
              <a:rPr lang="el-GR" altLang="en-US" sz="1400" b="1"/>
              <a:t>δυνητικό</a:t>
            </a:r>
            <a:r>
              <a:rPr lang="el-GR" altLang="en-US" sz="1400"/>
              <a:t>.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l-GR" altLang="en-US" sz="1400"/>
          </a:p>
          <a:p>
            <a:pPr eaLnBrk="1" hangingPunct="1"/>
            <a:r>
              <a:rPr lang="el-GR" altLang="en-US" sz="1400"/>
              <a:t>Σύμφωνα με τον </a:t>
            </a:r>
            <a:r>
              <a:rPr lang="el-GR" altLang="en-US" sz="1400" b="1"/>
              <a:t>κανόνα</a:t>
            </a:r>
            <a:r>
              <a:rPr lang="el-GR" altLang="en-US" sz="1400"/>
              <a:t> του </a:t>
            </a:r>
            <a:r>
              <a:rPr lang="en-GB" altLang="en-US" sz="1400" b="1"/>
              <a:t>Taylor</a:t>
            </a:r>
            <a:r>
              <a:rPr lang="el-GR" altLang="en-US" sz="1400"/>
              <a:t> —› το ονομαστικό επιτόκιο αυξάνεται αλλά λιγότερο σε σχέση με τον πληθωρισμό, επειδή        είναι μικρότερο από το μηδέν,  και το πραγματικό επιτόκιο μειώνεται και —› το προϊόν αυξάνεται. </a:t>
            </a:r>
          </a:p>
          <a:p>
            <a:pPr eaLnBrk="1" hangingPunct="1"/>
            <a:r>
              <a:rPr lang="el-GR" altLang="en-US" sz="1400"/>
              <a:t>Η </a:t>
            </a:r>
            <a:r>
              <a:rPr lang="el-GR" altLang="en-US" sz="1400" b="1"/>
              <a:t>αύξηση</a:t>
            </a:r>
            <a:r>
              <a:rPr lang="el-GR" altLang="en-US" sz="1400"/>
              <a:t> του </a:t>
            </a:r>
            <a:r>
              <a:rPr lang="el-GR" altLang="en-US" sz="1400" b="1"/>
              <a:t>πληθωρισμού</a:t>
            </a:r>
            <a:r>
              <a:rPr lang="el-GR" altLang="en-US" sz="1400"/>
              <a:t> —› οδηγεί σε </a:t>
            </a:r>
            <a:r>
              <a:rPr lang="el-GR" altLang="en-US" sz="1400" b="1"/>
              <a:t>μετατόπιση</a:t>
            </a:r>
            <a:r>
              <a:rPr lang="el-GR" altLang="en-US" sz="1400"/>
              <a:t> προς τα </a:t>
            </a:r>
            <a:r>
              <a:rPr lang="el-GR" altLang="en-US" sz="1400" b="1"/>
              <a:t>πάνω</a:t>
            </a:r>
            <a:r>
              <a:rPr lang="el-GR" altLang="en-US" sz="1400"/>
              <a:t> </a:t>
            </a:r>
            <a:r>
              <a:rPr lang="el-GR" altLang="en-US" sz="1400" b="1"/>
              <a:t>της </a:t>
            </a:r>
            <a:r>
              <a:rPr lang="en-GB" altLang="en-US" sz="1400" b="1"/>
              <a:t>DAS </a:t>
            </a:r>
            <a:r>
              <a:rPr lang="el-GR" altLang="en-US" sz="1400"/>
              <a:t>καθώς ο υψηλότερος πληθωρισμός οδηγεί σε αύξηση του προσδοκώμενου πληθωρισμού</a:t>
            </a:r>
            <a:endParaRPr lang="en-GB" altLang="en-US" sz="1400"/>
          </a:p>
          <a:p>
            <a:pPr eaLnBrk="1" hangingPunct="1"/>
            <a:endParaRPr lang="el-GR" altLang="en-US" sz="1400"/>
          </a:p>
          <a:p>
            <a:pPr eaLnBrk="1" hangingPunct="1"/>
            <a:r>
              <a:rPr lang="el-GR" altLang="en-US" sz="1400"/>
              <a:t>Συνεπώς, η </a:t>
            </a:r>
            <a:r>
              <a:rPr lang="en-US" altLang="en-US" sz="1400" i="1"/>
              <a:t>DAD</a:t>
            </a:r>
            <a:r>
              <a:rPr lang="en-US" altLang="en-US" sz="1400"/>
              <a:t> </a:t>
            </a:r>
            <a:r>
              <a:rPr lang="el-GR" altLang="en-US" sz="1400"/>
              <a:t>πρέπει να έχει αρνητική κλίση και ενισχύει την αρχή του </a:t>
            </a:r>
            <a:r>
              <a:rPr lang="en-GB" altLang="en-US" sz="1400"/>
              <a:t>Taylor.</a:t>
            </a:r>
          </a:p>
          <a:p>
            <a:pPr eaLnBrk="1" hangingPunct="1"/>
            <a:endParaRPr lang="el-GR" altLang="en-US" sz="1200"/>
          </a:p>
          <a:p>
            <a:pPr eaLnBrk="1" hangingPunct="1">
              <a:buFont typeface="Arial" panose="020B0604020202020204" pitchFamily="34" charset="0"/>
              <a:buNone/>
            </a:pPr>
            <a:endParaRPr lang="el-GR" altLang="en-US" sz="1200" b="1"/>
          </a:p>
          <a:p>
            <a:pPr eaLnBrk="1" hangingPunct="1"/>
            <a:endParaRPr lang="en-GB" altLang="en-US" sz="1200"/>
          </a:p>
        </p:txBody>
      </p:sp>
      <p:sp>
        <p:nvSpPr>
          <p:cNvPr id="4" name="3 - Θέση ημερομηνίας">
            <a:extLst>
              <a:ext uri="{FF2B5EF4-FFF2-40B4-BE49-F238E27FC236}">
                <a16:creationId xmlns:a16="http://schemas.microsoft.com/office/drawing/2014/main" id="{D46E839C-16E8-4E65-8F24-50D95C1E467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altLang="el-GR" dirty="0"/>
              <a:t>Ευαγγελία</a:t>
            </a:r>
            <a:r>
              <a:rPr lang="el-GR" altLang="el-GR" sz="1400" dirty="0"/>
              <a:t> </a:t>
            </a:r>
            <a:r>
              <a:rPr lang="el-GR" altLang="el-GR" dirty="0"/>
              <a:t>Παπαπέτρου</a:t>
            </a:r>
            <a:endParaRPr lang="en-US" altLang="el-GR" dirty="0"/>
          </a:p>
        </p:txBody>
      </p:sp>
      <p:sp>
        <p:nvSpPr>
          <p:cNvPr id="5" name="4 - Θέση υποσέλιδου">
            <a:extLst>
              <a:ext uri="{FF2B5EF4-FFF2-40B4-BE49-F238E27FC236}">
                <a16:creationId xmlns:a16="http://schemas.microsoft.com/office/drawing/2014/main" id="{A0C3F9A0-580D-448A-9E2B-FA8EF3D74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46563" y="6356350"/>
            <a:ext cx="4351337" cy="268288"/>
          </a:xfrm>
        </p:spPr>
        <p:txBody>
          <a:bodyPr/>
          <a:lstStyle/>
          <a:p>
            <a:pPr>
              <a:defRPr/>
            </a:pPr>
            <a:r>
              <a:rPr lang="el-GR" altLang="el-GR" dirty="0"/>
              <a:t>Πανεπιστήμιο</a:t>
            </a:r>
            <a:r>
              <a:rPr lang="el-GR" altLang="el-GR" sz="1400" dirty="0"/>
              <a:t> </a:t>
            </a:r>
            <a:r>
              <a:rPr lang="el-GR" altLang="el-GR" dirty="0"/>
              <a:t>Αθηνών-Τμήμα</a:t>
            </a:r>
            <a:r>
              <a:rPr lang="el-GR" altLang="el-GR" sz="1400" dirty="0"/>
              <a:t> </a:t>
            </a:r>
            <a:r>
              <a:rPr lang="el-GR" altLang="el-GR" dirty="0"/>
              <a:t>Οικονομικών</a:t>
            </a:r>
            <a:r>
              <a:rPr lang="el-GR" altLang="el-GR" sz="1400" dirty="0"/>
              <a:t> </a:t>
            </a:r>
            <a:r>
              <a:rPr lang="el-GR" altLang="el-GR" dirty="0"/>
              <a:t>Επιστημών</a:t>
            </a:r>
            <a:endParaRPr lang="en-US" altLang="el-GR" dirty="0"/>
          </a:p>
        </p:txBody>
      </p:sp>
      <p:pic>
        <p:nvPicPr>
          <p:cNvPr id="10245" name="Picture 2">
            <a:extLst>
              <a:ext uri="{FF2B5EF4-FFF2-40B4-BE49-F238E27FC236}">
                <a16:creationId xmlns:a16="http://schemas.microsoft.com/office/drawing/2014/main" id="{49E9DE6A-4EAF-4966-AD08-D4EDAD1BB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738188"/>
            <a:ext cx="3335338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4">
            <a:extLst>
              <a:ext uri="{FF2B5EF4-FFF2-40B4-BE49-F238E27FC236}">
                <a16:creationId xmlns:a16="http://schemas.microsoft.com/office/drawing/2014/main" id="{8B4CD1DE-5AFC-4689-879C-699E4B6C7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13" y="2689225"/>
            <a:ext cx="2095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4">
            <a:extLst>
              <a:ext uri="{FF2B5EF4-FFF2-40B4-BE49-F238E27FC236}">
                <a16:creationId xmlns:a16="http://schemas.microsoft.com/office/drawing/2014/main" id="{3FF574EC-4FB2-4883-8FD0-68D6DED99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3" y="2701925"/>
            <a:ext cx="2095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2">
            <a:extLst>
              <a:ext uri="{FF2B5EF4-FFF2-40B4-BE49-F238E27FC236}">
                <a16:creationId xmlns:a16="http://schemas.microsoft.com/office/drawing/2014/main" id="{AD8DD855-35B2-44B7-BAE5-E3F3C901F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445770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4">
            <a:extLst>
              <a:ext uri="{FF2B5EF4-FFF2-40B4-BE49-F238E27FC236}">
                <a16:creationId xmlns:a16="http://schemas.microsoft.com/office/drawing/2014/main" id="{EC085F94-20CD-43F7-A65E-2684D7493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13" y="4784725"/>
            <a:ext cx="2095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9 - Ευθεία γραμμή σύνδεσης">
            <a:extLst>
              <a:ext uri="{FF2B5EF4-FFF2-40B4-BE49-F238E27FC236}">
                <a16:creationId xmlns:a16="http://schemas.microsoft.com/office/drawing/2014/main" id="{6C38C959-970A-4846-951C-E172220E0372}"/>
              </a:ext>
            </a:extLst>
          </p:cNvPr>
          <p:cNvCxnSpPr/>
          <p:nvPr/>
        </p:nvCxnSpPr>
        <p:spPr>
          <a:xfrm flipV="1">
            <a:off x="5524500" y="419100"/>
            <a:ext cx="2349500" cy="181610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- Ευθεία γραμμή σύνδεσης">
            <a:extLst>
              <a:ext uri="{FF2B5EF4-FFF2-40B4-BE49-F238E27FC236}">
                <a16:creationId xmlns:a16="http://schemas.microsoft.com/office/drawing/2014/main" id="{E7893A2C-B4B1-4291-B852-213FEA07FE94}"/>
              </a:ext>
            </a:extLst>
          </p:cNvPr>
          <p:cNvCxnSpPr/>
          <p:nvPr/>
        </p:nvCxnSpPr>
        <p:spPr>
          <a:xfrm flipV="1">
            <a:off x="5524500" y="901700"/>
            <a:ext cx="2324100" cy="66040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B1847C5-D3CE-47AE-9971-ECCE9A5097A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13080" y="1001160"/>
              <a:ext cx="5679360" cy="42177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B1847C5-D3CE-47AE-9971-ECCE9A5097A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03720" y="991800"/>
                <a:ext cx="5698080" cy="42364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3575C8-31D2-4725-B8E5-9707A8003AC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51838" y="606583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8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4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4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24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24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24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24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24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24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24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24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24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- Τίτλος">
            <a:extLst>
              <a:ext uri="{FF2B5EF4-FFF2-40B4-BE49-F238E27FC236}">
                <a16:creationId xmlns:a16="http://schemas.microsoft.com/office/drawing/2014/main" id="{8E123B24-AE6A-4C10-9B91-9BFAC759C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338" y="260350"/>
            <a:ext cx="7394575" cy="1143000"/>
          </a:xfrm>
        </p:spPr>
        <p:txBody>
          <a:bodyPr/>
          <a:lstStyle/>
          <a:p>
            <a:pPr eaLnBrk="1" hangingPunct="1"/>
            <a:r>
              <a:rPr lang="el-GR" altLang="en-US"/>
              <a:t>Εξίσωση 1/5</a:t>
            </a:r>
            <a:endParaRPr lang="en-GB" altLang="en-US"/>
          </a:p>
        </p:txBody>
      </p:sp>
      <p:sp>
        <p:nvSpPr>
          <p:cNvPr id="4" name="3 - Θέση ημερομηνίας">
            <a:extLst>
              <a:ext uri="{FF2B5EF4-FFF2-40B4-BE49-F238E27FC236}">
                <a16:creationId xmlns:a16="http://schemas.microsoft.com/office/drawing/2014/main" id="{FE5AE0F3-AE81-40B1-BC5C-E9F4979E793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altLang="el-GR"/>
              <a:t>Ευαγγελία</a:t>
            </a:r>
            <a:r>
              <a:rPr lang="el-GR" altLang="el-GR" sz="1400"/>
              <a:t> </a:t>
            </a:r>
            <a:r>
              <a:rPr lang="el-GR" altLang="el-GR"/>
              <a:t>Παπαπέτρου</a:t>
            </a:r>
            <a:endParaRPr lang="en-US" altLang="el-GR"/>
          </a:p>
        </p:txBody>
      </p:sp>
      <p:sp>
        <p:nvSpPr>
          <p:cNvPr id="5" name="4 - Θέση υποσέλιδου">
            <a:extLst>
              <a:ext uri="{FF2B5EF4-FFF2-40B4-BE49-F238E27FC236}">
                <a16:creationId xmlns:a16="http://schemas.microsoft.com/office/drawing/2014/main" id="{7F131857-8FE7-48FB-934A-73B83B455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4757738" cy="365125"/>
          </a:xfrm>
        </p:spPr>
        <p:txBody>
          <a:bodyPr/>
          <a:lstStyle/>
          <a:p>
            <a:pPr>
              <a:defRPr/>
            </a:pPr>
            <a:r>
              <a:rPr lang="el-GR" altLang="el-GR" dirty="0"/>
              <a:t>Πανεπιστήμιο</a:t>
            </a:r>
            <a:r>
              <a:rPr lang="el-GR" altLang="el-GR" sz="1400" dirty="0"/>
              <a:t> </a:t>
            </a:r>
            <a:r>
              <a:rPr lang="el-GR" altLang="el-GR" dirty="0"/>
              <a:t>Αθηνών-Τμήμα</a:t>
            </a:r>
            <a:r>
              <a:rPr lang="el-GR" altLang="el-GR" sz="1400" dirty="0"/>
              <a:t> </a:t>
            </a:r>
            <a:r>
              <a:rPr lang="el-GR" altLang="el-GR" dirty="0"/>
              <a:t>Οικονομικών</a:t>
            </a:r>
            <a:r>
              <a:rPr lang="el-GR" altLang="el-GR" sz="1400" dirty="0"/>
              <a:t> </a:t>
            </a:r>
            <a:r>
              <a:rPr lang="el-GR" altLang="el-GR" dirty="0"/>
              <a:t>Επιστημών</a:t>
            </a:r>
            <a:endParaRPr lang="en-US" altLang="el-GR" dirty="0"/>
          </a:p>
        </p:txBody>
      </p:sp>
      <p:sp>
        <p:nvSpPr>
          <p:cNvPr id="6" name="5 - Ορθογώνιο">
            <a:extLst>
              <a:ext uri="{FF2B5EF4-FFF2-40B4-BE49-F238E27FC236}">
                <a16:creationId xmlns:a16="http://schemas.microsoft.com/office/drawing/2014/main" id="{622F87F4-3247-4CC5-8BF5-AEBF30D93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250" y="354013"/>
            <a:ext cx="9715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2400" b="1">
                <a:latin typeface="Arial" panose="020B0604020202020204" pitchFamily="34" charset="0"/>
              </a:rPr>
              <a:t>ΠΕ: 1</a:t>
            </a:r>
          </a:p>
        </p:txBody>
      </p:sp>
      <p:pic>
        <p:nvPicPr>
          <p:cNvPr id="5127" name="Picture 7">
            <a:extLst>
              <a:ext uri="{FF2B5EF4-FFF2-40B4-BE49-F238E27FC236}">
                <a16:creationId xmlns:a16="http://schemas.microsoft.com/office/drawing/2014/main" id="{35AD5359-97D4-4EE9-AC13-334FB5DE242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688" y="1435100"/>
            <a:ext cx="8342312" cy="4691063"/>
          </a:xfrm>
          <a:noFill/>
        </p:spPr>
      </p:pic>
      <p:cxnSp>
        <p:nvCxnSpPr>
          <p:cNvPr id="9" name="8 - Ευθεία γραμμή σύνδεσης">
            <a:extLst>
              <a:ext uri="{FF2B5EF4-FFF2-40B4-BE49-F238E27FC236}">
                <a16:creationId xmlns:a16="http://schemas.microsoft.com/office/drawing/2014/main" id="{89BDC686-A37B-4A4D-A206-B681CA546B37}"/>
              </a:ext>
            </a:extLst>
          </p:cNvPr>
          <p:cNvCxnSpPr/>
          <p:nvPr/>
        </p:nvCxnSpPr>
        <p:spPr>
          <a:xfrm flipV="1">
            <a:off x="3771900" y="3632200"/>
            <a:ext cx="228600" cy="1270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- Ευθεία γραμμή σύνδεσης">
            <a:extLst>
              <a:ext uri="{FF2B5EF4-FFF2-40B4-BE49-F238E27FC236}">
                <a16:creationId xmlns:a16="http://schemas.microsoft.com/office/drawing/2014/main" id="{E3EFE193-FA8F-49F6-8A97-BD8AF49889F7}"/>
              </a:ext>
            </a:extLst>
          </p:cNvPr>
          <p:cNvCxnSpPr/>
          <p:nvPr/>
        </p:nvCxnSpPr>
        <p:spPr>
          <a:xfrm flipV="1">
            <a:off x="4292600" y="3670300"/>
            <a:ext cx="228600" cy="1270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- Ευθεία γραμμή σύνδεσης">
            <a:extLst>
              <a:ext uri="{FF2B5EF4-FFF2-40B4-BE49-F238E27FC236}">
                <a16:creationId xmlns:a16="http://schemas.microsoft.com/office/drawing/2014/main" id="{31E8DA5B-EAFC-49BE-B4F1-E818516B8002}"/>
              </a:ext>
            </a:extLst>
          </p:cNvPr>
          <p:cNvCxnSpPr/>
          <p:nvPr/>
        </p:nvCxnSpPr>
        <p:spPr>
          <a:xfrm flipV="1">
            <a:off x="5130800" y="3708400"/>
            <a:ext cx="228600" cy="1270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- Ευθεία γραμμή σύνδεσης">
            <a:extLst>
              <a:ext uri="{FF2B5EF4-FFF2-40B4-BE49-F238E27FC236}">
                <a16:creationId xmlns:a16="http://schemas.microsoft.com/office/drawing/2014/main" id="{1F1CA512-6E72-4023-81D0-F936EAB431B7}"/>
              </a:ext>
            </a:extLst>
          </p:cNvPr>
          <p:cNvCxnSpPr/>
          <p:nvPr/>
        </p:nvCxnSpPr>
        <p:spPr>
          <a:xfrm flipV="1">
            <a:off x="5867400" y="3632200"/>
            <a:ext cx="228600" cy="1270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6F69088-49F4-4F8A-9A84-42369E1F025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478400" y="359172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6F69088-49F4-4F8A-9A84-42369E1F025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69040" y="358236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9ACE173-6BDC-4589-98F7-443ACC937C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51838" y="606583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269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290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- Τίτλος">
            <a:extLst>
              <a:ext uri="{FF2B5EF4-FFF2-40B4-BE49-F238E27FC236}">
                <a16:creationId xmlns:a16="http://schemas.microsoft.com/office/drawing/2014/main" id="{E349EECA-8E13-47A4-8430-07CE99D03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13" y="260350"/>
            <a:ext cx="8229600" cy="1143000"/>
          </a:xfrm>
        </p:spPr>
        <p:txBody>
          <a:bodyPr/>
          <a:lstStyle/>
          <a:p>
            <a:pPr eaLnBrk="1" hangingPunct="1"/>
            <a:r>
              <a:rPr lang="el-GR" altLang="en-US"/>
              <a:t>Εξίσωση 2/5</a:t>
            </a:r>
            <a:endParaRPr lang="en-GB" altLang="en-US"/>
          </a:p>
        </p:txBody>
      </p:sp>
      <p:sp>
        <p:nvSpPr>
          <p:cNvPr id="4" name="3 - Θέση ημερομηνίας">
            <a:extLst>
              <a:ext uri="{FF2B5EF4-FFF2-40B4-BE49-F238E27FC236}">
                <a16:creationId xmlns:a16="http://schemas.microsoft.com/office/drawing/2014/main" id="{FBA438B0-E15F-4412-B49E-17A0FF85D76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altLang="el-GR"/>
              <a:t>Ευαγγελία</a:t>
            </a:r>
            <a:r>
              <a:rPr lang="el-GR" altLang="el-GR" sz="1400"/>
              <a:t> </a:t>
            </a:r>
            <a:r>
              <a:rPr lang="el-GR" altLang="el-GR"/>
              <a:t>Παπαπέτρου</a:t>
            </a:r>
            <a:endParaRPr lang="en-US" altLang="el-GR"/>
          </a:p>
        </p:txBody>
      </p:sp>
      <p:sp>
        <p:nvSpPr>
          <p:cNvPr id="5" name="4 - Θέση υποσέλιδου">
            <a:extLst>
              <a:ext uri="{FF2B5EF4-FFF2-40B4-BE49-F238E27FC236}">
                <a16:creationId xmlns:a16="http://schemas.microsoft.com/office/drawing/2014/main" id="{9654EED0-DD8B-4F7C-8EE0-74F57A7D7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4757738" cy="365125"/>
          </a:xfrm>
        </p:spPr>
        <p:txBody>
          <a:bodyPr/>
          <a:lstStyle/>
          <a:p>
            <a:pPr>
              <a:defRPr/>
            </a:pPr>
            <a:r>
              <a:rPr lang="el-GR" altLang="el-GR" dirty="0"/>
              <a:t>Πανεπιστήμιο</a:t>
            </a:r>
            <a:r>
              <a:rPr lang="el-GR" altLang="el-GR" sz="1400" dirty="0"/>
              <a:t> </a:t>
            </a:r>
            <a:r>
              <a:rPr lang="el-GR" altLang="el-GR" dirty="0"/>
              <a:t>Αθηνών-Τμήμα</a:t>
            </a:r>
            <a:r>
              <a:rPr lang="el-GR" altLang="el-GR" sz="1400" dirty="0"/>
              <a:t> </a:t>
            </a:r>
            <a:r>
              <a:rPr lang="el-GR" altLang="el-GR" dirty="0"/>
              <a:t>Οικονομικών</a:t>
            </a:r>
            <a:r>
              <a:rPr lang="el-GR" altLang="el-GR" sz="1400" dirty="0"/>
              <a:t> </a:t>
            </a:r>
            <a:r>
              <a:rPr lang="el-GR" altLang="el-GR" dirty="0"/>
              <a:t>Επιστημών</a:t>
            </a:r>
            <a:endParaRPr lang="en-US" altLang="el-GR" dirty="0"/>
          </a:p>
        </p:txBody>
      </p:sp>
      <p:pic>
        <p:nvPicPr>
          <p:cNvPr id="99330" name="Picture 2">
            <a:extLst>
              <a:ext uri="{FF2B5EF4-FFF2-40B4-BE49-F238E27FC236}">
                <a16:creationId xmlns:a16="http://schemas.microsoft.com/office/drawing/2014/main" id="{A3307BA2-204E-46CA-9692-C041F4949A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7325" y="1379538"/>
            <a:ext cx="8434388" cy="4470400"/>
          </a:xfrm>
          <a:noFill/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A480E7F-D6D5-4AE1-A024-BDDBDDD37CE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340080" y="336672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A480E7F-D6D5-4AE1-A024-BDDBDDD37CE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30720" y="335736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08440B9-F212-49C5-9979-F63AAC5400B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51838" y="606583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07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9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9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29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- Τίτλος">
            <a:extLst>
              <a:ext uri="{FF2B5EF4-FFF2-40B4-BE49-F238E27FC236}">
                <a16:creationId xmlns:a16="http://schemas.microsoft.com/office/drawing/2014/main" id="{A392DD33-1994-41FC-904D-09F309718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13" y="260350"/>
            <a:ext cx="8229600" cy="1143000"/>
          </a:xfrm>
        </p:spPr>
        <p:txBody>
          <a:bodyPr/>
          <a:lstStyle/>
          <a:p>
            <a:pPr eaLnBrk="1" hangingPunct="1"/>
            <a:r>
              <a:rPr lang="el-GR" altLang="en-US"/>
              <a:t>Εξίσωση 3/5</a:t>
            </a:r>
            <a:endParaRPr lang="en-GB" altLang="en-US"/>
          </a:p>
        </p:txBody>
      </p:sp>
      <p:sp>
        <p:nvSpPr>
          <p:cNvPr id="4" name="3 - Θέση ημερομηνίας">
            <a:extLst>
              <a:ext uri="{FF2B5EF4-FFF2-40B4-BE49-F238E27FC236}">
                <a16:creationId xmlns:a16="http://schemas.microsoft.com/office/drawing/2014/main" id="{3F028635-697D-4023-AB67-3C94D787469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altLang="el-GR"/>
              <a:t>Ευαγγελία</a:t>
            </a:r>
            <a:r>
              <a:rPr lang="el-GR" altLang="el-GR" sz="1400"/>
              <a:t> </a:t>
            </a:r>
            <a:r>
              <a:rPr lang="el-GR" altLang="el-GR"/>
              <a:t>Παπαπέτρου</a:t>
            </a:r>
            <a:endParaRPr lang="en-US" altLang="el-GR"/>
          </a:p>
        </p:txBody>
      </p:sp>
      <p:sp>
        <p:nvSpPr>
          <p:cNvPr id="5" name="4 - Θέση υποσέλιδου">
            <a:extLst>
              <a:ext uri="{FF2B5EF4-FFF2-40B4-BE49-F238E27FC236}">
                <a16:creationId xmlns:a16="http://schemas.microsoft.com/office/drawing/2014/main" id="{357DFFD2-86A5-40FE-9541-6CC623281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4757738" cy="365125"/>
          </a:xfrm>
        </p:spPr>
        <p:txBody>
          <a:bodyPr/>
          <a:lstStyle/>
          <a:p>
            <a:pPr>
              <a:defRPr/>
            </a:pPr>
            <a:r>
              <a:rPr lang="el-GR" altLang="el-GR" dirty="0"/>
              <a:t>Πανεπιστήμιο</a:t>
            </a:r>
            <a:r>
              <a:rPr lang="el-GR" altLang="el-GR" sz="1400" dirty="0"/>
              <a:t> </a:t>
            </a:r>
            <a:r>
              <a:rPr lang="el-GR" altLang="el-GR" dirty="0"/>
              <a:t>Αθηνών-Τμήμα</a:t>
            </a:r>
            <a:r>
              <a:rPr lang="el-GR" altLang="el-GR" sz="1400" dirty="0"/>
              <a:t> </a:t>
            </a:r>
            <a:r>
              <a:rPr lang="el-GR" altLang="el-GR" dirty="0"/>
              <a:t>Οικονομικών</a:t>
            </a:r>
            <a:r>
              <a:rPr lang="el-GR" altLang="el-GR" sz="1400" dirty="0"/>
              <a:t> </a:t>
            </a:r>
            <a:r>
              <a:rPr lang="el-GR" altLang="el-GR" dirty="0"/>
              <a:t>Επιστημών</a:t>
            </a:r>
            <a:endParaRPr lang="en-US" altLang="el-GR" dirty="0"/>
          </a:p>
        </p:txBody>
      </p:sp>
      <p:pic>
        <p:nvPicPr>
          <p:cNvPr id="100354" name="Picture 2">
            <a:extLst>
              <a:ext uri="{FF2B5EF4-FFF2-40B4-BE49-F238E27FC236}">
                <a16:creationId xmlns:a16="http://schemas.microsoft.com/office/drawing/2014/main" id="{700143A6-9473-4368-9868-9F402C9920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9425" y="1546225"/>
            <a:ext cx="8113713" cy="4297363"/>
          </a:xfrm>
          <a:noFill/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EDE92E9-3531-4D0A-832B-4C433B32331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102480" y="3479040"/>
              <a:ext cx="2339280" cy="1130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EDE92E9-3531-4D0A-832B-4C433B32331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93120" y="3469680"/>
                <a:ext cx="2358000" cy="13176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428C2A6-82B2-4294-B5D2-18B44A9495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51838" y="606583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135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2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- Τίτλος">
            <a:extLst>
              <a:ext uri="{FF2B5EF4-FFF2-40B4-BE49-F238E27FC236}">
                <a16:creationId xmlns:a16="http://schemas.microsoft.com/office/drawing/2014/main" id="{F3F60137-9C64-4B6D-A3FD-7B719DCCA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13" y="260350"/>
            <a:ext cx="8229600" cy="1143000"/>
          </a:xfrm>
        </p:spPr>
        <p:txBody>
          <a:bodyPr/>
          <a:lstStyle/>
          <a:p>
            <a:pPr eaLnBrk="1" hangingPunct="1"/>
            <a:r>
              <a:rPr lang="el-GR" altLang="en-US"/>
              <a:t>Εξίσωση </a:t>
            </a:r>
            <a:r>
              <a:rPr lang="en-GB" altLang="en-US"/>
              <a:t>4</a:t>
            </a:r>
            <a:r>
              <a:rPr lang="el-GR" altLang="en-US"/>
              <a:t>/5</a:t>
            </a:r>
            <a:endParaRPr lang="en-GB" altLang="en-US"/>
          </a:p>
        </p:txBody>
      </p:sp>
      <p:sp>
        <p:nvSpPr>
          <p:cNvPr id="4" name="3 - Θέση ημερομηνίας">
            <a:extLst>
              <a:ext uri="{FF2B5EF4-FFF2-40B4-BE49-F238E27FC236}">
                <a16:creationId xmlns:a16="http://schemas.microsoft.com/office/drawing/2014/main" id="{30893203-3EF2-4C10-A276-B478FF98AB3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altLang="el-GR"/>
              <a:t>Ευαγγελία</a:t>
            </a:r>
            <a:r>
              <a:rPr lang="el-GR" altLang="el-GR" sz="1400"/>
              <a:t> </a:t>
            </a:r>
            <a:r>
              <a:rPr lang="el-GR" altLang="el-GR"/>
              <a:t>Παπαπέτρου</a:t>
            </a:r>
            <a:endParaRPr lang="en-US" altLang="el-GR"/>
          </a:p>
        </p:txBody>
      </p:sp>
      <p:sp>
        <p:nvSpPr>
          <p:cNvPr id="5" name="4 - Θέση υποσέλιδου">
            <a:extLst>
              <a:ext uri="{FF2B5EF4-FFF2-40B4-BE49-F238E27FC236}">
                <a16:creationId xmlns:a16="http://schemas.microsoft.com/office/drawing/2014/main" id="{515FD945-3297-47D4-A333-23719243F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4757738" cy="365125"/>
          </a:xfrm>
        </p:spPr>
        <p:txBody>
          <a:bodyPr/>
          <a:lstStyle/>
          <a:p>
            <a:pPr>
              <a:defRPr/>
            </a:pPr>
            <a:r>
              <a:rPr lang="el-GR" altLang="el-GR" dirty="0"/>
              <a:t>Πανεπιστήμιο</a:t>
            </a:r>
            <a:r>
              <a:rPr lang="el-GR" altLang="el-GR" sz="1400" dirty="0"/>
              <a:t> </a:t>
            </a:r>
            <a:r>
              <a:rPr lang="el-GR" altLang="el-GR" dirty="0"/>
              <a:t>Αθηνών-Τμήμα</a:t>
            </a:r>
            <a:r>
              <a:rPr lang="el-GR" altLang="el-GR" sz="1400" dirty="0"/>
              <a:t> </a:t>
            </a:r>
            <a:r>
              <a:rPr lang="el-GR" altLang="el-GR" dirty="0"/>
              <a:t>Οικονομικών</a:t>
            </a:r>
            <a:r>
              <a:rPr lang="el-GR" altLang="el-GR" sz="1400" dirty="0"/>
              <a:t> </a:t>
            </a:r>
            <a:r>
              <a:rPr lang="el-GR" altLang="el-GR" dirty="0"/>
              <a:t>Επιστημών</a:t>
            </a:r>
            <a:endParaRPr lang="en-US" altLang="el-GR" dirty="0"/>
          </a:p>
        </p:txBody>
      </p:sp>
      <p:pic>
        <p:nvPicPr>
          <p:cNvPr id="101378" name="Picture 2">
            <a:extLst>
              <a:ext uri="{FF2B5EF4-FFF2-40B4-BE49-F238E27FC236}">
                <a16:creationId xmlns:a16="http://schemas.microsoft.com/office/drawing/2014/main" id="{0C4E3F7A-8AB3-480A-9CF8-22A0214D854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0688" y="1374775"/>
            <a:ext cx="8396287" cy="4775200"/>
          </a:xfrm>
          <a:noFill/>
        </p:spPr>
      </p:pic>
      <p:cxnSp>
        <p:nvCxnSpPr>
          <p:cNvPr id="6" name="5 - Ευθεία γραμμή σύνδεσης">
            <a:extLst>
              <a:ext uri="{FF2B5EF4-FFF2-40B4-BE49-F238E27FC236}">
                <a16:creationId xmlns:a16="http://schemas.microsoft.com/office/drawing/2014/main" id="{32C46E69-8F0E-478A-A9CC-58B782240084}"/>
              </a:ext>
            </a:extLst>
          </p:cNvPr>
          <p:cNvCxnSpPr/>
          <p:nvPr/>
        </p:nvCxnSpPr>
        <p:spPr>
          <a:xfrm flipV="1">
            <a:off x="3746500" y="3568700"/>
            <a:ext cx="228600" cy="1270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- Ευθεία γραμμή σύνδεσης">
            <a:extLst>
              <a:ext uri="{FF2B5EF4-FFF2-40B4-BE49-F238E27FC236}">
                <a16:creationId xmlns:a16="http://schemas.microsoft.com/office/drawing/2014/main" id="{DB3FA0E8-3160-42BA-BDCE-436A7DE04A41}"/>
              </a:ext>
            </a:extLst>
          </p:cNvPr>
          <p:cNvCxnSpPr/>
          <p:nvPr/>
        </p:nvCxnSpPr>
        <p:spPr>
          <a:xfrm flipV="1">
            <a:off x="4127500" y="3594100"/>
            <a:ext cx="228600" cy="1270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- Ευθεία γραμμή σύνδεσης">
            <a:extLst>
              <a:ext uri="{FF2B5EF4-FFF2-40B4-BE49-F238E27FC236}">
                <a16:creationId xmlns:a16="http://schemas.microsoft.com/office/drawing/2014/main" id="{ED86D5AD-0B95-41E4-B214-45C5E7C986C6}"/>
              </a:ext>
            </a:extLst>
          </p:cNvPr>
          <p:cNvCxnSpPr/>
          <p:nvPr/>
        </p:nvCxnSpPr>
        <p:spPr>
          <a:xfrm flipV="1">
            <a:off x="4724400" y="3644900"/>
            <a:ext cx="228600" cy="12700"/>
          </a:xfrm>
          <a:prstGeom prst="line">
            <a:avLst/>
          </a:prstGeom>
          <a:ln w="254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3DF2D94-BB4B-4620-A0E2-2F420A6B7BD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1838" y="606583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61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29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- Τίτλος">
            <a:extLst>
              <a:ext uri="{FF2B5EF4-FFF2-40B4-BE49-F238E27FC236}">
                <a16:creationId xmlns:a16="http://schemas.microsoft.com/office/drawing/2014/main" id="{9577D760-CB3B-4BEC-ADB8-2737162AC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13" y="260350"/>
            <a:ext cx="8229600" cy="1143000"/>
          </a:xfrm>
        </p:spPr>
        <p:txBody>
          <a:bodyPr/>
          <a:lstStyle/>
          <a:p>
            <a:pPr eaLnBrk="1" hangingPunct="1"/>
            <a:r>
              <a:rPr lang="el-GR" altLang="en-US"/>
              <a:t>Εξίσωση </a:t>
            </a:r>
            <a:r>
              <a:rPr lang="en-GB" altLang="en-US"/>
              <a:t>5</a:t>
            </a:r>
            <a:r>
              <a:rPr lang="el-GR" altLang="en-US"/>
              <a:t>/5</a:t>
            </a:r>
            <a:endParaRPr lang="en-GB" altLang="en-US"/>
          </a:p>
        </p:txBody>
      </p:sp>
      <p:sp>
        <p:nvSpPr>
          <p:cNvPr id="4" name="3 - Θέση ημερομηνίας">
            <a:extLst>
              <a:ext uri="{FF2B5EF4-FFF2-40B4-BE49-F238E27FC236}">
                <a16:creationId xmlns:a16="http://schemas.microsoft.com/office/drawing/2014/main" id="{1F2614AF-2555-4023-B806-A9CA8FA93C0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altLang="el-GR"/>
              <a:t>Ευαγγελία</a:t>
            </a:r>
            <a:r>
              <a:rPr lang="el-GR" altLang="el-GR" sz="1400"/>
              <a:t> </a:t>
            </a:r>
            <a:r>
              <a:rPr lang="el-GR" altLang="el-GR"/>
              <a:t>Παπαπέτρου</a:t>
            </a:r>
            <a:endParaRPr lang="en-US" altLang="el-GR"/>
          </a:p>
        </p:txBody>
      </p:sp>
      <p:sp>
        <p:nvSpPr>
          <p:cNvPr id="5" name="4 - Θέση υποσέλιδου">
            <a:extLst>
              <a:ext uri="{FF2B5EF4-FFF2-40B4-BE49-F238E27FC236}">
                <a16:creationId xmlns:a16="http://schemas.microsoft.com/office/drawing/2014/main" id="{DB9BBED2-BBA1-4D5D-B2CF-3BCCC02C5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4757738" cy="365125"/>
          </a:xfrm>
        </p:spPr>
        <p:txBody>
          <a:bodyPr/>
          <a:lstStyle/>
          <a:p>
            <a:pPr>
              <a:defRPr/>
            </a:pPr>
            <a:r>
              <a:rPr lang="el-GR" altLang="el-GR" dirty="0"/>
              <a:t>Πανεπιστήμιο</a:t>
            </a:r>
            <a:r>
              <a:rPr lang="el-GR" altLang="el-GR" sz="1400" dirty="0"/>
              <a:t> </a:t>
            </a:r>
            <a:r>
              <a:rPr lang="el-GR" altLang="el-GR" dirty="0"/>
              <a:t>Αθηνών-Τμήμα</a:t>
            </a:r>
            <a:r>
              <a:rPr lang="el-GR" altLang="el-GR" sz="1400" dirty="0"/>
              <a:t> </a:t>
            </a:r>
            <a:r>
              <a:rPr lang="el-GR" altLang="el-GR" dirty="0"/>
              <a:t>Οικονομικών</a:t>
            </a:r>
            <a:r>
              <a:rPr lang="el-GR" altLang="el-GR" sz="1400" dirty="0"/>
              <a:t> </a:t>
            </a:r>
            <a:r>
              <a:rPr lang="el-GR" altLang="el-GR" dirty="0"/>
              <a:t>Επιστημών</a:t>
            </a:r>
            <a:endParaRPr lang="en-US" altLang="el-GR" dirty="0"/>
          </a:p>
        </p:txBody>
      </p:sp>
      <p:pic>
        <p:nvPicPr>
          <p:cNvPr id="11269" name="Picture 2">
            <a:extLst>
              <a:ext uri="{FF2B5EF4-FFF2-40B4-BE49-F238E27FC236}">
                <a16:creationId xmlns:a16="http://schemas.microsoft.com/office/drawing/2014/main" id="{79A0A2AB-2140-4AC5-8A5D-7C8D2CFF83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5500" y="1751013"/>
            <a:ext cx="7645400" cy="4421187"/>
          </a:xfrm>
          <a:noFill/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3D97A6A-16A0-497D-BD19-3EEEC1829BC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064680" y="3504240"/>
              <a:ext cx="2427120" cy="1130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3D97A6A-16A0-497D-BD19-3EEEC1829BC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55320" y="3494880"/>
                <a:ext cx="2445840" cy="13176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9D1E577-6BD4-4DBB-93B1-A09A13797E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51838" y="606583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750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29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2 - Θέση περιεχομένου">
            <a:extLst>
              <a:ext uri="{FF2B5EF4-FFF2-40B4-BE49-F238E27FC236}">
                <a16:creationId xmlns:a16="http://schemas.microsoft.com/office/drawing/2014/main" id="{B87A510C-210D-4C37-A8F2-DA73D0FAE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488" y="152400"/>
            <a:ext cx="8469312" cy="6223000"/>
          </a:xfrm>
        </p:spPr>
        <p:txBody>
          <a:bodyPr/>
          <a:lstStyle/>
          <a:p>
            <a:pPr eaLnBrk="1" hangingPunct="1"/>
            <a:r>
              <a:rPr lang="el-GR" altLang="en-US" sz="1800" b="1"/>
              <a:t>ΠΕ: </a:t>
            </a:r>
            <a:r>
              <a:rPr lang="en-GB" altLang="en-US" sz="1800" b="1"/>
              <a:t>1</a:t>
            </a:r>
            <a:endParaRPr lang="el-GR" altLang="en-US" sz="1800" b="1"/>
          </a:p>
          <a:p>
            <a:pPr eaLnBrk="1" hangingPunct="1">
              <a:lnSpc>
                <a:spcPct val="150000"/>
              </a:lnSpc>
            </a:pPr>
            <a:r>
              <a:rPr lang="el-GR" altLang="en-US" sz="1400"/>
              <a:t> Από την καμπύλη </a:t>
            </a:r>
            <a:r>
              <a:rPr lang="en-GB" altLang="en-US" sz="1400"/>
              <a:t>Phillips  (3/5) </a:t>
            </a:r>
            <a:r>
              <a:rPr lang="el-GR" altLang="en-US" sz="1400"/>
              <a:t>και την ύπαρξη προσαρμοστικών προσδοκιών στην οικονομία (4/5) λαμβάνουμε την παρακάτω σχέση</a:t>
            </a:r>
          </a:p>
          <a:p>
            <a:pPr eaLnBrk="1" hangingPunct="1"/>
            <a:endParaRPr lang="el-GR" altLang="en-US" sz="1200"/>
          </a:p>
          <a:p>
            <a:pPr eaLnBrk="1" hangingPunct="1"/>
            <a:endParaRPr lang="el-GR" altLang="en-US" sz="1200"/>
          </a:p>
          <a:p>
            <a:pPr eaLnBrk="1" hangingPunct="1"/>
            <a:endParaRPr lang="el-GR" altLang="en-US" sz="1200"/>
          </a:p>
          <a:p>
            <a:pPr eaLnBrk="1" hangingPunct="1"/>
            <a:endParaRPr lang="el-GR" altLang="en-US" sz="1200"/>
          </a:p>
          <a:p>
            <a:pPr eaLnBrk="1" hangingPunct="1"/>
            <a:endParaRPr lang="el-GR" altLang="en-US" sz="1200"/>
          </a:p>
          <a:p>
            <a:pPr eaLnBrk="1" hangingPunct="1"/>
            <a:r>
              <a:rPr lang="el-GR" altLang="en-US" sz="1400"/>
              <a:t>Όταν </a:t>
            </a:r>
          </a:p>
          <a:p>
            <a:pPr lvl="1" eaLnBrk="1" hangingPunct="1"/>
            <a:r>
              <a:rPr lang="el-GR" altLang="en-US" sz="1400"/>
              <a:t>δεν  υπάρχει  διαταραχή στον πληθωρισμό  και  συνεπώς</a:t>
            </a:r>
          </a:p>
          <a:p>
            <a:pPr lvl="1" eaLnBrk="1" hangingPunct="1">
              <a:buFont typeface="Arial" panose="020B0604020202020204" pitchFamily="34" charset="0"/>
              <a:buNone/>
            </a:pPr>
            <a:endParaRPr lang="el-GR" altLang="en-US" sz="1400"/>
          </a:p>
          <a:p>
            <a:pPr lvl="1" eaLnBrk="1" hangingPunct="1"/>
            <a:r>
              <a:rPr lang="el-GR" altLang="en-US" sz="1400"/>
              <a:t>Και  δεν υπάρχει διαταραχή από την πλευρά της προσφοράς δηλαδή          =0</a:t>
            </a:r>
            <a:endParaRPr lang="en-GB" altLang="en-US" sz="1400"/>
          </a:p>
          <a:p>
            <a:pPr eaLnBrk="1" hangingPunct="1"/>
            <a:endParaRPr lang="el-GR" altLang="en-US" sz="1200"/>
          </a:p>
          <a:p>
            <a:pPr eaLnBrk="1" hangingPunct="1"/>
            <a:r>
              <a:rPr lang="el-GR" altLang="en-US" sz="1400"/>
              <a:t>Τότε</a:t>
            </a:r>
            <a:r>
              <a:rPr lang="el-GR" altLang="en-US" sz="1200"/>
              <a:t>          </a:t>
            </a:r>
            <a:r>
              <a:rPr lang="el-GR" altLang="en-US" sz="1800"/>
              <a:t>= </a:t>
            </a:r>
            <a:r>
              <a:rPr lang="el-GR" altLang="en-US" sz="2400"/>
              <a:t>Υ</a:t>
            </a:r>
          </a:p>
          <a:p>
            <a:pPr eaLnBrk="1" hangingPunct="1"/>
            <a:endParaRPr lang="el-GR" altLang="en-US" sz="1200"/>
          </a:p>
          <a:p>
            <a:pPr eaLnBrk="1" hangingPunct="1">
              <a:lnSpc>
                <a:spcPct val="150000"/>
              </a:lnSpc>
            </a:pPr>
            <a:r>
              <a:rPr lang="el-GR" altLang="en-US" sz="1400"/>
              <a:t>Αν συνδυάσουμε αυτό το αποτέλεσμα με την υπόθεση ότι </a:t>
            </a:r>
            <a:r>
              <a:rPr lang="el-GR" altLang="en-US" sz="1400" b="1"/>
              <a:t>δεν</a:t>
            </a:r>
            <a:r>
              <a:rPr lang="el-GR" altLang="en-US" sz="1400"/>
              <a:t> υπάρχει διαταραχή από την πλευρά της ζήτησης, δηλαδή</a:t>
            </a:r>
          </a:p>
          <a:p>
            <a:pPr eaLnBrk="1" hangingPunct="1"/>
            <a:endParaRPr lang="el-GR" altLang="en-US" sz="1200"/>
          </a:p>
          <a:p>
            <a:pPr eaLnBrk="1" hangingPunct="1"/>
            <a:endParaRPr lang="el-GR" altLang="en-US" sz="1200"/>
          </a:p>
          <a:p>
            <a:pPr eaLnBrk="1" hangingPunct="1"/>
            <a:r>
              <a:rPr lang="el-GR" altLang="en-US" sz="1400"/>
              <a:t>Τότε από τη συνάρτηση ζήτησης (1/5) συνάγεται ότι </a:t>
            </a:r>
          </a:p>
          <a:p>
            <a:pPr eaLnBrk="1" hangingPunct="1"/>
            <a:endParaRPr lang="en-GB" altLang="en-US" sz="1200"/>
          </a:p>
        </p:txBody>
      </p:sp>
      <p:sp>
        <p:nvSpPr>
          <p:cNvPr id="4" name="3 - Θέση ημερομηνίας">
            <a:extLst>
              <a:ext uri="{FF2B5EF4-FFF2-40B4-BE49-F238E27FC236}">
                <a16:creationId xmlns:a16="http://schemas.microsoft.com/office/drawing/2014/main" id="{80591522-3077-4024-A591-3078936F51B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altLang="el-GR" dirty="0"/>
              <a:t>Ευαγγελία</a:t>
            </a:r>
            <a:r>
              <a:rPr lang="el-GR" altLang="el-GR" sz="1400" dirty="0"/>
              <a:t> </a:t>
            </a:r>
            <a:r>
              <a:rPr lang="el-GR" altLang="el-GR" dirty="0"/>
              <a:t>Παπαπέτρου</a:t>
            </a:r>
            <a:endParaRPr lang="en-US" altLang="el-GR" dirty="0"/>
          </a:p>
        </p:txBody>
      </p:sp>
      <p:sp>
        <p:nvSpPr>
          <p:cNvPr id="5" name="4 - Θέση υποσέλιδου">
            <a:extLst>
              <a:ext uri="{FF2B5EF4-FFF2-40B4-BE49-F238E27FC236}">
                <a16:creationId xmlns:a16="http://schemas.microsoft.com/office/drawing/2014/main" id="{A3140847-4161-4CCC-8653-F7EA07539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46563" y="6356350"/>
            <a:ext cx="4351337" cy="268288"/>
          </a:xfrm>
        </p:spPr>
        <p:txBody>
          <a:bodyPr/>
          <a:lstStyle/>
          <a:p>
            <a:pPr>
              <a:defRPr/>
            </a:pPr>
            <a:r>
              <a:rPr lang="el-GR" altLang="el-GR" dirty="0"/>
              <a:t>Πανεπιστήμιο</a:t>
            </a:r>
            <a:r>
              <a:rPr lang="el-GR" altLang="el-GR" sz="1400" dirty="0"/>
              <a:t> </a:t>
            </a:r>
            <a:r>
              <a:rPr lang="el-GR" altLang="el-GR" dirty="0"/>
              <a:t>Αθηνών-Τμήμα</a:t>
            </a:r>
            <a:r>
              <a:rPr lang="el-GR" altLang="el-GR" sz="1400" dirty="0"/>
              <a:t> </a:t>
            </a:r>
            <a:r>
              <a:rPr lang="el-GR" altLang="el-GR" dirty="0"/>
              <a:t>Οικονομικών</a:t>
            </a:r>
            <a:r>
              <a:rPr lang="el-GR" altLang="el-GR" sz="1400" dirty="0"/>
              <a:t> </a:t>
            </a:r>
            <a:r>
              <a:rPr lang="el-GR" altLang="el-GR" dirty="0"/>
              <a:t>Επιστημών</a:t>
            </a:r>
            <a:endParaRPr lang="en-US" altLang="el-GR" dirty="0"/>
          </a:p>
        </p:txBody>
      </p:sp>
      <p:pic>
        <p:nvPicPr>
          <p:cNvPr id="5126" name="Picture 1">
            <a:extLst>
              <a:ext uri="{FF2B5EF4-FFF2-40B4-BE49-F238E27FC236}">
                <a16:creationId xmlns:a16="http://schemas.microsoft.com/office/drawing/2014/main" id="{0F6B449F-3035-482A-9C90-C3BCF1206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1323975"/>
            <a:ext cx="3243263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2">
            <a:extLst>
              <a:ext uri="{FF2B5EF4-FFF2-40B4-BE49-F238E27FC236}">
                <a16:creationId xmlns:a16="http://schemas.microsoft.com/office/drawing/2014/main" id="{12C93514-4F64-4F6B-AFCF-9A8974629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3636963"/>
            <a:ext cx="268288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2">
            <a:extLst>
              <a:ext uri="{FF2B5EF4-FFF2-40B4-BE49-F238E27FC236}">
                <a16:creationId xmlns:a16="http://schemas.microsoft.com/office/drawing/2014/main" id="{441B6241-F0D3-450A-8C34-85A881FD8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325" y="2306638"/>
            <a:ext cx="7524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0">
            <a:extLst>
              <a:ext uri="{FF2B5EF4-FFF2-40B4-BE49-F238E27FC236}">
                <a16:creationId xmlns:a16="http://schemas.microsoft.com/office/drawing/2014/main" id="{A3295A1D-4F6B-4485-ACD5-01D8EF2B2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2879725"/>
            <a:ext cx="3143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5">
            <a:extLst>
              <a:ext uri="{FF2B5EF4-FFF2-40B4-BE49-F238E27FC236}">
                <a16:creationId xmlns:a16="http://schemas.microsoft.com/office/drawing/2014/main" id="{45518D2D-F4B9-44F2-AD0F-99620ABBB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788" y="5300663"/>
            <a:ext cx="6477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2">
            <a:extLst>
              <a:ext uri="{FF2B5EF4-FFF2-40B4-BE49-F238E27FC236}">
                <a16:creationId xmlns:a16="http://schemas.microsoft.com/office/drawing/2014/main" id="{E382EF5E-AA0B-46D3-9F5F-5829DE87D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638" y="4567238"/>
            <a:ext cx="733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1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CC9AD76-5170-49DA-B643-D723A347BD6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864080" y="1877400"/>
              <a:ext cx="550800" cy="252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CC9AD76-5170-49DA-B643-D723A347BD6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854720" y="1868040"/>
                <a:ext cx="569520" cy="439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5F3455D-6A14-43F3-88A1-EC8A331C5E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51838" y="606583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35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1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1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1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1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12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12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2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12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2 - Θέση περιεχομένου">
            <a:extLst>
              <a:ext uri="{FF2B5EF4-FFF2-40B4-BE49-F238E27FC236}">
                <a16:creationId xmlns:a16="http://schemas.microsoft.com/office/drawing/2014/main" id="{F792CCC1-3B51-4D8A-AC3D-5914A56BA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488" y="152400"/>
            <a:ext cx="8469312" cy="6223000"/>
          </a:xfrm>
        </p:spPr>
        <p:txBody>
          <a:bodyPr/>
          <a:lstStyle/>
          <a:p>
            <a:pPr eaLnBrk="1" hangingPunct="1"/>
            <a:r>
              <a:rPr lang="el-GR" altLang="en-US" sz="1800" b="1"/>
              <a:t>ΠΕ: 1</a:t>
            </a:r>
          </a:p>
          <a:p>
            <a:pPr eaLnBrk="1" hangingPunct="1">
              <a:lnSpc>
                <a:spcPct val="150000"/>
              </a:lnSpc>
            </a:pPr>
            <a:r>
              <a:rPr lang="el-GR" altLang="en-US" sz="1400"/>
              <a:t> Συνδυάζοντας αυτό το αποτέλεσμα  με την ύπαρξη προσαρμοστικών προσδοκιών καθώς και την εξίσωση </a:t>
            </a:r>
            <a:r>
              <a:rPr lang="en-GB" altLang="en-US" sz="1400"/>
              <a:t>Fischer </a:t>
            </a:r>
            <a:r>
              <a:rPr lang="el-GR" altLang="en-US" sz="1400"/>
              <a:t>λαμβάνουμε:</a:t>
            </a:r>
          </a:p>
          <a:p>
            <a:pPr eaLnBrk="1" hangingPunct="1">
              <a:lnSpc>
                <a:spcPct val="150000"/>
              </a:lnSpc>
            </a:pPr>
            <a:endParaRPr lang="el-GR" altLang="en-US" sz="1400"/>
          </a:p>
          <a:p>
            <a:pPr eaLnBrk="1" hangingPunct="1">
              <a:lnSpc>
                <a:spcPct val="150000"/>
              </a:lnSpc>
            </a:pPr>
            <a:endParaRPr lang="el-GR" altLang="en-US" sz="1400"/>
          </a:p>
          <a:p>
            <a:pPr eaLnBrk="1" hangingPunct="1">
              <a:lnSpc>
                <a:spcPct val="150000"/>
              </a:lnSpc>
            </a:pPr>
            <a:r>
              <a:rPr lang="el-GR" altLang="en-US" sz="1400"/>
              <a:t>Αυτό το αποτέλεσμα σε συνδυασμό ότι το προϊόν ισούται με το δυνητικό επίπεδο της παραγωγής και την εφαρμογή αυτών στον νομισματικό κανόνα δηλαδή στην εξίσωση (5/5) συνεπάγεται ότι </a:t>
            </a:r>
          </a:p>
          <a:p>
            <a:pPr eaLnBrk="1" hangingPunct="1">
              <a:lnSpc>
                <a:spcPct val="150000"/>
              </a:lnSpc>
            </a:pPr>
            <a:endParaRPr lang="el-GR" altLang="en-US" sz="1400"/>
          </a:p>
          <a:p>
            <a:pPr eaLnBrk="1" hangingPunct="1">
              <a:lnSpc>
                <a:spcPct val="150000"/>
              </a:lnSpc>
            </a:pPr>
            <a:endParaRPr lang="el-GR" altLang="en-US" sz="1400"/>
          </a:p>
          <a:p>
            <a:pPr eaLnBrk="1" hangingPunct="1">
              <a:lnSpc>
                <a:spcPct val="150000"/>
              </a:lnSpc>
            </a:pPr>
            <a:r>
              <a:rPr lang="el-GR" altLang="en-US" sz="1400"/>
              <a:t>Συνεπώς στη μακροχρόνια ισορροπία έχουμε</a:t>
            </a:r>
          </a:p>
          <a:p>
            <a:pPr eaLnBrk="1" hangingPunct="1">
              <a:lnSpc>
                <a:spcPct val="150000"/>
              </a:lnSpc>
            </a:pPr>
            <a:endParaRPr lang="el-GR" altLang="en-US" sz="1400"/>
          </a:p>
          <a:p>
            <a:pPr eaLnBrk="1" hangingPunct="1">
              <a:lnSpc>
                <a:spcPct val="150000"/>
              </a:lnSpc>
            </a:pPr>
            <a:endParaRPr lang="el-GR" altLang="en-US" sz="1400"/>
          </a:p>
        </p:txBody>
      </p:sp>
      <p:sp>
        <p:nvSpPr>
          <p:cNvPr id="4" name="3 - Θέση ημερομηνίας">
            <a:extLst>
              <a:ext uri="{FF2B5EF4-FFF2-40B4-BE49-F238E27FC236}">
                <a16:creationId xmlns:a16="http://schemas.microsoft.com/office/drawing/2014/main" id="{6A24D8FC-BB54-4CA3-BA46-9F03F2365AA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altLang="el-GR" dirty="0"/>
              <a:t>Ευαγγελία</a:t>
            </a:r>
            <a:r>
              <a:rPr lang="el-GR" altLang="el-GR" sz="1400" dirty="0"/>
              <a:t> </a:t>
            </a:r>
            <a:r>
              <a:rPr lang="el-GR" altLang="el-GR" dirty="0"/>
              <a:t>Παπαπέτρου</a:t>
            </a:r>
            <a:endParaRPr lang="en-US" altLang="el-GR" dirty="0"/>
          </a:p>
        </p:txBody>
      </p:sp>
      <p:sp>
        <p:nvSpPr>
          <p:cNvPr id="5" name="4 - Θέση υποσέλιδου">
            <a:extLst>
              <a:ext uri="{FF2B5EF4-FFF2-40B4-BE49-F238E27FC236}">
                <a16:creationId xmlns:a16="http://schemas.microsoft.com/office/drawing/2014/main" id="{605C343C-F317-4F57-B784-F755F4F7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46563" y="6356350"/>
            <a:ext cx="4351337" cy="268288"/>
          </a:xfrm>
        </p:spPr>
        <p:txBody>
          <a:bodyPr/>
          <a:lstStyle/>
          <a:p>
            <a:pPr>
              <a:defRPr/>
            </a:pPr>
            <a:r>
              <a:rPr lang="el-GR" altLang="el-GR" dirty="0"/>
              <a:t>Πανεπιστήμιο</a:t>
            </a:r>
            <a:r>
              <a:rPr lang="el-GR" altLang="el-GR" sz="1400" dirty="0"/>
              <a:t> </a:t>
            </a:r>
            <a:r>
              <a:rPr lang="el-GR" altLang="el-GR" dirty="0"/>
              <a:t>Αθηνών-Τμήμα</a:t>
            </a:r>
            <a:r>
              <a:rPr lang="el-GR" altLang="el-GR" sz="1400" dirty="0"/>
              <a:t> </a:t>
            </a:r>
            <a:r>
              <a:rPr lang="el-GR" altLang="el-GR" dirty="0"/>
              <a:t>Οικονομικών</a:t>
            </a:r>
            <a:r>
              <a:rPr lang="el-GR" altLang="el-GR" sz="1400" dirty="0"/>
              <a:t> </a:t>
            </a:r>
            <a:r>
              <a:rPr lang="el-GR" altLang="el-GR" dirty="0"/>
              <a:t>Επιστημών</a:t>
            </a:r>
            <a:endParaRPr lang="en-US" altLang="el-GR" dirty="0"/>
          </a:p>
        </p:txBody>
      </p:sp>
      <p:pic>
        <p:nvPicPr>
          <p:cNvPr id="14341" name="Picture 12">
            <a:extLst>
              <a:ext uri="{FF2B5EF4-FFF2-40B4-BE49-F238E27FC236}">
                <a16:creationId xmlns:a16="http://schemas.microsoft.com/office/drawing/2014/main" id="{7E812DE7-A35F-4CFC-8FB7-8D0FD5F4E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913" y="1231900"/>
            <a:ext cx="8667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3">
            <a:extLst>
              <a:ext uri="{FF2B5EF4-FFF2-40B4-BE49-F238E27FC236}">
                <a16:creationId xmlns:a16="http://schemas.microsoft.com/office/drawing/2014/main" id="{2192612E-1C1E-476C-A1EA-0BD96B173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450" y="2709863"/>
            <a:ext cx="723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14">
            <a:extLst>
              <a:ext uri="{FF2B5EF4-FFF2-40B4-BE49-F238E27FC236}">
                <a16:creationId xmlns:a16="http://schemas.microsoft.com/office/drawing/2014/main" id="{0C6B04B1-3B26-4353-83A7-FD3676638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75" y="3935413"/>
            <a:ext cx="184785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D30F90B-4F8B-433B-AD60-4A0D814027F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790440" y="4355280"/>
              <a:ext cx="750960" cy="1314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D30F90B-4F8B-433B-AD60-4A0D814027F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781080" y="4345920"/>
                <a:ext cx="769680" cy="13330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6870AD4-5EBC-4078-A368-4B694716E9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51838" y="606583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15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2 - Θέση περιεχομένου">
            <a:extLst>
              <a:ext uri="{FF2B5EF4-FFF2-40B4-BE49-F238E27FC236}">
                <a16:creationId xmlns:a16="http://schemas.microsoft.com/office/drawing/2014/main" id="{3F7749CB-82A8-47E3-942B-94B310C8E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488" y="152400"/>
            <a:ext cx="8469312" cy="6223000"/>
          </a:xfrm>
        </p:spPr>
        <p:txBody>
          <a:bodyPr/>
          <a:lstStyle/>
          <a:p>
            <a:pPr eaLnBrk="1" hangingPunct="1"/>
            <a:r>
              <a:rPr lang="el-GR" altLang="en-US" sz="1800" b="1"/>
              <a:t>ΠΕ: </a:t>
            </a:r>
            <a:r>
              <a:rPr lang="en-GB" altLang="en-US" sz="1800" b="1"/>
              <a:t>2</a:t>
            </a:r>
            <a:endParaRPr lang="el-GR" altLang="en-US" sz="1800" b="1"/>
          </a:p>
          <a:p>
            <a:pPr eaLnBrk="1" hangingPunct="1">
              <a:lnSpc>
                <a:spcPct val="150000"/>
              </a:lnSpc>
            </a:pPr>
            <a:r>
              <a:rPr lang="el-GR" altLang="en-US" sz="1400" b="1"/>
              <a:t> </a:t>
            </a:r>
            <a:r>
              <a:rPr lang="el-GR" altLang="en-US" sz="1400"/>
              <a:t>Όταν</a:t>
            </a:r>
            <a:r>
              <a:rPr lang="el-GR" altLang="en-US" sz="1400" b="1"/>
              <a:t> η ΚΤ θεωρεί ότι το φυσικό επιτόκιο </a:t>
            </a:r>
            <a:r>
              <a:rPr lang="en-GB" altLang="en-US" sz="1400" b="1"/>
              <a:t>(natural rate of interest) </a:t>
            </a:r>
            <a:r>
              <a:rPr lang="el-GR" altLang="en-US" sz="1400" b="1"/>
              <a:t>είναι ρ’ </a:t>
            </a:r>
            <a:r>
              <a:rPr lang="el-GR" altLang="en-US" sz="1400"/>
              <a:t>τότε οι 5 εξισώσεις που περιγράφουν το δυναμικό υπόδειγμα συνολικής ζήτησης και συνολικής προσφοράς είναι ως ακολούθως:</a:t>
            </a:r>
          </a:p>
          <a:p>
            <a:pPr eaLnBrk="1" hangingPunct="1">
              <a:lnSpc>
                <a:spcPct val="150000"/>
              </a:lnSpc>
            </a:pPr>
            <a:endParaRPr lang="el-GR" altLang="en-US" sz="1400"/>
          </a:p>
          <a:p>
            <a:pPr eaLnBrk="1" hangingPunct="1">
              <a:lnSpc>
                <a:spcPct val="150000"/>
              </a:lnSpc>
            </a:pPr>
            <a:r>
              <a:rPr lang="el-GR" altLang="en-US" sz="1200"/>
              <a:t>Ζήτηση αγαθών κ υπηρεσιών</a:t>
            </a:r>
          </a:p>
          <a:p>
            <a:pPr eaLnBrk="1" hangingPunct="1"/>
            <a:r>
              <a:rPr lang="el-GR" altLang="en-US" sz="1200"/>
              <a:t>Εξίσωση </a:t>
            </a:r>
            <a:r>
              <a:rPr lang="en-GB" altLang="en-US" sz="1200"/>
              <a:t>Fischer</a:t>
            </a:r>
            <a:endParaRPr lang="el-GR" altLang="en-US" sz="1200"/>
          </a:p>
          <a:p>
            <a:pPr eaLnBrk="1" hangingPunct="1"/>
            <a:r>
              <a:rPr lang="el-GR" altLang="en-US" sz="1200"/>
              <a:t>Καμπύλη </a:t>
            </a:r>
            <a:r>
              <a:rPr lang="en-GB" altLang="en-US" sz="1200"/>
              <a:t>Phillips</a:t>
            </a:r>
            <a:endParaRPr lang="el-GR" altLang="en-US" sz="1200"/>
          </a:p>
          <a:p>
            <a:pPr eaLnBrk="1" hangingPunct="1"/>
            <a:r>
              <a:rPr lang="el-GR" altLang="en-US" sz="1200"/>
              <a:t>Προσαρμ. προσδοκίες</a:t>
            </a:r>
          </a:p>
          <a:p>
            <a:pPr eaLnBrk="1" hangingPunct="1"/>
            <a:endParaRPr lang="el-GR" altLang="en-US" sz="1200"/>
          </a:p>
          <a:p>
            <a:pPr eaLnBrk="1" hangingPunct="1"/>
            <a:r>
              <a:rPr lang="el-GR" altLang="en-US" sz="1200"/>
              <a:t>Κανόνας νομισμ. πολιτικής</a:t>
            </a:r>
          </a:p>
          <a:p>
            <a:pPr eaLnBrk="1" hangingPunct="1"/>
            <a:endParaRPr lang="el-GR" altLang="en-US" sz="1200"/>
          </a:p>
          <a:p>
            <a:pPr eaLnBrk="1" hangingPunct="1"/>
            <a:r>
              <a:rPr lang="el-GR" altLang="en-US" sz="1400"/>
              <a:t>Συνδυάζοντας την καμπύλη </a:t>
            </a:r>
            <a:r>
              <a:rPr lang="en-GB" altLang="en-US" sz="1400"/>
              <a:t>Phillips</a:t>
            </a:r>
            <a:r>
              <a:rPr lang="el-GR" altLang="en-US" sz="1400"/>
              <a:t> και τις προσαρμοστικές προσδοκίες λαμβάνουμε:</a:t>
            </a:r>
            <a:endParaRPr lang="en-GB" altLang="en-US" sz="1400"/>
          </a:p>
          <a:p>
            <a:pPr eaLnBrk="1" hangingPunct="1"/>
            <a:endParaRPr lang="en-GB" altLang="en-US" sz="1400"/>
          </a:p>
          <a:p>
            <a:pPr eaLnBrk="1" hangingPunct="1"/>
            <a:endParaRPr lang="en-GB" altLang="en-US" sz="1400"/>
          </a:p>
          <a:p>
            <a:pPr eaLnBrk="1" hangingPunct="1"/>
            <a:endParaRPr lang="en-GB" altLang="en-US" sz="1400"/>
          </a:p>
          <a:p>
            <a:pPr eaLnBrk="1" hangingPunct="1"/>
            <a:endParaRPr lang="en-GB" altLang="en-US" sz="1400"/>
          </a:p>
          <a:p>
            <a:pPr eaLnBrk="1" hangingPunct="1"/>
            <a:endParaRPr lang="en-GB" altLang="en-US" sz="1400"/>
          </a:p>
          <a:p>
            <a:pPr eaLnBrk="1" hangingPunct="1"/>
            <a:r>
              <a:rPr lang="el-GR" altLang="en-US" sz="1400"/>
              <a:t>Επειδή ο πληθωρισμός έχει σταθεροποιηθεί καθώς το σύστημα είναι σε ισορροπία, δηλαδή</a:t>
            </a:r>
            <a:endParaRPr lang="en-GB" altLang="en-US" sz="1400"/>
          </a:p>
        </p:txBody>
      </p:sp>
      <p:sp>
        <p:nvSpPr>
          <p:cNvPr id="4" name="3 - Θέση ημερομηνίας">
            <a:extLst>
              <a:ext uri="{FF2B5EF4-FFF2-40B4-BE49-F238E27FC236}">
                <a16:creationId xmlns:a16="http://schemas.microsoft.com/office/drawing/2014/main" id="{788CC2CF-89D8-4CBD-A20F-2EB4EA0B754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altLang="el-GR" dirty="0"/>
              <a:t>Ευαγγελία</a:t>
            </a:r>
            <a:r>
              <a:rPr lang="el-GR" altLang="el-GR" sz="1400" dirty="0"/>
              <a:t> </a:t>
            </a:r>
            <a:r>
              <a:rPr lang="el-GR" altLang="el-GR" dirty="0"/>
              <a:t>Παπαπέτρου</a:t>
            </a:r>
            <a:endParaRPr lang="en-US" altLang="el-GR" dirty="0"/>
          </a:p>
        </p:txBody>
      </p:sp>
      <p:sp>
        <p:nvSpPr>
          <p:cNvPr id="5" name="4 - Θέση υποσέλιδου">
            <a:extLst>
              <a:ext uri="{FF2B5EF4-FFF2-40B4-BE49-F238E27FC236}">
                <a16:creationId xmlns:a16="http://schemas.microsoft.com/office/drawing/2014/main" id="{C22931B1-87C2-4FC1-B926-962FFB118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46563" y="6356350"/>
            <a:ext cx="4351337" cy="268288"/>
          </a:xfrm>
        </p:spPr>
        <p:txBody>
          <a:bodyPr/>
          <a:lstStyle/>
          <a:p>
            <a:pPr>
              <a:defRPr/>
            </a:pPr>
            <a:r>
              <a:rPr lang="el-GR" altLang="el-GR" dirty="0"/>
              <a:t>Πανεπιστήμιο</a:t>
            </a:r>
            <a:r>
              <a:rPr lang="el-GR" altLang="el-GR" sz="1400" dirty="0"/>
              <a:t> </a:t>
            </a:r>
            <a:r>
              <a:rPr lang="el-GR" altLang="el-GR" dirty="0"/>
              <a:t>Αθηνών-Τμήμα</a:t>
            </a:r>
            <a:r>
              <a:rPr lang="el-GR" altLang="el-GR" sz="1400" dirty="0"/>
              <a:t> </a:t>
            </a:r>
            <a:r>
              <a:rPr lang="el-GR" altLang="el-GR" dirty="0"/>
              <a:t>Οικονομικών</a:t>
            </a:r>
            <a:r>
              <a:rPr lang="el-GR" altLang="el-GR" sz="1400" dirty="0"/>
              <a:t> </a:t>
            </a:r>
            <a:r>
              <a:rPr lang="el-GR" altLang="el-GR" dirty="0"/>
              <a:t>Επιστημών</a:t>
            </a:r>
            <a:endParaRPr lang="en-US" altLang="el-GR" dirty="0"/>
          </a:p>
        </p:txBody>
      </p:sp>
      <p:pic>
        <p:nvPicPr>
          <p:cNvPr id="15365" name="Picture 2">
            <a:extLst>
              <a:ext uri="{FF2B5EF4-FFF2-40B4-BE49-F238E27FC236}">
                <a16:creationId xmlns:a16="http://schemas.microsoft.com/office/drawing/2014/main" id="{EA4DD78A-BBBA-4571-B8A9-75629E6AC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963" y="1412875"/>
            <a:ext cx="3381375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4">
            <a:extLst>
              <a:ext uri="{FF2B5EF4-FFF2-40B4-BE49-F238E27FC236}">
                <a16:creationId xmlns:a16="http://schemas.microsoft.com/office/drawing/2014/main" id="{B58D65EA-0C40-4D4E-AC82-6F687813E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0" y="5170488"/>
            <a:ext cx="11811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5">
            <a:extLst>
              <a:ext uri="{FF2B5EF4-FFF2-40B4-BE49-F238E27FC236}">
                <a16:creationId xmlns:a16="http://schemas.microsoft.com/office/drawing/2014/main" id="{C21538EE-7780-419D-8E2F-FD8860F63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488" y="3746500"/>
            <a:ext cx="33242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16 - Έλλειψη">
            <a:extLst>
              <a:ext uri="{FF2B5EF4-FFF2-40B4-BE49-F238E27FC236}">
                <a16:creationId xmlns:a16="http://schemas.microsoft.com/office/drawing/2014/main" id="{B61011CE-954D-4813-AA26-8861E66FDF99}"/>
              </a:ext>
            </a:extLst>
          </p:cNvPr>
          <p:cNvSpPr/>
          <p:nvPr/>
        </p:nvSpPr>
        <p:spPr>
          <a:xfrm>
            <a:off x="3429000" y="2654300"/>
            <a:ext cx="279400" cy="330200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E06C054-A612-456B-835B-D367FC949D9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977200" y="4280040"/>
              <a:ext cx="2639880" cy="13644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E06C054-A612-456B-835B-D367FC949D9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967840" y="4270680"/>
                <a:ext cx="2658600" cy="13831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F6D416C-3822-423A-AA22-525434A189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51838" y="606583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876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1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1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1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12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12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53.2|15.8|5.1|11.6|8.5|9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1.6|42.2|56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8.3|23.7|28.1|18.3|35.7|30.6|34.5|28.2|9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3|20.7|17.8|61.6|6.3|28.4|33.4|26.2|11.1|55.4|29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6|29.9|1.4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5.9|32.3|22.2|7.9|12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4.1|25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.6|30.4|5.6|3.5|3.5|5.5|5.8|12.6|31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7.3|17.6|14|12.4"/>
</p:tagLst>
</file>

<file path=ppt/theme/theme1.xml><?xml version="1.0" encoding="utf-8"?>
<a:theme xmlns:a="http://schemas.openxmlformats.org/drawingml/2006/main" name="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l-G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l-G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2533</TotalTime>
  <Words>722</Words>
  <Application>Microsoft Office PowerPoint</Application>
  <PresentationFormat>Προβολή στην οθόνη (4:3)</PresentationFormat>
  <Paragraphs>157</Paragraphs>
  <Slides>13</Slides>
  <Notes>1</Notes>
  <HiddenSlides>0</HiddenSlides>
  <MMClips>13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2</vt:i4>
      </vt:variant>
      <vt:variant>
        <vt:lpstr>Τίτλοι διαφανειών</vt:lpstr>
      </vt:variant>
      <vt:variant>
        <vt:i4>13</vt:i4>
      </vt:variant>
    </vt:vector>
  </HeadingPairs>
  <TitlesOfParts>
    <vt:vector size="19" baseType="lpstr">
      <vt:lpstr>Arial</vt:lpstr>
      <vt:lpstr>Calibri</vt:lpstr>
      <vt:lpstr>Verdana</vt:lpstr>
      <vt:lpstr>Wingdings</vt:lpstr>
      <vt:lpstr>Bold Stripes</vt:lpstr>
      <vt:lpstr>Θέμα του Office</vt:lpstr>
      <vt:lpstr>Κεφάλαιο 15 (Μ)</vt:lpstr>
      <vt:lpstr>Εξίσωση 1/5</vt:lpstr>
      <vt:lpstr>Εξίσωση 2/5</vt:lpstr>
      <vt:lpstr>Εξίσωση 3/5</vt:lpstr>
      <vt:lpstr>Εξίσωση 4/5</vt:lpstr>
      <vt:lpstr>Εξίσωση 5/5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UNLV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Mankiw 6e PowerPoints</dc:title>
  <dc:creator>Ron Cronovich</dc:creator>
  <cp:lastModifiedBy>Nikolina Kosteletou</cp:lastModifiedBy>
  <cp:revision>270</cp:revision>
  <dcterms:created xsi:type="dcterms:W3CDTF">2006-04-29T00:50:43Z</dcterms:created>
  <dcterms:modified xsi:type="dcterms:W3CDTF">2020-04-07T11:13:26Z</dcterms:modified>
</cp:coreProperties>
</file>