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ink/inkAction1.xml" ContentType="application/vnd.ms-office.inkAction+xml"/>
  <Override PartName="/ppt/tags/tag2.xml" ContentType="application/vnd.openxmlformats-officedocument.presentationml.tags+xml"/>
  <Override PartName="/ppt/ink/inkAction2.xml" ContentType="application/vnd.ms-office.inkAction+xml"/>
  <Override PartName="/ppt/tags/tag3.xml" ContentType="application/vnd.openxmlformats-officedocument.presentationml.tags+xml"/>
  <Override PartName="/ppt/ink/inkAction3.xml" ContentType="application/vnd.ms-office.inkAction+xml"/>
  <Override PartName="/ppt/tags/tag4.xml" ContentType="application/vnd.openxmlformats-officedocument.presentationml.tags+xml"/>
  <Override PartName="/ppt/ink/inkAction4.xml" ContentType="application/vnd.ms-office.inkAction+xml"/>
  <Override PartName="/ppt/tags/tag5.xml" ContentType="application/vnd.openxmlformats-officedocument.presentationml.tags+xml"/>
  <Override PartName="/ppt/ink/inkAction5.xml" ContentType="application/vnd.ms-office.inkAction+xml"/>
  <Override PartName="/ppt/tags/tag6.xml" ContentType="application/vnd.openxmlformats-officedocument.presentationml.tags+xml"/>
  <Override PartName="/ppt/ink/inkAction6.xml" ContentType="application/vnd.ms-office.inkAction+xml"/>
  <Override PartName="/ppt/tags/tag7.xml" ContentType="application/vnd.openxmlformats-officedocument.presentationml.tags+xml"/>
  <Override PartName="/ppt/ink/inkAction7.xml" ContentType="application/vnd.ms-office.inkAction+xml"/>
  <Override PartName="/ppt/tags/tag8.xml" ContentType="application/vnd.openxmlformats-officedocument.presentationml.tags+xml"/>
  <Override PartName="/ppt/ink/inkAction8.xml" ContentType="application/vnd.ms-office.inkAction+xml"/>
  <Override PartName="/ppt/tags/tag9.xml" ContentType="application/vnd.openxmlformats-officedocument.presentationml.tags+xml"/>
  <Override PartName="/ppt/ink/inkAction9.xml" ContentType="application/vnd.ms-office.inkAction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67" r:id="rId1"/>
    <p:sldMasterId id="2147483787" r:id="rId2"/>
  </p:sldMasterIdLst>
  <p:notesMasterIdLst>
    <p:notesMasterId r:id="rId13"/>
  </p:notesMasterIdLst>
  <p:handoutMasterIdLst>
    <p:handoutMasterId r:id="rId14"/>
  </p:handoutMasterIdLst>
  <p:sldIdLst>
    <p:sldId id="314" r:id="rId3"/>
    <p:sldId id="415" r:id="rId4"/>
    <p:sldId id="416" r:id="rId5"/>
    <p:sldId id="418" r:id="rId6"/>
    <p:sldId id="419" r:id="rId7"/>
    <p:sldId id="420" r:id="rId8"/>
    <p:sldId id="421" r:id="rId9"/>
    <p:sldId id="424" r:id="rId10"/>
    <p:sldId id="422" r:id="rId11"/>
    <p:sldId id="423" r:id="rId1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172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CC"/>
    <a:srgbClr val="FFFFCC"/>
    <a:srgbClr val="FF0000"/>
    <a:srgbClr val="777777"/>
    <a:srgbClr val="808080"/>
    <a:srgbClr val="008080"/>
    <a:srgbClr val="660033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62" autoAdjust="0"/>
    <p:restoredTop sz="97670" autoAdjust="0"/>
  </p:normalViewPr>
  <p:slideViewPr>
    <p:cSldViewPr snapToGrid="0">
      <p:cViewPr varScale="1">
        <p:scale>
          <a:sx n="64" d="100"/>
          <a:sy n="64" d="100"/>
        </p:scale>
        <p:origin x="822" y="72"/>
      </p:cViewPr>
      <p:guideLst>
        <p:guide orient="horz" pos="3172"/>
        <p:guide pos="2880"/>
      </p:guideLst>
    </p:cSldViewPr>
  </p:slideViewPr>
  <p:outlineViewPr>
    <p:cViewPr>
      <p:scale>
        <a:sx n="33" d="100"/>
        <a:sy n="33" d="100"/>
      </p:scale>
      <p:origin x="240" y="184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-1974" y="216"/>
      </p:cViewPr>
      <p:guideLst>
        <p:guide orient="horz" pos="2880"/>
        <p:guide pos="2160"/>
      </p:guideLst>
    </p:cSldViewPr>
  </p:notesViewPr>
  <p:gridSpacing cx="45720" cy="4572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2">
            <a:extLst>
              <a:ext uri="{FF2B5EF4-FFF2-40B4-BE49-F238E27FC236}">
                <a16:creationId xmlns:a16="http://schemas.microsoft.com/office/drawing/2014/main" id="{569B8476-F7BC-46D4-BCB4-7B74EACC387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l-GR" altLang="el-GR"/>
          </a:p>
        </p:txBody>
      </p:sp>
      <p:sp>
        <p:nvSpPr>
          <p:cNvPr id="176131" name="Rectangle 3">
            <a:extLst>
              <a:ext uri="{FF2B5EF4-FFF2-40B4-BE49-F238E27FC236}">
                <a16:creationId xmlns:a16="http://schemas.microsoft.com/office/drawing/2014/main" id="{45EEFA6A-D22B-4518-968C-0C1907D2D5C4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l-GR" altLang="el-GR"/>
          </a:p>
        </p:txBody>
      </p:sp>
      <p:sp>
        <p:nvSpPr>
          <p:cNvPr id="176132" name="Rectangle 4">
            <a:extLst>
              <a:ext uri="{FF2B5EF4-FFF2-40B4-BE49-F238E27FC236}">
                <a16:creationId xmlns:a16="http://schemas.microsoft.com/office/drawing/2014/main" id="{4F41D8C0-588D-480C-994D-7BB4F949832D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l-GR" altLang="el-GR"/>
          </a:p>
        </p:txBody>
      </p:sp>
      <p:sp>
        <p:nvSpPr>
          <p:cNvPr id="176133" name="Rectangle 5">
            <a:extLst>
              <a:ext uri="{FF2B5EF4-FFF2-40B4-BE49-F238E27FC236}">
                <a16:creationId xmlns:a16="http://schemas.microsoft.com/office/drawing/2014/main" id="{E7EB9EBC-EAD5-42C8-AAB4-738B995A2F0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4AAFD226-49F0-4CDC-8D96-B27DEAC85665}" type="slidenum">
              <a:rPr lang="el-GR" altLang="el-GR"/>
              <a:pPr>
                <a:defRPr/>
              </a:pPr>
              <a:t>‹#›</a:t>
            </a:fld>
            <a:endParaRPr lang="el-GR" alt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ink/inkAction1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0-04-13T18:04:29.07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act:action type="add" startTime="54263">
    <iact:property name="dataType"/>
    <iact:actionData xml:id="d0">
      <inkml:trace xmlns:inkml="http://www.w3.org/2003/InkML" xml:id="stk0" contextRef="#ctx0" brushRef="#br0">8270 12028 0</inkml:trace>
    </iact:actionData>
  </iact:action>
  <iact:action type="add" startTime="58209">
    <iact:property name="dataType"/>
    <iact:actionData xml:id="d1">
      <inkml:trace xmlns:inkml="http://www.w3.org/2003/InkML" xml:id="stk1" contextRef="#ctx0" brushRef="#br0">10355 12133 0</inkml:trace>
    </iact:actionData>
  </iact:action>
  <iact:action type="add" startTime="61916">
    <iact:property name="dataType"/>
    <iact:actionData xml:id="d2">
      <inkml:trace xmlns:inkml="http://www.w3.org/2003/InkML" xml:id="stk2" contextRef="#ctx0" brushRef="#br0">11293 12133 0</inkml:trace>
    </iact:actionData>
  </iact:action>
  <iact:action type="add" startTime="63844">
    <iact:property name="dataType"/>
    <iact:actionData xml:id="d3">
      <inkml:trace xmlns:inkml="http://www.w3.org/2003/InkML" xml:id="stk3" contextRef="#ctx0" brushRef="#br0">12370 12028 0</inkml:trace>
    </iact:actionData>
  </iact:action>
  <iact:action type="add" startTime="65908">
    <iact:property name="dataType"/>
    <iact:actionData xml:id="d4">
      <inkml:trace xmlns:inkml="http://www.w3.org/2003/InkML" xml:id="stk4" contextRef="#ctx0" brushRef="#br0">13760 11785 0</inkml:trace>
    </iact:actionData>
  </iact:action>
  <iact:action type="add" startTime="69012">
    <iact:property name="dataType"/>
    <iact:actionData xml:id="d5">
      <inkml:trace xmlns:inkml="http://www.w3.org/2003/InkML" xml:id="stk5" contextRef="#ctx0" brushRef="#br0">15185 12098 0</inkml:trace>
    </iact:actionData>
  </iact:action>
  <iact:action type="add" startTime="83787">
    <iact:property name="dataType"/>
    <iact:actionData xml:id="d6">
      <inkml:trace xmlns:inkml="http://www.w3.org/2003/InkML" xml:id="stk6" contextRef="#ctx0" brushRef="#br0">10529 15783 0</inkml:trace>
    </iact:actionData>
  </iact:action>
  <iact:action type="add" startTime="89155">
    <iact:property name="dataType"/>
    <iact:actionData xml:id="d7">
      <inkml:trace xmlns:inkml="http://www.w3.org/2003/InkML" xml:id="stk7" contextRef="#ctx0" brushRef="#br0">11919 15922 0</inkml:trace>
    </iact:actionData>
  </iact:action>
</iact:actions>
</file>

<file path=ppt/ink/inkAction2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0-04-13T18:04:29.07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act:action type="add" startTime="11930">
    <iact:property name="dataType"/>
    <iact:actionData xml:id="d0">
      <inkml:trace xmlns:inkml="http://www.w3.org/2003/InkML" xml:id="stk0" contextRef="#ctx0" brushRef="#br0">14247 2573 0</inkml:trace>
    </iact:actionData>
  </iact:action>
  <iact:action type="add" startTime="15668">
    <iact:property name="dataType"/>
    <iact:actionData xml:id="d1">
      <inkml:trace xmlns:inkml="http://www.w3.org/2003/InkML" xml:id="stk1" contextRef="#ctx0" brushRef="#br0">8340 3998 0</inkml:trace>
    </iact:actionData>
  </iact:action>
  <iact:action type="add" startTime="34010">
    <iact:property name="dataType"/>
    <iact:actionData xml:id="d2">
      <inkml:trace xmlns:inkml="http://www.w3.org/2003/InkML" xml:id="stk2" contextRef="#ctx0" brushRef="#br0">8270 7022 0</inkml:trace>
    </iact:actionData>
  </iact:action>
  <iact:action type="add" startTime="41824">
    <iact:property name="dataType"/>
    <iact:actionData xml:id="d3">
      <inkml:trace xmlns:inkml="http://www.w3.org/2003/InkML" xml:id="stk3" contextRef="#ctx0" brushRef="#br0">9521 7022 0</inkml:trace>
    </iact:actionData>
  </iact:action>
  <iact:action type="add" startTime="64043">
    <iact:property name="dataType"/>
    <iact:actionData xml:id="d4">
      <inkml:trace xmlns:inkml="http://www.w3.org/2003/InkML" xml:id="stk4" contextRef="#ctx0" brushRef="#br0">20223 8413 0</inkml:trace>
    </iact:actionData>
  </iact:action>
  <iact:action type="add" startTime="71382">
    <iact:property name="dataType"/>
    <iact:actionData xml:id="d5">
      <inkml:trace xmlns:inkml="http://www.w3.org/2003/InkML" xml:id="stk5" contextRef="#ctx0" brushRef="#br0">11328 9977 0</inkml:trace>
    </iact:actionData>
  </iact:action>
  <iact:action type="add" startTime="76839">
    <iact:property name="dataType"/>
    <iact:actionData xml:id="d6">
      <inkml:trace xmlns:inkml="http://www.w3.org/2003/InkML" xml:id="stk6" contextRef="#ctx0" brushRef="#br0">8201 10047 0</inkml:trace>
    </iact:actionData>
  </iact:action>
  <iact:action type="add" startTime="79249">
    <iact:property name="dataType"/>
    <iact:actionData xml:id="d7">
      <inkml:trace xmlns:inkml="http://www.w3.org/2003/InkML" xml:id="stk7" contextRef="#ctx0" brushRef="#br0">8826 10047 0</inkml:trace>
    </iact:actionData>
  </iact:action>
  <iact:action type="add" startTime="83490">
    <iact:property name="dataType"/>
    <iact:actionData xml:id="d8">
      <inkml:trace xmlns:inkml="http://www.w3.org/2003/InkML" xml:id="stk8" contextRef="#ctx0" brushRef="#br0">9834 10047 0</inkml:trace>
    </iact:actionData>
  </iact:action>
  <iact:action type="add" startTime="92242">
    <iact:property name="dataType"/>
    <iact:actionData xml:id="d9">
      <inkml:trace xmlns:inkml="http://www.w3.org/2003/InkML" xml:id="stk9" contextRef="#ctx0" brushRef="#br0">8166 11681 0</inkml:trace>
    </iact:actionData>
  </iact:action>
  <iact:action type="add" startTime="99426">
    <iact:property name="dataType"/>
    <iact:actionData xml:id="d10">
      <inkml:trace xmlns:inkml="http://www.w3.org/2003/InkML" xml:id="stk10" contextRef="#ctx0" brushRef="#br0">9486 11750 0</inkml:trace>
    </iact:actionData>
  </iact:action>
  <iact:action type="add" startTime="103988">
    <iact:property name="dataType"/>
    <iact:actionData xml:id="d11">
      <inkml:trace xmlns:inkml="http://www.w3.org/2003/InkML" xml:id="stk11" contextRef="#ctx0" brushRef="#br0">10355 12028 0</inkml:trace>
    </iact:actionData>
  </iact:action>
  <iact:action type="add" startTime="109057">
    <iact:property name="dataType"/>
    <iact:actionData xml:id="d12">
      <inkml:trace xmlns:inkml="http://www.w3.org/2003/InkML" xml:id="stk12" contextRef="#ctx0" brushRef="#br0">10320 10881 0</inkml:trace>
    </iact:actionData>
  </iact:action>
  <iact:action type="add" startTime="144079">
    <iact:property name="dataType"/>
    <iact:actionData xml:id="d13">
      <inkml:trace xmlns:inkml="http://www.w3.org/2003/InkML" xml:id="stk13" contextRef="#ctx0" brushRef="#br0">7089 17138 0</inkml:trace>
    </iact:actionData>
  </iact:action>
  <iact:action type="add" startTime="151721">
    <iact:property name="dataType"/>
    <iact:actionData xml:id="d14">
      <inkml:trace xmlns:inkml="http://www.w3.org/2003/InkML" xml:id="stk14" contextRef="#ctx0" brushRef="#br0">8235 17451 0</inkml:trace>
    </iact:actionData>
  </iact:action>
  <iact:action type="add" startTime="157155">
    <iact:property name="dataType"/>
    <iact:actionData xml:id="d15">
      <inkml:trace xmlns:inkml="http://www.w3.org/2003/InkML" xml:id="stk15" contextRef="#ctx0" brushRef="#br0">8896 17451 0</inkml:trace>
    </iact:actionData>
  </iact:action>
  <iact:action type="add" startTime="162693">
    <iact:property name="dataType"/>
    <iact:actionData xml:id="d16">
      <inkml:trace xmlns:inkml="http://www.w3.org/2003/InkML" xml:id="stk16" contextRef="#ctx0" brushRef="#br0">9347 17347 0</inkml:trace>
    </iact:actionData>
  </iact:action>
  <iact:action type="add" startTime="164466">
    <iact:property name="dataType"/>
    <iact:actionData xml:id="d17">
      <inkml:trace xmlns:inkml="http://www.w3.org/2003/InkML" xml:id="stk17" contextRef="#ctx0" brushRef="#br0">10668 17312 0</inkml:trace>
    </iact:actionData>
  </iact:action>
</iact:actions>
</file>

<file path=ppt/ink/inkAction3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0-04-13T18:04:29.07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act:action type="add" startTime="25165">
    <iact:property name="dataType"/>
    <iact:actionData xml:id="d0">
      <inkml:trace xmlns:inkml="http://www.w3.org/2003/InkML" xml:id="stk0" contextRef="#ctx0" brushRef="#br0">7540 4693 0</inkml:trace>
    </iact:actionData>
  </iact:action>
  <iact:action type="add" startTime="34418">
    <iact:property name="dataType"/>
    <iact:actionData xml:id="d1">
      <inkml:trace xmlns:inkml="http://www.w3.org/2003/InkML" xml:id="stk1" contextRef="#ctx0" brushRef="#br0">8235 4693 0</inkml:trace>
    </iact:actionData>
  </iact:action>
  <iact:action type="add" startTime="36182">
    <iact:property name="dataType"/>
    <iact:actionData xml:id="d2">
      <inkml:trace xmlns:inkml="http://www.w3.org/2003/InkML" xml:id="stk2" contextRef="#ctx0" brushRef="#br0">8791 4659 0</inkml:trace>
    </iact:actionData>
  </iact:action>
  <iact:action type="add" startTime="44473">
    <iact:property name="dataType"/>
    <iact:actionData xml:id="d3">
      <inkml:trace xmlns:inkml="http://www.w3.org/2003/InkML" xml:id="stk3" contextRef="#ctx0" brushRef="#br0">10702 4728 0</inkml:trace>
    </iact:actionData>
  </iact:action>
  <iact:action type="add" startTime="57774">
    <iact:property name="dataType"/>
    <iact:actionData xml:id="d4">
      <inkml:trace xmlns:inkml="http://www.w3.org/2003/InkML" xml:id="stk4" contextRef="#ctx0" brushRef="#br0">7853 7892 0</inkml:trace>
    </iact:actionData>
  </iact:action>
  <iact:action type="add" startTime="70834">
    <iact:property name="dataType"/>
    <iact:actionData xml:id="d5">
      <inkml:trace xmlns:inkml="http://www.w3.org/2003/InkML" xml:id="stk5" contextRef="#ctx0" brushRef="#br0">9174 8065 0</inkml:trace>
    </iact:actionData>
  </iact:action>
  <iact:action type="add" startTime="76139">
    <iact:property name="dataType"/>
    <iact:actionData xml:id="d6">
      <inkml:trace xmlns:inkml="http://www.w3.org/2003/InkML" xml:id="stk6" contextRef="#ctx0" brushRef="#br0">9973 8239 0</inkml:trace>
    </iact:actionData>
  </iact:action>
  <iact:action type="add" startTime="79637">
    <iact:property name="dataType"/>
    <iact:actionData xml:id="d7">
      <inkml:trace xmlns:inkml="http://www.w3.org/2003/InkML" xml:id="stk7" contextRef="#ctx0" brushRef="#br0">11119 6675 0</inkml:trace>
    </iact:actionData>
  </iact:action>
  <iact:action type="add" startTime="101758">
    <iact:property name="dataType"/>
    <iact:actionData xml:id="d8">
      <inkml:trace xmlns:inkml="http://www.w3.org/2003/InkML" xml:id="stk8" contextRef="#ctx0" brushRef="#br0">7471 11785 0</inkml:trace>
    </iact:actionData>
  </iact:action>
  <iact:action type="add" startTime="105930">
    <iact:property name="dataType"/>
    <iact:actionData xml:id="d9">
      <inkml:trace xmlns:inkml="http://www.w3.org/2003/InkML" xml:id="stk9" contextRef="#ctx0" brushRef="#br0">8548 11854 0</inkml:trace>
    </iact:actionData>
  </iact:action>
  <iact:action type="add" startTime="114421">
    <iact:property name="dataType"/>
    <iact:actionData xml:id="d10">
      <inkml:trace xmlns:inkml="http://www.w3.org/2003/InkML" xml:id="stk10" contextRef="#ctx0" brushRef="#br0">9521 11889 0</inkml:trace>
    </iact:actionData>
  </iact:action>
  <iact:action type="add" startTime="116436">
    <iact:property name="dataType"/>
    <iact:actionData xml:id="d11">
      <inkml:trace xmlns:inkml="http://www.w3.org/2003/InkML" xml:id="stk11" contextRef="#ctx0" brushRef="#br0">10216 11715 0</inkml:trace>
    </iact:actionData>
  </iact:action>
  <iact:action type="add" startTime="120048">
    <iact:property name="dataType"/>
    <iact:actionData xml:id="d12">
      <inkml:trace xmlns:inkml="http://www.w3.org/2003/InkML" xml:id="stk12" contextRef="#ctx0" brushRef="#br0">11050 11715 0</inkml:trace>
    </iact:actionData>
  </iact:action>
  <iact:action type="add" startTime="127215">
    <iact:property name="dataType"/>
    <iact:actionData xml:id="d13">
      <inkml:trace xmlns:inkml="http://www.w3.org/2003/InkML" xml:id="stk13" contextRef="#ctx0" brushRef="#br0">12023 10603 0</inkml:trace>
    </iact:actionData>
  </iact:action>
  <iact:action type="add" startTime="129061">
    <iact:property name="dataType"/>
    <iact:actionData xml:id="d14">
      <inkml:trace xmlns:inkml="http://www.w3.org/2003/InkML" xml:id="stk14" contextRef="#ctx0" brushRef="#br0">12266 11576 0</inkml:trace>
    </iact:actionData>
  </iact:action>
  <iact:action type="add" startTime="140613">
    <iact:property name="dataType"/>
    <iact:actionData xml:id="d15">
      <inkml:trace xmlns:inkml="http://www.w3.org/2003/InkML" xml:id="stk15" contextRef="#ctx0" brushRef="#br0">7645 13905 0</inkml:trace>
    </iact:actionData>
  </iact:action>
  <iact:action type="add" startTime="143389">
    <iact:property name="dataType"/>
    <iact:actionData xml:id="d16">
      <inkml:trace xmlns:inkml="http://www.w3.org/2003/InkML" xml:id="stk16" contextRef="#ctx0" brushRef="#br0">8513 14010 0</inkml:trace>
    </iact:actionData>
  </iact:action>
  <iact:action type="add" startTime="146173">
    <iact:property name="dataType"/>
    <iact:actionData xml:id="d17">
      <inkml:trace xmlns:inkml="http://www.w3.org/2003/InkML" xml:id="stk17" contextRef="#ctx0" brushRef="#br0">9452 13940 0</inkml:trace>
    </iact:actionData>
  </iact:action>
  <iact:action type="add" startTime="149604">
    <iact:property name="dataType"/>
    <iact:actionData xml:id="d18">
      <inkml:trace xmlns:inkml="http://www.w3.org/2003/InkML" xml:id="stk18" contextRef="#ctx0" brushRef="#br0">10424 14010 0</inkml:trace>
    </iact:actionData>
  </iact:action>
  <iact:action type="add" startTime="160974">
    <iact:property name="dataType"/>
    <iact:actionData xml:id="d19">
      <inkml:trace xmlns:inkml="http://www.w3.org/2003/InkML" xml:id="stk19" contextRef="#ctx0" brushRef="#br0">12370 13245 0</inkml:trace>
    </iact:actionData>
  </iact:action>
</iact:actions>
</file>

<file path=ppt/ink/inkAction4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0-04-13T18:04:29.07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act:action type="add" startTime="12474">
    <iact:property name="dataType"/>
    <iact:actionData xml:id="d0">
      <inkml:trace xmlns:inkml="http://www.w3.org/2003/InkML" xml:id="stk0" contextRef="#ctx0" brushRef="#br0">9973 3894 0</inkml:trace>
    </iact:actionData>
  </iact:action>
  <iact:action type="add" startTime="15554">
    <iact:property name="dataType"/>
    <iact:actionData xml:id="d1">
      <inkml:trace xmlns:inkml="http://www.w3.org/2003/InkML" xml:id="stk1" contextRef="#ctx0" brushRef="#br0">10980 3894 0</inkml:trace>
    </iact:actionData>
  </iact:action>
  <iact:action type="add" startTime="18867">
    <iact:property name="dataType"/>
    <iact:actionData xml:id="d2">
      <inkml:trace xmlns:inkml="http://www.w3.org/2003/InkML" xml:id="stk2" contextRef="#ctx0" brushRef="#br0">9973 5111 0</inkml:trace>
    </iact:actionData>
  </iact:action>
  <iact:action type="add" startTime="22582">
    <iact:property name="dataType"/>
    <iact:actionData xml:id="d3">
      <inkml:trace xmlns:inkml="http://www.w3.org/2003/InkML" xml:id="stk3" contextRef="#ctx0" brushRef="#br0">10841 5111 0</inkml:trace>
    </iact:actionData>
  </iact:action>
  <iact:action type="add" startTime="27963">
    <iact:property name="dataType"/>
    <iact:actionData xml:id="d4">
      <inkml:trace xmlns:inkml="http://www.w3.org/2003/InkML" xml:id="stk4" contextRef="#ctx0" brushRef="#br0">12162 4241 0</inkml:trace>
    </iact:actionData>
  </iact:action>
  <iact:action type="add" startTime="31065">
    <iact:property name="dataType"/>
    <iact:actionData xml:id="d5">
      <inkml:trace xmlns:inkml="http://www.w3.org/2003/InkML" xml:id="stk5" contextRef="#ctx0" brushRef="#br0">12266 4971 0</inkml:trace>
    </iact:actionData>
  </iact:action>
  <iact:action type="add" startTime="35643">
    <iact:property name="dataType"/>
    <iact:actionData xml:id="d6">
      <inkml:trace xmlns:inkml="http://www.w3.org/2003/InkML" xml:id="stk6" contextRef="#ctx0" brushRef="#br0">9730 6744 0</inkml:trace>
    </iact:actionData>
  </iact:action>
  <iact:action type="add" startTime="38308">
    <iact:property name="dataType"/>
    <iact:actionData xml:id="d7">
      <inkml:trace xmlns:inkml="http://www.w3.org/2003/InkML" xml:id="stk7" contextRef="#ctx0" brushRef="#br0">10807 6675 0</inkml:trace>
    </iact:actionData>
  </iact:action>
  <iact:action type="add" startTime="42980">
    <iact:property name="dataType"/>
    <iact:actionData xml:id="d8">
      <inkml:trace xmlns:inkml="http://www.w3.org/2003/InkML" xml:id="stk8" contextRef="#ctx0" brushRef="#br0">12370 6849 0</inkml:trace>
    </iact:actionData>
  </iact:action>
  <iact:action type="add" startTime="46019">
    <iact:property name="dataType"/>
    <iact:actionData xml:id="d9">
      <inkml:trace xmlns:inkml="http://www.w3.org/2003/InkML" xml:id="stk9" contextRef="#ctx0" brushRef="#br0">12753 5736 0</inkml:trace>
    </iact:actionData>
  </iact:action>
  <iact:action type="add" startTime="48696">
    <iact:property name="dataType"/>
    <iact:actionData xml:id="d10">
      <inkml:trace xmlns:inkml="http://www.w3.org/2003/InkML" xml:id="stk10" contextRef="#ctx0" brushRef="#br0">12926 6605 0</inkml:trace>
    </iact:actionData>
  </iact:action>
  <iact:action type="add" startTime="53704">
    <iact:property name="dataType"/>
    <iact:actionData xml:id="d11">
      <inkml:trace xmlns:inkml="http://www.w3.org/2003/InkML" xml:id="stk11" contextRef="#ctx0" brushRef="#br0">9625 8100 0</inkml:trace>
    </iact:actionData>
  </iact:action>
  <iact:action type="add" startTime="61914">
    <iact:property name="dataType"/>
    <iact:actionData xml:id="d12">
      <inkml:trace xmlns:inkml="http://www.w3.org/2003/InkML" xml:id="stk12" contextRef="#ctx0" brushRef="#br0">12996 8065 0</inkml:trace>
    </iact:actionData>
  </iact:action>
  <iact:action type="add" startTime="62965">
    <iact:property name="dataType"/>
    <iact:actionData xml:id="d13">
      <inkml:trace xmlns:inkml="http://www.w3.org/2003/InkML" xml:id="stk13" contextRef="#ctx0" brushRef="#br0">12822 7057 0</inkml:trace>
    </iact:actionData>
  </iact:action>
  <iact:action type="add" startTime="65457">
    <iact:property name="dataType"/>
    <iact:actionData xml:id="d14">
      <inkml:trace xmlns:inkml="http://www.w3.org/2003/InkML" xml:id="stk14" contextRef="#ctx0" brushRef="#br0">10077 10290 0</inkml:trace>
    </iact:actionData>
  </iact:action>
  <iact:action type="add" startTime="68651">
    <iact:property name="dataType"/>
    <iact:actionData xml:id="d15">
      <inkml:trace xmlns:inkml="http://www.w3.org/2003/InkML" xml:id="stk15" contextRef="#ctx0" brushRef="#br0">10876 10394 0</inkml:trace>
    </iact:actionData>
  </iact:action>
  <iact:action type="add" startTime="70933">
    <iact:property name="dataType"/>
    <iact:actionData xml:id="d16">
      <inkml:trace xmlns:inkml="http://www.w3.org/2003/InkML" xml:id="stk16" contextRef="#ctx0" brushRef="#br0">11884 10638 0</inkml:trace>
    </iact:actionData>
  </iact:action>
  <iact:action type="add" startTime="77274">
    <iact:property name="dataType"/>
    <iact:actionData xml:id="d17">
      <inkml:trace xmlns:inkml="http://www.w3.org/2003/InkML" xml:id="stk17" contextRef="#ctx0" brushRef="#br0">14837 9803 0</inkml:trace>
    </iact:actionData>
  </iact:action>
  <iact:action type="add" startTime="82821">
    <iact:property name="dataType"/>
    <iact:actionData xml:id="d18">
      <inkml:trace xmlns:inkml="http://www.w3.org/2003/InkML" xml:id="stk18" contextRef="#ctx0" brushRef="#br0">14038 9143 0</inkml:trace>
    </iact:actionData>
  </iact:action>
  <iact:action type="add" startTime="84346">
    <iact:property name="dataType"/>
    <iact:actionData xml:id="d19">
      <inkml:trace xmlns:inkml="http://www.w3.org/2003/InkML" xml:id="stk19" contextRef="#ctx0" brushRef="#br0">13308 9977 0</inkml:trace>
    </iact:actionData>
  </iact:action>
  <iact:action type="add" startTime="98464">
    <iact:property name="dataType"/>
    <iact:actionData xml:id="d20">
      <inkml:trace xmlns:inkml="http://www.w3.org/2003/InkML" xml:id="stk20" contextRef="#ctx0" brushRef="#br0">13378 11403 0</inkml:trace>
    </iact:actionData>
  </iact:action>
  <iact:action type="add" startTime="98753">
    <iact:property name="dataType"/>
    <iact:actionData xml:id="d21">
      <inkml:trace xmlns:inkml="http://www.w3.org/2003/InkML" xml:id="stk21" contextRef="#ctx0" brushRef="#br0">13378 11403 0</inkml:trace>
    </iact:actionData>
  </iact:action>
  <iact:action type="add" startTime="100256">
    <iact:property name="dataType"/>
    <iact:actionData xml:id="d22">
      <inkml:trace xmlns:inkml="http://www.w3.org/2003/InkML" xml:id="stk22" contextRef="#ctx0" brushRef="#br0">13517 11403 0</inkml:trace>
    </iact:actionData>
  </iact:action>
  <iact:action type="add" startTime="101447">
    <iact:property name="dataType"/>
    <iact:actionData xml:id="d23">
      <inkml:trace xmlns:inkml="http://www.w3.org/2003/InkML" xml:id="stk23" contextRef="#ctx0" brushRef="#br0">13065 11437 0</inkml:trace>
    </iact:actionData>
  </iact:action>
  <iact:action type="add" startTime="123200">
    <iact:property name="dataType"/>
    <iact:actionData xml:id="d24">
      <inkml:trace xmlns:inkml="http://www.w3.org/2003/InkML" xml:id="stk24" contextRef="#ctx0" brushRef="#br0">18937 11507 0</inkml:trace>
    </iact:actionData>
  </iact:action>
  <iact:action type="add" startTime="139781">
    <iact:property name="dataType"/>
    <iact:actionData xml:id="d25">
      <inkml:trace xmlns:inkml="http://www.w3.org/2003/InkML" xml:id="stk25" contextRef="#ctx0" brushRef="#br0">3128 13245 0</inkml:trace>
    </iact:actionData>
  </iact:action>
  <iact:action type="add" startTime="145014">
    <iact:property name="dataType"/>
    <iact:actionData xml:id="d26">
      <inkml:trace xmlns:inkml="http://www.w3.org/2003/InkML" xml:id="stk26" contextRef="#ctx0" brushRef="#br0">6637 13349 0</inkml:trace>
    </iact:actionData>
  </iact:action>
  <iact:action type="add" startTime="160940">
    <iact:property name="dataType"/>
    <iact:actionData xml:id="d27">
      <inkml:trace xmlns:inkml="http://www.w3.org/2003/InkML" xml:id="stk27" contextRef="#ctx0" brushRef="#br0">18868 11542 0</inkml:trace>
    </iact:actionData>
  </iact:action>
  <iact:action type="add" startTime="184348">
    <iact:property name="dataType"/>
    <iact:actionData xml:id="d28">
      <inkml:trace xmlns:inkml="http://www.w3.org/2003/InkML" xml:id="stk28" contextRef="#ctx0" brushRef="#br0">10424 14253 0</inkml:trace>
    </iact:actionData>
  </iact:action>
  <iact:action type="add" startTime="188604">
    <iact:property name="dataType"/>
    <iact:actionData xml:id="d29">
      <inkml:trace xmlns:inkml="http://www.w3.org/2003/InkML" xml:id="stk29" contextRef="#ctx0" brushRef="#br0">10042 6501 0</inkml:trace>
    </iact:actionData>
  </iact:action>
  <iact:action type="add" startTime="188827">
    <iact:property name="dataType"/>
    <iact:actionData xml:id="d30">
      <inkml:trace xmlns:inkml="http://www.w3.org/2003/InkML" xml:id="stk30" contextRef="#ctx0" brushRef="#br0">10042 6501 0</inkml:trace>
    </iact:actionData>
  </iact:action>
  <iact:action type="add" startTime="190139">
    <iact:property name="dataType"/>
    <iact:actionData xml:id="d31">
      <inkml:trace xmlns:inkml="http://www.w3.org/2003/InkML" xml:id="stk31" contextRef="#ctx0" brushRef="#br0">9660 6536 0</inkml:trace>
    </iact:actionData>
  </iact:action>
</iact:actions>
</file>

<file path=ppt/ink/inkAction5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0-04-13T18:04:29.07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act:action type="add" startTime="108968">
    <iact:property name="dataType"/>
    <iact:actionData xml:id="d0">
      <inkml:trace xmlns:inkml="http://www.w3.org/2003/InkML" xml:id="stk0" contextRef="#ctx0" brushRef="#br0">13795 3511 0</inkml:trace>
    </iact:actionData>
  </iact:action>
  <iact:action type="add" startTime="111282">
    <iact:property name="dataType"/>
    <iact:actionData xml:id="d1">
      <inkml:trace xmlns:inkml="http://www.w3.org/2003/InkML" xml:id="stk1" contextRef="#ctx0" brushRef="#br0">17443 3477 0</inkml:trace>
    </iact:actionData>
  </iact:action>
  <iact:action type="add" startTime="140420">
    <iact:property name="dataType"/>
    <iact:actionData xml:id="d2">
      <inkml:trace xmlns:inkml="http://www.w3.org/2003/InkML" xml:id="stk2" contextRef="#ctx0" brushRef="#br0">6012 6153 0</inkml:trace>
    </iact:actionData>
  </iact:action>
  <iact:action type="add" startTime="145441">
    <iact:property name="dataType"/>
    <iact:actionData xml:id="d3">
      <inkml:trace xmlns:inkml="http://www.w3.org/2003/InkML" xml:id="stk3" contextRef="#ctx0" brushRef="#br0">7679 6223 0</inkml:trace>
    </iact:actionData>
  </iact:action>
  <iact:action type="add" startTime="150178">
    <iact:property name="dataType"/>
    <iact:actionData xml:id="d4">
      <inkml:trace xmlns:inkml="http://www.w3.org/2003/InkML" xml:id="stk4" contextRef="#ctx0" brushRef="#br0">10077 5980 0</inkml:trace>
    </iact:actionData>
  </iact:action>
  <iact:action type="add" startTime="152339">
    <iact:property name="dataType"/>
    <iact:actionData xml:id="d5">
      <inkml:trace xmlns:inkml="http://www.w3.org/2003/InkML" xml:id="stk5" contextRef="#ctx0" brushRef="#br0">11224 5945 0,'-35'0'102,"0"0"-94,-34 0 1,-36 0-2,-103 35 0,69-35 0,-35 34 1,0 1 1,1-35-2,-36 35-2,36 0 3,34-35 1,0 0-4,69 0 5,1 0-3,-1 0 8,35 0 0,1 0 15</inkml:trace>
    </iact:actionData>
  </iact:action>
  <iact:action type="add" startTime="155616">
    <iact:property name="dataType"/>
    <iact:actionData xml:id="d6">
      <inkml:trace xmlns:inkml="http://www.w3.org/2003/InkML" xml:id="stk6" contextRef="#ctx0" brushRef="#br0">12857 6014 0</inkml:trace>
    </iact:actionData>
  </iact:action>
  <iact:action type="add" startTime="240105">
    <iact:property name="dataType"/>
    <iact:actionData xml:id="d7">
      <inkml:trace xmlns:inkml="http://www.w3.org/2003/InkML" xml:id="stk7" contextRef="#ctx0" brushRef="#br0">4656 15609 0</inkml:trace>
    </iact:actionData>
  </iact:action>
  <iact:action type="add" startTime="243937">
    <iact:property name="dataType"/>
    <iact:actionData xml:id="d8">
      <inkml:trace xmlns:inkml="http://www.w3.org/2003/InkML" xml:id="stk8" contextRef="#ctx0" brushRef="#br0">9139 14427 0</inkml:trace>
    </iact:actionData>
  </iact:action>
  <iact:action type="add" startTime="251559">
    <iact:property name="dataType"/>
    <iact:actionData xml:id="d9">
      <inkml:trace xmlns:inkml="http://www.w3.org/2003/InkML" xml:id="stk9" contextRef="#ctx0" brushRef="#br0">15671 14496 0</inkml:trace>
    </iact:actionData>
  </iact:action>
  <iact:action type="add" startTime="256217">
    <iact:property name="dataType"/>
    <iact:actionData xml:id="d10">
      <inkml:trace xmlns:inkml="http://www.w3.org/2003/InkML" xml:id="stk10" contextRef="#ctx0" brushRef="#br0">19632 14288 0</inkml:trace>
    </iact:actionData>
  </iact:action>
  <iact:action type="add" startTime="267808">
    <iact:property name="dataType"/>
    <iact:actionData xml:id="d11">
      <inkml:trace xmlns:inkml="http://www.w3.org/2003/InkML" xml:id="stk11" contextRef="#ctx0" brushRef="#br0">9139 14392 0</inkml:trace>
    </iact:actionData>
  </iact:action>
  <iact:action type="add" startTime="280661">
    <iact:property name="dataType"/>
    <iact:actionData xml:id="d12">
      <inkml:trace xmlns:inkml="http://www.w3.org/2003/InkML" xml:id="stk12" contextRef="#ctx0" brushRef="#br0">6116 14462 0</inkml:trace>
    </iact:actionData>
  </iact:action>
  <iact:action type="add" startTime="313547">
    <iact:property name="dataType"/>
    <iact:actionData xml:id="d13">
      <inkml:trace xmlns:inkml="http://www.w3.org/2003/InkML" xml:id="stk13" contextRef="#ctx0" brushRef="#br0">11015 15574 0</inkml:trace>
    </iact:actionData>
  </iact:action>
  <iact:action type="add" startTime="314602">
    <iact:property name="dataType"/>
    <iact:actionData xml:id="d14">
      <inkml:trace xmlns:inkml="http://www.w3.org/2003/InkML" xml:id="stk14" contextRef="#ctx0" brushRef="#br0">12197 15574 0</inkml:trace>
    </iact:actionData>
  </iact:action>
  <iact:action type="add" startTime="315831">
    <iact:property name="dataType"/>
    <iact:actionData xml:id="d15">
      <inkml:trace xmlns:inkml="http://www.w3.org/2003/InkML" xml:id="stk15" contextRef="#ctx0" brushRef="#br0">14108 15644 0</inkml:trace>
    </iact:actionData>
  </iact:action>
  <iact:action type="add" startTime="327716">
    <iact:property name="dataType"/>
    <iact:actionData xml:id="d16">
      <inkml:trace xmlns:inkml="http://www.w3.org/2003/InkML" xml:id="stk16" contextRef="#ctx0" brushRef="#br0">14247 14114 0</inkml:trace>
    </iact:actionData>
  </iact:action>
  <iact:action type="add" startTime="335474">
    <iact:property name="dataType"/>
    <iact:actionData xml:id="d17">
      <inkml:trace xmlns:inkml="http://www.w3.org/2003/InkML" xml:id="stk17" contextRef="#ctx0" brushRef="#br0">12092 15644 0</inkml:trace>
    </iact:actionData>
  </iact:action>
  <iact:action type="add" startTime="344830">
    <iact:property name="dataType"/>
    <iact:actionData xml:id="d18">
      <inkml:trace xmlns:inkml="http://www.w3.org/2003/InkML" xml:id="stk18" contextRef="#ctx0" brushRef="#br0">20015 14218 0</inkml:trace>
    </iact:actionData>
  </iact:action>
  <iact:action type="add" startTime="349200">
    <iact:property name="dataType"/>
    <iact:actionData xml:id="d19">
      <inkml:trace xmlns:inkml="http://www.w3.org/2003/InkML" xml:id="stk19" contextRef="#ctx0" brushRef="#br0">19806 14531 0</inkml:trace>
    </iact:actionData>
  </iact:action>
  <iact:action type="add" startTime="374195">
    <iact:property name="dataType"/>
    <iact:actionData xml:id="d20">
      <inkml:trace xmlns:inkml="http://www.w3.org/2003/InkML" xml:id="stk20" contextRef="#ctx0" brushRef="#br0">4726 15331 0</inkml:trace>
    </iact:actionData>
  </iact:action>
  <iact:action type="add" startTime="399318">
    <iact:property name="dataType"/>
    <iact:actionData xml:id="d21">
      <inkml:trace xmlns:inkml="http://www.w3.org/2003/InkML" xml:id="stk21" contextRef="#ctx0" brushRef="#br0">9069 13940 0</inkml:trace>
    </iact:actionData>
  </iact:action>
</iact:actions>
</file>

<file path=ppt/ink/inkAction6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0-04-13T18:04:29.07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act:action type="add" startTime="38130">
    <iact:property name="dataType"/>
    <iact:actionData xml:id="d0">
      <inkml:trace xmlns:inkml="http://www.w3.org/2003/InkML" xml:id="stk0" contextRef="#ctx0" brushRef="#br0">3996 7335 0</inkml:trace>
    </iact:actionData>
  </iact:action>
  <iact:action type="add" startTime="40080">
    <iact:property name="dataType"/>
    <iact:actionData xml:id="d1">
      <inkml:trace xmlns:inkml="http://www.w3.org/2003/InkML" xml:id="stk1" contextRef="#ctx0" brushRef="#br0">6220 7301 0</inkml:trace>
    </iact:actionData>
  </iact:action>
  <iact:action type="add" startTime="42158">
    <iact:property name="dataType"/>
    <iact:actionData xml:id="d2">
      <inkml:trace xmlns:inkml="http://www.w3.org/2003/InkML" xml:id="stk2" contextRef="#ctx0" brushRef="#br0">10007 7509 0</inkml:trace>
    </iact:actionData>
  </iact:action>
  <iact:action type="add" startTime="44295">
    <iact:property name="dataType"/>
    <iact:actionData xml:id="d3">
      <inkml:trace xmlns:inkml="http://www.w3.org/2003/InkML" xml:id="stk3" contextRef="#ctx0" brushRef="#br0">13204 7683 0</inkml:trace>
    </iact:actionData>
  </iact:action>
  <iact:action type="add" startTime="59807">
    <iact:property name="dataType"/>
    <iact:actionData xml:id="d4">
      <inkml:trace xmlns:inkml="http://www.w3.org/2003/InkML" xml:id="stk4" contextRef="#ctx0" brushRef="#br0">18069 7370 0</inkml:trace>
    </iact:actionData>
  </iact:action>
  <iact:action type="add" startTime="107053">
    <iact:property name="dataType"/>
    <iact:actionData xml:id="d5">
      <inkml:trace xmlns:inkml="http://www.w3.org/2003/InkML" xml:id="stk5" contextRef="#ctx0" brushRef="#br0">11119 11403 0</inkml:trace>
    </iact:actionData>
  </iact:action>
  <iact:action type="add" startTime="115433">
    <iact:property name="dataType"/>
    <iact:actionData xml:id="d6">
      <inkml:trace xmlns:inkml="http://www.w3.org/2003/InkML" xml:id="stk6" contextRef="#ctx0" brushRef="#br0">18208 10985 0</inkml:trace>
    </iact:actionData>
  </iact:action>
  <iact:action type="add" startTime="130057">
    <iact:property name="dataType"/>
    <iact:actionData xml:id="d7">
      <inkml:trace xmlns:inkml="http://www.w3.org/2003/InkML" xml:id="stk7" contextRef="#ctx0" brushRef="#br0">5490 2538 0</inkml:trace>
    </iact:actionData>
  </iact:action>
  <iact:action type="add" startTime="136086">
    <iact:property name="dataType"/>
    <iact:actionData xml:id="d8">
      <inkml:trace xmlns:inkml="http://www.w3.org/2003/InkML" xml:id="stk8" contextRef="#ctx0" brushRef="#br0">9869 3581 0</inkml:trace>
    </iact:actionData>
  </iact:action>
  <iact:action type="add" startTime="137173">
    <iact:property name="dataType"/>
    <iact:actionData xml:id="d9">
      <inkml:trace xmlns:inkml="http://www.w3.org/2003/InkML" xml:id="stk9" contextRef="#ctx0" brushRef="#br0">10841 3650 0</inkml:trace>
    </iact:actionData>
  </iact:action>
  <iact:action type="add" startTime="139333">
    <iact:property name="dataType"/>
    <iact:actionData xml:id="d10">
      <inkml:trace xmlns:inkml="http://www.w3.org/2003/InkML" xml:id="stk10" contextRef="#ctx0" brushRef="#br0">12336 3616 0</inkml:trace>
    </iact:actionData>
  </iact:action>
  <iact:action type="add" startTime="157702">
    <iact:property name="dataType"/>
    <iact:actionData xml:id="d11">
      <inkml:trace xmlns:inkml="http://www.w3.org/2003/InkML" xml:id="stk11" contextRef="#ctx0" brushRef="#br0">11328 11576 0</inkml:trace>
    </iact:actionData>
  </iact:action>
</iact:actions>
</file>

<file path=ppt/ink/inkAction7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0-04-13T18:04:29.07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act:action type="add" startTime="61234">
    <iact:property name="dataType"/>
    <iact:actionData xml:id="d0">
      <inkml:trace xmlns:inkml="http://www.w3.org/2003/InkML" xml:id="stk0" contextRef="#ctx0" brushRef="#br0">11675 6744 0</inkml:trace>
    </iact:actionData>
  </iact:action>
  <iact:action type="add" startTime="62800">
    <iact:property name="dataType"/>
    <iact:actionData xml:id="d1">
      <inkml:trace xmlns:inkml="http://www.w3.org/2003/InkML" xml:id="stk1" contextRef="#ctx0" brushRef="#br0">15602 6779 0</inkml:trace>
    </iact:actionData>
  </iact:action>
  <iact:action type="add" startTime="63963">
    <iact:property name="dataType"/>
    <iact:actionData xml:id="d2">
      <inkml:trace xmlns:inkml="http://www.w3.org/2003/InkML" xml:id="stk2" contextRef="#ctx0" brushRef="#br0">17895 6431 0</inkml:trace>
    </iact:actionData>
  </iact:action>
  <iact:action type="add" startTime="69687">
    <iact:property name="dataType"/>
    <iact:actionData xml:id="d3">
      <inkml:trace xmlns:inkml="http://www.w3.org/2003/InkML" xml:id="stk3" contextRef="#ctx0" brushRef="#br0">4622 7787 0</inkml:trace>
    </iact:actionData>
  </iact:action>
  <iact:action type="add" startTime="73048">
    <iact:property name="dataType"/>
    <iact:actionData xml:id="d4">
      <inkml:trace xmlns:inkml="http://www.w3.org/2003/InkML" xml:id="stk4" contextRef="#ctx0" brushRef="#br0">5560 7822 0</inkml:trace>
    </iact:actionData>
  </iact:action>
  <iact:action type="add" startTime="76608">
    <iact:property name="dataType"/>
    <iact:actionData xml:id="d5">
      <inkml:trace xmlns:inkml="http://www.w3.org/2003/InkML" xml:id="stk5" contextRef="#ctx0" brushRef="#br0">6776 2886 0</inkml:trace>
    </iact:actionData>
  </iact:action>
  <iact:action type="add" startTime="84853">
    <iact:property name="dataType"/>
    <iact:actionData xml:id="d6">
      <inkml:trace xmlns:inkml="http://www.w3.org/2003/InkML" xml:id="stk6" contextRef="#ctx0" brushRef="#br0">15810 2747 0</inkml:trace>
    </iact:actionData>
  </iact:action>
  <iact:action type="add" startTime="86501">
    <iact:property name="dataType"/>
    <iact:actionData xml:id="d7">
      <inkml:trace xmlns:inkml="http://www.w3.org/2003/InkML" xml:id="stk7" contextRef="#ctx0" brushRef="#br0">10980 3581 0</inkml:trace>
    </iact:actionData>
  </iact:action>
</iact:actions>
</file>

<file path=ppt/ink/inkAction8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0-04-13T18:04:29.07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act:action type="add" startTime="123417">
    <iact:property name="dataType"/>
    <iact:actionData xml:id="d0">
      <inkml:trace xmlns:inkml="http://www.w3.org/2003/InkML" xml:id="stk0" contextRef="#ctx0" brushRef="#br0">10355 13523 0</inkml:trace>
    </iact:actionData>
  </iact:action>
  <iact:action type="add" startTime="125864">
    <iact:property name="dataType"/>
    <iact:actionData xml:id="d1">
      <inkml:trace xmlns:inkml="http://www.w3.org/2003/InkML" xml:id="stk1" contextRef="#ctx0" brushRef="#br0">8131 2886 0</inkml:trace>
    </iact:actionData>
  </iact:action>
  <iact:action type="add" startTime="135667">
    <iact:property name="dataType"/>
    <iact:actionData xml:id="d2">
      <inkml:trace xmlns:inkml="http://www.w3.org/2003/InkML" xml:id="stk2" contextRef="#ctx0" brushRef="#br0">13100 3477 0</inkml:trace>
    </iact:actionData>
  </iact:action>
  <iact:action type="add" startTime="139481">
    <iact:property name="dataType"/>
    <iact:actionData xml:id="d3">
      <inkml:trace xmlns:inkml="http://www.w3.org/2003/InkML" xml:id="stk3" contextRef="#ctx0" brushRef="#br0">11154 3894 0</inkml:trace>
    </iact:actionData>
  </iact:action>
</iact:actions>
</file>

<file path=ppt/ink/inkAction9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0-04-13T18:04:29.07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act:action type="add" startTime="58282">
    <iact:property name="dataType"/>
    <iact:actionData xml:id="d0">
      <inkml:trace xmlns:inkml="http://www.w3.org/2003/InkML" xml:id="stk0" contextRef="#ctx0" brushRef="#br0">7297 7579 0</inkml:trace>
    </iact:actionData>
  </iact:action>
  <iact:action type="add" startTime="70522">
    <iact:property name="dataType"/>
    <iact:actionData xml:id="d1">
      <inkml:trace xmlns:inkml="http://www.w3.org/2003/InkML" xml:id="stk1" contextRef="#ctx0" brushRef="#br0">11606 8274 0</inkml:trace>
    </iact:actionData>
  </iact:action>
  <iact:action type="add" startTime="75629">
    <iact:property name="dataType"/>
    <iact:actionData xml:id="d2">
      <inkml:trace xmlns:inkml="http://www.w3.org/2003/InkML" xml:id="stk2" contextRef="#ctx0" brushRef="#br0">18486 8135 0,'34'0'202,"1"0"-197,0 0 13,34 0-11,1 0-3,34 0 9,0 0-11,-34 0 5,34 0 5,174 35 1,-69-1-8,-70 1 4,0 0-1,34 0 0,-68-1-1,-1-34 0,0 0 0,0 35 1,-69-35-1,69 35-1,-34 0 4</inkml:trace>
    </iact:actionData>
  </iact:action>
  <iact:action type="add" startTime="78549">
    <iact:property name="dataType"/>
    <iact:actionData xml:id="d3">
      <inkml:trace xmlns:inkml="http://www.w3.org/2003/InkML" xml:id="stk3" contextRef="#ctx0" brushRef="#br0">24149 8274 0</inkml:trace>
    </iact:actionData>
  </iact:action>
  <iact:action type="add" startTime="82780">
    <iact:property name="dataType"/>
    <iact:actionData xml:id="d4">
      <inkml:trace xmlns:inkml="http://www.w3.org/2003/InkML" xml:id="stk4" contextRef="#ctx0" brushRef="#br0">7784 9560 0</inkml:trace>
    </iact:actionData>
  </iact:action>
  <iact:action type="add" startTime="112120">
    <iact:property name="dataType"/>
    <iact:actionData xml:id="d5">
      <inkml:trace xmlns:inkml="http://www.w3.org/2003/InkML" xml:id="stk5" contextRef="#ctx0" brushRef="#br0">10737 10047 0</inkml:trace>
    </iact:actionData>
  </iact:action>
  <iact:action type="add" startTime="141152">
    <iact:property name="dataType"/>
    <iact:actionData xml:id="d6">
      <inkml:trace xmlns:inkml="http://www.w3.org/2003/InkML" xml:id="stk6" contextRef="#ctx0" brushRef="#br0">4066 11194 0</inkml:trace>
    </iact:actionData>
  </iact:action>
  <iact:action type="add" startTime="142483">
    <iact:property name="dataType"/>
    <iact:actionData xml:id="d7">
      <inkml:trace xmlns:inkml="http://www.w3.org/2003/InkML" xml:id="stk7" contextRef="#ctx0" brushRef="#br0">7054 11229 0</inkml:trace>
    </iact:actionData>
  </iact:action>
</iact:action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C3C59A38-D2E0-4B9D-B44C-FE08BE3C267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 altLang="el-GR"/>
          </a:p>
        </p:txBody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9B29C32F-C34E-419C-BF37-12CF6FC9B5B3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 altLang="el-GR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2CE54217-9BD4-4DCE-ADE1-7965101B7AB0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7" name="Rectangle 5">
            <a:extLst>
              <a:ext uri="{FF2B5EF4-FFF2-40B4-BE49-F238E27FC236}">
                <a16:creationId xmlns:a16="http://schemas.microsoft.com/office/drawing/2014/main" id="{7F3CE3CA-5058-473D-93C0-40BDBF16980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l-GR" noProof="0"/>
              <a:t>Click to edit Master text styles</a:t>
            </a:r>
          </a:p>
          <a:p>
            <a:pPr lvl="1"/>
            <a:r>
              <a:rPr lang="en-US" altLang="el-GR" noProof="0"/>
              <a:t>Second level</a:t>
            </a:r>
          </a:p>
          <a:p>
            <a:pPr lvl="2"/>
            <a:r>
              <a:rPr lang="en-US" altLang="el-GR" noProof="0"/>
              <a:t>Third level</a:t>
            </a:r>
          </a:p>
          <a:p>
            <a:pPr lvl="3"/>
            <a:r>
              <a:rPr lang="en-US" altLang="el-GR" noProof="0"/>
              <a:t>Fourth level</a:t>
            </a:r>
          </a:p>
          <a:p>
            <a:pPr lvl="4"/>
            <a:r>
              <a:rPr lang="en-US" altLang="el-GR" noProof="0"/>
              <a:t>Fifth level</a:t>
            </a:r>
          </a:p>
        </p:txBody>
      </p:sp>
      <p:sp>
        <p:nvSpPr>
          <p:cNvPr id="23558" name="Rectangle 6">
            <a:extLst>
              <a:ext uri="{FF2B5EF4-FFF2-40B4-BE49-F238E27FC236}">
                <a16:creationId xmlns:a16="http://schemas.microsoft.com/office/drawing/2014/main" id="{91A6D590-4279-4E6E-85A7-5BFB32E1E4B1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 altLang="el-GR"/>
          </a:p>
        </p:txBody>
      </p:sp>
      <p:sp>
        <p:nvSpPr>
          <p:cNvPr id="23559" name="Rectangle 7">
            <a:extLst>
              <a:ext uri="{FF2B5EF4-FFF2-40B4-BE49-F238E27FC236}">
                <a16:creationId xmlns:a16="http://schemas.microsoft.com/office/drawing/2014/main" id="{A56297A4-2E4F-4C3D-9BD7-308155D1FD5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FD569F52-8CC9-4EAA-B875-F45D9995BD9A}" type="slidenum">
              <a:rPr lang="en-US" altLang="el-GR"/>
              <a:pPr>
                <a:defRPr/>
              </a:pPr>
              <a:t>‹#›</a:t>
            </a:fld>
            <a:endParaRPr lang="en-US" alt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>
            <a:extLst>
              <a:ext uri="{FF2B5EF4-FFF2-40B4-BE49-F238E27FC236}">
                <a16:creationId xmlns:a16="http://schemas.microsoft.com/office/drawing/2014/main" id="{B6BE2AB0-E8F8-43B7-A848-2C5B9357BE8E}"/>
              </a:ext>
            </a:extLst>
          </p:cNvPr>
          <p:cNvGrpSpPr>
            <a:grpSpLocks/>
          </p:cNvGrpSpPr>
          <p:nvPr/>
        </p:nvGrpSpPr>
        <p:grpSpPr bwMode="auto">
          <a:xfrm>
            <a:off x="-3175" y="-9525"/>
            <a:ext cx="9147175" cy="6867525"/>
            <a:chOff x="-2" y="0"/>
            <a:chExt cx="5762" cy="4326"/>
          </a:xfrm>
        </p:grpSpPr>
        <p:grpSp>
          <p:nvGrpSpPr>
            <p:cNvPr id="5" name="Group 3">
              <a:extLst>
                <a:ext uri="{FF2B5EF4-FFF2-40B4-BE49-F238E27FC236}">
                  <a16:creationId xmlns:a16="http://schemas.microsoft.com/office/drawing/2014/main" id="{5285E66A-60E6-4B61-BCB5-546663A3EDFA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-2" y="0"/>
              <a:ext cx="5712" cy="4326"/>
              <a:chOff x="-2" y="0"/>
              <a:chExt cx="5712" cy="4326"/>
            </a:xfrm>
          </p:grpSpPr>
          <p:sp>
            <p:nvSpPr>
              <p:cNvPr id="8" name="Rectangle 4">
                <a:extLst>
                  <a:ext uri="{FF2B5EF4-FFF2-40B4-BE49-F238E27FC236}">
                    <a16:creationId xmlns:a16="http://schemas.microsoft.com/office/drawing/2014/main" id="{2DBB477A-A069-4495-9501-FA8F37A3CE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" y="0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9" name="Rectangle 5">
                <a:extLst>
                  <a:ext uri="{FF2B5EF4-FFF2-40B4-BE49-F238E27FC236}">
                    <a16:creationId xmlns:a16="http://schemas.microsoft.com/office/drawing/2014/main" id="{BECDD87C-0E33-4BE3-8F88-ACE27DD5CE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10" name="Rectangle 6">
                <a:extLst>
                  <a:ext uri="{FF2B5EF4-FFF2-40B4-BE49-F238E27FC236}">
                    <a16:creationId xmlns:a16="http://schemas.microsoft.com/office/drawing/2014/main" id="{AF7639AD-E84B-4B2D-9F7E-A3807D4E76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11" name="Rectangle 7">
                <a:extLst>
                  <a:ext uri="{FF2B5EF4-FFF2-40B4-BE49-F238E27FC236}">
                    <a16:creationId xmlns:a16="http://schemas.microsoft.com/office/drawing/2014/main" id="{542BAD79-73DC-4708-9513-629D073416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12" name="Rectangle 8">
                <a:extLst>
                  <a:ext uri="{FF2B5EF4-FFF2-40B4-BE49-F238E27FC236}">
                    <a16:creationId xmlns:a16="http://schemas.microsoft.com/office/drawing/2014/main" id="{8E24EC4D-1ED0-4274-B4AC-DC2803205F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13" name="Rectangle 9">
                <a:extLst>
                  <a:ext uri="{FF2B5EF4-FFF2-40B4-BE49-F238E27FC236}">
                    <a16:creationId xmlns:a16="http://schemas.microsoft.com/office/drawing/2014/main" id="{23E568EA-B7A3-4D9E-9E13-072A41CCC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14" name="Rectangle 10">
                <a:extLst>
                  <a:ext uri="{FF2B5EF4-FFF2-40B4-BE49-F238E27FC236}">
                    <a16:creationId xmlns:a16="http://schemas.microsoft.com/office/drawing/2014/main" id="{288385C9-9237-48FA-BB07-8D6F3F7CFE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15" name="Rectangle 11">
                <a:extLst>
                  <a:ext uri="{FF2B5EF4-FFF2-40B4-BE49-F238E27FC236}">
                    <a16:creationId xmlns:a16="http://schemas.microsoft.com/office/drawing/2014/main" id="{79F4A61A-4EA9-4ED0-9E9D-E345A224BF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16" name="Rectangle 12">
                <a:extLst>
                  <a:ext uri="{FF2B5EF4-FFF2-40B4-BE49-F238E27FC236}">
                    <a16:creationId xmlns:a16="http://schemas.microsoft.com/office/drawing/2014/main" id="{0EC6F77D-9F5A-46E1-BD72-83C11BAF07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17" name="Rectangle 13">
                <a:extLst>
                  <a:ext uri="{FF2B5EF4-FFF2-40B4-BE49-F238E27FC236}">
                    <a16:creationId xmlns:a16="http://schemas.microsoft.com/office/drawing/2014/main" id="{8E0E0A96-E85D-4EBA-BECB-2DF97764A9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6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18" name="Rectangle 14">
                <a:extLst>
                  <a:ext uri="{FF2B5EF4-FFF2-40B4-BE49-F238E27FC236}">
                    <a16:creationId xmlns:a16="http://schemas.microsoft.com/office/drawing/2014/main" id="{A9960D88-3E33-4C11-9BE2-2A5BC7A490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19" name="Rectangle 15">
                <a:extLst>
                  <a:ext uri="{FF2B5EF4-FFF2-40B4-BE49-F238E27FC236}">
                    <a16:creationId xmlns:a16="http://schemas.microsoft.com/office/drawing/2014/main" id="{0F3B9B82-7EE5-4F6E-9518-4CF0A512ED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20" name="Rectangle 16">
                <a:extLst>
                  <a:ext uri="{FF2B5EF4-FFF2-40B4-BE49-F238E27FC236}">
                    <a16:creationId xmlns:a16="http://schemas.microsoft.com/office/drawing/2014/main" id="{69C1E2C4-EEA8-4B15-82EF-35EC84219B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21" name="Rectangle 17">
                <a:extLst>
                  <a:ext uri="{FF2B5EF4-FFF2-40B4-BE49-F238E27FC236}">
                    <a16:creationId xmlns:a16="http://schemas.microsoft.com/office/drawing/2014/main" id="{DA74C68E-C379-4C41-A6F5-A01E99F7E3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22" name="Rectangle 18">
                <a:extLst>
                  <a:ext uri="{FF2B5EF4-FFF2-40B4-BE49-F238E27FC236}">
                    <a16:creationId xmlns:a16="http://schemas.microsoft.com/office/drawing/2014/main" id="{0E2343C6-9B29-4256-ACB2-EF2DD6D3ED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4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23" name="Rectangle 19">
                <a:extLst>
                  <a:ext uri="{FF2B5EF4-FFF2-40B4-BE49-F238E27FC236}">
                    <a16:creationId xmlns:a16="http://schemas.microsoft.com/office/drawing/2014/main" id="{481C8329-3E74-47AA-8FEC-204F1C3FC3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24" name="Rectangle 20">
                <a:extLst>
                  <a:ext uri="{FF2B5EF4-FFF2-40B4-BE49-F238E27FC236}">
                    <a16:creationId xmlns:a16="http://schemas.microsoft.com/office/drawing/2014/main" id="{039639E2-E983-46B6-B10A-0FC7B98353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25" name="Rectangle 21">
                <a:extLst>
                  <a:ext uri="{FF2B5EF4-FFF2-40B4-BE49-F238E27FC236}">
                    <a16:creationId xmlns:a16="http://schemas.microsoft.com/office/drawing/2014/main" id="{8FCA7765-3C9D-4375-809B-DC37464279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3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26" name="Rectangle 22">
                <a:extLst>
                  <a:ext uri="{FF2B5EF4-FFF2-40B4-BE49-F238E27FC236}">
                    <a16:creationId xmlns:a16="http://schemas.microsoft.com/office/drawing/2014/main" id="{92BD3806-BA93-4007-9C13-A848109836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27" name="Rectangle 23">
                <a:extLst>
                  <a:ext uri="{FF2B5EF4-FFF2-40B4-BE49-F238E27FC236}">
                    <a16:creationId xmlns:a16="http://schemas.microsoft.com/office/drawing/2014/main" id="{81DC9F23-BBF8-4801-A987-0FF9FC25E2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2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28" name="Rectangle 24">
                <a:extLst>
                  <a:ext uri="{FF2B5EF4-FFF2-40B4-BE49-F238E27FC236}">
                    <a16:creationId xmlns:a16="http://schemas.microsoft.com/office/drawing/2014/main" id="{A66F3BEE-3DDD-47C1-99ED-D10674C258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1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29" name="Rectangle 25">
                <a:extLst>
                  <a:ext uri="{FF2B5EF4-FFF2-40B4-BE49-F238E27FC236}">
                    <a16:creationId xmlns:a16="http://schemas.microsoft.com/office/drawing/2014/main" id="{8B56E270-3CB9-493B-A2D8-FE338B8715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1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30" name="Rectangle 26">
                <a:extLst>
                  <a:ext uri="{FF2B5EF4-FFF2-40B4-BE49-F238E27FC236}">
                    <a16:creationId xmlns:a16="http://schemas.microsoft.com/office/drawing/2014/main" id="{1D2D2FC3-17D2-4D71-98D4-D41815898D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1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31" name="Rectangle 27">
                <a:extLst>
                  <a:ext uri="{FF2B5EF4-FFF2-40B4-BE49-F238E27FC236}">
                    <a16:creationId xmlns:a16="http://schemas.microsoft.com/office/drawing/2014/main" id="{34283B5C-703B-4B58-A030-DDB9C43325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0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32" name="Rectangle 28">
                <a:extLst>
                  <a:ext uri="{FF2B5EF4-FFF2-40B4-BE49-F238E27FC236}">
                    <a16:creationId xmlns:a16="http://schemas.microsoft.com/office/drawing/2014/main" id="{586CE489-9EA8-4C80-8B87-CE90A82E9C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0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33" name="Rectangle 29">
                <a:extLst>
                  <a:ext uri="{FF2B5EF4-FFF2-40B4-BE49-F238E27FC236}">
                    <a16:creationId xmlns:a16="http://schemas.microsoft.com/office/drawing/2014/main" id="{99BBCC2F-9EDC-4A0F-B6F8-93DF33D6C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9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34" name="Rectangle 30">
                <a:extLst>
                  <a:ext uri="{FF2B5EF4-FFF2-40B4-BE49-F238E27FC236}">
                    <a16:creationId xmlns:a16="http://schemas.microsoft.com/office/drawing/2014/main" id="{D06D26FF-2CD4-4157-A467-3255ECB59A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9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35" name="Rectangle 31">
                <a:extLst>
                  <a:ext uri="{FF2B5EF4-FFF2-40B4-BE49-F238E27FC236}">
                    <a16:creationId xmlns:a16="http://schemas.microsoft.com/office/drawing/2014/main" id="{58C4A594-B08C-47AC-87A1-095AA26F20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9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36" name="Rectangle 32">
                <a:extLst>
                  <a:ext uri="{FF2B5EF4-FFF2-40B4-BE49-F238E27FC236}">
                    <a16:creationId xmlns:a16="http://schemas.microsoft.com/office/drawing/2014/main" id="{4D697E4D-4C04-4AC2-A81F-2AA84F5DF5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8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37" name="Rectangle 33">
                <a:extLst>
                  <a:ext uri="{FF2B5EF4-FFF2-40B4-BE49-F238E27FC236}">
                    <a16:creationId xmlns:a16="http://schemas.microsoft.com/office/drawing/2014/main" id="{0125BC4F-021C-415E-8104-9D3A8E3F53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8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38" name="Rectangle 34">
                <a:extLst>
                  <a:ext uri="{FF2B5EF4-FFF2-40B4-BE49-F238E27FC236}">
                    <a16:creationId xmlns:a16="http://schemas.microsoft.com/office/drawing/2014/main" id="{25EBF8AE-056A-4317-A36F-7A79267A7E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7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39" name="Rectangle 35">
                <a:extLst>
                  <a:ext uri="{FF2B5EF4-FFF2-40B4-BE49-F238E27FC236}">
                    <a16:creationId xmlns:a16="http://schemas.microsoft.com/office/drawing/2014/main" id="{C599C06E-F8FB-497F-B7E6-A30BA15B29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7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40" name="Rectangle 36">
                <a:extLst>
                  <a:ext uri="{FF2B5EF4-FFF2-40B4-BE49-F238E27FC236}">
                    <a16:creationId xmlns:a16="http://schemas.microsoft.com/office/drawing/2014/main" id="{87A63A41-39C2-4495-9C6F-CD76B0BA95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7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41" name="Rectangle 37">
                <a:extLst>
                  <a:ext uri="{FF2B5EF4-FFF2-40B4-BE49-F238E27FC236}">
                    <a16:creationId xmlns:a16="http://schemas.microsoft.com/office/drawing/2014/main" id="{7DF9FF09-B5DC-4E56-BB76-898618C90C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6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42" name="Rectangle 38">
                <a:extLst>
                  <a:ext uri="{FF2B5EF4-FFF2-40B4-BE49-F238E27FC236}">
                    <a16:creationId xmlns:a16="http://schemas.microsoft.com/office/drawing/2014/main" id="{EEFE61E1-CBB4-4E68-8C53-68F01F7CBE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6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43" name="Rectangle 39">
                <a:extLst>
                  <a:ext uri="{FF2B5EF4-FFF2-40B4-BE49-F238E27FC236}">
                    <a16:creationId xmlns:a16="http://schemas.microsoft.com/office/drawing/2014/main" id="{EA51187B-BA54-4C94-AD94-2440452199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5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44" name="Rectangle 40">
                <a:extLst>
                  <a:ext uri="{FF2B5EF4-FFF2-40B4-BE49-F238E27FC236}">
                    <a16:creationId xmlns:a16="http://schemas.microsoft.com/office/drawing/2014/main" id="{345A6D02-6AC7-4F17-A776-9638B61926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45" name="Rectangle 41">
                <a:extLst>
                  <a:ext uri="{FF2B5EF4-FFF2-40B4-BE49-F238E27FC236}">
                    <a16:creationId xmlns:a16="http://schemas.microsoft.com/office/drawing/2014/main" id="{8A57B4BC-9286-457F-9166-F1E228AFB6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46" name="Rectangle 42">
                <a:extLst>
                  <a:ext uri="{FF2B5EF4-FFF2-40B4-BE49-F238E27FC236}">
                    <a16:creationId xmlns:a16="http://schemas.microsoft.com/office/drawing/2014/main" id="{81863F2D-5D1B-4597-9F93-4EA5B3D705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4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47" name="Rectangle 43">
                <a:extLst>
                  <a:ext uri="{FF2B5EF4-FFF2-40B4-BE49-F238E27FC236}">
                    <a16:creationId xmlns:a16="http://schemas.microsoft.com/office/drawing/2014/main" id="{E07045BA-8B1A-43E9-BB56-2574D416C1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4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48" name="Rectangle 44">
                <a:extLst>
                  <a:ext uri="{FF2B5EF4-FFF2-40B4-BE49-F238E27FC236}">
                    <a16:creationId xmlns:a16="http://schemas.microsoft.com/office/drawing/2014/main" id="{E4FB963B-12D6-497A-921B-EE3A599F8A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3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49" name="Rectangle 45">
                <a:extLst>
                  <a:ext uri="{FF2B5EF4-FFF2-40B4-BE49-F238E27FC236}">
                    <a16:creationId xmlns:a16="http://schemas.microsoft.com/office/drawing/2014/main" id="{46E7E133-6867-441B-9B04-FF6B740DB3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3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50" name="Rectangle 46">
                <a:extLst>
                  <a:ext uri="{FF2B5EF4-FFF2-40B4-BE49-F238E27FC236}">
                    <a16:creationId xmlns:a16="http://schemas.microsoft.com/office/drawing/2014/main" id="{51DE1BCE-271A-4015-BF1E-6A74161265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51" name="Rectangle 47">
                <a:extLst>
                  <a:ext uri="{FF2B5EF4-FFF2-40B4-BE49-F238E27FC236}">
                    <a16:creationId xmlns:a16="http://schemas.microsoft.com/office/drawing/2014/main" id="{A3599BD2-5B46-4F0A-BADC-91C888FFD3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2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52" name="Rectangle 48">
                <a:extLst>
                  <a:ext uri="{FF2B5EF4-FFF2-40B4-BE49-F238E27FC236}">
                    <a16:creationId xmlns:a16="http://schemas.microsoft.com/office/drawing/2014/main" id="{8077C91C-F9C3-42E3-8573-32FD8A8578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53" name="Rectangle 49">
                <a:extLst>
                  <a:ext uri="{FF2B5EF4-FFF2-40B4-BE49-F238E27FC236}">
                    <a16:creationId xmlns:a16="http://schemas.microsoft.com/office/drawing/2014/main" id="{A286BCA8-42E6-4022-8913-B879E9D19B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1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54" name="Rectangle 50">
                <a:extLst>
                  <a:ext uri="{FF2B5EF4-FFF2-40B4-BE49-F238E27FC236}">
                    <a16:creationId xmlns:a16="http://schemas.microsoft.com/office/drawing/2014/main" id="{640330F4-5F57-4147-A7C6-50F18001DD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1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55" name="Rectangle 51">
                <a:extLst>
                  <a:ext uri="{FF2B5EF4-FFF2-40B4-BE49-F238E27FC236}">
                    <a16:creationId xmlns:a16="http://schemas.microsoft.com/office/drawing/2014/main" id="{3494C68B-380F-4023-B53C-C0324ED6B9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56" name="Rectangle 52">
                <a:extLst>
                  <a:ext uri="{FF2B5EF4-FFF2-40B4-BE49-F238E27FC236}">
                    <a16:creationId xmlns:a16="http://schemas.microsoft.com/office/drawing/2014/main" id="{FA34AED6-616A-4DCA-897C-8F6A0DCAAA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57" name="Rectangle 53">
                <a:extLst>
                  <a:ext uri="{FF2B5EF4-FFF2-40B4-BE49-F238E27FC236}">
                    <a16:creationId xmlns:a16="http://schemas.microsoft.com/office/drawing/2014/main" id="{CEC3B7DA-9529-4CC7-A271-1F8099C0E8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0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58" name="Rectangle 54">
                <a:extLst>
                  <a:ext uri="{FF2B5EF4-FFF2-40B4-BE49-F238E27FC236}">
                    <a16:creationId xmlns:a16="http://schemas.microsoft.com/office/drawing/2014/main" id="{7A992732-5E46-404B-814F-83D1780789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9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59" name="Rectangle 55">
                <a:extLst>
                  <a:ext uri="{FF2B5EF4-FFF2-40B4-BE49-F238E27FC236}">
                    <a16:creationId xmlns:a16="http://schemas.microsoft.com/office/drawing/2014/main" id="{B346E632-3C5C-43FB-8BEA-50EAD0B27B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9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60" name="Rectangle 56">
                <a:extLst>
                  <a:ext uri="{FF2B5EF4-FFF2-40B4-BE49-F238E27FC236}">
                    <a16:creationId xmlns:a16="http://schemas.microsoft.com/office/drawing/2014/main" id="{84BEE1D3-4AB7-4D0B-BD26-933B79365C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9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61" name="Rectangle 57">
                <a:extLst>
                  <a:ext uri="{FF2B5EF4-FFF2-40B4-BE49-F238E27FC236}">
                    <a16:creationId xmlns:a16="http://schemas.microsoft.com/office/drawing/2014/main" id="{79329F88-3680-4B5D-9CD3-FE1C9041EF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8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62" name="Rectangle 58">
                <a:extLst>
                  <a:ext uri="{FF2B5EF4-FFF2-40B4-BE49-F238E27FC236}">
                    <a16:creationId xmlns:a16="http://schemas.microsoft.com/office/drawing/2014/main" id="{87EFF481-444D-4828-95C5-66B6530026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8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63" name="Rectangle 59">
                <a:extLst>
                  <a:ext uri="{FF2B5EF4-FFF2-40B4-BE49-F238E27FC236}">
                    <a16:creationId xmlns:a16="http://schemas.microsoft.com/office/drawing/2014/main" id="{73646C6B-02F3-4FDC-AC18-737741C3C2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7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64" name="Rectangle 60">
                <a:extLst>
                  <a:ext uri="{FF2B5EF4-FFF2-40B4-BE49-F238E27FC236}">
                    <a16:creationId xmlns:a16="http://schemas.microsoft.com/office/drawing/2014/main" id="{E143A167-9424-4B02-AEAF-4AD0723AFD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65" name="Rectangle 61">
                <a:extLst>
                  <a:ext uri="{FF2B5EF4-FFF2-40B4-BE49-F238E27FC236}">
                    <a16:creationId xmlns:a16="http://schemas.microsoft.com/office/drawing/2014/main" id="{64A43E04-7BDA-40F3-8DE2-0B61E47ADB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7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66" name="Rectangle 62">
                <a:extLst>
                  <a:ext uri="{FF2B5EF4-FFF2-40B4-BE49-F238E27FC236}">
                    <a16:creationId xmlns:a16="http://schemas.microsoft.com/office/drawing/2014/main" id="{E013B5A5-5342-455B-B65E-418CC5AF3E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6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67" name="Rectangle 63">
                <a:extLst>
                  <a:ext uri="{FF2B5EF4-FFF2-40B4-BE49-F238E27FC236}">
                    <a16:creationId xmlns:a16="http://schemas.microsoft.com/office/drawing/2014/main" id="{6E514E18-42E0-4870-B41D-7F6E1F881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6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</p:grpSp>
        <p:sp>
          <p:nvSpPr>
            <p:cNvPr id="6" name="Rectangle 64">
              <a:extLst>
                <a:ext uri="{FF2B5EF4-FFF2-40B4-BE49-F238E27FC236}">
                  <a16:creationId xmlns:a16="http://schemas.microsoft.com/office/drawing/2014/main" id="{8E59ABCA-F8CB-4E89-A710-4C84FDC0AAF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29" y="0"/>
              <a:ext cx="5331" cy="4320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7" name="Rectangle 65">
              <a:extLst>
                <a:ext uri="{FF2B5EF4-FFF2-40B4-BE49-F238E27FC236}">
                  <a16:creationId xmlns:a16="http://schemas.microsoft.com/office/drawing/2014/main" id="{DDAD4493-7FFB-4E6E-A1E4-2C0D904391B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0" y="0"/>
              <a:ext cx="5760" cy="321"/>
            </a:xfrm>
            <a:prstGeom prst="rect">
              <a:avLst/>
            </a:prstGeom>
            <a:solidFill>
              <a:schemeClr val="hlink">
                <a:alpha val="50195"/>
              </a:schemeClr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</p:grpSp>
      <p:sp>
        <p:nvSpPr>
          <p:cNvPr id="68" name="Rectangle 66">
            <a:extLst>
              <a:ext uri="{FF2B5EF4-FFF2-40B4-BE49-F238E27FC236}">
                <a16:creationId xmlns:a16="http://schemas.microsoft.com/office/drawing/2014/main" id="{61821881-5128-410B-AAC7-C73DD68531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5200" y="2590800"/>
            <a:ext cx="4892675" cy="76200"/>
          </a:xfrm>
          <a:prstGeom prst="rect">
            <a:avLst/>
          </a:prstGeom>
          <a:solidFill>
            <a:schemeClr val="hlink">
              <a:alpha val="50195"/>
            </a:schemeClr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kumimoji="1" lang="el-GR" altLang="el-GR">
              <a:latin typeface="Verdana" panose="020B0604030504040204" pitchFamily="34" charset="0"/>
            </a:endParaRPr>
          </a:p>
        </p:txBody>
      </p:sp>
      <p:pic>
        <p:nvPicPr>
          <p:cNvPr id="69" name="Picture 74">
            <a:extLst>
              <a:ext uri="{FF2B5EF4-FFF2-40B4-BE49-F238E27FC236}">
                <a16:creationId xmlns:a16="http://schemas.microsoft.com/office/drawing/2014/main" id="{82616890-5E62-4285-B8A3-36D9DA2821D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63" y="549275"/>
            <a:ext cx="2352675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" name="Rectangle 75">
            <a:extLst>
              <a:ext uri="{FF2B5EF4-FFF2-40B4-BE49-F238E27FC236}">
                <a16:creationId xmlns:a16="http://schemas.microsoft.com/office/drawing/2014/main" id="{1A70EEB5-3E46-4878-82F8-F362AD8A18D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73113" y="6162675"/>
            <a:ext cx="2382837" cy="352425"/>
          </a:xfrm>
          <a:prstGeom prst="rect">
            <a:avLst/>
          </a:prstGeom>
          <a:noFill/>
          <a:ln>
            <a:noFill/>
          </a:ln>
          <a:effectLst/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l-GR" altLang="el-GR" sz="1200" i="1">
                <a:latin typeface="Verdana" panose="020B0604030504040204" pitchFamily="34" charset="0"/>
              </a:rPr>
              <a:t>Ευαγγελία</a:t>
            </a:r>
            <a:r>
              <a:rPr lang="el-GR" altLang="el-GR" sz="1400">
                <a:latin typeface="Verdana" panose="020B0604030504040204" pitchFamily="34" charset="0"/>
              </a:rPr>
              <a:t> </a:t>
            </a:r>
            <a:r>
              <a:rPr lang="el-GR" altLang="el-GR" sz="1200" i="1">
                <a:latin typeface="Verdana" panose="020B0604030504040204" pitchFamily="34" charset="0"/>
              </a:rPr>
              <a:t>Παπαπέτρου</a:t>
            </a:r>
            <a:endParaRPr lang="en-US" altLang="el-GR" sz="1200" i="1">
              <a:latin typeface="Verdana" panose="020B0604030504040204" pitchFamily="34" charset="0"/>
            </a:endParaRPr>
          </a:p>
        </p:txBody>
      </p:sp>
      <p:sp>
        <p:nvSpPr>
          <p:cNvPr id="71" name="Rectangle 76">
            <a:extLst>
              <a:ext uri="{FF2B5EF4-FFF2-40B4-BE49-F238E27FC236}">
                <a16:creationId xmlns:a16="http://schemas.microsoft.com/office/drawing/2014/main" id="{8A28E228-BC7A-4969-BEB4-E879375CDDC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468813" y="6211888"/>
            <a:ext cx="3859212" cy="27463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l-GR" altLang="el-GR" sz="1200" i="1"/>
              <a:t>Πανεπιστήμιο</a:t>
            </a:r>
            <a:r>
              <a:rPr lang="el-GR" altLang="el-GR" sz="1200"/>
              <a:t> </a:t>
            </a:r>
            <a:r>
              <a:rPr lang="el-GR" altLang="el-GR" sz="1200" i="1"/>
              <a:t>Αθηνών-Τμήμα</a:t>
            </a:r>
            <a:r>
              <a:rPr lang="el-GR" altLang="el-GR" sz="1200"/>
              <a:t> </a:t>
            </a:r>
            <a:r>
              <a:rPr lang="el-GR" altLang="el-GR" sz="1200" i="1"/>
              <a:t>Οικονομικών</a:t>
            </a:r>
            <a:r>
              <a:rPr lang="el-GR" altLang="el-GR" sz="1200"/>
              <a:t> </a:t>
            </a:r>
            <a:r>
              <a:rPr lang="el-GR" altLang="el-GR" sz="1200" i="1"/>
              <a:t>Επιστημών</a:t>
            </a:r>
            <a:endParaRPr lang="en-US" altLang="el-GR" sz="1200" i="1"/>
          </a:p>
        </p:txBody>
      </p:sp>
      <p:sp>
        <p:nvSpPr>
          <p:cNvPr id="174147" name="Rectangle 67"/>
          <p:cNvSpPr>
            <a:spLocks noGrp="1" noChangeArrowheads="1"/>
          </p:cNvSpPr>
          <p:nvPr>
            <p:ph type="ctrTitle" sz="quarter"/>
          </p:nvPr>
        </p:nvSpPr>
        <p:spPr>
          <a:xfrm>
            <a:off x="779463" y="1096963"/>
            <a:ext cx="7678737" cy="1431925"/>
          </a:xfrm>
        </p:spPr>
        <p:txBody>
          <a:bodyPr/>
          <a:lstStyle>
            <a:lvl1pPr algn="r">
              <a:defRPr>
                <a:solidFill>
                  <a:srgbClr val="000000"/>
                </a:solidFill>
              </a:defRPr>
            </a:lvl1pPr>
          </a:lstStyle>
          <a:p>
            <a:pPr lvl="0"/>
            <a:r>
              <a:rPr lang="en-US" altLang="el-GR" noProof="0"/>
              <a:t>Click to edit Master title style</a:t>
            </a:r>
          </a:p>
        </p:txBody>
      </p:sp>
      <p:sp>
        <p:nvSpPr>
          <p:cNvPr id="174148" name="Rectangle 6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021138" y="2860675"/>
            <a:ext cx="4437062" cy="3114675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pPr lvl="0"/>
            <a:r>
              <a:rPr lang="en-US" altLang="el-GR" noProof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907429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Rectangle 67">
            <a:extLst>
              <a:ext uri="{FF2B5EF4-FFF2-40B4-BE49-F238E27FC236}">
                <a16:creationId xmlns:a16="http://schemas.microsoft.com/office/drawing/2014/main" id="{560F2190-BF0A-4D94-BDC2-56096FDD082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 i="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5" name="Rectangle 68">
            <a:extLst>
              <a:ext uri="{FF2B5EF4-FFF2-40B4-BE49-F238E27FC236}">
                <a16:creationId xmlns:a16="http://schemas.microsoft.com/office/drawing/2014/main" id="{1046C376-F332-45BA-BC18-E2E2D16455C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 i="0"/>
              <a:t> </a:t>
            </a:r>
            <a:r>
              <a:rPr lang="el-GR" altLang="el-GR"/>
              <a:t>Αθηνών-Τμήμα</a:t>
            </a:r>
            <a:r>
              <a:rPr lang="el-GR" altLang="el-GR" sz="1400" i="0"/>
              <a:t> </a:t>
            </a:r>
            <a:r>
              <a:rPr lang="el-GR" altLang="el-GR"/>
              <a:t>Οικονομικών</a:t>
            </a:r>
            <a:r>
              <a:rPr lang="el-GR" altLang="el-GR" sz="1400" i="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</p:spTree>
    <p:extLst>
      <p:ext uri="{BB962C8B-B14F-4D97-AF65-F5344CB8AC3E}">
        <p14:creationId xmlns:p14="http://schemas.microsoft.com/office/powerpoint/2010/main" val="3492581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94525" y="192088"/>
            <a:ext cx="2039938" cy="59039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71538" y="192088"/>
            <a:ext cx="5970587" cy="59039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Rectangle 67">
            <a:extLst>
              <a:ext uri="{FF2B5EF4-FFF2-40B4-BE49-F238E27FC236}">
                <a16:creationId xmlns:a16="http://schemas.microsoft.com/office/drawing/2014/main" id="{0656F861-6A9D-43F5-AC7D-01BD98A0EFA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 i="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5" name="Rectangle 68">
            <a:extLst>
              <a:ext uri="{FF2B5EF4-FFF2-40B4-BE49-F238E27FC236}">
                <a16:creationId xmlns:a16="http://schemas.microsoft.com/office/drawing/2014/main" id="{6A0309A6-8F52-43EB-AAAE-34646E3E84D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 i="0"/>
              <a:t> </a:t>
            </a:r>
            <a:r>
              <a:rPr lang="el-GR" altLang="el-GR"/>
              <a:t>Αθηνών-Τμήμα</a:t>
            </a:r>
            <a:r>
              <a:rPr lang="el-GR" altLang="el-GR" sz="1400" i="0"/>
              <a:t> </a:t>
            </a:r>
            <a:r>
              <a:rPr lang="el-GR" altLang="el-GR"/>
              <a:t>Οικονομικών</a:t>
            </a:r>
            <a:r>
              <a:rPr lang="el-GR" altLang="el-GR" sz="1400" i="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</p:spTree>
    <p:extLst>
      <p:ext uri="{BB962C8B-B14F-4D97-AF65-F5344CB8AC3E}">
        <p14:creationId xmlns:p14="http://schemas.microsoft.com/office/powerpoint/2010/main" val="19579921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/>
              <a:t>Kλικ για επεξεργασία του τίτλου</a:t>
            </a:r>
            <a:endParaRPr lang="en-GB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/>
              <a:t>Κάντε κλικ για να επεξεργαστείτε τον υπότιτλο του υποδείγματος</a:t>
            </a:r>
            <a:endParaRPr lang="en-GB"/>
          </a:p>
        </p:txBody>
      </p:sp>
      <p:sp>
        <p:nvSpPr>
          <p:cNvPr id="4" name="3 - Θέση ημερομηνίας">
            <a:extLst>
              <a:ext uri="{FF2B5EF4-FFF2-40B4-BE49-F238E27FC236}">
                <a16:creationId xmlns:a16="http://schemas.microsoft.com/office/drawing/2014/main" id="{75054DB1-01EE-41C0-A4BB-A71C0ABE4D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5" name="4 - Θέση υποσέλιδου">
            <a:extLst>
              <a:ext uri="{FF2B5EF4-FFF2-40B4-BE49-F238E27FC236}">
                <a16:creationId xmlns:a16="http://schemas.microsoft.com/office/drawing/2014/main" id="{949857C1-C010-4DC8-8C05-45430D5272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/>
              <a:t> </a:t>
            </a:r>
            <a:r>
              <a:rPr lang="el-GR" altLang="el-GR"/>
              <a:t>Αθηνών-Τμήμα</a:t>
            </a:r>
            <a:r>
              <a:rPr lang="el-GR" altLang="el-GR" sz="1400"/>
              <a:t> </a:t>
            </a:r>
            <a:r>
              <a:rPr lang="el-GR" altLang="el-GR"/>
              <a:t>Οικονομικών</a:t>
            </a:r>
            <a:r>
              <a:rPr lang="el-GR" altLang="el-GR" sz="140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  <p:sp>
        <p:nvSpPr>
          <p:cNvPr id="6" name="5 - Θέση αριθμού διαφάνειας">
            <a:extLst>
              <a:ext uri="{FF2B5EF4-FFF2-40B4-BE49-F238E27FC236}">
                <a16:creationId xmlns:a16="http://schemas.microsoft.com/office/drawing/2014/main" id="{DFF08037-09C5-44FD-B8B4-39AB4AA722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F7367C-B39C-4B1A-A338-67689780341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02782487"/>
      </p:ext>
    </p:extLst>
  </p:cSld>
  <p:clrMapOvr>
    <a:masterClrMapping/>
  </p:clrMapOvr>
  <p:hf sldNum="0"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Kλικ για επεξεργασία του τίτλου</a:t>
            </a:r>
            <a:endParaRPr lang="en-GB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GB"/>
          </a:p>
        </p:txBody>
      </p:sp>
      <p:sp>
        <p:nvSpPr>
          <p:cNvPr id="4" name="3 - Θέση ημερομηνίας">
            <a:extLst>
              <a:ext uri="{FF2B5EF4-FFF2-40B4-BE49-F238E27FC236}">
                <a16:creationId xmlns:a16="http://schemas.microsoft.com/office/drawing/2014/main" id="{670FA045-5A51-45AB-985F-74FC8E82CC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5" name="4 - Θέση υποσέλιδου">
            <a:extLst>
              <a:ext uri="{FF2B5EF4-FFF2-40B4-BE49-F238E27FC236}">
                <a16:creationId xmlns:a16="http://schemas.microsoft.com/office/drawing/2014/main" id="{43530F7E-C93B-47A8-A3A5-ADE1CC84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/>
              <a:t> </a:t>
            </a:r>
            <a:r>
              <a:rPr lang="el-GR" altLang="el-GR"/>
              <a:t>Αθηνών-Τμήμα</a:t>
            </a:r>
            <a:r>
              <a:rPr lang="el-GR" altLang="el-GR" sz="1400"/>
              <a:t> </a:t>
            </a:r>
            <a:r>
              <a:rPr lang="el-GR" altLang="el-GR"/>
              <a:t>Οικονομικών</a:t>
            </a:r>
            <a:r>
              <a:rPr lang="el-GR" altLang="el-GR" sz="140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  <p:sp>
        <p:nvSpPr>
          <p:cNvPr id="6" name="5 - Θέση αριθμού διαφάνειας">
            <a:extLst>
              <a:ext uri="{FF2B5EF4-FFF2-40B4-BE49-F238E27FC236}">
                <a16:creationId xmlns:a16="http://schemas.microsoft.com/office/drawing/2014/main" id="{25067E25-C22E-410C-B472-8FF6CAD28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80D40C-5C7F-4D08-A2CD-7CF2684B6D9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63797465"/>
      </p:ext>
    </p:extLst>
  </p:cSld>
  <p:clrMapOvr>
    <a:masterClrMapping/>
  </p:clrMapOvr>
  <p:hf sldNum="0"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/>
              <a:t>Kλικ για επεξεργασία του τίτλου</a:t>
            </a:r>
            <a:endParaRPr lang="en-GB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>
            <a:extLst>
              <a:ext uri="{FF2B5EF4-FFF2-40B4-BE49-F238E27FC236}">
                <a16:creationId xmlns:a16="http://schemas.microsoft.com/office/drawing/2014/main" id="{7678D874-FA77-4166-A1A7-F3635F03CE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5" name="4 - Θέση υποσέλιδου">
            <a:extLst>
              <a:ext uri="{FF2B5EF4-FFF2-40B4-BE49-F238E27FC236}">
                <a16:creationId xmlns:a16="http://schemas.microsoft.com/office/drawing/2014/main" id="{4EB80EBA-82F9-46FF-94FA-1AA3403A71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/>
              <a:t> </a:t>
            </a:r>
            <a:r>
              <a:rPr lang="el-GR" altLang="el-GR"/>
              <a:t>Αθηνών-Τμήμα</a:t>
            </a:r>
            <a:r>
              <a:rPr lang="el-GR" altLang="el-GR" sz="1400"/>
              <a:t> </a:t>
            </a:r>
            <a:r>
              <a:rPr lang="el-GR" altLang="el-GR"/>
              <a:t>Οικονομικών</a:t>
            </a:r>
            <a:r>
              <a:rPr lang="el-GR" altLang="el-GR" sz="140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  <p:sp>
        <p:nvSpPr>
          <p:cNvPr id="6" name="5 - Θέση αριθμού διαφάνειας">
            <a:extLst>
              <a:ext uri="{FF2B5EF4-FFF2-40B4-BE49-F238E27FC236}">
                <a16:creationId xmlns:a16="http://schemas.microsoft.com/office/drawing/2014/main" id="{0CECDCC9-4E82-4DAF-A6F3-0534F46D64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C0ACC-1B75-4DEC-A1B7-AE0A1E494E2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72183575"/>
      </p:ext>
    </p:extLst>
  </p:cSld>
  <p:clrMapOvr>
    <a:masterClrMapping/>
  </p:clrMapOvr>
  <p:hf sldNum="0"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Kλικ για επεξεργασία του τίτλου</a:t>
            </a:r>
            <a:endParaRPr lang="en-GB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GB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GB"/>
          </a:p>
        </p:txBody>
      </p:sp>
      <p:sp>
        <p:nvSpPr>
          <p:cNvPr id="5" name="3 - Θέση ημερομηνίας">
            <a:extLst>
              <a:ext uri="{FF2B5EF4-FFF2-40B4-BE49-F238E27FC236}">
                <a16:creationId xmlns:a16="http://schemas.microsoft.com/office/drawing/2014/main" id="{A4BA3B20-42E5-41FD-A03F-8912F30240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6" name="4 - Θέση υποσέλιδου">
            <a:extLst>
              <a:ext uri="{FF2B5EF4-FFF2-40B4-BE49-F238E27FC236}">
                <a16:creationId xmlns:a16="http://schemas.microsoft.com/office/drawing/2014/main" id="{F6DF2A19-B559-4F4E-9FFF-C307438BC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/>
              <a:t> </a:t>
            </a:r>
            <a:r>
              <a:rPr lang="el-GR" altLang="el-GR"/>
              <a:t>Αθηνών-Τμήμα</a:t>
            </a:r>
            <a:r>
              <a:rPr lang="el-GR" altLang="el-GR" sz="1400"/>
              <a:t> </a:t>
            </a:r>
            <a:r>
              <a:rPr lang="el-GR" altLang="el-GR"/>
              <a:t>Οικονομικών</a:t>
            </a:r>
            <a:r>
              <a:rPr lang="el-GR" altLang="el-GR" sz="140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  <p:sp>
        <p:nvSpPr>
          <p:cNvPr id="7" name="5 - Θέση αριθμού διαφάνειας">
            <a:extLst>
              <a:ext uri="{FF2B5EF4-FFF2-40B4-BE49-F238E27FC236}">
                <a16:creationId xmlns:a16="http://schemas.microsoft.com/office/drawing/2014/main" id="{07E733A7-0662-4746-A136-AB531169B1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A53D1A-711F-4BC2-91F4-EC3A53C964F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69833277"/>
      </p:ext>
    </p:extLst>
  </p:cSld>
  <p:clrMapOvr>
    <a:masterClrMapping/>
  </p:clrMapOvr>
  <p:hf sldNum="0"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/>
              <a:t>Kλικ για επεξεργασία του τίτλου</a:t>
            </a:r>
            <a:endParaRPr lang="en-GB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GB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GB"/>
          </a:p>
        </p:txBody>
      </p:sp>
      <p:sp>
        <p:nvSpPr>
          <p:cNvPr id="7" name="3 - Θέση ημερομηνίας">
            <a:extLst>
              <a:ext uri="{FF2B5EF4-FFF2-40B4-BE49-F238E27FC236}">
                <a16:creationId xmlns:a16="http://schemas.microsoft.com/office/drawing/2014/main" id="{0607C9AF-5361-4041-B76D-A69763CB5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8" name="4 - Θέση υποσέλιδου">
            <a:extLst>
              <a:ext uri="{FF2B5EF4-FFF2-40B4-BE49-F238E27FC236}">
                <a16:creationId xmlns:a16="http://schemas.microsoft.com/office/drawing/2014/main" id="{B4C015BD-7874-448D-A73C-AEC5BF6909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/>
              <a:t> </a:t>
            </a:r>
            <a:r>
              <a:rPr lang="el-GR" altLang="el-GR"/>
              <a:t>Αθηνών-Τμήμα</a:t>
            </a:r>
            <a:r>
              <a:rPr lang="el-GR" altLang="el-GR" sz="1400"/>
              <a:t> </a:t>
            </a:r>
            <a:r>
              <a:rPr lang="el-GR" altLang="el-GR"/>
              <a:t>Οικονομικών</a:t>
            </a:r>
            <a:r>
              <a:rPr lang="el-GR" altLang="el-GR" sz="140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  <p:sp>
        <p:nvSpPr>
          <p:cNvPr id="9" name="5 - Θέση αριθμού διαφάνειας">
            <a:extLst>
              <a:ext uri="{FF2B5EF4-FFF2-40B4-BE49-F238E27FC236}">
                <a16:creationId xmlns:a16="http://schemas.microsoft.com/office/drawing/2014/main" id="{8D38EAB0-8BD4-462F-8341-A38936D40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878B69-605D-4731-B76B-0CC06159D21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10219897"/>
      </p:ext>
    </p:extLst>
  </p:cSld>
  <p:clrMapOvr>
    <a:masterClrMapping/>
  </p:clrMapOvr>
  <p:hf sldNum="0"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Kλικ για επεξεργασία του τίτλου</a:t>
            </a:r>
            <a:endParaRPr lang="en-GB"/>
          </a:p>
        </p:txBody>
      </p:sp>
      <p:sp>
        <p:nvSpPr>
          <p:cNvPr id="3" name="3 - Θέση ημερομηνίας">
            <a:extLst>
              <a:ext uri="{FF2B5EF4-FFF2-40B4-BE49-F238E27FC236}">
                <a16:creationId xmlns:a16="http://schemas.microsoft.com/office/drawing/2014/main" id="{0A52C00B-3AB0-4C01-B26B-91CD744FAC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4" name="4 - Θέση υποσέλιδου">
            <a:extLst>
              <a:ext uri="{FF2B5EF4-FFF2-40B4-BE49-F238E27FC236}">
                <a16:creationId xmlns:a16="http://schemas.microsoft.com/office/drawing/2014/main" id="{F561BC03-003A-4469-8DE4-5B8765A8FF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/>
              <a:t> </a:t>
            </a:r>
            <a:r>
              <a:rPr lang="el-GR" altLang="el-GR"/>
              <a:t>Αθηνών-Τμήμα</a:t>
            </a:r>
            <a:r>
              <a:rPr lang="el-GR" altLang="el-GR" sz="1400"/>
              <a:t> </a:t>
            </a:r>
            <a:r>
              <a:rPr lang="el-GR" altLang="el-GR"/>
              <a:t>Οικονομικών</a:t>
            </a:r>
            <a:r>
              <a:rPr lang="el-GR" altLang="el-GR" sz="140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  <p:sp>
        <p:nvSpPr>
          <p:cNvPr id="5" name="5 - Θέση αριθμού διαφάνειας">
            <a:extLst>
              <a:ext uri="{FF2B5EF4-FFF2-40B4-BE49-F238E27FC236}">
                <a16:creationId xmlns:a16="http://schemas.microsoft.com/office/drawing/2014/main" id="{D7A2C97F-47FC-4D69-A760-081E685CBB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9D5FBE-06AD-4863-B067-FA5C1D15C2E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42477466"/>
      </p:ext>
    </p:extLst>
  </p:cSld>
  <p:clrMapOvr>
    <a:masterClrMapping/>
  </p:clrMapOvr>
  <p:hf sldNum="0"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- Θέση ημερομηνίας">
            <a:extLst>
              <a:ext uri="{FF2B5EF4-FFF2-40B4-BE49-F238E27FC236}">
                <a16:creationId xmlns:a16="http://schemas.microsoft.com/office/drawing/2014/main" id="{11CAE7D2-003C-48CF-8488-6CBC586517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3" name="4 - Θέση υποσέλιδου">
            <a:extLst>
              <a:ext uri="{FF2B5EF4-FFF2-40B4-BE49-F238E27FC236}">
                <a16:creationId xmlns:a16="http://schemas.microsoft.com/office/drawing/2014/main" id="{E385A2B4-EE7B-47DE-9EC5-79E7B99D8D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/>
              <a:t> </a:t>
            </a:r>
            <a:r>
              <a:rPr lang="el-GR" altLang="el-GR"/>
              <a:t>Αθηνών-Τμήμα</a:t>
            </a:r>
            <a:r>
              <a:rPr lang="el-GR" altLang="el-GR" sz="1400"/>
              <a:t> </a:t>
            </a:r>
            <a:r>
              <a:rPr lang="el-GR" altLang="el-GR"/>
              <a:t>Οικονομικών</a:t>
            </a:r>
            <a:r>
              <a:rPr lang="el-GR" altLang="el-GR" sz="140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  <p:sp>
        <p:nvSpPr>
          <p:cNvPr id="4" name="5 - Θέση αριθμού διαφάνειας">
            <a:extLst>
              <a:ext uri="{FF2B5EF4-FFF2-40B4-BE49-F238E27FC236}">
                <a16:creationId xmlns:a16="http://schemas.microsoft.com/office/drawing/2014/main" id="{CB5B8DB4-1A6D-486B-BA4F-F40776A28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F6E197-4AB7-489C-A914-C6F5596ACA8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58778134"/>
      </p:ext>
    </p:extLst>
  </p:cSld>
  <p:clrMapOvr>
    <a:masterClrMapping/>
  </p:clrMapOvr>
  <p:hf sldNum="0"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/>
              <a:t>Kλικ για επεξεργασία του τίτλου</a:t>
            </a:r>
            <a:endParaRPr lang="en-GB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GB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</p:txBody>
      </p:sp>
      <p:sp>
        <p:nvSpPr>
          <p:cNvPr id="5" name="3 - Θέση ημερομηνίας">
            <a:extLst>
              <a:ext uri="{FF2B5EF4-FFF2-40B4-BE49-F238E27FC236}">
                <a16:creationId xmlns:a16="http://schemas.microsoft.com/office/drawing/2014/main" id="{0E3D7B4A-6ACF-4275-BEF2-C49F714735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6" name="4 - Θέση υποσέλιδου">
            <a:extLst>
              <a:ext uri="{FF2B5EF4-FFF2-40B4-BE49-F238E27FC236}">
                <a16:creationId xmlns:a16="http://schemas.microsoft.com/office/drawing/2014/main" id="{AA4E8EBA-ADCF-42C0-AB6C-82CEE13D2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/>
              <a:t> </a:t>
            </a:r>
            <a:r>
              <a:rPr lang="el-GR" altLang="el-GR"/>
              <a:t>Αθηνών-Τμήμα</a:t>
            </a:r>
            <a:r>
              <a:rPr lang="el-GR" altLang="el-GR" sz="1400"/>
              <a:t> </a:t>
            </a:r>
            <a:r>
              <a:rPr lang="el-GR" altLang="el-GR"/>
              <a:t>Οικονομικών</a:t>
            </a:r>
            <a:r>
              <a:rPr lang="el-GR" altLang="el-GR" sz="140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  <p:sp>
        <p:nvSpPr>
          <p:cNvPr id="7" name="5 - Θέση αριθμού διαφάνειας">
            <a:extLst>
              <a:ext uri="{FF2B5EF4-FFF2-40B4-BE49-F238E27FC236}">
                <a16:creationId xmlns:a16="http://schemas.microsoft.com/office/drawing/2014/main" id="{720F8944-BB5C-4766-A01E-4E7306FB3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6A7D21-DE80-4DC0-94AB-1C8B72F066D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4179976"/>
      </p:ext>
    </p:extLst>
  </p:cSld>
  <p:clrMapOvr>
    <a:masterClrMapping/>
  </p:clrMapOvr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Rectangle 67">
            <a:extLst>
              <a:ext uri="{FF2B5EF4-FFF2-40B4-BE49-F238E27FC236}">
                <a16:creationId xmlns:a16="http://schemas.microsoft.com/office/drawing/2014/main" id="{CF017294-C508-4ED4-A429-AA6BE598330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 i="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5" name="Rectangle 68">
            <a:extLst>
              <a:ext uri="{FF2B5EF4-FFF2-40B4-BE49-F238E27FC236}">
                <a16:creationId xmlns:a16="http://schemas.microsoft.com/office/drawing/2014/main" id="{C96F51D7-B92E-4296-B91B-38F03F96AA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 i="0"/>
              <a:t> </a:t>
            </a:r>
            <a:r>
              <a:rPr lang="el-GR" altLang="el-GR"/>
              <a:t>Αθηνών-Τμήμα</a:t>
            </a:r>
            <a:r>
              <a:rPr lang="el-GR" altLang="el-GR" sz="1400" i="0"/>
              <a:t> </a:t>
            </a:r>
            <a:r>
              <a:rPr lang="el-GR" altLang="el-GR"/>
              <a:t>Οικονομικών</a:t>
            </a:r>
            <a:r>
              <a:rPr lang="el-GR" altLang="el-GR" sz="1400" i="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</p:spTree>
    <p:extLst>
      <p:ext uri="{BB962C8B-B14F-4D97-AF65-F5344CB8AC3E}">
        <p14:creationId xmlns:p14="http://schemas.microsoft.com/office/powerpoint/2010/main" val="14932198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/>
              <a:t>Kλικ για επεξεργασία του τίτλου</a:t>
            </a:r>
            <a:endParaRPr lang="en-GB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</p:txBody>
      </p:sp>
      <p:sp>
        <p:nvSpPr>
          <p:cNvPr id="5" name="3 - Θέση ημερομηνίας">
            <a:extLst>
              <a:ext uri="{FF2B5EF4-FFF2-40B4-BE49-F238E27FC236}">
                <a16:creationId xmlns:a16="http://schemas.microsoft.com/office/drawing/2014/main" id="{5046972D-C597-4401-916E-3A681E41BB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6" name="4 - Θέση υποσέλιδου">
            <a:extLst>
              <a:ext uri="{FF2B5EF4-FFF2-40B4-BE49-F238E27FC236}">
                <a16:creationId xmlns:a16="http://schemas.microsoft.com/office/drawing/2014/main" id="{92713B7B-C1F7-4EAB-8313-8D9FEE0C7C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/>
              <a:t> </a:t>
            </a:r>
            <a:r>
              <a:rPr lang="el-GR" altLang="el-GR"/>
              <a:t>Αθηνών-Τμήμα</a:t>
            </a:r>
            <a:r>
              <a:rPr lang="el-GR" altLang="el-GR" sz="1400"/>
              <a:t> </a:t>
            </a:r>
            <a:r>
              <a:rPr lang="el-GR" altLang="el-GR"/>
              <a:t>Οικονομικών</a:t>
            </a:r>
            <a:r>
              <a:rPr lang="el-GR" altLang="el-GR" sz="140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  <p:sp>
        <p:nvSpPr>
          <p:cNvPr id="7" name="5 - Θέση αριθμού διαφάνειας">
            <a:extLst>
              <a:ext uri="{FF2B5EF4-FFF2-40B4-BE49-F238E27FC236}">
                <a16:creationId xmlns:a16="http://schemas.microsoft.com/office/drawing/2014/main" id="{E3C4FB09-C2C9-45BB-AD91-59B5D353E1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3B2483-A62F-4DD3-988D-480C03B28F0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5721669"/>
      </p:ext>
    </p:extLst>
  </p:cSld>
  <p:clrMapOvr>
    <a:masterClrMapping/>
  </p:clrMapOvr>
  <p:hf sldNum="0" hd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Kλικ για επεξεργασία του τίτλου</a:t>
            </a:r>
            <a:endParaRPr lang="en-GB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GB"/>
          </a:p>
        </p:txBody>
      </p:sp>
      <p:sp>
        <p:nvSpPr>
          <p:cNvPr id="4" name="3 - Θέση ημερομηνίας">
            <a:extLst>
              <a:ext uri="{FF2B5EF4-FFF2-40B4-BE49-F238E27FC236}">
                <a16:creationId xmlns:a16="http://schemas.microsoft.com/office/drawing/2014/main" id="{E5EDB2E2-17C1-454B-ACC1-693F39E465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5" name="4 - Θέση υποσέλιδου">
            <a:extLst>
              <a:ext uri="{FF2B5EF4-FFF2-40B4-BE49-F238E27FC236}">
                <a16:creationId xmlns:a16="http://schemas.microsoft.com/office/drawing/2014/main" id="{8608F8B9-CA5B-485F-A042-20DB27BF25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/>
              <a:t> </a:t>
            </a:r>
            <a:r>
              <a:rPr lang="el-GR" altLang="el-GR"/>
              <a:t>Αθηνών-Τμήμα</a:t>
            </a:r>
            <a:r>
              <a:rPr lang="el-GR" altLang="el-GR" sz="1400"/>
              <a:t> </a:t>
            </a:r>
            <a:r>
              <a:rPr lang="el-GR" altLang="el-GR"/>
              <a:t>Οικονομικών</a:t>
            </a:r>
            <a:r>
              <a:rPr lang="el-GR" altLang="el-GR" sz="140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  <p:sp>
        <p:nvSpPr>
          <p:cNvPr id="6" name="5 - Θέση αριθμού διαφάνειας">
            <a:extLst>
              <a:ext uri="{FF2B5EF4-FFF2-40B4-BE49-F238E27FC236}">
                <a16:creationId xmlns:a16="http://schemas.microsoft.com/office/drawing/2014/main" id="{FE0BD658-E88A-4C28-991C-C041B24CB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EBFAE1-C17D-4BAD-88A2-22B840456B4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50588134"/>
      </p:ext>
    </p:extLst>
  </p:cSld>
  <p:clrMapOvr>
    <a:masterClrMapping/>
  </p:clrMapOvr>
  <p:hf sldNum="0" hdr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/>
              <a:t>Kλικ για επεξεργασία του τίτλου</a:t>
            </a:r>
            <a:endParaRPr lang="en-GB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GB"/>
          </a:p>
        </p:txBody>
      </p:sp>
      <p:sp>
        <p:nvSpPr>
          <p:cNvPr id="4" name="3 - Θέση ημερομηνίας">
            <a:extLst>
              <a:ext uri="{FF2B5EF4-FFF2-40B4-BE49-F238E27FC236}">
                <a16:creationId xmlns:a16="http://schemas.microsoft.com/office/drawing/2014/main" id="{54206386-CC5B-4CDE-9960-CE1395511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5" name="4 - Θέση υποσέλιδου">
            <a:extLst>
              <a:ext uri="{FF2B5EF4-FFF2-40B4-BE49-F238E27FC236}">
                <a16:creationId xmlns:a16="http://schemas.microsoft.com/office/drawing/2014/main" id="{1933FD48-D2CC-4E95-ABE6-F1F3C05C1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/>
              <a:t> </a:t>
            </a:r>
            <a:r>
              <a:rPr lang="el-GR" altLang="el-GR"/>
              <a:t>Αθηνών-Τμήμα</a:t>
            </a:r>
            <a:r>
              <a:rPr lang="el-GR" altLang="el-GR" sz="1400"/>
              <a:t> </a:t>
            </a:r>
            <a:r>
              <a:rPr lang="el-GR" altLang="el-GR"/>
              <a:t>Οικονομικών</a:t>
            </a:r>
            <a:r>
              <a:rPr lang="el-GR" altLang="el-GR" sz="140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  <p:sp>
        <p:nvSpPr>
          <p:cNvPr id="6" name="5 - Θέση αριθμού διαφάνειας">
            <a:extLst>
              <a:ext uri="{FF2B5EF4-FFF2-40B4-BE49-F238E27FC236}">
                <a16:creationId xmlns:a16="http://schemas.microsoft.com/office/drawing/2014/main" id="{8D3D0857-5AF7-4D82-9BBC-309E2D1272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CB892D-6DB9-4E35-B310-F70E530DCCE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933486"/>
      </p:ext>
    </p:extLst>
  </p:cSld>
  <p:clrMapOvr>
    <a:masterClrMapping/>
  </p:clrMapOvr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7">
            <a:extLst>
              <a:ext uri="{FF2B5EF4-FFF2-40B4-BE49-F238E27FC236}">
                <a16:creationId xmlns:a16="http://schemas.microsoft.com/office/drawing/2014/main" id="{69094AAB-D482-4524-82F1-30ECEBBBC7B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 i="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5" name="Rectangle 68">
            <a:extLst>
              <a:ext uri="{FF2B5EF4-FFF2-40B4-BE49-F238E27FC236}">
                <a16:creationId xmlns:a16="http://schemas.microsoft.com/office/drawing/2014/main" id="{F20FA96A-E3C4-4436-A62B-216D677EE11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 i="0"/>
              <a:t> </a:t>
            </a:r>
            <a:r>
              <a:rPr lang="el-GR" altLang="el-GR"/>
              <a:t>Αθηνών-Τμήμα</a:t>
            </a:r>
            <a:r>
              <a:rPr lang="el-GR" altLang="el-GR" sz="1400" i="0"/>
              <a:t> </a:t>
            </a:r>
            <a:r>
              <a:rPr lang="el-GR" altLang="el-GR"/>
              <a:t>Οικονομικών</a:t>
            </a:r>
            <a:r>
              <a:rPr lang="el-GR" altLang="el-GR" sz="1400" i="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</p:spTree>
    <p:extLst>
      <p:ext uri="{BB962C8B-B14F-4D97-AF65-F5344CB8AC3E}">
        <p14:creationId xmlns:p14="http://schemas.microsoft.com/office/powerpoint/2010/main" val="13115024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2813" y="1905000"/>
            <a:ext cx="39782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43488" y="1905000"/>
            <a:ext cx="3979862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5" name="Rectangle 67">
            <a:extLst>
              <a:ext uri="{FF2B5EF4-FFF2-40B4-BE49-F238E27FC236}">
                <a16:creationId xmlns:a16="http://schemas.microsoft.com/office/drawing/2014/main" id="{AF873DEB-20E9-408C-891B-EE7E60CFB86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 i="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6" name="Rectangle 68">
            <a:extLst>
              <a:ext uri="{FF2B5EF4-FFF2-40B4-BE49-F238E27FC236}">
                <a16:creationId xmlns:a16="http://schemas.microsoft.com/office/drawing/2014/main" id="{B8ECB05C-C21E-41F4-9E79-2D4EC56A959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 i="0"/>
              <a:t> </a:t>
            </a:r>
            <a:r>
              <a:rPr lang="el-GR" altLang="el-GR"/>
              <a:t>Αθηνών-Τμήμα</a:t>
            </a:r>
            <a:r>
              <a:rPr lang="el-GR" altLang="el-GR" sz="1400" i="0"/>
              <a:t> </a:t>
            </a:r>
            <a:r>
              <a:rPr lang="el-GR" altLang="el-GR"/>
              <a:t>Οικονομικών</a:t>
            </a:r>
            <a:r>
              <a:rPr lang="el-GR" altLang="el-GR" sz="1400" i="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</p:spTree>
    <p:extLst>
      <p:ext uri="{BB962C8B-B14F-4D97-AF65-F5344CB8AC3E}">
        <p14:creationId xmlns:p14="http://schemas.microsoft.com/office/powerpoint/2010/main" val="4213082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7" name="Rectangle 67">
            <a:extLst>
              <a:ext uri="{FF2B5EF4-FFF2-40B4-BE49-F238E27FC236}">
                <a16:creationId xmlns:a16="http://schemas.microsoft.com/office/drawing/2014/main" id="{47636EB3-411D-4442-B1E1-619C90B0862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 i="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8" name="Rectangle 68">
            <a:extLst>
              <a:ext uri="{FF2B5EF4-FFF2-40B4-BE49-F238E27FC236}">
                <a16:creationId xmlns:a16="http://schemas.microsoft.com/office/drawing/2014/main" id="{EA9DD266-0725-472E-AD3E-0EC1D51EFC5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 i="0"/>
              <a:t> </a:t>
            </a:r>
            <a:r>
              <a:rPr lang="el-GR" altLang="el-GR"/>
              <a:t>Αθηνών-Τμήμα</a:t>
            </a:r>
            <a:r>
              <a:rPr lang="el-GR" altLang="el-GR" sz="1400" i="0"/>
              <a:t> </a:t>
            </a:r>
            <a:r>
              <a:rPr lang="el-GR" altLang="el-GR"/>
              <a:t>Οικονομικών</a:t>
            </a:r>
            <a:r>
              <a:rPr lang="el-GR" altLang="el-GR" sz="1400" i="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</p:spTree>
    <p:extLst>
      <p:ext uri="{BB962C8B-B14F-4D97-AF65-F5344CB8AC3E}">
        <p14:creationId xmlns:p14="http://schemas.microsoft.com/office/powerpoint/2010/main" val="35343539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Rectangle 67">
            <a:extLst>
              <a:ext uri="{FF2B5EF4-FFF2-40B4-BE49-F238E27FC236}">
                <a16:creationId xmlns:a16="http://schemas.microsoft.com/office/drawing/2014/main" id="{D2BAB5B0-FD6F-4A19-B6D7-3ABCF0DE134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 i="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4" name="Rectangle 68">
            <a:extLst>
              <a:ext uri="{FF2B5EF4-FFF2-40B4-BE49-F238E27FC236}">
                <a16:creationId xmlns:a16="http://schemas.microsoft.com/office/drawing/2014/main" id="{642D57C8-634D-4AF8-9D44-584C263CE49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 i="0"/>
              <a:t> </a:t>
            </a:r>
            <a:r>
              <a:rPr lang="el-GR" altLang="el-GR"/>
              <a:t>Αθηνών-Τμήμα</a:t>
            </a:r>
            <a:r>
              <a:rPr lang="el-GR" altLang="el-GR" sz="1400" i="0"/>
              <a:t> </a:t>
            </a:r>
            <a:r>
              <a:rPr lang="el-GR" altLang="el-GR"/>
              <a:t>Οικονομικών</a:t>
            </a:r>
            <a:r>
              <a:rPr lang="el-GR" altLang="el-GR" sz="1400" i="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</p:spTree>
    <p:extLst>
      <p:ext uri="{BB962C8B-B14F-4D97-AF65-F5344CB8AC3E}">
        <p14:creationId xmlns:p14="http://schemas.microsoft.com/office/powerpoint/2010/main" val="23783983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7">
            <a:extLst>
              <a:ext uri="{FF2B5EF4-FFF2-40B4-BE49-F238E27FC236}">
                <a16:creationId xmlns:a16="http://schemas.microsoft.com/office/drawing/2014/main" id="{6F5BF865-18DD-4EB5-BD27-E68C28935A9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 i="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3" name="Rectangle 68">
            <a:extLst>
              <a:ext uri="{FF2B5EF4-FFF2-40B4-BE49-F238E27FC236}">
                <a16:creationId xmlns:a16="http://schemas.microsoft.com/office/drawing/2014/main" id="{E17F48D7-DF3E-456A-B84A-79433AC4818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 i="0"/>
              <a:t> </a:t>
            </a:r>
            <a:r>
              <a:rPr lang="el-GR" altLang="el-GR"/>
              <a:t>Αθηνών-Τμήμα</a:t>
            </a:r>
            <a:r>
              <a:rPr lang="el-GR" altLang="el-GR" sz="1400" i="0"/>
              <a:t> </a:t>
            </a:r>
            <a:r>
              <a:rPr lang="el-GR" altLang="el-GR"/>
              <a:t>Οικονομικών</a:t>
            </a:r>
            <a:r>
              <a:rPr lang="el-GR" altLang="el-GR" sz="1400" i="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</p:spTree>
    <p:extLst>
      <p:ext uri="{BB962C8B-B14F-4D97-AF65-F5344CB8AC3E}">
        <p14:creationId xmlns:p14="http://schemas.microsoft.com/office/powerpoint/2010/main" val="42063186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7">
            <a:extLst>
              <a:ext uri="{FF2B5EF4-FFF2-40B4-BE49-F238E27FC236}">
                <a16:creationId xmlns:a16="http://schemas.microsoft.com/office/drawing/2014/main" id="{AFC3017F-0706-492F-976A-3F8E6838F40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 i="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6" name="Rectangle 68">
            <a:extLst>
              <a:ext uri="{FF2B5EF4-FFF2-40B4-BE49-F238E27FC236}">
                <a16:creationId xmlns:a16="http://schemas.microsoft.com/office/drawing/2014/main" id="{81111D1D-113D-4A87-AE11-AD58FDCBFB7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 i="0"/>
              <a:t> </a:t>
            </a:r>
            <a:r>
              <a:rPr lang="el-GR" altLang="el-GR"/>
              <a:t>Αθηνών-Τμήμα</a:t>
            </a:r>
            <a:r>
              <a:rPr lang="el-GR" altLang="el-GR" sz="1400" i="0"/>
              <a:t> </a:t>
            </a:r>
            <a:r>
              <a:rPr lang="el-GR" altLang="el-GR"/>
              <a:t>Οικονομικών</a:t>
            </a:r>
            <a:r>
              <a:rPr lang="el-GR" altLang="el-GR" sz="1400" i="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</p:spTree>
    <p:extLst>
      <p:ext uri="{BB962C8B-B14F-4D97-AF65-F5344CB8AC3E}">
        <p14:creationId xmlns:p14="http://schemas.microsoft.com/office/powerpoint/2010/main" val="38614049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l-GR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7">
            <a:extLst>
              <a:ext uri="{FF2B5EF4-FFF2-40B4-BE49-F238E27FC236}">
                <a16:creationId xmlns:a16="http://schemas.microsoft.com/office/drawing/2014/main" id="{9EC0D672-FC4E-4538-BB64-971370A71DE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 i="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6" name="Rectangle 68">
            <a:extLst>
              <a:ext uri="{FF2B5EF4-FFF2-40B4-BE49-F238E27FC236}">
                <a16:creationId xmlns:a16="http://schemas.microsoft.com/office/drawing/2014/main" id="{9350884B-26D0-4CE9-B8D7-4C479F1A528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 i="0"/>
              <a:t> </a:t>
            </a:r>
            <a:r>
              <a:rPr lang="el-GR" altLang="el-GR"/>
              <a:t>Αθηνών-Τμήμα</a:t>
            </a:r>
            <a:r>
              <a:rPr lang="el-GR" altLang="el-GR" sz="1400" i="0"/>
              <a:t> </a:t>
            </a:r>
            <a:r>
              <a:rPr lang="el-GR" altLang="el-GR"/>
              <a:t>Οικονομικών</a:t>
            </a:r>
            <a:r>
              <a:rPr lang="el-GR" altLang="el-GR" sz="1400" i="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</p:spTree>
    <p:extLst>
      <p:ext uri="{BB962C8B-B14F-4D97-AF65-F5344CB8AC3E}">
        <p14:creationId xmlns:p14="http://schemas.microsoft.com/office/powerpoint/2010/main" val="3892643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>
            <a:extLst>
              <a:ext uri="{FF2B5EF4-FFF2-40B4-BE49-F238E27FC236}">
                <a16:creationId xmlns:a16="http://schemas.microsoft.com/office/drawing/2014/main" id="{BA056111-22E8-47BF-8881-12C420C1DD8A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9147175" cy="6867525"/>
            <a:chOff x="0" y="0"/>
            <a:chExt cx="5762" cy="4326"/>
          </a:xfrm>
        </p:grpSpPr>
        <p:sp>
          <p:nvSpPr>
            <p:cNvPr id="1031" name="Rectangle 3">
              <a:extLst>
                <a:ext uri="{FF2B5EF4-FFF2-40B4-BE49-F238E27FC236}">
                  <a16:creationId xmlns:a16="http://schemas.microsoft.com/office/drawing/2014/main" id="{C868C0C9-9395-407B-9417-A69694B672B7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0" y="0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32" name="Rectangle 4">
              <a:extLst>
                <a:ext uri="{FF2B5EF4-FFF2-40B4-BE49-F238E27FC236}">
                  <a16:creationId xmlns:a16="http://schemas.microsoft.com/office/drawing/2014/main" id="{5551ACA3-6191-44E8-8E45-8F77D4AA28F1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9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33" name="Rectangle 5">
              <a:extLst>
                <a:ext uri="{FF2B5EF4-FFF2-40B4-BE49-F238E27FC236}">
                  <a16:creationId xmlns:a16="http://schemas.microsoft.com/office/drawing/2014/main" id="{03C20114-DF31-4B23-8B20-CA0E2E22B4FB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9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34" name="Rectangle 6">
              <a:extLst>
                <a:ext uri="{FF2B5EF4-FFF2-40B4-BE49-F238E27FC236}">
                  <a16:creationId xmlns:a16="http://schemas.microsoft.com/office/drawing/2014/main" id="{F9E700D2-832F-4F82-A8F1-D9B5BF2D1CD7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8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35" name="Rectangle 7">
              <a:extLst>
                <a:ext uri="{FF2B5EF4-FFF2-40B4-BE49-F238E27FC236}">
                  <a16:creationId xmlns:a16="http://schemas.microsoft.com/office/drawing/2014/main" id="{5F11ED06-FA9C-49E6-959C-567679ABEBE7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38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36" name="Rectangle 8">
              <a:extLst>
                <a:ext uri="{FF2B5EF4-FFF2-40B4-BE49-F238E27FC236}">
                  <a16:creationId xmlns:a16="http://schemas.microsoft.com/office/drawing/2014/main" id="{AE9FD30B-D549-440A-B675-7100354424B3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8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37" name="Rectangle 9">
              <a:extLst>
                <a:ext uri="{FF2B5EF4-FFF2-40B4-BE49-F238E27FC236}">
                  <a16:creationId xmlns:a16="http://schemas.microsoft.com/office/drawing/2014/main" id="{029D6ADD-E94C-4072-AB27-A6CA191EF561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57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38" name="Rectangle 10">
              <a:extLst>
                <a:ext uri="{FF2B5EF4-FFF2-40B4-BE49-F238E27FC236}">
                  <a16:creationId xmlns:a16="http://schemas.microsoft.com/office/drawing/2014/main" id="{22D04ACB-0550-43A1-9DDF-D3EF940F98B4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67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39" name="Rectangle 11">
              <a:extLst>
                <a:ext uri="{FF2B5EF4-FFF2-40B4-BE49-F238E27FC236}">
                  <a16:creationId xmlns:a16="http://schemas.microsoft.com/office/drawing/2014/main" id="{50C1BF6D-DA07-41EA-A981-2341341E5115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76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40" name="Rectangle 12">
              <a:extLst>
                <a:ext uri="{FF2B5EF4-FFF2-40B4-BE49-F238E27FC236}">
                  <a16:creationId xmlns:a16="http://schemas.microsoft.com/office/drawing/2014/main" id="{B39AC7F0-A8FE-4FFE-9ABA-9AB68A473EC4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86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41" name="Rectangle 13">
              <a:extLst>
                <a:ext uri="{FF2B5EF4-FFF2-40B4-BE49-F238E27FC236}">
                  <a16:creationId xmlns:a16="http://schemas.microsoft.com/office/drawing/2014/main" id="{525EDFF2-AF31-414C-A0F4-4ADC32E3E1F5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96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42" name="Rectangle 14">
              <a:extLst>
                <a:ext uri="{FF2B5EF4-FFF2-40B4-BE49-F238E27FC236}">
                  <a16:creationId xmlns:a16="http://schemas.microsoft.com/office/drawing/2014/main" id="{57E84719-5218-4AA2-8482-54E1A0A5226F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05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43" name="Rectangle 15">
              <a:extLst>
                <a:ext uri="{FF2B5EF4-FFF2-40B4-BE49-F238E27FC236}">
                  <a16:creationId xmlns:a16="http://schemas.microsoft.com/office/drawing/2014/main" id="{CDC3F66D-CA09-4B20-9D52-C919A16F6511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15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44" name="Rectangle 16">
              <a:extLst>
                <a:ext uri="{FF2B5EF4-FFF2-40B4-BE49-F238E27FC236}">
                  <a16:creationId xmlns:a16="http://schemas.microsoft.com/office/drawing/2014/main" id="{C918D9C7-D5D8-4054-B68A-ABB1BC42050C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24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45" name="Rectangle 17">
              <a:extLst>
                <a:ext uri="{FF2B5EF4-FFF2-40B4-BE49-F238E27FC236}">
                  <a16:creationId xmlns:a16="http://schemas.microsoft.com/office/drawing/2014/main" id="{E1F297BE-872D-4503-9FAF-CBC116DC0F14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34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46" name="Rectangle 18">
              <a:extLst>
                <a:ext uri="{FF2B5EF4-FFF2-40B4-BE49-F238E27FC236}">
                  <a16:creationId xmlns:a16="http://schemas.microsoft.com/office/drawing/2014/main" id="{372CA42C-139F-411A-935B-2B11D4359793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44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47" name="Rectangle 19">
              <a:extLst>
                <a:ext uri="{FF2B5EF4-FFF2-40B4-BE49-F238E27FC236}">
                  <a16:creationId xmlns:a16="http://schemas.microsoft.com/office/drawing/2014/main" id="{E9721687-8258-4148-8995-43039377A771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53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48" name="Rectangle 20">
              <a:extLst>
                <a:ext uri="{FF2B5EF4-FFF2-40B4-BE49-F238E27FC236}">
                  <a16:creationId xmlns:a16="http://schemas.microsoft.com/office/drawing/2014/main" id="{E8A5F47E-08C1-49FD-A57B-1095C6464BDB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63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49" name="Rectangle 21">
              <a:extLst>
                <a:ext uri="{FF2B5EF4-FFF2-40B4-BE49-F238E27FC236}">
                  <a16:creationId xmlns:a16="http://schemas.microsoft.com/office/drawing/2014/main" id="{7DA09766-3C82-414D-87E2-2F50F48D7CAB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72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50" name="Rectangle 22">
              <a:extLst>
                <a:ext uri="{FF2B5EF4-FFF2-40B4-BE49-F238E27FC236}">
                  <a16:creationId xmlns:a16="http://schemas.microsoft.com/office/drawing/2014/main" id="{358234AB-01FD-41B6-A098-1FD5CE4FD76D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82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51" name="Rectangle 23">
              <a:extLst>
                <a:ext uri="{FF2B5EF4-FFF2-40B4-BE49-F238E27FC236}">
                  <a16:creationId xmlns:a16="http://schemas.microsoft.com/office/drawing/2014/main" id="{067E0B48-C74E-4A60-9597-3B6A66521A31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92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52" name="Rectangle 24">
              <a:extLst>
                <a:ext uri="{FF2B5EF4-FFF2-40B4-BE49-F238E27FC236}">
                  <a16:creationId xmlns:a16="http://schemas.microsoft.com/office/drawing/2014/main" id="{15A967ED-D047-4868-B20C-F15BA0BD553D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01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53" name="Rectangle 25">
              <a:extLst>
                <a:ext uri="{FF2B5EF4-FFF2-40B4-BE49-F238E27FC236}">
                  <a16:creationId xmlns:a16="http://schemas.microsoft.com/office/drawing/2014/main" id="{F7548EA8-1EE0-466E-AD51-D9CC8D088128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11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54" name="Rectangle 26">
              <a:extLst>
                <a:ext uri="{FF2B5EF4-FFF2-40B4-BE49-F238E27FC236}">
                  <a16:creationId xmlns:a16="http://schemas.microsoft.com/office/drawing/2014/main" id="{BDFBC1C7-94CC-43BC-8687-903DFBC0C979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20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55" name="Rectangle 27">
              <a:extLst>
                <a:ext uri="{FF2B5EF4-FFF2-40B4-BE49-F238E27FC236}">
                  <a16:creationId xmlns:a16="http://schemas.microsoft.com/office/drawing/2014/main" id="{DBA5B6B9-42E4-463F-A031-7A43244AACDD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30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56" name="Rectangle 28">
              <a:extLst>
                <a:ext uri="{FF2B5EF4-FFF2-40B4-BE49-F238E27FC236}">
                  <a16:creationId xmlns:a16="http://schemas.microsoft.com/office/drawing/2014/main" id="{CBD944FC-C16B-4D78-A456-CF27E2760FBB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40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57" name="Rectangle 29">
              <a:extLst>
                <a:ext uri="{FF2B5EF4-FFF2-40B4-BE49-F238E27FC236}">
                  <a16:creationId xmlns:a16="http://schemas.microsoft.com/office/drawing/2014/main" id="{BA898E1A-9216-4245-8FB8-F63F72805650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49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58" name="Rectangle 30">
              <a:extLst>
                <a:ext uri="{FF2B5EF4-FFF2-40B4-BE49-F238E27FC236}">
                  <a16:creationId xmlns:a16="http://schemas.microsoft.com/office/drawing/2014/main" id="{2E4EA7E5-27E5-412B-B073-B2B0C3723B2F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59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59" name="Rectangle 31">
              <a:extLst>
                <a:ext uri="{FF2B5EF4-FFF2-40B4-BE49-F238E27FC236}">
                  <a16:creationId xmlns:a16="http://schemas.microsoft.com/office/drawing/2014/main" id="{DB2C70A9-F6B0-48F7-9513-72367D33D260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68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60" name="Rectangle 32">
              <a:extLst>
                <a:ext uri="{FF2B5EF4-FFF2-40B4-BE49-F238E27FC236}">
                  <a16:creationId xmlns:a16="http://schemas.microsoft.com/office/drawing/2014/main" id="{6D10BD1B-1C3A-4F50-B53C-813B480A2EB9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78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61" name="Rectangle 33">
              <a:extLst>
                <a:ext uri="{FF2B5EF4-FFF2-40B4-BE49-F238E27FC236}">
                  <a16:creationId xmlns:a16="http://schemas.microsoft.com/office/drawing/2014/main" id="{9F03B557-963B-4DF1-A719-BE7DDE3E516C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88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62" name="Rectangle 34">
              <a:extLst>
                <a:ext uri="{FF2B5EF4-FFF2-40B4-BE49-F238E27FC236}">
                  <a16:creationId xmlns:a16="http://schemas.microsoft.com/office/drawing/2014/main" id="{910D9389-33D3-419B-83DE-B21862CC3602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97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63" name="Rectangle 35">
              <a:extLst>
                <a:ext uri="{FF2B5EF4-FFF2-40B4-BE49-F238E27FC236}">
                  <a16:creationId xmlns:a16="http://schemas.microsoft.com/office/drawing/2014/main" id="{9B87390A-75E9-450A-95C3-066FC021A84B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307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64" name="Rectangle 36">
              <a:extLst>
                <a:ext uri="{FF2B5EF4-FFF2-40B4-BE49-F238E27FC236}">
                  <a16:creationId xmlns:a16="http://schemas.microsoft.com/office/drawing/2014/main" id="{C1BCFDC5-0F1D-4924-BA9C-87C095C56149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316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65" name="Rectangle 37">
              <a:extLst>
                <a:ext uri="{FF2B5EF4-FFF2-40B4-BE49-F238E27FC236}">
                  <a16:creationId xmlns:a16="http://schemas.microsoft.com/office/drawing/2014/main" id="{2534DF48-7F56-436D-A6A0-00E795B7370B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326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66" name="Rectangle 38">
              <a:extLst>
                <a:ext uri="{FF2B5EF4-FFF2-40B4-BE49-F238E27FC236}">
                  <a16:creationId xmlns:a16="http://schemas.microsoft.com/office/drawing/2014/main" id="{0F0AE5F1-BD45-48FC-B747-C9C659C24282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336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67" name="Rectangle 39">
              <a:extLst>
                <a:ext uri="{FF2B5EF4-FFF2-40B4-BE49-F238E27FC236}">
                  <a16:creationId xmlns:a16="http://schemas.microsoft.com/office/drawing/2014/main" id="{13C53466-F210-4D07-BB1B-AB474849F0AF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345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68" name="Rectangle 40">
              <a:extLst>
                <a:ext uri="{FF2B5EF4-FFF2-40B4-BE49-F238E27FC236}">
                  <a16:creationId xmlns:a16="http://schemas.microsoft.com/office/drawing/2014/main" id="{C3AE02DE-FD44-4B22-BD14-806B205BA8F1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355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69" name="Rectangle 41">
              <a:extLst>
                <a:ext uri="{FF2B5EF4-FFF2-40B4-BE49-F238E27FC236}">
                  <a16:creationId xmlns:a16="http://schemas.microsoft.com/office/drawing/2014/main" id="{0F39605E-34A6-4A0D-9DAE-C1A5A25E6183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364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70" name="Rectangle 42">
              <a:extLst>
                <a:ext uri="{FF2B5EF4-FFF2-40B4-BE49-F238E27FC236}">
                  <a16:creationId xmlns:a16="http://schemas.microsoft.com/office/drawing/2014/main" id="{DF67865C-0A41-4804-BA26-754DFED767BE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374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71" name="Rectangle 43">
              <a:extLst>
                <a:ext uri="{FF2B5EF4-FFF2-40B4-BE49-F238E27FC236}">
                  <a16:creationId xmlns:a16="http://schemas.microsoft.com/office/drawing/2014/main" id="{EC31D85B-C09D-43E2-BAFB-DA5AE9BC7627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384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72" name="Rectangle 44">
              <a:extLst>
                <a:ext uri="{FF2B5EF4-FFF2-40B4-BE49-F238E27FC236}">
                  <a16:creationId xmlns:a16="http://schemas.microsoft.com/office/drawing/2014/main" id="{BCB7FAD9-F11D-4957-8617-270E0034CC9B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393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73" name="Rectangle 45">
              <a:extLst>
                <a:ext uri="{FF2B5EF4-FFF2-40B4-BE49-F238E27FC236}">
                  <a16:creationId xmlns:a16="http://schemas.microsoft.com/office/drawing/2014/main" id="{8486D5B3-9150-492C-9BC0-5594E89F9AF0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03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74" name="Rectangle 46">
              <a:extLst>
                <a:ext uri="{FF2B5EF4-FFF2-40B4-BE49-F238E27FC236}">
                  <a16:creationId xmlns:a16="http://schemas.microsoft.com/office/drawing/2014/main" id="{CD2CF73D-D312-413C-AF2B-5E5CECC58B0F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12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75" name="Rectangle 47">
              <a:extLst>
                <a:ext uri="{FF2B5EF4-FFF2-40B4-BE49-F238E27FC236}">
                  <a16:creationId xmlns:a16="http://schemas.microsoft.com/office/drawing/2014/main" id="{F9385CE7-7BFD-4CE5-8D4B-9D226041259E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22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76" name="Rectangle 48">
              <a:extLst>
                <a:ext uri="{FF2B5EF4-FFF2-40B4-BE49-F238E27FC236}">
                  <a16:creationId xmlns:a16="http://schemas.microsoft.com/office/drawing/2014/main" id="{A33DE5E3-D5BD-42A4-B7FB-E44FEB19A7E1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32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77" name="Rectangle 49">
              <a:extLst>
                <a:ext uri="{FF2B5EF4-FFF2-40B4-BE49-F238E27FC236}">
                  <a16:creationId xmlns:a16="http://schemas.microsoft.com/office/drawing/2014/main" id="{818B6BA5-F1EB-47B8-99BC-A129C527CBC2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41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78" name="Rectangle 50">
              <a:extLst>
                <a:ext uri="{FF2B5EF4-FFF2-40B4-BE49-F238E27FC236}">
                  <a16:creationId xmlns:a16="http://schemas.microsoft.com/office/drawing/2014/main" id="{EE355F84-28D8-4D9E-91AD-D75516CDD8DF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51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79" name="Rectangle 51">
              <a:extLst>
                <a:ext uri="{FF2B5EF4-FFF2-40B4-BE49-F238E27FC236}">
                  <a16:creationId xmlns:a16="http://schemas.microsoft.com/office/drawing/2014/main" id="{E5841D85-0899-42BC-9402-3718553749C6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60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80" name="Rectangle 52">
              <a:extLst>
                <a:ext uri="{FF2B5EF4-FFF2-40B4-BE49-F238E27FC236}">
                  <a16:creationId xmlns:a16="http://schemas.microsoft.com/office/drawing/2014/main" id="{04803DD0-6662-42B3-8F91-55C814113549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70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81" name="Rectangle 53">
              <a:extLst>
                <a:ext uri="{FF2B5EF4-FFF2-40B4-BE49-F238E27FC236}">
                  <a16:creationId xmlns:a16="http://schemas.microsoft.com/office/drawing/2014/main" id="{3EC81B64-7FAE-4FD1-82E2-E3CAB55849CD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80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82" name="Rectangle 54">
              <a:extLst>
                <a:ext uri="{FF2B5EF4-FFF2-40B4-BE49-F238E27FC236}">
                  <a16:creationId xmlns:a16="http://schemas.microsoft.com/office/drawing/2014/main" id="{EC13B338-382D-48FB-AA00-B1B6C0A533C0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89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83" name="Rectangle 55">
              <a:extLst>
                <a:ext uri="{FF2B5EF4-FFF2-40B4-BE49-F238E27FC236}">
                  <a16:creationId xmlns:a16="http://schemas.microsoft.com/office/drawing/2014/main" id="{0699DB7E-A684-40E0-98CC-6758C4074515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99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84" name="Rectangle 56">
              <a:extLst>
                <a:ext uri="{FF2B5EF4-FFF2-40B4-BE49-F238E27FC236}">
                  <a16:creationId xmlns:a16="http://schemas.microsoft.com/office/drawing/2014/main" id="{724628B5-996C-4BCB-8A1A-09FF1BA8DC13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508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85" name="Rectangle 57">
              <a:extLst>
                <a:ext uri="{FF2B5EF4-FFF2-40B4-BE49-F238E27FC236}">
                  <a16:creationId xmlns:a16="http://schemas.microsoft.com/office/drawing/2014/main" id="{0BEF8165-5CA5-4B95-98BD-96E77F2A2012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518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86" name="Rectangle 58">
              <a:extLst>
                <a:ext uri="{FF2B5EF4-FFF2-40B4-BE49-F238E27FC236}">
                  <a16:creationId xmlns:a16="http://schemas.microsoft.com/office/drawing/2014/main" id="{0DAB0EE4-9EBB-48DE-B8BB-73F66E136EC3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528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87" name="Rectangle 59">
              <a:extLst>
                <a:ext uri="{FF2B5EF4-FFF2-40B4-BE49-F238E27FC236}">
                  <a16:creationId xmlns:a16="http://schemas.microsoft.com/office/drawing/2014/main" id="{DBFE8056-7D7B-4DC4-B0B9-1E886F0C94DA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537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88" name="Rectangle 60">
              <a:extLst>
                <a:ext uri="{FF2B5EF4-FFF2-40B4-BE49-F238E27FC236}">
                  <a16:creationId xmlns:a16="http://schemas.microsoft.com/office/drawing/2014/main" id="{4C3CFB89-5A6F-46FD-99CA-3E6EF5E79C74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547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89" name="Rectangle 61">
              <a:extLst>
                <a:ext uri="{FF2B5EF4-FFF2-40B4-BE49-F238E27FC236}">
                  <a16:creationId xmlns:a16="http://schemas.microsoft.com/office/drawing/2014/main" id="{8F3453DC-3ED3-4E3D-A2F9-CA5695253AA0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556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90" name="Rectangle 62">
              <a:extLst>
                <a:ext uri="{FF2B5EF4-FFF2-40B4-BE49-F238E27FC236}">
                  <a16:creationId xmlns:a16="http://schemas.microsoft.com/office/drawing/2014/main" id="{C35DAEE8-A34E-4624-A957-358194058307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566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91" name="Rectangle 63">
              <a:extLst>
                <a:ext uri="{FF2B5EF4-FFF2-40B4-BE49-F238E27FC236}">
                  <a16:creationId xmlns:a16="http://schemas.microsoft.com/office/drawing/2014/main" id="{A0B59FDE-6E64-43F9-9897-B6A2BBCA5411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31" y="0"/>
              <a:ext cx="5331" cy="4320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92" name="Rectangle 64">
              <a:extLst>
                <a:ext uri="{FF2B5EF4-FFF2-40B4-BE49-F238E27FC236}">
                  <a16:creationId xmlns:a16="http://schemas.microsoft.com/office/drawing/2014/main" id="{DDB8C2F5-3CFA-4DD0-8C7D-65F45F868C71}"/>
                </a:ext>
              </a:extLst>
            </p:cNvPr>
            <p:cNvSpPr>
              <a:spLocks noChangeArrowheads="1"/>
            </p:cNvSpPr>
            <p:nvPr userDrawn="1"/>
          </p:nvSpPr>
          <p:spPr bwMode="blackGray">
            <a:xfrm>
              <a:off x="0" y="1081"/>
              <a:ext cx="4378" cy="47"/>
            </a:xfrm>
            <a:prstGeom prst="rect">
              <a:avLst/>
            </a:prstGeom>
            <a:solidFill>
              <a:schemeClr val="hlink">
                <a:alpha val="50195"/>
              </a:schemeClr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</p:grpSp>
      <p:sp>
        <p:nvSpPr>
          <p:cNvPr id="1027" name="Rectangle 65">
            <a:extLst>
              <a:ext uri="{FF2B5EF4-FFF2-40B4-BE49-F238E27FC236}">
                <a16:creationId xmlns:a16="http://schemas.microsoft.com/office/drawing/2014/main" id="{EF933C35-A772-40B6-B9BA-E71A7B7019B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71538" y="192088"/>
            <a:ext cx="8162925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el-GR"/>
              <a:t>Click to edit Master title style</a:t>
            </a:r>
          </a:p>
        </p:txBody>
      </p:sp>
      <p:sp>
        <p:nvSpPr>
          <p:cNvPr id="1028" name="Rectangle 66">
            <a:extLst>
              <a:ext uri="{FF2B5EF4-FFF2-40B4-BE49-F238E27FC236}">
                <a16:creationId xmlns:a16="http://schemas.microsoft.com/office/drawing/2014/main" id="{27C8C349-F9E1-4E80-AE68-9D7A6D3D46C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2813" y="1905000"/>
            <a:ext cx="8110537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l-GR"/>
              <a:t>Click to edit Master text styles</a:t>
            </a:r>
          </a:p>
          <a:p>
            <a:pPr lvl="1"/>
            <a:r>
              <a:rPr lang="en-US" altLang="el-GR"/>
              <a:t>Second level</a:t>
            </a:r>
          </a:p>
          <a:p>
            <a:pPr lvl="2"/>
            <a:r>
              <a:rPr lang="en-US" altLang="el-GR"/>
              <a:t>Third level</a:t>
            </a:r>
          </a:p>
          <a:p>
            <a:pPr lvl="3"/>
            <a:r>
              <a:rPr lang="en-US" altLang="el-GR"/>
              <a:t>Fourth level</a:t>
            </a:r>
          </a:p>
          <a:p>
            <a:pPr lvl="4"/>
            <a:r>
              <a:rPr lang="en-US" altLang="el-GR"/>
              <a:t>Fifth level</a:t>
            </a:r>
          </a:p>
        </p:txBody>
      </p:sp>
      <p:sp>
        <p:nvSpPr>
          <p:cNvPr id="173123" name="Rectangle 67">
            <a:extLst>
              <a:ext uri="{FF2B5EF4-FFF2-40B4-BE49-F238E27FC236}">
                <a16:creationId xmlns:a16="http://schemas.microsoft.com/office/drawing/2014/main" id="{85031FEC-C851-4FEE-8053-D504274F2809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98500" y="6207125"/>
            <a:ext cx="2517775" cy="4349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defRPr sz="1200" i="1">
                <a:latin typeface="+mn-lt"/>
                <a:cs typeface="Arial" charset="0"/>
              </a:defRPr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 i="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173124" name="Rectangle 68">
            <a:extLst>
              <a:ext uri="{FF2B5EF4-FFF2-40B4-BE49-F238E27FC236}">
                <a16:creationId xmlns:a16="http://schemas.microsoft.com/office/drawing/2014/main" id="{CA97146A-0C17-4318-B75E-BAAEF8603A5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851275" y="6262688"/>
            <a:ext cx="4826000" cy="40481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50000"/>
              </a:spcBef>
              <a:defRPr sz="1200" i="1">
                <a:latin typeface="+mn-lt"/>
                <a:cs typeface="Arial" charset="0"/>
              </a:defRPr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 i="0"/>
              <a:t> </a:t>
            </a:r>
            <a:r>
              <a:rPr lang="el-GR" altLang="el-GR"/>
              <a:t>Αθηνών-Τμήμα</a:t>
            </a:r>
            <a:r>
              <a:rPr lang="el-GR" altLang="el-GR" sz="1400" i="0"/>
              <a:t> </a:t>
            </a:r>
            <a:r>
              <a:rPr lang="el-GR" altLang="el-GR"/>
              <a:t>Οικονομικών</a:t>
            </a:r>
            <a:r>
              <a:rPr lang="el-GR" altLang="el-GR" sz="1400" i="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8" r:id="rId1"/>
    <p:sldLayoutId id="2147484007" r:id="rId2"/>
    <p:sldLayoutId id="2147484008" r:id="rId3"/>
    <p:sldLayoutId id="2147484009" r:id="rId4"/>
    <p:sldLayoutId id="2147484010" r:id="rId5"/>
    <p:sldLayoutId id="2147484011" r:id="rId6"/>
    <p:sldLayoutId id="2147484012" r:id="rId7"/>
    <p:sldLayoutId id="2147484013" r:id="rId8"/>
    <p:sldLayoutId id="2147484014" r:id="rId9"/>
    <p:sldLayoutId id="2147484015" r:id="rId10"/>
    <p:sldLayoutId id="2147484016" r:id="rId11"/>
  </p:sldLayoutIdLst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5000"/>
        <a:buFont typeface="Wingdings" panose="05000000000000000000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anose="05000000000000000000" pitchFamily="2" charset="2"/>
        <a:buChar char="n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5000"/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1 - Θέση τίτλου">
            <a:extLst>
              <a:ext uri="{FF2B5EF4-FFF2-40B4-BE49-F238E27FC236}">
                <a16:creationId xmlns:a16="http://schemas.microsoft.com/office/drawing/2014/main" id="{B23FF933-886E-411C-9478-D3DB63FFABF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l-GR" altLang="en-US"/>
              <a:t>Kλικ για επεξεργασία του τίτλου</a:t>
            </a:r>
            <a:endParaRPr lang="en-GB" altLang="en-US"/>
          </a:p>
        </p:txBody>
      </p:sp>
      <p:sp>
        <p:nvSpPr>
          <p:cNvPr id="2051" name="2 - Θέση κειμένου">
            <a:extLst>
              <a:ext uri="{FF2B5EF4-FFF2-40B4-BE49-F238E27FC236}">
                <a16:creationId xmlns:a16="http://schemas.microsoft.com/office/drawing/2014/main" id="{7C0E1358-15BC-4690-B776-88035869DC2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l-GR" altLang="en-US"/>
              <a:t>Kλικ για επεξεργασία των στυλ του υποδείγματος</a:t>
            </a:r>
          </a:p>
          <a:p>
            <a:pPr lvl="1"/>
            <a:r>
              <a:rPr lang="el-GR" altLang="en-US"/>
              <a:t>Δεύτερου επιπέδου</a:t>
            </a:r>
          </a:p>
          <a:p>
            <a:pPr lvl="2"/>
            <a:r>
              <a:rPr lang="el-GR" altLang="en-US"/>
              <a:t>Τρίτου επιπέδου</a:t>
            </a:r>
          </a:p>
          <a:p>
            <a:pPr lvl="3"/>
            <a:r>
              <a:rPr lang="el-GR" altLang="en-US"/>
              <a:t>Τέταρτου επιπέδου</a:t>
            </a:r>
          </a:p>
          <a:p>
            <a:pPr lvl="4"/>
            <a:r>
              <a:rPr lang="el-GR" altLang="en-US"/>
              <a:t>Πέμπτου επιπέδου</a:t>
            </a:r>
            <a:endParaRPr lang="en-GB" altLang="en-US"/>
          </a:p>
        </p:txBody>
      </p:sp>
      <p:sp>
        <p:nvSpPr>
          <p:cNvPr id="4" name="3 - Θέση ημερομηνίας">
            <a:extLst>
              <a:ext uri="{FF2B5EF4-FFF2-40B4-BE49-F238E27FC236}">
                <a16:creationId xmlns:a16="http://schemas.microsoft.com/office/drawing/2014/main" id="{168088ED-378E-4EF1-954D-EB40E1A4DB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5" name="4 - Θέση υποσέλιδου">
            <a:extLst>
              <a:ext uri="{FF2B5EF4-FFF2-40B4-BE49-F238E27FC236}">
                <a16:creationId xmlns:a16="http://schemas.microsoft.com/office/drawing/2014/main" id="{4E63237B-FEEC-4127-AB56-4DE44F1C27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/>
              <a:t> </a:t>
            </a:r>
            <a:r>
              <a:rPr lang="el-GR" altLang="el-GR"/>
              <a:t>Αθηνών-Τμήμα</a:t>
            </a:r>
            <a:r>
              <a:rPr lang="el-GR" altLang="el-GR" sz="1400"/>
              <a:t> </a:t>
            </a:r>
            <a:r>
              <a:rPr lang="el-GR" altLang="el-GR"/>
              <a:t>Οικονομικών</a:t>
            </a:r>
            <a:r>
              <a:rPr lang="el-GR" altLang="el-GR" sz="140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  <p:sp>
        <p:nvSpPr>
          <p:cNvPr id="6" name="5 - Θέση αριθμού διαφάνειας">
            <a:extLst>
              <a:ext uri="{FF2B5EF4-FFF2-40B4-BE49-F238E27FC236}">
                <a16:creationId xmlns:a16="http://schemas.microsoft.com/office/drawing/2014/main" id="{65E4ECA8-A23C-4BB8-9F6D-5C20491C8E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BFA0E6F-1634-4DF4-8E57-03C51DF2449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7" r:id="rId1"/>
    <p:sldLayoutId id="2147484018" r:id="rId2"/>
    <p:sldLayoutId id="2147484019" r:id="rId3"/>
    <p:sldLayoutId id="2147484020" r:id="rId4"/>
    <p:sldLayoutId id="2147484021" r:id="rId5"/>
    <p:sldLayoutId id="2147484022" r:id="rId6"/>
    <p:sldLayoutId id="2147484023" r:id="rId7"/>
    <p:sldLayoutId id="2147484024" r:id="rId8"/>
    <p:sldLayoutId id="2147484025" r:id="rId9"/>
    <p:sldLayoutId id="2147484026" r:id="rId10"/>
    <p:sldLayoutId id="2147484027" r:id="rId11"/>
  </p:sldLayoutIdLst>
  <p:hf sldNum="0"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audio" Target="../media/media10.m4a"/><Relationship Id="rId7" Type="http://schemas.microsoft.com/office/2011/relationships/inkAction" Target="../ink/inkAction9.xml"/><Relationship Id="rId2" Type="http://schemas.microsoft.com/office/2007/relationships/media" Target="../media/media10.m4a"/><Relationship Id="rId1" Type="http://schemas.openxmlformats.org/officeDocument/2006/relationships/tags" Target="../tags/tag9.xml"/><Relationship Id="rId6" Type="http://schemas.openxmlformats.org/officeDocument/2006/relationships/image" Target="../media/image30.png"/><Relationship Id="rId5" Type="http://schemas.openxmlformats.org/officeDocument/2006/relationships/image" Target="../media/image21.png"/><Relationship Id="rId4" Type="http://schemas.openxmlformats.org/officeDocument/2006/relationships/slideLayout" Target="../slideLayouts/slideLayout13.xml"/><Relationship Id="rId9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11/relationships/inkAction" Target="../ink/inkAction1.xml"/><Relationship Id="rId3" Type="http://schemas.openxmlformats.org/officeDocument/2006/relationships/audio" Target="../media/media2.m4a"/><Relationship Id="rId7" Type="http://schemas.openxmlformats.org/officeDocument/2006/relationships/image" Target="../media/image5.png"/><Relationship Id="rId2" Type="http://schemas.microsoft.com/office/2007/relationships/media" Target="../media/media2.m4a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13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audio" Target="../media/media3.m4a"/><Relationship Id="rId7" Type="http://schemas.openxmlformats.org/officeDocument/2006/relationships/image" Target="../media/image9.png"/><Relationship Id="rId2" Type="http://schemas.microsoft.com/office/2007/relationships/media" Target="../media/media3.m4a"/><Relationship Id="rId1" Type="http://schemas.openxmlformats.org/officeDocument/2006/relationships/tags" Target="../tags/tag2.xml"/><Relationship Id="rId6" Type="http://schemas.openxmlformats.org/officeDocument/2006/relationships/image" Target="../media/image8.png"/><Relationship Id="rId11" Type="http://schemas.openxmlformats.org/officeDocument/2006/relationships/image" Target="../media/image2.png"/><Relationship Id="rId5" Type="http://schemas.openxmlformats.org/officeDocument/2006/relationships/image" Target="../media/image7.png"/><Relationship Id="rId10" Type="http://schemas.openxmlformats.org/officeDocument/2006/relationships/image" Target="../media/image11.png"/><Relationship Id="rId4" Type="http://schemas.openxmlformats.org/officeDocument/2006/relationships/slideLayout" Target="../slideLayouts/slideLayout13.xml"/><Relationship Id="rId9" Type="http://schemas.microsoft.com/office/2011/relationships/inkAction" Target="../ink/inkAction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11/relationships/inkAction" Target="../ink/inkAction3.xml"/><Relationship Id="rId3" Type="http://schemas.openxmlformats.org/officeDocument/2006/relationships/audio" Target="../media/media4.m4a"/><Relationship Id="rId7" Type="http://schemas.openxmlformats.org/officeDocument/2006/relationships/image" Target="../media/image14.png"/><Relationship Id="rId2" Type="http://schemas.microsoft.com/office/2007/relationships/media" Target="../media/media4.m4a"/><Relationship Id="rId1" Type="http://schemas.openxmlformats.org/officeDocument/2006/relationships/tags" Target="../tags/tag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13.xml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11/relationships/inkAction" Target="../ink/inkAction4.xml"/><Relationship Id="rId3" Type="http://schemas.openxmlformats.org/officeDocument/2006/relationships/audio" Target="../media/media5.m4a"/><Relationship Id="rId7" Type="http://schemas.openxmlformats.org/officeDocument/2006/relationships/image" Target="../media/image18.png"/><Relationship Id="rId2" Type="http://schemas.microsoft.com/office/2007/relationships/media" Target="../media/media5.m4a"/><Relationship Id="rId1" Type="http://schemas.openxmlformats.org/officeDocument/2006/relationships/tags" Target="../tags/tag4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13.xml"/><Relationship Id="rId9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audio" Target="../media/media6.m4a"/><Relationship Id="rId7" Type="http://schemas.openxmlformats.org/officeDocument/2006/relationships/image" Target="../media/image21.png"/><Relationship Id="rId2" Type="http://schemas.microsoft.com/office/2007/relationships/media" Target="../media/media6.m4a"/><Relationship Id="rId1" Type="http://schemas.openxmlformats.org/officeDocument/2006/relationships/tags" Target="../tags/tag5.xml"/><Relationship Id="rId6" Type="http://schemas.openxmlformats.org/officeDocument/2006/relationships/image" Target="../media/image20.png"/><Relationship Id="rId11" Type="http://schemas.openxmlformats.org/officeDocument/2006/relationships/image" Target="../media/image2.png"/><Relationship Id="rId5" Type="http://schemas.openxmlformats.org/officeDocument/2006/relationships/image" Target="../media/image4.png"/><Relationship Id="rId10" Type="http://schemas.openxmlformats.org/officeDocument/2006/relationships/image" Target="../media/image23.png"/><Relationship Id="rId4" Type="http://schemas.openxmlformats.org/officeDocument/2006/relationships/slideLayout" Target="../slideLayouts/slideLayout13.xml"/><Relationship Id="rId9" Type="http://schemas.microsoft.com/office/2011/relationships/inkAction" Target="../ink/inkAction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audio" Target="../media/media7.m4a"/><Relationship Id="rId7" Type="http://schemas.microsoft.com/office/2011/relationships/inkAction" Target="../ink/inkAction6.xml"/><Relationship Id="rId2" Type="http://schemas.microsoft.com/office/2007/relationships/media" Target="../media/media7.m4a"/><Relationship Id="rId1" Type="http://schemas.openxmlformats.org/officeDocument/2006/relationships/tags" Target="../tags/tag6.xml"/><Relationship Id="rId6" Type="http://schemas.openxmlformats.org/officeDocument/2006/relationships/image" Target="../media/image24.png"/><Relationship Id="rId5" Type="http://schemas.openxmlformats.org/officeDocument/2006/relationships/image" Target="../media/image21.png"/><Relationship Id="rId4" Type="http://schemas.openxmlformats.org/officeDocument/2006/relationships/slideLayout" Target="../slideLayouts/slideLayout13.xml"/><Relationship Id="rId9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11/relationships/inkAction" Target="../ink/inkAction7.xml"/><Relationship Id="rId3" Type="http://schemas.openxmlformats.org/officeDocument/2006/relationships/audio" Target="../media/media8.m4a"/><Relationship Id="rId7" Type="http://schemas.openxmlformats.org/officeDocument/2006/relationships/image" Target="../media/image26.png"/><Relationship Id="rId2" Type="http://schemas.microsoft.com/office/2007/relationships/media" Target="../media/media8.m4a"/><Relationship Id="rId1" Type="http://schemas.openxmlformats.org/officeDocument/2006/relationships/tags" Target="../tags/tag7.xml"/><Relationship Id="rId6" Type="http://schemas.openxmlformats.org/officeDocument/2006/relationships/image" Target="../media/image24.png"/><Relationship Id="rId5" Type="http://schemas.openxmlformats.org/officeDocument/2006/relationships/image" Target="../media/image21.png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13.xml"/><Relationship Id="rId9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11/relationships/inkAction" Target="../ink/inkAction8.xml"/><Relationship Id="rId3" Type="http://schemas.openxmlformats.org/officeDocument/2006/relationships/audio" Target="../media/media9.m4a"/><Relationship Id="rId7" Type="http://schemas.openxmlformats.org/officeDocument/2006/relationships/image" Target="../media/image28.png"/><Relationship Id="rId2" Type="http://schemas.microsoft.com/office/2007/relationships/media" Target="../media/media9.m4a"/><Relationship Id="rId1" Type="http://schemas.openxmlformats.org/officeDocument/2006/relationships/tags" Target="../tags/tag8.xml"/><Relationship Id="rId6" Type="http://schemas.openxmlformats.org/officeDocument/2006/relationships/image" Target="../media/image24.png"/><Relationship Id="rId5" Type="http://schemas.openxmlformats.org/officeDocument/2006/relationships/image" Target="../media/image21.png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13.xml"/><Relationship Id="rId9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F0D5AB88-C164-45B0-AAAE-C7B51A7520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9463" y="1766888"/>
            <a:ext cx="7678737" cy="762000"/>
          </a:xfrm>
        </p:spPr>
        <p:txBody>
          <a:bodyPr/>
          <a:lstStyle/>
          <a:p>
            <a:pPr eaLnBrk="1" hangingPunct="1"/>
            <a:r>
              <a:rPr lang="el-GR" altLang="el-GR"/>
              <a:t>Κεφάλαιο</a:t>
            </a:r>
            <a:r>
              <a:rPr lang="en-US" altLang="el-GR"/>
              <a:t> 1</a:t>
            </a:r>
            <a:r>
              <a:rPr lang="el-GR" altLang="el-GR"/>
              <a:t>5</a:t>
            </a:r>
            <a:r>
              <a:rPr lang="el-GR" altLang="el-GR">
                <a:latin typeface="Arial" panose="020B0604020202020204" pitchFamily="34" charset="0"/>
              </a:rPr>
              <a:t> (Μ)</a:t>
            </a:r>
            <a:endParaRPr lang="en-US" altLang="el-GR">
              <a:latin typeface="Arial" panose="020B0604020202020204" pitchFamily="34" charset="0"/>
            </a:endParaRP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64CFBD78-33F7-4248-B143-2E49FE99097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708400" y="2852738"/>
            <a:ext cx="5145088" cy="312261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l-GR" altLang="en-US" dirty="0"/>
              <a:t>Δυναμικό υπόδειγμα οικονομικών διακυμάνσεων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el-GR" altLang="en-US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l-GR" altLang="en-US" b="1" dirty="0"/>
              <a:t>Προβλήματα και εφαρμογές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l-GR" altLang="en-US" b="1" dirty="0"/>
              <a:t>(5,</a:t>
            </a:r>
            <a:r>
              <a:rPr lang="en-GB" altLang="en-US" b="1" dirty="0"/>
              <a:t> 9</a:t>
            </a:r>
            <a:r>
              <a:rPr lang="el-GR" altLang="en-US" b="1" dirty="0"/>
              <a:t>)</a:t>
            </a: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686F3E0B-259D-4B19-BEF6-52DCBE05A9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51838" y="6065838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Tm="67124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2 - Θέση περιεχομένου">
            <a:extLst>
              <a:ext uri="{FF2B5EF4-FFF2-40B4-BE49-F238E27FC236}">
                <a16:creationId xmlns:a16="http://schemas.microsoft.com/office/drawing/2014/main" id="{3F7749CB-82A8-47E3-942B-94B310C8E9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4892" y="152400"/>
            <a:ext cx="8979108" cy="6472238"/>
          </a:xfrm>
        </p:spPr>
        <p:txBody>
          <a:bodyPr/>
          <a:lstStyle/>
          <a:p>
            <a:pPr eaLnBrk="1" hangingPunct="1"/>
            <a:r>
              <a:rPr lang="el-GR" altLang="en-US" sz="1800" b="1" dirty="0"/>
              <a:t>ΠΕ: </a:t>
            </a:r>
            <a:r>
              <a:rPr lang="en-GB" altLang="en-US" sz="1800" b="1" dirty="0"/>
              <a:t>9</a:t>
            </a:r>
            <a:endParaRPr lang="el-GR" altLang="en-US" sz="1800" b="1" dirty="0"/>
          </a:p>
          <a:p>
            <a:pPr eaLnBrk="1" hangingPunct="1">
              <a:lnSpc>
                <a:spcPct val="150000"/>
              </a:lnSpc>
            </a:pPr>
            <a:endParaRPr lang="el-GR" altLang="en-US" sz="1400" b="1" dirty="0"/>
          </a:p>
          <a:p>
            <a:pPr eaLnBrk="1" hangingPunct="1">
              <a:lnSpc>
                <a:spcPct val="150000"/>
              </a:lnSpc>
            </a:pPr>
            <a:r>
              <a:rPr lang="el-GR" altLang="en-US" sz="1400" b="1" dirty="0"/>
              <a:t>                                                                                                                                                                      (1)</a:t>
            </a:r>
          </a:p>
          <a:p>
            <a:pPr eaLnBrk="1" hangingPunct="1">
              <a:lnSpc>
                <a:spcPct val="150000"/>
              </a:lnSpc>
            </a:pPr>
            <a:endParaRPr lang="el-GR" altLang="en-US" sz="1400" b="1" dirty="0"/>
          </a:p>
          <a:p>
            <a:pPr eaLnBrk="1" hangingPunct="1">
              <a:lnSpc>
                <a:spcPct val="150000"/>
              </a:lnSpc>
            </a:pPr>
            <a:endParaRPr lang="el-GR" altLang="en-US" sz="1400" b="1" dirty="0"/>
          </a:p>
          <a:p>
            <a:pPr eaLnBrk="1" hangingPunct="1">
              <a:lnSpc>
                <a:spcPct val="150000"/>
              </a:lnSpc>
            </a:pPr>
            <a:r>
              <a:rPr lang="el-GR" altLang="en-US" sz="1400" b="1" dirty="0"/>
              <a:t>δ</a:t>
            </a:r>
            <a:r>
              <a:rPr lang="en-GB" altLang="en-US" sz="1400" b="1" dirty="0"/>
              <a:t>. </a:t>
            </a:r>
            <a:r>
              <a:rPr lang="el-GR" altLang="en-US" sz="1400" b="1" dirty="0"/>
              <a:t>Σύμφωνα με τον κανόνα του </a:t>
            </a:r>
            <a:r>
              <a:rPr lang="en-GB" altLang="en-US" sz="1400" b="1" dirty="0"/>
              <a:t>Taylor</a:t>
            </a:r>
            <a:r>
              <a:rPr lang="el-GR" altLang="en-US" sz="1400" b="1" dirty="0"/>
              <a:t> η κατά 1 ποσοστιαία μονάδα αύξηση στον πληθωρισμό αυξάνει το ονομαστικό επιτόκιο κατά 1+θ </a:t>
            </a:r>
            <a:r>
              <a:rPr lang="el-GR" altLang="en-US" sz="1400" b="1" baseline="-25000" dirty="0"/>
              <a:t>Π </a:t>
            </a:r>
            <a:r>
              <a:rPr lang="el-GR" altLang="en-US" sz="1400" b="1" dirty="0"/>
              <a:t>ποσοστιαίες μονάδες .</a:t>
            </a:r>
          </a:p>
          <a:p>
            <a:pPr eaLnBrk="1" hangingPunct="1">
              <a:lnSpc>
                <a:spcPct val="150000"/>
              </a:lnSpc>
            </a:pPr>
            <a:r>
              <a:rPr lang="el-GR" altLang="en-US" sz="1400" b="1" dirty="0"/>
              <a:t>Αν η ΚΤ αυξάνει τα ονομαστικά επιτόκια κατά 0,8 ποσοστιαίες μονάδες όταν αυξάνεται ο πληθωρισμός κατά 1 ποσοστιαία μονάδα, τότε θ </a:t>
            </a:r>
            <a:r>
              <a:rPr lang="el-GR" altLang="en-US" sz="1400" b="1" baseline="-25000" dirty="0"/>
              <a:t>Π</a:t>
            </a:r>
            <a:r>
              <a:rPr lang="el-GR" altLang="en-US" sz="1400" baseline="-25000" dirty="0"/>
              <a:t> </a:t>
            </a:r>
            <a:r>
              <a:rPr lang="el-GR" altLang="en-US" sz="1400" b="1" dirty="0"/>
              <a:t>=  - 0,2</a:t>
            </a:r>
            <a:r>
              <a:rPr lang="en-GB" altLang="en-US" sz="1400" b="1" dirty="0"/>
              <a:t>. </a:t>
            </a:r>
            <a:endParaRPr lang="el-GR" altLang="en-US" sz="1400" b="1" dirty="0"/>
          </a:p>
          <a:p>
            <a:pPr eaLnBrk="1" hangingPunct="1">
              <a:lnSpc>
                <a:spcPct val="150000"/>
              </a:lnSpc>
            </a:pPr>
            <a:r>
              <a:rPr lang="el-GR" altLang="en-US" sz="1400" b="1" dirty="0"/>
              <a:t>Όταν θ </a:t>
            </a:r>
            <a:r>
              <a:rPr lang="el-GR" altLang="en-US" sz="1400" b="1" baseline="-25000" dirty="0"/>
              <a:t>Π   </a:t>
            </a:r>
            <a:r>
              <a:rPr lang="el-GR" altLang="en-US" sz="1400" b="1" dirty="0"/>
              <a:t>λαμβάνει αρνητικές τιμές τότε η </a:t>
            </a:r>
            <a:r>
              <a:rPr lang="en-GB" altLang="en-US" sz="1400" b="1" dirty="0"/>
              <a:t>DAD </a:t>
            </a:r>
            <a:r>
              <a:rPr lang="el-GR" altLang="en-US" sz="1400" b="1" dirty="0"/>
              <a:t>έχει θετική κλίση.</a:t>
            </a:r>
          </a:p>
          <a:p>
            <a:pPr eaLnBrk="1" hangingPunct="1">
              <a:lnSpc>
                <a:spcPct val="150000"/>
              </a:lnSpc>
            </a:pPr>
            <a:r>
              <a:rPr lang="el-GR" altLang="en-US" sz="1400" b="1" dirty="0"/>
              <a:t>Τότε διαταραχές στην προσφορά οδηγούν σε συνεχή αύξηση του πληθωρισμού (βλέπε την ανάλυση στην άσκηση 6).</a:t>
            </a:r>
          </a:p>
          <a:p>
            <a:pPr eaLnBrk="1" hangingPunct="1">
              <a:lnSpc>
                <a:spcPct val="150000"/>
              </a:lnSpc>
            </a:pPr>
            <a:r>
              <a:rPr lang="el-GR" altLang="en-US" sz="1400" b="1" dirty="0"/>
              <a:t>Αυτό συμβαίνει καθώς σε μια τέτοια περίπτωση το πραγματικό επιτόκιο εξακολουθεί να μειώνεται, η επενδυτική δαπάνη των επιχειρήσεων και η καταναλωτική δαπάνη των νοικοκυριών αυξάνεται και συνεπώς και η ζήτηση η οποία εξακολουθεί να υπερβαίνει το δυνητικό προϊόν.</a:t>
            </a:r>
          </a:p>
          <a:p>
            <a:pPr eaLnBrk="1" hangingPunct="1">
              <a:lnSpc>
                <a:spcPct val="150000"/>
              </a:lnSpc>
            </a:pPr>
            <a:r>
              <a:rPr lang="el-GR" altLang="en-US" sz="1400" b="1" dirty="0"/>
              <a:t>Στην εξίσωση (1) αν </a:t>
            </a:r>
            <a:r>
              <a:rPr lang="el-GR" altLang="en-US" sz="1600" b="1" dirty="0"/>
              <a:t>θ </a:t>
            </a:r>
            <a:r>
              <a:rPr lang="el-GR" altLang="en-US" sz="1600" b="1" baseline="-25000" dirty="0"/>
              <a:t>Π </a:t>
            </a:r>
            <a:r>
              <a:rPr lang="el-GR" altLang="en-US" sz="1600" b="1" dirty="0"/>
              <a:t>&lt; 0 </a:t>
            </a:r>
            <a:r>
              <a:rPr lang="el-GR" altLang="en-US" sz="1400" dirty="0"/>
              <a:t>τότε ο συντελεστής του πληθωρισμού την προηγούμενη περίοδο </a:t>
            </a: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el-GR" altLang="en-US" sz="1400" dirty="0"/>
              <a:t>είναι </a:t>
            </a:r>
            <a:r>
              <a:rPr lang="el-GR" altLang="en-US" sz="1400" dirty="0">
                <a:solidFill>
                  <a:schemeClr val="accent2">
                    <a:lumMod val="75000"/>
                  </a:schemeClr>
                </a:solidFill>
              </a:rPr>
              <a:t>μεγαλύτερος</a:t>
            </a:r>
            <a:r>
              <a:rPr lang="el-GR" altLang="en-US" sz="1400" dirty="0"/>
              <a:t> </a:t>
            </a:r>
            <a:r>
              <a:rPr lang="el-GR" altLang="en-US" sz="1400" dirty="0">
                <a:solidFill>
                  <a:schemeClr val="accent2">
                    <a:lumMod val="75000"/>
                  </a:schemeClr>
                </a:solidFill>
              </a:rPr>
              <a:t>από</a:t>
            </a:r>
            <a:r>
              <a:rPr lang="el-GR" altLang="en-US" sz="1400" dirty="0"/>
              <a:t> τη </a:t>
            </a:r>
            <a:r>
              <a:rPr lang="el-GR" altLang="en-US" sz="1400" dirty="0">
                <a:solidFill>
                  <a:schemeClr val="accent2">
                    <a:lumMod val="75000"/>
                  </a:schemeClr>
                </a:solidFill>
              </a:rPr>
              <a:t>μονάδα</a:t>
            </a:r>
            <a:r>
              <a:rPr lang="el-GR" altLang="en-US" sz="1400" dirty="0"/>
              <a:t>  και συνεπώς οδηγεί σε </a:t>
            </a:r>
            <a:r>
              <a:rPr lang="el-GR" altLang="en-US" sz="1400" dirty="0">
                <a:solidFill>
                  <a:schemeClr val="accent2">
                    <a:lumMod val="75000"/>
                  </a:schemeClr>
                </a:solidFill>
              </a:rPr>
              <a:t>συνεχώς</a:t>
            </a:r>
            <a:r>
              <a:rPr lang="el-GR" altLang="en-US" sz="1400" dirty="0"/>
              <a:t> </a:t>
            </a:r>
            <a:r>
              <a:rPr lang="el-GR" altLang="en-US" sz="1400" dirty="0">
                <a:solidFill>
                  <a:schemeClr val="accent2">
                    <a:lumMod val="75000"/>
                  </a:schemeClr>
                </a:solidFill>
              </a:rPr>
              <a:t>αυξανόμενο</a:t>
            </a:r>
            <a:r>
              <a:rPr lang="el-GR" altLang="en-US" sz="1400" dirty="0"/>
              <a:t> </a:t>
            </a:r>
            <a:r>
              <a:rPr lang="el-GR" altLang="en-US" sz="1400" dirty="0">
                <a:solidFill>
                  <a:schemeClr val="accent2">
                    <a:lumMod val="75000"/>
                  </a:schemeClr>
                </a:solidFill>
              </a:rPr>
              <a:t>πληθωρισμό</a:t>
            </a:r>
            <a:r>
              <a:rPr lang="el-GR" altLang="en-US" sz="1400" dirty="0"/>
              <a:t> κατά την τρέχουσα περίοδο</a:t>
            </a:r>
            <a:r>
              <a:rPr lang="el-GR" altLang="en-US" sz="2000" dirty="0"/>
              <a:t>, π</a:t>
            </a:r>
            <a:r>
              <a:rPr lang="en-GB" altLang="en-US" sz="2000" baseline="-25000" dirty="0"/>
              <a:t>t</a:t>
            </a:r>
            <a:r>
              <a:rPr lang="el-GR" altLang="en-US" sz="2000" dirty="0"/>
              <a:t>.</a:t>
            </a:r>
          </a:p>
          <a:p>
            <a:pPr eaLnBrk="1" hangingPunct="1">
              <a:lnSpc>
                <a:spcPct val="150000"/>
              </a:lnSpc>
            </a:pPr>
            <a:endParaRPr lang="el-GR" altLang="en-US" sz="1400" b="1" dirty="0"/>
          </a:p>
          <a:p>
            <a:pPr eaLnBrk="1" hangingPunct="1">
              <a:lnSpc>
                <a:spcPct val="150000"/>
              </a:lnSpc>
            </a:pPr>
            <a:endParaRPr lang="el-GR" altLang="en-US" sz="1400" dirty="0"/>
          </a:p>
          <a:p>
            <a:pPr eaLnBrk="1" hangingPunct="1"/>
            <a:endParaRPr lang="en-GB" altLang="en-US" sz="1400" dirty="0"/>
          </a:p>
          <a:p>
            <a:pPr eaLnBrk="1" hangingPunct="1"/>
            <a:endParaRPr lang="en-GB" altLang="en-US" sz="1400" dirty="0"/>
          </a:p>
          <a:p>
            <a:pPr eaLnBrk="1" hangingPunct="1"/>
            <a:endParaRPr lang="en-GB" altLang="en-US" sz="1400" dirty="0"/>
          </a:p>
          <a:p>
            <a:pPr eaLnBrk="1" hangingPunct="1"/>
            <a:endParaRPr lang="en-GB" altLang="en-US" sz="1400" dirty="0"/>
          </a:p>
        </p:txBody>
      </p:sp>
      <p:sp>
        <p:nvSpPr>
          <p:cNvPr id="5" name="4 - Θέση υποσέλιδου">
            <a:extLst>
              <a:ext uri="{FF2B5EF4-FFF2-40B4-BE49-F238E27FC236}">
                <a16:creationId xmlns:a16="http://schemas.microsoft.com/office/drawing/2014/main" id="{C22931B1-87C2-4FC1-B926-962FFB118B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46563" y="6356350"/>
            <a:ext cx="4351337" cy="268288"/>
          </a:xfrm>
        </p:spPr>
        <p:txBody>
          <a:bodyPr/>
          <a:lstStyle/>
          <a:p>
            <a:pPr>
              <a:defRPr/>
            </a:pPr>
            <a:r>
              <a:rPr lang="el-GR" altLang="el-GR" dirty="0"/>
              <a:t>Πανεπιστήμιο</a:t>
            </a:r>
            <a:r>
              <a:rPr lang="el-GR" altLang="el-GR" sz="1400" dirty="0"/>
              <a:t> </a:t>
            </a:r>
            <a:r>
              <a:rPr lang="el-GR" altLang="el-GR" dirty="0"/>
              <a:t>Αθηνών-Τμήμα</a:t>
            </a:r>
            <a:r>
              <a:rPr lang="el-GR" altLang="el-GR" sz="1400" dirty="0"/>
              <a:t> </a:t>
            </a:r>
            <a:r>
              <a:rPr lang="el-GR" altLang="el-GR" dirty="0"/>
              <a:t>Οικονομικών</a:t>
            </a:r>
            <a:r>
              <a:rPr lang="el-GR" altLang="el-GR" sz="1400" dirty="0"/>
              <a:t> </a:t>
            </a:r>
            <a:r>
              <a:rPr lang="el-GR" altLang="el-GR" dirty="0"/>
              <a:t>Επιστημών</a:t>
            </a:r>
            <a:endParaRPr lang="en-US" altLang="el-GR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4242977-1370-4BA7-9231-D472230492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4964" y="505893"/>
            <a:ext cx="5171606" cy="988570"/>
          </a:xfrm>
          <a:prstGeom prst="rect">
            <a:avLst/>
          </a:prstGeom>
        </p:spPr>
      </p:pic>
      <p:sp>
        <p:nvSpPr>
          <p:cNvPr id="10" name="14 - Έλλειψη">
            <a:extLst>
              <a:ext uri="{FF2B5EF4-FFF2-40B4-BE49-F238E27FC236}">
                <a16:creationId xmlns:a16="http://schemas.microsoft.com/office/drawing/2014/main" id="{D683896B-8F8A-4510-B10F-10302A53301F}"/>
              </a:ext>
            </a:extLst>
          </p:cNvPr>
          <p:cNvSpPr/>
          <p:nvPr/>
        </p:nvSpPr>
        <p:spPr>
          <a:xfrm flipH="1">
            <a:off x="2713217" y="505893"/>
            <a:ext cx="539648" cy="53525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BB6867E-79F8-4A97-B96E-59383EB63C2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50736" y="5351488"/>
            <a:ext cx="851941" cy="464695"/>
          </a:xfrm>
          <a:prstGeom prst="rect">
            <a:avLst/>
          </a:prstGeom>
        </p:spPr>
      </p:pic>
      <p:sp>
        <p:nvSpPr>
          <p:cNvPr id="13" name="14 - Έλλειψη">
            <a:extLst>
              <a:ext uri="{FF2B5EF4-FFF2-40B4-BE49-F238E27FC236}">
                <a16:creationId xmlns:a16="http://schemas.microsoft.com/office/drawing/2014/main" id="{8C2DE53F-65B9-49AE-BEAF-D2166DB433CC}"/>
              </a:ext>
            </a:extLst>
          </p:cNvPr>
          <p:cNvSpPr/>
          <p:nvPr/>
        </p:nvSpPr>
        <p:spPr>
          <a:xfrm flipH="1">
            <a:off x="3372787" y="877681"/>
            <a:ext cx="1558976" cy="616782"/>
          </a:xfrm>
          <a:prstGeom prst="ellipse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5" name="14 - Έλλειψη">
            <a:extLst>
              <a:ext uri="{FF2B5EF4-FFF2-40B4-BE49-F238E27FC236}">
                <a16:creationId xmlns:a16="http://schemas.microsoft.com/office/drawing/2014/main" id="{6781E7EB-4DFA-422B-9F06-A4FBBA7D5992}"/>
              </a:ext>
            </a:extLst>
          </p:cNvPr>
          <p:cNvSpPr/>
          <p:nvPr/>
        </p:nvSpPr>
        <p:spPr>
          <a:xfrm flipH="1">
            <a:off x="1653913" y="587832"/>
            <a:ext cx="1059304" cy="616782"/>
          </a:xfrm>
          <a:prstGeom prst="ellipse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6" name="14 - Έλλειψη">
            <a:extLst>
              <a:ext uri="{FF2B5EF4-FFF2-40B4-BE49-F238E27FC236}">
                <a16:creationId xmlns:a16="http://schemas.microsoft.com/office/drawing/2014/main" id="{A30B2BE8-74B3-4BF6-9C3F-7D8226E29489}"/>
              </a:ext>
            </a:extLst>
          </p:cNvPr>
          <p:cNvSpPr/>
          <p:nvPr/>
        </p:nvSpPr>
        <p:spPr>
          <a:xfrm flipH="1">
            <a:off x="1300007" y="772246"/>
            <a:ext cx="539648" cy="53525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accent6">
                  <a:lumMod val="50000"/>
                </a:schemeClr>
              </a:solidFill>
            </a:endParaRPr>
          </a:p>
        </p:txBody>
      </p:sp>
      <mc:AlternateContent xmlns:mc="http://schemas.openxmlformats.org/markup-compatibility/2006">
        <mc:Choice xmlns:p14="http://schemas.microsoft.com/office/powerpoint/2010/main" xmlns:iact="http://schemas.microsoft.com/office/powerpoint/2014/inkAction" Requires="p14 iact">
          <p:contentPart p14:bwMode="auto" r:id="rId7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3E7A7BCB-DFA1-4BE0-BD74-BDD5229D4A71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1463760" y="2728440"/>
              <a:ext cx="7230240" cy="131436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3E7A7BCB-DFA1-4BE0-BD74-BDD5229D4A71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454400" y="2719080"/>
                <a:ext cx="7248960" cy="1333080"/>
              </a:xfrm>
              <a:prstGeom prst="rect">
                <a:avLst/>
              </a:prstGeom>
            </p:spPr>
          </p:pic>
        </mc:Fallback>
      </mc:AlternateContent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5CB8BD18-C06A-4441-90DB-0074F32B0456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51838" y="6065838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40536653"/>
      </p:ext>
    </p:extLst>
  </p:cSld>
  <p:clrMapOvr>
    <a:masterClrMapping/>
  </p:clrMapOvr>
  <p:transition advTm="33242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1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1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1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1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8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122" grpId="0" uiExpand="1" build="p"/>
      <p:bldP spid="10" grpId="0" animBg="1"/>
      <p:bldP spid="13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2 - Θέση περιεχομένου">
            <a:extLst>
              <a:ext uri="{FF2B5EF4-FFF2-40B4-BE49-F238E27FC236}">
                <a16:creationId xmlns:a16="http://schemas.microsoft.com/office/drawing/2014/main" id="{3F7749CB-82A8-47E3-942B-94B310C8E9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7488" y="152400"/>
            <a:ext cx="8469312" cy="6223000"/>
          </a:xfrm>
        </p:spPr>
        <p:txBody>
          <a:bodyPr/>
          <a:lstStyle/>
          <a:p>
            <a:pPr eaLnBrk="1" hangingPunct="1"/>
            <a:r>
              <a:rPr lang="el-GR" altLang="en-US" sz="1800" b="1" dirty="0"/>
              <a:t>ΠΕ: 5</a:t>
            </a:r>
          </a:p>
          <a:p>
            <a:pPr eaLnBrk="1" hangingPunct="1">
              <a:lnSpc>
                <a:spcPct val="150000"/>
              </a:lnSpc>
            </a:pPr>
            <a:r>
              <a:rPr lang="el-GR" altLang="en-US" sz="1400" b="1" dirty="0"/>
              <a:t> Ο</a:t>
            </a:r>
            <a:r>
              <a:rPr lang="el-GR" altLang="en-US" sz="1400" dirty="0"/>
              <a:t>ι 5 εξισώσεις που περιγράφουν το δυναμικό υπόδειγμα συνολικής ζήτησης και συνολικής προσφοράς είναι ως ακολούθως:</a:t>
            </a:r>
          </a:p>
          <a:p>
            <a:pPr eaLnBrk="1" hangingPunct="1">
              <a:lnSpc>
                <a:spcPct val="150000"/>
              </a:lnSpc>
            </a:pPr>
            <a:endParaRPr lang="el-GR" altLang="en-US" sz="1400" dirty="0"/>
          </a:p>
          <a:p>
            <a:pPr eaLnBrk="1" hangingPunct="1">
              <a:lnSpc>
                <a:spcPct val="150000"/>
              </a:lnSpc>
            </a:pPr>
            <a:r>
              <a:rPr lang="el-GR" altLang="en-US" sz="1200" dirty="0"/>
              <a:t>Ζήτηση αγαθών κ υπηρεσιών</a:t>
            </a:r>
          </a:p>
          <a:p>
            <a:pPr eaLnBrk="1" hangingPunct="1"/>
            <a:r>
              <a:rPr lang="el-GR" altLang="en-US" sz="1200" dirty="0"/>
              <a:t>Εξίσωση </a:t>
            </a:r>
            <a:r>
              <a:rPr lang="en-GB" altLang="en-US" sz="1200" dirty="0"/>
              <a:t>Fischer</a:t>
            </a:r>
            <a:endParaRPr lang="el-GR" altLang="en-US" sz="1200" dirty="0"/>
          </a:p>
          <a:p>
            <a:pPr eaLnBrk="1" hangingPunct="1"/>
            <a:r>
              <a:rPr lang="el-GR" altLang="en-US" sz="1200" dirty="0"/>
              <a:t>Καμπύλη </a:t>
            </a:r>
            <a:r>
              <a:rPr lang="en-GB" altLang="en-US" sz="1200" dirty="0"/>
              <a:t>Phillips</a:t>
            </a:r>
            <a:endParaRPr lang="el-GR" altLang="en-US" sz="1200" dirty="0"/>
          </a:p>
          <a:p>
            <a:pPr eaLnBrk="1" hangingPunct="1"/>
            <a:endParaRPr lang="el-GR" altLang="en-US" sz="1200" dirty="0"/>
          </a:p>
          <a:p>
            <a:pPr eaLnBrk="1" hangingPunct="1"/>
            <a:r>
              <a:rPr lang="el-GR" altLang="en-US" sz="1200" dirty="0" err="1"/>
              <a:t>Προσαρμ</a:t>
            </a:r>
            <a:r>
              <a:rPr lang="el-GR" altLang="en-US" sz="1200" dirty="0"/>
              <a:t>. προσδοκίες</a:t>
            </a:r>
          </a:p>
          <a:p>
            <a:pPr eaLnBrk="1" hangingPunct="1"/>
            <a:r>
              <a:rPr lang="el-GR" altLang="en-US" sz="1200" dirty="0"/>
              <a:t>Κανόνας </a:t>
            </a:r>
            <a:r>
              <a:rPr lang="el-GR" altLang="en-US" sz="1200" dirty="0" err="1"/>
              <a:t>νομισμ</a:t>
            </a:r>
            <a:r>
              <a:rPr lang="el-GR" altLang="en-US" sz="1200" dirty="0"/>
              <a:t>. πολιτικής</a:t>
            </a:r>
          </a:p>
          <a:p>
            <a:pPr eaLnBrk="1" hangingPunct="1"/>
            <a:endParaRPr lang="el-GR" altLang="en-US" sz="1200" dirty="0"/>
          </a:p>
          <a:p>
            <a:pPr eaLnBrk="1" hangingPunct="1"/>
            <a:r>
              <a:rPr lang="el-GR" altLang="en-US" sz="1400" dirty="0"/>
              <a:t>Συνδυάζοντας την καμπύλη </a:t>
            </a:r>
            <a:r>
              <a:rPr lang="en-GB" altLang="en-US" sz="1400" dirty="0"/>
              <a:t>Phillips</a:t>
            </a:r>
            <a:r>
              <a:rPr lang="el-GR" altLang="en-US" sz="1400" dirty="0"/>
              <a:t> και τις προσαρμοστικές προσδοκίες λαμβάνουμε:</a:t>
            </a:r>
            <a:endParaRPr lang="en-GB" altLang="en-US" sz="1400" dirty="0"/>
          </a:p>
          <a:p>
            <a:pPr eaLnBrk="1" hangingPunct="1"/>
            <a:endParaRPr lang="en-GB" altLang="en-US" sz="1400" dirty="0"/>
          </a:p>
          <a:p>
            <a:pPr eaLnBrk="1" hangingPunct="1"/>
            <a:endParaRPr lang="en-GB" altLang="en-US" sz="1400" dirty="0"/>
          </a:p>
          <a:p>
            <a:pPr eaLnBrk="1" hangingPunct="1"/>
            <a:endParaRPr lang="en-GB" altLang="en-US" sz="1400" dirty="0"/>
          </a:p>
          <a:p>
            <a:pPr eaLnBrk="1" hangingPunct="1"/>
            <a:endParaRPr lang="en-GB" altLang="en-US" sz="1400" dirty="0"/>
          </a:p>
          <a:p>
            <a:pPr eaLnBrk="1" hangingPunct="1"/>
            <a:endParaRPr lang="en-GB" altLang="en-US" sz="1400" dirty="0"/>
          </a:p>
          <a:p>
            <a:pPr eaLnBrk="1" hangingPunct="1"/>
            <a:r>
              <a:rPr lang="el-GR" altLang="en-US" sz="1400" dirty="0"/>
              <a:t>Επειδή ο πληθωρισμός έχει σταθεροποιηθεί καθώς το σύστημα είναι σε ισορροπία, δηλαδή</a:t>
            </a:r>
            <a:endParaRPr lang="en-GB" altLang="en-US" sz="1400" dirty="0"/>
          </a:p>
        </p:txBody>
      </p:sp>
      <p:sp>
        <p:nvSpPr>
          <p:cNvPr id="4" name="3 - Θέση ημερομηνίας">
            <a:extLst>
              <a:ext uri="{FF2B5EF4-FFF2-40B4-BE49-F238E27FC236}">
                <a16:creationId xmlns:a16="http://schemas.microsoft.com/office/drawing/2014/main" id="{788CC2CF-89D8-4CBD-A20F-2EB4EA0B754D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l-GR" altLang="el-GR" dirty="0"/>
              <a:t>Ευαγγελία</a:t>
            </a:r>
            <a:r>
              <a:rPr lang="el-GR" altLang="el-GR" sz="1400" dirty="0"/>
              <a:t> </a:t>
            </a:r>
            <a:r>
              <a:rPr lang="el-GR" altLang="el-GR" dirty="0"/>
              <a:t>Παπαπέτρου</a:t>
            </a:r>
            <a:endParaRPr lang="en-US" altLang="el-GR" dirty="0"/>
          </a:p>
        </p:txBody>
      </p:sp>
      <p:sp>
        <p:nvSpPr>
          <p:cNvPr id="5" name="4 - Θέση υποσέλιδου">
            <a:extLst>
              <a:ext uri="{FF2B5EF4-FFF2-40B4-BE49-F238E27FC236}">
                <a16:creationId xmlns:a16="http://schemas.microsoft.com/office/drawing/2014/main" id="{C22931B1-87C2-4FC1-B926-962FFB118B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46563" y="6356350"/>
            <a:ext cx="4351337" cy="268288"/>
          </a:xfrm>
        </p:spPr>
        <p:txBody>
          <a:bodyPr/>
          <a:lstStyle/>
          <a:p>
            <a:pPr>
              <a:defRPr/>
            </a:pPr>
            <a:r>
              <a:rPr lang="el-GR" altLang="el-GR" dirty="0"/>
              <a:t>Πανεπιστήμιο</a:t>
            </a:r>
            <a:r>
              <a:rPr lang="el-GR" altLang="el-GR" sz="1400" dirty="0"/>
              <a:t> </a:t>
            </a:r>
            <a:r>
              <a:rPr lang="el-GR" altLang="el-GR" dirty="0"/>
              <a:t>Αθηνών-Τμήμα</a:t>
            </a:r>
            <a:r>
              <a:rPr lang="el-GR" altLang="el-GR" sz="1400" dirty="0"/>
              <a:t> </a:t>
            </a:r>
            <a:r>
              <a:rPr lang="el-GR" altLang="el-GR" dirty="0"/>
              <a:t>Οικονομικών</a:t>
            </a:r>
            <a:r>
              <a:rPr lang="el-GR" altLang="el-GR" sz="1400" dirty="0"/>
              <a:t> </a:t>
            </a:r>
            <a:r>
              <a:rPr lang="el-GR" altLang="el-GR" dirty="0"/>
              <a:t>Επιστημών</a:t>
            </a:r>
            <a:endParaRPr lang="en-US" altLang="el-GR" dirty="0"/>
          </a:p>
        </p:txBody>
      </p:sp>
      <p:pic>
        <p:nvPicPr>
          <p:cNvPr id="15366" name="Picture 4">
            <a:extLst>
              <a:ext uri="{FF2B5EF4-FFF2-40B4-BE49-F238E27FC236}">
                <a16:creationId xmlns:a16="http://schemas.microsoft.com/office/drawing/2014/main" id="{B58D65EA-0C40-4D4E-AC82-6F687813EE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750" y="5170488"/>
            <a:ext cx="11811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5">
            <a:extLst>
              <a:ext uri="{FF2B5EF4-FFF2-40B4-BE49-F238E27FC236}">
                <a16:creationId xmlns:a16="http://schemas.microsoft.com/office/drawing/2014/main" id="{C21538EE-7780-419D-8E2F-FD8860F63D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7488" y="3746500"/>
            <a:ext cx="332422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8BB4238-088E-4505-A3A0-DED4E21E9E6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36825" y="1368425"/>
            <a:ext cx="3419475" cy="1743075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xmlns:iact="http://schemas.microsoft.com/office/powerpoint/2014/inkAction" Requires="p14 iact">
          <p:contentPart p14:bwMode="auto" r:id="rId8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A6AC7D8E-F3BA-495B-97C9-2E85C4AF4A8A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2977200" y="4242600"/>
              <a:ext cx="2489760" cy="148968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A6AC7D8E-F3BA-495B-97C9-2E85C4AF4A8A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967840" y="4233240"/>
                <a:ext cx="2508480" cy="1508400"/>
              </a:xfrm>
              <a:prstGeom prst="rect">
                <a:avLst/>
              </a:prstGeom>
            </p:spPr>
          </p:pic>
        </mc:Fallback>
      </mc:AlternateContent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4EFA5D47-8037-45A1-A787-16123AC09986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351838" y="6065838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37857491"/>
      </p:ext>
    </p:extLst>
  </p:cSld>
  <p:clrMapOvr>
    <a:masterClrMapping/>
  </p:clrMapOvr>
  <p:transition advTm="9441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1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1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12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12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2 - Θέση περιεχομένου">
            <a:extLst>
              <a:ext uri="{FF2B5EF4-FFF2-40B4-BE49-F238E27FC236}">
                <a16:creationId xmlns:a16="http://schemas.microsoft.com/office/drawing/2014/main" id="{1B7BD18F-35E8-4E5B-A0EF-B390D7A9BC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7488" y="152400"/>
            <a:ext cx="8469312" cy="6223000"/>
          </a:xfrm>
        </p:spPr>
        <p:txBody>
          <a:bodyPr/>
          <a:lstStyle/>
          <a:p>
            <a:pPr eaLnBrk="1" hangingPunct="1"/>
            <a:r>
              <a:rPr lang="el-GR" altLang="en-US" sz="1800" b="1" dirty="0"/>
              <a:t>ΠΕ: 5</a:t>
            </a:r>
          </a:p>
          <a:p>
            <a:pPr eaLnBrk="1" hangingPunct="1">
              <a:lnSpc>
                <a:spcPct val="150000"/>
              </a:lnSpc>
            </a:pPr>
            <a:r>
              <a:rPr lang="el-GR" altLang="en-US" sz="1400" dirty="0"/>
              <a:t> και επίσης δεν υπάρχει διαταραχή από την πλευρά της προσφοράς, δηλαδή:</a:t>
            </a:r>
          </a:p>
          <a:p>
            <a:pPr eaLnBrk="1" hangingPunct="1">
              <a:lnSpc>
                <a:spcPct val="150000"/>
              </a:lnSpc>
            </a:pPr>
            <a:endParaRPr lang="el-GR" altLang="en-US" sz="1400" dirty="0"/>
          </a:p>
          <a:p>
            <a:pPr eaLnBrk="1" hangingPunct="1">
              <a:lnSpc>
                <a:spcPct val="150000"/>
              </a:lnSpc>
            </a:pPr>
            <a:endParaRPr lang="el-GR" altLang="en-US" sz="1400" dirty="0"/>
          </a:p>
          <a:p>
            <a:pPr eaLnBrk="1" hangingPunct="1">
              <a:lnSpc>
                <a:spcPct val="150000"/>
              </a:lnSpc>
            </a:pPr>
            <a:r>
              <a:rPr lang="el-GR" altLang="en-US" sz="1400" dirty="0"/>
              <a:t>Από την καμπύλη </a:t>
            </a:r>
            <a:r>
              <a:rPr lang="en-GB" altLang="en-US" sz="1400" dirty="0"/>
              <a:t>Phillips</a:t>
            </a:r>
            <a:r>
              <a:rPr lang="el-GR" altLang="en-US" sz="1400" dirty="0"/>
              <a:t> συνάγεται ότι το προϊόν είναι στο δυνητικό του επίπεδο, δηλαδή σε ισορροπία:</a:t>
            </a:r>
          </a:p>
          <a:p>
            <a:pPr eaLnBrk="1" hangingPunct="1">
              <a:lnSpc>
                <a:spcPct val="150000"/>
              </a:lnSpc>
            </a:pPr>
            <a:endParaRPr lang="el-GR" altLang="en-US" sz="1400" dirty="0"/>
          </a:p>
          <a:p>
            <a:pPr eaLnBrk="1" hangingPunct="1">
              <a:lnSpc>
                <a:spcPct val="150000"/>
              </a:lnSpc>
            </a:pPr>
            <a:endParaRPr lang="el-GR" altLang="en-US" sz="1400" dirty="0"/>
          </a:p>
          <a:p>
            <a:pPr eaLnBrk="1" hangingPunct="1">
              <a:lnSpc>
                <a:spcPct val="150000"/>
              </a:lnSpc>
            </a:pPr>
            <a:r>
              <a:rPr lang="el-GR" altLang="en-US" sz="1400" dirty="0"/>
              <a:t>Επιπλέον υποθέτοντας ότι το προϊόν βρίσκεται στο δυνητικό του επίπεδο, τότε από τη </a:t>
            </a:r>
            <a:r>
              <a:rPr lang="el-GR" altLang="en-US" sz="1400" b="1" dirty="0"/>
              <a:t>συνάρτηση ζήτησης </a:t>
            </a:r>
            <a:r>
              <a:rPr lang="el-GR" altLang="en-US" sz="1400" dirty="0"/>
              <a:t>συνάγεται ότι:</a:t>
            </a:r>
            <a:endParaRPr lang="en-GB" altLang="en-US" sz="1400" dirty="0"/>
          </a:p>
          <a:p>
            <a:pPr eaLnBrk="1" hangingPunct="1">
              <a:lnSpc>
                <a:spcPct val="150000"/>
              </a:lnSpc>
            </a:pPr>
            <a:endParaRPr lang="en-GB" altLang="en-US" sz="1400" dirty="0"/>
          </a:p>
          <a:p>
            <a:pPr eaLnBrk="1" hangingPunct="1">
              <a:lnSpc>
                <a:spcPct val="150000"/>
              </a:lnSpc>
            </a:pPr>
            <a:r>
              <a:rPr lang="el-GR" altLang="en-US" sz="1400" dirty="0"/>
              <a:t>Αναδιατάσσοντας:</a:t>
            </a:r>
            <a:endParaRPr lang="en-GB" altLang="en-US" sz="1400" dirty="0"/>
          </a:p>
          <a:p>
            <a:pPr eaLnBrk="1" hangingPunct="1">
              <a:lnSpc>
                <a:spcPct val="150000"/>
              </a:lnSpc>
            </a:pPr>
            <a:endParaRPr lang="en-GB" altLang="en-US" sz="1400" dirty="0"/>
          </a:p>
          <a:p>
            <a:pPr eaLnBrk="1" hangingPunct="1">
              <a:lnSpc>
                <a:spcPct val="150000"/>
              </a:lnSpc>
            </a:pPr>
            <a:endParaRPr lang="en-GB" altLang="en-US" sz="1400" dirty="0"/>
          </a:p>
          <a:p>
            <a:pPr eaLnBrk="1" hangingPunct="1">
              <a:lnSpc>
                <a:spcPct val="150000"/>
              </a:lnSpc>
            </a:pPr>
            <a:r>
              <a:rPr lang="el-GR" altLang="en-US" sz="1400" dirty="0"/>
              <a:t>Συνδυάζοντας το παραπάνω αποτέλεσμα με την υπόθεση των προσαρμοστικών προσδοκιών και την εξίσωση </a:t>
            </a:r>
            <a:r>
              <a:rPr lang="en-GB" altLang="en-US" sz="1400" dirty="0"/>
              <a:t>Fischer </a:t>
            </a:r>
            <a:r>
              <a:rPr lang="el-GR" altLang="en-US" sz="1400" dirty="0"/>
              <a:t>λαμβάνουμε:</a:t>
            </a:r>
            <a:endParaRPr lang="en-GB" altLang="en-US" sz="1400" dirty="0"/>
          </a:p>
          <a:p>
            <a:pPr eaLnBrk="1" hangingPunct="1">
              <a:lnSpc>
                <a:spcPct val="150000"/>
              </a:lnSpc>
            </a:pPr>
            <a:endParaRPr lang="el-GR" altLang="en-US" sz="1400" dirty="0"/>
          </a:p>
          <a:p>
            <a:pPr eaLnBrk="1" hangingPunct="1">
              <a:lnSpc>
                <a:spcPct val="150000"/>
              </a:lnSpc>
            </a:pPr>
            <a:endParaRPr lang="el-GR" altLang="en-US" sz="1400" dirty="0"/>
          </a:p>
          <a:p>
            <a:pPr eaLnBrk="1" hangingPunct="1">
              <a:lnSpc>
                <a:spcPct val="150000"/>
              </a:lnSpc>
            </a:pPr>
            <a:endParaRPr lang="el-GR" altLang="en-US" sz="1400" dirty="0"/>
          </a:p>
          <a:p>
            <a:pPr eaLnBrk="1" hangingPunct="1">
              <a:lnSpc>
                <a:spcPct val="150000"/>
              </a:lnSpc>
            </a:pPr>
            <a:endParaRPr lang="el-GR" altLang="en-US" sz="1400" dirty="0"/>
          </a:p>
          <a:p>
            <a:pPr eaLnBrk="1" hangingPunct="1">
              <a:lnSpc>
                <a:spcPct val="150000"/>
              </a:lnSpc>
            </a:pPr>
            <a:endParaRPr lang="el-GR" altLang="en-US" sz="1400" dirty="0"/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el-GR" altLang="en-US" sz="1400" dirty="0"/>
          </a:p>
          <a:p>
            <a:pPr eaLnBrk="1" hangingPunct="1">
              <a:lnSpc>
                <a:spcPct val="150000"/>
              </a:lnSpc>
            </a:pPr>
            <a:endParaRPr lang="en-GB" altLang="en-US" sz="1400" dirty="0"/>
          </a:p>
        </p:txBody>
      </p:sp>
      <p:sp>
        <p:nvSpPr>
          <p:cNvPr id="4" name="3 - Θέση ημερομηνίας">
            <a:extLst>
              <a:ext uri="{FF2B5EF4-FFF2-40B4-BE49-F238E27FC236}">
                <a16:creationId xmlns:a16="http://schemas.microsoft.com/office/drawing/2014/main" id="{D5E44F3C-C4E4-47B8-BEB4-5E6D336DF292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l-GR" altLang="el-GR" dirty="0"/>
              <a:t>Ευαγγελία</a:t>
            </a:r>
            <a:r>
              <a:rPr lang="el-GR" altLang="el-GR" sz="1400" dirty="0"/>
              <a:t> </a:t>
            </a:r>
            <a:r>
              <a:rPr lang="el-GR" altLang="el-GR" dirty="0"/>
              <a:t>Παπαπέτρου</a:t>
            </a:r>
            <a:endParaRPr lang="en-US" altLang="el-GR" dirty="0"/>
          </a:p>
        </p:txBody>
      </p:sp>
      <p:sp>
        <p:nvSpPr>
          <p:cNvPr id="5" name="4 - Θέση υποσέλιδου">
            <a:extLst>
              <a:ext uri="{FF2B5EF4-FFF2-40B4-BE49-F238E27FC236}">
                <a16:creationId xmlns:a16="http://schemas.microsoft.com/office/drawing/2014/main" id="{0BD5399E-EB50-4CF6-8CA5-4D11AC05D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46563" y="6356350"/>
            <a:ext cx="4351337" cy="268288"/>
          </a:xfrm>
        </p:spPr>
        <p:txBody>
          <a:bodyPr/>
          <a:lstStyle/>
          <a:p>
            <a:pPr>
              <a:defRPr/>
            </a:pPr>
            <a:r>
              <a:rPr lang="el-GR" altLang="el-GR" dirty="0"/>
              <a:t>Πανεπιστήμιο</a:t>
            </a:r>
            <a:r>
              <a:rPr lang="el-GR" altLang="el-GR" sz="1400" dirty="0"/>
              <a:t> </a:t>
            </a:r>
            <a:r>
              <a:rPr lang="el-GR" altLang="el-GR" dirty="0"/>
              <a:t>Αθηνών-Τμήμα</a:t>
            </a:r>
            <a:r>
              <a:rPr lang="el-GR" altLang="el-GR" sz="1400" dirty="0"/>
              <a:t> </a:t>
            </a:r>
            <a:r>
              <a:rPr lang="el-GR" altLang="el-GR" dirty="0"/>
              <a:t>Οικονομικών</a:t>
            </a:r>
            <a:r>
              <a:rPr lang="el-GR" altLang="el-GR" sz="1400" dirty="0"/>
              <a:t> </a:t>
            </a:r>
            <a:r>
              <a:rPr lang="el-GR" altLang="el-GR" dirty="0"/>
              <a:t>Επιστημών</a:t>
            </a:r>
            <a:endParaRPr lang="en-US" altLang="el-GR" dirty="0"/>
          </a:p>
        </p:txBody>
      </p:sp>
      <p:pic>
        <p:nvPicPr>
          <p:cNvPr id="16389" name="Picture 7">
            <a:extLst>
              <a:ext uri="{FF2B5EF4-FFF2-40B4-BE49-F238E27FC236}">
                <a16:creationId xmlns:a16="http://schemas.microsoft.com/office/drawing/2014/main" id="{69436502-895F-497C-98D7-98AEBFA564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7963" y="1954213"/>
            <a:ext cx="10572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Picture 9">
            <a:extLst>
              <a:ext uri="{FF2B5EF4-FFF2-40B4-BE49-F238E27FC236}">
                <a16:creationId xmlns:a16="http://schemas.microsoft.com/office/drawing/2014/main" id="{9FB88C5D-057F-47E6-9389-0BE97CD853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6225" y="1006475"/>
            <a:ext cx="74295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Content Placeholder 6">
            <a:extLst>
              <a:ext uri="{FF2B5EF4-FFF2-40B4-BE49-F238E27FC236}">
                <a16:creationId xmlns:a16="http://schemas.microsoft.com/office/drawing/2014/main" id="{5B537051-22BF-4F5F-89A1-B0E80A89F91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 bwMode="auto">
          <a:xfrm>
            <a:off x="2747963" y="3140076"/>
            <a:ext cx="1562100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4873097-3A5B-4F17-940F-1163ECFC4BD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54262" y="5631306"/>
            <a:ext cx="1666875" cy="676275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xmlns:iact="http://schemas.microsoft.com/office/powerpoint/2014/inkAction" Requires="p14 iact">
          <p:contentPart p14:bwMode="auto" r:id="rId9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2F7017C8-68D9-44B4-A672-AD64B47BE6B1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2552040" y="926280"/>
              <a:ext cx="4728600" cy="5356440"/>
            </p14:xfrm>
          </p:contentPart>
        </mc:Choice>
        <mc:Fallback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2F7017C8-68D9-44B4-A672-AD64B47BE6B1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542680" y="916920"/>
                <a:ext cx="4747320" cy="5375160"/>
              </a:xfrm>
              <a:prstGeom prst="rect">
                <a:avLst/>
              </a:prstGeom>
            </p:spPr>
          </p:pic>
        </mc:Fallback>
      </mc:AlternateContent>
      <p:pic>
        <p:nvPicPr>
          <p:cNvPr id="8" name="Audio 7">
            <a:hlinkClick r:id="" action="ppaction://media"/>
            <a:extLst>
              <a:ext uri="{FF2B5EF4-FFF2-40B4-BE49-F238E27FC236}">
                <a16:creationId xmlns:a16="http://schemas.microsoft.com/office/drawing/2014/main" id="{50455909-E7D2-4576-B749-05267FA61A3A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351838" y="6065838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07857330"/>
      </p:ext>
    </p:extLst>
  </p:cSld>
  <p:clrMapOvr>
    <a:masterClrMapping/>
  </p:clrMapOvr>
  <p:transition advTm="16782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2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12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2 - Θέση περιεχομένου">
            <a:extLst>
              <a:ext uri="{FF2B5EF4-FFF2-40B4-BE49-F238E27FC236}">
                <a16:creationId xmlns:a16="http://schemas.microsoft.com/office/drawing/2014/main" id="{1B7BD18F-35E8-4E5B-A0EF-B390D7A9BC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7488" y="152400"/>
            <a:ext cx="8469312" cy="6223000"/>
          </a:xfrm>
        </p:spPr>
        <p:txBody>
          <a:bodyPr/>
          <a:lstStyle/>
          <a:p>
            <a:pPr eaLnBrk="1" hangingPunct="1"/>
            <a:r>
              <a:rPr lang="el-GR" altLang="en-US" sz="1800" b="1" dirty="0"/>
              <a:t>ΠΕ: 5</a:t>
            </a:r>
          </a:p>
          <a:p>
            <a:pPr eaLnBrk="1" hangingPunct="1">
              <a:lnSpc>
                <a:spcPct val="150000"/>
              </a:lnSpc>
            </a:pPr>
            <a:r>
              <a:rPr lang="el-GR" altLang="en-US" sz="1400" dirty="0"/>
              <a:t> Από τον κανόνα νομισματικής πολιτικής λαμβάνουμε</a:t>
            </a:r>
          </a:p>
          <a:p>
            <a:pPr eaLnBrk="1" hangingPunct="1">
              <a:lnSpc>
                <a:spcPct val="150000"/>
              </a:lnSpc>
            </a:pPr>
            <a:endParaRPr lang="el-GR" altLang="en-US" sz="1400" dirty="0"/>
          </a:p>
          <a:p>
            <a:pPr eaLnBrk="1" hangingPunct="1">
              <a:lnSpc>
                <a:spcPct val="150000"/>
              </a:lnSpc>
            </a:pPr>
            <a:endParaRPr lang="el-GR" altLang="en-US" sz="1400" dirty="0"/>
          </a:p>
          <a:p>
            <a:pPr eaLnBrk="1" hangingPunct="1">
              <a:lnSpc>
                <a:spcPct val="150000"/>
              </a:lnSpc>
            </a:pPr>
            <a:r>
              <a:rPr lang="el-GR" altLang="en-US" sz="1400" dirty="0"/>
              <a:t>Και αναδιατάσσοντας </a:t>
            </a:r>
          </a:p>
          <a:p>
            <a:pPr eaLnBrk="1" hangingPunct="1">
              <a:lnSpc>
                <a:spcPct val="150000"/>
              </a:lnSpc>
            </a:pPr>
            <a:endParaRPr lang="el-GR" altLang="en-US" sz="1400" dirty="0"/>
          </a:p>
          <a:p>
            <a:pPr eaLnBrk="1" hangingPunct="1">
              <a:lnSpc>
                <a:spcPct val="150000"/>
              </a:lnSpc>
            </a:pPr>
            <a:endParaRPr lang="el-GR" altLang="en-US" sz="1400" dirty="0"/>
          </a:p>
          <a:p>
            <a:pPr eaLnBrk="1" hangingPunct="1">
              <a:lnSpc>
                <a:spcPct val="150000"/>
              </a:lnSpc>
            </a:pPr>
            <a:endParaRPr lang="el-GR" altLang="en-US" sz="1400" dirty="0"/>
          </a:p>
          <a:p>
            <a:pPr eaLnBrk="1" hangingPunct="1">
              <a:lnSpc>
                <a:spcPct val="150000"/>
              </a:lnSpc>
            </a:pPr>
            <a:r>
              <a:rPr lang="el-GR" altLang="en-US" sz="1400" dirty="0"/>
              <a:t>Αυτή τη σχέση την αντικαθιστούμε στην εξίσωση </a:t>
            </a:r>
            <a:r>
              <a:rPr lang="en-GB" altLang="en-US" sz="1400" dirty="0"/>
              <a:t>Fischer </a:t>
            </a:r>
            <a:r>
              <a:rPr lang="el-GR" altLang="en-US" sz="1400" dirty="0"/>
              <a:t>και λαμβάνουμε</a:t>
            </a: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el-GR" altLang="en-US" sz="1400" dirty="0"/>
              <a:t> </a:t>
            </a:r>
          </a:p>
          <a:p>
            <a:pPr eaLnBrk="1" hangingPunct="1">
              <a:lnSpc>
                <a:spcPct val="150000"/>
              </a:lnSpc>
            </a:pPr>
            <a:endParaRPr lang="el-GR" altLang="en-US" sz="1400" dirty="0"/>
          </a:p>
          <a:p>
            <a:pPr eaLnBrk="1" hangingPunct="1">
              <a:lnSpc>
                <a:spcPct val="150000"/>
              </a:lnSpc>
            </a:pPr>
            <a:endParaRPr lang="el-GR" altLang="en-US" sz="1400" dirty="0"/>
          </a:p>
          <a:p>
            <a:pPr eaLnBrk="1" hangingPunct="1">
              <a:lnSpc>
                <a:spcPct val="150000"/>
              </a:lnSpc>
            </a:pPr>
            <a:endParaRPr lang="el-GR" altLang="en-US" sz="1400" dirty="0"/>
          </a:p>
          <a:p>
            <a:pPr eaLnBrk="1" hangingPunct="1">
              <a:lnSpc>
                <a:spcPct val="150000"/>
              </a:lnSpc>
            </a:pPr>
            <a:endParaRPr lang="el-GR" altLang="en-US" sz="1400" dirty="0"/>
          </a:p>
          <a:p>
            <a:pPr eaLnBrk="1" hangingPunct="1">
              <a:lnSpc>
                <a:spcPct val="150000"/>
              </a:lnSpc>
            </a:pPr>
            <a:endParaRPr lang="el-GR" altLang="en-US" sz="1400" dirty="0"/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el-GR" altLang="en-US" sz="1400" dirty="0"/>
          </a:p>
          <a:p>
            <a:pPr eaLnBrk="1" hangingPunct="1">
              <a:lnSpc>
                <a:spcPct val="150000"/>
              </a:lnSpc>
            </a:pPr>
            <a:endParaRPr lang="en-GB" altLang="en-US" sz="1400" dirty="0"/>
          </a:p>
        </p:txBody>
      </p:sp>
      <p:sp>
        <p:nvSpPr>
          <p:cNvPr id="4" name="3 - Θέση ημερομηνίας">
            <a:extLst>
              <a:ext uri="{FF2B5EF4-FFF2-40B4-BE49-F238E27FC236}">
                <a16:creationId xmlns:a16="http://schemas.microsoft.com/office/drawing/2014/main" id="{D5E44F3C-C4E4-47B8-BEB4-5E6D336DF292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l-GR" altLang="el-GR" dirty="0"/>
              <a:t>Ευαγγελία</a:t>
            </a:r>
            <a:r>
              <a:rPr lang="el-GR" altLang="el-GR" sz="1400" dirty="0"/>
              <a:t> </a:t>
            </a:r>
            <a:r>
              <a:rPr lang="el-GR" altLang="el-GR" dirty="0"/>
              <a:t>Παπαπέτρου</a:t>
            </a:r>
            <a:endParaRPr lang="en-US" altLang="el-GR" dirty="0"/>
          </a:p>
        </p:txBody>
      </p:sp>
      <p:sp>
        <p:nvSpPr>
          <p:cNvPr id="5" name="4 - Θέση υποσέλιδου">
            <a:extLst>
              <a:ext uri="{FF2B5EF4-FFF2-40B4-BE49-F238E27FC236}">
                <a16:creationId xmlns:a16="http://schemas.microsoft.com/office/drawing/2014/main" id="{0BD5399E-EB50-4CF6-8CA5-4D11AC05D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46563" y="6356350"/>
            <a:ext cx="4351337" cy="268288"/>
          </a:xfrm>
        </p:spPr>
        <p:txBody>
          <a:bodyPr/>
          <a:lstStyle/>
          <a:p>
            <a:pPr>
              <a:defRPr/>
            </a:pPr>
            <a:r>
              <a:rPr lang="el-GR" altLang="el-GR" dirty="0"/>
              <a:t>Πανεπιστήμιο</a:t>
            </a:r>
            <a:r>
              <a:rPr lang="el-GR" altLang="el-GR" sz="1400" dirty="0"/>
              <a:t> </a:t>
            </a:r>
            <a:r>
              <a:rPr lang="el-GR" altLang="el-GR" dirty="0"/>
              <a:t>Αθηνών-Τμήμα</a:t>
            </a:r>
            <a:r>
              <a:rPr lang="el-GR" altLang="el-GR" sz="1400" dirty="0"/>
              <a:t> </a:t>
            </a:r>
            <a:r>
              <a:rPr lang="el-GR" altLang="el-GR" dirty="0"/>
              <a:t>Οικονομικών</a:t>
            </a:r>
            <a:r>
              <a:rPr lang="el-GR" altLang="el-GR" sz="1400" dirty="0"/>
              <a:t> </a:t>
            </a:r>
            <a:r>
              <a:rPr lang="el-GR" altLang="el-GR" dirty="0"/>
              <a:t>Επιστημών</a:t>
            </a:r>
            <a:endParaRPr lang="en-US" altLang="el-GR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9E1C4EB-7434-4EDE-A273-6D193694A4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71763" y="2195513"/>
            <a:ext cx="1552575" cy="6953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118CDF1-4042-4917-8C82-0C2AC624B1A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86025" y="3752851"/>
            <a:ext cx="2305050" cy="11811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6A77EF5-A08C-44C7-A280-A9FC0DF5320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15954" y="1040607"/>
            <a:ext cx="1704975" cy="72390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xmlns:iact="http://schemas.microsoft.com/office/powerpoint/2014/inkAction" Requires="p14 iact">
          <p:contentPart p14:bwMode="auto" r:id="rId8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53DAC957-1345-4C41-A233-5EAE1E7CE8E7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2689560" y="1677240"/>
              <a:ext cx="1764000" cy="3366720"/>
            </p14:xfrm>
          </p:contentPart>
        </mc:Choice>
        <mc:Fallback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53DAC957-1345-4C41-A233-5EAE1E7CE8E7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680200" y="1667880"/>
                <a:ext cx="1782720" cy="3385440"/>
              </a:xfrm>
              <a:prstGeom prst="rect">
                <a:avLst/>
              </a:prstGeom>
            </p:spPr>
          </p:pic>
        </mc:Fallback>
      </mc:AlternateContent>
      <p:pic>
        <p:nvPicPr>
          <p:cNvPr id="9" name="Audio 8">
            <a:hlinkClick r:id="" action="ppaction://media"/>
            <a:extLst>
              <a:ext uri="{FF2B5EF4-FFF2-40B4-BE49-F238E27FC236}">
                <a16:creationId xmlns:a16="http://schemas.microsoft.com/office/drawing/2014/main" id="{395CAA38-F255-4460-958B-17A5C1F68C86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351838" y="6065838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02649862"/>
      </p:ext>
    </p:extLst>
  </p:cSld>
  <p:clrMapOvr>
    <a:masterClrMapping/>
  </p:clrMapOvr>
  <p:transition advTm="16797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2 - Θέση περιεχομένου">
            <a:extLst>
              <a:ext uri="{FF2B5EF4-FFF2-40B4-BE49-F238E27FC236}">
                <a16:creationId xmlns:a16="http://schemas.microsoft.com/office/drawing/2014/main" id="{1B7BD18F-35E8-4E5B-A0EF-B390D7A9BC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7487" y="152400"/>
            <a:ext cx="8806592" cy="6223000"/>
          </a:xfrm>
        </p:spPr>
        <p:txBody>
          <a:bodyPr/>
          <a:lstStyle/>
          <a:p>
            <a:pPr eaLnBrk="1" hangingPunct="1"/>
            <a:r>
              <a:rPr lang="el-GR" altLang="en-US" sz="1800" b="1" dirty="0"/>
              <a:t>ΠΕ: 5</a:t>
            </a:r>
          </a:p>
          <a:p>
            <a:pPr eaLnBrk="1" hangingPunct="1">
              <a:lnSpc>
                <a:spcPct val="150000"/>
              </a:lnSpc>
            </a:pPr>
            <a:r>
              <a:rPr lang="el-GR" altLang="en-US" sz="1400" dirty="0"/>
              <a:t> Συνεπώς στη μακροχρόνια περίοδο έχουμε τη μακροχρόνια ισορροπία ως ακολούθως:</a:t>
            </a:r>
          </a:p>
          <a:p>
            <a:pPr eaLnBrk="1" hangingPunct="1">
              <a:lnSpc>
                <a:spcPct val="150000"/>
              </a:lnSpc>
            </a:pPr>
            <a:endParaRPr lang="el-GR" altLang="en-US" sz="1400" dirty="0"/>
          </a:p>
          <a:p>
            <a:pPr eaLnBrk="1" hangingPunct="1">
              <a:lnSpc>
                <a:spcPct val="150000"/>
              </a:lnSpc>
            </a:pPr>
            <a:endParaRPr lang="el-GR" altLang="en-US" sz="1400" dirty="0"/>
          </a:p>
          <a:p>
            <a:pPr eaLnBrk="1" hangingPunct="1">
              <a:lnSpc>
                <a:spcPct val="150000"/>
              </a:lnSpc>
            </a:pPr>
            <a:endParaRPr lang="el-GR" altLang="en-US" sz="1400" dirty="0"/>
          </a:p>
          <a:p>
            <a:pPr eaLnBrk="1" hangingPunct="1">
              <a:lnSpc>
                <a:spcPct val="150000"/>
              </a:lnSpc>
            </a:pPr>
            <a:endParaRPr lang="el-GR" altLang="en-US" sz="1400" dirty="0"/>
          </a:p>
          <a:p>
            <a:pPr eaLnBrk="1" hangingPunct="1">
              <a:lnSpc>
                <a:spcPct val="150000"/>
              </a:lnSpc>
            </a:pPr>
            <a:endParaRPr lang="el-GR" altLang="en-US" sz="1400" dirty="0"/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el-GR" altLang="en-US" sz="1400" dirty="0"/>
              <a:t> </a:t>
            </a:r>
          </a:p>
          <a:p>
            <a:pPr eaLnBrk="1" hangingPunct="1">
              <a:lnSpc>
                <a:spcPct val="150000"/>
              </a:lnSpc>
            </a:pPr>
            <a:endParaRPr lang="el-GR" altLang="en-US" sz="1400" dirty="0"/>
          </a:p>
          <a:p>
            <a:pPr eaLnBrk="1" hangingPunct="1">
              <a:lnSpc>
                <a:spcPct val="150000"/>
              </a:lnSpc>
            </a:pPr>
            <a:endParaRPr lang="el-GR" altLang="en-US" sz="1400" dirty="0"/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el-GR" altLang="en-US" sz="1400" dirty="0"/>
              <a:t>Αν υπάρχει </a:t>
            </a:r>
            <a:r>
              <a:rPr lang="el-GR" altLang="en-US" sz="1400" b="1" dirty="0"/>
              <a:t>διαταραχή</a:t>
            </a:r>
            <a:r>
              <a:rPr lang="el-GR" altLang="en-US" sz="1400" dirty="0"/>
              <a:t> από την </a:t>
            </a:r>
            <a:r>
              <a:rPr lang="el-GR" altLang="en-US" sz="1400" b="1" dirty="0"/>
              <a:t>πλευρά</a:t>
            </a:r>
            <a:r>
              <a:rPr lang="el-GR" altLang="en-US" sz="1400" dirty="0"/>
              <a:t> της </a:t>
            </a:r>
            <a:r>
              <a:rPr lang="el-GR" altLang="en-US" sz="1400" b="1" dirty="0"/>
              <a:t>ζήτησης</a:t>
            </a:r>
            <a:r>
              <a:rPr lang="el-GR" altLang="en-US" sz="1400" dirty="0"/>
              <a:t> τότε το           </a:t>
            </a:r>
            <a:r>
              <a:rPr lang="el-GR" altLang="en-US" sz="1400" b="1" dirty="0"/>
              <a:t>αυξάνεται</a:t>
            </a:r>
            <a:r>
              <a:rPr lang="el-GR" altLang="en-US" sz="1400" dirty="0"/>
              <a:t> </a:t>
            </a:r>
            <a:r>
              <a:rPr lang="el-GR" altLang="en-US" sz="1400" b="1" dirty="0"/>
              <a:t>μόνιμα</a:t>
            </a:r>
            <a:r>
              <a:rPr lang="el-GR" altLang="en-US" sz="1400" dirty="0"/>
              <a:t>. Η </a:t>
            </a:r>
            <a:r>
              <a:rPr lang="en-GB" altLang="en-US" sz="1400" b="1" dirty="0"/>
              <a:t>DAD</a:t>
            </a:r>
            <a:r>
              <a:rPr lang="en-GB" altLang="en-US" sz="1400" dirty="0"/>
              <a:t> </a:t>
            </a:r>
            <a:r>
              <a:rPr lang="el-GR" altLang="en-US" sz="1400" dirty="0"/>
              <a:t>μετακινείται προς τα </a:t>
            </a:r>
            <a:r>
              <a:rPr lang="el-GR" altLang="en-US" sz="1400" b="1" dirty="0"/>
              <a:t>δεξιά</a:t>
            </a:r>
            <a:r>
              <a:rPr lang="el-GR" altLang="en-US" sz="1400" dirty="0"/>
              <a:t> </a:t>
            </a:r>
            <a:r>
              <a:rPr lang="el-GR" altLang="en-US" sz="1400" b="1" dirty="0"/>
              <a:t>μόνιμα</a:t>
            </a: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el-GR" altLang="en-US" sz="1400" dirty="0"/>
              <a:t>Ο </a:t>
            </a:r>
            <a:r>
              <a:rPr lang="el-GR" altLang="en-US" sz="1400" b="1" dirty="0"/>
              <a:t>πληθωρισμός</a:t>
            </a:r>
            <a:r>
              <a:rPr lang="el-GR" altLang="en-US" sz="1400" dirty="0"/>
              <a:t> και το </a:t>
            </a:r>
            <a:r>
              <a:rPr lang="el-GR" altLang="en-US" sz="1400" b="1" dirty="0"/>
              <a:t>προϊόν</a:t>
            </a:r>
            <a:r>
              <a:rPr lang="el-GR" altLang="en-US" sz="1400" dirty="0"/>
              <a:t> αυξάνονται και </a:t>
            </a:r>
            <a:r>
              <a:rPr lang="el-GR" altLang="en-US" sz="1400" b="1" dirty="0"/>
              <a:t>μακροχρόνια</a:t>
            </a:r>
            <a:r>
              <a:rPr lang="el-GR" altLang="en-US" sz="1400" dirty="0"/>
              <a:t> ο </a:t>
            </a:r>
            <a:r>
              <a:rPr lang="el-GR" altLang="en-US" sz="1400" b="1" dirty="0"/>
              <a:t>πληθωρισμός</a:t>
            </a:r>
            <a:r>
              <a:rPr lang="el-GR" altLang="en-US" sz="1400" dirty="0"/>
              <a:t> και το </a:t>
            </a:r>
            <a:r>
              <a:rPr lang="el-GR" altLang="en-US" sz="1400" b="1" dirty="0"/>
              <a:t>προϊόν</a:t>
            </a:r>
            <a:r>
              <a:rPr lang="el-GR" altLang="en-US" sz="1400" dirty="0"/>
              <a:t> αυξάνονται .</a:t>
            </a: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el-GR" altLang="en-US" sz="1400" dirty="0"/>
              <a:t>Αυτό είναι συνεπές με την εξίσωση του </a:t>
            </a:r>
            <a:r>
              <a:rPr lang="el-GR" altLang="en-US" sz="1400" b="1" dirty="0"/>
              <a:t>πληθωρισμού</a:t>
            </a:r>
            <a:r>
              <a:rPr lang="el-GR" altLang="en-US" sz="1400" dirty="0"/>
              <a:t> καθώς ο </a:t>
            </a:r>
            <a:r>
              <a:rPr lang="el-GR" altLang="en-US" sz="1400" b="1" dirty="0"/>
              <a:t>πληθωρισμός</a:t>
            </a:r>
            <a:r>
              <a:rPr lang="el-GR" altLang="en-US" sz="1400" dirty="0"/>
              <a:t> είναι </a:t>
            </a:r>
            <a:r>
              <a:rPr lang="el-GR" altLang="en-US" sz="1400" b="1" dirty="0"/>
              <a:t>μεγαλύτερος</a:t>
            </a:r>
            <a:r>
              <a:rPr lang="el-GR" altLang="en-US" sz="1400" dirty="0"/>
              <a:t> από τον </a:t>
            </a:r>
            <a:r>
              <a:rPr lang="el-GR" altLang="en-US" sz="1400" b="1" dirty="0"/>
              <a:t>στόχο</a:t>
            </a:r>
            <a:r>
              <a:rPr lang="el-GR" altLang="en-US" sz="1400" dirty="0"/>
              <a:t> του (καθώς η διαταραχή από την πλευρά της ζήτησης είναι θετική</a:t>
            </a:r>
            <a:r>
              <a:rPr lang="en-GB" altLang="en-US" sz="1400" dirty="0"/>
              <a:t>)</a:t>
            </a:r>
            <a:r>
              <a:rPr lang="el-GR" altLang="en-US" sz="1400" dirty="0"/>
              <a:t>.</a:t>
            </a: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el-GR" altLang="en-US" sz="1400" dirty="0"/>
              <a:t>Αν η ΚΤ επιθυμεί να επιστρέψει στον </a:t>
            </a:r>
            <a:r>
              <a:rPr lang="el-GR" altLang="en-US" sz="1400" b="1" dirty="0"/>
              <a:t>αρχικό</a:t>
            </a:r>
            <a:r>
              <a:rPr lang="el-GR" altLang="en-US" sz="1400" dirty="0"/>
              <a:t> </a:t>
            </a:r>
            <a:r>
              <a:rPr lang="el-GR" altLang="en-US" sz="1400" b="1" dirty="0"/>
              <a:t>μακροχρόνια</a:t>
            </a:r>
            <a:r>
              <a:rPr lang="el-GR" altLang="en-US" sz="1400" dirty="0"/>
              <a:t> </a:t>
            </a:r>
            <a:r>
              <a:rPr lang="el-GR" altLang="en-US" sz="1400" b="1" dirty="0"/>
              <a:t>επίπεδο</a:t>
            </a:r>
            <a:r>
              <a:rPr lang="el-GR" altLang="en-US" sz="1400" dirty="0"/>
              <a:t> του </a:t>
            </a:r>
            <a:r>
              <a:rPr lang="el-GR" altLang="en-US" sz="1400" b="1" dirty="0"/>
              <a:t>πληθωρισμού</a:t>
            </a:r>
            <a:r>
              <a:rPr lang="el-GR" altLang="en-US" sz="1400" dirty="0"/>
              <a:t> τότε θα μπορούσε να </a:t>
            </a:r>
            <a:r>
              <a:rPr lang="el-GR" altLang="en-US" sz="1400" b="1" dirty="0"/>
              <a:t>μειώσει</a:t>
            </a:r>
            <a:r>
              <a:rPr lang="el-GR" altLang="en-US" sz="1400" dirty="0"/>
              <a:t> τον </a:t>
            </a:r>
            <a:r>
              <a:rPr lang="el-GR" altLang="en-US" sz="1400" b="1" dirty="0"/>
              <a:t>πληθωρισμό</a:t>
            </a:r>
            <a:r>
              <a:rPr lang="el-GR" altLang="en-US" sz="1400" dirty="0"/>
              <a:t> στόχο κατά           .. Σε αυτήν την περίπτωση η </a:t>
            </a:r>
            <a:r>
              <a:rPr lang="en-GB" altLang="en-US" sz="1400" dirty="0"/>
              <a:t>DAD </a:t>
            </a:r>
            <a:r>
              <a:rPr lang="el-GR" altLang="en-US" sz="1400" dirty="0"/>
              <a:t>θα </a:t>
            </a:r>
            <a:r>
              <a:rPr lang="el-GR" altLang="en-US" sz="1400" b="1" dirty="0"/>
              <a:t>επιστρέψει</a:t>
            </a:r>
            <a:r>
              <a:rPr lang="el-GR" altLang="en-US" sz="1400" dirty="0"/>
              <a:t> πίσω στην </a:t>
            </a:r>
            <a:r>
              <a:rPr lang="el-GR" altLang="en-US" sz="1400" b="1" dirty="0"/>
              <a:t>αρχική</a:t>
            </a:r>
            <a:r>
              <a:rPr lang="el-GR" altLang="en-US" sz="1400" dirty="0"/>
              <a:t> της θέση.</a:t>
            </a:r>
          </a:p>
          <a:p>
            <a:pPr marL="0" indent="0" eaLnBrk="1" hangingPunct="1">
              <a:lnSpc>
                <a:spcPct val="150000"/>
              </a:lnSpc>
              <a:buNone/>
            </a:pPr>
            <a:endParaRPr lang="en-GB" altLang="en-US" sz="1400" dirty="0"/>
          </a:p>
        </p:txBody>
      </p:sp>
      <p:sp>
        <p:nvSpPr>
          <p:cNvPr id="4" name="3 - Θέση ημερομηνίας">
            <a:extLst>
              <a:ext uri="{FF2B5EF4-FFF2-40B4-BE49-F238E27FC236}">
                <a16:creationId xmlns:a16="http://schemas.microsoft.com/office/drawing/2014/main" id="{D5E44F3C-C4E4-47B8-BEB4-5E6D336DF292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l-GR" altLang="el-GR" dirty="0"/>
              <a:t>Ευαγγελία</a:t>
            </a:r>
            <a:r>
              <a:rPr lang="el-GR" altLang="el-GR" sz="1400" dirty="0"/>
              <a:t> </a:t>
            </a:r>
            <a:r>
              <a:rPr lang="el-GR" altLang="el-GR" dirty="0"/>
              <a:t>Παπαπέτρου</a:t>
            </a:r>
            <a:endParaRPr lang="en-US" altLang="el-GR" dirty="0"/>
          </a:p>
        </p:txBody>
      </p:sp>
      <p:sp>
        <p:nvSpPr>
          <p:cNvPr id="5" name="4 - Θέση υποσέλιδου">
            <a:extLst>
              <a:ext uri="{FF2B5EF4-FFF2-40B4-BE49-F238E27FC236}">
                <a16:creationId xmlns:a16="http://schemas.microsoft.com/office/drawing/2014/main" id="{0BD5399E-EB50-4CF6-8CA5-4D11AC05D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46563" y="6356350"/>
            <a:ext cx="4351337" cy="268288"/>
          </a:xfrm>
        </p:spPr>
        <p:txBody>
          <a:bodyPr/>
          <a:lstStyle/>
          <a:p>
            <a:pPr>
              <a:defRPr/>
            </a:pPr>
            <a:r>
              <a:rPr lang="el-GR" altLang="el-GR" dirty="0"/>
              <a:t>Πανεπιστήμιο</a:t>
            </a:r>
            <a:r>
              <a:rPr lang="el-GR" altLang="el-GR" sz="1400" dirty="0"/>
              <a:t> </a:t>
            </a:r>
            <a:r>
              <a:rPr lang="el-GR" altLang="el-GR" dirty="0"/>
              <a:t>Αθηνών-Τμήμα</a:t>
            </a:r>
            <a:r>
              <a:rPr lang="el-GR" altLang="el-GR" sz="1400" dirty="0"/>
              <a:t> </a:t>
            </a:r>
            <a:r>
              <a:rPr lang="el-GR" altLang="el-GR" dirty="0"/>
              <a:t>Οικονομικών</a:t>
            </a:r>
            <a:r>
              <a:rPr lang="el-GR" altLang="el-GR" sz="1400" dirty="0"/>
              <a:t> </a:t>
            </a:r>
            <a:r>
              <a:rPr lang="el-GR" altLang="el-GR" dirty="0"/>
              <a:t>Επιστημών</a:t>
            </a:r>
            <a:endParaRPr lang="en-US" altLang="el-GR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C70834C-0F11-4DBB-9482-6BE25E8AE2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79713" y="876651"/>
            <a:ext cx="2933700" cy="290512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29C407A-9447-43FA-AEBA-AD3EE529F45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83958" y="3740852"/>
            <a:ext cx="285750" cy="371475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6E0C7642-DC43-4EFC-9D35-52070A7B1111}"/>
              </a:ext>
            </a:extLst>
          </p:cNvPr>
          <p:cNvCxnSpPr>
            <a:cxnSpLocks/>
          </p:cNvCxnSpPr>
          <p:nvPr/>
        </p:nvCxnSpPr>
        <p:spPr>
          <a:xfrm>
            <a:off x="1296649" y="4257207"/>
            <a:ext cx="45470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16 - Έλλειψη">
            <a:extLst>
              <a:ext uri="{FF2B5EF4-FFF2-40B4-BE49-F238E27FC236}">
                <a16:creationId xmlns:a16="http://schemas.microsoft.com/office/drawing/2014/main" id="{D0F0AD08-2175-492E-9416-C4E0ABF417CE}"/>
              </a:ext>
            </a:extLst>
          </p:cNvPr>
          <p:cNvSpPr/>
          <p:nvPr/>
        </p:nvSpPr>
        <p:spPr>
          <a:xfrm>
            <a:off x="4246563" y="1914994"/>
            <a:ext cx="320206" cy="243589"/>
          </a:xfrm>
          <a:prstGeom prst="ellipse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6DCEDAF2-1E65-4DBA-AF34-C9DDE4271BD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25205" y="5746750"/>
            <a:ext cx="428625" cy="628650"/>
          </a:xfrm>
          <a:prstGeom prst="rect">
            <a:avLst/>
          </a:prstGeom>
        </p:spPr>
      </p:pic>
      <p:sp>
        <p:nvSpPr>
          <p:cNvPr id="10" name="16 - Έλλειψη">
            <a:extLst>
              <a:ext uri="{FF2B5EF4-FFF2-40B4-BE49-F238E27FC236}">
                <a16:creationId xmlns:a16="http://schemas.microsoft.com/office/drawing/2014/main" id="{66279234-735A-4C88-A1B4-1D581A719961}"/>
              </a:ext>
            </a:extLst>
          </p:cNvPr>
          <p:cNvSpPr/>
          <p:nvPr/>
        </p:nvSpPr>
        <p:spPr>
          <a:xfrm>
            <a:off x="2425205" y="5731889"/>
            <a:ext cx="428624" cy="750445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accent6">
                  <a:lumMod val="50000"/>
                </a:schemeClr>
              </a:solidFill>
            </a:endParaRPr>
          </a:p>
        </p:txBody>
      </p:sp>
      <mc:AlternateContent xmlns:mc="http://schemas.openxmlformats.org/markup-compatibility/2006">
        <mc:Choice xmlns:p14="http://schemas.microsoft.com/office/powerpoint/2010/main" xmlns:iact="http://schemas.microsoft.com/office/powerpoint/2014/inkAction" Requires="p14 iact">
          <p:contentPart p14:bwMode="auto" r:id="rId8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21175F80-C0E5-494D-B6EA-9BBD270F2816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1126080" y="1401840"/>
              <a:ext cx="5691600" cy="372960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21175F80-C0E5-494D-B6EA-9BBD270F281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116720" y="1392480"/>
                <a:ext cx="5710320" cy="3748320"/>
              </a:xfrm>
              <a:prstGeom prst="rect">
                <a:avLst/>
              </a:prstGeom>
            </p:spPr>
          </p:pic>
        </mc:Fallback>
      </mc:AlternateContent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BAA09969-D24E-4D1E-B2FB-089939A75831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351838" y="6065838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21647699"/>
      </p:ext>
    </p:extLst>
  </p:cSld>
  <p:clrMapOvr>
    <a:masterClrMapping/>
  </p:clrMapOvr>
  <p:transition advTm="35549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2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12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12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2 - Θέση περιεχομένου">
            <a:extLst>
              <a:ext uri="{FF2B5EF4-FFF2-40B4-BE49-F238E27FC236}">
                <a16:creationId xmlns:a16="http://schemas.microsoft.com/office/drawing/2014/main" id="{3F7749CB-82A8-47E3-942B-94B310C8E9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7488" y="152400"/>
            <a:ext cx="8469312" cy="6223000"/>
          </a:xfrm>
        </p:spPr>
        <p:txBody>
          <a:bodyPr/>
          <a:lstStyle/>
          <a:p>
            <a:pPr eaLnBrk="1" hangingPunct="1"/>
            <a:r>
              <a:rPr lang="el-GR" altLang="en-US" sz="1800" b="1" dirty="0"/>
              <a:t>ΠΕ: </a:t>
            </a:r>
            <a:r>
              <a:rPr lang="en-GB" altLang="en-US" sz="1800" b="1" dirty="0"/>
              <a:t>9</a:t>
            </a:r>
            <a:endParaRPr lang="el-GR" altLang="en-US" sz="1800" b="1" dirty="0"/>
          </a:p>
          <a:p>
            <a:pPr eaLnBrk="1" hangingPunct="1">
              <a:lnSpc>
                <a:spcPct val="150000"/>
              </a:lnSpc>
            </a:pPr>
            <a:r>
              <a:rPr lang="el-GR" altLang="en-US" sz="1400" b="1" dirty="0"/>
              <a:t>Θα χρησιμοποιήσουμε το υπόδειγμα </a:t>
            </a:r>
            <a:r>
              <a:rPr lang="en-GB" altLang="en-US" sz="1400" b="1" dirty="0"/>
              <a:t>DAD-DAS </a:t>
            </a:r>
            <a:r>
              <a:rPr lang="el-GR" altLang="en-US" sz="1400" b="1" dirty="0"/>
              <a:t>και θα λύσουμε για τον πληθωρισμό ως συνάρτηση του παρελθόντος πληθωρισμού και των διαταραχών της ζήτησης και της προσφοράς.</a:t>
            </a:r>
          </a:p>
          <a:p>
            <a:pPr eaLnBrk="1" hangingPunct="1">
              <a:lnSpc>
                <a:spcPct val="150000"/>
              </a:lnSpc>
            </a:pPr>
            <a:r>
              <a:rPr lang="el-GR" altLang="en-US" sz="1400" dirty="0"/>
              <a:t>Αρχικά από την </a:t>
            </a:r>
            <a:r>
              <a:rPr lang="en-GB" altLang="en-US" sz="1400" dirty="0"/>
              <a:t>DAS </a:t>
            </a:r>
            <a:r>
              <a:rPr lang="el-GR" altLang="en-US" sz="1400" dirty="0"/>
              <a:t>έχουμε:</a:t>
            </a:r>
          </a:p>
          <a:p>
            <a:pPr eaLnBrk="1" hangingPunct="1"/>
            <a:endParaRPr lang="en-GB" altLang="en-US" sz="1400" dirty="0"/>
          </a:p>
          <a:p>
            <a:pPr eaLnBrk="1" hangingPunct="1"/>
            <a:endParaRPr lang="en-GB" altLang="en-US" sz="1400" dirty="0"/>
          </a:p>
          <a:p>
            <a:pPr eaLnBrk="1" hangingPunct="1"/>
            <a:endParaRPr lang="en-GB" altLang="en-US" sz="1400" dirty="0"/>
          </a:p>
          <a:p>
            <a:pPr eaLnBrk="1" hangingPunct="1"/>
            <a:endParaRPr lang="en-GB" altLang="en-US" sz="1400" dirty="0"/>
          </a:p>
          <a:p>
            <a:pPr eaLnBrk="1" hangingPunct="1"/>
            <a:r>
              <a:rPr lang="el-GR" altLang="en-US" sz="1400" dirty="0"/>
              <a:t>Αντικαθιστούμε στην </a:t>
            </a:r>
            <a:r>
              <a:rPr lang="en-GB" altLang="en-US" sz="1400" dirty="0"/>
              <a:t>DAS </a:t>
            </a:r>
            <a:r>
              <a:rPr lang="el-GR" altLang="en-US" sz="1400" dirty="0"/>
              <a:t> την </a:t>
            </a:r>
            <a:r>
              <a:rPr lang="en-GB" altLang="en-US" sz="1400" dirty="0"/>
              <a:t>DAD</a:t>
            </a:r>
          </a:p>
          <a:p>
            <a:pPr eaLnBrk="1" hangingPunct="1"/>
            <a:endParaRPr lang="en-GB" altLang="en-US" sz="1400" dirty="0"/>
          </a:p>
          <a:p>
            <a:pPr eaLnBrk="1" hangingPunct="1"/>
            <a:endParaRPr lang="en-GB" altLang="en-US" sz="1400" dirty="0"/>
          </a:p>
          <a:p>
            <a:pPr eaLnBrk="1" hangingPunct="1"/>
            <a:endParaRPr lang="en-GB" altLang="en-US" sz="1400" dirty="0"/>
          </a:p>
          <a:p>
            <a:pPr eaLnBrk="1" hangingPunct="1"/>
            <a:endParaRPr lang="en-GB" altLang="en-US" sz="1400" dirty="0"/>
          </a:p>
          <a:p>
            <a:pPr eaLnBrk="1" hangingPunct="1"/>
            <a:r>
              <a:rPr lang="el-GR" altLang="en-US" sz="1400" dirty="0"/>
              <a:t>Επιλύουμε ως προς              και λαμβάνουμε</a:t>
            </a:r>
            <a:endParaRPr lang="en-GB" altLang="en-US" sz="1400" dirty="0"/>
          </a:p>
        </p:txBody>
      </p:sp>
      <p:sp>
        <p:nvSpPr>
          <p:cNvPr id="4" name="3 - Θέση ημερομηνίας">
            <a:extLst>
              <a:ext uri="{FF2B5EF4-FFF2-40B4-BE49-F238E27FC236}">
                <a16:creationId xmlns:a16="http://schemas.microsoft.com/office/drawing/2014/main" id="{788CC2CF-89D8-4CBD-A20F-2EB4EA0B754D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l-GR" altLang="el-GR" dirty="0"/>
              <a:t>Ευαγγελία</a:t>
            </a:r>
            <a:r>
              <a:rPr lang="el-GR" altLang="el-GR" sz="1400" dirty="0"/>
              <a:t> </a:t>
            </a:r>
            <a:r>
              <a:rPr lang="el-GR" altLang="el-GR" dirty="0"/>
              <a:t>Παπαπέτρου</a:t>
            </a:r>
            <a:endParaRPr lang="en-US" altLang="el-GR" dirty="0"/>
          </a:p>
        </p:txBody>
      </p:sp>
      <p:sp>
        <p:nvSpPr>
          <p:cNvPr id="5" name="4 - Θέση υποσέλιδου">
            <a:extLst>
              <a:ext uri="{FF2B5EF4-FFF2-40B4-BE49-F238E27FC236}">
                <a16:creationId xmlns:a16="http://schemas.microsoft.com/office/drawing/2014/main" id="{C22931B1-87C2-4FC1-B926-962FFB118B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46563" y="6356350"/>
            <a:ext cx="4351337" cy="268288"/>
          </a:xfrm>
        </p:spPr>
        <p:txBody>
          <a:bodyPr/>
          <a:lstStyle/>
          <a:p>
            <a:pPr>
              <a:defRPr/>
            </a:pPr>
            <a:r>
              <a:rPr lang="el-GR" altLang="el-GR" dirty="0"/>
              <a:t>Πανεπιστήμιο</a:t>
            </a:r>
            <a:r>
              <a:rPr lang="el-GR" altLang="el-GR" sz="1400" dirty="0"/>
              <a:t> </a:t>
            </a:r>
            <a:r>
              <a:rPr lang="el-GR" altLang="el-GR" dirty="0"/>
              <a:t>Αθηνών-Τμήμα</a:t>
            </a:r>
            <a:r>
              <a:rPr lang="el-GR" altLang="el-GR" sz="1400" dirty="0"/>
              <a:t> </a:t>
            </a:r>
            <a:r>
              <a:rPr lang="el-GR" altLang="el-GR" dirty="0"/>
              <a:t>Οικονομικών</a:t>
            </a:r>
            <a:r>
              <a:rPr lang="el-GR" altLang="el-GR" sz="1400" dirty="0"/>
              <a:t> </a:t>
            </a:r>
            <a:r>
              <a:rPr lang="el-GR" altLang="el-GR" dirty="0"/>
              <a:t>Επιστημών</a:t>
            </a:r>
            <a:endParaRPr lang="en-US" altLang="el-GR" dirty="0"/>
          </a:p>
        </p:txBody>
      </p:sp>
      <p:pic>
        <p:nvPicPr>
          <p:cNvPr id="15367" name="Picture 5">
            <a:extLst>
              <a:ext uri="{FF2B5EF4-FFF2-40B4-BE49-F238E27FC236}">
                <a16:creationId xmlns:a16="http://schemas.microsoft.com/office/drawing/2014/main" id="{C21538EE-7780-419D-8E2F-FD8860F63D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5637" y="1632744"/>
            <a:ext cx="332422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10A88125-A68A-4CA6-9BCD-15155A0682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0737" y="3038476"/>
            <a:ext cx="3335338" cy="76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14 - Έλλειψη">
            <a:extLst>
              <a:ext uri="{FF2B5EF4-FFF2-40B4-BE49-F238E27FC236}">
                <a16:creationId xmlns:a16="http://schemas.microsoft.com/office/drawing/2014/main" id="{04D19448-A4FD-4E35-8EA9-D500B17A425A}"/>
              </a:ext>
            </a:extLst>
          </p:cNvPr>
          <p:cNvSpPr/>
          <p:nvPr/>
        </p:nvSpPr>
        <p:spPr>
          <a:xfrm>
            <a:off x="3402767" y="1755828"/>
            <a:ext cx="374754" cy="432736"/>
          </a:xfrm>
          <a:prstGeom prst="ellipse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4242977-1370-4BA7-9231-D472230492A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81296" y="4518820"/>
            <a:ext cx="6043766" cy="131234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F639EA2-B346-432F-8611-D1EFC989183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74432" y="3781705"/>
            <a:ext cx="238125" cy="342900"/>
          </a:xfrm>
          <a:prstGeom prst="rect">
            <a:avLst/>
          </a:prstGeom>
        </p:spPr>
      </p:pic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5D17B14B-AA1C-4268-B0B8-D2F11D539C5A}"/>
              </a:ext>
            </a:extLst>
          </p:cNvPr>
          <p:cNvCxnSpPr>
            <a:cxnSpLocks/>
          </p:cNvCxnSpPr>
          <p:nvPr/>
        </p:nvCxnSpPr>
        <p:spPr>
          <a:xfrm flipH="1">
            <a:off x="2174432" y="2068643"/>
            <a:ext cx="1378237" cy="10792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p14="http://schemas.microsoft.com/office/powerpoint/2010/main" xmlns:iact="http://schemas.microsoft.com/office/powerpoint/2014/inkAction" Requires="p14 iact">
          <p:contentPart p14:bwMode="auto" r:id="rId9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97CDCE6E-5C84-4FBF-B8BE-9A9640F8FD1C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1676160" y="1251720"/>
              <a:ext cx="5529600" cy="438048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97CDCE6E-5C84-4FBF-B8BE-9A9640F8FD1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666800" y="1242360"/>
                <a:ext cx="5548320" cy="4399200"/>
              </a:xfrm>
              <a:prstGeom prst="rect">
                <a:avLst/>
              </a:prstGeom>
            </p:spPr>
          </p:pic>
        </mc:Fallback>
      </mc:AlternateContent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B109187F-764B-43EB-BAED-F41E7874AA90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351838" y="6065838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1370257"/>
      </p:ext>
    </p:extLst>
  </p:cSld>
  <p:clrMapOvr>
    <a:masterClrMapping/>
  </p:clrMapOvr>
  <p:transition advTm="44013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12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12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122" grpId="0" uiExpand="1" build="p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2 - Θέση περιεχομένου">
            <a:extLst>
              <a:ext uri="{FF2B5EF4-FFF2-40B4-BE49-F238E27FC236}">
                <a16:creationId xmlns:a16="http://schemas.microsoft.com/office/drawing/2014/main" id="{3F7749CB-82A8-47E3-942B-94B310C8E9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7488" y="152400"/>
            <a:ext cx="8469312" cy="6223000"/>
          </a:xfrm>
        </p:spPr>
        <p:txBody>
          <a:bodyPr/>
          <a:lstStyle/>
          <a:p>
            <a:pPr eaLnBrk="1" hangingPunct="1"/>
            <a:r>
              <a:rPr lang="el-GR" altLang="en-US" sz="1800" b="1" dirty="0"/>
              <a:t>ΠΕ: </a:t>
            </a:r>
            <a:r>
              <a:rPr lang="en-GB" altLang="en-US" sz="1800" b="1" dirty="0"/>
              <a:t>9</a:t>
            </a:r>
            <a:endParaRPr lang="el-GR" altLang="en-US" sz="1800" b="1" dirty="0"/>
          </a:p>
          <a:p>
            <a:pPr eaLnBrk="1" hangingPunct="1">
              <a:lnSpc>
                <a:spcPct val="150000"/>
              </a:lnSpc>
            </a:pPr>
            <a:endParaRPr lang="el-GR" altLang="en-US" sz="1400" b="1" dirty="0"/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el-GR" altLang="en-US" sz="1400" b="1" dirty="0"/>
              <a:t>                                                                                                                                                                      (1)</a:t>
            </a:r>
          </a:p>
          <a:p>
            <a:pPr eaLnBrk="1" hangingPunct="1">
              <a:lnSpc>
                <a:spcPct val="150000"/>
              </a:lnSpc>
            </a:pPr>
            <a:endParaRPr lang="el-GR" altLang="en-US" sz="1400" b="1" dirty="0"/>
          </a:p>
          <a:p>
            <a:pPr eaLnBrk="1" hangingPunct="1">
              <a:lnSpc>
                <a:spcPct val="150000"/>
              </a:lnSpc>
            </a:pPr>
            <a:endParaRPr lang="el-GR" altLang="en-US" sz="1400" b="1" dirty="0"/>
          </a:p>
          <a:p>
            <a:pPr eaLnBrk="1" hangingPunct="1">
              <a:lnSpc>
                <a:spcPct val="150000"/>
              </a:lnSpc>
            </a:pPr>
            <a:r>
              <a:rPr lang="el-GR" altLang="en-US" sz="1400" b="1" dirty="0"/>
              <a:t>α</a:t>
            </a:r>
            <a:r>
              <a:rPr lang="en-GB" altLang="en-US" sz="1400" b="1" dirty="0"/>
              <a:t>. O </a:t>
            </a:r>
            <a:r>
              <a:rPr lang="el-GR" altLang="en-US" sz="1400" b="1" dirty="0"/>
              <a:t>πληθωρισμός επανέρχεται στον στόχο του μετά τη διαταραχή</a:t>
            </a:r>
            <a:r>
              <a:rPr lang="el-GR" altLang="en-US" sz="1400" dirty="0"/>
              <a:t>. Γιατί:</a:t>
            </a:r>
          </a:p>
          <a:p>
            <a:pPr eaLnBrk="1" hangingPunct="1">
              <a:lnSpc>
                <a:spcPct val="150000"/>
              </a:lnSpc>
            </a:pPr>
            <a:r>
              <a:rPr lang="el-GR" altLang="en-US" sz="1400" dirty="0"/>
              <a:t>Μια </a:t>
            </a:r>
            <a:r>
              <a:rPr lang="el-GR" altLang="en-US" sz="1400" dirty="0">
                <a:solidFill>
                  <a:schemeClr val="accent2">
                    <a:lumMod val="75000"/>
                  </a:schemeClr>
                </a:solidFill>
              </a:rPr>
              <a:t>προσωρινή</a:t>
            </a:r>
            <a:r>
              <a:rPr lang="el-GR" altLang="en-US" sz="1400" dirty="0"/>
              <a:t> </a:t>
            </a:r>
            <a:r>
              <a:rPr lang="el-GR" altLang="en-US" sz="1400" dirty="0">
                <a:solidFill>
                  <a:schemeClr val="accent2">
                    <a:lumMod val="75000"/>
                  </a:schemeClr>
                </a:solidFill>
              </a:rPr>
              <a:t>διαταραχή</a:t>
            </a:r>
            <a:r>
              <a:rPr lang="el-GR" altLang="en-US" sz="1400" dirty="0"/>
              <a:t> στην </a:t>
            </a:r>
            <a:r>
              <a:rPr lang="el-GR" altLang="en-US" sz="1400" b="1" dirty="0"/>
              <a:t>προσφορά</a:t>
            </a:r>
            <a:r>
              <a:rPr lang="el-GR" altLang="en-US" sz="1400" dirty="0"/>
              <a:t> και στη </a:t>
            </a:r>
            <a:r>
              <a:rPr lang="el-GR" altLang="en-US" sz="1400" b="1" dirty="0"/>
              <a:t>ζήτηση</a:t>
            </a:r>
            <a:r>
              <a:rPr lang="el-GR" altLang="en-US" sz="1400" dirty="0"/>
              <a:t> θα οδηγήσει σε αύξηση του τρέχοντος πληθωρισμού.</a:t>
            </a:r>
          </a:p>
          <a:p>
            <a:pPr eaLnBrk="1" hangingPunct="1">
              <a:lnSpc>
                <a:spcPct val="150000"/>
              </a:lnSpc>
            </a:pPr>
            <a:r>
              <a:rPr lang="el-GR" altLang="en-US" sz="1400" dirty="0"/>
              <a:t>Καθώς η οικονομία προσαρμόζεται και οδηγείται προς τη μακροχρόνια ισορροπία, ο πληθωρισμός επιστρέφει στο τρέχον επίπεδό του. </a:t>
            </a:r>
          </a:p>
          <a:p>
            <a:pPr eaLnBrk="1" hangingPunct="1">
              <a:lnSpc>
                <a:spcPct val="150000"/>
              </a:lnSpc>
            </a:pPr>
            <a:r>
              <a:rPr lang="el-GR" altLang="en-US" sz="1400" dirty="0"/>
              <a:t>Από την εξίσωση (1) ο συντελεστής του </a:t>
            </a:r>
            <a:r>
              <a:rPr lang="en-GB" altLang="en-US" sz="1400" dirty="0"/>
              <a:t>                      </a:t>
            </a:r>
            <a:r>
              <a:rPr lang="el-GR" altLang="en-US" sz="1400" dirty="0"/>
              <a:t>είναι μικρότερος από τη μονάδα (ο Παρονομαστής είναι μεγαλύτερος από τον αριθμητή).</a:t>
            </a:r>
          </a:p>
          <a:p>
            <a:pPr eaLnBrk="1" hangingPunct="1">
              <a:lnSpc>
                <a:spcPct val="150000"/>
              </a:lnSpc>
            </a:pPr>
            <a:r>
              <a:rPr lang="el-GR" altLang="en-US" sz="1400" dirty="0"/>
              <a:t>Συνεπώς την περίοδο </a:t>
            </a:r>
            <a:r>
              <a:rPr lang="en-GB" altLang="en-US" sz="1400" dirty="0"/>
              <a:t>t+1 o </a:t>
            </a:r>
            <a:r>
              <a:rPr lang="el-GR" altLang="en-US" sz="1400" dirty="0"/>
              <a:t>πληθωρισμός θα είναι μικρότερος από τον πληθωρισμό της περιόδου </a:t>
            </a:r>
            <a:r>
              <a:rPr lang="en-GB" altLang="en-US" sz="1400" dirty="0"/>
              <a:t>t, </a:t>
            </a:r>
            <a:r>
              <a:rPr lang="el-GR" altLang="en-US" sz="1400" dirty="0"/>
              <a:t>και συνεπώς ο πληθωρισμός θα επανέλθει στο αρχικό του επίπεδο</a:t>
            </a:r>
          </a:p>
          <a:p>
            <a:pPr eaLnBrk="1" hangingPunct="1">
              <a:lnSpc>
                <a:spcPct val="150000"/>
              </a:lnSpc>
            </a:pPr>
            <a:endParaRPr lang="el-GR" altLang="en-US" sz="1400" b="1" dirty="0"/>
          </a:p>
          <a:p>
            <a:pPr eaLnBrk="1" hangingPunct="1">
              <a:lnSpc>
                <a:spcPct val="150000"/>
              </a:lnSpc>
            </a:pPr>
            <a:endParaRPr lang="el-GR" altLang="en-US" sz="1400" dirty="0"/>
          </a:p>
          <a:p>
            <a:pPr eaLnBrk="1" hangingPunct="1"/>
            <a:endParaRPr lang="en-GB" altLang="en-US" sz="1400" dirty="0"/>
          </a:p>
          <a:p>
            <a:pPr eaLnBrk="1" hangingPunct="1"/>
            <a:endParaRPr lang="en-GB" altLang="en-US" sz="1400" dirty="0"/>
          </a:p>
          <a:p>
            <a:pPr eaLnBrk="1" hangingPunct="1"/>
            <a:endParaRPr lang="en-GB" altLang="en-US" sz="1400" dirty="0"/>
          </a:p>
          <a:p>
            <a:pPr eaLnBrk="1" hangingPunct="1"/>
            <a:endParaRPr lang="en-GB" altLang="en-US" sz="1400" dirty="0"/>
          </a:p>
        </p:txBody>
      </p:sp>
      <p:sp>
        <p:nvSpPr>
          <p:cNvPr id="4" name="3 - Θέση ημερομηνίας">
            <a:extLst>
              <a:ext uri="{FF2B5EF4-FFF2-40B4-BE49-F238E27FC236}">
                <a16:creationId xmlns:a16="http://schemas.microsoft.com/office/drawing/2014/main" id="{788CC2CF-89D8-4CBD-A20F-2EB4EA0B754D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l-GR" altLang="el-GR" dirty="0"/>
              <a:t>Ευαγγελία</a:t>
            </a:r>
            <a:r>
              <a:rPr lang="el-GR" altLang="el-GR" sz="1400" dirty="0"/>
              <a:t> </a:t>
            </a:r>
            <a:r>
              <a:rPr lang="el-GR" altLang="el-GR" dirty="0"/>
              <a:t>Παπαπέτρου</a:t>
            </a:r>
            <a:endParaRPr lang="en-US" altLang="el-GR" dirty="0"/>
          </a:p>
        </p:txBody>
      </p:sp>
      <p:sp>
        <p:nvSpPr>
          <p:cNvPr id="5" name="4 - Θέση υποσέλιδου">
            <a:extLst>
              <a:ext uri="{FF2B5EF4-FFF2-40B4-BE49-F238E27FC236}">
                <a16:creationId xmlns:a16="http://schemas.microsoft.com/office/drawing/2014/main" id="{C22931B1-87C2-4FC1-B926-962FFB118B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46563" y="6356350"/>
            <a:ext cx="4351337" cy="268288"/>
          </a:xfrm>
        </p:spPr>
        <p:txBody>
          <a:bodyPr/>
          <a:lstStyle/>
          <a:p>
            <a:pPr>
              <a:defRPr/>
            </a:pPr>
            <a:r>
              <a:rPr lang="el-GR" altLang="el-GR" dirty="0"/>
              <a:t>Πανεπιστήμιο</a:t>
            </a:r>
            <a:r>
              <a:rPr lang="el-GR" altLang="el-GR" sz="1400" dirty="0"/>
              <a:t> </a:t>
            </a:r>
            <a:r>
              <a:rPr lang="el-GR" altLang="el-GR" dirty="0"/>
              <a:t>Αθηνών-Τμήμα</a:t>
            </a:r>
            <a:r>
              <a:rPr lang="el-GR" altLang="el-GR" sz="1400" dirty="0"/>
              <a:t> </a:t>
            </a:r>
            <a:r>
              <a:rPr lang="el-GR" altLang="el-GR" dirty="0"/>
              <a:t>Οικονομικών</a:t>
            </a:r>
            <a:r>
              <a:rPr lang="el-GR" altLang="el-GR" sz="1400" dirty="0"/>
              <a:t> </a:t>
            </a:r>
            <a:r>
              <a:rPr lang="el-GR" altLang="el-GR" dirty="0"/>
              <a:t>Επιστημών</a:t>
            </a:r>
            <a:endParaRPr lang="en-US" altLang="el-GR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4242977-1370-4BA7-9231-D472230492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4964" y="505893"/>
            <a:ext cx="5171606" cy="98857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ECE95CA-2510-4BA0-91AF-1E712CE91EC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25004" y="3682128"/>
            <a:ext cx="771525" cy="419100"/>
          </a:xfrm>
          <a:prstGeom prst="rect">
            <a:avLst/>
          </a:prstGeom>
        </p:spPr>
      </p:pic>
      <p:sp>
        <p:nvSpPr>
          <p:cNvPr id="12" name="14 - Έλλειψη">
            <a:extLst>
              <a:ext uri="{FF2B5EF4-FFF2-40B4-BE49-F238E27FC236}">
                <a16:creationId xmlns:a16="http://schemas.microsoft.com/office/drawing/2014/main" id="{CA94A6E0-6239-45E4-B79E-6BF72A0C9C80}"/>
              </a:ext>
            </a:extLst>
          </p:cNvPr>
          <p:cNvSpPr/>
          <p:nvPr/>
        </p:nvSpPr>
        <p:spPr>
          <a:xfrm>
            <a:off x="3297837" y="1000178"/>
            <a:ext cx="1588956" cy="432736"/>
          </a:xfrm>
          <a:prstGeom prst="ellipse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3" name="14 - Έλλειψη">
            <a:extLst>
              <a:ext uri="{FF2B5EF4-FFF2-40B4-BE49-F238E27FC236}">
                <a16:creationId xmlns:a16="http://schemas.microsoft.com/office/drawing/2014/main" id="{3C741B50-77F0-4289-BA64-6DBDC4081280}"/>
              </a:ext>
            </a:extLst>
          </p:cNvPr>
          <p:cNvSpPr/>
          <p:nvPr/>
        </p:nvSpPr>
        <p:spPr>
          <a:xfrm flipH="1">
            <a:off x="1753847" y="567441"/>
            <a:ext cx="836951" cy="646761"/>
          </a:xfrm>
          <a:prstGeom prst="ellipse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accent6">
                  <a:lumMod val="50000"/>
                </a:schemeClr>
              </a:solidFill>
            </a:endParaRPr>
          </a:p>
        </p:txBody>
      </p:sp>
      <mc:AlternateContent xmlns:mc="http://schemas.openxmlformats.org/markup-compatibility/2006">
        <mc:Choice xmlns:p14="http://schemas.microsoft.com/office/powerpoint/2010/main" xmlns:iact="http://schemas.microsoft.com/office/powerpoint/2014/inkAction" Requires="p14 iact">
          <p:contentPart p14:bwMode="auto" r:id="rId7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E4F84C05-623F-440A-95BF-2A293BC07289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1438560" y="913680"/>
              <a:ext cx="5116680" cy="325404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E4F84C05-623F-440A-95BF-2A293BC07289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429200" y="904320"/>
                <a:ext cx="5135400" cy="3272760"/>
              </a:xfrm>
              <a:prstGeom prst="rect">
                <a:avLst/>
              </a:prstGeom>
            </p:spPr>
          </p:pic>
        </mc:Fallback>
      </mc:AlternateContent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2A94EA11-C908-4827-BDBA-B18F6165B4EE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51838" y="6065838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42707780"/>
      </p:ext>
    </p:extLst>
  </p:cSld>
  <p:clrMapOvr>
    <a:masterClrMapping/>
  </p:clrMapOvr>
  <p:transition advTm="21388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122" grpId="0" uiExpand="1" build="p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2 - Θέση περιεχομένου">
            <a:extLst>
              <a:ext uri="{FF2B5EF4-FFF2-40B4-BE49-F238E27FC236}">
                <a16:creationId xmlns:a16="http://schemas.microsoft.com/office/drawing/2014/main" id="{3F7749CB-82A8-47E3-942B-94B310C8E9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7488" y="152400"/>
            <a:ext cx="8469312" cy="6223000"/>
          </a:xfrm>
        </p:spPr>
        <p:txBody>
          <a:bodyPr/>
          <a:lstStyle/>
          <a:p>
            <a:pPr eaLnBrk="1" hangingPunct="1"/>
            <a:r>
              <a:rPr lang="el-GR" altLang="en-US" sz="1800" b="1" dirty="0"/>
              <a:t>ΠΕ: </a:t>
            </a:r>
            <a:r>
              <a:rPr lang="en-GB" altLang="en-US" sz="1800" b="1" dirty="0"/>
              <a:t>9</a:t>
            </a:r>
            <a:endParaRPr lang="el-GR" altLang="en-US" sz="1800" b="1" dirty="0"/>
          </a:p>
          <a:p>
            <a:pPr eaLnBrk="1" hangingPunct="1">
              <a:lnSpc>
                <a:spcPct val="150000"/>
              </a:lnSpc>
            </a:pPr>
            <a:endParaRPr lang="el-GR" altLang="en-US" sz="1400" b="1" dirty="0"/>
          </a:p>
          <a:p>
            <a:pPr eaLnBrk="1" hangingPunct="1">
              <a:lnSpc>
                <a:spcPct val="150000"/>
              </a:lnSpc>
            </a:pPr>
            <a:r>
              <a:rPr lang="el-GR" altLang="en-US" sz="1400" b="1" dirty="0"/>
              <a:t>                                                                                                                                                                      (1)</a:t>
            </a:r>
          </a:p>
          <a:p>
            <a:pPr eaLnBrk="1" hangingPunct="1">
              <a:lnSpc>
                <a:spcPct val="150000"/>
              </a:lnSpc>
            </a:pPr>
            <a:endParaRPr lang="el-GR" altLang="en-US" sz="1400" b="1" dirty="0"/>
          </a:p>
          <a:p>
            <a:pPr eaLnBrk="1" hangingPunct="1">
              <a:lnSpc>
                <a:spcPct val="150000"/>
              </a:lnSpc>
            </a:pPr>
            <a:endParaRPr lang="el-GR" altLang="en-US" sz="1400" b="1" dirty="0"/>
          </a:p>
          <a:p>
            <a:pPr eaLnBrk="1" hangingPunct="1">
              <a:lnSpc>
                <a:spcPct val="150000"/>
              </a:lnSpc>
            </a:pPr>
            <a:r>
              <a:rPr lang="el-GR" altLang="en-US" sz="1400" b="1" dirty="0"/>
              <a:t>β</a:t>
            </a:r>
            <a:r>
              <a:rPr lang="en-GB" altLang="en-US" sz="1400" b="1" dirty="0"/>
              <a:t>. </a:t>
            </a:r>
            <a:r>
              <a:rPr lang="el-GR" altLang="en-US" sz="1400" b="1" dirty="0"/>
              <a:t>Η ΚΤ δεν αντιδρά στις αποκλίσεις της παραγωγής από το δυνητικό της επίπεδο</a:t>
            </a:r>
            <a:r>
              <a:rPr lang="en-GB" altLang="en-US" sz="1400" b="1" dirty="0"/>
              <a:t>, </a:t>
            </a:r>
            <a:endParaRPr lang="el-GR" altLang="en-US" sz="1400" b="1" dirty="0"/>
          </a:p>
          <a:p>
            <a:pPr eaLnBrk="1" hangingPunct="1">
              <a:lnSpc>
                <a:spcPct val="150000"/>
              </a:lnSpc>
            </a:pPr>
            <a:r>
              <a:rPr lang="el-GR" altLang="en-US" sz="1400" b="1" dirty="0"/>
              <a:t>δηλαδή              = 0</a:t>
            </a:r>
            <a:endParaRPr lang="el-GR" altLang="en-US" sz="1400" dirty="0"/>
          </a:p>
          <a:p>
            <a:pPr eaLnBrk="1" hangingPunct="1">
              <a:lnSpc>
                <a:spcPct val="150000"/>
              </a:lnSpc>
            </a:pPr>
            <a:r>
              <a:rPr lang="en-GB" altLang="en-US" sz="1400" b="1" dirty="0"/>
              <a:t>O </a:t>
            </a:r>
            <a:r>
              <a:rPr lang="el-GR" altLang="en-US" sz="1400" b="1" dirty="0"/>
              <a:t>πληθωρισμός επανέρχεται στον στόχο του μετά τη διαταραχή</a:t>
            </a:r>
            <a:r>
              <a:rPr lang="el-GR" altLang="en-US" sz="1400" dirty="0"/>
              <a:t>. Γιατί:</a:t>
            </a:r>
          </a:p>
          <a:p>
            <a:pPr eaLnBrk="1" hangingPunct="1">
              <a:lnSpc>
                <a:spcPct val="150000"/>
              </a:lnSpc>
            </a:pPr>
            <a:r>
              <a:rPr lang="el-GR" altLang="en-US" sz="1400" dirty="0"/>
              <a:t>Μια </a:t>
            </a:r>
            <a:r>
              <a:rPr lang="el-GR" altLang="en-US" sz="1400" dirty="0">
                <a:solidFill>
                  <a:schemeClr val="accent2">
                    <a:lumMod val="75000"/>
                  </a:schemeClr>
                </a:solidFill>
              </a:rPr>
              <a:t>προσωρινή</a:t>
            </a:r>
            <a:r>
              <a:rPr lang="el-GR" altLang="en-US" sz="1400" dirty="0"/>
              <a:t> </a:t>
            </a:r>
            <a:r>
              <a:rPr lang="el-GR" altLang="en-US" sz="1400" dirty="0">
                <a:solidFill>
                  <a:schemeClr val="accent2">
                    <a:lumMod val="75000"/>
                  </a:schemeClr>
                </a:solidFill>
              </a:rPr>
              <a:t>διαταραχή</a:t>
            </a:r>
            <a:r>
              <a:rPr lang="el-GR" altLang="en-US" sz="1400" dirty="0"/>
              <a:t> στην </a:t>
            </a:r>
            <a:r>
              <a:rPr lang="el-GR" altLang="en-US" sz="1400" dirty="0">
                <a:solidFill>
                  <a:schemeClr val="accent2">
                    <a:lumMod val="75000"/>
                  </a:schemeClr>
                </a:solidFill>
              </a:rPr>
              <a:t>προσφορά</a:t>
            </a:r>
            <a:r>
              <a:rPr lang="el-GR" altLang="en-US" sz="1400" dirty="0"/>
              <a:t> και στη </a:t>
            </a:r>
            <a:r>
              <a:rPr lang="el-GR" altLang="en-US" sz="1400" dirty="0">
                <a:solidFill>
                  <a:schemeClr val="accent2">
                    <a:lumMod val="75000"/>
                  </a:schemeClr>
                </a:solidFill>
              </a:rPr>
              <a:t>ζήτηση</a:t>
            </a:r>
            <a:r>
              <a:rPr lang="el-GR" altLang="en-US" sz="1400" dirty="0"/>
              <a:t> θα οδηγήσει σε αύξηση του τρέχοντος πληθωρισμού.</a:t>
            </a:r>
          </a:p>
          <a:p>
            <a:pPr eaLnBrk="1" hangingPunct="1">
              <a:lnSpc>
                <a:spcPct val="150000"/>
              </a:lnSpc>
            </a:pPr>
            <a:r>
              <a:rPr lang="el-GR" altLang="en-US" sz="1400" dirty="0"/>
              <a:t>Καθώς η οικονομία προσαρμόζεται και οδηγείται προς τη μακροχρόνια ισορροπία, ο πληθωρισμός επιστρέφει στο τρέχον επίπεδό του. </a:t>
            </a:r>
          </a:p>
          <a:p>
            <a:pPr eaLnBrk="1" hangingPunct="1">
              <a:lnSpc>
                <a:spcPct val="150000"/>
              </a:lnSpc>
            </a:pPr>
            <a:r>
              <a:rPr lang="el-GR" altLang="en-US" sz="1400" dirty="0"/>
              <a:t>Από την εξίσωση (1) ο συντελεστής του </a:t>
            </a:r>
            <a:r>
              <a:rPr lang="en-GB" altLang="en-US" sz="1400" dirty="0"/>
              <a:t>                      </a:t>
            </a:r>
            <a:r>
              <a:rPr lang="el-GR" altLang="en-US" sz="1400" dirty="0"/>
              <a:t>είναι μικρότερος από τη μονάδα (ο Παρονομαστής είναι μεγαλύτερος από τον αριθμητή).</a:t>
            </a:r>
          </a:p>
          <a:p>
            <a:pPr eaLnBrk="1" hangingPunct="1">
              <a:lnSpc>
                <a:spcPct val="150000"/>
              </a:lnSpc>
            </a:pPr>
            <a:endParaRPr lang="el-GR" altLang="en-US" sz="1400" dirty="0"/>
          </a:p>
          <a:p>
            <a:pPr eaLnBrk="1" hangingPunct="1">
              <a:lnSpc>
                <a:spcPct val="150000"/>
              </a:lnSpc>
            </a:pPr>
            <a:endParaRPr lang="el-GR" altLang="en-US" sz="1400" dirty="0"/>
          </a:p>
          <a:p>
            <a:pPr eaLnBrk="1" hangingPunct="1">
              <a:lnSpc>
                <a:spcPct val="150000"/>
              </a:lnSpc>
            </a:pPr>
            <a:endParaRPr lang="el-GR" altLang="en-US" sz="1400" b="1" dirty="0"/>
          </a:p>
          <a:p>
            <a:pPr eaLnBrk="1" hangingPunct="1">
              <a:lnSpc>
                <a:spcPct val="150000"/>
              </a:lnSpc>
            </a:pPr>
            <a:endParaRPr lang="el-GR" altLang="en-US" sz="1400" dirty="0"/>
          </a:p>
          <a:p>
            <a:pPr eaLnBrk="1" hangingPunct="1"/>
            <a:endParaRPr lang="en-GB" altLang="en-US" sz="1400" dirty="0"/>
          </a:p>
          <a:p>
            <a:pPr eaLnBrk="1" hangingPunct="1"/>
            <a:endParaRPr lang="en-GB" altLang="en-US" sz="1400" dirty="0"/>
          </a:p>
          <a:p>
            <a:pPr eaLnBrk="1" hangingPunct="1"/>
            <a:endParaRPr lang="en-GB" altLang="en-US" sz="1400" dirty="0"/>
          </a:p>
          <a:p>
            <a:pPr eaLnBrk="1" hangingPunct="1"/>
            <a:endParaRPr lang="en-GB" altLang="en-US" sz="1400" dirty="0"/>
          </a:p>
        </p:txBody>
      </p:sp>
      <p:sp>
        <p:nvSpPr>
          <p:cNvPr id="4" name="3 - Θέση ημερομηνίας">
            <a:extLst>
              <a:ext uri="{FF2B5EF4-FFF2-40B4-BE49-F238E27FC236}">
                <a16:creationId xmlns:a16="http://schemas.microsoft.com/office/drawing/2014/main" id="{788CC2CF-89D8-4CBD-A20F-2EB4EA0B754D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l-GR" altLang="el-GR" dirty="0"/>
              <a:t>Ευαγγελία</a:t>
            </a:r>
            <a:r>
              <a:rPr lang="el-GR" altLang="el-GR" sz="1400" dirty="0"/>
              <a:t> </a:t>
            </a:r>
            <a:r>
              <a:rPr lang="el-GR" altLang="el-GR" dirty="0"/>
              <a:t>Παπαπέτρου</a:t>
            </a:r>
            <a:endParaRPr lang="en-US" altLang="el-GR" dirty="0"/>
          </a:p>
        </p:txBody>
      </p:sp>
      <p:sp>
        <p:nvSpPr>
          <p:cNvPr id="5" name="4 - Θέση υποσέλιδου">
            <a:extLst>
              <a:ext uri="{FF2B5EF4-FFF2-40B4-BE49-F238E27FC236}">
                <a16:creationId xmlns:a16="http://schemas.microsoft.com/office/drawing/2014/main" id="{C22931B1-87C2-4FC1-B926-962FFB118B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46563" y="6356350"/>
            <a:ext cx="4351337" cy="268288"/>
          </a:xfrm>
        </p:spPr>
        <p:txBody>
          <a:bodyPr/>
          <a:lstStyle/>
          <a:p>
            <a:pPr>
              <a:defRPr/>
            </a:pPr>
            <a:r>
              <a:rPr lang="el-GR" altLang="el-GR" dirty="0"/>
              <a:t>Πανεπιστήμιο</a:t>
            </a:r>
            <a:r>
              <a:rPr lang="el-GR" altLang="el-GR" sz="1400" dirty="0"/>
              <a:t> </a:t>
            </a:r>
            <a:r>
              <a:rPr lang="el-GR" altLang="el-GR" dirty="0"/>
              <a:t>Αθηνών-Τμήμα</a:t>
            </a:r>
            <a:r>
              <a:rPr lang="el-GR" altLang="el-GR" sz="1400" dirty="0"/>
              <a:t> </a:t>
            </a:r>
            <a:r>
              <a:rPr lang="el-GR" altLang="el-GR" dirty="0"/>
              <a:t>Οικονομικών</a:t>
            </a:r>
            <a:r>
              <a:rPr lang="el-GR" altLang="el-GR" sz="1400" dirty="0"/>
              <a:t> </a:t>
            </a:r>
            <a:r>
              <a:rPr lang="el-GR" altLang="el-GR" dirty="0"/>
              <a:t>Επιστημών</a:t>
            </a:r>
            <a:endParaRPr lang="en-US" altLang="el-GR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4242977-1370-4BA7-9231-D472230492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4964" y="505893"/>
            <a:ext cx="5171606" cy="98857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ECE95CA-2510-4BA0-91AF-1E712CE91EC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75038" y="4356685"/>
            <a:ext cx="771525" cy="4191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21177F7-5219-4542-96F0-F43D1D1EB0B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71587" y="2226741"/>
            <a:ext cx="542223" cy="485775"/>
          </a:xfrm>
          <a:prstGeom prst="rect">
            <a:avLst/>
          </a:prstGeom>
        </p:spPr>
      </p:pic>
      <p:sp>
        <p:nvSpPr>
          <p:cNvPr id="8" name="14 - Έλλειψη">
            <a:extLst>
              <a:ext uri="{FF2B5EF4-FFF2-40B4-BE49-F238E27FC236}">
                <a16:creationId xmlns:a16="http://schemas.microsoft.com/office/drawing/2014/main" id="{4B8C240D-D915-4A47-99D6-340F49F8B157}"/>
              </a:ext>
            </a:extLst>
          </p:cNvPr>
          <p:cNvSpPr/>
          <p:nvPr/>
        </p:nvSpPr>
        <p:spPr>
          <a:xfrm flipH="1">
            <a:off x="1753847" y="567441"/>
            <a:ext cx="836951" cy="646761"/>
          </a:xfrm>
          <a:prstGeom prst="ellipse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14 - Έλλειψη">
            <a:extLst>
              <a:ext uri="{FF2B5EF4-FFF2-40B4-BE49-F238E27FC236}">
                <a16:creationId xmlns:a16="http://schemas.microsoft.com/office/drawing/2014/main" id="{CEA95379-308A-49F0-94E6-721111A28CBD}"/>
              </a:ext>
            </a:extLst>
          </p:cNvPr>
          <p:cNvSpPr/>
          <p:nvPr/>
        </p:nvSpPr>
        <p:spPr>
          <a:xfrm>
            <a:off x="3297837" y="1000178"/>
            <a:ext cx="1588956" cy="432736"/>
          </a:xfrm>
          <a:prstGeom prst="ellipse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accent6">
                  <a:lumMod val="50000"/>
                </a:schemeClr>
              </a:solidFill>
            </a:endParaRPr>
          </a:p>
        </p:txBody>
      </p:sp>
      <mc:AlternateContent xmlns:mc="http://schemas.openxmlformats.org/markup-compatibility/2006">
        <mc:Choice xmlns:p14="http://schemas.microsoft.com/office/powerpoint/2010/main" xmlns:iact="http://schemas.microsoft.com/office/powerpoint/2014/inkAction" Requires="p14 iact">
          <p:contentPart p14:bwMode="auto" r:id="rId8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5166497E-F333-45C7-9A50-D753331E1A74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1663920" y="988920"/>
              <a:ext cx="4778640" cy="1827360"/>
            </p14:xfrm>
          </p:contentPart>
        </mc:Choice>
        <mc:Fallback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5166497E-F333-45C7-9A50-D753331E1A7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654560" y="979560"/>
                <a:ext cx="4797360" cy="1846080"/>
              </a:xfrm>
              <a:prstGeom prst="rect">
                <a:avLst/>
              </a:prstGeom>
            </p:spPr>
          </p:pic>
        </mc:Fallback>
      </mc:AlternateContent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9EC2CCE3-8F98-4A58-AA5B-B6D205D9F2D8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351838" y="6065838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72359880"/>
      </p:ext>
    </p:extLst>
  </p:cSld>
  <p:clrMapOvr>
    <a:masterClrMapping/>
  </p:clrMapOvr>
  <p:transition advTm="17877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1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1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5122" grpId="0" uiExpand="1" build="p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2 - Θέση περιεχομένου">
            <a:extLst>
              <a:ext uri="{FF2B5EF4-FFF2-40B4-BE49-F238E27FC236}">
                <a16:creationId xmlns:a16="http://schemas.microsoft.com/office/drawing/2014/main" id="{3F7749CB-82A8-47E3-942B-94B310C8E9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7488" y="152400"/>
            <a:ext cx="8469312" cy="6223000"/>
          </a:xfrm>
        </p:spPr>
        <p:txBody>
          <a:bodyPr/>
          <a:lstStyle/>
          <a:p>
            <a:pPr eaLnBrk="1" hangingPunct="1"/>
            <a:r>
              <a:rPr lang="el-GR" altLang="en-US" sz="1800" b="1" dirty="0"/>
              <a:t>ΠΕ: </a:t>
            </a:r>
            <a:r>
              <a:rPr lang="en-GB" altLang="en-US" sz="1800" b="1" dirty="0"/>
              <a:t>9</a:t>
            </a:r>
            <a:endParaRPr lang="el-GR" altLang="en-US" sz="1800" b="1" dirty="0"/>
          </a:p>
          <a:p>
            <a:pPr eaLnBrk="1" hangingPunct="1">
              <a:lnSpc>
                <a:spcPct val="150000"/>
              </a:lnSpc>
            </a:pPr>
            <a:endParaRPr lang="el-GR" altLang="en-US" sz="1400" b="1" dirty="0"/>
          </a:p>
          <a:p>
            <a:pPr eaLnBrk="1" hangingPunct="1">
              <a:lnSpc>
                <a:spcPct val="150000"/>
              </a:lnSpc>
            </a:pPr>
            <a:r>
              <a:rPr lang="el-GR" altLang="en-US" sz="1400" b="1" dirty="0"/>
              <a:t>                                                                                                                                                                      (1)</a:t>
            </a:r>
          </a:p>
          <a:p>
            <a:pPr eaLnBrk="1" hangingPunct="1">
              <a:lnSpc>
                <a:spcPct val="150000"/>
              </a:lnSpc>
            </a:pPr>
            <a:endParaRPr lang="el-GR" altLang="en-US" sz="1400" b="1" dirty="0"/>
          </a:p>
          <a:p>
            <a:pPr eaLnBrk="1" hangingPunct="1">
              <a:lnSpc>
                <a:spcPct val="150000"/>
              </a:lnSpc>
            </a:pPr>
            <a:endParaRPr lang="el-GR" altLang="en-US" sz="1400" b="1" dirty="0"/>
          </a:p>
          <a:p>
            <a:pPr eaLnBrk="1" hangingPunct="1">
              <a:lnSpc>
                <a:spcPct val="150000"/>
              </a:lnSpc>
            </a:pPr>
            <a:r>
              <a:rPr lang="el-GR" altLang="en-US" sz="1400" b="1" dirty="0"/>
              <a:t>γ</a:t>
            </a:r>
            <a:r>
              <a:rPr lang="en-GB" altLang="en-US" sz="1400" b="1" dirty="0"/>
              <a:t>. </a:t>
            </a:r>
            <a:r>
              <a:rPr lang="el-GR" altLang="en-US" sz="1400" b="1" dirty="0"/>
              <a:t>Η ΚΤ δεν αντιδρά στις αποκλίσεις του πληθωρισμού από τον πληθωρισμό στόχο</a:t>
            </a:r>
            <a:r>
              <a:rPr lang="en-GB" altLang="en-US" sz="1400" b="1" dirty="0"/>
              <a:t> </a:t>
            </a:r>
            <a:endParaRPr lang="el-GR" altLang="en-US" sz="1400" b="1" dirty="0"/>
          </a:p>
          <a:p>
            <a:pPr eaLnBrk="1" hangingPunct="1">
              <a:lnSpc>
                <a:spcPct val="150000"/>
              </a:lnSpc>
            </a:pPr>
            <a:r>
              <a:rPr lang="el-GR" altLang="en-US" sz="1400" b="1" dirty="0"/>
              <a:t>Δηλαδή              = 0</a:t>
            </a:r>
            <a:endParaRPr lang="el-GR" altLang="en-US" sz="1400" dirty="0"/>
          </a:p>
          <a:p>
            <a:pPr eaLnBrk="1" hangingPunct="1">
              <a:lnSpc>
                <a:spcPct val="150000"/>
              </a:lnSpc>
            </a:pPr>
            <a:r>
              <a:rPr lang="en-GB" altLang="en-US" sz="1400" b="1" dirty="0"/>
              <a:t>. O </a:t>
            </a:r>
            <a:r>
              <a:rPr lang="el-GR" altLang="en-US" sz="1400" b="1" dirty="0"/>
              <a:t>πληθωρισμός </a:t>
            </a:r>
            <a:r>
              <a:rPr lang="el-GR" altLang="en-US" sz="1400" dirty="0">
                <a:solidFill>
                  <a:schemeClr val="accent2">
                    <a:lumMod val="75000"/>
                  </a:schemeClr>
                </a:solidFill>
              </a:rPr>
              <a:t>δεν</a:t>
            </a:r>
            <a:r>
              <a:rPr lang="el-GR" altLang="en-US" sz="1400" b="1" dirty="0"/>
              <a:t> επανέρχεται στον στόχο του μετά τη διαταραχή</a:t>
            </a:r>
            <a:r>
              <a:rPr lang="el-GR" altLang="en-US" sz="1400" dirty="0"/>
              <a:t>. Γιατί:</a:t>
            </a:r>
          </a:p>
          <a:p>
            <a:pPr eaLnBrk="1" hangingPunct="1">
              <a:lnSpc>
                <a:spcPct val="150000"/>
              </a:lnSpc>
            </a:pPr>
            <a:r>
              <a:rPr lang="el-GR" altLang="en-US" sz="1400" dirty="0"/>
              <a:t>Μια </a:t>
            </a:r>
            <a:r>
              <a:rPr lang="el-GR" altLang="en-US" sz="1400" dirty="0">
                <a:solidFill>
                  <a:schemeClr val="accent2">
                    <a:lumMod val="75000"/>
                  </a:schemeClr>
                </a:solidFill>
              </a:rPr>
              <a:t>προσωρινή</a:t>
            </a:r>
            <a:r>
              <a:rPr lang="el-GR" altLang="en-US" sz="1400" dirty="0"/>
              <a:t> </a:t>
            </a:r>
            <a:r>
              <a:rPr lang="el-GR" altLang="en-US" sz="1400" dirty="0">
                <a:solidFill>
                  <a:schemeClr val="accent2">
                    <a:lumMod val="75000"/>
                  </a:schemeClr>
                </a:solidFill>
              </a:rPr>
              <a:t>διαταραχή</a:t>
            </a:r>
            <a:r>
              <a:rPr lang="el-GR" altLang="en-US" sz="1400" dirty="0"/>
              <a:t> στην </a:t>
            </a:r>
            <a:r>
              <a:rPr lang="el-GR" altLang="en-US" sz="1400" dirty="0">
                <a:solidFill>
                  <a:schemeClr val="accent2">
                    <a:lumMod val="75000"/>
                  </a:schemeClr>
                </a:solidFill>
              </a:rPr>
              <a:t>προσφορά</a:t>
            </a:r>
            <a:r>
              <a:rPr lang="el-GR" altLang="en-US" sz="1400" dirty="0"/>
              <a:t> και στη </a:t>
            </a:r>
            <a:r>
              <a:rPr lang="el-GR" altLang="en-US" sz="1400" dirty="0">
                <a:solidFill>
                  <a:schemeClr val="accent2">
                    <a:lumMod val="75000"/>
                  </a:schemeClr>
                </a:solidFill>
              </a:rPr>
              <a:t>ζήτηση</a:t>
            </a:r>
            <a:r>
              <a:rPr lang="el-GR" altLang="en-US" sz="1400" dirty="0"/>
              <a:t> θα οδηγήσει σε αύξηση του τρέχοντος πληθωρισμού.</a:t>
            </a:r>
          </a:p>
          <a:p>
            <a:pPr eaLnBrk="1" hangingPunct="1">
              <a:lnSpc>
                <a:spcPct val="150000"/>
              </a:lnSpc>
            </a:pPr>
            <a:r>
              <a:rPr lang="el-GR" altLang="en-US" sz="1400" dirty="0"/>
              <a:t>Καθώς η οικονομία προσαρμόζεται και οδηγείται προς τη μακροχρόνια ισορροπία, ο πληθωρισμός δεν επιστρέφει στο τρέχον επίπεδό του μετά τη διαταραχή και η μεταβολή είναι μόνιμη. </a:t>
            </a:r>
          </a:p>
          <a:p>
            <a:pPr eaLnBrk="1" hangingPunct="1">
              <a:lnSpc>
                <a:spcPct val="150000"/>
              </a:lnSpc>
            </a:pPr>
            <a:r>
              <a:rPr lang="el-GR" altLang="en-US" sz="1400" dirty="0"/>
              <a:t>Από την εξίσωση (1) ο συντελεστής του </a:t>
            </a:r>
            <a:r>
              <a:rPr lang="en-GB" altLang="en-US" sz="1400" dirty="0"/>
              <a:t>                      </a:t>
            </a:r>
            <a:r>
              <a:rPr lang="el-GR" altLang="en-US" sz="1400" dirty="0"/>
              <a:t>είναι ίσος με τη μονάδα (ο Παρονομαστής είναι ίσος με τον αριθμητή).</a:t>
            </a:r>
          </a:p>
          <a:p>
            <a:pPr eaLnBrk="1" hangingPunct="1">
              <a:lnSpc>
                <a:spcPct val="150000"/>
              </a:lnSpc>
            </a:pPr>
            <a:endParaRPr lang="el-GR" altLang="en-US" sz="1400" dirty="0"/>
          </a:p>
          <a:p>
            <a:pPr eaLnBrk="1" hangingPunct="1">
              <a:lnSpc>
                <a:spcPct val="150000"/>
              </a:lnSpc>
            </a:pPr>
            <a:endParaRPr lang="el-GR" altLang="en-US" sz="1400" dirty="0"/>
          </a:p>
          <a:p>
            <a:pPr eaLnBrk="1" hangingPunct="1">
              <a:lnSpc>
                <a:spcPct val="150000"/>
              </a:lnSpc>
            </a:pPr>
            <a:endParaRPr lang="el-GR" altLang="en-US" sz="1400" b="1" dirty="0"/>
          </a:p>
          <a:p>
            <a:pPr eaLnBrk="1" hangingPunct="1">
              <a:lnSpc>
                <a:spcPct val="150000"/>
              </a:lnSpc>
            </a:pPr>
            <a:endParaRPr lang="el-GR" altLang="en-US" sz="1400" dirty="0"/>
          </a:p>
          <a:p>
            <a:pPr eaLnBrk="1" hangingPunct="1"/>
            <a:endParaRPr lang="en-GB" altLang="en-US" sz="1400" dirty="0"/>
          </a:p>
          <a:p>
            <a:pPr eaLnBrk="1" hangingPunct="1"/>
            <a:endParaRPr lang="en-GB" altLang="en-US" sz="1400" dirty="0"/>
          </a:p>
          <a:p>
            <a:pPr eaLnBrk="1" hangingPunct="1"/>
            <a:endParaRPr lang="en-GB" altLang="en-US" sz="1400" dirty="0"/>
          </a:p>
          <a:p>
            <a:pPr eaLnBrk="1" hangingPunct="1"/>
            <a:endParaRPr lang="en-GB" altLang="en-US" sz="1400" dirty="0"/>
          </a:p>
        </p:txBody>
      </p:sp>
      <p:sp>
        <p:nvSpPr>
          <p:cNvPr id="4" name="3 - Θέση ημερομηνίας">
            <a:extLst>
              <a:ext uri="{FF2B5EF4-FFF2-40B4-BE49-F238E27FC236}">
                <a16:creationId xmlns:a16="http://schemas.microsoft.com/office/drawing/2014/main" id="{788CC2CF-89D8-4CBD-A20F-2EB4EA0B754D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l-GR" altLang="el-GR" dirty="0"/>
              <a:t>Ευαγγελία</a:t>
            </a:r>
            <a:r>
              <a:rPr lang="el-GR" altLang="el-GR" sz="1400" dirty="0"/>
              <a:t> </a:t>
            </a:r>
            <a:r>
              <a:rPr lang="el-GR" altLang="el-GR" dirty="0"/>
              <a:t>Παπαπέτρου</a:t>
            </a:r>
            <a:endParaRPr lang="en-US" altLang="el-GR" dirty="0"/>
          </a:p>
        </p:txBody>
      </p:sp>
      <p:sp>
        <p:nvSpPr>
          <p:cNvPr id="5" name="4 - Θέση υποσέλιδου">
            <a:extLst>
              <a:ext uri="{FF2B5EF4-FFF2-40B4-BE49-F238E27FC236}">
                <a16:creationId xmlns:a16="http://schemas.microsoft.com/office/drawing/2014/main" id="{C22931B1-87C2-4FC1-B926-962FFB118B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46563" y="6356350"/>
            <a:ext cx="4351337" cy="268288"/>
          </a:xfrm>
        </p:spPr>
        <p:txBody>
          <a:bodyPr/>
          <a:lstStyle/>
          <a:p>
            <a:pPr>
              <a:defRPr/>
            </a:pPr>
            <a:r>
              <a:rPr lang="el-GR" altLang="el-GR" dirty="0"/>
              <a:t>Πανεπιστήμιο</a:t>
            </a:r>
            <a:r>
              <a:rPr lang="el-GR" altLang="el-GR" sz="1400" dirty="0"/>
              <a:t> </a:t>
            </a:r>
            <a:r>
              <a:rPr lang="el-GR" altLang="el-GR" dirty="0"/>
              <a:t>Αθηνών-Τμήμα</a:t>
            </a:r>
            <a:r>
              <a:rPr lang="el-GR" altLang="el-GR" sz="1400" dirty="0"/>
              <a:t> </a:t>
            </a:r>
            <a:r>
              <a:rPr lang="el-GR" altLang="el-GR" dirty="0"/>
              <a:t>Οικονομικών</a:t>
            </a:r>
            <a:r>
              <a:rPr lang="el-GR" altLang="el-GR" sz="1400" dirty="0"/>
              <a:t> </a:t>
            </a:r>
            <a:r>
              <a:rPr lang="el-GR" altLang="el-GR" dirty="0"/>
              <a:t>Επιστημών</a:t>
            </a:r>
            <a:endParaRPr lang="en-US" altLang="el-GR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4242977-1370-4BA7-9231-D472230492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4964" y="505893"/>
            <a:ext cx="5171606" cy="98857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ECE95CA-2510-4BA0-91AF-1E712CE91EC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75038" y="4356685"/>
            <a:ext cx="771525" cy="419100"/>
          </a:xfrm>
          <a:prstGeom prst="rect">
            <a:avLst/>
          </a:prstGeom>
        </p:spPr>
      </p:pic>
      <p:sp>
        <p:nvSpPr>
          <p:cNvPr id="8" name="14 - Έλλειψη">
            <a:extLst>
              <a:ext uri="{FF2B5EF4-FFF2-40B4-BE49-F238E27FC236}">
                <a16:creationId xmlns:a16="http://schemas.microsoft.com/office/drawing/2014/main" id="{4B8C240D-D915-4A47-99D6-340F49F8B157}"/>
              </a:ext>
            </a:extLst>
          </p:cNvPr>
          <p:cNvSpPr/>
          <p:nvPr/>
        </p:nvSpPr>
        <p:spPr>
          <a:xfrm flipH="1">
            <a:off x="1753847" y="567441"/>
            <a:ext cx="836951" cy="646761"/>
          </a:xfrm>
          <a:prstGeom prst="ellipse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14 - Έλλειψη">
            <a:extLst>
              <a:ext uri="{FF2B5EF4-FFF2-40B4-BE49-F238E27FC236}">
                <a16:creationId xmlns:a16="http://schemas.microsoft.com/office/drawing/2014/main" id="{CEA95379-308A-49F0-94E6-721111A28CBD}"/>
              </a:ext>
            </a:extLst>
          </p:cNvPr>
          <p:cNvSpPr/>
          <p:nvPr/>
        </p:nvSpPr>
        <p:spPr>
          <a:xfrm>
            <a:off x="3297837" y="1000178"/>
            <a:ext cx="1588956" cy="432736"/>
          </a:xfrm>
          <a:prstGeom prst="ellipse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AC8EA44-E768-4C26-848B-8E260D6A91C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10922" y="2225486"/>
            <a:ext cx="542925" cy="466725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xmlns:iact="http://schemas.microsoft.com/office/powerpoint/2014/inkAction" Requires="p14 iact">
          <p:contentPart p14:bwMode="auto" r:id="rId8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2B47180A-1E77-42C9-926E-864636491C38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2927160" y="1038960"/>
              <a:ext cx="1789200" cy="382968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2B47180A-1E77-42C9-926E-864636491C38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917800" y="1029600"/>
                <a:ext cx="1807920" cy="3848400"/>
              </a:xfrm>
              <a:prstGeom prst="rect">
                <a:avLst/>
              </a:prstGeom>
            </p:spPr>
          </p:pic>
        </mc:Fallback>
      </mc:AlternateContent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94104E8F-FFD5-4C2D-9D71-5A02133C1563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351838" y="6065838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83639496"/>
      </p:ext>
    </p:extLst>
  </p:cSld>
  <p:clrMapOvr>
    <a:masterClrMapping/>
  </p:clrMapOvr>
  <p:transition advTm="17040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1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1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5122" grpId="0" build="p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11.9|5.8|4.3|3.5|6|10.5|28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26|28.2|29.4|35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48.6|38.5|78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84.4|50.8|39.6|28.7|96.1|32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69|48.9|47.8|19.2|12.9|1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1.3|14.1|16.3|34.2|25.3|70.6|2.9|12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|30|7.3|14.8|39.6|15|19.8|17.1|15.8|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6|27.3|5.3|11.1|8.2|19.3|11|25|34.9|2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7.5|1.3|3.1|19.6|30.7|31.3|33.5|35.8|14.8|11.6"/>
</p:tagLst>
</file>

<file path=ppt/theme/theme1.xml><?xml version="1.0" encoding="utf-8"?>
<a:theme xmlns:a="http://schemas.openxmlformats.org/drawingml/2006/main" name="Bold Stripes">
  <a:themeElements>
    <a:clrScheme name="Bold Stripes 2">
      <a:dk1>
        <a:srgbClr val="000000"/>
      </a:dk1>
      <a:lt1>
        <a:srgbClr val="EAEAEA"/>
      </a:lt1>
      <a:dk2>
        <a:srgbClr val="003366"/>
      </a:dk2>
      <a:lt2>
        <a:srgbClr val="EAEAEA"/>
      </a:lt2>
      <a:accent1>
        <a:srgbClr val="FFFFFF"/>
      </a:accent1>
      <a:accent2>
        <a:srgbClr val="DDDDDD"/>
      </a:accent2>
      <a:accent3>
        <a:srgbClr val="F3F3F3"/>
      </a:accent3>
      <a:accent4>
        <a:srgbClr val="000000"/>
      </a:accent4>
      <a:accent5>
        <a:srgbClr val="FFFFFF"/>
      </a:accent5>
      <a:accent6>
        <a:srgbClr val="C8C8C8"/>
      </a:accent6>
      <a:hlink>
        <a:srgbClr val="336699"/>
      </a:hlink>
      <a:folHlink>
        <a:srgbClr val="9A0000"/>
      </a:folHlink>
    </a:clrScheme>
    <a:fontScheme name="Bold Stripes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altLang="el-GR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altLang="el-GR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Bold Stripes 1">
        <a:dk1>
          <a:srgbClr val="356677"/>
        </a:dk1>
        <a:lt1>
          <a:srgbClr val="FFFFFF"/>
        </a:lt1>
        <a:dk2>
          <a:srgbClr val="3E798E"/>
        </a:dk2>
        <a:lt2>
          <a:srgbClr val="FFFFCC"/>
        </a:lt2>
        <a:accent1>
          <a:srgbClr val="7FA0B1"/>
        </a:accent1>
        <a:accent2>
          <a:srgbClr val="3A7184"/>
        </a:accent2>
        <a:accent3>
          <a:srgbClr val="AFBEC6"/>
        </a:accent3>
        <a:accent4>
          <a:srgbClr val="DADADA"/>
        </a:accent4>
        <a:accent5>
          <a:srgbClr val="C0CDD5"/>
        </a:accent5>
        <a:accent6>
          <a:srgbClr val="346677"/>
        </a:accent6>
        <a:hlink>
          <a:srgbClr val="FFBF0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old Stripes 2">
        <a:dk1>
          <a:srgbClr val="000000"/>
        </a:dk1>
        <a:lt1>
          <a:srgbClr val="EAEAEA"/>
        </a:lt1>
        <a:dk2>
          <a:srgbClr val="003366"/>
        </a:dk2>
        <a:lt2>
          <a:srgbClr val="EAEAEA"/>
        </a:lt2>
        <a:accent1>
          <a:srgbClr val="FFFFFF"/>
        </a:accent1>
        <a:accent2>
          <a:srgbClr val="DDDDDD"/>
        </a:accent2>
        <a:accent3>
          <a:srgbClr val="F3F3F3"/>
        </a:accent3>
        <a:accent4>
          <a:srgbClr val="000000"/>
        </a:accent4>
        <a:accent5>
          <a:srgbClr val="FFFFFF"/>
        </a:accent5>
        <a:accent6>
          <a:srgbClr val="C8C8C8"/>
        </a:accent6>
        <a:hlink>
          <a:srgbClr val="336699"/>
        </a:hlink>
        <a:folHlink>
          <a:srgbClr val="9A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old Stripes 3">
        <a:dk1>
          <a:srgbClr val="000000"/>
        </a:dk1>
        <a:lt1>
          <a:srgbClr val="EAEAEA"/>
        </a:lt1>
        <a:dk2>
          <a:srgbClr val="000000"/>
        </a:dk2>
        <a:lt2>
          <a:srgbClr val="EAEAEA"/>
        </a:lt2>
        <a:accent1>
          <a:srgbClr val="FFFFFF"/>
        </a:accent1>
        <a:accent2>
          <a:srgbClr val="DDDDDD"/>
        </a:accent2>
        <a:accent3>
          <a:srgbClr val="F3F3F3"/>
        </a:accent3>
        <a:accent4>
          <a:srgbClr val="000000"/>
        </a:accent4>
        <a:accent5>
          <a:srgbClr val="FFFFFF"/>
        </a:accent5>
        <a:accent6>
          <a:srgbClr val="C8C8C8"/>
        </a:accent6>
        <a:hlink>
          <a:srgbClr val="777777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old Stripes 4">
        <a:dk1>
          <a:srgbClr val="492417"/>
        </a:dk1>
        <a:lt1>
          <a:srgbClr val="D4D5C3"/>
        </a:lt1>
        <a:dk2>
          <a:srgbClr val="6E4900"/>
        </a:dk2>
        <a:lt2>
          <a:srgbClr val="B9BA9C"/>
        </a:lt2>
        <a:accent1>
          <a:srgbClr val="DBD8CF"/>
        </a:accent1>
        <a:accent2>
          <a:srgbClr val="C7C8B0"/>
        </a:accent2>
        <a:accent3>
          <a:srgbClr val="E6E7DE"/>
        </a:accent3>
        <a:accent4>
          <a:srgbClr val="3D1D12"/>
        </a:accent4>
        <a:accent5>
          <a:srgbClr val="EAE9E4"/>
        </a:accent5>
        <a:accent6>
          <a:srgbClr val="B4B59F"/>
        </a:accent6>
        <a:hlink>
          <a:srgbClr val="CC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3130</TotalTime>
  <Words>605</Words>
  <Application>Microsoft Office PowerPoint</Application>
  <PresentationFormat>On-screen Show (4:3)</PresentationFormat>
  <Paragraphs>163</Paragraphs>
  <Slides>10</Slides>
  <Notes>0</Notes>
  <HiddenSlides>0</HiddenSlides>
  <MMClips>10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Verdana</vt:lpstr>
      <vt:lpstr>Wingdings</vt:lpstr>
      <vt:lpstr>Bold Stripes</vt:lpstr>
      <vt:lpstr>Θέμα του Office</vt:lpstr>
      <vt:lpstr>Κεφάλαιο 15 (Μ)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UNLV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Mankiw 6e PowerPoints</dc:title>
  <dc:creator>Papapetrou Evangelia</dc:creator>
  <cp:lastModifiedBy> </cp:lastModifiedBy>
  <cp:revision>311</cp:revision>
  <dcterms:created xsi:type="dcterms:W3CDTF">2006-04-29T00:50:43Z</dcterms:created>
  <dcterms:modified xsi:type="dcterms:W3CDTF">2020-04-13T18:41:23Z</dcterms:modified>
</cp:coreProperties>
</file>