
<file path=[Content_Types].xml><?xml version="1.0" encoding="utf-8"?>
<Types xmlns="http://schemas.openxmlformats.org/package/2006/content-types">
  <Override PartName="/ppt/tags/tag9.xml" ContentType="application/vnd.openxmlformats-officedocument.presentationml.tags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tags/tag5.xml" ContentType="application/vnd.openxmlformats-officedocument.presentationml.tags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tags/tag1.xml" ContentType="application/vnd.openxmlformats-officedocument.presentationml.tags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Default Extension="jpeg" ContentType="image/jpeg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Default Extension="xml" ContentType="application/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slideLayouts/slideLayout12.xml" ContentType="application/vnd.openxmlformats-officedocument.presentationml.slideLayout+xml"/>
  <Override PartName="/ppt/embeddings/oleObject1.bin" ContentType="application/vnd.openxmlformats-officedocument.oleObject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tags/tag2.xml" ContentType="application/vnd.openxmlformats-officedocument.presentationml.tags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Override PartName="/ppt/slides/slide16.xml" ContentType="application/vnd.openxmlformats-officedocument.presentationml.slide+xml"/>
  <Override PartName="/ppt/slideLayouts/slideLayout13.xml" ContentType="application/vnd.openxmlformats-officedocument.presentationml.slideLayout+xml"/>
  <Override PartName="/ppt/tags/tag7.xml" ContentType="application/vnd.openxmlformats-officedocument.presentationml.tags+xml"/>
  <Override PartName="/ppt/slides/slide7.xml" ContentType="application/vnd.openxmlformats-officedocument.presentationml.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slides/slide3.xml" ContentType="application/vnd.openxmlformats-officedocument.presentationml.slide+xml"/>
  <Override PartName="/ppt/tags/tag3.xml" ContentType="application/vnd.openxmlformats-officedocument.presentationml.tags+xml"/>
  <Override PartName="/ppt/slideLayouts/slideLayout3.xml" ContentType="application/vnd.openxmlformats-officedocument.presentationml.slideLayout+xml"/>
  <Override PartName="/ppt/tags/tag10.xml" ContentType="application/vnd.openxmlformats-officedocument.presentationml.tags+xml"/>
  <Override PartName="/ppt/tags/tag8.xml" ContentType="application/vnd.openxmlformats-officedocument.presentationml.tags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4.xml" ContentType="application/vnd.openxmlformats-officedocument.presentationml.tags+xml"/>
  <Override PartName="/ppt/slides/slide4.xml" ContentType="application/vnd.openxmlformats-officedocument.presentationml.slide+xml"/>
  <Default Extension="wmf" ContentType="image/x-wmf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ags/tag1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>
  <p:sldMasterIdLst>
    <p:sldMasterId id="2147483796" r:id="rId1"/>
  </p:sldMasterIdLst>
  <p:notesMasterIdLst>
    <p:notesMasterId r:id="rId18"/>
  </p:notesMasterIdLst>
  <p:handoutMasterIdLst>
    <p:handoutMasterId r:id="rId19"/>
  </p:handoutMasterIdLst>
  <p:sldIdLst>
    <p:sldId id="256" r:id="rId2"/>
    <p:sldId id="491" r:id="rId3"/>
    <p:sldId id="387" r:id="rId4"/>
    <p:sldId id="478" r:id="rId5"/>
    <p:sldId id="479" r:id="rId6"/>
    <p:sldId id="480" r:id="rId7"/>
    <p:sldId id="481" r:id="rId8"/>
    <p:sldId id="482" r:id="rId9"/>
    <p:sldId id="483" r:id="rId10"/>
    <p:sldId id="484" r:id="rId11"/>
    <p:sldId id="485" r:id="rId12"/>
    <p:sldId id="486" r:id="rId13"/>
    <p:sldId id="492" r:id="rId14"/>
    <p:sldId id="487" r:id="rId15"/>
    <p:sldId id="488" r:id="rId16"/>
    <p:sldId id="493" r:id="rId17"/>
  </p:sldIdLst>
  <p:sldSz cx="9144000" cy="6858000" type="screen4x3"/>
  <p:notesSz cx="7099300" cy="10234613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0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0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0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0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7E9CE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napVertSplitter="1" vertBarState="minimized" horzBarState="maximized">
    <p:restoredLeft sz="34589" autoAdjust="0"/>
    <p:restoredTop sz="86420" autoAdjust="0"/>
  </p:normalViewPr>
  <p:slideViewPr>
    <p:cSldViewPr>
      <p:cViewPr varScale="1">
        <p:scale>
          <a:sx n="109" d="100"/>
          <a:sy n="109" d="100"/>
        </p:scale>
        <p:origin x="-98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0" y="10277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3492" y="-102"/>
      </p:cViewPr>
      <p:guideLst>
        <p:guide orient="horz" pos="3223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293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293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EA0C17CC-133D-5341-A2B3-4F6679214697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73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Click to edit Master text styles</a:t>
            </a:r>
          </a:p>
          <a:p>
            <a:pPr lvl="1"/>
            <a:r>
              <a:rPr lang="el-GR" noProof="0" smtClean="0"/>
              <a:t>Second level</a:t>
            </a:r>
          </a:p>
          <a:p>
            <a:pPr lvl="2"/>
            <a:r>
              <a:rPr lang="el-GR" noProof="0" smtClean="0"/>
              <a:t>Third level</a:t>
            </a:r>
          </a:p>
          <a:p>
            <a:pPr lvl="3"/>
            <a:r>
              <a:rPr lang="el-GR" noProof="0" smtClean="0"/>
              <a:t>Fourth level</a:t>
            </a:r>
          </a:p>
          <a:p>
            <a:pPr lvl="4"/>
            <a:r>
              <a:rPr lang="el-GR" noProof="0" smtClean="0"/>
              <a:t>Fifth level</a:t>
            </a:r>
          </a:p>
        </p:txBody>
      </p:sp>
      <p:sp>
        <p:nvSpPr>
          <p:cNvPr id="2273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273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26778959-00D5-BF4F-A80B-53617DAFCFFF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8435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18436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13EAB0-719E-E14C-9AC2-C2D957CD5384}" type="slidenum">
              <a:rPr lang="el-GR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1ADA3C-A8F2-B343-B39D-88B573E5D252}" type="slidenum">
              <a:rPr lang="el-GR"/>
              <a:pPr/>
              <a:t>2</a:t>
            </a:fld>
            <a:endParaRPr lang="el-GR"/>
          </a:p>
        </p:txBody>
      </p:sp>
      <p:sp>
        <p:nvSpPr>
          <p:cNvPr id="19459" name="pg num"/>
          <p:cNvSpPr txBox="1">
            <a:spLocks noGrp="1" noChangeArrowheads="1"/>
          </p:cNvSpPr>
          <p:nvPr/>
        </p:nvSpPr>
        <p:spPr bwMode="gray">
          <a:xfrm>
            <a:off x="4019550" y="9942513"/>
            <a:ext cx="30797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212" tIns="46109" rIns="92212" bIns="46109" anchor="b">
            <a:prstTxWarp prst="textNoShape">
              <a:avLst/>
            </a:prstTxWarp>
            <a:spAutoFit/>
          </a:bodyPr>
          <a:lstStyle/>
          <a:p>
            <a:pPr algn="r" defTabSz="919163" eaLnBrk="0" hangingPunct="0"/>
            <a:fld id="{81AEEDFA-814B-7648-B04B-0311E71D762F}" type="slidenum">
              <a:rPr lang="en-US" sz="1200">
                <a:solidFill>
                  <a:srgbClr val="000000"/>
                </a:solidFill>
                <a:latin typeface="Times" charset="0"/>
              </a:rPr>
              <a:pPr algn="r" defTabSz="919163" eaLnBrk="0" hangingPunct="0"/>
              <a:t>2</a:t>
            </a:fld>
            <a:endParaRPr lang="en-US" sz="1200">
              <a:solidFill>
                <a:srgbClr val="000000"/>
              </a:solidFill>
              <a:latin typeface="Times" charset="0"/>
            </a:endParaRPr>
          </a:p>
        </p:txBody>
      </p:sp>
      <p:sp>
        <p:nvSpPr>
          <p:cNvPr id="194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8538" y="768350"/>
            <a:ext cx="3627437" cy="2720975"/>
          </a:xfrm>
          <a:ln/>
        </p:spPr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" y="3656013"/>
            <a:ext cx="6591300" cy="6140450"/>
          </a:xfrm>
          <a:noFill/>
          <a:ln/>
        </p:spPr>
        <p:txBody>
          <a:bodyPr lIns="95586" tIns="47793" rIns="95586" bIns="47793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 sz="1800">
              <a:latin typeface="Arial" charset="0"/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 sz="1800">
              <a:latin typeface="Arial" charset="0"/>
            </a:endParaRPr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l-GR" altLang="en-US"/>
              <a:t>Κάντε κλικ για επεξεργασία του τίτλου</a:t>
            </a:r>
          </a:p>
        </p:txBody>
      </p:sp>
      <p:sp>
        <p:nvSpPr>
          <p:cNvPr id="2447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l-GR" altLang="en-US"/>
              <a:t>Κάντε κλικ για να επεξεργαστείτε τον υπότιτλο του υποδείγματος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E19CE7-44C6-2148-99E5-D6C8940BE30B}" type="datetime1">
              <a:rPr lang="el-GR"/>
              <a:pPr/>
              <a:t>10/13/14</a:t>
            </a:fld>
            <a:endParaRPr lang="el-GR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D387A8-2404-724A-AE0C-E576C32BDBC2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11FFDB-227D-4046-8BCB-9E681AFCDAF9}" type="datetime1">
              <a:rPr lang="el-GR"/>
              <a:pPr/>
              <a:t>10/13/14</a:t>
            </a:fld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8F320-FF86-714A-9642-CC257842A392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9BF270-6B43-F747-AF4A-7C7BE594F233}" type="datetime1">
              <a:rPr lang="el-GR"/>
              <a:pPr/>
              <a:t>10/13/14</a:t>
            </a:fld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33ED98-EA0D-F344-918D-1AF665E6E307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 preserve="1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ίνακα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el-GR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CA4550-CFCB-2149-AEAE-D9F155D43EED}" type="datetime1">
              <a:rPr lang="el-GR"/>
              <a:pPr/>
              <a:t>10/13/14</a:t>
            </a:fld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9420FD-C3F1-C741-AB81-B44CF052DF56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Τίτλος, Κείμενο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DE6C8B-8AF4-8F49-8809-873BE9A10513}" type="datetime1">
              <a:rPr lang="el-GR"/>
              <a:pPr/>
              <a:t>10/13/14</a:t>
            </a:fld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480401-94BE-3747-AE74-FD022E8BDBFE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A39915-8C8E-5F41-9116-BCCCEB1C6856}" type="datetime1">
              <a:rPr lang="el-GR"/>
              <a:pPr/>
              <a:t>10/13/14</a:t>
            </a:fld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5CC44E-8C68-6F4B-AA70-694E5E94B193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A0D270-2310-8642-8DDD-26044AD1F272}" type="datetime1">
              <a:rPr lang="el-GR"/>
              <a:pPr/>
              <a:t>10/13/14</a:t>
            </a:fld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828B07-32D4-844D-A3B6-EF79A529D39F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8668B3-C9C1-9448-9B8B-952966C0986F}" type="datetime1">
              <a:rPr lang="el-GR"/>
              <a:pPr/>
              <a:t>10/13/14</a:t>
            </a:fld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4F17A8-2413-6B49-A695-97CB10B609FF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4411DC-EE96-C148-8D06-F3210607D99C}" type="datetime1">
              <a:rPr lang="el-GR"/>
              <a:pPr/>
              <a:t>10/13/14</a:t>
            </a:fld>
            <a:endParaRPr lang="el-G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316597-2CEC-7C46-AE33-757E9951314A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F592C6-68FC-954D-AD13-0492343679F3}" type="datetime1">
              <a:rPr lang="el-GR"/>
              <a:pPr/>
              <a:t>10/13/14</a:t>
            </a:fld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EEE270-7ECD-F942-B995-38973AEB470D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171486-172E-4A4D-9722-A5AD85AB9B8B}" type="datetime1">
              <a:rPr lang="el-GR"/>
              <a:pPr/>
              <a:t>10/13/14</a:t>
            </a:fld>
            <a:endParaRPr lang="el-G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1F266A-890F-F943-AA12-92C343B3586E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4AE177-197F-DF42-9FAE-F59744BDA9B5}" type="datetime1">
              <a:rPr lang="el-GR"/>
              <a:pPr/>
              <a:t>10/13/14</a:t>
            </a:fld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644B64-F6AB-7A42-81D3-97E7448CB707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38E3C2-1D91-534E-9282-5613BBDCAF34}" type="datetime1">
              <a:rPr lang="el-GR"/>
              <a:pPr/>
              <a:t>10/13/14</a:t>
            </a:fld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758FD3-5D73-1547-8451-2DD8D259E362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 sz="1800">
              <a:latin typeface="Arial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Κάντε κλικ για επεξεργασία του τίτλου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24371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fld id="{788D8099-001A-934A-B8C7-A174409F0E37}" type="datetime1">
              <a:rPr lang="el-GR"/>
              <a:pPr/>
              <a:t>10/13/14</a:t>
            </a:fld>
            <a:endParaRPr lang="el-GR"/>
          </a:p>
        </p:txBody>
      </p:sp>
      <p:sp>
        <p:nvSpPr>
          <p:cNvPr id="24371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l-GR" altLang="en-US"/>
          </a:p>
        </p:txBody>
      </p:sp>
      <p:sp>
        <p:nvSpPr>
          <p:cNvPr id="24371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fld id="{29046E22-C6E4-C648-8993-6F465661D0D5}" type="slidenum">
              <a:rPr lang="el-GR"/>
              <a:pPr/>
              <a:t>‹#›</a:t>
            </a:fld>
            <a:endParaRPr lang="el-GR"/>
          </a:p>
        </p:txBody>
      </p:sp>
      <p:grpSp>
        <p:nvGrpSpPr>
          <p:cNvPr id="2056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243721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22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23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24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25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26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27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28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29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30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31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32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33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34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35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36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37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38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39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40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41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42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43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44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45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46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47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48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49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50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43751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3" r:id="rId1"/>
    <p:sldLayoutId id="2147484161" r:id="rId2"/>
    <p:sldLayoutId id="2147484162" r:id="rId3"/>
    <p:sldLayoutId id="2147484163" r:id="rId4"/>
    <p:sldLayoutId id="2147484164" r:id="rId5"/>
    <p:sldLayoutId id="2147484165" r:id="rId6"/>
    <p:sldLayoutId id="2147484166" r:id="rId7"/>
    <p:sldLayoutId id="2147484167" r:id="rId8"/>
    <p:sldLayoutId id="2147484168" r:id="rId9"/>
    <p:sldLayoutId id="2147484169" r:id="rId10"/>
    <p:sldLayoutId id="2147484170" r:id="rId11"/>
    <p:sldLayoutId id="2147484171" r:id="rId12"/>
    <p:sldLayoutId id="2147484172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l"/>
        <a:defRPr sz="2600">
          <a:solidFill>
            <a:schemeClr val="tx1"/>
          </a:solidFill>
          <a:latin typeface="+mn-lt"/>
          <a:ea typeface="ＭＳ Ｐゴシック" charset="-128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charset="2"/>
        <a:buChar char="l"/>
        <a:defRPr sz="2300">
          <a:solidFill>
            <a:schemeClr val="tx1"/>
          </a:solidFill>
          <a:latin typeface="+mn-lt"/>
          <a:ea typeface="ＭＳ Ｐゴシック" charset="-128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hyperlink" Target="mailto:asarris@econ.uoa.gr" TargetMode="External"/><Relationship Id="rId5" Type="http://schemas.openxmlformats.org/officeDocument/2006/relationships/hyperlink" Target="mailto:gmergos@econ.uoa.gr" TargetMode="External"/><Relationship Id="rId6" Type="http://schemas.openxmlformats.org/officeDocument/2006/relationships/oleObject" Target="../embeddings/oleObject1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1" Type="http://schemas.openxmlformats.org/officeDocument/2006/relationships/tags" Target="../tags/tag11.xml"/><Relationship Id="rId12" Type="http://schemas.openxmlformats.org/officeDocument/2006/relationships/slideLayout" Target="../slideLayouts/slideLayout7.xml"/><Relationship Id="rId13" Type="http://schemas.openxmlformats.org/officeDocument/2006/relationships/notesSlide" Target="../notesSlides/notesSlide2.xml"/><Relationship Id="rId1" Type="http://schemas.openxmlformats.org/officeDocument/2006/relationships/tags" Target="../tags/tag1.xml"/><Relationship Id="rId2" Type="http://schemas.openxmlformats.org/officeDocument/2006/relationships/tags" Target="../tags/tag2.xml"/><Relationship Id="rId3" Type="http://schemas.openxmlformats.org/officeDocument/2006/relationships/tags" Target="../tags/tag3.xml"/><Relationship Id="rId4" Type="http://schemas.openxmlformats.org/officeDocument/2006/relationships/tags" Target="../tags/tag4.xml"/><Relationship Id="rId5" Type="http://schemas.openxmlformats.org/officeDocument/2006/relationships/tags" Target="../tags/tag5.xml"/><Relationship Id="rId6" Type="http://schemas.openxmlformats.org/officeDocument/2006/relationships/tags" Target="../tags/tag6.xml"/><Relationship Id="rId7" Type="http://schemas.openxmlformats.org/officeDocument/2006/relationships/tags" Target="../tags/tag7.xml"/><Relationship Id="rId8" Type="http://schemas.openxmlformats.org/officeDocument/2006/relationships/tags" Target="../tags/tag8.xml"/><Relationship Id="rId9" Type="http://schemas.openxmlformats.org/officeDocument/2006/relationships/tags" Target="../tags/tag9.xml"/><Relationship Id="rId10" Type="http://schemas.openxmlformats.org/officeDocument/2006/relationships/tags" Target="../tags/tag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188913"/>
            <a:ext cx="6697662" cy="2173287"/>
          </a:xfrm>
        </p:spPr>
        <p:txBody>
          <a:bodyPr/>
          <a:lstStyle/>
          <a:p>
            <a:pPr eaLnBrk="1" hangingPunct="1"/>
            <a:r>
              <a:rPr lang="en-US" sz="32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</a:rPr>
              <a:t>UOA </a:t>
            </a:r>
            <a:r>
              <a:rPr lang="en-US" sz="2800" dirty="0" smtClean="0">
                <a:solidFill>
                  <a:srgbClr val="8064A2"/>
                </a:solidFill>
                <a:latin typeface="Times New Roman" charset="0"/>
              </a:rPr>
              <a:t>Department </a:t>
            </a:r>
            <a:r>
              <a:rPr lang="en-US" sz="2800" dirty="0">
                <a:solidFill>
                  <a:srgbClr val="8064A2"/>
                </a:solidFill>
                <a:latin typeface="Times New Roman" charset="0"/>
              </a:rPr>
              <a:t>of Economics</a:t>
            </a:r>
            <a:r>
              <a:rPr lang="el-GR" sz="2800" dirty="0">
                <a:solidFill>
                  <a:srgbClr val="8064A2"/>
                </a:solidFill>
                <a:latin typeface="Times New Roman" charset="0"/>
              </a:rPr>
              <a:t/>
            </a:r>
            <a:br>
              <a:rPr lang="el-GR" sz="2800" dirty="0">
                <a:solidFill>
                  <a:srgbClr val="8064A2"/>
                </a:solidFill>
                <a:latin typeface="Times New Roman" charset="0"/>
              </a:rPr>
            </a:br>
            <a:r>
              <a:rPr lang="en-US" sz="2400" i="1" dirty="0">
                <a:solidFill>
                  <a:srgbClr val="8064A2"/>
                </a:solidFill>
                <a:latin typeface="Times New Roman" charset="0"/>
              </a:rPr>
              <a:t>Doctoral Program </a:t>
            </a:r>
            <a:r>
              <a:rPr lang="en-US" sz="2400" i="1" dirty="0" smtClean="0">
                <a:solidFill>
                  <a:srgbClr val="8064A2"/>
                </a:solidFill>
                <a:latin typeface="Times New Roman" charset="0"/>
              </a:rPr>
              <a:t>(UA </a:t>
            </a:r>
            <a:r>
              <a:rPr lang="en-US" sz="2400" i="1" dirty="0" err="1" smtClean="0">
                <a:solidFill>
                  <a:srgbClr val="8064A2"/>
                </a:solidFill>
                <a:latin typeface="Times New Roman" charset="0"/>
              </a:rPr>
              <a:t>D.Phil</a:t>
            </a:r>
            <a:r>
              <a:rPr lang="en-US" sz="2400" i="1" dirty="0" smtClean="0">
                <a:solidFill>
                  <a:srgbClr val="8064A2"/>
                </a:solidFill>
                <a:latin typeface="Times New Roman" charset="0"/>
              </a:rPr>
              <a:t> econ)</a:t>
            </a:r>
            <a:r>
              <a:rPr lang="en-US" sz="2400" i="1" dirty="0">
                <a:solidFill>
                  <a:srgbClr val="8064A2"/>
                </a:solidFill>
                <a:latin typeface="Times New Roman" charset="0"/>
              </a:rPr>
              <a:t/>
            </a:r>
            <a:br>
              <a:rPr lang="en-US" sz="2400" i="1" dirty="0">
                <a:solidFill>
                  <a:srgbClr val="8064A2"/>
                </a:solidFill>
                <a:latin typeface="Times New Roman" charset="0"/>
              </a:rPr>
            </a:br>
            <a:r>
              <a:rPr lang="en-US" sz="2400" i="1" dirty="0">
                <a:solidFill>
                  <a:srgbClr val="8064A2"/>
                </a:solidFill>
                <a:latin typeface="Times New Roman" charset="0"/>
              </a:rPr>
              <a:t>Fall Semester </a:t>
            </a:r>
            <a:r>
              <a:rPr lang="en-US" sz="2400" i="1" dirty="0" smtClean="0">
                <a:solidFill>
                  <a:srgbClr val="8064A2"/>
                </a:solidFill>
                <a:latin typeface="Times New Roman" charset="0"/>
              </a:rPr>
              <a:t>2014-15</a:t>
            </a:r>
            <a:br>
              <a:rPr lang="en-US" sz="2400" i="1" dirty="0" smtClean="0">
                <a:solidFill>
                  <a:srgbClr val="8064A2"/>
                </a:solidFill>
                <a:latin typeface="Times New Roman" charset="0"/>
              </a:rPr>
            </a:br>
            <a:r>
              <a:rPr lang="el-GR" sz="2400" dirty="0">
                <a:solidFill>
                  <a:schemeClr val="hlink"/>
                </a:solidFill>
                <a:latin typeface="Times New Roman" charset="0"/>
              </a:rPr>
              <a:t/>
            </a:r>
            <a:br>
              <a:rPr lang="el-GR" sz="2400" dirty="0">
                <a:solidFill>
                  <a:schemeClr val="hlink"/>
                </a:solidFill>
                <a:latin typeface="Times New Roman" charset="0"/>
              </a:rPr>
            </a:br>
            <a:r>
              <a:rPr lang="el-GR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</a:rPr>
              <a:t> </a:t>
            </a:r>
            <a:r>
              <a:rPr lang="en-US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</a:rPr>
              <a:t> </a:t>
            </a: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</a:rPr>
              <a:t>COURSE OUTLINE</a:t>
            </a:r>
            <a:endParaRPr lang="el-GR" sz="2800" dirty="0">
              <a:solidFill>
                <a:schemeClr val="accent2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708275"/>
            <a:ext cx="6846888" cy="3816350"/>
          </a:xfrm>
        </p:spPr>
        <p:txBody>
          <a:bodyPr/>
          <a:lstStyle/>
          <a:p>
            <a:pPr algn="ctr" eaLnBrk="1" hangingPunct="1">
              <a:buFont typeface="Wingdings" charset="2"/>
              <a:buNone/>
            </a:pPr>
            <a:r>
              <a:rPr lang="en-US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AGRICULTURAL </a:t>
            </a:r>
            <a:r>
              <a:rPr lang="en-US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DEVELOPMENT</a:t>
            </a:r>
            <a:endParaRPr lang="el-GR" b="1" i="1" dirty="0" smtClean="0">
              <a:solidFill>
                <a:schemeClr val="accent1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algn="ctr" eaLnBrk="1" hangingPunct="1">
              <a:buFont typeface="Wingdings" charset="2"/>
              <a:buNone/>
            </a:pPr>
            <a:r>
              <a:rPr lang="en-US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Prof</a:t>
            </a:r>
            <a:r>
              <a:rPr lang="el-GR" sz="2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. </a:t>
            </a:r>
            <a:r>
              <a:rPr lang="en-US" sz="2800" b="1" i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G.Mergos</a:t>
            </a:r>
            <a:r>
              <a:rPr lang="en-US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</a:t>
            </a:r>
            <a:r>
              <a:rPr lang="en-US" sz="2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-  Prof. </a:t>
            </a:r>
            <a:r>
              <a:rPr lang="en-US" sz="2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A. Sarris</a:t>
            </a:r>
            <a:endParaRPr lang="el-GR" sz="2800" b="1" i="1" dirty="0">
              <a:solidFill>
                <a:schemeClr val="tx2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algn="ctr" eaLnBrk="1" hangingPunct="1">
              <a:buFont typeface="Wingdings" charset="2"/>
              <a:buNone/>
            </a:pPr>
            <a:r>
              <a:rPr lang="en-US" sz="1800" b="1" i="1" dirty="0" smtClean="0">
                <a:solidFill>
                  <a:srgbClr val="8EB4E3"/>
                </a:solidFill>
                <a:hlinkClick r:id="rId4"/>
              </a:rPr>
              <a:t>gmergos@econ.uoa.gr</a:t>
            </a:r>
            <a:r>
              <a:rPr lang="en-US" sz="1800" b="1" i="1" dirty="0" smtClean="0">
                <a:solidFill>
                  <a:srgbClr val="8EB4E3"/>
                </a:solidFill>
              </a:rPr>
              <a:t> </a:t>
            </a:r>
            <a:r>
              <a:rPr lang="en-US" sz="1800" b="1" i="1" dirty="0">
                <a:solidFill>
                  <a:srgbClr val="8EB4E3"/>
                </a:solidFill>
              </a:rPr>
              <a:t>– </a:t>
            </a:r>
            <a:r>
              <a:rPr lang="en-US" sz="1800" b="1" i="1" dirty="0" smtClean="0">
                <a:solidFill>
                  <a:srgbClr val="8EB4E3"/>
                </a:solidFill>
                <a:hlinkClick r:id="rId5"/>
              </a:rPr>
              <a:t>asarris@econ.uoa.gr</a:t>
            </a:r>
            <a:endParaRPr lang="en-US" sz="1800" b="1" i="1" dirty="0">
              <a:solidFill>
                <a:srgbClr val="8EB4E3"/>
              </a:solidFill>
            </a:endParaRPr>
          </a:p>
          <a:p>
            <a:pPr algn="ctr" eaLnBrk="1" hangingPunct="1">
              <a:buFont typeface="Wingdings" charset="2"/>
              <a:buNone/>
            </a:pPr>
            <a:endParaRPr lang="en-US" sz="1800" b="1" i="1" dirty="0" smtClean="0">
              <a:solidFill>
                <a:srgbClr val="8EB4E3"/>
              </a:solidFill>
            </a:endParaRPr>
          </a:p>
          <a:p>
            <a:pPr algn="ctr" eaLnBrk="1" hangingPunct="1">
              <a:buFont typeface="Wingdings" charset="2"/>
              <a:buNone/>
            </a:pPr>
            <a:r>
              <a:rPr lang="en-US" sz="1600" b="1" i="1" dirty="0" smtClean="0">
                <a:solidFill>
                  <a:srgbClr val="7E9CE8"/>
                </a:solidFill>
              </a:rPr>
              <a:t>14 </a:t>
            </a:r>
            <a:r>
              <a:rPr lang="en-US" sz="1600" b="1" i="1" dirty="0" err="1" smtClean="0">
                <a:solidFill>
                  <a:srgbClr val="7E9CE8"/>
                </a:solidFill>
              </a:rPr>
              <a:t>Evripidou</a:t>
            </a:r>
            <a:r>
              <a:rPr lang="en-US" sz="1600" b="1" i="1" dirty="0" smtClean="0">
                <a:solidFill>
                  <a:srgbClr val="7E9CE8"/>
                </a:solidFill>
              </a:rPr>
              <a:t> </a:t>
            </a:r>
            <a:r>
              <a:rPr lang="en-US" sz="1600" b="1" i="1" dirty="0" err="1" smtClean="0">
                <a:solidFill>
                  <a:srgbClr val="7E9CE8"/>
                </a:solidFill>
              </a:rPr>
              <a:t>Str</a:t>
            </a:r>
            <a:r>
              <a:rPr lang="en-US" sz="1600" b="1" i="1" dirty="0">
                <a:solidFill>
                  <a:srgbClr val="7E9CE8"/>
                </a:solidFill>
              </a:rPr>
              <a:t>,</a:t>
            </a:r>
            <a:r>
              <a:rPr lang="en-US" sz="1600" b="1" i="1" dirty="0" smtClean="0">
                <a:solidFill>
                  <a:srgbClr val="7E9CE8"/>
                </a:solidFill>
              </a:rPr>
              <a:t> </a:t>
            </a:r>
            <a:r>
              <a:rPr lang="en-US" sz="1600" b="1" i="1" dirty="0" err="1" smtClean="0">
                <a:solidFill>
                  <a:srgbClr val="7E9CE8"/>
                </a:solidFill>
              </a:rPr>
              <a:t>5</a:t>
            </a:r>
            <a:r>
              <a:rPr lang="en-US" sz="1600" b="1" i="1" baseline="30000" dirty="0" err="1" smtClean="0">
                <a:solidFill>
                  <a:srgbClr val="7E9CE8"/>
                </a:solidFill>
              </a:rPr>
              <a:t>rd</a:t>
            </a:r>
            <a:r>
              <a:rPr lang="en-US" sz="1600" b="1" i="1" dirty="0" smtClean="0">
                <a:solidFill>
                  <a:srgbClr val="7E9CE8"/>
                </a:solidFill>
              </a:rPr>
              <a:t> </a:t>
            </a:r>
            <a:r>
              <a:rPr lang="en-US" sz="1600" b="1" i="1" dirty="0">
                <a:solidFill>
                  <a:srgbClr val="7E9CE8"/>
                </a:solidFill>
              </a:rPr>
              <a:t>Floor,</a:t>
            </a:r>
            <a:r>
              <a:rPr lang="en-US" sz="1600" b="1" i="1" dirty="0" smtClean="0">
                <a:solidFill>
                  <a:srgbClr val="7E9CE8"/>
                </a:solidFill>
              </a:rPr>
              <a:t> </a:t>
            </a:r>
            <a:r>
              <a:rPr lang="en-US" sz="1600" b="1" i="1" dirty="0" smtClean="0">
                <a:solidFill>
                  <a:srgbClr val="7E9CE8"/>
                </a:solidFill>
              </a:rPr>
              <a:t> Monday 15:00-18:00 </a:t>
            </a:r>
            <a:endParaRPr lang="en-US" sz="1600" b="1" i="1" dirty="0" smtClean="0">
              <a:solidFill>
                <a:srgbClr val="7E9CE8"/>
              </a:solidFill>
            </a:endParaRPr>
          </a:p>
          <a:p>
            <a:pPr algn="ctr" eaLnBrk="1" hangingPunct="1">
              <a:buFont typeface="Wingdings" charset="2"/>
              <a:buNone/>
            </a:pPr>
            <a:r>
              <a:rPr lang="en-US" sz="1600" b="1" i="1" dirty="0" smtClean="0">
                <a:solidFill>
                  <a:srgbClr val="7E9CE8"/>
                </a:solidFill>
              </a:rPr>
              <a:t>Offices ! </a:t>
            </a:r>
            <a:r>
              <a:rPr lang="en-US" sz="1600" b="1" i="1" dirty="0" err="1" smtClean="0">
                <a:solidFill>
                  <a:srgbClr val="7E9CE8"/>
                </a:solidFill>
              </a:rPr>
              <a:t>Sofokleous</a:t>
            </a:r>
            <a:r>
              <a:rPr lang="en-US" sz="1600" b="1" i="1" dirty="0" smtClean="0">
                <a:solidFill>
                  <a:srgbClr val="7E9CE8"/>
                </a:solidFill>
              </a:rPr>
              <a:t> </a:t>
            </a:r>
            <a:r>
              <a:rPr lang="en-US" sz="1600" b="1" i="1" dirty="0" err="1" smtClean="0">
                <a:solidFill>
                  <a:srgbClr val="7E9CE8"/>
                </a:solidFill>
              </a:rPr>
              <a:t>str</a:t>
            </a:r>
            <a:r>
              <a:rPr lang="en-US" sz="1600" b="1" i="1" dirty="0" smtClean="0">
                <a:solidFill>
                  <a:srgbClr val="7E9CE8"/>
                </a:solidFill>
              </a:rPr>
              <a:t> 5</a:t>
            </a:r>
            <a:r>
              <a:rPr lang="en-US" sz="1600" b="1" i="1" baseline="30000" dirty="0" smtClean="0">
                <a:solidFill>
                  <a:srgbClr val="7E9CE8"/>
                </a:solidFill>
              </a:rPr>
              <a:t>th</a:t>
            </a:r>
            <a:r>
              <a:rPr lang="en-US" sz="1600" b="1" i="1" dirty="0" smtClean="0">
                <a:solidFill>
                  <a:srgbClr val="7E9CE8"/>
                </a:solidFill>
              </a:rPr>
              <a:t> floor</a:t>
            </a:r>
          </a:p>
          <a:p>
            <a:pPr algn="ctr" eaLnBrk="1" hangingPunct="1">
              <a:buFont typeface="Wingdings" charset="2"/>
              <a:buNone/>
            </a:pPr>
            <a:r>
              <a:rPr lang="en-US" sz="1600" b="1" i="1" dirty="0" err="1" smtClean="0">
                <a:solidFill>
                  <a:srgbClr val="7E9CE8"/>
                </a:solidFill>
              </a:rPr>
              <a:t>Mergos</a:t>
            </a:r>
            <a:r>
              <a:rPr lang="en-US" sz="1600" b="1" i="1" dirty="0" smtClean="0">
                <a:solidFill>
                  <a:srgbClr val="7E9CE8"/>
                </a:solidFill>
              </a:rPr>
              <a:t> office </a:t>
            </a:r>
            <a:r>
              <a:rPr lang="en-US" sz="1600" b="1" i="1" dirty="0" smtClean="0">
                <a:solidFill>
                  <a:srgbClr val="7E9CE8"/>
                </a:solidFill>
              </a:rPr>
              <a:t>509. </a:t>
            </a:r>
            <a:r>
              <a:rPr lang="en-US" sz="1600" b="1" i="1" dirty="0" smtClean="0">
                <a:solidFill>
                  <a:srgbClr val="7E9CE8"/>
                </a:solidFill>
              </a:rPr>
              <a:t>Office </a:t>
            </a:r>
            <a:r>
              <a:rPr lang="en-US" sz="1600" b="1" i="1" dirty="0" err="1" smtClean="0">
                <a:solidFill>
                  <a:srgbClr val="7E9CE8"/>
                </a:solidFill>
              </a:rPr>
              <a:t>hours</a:t>
            </a:r>
            <a:r>
              <a:rPr lang="en-US" sz="1600" b="1" i="1" dirty="0" err="1" smtClean="0">
                <a:solidFill>
                  <a:srgbClr val="7E9CE8"/>
                </a:solidFill>
              </a:rPr>
              <a:t>,Tuesday</a:t>
            </a:r>
            <a:r>
              <a:rPr lang="en-US" sz="1600" b="1" i="1" dirty="0" smtClean="0">
                <a:solidFill>
                  <a:srgbClr val="7E9CE8"/>
                </a:solidFill>
              </a:rPr>
              <a:t> 13:00-15:00</a:t>
            </a:r>
          </a:p>
          <a:p>
            <a:pPr algn="ctr" eaLnBrk="1" hangingPunct="1">
              <a:buFont typeface="Wingdings" charset="2"/>
              <a:buNone/>
            </a:pPr>
            <a:r>
              <a:rPr lang="en-US" sz="1600" b="1" i="1" dirty="0" smtClean="0">
                <a:solidFill>
                  <a:srgbClr val="7E9CE8"/>
                </a:solidFill>
              </a:rPr>
              <a:t>Sarris office 512. Office hours </a:t>
            </a:r>
            <a:r>
              <a:rPr lang="en-US" sz="1600" b="1" i="1" smtClean="0">
                <a:solidFill>
                  <a:srgbClr val="7E9CE8"/>
                </a:solidFill>
              </a:rPr>
              <a:t>Tuesday </a:t>
            </a:r>
            <a:r>
              <a:rPr lang="en-US" sz="1600" b="1" i="1" smtClean="0">
                <a:solidFill>
                  <a:srgbClr val="7E9CE8"/>
                </a:solidFill>
              </a:rPr>
              <a:t>16:15-18:00    </a:t>
            </a:r>
            <a:endParaRPr lang="en-US" sz="1600" b="1" i="1" dirty="0">
              <a:solidFill>
                <a:srgbClr val="7E9CE8"/>
              </a:solidFill>
            </a:endParaRPr>
          </a:p>
          <a:p>
            <a:pPr algn="ctr" eaLnBrk="1" hangingPunct="1">
              <a:buFont typeface="Wingdings" charset="2"/>
              <a:buNone/>
            </a:pPr>
            <a:endParaRPr lang="en-US" sz="1600" b="1" i="1" dirty="0">
              <a:solidFill>
                <a:srgbClr val="7E9CE8"/>
              </a:solidFill>
            </a:endParaRPr>
          </a:p>
          <a:p>
            <a:pPr algn="ctr" eaLnBrk="1" hangingPunct="1">
              <a:buFont typeface="Wingdings" charset="2"/>
              <a:buNone/>
            </a:pPr>
            <a:endParaRPr lang="el-GR" sz="1600" b="1" i="1" dirty="0">
              <a:solidFill>
                <a:srgbClr val="7E9CE8"/>
              </a:solidFill>
            </a:endParaRPr>
          </a:p>
          <a:p>
            <a:pPr algn="ctr" eaLnBrk="1" hangingPunct="1">
              <a:buFont typeface="Wingdings" charset="2"/>
              <a:buNone/>
            </a:pPr>
            <a:endParaRPr lang="el-GR" sz="1600" b="1" i="1" dirty="0">
              <a:solidFill>
                <a:srgbClr val="7E9CE8"/>
              </a:solidFill>
            </a:endParaRPr>
          </a:p>
          <a:p>
            <a:pPr algn="ctr" eaLnBrk="1" hangingPunct="1">
              <a:buFont typeface="Wingdings" charset="2"/>
              <a:buNone/>
            </a:pPr>
            <a:endParaRPr lang="el-GR" sz="2000" b="1" i="1" dirty="0">
              <a:solidFill>
                <a:schemeClr val="tx2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eaLnBrk="1" hangingPunct="1">
              <a:buFont typeface="Wingdings" charset="2"/>
              <a:buNone/>
            </a:pP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8388350" y="6092825"/>
            <a:ext cx="3175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l"/>
            </a:pPr>
            <a:endParaRPr lang="en-US">
              <a:latin typeface="Arial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8459788" y="6237288"/>
            <a:ext cx="2889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b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000">
                <a:solidFill>
                  <a:schemeClr val="tx2"/>
                </a:solidFill>
                <a:latin typeface="Arial" charset="0"/>
              </a:rPr>
              <a:t>1</a:t>
            </a:r>
            <a:r>
              <a:rPr lang="el-GR" sz="1000">
                <a:solidFill>
                  <a:schemeClr val="tx2"/>
                </a:solidFill>
                <a:latin typeface="Arial" charset="0"/>
              </a:rPr>
              <a:t> </a:t>
            </a:r>
            <a:endParaRPr lang="el-GR" sz="180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7667625" y="404813"/>
          <a:ext cx="1222375" cy="1871662"/>
        </p:xfrm>
        <a:graphic>
          <a:graphicData uri="http://schemas.openxmlformats.org/presentationml/2006/ole">
            <p:oleObj spid="_x0000_s1026" r:id="rId6" imgW="426922" imgH="569229" progId="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79388" y="122238"/>
            <a:ext cx="8064500" cy="858837"/>
          </a:xfrm>
        </p:spPr>
        <p:txBody>
          <a:bodyPr/>
          <a:lstStyle/>
          <a:p>
            <a:r>
              <a:rPr lang="en-US" sz="2800" i="1">
                <a:latin typeface="Times New Roman" charset="0"/>
                <a:ea typeface="Times New Roman" charset="0"/>
                <a:cs typeface="Times New Roman" charset="0"/>
              </a:rPr>
              <a:t>8. Agricultural Markets and Agricultural Trade (AS) 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24536"/>
          </a:xfrm>
        </p:spPr>
        <p:txBody>
          <a:bodyPr/>
          <a:lstStyle/>
          <a:p>
            <a:pPr algn="just"/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Agricultural protectionism  </a:t>
            </a:r>
          </a:p>
          <a:p>
            <a:pPr algn="just"/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Measures </a:t>
            </a: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of agricultural policy interventions</a:t>
            </a:r>
          </a:p>
          <a:p>
            <a:pPr algn="just"/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Evolution of support in 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agriculture</a:t>
            </a:r>
          </a:p>
          <a:p>
            <a:pPr algn="just"/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The debate on agricultural protectionism and its impact on food markets </a:t>
            </a:r>
          </a:p>
          <a:p>
            <a:pPr algn="just"/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Trade </a:t>
            </a: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and domestic agricultural policies</a:t>
            </a:r>
          </a:p>
          <a:p>
            <a:pPr algn="just"/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Evolution of agricultural trade negotiations</a:t>
            </a:r>
          </a:p>
          <a:p>
            <a:pPr algn="just"/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Political economy models of agricultural trade policies</a:t>
            </a:r>
          </a:p>
          <a:p>
            <a:pPr algn="just"/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Theory and agricultural trade policy</a:t>
            </a:r>
          </a:p>
          <a:p>
            <a:pPr algn="just"/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The World Bank “Distortions” study</a:t>
            </a:r>
          </a:p>
          <a:p>
            <a:pPr algn="just"/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Speculation and price transmission</a:t>
            </a:r>
          </a:p>
          <a:p>
            <a:pPr algn="just"/>
            <a:endParaRPr lang="en-US" sz="24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2292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2133600" cy="457200"/>
          </a:xfrm>
          <a:noFill/>
        </p:spPr>
        <p:txBody>
          <a:bodyPr/>
          <a:lstStyle/>
          <a:p>
            <a:fld id="{C830584C-94A5-CC45-AD0F-93008565843F}" type="slidenum">
              <a:rPr lang="el-GR"/>
              <a:pPr/>
              <a:t>10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179388" y="122238"/>
            <a:ext cx="7821612" cy="930275"/>
          </a:xfrm>
        </p:spPr>
        <p:txBody>
          <a:bodyPr/>
          <a:lstStyle/>
          <a:p>
            <a:pPr marL="358775" indent="-358775"/>
            <a:r>
              <a:rPr lang="en-US" sz="2800" i="1">
                <a:latin typeface="Times New Roman" charset="0"/>
                <a:ea typeface="Times New Roman" charset="0"/>
                <a:cs typeface="Times New Roman" charset="0"/>
              </a:rPr>
              <a:t>9. Food security issues and World Food Crises (AS)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4646612"/>
          </a:xfrm>
        </p:spPr>
        <p:txBody>
          <a:bodyPr/>
          <a:lstStyle/>
          <a:p>
            <a:pPr algn="just"/>
            <a:r>
              <a:rPr lang="en-US" sz="2400">
                <a:latin typeface="Times New Roman" charset="0"/>
                <a:ea typeface="Times New Roman" charset="0"/>
                <a:cs typeface="Times New Roman" charset="0"/>
              </a:rPr>
              <a:t>Concepts of food security</a:t>
            </a:r>
          </a:p>
          <a:p>
            <a:pPr algn="just"/>
            <a:endParaRPr lang="en-US" sz="240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en-US" sz="2400">
                <a:latin typeface="Times New Roman" charset="0"/>
                <a:ea typeface="Times New Roman" charset="0"/>
                <a:cs typeface="Times New Roman" charset="0"/>
              </a:rPr>
              <a:t>Food and nutrition security indicators</a:t>
            </a:r>
          </a:p>
          <a:p>
            <a:pPr algn="just"/>
            <a:endParaRPr lang="en-US" sz="240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en-US" sz="2400">
                <a:latin typeface="Times New Roman" charset="0"/>
                <a:ea typeface="Times New Roman" charset="0"/>
                <a:cs typeface="Times New Roman" charset="0"/>
              </a:rPr>
              <a:t>Drivers of food security</a:t>
            </a:r>
          </a:p>
          <a:p>
            <a:pPr algn="just"/>
            <a:endParaRPr lang="en-US" sz="240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en-US" sz="2400">
                <a:latin typeface="Times New Roman" charset="0"/>
                <a:ea typeface="Times New Roman" charset="0"/>
                <a:cs typeface="Times New Roman" charset="0"/>
              </a:rPr>
              <a:t>Global food crises. Causes and recurrence</a:t>
            </a:r>
          </a:p>
          <a:p>
            <a:pPr algn="just"/>
            <a:endParaRPr lang="en-US" sz="240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en-US" sz="2400">
                <a:latin typeface="Times New Roman" charset="0"/>
                <a:ea typeface="Times New Roman" charset="0"/>
                <a:cs typeface="Times New Roman" charset="0"/>
              </a:rPr>
              <a:t>The 2006-8 world food crisis</a:t>
            </a:r>
          </a:p>
          <a:p>
            <a:pPr algn="just"/>
            <a:endParaRPr lang="en-US" sz="240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en-US" sz="2400">
                <a:latin typeface="Times New Roman" charset="0"/>
                <a:ea typeface="Times New Roman" charset="0"/>
                <a:cs typeface="Times New Roman" charset="0"/>
              </a:rPr>
              <a:t>Policies to prevent world food crises</a:t>
            </a:r>
          </a:p>
        </p:txBody>
      </p:sp>
      <p:sp>
        <p:nvSpPr>
          <p:cNvPr id="13316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2133600" cy="457200"/>
          </a:xfrm>
          <a:noFill/>
        </p:spPr>
        <p:txBody>
          <a:bodyPr/>
          <a:lstStyle/>
          <a:p>
            <a:fld id="{C5653FEE-5F25-DA41-9686-3B1CA6D2511D}" type="slidenum">
              <a:rPr lang="el-GR"/>
              <a:pPr/>
              <a:t>11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250825" y="122238"/>
            <a:ext cx="7750175" cy="785812"/>
          </a:xfrm>
        </p:spPr>
        <p:txBody>
          <a:bodyPr/>
          <a:lstStyle/>
          <a:p>
            <a:r>
              <a:rPr lang="en-US" sz="2800" i="1" dirty="0">
                <a:latin typeface="Times New Roman" charset="0"/>
                <a:ea typeface="Times New Roman" charset="0"/>
                <a:cs typeface="Times New Roman" charset="0"/>
              </a:rPr>
              <a:t>10. Agricultural </a:t>
            </a:r>
            <a:r>
              <a:rPr lang="en-US" sz="2800" i="1" dirty="0" smtClean="0">
                <a:latin typeface="Times New Roman" charset="0"/>
                <a:ea typeface="Times New Roman" charset="0"/>
                <a:cs typeface="Times New Roman" charset="0"/>
              </a:rPr>
              <a:t>Growth, </a:t>
            </a:r>
            <a:r>
              <a:rPr lang="en-US" sz="2800" i="1" dirty="0">
                <a:latin typeface="Times New Roman" charset="0"/>
                <a:ea typeface="Times New Roman" charset="0"/>
                <a:cs typeface="Times New Roman" charset="0"/>
              </a:rPr>
              <a:t>Policy and Planning </a:t>
            </a:r>
            <a:r>
              <a:rPr lang="en-US" sz="2800" i="1" dirty="0" smtClean="0">
                <a:latin typeface="Times New Roman" charset="0"/>
                <a:ea typeface="Times New Roman" charset="0"/>
                <a:cs typeface="Times New Roman" charset="0"/>
              </a:rPr>
              <a:t>(</a:t>
            </a:r>
            <a:r>
              <a:rPr lang="en-US" sz="2800" i="1" smtClean="0">
                <a:latin typeface="Times New Roman" charset="0"/>
                <a:ea typeface="Times New Roman" charset="0"/>
                <a:cs typeface="Times New Roman" charset="0"/>
              </a:rPr>
              <a:t>GM and AS)</a:t>
            </a:r>
            <a:endParaRPr lang="en-US" sz="2800" i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84576"/>
          </a:xfrm>
        </p:spPr>
        <p:txBody>
          <a:bodyPr/>
          <a:lstStyle/>
          <a:p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Increasing efficiency and productivity: resource, capital, technology  and institutional constraints </a:t>
            </a:r>
          </a:p>
          <a:p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The role of capital accumulation, technical change and institutional reforms </a:t>
            </a:r>
          </a:p>
          <a:p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Broad based vs. bimodal agricultural development strategies</a:t>
            </a:r>
          </a:p>
          <a:p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Addressing institutional constraints and introducing reforms</a:t>
            </a:r>
          </a:p>
          <a:p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Choice of agricultural development projects (technology, infrastructure, institutions)</a:t>
            </a:r>
          </a:p>
          <a:p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Financing investment and agricultural development</a:t>
            </a:r>
          </a:p>
          <a:p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Project financing, the IFIs and UNDP  </a:t>
            </a:r>
          </a:p>
          <a:p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Development cooperation</a:t>
            </a:r>
          </a:p>
          <a:p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USAID, DEVCO, SIDA, CIDA, </a:t>
            </a:r>
          </a:p>
          <a:p>
            <a:endParaRPr lang="en-US" sz="24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4340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2133600" cy="457200"/>
          </a:xfrm>
          <a:noFill/>
        </p:spPr>
        <p:txBody>
          <a:bodyPr/>
          <a:lstStyle/>
          <a:p>
            <a:fld id="{8285D496-2855-6945-85C4-007199A2E0AB}" type="slidenum">
              <a:rPr lang="el-GR"/>
              <a:pPr/>
              <a:t>12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i="1" dirty="0" smtClean="0">
                <a:latin typeface="Times New Roman" charset="0"/>
                <a:ea typeface="Times New Roman" charset="0"/>
                <a:cs typeface="Times New Roman" charset="0"/>
              </a:rPr>
              <a:t> 11.  Agricultural Growth, Policy and Planning – Economic Models (AS and GM)</a:t>
            </a:r>
            <a:br>
              <a:rPr lang="en-US" sz="2800" i="1" dirty="0" smtClean="0">
                <a:latin typeface="Times New Roman" charset="0"/>
                <a:ea typeface="Times New Roman" charset="0"/>
                <a:cs typeface="Times New Roman" charset="0"/>
              </a:rPr>
            </a:b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Input-output models </a:t>
            </a:r>
          </a:p>
          <a:p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Input – output, social accounting matrices, and multiplier analysis</a:t>
            </a:r>
          </a:p>
          <a:p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Computable general equilibrium models </a:t>
            </a:r>
          </a:p>
          <a:p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Multimarket models</a:t>
            </a:r>
          </a:p>
          <a:p>
            <a:r>
              <a:rPr lang="en-US" sz="2400" dirty="0" err="1" smtClean="0">
                <a:latin typeface="Times New Roman" charset="0"/>
                <a:ea typeface="Times New Roman" charset="0"/>
                <a:cs typeface="Times New Roman" charset="0"/>
              </a:rPr>
              <a:t>Multicommodity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 partial equilibrium models</a:t>
            </a:r>
          </a:p>
          <a:p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The FAO model</a:t>
            </a:r>
          </a:p>
          <a:p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The FAPRI model of World Agriculture </a:t>
            </a:r>
          </a:p>
          <a:p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The AGMEMOD model of European Agriculture</a:t>
            </a:r>
          </a:p>
          <a:p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Model use for policy recommendations </a:t>
            </a:r>
          </a:p>
          <a:p>
            <a:endParaRPr lang="en-US" sz="24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el-GR" sz="24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C44E-8C68-6F4B-AA70-694E5E94B193}" type="slidenum">
              <a:rPr lang="el-GR" smtClean="0"/>
              <a:pPr/>
              <a:t>13</a:t>
            </a:fld>
            <a:endParaRPr lang="el-G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i="1" dirty="0" smtClean="0">
                <a:latin typeface="Times New Roman" charset="0"/>
                <a:ea typeface="Times New Roman" charset="0"/>
                <a:cs typeface="Times New Roman" charset="0"/>
              </a:rPr>
              <a:t>12. </a:t>
            </a:r>
            <a:r>
              <a:rPr lang="en-US" sz="2800" i="1" dirty="0">
                <a:latin typeface="Times New Roman" charset="0"/>
                <a:ea typeface="Times New Roman" charset="0"/>
                <a:cs typeface="Times New Roman" charset="0"/>
              </a:rPr>
              <a:t>European Common Agricultural Policy </a:t>
            </a:r>
            <a:br>
              <a:rPr lang="en-US" sz="2800" i="1" dirty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en-US" sz="2800" i="1" dirty="0">
                <a:latin typeface="Times New Roman" charset="0"/>
                <a:ea typeface="Times New Roman" charset="0"/>
                <a:cs typeface="Times New Roman" charset="0"/>
              </a:rPr>
              <a:t>      and Development (GM, AS)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95288" y="1844824"/>
            <a:ext cx="8229600" cy="4700439"/>
          </a:xfrm>
        </p:spPr>
        <p:txBody>
          <a:bodyPr/>
          <a:lstStyle/>
          <a:p>
            <a:pPr algn="just"/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The </a:t>
            </a: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origins 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and the objectives of </a:t>
            </a: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the CAP</a:t>
            </a:r>
          </a:p>
          <a:p>
            <a:pPr algn="just"/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Original institutions and structure of the CAP</a:t>
            </a:r>
          </a:p>
          <a:p>
            <a:pPr algn="just"/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Evolution of the CAP and problems encountered</a:t>
            </a:r>
          </a:p>
          <a:p>
            <a:pPr algn="just"/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Surpluses and policies to deal with 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them</a:t>
            </a:r>
          </a:p>
          <a:p>
            <a:pPr algn="just"/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Agricultural protectionism and the critic of the CAP</a:t>
            </a:r>
          </a:p>
          <a:p>
            <a:pPr algn="just"/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Impact of the CAP on international agricultural markets</a:t>
            </a:r>
          </a:p>
          <a:p>
            <a:pPr algn="just"/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Impact of the CAP on domestic agricultural markets in developing countries and impact on the poor</a:t>
            </a:r>
            <a:endParaRPr lang="en-US" sz="24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GATT, the </a:t>
            </a: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Doha Round 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of WTO and the new </a:t>
            </a: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CAP reforms</a:t>
            </a:r>
          </a:p>
          <a:p>
            <a:pPr algn="just"/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 How has the CAP managed the food crisis</a:t>
            </a:r>
          </a:p>
        </p:txBody>
      </p:sp>
      <p:sp>
        <p:nvSpPr>
          <p:cNvPr id="1536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2133600" cy="457200"/>
          </a:xfrm>
          <a:noFill/>
        </p:spPr>
        <p:txBody>
          <a:bodyPr/>
          <a:lstStyle/>
          <a:p>
            <a:fld id="{873CBB5D-F8E2-DC44-B4A7-521B4A1DDC8B}" type="slidenum">
              <a:rPr lang="el-GR"/>
              <a:pPr/>
              <a:t>14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68313" y="1700808"/>
            <a:ext cx="8229600" cy="4699992"/>
          </a:xfrm>
        </p:spPr>
        <p:txBody>
          <a:bodyPr/>
          <a:lstStyle/>
          <a:p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An overview of </a:t>
            </a: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Greek agricultural 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development and its role in economic development and growth of Greece</a:t>
            </a:r>
          </a:p>
          <a:p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Greek economic development: from an agricultural and rural economy in the 1950s to a tertiary-sector based economy in 2010</a:t>
            </a:r>
          </a:p>
          <a:p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The Greek economic crisis and the role of agriculture</a:t>
            </a:r>
            <a:endParaRPr lang="en-US" sz="2400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The </a:t>
            </a: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main issues of Greek agriculture</a:t>
            </a:r>
          </a:p>
          <a:p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Evolution </a:t>
            </a: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of Greek agriculture under the CAP</a:t>
            </a:r>
          </a:p>
          <a:p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The </a:t>
            </a: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Uruguay Round agreement and Greek agriculture</a:t>
            </a:r>
          </a:p>
          <a:p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Current </a:t>
            </a: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agricultural policy issues</a:t>
            </a:r>
          </a:p>
          <a:p>
            <a:endParaRPr lang="en-US" dirty="0"/>
          </a:p>
        </p:txBody>
      </p:sp>
      <p:sp>
        <p:nvSpPr>
          <p:cNvPr id="1638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i="1" dirty="0" smtClean="0">
                <a:latin typeface="Times New Roman" charset="0"/>
                <a:ea typeface="Times New Roman" charset="0"/>
                <a:cs typeface="Times New Roman" charset="0"/>
              </a:rPr>
              <a:t>13. Greek </a:t>
            </a:r>
            <a:r>
              <a:rPr lang="en-US" sz="2800" i="1" dirty="0">
                <a:latin typeface="Times New Roman" charset="0"/>
                <a:ea typeface="Times New Roman" charset="0"/>
                <a:cs typeface="Times New Roman" charset="0"/>
              </a:rPr>
              <a:t>Agricultural Policy </a:t>
            </a:r>
            <a:br>
              <a:rPr lang="en-US" sz="2800" i="1" dirty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en-US" sz="2800" i="1" dirty="0">
                <a:latin typeface="Times New Roman" charset="0"/>
                <a:ea typeface="Times New Roman" charset="0"/>
                <a:cs typeface="Times New Roman" charset="0"/>
              </a:rPr>
              <a:t>      and Development (GM, AS)</a:t>
            </a:r>
          </a:p>
        </p:txBody>
      </p:sp>
      <p:sp>
        <p:nvSpPr>
          <p:cNvPr id="16388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2133600" cy="457200"/>
          </a:xfrm>
          <a:noFill/>
        </p:spPr>
        <p:txBody>
          <a:bodyPr/>
          <a:lstStyle/>
          <a:p>
            <a:fld id="{0878BBD2-ED1E-104C-9B71-4924C1B54C5F}" type="slidenum">
              <a:rPr lang="el-GR"/>
              <a:pPr/>
              <a:t>15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14. New trends and prospects in world agricultural development  (GM and AS)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endParaRPr lang="el-G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 the causes of world hunger – poverty and deprivation: from food scarcity to poverty alleviation and food security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 growth strategy: from emphasis to capital to emphasis on new technology </a:t>
            </a:r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 development strategy: from basic needs to institutional reforms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 increasing productivity: from increasing production intensity (use of fertilizers) to ecological and resource sustainability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On world trade and development: from protectionist policies to trade and development cooperation  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C44E-8C68-6F4B-AA70-694E5E94B193}" type="slidenum">
              <a:rPr lang="el-GR" smtClean="0"/>
              <a:pPr/>
              <a:t>16</a:t>
            </a:fld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2133600" cy="457200"/>
          </a:xfrm>
          <a:noFill/>
        </p:spPr>
        <p:txBody>
          <a:bodyPr/>
          <a:lstStyle/>
          <a:p>
            <a:fld id="{AF6F94DC-8B5A-0F4A-BE71-73243D977BFE}" type="slidenum">
              <a:rPr lang="el-GR"/>
              <a:pPr/>
              <a:t>2</a:t>
            </a:fld>
            <a:endParaRPr lang="el-GR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323850" y="260350"/>
            <a:ext cx="7561263" cy="1209675"/>
          </a:xfrm>
          <a:prstGeom prst="rect">
            <a:avLst/>
          </a:prstGeom>
        </p:spPr>
        <p:txBody>
          <a:bodyPr>
            <a:prstTxWarp prst="textNoShape">
              <a:avLst/>
            </a:prstTxWarp>
          </a:bodyPr>
          <a:lstStyle/>
          <a:p>
            <a:pPr algn="ctr" eaLnBrk="0" hangingPunct="0"/>
            <a:r>
              <a:rPr lang="en-US" b="1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UOA Dept of Economics Doctoral Program 2013-14</a:t>
            </a:r>
            <a:endParaRPr lang="el-GR" b="1">
              <a:solidFill>
                <a:schemeClr val="tx2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algn="ctr" eaLnBrk="0" hangingPunct="0"/>
            <a:r>
              <a:rPr lang="en-US" sz="1800" b="1">
                <a:solidFill>
                  <a:schemeClr val="accent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AGRICULTURAL DEVELOPMENT</a:t>
            </a:r>
            <a:r>
              <a:rPr lang="el-GR" sz="2400" b="1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/>
            </a:r>
            <a:br>
              <a:rPr lang="el-GR" sz="2400" b="1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</a:br>
            <a:r>
              <a:rPr lang="en-US" sz="1600" b="1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A</a:t>
            </a:r>
            <a:r>
              <a:rPr lang="el-GR" sz="1600" b="1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.</a:t>
            </a:r>
            <a:r>
              <a:rPr lang="en-US" sz="1600" b="1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Course Outline</a:t>
            </a:r>
            <a:endParaRPr lang="el-GR" sz="160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9" name="Rectangle 1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95536" y="1700808"/>
            <a:ext cx="8208963" cy="288032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93296" tIns="46648" rIns="93296" bIns="46648" anchor="ctr"/>
          <a:lstStyle/>
          <a:p>
            <a:pPr marL="266700" indent="-266700" defTabSz="933450">
              <a:buFont typeface="Arial" charset="0"/>
              <a:buNone/>
              <a:tabLst>
                <a:tab pos="6992938" algn="l"/>
              </a:tabLst>
              <a:defRPr/>
            </a:pPr>
            <a:r>
              <a:rPr lang="en-US" sz="1200" dirty="0">
                <a:ln w="18415" cmpd="sng">
                  <a:solidFill>
                    <a:srgbClr val="FFFFFF"/>
                  </a:solidFill>
                  <a:prstDash val="sysDot"/>
                </a:ln>
                <a:solidFill>
                  <a:srgbClr val="FFFFFF"/>
                </a:solidFill>
                <a:latin typeface="Calibri" pitchFamily="34" charset="0"/>
              </a:rPr>
              <a:t>1.  INTRODUCTION &amp; OVERVIEW                                                                                                                        	  (AS &amp;  GM)</a:t>
            </a:r>
            <a:endParaRPr lang="el-GR" sz="1200" dirty="0">
              <a:ln w="18415" cmpd="sng">
                <a:solidFill>
                  <a:srgbClr val="FFFFFF"/>
                </a:solidFill>
                <a:prstDash val="sysDot"/>
              </a:ln>
              <a:latin typeface="Calibri" pitchFamily="34" charset="0"/>
            </a:endParaRPr>
          </a:p>
        </p:txBody>
      </p:sp>
      <p:sp>
        <p:nvSpPr>
          <p:cNvPr id="11" name="Rectangle 12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95288" y="2060575"/>
            <a:ext cx="8208962" cy="288925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</p:spPr>
        <p:txBody>
          <a:bodyPr wrap="none" lIns="93296" tIns="46648" rIns="93296" bIns="46648" anchor="ctr">
            <a:prstTxWarp prst="textNoShape">
              <a:avLst/>
            </a:prstTxWarp>
          </a:bodyPr>
          <a:lstStyle/>
          <a:p>
            <a:pPr marL="266700" indent="-266700" defTabSz="933450">
              <a:buFont typeface="Arial" charset="0"/>
              <a:buNone/>
            </a:pPr>
            <a:r>
              <a:rPr lang="en-US" sz="1200">
                <a:solidFill>
                  <a:srgbClr val="8064A2"/>
                </a:solidFill>
                <a:latin typeface="Calibri" charset="0"/>
              </a:rPr>
              <a:t>2.  AGRICULTURE / NON-AGRICULTURE INTERACTIONS IN ECONOMIC DEVELOPMENT          	                                                </a:t>
            </a:r>
            <a:r>
              <a:rPr lang="el-GR" sz="1200">
                <a:solidFill>
                  <a:srgbClr val="8064A2"/>
                </a:solidFill>
                <a:latin typeface="Calibri" charset="0"/>
              </a:rPr>
              <a:t> </a:t>
            </a:r>
            <a:r>
              <a:rPr lang="en-US" sz="1200">
                <a:solidFill>
                  <a:srgbClr val="8064A2"/>
                </a:solidFill>
                <a:latin typeface="Calibri" charset="0"/>
              </a:rPr>
              <a:t>   (GM)</a:t>
            </a:r>
            <a:endParaRPr lang="el-GR" sz="1200">
              <a:solidFill>
                <a:srgbClr val="8064A2"/>
              </a:solidFill>
              <a:latin typeface="Calibri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95288" y="2420938"/>
            <a:ext cx="8208962" cy="287337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</p:spPr>
        <p:txBody>
          <a:bodyPr wrap="none" lIns="93296" tIns="46648" rIns="93296" bIns="46648" anchor="ctr">
            <a:prstTxWarp prst="textNoShape">
              <a:avLst/>
            </a:prstTxWarp>
          </a:bodyPr>
          <a:lstStyle/>
          <a:p>
            <a:pPr marL="266700" indent="-266700" defTabSz="933450">
              <a:buFont typeface="Arial" charset="0"/>
              <a:buNone/>
            </a:pPr>
            <a:r>
              <a:rPr lang="en-US" sz="1200">
                <a:solidFill>
                  <a:srgbClr val="8064A2"/>
                </a:solidFill>
                <a:latin typeface="Calibri" charset="0"/>
              </a:rPr>
              <a:t>3</a:t>
            </a:r>
            <a:r>
              <a:rPr lang="el-GR" sz="1200">
                <a:solidFill>
                  <a:srgbClr val="8064A2"/>
                </a:solidFill>
                <a:latin typeface="Calibri" charset="0"/>
              </a:rPr>
              <a:t>.  </a:t>
            </a:r>
            <a:r>
              <a:rPr lang="en-US" sz="1200">
                <a:solidFill>
                  <a:srgbClr val="8064A2"/>
                </a:solidFill>
                <a:latin typeface="Calibri" charset="0"/>
              </a:rPr>
              <a:t>PATTERNS &amp; MODELS OF DEVELOPMENT OF THE AGRICULTURAL SECTOR                                                                                (AS)</a:t>
            </a:r>
            <a:endParaRPr lang="el-GR" sz="1200">
              <a:solidFill>
                <a:srgbClr val="8064A2"/>
              </a:solidFill>
              <a:latin typeface="Calibri" charset="0"/>
            </a:endParaRPr>
          </a:p>
        </p:txBody>
      </p:sp>
      <p:sp>
        <p:nvSpPr>
          <p:cNvPr id="14" name="Rectangle 12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95288" y="2781300"/>
            <a:ext cx="8208962" cy="287338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</p:spPr>
        <p:txBody>
          <a:bodyPr wrap="none" lIns="93296" tIns="46648" rIns="93296" bIns="46648" anchor="ctr">
            <a:prstTxWarp prst="textNoShape">
              <a:avLst/>
            </a:prstTxWarp>
          </a:bodyPr>
          <a:lstStyle/>
          <a:p>
            <a:pPr marL="180975" indent="-180975" defTabSz="933450">
              <a:buFont typeface="Arial" charset="0"/>
              <a:buNone/>
            </a:pPr>
            <a:r>
              <a:rPr lang="en-US" sz="1200">
                <a:solidFill>
                  <a:srgbClr val="8064A2"/>
                </a:solidFill>
                <a:latin typeface="Calibri" charset="0"/>
              </a:rPr>
              <a:t>4. PRODUCTION AND UNCERTAINTY                                                                                                                                             </a:t>
            </a:r>
            <a:r>
              <a:rPr lang="el-GR" sz="1200">
                <a:solidFill>
                  <a:srgbClr val="8064A2"/>
                </a:solidFill>
                <a:latin typeface="Calibri" charset="0"/>
              </a:rPr>
              <a:t> </a:t>
            </a:r>
            <a:r>
              <a:rPr lang="en-US" sz="1200">
                <a:solidFill>
                  <a:srgbClr val="8064A2"/>
                </a:solidFill>
                <a:latin typeface="Calibri" charset="0"/>
              </a:rPr>
              <a:t>       (GM)</a:t>
            </a:r>
            <a:endParaRPr lang="el-GR" sz="1200">
              <a:solidFill>
                <a:srgbClr val="8064A2"/>
              </a:solidFill>
              <a:latin typeface="Calibri" charset="0"/>
            </a:endParaRPr>
          </a:p>
        </p:txBody>
      </p:sp>
      <p:sp>
        <p:nvSpPr>
          <p:cNvPr id="15" name="Rectangle 12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95288" y="3141663"/>
            <a:ext cx="8208962" cy="358775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</p:spPr>
        <p:txBody>
          <a:bodyPr wrap="none" lIns="93296" tIns="46648" rIns="93296" bIns="46648" anchor="ctr">
            <a:prstTxWarp prst="textNoShape">
              <a:avLst/>
            </a:prstTxWarp>
          </a:bodyPr>
          <a:lstStyle/>
          <a:p>
            <a:pPr marL="180975" indent="-180975" defTabSz="933450">
              <a:buFont typeface="Arial" charset="0"/>
              <a:buNone/>
            </a:pPr>
            <a:r>
              <a:rPr lang="en-US" sz="1200">
                <a:solidFill>
                  <a:srgbClr val="8064A2"/>
                </a:solidFill>
                <a:latin typeface="Calibri" charset="0"/>
              </a:rPr>
              <a:t>5</a:t>
            </a:r>
            <a:r>
              <a:rPr lang="el-GR" sz="1200">
                <a:solidFill>
                  <a:srgbClr val="8064A2"/>
                </a:solidFill>
                <a:latin typeface="Calibri" charset="0"/>
              </a:rPr>
              <a:t>. </a:t>
            </a:r>
            <a:r>
              <a:rPr lang="en-US" sz="1200">
                <a:solidFill>
                  <a:srgbClr val="8064A2"/>
                </a:solidFill>
                <a:latin typeface="Calibri" charset="0"/>
              </a:rPr>
              <a:t>PRODUCTIVITY, TECHNICAL CHANGE AND TECHNOLOGICAL POLICY                                                                                     </a:t>
            </a:r>
            <a:r>
              <a:rPr lang="el-GR" sz="1200">
                <a:solidFill>
                  <a:srgbClr val="8064A2"/>
                </a:solidFill>
                <a:latin typeface="Calibri" charset="0"/>
              </a:rPr>
              <a:t>  </a:t>
            </a:r>
            <a:r>
              <a:rPr lang="en-US" sz="1200">
                <a:solidFill>
                  <a:srgbClr val="8064A2"/>
                </a:solidFill>
                <a:latin typeface="Calibri" charset="0"/>
              </a:rPr>
              <a:t>    (GM)</a:t>
            </a:r>
            <a:endParaRPr lang="el-GR" sz="1200">
              <a:solidFill>
                <a:srgbClr val="8064A2"/>
              </a:solidFill>
              <a:latin typeface="Calibri" charset="0"/>
            </a:endParaRPr>
          </a:p>
        </p:txBody>
      </p:sp>
      <p:sp>
        <p:nvSpPr>
          <p:cNvPr id="16" name="Rectangle 12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95288" y="3573463"/>
            <a:ext cx="8208962" cy="360362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</p:spPr>
        <p:txBody>
          <a:bodyPr wrap="none" lIns="93296" tIns="46648" rIns="93296" bIns="46648" anchor="ctr">
            <a:prstTxWarp prst="textNoShape">
              <a:avLst/>
            </a:prstTxWarp>
          </a:bodyPr>
          <a:lstStyle/>
          <a:p>
            <a:pPr marL="180975" indent="-180975" defTabSz="933450">
              <a:buFont typeface="Arial" charset="0"/>
              <a:buNone/>
            </a:pPr>
            <a:r>
              <a:rPr lang="en-US" sz="1200">
                <a:solidFill>
                  <a:srgbClr val="8064A2"/>
                </a:solidFill>
                <a:latin typeface="Calibri" charset="0"/>
              </a:rPr>
              <a:t>6</a:t>
            </a:r>
            <a:r>
              <a:rPr lang="el-GR" sz="1200">
                <a:solidFill>
                  <a:srgbClr val="8064A2"/>
                </a:solidFill>
                <a:latin typeface="Calibri" charset="0"/>
              </a:rPr>
              <a:t>.</a:t>
            </a:r>
            <a:r>
              <a:rPr lang="en-US" sz="1200">
                <a:solidFill>
                  <a:srgbClr val="8064A2"/>
                </a:solidFill>
                <a:latin typeface="Calibri" charset="0"/>
              </a:rPr>
              <a:t> </a:t>
            </a:r>
            <a:r>
              <a:rPr lang="el-GR" sz="1200">
                <a:solidFill>
                  <a:srgbClr val="8064A2"/>
                </a:solidFill>
                <a:latin typeface="Calibri" charset="0"/>
              </a:rPr>
              <a:t> </a:t>
            </a:r>
            <a:r>
              <a:rPr lang="en-US" sz="1200">
                <a:solidFill>
                  <a:srgbClr val="8064A2"/>
                </a:solidFill>
                <a:latin typeface="Calibri" charset="0"/>
              </a:rPr>
              <a:t>LAND ISSUES AND LAND POLICY                                                                                                                                                       (AS)</a:t>
            </a:r>
            <a:endParaRPr lang="el-GR" sz="1200">
              <a:solidFill>
                <a:srgbClr val="8064A2"/>
              </a:solidFill>
              <a:latin typeface="Calibri" charset="0"/>
            </a:endParaRPr>
          </a:p>
        </p:txBody>
      </p:sp>
      <p:sp>
        <p:nvSpPr>
          <p:cNvPr id="10" name="Rectangle 12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95288" y="4005263"/>
            <a:ext cx="8208962" cy="431800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</p:spPr>
        <p:txBody>
          <a:bodyPr wrap="none" lIns="93296" tIns="46648" rIns="93296" bIns="46648" anchor="ctr">
            <a:prstTxWarp prst="textNoShape">
              <a:avLst/>
            </a:prstTxWarp>
          </a:bodyPr>
          <a:lstStyle/>
          <a:p>
            <a:pPr marL="266700" indent="-266700" defTabSz="933450">
              <a:buFont typeface="Arial" charset="0"/>
              <a:buNone/>
            </a:pPr>
            <a:r>
              <a:rPr lang="en-US" sz="1200">
                <a:solidFill>
                  <a:srgbClr val="8064A2"/>
                </a:solidFill>
                <a:latin typeface="Calibri" charset="0"/>
              </a:rPr>
              <a:t>7.  RISK AND  INSURANCE                                                                                                                                                                        (AS)</a:t>
            </a:r>
            <a:endParaRPr lang="el-GR" sz="1200">
              <a:solidFill>
                <a:srgbClr val="8064A2"/>
              </a:solidFill>
              <a:latin typeface="Calibri" charset="0"/>
            </a:endParaRPr>
          </a:p>
        </p:txBody>
      </p:sp>
      <p:sp>
        <p:nvSpPr>
          <p:cNvPr id="17" name="Rectangle 12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95288" y="4508500"/>
            <a:ext cx="8208962" cy="433388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</p:spPr>
        <p:txBody>
          <a:bodyPr wrap="none" lIns="93296" tIns="46648" rIns="93296" bIns="46648" anchor="ctr">
            <a:prstTxWarp prst="textNoShape">
              <a:avLst/>
            </a:prstTxWarp>
          </a:bodyPr>
          <a:lstStyle/>
          <a:p>
            <a:pPr marL="266700" indent="-266700" defTabSz="933450">
              <a:buFont typeface="Arial" charset="0"/>
              <a:buNone/>
            </a:pPr>
            <a:r>
              <a:rPr lang="en-US" sz="1200">
                <a:solidFill>
                  <a:srgbClr val="8064A2"/>
                </a:solidFill>
                <a:latin typeface="Calibri" charset="0"/>
              </a:rPr>
              <a:t>8. AGRICULTURAL MARKETS AND  AGRICULTURAL  TRADE                                                                                                        </a:t>
            </a:r>
            <a:r>
              <a:rPr lang="el-GR" sz="1200">
                <a:solidFill>
                  <a:srgbClr val="8064A2"/>
                </a:solidFill>
                <a:latin typeface="Calibri" charset="0"/>
              </a:rPr>
              <a:t> </a:t>
            </a:r>
            <a:r>
              <a:rPr lang="en-US" sz="1200">
                <a:solidFill>
                  <a:srgbClr val="8064A2"/>
                </a:solidFill>
                <a:latin typeface="Calibri" charset="0"/>
              </a:rPr>
              <a:t>       (AS)</a:t>
            </a:r>
            <a:endParaRPr lang="el-GR" sz="1200">
              <a:solidFill>
                <a:srgbClr val="8064A2"/>
              </a:solidFill>
              <a:latin typeface="Calibri" charset="0"/>
            </a:endParaRPr>
          </a:p>
        </p:txBody>
      </p:sp>
      <p:sp>
        <p:nvSpPr>
          <p:cNvPr id="18" name="Rectangle 12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395288" y="5013325"/>
            <a:ext cx="8208962" cy="360363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</p:spPr>
        <p:txBody>
          <a:bodyPr wrap="none" lIns="93296" tIns="46648" rIns="93296" bIns="46648" anchor="ctr">
            <a:prstTxWarp prst="textNoShape">
              <a:avLst/>
            </a:prstTxWarp>
          </a:bodyPr>
          <a:lstStyle/>
          <a:p>
            <a:pPr marL="180975" indent="-180975" defTabSz="933450">
              <a:buFont typeface="Arial" charset="0"/>
              <a:buNone/>
            </a:pPr>
            <a:r>
              <a:rPr lang="en-US" sz="1200">
                <a:solidFill>
                  <a:srgbClr val="8064A2"/>
                </a:solidFill>
                <a:latin typeface="Calibri" charset="0"/>
              </a:rPr>
              <a:t>9. FOOD SECURITY ISSUES AND  WORLD FOOD CRISES                                                                                                                  </a:t>
            </a:r>
            <a:r>
              <a:rPr lang="el-GR" sz="1200">
                <a:solidFill>
                  <a:srgbClr val="8064A2"/>
                </a:solidFill>
                <a:latin typeface="Calibri" charset="0"/>
              </a:rPr>
              <a:t> </a:t>
            </a:r>
            <a:r>
              <a:rPr lang="en-US" sz="1200">
                <a:solidFill>
                  <a:srgbClr val="8064A2"/>
                </a:solidFill>
                <a:latin typeface="Calibri" charset="0"/>
              </a:rPr>
              <a:t>   (GM)</a:t>
            </a:r>
            <a:endParaRPr lang="el-GR" sz="1200">
              <a:solidFill>
                <a:srgbClr val="8064A2"/>
              </a:solidFill>
              <a:latin typeface="Calibri" charset="0"/>
            </a:endParaRPr>
          </a:p>
        </p:txBody>
      </p:sp>
      <p:sp>
        <p:nvSpPr>
          <p:cNvPr id="19" name="Rectangle 12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395288" y="5445125"/>
            <a:ext cx="8208962" cy="431800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</p:spPr>
        <p:txBody>
          <a:bodyPr wrap="none" lIns="93296" tIns="46648" rIns="93296" bIns="46648" anchor="ctr">
            <a:prstTxWarp prst="textNoShape">
              <a:avLst/>
            </a:prstTxWarp>
          </a:bodyPr>
          <a:lstStyle/>
          <a:p>
            <a:pPr marL="180975" indent="-180975" defTabSz="933450">
              <a:buFont typeface="Arial" charset="0"/>
              <a:buNone/>
            </a:pPr>
            <a:r>
              <a:rPr lang="en-US" sz="1200">
                <a:solidFill>
                  <a:srgbClr val="8064A2"/>
                </a:solidFill>
                <a:latin typeface="Calibri" charset="0"/>
              </a:rPr>
              <a:t>10</a:t>
            </a:r>
            <a:r>
              <a:rPr lang="el-GR" sz="1200">
                <a:solidFill>
                  <a:srgbClr val="8064A2"/>
                </a:solidFill>
                <a:latin typeface="Calibri" charset="0"/>
              </a:rPr>
              <a:t>. </a:t>
            </a:r>
            <a:r>
              <a:rPr lang="en-US" sz="1200">
                <a:solidFill>
                  <a:srgbClr val="8064A2"/>
                </a:solidFill>
                <a:latin typeface="Calibri" charset="0"/>
              </a:rPr>
              <a:t>AGRICULTURAL GROWTH POLICY  AND PLANNING                                                                                                                       (AS)</a:t>
            </a:r>
            <a:endParaRPr lang="el-GR" sz="1200">
              <a:solidFill>
                <a:srgbClr val="8064A2"/>
              </a:solidFill>
              <a:latin typeface="Calibri" charset="0"/>
            </a:endParaRPr>
          </a:p>
        </p:txBody>
      </p:sp>
      <p:sp>
        <p:nvSpPr>
          <p:cNvPr id="20" name="Rectangle 12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95288" y="5949950"/>
            <a:ext cx="8208962" cy="377825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</p:spPr>
        <p:txBody>
          <a:bodyPr wrap="none" lIns="93296" tIns="46648" rIns="93296" bIns="46648" anchor="ctr">
            <a:prstTxWarp prst="textNoShape">
              <a:avLst/>
            </a:prstTxWarp>
          </a:bodyPr>
          <a:lstStyle/>
          <a:p>
            <a:pPr marL="180975" indent="-180975" defTabSz="933450">
              <a:buFont typeface="Arial" charset="0"/>
              <a:buNone/>
            </a:pPr>
            <a:r>
              <a:rPr lang="en-US" sz="1200">
                <a:solidFill>
                  <a:srgbClr val="8064A2"/>
                </a:solidFill>
                <a:latin typeface="Calibri" charset="0"/>
              </a:rPr>
              <a:t>11</a:t>
            </a:r>
            <a:r>
              <a:rPr lang="el-GR" sz="1200">
                <a:solidFill>
                  <a:srgbClr val="8064A2"/>
                </a:solidFill>
                <a:latin typeface="Calibri" charset="0"/>
              </a:rPr>
              <a:t>.</a:t>
            </a:r>
            <a:r>
              <a:rPr lang="en-US" sz="1200">
                <a:solidFill>
                  <a:srgbClr val="8064A2"/>
                </a:solidFill>
                <a:latin typeface="Calibri" charset="0"/>
              </a:rPr>
              <a:t>,12</a:t>
            </a:r>
            <a:r>
              <a:rPr lang="el-GR" sz="1200">
                <a:solidFill>
                  <a:srgbClr val="8064A2"/>
                </a:solidFill>
                <a:latin typeface="Calibri" charset="0"/>
              </a:rPr>
              <a:t>  </a:t>
            </a:r>
            <a:r>
              <a:rPr lang="en-US" sz="1200">
                <a:solidFill>
                  <a:srgbClr val="8064A2"/>
                </a:solidFill>
                <a:latin typeface="Calibri" charset="0"/>
              </a:rPr>
              <a:t>EUROPEAN COMMON AGRICULTURAL  POLICY  AND DEVELOPMENT                                                                         (AS, GM)</a:t>
            </a:r>
            <a:endParaRPr lang="el-GR" sz="1200">
              <a:solidFill>
                <a:srgbClr val="8064A2"/>
              </a:solidFill>
              <a:latin typeface="Calibri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225"/>
                            </p:stCondLst>
                            <p:childTnLst>
                              <p:par>
                                <p:cTn id="12" presetID="15" presetClass="emph" presetSubtype="0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3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Θέση περιεχομένου 4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975350"/>
          </a:xfrm>
        </p:spPr>
        <p:txBody>
          <a:bodyPr/>
          <a:lstStyle/>
          <a:p>
            <a:pPr algn="ctr" eaLnBrk="1" hangingPunct="1">
              <a:buFont typeface="Wingdings" charset="2"/>
              <a:buNone/>
            </a:pPr>
            <a:r>
              <a:rPr lang="en-US" b="1" i="1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1. Introduction &amp; Overview</a:t>
            </a:r>
            <a:endParaRPr lang="el-GR" b="1" i="1" dirty="0">
              <a:solidFill>
                <a:schemeClr val="tx2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algn="ctr">
              <a:buFont typeface="Wingdings" charset="2"/>
              <a:buNone/>
            </a:pPr>
            <a:r>
              <a:rPr lang="en-US" sz="2000" b="1" i="1" dirty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(AS &amp; GM)</a:t>
            </a:r>
            <a:endParaRPr lang="el-GR" sz="2000" b="1" i="1" dirty="0">
              <a:solidFill>
                <a:schemeClr val="tx2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algn="ctr"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Basic issues  and topics </a:t>
            </a:r>
            <a:endParaRPr lang="el-GR" sz="2400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358775" indent="-358775" algn="just"/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Is there a role for agriculture in economic development, and if yes, what is that role?</a:t>
            </a:r>
          </a:p>
          <a:p>
            <a:pPr marL="358775" indent="-358775" algn="just"/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What strategy for agricultural development? </a:t>
            </a:r>
          </a:p>
          <a:p>
            <a:pPr marL="358775" indent="-358775" algn="just"/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Is there a problem of food scarcity in the world?</a:t>
            </a:r>
          </a:p>
          <a:p>
            <a:pPr marL="358775" indent="-358775" algn="just"/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Aspects of food deprivation and food security</a:t>
            </a:r>
          </a:p>
          <a:p>
            <a:pPr marL="358775" indent="-358775" algn="just"/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What is the role of agricultural trade and how market operations affect economic growth</a:t>
            </a:r>
          </a:p>
          <a:p>
            <a:pPr marL="358775" indent="-358775" algn="just"/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Agricultural development models: </a:t>
            </a:r>
            <a:r>
              <a:rPr lang="en-US" sz="2400" dirty="0" err="1" smtClean="0">
                <a:latin typeface="Times New Roman" charset="0"/>
                <a:ea typeface="Times New Roman" charset="0"/>
                <a:cs typeface="Times New Roman" charset="0"/>
              </a:rPr>
              <a:t>Unimodal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400" dirty="0" err="1" smtClean="0">
                <a:latin typeface="Times New Roman" charset="0"/>
                <a:ea typeface="Times New Roman" charset="0"/>
                <a:cs typeface="Times New Roman" charset="0"/>
              </a:rPr>
              <a:t>vs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 bimodal </a:t>
            </a:r>
          </a:p>
          <a:p>
            <a:pPr marL="358775" indent="-358775" algn="just"/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The role of risk and uncertainty and how to deal with it</a:t>
            </a:r>
          </a:p>
          <a:p>
            <a:pPr marL="358775" indent="-358775" algn="just"/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The CAP and world development  - EU development policy</a:t>
            </a:r>
          </a:p>
          <a:p>
            <a:pPr marL="358775" indent="-358775" algn="just"/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Greek agricultural policy and development  </a:t>
            </a:r>
          </a:p>
          <a:p>
            <a:pPr algn="ctr">
              <a:buFont typeface="Arial" charset="0"/>
              <a:buNone/>
            </a:pPr>
            <a:endParaRPr lang="en-US" sz="24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5123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B60996-388B-2C46-957B-D6AF180EE579}" type="slidenum">
              <a:rPr lang="el-GR"/>
              <a:pPr/>
              <a:t>3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184150"/>
            <a:ext cx="8229600" cy="1146175"/>
          </a:xfrm>
        </p:spPr>
        <p:txBody>
          <a:bodyPr/>
          <a:lstStyle/>
          <a:p>
            <a:pPr marL="358775" indent="-358775"/>
            <a:r>
              <a:rPr lang="en-US" sz="2800" i="1" dirty="0">
                <a:latin typeface="Times New Roman" charset="0"/>
                <a:ea typeface="Times New Roman" charset="0"/>
                <a:cs typeface="Times New Roman" charset="0"/>
              </a:rPr>
              <a:t>2. Agriculture / Non-Agriculture Interactions in Economic Development (GM)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95288" y="1556792"/>
            <a:ext cx="8291512" cy="4824536"/>
          </a:xfrm>
        </p:spPr>
        <p:txBody>
          <a:bodyPr/>
          <a:lstStyle/>
          <a:p>
            <a:pPr marL="358775" indent="-358775" algn="just"/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The Lewis model of a dual economy </a:t>
            </a:r>
          </a:p>
          <a:p>
            <a:pPr marL="358775" indent="-358775" algn="just"/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Economic development with unlimited supplies of labour</a:t>
            </a:r>
          </a:p>
          <a:p>
            <a:pPr marL="358775" indent="-358775" algn="just"/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The </a:t>
            </a:r>
            <a:r>
              <a:rPr lang="en-US" sz="2400" dirty="0" err="1" smtClean="0">
                <a:latin typeface="Times New Roman" charset="0"/>
                <a:ea typeface="Times New Roman" charset="0"/>
                <a:cs typeface="Times New Roman" charset="0"/>
              </a:rPr>
              <a:t>Fei-Ranis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 model</a:t>
            </a:r>
          </a:p>
          <a:p>
            <a:pPr marL="358775" indent="-358775" algn="just"/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Structural change and </a:t>
            </a:r>
            <a:r>
              <a:rPr lang="en-US" sz="2400" dirty="0" err="1" smtClean="0">
                <a:latin typeface="Times New Roman" charset="0"/>
                <a:ea typeface="Times New Roman" charset="0"/>
                <a:cs typeface="Times New Roman" charset="0"/>
              </a:rPr>
              <a:t>sectoral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 composition of the economy</a:t>
            </a:r>
          </a:p>
          <a:p>
            <a:pPr marL="358775" indent="-358775" algn="just"/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Factors affecting structural change</a:t>
            </a:r>
          </a:p>
          <a:p>
            <a:pPr marL="358775" indent="-358775" algn="just"/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The contribution of agriculture in the development of industry</a:t>
            </a:r>
          </a:p>
          <a:p>
            <a:pPr marL="358775" indent="-358775" algn="just"/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Transfer of resources from agriculture to non-agriculture</a:t>
            </a:r>
          </a:p>
          <a:p>
            <a:pPr marL="358775" indent="-358775" algn="just"/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Increasing productivity in the economy </a:t>
            </a:r>
          </a:p>
          <a:p>
            <a:pPr marL="358775" indent="-358775" algn="just"/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The post-war world development experience </a:t>
            </a:r>
          </a:p>
          <a:p>
            <a:pPr marL="358775" indent="-358775" algn="just"/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Population growth, employment and food</a:t>
            </a:r>
          </a:p>
          <a:p>
            <a:pPr marL="358775" indent="-358775" algn="just"/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Agriculture, resources and environment: the broader role</a:t>
            </a:r>
            <a:endParaRPr lang="en-US" sz="2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148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2133600" cy="457200"/>
          </a:xfrm>
          <a:noFill/>
        </p:spPr>
        <p:txBody>
          <a:bodyPr/>
          <a:lstStyle/>
          <a:p>
            <a:fld id="{7F3004CE-260A-424E-953B-C0CA1687A174}" type="slidenum">
              <a:rPr lang="el-GR"/>
              <a:pPr/>
              <a:t>4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922338"/>
          </a:xfrm>
        </p:spPr>
        <p:txBody>
          <a:bodyPr/>
          <a:lstStyle/>
          <a:p>
            <a:pPr marL="358775" indent="-358775"/>
            <a:r>
              <a:rPr lang="en-US" sz="2800" i="1" dirty="0">
                <a:latin typeface="Times New Roman" charset="0"/>
                <a:ea typeface="Times New Roman" charset="0"/>
                <a:cs typeface="Times New Roman" charset="0"/>
              </a:rPr>
              <a:t>3. Patterns and Models of Development </a:t>
            </a:r>
            <a:br>
              <a:rPr lang="en-US" sz="2800" i="1" dirty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en-US" sz="2800" i="1" dirty="0">
                <a:latin typeface="Times New Roman" charset="0"/>
                <a:ea typeface="Times New Roman" charset="0"/>
                <a:cs typeface="Times New Roman" charset="0"/>
              </a:rPr>
              <a:t>of  the Agricultural Sector  </a:t>
            </a:r>
            <a:r>
              <a:rPr lang="en-US" sz="2800" i="1" dirty="0" smtClean="0">
                <a:latin typeface="Times New Roman" charset="0"/>
                <a:ea typeface="Times New Roman" charset="0"/>
                <a:cs typeface="Times New Roman" charset="0"/>
              </a:rPr>
              <a:t>(GM) </a:t>
            </a:r>
            <a:endParaRPr lang="en-US" sz="2800" i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pPr algn="just"/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The classical theories: Ricardo, Mill, </a:t>
            </a:r>
            <a:r>
              <a:rPr lang="en-US" sz="2400" dirty="0" err="1" smtClean="0">
                <a:latin typeface="Times New Roman" charset="0"/>
                <a:ea typeface="Times New Roman" charset="0"/>
                <a:cs typeface="Times New Roman" charset="0"/>
              </a:rPr>
              <a:t>Rostow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</a:p>
          <a:p>
            <a:pPr algn="just"/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The key role of increasing productivity in food production </a:t>
            </a:r>
          </a:p>
          <a:p>
            <a:pPr algn="just"/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Technical change as a lever for agricultural development: </a:t>
            </a:r>
            <a:r>
              <a:rPr lang="en-US" sz="2400" dirty="0" err="1" smtClean="0">
                <a:latin typeface="Times New Roman" charset="0"/>
                <a:ea typeface="Times New Roman" charset="0"/>
                <a:cs typeface="Times New Roman" charset="0"/>
              </a:rPr>
              <a:t>Hayami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 and </a:t>
            </a:r>
            <a:r>
              <a:rPr lang="en-US" sz="2400" dirty="0" err="1" smtClean="0">
                <a:latin typeface="Times New Roman" charset="0"/>
                <a:ea typeface="Times New Roman" charset="0"/>
                <a:cs typeface="Times New Roman" charset="0"/>
              </a:rPr>
              <a:t>Ruttan</a:t>
            </a:r>
            <a:endParaRPr lang="en-US" sz="24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The role of institutions</a:t>
            </a:r>
          </a:p>
          <a:p>
            <a:pPr algn="just"/>
            <a:r>
              <a:rPr lang="en-US" sz="2400" dirty="0" err="1" smtClean="0">
                <a:latin typeface="Times New Roman" charset="0"/>
                <a:ea typeface="Times New Roman" charset="0"/>
                <a:cs typeface="Times New Roman" charset="0"/>
              </a:rPr>
              <a:t>Hirshman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 and the </a:t>
            </a:r>
            <a:r>
              <a:rPr lang="en-US" sz="2400" dirty="0" err="1" smtClean="0">
                <a:latin typeface="Times New Roman" charset="0"/>
                <a:ea typeface="Times New Roman" charset="0"/>
                <a:cs typeface="Times New Roman" charset="0"/>
              </a:rPr>
              <a:t>sectoral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 interactions</a:t>
            </a:r>
          </a:p>
          <a:p>
            <a:pPr algn="just"/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Schultz: Efficiency and the role of incentives</a:t>
            </a:r>
          </a:p>
          <a:p>
            <a:pPr algn="just"/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Marxist approaches and the dependency theory</a:t>
            </a:r>
          </a:p>
          <a:p>
            <a:pPr algn="just"/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Rural </a:t>
            </a: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economy and growth in the </a:t>
            </a:r>
            <a:r>
              <a:rPr lang="en-US" sz="2400" dirty="0" err="1">
                <a:latin typeface="Times New Roman" charset="0"/>
                <a:ea typeface="Times New Roman" charset="0"/>
                <a:cs typeface="Times New Roman" charset="0"/>
              </a:rPr>
              <a:t>macroeconomy</a:t>
            </a:r>
            <a:endParaRPr lang="en-US" sz="24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en-US" sz="2400" dirty="0" err="1" smtClean="0">
                <a:latin typeface="Times New Roman" charset="0"/>
                <a:ea typeface="Times New Roman" charset="0"/>
                <a:cs typeface="Times New Roman" charset="0"/>
              </a:rPr>
              <a:t>Todaro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, the urban </a:t>
            </a: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bias and economic 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growth</a:t>
            </a:r>
            <a:endParaRPr lang="en-US" sz="24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7172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2133600" cy="457200"/>
          </a:xfrm>
          <a:noFill/>
        </p:spPr>
        <p:txBody>
          <a:bodyPr/>
          <a:lstStyle/>
          <a:p>
            <a:fld id="{7AD52997-C5FF-6149-9A72-C7AD516CC416}" type="slidenum">
              <a:rPr lang="el-GR"/>
              <a:pPr/>
              <a:t>5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7570787" cy="585788"/>
          </a:xfrm>
        </p:spPr>
        <p:txBody>
          <a:bodyPr/>
          <a:lstStyle/>
          <a:p>
            <a:r>
              <a:rPr lang="en-US" sz="2800" i="1" dirty="0">
                <a:latin typeface="Times New Roman" charset="0"/>
                <a:ea typeface="Times New Roman" charset="0"/>
                <a:cs typeface="Times New Roman" charset="0"/>
              </a:rPr>
              <a:t>4. Production and Uncertainty (GM)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Capital accumulation and the choice of production techniques</a:t>
            </a:r>
          </a:p>
          <a:p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The coexistence of techniques in agriculture and the role of technical change</a:t>
            </a:r>
          </a:p>
          <a:p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The rate of introduction of technical </a:t>
            </a: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change</a:t>
            </a:r>
          </a:p>
          <a:p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Risk, uncertainty and multiproduct production</a:t>
            </a:r>
          </a:p>
          <a:p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Efficiency in the use of resources</a:t>
            </a:r>
          </a:p>
          <a:p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The question of efficiency of traditional agriculture</a:t>
            </a:r>
            <a:endParaRPr lang="en-US" sz="2400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Response to economic incentives </a:t>
            </a:r>
          </a:p>
          <a:p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The organization in product markets and the labour market</a:t>
            </a:r>
          </a:p>
        </p:txBody>
      </p:sp>
      <p:sp>
        <p:nvSpPr>
          <p:cNvPr id="8196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2133600" cy="457200"/>
          </a:xfrm>
          <a:noFill/>
        </p:spPr>
        <p:txBody>
          <a:bodyPr/>
          <a:lstStyle/>
          <a:p>
            <a:fld id="{EBF9876E-F92B-DB4E-87EF-3DE95B1C2E36}" type="slidenum">
              <a:rPr lang="el-GR"/>
              <a:pPr/>
              <a:t>6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66700" indent="-266700"/>
            <a:r>
              <a:rPr lang="en-US" sz="2800" i="1" dirty="0">
                <a:latin typeface="Times New Roman" charset="0"/>
                <a:ea typeface="Times New Roman" charset="0"/>
                <a:cs typeface="Times New Roman" charset="0"/>
              </a:rPr>
              <a:t>5. Productivity, Technical Change and Technological Policy (GM) 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/>
          <a:lstStyle/>
          <a:p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The nature of technical change in agriculture</a:t>
            </a:r>
          </a:p>
          <a:p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Mechanical, chemical and biological technical change</a:t>
            </a:r>
          </a:p>
          <a:p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Resource constraints of an economy and their role in introducing technical change in agriculture</a:t>
            </a:r>
            <a:endParaRPr lang="en-US" sz="2400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The production of new technology</a:t>
            </a:r>
          </a:p>
          <a:p>
            <a:r>
              <a:rPr lang="en-US" sz="2400" dirty="0" err="1" smtClean="0">
                <a:latin typeface="Times New Roman" charset="0"/>
                <a:ea typeface="Times New Roman" charset="0"/>
                <a:cs typeface="Times New Roman" charset="0"/>
              </a:rPr>
              <a:t>Hayami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 and </a:t>
            </a:r>
            <a:r>
              <a:rPr lang="en-US" sz="2400" dirty="0" err="1" smtClean="0">
                <a:latin typeface="Times New Roman" charset="0"/>
                <a:ea typeface="Times New Roman" charset="0"/>
                <a:cs typeface="Times New Roman" charset="0"/>
              </a:rPr>
              <a:t>Ruttan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 and the theory of induced innovation </a:t>
            </a:r>
          </a:p>
          <a:p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New technology as endogenous in the economic system</a:t>
            </a:r>
          </a:p>
          <a:p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The production of new techniques and the system of production, diffusion and adoption of new technology </a:t>
            </a:r>
          </a:p>
          <a:p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Models of technology </a:t>
            </a: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adoption and 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diffusion: sigmoid models</a:t>
            </a:r>
            <a:endParaRPr lang="en-US" sz="2400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Dynamic 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considerations and institutional </a:t>
            </a: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constraints 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US" sz="24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9220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2133600" cy="457200"/>
          </a:xfrm>
          <a:noFill/>
        </p:spPr>
        <p:txBody>
          <a:bodyPr/>
          <a:lstStyle/>
          <a:p>
            <a:fld id="{004C4BE8-1BF5-8A46-96C4-517713A3B64F}" type="slidenum">
              <a:rPr lang="el-GR"/>
              <a:pPr/>
              <a:t>7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0887"/>
          </a:xfrm>
        </p:spPr>
        <p:txBody>
          <a:bodyPr/>
          <a:lstStyle/>
          <a:p>
            <a:r>
              <a:rPr lang="en-US" sz="2800" i="1" dirty="0">
                <a:latin typeface="Times New Roman" charset="0"/>
                <a:ea typeface="Times New Roman" charset="0"/>
                <a:cs typeface="Times New Roman" charset="0"/>
              </a:rPr>
              <a:t>6. Land Issues and Land Policy (AS)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4497388"/>
          </a:xfrm>
        </p:spPr>
        <p:txBody>
          <a:bodyPr/>
          <a:lstStyle/>
          <a:p>
            <a:r>
              <a:rPr lang="en-US" sz="2400">
                <a:latin typeface="Times New Roman" charset="0"/>
                <a:ea typeface="Times New Roman" charset="0"/>
                <a:cs typeface="Times New Roman" charset="0"/>
              </a:rPr>
              <a:t>Emergence of land rights</a:t>
            </a:r>
          </a:p>
          <a:p>
            <a:r>
              <a:rPr lang="en-US" sz="2400">
                <a:latin typeface="Times New Roman" charset="0"/>
                <a:ea typeface="Times New Roman" charset="0"/>
                <a:cs typeface="Times New Roman" charset="0"/>
              </a:rPr>
              <a:t>Benefits and costs of individual land rights</a:t>
            </a:r>
          </a:p>
          <a:p>
            <a:r>
              <a:rPr lang="en-US" sz="2400">
                <a:latin typeface="Times New Roman" charset="0"/>
                <a:ea typeface="Times New Roman" charset="0"/>
                <a:cs typeface="Times New Roman" charset="0"/>
              </a:rPr>
              <a:t>Tenure security</a:t>
            </a:r>
          </a:p>
          <a:p>
            <a:r>
              <a:rPr lang="en-US" sz="2400">
                <a:latin typeface="Times New Roman" charset="0"/>
                <a:ea typeface="Times New Roman" charset="0"/>
                <a:cs typeface="Times New Roman" charset="0"/>
              </a:rPr>
              <a:t>Determinants of participation in land markets</a:t>
            </a:r>
          </a:p>
          <a:p>
            <a:r>
              <a:rPr lang="en-US" sz="2400">
                <a:latin typeface="Times New Roman" charset="0"/>
                <a:ea typeface="Times New Roman" charset="0"/>
                <a:cs typeface="Times New Roman" charset="0"/>
              </a:rPr>
              <a:t> Land sales markets</a:t>
            </a:r>
          </a:p>
          <a:p>
            <a:r>
              <a:rPr lang="en-US" sz="2400">
                <a:latin typeface="Times New Roman" charset="0"/>
                <a:ea typeface="Times New Roman" charset="0"/>
                <a:cs typeface="Times New Roman" charset="0"/>
              </a:rPr>
              <a:t>Land rental markets</a:t>
            </a:r>
          </a:p>
          <a:p>
            <a:r>
              <a:rPr lang="en-US" sz="2400">
                <a:latin typeface="Times New Roman" charset="0"/>
                <a:ea typeface="Times New Roman" charset="0"/>
                <a:cs typeface="Times New Roman" charset="0"/>
              </a:rPr>
              <a:t>Clarification and legal definition of land property rights</a:t>
            </a:r>
          </a:p>
          <a:p>
            <a:r>
              <a:rPr lang="en-US" sz="2400">
                <a:latin typeface="Times New Roman" charset="0"/>
                <a:ea typeface="Times New Roman" charset="0"/>
                <a:cs typeface="Times New Roman" charset="0"/>
              </a:rPr>
              <a:t>Improving the functioning of land sales and land rental markets</a:t>
            </a:r>
          </a:p>
          <a:p>
            <a:r>
              <a:rPr lang="en-US" sz="2400">
                <a:latin typeface="Times New Roman" charset="0"/>
                <a:ea typeface="Times New Roman" charset="0"/>
                <a:cs typeface="Times New Roman" charset="0"/>
              </a:rPr>
              <a:t>Redistributive land reform</a:t>
            </a:r>
          </a:p>
        </p:txBody>
      </p:sp>
      <p:sp>
        <p:nvSpPr>
          <p:cNvPr id="1024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2133600" cy="457200"/>
          </a:xfrm>
          <a:noFill/>
        </p:spPr>
        <p:txBody>
          <a:bodyPr/>
          <a:lstStyle/>
          <a:p>
            <a:fld id="{AE92AA19-CACB-9E41-A48B-4156CB0318A6}" type="slidenum">
              <a:rPr lang="el-GR"/>
              <a:pPr/>
              <a:t>8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63658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 </a:t>
            </a:r>
            <a:r>
              <a:rPr lang="en-US" sz="3100" i="1" dirty="0" smtClean="0">
                <a:latin typeface="Times New Roman" pitchFamily="18" charset="0"/>
                <a:cs typeface="Times New Roman" pitchFamily="18" charset="0"/>
              </a:rPr>
              <a:t>7. Risk </a:t>
            </a:r>
            <a:r>
              <a:rPr lang="en-US" sz="3100" i="1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3100" i="1" dirty="0" smtClean="0">
                <a:latin typeface="Times New Roman" pitchFamily="18" charset="0"/>
                <a:cs typeface="Times New Roman" pitchFamily="18" charset="0"/>
              </a:rPr>
              <a:t>Insurance </a:t>
            </a:r>
            <a:r>
              <a:rPr lang="en-US" sz="3100" i="1" dirty="0">
                <a:latin typeface="Times New Roman" pitchFamily="18" charset="0"/>
                <a:cs typeface="Times New Roman" pitchFamily="18" charset="0"/>
              </a:rPr>
              <a:t>(AS</a:t>
            </a:r>
            <a:r>
              <a:rPr lang="en-US" sz="31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31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 algn="just"/>
            <a:r>
              <a:rPr lang="en-US" sz="2400">
                <a:latin typeface="Times New Roman" charset="0"/>
                <a:ea typeface="Times New Roman" charset="0"/>
                <a:cs typeface="Times New Roman" charset="0"/>
              </a:rPr>
              <a:t>Risk management versus risk coping. Implications for production and income</a:t>
            </a:r>
          </a:p>
          <a:p>
            <a:pPr algn="just"/>
            <a:endParaRPr lang="en-US" sz="240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en-US" sz="2400">
                <a:latin typeface="Times New Roman" charset="0"/>
                <a:ea typeface="Times New Roman" charset="0"/>
                <a:cs typeface="Times New Roman" charset="0"/>
              </a:rPr>
              <a:t>Precautionary savings</a:t>
            </a:r>
          </a:p>
          <a:p>
            <a:pPr algn="just"/>
            <a:endParaRPr lang="en-US" sz="240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en-US" sz="2400">
                <a:latin typeface="Times New Roman" charset="0"/>
                <a:ea typeface="Times New Roman" charset="0"/>
                <a:cs typeface="Times New Roman" charset="0"/>
              </a:rPr>
              <a:t>Income and consumption smoothing</a:t>
            </a:r>
          </a:p>
          <a:p>
            <a:pPr algn="just"/>
            <a:endParaRPr lang="en-US" sz="240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en-US" sz="2400">
                <a:latin typeface="Times New Roman" charset="0"/>
                <a:ea typeface="Times New Roman" charset="0"/>
                <a:cs typeface="Times New Roman" charset="0"/>
              </a:rPr>
              <a:t>Vulnerability</a:t>
            </a:r>
          </a:p>
          <a:p>
            <a:pPr algn="just"/>
            <a:endParaRPr lang="en-US" sz="240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en-US" sz="2400">
                <a:latin typeface="Times New Roman" charset="0"/>
                <a:ea typeface="Times New Roman" charset="0"/>
                <a:cs typeface="Times New Roman" charset="0"/>
              </a:rPr>
              <a:t>Individual insurance strategies</a:t>
            </a:r>
          </a:p>
          <a:p>
            <a:pPr algn="just"/>
            <a:endParaRPr lang="en-US" sz="240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en-US" sz="2400">
                <a:latin typeface="Times New Roman" charset="0"/>
                <a:ea typeface="Times New Roman" charset="0"/>
                <a:cs typeface="Times New Roman" charset="0"/>
              </a:rPr>
              <a:t>Agricultural risk management</a:t>
            </a:r>
          </a:p>
        </p:txBody>
      </p:sp>
      <p:sp>
        <p:nvSpPr>
          <p:cNvPr id="11268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2133600" cy="457200"/>
          </a:xfrm>
          <a:noFill/>
        </p:spPr>
        <p:txBody>
          <a:bodyPr/>
          <a:lstStyle/>
          <a:p>
            <a:fld id="{65545354-80D2-504D-A2D2-F2D2E4A5E068}" type="slidenum">
              <a:rPr lang="el-GR"/>
              <a:pPr/>
              <a:t>9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HINKCELLSHAPEDONOTDELETE" val="BGcWgk7ZDkyUeoLDF.0ypg"/>
</p:tagLst>
</file>

<file path=ppt/tags/tag10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HINKCELLSHAPEDONOTDELETE" val="BGcWgk7ZDkyUeoLDF.0ypg"/>
</p:tagLst>
</file>

<file path=ppt/tags/tag1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HINKCELLSHAPEDONOTDELETE" val="BGcWgk7ZDkyUeoLDF.0ypg"/>
</p:tagLst>
</file>

<file path=ppt/tags/tag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HINKCELLSHAPEDONOTDELETE" val="BGcWgk7ZDkyUeoLDF.0ypg"/>
</p:tagLst>
</file>

<file path=ppt/tags/tag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HINKCELLSHAPEDONOTDELETE" val="BGcWgk7ZDkyUeoLDF.0ypg"/>
</p:tagLst>
</file>

<file path=ppt/tags/tag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HINKCELLSHAPEDONOTDELETE" val="BGcWgk7ZDkyUeoLDF.0ypg"/>
</p:tagLst>
</file>

<file path=ppt/tags/tag5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HINKCELLSHAPEDONOTDELETE" val="BGcWgk7ZDkyUeoLDF.0ypg"/>
</p:tagLst>
</file>

<file path=ppt/tags/tag6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HINKCELLSHAPEDONOTDELETE" val="BGcWgk7ZDkyUeoLDF.0ypg"/>
</p:tagLst>
</file>

<file path=ppt/tags/tag7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HINKCELLSHAPEDONOTDELETE" val="BGcWgk7ZDkyUeoLDF.0ypg"/>
</p:tagLst>
</file>

<file path=ppt/tags/tag8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HINKCELLSHAPEDONOTDELETE" val="BGcWgk7ZDkyUeoLDF.0ypg"/>
</p:tagLst>
</file>

<file path=ppt/tags/tag9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HINKCELLSHAPEDONOTDELETE" val="BGcWgk7ZDkyUeoLDF.0ypg"/>
</p:tagLst>
</file>

<file path=ppt/theme/theme1.xml><?xml version="1.0" encoding="utf-8"?>
<a:theme xmlns:a="http://schemas.openxmlformats.org/drawingml/2006/main" name="Δίκτυο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Δίκτυο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Δίκτυο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ίκτυο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ίκτυο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ίκτυο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ίκτυο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ίκτυο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ίκτυο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ίκτυο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ίκτυο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Δίκτυο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2546</TotalTime>
  <Words>1313</Words>
  <Application>Microsoft Macintosh PowerPoint</Application>
  <PresentationFormat>On-screen Show (4:3)</PresentationFormat>
  <Paragraphs>186</Paragraphs>
  <Slides>16</Slides>
  <Notes>2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Δίκτυο</vt:lpstr>
      <vt:lpstr>UOA Department of Economics Doctoral Program (UA D.Phil econ) Fall Semester 2014-15    COURSE OUTLINE</vt:lpstr>
      <vt:lpstr>Slide 2</vt:lpstr>
      <vt:lpstr>Slide 3</vt:lpstr>
      <vt:lpstr>2. Agriculture / Non-Agriculture Interactions in Economic Development (GM)</vt:lpstr>
      <vt:lpstr>3. Patterns and Models of Development  of  the Agricultural Sector  (GM) </vt:lpstr>
      <vt:lpstr>4. Production and Uncertainty (GM)</vt:lpstr>
      <vt:lpstr>5. Productivity, Technical Change and Technological Policy (GM) </vt:lpstr>
      <vt:lpstr>6. Land Issues and Land Policy (AS)</vt:lpstr>
      <vt:lpstr> 7. Risk and Insurance (AS)</vt:lpstr>
      <vt:lpstr>8. Agricultural Markets and Agricultural Trade (AS) </vt:lpstr>
      <vt:lpstr>9. Food security issues and World Food Crises (AS)</vt:lpstr>
      <vt:lpstr>10. Agricultural Growth, Policy and Planning (GM and AS)</vt:lpstr>
      <vt:lpstr> 11.  Agricultural Growth, Policy and Planning – Economic Models (AS and GM) </vt:lpstr>
      <vt:lpstr>12. European Common Agricultural Policy        and Development (GM, AS)</vt:lpstr>
      <vt:lpstr>13. Greek Agricultural Policy        and Development (GM, AS)</vt:lpstr>
      <vt:lpstr>14. New trends and prospects in world agricultural development  (GM and AS)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Εθνικό και Καποδιστριακό Πανεπιστήμιο Αθηνών Τμήμα Οικονομικών Επιστημών Κατεύθυνση:  Θεωρία και Πολιτική Ανάπτυξης και Διεθνούς Οικονομικής</dc:title>
  <dc:creator>USER</dc:creator>
  <cp:lastModifiedBy>Alexandros Sarris</cp:lastModifiedBy>
  <cp:revision>190</cp:revision>
  <dcterms:created xsi:type="dcterms:W3CDTF">2014-10-13T04:26:13Z</dcterms:created>
  <dcterms:modified xsi:type="dcterms:W3CDTF">2014-10-13T04:27:53Z</dcterms:modified>
</cp:coreProperties>
</file>