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6" r:id="rId1"/>
  </p:sldMasterIdLst>
  <p:notesMasterIdLst>
    <p:notesMasterId r:id="rId31"/>
  </p:notesMasterIdLst>
  <p:handoutMasterIdLst>
    <p:handoutMasterId r:id="rId32"/>
  </p:handoutMasterIdLst>
  <p:sldIdLst>
    <p:sldId id="256" r:id="rId2"/>
    <p:sldId id="514" r:id="rId3"/>
    <p:sldId id="513" r:id="rId4"/>
    <p:sldId id="529" r:id="rId5"/>
    <p:sldId id="518" r:id="rId6"/>
    <p:sldId id="515" r:id="rId7"/>
    <p:sldId id="517" r:id="rId8"/>
    <p:sldId id="519" r:id="rId9"/>
    <p:sldId id="520" r:id="rId10"/>
    <p:sldId id="532" r:id="rId11"/>
    <p:sldId id="533" r:id="rId12"/>
    <p:sldId id="534" r:id="rId13"/>
    <p:sldId id="535" r:id="rId14"/>
    <p:sldId id="537" r:id="rId15"/>
    <p:sldId id="538" r:id="rId16"/>
    <p:sldId id="536" r:id="rId17"/>
    <p:sldId id="542" r:id="rId18"/>
    <p:sldId id="540" r:id="rId19"/>
    <p:sldId id="543" r:id="rId20"/>
    <p:sldId id="541" r:id="rId21"/>
    <p:sldId id="545" r:id="rId22"/>
    <p:sldId id="546" r:id="rId23"/>
    <p:sldId id="547" r:id="rId24"/>
    <p:sldId id="548" r:id="rId25"/>
    <p:sldId id="549" r:id="rId26"/>
    <p:sldId id="550" r:id="rId27"/>
    <p:sldId id="551" r:id="rId28"/>
    <p:sldId id="552" r:id="rId29"/>
    <p:sldId id="528" r:id="rId30"/>
  </p:sldIdLst>
  <p:sldSz cx="9144000" cy="6858000" type="screen4x3"/>
  <p:notesSz cx="7099300" cy="10234613"/>
  <p:defaultTextStyle>
    <a:defPPr>
      <a:defRPr lang="el-GR"/>
    </a:defPPr>
    <a:lvl1pPr algn="l" rtl="0" fontAlgn="base">
      <a:spcBef>
        <a:spcPct val="0"/>
      </a:spcBef>
      <a:spcAft>
        <a:spcPct val="0"/>
      </a:spcAft>
      <a:defRPr sz="2000" kern="1200">
        <a:solidFill>
          <a:schemeClr val="tx1"/>
        </a:solidFill>
        <a:latin typeface="Times New Roman" charset="0"/>
        <a:ea typeface="+mn-ea"/>
        <a:cs typeface="+mn-cs"/>
      </a:defRPr>
    </a:lvl1pPr>
    <a:lvl2pPr marL="457200" algn="l" rtl="0" fontAlgn="base">
      <a:spcBef>
        <a:spcPct val="0"/>
      </a:spcBef>
      <a:spcAft>
        <a:spcPct val="0"/>
      </a:spcAft>
      <a:defRPr sz="2000" kern="1200">
        <a:solidFill>
          <a:schemeClr val="tx1"/>
        </a:solidFill>
        <a:latin typeface="Times New Roman" charset="0"/>
        <a:ea typeface="+mn-ea"/>
        <a:cs typeface="+mn-cs"/>
      </a:defRPr>
    </a:lvl2pPr>
    <a:lvl3pPr marL="914400" algn="l" rtl="0" fontAlgn="base">
      <a:spcBef>
        <a:spcPct val="0"/>
      </a:spcBef>
      <a:spcAft>
        <a:spcPct val="0"/>
      </a:spcAft>
      <a:defRPr sz="2000" kern="1200">
        <a:solidFill>
          <a:schemeClr val="tx1"/>
        </a:solidFill>
        <a:latin typeface="Times New Roman" charset="0"/>
        <a:ea typeface="+mn-ea"/>
        <a:cs typeface="+mn-cs"/>
      </a:defRPr>
    </a:lvl3pPr>
    <a:lvl4pPr marL="1371600" algn="l" rtl="0" fontAlgn="base">
      <a:spcBef>
        <a:spcPct val="0"/>
      </a:spcBef>
      <a:spcAft>
        <a:spcPct val="0"/>
      </a:spcAft>
      <a:defRPr sz="2000" kern="1200">
        <a:solidFill>
          <a:schemeClr val="tx1"/>
        </a:solidFill>
        <a:latin typeface="Times New Roman" charset="0"/>
        <a:ea typeface="+mn-ea"/>
        <a:cs typeface="+mn-cs"/>
      </a:defRPr>
    </a:lvl4pPr>
    <a:lvl5pPr marL="1828800" algn="l" rtl="0" fontAlgn="base">
      <a:spcBef>
        <a:spcPct val="0"/>
      </a:spcBef>
      <a:spcAft>
        <a:spcPct val="0"/>
      </a:spcAft>
      <a:defRPr sz="2000" kern="1200">
        <a:solidFill>
          <a:schemeClr val="tx1"/>
        </a:solidFill>
        <a:latin typeface="Times New Roman" charset="0"/>
        <a:ea typeface="+mn-ea"/>
        <a:cs typeface="+mn-cs"/>
      </a:defRPr>
    </a:lvl5pPr>
    <a:lvl6pPr marL="2286000" algn="l" defTabSz="457200" rtl="0" eaLnBrk="1" latinLnBrk="0" hangingPunct="1">
      <a:defRPr sz="2000" kern="1200">
        <a:solidFill>
          <a:schemeClr val="tx1"/>
        </a:solidFill>
        <a:latin typeface="Times New Roman" charset="0"/>
        <a:ea typeface="+mn-ea"/>
        <a:cs typeface="+mn-cs"/>
      </a:defRPr>
    </a:lvl6pPr>
    <a:lvl7pPr marL="2743200" algn="l" defTabSz="457200" rtl="0" eaLnBrk="1" latinLnBrk="0" hangingPunct="1">
      <a:defRPr sz="2000" kern="1200">
        <a:solidFill>
          <a:schemeClr val="tx1"/>
        </a:solidFill>
        <a:latin typeface="Times New Roman" charset="0"/>
        <a:ea typeface="+mn-ea"/>
        <a:cs typeface="+mn-cs"/>
      </a:defRPr>
    </a:lvl7pPr>
    <a:lvl8pPr marL="3200400" algn="l" defTabSz="457200" rtl="0" eaLnBrk="1" latinLnBrk="0" hangingPunct="1">
      <a:defRPr sz="2000" kern="1200">
        <a:solidFill>
          <a:schemeClr val="tx1"/>
        </a:solidFill>
        <a:latin typeface="Times New Roman" charset="0"/>
        <a:ea typeface="+mn-ea"/>
        <a:cs typeface="+mn-cs"/>
      </a:defRPr>
    </a:lvl8pPr>
    <a:lvl9pPr marL="3657600" algn="l" defTabSz="457200" rtl="0" eaLnBrk="1" latinLnBrk="0" hangingPunct="1">
      <a:defRPr sz="20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E9CE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20" autoAdjust="0"/>
  </p:normalViewPr>
  <p:slideViewPr>
    <p:cSldViewPr>
      <p:cViewPr varScale="1">
        <p:scale>
          <a:sx n="59" d="100"/>
          <a:sy n="59" d="100"/>
        </p:scale>
        <p:origin x="-811" y="-67"/>
      </p:cViewPr>
      <p:guideLst>
        <p:guide orient="horz" pos="2160"/>
        <p:guide pos="2880"/>
      </p:guideLst>
    </p:cSldViewPr>
  </p:slideViewPr>
  <p:outlineViewPr>
    <p:cViewPr>
      <p:scale>
        <a:sx n="33" d="100"/>
        <a:sy n="33" d="100"/>
      </p:scale>
      <p:origin x="250" y="10277"/>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3492"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l-GR"/>
          </a:p>
        </p:txBody>
      </p:sp>
      <p:sp>
        <p:nvSpPr>
          <p:cNvPr id="229379"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l-GR"/>
          </a:p>
        </p:txBody>
      </p:sp>
      <p:sp>
        <p:nvSpPr>
          <p:cNvPr id="229380"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l-GR"/>
          </a:p>
        </p:txBody>
      </p:sp>
      <p:sp>
        <p:nvSpPr>
          <p:cNvPr id="229381"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EA0C17CC-133D-5341-A2B3-4F6679214697}"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l-GR"/>
          </a:p>
        </p:txBody>
      </p:sp>
      <p:sp>
        <p:nvSpPr>
          <p:cNvPr id="227331" name="Rectangle 3"/>
          <p:cNvSpPr>
            <a:spLocks noGrp="1" noChangeArrowheads="1"/>
          </p:cNvSpPr>
          <p:nvPr>
            <p:ph type="dt" idx="1"/>
          </p:nvPr>
        </p:nvSpPr>
        <p:spPr bwMode="auto">
          <a:xfrm>
            <a:off x="4021138"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l-GR"/>
          </a:p>
        </p:txBody>
      </p:sp>
      <p:sp>
        <p:nvSpPr>
          <p:cNvPr id="17412"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227333"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227334"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l-GR"/>
          </a:p>
        </p:txBody>
      </p:sp>
      <p:sp>
        <p:nvSpPr>
          <p:cNvPr id="227335"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26778959-00D5-BF4F-A80B-53617DAFCFFF}" type="slidenum">
              <a:rPr lang="el-G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Θέση εικόνας διαφάνειας"/>
          <p:cNvSpPr>
            <a:spLocks noGrp="1" noRot="1" noChangeAspect="1" noTextEdit="1"/>
          </p:cNvSpPr>
          <p:nvPr>
            <p:ph type="sldImg"/>
          </p:nvPr>
        </p:nvSpPr>
        <p:spPr>
          <a:xfrm>
            <a:off x="992188" y="768350"/>
            <a:ext cx="5114925" cy="3836988"/>
          </a:xfrm>
          <a:ln/>
        </p:spPr>
      </p:sp>
      <p:sp>
        <p:nvSpPr>
          <p:cNvPr id="18435" name="2 - Θέση σημειώσεων"/>
          <p:cNvSpPr>
            <a:spLocks noGrp="1"/>
          </p:cNvSpPr>
          <p:nvPr>
            <p:ph type="body" idx="1"/>
          </p:nvPr>
        </p:nvSpPr>
        <p:spPr>
          <a:noFill/>
          <a:ln/>
        </p:spPr>
        <p:txBody>
          <a:bodyPr/>
          <a:lstStyle/>
          <a:p>
            <a:pPr eaLnBrk="1" hangingPunct="1"/>
            <a:endParaRPr lang="en-US"/>
          </a:p>
        </p:txBody>
      </p:sp>
      <p:sp>
        <p:nvSpPr>
          <p:cNvPr id="18436" name="3 - Θέση αριθμού διαφάνειας"/>
          <p:cNvSpPr>
            <a:spLocks noGrp="1"/>
          </p:cNvSpPr>
          <p:nvPr>
            <p:ph type="sldNum" sz="quarter" idx="5"/>
          </p:nvPr>
        </p:nvSpPr>
        <p:spPr>
          <a:noFill/>
        </p:spPr>
        <p:txBody>
          <a:bodyPr/>
          <a:lstStyle/>
          <a:p>
            <a:fld id="{0F13EAB0-719E-E14C-9AC2-C2D957CD5384}" type="slidenum">
              <a:rPr lang="el-GR"/>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l-GR" sz="1800">
              <a:latin typeface="Arial" charset="0"/>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l-GR" sz="1800">
              <a:latin typeface="Arial" charset="0"/>
            </a:endParaRPr>
          </a:p>
        </p:txBody>
      </p:sp>
      <p:sp>
        <p:nvSpPr>
          <p:cNvPr id="244739" name="Rectangle 3"/>
          <p:cNvSpPr>
            <a:spLocks noGrp="1" noChangeArrowheads="1"/>
          </p:cNvSpPr>
          <p:nvPr>
            <p:ph type="ctrTitle"/>
          </p:nvPr>
        </p:nvSpPr>
        <p:spPr>
          <a:xfrm>
            <a:off x="315913" y="466725"/>
            <a:ext cx="6781800" cy="2133600"/>
          </a:xfrm>
        </p:spPr>
        <p:txBody>
          <a:bodyPr/>
          <a:lstStyle>
            <a:lvl1pPr algn="r">
              <a:defRPr sz="4800"/>
            </a:lvl1pPr>
          </a:lstStyle>
          <a:p>
            <a:r>
              <a:rPr lang="el-GR" altLang="en-US"/>
              <a:t>Κάντε κλικ για επεξεργασία του τίτλου</a:t>
            </a:r>
          </a:p>
        </p:txBody>
      </p:sp>
      <p:sp>
        <p:nvSpPr>
          <p:cNvPr id="2447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l-GR" altLang="en-US"/>
              <a:t>Κάντε κλικ για να επεξεργαστείτε τον υπότιτλο του υποδείγματος</a:t>
            </a:r>
          </a:p>
        </p:txBody>
      </p:sp>
      <p:sp>
        <p:nvSpPr>
          <p:cNvPr id="38" name="Rectangle 5"/>
          <p:cNvSpPr>
            <a:spLocks noGrp="1" noChangeArrowheads="1"/>
          </p:cNvSpPr>
          <p:nvPr>
            <p:ph type="dt" sz="half" idx="10"/>
          </p:nvPr>
        </p:nvSpPr>
        <p:spPr/>
        <p:txBody>
          <a:bodyPr/>
          <a:lstStyle>
            <a:lvl1pPr>
              <a:defRPr/>
            </a:lvl1pPr>
          </a:lstStyle>
          <a:p>
            <a:fld id="{2EE19CE7-44C6-2148-99E5-D6C8940BE30B}" type="datetime1">
              <a:rPr lang="el-GR"/>
              <a:pPr/>
              <a:t>5/3/2014</a:t>
            </a:fld>
            <a:endParaRPr lang="el-GR"/>
          </a:p>
        </p:txBody>
      </p:sp>
      <p:sp>
        <p:nvSpPr>
          <p:cNvPr id="39" name="Rectangle 6"/>
          <p:cNvSpPr>
            <a:spLocks noGrp="1" noChangeArrowheads="1"/>
          </p:cNvSpPr>
          <p:nvPr>
            <p:ph type="ftr" sz="quarter" idx="11"/>
          </p:nvPr>
        </p:nvSpPr>
        <p:spPr/>
        <p:txBody>
          <a:bodyPr/>
          <a:lstStyle>
            <a:lvl1pPr>
              <a:defRPr/>
            </a:lvl1pPr>
          </a:lstStyle>
          <a:p>
            <a:pPr>
              <a:defRPr/>
            </a:pPr>
            <a:endParaRPr lang="el-GR" altLang="en-US"/>
          </a:p>
        </p:txBody>
      </p:sp>
      <p:sp>
        <p:nvSpPr>
          <p:cNvPr id="40" name="Rectangle 7"/>
          <p:cNvSpPr>
            <a:spLocks noGrp="1" noChangeArrowheads="1"/>
          </p:cNvSpPr>
          <p:nvPr>
            <p:ph type="sldNum" sz="quarter" idx="12"/>
          </p:nvPr>
        </p:nvSpPr>
        <p:spPr/>
        <p:txBody>
          <a:bodyPr/>
          <a:lstStyle>
            <a:lvl1pPr>
              <a:defRPr/>
            </a:lvl1pPr>
          </a:lstStyle>
          <a:p>
            <a:fld id="{B1D387A8-2404-724A-AE0C-E576C32BDBC2}" type="slidenum">
              <a:rPr lang="el-GR"/>
              <a:pPr/>
              <a:t>‹#›</a:t>
            </a:fld>
            <a:endParaRPr 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BA11FFDB-227D-4046-8BCB-9E681AFCDAF9}" type="datetime1">
              <a:rPr lang="el-GR"/>
              <a:pPr/>
              <a:t>5/3/2014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C648F320-FF86-714A-9642-CC257842A392}" type="slidenum">
              <a:rPr lang="el-GR"/>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122238"/>
            <a:ext cx="2057400" cy="6008687"/>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122238"/>
            <a:ext cx="6019800" cy="6008687"/>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559BF270-6B43-F747-AF4A-7C7BE594F233}" type="datetime1">
              <a:rPr lang="el-GR"/>
              <a:pPr/>
              <a:t>5/3/2014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AF33ED98-EA0D-F344-918D-1AF665E6E307}" type="slidenum">
              <a:rPr lang="el-GR"/>
              <a:pPr/>
              <a:t>‹#›</a:t>
            </a:fld>
            <a:endParaRPr lang="el-G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954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719263"/>
            <a:ext cx="8229600" cy="4411662"/>
          </a:xfrm>
        </p:spPr>
        <p:txBody>
          <a:bodyPr/>
          <a:lstStyle/>
          <a:p>
            <a:pPr lvl="0"/>
            <a:endParaRPr lang="el-GR" noProof="0" smtClean="0"/>
          </a:p>
        </p:txBody>
      </p:sp>
      <p:sp>
        <p:nvSpPr>
          <p:cNvPr id="4" name="Rectangle 5"/>
          <p:cNvSpPr>
            <a:spLocks noGrp="1" noChangeArrowheads="1"/>
          </p:cNvSpPr>
          <p:nvPr>
            <p:ph type="dt" sz="half" idx="10"/>
          </p:nvPr>
        </p:nvSpPr>
        <p:spPr>
          <a:ln/>
        </p:spPr>
        <p:txBody>
          <a:bodyPr/>
          <a:lstStyle>
            <a:lvl1pPr>
              <a:defRPr/>
            </a:lvl1pPr>
          </a:lstStyle>
          <a:p>
            <a:fld id="{91CA4550-CFCB-2149-AEAE-D9F155D43EED}" type="datetime1">
              <a:rPr lang="el-GR"/>
              <a:pPr/>
              <a:t>5/3/2014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519420FD-C3F1-C741-AB81-B44CF052DF56}" type="slidenum">
              <a:rPr lang="el-GR"/>
              <a:pPr/>
              <a:t>‹#›</a:t>
            </a:fld>
            <a:endParaRPr lang="el-G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954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719263"/>
            <a:ext cx="4038600" cy="441166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9263"/>
            <a:ext cx="4038600" cy="441166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dt" sz="half" idx="10"/>
          </p:nvPr>
        </p:nvSpPr>
        <p:spPr>
          <a:ln/>
        </p:spPr>
        <p:txBody>
          <a:bodyPr/>
          <a:lstStyle>
            <a:lvl1pPr>
              <a:defRPr/>
            </a:lvl1pPr>
          </a:lstStyle>
          <a:p>
            <a:fld id="{4BDE6C8B-8AF4-8F49-8809-873BE9A10513}" type="datetime1">
              <a:rPr lang="el-GR"/>
              <a:pPr/>
              <a:t>5/3/2014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DC480401-94BE-3747-AE74-FD022E8BDBFE}" type="slidenum">
              <a:rPr lang="el-GR"/>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D1A39915-8C8E-5F41-9116-BCCCEB1C6856}" type="datetime1">
              <a:rPr lang="el-GR"/>
              <a:pPr/>
              <a:t>5/3/2014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4A5CC44E-8C68-6F4B-AA70-694E5E94B193}" type="slidenum">
              <a:rPr lang="el-GR"/>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5"/>
          <p:cNvSpPr>
            <a:spLocks noGrp="1" noChangeArrowheads="1"/>
          </p:cNvSpPr>
          <p:nvPr>
            <p:ph type="dt" sz="half" idx="10"/>
          </p:nvPr>
        </p:nvSpPr>
        <p:spPr>
          <a:ln/>
        </p:spPr>
        <p:txBody>
          <a:bodyPr/>
          <a:lstStyle>
            <a:lvl1pPr>
              <a:defRPr/>
            </a:lvl1pPr>
          </a:lstStyle>
          <a:p>
            <a:fld id="{0FA0D270-2310-8642-8DDD-26044AD1F272}" type="datetime1">
              <a:rPr lang="el-GR"/>
              <a:pPr/>
              <a:t>5/3/2014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A9828B07-32D4-844D-A3B6-EF79A529D39F}" type="slidenum">
              <a:rPr lang="el-GR"/>
              <a:pPr/>
              <a:t>‹#›</a:t>
            </a:fld>
            <a:endParaRPr lang="el-G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dt" sz="half" idx="10"/>
          </p:nvPr>
        </p:nvSpPr>
        <p:spPr>
          <a:ln/>
        </p:spPr>
        <p:txBody>
          <a:bodyPr/>
          <a:lstStyle>
            <a:lvl1pPr>
              <a:defRPr/>
            </a:lvl1pPr>
          </a:lstStyle>
          <a:p>
            <a:fld id="{AC8668B3-C9C1-9448-9B8B-952966C0986F}" type="datetime1">
              <a:rPr lang="el-GR"/>
              <a:pPr/>
              <a:t>5/3/2014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E94F17A8-2413-6B49-A695-97CB10B609FF}" type="slidenum">
              <a:rPr lang="el-GR"/>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5"/>
          <p:cNvSpPr>
            <a:spLocks noGrp="1" noChangeArrowheads="1"/>
          </p:cNvSpPr>
          <p:nvPr>
            <p:ph type="dt" sz="half" idx="10"/>
          </p:nvPr>
        </p:nvSpPr>
        <p:spPr>
          <a:ln/>
        </p:spPr>
        <p:txBody>
          <a:bodyPr/>
          <a:lstStyle>
            <a:lvl1pPr>
              <a:defRPr/>
            </a:lvl1pPr>
          </a:lstStyle>
          <a:p>
            <a:fld id="{474411DC-EE96-C148-8D06-F3210607D99C}" type="datetime1">
              <a:rPr lang="el-GR"/>
              <a:pPr/>
              <a:t>5/3/2014</a:t>
            </a:fld>
            <a:endParaRPr lang="el-GR"/>
          </a:p>
        </p:txBody>
      </p:sp>
      <p:sp>
        <p:nvSpPr>
          <p:cNvPr id="8"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9" name="Rectangle 7"/>
          <p:cNvSpPr>
            <a:spLocks noGrp="1" noChangeArrowheads="1"/>
          </p:cNvSpPr>
          <p:nvPr>
            <p:ph type="sldNum" sz="quarter" idx="12"/>
          </p:nvPr>
        </p:nvSpPr>
        <p:spPr>
          <a:ln/>
        </p:spPr>
        <p:txBody>
          <a:bodyPr/>
          <a:lstStyle>
            <a:lvl1pPr>
              <a:defRPr/>
            </a:lvl1pPr>
          </a:lstStyle>
          <a:p>
            <a:fld id="{B6316597-2CEC-7C46-AE33-757E9951314A}" type="slidenum">
              <a:rPr lang="el-GR"/>
              <a:pPr/>
              <a:t>‹#›</a:t>
            </a:fld>
            <a:endParaRPr lang="el-G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5"/>
          <p:cNvSpPr>
            <a:spLocks noGrp="1" noChangeArrowheads="1"/>
          </p:cNvSpPr>
          <p:nvPr>
            <p:ph type="dt" sz="half" idx="10"/>
          </p:nvPr>
        </p:nvSpPr>
        <p:spPr>
          <a:ln/>
        </p:spPr>
        <p:txBody>
          <a:bodyPr/>
          <a:lstStyle>
            <a:lvl1pPr>
              <a:defRPr/>
            </a:lvl1pPr>
          </a:lstStyle>
          <a:p>
            <a:fld id="{94F592C6-68FC-954D-AD13-0492343679F3}" type="datetime1">
              <a:rPr lang="el-GR"/>
              <a:pPr/>
              <a:t>5/3/2014</a:t>
            </a:fld>
            <a:endParaRPr lang="el-GR"/>
          </a:p>
        </p:txBody>
      </p:sp>
      <p:sp>
        <p:nvSpPr>
          <p:cNvPr id="4"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5" name="Rectangle 7"/>
          <p:cNvSpPr>
            <a:spLocks noGrp="1" noChangeArrowheads="1"/>
          </p:cNvSpPr>
          <p:nvPr>
            <p:ph type="sldNum" sz="quarter" idx="12"/>
          </p:nvPr>
        </p:nvSpPr>
        <p:spPr>
          <a:ln/>
        </p:spPr>
        <p:txBody>
          <a:bodyPr/>
          <a:lstStyle>
            <a:lvl1pPr>
              <a:defRPr/>
            </a:lvl1pPr>
          </a:lstStyle>
          <a:p>
            <a:fld id="{9DEEE270-7ECD-F942-B995-38973AEB470D}" type="slidenum">
              <a:rPr lang="el-GR"/>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fld id="{26171486-172E-4A4D-9722-A5AD85AB9B8B}" type="datetime1">
              <a:rPr lang="el-GR"/>
              <a:pPr/>
              <a:t>5/3/2014</a:t>
            </a:fld>
            <a:endParaRPr lang="el-GR"/>
          </a:p>
        </p:txBody>
      </p:sp>
      <p:sp>
        <p:nvSpPr>
          <p:cNvPr id="3"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4" name="Rectangle 7"/>
          <p:cNvSpPr>
            <a:spLocks noGrp="1" noChangeArrowheads="1"/>
          </p:cNvSpPr>
          <p:nvPr>
            <p:ph type="sldNum" sz="quarter" idx="12"/>
          </p:nvPr>
        </p:nvSpPr>
        <p:spPr>
          <a:ln/>
        </p:spPr>
        <p:txBody>
          <a:bodyPr/>
          <a:lstStyle>
            <a:lvl1pPr>
              <a:defRPr/>
            </a:lvl1pPr>
          </a:lstStyle>
          <a:p>
            <a:fld id="{681F266A-890F-F943-AA12-92C343B3586E}" type="slidenum">
              <a:rPr lang="el-GR"/>
              <a:pPr/>
              <a:t>‹#›</a:t>
            </a:fld>
            <a:endParaRPr lang="el-G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a:ln/>
        </p:spPr>
        <p:txBody>
          <a:bodyPr/>
          <a:lstStyle>
            <a:lvl1pPr>
              <a:defRPr/>
            </a:lvl1pPr>
          </a:lstStyle>
          <a:p>
            <a:fld id="{464AE177-197F-DF42-9FAE-F59744BDA9B5}" type="datetime1">
              <a:rPr lang="el-GR"/>
              <a:pPr/>
              <a:t>5/3/2014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18644B64-F6AB-7A42-81D3-97E7448CB707}" type="slidenum">
              <a:rPr lang="el-GR"/>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a:ln/>
        </p:spPr>
        <p:txBody>
          <a:bodyPr/>
          <a:lstStyle>
            <a:lvl1pPr>
              <a:defRPr/>
            </a:lvl1pPr>
          </a:lstStyle>
          <a:p>
            <a:fld id="{F438E3C2-1D91-534E-9282-5613BBDCAF34}" type="datetime1">
              <a:rPr lang="el-GR"/>
              <a:pPr/>
              <a:t>5/3/2014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4A758FD3-5D73-1547-8451-2DD8D259E362}" type="slidenum">
              <a:rPr lang="el-GR"/>
              <a:pPr/>
              <a:t>‹#›</a:t>
            </a:fld>
            <a:endParaRPr lang="el-G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371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l-GR" sz="1800">
              <a:latin typeface="Arial" charset="0"/>
            </a:endParaRPr>
          </a:p>
        </p:txBody>
      </p:sp>
      <p:sp>
        <p:nvSpPr>
          <p:cNvPr id="205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a:t>Κάντε κλικ για επεξεργασία του τίτλου</a:t>
            </a:r>
          </a:p>
        </p:txBody>
      </p:sp>
      <p:sp>
        <p:nvSpPr>
          <p:cNvPr id="205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24371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fld id="{788D8099-001A-934A-B8C7-A174409F0E37}" type="datetime1">
              <a:rPr lang="el-GR"/>
              <a:pPr/>
              <a:t>5/3/2014</a:t>
            </a:fld>
            <a:endParaRPr lang="el-GR"/>
          </a:p>
        </p:txBody>
      </p:sp>
      <p:sp>
        <p:nvSpPr>
          <p:cNvPr id="24371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l-GR" altLang="en-US"/>
          </a:p>
        </p:txBody>
      </p:sp>
      <p:sp>
        <p:nvSpPr>
          <p:cNvPr id="24371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fld id="{29046E22-C6E4-C648-8993-6F465661D0D5}" type="slidenum">
              <a:rPr lang="el-GR"/>
              <a:pPr/>
              <a:t>‹#›</a:t>
            </a:fld>
            <a:endParaRPr lang="el-GR"/>
          </a:p>
        </p:txBody>
      </p:sp>
      <p:grpSp>
        <p:nvGrpSpPr>
          <p:cNvPr id="2056" name="Group 8"/>
          <p:cNvGrpSpPr>
            <a:grpSpLocks/>
          </p:cNvGrpSpPr>
          <p:nvPr/>
        </p:nvGrpSpPr>
        <p:grpSpPr bwMode="auto">
          <a:xfrm>
            <a:off x="8153400" y="152400"/>
            <a:ext cx="792163" cy="1295400"/>
            <a:chOff x="5136" y="960"/>
            <a:chExt cx="528" cy="864"/>
          </a:xfrm>
        </p:grpSpPr>
        <p:sp>
          <p:nvSpPr>
            <p:cNvPr id="24372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3"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4"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5"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6"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7"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28"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9"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30"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1"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2"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3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3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5"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6"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3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9"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0"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4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4"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5"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6"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7"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8"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9"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5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51"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grpSp>
    </p:spTree>
  </p:cSld>
  <p:clrMap bg1="lt1" tx1="dk1" bg2="lt2" tx2="dk2" accent1="accent1" accent2="accent2" accent3="accent3" accent4="accent4" accent5="accent5" accent6="accent6" hlink="hlink" folHlink="folHlink"/>
  <p:sldLayoutIdLst>
    <p:sldLayoutId id="2147484173"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 id="2147484171" r:id="rId12"/>
    <p:sldLayoutId id="2147484172" r:id="rId13"/>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charset="2"/>
        <a:buChar char="l"/>
        <a:defRPr sz="2600">
          <a:solidFill>
            <a:schemeClr val="tx1"/>
          </a:solidFill>
          <a:latin typeface="+mn-lt"/>
          <a:ea typeface="ＭＳ Ｐゴシック" charset="-128"/>
        </a:defRPr>
      </a:lvl2pPr>
      <a:lvl3pPr marL="987425" indent="-293688" algn="l" rtl="0" eaLnBrk="0" fontAlgn="base" hangingPunct="0">
        <a:spcBef>
          <a:spcPct val="20000"/>
        </a:spcBef>
        <a:spcAft>
          <a:spcPct val="0"/>
        </a:spcAft>
        <a:buClr>
          <a:schemeClr val="accent1"/>
        </a:buClr>
        <a:buSzPct val="70000"/>
        <a:buFont typeface="Wingdings" charset="2"/>
        <a:buChar char="l"/>
        <a:defRPr sz="2300">
          <a:solidFill>
            <a:schemeClr val="tx1"/>
          </a:solidFill>
          <a:latin typeface="+mn-lt"/>
          <a:ea typeface="ＭＳ Ｐゴシック" charset="-128"/>
        </a:defRPr>
      </a:lvl3pPr>
      <a:lvl4pPr marL="1281113" indent="-292100" algn="l" rtl="0" eaLnBrk="0" fontAlgn="base" hangingPunct="0">
        <a:spcBef>
          <a:spcPct val="20000"/>
        </a:spcBef>
        <a:spcAft>
          <a:spcPct val="0"/>
        </a:spcAft>
        <a:buClr>
          <a:schemeClr val="tx2"/>
        </a:buClr>
        <a:buSzPct val="75000"/>
        <a:buFont typeface="Wingdings" charset="2"/>
        <a:buChar char="§"/>
        <a:defRPr sz="2000">
          <a:solidFill>
            <a:schemeClr val="tx1"/>
          </a:solidFill>
          <a:latin typeface="+mn-lt"/>
          <a:ea typeface="ＭＳ Ｐゴシック" charset="-128"/>
        </a:defRPr>
      </a:lvl4pPr>
      <a:lvl5pPr marL="1598613" indent="-315913" algn="l" rtl="0" eaLnBrk="0" fontAlgn="base" hangingPunct="0">
        <a:spcBef>
          <a:spcPct val="20000"/>
        </a:spcBef>
        <a:spcAft>
          <a:spcPct val="0"/>
        </a:spcAft>
        <a:buClr>
          <a:schemeClr val="folHlink"/>
        </a:buClr>
        <a:buSzPct val="80000"/>
        <a:buFont typeface="Wingdings" charset="2"/>
        <a:buChar char="§"/>
        <a:defRPr sz="2000">
          <a:solidFill>
            <a:schemeClr val="tx1"/>
          </a:solidFill>
          <a:latin typeface="+mn-lt"/>
          <a:ea typeface="ＭＳ Ｐゴシック" charset="-128"/>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5288" y="188913"/>
            <a:ext cx="6697662" cy="2231975"/>
          </a:xfrm>
        </p:spPr>
        <p:txBody>
          <a:bodyPr/>
          <a:lstStyle/>
          <a:p>
            <a:pPr algn="ctr" eaLnBrk="1" hangingPunct="1"/>
            <a:r>
              <a:rPr lang="en-US" sz="2400" i="1" dirty="0" smtClean="0">
                <a:solidFill>
                  <a:srgbClr val="8064A2"/>
                </a:solidFill>
                <a:latin typeface="Times New Roman" charset="0"/>
              </a:rPr>
              <a:t/>
            </a:r>
            <a:br>
              <a:rPr lang="en-US" sz="2400" i="1" dirty="0" smtClean="0">
                <a:solidFill>
                  <a:srgbClr val="8064A2"/>
                </a:solidFill>
                <a:latin typeface="Times New Roman" charset="0"/>
              </a:rPr>
            </a:br>
            <a:r>
              <a:rPr lang="en-US" sz="2400" i="1" dirty="0" smtClean="0">
                <a:solidFill>
                  <a:srgbClr val="8064A2"/>
                </a:solidFill>
                <a:latin typeface="Times New Roman" charset="0"/>
              </a:rPr>
              <a:t>AGRICULTURE IN ECONOMIC DEVELOPMENT: </a:t>
            </a:r>
            <a:br>
              <a:rPr lang="en-US" sz="2400" i="1" dirty="0" smtClean="0">
                <a:solidFill>
                  <a:srgbClr val="8064A2"/>
                </a:solidFill>
                <a:latin typeface="Times New Roman" charset="0"/>
              </a:rPr>
            </a:br>
            <a:r>
              <a:rPr lang="en-US" sz="2400" i="1" dirty="0" smtClean="0">
                <a:solidFill>
                  <a:srgbClr val="8064A2"/>
                </a:solidFill>
                <a:latin typeface="Times New Roman" charset="0"/>
              </a:rPr>
              <a:t>AN INTERNATIONAL PERSPECTIVE</a:t>
            </a:r>
            <a:br>
              <a:rPr lang="en-US" sz="2400" i="1" dirty="0" smtClean="0">
                <a:solidFill>
                  <a:srgbClr val="8064A2"/>
                </a:solidFill>
                <a:latin typeface="Times New Roman" charset="0"/>
              </a:rPr>
            </a:br>
            <a:r>
              <a:rPr lang="el-GR" sz="2400" dirty="0">
                <a:solidFill>
                  <a:schemeClr val="hlink"/>
                </a:solidFill>
                <a:latin typeface="Times New Roman" charset="0"/>
              </a:rPr>
              <a:t/>
            </a:r>
            <a:br>
              <a:rPr lang="el-GR" sz="2400" dirty="0">
                <a:solidFill>
                  <a:schemeClr val="hlink"/>
                </a:solidFill>
                <a:latin typeface="Times New Roman" charset="0"/>
              </a:rPr>
            </a:br>
            <a:endParaRPr lang="el-GR" sz="2800" dirty="0">
              <a:solidFill>
                <a:schemeClr val="accent2"/>
              </a:solidFill>
              <a:effectLst>
                <a:outerShdw blurRad="38100" dist="38100" dir="2700000" algn="tl">
                  <a:srgbClr val="DDDDDD"/>
                </a:outerShdw>
              </a:effectLst>
              <a:latin typeface="Times New Roman" charset="0"/>
            </a:endParaRPr>
          </a:p>
        </p:txBody>
      </p:sp>
      <p:sp>
        <p:nvSpPr>
          <p:cNvPr id="3075" name="Rectangle 3"/>
          <p:cNvSpPr>
            <a:spLocks noGrp="1" noChangeArrowheads="1"/>
          </p:cNvSpPr>
          <p:nvPr>
            <p:ph type="subTitle" idx="1"/>
          </p:nvPr>
        </p:nvSpPr>
        <p:spPr>
          <a:xfrm>
            <a:off x="250825" y="2708275"/>
            <a:ext cx="6846888" cy="3816350"/>
          </a:xfrm>
        </p:spPr>
        <p:txBody>
          <a:bodyPr/>
          <a:lstStyle/>
          <a:p>
            <a:pPr algn="ctr" eaLnBrk="1" hangingPunct="1">
              <a:buFont typeface="Wingdings" charset="2"/>
              <a:buNone/>
            </a:pPr>
            <a:endParaRPr lang="el-GR" b="1" dirty="0">
              <a:solidFill>
                <a:schemeClr val="accent1"/>
              </a:solidFill>
            </a:endParaRPr>
          </a:p>
          <a:p>
            <a:pPr algn="ctr" eaLnBrk="1" hangingPunct="1">
              <a:buFont typeface="Wingdings" charset="2"/>
              <a:buNone/>
            </a:pPr>
            <a:r>
              <a:rPr lang="en-US" sz="2800" b="1" i="1" dirty="0" smtClean="0">
                <a:solidFill>
                  <a:srgbClr val="7E9CE8"/>
                </a:solidFill>
              </a:rPr>
              <a:t>WEEK  10</a:t>
            </a:r>
          </a:p>
          <a:p>
            <a:pPr algn="ctr" eaLnBrk="1" hangingPunct="1"/>
            <a:r>
              <a:rPr lang="en-US" sz="2800" i="1" dirty="0" smtClean="0">
                <a:latin typeface="Times New Roman" charset="0"/>
                <a:ea typeface="Times New Roman" charset="0"/>
                <a:cs typeface="Times New Roman" charset="0"/>
              </a:rPr>
              <a:t> </a:t>
            </a:r>
            <a:endParaRPr lang="el-GR" sz="2800" b="1" i="1" dirty="0">
              <a:solidFill>
                <a:srgbClr val="7E9CE8"/>
              </a:solidFill>
            </a:endParaRPr>
          </a:p>
          <a:p>
            <a:pPr algn="ctr" eaLnBrk="1" hangingPunct="1"/>
            <a:r>
              <a:rPr lang="en-US" sz="2800" i="1" dirty="0" smtClean="0">
                <a:latin typeface="Times New Roman" charset="0"/>
                <a:ea typeface="Times New Roman" charset="0"/>
                <a:cs typeface="Times New Roman" charset="0"/>
              </a:rPr>
              <a:t>Agriculture, natural resources and the environment</a:t>
            </a:r>
            <a:endParaRPr lang="el-GR" sz="2800" b="1" i="1" dirty="0">
              <a:solidFill>
                <a:schemeClr val="tx2"/>
              </a:solidFill>
              <a:effectLst>
                <a:outerShdw blurRad="38100" dist="38100" dir="2700000" algn="tl">
                  <a:srgbClr val="DDDDDD"/>
                </a:outerShdw>
              </a:effectLst>
            </a:endParaRPr>
          </a:p>
          <a:p>
            <a:pPr eaLnBrk="1" hangingPunct="1">
              <a:buFont typeface="Wingdings" charset="2"/>
              <a:buNone/>
            </a:pPr>
            <a:endParaRPr lang="en-US" dirty="0">
              <a:solidFill>
                <a:schemeClr val="accent1"/>
              </a:solidFill>
            </a:endParaRPr>
          </a:p>
        </p:txBody>
      </p:sp>
      <p:sp>
        <p:nvSpPr>
          <p:cNvPr id="1029" name="Rectangle 5"/>
          <p:cNvSpPr>
            <a:spLocks noChangeArrowheads="1"/>
          </p:cNvSpPr>
          <p:nvPr/>
        </p:nvSpPr>
        <p:spPr bwMode="auto">
          <a:xfrm>
            <a:off x="8388350" y="6092825"/>
            <a:ext cx="317500" cy="366713"/>
          </a:xfrm>
          <a:prstGeom prst="rect">
            <a:avLst/>
          </a:prstGeom>
          <a:solidFill>
            <a:schemeClr val="bg1"/>
          </a:solidFill>
          <a:ln w="9525">
            <a:noFill/>
            <a:miter lim="800000"/>
            <a:headEnd/>
            <a:tailEnd/>
          </a:ln>
        </p:spPr>
        <p:txBody>
          <a:bodyPr wrap="none">
            <a:prstTxWarp prst="textNoShape">
              <a:avLst/>
            </a:prstTxWarp>
            <a:spAutoFit/>
          </a:bodyPr>
          <a:lstStyle/>
          <a:p>
            <a:pPr eaLnBrk="0" hangingPunct="0">
              <a:lnSpc>
                <a:spcPct val="90000"/>
              </a:lnSpc>
              <a:spcBef>
                <a:spcPct val="20000"/>
              </a:spcBef>
              <a:buClr>
                <a:schemeClr val="tx2"/>
              </a:buClr>
              <a:buSzPct val="70000"/>
              <a:buFont typeface="Wingdings" charset="2"/>
              <a:buChar char="l"/>
            </a:pPr>
            <a:endParaRPr lang="en-US">
              <a:latin typeface="Arial" charset="0"/>
            </a:endParaRPr>
          </a:p>
        </p:txBody>
      </p:sp>
      <p:sp>
        <p:nvSpPr>
          <p:cNvPr id="1030" name="Rectangle 6"/>
          <p:cNvSpPr>
            <a:spLocks noChangeArrowheads="1"/>
          </p:cNvSpPr>
          <p:nvPr/>
        </p:nvSpPr>
        <p:spPr bwMode="auto">
          <a:xfrm>
            <a:off x="8459788" y="6237288"/>
            <a:ext cx="288925" cy="244475"/>
          </a:xfrm>
          <a:prstGeom prst="rect">
            <a:avLst/>
          </a:prstGeom>
          <a:noFill/>
          <a:ln w="9525">
            <a:noFill/>
            <a:miter lim="800000"/>
            <a:headEnd/>
            <a:tailEnd/>
          </a:ln>
        </p:spPr>
        <p:txBody>
          <a:bodyPr wrap="none" anchor="b">
            <a:prstTxWarp prst="textNoShape">
              <a:avLst/>
            </a:prstTxWarp>
            <a:spAutoFit/>
          </a:bodyPr>
          <a:lstStyle/>
          <a:p>
            <a:pPr algn="ctr"/>
            <a:r>
              <a:rPr lang="en-US" sz="1000">
                <a:solidFill>
                  <a:schemeClr val="tx2"/>
                </a:solidFill>
                <a:latin typeface="Arial" charset="0"/>
              </a:rPr>
              <a:t>1</a:t>
            </a:r>
            <a:r>
              <a:rPr lang="el-GR" sz="1000">
                <a:solidFill>
                  <a:schemeClr val="tx2"/>
                </a:solidFill>
                <a:latin typeface="Arial" charset="0"/>
              </a:rPr>
              <a:t> </a:t>
            </a:r>
            <a:endParaRPr lang="el-GR" sz="1800"/>
          </a:p>
        </p:txBody>
      </p:sp>
      <p:graphicFrame>
        <p:nvGraphicFramePr>
          <p:cNvPr id="1026" name="Object 4"/>
          <p:cNvGraphicFramePr>
            <a:graphicFrameLocks noChangeAspect="1"/>
          </p:cNvGraphicFramePr>
          <p:nvPr/>
        </p:nvGraphicFramePr>
        <p:xfrm>
          <a:off x="7667625" y="404813"/>
          <a:ext cx="1222375" cy="1871662"/>
        </p:xfrm>
        <a:graphic>
          <a:graphicData uri="http://schemas.openxmlformats.org/presentationml/2006/ole">
            <p:oleObj spid="_x0000_s1026" r:id="rId4" imgW="426922" imgH="569229" progId="">
              <p:embed/>
            </p:oleObj>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498450"/>
          </a:xfrm>
        </p:spPr>
        <p:txBody>
          <a:bodyPr/>
          <a:lstStyle/>
          <a:p>
            <a:pPr algn="ctr"/>
            <a:r>
              <a:rPr lang="en-US" sz="2800" dirty="0" smtClean="0">
                <a:latin typeface="Times New Roman" pitchFamily="18" charset="0"/>
                <a:cs typeface="Times New Roman" pitchFamily="18" charset="0"/>
              </a:rPr>
              <a:t>Output oriented model</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764704"/>
            <a:ext cx="8147248" cy="5688632"/>
          </a:xfrm>
        </p:spPr>
        <p:txBody>
          <a:bodyPr/>
          <a:lstStyle/>
          <a:p>
            <a:r>
              <a:rPr lang="en-US" sz="2000" dirty="0" smtClean="0">
                <a:latin typeface="Times New Roman" pitchFamily="18" charset="0"/>
                <a:cs typeface="Times New Roman" pitchFamily="18" charset="0"/>
              </a:rPr>
              <a:t>Agricultural </a:t>
            </a:r>
            <a:r>
              <a:rPr lang="en-US" sz="2000" dirty="0" smtClean="0">
                <a:latin typeface="Times New Roman" pitchFamily="18" charset="0"/>
                <a:cs typeface="Times New Roman" pitchFamily="18" charset="0"/>
              </a:rPr>
              <a:t>technology is then a set T = {(</a:t>
            </a:r>
            <a:r>
              <a:rPr lang="en-US" sz="2000" dirty="0" err="1" smtClean="0">
                <a:latin typeface="Times New Roman" pitchFamily="18" charset="0"/>
                <a:cs typeface="Times New Roman" pitchFamily="18" charset="0"/>
              </a:rPr>
              <a:t>y,q,x</a:t>
            </a:r>
            <a:r>
              <a:rPr lang="en-US" sz="2000" dirty="0" smtClean="0">
                <a:latin typeface="Times New Roman" pitchFamily="18" charset="0"/>
                <a:cs typeface="Times New Roman" pitchFamily="18" charset="0"/>
              </a:rPr>
              <a:t>): x can produce (</a:t>
            </a:r>
            <a:r>
              <a:rPr lang="en-US" sz="2000" dirty="0" err="1" smtClean="0">
                <a:latin typeface="Times New Roman" pitchFamily="18" charset="0"/>
                <a:cs typeface="Times New Roman" pitchFamily="18" charset="0"/>
              </a:rPr>
              <a:t>y,q</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The output-oriented model represents this technology using a joint cost function </a:t>
            </a:r>
          </a:p>
          <a:p>
            <a:r>
              <a:rPr lang="en-US" sz="2000" dirty="0" smtClean="0">
                <a:latin typeface="Times New Roman" pitchFamily="18" charset="0"/>
                <a:cs typeface="Times New Roman" pitchFamily="18" charset="0"/>
              </a:rPr>
              <a:t>Cost function : C(</a:t>
            </a:r>
            <a:r>
              <a:rPr lang="en-US" sz="2000" dirty="0" err="1" smtClean="0">
                <a:latin typeface="Times New Roman" pitchFamily="18" charset="0"/>
                <a:cs typeface="Times New Roman" pitchFamily="18" charset="0"/>
              </a:rPr>
              <a:t>y,q,w</a:t>
            </a:r>
            <a:r>
              <a:rPr lang="en-US" sz="2000" dirty="0" smtClean="0">
                <a:latin typeface="Times New Roman" pitchFamily="18" charset="0"/>
                <a:cs typeface="Times New Roman" pitchFamily="18" charset="0"/>
              </a:rPr>
              <a:t>) = min{</a:t>
            </a:r>
            <a:r>
              <a:rPr lang="en-US" sz="2000" dirty="0" err="1" smtClean="0">
                <a:latin typeface="Times New Roman" pitchFamily="18" charset="0"/>
                <a:cs typeface="Times New Roman" pitchFamily="18" charset="0"/>
              </a:rPr>
              <a:t>wx</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y,q,x</a:t>
            </a:r>
            <a:r>
              <a:rPr lang="en-US" sz="2000" dirty="0" smtClean="0">
                <a:latin typeface="Times New Roman" pitchFamily="18" charset="0"/>
                <a:cs typeface="Times New Roman" pitchFamily="18" charset="0"/>
              </a:rPr>
              <a:t>) E T}, w : input prices. </a:t>
            </a:r>
          </a:p>
          <a:p>
            <a:r>
              <a:rPr lang="en-US" sz="2000" dirty="0" smtClean="0">
                <a:latin typeface="Times New Roman" pitchFamily="18" charset="0"/>
                <a:cs typeface="Times New Roman" pitchFamily="18" charset="0"/>
              </a:rPr>
              <a:t>Let </a:t>
            </a:r>
            <a:r>
              <a:rPr lang="en-US" sz="2000" dirty="0" smtClean="0">
                <a:latin typeface="Times New Roman" pitchFamily="18" charset="0"/>
                <a:cs typeface="Times New Roman" pitchFamily="18" charset="0"/>
              </a:rPr>
              <a:t>U(</a:t>
            </a:r>
            <a:r>
              <a:rPr lang="en-US" sz="2000" dirty="0" err="1" smtClean="0">
                <a:latin typeface="Times New Roman" pitchFamily="18" charset="0"/>
                <a:cs typeface="Times New Roman" pitchFamily="18" charset="0"/>
              </a:rPr>
              <a:t>y,q</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society’s </a:t>
            </a:r>
            <a:r>
              <a:rPr lang="en-US" sz="2000" dirty="0" smtClean="0">
                <a:latin typeface="Times New Roman" pitchFamily="18" charset="0"/>
                <a:cs typeface="Times New Roman" pitchFamily="18" charset="0"/>
              </a:rPr>
              <a:t>gross benefit from </a:t>
            </a:r>
            <a:r>
              <a:rPr lang="en-US" sz="2000" dirty="0" smtClean="0">
                <a:latin typeface="Times New Roman" pitchFamily="18" charset="0"/>
                <a:cs typeface="Times New Roman" pitchFamily="18" charset="0"/>
              </a:rPr>
              <a:t>consumption </a:t>
            </a:r>
            <a:r>
              <a:rPr lang="en-US" sz="2000" dirty="0" smtClean="0">
                <a:latin typeface="Times New Roman" pitchFamily="18" charset="0"/>
                <a:cs typeface="Times New Roman" pitchFamily="18" charset="0"/>
              </a:rPr>
              <a:t>of agricultural output and environmental quality. We assume </a:t>
            </a:r>
            <a:r>
              <a:rPr lang="en-US" sz="2000" dirty="0" smtClean="0">
                <a:latin typeface="Times New Roman" pitchFamily="18" charset="0"/>
                <a:cs typeface="Times New Roman" pitchFamily="18" charset="0"/>
              </a:rPr>
              <a:t>benefits strongly separable</a:t>
            </a:r>
          </a:p>
          <a:p>
            <a:r>
              <a:rPr lang="en-US" sz="2000" dirty="0" smtClean="0">
                <a:latin typeface="Times New Roman" pitchFamily="18" charset="0"/>
                <a:cs typeface="Times New Roman" pitchFamily="18" charset="0"/>
              </a:rPr>
              <a:t>Optimal </a:t>
            </a:r>
            <a:r>
              <a:rPr lang="en-US" sz="2000" dirty="0" smtClean="0">
                <a:latin typeface="Times New Roman" pitchFamily="18" charset="0"/>
                <a:cs typeface="Times New Roman" pitchFamily="18" charset="0"/>
              </a:rPr>
              <a:t>joint production of agricultural products and </a:t>
            </a:r>
            <a:r>
              <a:rPr lang="en-US" sz="2000" dirty="0" smtClean="0">
                <a:latin typeface="Times New Roman" pitchFamily="18" charset="0"/>
                <a:cs typeface="Times New Roman" pitchFamily="18" charset="0"/>
              </a:rPr>
              <a:t>environmental </a:t>
            </a:r>
            <a:r>
              <a:rPr lang="en-US" sz="2000" dirty="0" smtClean="0">
                <a:latin typeface="Times New Roman" pitchFamily="18" charset="0"/>
                <a:cs typeface="Times New Roman" pitchFamily="18" charset="0"/>
              </a:rPr>
              <a:t>quality is found by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choosing </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y,q</a:t>
            </a:r>
            <a:r>
              <a:rPr lang="en-US" sz="2000" dirty="0" smtClean="0">
                <a:latin typeface="Times New Roman" pitchFamily="18" charset="0"/>
                <a:cs typeface="Times New Roman" pitchFamily="18" charset="0"/>
              </a:rPr>
              <a:t>) to maximize net benefits U(</a:t>
            </a:r>
            <a:r>
              <a:rPr lang="en-US" sz="2000" dirty="0" err="1" smtClean="0">
                <a:latin typeface="Times New Roman" pitchFamily="18" charset="0"/>
                <a:cs typeface="Times New Roman" pitchFamily="18" charset="0"/>
              </a:rPr>
              <a:t>y,q</a:t>
            </a:r>
            <a:r>
              <a:rPr lang="en-US" sz="2000" dirty="0" smtClean="0">
                <a:latin typeface="Times New Roman" pitchFamily="18" charset="0"/>
                <a:cs typeface="Times New Roman" pitchFamily="18" charset="0"/>
              </a:rPr>
              <a:t>)-C(</a:t>
            </a:r>
            <a:r>
              <a:rPr lang="en-US" sz="2000" dirty="0" err="1" smtClean="0">
                <a:latin typeface="Times New Roman" pitchFamily="18" charset="0"/>
                <a:cs typeface="Times New Roman" pitchFamily="18" charset="0"/>
              </a:rPr>
              <a:t>y,q,w</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Necessary </a:t>
            </a:r>
            <a:r>
              <a:rPr lang="en-US" sz="2000" dirty="0" smtClean="0">
                <a:latin typeface="Times New Roman" pitchFamily="18" charset="0"/>
                <a:cs typeface="Times New Roman" pitchFamily="18" charset="0"/>
              </a:rPr>
              <a:t>conditions </a:t>
            </a:r>
            <a:r>
              <a:rPr lang="en-US" sz="2000" dirty="0" smtClean="0">
                <a:latin typeface="Times New Roman" pitchFamily="18" charset="0"/>
                <a:cs typeface="Times New Roman" pitchFamily="18" charset="0"/>
              </a:rPr>
              <a:t>are: </a:t>
            </a:r>
            <a:r>
              <a:rPr lang="en-US" sz="2000" dirty="0" smtClean="0">
                <a:latin typeface="Times New Roman" pitchFamily="18" charset="0"/>
                <a:cs typeface="Times New Roman" pitchFamily="18" charset="0"/>
              </a:rPr>
              <a:t>(Subscripts denote partial derivatives</a:t>
            </a:r>
            <a:r>
              <a:rPr lang="en-US"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Uy</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y,q</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Cy(</a:t>
            </a:r>
            <a:r>
              <a:rPr lang="en-US" sz="2000" dirty="0" err="1" smtClean="0">
                <a:latin typeface="Times New Roman" pitchFamily="18" charset="0"/>
                <a:cs typeface="Times New Roman" pitchFamily="18" charset="0"/>
              </a:rPr>
              <a:t>y,q,w</a:t>
            </a:r>
            <a:r>
              <a:rPr lang="en-US" sz="2000" dirty="0" smtClean="0">
                <a:latin typeface="Times New Roman" pitchFamily="18" charset="0"/>
                <a:cs typeface="Times New Roman" pitchFamily="18" charset="0"/>
              </a:rPr>
              <a:t>) = 0</a:t>
            </a:r>
          </a:p>
          <a:p>
            <a:r>
              <a:rPr lang="en-US" sz="2000" dirty="0" err="1" smtClean="0">
                <a:latin typeface="Times New Roman" pitchFamily="18" charset="0"/>
                <a:cs typeface="Times New Roman" pitchFamily="18" charset="0"/>
              </a:rPr>
              <a:t>Uq</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y,q</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Cq</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y,q,w</a:t>
            </a:r>
            <a:r>
              <a:rPr lang="en-US" sz="2000" dirty="0" smtClean="0">
                <a:latin typeface="Times New Roman" pitchFamily="18" charset="0"/>
                <a:cs typeface="Times New Roman" pitchFamily="18" charset="0"/>
              </a:rPr>
              <a:t>) = 0,</a:t>
            </a:r>
          </a:p>
          <a:p>
            <a:r>
              <a:rPr lang="en-US" sz="2000" dirty="0" smtClean="0">
                <a:latin typeface="Times New Roman" pitchFamily="18" charset="0"/>
                <a:cs typeface="Times New Roman" pitchFamily="18" charset="0"/>
              </a:rPr>
              <a:t>i.e., the marginal benefits of agricultural output and environmental quality should </a:t>
            </a:r>
            <a:r>
              <a:rPr lang="en-US" sz="2000" dirty="0" smtClean="0">
                <a:latin typeface="Times New Roman" pitchFamily="18" charset="0"/>
                <a:cs typeface="Times New Roman" pitchFamily="18" charset="0"/>
              </a:rPr>
              <a:t>be equated </a:t>
            </a:r>
            <a:r>
              <a:rPr lang="en-US" sz="2000" dirty="0" smtClean="0">
                <a:latin typeface="Times New Roman" pitchFamily="18" charset="0"/>
                <a:cs typeface="Times New Roman" pitchFamily="18" charset="0"/>
              </a:rPr>
              <a:t>to their marginal costs.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If markets (prices) exist, both outputs will be optimal.   </a:t>
            </a:r>
            <a:endParaRPr lang="en-US"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10</a:t>
            </a:fld>
            <a:endParaRPr lang="el-G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7543800" cy="648072"/>
          </a:xfrm>
        </p:spPr>
        <p:txBody>
          <a:bodyPr/>
          <a:lstStyle/>
          <a:p>
            <a:pPr algn="ctr"/>
            <a:r>
              <a:rPr lang="en-US" sz="2800" dirty="0" smtClean="0">
                <a:latin typeface="Times New Roman" pitchFamily="18" charset="0"/>
                <a:cs typeface="Times New Roman" pitchFamily="18" charset="0"/>
              </a:rPr>
              <a:t>Market failure – lack of property rights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340768"/>
            <a:ext cx="8229600" cy="4790157"/>
          </a:xfrm>
        </p:spPr>
        <p:txBody>
          <a:bodyPr/>
          <a:lstStyle/>
          <a:p>
            <a:r>
              <a:rPr lang="en-US" sz="2000" dirty="0" smtClean="0">
                <a:latin typeface="Times New Roman" pitchFamily="18" charset="0"/>
                <a:cs typeface="Times New Roman" pitchFamily="18" charset="0"/>
              </a:rPr>
              <a:t>If </a:t>
            </a:r>
            <a:r>
              <a:rPr lang="en-US" sz="2000" dirty="0" smtClean="0">
                <a:latin typeface="Times New Roman" pitchFamily="18" charset="0"/>
                <a:cs typeface="Times New Roman" pitchFamily="18" charset="0"/>
              </a:rPr>
              <a:t>market (inverse) demands for agricultural output and environmental quality </a:t>
            </a:r>
            <a:r>
              <a:rPr lang="en-US" sz="2000" dirty="0" smtClean="0">
                <a:latin typeface="Times New Roman" pitchFamily="18" charset="0"/>
                <a:cs typeface="Times New Roman" pitchFamily="18" charset="0"/>
              </a:rPr>
              <a:t>equal </a:t>
            </a:r>
            <a:r>
              <a:rPr lang="en-US" sz="2000" dirty="0" smtClean="0">
                <a:latin typeface="Times New Roman" pitchFamily="18" charset="0"/>
                <a:cs typeface="Times New Roman" pitchFamily="18" charset="0"/>
              </a:rPr>
              <a:t>U y (</a:t>
            </a:r>
            <a:r>
              <a:rPr lang="en-US" sz="2000" dirty="0" err="1" smtClean="0">
                <a:latin typeface="Times New Roman" pitchFamily="18" charset="0"/>
                <a:cs typeface="Times New Roman" pitchFamily="18" charset="0"/>
              </a:rPr>
              <a:t>y,q</a:t>
            </a:r>
            <a:r>
              <a:rPr lang="en-US" sz="2000" dirty="0" smtClean="0">
                <a:latin typeface="Times New Roman" pitchFamily="18" charset="0"/>
                <a:cs typeface="Times New Roman" pitchFamily="18" charset="0"/>
              </a:rPr>
              <a:t>) and U q (</a:t>
            </a:r>
            <a:r>
              <a:rPr lang="en-US" sz="2000" dirty="0" err="1" smtClean="0">
                <a:latin typeface="Times New Roman" pitchFamily="18" charset="0"/>
                <a:cs typeface="Times New Roman" pitchFamily="18" charset="0"/>
              </a:rPr>
              <a:t>y,q</a:t>
            </a:r>
            <a:r>
              <a:rPr lang="en-US" sz="2000" dirty="0" smtClean="0">
                <a:latin typeface="Times New Roman" pitchFamily="18" charset="0"/>
                <a:cs typeface="Times New Roman" pitchFamily="18" charset="0"/>
              </a:rPr>
              <a:t>), respectively, then perfectly competitive markets will generate </a:t>
            </a:r>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socially efficient levels of agricultural </a:t>
            </a:r>
            <a:r>
              <a:rPr lang="en-US" sz="2000" dirty="0" smtClean="0">
                <a:latin typeface="Times New Roman" pitchFamily="18" charset="0"/>
                <a:cs typeface="Times New Roman" pitchFamily="18" charset="0"/>
              </a:rPr>
              <a:t>output </a:t>
            </a:r>
            <a:r>
              <a:rPr lang="en-US" sz="2000" dirty="0" smtClean="0">
                <a:latin typeface="Times New Roman" pitchFamily="18" charset="0"/>
                <a:cs typeface="Times New Roman" pitchFamily="18" charset="0"/>
              </a:rPr>
              <a:t>and environmental quality in </a:t>
            </a:r>
            <a:r>
              <a:rPr lang="en-US" sz="2000" dirty="0" smtClean="0">
                <a:latin typeface="Times New Roman" pitchFamily="18" charset="0"/>
                <a:cs typeface="Times New Roman" pitchFamily="18" charset="0"/>
              </a:rPr>
              <a:t>equilibrium.</a:t>
            </a:r>
          </a:p>
          <a:p>
            <a:r>
              <a:rPr lang="en-US" sz="2000" dirty="0" smtClean="0">
                <a:latin typeface="Times New Roman" pitchFamily="18" charset="0"/>
                <a:cs typeface="Times New Roman" pitchFamily="18" charset="0"/>
              </a:rPr>
              <a:t>Problem arises because of market failure for environmental products</a:t>
            </a:r>
          </a:p>
          <a:p>
            <a:r>
              <a:rPr lang="en-US" sz="2000" dirty="0" smtClean="0">
                <a:latin typeface="Times New Roman" pitchFamily="18" charset="0"/>
                <a:cs typeface="Times New Roman" pitchFamily="18" charset="0"/>
              </a:rPr>
              <a:t>Examples</a:t>
            </a:r>
          </a:p>
          <a:p>
            <a:r>
              <a:rPr lang="en-US" sz="2000" dirty="0" smtClean="0">
                <a:latin typeface="Times New Roman" pitchFamily="18" charset="0"/>
                <a:cs typeface="Times New Roman" pitchFamily="18" charset="0"/>
              </a:rPr>
              <a:t>Farmers are not required to pay for disposal of sediment of nitrate, or pesticides into surface or ground waters. Similarly, farmers cannot charge for the open space, greenery, and scenic views their farms provide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Both the environmental resources farmers provide and those they use are thus subject to open access exploitation.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At bottom, the lack of markets for these environmental resources is due to the extreme </a:t>
            </a:r>
            <a:r>
              <a:rPr lang="en-US" sz="2000" dirty="0" smtClean="0">
                <a:latin typeface="Times New Roman" pitchFamily="18" charset="0"/>
                <a:cs typeface="Times New Roman" pitchFamily="18" charset="0"/>
              </a:rPr>
              <a:t>difficulty, or  impossibility, of </a:t>
            </a:r>
            <a:r>
              <a:rPr lang="en-US" sz="2000" dirty="0" smtClean="0">
                <a:latin typeface="Times New Roman" pitchFamily="18" charset="0"/>
                <a:cs typeface="Times New Roman" pitchFamily="18" charset="0"/>
              </a:rPr>
              <a:t>establishing and enforcing clear </a:t>
            </a:r>
            <a:r>
              <a:rPr lang="en-US" sz="2000" b="1" dirty="0" smtClean="0">
                <a:latin typeface="Times New Roman" pitchFamily="18" charset="0"/>
                <a:cs typeface="Times New Roman" pitchFamily="18" charset="0"/>
              </a:rPr>
              <a:t>property rights</a:t>
            </a:r>
            <a:r>
              <a:rPr lang="en-US" sz="2000" dirty="0" smtClean="0">
                <a:latin typeface="Times New Roman" pitchFamily="18" charset="0"/>
                <a:cs typeface="Times New Roman" pitchFamily="18" charset="0"/>
              </a:rPr>
              <a:t>. </a:t>
            </a:r>
            <a:endParaRPr lang="el-GR"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11</a:t>
            </a:fld>
            <a:endParaRPr lang="el-G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858490"/>
          </a:xfrm>
        </p:spPr>
        <p:txBody>
          <a:bodyPr/>
          <a:lstStyle/>
          <a:p>
            <a:pPr algn="ctr"/>
            <a:r>
              <a:rPr lang="en-US" sz="2800" dirty="0" smtClean="0"/>
              <a:t>Agriculture’s public goods</a:t>
            </a:r>
            <a:endParaRPr lang="el-GR" sz="2800" dirty="0"/>
          </a:p>
        </p:txBody>
      </p:sp>
      <p:sp>
        <p:nvSpPr>
          <p:cNvPr id="3" name="2 - Θέση περιεχομένου"/>
          <p:cNvSpPr>
            <a:spLocks noGrp="1"/>
          </p:cNvSpPr>
          <p:nvPr>
            <p:ph idx="1"/>
          </p:nvPr>
        </p:nvSpPr>
        <p:spPr>
          <a:xfrm>
            <a:off x="457200" y="1268760"/>
            <a:ext cx="8229600" cy="5184576"/>
          </a:xfrm>
        </p:spPr>
        <p:txBody>
          <a:bodyPr/>
          <a:lstStyle/>
          <a:p>
            <a:r>
              <a:rPr lang="en-US" sz="2000" dirty="0" smtClean="0">
                <a:latin typeface="Times New Roman" pitchFamily="18" charset="0"/>
                <a:cs typeface="Times New Roman" pitchFamily="18" charset="0"/>
              </a:rPr>
              <a:t>Most scenic amenities from </a:t>
            </a:r>
            <a:r>
              <a:rPr lang="en-US" sz="2000" dirty="0" smtClean="0">
                <a:latin typeface="Times New Roman" pitchFamily="18" charset="0"/>
                <a:cs typeface="Times New Roman" pitchFamily="18" charset="0"/>
              </a:rPr>
              <a:t>agriculture are </a:t>
            </a:r>
            <a:r>
              <a:rPr lang="en-US" sz="2000" dirty="0" smtClean="0">
                <a:latin typeface="Times New Roman" pitchFamily="18" charset="0"/>
                <a:cs typeface="Times New Roman" pitchFamily="18" charset="0"/>
              </a:rPr>
              <a:t>public goods.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consumption of farm scenery is non-exclusive and non-rival.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Moreover</a:t>
            </a:r>
            <a:r>
              <a:rPr lang="en-US" sz="2000" dirty="0" smtClean="0">
                <a:latin typeface="Times New Roman" pitchFamily="18" charset="0"/>
                <a:cs typeface="Times New Roman" pitchFamily="18" charset="0"/>
              </a:rPr>
              <a:t>, since the marginal cost of providing scenery to an additional consumer is minimal, leaving these scenic amenities </a:t>
            </a:r>
            <a:r>
              <a:rPr lang="en-US" sz="2000" dirty="0" err="1" smtClean="0">
                <a:latin typeface="Times New Roman" pitchFamily="18" charset="0"/>
                <a:cs typeface="Times New Roman" pitchFamily="18" charset="0"/>
              </a:rPr>
              <a:t>unpriced</a:t>
            </a:r>
            <a:r>
              <a:rPr lang="en-US" sz="2000" dirty="0" smtClean="0">
                <a:latin typeface="Times New Roman" pitchFamily="18" charset="0"/>
                <a:cs typeface="Times New Roman" pitchFamily="18" charset="0"/>
              </a:rPr>
              <a:t> can be efficient at the margin.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But leaving such amenities </a:t>
            </a:r>
            <a:r>
              <a:rPr lang="en-US" sz="2000" dirty="0" err="1" smtClean="0">
                <a:latin typeface="Times New Roman" pitchFamily="18" charset="0"/>
                <a:cs typeface="Times New Roman" pitchFamily="18" charset="0"/>
              </a:rPr>
              <a:t>unpriced</a:t>
            </a:r>
            <a:r>
              <a:rPr lang="en-US" sz="2000" dirty="0" smtClean="0">
                <a:latin typeface="Times New Roman" pitchFamily="18" charset="0"/>
                <a:cs typeface="Times New Roman" pitchFamily="18" charset="0"/>
              </a:rPr>
              <a:t> fails to provide farmers with incentives to forego development of their land, even when doing so is in the public interest.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Open </a:t>
            </a:r>
            <a:r>
              <a:rPr lang="en-US" sz="2000" dirty="0" smtClean="0">
                <a:latin typeface="Times New Roman" pitchFamily="18" charset="0"/>
                <a:cs typeface="Times New Roman" pitchFamily="18" charset="0"/>
              </a:rPr>
              <a:t>access occurs in water pollution from agricultural emissions of nutrients, sediment, or pesticides for a somewhat different reason. Emissions of agricultural  pollutants are diffuse and enter water bodies at numerous different points.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Furthermore</a:t>
            </a:r>
            <a:r>
              <a:rPr lang="en-US" sz="2000" dirty="0" smtClean="0">
                <a:latin typeface="Times New Roman" pitchFamily="18" charset="0"/>
                <a:cs typeface="Times New Roman" pitchFamily="18" charset="0"/>
              </a:rPr>
              <a:t>, it is difficult to distinguish agricultural emissions of nutrients and sediments from those that occur naturally. It is impossible to restrict access to these water bodies, and hence impossible to levy charges for access to them</a:t>
            </a:r>
            <a:r>
              <a:rPr lang="en-US" sz="2000" dirty="0" smtClean="0"/>
              <a:t>.</a:t>
            </a:r>
            <a:endParaRPr lang="el-GR" sz="2000" dirty="0" smtClean="0"/>
          </a:p>
          <a:p>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12</a:t>
            </a:fld>
            <a:endParaRPr lang="el-G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latin typeface="Times New Roman" pitchFamily="18" charset="0"/>
                <a:cs typeface="Times New Roman" pitchFamily="18" charset="0"/>
              </a:rPr>
              <a:t>Lack of a market means zero price and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zero price means free disposal</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268760"/>
            <a:ext cx="8229600" cy="4862165"/>
          </a:xfrm>
        </p:spPr>
        <p:txBody>
          <a:bodyPr/>
          <a:lstStyle/>
          <a:p>
            <a:r>
              <a:rPr lang="en-US" sz="2000" dirty="0" smtClean="0">
                <a:latin typeface="Times New Roman" pitchFamily="18" charset="0"/>
                <a:cs typeface="Times New Roman" pitchFamily="18" charset="0"/>
              </a:rPr>
              <a:t>In the absence of markets for environmental quality, farmers tend to treat it as </a:t>
            </a:r>
            <a:r>
              <a:rPr lang="en-US" sz="2000" dirty="0" smtClean="0">
                <a:latin typeface="Times New Roman" pitchFamily="18" charset="0"/>
                <a:cs typeface="Times New Roman" pitchFamily="18" charset="0"/>
              </a:rPr>
              <a:t> freely </a:t>
            </a:r>
            <a:r>
              <a:rPr lang="en-US" sz="2000" dirty="0" smtClean="0">
                <a:latin typeface="Times New Roman" pitchFamily="18" charset="0"/>
                <a:cs typeface="Times New Roman" pitchFamily="18" charset="0"/>
              </a:rPr>
              <a:t>disposable.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the multi-output production technology given previously, as represented by the cost function, assuming an </a:t>
            </a:r>
            <a:r>
              <a:rPr lang="en-US" sz="2000" dirty="0" smtClean="0">
                <a:latin typeface="Times New Roman" pitchFamily="18" charset="0"/>
                <a:cs typeface="Times New Roman" pitchFamily="18" charset="0"/>
              </a:rPr>
              <a:t>unregulated market, the joint production of agricultural </a:t>
            </a:r>
            <a:r>
              <a:rPr lang="en-US" sz="2000" dirty="0" smtClean="0">
                <a:latin typeface="Times New Roman" pitchFamily="18" charset="0"/>
                <a:cs typeface="Times New Roman" pitchFamily="18" charset="0"/>
              </a:rPr>
              <a:t>output and </a:t>
            </a:r>
            <a:r>
              <a:rPr lang="en-US" sz="2000" dirty="0" smtClean="0">
                <a:latin typeface="Times New Roman" pitchFamily="18" charset="0"/>
                <a:cs typeface="Times New Roman" pitchFamily="18" charset="0"/>
              </a:rPr>
              <a:t>environmental quality will </a:t>
            </a:r>
            <a:r>
              <a:rPr lang="en-US" sz="2000" dirty="0" smtClean="0">
                <a:latin typeface="Times New Roman" pitchFamily="18" charset="0"/>
                <a:cs typeface="Times New Roman" pitchFamily="18" charset="0"/>
              </a:rPr>
              <a:t>be </a:t>
            </a:r>
            <a:r>
              <a:rPr lang="en-US" sz="2000" dirty="0" smtClean="0">
                <a:latin typeface="Times New Roman" pitchFamily="18" charset="0"/>
                <a:cs typeface="Times New Roman" pitchFamily="18" charset="0"/>
              </a:rPr>
              <a:t>characterized by the </a:t>
            </a:r>
            <a:r>
              <a:rPr lang="en-US" sz="2000" dirty="0" smtClean="0">
                <a:latin typeface="Times New Roman" pitchFamily="18" charset="0"/>
                <a:cs typeface="Times New Roman" pitchFamily="18" charset="0"/>
              </a:rPr>
              <a:t>FOC of the cost minimization problem that are:</a:t>
            </a:r>
          </a:p>
          <a:p>
            <a:pPr lvl="1">
              <a:buNone/>
            </a:pPr>
            <a:r>
              <a:rPr lang="en-US" sz="2400" dirty="0" smtClean="0">
                <a:latin typeface="Times New Roman" pitchFamily="18" charset="0"/>
                <a:cs typeface="Times New Roman" pitchFamily="18" charset="0"/>
              </a:rPr>
              <a:t>	U </a:t>
            </a:r>
            <a:r>
              <a:rPr lang="en-US" sz="2400" dirty="0" smtClean="0">
                <a:latin typeface="Times New Roman" pitchFamily="18" charset="0"/>
                <a:cs typeface="Times New Roman" pitchFamily="18" charset="0"/>
              </a:rPr>
              <a:t>y (</a:t>
            </a:r>
            <a:r>
              <a:rPr lang="en-US" sz="2400" dirty="0" err="1" smtClean="0">
                <a:latin typeface="Times New Roman" pitchFamily="18" charset="0"/>
                <a:cs typeface="Times New Roman" pitchFamily="18" charset="0"/>
              </a:rPr>
              <a:t>y,q</a:t>
            </a:r>
            <a:r>
              <a:rPr lang="en-US" sz="2400" dirty="0" smtClean="0">
                <a:latin typeface="Times New Roman" pitchFamily="18" charset="0"/>
                <a:cs typeface="Times New Roman" pitchFamily="18" charset="0"/>
              </a:rPr>
              <a:t>)– C y (</a:t>
            </a:r>
            <a:r>
              <a:rPr lang="en-US" sz="2400" dirty="0" err="1" smtClean="0">
                <a:latin typeface="Times New Roman" pitchFamily="18" charset="0"/>
                <a:cs typeface="Times New Roman" pitchFamily="18" charset="0"/>
              </a:rPr>
              <a:t>y,q,w</a:t>
            </a:r>
            <a:r>
              <a:rPr lang="en-US" sz="2400" dirty="0" smtClean="0">
                <a:latin typeface="Times New Roman" pitchFamily="18" charset="0"/>
                <a:cs typeface="Times New Roman" pitchFamily="18" charset="0"/>
              </a:rPr>
              <a:t>) = 0</a:t>
            </a:r>
            <a:endParaRPr lang="el-GR" sz="2400" dirty="0" smtClean="0">
              <a:latin typeface="Times New Roman" pitchFamily="18" charset="0"/>
              <a:cs typeface="Times New Roman" pitchFamily="18" charset="0"/>
            </a:endParaRPr>
          </a:p>
          <a:p>
            <a:pPr lvl="1">
              <a:buNone/>
            </a:pPr>
            <a:r>
              <a:rPr lang="en-US" sz="2400" dirty="0" smtClean="0">
                <a:latin typeface="Times New Roman" pitchFamily="18" charset="0"/>
                <a:cs typeface="Times New Roman" pitchFamily="18" charset="0"/>
              </a:rPr>
              <a:t>	C </a:t>
            </a:r>
            <a:r>
              <a:rPr lang="en-US" sz="2400" dirty="0" smtClean="0">
                <a:latin typeface="Times New Roman" pitchFamily="18" charset="0"/>
                <a:cs typeface="Times New Roman" pitchFamily="18" charset="0"/>
              </a:rPr>
              <a:t>q (</a:t>
            </a:r>
            <a:r>
              <a:rPr lang="en-US" sz="2400" dirty="0" err="1" smtClean="0">
                <a:latin typeface="Times New Roman" pitchFamily="18" charset="0"/>
                <a:cs typeface="Times New Roman" pitchFamily="18" charset="0"/>
              </a:rPr>
              <a:t>y,q,w</a:t>
            </a:r>
            <a:r>
              <a:rPr lang="en-US" sz="2400" dirty="0" smtClean="0">
                <a:latin typeface="Times New Roman" pitchFamily="18" charset="0"/>
                <a:cs typeface="Times New Roman" pitchFamily="18" charset="0"/>
              </a:rPr>
              <a:t>) = 0,</a:t>
            </a:r>
            <a:endParaRPr lang="el-GR" sz="24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which </a:t>
            </a:r>
            <a:r>
              <a:rPr lang="en-US" sz="2000" dirty="0" smtClean="0">
                <a:latin typeface="Times New Roman" pitchFamily="18" charset="0"/>
                <a:cs typeface="Times New Roman" pitchFamily="18" charset="0"/>
              </a:rPr>
              <a:t>imply too much agricultural output and too little environmental quality.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other words</a:t>
            </a:r>
            <a:r>
              <a:rPr lang="en-US" sz="2000" dirty="0" smtClean="0">
                <a:latin typeface="Times New Roman" pitchFamily="18" charset="0"/>
                <a:cs typeface="Times New Roman" pitchFamily="18" charset="0"/>
              </a:rPr>
              <a:t>, the level of agricultural output generated by competitive markets exceeds the </a:t>
            </a:r>
            <a:r>
              <a:rPr lang="en-US" sz="2000" dirty="0" smtClean="0">
                <a:latin typeface="Times New Roman" pitchFamily="18" charset="0"/>
                <a:cs typeface="Times New Roman" pitchFamily="18" charset="0"/>
              </a:rPr>
              <a:t> socially </a:t>
            </a:r>
            <a:r>
              <a:rPr lang="en-US" sz="2000" dirty="0" smtClean="0">
                <a:latin typeface="Times New Roman" pitchFamily="18" charset="0"/>
                <a:cs typeface="Times New Roman" pitchFamily="18" charset="0"/>
              </a:rPr>
              <a:t>optimal level, while the level of environmental quality generated by </a:t>
            </a:r>
            <a:r>
              <a:rPr lang="en-US" sz="2000" dirty="0" smtClean="0">
                <a:latin typeface="Times New Roman" pitchFamily="18" charset="0"/>
                <a:cs typeface="Times New Roman" pitchFamily="18" charset="0"/>
              </a:rPr>
              <a:t>competitive markets falls short of the socially optimal level.</a:t>
            </a:r>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13</a:t>
            </a:fld>
            <a:endParaRPr lang="el-G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800" dirty="0" smtClean="0"/>
              <a:t>Input oriented model</a:t>
            </a:r>
            <a:endParaRPr lang="el-GR" sz="2800" dirty="0"/>
          </a:p>
        </p:txBody>
      </p:sp>
      <p:sp>
        <p:nvSpPr>
          <p:cNvPr id="3" name="2 - Θέση περιεχομένου"/>
          <p:cNvSpPr>
            <a:spLocks noGrp="1"/>
          </p:cNvSpPr>
          <p:nvPr>
            <p:ph idx="1"/>
          </p:nvPr>
        </p:nvSpPr>
        <p:spPr>
          <a:xfrm>
            <a:off x="467544" y="1124744"/>
            <a:ext cx="8229600" cy="5328592"/>
          </a:xfrm>
        </p:spPr>
        <p:txBody>
          <a:bodyPr/>
          <a:lstStyle/>
          <a:p>
            <a:r>
              <a:rPr lang="en-US" sz="2000" dirty="0" smtClean="0">
                <a:latin typeface="Times New Roman" pitchFamily="18" charset="0"/>
                <a:cs typeface="Times New Roman" pitchFamily="18" charset="0"/>
              </a:rPr>
              <a:t>Often, environmental effects associated with specific inputs (fertilizers, </a:t>
            </a:r>
            <a:r>
              <a:rPr lang="en-US" sz="2000" dirty="0" smtClean="0">
                <a:latin typeface="Times New Roman" pitchFamily="18" charset="0"/>
                <a:cs typeface="Times New Roman" pitchFamily="18" charset="0"/>
              </a:rPr>
              <a:t>etc)</a:t>
            </a:r>
          </a:p>
          <a:p>
            <a:r>
              <a:rPr lang="en-US" sz="2000" dirty="0" smtClean="0">
                <a:latin typeface="Times New Roman" pitchFamily="18" charset="0"/>
                <a:cs typeface="Times New Roman" pitchFamily="18" charset="0"/>
              </a:rPr>
              <a:t>Let </a:t>
            </a:r>
            <a:r>
              <a:rPr lang="en-US" sz="2000" dirty="0" smtClean="0">
                <a:latin typeface="Times New Roman" pitchFamily="18" charset="0"/>
                <a:cs typeface="Times New Roman" pitchFamily="18" charset="0"/>
              </a:rPr>
              <a:t>z be </a:t>
            </a:r>
            <a:r>
              <a:rPr lang="en-US" sz="2000" dirty="0" smtClean="0">
                <a:latin typeface="Times New Roman" pitchFamily="18" charset="0"/>
                <a:cs typeface="Times New Roman" pitchFamily="18" charset="0"/>
              </a:rPr>
              <a:t>specific </a:t>
            </a:r>
            <a:r>
              <a:rPr lang="en-US" sz="2000" dirty="0" smtClean="0">
                <a:latin typeface="Times New Roman" pitchFamily="18" charset="0"/>
                <a:cs typeface="Times New Roman" pitchFamily="18" charset="0"/>
              </a:rPr>
              <a:t>input(s) of interest and v be the associated price(s).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Let e(z) represent the environmental effects of input use, where e z &gt; 0.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Let the agricultural output technology be represented by a revenue function </a:t>
            </a:r>
            <a:endParaRPr lang="el-GR"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R(</a:t>
            </a:r>
            <a:r>
              <a:rPr lang="en-US" sz="2400" dirty="0" err="1" smtClean="0">
                <a:latin typeface="Times New Roman" pitchFamily="18" charset="0"/>
                <a:cs typeface="Times New Roman" pitchFamily="18" charset="0"/>
              </a:rPr>
              <a:t>p,w,z</a:t>
            </a:r>
            <a:r>
              <a:rPr lang="en-US" sz="2400" dirty="0" smtClean="0">
                <a:latin typeface="Times New Roman" pitchFamily="18" charset="0"/>
                <a:cs typeface="Times New Roman" pitchFamily="18" charset="0"/>
              </a:rPr>
              <a:t>) = max </a:t>
            </a:r>
            <a:r>
              <a:rPr lang="en-US" sz="2400" dirty="0" err="1" smtClean="0">
                <a:latin typeface="Times New Roman" pitchFamily="18" charset="0"/>
                <a:cs typeface="Times New Roman" pitchFamily="18" charset="0"/>
              </a:rPr>
              <a:t>x,y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wx</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y,x,z</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 T). </a:t>
            </a:r>
            <a:endParaRPr lang="el-GR" sz="24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Decreasing </a:t>
            </a:r>
            <a:r>
              <a:rPr lang="en-US" sz="2000" dirty="0" smtClean="0">
                <a:latin typeface="Times New Roman" pitchFamily="18" charset="0"/>
                <a:cs typeface="Times New Roman" pitchFamily="18" charset="0"/>
              </a:rPr>
              <a:t>marginal productivity of z implies increasing marginal income foregone due to reductions in </a:t>
            </a:r>
            <a:r>
              <a:rPr lang="en-US" sz="2000" dirty="0" smtClean="0">
                <a:latin typeface="Times New Roman" pitchFamily="18" charset="0"/>
                <a:cs typeface="Times New Roman" pitchFamily="18" charset="0"/>
              </a:rPr>
              <a:t>z. Formulation equivalent </a:t>
            </a:r>
            <a:r>
              <a:rPr lang="en-US" sz="2000" dirty="0" smtClean="0">
                <a:latin typeface="Times New Roman" pitchFamily="18" charset="0"/>
                <a:cs typeface="Times New Roman" pitchFamily="18" charset="0"/>
              </a:rPr>
              <a:t>to one </a:t>
            </a:r>
            <a:r>
              <a:rPr lang="en-US" sz="2000" dirty="0" smtClean="0">
                <a:latin typeface="Times New Roman" pitchFamily="18" charset="0"/>
                <a:cs typeface="Times New Roman" pitchFamily="18" charset="0"/>
              </a:rPr>
              <a:t>with increasing </a:t>
            </a:r>
            <a:r>
              <a:rPr lang="en-US" sz="2000" dirty="0" smtClean="0">
                <a:latin typeface="Times New Roman" pitchFamily="18" charset="0"/>
                <a:cs typeface="Times New Roman" pitchFamily="18" charset="0"/>
              </a:rPr>
              <a:t>marginal cost of producing environmental quality.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Let </a:t>
            </a:r>
            <a:r>
              <a:rPr lang="en-US" sz="2000" dirty="0" smtClean="0">
                <a:latin typeface="Times New Roman" pitchFamily="18" charset="0"/>
                <a:cs typeface="Times New Roman" pitchFamily="18" charset="0"/>
              </a:rPr>
              <a:t>S(</a:t>
            </a:r>
            <a:r>
              <a:rPr lang="en-US" sz="2000" dirty="0" err="1" smtClean="0">
                <a:latin typeface="Times New Roman" pitchFamily="18" charset="0"/>
                <a:cs typeface="Times New Roman" pitchFamily="18" charset="0"/>
              </a:rPr>
              <a:t>p,e</a:t>
            </a:r>
            <a:r>
              <a:rPr lang="en-US" sz="2000" dirty="0" smtClean="0">
                <a:latin typeface="Times New Roman" pitchFamily="18" charset="0"/>
                <a:cs typeface="Times New Roman" pitchFamily="18" charset="0"/>
              </a:rPr>
              <a:t>(z)) be the social surplus accruing when the price of agricultural output is p and the level of environmental quality is e(z).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Under standard assumptions, S p = -y, that is, the derivative of S with respect to p equals the negative of demand for agricultural output, and S pp = -</a:t>
            </a:r>
            <a:r>
              <a:rPr lang="el-GR" sz="2000" dirty="0" smtClean="0">
                <a:latin typeface="Times New Roman" pitchFamily="18" charset="0"/>
                <a:cs typeface="Times New Roman" pitchFamily="18" charset="0"/>
                <a:sym typeface="Symbol"/>
              </a:rPr>
              <a:t></a:t>
            </a:r>
            <a:r>
              <a:rPr lang="en-US" sz="2000" dirty="0" smtClean="0">
                <a:latin typeface="Times New Roman" pitchFamily="18" charset="0"/>
                <a:cs typeface="Times New Roman" pitchFamily="18" charset="0"/>
              </a:rPr>
              <a:t>y/</a:t>
            </a:r>
            <a:r>
              <a:rPr lang="el-GR" sz="2000" dirty="0" smtClean="0">
                <a:latin typeface="Times New Roman" pitchFamily="18" charset="0"/>
                <a:cs typeface="Times New Roman" pitchFamily="18" charset="0"/>
                <a:sym typeface="Symbol"/>
              </a:rPr>
              <a:t></a:t>
            </a:r>
            <a:r>
              <a:rPr lang="en-US" sz="2000" dirty="0" smtClean="0">
                <a:latin typeface="Times New Roman" pitchFamily="18" charset="0"/>
                <a:cs typeface="Times New Roman" pitchFamily="18" charset="0"/>
              </a:rPr>
              <a:t>p &gt; 0. S e is negative for adverse environmental effects and positive for beneficial ones. </a:t>
            </a:r>
            <a:endParaRPr lang="el-GR"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14</a:t>
            </a:fld>
            <a:endParaRPr lang="el-G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858490"/>
          </a:xfrm>
        </p:spPr>
        <p:txBody>
          <a:bodyPr/>
          <a:lstStyle/>
          <a:p>
            <a:pPr algn="ctr"/>
            <a:r>
              <a:rPr lang="en-US" sz="2800" dirty="0" smtClean="0">
                <a:latin typeface="Times New Roman" pitchFamily="18" charset="0"/>
                <a:cs typeface="Times New Roman" pitchFamily="18" charset="0"/>
              </a:rPr>
              <a:t>Input oriented </a:t>
            </a:r>
            <a:r>
              <a:rPr lang="en-US" sz="2800" dirty="0" smtClean="0">
                <a:latin typeface="Times New Roman" pitchFamily="18" charset="0"/>
                <a:cs typeface="Times New Roman" pitchFamily="18" charset="0"/>
              </a:rPr>
              <a:t>model (cont)</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268760"/>
            <a:ext cx="8229600" cy="4862165"/>
          </a:xfrm>
        </p:spPr>
        <p:txBody>
          <a:bodyPr/>
          <a:lstStyle/>
          <a:p>
            <a:r>
              <a:rPr lang="en-US" sz="3200"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socially optimal usage level(s) of z and agricultural output price(s) p in this case maximize net social surplus S(</a:t>
            </a:r>
            <a:r>
              <a:rPr lang="en-US" sz="2000" dirty="0" err="1" smtClean="0">
                <a:latin typeface="Times New Roman" pitchFamily="18" charset="0"/>
                <a:cs typeface="Times New Roman" pitchFamily="18" charset="0"/>
              </a:rPr>
              <a:t>p,e</a:t>
            </a:r>
            <a:r>
              <a:rPr lang="en-US" sz="2000" dirty="0" smtClean="0">
                <a:latin typeface="Times New Roman" pitchFamily="18" charset="0"/>
                <a:cs typeface="Times New Roman" pitchFamily="18" charset="0"/>
              </a:rPr>
              <a:t>(z)) + R(</a:t>
            </a:r>
            <a:r>
              <a:rPr lang="en-US" sz="2000" dirty="0" err="1" smtClean="0">
                <a:latin typeface="Times New Roman" pitchFamily="18" charset="0"/>
                <a:cs typeface="Times New Roman" pitchFamily="18" charset="0"/>
              </a:rPr>
              <a:t>p,w,z</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vz</a:t>
            </a:r>
            <a:r>
              <a:rPr lang="en-US" sz="2000" dirty="0" smtClean="0">
                <a:latin typeface="Times New Roman" pitchFamily="18" charset="0"/>
                <a:cs typeface="Times New Roman" pitchFamily="18" charset="0"/>
              </a:rPr>
              <a:t> and is characterized by the necessary </a:t>
            </a:r>
            <a:r>
              <a:rPr lang="en-US" sz="2000" dirty="0" smtClean="0">
                <a:latin typeface="Times New Roman" pitchFamily="18" charset="0"/>
                <a:cs typeface="Times New Roman" pitchFamily="18" charset="0"/>
              </a:rPr>
              <a:t>conditions</a:t>
            </a:r>
            <a:endParaRPr lang="el-GR"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 </a:t>
            </a:r>
            <a:r>
              <a:rPr lang="en-US" sz="2400" dirty="0" smtClean="0">
                <a:latin typeface="Times New Roman" pitchFamily="18" charset="0"/>
                <a:cs typeface="Times New Roman" pitchFamily="18" charset="0"/>
              </a:rPr>
              <a:t>p (</a:t>
            </a:r>
            <a:r>
              <a:rPr lang="en-US" sz="2400" dirty="0" err="1" smtClean="0">
                <a:latin typeface="Times New Roman" pitchFamily="18" charset="0"/>
                <a:cs typeface="Times New Roman" pitchFamily="18" charset="0"/>
              </a:rPr>
              <a:t>p,e</a:t>
            </a:r>
            <a:r>
              <a:rPr lang="en-US" sz="2400" dirty="0" smtClean="0">
                <a:latin typeface="Times New Roman" pitchFamily="18" charset="0"/>
                <a:cs typeface="Times New Roman" pitchFamily="18" charset="0"/>
              </a:rPr>
              <a:t>(z)) + R p (</a:t>
            </a:r>
            <a:r>
              <a:rPr lang="en-US" sz="2400" dirty="0" err="1" smtClean="0">
                <a:latin typeface="Times New Roman" pitchFamily="18" charset="0"/>
                <a:cs typeface="Times New Roman" pitchFamily="18" charset="0"/>
              </a:rPr>
              <a:t>p,w,z</a:t>
            </a:r>
            <a:r>
              <a:rPr lang="en-US" sz="2400" dirty="0" smtClean="0">
                <a:latin typeface="Times New Roman" pitchFamily="18" charset="0"/>
                <a:cs typeface="Times New Roman" pitchFamily="18" charset="0"/>
              </a:rPr>
              <a:t>) = 0</a:t>
            </a:r>
            <a:endParaRPr lang="el-GR"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S </a:t>
            </a:r>
            <a:r>
              <a:rPr lang="en-US" sz="2400" dirty="0" smtClean="0">
                <a:latin typeface="Times New Roman" pitchFamily="18" charset="0"/>
                <a:cs typeface="Times New Roman" pitchFamily="18" charset="0"/>
              </a:rPr>
              <a:t>e (</a:t>
            </a:r>
            <a:r>
              <a:rPr lang="en-US" sz="2400" dirty="0" err="1" smtClean="0">
                <a:latin typeface="Times New Roman" pitchFamily="18" charset="0"/>
                <a:cs typeface="Times New Roman" pitchFamily="18" charset="0"/>
              </a:rPr>
              <a:t>p,e</a:t>
            </a:r>
            <a:r>
              <a:rPr lang="en-US" sz="2400" dirty="0" smtClean="0">
                <a:latin typeface="Times New Roman" pitchFamily="18" charset="0"/>
                <a:cs typeface="Times New Roman" pitchFamily="18" charset="0"/>
              </a:rPr>
              <a:t>(z)) e z + R z (</a:t>
            </a:r>
            <a:r>
              <a:rPr lang="en-US" sz="2400" dirty="0" err="1" smtClean="0">
                <a:latin typeface="Times New Roman" pitchFamily="18" charset="0"/>
                <a:cs typeface="Times New Roman" pitchFamily="18" charset="0"/>
              </a:rPr>
              <a:t>p,w,z</a:t>
            </a:r>
            <a:r>
              <a:rPr lang="en-US" sz="2400" dirty="0" smtClean="0">
                <a:latin typeface="Times New Roman" pitchFamily="18" charset="0"/>
                <a:cs typeface="Times New Roman" pitchFamily="18" charset="0"/>
              </a:rPr>
              <a:t>)– v = 0.</a:t>
            </a:r>
            <a:endParaRPr lang="el-GR" sz="24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first </a:t>
            </a:r>
            <a:r>
              <a:rPr lang="en-US" sz="2000" dirty="0" smtClean="0">
                <a:latin typeface="Times New Roman" pitchFamily="18" charset="0"/>
                <a:cs typeface="Times New Roman" pitchFamily="18" charset="0"/>
              </a:rPr>
              <a:t>condition </a:t>
            </a:r>
            <a:r>
              <a:rPr lang="en-US" sz="2000" dirty="0" smtClean="0">
                <a:latin typeface="Times New Roman" pitchFamily="18" charset="0"/>
                <a:cs typeface="Times New Roman" pitchFamily="18" charset="0"/>
              </a:rPr>
              <a:t>is the market clearing condition that the quantity of agricultural output </a:t>
            </a:r>
            <a:r>
              <a:rPr lang="en-US" sz="2000" dirty="0" smtClean="0">
                <a:latin typeface="Times New Roman" pitchFamily="18" charset="0"/>
                <a:cs typeface="Times New Roman" pitchFamily="18" charset="0"/>
              </a:rPr>
              <a:t> demanded </a:t>
            </a:r>
            <a:r>
              <a:rPr lang="en-US" sz="2000" dirty="0" smtClean="0">
                <a:latin typeface="Times New Roman" pitchFamily="18" charset="0"/>
                <a:cs typeface="Times New Roman" pitchFamily="18" charset="0"/>
              </a:rPr>
              <a:t>(-S p )equals the quantity supplied (R p ).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second condition says that the value of the marginal product of z (R z ) should equal its unit price (v) plus (minus) the marginal social cost (benefit) of environmental effects arising from use of the input(s).</a:t>
            </a:r>
            <a:endParaRPr lang="el-GR" sz="2000" dirty="0" smtClean="0">
              <a:latin typeface="Times New Roman" pitchFamily="18" charset="0"/>
              <a:cs typeface="Times New Roman" pitchFamily="18" charset="0"/>
            </a:endParaRP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15</a:t>
            </a:fld>
            <a:endParaRPr lang="el-G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570458"/>
          </a:xfrm>
        </p:spPr>
        <p:txBody>
          <a:bodyPr/>
          <a:lstStyle/>
          <a:p>
            <a:pPr algn="ctr"/>
            <a:r>
              <a:rPr lang="en-US" sz="2800" dirty="0" smtClean="0">
                <a:latin typeface="Times New Roman" pitchFamily="18" charset="0"/>
                <a:cs typeface="Times New Roman" pitchFamily="18" charset="0"/>
              </a:rPr>
              <a:t>Stewardship incentives -</a:t>
            </a:r>
            <a:r>
              <a:rPr lang="en-US" sz="2800" dirty="0" smtClean="0"/>
              <a:t>input-oriented </a:t>
            </a:r>
            <a:r>
              <a:rPr lang="en-US" sz="2800" dirty="0" smtClean="0"/>
              <a:t>model,</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764704"/>
            <a:ext cx="8229600" cy="5544616"/>
          </a:xfrm>
        </p:spPr>
        <p:txBody>
          <a:bodyPr/>
          <a:lstStyle/>
          <a:p>
            <a:r>
              <a:rPr lang="en-US" sz="2400" dirty="0" smtClean="0">
                <a:latin typeface="Times New Roman" pitchFamily="18" charset="0"/>
                <a:cs typeface="Times New Roman" pitchFamily="18" charset="0"/>
              </a:rPr>
              <a:t>Social surplus from consumption into three components: </a:t>
            </a:r>
            <a:endParaRPr lang="el-GR" sz="2400"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off-farm surplus from the consumption of agricultural output, CS(p), </a:t>
            </a:r>
            <a:endParaRPr lang="el-GR" sz="2400"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off-farm damage from use of the input of interest, D(e(z)), and </a:t>
            </a:r>
            <a:endParaRPr lang="el-GR" sz="2400"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on-farm surplus from consumption of agricultural output and goods associated with the resource base of agriculture, L(</a:t>
            </a:r>
            <a:r>
              <a:rPr lang="en-US" sz="2400" dirty="0" err="1" smtClean="0">
                <a:latin typeface="Times New Roman" pitchFamily="18" charset="0"/>
                <a:cs typeface="Times New Roman" pitchFamily="18" charset="0"/>
              </a:rPr>
              <a:t>p,e</a:t>
            </a:r>
            <a:r>
              <a:rPr lang="en-US" sz="2400" dirty="0" smtClean="0">
                <a:latin typeface="Times New Roman" pitchFamily="18" charset="0"/>
                <a:cs typeface="Times New Roman" pitchFamily="18" charset="0"/>
              </a:rPr>
              <a:t>(z)), L p &gt; 0, L e &lt; 0. </a:t>
            </a:r>
            <a:endParaRPr lang="el-G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 </a:t>
            </a:r>
            <a:r>
              <a:rPr lang="en-US" sz="2400" dirty="0" smtClean="0">
                <a:latin typeface="Times New Roman" pitchFamily="18" charset="0"/>
                <a:cs typeface="Times New Roman" pitchFamily="18" charset="0"/>
              </a:rPr>
              <a:t>soil erosion </a:t>
            </a:r>
            <a:r>
              <a:rPr lang="en-US" sz="2400" dirty="0" smtClean="0">
                <a:latin typeface="Times New Roman" pitchFamily="18" charset="0"/>
                <a:cs typeface="Times New Roman" pitchFamily="18" charset="0"/>
              </a:rPr>
              <a:t>z represents the erosion rate, e(z) denotes the long-run reduction in soil depth associated with erosion rate z, and D(e(z)) represents off-farm damage from sedimentation and nutrient pollution of waterways. </a:t>
            </a:r>
            <a:endParaRPr lang="el-GR" sz="2400" dirty="0" smtClean="0">
              <a:latin typeface="Times New Roman" pitchFamily="18" charset="0"/>
              <a:cs typeface="Times New Roman" pitchFamily="18" charset="0"/>
            </a:endParaRPr>
          </a:p>
          <a:p>
            <a:endParaRPr lang="el-GR" sz="18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16</a:t>
            </a:fld>
            <a:endParaRPr lang="el-G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latin typeface="Times New Roman" pitchFamily="18" charset="0"/>
                <a:cs typeface="Times New Roman" pitchFamily="18" charset="0"/>
              </a:rPr>
              <a:t>Stewardship incentives -input-oriented model</a:t>
            </a:r>
            <a:r>
              <a:rPr lang="en-US" sz="2800" dirty="0" smtClean="0">
                <a:latin typeface="Times New Roman" pitchFamily="18" charset="0"/>
                <a:cs typeface="Times New Roman" pitchFamily="18" charset="0"/>
              </a:rPr>
              <a:t>, (cont)</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484784"/>
            <a:ext cx="8229600" cy="4968552"/>
          </a:xfrm>
        </p:spPr>
        <p:txBody>
          <a:bodyPr/>
          <a:lstStyle/>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Assuming </a:t>
            </a:r>
            <a:r>
              <a:rPr lang="en-US" sz="2000" dirty="0" smtClean="0">
                <a:latin typeface="Times New Roman" pitchFamily="18" charset="0"/>
                <a:cs typeface="Times New Roman" pitchFamily="18" charset="0"/>
              </a:rPr>
              <a:t>stationary prices for agricultural output, the value of agricultural productivity in the future can be written as L(</a:t>
            </a:r>
            <a:r>
              <a:rPr lang="en-US" sz="2000" dirty="0" err="1" smtClean="0">
                <a:latin typeface="Times New Roman" pitchFamily="18" charset="0"/>
                <a:cs typeface="Times New Roman" pitchFamily="18" charset="0"/>
              </a:rPr>
              <a:t>p,e</a:t>
            </a:r>
            <a:r>
              <a:rPr lang="en-US" sz="2000" dirty="0" smtClean="0">
                <a:latin typeface="Times New Roman" pitchFamily="18" charset="0"/>
                <a:cs typeface="Times New Roman" pitchFamily="18" charset="0"/>
              </a:rPr>
              <a:t>(z)).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When markets for agricultural land are well developed, L(</a:t>
            </a:r>
            <a:r>
              <a:rPr lang="en-US" sz="2000" dirty="0" err="1" smtClean="0">
                <a:latin typeface="Times New Roman" pitchFamily="18" charset="0"/>
                <a:cs typeface="Times New Roman" pitchFamily="18" charset="0"/>
              </a:rPr>
              <a:t>p,e</a:t>
            </a:r>
            <a:r>
              <a:rPr lang="en-US" sz="2000" dirty="0" smtClean="0">
                <a:latin typeface="Times New Roman" pitchFamily="18" charset="0"/>
                <a:cs typeface="Times New Roman" pitchFamily="18" charset="0"/>
              </a:rPr>
              <a:t>(z)) equals the price of farmland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case of drinking water quality, z might represent fertilizers or pesticides and e(z) the corresponding concentration in well or stream water, while L(</a:t>
            </a:r>
            <a:r>
              <a:rPr lang="en-US" sz="2000" dirty="0" err="1" smtClean="0">
                <a:latin typeface="Times New Roman" pitchFamily="18" charset="0"/>
                <a:cs typeface="Times New Roman" pitchFamily="18" charset="0"/>
              </a:rPr>
              <a:t>p,e</a:t>
            </a:r>
            <a:r>
              <a:rPr lang="en-US" sz="2000" dirty="0" smtClean="0">
                <a:latin typeface="Times New Roman" pitchFamily="18" charset="0"/>
                <a:cs typeface="Times New Roman" pitchFamily="18" charset="0"/>
              </a:rPr>
              <a:t>(z)) represents farm families’ surplus from consumption.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case of pesticides and farmer health, z would represent the toxicity, frequency of application, and/or  pesticide application rate, e(z) the corresponding applicator exposure, and L(</a:t>
            </a:r>
            <a:r>
              <a:rPr lang="en-US" sz="2000" dirty="0" err="1" smtClean="0">
                <a:latin typeface="Times New Roman" pitchFamily="18" charset="0"/>
                <a:cs typeface="Times New Roman" pitchFamily="18" charset="0"/>
              </a:rPr>
              <a:t>p,e</a:t>
            </a:r>
            <a:r>
              <a:rPr lang="en-US" sz="2000" dirty="0" smtClean="0">
                <a:latin typeface="Times New Roman" pitchFamily="18" charset="0"/>
                <a:cs typeface="Times New Roman" pitchFamily="18" charset="0"/>
              </a:rPr>
              <a:t>(z)) the farm household’s combined demand for agricultural output and health status.</a:t>
            </a:r>
            <a:endParaRPr lang="el-GR" sz="2000" dirty="0" smtClean="0">
              <a:latin typeface="Times New Roman" pitchFamily="18" charset="0"/>
              <a:cs typeface="Times New Roman" pitchFamily="18" charset="0"/>
            </a:endParaRPr>
          </a:p>
          <a:p>
            <a:endParaRPr lang="el-GR" sz="20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17</a:t>
            </a:fld>
            <a:endParaRPr lang="el-G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714474"/>
          </a:xfrm>
        </p:spPr>
        <p:txBody>
          <a:bodyPr/>
          <a:lstStyle/>
          <a:p>
            <a:endParaRPr lang="el-GR" dirty="0"/>
          </a:p>
        </p:txBody>
      </p:sp>
      <p:sp>
        <p:nvSpPr>
          <p:cNvPr id="3" name="2 - Θέση περιεχομένου"/>
          <p:cNvSpPr>
            <a:spLocks noGrp="1"/>
          </p:cNvSpPr>
          <p:nvPr>
            <p:ph idx="1"/>
          </p:nvPr>
        </p:nvSpPr>
        <p:spPr>
          <a:xfrm>
            <a:off x="457200" y="1124744"/>
            <a:ext cx="8229600" cy="5733256"/>
          </a:xfrm>
        </p:spPr>
        <p:txBody>
          <a:bodyPr/>
          <a:lstStyle/>
          <a:p>
            <a:r>
              <a:rPr lang="en-US" sz="2400" dirty="0" smtClean="0">
                <a:latin typeface="Times New Roman" pitchFamily="18" charset="0"/>
                <a:cs typeface="Times New Roman" pitchFamily="18" charset="0"/>
              </a:rPr>
              <a:t>In the absence of explicit markets for environmental quality, </a:t>
            </a:r>
            <a:r>
              <a:rPr lang="en-US" sz="2400" dirty="0" smtClean="0">
                <a:latin typeface="Times New Roman" pitchFamily="18" charset="0"/>
                <a:cs typeface="Times New Roman" pitchFamily="18" charset="0"/>
              </a:rPr>
              <a:t>equilibrium </a:t>
            </a:r>
            <a:r>
              <a:rPr lang="en-US" sz="2400" dirty="0" smtClean="0">
                <a:latin typeface="Times New Roman" pitchFamily="18" charset="0"/>
                <a:cs typeface="Times New Roman" pitchFamily="18" charset="0"/>
              </a:rPr>
              <a:t>is </a:t>
            </a:r>
            <a:endParaRPr lang="el-GR" sz="2400" dirty="0" smtClean="0">
              <a:latin typeface="Times New Roman" pitchFamily="18" charset="0"/>
              <a:cs typeface="Times New Roman" pitchFamily="18" charset="0"/>
            </a:endParaRPr>
          </a:p>
          <a:p>
            <a:pPr lvl="1">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CSp</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Lp</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Rp</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0 (1) and  </a:t>
            </a:r>
            <a:r>
              <a:rPr lang="en-US" sz="2400" dirty="0" err="1" smtClean="0">
                <a:latin typeface="Times New Roman" pitchFamily="18" charset="0"/>
                <a:cs typeface="Times New Roman" pitchFamily="18" charset="0"/>
              </a:rPr>
              <a:t>Leez</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R z – v = </a:t>
            </a:r>
            <a:r>
              <a:rPr lang="en-US" sz="2400" dirty="0" smtClean="0">
                <a:latin typeface="Times New Roman" pitchFamily="18" charset="0"/>
                <a:cs typeface="Times New Roman" pitchFamily="18" charset="0"/>
              </a:rPr>
              <a:t>0 (2)</a:t>
            </a:r>
            <a:endParaRPr lang="el-G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Farmers’ unit cost of using the input z, v-L e </a:t>
            </a:r>
            <a:r>
              <a:rPr lang="en-US" sz="2400" dirty="0" err="1" smtClean="0">
                <a:latin typeface="Times New Roman" pitchFamily="18" charset="0"/>
                <a:cs typeface="Times New Roman" pitchFamily="18" charset="0"/>
              </a:rPr>
              <a:t>e</a:t>
            </a:r>
            <a:r>
              <a:rPr lang="en-US" sz="2400" dirty="0" smtClean="0">
                <a:latin typeface="Times New Roman" pitchFamily="18" charset="0"/>
                <a:cs typeface="Times New Roman" pitchFamily="18" charset="0"/>
              </a:rPr>
              <a:t> z , exceeds the market price v by an amount equal to the marginal reduction in land value. It is conceivable that these incentives for stewardship are strong enough to replicate the social optimum.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Social optimum:  CS </a:t>
            </a:r>
            <a:r>
              <a:rPr lang="en-US" sz="2400" dirty="0" smtClean="0">
                <a:latin typeface="Times New Roman" pitchFamily="18" charset="0"/>
                <a:cs typeface="Times New Roman" pitchFamily="18" charset="0"/>
              </a:rPr>
              <a:t>p + L p + R p = </a:t>
            </a:r>
            <a:r>
              <a:rPr lang="en-US" sz="2400" dirty="0" smtClean="0">
                <a:latin typeface="Times New Roman" pitchFamily="18" charset="0"/>
                <a:cs typeface="Times New Roman" pitchFamily="18" charset="0"/>
              </a:rPr>
              <a:t>0 and [</a:t>
            </a:r>
            <a:r>
              <a:rPr lang="en-US" sz="2400" dirty="0" smtClean="0">
                <a:latin typeface="Times New Roman" pitchFamily="18" charset="0"/>
                <a:cs typeface="Times New Roman" pitchFamily="18" charset="0"/>
              </a:rPr>
              <a:t>L e – D e ]e z + R z – v = 0.</a:t>
            </a:r>
            <a:endParaRPr lang="el-G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social and private optima coincide if D e (e(z)) = 0 at the profit-maximizing level of z,  that is, if profit-maximizing off-farm damage remains below a threshold level </a:t>
            </a:r>
            <a:endParaRPr lang="el-GR" sz="2400" dirty="0" smtClean="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18</a:t>
            </a:fld>
            <a:endParaRPr lang="el-GR"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786482"/>
          </a:xfrm>
        </p:spPr>
        <p:txBody>
          <a:bodyPr/>
          <a:lstStyle/>
          <a:p>
            <a:endParaRPr lang="el-GR" dirty="0"/>
          </a:p>
        </p:txBody>
      </p:sp>
      <p:sp>
        <p:nvSpPr>
          <p:cNvPr id="3" name="2 - Θέση περιεχομένου"/>
          <p:cNvSpPr>
            <a:spLocks noGrp="1"/>
          </p:cNvSpPr>
          <p:nvPr>
            <p:ph idx="1"/>
          </p:nvPr>
        </p:nvSpPr>
        <p:spPr>
          <a:xfrm>
            <a:off x="457200" y="1052736"/>
            <a:ext cx="8229600" cy="5400600"/>
          </a:xfrm>
        </p:spPr>
        <p:txBody>
          <a:bodyPr/>
          <a:lstStyle/>
          <a:p>
            <a:r>
              <a:rPr lang="en-US" sz="2400" dirty="0" smtClean="0">
                <a:latin typeface="Times New Roman" pitchFamily="18" charset="0"/>
                <a:cs typeface="Times New Roman" pitchFamily="18" charset="0"/>
              </a:rPr>
              <a:t>Alternatively, incentives for stewardship arise from </a:t>
            </a:r>
            <a:r>
              <a:rPr lang="en-US" sz="2400" dirty="0" err="1" smtClean="0">
                <a:latin typeface="Times New Roman" pitchFamily="18" charset="0"/>
                <a:cs typeface="Times New Roman" pitchFamily="18" charset="0"/>
              </a:rPr>
              <a:t>complementarity</a:t>
            </a:r>
            <a:r>
              <a:rPr lang="en-US" sz="2400" dirty="0" smtClean="0">
                <a:latin typeface="Times New Roman" pitchFamily="18" charset="0"/>
                <a:cs typeface="Times New Roman" pitchFamily="18" charset="0"/>
              </a:rPr>
              <a:t>  between environmental quality and agricultural output in production (C </a:t>
            </a:r>
            <a:r>
              <a:rPr lang="en-US" sz="2400" dirty="0" err="1" smtClean="0">
                <a:latin typeface="Times New Roman" pitchFamily="18" charset="0"/>
                <a:cs typeface="Times New Roman" pitchFamily="18" charset="0"/>
              </a:rPr>
              <a:t>yq</a:t>
            </a:r>
            <a:r>
              <a:rPr lang="en-US" sz="2400" dirty="0" smtClean="0">
                <a:latin typeface="Times New Roman" pitchFamily="18" charset="0"/>
                <a:cs typeface="Times New Roman" pitchFamily="18" charset="0"/>
              </a:rPr>
              <a:t> &lt; 0) or in consumption (U </a:t>
            </a:r>
            <a:r>
              <a:rPr lang="en-US" sz="2400" dirty="0" err="1" smtClean="0">
                <a:latin typeface="Times New Roman" pitchFamily="18" charset="0"/>
                <a:cs typeface="Times New Roman" pitchFamily="18" charset="0"/>
              </a:rPr>
              <a:t>yq</a:t>
            </a:r>
            <a:r>
              <a:rPr lang="en-US" sz="2400" dirty="0" smtClean="0">
                <a:latin typeface="Times New Roman" pitchFamily="18" charset="0"/>
                <a:cs typeface="Times New Roman" pitchFamily="18" charset="0"/>
              </a:rPr>
              <a:t> &gt; 0). </a:t>
            </a:r>
          </a:p>
          <a:p>
            <a:r>
              <a:rPr lang="en-US" sz="2400" dirty="0" smtClean="0">
                <a:latin typeface="Times New Roman" pitchFamily="18" charset="0"/>
                <a:cs typeface="Times New Roman" pitchFamily="18" charset="0"/>
              </a:rPr>
              <a:t>If environmental quality and agricultural output are complements in production, farmers will have incentive to increase environmental quality as a means of lowering the marginal cost of agricultural output. </a:t>
            </a:r>
          </a:p>
          <a:p>
            <a:r>
              <a:rPr lang="en-US" sz="2400" dirty="0" smtClean="0">
                <a:latin typeface="Times New Roman" pitchFamily="18" charset="0"/>
                <a:cs typeface="Times New Roman" pitchFamily="18" charset="0"/>
              </a:rPr>
              <a:t>If demand for agricultural output is greater when environmental quality is greater (environmental quality and agricultural output are complements in consumption), then there will likely exist </a:t>
            </a:r>
            <a:r>
              <a:rPr lang="en-US" sz="2400" dirty="0" err="1" smtClean="0">
                <a:latin typeface="Times New Roman" pitchFamily="18" charset="0"/>
                <a:cs typeface="Times New Roman" pitchFamily="18" charset="0"/>
              </a:rPr>
              <a:t>equilibria</a:t>
            </a:r>
            <a:r>
              <a:rPr lang="en-US" sz="2400" dirty="0" smtClean="0">
                <a:latin typeface="Times New Roman" pitchFamily="18" charset="0"/>
                <a:cs typeface="Times New Roman" pitchFamily="18" charset="0"/>
              </a:rPr>
              <a:t> in which improvements in environmental quality support increased agricultural production. </a:t>
            </a:r>
          </a:p>
          <a:p>
            <a:endParaRPr lang="el-GR" sz="20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19</a:t>
            </a:fld>
            <a:endParaRPr lang="el-G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7543800" cy="864096"/>
          </a:xfrm>
        </p:spPr>
        <p:txBody>
          <a:bodyPr/>
          <a:lstStyle/>
          <a:p>
            <a:pPr algn="ctr" eaLnBrk="1" hangingPunct="1"/>
            <a:r>
              <a:rPr lang="en-US" sz="2800" i="1" dirty="0" smtClean="0">
                <a:latin typeface="Times New Roman" pitchFamily="18" charset="0"/>
                <a:ea typeface="Times New Roman" charset="0"/>
                <a:cs typeface="Times New Roman" pitchFamily="18" charset="0"/>
              </a:rPr>
              <a:t>Agriculture, natural resources and the environment: outline</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340768"/>
            <a:ext cx="8229600" cy="5112568"/>
          </a:xfrm>
        </p:spPr>
        <p:txBody>
          <a:bodyPr/>
          <a:lstStyle/>
          <a:p>
            <a:r>
              <a:rPr lang="en-US" sz="2000" dirty="0" smtClean="0">
                <a:latin typeface="Times New Roman" charset="0"/>
                <a:ea typeface="Times New Roman" charset="0"/>
                <a:cs typeface="Times New Roman" charset="0"/>
              </a:rPr>
              <a:t>The problem: resource degradation and  the tragedy of commons</a:t>
            </a:r>
          </a:p>
          <a:p>
            <a:pPr lvl="1"/>
            <a:r>
              <a:rPr lang="en-US" sz="2000" dirty="0" smtClean="0">
                <a:latin typeface="Times New Roman" charset="0"/>
                <a:ea typeface="Times New Roman" charset="0"/>
                <a:cs typeface="Times New Roman" charset="0"/>
              </a:rPr>
              <a:t>Dimensions</a:t>
            </a:r>
          </a:p>
          <a:p>
            <a:r>
              <a:rPr lang="en-US" sz="2000" dirty="0" smtClean="0">
                <a:latin typeface="Times New Roman" charset="0"/>
                <a:ea typeface="Times New Roman" charset="0"/>
                <a:cs typeface="Times New Roman" charset="0"/>
              </a:rPr>
              <a:t>The </a:t>
            </a:r>
            <a:r>
              <a:rPr lang="en-US" sz="2000" dirty="0" smtClean="0">
                <a:latin typeface="Times New Roman" charset="0"/>
                <a:ea typeface="Times New Roman" charset="0"/>
                <a:cs typeface="Times New Roman" charset="0"/>
              </a:rPr>
              <a:t>root cause of the problem: </a:t>
            </a:r>
            <a:r>
              <a:rPr lang="en-US" sz="2000" dirty="0" smtClean="0">
                <a:latin typeface="Times New Roman" charset="0"/>
                <a:ea typeface="Times New Roman" charset="0"/>
                <a:cs typeface="Times New Roman" charset="0"/>
              </a:rPr>
              <a:t>market failure</a:t>
            </a:r>
          </a:p>
          <a:p>
            <a:pPr lvl="1"/>
            <a:r>
              <a:rPr lang="en-US" sz="2000" dirty="0" smtClean="0">
                <a:latin typeface="Times New Roman" charset="0"/>
                <a:ea typeface="Times New Roman" charset="0"/>
                <a:cs typeface="Times New Roman" charset="0"/>
              </a:rPr>
              <a:t>The </a:t>
            </a:r>
            <a:r>
              <a:rPr lang="en-US" sz="2000" dirty="0" smtClean="0">
                <a:latin typeface="Times New Roman" charset="0"/>
                <a:ea typeface="Times New Roman" charset="0"/>
                <a:cs typeface="Times New Roman" charset="0"/>
              </a:rPr>
              <a:t>extensive margin - open access – private property </a:t>
            </a:r>
          </a:p>
          <a:p>
            <a:pPr lvl="1"/>
            <a:r>
              <a:rPr lang="en-US" sz="2000" dirty="0" smtClean="0">
                <a:latin typeface="Times New Roman" charset="0"/>
                <a:ea typeface="Times New Roman" charset="0"/>
                <a:cs typeface="Times New Roman" charset="0"/>
              </a:rPr>
              <a:t>Common property resources and institutions</a:t>
            </a:r>
          </a:p>
          <a:p>
            <a:r>
              <a:rPr lang="en-US" sz="2000" dirty="0" smtClean="0">
                <a:latin typeface="Times New Roman" charset="0"/>
                <a:ea typeface="Times New Roman" charset="0"/>
                <a:cs typeface="Times New Roman" charset="0"/>
              </a:rPr>
              <a:t>The theoretical analysis</a:t>
            </a:r>
          </a:p>
          <a:p>
            <a:pPr lvl="1"/>
            <a:r>
              <a:rPr lang="en-US" sz="2000" dirty="0" smtClean="0">
                <a:latin typeface="Times New Roman" charset="0"/>
                <a:ea typeface="Times New Roman" charset="0"/>
                <a:cs typeface="Times New Roman" charset="0"/>
              </a:rPr>
              <a:t>Output oriented model</a:t>
            </a:r>
          </a:p>
          <a:p>
            <a:pPr lvl="1"/>
            <a:r>
              <a:rPr lang="en-US" sz="2000" dirty="0" smtClean="0">
                <a:latin typeface="Times New Roman" charset="0"/>
                <a:ea typeface="Times New Roman" charset="0"/>
                <a:cs typeface="Times New Roman" charset="0"/>
              </a:rPr>
              <a:t>Input oriented model</a:t>
            </a:r>
            <a:endParaRPr lang="en-US" sz="2000" dirty="0" smtClean="0">
              <a:latin typeface="Times New Roman" charset="0"/>
              <a:ea typeface="Times New Roman" charset="0"/>
              <a:cs typeface="Times New Roman" charset="0"/>
            </a:endParaRPr>
          </a:p>
          <a:p>
            <a:r>
              <a:rPr lang="en-US" sz="2000" dirty="0" smtClean="0">
                <a:latin typeface="Times New Roman" charset="0"/>
                <a:ea typeface="Times New Roman" charset="0"/>
                <a:cs typeface="Times New Roman" charset="0"/>
              </a:rPr>
              <a:t>Alternative </a:t>
            </a:r>
            <a:r>
              <a:rPr lang="en-US" sz="2000" dirty="0" smtClean="0">
                <a:latin typeface="Times New Roman" charset="0"/>
                <a:ea typeface="Times New Roman" charset="0"/>
                <a:cs typeface="Times New Roman" charset="0"/>
              </a:rPr>
              <a:t>policies to  address environmental problems of agriculture </a:t>
            </a:r>
          </a:p>
          <a:p>
            <a:pPr lvl="1"/>
            <a:r>
              <a:rPr lang="en-US" sz="2000" dirty="0" smtClean="0">
                <a:latin typeface="Times New Roman" charset="0"/>
                <a:ea typeface="Times New Roman" charset="0"/>
                <a:cs typeface="Times New Roman" charset="0"/>
              </a:rPr>
              <a:t>Use of market incentives for stewardship of resources</a:t>
            </a:r>
          </a:p>
          <a:p>
            <a:pPr lvl="1"/>
            <a:r>
              <a:rPr lang="en-US" sz="2000" dirty="0" smtClean="0">
                <a:latin typeface="Times New Roman" charset="0"/>
                <a:ea typeface="Times New Roman" charset="0"/>
                <a:cs typeface="Times New Roman" charset="0"/>
              </a:rPr>
              <a:t>Price effects, expectations and price incentives </a:t>
            </a:r>
          </a:p>
          <a:p>
            <a:r>
              <a:rPr lang="en-US" sz="2000" dirty="0" smtClean="0">
                <a:latin typeface="Times New Roman" charset="0"/>
                <a:ea typeface="Times New Roman" charset="0"/>
                <a:cs typeface="Times New Roman" charset="0"/>
              </a:rPr>
              <a:t>Governance </a:t>
            </a:r>
            <a:r>
              <a:rPr lang="en-US" sz="2000" dirty="0" smtClean="0">
                <a:latin typeface="Times New Roman" charset="0"/>
                <a:ea typeface="Times New Roman" charset="0"/>
                <a:cs typeface="Times New Roman" charset="0"/>
              </a:rPr>
              <a:t>issues and endogenous institutions</a:t>
            </a:r>
          </a:p>
          <a:p>
            <a:pPr lvl="1"/>
            <a:endParaRPr lang="en-US" sz="1600" dirty="0" smtClean="0">
              <a:latin typeface="Times New Roman" charset="0"/>
              <a:ea typeface="Times New Roman" charset="0"/>
              <a:cs typeface="Times New Roman" charset="0"/>
            </a:endParaRPr>
          </a:p>
          <a:p>
            <a:endParaRPr lang="en-US" sz="2000" dirty="0" smtClean="0">
              <a:latin typeface="Times New Roman" charset="0"/>
              <a:ea typeface="Times New Roman" charset="0"/>
              <a:cs typeface="Times New Roman" charset="0"/>
            </a:endParaRPr>
          </a:p>
          <a:p>
            <a:endParaRPr lang="en-US" sz="2000" dirty="0" smtClean="0">
              <a:latin typeface="Times New Roman" charset="0"/>
              <a:ea typeface="Times New Roman" charset="0"/>
              <a:cs typeface="Times New Roman"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a:t>
            </a:fld>
            <a:endParaRPr lang="el-G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t>Policy design  - </a:t>
            </a:r>
            <a:br>
              <a:rPr lang="en-US" sz="2800" dirty="0" smtClean="0"/>
            </a:br>
            <a:r>
              <a:rPr lang="en-US" sz="2800" dirty="0" smtClean="0"/>
              <a:t>directions for policy intervention</a:t>
            </a:r>
            <a:endParaRPr lang="el-GR" sz="2800" dirty="0"/>
          </a:p>
        </p:txBody>
      </p:sp>
      <p:sp>
        <p:nvSpPr>
          <p:cNvPr id="3" name="2 - Θέση περιεχομένου"/>
          <p:cNvSpPr>
            <a:spLocks noGrp="1"/>
          </p:cNvSpPr>
          <p:nvPr>
            <p:ph idx="1"/>
          </p:nvPr>
        </p:nvSpPr>
        <p:spPr/>
        <p:txBody>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Identifying the drivers </a:t>
            </a:r>
            <a:r>
              <a:rPr lang="en-US" sz="2400" dirty="0" smtClean="0">
                <a:latin typeface="Times New Roman" pitchFamily="18" charset="0"/>
                <a:cs typeface="Times New Roman" pitchFamily="18" charset="0"/>
              </a:rPr>
              <a:t>of resource degradation </a:t>
            </a:r>
          </a:p>
          <a:p>
            <a:r>
              <a:rPr lang="en-US" sz="2400" dirty="0" smtClean="0">
                <a:latin typeface="Times New Roman" pitchFamily="18" charset="0"/>
                <a:cs typeface="Times New Roman" pitchFamily="18" charset="0"/>
              </a:rPr>
              <a:t>Improving agricultural water management </a:t>
            </a:r>
          </a:p>
          <a:p>
            <a:r>
              <a:rPr lang="en-US" sz="2400" dirty="0" smtClean="0">
                <a:latin typeface="Times New Roman" pitchFamily="18" charset="0"/>
                <a:cs typeface="Times New Roman" pitchFamily="18" charset="0"/>
              </a:rPr>
              <a:t>Greening the green revolution </a:t>
            </a:r>
            <a:endParaRPr lang="el-G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Managing intensive livestock systems </a:t>
            </a:r>
            <a:endParaRPr lang="el-G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Reversing degradation in less-favored areas </a:t>
            </a:r>
            <a:endParaRPr lang="el-G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Providing payment </a:t>
            </a:r>
            <a:r>
              <a:rPr lang="en-US" sz="2400" dirty="0" smtClean="0">
                <a:latin typeface="Times New Roman" pitchFamily="18" charset="0"/>
                <a:cs typeface="Times New Roman" pitchFamily="18" charset="0"/>
              </a:rPr>
              <a:t>for environmental services </a:t>
            </a:r>
            <a:endParaRPr lang="el-G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Helping adaptation </a:t>
            </a:r>
            <a:r>
              <a:rPr lang="en-US" sz="2400" dirty="0" smtClean="0">
                <a:latin typeface="Times New Roman" pitchFamily="18" charset="0"/>
                <a:cs typeface="Times New Roman" pitchFamily="18" charset="0"/>
              </a:rPr>
              <a:t>to and mitigation of climate change in agriculture</a:t>
            </a:r>
            <a:endParaRPr lang="el-GR" sz="2400" dirty="0" smtClean="0">
              <a:latin typeface="Times New Roman" pitchFamily="18" charset="0"/>
              <a:cs typeface="Times New Roman" pitchFamily="18" charset="0"/>
            </a:endParaRP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20</a:t>
            </a:fld>
            <a:endParaRPr lang="el-G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570458"/>
          </a:xfrm>
        </p:spPr>
        <p:txBody>
          <a:bodyPr/>
          <a:lstStyle/>
          <a:p>
            <a:pPr algn="ctr"/>
            <a:r>
              <a:rPr lang="en-US" sz="2800" dirty="0" smtClean="0">
                <a:latin typeface="Times New Roman" pitchFamily="18" charset="0"/>
                <a:cs typeface="Times New Roman" pitchFamily="18" charset="0"/>
              </a:rPr>
              <a:t>Drivers of resource degradation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052736"/>
            <a:ext cx="8229600" cy="5328592"/>
          </a:xfrm>
        </p:spPr>
        <p:txBody>
          <a:bodyPr/>
          <a:lstStyle/>
          <a:p>
            <a:r>
              <a:rPr lang="en-US" sz="2000" dirty="0" smtClean="0">
                <a:latin typeface="Times New Roman" pitchFamily="18" charset="0"/>
                <a:cs typeface="Times New Roman" pitchFamily="18" charset="0"/>
              </a:rPr>
              <a:t>Overcoming environmental problems requires a good understanding of private incentives of resource users and ways to manage resources more successfully from society’s point of view.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Many factors affect private incentives for managing resources, including information, prices, subsidies, interest rates, market access, risk, property rights, technology, and collective action.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Often resulting in both, onsite and offsite resource degradation, these factors can be modified through policy changes and public investment, although global forces are changing the drivers of resource degradation in new ways.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Global markets can leave a global environmental footprint, such as the impact of Asian demand for soybeans for livestock on deforestation in the Amazon.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Furthermore, climate change is increasing production risks in many farming systems</a:t>
            </a:r>
            <a:r>
              <a:rPr lang="en-US" sz="2000" dirty="0" smtClean="0">
                <a:latin typeface="Times New Roman" pitchFamily="18" charset="0"/>
                <a:cs typeface="Times New Roman" pitchFamily="18" charset="0"/>
              </a:rPr>
              <a:t>, reducing </a:t>
            </a:r>
            <a:r>
              <a:rPr lang="en-US" sz="2000" dirty="0" smtClean="0">
                <a:latin typeface="Times New Roman" pitchFamily="18" charset="0"/>
                <a:cs typeface="Times New Roman" pitchFamily="18" charset="0"/>
              </a:rPr>
              <a:t>the ability of farmers and rural societies to manage risks on their own.</a:t>
            </a:r>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21</a:t>
            </a:fld>
            <a:endParaRPr lang="el-G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786482"/>
          </a:xfrm>
        </p:spPr>
        <p:txBody>
          <a:bodyPr/>
          <a:lstStyle/>
          <a:p>
            <a:pPr algn="ctr"/>
            <a:r>
              <a:rPr lang="en-US" sz="2800" dirty="0" smtClean="0">
                <a:latin typeface="Times New Roman" pitchFamily="18" charset="0"/>
                <a:cs typeface="Times New Roman" pitchFamily="18" charset="0"/>
              </a:rPr>
              <a:t>Poverty and population</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980728"/>
            <a:ext cx="8229600" cy="5400600"/>
          </a:xfrm>
        </p:spPr>
        <p:txBody>
          <a:bodyPr/>
          <a:lstStyle/>
          <a:p>
            <a:r>
              <a:rPr lang="en-US" sz="2000" dirty="0" smtClean="0">
                <a:latin typeface="Times New Roman" pitchFamily="18" charset="0"/>
                <a:cs typeface="Times New Roman" pitchFamily="18" charset="0"/>
              </a:rPr>
              <a:t>Two difficult drivers to manage are poverty and population.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When </a:t>
            </a:r>
            <a:r>
              <a:rPr lang="en-US" sz="2000" dirty="0" smtClean="0">
                <a:latin typeface="Times New Roman" pitchFamily="18" charset="0"/>
                <a:cs typeface="Times New Roman" pitchFamily="18" charset="0"/>
              </a:rPr>
              <a:t>suitable technologies and institutions are </a:t>
            </a:r>
            <a:r>
              <a:rPr lang="en-US" sz="2000" dirty="0" smtClean="0">
                <a:latin typeface="Times New Roman" pitchFamily="18" charset="0"/>
                <a:cs typeface="Times New Roman" pitchFamily="18" charset="0"/>
              </a:rPr>
              <a:t>available ,  </a:t>
            </a:r>
            <a:r>
              <a:rPr lang="en-US" sz="2000" dirty="0" smtClean="0">
                <a:latin typeface="Times New Roman" pitchFamily="18" charset="0"/>
                <a:cs typeface="Times New Roman" pitchFamily="18" charset="0"/>
              </a:rPr>
              <a:t>population growth can lead to </a:t>
            </a:r>
            <a:r>
              <a:rPr lang="en-US" sz="2000" dirty="0" smtClean="0">
                <a:latin typeface="Times New Roman" pitchFamily="18" charset="0"/>
                <a:cs typeface="Times New Roman" pitchFamily="18" charset="0"/>
              </a:rPr>
              <a:t>adoption </a:t>
            </a:r>
            <a:r>
              <a:rPr lang="en-US" sz="2000" dirty="0" smtClean="0">
                <a:latin typeface="Times New Roman" pitchFamily="18" charset="0"/>
                <a:cs typeface="Times New Roman" pitchFamily="18" charset="0"/>
              </a:rPr>
              <a:t>and sustain improvements in resource conditions and yields.</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Because many natural resource management technologies are labor intensive (for example, terracing or contouring land, building irrigation structures), population growth can actually assist their uptake because it lowers labor costs.</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When </a:t>
            </a:r>
            <a:r>
              <a:rPr lang="en-US" sz="2000" dirty="0" smtClean="0">
                <a:latin typeface="Times New Roman" pitchFamily="18" charset="0"/>
                <a:cs typeface="Times New Roman" pitchFamily="18" charset="0"/>
              </a:rPr>
              <a:t>population pressure is combined with high initial levels of poverty and </a:t>
            </a:r>
            <a:r>
              <a:rPr lang="en-US" sz="2000" dirty="0" smtClean="0">
                <a:latin typeface="Times New Roman" pitchFamily="18" charset="0"/>
                <a:cs typeface="Times New Roman" pitchFamily="18" charset="0"/>
              </a:rPr>
              <a:t>few technology </a:t>
            </a:r>
            <a:r>
              <a:rPr lang="en-US" sz="2000" dirty="0" smtClean="0">
                <a:latin typeface="Times New Roman" pitchFamily="18" charset="0"/>
                <a:cs typeface="Times New Roman" pitchFamily="18" charset="0"/>
              </a:rPr>
              <a:t>options for boosting productivity, degradation and poverty can </a:t>
            </a:r>
            <a:r>
              <a:rPr lang="en-US" sz="2000" dirty="0" smtClean="0">
                <a:latin typeface="Times New Roman" pitchFamily="18" charset="0"/>
                <a:cs typeface="Times New Roman" pitchFamily="18" charset="0"/>
              </a:rPr>
              <a:t>spiral downward</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This </a:t>
            </a:r>
            <a:r>
              <a:rPr lang="en-US" sz="2000" dirty="0" smtClean="0">
                <a:latin typeface="Times New Roman" pitchFamily="18" charset="0"/>
                <a:cs typeface="Times New Roman" pitchFamily="18" charset="0"/>
              </a:rPr>
              <a:t>is happening in some areas of Africa, where many farms are </a:t>
            </a:r>
            <a:r>
              <a:rPr lang="en-US" sz="2000" dirty="0" smtClean="0">
                <a:latin typeface="Times New Roman" pitchFamily="18" charset="0"/>
                <a:cs typeface="Times New Roman" pitchFamily="18" charset="0"/>
              </a:rPr>
              <a:t>now too </a:t>
            </a:r>
            <a:r>
              <a:rPr lang="en-US" sz="2000" dirty="0" smtClean="0">
                <a:latin typeface="Times New Roman" pitchFamily="18" charset="0"/>
                <a:cs typeface="Times New Roman" pitchFamily="18" charset="0"/>
              </a:rPr>
              <a:t>small to support a family, yield growth has stagnated, and job opportunities off </a:t>
            </a:r>
            <a:r>
              <a:rPr lang="en-US" sz="2000" dirty="0" smtClean="0">
                <a:latin typeface="Times New Roman" pitchFamily="18" charset="0"/>
                <a:cs typeface="Times New Roman" pitchFamily="18" charset="0"/>
              </a:rPr>
              <a:t>the farm </a:t>
            </a:r>
            <a:r>
              <a:rPr lang="en-US" sz="2000" dirty="0" smtClean="0">
                <a:latin typeface="Times New Roman" pitchFamily="18" charset="0"/>
                <a:cs typeface="Times New Roman" pitchFamily="18" charset="0"/>
              </a:rPr>
              <a:t>are rare.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These distressed areas can become breeding grounds for civil </a:t>
            </a:r>
            <a:r>
              <a:rPr lang="en-US" sz="2000" dirty="0" smtClean="0">
                <a:latin typeface="Times New Roman" pitchFamily="18" charset="0"/>
                <a:cs typeface="Times New Roman" pitchFamily="18" charset="0"/>
              </a:rPr>
              <a:t>conflict, displacing </a:t>
            </a:r>
            <a:r>
              <a:rPr lang="en-US" sz="2000" dirty="0" smtClean="0">
                <a:latin typeface="Times New Roman" pitchFamily="18" charset="0"/>
                <a:cs typeface="Times New Roman" pitchFamily="18" charset="0"/>
              </a:rPr>
              <a:t>environmental refugees and disrupting efforts to reach the </a:t>
            </a:r>
            <a:r>
              <a:rPr lang="en-US" sz="2000" dirty="0" smtClean="0">
                <a:latin typeface="Times New Roman" pitchFamily="18" charset="0"/>
                <a:cs typeface="Times New Roman" pitchFamily="18" charset="0"/>
              </a:rPr>
              <a:t>very poor and vulnerable.</a:t>
            </a:r>
            <a:r>
              <a:rPr lang="en-US" dirty="0" smtClean="0"/>
              <a:t> </a:t>
            </a: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22</a:t>
            </a:fld>
            <a:endParaRPr lang="el-G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latin typeface="Times New Roman" pitchFamily="18" charset="0"/>
                <a:cs typeface="Times New Roman" pitchFamily="18" charset="0"/>
              </a:rPr>
              <a:t>Increasing productivity without producing environmental problems</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24744"/>
            <a:ext cx="8229600" cy="5544616"/>
          </a:xfrm>
        </p:spPr>
        <p:txBody>
          <a:bodyPr/>
          <a:lstStyle/>
          <a:p>
            <a:r>
              <a:rPr lang="en-US" sz="2000" dirty="0" smtClean="0">
                <a:latin typeface="Times New Roman" pitchFamily="18" charset="0"/>
                <a:cs typeface="Times New Roman" pitchFamily="18" charset="0"/>
              </a:rPr>
              <a:t>Productivity increase in irrigated agriculture and intensive farming systems: both are associated with severe environmental damages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Irrigated agriculture</a:t>
            </a:r>
            <a:r>
              <a:rPr lang="en-US" sz="2000" dirty="0" smtClean="0">
                <a:latin typeface="Times New Roman" pitchFamily="18" charset="0"/>
                <a:cs typeface="Times New Roman" pitchFamily="18" charset="0"/>
              </a:rPr>
              <a:t>: Use </a:t>
            </a:r>
            <a:r>
              <a:rPr lang="en-US" sz="2000" dirty="0" smtClean="0">
                <a:latin typeface="Times New Roman" pitchFamily="18" charset="0"/>
                <a:cs typeface="Times New Roman" pitchFamily="18" charset="0"/>
              </a:rPr>
              <a:t>less </a:t>
            </a:r>
            <a:r>
              <a:rPr lang="en-US" sz="2000" dirty="0" smtClean="0">
                <a:latin typeface="Times New Roman" pitchFamily="18" charset="0"/>
                <a:cs typeface="Times New Roman" pitchFamily="18" charset="0"/>
              </a:rPr>
              <a:t>water, growing water </a:t>
            </a:r>
            <a:r>
              <a:rPr lang="en-US" sz="2000" dirty="0" smtClean="0">
                <a:latin typeface="Times New Roman" pitchFamily="18" charset="0"/>
                <a:cs typeface="Times New Roman" pitchFamily="18" charset="0"/>
              </a:rPr>
              <a:t>scarcities; </a:t>
            </a:r>
            <a:r>
              <a:rPr lang="en-US" sz="2000" dirty="0" smtClean="0">
                <a:latin typeface="Times New Roman" pitchFamily="18" charset="0"/>
                <a:cs typeface="Times New Roman" pitchFamily="18" charset="0"/>
              </a:rPr>
              <a:t>stop </a:t>
            </a:r>
            <a:r>
              <a:rPr lang="en-US" sz="2000" dirty="0" smtClean="0">
                <a:latin typeface="Times New Roman" pitchFamily="18" charset="0"/>
                <a:cs typeface="Times New Roman" pitchFamily="18" charset="0"/>
              </a:rPr>
              <a:t>unsustainable mining of groundwater; and prevent the degradation of irrigated land through </a:t>
            </a:r>
            <a:r>
              <a:rPr lang="en-US" sz="2000" dirty="0" smtClean="0">
                <a:latin typeface="Times New Roman" pitchFamily="18" charset="0"/>
                <a:cs typeface="Times New Roman" pitchFamily="18" charset="0"/>
              </a:rPr>
              <a:t>water logging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salinization</a:t>
            </a:r>
            <a:r>
              <a:rPr lang="en-US" sz="2000" dirty="0" smtClean="0">
                <a:latin typeface="Times New Roman" pitchFamily="18" charset="0"/>
                <a:cs typeface="Times New Roman" pitchFamily="18" charset="0"/>
              </a:rPr>
              <a:t>, and nutrient depletion. In intensive farming areas in general (irrigated and </a:t>
            </a:r>
            <a:r>
              <a:rPr lang="en-US" sz="2000" dirty="0" smtClean="0">
                <a:latin typeface="Times New Roman" pitchFamily="18" charset="0"/>
                <a:cs typeface="Times New Roman" pitchFamily="18" charset="0"/>
              </a:rPr>
              <a:t>high potential </a:t>
            </a:r>
            <a:r>
              <a:rPr lang="en-US" sz="2000" dirty="0" err="1" smtClean="0">
                <a:latin typeface="Times New Roman" pitchFamily="18" charset="0"/>
                <a:cs typeface="Times New Roman" pitchFamily="18" charset="0"/>
              </a:rPr>
              <a:t>rainfed</a:t>
            </a:r>
            <a:r>
              <a:rPr lang="en-US" sz="2000" dirty="0" smtClean="0">
                <a:latin typeface="Times New Roman" pitchFamily="18" charset="0"/>
                <a:cs typeface="Times New Roman" pitchFamily="18" charset="0"/>
              </a:rPr>
              <a:t> areas), modern </a:t>
            </a:r>
            <a:r>
              <a:rPr lang="en-US" sz="2000" dirty="0" smtClean="0">
                <a:latin typeface="Times New Roman" pitchFamily="18" charset="0"/>
                <a:cs typeface="Times New Roman" pitchFamily="18" charset="0"/>
              </a:rPr>
              <a:t>inputs like </a:t>
            </a:r>
            <a:r>
              <a:rPr lang="en-US" sz="2000" dirty="0" smtClean="0">
                <a:latin typeface="Times New Roman" pitchFamily="18" charset="0"/>
                <a:cs typeface="Times New Roman" pitchFamily="18" charset="0"/>
              </a:rPr>
              <a:t>seed, fertilizer, pesticides, and water need to be managed to sustain high </a:t>
            </a:r>
            <a:r>
              <a:rPr lang="en-US" sz="2000" dirty="0" smtClean="0">
                <a:latin typeface="Times New Roman" pitchFamily="18" charset="0"/>
                <a:cs typeface="Times New Roman" pitchFamily="18" charset="0"/>
              </a:rPr>
              <a:t>yields without </a:t>
            </a:r>
            <a:r>
              <a:rPr lang="en-US" sz="2000" dirty="0" smtClean="0">
                <a:latin typeface="Times New Roman" pitchFamily="18" charset="0"/>
                <a:cs typeface="Times New Roman" pitchFamily="18" charset="0"/>
              </a:rPr>
              <a:t>damaging the environment.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Intensive </a:t>
            </a:r>
            <a:r>
              <a:rPr lang="en-US" sz="2000" b="1" dirty="0" smtClean="0">
                <a:latin typeface="Times New Roman" pitchFamily="18" charset="0"/>
                <a:cs typeface="Times New Roman" pitchFamily="18" charset="0"/>
              </a:rPr>
              <a:t>livestock </a:t>
            </a:r>
            <a:r>
              <a:rPr lang="en-US" sz="2000" b="1" dirty="0" smtClean="0">
                <a:latin typeface="Times New Roman" pitchFamily="18" charset="0"/>
                <a:cs typeface="Times New Roman" pitchFamily="18" charset="0"/>
              </a:rPr>
              <a:t>systems.</a:t>
            </a:r>
            <a:r>
              <a:rPr lang="en-US" sz="2000" dirty="0" smtClean="0">
                <a:latin typeface="Times New Roman" pitchFamily="18" charset="0"/>
                <a:cs typeface="Times New Roman" pitchFamily="18" charset="0"/>
              </a:rPr>
              <a:t> Management </a:t>
            </a:r>
            <a:r>
              <a:rPr lang="en-US" sz="2000" dirty="0" smtClean="0">
                <a:latin typeface="Times New Roman" pitchFamily="18" charset="0"/>
                <a:cs typeface="Times New Roman" pitchFamily="18" charset="0"/>
              </a:rPr>
              <a:t>of </a:t>
            </a:r>
            <a:r>
              <a:rPr lang="en-US" sz="2000" dirty="0" smtClean="0">
                <a:latin typeface="Times New Roman" pitchFamily="18" charset="0"/>
                <a:cs typeface="Times New Roman" pitchFamily="18" charset="0"/>
              </a:rPr>
              <a:t>wastes </a:t>
            </a:r>
            <a:r>
              <a:rPr lang="en-US" sz="2000" dirty="0" smtClean="0">
                <a:latin typeface="Times New Roman" pitchFamily="18" charset="0"/>
                <a:cs typeface="Times New Roman" pitchFamily="18" charset="0"/>
              </a:rPr>
              <a:t>and disease </a:t>
            </a:r>
            <a:r>
              <a:rPr lang="en-US" sz="2000" dirty="0" smtClean="0">
                <a:latin typeface="Times New Roman" pitchFamily="18" charset="0"/>
                <a:cs typeface="Times New Roman" pitchFamily="18" charset="0"/>
              </a:rPr>
              <a:t>risks. </a:t>
            </a:r>
          </a:p>
          <a:p>
            <a:r>
              <a:rPr lang="en-US" sz="2000" dirty="0" smtClean="0">
                <a:latin typeface="Times New Roman" pitchFamily="18" charset="0"/>
                <a:cs typeface="Times New Roman" pitchFamily="18" charset="0"/>
              </a:rPr>
              <a:t>In less-favored </a:t>
            </a:r>
            <a:r>
              <a:rPr lang="en-US" sz="2000" dirty="0" smtClean="0">
                <a:latin typeface="Times New Roman" pitchFamily="18" charset="0"/>
                <a:cs typeface="Times New Roman" pitchFamily="18" charset="0"/>
              </a:rPr>
              <a:t>regions with extensive farming systems, development needs to support the livelihoods of local people and still be compatible with other environmental services on </a:t>
            </a:r>
            <a:r>
              <a:rPr lang="en-US" sz="2000" b="1" dirty="0" smtClean="0">
                <a:latin typeface="Times New Roman" pitchFamily="18" charset="0"/>
                <a:cs typeface="Times New Roman" pitchFamily="18" charset="0"/>
              </a:rPr>
              <a:t>a </a:t>
            </a:r>
            <a:r>
              <a:rPr lang="en-US" sz="2000" b="1" dirty="0" smtClean="0">
                <a:latin typeface="Times New Roman" pitchFamily="18" charset="0"/>
                <a:cs typeface="Times New Roman" pitchFamily="18" charset="0"/>
              </a:rPr>
              <a:t>fragile resource </a:t>
            </a:r>
            <a:r>
              <a:rPr lang="en-US" sz="2000" b="1" dirty="0" smtClean="0">
                <a:latin typeface="Times New Roman" pitchFamily="18" charset="0"/>
                <a:cs typeface="Times New Roman" pitchFamily="18" charset="0"/>
              </a:rPr>
              <a:t>base. </a:t>
            </a:r>
            <a:endParaRPr lang="en-US" sz="2000" b="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a:t>
            </a:r>
            <a:r>
              <a:rPr lang="en-US" sz="2000" dirty="0" smtClean="0">
                <a:latin typeface="Times New Roman" pitchFamily="18" charset="0"/>
                <a:cs typeface="Times New Roman" pitchFamily="18" charset="0"/>
              </a:rPr>
              <a:t>both high-potential and less-favored areas, payments for environmental services can be used when national and global social benefits exceed the opportunity cost of current land use and the management costs of the </a:t>
            </a:r>
            <a:r>
              <a:rPr lang="en-US" sz="2000" dirty="0" smtClean="0">
                <a:latin typeface="Times New Roman" pitchFamily="18" charset="0"/>
                <a:cs typeface="Times New Roman" pitchFamily="18" charset="0"/>
              </a:rPr>
              <a:t>program.</a:t>
            </a:r>
          </a:p>
          <a:p>
            <a:endParaRPr lang="el-GR" sz="2000" dirty="0" smtClean="0">
              <a:latin typeface="Times New Roman" pitchFamily="18" charset="0"/>
              <a:cs typeface="Times New Roman" pitchFamily="18" charset="0"/>
            </a:endParaRPr>
          </a:p>
          <a:p>
            <a:r>
              <a:rPr lang="en-US" dirty="0" smtClean="0"/>
              <a:t> </a:t>
            </a:r>
            <a:endParaRPr lang="el-GR" dirty="0" smtClean="0"/>
          </a:p>
          <a:p>
            <a:r>
              <a:rPr lang="en-US" dirty="0" smtClean="0"/>
              <a:t> </a:t>
            </a: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23</a:t>
            </a:fld>
            <a:endParaRPr lang="el-G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642466"/>
          </a:xfrm>
        </p:spPr>
        <p:txBody>
          <a:bodyPr/>
          <a:lstStyle/>
          <a:p>
            <a:pPr algn="ctr"/>
            <a:r>
              <a:rPr lang="en-US" sz="2800" dirty="0" smtClean="0">
                <a:latin typeface="Times New Roman" pitchFamily="18" charset="0"/>
                <a:cs typeface="Times New Roman" pitchFamily="18" charset="0"/>
              </a:rPr>
              <a:t>Improving agricultural water </a:t>
            </a:r>
            <a:r>
              <a:rPr lang="en-US" sz="2800" dirty="0" smtClean="0">
                <a:latin typeface="Times New Roman" pitchFamily="18" charset="0"/>
                <a:cs typeface="Times New Roman" pitchFamily="18" charset="0"/>
              </a:rPr>
              <a:t>management</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836712"/>
            <a:ext cx="8229600" cy="5472608"/>
          </a:xfrm>
        </p:spPr>
        <p:txBody>
          <a:bodyPr/>
          <a:lstStyle/>
          <a:p>
            <a:r>
              <a:rPr lang="en-US" sz="2000" dirty="0" smtClean="0">
                <a:latin typeface="Times New Roman" pitchFamily="18" charset="0"/>
                <a:cs typeface="Times New Roman" pitchFamily="18" charset="0"/>
              </a:rPr>
              <a:t>Agriculture </a:t>
            </a:r>
            <a:r>
              <a:rPr lang="en-US" sz="2000" dirty="0" smtClean="0">
                <a:latin typeface="Times New Roman" pitchFamily="18" charset="0"/>
                <a:cs typeface="Times New Roman" pitchFamily="18" charset="0"/>
              </a:rPr>
              <a:t>uses 85 percent of water consumed in developing countries, mainly </a:t>
            </a:r>
            <a:r>
              <a:rPr lang="en-US" sz="2000" dirty="0" smtClean="0">
                <a:latin typeface="Times New Roman" pitchFamily="18" charset="0"/>
                <a:cs typeface="Times New Roman" pitchFamily="18" charset="0"/>
              </a:rPr>
              <a:t>for irrigation</a:t>
            </a:r>
            <a:r>
              <a:rPr lang="en-US" sz="2000" dirty="0" smtClean="0">
                <a:latin typeface="Times New Roman" pitchFamily="18" charset="0"/>
                <a:cs typeface="Times New Roman" pitchFamily="18" charset="0"/>
              </a:rPr>
              <a:t>.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Even though irrigated farming accounts for only about 18 percent of the cultivated area in the developing world, it produces about 40 percent of the value of agricultural output.</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Moving toward integrated water management in irrigated </a:t>
            </a:r>
            <a:r>
              <a:rPr lang="en-US" sz="2000" dirty="0" smtClean="0">
                <a:latin typeface="Times New Roman" pitchFamily="18" charset="0"/>
                <a:cs typeface="Times New Roman" pitchFamily="18" charset="0"/>
              </a:rPr>
              <a:t>agriculture </a:t>
            </a:r>
          </a:p>
          <a:p>
            <a:r>
              <a:rPr lang="en-US" sz="2000" dirty="0" smtClean="0">
                <a:latin typeface="Times New Roman" pitchFamily="18" charset="0"/>
                <a:cs typeface="Times New Roman" pitchFamily="18" charset="0"/>
              </a:rPr>
              <a:t>Improving </a:t>
            </a:r>
            <a:r>
              <a:rPr lang="en-US" sz="2000" dirty="0" smtClean="0">
                <a:latin typeface="Times New Roman" pitchFamily="18" charset="0"/>
                <a:cs typeface="Times New Roman" pitchFamily="18" charset="0"/>
              </a:rPr>
              <a:t>productivity of irrigation </a:t>
            </a:r>
            <a:r>
              <a:rPr lang="en-US" sz="2000" dirty="0" smtClean="0">
                <a:latin typeface="Times New Roman" pitchFamily="18" charset="0"/>
                <a:cs typeface="Times New Roman" pitchFamily="18" charset="0"/>
              </a:rPr>
              <a:t>water -institutions</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Institutional reform of large-scale irrigation schemes is a challenge everywhere, </a:t>
            </a:r>
            <a:r>
              <a:rPr lang="en-US" sz="2000" dirty="0" smtClean="0">
                <a:latin typeface="Times New Roman" pitchFamily="18" charset="0"/>
                <a:cs typeface="Times New Roman" pitchFamily="18" charset="0"/>
              </a:rPr>
              <a:t>but subsidies </a:t>
            </a:r>
            <a:r>
              <a:rPr lang="en-US" sz="2000" dirty="0" smtClean="0">
                <a:latin typeface="Times New Roman" pitchFamily="18" charset="0"/>
                <a:cs typeface="Times New Roman" pitchFamily="18" charset="0"/>
              </a:rPr>
              <a:t>for canal irrigation, power, and fertilizer in India, abetted by state </a:t>
            </a:r>
            <a:r>
              <a:rPr lang="en-US" sz="2000" dirty="0" smtClean="0">
                <a:latin typeface="Times New Roman" pitchFamily="18" charset="0"/>
                <a:cs typeface="Times New Roman" pitchFamily="18" charset="0"/>
              </a:rPr>
              <a:t>procurement of </a:t>
            </a:r>
            <a:r>
              <a:rPr lang="en-US" sz="2000" dirty="0" smtClean="0">
                <a:latin typeface="Times New Roman" pitchFamily="18" charset="0"/>
                <a:cs typeface="Times New Roman" pitchFamily="18" charset="0"/>
              </a:rPr>
              <a:t>output at guaranteed prices, led farmers to overproduce rice, wheat, </a:t>
            </a:r>
            <a:r>
              <a:rPr lang="en-US" sz="2000" dirty="0" smtClean="0">
                <a:latin typeface="Times New Roman" pitchFamily="18" charset="0"/>
                <a:cs typeface="Times New Roman" pitchFamily="18" charset="0"/>
              </a:rPr>
              <a:t>and other </a:t>
            </a:r>
            <a:r>
              <a:rPr lang="en-US" sz="2000" dirty="0" smtClean="0">
                <a:latin typeface="Times New Roman" pitchFamily="18" charset="0"/>
                <a:cs typeface="Times New Roman" pitchFamily="18" charset="0"/>
              </a:rPr>
              <a:t>low-value crops, using water-intensive cultivation and making excessive </a:t>
            </a:r>
            <a:r>
              <a:rPr lang="en-US" sz="2000" dirty="0" smtClean="0">
                <a:latin typeface="Times New Roman" pitchFamily="18" charset="0"/>
                <a:cs typeface="Times New Roman" pitchFamily="18" charset="0"/>
              </a:rPr>
              <a:t>withdrawals of </a:t>
            </a:r>
            <a:r>
              <a:rPr lang="en-US" sz="2000" dirty="0" smtClean="0">
                <a:latin typeface="Times New Roman" pitchFamily="18" charset="0"/>
                <a:cs typeface="Times New Roman" pitchFamily="18" charset="0"/>
              </a:rPr>
              <a:t>groundwater</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Using water markets when water rights are secure</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Seizing windows of </a:t>
            </a:r>
            <a:r>
              <a:rPr lang="en-US" sz="2000" dirty="0" smtClean="0">
                <a:latin typeface="Times New Roman" pitchFamily="18" charset="0"/>
                <a:cs typeface="Times New Roman" pitchFamily="18" charset="0"/>
              </a:rPr>
              <a:t>opportunity and </a:t>
            </a:r>
            <a:r>
              <a:rPr lang="en-US" sz="2000" dirty="0" smtClean="0">
                <a:latin typeface="Times New Roman" pitchFamily="18" charset="0"/>
                <a:cs typeface="Times New Roman" pitchFamily="18" charset="0"/>
              </a:rPr>
              <a:t>making reforms happen</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Reforming irrigation systems and water allocations is inherently a political process.</a:t>
            </a:r>
            <a:endParaRPr lang="el-GR"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24</a:t>
            </a:fld>
            <a:endParaRPr lang="el-G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22238"/>
            <a:ext cx="7272808" cy="1002506"/>
          </a:xfrm>
        </p:spPr>
        <p:txBody>
          <a:bodyPr/>
          <a:lstStyle/>
          <a:p>
            <a:pPr algn="ctr"/>
            <a:r>
              <a:rPr lang="en-US" sz="2800" dirty="0" smtClean="0">
                <a:latin typeface="Times New Roman" pitchFamily="18" charset="0"/>
                <a:cs typeface="Times New Roman" pitchFamily="18" charset="0"/>
              </a:rPr>
              <a:t>Make intensive production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environmentally friendly</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395536" y="1124744"/>
            <a:ext cx="8291264" cy="5544616"/>
          </a:xfrm>
        </p:spPr>
        <p:txBody>
          <a:bodyPr/>
          <a:lstStyle/>
          <a:p>
            <a:r>
              <a:rPr lang="en-US" sz="2000" dirty="0" smtClean="0">
                <a:latin typeface="Times New Roman" pitchFamily="18" charset="0"/>
                <a:cs typeface="Times New Roman" pitchFamily="18" charset="0"/>
              </a:rPr>
              <a:t>Strong shift </a:t>
            </a:r>
            <a:r>
              <a:rPr lang="en-US" sz="2000" dirty="0" smtClean="0">
                <a:latin typeface="Times New Roman" pitchFamily="18" charset="0"/>
                <a:cs typeface="Times New Roman" pitchFamily="18" charset="0"/>
              </a:rPr>
              <a:t>to high-input </a:t>
            </a:r>
            <a:r>
              <a:rPr lang="en-US" sz="2000" dirty="0" smtClean="0">
                <a:latin typeface="Times New Roman" pitchFamily="18" charset="0"/>
                <a:cs typeface="Times New Roman" pitchFamily="18" charset="0"/>
              </a:rPr>
              <a:t>farming </a:t>
            </a:r>
            <a:r>
              <a:rPr lang="en-US" sz="2000" dirty="0" smtClean="0">
                <a:latin typeface="Times New Roman" pitchFamily="18" charset="0"/>
                <a:cs typeface="Times New Roman" pitchFamily="18" charset="0"/>
              </a:rPr>
              <a:t>is behind agriculture’s intensification in </a:t>
            </a:r>
            <a:r>
              <a:rPr lang="en-US" sz="2000" dirty="0" smtClean="0">
                <a:latin typeface="Times New Roman" pitchFamily="18" charset="0"/>
                <a:cs typeface="Times New Roman" pitchFamily="18" charset="0"/>
              </a:rPr>
              <a:t>transforming </a:t>
            </a:r>
            <a:r>
              <a:rPr lang="en-US" sz="2000" dirty="0" smtClean="0">
                <a:latin typeface="Times New Roman" pitchFamily="18" charset="0"/>
                <a:cs typeface="Times New Roman" pitchFamily="18" charset="0"/>
              </a:rPr>
              <a:t>and urbanized countries.</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Example, green </a:t>
            </a:r>
            <a:r>
              <a:rPr lang="en-US" sz="2000" dirty="0" smtClean="0">
                <a:latin typeface="Times New Roman" pitchFamily="18" charset="0"/>
                <a:cs typeface="Times New Roman" pitchFamily="18" charset="0"/>
              </a:rPr>
              <a:t>revolution, high-input farming typically involves </a:t>
            </a:r>
            <a:r>
              <a:rPr lang="en-US" sz="2000" dirty="0" err="1" smtClean="0">
                <a:latin typeface="Times New Roman" pitchFamily="18" charset="0"/>
                <a:cs typeface="Times New Roman" pitchFamily="18" charset="0"/>
              </a:rPr>
              <a:t>monocropping</a:t>
            </a:r>
            <a:r>
              <a:rPr lang="en-US" sz="2000" dirty="0" smtClean="0">
                <a:latin typeface="Times New Roman" pitchFamily="18" charset="0"/>
                <a:cs typeface="Times New Roman" pitchFamily="18" charset="0"/>
              </a:rPr>
              <a:t> + package “new varieties</a:t>
            </a:r>
            <a:r>
              <a:rPr lang="en-US" sz="2000" dirty="0" smtClean="0">
                <a:latin typeface="Times New Roman" pitchFamily="18" charset="0"/>
                <a:cs typeface="Times New Roman" pitchFamily="18" charset="0"/>
              </a:rPr>
              <a:t>, fertilizers, </a:t>
            </a:r>
            <a:r>
              <a:rPr lang="en-US" sz="2000" dirty="0" smtClean="0">
                <a:latin typeface="Times New Roman" pitchFamily="18" charset="0"/>
                <a:cs typeface="Times New Roman" pitchFamily="18" charset="0"/>
              </a:rPr>
              <a:t>water, mechanization”.</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Despite its success in </a:t>
            </a:r>
            <a:r>
              <a:rPr lang="en-US" sz="2000" dirty="0" smtClean="0">
                <a:latin typeface="Times New Roman" pitchFamily="18" charset="0"/>
                <a:cs typeface="Times New Roman" pitchFamily="18" charset="0"/>
              </a:rPr>
              <a:t>increasing </a:t>
            </a:r>
            <a:r>
              <a:rPr lang="en-US" sz="2000" dirty="0" smtClean="0">
                <a:latin typeface="Times New Roman" pitchFamily="18" charset="0"/>
                <a:cs typeface="Times New Roman" pitchFamily="18" charset="0"/>
              </a:rPr>
              <a:t>food production and avoiding the conversion of vast amounts of additional land to agriculture, high-input farming has produced serious environmental problems.</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Alarming is mounting </a:t>
            </a:r>
            <a:r>
              <a:rPr lang="en-US" sz="2000" dirty="0" smtClean="0">
                <a:latin typeface="Times New Roman" pitchFamily="18" charset="0"/>
                <a:cs typeface="Times New Roman" pitchFamily="18" charset="0"/>
              </a:rPr>
              <a:t>evidence that productivity of many of these intensive systems cannot be sustained using current management approaches.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Strong evidence </a:t>
            </a:r>
            <a:r>
              <a:rPr lang="en-US" sz="2000" dirty="0" smtClean="0">
                <a:latin typeface="Times New Roman" pitchFamily="18" charset="0"/>
                <a:cs typeface="Times New Roman" pitchFamily="18" charset="0"/>
              </a:rPr>
              <a:t>that </a:t>
            </a:r>
            <a:r>
              <a:rPr lang="en-US" sz="2000" dirty="0" smtClean="0">
                <a:latin typeface="Times New Roman" pitchFamily="18" charset="0"/>
                <a:cs typeface="Times New Roman" pitchFamily="18" charset="0"/>
              </a:rPr>
              <a:t>soil </a:t>
            </a:r>
            <a:r>
              <a:rPr lang="en-US" sz="2000" dirty="0" smtClean="0">
                <a:latin typeface="Times New Roman" pitchFamily="18" charset="0"/>
                <a:cs typeface="Times New Roman" pitchFamily="18" charset="0"/>
              </a:rPr>
              <a:t>degradation and pest and weed buildup are slowing productivity growth. </a:t>
            </a:r>
            <a:r>
              <a:rPr lang="en-US" sz="2000" dirty="0" smtClean="0">
                <a:latin typeface="Times New Roman" pitchFamily="18" charset="0"/>
                <a:cs typeface="Times New Roman" pitchFamily="18" charset="0"/>
              </a:rPr>
              <a:t>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environmental cost of pollution </a:t>
            </a:r>
            <a:r>
              <a:rPr lang="en-US" sz="2000" dirty="0" smtClean="0">
                <a:latin typeface="Times New Roman" pitchFamily="18" charset="0"/>
                <a:cs typeface="Times New Roman" pitchFamily="18" charset="0"/>
              </a:rPr>
              <a:t>can </a:t>
            </a:r>
            <a:r>
              <a:rPr lang="en-US" sz="2000" dirty="0" smtClean="0">
                <a:latin typeface="Times New Roman" pitchFamily="18" charset="0"/>
                <a:cs typeface="Times New Roman" pitchFamily="18" charset="0"/>
              </a:rPr>
              <a:t>be reduced by better management of these inputs without </a:t>
            </a:r>
            <a:r>
              <a:rPr lang="en-US" sz="2000" dirty="0" smtClean="0">
                <a:latin typeface="Times New Roman" pitchFamily="18" charset="0"/>
                <a:cs typeface="Times New Roman" pitchFamily="18" charset="0"/>
              </a:rPr>
              <a:t>sacrificing </a:t>
            </a:r>
            <a:r>
              <a:rPr lang="en-US" sz="2000" dirty="0" smtClean="0">
                <a:latin typeface="Times New Roman" pitchFamily="18" charset="0"/>
                <a:cs typeface="Times New Roman" pitchFamily="18" charset="0"/>
              </a:rPr>
              <a:t>yields.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Integrated </a:t>
            </a:r>
            <a:r>
              <a:rPr lang="en-US" sz="2000" dirty="0" smtClean="0">
                <a:latin typeface="Times New Roman" pitchFamily="18" charset="0"/>
                <a:cs typeface="Times New Roman" pitchFamily="18" charset="0"/>
              </a:rPr>
              <a:t>pest </a:t>
            </a:r>
            <a:r>
              <a:rPr lang="en-US" sz="2000" dirty="0" smtClean="0">
                <a:latin typeface="Times New Roman" pitchFamily="18" charset="0"/>
                <a:cs typeface="Times New Roman" pitchFamily="18" charset="0"/>
              </a:rPr>
              <a:t>management, increase yields, reduce </a:t>
            </a:r>
            <a:r>
              <a:rPr lang="en-US" sz="2000" dirty="0" smtClean="0">
                <a:latin typeface="Times New Roman" pitchFamily="18" charset="0"/>
                <a:cs typeface="Times New Roman" pitchFamily="18" charset="0"/>
              </a:rPr>
              <a:t>environmental damage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Knowledge </a:t>
            </a:r>
            <a:r>
              <a:rPr lang="en-US" sz="2000" dirty="0" smtClean="0">
                <a:latin typeface="Times New Roman" pitchFamily="18" charset="0"/>
                <a:cs typeface="Times New Roman" pitchFamily="18" charset="0"/>
              </a:rPr>
              <a:t>based </a:t>
            </a:r>
            <a:r>
              <a:rPr lang="en-US" sz="2000" dirty="0" smtClean="0">
                <a:latin typeface="Times New Roman" pitchFamily="18" charset="0"/>
                <a:cs typeface="Times New Roman" pitchFamily="18" charset="0"/>
              </a:rPr>
              <a:t>management changes are </a:t>
            </a:r>
            <a:r>
              <a:rPr lang="en-US" sz="2000" dirty="0" smtClean="0">
                <a:latin typeface="Times New Roman" pitchFamily="18" charset="0"/>
                <a:cs typeface="Times New Roman" pitchFamily="18" charset="0"/>
              </a:rPr>
              <a:t>win-win for farmers </a:t>
            </a:r>
            <a:r>
              <a:rPr lang="en-US" sz="2000" dirty="0" smtClean="0">
                <a:latin typeface="Times New Roman" pitchFamily="18" charset="0"/>
                <a:cs typeface="Times New Roman" pitchFamily="18" charset="0"/>
              </a:rPr>
              <a:t>(e.g., pest-resistant </a:t>
            </a:r>
            <a:r>
              <a:rPr lang="en-US" sz="2000" dirty="0" smtClean="0">
                <a:latin typeface="Times New Roman" pitchFamily="18" charset="0"/>
                <a:cs typeface="Times New Roman" pitchFamily="18" charset="0"/>
              </a:rPr>
              <a:t>varieties, better timing and application of fertilizer and water, precision </a:t>
            </a:r>
            <a:r>
              <a:rPr lang="en-US" sz="2000" dirty="0" smtClean="0">
                <a:latin typeface="Times New Roman" pitchFamily="18" charset="0"/>
                <a:cs typeface="Times New Roman" pitchFamily="18" charset="0"/>
              </a:rPr>
              <a:t>use, etc.)</a:t>
            </a:r>
          </a:p>
          <a:p>
            <a:endParaRPr lang="el-GR" sz="2000" dirty="0" smtClean="0">
              <a:latin typeface="Times New Roman" pitchFamily="18" charset="0"/>
              <a:cs typeface="Times New Roman" pitchFamily="18" charset="0"/>
            </a:endParaRP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25</a:t>
            </a:fld>
            <a:endParaRPr lang="el-G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858490"/>
          </a:xfrm>
        </p:spPr>
        <p:txBody>
          <a:bodyPr/>
          <a:lstStyle/>
          <a:p>
            <a:pPr algn="ctr"/>
            <a:r>
              <a:rPr lang="en-US" sz="2800" dirty="0" smtClean="0">
                <a:latin typeface="Times New Roman" pitchFamily="18" charset="0"/>
                <a:cs typeface="Times New Roman" pitchFamily="18" charset="0"/>
              </a:rPr>
              <a:t>Managing intensive livestock </a:t>
            </a:r>
            <a:r>
              <a:rPr lang="en-US" sz="2800" dirty="0" smtClean="0">
                <a:latin typeface="Times New Roman" pitchFamily="18" charset="0"/>
                <a:cs typeface="Times New Roman" pitchFamily="18" charset="0"/>
              </a:rPr>
              <a:t>systems</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980728"/>
            <a:ext cx="8229600" cy="5400600"/>
          </a:xfrm>
        </p:spPr>
        <p:txBody>
          <a:bodyPr/>
          <a:lstStyle/>
          <a:p>
            <a:r>
              <a:rPr lang="en-US" sz="2000" dirty="0" smtClean="0">
                <a:latin typeface="Times New Roman" pitchFamily="18" charset="0"/>
                <a:cs typeface="Times New Roman" pitchFamily="18" charset="0"/>
              </a:rPr>
              <a:t>Strong growth </a:t>
            </a:r>
            <a:r>
              <a:rPr lang="en-US" sz="2000" dirty="0" smtClean="0">
                <a:latin typeface="Times New Roman" pitchFamily="18" charset="0"/>
                <a:cs typeface="Times New Roman" pitchFamily="18" charset="0"/>
              </a:rPr>
              <a:t>in demand for meat, milk, and </a:t>
            </a:r>
            <a:r>
              <a:rPr lang="en-US" sz="2000" dirty="0" smtClean="0">
                <a:latin typeface="Times New Roman" pitchFamily="18" charset="0"/>
                <a:cs typeface="Times New Roman" pitchFamily="18" charset="0"/>
              </a:rPr>
              <a:t>eggs. </a:t>
            </a:r>
          </a:p>
          <a:p>
            <a:r>
              <a:rPr lang="en-US" sz="2000" dirty="0" smtClean="0">
                <a:latin typeface="Times New Roman" pitchFamily="18" charset="0"/>
                <a:cs typeface="Times New Roman" pitchFamily="18" charset="0"/>
              </a:rPr>
              <a:t>Graduation effect, rising </a:t>
            </a:r>
            <a:r>
              <a:rPr lang="en-US" sz="2000" dirty="0" smtClean="0">
                <a:latin typeface="Times New Roman" pitchFamily="18" charset="0"/>
                <a:cs typeface="Times New Roman" pitchFamily="18" charset="0"/>
              </a:rPr>
              <a:t>per capita incomes and urbanization .</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Push for intensive </a:t>
            </a:r>
            <a:r>
              <a:rPr lang="en-US" sz="2000" dirty="0" smtClean="0">
                <a:latin typeface="Times New Roman" pitchFamily="18" charset="0"/>
                <a:cs typeface="Times New Roman" pitchFamily="18" charset="0"/>
              </a:rPr>
              <a:t>livestock </a:t>
            </a:r>
            <a:r>
              <a:rPr lang="en-US" sz="2000" dirty="0" smtClean="0">
                <a:latin typeface="Times New Roman" pitchFamily="18" charset="0"/>
                <a:cs typeface="Times New Roman" pitchFamily="18" charset="0"/>
              </a:rPr>
              <a:t>systems , large scale production units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This </a:t>
            </a:r>
            <a:r>
              <a:rPr lang="en-US" sz="2000" dirty="0" smtClean="0">
                <a:latin typeface="Times New Roman" pitchFamily="18" charset="0"/>
                <a:cs typeface="Times New Roman" pitchFamily="18" charset="0"/>
              </a:rPr>
              <a:t>intensification has been assisted by technological change, particularly in </a:t>
            </a:r>
            <a:r>
              <a:rPr lang="en-US" sz="2000" dirty="0" smtClean="0">
                <a:latin typeface="Times New Roman" pitchFamily="18" charset="0"/>
                <a:cs typeface="Times New Roman" pitchFamily="18" charset="0"/>
              </a:rPr>
              <a:t>animal breeding</a:t>
            </a:r>
            <a:r>
              <a:rPr lang="en-US" sz="2000" dirty="0" smtClean="0">
                <a:latin typeface="Times New Roman" pitchFamily="18" charset="0"/>
                <a:cs typeface="Times New Roman" pitchFamily="18" charset="0"/>
              </a:rPr>
              <a:t>, nutrition, and health.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results—more productive animals; larger production units that capture economies of scale; greater integration within the market chain, improving quality and lowering the costs of marketing and transport</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Environmental problems are linked to the move from dispersed production </a:t>
            </a:r>
            <a:r>
              <a:rPr lang="en-US" sz="2000" dirty="0" smtClean="0">
                <a:latin typeface="Times New Roman" pitchFamily="18" charset="0"/>
                <a:cs typeface="Times New Roman" pitchFamily="18" charset="0"/>
              </a:rPr>
              <a:t>in rural </a:t>
            </a:r>
            <a:r>
              <a:rPr lang="en-US" sz="2000" dirty="0" smtClean="0">
                <a:latin typeface="Times New Roman" pitchFamily="18" charset="0"/>
                <a:cs typeface="Times New Roman" pitchFamily="18" charset="0"/>
              </a:rPr>
              <a:t>areas to specialized livestock units in urban and </a:t>
            </a:r>
            <a:r>
              <a:rPr lang="en-US" sz="2000" dirty="0" err="1" smtClean="0">
                <a:latin typeface="Times New Roman" pitchFamily="18" charset="0"/>
                <a:cs typeface="Times New Roman" pitchFamily="18" charset="0"/>
              </a:rPr>
              <a:t>peri</a:t>
            </a:r>
            <a:r>
              <a:rPr lang="en-US" sz="2000" dirty="0" smtClean="0">
                <a:latin typeface="Times New Roman" pitchFamily="18" charset="0"/>
                <a:cs typeface="Times New Roman" pitchFamily="18" charset="0"/>
              </a:rPr>
              <a:t>-urban areas</a:t>
            </a:r>
          </a:p>
          <a:p>
            <a:r>
              <a:rPr lang="en-US" sz="2000" dirty="0" smtClean="0">
                <a:latin typeface="Times New Roman" pitchFamily="18" charset="0"/>
                <a:cs typeface="Times New Roman" pitchFamily="18" charset="0"/>
              </a:rPr>
              <a:t>Major environmental threats are: pollution of water and soil with nitrogen, phosphorous, and highly toxic heavy metals </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risks of spreading animal </a:t>
            </a:r>
            <a:r>
              <a:rPr lang="en-US" sz="2000" dirty="0" smtClean="0">
                <a:latin typeface="Times New Roman" pitchFamily="18" charset="0"/>
                <a:cs typeface="Times New Roman" pitchFamily="18" charset="0"/>
              </a:rPr>
              <a:t>diseases, also </a:t>
            </a:r>
            <a:r>
              <a:rPr lang="en-US" sz="2000" dirty="0" smtClean="0">
                <a:latin typeface="Times New Roman" pitchFamily="18" charset="0"/>
                <a:cs typeface="Times New Roman" pitchFamily="18" charset="0"/>
              </a:rPr>
              <a:t>a threat to humans, especially where dense populations of animals and </a:t>
            </a:r>
            <a:r>
              <a:rPr lang="en-US" sz="2000" dirty="0" smtClean="0">
                <a:latin typeface="Times New Roman" pitchFamily="18" charset="0"/>
                <a:cs typeface="Times New Roman" pitchFamily="18" charset="0"/>
              </a:rPr>
              <a:t>humans are </a:t>
            </a:r>
            <a:r>
              <a:rPr lang="el-GR" sz="2000" dirty="0" err="1" smtClean="0">
                <a:latin typeface="Times New Roman" pitchFamily="18" charset="0"/>
                <a:cs typeface="Times New Roman" pitchFamily="18" charset="0"/>
              </a:rPr>
              <a:t>close</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contact</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Policy measures include administrative directives, market-based instruments –incentives,  cap-trade  systems, etc</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26</a:t>
            </a:fld>
            <a:endParaRPr lang="el-G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800" dirty="0" smtClean="0">
                <a:latin typeface="Times New Roman" pitchFamily="18" charset="0"/>
                <a:cs typeface="Times New Roman" pitchFamily="18" charset="0"/>
              </a:rPr>
              <a:t>Strategies for less-favored </a:t>
            </a:r>
            <a:r>
              <a:rPr lang="en-US" sz="2800" dirty="0" smtClean="0">
                <a:latin typeface="Times New Roman" pitchFamily="18" charset="0"/>
                <a:cs typeface="Times New Roman" pitchFamily="18" charset="0"/>
              </a:rPr>
              <a:t>areas</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96752"/>
            <a:ext cx="8229600" cy="5184576"/>
          </a:xfrm>
        </p:spPr>
        <p:txBody>
          <a:bodyPr/>
          <a:lstStyle/>
          <a:p>
            <a:r>
              <a:rPr lang="en-US" sz="2000" dirty="0" smtClean="0">
                <a:latin typeface="Times New Roman" pitchFamily="18" charset="0"/>
                <a:cs typeface="Times New Roman" pitchFamily="18" charset="0"/>
              </a:rPr>
              <a:t>Public policy interventions to reduce poverty and preserve the environment are </a:t>
            </a:r>
            <a:r>
              <a:rPr lang="en-US" sz="2000" dirty="0" smtClean="0">
                <a:latin typeface="Times New Roman" pitchFamily="18" charset="0"/>
                <a:cs typeface="Times New Roman" pitchFamily="18" charset="0"/>
              </a:rPr>
              <a:t>warranted in </a:t>
            </a:r>
            <a:r>
              <a:rPr lang="en-US" sz="2000" dirty="0" smtClean="0">
                <a:latin typeface="Times New Roman" pitchFamily="18" charset="0"/>
                <a:cs typeface="Times New Roman" pitchFamily="18" charset="0"/>
              </a:rPr>
              <a:t>many less-favored regions.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Many </a:t>
            </a:r>
            <a:r>
              <a:rPr lang="en-US" sz="2000" dirty="0" smtClean="0">
                <a:latin typeface="Times New Roman" pitchFamily="18" charset="0"/>
                <a:cs typeface="Times New Roman" pitchFamily="18" charset="0"/>
              </a:rPr>
              <a:t>such interventions </a:t>
            </a:r>
            <a:r>
              <a:rPr lang="en-US" sz="2000" dirty="0" smtClean="0">
                <a:latin typeface="Times New Roman" pitchFamily="18" charset="0"/>
                <a:cs typeface="Times New Roman" pitchFamily="18" charset="0"/>
              </a:rPr>
              <a:t>are neglected  because </a:t>
            </a:r>
            <a:r>
              <a:rPr lang="en-US" sz="2000" dirty="0" smtClean="0">
                <a:latin typeface="Times New Roman" pitchFamily="18" charset="0"/>
                <a:cs typeface="Times New Roman" pitchFamily="18" charset="0"/>
              </a:rPr>
              <a:t>of </a:t>
            </a:r>
            <a:r>
              <a:rPr lang="en-US" sz="2000" dirty="0" smtClean="0">
                <a:latin typeface="Times New Roman" pitchFamily="18" charset="0"/>
                <a:cs typeface="Times New Roman" pitchFamily="18" charset="0"/>
              </a:rPr>
              <a:t>returns </a:t>
            </a:r>
            <a:r>
              <a:rPr lang="en-US" sz="2000" dirty="0" smtClean="0">
                <a:latin typeface="Times New Roman" pitchFamily="18" charset="0"/>
                <a:cs typeface="Times New Roman" pitchFamily="18" charset="0"/>
              </a:rPr>
              <a:t>on public investments are better </a:t>
            </a:r>
            <a:r>
              <a:rPr lang="en-US" sz="2000" dirty="0" smtClean="0">
                <a:latin typeface="Times New Roman" pitchFamily="18" charset="0"/>
                <a:cs typeface="Times New Roman" pitchFamily="18" charset="0"/>
              </a:rPr>
              <a:t>in high-potential areas</a:t>
            </a:r>
          </a:p>
          <a:p>
            <a:r>
              <a:rPr lang="en-US" sz="2000" dirty="0" smtClean="0">
                <a:latin typeface="Times New Roman" pitchFamily="18" charset="0"/>
                <a:cs typeface="Times New Roman" pitchFamily="18" charset="0"/>
              </a:rPr>
              <a:t>This was </a:t>
            </a:r>
            <a:r>
              <a:rPr lang="en-US" sz="2000" dirty="0" smtClean="0">
                <a:latin typeface="Times New Roman" pitchFamily="18" charset="0"/>
                <a:cs typeface="Times New Roman" pitchFamily="18" charset="0"/>
              </a:rPr>
              <a:t>true during the early phases of </a:t>
            </a:r>
            <a:r>
              <a:rPr lang="en-US" sz="2000" dirty="0" smtClean="0">
                <a:latin typeface="Times New Roman" pitchFamily="18" charset="0"/>
                <a:cs typeface="Times New Roman" pitchFamily="18" charset="0"/>
              </a:rPr>
              <a:t>green </a:t>
            </a:r>
            <a:r>
              <a:rPr lang="en-US" sz="2000" dirty="0" smtClean="0">
                <a:latin typeface="Times New Roman" pitchFamily="18" charset="0"/>
                <a:cs typeface="Times New Roman" pitchFamily="18" charset="0"/>
              </a:rPr>
              <a:t>revolution </a:t>
            </a:r>
            <a:r>
              <a:rPr lang="en-US" sz="2000" dirty="0" smtClean="0">
                <a:latin typeface="Times New Roman" pitchFamily="18" charset="0"/>
                <a:cs typeface="Times New Roman" pitchFamily="18" charset="0"/>
              </a:rPr>
              <a:t>in Asia </a:t>
            </a:r>
            <a:r>
              <a:rPr lang="en-US" sz="2000" dirty="0" smtClean="0">
                <a:latin typeface="Times New Roman" pitchFamily="18" charset="0"/>
                <a:cs typeface="Times New Roman" pitchFamily="18" charset="0"/>
              </a:rPr>
              <a:t>and </a:t>
            </a:r>
            <a:r>
              <a:rPr lang="en-US" sz="2000" dirty="0" smtClean="0">
                <a:latin typeface="Times New Roman" pitchFamily="18" charset="0"/>
                <a:cs typeface="Times New Roman" pitchFamily="18" charset="0"/>
              </a:rPr>
              <a:t>it is true </a:t>
            </a:r>
            <a:r>
              <a:rPr lang="en-US" sz="2000" dirty="0" smtClean="0">
                <a:latin typeface="Times New Roman" pitchFamily="18" charset="0"/>
                <a:cs typeface="Times New Roman" pitchFamily="18" charset="0"/>
              </a:rPr>
              <a:t>in Africa today.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Public </a:t>
            </a:r>
            <a:r>
              <a:rPr lang="en-US" sz="2000" dirty="0" smtClean="0">
                <a:latin typeface="Times New Roman" pitchFamily="18" charset="0"/>
                <a:cs typeface="Times New Roman" pitchFamily="18" charset="0"/>
              </a:rPr>
              <a:t>investments in roads, education</a:t>
            </a:r>
            <a:r>
              <a:rPr lang="en-US" sz="2000" dirty="0" smtClean="0">
                <a:latin typeface="Times New Roman" pitchFamily="18" charset="0"/>
                <a:cs typeface="Times New Roman" pitchFamily="18" charset="0"/>
              </a:rPr>
              <a:t>, irrigation</a:t>
            </a:r>
            <a:r>
              <a:rPr lang="en-US" sz="2000" dirty="0" smtClean="0">
                <a:latin typeface="Times New Roman" pitchFamily="18" charset="0"/>
                <a:cs typeface="Times New Roman" pitchFamily="18" charset="0"/>
              </a:rPr>
              <a:t>, and some types </a:t>
            </a:r>
            <a:r>
              <a:rPr lang="en-US" sz="2000" dirty="0" smtClean="0">
                <a:latin typeface="Times New Roman" pitchFamily="18" charset="0"/>
                <a:cs typeface="Times New Roman" pitchFamily="18" charset="0"/>
              </a:rPr>
              <a:t>of R&amp;D </a:t>
            </a:r>
            <a:r>
              <a:rPr lang="en-US" sz="2000" dirty="0" smtClean="0">
                <a:latin typeface="Times New Roman" pitchFamily="18" charset="0"/>
                <a:cs typeface="Times New Roman" pitchFamily="18" charset="0"/>
              </a:rPr>
              <a:t>can </a:t>
            </a:r>
            <a:r>
              <a:rPr lang="en-US" sz="2000" dirty="0" smtClean="0">
                <a:latin typeface="Times New Roman" pitchFamily="18" charset="0"/>
                <a:cs typeface="Times New Roman" pitchFamily="18" charset="0"/>
              </a:rPr>
              <a:t>produce competitive </a:t>
            </a:r>
            <a:r>
              <a:rPr lang="en-US" sz="2000" dirty="0" smtClean="0">
                <a:latin typeface="Times New Roman" pitchFamily="18" charset="0"/>
                <a:cs typeface="Times New Roman" pitchFamily="18" charset="0"/>
              </a:rPr>
              <a:t>rates of </a:t>
            </a:r>
            <a:r>
              <a:rPr lang="en-US" sz="2000" dirty="0" smtClean="0">
                <a:latin typeface="Times New Roman" pitchFamily="18" charset="0"/>
                <a:cs typeface="Times New Roman" pitchFamily="18" charset="0"/>
              </a:rPr>
              <a:t>return </a:t>
            </a:r>
            <a:r>
              <a:rPr lang="en-US" sz="2000" dirty="0" smtClean="0">
                <a:latin typeface="Times New Roman" pitchFamily="18" charset="0"/>
                <a:cs typeface="Times New Roman" pitchFamily="18" charset="0"/>
              </a:rPr>
              <a:t>and positive outcomes for poverty and the </a:t>
            </a:r>
            <a:r>
              <a:rPr lang="en-US" sz="2000" dirty="0" smtClean="0">
                <a:latin typeface="Times New Roman" pitchFamily="18" charset="0"/>
                <a:cs typeface="Times New Roman" pitchFamily="18" charset="0"/>
              </a:rPr>
              <a:t>environment in </a:t>
            </a:r>
            <a:r>
              <a:rPr lang="en-US" sz="2000" dirty="0" smtClean="0">
                <a:latin typeface="Times New Roman" pitchFamily="18" charset="0"/>
                <a:cs typeface="Times New Roman" pitchFamily="18" charset="0"/>
              </a:rPr>
              <a:t>less-favored areas.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form of policy interventions should depend on the type of less-favored </a:t>
            </a:r>
            <a:r>
              <a:rPr lang="en-US" sz="2000" dirty="0" smtClean="0">
                <a:latin typeface="Times New Roman" pitchFamily="18" charset="0"/>
                <a:cs typeface="Times New Roman" pitchFamily="18" charset="0"/>
              </a:rPr>
              <a:t>region targeted </a:t>
            </a:r>
            <a:r>
              <a:rPr lang="en-US" sz="2000" dirty="0" smtClean="0">
                <a:latin typeface="Times New Roman" pitchFamily="18" charset="0"/>
                <a:cs typeface="Times New Roman" pitchFamily="18" charset="0"/>
              </a:rPr>
              <a:t>and on the national economic </a:t>
            </a:r>
            <a:r>
              <a:rPr lang="en-US" sz="2000" dirty="0" smtClean="0">
                <a:latin typeface="Times New Roman" pitchFamily="18" charset="0"/>
                <a:cs typeface="Times New Roman" pitchFamily="18" charset="0"/>
              </a:rPr>
              <a:t>context</a:t>
            </a:r>
          </a:p>
          <a:p>
            <a:r>
              <a:rPr lang="en-US" sz="2000" dirty="0" smtClean="0">
                <a:latin typeface="Times New Roman" pitchFamily="18" charset="0"/>
                <a:cs typeface="Times New Roman" pitchFamily="18" charset="0"/>
              </a:rPr>
              <a:t>Options include encouraging more out-migration, promoting income diversification into nonfarm activities, increasing recurrent expenditure on safety nets, and introducing payments for environmental services</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Nonagricultural </a:t>
            </a:r>
            <a:r>
              <a:rPr lang="en-US" sz="2000" dirty="0" smtClean="0">
                <a:latin typeface="Times New Roman" pitchFamily="18" charset="0"/>
                <a:cs typeface="Times New Roman" pitchFamily="18" charset="0"/>
              </a:rPr>
              <a:t>options </a:t>
            </a:r>
            <a:r>
              <a:rPr lang="en-US" sz="2000" dirty="0" smtClean="0">
                <a:latin typeface="Times New Roman" pitchFamily="18" charset="0"/>
                <a:cs typeface="Times New Roman" pitchFamily="18" charset="0"/>
              </a:rPr>
              <a:t>more </a:t>
            </a:r>
            <a:r>
              <a:rPr lang="en-US" sz="2000" dirty="0" smtClean="0">
                <a:latin typeface="Times New Roman" pitchFamily="18" charset="0"/>
                <a:cs typeface="Times New Roman" pitchFamily="18" charset="0"/>
              </a:rPr>
              <a:t>viable in transforming and urbanized </a:t>
            </a:r>
            <a:r>
              <a:rPr lang="en-US" sz="2000" dirty="0" smtClean="0">
                <a:latin typeface="Times New Roman" pitchFamily="18" charset="0"/>
                <a:cs typeface="Times New Roman" pitchFamily="18" charset="0"/>
              </a:rPr>
              <a:t>countries</a:t>
            </a:r>
          </a:p>
          <a:p>
            <a:pPr>
              <a:buNone/>
            </a:pPr>
            <a:endParaRPr lang="el-GR"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27</a:t>
            </a:fld>
            <a:endParaRPr lang="el-G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800" dirty="0" smtClean="0">
                <a:latin typeface="Times New Roman" pitchFamily="18" charset="0"/>
                <a:cs typeface="Times New Roman" pitchFamily="18" charset="0"/>
              </a:rPr>
              <a:t>Payment for environmental services </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positive </a:t>
            </a:r>
            <a:r>
              <a:rPr lang="en-US" sz="2800" dirty="0" smtClean="0">
                <a:latin typeface="Times New Roman" pitchFamily="18" charset="0"/>
                <a:cs typeface="Times New Roman" pitchFamily="18" charset="0"/>
              </a:rPr>
              <a:t>externalities</a:t>
            </a:r>
            <a:endParaRPr lang="el-GR" dirty="0"/>
          </a:p>
        </p:txBody>
      </p:sp>
      <p:sp>
        <p:nvSpPr>
          <p:cNvPr id="3" name="2 - Θέση περιεχομένου"/>
          <p:cNvSpPr>
            <a:spLocks noGrp="1"/>
          </p:cNvSpPr>
          <p:nvPr>
            <p:ph idx="1"/>
          </p:nvPr>
        </p:nvSpPr>
        <p:spPr>
          <a:xfrm>
            <a:off x="457200" y="1052736"/>
            <a:ext cx="8229600" cy="5544616"/>
          </a:xfrm>
        </p:spPr>
        <p:txBody>
          <a:bodyPr/>
          <a:lstStyle/>
          <a:p>
            <a:r>
              <a:rPr lang="en-US" sz="2000" dirty="0" smtClean="0">
                <a:latin typeface="Times New Roman" pitchFamily="18" charset="0"/>
                <a:cs typeface="Times New Roman" pitchFamily="18" charset="0"/>
              </a:rPr>
              <a:t>Agricultural landscapes in both less favored and high-potential areas produce a </a:t>
            </a:r>
            <a:r>
              <a:rPr lang="en-US" sz="2000" dirty="0" smtClean="0">
                <a:latin typeface="Times New Roman" pitchFamily="18" charset="0"/>
                <a:cs typeface="Times New Roman" pitchFamily="18" charset="0"/>
              </a:rPr>
              <a:t>wide </a:t>
            </a:r>
            <a:r>
              <a:rPr lang="en-US" sz="2000" dirty="0" smtClean="0">
                <a:latin typeface="Times New Roman" pitchFamily="18" charset="0"/>
                <a:cs typeface="Times New Roman" pitchFamily="18" charset="0"/>
              </a:rPr>
              <a:t>range of valuable environmental services, such as sequestering carbon, </a:t>
            </a:r>
            <a:r>
              <a:rPr lang="en-US" sz="2000" dirty="0" smtClean="0">
                <a:latin typeface="Times New Roman" pitchFamily="18" charset="0"/>
                <a:cs typeface="Times New Roman" pitchFamily="18" charset="0"/>
              </a:rPr>
              <a:t>harboring biodiversity</a:t>
            </a:r>
            <a:r>
              <a:rPr lang="en-US" sz="2000" dirty="0" smtClean="0">
                <a:latin typeface="Times New Roman" pitchFamily="18" charset="0"/>
                <a:cs typeface="Times New Roman" pitchFamily="18" charset="0"/>
              </a:rPr>
              <a:t>, regulating water flows, and providing clean water downstream.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Farmers receive no compensation for providing these </a:t>
            </a:r>
            <a:r>
              <a:rPr lang="en-US" sz="2000" dirty="0" smtClean="0">
                <a:latin typeface="Times New Roman" pitchFamily="18" charset="0"/>
                <a:cs typeface="Times New Roman" pitchFamily="18" charset="0"/>
              </a:rPr>
              <a:t>services (public goods)  and </a:t>
            </a:r>
            <a:r>
              <a:rPr lang="en-US" sz="2000" dirty="0" smtClean="0">
                <a:latin typeface="Times New Roman" pitchFamily="18" charset="0"/>
                <a:cs typeface="Times New Roman" pitchFamily="18" charset="0"/>
              </a:rPr>
              <a:t>so they </a:t>
            </a:r>
            <a:r>
              <a:rPr lang="en-US" sz="2000" dirty="0" smtClean="0">
                <a:latin typeface="Times New Roman" pitchFamily="18" charset="0"/>
                <a:cs typeface="Times New Roman" pitchFamily="18" charset="0"/>
              </a:rPr>
              <a:t>tend to </a:t>
            </a:r>
            <a:r>
              <a:rPr lang="en-US" sz="2000" dirty="0" smtClean="0">
                <a:latin typeface="Times New Roman" pitchFamily="18" charset="0"/>
                <a:cs typeface="Times New Roman" pitchFamily="18" charset="0"/>
              </a:rPr>
              <a:t>be under produced.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Many approaches to increasing environmental services are based on demonstrating to farmers the “right thing to do”—forgetting that it’s the “right thing” for others and not necessarily for the farmers.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Other approaches have attempted to regulate what farmers can and cannot do. Neither approach has worked well nor been sustained over time.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Occasionally, win-win technologies can generate both high returns for farmers and high levels of environmental services, but these are few and far between, and may not remain win-win over time as prices change</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Need to introduce incentives for producing these public goods</a:t>
            </a:r>
          </a:p>
          <a:p>
            <a:r>
              <a:rPr lang="en-GB" sz="2000" dirty="0" smtClean="0">
                <a:latin typeface="Times New Roman" pitchFamily="18" charset="0"/>
                <a:cs typeface="Times New Roman" pitchFamily="18" charset="0"/>
              </a:rPr>
              <a:t>The emerging approach </a:t>
            </a:r>
            <a:r>
              <a:rPr lang="en-GB" sz="2000" dirty="0" smtClean="0">
                <a:latin typeface="Times New Roman" pitchFamily="18" charset="0"/>
                <a:cs typeface="Times New Roman" pitchFamily="18" charset="0"/>
              </a:rPr>
              <a:t>of payment </a:t>
            </a:r>
            <a:r>
              <a:rPr lang="en-GB" sz="2000" dirty="0" smtClean="0">
                <a:latin typeface="Times New Roman" pitchFamily="18" charset="0"/>
                <a:cs typeface="Times New Roman" pitchFamily="18" charset="0"/>
              </a:rPr>
              <a:t>for environmental services (PES</a:t>
            </a:r>
            <a:r>
              <a:rPr lang="en-GB"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aims </a:t>
            </a:r>
            <a:r>
              <a:rPr lang="en-US" sz="2000" dirty="0" smtClean="0">
                <a:latin typeface="Times New Roman" pitchFamily="18" charset="0"/>
                <a:cs typeface="Times New Roman" pitchFamily="18" charset="0"/>
              </a:rPr>
              <a:t>to address this problem.</a:t>
            </a:r>
            <a:endParaRPr lang="el-GR" sz="2000" dirty="0" smtClean="0">
              <a:latin typeface="Times New Roman" pitchFamily="18" charset="0"/>
              <a:cs typeface="Times New Roman" pitchFamily="18" charset="0"/>
            </a:endParaRP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28</a:t>
            </a:fld>
            <a:endParaRPr lang="el-G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latin typeface="Times New Roman" charset="0"/>
                <a:ea typeface="Times New Roman" charset="0"/>
                <a:cs typeface="Times New Roman" charset="0"/>
              </a:rPr>
              <a:t>Governance issues </a:t>
            </a:r>
            <a:r>
              <a:rPr lang="en-US" sz="2800" dirty="0" smtClean="0">
                <a:latin typeface="Times New Roman" charset="0"/>
                <a:ea typeface="Times New Roman" charset="0"/>
                <a:cs typeface="Times New Roman" charset="0"/>
              </a:rPr>
              <a:t>and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endogenous  institutional change</a:t>
            </a:r>
            <a:endParaRPr lang="el-GR" sz="2800" dirty="0"/>
          </a:p>
        </p:txBody>
      </p:sp>
      <p:sp>
        <p:nvSpPr>
          <p:cNvPr id="3" name="2 - Θέση περιεχομένου"/>
          <p:cNvSpPr>
            <a:spLocks noGrp="1"/>
          </p:cNvSpPr>
          <p:nvPr>
            <p:ph idx="1"/>
          </p:nvPr>
        </p:nvSpPr>
        <p:spPr/>
        <p:txBody>
          <a:bodyPr/>
          <a:lstStyle/>
          <a:p>
            <a:pPr lvl="1"/>
            <a:r>
              <a:rPr lang="en-US" sz="2400" dirty="0" smtClean="0">
                <a:latin typeface="Times New Roman" charset="0"/>
                <a:ea typeface="Times New Roman" charset="0"/>
                <a:cs typeface="Times New Roman" charset="0"/>
              </a:rPr>
              <a:t>Environmental problems induce institutional innovation</a:t>
            </a:r>
          </a:p>
          <a:p>
            <a:pPr lvl="1"/>
            <a:r>
              <a:rPr lang="en-US" sz="2400" dirty="0" smtClean="0">
                <a:latin typeface="Times New Roman" charset="0"/>
                <a:ea typeface="Times New Roman" charset="0"/>
                <a:cs typeface="Times New Roman" charset="0"/>
              </a:rPr>
              <a:t>The problems become the engines </a:t>
            </a:r>
            <a:r>
              <a:rPr lang="en-US" sz="2400" dirty="0" smtClean="0">
                <a:latin typeface="Times New Roman" charset="0"/>
                <a:ea typeface="Times New Roman" charset="0"/>
                <a:cs typeface="Times New Roman" charset="0"/>
              </a:rPr>
              <a:t>of  institutional change</a:t>
            </a:r>
          </a:p>
          <a:p>
            <a:pPr lvl="1"/>
            <a:r>
              <a:rPr lang="en-US" sz="2400" dirty="0" smtClean="0">
                <a:latin typeface="Times New Roman" charset="0"/>
                <a:ea typeface="Times New Roman" charset="0"/>
                <a:cs typeface="Times New Roman" charset="0"/>
              </a:rPr>
              <a:t>Market incentives </a:t>
            </a:r>
            <a:r>
              <a:rPr lang="en-US" sz="2400" dirty="0" smtClean="0">
                <a:latin typeface="Times New Roman" charset="0"/>
                <a:ea typeface="Times New Roman" charset="0"/>
                <a:cs typeface="Times New Roman" charset="0"/>
              </a:rPr>
              <a:t>are used to encourage individuals to produce public goods</a:t>
            </a:r>
          </a:p>
          <a:p>
            <a:pPr lvl="1"/>
            <a:r>
              <a:rPr lang="en-US" sz="2400" dirty="0" smtClean="0">
                <a:latin typeface="Times New Roman" charset="0"/>
                <a:ea typeface="Times New Roman" charset="0"/>
                <a:cs typeface="Times New Roman" charset="0"/>
              </a:rPr>
              <a:t>Environmental taxes also are market based instruments that bring the desired result</a:t>
            </a:r>
          </a:p>
          <a:p>
            <a:pPr lvl="1"/>
            <a:r>
              <a:rPr lang="en-US" sz="2400" dirty="0" smtClean="0">
                <a:latin typeface="Times New Roman" charset="0"/>
                <a:ea typeface="Times New Roman" charset="0"/>
                <a:cs typeface="Times New Roman" charset="0"/>
              </a:rPr>
              <a:t>Communal institutions are designed to address the market failure of Common Property Resources</a:t>
            </a:r>
            <a:endParaRPr lang="en-US" sz="2400" dirty="0" smtClean="0">
              <a:latin typeface="Times New Roman" charset="0"/>
              <a:ea typeface="Times New Roman" charset="0"/>
              <a:cs typeface="Times New Roman" charset="0"/>
            </a:endParaRPr>
          </a:p>
          <a:p>
            <a:pPr lvl="1"/>
            <a:r>
              <a:rPr lang="en-US" sz="2400" dirty="0" smtClean="0">
                <a:latin typeface="Times New Roman" charset="0"/>
                <a:ea typeface="Times New Roman" charset="0"/>
                <a:cs typeface="Times New Roman" charset="0"/>
              </a:rPr>
              <a:t>Privatization can provide property rights for better resource use</a:t>
            </a:r>
            <a:endParaRPr lang="en-US" sz="2400" dirty="0" smtClean="0">
              <a:latin typeface="Times New Roman" charset="0"/>
              <a:ea typeface="Times New Roman" charset="0"/>
              <a:cs typeface="Times New Roman" charset="0"/>
            </a:endParaRP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29</a:t>
            </a:fld>
            <a:endParaRPr lang="el-G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32656"/>
            <a:ext cx="7543800" cy="792088"/>
          </a:xfrm>
        </p:spPr>
        <p:txBody>
          <a:bodyPr/>
          <a:lstStyle/>
          <a:p>
            <a:pPr algn="ctr"/>
            <a:r>
              <a:rPr lang="en-US" sz="2800" dirty="0" smtClean="0"/>
              <a:t>Bibliography</a:t>
            </a:r>
            <a:endParaRPr lang="el-GR" sz="2800" dirty="0"/>
          </a:p>
        </p:txBody>
      </p:sp>
      <p:sp>
        <p:nvSpPr>
          <p:cNvPr id="3" name="2 - Θέση περιεχομένου"/>
          <p:cNvSpPr>
            <a:spLocks noGrp="1"/>
          </p:cNvSpPr>
          <p:nvPr>
            <p:ph idx="1"/>
          </p:nvPr>
        </p:nvSpPr>
        <p:spPr>
          <a:xfrm>
            <a:off x="457200" y="1412776"/>
            <a:ext cx="7211144" cy="4718149"/>
          </a:xfrm>
        </p:spPr>
        <p:txBody>
          <a:bodyPr/>
          <a:lstStyle/>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Lichtenberg, E. (2000) Agriculture and the environment, in HBAE, Chapter 23  </a:t>
            </a:r>
          </a:p>
          <a:p>
            <a:r>
              <a:rPr lang="en-US" sz="2000" dirty="0" smtClean="0">
                <a:latin typeface="Times New Roman" pitchFamily="18" charset="0"/>
                <a:cs typeface="Times New Roman" pitchFamily="18" charset="0"/>
              </a:rPr>
              <a:t>Hardin</a:t>
            </a:r>
            <a:r>
              <a:rPr lang="en-US" sz="2000" dirty="0" smtClean="0">
                <a:latin typeface="Times New Roman" pitchFamily="18" charset="0"/>
                <a:cs typeface="Times New Roman" pitchFamily="18" charset="0"/>
              </a:rPr>
              <a:t>, G.(1968) Tragedy of the Commons, </a:t>
            </a:r>
            <a:r>
              <a:rPr lang="en-US" sz="2000" i="1" dirty="0" smtClean="0">
                <a:latin typeface="Times New Roman" pitchFamily="18" charset="0"/>
                <a:cs typeface="Times New Roman" pitchFamily="18" charset="0"/>
              </a:rPr>
              <a:t>Science, Vol. 162, pp. 1243-1248  </a:t>
            </a:r>
          </a:p>
          <a:p>
            <a:r>
              <a:rPr lang="en-US" sz="2000" dirty="0" err="1" smtClean="0">
                <a:latin typeface="Times New Roman" pitchFamily="18" charset="0"/>
                <a:cs typeface="Times New Roman" pitchFamily="18" charset="0"/>
              </a:rPr>
              <a:t>Ostrom</a:t>
            </a:r>
            <a:r>
              <a:rPr lang="en-US" sz="2000" dirty="0" smtClean="0">
                <a:latin typeface="Times New Roman" pitchFamily="18" charset="0"/>
                <a:cs typeface="Times New Roman" pitchFamily="18" charset="0"/>
              </a:rPr>
              <a:t>, E. (1990) </a:t>
            </a:r>
            <a:r>
              <a:rPr lang="en-US" sz="2000" i="1" dirty="0" smtClean="0">
                <a:latin typeface="Times New Roman" pitchFamily="18" charset="0"/>
                <a:cs typeface="Times New Roman" pitchFamily="18" charset="0"/>
              </a:rPr>
              <a:t>Governing the Commons: The Evolution of Institutions for Collective Action. Cambridge University Press, UK </a:t>
            </a:r>
          </a:p>
          <a:p>
            <a:r>
              <a:rPr lang="en-US" sz="2000" dirty="0" err="1" smtClean="0">
                <a:latin typeface="Times New Roman" pitchFamily="18" charset="0"/>
                <a:cs typeface="Times New Roman" pitchFamily="18" charset="0"/>
              </a:rPr>
              <a:t>Olstrom</a:t>
            </a:r>
            <a:r>
              <a:rPr lang="en-US" sz="2000" dirty="0" smtClean="0">
                <a:latin typeface="Times New Roman" pitchFamily="18" charset="0"/>
                <a:cs typeface="Times New Roman" pitchFamily="18" charset="0"/>
              </a:rPr>
              <a:t>, E. (2001) Common-pool resources and institutions: Toward a revised theory in HBAE </a:t>
            </a:r>
            <a:endParaRPr lang="el-GR" sz="2000"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3</a:t>
            </a:fld>
            <a:endParaRPr lang="el-G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74514"/>
          </a:xfrm>
        </p:spPr>
        <p:txBody>
          <a:bodyPr/>
          <a:lstStyle/>
          <a:p>
            <a:pPr algn="ctr"/>
            <a:r>
              <a:rPr lang="en-US" sz="2800" dirty="0" smtClean="0">
                <a:latin typeface="Times New Roman" pitchFamily="18" charset="0"/>
                <a:cs typeface="Times New Roman" pitchFamily="18" charset="0"/>
              </a:rPr>
              <a:t>The links between agriculture and the environment</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96752"/>
            <a:ext cx="8229600" cy="4934173"/>
          </a:xfrm>
        </p:spPr>
        <p:txBody>
          <a:bodyPr/>
          <a:lstStyle/>
          <a:p>
            <a:r>
              <a:rPr lang="en-US" sz="2000" dirty="0" smtClean="0">
                <a:latin typeface="Times New Roman" pitchFamily="18" charset="0"/>
                <a:cs typeface="Times New Roman" pitchFamily="18" charset="0"/>
              </a:rPr>
              <a:t>Resource base and conservation</a:t>
            </a:r>
          </a:p>
          <a:p>
            <a:r>
              <a:rPr lang="en-US" sz="2000" dirty="0" smtClean="0">
                <a:latin typeface="Times New Roman" pitchFamily="18" charset="0"/>
                <a:cs typeface="Times New Roman" pitchFamily="18" charset="0"/>
              </a:rPr>
              <a:t>Agriculture involves extraction of yield from renewable resources</a:t>
            </a:r>
          </a:p>
          <a:p>
            <a:pPr lvl="1"/>
            <a:r>
              <a:rPr lang="en-US" sz="2000" dirty="0" smtClean="0">
                <a:latin typeface="Times New Roman" pitchFamily="18" charset="0"/>
                <a:cs typeface="Times New Roman" pitchFamily="18" charset="0"/>
              </a:rPr>
              <a:t>Productivity depends on natural resource base  </a:t>
            </a:r>
          </a:p>
          <a:p>
            <a:pPr lvl="1"/>
            <a:r>
              <a:rPr lang="en-US" sz="2000" dirty="0" smtClean="0">
                <a:latin typeface="Times New Roman" pitchFamily="18" charset="0"/>
                <a:cs typeface="Times New Roman" pitchFamily="18" charset="0"/>
              </a:rPr>
              <a:t>E</a:t>
            </a:r>
            <a:r>
              <a:rPr lang="en-US" sz="2000" dirty="0" smtClean="0">
                <a:latin typeface="Times New Roman" pitchFamily="18" charset="0"/>
                <a:cs typeface="Times New Roman" pitchFamily="18" charset="0"/>
              </a:rPr>
              <a:t>conomic </a:t>
            </a:r>
            <a:r>
              <a:rPr lang="en-US" sz="2000" dirty="0" smtClean="0">
                <a:latin typeface="Times New Roman" pitchFamily="18" charset="0"/>
                <a:cs typeface="Times New Roman" pitchFamily="18" charset="0"/>
              </a:rPr>
              <a:t>incentives for conservation</a:t>
            </a:r>
          </a:p>
          <a:p>
            <a:pPr lvl="1"/>
            <a:r>
              <a:rPr lang="en-US" sz="2000" dirty="0" smtClean="0">
                <a:latin typeface="Times New Roman" pitchFamily="18" charset="0"/>
                <a:cs typeface="Times New Roman" pitchFamily="18" charset="0"/>
              </a:rPr>
              <a:t>Intensification – </a:t>
            </a:r>
            <a:r>
              <a:rPr lang="en-US" sz="2000" dirty="0" smtClean="0">
                <a:latin typeface="Times New Roman" pitchFamily="18" charset="0"/>
                <a:cs typeface="Times New Roman" pitchFamily="18" charset="0"/>
              </a:rPr>
              <a:t>weakening </a:t>
            </a:r>
            <a:r>
              <a:rPr lang="en-US" sz="2000" dirty="0" smtClean="0">
                <a:latin typeface="Times New Roman" pitchFamily="18" charset="0"/>
                <a:cs typeface="Times New Roman" pitchFamily="18" charset="0"/>
              </a:rPr>
              <a:t>of incentives – break down of conservation </a:t>
            </a:r>
          </a:p>
          <a:p>
            <a:r>
              <a:rPr lang="en-US" sz="2000" dirty="0" smtClean="0">
                <a:latin typeface="Times New Roman" pitchFamily="18" charset="0"/>
                <a:cs typeface="Times New Roman" pitchFamily="18" charset="0"/>
              </a:rPr>
              <a:t>Positive externalities - Environmental amenities</a:t>
            </a:r>
          </a:p>
          <a:p>
            <a:pPr lvl="1"/>
            <a:r>
              <a:rPr lang="en-US" sz="2000" dirty="0" smtClean="0">
                <a:latin typeface="Times New Roman" pitchFamily="18" charset="0"/>
                <a:cs typeface="Times New Roman" pitchFamily="18" charset="0"/>
              </a:rPr>
              <a:t>Open space and scenery</a:t>
            </a:r>
          </a:p>
          <a:p>
            <a:r>
              <a:rPr lang="en-US" sz="2000" dirty="0" smtClean="0">
                <a:latin typeface="Times New Roman" pitchFamily="18" charset="0"/>
                <a:cs typeface="Times New Roman" pitchFamily="18" charset="0"/>
              </a:rPr>
              <a:t>Negative externalities – Environmental problems</a:t>
            </a:r>
          </a:p>
          <a:p>
            <a:pPr lvl="1"/>
            <a:r>
              <a:rPr lang="en-US" sz="2000" dirty="0" smtClean="0">
                <a:latin typeface="Times New Roman" pitchFamily="18" charset="0"/>
                <a:cs typeface="Times New Roman" pitchFamily="18" charset="0"/>
              </a:rPr>
              <a:t>Nitrate and chemical run-off</a:t>
            </a:r>
          </a:p>
          <a:p>
            <a:pPr lvl="1"/>
            <a:r>
              <a:rPr lang="en-US" sz="2000" dirty="0" smtClean="0">
                <a:latin typeface="Times New Roman" pitchFamily="18" charset="0"/>
                <a:cs typeface="Times New Roman" pitchFamily="18" charset="0"/>
              </a:rPr>
              <a:t>Degradation of habitat and loss </a:t>
            </a:r>
            <a:r>
              <a:rPr lang="en-US" sz="2000" dirty="0" smtClean="0">
                <a:latin typeface="Times New Roman" pitchFamily="18" charset="0"/>
                <a:cs typeface="Times New Roman" pitchFamily="18" charset="0"/>
              </a:rPr>
              <a:t>of wetlands and wildlife</a:t>
            </a:r>
          </a:p>
          <a:p>
            <a:pPr lvl="1"/>
            <a:r>
              <a:rPr lang="en-US" sz="2000" dirty="0" smtClean="0">
                <a:latin typeface="Times New Roman" pitchFamily="18" charset="0"/>
                <a:cs typeface="Times New Roman" pitchFamily="18" charset="0"/>
              </a:rPr>
              <a:t>Animal waste</a:t>
            </a:r>
          </a:p>
          <a:p>
            <a:pPr lvl="1"/>
            <a:r>
              <a:rPr lang="en-US" sz="2000" dirty="0" smtClean="0">
                <a:latin typeface="Times New Roman" pitchFamily="18" charset="0"/>
                <a:cs typeface="Times New Roman" pitchFamily="18" charset="0"/>
              </a:rPr>
              <a:t>Erosion – sedimentation of waterways</a:t>
            </a:r>
          </a:p>
          <a:p>
            <a:pPr lvl="1"/>
            <a:r>
              <a:rPr lang="en-US" sz="2000" dirty="0" smtClean="0">
                <a:latin typeface="Times New Roman" pitchFamily="18" charset="0"/>
                <a:cs typeface="Times New Roman" pitchFamily="18" charset="0"/>
              </a:rPr>
              <a:t>Chronic illness from pesticide exposure</a:t>
            </a:r>
          </a:p>
          <a:p>
            <a:pPr lvl="1"/>
            <a:endParaRPr lang="en-US" sz="2000" dirty="0" smtClean="0">
              <a:latin typeface="Times New Roman" pitchFamily="18" charset="0"/>
              <a:cs typeface="Times New Roman" pitchFamily="18" charset="0"/>
            </a:endParaRPr>
          </a:p>
          <a:p>
            <a:pPr lvl="1"/>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4</a:t>
            </a:fld>
            <a:endParaRPr lang="el-G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800" dirty="0" smtClean="0">
                <a:latin typeface="Times New Roman" pitchFamily="18" charset="0"/>
                <a:cs typeface="Times New Roman" pitchFamily="18" charset="0"/>
              </a:rPr>
              <a:t>The problem</a:t>
            </a:r>
            <a:endParaRPr lang="el-GR" sz="28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5</a:t>
            </a:fld>
            <a:endParaRPr lang="el-GR"/>
          </a:p>
        </p:txBody>
      </p:sp>
      <p:pic>
        <p:nvPicPr>
          <p:cNvPr id="17410" name="Picture 2"/>
          <p:cNvPicPr>
            <a:picLocks noGrp="1" noChangeAspect="1" noChangeArrowheads="1"/>
          </p:cNvPicPr>
          <p:nvPr>
            <p:ph idx="1"/>
          </p:nvPr>
        </p:nvPicPr>
        <p:blipFill>
          <a:blip r:embed="rId2" cstate="print"/>
          <a:srcRect/>
          <a:stretch>
            <a:fillRect/>
          </a:stretch>
        </p:blipFill>
        <p:spPr bwMode="auto">
          <a:xfrm>
            <a:off x="323528" y="1484784"/>
            <a:ext cx="7920880" cy="446449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858490"/>
          </a:xfrm>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6</a:t>
            </a:fld>
            <a:endParaRPr lang="el-GR"/>
          </a:p>
        </p:txBody>
      </p:sp>
      <p:pic>
        <p:nvPicPr>
          <p:cNvPr id="17410" name="Picture 2"/>
          <p:cNvPicPr>
            <a:picLocks noGrp="1" noChangeAspect="1" noChangeArrowheads="1"/>
          </p:cNvPicPr>
          <p:nvPr>
            <p:ph idx="1"/>
          </p:nvPr>
        </p:nvPicPr>
        <p:blipFill>
          <a:blip r:embed="rId2" cstate="print"/>
          <a:srcRect/>
          <a:stretch>
            <a:fillRect/>
          </a:stretch>
        </p:blipFill>
        <p:spPr bwMode="auto">
          <a:xfrm>
            <a:off x="971600" y="1196752"/>
            <a:ext cx="7344816" cy="525658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787208" cy="1722586"/>
          </a:xfrm>
        </p:spPr>
        <p:txBody>
          <a:bodyPr/>
          <a:lstStyle/>
          <a:p>
            <a:pPr algn="ctr"/>
            <a:r>
              <a:rPr lang="en-US" sz="2800" dirty="0" smtClean="0">
                <a:latin typeface="Times New Roman" charset="0"/>
                <a:ea typeface="Times New Roman" charset="0"/>
                <a:cs typeface="Times New Roman" charset="0"/>
              </a:rPr>
              <a:t>The root cause of the problem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Common </a:t>
            </a:r>
            <a:r>
              <a:rPr lang="en-US" sz="2800" dirty="0" smtClean="0">
                <a:latin typeface="Times New Roman" charset="0"/>
                <a:ea typeface="Times New Roman" charset="0"/>
                <a:cs typeface="Times New Roman" charset="0"/>
              </a:rPr>
              <a:t>Property Resources and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tragedy of commons</a:t>
            </a:r>
            <a:endParaRPr lang="el-GR" sz="2800" dirty="0"/>
          </a:p>
        </p:txBody>
      </p:sp>
      <p:sp>
        <p:nvSpPr>
          <p:cNvPr id="3" name="2 - Θέση περιεχομένου"/>
          <p:cNvSpPr>
            <a:spLocks noGrp="1"/>
          </p:cNvSpPr>
          <p:nvPr>
            <p:ph idx="1"/>
          </p:nvPr>
        </p:nvSpPr>
        <p:spPr>
          <a:xfrm>
            <a:off x="457200" y="1772816"/>
            <a:ext cx="8229600" cy="4608512"/>
          </a:xfrm>
        </p:spPr>
        <p:txBody>
          <a:bodyPr/>
          <a:lstStyle/>
          <a:p>
            <a:endParaRPr lang="en-US"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Elinor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Ostrom</a:t>
            </a:r>
            <a:r>
              <a:rPr lang="en-US" sz="2000" dirty="0" smtClean="0">
                <a:latin typeface="Times New Roman" pitchFamily="18" charset="0"/>
                <a:cs typeface="Times New Roman" pitchFamily="18" charset="0"/>
              </a:rPr>
              <a:t> won the Nobel Prize in Economics in 2009 for her work in the </a:t>
            </a:r>
            <a:r>
              <a:rPr lang="en-US" sz="2000" b="1" dirty="0" smtClean="0">
                <a:latin typeface="Times New Roman" pitchFamily="18" charset="0"/>
                <a:cs typeface="Times New Roman" pitchFamily="18" charset="0"/>
              </a:rPr>
              <a:t>economic governance of the commons </a:t>
            </a:r>
          </a:p>
          <a:p>
            <a:r>
              <a:rPr lang="en-US" sz="2000" dirty="0" smtClean="0">
                <a:latin typeface="Times New Roman" pitchFamily="18" charset="0"/>
                <a:cs typeface="Times New Roman" pitchFamily="18" charset="0"/>
              </a:rPr>
              <a:t> A “commons,” or more precisely “common-property resource” or “common pool resources” (CPR) as </a:t>
            </a:r>
            <a:r>
              <a:rPr lang="en-US" sz="2000" dirty="0" err="1" smtClean="0">
                <a:latin typeface="Times New Roman" pitchFamily="18" charset="0"/>
                <a:cs typeface="Times New Roman" pitchFamily="18" charset="0"/>
              </a:rPr>
              <a:t>Ostrom</a:t>
            </a:r>
            <a:r>
              <a:rPr lang="en-US" sz="2000" dirty="0" smtClean="0">
                <a:latin typeface="Times New Roman" pitchFamily="18" charset="0"/>
                <a:cs typeface="Times New Roman" pitchFamily="18" charset="0"/>
              </a:rPr>
              <a:t> refers to it, is a resource environment or domain that is characterized by an open access problem.</a:t>
            </a:r>
          </a:p>
          <a:p>
            <a:r>
              <a:rPr lang="en-US" sz="2000" dirty="0" smtClean="0">
                <a:latin typeface="Times New Roman" pitchFamily="18" charset="0"/>
                <a:cs typeface="Times New Roman" pitchFamily="18" charset="0"/>
              </a:rPr>
              <a:t>It is difficult to effectively bar other users from accessing and benefitting from that resource. </a:t>
            </a:r>
          </a:p>
          <a:p>
            <a:r>
              <a:rPr lang="en-US" sz="2000" dirty="0" smtClean="0">
                <a:latin typeface="Times New Roman" pitchFamily="18" charset="0"/>
                <a:cs typeface="Times New Roman" pitchFamily="18" charset="0"/>
              </a:rPr>
              <a:t>A “CPR is sufficiently large that it is difficult, but not impossible, to define recognized users and exclude other users altogether” </a:t>
            </a:r>
          </a:p>
          <a:p>
            <a:r>
              <a:rPr lang="en-US" sz="2000" dirty="0" smtClean="0">
                <a:latin typeface="Times New Roman" pitchFamily="18" charset="0"/>
                <a:cs typeface="Times New Roman" pitchFamily="18" charset="0"/>
              </a:rPr>
              <a:t>Hardin (1968) The tragedy of commons, </a:t>
            </a:r>
            <a:r>
              <a:rPr lang="en-US" sz="2000" b="1" dirty="0" smtClean="0">
                <a:latin typeface="Times New Roman" pitchFamily="18" charset="0"/>
                <a:cs typeface="Times New Roman" pitchFamily="18" charset="0"/>
              </a:rPr>
              <a:t>Science</a:t>
            </a:r>
          </a:p>
          <a:p>
            <a:r>
              <a:rPr lang="en-US" sz="2000" dirty="0" smtClean="0">
                <a:latin typeface="Times New Roman" pitchFamily="18" charset="0"/>
                <a:cs typeface="Times New Roman" pitchFamily="18" charset="0"/>
              </a:rPr>
              <a:t>The importance of institutions to ensure sustainable resource management</a:t>
            </a:r>
            <a:endParaRPr lang="en-US" sz="2000" dirty="0" smtClean="0">
              <a:latin typeface="Times New Roman" pitchFamily="18" charset="0"/>
              <a:cs typeface="Times New Roman" pitchFamily="18" charset="0"/>
            </a:endParaRPr>
          </a:p>
          <a:p>
            <a:endParaRPr lang="en-US" sz="2000" dirty="0" smtClean="0"/>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7</a:t>
            </a:fld>
            <a:endParaRPr lang="el-G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74514"/>
          </a:xfrm>
        </p:spPr>
        <p:txBody>
          <a:bodyPr/>
          <a:lstStyle/>
          <a:p>
            <a:pPr algn="ctr"/>
            <a:r>
              <a:rPr lang="en-GB" sz="2800" dirty="0" smtClean="0">
                <a:latin typeface="Times New Roman" pitchFamily="18" charset="0"/>
                <a:cs typeface="Times New Roman" pitchFamily="18" charset="0"/>
              </a:rPr>
              <a:t>The Tragedy of Commons  </a:t>
            </a:r>
            <a:br>
              <a:rPr lang="en-GB" sz="2800" dirty="0" smtClean="0">
                <a:latin typeface="Times New Roman" pitchFamily="18" charset="0"/>
                <a:cs typeface="Times New Roman" pitchFamily="18" charset="0"/>
              </a:rPr>
            </a:b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24744"/>
            <a:ext cx="8229600" cy="5328592"/>
          </a:xfrm>
        </p:spPr>
        <p:txBody>
          <a:bodyPr/>
          <a:lstStyle/>
          <a:p>
            <a:r>
              <a:rPr lang="en-US" sz="2400" dirty="0" smtClean="0">
                <a:latin typeface="Times New Roman" pitchFamily="18" charset="0"/>
                <a:cs typeface="Times New Roman" pitchFamily="18" charset="0"/>
              </a:rPr>
              <a:t>In 1968, Garrett Hardin published an influential paper outlining a problem that he called “Tragedy of Commons”</a:t>
            </a:r>
          </a:p>
          <a:p>
            <a:r>
              <a:rPr lang="en-US" sz="2400" dirty="0" smtClean="0">
                <a:latin typeface="Times New Roman" pitchFamily="18" charset="0"/>
                <a:cs typeface="Times New Roman" pitchFamily="18" charset="0"/>
              </a:rPr>
              <a:t>Hardin described the “tragedy of the commons,” in which humans overuse and deplete a CPR even though it is not in their best interest to do so. </a:t>
            </a:r>
          </a:p>
          <a:p>
            <a:r>
              <a:rPr lang="en-US" sz="2400" dirty="0" smtClean="0">
                <a:latin typeface="Times New Roman" pitchFamily="18" charset="0"/>
                <a:cs typeface="Times New Roman" pitchFamily="18" charset="0"/>
              </a:rPr>
              <a:t>This trend of over-exploitation of CPR is due to lack of individual ownership</a:t>
            </a:r>
          </a:p>
          <a:p>
            <a:r>
              <a:rPr lang="en-US" sz="2400" dirty="0" smtClean="0">
                <a:latin typeface="Times New Roman" pitchFamily="18" charset="0"/>
                <a:cs typeface="Times New Roman" pitchFamily="18" charset="0"/>
              </a:rPr>
              <a:t>The inability to restrict usage incentivizes actors to consume as much as possible of the shared resource before others do. </a:t>
            </a:r>
          </a:p>
          <a:p>
            <a:r>
              <a:rPr lang="en-US" sz="2400" dirty="0" smtClean="0">
                <a:latin typeface="Times New Roman" pitchFamily="18" charset="0"/>
                <a:cs typeface="Times New Roman" pitchFamily="18" charset="0"/>
              </a:rPr>
              <a:t>This race to consume traps actors in a vicious cycle of mismanagement and over-consumption that ultimately leads to irreversible environmental degradation</a:t>
            </a:r>
            <a:r>
              <a:rPr lang="en-US" dirty="0" smtClean="0"/>
              <a:t>. </a:t>
            </a:r>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8</a:t>
            </a:fld>
            <a:endParaRPr lang="el-G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18530"/>
          </a:xfrm>
        </p:spPr>
        <p:txBody>
          <a:bodyPr/>
          <a:lstStyle/>
          <a:p>
            <a:pPr algn="ctr"/>
            <a:r>
              <a:rPr lang="en-US" sz="2800" dirty="0" smtClean="0">
                <a:latin typeface="Times New Roman" pitchFamily="18" charset="0"/>
                <a:cs typeface="Times New Roman" pitchFamily="18" charset="0"/>
              </a:rPr>
              <a:t>The </a:t>
            </a:r>
            <a:r>
              <a:rPr lang="en-US" sz="2800" dirty="0" smtClean="0">
                <a:latin typeface="Times New Roman" pitchFamily="18" charset="0"/>
                <a:cs typeface="Times New Roman" pitchFamily="18" charset="0"/>
              </a:rPr>
              <a:t>theory : market failure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556792"/>
            <a:ext cx="8229600" cy="4574133"/>
          </a:xfrm>
        </p:spPr>
        <p:txBody>
          <a:bodyPr/>
          <a:lstStyle/>
          <a:p>
            <a:endParaRPr lang="en-US" sz="2000" dirty="0" smtClean="0">
              <a:latin typeface="Times New Roman" charset="0"/>
              <a:ea typeface="Times New Roman" charset="0"/>
              <a:cs typeface="Times New Roman" charset="0"/>
            </a:endParaRPr>
          </a:p>
          <a:p>
            <a:r>
              <a:rPr lang="en-US" sz="2000" dirty="0" smtClean="0">
                <a:latin typeface="Times New Roman" charset="0"/>
                <a:ea typeface="Times New Roman" charset="0"/>
                <a:cs typeface="Times New Roman" charset="0"/>
              </a:rPr>
              <a:t>Two formal models: </a:t>
            </a:r>
          </a:p>
          <a:p>
            <a:r>
              <a:rPr lang="en-US" sz="2000" dirty="0" smtClean="0">
                <a:latin typeface="Times New Roman" charset="0"/>
                <a:ea typeface="Times New Roman" charset="0"/>
                <a:cs typeface="Times New Roman" charset="0"/>
              </a:rPr>
              <a:t>An </a:t>
            </a:r>
            <a:r>
              <a:rPr lang="en-US" sz="2000" dirty="0" smtClean="0">
                <a:latin typeface="Times New Roman" charset="0"/>
                <a:ea typeface="Times New Roman" charset="0"/>
                <a:cs typeface="Times New Roman" charset="0"/>
              </a:rPr>
              <a:t>output oriented model with natural resources entering </a:t>
            </a:r>
            <a:r>
              <a:rPr lang="en-US" sz="2000" dirty="0" smtClean="0">
                <a:latin typeface="Times New Roman" charset="0"/>
                <a:ea typeface="Times New Roman" charset="0"/>
                <a:cs typeface="Times New Roman" charset="0"/>
              </a:rPr>
              <a:t>implicitly</a:t>
            </a:r>
          </a:p>
          <a:p>
            <a:r>
              <a:rPr lang="en-US" sz="2000" dirty="0" smtClean="0">
                <a:latin typeface="Times New Roman" charset="0"/>
                <a:ea typeface="Times New Roman" charset="0"/>
                <a:cs typeface="Times New Roman" charset="0"/>
              </a:rPr>
              <a:t>An </a:t>
            </a:r>
            <a:r>
              <a:rPr lang="en-US" sz="2000" dirty="0" smtClean="0">
                <a:latin typeface="Times New Roman" charset="0"/>
                <a:ea typeface="Times New Roman" charset="0"/>
                <a:cs typeface="Times New Roman" charset="0"/>
              </a:rPr>
              <a:t>input-oriented model which incorporates resources </a:t>
            </a:r>
            <a:r>
              <a:rPr lang="en-US" sz="2000" dirty="0" smtClean="0">
                <a:latin typeface="Times New Roman" charset="0"/>
                <a:ea typeface="Times New Roman" charset="0"/>
                <a:cs typeface="Times New Roman" charset="0"/>
              </a:rPr>
              <a:t>explicitly</a:t>
            </a:r>
          </a:p>
          <a:p>
            <a:r>
              <a:rPr lang="en-US" sz="2000" dirty="0" smtClean="0">
                <a:latin typeface="Times New Roman" charset="0"/>
                <a:ea typeface="Times New Roman" charset="0"/>
                <a:cs typeface="Times New Roman" charset="0"/>
              </a:rPr>
              <a:t>Environmental </a:t>
            </a:r>
            <a:r>
              <a:rPr lang="en-US" sz="2000" dirty="0" smtClean="0">
                <a:latin typeface="Times New Roman" charset="0"/>
                <a:ea typeface="Times New Roman" charset="0"/>
                <a:cs typeface="Times New Roman" charset="0"/>
              </a:rPr>
              <a:t>spillovers  (externalities) can be considered as arising from a multi-output production process ( agricultural products and environmental quality) produced simultaneously from the same vector of </a:t>
            </a:r>
            <a:r>
              <a:rPr lang="en-US" sz="2000" dirty="0" smtClean="0">
                <a:latin typeface="Times New Roman" charset="0"/>
                <a:ea typeface="Times New Roman" charset="0"/>
                <a:cs typeface="Times New Roman" charset="0"/>
              </a:rPr>
              <a:t>inputs.</a:t>
            </a:r>
          </a:p>
          <a:p>
            <a:r>
              <a:rPr lang="en-US" sz="2000" dirty="0" smtClean="0">
                <a:latin typeface="Times New Roman" charset="0"/>
                <a:ea typeface="Times New Roman" charset="0"/>
                <a:cs typeface="Times New Roman" charset="0"/>
              </a:rPr>
              <a:t>Then</a:t>
            </a:r>
            <a:r>
              <a:rPr lang="en-US" sz="2000" dirty="0" smtClean="0">
                <a:latin typeface="Times New Roman" charset="0"/>
                <a:ea typeface="Times New Roman" charset="0"/>
                <a:cs typeface="Times New Roman" charset="0"/>
              </a:rPr>
              <a:t>, the problem is on the choice of technology that  </a:t>
            </a:r>
            <a:r>
              <a:rPr lang="en-US" sz="2000" dirty="0" smtClean="0">
                <a:latin typeface="Times New Roman" charset="0"/>
                <a:ea typeface="Times New Roman" charset="0"/>
                <a:cs typeface="Times New Roman" charset="0"/>
              </a:rPr>
              <a:t>provides the socially desirable level of both outputs</a:t>
            </a:r>
          </a:p>
          <a:p>
            <a:r>
              <a:rPr lang="en-US" sz="2000" dirty="0" smtClean="0">
                <a:latin typeface="Times New Roman" charset="0"/>
                <a:ea typeface="Times New Roman" charset="0"/>
                <a:cs typeface="Times New Roman" charset="0"/>
              </a:rPr>
              <a:t>The problem arises from the fact that prices exist for the first output but not for the second</a:t>
            </a:r>
          </a:p>
          <a:p>
            <a:r>
              <a:rPr lang="en-US" sz="2000" dirty="0" smtClean="0">
                <a:latin typeface="Times New Roman" charset="0"/>
                <a:ea typeface="Times New Roman" charset="0"/>
                <a:cs typeface="Times New Roman" charset="0"/>
              </a:rPr>
              <a:t>Thus, producers have no incentive for the second output </a:t>
            </a:r>
          </a:p>
          <a:p>
            <a:endParaRPr lang="en-US" sz="2000" dirty="0" smtClean="0">
              <a:latin typeface="Times New Roman" charset="0"/>
              <a:ea typeface="Times New Roman" charset="0"/>
              <a:cs typeface="Times New Roman" charset="0"/>
            </a:endParaRPr>
          </a:p>
          <a:p>
            <a:endParaRPr lang="en-US" sz="2000" dirty="0" smtClean="0">
              <a:latin typeface="Times New Roman" charset="0"/>
              <a:ea typeface="Times New Roman" charset="0"/>
              <a:cs typeface="Times New Roman" charset="0"/>
            </a:endParaRPr>
          </a:p>
          <a:p>
            <a:endParaRPr lang="en-US" sz="2000" dirty="0" smtClean="0">
              <a:latin typeface="Times New Roman" charset="0"/>
              <a:ea typeface="Times New Roman" charset="0"/>
              <a:cs typeface="Times New Roman" charset="0"/>
            </a:endParaRP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9</a:t>
            </a:fld>
            <a:endParaRPr lang="el-G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Δίκτυ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ίκτυο">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Δίκτυο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Δίκτυο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Δίκτυο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Δίκτυο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Δίκτυο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Δίκτυο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Δίκτυο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Δίκτυο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Δίκτυο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3642</TotalTime>
  <Words>2655</Words>
  <Application>Microsoft Office PowerPoint</Application>
  <PresentationFormat>Προβολή στην οθόνη (4:3)</PresentationFormat>
  <Paragraphs>248</Paragraphs>
  <Slides>29</Slides>
  <Notes>1</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0</vt:i4>
      </vt:variant>
      <vt:variant>
        <vt:lpstr>Τίτλοι διαφανειών</vt:lpstr>
      </vt:variant>
      <vt:variant>
        <vt:i4>29</vt:i4>
      </vt:variant>
    </vt:vector>
  </HeadingPairs>
  <TitlesOfParts>
    <vt:vector size="30" baseType="lpstr">
      <vt:lpstr>Δίκτυο</vt:lpstr>
      <vt:lpstr> AGRICULTURE IN ECONOMIC DEVELOPMENT:  AN INTERNATIONAL PERSPECTIVE  </vt:lpstr>
      <vt:lpstr>Agriculture, natural resources and the environment: outline</vt:lpstr>
      <vt:lpstr>Bibliography</vt:lpstr>
      <vt:lpstr>The links between agriculture and the environment</vt:lpstr>
      <vt:lpstr>The problem</vt:lpstr>
      <vt:lpstr>Διαφάνεια 6</vt:lpstr>
      <vt:lpstr>The root cause of the problem : Common Property Resources and  the tragedy of commons</vt:lpstr>
      <vt:lpstr>The Tragedy of Commons   </vt:lpstr>
      <vt:lpstr>The theory : market failure </vt:lpstr>
      <vt:lpstr>Output oriented model</vt:lpstr>
      <vt:lpstr>Market failure – lack of property rights </vt:lpstr>
      <vt:lpstr>Agriculture’s public goods</vt:lpstr>
      <vt:lpstr>Lack of a market means zero price and  zero price means free disposal</vt:lpstr>
      <vt:lpstr>Input oriented model</vt:lpstr>
      <vt:lpstr>Input oriented model (cont)</vt:lpstr>
      <vt:lpstr>Stewardship incentives -input-oriented model,</vt:lpstr>
      <vt:lpstr>Stewardship incentives -input-oriented model, (cont)</vt:lpstr>
      <vt:lpstr>Διαφάνεια 18</vt:lpstr>
      <vt:lpstr>Διαφάνεια 19</vt:lpstr>
      <vt:lpstr>Policy design  -  directions for policy intervention</vt:lpstr>
      <vt:lpstr>Drivers of resource degradation </vt:lpstr>
      <vt:lpstr>Poverty and population</vt:lpstr>
      <vt:lpstr>Increasing productivity without producing environmental problems</vt:lpstr>
      <vt:lpstr>Improving agricultural water management</vt:lpstr>
      <vt:lpstr>Make intensive production  environmentally friendly</vt:lpstr>
      <vt:lpstr>Managing intensive livestock systems</vt:lpstr>
      <vt:lpstr>Strategies for less-favored areas</vt:lpstr>
      <vt:lpstr>Payment for environmental services –  positive externalities</vt:lpstr>
      <vt:lpstr>Governance issues and  endogenous  institutional change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Εθνικό και Καποδιστριακό Πανεπιστήμιο Αθηνών Τμήμα Οικονομικών Επιστημών Κατεύθυνση:  Θεωρία και Πολιτική Ανάπτυξης και Διεθνούς Οικονομικής</dc:title>
  <dc:creator>USER</dc:creator>
  <cp:lastModifiedBy>GMergos</cp:lastModifiedBy>
  <cp:revision>232</cp:revision>
  <dcterms:created xsi:type="dcterms:W3CDTF">2013-11-21T06:26:04Z</dcterms:created>
  <dcterms:modified xsi:type="dcterms:W3CDTF">2014-03-05T21:35:15Z</dcterms:modified>
</cp:coreProperties>
</file>