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6" r:id="rId1"/>
  </p:sldMasterIdLst>
  <p:notesMasterIdLst>
    <p:notesMasterId r:id="rId25"/>
  </p:notesMasterIdLst>
  <p:handoutMasterIdLst>
    <p:handoutMasterId r:id="rId26"/>
  </p:handoutMasterIdLst>
  <p:sldIdLst>
    <p:sldId id="256" r:id="rId2"/>
    <p:sldId id="478" r:id="rId3"/>
    <p:sldId id="480" r:id="rId4"/>
    <p:sldId id="479" r:id="rId5"/>
    <p:sldId id="481" r:id="rId6"/>
    <p:sldId id="482" r:id="rId7"/>
    <p:sldId id="484" r:id="rId8"/>
    <p:sldId id="485" r:id="rId9"/>
    <p:sldId id="486" r:id="rId10"/>
    <p:sldId id="487" r:id="rId11"/>
    <p:sldId id="489" r:id="rId12"/>
    <p:sldId id="490" r:id="rId13"/>
    <p:sldId id="491" r:id="rId14"/>
    <p:sldId id="492" r:id="rId15"/>
    <p:sldId id="493" r:id="rId16"/>
    <p:sldId id="494" r:id="rId17"/>
    <p:sldId id="495" r:id="rId18"/>
    <p:sldId id="496" r:id="rId19"/>
    <p:sldId id="497" r:id="rId20"/>
    <p:sldId id="498" r:id="rId21"/>
    <p:sldId id="499" r:id="rId22"/>
    <p:sldId id="500" r:id="rId23"/>
    <p:sldId id="501" r:id="rId24"/>
  </p:sldIdLst>
  <p:sldSz cx="9144000" cy="6858000" type="screen4x3"/>
  <p:notesSz cx="7099300" cy="10234613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9CE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9" autoAdjust="0"/>
    <p:restoredTop sz="86420" autoAdjust="0"/>
  </p:normalViewPr>
  <p:slideViewPr>
    <p:cSldViewPr>
      <p:cViewPr varScale="1">
        <p:scale>
          <a:sx n="59" d="100"/>
          <a:sy n="59" d="100"/>
        </p:scale>
        <p:origin x="-811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0" y="1027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3492" y="-102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29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29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EA0C17CC-133D-5341-A2B3-4F6679214697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73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2273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273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26778959-00D5-BF4F-A80B-53617DAFCFFF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8435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8436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13EAB0-719E-E14C-9AC2-C2D957CD5384}" type="slidenum">
              <a:rPr lang="el-GR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78959-00D5-BF4F-A80B-53617DAFCFFF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, 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78959-00D5-BF4F-A80B-53617DAFCFFF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And other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78959-00D5-BF4F-A80B-53617DAFCFFF}" type="slidenum">
              <a:rPr lang="el-GR" smtClean="0"/>
              <a:pPr/>
              <a:t>20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ularhallenge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78959-00D5-BF4F-A80B-53617DAFCFFF}" type="slidenum">
              <a:rPr lang="el-GR" smtClean="0"/>
              <a:pPr/>
              <a:t>23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 sz="1800">
              <a:latin typeface="Arial" charset="0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 sz="1800">
              <a:latin typeface="Arial" charset="0"/>
            </a:endParaRP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l-GR" altLang="en-US"/>
              <a:t>Κάντε κλικ για επεξεργασία του τίτλου</a:t>
            </a:r>
          </a:p>
        </p:txBody>
      </p:sp>
      <p:sp>
        <p:nvSpPr>
          <p:cNvPr id="2447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l-GR" altLang="en-US"/>
              <a:t>Κάντε κλικ για να επεξεργαστείτε τον υπότιτλο του υποδείγματος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E19CE7-44C6-2148-99E5-D6C8940BE30B}" type="datetime1">
              <a:rPr lang="el-GR"/>
              <a:pPr/>
              <a:t>19/12/2013</a:t>
            </a:fld>
            <a:endParaRPr lang="el-GR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D387A8-2404-724A-AE0C-E576C32BDBC2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11FFDB-227D-4046-8BCB-9E681AFCDAF9}" type="datetime1">
              <a:rPr lang="el-GR"/>
              <a:pPr/>
              <a:t>19/12/2013</a:t>
            </a:fld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8F320-FF86-714A-9642-CC257842A392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BF270-6B43-F747-AF4A-7C7BE594F233}" type="datetime1">
              <a:rPr lang="el-GR"/>
              <a:pPr/>
              <a:t>19/12/2013</a:t>
            </a:fld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33ED98-EA0D-F344-918D-1AF665E6E30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CA4550-CFCB-2149-AEAE-D9F155D43EED}" type="datetime1">
              <a:rPr lang="el-GR"/>
              <a:pPr/>
              <a:t>19/12/2013</a:t>
            </a:fld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9420FD-C3F1-C741-AB81-B44CF052DF5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DE6C8B-8AF4-8F49-8809-873BE9A10513}" type="datetime1">
              <a:rPr lang="el-GR"/>
              <a:pPr/>
              <a:t>19/12/2013</a:t>
            </a:fld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480401-94BE-3747-AE74-FD022E8BDBFE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A39915-8C8E-5F41-9116-BCCCEB1C6856}" type="datetime1">
              <a:rPr lang="el-GR"/>
              <a:pPr/>
              <a:t>19/12/2013</a:t>
            </a:fld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5CC44E-8C68-6F4B-AA70-694E5E94B193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A0D270-2310-8642-8DDD-26044AD1F272}" type="datetime1">
              <a:rPr lang="el-GR"/>
              <a:pPr/>
              <a:t>19/12/2013</a:t>
            </a:fld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828B07-32D4-844D-A3B6-EF79A529D39F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8668B3-C9C1-9448-9B8B-952966C0986F}" type="datetime1">
              <a:rPr lang="el-GR"/>
              <a:pPr/>
              <a:t>19/12/2013</a:t>
            </a:fld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4F17A8-2413-6B49-A695-97CB10B609FF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4411DC-EE96-C148-8D06-F3210607D99C}" type="datetime1">
              <a:rPr lang="el-GR"/>
              <a:pPr/>
              <a:t>19/12/2013</a:t>
            </a:fld>
            <a:endParaRPr lang="el-G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316597-2CEC-7C46-AE33-757E9951314A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F592C6-68FC-954D-AD13-0492343679F3}" type="datetime1">
              <a:rPr lang="el-GR"/>
              <a:pPr/>
              <a:t>19/12/2013</a:t>
            </a:fld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EEE270-7ECD-F942-B995-38973AEB470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171486-172E-4A4D-9722-A5AD85AB9B8B}" type="datetime1">
              <a:rPr lang="el-GR"/>
              <a:pPr/>
              <a:t>19/12/2013</a:t>
            </a:fld>
            <a:endParaRPr lang="el-G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1F266A-890F-F943-AA12-92C343B3586E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4AE177-197F-DF42-9FAE-F59744BDA9B5}" type="datetime1">
              <a:rPr lang="el-GR"/>
              <a:pPr/>
              <a:t>19/12/2013</a:t>
            </a:fld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644B64-F6AB-7A42-81D3-97E7448CB70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38E3C2-1D91-534E-9282-5613BBDCAF34}" type="datetime1">
              <a:rPr lang="el-GR"/>
              <a:pPr/>
              <a:t>19/12/2013</a:t>
            </a:fld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758FD3-5D73-1547-8451-2DD8D259E362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 sz="1800">
              <a:latin typeface="Arial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Κάντε κλικ για επεξεργασία του τίτλου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2437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fld id="{788D8099-001A-934A-B8C7-A174409F0E37}" type="datetime1">
              <a:rPr lang="el-GR"/>
              <a:pPr/>
              <a:t>19/12/2013</a:t>
            </a:fld>
            <a:endParaRPr lang="el-GR"/>
          </a:p>
        </p:txBody>
      </p:sp>
      <p:sp>
        <p:nvSpPr>
          <p:cNvPr id="2437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2437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fld id="{29046E22-C6E4-C648-8993-6F465661D0D5}" type="slidenum">
              <a:rPr lang="el-GR"/>
              <a:pPr/>
              <a:t>‹#›</a:t>
            </a:fld>
            <a:endParaRPr lang="el-GR"/>
          </a:p>
        </p:txBody>
      </p:sp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24372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2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2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2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2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2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2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2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2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3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3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3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3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3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3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3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3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3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3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4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4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4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4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4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4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4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4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4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4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5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5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161" r:id="rId2"/>
    <p:sldLayoutId id="2147484162" r:id="rId3"/>
    <p:sldLayoutId id="2147484163" r:id="rId4"/>
    <p:sldLayoutId id="2147484164" r:id="rId5"/>
    <p:sldLayoutId id="2147484165" r:id="rId6"/>
    <p:sldLayoutId id="2147484166" r:id="rId7"/>
    <p:sldLayoutId id="2147484167" r:id="rId8"/>
    <p:sldLayoutId id="2147484168" r:id="rId9"/>
    <p:sldLayoutId id="2147484169" r:id="rId10"/>
    <p:sldLayoutId id="2147484170" r:id="rId11"/>
    <p:sldLayoutId id="2147484171" r:id="rId12"/>
    <p:sldLayoutId id="2147484172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l"/>
        <a:defRPr sz="2600">
          <a:solidFill>
            <a:schemeClr val="tx1"/>
          </a:solidFill>
          <a:latin typeface="+mn-lt"/>
          <a:ea typeface="ＭＳ Ｐゴシック" charset="-128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charset="2"/>
        <a:buChar char="l"/>
        <a:defRPr sz="2300">
          <a:solidFill>
            <a:schemeClr val="tx1"/>
          </a:solidFill>
          <a:latin typeface="+mn-lt"/>
          <a:ea typeface="ＭＳ Ｐゴシック" charset="-128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188913"/>
            <a:ext cx="6697662" cy="2231975"/>
          </a:xfrm>
        </p:spPr>
        <p:txBody>
          <a:bodyPr/>
          <a:lstStyle/>
          <a:p>
            <a:pPr algn="ctr" eaLnBrk="1" hangingPunct="1"/>
            <a:r>
              <a:rPr lang="en-US" sz="2400" i="1" dirty="0" smtClean="0">
                <a:solidFill>
                  <a:srgbClr val="8064A2"/>
                </a:solidFill>
                <a:latin typeface="Times New Roman" charset="0"/>
              </a:rPr>
              <a:t/>
            </a:r>
            <a:br>
              <a:rPr lang="en-US" sz="2400" i="1" dirty="0" smtClean="0">
                <a:solidFill>
                  <a:srgbClr val="8064A2"/>
                </a:solidFill>
                <a:latin typeface="Times New Roman" charset="0"/>
              </a:rPr>
            </a:br>
            <a:r>
              <a:rPr lang="en-US" sz="2400" i="1" dirty="0" smtClean="0">
                <a:solidFill>
                  <a:srgbClr val="8064A2"/>
                </a:solidFill>
                <a:latin typeface="Times New Roman" charset="0"/>
              </a:rPr>
              <a:t>AGRICULTURE IN </a:t>
            </a:r>
            <a:r>
              <a:rPr lang="en-US" sz="2400" i="1" smtClean="0">
                <a:solidFill>
                  <a:srgbClr val="8064A2"/>
                </a:solidFill>
                <a:latin typeface="Times New Roman" charset="0"/>
              </a:rPr>
              <a:t>ECONOMIC DEVELOPMENT: </a:t>
            </a:r>
            <a:br>
              <a:rPr lang="en-US" sz="2400" i="1" smtClean="0">
                <a:solidFill>
                  <a:srgbClr val="8064A2"/>
                </a:solidFill>
                <a:latin typeface="Times New Roman" charset="0"/>
              </a:rPr>
            </a:br>
            <a:r>
              <a:rPr lang="en-US" sz="2400" i="1" smtClean="0">
                <a:solidFill>
                  <a:srgbClr val="8064A2"/>
                </a:solidFill>
                <a:latin typeface="Times New Roman" charset="0"/>
              </a:rPr>
              <a:t>AN INTERNATIONAL PERSPECTIVE</a:t>
            </a:r>
            <a:r>
              <a:rPr lang="en-US" sz="2400" i="1" dirty="0" smtClean="0">
                <a:solidFill>
                  <a:srgbClr val="8064A2"/>
                </a:solidFill>
                <a:latin typeface="Times New Roman" charset="0"/>
              </a:rPr>
              <a:t/>
            </a:r>
            <a:br>
              <a:rPr lang="en-US" sz="2400" i="1" dirty="0" smtClean="0">
                <a:solidFill>
                  <a:srgbClr val="8064A2"/>
                </a:solidFill>
                <a:latin typeface="Times New Roman" charset="0"/>
              </a:rPr>
            </a:br>
            <a:r>
              <a:rPr lang="el-GR" sz="2400" dirty="0">
                <a:solidFill>
                  <a:schemeClr val="hlink"/>
                </a:solidFill>
                <a:latin typeface="Times New Roman" charset="0"/>
              </a:rPr>
              <a:t/>
            </a:r>
            <a:br>
              <a:rPr lang="el-GR" sz="2400" dirty="0">
                <a:solidFill>
                  <a:schemeClr val="hlink"/>
                </a:solidFill>
                <a:latin typeface="Times New Roman" charset="0"/>
              </a:rPr>
            </a:br>
            <a:endParaRPr lang="el-GR" sz="2800" dirty="0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708275"/>
            <a:ext cx="6846888" cy="3816350"/>
          </a:xfrm>
        </p:spPr>
        <p:txBody>
          <a:bodyPr/>
          <a:lstStyle/>
          <a:p>
            <a:pPr algn="ctr" eaLnBrk="1" hangingPunct="1">
              <a:buFont typeface="Wingdings" charset="2"/>
              <a:buNone/>
            </a:pPr>
            <a:endParaRPr lang="el-GR" b="1" dirty="0">
              <a:solidFill>
                <a:schemeClr val="accent1"/>
              </a:solidFill>
            </a:endParaRPr>
          </a:p>
          <a:p>
            <a:pPr algn="ctr" eaLnBrk="1" hangingPunct="1">
              <a:buFont typeface="Wingdings" charset="2"/>
              <a:buNone/>
            </a:pPr>
            <a:r>
              <a:rPr lang="en-US" sz="2800" b="1" i="1" dirty="0" smtClean="0">
                <a:solidFill>
                  <a:srgbClr val="7E9CE8"/>
                </a:solidFill>
              </a:rPr>
              <a:t>WEEK 2</a:t>
            </a:r>
          </a:p>
          <a:p>
            <a:pPr algn="ctr" eaLnBrk="1" hangingPunct="1">
              <a:buFont typeface="Wingdings" charset="2"/>
              <a:buNone/>
            </a:pPr>
            <a:r>
              <a:rPr lang="en-US" sz="2800" b="1" i="1" dirty="0" smtClean="0">
                <a:solidFill>
                  <a:srgbClr val="7E9CE8"/>
                </a:solidFill>
              </a:rPr>
              <a:t>  </a:t>
            </a:r>
            <a:r>
              <a:rPr lang="en-US" sz="2800" i="1" dirty="0" smtClean="0">
                <a:latin typeface="Times New Roman" charset="0"/>
                <a:ea typeface="Times New Roman" charset="0"/>
                <a:cs typeface="Times New Roman" charset="0"/>
              </a:rPr>
              <a:t>Agriculture / Non-Agriculture Interactions </a:t>
            </a:r>
          </a:p>
          <a:p>
            <a:pPr algn="ctr" eaLnBrk="1" hangingPunct="1"/>
            <a:r>
              <a:rPr lang="en-US" sz="2800" i="1" dirty="0" smtClean="0">
                <a:latin typeface="Times New Roman" charset="0"/>
                <a:ea typeface="Times New Roman" charset="0"/>
                <a:cs typeface="Times New Roman" charset="0"/>
              </a:rPr>
              <a:t>in Economic Development </a:t>
            </a:r>
            <a:endParaRPr lang="el-GR" sz="2800" b="1" i="1" dirty="0">
              <a:solidFill>
                <a:srgbClr val="7E9CE8"/>
              </a:solidFill>
            </a:endParaRPr>
          </a:p>
          <a:p>
            <a:pPr algn="ctr" eaLnBrk="1" hangingPunct="1">
              <a:buFont typeface="Wingdings" charset="2"/>
              <a:buNone/>
            </a:pPr>
            <a:endParaRPr lang="el-GR" sz="2800" b="1" i="1" dirty="0">
              <a:solidFill>
                <a:srgbClr val="7E9CE8"/>
              </a:solidFill>
            </a:endParaRPr>
          </a:p>
          <a:p>
            <a:pPr algn="ctr" eaLnBrk="1" hangingPunct="1">
              <a:buFont typeface="Wingdings" charset="2"/>
              <a:buNone/>
            </a:pPr>
            <a:endParaRPr lang="el-GR" sz="2000" b="1" i="1" dirty="0">
              <a:solidFill>
                <a:schemeClr val="tx2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eaLnBrk="1" hangingPunct="1">
              <a:buFont typeface="Wingdings" charset="2"/>
              <a:buNone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8388350" y="6092825"/>
            <a:ext cx="3175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l"/>
            </a:pPr>
            <a:endParaRPr lang="en-US">
              <a:latin typeface="Arial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8459788" y="6237288"/>
            <a:ext cx="288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b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000">
                <a:solidFill>
                  <a:schemeClr val="tx2"/>
                </a:solidFill>
                <a:latin typeface="Arial" charset="0"/>
              </a:rPr>
              <a:t>1</a:t>
            </a:r>
            <a:r>
              <a:rPr lang="el-GR" sz="1000">
                <a:solidFill>
                  <a:schemeClr val="tx2"/>
                </a:solidFill>
                <a:latin typeface="Arial" charset="0"/>
              </a:rPr>
              <a:t> </a:t>
            </a:r>
            <a:endParaRPr lang="el-GR" sz="180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7667625" y="404813"/>
          <a:ext cx="1222375" cy="1871662"/>
        </p:xfrm>
        <a:graphic>
          <a:graphicData uri="http://schemas.openxmlformats.org/presentationml/2006/ole">
            <p:oleObj spid="_x0000_s1026" r:id="rId4" imgW="426922" imgH="569229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146522"/>
          </a:xfrm>
        </p:spPr>
        <p:txBody>
          <a:bodyPr/>
          <a:lstStyle/>
          <a:p>
            <a:r>
              <a:rPr lang="en-US" sz="2800" dirty="0" smtClean="0"/>
              <a:t>The role of agriculture in development : Dual economy models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The concept of dualism</a:t>
            </a:r>
          </a:p>
          <a:p>
            <a:r>
              <a:rPr lang="en-US" sz="2000" dirty="0" smtClean="0"/>
              <a:t>The traditional sector, labour intensive sector, not necessarily agricultural with zero marginal labour productivity </a:t>
            </a:r>
          </a:p>
          <a:p>
            <a:r>
              <a:rPr lang="en-US" sz="2000" dirty="0" smtClean="0"/>
              <a:t>The modern, capitalist sector, not necessarily industrial</a:t>
            </a:r>
          </a:p>
          <a:p>
            <a:r>
              <a:rPr lang="en-US" sz="2000" dirty="0" smtClean="0"/>
              <a:t>Differences in income (20:1), employment (5:1), productivity, capital/labour ratio</a:t>
            </a:r>
          </a:p>
          <a:p>
            <a:r>
              <a:rPr lang="en-US" sz="2000" dirty="0" smtClean="0"/>
              <a:t>Other dimensions: infrastructure, living conditions, technology, availability of amenities (electricity, etc)</a:t>
            </a:r>
          </a:p>
          <a:p>
            <a:pPr marL="342900" lvl="1" indent="-342900">
              <a:buClr>
                <a:schemeClr val="tx2"/>
              </a:buClr>
            </a:pPr>
            <a:r>
              <a:rPr lang="en-US" sz="2000" dirty="0" smtClean="0"/>
              <a:t>The core concept of dualism: surplus labour  </a:t>
            </a:r>
          </a:p>
          <a:p>
            <a:r>
              <a:rPr lang="en-US" sz="2000" dirty="0" smtClean="0"/>
              <a:t>The debate about the process: </a:t>
            </a:r>
          </a:p>
          <a:p>
            <a:pPr lvl="1"/>
            <a:r>
              <a:rPr lang="en-US" sz="2000" dirty="0" smtClean="0"/>
              <a:t>Diffusion vs.  Polarization</a:t>
            </a:r>
          </a:p>
          <a:p>
            <a:pPr lvl="1"/>
            <a:r>
              <a:rPr lang="en-US" sz="2000" dirty="0" smtClean="0"/>
              <a:t>The role of markets  </a:t>
            </a:r>
          </a:p>
          <a:p>
            <a:pPr lvl="1"/>
            <a:r>
              <a:rPr lang="en-US" sz="2000" dirty="0" smtClean="0"/>
              <a:t>Dualism as a transitory or permanent phenomenon</a:t>
            </a:r>
          </a:p>
          <a:p>
            <a:pPr lvl="1"/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C44E-8C68-6F4B-AA70-694E5E94B193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930498"/>
          </a:xfrm>
        </p:spPr>
        <p:txBody>
          <a:bodyPr/>
          <a:lstStyle/>
          <a:p>
            <a:r>
              <a:rPr lang="en-US" sz="2400" dirty="0" smtClean="0"/>
              <a:t>The Lewis model of a dual economy :</a:t>
            </a:r>
            <a:br>
              <a:rPr lang="en-US" sz="2400" dirty="0" smtClean="0"/>
            </a:br>
            <a:r>
              <a:rPr lang="en-US" sz="2400" dirty="0" smtClean="0"/>
              <a:t> conditions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existence of surplus labour in the traditional – agricultural sector </a:t>
            </a:r>
          </a:p>
          <a:p>
            <a:r>
              <a:rPr lang="en-US" sz="2400" dirty="0" smtClean="0"/>
              <a:t>The wage in the industrial sector depending on the wage in the agricultural sector</a:t>
            </a:r>
          </a:p>
          <a:p>
            <a:r>
              <a:rPr lang="en-US" sz="2400" dirty="0" smtClean="0"/>
              <a:t>Transfer of workers from agriculture to industry without reducing output in the traditional sector</a:t>
            </a:r>
          </a:p>
          <a:p>
            <a:r>
              <a:rPr lang="en-US" sz="2400" dirty="0" smtClean="0"/>
              <a:t>The existence of surplus labour is considered an opportunity for industrialization</a:t>
            </a:r>
          </a:p>
          <a:p>
            <a:r>
              <a:rPr lang="en-US" sz="2400" dirty="0" smtClean="0"/>
              <a:t>Lewis : traditional and capitalist sectors, while in the literature : agriculture and industry   </a:t>
            </a:r>
          </a:p>
          <a:p>
            <a:endParaRPr lang="el-GR" sz="24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C44E-8C68-6F4B-AA70-694E5E94B193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930498"/>
          </a:xfrm>
        </p:spPr>
        <p:txBody>
          <a:bodyPr/>
          <a:lstStyle/>
          <a:p>
            <a:pPr algn="ctr"/>
            <a:r>
              <a:rPr lang="en-US" sz="2400" dirty="0" smtClean="0"/>
              <a:t>The Lewis model of a dual economy</a:t>
            </a:r>
            <a:endParaRPr lang="el-GR" sz="24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C44E-8C68-6F4B-AA70-694E5E94B193}" type="slidenum">
              <a:rPr lang="el-GR" smtClean="0"/>
              <a:pPr/>
              <a:t>12</a:t>
            </a:fld>
            <a:endParaRPr lang="el-GR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268760"/>
            <a:ext cx="6840760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The </a:t>
            </a:r>
            <a:r>
              <a:rPr lang="en-US" sz="2800" dirty="0" err="1" smtClean="0"/>
              <a:t>Fei-Ranis</a:t>
            </a:r>
            <a:r>
              <a:rPr lang="en-US" sz="2800" dirty="0" smtClean="0"/>
              <a:t> model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7"/>
          </a:xfrm>
        </p:spPr>
        <p:txBody>
          <a:bodyPr/>
          <a:lstStyle/>
          <a:p>
            <a:r>
              <a:rPr lang="en-US" sz="2000" dirty="0" smtClean="0"/>
              <a:t>Accepts the assumptions of the Lewis model</a:t>
            </a:r>
          </a:p>
          <a:p>
            <a:r>
              <a:rPr lang="en-US" sz="2000" dirty="0" smtClean="0"/>
              <a:t>Defines the two sectors as (a) food production and (b) manufacturing or industry</a:t>
            </a:r>
          </a:p>
          <a:p>
            <a:r>
              <a:rPr lang="en-US" sz="2000" dirty="0" smtClean="0"/>
              <a:t>Capital accumulation takes place in both sectors</a:t>
            </a:r>
          </a:p>
          <a:p>
            <a:r>
              <a:rPr lang="en-US" sz="2000" dirty="0" smtClean="0"/>
              <a:t>No surplus labour assumed – the importance on increasing productivity in the food producing sector</a:t>
            </a:r>
          </a:p>
          <a:p>
            <a:r>
              <a:rPr lang="en-US" sz="2000" dirty="0" smtClean="0"/>
              <a:t>The zero marginal productivity of labour is interpreted </a:t>
            </a:r>
            <a:r>
              <a:rPr lang="en-US" sz="2000" dirty="0" err="1" smtClean="0"/>
              <a:t>differentlylast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Lewis : perfectly elastic supply of labour </a:t>
            </a:r>
          </a:p>
          <a:p>
            <a:r>
              <a:rPr lang="en-US" sz="2000" dirty="0" err="1" smtClean="0"/>
              <a:t>Fei-Ranis</a:t>
            </a:r>
            <a:r>
              <a:rPr lang="en-US" sz="2000" dirty="0" smtClean="0"/>
              <a:t> : elastic supply in the going wage rate which is higher than subsistence needs</a:t>
            </a:r>
          </a:p>
          <a:p>
            <a:r>
              <a:rPr lang="en-US" sz="2000" dirty="0" smtClean="0"/>
              <a:t>Thus, industry receives labour simply paying a higher wage than in in agriculture</a:t>
            </a:r>
          </a:p>
          <a:p>
            <a:r>
              <a:rPr lang="en-US" sz="2000" dirty="0" smtClean="0"/>
              <a:t>As the surplus is invested in industry the demand for labour increases attracting new entrants from agriculture </a:t>
            </a:r>
          </a:p>
          <a:p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C44E-8C68-6F4B-AA70-694E5E94B193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F266A-890F-F943-AA12-92C343B3586E}" type="slidenum">
              <a:rPr lang="el-GR" smtClean="0"/>
              <a:pPr/>
              <a:t>14</a:t>
            </a:fld>
            <a:endParaRPr lang="el-GR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60648"/>
            <a:ext cx="5256584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858490"/>
          </a:xfrm>
        </p:spPr>
        <p:txBody>
          <a:bodyPr/>
          <a:lstStyle/>
          <a:p>
            <a:pPr algn="ctr"/>
            <a:r>
              <a:rPr lang="en-US" sz="2800" dirty="0" smtClean="0"/>
              <a:t>The neo-classical model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90157"/>
          </a:xfrm>
        </p:spPr>
        <p:txBody>
          <a:bodyPr/>
          <a:lstStyle/>
          <a:p>
            <a:r>
              <a:rPr lang="en-US" sz="2000" dirty="0" smtClean="0"/>
              <a:t>Known also as the Jorgenson model </a:t>
            </a:r>
          </a:p>
          <a:p>
            <a:endParaRPr lang="en-US" sz="2000" dirty="0" smtClean="0"/>
          </a:p>
          <a:p>
            <a:r>
              <a:rPr lang="en-US" sz="2000" dirty="0" smtClean="0"/>
              <a:t>It accepts dualism but not that marginal productivity of labour in agriculture is zero</a:t>
            </a:r>
          </a:p>
          <a:p>
            <a:endParaRPr lang="en-US" sz="2000" dirty="0" smtClean="0"/>
          </a:p>
          <a:p>
            <a:r>
              <a:rPr lang="en-US" sz="2000" dirty="0" smtClean="0"/>
              <a:t>Assumes that labour in both sectors have wages that equal their marginal productivity and thus labour </a:t>
            </a:r>
            <a:r>
              <a:rPr lang="en-US" sz="2000" dirty="0" err="1" smtClean="0"/>
              <a:t>suplly</a:t>
            </a:r>
            <a:r>
              <a:rPr lang="en-US" sz="2000" dirty="0" smtClean="0"/>
              <a:t> is not horizontal but with +</a:t>
            </a:r>
            <a:r>
              <a:rPr lang="en-US" sz="2000" dirty="0" err="1" smtClean="0"/>
              <a:t>ve</a:t>
            </a:r>
            <a:r>
              <a:rPr lang="en-US" sz="2000" dirty="0" smtClean="0"/>
              <a:t> slope</a:t>
            </a:r>
          </a:p>
          <a:p>
            <a:endParaRPr lang="en-US" sz="2000" dirty="0" smtClean="0"/>
          </a:p>
          <a:p>
            <a:r>
              <a:rPr lang="en-US" sz="2000" dirty="0" smtClean="0"/>
              <a:t>This model is dual, but it does not accept the core concept of dualism: the surplus labour in agriculture</a:t>
            </a:r>
          </a:p>
          <a:p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C44E-8C68-6F4B-AA70-694E5E94B193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F266A-890F-F943-AA12-92C343B3586E}" type="slidenum">
              <a:rPr lang="el-GR" smtClean="0"/>
              <a:pPr/>
              <a:t>16</a:t>
            </a:fld>
            <a:endParaRPr lang="el-GR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764704"/>
            <a:ext cx="6480719" cy="5809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F266A-890F-F943-AA12-92C343B3586E}" type="slidenum">
              <a:rPr lang="el-GR" smtClean="0"/>
              <a:pPr/>
              <a:t>17</a:t>
            </a:fld>
            <a:endParaRPr lang="el-GR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752474"/>
            <a:ext cx="6984776" cy="5628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32656"/>
            <a:ext cx="7543800" cy="864096"/>
          </a:xfrm>
        </p:spPr>
        <p:txBody>
          <a:bodyPr/>
          <a:lstStyle/>
          <a:p>
            <a:r>
              <a:rPr lang="en-US" sz="2800" dirty="0" smtClean="0"/>
              <a:t>Policy recommendations of </a:t>
            </a:r>
            <a:br>
              <a:rPr lang="en-US" sz="2800" dirty="0" smtClean="0"/>
            </a:br>
            <a:r>
              <a:rPr lang="en-US" sz="2800" dirty="0" smtClean="0"/>
              <a:t>the Jorgenson model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8149"/>
          </a:xfrm>
        </p:spPr>
        <p:txBody>
          <a:bodyPr/>
          <a:lstStyle/>
          <a:p>
            <a:r>
              <a:rPr lang="en-US" sz="2400" dirty="0" smtClean="0"/>
              <a:t>Assuming that </a:t>
            </a:r>
            <a:r>
              <a:rPr lang="el-GR" sz="2400" dirty="0" smtClean="0"/>
              <a:t>β </a:t>
            </a:r>
            <a:r>
              <a:rPr lang="en-US" sz="2400" dirty="0" smtClean="0"/>
              <a:t>is constant, then in order to increase productivity we have either to increase </a:t>
            </a:r>
            <a:r>
              <a:rPr lang="el-GR" sz="2400" dirty="0" smtClean="0"/>
              <a:t>α </a:t>
            </a:r>
            <a:r>
              <a:rPr lang="en-US" sz="2400" dirty="0" smtClean="0"/>
              <a:t>or to decrease </a:t>
            </a:r>
            <a:r>
              <a:rPr lang="el-GR" sz="2400" dirty="0" smtClean="0"/>
              <a:t>η </a:t>
            </a:r>
          </a:p>
          <a:p>
            <a:r>
              <a:rPr lang="en-US" sz="2400" dirty="0" smtClean="0"/>
              <a:t>Increasing </a:t>
            </a:r>
            <a:r>
              <a:rPr lang="el-GR" sz="2400" dirty="0" smtClean="0"/>
              <a:t>α </a:t>
            </a:r>
            <a:r>
              <a:rPr lang="en-US" sz="2400" dirty="0" smtClean="0"/>
              <a:t>means </a:t>
            </a:r>
            <a:r>
              <a:rPr lang="en-US" sz="2400" dirty="0" err="1" smtClean="0"/>
              <a:t>introduciong</a:t>
            </a:r>
            <a:r>
              <a:rPr lang="en-US" sz="2400" dirty="0" smtClean="0"/>
              <a:t> technical change in production (question is how)</a:t>
            </a:r>
          </a:p>
          <a:p>
            <a:r>
              <a:rPr lang="en-US" sz="2400" dirty="0" smtClean="0"/>
              <a:t>Decreasing </a:t>
            </a:r>
            <a:r>
              <a:rPr lang="el-GR" sz="2400" dirty="0" smtClean="0"/>
              <a:t>η</a:t>
            </a:r>
            <a:r>
              <a:rPr lang="en-US" sz="2400" dirty="0" smtClean="0"/>
              <a:t> means decreasing population growth</a:t>
            </a:r>
          </a:p>
          <a:p>
            <a:r>
              <a:rPr lang="en-US" sz="2400" dirty="0" smtClean="0"/>
              <a:t>If </a:t>
            </a:r>
            <a:r>
              <a:rPr lang="el-GR" sz="2400" dirty="0" smtClean="0"/>
              <a:t>α </a:t>
            </a:r>
            <a:r>
              <a:rPr lang="en-US" sz="2400" dirty="0" smtClean="0"/>
              <a:t>&gt; </a:t>
            </a:r>
            <a:r>
              <a:rPr lang="el-GR" sz="2400" dirty="0" smtClean="0"/>
              <a:t>η</a:t>
            </a:r>
            <a:r>
              <a:rPr lang="en-US" sz="2400" dirty="0" smtClean="0"/>
              <a:t> per capita food supply is increasing allowing flow of labour to industry</a:t>
            </a:r>
          </a:p>
          <a:p>
            <a:r>
              <a:rPr lang="en-US" sz="2400" dirty="0" smtClean="0"/>
              <a:t>If </a:t>
            </a:r>
            <a:r>
              <a:rPr lang="el-GR" sz="2400" dirty="0" smtClean="0"/>
              <a:t>α </a:t>
            </a:r>
            <a:r>
              <a:rPr lang="en-US" sz="2400" dirty="0" smtClean="0"/>
              <a:t>= </a:t>
            </a:r>
            <a:r>
              <a:rPr lang="el-GR" sz="2400" dirty="0" smtClean="0"/>
              <a:t>η</a:t>
            </a:r>
            <a:r>
              <a:rPr lang="en-US" sz="2400" dirty="0" smtClean="0"/>
              <a:t> per capita food supply is stagnant and flow of labour to industry will create food shortages</a:t>
            </a:r>
          </a:p>
          <a:p>
            <a:r>
              <a:rPr lang="en-US" sz="2400" dirty="0" smtClean="0"/>
              <a:t>If </a:t>
            </a:r>
            <a:r>
              <a:rPr lang="el-GR" sz="2400" dirty="0" smtClean="0"/>
              <a:t>α </a:t>
            </a:r>
            <a:r>
              <a:rPr lang="en-US" sz="2400" dirty="0" smtClean="0"/>
              <a:t>&lt; </a:t>
            </a:r>
            <a:r>
              <a:rPr lang="el-GR" sz="2400" dirty="0" smtClean="0"/>
              <a:t>η</a:t>
            </a:r>
            <a:r>
              <a:rPr lang="en-US" sz="2400" dirty="0" smtClean="0"/>
              <a:t> then a situation of hunger is developing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C44E-8C68-6F4B-AA70-694E5E94B193}" type="slidenum">
              <a:rPr lang="el-GR" smtClean="0"/>
              <a:pPr/>
              <a:t>18</a:t>
            </a:fld>
            <a:endParaRPr lang="el-G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Critic of the models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/>
          <a:lstStyle/>
          <a:p>
            <a:r>
              <a:rPr lang="en-US" sz="2000" dirty="0" smtClean="0"/>
              <a:t>Jorgenson model is more realistic than the other models</a:t>
            </a:r>
          </a:p>
          <a:p>
            <a:r>
              <a:rPr lang="en-US" sz="2000" dirty="0" smtClean="0"/>
              <a:t>The concept of surplus labour is not confirmed by empirical studies</a:t>
            </a:r>
          </a:p>
          <a:p>
            <a:r>
              <a:rPr lang="en-US" sz="2000" dirty="0" smtClean="0"/>
              <a:t>The concept of zero marginal productivity in agriculture in not confirmed empirically</a:t>
            </a:r>
          </a:p>
          <a:p>
            <a:r>
              <a:rPr lang="en-US" sz="2000" dirty="0" smtClean="0"/>
              <a:t>The problem of the Jorgenson model is that it has no role for capital</a:t>
            </a:r>
          </a:p>
          <a:p>
            <a:r>
              <a:rPr lang="en-US" sz="2000" dirty="0" smtClean="0"/>
              <a:t>Jorgenson used 19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century Japan data for his model, but even there capital accumulation has a strong role</a:t>
            </a:r>
          </a:p>
          <a:p>
            <a:r>
              <a:rPr lang="en-US" sz="2000" dirty="0" smtClean="0"/>
              <a:t>All models ignore services and their role in the development of the traditional sector</a:t>
            </a:r>
          </a:p>
          <a:p>
            <a:r>
              <a:rPr lang="en-US" sz="2000" dirty="0" smtClean="0"/>
              <a:t>The role of trade, banking, the financial system, education    </a:t>
            </a:r>
          </a:p>
          <a:p>
            <a:r>
              <a:rPr lang="en-US" sz="2000" dirty="0" smtClean="0"/>
              <a:t>But they may be considered as part of the concept of technology </a:t>
            </a:r>
          </a:p>
          <a:p>
            <a:r>
              <a:rPr lang="en-US" sz="2000" dirty="0" smtClean="0"/>
              <a:t>The important role of technology in increasing productivity in the economy</a:t>
            </a:r>
          </a:p>
          <a:p>
            <a:endParaRPr lang="en-US" sz="20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C44E-8C68-6F4B-AA70-694E5E94B193}" type="slidenum">
              <a:rPr lang="el-GR" smtClean="0"/>
              <a:pPr/>
              <a:t>19</a:t>
            </a:fld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184150"/>
            <a:ext cx="8229600" cy="1146175"/>
          </a:xfrm>
        </p:spPr>
        <p:txBody>
          <a:bodyPr/>
          <a:lstStyle/>
          <a:p>
            <a:pPr marL="358775" indent="-358775" algn="ctr"/>
            <a:r>
              <a:rPr lang="en-US" sz="2800" i="1" dirty="0" smtClean="0">
                <a:latin typeface="Times New Roman" charset="0"/>
                <a:ea typeface="Times New Roman" charset="0"/>
                <a:cs typeface="Times New Roman" charset="0"/>
              </a:rPr>
              <a:t>Agriculture </a:t>
            </a:r>
            <a:r>
              <a:rPr lang="en-US" sz="2800" i="1" dirty="0">
                <a:latin typeface="Times New Roman" charset="0"/>
                <a:ea typeface="Times New Roman" charset="0"/>
                <a:cs typeface="Times New Roman" charset="0"/>
              </a:rPr>
              <a:t>/ Non-Agriculture Interactions in Economic Development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824536"/>
          </a:xfrm>
        </p:spPr>
        <p:txBody>
          <a:bodyPr/>
          <a:lstStyle/>
          <a:p>
            <a:pPr marL="358775" indent="-358775"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Structural change and </a:t>
            </a:r>
            <a:r>
              <a:rPr lang="en-US" sz="2400" dirty="0" err="1" smtClean="0">
                <a:latin typeface="Times New Roman" charset="0"/>
                <a:ea typeface="Times New Roman" charset="0"/>
                <a:cs typeface="Times New Roman" charset="0"/>
              </a:rPr>
              <a:t>sectoral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composition of the economy</a:t>
            </a:r>
          </a:p>
          <a:p>
            <a:pPr marL="708025" lvl="1" indent="-358775" algn="just"/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Factors affecting structural change</a:t>
            </a:r>
          </a:p>
          <a:p>
            <a:pPr marL="358775" indent="-358775"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The role of agriculture in economic development</a:t>
            </a:r>
          </a:p>
          <a:p>
            <a:pPr marL="708025" lvl="1" indent="-358775" algn="just"/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The Lewis model of a dual economy  </a:t>
            </a:r>
          </a:p>
          <a:p>
            <a:pPr marL="708025" lvl="1" indent="-358775" algn="just"/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sz="2000" dirty="0" err="1" smtClean="0">
                <a:latin typeface="Times New Roman" charset="0"/>
                <a:ea typeface="Times New Roman" charset="0"/>
                <a:cs typeface="Times New Roman" charset="0"/>
              </a:rPr>
              <a:t>Fei-Ranis</a:t>
            </a: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 model</a:t>
            </a:r>
          </a:p>
          <a:p>
            <a:pPr marL="358775" indent="-358775"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The contribution of agriculture in development </a:t>
            </a:r>
          </a:p>
          <a:p>
            <a:pPr marL="708025" lvl="1" indent="-358775" algn="just"/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Transfer of resources from agriculture to non-agriculture</a:t>
            </a:r>
          </a:p>
          <a:p>
            <a:pPr marL="708025" lvl="1" indent="-358775" algn="just"/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Increasing productivity in agriculture and the economy </a:t>
            </a:r>
          </a:p>
          <a:p>
            <a:pPr marL="358775" indent="-358775"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The post-war world development experience </a:t>
            </a:r>
          </a:p>
          <a:p>
            <a:pPr marL="708025" lvl="1" indent="-358775" algn="just"/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Population growth, employment and food</a:t>
            </a:r>
          </a:p>
          <a:p>
            <a:pPr marL="708025" lvl="1" indent="-358775" algn="just"/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Agriculture, resources and environment: the broader role</a:t>
            </a:r>
            <a:endParaRPr lang="en-US" sz="16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148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2133600" cy="457200"/>
          </a:xfrm>
          <a:noFill/>
        </p:spPr>
        <p:txBody>
          <a:bodyPr/>
          <a:lstStyle/>
          <a:p>
            <a:fld id="{7F3004CE-260A-424E-953B-C0CA1687A174}" type="slidenum">
              <a:rPr lang="el-GR"/>
              <a:pPr/>
              <a:t>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The contribution of agriculture in development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The core concept of surplus, but what surplus</a:t>
            </a:r>
          </a:p>
          <a:p>
            <a:r>
              <a:rPr lang="en-US" sz="2000" dirty="0" smtClean="0"/>
              <a:t>Labour surplus, </a:t>
            </a:r>
            <a:r>
              <a:rPr lang="en-US" sz="2000" dirty="0" err="1" smtClean="0"/>
              <a:t>vs</a:t>
            </a:r>
            <a:r>
              <a:rPr lang="en-US" sz="2000" dirty="0" smtClean="0"/>
              <a:t> other ways of defining the surplus</a:t>
            </a:r>
          </a:p>
          <a:p>
            <a:r>
              <a:rPr lang="en-US" sz="2000" dirty="0" smtClean="0"/>
              <a:t>Agriculture as a reservoir of labour, food, savings to fuel non-agricultural activity</a:t>
            </a:r>
          </a:p>
          <a:p>
            <a:r>
              <a:rPr lang="en-US" sz="2000" dirty="0" smtClean="0"/>
              <a:t>This logical sequence of events is confirmed in particular in Japan and other East Asian countries</a:t>
            </a:r>
          </a:p>
          <a:p>
            <a:r>
              <a:rPr lang="en-US" sz="2000" dirty="0" smtClean="0"/>
              <a:t>Need to differentiate : Static   and Dynamic transfer of resources</a:t>
            </a:r>
          </a:p>
          <a:p>
            <a:r>
              <a:rPr lang="en-US" sz="2000" dirty="0" smtClean="0"/>
              <a:t>Static : transfer of labour, food and capital directly</a:t>
            </a:r>
          </a:p>
          <a:p>
            <a:r>
              <a:rPr lang="en-US" sz="2000" dirty="0" smtClean="0"/>
              <a:t>Dynamic : increase productivity to allow the transfer to take place</a:t>
            </a:r>
          </a:p>
          <a:p>
            <a:r>
              <a:rPr lang="en-US" sz="2000" dirty="0" smtClean="0"/>
              <a:t>Two concepts with significantly different policy implications</a:t>
            </a:r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The </a:t>
            </a:r>
            <a:r>
              <a:rPr lang="en-US" sz="2800" dirty="0" err="1" smtClean="0"/>
              <a:t>Kuznetz</a:t>
            </a:r>
            <a:r>
              <a:rPr lang="en-US" sz="2800" dirty="0" smtClean="0"/>
              <a:t> concept of surplus and the transfer process :contribution of agriculture 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6141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Increase in domestic food supply and release of labour to expanding industry</a:t>
            </a:r>
          </a:p>
          <a:p>
            <a:r>
              <a:rPr lang="en-US" sz="2000" dirty="0" smtClean="0"/>
              <a:t> Expansion of the domestic market for industrial goods</a:t>
            </a:r>
          </a:p>
          <a:p>
            <a:r>
              <a:rPr lang="en-US" sz="2000" dirty="0" smtClean="0"/>
              <a:t>Increase of savings and available financial resources for investment in industry</a:t>
            </a:r>
          </a:p>
          <a:p>
            <a:r>
              <a:rPr lang="en-US" sz="2000" dirty="0" smtClean="0"/>
              <a:t>Increasing exports of food and other primary products</a:t>
            </a:r>
          </a:p>
          <a:p>
            <a:r>
              <a:rPr lang="en-US" sz="2000" dirty="0" smtClean="0"/>
              <a:t>Increase in the availability of foreign exchange through increasing exports</a:t>
            </a:r>
          </a:p>
          <a:p>
            <a:r>
              <a:rPr lang="en-US" sz="2000" dirty="0" smtClean="0"/>
              <a:t>Taxation of agriculture either directly or indirectly to increase public resources for investment in infrastructure and in industry</a:t>
            </a:r>
          </a:p>
          <a:p>
            <a:r>
              <a:rPr lang="en-US" sz="2000" dirty="0" smtClean="0"/>
              <a:t>The double developmental squeeze of agriculture </a:t>
            </a:r>
            <a:endParaRPr lang="el-GR" sz="24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C44E-8C68-6F4B-AA70-694E5E94B193}" type="slidenum">
              <a:rPr lang="el-GR" smtClean="0"/>
              <a:pPr/>
              <a:t>21</a:t>
            </a:fld>
            <a:endParaRPr lang="el-G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14474"/>
          </a:xfrm>
        </p:spPr>
        <p:txBody>
          <a:bodyPr/>
          <a:lstStyle/>
          <a:p>
            <a:r>
              <a:rPr lang="en-US" sz="2800" dirty="0" smtClean="0"/>
              <a:t>The open economy dimension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/>
          <a:lstStyle/>
          <a:p>
            <a:r>
              <a:rPr lang="en-US" sz="2000" dirty="0" smtClean="0"/>
              <a:t>The models assumed a closed economy</a:t>
            </a:r>
          </a:p>
          <a:p>
            <a:r>
              <a:rPr lang="en-US" sz="2000" dirty="0" smtClean="0"/>
              <a:t>The role of increasing participation in international trade</a:t>
            </a:r>
          </a:p>
          <a:p>
            <a:r>
              <a:rPr lang="en-US" sz="2000" dirty="0" smtClean="0"/>
              <a:t>Exports of food and primary products have been the engine of growth for development in many countries (Argentina, USA, Denmark, Russia, etc    </a:t>
            </a:r>
          </a:p>
          <a:p>
            <a:r>
              <a:rPr lang="en-US" sz="2000" dirty="0" smtClean="0"/>
              <a:t>Two questions: how to increase exports without disrupting domestic markets and the Myrdal and </a:t>
            </a:r>
            <a:r>
              <a:rPr lang="en-US" sz="2000" dirty="0" err="1" smtClean="0"/>
              <a:t>Prebish</a:t>
            </a:r>
            <a:r>
              <a:rPr lang="en-US" sz="2000" dirty="0" smtClean="0"/>
              <a:t> thesis about international markets for primary products</a:t>
            </a:r>
          </a:p>
          <a:p>
            <a:r>
              <a:rPr lang="en-US" sz="2000" dirty="0" smtClean="0"/>
              <a:t>The role of capital and of attracting foreign investment to increase exports </a:t>
            </a:r>
          </a:p>
          <a:p>
            <a:r>
              <a:rPr lang="en-US" sz="2000" dirty="0" smtClean="0"/>
              <a:t>Foreign capital and FDI also improves technology of production and strengthen links with international markets</a:t>
            </a:r>
          </a:p>
          <a:p>
            <a:r>
              <a:rPr lang="en-US" sz="2000" dirty="0" err="1" smtClean="0"/>
              <a:t>Hirshman</a:t>
            </a:r>
            <a:r>
              <a:rPr lang="en-US" sz="2000" dirty="0" smtClean="0"/>
              <a:t> and import substitution and the infant industry</a:t>
            </a:r>
          </a:p>
          <a:p>
            <a:r>
              <a:rPr lang="en-US" sz="2000" dirty="0" smtClean="0"/>
              <a:t>The role of food industry and processing of domestic primary products for export</a:t>
            </a:r>
          </a:p>
          <a:p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C44E-8C68-6F4B-AA70-694E5E94B193}" type="slidenum">
              <a:rPr lang="el-GR" smtClean="0"/>
              <a:pPr/>
              <a:t>22</a:t>
            </a:fld>
            <a:endParaRPr lang="el-G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23528" y="122238"/>
            <a:ext cx="7677472" cy="1290538"/>
          </a:xfrm>
        </p:spPr>
        <p:txBody>
          <a:bodyPr/>
          <a:lstStyle/>
          <a:p>
            <a:r>
              <a:rPr lang="en-US" sz="2800" dirty="0" smtClean="0"/>
              <a:t>The experience of 60 years of development: the broader role of agriculture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5040560"/>
          </a:xfrm>
        </p:spPr>
        <p:txBody>
          <a:bodyPr/>
          <a:lstStyle/>
          <a:p>
            <a:r>
              <a:rPr lang="en-US" sz="2000" dirty="0" smtClean="0"/>
              <a:t>The record shows significant success</a:t>
            </a:r>
          </a:p>
          <a:p>
            <a:r>
              <a:rPr lang="en-US" sz="2000" dirty="0" smtClean="0"/>
              <a:t>Growth and development , but increasing inequalities, within and between countries</a:t>
            </a:r>
          </a:p>
          <a:p>
            <a:r>
              <a:rPr lang="en-US" sz="2000" dirty="0" smtClean="0"/>
              <a:t>Many countries out of poverty and large parts of global population have better living conditions, but problems remain in Africa</a:t>
            </a:r>
          </a:p>
          <a:p>
            <a:r>
              <a:rPr lang="en-US" sz="2000" dirty="0" smtClean="0"/>
              <a:t>Population growth and employment : the role of agriculture</a:t>
            </a:r>
          </a:p>
          <a:p>
            <a:r>
              <a:rPr lang="en-US" sz="2000" dirty="0" smtClean="0"/>
              <a:t>Population growth and nutrition</a:t>
            </a:r>
          </a:p>
          <a:p>
            <a:r>
              <a:rPr lang="en-US" sz="2000" dirty="0" smtClean="0"/>
              <a:t>The new challenges</a:t>
            </a:r>
          </a:p>
          <a:p>
            <a:pPr lvl="1"/>
            <a:r>
              <a:rPr lang="en-US" sz="1600" dirty="0" smtClean="0"/>
              <a:t>Hunger and malnutrition : the bottom billion</a:t>
            </a:r>
          </a:p>
          <a:p>
            <a:pPr lvl="1"/>
            <a:r>
              <a:rPr lang="en-US" sz="1600" dirty="0" smtClean="0"/>
              <a:t>The problem of providing employment </a:t>
            </a:r>
          </a:p>
          <a:p>
            <a:pPr lvl="1"/>
            <a:r>
              <a:rPr lang="en-US" sz="1600" dirty="0" smtClean="0"/>
              <a:t>Population growth and the demographic transition</a:t>
            </a:r>
          </a:p>
          <a:p>
            <a:pPr lvl="1"/>
            <a:r>
              <a:rPr lang="en-US" sz="1600" dirty="0" smtClean="0"/>
              <a:t>Providing for basic needs: food, health, housing, water, roads, electricity, communications  </a:t>
            </a:r>
          </a:p>
          <a:p>
            <a:pPr lvl="1"/>
            <a:r>
              <a:rPr lang="en-US" sz="1600" dirty="0" smtClean="0"/>
              <a:t>Environment and resources</a:t>
            </a:r>
          </a:p>
          <a:p>
            <a:r>
              <a:rPr lang="en-US" sz="2000" dirty="0" smtClean="0"/>
              <a:t>The central role of population growth  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C44E-8C68-6F4B-AA70-694E5E94B193}" type="slidenum">
              <a:rPr lang="el-GR" smtClean="0"/>
              <a:pPr/>
              <a:t>23</a:t>
            </a:fld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Bibliography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*Lewis, W.A. (1954), “Economic development with unlimited supplies of labour” </a:t>
            </a:r>
            <a:r>
              <a:rPr lang="en-US" sz="1800" i="1" dirty="0" smtClean="0"/>
              <a:t>Manchester School</a:t>
            </a:r>
            <a:r>
              <a:rPr lang="en-US" sz="1800" dirty="0" smtClean="0"/>
              <a:t> vol. 22, pp. 139-91. </a:t>
            </a:r>
            <a:endParaRPr lang="el-GR" sz="1800" dirty="0" smtClean="0"/>
          </a:p>
          <a:p>
            <a:r>
              <a:rPr lang="en-US" sz="1800" dirty="0" smtClean="0"/>
              <a:t>*</a:t>
            </a:r>
            <a:r>
              <a:rPr lang="en-US" sz="1800" dirty="0" err="1" smtClean="0"/>
              <a:t>Syrquin</a:t>
            </a:r>
            <a:r>
              <a:rPr lang="en-US" sz="1800" dirty="0" smtClean="0"/>
              <a:t>, M. (1988), “Patterns of structural change”, chapter 7 in H. </a:t>
            </a:r>
            <a:r>
              <a:rPr lang="en-US" sz="1800" dirty="0" err="1" smtClean="0"/>
              <a:t>Chenery</a:t>
            </a:r>
            <a:r>
              <a:rPr lang="en-US" sz="1800" dirty="0" smtClean="0"/>
              <a:t> and </a:t>
            </a:r>
            <a:r>
              <a:rPr lang="en-US" sz="1800" dirty="0" err="1" smtClean="0"/>
              <a:t>T.N.Srinivasan</a:t>
            </a:r>
            <a:r>
              <a:rPr lang="en-US" sz="1800" dirty="0" smtClean="0"/>
              <a:t>.(editors)  </a:t>
            </a:r>
            <a:r>
              <a:rPr lang="en-US" sz="1800" i="1" dirty="0" smtClean="0"/>
              <a:t>Handbook of Development Economics</a:t>
            </a:r>
            <a:r>
              <a:rPr lang="en-US" sz="1800" dirty="0" smtClean="0"/>
              <a:t>, volume I, Elsevier Science Publishers, Amsterdam.</a:t>
            </a:r>
            <a:endParaRPr lang="el-GR" sz="1800" dirty="0" smtClean="0"/>
          </a:p>
          <a:p>
            <a:r>
              <a:rPr lang="en-US" sz="1800" dirty="0" smtClean="0"/>
              <a:t>*</a:t>
            </a:r>
            <a:r>
              <a:rPr lang="en-US" sz="1800" dirty="0" err="1" smtClean="0"/>
              <a:t>Timmer</a:t>
            </a:r>
            <a:r>
              <a:rPr lang="en-US" sz="1800" dirty="0" smtClean="0"/>
              <a:t>, P. (2007), “Agriculture and Economic Development”, </a:t>
            </a:r>
          </a:p>
          <a:p>
            <a:r>
              <a:rPr lang="en-US" sz="1800" dirty="0" smtClean="0"/>
              <a:t>Kuznets, S. (1982), “The pattern and shift of labor force from agriculture 1950-70”, </a:t>
            </a:r>
          </a:p>
          <a:p>
            <a:r>
              <a:rPr lang="en-GB" sz="1800" dirty="0" smtClean="0"/>
              <a:t>*</a:t>
            </a:r>
            <a:r>
              <a:rPr lang="en-GB" sz="1800" b="1" dirty="0" smtClean="0"/>
              <a:t>WDR2008</a:t>
            </a:r>
            <a:r>
              <a:rPr lang="en-GB" sz="1800" dirty="0" smtClean="0"/>
              <a:t>, chapters 1-2,3</a:t>
            </a:r>
            <a:endParaRPr lang="el-GR" sz="1800" dirty="0" smtClean="0"/>
          </a:p>
          <a:p>
            <a:r>
              <a:rPr lang="en-US" sz="1800" dirty="0" smtClean="0"/>
              <a:t>*J. W. Mellor, and B.F. Johnston (1984), “The World Food Equation: Interrelations among development, employment and food consumption” </a:t>
            </a:r>
            <a:r>
              <a:rPr lang="en-US" sz="1800" i="1" dirty="0" smtClean="0"/>
              <a:t>Journal of Economic Literature</a:t>
            </a:r>
            <a:r>
              <a:rPr lang="en-US" sz="1800" dirty="0" smtClean="0"/>
              <a:t>, June, pp. </a:t>
            </a:r>
            <a:endParaRPr lang="el-GR" sz="1800" dirty="0" smtClean="0"/>
          </a:p>
          <a:p>
            <a:r>
              <a:rPr lang="en-US" sz="1800" dirty="0" smtClean="0"/>
              <a:t>A. Valdes, and W. Foster (2010), “Reflections on the Role of Agriculture in Pro-Poor Growth”, World Development 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C44E-8C68-6F4B-AA70-694E5E94B193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404664"/>
            <a:ext cx="7543800" cy="720080"/>
          </a:xfrm>
        </p:spPr>
        <p:txBody>
          <a:bodyPr/>
          <a:lstStyle/>
          <a:p>
            <a:pPr algn="ctr"/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Structural change of the economy 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C44E-8C68-6F4B-AA70-694E5E94B193}" type="slidenum">
              <a:rPr lang="el-GR" smtClean="0"/>
              <a:pPr/>
              <a:t>4</a:t>
            </a:fld>
            <a:endParaRPr lang="el-GR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281450"/>
            <a:ext cx="7056784" cy="495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F266A-890F-F943-AA12-92C343B3586E}" type="slidenum">
              <a:rPr lang="el-GR" smtClean="0"/>
              <a:pPr/>
              <a:t>5</a:t>
            </a:fld>
            <a:endParaRPr lang="el-GR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60648"/>
            <a:ext cx="6264696" cy="6073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The determinants of structural change 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changing composition of final demand</a:t>
            </a:r>
          </a:p>
          <a:p>
            <a:endParaRPr lang="en-US" sz="2400" dirty="0" smtClean="0"/>
          </a:p>
          <a:p>
            <a:r>
              <a:rPr lang="en-US" sz="2400" dirty="0" smtClean="0"/>
              <a:t>The rate of capital accumulation in the economy that exceeds that of the labour force</a:t>
            </a:r>
          </a:p>
          <a:p>
            <a:endParaRPr lang="en-US" sz="2400" dirty="0" smtClean="0"/>
          </a:p>
          <a:p>
            <a:r>
              <a:rPr lang="en-US" sz="2400" dirty="0" smtClean="0"/>
              <a:t>The role of international trade and capital markets </a:t>
            </a:r>
          </a:p>
          <a:p>
            <a:endParaRPr lang="en-US" sz="2400" dirty="0" smtClean="0"/>
          </a:p>
          <a:p>
            <a:r>
              <a:rPr lang="en-US" sz="2400" dirty="0" smtClean="0"/>
              <a:t>The transfer of technology</a:t>
            </a:r>
            <a:endParaRPr lang="el-GR" sz="24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C44E-8C68-6F4B-AA70-694E5E94B193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F266A-890F-F943-AA12-92C343B3586E}" type="slidenum">
              <a:rPr lang="el-GR" smtClean="0"/>
              <a:pPr/>
              <a:t>7</a:t>
            </a:fld>
            <a:endParaRPr lang="el-GR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00113"/>
            <a:ext cx="7344816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The role of agriculture in development  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Two broad categories </a:t>
            </a:r>
          </a:p>
          <a:p>
            <a:r>
              <a:rPr lang="en-US" sz="2400" dirty="0" smtClean="0"/>
              <a:t>(a) the stage models and </a:t>
            </a:r>
          </a:p>
          <a:p>
            <a:r>
              <a:rPr lang="en-US" sz="2400" dirty="0" smtClean="0"/>
              <a:t>(b) the dual economy models</a:t>
            </a:r>
          </a:p>
          <a:p>
            <a:endParaRPr lang="en-US" sz="2400" dirty="0" smtClean="0"/>
          </a:p>
          <a:p>
            <a:r>
              <a:rPr lang="en-US" sz="2400" dirty="0" smtClean="0"/>
              <a:t>In both common concept the transfer of resources from agriculture to non-agriculture, namely labour and capital</a:t>
            </a:r>
          </a:p>
          <a:p>
            <a:r>
              <a:rPr lang="en-US" sz="2400" dirty="0" smtClean="0"/>
              <a:t>But common denominator to this transfer the ability to increase food production and facilitate the </a:t>
            </a:r>
            <a:r>
              <a:rPr lang="en-US" sz="2400" dirty="0" err="1" smtClean="0"/>
              <a:t>trasnfer</a:t>
            </a:r>
            <a:r>
              <a:rPr lang="en-US" sz="2400" dirty="0" smtClean="0"/>
              <a:t> </a:t>
            </a:r>
            <a:endParaRPr lang="el-GR" sz="24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C44E-8C68-6F4B-AA70-694E5E94B193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The role of agriculture in development : stage models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8149"/>
          </a:xfrm>
        </p:spPr>
        <p:txBody>
          <a:bodyPr/>
          <a:lstStyle/>
          <a:p>
            <a:r>
              <a:rPr lang="en-US" sz="2400" dirty="0" smtClean="0"/>
              <a:t>List : the change in the composition of employment</a:t>
            </a:r>
          </a:p>
          <a:p>
            <a:r>
              <a:rPr lang="en-US" sz="2400" dirty="0" smtClean="0"/>
              <a:t>Colin Clark: the change in increase in output per worker  </a:t>
            </a:r>
          </a:p>
          <a:p>
            <a:r>
              <a:rPr lang="en-US" sz="2400" dirty="0" smtClean="0"/>
              <a:t>Fischer and the role of science and technology </a:t>
            </a:r>
          </a:p>
          <a:p>
            <a:r>
              <a:rPr lang="en-US" sz="2400" dirty="0" smtClean="0"/>
              <a:t>Changing composition of demand- Engel’s Law</a:t>
            </a:r>
          </a:p>
          <a:p>
            <a:r>
              <a:rPr lang="en-US" sz="2400" dirty="0" err="1" smtClean="0"/>
              <a:t>Chenery</a:t>
            </a:r>
            <a:r>
              <a:rPr lang="en-US" sz="2400" dirty="0" smtClean="0"/>
              <a:t> emphasis on supply and the structural change of production of the economy (I-O)</a:t>
            </a:r>
          </a:p>
          <a:p>
            <a:r>
              <a:rPr lang="en-US" sz="2400" dirty="0" err="1" smtClean="0"/>
              <a:t>Rostow</a:t>
            </a:r>
            <a:r>
              <a:rPr lang="en-US" sz="2400" dirty="0" smtClean="0"/>
              <a:t> and the role of the leading sector</a:t>
            </a:r>
          </a:p>
          <a:p>
            <a:r>
              <a:rPr lang="en-US" sz="2400" dirty="0" smtClean="0"/>
              <a:t>Sustaining and declining sectors</a:t>
            </a:r>
          </a:p>
          <a:p>
            <a:r>
              <a:rPr lang="en-US" sz="2400" dirty="0" smtClean="0"/>
              <a:t>Balanced and imbalanced development and the debate on the leading role of industry </a:t>
            </a:r>
          </a:p>
          <a:p>
            <a:r>
              <a:rPr lang="en-US" sz="2400" dirty="0" smtClean="0"/>
              <a:t>Resource base and </a:t>
            </a:r>
            <a:r>
              <a:rPr lang="en-US" sz="2400" dirty="0" err="1" smtClean="0"/>
              <a:t>sectorar</a:t>
            </a:r>
            <a:r>
              <a:rPr lang="en-US" sz="2400" dirty="0" smtClean="0"/>
              <a:t> development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l-GR" sz="24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C44E-8C68-6F4B-AA70-694E5E94B193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Δίκτυο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Δίκτυο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Δίκτυο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Δίκτυο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2698</TotalTime>
  <Words>1444</Words>
  <Application>Microsoft Office PowerPoint</Application>
  <PresentationFormat>Προβολή στην οθόνη (4:3)</PresentationFormat>
  <Paragraphs>181</Paragraphs>
  <Slides>23</Slides>
  <Notes>5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0</vt:i4>
      </vt:variant>
      <vt:variant>
        <vt:lpstr>Τίτλοι διαφανειών</vt:lpstr>
      </vt:variant>
      <vt:variant>
        <vt:i4>23</vt:i4>
      </vt:variant>
    </vt:vector>
  </HeadingPairs>
  <TitlesOfParts>
    <vt:vector size="24" baseType="lpstr">
      <vt:lpstr>Δίκτυο</vt:lpstr>
      <vt:lpstr> AGRICULTURE IN ECONOMIC DEVELOPMENT:  AN INTERNATIONAL PERSPECTIVE  </vt:lpstr>
      <vt:lpstr>Agriculture / Non-Agriculture Interactions in Economic Development </vt:lpstr>
      <vt:lpstr>Bibliography</vt:lpstr>
      <vt:lpstr> Structural change of the economy </vt:lpstr>
      <vt:lpstr>Διαφάνεια 5</vt:lpstr>
      <vt:lpstr>The determinants of structural change </vt:lpstr>
      <vt:lpstr>Διαφάνεια 7</vt:lpstr>
      <vt:lpstr>The role of agriculture in development  </vt:lpstr>
      <vt:lpstr>The role of agriculture in development : stage models</vt:lpstr>
      <vt:lpstr>The role of agriculture in development : Dual economy models</vt:lpstr>
      <vt:lpstr>The Lewis model of a dual economy :  conditions</vt:lpstr>
      <vt:lpstr>The Lewis model of a dual economy</vt:lpstr>
      <vt:lpstr>The Fei-Ranis model</vt:lpstr>
      <vt:lpstr>Διαφάνεια 14</vt:lpstr>
      <vt:lpstr>The neo-classical model</vt:lpstr>
      <vt:lpstr>Διαφάνεια 16</vt:lpstr>
      <vt:lpstr>Διαφάνεια 17</vt:lpstr>
      <vt:lpstr>Policy recommendations of  the Jorgenson model</vt:lpstr>
      <vt:lpstr>Critic of the models</vt:lpstr>
      <vt:lpstr>The contribution of agriculture in development</vt:lpstr>
      <vt:lpstr>The Kuznetz concept of surplus and the transfer process :contribution of agriculture </vt:lpstr>
      <vt:lpstr>The open economy dimension</vt:lpstr>
      <vt:lpstr>The experience of 60 years of development: the broader role of agriculture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Εθνικό και Καποδιστριακό Πανεπιστήμιο Αθηνών Τμήμα Οικονομικών Επιστημών Κατεύθυνση:  Θεωρία και Πολιτική Ανάπτυξης και Διεθνούς Οικονομικής</dc:title>
  <dc:creator>USER</dc:creator>
  <cp:lastModifiedBy>GMergos</cp:lastModifiedBy>
  <cp:revision>193</cp:revision>
  <dcterms:created xsi:type="dcterms:W3CDTF">2013-11-21T06:26:04Z</dcterms:created>
  <dcterms:modified xsi:type="dcterms:W3CDTF">2013-12-19T10:44:44Z</dcterms:modified>
</cp:coreProperties>
</file>