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6" r:id="rId1"/>
  </p:sldMasterIdLst>
  <p:notesMasterIdLst>
    <p:notesMasterId r:id="rId25"/>
  </p:notesMasterIdLst>
  <p:handoutMasterIdLst>
    <p:handoutMasterId r:id="rId26"/>
  </p:handoutMasterIdLst>
  <p:sldIdLst>
    <p:sldId id="256" r:id="rId2"/>
    <p:sldId id="481" r:id="rId3"/>
    <p:sldId id="480" r:id="rId4"/>
    <p:sldId id="482" r:id="rId5"/>
    <p:sldId id="483" r:id="rId6"/>
    <p:sldId id="497" r:id="rId7"/>
    <p:sldId id="498" r:id="rId8"/>
    <p:sldId id="501" r:id="rId9"/>
    <p:sldId id="503" r:id="rId10"/>
    <p:sldId id="502" r:id="rId11"/>
    <p:sldId id="484" r:id="rId12"/>
    <p:sldId id="486" r:id="rId13"/>
    <p:sldId id="487" r:id="rId14"/>
    <p:sldId id="488" r:id="rId15"/>
    <p:sldId id="489" r:id="rId16"/>
    <p:sldId id="490" r:id="rId17"/>
    <p:sldId id="491" r:id="rId18"/>
    <p:sldId id="492" r:id="rId19"/>
    <p:sldId id="493" r:id="rId20"/>
    <p:sldId id="504" r:id="rId21"/>
    <p:sldId id="505" r:id="rId22"/>
    <p:sldId id="506" r:id="rId23"/>
    <p:sldId id="507" r:id="rId24"/>
  </p:sldIdLst>
  <p:sldSz cx="9144000" cy="6858000" type="screen4x3"/>
  <p:notesSz cx="7099300" cy="10234613"/>
  <p:defaultTextStyle>
    <a:defPPr>
      <a:defRPr lang="el-GR"/>
    </a:defPPr>
    <a:lvl1pPr algn="l" rtl="0" fontAlgn="base">
      <a:spcBef>
        <a:spcPct val="0"/>
      </a:spcBef>
      <a:spcAft>
        <a:spcPct val="0"/>
      </a:spcAft>
      <a:defRPr sz="2000" kern="1200">
        <a:solidFill>
          <a:schemeClr val="tx1"/>
        </a:solidFill>
        <a:latin typeface="Times New Roman" charset="0"/>
        <a:ea typeface="+mn-ea"/>
        <a:cs typeface="+mn-cs"/>
      </a:defRPr>
    </a:lvl1pPr>
    <a:lvl2pPr marL="457200" algn="l" rtl="0" fontAlgn="base">
      <a:spcBef>
        <a:spcPct val="0"/>
      </a:spcBef>
      <a:spcAft>
        <a:spcPct val="0"/>
      </a:spcAft>
      <a:defRPr sz="2000" kern="1200">
        <a:solidFill>
          <a:schemeClr val="tx1"/>
        </a:solidFill>
        <a:latin typeface="Times New Roman" charset="0"/>
        <a:ea typeface="+mn-ea"/>
        <a:cs typeface="+mn-cs"/>
      </a:defRPr>
    </a:lvl2pPr>
    <a:lvl3pPr marL="914400" algn="l" rtl="0" fontAlgn="base">
      <a:spcBef>
        <a:spcPct val="0"/>
      </a:spcBef>
      <a:spcAft>
        <a:spcPct val="0"/>
      </a:spcAft>
      <a:defRPr sz="2000" kern="1200">
        <a:solidFill>
          <a:schemeClr val="tx1"/>
        </a:solidFill>
        <a:latin typeface="Times New Roman" charset="0"/>
        <a:ea typeface="+mn-ea"/>
        <a:cs typeface="+mn-cs"/>
      </a:defRPr>
    </a:lvl3pPr>
    <a:lvl4pPr marL="1371600" algn="l" rtl="0" fontAlgn="base">
      <a:spcBef>
        <a:spcPct val="0"/>
      </a:spcBef>
      <a:spcAft>
        <a:spcPct val="0"/>
      </a:spcAft>
      <a:defRPr sz="2000" kern="1200">
        <a:solidFill>
          <a:schemeClr val="tx1"/>
        </a:solidFill>
        <a:latin typeface="Times New Roman" charset="0"/>
        <a:ea typeface="+mn-ea"/>
        <a:cs typeface="+mn-cs"/>
      </a:defRPr>
    </a:lvl4pPr>
    <a:lvl5pPr marL="1828800" algn="l" rtl="0" fontAlgn="base">
      <a:spcBef>
        <a:spcPct val="0"/>
      </a:spcBef>
      <a:spcAft>
        <a:spcPct val="0"/>
      </a:spcAft>
      <a:defRPr sz="2000" kern="1200">
        <a:solidFill>
          <a:schemeClr val="tx1"/>
        </a:solidFill>
        <a:latin typeface="Times New Roman" charset="0"/>
        <a:ea typeface="+mn-ea"/>
        <a:cs typeface="+mn-cs"/>
      </a:defRPr>
    </a:lvl5pPr>
    <a:lvl6pPr marL="2286000" algn="l" defTabSz="457200" rtl="0" eaLnBrk="1" latinLnBrk="0" hangingPunct="1">
      <a:defRPr sz="2000" kern="1200">
        <a:solidFill>
          <a:schemeClr val="tx1"/>
        </a:solidFill>
        <a:latin typeface="Times New Roman" charset="0"/>
        <a:ea typeface="+mn-ea"/>
        <a:cs typeface="+mn-cs"/>
      </a:defRPr>
    </a:lvl6pPr>
    <a:lvl7pPr marL="2743200" algn="l" defTabSz="457200" rtl="0" eaLnBrk="1" latinLnBrk="0" hangingPunct="1">
      <a:defRPr sz="2000" kern="1200">
        <a:solidFill>
          <a:schemeClr val="tx1"/>
        </a:solidFill>
        <a:latin typeface="Times New Roman" charset="0"/>
        <a:ea typeface="+mn-ea"/>
        <a:cs typeface="+mn-cs"/>
      </a:defRPr>
    </a:lvl7pPr>
    <a:lvl8pPr marL="3200400" algn="l" defTabSz="457200" rtl="0" eaLnBrk="1" latinLnBrk="0" hangingPunct="1">
      <a:defRPr sz="2000" kern="1200">
        <a:solidFill>
          <a:schemeClr val="tx1"/>
        </a:solidFill>
        <a:latin typeface="Times New Roman" charset="0"/>
        <a:ea typeface="+mn-ea"/>
        <a:cs typeface="+mn-cs"/>
      </a:defRPr>
    </a:lvl8pPr>
    <a:lvl9pPr marL="3657600" algn="l" defTabSz="457200" rtl="0" eaLnBrk="1" latinLnBrk="0" hangingPunct="1">
      <a:defRPr sz="20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E9CE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20" autoAdjust="0"/>
  </p:normalViewPr>
  <p:slideViewPr>
    <p:cSldViewPr>
      <p:cViewPr varScale="1">
        <p:scale>
          <a:sx n="59" d="100"/>
          <a:sy n="59" d="100"/>
        </p:scale>
        <p:origin x="-826" y="-67"/>
      </p:cViewPr>
      <p:guideLst>
        <p:guide orient="horz" pos="2160"/>
        <p:guide pos="2880"/>
      </p:guideLst>
    </p:cSldViewPr>
  </p:slideViewPr>
  <p:outlineViewPr>
    <p:cViewPr>
      <p:scale>
        <a:sx n="33" d="100"/>
        <a:sy n="33" d="100"/>
      </p:scale>
      <p:origin x="250" y="10277"/>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3492"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l-GR"/>
          </a:p>
        </p:txBody>
      </p:sp>
      <p:sp>
        <p:nvSpPr>
          <p:cNvPr id="229379"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l-GR"/>
          </a:p>
        </p:txBody>
      </p:sp>
      <p:sp>
        <p:nvSpPr>
          <p:cNvPr id="229380"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l-GR"/>
          </a:p>
        </p:txBody>
      </p:sp>
      <p:sp>
        <p:nvSpPr>
          <p:cNvPr id="229381"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EA0C17CC-133D-5341-A2B3-4F6679214697}"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l-GR"/>
          </a:p>
        </p:txBody>
      </p:sp>
      <p:sp>
        <p:nvSpPr>
          <p:cNvPr id="227331" name="Rectangle 3"/>
          <p:cNvSpPr>
            <a:spLocks noGrp="1" noChangeArrowheads="1"/>
          </p:cNvSpPr>
          <p:nvPr>
            <p:ph type="dt" idx="1"/>
          </p:nvPr>
        </p:nvSpPr>
        <p:spPr bwMode="auto">
          <a:xfrm>
            <a:off x="4021138"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l-GR"/>
          </a:p>
        </p:txBody>
      </p:sp>
      <p:sp>
        <p:nvSpPr>
          <p:cNvPr id="17412"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227333"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227334"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l-GR"/>
          </a:p>
        </p:txBody>
      </p:sp>
      <p:sp>
        <p:nvSpPr>
          <p:cNvPr id="227335"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26778959-00D5-BF4F-A80B-53617DAFCFFF}" type="slidenum">
              <a:rPr lang="el-G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Θέση εικόνας διαφάνειας"/>
          <p:cNvSpPr>
            <a:spLocks noGrp="1" noRot="1" noChangeAspect="1" noTextEdit="1"/>
          </p:cNvSpPr>
          <p:nvPr>
            <p:ph type="sldImg"/>
          </p:nvPr>
        </p:nvSpPr>
        <p:spPr>
          <a:xfrm>
            <a:off x="992188" y="768350"/>
            <a:ext cx="5114925" cy="3836988"/>
          </a:xfrm>
          <a:ln/>
        </p:spPr>
      </p:sp>
      <p:sp>
        <p:nvSpPr>
          <p:cNvPr id="18435" name="2 - Θέση σημειώσεων"/>
          <p:cNvSpPr>
            <a:spLocks noGrp="1"/>
          </p:cNvSpPr>
          <p:nvPr>
            <p:ph type="body" idx="1"/>
          </p:nvPr>
        </p:nvSpPr>
        <p:spPr>
          <a:noFill/>
          <a:ln/>
        </p:spPr>
        <p:txBody>
          <a:bodyPr/>
          <a:lstStyle/>
          <a:p>
            <a:pPr eaLnBrk="1" hangingPunct="1"/>
            <a:endParaRPr lang="en-US"/>
          </a:p>
        </p:txBody>
      </p:sp>
      <p:sp>
        <p:nvSpPr>
          <p:cNvPr id="18436" name="3 - Θέση αριθμού διαφάνειας"/>
          <p:cNvSpPr>
            <a:spLocks noGrp="1"/>
          </p:cNvSpPr>
          <p:nvPr>
            <p:ph type="sldNum" sz="quarter" idx="5"/>
          </p:nvPr>
        </p:nvSpPr>
        <p:spPr>
          <a:noFill/>
        </p:spPr>
        <p:txBody>
          <a:bodyPr/>
          <a:lstStyle/>
          <a:p>
            <a:fld id="{0F13EAB0-719E-E14C-9AC2-C2D957CD5384}" type="slidenum">
              <a:rPr lang="el-GR"/>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l-GR" sz="1800">
              <a:latin typeface="Arial" charset="0"/>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l-GR" sz="1800">
              <a:latin typeface="Arial" charset="0"/>
            </a:endParaRPr>
          </a:p>
        </p:txBody>
      </p:sp>
      <p:sp>
        <p:nvSpPr>
          <p:cNvPr id="244739" name="Rectangle 3"/>
          <p:cNvSpPr>
            <a:spLocks noGrp="1" noChangeArrowheads="1"/>
          </p:cNvSpPr>
          <p:nvPr>
            <p:ph type="ctrTitle"/>
          </p:nvPr>
        </p:nvSpPr>
        <p:spPr>
          <a:xfrm>
            <a:off x="315913" y="466725"/>
            <a:ext cx="6781800" cy="2133600"/>
          </a:xfrm>
        </p:spPr>
        <p:txBody>
          <a:bodyPr/>
          <a:lstStyle>
            <a:lvl1pPr algn="r">
              <a:defRPr sz="4800"/>
            </a:lvl1pPr>
          </a:lstStyle>
          <a:p>
            <a:r>
              <a:rPr lang="el-GR" altLang="en-US"/>
              <a:t>Κάντε κλικ για επεξεργασία του τίτλου</a:t>
            </a:r>
          </a:p>
        </p:txBody>
      </p:sp>
      <p:sp>
        <p:nvSpPr>
          <p:cNvPr id="2447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l-GR" altLang="en-US"/>
              <a:t>Κάντε κλικ για να επεξεργαστείτε τον υπότιτλο του υποδείγματος</a:t>
            </a:r>
          </a:p>
        </p:txBody>
      </p:sp>
      <p:sp>
        <p:nvSpPr>
          <p:cNvPr id="38" name="Rectangle 5"/>
          <p:cNvSpPr>
            <a:spLocks noGrp="1" noChangeArrowheads="1"/>
          </p:cNvSpPr>
          <p:nvPr>
            <p:ph type="dt" sz="half" idx="10"/>
          </p:nvPr>
        </p:nvSpPr>
        <p:spPr/>
        <p:txBody>
          <a:bodyPr/>
          <a:lstStyle>
            <a:lvl1pPr>
              <a:defRPr/>
            </a:lvl1pPr>
          </a:lstStyle>
          <a:p>
            <a:fld id="{2EE19CE7-44C6-2148-99E5-D6C8940BE30B}" type="datetime1">
              <a:rPr lang="el-GR"/>
              <a:pPr/>
              <a:t>10/1/2014</a:t>
            </a:fld>
            <a:endParaRPr lang="el-GR"/>
          </a:p>
        </p:txBody>
      </p:sp>
      <p:sp>
        <p:nvSpPr>
          <p:cNvPr id="39" name="Rectangle 6"/>
          <p:cNvSpPr>
            <a:spLocks noGrp="1" noChangeArrowheads="1"/>
          </p:cNvSpPr>
          <p:nvPr>
            <p:ph type="ftr" sz="quarter" idx="11"/>
          </p:nvPr>
        </p:nvSpPr>
        <p:spPr/>
        <p:txBody>
          <a:bodyPr/>
          <a:lstStyle>
            <a:lvl1pPr>
              <a:defRPr/>
            </a:lvl1pPr>
          </a:lstStyle>
          <a:p>
            <a:pPr>
              <a:defRPr/>
            </a:pPr>
            <a:endParaRPr lang="el-GR" altLang="en-US"/>
          </a:p>
        </p:txBody>
      </p:sp>
      <p:sp>
        <p:nvSpPr>
          <p:cNvPr id="40" name="Rectangle 7"/>
          <p:cNvSpPr>
            <a:spLocks noGrp="1" noChangeArrowheads="1"/>
          </p:cNvSpPr>
          <p:nvPr>
            <p:ph type="sldNum" sz="quarter" idx="12"/>
          </p:nvPr>
        </p:nvSpPr>
        <p:spPr/>
        <p:txBody>
          <a:bodyPr/>
          <a:lstStyle>
            <a:lvl1pPr>
              <a:defRPr/>
            </a:lvl1pPr>
          </a:lstStyle>
          <a:p>
            <a:fld id="{B1D387A8-2404-724A-AE0C-E576C32BDBC2}" type="slidenum">
              <a:rPr lang="el-GR"/>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BA11FFDB-227D-4046-8BCB-9E681AFCDAF9}" type="datetime1">
              <a:rPr lang="el-GR"/>
              <a:pPr/>
              <a:t>10/1/2014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C648F320-FF86-714A-9642-CC257842A392}" type="slidenum">
              <a:rPr lang="el-GR"/>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22238"/>
            <a:ext cx="2057400" cy="6008687"/>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122238"/>
            <a:ext cx="6019800" cy="600868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559BF270-6B43-F747-AF4A-7C7BE594F233}" type="datetime1">
              <a:rPr lang="el-GR"/>
              <a:pPr/>
              <a:t>10/1/2014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AF33ED98-EA0D-F344-918D-1AF665E6E307}" type="slidenum">
              <a:rPr lang="el-GR"/>
              <a:pPr/>
              <a:t>‹#›</a:t>
            </a:fld>
            <a:endParaRPr lang="el-G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719263"/>
            <a:ext cx="8229600" cy="4411662"/>
          </a:xfrm>
        </p:spPr>
        <p:txBody>
          <a:bodyPr/>
          <a:lstStyle/>
          <a:p>
            <a:pPr lvl="0"/>
            <a:endParaRPr lang="el-GR" noProof="0" smtClean="0"/>
          </a:p>
        </p:txBody>
      </p:sp>
      <p:sp>
        <p:nvSpPr>
          <p:cNvPr id="4" name="Rectangle 5"/>
          <p:cNvSpPr>
            <a:spLocks noGrp="1" noChangeArrowheads="1"/>
          </p:cNvSpPr>
          <p:nvPr>
            <p:ph type="dt" sz="half" idx="10"/>
          </p:nvPr>
        </p:nvSpPr>
        <p:spPr>
          <a:ln/>
        </p:spPr>
        <p:txBody>
          <a:bodyPr/>
          <a:lstStyle>
            <a:lvl1pPr>
              <a:defRPr/>
            </a:lvl1pPr>
          </a:lstStyle>
          <a:p>
            <a:fld id="{91CA4550-CFCB-2149-AEAE-D9F155D43EED}" type="datetime1">
              <a:rPr lang="el-GR"/>
              <a:pPr/>
              <a:t>10/1/2014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519420FD-C3F1-C741-AB81-B44CF052DF56}" type="slidenum">
              <a:rPr lang="el-GR"/>
              <a:pPr/>
              <a:t>‹#›</a:t>
            </a:fld>
            <a:endParaRPr lang="el-G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fld id="{4BDE6C8B-8AF4-8F49-8809-873BE9A10513}" type="datetime1">
              <a:rPr lang="el-GR"/>
              <a:pPr/>
              <a:t>10/1/2014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DC480401-94BE-3747-AE74-FD022E8BDBFE}" type="slidenum">
              <a:rPr lang="el-GR"/>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D1A39915-8C8E-5F41-9116-BCCCEB1C6856}" type="datetime1">
              <a:rPr lang="el-GR"/>
              <a:pPr/>
              <a:t>10/1/2014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4A5CC44E-8C68-6F4B-AA70-694E5E94B193}" type="slidenum">
              <a:rPr lang="el-GR"/>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5"/>
          <p:cNvSpPr>
            <a:spLocks noGrp="1" noChangeArrowheads="1"/>
          </p:cNvSpPr>
          <p:nvPr>
            <p:ph type="dt" sz="half" idx="10"/>
          </p:nvPr>
        </p:nvSpPr>
        <p:spPr>
          <a:ln/>
        </p:spPr>
        <p:txBody>
          <a:bodyPr/>
          <a:lstStyle>
            <a:lvl1pPr>
              <a:defRPr/>
            </a:lvl1pPr>
          </a:lstStyle>
          <a:p>
            <a:fld id="{0FA0D270-2310-8642-8DDD-26044AD1F272}" type="datetime1">
              <a:rPr lang="el-GR"/>
              <a:pPr/>
              <a:t>10/1/2014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A9828B07-32D4-844D-A3B6-EF79A529D39F}" type="slidenum">
              <a:rPr lang="el-GR"/>
              <a:pPr/>
              <a:t>‹#›</a:t>
            </a:fld>
            <a:endParaRPr lang="el-G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fld id="{AC8668B3-C9C1-9448-9B8B-952966C0986F}" type="datetime1">
              <a:rPr lang="el-GR"/>
              <a:pPr/>
              <a:t>10/1/2014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E94F17A8-2413-6B49-A695-97CB10B609FF}" type="slidenum">
              <a:rPr lang="el-GR"/>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5"/>
          <p:cNvSpPr>
            <a:spLocks noGrp="1" noChangeArrowheads="1"/>
          </p:cNvSpPr>
          <p:nvPr>
            <p:ph type="dt" sz="half" idx="10"/>
          </p:nvPr>
        </p:nvSpPr>
        <p:spPr>
          <a:ln/>
        </p:spPr>
        <p:txBody>
          <a:bodyPr/>
          <a:lstStyle>
            <a:lvl1pPr>
              <a:defRPr/>
            </a:lvl1pPr>
          </a:lstStyle>
          <a:p>
            <a:fld id="{474411DC-EE96-C148-8D06-F3210607D99C}" type="datetime1">
              <a:rPr lang="el-GR"/>
              <a:pPr/>
              <a:t>10/1/2014</a:t>
            </a:fld>
            <a:endParaRPr lang="el-GR"/>
          </a:p>
        </p:txBody>
      </p:sp>
      <p:sp>
        <p:nvSpPr>
          <p:cNvPr id="8"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9" name="Rectangle 7"/>
          <p:cNvSpPr>
            <a:spLocks noGrp="1" noChangeArrowheads="1"/>
          </p:cNvSpPr>
          <p:nvPr>
            <p:ph type="sldNum" sz="quarter" idx="12"/>
          </p:nvPr>
        </p:nvSpPr>
        <p:spPr>
          <a:ln/>
        </p:spPr>
        <p:txBody>
          <a:bodyPr/>
          <a:lstStyle>
            <a:lvl1pPr>
              <a:defRPr/>
            </a:lvl1pPr>
          </a:lstStyle>
          <a:p>
            <a:fld id="{B6316597-2CEC-7C46-AE33-757E9951314A}" type="slidenum">
              <a:rPr lang="el-GR"/>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5"/>
          <p:cNvSpPr>
            <a:spLocks noGrp="1" noChangeArrowheads="1"/>
          </p:cNvSpPr>
          <p:nvPr>
            <p:ph type="dt" sz="half" idx="10"/>
          </p:nvPr>
        </p:nvSpPr>
        <p:spPr>
          <a:ln/>
        </p:spPr>
        <p:txBody>
          <a:bodyPr/>
          <a:lstStyle>
            <a:lvl1pPr>
              <a:defRPr/>
            </a:lvl1pPr>
          </a:lstStyle>
          <a:p>
            <a:fld id="{94F592C6-68FC-954D-AD13-0492343679F3}" type="datetime1">
              <a:rPr lang="el-GR"/>
              <a:pPr/>
              <a:t>10/1/2014</a:t>
            </a:fld>
            <a:endParaRPr lang="el-GR"/>
          </a:p>
        </p:txBody>
      </p:sp>
      <p:sp>
        <p:nvSpPr>
          <p:cNvPr id="4"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5" name="Rectangle 7"/>
          <p:cNvSpPr>
            <a:spLocks noGrp="1" noChangeArrowheads="1"/>
          </p:cNvSpPr>
          <p:nvPr>
            <p:ph type="sldNum" sz="quarter" idx="12"/>
          </p:nvPr>
        </p:nvSpPr>
        <p:spPr>
          <a:ln/>
        </p:spPr>
        <p:txBody>
          <a:bodyPr/>
          <a:lstStyle>
            <a:lvl1pPr>
              <a:defRPr/>
            </a:lvl1pPr>
          </a:lstStyle>
          <a:p>
            <a:fld id="{9DEEE270-7ECD-F942-B995-38973AEB470D}" type="slidenum">
              <a:rPr lang="el-GR"/>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fld id="{26171486-172E-4A4D-9722-A5AD85AB9B8B}" type="datetime1">
              <a:rPr lang="el-GR"/>
              <a:pPr/>
              <a:t>10/1/2014</a:t>
            </a:fld>
            <a:endParaRPr lang="el-GR"/>
          </a:p>
        </p:txBody>
      </p:sp>
      <p:sp>
        <p:nvSpPr>
          <p:cNvPr id="3"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4" name="Rectangle 7"/>
          <p:cNvSpPr>
            <a:spLocks noGrp="1" noChangeArrowheads="1"/>
          </p:cNvSpPr>
          <p:nvPr>
            <p:ph type="sldNum" sz="quarter" idx="12"/>
          </p:nvPr>
        </p:nvSpPr>
        <p:spPr>
          <a:ln/>
        </p:spPr>
        <p:txBody>
          <a:bodyPr/>
          <a:lstStyle>
            <a:lvl1pPr>
              <a:defRPr/>
            </a:lvl1pPr>
          </a:lstStyle>
          <a:p>
            <a:fld id="{681F266A-890F-F943-AA12-92C343B3586E}" type="slidenum">
              <a:rPr lang="el-GR"/>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a:ln/>
        </p:spPr>
        <p:txBody>
          <a:bodyPr/>
          <a:lstStyle>
            <a:lvl1pPr>
              <a:defRPr/>
            </a:lvl1pPr>
          </a:lstStyle>
          <a:p>
            <a:fld id="{464AE177-197F-DF42-9FAE-F59744BDA9B5}" type="datetime1">
              <a:rPr lang="el-GR"/>
              <a:pPr/>
              <a:t>10/1/2014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18644B64-F6AB-7A42-81D3-97E7448CB707}" type="slidenum">
              <a:rPr lang="el-GR"/>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a:ln/>
        </p:spPr>
        <p:txBody>
          <a:bodyPr/>
          <a:lstStyle>
            <a:lvl1pPr>
              <a:defRPr/>
            </a:lvl1pPr>
          </a:lstStyle>
          <a:p>
            <a:fld id="{F438E3C2-1D91-534E-9282-5613BBDCAF34}" type="datetime1">
              <a:rPr lang="el-GR"/>
              <a:pPr/>
              <a:t>10/1/2014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4A758FD3-5D73-1547-8451-2DD8D259E362}" type="slidenum">
              <a:rPr lang="el-GR"/>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371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l-GR" sz="1800">
              <a:latin typeface="Arial" charset="0"/>
            </a:endParaRPr>
          </a:p>
        </p:txBody>
      </p:sp>
      <p:sp>
        <p:nvSpPr>
          <p:cNvPr id="205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a:t>Κάντε κλικ για επεξεργασία του τίτλου</a:t>
            </a:r>
          </a:p>
        </p:txBody>
      </p:sp>
      <p:sp>
        <p:nvSpPr>
          <p:cNvPr id="205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24371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fld id="{788D8099-001A-934A-B8C7-A174409F0E37}" type="datetime1">
              <a:rPr lang="el-GR"/>
              <a:pPr/>
              <a:t>10/1/2014</a:t>
            </a:fld>
            <a:endParaRPr lang="el-GR"/>
          </a:p>
        </p:txBody>
      </p:sp>
      <p:sp>
        <p:nvSpPr>
          <p:cNvPr id="24371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l-GR" altLang="en-US"/>
          </a:p>
        </p:txBody>
      </p:sp>
      <p:sp>
        <p:nvSpPr>
          <p:cNvPr id="24371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29046E22-C6E4-C648-8993-6F465661D0D5}" type="slidenum">
              <a:rPr lang="el-GR"/>
              <a:pPr/>
              <a:t>‹#›</a:t>
            </a:fld>
            <a:endParaRPr lang="el-GR"/>
          </a:p>
        </p:txBody>
      </p:sp>
      <p:grpSp>
        <p:nvGrpSpPr>
          <p:cNvPr id="2056" name="Group 8"/>
          <p:cNvGrpSpPr>
            <a:grpSpLocks/>
          </p:cNvGrpSpPr>
          <p:nvPr/>
        </p:nvGrpSpPr>
        <p:grpSpPr bwMode="auto">
          <a:xfrm>
            <a:off x="8153400" y="152400"/>
            <a:ext cx="792163" cy="1295400"/>
            <a:chOff x="5136" y="960"/>
            <a:chExt cx="528" cy="864"/>
          </a:xfrm>
        </p:grpSpPr>
        <p:sp>
          <p:nvSpPr>
            <p:cNvPr id="24372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3"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4"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5"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6"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7"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28"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9"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30"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1"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2"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3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3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5"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6"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3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9"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0"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4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4"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5"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6"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7"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8"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9"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5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51"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grpSp>
    </p:spTree>
  </p:cSld>
  <p:clrMap bg1="lt1" tx1="dk1" bg2="lt2" tx2="dk2" accent1="accent1" accent2="accent2" accent3="accent3" accent4="accent4" accent5="accent5" accent6="accent6" hlink="hlink" folHlink="folHlink"/>
  <p:sldLayoutIdLst>
    <p:sldLayoutId id="2147484173"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 id="2147484171" r:id="rId12"/>
    <p:sldLayoutId id="2147484172" r:id="rId13"/>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charset="2"/>
        <a:buChar char="l"/>
        <a:defRPr sz="2600">
          <a:solidFill>
            <a:schemeClr val="tx1"/>
          </a:solidFill>
          <a:latin typeface="+mn-lt"/>
          <a:ea typeface="ＭＳ Ｐゴシック" charset="-128"/>
        </a:defRPr>
      </a:lvl2pPr>
      <a:lvl3pPr marL="987425" indent="-293688" algn="l" rtl="0" eaLnBrk="0" fontAlgn="base" hangingPunct="0">
        <a:spcBef>
          <a:spcPct val="20000"/>
        </a:spcBef>
        <a:spcAft>
          <a:spcPct val="0"/>
        </a:spcAft>
        <a:buClr>
          <a:schemeClr val="accent1"/>
        </a:buClr>
        <a:buSzPct val="70000"/>
        <a:buFont typeface="Wingdings" charset="2"/>
        <a:buChar char="l"/>
        <a:defRPr sz="2300">
          <a:solidFill>
            <a:schemeClr val="tx1"/>
          </a:solidFill>
          <a:latin typeface="+mn-lt"/>
          <a:ea typeface="ＭＳ Ｐゴシック" charset="-128"/>
        </a:defRPr>
      </a:lvl3pPr>
      <a:lvl4pPr marL="1281113" indent="-292100" algn="l" rtl="0" eaLnBrk="0" fontAlgn="base" hangingPunct="0">
        <a:spcBef>
          <a:spcPct val="20000"/>
        </a:spcBef>
        <a:spcAft>
          <a:spcPct val="0"/>
        </a:spcAft>
        <a:buClr>
          <a:schemeClr val="tx2"/>
        </a:buClr>
        <a:buSzPct val="75000"/>
        <a:buFont typeface="Wingdings" charset="2"/>
        <a:buChar char="§"/>
        <a:defRPr sz="2000">
          <a:solidFill>
            <a:schemeClr val="tx1"/>
          </a:solidFill>
          <a:latin typeface="+mn-lt"/>
          <a:ea typeface="ＭＳ Ｐゴシック" charset="-128"/>
        </a:defRPr>
      </a:lvl4pPr>
      <a:lvl5pPr marL="1598613" indent="-315913" algn="l" rtl="0" eaLnBrk="0" fontAlgn="base" hangingPunct="0">
        <a:spcBef>
          <a:spcPct val="20000"/>
        </a:spcBef>
        <a:spcAft>
          <a:spcPct val="0"/>
        </a:spcAft>
        <a:buClr>
          <a:schemeClr val="folHlink"/>
        </a:buClr>
        <a:buSzPct val="80000"/>
        <a:buFont typeface="Wingdings" charset="2"/>
        <a:buChar char="§"/>
        <a:defRPr sz="2000">
          <a:solidFill>
            <a:schemeClr val="tx1"/>
          </a:solidFill>
          <a:latin typeface="+mn-lt"/>
          <a:ea typeface="ＭＳ Ｐゴシック" charset="-128"/>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5288" y="188913"/>
            <a:ext cx="6697662" cy="2231975"/>
          </a:xfrm>
        </p:spPr>
        <p:txBody>
          <a:bodyPr/>
          <a:lstStyle/>
          <a:p>
            <a:pPr algn="ctr" eaLnBrk="1" hangingPunct="1"/>
            <a:r>
              <a:rPr lang="en-US" sz="2400" i="1" dirty="0" smtClean="0">
                <a:solidFill>
                  <a:srgbClr val="8064A2"/>
                </a:solidFill>
                <a:latin typeface="Times New Roman" charset="0"/>
              </a:rPr>
              <a:t/>
            </a:r>
            <a:br>
              <a:rPr lang="en-US" sz="2400" i="1" dirty="0" smtClean="0">
                <a:solidFill>
                  <a:srgbClr val="8064A2"/>
                </a:solidFill>
                <a:latin typeface="Times New Roman" charset="0"/>
              </a:rPr>
            </a:br>
            <a:r>
              <a:rPr lang="en-US" sz="2400" i="1" dirty="0" smtClean="0">
                <a:solidFill>
                  <a:srgbClr val="8064A2"/>
                </a:solidFill>
                <a:latin typeface="Times New Roman" charset="0"/>
              </a:rPr>
              <a:t>AGRICULTURE IN </a:t>
            </a:r>
            <a:r>
              <a:rPr lang="en-US" sz="2400" i="1" smtClean="0">
                <a:solidFill>
                  <a:srgbClr val="8064A2"/>
                </a:solidFill>
                <a:latin typeface="Times New Roman" charset="0"/>
              </a:rPr>
              <a:t>ECONOMIC DEVELOPMENT: </a:t>
            </a:r>
            <a:br>
              <a:rPr lang="en-US" sz="2400" i="1" smtClean="0">
                <a:solidFill>
                  <a:srgbClr val="8064A2"/>
                </a:solidFill>
                <a:latin typeface="Times New Roman" charset="0"/>
              </a:rPr>
            </a:br>
            <a:r>
              <a:rPr lang="en-US" sz="2400" i="1" smtClean="0">
                <a:solidFill>
                  <a:srgbClr val="8064A2"/>
                </a:solidFill>
                <a:latin typeface="Times New Roman" charset="0"/>
              </a:rPr>
              <a:t>AN INTERNATIONAL PERSPECTIVE</a:t>
            </a:r>
            <a:r>
              <a:rPr lang="en-US" sz="2400" i="1" dirty="0" smtClean="0">
                <a:solidFill>
                  <a:srgbClr val="8064A2"/>
                </a:solidFill>
                <a:latin typeface="Times New Roman" charset="0"/>
              </a:rPr>
              <a:t/>
            </a:r>
            <a:br>
              <a:rPr lang="en-US" sz="2400" i="1" dirty="0" smtClean="0">
                <a:solidFill>
                  <a:srgbClr val="8064A2"/>
                </a:solidFill>
                <a:latin typeface="Times New Roman" charset="0"/>
              </a:rPr>
            </a:br>
            <a:r>
              <a:rPr lang="el-GR" sz="2400" dirty="0">
                <a:solidFill>
                  <a:schemeClr val="hlink"/>
                </a:solidFill>
                <a:latin typeface="Times New Roman" charset="0"/>
              </a:rPr>
              <a:t/>
            </a:r>
            <a:br>
              <a:rPr lang="el-GR" sz="2400" dirty="0">
                <a:solidFill>
                  <a:schemeClr val="hlink"/>
                </a:solidFill>
                <a:latin typeface="Times New Roman" charset="0"/>
              </a:rPr>
            </a:br>
            <a:endParaRPr lang="el-GR" sz="2800" dirty="0">
              <a:solidFill>
                <a:schemeClr val="accent2"/>
              </a:solidFill>
              <a:effectLst>
                <a:outerShdw blurRad="38100" dist="38100" dir="2700000" algn="tl">
                  <a:srgbClr val="DDDDDD"/>
                </a:outerShdw>
              </a:effectLst>
              <a:latin typeface="Times New Roman" charset="0"/>
            </a:endParaRPr>
          </a:p>
        </p:txBody>
      </p:sp>
      <p:sp>
        <p:nvSpPr>
          <p:cNvPr id="3075" name="Rectangle 3"/>
          <p:cNvSpPr>
            <a:spLocks noGrp="1" noChangeArrowheads="1"/>
          </p:cNvSpPr>
          <p:nvPr>
            <p:ph type="subTitle" idx="1"/>
          </p:nvPr>
        </p:nvSpPr>
        <p:spPr>
          <a:xfrm>
            <a:off x="250825" y="2708275"/>
            <a:ext cx="6846888" cy="3816350"/>
          </a:xfrm>
        </p:spPr>
        <p:txBody>
          <a:bodyPr/>
          <a:lstStyle/>
          <a:p>
            <a:pPr algn="ctr" eaLnBrk="1" hangingPunct="1">
              <a:buFont typeface="Wingdings" charset="2"/>
              <a:buNone/>
            </a:pPr>
            <a:endParaRPr lang="el-GR" b="1" dirty="0">
              <a:solidFill>
                <a:schemeClr val="accent1"/>
              </a:solidFill>
            </a:endParaRPr>
          </a:p>
          <a:p>
            <a:pPr algn="ctr" eaLnBrk="1" hangingPunct="1">
              <a:buFont typeface="Wingdings" charset="2"/>
              <a:buNone/>
            </a:pPr>
            <a:r>
              <a:rPr lang="en-US" sz="2800" b="1" i="1" dirty="0" smtClean="0">
                <a:solidFill>
                  <a:srgbClr val="7E9CE8"/>
                </a:solidFill>
              </a:rPr>
              <a:t>WEEK 3 </a:t>
            </a:r>
            <a:r>
              <a:rPr lang="en-US" sz="2800" i="1" dirty="0" smtClean="0">
                <a:latin typeface="Times New Roman" charset="0"/>
                <a:ea typeface="Times New Roman" charset="0"/>
                <a:cs typeface="Times New Roman" charset="0"/>
              </a:rPr>
              <a:t> </a:t>
            </a:r>
            <a:endParaRPr lang="el-GR" sz="2800" b="1" i="1" dirty="0">
              <a:solidFill>
                <a:srgbClr val="7E9CE8"/>
              </a:solidFill>
            </a:endParaRPr>
          </a:p>
          <a:p>
            <a:pPr algn="ctr" eaLnBrk="1" hangingPunct="1"/>
            <a:r>
              <a:rPr lang="en-US" sz="2800" i="1" dirty="0" smtClean="0">
                <a:latin typeface="Times New Roman" charset="0"/>
                <a:ea typeface="Times New Roman" charset="0"/>
                <a:cs typeface="Times New Roman" charset="0"/>
              </a:rPr>
              <a:t>Patterns and Models of Development </a:t>
            </a:r>
            <a:br>
              <a:rPr lang="en-US" sz="2800" i="1" dirty="0" smtClean="0">
                <a:latin typeface="Times New Roman" charset="0"/>
                <a:ea typeface="Times New Roman" charset="0"/>
                <a:cs typeface="Times New Roman" charset="0"/>
              </a:rPr>
            </a:br>
            <a:r>
              <a:rPr lang="en-US" sz="2800" i="1" dirty="0" smtClean="0">
                <a:latin typeface="Times New Roman" charset="0"/>
                <a:ea typeface="Times New Roman" charset="0"/>
                <a:cs typeface="Times New Roman" charset="0"/>
              </a:rPr>
              <a:t>of  the Agricultural Sector  </a:t>
            </a:r>
            <a:endParaRPr lang="el-GR" sz="2800" b="1" i="1" dirty="0">
              <a:solidFill>
                <a:srgbClr val="7E9CE8"/>
              </a:solidFill>
            </a:endParaRPr>
          </a:p>
          <a:p>
            <a:pPr algn="ctr" eaLnBrk="1" hangingPunct="1">
              <a:buFont typeface="Wingdings" charset="2"/>
              <a:buNone/>
            </a:pPr>
            <a:endParaRPr lang="el-GR" sz="2000" b="1" i="1" dirty="0">
              <a:solidFill>
                <a:schemeClr val="tx2"/>
              </a:solidFill>
              <a:effectLst>
                <a:outerShdw blurRad="38100" dist="38100" dir="2700000" algn="tl">
                  <a:srgbClr val="DDDDDD"/>
                </a:outerShdw>
              </a:effectLst>
            </a:endParaRPr>
          </a:p>
          <a:p>
            <a:pPr eaLnBrk="1" hangingPunct="1">
              <a:buFont typeface="Wingdings" charset="2"/>
              <a:buNone/>
            </a:pPr>
            <a:endParaRPr lang="en-US" dirty="0">
              <a:solidFill>
                <a:schemeClr val="accent1"/>
              </a:solidFill>
            </a:endParaRPr>
          </a:p>
        </p:txBody>
      </p:sp>
      <p:sp>
        <p:nvSpPr>
          <p:cNvPr id="1029" name="Rectangle 5"/>
          <p:cNvSpPr>
            <a:spLocks noChangeArrowheads="1"/>
          </p:cNvSpPr>
          <p:nvPr/>
        </p:nvSpPr>
        <p:spPr bwMode="auto">
          <a:xfrm>
            <a:off x="8388350" y="6092825"/>
            <a:ext cx="317500" cy="366713"/>
          </a:xfrm>
          <a:prstGeom prst="rect">
            <a:avLst/>
          </a:prstGeom>
          <a:solidFill>
            <a:schemeClr val="bg1"/>
          </a:solidFill>
          <a:ln w="9525">
            <a:noFill/>
            <a:miter lim="800000"/>
            <a:headEnd/>
            <a:tailEnd/>
          </a:ln>
        </p:spPr>
        <p:txBody>
          <a:bodyPr wrap="none">
            <a:prstTxWarp prst="textNoShape">
              <a:avLst/>
            </a:prstTxWarp>
            <a:spAutoFit/>
          </a:bodyPr>
          <a:lstStyle/>
          <a:p>
            <a:pPr eaLnBrk="0" hangingPunct="0">
              <a:lnSpc>
                <a:spcPct val="90000"/>
              </a:lnSpc>
              <a:spcBef>
                <a:spcPct val="20000"/>
              </a:spcBef>
              <a:buClr>
                <a:schemeClr val="tx2"/>
              </a:buClr>
              <a:buSzPct val="70000"/>
              <a:buFont typeface="Wingdings" charset="2"/>
              <a:buChar char="l"/>
            </a:pPr>
            <a:endParaRPr lang="en-US">
              <a:latin typeface="Arial" charset="0"/>
            </a:endParaRPr>
          </a:p>
        </p:txBody>
      </p:sp>
      <p:sp>
        <p:nvSpPr>
          <p:cNvPr id="1030" name="Rectangle 6"/>
          <p:cNvSpPr>
            <a:spLocks noChangeArrowheads="1"/>
          </p:cNvSpPr>
          <p:nvPr/>
        </p:nvSpPr>
        <p:spPr bwMode="auto">
          <a:xfrm>
            <a:off x="8459788" y="6237288"/>
            <a:ext cx="288925" cy="244475"/>
          </a:xfrm>
          <a:prstGeom prst="rect">
            <a:avLst/>
          </a:prstGeom>
          <a:noFill/>
          <a:ln w="9525">
            <a:noFill/>
            <a:miter lim="800000"/>
            <a:headEnd/>
            <a:tailEnd/>
          </a:ln>
        </p:spPr>
        <p:txBody>
          <a:bodyPr wrap="none" anchor="b">
            <a:prstTxWarp prst="textNoShape">
              <a:avLst/>
            </a:prstTxWarp>
            <a:spAutoFit/>
          </a:bodyPr>
          <a:lstStyle/>
          <a:p>
            <a:pPr algn="ctr"/>
            <a:r>
              <a:rPr lang="en-US" sz="1000">
                <a:solidFill>
                  <a:schemeClr val="tx2"/>
                </a:solidFill>
                <a:latin typeface="Arial" charset="0"/>
              </a:rPr>
              <a:t>1</a:t>
            </a:r>
            <a:r>
              <a:rPr lang="el-GR" sz="1000">
                <a:solidFill>
                  <a:schemeClr val="tx2"/>
                </a:solidFill>
                <a:latin typeface="Arial" charset="0"/>
              </a:rPr>
              <a:t> </a:t>
            </a:r>
            <a:endParaRPr lang="el-GR" sz="1800"/>
          </a:p>
        </p:txBody>
      </p:sp>
      <p:graphicFrame>
        <p:nvGraphicFramePr>
          <p:cNvPr id="1026" name="Object 4"/>
          <p:cNvGraphicFramePr>
            <a:graphicFrameLocks noChangeAspect="1"/>
          </p:cNvGraphicFramePr>
          <p:nvPr/>
        </p:nvGraphicFramePr>
        <p:xfrm>
          <a:off x="7667625" y="404813"/>
          <a:ext cx="1222375" cy="1871662"/>
        </p:xfrm>
        <a:graphic>
          <a:graphicData uri="http://schemas.openxmlformats.org/presentationml/2006/ole">
            <p:oleObj spid="_x0000_s1026" r:id="rId4" imgW="426922" imgH="569229" progId="">
              <p:embed/>
            </p:oleObj>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sz="2800" dirty="0" smtClean="0"/>
              <a:t>Theoretical Issues in the development of agriculture (cont)</a:t>
            </a:r>
            <a:endParaRPr lang="el-GR" sz="2800" dirty="0"/>
          </a:p>
        </p:txBody>
      </p:sp>
      <p:sp>
        <p:nvSpPr>
          <p:cNvPr id="3" name="2 - Θέση περιεχομένου"/>
          <p:cNvSpPr>
            <a:spLocks noGrp="1"/>
          </p:cNvSpPr>
          <p:nvPr>
            <p:ph idx="1"/>
          </p:nvPr>
        </p:nvSpPr>
        <p:spPr/>
        <p:txBody>
          <a:bodyPr/>
          <a:lstStyle/>
          <a:p>
            <a:r>
              <a:rPr lang="en-US" sz="2400" dirty="0" smtClean="0"/>
              <a:t>The agricultural sector as a system</a:t>
            </a:r>
          </a:p>
          <a:p>
            <a:pPr lvl="1"/>
            <a:r>
              <a:rPr lang="en-US" sz="2000" dirty="0" smtClean="0"/>
              <a:t>Resources, input industries, production technology</a:t>
            </a:r>
          </a:p>
          <a:p>
            <a:pPr lvl="1"/>
            <a:r>
              <a:rPr lang="en-US" sz="2000" dirty="0" smtClean="0"/>
              <a:t>Product market, market performance</a:t>
            </a:r>
          </a:p>
          <a:p>
            <a:pPr lvl="1"/>
            <a:r>
              <a:rPr lang="en-US" sz="2000" dirty="0" smtClean="0"/>
              <a:t>Processing, Wholesale markets</a:t>
            </a:r>
          </a:p>
          <a:p>
            <a:pPr lvl="1"/>
            <a:r>
              <a:rPr lang="en-US" sz="2000" dirty="0" smtClean="0"/>
              <a:t>Retail markets</a:t>
            </a:r>
          </a:p>
          <a:p>
            <a:r>
              <a:rPr lang="en-US" sz="2400" dirty="0" smtClean="0"/>
              <a:t>Supply chain</a:t>
            </a:r>
          </a:p>
          <a:p>
            <a:pPr lvl="1"/>
            <a:r>
              <a:rPr lang="en-US" sz="2000" dirty="0" smtClean="0"/>
              <a:t>Addressing risks, production decisions and technology choice, </a:t>
            </a:r>
          </a:p>
          <a:p>
            <a:pPr lvl="1"/>
            <a:r>
              <a:rPr lang="en-US" sz="2000" dirty="0" smtClean="0"/>
              <a:t>Market participation (prices) –market performance </a:t>
            </a:r>
          </a:p>
          <a:p>
            <a:pPr lvl="1"/>
            <a:r>
              <a:rPr lang="en-US" sz="2000" dirty="0" smtClean="0"/>
              <a:t>Product quality and consumer protection</a:t>
            </a:r>
          </a:p>
          <a:p>
            <a:pPr lvl="1"/>
            <a:r>
              <a:rPr lang="en-US" sz="2000" dirty="0" smtClean="0"/>
              <a:t>Product certification and diversification</a:t>
            </a:r>
          </a:p>
          <a:p>
            <a:pPr lvl="1"/>
            <a:r>
              <a:rPr lang="en-US" sz="2000" dirty="0" smtClean="0"/>
              <a:t>How to encourage innovation in the entire food system </a:t>
            </a:r>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10</a:t>
            </a:fld>
            <a:endParaRPr lang="el-G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7543800" cy="936104"/>
          </a:xfrm>
        </p:spPr>
        <p:txBody>
          <a:bodyPr/>
          <a:lstStyle/>
          <a:p>
            <a:pPr algn="ctr"/>
            <a:r>
              <a:rPr lang="en-US" sz="2800" dirty="0" smtClean="0">
                <a:latin typeface="Times New Roman" pitchFamily="18" charset="0"/>
                <a:cs typeface="Times New Roman" pitchFamily="18" charset="0"/>
              </a:rPr>
              <a:t>The key role of increasing efficiency and productivity and the role of the price system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n-US" sz="2400" dirty="0" smtClean="0">
                <a:latin typeface="Times New Roman" pitchFamily="18" charset="0"/>
                <a:cs typeface="Times New Roman" pitchFamily="18" charset="0"/>
              </a:rPr>
              <a:t>Schultz Transforming traditional agriculture – the role of technical change in efficiency and productivity increase</a:t>
            </a:r>
          </a:p>
          <a:p>
            <a:r>
              <a:rPr lang="en-US" sz="2400" dirty="0" smtClean="0">
                <a:latin typeface="Times New Roman" pitchFamily="18" charset="0"/>
                <a:cs typeface="Times New Roman" pitchFamily="18" charset="0"/>
              </a:rPr>
              <a:t>Efficiency and productivity : Technology – technical change </a:t>
            </a:r>
          </a:p>
          <a:p>
            <a:r>
              <a:rPr lang="en-US" sz="2400" dirty="0" smtClean="0">
                <a:latin typeface="Times New Roman" pitchFamily="18" charset="0"/>
                <a:cs typeface="Times New Roman" pitchFamily="18" charset="0"/>
              </a:rPr>
              <a:t>Question:  on the production of new technology </a:t>
            </a:r>
          </a:p>
          <a:p>
            <a:r>
              <a:rPr lang="en-US" sz="2400" dirty="0" smtClean="0">
                <a:latin typeface="Times New Roman" pitchFamily="18" charset="0"/>
                <a:cs typeface="Times New Roman" pitchFamily="18" charset="0"/>
              </a:rPr>
              <a:t>The role of research and innovation</a:t>
            </a:r>
          </a:p>
          <a:p>
            <a:r>
              <a:rPr lang="en-US" sz="2400" dirty="0" smtClean="0">
                <a:latin typeface="Times New Roman" pitchFamily="18" charset="0"/>
                <a:cs typeface="Times New Roman" pitchFamily="18" charset="0"/>
              </a:rPr>
              <a:t>The role of prices as economic incentives </a:t>
            </a:r>
          </a:p>
          <a:p>
            <a:r>
              <a:rPr lang="en-US" sz="2400" dirty="0" smtClean="0">
                <a:latin typeface="Times New Roman" pitchFamily="18" charset="0"/>
                <a:cs typeface="Times New Roman" pitchFamily="18" charset="0"/>
              </a:rPr>
              <a:t>The operation of markets, product and input markets</a:t>
            </a:r>
          </a:p>
          <a:p>
            <a:r>
              <a:rPr lang="en-US" sz="2400" dirty="0" smtClean="0">
                <a:latin typeface="Times New Roman" pitchFamily="18" charset="0"/>
                <a:cs typeface="Times New Roman" pitchFamily="18" charset="0"/>
              </a:rPr>
              <a:t>The “size of farm and productivity” debate </a:t>
            </a:r>
          </a:p>
          <a:p>
            <a:r>
              <a:rPr lang="en-US" sz="2400" dirty="0" smtClean="0">
                <a:latin typeface="Times New Roman" pitchFamily="18" charset="0"/>
                <a:cs typeface="Times New Roman" pitchFamily="18" charset="0"/>
              </a:rPr>
              <a:t>The role of land and land reform</a:t>
            </a:r>
          </a:p>
          <a:p>
            <a:r>
              <a:rPr lang="en-US" sz="2400" dirty="0" smtClean="0">
                <a:latin typeface="Times New Roman" pitchFamily="18" charset="0"/>
                <a:cs typeface="Times New Roman" pitchFamily="18" charset="0"/>
              </a:rPr>
              <a:t>Rural employment </a:t>
            </a: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11</a:t>
            </a:fld>
            <a:endParaRPr lang="el-G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681F266A-890F-F943-AA12-92C343B3586E}" type="slidenum">
              <a:rPr lang="el-GR" smtClean="0"/>
              <a:pPr/>
              <a:t>12</a:t>
            </a:fld>
            <a:endParaRPr lang="el-GR"/>
          </a:p>
        </p:txBody>
      </p:sp>
      <p:pic>
        <p:nvPicPr>
          <p:cNvPr id="19458" name="Picture 2"/>
          <p:cNvPicPr>
            <a:picLocks noChangeAspect="1" noChangeArrowheads="1"/>
          </p:cNvPicPr>
          <p:nvPr/>
        </p:nvPicPr>
        <p:blipFill>
          <a:blip r:embed="rId2" cstate="print"/>
          <a:srcRect/>
          <a:stretch>
            <a:fillRect/>
          </a:stretch>
        </p:blipFill>
        <p:spPr bwMode="auto">
          <a:xfrm>
            <a:off x="1043608" y="620688"/>
            <a:ext cx="6840759" cy="583264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t>Technological change in agriculture</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13</a:t>
            </a:fld>
            <a:endParaRPr lang="el-GR"/>
          </a:p>
        </p:txBody>
      </p:sp>
      <p:pic>
        <p:nvPicPr>
          <p:cNvPr id="18434" name="Picture 2"/>
          <p:cNvPicPr>
            <a:picLocks noGrp="1" noChangeAspect="1" noChangeArrowheads="1"/>
          </p:cNvPicPr>
          <p:nvPr>
            <p:ph idx="1"/>
          </p:nvPr>
        </p:nvPicPr>
        <p:blipFill>
          <a:blip r:embed="rId2" cstate="print"/>
          <a:srcRect/>
          <a:stretch>
            <a:fillRect/>
          </a:stretch>
        </p:blipFill>
        <p:spPr bwMode="auto">
          <a:xfrm>
            <a:off x="1115616" y="1628800"/>
            <a:ext cx="6912768" cy="417646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t>The nature of technological change in agriculture</a:t>
            </a:r>
            <a:endParaRPr lang="el-GR" sz="2800" dirty="0"/>
          </a:p>
        </p:txBody>
      </p:sp>
      <p:sp>
        <p:nvSpPr>
          <p:cNvPr id="3" name="2 - Θέση περιεχομένου"/>
          <p:cNvSpPr>
            <a:spLocks noGrp="1"/>
          </p:cNvSpPr>
          <p:nvPr>
            <p:ph idx="1"/>
          </p:nvPr>
        </p:nvSpPr>
        <p:spPr>
          <a:xfrm>
            <a:off x="457200" y="1196752"/>
            <a:ext cx="8229600" cy="5472608"/>
          </a:xfrm>
        </p:spPr>
        <p:txBody>
          <a:bodyPr/>
          <a:lstStyle/>
          <a:p>
            <a:r>
              <a:rPr lang="en-US" sz="2400" dirty="0" smtClean="0">
                <a:latin typeface="Times New Roman" pitchFamily="18" charset="0"/>
                <a:cs typeface="Times New Roman" pitchFamily="18" charset="0"/>
              </a:rPr>
              <a:t>Mechanical technology </a:t>
            </a:r>
          </a:p>
          <a:p>
            <a:pPr lvl="1"/>
            <a:r>
              <a:rPr lang="en-US" sz="2000" dirty="0" smtClean="0">
                <a:latin typeface="Times New Roman" pitchFamily="18" charset="0"/>
                <a:cs typeface="Times New Roman" pitchFamily="18" charset="0"/>
              </a:rPr>
              <a:t>Labour saving or capital using technology</a:t>
            </a:r>
          </a:p>
          <a:p>
            <a:pPr lvl="1"/>
            <a:r>
              <a:rPr lang="en-US" sz="2000" dirty="0" smtClean="0">
                <a:latin typeface="Times New Roman" pitchFamily="18" charset="0"/>
                <a:cs typeface="Times New Roman" pitchFamily="18" charset="0"/>
              </a:rPr>
              <a:t>Machinery, mechanical equipment, capital accumulation</a:t>
            </a:r>
          </a:p>
          <a:p>
            <a:r>
              <a:rPr lang="en-US" sz="2400" dirty="0" smtClean="0">
                <a:latin typeface="Times New Roman" pitchFamily="18" charset="0"/>
                <a:cs typeface="Times New Roman" pitchFamily="18" charset="0"/>
              </a:rPr>
              <a:t>Chemical technology </a:t>
            </a:r>
          </a:p>
          <a:p>
            <a:pPr lvl="1"/>
            <a:r>
              <a:rPr lang="en-US" sz="2000" dirty="0" smtClean="0">
                <a:latin typeface="Times New Roman" pitchFamily="18" charset="0"/>
                <a:cs typeface="Times New Roman" pitchFamily="18" charset="0"/>
              </a:rPr>
              <a:t>Land saving or land augmenting technology</a:t>
            </a:r>
          </a:p>
          <a:p>
            <a:pPr lvl="1"/>
            <a:r>
              <a:rPr lang="en-US" sz="2000" dirty="0" smtClean="0">
                <a:latin typeface="Times New Roman" pitchFamily="18" charset="0"/>
                <a:cs typeface="Times New Roman" pitchFamily="18" charset="0"/>
              </a:rPr>
              <a:t>Irrigation and water availability</a:t>
            </a:r>
          </a:p>
          <a:p>
            <a:pPr lvl="1"/>
            <a:r>
              <a:rPr lang="en-US" sz="2000" dirty="0" smtClean="0">
                <a:latin typeface="Times New Roman" pitchFamily="18" charset="0"/>
                <a:cs typeface="Times New Roman" pitchFamily="18" charset="0"/>
              </a:rPr>
              <a:t>Chemical technology (fertilizers, pesticides, insecticides)</a:t>
            </a:r>
          </a:p>
          <a:p>
            <a:r>
              <a:rPr lang="en-US" sz="2400" dirty="0" smtClean="0">
                <a:latin typeface="Times New Roman" pitchFamily="18" charset="0"/>
                <a:cs typeface="Times New Roman" pitchFamily="18" charset="0"/>
              </a:rPr>
              <a:t>Biological technology</a:t>
            </a:r>
          </a:p>
          <a:p>
            <a:pPr lvl="1"/>
            <a:r>
              <a:rPr lang="en-US" sz="2000" dirty="0" smtClean="0">
                <a:latin typeface="Times New Roman" pitchFamily="18" charset="0"/>
                <a:cs typeface="Times New Roman" pitchFamily="18" charset="0"/>
              </a:rPr>
              <a:t>Land augmenting or labour using technology</a:t>
            </a:r>
          </a:p>
          <a:p>
            <a:pPr lvl="1"/>
            <a:r>
              <a:rPr lang="en-US" sz="2000" dirty="0" smtClean="0">
                <a:latin typeface="Times New Roman" pitchFamily="18" charset="0"/>
                <a:cs typeface="Times New Roman" pitchFamily="18" charset="0"/>
              </a:rPr>
              <a:t>Irrigation and water availability</a:t>
            </a:r>
          </a:p>
          <a:p>
            <a:r>
              <a:rPr lang="en-US" sz="2400" dirty="0" smtClean="0">
                <a:latin typeface="Times New Roman" pitchFamily="18" charset="0"/>
                <a:cs typeface="Times New Roman" pitchFamily="18" charset="0"/>
              </a:rPr>
              <a:t>Genetic engineering</a:t>
            </a:r>
          </a:p>
          <a:p>
            <a:pPr lvl="1"/>
            <a:r>
              <a:rPr lang="en-US" sz="2000" dirty="0" smtClean="0">
                <a:latin typeface="Times New Roman" pitchFamily="18" charset="0"/>
                <a:cs typeface="Times New Roman" pitchFamily="18" charset="0"/>
              </a:rPr>
              <a:t>GMOs</a:t>
            </a:r>
          </a:p>
          <a:p>
            <a:r>
              <a:rPr lang="en-US" sz="2400" dirty="0" smtClean="0">
                <a:latin typeface="Times New Roman" pitchFamily="18" charset="0"/>
                <a:cs typeface="Times New Roman" pitchFamily="18" charset="0"/>
              </a:rPr>
              <a:t>Management change, education and knowledge</a:t>
            </a:r>
            <a:endParaRPr lang="en-US" sz="2000" dirty="0" smtClean="0">
              <a:latin typeface="Times New Roman" pitchFamily="18" charset="0"/>
              <a:cs typeface="Times New Roman" pitchFamily="18" charset="0"/>
            </a:endParaRPr>
          </a:p>
          <a:p>
            <a:pPr lvl="1"/>
            <a:endParaRPr lang="en-US" sz="2000" dirty="0" smtClean="0"/>
          </a:p>
          <a:p>
            <a:pPr lvl="1"/>
            <a:endParaRPr lang="en-US" sz="2000" dirty="0" smtClean="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14</a:t>
            </a:fld>
            <a:endParaRPr lang="el-G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latin typeface="Times New Roman" pitchFamily="18" charset="0"/>
                <a:cs typeface="Times New Roman" pitchFamily="18" charset="0"/>
              </a:rPr>
              <a:t>Alternative directions of technological change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in agriculture</a:t>
            </a:r>
            <a:endParaRPr lang="el-GR" sz="28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15</a:t>
            </a:fld>
            <a:endParaRPr lang="el-GR"/>
          </a:p>
        </p:txBody>
      </p:sp>
      <p:pic>
        <p:nvPicPr>
          <p:cNvPr id="20482" name="Picture 2"/>
          <p:cNvPicPr>
            <a:picLocks noGrp="1" noChangeAspect="1" noChangeArrowheads="1"/>
          </p:cNvPicPr>
          <p:nvPr>
            <p:ph idx="1"/>
          </p:nvPr>
        </p:nvPicPr>
        <p:blipFill>
          <a:blip r:embed="rId2" cstate="print"/>
          <a:srcRect/>
          <a:stretch>
            <a:fillRect/>
          </a:stretch>
        </p:blipFill>
        <p:spPr bwMode="auto">
          <a:xfrm>
            <a:off x="971600" y="1556792"/>
            <a:ext cx="7200800" cy="46085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681F266A-890F-F943-AA12-92C343B3586E}" type="slidenum">
              <a:rPr lang="el-GR" smtClean="0"/>
              <a:pPr/>
              <a:t>16</a:t>
            </a:fld>
            <a:endParaRPr lang="el-GR"/>
          </a:p>
        </p:txBody>
      </p:sp>
      <p:pic>
        <p:nvPicPr>
          <p:cNvPr id="21506" name="Picture 2"/>
          <p:cNvPicPr>
            <a:picLocks noChangeAspect="1" noChangeArrowheads="1"/>
          </p:cNvPicPr>
          <p:nvPr/>
        </p:nvPicPr>
        <p:blipFill>
          <a:blip r:embed="rId2" cstate="print"/>
          <a:srcRect/>
          <a:stretch>
            <a:fillRect/>
          </a:stretch>
        </p:blipFill>
        <p:spPr bwMode="auto">
          <a:xfrm>
            <a:off x="971600" y="332656"/>
            <a:ext cx="7344816" cy="61926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74514"/>
          </a:xfrm>
        </p:spPr>
        <p:txBody>
          <a:bodyPr/>
          <a:lstStyle/>
          <a:p>
            <a:pPr algn="ctr"/>
            <a:r>
              <a:rPr lang="en-US" sz="2800" dirty="0" smtClean="0">
                <a:latin typeface="Times New Roman" pitchFamily="18" charset="0"/>
                <a:cs typeface="Times New Roman" pitchFamily="18" charset="0"/>
              </a:rPr>
              <a:t>Induced innovation : the theoretical foundation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n-US" sz="2400" dirty="0" smtClean="0">
                <a:latin typeface="Times New Roman" pitchFamily="18" charset="0"/>
                <a:cs typeface="Times New Roman" pitchFamily="18" charset="0"/>
              </a:rPr>
              <a:t>The Theory of wages (Hicks)</a:t>
            </a:r>
          </a:p>
          <a:p>
            <a:r>
              <a:rPr lang="en-US" sz="2400" dirty="0" smtClean="0">
                <a:latin typeface="Times New Roman" pitchFamily="18" charset="0"/>
                <a:cs typeface="Times New Roman" pitchFamily="18" charset="0"/>
              </a:rPr>
              <a:t>Factor prices as a guide to innovation</a:t>
            </a:r>
          </a:p>
          <a:p>
            <a:r>
              <a:rPr lang="en-US" sz="2400" dirty="0" smtClean="0">
                <a:latin typeface="Times New Roman" pitchFamily="18" charset="0"/>
                <a:cs typeface="Times New Roman" pitchFamily="18" charset="0"/>
              </a:rPr>
              <a:t>Invention and the stock of knowledge</a:t>
            </a:r>
          </a:p>
          <a:p>
            <a:r>
              <a:rPr lang="en-US" sz="2400" dirty="0" smtClean="0">
                <a:latin typeface="Times New Roman" pitchFamily="18" charset="0"/>
                <a:cs typeface="Times New Roman" pitchFamily="18" charset="0"/>
              </a:rPr>
              <a:t>Innovation and new technology</a:t>
            </a:r>
          </a:p>
          <a:p>
            <a:r>
              <a:rPr lang="en-US" sz="2400" dirty="0" smtClean="0">
                <a:latin typeface="Times New Roman" pitchFamily="18" charset="0"/>
                <a:cs typeface="Times New Roman" pitchFamily="18" charset="0"/>
              </a:rPr>
              <a:t>Technology as endogenous  in the economic system</a:t>
            </a:r>
          </a:p>
          <a:p>
            <a:r>
              <a:rPr lang="en-US" sz="2400" dirty="0" smtClean="0">
                <a:latin typeface="Times New Roman" pitchFamily="18" charset="0"/>
                <a:cs typeface="Times New Roman" pitchFamily="18" charset="0"/>
              </a:rPr>
              <a:t>Induced innovation in agriculture</a:t>
            </a:r>
          </a:p>
          <a:p>
            <a:r>
              <a:rPr lang="en-US" sz="2400" dirty="0" err="1" smtClean="0">
                <a:latin typeface="Times New Roman" pitchFamily="18" charset="0"/>
                <a:cs typeface="Times New Roman" pitchFamily="18" charset="0"/>
              </a:rPr>
              <a:t>Hayami</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Ruttan</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Innovation in the public sector – strengthening research systems</a:t>
            </a:r>
            <a:endParaRPr lang="el-GR" sz="24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17</a:t>
            </a:fld>
            <a:endParaRPr lang="el-G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681F266A-890F-F943-AA12-92C343B3586E}" type="slidenum">
              <a:rPr lang="el-GR" smtClean="0"/>
              <a:pPr/>
              <a:t>18</a:t>
            </a:fld>
            <a:endParaRPr lang="el-GR"/>
          </a:p>
        </p:txBody>
      </p:sp>
      <p:pic>
        <p:nvPicPr>
          <p:cNvPr id="22530" name="Picture 2"/>
          <p:cNvPicPr>
            <a:picLocks noChangeAspect="1" noChangeArrowheads="1"/>
          </p:cNvPicPr>
          <p:nvPr/>
        </p:nvPicPr>
        <p:blipFill>
          <a:blip r:embed="rId2" cstate="print"/>
          <a:srcRect/>
          <a:stretch>
            <a:fillRect/>
          </a:stretch>
        </p:blipFill>
        <p:spPr bwMode="auto">
          <a:xfrm>
            <a:off x="683568" y="692696"/>
            <a:ext cx="7632848" cy="554461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146522"/>
          </a:xfrm>
        </p:spPr>
        <p:txBody>
          <a:bodyPr/>
          <a:lstStyle/>
          <a:p>
            <a:pPr algn="ctr"/>
            <a:r>
              <a:rPr lang="en-US" sz="2800" dirty="0" smtClean="0">
                <a:latin typeface="Times New Roman" pitchFamily="18" charset="0"/>
                <a:cs typeface="Times New Roman" pitchFamily="18" charset="0"/>
              </a:rPr>
              <a:t>Induced institutional innovation and institutional change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340768"/>
            <a:ext cx="8229600" cy="4896544"/>
          </a:xfrm>
        </p:spPr>
        <p:txBody>
          <a:bodyPr/>
          <a:lstStyle/>
          <a:p>
            <a:r>
              <a:rPr lang="en-US" sz="2000" dirty="0" smtClean="0">
                <a:latin typeface="Times New Roman" pitchFamily="18" charset="0"/>
                <a:cs typeface="Times New Roman" pitchFamily="18" charset="0"/>
              </a:rPr>
              <a:t>From induced innovation in technology to induced change in institutions governing the operation of the agricultural system and institutional change  - the quest for efficiency</a:t>
            </a:r>
          </a:p>
          <a:p>
            <a:r>
              <a:rPr lang="en-US" sz="2000" dirty="0" smtClean="0">
                <a:latin typeface="Times New Roman" pitchFamily="18" charset="0"/>
                <a:cs typeface="Times New Roman" pitchFamily="18" charset="0"/>
              </a:rPr>
              <a:t>Land tenure, land use systems and land reform </a:t>
            </a:r>
          </a:p>
          <a:p>
            <a:r>
              <a:rPr lang="en-US" sz="2000" dirty="0" smtClean="0">
                <a:latin typeface="Times New Roman" pitchFamily="18" charset="0"/>
                <a:cs typeface="Times New Roman" pitchFamily="18" charset="0"/>
              </a:rPr>
              <a:t>The agricultural research system: USA, Germany, Japan</a:t>
            </a:r>
          </a:p>
          <a:p>
            <a:r>
              <a:rPr lang="en-US" sz="2000" dirty="0" smtClean="0">
                <a:latin typeface="Times New Roman" pitchFamily="18" charset="0"/>
                <a:cs typeface="Times New Roman" pitchFamily="18" charset="0"/>
              </a:rPr>
              <a:t>The knowledge transfer system: Extension, education,  </a:t>
            </a:r>
          </a:p>
          <a:p>
            <a:r>
              <a:rPr lang="en-US" sz="2000" dirty="0" smtClean="0">
                <a:latin typeface="Times New Roman" pitchFamily="18" charset="0"/>
                <a:cs typeface="Times New Roman" pitchFamily="18" charset="0"/>
              </a:rPr>
              <a:t>The credit system: Short term and long term credit and the operation of the money market, purchase of new technological inputs and financing of investment in capital inputs </a:t>
            </a:r>
          </a:p>
          <a:p>
            <a:r>
              <a:rPr lang="en-US" sz="2000" dirty="0" smtClean="0">
                <a:latin typeface="Times New Roman" pitchFamily="18" charset="0"/>
                <a:cs typeface="Times New Roman" pitchFamily="18" charset="0"/>
              </a:rPr>
              <a:t>Operation of markets: Product markets, input markets. Market structure, conduct, performance</a:t>
            </a:r>
          </a:p>
          <a:p>
            <a:r>
              <a:rPr lang="en-US" sz="2000" dirty="0" smtClean="0">
                <a:latin typeface="Times New Roman" pitchFamily="18" charset="0"/>
                <a:cs typeface="Times New Roman" pitchFamily="18" charset="0"/>
              </a:rPr>
              <a:t>Market integration :  institutions and infrastructure</a:t>
            </a:r>
          </a:p>
          <a:p>
            <a:r>
              <a:rPr lang="en-US" sz="2000" dirty="0" smtClean="0">
                <a:latin typeface="Times New Roman" pitchFamily="18" charset="0"/>
                <a:cs typeface="Times New Roman" pitchFamily="18" charset="0"/>
              </a:rPr>
              <a:t>Critical infrastructure, transportation, telecoms, energy </a:t>
            </a:r>
          </a:p>
          <a:p>
            <a:r>
              <a:rPr lang="en-US" sz="2000" dirty="0" smtClean="0">
                <a:latin typeface="Times New Roman" pitchFamily="18" charset="0"/>
                <a:cs typeface="Times New Roman" pitchFamily="18" charset="0"/>
              </a:rPr>
              <a:t>Trade barriers. Trade arrangements: Multilateral and regional     </a:t>
            </a:r>
          </a:p>
          <a:p>
            <a:pPr lvl="1"/>
            <a:endParaRPr lang="el-GR" sz="20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19</a:t>
            </a:fld>
            <a:endParaRPr lang="el-G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i="1" dirty="0" smtClean="0">
                <a:latin typeface="Times New Roman" charset="0"/>
                <a:ea typeface="Times New Roman" charset="0"/>
                <a:cs typeface="Times New Roman" charset="0"/>
              </a:rPr>
              <a:t>Patterns and Models of Development </a:t>
            </a:r>
            <a:br>
              <a:rPr lang="en-US" sz="2800" i="1" dirty="0" smtClean="0">
                <a:latin typeface="Times New Roman" charset="0"/>
                <a:ea typeface="Times New Roman" charset="0"/>
                <a:cs typeface="Times New Roman" charset="0"/>
              </a:rPr>
            </a:br>
            <a:r>
              <a:rPr lang="en-US" sz="2800" i="1" dirty="0" smtClean="0">
                <a:latin typeface="Times New Roman" charset="0"/>
                <a:ea typeface="Times New Roman" charset="0"/>
                <a:cs typeface="Times New Roman" charset="0"/>
              </a:rPr>
              <a:t>of  the Agricultural Sector </a:t>
            </a:r>
            <a:endParaRPr lang="el-GR" sz="2800" dirty="0"/>
          </a:p>
        </p:txBody>
      </p:sp>
      <p:sp>
        <p:nvSpPr>
          <p:cNvPr id="3" name="2 - Θέση περιεχομένου"/>
          <p:cNvSpPr>
            <a:spLocks noGrp="1"/>
          </p:cNvSpPr>
          <p:nvPr>
            <p:ph idx="1"/>
          </p:nvPr>
        </p:nvSpPr>
        <p:spPr/>
        <p:txBody>
          <a:bodyPr/>
          <a:lstStyle/>
          <a:p>
            <a:pPr algn="just"/>
            <a:r>
              <a:rPr lang="en-US" sz="2400" dirty="0" smtClean="0">
                <a:latin typeface="Times New Roman" pitchFamily="18" charset="0"/>
                <a:ea typeface="Times New Roman" charset="0"/>
                <a:cs typeface="Times New Roman" pitchFamily="18" charset="0"/>
              </a:rPr>
              <a:t>The classical theories: Ricardo, Mill, </a:t>
            </a:r>
            <a:r>
              <a:rPr lang="en-US" sz="2400" dirty="0" err="1" smtClean="0">
                <a:latin typeface="Times New Roman" pitchFamily="18" charset="0"/>
                <a:ea typeface="Times New Roman" charset="0"/>
                <a:cs typeface="Times New Roman" pitchFamily="18" charset="0"/>
              </a:rPr>
              <a:t>Rostow</a:t>
            </a:r>
            <a:r>
              <a:rPr lang="en-US" sz="2400" dirty="0" smtClean="0">
                <a:latin typeface="Times New Roman" pitchFamily="18" charset="0"/>
                <a:ea typeface="Times New Roman" charset="0"/>
                <a:cs typeface="Times New Roman" pitchFamily="18" charset="0"/>
              </a:rPr>
              <a:t> </a:t>
            </a:r>
          </a:p>
          <a:p>
            <a:pPr algn="just"/>
            <a:r>
              <a:rPr lang="en-US" sz="2400" dirty="0" smtClean="0">
                <a:latin typeface="Times New Roman" pitchFamily="18" charset="0"/>
                <a:cs typeface="Times New Roman" pitchFamily="18" charset="0"/>
              </a:rPr>
              <a:t>Theoretical issues in the development of agriculture </a:t>
            </a:r>
            <a:endParaRPr lang="en-US" sz="2400" dirty="0" smtClean="0">
              <a:latin typeface="Times New Roman" pitchFamily="18" charset="0"/>
              <a:ea typeface="Times New Roman" charset="0"/>
              <a:cs typeface="Times New Roman" pitchFamily="18" charset="0"/>
            </a:endParaRPr>
          </a:p>
          <a:p>
            <a:pPr algn="just"/>
            <a:r>
              <a:rPr lang="en-US" sz="2400" dirty="0" smtClean="0">
                <a:latin typeface="Times New Roman" pitchFamily="18" charset="0"/>
                <a:ea typeface="Times New Roman" charset="0"/>
                <a:cs typeface="Times New Roman" pitchFamily="18" charset="0"/>
              </a:rPr>
              <a:t>The key role of increasing productivity in food production </a:t>
            </a:r>
          </a:p>
          <a:p>
            <a:pPr algn="just"/>
            <a:r>
              <a:rPr lang="en-US" sz="2400" dirty="0" smtClean="0">
                <a:latin typeface="Times New Roman" pitchFamily="18" charset="0"/>
                <a:ea typeface="Times New Roman" charset="0"/>
                <a:cs typeface="Times New Roman" pitchFamily="18" charset="0"/>
              </a:rPr>
              <a:t>Technical change as a lever for agricultural development: </a:t>
            </a:r>
            <a:r>
              <a:rPr lang="en-US" sz="2400" dirty="0" err="1" smtClean="0">
                <a:latin typeface="Times New Roman" pitchFamily="18" charset="0"/>
                <a:ea typeface="Times New Roman" charset="0"/>
                <a:cs typeface="Times New Roman" pitchFamily="18" charset="0"/>
              </a:rPr>
              <a:t>Hayami</a:t>
            </a:r>
            <a:r>
              <a:rPr lang="en-US" sz="2400" dirty="0" smtClean="0">
                <a:latin typeface="Times New Roman" pitchFamily="18" charset="0"/>
                <a:ea typeface="Times New Roman" charset="0"/>
                <a:cs typeface="Times New Roman" pitchFamily="18" charset="0"/>
              </a:rPr>
              <a:t> and </a:t>
            </a:r>
            <a:r>
              <a:rPr lang="en-US" sz="2400" dirty="0" err="1" smtClean="0">
                <a:latin typeface="Times New Roman" pitchFamily="18" charset="0"/>
                <a:ea typeface="Times New Roman" charset="0"/>
                <a:cs typeface="Times New Roman" pitchFamily="18" charset="0"/>
              </a:rPr>
              <a:t>Ruttan</a:t>
            </a:r>
            <a:endParaRPr lang="en-US" sz="2400" dirty="0" smtClean="0">
              <a:latin typeface="Times New Roman" pitchFamily="18" charset="0"/>
              <a:ea typeface="Times New Roman" charset="0"/>
              <a:cs typeface="Times New Roman" pitchFamily="18" charset="0"/>
            </a:endParaRPr>
          </a:p>
          <a:p>
            <a:pPr algn="just"/>
            <a:r>
              <a:rPr lang="en-US" sz="2400" dirty="0" smtClean="0">
                <a:latin typeface="Times New Roman" pitchFamily="18" charset="0"/>
                <a:ea typeface="Times New Roman" charset="0"/>
                <a:cs typeface="Times New Roman" pitchFamily="18" charset="0"/>
              </a:rPr>
              <a:t>The role of institutions</a:t>
            </a:r>
          </a:p>
          <a:p>
            <a:pPr algn="just"/>
            <a:r>
              <a:rPr lang="en-US" sz="2400" dirty="0" err="1" smtClean="0">
                <a:latin typeface="Times New Roman" pitchFamily="18" charset="0"/>
                <a:ea typeface="Times New Roman" charset="0"/>
                <a:cs typeface="Times New Roman" pitchFamily="18" charset="0"/>
              </a:rPr>
              <a:t>Hirshman</a:t>
            </a:r>
            <a:r>
              <a:rPr lang="en-US" sz="2400" dirty="0" smtClean="0">
                <a:latin typeface="Times New Roman" pitchFamily="18" charset="0"/>
                <a:ea typeface="Times New Roman" charset="0"/>
                <a:cs typeface="Times New Roman" pitchFamily="18" charset="0"/>
              </a:rPr>
              <a:t> and the </a:t>
            </a:r>
            <a:r>
              <a:rPr lang="en-US" sz="2400" dirty="0" err="1" smtClean="0">
                <a:latin typeface="Times New Roman" pitchFamily="18" charset="0"/>
                <a:ea typeface="Times New Roman" charset="0"/>
                <a:cs typeface="Times New Roman" pitchFamily="18" charset="0"/>
              </a:rPr>
              <a:t>sectoral</a:t>
            </a:r>
            <a:r>
              <a:rPr lang="en-US" sz="2400" dirty="0" smtClean="0">
                <a:latin typeface="Times New Roman" pitchFamily="18" charset="0"/>
                <a:ea typeface="Times New Roman" charset="0"/>
                <a:cs typeface="Times New Roman" pitchFamily="18" charset="0"/>
              </a:rPr>
              <a:t> interactions</a:t>
            </a:r>
          </a:p>
          <a:p>
            <a:pPr algn="just"/>
            <a:r>
              <a:rPr lang="en-US" sz="2400" dirty="0" smtClean="0">
                <a:latin typeface="Times New Roman" pitchFamily="18" charset="0"/>
                <a:ea typeface="Times New Roman" charset="0"/>
                <a:cs typeface="Times New Roman" pitchFamily="18" charset="0"/>
              </a:rPr>
              <a:t>Schultz: Efficiency and the role of incentives</a:t>
            </a:r>
          </a:p>
          <a:p>
            <a:pPr algn="just"/>
            <a:r>
              <a:rPr lang="en-US" sz="2400" dirty="0" smtClean="0">
                <a:latin typeface="Times New Roman" pitchFamily="18" charset="0"/>
                <a:ea typeface="Times New Roman" charset="0"/>
                <a:cs typeface="Times New Roman" pitchFamily="18" charset="0"/>
              </a:rPr>
              <a:t>Marxist approaches and the dependency theory</a:t>
            </a:r>
          </a:p>
          <a:p>
            <a:pPr algn="just"/>
            <a:r>
              <a:rPr lang="en-US" sz="2400" dirty="0" err="1" smtClean="0">
                <a:latin typeface="Times New Roman" pitchFamily="18" charset="0"/>
                <a:ea typeface="Times New Roman" charset="0"/>
                <a:cs typeface="Times New Roman" pitchFamily="18" charset="0"/>
              </a:rPr>
              <a:t>Todaro</a:t>
            </a:r>
            <a:r>
              <a:rPr lang="en-US" sz="2400" dirty="0" smtClean="0">
                <a:latin typeface="Times New Roman" pitchFamily="18" charset="0"/>
                <a:ea typeface="Times New Roman" charset="0"/>
                <a:cs typeface="Times New Roman" pitchFamily="18" charset="0"/>
              </a:rPr>
              <a:t>, the urban bias and economic growth</a:t>
            </a:r>
            <a:endParaRPr lang="el-GR" sz="24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a:t>
            </a:fld>
            <a:endParaRPr lang="el-G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latin typeface="Times New Roman" charset="0"/>
                <a:ea typeface="Times New Roman" charset="0"/>
                <a:cs typeface="Times New Roman" charset="0"/>
              </a:rPr>
              <a:t>Rural economy and growth in the </a:t>
            </a:r>
            <a:r>
              <a:rPr lang="en-US" sz="2800" dirty="0" err="1" smtClean="0">
                <a:latin typeface="Times New Roman" charset="0"/>
                <a:ea typeface="Times New Roman" charset="0"/>
                <a:cs typeface="Times New Roman" charset="0"/>
              </a:rPr>
              <a:t>macroeconomy</a:t>
            </a:r>
            <a:endParaRPr lang="el-GR" dirty="0"/>
          </a:p>
        </p:txBody>
      </p:sp>
      <p:sp>
        <p:nvSpPr>
          <p:cNvPr id="3" name="2 - Θέση περιεχομένου"/>
          <p:cNvSpPr>
            <a:spLocks noGrp="1"/>
          </p:cNvSpPr>
          <p:nvPr>
            <p:ph idx="1"/>
          </p:nvPr>
        </p:nvSpPr>
        <p:spPr/>
        <p:txBody>
          <a:bodyPr/>
          <a:lstStyle/>
          <a:p>
            <a:r>
              <a:rPr lang="en-US" sz="2400" dirty="0" smtClean="0">
                <a:latin typeface="Times New Roman" pitchFamily="18" charset="0"/>
                <a:cs typeface="Times New Roman" pitchFamily="18" charset="0"/>
              </a:rPr>
              <a:t>The distinction between the agricultural sector and the rural economy </a:t>
            </a:r>
          </a:p>
          <a:p>
            <a:r>
              <a:rPr lang="en-US" sz="2400" dirty="0" smtClean="0">
                <a:latin typeface="Times New Roman" pitchFamily="18" charset="0"/>
                <a:cs typeface="Times New Roman" pitchFamily="18" charset="0"/>
              </a:rPr>
              <a:t>Characteristics of the food and fiber production system (the agricultural system)</a:t>
            </a:r>
          </a:p>
          <a:p>
            <a:r>
              <a:rPr lang="en-US" sz="2400" dirty="0" smtClean="0">
                <a:latin typeface="Times New Roman" pitchFamily="18" charset="0"/>
                <a:cs typeface="Times New Roman" pitchFamily="18" charset="0"/>
              </a:rPr>
              <a:t>Characteristics of the rural economy – includes significant amount of non-agricultural activities, home and small processing, tool production, services</a:t>
            </a:r>
          </a:p>
          <a:p>
            <a:r>
              <a:rPr lang="en-US" sz="2400" dirty="0" smtClean="0">
                <a:latin typeface="Times New Roman" pitchFamily="18" charset="0"/>
                <a:cs typeface="Times New Roman" pitchFamily="18" charset="0"/>
              </a:rPr>
              <a:t>The importance of infrastructure in transforming the rural economy: energy, transport and telecoms </a:t>
            </a:r>
          </a:p>
          <a:p>
            <a:r>
              <a:rPr lang="en-US" sz="2400" dirty="0" smtClean="0">
                <a:latin typeface="Times New Roman" pitchFamily="18" charset="0"/>
                <a:cs typeface="Times New Roman" pitchFamily="18" charset="0"/>
              </a:rPr>
              <a:t>Market integration – market performance</a:t>
            </a:r>
          </a:p>
          <a:p>
            <a:r>
              <a:rPr lang="en-US" sz="2400" dirty="0" smtClean="0">
                <a:latin typeface="Times New Roman" pitchFamily="18" charset="0"/>
                <a:cs typeface="Times New Roman" pitchFamily="18" charset="0"/>
              </a:rPr>
              <a:t>Quality of life dimension  </a:t>
            </a:r>
            <a:endParaRPr lang="el-GR" sz="24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20</a:t>
            </a:fld>
            <a:endParaRPr lang="el-G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18530"/>
          </a:xfrm>
        </p:spPr>
        <p:txBody>
          <a:bodyPr/>
          <a:lstStyle/>
          <a:p>
            <a:r>
              <a:rPr lang="en-US" sz="2800" dirty="0" smtClean="0">
                <a:latin typeface="Times New Roman" charset="0"/>
                <a:ea typeface="Times New Roman" charset="0"/>
                <a:cs typeface="Times New Roman" charset="0"/>
              </a:rPr>
              <a:t>The urban bias, </a:t>
            </a:r>
            <a:r>
              <a:rPr lang="en-US" sz="2800" dirty="0" err="1" smtClean="0">
                <a:latin typeface="Times New Roman" charset="0"/>
                <a:ea typeface="Times New Roman" charset="0"/>
                <a:cs typeface="Times New Roman" charset="0"/>
              </a:rPr>
              <a:t>Todaro</a:t>
            </a:r>
            <a:r>
              <a:rPr lang="en-US" sz="2800" dirty="0" smtClean="0">
                <a:latin typeface="Times New Roman" charset="0"/>
                <a:ea typeface="Times New Roman" charset="0"/>
                <a:cs typeface="Times New Roman" charset="0"/>
              </a:rPr>
              <a:t> and economic growth</a:t>
            </a:r>
            <a:endParaRPr lang="el-GR" dirty="0"/>
          </a:p>
        </p:txBody>
      </p:sp>
      <p:sp>
        <p:nvSpPr>
          <p:cNvPr id="3" name="2 - Θέση περιεχομένου"/>
          <p:cNvSpPr>
            <a:spLocks noGrp="1"/>
          </p:cNvSpPr>
          <p:nvPr>
            <p:ph idx="1"/>
          </p:nvPr>
        </p:nvSpPr>
        <p:spPr/>
        <p:txBody>
          <a:bodyPr/>
          <a:lstStyle/>
          <a:p>
            <a:r>
              <a:rPr lang="en-US" sz="2000" dirty="0" smtClean="0">
                <a:latin typeface="Times New Roman" pitchFamily="18" charset="0"/>
                <a:cs typeface="Times New Roman" pitchFamily="18" charset="0"/>
              </a:rPr>
              <a:t>Urbanization : a universal trend</a:t>
            </a:r>
          </a:p>
          <a:p>
            <a:r>
              <a:rPr lang="en-US" sz="2000" dirty="0" smtClean="0">
                <a:latin typeface="Times New Roman" pitchFamily="18" charset="0"/>
                <a:cs typeface="Times New Roman" pitchFamily="18" charset="0"/>
              </a:rPr>
              <a:t>The urban bias of development.  Transfer of resources </a:t>
            </a:r>
          </a:p>
          <a:p>
            <a:r>
              <a:rPr lang="en-US" sz="2000" dirty="0" smtClean="0">
                <a:latin typeface="Times New Roman" pitchFamily="18" charset="0"/>
                <a:cs typeface="Times New Roman" pitchFamily="18" charset="0"/>
              </a:rPr>
              <a:t>The urban bias in policy making: The pressure groups.</a:t>
            </a:r>
          </a:p>
          <a:p>
            <a:r>
              <a:rPr lang="en-US" sz="2000" dirty="0" smtClean="0">
                <a:latin typeface="Times New Roman" pitchFamily="18" charset="0"/>
                <a:cs typeface="Times New Roman" pitchFamily="18" charset="0"/>
              </a:rPr>
              <a:t>Rural population as a development potential: East Asia</a:t>
            </a:r>
          </a:p>
          <a:p>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Todaro</a:t>
            </a:r>
            <a:r>
              <a:rPr lang="en-US" sz="2000" dirty="0" smtClean="0">
                <a:latin typeface="Times New Roman" pitchFamily="18" charset="0"/>
                <a:cs typeface="Times New Roman" pitchFamily="18" charset="0"/>
              </a:rPr>
              <a:t> Migration Model, </a:t>
            </a:r>
          </a:p>
          <a:p>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Todaro</a:t>
            </a:r>
            <a:r>
              <a:rPr lang="en-US" sz="2000" dirty="0" smtClean="0">
                <a:latin typeface="Times New Roman" pitchFamily="18" charset="0"/>
                <a:cs typeface="Times New Roman" pitchFamily="18" charset="0"/>
              </a:rPr>
              <a:t> Paradox examined how an urban public sector job creation program could actually lead to an increased number of workers who are unemployed </a:t>
            </a:r>
          </a:p>
          <a:p>
            <a:r>
              <a:rPr lang="en-US" sz="2000" dirty="0" smtClean="0">
                <a:latin typeface="Times New Roman" pitchFamily="18" charset="0"/>
                <a:cs typeface="Times New Roman" pitchFamily="18" charset="0"/>
              </a:rPr>
              <a:t>The Harris </a:t>
            </a:r>
            <a:r>
              <a:rPr lang="en-US" sz="2000" dirty="0" err="1" smtClean="0">
                <a:latin typeface="Times New Roman" pitchFamily="18" charset="0"/>
                <a:cs typeface="Times New Roman" pitchFamily="18" charset="0"/>
              </a:rPr>
              <a:t>Todaro</a:t>
            </a:r>
            <a:r>
              <a:rPr lang="en-US" sz="2000" dirty="0" smtClean="0">
                <a:latin typeface="Times New Roman" pitchFamily="18" charset="0"/>
                <a:cs typeface="Times New Roman" pitchFamily="18" charset="0"/>
              </a:rPr>
              <a:t> Model.  Assumption that migration decision based on expected income differentials between rural and urban areas rather than just wage differentials. This implies that rural-urban migration in a context of high urban unemployment can be economically rational if expected urban income exceeds expected rural income.</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l-GR" sz="24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21</a:t>
            </a:fld>
            <a:endParaRPr lang="el-G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7543800" cy="864096"/>
          </a:xfrm>
        </p:spPr>
        <p:txBody>
          <a:bodyPr/>
          <a:lstStyle/>
          <a:p>
            <a:pPr algn="ctr"/>
            <a:r>
              <a:rPr lang="en-US" sz="2800" dirty="0" err="1" smtClean="0">
                <a:latin typeface="Times New Roman" pitchFamily="18" charset="0"/>
                <a:cs typeface="Times New Roman" pitchFamily="18" charset="0"/>
              </a:rPr>
              <a:t>Todaro’s</a:t>
            </a:r>
            <a:r>
              <a:rPr lang="en-US" sz="2800" dirty="0" smtClean="0">
                <a:latin typeface="Times New Roman" pitchFamily="18" charset="0"/>
                <a:cs typeface="Times New Roman" pitchFamily="18" charset="0"/>
              </a:rPr>
              <a:t> analytical approach to rural urban interactions in economic growth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12776"/>
            <a:ext cx="8229600" cy="4718149"/>
          </a:xfrm>
        </p:spPr>
        <p:txBody>
          <a:bodyPr/>
          <a:lstStyle/>
          <a:p>
            <a:r>
              <a:rPr lang="en-US" sz="2000" dirty="0" err="1" smtClean="0">
                <a:latin typeface="Times New Roman" pitchFamily="18" charset="0"/>
                <a:cs typeface="Times New Roman" pitchFamily="18" charset="0"/>
              </a:rPr>
              <a:t>Todaro</a:t>
            </a:r>
            <a:r>
              <a:rPr lang="en-US" sz="2000" dirty="0" smtClean="0">
                <a:latin typeface="Times New Roman" pitchFamily="18" charset="0"/>
                <a:cs typeface="Times New Roman" pitchFamily="18" charset="0"/>
              </a:rPr>
              <a:t> lived in Africa, and traveled extensively in  Latin America and Asia</a:t>
            </a:r>
          </a:p>
          <a:p>
            <a:r>
              <a:rPr lang="en-US" sz="2000" dirty="0" smtClean="0">
                <a:latin typeface="Times New Roman" pitchFamily="18" charset="0"/>
                <a:cs typeface="Times New Roman" pitchFamily="18" charset="0"/>
              </a:rPr>
              <a:t>Professor of Economics at NYU. Book Economic Development. Policy-oriented approach </a:t>
            </a:r>
          </a:p>
          <a:p>
            <a:r>
              <a:rPr lang="en-US" sz="2000" dirty="0" err="1" smtClean="0">
                <a:latin typeface="Times New Roman" pitchFamily="18" charset="0"/>
                <a:cs typeface="Times New Roman" pitchFamily="18" charset="0"/>
              </a:rPr>
              <a:t>Todaro</a:t>
            </a:r>
            <a:r>
              <a:rPr lang="en-US" sz="2000" dirty="0" smtClean="0">
                <a:latin typeface="Times New Roman" pitchFamily="18" charset="0"/>
                <a:cs typeface="Times New Roman" pitchFamily="18" charset="0"/>
              </a:rPr>
              <a:t> approaches economic development within the context of a major set of problems, such as </a:t>
            </a:r>
            <a:r>
              <a:rPr lang="en-US" sz="2000" b="1" dirty="0" smtClean="0">
                <a:latin typeface="Times New Roman" pitchFamily="18" charset="0"/>
                <a:cs typeface="Times New Roman" pitchFamily="18" charset="0"/>
              </a:rPr>
              <a:t>poverty, inequality, unemployment, population growth, environmental decay, and rural stagnation.</a:t>
            </a:r>
          </a:p>
          <a:p>
            <a:r>
              <a:rPr lang="en-US" sz="2000" dirty="0" smtClean="0">
                <a:latin typeface="Times New Roman" pitchFamily="18" charset="0"/>
                <a:cs typeface="Times New Roman" pitchFamily="18" charset="0"/>
              </a:rPr>
              <a:t>Formal models used to highlight real-world development problems. </a:t>
            </a:r>
          </a:p>
          <a:p>
            <a:r>
              <a:rPr lang="en-US" sz="2000" dirty="0" smtClean="0">
                <a:latin typeface="Times New Roman" pitchFamily="18" charset="0"/>
                <a:cs typeface="Times New Roman" pitchFamily="18" charset="0"/>
              </a:rPr>
              <a:t>Policy-oriented approach to understand issues for policy recommendations </a:t>
            </a:r>
          </a:p>
          <a:p>
            <a:r>
              <a:rPr lang="en-US" sz="2000" dirty="0" smtClean="0">
                <a:latin typeface="Times New Roman" pitchFamily="18" charset="0"/>
                <a:cs typeface="Times New Roman" pitchFamily="18" charset="0"/>
              </a:rPr>
              <a:t>Sees problems of development and underdevelopment from an institutional and structural (noneconomic) as well as an economic perspective, thus combines relevant theory with realistic institutional analysis.</a:t>
            </a:r>
          </a:p>
          <a:p>
            <a:r>
              <a:rPr lang="en-US" sz="2000" dirty="0" smtClean="0">
                <a:latin typeface="Times New Roman" pitchFamily="18" charset="0"/>
                <a:cs typeface="Times New Roman" pitchFamily="18" charset="0"/>
              </a:rPr>
              <a:t>Sees development in domestic and international contexts. Increasing interdependence of the world economy in food, energy, natural resources, technology, information, and  financial flows. </a:t>
            </a:r>
          </a:p>
          <a:p>
            <a:endParaRPr lang="en-US" sz="2000" dirty="0" smtClean="0">
              <a:latin typeface="Times New Roman" pitchFamily="18" charset="0"/>
              <a:cs typeface="Times New Roman" pitchFamily="18" charset="0"/>
            </a:endParaRPr>
          </a:p>
          <a:p>
            <a:endParaRPr lang="el-GR" sz="20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22</a:t>
            </a:fld>
            <a:endParaRPr lang="el-G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err="1" smtClean="0">
                <a:latin typeface="Times New Roman" pitchFamily="18" charset="0"/>
                <a:cs typeface="Times New Roman" pitchFamily="18" charset="0"/>
              </a:rPr>
              <a:t>Todaro’s</a:t>
            </a:r>
            <a:r>
              <a:rPr lang="en-US" sz="2800" dirty="0" smtClean="0">
                <a:latin typeface="Times New Roman" pitchFamily="18" charset="0"/>
                <a:cs typeface="Times New Roman" pitchFamily="18" charset="0"/>
              </a:rPr>
              <a:t> analytical approach to rural urban interactions in economic growth (cont)</a:t>
            </a:r>
            <a:endParaRPr lang="el-GR" sz="2800" dirty="0"/>
          </a:p>
        </p:txBody>
      </p:sp>
      <p:sp>
        <p:nvSpPr>
          <p:cNvPr id="3" name="2 - Θέση περιεχομένου"/>
          <p:cNvSpPr>
            <a:spLocks noGrp="1"/>
          </p:cNvSpPr>
          <p:nvPr>
            <p:ph idx="1"/>
          </p:nvPr>
        </p:nvSpPr>
        <p:spPr/>
        <p:txBody>
          <a:bodyPr/>
          <a:lstStyle/>
          <a:p>
            <a:r>
              <a:rPr lang="en-US" sz="2000" dirty="0" smtClean="0">
                <a:latin typeface="Times New Roman" pitchFamily="18" charset="0"/>
                <a:cs typeface="Times New Roman" pitchFamily="18" charset="0"/>
              </a:rPr>
              <a:t>Many economic, social, and institutional problems of underdevelopment are closely interrelated. Require simultaneous and coordinated approaches to their solution at both the national and international levels.</a:t>
            </a:r>
          </a:p>
          <a:p>
            <a:r>
              <a:rPr lang="en-US" sz="2000" dirty="0" smtClean="0">
                <a:latin typeface="Times New Roman" pitchFamily="18" charset="0"/>
                <a:cs typeface="Times New Roman" pitchFamily="18" charset="0"/>
              </a:rPr>
              <a:t>Areas of focus are : capacity building, convergence, poverty alleviation, addressing inequality, population, migration, urbanization, education, child labor, health, agriculture, environment, roles of markets and government, NGOs, international trade and development, debt, conflict, aid, direct foreign investment, microfinance, public administration and fiscal and monetary policy for development. Recent issues as improving health, education, and microfinance design. Understanding of disparities in the world’s economies that can inform strategy of economic development. </a:t>
            </a:r>
          </a:p>
          <a:p>
            <a:r>
              <a:rPr lang="en-US" sz="2000" dirty="0" smtClean="0">
                <a:latin typeface="Times New Roman" pitchFamily="18" charset="0"/>
                <a:cs typeface="Times New Roman" pitchFamily="18" charset="0"/>
              </a:rPr>
              <a:t>The UNDP Multidimensional Poverty Index (that was released in August 2010) and its New Human Development Index (that was released in November 2010).</a:t>
            </a:r>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23</a:t>
            </a:fld>
            <a:endParaRPr lang="el-G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t>Bibliography</a:t>
            </a:r>
            <a:endParaRPr lang="el-GR" sz="2800" dirty="0"/>
          </a:p>
        </p:txBody>
      </p:sp>
      <p:sp>
        <p:nvSpPr>
          <p:cNvPr id="3" name="2 - Θέση περιεχομένου"/>
          <p:cNvSpPr>
            <a:spLocks noGrp="1"/>
          </p:cNvSpPr>
          <p:nvPr>
            <p:ph idx="1"/>
          </p:nvPr>
        </p:nvSpPr>
        <p:spPr/>
        <p:txBody>
          <a:bodyPr/>
          <a:lstStyle/>
          <a:p>
            <a:r>
              <a:rPr lang="en-US" sz="2000" dirty="0" err="1" smtClean="0">
                <a:latin typeface="Times New Roman" pitchFamily="18" charset="0"/>
                <a:cs typeface="Times New Roman" pitchFamily="18" charset="0"/>
              </a:rPr>
              <a:t>Timmer</a:t>
            </a:r>
            <a:r>
              <a:rPr lang="en-US" sz="2000" dirty="0" smtClean="0">
                <a:latin typeface="Times New Roman" pitchFamily="18" charset="0"/>
                <a:cs typeface="Times New Roman" pitchFamily="18" charset="0"/>
              </a:rPr>
              <a:t>, C.P. (1988), “The agricultural transformation”, chapter 8 in H. </a:t>
            </a:r>
            <a:r>
              <a:rPr lang="en-US" sz="2000" dirty="0" err="1" smtClean="0">
                <a:latin typeface="Times New Roman" pitchFamily="18" charset="0"/>
                <a:cs typeface="Times New Roman" pitchFamily="18" charset="0"/>
              </a:rPr>
              <a:t>Chenery</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T.N.Srinivasan.</a:t>
            </a:r>
            <a:r>
              <a:rPr lang="en-US" sz="2000" b="1" dirty="0" err="1" smtClean="0">
                <a:latin typeface="Times New Roman" pitchFamily="18" charset="0"/>
                <a:cs typeface="Times New Roman" pitchFamily="18" charset="0"/>
              </a:rPr>
              <a:t>ChenSriniv</a:t>
            </a:r>
            <a:r>
              <a:rPr lang="en-US" sz="2000" b="1" dirty="0" smtClean="0">
                <a:latin typeface="Times New Roman" pitchFamily="18" charset="0"/>
                <a:cs typeface="Times New Roman" pitchFamily="18" charset="0"/>
              </a:rPr>
              <a:t>)</a:t>
            </a:r>
            <a:endParaRPr lang="el-GR"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Bardhan</a:t>
            </a:r>
            <a:r>
              <a:rPr lang="en-US" sz="2000" dirty="0" smtClean="0">
                <a:latin typeface="Times New Roman" pitchFamily="18" charset="0"/>
                <a:cs typeface="Times New Roman" pitchFamily="18" charset="0"/>
              </a:rPr>
              <a:t>, P.K. (1982), “Unequal exchange in a Lewis-type world”,</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Matsuyama, K. (1992), “Agricultural Productivity, Comparative Advantage, and Economic Growth”, Journal of Economic Theory, vol. 58: 317-334.</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*Y. </a:t>
            </a:r>
            <a:r>
              <a:rPr lang="en-US" sz="2000" dirty="0" err="1" smtClean="0">
                <a:latin typeface="Times New Roman" pitchFamily="18" charset="0"/>
                <a:cs typeface="Times New Roman" pitchFamily="18" charset="0"/>
              </a:rPr>
              <a:t>Mundlak</a:t>
            </a:r>
            <a:r>
              <a:rPr lang="en-US" sz="2000" dirty="0" smtClean="0">
                <a:latin typeface="Times New Roman" pitchFamily="18" charset="0"/>
                <a:cs typeface="Times New Roman" pitchFamily="18" charset="0"/>
              </a:rPr>
              <a:t> (2001) ‘Production and supply’, chapter 1 in HANDBKAGECON V1A</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*G. </a:t>
            </a:r>
            <a:r>
              <a:rPr lang="en-US" sz="2000" dirty="0" err="1" smtClean="0">
                <a:latin typeface="Times New Roman" pitchFamily="18" charset="0"/>
                <a:cs typeface="Times New Roman" pitchFamily="18" charset="0"/>
              </a:rPr>
              <a:t>Moschini</a:t>
            </a:r>
            <a:r>
              <a:rPr lang="en-US" sz="2000" dirty="0" smtClean="0">
                <a:latin typeface="Times New Roman" pitchFamily="18" charset="0"/>
                <a:cs typeface="Times New Roman" pitchFamily="18" charset="0"/>
              </a:rPr>
              <a:t> and D. Hennessy (2001), ‘Uncertainty, risk aversion and risk management for agricultural producers’, chapter 2 in HANDBKAGECON V1A</a:t>
            </a:r>
            <a:endParaRPr lang="el-GR"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*WDR2008 chapter 4</a:t>
            </a:r>
            <a:endParaRPr lang="el-GR"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*Chapters 10, 11, and 12 in </a:t>
            </a:r>
            <a:r>
              <a:rPr lang="en-GB" sz="2000" b="1" dirty="0" smtClean="0">
                <a:latin typeface="Times New Roman" pitchFamily="18" charset="0"/>
                <a:cs typeface="Times New Roman" pitchFamily="18" charset="0"/>
              </a:rPr>
              <a:t>SADDEJANVRY</a:t>
            </a:r>
            <a:endParaRPr lang="el-GR" sz="2000" dirty="0" smtClean="0">
              <a:latin typeface="Times New Roman" pitchFamily="18" charset="0"/>
              <a:cs typeface="Times New Roman" pitchFamily="18" charset="0"/>
            </a:endParaRPr>
          </a:p>
          <a:p>
            <a:endParaRPr lang="el-GR" sz="20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3</a:t>
            </a:fld>
            <a:endParaRPr lang="el-G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i="1" dirty="0" smtClean="0">
                <a:latin typeface="Times New Roman" charset="0"/>
                <a:ea typeface="Times New Roman" charset="0"/>
                <a:cs typeface="Times New Roman" charset="0"/>
              </a:rPr>
              <a:t>The development </a:t>
            </a:r>
            <a:br>
              <a:rPr lang="en-US" sz="2800" i="1" dirty="0" smtClean="0">
                <a:latin typeface="Times New Roman" charset="0"/>
                <a:ea typeface="Times New Roman" charset="0"/>
                <a:cs typeface="Times New Roman" charset="0"/>
              </a:rPr>
            </a:br>
            <a:r>
              <a:rPr lang="en-US" sz="2800" i="1" dirty="0" smtClean="0">
                <a:latin typeface="Times New Roman" charset="0"/>
                <a:ea typeface="Times New Roman" charset="0"/>
                <a:cs typeface="Times New Roman" charset="0"/>
              </a:rPr>
              <a:t>of  the agricultural sector in perspective</a:t>
            </a:r>
            <a:endParaRPr lang="el-GR" sz="2800" dirty="0"/>
          </a:p>
        </p:txBody>
      </p:sp>
      <p:sp>
        <p:nvSpPr>
          <p:cNvPr id="3" name="2 - Θέση περιεχομένου"/>
          <p:cNvSpPr>
            <a:spLocks noGrp="1"/>
          </p:cNvSpPr>
          <p:nvPr>
            <p:ph idx="1"/>
          </p:nvPr>
        </p:nvSpPr>
        <p:spPr>
          <a:xfrm>
            <a:off x="457200" y="1412776"/>
            <a:ext cx="8229600" cy="5256584"/>
          </a:xfrm>
        </p:spPr>
        <p:txBody>
          <a:bodyPr/>
          <a:lstStyle/>
          <a:p>
            <a:r>
              <a:rPr lang="en-US" sz="2000" dirty="0" smtClean="0">
                <a:latin typeface="Times New Roman" pitchFamily="18" charset="0"/>
                <a:cs typeface="Times New Roman" pitchFamily="18" charset="0"/>
              </a:rPr>
              <a:t>The classical theories, Malthus, Ricardo, Mill</a:t>
            </a:r>
          </a:p>
          <a:p>
            <a:r>
              <a:rPr lang="en-US" sz="2000" dirty="0" err="1" smtClean="0">
                <a:latin typeface="Times New Roman" pitchFamily="18" charset="0"/>
                <a:cs typeface="Times New Roman" pitchFamily="18" charset="0"/>
              </a:rPr>
              <a:t>Boserup</a:t>
            </a:r>
            <a:r>
              <a:rPr lang="en-US" sz="2000" dirty="0" smtClean="0">
                <a:latin typeface="Times New Roman" pitchFamily="18" charset="0"/>
                <a:cs typeface="Times New Roman" pitchFamily="18" charset="0"/>
              </a:rPr>
              <a:t> vs. Malthus : population growth</a:t>
            </a:r>
          </a:p>
          <a:p>
            <a:r>
              <a:rPr lang="en-US" sz="2000" dirty="0" smtClean="0">
                <a:latin typeface="Times New Roman" pitchFamily="18" charset="0"/>
                <a:cs typeface="Times New Roman" pitchFamily="18" charset="0"/>
              </a:rPr>
              <a:t>Stage theories: </a:t>
            </a:r>
            <a:r>
              <a:rPr lang="en-US" sz="2000" dirty="0" err="1" smtClean="0">
                <a:latin typeface="Times New Roman" pitchFamily="18" charset="0"/>
                <a:cs typeface="Times New Roman" pitchFamily="18" charset="0"/>
              </a:rPr>
              <a:t>Rostow</a:t>
            </a:r>
            <a:r>
              <a:rPr lang="en-US" sz="2000" dirty="0" smtClean="0">
                <a:latin typeface="Times New Roman" pitchFamily="18" charset="0"/>
                <a:cs typeface="Times New Roman" pitchFamily="18" charset="0"/>
              </a:rPr>
              <a:t>, Perkins and </a:t>
            </a:r>
            <a:r>
              <a:rPr lang="en-US" sz="2000" dirty="0" smtClean="0">
                <a:latin typeface="Times New Roman" pitchFamily="18" charset="0"/>
                <a:cs typeface="Times New Roman" pitchFamily="18" charset="0"/>
              </a:rPr>
              <a:t>Witt</a:t>
            </a:r>
          </a:p>
          <a:p>
            <a:r>
              <a:rPr lang="en-US" sz="2000" dirty="0" smtClean="0">
                <a:latin typeface="Times New Roman" pitchFamily="18" charset="0"/>
                <a:cs typeface="Times New Roman" pitchFamily="18" charset="0"/>
              </a:rPr>
              <a:t>Colin Clark : The conditions of economic progress</a:t>
            </a:r>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Baran</a:t>
            </a:r>
            <a:r>
              <a:rPr lang="en-US" sz="2000" dirty="0" smtClean="0">
                <a:latin typeface="Times New Roman" pitchFamily="18" charset="0"/>
                <a:cs typeface="Times New Roman" pitchFamily="18" charset="0"/>
              </a:rPr>
              <a:t> and the Marxist approaches – political institutions  &amp; mode of production. The Political Economy of Backwardness</a:t>
            </a:r>
          </a:p>
          <a:p>
            <a:r>
              <a:rPr lang="en-US" sz="2000" dirty="0" smtClean="0">
                <a:latin typeface="Times New Roman" pitchFamily="18" charset="0"/>
                <a:cs typeface="Times New Roman" pitchFamily="18" charset="0"/>
              </a:rPr>
              <a:t>Mellor and Johnston –Japan, Taiwan: change towards the market,  Broad based vs. enclave based strategy </a:t>
            </a:r>
          </a:p>
          <a:p>
            <a:r>
              <a:rPr lang="en-US" sz="2000" dirty="0" smtClean="0">
                <a:latin typeface="Times New Roman" pitchFamily="18" charset="0"/>
                <a:cs typeface="Times New Roman" pitchFamily="18" charset="0"/>
              </a:rPr>
              <a:t>Schultz: Transforming traditional agriculture – response to incentives </a:t>
            </a:r>
          </a:p>
          <a:p>
            <a:r>
              <a:rPr lang="en-US" sz="2000" dirty="0" err="1" smtClean="0">
                <a:latin typeface="Times New Roman" pitchFamily="18" charset="0"/>
                <a:cs typeface="Times New Roman" pitchFamily="18" charset="0"/>
              </a:rPr>
              <a:t>Hayami</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Ruttan</a:t>
            </a:r>
            <a:r>
              <a:rPr lang="en-US" sz="2000" dirty="0" smtClean="0">
                <a:latin typeface="Times New Roman" pitchFamily="18" charset="0"/>
                <a:cs typeface="Times New Roman" pitchFamily="18" charset="0"/>
              </a:rPr>
              <a:t>, emphasis on induced innovation, on new technology and the direction of changing technology</a:t>
            </a:r>
          </a:p>
          <a:p>
            <a:r>
              <a:rPr lang="en-US" sz="2000" dirty="0" smtClean="0">
                <a:latin typeface="Times New Roman" pitchFamily="18" charset="0"/>
                <a:cs typeface="Times New Roman" pitchFamily="18" charset="0"/>
              </a:rPr>
              <a:t>De </a:t>
            </a:r>
            <a:r>
              <a:rPr lang="en-US" sz="2000" dirty="0" err="1" smtClean="0">
                <a:latin typeface="Times New Roman" pitchFamily="18" charset="0"/>
                <a:cs typeface="Times New Roman" pitchFamily="18" charset="0"/>
              </a:rPr>
              <a:t>Janvry</a:t>
            </a:r>
            <a:r>
              <a:rPr lang="en-US" sz="2000" dirty="0" smtClean="0">
                <a:latin typeface="Times New Roman" pitchFamily="18" charset="0"/>
                <a:cs typeface="Times New Roman" pitchFamily="18" charset="0"/>
              </a:rPr>
              <a:t> : the </a:t>
            </a:r>
            <a:r>
              <a:rPr lang="en-US" sz="2000" dirty="0" err="1" smtClean="0">
                <a:latin typeface="Times New Roman" pitchFamily="18" charset="0"/>
                <a:cs typeface="Times New Roman" pitchFamily="18" charset="0"/>
              </a:rPr>
              <a:t>marxist</a:t>
            </a:r>
            <a:r>
              <a:rPr lang="en-US" sz="2000" dirty="0" smtClean="0">
                <a:latin typeface="Times New Roman" pitchFamily="18" charset="0"/>
                <a:cs typeface="Times New Roman" pitchFamily="18" charset="0"/>
              </a:rPr>
              <a:t> approach in a neo-classical analytical framework – serious analysis with significant policy result</a:t>
            </a:r>
            <a:r>
              <a:rPr lang="en-US" sz="2400" dirty="0" smtClean="0">
                <a:latin typeface="Times New Roman" pitchFamily="18" charset="0"/>
                <a:cs typeface="Times New Roman" pitchFamily="18" charset="0"/>
              </a:rPr>
              <a:t>s  </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4</a:t>
            </a:fld>
            <a:endParaRPr lang="el-G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681F266A-890F-F943-AA12-92C343B3586E}" type="slidenum">
              <a:rPr lang="el-GR" smtClean="0"/>
              <a:pPr/>
              <a:t>5</a:t>
            </a:fld>
            <a:endParaRPr lang="el-GR"/>
          </a:p>
        </p:txBody>
      </p:sp>
      <p:pic>
        <p:nvPicPr>
          <p:cNvPr id="17410" name="Picture 2"/>
          <p:cNvPicPr>
            <a:picLocks noChangeAspect="1" noChangeArrowheads="1"/>
          </p:cNvPicPr>
          <p:nvPr/>
        </p:nvPicPr>
        <p:blipFill>
          <a:blip r:embed="rId2" cstate="print"/>
          <a:srcRect/>
          <a:stretch>
            <a:fillRect/>
          </a:stretch>
        </p:blipFill>
        <p:spPr bwMode="auto">
          <a:xfrm>
            <a:off x="611560" y="332656"/>
            <a:ext cx="7416824" cy="612068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t>Theoretical Issues in the development of agriculture </a:t>
            </a:r>
            <a:endParaRPr lang="el-GR" sz="2800" dirty="0"/>
          </a:p>
        </p:txBody>
      </p:sp>
      <p:sp>
        <p:nvSpPr>
          <p:cNvPr id="3" name="2 - Θέση περιεχομένου"/>
          <p:cNvSpPr>
            <a:spLocks noGrp="1"/>
          </p:cNvSpPr>
          <p:nvPr>
            <p:ph idx="1"/>
          </p:nvPr>
        </p:nvSpPr>
        <p:spPr>
          <a:xfrm>
            <a:off x="457200" y="1556792"/>
            <a:ext cx="8229600" cy="4824535"/>
          </a:xfrm>
        </p:spPr>
        <p:txBody>
          <a:bodyPr/>
          <a:lstStyle/>
          <a:p>
            <a:r>
              <a:rPr lang="en-US" sz="2400" dirty="0" smtClean="0"/>
              <a:t>Market participation and production objectives: </a:t>
            </a:r>
          </a:p>
          <a:p>
            <a:pPr lvl="1"/>
            <a:r>
              <a:rPr lang="en-US" sz="2000" dirty="0" smtClean="0"/>
              <a:t>Self sufficiency </a:t>
            </a:r>
          </a:p>
          <a:p>
            <a:pPr lvl="1"/>
            <a:r>
              <a:rPr lang="en-US" sz="2000" dirty="0" smtClean="0"/>
              <a:t>The market</a:t>
            </a:r>
          </a:p>
          <a:p>
            <a:pPr lvl="1"/>
            <a:r>
              <a:rPr lang="en-US" sz="2000" dirty="0" smtClean="0"/>
              <a:t>Marketing surplus</a:t>
            </a:r>
          </a:p>
          <a:p>
            <a:r>
              <a:rPr lang="en-US" sz="2400" dirty="0" smtClean="0"/>
              <a:t>Decision making: </a:t>
            </a:r>
          </a:p>
          <a:p>
            <a:pPr lvl="1"/>
            <a:r>
              <a:rPr lang="en-US" sz="2000" dirty="0" smtClean="0"/>
              <a:t>Traditional values, non market incentives</a:t>
            </a:r>
          </a:p>
          <a:p>
            <a:pPr lvl="1"/>
            <a:r>
              <a:rPr lang="en-US" sz="2000" dirty="0" smtClean="0"/>
              <a:t>Rationality, market incentives, income and profit</a:t>
            </a:r>
          </a:p>
          <a:p>
            <a:pPr lvl="1"/>
            <a:r>
              <a:rPr lang="en-US" sz="2000" dirty="0" smtClean="0"/>
              <a:t>Response to market prices, product &amp; factor prices</a:t>
            </a:r>
          </a:p>
          <a:p>
            <a:r>
              <a:rPr lang="en-US" sz="2400" dirty="0" smtClean="0"/>
              <a:t>Attitudes towards risk and uncertainty:</a:t>
            </a:r>
          </a:p>
          <a:p>
            <a:pPr lvl="1"/>
            <a:r>
              <a:rPr lang="en-US" sz="2000" dirty="0" smtClean="0"/>
              <a:t>Risk aversion, structure production to deal with risk &amp; uncertainty</a:t>
            </a:r>
          </a:p>
          <a:p>
            <a:pPr lvl="1"/>
            <a:r>
              <a:rPr lang="en-US" sz="2000" dirty="0" smtClean="0"/>
              <a:t>Diversification – land, product, resources</a:t>
            </a:r>
          </a:p>
          <a:p>
            <a:pPr lvl="1"/>
            <a:r>
              <a:rPr lang="en-US" sz="2000" dirty="0" smtClean="0"/>
              <a:t>Attitude towards adoption of new technology  </a:t>
            </a:r>
          </a:p>
          <a:p>
            <a:pPr lvl="1"/>
            <a:endParaRPr lang="en-US" sz="2000" dirty="0" smtClean="0"/>
          </a:p>
          <a:p>
            <a:pPr lvl="1"/>
            <a:endParaRPr lang="en-US" sz="2000" dirty="0" smtClean="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6</a:t>
            </a:fld>
            <a:endParaRPr lang="el-G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sz="2800" dirty="0" smtClean="0"/>
              <a:t>Theoretical Issues in the development of agriculture (cont)</a:t>
            </a:r>
            <a:endParaRPr lang="el-GR" sz="2800" dirty="0"/>
          </a:p>
        </p:txBody>
      </p:sp>
      <p:sp>
        <p:nvSpPr>
          <p:cNvPr id="3" name="2 - Θέση περιεχομένου"/>
          <p:cNvSpPr>
            <a:spLocks noGrp="1"/>
          </p:cNvSpPr>
          <p:nvPr>
            <p:ph idx="1"/>
          </p:nvPr>
        </p:nvSpPr>
        <p:spPr>
          <a:xfrm>
            <a:off x="457200" y="1556792"/>
            <a:ext cx="8229600" cy="4752528"/>
          </a:xfrm>
        </p:spPr>
        <p:txBody>
          <a:bodyPr/>
          <a:lstStyle/>
          <a:p>
            <a:r>
              <a:rPr lang="en-US" sz="2400" dirty="0" smtClean="0"/>
              <a:t>Choice of technology </a:t>
            </a:r>
          </a:p>
          <a:p>
            <a:pPr lvl="1"/>
            <a:r>
              <a:rPr lang="en-US" sz="2000" dirty="0" smtClean="0"/>
              <a:t>In production, </a:t>
            </a:r>
          </a:p>
          <a:p>
            <a:pPr lvl="1"/>
            <a:r>
              <a:rPr lang="en-US" sz="2000" dirty="0" smtClean="0"/>
              <a:t>Attitude towards innovation</a:t>
            </a:r>
          </a:p>
          <a:p>
            <a:r>
              <a:rPr lang="en-US" sz="2400" dirty="0" smtClean="0"/>
              <a:t>Land ownership, land reform</a:t>
            </a:r>
          </a:p>
          <a:p>
            <a:pPr lvl="1"/>
            <a:r>
              <a:rPr lang="en-US" sz="2000" dirty="0" smtClean="0"/>
              <a:t>Size of the production unit – farm size</a:t>
            </a:r>
          </a:p>
          <a:p>
            <a:pPr lvl="1"/>
            <a:r>
              <a:rPr lang="en-US" sz="2000" dirty="0" smtClean="0"/>
              <a:t>Efficiency and productivity (small vs. large scale of production) </a:t>
            </a:r>
          </a:p>
          <a:p>
            <a:pPr lvl="1"/>
            <a:r>
              <a:rPr lang="en-US" sz="2000" dirty="0" smtClean="0"/>
              <a:t>Irrigation and capital accumulation</a:t>
            </a:r>
          </a:p>
          <a:p>
            <a:r>
              <a:rPr lang="en-US" sz="2400" dirty="0" smtClean="0"/>
              <a:t>Institutional support</a:t>
            </a:r>
          </a:p>
          <a:p>
            <a:pPr lvl="1"/>
            <a:r>
              <a:rPr lang="en-US" sz="2000" dirty="0" smtClean="0"/>
              <a:t>Transfer of production technology </a:t>
            </a:r>
          </a:p>
          <a:p>
            <a:pPr lvl="1"/>
            <a:r>
              <a:rPr lang="en-US" sz="2000" dirty="0" smtClean="0"/>
              <a:t>Marketing channels, market structure, conduct, performance </a:t>
            </a:r>
          </a:p>
          <a:p>
            <a:pPr lvl="1"/>
            <a:r>
              <a:rPr lang="en-US" sz="2000" dirty="0" smtClean="0"/>
              <a:t>Resource use, </a:t>
            </a:r>
          </a:p>
          <a:p>
            <a:pPr lvl="1"/>
            <a:r>
              <a:rPr lang="en-US" sz="2000" dirty="0" smtClean="0"/>
              <a:t>Education  and knowledge transfer</a:t>
            </a:r>
          </a:p>
          <a:p>
            <a:pPr lvl="1"/>
            <a:endParaRPr lang="en-US" sz="2000" dirty="0" smtClean="0"/>
          </a:p>
          <a:p>
            <a:endParaRPr lang="el-GR"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7</a:t>
            </a:fld>
            <a:endParaRPr lang="el-G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681F266A-890F-F943-AA12-92C343B3586E}" type="slidenum">
              <a:rPr lang="el-GR" smtClean="0"/>
              <a:pPr/>
              <a:t>8</a:t>
            </a:fld>
            <a:endParaRPr lang="el-GR"/>
          </a:p>
        </p:txBody>
      </p:sp>
      <p:pic>
        <p:nvPicPr>
          <p:cNvPr id="17410" name="Picture 2"/>
          <p:cNvPicPr>
            <a:picLocks noChangeAspect="1" noChangeArrowheads="1"/>
          </p:cNvPicPr>
          <p:nvPr/>
        </p:nvPicPr>
        <p:blipFill>
          <a:blip r:embed="rId2" cstate="print"/>
          <a:srcRect/>
          <a:stretch>
            <a:fillRect/>
          </a:stretch>
        </p:blipFill>
        <p:spPr bwMode="auto">
          <a:xfrm>
            <a:off x="1403648" y="260648"/>
            <a:ext cx="6480719" cy="626469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681F266A-890F-F943-AA12-92C343B3586E}" type="slidenum">
              <a:rPr lang="el-GR" smtClean="0"/>
              <a:pPr/>
              <a:t>9</a:t>
            </a:fld>
            <a:endParaRPr lang="el-GR"/>
          </a:p>
        </p:txBody>
      </p:sp>
      <p:pic>
        <p:nvPicPr>
          <p:cNvPr id="17410" name="Picture 2"/>
          <p:cNvPicPr>
            <a:picLocks noChangeAspect="1" noChangeArrowheads="1"/>
          </p:cNvPicPr>
          <p:nvPr/>
        </p:nvPicPr>
        <p:blipFill>
          <a:blip r:embed="rId2" cstate="print"/>
          <a:srcRect/>
          <a:stretch>
            <a:fillRect/>
          </a:stretch>
        </p:blipFill>
        <p:spPr bwMode="auto">
          <a:xfrm>
            <a:off x="1547664" y="1124744"/>
            <a:ext cx="6120680" cy="46085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Δίκτυ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2918</TotalTime>
  <Words>1408</Words>
  <Application>Microsoft Office PowerPoint</Application>
  <PresentationFormat>Προβολή στην οθόνη (4:3)</PresentationFormat>
  <Paragraphs>168</Paragraphs>
  <Slides>23</Slides>
  <Notes>1</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0</vt:i4>
      </vt:variant>
      <vt:variant>
        <vt:lpstr>Τίτλοι διαφανειών</vt:lpstr>
      </vt:variant>
      <vt:variant>
        <vt:i4>23</vt:i4>
      </vt:variant>
    </vt:vector>
  </HeadingPairs>
  <TitlesOfParts>
    <vt:vector size="24" baseType="lpstr">
      <vt:lpstr>Δίκτυο</vt:lpstr>
      <vt:lpstr> AGRICULTURE IN ECONOMIC DEVELOPMENT:  AN INTERNATIONAL PERSPECTIVE  </vt:lpstr>
      <vt:lpstr>Patterns and Models of Development  of  the Agricultural Sector </vt:lpstr>
      <vt:lpstr>Bibliography</vt:lpstr>
      <vt:lpstr>The development  of  the agricultural sector in perspective</vt:lpstr>
      <vt:lpstr>Διαφάνεια 5</vt:lpstr>
      <vt:lpstr>Theoretical Issues in the development of agriculture </vt:lpstr>
      <vt:lpstr>Theoretical Issues in the development of agriculture (cont)</vt:lpstr>
      <vt:lpstr>Διαφάνεια 8</vt:lpstr>
      <vt:lpstr>Διαφάνεια 9</vt:lpstr>
      <vt:lpstr>Theoretical Issues in the development of agriculture (cont)</vt:lpstr>
      <vt:lpstr>The key role of increasing efficiency and productivity and the role of the price system </vt:lpstr>
      <vt:lpstr>Διαφάνεια 12</vt:lpstr>
      <vt:lpstr>Technological change in agriculture</vt:lpstr>
      <vt:lpstr>The nature of technological change in agriculture</vt:lpstr>
      <vt:lpstr>Alternative directions of technological change  in agriculture</vt:lpstr>
      <vt:lpstr>Διαφάνεια 16</vt:lpstr>
      <vt:lpstr>Induced innovation : the theoretical foundation </vt:lpstr>
      <vt:lpstr>Διαφάνεια 18</vt:lpstr>
      <vt:lpstr>Induced institutional innovation and institutional change  </vt:lpstr>
      <vt:lpstr>Rural economy and growth in the macroeconomy</vt:lpstr>
      <vt:lpstr>The urban bias, Todaro and economic growth</vt:lpstr>
      <vt:lpstr>Todaro’s analytical approach to rural urban interactions in economic growth  </vt:lpstr>
      <vt:lpstr>Todaro’s analytical approach to rural urban interactions in economic growth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Εθνικό και Καποδιστριακό Πανεπιστήμιο Αθηνών Τμήμα Οικονομικών Επιστημών Κατεύθυνση:  Θεωρία και Πολιτική Ανάπτυξης και Διεθνούς Οικονομικής</dc:title>
  <dc:creator>USER</dc:creator>
  <cp:lastModifiedBy>GMergos</cp:lastModifiedBy>
  <cp:revision>203</cp:revision>
  <dcterms:created xsi:type="dcterms:W3CDTF">2013-11-21T06:26:04Z</dcterms:created>
  <dcterms:modified xsi:type="dcterms:W3CDTF">2014-01-10T09:24:50Z</dcterms:modified>
</cp:coreProperties>
</file>