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6" r:id="rId1"/>
  </p:sldMasterIdLst>
  <p:notesMasterIdLst>
    <p:notesMasterId r:id="rId28"/>
  </p:notesMasterIdLst>
  <p:handoutMasterIdLst>
    <p:handoutMasterId r:id="rId29"/>
  </p:handoutMasterIdLst>
  <p:sldIdLst>
    <p:sldId id="256" r:id="rId2"/>
    <p:sldId id="508" r:id="rId3"/>
    <p:sldId id="480" r:id="rId4"/>
    <p:sldId id="537" r:id="rId5"/>
    <p:sldId id="509" r:id="rId6"/>
    <p:sldId id="510" r:id="rId7"/>
    <p:sldId id="511" r:id="rId8"/>
    <p:sldId id="512" r:id="rId9"/>
    <p:sldId id="513" r:id="rId10"/>
    <p:sldId id="515" r:id="rId11"/>
    <p:sldId id="517" r:id="rId12"/>
    <p:sldId id="516" r:id="rId13"/>
    <p:sldId id="518" r:id="rId14"/>
    <p:sldId id="519" r:id="rId15"/>
    <p:sldId id="523" r:id="rId16"/>
    <p:sldId id="522" r:id="rId17"/>
    <p:sldId id="531" r:id="rId18"/>
    <p:sldId id="532" r:id="rId19"/>
    <p:sldId id="533" r:id="rId20"/>
    <p:sldId id="534" r:id="rId21"/>
    <p:sldId id="535" r:id="rId22"/>
    <p:sldId id="536" r:id="rId23"/>
    <p:sldId id="526" r:id="rId24"/>
    <p:sldId id="529" r:id="rId25"/>
    <p:sldId id="528" r:id="rId26"/>
    <p:sldId id="527" r:id="rId27"/>
  </p:sldIdLst>
  <p:sldSz cx="9144000" cy="6858000" type="screen4x3"/>
  <p:notesSz cx="7099300" cy="10234613"/>
  <p:defaultTextStyle>
    <a:defPPr>
      <a:defRPr lang="el-GR"/>
    </a:defPPr>
    <a:lvl1pPr algn="l" rtl="0" fontAlgn="base">
      <a:spcBef>
        <a:spcPct val="0"/>
      </a:spcBef>
      <a:spcAft>
        <a:spcPct val="0"/>
      </a:spcAft>
      <a:defRPr sz="2000" kern="1200">
        <a:solidFill>
          <a:schemeClr val="tx1"/>
        </a:solidFill>
        <a:latin typeface="Times New Roman" charset="0"/>
        <a:ea typeface="+mn-ea"/>
        <a:cs typeface="+mn-cs"/>
      </a:defRPr>
    </a:lvl1pPr>
    <a:lvl2pPr marL="457200" algn="l" rtl="0" fontAlgn="base">
      <a:spcBef>
        <a:spcPct val="0"/>
      </a:spcBef>
      <a:spcAft>
        <a:spcPct val="0"/>
      </a:spcAft>
      <a:defRPr sz="2000" kern="1200">
        <a:solidFill>
          <a:schemeClr val="tx1"/>
        </a:solidFill>
        <a:latin typeface="Times New Roman" charset="0"/>
        <a:ea typeface="+mn-ea"/>
        <a:cs typeface="+mn-cs"/>
      </a:defRPr>
    </a:lvl2pPr>
    <a:lvl3pPr marL="914400" algn="l" rtl="0" fontAlgn="base">
      <a:spcBef>
        <a:spcPct val="0"/>
      </a:spcBef>
      <a:spcAft>
        <a:spcPct val="0"/>
      </a:spcAft>
      <a:defRPr sz="2000" kern="1200">
        <a:solidFill>
          <a:schemeClr val="tx1"/>
        </a:solidFill>
        <a:latin typeface="Times New Roman" charset="0"/>
        <a:ea typeface="+mn-ea"/>
        <a:cs typeface="+mn-cs"/>
      </a:defRPr>
    </a:lvl3pPr>
    <a:lvl4pPr marL="1371600" algn="l" rtl="0" fontAlgn="base">
      <a:spcBef>
        <a:spcPct val="0"/>
      </a:spcBef>
      <a:spcAft>
        <a:spcPct val="0"/>
      </a:spcAft>
      <a:defRPr sz="2000" kern="1200">
        <a:solidFill>
          <a:schemeClr val="tx1"/>
        </a:solidFill>
        <a:latin typeface="Times New Roman" charset="0"/>
        <a:ea typeface="+mn-ea"/>
        <a:cs typeface="+mn-cs"/>
      </a:defRPr>
    </a:lvl4pPr>
    <a:lvl5pPr marL="1828800" algn="l" rtl="0" fontAlgn="base">
      <a:spcBef>
        <a:spcPct val="0"/>
      </a:spcBef>
      <a:spcAft>
        <a:spcPct val="0"/>
      </a:spcAft>
      <a:defRPr sz="2000" kern="1200">
        <a:solidFill>
          <a:schemeClr val="tx1"/>
        </a:solidFill>
        <a:latin typeface="Times New Roman" charset="0"/>
        <a:ea typeface="+mn-ea"/>
        <a:cs typeface="+mn-cs"/>
      </a:defRPr>
    </a:lvl5pPr>
    <a:lvl6pPr marL="2286000" algn="l" defTabSz="457200" rtl="0" eaLnBrk="1" latinLnBrk="0" hangingPunct="1">
      <a:defRPr sz="2000" kern="1200">
        <a:solidFill>
          <a:schemeClr val="tx1"/>
        </a:solidFill>
        <a:latin typeface="Times New Roman" charset="0"/>
        <a:ea typeface="+mn-ea"/>
        <a:cs typeface="+mn-cs"/>
      </a:defRPr>
    </a:lvl6pPr>
    <a:lvl7pPr marL="2743200" algn="l" defTabSz="457200" rtl="0" eaLnBrk="1" latinLnBrk="0" hangingPunct="1">
      <a:defRPr sz="2000" kern="1200">
        <a:solidFill>
          <a:schemeClr val="tx1"/>
        </a:solidFill>
        <a:latin typeface="Times New Roman" charset="0"/>
        <a:ea typeface="+mn-ea"/>
        <a:cs typeface="+mn-cs"/>
      </a:defRPr>
    </a:lvl7pPr>
    <a:lvl8pPr marL="3200400" algn="l" defTabSz="457200" rtl="0" eaLnBrk="1" latinLnBrk="0" hangingPunct="1">
      <a:defRPr sz="2000" kern="1200">
        <a:solidFill>
          <a:schemeClr val="tx1"/>
        </a:solidFill>
        <a:latin typeface="Times New Roman" charset="0"/>
        <a:ea typeface="+mn-ea"/>
        <a:cs typeface="+mn-cs"/>
      </a:defRPr>
    </a:lvl8pPr>
    <a:lvl9pPr marL="3657600" algn="l" defTabSz="457200" rtl="0" eaLnBrk="1" latinLnBrk="0" hangingPunct="1">
      <a:defRPr sz="20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E9C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20" autoAdjust="0"/>
  </p:normalViewPr>
  <p:slideViewPr>
    <p:cSldViewPr>
      <p:cViewPr varScale="1">
        <p:scale>
          <a:sx n="59" d="100"/>
          <a:sy n="59" d="100"/>
        </p:scale>
        <p:origin x="-826" y="-67"/>
      </p:cViewPr>
      <p:guideLst>
        <p:guide orient="horz" pos="2160"/>
        <p:guide pos="2880"/>
      </p:guideLst>
    </p:cSldViewPr>
  </p:slideViewPr>
  <p:outlineViewPr>
    <p:cViewPr>
      <p:scale>
        <a:sx n="33" d="100"/>
        <a:sy n="33" d="100"/>
      </p:scale>
      <p:origin x="250" y="10277"/>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3492"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937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22938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938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EA0C17CC-133D-5341-A2B3-4F6679214697}"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l-GR"/>
          </a:p>
        </p:txBody>
      </p:sp>
      <p:sp>
        <p:nvSpPr>
          <p:cNvPr id="227331" name="Rectangle 3"/>
          <p:cNvSpPr>
            <a:spLocks noGrp="1" noChangeArrowheads="1"/>
          </p:cNvSpPr>
          <p:nvPr>
            <p:ph type="dt" idx="1"/>
          </p:nvPr>
        </p:nvSpPr>
        <p:spPr bwMode="auto">
          <a:xfrm>
            <a:off x="4021138" y="0"/>
            <a:ext cx="3076575" cy="511175"/>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l-GR"/>
          </a:p>
        </p:txBody>
      </p:sp>
      <p:sp>
        <p:nvSpPr>
          <p:cNvPr id="1741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227333"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9048" tIns="49524" rIns="99048" bIns="49524"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22733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l-GR"/>
          </a:p>
        </p:txBody>
      </p:sp>
      <p:sp>
        <p:nvSpPr>
          <p:cNvPr id="22733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26778959-00D5-BF4F-A80B-53617DAFCFFF}" type="slidenum">
              <a:rPr lang="el-G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a:xfrm>
            <a:off x="992188" y="768350"/>
            <a:ext cx="5114925" cy="3836988"/>
          </a:xfrm>
          <a:ln/>
        </p:spPr>
      </p:sp>
      <p:sp>
        <p:nvSpPr>
          <p:cNvPr id="18435" name="2 - Θέση σημειώσεων"/>
          <p:cNvSpPr>
            <a:spLocks noGrp="1"/>
          </p:cNvSpPr>
          <p:nvPr>
            <p:ph type="body" idx="1"/>
          </p:nvPr>
        </p:nvSpPr>
        <p:spPr>
          <a:noFill/>
          <a:ln/>
        </p:spPr>
        <p:txBody>
          <a:bodyPr/>
          <a:lstStyle/>
          <a:p>
            <a:pPr eaLnBrk="1" hangingPunct="1"/>
            <a:endParaRPr lang="en-US"/>
          </a:p>
        </p:txBody>
      </p:sp>
      <p:sp>
        <p:nvSpPr>
          <p:cNvPr id="18436" name="3 - Θέση αριθμού διαφάνειας"/>
          <p:cNvSpPr>
            <a:spLocks noGrp="1"/>
          </p:cNvSpPr>
          <p:nvPr>
            <p:ph type="sldNum" sz="quarter" idx="5"/>
          </p:nvPr>
        </p:nvSpPr>
        <p:spPr>
          <a:noFill/>
        </p:spPr>
        <p:txBody>
          <a:bodyPr/>
          <a:lstStyle/>
          <a:p>
            <a:fld id="{0F13EAB0-719E-E14C-9AC2-C2D957CD5384}" type="slidenum">
              <a:rPr lang="el-GR"/>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992188" y="768350"/>
            <a:ext cx="5114925" cy="3836988"/>
          </a:xfrm>
        </p:spPr>
      </p:sp>
      <p:sp>
        <p:nvSpPr>
          <p:cNvPr id="3" name="2 - Θέση σημειώσεων"/>
          <p:cNvSpPr>
            <a:spLocks noGrp="1"/>
          </p:cNvSpPr>
          <p:nvPr>
            <p:ph type="body" idx="1"/>
          </p:nvPr>
        </p:nvSpPr>
        <p:spPr/>
        <p:txBody>
          <a:bodyPr>
            <a:normAutofit/>
          </a:bodyPr>
          <a:lstStyle/>
          <a:p>
            <a:r>
              <a:rPr lang="en-US" dirty="0" err="1" smtClean="0"/>
              <a:t>ustm</a:t>
            </a:r>
            <a:endParaRPr lang="el-GR" dirty="0"/>
          </a:p>
        </p:txBody>
      </p:sp>
      <p:sp>
        <p:nvSpPr>
          <p:cNvPr id="4" name="3 - Θέση αριθμού διαφάνειας"/>
          <p:cNvSpPr>
            <a:spLocks noGrp="1"/>
          </p:cNvSpPr>
          <p:nvPr>
            <p:ph type="sldNum" sz="quarter" idx="10"/>
          </p:nvPr>
        </p:nvSpPr>
        <p:spPr/>
        <p:txBody>
          <a:bodyPr/>
          <a:lstStyle/>
          <a:p>
            <a:fld id="{26778959-00D5-BF4F-A80B-53617DAFCFFF}" type="slidenum">
              <a:rPr lang="el-GR" smtClean="0"/>
              <a:pPr/>
              <a:t>14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l-GR" sz="1800">
              <a:latin typeface="Arial" charset="0"/>
            </a:endParaRPr>
          </a:p>
        </p:txBody>
      </p:sp>
      <p:sp>
        <p:nvSpPr>
          <p:cNvPr id="244739"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Κάντε κλικ για επεξεργασία του τίτλου</a:t>
            </a:r>
          </a:p>
        </p:txBody>
      </p:sp>
      <p:sp>
        <p:nvSpPr>
          <p:cNvPr id="2447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Κάντε κλικ για να επεξεργαστείτε τον υπότιτλο του υποδείγματος</a:t>
            </a:r>
          </a:p>
        </p:txBody>
      </p:sp>
      <p:sp>
        <p:nvSpPr>
          <p:cNvPr id="38" name="Rectangle 5"/>
          <p:cNvSpPr>
            <a:spLocks noGrp="1" noChangeArrowheads="1"/>
          </p:cNvSpPr>
          <p:nvPr>
            <p:ph type="dt" sz="half" idx="10"/>
          </p:nvPr>
        </p:nvSpPr>
        <p:spPr/>
        <p:txBody>
          <a:bodyPr/>
          <a:lstStyle>
            <a:lvl1pPr>
              <a:defRPr/>
            </a:lvl1pPr>
          </a:lstStyle>
          <a:p>
            <a:fld id="{2EE19CE7-44C6-2148-99E5-D6C8940BE30B}" type="datetime1">
              <a:rPr lang="el-GR"/>
              <a:pPr/>
              <a:t>16/1/2014</a:t>
            </a:fld>
            <a:endParaRPr lang="el-GR"/>
          </a:p>
        </p:txBody>
      </p:sp>
      <p:sp>
        <p:nvSpPr>
          <p:cNvPr id="39" name="Rectangle 6"/>
          <p:cNvSpPr>
            <a:spLocks noGrp="1" noChangeArrowheads="1"/>
          </p:cNvSpPr>
          <p:nvPr>
            <p:ph type="ftr" sz="quarter" idx="11"/>
          </p:nvPr>
        </p:nvSpPr>
        <p:spPr/>
        <p:txBody>
          <a:bodyPr/>
          <a:lstStyle>
            <a:lvl1pPr>
              <a:defRPr/>
            </a:lvl1pPr>
          </a:lstStyle>
          <a:p>
            <a:pPr>
              <a:defRPr/>
            </a:pPr>
            <a:endParaRPr lang="el-GR" altLang="en-US"/>
          </a:p>
        </p:txBody>
      </p:sp>
      <p:sp>
        <p:nvSpPr>
          <p:cNvPr id="40" name="Rectangle 7"/>
          <p:cNvSpPr>
            <a:spLocks noGrp="1" noChangeArrowheads="1"/>
          </p:cNvSpPr>
          <p:nvPr>
            <p:ph type="sldNum" sz="quarter" idx="12"/>
          </p:nvPr>
        </p:nvSpPr>
        <p:spPr/>
        <p:txBody>
          <a:bodyPr/>
          <a:lstStyle>
            <a:lvl1pPr>
              <a:defRPr/>
            </a:lvl1pPr>
          </a:lstStyle>
          <a:p>
            <a:fld id="{B1D387A8-2404-724A-AE0C-E576C32BDBC2}" type="slidenum">
              <a:rPr lang="el-GR"/>
              <a:pPr/>
              <a:t>‹#›</a:t>
            </a:fld>
            <a:endParaRPr lang="el-G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BA11FFDB-227D-4046-8BCB-9E681AFCDAF9}" type="datetime1">
              <a:rPr lang="el-GR"/>
              <a:pPr/>
              <a:t>16/1/2014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C648F320-FF86-714A-9642-CC257842A392}" type="slidenum">
              <a:rPr lang="el-GR"/>
              <a:pPr/>
              <a:t>‹#›</a:t>
            </a:fld>
            <a:endParaRPr lang="el-G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122238"/>
            <a:ext cx="2057400" cy="6008687"/>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122238"/>
            <a:ext cx="6019800" cy="6008687"/>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559BF270-6B43-F747-AF4A-7C7BE594F233}" type="datetime1">
              <a:rPr lang="el-GR"/>
              <a:pPr/>
              <a:t>16/1/2014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F33ED98-EA0D-F344-918D-1AF665E6E307}" type="slidenum">
              <a:rPr lang="el-GR"/>
              <a:pPr/>
              <a:t>‹#›</a:t>
            </a:fld>
            <a:endParaRPr lang="el-G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719263"/>
            <a:ext cx="8229600" cy="4411662"/>
          </a:xfrm>
        </p:spPr>
        <p:txBody>
          <a:bodyPr/>
          <a:lstStyle/>
          <a:p>
            <a:pPr lvl="0"/>
            <a:endParaRPr lang="el-GR" noProof="0" smtClean="0"/>
          </a:p>
        </p:txBody>
      </p:sp>
      <p:sp>
        <p:nvSpPr>
          <p:cNvPr id="4" name="Rectangle 5"/>
          <p:cNvSpPr>
            <a:spLocks noGrp="1" noChangeArrowheads="1"/>
          </p:cNvSpPr>
          <p:nvPr>
            <p:ph type="dt" sz="half" idx="10"/>
          </p:nvPr>
        </p:nvSpPr>
        <p:spPr>
          <a:ln/>
        </p:spPr>
        <p:txBody>
          <a:bodyPr/>
          <a:lstStyle>
            <a:lvl1pPr>
              <a:defRPr/>
            </a:lvl1pPr>
          </a:lstStyle>
          <a:p>
            <a:fld id="{91CA4550-CFCB-2149-AEAE-D9F155D43EED}" type="datetime1">
              <a:rPr lang="el-GR"/>
              <a:pPr/>
              <a:t>16/1/2014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519420FD-C3F1-C741-AB81-B44CF052DF56}" type="slidenum">
              <a:rPr lang="el-GR"/>
              <a:pPr/>
              <a:t>‹#›</a:t>
            </a:fld>
            <a:endParaRPr lang="el-G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2954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4BDE6C8B-8AF4-8F49-8809-873BE9A10513}" type="datetime1">
              <a:rPr lang="el-GR"/>
              <a:pPr/>
              <a:t>16/1/2014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DC480401-94BE-3747-AE74-FD022E8BDBFE}" type="slidenum">
              <a:rPr lang="el-GR"/>
              <a:pPr/>
              <a:t>‹#›</a:t>
            </a:fld>
            <a:endParaRPr lang="el-G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dt" sz="half" idx="10"/>
          </p:nvPr>
        </p:nvSpPr>
        <p:spPr>
          <a:ln/>
        </p:spPr>
        <p:txBody>
          <a:bodyPr/>
          <a:lstStyle>
            <a:lvl1pPr>
              <a:defRPr/>
            </a:lvl1pPr>
          </a:lstStyle>
          <a:p>
            <a:fld id="{D1A39915-8C8E-5F41-9116-BCCCEB1C6856}" type="datetime1">
              <a:rPr lang="el-GR"/>
              <a:pPr/>
              <a:t>16/1/2014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4A5CC44E-8C68-6F4B-AA70-694E5E94B193}" type="slidenum">
              <a:rPr lang="el-GR"/>
              <a:pPr/>
              <a:t>‹#›</a:t>
            </a:fld>
            <a:endParaRPr lang="el-G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dt" sz="half" idx="10"/>
          </p:nvPr>
        </p:nvSpPr>
        <p:spPr>
          <a:ln/>
        </p:spPr>
        <p:txBody>
          <a:bodyPr/>
          <a:lstStyle>
            <a:lvl1pPr>
              <a:defRPr/>
            </a:lvl1pPr>
          </a:lstStyle>
          <a:p>
            <a:fld id="{0FA0D270-2310-8642-8DDD-26044AD1F272}" type="datetime1">
              <a:rPr lang="el-GR"/>
              <a:pPr/>
              <a:t>16/1/2014</a:t>
            </a:fld>
            <a:endParaRPr lang="el-GR"/>
          </a:p>
        </p:txBody>
      </p:sp>
      <p:sp>
        <p:nvSpPr>
          <p:cNvPr id="5"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6" name="Rectangle 7"/>
          <p:cNvSpPr>
            <a:spLocks noGrp="1" noChangeArrowheads="1"/>
          </p:cNvSpPr>
          <p:nvPr>
            <p:ph type="sldNum" sz="quarter" idx="12"/>
          </p:nvPr>
        </p:nvSpPr>
        <p:spPr>
          <a:ln/>
        </p:spPr>
        <p:txBody>
          <a:bodyPr/>
          <a:lstStyle>
            <a:lvl1pPr>
              <a:defRPr/>
            </a:lvl1pPr>
          </a:lstStyle>
          <a:p>
            <a:fld id="{A9828B07-32D4-844D-A3B6-EF79A529D39F}" type="slidenum">
              <a:rPr lang="el-GR"/>
              <a:pPr/>
              <a:t>‹#›</a:t>
            </a:fld>
            <a:endParaRPr lang="el-G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dt" sz="half" idx="10"/>
          </p:nvPr>
        </p:nvSpPr>
        <p:spPr>
          <a:ln/>
        </p:spPr>
        <p:txBody>
          <a:bodyPr/>
          <a:lstStyle>
            <a:lvl1pPr>
              <a:defRPr/>
            </a:lvl1pPr>
          </a:lstStyle>
          <a:p>
            <a:fld id="{AC8668B3-C9C1-9448-9B8B-952966C0986F}" type="datetime1">
              <a:rPr lang="el-GR"/>
              <a:pPr/>
              <a:t>16/1/2014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E94F17A8-2413-6B49-A695-97CB10B609FF}" type="slidenum">
              <a:rPr lang="el-GR"/>
              <a:pPr/>
              <a:t>‹#›</a:t>
            </a:fld>
            <a:endParaRPr lang="el-G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5"/>
          <p:cNvSpPr>
            <a:spLocks noGrp="1" noChangeArrowheads="1"/>
          </p:cNvSpPr>
          <p:nvPr>
            <p:ph type="dt" sz="half" idx="10"/>
          </p:nvPr>
        </p:nvSpPr>
        <p:spPr>
          <a:ln/>
        </p:spPr>
        <p:txBody>
          <a:bodyPr/>
          <a:lstStyle>
            <a:lvl1pPr>
              <a:defRPr/>
            </a:lvl1pPr>
          </a:lstStyle>
          <a:p>
            <a:fld id="{474411DC-EE96-C148-8D06-F3210607D99C}" type="datetime1">
              <a:rPr lang="el-GR"/>
              <a:pPr/>
              <a:t>16/1/2014</a:t>
            </a:fld>
            <a:endParaRPr lang="el-GR"/>
          </a:p>
        </p:txBody>
      </p:sp>
      <p:sp>
        <p:nvSpPr>
          <p:cNvPr id="8"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9" name="Rectangle 7"/>
          <p:cNvSpPr>
            <a:spLocks noGrp="1" noChangeArrowheads="1"/>
          </p:cNvSpPr>
          <p:nvPr>
            <p:ph type="sldNum" sz="quarter" idx="12"/>
          </p:nvPr>
        </p:nvSpPr>
        <p:spPr>
          <a:ln/>
        </p:spPr>
        <p:txBody>
          <a:bodyPr/>
          <a:lstStyle>
            <a:lvl1pPr>
              <a:defRPr/>
            </a:lvl1pPr>
          </a:lstStyle>
          <a:p>
            <a:fld id="{B6316597-2CEC-7C46-AE33-757E9951314A}" type="slidenum">
              <a:rPr lang="el-GR"/>
              <a:pPr/>
              <a:t>‹#›</a:t>
            </a:fld>
            <a:endParaRPr lang="el-G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5"/>
          <p:cNvSpPr>
            <a:spLocks noGrp="1" noChangeArrowheads="1"/>
          </p:cNvSpPr>
          <p:nvPr>
            <p:ph type="dt" sz="half" idx="10"/>
          </p:nvPr>
        </p:nvSpPr>
        <p:spPr>
          <a:ln/>
        </p:spPr>
        <p:txBody>
          <a:bodyPr/>
          <a:lstStyle>
            <a:lvl1pPr>
              <a:defRPr/>
            </a:lvl1pPr>
          </a:lstStyle>
          <a:p>
            <a:fld id="{94F592C6-68FC-954D-AD13-0492343679F3}" type="datetime1">
              <a:rPr lang="el-GR"/>
              <a:pPr/>
              <a:t>16/1/2014</a:t>
            </a:fld>
            <a:endParaRPr lang="el-GR"/>
          </a:p>
        </p:txBody>
      </p:sp>
      <p:sp>
        <p:nvSpPr>
          <p:cNvPr id="4"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5" name="Rectangle 7"/>
          <p:cNvSpPr>
            <a:spLocks noGrp="1" noChangeArrowheads="1"/>
          </p:cNvSpPr>
          <p:nvPr>
            <p:ph type="sldNum" sz="quarter" idx="12"/>
          </p:nvPr>
        </p:nvSpPr>
        <p:spPr>
          <a:ln/>
        </p:spPr>
        <p:txBody>
          <a:bodyPr/>
          <a:lstStyle>
            <a:lvl1pPr>
              <a:defRPr/>
            </a:lvl1pPr>
          </a:lstStyle>
          <a:p>
            <a:fld id="{9DEEE270-7ECD-F942-B995-38973AEB470D}" type="slidenum">
              <a:rPr lang="el-GR"/>
              <a:pPr/>
              <a:t>‹#›</a:t>
            </a:fld>
            <a:endParaRPr lang="el-G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fld id="{26171486-172E-4A4D-9722-A5AD85AB9B8B}" type="datetime1">
              <a:rPr lang="el-GR"/>
              <a:pPr/>
              <a:t>16/1/2014</a:t>
            </a:fld>
            <a:endParaRPr lang="el-GR"/>
          </a:p>
        </p:txBody>
      </p:sp>
      <p:sp>
        <p:nvSpPr>
          <p:cNvPr id="3"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4" name="Rectangle 7"/>
          <p:cNvSpPr>
            <a:spLocks noGrp="1" noChangeArrowheads="1"/>
          </p:cNvSpPr>
          <p:nvPr>
            <p:ph type="sldNum" sz="quarter" idx="12"/>
          </p:nvPr>
        </p:nvSpPr>
        <p:spPr>
          <a:ln/>
        </p:spPr>
        <p:txBody>
          <a:bodyPr/>
          <a:lstStyle>
            <a:lvl1pPr>
              <a:defRPr/>
            </a:lvl1pPr>
          </a:lstStyle>
          <a:p>
            <a:fld id="{681F266A-890F-F943-AA12-92C343B3586E}" type="slidenum">
              <a:rPr lang="el-GR"/>
              <a:pPr/>
              <a:t>‹#›</a:t>
            </a:fld>
            <a:endParaRPr lang="el-G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464AE177-197F-DF42-9FAE-F59744BDA9B5}" type="datetime1">
              <a:rPr lang="el-GR"/>
              <a:pPr/>
              <a:t>16/1/2014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18644B64-F6AB-7A42-81D3-97E7448CB707}" type="slidenum">
              <a:rPr lang="el-GR"/>
              <a:pPr/>
              <a:t>‹#›</a:t>
            </a:fld>
            <a:endParaRPr lang="el-G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dt" sz="half" idx="10"/>
          </p:nvPr>
        </p:nvSpPr>
        <p:spPr>
          <a:ln/>
        </p:spPr>
        <p:txBody>
          <a:bodyPr/>
          <a:lstStyle>
            <a:lvl1pPr>
              <a:defRPr/>
            </a:lvl1pPr>
          </a:lstStyle>
          <a:p>
            <a:fld id="{F438E3C2-1D91-534E-9282-5613BBDCAF34}" type="datetime1">
              <a:rPr lang="el-GR"/>
              <a:pPr/>
              <a:t>16/1/2014</a:t>
            </a:fld>
            <a:endParaRPr lang="el-GR"/>
          </a:p>
        </p:txBody>
      </p:sp>
      <p:sp>
        <p:nvSpPr>
          <p:cNvPr id="6" name="Rectangle 6"/>
          <p:cNvSpPr>
            <a:spLocks noGrp="1" noChangeArrowheads="1"/>
          </p:cNvSpPr>
          <p:nvPr>
            <p:ph type="ftr" sz="quarter" idx="11"/>
          </p:nvPr>
        </p:nvSpPr>
        <p:spPr>
          <a:ln/>
        </p:spPr>
        <p:txBody>
          <a:bodyPr/>
          <a:lstStyle>
            <a:lvl1pPr>
              <a:defRPr/>
            </a:lvl1pPr>
          </a:lstStyle>
          <a:p>
            <a:pPr>
              <a:defRPr/>
            </a:pPr>
            <a:endParaRPr lang="el-GR" altLang="en-US"/>
          </a:p>
        </p:txBody>
      </p:sp>
      <p:sp>
        <p:nvSpPr>
          <p:cNvPr id="7" name="Rectangle 7"/>
          <p:cNvSpPr>
            <a:spLocks noGrp="1" noChangeArrowheads="1"/>
          </p:cNvSpPr>
          <p:nvPr>
            <p:ph type="sldNum" sz="quarter" idx="12"/>
          </p:nvPr>
        </p:nvSpPr>
        <p:spPr>
          <a:ln/>
        </p:spPr>
        <p:txBody>
          <a:bodyPr/>
          <a:lstStyle>
            <a:lvl1pPr>
              <a:defRPr/>
            </a:lvl1pPr>
          </a:lstStyle>
          <a:p>
            <a:fld id="{4A758FD3-5D73-1547-8451-2DD8D259E362}" type="slidenum">
              <a:rPr lang="el-GR"/>
              <a:pPr/>
              <a:t>‹#›</a:t>
            </a:fld>
            <a:endParaRPr lang="el-G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l-GR" sz="1800">
              <a:latin typeface="Arial" charset="0"/>
            </a:endParaRPr>
          </a:p>
        </p:txBody>
      </p:sp>
      <p:sp>
        <p:nvSpPr>
          <p:cNvPr id="205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205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2437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fld id="{788D8099-001A-934A-B8C7-A174409F0E37}" type="datetime1">
              <a:rPr lang="el-GR"/>
              <a:pPr/>
              <a:t>16/1/2014</a:t>
            </a:fld>
            <a:endParaRPr lang="el-GR"/>
          </a:p>
        </p:txBody>
      </p:sp>
      <p:sp>
        <p:nvSpPr>
          <p:cNvPr id="2437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l-GR" altLang="en-US"/>
          </a:p>
        </p:txBody>
      </p:sp>
      <p:sp>
        <p:nvSpPr>
          <p:cNvPr id="2437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29046E22-C6E4-C648-8993-6F465661D0D5}" type="slidenum">
              <a:rPr lang="el-GR"/>
              <a:pPr/>
              <a:t>‹#›</a:t>
            </a:fld>
            <a:endParaRPr lang="el-GR"/>
          </a:p>
        </p:txBody>
      </p:sp>
      <p:grpSp>
        <p:nvGrpSpPr>
          <p:cNvPr id="2056" name="Group 8"/>
          <p:cNvGrpSpPr>
            <a:grpSpLocks/>
          </p:cNvGrpSpPr>
          <p:nvPr/>
        </p:nvGrpSpPr>
        <p:grpSpPr bwMode="auto">
          <a:xfrm>
            <a:off x="8153400" y="152400"/>
            <a:ext cx="792163" cy="1295400"/>
            <a:chOff x="5136" y="960"/>
            <a:chExt cx="528" cy="864"/>
          </a:xfrm>
        </p:grpSpPr>
        <p:sp>
          <p:nvSpPr>
            <p:cNvPr id="24372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2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2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l-GR" sz="1800">
                <a:latin typeface="Arial" charset="0"/>
              </a:endParaRPr>
            </a:p>
          </p:txBody>
        </p:sp>
        <p:sp>
          <p:nvSpPr>
            <p:cNvPr id="24373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3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3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l-GR" sz="1800">
                <a:latin typeface="Arial" charset="0"/>
              </a:endParaRPr>
            </a:p>
          </p:txBody>
        </p:sp>
        <p:sp>
          <p:nvSpPr>
            <p:cNvPr id="24374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l-GR" sz="1800">
                <a:latin typeface="Arial" charset="0"/>
              </a:endParaRPr>
            </a:p>
          </p:txBody>
        </p:sp>
        <p:sp>
          <p:nvSpPr>
            <p:cNvPr id="24374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4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sp>
          <p:nvSpPr>
            <p:cNvPr id="24375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l-GR" sz="1800">
                <a:latin typeface="Arial" charset="0"/>
              </a:endParaRPr>
            </a:p>
          </p:txBody>
        </p:sp>
      </p:grpSp>
    </p:spTree>
  </p:cSld>
  <p:clrMap bg1="lt1" tx1="dk1" bg2="lt2" tx2="dk2" accent1="accent1" accent2="accent2" accent3="accent3" accent4="accent4" accent5="accent5" accent6="accent6" hlink="hlink" folHlink="folHlink"/>
  <p:sldLayoutIdLst>
    <p:sldLayoutId id="2147484173"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 id="2147484171" r:id="rId12"/>
    <p:sldLayoutId id="2147484172" r:id="rId13"/>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sz="2600">
          <a:solidFill>
            <a:schemeClr val="tx1"/>
          </a:solidFill>
          <a:latin typeface="+mn-lt"/>
          <a:ea typeface="ＭＳ Ｐゴシック" charset="-128"/>
        </a:defRPr>
      </a:lvl2pPr>
      <a:lvl3pPr marL="987425" indent="-293688" algn="l" rtl="0" eaLnBrk="0" fontAlgn="base" hangingPunct="0">
        <a:spcBef>
          <a:spcPct val="20000"/>
        </a:spcBef>
        <a:spcAft>
          <a:spcPct val="0"/>
        </a:spcAft>
        <a:buClr>
          <a:schemeClr val="accent1"/>
        </a:buClr>
        <a:buSzPct val="70000"/>
        <a:buFont typeface="Wingdings" charset="2"/>
        <a:buChar char="l"/>
        <a:defRPr sz="2300">
          <a:solidFill>
            <a:schemeClr val="tx1"/>
          </a:solidFill>
          <a:latin typeface="+mn-lt"/>
          <a:ea typeface="ＭＳ Ｐゴシック" charset="-128"/>
        </a:defRPr>
      </a:lvl3pPr>
      <a:lvl4pPr marL="1281113" indent="-292100" algn="l" rtl="0" eaLnBrk="0" fontAlgn="base" hangingPunct="0">
        <a:spcBef>
          <a:spcPct val="20000"/>
        </a:spcBef>
        <a:spcAft>
          <a:spcPct val="0"/>
        </a:spcAft>
        <a:buClr>
          <a:schemeClr val="tx2"/>
        </a:buClr>
        <a:buSzPct val="75000"/>
        <a:buFont typeface="Wingdings" charset="2"/>
        <a:buChar char="§"/>
        <a:defRPr sz="2000">
          <a:solidFill>
            <a:schemeClr val="tx1"/>
          </a:solidFill>
          <a:latin typeface="+mn-lt"/>
          <a:ea typeface="ＭＳ Ｐゴシック" charset="-128"/>
        </a:defRPr>
      </a:lvl4pPr>
      <a:lvl5pPr marL="1598613" indent="-315913" algn="l" rtl="0" eaLnBrk="0" fontAlgn="base" hangingPunct="0">
        <a:spcBef>
          <a:spcPct val="20000"/>
        </a:spcBef>
        <a:spcAft>
          <a:spcPct val="0"/>
        </a:spcAft>
        <a:buClr>
          <a:schemeClr val="folHlink"/>
        </a:buClr>
        <a:buSzPct val="80000"/>
        <a:buFont typeface="Wingdings" charset="2"/>
        <a:buChar char="§"/>
        <a:defRPr sz="2000">
          <a:solidFill>
            <a:schemeClr val="tx1"/>
          </a:solidFill>
          <a:latin typeface="+mn-lt"/>
          <a:ea typeface="ＭＳ Ｐゴシック" charset="-128"/>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288" y="188913"/>
            <a:ext cx="6697662" cy="2231975"/>
          </a:xfrm>
        </p:spPr>
        <p:txBody>
          <a:bodyPr/>
          <a:lstStyle/>
          <a:p>
            <a:pPr algn="ctr" eaLnBrk="1" hangingPunct="1"/>
            <a:r>
              <a:rPr lang="en-US" sz="2400" i="1" dirty="0" smtClean="0">
                <a:solidFill>
                  <a:srgbClr val="8064A2"/>
                </a:solidFill>
                <a:latin typeface="Times New Roman" charset="0"/>
              </a:rPr>
              <a:t/>
            </a:r>
            <a:br>
              <a:rPr lang="en-US" sz="2400" i="1" dirty="0" smtClean="0">
                <a:solidFill>
                  <a:srgbClr val="8064A2"/>
                </a:solidFill>
                <a:latin typeface="Times New Roman" charset="0"/>
              </a:rPr>
            </a:br>
            <a:r>
              <a:rPr lang="en-US" sz="2400" i="1" dirty="0" smtClean="0">
                <a:solidFill>
                  <a:srgbClr val="8064A2"/>
                </a:solidFill>
                <a:latin typeface="Times New Roman" charset="0"/>
              </a:rPr>
              <a:t>AGRICULTURE IN ECONOMIC DEVELOPMENT: </a:t>
            </a:r>
            <a:br>
              <a:rPr lang="en-US" sz="2400" i="1" dirty="0" smtClean="0">
                <a:solidFill>
                  <a:srgbClr val="8064A2"/>
                </a:solidFill>
                <a:latin typeface="Times New Roman" charset="0"/>
              </a:rPr>
            </a:br>
            <a:r>
              <a:rPr lang="en-US" sz="2400" i="1" dirty="0" smtClean="0">
                <a:solidFill>
                  <a:srgbClr val="8064A2"/>
                </a:solidFill>
                <a:latin typeface="Times New Roman" charset="0"/>
              </a:rPr>
              <a:t>AN INTERNATIONAL PERSPECTIVE</a:t>
            </a:r>
            <a:br>
              <a:rPr lang="en-US" sz="2400" i="1" dirty="0" smtClean="0">
                <a:solidFill>
                  <a:srgbClr val="8064A2"/>
                </a:solidFill>
                <a:latin typeface="Times New Roman" charset="0"/>
              </a:rPr>
            </a:br>
            <a:r>
              <a:rPr lang="el-GR" sz="2400" dirty="0">
                <a:solidFill>
                  <a:schemeClr val="hlink"/>
                </a:solidFill>
                <a:latin typeface="Times New Roman" charset="0"/>
              </a:rPr>
              <a:t/>
            </a:r>
            <a:br>
              <a:rPr lang="el-GR" sz="2400" dirty="0">
                <a:solidFill>
                  <a:schemeClr val="hlink"/>
                </a:solidFill>
                <a:latin typeface="Times New Roman" charset="0"/>
              </a:rPr>
            </a:br>
            <a:endParaRPr lang="el-GR" sz="2800" dirty="0">
              <a:solidFill>
                <a:schemeClr val="accent2"/>
              </a:solidFill>
              <a:effectLst>
                <a:outerShdw blurRad="38100" dist="38100" dir="2700000" algn="tl">
                  <a:srgbClr val="DDDDDD"/>
                </a:outerShdw>
              </a:effectLst>
              <a:latin typeface="Times New Roman" charset="0"/>
            </a:endParaRPr>
          </a:p>
        </p:txBody>
      </p:sp>
      <p:sp>
        <p:nvSpPr>
          <p:cNvPr id="3075" name="Rectangle 3"/>
          <p:cNvSpPr>
            <a:spLocks noGrp="1" noChangeArrowheads="1"/>
          </p:cNvSpPr>
          <p:nvPr>
            <p:ph type="subTitle" idx="1"/>
          </p:nvPr>
        </p:nvSpPr>
        <p:spPr>
          <a:xfrm>
            <a:off x="250825" y="2708275"/>
            <a:ext cx="6846888" cy="3816350"/>
          </a:xfrm>
        </p:spPr>
        <p:txBody>
          <a:bodyPr/>
          <a:lstStyle/>
          <a:p>
            <a:pPr algn="ctr" eaLnBrk="1" hangingPunct="1">
              <a:buFont typeface="Wingdings" charset="2"/>
              <a:buNone/>
            </a:pPr>
            <a:endParaRPr lang="el-GR" b="1" dirty="0">
              <a:solidFill>
                <a:schemeClr val="accent1"/>
              </a:solidFill>
            </a:endParaRPr>
          </a:p>
          <a:p>
            <a:pPr algn="ctr" eaLnBrk="1" hangingPunct="1">
              <a:buFont typeface="Wingdings" charset="2"/>
              <a:buNone/>
            </a:pPr>
            <a:r>
              <a:rPr lang="en-US" sz="2800" b="1" i="1" dirty="0" smtClean="0">
                <a:solidFill>
                  <a:srgbClr val="7E9CE8"/>
                </a:solidFill>
              </a:rPr>
              <a:t>WEEK 4 </a:t>
            </a:r>
            <a:r>
              <a:rPr lang="en-US" sz="2800" i="1" dirty="0" smtClean="0">
                <a:latin typeface="Times New Roman" charset="0"/>
                <a:ea typeface="Times New Roman" charset="0"/>
                <a:cs typeface="Times New Roman" charset="0"/>
              </a:rPr>
              <a:t> </a:t>
            </a:r>
            <a:endParaRPr lang="el-GR" sz="2800" b="1" i="1" dirty="0">
              <a:solidFill>
                <a:srgbClr val="7E9CE8"/>
              </a:solidFill>
            </a:endParaRPr>
          </a:p>
          <a:p>
            <a:pPr algn="ctr" eaLnBrk="1" hangingPunct="1"/>
            <a:r>
              <a:rPr lang="en-US" sz="2800" i="1" dirty="0" smtClean="0">
                <a:latin typeface="Times New Roman" charset="0"/>
                <a:ea typeface="Times New Roman" charset="0"/>
                <a:cs typeface="Times New Roman" charset="0"/>
              </a:rPr>
              <a:t>  </a:t>
            </a:r>
            <a:endParaRPr lang="el-GR" sz="2800" b="1" i="1" dirty="0">
              <a:solidFill>
                <a:srgbClr val="7E9CE8"/>
              </a:solidFill>
            </a:endParaRPr>
          </a:p>
          <a:p>
            <a:pPr algn="ctr" eaLnBrk="1" hangingPunct="1"/>
            <a:r>
              <a:rPr lang="en-US" sz="2800" i="1" dirty="0" smtClean="0">
                <a:latin typeface="Times New Roman" charset="0"/>
                <a:ea typeface="Times New Roman" charset="0"/>
                <a:cs typeface="Times New Roman" charset="0"/>
              </a:rPr>
              <a:t>Production, Economic Behaviour </a:t>
            </a:r>
          </a:p>
          <a:p>
            <a:pPr algn="ctr" eaLnBrk="1" hangingPunct="1"/>
            <a:r>
              <a:rPr lang="en-US" sz="2800" i="1" dirty="0" smtClean="0">
                <a:latin typeface="Times New Roman" charset="0"/>
                <a:ea typeface="Times New Roman" charset="0"/>
                <a:cs typeface="Times New Roman" charset="0"/>
              </a:rPr>
              <a:t>and Household Models </a:t>
            </a:r>
          </a:p>
          <a:p>
            <a:pPr algn="ctr" eaLnBrk="1" hangingPunct="1"/>
            <a:endParaRPr lang="el-GR" sz="2800" b="1" i="1" dirty="0">
              <a:solidFill>
                <a:schemeClr val="tx2"/>
              </a:solidFill>
              <a:effectLst>
                <a:outerShdw blurRad="38100" dist="38100" dir="2700000" algn="tl">
                  <a:srgbClr val="DDDDDD"/>
                </a:outerShdw>
              </a:effectLst>
            </a:endParaRPr>
          </a:p>
          <a:p>
            <a:pPr eaLnBrk="1" hangingPunct="1">
              <a:buFont typeface="Wingdings" charset="2"/>
              <a:buNone/>
            </a:pPr>
            <a:endParaRPr lang="en-US" dirty="0">
              <a:solidFill>
                <a:schemeClr val="accent1"/>
              </a:solidFill>
            </a:endParaRPr>
          </a:p>
        </p:txBody>
      </p:sp>
      <p:sp>
        <p:nvSpPr>
          <p:cNvPr id="1029" name="Rectangle 5"/>
          <p:cNvSpPr>
            <a:spLocks noChangeArrowheads="1"/>
          </p:cNvSpPr>
          <p:nvPr/>
        </p:nvSpPr>
        <p:spPr bwMode="auto">
          <a:xfrm>
            <a:off x="8388350" y="6092825"/>
            <a:ext cx="317500" cy="366713"/>
          </a:xfrm>
          <a:prstGeom prst="rect">
            <a:avLst/>
          </a:prstGeom>
          <a:solidFill>
            <a:schemeClr val="bg1"/>
          </a:solidFill>
          <a:ln w="9525">
            <a:noFill/>
            <a:miter lim="800000"/>
            <a:headEnd/>
            <a:tailEnd/>
          </a:ln>
        </p:spPr>
        <p:txBody>
          <a:bodyPr wrap="none">
            <a:prstTxWarp prst="textNoShape">
              <a:avLst/>
            </a:prstTxWarp>
            <a:spAutoFit/>
          </a:bodyPr>
          <a:lstStyle/>
          <a:p>
            <a:pPr eaLnBrk="0" hangingPunct="0">
              <a:lnSpc>
                <a:spcPct val="90000"/>
              </a:lnSpc>
              <a:spcBef>
                <a:spcPct val="20000"/>
              </a:spcBef>
              <a:buClr>
                <a:schemeClr val="tx2"/>
              </a:buClr>
              <a:buSzPct val="70000"/>
              <a:buFont typeface="Wingdings" charset="2"/>
              <a:buChar char="l"/>
            </a:pPr>
            <a:endParaRPr lang="en-US">
              <a:latin typeface="Arial" charset="0"/>
            </a:endParaRPr>
          </a:p>
        </p:txBody>
      </p:sp>
      <p:sp>
        <p:nvSpPr>
          <p:cNvPr id="1030" name="Rectangle 6"/>
          <p:cNvSpPr>
            <a:spLocks noChangeArrowheads="1"/>
          </p:cNvSpPr>
          <p:nvPr/>
        </p:nvSpPr>
        <p:spPr bwMode="auto">
          <a:xfrm>
            <a:off x="8459788" y="6237288"/>
            <a:ext cx="288925" cy="244475"/>
          </a:xfrm>
          <a:prstGeom prst="rect">
            <a:avLst/>
          </a:prstGeom>
          <a:noFill/>
          <a:ln w="9525">
            <a:noFill/>
            <a:miter lim="800000"/>
            <a:headEnd/>
            <a:tailEnd/>
          </a:ln>
        </p:spPr>
        <p:txBody>
          <a:bodyPr wrap="none" anchor="b">
            <a:prstTxWarp prst="textNoShape">
              <a:avLst/>
            </a:prstTxWarp>
            <a:spAutoFit/>
          </a:bodyPr>
          <a:lstStyle/>
          <a:p>
            <a:pPr algn="ctr"/>
            <a:r>
              <a:rPr lang="en-US" sz="1000">
                <a:solidFill>
                  <a:schemeClr val="tx2"/>
                </a:solidFill>
                <a:latin typeface="Arial" charset="0"/>
              </a:rPr>
              <a:t>1</a:t>
            </a:r>
            <a:r>
              <a:rPr lang="el-GR" sz="1000">
                <a:solidFill>
                  <a:schemeClr val="tx2"/>
                </a:solidFill>
                <a:latin typeface="Arial" charset="0"/>
              </a:rPr>
              <a:t> </a:t>
            </a:r>
            <a:endParaRPr lang="el-GR" sz="1800"/>
          </a:p>
        </p:txBody>
      </p:sp>
      <p:graphicFrame>
        <p:nvGraphicFramePr>
          <p:cNvPr id="1026" name="Object 4"/>
          <p:cNvGraphicFramePr>
            <a:graphicFrameLocks noChangeAspect="1"/>
          </p:cNvGraphicFramePr>
          <p:nvPr/>
        </p:nvGraphicFramePr>
        <p:xfrm>
          <a:off x="7667625" y="404813"/>
          <a:ext cx="1222375" cy="1871662"/>
        </p:xfrm>
        <a:graphic>
          <a:graphicData uri="http://schemas.openxmlformats.org/presentationml/2006/ole">
            <p:oleObj spid="_x0000_s1026" r:id="rId4" imgW="426922" imgH="569229" progId="">
              <p:embed/>
            </p:oleObj>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7543800" cy="720080"/>
          </a:xfrm>
        </p:spPr>
        <p:txBody>
          <a:bodyPr/>
          <a:lstStyle/>
          <a:p>
            <a:pPr algn="ctr"/>
            <a:r>
              <a:rPr lang="en-US" sz="2800" dirty="0" smtClean="0"/>
              <a:t>Testing for efficiency</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10</a:t>
            </a:fld>
            <a:endParaRPr lang="el-GR"/>
          </a:p>
        </p:txBody>
      </p:sp>
      <p:pic>
        <p:nvPicPr>
          <p:cNvPr id="17410" name="Picture 2"/>
          <p:cNvPicPr>
            <a:picLocks noGrp="1" noChangeAspect="1" noChangeArrowheads="1"/>
          </p:cNvPicPr>
          <p:nvPr>
            <p:ph idx="1"/>
          </p:nvPr>
        </p:nvPicPr>
        <p:blipFill>
          <a:blip r:embed="rId2" cstate="print"/>
          <a:srcRect/>
          <a:stretch>
            <a:fillRect/>
          </a:stretch>
        </p:blipFill>
        <p:spPr bwMode="auto">
          <a:xfrm>
            <a:off x="1403648" y="1340768"/>
            <a:ext cx="6696744" cy="504056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32656"/>
            <a:ext cx="7543800" cy="720080"/>
          </a:xfrm>
        </p:spPr>
        <p:txBody>
          <a:bodyPr/>
          <a:lstStyle/>
          <a:p>
            <a:r>
              <a:rPr lang="en-US" sz="2800" dirty="0" smtClean="0"/>
              <a:t>Tests of relative economic efficiency</a:t>
            </a:r>
            <a:endParaRPr lang="el-GR" sz="2800" dirty="0"/>
          </a:p>
        </p:txBody>
      </p:sp>
      <p:sp>
        <p:nvSpPr>
          <p:cNvPr id="3" name="2 - Θέση περιεχομένου"/>
          <p:cNvSpPr>
            <a:spLocks noGrp="1"/>
          </p:cNvSpPr>
          <p:nvPr>
            <p:ph idx="1"/>
          </p:nvPr>
        </p:nvSpPr>
        <p:spPr>
          <a:xfrm>
            <a:off x="457200" y="1124744"/>
            <a:ext cx="8229600" cy="5256584"/>
          </a:xfrm>
        </p:spPr>
        <p:txBody>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Schultz (1964)</a:t>
            </a:r>
          </a:p>
          <a:p>
            <a:r>
              <a:rPr lang="en-US" sz="2400" dirty="0" err="1" smtClean="0">
                <a:latin typeface="Times New Roman" pitchFamily="18" charset="0"/>
                <a:cs typeface="Times New Roman" pitchFamily="18" charset="0"/>
              </a:rPr>
              <a:t>Yotopoulos</a:t>
            </a:r>
            <a:r>
              <a:rPr lang="en-US" sz="2400" dirty="0" smtClean="0">
                <a:latin typeface="Times New Roman" pitchFamily="18" charset="0"/>
                <a:cs typeface="Times New Roman" pitchFamily="18" charset="0"/>
              </a:rPr>
              <a:t> (1967)</a:t>
            </a:r>
          </a:p>
          <a:p>
            <a:r>
              <a:rPr lang="en-US" sz="2400" dirty="0" smtClean="0">
                <a:latin typeface="Times New Roman" pitchFamily="18" charset="0"/>
                <a:cs typeface="Times New Roman" pitchFamily="18" charset="0"/>
              </a:rPr>
              <a:t>Lau and </a:t>
            </a:r>
            <a:r>
              <a:rPr lang="en-US" sz="2400" dirty="0" err="1" smtClean="0">
                <a:latin typeface="Times New Roman" pitchFamily="18" charset="0"/>
                <a:cs typeface="Times New Roman" pitchFamily="18" charset="0"/>
              </a:rPr>
              <a:t>Yotopoulos</a:t>
            </a:r>
            <a:r>
              <a:rPr lang="en-US" sz="2400" dirty="0" smtClean="0">
                <a:latin typeface="Times New Roman" pitchFamily="18" charset="0"/>
                <a:cs typeface="Times New Roman" pitchFamily="18" charset="0"/>
              </a:rPr>
              <a:t> (1971 and 1973)</a:t>
            </a:r>
          </a:p>
          <a:p>
            <a:r>
              <a:rPr lang="en-US" sz="2400" dirty="0" smtClean="0">
                <a:latin typeface="Times New Roman" pitchFamily="18" charset="0"/>
                <a:cs typeface="Times New Roman" pitchFamily="18" charset="0"/>
              </a:rPr>
              <a:t>Duality theory of production  </a:t>
            </a:r>
          </a:p>
          <a:p>
            <a:pPr lvl="1"/>
            <a:r>
              <a:rPr lang="en-US" sz="2400" dirty="0" smtClean="0">
                <a:latin typeface="Times New Roman" pitchFamily="18" charset="0"/>
                <a:cs typeface="Times New Roman" pitchFamily="18" charset="0"/>
              </a:rPr>
              <a:t>Profit function </a:t>
            </a:r>
          </a:p>
          <a:p>
            <a:pPr lvl="1"/>
            <a:r>
              <a:rPr lang="en-US" sz="2400" dirty="0" smtClean="0">
                <a:latin typeface="Times New Roman" pitchFamily="18" charset="0"/>
                <a:cs typeface="Times New Roman" pitchFamily="18" charset="0"/>
              </a:rPr>
              <a:t>Cost function</a:t>
            </a:r>
          </a:p>
          <a:p>
            <a:r>
              <a:rPr lang="en-US" sz="2400" dirty="0" smtClean="0">
                <a:latin typeface="Times New Roman" pitchFamily="18" charset="0"/>
                <a:cs typeface="Times New Roman" pitchFamily="18" charset="0"/>
              </a:rPr>
              <a:t>Cross-sectional farm survey data </a:t>
            </a:r>
          </a:p>
          <a:p>
            <a:r>
              <a:rPr lang="en-US" sz="2400" dirty="0" smtClean="0">
                <a:latin typeface="Times New Roman" pitchFamily="18" charset="0"/>
                <a:cs typeface="Times New Roman" pitchFamily="18" charset="0"/>
              </a:rPr>
              <a:t>Perfect competition, sources of price variation and the sue of a profit /cost function</a:t>
            </a:r>
          </a:p>
          <a:p>
            <a:r>
              <a:rPr lang="en-US" sz="2400" dirty="0" smtClean="0">
                <a:latin typeface="Times New Roman" pitchFamily="18" charset="0"/>
                <a:cs typeface="Times New Roman" pitchFamily="18" charset="0"/>
              </a:rPr>
              <a:t>Opportunity cost of labour – lack of labour markets </a:t>
            </a:r>
          </a:p>
          <a:p>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11</a:t>
            </a:fld>
            <a:endParaRPr lang="el-G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7543800" cy="648072"/>
          </a:xfrm>
        </p:spPr>
        <p:txBody>
          <a:bodyPr/>
          <a:lstStyle/>
          <a:p>
            <a:pPr algn="ctr"/>
            <a:r>
              <a:rPr lang="en-US" sz="2800" dirty="0" smtClean="0"/>
              <a:t>Testing for relative efficiency</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12</a:t>
            </a:fld>
            <a:endParaRPr lang="el-GR"/>
          </a:p>
        </p:txBody>
      </p:sp>
      <p:pic>
        <p:nvPicPr>
          <p:cNvPr id="18434" name="Picture 2"/>
          <p:cNvPicPr>
            <a:picLocks noGrp="1" noChangeAspect="1" noChangeArrowheads="1"/>
          </p:cNvPicPr>
          <p:nvPr>
            <p:ph idx="1"/>
          </p:nvPr>
        </p:nvPicPr>
        <p:blipFill>
          <a:blip r:embed="rId2" cstate="print"/>
          <a:srcRect/>
          <a:stretch>
            <a:fillRect/>
          </a:stretch>
        </p:blipFill>
        <p:spPr bwMode="auto">
          <a:xfrm>
            <a:off x="827584" y="908720"/>
            <a:ext cx="7632848" cy="5688632"/>
          </a:xfrm>
          <a:prstGeom prst="rect">
            <a:avLst/>
          </a:prstGeom>
          <a:noFill/>
          <a:ln w="9525">
            <a:no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US" sz="2800" dirty="0" smtClean="0"/>
              <a:t>Testing for relative efficiency</a:t>
            </a:r>
            <a:br>
              <a:rPr lang="en-US" sz="2800" dirty="0" smtClean="0"/>
            </a:br>
            <a:r>
              <a:rPr lang="en-US" sz="2800" dirty="0" smtClean="0"/>
              <a:t>Using duality theory (profit function)</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13</a:t>
            </a:fld>
            <a:endParaRPr lang="el-GR"/>
          </a:p>
        </p:txBody>
      </p:sp>
      <p:pic>
        <p:nvPicPr>
          <p:cNvPr id="19458" name="Picture 2"/>
          <p:cNvPicPr>
            <a:picLocks noGrp="1" noChangeAspect="1" noChangeArrowheads="1"/>
          </p:cNvPicPr>
          <p:nvPr>
            <p:ph idx="1"/>
          </p:nvPr>
        </p:nvPicPr>
        <p:blipFill>
          <a:blip r:embed="rId2" cstate="print"/>
          <a:srcRect/>
          <a:stretch>
            <a:fillRect/>
          </a:stretch>
        </p:blipFill>
        <p:spPr bwMode="auto">
          <a:xfrm>
            <a:off x="1043608" y="1628800"/>
            <a:ext cx="7344816" cy="4608512"/>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14474"/>
          </a:xfrm>
        </p:spPr>
        <p:txBody>
          <a:bodyPr/>
          <a:lstStyle/>
          <a:p>
            <a:pPr algn="ctr"/>
            <a:r>
              <a:rPr lang="en-US" sz="2800" dirty="0" smtClean="0">
                <a:latin typeface="Times New Roman" pitchFamily="18" charset="0"/>
                <a:cs typeface="Times New Roman" pitchFamily="18" charset="0"/>
              </a:rPr>
              <a:t>The efficiency of sharecropping</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96752"/>
            <a:ext cx="8229600" cy="4934173"/>
          </a:xfrm>
        </p:spPr>
        <p:txBody>
          <a:bodyPr/>
          <a:lstStyle/>
          <a:p>
            <a:pPr marL="342900" lvl="1" indent="-342900">
              <a:buClr>
                <a:schemeClr val="tx2"/>
              </a:buClr>
            </a:pPr>
            <a:r>
              <a:rPr lang="en-US" sz="2400" dirty="0" smtClean="0">
                <a:latin typeface="Times New Roman" charset="0"/>
                <a:ea typeface="Times New Roman" charset="0"/>
                <a:cs typeface="Times New Roman" charset="0"/>
              </a:rPr>
              <a:t>A perennial puzzle – Persistent, coexisting with other forms of tenancy, </a:t>
            </a:r>
          </a:p>
          <a:p>
            <a:pPr marL="342900" lvl="1" indent="-342900">
              <a:buClr>
                <a:schemeClr val="tx2"/>
              </a:buClr>
            </a:pPr>
            <a:r>
              <a:rPr lang="en-US" sz="2400" dirty="0" smtClean="0">
                <a:latin typeface="Times New Roman" charset="0"/>
                <a:ea typeface="Times New Roman" charset="0"/>
                <a:cs typeface="Times New Roman" charset="0"/>
              </a:rPr>
              <a:t>It persists although inefficient, non inducing innovation, non conducive to technology adoption, shares determined by custom</a:t>
            </a:r>
          </a:p>
          <a:p>
            <a:pPr marL="342900" lvl="1" indent="-342900">
              <a:buClr>
                <a:schemeClr val="tx2"/>
              </a:buClr>
            </a:pPr>
            <a:r>
              <a:rPr lang="en-US" sz="2400" dirty="0" smtClean="0">
                <a:latin typeface="Times New Roman" charset="0"/>
                <a:ea typeface="Times New Roman" charset="0"/>
                <a:cs typeface="Times New Roman" charset="0"/>
              </a:rPr>
              <a:t>Approaches  - </a:t>
            </a:r>
            <a:r>
              <a:rPr lang="en-US" sz="2400" dirty="0" err="1" smtClean="0">
                <a:latin typeface="Times New Roman" charset="0"/>
                <a:ea typeface="Times New Roman" charset="0"/>
                <a:cs typeface="Times New Roman" charset="0"/>
              </a:rPr>
              <a:t>Marshallian</a:t>
            </a:r>
            <a:r>
              <a:rPr lang="en-US" sz="2400" dirty="0" smtClean="0">
                <a:latin typeface="Times New Roman" charset="0"/>
                <a:ea typeface="Times New Roman" charset="0"/>
                <a:cs typeface="Times New Roman" charset="0"/>
              </a:rPr>
              <a:t>, landowner model, imperfect information model (new institutional economics), Marxian (exploitation model)</a:t>
            </a:r>
          </a:p>
          <a:p>
            <a:pPr marL="342900" lvl="1" indent="-342900">
              <a:buClr>
                <a:schemeClr val="tx2"/>
              </a:buClr>
            </a:pPr>
            <a:r>
              <a:rPr lang="en-US" sz="2400" dirty="0" smtClean="0">
                <a:latin typeface="Times New Roman" charset="0"/>
                <a:ea typeface="Times New Roman" charset="0"/>
                <a:cs typeface="Times New Roman" charset="0"/>
              </a:rPr>
              <a:t>Sharecropping links multiple markets</a:t>
            </a:r>
          </a:p>
          <a:p>
            <a:pPr marL="638175" lvl="2" indent="-342900">
              <a:buClr>
                <a:schemeClr val="tx2"/>
              </a:buClr>
            </a:pPr>
            <a:r>
              <a:rPr lang="en-US" sz="2100" dirty="0" smtClean="0">
                <a:latin typeface="Times New Roman" charset="0"/>
                <a:ea typeface="Times New Roman" charset="0"/>
                <a:cs typeface="Times New Roman" charset="0"/>
              </a:rPr>
              <a:t>Land and labour, but also credit, inputs, consumption</a:t>
            </a:r>
          </a:p>
          <a:p>
            <a:pPr marL="638175" lvl="2" indent="-342900">
              <a:buClr>
                <a:schemeClr val="tx2"/>
              </a:buClr>
            </a:pPr>
            <a:r>
              <a:rPr lang="en-US" sz="2100" dirty="0" smtClean="0">
                <a:latin typeface="Times New Roman" charset="0"/>
                <a:ea typeface="Times New Roman" charset="0"/>
                <a:cs typeface="Times New Roman" charset="0"/>
              </a:rPr>
              <a:t>Not always a clear cut landless/landowner distinction</a:t>
            </a:r>
          </a:p>
          <a:p>
            <a:pPr marL="638175" lvl="2" indent="-342900">
              <a:buClr>
                <a:schemeClr val="tx2"/>
              </a:buClr>
            </a:pPr>
            <a:r>
              <a:rPr lang="en-US" sz="2100" dirty="0" smtClean="0">
                <a:latin typeface="Times New Roman" charset="0"/>
                <a:ea typeface="Times New Roman" charset="0"/>
                <a:cs typeface="Times New Roman" charset="0"/>
              </a:rPr>
              <a:t>Often sharecropper small holder also</a:t>
            </a:r>
          </a:p>
          <a:p>
            <a:pPr marL="342900" lvl="1" indent="-342900">
              <a:buClr>
                <a:schemeClr val="tx2"/>
              </a:buClr>
            </a:pPr>
            <a:endParaRPr lang="en-US" sz="2400" dirty="0" smtClean="0">
              <a:latin typeface="Times New Roman" charset="0"/>
              <a:ea typeface="Times New Roman" charset="0"/>
              <a:cs typeface="Times New Roman" charset="0"/>
            </a:endParaRPr>
          </a:p>
          <a:p>
            <a:endParaRPr lang="el-GR" dirty="0"/>
          </a:p>
        </p:txBody>
      </p:sp>
      <p:sp>
        <p:nvSpPr>
          <p:cNvPr id="4" name="3 - Θέση αριθμού διαφάνειας"/>
          <p:cNvSpPr>
            <a:spLocks noGrp="1"/>
          </p:cNvSpPr>
          <p:nvPr>
            <p:ph type="sldNum" sz="quarter" idx="12"/>
          </p:nvPr>
        </p:nvSpPr>
        <p:spPr/>
        <p:txBody>
          <a:bodyPr/>
          <a:lstStyle/>
          <a:p>
            <a:endParaRPr lang="el-G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15</a:t>
            </a:fld>
            <a:endParaRPr lang="el-GR"/>
          </a:p>
        </p:txBody>
      </p:sp>
      <p:pic>
        <p:nvPicPr>
          <p:cNvPr id="17410" name="Picture 2"/>
          <p:cNvPicPr>
            <a:picLocks noChangeAspect="1" noChangeArrowheads="1"/>
          </p:cNvPicPr>
          <p:nvPr/>
        </p:nvPicPr>
        <p:blipFill>
          <a:blip r:embed="rId2" cstate="print"/>
          <a:srcRect/>
          <a:stretch>
            <a:fillRect/>
          </a:stretch>
        </p:blipFill>
        <p:spPr bwMode="auto">
          <a:xfrm>
            <a:off x="1043608" y="438150"/>
            <a:ext cx="7128792" cy="5981700"/>
          </a:xfrm>
          <a:prstGeom prst="rect">
            <a:avLst/>
          </a:prstGeom>
          <a:noFill/>
          <a:ln w="9525">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786482"/>
          </a:xfrm>
        </p:spPr>
        <p:txBody>
          <a:bodyPr/>
          <a:lstStyle/>
          <a:p>
            <a:pPr algn="ctr"/>
            <a:r>
              <a:rPr lang="en-US" sz="2800" dirty="0" err="1" smtClean="0">
                <a:latin typeface="Times New Roman" pitchFamily="18" charset="0"/>
                <a:cs typeface="Times New Roman" pitchFamily="18" charset="0"/>
              </a:rPr>
              <a:t>Farmsize</a:t>
            </a:r>
            <a:r>
              <a:rPr lang="en-US" sz="2800" dirty="0" smtClean="0">
                <a:latin typeface="Times New Roman" pitchFamily="18" charset="0"/>
                <a:cs typeface="Times New Roman" pitchFamily="18" charset="0"/>
              </a:rPr>
              <a:t> – productivity relationship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052736"/>
            <a:ext cx="8229600" cy="5112568"/>
          </a:xfrm>
        </p:spPr>
        <p:txBody>
          <a:bodyPr/>
          <a:lstStyle/>
          <a:p>
            <a:r>
              <a:rPr lang="en-US" sz="1800" b="1" dirty="0" smtClean="0">
                <a:latin typeface="Times New Roman" pitchFamily="18" charset="0"/>
                <a:cs typeface="Times New Roman" pitchFamily="18" charset="0"/>
              </a:rPr>
              <a:t>Ideal productivity measure: = π/unit of economic size</a:t>
            </a:r>
            <a:r>
              <a:rPr lang="en-GB" sz="1800" dirty="0" smtClean="0">
                <a:latin typeface="Times New Roman" pitchFamily="18" charset="0"/>
                <a:cs typeface="Times New Roman" pitchFamily="18" charset="0"/>
              </a:rPr>
              <a:t> </a:t>
            </a:r>
          </a:p>
          <a:p>
            <a:r>
              <a:rPr lang="en-US" sz="1800" dirty="0" smtClean="0">
                <a:latin typeface="Times New Roman" pitchFamily="18" charset="0"/>
                <a:cs typeface="Times New Roman" pitchFamily="18" charset="0"/>
              </a:rPr>
              <a:t>Few empirical studies have come close to measuring this </a:t>
            </a:r>
          </a:p>
          <a:p>
            <a:r>
              <a:rPr lang="en-US" sz="1800" dirty="0" smtClean="0">
                <a:latin typeface="Times New Roman" pitchFamily="18" charset="0"/>
                <a:cs typeface="Times New Roman" pitchFamily="18" charset="0"/>
              </a:rPr>
              <a:t>Those that have indicate a significant negative relationship </a:t>
            </a:r>
            <a:r>
              <a:rPr lang="en-US" sz="1800" b="1" dirty="0" smtClean="0">
                <a:latin typeface="Times New Roman" pitchFamily="18" charset="0"/>
                <a:cs typeface="Times New Roman" pitchFamily="18" charset="0"/>
              </a:rPr>
              <a:t>between </a:t>
            </a:r>
            <a:r>
              <a:rPr lang="en-US" sz="1800" b="1" dirty="0" err="1" smtClean="0">
                <a:latin typeface="Times New Roman" pitchFamily="18" charset="0"/>
                <a:cs typeface="Times New Roman" pitchFamily="18" charset="0"/>
              </a:rPr>
              <a:t>farmsize</a:t>
            </a:r>
            <a:r>
              <a:rPr lang="en-US" sz="1800" b="1" dirty="0" smtClean="0">
                <a:latin typeface="Times New Roman" pitchFamily="18" charset="0"/>
                <a:cs typeface="Times New Roman" pitchFamily="18" charset="0"/>
              </a:rPr>
              <a:t> and profit for all but smallest </a:t>
            </a:r>
            <a:r>
              <a:rPr lang="en-US" sz="1800" b="1" dirty="0" err="1" smtClean="0">
                <a:latin typeface="Times New Roman" pitchFamily="18" charset="0"/>
                <a:cs typeface="Times New Roman" pitchFamily="18" charset="0"/>
              </a:rPr>
              <a:t>farmsize</a:t>
            </a:r>
            <a:r>
              <a:rPr lang="en-US" sz="1800" b="1" dirty="0" smtClean="0">
                <a:latin typeface="Times New Roman" pitchFamily="18" charset="0"/>
                <a:cs typeface="Times New Roman" pitchFamily="18" charset="0"/>
              </a:rPr>
              <a:t> classes </a:t>
            </a:r>
          </a:p>
          <a:p>
            <a:r>
              <a:rPr lang="en-US" sz="1800" dirty="0" smtClean="0">
                <a:latin typeface="Times New Roman" pitchFamily="18" charset="0"/>
                <a:cs typeface="Times New Roman" pitchFamily="18" charset="0"/>
              </a:rPr>
              <a:t>Lots of empirical work shows this inverse relationship using π/acre or output/acre. </a:t>
            </a:r>
          </a:p>
          <a:p>
            <a:r>
              <a:rPr lang="en-GB" sz="1800" b="1" dirty="0" smtClean="0">
                <a:latin typeface="Times New Roman" pitchFamily="18" charset="0"/>
                <a:cs typeface="Times New Roman" pitchFamily="18" charset="0"/>
              </a:rPr>
              <a:t>BASIC ANALYTICAL ISSUE  : </a:t>
            </a:r>
            <a:r>
              <a:rPr lang="en-US" sz="1800" b="1" dirty="0" smtClean="0">
                <a:latin typeface="Times New Roman" pitchFamily="18" charset="0"/>
                <a:cs typeface="Times New Roman" pitchFamily="18" charset="0"/>
              </a:rPr>
              <a:t>Large farm “assets” vs. Small farm “assets” </a:t>
            </a:r>
          </a:p>
          <a:p>
            <a:r>
              <a:rPr lang="en-US" sz="1800" dirty="0" smtClean="0">
                <a:latin typeface="Times New Roman" pitchFamily="18" charset="0"/>
                <a:cs typeface="Times New Roman" pitchFamily="18" charset="0"/>
              </a:rPr>
              <a:t>Large: Scale economies (lumpy assets) Access to credit Superior (?) management skills, Small: Family L quality advantage, Supervision economies No search costs for family L Better land quality (?) </a:t>
            </a:r>
          </a:p>
          <a:p>
            <a:r>
              <a:rPr lang="en-GB" sz="1800" b="1" u="sng" dirty="0" smtClean="0">
                <a:latin typeface="Times New Roman" pitchFamily="18" charset="0"/>
                <a:cs typeface="Times New Roman" pitchFamily="18" charset="0"/>
              </a:rPr>
              <a:t>POINTS </a:t>
            </a:r>
          </a:p>
          <a:p>
            <a:r>
              <a:rPr lang="en-US" sz="1800" dirty="0" smtClean="0">
                <a:latin typeface="Times New Roman" pitchFamily="18" charset="0"/>
                <a:cs typeface="Times New Roman" pitchFamily="18" charset="0"/>
              </a:rPr>
              <a:t>Land rental </a:t>
            </a:r>
            <a:r>
              <a:rPr lang="en-US" sz="1800" dirty="0" err="1" smtClean="0">
                <a:latin typeface="Times New Roman" pitchFamily="18" charset="0"/>
                <a:cs typeface="Times New Roman" pitchFamily="18" charset="0"/>
              </a:rPr>
              <a:t>mkts</a:t>
            </a:r>
            <a:r>
              <a:rPr lang="en-US" sz="1800" dirty="0" smtClean="0">
                <a:latin typeface="Times New Roman" pitchFamily="18" charset="0"/>
                <a:cs typeface="Times New Roman" pitchFamily="18" charset="0"/>
              </a:rPr>
              <a:t> can dissipate decreasing returns to scale </a:t>
            </a:r>
          </a:p>
          <a:p>
            <a:r>
              <a:rPr lang="en-US" sz="1800" dirty="0" smtClean="0">
                <a:latin typeface="Times New Roman" pitchFamily="18" charset="0"/>
                <a:cs typeface="Times New Roman" pitchFamily="18" charset="0"/>
              </a:rPr>
              <a:t>Empirical evidence (Binswanger &amp; Elgin): “tenants are less efficient than owners, but not by as much as expected” </a:t>
            </a:r>
          </a:p>
          <a:p>
            <a:r>
              <a:rPr lang="en-US" sz="1800" dirty="0" err="1" smtClean="0">
                <a:latin typeface="Times New Roman" pitchFamily="18" charset="0"/>
                <a:cs typeface="Times New Roman" pitchFamily="18" charset="0"/>
              </a:rPr>
              <a:t>Decollectivization</a:t>
            </a:r>
            <a:r>
              <a:rPr lang="en-US" sz="1800" dirty="0" smtClean="0">
                <a:latin typeface="Times New Roman" pitchFamily="18" charset="0"/>
                <a:cs typeface="Times New Roman" pitchFamily="18" charset="0"/>
              </a:rPr>
              <a:t> can have positive impact </a:t>
            </a:r>
          </a:p>
          <a:p>
            <a:r>
              <a:rPr lang="en-US" sz="1800" dirty="0" smtClean="0">
                <a:latin typeface="Times New Roman" pitchFamily="18" charset="0"/>
                <a:cs typeface="Times New Roman" pitchFamily="18" charset="0"/>
              </a:rPr>
              <a:t>IRS may be crop specific (e.g., sisal, sugar) and/or linked to tight processing or marketing requirements (e.g. bananas </a:t>
            </a:r>
          </a:p>
          <a:p>
            <a:endParaRPr lang="el-GR"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16</a:t>
            </a:fld>
            <a:endParaRPr lang="el-G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latin typeface="Times New Roman" pitchFamily="18" charset="0"/>
                <a:cs typeface="Times New Roman" pitchFamily="18" charset="0"/>
              </a:rPr>
              <a:t>The issue of response to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economic </a:t>
            </a:r>
            <a:r>
              <a:rPr lang="en-US" sz="2800" dirty="0" smtClean="0">
                <a:latin typeface="Times New Roman" pitchFamily="18" charset="0"/>
                <a:cs typeface="Times New Roman" pitchFamily="18" charset="0"/>
              </a:rPr>
              <a:t>incentives –prices </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24744"/>
            <a:ext cx="8229600" cy="5184576"/>
          </a:xfrm>
        </p:spPr>
        <p:txBody>
          <a:bodyPr/>
          <a:lstStyle/>
          <a:p>
            <a:r>
              <a:rPr lang="en-US" sz="2000" dirty="0" smtClean="0">
                <a:latin typeface="Times New Roman" pitchFamily="18" charset="0"/>
                <a:cs typeface="Times New Roman" pitchFamily="18" charset="0"/>
              </a:rPr>
              <a:t>The issue: could we use prices and markets as a policy instrument to increase production and supply, in particular food supply ?  </a:t>
            </a:r>
          </a:p>
          <a:p>
            <a:r>
              <a:rPr lang="en-US" sz="2000" dirty="0" smtClean="0">
                <a:latin typeface="Times New Roman" pitchFamily="18" charset="0"/>
                <a:cs typeface="Times New Roman" pitchFamily="18" charset="0"/>
              </a:rPr>
              <a:t>The assumption of perfect markets – perfect knowledge – perfect competition does not hold in most developing countries. </a:t>
            </a:r>
          </a:p>
          <a:p>
            <a:r>
              <a:rPr lang="en-US" sz="2000" dirty="0" smtClean="0">
                <a:latin typeface="Times New Roman" pitchFamily="18" charset="0"/>
                <a:cs typeface="Times New Roman" pitchFamily="18" charset="0"/>
              </a:rPr>
              <a:t>Is then price not the suitable policy instrument  for increasing domestic supply, for  production of goods for export markets, for improving nutrition</a:t>
            </a:r>
          </a:p>
          <a:p>
            <a:r>
              <a:rPr lang="en-US" sz="2000" dirty="0" smtClean="0">
                <a:latin typeface="Times New Roman" pitchFamily="18" charset="0"/>
                <a:cs typeface="Times New Roman" pitchFamily="18" charset="0"/>
              </a:rPr>
              <a:t>If product supply is non-price responsive, then the only policy instrument for the government is to change the technological and/or social conditions </a:t>
            </a:r>
          </a:p>
          <a:p>
            <a:r>
              <a:rPr lang="en-US" sz="2000" dirty="0" smtClean="0">
                <a:latin typeface="Times New Roman" pitchFamily="18" charset="0"/>
                <a:cs typeface="Times New Roman" pitchFamily="18" charset="0"/>
              </a:rPr>
              <a:t>Supply response has been an issue very early</a:t>
            </a:r>
          </a:p>
          <a:p>
            <a:r>
              <a:rPr lang="en-US" sz="2000" dirty="0" smtClean="0">
                <a:latin typeface="Times New Roman" pitchFamily="18" charset="0"/>
                <a:cs typeface="Times New Roman" pitchFamily="18" charset="0"/>
              </a:rPr>
              <a:t>The </a:t>
            </a:r>
            <a:r>
              <a:rPr lang="en-US" sz="2000" dirty="0" err="1" smtClean="0">
                <a:latin typeface="Times New Roman" pitchFamily="18" charset="0"/>
                <a:cs typeface="Times New Roman" pitchFamily="18" charset="0"/>
              </a:rPr>
              <a:t>Nerlovian</a:t>
            </a:r>
            <a:r>
              <a:rPr lang="en-US" sz="2000" dirty="0" smtClean="0">
                <a:latin typeface="Times New Roman" pitchFamily="18" charset="0"/>
                <a:cs typeface="Times New Roman" pitchFamily="18" charset="0"/>
              </a:rPr>
              <a:t> model -  </a:t>
            </a:r>
            <a:r>
              <a:rPr lang="en-US" sz="2000" dirty="0" err="1" smtClean="0">
                <a:latin typeface="Times New Roman" pitchFamily="18" charset="0"/>
                <a:cs typeface="Times New Roman" pitchFamily="18" charset="0"/>
              </a:rPr>
              <a:t>Nerlove</a:t>
            </a:r>
            <a:r>
              <a:rPr lang="en-US" sz="2000" dirty="0" smtClean="0">
                <a:latin typeface="Times New Roman" pitchFamily="18" charset="0"/>
                <a:cs typeface="Times New Roman" pitchFamily="18" charset="0"/>
              </a:rPr>
              <a:t> (1958). </a:t>
            </a:r>
          </a:p>
          <a:p>
            <a:r>
              <a:rPr lang="en-US" sz="2000" dirty="0" smtClean="0">
                <a:latin typeface="Times New Roman" pitchFamily="18" charset="0"/>
                <a:cs typeface="Times New Roman" pitchFamily="18" charset="0"/>
              </a:rPr>
              <a:t>Econometric analysis using aggregate time series data &amp; farm level data</a:t>
            </a:r>
          </a:p>
          <a:p>
            <a:r>
              <a:rPr lang="en-US" sz="2000" dirty="0" smtClean="0">
                <a:latin typeface="Times New Roman" pitchFamily="18" charset="0"/>
                <a:cs typeface="Times New Roman" pitchFamily="18" charset="0"/>
              </a:rPr>
              <a:t>Seminal book by </a:t>
            </a:r>
            <a:r>
              <a:rPr lang="en-US" sz="2000" dirty="0" err="1" smtClean="0">
                <a:latin typeface="Times New Roman" pitchFamily="18" charset="0"/>
                <a:cs typeface="Times New Roman" pitchFamily="18" charset="0"/>
              </a:rPr>
              <a:t>Askari</a:t>
            </a:r>
            <a:r>
              <a:rPr lang="en-US" sz="2000" dirty="0" smtClean="0">
                <a:latin typeface="Times New Roman" pitchFamily="18" charset="0"/>
                <a:cs typeface="Times New Roman" pitchFamily="18" charset="0"/>
              </a:rPr>
              <a:t> and Cummings (1977) Agricultural Supply Response – A Survey of Econometric Evidence </a:t>
            </a:r>
          </a:p>
          <a:p>
            <a:r>
              <a:rPr lang="en-US" sz="2000" dirty="0" smtClean="0">
                <a:latin typeface="Times New Roman" pitchFamily="18" charset="0"/>
                <a:cs typeface="Times New Roman" pitchFamily="18" charset="0"/>
              </a:rPr>
              <a:t>The issue can be examined at three levels: at aggregate output, at commodity level, or marketed surplus </a:t>
            </a: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17</a:t>
            </a:fld>
            <a:endParaRPr lang="el-G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a:r>
              <a:rPr lang="en-US" sz="2800" dirty="0" smtClean="0"/>
              <a:t>Output supply and input demand : </a:t>
            </a:r>
            <a:br>
              <a:rPr lang="en-US" sz="2800" dirty="0" smtClean="0"/>
            </a:br>
            <a:r>
              <a:rPr lang="en-US" sz="2800" dirty="0" smtClean="0"/>
              <a:t>duality theory</a:t>
            </a:r>
            <a:endParaRPr lang="el-GR" sz="2800" dirty="0"/>
          </a:p>
        </p:txBody>
      </p:sp>
      <p:sp>
        <p:nvSpPr>
          <p:cNvPr id="3" name="2 - Θέση περιεχομένου"/>
          <p:cNvSpPr>
            <a:spLocks noGrp="1"/>
          </p:cNvSpPr>
          <p:nvPr>
            <p:ph idx="1"/>
          </p:nvPr>
        </p:nvSpPr>
        <p:spPr>
          <a:xfrm>
            <a:off x="467544" y="1700808"/>
            <a:ext cx="8229600" cy="4718149"/>
          </a:xfrm>
        </p:spPr>
        <p:txBody>
          <a:bodyPr/>
          <a:lstStyle/>
          <a:p>
            <a:r>
              <a:rPr lang="en-US" sz="2400" dirty="0" smtClean="0">
                <a:latin typeface="Times New Roman" pitchFamily="18" charset="0"/>
                <a:cs typeface="Times New Roman" pitchFamily="18" charset="0"/>
              </a:rPr>
              <a:t>The duality theory framework  </a:t>
            </a:r>
          </a:p>
          <a:p>
            <a:r>
              <a:rPr lang="en-US" sz="2400" dirty="0" smtClean="0">
                <a:latin typeface="Times New Roman" pitchFamily="18" charset="0"/>
                <a:cs typeface="Times New Roman" pitchFamily="18" charset="0"/>
              </a:rPr>
              <a:t>The cost function approach</a:t>
            </a:r>
          </a:p>
          <a:p>
            <a:r>
              <a:rPr lang="en-US" sz="2400" dirty="0" smtClean="0">
                <a:latin typeface="Times New Roman" pitchFamily="18" charset="0"/>
                <a:cs typeface="Times New Roman" pitchFamily="18" charset="0"/>
              </a:rPr>
              <a:t>The profit function approach </a:t>
            </a:r>
          </a:p>
          <a:p>
            <a:r>
              <a:rPr lang="en-US" sz="2400" dirty="0" smtClean="0">
                <a:latin typeface="Times New Roman" pitchFamily="18" charset="0"/>
                <a:cs typeface="Times New Roman" pitchFamily="18" charset="0"/>
              </a:rPr>
              <a:t>Christensen – Jorgenson – Lau : The theoretical framework</a:t>
            </a:r>
          </a:p>
          <a:p>
            <a:r>
              <a:rPr lang="en-US" sz="2400" dirty="0" smtClean="0">
                <a:latin typeface="Times New Roman" pitchFamily="18" charset="0"/>
                <a:cs typeface="Times New Roman" pitchFamily="18" charset="0"/>
              </a:rPr>
              <a:t>Lau </a:t>
            </a:r>
            <a:r>
              <a:rPr lang="en-US" sz="2400" dirty="0" err="1" smtClean="0">
                <a:latin typeface="Times New Roman" pitchFamily="18" charset="0"/>
                <a:cs typeface="Times New Roman" pitchFamily="18" charset="0"/>
              </a:rPr>
              <a:t>Yotopoulos</a:t>
            </a:r>
            <a:r>
              <a:rPr lang="en-US" sz="2400" dirty="0" smtClean="0">
                <a:latin typeface="Times New Roman" pitchFamily="18" charset="0"/>
                <a:cs typeface="Times New Roman" pitchFamily="18" charset="0"/>
              </a:rPr>
              <a:t>  in agriculture</a:t>
            </a:r>
          </a:p>
          <a:p>
            <a:r>
              <a:rPr lang="en-US" sz="2400" dirty="0" smtClean="0">
                <a:latin typeface="Times New Roman" pitchFamily="18" charset="0"/>
                <a:cs typeface="Times New Roman" pitchFamily="18" charset="0"/>
              </a:rPr>
              <a:t>Binswanger, Lopez, et al </a:t>
            </a:r>
          </a:p>
          <a:p>
            <a:r>
              <a:rPr lang="en-US" sz="2400" dirty="0" smtClean="0">
                <a:latin typeface="Times New Roman" pitchFamily="18" charset="0"/>
                <a:cs typeface="Times New Roman" pitchFamily="18" charset="0"/>
              </a:rPr>
              <a:t>Mergos(1991) Output supply and input demand in Greek agriculture, KEPE</a:t>
            </a:r>
          </a:p>
          <a:p>
            <a:r>
              <a:rPr lang="en-US" sz="2400" dirty="0" smtClean="0">
                <a:latin typeface="Times New Roman" pitchFamily="18" charset="0"/>
                <a:cs typeface="Times New Roman" pitchFamily="18" charset="0"/>
              </a:rPr>
              <a:t> </a:t>
            </a:r>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18</a:t>
            </a:fld>
            <a:endParaRPr lang="el-G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t>Output supply and input demand : </a:t>
            </a:r>
            <a:r>
              <a:rPr lang="en-US" sz="2800" dirty="0" smtClean="0"/>
              <a:t/>
            </a:r>
            <a:br>
              <a:rPr lang="en-US" sz="2800" dirty="0" smtClean="0"/>
            </a:br>
            <a:r>
              <a:rPr lang="en-US" sz="2800" dirty="0" smtClean="0"/>
              <a:t>cost function</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19</a:t>
            </a:fld>
            <a:endParaRPr lang="el-GR"/>
          </a:p>
        </p:txBody>
      </p:sp>
      <p:pic>
        <p:nvPicPr>
          <p:cNvPr id="17410" name="Picture 2"/>
          <p:cNvPicPr>
            <a:picLocks noGrp="1" noChangeAspect="1" noChangeArrowheads="1"/>
          </p:cNvPicPr>
          <p:nvPr>
            <p:ph idx="1"/>
          </p:nvPr>
        </p:nvPicPr>
        <p:blipFill>
          <a:blip r:embed="rId2" cstate="print"/>
          <a:srcRect/>
          <a:stretch>
            <a:fillRect/>
          </a:stretch>
        </p:blipFill>
        <p:spPr bwMode="auto">
          <a:xfrm>
            <a:off x="1187624" y="1484784"/>
            <a:ext cx="6408712" cy="4896544"/>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02506"/>
          </a:xfrm>
        </p:spPr>
        <p:txBody>
          <a:bodyPr/>
          <a:lstStyle/>
          <a:p>
            <a:pPr algn="ctr" eaLnBrk="1" hangingPunct="1"/>
            <a:r>
              <a:rPr lang="en-US" sz="2800" i="1" dirty="0" smtClean="0">
                <a:latin typeface="Times New Roman" charset="0"/>
                <a:ea typeface="Times New Roman" charset="0"/>
                <a:cs typeface="Times New Roman" charset="0"/>
              </a:rPr>
              <a:t>Production, Economic Behaviour </a:t>
            </a:r>
            <a:br>
              <a:rPr lang="en-US" sz="2800" i="1" dirty="0" smtClean="0">
                <a:latin typeface="Times New Roman" charset="0"/>
                <a:ea typeface="Times New Roman" charset="0"/>
                <a:cs typeface="Times New Roman" charset="0"/>
              </a:rPr>
            </a:br>
            <a:r>
              <a:rPr lang="en-US" sz="2800" i="1" dirty="0" smtClean="0">
                <a:latin typeface="Times New Roman" charset="0"/>
                <a:ea typeface="Times New Roman" charset="0"/>
                <a:cs typeface="Times New Roman" charset="0"/>
              </a:rPr>
              <a:t>and Household Models </a:t>
            </a:r>
            <a:endParaRPr lang="el-GR" sz="2800" dirty="0"/>
          </a:p>
        </p:txBody>
      </p:sp>
      <p:sp>
        <p:nvSpPr>
          <p:cNvPr id="3" name="2 - Θέση περιεχομένου"/>
          <p:cNvSpPr>
            <a:spLocks noGrp="1"/>
          </p:cNvSpPr>
          <p:nvPr>
            <p:ph idx="1"/>
          </p:nvPr>
        </p:nvSpPr>
        <p:spPr>
          <a:xfrm>
            <a:off x="457200" y="1124744"/>
            <a:ext cx="8229600" cy="5472608"/>
          </a:xfrm>
        </p:spPr>
        <p:txBody>
          <a:bodyPr/>
          <a:lstStyle/>
          <a:p>
            <a:r>
              <a:rPr lang="en-US" sz="2000" dirty="0" smtClean="0">
                <a:latin typeface="Times New Roman" charset="0"/>
                <a:ea typeface="Times New Roman" charset="0"/>
                <a:cs typeface="Times New Roman" charset="0"/>
              </a:rPr>
              <a:t>Capital accumulation and the choice of production techniques</a:t>
            </a:r>
          </a:p>
          <a:p>
            <a:pPr lvl="1"/>
            <a:r>
              <a:rPr lang="en-US" sz="2000" dirty="0" smtClean="0">
                <a:latin typeface="Times New Roman" charset="0"/>
                <a:ea typeface="Times New Roman" charset="0"/>
                <a:cs typeface="Times New Roman" charset="0"/>
              </a:rPr>
              <a:t>The coexistence of production techniques in agriculture (</a:t>
            </a:r>
            <a:r>
              <a:rPr lang="en-US" sz="2000" dirty="0" err="1" smtClean="0">
                <a:latin typeface="Times New Roman" charset="0"/>
                <a:ea typeface="Times New Roman" charset="0"/>
                <a:cs typeface="Times New Roman" charset="0"/>
              </a:rPr>
              <a:t>Mundlak</a:t>
            </a:r>
            <a:r>
              <a:rPr lang="en-US" sz="2000" dirty="0" smtClean="0">
                <a:latin typeface="Times New Roman" charset="0"/>
                <a:ea typeface="Times New Roman" charset="0"/>
                <a:cs typeface="Times New Roman" charset="0"/>
              </a:rPr>
              <a:t>) </a:t>
            </a:r>
          </a:p>
          <a:p>
            <a:pPr lvl="1"/>
            <a:r>
              <a:rPr lang="en-US" sz="2000" dirty="0" smtClean="0">
                <a:latin typeface="Times New Roman" charset="0"/>
                <a:ea typeface="Times New Roman" charset="0"/>
                <a:cs typeface="Times New Roman" charset="0"/>
              </a:rPr>
              <a:t>Capital accumulation and the introduction of technical change</a:t>
            </a:r>
          </a:p>
          <a:p>
            <a:r>
              <a:rPr lang="en-US" sz="2000" dirty="0" smtClean="0">
                <a:latin typeface="Times New Roman" charset="0"/>
                <a:ea typeface="Times New Roman" charset="0"/>
                <a:cs typeface="Times New Roman" charset="0"/>
              </a:rPr>
              <a:t>Efficiency  and economic behaviour of the farm-firm</a:t>
            </a:r>
          </a:p>
          <a:p>
            <a:pPr lvl="1"/>
            <a:r>
              <a:rPr lang="en-US" sz="2000" dirty="0" smtClean="0">
                <a:latin typeface="Times New Roman" charset="0"/>
                <a:ea typeface="Times New Roman" charset="0"/>
                <a:cs typeface="Times New Roman" charset="0"/>
              </a:rPr>
              <a:t>Schultz (1964) Transforming traditional agriculture</a:t>
            </a:r>
          </a:p>
          <a:p>
            <a:pPr lvl="1"/>
            <a:r>
              <a:rPr lang="en-US" sz="2000" dirty="0" err="1" smtClean="0">
                <a:latin typeface="Times New Roman" charset="0"/>
                <a:ea typeface="Times New Roman" charset="0"/>
                <a:cs typeface="Times New Roman" charset="0"/>
              </a:rPr>
              <a:t>Yotopoulos</a:t>
            </a:r>
            <a:r>
              <a:rPr lang="en-US" sz="2000" dirty="0" smtClean="0">
                <a:latin typeface="Times New Roman" charset="0"/>
                <a:ea typeface="Times New Roman" charset="0"/>
                <a:cs typeface="Times New Roman" charset="0"/>
              </a:rPr>
              <a:t> and Lau: a test for relative efficiency</a:t>
            </a:r>
          </a:p>
          <a:p>
            <a:pPr lvl="1"/>
            <a:r>
              <a:rPr lang="en-US" sz="2000" dirty="0" smtClean="0">
                <a:latin typeface="Times New Roman" charset="0"/>
                <a:ea typeface="Times New Roman" charset="0"/>
                <a:cs typeface="Times New Roman" charset="0"/>
              </a:rPr>
              <a:t>Addressing risk and uncertainty : multi-product production</a:t>
            </a:r>
          </a:p>
          <a:p>
            <a:r>
              <a:rPr lang="en-US" sz="2000" dirty="0" smtClean="0">
                <a:latin typeface="Times New Roman" charset="0"/>
                <a:ea typeface="Times New Roman" charset="0"/>
                <a:cs typeface="Times New Roman" charset="0"/>
              </a:rPr>
              <a:t>Efficiency  of sharecropping</a:t>
            </a:r>
          </a:p>
          <a:p>
            <a:r>
              <a:rPr lang="en-US" sz="2000" dirty="0" smtClean="0">
                <a:latin typeface="Times New Roman" charset="0"/>
                <a:ea typeface="Times New Roman" charset="0"/>
                <a:cs typeface="Times New Roman" charset="0"/>
              </a:rPr>
              <a:t>Response to economic incentives – prices</a:t>
            </a:r>
          </a:p>
          <a:p>
            <a:pPr lvl="1"/>
            <a:r>
              <a:rPr lang="en-US" sz="2000" dirty="0" smtClean="0">
                <a:latin typeface="Times New Roman" charset="0"/>
                <a:ea typeface="Times New Roman" charset="0"/>
                <a:cs typeface="Times New Roman" charset="0"/>
              </a:rPr>
              <a:t>The supply response issue and the work of (</a:t>
            </a:r>
            <a:r>
              <a:rPr lang="en-US" sz="2000" dirty="0" err="1" smtClean="0">
                <a:latin typeface="Times New Roman" charset="0"/>
                <a:ea typeface="Times New Roman" charset="0"/>
                <a:cs typeface="Times New Roman" charset="0"/>
              </a:rPr>
              <a:t>Nerlove</a:t>
            </a:r>
            <a:r>
              <a:rPr lang="en-US" sz="2000" dirty="0" smtClean="0">
                <a:latin typeface="Times New Roman" charset="0"/>
                <a:ea typeface="Times New Roman" charset="0"/>
                <a:cs typeface="Times New Roman" charset="0"/>
              </a:rPr>
              <a:t>, 1958)</a:t>
            </a:r>
          </a:p>
          <a:p>
            <a:pPr lvl="1"/>
            <a:r>
              <a:rPr lang="en-US" sz="2000" dirty="0" smtClean="0">
                <a:latin typeface="Times New Roman" charset="0"/>
                <a:ea typeface="Times New Roman" charset="0"/>
                <a:cs typeface="Times New Roman" charset="0"/>
              </a:rPr>
              <a:t>Implications  for the operation of product and factor markets	</a:t>
            </a:r>
          </a:p>
          <a:p>
            <a:r>
              <a:rPr lang="en-US" sz="2000" dirty="0" smtClean="0">
                <a:latin typeface="Times New Roman" charset="0"/>
                <a:ea typeface="Times New Roman" charset="0"/>
                <a:cs typeface="Times New Roman" charset="0"/>
              </a:rPr>
              <a:t>The model of the agricultural household</a:t>
            </a:r>
          </a:p>
          <a:p>
            <a:pPr lvl="1"/>
            <a:r>
              <a:rPr lang="en-US" sz="2000" dirty="0" smtClean="0">
                <a:latin typeface="Times New Roman" charset="0"/>
                <a:ea typeface="Times New Roman" charset="0"/>
                <a:cs typeface="Times New Roman" charset="0"/>
              </a:rPr>
              <a:t>Non-</a:t>
            </a:r>
            <a:r>
              <a:rPr lang="en-US" sz="2000" dirty="0" err="1" smtClean="0">
                <a:latin typeface="Times New Roman" charset="0"/>
                <a:ea typeface="Times New Roman" charset="0"/>
                <a:cs typeface="Times New Roman" charset="0"/>
              </a:rPr>
              <a:t>separability</a:t>
            </a:r>
            <a:r>
              <a:rPr lang="en-US" sz="2000" dirty="0" smtClean="0">
                <a:latin typeface="Times New Roman" charset="0"/>
                <a:ea typeface="Times New Roman" charset="0"/>
                <a:cs typeface="Times New Roman" charset="0"/>
              </a:rPr>
              <a:t> of production and consumption</a:t>
            </a:r>
          </a:p>
          <a:p>
            <a:pPr lvl="1"/>
            <a:r>
              <a:rPr lang="en-US" sz="2000" dirty="0" smtClean="0">
                <a:latin typeface="Times New Roman" charset="0"/>
                <a:ea typeface="Times New Roman" charset="0"/>
                <a:cs typeface="Times New Roman" charset="0"/>
              </a:rPr>
              <a:t>The role of the labour market</a:t>
            </a:r>
          </a:p>
          <a:p>
            <a:pPr lvl="1"/>
            <a:endParaRPr lang="en-US" sz="2000" dirty="0" smtClean="0">
              <a:latin typeface="Times New Roman" charset="0"/>
              <a:ea typeface="Times New Roman" charset="0"/>
              <a:cs typeface="Times New Roman" charset="0"/>
            </a:endParaRPr>
          </a:p>
          <a:p>
            <a:pPr lvl="1"/>
            <a:endParaRPr lang="en-US" sz="1600" dirty="0" smtClean="0">
              <a:latin typeface="Times New Roman" charset="0"/>
              <a:ea typeface="Times New Roman" charset="0"/>
              <a:cs typeface="Times New Roman"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a:t>
            </a:fld>
            <a:endParaRPr lang="el-G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latin typeface="Times New Roman" pitchFamily="18" charset="0"/>
                <a:cs typeface="Times New Roman" pitchFamily="18" charset="0"/>
              </a:rPr>
              <a:t>Output supply and input demand :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cost </a:t>
            </a:r>
            <a:r>
              <a:rPr lang="en-US" sz="2800" dirty="0" smtClean="0">
                <a:latin typeface="Times New Roman" pitchFamily="18" charset="0"/>
                <a:cs typeface="Times New Roman" pitchFamily="18" charset="0"/>
              </a:rPr>
              <a:t>function –share equations</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20</a:t>
            </a:fld>
            <a:endParaRPr lang="el-GR"/>
          </a:p>
        </p:txBody>
      </p:sp>
      <p:pic>
        <p:nvPicPr>
          <p:cNvPr id="18434" name="Picture 2"/>
          <p:cNvPicPr>
            <a:picLocks noGrp="1" noChangeAspect="1" noChangeArrowheads="1"/>
          </p:cNvPicPr>
          <p:nvPr>
            <p:ph idx="1"/>
          </p:nvPr>
        </p:nvPicPr>
        <p:blipFill>
          <a:blip r:embed="rId2" cstate="print"/>
          <a:srcRect/>
          <a:stretch>
            <a:fillRect/>
          </a:stretch>
        </p:blipFill>
        <p:spPr bwMode="auto">
          <a:xfrm>
            <a:off x="1691680" y="2132856"/>
            <a:ext cx="5904656" cy="3744416"/>
          </a:xfrm>
          <a:prstGeom prst="rect">
            <a:avLst/>
          </a:prstGeom>
          <a:noFill/>
          <a:ln w="9525">
            <a:noFill/>
            <a:miter lim="800000"/>
            <a:headEnd/>
            <a:tailEnd/>
          </a:ln>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n-US" sz="2800" dirty="0" smtClean="0"/>
              <a:t>Output supply and input demand : </a:t>
            </a:r>
            <a:br>
              <a:rPr lang="en-US" sz="2800" dirty="0" smtClean="0"/>
            </a:br>
            <a:r>
              <a:rPr lang="en-US" sz="2800" dirty="0" smtClean="0"/>
              <a:t>profit  function</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21</a:t>
            </a:fld>
            <a:endParaRPr lang="el-GR"/>
          </a:p>
        </p:txBody>
      </p:sp>
      <p:pic>
        <p:nvPicPr>
          <p:cNvPr id="19458" name="Picture 2"/>
          <p:cNvPicPr>
            <a:picLocks noGrp="1" noChangeAspect="1" noChangeArrowheads="1"/>
          </p:cNvPicPr>
          <p:nvPr>
            <p:ph idx="1"/>
          </p:nvPr>
        </p:nvPicPr>
        <p:blipFill>
          <a:blip r:embed="rId2" cstate="print"/>
          <a:srcRect/>
          <a:stretch>
            <a:fillRect/>
          </a:stretch>
        </p:blipFill>
        <p:spPr bwMode="auto">
          <a:xfrm>
            <a:off x="1115616" y="1772816"/>
            <a:ext cx="6840760" cy="4104456"/>
          </a:xfrm>
          <a:prstGeom prst="rect">
            <a:avLst/>
          </a:prstGeom>
          <a:noFill/>
          <a:ln w="9525">
            <a:noFill/>
            <a:miter lim="800000"/>
            <a:headEnd/>
            <a:tailEnd/>
          </a:ln>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75656" y="122238"/>
            <a:ext cx="5688632" cy="1578570"/>
          </a:xfrm>
        </p:spPr>
        <p:txBody>
          <a:bodyPr/>
          <a:lstStyle/>
          <a:p>
            <a:r>
              <a:rPr lang="en-US" sz="2800" dirty="0" smtClean="0">
                <a:latin typeface="Times New Roman" pitchFamily="18" charset="0"/>
                <a:cs typeface="Times New Roman" pitchFamily="18" charset="0"/>
              </a:rPr>
              <a:t>Output supply and input demand :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profit  </a:t>
            </a:r>
            <a:r>
              <a:rPr lang="en-US" sz="2800" dirty="0" smtClean="0">
                <a:latin typeface="Times New Roman" pitchFamily="18" charset="0"/>
                <a:cs typeface="Times New Roman" pitchFamily="18" charset="0"/>
              </a:rPr>
              <a:t>function – share equations</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22</a:t>
            </a:fld>
            <a:endParaRPr lang="el-GR"/>
          </a:p>
        </p:txBody>
      </p:sp>
      <p:pic>
        <p:nvPicPr>
          <p:cNvPr id="20482" name="Picture 2"/>
          <p:cNvPicPr>
            <a:picLocks noGrp="1" noChangeAspect="1" noChangeArrowheads="1"/>
          </p:cNvPicPr>
          <p:nvPr>
            <p:ph idx="1"/>
          </p:nvPr>
        </p:nvPicPr>
        <p:blipFill>
          <a:blip r:embed="rId2" cstate="print"/>
          <a:srcRect/>
          <a:stretch>
            <a:fillRect/>
          </a:stretch>
        </p:blipFill>
        <p:spPr bwMode="auto">
          <a:xfrm>
            <a:off x="1331640" y="1913414"/>
            <a:ext cx="6264696" cy="4395906"/>
          </a:xfrm>
          <a:prstGeom prst="rect">
            <a:avLst/>
          </a:prstGeom>
          <a:noFill/>
          <a:ln w="9525">
            <a:noFill/>
            <a:miter lim="800000"/>
            <a:headEnd/>
            <a:tailEnd/>
          </a:ln>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smtClean="0"/>
              <a:t>The concept and characteristics </a:t>
            </a:r>
            <a:br>
              <a:rPr lang="en-US" sz="2800" dirty="0" smtClean="0"/>
            </a:br>
            <a:r>
              <a:rPr lang="en-US" sz="2800" dirty="0" smtClean="0"/>
              <a:t>of Farm Household models</a:t>
            </a:r>
            <a:endParaRPr lang="el-GR" sz="2800" dirty="0"/>
          </a:p>
        </p:txBody>
      </p:sp>
      <p:sp>
        <p:nvSpPr>
          <p:cNvPr id="3" name="2 - Θέση περιεχομένου"/>
          <p:cNvSpPr>
            <a:spLocks noGrp="1"/>
          </p:cNvSpPr>
          <p:nvPr>
            <p:ph idx="1"/>
          </p:nvPr>
        </p:nvSpPr>
        <p:spPr>
          <a:xfrm>
            <a:off x="457200" y="1268760"/>
            <a:ext cx="8229600" cy="4862165"/>
          </a:xfrm>
        </p:spPr>
        <p:txBody>
          <a:bodyPr/>
          <a:lstStyle/>
          <a:p>
            <a:pPr lvl="0"/>
            <a:r>
              <a:rPr lang="en-US" sz="2000" dirty="0" smtClean="0">
                <a:latin typeface="Times New Roman" pitchFamily="18" charset="0"/>
                <a:cs typeface="Times New Roman" pitchFamily="18" charset="0"/>
              </a:rPr>
              <a:t>Rural HHs are systematically exposed to market failures (markets do not exist or  high transactions costs, constraints on quantities marketed) </a:t>
            </a:r>
            <a:endParaRPr lang="el-GR"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Modeling rural household behavior in the context of market failures implies non-</a:t>
            </a:r>
            <a:r>
              <a:rPr lang="en-US" sz="2000" dirty="0" err="1" smtClean="0">
                <a:latin typeface="Times New Roman" pitchFamily="18" charset="0"/>
                <a:cs typeface="Times New Roman" pitchFamily="18" charset="0"/>
              </a:rPr>
              <a:t>separability</a:t>
            </a:r>
            <a:r>
              <a:rPr lang="en-US" sz="2000" dirty="0" smtClean="0">
                <a:latin typeface="Times New Roman" pitchFamily="18" charset="0"/>
                <a:cs typeface="Times New Roman" pitchFamily="18" charset="0"/>
              </a:rPr>
              <a:t> between production and consumption decisions.</a:t>
            </a:r>
            <a:endParaRPr lang="el-GR"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The non-</a:t>
            </a:r>
            <a:r>
              <a:rPr lang="en-US" sz="2000" dirty="0" err="1" smtClean="0">
                <a:latin typeface="Times New Roman" pitchFamily="18" charset="0"/>
                <a:cs typeface="Times New Roman" pitchFamily="18" charset="0"/>
              </a:rPr>
              <a:t>separability</a:t>
            </a:r>
            <a:r>
              <a:rPr lang="en-US" sz="2000" dirty="0" smtClean="0">
                <a:latin typeface="Times New Roman" pitchFamily="18" charset="0"/>
                <a:cs typeface="Times New Roman" pitchFamily="18" charset="0"/>
              </a:rPr>
              <a:t> concept introduced first by Lau and </a:t>
            </a:r>
            <a:r>
              <a:rPr lang="en-US" sz="2000" dirty="0" err="1" smtClean="0">
                <a:latin typeface="Times New Roman" pitchFamily="18" charset="0"/>
                <a:cs typeface="Times New Roman" pitchFamily="18" charset="0"/>
              </a:rPr>
              <a:t>Yotopoulos</a:t>
            </a:r>
            <a:r>
              <a:rPr lang="en-US" sz="2000" dirty="0" smtClean="0">
                <a:latin typeface="Times New Roman" pitchFamily="18" charset="0"/>
                <a:cs typeface="Times New Roman" pitchFamily="18" charset="0"/>
              </a:rPr>
              <a:t> (1974) and further developed by Singh, Squire, and Strauss (1986)</a:t>
            </a:r>
            <a:endParaRPr lang="el-GR"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A HH model is non-separable when decisions regarding production are affected by its consumer characteristics (consumption preferences, demographic composition, etc.). By contrast, in a separable model, the household behaves as a pure profit maximizing producer. The profit level achieved in turn affects consumption, but without feedback on production decisions. </a:t>
            </a:r>
            <a:endParaRPr lang="el-GR"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Examples: transactions costs on the market for a food product, inexistence land market, imperfect labour market, inexistence of credit market</a:t>
            </a:r>
            <a:endParaRPr lang="el-GR" sz="2000" dirty="0" smtClean="0">
              <a:latin typeface="Times New Roman" pitchFamily="18" charset="0"/>
              <a:cs typeface="Times New Roman" pitchFamily="18" charset="0"/>
            </a:endParaRP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23</a:t>
            </a:fld>
            <a:endParaRPr lang="el-G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570458"/>
          </a:xfrm>
        </p:spPr>
        <p:txBody>
          <a:bodyPr/>
          <a:lstStyle/>
          <a:p>
            <a:pPr algn="ctr"/>
            <a:r>
              <a:rPr lang="en-US" sz="2800" dirty="0" smtClean="0"/>
              <a:t>Implications of non-</a:t>
            </a:r>
            <a:r>
              <a:rPr lang="en-US" sz="2800" dirty="0" err="1" smtClean="0"/>
              <a:t>separability</a:t>
            </a:r>
            <a:r>
              <a:rPr lang="en-US" sz="2800" dirty="0" smtClean="0"/>
              <a:t>  </a:t>
            </a:r>
            <a:endParaRPr lang="el-GR" sz="2800" dirty="0"/>
          </a:p>
        </p:txBody>
      </p:sp>
      <p:sp>
        <p:nvSpPr>
          <p:cNvPr id="3" name="2 - Θέση περιεχομένου"/>
          <p:cNvSpPr>
            <a:spLocks noGrp="1"/>
          </p:cNvSpPr>
          <p:nvPr>
            <p:ph idx="1"/>
          </p:nvPr>
        </p:nvSpPr>
        <p:spPr>
          <a:xfrm>
            <a:off x="457200" y="764704"/>
            <a:ext cx="8229600" cy="6093296"/>
          </a:xfrm>
        </p:spPr>
        <p:txBody>
          <a:bodyPr/>
          <a:lstStyle/>
          <a:p>
            <a:r>
              <a:rPr lang="en-US" sz="1800" dirty="0" smtClean="0">
                <a:latin typeface="Times New Roman" pitchFamily="18" charset="0"/>
                <a:cs typeface="Times New Roman" pitchFamily="18" charset="0"/>
              </a:rPr>
              <a:t>Non-</a:t>
            </a:r>
            <a:r>
              <a:rPr lang="en-US" sz="1800" dirty="0" err="1" smtClean="0">
                <a:latin typeface="Times New Roman" pitchFamily="18" charset="0"/>
                <a:cs typeface="Times New Roman" pitchFamily="18" charset="0"/>
              </a:rPr>
              <a:t>separability</a:t>
            </a:r>
            <a:r>
              <a:rPr lang="en-US" sz="1800" dirty="0" smtClean="0">
                <a:latin typeface="Times New Roman" pitchFamily="18" charset="0"/>
                <a:cs typeface="Times New Roman" pitchFamily="18" charset="0"/>
              </a:rPr>
              <a:t> affects HH ability to respond to incentives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It explains HH </a:t>
            </a:r>
            <a:r>
              <a:rPr lang="en-US" sz="1800" dirty="0" err="1" smtClean="0">
                <a:latin typeface="Times New Roman" pitchFamily="18" charset="0"/>
                <a:cs typeface="Times New Roman" pitchFamily="18" charset="0"/>
              </a:rPr>
              <a:t>beehavior</a:t>
            </a:r>
            <a:r>
              <a:rPr lang="en-US" sz="1800" dirty="0" smtClean="0">
                <a:latin typeface="Times New Roman" pitchFamily="18" charset="0"/>
                <a:cs typeface="Times New Roman" pitchFamily="18" charset="0"/>
              </a:rPr>
              <a:t> that otherwise appears irrational from an economically . </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Social anthropologists argue for non-economic behaviour (rituals, tradition, etc)</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Construction of household models with failures on food, labor, or manufactured goods markets explain this behavior in the context of economic calculus.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Incomplete performance of markets induces behavior that seems contrary to economic logic, not a different logic specific to the peasant households</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For example a farm HH producing food and cash crops, faces two market failures, one in the food market and the other in the labor market </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 social </a:t>
            </a:r>
            <a:r>
              <a:rPr lang="en-US" sz="1800" dirty="0" err="1" smtClean="0">
                <a:latin typeface="Times New Roman" pitchFamily="18" charset="0"/>
                <a:cs typeface="Times New Roman" pitchFamily="18" charset="0"/>
              </a:rPr>
              <a:t>athropologist</a:t>
            </a:r>
            <a:r>
              <a:rPr lang="en-US" sz="1800" dirty="0" smtClean="0">
                <a:latin typeface="Times New Roman" pitchFamily="18" charset="0"/>
                <a:cs typeface="Times New Roman" pitchFamily="18" charset="0"/>
              </a:rPr>
              <a:t> would argue that the peasant household has non-economic objectives since it does not respond to a rise in the price of cash crops. </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However, lack of response to prices does not come from absence of economic rationality. It is due to lack of food market so HH cannot reallocate land toward cash crops, despite an increase in income and desire to consume more food</a:t>
            </a:r>
          </a:p>
          <a:p>
            <a:r>
              <a:rPr lang="en-US" sz="1800" dirty="0" smtClean="0">
                <a:latin typeface="Times New Roman" pitchFamily="18" charset="0"/>
                <a:cs typeface="Times New Roman" pitchFamily="18" charset="0"/>
              </a:rPr>
              <a:t>Also, from lack of a labor market does not allow hiring workers to expand cash crop production and leisure constraint does not allow increase in own labour supply</a:t>
            </a:r>
          </a:p>
          <a:p>
            <a:r>
              <a:rPr lang="en-US" sz="1800" dirty="0" smtClean="0">
                <a:latin typeface="Times New Roman" pitchFamily="18" charset="0"/>
                <a:cs typeface="Times New Roman" pitchFamily="18" charset="0"/>
              </a:rPr>
              <a:t>Thus, supply response of cash crops cannot come from a decline in food production nor from an increase in family labor. </a:t>
            </a:r>
            <a:endParaRPr lang="el-GR"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Therefore, only technological change by increasing use of purchased inputs such as fertilizers that are partial substitutes to land and labor would allow increase supply</a:t>
            </a:r>
            <a:endParaRPr lang="el-GR" sz="1800" dirty="0" smtClean="0">
              <a:latin typeface="Times New Roman" pitchFamily="18" charset="0"/>
              <a:cs typeface="Times New Roman" pitchFamily="18" charset="0"/>
            </a:endParaRPr>
          </a:p>
          <a:p>
            <a:endParaRPr lang="el-GR" sz="1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24</a:t>
            </a:fld>
            <a:endParaRPr lang="el-GR"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400" dirty="0" smtClean="0">
                <a:latin typeface="Times New Roman" pitchFamily="18" charset="0"/>
                <a:cs typeface="Times New Roman" pitchFamily="18" charset="0"/>
              </a:rPr>
              <a:t>Farm Household models: the Strauss paper (1983) that led to the book Singh, Squire, and Strauss (1986) book </a:t>
            </a:r>
            <a:endParaRPr lang="el-GR" sz="24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25</a:t>
            </a:fld>
            <a:endParaRPr lang="el-GR"/>
          </a:p>
        </p:txBody>
      </p:sp>
      <p:pic>
        <p:nvPicPr>
          <p:cNvPr id="18434" name="Picture 2"/>
          <p:cNvPicPr>
            <a:picLocks noGrp="1" noChangeAspect="1" noChangeArrowheads="1"/>
          </p:cNvPicPr>
          <p:nvPr>
            <p:ph idx="1"/>
          </p:nvPr>
        </p:nvPicPr>
        <p:blipFill>
          <a:blip r:embed="rId2" cstate="print"/>
          <a:srcRect/>
          <a:stretch>
            <a:fillRect/>
          </a:stretch>
        </p:blipFill>
        <p:spPr bwMode="auto">
          <a:xfrm>
            <a:off x="1403648" y="1700808"/>
            <a:ext cx="6048672" cy="4176464"/>
          </a:xfrm>
          <a:prstGeom prst="rect">
            <a:avLst/>
          </a:prstGeom>
          <a:noFill/>
          <a:ln w="9525">
            <a:noFill/>
            <a:miter lim="800000"/>
            <a:headEnd/>
            <a:tailEnd/>
          </a:ln>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fld id="{681F266A-890F-F943-AA12-92C343B3586E}" type="slidenum">
              <a:rPr lang="el-GR" smtClean="0"/>
              <a:pPr/>
              <a:t>26</a:t>
            </a:fld>
            <a:endParaRPr lang="el-GR"/>
          </a:p>
        </p:txBody>
      </p:sp>
      <p:pic>
        <p:nvPicPr>
          <p:cNvPr id="19458" name="Picture 2"/>
          <p:cNvPicPr>
            <a:picLocks noChangeAspect="1" noChangeArrowheads="1"/>
          </p:cNvPicPr>
          <p:nvPr/>
        </p:nvPicPr>
        <p:blipFill>
          <a:blip r:embed="rId2" cstate="print"/>
          <a:srcRect/>
          <a:stretch>
            <a:fillRect/>
          </a:stretch>
        </p:blipFill>
        <p:spPr bwMode="auto">
          <a:xfrm>
            <a:off x="1475656" y="332656"/>
            <a:ext cx="6192688" cy="6120680"/>
          </a:xfrm>
          <a:prstGeom prst="rect">
            <a:avLst/>
          </a:prstGeom>
          <a:noFill/>
          <a:ln w="9525">
            <a:noFill/>
            <a:miter lim="800000"/>
            <a:headEnd/>
            <a:tailEnd/>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620688"/>
            <a:ext cx="7543800" cy="504056"/>
          </a:xfrm>
        </p:spPr>
        <p:txBody>
          <a:bodyPr/>
          <a:lstStyle/>
          <a:p>
            <a:pPr algn="ctr"/>
            <a:r>
              <a:rPr lang="en-US" sz="2800" dirty="0" smtClean="0"/>
              <a:t>Bibliography</a:t>
            </a:r>
            <a:endParaRPr lang="el-GR" sz="2800" dirty="0"/>
          </a:p>
        </p:txBody>
      </p:sp>
      <p:sp>
        <p:nvSpPr>
          <p:cNvPr id="3" name="2 - Θέση περιεχομένου"/>
          <p:cNvSpPr>
            <a:spLocks noGrp="1"/>
          </p:cNvSpPr>
          <p:nvPr>
            <p:ph idx="1"/>
          </p:nvPr>
        </p:nvSpPr>
        <p:spPr>
          <a:xfrm>
            <a:off x="457200" y="1268760"/>
            <a:ext cx="8229600" cy="5112568"/>
          </a:xfrm>
        </p:spPr>
        <p:txBody>
          <a:bodyPr/>
          <a:lstStyle/>
          <a:p>
            <a:r>
              <a:rPr lang="en-US" sz="2000" dirty="0" smtClean="0">
                <a:latin typeface="Times New Roman" pitchFamily="18" charset="0"/>
                <a:cs typeface="Times New Roman" pitchFamily="18" charset="0"/>
              </a:rPr>
              <a:t>Y. </a:t>
            </a:r>
            <a:r>
              <a:rPr lang="en-US" sz="2000" dirty="0" err="1" smtClean="0">
                <a:latin typeface="Times New Roman" pitchFamily="18" charset="0"/>
                <a:cs typeface="Times New Roman" pitchFamily="18" charset="0"/>
              </a:rPr>
              <a:t>Mundlak</a:t>
            </a:r>
            <a:r>
              <a:rPr lang="en-US" sz="2000" dirty="0" smtClean="0">
                <a:latin typeface="Times New Roman" pitchFamily="18" charset="0"/>
                <a:cs typeface="Times New Roman" pitchFamily="18" charset="0"/>
              </a:rPr>
              <a:t> (2001) ‘Production and supply’, ch.1 in HANDBKAGECON </a:t>
            </a:r>
            <a:endParaRPr lang="el-GR"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H. Binswanger, </a:t>
            </a:r>
            <a:r>
              <a:rPr lang="en-US" sz="2000" dirty="0" err="1" smtClean="0">
                <a:latin typeface="Times New Roman" pitchFamily="18" charset="0"/>
                <a:cs typeface="Times New Roman" pitchFamily="18" charset="0"/>
              </a:rPr>
              <a:t>J.McIntyre</a:t>
            </a:r>
            <a:r>
              <a:rPr lang="en-US" sz="2000" dirty="0" smtClean="0">
                <a:latin typeface="Times New Roman" pitchFamily="18" charset="0"/>
                <a:cs typeface="Times New Roman" pitchFamily="18" charset="0"/>
              </a:rPr>
              <a:t> and C. </a:t>
            </a:r>
            <a:r>
              <a:rPr lang="en-US" sz="2000" dirty="0" err="1" smtClean="0">
                <a:latin typeface="Times New Roman" pitchFamily="18" charset="0"/>
                <a:cs typeface="Times New Roman" pitchFamily="18" charset="0"/>
              </a:rPr>
              <a:t>Udry</a:t>
            </a:r>
            <a:r>
              <a:rPr lang="en-US" sz="2000" dirty="0" smtClean="0">
                <a:latin typeface="Times New Roman" pitchFamily="18" charset="0"/>
                <a:cs typeface="Times New Roman" pitchFamily="18" charset="0"/>
              </a:rPr>
              <a:t> (1989) “Production Relations in Semi-Arid African Agriculture”, </a:t>
            </a:r>
            <a:r>
              <a:rPr lang="en-US" sz="2000" dirty="0" err="1" smtClean="0">
                <a:latin typeface="Times New Roman" pitchFamily="18" charset="0"/>
                <a:cs typeface="Times New Roman" pitchFamily="18" charset="0"/>
              </a:rPr>
              <a:t>chapt</a:t>
            </a:r>
            <a:r>
              <a:rPr lang="en-US" sz="2000" dirty="0" smtClean="0">
                <a:latin typeface="Times New Roman" pitchFamily="18" charset="0"/>
                <a:cs typeface="Times New Roman" pitchFamily="18" charset="0"/>
              </a:rPr>
              <a:t>. 6 in BARDHAN</a:t>
            </a:r>
          </a:p>
          <a:p>
            <a:r>
              <a:rPr lang="en-US" sz="2000" dirty="0" smtClean="0">
                <a:latin typeface="Times New Roman" pitchFamily="18" charset="0"/>
                <a:cs typeface="Times New Roman" pitchFamily="18" charset="0"/>
              </a:rPr>
              <a:t>Pan A. </a:t>
            </a:r>
            <a:r>
              <a:rPr lang="en-US" sz="2000" dirty="0" err="1" smtClean="0">
                <a:latin typeface="Times New Roman" pitchFamily="18" charset="0"/>
                <a:cs typeface="Times New Roman" pitchFamily="18" charset="0"/>
              </a:rPr>
              <a:t>Yotopoulos</a:t>
            </a:r>
            <a:r>
              <a:rPr lang="en-US" sz="2000" dirty="0" smtClean="0">
                <a:latin typeface="Times New Roman" pitchFamily="18" charset="0"/>
                <a:cs typeface="Times New Roman" pitchFamily="18" charset="0"/>
              </a:rPr>
              <a:t> and Lawrence J. Lau (1973) A Test for Relative Economic Efficiency: Some Further Results, The American Economic Review, Vol. 63, No. 1 </a:t>
            </a:r>
            <a:endParaRPr lang="el-GR"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Eswaran</a:t>
            </a:r>
            <a:r>
              <a:rPr lang="en-US" sz="2000" dirty="0" smtClean="0">
                <a:latin typeface="Times New Roman" pitchFamily="18" charset="0"/>
                <a:cs typeface="Times New Roman" pitchFamily="18" charset="0"/>
              </a:rPr>
              <a:t>, M., and </a:t>
            </a:r>
            <a:r>
              <a:rPr lang="en-US" sz="2000" dirty="0" err="1" smtClean="0">
                <a:latin typeface="Times New Roman" pitchFamily="18" charset="0"/>
                <a:cs typeface="Times New Roman" pitchFamily="18" charset="0"/>
              </a:rPr>
              <a:t>Kotwal</a:t>
            </a:r>
            <a:r>
              <a:rPr lang="en-US" sz="2000" dirty="0" smtClean="0">
                <a:latin typeface="Times New Roman" pitchFamily="18" charset="0"/>
                <a:cs typeface="Times New Roman" pitchFamily="18" charset="0"/>
              </a:rPr>
              <a:t>, A.  “A Theory of Contractual Structure in Agriculture.”  </a:t>
            </a:r>
            <a:r>
              <a:rPr lang="en-US" sz="2000" i="1" dirty="0" smtClean="0">
                <a:latin typeface="Times New Roman" pitchFamily="18" charset="0"/>
                <a:cs typeface="Times New Roman" pitchFamily="18" charset="0"/>
              </a:rPr>
              <a:t>American Economic Review</a:t>
            </a:r>
            <a:r>
              <a:rPr lang="en-US" sz="2000" dirty="0" smtClean="0">
                <a:latin typeface="Times New Roman" pitchFamily="18" charset="0"/>
                <a:cs typeface="Times New Roman" pitchFamily="18" charset="0"/>
              </a:rPr>
              <a:t>, Vol. 75 (1985).</a:t>
            </a:r>
            <a:endParaRPr lang="el-GR"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Stiglitz</a:t>
            </a:r>
            <a:r>
              <a:rPr lang="en-US" sz="2000" dirty="0" smtClean="0">
                <a:latin typeface="Times New Roman" pitchFamily="18" charset="0"/>
                <a:cs typeface="Times New Roman" pitchFamily="18" charset="0"/>
              </a:rPr>
              <a:t>, J.E., (1974) “Incentives and Risk Sharing in Sharecropping” </a:t>
            </a:r>
            <a:r>
              <a:rPr lang="en-US" sz="2000" i="1" dirty="0" smtClean="0">
                <a:latin typeface="Times New Roman" pitchFamily="18" charset="0"/>
                <a:cs typeface="Times New Roman" pitchFamily="18" charset="0"/>
              </a:rPr>
              <a:t>Review of Economic Studies</a:t>
            </a:r>
            <a:r>
              <a:rPr lang="en-US" sz="2000" dirty="0" smtClean="0">
                <a:latin typeface="Times New Roman" pitchFamily="18" charset="0"/>
                <a:cs typeface="Times New Roman" pitchFamily="18" charset="0"/>
              </a:rPr>
              <a:t>, vol. 41, pp. </a:t>
            </a:r>
            <a:r>
              <a:rPr lang="en-US" sz="2000" dirty="0" smtClean="0">
                <a:latin typeface="Times New Roman" pitchFamily="18" charset="0"/>
                <a:cs typeface="Times New Roman" pitchFamily="18" charset="0"/>
              </a:rPr>
              <a:t>219-55</a:t>
            </a:r>
          </a:p>
          <a:p>
            <a:r>
              <a:rPr lang="en-US" sz="2000" dirty="0" smtClean="0">
                <a:latin typeface="Times New Roman" pitchFamily="18" charset="0"/>
                <a:cs typeface="Times New Roman" pitchFamily="18" charset="0"/>
              </a:rPr>
              <a:t>Mergos G (1991) </a:t>
            </a:r>
            <a:r>
              <a:rPr lang="en-US" sz="2000" i="1" dirty="0" smtClean="0">
                <a:latin typeface="Times New Roman" pitchFamily="18" charset="0"/>
                <a:cs typeface="Times New Roman" pitchFamily="18" charset="0"/>
              </a:rPr>
              <a:t>Output </a:t>
            </a:r>
            <a:r>
              <a:rPr lang="en-US" sz="2000" i="1" dirty="0" smtClean="0">
                <a:latin typeface="Times New Roman" pitchFamily="18" charset="0"/>
                <a:cs typeface="Times New Roman" pitchFamily="18" charset="0"/>
              </a:rPr>
              <a:t>Supply and Input Demand in Greek Agriculture: A Multi-Output Profit Function Approach, </a:t>
            </a:r>
            <a:r>
              <a:rPr lang="en-US" sz="2000" dirty="0" smtClean="0">
                <a:latin typeface="Times New Roman" pitchFamily="18" charset="0"/>
                <a:cs typeface="Times New Roman" pitchFamily="18" charset="0"/>
              </a:rPr>
              <a:t>Studies (New Series) No 6, Centre of Planning and Economic Research, </a:t>
            </a:r>
            <a:r>
              <a:rPr lang="en-US" sz="2000" dirty="0" smtClean="0">
                <a:latin typeface="Times New Roman" pitchFamily="18" charset="0"/>
                <a:cs typeface="Times New Roman" pitchFamily="18" charset="0"/>
              </a:rPr>
              <a:t>Athens</a:t>
            </a:r>
            <a:endParaRPr lang="el-GR"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Stiglitz</a:t>
            </a:r>
            <a:r>
              <a:rPr lang="en-US" sz="2000" dirty="0" smtClean="0">
                <a:latin typeface="Times New Roman" pitchFamily="18" charset="0"/>
                <a:cs typeface="Times New Roman" pitchFamily="18" charset="0"/>
              </a:rPr>
              <a:t>, (1982) “Credit and Sharecropping in Agrarian Societies”, </a:t>
            </a:r>
            <a:r>
              <a:rPr lang="en-US" sz="2000" i="1" dirty="0" smtClean="0">
                <a:latin typeface="Times New Roman" pitchFamily="18" charset="0"/>
                <a:cs typeface="Times New Roman" pitchFamily="18" charset="0"/>
              </a:rPr>
              <a:t>Journal of Development Economics</a:t>
            </a:r>
            <a:r>
              <a:rPr lang="en-US" sz="2000" dirty="0" smtClean="0">
                <a:latin typeface="Times New Roman" pitchFamily="18" charset="0"/>
                <a:cs typeface="Times New Roman" pitchFamily="18" charset="0"/>
              </a:rPr>
              <a:t>, December.</a:t>
            </a:r>
            <a:endParaRPr lang="el-GR" sz="2000" dirty="0" smtClean="0">
              <a:latin typeface="Times New Roman" pitchFamily="18" charset="0"/>
              <a:cs typeface="Times New Roman" pitchFamily="18" charset="0"/>
            </a:endParaRPr>
          </a:p>
          <a:p>
            <a:endParaRPr lang="el-GR" sz="20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3</a:t>
            </a:fld>
            <a:endParaRPr lang="el-G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930498"/>
          </a:xfrm>
        </p:spPr>
        <p:txBody>
          <a:bodyPr/>
          <a:lstStyle/>
          <a:p>
            <a:pPr algn="ctr"/>
            <a:r>
              <a:rPr lang="en-US" sz="2800" dirty="0" err="1" smtClean="0">
                <a:latin typeface="Times New Roman" pitchFamily="18" charset="0"/>
                <a:cs typeface="Times New Roman" pitchFamily="18" charset="0"/>
              </a:rPr>
              <a:t>Mundlak</a:t>
            </a:r>
            <a:r>
              <a:rPr lang="en-US" sz="2800" dirty="0" smtClean="0">
                <a:latin typeface="Times New Roman" pitchFamily="18" charset="0"/>
                <a:cs typeface="Times New Roman" pitchFamily="18" charset="0"/>
              </a:rPr>
              <a:t> - Production and supply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The issues</a:t>
            </a:r>
            <a:endParaRPr lang="el-GR" sz="2800" dirty="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4</a:t>
            </a:fld>
            <a:endParaRPr lang="el-GR"/>
          </a:p>
        </p:txBody>
      </p:sp>
      <p:pic>
        <p:nvPicPr>
          <p:cNvPr id="21506" name="Picture 2"/>
          <p:cNvPicPr>
            <a:picLocks noGrp="1" noChangeAspect="1" noChangeArrowheads="1"/>
          </p:cNvPicPr>
          <p:nvPr>
            <p:ph idx="1"/>
          </p:nvPr>
        </p:nvPicPr>
        <p:blipFill>
          <a:blip r:embed="rId2" cstate="print"/>
          <a:srcRect/>
          <a:stretch>
            <a:fillRect/>
          </a:stretch>
        </p:blipFill>
        <p:spPr bwMode="auto">
          <a:xfrm>
            <a:off x="1043608" y="1719263"/>
            <a:ext cx="6696744" cy="4411662"/>
          </a:xfrm>
          <a:prstGeom prst="rect">
            <a:avLst/>
          </a:prstGeom>
          <a:noFill/>
          <a:ln w="9525">
            <a:noFill/>
            <a:miter lim="800000"/>
            <a:headEnd/>
            <a:tailEnd/>
          </a:ln>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7543800" cy="936104"/>
          </a:xfrm>
        </p:spPr>
        <p:txBody>
          <a:bodyPr/>
          <a:lstStyle/>
          <a:p>
            <a:pPr algn="ctr"/>
            <a:r>
              <a:rPr lang="en-US" sz="2800" dirty="0" smtClean="0">
                <a:latin typeface="Times New Roman" charset="0"/>
                <a:ea typeface="Times New Roman" charset="0"/>
                <a:cs typeface="Times New Roman" charset="0"/>
              </a:rPr>
              <a:t>Capital accumulation and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choice of production techniques</a:t>
            </a: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340768"/>
            <a:ext cx="8229600" cy="4790157"/>
          </a:xfrm>
        </p:spPr>
        <p:txBody>
          <a:bodyPr/>
          <a:lstStyle/>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Capital accumulation and the introduction of new technology are interrelated</a:t>
            </a:r>
          </a:p>
          <a:p>
            <a:r>
              <a:rPr lang="en-US" sz="2400" dirty="0" smtClean="0">
                <a:latin typeface="Times New Roman" pitchFamily="18" charset="0"/>
                <a:cs typeface="Times New Roman" pitchFamily="18" charset="0"/>
              </a:rPr>
              <a:t>Example the “Green Revolution” </a:t>
            </a:r>
          </a:p>
          <a:p>
            <a:r>
              <a:rPr lang="en-US" sz="2400" dirty="0" smtClean="0">
                <a:latin typeface="Times New Roman" pitchFamily="18" charset="0"/>
                <a:cs typeface="Times New Roman" pitchFamily="18" charset="0"/>
              </a:rPr>
              <a:t>In a production function framework : labour is the main factor with capital and new inputs being introduced gradually (</a:t>
            </a:r>
            <a:r>
              <a:rPr lang="en-US" sz="2400" dirty="0" err="1" smtClean="0">
                <a:latin typeface="Times New Roman" pitchFamily="18" charset="0"/>
                <a:cs typeface="Times New Roman" pitchFamily="18" charset="0"/>
              </a:rPr>
              <a:t>elasticities</a:t>
            </a:r>
            <a:r>
              <a:rPr lang="en-US" sz="2400" dirty="0" smtClean="0">
                <a:latin typeface="Times New Roman" pitchFamily="18" charset="0"/>
                <a:cs typeface="Times New Roman" pitchFamily="18" charset="0"/>
              </a:rPr>
              <a:t> differ)</a:t>
            </a:r>
          </a:p>
          <a:p>
            <a:r>
              <a:rPr lang="en-US" sz="2400" dirty="0" smtClean="0">
                <a:latin typeface="Times New Roman" pitchFamily="18" charset="0"/>
                <a:cs typeface="Times New Roman" pitchFamily="18" charset="0"/>
              </a:rPr>
              <a:t>The introduction of new technology follows a sigmoid curve</a:t>
            </a:r>
          </a:p>
          <a:p>
            <a:pPr lvl="1"/>
            <a:r>
              <a:rPr lang="en-US" sz="2000" dirty="0" smtClean="0">
                <a:latin typeface="Times New Roman" pitchFamily="18" charset="0"/>
                <a:cs typeface="Times New Roman" pitchFamily="18" charset="0"/>
              </a:rPr>
              <a:t>Imperfect information – lack of knowledge</a:t>
            </a:r>
          </a:p>
          <a:p>
            <a:pPr lvl="1"/>
            <a:r>
              <a:rPr lang="en-US" sz="2000" dirty="0" smtClean="0">
                <a:latin typeface="Times New Roman" pitchFamily="18" charset="0"/>
                <a:cs typeface="Times New Roman" pitchFamily="18" charset="0"/>
              </a:rPr>
              <a:t>Risk and uncertainty -  demonstration</a:t>
            </a:r>
          </a:p>
          <a:p>
            <a:pPr lvl="1"/>
            <a:r>
              <a:rPr lang="en-US" sz="2000" dirty="0" smtClean="0">
                <a:latin typeface="Times New Roman" pitchFamily="18" charset="0"/>
                <a:cs typeface="Times New Roman" pitchFamily="18" charset="0"/>
              </a:rPr>
              <a:t>Capital non-homogeneity </a:t>
            </a:r>
          </a:p>
          <a:p>
            <a:pPr lvl="1">
              <a:buNone/>
            </a:pPr>
            <a:endParaRPr lang="en-US" sz="2000" dirty="0" smtClean="0">
              <a:latin typeface="Times New Roman" pitchFamily="18" charset="0"/>
              <a:cs typeface="Times New Roman" pitchFamily="18" charset="0"/>
            </a:endParaRPr>
          </a:p>
          <a:p>
            <a:pPr lvl="1"/>
            <a:endParaRPr lang="en-US" sz="2000" dirty="0" smtClean="0">
              <a:latin typeface="Times New Roman" pitchFamily="18"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5</a:t>
            </a:fld>
            <a:endParaRPr lang="el-G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lgn="ctr"/>
            <a:r>
              <a:rPr lang="en-US" sz="2400" dirty="0" smtClean="0">
                <a:latin typeface="Times New Roman" charset="0"/>
                <a:ea typeface="Times New Roman" charset="0"/>
                <a:cs typeface="Times New Roman" charset="0"/>
              </a:rPr>
              <a:t>The coexistence of production techniques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in agriculture (</a:t>
            </a:r>
            <a:r>
              <a:rPr lang="en-US" sz="2400" dirty="0" err="1" smtClean="0">
                <a:latin typeface="Times New Roman" charset="0"/>
                <a:ea typeface="Times New Roman" charset="0"/>
                <a:cs typeface="Times New Roman" charset="0"/>
              </a:rPr>
              <a:t>Mundlak</a:t>
            </a:r>
            <a:r>
              <a:rPr lang="en-US" sz="2400" dirty="0" smtClean="0">
                <a:latin typeface="Times New Roman" charset="0"/>
                <a:ea typeface="Times New Roman" charset="0"/>
                <a:cs typeface="Times New Roman" charset="0"/>
              </a:rPr>
              <a:t>) </a:t>
            </a:r>
            <a:endParaRPr lang="el-GR" sz="24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6</a:t>
            </a:fld>
            <a:endParaRPr lang="el-GR"/>
          </a:p>
        </p:txBody>
      </p:sp>
      <p:pic>
        <p:nvPicPr>
          <p:cNvPr id="17410" name="Picture 2"/>
          <p:cNvPicPr>
            <a:picLocks noGrp="1" noChangeAspect="1" noChangeArrowheads="1"/>
          </p:cNvPicPr>
          <p:nvPr>
            <p:ph idx="1"/>
          </p:nvPr>
        </p:nvPicPr>
        <p:blipFill>
          <a:blip r:embed="rId2" cstate="print"/>
          <a:srcRect/>
          <a:stretch>
            <a:fillRect/>
          </a:stretch>
        </p:blipFill>
        <p:spPr bwMode="auto">
          <a:xfrm>
            <a:off x="1115616" y="1462569"/>
            <a:ext cx="7056784" cy="4846751"/>
          </a:xfrm>
          <a:prstGeom prst="rect">
            <a:avLst/>
          </a:prstGeom>
          <a:noFill/>
          <a:ln w="9525">
            <a:noFill/>
            <a:miter lim="800000"/>
            <a:headEnd/>
            <a:tailEnd/>
          </a:ln>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sz="2800" dirty="0" smtClean="0">
                <a:latin typeface="Times New Roman" charset="0"/>
                <a:ea typeface="Times New Roman" charset="0"/>
                <a:cs typeface="Times New Roman" charset="0"/>
              </a:rPr>
              <a:t>Capital accumulation and introduction of technical change in production– economy level</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7</a:t>
            </a:fld>
            <a:endParaRPr lang="el-GR"/>
          </a:p>
        </p:txBody>
      </p:sp>
      <p:pic>
        <p:nvPicPr>
          <p:cNvPr id="18434" name="Picture 2"/>
          <p:cNvPicPr>
            <a:picLocks noGrp="1" noChangeAspect="1" noChangeArrowheads="1"/>
          </p:cNvPicPr>
          <p:nvPr>
            <p:ph idx="1"/>
          </p:nvPr>
        </p:nvPicPr>
        <p:blipFill>
          <a:blip r:embed="rId2" cstate="print"/>
          <a:srcRect/>
          <a:stretch>
            <a:fillRect/>
          </a:stretch>
        </p:blipFill>
        <p:spPr bwMode="auto">
          <a:xfrm>
            <a:off x="755576" y="1628800"/>
            <a:ext cx="7632848" cy="4752528"/>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146522"/>
          </a:xfrm>
        </p:spPr>
        <p:txBody>
          <a:bodyPr/>
          <a:lstStyle/>
          <a:p>
            <a:r>
              <a:rPr lang="en-US" sz="2800" dirty="0" smtClean="0">
                <a:latin typeface="Times New Roman" charset="0"/>
                <a:ea typeface="Times New Roman" charset="0"/>
                <a:cs typeface="Times New Roman" charset="0"/>
              </a:rPr>
              <a:t>Capital accumulation and introduction of technical change in production – economy level</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8</a:t>
            </a:fld>
            <a:endParaRPr lang="el-GR"/>
          </a:p>
        </p:txBody>
      </p:sp>
      <p:pic>
        <p:nvPicPr>
          <p:cNvPr id="19458" name="Picture 2"/>
          <p:cNvPicPr>
            <a:picLocks noGrp="1" noChangeAspect="1" noChangeArrowheads="1"/>
          </p:cNvPicPr>
          <p:nvPr>
            <p:ph idx="1"/>
          </p:nvPr>
        </p:nvPicPr>
        <p:blipFill>
          <a:blip r:embed="rId2" cstate="print"/>
          <a:srcRect/>
          <a:stretch>
            <a:fillRect/>
          </a:stretch>
        </p:blipFill>
        <p:spPr bwMode="auto">
          <a:xfrm>
            <a:off x="539552" y="1700808"/>
            <a:ext cx="7776864" cy="4680520"/>
          </a:xfrm>
          <a:prstGeom prst="rect">
            <a:avLst/>
          </a:prstGeom>
          <a:noFill/>
          <a:ln w="9525">
            <a:noFill/>
            <a:miter lim="800000"/>
            <a:headEnd/>
            <a:tailEnd/>
          </a:ln>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2238"/>
            <a:ext cx="7543800" cy="1074514"/>
          </a:xfrm>
        </p:spPr>
        <p:txBody>
          <a:bodyPr/>
          <a:lstStyle/>
          <a:p>
            <a:pPr algn="ctr"/>
            <a:r>
              <a:rPr lang="en-US" sz="2800" dirty="0" smtClean="0"/>
              <a:t>Economic efficiency in resource use  </a:t>
            </a:r>
            <a:endParaRPr lang="el-GR" sz="2800" dirty="0"/>
          </a:p>
        </p:txBody>
      </p:sp>
      <p:sp>
        <p:nvSpPr>
          <p:cNvPr id="4" name="3 - Θέση αριθμού διαφάνειας"/>
          <p:cNvSpPr>
            <a:spLocks noGrp="1"/>
          </p:cNvSpPr>
          <p:nvPr>
            <p:ph type="sldNum" sz="quarter" idx="12"/>
          </p:nvPr>
        </p:nvSpPr>
        <p:spPr/>
        <p:txBody>
          <a:bodyPr/>
          <a:lstStyle/>
          <a:p>
            <a:fld id="{4A5CC44E-8C68-6F4B-AA70-694E5E94B193}" type="slidenum">
              <a:rPr lang="el-GR" smtClean="0"/>
              <a:pPr/>
              <a:t>9</a:t>
            </a:fld>
            <a:endParaRPr lang="el-GR"/>
          </a:p>
        </p:txBody>
      </p:sp>
      <p:pic>
        <p:nvPicPr>
          <p:cNvPr id="20482" name="Picture 2"/>
          <p:cNvPicPr>
            <a:picLocks noGrp="1" noChangeAspect="1" noChangeArrowheads="1"/>
          </p:cNvPicPr>
          <p:nvPr>
            <p:ph idx="1"/>
          </p:nvPr>
        </p:nvPicPr>
        <p:blipFill>
          <a:blip r:embed="rId2" cstate="print"/>
          <a:srcRect/>
          <a:stretch>
            <a:fillRect/>
          </a:stretch>
        </p:blipFill>
        <p:spPr bwMode="auto">
          <a:xfrm>
            <a:off x="971600" y="1556792"/>
            <a:ext cx="6984776" cy="4680520"/>
          </a:xfrm>
          <a:prstGeom prst="rect">
            <a:avLst/>
          </a:prstGeom>
          <a:noFill/>
          <a:ln w="9525">
            <a:noFill/>
            <a:miter lim="800000"/>
            <a:headEnd/>
            <a:tailEnd/>
          </a:ln>
        </p:spPr>
      </p:pic>
    </p:spTree>
  </p:cSld>
  <p:clrMapOvr>
    <a:masterClrMapping/>
  </p:clrMapOvr>
  <p:transition/>
</p:sld>
</file>

<file path=ppt/theme/theme1.xml><?xml version="1.0" encoding="utf-8"?>
<a:theme xmlns:a="http://schemas.openxmlformats.org/drawingml/2006/main" name="Δίκτυ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Δίκτυο">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κτυο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Δίκτυο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Δίκτυο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Δίκτυο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Δίκτυο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Δίκτυο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Δίκτυο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Δίκτυο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Δίκτυο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Δίκτυο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3213</TotalTime>
  <Words>1409</Words>
  <Application>Microsoft Office PowerPoint</Application>
  <PresentationFormat>Προβολή στην οθόνη (4:3)</PresentationFormat>
  <Paragraphs>147</Paragraphs>
  <Slides>26</Slides>
  <Notes>2</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26</vt:i4>
      </vt:variant>
    </vt:vector>
  </HeadingPairs>
  <TitlesOfParts>
    <vt:vector size="27" baseType="lpstr">
      <vt:lpstr>Δίκτυο</vt:lpstr>
      <vt:lpstr> AGRICULTURE IN ECONOMIC DEVELOPMENT:  AN INTERNATIONAL PERSPECTIVE  </vt:lpstr>
      <vt:lpstr>Production, Economic Behaviour  and Household Models </vt:lpstr>
      <vt:lpstr>Bibliography</vt:lpstr>
      <vt:lpstr>Mundlak - Production and supply : The issues</vt:lpstr>
      <vt:lpstr>Capital accumulation and  the choice of production techniques</vt:lpstr>
      <vt:lpstr>The coexistence of production techniques  in agriculture (Mundlak) </vt:lpstr>
      <vt:lpstr>Capital accumulation and introduction of technical change in production– economy level</vt:lpstr>
      <vt:lpstr>Capital accumulation and introduction of technical change in production – economy level</vt:lpstr>
      <vt:lpstr>Economic efficiency in resource use  </vt:lpstr>
      <vt:lpstr>Testing for efficiency</vt:lpstr>
      <vt:lpstr>Tests of relative economic efficiency</vt:lpstr>
      <vt:lpstr>Testing for relative efficiency</vt:lpstr>
      <vt:lpstr>Testing for relative efficiency Using duality theory (profit function)</vt:lpstr>
      <vt:lpstr>The efficiency of sharecropping</vt:lpstr>
      <vt:lpstr>Διαφάνεια 15</vt:lpstr>
      <vt:lpstr>Farmsize – productivity relationship </vt:lpstr>
      <vt:lpstr>The issue of response to  economic incentives –prices </vt:lpstr>
      <vt:lpstr>Output supply and input demand :  duality theory</vt:lpstr>
      <vt:lpstr>Output supply and input demand :  cost function</vt:lpstr>
      <vt:lpstr>Output supply and input demand :  cost function –share equations</vt:lpstr>
      <vt:lpstr>Output supply and input demand :  profit  function</vt:lpstr>
      <vt:lpstr>Output supply and input demand :  profit  function – share equations</vt:lpstr>
      <vt:lpstr>The concept and characteristics  of Farm Household models</vt:lpstr>
      <vt:lpstr>Implications of non-separability  </vt:lpstr>
      <vt:lpstr>Farm Household models: the Strauss paper (1983) that led to the book Singh, Squire, and Strauss (1986) book </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Εθνικό και Καποδιστριακό Πανεπιστήμιο Αθηνών Τμήμα Οικονομικών Επιστημών Κατεύθυνση:  Θεωρία και Πολιτική Ανάπτυξης και Διεθνούς Οικονομικής</dc:title>
  <dc:creator>USER</dc:creator>
  <cp:lastModifiedBy>GMergos</cp:lastModifiedBy>
  <cp:revision>213</cp:revision>
  <dcterms:created xsi:type="dcterms:W3CDTF">2013-11-21T06:26:04Z</dcterms:created>
  <dcterms:modified xsi:type="dcterms:W3CDTF">2014-01-16T14:05:25Z</dcterms:modified>
</cp:coreProperties>
</file>