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96" r:id="rId1"/>
  </p:sldMasterIdLst>
  <p:notesMasterIdLst>
    <p:notesMasterId r:id="rId38"/>
  </p:notesMasterIdLst>
  <p:handoutMasterIdLst>
    <p:handoutMasterId r:id="rId39"/>
  </p:handoutMasterIdLst>
  <p:sldIdLst>
    <p:sldId id="256" r:id="rId2"/>
    <p:sldId id="543" r:id="rId3"/>
    <p:sldId id="538" r:id="rId4"/>
    <p:sldId id="544" r:id="rId5"/>
    <p:sldId id="545" r:id="rId6"/>
    <p:sldId id="546" r:id="rId7"/>
    <p:sldId id="547" r:id="rId8"/>
    <p:sldId id="548" r:id="rId9"/>
    <p:sldId id="549" r:id="rId10"/>
    <p:sldId id="550" r:id="rId11"/>
    <p:sldId id="551" r:id="rId12"/>
    <p:sldId id="563" r:id="rId13"/>
    <p:sldId id="564" r:id="rId14"/>
    <p:sldId id="552" r:id="rId15"/>
    <p:sldId id="553" r:id="rId16"/>
    <p:sldId id="565" r:id="rId17"/>
    <p:sldId id="554" r:id="rId18"/>
    <p:sldId id="555" r:id="rId19"/>
    <p:sldId id="556" r:id="rId20"/>
    <p:sldId id="558" r:id="rId21"/>
    <p:sldId id="559" r:id="rId22"/>
    <p:sldId id="560" r:id="rId23"/>
    <p:sldId id="561" r:id="rId24"/>
    <p:sldId id="566" r:id="rId25"/>
    <p:sldId id="567" r:id="rId26"/>
    <p:sldId id="568" r:id="rId27"/>
    <p:sldId id="569" r:id="rId28"/>
    <p:sldId id="572" r:id="rId29"/>
    <p:sldId id="575" r:id="rId30"/>
    <p:sldId id="573" r:id="rId31"/>
    <p:sldId id="574" r:id="rId32"/>
    <p:sldId id="570" r:id="rId33"/>
    <p:sldId id="571" r:id="rId34"/>
    <p:sldId id="576" r:id="rId35"/>
    <p:sldId id="577" r:id="rId36"/>
    <p:sldId id="541" r:id="rId37"/>
  </p:sldIdLst>
  <p:sldSz cx="9144000" cy="6858000" type="screen4x3"/>
  <p:notesSz cx="7099300" cy="10234613"/>
  <p:defaultTextStyle>
    <a:defPPr>
      <a:defRPr lang="el-GR"/>
    </a:defPPr>
    <a:lvl1pPr algn="l" rtl="0" fontAlgn="base">
      <a:spcBef>
        <a:spcPct val="0"/>
      </a:spcBef>
      <a:spcAft>
        <a:spcPct val="0"/>
      </a:spcAft>
      <a:defRPr sz="2000" kern="1200">
        <a:solidFill>
          <a:schemeClr val="tx1"/>
        </a:solidFill>
        <a:latin typeface="Times New Roman" charset="0"/>
        <a:ea typeface="+mn-ea"/>
        <a:cs typeface="+mn-cs"/>
      </a:defRPr>
    </a:lvl1pPr>
    <a:lvl2pPr marL="457200" algn="l" rtl="0" fontAlgn="base">
      <a:spcBef>
        <a:spcPct val="0"/>
      </a:spcBef>
      <a:spcAft>
        <a:spcPct val="0"/>
      </a:spcAft>
      <a:defRPr sz="2000" kern="1200">
        <a:solidFill>
          <a:schemeClr val="tx1"/>
        </a:solidFill>
        <a:latin typeface="Times New Roman" charset="0"/>
        <a:ea typeface="+mn-ea"/>
        <a:cs typeface="+mn-cs"/>
      </a:defRPr>
    </a:lvl2pPr>
    <a:lvl3pPr marL="914400" algn="l" rtl="0" fontAlgn="base">
      <a:spcBef>
        <a:spcPct val="0"/>
      </a:spcBef>
      <a:spcAft>
        <a:spcPct val="0"/>
      </a:spcAft>
      <a:defRPr sz="2000" kern="1200">
        <a:solidFill>
          <a:schemeClr val="tx1"/>
        </a:solidFill>
        <a:latin typeface="Times New Roman" charset="0"/>
        <a:ea typeface="+mn-ea"/>
        <a:cs typeface="+mn-cs"/>
      </a:defRPr>
    </a:lvl3pPr>
    <a:lvl4pPr marL="1371600" algn="l" rtl="0" fontAlgn="base">
      <a:spcBef>
        <a:spcPct val="0"/>
      </a:spcBef>
      <a:spcAft>
        <a:spcPct val="0"/>
      </a:spcAft>
      <a:defRPr sz="2000" kern="1200">
        <a:solidFill>
          <a:schemeClr val="tx1"/>
        </a:solidFill>
        <a:latin typeface="Times New Roman" charset="0"/>
        <a:ea typeface="+mn-ea"/>
        <a:cs typeface="+mn-cs"/>
      </a:defRPr>
    </a:lvl4pPr>
    <a:lvl5pPr marL="1828800" algn="l" rtl="0" fontAlgn="base">
      <a:spcBef>
        <a:spcPct val="0"/>
      </a:spcBef>
      <a:spcAft>
        <a:spcPct val="0"/>
      </a:spcAft>
      <a:defRPr sz="2000" kern="1200">
        <a:solidFill>
          <a:schemeClr val="tx1"/>
        </a:solidFill>
        <a:latin typeface="Times New Roman" charset="0"/>
        <a:ea typeface="+mn-ea"/>
        <a:cs typeface="+mn-cs"/>
      </a:defRPr>
    </a:lvl5pPr>
    <a:lvl6pPr marL="2286000" algn="l" defTabSz="457200" rtl="0" eaLnBrk="1" latinLnBrk="0" hangingPunct="1">
      <a:defRPr sz="2000" kern="1200">
        <a:solidFill>
          <a:schemeClr val="tx1"/>
        </a:solidFill>
        <a:latin typeface="Times New Roman" charset="0"/>
        <a:ea typeface="+mn-ea"/>
        <a:cs typeface="+mn-cs"/>
      </a:defRPr>
    </a:lvl6pPr>
    <a:lvl7pPr marL="2743200" algn="l" defTabSz="457200" rtl="0" eaLnBrk="1" latinLnBrk="0" hangingPunct="1">
      <a:defRPr sz="2000" kern="1200">
        <a:solidFill>
          <a:schemeClr val="tx1"/>
        </a:solidFill>
        <a:latin typeface="Times New Roman" charset="0"/>
        <a:ea typeface="+mn-ea"/>
        <a:cs typeface="+mn-cs"/>
      </a:defRPr>
    </a:lvl7pPr>
    <a:lvl8pPr marL="3200400" algn="l" defTabSz="457200" rtl="0" eaLnBrk="1" latinLnBrk="0" hangingPunct="1">
      <a:defRPr sz="2000" kern="1200">
        <a:solidFill>
          <a:schemeClr val="tx1"/>
        </a:solidFill>
        <a:latin typeface="Times New Roman" charset="0"/>
        <a:ea typeface="+mn-ea"/>
        <a:cs typeface="+mn-cs"/>
      </a:defRPr>
    </a:lvl8pPr>
    <a:lvl9pPr marL="3657600" algn="l" defTabSz="457200" rtl="0" eaLnBrk="1" latinLnBrk="0" hangingPunct="1">
      <a:defRPr sz="20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7E9C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34589" autoAdjust="0"/>
    <p:restoredTop sz="86420" autoAdjust="0"/>
  </p:normalViewPr>
  <p:slideViewPr>
    <p:cSldViewPr>
      <p:cViewPr varScale="1">
        <p:scale>
          <a:sx n="82" d="100"/>
          <a:sy n="82" d="100"/>
        </p:scale>
        <p:origin x="-872" y="-104"/>
      </p:cViewPr>
      <p:guideLst>
        <p:guide orient="horz" pos="2160"/>
        <p:guide pos="2880"/>
      </p:guideLst>
    </p:cSldViewPr>
  </p:slideViewPr>
  <p:outlineViewPr>
    <p:cViewPr>
      <p:scale>
        <a:sx n="33" d="100"/>
        <a:sy n="33" d="100"/>
      </p:scale>
      <p:origin x="250" y="1027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349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el-GR"/>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el-GR"/>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el-GR"/>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fld id="{EA0C17CC-133D-5341-A2B3-4F6679214697}"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el-GR"/>
          </a:p>
        </p:txBody>
      </p:sp>
      <p:sp>
        <p:nvSpPr>
          <p:cNvPr id="22733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el-GR"/>
          </a:p>
        </p:txBody>
      </p:sp>
      <p:sp>
        <p:nvSpPr>
          <p:cNvPr id="1741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22733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22733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el-GR"/>
          </a:p>
        </p:txBody>
      </p:sp>
      <p:sp>
        <p:nvSpPr>
          <p:cNvPr id="22733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fld id="{26778959-00D5-BF4F-A80B-53617DAFCFFF}" type="slidenum">
              <a:rPr lang="el-G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a:xfrm>
            <a:off x="992188" y="768350"/>
            <a:ext cx="5114925" cy="3836988"/>
          </a:xfrm>
          <a:ln/>
        </p:spPr>
      </p:sp>
      <p:sp>
        <p:nvSpPr>
          <p:cNvPr id="18435" name="2 - Θέση σημειώσεων"/>
          <p:cNvSpPr>
            <a:spLocks noGrp="1"/>
          </p:cNvSpPr>
          <p:nvPr>
            <p:ph type="body" idx="1"/>
          </p:nvPr>
        </p:nvSpPr>
        <p:spPr>
          <a:noFill/>
          <a:ln/>
        </p:spPr>
        <p:txBody>
          <a:bodyPr/>
          <a:lstStyle/>
          <a:p>
            <a:pPr eaLnBrk="1" hangingPunct="1"/>
            <a:endParaRPr lang="en-US"/>
          </a:p>
        </p:txBody>
      </p:sp>
      <p:sp>
        <p:nvSpPr>
          <p:cNvPr id="18436" name="3 - Θέση αριθμού διαφάνειας"/>
          <p:cNvSpPr>
            <a:spLocks noGrp="1"/>
          </p:cNvSpPr>
          <p:nvPr>
            <p:ph type="sldNum" sz="quarter" idx="5"/>
          </p:nvPr>
        </p:nvSpPr>
        <p:spPr>
          <a:noFill/>
        </p:spPr>
        <p:txBody>
          <a:bodyPr/>
          <a:lstStyle/>
          <a:p>
            <a:fld id="{0F13EAB0-719E-E14C-9AC2-C2D957CD5384}" type="slidenum">
              <a:rPr lang="el-G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778959-00D5-BF4F-A80B-53617DAFCFFF}"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Διαφάνεια τίτλου">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l-GR" sz="1800">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l-GR" sz="1800">
              <a:latin typeface="Arial" charset="0"/>
            </a:endParaRPr>
          </a:p>
        </p:txBody>
      </p:sp>
      <p:sp>
        <p:nvSpPr>
          <p:cNvPr id="244739" name="Rectangle 3"/>
          <p:cNvSpPr>
            <a:spLocks noGrp="1" noChangeArrowheads="1"/>
          </p:cNvSpPr>
          <p:nvPr>
            <p:ph type="ctrTitle"/>
          </p:nvPr>
        </p:nvSpPr>
        <p:spPr>
          <a:xfrm>
            <a:off x="315913" y="466725"/>
            <a:ext cx="6781800" cy="2133600"/>
          </a:xfrm>
        </p:spPr>
        <p:txBody>
          <a:bodyPr/>
          <a:lstStyle>
            <a:lvl1pPr algn="r">
              <a:defRPr sz="4800"/>
            </a:lvl1pPr>
          </a:lstStyle>
          <a:p>
            <a:r>
              <a:rPr lang="el-GR" altLang="en-US"/>
              <a:t>Κάντε κλικ για επεξεργασία του τίτλου</a:t>
            </a:r>
          </a:p>
        </p:txBody>
      </p:sp>
      <p:sp>
        <p:nvSpPr>
          <p:cNvPr id="2447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l-GR" altLang="en-US"/>
              <a:t>Κάντε κλικ για να επεξεργαστείτε τον υπότιτλο του υποδείγματος</a:t>
            </a:r>
          </a:p>
        </p:txBody>
      </p:sp>
      <p:sp>
        <p:nvSpPr>
          <p:cNvPr id="38" name="Rectangle 5"/>
          <p:cNvSpPr>
            <a:spLocks noGrp="1" noChangeArrowheads="1"/>
          </p:cNvSpPr>
          <p:nvPr>
            <p:ph type="dt" sz="half" idx="10"/>
          </p:nvPr>
        </p:nvSpPr>
        <p:spPr/>
        <p:txBody>
          <a:bodyPr/>
          <a:lstStyle>
            <a:lvl1pPr>
              <a:defRPr/>
            </a:lvl1pPr>
          </a:lstStyle>
          <a:p>
            <a:fld id="{2EE19CE7-44C6-2148-99E5-D6C8940BE30B}" type="datetime1">
              <a:rPr lang="el-GR"/>
              <a:pPr/>
              <a:t>1/23/14</a:t>
            </a:fld>
            <a:endParaRPr lang="el-GR"/>
          </a:p>
        </p:txBody>
      </p:sp>
      <p:sp>
        <p:nvSpPr>
          <p:cNvPr id="39" name="Rectangle 6"/>
          <p:cNvSpPr>
            <a:spLocks noGrp="1" noChangeArrowheads="1"/>
          </p:cNvSpPr>
          <p:nvPr>
            <p:ph type="ftr" sz="quarter" idx="11"/>
          </p:nvPr>
        </p:nvSpPr>
        <p:spPr/>
        <p:txBody>
          <a:bodyPr/>
          <a:lstStyle>
            <a:lvl1pPr>
              <a:defRPr/>
            </a:lvl1pPr>
          </a:lstStyle>
          <a:p>
            <a:pPr>
              <a:defRPr/>
            </a:pPr>
            <a:endParaRPr lang="el-GR" altLang="en-US"/>
          </a:p>
        </p:txBody>
      </p:sp>
      <p:sp>
        <p:nvSpPr>
          <p:cNvPr id="40" name="Rectangle 7"/>
          <p:cNvSpPr>
            <a:spLocks noGrp="1" noChangeArrowheads="1"/>
          </p:cNvSpPr>
          <p:nvPr>
            <p:ph type="sldNum" sz="quarter" idx="12"/>
          </p:nvPr>
        </p:nvSpPr>
        <p:spPr/>
        <p:txBody>
          <a:bodyPr/>
          <a:lstStyle>
            <a:lvl1pPr>
              <a:defRPr/>
            </a:lvl1pPr>
          </a:lstStyle>
          <a:p>
            <a:fld id="{B1D387A8-2404-724A-AE0C-E576C32BDBC2}" type="slidenum">
              <a:rPr lang="el-GR"/>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dt" sz="half" idx="10"/>
          </p:nvPr>
        </p:nvSpPr>
        <p:spPr>
          <a:ln/>
        </p:spPr>
        <p:txBody>
          <a:bodyPr/>
          <a:lstStyle>
            <a:lvl1pPr>
              <a:defRPr/>
            </a:lvl1pPr>
          </a:lstStyle>
          <a:p>
            <a:fld id="{BA11FFDB-227D-4046-8BCB-9E681AFCDAF9}" type="datetime1">
              <a:rPr lang="el-GR"/>
              <a:pPr/>
              <a:t>1/23/14</a:t>
            </a:fld>
            <a:endParaRPr lang="el-GR"/>
          </a:p>
        </p:txBody>
      </p:sp>
      <p:sp>
        <p:nvSpPr>
          <p:cNvPr id="5"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7"/>
          <p:cNvSpPr>
            <a:spLocks noGrp="1" noChangeArrowheads="1"/>
          </p:cNvSpPr>
          <p:nvPr>
            <p:ph type="sldNum" sz="quarter" idx="12"/>
          </p:nvPr>
        </p:nvSpPr>
        <p:spPr>
          <a:ln/>
        </p:spPr>
        <p:txBody>
          <a:bodyPr/>
          <a:lstStyle>
            <a:lvl1pPr>
              <a:defRPr/>
            </a:lvl1pPr>
          </a:lstStyle>
          <a:p>
            <a:fld id="{C648F320-FF86-714A-9642-CC257842A392}" type="slidenum">
              <a:rPr lang="el-GR"/>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22238"/>
            <a:ext cx="2057400" cy="600868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22238"/>
            <a:ext cx="6019800" cy="600868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dt" sz="half" idx="10"/>
          </p:nvPr>
        </p:nvSpPr>
        <p:spPr>
          <a:ln/>
        </p:spPr>
        <p:txBody>
          <a:bodyPr/>
          <a:lstStyle>
            <a:lvl1pPr>
              <a:defRPr/>
            </a:lvl1pPr>
          </a:lstStyle>
          <a:p>
            <a:fld id="{559BF270-6B43-F747-AF4A-7C7BE594F233}" type="datetime1">
              <a:rPr lang="el-GR"/>
              <a:pPr/>
              <a:t>1/23/14</a:t>
            </a:fld>
            <a:endParaRPr lang="el-GR"/>
          </a:p>
        </p:txBody>
      </p:sp>
      <p:sp>
        <p:nvSpPr>
          <p:cNvPr id="5"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7"/>
          <p:cNvSpPr>
            <a:spLocks noGrp="1" noChangeArrowheads="1"/>
          </p:cNvSpPr>
          <p:nvPr>
            <p:ph type="sldNum" sz="quarter" idx="12"/>
          </p:nvPr>
        </p:nvSpPr>
        <p:spPr>
          <a:ln/>
        </p:spPr>
        <p:txBody>
          <a:bodyPr/>
          <a:lstStyle>
            <a:lvl1pPr>
              <a:defRPr/>
            </a:lvl1pPr>
          </a:lstStyle>
          <a:p>
            <a:fld id="{AF33ED98-EA0D-F344-918D-1AF665E6E307}" type="slidenum">
              <a:rPr lang="el-GR"/>
              <a:pPr/>
              <a:t>‹#›</a:t>
            </a:fld>
            <a:endParaRPr lang="el-G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238"/>
            <a:ext cx="7543800" cy="12954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719263"/>
            <a:ext cx="8229600" cy="4411662"/>
          </a:xfrm>
        </p:spPr>
        <p:txBody>
          <a:bodyPr/>
          <a:lstStyle/>
          <a:p>
            <a:pPr lvl="0"/>
            <a:endParaRPr lang="el-GR" noProof="0" smtClean="0"/>
          </a:p>
        </p:txBody>
      </p:sp>
      <p:sp>
        <p:nvSpPr>
          <p:cNvPr id="4" name="Rectangle 5"/>
          <p:cNvSpPr>
            <a:spLocks noGrp="1" noChangeArrowheads="1"/>
          </p:cNvSpPr>
          <p:nvPr>
            <p:ph type="dt" sz="half" idx="10"/>
          </p:nvPr>
        </p:nvSpPr>
        <p:spPr>
          <a:ln/>
        </p:spPr>
        <p:txBody>
          <a:bodyPr/>
          <a:lstStyle>
            <a:lvl1pPr>
              <a:defRPr/>
            </a:lvl1pPr>
          </a:lstStyle>
          <a:p>
            <a:fld id="{91CA4550-CFCB-2149-AEAE-D9F155D43EED}" type="datetime1">
              <a:rPr lang="el-GR"/>
              <a:pPr/>
              <a:t>1/23/14</a:t>
            </a:fld>
            <a:endParaRPr lang="el-GR"/>
          </a:p>
        </p:txBody>
      </p:sp>
      <p:sp>
        <p:nvSpPr>
          <p:cNvPr id="5"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7"/>
          <p:cNvSpPr>
            <a:spLocks noGrp="1" noChangeArrowheads="1"/>
          </p:cNvSpPr>
          <p:nvPr>
            <p:ph type="sldNum" sz="quarter" idx="12"/>
          </p:nvPr>
        </p:nvSpPr>
        <p:spPr>
          <a:ln/>
        </p:spPr>
        <p:txBody>
          <a:bodyPr/>
          <a:lstStyle>
            <a:lvl1pPr>
              <a:defRPr/>
            </a:lvl1pPr>
          </a:lstStyle>
          <a:p>
            <a:fld id="{519420FD-C3F1-C741-AB81-B44CF052DF56}" type="slidenum">
              <a:rPr lang="el-GR"/>
              <a:pPr/>
              <a:t>‹#›</a:t>
            </a:fld>
            <a:endParaRPr lang="el-G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238"/>
            <a:ext cx="7543800" cy="12954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719263"/>
            <a:ext cx="4038600" cy="44116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9263"/>
            <a:ext cx="4038600" cy="44116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dt" sz="half" idx="10"/>
          </p:nvPr>
        </p:nvSpPr>
        <p:spPr>
          <a:ln/>
        </p:spPr>
        <p:txBody>
          <a:bodyPr/>
          <a:lstStyle>
            <a:lvl1pPr>
              <a:defRPr/>
            </a:lvl1pPr>
          </a:lstStyle>
          <a:p>
            <a:fld id="{4BDE6C8B-8AF4-8F49-8809-873BE9A10513}" type="datetime1">
              <a:rPr lang="el-GR"/>
              <a:pPr/>
              <a:t>1/23/14</a:t>
            </a:fld>
            <a:endParaRPr lang="el-GR"/>
          </a:p>
        </p:txBody>
      </p:sp>
      <p:sp>
        <p:nvSpPr>
          <p:cNvPr id="6"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7"/>
          <p:cNvSpPr>
            <a:spLocks noGrp="1" noChangeArrowheads="1"/>
          </p:cNvSpPr>
          <p:nvPr>
            <p:ph type="sldNum" sz="quarter" idx="12"/>
          </p:nvPr>
        </p:nvSpPr>
        <p:spPr>
          <a:ln/>
        </p:spPr>
        <p:txBody>
          <a:bodyPr/>
          <a:lstStyle>
            <a:lvl1pPr>
              <a:defRPr/>
            </a:lvl1pPr>
          </a:lstStyle>
          <a:p>
            <a:fld id="{DC480401-94BE-3747-AE74-FD022E8BDBFE}" type="slidenum">
              <a:rPr lang="el-GR"/>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dt" sz="half" idx="10"/>
          </p:nvPr>
        </p:nvSpPr>
        <p:spPr>
          <a:ln/>
        </p:spPr>
        <p:txBody>
          <a:bodyPr/>
          <a:lstStyle>
            <a:lvl1pPr>
              <a:defRPr/>
            </a:lvl1pPr>
          </a:lstStyle>
          <a:p>
            <a:fld id="{D1A39915-8C8E-5F41-9116-BCCCEB1C6856}" type="datetime1">
              <a:rPr lang="el-GR"/>
              <a:pPr/>
              <a:t>1/23/14</a:t>
            </a:fld>
            <a:endParaRPr lang="el-GR"/>
          </a:p>
        </p:txBody>
      </p:sp>
      <p:sp>
        <p:nvSpPr>
          <p:cNvPr id="5"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7"/>
          <p:cNvSpPr>
            <a:spLocks noGrp="1" noChangeArrowheads="1"/>
          </p:cNvSpPr>
          <p:nvPr>
            <p:ph type="sldNum" sz="quarter" idx="12"/>
          </p:nvPr>
        </p:nvSpPr>
        <p:spPr>
          <a:ln/>
        </p:spPr>
        <p:txBody>
          <a:bodyPr/>
          <a:lstStyle>
            <a:lvl1pPr>
              <a:defRPr/>
            </a:lvl1pPr>
          </a:lstStyle>
          <a:p>
            <a:fld id="{4A5CC44E-8C68-6F4B-AA70-694E5E94B193}" type="slidenum">
              <a:rPr lang="el-GR"/>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dt" sz="half" idx="10"/>
          </p:nvPr>
        </p:nvSpPr>
        <p:spPr>
          <a:ln/>
        </p:spPr>
        <p:txBody>
          <a:bodyPr/>
          <a:lstStyle>
            <a:lvl1pPr>
              <a:defRPr/>
            </a:lvl1pPr>
          </a:lstStyle>
          <a:p>
            <a:fld id="{0FA0D270-2310-8642-8DDD-26044AD1F272}" type="datetime1">
              <a:rPr lang="el-GR"/>
              <a:pPr/>
              <a:t>1/23/14</a:t>
            </a:fld>
            <a:endParaRPr lang="el-GR"/>
          </a:p>
        </p:txBody>
      </p:sp>
      <p:sp>
        <p:nvSpPr>
          <p:cNvPr id="5"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7"/>
          <p:cNvSpPr>
            <a:spLocks noGrp="1" noChangeArrowheads="1"/>
          </p:cNvSpPr>
          <p:nvPr>
            <p:ph type="sldNum" sz="quarter" idx="12"/>
          </p:nvPr>
        </p:nvSpPr>
        <p:spPr>
          <a:ln/>
        </p:spPr>
        <p:txBody>
          <a:bodyPr/>
          <a:lstStyle>
            <a:lvl1pPr>
              <a:defRPr/>
            </a:lvl1pPr>
          </a:lstStyle>
          <a:p>
            <a:fld id="{A9828B07-32D4-844D-A3B6-EF79A529D39F}" type="slidenum">
              <a:rPr lang="el-GR"/>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dt" sz="half" idx="10"/>
          </p:nvPr>
        </p:nvSpPr>
        <p:spPr>
          <a:ln/>
        </p:spPr>
        <p:txBody>
          <a:bodyPr/>
          <a:lstStyle>
            <a:lvl1pPr>
              <a:defRPr/>
            </a:lvl1pPr>
          </a:lstStyle>
          <a:p>
            <a:fld id="{AC8668B3-C9C1-9448-9B8B-952966C0986F}" type="datetime1">
              <a:rPr lang="el-GR"/>
              <a:pPr/>
              <a:t>1/23/14</a:t>
            </a:fld>
            <a:endParaRPr lang="el-GR"/>
          </a:p>
        </p:txBody>
      </p:sp>
      <p:sp>
        <p:nvSpPr>
          <p:cNvPr id="6"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7"/>
          <p:cNvSpPr>
            <a:spLocks noGrp="1" noChangeArrowheads="1"/>
          </p:cNvSpPr>
          <p:nvPr>
            <p:ph type="sldNum" sz="quarter" idx="12"/>
          </p:nvPr>
        </p:nvSpPr>
        <p:spPr>
          <a:ln/>
        </p:spPr>
        <p:txBody>
          <a:bodyPr/>
          <a:lstStyle>
            <a:lvl1pPr>
              <a:defRPr/>
            </a:lvl1pPr>
          </a:lstStyle>
          <a:p>
            <a:fld id="{E94F17A8-2413-6B49-A695-97CB10B609FF}" type="slidenum">
              <a:rPr lang="el-GR"/>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dt" sz="half" idx="10"/>
          </p:nvPr>
        </p:nvSpPr>
        <p:spPr>
          <a:ln/>
        </p:spPr>
        <p:txBody>
          <a:bodyPr/>
          <a:lstStyle>
            <a:lvl1pPr>
              <a:defRPr/>
            </a:lvl1pPr>
          </a:lstStyle>
          <a:p>
            <a:fld id="{474411DC-EE96-C148-8D06-F3210607D99C}" type="datetime1">
              <a:rPr lang="el-GR"/>
              <a:pPr/>
              <a:t>1/23/14</a:t>
            </a:fld>
            <a:endParaRPr lang="el-GR"/>
          </a:p>
        </p:txBody>
      </p:sp>
      <p:sp>
        <p:nvSpPr>
          <p:cNvPr id="8"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7"/>
          <p:cNvSpPr>
            <a:spLocks noGrp="1" noChangeArrowheads="1"/>
          </p:cNvSpPr>
          <p:nvPr>
            <p:ph type="sldNum" sz="quarter" idx="12"/>
          </p:nvPr>
        </p:nvSpPr>
        <p:spPr>
          <a:ln/>
        </p:spPr>
        <p:txBody>
          <a:bodyPr/>
          <a:lstStyle>
            <a:lvl1pPr>
              <a:defRPr/>
            </a:lvl1pPr>
          </a:lstStyle>
          <a:p>
            <a:fld id="{B6316597-2CEC-7C46-AE33-757E9951314A}" type="slidenum">
              <a:rPr lang="el-GR"/>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dt" sz="half" idx="10"/>
          </p:nvPr>
        </p:nvSpPr>
        <p:spPr>
          <a:ln/>
        </p:spPr>
        <p:txBody>
          <a:bodyPr/>
          <a:lstStyle>
            <a:lvl1pPr>
              <a:defRPr/>
            </a:lvl1pPr>
          </a:lstStyle>
          <a:p>
            <a:fld id="{94F592C6-68FC-954D-AD13-0492343679F3}" type="datetime1">
              <a:rPr lang="el-GR"/>
              <a:pPr/>
              <a:t>1/23/14</a:t>
            </a:fld>
            <a:endParaRPr lang="el-GR"/>
          </a:p>
        </p:txBody>
      </p:sp>
      <p:sp>
        <p:nvSpPr>
          <p:cNvPr id="4"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7"/>
          <p:cNvSpPr>
            <a:spLocks noGrp="1" noChangeArrowheads="1"/>
          </p:cNvSpPr>
          <p:nvPr>
            <p:ph type="sldNum" sz="quarter" idx="12"/>
          </p:nvPr>
        </p:nvSpPr>
        <p:spPr>
          <a:ln/>
        </p:spPr>
        <p:txBody>
          <a:bodyPr/>
          <a:lstStyle>
            <a:lvl1pPr>
              <a:defRPr/>
            </a:lvl1pPr>
          </a:lstStyle>
          <a:p>
            <a:fld id="{9DEEE270-7ECD-F942-B995-38973AEB470D}" type="slidenum">
              <a:rPr lang="el-GR"/>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26171486-172E-4A4D-9722-A5AD85AB9B8B}" type="datetime1">
              <a:rPr lang="el-GR"/>
              <a:pPr/>
              <a:t>1/23/14</a:t>
            </a:fld>
            <a:endParaRPr lang="el-GR"/>
          </a:p>
        </p:txBody>
      </p:sp>
      <p:sp>
        <p:nvSpPr>
          <p:cNvPr id="3"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7"/>
          <p:cNvSpPr>
            <a:spLocks noGrp="1" noChangeArrowheads="1"/>
          </p:cNvSpPr>
          <p:nvPr>
            <p:ph type="sldNum" sz="quarter" idx="12"/>
          </p:nvPr>
        </p:nvSpPr>
        <p:spPr>
          <a:ln/>
        </p:spPr>
        <p:txBody>
          <a:bodyPr/>
          <a:lstStyle>
            <a:lvl1pPr>
              <a:defRPr/>
            </a:lvl1pPr>
          </a:lstStyle>
          <a:p>
            <a:fld id="{681F266A-890F-F943-AA12-92C343B3586E}" type="slidenum">
              <a:rPr lang="el-GR"/>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dt" sz="half" idx="10"/>
          </p:nvPr>
        </p:nvSpPr>
        <p:spPr>
          <a:ln/>
        </p:spPr>
        <p:txBody>
          <a:bodyPr/>
          <a:lstStyle>
            <a:lvl1pPr>
              <a:defRPr/>
            </a:lvl1pPr>
          </a:lstStyle>
          <a:p>
            <a:fld id="{464AE177-197F-DF42-9FAE-F59744BDA9B5}" type="datetime1">
              <a:rPr lang="el-GR"/>
              <a:pPr/>
              <a:t>1/23/14</a:t>
            </a:fld>
            <a:endParaRPr lang="el-GR"/>
          </a:p>
        </p:txBody>
      </p:sp>
      <p:sp>
        <p:nvSpPr>
          <p:cNvPr id="6"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7"/>
          <p:cNvSpPr>
            <a:spLocks noGrp="1" noChangeArrowheads="1"/>
          </p:cNvSpPr>
          <p:nvPr>
            <p:ph type="sldNum" sz="quarter" idx="12"/>
          </p:nvPr>
        </p:nvSpPr>
        <p:spPr>
          <a:ln/>
        </p:spPr>
        <p:txBody>
          <a:bodyPr/>
          <a:lstStyle>
            <a:lvl1pPr>
              <a:defRPr/>
            </a:lvl1pPr>
          </a:lstStyle>
          <a:p>
            <a:fld id="{18644B64-F6AB-7A42-81D3-97E7448CB707}" type="slidenum">
              <a:rPr lang="el-GR"/>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dt" sz="half" idx="10"/>
          </p:nvPr>
        </p:nvSpPr>
        <p:spPr>
          <a:ln/>
        </p:spPr>
        <p:txBody>
          <a:bodyPr/>
          <a:lstStyle>
            <a:lvl1pPr>
              <a:defRPr/>
            </a:lvl1pPr>
          </a:lstStyle>
          <a:p>
            <a:fld id="{F438E3C2-1D91-534E-9282-5613BBDCAF34}" type="datetime1">
              <a:rPr lang="el-GR"/>
              <a:pPr/>
              <a:t>1/23/14</a:t>
            </a:fld>
            <a:endParaRPr lang="el-GR"/>
          </a:p>
        </p:txBody>
      </p:sp>
      <p:sp>
        <p:nvSpPr>
          <p:cNvPr id="6"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7"/>
          <p:cNvSpPr>
            <a:spLocks noGrp="1" noChangeArrowheads="1"/>
          </p:cNvSpPr>
          <p:nvPr>
            <p:ph type="sldNum" sz="quarter" idx="12"/>
          </p:nvPr>
        </p:nvSpPr>
        <p:spPr>
          <a:ln/>
        </p:spPr>
        <p:txBody>
          <a:bodyPr/>
          <a:lstStyle>
            <a:lvl1pPr>
              <a:defRPr/>
            </a:lvl1pPr>
          </a:lstStyle>
          <a:p>
            <a:fld id="{4A758FD3-5D73-1547-8451-2DD8D259E362}" type="slidenum">
              <a:rPr lang="el-GR"/>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371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l-GR" sz="1800">
              <a:latin typeface="Arial" charset="0"/>
            </a:endParaRPr>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a:t>Κάντε κλικ για επεξεργασία του τίτλου</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2437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fld id="{788D8099-001A-934A-B8C7-A174409F0E37}" type="datetime1">
              <a:rPr lang="el-GR"/>
              <a:pPr/>
              <a:t>1/23/14</a:t>
            </a:fld>
            <a:endParaRPr lang="el-GR"/>
          </a:p>
        </p:txBody>
      </p:sp>
      <p:sp>
        <p:nvSpPr>
          <p:cNvPr id="2437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l-GR" altLang="en-US"/>
          </a:p>
        </p:txBody>
      </p:sp>
      <p:sp>
        <p:nvSpPr>
          <p:cNvPr id="2437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29046E22-C6E4-C648-8993-6F465661D0D5}" type="slidenum">
              <a:rPr lang="el-GR"/>
              <a:pPr/>
              <a:t>‹#›</a:t>
            </a:fld>
            <a:endParaRPr lang="el-GR"/>
          </a:p>
        </p:txBody>
      </p:sp>
      <p:grpSp>
        <p:nvGrpSpPr>
          <p:cNvPr id="2056" name="Group 8"/>
          <p:cNvGrpSpPr>
            <a:grpSpLocks/>
          </p:cNvGrpSpPr>
          <p:nvPr/>
        </p:nvGrpSpPr>
        <p:grpSpPr bwMode="auto">
          <a:xfrm>
            <a:off x="8153400" y="152400"/>
            <a:ext cx="792163" cy="1295400"/>
            <a:chOff x="5136" y="960"/>
            <a:chExt cx="528" cy="864"/>
          </a:xfrm>
        </p:grpSpPr>
        <p:sp>
          <p:nvSpPr>
            <p:cNvPr id="24372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7"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28"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29"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30"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1"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2"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3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l-GR" sz="1800">
                <a:latin typeface="Arial" charset="0"/>
              </a:endParaRPr>
            </a:p>
          </p:txBody>
        </p:sp>
        <p:sp>
          <p:nvSpPr>
            <p:cNvPr id="24373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6"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3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3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0"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4374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l-GR" sz="1800">
                <a:latin typeface="Arial" charset="0"/>
              </a:endParaRPr>
            </a:p>
          </p:txBody>
        </p:sp>
        <p:sp>
          <p:nvSpPr>
            <p:cNvPr id="24374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5"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43746"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7"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l-GR" sz="1800">
                <a:latin typeface="Arial" charset="0"/>
              </a:endParaRPr>
            </a:p>
          </p:txBody>
        </p:sp>
        <p:sp>
          <p:nvSpPr>
            <p:cNvPr id="243748"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43749"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4375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sp>
          <p:nvSpPr>
            <p:cNvPr id="243751"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el-GR" sz="1800">
                <a:latin typeface="Arial" charset="0"/>
              </a:endParaRPr>
            </a:p>
          </p:txBody>
        </p:sp>
      </p:grpSp>
    </p:spTree>
  </p:cSld>
  <p:clrMap bg1="lt1" tx1="dk1" bg2="lt2" tx2="dk2" accent1="accent1" accent2="accent2" accent3="accent3" accent4="accent4" accent5="accent5" accent6="accent6" hlink="hlink" folHlink="folHlink"/>
  <p:sldLayoutIdLst>
    <p:sldLayoutId id="2147484173"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88913"/>
            <a:ext cx="6697662" cy="2231975"/>
          </a:xfrm>
        </p:spPr>
        <p:txBody>
          <a:bodyPr/>
          <a:lstStyle/>
          <a:p>
            <a:pPr algn="ctr" eaLnBrk="1" hangingPunct="1"/>
            <a:r>
              <a:rPr lang="en-US" sz="2400" i="1" dirty="0" smtClean="0">
                <a:solidFill>
                  <a:srgbClr val="8064A2"/>
                </a:solidFill>
                <a:latin typeface="Times New Roman" charset="0"/>
              </a:rPr>
              <a:t/>
            </a:r>
            <a:br>
              <a:rPr lang="en-US" sz="2400" i="1" dirty="0" smtClean="0">
                <a:solidFill>
                  <a:srgbClr val="8064A2"/>
                </a:solidFill>
                <a:latin typeface="Times New Roman" charset="0"/>
              </a:rPr>
            </a:br>
            <a:r>
              <a:rPr lang="en-US" sz="2400" i="1" dirty="0" smtClean="0">
                <a:solidFill>
                  <a:srgbClr val="8064A2"/>
                </a:solidFill>
                <a:latin typeface="Times New Roman" charset="0"/>
              </a:rPr>
              <a:t>AGRICULTURE IN ECONOMIC DEVELOPMENT: </a:t>
            </a:r>
            <a:br>
              <a:rPr lang="en-US" sz="2400" i="1" dirty="0" smtClean="0">
                <a:solidFill>
                  <a:srgbClr val="8064A2"/>
                </a:solidFill>
                <a:latin typeface="Times New Roman" charset="0"/>
              </a:rPr>
            </a:br>
            <a:r>
              <a:rPr lang="en-US" sz="2400" i="1" dirty="0" smtClean="0">
                <a:solidFill>
                  <a:srgbClr val="8064A2"/>
                </a:solidFill>
                <a:latin typeface="Times New Roman" charset="0"/>
              </a:rPr>
              <a:t>AN INTERNATIONAL PERSPECTIVE</a:t>
            </a:r>
            <a:br>
              <a:rPr lang="en-US" sz="2400" i="1" dirty="0" smtClean="0">
                <a:solidFill>
                  <a:srgbClr val="8064A2"/>
                </a:solidFill>
                <a:latin typeface="Times New Roman" charset="0"/>
              </a:rPr>
            </a:br>
            <a:r>
              <a:rPr lang="el-GR" sz="2400" dirty="0">
                <a:solidFill>
                  <a:schemeClr val="hlink"/>
                </a:solidFill>
                <a:latin typeface="Times New Roman" charset="0"/>
              </a:rPr>
              <a:t/>
            </a:r>
            <a:br>
              <a:rPr lang="el-GR" sz="2400" dirty="0">
                <a:solidFill>
                  <a:schemeClr val="hlink"/>
                </a:solidFill>
                <a:latin typeface="Times New Roman" charset="0"/>
              </a:rPr>
            </a:br>
            <a:endParaRPr lang="el-GR" sz="2800" dirty="0">
              <a:solidFill>
                <a:schemeClr val="accent2"/>
              </a:solidFill>
              <a:effectLst>
                <a:outerShdw blurRad="38100" dist="38100" dir="2700000" algn="tl">
                  <a:srgbClr val="DDDDDD"/>
                </a:outerShdw>
              </a:effectLst>
              <a:latin typeface="Times New Roman" charset="0"/>
            </a:endParaRPr>
          </a:p>
        </p:txBody>
      </p:sp>
      <p:sp>
        <p:nvSpPr>
          <p:cNvPr id="3075" name="Rectangle 3"/>
          <p:cNvSpPr>
            <a:spLocks noGrp="1" noChangeArrowheads="1"/>
          </p:cNvSpPr>
          <p:nvPr>
            <p:ph type="subTitle" idx="1"/>
          </p:nvPr>
        </p:nvSpPr>
        <p:spPr>
          <a:xfrm>
            <a:off x="250825" y="2708275"/>
            <a:ext cx="6846888" cy="3816350"/>
          </a:xfrm>
        </p:spPr>
        <p:txBody>
          <a:bodyPr/>
          <a:lstStyle/>
          <a:p>
            <a:pPr algn="ctr" eaLnBrk="1" hangingPunct="1">
              <a:buFont typeface="Wingdings" charset="2"/>
              <a:buNone/>
            </a:pPr>
            <a:endParaRPr lang="el-GR" b="1" dirty="0">
              <a:solidFill>
                <a:schemeClr val="accent1"/>
              </a:solidFill>
            </a:endParaRPr>
          </a:p>
          <a:p>
            <a:pPr algn="ctr" eaLnBrk="1" hangingPunct="1">
              <a:buFont typeface="Wingdings" charset="2"/>
              <a:buNone/>
            </a:pPr>
            <a:r>
              <a:rPr lang="en-US" sz="2800" b="1" i="1" dirty="0" smtClean="0">
                <a:solidFill>
                  <a:srgbClr val="7E9CE8"/>
                </a:solidFill>
              </a:rPr>
              <a:t>WEEK 5 </a:t>
            </a:r>
            <a:r>
              <a:rPr lang="en-US" sz="2800" i="1" dirty="0" smtClean="0">
                <a:latin typeface="Times New Roman" charset="0"/>
                <a:ea typeface="Times New Roman" charset="0"/>
                <a:cs typeface="Times New Roman" charset="0"/>
              </a:rPr>
              <a:t> </a:t>
            </a:r>
            <a:endParaRPr lang="el-GR" sz="2800" b="1" i="1" dirty="0">
              <a:solidFill>
                <a:srgbClr val="7E9CE8"/>
              </a:solidFill>
            </a:endParaRPr>
          </a:p>
          <a:p>
            <a:pPr algn="ctr" eaLnBrk="1" hangingPunct="1"/>
            <a:r>
              <a:rPr lang="en-US" sz="2800" i="1" dirty="0" smtClean="0">
                <a:latin typeface="Times New Roman" charset="0"/>
                <a:ea typeface="Times New Roman" charset="0"/>
                <a:cs typeface="Times New Roman" charset="0"/>
              </a:rPr>
              <a:t>  </a:t>
            </a:r>
            <a:endParaRPr lang="el-GR" sz="2800" b="1" i="1" dirty="0" smtClean="0">
              <a:solidFill>
                <a:srgbClr val="7E9CE8"/>
              </a:solidFill>
            </a:endParaRPr>
          </a:p>
          <a:p>
            <a:pPr algn="ctr" eaLnBrk="1" hangingPunct="1"/>
            <a:r>
              <a:rPr lang="en-US" sz="2800" i="1" dirty="0" smtClean="0">
                <a:latin typeface="Times New Roman" charset="0"/>
                <a:ea typeface="Times New Roman" charset="0"/>
                <a:cs typeface="Times New Roman" charset="0"/>
              </a:rPr>
              <a:t>Land issues and land policy </a:t>
            </a:r>
            <a:endParaRPr lang="en-US" dirty="0">
              <a:solidFill>
                <a:schemeClr val="accent1"/>
              </a:solidFill>
            </a:endParaRPr>
          </a:p>
        </p:txBody>
      </p:sp>
      <p:sp>
        <p:nvSpPr>
          <p:cNvPr id="1029" name="Rectangle 5"/>
          <p:cNvSpPr>
            <a:spLocks noChangeArrowheads="1"/>
          </p:cNvSpPr>
          <p:nvPr/>
        </p:nvSpPr>
        <p:spPr bwMode="auto">
          <a:xfrm>
            <a:off x="8388350" y="6092825"/>
            <a:ext cx="317500" cy="366713"/>
          </a:xfrm>
          <a:prstGeom prst="rect">
            <a:avLst/>
          </a:prstGeom>
          <a:solidFill>
            <a:schemeClr val="bg1"/>
          </a:solidFill>
          <a:ln w="9525">
            <a:noFill/>
            <a:miter lim="800000"/>
            <a:headEnd/>
            <a:tailEnd/>
          </a:ln>
        </p:spPr>
        <p:txBody>
          <a:bodyPr wrap="none">
            <a:prstTxWarp prst="textNoShape">
              <a:avLst/>
            </a:prstTxWarp>
            <a:spAutoFit/>
          </a:bodyPr>
          <a:lstStyle/>
          <a:p>
            <a:pPr eaLnBrk="0" hangingPunct="0">
              <a:lnSpc>
                <a:spcPct val="90000"/>
              </a:lnSpc>
              <a:spcBef>
                <a:spcPct val="20000"/>
              </a:spcBef>
              <a:buClr>
                <a:schemeClr val="tx2"/>
              </a:buClr>
              <a:buSzPct val="70000"/>
              <a:buFont typeface="Wingdings" charset="2"/>
              <a:buChar char="l"/>
            </a:pPr>
            <a:endParaRPr lang="en-US">
              <a:latin typeface="Arial" charset="0"/>
            </a:endParaRPr>
          </a:p>
        </p:txBody>
      </p:sp>
      <p:sp>
        <p:nvSpPr>
          <p:cNvPr id="1030" name="Rectangle 6"/>
          <p:cNvSpPr>
            <a:spLocks noChangeArrowheads="1"/>
          </p:cNvSpPr>
          <p:nvPr/>
        </p:nvSpPr>
        <p:spPr bwMode="auto">
          <a:xfrm>
            <a:off x="8459788" y="6237288"/>
            <a:ext cx="288925" cy="244475"/>
          </a:xfrm>
          <a:prstGeom prst="rect">
            <a:avLst/>
          </a:prstGeom>
          <a:noFill/>
          <a:ln w="9525">
            <a:noFill/>
            <a:miter lim="800000"/>
            <a:headEnd/>
            <a:tailEnd/>
          </a:ln>
        </p:spPr>
        <p:txBody>
          <a:bodyPr wrap="none" anchor="b">
            <a:prstTxWarp prst="textNoShape">
              <a:avLst/>
            </a:prstTxWarp>
            <a:spAutoFit/>
          </a:bodyPr>
          <a:lstStyle/>
          <a:p>
            <a:pPr algn="ctr"/>
            <a:r>
              <a:rPr lang="en-US" sz="1000">
                <a:solidFill>
                  <a:schemeClr val="tx2"/>
                </a:solidFill>
                <a:latin typeface="Arial" charset="0"/>
              </a:rPr>
              <a:t>1</a:t>
            </a:r>
            <a:r>
              <a:rPr lang="el-GR" sz="1000">
                <a:solidFill>
                  <a:schemeClr val="tx2"/>
                </a:solidFill>
                <a:latin typeface="Arial" charset="0"/>
              </a:rPr>
              <a:t> </a:t>
            </a:r>
            <a:endParaRPr lang="el-GR" sz="1800"/>
          </a:p>
        </p:txBody>
      </p:sp>
      <p:graphicFrame>
        <p:nvGraphicFramePr>
          <p:cNvPr id="1026" name="Object 4"/>
          <p:cNvGraphicFramePr>
            <a:graphicFrameLocks noChangeAspect="1"/>
          </p:cNvGraphicFramePr>
          <p:nvPr/>
        </p:nvGraphicFramePr>
        <p:xfrm>
          <a:off x="7667625" y="404813"/>
          <a:ext cx="1222375" cy="1871662"/>
        </p:xfrm>
        <a:graphic>
          <a:graphicData uri="http://schemas.openxmlformats.org/presentationml/2006/ole">
            <p:oleObj spid="_x0000_s1026" r:id="rId4" imgW="426922" imgH="569229" progId="">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11162"/>
          </a:xfrm>
        </p:spPr>
        <p:txBody>
          <a:bodyPr/>
          <a:lstStyle/>
          <a:p>
            <a:pPr algn="ctr"/>
            <a:r>
              <a:rPr lang="en-US" sz="2800" dirty="0" smtClean="0"/>
              <a:t>Four forms of </a:t>
            </a:r>
            <a:r>
              <a:rPr lang="en-US" sz="2800" dirty="0" smtClean="0"/>
              <a:t>coercion</a:t>
            </a:r>
            <a:endParaRPr lang="en-US" sz="2800" dirty="0"/>
          </a:p>
        </p:txBody>
      </p:sp>
      <p:sp>
        <p:nvSpPr>
          <p:cNvPr id="3" name="Content Placeholder 2"/>
          <p:cNvSpPr>
            <a:spLocks noGrp="1"/>
          </p:cNvSpPr>
          <p:nvPr>
            <p:ph idx="1"/>
          </p:nvPr>
        </p:nvSpPr>
        <p:spPr>
          <a:xfrm>
            <a:off x="457200" y="685800"/>
            <a:ext cx="8229600" cy="6172200"/>
          </a:xfrm>
        </p:spPr>
        <p:txBody>
          <a:bodyPr/>
          <a:lstStyle/>
          <a:p>
            <a:r>
              <a:rPr lang="en-US" dirty="0" smtClean="0"/>
              <a:t>Slavery. In areas of </a:t>
            </a:r>
            <a:r>
              <a:rPr lang="en-US" dirty="0" smtClean="0"/>
              <a:t>sparse </a:t>
            </a:r>
            <a:r>
              <a:rPr lang="en-US" dirty="0" smtClean="0"/>
              <a:t>populations and ties to external markets. South US, Latin America, east Brazil, South Africa </a:t>
            </a:r>
          </a:p>
          <a:p>
            <a:r>
              <a:rPr lang="en-US" dirty="0" smtClean="0"/>
              <a:t>Serfdom. In more populated areas, where peasants could not move except to marginal lands to escape. Arose in feudal periods in Europe China and Japan</a:t>
            </a:r>
          </a:p>
          <a:p>
            <a:r>
              <a:rPr lang="en-US" dirty="0" smtClean="0"/>
              <a:t>Indentured labor contract (long term labor </a:t>
            </a:r>
            <a:r>
              <a:rPr lang="en-US" dirty="0" smtClean="0"/>
              <a:t>contracts) </a:t>
            </a:r>
            <a:r>
              <a:rPr lang="en-US" dirty="0" smtClean="0"/>
              <a:t>(guest workers?</a:t>
            </a:r>
            <a:r>
              <a:rPr lang="en-US" dirty="0" smtClean="0"/>
              <a:t>).  </a:t>
            </a:r>
          </a:p>
          <a:p>
            <a:r>
              <a:rPr lang="en-US" dirty="0" smtClean="0"/>
              <a:t>Debt peonage or bonded labor. In areas of labor shortage. Vagrancy laws kept workers in prison or indebted.</a:t>
            </a:r>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10</a:t>
            </a:fld>
            <a:endParaRPr lang="el-G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Economic distortions</a:t>
            </a:r>
            <a:endParaRPr lang="en-US" sz="2800" dirty="0"/>
          </a:p>
        </p:txBody>
      </p:sp>
      <p:sp>
        <p:nvSpPr>
          <p:cNvPr id="3" name="Content Placeholder 2"/>
          <p:cNvSpPr>
            <a:spLocks noGrp="1"/>
          </p:cNvSpPr>
          <p:nvPr>
            <p:ph idx="1"/>
          </p:nvPr>
        </p:nvSpPr>
        <p:spPr>
          <a:xfrm>
            <a:off x="457200" y="838200"/>
            <a:ext cx="8229600" cy="6019800"/>
          </a:xfrm>
        </p:spPr>
        <p:txBody>
          <a:bodyPr/>
          <a:lstStyle/>
          <a:p>
            <a:r>
              <a:rPr lang="en-US" sz="2400" dirty="0" smtClean="0"/>
              <a:t>When identical technology and competitive output market made cultivation of home farm with wage labor not competitive with free family farm, because of supervision costs, four ways to induce to manorial estates</a:t>
            </a:r>
          </a:p>
          <a:p>
            <a:pPr marL="514350" indent="-514350">
              <a:buAutoNum type="arabicPeriod"/>
            </a:pPr>
            <a:r>
              <a:rPr lang="en-US" sz="2400" dirty="0" smtClean="0"/>
              <a:t>Reducing land available for peasant cultivation by </a:t>
            </a:r>
            <a:r>
              <a:rPr lang="en-US" sz="2400" dirty="0" smtClean="0"/>
              <a:t>allocating </a:t>
            </a:r>
            <a:r>
              <a:rPr lang="en-US" sz="2400" dirty="0" smtClean="0"/>
              <a:t>land rights to the powerful.</a:t>
            </a:r>
          </a:p>
          <a:p>
            <a:pPr marL="514350" indent="-514350">
              <a:buAutoNum type="arabicPeriod"/>
            </a:pPr>
            <a:r>
              <a:rPr lang="en-US" sz="2400" dirty="0" smtClean="0"/>
              <a:t>Imposing differential taxation by exempting workers on manorial estates</a:t>
            </a:r>
          </a:p>
          <a:p>
            <a:pPr marL="514350" indent="-514350">
              <a:buAutoNum type="arabicPeriod"/>
            </a:pPr>
            <a:r>
              <a:rPr lang="en-US" sz="2400" dirty="0" smtClean="0"/>
              <a:t>Restricting market access, by setting up monopoly marketing schemes that could buy only from farms of rulers</a:t>
            </a:r>
          </a:p>
          <a:p>
            <a:pPr marL="514350" indent="-514350">
              <a:buAutoNum type="arabicPeriod"/>
            </a:pPr>
            <a:r>
              <a:rPr lang="en-US" sz="2400" dirty="0" smtClean="0"/>
              <a:t>Confining public goods (roads, extension, credit, etc.) to farms of rulers </a:t>
            </a:r>
            <a:endParaRPr lang="en-US" sz="24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11</a:t>
            </a:fld>
            <a:endParaRPr lang="el-G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12</a:t>
            </a:fld>
            <a:endParaRPr lang="el-GR"/>
          </a:p>
        </p:txBody>
      </p:sp>
      <p:pic>
        <p:nvPicPr>
          <p:cNvPr id="5" name="Picture 4"/>
          <p:cNvPicPr>
            <a:picLocks noChangeAspect="1"/>
          </p:cNvPicPr>
          <p:nvPr/>
        </p:nvPicPr>
        <p:blipFill>
          <a:blip r:embed="rId2"/>
          <a:stretch>
            <a:fillRect/>
          </a:stretch>
        </p:blipFill>
        <p:spPr>
          <a:xfrm>
            <a:off x="304800" y="0"/>
            <a:ext cx="8610600" cy="6858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13</a:t>
            </a:fld>
            <a:endParaRPr lang="el-GR"/>
          </a:p>
        </p:txBody>
      </p:sp>
      <p:pic>
        <p:nvPicPr>
          <p:cNvPr id="5" name="Picture 4"/>
          <p:cNvPicPr>
            <a:picLocks noChangeAspect="1"/>
          </p:cNvPicPr>
          <p:nvPr/>
        </p:nvPicPr>
        <p:blipFill>
          <a:blip r:embed="rId2"/>
          <a:stretch>
            <a:fillRect/>
          </a:stretch>
        </p:blipFill>
        <p:spPr>
          <a:xfrm>
            <a:off x="685800" y="38100"/>
            <a:ext cx="7848600" cy="67818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43800" cy="533400"/>
          </a:xfrm>
        </p:spPr>
        <p:txBody>
          <a:bodyPr/>
          <a:lstStyle/>
          <a:p>
            <a:pPr algn="ctr"/>
            <a:r>
              <a:rPr lang="en-US" sz="2800" dirty="0" smtClean="0"/>
              <a:t>Distribution between landlord and peasant</a:t>
            </a:r>
            <a:endParaRPr lang="en-US" sz="2800" dirty="0"/>
          </a:p>
        </p:txBody>
      </p:sp>
      <p:sp>
        <p:nvSpPr>
          <p:cNvPr id="3" name="Content Placeholder 2"/>
          <p:cNvSpPr>
            <a:spLocks noGrp="1"/>
          </p:cNvSpPr>
          <p:nvPr>
            <p:ph idx="1"/>
          </p:nvPr>
        </p:nvSpPr>
        <p:spPr>
          <a:xfrm>
            <a:off x="457200" y="914400"/>
            <a:ext cx="8229600" cy="5715000"/>
          </a:xfrm>
        </p:spPr>
        <p:txBody>
          <a:bodyPr/>
          <a:lstStyle/>
          <a:p>
            <a:r>
              <a:rPr lang="en-US" sz="2400" dirty="0" smtClean="0"/>
              <a:t>Bargaining game or class struggle</a:t>
            </a:r>
          </a:p>
          <a:p>
            <a:r>
              <a:rPr lang="en-US" sz="2400" dirty="0" smtClean="0"/>
              <a:t>Nature of voluntary exchange relationships and instrument used to enforce them</a:t>
            </a:r>
          </a:p>
          <a:p>
            <a:r>
              <a:rPr lang="en-US" sz="2400" dirty="0" smtClean="0"/>
              <a:t>Mix of instruments for surplus extraction</a:t>
            </a:r>
          </a:p>
          <a:p>
            <a:r>
              <a:rPr lang="en-US" sz="2400" dirty="0" smtClean="0"/>
              <a:t>Instruments share of produce retained by tenant, size of tenant plot, different types of rent instruments, input provision, etc.</a:t>
            </a:r>
          </a:p>
          <a:p>
            <a:r>
              <a:rPr lang="en-US" sz="2400" dirty="0" smtClean="0"/>
              <a:t>Tenants must at least receive reservation utility if they are free to </a:t>
            </a:r>
            <a:r>
              <a:rPr lang="en-US" sz="2400" dirty="0" smtClean="0"/>
              <a:t>leave</a:t>
            </a:r>
          </a:p>
          <a:p>
            <a:r>
              <a:rPr lang="en-US" sz="2400" dirty="0" smtClean="0"/>
              <a:t>Issues </a:t>
            </a:r>
            <a:r>
              <a:rPr lang="en-US" sz="2400" dirty="0" smtClean="0"/>
              <a:t>asymmetry of bargaining, competition for rents among landlords.</a:t>
            </a:r>
            <a:r>
              <a:rPr lang="en-US" sz="2400" dirty="0" smtClean="0"/>
              <a:t> </a:t>
            </a:r>
            <a:endParaRPr lang="en-US" sz="2400" dirty="0" smtClean="0"/>
          </a:p>
          <a:p>
            <a:r>
              <a:rPr lang="en-US" sz="2400" dirty="0" smtClean="0"/>
              <a:t>Major issue in land relations is evolution of relationship between peasants and landlords over </a:t>
            </a:r>
            <a:r>
              <a:rPr lang="en-US" sz="2400" dirty="0" smtClean="0"/>
              <a:t>time</a:t>
            </a:r>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14</a:t>
            </a:fld>
            <a:endParaRPr lang="el-GR"/>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63562"/>
          </a:xfrm>
        </p:spPr>
        <p:txBody>
          <a:bodyPr/>
          <a:lstStyle/>
          <a:p>
            <a:pPr algn="ctr"/>
            <a:r>
              <a:rPr lang="en-US" sz="2800" dirty="0" smtClean="0"/>
              <a:t>Success and failure of land reform</a:t>
            </a:r>
            <a:endParaRPr lang="en-US" sz="2800" dirty="0"/>
          </a:p>
        </p:txBody>
      </p:sp>
      <p:sp>
        <p:nvSpPr>
          <p:cNvPr id="3" name="Content Placeholder 2"/>
          <p:cNvSpPr>
            <a:spLocks noGrp="1"/>
          </p:cNvSpPr>
          <p:nvPr>
            <p:ph idx="1"/>
          </p:nvPr>
        </p:nvSpPr>
        <p:spPr>
          <a:xfrm>
            <a:off x="457200" y="838200"/>
            <a:ext cx="8229600" cy="5292725"/>
          </a:xfrm>
        </p:spPr>
        <p:txBody>
          <a:bodyPr/>
          <a:lstStyle/>
          <a:p>
            <a:r>
              <a:rPr lang="en-US" sz="2400" dirty="0" smtClean="0"/>
              <a:t>How does manorial estate disappear?</a:t>
            </a:r>
          </a:p>
          <a:p>
            <a:r>
              <a:rPr lang="en-US" sz="2400" dirty="0" smtClean="0"/>
              <a:t>Involves transfer of land rent from ruling class to tenant workers hence mostly by revolts (Bolivia), revolution (Mexico, Chile, China, Cuba, el Salvador, Nicaragua, Russia), conquest (Japan, Taiwan), or demise of colonial rule (Eastern India, Kenya, Vietnam, Zimbabwe). Peaceful land reform rarely transferred much of the land.</a:t>
            </a:r>
          </a:p>
          <a:p>
            <a:r>
              <a:rPr lang="en-US" sz="2400" dirty="0" smtClean="0"/>
              <a:t>Three </a:t>
            </a:r>
            <a:r>
              <a:rPr lang="en-US" sz="2400" dirty="0" smtClean="0"/>
              <a:t>factors </a:t>
            </a:r>
            <a:r>
              <a:rPr lang="en-US" sz="2400" dirty="0" smtClean="0"/>
              <a:t>condition outcome. Previous system landlord based or hacienda based. Gradualist with compensation of all at once. Undertaken in market of socialist setting.</a:t>
            </a:r>
            <a:endParaRPr lang="en-US" sz="24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15</a:t>
            </a:fld>
            <a:endParaRPr lang="el-G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A5CC44E-8C68-6F4B-AA70-694E5E94B193}" type="slidenum">
              <a:rPr lang="el-GR" smtClean="0"/>
              <a:pPr/>
              <a:t>16</a:t>
            </a:fld>
            <a:endParaRPr lang="el-GR"/>
          </a:p>
        </p:txBody>
      </p:sp>
      <p:pic>
        <p:nvPicPr>
          <p:cNvPr id="5" name="Picture 4"/>
          <p:cNvPicPr>
            <a:picLocks noChangeAspect="1"/>
          </p:cNvPicPr>
          <p:nvPr/>
        </p:nvPicPr>
        <p:blipFill>
          <a:blip r:embed="rId2"/>
          <a:stretch>
            <a:fillRect/>
          </a:stretch>
        </p:blipFill>
        <p:spPr>
          <a:xfrm>
            <a:off x="63500" y="374650"/>
            <a:ext cx="9017000" cy="61087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Reform in market based economies</a:t>
            </a:r>
            <a:endParaRPr lang="en-US" sz="2800" dirty="0"/>
          </a:p>
        </p:txBody>
      </p:sp>
      <p:sp>
        <p:nvSpPr>
          <p:cNvPr id="3" name="Content Placeholder 2"/>
          <p:cNvSpPr>
            <a:spLocks noGrp="1"/>
          </p:cNvSpPr>
          <p:nvPr>
            <p:ph idx="1"/>
          </p:nvPr>
        </p:nvSpPr>
        <p:spPr>
          <a:xfrm>
            <a:off x="457200" y="914400"/>
            <a:ext cx="8229600" cy="5216525"/>
          </a:xfrm>
        </p:spPr>
        <p:txBody>
          <a:bodyPr/>
          <a:lstStyle/>
          <a:p>
            <a:r>
              <a:rPr lang="en-US" dirty="0" smtClean="0"/>
              <a:t>Rapid transition from estates to family farms in market economy has led to stable production systems. Organization of production remains the same. Only change is ownership.</a:t>
            </a:r>
          </a:p>
          <a:p>
            <a:r>
              <a:rPr lang="en-US" dirty="0" smtClean="0"/>
              <a:t>Government involvement large (Bolivia, China, Eastern India, Ethiopia, Iran, Japan, Korea, Taiwan and also Greece).</a:t>
            </a:r>
          </a:p>
          <a:p>
            <a:r>
              <a:rPr lang="en-US" dirty="0" smtClean="0"/>
              <a:t>Productivity increases through work and investment </a:t>
            </a:r>
            <a:r>
              <a:rPr lang="en-US" dirty="0" smtClean="0"/>
              <a:t>incentives. </a:t>
            </a:r>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17</a:t>
            </a:fld>
            <a:endParaRPr lang="el-G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Reforms in hacienda systems </a:t>
            </a:r>
            <a:endParaRPr lang="en-US" sz="2800" dirty="0"/>
          </a:p>
        </p:txBody>
      </p:sp>
      <p:sp>
        <p:nvSpPr>
          <p:cNvPr id="3" name="Content Placeholder 2"/>
          <p:cNvSpPr>
            <a:spLocks noGrp="1"/>
          </p:cNvSpPr>
          <p:nvPr>
            <p:ph idx="1"/>
          </p:nvPr>
        </p:nvSpPr>
        <p:spPr>
          <a:xfrm>
            <a:off x="457200" y="838200"/>
            <a:ext cx="8229600" cy="6019800"/>
          </a:xfrm>
        </p:spPr>
        <p:txBody>
          <a:bodyPr/>
          <a:lstStyle/>
          <a:p>
            <a:r>
              <a:rPr lang="en-US" sz="2400" dirty="0" smtClean="0"/>
              <a:t>Slow and difficult</a:t>
            </a:r>
          </a:p>
          <a:p>
            <a:r>
              <a:rPr lang="en-US" sz="2400" dirty="0" smtClean="0"/>
              <a:t>Emergence of large owner operated “Junker” farms. Less specialized than plantations, less capital intensive than large scale commercial farms. </a:t>
            </a:r>
          </a:p>
          <a:p>
            <a:r>
              <a:rPr lang="en-US" sz="2400" dirty="0" smtClean="0"/>
              <a:t>Usually defensive acts to avoid land reform, but inefficient form of production hence demand for subsidies. Prussia example.</a:t>
            </a:r>
          </a:p>
          <a:p>
            <a:r>
              <a:rPr lang="en-US" sz="2400" dirty="0" smtClean="0"/>
              <a:t>Trade controls used to favor these estates (German Zollverein at end of 19</a:t>
            </a:r>
            <a:r>
              <a:rPr lang="en-US" sz="2400" baseline="30000" dirty="0" smtClean="0"/>
              <a:t>th</a:t>
            </a:r>
            <a:r>
              <a:rPr lang="en-US" sz="2400" dirty="0" smtClean="0"/>
              <a:t> century), Selective price supports, tariffs, etc. Chile beef, </a:t>
            </a:r>
            <a:r>
              <a:rPr lang="en-US" sz="2400" dirty="0" smtClean="0"/>
              <a:t>Kenya. Transformation into large scale mechanized farms through cheap credit or subsidies to mechanization.</a:t>
            </a:r>
          </a:p>
          <a:p>
            <a:r>
              <a:rPr lang="en-US" sz="2400" dirty="0" smtClean="0"/>
              <a:t>In some cases haciendas transformed into communal family farms systems (Mexico, Bolivia</a:t>
            </a:r>
            <a:r>
              <a:rPr lang="en-US" sz="2400" dirty="0" smtClean="0"/>
              <a:t>), but with restrictions on transfer of land</a:t>
            </a:r>
            <a:endParaRPr lang="en-US" sz="2400" dirty="0" smtClean="0"/>
          </a:p>
        </p:txBody>
      </p:sp>
      <p:sp>
        <p:nvSpPr>
          <p:cNvPr id="4" name="Slide Number Placeholder 3"/>
          <p:cNvSpPr>
            <a:spLocks noGrp="1"/>
          </p:cNvSpPr>
          <p:nvPr>
            <p:ph type="sldNum" sz="quarter" idx="12"/>
          </p:nvPr>
        </p:nvSpPr>
        <p:spPr/>
        <p:txBody>
          <a:bodyPr/>
          <a:lstStyle/>
          <a:p>
            <a:fld id="{4A5CC44E-8C68-6F4B-AA70-694E5E94B193}" type="slidenum">
              <a:rPr lang="el-GR" smtClean="0"/>
              <a:pPr/>
              <a:t>18</a:t>
            </a:fld>
            <a:endParaRPr lang="el-G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Reforms in socialist economies</a:t>
            </a:r>
            <a:endParaRPr lang="en-US" sz="2800" dirty="0"/>
          </a:p>
        </p:txBody>
      </p:sp>
      <p:sp>
        <p:nvSpPr>
          <p:cNvPr id="3" name="Content Placeholder 2"/>
          <p:cNvSpPr>
            <a:spLocks noGrp="1"/>
          </p:cNvSpPr>
          <p:nvPr>
            <p:ph idx="1"/>
          </p:nvPr>
        </p:nvSpPr>
        <p:spPr>
          <a:xfrm>
            <a:off x="457200" y="685800"/>
            <a:ext cx="8229600" cy="5445125"/>
          </a:xfrm>
        </p:spPr>
        <p:txBody>
          <a:bodyPr/>
          <a:lstStyle/>
          <a:p>
            <a:r>
              <a:rPr lang="en-US" sz="2400" dirty="0" smtClean="0"/>
              <a:t>Various paths.</a:t>
            </a:r>
          </a:p>
          <a:p>
            <a:r>
              <a:rPr lang="en-US" sz="2400" dirty="0" smtClean="0"/>
              <a:t>Former Soviet Union landlord estates first became family farms, then collectives</a:t>
            </a:r>
          </a:p>
          <a:p>
            <a:r>
              <a:rPr lang="en-US" sz="2400" dirty="0" smtClean="0"/>
              <a:t>In Algeria, Chile, East Germany, Mozambique, Nicaragua, Peru, large commercial farms of Junker estates were converted into state farms. Workers continued as employees. Motivation economies of scale</a:t>
            </a:r>
          </a:p>
          <a:p>
            <a:r>
              <a:rPr lang="en-US" sz="2400" dirty="0" smtClean="0"/>
              <a:t>Two incentive problems. Incentives to workers on basis of effort. Incentives to investment and savings.</a:t>
            </a:r>
          </a:p>
          <a:p>
            <a:r>
              <a:rPr lang="en-US" sz="2400" dirty="0" smtClean="0"/>
              <a:t>Breakup of large state farms to small family farms has increased production (China, </a:t>
            </a:r>
            <a:r>
              <a:rPr lang="en-US" sz="2400" dirty="0" smtClean="0"/>
              <a:t>Vietnam). Small farms expanded labor input.</a:t>
            </a:r>
          </a:p>
          <a:p>
            <a:r>
              <a:rPr lang="en-US" sz="2400" dirty="0" smtClean="0"/>
              <a:t>(</a:t>
            </a:r>
            <a:r>
              <a:rPr lang="en-US" sz="2400" dirty="0" err="1" smtClean="0"/>
              <a:t>ie</a:t>
            </a:r>
            <a:r>
              <a:rPr lang="en-US" sz="2400" dirty="0" smtClean="0"/>
              <a:t> maintaining hacienda systems) can be large. </a:t>
            </a:r>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19</a:t>
            </a:fld>
            <a:endParaRPr lang="el-G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609600"/>
          </a:xfrm>
        </p:spPr>
        <p:txBody>
          <a:bodyPr/>
          <a:lstStyle/>
          <a:p>
            <a:pPr algn="ctr"/>
            <a:r>
              <a:rPr lang="en-US" sz="3600" dirty="0" smtClean="0"/>
              <a:t>Bibliography</a:t>
            </a:r>
            <a:endParaRPr lang="en-US" sz="3600" dirty="0"/>
          </a:p>
        </p:txBody>
      </p:sp>
      <p:sp>
        <p:nvSpPr>
          <p:cNvPr id="3" name="Content Placeholder 2"/>
          <p:cNvSpPr>
            <a:spLocks noGrp="1"/>
          </p:cNvSpPr>
          <p:nvPr>
            <p:ph idx="1"/>
          </p:nvPr>
        </p:nvSpPr>
        <p:spPr>
          <a:xfrm>
            <a:off x="304800" y="990600"/>
            <a:ext cx="8229600" cy="5867400"/>
          </a:xfrm>
        </p:spPr>
        <p:txBody>
          <a:bodyPr/>
          <a:lstStyle/>
          <a:p>
            <a:r>
              <a:rPr lang="en-US" sz="2400" dirty="0" smtClean="0"/>
              <a:t>*Ray, </a:t>
            </a:r>
            <a:r>
              <a:rPr lang="en-US" sz="2400" dirty="0" err="1" smtClean="0"/>
              <a:t>Debraj</a:t>
            </a:r>
            <a:r>
              <a:rPr lang="en-US" sz="2400" dirty="0" smtClean="0"/>
              <a:t>, </a:t>
            </a:r>
            <a:r>
              <a:rPr lang="en-US" sz="2400" i="1" dirty="0" smtClean="0"/>
              <a:t>Development Economics, Princeton University Press, 1998. Chapter 12 (Land).</a:t>
            </a:r>
          </a:p>
          <a:p>
            <a:r>
              <a:rPr lang="en-US" sz="2400" i="1" dirty="0" smtClean="0"/>
              <a:t>*Binswanger, H.P., K. </a:t>
            </a:r>
            <a:r>
              <a:rPr lang="en-US" sz="2400" i="1" dirty="0" err="1" smtClean="0"/>
              <a:t>Deininger</a:t>
            </a:r>
            <a:r>
              <a:rPr lang="en-US" sz="2400" i="1" dirty="0" smtClean="0"/>
              <a:t>, and G. </a:t>
            </a:r>
            <a:r>
              <a:rPr lang="en-US" sz="2400" i="1" dirty="0" err="1" smtClean="0"/>
              <a:t>Feder</a:t>
            </a:r>
            <a:r>
              <a:rPr lang="en-US" sz="2400" i="1" dirty="0" smtClean="0"/>
              <a:t> (1995), “Power, distortions revolt and reform in agricultural land relations”, chapter 42 in J. Behrman and </a:t>
            </a:r>
            <a:r>
              <a:rPr lang="en-US" sz="2400" i="1" dirty="0" err="1" smtClean="0"/>
              <a:t>T.N.Srinivasan</a:t>
            </a:r>
            <a:r>
              <a:rPr lang="en-US" sz="2400" i="1" dirty="0" smtClean="0"/>
              <a:t> Handbook of development economics, vol. IIIB, Elsevier.</a:t>
            </a:r>
            <a:endParaRPr lang="en-US" sz="2400" dirty="0" smtClean="0"/>
          </a:p>
          <a:p>
            <a:r>
              <a:rPr lang="en-US" sz="2400" dirty="0" smtClean="0"/>
              <a:t>K. </a:t>
            </a:r>
            <a:r>
              <a:rPr lang="en-US" sz="2400" dirty="0" err="1" smtClean="0"/>
              <a:t>Deininger</a:t>
            </a:r>
            <a:r>
              <a:rPr lang="en-US" sz="2400" dirty="0" smtClean="0"/>
              <a:t> and G. </a:t>
            </a:r>
            <a:r>
              <a:rPr lang="en-US" sz="2400" dirty="0" err="1" smtClean="0"/>
              <a:t>Feder</a:t>
            </a:r>
            <a:r>
              <a:rPr lang="en-US" sz="2400" dirty="0" smtClean="0"/>
              <a:t> (2001). ‘Land institutions and land markets’ . Chapter 6 in HANDBKAGECON V1A. </a:t>
            </a:r>
          </a:p>
          <a:p>
            <a:r>
              <a:rPr lang="en-US" sz="2400" dirty="0" err="1" smtClean="0"/>
              <a:t>Otsuka</a:t>
            </a:r>
            <a:r>
              <a:rPr lang="en-US" sz="2400" dirty="0" smtClean="0"/>
              <a:t> (2007) ‘Efficiency and equity effects of land markets’, chapter 51 in HANDBKAGECON V3 </a:t>
            </a:r>
          </a:p>
          <a:p>
            <a:r>
              <a:rPr lang="en-US" sz="2400" dirty="0" smtClean="0"/>
              <a:t>N. Singh (1989), ‘Theories of sharecropping’, chapter 3 in BARDHAN </a:t>
            </a:r>
          </a:p>
        </p:txBody>
      </p:sp>
      <p:sp>
        <p:nvSpPr>
          <p:cNvPr id="4" name="Slide Number Placeholder 3"/>
          <p:cNvSpPr>
            <a:spLocks noGrp="1"/>
          </p:cNvSpPr>
          <p:nvPr>
            <p:ph type="sldNum" sz="quarter" idx="12"/>
          </p:nvPr>
        </p:nvSpPr>
        <p:spPr/>
        <p:txBody>
          <a:bodyPr/>
          <a:lstStyle/>
          <a:p>
            <a:fld id="{4A5CC44E-8C68-6F4B-AA70-694E5E94B193}" type="slidenum">
              <a:rPr lang="el-GR" smtClean="0"/>
              <a:pPr/>
              <a:t>2</a:t>
            </a:fld>
            <a:endParaRPr lang="el-G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Social cost of delayed reforms </a:t>
            </a:r>
            <a:endParaRPr lang="en-US" sz="2800" dirty="0"/>
          </a:p>
        </p:txBody>
      </p:sp>
      <p:sp>
        <p:nvSpPr>
          <p:cNvPr id="3" name="Content Placeholder 2"/>
          <p:cNvSpPr>
            <a:spLocks noGrp="1"/>
          </p:cNvSpPr>
          <p:nvPr>
            <p:ph idx="1"/>
          </p:nvPr>
        </p:nvSpPr>
        <p:spPr>
          <a:xfrm>
            <a:off x="457200" y="762000"/>
            <a:ext cx="8229600" cy="6096000"/>
          </a:xfrm>
        </p:spPr>
        <p:txBody>
          <a:bodyPr/>
          <a:lstStyle/>
          <a:p>
            <a:r>
              <a:rPr lang="en-US" dirty="0" smtClean="0"/>
              <a:t>Static efficiency losses of not utilizing fully existing resources.</a:t>
            </a:r>
          </a:p>
          <a:p>
            <a:r>
              <a:rPr lang="en-US" dirty="0" smtClean="0"/>
              <a:t> Resource cost used in rent seeking to create and maintain distortions to support large farms.</a:t>
            </a:r>
          </a:p>
          <a:p>
            <a:r>
              <a:rPr lang="en-US" dirty="0" smtClean="0"/>
              <a:t>Social costs (peasant uprisings, civil wars)</a:t>
            </a:r>
          </a:p>
          <a:p>
            <a:r>
              <a:rPr lang="en-US" dirty="0" smtClean="0"/>
              <a:t>Brazil example of delayed reform</a:t>
            </a:r>
          </a:p>
          <a:p>
            <a:r>
              <a:rPr lang="en-US" dirty="0" smtClean="0"/>
              <a:t>Recently reforms in former Soviet Union, Hungary, Czech republic</a:t>
            </a:r>
          </a:p>
          <a:p>
            <a:r>
              <a:rPr lang="en-US" dirty="0" smtClean="0"/>
              <a:t>Losses from civil conflicts can be large (Zimbabwe, Guatemala, El Salvador, Colombia, Peru)</a:t>
            </a:r>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20</a:t>
            </a:fld>
            <a:endParaRPr lang="el-GR"/>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63562"/>
          </a:xfrm>
        </p:spPr>
        <p:txBody>
          <a:bodyPr/>
          <a:lstStyle/>
          <a:p>
            <a:pPr algn="ctr"/>
            <a:r>
              <a:rPr lang="en-US" sz="2800" dirty="0" smtClean="0"/>
              <a:t>Analytical issues</a:t>
            </a:r>
            <a:endParaRPr lang="en-US" sz="2800" dirty="0"/>
          </a:p>
        </p:txBody>
      </p:sp>
      <p:sp>
        <p:nvSpPr>
          <p:cNvPr id="3" name="Content Placeholder 2"/>
          <p:cNvSpPr>
            <a:spLocks noGrp="1"/>
          </p:cNvSpPr>
          <p:nvPr>
            <p:ph idx="1"/>
          </p:nvPr>
        </p:nvSpPr>
        <p:spPr>
          <a:xfrm>
            <a:off x="457200" y="838200"/>
            <a:ext cx="8229600" cy="5292725"/>
          </a:xfrm>
        </p:spPr>
        <p:txBody>
          <a:bodyPr/>
          <a:lstStyle/>
          <a:p>
            <a:r>
              <a:rPr lang="en-US" dirty="0" smtClean="0"/>
              <a:t>Are Junker </a:t>
            </a:r>
            <a:r>
              <a:rPr lang="en-US" dirty="0" err="1" smtClean="0"/>
              <a:t>estaters</a:t>
            </a:r>
            <a:r>
              <a:rPr lang="en-US" dirty="0" smtClean="0"/>
              <a:t> and large mechanized farms more efficient than smaller family-operated holdings?</a:t>
            </a:r>
          </a:p>
          <a:p>
            <a:r>
              <a:rPr lang="en-US" dirty="0" smtClean="0"/>
              <a:t>If large </a:t>
            </a:r>
            <a:r>
              <a:rPr lang="en-US" dirty="0" err="1" smtClean="0"/>
              <a:t>hjoldings</a:t>
            </a:r>
            <a:r>
              <a:rPr lang="en-US" dirty="0" smtClean="0"/>
              <a:t> inefficient, why do large landowners not rent to family farmers</a:t>
            </a:r>
          </a:p>
          <a:p>
            <a:r>
              <a:rPr lang="en-US" dirty="0" smtClean="0"/>
              <a:t>What prevents land sales markets from bringing ownership holdings in line with optimal distribution of operational holdings?</a:t>
            </a:r>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21</a:t>
            </a:fld>
            <a:endParaRPr lang="el-G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Farm size and productivity</a:t>
            </a:r>
            <a:endParaRPr lang="en-US" sz="2800" dirty="0"/>
          </a:p>
        </p:txBody>
      </p:sp>
      <p:sp>
        <p:nvSpPr>
          <p:cNvPr id="3" name="Content Placeholder 2"/>
          <p:cNvSpPr>
            <a:spLocks noGrp="1"/>
          </p:cNvSpPr>
          <p:nvPr>
            <p:ph idx="1"/>
          </p:nvPr>
        </p:nvSpPr>
        <p:spPr>
          <a:xfrm>
            <a:off x="457200" y="762000"/>
            <a:ext cx="8229600" cy="6096000"/>
          </a:xfrm>
        </p:spPr>
        <p:txBody>
          <a:bodyPr/>
          <a:lstStyle/>
          <a:p>
            <a:r>
              <a:rPr lang="en-US" sz="2400" dirty="0" smtClean="0"/>
              <a:t>Labor major factor of production</a:t>
            </a:r>
          </a:p>
          <a:p>
            <a:r>
              <a:rPr lang="en-US" sz="2400" dirty="0" smtClean="0"/>
              <a:t>Economies of scale arise in processing or marketing (sugar, coffee, bananas). Contract farming</a:t>
            </a:r>
          </a:p>
          <a:p>
            <a:r>
              <a:rPr lang="en-US" sz="2400" dirty="0" smtClean="0"/>
              <a:t> Need coordination of production and marketing/processing. Family farms coexist along with plantations</a:t>
            </a:r>
          </a:p>
          <a:p>
            <a:r>
              <a:rPr lang="en-US" sz="2400" dirty="0" smtClean="0"/>
              <a:t>Today both plantation as well as contract farming</a:t>
            </a:r>
          </a:p>
          <a:p>
            <a:r>
              <a:rPr lang="en-US" sz="2400" dirty="0" smtClean="0"/>
              <a:t>Lumpy inputs (animals, machines, storage) imply economies of scale. Small owners can rent land to larger operators or rent services of lumpy input.</a:t>
            </a:r>
          </a:p>
          <a:p>
            <a:r>
              <a:rPr lang="en-US" sz="2400" dirty="0" smtClean="0"/>
              <a:t>Economies of scale increase minimum farm size, but by less than expected due to rentals possibility. </a:t>
            </a:r>
          </a:p>
          <a:p>
            <a:r>
              <a:rPr lang="en-US" sz="2400" dirty="0" smtClean="0"/>
              <a:t>Management skills are also indivisible. US farms now use specialized farm management personnel</a:t>
            </a:r>
          </a:p>
          <a:p>
            <a:r>
              <a:rPr lang="en-US" sz="2400" dirty="0" smtClean="0"/>
              <a:t>Access to seasonal credit can condition farm size. Larger farms more credit worthy</a:t>
            </a:r>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22</a:t>
            </a:fld>
            <a:endParaRPr lang="el-GR"/>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Empirical specifications</a:t>
            </a:r>
            <a:endParaRPr lang="en-US" sz="2800" dirty="0"/>
          </a:p>
        </p:txBody>
      </p:sp>
      <p:sp>
        <p:nvSpPr>
          <p:cNvPr id="3" name="Content Placeholder 2"/>
          <p:cNvSpPr>
            <a:spLocks noGrp="1"/>
          </p:cNvSpPr>
          <p:nvPr>
            <p:ph idx="1"/>
          </p:nvPr>
        </p:nvSpPr>
        <p:spPr>
          <a:xfrm>
            <a:off x="457200" y="762000"/>
            <a:ext cx="8229600" cy="6096000"/>
          </a:xfrm>
        </p:spPr>
        <p:txBody>
          <a:bodyPr/>
          <a:lstStyle/>
          <a:p>
            <a:endParaRPr lang="en-US" dirty="0" smtClean="0"/>
          </a:p>
          <a:p>
            <a:endParaRPr lang="en-US" dirty="0" smtClean="0"/>
          </a:p>
          <a:p>
            <a:r>
              <a:rPr lang="en-US" sz="2200" dirty="0" smtClean="0"/>
              <a:t>P private or social profits net of private or social cost of family labor</a:t>
            </a:r>
          </a:p>
          <a:p>
            <a:r>
              <a:rPr lang="en-US" sz="2200" dirty="0" smtClean="0"/>
              <a:t>K is assets</a:t>
            </a:r>
          </a:p>
          <a:p>
            <a:r>
              <a:rPr lang="en-US" sz="2200" dirty="0" smtClean="0"/>
              <a:t>L is labor</a:t>
            </a:r>
          </a:p>
          <a:p>
            <a:r>
              <a:rPr lang="en-US" sz="2200" dirty="0" smtClean="0"/>
              <a:t>OP is operated area</a:t>
            </a:r>
          </a:p>
          <a:p>
            <a:r>
              <a:rPr lang="en-US" sz="2200" dirty="0" smtClean="0"/>
              <a:t>OW owned area</a:t>
            </a:r>
          </a:p>
          <a:p>
            <a:r>
              <a:rPr lang="en-US" sz="2200" dirty="0" smtClean="0"/>
              <a:t>H is number of </a:t>
            </a:r>
            <a:r>
              <a:rPr lang="en-US" sz="2200" dirty="0" err="1" smtClean="0"/>
              <a:t>househodl</a:t>
            </a:r>
            <a:r>
              <a:rPr lang="en-US" sz="2200" dirty="0" smtClean="0"/>
              <a:t> workers</a:t>
            </a:r>
          </a:p>
          <a:p>
            <a:r>
              <a:rPr lang="en-US" sz="2200" dirty="0" smtClean="0"/>
              <a:t>Z vector of exogenous variables (land quality, infrastructure, etc.)</a:t>
            </a:r>
          </a:p>
          <a:p>
            <a:r>
              <a:rPr lang="en-US" sz="2200" dirty="0" smtClean="0"/>
              <a:t>g</a:t>
            </a:r>
            <a:r>
              <a:rPr lang="en-US" sz="2200" dirty="0" smtClean="0"/>
              <a:t>1&lt;0 because of rising supervision costs</a:t>
            </a:r>
          </a:p>
          <a:p>
            <a:r>
              <a:rPr lang="en-US" sz="2200" dirty="0" smtClean="0"/>
              <a:t>g</a:t>
            </a:r>
            <a:r>
              <a:rPr lang="en-US" sz="2200" dirty="0" smtClean="0"/>
              <a:t>2&gt;0 ownership implies better access to credit</a:t>
            </a:r>
          </a:p>
          <a:p>
            <a:r>
              <a:rPr lang="en-US" sz="2200" dirty="0" smtClean="0"/>
              <a:t>g</a:t>
            </a:r>
            <a:r>
              <a:rPr lang="en-US" sz="2200" dirty="0" smtClean="0"/>
              <a:t>3&gt;0 family members have incentives to work and can supervise </a:t>
            </a:r>
            <a:endParaRPr lang="en-US" sz="22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23</a:t>
            </a:fld>
            <a:endParaRPr lang="el-GR"/>
          </a:p>
        </p:txBody>
      </p:sp>
      <p:pic>
        <p:nvPicPr>
          <p:cNvPr id="5" name="Picture 4"/>
          <p:cNvPicPr>
            <a:picLocks noChangeAspect="1"/>
          </p:cNvPicPr>
          <p:nvPr/>
        </p:nvPicPr>
        <p:blipFill>
          <a:blip r:embed="rId2"/>
          <a:stretch>
            <a:fillRect/>
          </a:stretch>
        </p:blipFill>
        <p:spPr>
          <a:xfrm>
            <a:off x="0" y="872066"/>
            <a:ext cx="9144000" cy="95673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24</a:t>
            </a:fld>
            <a:endParaRPr lang="el-GR"/>
          </a:p>
        </p:txBody>
      </p:sp>
      <p:pic>
        <p:nvPicPr>
          <p:cNvPr id="5" name="Picture 4"/>
          <p:cNvPicPr>
            <a:picLocks noChangeAspect="1"/>
          </p:cNvPicPr>
          <p:nvPr/>
        </p:nvPicPr>
        <p:blipFill>
          <a:blip r:embed="rId2"/>
          <a:stretch>
            <a:fillRect/>
          </a:stretch>
        </p:blipFill>
        <p:spPr>
          <a:xfrm>
            <a:off x="257629" y="0"/>
            <a:ext cx="8678333" cy="58674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Empirical findings</a:t>
            </a:r>
            <a:endParaRPr lang="en-US" sz="2800" dirty="0"/>
          </a:p>
        </p:txBody>
      </p:sp>
      <p:sp>
        <p:nvSpPr>
          <p:cNvPr id="3" name="Content Placeholder 2"/>
          <p:cNvSpPr>
            <a:spLocks noGrp="1"/>
          </p:cNvSpPr>
          <p:nvPr>
            <p:ph idx="1"/>
          </p:nvPr>
        </p:nvSpPr>
        <p:spPr>
          <a:xfrm>
            <a:off x="457200" y="914400"/>
            <a:ext cx="8229600" cy="5943600"/>
          </a:xfrm>
        </p:spPr>
        <p:txBody>
          <a:bodyPr/>
          <a:lstStyle/>
          <a:p>
            <a:r>
              <a:rPr lang="en-US" sz="2400" dirty="0" smtClean="0"/>
              <a:t>Productivity differentials are largest when inequalities in land holdings are largest (Latin America, Africa), smallest in Asia where land holdings are more equally distributed</a:t>
            </a:r>
          </a:p>
          <a:p>
            <a:r>
              <a:rPr lang="en-US" sz="2400" dirty="0" smtClean="0"/>
              <a:t>The highest output per unit area often achieved not in smallest farms but second smallest</a:t>
            </a:r>
          </a:p>
          <a:p>
            <a:r>
              <a:rPr lang="en-US" sz="2400" dirty="0" smtClean="0"/>
              <a:t>Plantation crops (e.g. sugarcane in Brazil) do not exhibit negative farm size relationship</a:t>
            </a:r>
          </a:p>
          <a:p>
            <a:r>
              <a:rPr lang="en-US" sz="2400" dirty="0" smtClean="0"/>
              <a:t>I</a:t>
            </a:r>
            <a:r>
              <a:rPr lang="en-US" sz="2400" dirty="0" smtClean="0"/>
              <a:t>ntroduction of Green revolution in India led to weakening of farm size relationship</a:t>
            </a:r>
          </a:p>
          <a:p>
            <a:r>
              <a:rPr lang="en-US" sz="2400" dirty="0" smtClean="0"/>
              <a:t>When land quality is introduced negative</a:t>
            </a:r>
            <a:r>
              <a:rPr lang="en-US" sz="2400" dirty="0" smtClean="0"/>
              <a:t> farm size relationship is weakened</a:t>
            </a:r>
          </a:p>
          <a:p>
            <a:endParaRPr lang="en-US" dirty="0" smtClean="0"/>
          </a:p>
        </p:txBody>
      </p:sp>
      <p:sp>
        <p:nvSpPr>
          <p:cNvPr id="4" name="Slide Number Placeholder 3"/>
          <p:cNvSpPr>
            <a:spLocks noGrp="1"/>
          </p:cNvSpPr>
          <p:nvPr>
            <p:ph type="sldNum" sz="quarter" idx="12"/>
          </p:nvPr>
        </p:nvSpPr>
        <p:spPr/>
        <p:txBody>
          <a:bodyPr/>
          <a:lstStyle/>
          <a:p>
            <a:fld id="{4A5CC44E-8C68-6F4B-AA70-694E5E94B193}" type="slidenum">
              <a:rPr lang="el-GR" smtClean="0"/>
              <a:pPr/>
              <a:t>25</a:t>
            </a:fld>
            <a:endParaRPr lang="el-GR"/>
          </a:p>
        </p:txBody>
      </p: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pPr algn="ctr"/>
            <a:r>
              <a:rPr lang="en-US" sz="2800" dirty="0" smtClean="0"/>
              <a:t>Land-credit links and distortions in land sales markets</a:t>
            </a:r>
            <a:endParaRPr lang="en-US" sz="2800" dirty="0"/>
          </a:p>
        </p:txBody>
      </p:sp>
      <p:sp>
        <p:nvSpPr>
          <p:cNvPr id="3" name="Content Placeholder 2"/>
          <p:cNvSpPr>
            <a:spLocks noGrp="1"/>
          </p:cNvSpPr>
          <p:nvPr>
            <p:ph idx="1"/>
          </p:nvPr>
        </p:nvSpPr>
        <p:spPr>
          <a:xfrm>
            <a:off x="457200" y="838200"/>
            <a:ext cx="8229600" cy="5292725"/>
          </a:xfrm>
        </p:spPr>
        <p:txBody>
          <a:bodyPr/>
          <a:lstStyle/>
          <a:p>
            <a:r>
              <a:rPr lang="en-US" sz="2400" dirty="0" smtClean="0"/>
              <a:t>Tenancy and land sale markets should bring distribution of operational holding close to optimum suggested by technology, factor prices, land qualities, and farming skills. Does not happen because of distortions.</a:t>
            </a:r>
          </a:p>
          <a:p>
            <a:r>
              <a:rPr lang="en-US" sz="2400" dirty="0" smtClean="0"/>
              <a:t>Covariate risks and imperfect credit markets. Distress sales in bad years. In good years many buyers but few sellers. Lack of insurance implies worsening of land holdings distribution </a:t>
            </a:r>
          </a:p>
          <a:p>
            <a:r>
              <a:rPr lang="en-US" sz="2400" dirty="0" smtClean="0"/>
              <a:t>When credit markets are imperfect land cannot be bought through loans, but only through savings hence thin land markets.  </a:t>
            </a:r>
          </a:p>
          <a:p>
            <a:r>
              <a:rPr lang="en-US" sz="2400" dirty="0" smtClean="0"/>
              <a:t>Distress sales major factor in inequality of land ownership</a:t>
            </a:r>
            <a:endParaRPr lang="en-US" sz="24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26</a:t>
            </a:fld>
            <a:endParaRPr lang="el-GR"/>
          </a:p>
        </p:txBody>
      </p: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Policy distortions</a:t>
            </a:r>
            <a:endParaRPr lang="en-US" sz="2800" dirty="0"/>
          </a:p>
        </p:txBody>
      </p:sp>
      <p:sp>
        <p:nvSpPr>
          <p:cNvPr id="3" name="Content Placeholder 2"/>
          <p:cNvSpPr>
            <a:spLocks noGrp="1"/>
          </p:cNvSpPr>
          <p:nvPr>
            <p:ph idx="1"/>
          </p:nvPr>
        </p:nvSpPr>
        <p:spPr>
          <a:xfrm>
            <a:off x="457200" y="838200"/>
            <a:ext cx="8229600" cy="5715000"/>
          </a:xfrm>
        </p:spPr>
        <p:txBody>
          <a:bodyPr/>
          <a:lstStyle/>
          <a:p>
            <a:r>
              <a:rPr lang="en-US" sz="2400" dirty="0" smtClean="0"/>
              <a:t>With growing population and urbanization, land values appreciate but this can be realized only when selling land. </a:t>
            </a:r>
          </a:p>
          <a:p>
            <a:r>
              <a:rPr lang="en-US" sz="2400" dirty="0" smtClean="0"/>
              <a:t>In periods of macro instability such as inflation land used as hedge hence land prices also reflect inflation premium.</a:t>
            </a:r>
          </a:p>
          <a:p>
            <a:r>
              <a:rPr lang="en-US" sz="2400" dirty="0" smtClean="0"/>
              <a:t>Credit subsidies are capitalized into land values</a:t>
            </a:r>
          </a:p>
          <a:p>
            <a:r>
              <a:rPr lang="en-US" sz="2400" dirty="0" smtClean="0"/>
              <a:t>Production subsidies are capitalized in land values (EU CAP)</a:t>
            </a:r>
          </a:p>
          <a:p>
            <a:r>
              <a:rPr lang="en-US" sz="2400" dirty="0" smtClean="0"/>
              <a:t>If above imply higher values of agric land than under undistorted conditions, poor have difficulty buying land.  </a:t>
            </a:r>
          </a:p>
          <a:p>
            <a:r>
              <a:rPr lang="en-US" sz="2400" dirty="0" smtClean="0"/>
              <a:t>If small farms have productivity advantage, then large landowners should rent. What form should rental contracts take </a:t>
            </a:r>
            <a:endParaRPr lang="en-US" sz="24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27</a:t>
            </a:fld>
            <a:endParaRPr lang="el-G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r>
              <a:rPr lang="en-US" dirty="0" smtClean="0"/>
              <a:t>Ownership and tenancy</a:t>
            </a:r>
            <a:endParaRPr lang="en-US" dirty="0"/>
          </a:p>
        </p:txBody>
      </p:sp>
      <p:sp>
        <p:nvSpPr>
          <p:cNvPr id="3" name="Content Placeholder 2"/>
          <p:cNvSpPr>
            <a:spLocks noGrp="1"/>
          </p:cNvSpPr>
          <p:nvPr>
            <p:ph idx="1"/>
          </p:nvPr>
        </p:nvSpPr>
        <p:spPr>
          <a:xfrm>
            <a:off x="457200" y="990600"/>
            <a:ext cx="8229600" cy="5140325"/>
          </a:xfrm>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28</a:t>
            </a:fld>
            <a:endParaRPr lang="el-GR"/>
          </a:p>
        </p:txBody>
      </p:sp>
      <p:pic>
        <p:nvPicPr>
          <p:cNvPr id="5" name="Picture 4"/>
          <p:cNvPicPr>
            <a:picLocks noChangeAspect="1"/>
          </p:cNvPicPr>
          <p:nvPr/>
        </p:nvPicPr>
        <p:blipFill>
          <a:blip r:embed="rId2"/>
          <a:stretch>
            <a:fillRect/>
          </a:stretch>
        </p:blipFill>
        <p:spPr>
          <a:xfrm>
            <a:off x="304800" y="693000"/>
            <a:ext cx="8610600" cy="59280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5CC44E-8C68-6F4B-AA70-694E5E94B193}" type="slidenum">
              <a:rPr lang="el-GR" smtClean="0"/>
              <a:pPr/>
              <a:t>29</a:t>
            </a:fld>
            <a:endParaRPr lang="el-GR"/>
          </a:p>
        </p:txBody>
      </p:sp>
      <p:pic>
        <p:nvPicPr>
          <p:cNvPr id="5" name="Picture 4"/>
          <p:cNvPicPr>
            <a:picLocks noChangeAspect="1"/>
          </p:cNvPicPr>
          <p:nvPr/>
        </p:nvPicPr>
        <p:blipFill>
          <a:blip r:embed="rId2"/>
          <a:stretch>
            <a:fillRect/>
          </a:stretch>
        </p:blipFill>
        <p:spPr>
          <a:xfrm>
            <a:off x="609600" y="168511"/>
            <a:ext cx="8001000" cy="658368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5CC44E-8C68-6F4B-AA70-694E5E94B193}" type="slidenum">
              <a:rPr lang="el-GR" smtClean="0"/>
              <a:pPr/>
              <a:t>3</a:t>
            </a:fld>
            <a:endParaRPr lang="el-GR"/>
          </a:p>
        </p:txBody>
      </p:sp>
      <p:sp>
        <p:nvSpPr>
          <p:cNvPr id="5" name="Title 1"/>
          <p:cNvSpPr txBox="1">
            <a:spLocks/>
          </p:cNvSpPr>
          <p:nvPr/>
        </p:nvSpPr>
        <p:spPr bwMode="auto">
          <a:xfrm>
            <a:off x="457200" y="274638"/>
            <a:ext cx="8229600" cy="750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chemeClr val="tx2"/>
                </a:solidFill>
                <a:effectLst/>
                <a:uLnTx/>
                <a:uFillTx/>
                <a:latin typeface="Times New Roman" charset="0"/>
                <a:ea typeface="Times New Roman" charset="0"/>
                <a:cs typeface="Times New Roman" charset="0"/>
              </a:rPr>
              <a:t>Issues and</a:t>
            </a:r>
            <a:r>
              <a:rPr kumimoji="0" lang="en-US" sz="2800" b="1" i="1" u="none" strike="noStrike" kern="0" cap="none" spc="0" normalizeH="0" noProof="0" dirty="0" smtClean="0">
                <a:ln>
                  <a:noFill/>
                </a:ln>
                <a:solidFill>
                  <a:schemeClr val="tx2"/>
                </a:solidFill>
                <a:effectLst/>
                <a:uLnTx/>
                <a:uFillTx/>
                <a:latin typeface="Times New Roman" charset="0"/>
                <a:ea typeface="Times New Roman" charset="0"/>
                <a:cs typeface="Times New Roman" charset="0"/>
              </a:rPr>
              <a:t> questions</a:t>
            </a:r>
            <a:endParaRPr kumimoji="0" lang="en-US" sz="2800" b="1" i="1" u="none" strike="noStrike" kern="0" cap="none" spc="0" normalizeH="0" baseline="0" noProof="0" dirty="0">
              <a:ln>
                <a:noFill/>
              </a:ln>
              <a:solidFill>
                <a:schemeClr val="tx2"/>
              </a:solidFill>
              <a:effectLst/>
              <a:uLnTx/>
              <a:uFillTx/>
              <a:latin typeface="Times New Roman" charset="0"/>
              <a:ea typeface="Times New Roman" charset="0"/>
              <a:cs typeface="Times New Roman" charset="0"/>
            </a:endParaRPr>
          </a:p>
        </p:txBody>
      </p:sp>
      <p:sp>
        <p:nvSpPr>
          <p:cNvPr id="6" name="Content Placeholder 2"/>
          <p:cNvSpPr txBox="1">
            <a:spLocks/>
          </p:cNvSpPr>
          <p:nvPr/>
        </p:nvSpPr>
        <p:spPr bwMode="auto">
          <a:xfrm>
            <a:off x="381000" y="1143000"/>
            <a:ext cx="8229600" cy="5030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rPr>
              <a:t>Emergence of land rights</a:t>
            </a:r>
            <a:endPar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rPr>
              <a:t>Extracting</a:t>
            </a:r>
            <a:r>
              <a:rPr kumimoji="0" lang="en-US" sz="2400" b="0" i="0" u="none" strike="noStrike" kern="0" cap="none" spc="0" normalizeH="0" noProof="0" dirty="0" smtClean="0">
                <a:ln>
                  <a:noFill/>
                </a:ln>
                <a:solidFill>
                  <a:schemeClr val="tx1"/>
                </a:solidFill>
                <a:effectLst/>
                <a:uLnTx/>
                <a:uFillTx/>
                <a:latin typeface="Times New Roman" charset="0"/>
                <a:ea typeface="Times New Roman" charset="0"/>
                <a:cs typeface="Times New Roman" charset="0"/>
              </a:rPr>
              <a:t> tribute from peasants</a:t>
            </a:r>
            <a:endPar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lang="en-US" sz="2400" kern="0" dirty="0" smtClean="0">
                <a:ea typeface="Times New Roman" charset="0"/>
                <a:cs typeface="Times New Roman" charset="0"/>
              </a:rPr>
              <a:t>Success and failure of land reform</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rPr>
              <a:t>Farm size and productivity</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lang="en-US" sz="2400" kern="0" dirty="0" smtClean="0">
                <a:ea typeface="Times New Roman" charset="0"/>
                <a:cs typeface="Times New Roman" charset="0"/>
              </a:rPr>
              <a:t>Land-credit links and distortions on land sales markets</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rPr>
              <a:t>Land registration</a:t>
            </a:r>
            <a:r>
              <a:rPr kumimoji="0" lang="en-US" sz="2400" b="0" i="0" u="none" strike="noStrike" kern="0" cap="none" spc="0" normalizeH="0" noProof="0" dirty="0" smtClean="0">
                <a:ln>
                  <a:noFill/>
                </a:ln>
                <a:solidFill>
                  <a:schemeClr val="tx1"/>
                </a:solidFill>
                <a:effectLst/>
                <a:uLnTx/>
                <a:uFillTx/>
                <a:latin typeface="Times New Roman" charset="0"/>
                <a:ea typeface="Times New Roman" charset="0"/>
                <a:cs typeface="Times New Roman" charset="0"/>
              </a:rPr>
              <a:t> and titling</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lang="en-US" sz="2400" kern="0" baseline="0" dirty="0" smtClean="0">
                <a:ea typeface="Times New Roman" charset="0"/>
                <a:cs typeface="Times New Roman" charset="0"/>
              </a:rPr>
              <a:t>Land tax</a:t>
            </a:r>
            <a:endPar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rPr>
              <a:t>Regulations limiting land sales</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lang="en-US" sz="2400" kern="0" dirty="0" smtClean="0">
                <a:ea typeface="Times New Roman" charset="0"/>
                <a:cs typeface="Times New Roman" charset="0"/>
              </a:rPr>
              <a:t>Fragmentation and consolidation</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r>
              <a:rPr lang="en-US" sz="2400" kern="0" dirty="0" smtClean="0">
                <a:ea typeface="Times New Roman" charset="0"/>
                <a:cs typeface="Times New Roman" charset="0"/>
              </a:rPr>
              <a:t>Tenancy issues</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charset="2"/>
              <a:buChar char="l"/>
              <a:tabLst/>
              <a:defRPr/>
            </a:pPr>
            <a:endParaRPr kumimoji="0" lang="en-US" sz="2400" b="0" i="0" u="none" strike="noStrike" kern="0" cap="none" spc="0" normalizeH="0" baseline="0" noProof="0" dirty="0" smtClean="0">
              <a:ln>
                <a:noFill/>
              </a:ln>
              <a:solidFill>
                <a:schemeClr val="tx1"/>
              </a:solidFill>
              <a:effectLst/>
              <a:uLnTx/>
              <a:uFillTx/>
              <a:latin typeface="Times New Roman" charset="0"/>
              <a:ea typeface="Times New Roman" charset="0"/>
              <a:cs typeface="Times New Roman" charset="0"/>
            </a:endParaRPr>
          </a:p>
        </p:txBody>
      </p:sp>
      <p:sp>
        <p:nvSpPr>
          <p:cNvPr id="7" name="3 - Θέση αριθμού διαφάνειας"/>
          <p:cNvSpPr txBox="1">
            <a:spLocks/>
          </p:cNvSpPr>
          <p:nvPr/>
        </p:nvSpPr>
        <p:spPr>
          <a:xfrm>
            <a:off x="6858000" y="6400800"/>
            <a:ext cx="2133600" cy="457200"/>
          </a:xfrm>
          <a:prstGeom prst="rect">
            <a:avLst/>
          </a:prstGeom>
          <a:noFill/>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AE92AA19-CACB-9E41-A48B-4156CB0318A6}" type="slidenum">
              <a:rPr kumimoji="0" lang="el-G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30</a:t>
            </a:fld>
            <a:endParaRPr lang="el-GR"/>
          </a:p>
        </p:txBody>
      </p:sp>
      <p:pic>
        <p:nvPicPr>
          <p:cNvPr id="5" name="Picture 4"/>
          <p:cNvPicPr>
            <a:picLocks noChangeAspect="1"/>
          </p:cNvPicPr>
          <p:nvPr/>
        </p:nvPicPr>
        <p:blipFill>
          <a:blip r:embed="rId2"/>
          <a:stretch>
            <a:fillRect/>
          </a:stretch>
        </p:blipFill>
        <p:spPr>
          <a:xfrm>
            <a:off x="243933" y="990600"/>
            <a:ext cx="8976732" cy="48768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31</a:t>
            </a:fld>
            <a:endParaRPr lang="el-GR"/>
          </a:p>
        </p:txBody>
      </p:sp>
      <p:pic>
        <p:nvPicPr>
          <p:cNvPr id="5" name="Picture 4"/>
          <p:cNvPicPr>
            <a:picLocks noChangeAspect="1"/>
          </p:cNvPicPr>
          <p:nvPr/>
        </p:nvPicPr>
        <p:blipFill>
          <a:blip r:embed="rId2"/>
          <a:stretch>
            <a:fillRect/>
          </a:stretch>
        </p:blipFill>
        <p:spPr>
          <a:xfrm>
            <a:off x="212361" y="1143000"/>
            <a:ext cx="8719278" cy="45720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Can land rental markets increase efficiency</a:t>
            </a:r>
            <a:endParaRPr lang="en-US" sz="2800" dirty="0"/>
          </a:p>
        </p:txBody>
      </p:sp>
      <p:sp>
        <p:nvSpPr>
          <p:cNvPr id="3" name="Content Placeholder 2"/>
          <p:cNvSpPr>
            <a:spLocks noGrp="1"/>
          </p:cNvSpPr>
          <p:nvPr>
            <p:ph idx="1"/>
          </p:nvPr>
        </p:nvSpPr>
        <p:spPr>
          <a:xfrm>
            <a:off x="457200" y="838200"/>
            <a:ext cx="8229600" cy="5292725"/>
          </a:xfrm>
        </p:spPr>
        <p:txBody>
          <a:bodyPr/>
          <a:lstStyle/>
          <a:p>
            <a:r>
              <a:rPr lang="en-US" dirty="0" smtClean="0"/>
              <a:t>Is share tenancy inefficient? </a:t>
            </a:r>
          </a:p>
          <a:p>
            <a:r>
              <a:rPr lang="en-US" dirty="0" smtClean="0"/>
              <a:t>Under certainty form of rental does not matter</a:t>
            </a:r>
          </a:p>
          <a:p>
            <a:r>
              <a:rPr lang="en-US" dirty="0" smtClean="0"/>
              <a:t>Under uncertainty it does</a:t>
            </a:r>
          </a:p>
          <a:p>
            <a:r>
              <a:rPr lang="en-US" dirty="0" smtClean="0"/>
              <a:t>Choice of contract a bargaining problem</a:t>
            </a:r>
          </a:p>
          <a:p>
            <a:r>
              <a:rPr lang="en-US" dirty="0" smtClean="0"/>
              <a:t>Important is to consider incentives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32</a:t>
            </a:fld>
            <a:endParaRPr lang="el-GR"/>
          </a:p>
        </p:txBody>
      </p:sp>
    </p:spTree>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Land policy</a:t>
            </a:r>
            <a:endParaRPr lang="en-US" sz="2800" dirty="0"/>
          </a:p>
        </p:txBody>
      </p:sp>
      <p:sp>
        <p:nvSpPr>
          <p:cNvPr id="3" name="Content Placeholder 2"/>
          <p:cNvSpPr>
            <a:spLocks noGrp="1"/>
          </p:cNvSpPr>
          <p:nvPr>
            <p:ph idx="1"/>
          </p:nvPr>
        </p:nvSpPr>
        <p:spPr>
          <a:xfrm>
            <a:off x="457200" y="914400"/>
            <a:ext cx="8229600" cy="5943600"/>
          </a:xfrm>
        </p:spPr>
        <p:txBody>
          <a:bodyPr/>
          <a:lstStyle/>
          <a:p>
            <a:r>
              <a:rPr lang="en-US" sz="2200" dirty="0" smtClean="0"/>
              <a:t>Land registration and titling reduces uncertainty of sales transactions. Important for sales to members not in community</a:t>
            </a:r>
          </a:p>
          <a:p>
            <a:r>
              <a:rPr lang="en-US" sz="2200" dirty="0" smtClean="0"/>
              <a:t>Public registers functioning legal system, effective enforcement reduce uncertainty.</a:t>
            </a:r>
          </a:p>
          <a:p>
            <a:r>
              <a:rPr lang="en-US" sz="2200" dirty="0" smtClean="0"/>
              <a:t>Land registration reduces asymmetric information and risk, and enhances credit markets (can use land as collateral).</a:t>
            </a:r>
          </a:p>
          <a:p>
            <a:r>
              <a:rPr lang="en-US" sz="2200" dirty="0" smtClean="0"/>
              <a:t>Land registration may alienate traditional land users.</a:t>
            </a:r>
          </a:p>
          <a:p>
            <a:r>
              <a:rPr lang="en-US" sz="2200" dirty="0" smtClean="0"/>
              <a:t>High transactions cost, favor land concentration </a:t>
            </a:r>
          </a:p>
          <a:p>
            <a:r>
              <a:rPr lang="en-US" sz="2200" dirty="0" smtClean="0"/>
              <a:t>Titling program must be accompanied by publicity campaigns. Conflicts better resolved administratively rather than through litigation</a:t>
            </a:r>
          </a:p>
          <a:p>
            <a:r>
              <a:rPr lang="en-US" sz="2200" dirty="0" smtClean="0"/>
              <a:t>Titling expensive.</a:t>
            </a:r>
          </a:p>
          <a:p>
            <a:r>
              <a:rPr lang="en-US" sz="2200" dirty="0" smtClean="0"/>
              <a:t>Privatizing community lands or resources can be productivity enhancing but </a:t>
            </a:r>
            <a:r>
              <a:rPr lang="en-US" sz="2200" dirty="0" err="1" smtClean="0"/>
              <a:t>distributionally</a:t>
            </a:r>
            <a:r>
              <a:rPr lang="en-US" sz="2200" dirty="0" smtClean="0"/>
              <a:t> inefficient</a:t>
            </a:r>
          </a:p>
        </p:txBody>
      </p:sp>
      <p:sp>
        <p:nvSpPr>
          <p:cNvPr id="4" name="Slide Number Placeholder 3"/>
          <p:cNvSpPr>
            <a:spLocks noGrp="1"/>
          </p:cNvSpPr>
          <p:nvPr>
            <p:ph type="sldNum" sz="quarter" idx="12"/>
          </p:nvPr>
        </p:nvSpPr>
        <p:spPr/>
        <p:txBody>
          <a:bodyPr/>
          <a:lstStyle/>
          <a:p>
            <a:fld id="{4A5CC44E-8C68-6F4B-AA70-694E5E94B193}" type="slidenum">
              <a:rPr lang="el-GR" smtClean="0"/>
              <a:pPr/>
              <a:t>33</a:t>
            </a:fld>
            <a:endParaRPr lang="el-G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Land taxation</a:t>
            </a:r>
            <a:endParaRPr lang="en-US" sz="2800" dirty="0"/>
          </a:p>
        </p:txBody>
      </p:sp>
      <p:sp>
        <p:nvSpPr>
          <p:cNvPr id="3" name="Content Placeholder 2"/>
          <p:cNvSpPr>
            <a:spLocks noGrp="1"/>
          </p:cNvSpPr>
          <p:nvPr>
            <p:ph idx="1"/>
          </p:nvPr>
        </p:nvSpPr>
        <p:spPr>
          <a:xfrm>
            <a:off x="457200" y="609600"/>
            <a:ext cx="8229600" cy="5521325"/>
          </a:xfrm>
        </p:spPr>
        <p:txBody>
          <a:bodyPr/>
          <a:lstStyle/>
          <a:p>
            <a:r>
              <a:rPr lang="en-US" sz="2400" dirty="0" smtClean="0"/>
              <a:t>In most countries evolved from tribute systems to landlords or colonizing power. Needs strong enforcement through tax collectors</a:t>
            </a:r>
          </a:p>
          <a:p>
            <a:r>
              <a:rPr lang="en-US" sz="2400" dirty="0" smtClean="0"/>
              <a:t>In theory land tax has advantages compared to production tax. 1. If based on potential potential monetary yield then little inefficiency</a:t>
            </a:r>
            <a:r>
              <a:rPr lang="en-US" sz="2400" dirty="0" smtClean="0"/>
              <a:t>;</a:t>
            </a:r>
            <a:r>
              <a:rPr lang="en-US" sz="2400" dirty="0" smtClean="0"/>
              <a:t> 2. Facilitates taxation of agricultural sector; 3. If it is not changed frequently does not discourage investment in land improvements</a:t>
            </a:r>
          </a:p>
          <a:p>
            <a:r>
              <a:rPr lang="en-US" sz="2400" dirty="0" smtClean="0"/>
              <a:t>To administer efficiently needs cadastre (official record). High administrative cost</a:t>
            </a:r>
          </a:p>
          <a:p>
            <a:r>
              <a:rPr lang="en-US" sz="2400" dirty="0" smtClean="0"/>
              <a:t>In the US land taxes assigned to local administrations and revenues for local development.</a:t>
            </a:r>
          </a:p>
        </p:txBody>
      </p:sp>
      <p:sp>
        <p:nvSpPr>
          <p:cNvPr id="4" name="Slide Number Placeholder 3"/>
          <p:cNvSpPr>
            <a:spLocks noGrp="1"/>
          </p:cNvSpPr>
          <p:nvPr>
            <p:ph type="sldNum" sz="quarter" idx="12"/>
          </p:nvPr>
        </p:nvSpPr>
        <p:spPr/>
        <p:txBody>
          <a:bodyPr/>
          <a:lstStyle/>
          <a:p>
            <a:fld id="{4A5CC44E-8C68-6F4B-AA70-694E5E94B193}" type="slidenum">
              <a:rPr lang="el-GR" smtClean="0"/>
              <a:pPr/>
              <a:t>34</a:t>
            </a:fld>
            <a:endParaRPr lang="el-GR"/>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Other issues</a:t>
            </a:r>
            <a:endParaRPr lang="en-US" sz="2800" dirty="0"/>
          </a:p>
        </p:txBody>
      </p:sp>
      <p:sp>
        <p:nvSpPr>
          <p:cNvPr id="3" name="Content Placeholder 2"/>
          <p:cNvSpPr>
            <a:spLocks noGrp="1"/>
          </p:cNvSpPr>
          <p:nvPr>
            <p:ph idx="1"/>
          </p:nvPr>
        </p:nvSpPr>
        <p:spPr>
          <a:xfrm>
            <a:off x="457200" y="685800"/>
            <a:ext cx="8229600" cy="5445125"/>
          </a:xfrm>
        </p:spPr>
        <p:txBody>
          <a:bodyPr/>
          <a:lstStyle/>
          <a:p>
            <a:r>
              <a:rPr lang="en-US" sz="2800" dirty="0" smtClean="0"/>
              <a:t>Regulations limiting land sales (designed to prevent landlessness). Can reduce access to credit. Used in early years of land reforms. Can prevent large ownerships, but can lead to excessive fragmentation.</a:t>
            </a:r>
          </a:p>
          <a:p>
            <a:r>
              <a:rPr lang="en-US" sz="2800" dirty="0" smtClean="0"/>
              <a:t>Fragmentation and consolidation. Explained by inheritance laws. Can prevent mechanization. Consolidation involves high transactions cost.</a:t>
            </a:r>
          </a:p>
          <a:p>
            <a:r>
              <a:rPr lang="en-US" sz="2800" dirty="0" smtClean="0"/>
              <a:t>Restrictions on land rentals. Rent </a:t>
            </a:r>
            <a:r>
              <a:rPr lang="en-US" sz="2800" dirty="0" err="1" smtClean="0"/>
              <a:t>controls.Bans</a:t>
            </a:r>
            <a:r>
              <a:rPr lang="en-US" sz="2800" dirty="0" smtClean="0"/>
              <a:t> on share tenancy and ceilings on </a:t>
            </a:r>
            <a:r>
              <a:rPr lang="en-US" sz="2800" dirty="0" err="1" smtClean="0"/>
              <a:t>l;andlord’s</a:t>
            </a:r>
            <a:r>
              <a:rPr lang="en-US" sz="2800" dirty="0" smtClean="0"/>
              <a:t> shares. Adopted to decrease exploitation but adverse on efficiency </a:t>
            </a:r>
            <a:endParaRPr lang="en-US" sz="28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35</a:t>
            </a:fld>
            <a:endParaRPr lang="el-GR"/>
          </a:p>
        </p:txBody>
      </p:sp>
    </p:spTree>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pPr algn="ctr"/>
            <a:r>
              <a:rPr lang="en-US" sz="2800" dirty="0" smtClean="0"/>
              <a:t>Other issues (2)</a:t>
            </a:r>
            <a:endParaRPr lang="en-US" sz="2800" dirty="0"/>
          </a:p>
        </p:txBody>
      </p:sp>
      <p:sp>
        <p:nvSpPr>
          <p:cNvPr id="3" name="Content Placeholder 2"/>
          <p:cNvSpPr>
            <a:spLocks noGrp="1"/>
          </p:cNvSpPr>
          <p:nvPr>
            <p:ph idx="1"/>
          </p:nvPr>
        </p:nvSpPr>
        <p:spPr>
          <a:xfrm>
            <a:off x="457200" y="914400"/>
            <a:ext cx="8229600" cy="5216525"/>
          </a:xfrm>
        </p:spPr>
        <p:txBody>
          <a:bodyPr/>
          <a:lstStyle/>
          <a:p>
            <a:r>
              <a:rPr lang="en-US" dirty="0" smtClean="0"/>
              <a:t>Redistributive land reform, towards </a:t>
            </a:r>
            <a:r>
              <a:rPr lang="en-US" dirty="0" err="1" smtClean="0"/>
              <a:t>eficiency</a:t>
            </a:r>
            <a:r>
              <a:rPr lang="en-US" dirty="0" smtClean="0"/>
              <a:t> and equity improvements. Can be slow and inefficient. </a:t>
            </a:r>
            <a:endParaRPr lang="en-US" dirty="0" smtClean="0"/>
          </a:p>
          <a:p>
            <a:r>
              <a:rPr lang="en-US" dirty="0" err="1" smtClean="0"/>
              <a:t>Decollectivization</a:t>
            </a:r>
            <a:r>
              <a:rPr lang="en-US" dirty="0" smtClean="0"/>
              <a:t>. In CIS and Eastern Europe. Many equity and efficiency issues</a:t>
            </a:r>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36</a:t>
            </a:fld>
            <a:endParaRPr lang="el-G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dirty="0" smtClean="0"/>
              <a:t>History and legacy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4</a:t>
            </a:fld>
            <a:endParaRPr lang="el-GR"/>
          </a:p>
        </p:txBody>
      </p:sp>
      <p:pic>
        <p:nvPicPr>
          <p:cNvPr id="5" name="Picture 4"/>
          <p:cNvPicPr>
            <a:picLocks noChangeAspect="1"/>
          </p:cNvPicPr>
          <p:nvPr/>
        </p:nvPicPr>
        <p:blipFill>
          <a:blip r:embed="rId2"/>
          <a:stretch>
            <a:fillRect/>
          </a:stretch>
        </p:blipFill>
        <p:spPr>
          <a:xfrm>
            <a:off x="107950" y="533400"/>
            <a:ext cx="8928100" cy="617855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400" dirty="0" smtClean="0"/>
              <a:t>Emergence of land rights</a:t>
            </a:r>
            <a:endParaRPr lang="en-US" sz="2400" dirty="0"/>
          </a:p>
        </p:txBody>
      </p:sp>
      <p:sp>
        <p:nvSpPr>
          <p:cNvPr id="3" name="Content Placeholder 2"/>
          <p:cNvSpPr>
            <a:spLocks noGrp="1"/>
          </p:cNvSpPr>
          <p:nvPr>
            <p:ph idx="1"/>
          </p:nvPr>
        </p:nvSpPr>
        <p:spPr>
          <a:xfrm>
            <a:off x="304800" y="685800"/>
            <a:ext cx="8229600" cy="6172200"/>
          </a:xfrm>
        </p:spPr>
        <p:txBody>
          <a:bodyPr/>
          <a:lstStyle/>
          <a:p>
            <a:r>
              <a:rPr lang="en-US" sz="2400" dirty="0" smtClean="0"/>
              <a:t>Low population densities imply low incentives to invest in soil fertility, and ownership security not required to induce </a:t>
            </a:r>
            <a:r>
              <a:rPr lang="en-US" sz="2400" dirty="0" smtClean="0"/>
              <a:t>investment. Basic characteristic is that certain families have cultivation rights while other families excluded.</a:t>
            </a:r>
          </a:p>
          <a:p>
            <a:r>
              <a:rPr lang="en-US" sz="2400" dirty="0" smtClean="0"/>
              <a:t>With rise in population density land is continually cultivated. Labor intensive methods adopted. Ownership security becomes an incentive for investments</a:t>
            </a:r>
          </a:p>
          <a:p>
            <a:r>
              <a:rPr lang="en-US" sz="2400" dirty="0" smtClean="0"/>
              <a:t>As population density increases private rights to land emerge. Usually before private ownership cultivation rights over given area are established. Group property rights and communal land systems arise. Continual cultivation the main criterion for the land right</a:t>
            </a:r>
          </a:p>
          <a:p>
            <a:r>
              <a:rPr lang="en-US" sz="2400" dirty="0" smtClean="0"/>
              <a:t>With increasing population density pledging of land arises (land given to others for some period and then returned, different than sales)</a:t>
            </a:r>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5</a:t>
            </a:fld>
            <a:endParaRPr lang="el-G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487362"/>
          </a:xfrm>
        </p:spPr>
        <p:txBody>
          <a:bodyPr/>
          <a:lstStyle/>
          <a:p>
            <a:pPr algn="ctr"/>
            <a:r>
              <a:rPr lang="en-US" sz="2800" dirty="0" smtClean="0"/>
              <a:t>Land rights (continued)</a:t>
            </a:r>
            <a:endParaRPr lang="en-US" sz="2800" dirty="0"/>
          </a:p>
        </p:txBody>
      </p:sp>
      <p:sp>
        <p:nvSpPr>
          <p:cNvPr id="3" name="Content Placeholder 2"/>
          <p:cNvSpPr>
            <a:spLocks noGrp="1"/>
          </p:cNvSpPr>
          <p:nvPr>
            <p:ph idx="1"/>
          </p:nvPr>
        </p:nvSpPr>
        <p:spPr>
          <a:xfrm>
            <a:off x="457200" y="762000"/>
            <a:ext cx="8229600" cy="6096000"/>
          </a:xfrm>
        </p:spPr>
        <p:txBody>
          <a:bodyPr/>
          <a:lstStyle/>
          <a:p>
            <a:r>
              <a:rPr lang="en-US" sz="2800" dirty="0" smtClean="0"/>
              <a:t>Emergence of families with cultivation rights and those without rights (strangers, migrants, slaves, etc.)</a:t>
            </a:r>
          </a:p>
          <a:p>
            <a:r>
              <a:rPr lang="en-US" sz="2800" dirty="0" smtClean="0"/>
              <a:t>Land lying fallow used for grazing by cultivating families</a:t>
            </a:r>
            <a:r>
              <a:rPr lang="en-US" sz="2800" dirty="0" smtClean="0"/>
              <a:t>.</a:t>
            </a:r>
          </a:p>
          <a:p>
            <a:r>
              <a:rPr lang="en-US" sz="2800" dirty="0" smtClean="0"/>
              <a:t>Sales to outsiders are either forbidden or subject to approval by </a:t>
            </a:r>
            <a:r>
              <a:rPr lang="en-US" sz="2800" dirty="0" err="1" smtClean="0"/>
              <a:t>whoile</a:t>
            </a:r>
            <a:r>
              <a:rPr lang="en-US" sz="2800" dirty="0" smtClean="0"/>
              <a:t> community</a:t>
            </a:r>
            <a:endParaRPr lang="en-US" sz="2800" dirty="0" smtClean="0"/>
          </a:p>
          <a:p>
            <a:r>
              <a:rPr lang="en-US" sz="2800" dirty="0" smtClean="0"/>
              <a:t>Higher population density implies rights of inheritance, rights to use land as collateral, and rights of sale arise. </a:t>
            </a:r>
          </a:p>
          <a:p>
            <a:r>
              <a:rPr lang="en-US" sz="2800" dirty="0" smtClean="0"/>
              <a:t>When right to sell includes sales to members outside community, private property rights are complete </a:t>
            </a:r>
            <a:endParaRPr lang="en-US" sz="28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6</a:t>
            </a:fld>
            <a:endParaRPr lang="el-G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7620000" cy="563562"/>
          </a:xfrm>
        </p:spPr>
        <p:txBody>
          <a:bodyPr/>
          <a:lstStyle/>
          <a:p>
            <a:pPr algn="ctr"/>
            <a:r>
              <a:rPr lang="en-US" sz="2800" dirty="0" smtClean="0"/>
              <a:t>Tribute and rent from peasants</a:t>
            </a:r>
            <a:endParaRPr lang="en-US" sz="2800" dirty="0"/>
          </a:p>
        </p:txBody>
      </p:sp>
      <p:sp>
        <p:nvSpPr>
          <p:cNvPr id="3" name="Content Placeholder 2"/>
          <p:cNvSpPr>
            <a:spLocks noGrp="1"/>
          </p:cNvSpPr>
          <p:nvPr>
            <p:ph idx="1"/>
          </p:nvPr>
        </p:nvSpPr>
        <p:spPr>
          <a:xfrm>
            <a:off x="457200" y="914400"/>
            <a:ext cx="8229600" cy="5216525"/>
          </a:xfrm>
        </p:spPr>
        <p:txBody>
          <a:bodyPr/>
          <a:lstStyle/>
          <a:p>
            <a:r>
              <a:rPr lang="en-US" sz="2400" dirty="0" smtClean="0"/>
              <a:t>Historically transformation of general cultivation rights to owner-operated family farms has involved periods when rulers extracted tribute (taxes or rent) from cultivators. </a:t>
            </a:r>
          </a:p>
          <a:p>
            <a:r>
              <a:rPr lang="en-US" sz="2400" dirty="0" smtClean="0"/>
              <a:t>Various forms of expropriation of land by strong elites and subjecting peasants to tributes. Manorial estates.</a:t>
            </a:r>
          </a:p>
          <a:p>
            <a:r>
              <a:rPr lang="en-US" sz="2400" dirty="0" smtClean="0"/>
              <a:t>Rights of ruling group acquired and enforced with violence, and then institutionalized into for </a:t>
            </a:r>
            <a:r>
              <a:rPr lang="en-US" sz="2400" dirty="0" err="1" smtClean="0"/>
              <a:t>e</a:t>
            </a:r>
            <a:r>
              <a:rPr lang="en-US" sz="2400" dirty="0" smtClean="0"/>
              <a:t> of state. In Europe contract between peasants and lords as protection for tribute.  But asymmetry in power. </a:t>
            </a:r>
          </a:p>
          <a:p>
            <a:r>
              <a:rPr lang="en-US" sz="2400" dirty="0" smtClean="0"/>
              <a:t>Emergence of nobility or aristocracy, follows introduction of short-fallow cultivation with animal draft power. But landlords just extract rents without outright ownership. Use rights normally stay with community </a:t>
            </a:r>
            <a:endParaRPr lang="en-US" sz="2400"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7</a:t>
            </a:fld>
            <a:endParaRPr lang="el-GR"/>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63562"/>
          </a:xfrm>
        </p:spPr>
        <p:txBody>
          <a:bodyPr/>
          <a:lstStyle/>
          <a:p>
            <a:pPr algn="ctr"/>
            <a:r>
              <a:rPr lang="en-US" sz="2800" dirty="0" smtClean="0"/>
              <a:t>Evolution of agrarian relations: key points</a:t>
            </a:r>
            <a:endParaRPr lang="en-US" sz="2800" dirty="0"/>
          </a:p>
        </p:txBody>
      </p:sp>
      <p:sp>
        <p:nvSpPr>
          <p:cNvPr id="3" name="Content Placeholder 2"/>
          <p:cNvSpPr>
            <a:spLocks noGrp="1"/>
          </p:cNvSpPr>
          <p:nvPr>
            <p:ph idx="1"/>
          </p:nvPr>
        </p:nvSpPr>
        <p:spPr>
          <a:xfrm>
            <a:off x="457200" y="762000"/>
            <a:ext cx="8229600" cy="5867400"/>
          </a:xfrm>
        </p:spPr>
        <p:txBody>
          <a:bodyPr/>
          <a:lstStyle/>
          <a:p>
            <a:r>
              <a:rPr lang="en-US" dirty="0" smtClean="0"/>
              <a:t>Favorable agric. conditions generate potential for rent seeking or surplus capture by powerful.</a:t>
            </a:r>
          </a:p>
          <a:p>
            <a:r>
              <a:rPr lang="en-US" dirty="0" smtClean="0"/>
              <a:t>Under simple technology no economies of scale, hence independent family farms the economically most efficient form of production.  </a:t>
            </a:r>
          </a:p>
          <a:p>
            <a:r>
              <a:rPr lang="en-US" dirty="0" smtClean="0"/>
              <a:t>Under low population density coercion is needed for extracting tribute. Forms include capture of high quality land, differential taxation, limits to market access. All these increase rent to large scale farmers.</a:t>
            </a:r>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8</a:t>
            </a:fld>
            <a:endParaRPr lang="el-G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639762"/>
          </a:xfrm>
        </p:spPr>
        <p:txBody>
          <a:bodyPr/>
          <a:lstStyle/>
          <a:p>
            <a:r>
              <a:rPr lang="en-US" sz="2800" dirty="0" smtClean="0"/>
              <a:t>Evolution of agrarian relations: key points (2)</a:t>
            </a:r>
            <a:endParaRPr lang="en-US" sz="2800" dirty="0"/>
          </a:p>
        </p:txBody>
      </p:sp>
      <p:sp>
        <p:nvSpPr>
          <p:cNvPr id="3" name="Content Placeholder 2"/>
          <p:cNvSpPr>
            <a:spLocks noGrp="1"/>
          </p:cNvSpPr>
          <p:nvPr>
            <p:ph idx="1"/>
          </p:nvPr>
        </p:nvSpPr>
        <p:spPr>
          <a:xfrm>
            <a:off x="457200" y="1066800"/>
            <a:ext cx="8229600" cy="5064125"/>
          </a:xfrm>
        </p:spPr>
        <p:txBody>
          <a:bodyPr/>
          <a:lstStyle/>
          <a:p>
            <a:r>
              <a:rPr lang="en-US" sz="2400" dirty="0" smtClean="0"/>
              <a:t>When peasants can operate own farms difficult to establish large farms with hired </a:t>
            </a:r>
            <a:r>
              <a:rPr lang="en-US" sz="2400" dirty="0" err="1" smtClean="0"/>
              <a:t>labour</a:t>
            </a:r>
            <a:r>
              <a:rPr lang="en-US" sz="2400" dirty="0" smtClean="0"/>
              <a:t> (no economies of scale)</a:t>
            </a:r>
          </a:p>
          <a:p>
            <a:r>
              <a:rPr lang="en-US" sz="2400" dirty="0" smtClean="0"/>
              <a:t>Landlords can rent out farms to sharecroppers, or rent out with </a:t>
            </a:r>
            <a:r>
              <a:rPr lang="en-US" sz="2400" dirty="0" smtClean="0"/>
              <a:t>fixed </a:t>
            </a:r>
            <a:r>
              <a:rPr lang="en-US" sz="2400" dirty="0" smtClean="0"/>
              <a:t>rents.</a:t>
            </a:r>
          </a:p>
          <a:p>
            <a:r>
              <a:rPr lang="en-US" sz="2400" dirty="0" smtClean="0"/>
              <a:t>With increased </a:t>
            </a:r>
            <a:r>
              <a:rPr lang="en-US" sz="2400" dirty="0" err="1" smtClean="0"/>
              <a:t>labour</a:t>
            </a:r>
            <a:r>
              <a:rPr lang="en-US" sz="2400" dirty="0" smtClean="0"/>
              <a:t> supply, emergence of landlord estates with tenanted peasants, or haciendas where workers cultivate their own home-farm</a:t>
            </a:r>
          </a:p>
          <a:p>
            <a:r>
              <a:rPr lang="en-US" sz="2400" dirty="0" smtClean="0"/>
              <a:t>Bonded </a:t>
            </a:r>
            <a:r>
              <a:rPr lang="en-US" sz="2400" dirty="0" smtClean="0"/>
              <a:t>labor </a:t>
            </a:r>
            <a:r>
              <a:rPr lang="en-US" sz="2400" dirty="0" smtClean="0"/>
              <a:t>characteristic of communities with hierarchic structures but surrounded by a lot of cultivable land. Cannot prevent </a:t>
            </a:r>
            <a:r>
              <a:rPr lang="en-US" sz="2400" dirty="0" smtClean="0"/>
              <a:t>farmers </a:t>
            </a:r>
            <a:r>
              <a:rPr lang="en-US" sz="2400" dirty="0" smtClean="0"/>
              <a:t>from setting up subsistence farms except by </a:t>
            </a:r>
            <a:r>
              <a:rPr lang="en-US" sz="2400" dirty="0" smtClean="0"/>
              <a:t>coercion</a:t>
            </a:r>
            <a:r>
              <a:rPr lang="en-US" sz="24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4A5CC44E-8C68-6F4B-AA70-694E5E94B193}" type="slidenum">
              <a:rPr lang="el-GR" smtClean="0"/>
              <a:pPr/>
              <a:t>9</a:t>
            </a:fld>
            <a:endParaRPr lang="el-GR"/>
          </a:p>
        </p:txBody>
      </p:sp>
    </p:spTree>
  </p:cSld>
  <p:clrMapOvr>
    <a:masterClrMapping/>
  </p:clrMapOvr>
  <p:transition/>
</p:sld>
</file>

<file path=ppt/theme/theme1.xml><?xml version="1.0" encoding="utf-8"?>
<a:theme xmlns:a="http://schemas.openxmlformats.org/drawingml/2006/main" name="Δίκτυ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ίκτυ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Δίκτυο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Δίκτυο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Δίκτυο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Δίκτυο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Δίκτυο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Δίκτυο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Δίκτυο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Δίκτυο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Δίκτυο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3648</TotalTime>
  <Words>2389</Words>
  <Application>Microsoft Macintosh PowerPoint</Application>
  <PresentationFormat>On-screen Show (4:3)</PresentationFormat>
  <Paragraphs>206</Paragraphs>
  <Slides>36</Slides>
  <Notes>2</Notes>
  <HiddenSlides>0</HiddenSlides>
  <MMClips>0</MMClips>
  <ScaleCrop>false</ScaleCrop>
  <HeadingPairs>
    <vt:vector size="6" baseType="variant">
      <vt:variant>
        <vt:lpstr>Design Template</vt:lpstr>
      </vt:variant>
      <vt:variant>
        <vt:i4>1</vt:i4>
      </vt:variant>
      <vt:variant>
        <vt:lpstr>Embedded OLE Servers</vt:lpstr>
      </vt:variant>
      <vt:variant>
        <vt:i4>0</vt:i4>
      </vt:variant>
      <vt:variant>
        <vt:lpstr>Slide Titles</vt:lpstr>
      </vt:variant>
      <vt:variant>
        <vt:i4>36</vt:i4>
      </vt:variant>
    </vt:vector>
  </HeadingPairs>
  <TitlesOfParts>
    <vt:vector size="37" baseType="lpstr">
      <vt:lpstr>Δίκτυο</vt:lpstr>
      <vt:lpstr> AGRICULTURE IN ECONOMIC DEVELOPMENT:  AN INTERNATIONAL PERSPECTIVE  </vt:lpstr>
      <vt:lpstr>Bibliography</vt:lpstr>
      <vt:lpstr>Slide 3</vt:lpstr>
      <vt:lpstr>History and legacy</vt:lpstr>
      <vt:lpstr>Emergence of land rights</vt:lpstr>
      <vt:lpstr>Land rights (continued)</vt:lpstr>
      <vt:lpstr>Tribute and rent from peasants</vt:lpstr>
      <vt:lpstr>Evolution of agrarian relations: key points</vt:lpstr>
      <vt:lpstr>Evolution of agrarian relations: key points (2)</vt:lpstr>
      <vt:lpstr>Four forms of coercion</vt:lpstr>
      <vt:lpstr>Economic distortions</vt:lpstr>
      <vt:lpstr>Slide 12</vt:lpstr>
      <vt:lpstr>Slide 13</vt:lpstr>
      <vt:lpstr>Distribution between landlord and peasant</vt:lpstr>
      <vt:lpstr>Success and failure of land reform</vt:lpstr>
      <vt:lpstr>Slide 16</vt:lpstr>
      <vt:lpstr>Reform in market based economies</vt:lpstr>
      <vt:lpstr>Reforms in hacienda systems </vt:lpstr>
      <vt:lpstr>Reforms in socialist economies</vt:lpstr>
      <vt:lpstr>Social cost of delayed reforms </vt:lpstr>
      <vt:lpstr>Analytical issues</vt:lpstr>
      <vt:lpstr>Farm size and productivity</vt:lpstr>
      <vt:lpstr>Empirical specifications</vt:lpstr>
      <vt:lpstr>Slide 24</vt:lpstr>
      <vt:lpstr>Empirical findings</vt:lpstr>
      <vt:lpstr>Land-credit links and distortions in land sales markets</vt:lpstr>
      <vt:lpstr>Policy distortions</vt:lpstr>
      <vt:lpstr>Ownership and tenancy</vt:lpstr>
      <vt:lpstr>Slide 29</vt:lpstr>
      <vt:lpstr>Slide 30</vt:lpstr>
      <vt:lpstr>Slide 31</vt:lpstr>
      <vt:lpstr>Can land rental markets increase efficiency</vt:lpstr>
      <vt:lpstr>Land policy</vt:lpstr>
      <vt:lpstr>Land taxation</vt:lpstr>
      <vt:lpstr>Other issues</vt:lpstr>
      <vt:lpstr>Other issues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Εθνικό και Καποδιστριακό Πανεπιστήμιο Αθηνών Τμήμα Οικονομικών Επιστημών Κατεύθυνση:  Θεωρία και Πολιτική Ανάπτυξης και Διεθνούς Οικονομικής</dc:title>
  <dc:creator>USER</dc:creator>
  <cp:lastModifiedBy>Alexandros Sarris</cp:lastModifiedBy>
  <cp:revision>241</cp:revision>
  <dcterms:created xsi:type="dcterms:W3CDTF">2014-01-23T05:19:09Z</dcterms:created>
  <dcterms:modified xsi:type="dcterms:W3CDTF">2014-01-23T09:00:51Z</dcterms:modified>
</cp:coreProperties>
</file>