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Default Extension="xls" ContentType="application/vnd.ms-excel"/>
  <Override PartName="/ppt/slides/slide85.xml" ContentType="application/vnd.openxmlformats-officedocument.presentationml.slide+xml"/>
  <Override PartName="/ppt/embeddings/oleObject1.bin" ContentType="application/vnd.openxmlformats-officedocument.oleObject"/>
  <Override PartName="/ppt/embeddings/oleObject13.bin" ContentType="application/vnd.openxmlformats-officedocument.oleObject"/>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12.xml" ContentType="application/vnd.openxmlformats-officedocument.presentationml.slide+xml"/>
  <Override PartName="/ppt/slides/slide13.xml" ContentType="application/vnd.openxmlformats-officedocument.presentationml.slide+xml"/>
  <Override PartName="/ppt/embeddings/oleObject7.bin" ContentType="application/vnd.openxmlformats-officedocument.oleObject"/>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slides/slide86.xml" ContentType="application/vnd.openxmlformats-officedocument.presentationml.slide+xml"/>
  <Override PartName="/ppt/embeddings/oleObject2.bin" ContentType="application/vnd.openxmlformats-officedocument.oleObject"/>
  <Override PartName="/ppt/embeddings/oleObject14.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embeddings/oleObject3.bin" ContentType="application/vnd.openxmlformats-officedocument.oleObject"/>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14.xml" ContentType="application/vnd.openxmlformats-officedocument.presentationml.slide+xml"/>
  <Override PartName="/ppt/slides/slide15.xml" ContentType="application/vnd.openxmlformats-officedocument.presentationml.slide+xml"/>
  <Override PartName="/ppt/embeddings/oleObject9.bin" ContentType="application/vnd.openxmlformats-officedocument.oleObject"/>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embeddings/oleObject11.bin" ContentType="application/vnd.openxmlformats-officedocument.oleObject"/>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embeddings/oleObject4.bin" ContentType="application/vnd.openxmlformats-officedocument.oleObject"/>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notesSlides/notesSlide14.xml" ContentType="application/vnd.openxmlformats-officedocument.presentationml.notes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Default Extension="rels" ContentType="application/vnd.openxmlformats-package.relationships+xml"/>
  <Override PartName="/ppt/slides/slide26.xml" ContentType="application/vnd.openxmlformats-officedocument.presentationml.slide+xml"/>
  <Default Extension="pict" ContentType="image/pict"/>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embeddings/oleObject12.bin" ContentType="application/vnd.openxmlformats-officedocument.oleObject"/>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89.xml" ContentType="application/vnd.openxmlformats-officedocument.presentationml.slide+xml"/>
  <Override PartName="/ppt/embeddings/oleObject5.bin" ContentType="application/vnd.openxmlformats-officedocument.oleObject"/>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16.xml" ContentType="application/vnd.openxmlformats-officedocument.presentationml.slide+xml"/>
  <Override PartName="/ppt/slides/slide17.xml" ContentType="application/vnd.openxmlformats-officedocument.presentationml.slide+xml"/>
  <Override PartName="/ppt/embeddings/Microsoft_Equation2.bin" ContentType="application/vnd.openxmlformats-officedocument.oleObject"/>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embeddings/oleObject6.bin" ContentType="application/vnd.openxmlformats-officedocument.oleObject"/>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1"/>
  </p:notesMasterIdLst>
  <p:sldIdLst>
    <p:sldId id="257" r:id="rId2"/>
    <p:sldId id="461" r:id="rId3"/>
    <p:sldId id="462" r:id="rId4"/>
    <p:sldId id="463" r:id="rId5"/>
    <p:sldId id="464" r:id="rId6"/>
    <p:sldId id="465" r:id="rId7"/>
    <p:sldId id="466" r:id="rId8"/>
    <p:sldId id="467" r:id="rId9"/>
    <p:sldId id="468" r:id="rId10"/>
    <p:sldId id="469" r:id="rId11"/>
    <p:sldId id="470" r:id="rId12"/>
    <p:sldId id="471" r:id="rId13"/>
    <p:sldId id="472" r:id="rId14"/>
    <p:sldId id="473" r:id="rId15"/>
    <p:sldId id="380" r:id="rId16"/>
    <p:sldId id="381" r:id="rId17"/>
    <p:sldId id="382" r:id="rId18"/>
    <p:sldId id="383" r:id="rId19"/>
    <p:sldId id="384" r:id="rId20"/>
    <p:sldId id="385" r:id="rId21"/>
    <p:sldId id="433" r:id="rId22"/>
    <p:sldId id="434" r:id="rId23"/>
    <p:sldId id="475" r:id="rId24"/>
    <p:sldId id="435" r:id="rId25"/>
    <p:sldId id="476" r:id="rId26"/>
    <p:sldId id="477" r:id="rId27"/>
    <p:sldId id="478" r:id="rId28"/>
    <p:sldId id="479" r:id="rId29"/>
    <p:sldId id="480" r:id="rId30"/>
    <p:sldId id="481" r:id="rId31"/>
    <p:sldId id="482" r:id="rId32"/>
    <p:sldId id="483" r:id="rId33"/>
    <p:sldId id="484" r:id="rId34"/>
    <p:sldId id="386" r:id="rId35"/>
    <p:sldId id="392" r:id="rId36"/>
    <p:sldId id="393" r:id="rId37"/>
    <p:sldId id="394" r:id="rId38"/>
    <p:sldId id="395" r:id="rId39"/>
    <p:sldId id="396" r:id="rId40"/>
    <p:sldId id="397" r:id="rId41"/>
    <p:sldId id="398" r:id="rId42"/>
    <p:sldId id="259" r:id="rId43"/>
    <p:sldId id="362" r:id="rId44"/>
    <p:sldId id="363" r:id="rId45"/>
    <p:sldId id="364" r:id="rId46"/>
    <p:sldId id="387" r:id="rId47"/>
    <p:sldId id="388" r:id="rId48"/>
    <p:sldId id="390" r:id="rId49"/>
    <p:sldId id="425" r:id="rId50"/>
    <p:sldId id="426" r:id="rId51"/>
    <p:sldId id="391" r:id="rId52"/>
    <p:sldId id="368" r:id="rId53"/>
    <p:sldId id="427" r:id="rId54"/>
    <p:sldId id="428" r:id="rId55"/>
    <p:sldId id="429" r:id="rId56"/>
    <p:sldId id="430" r:id="rId57"/>
    <p:sldId id="431" r:id="rId58"/>
    <p:sldId id="432" r:id="rId59"/>
    <p:sldId id="376" r:id="rId60"/>
    <p:sldId id="377" r:id="rId61"/>
    <p:sldId id="379"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11" r:id="rId76"/>
    <p:sldId id="312" r:id="rId77"/>
    <p:sldId id="313" r:id="rId78"/>
    <p:sldId id="485" r:id="rId79"/>
    <p:sldId id="486" r:id="rId80"/>
    <p:sldId id="315" r:id="rId81"/>
    <p:sldId id="316" r:id="rId82"/>
    <p:sldId id="317" r:id="rId83"/>
    <p:sldId id="399" r:id="rId84"/>
    <p:sldId id="400" r:id="rId85"/>
    <p:sldId id="401" r:id="rId86"/>
    <p:sldId id="402" r:id="rId87"/>
    <p:sldId id="318" r:id="rId88"/>
    <p:sldId id="420" r:id="rId89"/>
    <p:sldId id="421" r:id="rId90"/>
    <p:sldId id="422" r:id="rId91"/>
    <p:sldId id="406" r:id="rId92"/>
    <p:sldId id="407" r:id="rId93"/>
    <p:sldId id="408" r:id="rId94"/>
    <p:sldId id="409" r:id="rId95"/>
    <p:sldId id="410" r:id="rId96"/>
    <p:sldId id="411" r:id="rId97"/>
    <p:sldId id="412" r:id="rId98"/>
    <p:sldId id="413" r:id="rId99"/>
    <p:sldId id="414" r:id="rId100"/>
    <p:sldId id="415" r:id="rId101"/>
    <p:sldId id="416" r:id="rId102"/>
    <p:sldId id="417" r:id="rId103"/>
    <p:sldId id="418" r:id="rId104"/>
    <p:sldId id="437" r:id="rId105"/>
    <p:sldId id="438" r:id="rId106"/>
    <p:sldId id="419" r:id="rId107"/>
    <p:sldId id="424" r:id="rId108"/>
    <p:sldId id="439" r:id="rId109"/>
    <p:sldId id="440" r:id="rId110"/>
    <p:sldId id="453" r:id="rId111"/>
    <p:sldId id="454" r:id="rId112"/>
    <p:sldId id="455" r:id="rId113"/>
    <p:sldId id="474" r:id="rId114"/>
    <p:sldId id="456" r:id="rId115"/>
    <p:sldId id="442" r:id="rId116"/>
    <p:sldId id="443" r:id="rId117"/>
    <p:sldId id="444" r:id="rId118"/>
    <p:sldId id="451" r:id="rId119"/>
    <p:sldId id="452" r:id="rId1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9" d="100"/>
          <a:sy n="99" d="100"/>
        </p:scale>
        <p:origin x="-6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notesMaster" Target="notesMasters/notesMaster1.xml"/><Relationship Id="rId122" Type="http://schemas.openxmlformats.org/officeDocument/2006/relationships/printerSettings" Target="printerSettings/printerSettings1.bin"/><Relationship Id="rId123" Type="http://schemas.openxmlformats.org/officeDocument/2006/relationships/presProps" Target="presProps.xml"/><Relationship Id="rId124" Type="http://schemas.openxmlformats.org/officeDocument/2006/relationships/viewProps" Target="viewProps.xml"/><Relationship Id="rId125" Type="http://schemas.openxmlformats.org/officeDocument/2006/relationships/theme" Target="theme/theme1.xml"/><Relationship Id="rId12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 Id="rId2" Type="http://schemas.openxmlformats.org/officeDocument/2006/relationships/image" Target="../media/image2.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54E8C0-1F1F-F54D-A11E-93B8133EEC9D}"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7EDE4A3-8269-2140-8BFF-0146325121BE}" type="slidenum">
              <a:rPr lang="en-US"/>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03A22-AE85-FB44-BB23-7151C0417F81}" type="slidenum">
              <a:rPr lang="en-GB"/>
              <a:pPr/>
              <a:t>51</a:t>
            </a:fld>
            <a:endParaRPr lang="en-GB"/>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0404801-A548-2B4A-9BED-0B01503E2A76}" type="slidenum">
              <a:rPr lang="en-GB"/>
              <a:pPr/>
              <a:t>57</a:t>
            </a:fld>
            <a:endParaRPr lang="en-GB"/>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CAE4F7D-2CAC-3C4A-BF14-9E09B6A3D968}" type="slidenum">
              <a:rPr lang="en-GB"/>
              <a:pPr/>
              <a:t>58</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97E1F-1500-694B-8F27-1509B3BBA690}" type="slidenum">
              <a:rPr lang="en-GB"/>
              <a:pPr/>
              <a:t>60</a:t>
            </a:fld>
            <a:endParaRPr lang="en-GB"/>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pPr>
              <a:buFontTx/>
              <a:buChar char="•"/>
            </a:pPr>
            <a:r>
              <a:rPr lang="en-US"/>
              <a:t>Net food imports by Least Developing Countries will grow by over 6% annually. </a:t>
            </a:r>
            <a:br>
              <a:rPr lang="en-US"/>
            </a:br>
            <a:endParaRPr lang="en-US"/>
          </a:p>
          <a:p>
            <a:pPr>
              <a:buFontTx/>
              <a:buChar char="•"/>
            </a:pPr>
            <a:r>
              <a:rPr lang="en-US"/>
              <a:t>The cause of such a level imports is a growth in demand largely due to high population growth, compared to their limited ability to supply.  Increasing food import bills by some of these poorest countries may increase their vulnerability to market variations, and hence to their food security.  </a:t>
            </a:r>
            <a:br>
              <a:rPr lang="en-US"/>
            </a:br>
            <a:endParaRPr lang="en-US"/>
          </a:p>
          <a:p>
            <a:pPr>
              <a:buFontTx/>
              <a:buChar char="•"/>
            </a:pPr>
            <a:r>
              <a:rPr lang="en-US"/>
              <a:t>The most important challenge is that their own farmers  become more competitive in their own domestic food markets. This is also the only viable option because most of the poor in these countries are rural people and depend on improved farming for their livelihood</a:t>
            </a:r>
          </a:p>
          <a:p>
            <a:pPr>
              <a:buFontTx/>
              <a:buChar char="•"/>
            </a:pPr>
            <a:r>
              <a:rPr lang="en-US"/>
              <a:t>In the longer term,. The LDCs also have to aim for increased export earnings from non-agricultural exports of good and services.</a:t>
            </a:r>
            <a:br>
              <a:rPr lang="en-US"/>
            </a:br>
            <a:endParaRPr lang="en-US"/>
          </a:p>
          <a:p>
            <a:pPr>
              <a:buFontTx/>
              <a:buChar char="•"/>
            </a:pPr>
            <a:r>
              <a:rPr lang="en-US"/>
              <a:t>Unless these options are successfully pursued, the alternative is further currency devaluation, indebtedness and dependence on food aid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F8CCD-3D4D-E144-B9F6-6ED25B852E50}" type="slidenum">
              <a:rPr lang="en-GB"/>
              <a:pPr/>
              <a:t>61</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a:buFontTx/>
              <a:buChar char="•"/>
            </a:pPr>
            <a:r>
              <a:rPr lang="en-US"/>
              <a:t>In summary, global demand growth will slow. </a:t>
            </a:r>
          </a:p>
          <a:p>
            <a:pPr>
              <a:buFontTx/>
              <a:buChar char="•"/>
            </a:pPr>
            <a:r>
              <a:rPr lang="en-US"/>
              <a:t>Per capita consumption continues to increase, with more growth in higher valued products. </a:t>
            </a:r>
          </a:p>
          <a:p>
            <a:pPr>
              <a:buFontTx/>
              <a:buChar char="•"/>
            </a:pPr>
            <a:r>
              <a:rPr lang="en-US"/>
              <a:t>Supply potential continues to meet demand growth, at prices that decline in real terms. </a:t>
            </a:r>
          </a:p>
          <a:p>
            <a:pPr>
              <a:buFontTx/>
              <a:buChar char="•"/>
            </a:pPr>
            <a:r>
              <a:rPr lang="en-US"/>
              <a:t>Trade continues to grow, with developing country and least developed countries balance of trade in basic foods deteriorating.</a:t>
            </a:r>
            <a:br>
              <a:rPr lang="en-US"/>
            </a:br>
            <a:endParaRPr lang="en-US"/>
          </a:p>
          <a:p>
            <a:pPr>
              <a:buFontTx/>
              <a:buChar char="•"/>
            </a:pPr>
            <a:r>
              <a:rPr lang="en-US"/>
              <a:t>Markets are liberalizing, but new trade concerns are mounting.</a:t>
            </a:r>
          </a:p>
          <a:p>
            <a:pPr>
              <a:buFontTx/>
              <a:buChar char="•"/>
            </a:pPr>
            <a:endParaRPr lang="en-US"/>
          </a:p>
          <a:p>
            <a:pPr>
              <a:buFontTx/>
              <a:buChar char="•"/>
            </a:pPr>
            <a:r>
              <a:rPr lang="en-US"/>
              <a:t>A complete the review of the general supply and demand picture for food, cannot exclude an assessment of the world hunger situation</a:t>
            </a:r>
          </a:p>
          <a:p>
            <a:pPr>
              <a:buFontTx/>
              <a:buChar char="•"/>
            </a:pPr>
            <a:r>
              <a:rPr lang="en-US"/>
              <a:t>While there are ample food supplies, at lower real prices, the hunger problem remains stubbornly before us. </a:t>
            </a:r>
          </a:p>
          <a:p>
            <a:pPr>
              <a:buFontTx/>
              <a:buChar char="•"/>
            </a:pPr>
            <a:r>
              <a:rPr lang="en-US"/>
              <a:t>Tolerating chronic hunger is not only scandalous because hunger is totally avoidable and because people have a human right to food. Chronic hunger also means represents a missing demand!  </a:t>
            </a:r>
          </a:p>
          <a:p>
            <a:pPr>
              <a:buFontTx/>
              <a:buChar char="•"/>
            </a:pPr>
            <a:endParaRPr lang="en-US"/>
          </a:p>
          <a:p>
            <a:pPr>
              <a:buFontTx/>
              <a:buChar cha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2F94A-FCEF-3641-9639-7EEAEEA02DA9}" type="slidenum">
              <a:rPr lang="en-GB"/>
              <a:pPr/>
              <a:t>73</a:t>
            </a:fld>
            <a:endParaRPr lang="en-GB"/>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buFontTx/>
              <a:buChar char="•"/>
            </a:pPr>
            <a:r>
              <a:rPr lang="en-US"/>
              <a:t>In the OECD area for example, while the estimated “ Producer Support Estimate”  has remained high, it is actually falling in “real” terms… that is support has not kept pace with inflation. ( real terms is PSE/US GDP deflator)</a:t>
            </a:r>
          </a:p>
          <a:p>
            <a:endParaRPr lang="en-US"/>
          </a:p>
          <a:p>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8C368-3A95-5645-827F-F8E7C2BE789E}" type="slidenum">
              <a:rPr lang="en-GB"/>
              <a:pPr/>
              <a:t>74</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Char char="•"/>
            </a:pPr>
            <a:r>
              <a:rPr lang="en-US" sz="1000"/>
              <a:t>As both domestic policy and trade policies are reformed, new trade barriers in the form of food standards are increasing. The number of, or changes in,  standards notified to the WTO SPS committee has increased annually since 1995.  By 2004 these numbered over 5000.</a:t>
            </a:r>
          </a:p>
          <a:p>
            <a:pPr>
              <a:buFontTx/>
              <a:buChar char="•"/>
            </a:pPr>
            <a:endParaRPr lang="en-US" sz="1000"/>
          </a:p>
          <a:p>
            <a:pPr>
              <a:buFontTx/>
              <a:buChar char="•"/>
            </a:pPr>
            <a:r>
              <a:rPr lang="en-US" sz="1000"/>
              <a:t>It must be underscored that science-based SPS and TBT standards have been introduced as justified barriers to trade that serve to protect the health of consumers, plants and animals. Such good standards actually may increase trade by improving information between importers and exporters.  </a:t>
            </a:r>
          </a:p>
          <a:p>
            <a:endParaRPr lang="en-US" sz="1000"/>
          </a:p>
          <a:p>
            <a:pPr>
              <a:buFontTx/>
              <a:buChar char="•"/>
            </a:pPr>
            <a:r>
              <a:rPr lang="en-US" sz="1000"/>
              <a:t>If scientifically well justified,  countries may even exceed internationally recognized standards</a:t>
            </a:r>
          </a:p>
          <a:p>
            <a:pPr>
              <a:buFontTx/>
              <a:buChar char="•"/>
            </a:pPr>
            <a:endParaRPr lang="en-US" sz="1000"/>
          </a:p>
          <a:p>
            <a:pPr>
              <a:buFontTx/>
              <a:buChar char="•"/>
            </a:pPr>
            <a:r>
              <a:rPr lang="en-US" sz="1000"/>
              <a:t>As the WTO Agreement for Agriculture tends to become more liberalized countries may be tempted to introduce further standards  with the view of restricting trade to protect their own producers. This should be avoided. </a:t>
            </a:r>
          </a:p>
          <a:p>
            <a:pPr>
              <a:buFontTx/>
              <a:buChar char="•"/>
            </a:pPr>
            <a:endParaRPr lang="en-US" sz="1000"/>
          </a:p>
          <a:p>
            <a:pPr>
              <a:buFontTx/>
              <a:buChar char="•"/>
            </a:pPr>
            <a:r>
              <a:rPr lang="en-US" sz="1000"/>
              <a:t>Exceeding science based standards exerts costs on other countries.  A good example is the limitation of various African countries who have not met high EU standards for Aflatoxin in peanuts and whose trade has suffered.</a:t>
            </a:r>
          </a:p>
          <a:p>
            <a:pPr>
              <a:buFontTx/>
              <a:buChar char="•"/>
            </a:pPr>
            <a:endParaRPr lang="en-US" sz="1000"/>
          </a:p>
          <a:p>
            <a:pPr>
              <a:buFontTx/>
              <a:buChar char="•"/>
            </a:pPr>
            <a:r>
              <a:rPr lang="en-US" sz="1000"/>
              <a:t>Increasing “private standards”, as for large multinational companies may also act to limit trade possibilities for countries that have difficulty meeting the costs of compliance to these standards.</a:t>
            </a:r>
          </a:p>
          <a:p>
            <a:pPr>
              <a:buFontTx/>
              <a:buChar char="•"/>
            </a:pPr>
            <a:endParaRPr lang="en-US" sz="1000"/>
          </a:p>
          <a:p>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56F22E-0B82-364F-B51F-864223859F31}" type="slidenum">
              <a:rPr lang="en-US"/>
              <a:pPr/>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6058E2A-7C99-4447-94D8-C29F77201952}"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42FB1F3-5B8E-BC47-8E68-AC54DC4CEE80}" type="slidenum">
              <a:rPr lang="en-US"/>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97E3D-7E8E-B646-9D94-CD3E2B655133}" type="slidenum">
              <a:rPr lang="en-GB"/>
              <a:pPr/>
              <a:t>15</a:t>
            </a:fld>
            <a:endParaRPr lang="en-GB"/>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9548A-24BA-0A45-A4FB-DA57598781B5}" type="slidenum">
              <a:rPr lang="en-GB"/>
              <a:pPr/>
              <a:t>34</a:t>
            </a:fld>
            <a:endParaRPr lang="en-GB"/>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FCD37-5420-CC49-B1BF-6C46255A94F5}" type="slidenum">
              <a:rPr lang="en-GB"/>
              <a:pPr/>
              <a:t>35</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atin typeface="Times New Roman" charset="0"/>
              <a:ea typeface="新細明體" charset="-120"/>
              <a:cs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C0AAB-82BB-664E-9325-EE49114434D8}" type="slidenum">
              <a:rPr lang="en-GB"/>
              <a:pPr/>
              <a:t>41</a:t>
            </a:fld>
            <a:endParaRPr lang="en-GB"/>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A2FFB-B26B-4640-8131-CCE87A09FEC5}" type="slidenum">
              <a:rPr lang="en-GB"/>
              <a:pPr/>
              <a:t>48</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pPr>
              <a:buFontTx/>
              <a:buChar char="•"/>
            </a:pPr>
            <a:r>
              <a:rPr lang="en-US"/>
              <a:t>Over the next ten years, trade (as measured by </a:t>
            </a:r>
            <a:r>
              <a:rPr lang="en-US" u="sng"/>
              <a:t>net exports</a:t>
            </a:r>
            <a:r>
              <a:rPr lang="en-US"/>
              <a:t> of countries), is anticipated to grow faster than global production, for basic food commodities.  </a:t>
            </a:r>
            <a:br>
              <a:rPr lang="en-US"/>
            </a:br>
            <a:endParaRPr lang="en-US"/>
          </a:p>
          <a:p>
            <a:pPr>
              <a:buFontTx/>
              <a:buChar char="•"/>
            </a:pPr>
            <a:r>
              <a:rPr lang="en-US"/>
              <a:t>This implies that for these basic foods, countries will become increasingly interdependent in meeting their food needs.  Of course, significant reform of trade policies could imply that this interdependence could increase even further.  </a:t>
            </a:r>
            <a:br>
              <a:rPr lang="en-US"/>
            </a:br>
            <a:endParaRPr lang="en-US"/>
          </a:p>
          <a:p>
            <a:pPr>
              <a:buFontTx/>
              <a:buChar char="•"/>
            </a:pPr>
            <a:r>
              <a:rPr lang="en-US"/>
              <a:t>With increasing inter-dependence, greater attention will be paid to the attributes demanded in trade, with standards playing an increasing role.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F6F82C88-B0C0-0844-9C8B-E128FFEF4EC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1B2E1E45-F471-D64D-B262-1651D72D842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20F7271C-2158-4941-A232-B474DB321890}"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3BD380A1-7CBD-8C47-AA02-6345E21FBD3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1FAFB7B-6F80-8345-912C-28F4F0785D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91485743-F6FD-8344-9178-844EDDBB6C4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17DA0770-81D2-1E46-A622-4DC2DE065BE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B237A231-1FC2-5343-9410-CDED8798636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6F2E1A8A-949C-004F-B569-6FCFA8169CA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493BF391-BA2F-5B4F-92CF-D12353525E9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EB9EFA5F-4068-B04F-B418-572BCBC04B4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216EA35E-AC5C-6E4C-ADCE-094AEEC2233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A7138089-0370-1F4E-B8C8-1C7370E7E2C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045DDD-AE22-F944-A2F8-9B81AD410AA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 Id="rId3" Type="http://schemas.openxmlformats.org/officeDocument/2006/relationships/image" Target="../media/image8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 Id="rId3" Type="http://schemas.openxmlformats.org/officeDocument/2006/relationships/image" Target="../media/image9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12.xml"/><Relationship Id="rId3"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4.xml"/><Relationship Id="rId3"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2.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2.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Microsoft_Excel_97_-_2004_Worksheet3.xls"/></Relationships>
</file>

<file path=ppt/slides/_rels/slide63.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Microsoft_Excel_97_-_2004_Worksheet4.xls"/></Relationships>
</file>

<file path=ppt/slides/_rels/slide64.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Microsoft_Excel_97_-_2004_Worksheet5.xls"/></Relationships>
</file>

<file path=ppt/slides/_rels/slide65.xml.rels><?xml version="1.0" encoding="UTF-8" standalone="yes"?>
<Relationships xmlns="http://schemas.openxmlformats.org/package/2006/relationships"><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Microsoft_Excel_97_-_2004_Worksheet6.xls"/></Relationships>
</file>

<file path=ppt/slides/_rels/slide66.xml.rels><?xml version="1.0" encoding="UTF-8" standalone="yes"?>
<Relationships xmlns="http://schemas.openxmlformats.org/package/2006/relationships"><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Microsoft_Excel_97_-_2004_Worksheet7.xls"/></Relationships>
</file>

<file path=ppt/slides/_rels/slide67.xml.rels><?xml version="1.0" encoding="UTF-8" standalone="yes"?>
<Relationships xmlns="http://schemas.openxmlformats.org/package/2006/relationships"><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Microsoft_Excel_97_-_2004_Worksheet8.xls"/></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3.bin"/><Relationship Id="rId1" Type="http://schemas.openxmlformats.org/officeDocument/2006/relationships/vmlDrawing" Target="../drawings/vmlDrawing20.vml"/><Relationship Id="rId2"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4.bin"/><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3.wmf"/><Relationship Id="rId3"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476250"/>
            <a:ext cx="7772400" cy="1800225"/>
          </a:xfrm>
        </p:spPr>
        <p:txBody>
          <a:bodyPr/>
          <a:lstStyle/>
          <a:p>
            <a:r>
              <a:rPr lang="en-US" altLang="ja-JP" dirty="0" smtClean="0">
                <a:ea typeface="ＭＳ Ｐゴシック" charset="-128"/>
                <a:cs typeface="ＭＳ Ｐゴシック" charset="-128"/>
              </a:rPr>
              <a:t>Agricultural Markets Globalization</a:t>
            </a:r>
            <a:r>
              <a:rPr lang="en-US" altLang="ja-JP" dirty="0">
                <a:ea typeface="ＭＳ Ｐゴシック" charset="-128"/>
                <a:cs typeface="ＭＳ Ｐゴシック" charset="-128"/>
              </a:rPr>
              <a:t>,</a:t>
            </a:r>
            <a:r>
              <a:rPr lang="en-US" altLang="ja-JP" dirty="0" smtClean="0">
                <a:ea typeface="ＭＳ Ｐゴシック" charset="-128"/>
                <a:cs typeface="ＭＳ Ｐゴシック" charset="-128"/>
              </a:rPr>
              <a:t> and </a:t>
            </a:r>
            <a:r>
              <a:rPr lang="en-US" altLang="ja-JP" dirty="0">
                <a:ea typeface="ＭＳ Ｐゴシック" charset="-128"/>
                <a:cs typeface="ＭＳ Ｐゴシック" charset="-128"/>
              </a:rPr>
              <a:t>Agricultural Development.  </a:t>
            </a:r>
            <a:endParaRPr lang="en-US" dirty="0"/>
          </a:p>
        </p:txBody>
      </p:sp>
      <p:sp>
        <p:nvSpPr>
          <p:cNvPr id="3075" name="Rectangle 3"/>
          <p:cNvSpPr>
            <a:spLocks noGrp="1" noChangeArrowheads="1"/>
          </p:cNvSpPr>
          <p:nvPr>
            <p:ph type="subTitle" idx="1"/>
          </p:nvPr>
        </p:nvSpPr>
        <p:spPr>
          <a:xfrm>
            <a:off x="1258888" y="2852738"/>
            <a:ext cx="6400800" cy="2881312"/>
          </a:xfrm>
        </p:spPr>
        <p:txBody>
          <a:bodyPr/>
          <a:lstStyle/>
          <a:p>
            <a:r>
              <a:rPr lang="en-US" sz="4000" dirty="0"/>
              <a:t>Alexander Sarris</a:t>
            </a:r>
            <a:endParaRPr lang="en-US" sz="4000" dirty="0" smtClean="0"/>
          </a:p>
          <a:p>
            <a:pPr algn="r"/>
            <a:r>
              <a:rPr lang="en-US" sz="2400" dirty="0" smtClean="0"/>
              <a:t>January 2015</a:t>
            </a:r>
            <a:r>
              <a:rPr lang="en-US" sz="3600" dirty="0" smtClean="0"/>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agricultural distortions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small open perfectly competitive economy with many firms producing a homogeneous farm product, in the absence of externalities, processing and marketing margins, exchange rate distortions, and domestic and international trading costs, maximum welfare is achieved when domestic farm product price and consumer price is equal to E*P where E is the domestic currency value of foreign exchange and P is the foreign currency price of the product in the </a:t>
            </a:r>
            <a:r>
              <a:rPr lang="en-US" dirty="0" smtClean="0"/>
              <a:t>international </a:t>
            </a:r>
            <a:r>
              <a:rPr lang="en-US" dirty="0" smtClean="0"/>
              <a:t>market.   </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4869" y="304800"/>
            <a:ext cx="8766039" cy="61722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3400" y="0"/>
            <a:ext cx="8077200" cy="66294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122507"/>
            <a:ext cx="8382000" cy="6740158"/>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60350" y="304800"/>
            <a:ext cx="8623300" cy="62484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3400" y="209550"/>
            <a:ext cx="8382000" cy="64389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9797" y="228600"/>
            <a:ext cx="8784203" cy="6426044"/>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228600"/>
            <a:ext cx="8610600" cy="762000"/>
          </a:xfrm>
          <a:prstGeom prst="rect">
            <a:avLst/>
          </a:prstGeom>
        </p:spPr>
      </p:pic>
      <p:pic>
        <p:nvPicPr>
          <p:cNvPr id="6" name="Picture 5"/>
          <p:cNvPicPr>
            <a:picLocks noChangeAspect="1"/>
          </p:cNvPicPr>
          <p:nvPr/>
        </p:nvPicPr>
        <p:blipFill>
          <a:blip r:embed="rId3"/>
          <a:stretch>
            <a:fillRect/>
          </a:stretch>
        </p:blipFill>
        <p:spPr>
          <a:xfrm>
            <a:off x="381000" y="1149350"/>
            <a:ext cx="8534400" cy="517525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17" y="228600"/>
            <a:ext cx="8966121" cy="60960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266700"/>
            <a:ext cx="8382000" cy="6324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Trade measures at national border</a:t>
            </a:r>
            <a:endParaRPr lang="en-US" sz="32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396999"/>
            <a:ext cx="8229600" cy="4729163"/>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3200" dirty="0" smtClean="0"/>
              <a:t>Producer support estimates</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685800"/>
            <a:ext cx="8458200" cy="2286000"/>
          </a:xfrm>
          <a:prstGeom prst="rect">
            <a:avLst/>
          </a:prstGeom>
        </p:spPr>
      </p:pic>
      <p:pic>
        <p:nvPicPr>
          <p:cNvPr id="5" name="Picture 4"/>
          <p:cNvPicPr>
            <a:picLocks noChangeAspect="1"/>
          </p:cNvPicPr>
          <p:nvPr/>
        </p:nvPicPr>
        <p:blipFill>
          <a:blip r:embed="rId3"/>
          <a:stretch>
            <a:fillRect/>
          </a:stretch>
        </p:blipFill>
        <p:spPr>
          <a:xfrm>
            <a:off x="355600" y="2971800"/>
            <a:ext cx="8432800" cy="32766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69900" y="304800"/>
            <a:ext cx="8204200" cy="570865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93700" y="304800"/>
            <a:ext cx="8356600" cy="58674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93700" y="469900"/>
            <a:ext cx="8356600" cy="59182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33400"/>
            <a:ext cx="9144000" cy="594360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571" y="304800"/>
            <a:ext cx="9173571" cy="586740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0211" y="228600"/>
            <a:ext cx="8983578" cy="58674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097" y="685800"/>
            <a:ext cx="9187665" cy="55626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9378" y="381000"/>
            <a:ext cx="9063789" cy="56388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0257" y="228600"/>
            <a:ext cx="8853743" cy="6019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Trade measures at national border (2)</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192976"/>
            <a:ext cx="8229600" cy="2103740"/>
          </a:xfrm>
          <a:prstGeom prst="rect">
            <a:avLst/>
          </a:prstGeom>
        </p:spPr>
      </p:pic>
      <p:pic>
        <p:nvPicPr>
          <p:cNvPr id="5" name="Picture 4"/>
          <p:cNvPicPr>
            <a:picLocks noChangeAspect="1"/>
          </p:cNvPicPr>
          <p:nvPr/>
        </p:nvPicPr>
        <p:blipFill>
          <a:blip r:embed="rId3"/>
          <a:stretch>
            <a:fillRect/>
          </a:stretch>
        </p:blipFill>
        <p:spPr>
          <a:xfrm>
            <a:off x="457200" y="3296716"/>
            <a:ext cx="8229600" cy="31429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Exchange rate distortions (overvaluation or undervaluation)</a:t>
            </a:r>
            <a:endParaRPr lang="en-US" sz="3200" dirty="0"/>
          </a:p>
        </p:txBody>
      </p:sp>
      <p:sp>
        <p:nvSpPr>
          <p:cNvPr id="3" name="Content Placeholder 2"/>
          <p:cNvSpPr>
            <a:spLocks noGrp="1"/>
          </p:cNvSpPr>
          <p:nvPr>
            <p:ph idx="1"/>
          </p:nvPr>
        </p:nvSpPr>
        <p:spPr>
          <a:xfrm>
            <a:off x="457199" y="1417638"/>
            <a:ext cx="8229601" cy="4708526"/>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sz="1800" dirty="0" smtClean="0"/>
          </a:p>
          <a:p>
            <a:r>
              <a:rPr lang="en-US" sz="1800" dirty="0" smtClean="0"/>
              <a:t>Figure 1 supply and demand of foreign exchange. If exchange rate to exporters is E0, while for importers is </a:t>
            </a:r>
            <a:r>
              <a:rPr lang="en-US" sz="1800" dirty="0" err="1" smtClean="0"/>
              <a:t>Em</a:t>
            </a:r>
            <a:r>
              <a:rPr lang="en-US" sz="1800" dirty="0" smtClean="0"/>
              <a:t>, then the price of </a:t>
            </a:r>
            <a:r>
              <a:rPr lang="en-US" sz="1800" dirty="0" err="1" smtClean="0"/>
              <a:t>importables</a:t>
            </a:r>
            <a:r>
              <a:rPr lang="en-US" sz="1800" dirty="0" smtClean="0"/>
              <a:t> is raised by </a:t>
            </a:r>
            <a:r>
              <a:rPr lang="en-US" sz="1800" dirty="0" err="1" smtClean="0"/>
              <a:t>Em</a:t>
            </a:r>
            <a:r>
              <a:rPr lang="en-US" sz="1800" dirty="0" smtClean="0"/>
              <a:t>-E=</a:t>
            </a:r>
            <a:r>
              <a:rPr lang="en-US" sz="1800" dirty="0" err="1" smtClean="0"/>
              <a:t>em</a:t>
            </a:r>
            <a:r>
              <a:rPr lang="en-US" sz="1800" dirty="0" smtClean="0"/>
              <a:t>*E, while the price of </a:t>
            </a:r>
            <a:r>
              <a:rPr lang="en-US" sz="1800" dirty="0" err="1" smtClean="0"/>
              <a:t>exportables</a:t>
            </a:r>
            <a:r>
              <a:rPr lang="en-US" sz="1800" dirty="0" smtClean="0"/>
              <a:t> is lowered by E-E0 =ex*E. If </a:t>
            </a:r>
            <a:r>
              <a:rPr lang="en-US" sz="1800" dirty="0" err="1" smtClean="0"/>
              <a:t>Em</a:t>
            </a:r>
            <a:r>
              <a:rPr lang="en-US" sz="1800" dirty="0" smtClean="0"/>
              <a:t> is much different than E0 then a black market in foreign exchange may emerge.  </a:t>
            </a:r>
            <a:r>
              <a:rPr lang="en-US" sz="1800" dirty="0" smtClean="0"/>
              <a:t>So </a:t>
            </a:r>
            <a:r>
              <a:rPr lang="en-US" sz="1800" dirty="0" smtClean="0"/>
              <a:t>exchange rate to use in the calculations of the NRA is </a:t>
            </a:r>
            <a:r>
              <a:rPr lang="en-US" sz="1800" dirty="0" err="1" smtClean="0"/>
              <a:t>Em</a:t>
            </a:r>
            <a:r>
              <a:rPr lang="en-US" sz="1800" dirty="0" smtClean="0"/>
              <a:t> if </a:t>
            </a:r>
            <a:r>
              <a:rPr lang="en-US" sz="1800" dirty="0" smtClean="0"/>
              <a:t>the product is importable or </a:t>
            </a:r>
            <a:r>
              <a:rPr lang="en-US" sz="1800" dirty="0" smtClean="0"/>
              <a:t>E0 </a:t>
            </a:r>
            <a:r>
              <a:rPr lang="en-US" sz="1800" dirty="0" smtClean="0"/>
              <a:t>if the product is exportable.</a:t>
            </a:r>
          </a:p>
          <a:p>
            <a:r>
              <a:rPr lang="en-US" sz="1800" dirty="0" smtClean="0"/>
              <a:t>If taxes or subsidies are applied to intermediate products then they must be considered in computing an effective rate of assistance </a:t>
            </a:r>
          </a:p>
        </p:txBody>
      </p:sp>
      <p:pic>
        <p:nvPicPr>
          <p:cNvPr id="4" name="Picture 3"/>
          <p:cNvPicPr>
            <a:picLocks noChangeAspect="1"/>
          </p:cNvPicPr>
          <p:nvPr/>
        </p:nvPicPr>
        <p:blipFill>
          <a:blip r:embed="rId2"/>
          <a:stretch>
            <a:fillRect/>
          </a:stretch>
        </p:blipFill>
        <p:spPr>
          <a:xfrm>
            <a:off x="457199" y="1417637"/>
            <a:ext cx="8048539" cy="24563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21068" y="274638"/>
            <a:ext cx="8722932" cy="6628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z="2400" b="1" dirty="0">
                <a:solidFill>
                  <a:schemeClr val="tx1"/>
                </a:solidFill>
              </a:rPr>
              <a:t>Almost all basic food commodities have seen their international prices rise significantly over the past</a:t>
            </a:r>
            <a:r>
              <a:rPr lang="en-US" sz="2400" b="1" dirty="0" smtClean="0">
                <a:solidFill>
                  <a:schemeClr val="tx1"/>
                </a:solidFill>
              </a:rPr>
              <a:t> few </a:t>
            </a:r>
            <a:r>
              <a:rPr lang="en-US" sz="2400" b="1" dirty="0">
                <a:solidFill>
                  <a:schemeClr val="tx1"/>
                </a:solidFill>
              </a:rPr>
              <a:t>years</a:t>
            </a:r>
            <a:br>
              <a:rPr lang="en-US" sz="2400" b="1" dirty="0">
                <a:solidFill>
                  <a:schemeClr val="tx1"/>
                </a:solidFill>
              </a:rPr>
            </a:br>
            <a:r>
              <a:rPr lang="en-US" sz="2400" b="1" dirty="0">
                <a:solidFill>
                  <a:schemeClr val="tx1"/>
                </a:solidFill>
              </a:rPr>
              <a:t>(Commodity price indices: 1998-2000=100)</a:t>
            </a:r>
            <a:endParaRPr lang="en-GB" sz="2400" b="1" dirty="0">
              <a:solidFill>
                <a:schemeClr val="tx1"/>
              </a:solidFill>
            </a:endParaRPr>
          </a:p>
        </p:txBody>
      </p:sp>
      <p:graphicFrame>
        <p:nvGraphicFramePr>
          <p:cNvPr id="164867" name="Object 3"/>
          <p:cNvGraphicFramePr>
            <a:graphicFrameLocks noChangeAspect="1"/>
          </p:cNvGraphicFramePr>
          <p:nvPr>
            <p:ph sz="half" idx="2"/>
          </p:nvPr>
        </p:nvGraphicFramePr>
        <p:xfrm>
          <a:off x="611188" y="1600200"/>
          <a:ext cx="8074025" cy="4829175"/>
        </p:xfrm>
        <a:graphic>
          <a:graphicData uri="http://schemas.openxmlformats.org/presentationml/2006/ole">
            <p:oleObj spid="_x0000_s164867" name="Chart" r:id="rId4" imgW="7137400" imgH="4279900" progId="MSGraph.Chart.8">
              <p:embed followColorScheme="full"/>
            </p:oleObj>
          </a:graphicData>
        </a:graphic>
      </p:graphicFrame>
      <p:sp>
        <p:nvSpPr>
          <p:cNvPr id="164868" name="Oval 4"/>
          <p:cNvSpPr>
            <a:spLocks noChangeArrowheads="1"/>
          </p:cNvSpPr>
          <p:nvPr/>
        </p:nvSpPr>
        <p:spPr bwMode="auto">
          <a:xfrm rot="1152578">
            <a:off x="7667625" y="1989138"/>
            <a:ext cx="1079500" cy="2447925"/>
          </a:xfrm>
          <a:prstGeom prst="ellipse">
            <a:avLst/>
          </a:prstGeom>
          <a:noFill/>
          <a:ln w="44450">
            <a:solidFill>
              <a:srgbClr val="FF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1000" fill="hold"/>
                                        <p:tgtEl>
                                          <p:spTgt spid="164868"/>
                                        </p:tgtEl>
                                        <p:attrNameLst>
                                          <p:attrName>ppt_x</p:attrName>
                                        </p:attrNameLst>
                                      </p:cBhvr>
                                      <p:tavLst>
                                        <p:tav tm="0">
                                          <p:val>
                                            <p:strVal val="#ppt_x"/>
                                          </p:val>
                                        </p:tav>
                                        <p:tav tm="100000">
                                          <p:val>
                                            <p:strVal val="#ppt_x"/>
                                          </p:val>
                                        </p:tav>
                                      </p:tavLst>
                                    </p:anim>
                                    <p:anim calcmode="lin" valueType="num">
                                      <p:cBhvr additive="base">
                                        <p:cTn id="8" dur="10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4638"/>
            <a:ext cx="8229600" cy="777875"/>
          </a:xfrm>
        </p:spPr>
        <p:txBody>
          <a:bodyPr/>
          <a:lstStyle/>
          <a:p>
            <a:r>
              <a:rPr lang="en-GB" sz="2800" b="1"/>
              <a:t>But prices for tropical export crops have lagged behind</a:t>
            </a:r>
            <a:r>
              <a:rPr lang="en-GB" sz="4000"/>
              <a:t> </a:t>
            </a:r>
          </a:p>
        </p:txBody>
      </p:sp>
      <p:pic>
        <p:nvPicPr>
          <p:cNvPr id="166915" name="Picture 3"/>
          <p:cNvPicPr>
            <a:picLocks noGrp="1" noChangeAspect="1" noChangeArrowheads="1"/>
          </p:cNvPicPr>
          <p:nvPr>
            <p:ph idx="1"/>
          </p:nvPr>
        </p:nvPicPr>
        <p:blipFill>
          <a:blip r:embed="rId2"/>
          <a:srcRect/>
          <a:stretch>
            <a:fillRect/>
          </a:stretch>
        </p:blipFill>
        <p:spPr>
          <a:xfrm>
            <a:off x="900113" y="1393825"/>
            <a:ext cx="7416800" cy="4986338"/>
          </a:xfrm>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z="2400" b="1"/>
              <a:t>Real prices of bulk food commodities have tended to decrease but since mid 1980s tendency seems to have stopped</a:t>
            </a:r>
            <a:endParaRPr lang="en-GB" sz="2400" b="1"/>
          </a:p>
        </p:txBody>
      </p:sp>
      <p:pic>
        <p:nvPicPr>
          <p:cNvPr id="167939" name="Picture 3"/>
          <p:cNvPicPr>
            <a:picLocks noGrp="1" noChangeAspect="1" noChangeArrowheads="1"/>
          </p:cNvPicPr>
          <p:nvPr>
            <p:ph idx="1"/>
          </p:nvPr>
        </p:nvPicPr>
        <p:blipFill>
          <a:blip r:embed="rId2"/>
          <a:srcRect/>
          <a:stretch>
            <a:fillRect/>
          </a:stretch>
        </p:blipFill>
        <p:spPr>
          <a:xfrm>
            <a:off x="827088" y="1423988"/>
            <a:ext cx="7921625" cy="5157787"/>
          </a:xfrm>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74638"/>
            <a:ext cx="8229600" cy="850900"/>
          </a:xfrm>
        </p:spPr>
        <p:txBody>
          <a:bodyPr/>
          <a:lstStyle/>
          <a:p>
            <a:r>
              <a:rPr lang="en-US" sz="2400" b="1"/>
              <a:t>Real prices of vegetable oils have tended to decrease but since mid 1980s tendency seems to have stopped</a:t>
            </a:r>
            <a:endParaRPr lang="en-GB" sz="2400" b="1"/>
          </a:p>
        </p:txBody>
      </p:sp>
      <p:pic>
        <p:nvPicPr>
          <p:cNvPr id="168963" name="Picture 3"/>
          <p:cNvPicPr>
            <a:picLocks noGrp="1" noChangeAspect="1" noChangeArrowheads="1"/>
          </p:cNvPicPr>
          <p:nvPr>
            <p:ph idx="1"/>
          </p:nvPr>
        </p:nvPicPr>
        <p:blipFill>
          <a:blip r:embed="rId2"/>
          <a:srcRect/>
          <a:stretch>
            <a:fillRect/>
          </a:stretch>
        </p:blipFill>
        <p:spPr>
          <a:xfrm>
            <a:off x="539750" y="1241425"/>
            <a:ext cx="7993063" cy="5194300"/>
          </a:xfrm>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274638"/>
            <a:ext cx="8229600" cy="777875"/>
          </a:xfrm>
        </p:spPr>
        <p:txBody>
          <a:bodyPr/>
          <a:lstStyle/>
          <a:p>
            <a:r>
              <a:rPr lang="en-US" sz="2400" b="1"/>
              <a:t>Real prices of livestock commodities have tended to decrease albeit at slowing pace since mid 1980s</a:t>
            </a:r>
            <a:endParaRPr lang="en-GB" sz="2400" b="1"/>
          </a:p>
        </p:txBody>
      </p:sp>
      <p:pic>
        <p:nvPicPr>
          <p:cNvPr id="169987" name="Picture 3"/>
          <p:cNvPicPr>
            <a:picLocks noGrp="1" noChangeAspect="1" noChangeArrowheads="1"/>
          </p:cNvPicPr>
          <p:nvPr>
            <p:ph idx="1"/>
          </p:nvPr>
        </p:nvPicPr>
        <p:blipFill>
          <a:blip r:embed="rId2"/>
          <a:srcRect/>
          <a:stretch>
            <a:fillRect/>
          </a:stretch>
        </p:blipFill>
        <p:spPr>
          <a:xfrm>
            <a:off x="684213" y="1328738"/>
            <a:ext cx="7848600" cy="5114925"/>
          </a:xfrm>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388" y="122238"/>
            <a:ext cx="8064500" cy="858837"/>
          </a:xfrm>
        </p:spPr>
        <p:txBody>
          <a:bodyPr/>
          <a:lstStyle/>
          <a:p>
            <a:r>
              <a:rPr lang="en-US" sz="2800" b="1" dirty="0" smtClean="0">
                <a:latin typeface="Times New Roman" charset="0"/>
                <a:ea typeface="Times New Roman" charset="0"/>
                <a:cs typeface="Times New Roman" charset="0"/>
              </a:rPr>
              <a:t>Agricultural </a:t>
            </a:r>
            <a:r>
              <a:rPr lang="en-US" sz="2800" b="1" dirty="0">
                <a:latin typeface="Times New Roman" charset="0"/>
                <a:ea typeface="Times New Roman" charset="0"/>
                <a:cs typeface="Times New Roman" charset="0"/>
              </a:rPr>
              <a:t>Markets and Agricultural Trade (AS) </a:t>
            </a:r>
          </a:p>
        </p:txBody>
      </p:sp>
      <p:sp>
        <p:nvSpPr>
          <p:cNvPr id="12291" name="Content Placeholder 2"/>
          <p:cNvSpPr>
            <a:spLocks noGrp="1"/>
          </p:cNvSpPr>
          <p:nvPr>
            <p:ph idx="1"/>
          </p:nvPr>
        </p:nvSpPr>
        <p:spPr>
          <a:xfrm>
            <a:off x="457200" y="981076"/>
            <a:ext cx="8229600" cy="5572124"/>
          </a:xfrm>
        </p:spPr>
        <p:txBody>
          <a:bodyPr/>
          <a:lstStyle/>
          <a:p>
            <a:pPr algn="just"/>
            <a:r>
              <a:rPr lang="en-US" sz="1800" dirty="0" smtClean="0">
                <a:latin typeface="Times New Roman"/>
                <a:ea typeface="Times New Roman" charset="0"/>
                <a:cs typeface="Times New Roman"/>
              </a:rPr>
              <a:t>The basic agricultural trade partial equilibrium model</a:t>
            </a:r>
          </a:p>
          <a:p>
            <a:pPr algn="just"/>
            <a:r>
              <a:rPr lang="en-US" sz="1800" dirty="0" smtClean="0">
                <a:latin typeface="Times New Roman"/>
                <a:ea typeface="Times New Roman" charset="0"/>
                <a:cs typeface="Times New Roman"/>
              </a:rPr>
              <a:t>Measures </a:t>
            </a:r>
            <a:r>
              <a:rPr lang="en-US" sz="1800" dirty="0">
                <a:latin typeface="Times New Roman"/>
                <a:ea typeface="Times New Roman" charset="0"/>
                <a:cs typeface="Times New Roman"/>
              </a:rPr>
              <a:t>of agricultural policy interventions</a:t>
            </a:r>
          </a:p>
          <a:p>
            <a:pPr algn="just"/>
            <a:r>
              <a:rPr lang="en-US" sz="1800" dirty="0">
                <a:latin typeface="Times New Roman"/>
                <a:ea typeface="Times New Roman" charset="0"/>
                <a:cs typeface="Times New Roman"/>
              </a:rPr>
              <a:t>Evolution of support in agriculture</a:t>
            </a:r>
            <a:endParaRPr lang="en-US" sz="1800" dirty="0" smtClean="0">
              <a:latin typeface="Times New Roman"/>
              <a:ea typeface="Times New Roman" charset="0"/>
              <a:cs typeface="Times New Roman"/>
            </a:endParaRPr>
          </a:p>
          <a:p>
            <a:pPr>
              <a:lnSpc>
                <a:spcPct val="80000"/>
              </a:lnSpc>
            </a:pPr>
            <a:r>
              <a:rPr lang="en-US" sz="1800" dirty="0" smtClean="0">
                <a:latin typeface="Times New Roman"/>
                <a:cs typeface="Times New Roman"/>
              </a:rPr>
              <a:t>World trends and prospects for agricultural trade</a:t>
            </a:r>
          </a:p>
          <a:p>
            <a:pPr>
              <a:lnSpc>
                <a:spcPct val="80000"/>
              </a:lnSpc>
            </a:pPr>
            <a:r>
              <a:rPr lang="en-US" sz="1800" dirty="0" smtClean="0">
                <a:latin typeface="Times New Roman"/>
                <a:cs typeface="Times New Roman"/>
              </a:rPr>
              <a:t>Differential performance of developed and developing countries in international markets</a:t>
            </a:r>
          </a:p>
          <a:p>
            <a:pPr>
              <a:lnSpc>
                <a:spcPct val="80000"/>
              </a:lnSpc>
            </a:pPr>
            <a:r>
              <a:rPr lang="en-US" sz="1800" dirty="0" smtClean="0">
                <a:latin typeface="Times New Roman"/>
                <a:cs typeface="Times New Roman"/>
              </a:rPr>
              <a:t>Current pattern of protection in agricultural products</a:t>
            </a:r>
          </a:p>
          <a:p>
            <a:pPr>
              <a:lnSpc>
                <a:spcPct val="80000"/>
              </a:lnSpc>
            </a:pPr>
            <a:r>
              <a:rPr lang="en-US" sz="1800" dirty="0" smtClean="0">
                <a:latin typeface="Times New Roman"/>
                <a:cs typeface="Times New Roman"/>
              </a:rPr>
              <a:t>Vulnerability of commodity dependent developing countries to trade shocks</a:t>
            </a:r>
          </a:p>
          <a:p>
            <a:pPr>
              <a:lnSpc>
                <a:spcPct val="80000"/>
              </a:lnSpc>
            </a:pPr>
            <a:r>
              <a:rPr lang="en-US" sz="1800" dirty="0" smtClean="0">
                <a:latin typeface="Times New Roman"/>
                <a:cs typeface="Times New Roman"/>
              </a:rPr>
              <a:t>Developments in DC and LDC trade related agricultural indicators</a:t>
            </a:r>
          </a:p>
          <a:p>
            <a:pPr>
              <a:lnSpc>
                <a:spcPct val="80000"/>
              </a:lnSpc>
            </a:pPr>
            <a:r>
              <a:rPr lang="en-US" sz="1800" dirty="0" smtClean="0">
                <a:latin typeface="Times New Roman"/>
                <a:cs typeface="Times New Roman"/>
              </a:rPr>
              <a:t>Making sense of the declining terms of trade for agricultural commodities</a:t>
            </a:r>
          </a:p>
          <a:p>
            <a:pPr>
              <a:lnSpc>
                <a:spcPct val="80000"/>
              </a:lnSpc>
            </a:pPr>
            <a:r>
              <a:rPr lang="en-US" sz="1800" dirty="0" smtClean="0">
                <a:latin typeface="Times New Roman"/>
                <a:cs typeface="Times New Roman"/>
              </a:rPr>
              <a:t>Structural changes in global agricultural markets</a:t>
            </a:r>
          </a:p>
          <a:p>
            <a:pPr algn="just"/>
            <a:r>
              <a:rPr lang="en-US" sz="1800" dirty="0" smtClean="0">
                <a:latin typeface="Times New Roman"/>
                <a:ea typeface="Times New Roman" charset="0"/>
                <a:cs typeface="Times New Roman"/>
              </a:rPr>
              <a:t>Evolution </a:t>
            </a:r>
            <a:r>
              <a:rPr lang="en-US" sz="1800" dirty="0">
                <a:latin typeface="Times New Roman"/>
                <a:ea typeface="Times New Roman" charset="0"/>
                <a:cs typeface="Times New Roman"/>
              </a:rPr>
              <a:t>of agricultural trade negotiations</a:t>
            </a:r>
            <a:endParaRPr lang="en-US" sz="1800" dirty="0" smtClean="0">
              <a:latin typeface="Times New Roman"/>
              <a:ea typeface="Times New Roman" charset="0"/>
              <a:cs typeface="Times New Roman"/>
            </a:endParaRPr>
          </a:p>
          <a:p>
            <a:pPr algn="just"/>
            <a:r>
              <a:rPr lang="en-US" sz="1800" dirty="0" smtClean="0">
                <a:latin typeface="Times New Roman"/>
                <a:ea typeface="Times New Roman" charset="0"/>
                <a:cs typeface="Times New Roman"/>
              </a:rPr>
              <a:t>The </a:t>
            </a:r>
            <a:r>
              <a:rPr lang="en-US" sz="1800" dirty="0">
                <a:latin typeface="Times New Roman"/>
                <a:ea typeface="Times New Roman" charset="0"/>
                <a:cs typeface="Times New Roman"/>
              </a:rPr>
              <a:t>World Bank “Distortions” study</a:t>
            </a:r>
          </a:p>
          <a:p>
            <a:pPr algn="just"/>
            <a:r>
              <a:rPr lang="en-US" sz="1800" dirty="0">
                <a:latin typeface="Times New Roman"/>
                <a:ea typeface="Times New Roman" charset="0"/>
                <a:cs typeface="Times New Roman"/>
              </a:rPr>
              <a:t>Speculation and price transmission</a:t>
            </a:r>
          </a:p>
          <a:p>
            <a:pPr algn="just"/>
            <a:r>
              <a:rPr lang="en-US" sz="1800" dirty="0">
                <a:latin typeface="Times New Roman"/>
                <a:ea typeface="Times New Roman" charset="0"/>
                <a:cs typeface="Times New Roman"/>
              </a:rPr>
              <a:t>Agricultural risk management</a:t>
            </a:r>
          </a:p>
          <a:p>
            <a:pPr algn="just"/>
            <a:endParaRPr lang="en-US" sz="2400" dirty="0">
              <a:latin typeface="Times New Roman" charset="0"/>
              <a:ea typeface="Times New Roman" charset="0"/>
              <a:cs typeface="Times New Roman" charset="0"/>
            </a:endParaRPr>
          </a:p>
        </p:txBody>
      </p:sp>
      <p:sp>
        <p:nvSpPr>
          <p:cNvPr id="12292" name="3 - Θέση αριθμού διαφάνειας"/>
          <p:cNvSpPr>
            <a:spLocks noGrp="1"/>
          </p:cNvSpPr>
          <p:nvPr>
            <p:ph type="sldNum" sz="quarter" idx="12"/>
          </p:nvPr>
        </p:nvSpPr>
        <p:spPr>
          <a:xfrm>
            <a:off x="6858000" y="6400800"/>
            <a:ext cx="2133600" cy="457200"/>
          </a:xfrm>
          <a:noFill/>
        </p:spPr>
        <p:txBody>
          <a:bodyPr/>
          <a:lstStyle/>
          <a:p>
            <a:fld id="{C830584C-94A5-CC45-AD0F-93008565843F}" type="slidenum">
              <a:rPr lang="el-GR"/>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74638"/>
            <a:ext cx="8229600" cy="777875"/>
          </a:xfrm>
        </p:spPr>
        <p:txBody>
          <a:bodyPr/>
          <a:lstStyle/>
          <a:p>
            <a:r>
              <a:rPr lang="en-US" sz="2400" b="1"/>
              <a:t>Real prices of sugar and beverages have tended to decrease but since mid 1980s tendency seems to have stopped</a:t>
            </a:r>
            <a:endParaRPr lang="en-GB" sz="2400" b="1"/>
          </a:p>
        </p:txBody>
      </p:sp>
      <p:pic>
        <p:nvPicPr>
          <p:cNvPr id="171011" name="Picture 3"/>
          <p:cNvPicPr>
            <a:picLocks noGrp="1" noChangeAspect="1" noChangeArrowheads="1"/>
          </p:cNvPicPr>
          <p:nvPr>
            <p:ph idx="1"/>
          </p:nvPr>
        </p:nvPicPr>
        <p:blipFill>
          <a:blip r:embed="rId2"/>
          <a:srcRect/>
          <a:stretch>
            <a:fillRect/>
          </a:stretch>
        </p:blipFill>
        <p:spPr>
          <a:xfrm>
            <a:off x="539750" y="1220788"/>
            <a:ext cx="8208963" cy="5378450"/>
          </a:xfrm>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Autofit/>
          </a:bodyPr>
          <a:lstStyle/>
          <a:p>
            <a:r>
              <a:rPr lang="en-US" sz="2400" b="1" dirty="0" smtClean="0"/>
              <a:t>Global food commodity price volatility has been unusually high</a:t>
            </a:r>
            <a:r>
              <a:rPr lang="en-US" sz="2400" b="1" dirty="0" smtClean="0"/>
              <a:t> between 2006-2011. </a:t>
            </a:r>
            <a:r>
              <a:rPr lang="en-US" sz="2400" b="1" dirty="0" smtClean="0"/>
              <a:t/>
            </a:r>
            <a:br>
              <a:rPr lang="en-US" sz="2400" b="1" dirty="0" smtClean="0"/>
            </a:br>
            <a:r>
              <a:rPr lang="en-US" sz="2400" b="1" dirty="0" smtClean="0"/>
              <a:t>World food commodity price index 1990-2011 (FAO)</a:t>
            </a:r>
          </a:p>
        </p:txBody>
      </p:sp>
      <p:pic>
        <p:nvPicPr>
          <p:cNvPr id="36868" name="Picture 3"/>
          <p:cNvPicPr>
            <a:picLocks noChangeAspect="1"/>
          </p:cNvPicPr>
          <p:nvPr/>
        </p:nvPicPr>
        <p:blipFill>
          <a:blip r:embed="rId2"/>
          <a:srcRect/>
          <a:stretch>
            <a:fillRect/>
          </a:stretch>
        </p:blipFill>
        <p:spPr bwMode="auto">
          <a:xfrm>
            <a:off x="533400" y="1828800"/>
            <a:ext cx="7924800"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fontScale="90000"/>
          </a:bodyPr>
          <a:lstStyle/>
          <a:p>
            <a:r>
              <a:rPr lang="en-US" b="1" dirty="0" smtClean="0"/>
              <a:t>Recent year wheat prices</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869976"/>
            <a:ext cx="8458200" cy="57029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Wheat futures prices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1344451"/>
            <a:ext cx="8686800" cy="51035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5162"/>
          </a:xfrm>
        </p:spPr>
        <p:txBody>
          <a:bodyPr>
            <a:normAutofit fontScale="90000"/>
          </a:bodyPr>
          <a:lstStyle/>
          <a:p>
            <a:r>
              <a:rPr lang="en-US" b="1" dirty="0" smtClean="0"/>
              <a:t>Recent year maize prices</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1014373"/>
            <a:ext cx="8915400" cy="53973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Maize future prices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4800" y="1208532"/>
            <a:ext cx="8610600" cy="51572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prices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8600" y="1300046"/>
            <a:ext cx="8458200" cy="51388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Oilseed prices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4800" y="1330452"/>
            <a:ext cx="8458200" cy="50520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Soybean futures prices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 y="1263933"/>
            <a:ext cx="8458200" cy="537533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prices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 y="1197000"/>
            <a:ext cx="8382000" cy="528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105E82E9-F5B1-5B4C-9A19-9F52E11D30C6}" type="slidenum">
              <a:rPr lang="en-US" smtClean="0"/>
              <a:pPr/>
              <a:t>3</a:t>
            </a:fld>
            <a:endParaRPr lang="en-US" smtClean="0"/>
          </a:p>
        </p:txBody>
      </p:sp>
      <p:sp>
        <p:nvSpPr>
          <p:cNvPr id="16387" name="Rectangle 2"/>
          <p:cNvSpPr>
            <a:spLocks noGrp="1" noChangeArrowheads="1"/>
          </p:cNvSpPr>
          <p:nvPr>
            <p:ph type="title"/>
          </p:nvPr>
        </p:nvSpPr>
        <p:spPr>
          <a:xfrm>
            <a:off x="533400" y="304800"/>
            <a:ext cx="8229600" cy="609600"/>
          </a:xfrm>
        </p:spPr>
        <p:txBody>
          <a:bodyPr>
            <a:normAutofit fontScale="90000"/>
          </a:bodyPr>
          <a:lstStyle/>
          <a:p>
            <a:pPr eaLnBrk="1" hangingPunct="1"/>
            <a:r>
              <a:rPr lang="en-US" sz="2800" dirty="0"/>
              <a:t>Why is a section on Agriculture</a:t>
            </a:r>
            <a:r>
              <a:rPr lang="en-US" sz="2800" dirty="0" smtClean="0"/>
              <a:t> trade part </a:t>
            </a:r>
            <a:r>
              <a:rPr lang="en-US" sz="2800" dirty="0"/>
              <a:t>of this course?</a:t>
            </a:r>
          </a:p>
        </p:txBody>
      </p:sp>
      <p:sp>
        <p:nvSpPr>
          <p:cNvPr id="16388" name="Rectangle 3"/>
          <p:cNvSpPr>
            <a:spLocks noGrp="1" noChangeArrowheads="1"/>
          </p:cNvSpPr>
          <p:nvPr>
            <p:ph type="body" idx="1"/>
          </p:nvPr>
        </p:nvSpPr>
        <p:spPr>
          <a:xfrm>
            <a:off x="457200" y="990600"/>
            <a:ext cx="8229600" cy="5135563"/>
          </a:xfrm>
        </p:spPr>
        <p:txBody>
          <a:bodyPr>
            <a:normAutofit/>
          </a:bodyPr>
          <a:lstStyle/>
          <a:p>
            <a:pPr eaLnBrk="1" hangingPunct="1">
              <a:lnSpc>
                <a:spcPct val="90000"/>
              </a:lnSpc>
            </a:pPr>
            <a:r>
              <a:rPr lang="en-US" sz="2400" dirty="0"/>
              <a:t>Agriculture is one of the main “sticking points” in the current WTO trade negotiations (the “Doha Round”), and it was important to the formation of the WTO</a:t>
            </a:r>
            <a:r>
              <a:rPr lang="en-US" sz="2400" dirty="0" smtClean="0"/>
              <a:t>.</a:t>
            </a:r>
          </a:p>
          <a:p>
            <a:pPr eaLnBrk="1" hangingPunct="1">
              <a:lnSpc>
                <a:spcPct val="90000"/>
              </a:lnSpc>
            </a:pPr>
            <a:r>
              <a:rPr lang="en-US" sz="2400" dirty="0" smtClean="0"/>
              <a:t>Agriculture is important for the EU and all other countries</a:t>
            </a:r>
          </a:p>
          <a:p>
            <a:pPr eaLnBrk="1" hangingPunct="1">
              <a:lnSpc>
                <a:spcPct val="90000"/>
              </a:lnSpc>
            </a:pPr>
            <a:r>
              <a:rPr lang="en-US" sz="2400" dirty="0" smtClean="0"/>
              <a:t>Policies</a:t>
            </a:r>
            <a:r>
              <a:rPr lang="en-US" sz="2400" dirty="0"/>
              <a:t>, particularly those in developed countries, strongly influence agricultural sectors in those countries, and (via international markets) also influence agriculture in developing countries</a:t>
            </a:r>
            <a:r>
              <a:rPr lang="en-US" sz="2400" dirty="0" smtClean="0"/>
              <a:t>.</a:t>
            </a:r>
          </a:p>
          <a:p>
            <a:pPr eaLnBrk="1" hangingPunct="1">
              <a:lnSpc>
                <a:spcPct val="90000"/>
              </a:lnSpc>
            </a:pPr>
            <a:endParaRPr lang="en-US" sz="2400" dirty="0" smtClean="0"/>
          </a:p>
          <a:p>
            <a:pPr eaLnBrk="1" hangingPunct="1">
              <a:lnSpc>
                <a:spcPct val="90000"/>
              </a:lnSpc>
              <a:buFontTx/>
              <a:buNone/>
            </a:pPr>
            <a:endParaRPr lang="en-US" sz="2400" dirty="0" smtClean="0"/>
          </a:p>
          <a:p>
            <a:pPr eaLnBrk="1" hangingPunct="1">
              <a:lnSpc>
                <a:spcPct val="90000"/>
              </a:lnSpc>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3400" y="193638"/>
            <a:ext cx="8001000" cy="613096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product prices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65202" y="1371600"/>
            <a:ext cx="8725210" cy="4953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09728"/>
            <a:ext cx="8915400" cy="656478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4800" y="42977"/>
            <a:ext cx="8686800" cy="64530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4638"/>
            <a:ext cx="8229600" cy="633412"/>
          </a:xfrm>
        </p:spPr>
        <p:txBody>
          <a:bodyPr/>
          <a:lstStyle/>
          <a:p>
            <a:r>
              <a:rPr lang="en-US" sz="2800" b="1"/>
              <a:t>Causes of high commodity prices</a:t>
            </a:r>
            <a:endParaRPr lang="en-GB" sz="2800" b="1"/>
          </a:p>
        </p:txBody>
      </p:sp>
      <p:sp>
        <p:nvSpPr>
          <p:cNvPr id="172035" name="Rectangle 3"/>
          <p:cNvSpPr>
            <a:spLocks noGrp="1" noChangeArrowheads="1"/>
          </p:cNvSpPr>
          <p:nvPr>
            <p:ph type="body" idx="1"/>
          </p:nvPr>
        </p:nvSpPr>
        <p:spPr>
          <a:xfrm>
            <a:off x="457200" y="1125538"/>
            <a:ext cx="8229600" cy="5399087"/>
          </a:xfrm>
        </p:spPr>
        <p:txBody>
          <a:bodyPr/>
          <a:lstStyle/>
          <a:p>
            <a:pPr>
              <a:lnSpc>
                <a:spcPct val="80000"/>
              </a:lnSpc>
            </a:pPr>
            <a:r>
              <a:rPr lang="en-US" sz="2000"/>
              <a:t>Strong growth in demand</a:t>
            </a:r>
          </a:p>
          <a:p>
            <a:pPr lvl="1">
              <a:lnSpc>
                <a:spcPct val="80000"/>
              </a:lnSpc>
            </a:pPr>
            <a:r>
              <a:rPr lang="en-US" sz="1800"/>
              <a:t>sustained historically high economic growth world wide</a:t>
            </a:r>
          </a:p>
          <a:p>
            <a:pPr lvl="1">
              <a:lnSpc>
                <a:spcPct val="80000"/>
              </a:lnSpc>
            </a:pPr>
            <a:r>
              <a:rPr lang="en-US" sz="1800"/>
              <a:t>bio-fuel feedstock demand, </a:t>
            </a:r>
          </a:p>
          <a:p>
            <a:pPr lvl="2">
              <a:lnSpc>
                <a:spcPct val="80000"/>
              </a:lnSpc>
            </a:pPr>
            <a:r>
              <a:rPr lang="en-US" sz="1600"/>
              <a:t>particularly for maize and vegetable oils</a:t>
            </a:r>
          </a:p>
          <a:p>
            <a:pPr lvl="1">
              <a:lnSpc>
                <a:spcPct val="80000"/>
              </a:lnSpc>
            </a:pPr>
            <a:r>
              <a:rPr lang="en-US" sz="1800"/>
              <a:t>stronger currencies/ weak USD</a:t>
            </a:r>
          </a:p>
          <a:p>
            <a:pPr>
              <a:lnSpc>
                <a:spcPct val="80000"/>
              </a:lnSpc>
            </a:pPr>
            <a:r>
              <a:rPr lang="en-US" sz="2000"/>
              <a:t>Constrained supply</a:t>
            </a:r>
          </a:p>
          <a:p>
            <a:pPr lvl="1">
              <a:lnSpc>
                <a:spcPct val="80000"/>
              </a:lnSpc>
            </a:pPr>
            <a:r>
              <a:rPr lang="en-US" sz="1800"/>
              <a:t>high energy related input costs... crude oil up since 2000</a:t>
            </a:r>
          </a:p>
          <a:p>
            <a:pPr lvl="1">
              <a:lnSpc>
                <a:spcPct val="80000"/>
              </a:lnSpc>
            </a:pPr>
            <a:r>
              <a:rPr lang="en-US" sz="1800"/>
              <a:t>repeated yield shortfalls in key areas – climate change?</a:t>
            </a:r>
          </a:p>
          <a:p>
            <a:pPr>
              <a:lnSpc>
                <a:spcPct val="80000"/>
              </a:lnSpc>
            </a:pPr>
            <a:r>
              <a:rPr lang="en-US" sz="2000"/>
              <a:t>Low commodity stocks</a:t>
            </a:r>
          </a:p>
          <a:p>
            <a:pPr lvl="1">
              <a:lnSpc>
                <a:spcPct val="80000"/>
              </a:lnSpc>
            </a:pPr>
            <a:r>
              <a:rPr lang="en-US" sz="1800"/>
              <a:t>increased speculation/ demand to rebuild</a:t>
            </a:r>
          </a:p>
          <a:p>
            <a:pPr>
              <a:lnSpc>
                <a:spcPct val="80000"/>
              </a:lnSpc>
            </a:pPr>
            <a:r>
              <a:rPr lang="en-US" sz="2000"/>
              <a:t>Increased activity on commodity exchange</a:t>
            </a:r>
          </a:p>
          <a:p>
            <a:pPr lvl="1">
              <a:lnSpc>
                <a:spcPct val="80000"/>
              </a:lnSpc>
            </a:pPr>
            <a:r>
              <a:rPr lang="en-US" sz="1800"/>
              <a:t>higher volatility </a:t>
            </a:r>
          </a:p>
          <a:p>
            <a:pPr>
              <a:lnSpc>
                <a:spcPct val="80000"/>
              </a:lnSpc>
            </a:pPr>
            <a:r>
              <a:rPr lang="en-US" sz="2000"/>
              <a:t>Policies and policy  changes</a:t>
            </a:r>
          </a:p>
          <a:p>
            <a:pPr lvl="1">
              <a:lnSpc>
                <a:spcPct val="80000"/>
              </a:lnSpc>
            </a:pPr>
            <a:r>
              <a:rPr lang="en-US" sz="1800"/>
              <a:t>tariff liberalization by importers</a:t>
            </a:r>
          </a:p>
          <a:p>
            <a:pPr lvl="1">
              <a:lnSpc>
                <a:spcPct val="80000"/>
              </a:lnSpc>
            </a:pPr>
            <a:r>
              <a:rPr lang="en-US" sz="1800"/>
              <a:t>decoupling of subsidies, reduction in export subsidies, lower public stocks</a:t>
            </a:r>
          </a:p>
          <a:p>
            <a:pPr lvl="1">
              <a:lnSpc>
                <a:spcPct val="80000"/>
              </a:lnSpc>
            </a:pPr>
            <a:r>
              <a:rPr lang="en-US" sz="1800"/>
              <a:t>increased use of export taxes/ bans</a:t>
            </a:r>
          </a:p>
          <a:p>
            <a:pPr lvl="1">
              <a:lnSpc>
                <a:spcPct val="80000"/>
              </a:lnSpc>
            </a:pPr>
            <a:r>
              <a:rPr lang="en-US" sz="1800"/>
              <a:t>biofuel subsidies/tariffs/tax credits etc, changing mandates etc</a:t>
            </a:r>
            <a:endParaRPr lang="en-GB"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39750" y="274638"/>
            <a:ext cx="8147050" cy="993775"/>
          </a:xfrm>
        </p:spPr>
        <p:txBody>
          <a:bodyPr/>
          <a:lstStyle/>
          <a:p>
            <a:r>
              <a:rPr lang="en-US" sz="3600" b="1"/>
              <a:t>Impact of high prices and global volatility on developing countries</a:t>
            </a:r>
            <a:r>
              <a:rPr lang="en-US" sz="4000" b="1"/>
              <a:t> </a:t>
            </a:r>
          </a:p>
        </p:txBody>
      </p:sp>
      <p:sp>
        <p:nvSpPr>
          <p:cNvPr id="181251" name="Rectangle 3"/>
          <p:cNvSpPr>
            <a:spLocks noGrp="1" noChangeArrowheads="1"/>
          </p:cNvSpPr>
          <p:nvPr>
            <p:ph type="body" idx="1"/>
          </p:nvPr>
        </p:nvSpPr>
        <p:spPr>
          <a:xfrm>
            <a:off x="827088" y="1341438"/>
            <a:ext cx="7345362" cy="5256212"/>
          </a:xfrm>
        </p:spPr>
        <p:txBody>
          <a:bodyPr/>
          <a:lstStyle/>
          <a:p>
            <a:pPr>
              <a:lnSpc>
                <a:spcPct val="90000"/>
              </a:lnSpc>
            </a:pPr>
            <a:r>
              <a:rPr lang="en-GB" sz="2400"/>
              <a:t>Increase in world agricultural commodity prices may “double squeeze” low-income importers of food and oil, but may benefit agricultural exporters</a:t>
            </a:r>
          </a:p>
          <a:p>
            <a:pPr>
              <a:lnSpc>
                <a:spcPct val="90000"/>
              </a:lnSpc>
            </a:pPr>
            <a:r>
              <a:rPr lang="en-GB" sz="2400"/>
              <a:t>How do recent price developments affect poor agriculture based economies in the aggregate and at the household levels?</a:t>
            </a:r>
          </a:p>
          <a:p>
            <a:pPr>
              <a:lnSpc>
                <a:spcPct val="90000"/>
              </a:lnSpc>
            </a:pPr>
            <a:r>
              <a:rPr lang="en-US" sz="2400"/>
              <a:t>Developing countries have structural features quite different from those of developed economies. How do these affect the impact of world price developments?</a:t>
            </a:r>
            <a:endParaRPr lang="en-GB" sz="2400"/>
          </a:p>
          <a:p>
            <a:pPr>
              <a:lnSpc>
                <a:spcPct val="90000"/>
              </a:lnSpc>
            </a:pPr>
            <a:r>
              <a:rPr lang="en-GB" sz="2400"/>
              <a:t>What is the role of trade and other structural policies in adjusting to global price developments?</a:t>
            </a:r>
          </a:p>
          <a:p>
            <a:pPr>
              <a:lnSpc>
                <a:spcPct val="90000"/>
              </a:lnSpc>
            </a:pPr>
            <a:r>
              <a:rPr lang="en-US" sz="2400"/>
              <a:t>Is domestic risk likely to  increase in developing countries?</a:t>
            </a:r>
            <a:endParaRPr lang="en-GB" sz="24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4638"/>
            <a:ext cx="8435975" cy="993775"/>
          </a:xfrm>
        </p:spPr>
        <p:txBody>
          <a:bodyPr/>
          <a:lstStyle/>
          <a:p>
            <a:r>
              <a:rPr lang="en-GB" sz="2000" b="1"/>
              <a:t>Net importers of petroleum products and major grains as a percent of domestic apparent consumption - ranked by prevalence of undernourishment</a:t>
            </a:r>
          </a:p>
        </p:txBody>
      </p:sp>
      <p:pic>
        <p:nvPicPr>
          <p:cNvPr id="183299" name="Picture 3"/>
          <p:cNvPicPr>
            <a:picLocks noGrp="1" noChangeAspect="1" noChangeArrowheads="1"/>
          </p:cNvPicPr>
          <p:nvPr>
            <p:ph idx="1"/>
          </p:nvPr>
        </p:nvPicPr>
        <p:blipFill>
          <a:blip r:embed="rId2"/>
          <a:srcRect/>
          <a:stretch>
            <a:fillRect/>
          </a:stretch>
        </p:blipFill>
        <p:spPr>
          <a:xfrm>
            <a:off x="1042988" y="1376363"/>
            <a:ext cx="7489825" cy="5275262"/>
          </a:xfrm>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GB" sz="2400" b="1"/>
              <a:t>Estimated import bills of total food and major food commodities </a:t>
            </a:r>
            <a:r>
              <a:rPr lang="en-GB" sz="2400" b="1" i="1"/>
              <a:t>(US$ million)</a:t>
            </a:r>
          </a:p>
        </p:txBody>
      </p:sp>
      <p:pic>
        <p:nvPicPr>
          <p:cNvPr id="184323" name="Picture 3"/>
          <p:cNvPicPr>
            <a:picLocks noGrp="1" noChangeAspect="1" noChangeArrowheads="1"/>
          </p:cNvPicPr>
          <p:nvPr>
            <p:ph idx="1"/>
          </p:nvPr>
        </p:nvPicPr>
        <p:blipFill>
          <a:blip r:embed="rId2"/>
          <a:srcRect/>
          <a:stretch>
            <a:fillRect/>
          </a:stretch>
        </p:blipFill>
        <p:spPr>
          <a:xfrm>
            <a:off x="250825" y="1860550"/>
            <a:ext cx="8642350" cy="4003675"/>
          </a:xfrm>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sz="2000" b="1"/>
              <a:t>Distribution of Low-Income and</a:t>
            </a:r>
            <a:r>
              <a:rPr lang="en-GB" sz="4000" b="1"/>
              <a:t> </a:t>
            </a:r>
            <a:r>
              <a:rPr lang="en-GB" sz="2000" b="1"/>
              <a:t>Lower-Middle-Income Countries according to their Current Account Position and the Estimated  Increase in Cereals Import Bill</a:t>
            </a:r>
          </a:p>
        </p:txBody>
      </p:sp>
      <p:pic>
        <p:nvPicPr>
          <p:cNvPr id="185347" name="Picture 3"/>
          <p:cNvPicPr>
            <a:picLocks noGrp="1" noChangeAspect="1" noChangeArrowheads="1"/>
          </p:cNvPicPr>
          <p:nvPr>
            <p:ph idx="1"/>
          </p:nvPr>
        </p:nvPicPr>
        <p:blipFill>
          <a:blip r:embed="rId2"/>
          <a:srcRect/>
          <a:stretch>
            <a:fillRect/>
          </a:stretch>
        </p:blipFill>
        <p:spPr>
          <a:xfrm>
            <a:off x="1258888" y="1462088"/>
            <a:ext cx="7129462" cy="5167312"/>
          </a:xfrm>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274638"/>
            <a:ext cx="8229600" cy="850900"/>
          </a:xfrm>
        </p:spPr>
        <p:txBody>
          <a:bodyPr/>
          <a:lstStyle/>
          <a:p>
            <a:r>
              <a:rPr lang="en-GB" sz="1800" b="1"/>
              <a:t>Summary of changes in domestic prices of main basic food commodities observed in 45 developing countries</a:t>
            </a:r>
            <a:r>
              <a:rPr lang="en-GB" sz="4000"/>
              <a:t> </a:t>
            </a:r>
          </a:p>
        </p:txBody>
      </p:sp>
      <p:pic>
        <p:nvPicPr>
          <p:cNvPr id="186371" name="Picture 3"/>
          <p:cNvPicPr>
            <a:picLocks noGrp="1" noChangeAspect="1" noChangeArrowheads="1"/>
          </p:cNvPicPr>
          <p:nvPr>
            <p:ph idx="1"/>
          </p:nvPr>
        </p:nvPicPr>
        <p:blipFill>
          <a:blip r:embed="rId2"/>
          <a:srcRect/>
          <a:stretch>
            <a:fillRect/>
          </a:stretch>
        </p:blipFill>
        <p:spPr>
          <a:xfrm>
            <a:off x="827088" y="1244600"/>
            <a:ext cx="7273925" cy="5395913"/>
          </a:xfrm>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C1490DA-158E-F144-93EA-98E6A7F4AE99}" type="slidenum">
              <a:rPr lang="en-US" smtClean="0"/>
              <a:pPr/>
              <a:t>4</a:t>
            </a:fld>
            <a:endParaRPr lang="en-US" smtClean="0"/>
          </a:p>
        </p:txBody>
      </p:sp>
      <p:sp>
        <p:nvSpPr>
          <p:cNvPr id="18435"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2800"/>
              <a:t>Background of Uruguay Round Agriculture Agreement (URAA)</a:t>
            </a:r>
          </a:p>
        </p:txBody>
      </p:sp>
      <p:sp>
        <p:nvSpPr>
          <p:cNvPr id="18436" name="Rectangle 3"/>
          <p:cNvSpPr>
            <a:spLocks noGrp="1" noChangeArrowheads="1"/>
          </p:cNvSpPr>
          <p:nvPr>
            <p:ph type="body" idx="1"/>
          </p:nvPr>
        </p:nvSpPr>
        <p:spPr/>
        <p:txBody>
          <a:bodyPr/>
          <a:lstStyle/>
          <a:p>
            <a:pPr eaLnBrk="1" hangingPunct="1">
              <a:lnSpc>
                <a:spcPct val="80000"/>
              </a:lnSpc>
            </a:pPr>
            <a:r>
              <a:rPr lang="en-US" sz="2000" dirty="0"/>
              <a:t>Uruguay Round Agreement on Agriculture sought to bring Ag into GATT.  </a:t>
            </a:r>
            <a:r>
              <a:rPr lang="en-US" sz="2000" dirty="0" smtClean="0"/>
              <a:t>(History</a:t>
            </a:r>
            <a:r>
              <a:rPr lang="en-US" sz="2000" dirty="0"/>
              <a:t>, </a:t>
            </a:r>
            <a:r>
              <a:rPr lang="en-US" sz="2000" dirty="0" err="1"/>
              <a:t>ag</a:t>
            </a:r>
            <a:r>
              <a:rPr lang="en-US" sz="2000" dirty="0"/>
              <a:t> exemption,</a:t>
            </a:r>
            <a:r>
              <a:rPr lang="en-US" sz="2000" dirty="0" smtClean="0"/>
              <a:t> examples </a:t>
            </a:r>
            <a:r>
              <a:rPr lang="en-US" sz="2000" dirty="0"/>
              <a:t>of accidental developments, e.g. Europeans had low import restrictions on soybeans when soybeans were not an important crop in the 60s and 70s.  Imports increased drastically and Europe sought to impose restrictions, which were resisted by the US)    </a:t>
            </a:r>
            <a:endParaRPr lang="en-US" sz="2000" dirty="0" smtClean="0"/>
          </a:p>
          <a:p>
            <a:pPr eaLnBrk="1" hangingPunct="1">
              <a:lnSpc>
                <a:spcPct val="80000"/>
              </a:lnSpc>
            </a:pPr>
            <a:r>
              <a:rPr lang="en-US" sz="2000" dirty="0" smtClean="0"/>
              <a:t>Trade </a:t>
            </a:r>
            <a:r>
              <a:rPr lang="en-US" sz="2000" dirty="0"/>
              <a:t>restrictions cause welfare losses; countries gain by reducing their trade restrictions even if partners maintain their restrictions. Ag policies inflict costs on domestic economies and also on trade partners.</a:t>
            </a:r>
            <a:endParaRPr lang="en-US" sz="2000" dirty="0" smtClean="0"/>
          </a:p>
          <a:p>
            <a:pPr eaLnBrk="1" hangingPunct="1">
              <a:lnSpc>
                <a:spcPct val="80000"/>
              </a:lnSpc>
            </a:pPr>
            <a:r>
              <a:rPr lang="en-US" sz="2000" dirty="0" smtClean="0"/>
              <a:t>A </a:t>
            </a:r>
            <a:r>
              <a:rPr lang="en-US" sz="2000" dirty="0"/>
              <a:t>given level of producer support is more costly to achieve with tariff than with producer subsidy. </a:t>
            </a:r>
            <a:r>
              <a:rPr lang="en-US" sz="2000" dirty="0" smtClean="0"/>
              <a:t> Production </a:t>
            </a:r>
            <a:r>
              <a:rPr lang="en-US" sz="2000" dirty="0"/>
              <a:t>and consumption distortions. </a:t>
            </a:r>
          </a:p>
          <a:p>
            <a:pPr eaLnBrk="1" hangingPunct="1">
              <a:lnSpc>
                <a:spcPct val="80000"/>
              </a:lnSpc>
            </a:pPr>
            <a:r>
              <a:rPr lang="en-US" sz="2000" dirty="0"/>
              <a:t>Trade and domestic policies are linked; for example, maintaining a producer price higher than world price requires import barriers or export subsidies, or for </a:t>
            </a:r>
            <a:r>
              <a:rPr lang="en-US" sz="2000" dirty="0" err="1"/>
              <a:t>govt</a:t>
            </a:r>
            <a:r>
              <a:rPr lang="en-US" sz="2000" dirty="0"/>
              <a:t> to hold large stocks. </a:t>
            </a:r>
            <a:r>
              <a:rPr lang="en-US" sz="2000" dirty="0" smtClean="0"/>
              <a:t>(History </a:t>
            </a:r>
            <a:r>
              <a:rPr lang="en-US" sz="2000" dirty="0"/>
              <a:t>of EU's lakes and mountains.)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274638"/>
            <a:ext cx="8229600" cy="633412"/>
          </a:xfrm>
        </p:spPr>
        <p:txBody>
          <a:bodyPr/>
          <a:lstStyle/>
          <a:p>
            <a:r>
              <a:rPr lang="en-GB" sz="2400" b="1"/>
              <a:t>Proportion of Net Staple Food Seller Households (percent)</a:t>
            </a:r>
          </a:p>
        </p:txBody>
      </p:sp>
      <p:pic>
        <p:nvPicPr>
          <p:cNvPr id="187395" name="Picture 3"/>
          <p:cNvPicPr>
            <a:picLocks noGrp="1" noChangeAspect="1" noChangeArrowheads="1"/>
          </p:cNvPicPr>
          <p:nvPr>
            <p:ph idx="1"/>
          </p:nvPr>
        </p:nvPicPr>
        <p:blipFill>
          <a:blip r:embed="rId2"/>
          <a:srcRect/>
          <a:stretch>
            <a:fillRect/>
          </a:stretch>
        </p:blipFill>
        <p:spPr>
          <a:xfrm>
            <a:off x="1331913" y="1068388"/>
            <a:ext cx="6553200" cy="5789612"/>
          </a:xfrm>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68313" y="333375"/>
            <a:ext cx="8229600" cy="1727200"/>
          </a:xfrm>
        </p:spPr>
        <p:txBody>
          <a:bodyPr/>
          <a:lstStyle/>
          <a:p>
            <a:r>
              <a:rPr lang="en-US" sz="4000" b="1"/>
              <a:t>Structural features that are important in an impact and policy analysis context</a:t>
            </a:r>
            <a:endParaRPr lang="en-GB" sz="4000" b="1"/>
          </a:p>
        </p:txBody>
      </p:sp>
      <p:sp>
        <p:nvSpPr>
          <p:cNvPr id="188419" name="Rectangle 3"/>
          <p:cNvSpPr>
            <a:spLocks noGrp="1" noChangeArrowheads="1"/>
          </p:cNvSpPr>
          <p:nvPr>
            <p:ph type="body" idx="1"/>
          </p:nvPr>
        </p:nvSpPr>
        <p:spPr>
          <a:xfrm>
            <a:off x="468313" y="2332038"/>
            <a:ext cx="8229600" cy="3976687"/>
          </a:xfrm>
        </p:spPr>
        <p:txBody>
          <a:bodyPr/>
          <a:lstStyle/>
          <a:p>
            <a:pPr lvl="1"/>
            <a:r>
              <a:rPr lang="en-GB" sz="2400"/>
              <a:t>backward technologies hence low productivity</a:t>
            </a:r>
          </a:p>
          <a:p>
            <a:pPr lvl="1"/>
            <a:r>
              <a:rPr lang="en-GB" sz="2400"/>
              <a:t>poor infrastructural endowments </a:t>
            </a:r>
          </a:p>
          <a:p>
            <a:pPr lvl="1"/>
            <a:r>
              <a:rPr lang="en-GB" sz="2400"/>
              <a:t>imperfect price transmission</a:t>
            </a:r>
            <a:r>
              <a:rPr lang="en-US" sz="2400"/>
              <a:t>  </a:t>
            </a:r>
          </a:p>
          <a:p>
            <a:pPr lvl="1"/>
            <a:r>
              <a:rPr lang="en-US" altLang="zh-TW" sz="2400">
                <a:ea typeface="新細明體" charset="-120"/>
                <a:cs typeface="新細明體" charset="-120"/>
              </a:rPr>
              <a:t>wide marketing margins</a:t>
            </a:r>
          </a:p>
          <a:p>
            <a:pPr lvl="1"/>
            <a:r>
              <a:rPr lang="en-US" altLang="zh-TW" sz="2400">
                <a:ea typeface="新細明體" charset="-120"/>
                <a:cs typeface="新細明體" charset="-120"/>
              </a:rPr>
              <a:t>inadequate production of tradables and low substitutability between tradables and domestically produced goods</a:t>
            </a:r>
          </a:p>
          <a:p>
            <a:pPr lvl="1"/>
            <a:r>
              <a:rPr lang="en-US" altLang="zh-TW" sz="2400" b="1">
                <a:ea typeface="新細明體" charset="-120"/>
                <a:cs typeface="新細明體" charset="-120"/>
              </a:rPr>
              <a:t>Need framework to capture these features in an analysis</a:t>
            </a:r>
            <a:endParaRPr lang="en-GB" b="1"/>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b="1"/>
              <a:t>Global food demand: growth is slowing and shifting composition</a:t>
            </a:r>
          </a:p>
        </p:txBody>
      </p:sp>
      <p:sp>
        <p:nvSpPr>
          <p:cNvPr id="5123" name="Rectangle 3"/>
          <p:cNvSpPr>
            <a:spLocks noGrp="1" noChangeArrowheads="1"/>
          </p:cNvSpPr>
          <p:nvPr>
            <p:ph idx="1"/>
          </p:nvPr>
        </p:nvSpPr>
        <p:spPr/>
        <p:txBody>
          <a:bodyPr/>
          <a:lstStyle/>
          <a:p>
            <a:r>
              <a:rPr lang="en-US" b="1"/>
              <a:t>Population growth slowing</a:t>
            </a:r>
          </a:p>
          <a:p>
            <a:r>
              <a:rPr lang="en-US" b="1"/>
              <a:t>Income growth helps offset slower population growth</a:t>
            </a:r>
          </a:p>
          <a:p>
            <a:r>
              <a:rPr lang="en-US" b="1"/>
              <a:t>Products more sensitive to income growth growing more rapidly </a:t>
            </a:r>
          </a:p>
          <a:p>
            <a:r>
              <a:rPr lang="en-US" b="1"/>
              <a:t>Consumer preferences also shifting</a:t>
            </a:r>
          </a:p>
          <a:p>
            <a:r>
              <a:rPr lang="en-US" b="1"/>
              <a:t>Greatest demand growth in developing countries, particularly Asia.</a:t>
            </a:r>
          </a:p>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Slow down population growth</a:t>
            </a:r>
          </a:p>
        </p:txBody>
      </p:sp>
      <p:graphicFrame>
        <p:nvGraphicFramePr>
          <p:cNvPr id="133123" name="Object 3"/>
          <p:cNvGraphicFramePr>
            <a:graphicFrameLocks noChangeAspect="1"/>
          </p:cNvGraphicFramePr>
          <p:nvPr>
            <p:ph idx="1"/>
          </p:nvPr>
        </p:nvGraphicFramePr>
        <p:xfrm>
          <a:off x="457200" y="1600200"/>
          <a:ext cx="8229600" cy="4524375"/>
        </p:xfrm>
        <a:graphic>
          <a:graphicData uri="http://schemas.openxmlformats.org/presentationml/2006/ole">
            <p:oleObj spid="_x0000_s133123" name="Chart" r:id="rId3" imgW="7759700" imgH="4267200" progId="MSGraph.Chart.8">
              <p:embed followColorScheme="full"/>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3200" b="1"/>
              <a:t>Lower GDP Growth</a:t>
            </a:r>
            <a:br>
              <a:rPr lang="en-US" sz="3200" b="1"/>
            </a:br>
            <a:r>
              <a:rPr lang="en-US" sz="3200" b="1"/>
              <a:t>expected to grow fast in Asia</a:t>
            </a:r>
          </a:p>
        </p:txBody>
      </p:sp>
      <p:graphicFrame>
        <p:nvGraphicFramePr>
          <p:cNvPr id="134147" name="Object 3"/>
          <p:cNvGraphicFramePr>
            <a:graphicFrameLocks noChangeAspect="1"/>
          </p:cNvGraphicFramePr>
          <p:nvPr>
            <p:ph idx="1"/>
          </p:nvPr>
        </p:nvGraphicFramePr>
        <p:xfrm>
          <a:off x="468313" y="1628775"/>
          <a:ext cx="8229600" cy="4524375"/>
        </p:xfrm>
        <a:graphic>
          <a:graphicData uri="http://schemas.openxmlformats.org/presentationml/2006/ole">
            <p:oleObj spid="_x0000_s134147" name="Chart" r:id="rId3" imgW="7759700" imgH="4267200" progId="MSGraph.Chart.8">
              <p:embed followColorScheme="full"/>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ja-JP" sz="2800" b="1">
                <a:ea typeface="ＭＳ Ｐゴシック" charset="-128"/>
                <a:cs typeface="ＭＳ Ｐゴシック" charset="-128"/>
              </a:rPr>
              <a:t>World demand growth slows: </a:t>
            </a:r>
            <a:br>
              <a:rPr lang="en-US" altLang="ja-JP" sz="2800" b="1">
                <a:ea typeface="ＭＳ Ｐゴシック" charset="-128"/>
                <a:cs typeface="ＭＳ Ｐゴシック" charset="-128"/>
              </a:rPr>
            </a:br>
            <a:r>
              <a:rPr lang="en-US" altLang="ja-JP" sz="2800" b="1">
                <a:ea typeface="ＭＳ Ｐゴシック" charset="-128"/>
                <a:cs typeface="ＭＳ Ｐゴシック" charset="-128"/>
              </a:rPr>
              <a:t>income sensitive products grow most</a:t>
            </a:r>
            <a:endParaRPr lang="en-US" sz="2800" b="1">
              <a:ea typeface="ＭＳ Ｐゴシック" charset="-128"/>
              <a:cs typeface="ＭＳ Ｐゴシック" charset="-128"/>
            </a:endParaRPr>
          </a:p>
        </p:txBody>
      </p:sp>
      <p:graphicFrame>
        <p:nvGraphicFramePr>
          <p:cNvPr id="135171" name="Object 3"/>
          <p:cNvGraphicFramePr>
            <a:graphicFrameLocks noChangeAspect="1"/>
          </p:cNvGraphicFramePr>
          <p:nvPr>
            <p:ph idx="1"/>
          </p:nvPr>
        </p:nvGraphicFramePr>
        <p:xfrm>
          <a:off x="395288" y="1427163"/>
          <a:ext cx="8424862" cy="4914900"/>
        </p:xfrm>
        <a:graphic>
          <a:graphicData uri="http://schemas.openxmlformats.org/presentationml/2006/ole">
            <p:oleObj spid="_x0000_s135171" name="Chart" r:id="rId3" imgW="7327900" imgH="4279900" progId="MSGraph.Chart.8">
              <p:embed followColorScheme="full"/>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ja-JP" sz="2800" b="1">
                <a:ea typeface="ＭＳ Ｐゴシック" charset="-128"/>
                <a:cs typeface="ＭＳ Ｐゴシック" charset="-128"/>
              </a:rPr>
              <a:t>Growth in food demand in 2008-17 much higher in developing countries</a:t>
            </a:r>
            <a:endParaRPr lang="en-US" sz="2800" b="1">
              <a:ea typeface="ＭＳ Ｐゴシック" charset="-128"/>
              <a:cs typeface="ＭＳ Ｐゴシック" charset="-128"/>
            </a:endParaRPr>
          </a:p>
        </p:txBody>
      </p:sp>
      <p:graphicFrame>
        <p:nvGraphicFramePr>
          <p:cNvPr id="174083" name="Object 3"/>
          <p:cNvGraphicFramePr>
            <a:graphicFrameLocks noChangeAspect="1"/>
          </p:cNvGraphicFramePr>
          <p:nvPr>
            <p:ph idx="1"/>
          </p:nvPr>
        </p:nvGraphicFramePr>
        <p:xfrm>
          <a:off x="457200" y="1600200"/>
          <a:ext cx="8229600" cy="4524375"/>
        </p:xfrm>
        <a:graphic>
          <a:graphicData uri="http://schemas.openxmlformats.org/presentationml/2006/ole">
            <p:oleObj spid="_x0000_s174083" name="Chart" r:id="rId3" imgW="7759700" imgH="4267200" progId="MSGraph.Chart.8">
              <p:embed followColorScheme="full"/>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2800" b="1"/>
              <a:t>Supply: Moderate rate of growth</a:t>
            </a:r>
          </a:p>
        </p:txBody>
      </p:sp>
      <p:sp>
        <p:nvSpPr>
          <p:cNvPr id="175107" name="Rectangle 3"/>
          <p:cNvSpPr>
            <a:spLocks noGrp="1" noChangeArrowheads="1"/>
          </p:cNvSpPr>
          <p:nvPr>
            <p:ph type="body" idx="1"/>
          </p:nvPr>
        </p:nvSpPr>
        <p:spPr/>
        <p:txBody>
          <a:bodyPr/>
          <a:lstStyle/>
          <a:p>
            <a:pPr>
              <a:lnSpc>
                <a:spcPct val="90000"/>
              </a:lnSpc>
            </a:pPr>
            <a:r>
              <a:rPr lang="en-US" sz="2400" b="1"/>
              <a:t>Real prices firmness continue over medium term </a:t>
            </a:r>
          </a:p>
          <a:p>
            <a:pPr lvl="1">
              <a:lnSpc>
                <a:spcPct val="90000"/>
              </a:lnSpc>
            </a:pPr>
            <a:r>
              <a:rPr lang="en-US" sz="2000" b="1"/>
              <a:t>Moderate level of technical progress (c</a:t>
            </a:r>
            <a:r>
              <a:rPr lang="en-US" sz="2200" b="1"/>
              <a:t>rop yield growth continues, livestock revolution)</a:t>
            </a:r>
          </a:p>
          <a:p>
            <a:pPr lvl="1">
              <a:lnSpc>
                <a:spcPct val="90000"/>
              </a:lnSpc>
            </a:pPr>
            <a:r>
              <a:rPr lang="en-US" sz="2000" b="1"/>
              <a:t>Further trade liberalization unlikely to reverse the price trend</a:t>
            </a:r>
          </a:p>
          <a:p>
            <a:pPr lvl="1">
              <a:lnSpc>
                <a:spcPct val="90000"/>
              </a:lnSpc>
              <a:buFontTx/>
              <a:buNone/>
            </a:pPr>
            <a:endParaRPr lang="en-US" sz="2600" b="1"/>
          </a:p>
          <a:p>
            <a:pPr>
              <a:lnSpc>
                <a:spcPct val="90000"/>
              </a:lnSpc>
            </a:pPr>
            <a:r>
              <a:rPr lang="en-US" sz="2400" b="1"/>
              <a:t>Competition in export-supply is increasing</a:t>
            </a:r>
          </a:p>
          <a:p>
            <a:pPr lvl="1">
              <a:lnSpc>
                <a:spcPct val="90000"/>
              </a:lnSpc>
            </a:pPr>
            <a:r>
              <a:rPr lang="en-US" sz="2000" b="1"/>
              <a:t>Low cost, low policy support countries increase supply most</a:t>
            </a:r>
          </a:p>
          <a:p>
            <a:pPr lvl="1">
              <a:lnSpc>
                <a:spcPct val="90000"/>
              </a:lnSpc>
            </a:pPr>
            <a:r>
              <a:rPr lang="en-US" sz="2000" b="1"/>
              <a:t>South America, especially Brazil has great potential</a:t>
            </a:r>
            <a:br>
              <a:rPr lang="en-US" sz="2000" b="1"/>
            </a:br>
            <a:endParaRPr lang="en-US" sz="2000" b="1"/>
          </a:p>
          <a:p>
            <a:pPr>
              <a:lnSpc>
                <a:spcPct val="90000"/>
              </a:lnSpc>
            </a:pPr>
            <a:r>
              <a:rPr lang="en-US" sz="2400" b="1"/>
              <a:t>Uncertain: energy prices, demand for biofuel</a:t>
            </a:r>
            <a:endParaRPr lang="en-US" sz="2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68313" y="333375"/>
            <a:ext cx="8675687" cy="1143000"/>
          </a:xfrm>
        </p:spPr>
        <p:txBody>
          <a:bodyPr/>
          <a:lstStyle/>
          <a:p>
            <a:r>
              <a:rPr lang="en-US" altLang="ja-JP" sz="4000" b="1">
                <a:ea typeface="ＭＳ Ｐゴシック" charset="-128"/>
                <a:cs typeface="ＭＳ Ｐゴシック" charset="-128"/>
              </a:rPr>
              <a:t>In the next ten years trade will continue to grow faster than production…</a:t>
            </a:r>
            <a:endParaRPr lang="en-US" altLang="ja-JP" sz="2800" b="1">
              <a:ea typeface="ＭＳ Ｐゴシック" charset="-128"/>
              <a:cs typeface="ＭＳ Ｐゴシック" charset="-128"/>
            </a:endParaRPr>
          </a:p>
        </p:txBody>
      </p:sp>
      <p:graphicFrame>
        <p:nvGraphicFramePr>
          <p:cNvPr id="177155" name="Object 3"/>
          <p:cNvGraphicFramePr>
            <a:graphicFrameLocks noChangeAspect="1"/>
          </p:cNvGraphicFramePr>
          <p:nvPr>
            <p:ph idx="1"/>
          </p:nvPr>
        </p:nvGraphicFramePr>
        <p:xfrm>
          <a:off x="457200" y="1828800"/>
          <a:ext cx="8229600" cy="4524375"/>
        </p:xfrm>
        <a:graphic>
          <a:graphicData uri="http://schemas.openxmlformats.org/presentationml/2006/ole">
            <p:oleObj spid="_x0000_s177155" name="Chart" r:id="rId4" imgW="7759700" imgH="4267200" progId="MSGraph.Chart.8">
              <p:embed followColorScheme="full"/>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5195" y="381000"/>
            <a:ext cx="8912113" cy="5791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60AD833B-28D4-CA4E-80AE-DF38F0BBD090}" type="slidenum">
              <a:rPr lang="en-US" smtClean="0"/>
              <a:pPr/>
              <a:t>5</a:t>
            </a:fld>
            <a:endParaRPr lang="en-US" smtClean="0"/>
          </a:p>
        </p:txBody>
      </p:sp>
      <p:sp>
        <p:nvSpPr>
          <p:cNvPr id="20483"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sz="3200"/>
              <a:t>Background, continued</a:t>
            </a:r>
          </a:p>
        </p:txBody>
      </p:sp>
      <p:sp>
        <p:nvSpPr>
          <p:cNvPr id="20484" name="Rectangle 3"/>
          <p:cNvSpPr>
            <a:spLocks noGrp="1" noChangeArrowheads="1"/>
          </p:cNvSpPr>
          <p:nvPr>
            <p:ph type="body" idx="1"/>
          </p:nvPr>
        </p:nvSpPr>
        <p:spPr>
          <a:xfrm>
            <a:off x="533400" y="1066800"/>
            <a:ext cx="8229600" cy="5410200"/>
          </a:xfrm>
        </p:spPr>
        <p:txBody>
          <a:bodyPr/>
          <a:lstStyle/>
          <a:p>
            <a:pPr eaLnBrk="1" hangingPunct="1">
              <a:lnSpc>
                <a:spcPct val="90000"/>
              </a:lnSpc>
            </a:pPr>
            <a:r>
              <a:rPr lang="en-US" sz="2400" dirty="0"/>
              <a:t> Trade restrictions may be a cheap way -- in terms of government revenue, not of social welfare -- to provide producer protection.</a:t>
            </a:r>
            <a:r>
              <a:rPr lang="en-US" sz="2400" dirty="0" smtClean="0"/>
              <a:t> Reduction </a:t>
            </a:r>
            <a:r>
              <a:rPr lang="en-US" sz="2400" dirty="0"/>
              <a:t>of trade restrictions increases the fiscal costs of protecting producers.  Therefore, a reduction of trade restrictions may put downward pressure on domestic (non-trade) policies.</a:t>
            </a:r>
            <a:endParaRPr lang="en-US" sz="2400" dirty="0" smtClean="0"/>
          </a:p>
          <a:p>
            <a:pPr eaLnBrk="1" hangingPunct="1">
              <a:lnSpc>
                <a:spcPct val="90000"/>
              </a:lnSpc>
            </a:pPr>
            <a:r>
              <a:rPr lang="en-US" sz="2400" dirty="0" smtClean="0"/>
              <a:t>If </a:t>
            </a:r>
            <a:r>
              <a:rPr lang="en-US" sz="2400" dirty="0"/>
              <a:t>an importing country imposes a production subsidy, without a trade restriction, the government has to either buy surplus or make “deficiency payments” – the subsidy</a:t>
            </a:r>
            <a:r>
              <a:rPr lang="en-US" sz="2400" dirty="0" smtClean="0"/>
              <a:t>.</a:t>
            </a:r>
          </a:p>
          <a:p>
            <a:pPr eaLnBrk="1" hangingPunct="1">
              <a:lnSpc>
                <a:spcPct val="90000"/>
              </a:lnSpc>
            </a:pPr>
            <a:r>
              <a:rPr lang="en-US" sz="2400" dirty="0"/>
              <a:t>Payments under farm programs are capitalized into land value.  This means that the farmer who is receiving current government payments may already have "paid" for them in paying a higher price for land.</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 y="447806"/>
            <a:ext cx="8382000" cy="625779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1138237"/>
          </a:xfrm>
        </p:spPr>
        <p:txBody>
          <a:bodyPr/>
          <a:lstStyle/>
          <a:p>
            <a:r>
              <a:rPr lang="en-US" sz="2800" b="1"/>
              <a:t>Nominal commodity prices have risen to record highs and will likely stay high</a:t>
            </a:r>
          </a:p>
        </p:txBody>
      </p:sp>
      <p:graphicFrame>
        <p:nvGraphicFramePr>
          <p:cNvPr id="179203" name="Object 3"/>
          <p:cNvGraphicFramePr>
            <a:graphicFrameLocks noChangeAspect="1"/>
          </p:cNvGraphicFramePr>
          <p:nvPr>
            <p:ph idx="1"/>
          </p:nvPr>
        </p:nvGraphicFramePr>
        <p:xfrm>
          <a:off x="1525588" y="1674813"/>
          <a:ext cx="6091237" cy="4375150"/>
        </p:xfrm>
        <a:graphic>
          <a:graphicData uri="http://schemas.openxmlformats.org/presentationml/2006/ole">
            <p:oleObj spid="_x0000_s179203" name="Chart" r:id="rId4" imgW="5740400" imgH="3835400" progId="MSGraph.Chart.8">
              <p:embed followColorScheme="full"/>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z="2800" b="1"/>
              <a:t>Real international prices:</a:t>
            </a:r>
            <a:br>
              <a:rPr lang="en-US" sz="2800" b="1"/>
            </a:br>
            <a:r>
              <a:rPr lang="en-US" sz="2800" b="1"/>
              <a:t>expected to decline (2005-07 average=1)</a:t>
            </a:r>
          </a:p>
        </p:txBody>
      </p:sp>
      <p:graphicFrame>
        <p:nvGraphicFramePr>
          <p:cNvPr id="139267" name="Object 3"/>
          <p:cNvGraphicFramePr>
            <a:graphicFrameLocks noChangeAspect="1"/>
          </p:cNvGraphicFramePr>
          <p:nvPr>
            <p:ph sz="half" idx="2"/>
          </p:nvPr>
        </p:nvGraphicFramePr>
        <p:xfrm>
          <a:off x="900113" y="1628775"/>
          <a:ext cx="7416800" cy="4464050"/>
        </p:xfrm>
        <a:graphic>
          <a:graphicData uri="http://schemas.openxmlformats.org/presentationml/2006/ole">
            <p:oleObj spid="_x0000_s139267" name="Chart" r:id="rId3" imgW="5740400" imgH="3835400" progId="MSGraph.Chart.8">
              <p:embed followColorScheme="full"/>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838200" y="9031"/>
            <a:ext cx="7543800" cy="690973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226101" y="914400"/>
            <a:ext cx="8847007" cy="52578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1135062"/>
          </a:xfrm>
        </p:spPr>
        <p:txBody>
          <a:bodyPr>
            <a:normAutofit/>
          </a:bodyPr>
          <a:lstStyle/>
          <a:p>
            <a:r>
              <a:rPr lang="en-US" sz="3200" b="1" dirty="0" smtClean="0"/>
              <a:t>Cereal commodity prices in long term perspective (current prices)</a:t>
            </a:r>
            <a:endParaRPr lang="en-US" sz="3200" dirty="0" smtClean="0"/>
          </a:p>
        </p:txBody>
      </p:sp>
      <p:pic>
        <p:nvPicPr>
          <p:cNvPr id="45060" name="Picture 3"/>
          <p:cNvPicPr>
            <a:picLocks noChangeAspect="1"/>
          </p:cNvPicPr>
          <p:nvPr/>
        </p:nvPicPr>
        <p:blipFill>
          <a:blip r:embed="rId2"/>
          <a:srcRect/>
          <a:stretch>
            <a:fillRect/>
          </a:stretch>
        </p:blipFill>
        <p:spPr bwMode="auto">
          <a:xfrm>
            <a:off x="381000" y="1841500"/>
            <a:ext cx="8153400" cy="446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b="1" smtClean="0"/>
              <a:t>Cereal commodity prices in long term perspective (real prices)</a:t>
            </a:r>
            <a:endParaRPr lang="en-US" sz="3200" smtClean="0"/>
          </a:p>
        </p:txBody>
      </p:sp>
      <p:sp>
        <p:nvSpPr>
          <p:cNvPr id="46083" name="Content Placeholder 2"/>
          <p:cNvSpPr>
            <a:spLocks noGrp="1"/>
          </p:cNvSpPr>
          <p:nvPr>
            <p:ph idx="1"/>
          </p:nvPr>
        </p:nvSpPr>
        <p:spPr/>
        <p:txBody>
          <a:bodyPr/>
          <a:lstStyle/>
          <a:p>
            <a:endParaRPr lang="en-US"/>
          </a:p>
        </p:txBody>
      </p:sp>
      <p:pic>
        <p:nvPicPr>
          <p:cNvPr id="46084" name="Picture 3"/>
          <p:cNvPicPr>
            <a:picLocks noChangeAspect="1"/>
          </p:cNvPicPr>
          <p:nvPr/>
        </p:nvPicPr>
        <p:blipFill>
          <a:blip r:embed="rId2"/>
          <a:srcRect/>
          <a:stretch>
            <a:fillRect/>
          </a:stretch>
        </p:blipFill>
        <p:spPr bwMode="auto">
          <a:xfrm>
            <a:off x="381000" y="1524000"/>
            <a:ext cx="8305800" cy="474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ph idx="1"/>
          </p:nvPr>
        </p:nvGraphicFramePr>
        <p:xfrm>
          <a:off x="468313" y="1828800"/>
          <a:ext cx="8675687" cy="4324350"/>
        </p:xfrm>
        <a:graphic>
          <a:graphicData uri="http://schemas.openxmlformats.org/presentationml/2006/ole">
            <p:oleObj spid="_x0000_s251906" name="Chart" r:id="rId4" imgW="8229600" imgH="4533900" progId="MSGraph.Chart.8">
              <p:embed followColorScheme="full"/>
            </p:oleObj>
          </a:graphicData>
        </a:graphic>
      </p:graphicFrame>
      <p:sp>
        <p:nvSpPr>
          <p:cNvPr id="92163" name="Rectangle 3"/>
          <p:cNvSpPr>
            <a:spLocks noGrp="1" noChangeArrowheads="1"/>
          </p:cNvSpPr>
          <p:nvPr>
            <p:ph type="title"/>
          </p:nvPr>
        </p:nvSpPr>
        <p:spPr>
          <a:xfrm>
            <a:off x="250825" y="190500"/>
            <a:ext cx="8642350" cy="1638300"/>
          </a:xfrm>
          <a:noFill/>
        </p:spPr>
        <p:txBody>
          <a:bodyPr>
            <a:noAutofit/>
          </a:bodyPr>
          <a:lstStyle/>
          <a:p>
            <a:pPr eaLnBrk="1" hangingPunct="1"/>
            <a:r>
              <a:rPr lang="en-US" sz="2400" b="1" dirty="0" smtClean="0"/>
              <a:t>Volatility matters for developing countries because of increasing exposure. </a:t>
            </a:r>
            <a:br>
              <a:rPr lang="en-US" sz="2400" b="1" dirty="0" smtClean="0"/>
            </a:br>
            <a:r>
              <a:rPr lang="en-US" sz="2400" b="1" dirty="0" smtClean="0"/>
              <a:t>Medium term OECD-FAO projections of agricultural </a:t>
            </a:r>
            <a:r>
              <a:rPr lang="en-US" sz="2400" b="1" dirty="0"/>
              <a:t>production and trade</a:t>
            </a:r>
            <a:r>
              <a:rPr lang="en-US" sz="2400" b="1" dirty="0" smtClean="0"/>
              <a:t> LDC Countries (</a:t>
            </a:r>
            <a:r>
              <a:rPr lang="en-US" sz="2400" b="1" dirty="0"/>
              <a:t>Base 1999-2001 =1)</a:t>
            </a:r>
            <a:endParaRPr lang="en-GB" altLang="ja-JP"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ph idx="1"/>
          </p:nvPr>
        </p:nvGraphicFramePr>
        <p:xfrm>
          <a:off x="468313" y="1628775"/>
          <a:ext cx="8675687" cy="4524375"/>
        </p:xfrm>
        <a:graphic>
          <a:graphicData uri="http://schemas.openxmlformats.org/presentationml/2006/ole">
            <p:oleObj spid="_x0000_s253954" name="Chart" r:id="rId4" imgW="8229600" imgH="4533900" progId="MSGraph.Chart.8">
              <p:embed followColorScheme="full"/>
            </p:oleObj>
          </a:graphicData>
        </a:graphic>
      </p:graphicFrame>
      <p:sp>
        <p:nvSpPr>
          <p:cNvPr id="94211" name="Rectangle 3"/>
          <p:cNvSpPr>
            <a:spLocks noGrp="1" noChangeArrowheads="1"/>
          </p:cNvSpPr>
          <p:nvPr>
            <p:ph type="title"/>
          </p:nvPr>
        </p:nvSpPr>
        <p:spPr>
          <a:xfrm>
            <a:off x="179388" y="274638"/>
            <a:ext cx="8785225" cy="1143000"/>
          </a:xfrm>
          <a:noFill/>
        </p:spPr>
        <p:txBody>
          <a:bodyPr>
            <a:noAutofit/>
          </a:bodyPr>
          <a:lstStyle/>
          <a:p>
            <a:r>
              <a:rPr lang="en-US" sz="2400" b="1" dirty="0" smtClean="0"/>
              <a:t>Medium term OECD-FAO projections of agricultural production and trade for other </a:t>
            </a:r>
            <a:r>
              <a:rPr lang="en-US" sz="2400" b="1" dirty="0"/>
              <a:t>d</a:t>
            </a:r>
            <a:r>
              <a:rPr lang="en-US" sz="2400" b="1" dirty="0" smtClean="0"/>
              <a:t>eveloping countries (</a:t>
            </a:r>
            <a:r>
              <a:rPr lang="en-US" sz="2400" b="1" dirty="0"/>
              <a:t>non-LDC, non-BRIC</a:t>
            </a:r>
            <a:r>
              <a:rPr lang="en-US" sz="2400" b="1" dirty="0" smtClean="0"/>
              <a:t>) (</a:t>
            </a:r>
            <a:r>
              <a:rPr lang="en-US" sz="2400" b="1" dirty="0"/>
              <a:t>Base 1999-2001 =1)</a:t>
            </a:r>
            <a:endParaRPr lang="en-GB" altLang="ja-JP"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z="2400" b="1"/>
              <a:t>Net grain imports other than rice have increased in Asia and Pacific</a:t>
            </a:r>
          </a:p>
        </p:txBody>
      </p:sp>
      <p:graphicFrame>
        <p:nvGraphicFramePr>
          <p:cNvPr id="150531" name="Object 3"/>
          <p:cNvGraphicFramePr>
            <a:graphicFrameLocks noChangeAspect="1"/>
          </p:cNvGraphicFramePr>
          <p:nvPr>
            <p:ph idx="1"/>
          </p:nvPr>
        </p:nvGraphicFramePr>
        <p:xfrm>
          <a:off x="457200" y="1600200"/>
          <a:ext cx="8229600" cy="4524375"/>
        </p:xfrm>
        <a:graphic>
          <a:graphicData uri="http://schemas.openxmlformats.org/presentationml/2006/ole">
            <p:oleObj spid="_x0000_s150531" name="Chart" r:id="rId3" imgW="7759700" imgH="4267200" progId="MSGraph.Chart.8">
              <p:embed followColorScheme="full"/>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C8201D4D-1E7B-044F-A497-DD53C4C6BCF2}" type="slidenum">
              <a:rPr lang="en-US" smtClean="0"/>
              <a:pPr/>
              <a:t>6</a:t>
            </a:fld>
            <a:endParaRPr lang="en-US" smtClean="0"/>
          </a:p>
        </p:txBody>
      </p:sp>
      <p:sp>
        <p:nvSpPr>
          <p:cNvPr id="22531" name="Rectangle 2"/>
          <p:cNvSpPr>
            <a:spLocks noGrp="1" noChangeArrowheads="1"/>
          </p:cNvSpPr>
          <p:nvPr>
            <p:ph type="title"/>
          </p:nvPr>
        </p:nvSpPr>
        <p:spPr>
          <a:xfrm>
            <a:off x="457200" y="274638"/>
            <a:ext cx="8229600" cy="1706562"/>
          </a:xfrm>
        </p:spPr>
        <p:txBody>
          <a:bodyPr/>
          <a:lstStyle/>
          <a:p>
            <a:pPr algn="l" eaLnBrk="1" hangingPunct="1"/>
            <a:r>
              <a:rPr lang="en-US" sz="1200"/>
              <a:t>Suppose that the world price is pw.  Under free trade, country shown in this diagram is an importer.  Government wants to support producers by increasing producer price to p* &gt; pw.  (i) Show that tariff and import quota (where quota licenses are auctioned) are “equivalent”. (ii) Show that under either policy, deadweight loss is b+d. (iii) Show that if govt switches from tariff to a producer subsidy, producer price remains at p* and consumer price falls to pw.  Consumers gain a+b+c+d and taxpayers lose a+b+c.  The net gain is d, the amount by which deadweight loss falls.  Producer subsidy is more efficient than trade policy (tariff or quota) but producer subsidy requires higher govt expenditures</a:t>
            </a:r>
          </a:p>
        </p:txBody>
      </p:sp>
      <p:sp>
        <p:nvSpPr>
          <p:cNvPr id="22533" name="Line 4"/>
          <p:cNvSpPr>
            <a:spLocks noChangeShapeType="1"/>
          </p:cNvSpPr>
          <p:nvPr/>
        </p:nvSpPr>
        <p:spPr bwMode="auto">
          <a:xfrm>
            <a:off x="1447800" y="1828800"/>
            <a:ext cx="0" cy="388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34" name="Line 5"/>
          <p:cNvSpPr>
            <a:spLocks noChangeShapeType="1"/>
          </p:cNvSpPr>
          <p:nvPr/>
        </p:nvSpPr>
        <p:spPr bwMode="auto">
          <a:xfrm>
            <a:off x="14478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35" name="Line 6"/>
          <p:cNvSpPr>
            <a:spLocks noChangeShapeType="1"/>
          </p:cNvSpPr>
          <p:nvPr/>
        </p:nvSpPr>
        <p:spPr bwMode="auto">
          <a:xfrm>
            <a:off x="1828800" y="2133600"/>
            <a:ext cx="4876800" cy="2743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36" name="Line 7"/>
          <p:cNvSpPr>
            <a:spLocks noChangeShapeType="1"/>
          </p:cNvSpPr>
          <p:nvPr/>
        </p:nvSpPr>
        <p:spPr bwMode="auto">
          <a:xfrm flipV="1">
            <a:off x="1981200" y="1981200"/>
            <a:ext cx="4800600" cy="2971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37" name="Line 8"/>
          <p:cNvSpPr>
            <a:spLocks noChangeShapeType="1"/>
          </p:cNvSpPr>
          <p:nvPr/>
        </p:nvSpPr>
        <p:spPr bwMode="auto">
          <a:xfrm>
            <a:off x="1447800" y="4495800"/>
            <a:ext cx="5943600" cy="0"/>
          </a:xfrm>
          <a:prstGeom prst="line">
            <a:avLst/>
          </a:prstGeom>
          <a:noFill/>
          <a:ln w="9525">
            <a:solidFill>
              <a:schemeClr val="tx1"/>
            </a:solidFill>
            <a:prstDash val="sysDot"/>
            <a:round/>
            <a:headEnd/>
            <a:tailEnd/>
          </a:ln>
        </p:spPr>
        <p:txBody>
          <a:bodyPr>
            <a:prstTxWarp prst="textNoShape">
              <a:avLst/>
            </a:prstTxWarp>
          </a:bodyPr>
          <a:lstStyle/>
          <a:p>
            <a:endParaRPr lang="en-US"/>
          </a:p>
        </p:txBody>
      </p:sp>
      <p:sp>
        <p:nvSpPr>
          <p:cNvPr id="22538" name="Line 9"/>
          <p:cNvSpPr>
            <a:spLocks noChangeShapeType="1"/>
          </p:cNvSpPr>
          <p:nvPr/>
        </p:nvSpPr>
        <p:spPr bwMode="auto">
          <a:xfrm>
            <a:off x="1447800" y="4114800"/>
            <a:ext cx="5867400" cy="0"/>
          </a:xfrm>
          <a:prstGeom prst="line">
            <a:avLst/>
          </a:prstGeom>
          <a:noFill/>
          <a:ln w="9525">
            <a:solidFill>
              <a:schemeClr val="tx1"/>
            </a:solidFill>
            <a:prstDash val="lgDash"/>
            <a:round/>
            <a:headEnd/>
            <a:tailEnd/>
          </a:ln>
        </p:spPr>
        <p:txBody>
          <a:bodyPr>
            <a:prstTxWarp prst="textNoShape">
              <a:avLst/>
            </a:prstTxWarp>
          </a:bodyPr>
          <a:lstStyle/>
          <a:p>
            <a:endParaRPr lang="en-US"/>
          </a:p>
        </p:txBody>
      </p:sp>
      <p:sp>
        <p:nvSpPr>
          <p:cNvPr id="22539" name="Text Box 10"/>
          <p:cNvSpPr txBox="1">
            <a:spLocks noChangeArrowheads="1"/>
          </p:cNvSpPr>
          <p:nvPr/>
        </p:nvSpPr>
        <p:spPr bwMode="auto">
          <a:xfrm>
            <a:off x="974725" y="4303713"/>
            <a:ext cx="476250" cy="366712"/>
          </a:xfrm>
          <a:prstGeom prst="rect">
            <a:avLst/>
          </a:prstGeom>
          <a:noFill/>
          <a:ln w="9525">
            <a:noFill/>
            <a:miter lim="800000"/>
            <a:headEnd/>
            <a:tailEnd/>
          </a:ln>
        </p:spPr>
        <p:txBody>
          <a:bodyPr wrap="none">
            <a:prstTxWarp prst="textNoShape">
              <a:avLst/>
            </a:prstTxWarp>
            <a:spAutoFit/>
          </a:bodyPr>
          <a:lstStyle/>
          <a:p>
            <a:r>
              <a:rPr lang="en-US"/>
              <a:t>pw</a:t>
            </a:r>
          </a:p>
        </p:txBody>
      </p:sp>
      <p:sp>
        <p:nvSpPr>
          <p:cNvPr id="22540" name="Text Box 11"/>
          <p:cNvSpPr txBox="1">
            <a:spLocks noChangeArrowheads="1"/>
          </p:cNvSpPr>
          <p:nvPr/>
        </p:nvSpPr>
        <p:spPr bwMode="auto">
          <a:xfrm>
            <a:off x="990600" y="3962400"/>
            <a:ext cx="425450" cy="366713"/>
          </a:xfrm>
          <a:prstGeom prst="rect">
            <a:avLst/>
          </a:prstGeom>
          <a:noFill/>
          <a:ln w="9525">
            <a:noFill/>
            <a:miter lim="800000"/>
            <a:headEnd/>
            <a:tailEnd/>
          </a:ln>
        </p:spPr>
        <p:txBody>
          <a:bodyPr wrap="none">
            <a:prstTxWarp prst="textNoShape">
              <a:avLst/>
            </a:prstTxWarp>
            <a:spAutoFit/>
          </a:bodyPr>
          <a:lstStyle/>
          <a:p>
            <a:r>
              <a:rPr lang="en-US"/>
              <a:t>P*</a:t>
            </a:r>
          </a:p>
        </p:txBody>
      </p:sp>
      <p:sp>
        <p:nvSpPr>
          <p:cNvPr id="22541" name="Line 12"/>
          <p:cNvSpPr>
            <a:spLocks noChangeShapeType="1"/>
          </p:cNvSpPr>
          <p:nvPr/>
        </p:nvSpPr>
        <p:spPr bwMode="auto">
          <a:xfrm>
            <a:off x="3352800" y="4114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42" name="Line 13"/>
          <p:cNvSpPr>
            <a:spLocks noChangeShapeType="1"/>
          </p:cNvSpPr>
          <p:nvPr/>
        </p:nvSpPr>
        <p:spPr bwMode="auto">
          <a:xfrm>
            <a:off x="5334000" y="4114800"/>
            <a:ext cx="0" cy="457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2543" name="Text Box 14"/>
          <p:cNvSpPr txBox="1">
            <a:spLocks noChangeArrowheads="1"/>
          </p:cNvSpPr>
          <p:nvPr/>
        </p:nvSpPr>
        <p:spPr bwMode="auto">
          <a:xfrm>
            <a:off x="1889125" y="3998913"/>
            <a:ext cx="311150" cy="366712"/>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22544" name="Text Box 15"/>
          <p:cNvSpPr txBox="1">
            <a:spLocks noChangeArrowheads="1"/>
          </p:cNvSpPr>
          <p:nvPr/>
        </p:nvSpPr>
        <p:spPr bwMode="auto">
          <a:xfrm>
            <a:off x="3108325" y="4151313"/>
            <a:ext cx="311150" cy="366712"/>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22545" name="Text Box 16"/>
          <p:cNvSpPr txBox="1">
            <a:spLocks noChangeArrowheads="1"/>
          </p:cNvSpPr>
          <p:nvPr/>
        </p:nvSpPr>
        <p:spPr bwMode="auto">
          <a:xfrm>
            <a:off x="4327525" y="4075113"/>
            <a:ext cx="298450" cy="366712"/>
          </a:xfrm>
          <a:prstGeom prst="rect">
            <a:avLst/>
          </a:prstGeom>
          <a:noFill/>
          <a:ln w="9525">
            <a:noFill/>
            <a:miter lim="800000"/>
            <a:headEnd/>
            <a:tailEnd/>
          </a:ln>
        </p:spPr>
        <p:txBody>
          <a:bodyPr wrap="none">
            <a:prstTxWarp prst="textNoShape">
              <a:avLst/>
            </a:prstTxWarp>
            <a:spAutoFit/>
          </a:bodyPr>
          <a:lstStyle/>
          <a:p>
            <a:r>
              <a:rPr lang="en-US"/>
              <a:t>c</a:t>
            </a:r>
          </a:p>
        </p:txBody>
      </p:sp>
      <p:sp>
        <p:nvSpPr>
          <p:cNvPr id="22546" name="Text Box 17"/>
          <p:cNvSpPr txBox="1">
            <a:spLocks noChangeArrowheads="1"/>
          </p:cNvSpPr>
          <p:nvPr/>
        </p:nvSpPr>
        <p:spPr bwMode="auto">
          <a:xfrm>
            <a:off x="5470525" y="4151313"/>
            <a:ext cx="311150" cy="366712"/>
          </a:xfrm>
          <a:prstGeom prst="rect">
            <a:avLst/>
          </a:prstGeom>
          <a:noFill/>
          <a:ln w="9525">
            <a:noFill/>
            <a:miter lim="800000"/>
            <a:headEnd/>
            <a:tailEnd/>
          </a:ln>
        </p:spPr>
        <p:txBody>
          <a:bodyPr wrap="none">
            <a:prstTxWarp prst="textNoShape">
              <a:avLst/>
            </a:prstTxWarp>
            <a:spAutoFit/>
          </a:bodyPr>
          <a:lstStyle/>
          <a:p>
            <a:r>
              <a:rPr lang="en-US"/>
              <a:t>d</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ja-JP" sz="2800" b="1">
                <a:ea typeface="ＭＳ Ｐゴシック" charset="-128"/>
                <a:cs typeface="ＭＳ Ｐゴシック" charset="-128"/>
              </a:rPr>
              <a:t>Net imports of basic foods to grow over 3.6 % annually in LDCs</a:t>
            </a:r>
            <a:r>
              <a:rPr lang="en-US" altLang="ja-JP" sz="4000" b="1">
                <a:ea typeface="ＭＳ Ｐゴシック" charset="-128"/>
                <a:cs typeface="ＭＳ Ｐゴシック" charset="-128"/>
              </a:rPr>
              <a:t/>
            </a:r>
            <a:br>
              <a:rPr lang="en-US" altLang="ja-JP" sz="4000" b="1">
                <a:ea typeface="ＭＳ Ｐゴシック" charset="-128"/>
                <a:cs typeface="ＭＳ Ｐゴシック" charset="-128"/>
              </a:rPr>
            </a:br>
            <a:endParaRPr lang="en-US" altLang="ja-JP" sz="1800" b="1">
              <a:ea typeface="ＭＳ Ｐゴシック" charset="-128"/>
              <a:cs typeface="ＭＳ Ｐゴシック" charset="-128"/>
            </a:endParaRPr>
          </a:p>
        </p:txBody>
      </p:sp>
      <p:graphicFrame>
        <p:nvGraphicFramePr>
          <p:cNvPr id="151555" name="Object 3"/>
          <p:cNvGraphicFramePr>
            <a:graphicFrameLocks noChangeAspect="1"/>
          </p:cNvGraphicFramePr>
          <p:nvPr>
            <p:ph idx="1"/>
          </p:nvPr>
        </p:nvGraphicFramePr>
        <p:xfrm>
          <a:off x="457200" y="1600200"/>
          <a:ext cx="8229600" cy="4524375"/>
        </p:xfrm>
        <a:graphic>
          <a:graphicData uri="http://schemas.openxmlformats.org/presentationml/2006/ole">
            <p:oleObj spid="_x0000_s151555" name="Chart" r:id="rId4" imgW="7759700" imgH="4267200" progId="MSGraph.Chart.8">
              <p:embed followColorScheme="full"/>
            </p:oleObj>
          </a:graphicData>
        </a:graphic>
      </p:graphicFrame>
      <p:sp>
        <p:nvSpPr>
          <p:cNvPr id="151556" name="Text Box 4"/>
          <p:cNvSpPr txBox="1">
            <a:spLocks noChangeArrowheads="1"/>
          </p:cNvSpPr>
          <p:nvPr/>
        </p:nvSpPr>
        <p:spPr bwMode="auto">
          <a:xfrm>
            <a:off x="1979613" y="2133600"/>
            <a:ext cx="4105275" cy="366713"/>
          </a:xfrm>
          <a:prstGeom prst="rect">
            <a:avLst/>
          </a:prstGeom>
          <a:noFill/>
          <a:ln w="0">
            <a:noFill/>
            <a:miter lim="800000"/>
            <a:headEnd/>
            <a:tailEnd/>
          </a:ln>
          <a:effectLst/>
        </p:spPr>
        <p:txBody>
          <a:bodyPr>
            <a:prstTxWarp prst="textNoShape">
              <a:avLst/>
            </a:prstTxWarp>
            <a:spAutoFit/>
          </a:bodyPr>
          <a:lstStyle/>
          <a:p>
            <a:pPr>
              <a:spcBef>
                <a:spcPct val="50000"/>
              </a:spcBef>
            </a:pPr>
            <a:r>
              <a:rPr lang="en-US" b="1"/>
              <a:t>Net imports by commodity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229600" cy="417512"/>
          </a:xfrm>
        </p:spPr>
        <p:txBody>
          <a:bodyPr/>
          <a:lstStyle/>
          <a:p>
            <a:r>
              <a:rPr lang="en-US" sz="3200" b="1"/>
              <a:t>In summary, over the next ten years….</a:t>
            </a:r>
          </a:p>
        </p:txBody>
      </p:sp>
      <p:sp>
        <p:nvSpPr>
          <p:cNvPr id="155651" name="Rectangle 3"/>
          <p:cNvSpPr>
            <a:spLocks noGrp="1" noChangeArrowheads="1"/>
          </p:cNvSpPr>
          <p:nvPr>
            <p:ph type="body" idx="1"/>
          </p:nvPr>
        </p:nvSpPr>
        <p:spPr>
          <a:xfrm>
            <a:off x="457200" y="836613"/>
            <a:ext cx="8229600" cy="5761037"/>
          </a:xfrm>
        </p:spPr>
        <p:txBody>
          <a:bodyPr/>
          <a:lstStyle/>
          <a:p>
            <a:pPr>
              <a:lnSpc>
                <a:spcPct val="90000"/>
              </a:lnSpc>
            </a:pPr>
            <a:r>
              <a:rPr lang="en-US" sz="2800"/>
              <a:t>Global demand growth will slow. Per capita consumption continues to increase, with more growth in higher valued products. </a:t>
            </a:r>
          </a:p>
          <a:p>
            <a:pPr>
              <a:lnSpc>
                <a:spcPct val="90000"/>
              </a:lnSpc>
            </a:pPr>
            <a:r>
              <a:rPr lang="en-US" sz="2800"/>
              <a:t>Supply potential continues to meet demand growth, at prices that decline in real terms</a:t>
            </a:r>
          </a:p>
          <a:p>
            <a:pPr>
              <a:lnSpc>
                <a:spcPct val="90000"/>
              </a:lnSpc>
            </a:pPr>
            <a:r>
              <a:rPr lang="en-US" sz="2800"/>
              <a:t>Excess supply growth is coming more from low cost suppliers. </a:t>
            </a:r>
          </a:p>
          <a:p>
            <a:pPr>
              <a:lnSpc>
                <a:spcPct val="90000"/>
              </a:lnSpc>
            </a:pPr>
            <a:r>
              <a:rPr lang="en-US" sz="2800"/>
              <a:t>Trade continues to grow, with developing country and least developed countries balance of trade in basic foods deteriorating.</a:t>
            </a:r>
          </a:p>
          <a:p>
            <a:pPr>
              <a:lnSpc>
                <a:spcPct val="90000"/>
              </a:lnSpc>
            </a:pPr>
            <a:r>
              <a:rPr lang="en-US" sz="2800"/>
              <a:t>Asian economies becoming larger net importers of food products. </a:t>
            </a:r>
          </a:p>
          <a:p>
            <a:pPr>
              <a:lnSpc>
                <a:spcPct val="90000"/>
              </a:lnSpc>
            </a:pPr>
            <a:r>
              <a:rPr lang="en-US" sz="2800"/>
              <a:t>Increased potential for inter-Asia and Pacific Trade</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0"/>
            <a:ext cx="8229600" cy="1341438"/>
          </a:xfrm>
        </p:spPr>
        <p:txBody>
          <a:bodyPr/>
          <a:lstStyle/>
          <a:p>
            <a:r>
              <a:rPr lang="en-US" sz="2800" b="1">
                <a:latin typeface="Times New Roman" charset="0"/>
              </a:rPr>
              <a:t>The income terms of trade for agriculture have evolved differently for developing and developed countries. </a:t>
            </a:r>
          </a:p>
        </p:txBody>
      </p:sp>
      <p:graphicFrame>
        <p:nvGraphicFramePr>
          <p:cNvPr id="50179" name="Object 3"/>
          <p:cNvGraphicFramePr>
            <a:graphicFrameLocks noChangeAspect="1"/>
          </p:cNvGraphicFramePr>
          <p:nvPr>
            <p:ph idx="1"/>
          </p:nvPr>
        </p:nvGraphicFramePr>
        <p:xfrm>
          <a:off x="250825" y="1341438"/>
          <a:ext cx="8642350" cy="5256212"/>
        </p:xfrm>
        <a:graphic>
          <a:graphicData uri="http://schemas.openxmlformats.org/presentationml/2006/ole">
            <p:oleObj spid="_x0000_s50179" name="Chart" r:id="rId3" imgW="11303000" imgH="5397500" progId="Excel.Sheet.8">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922337"/>
          </a:xfrm>
        </p:spPr>
        <p:txBody>
          <a:bodyPr/>
          <a:lstStyle/>
          <a:p>
            <a:r>
              <a:rPr lang="en-US" sz="2400" b="1"/>
              <a:t>Productivity growth has been different in developed and developing countries: Cereals</a:t>
            </a:r>
          </a:p>
        </p:txBody>
      </p:sp>
      <p:graphicFrame>
        <p:nvGraphicFramePr>
          <p:cNvPr id="51203" name="Object 3"/>
          <p:cNvGraphicFramePr>
            <a:graphicFrameLocks noChangeAspect="1"/>
          </p:cNvGraphicFramePr>
          <p:nvPr>
            <p:ph idx="1"/>
          </p:nvPr>
        </p:nvGraphicFramePr>
        <p:xfrm>
          <a:off x="250825" y="1370013"/>
          <a:ext cx="8642350" cy="4986337"/>
        </p:xfrm>
        <a:graphic>
          <a:graphicData uri="http://schemas.openxmlformats.org/presentationml/2006/ole">
            <p:oleObj spid="_x0000_s51203" name="Chart" r:id="rId3" imgW="7137400" imgH="4114800" progId="Excel.Sheet.8">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850900"/>
          </a:xfrm>
        </p:spPr>
        <p:txBody>
          <a:bodyPr/>
          <a:lstStyle/>
          <a:p>
            <a:r>
              <a:rPr lang="en-US" sz="2400" b="1"/>
              <a:t>Productivity growth has been different in developed and developing countries: Oilcrops</a:t>
            </a:r>
          </a:p>
        </p:txBody>
      </p:sp>
      <p:graphicFrame>
        <p:nvGraphicFramePr>
          <p:cNvPr id="52227" name="Object 3"/>
          <p:cNvGraphicFramePr>
            <a:graphicFrameLocks noChangeAspect="1"/>
          </p:cNvGraphicFramePr>
          <p:nvPr>
            <p:ph idx="1"/>
          </p:nvPr>
        </p:nvGraphicFramePr>
        <p:xfrm>
          <a:off x="323850" y="1411288"/>
          <a:ext cx="8424863" cy="4860925"/>
        </p:xfrm>
        <a:graphic>
          <a:graphicData uri="http://schemas.openxmlformats.org/presentationml/2006/ole">
            <p:oleObj spid="_x0000_s52227" name="Chart" r:id="rId3" imgW="7137400" imgH="4114800" progId="Excel.Sheet.8">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77875"/>
          </a:xfrm>
        </p:spPr>
        <p:txBody>
          <a:bodyPr/>
          <a:lstStyle/>
          <a:p>
            <a:r>
              <a:rPr lang="en-US" sz="2400" b="1"/>
              <a:t>Productivity growth has been different in developed and developing countries: Fiber crops</a:t>
            </a:r>
          </a:p>
        </p:txBody>
      </p:sp>
      <p:graphicFrame>
        <p:nvGraphicFramePr>
          <p:cNvPr id="53251" name="Object 3"/>
          <p:cNvGraphicFramePr>
            <a:graphicFrameLocks noChangeAspect="1"/>
          </p:cNvGraphicFramePr>
          <p:nvPr>
            <p:ph idx="1"/>
          </p:nvPr>
        </p:nvGraphicFramePr>
        <p:xfrm>
          <a:off x="179388" y="1328738"/>
          <a:ext cx="8713787" cy="5026025"/>
        </p:xfrm>
        <a:graphic>
          <a:graphicData uri="http://schemas.openxmlformats.org/presentationml/2006/ole">
            <p:oleObj spid="_x0000_s53251" name="Chart" r:id="rId3" imgW="7137400" imgH="4114800" progId="Excel.Sheet.8">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777875"/>
          </a:xfrm>
        </p:spPr>
        <p:txBody>
          <a:bodyPr/>
          <a:lstStyle/>
          <a:p>
            <a:r>
              <a:rPr lang="en-US" sz="2400" b="1"/>
              <a:t>Productivity growth has been different in developed and developing countries: Fruits</a:t>
            </a:r>
          </a:p>
        </p:txBody>
      </p:sp>
      <p:graphicFrame>
        <p:nvGraphicFramePr>
          <p:cNvPr id="54275" name="Object 3"/>
          <p:cNvGraphicFramePr>
            <a:graphicFrameLocks noChangeAspect="1"/>
          </p:cNvGraphicFramePr>
          <p:nvPr>
            <p:ph idx="1"/>
          </p:nvPr>
        </p:nvGraphicFramePr>
        <p:xfrm>
          <a:off x="395288" y="1412875"/>
          <a:ext cx="8353425" cy="4819650"/>
        </p:xfrm>
        <a:graphic>
          <a:graphicData uri="http://schemas.openxmlformats.org/presentationml/2006/ole">
            <p:oleObj spid="_x0000_s54275" name="Chart" r:id="rId3" imgW="7137400" imgH="4114800" progId="Excel.Sheet.8">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777875"/>
          </a:xfrm>
        </p:spPr>
        <p:txBody>
          <a:bodyPr/>
          <a:lstStyle/>
          <a:p>
            <a:r>
              <a:rPr lang="en-US" sz="2400" b="1"/>
              <a:t>Productivity growth has been different in developed and developing countries: Vegetables</a:t>
            </a:r>
          </a:p>
        </p:txBody>
      </p:sp>
      <p:graphicFrame>
        <p:nvGraphicFramePr>
          <p:cNvPr id="55299" name="Object 3"/>
          <p:cNvGraphicFramePr>
            <a:graphicFrameLocks noChangeAspect="1"/>
          </p:cNvGraphicFramePr>
          <p:nvPr>
            <p:ph idx="1"/>
          </p:nvPr>
        </p:nvGraphicFramePr>
        <p:xfrm>
          <a:off x="250825" y="1370013"/>
          <a:ext cx="8569325" cy="4943475"/>
        </p:xfrm>
        <a:graphic>
          <a:graphicData uri="http://schemas.openxmlformats.org/presentationml/2006/ole">
            <p:oleObj spid="_x0000_s55299" name="Chart" r:id="rId3" imgW="7137400" imgH="4114800" progId="Excel.Sheet.8">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2800" b="1"/>
              <a:t>Pattern of trade in all agricultural products.</a:t>
            </a:r>
            <a:br>
              <a:rPr lang="en-US" sz="2800" b="1"/>
            </a:br>
            <a:r>
              <a:rPr lang="en-US" sz="2800" b="1"/>
              <a:t>Export shares to various destinations (2001)</a:t>
            </a:r>
          </a:p>
        </p:txBody>
      </p:sp>
      <p:pic>
        <p:nvPicPr>
          <p:cNvPr id="56323" name="Picture 3"/>
          <p:cNvPicPr>
            <a:picLocks noGrp="1" noChangeAspect="1" noChangeArrowheads="1"/>
          </p:cNvPicPr>
          <p:nvPr>
            <p:ph idx="1"/>
          </p:nvPr>
        </p:nvPicPr>
        <p:blipFill>
          <a:blip r:embed="rId2"/>
          <a:srcRect/>
          <a:stretch>
            <a:fillRect/>
          </a:stretch>
        </p:blipFill>
        <p:spPr>
          <a:xfrm>
            <a:off x="179388" y="2492375"/>
            <a:ext cx="8785225" cy="2665413"/>
          </a:xfrm>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2800" b="1"/>
              <a:t>Pattern of trade in all agricultural products.</a:t>
            </a:r>
            <a:br>
              <a:rPr lang="en-US" sz="2800" b="1"/>
            </a:br>
            <a:r>
              <a:rPr lang="en-US" sz="2800" b="1"/>
              <a:t>Import shares from various sources (2001)</a:t>
            </a:r>
          </a:p>
        </p:txBody>
      </p:sp>
      <p:pic>
        <p:nvPicPr>
          <p:cNvPr id="57347" name="Picture 3"/>
          <p:cNvPicPr>
            <a:picLocks noGrp="1" noChangeAspect="1" noChangeArrowheads="1"/>
          </p:cNvPicPr>
          <p:nvPr>
            <p:ph idx="1"/>
          </p:nvPr>
        </p:nvPicPr>
        <p:blipFill>
          <a:blip r:embed="rId2"/>
          <a:srcRect/>
          <a:stretch>
            <a:fillRect/>
          </a:stretch>
        </p:blipFill>
        <p:spPr>
          <a:xfrm>
            <a:off x="250825" y="2287588"/>
            <a:ext cx="8642350" cy="3149600"/>
          </a:xfrm>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agricultural trade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Gains from trade</a:t>
            </a:r>
          </a:p>
          <a:p>
            <a:r>
              <a:rPr lang="en-US" dirty="0" smtClean="0"/>
              <a:t>Comparative advantage</a:t>
            </a:r>
          </a:p>
          <a:p>
            <a:r>
              <a:rPr lang="en-US" dirty="0" smtClean="0"/>
              <a:t>Small country case effects of tariffs and quotas </a:t>
            </a:r>
          </a:p>
          <a:p>
            <a:r>
              <a:rPr lang="en-US" dirty="0" smtClean="0"/>
              <a:t>Large country case effects of tariffs and quotas</a:t>
            </a:r>
          </a:p>
          <a:p>
            <a:r>
              <a:rPr lang="en-US" dirty="0" smtClean="0"/>
              <a:t>Effects of producer subsidies and export subsidies</a:t>
            </a:r>
          </a:p>
          <a:p>
            <a:r>
              <a:rPr lang="en-US" dirty="0" smtClean="0"/>
              <a:t>Effects of tariffs in general equilibrium</a:t>
            </a:r>
          </a:p>
          <a:p>
            <a:r>
              <a:rPr lang="en-US" dirty="0" smtClean="0"/>
              <a:t>Trade policy</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850900"/>
          </a:xfrm>
        </p:spPr>
        <p:txBody>
          <a:bodyPr/>
          <a:lstStyle/>
          <a:p>
            <a:r>
              <a:rPr lang="en-US" sz="2400" b="1"/>
              <a:t>Structure of agricultural exports of LDCs by product and destinations (2001)</a:t>
            </a:r>
          </a:p>
        </p:txBody>
      </p:sp>
      <p:pic>
        <p:nvPicPr>
          <p:cNvPr id="58371" name="Picture 3"/>
          <p:cNvPicPr>
            <a:picLocks noGrp="1" noChangeAspect="1" noChangeArrowheads="1"/>
          </p:cNvPicPr>
          <p:nvPr>
            <p:ph idx="1"/>
          </p:nvPr>
        </p:nvPicPr>
        <p:blipFill>
          <a:blip r:embed="rId2"/>
          <a:srcRect/>
          <a:stretch>
            <a:fillRect/>
          </a:stretch>
        </p:blipFill>
        <p:spPr>
          <a:xfrm>
            <a:off x="250825" y="2249488"/>
            <a:ext cx="8713788" cy="3252787"/>
          </a:xfrm>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750" y="274638"/>
            <a:ext cx="8147050" cy="1714500"/>
          </a:xfrm>
        </p:spPr>
        <p:txBody>
          <a:bodyPr/>
          <a:lstStyle/>
          <a:p>
            <a:r>
              <a:rPr lang="en-US" sz="2800" b="1"/>
              <a:t>Protection in agricultural products is high in both developed and  developing countries</a:t>
            </a:r>
            <a:r>
              <a:rPr lang="en-US" sz="3200"/>
              <a:t> </a:t>
            </a:r>
            <a:br>
              <a:rPr lang="en-US" sz="3200"/>
            </a:br>
            <a:r>
              <a:rPr lang="en-US" sz="2400"/>
              <a:t>(ad valorem tariff equivalent of  country in column for agricultural products imported from country in row in 2001)</a:t>
            </a:r>
          </a:p>
        </p:txBody>
      </p:sp>
      <p:pic>
        <p:nvPicPr>
          <p:cNvPr id="59395" name="Picture 3"/>
          <p:cNvPicPr>
            <a:picLocks noGrp="1" noChangeAspect="1" noChangeArrowheads="1"/>
          </p:cNvPicPr>
          <p:nvPr>
            <p:ph idx="1"/>
          </p:nvPr>
        </p:nvPicPr>
        <p:blipFill>
          <a:blip r:embed="rId2"/>
          <a:srcRect/>
          <a:stretch>
            <a:fillRect/>
          </a:stretch>
        </p:blipFill>
        <p:spPr>
          <a:xfrm>
            <a:off x="179388" y="2536825"/>
            <a:ext cx="8713787" cy="2632075"/>
          </a:xfrm>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2800" b="1"/>
              <a:t>Considerable binding overhang in agricultural tariffs exists for both developed and developing countries (2000-2002)</a:t>
            </a:r>
          </a:p>
        </p:txBody>
      </p:sp>
      <p:pic>
        <p:nvPicPr>
          <p:cNvPr id="60419" name="Picture 3"/>
          <p:cNvPicPr>
            <a:picLocks noGrp="1" noChangeAspect="1" noChangeArrowheads="1"/>
          </p:cNvPicPr>
          <p:nvPr>
            <p:ph idx="1"/>
          </p:nvPr>
        </p:nvPicPr>
        <p:blipFill>
          <a:blip r:embed="rId2"/>
          <a:srcRect/>
          <a:stretch>
            <a:fillRect/>
          </a:stretch>
        </p:blipFill>
        <p:spPr>
          <a:xfrm>
            <a:off x="323850" y="2276475"/>
            <a:ext cx="12241213" cy="4176713"/>
          </a:xfrm>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03238" y="333375"/>
            <a:ext cx="8532812" cy="1143000"/>
          </a:xfrm>
        </p:spPr>
        <p:txBody>
          <a:bodyPr/>
          <a:lstStyle/>
          <a:p>
            <a:r>
              <a:rPr lang="en-US"/>
              <a:t>OECD support falling slowly in real terms</a:t>
            </a:r>
          </a:p>
        </p:txBody>
      </p:sp>
      <p:graphicFrame>
        <p:nvGraphicFramePr>
          <p:cNvPr id="61443" name="Object 3"/>
          <p:cNvGraphicFramePr>
            <a:graphicFrameLocks noChangeAspect="1"/>
          </p:cNvGraphicFramePr>
          <p:nvPr>
            <p:ph type="chart" idx="1"/>
          </p:nvPr>
        </p:nvGraphicFramePr>
        <p:xfrm>
          <a:off x="611188" y="1628775"/>
          <a:ext cx="7772400" cy="4530725"/>
        </p:xfrm>
        <a:graphic>
          <a:graphicData uri="http://schemas.openxmlformats.org/presentationml/2006/ole">
            <p:oleObj spid="_x0000_s61443" name="Chart" r:id="rId4" imgW="9042400" imgH="4889500" progId="MSGraph.Chart.8">
              <p:embed followColorScheme="full"/>
            </p:oleObj>
          </a:graphicData>
        </a:graphic>
      </p:graphicFrame>
      <p:sp>
        <p:nvSpPr>
          <p:cNvPr id="61444" name="Text Box 4"/>
          <p:cNvSpPr txBox="1">
            <a:spLocks noChangeArrowheads="1"/>
          </p:cNvSpPr>
          <p:nvPr/>
        </p:nvSpPr>
        <p:spPr bwMode="auto">
          <a:xfrm>
            <a:off x="323850" y="6237288"/>
            <a:ext cx="3600450" cy="366712"/>
          </a:xfrm>
          <a:prstGeom prst="rect">
            <a:avLst/>
          </a:prstGeom>
          <a:noFill/>
          <a:ln w="0">
            <a:noFill/>
            <a:miter lim="800000"/>
            <a:headEnd/>
            <a:tailEnd/>
          </a:ln>
          <a:effectLst/>
        </p:spPr>
        <p:txBody>
          <a:bodyPr>
            <a:prstTxWarp prst="textNoShape">
              <a:avLst/>
            </a:prstTxWarp>
            <a:spAutoFit/>
          </a:bodyPr>
          <a:lstStyle/>
          <a:p>
            <a:pPr>
              <a:spcBef>
                <a:spcPct val="50000"/>
              </a:spcBef>
            </a:pPr>
            <a:r>
              <a:rPr lang="en-US"/>
              <a:t>Source: OECD, FAO calculation</a:t>
            </a:r>
          </a:p>
        </p:txBody>
      </p:sp>
      <p:sp>
        <p:nvSpPr>
          <p:cNvPr id="61445" name="Text Box 5"/>
          <p:cNvSpPr txBox="1">
            <a:spLocks noChangeArrowheads="1"/>
          </p:cNvSpPr>
          <p:nvPr/>
        </p:nvSpPr>
        <p:spPr bwMode="auto">
          <a:xfrm>
            <a:off x="4500563" y="2781300"/>
            <a:ext cx="3816350" cy="366713"/>
          </a:xfrm>
          <a:prstGeom prst="rect">
            <a:avLst/>
          </a:prstGeom>
          <a:noFill/>
          <a:ln w="0">
            <a:noFill/>
            <a:miter lim="800000"/>
            <a:headEnd/>
            <a:tailEnd/>
          </a:ln>
          <a:effectLst/>
        </p:spPr>
        <p:txBody>
          <a:bodyPr>
            <a:prstTxWarp prst="textNoShape">
              <a:avLst/>
            </a:prstTxWarp>
            <a:spAutoFit/>
          </a:bodyPr>
          <a:lstStyle/>
          <a:p>
            <a:pPr>
              <a:spcBef>
                <a:spcPct val="50000"/>
              </a:spcBef>
            </a:pPr>
            <a:r>
              <a:rPr lang="en-US" b="1"/>
              <a:t>Real Producer Support Estimate</a:t>
            </a:r>
          </a:p>
        </p:txBody>
      </p:sp>
      <p:sp>
        <p:nvSpPr>
          <p:cNvPr id="61446" name="Text Box 6"/>
          <p:cNvSpPr txBox="1">
            <a:spLocks noChangeArrowheads="1"/>
          </p:cNvSpPr>
          <p:nvPr/>
        </p:nvSpPr>
        <p:spPr bwMode="auto">
          <a:xfrm>
            <a:off x="3132138" y="4076700"/>
            <a:ext cx="2016125" cy="366713"/>
          </a:xfrm>
          <a:prstGeom prst="rect">
            <a:avLst/>
          </a:prstGeom>
          <a:noFill/>
          <a:ln w="0">
            <a:noFill/>
            <a:miter lim="800000"/>
            <a:headEnd/>
            <a:tailEnd/>
          </a:ln>
          <a:effectLst/>
        </p:spPr>
        <p:txBody>
          <a:bodyPr>
            <a:prstTxWarp prst="textNoShape">
              <a:avLst/>
            </a:prstTxWarp>
            <a:spAutoFit/>
          </a:bodyPr>
          <a:lstStyle/>
          <a:p>
            <a:pPr>
              <a:spcBef>
                <a:spcPct val="50000"/>
              </a:spcBef>
            </a:pPr>
            <a:r>
              <a:rPr lang="en-US" b="1"/>
              <a:t>Nominal PSE</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2800" b="1"/>
              <a:t>SPS notifications to WTO reflect increasing standards affecting trade</a:t>
            </a:r>
          </a:p>
        </p:txBody>
      </p:sp>
      <p:graphicFrame>
        <p:nvGraphicFramePr>
          <p:cNvPr id="63491" name="Object 3"/>
          <p:cNvGraphicFramePr>
            <a:graphicFrameLocks noChangeAspect="1"/>
          </p:cNvGraphicFramePr>
          <p:nvPr>
            <p:ph type="chart" idx="1"/>
          </p:nvPr>
        </p:nvGraphicFramePr>
        <p:xfrm>
          <a:off x="458788" y="1600200"/>
          <a:ext cx="8224837" cy="4525963"/>
        </p:xfrm>
        <a:graphic>
          <a:graphicData uri="http://schemas.openxmlformats.org/presentationml/2006/ole">
            <p:oleObj spid="_x0000_s63491" name="Chart" r:id="rId4" imgW="9220200" imgH="5384800" progId="MSGraph.Chart.8">
              <p:embed followColorScheme="full"/>
            </p:oleObj>
          </a:graphicData>
        </a:graphic>
      </p:graphicFrame>
      <p:sp>
        <p:nvSpPr>
          <p:cNvPr id="63492" name="Text Box 4"/>
          <p:cNvSpPr txBox="1">
            <a:spLocks noChangeArrowheads="1"/>
          </p:cNvSpPr>
          <p:nvPr/>
        </p:nvSpPr>
        <p:spPr bwMode="auto">
          <a:xfrm>
            <a:off x="468313" y="6381750"/>
            <a:ext cx="2016125" cy="366713"/>
          </a:xfrm>
          <a:prstGeom prst="rect">
            <a:avLst/>
          </a:prstGeom>
          <a:noFill/>
          <a:ln w="0">
            <a:noFill/>
            <a:miter lim="800000"/>
            <a:headEnd/>
            <a:tailEnd/>
          </a:ln>
          <a:effectLst/>
        </p:spPr>
        <p:txBody>
          <a:bodyPr>
            <a:prstTxWarp prst="textNoShape">
              <a:avLst/>
            </a:prstTxWarp>
            <a:spAutoFit/>
          </a:bodyPr>
          <a:lstStyle/>
          <a:p>
            <a:pPr>
              <a:spcBef>
                <a:spcPct val="50000"/>
              </a:spcBef>
            </a:pPr>
            <a:r>
              <a:rPr lang="en-US"/>
              <a:t>Source:  WTO</a:t>
            </a:r>
          </a:p>
        </p:txBody>
      </p:sp>
      <p:sp>
        <p:nvSpPr>
          <p:cNvPr id="63493" name="Text Box 5"/>
          <p:cNvSpPr txBox="1">
            <a:spLocks noChangeArrowheads="1"/>
          </p:cNvSpPr>
          <p:nvPr/>
        </p:nvSpPr>
        <p:spPr bwMode="auto">
          <a:xfrm>
            <a:off x="2411413" y="2492375"/>
            <a:ext cx="2808287" cy="641350"/>
          </a:xfrm>
          <a:prstGeom prst="rect">
            <a:avLst/>
          </a:prstGeom>
          <a:noFill/>
          <a:ln w="0">
            <a:noFill/>
            <a:miter lim="800000"/>
            <a:headEnd/>
            <a:tailEnd/>
          </a:ln>
          <a:effectLst/>
        </p:spPr>
        <p:txBody>
          <a:bodyPr>
            <a:prstTxWarp prst="textNoShape">
              <a:avLst/>
            </a:prstTxWarp>
            <a:spAutoFit/>
          </a:bodyPr>
          <a:lstStyle/>
          <a:p>
            <a:pPr>
              <a:spcBef>
                <a:spcPct val="50000"/>
              </a:spcBef>
            </a:pPr>
            <a:r>
              <a:rPr lang="en-US" b="1"/>
              <a:t>Annual notifications to WTO SPS Committee</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750" y="274638"/>
            <a:ext cx="8147050" cy="993775"/>
          </a:xfrm>
        </p:spPr>
        <p:txBody>
          <a:bodyPr/>
          <a:lstStyle/>
          <a:p>
            <a:r>
              <a:rPr lang="en-US" sz="3200"/>
              <a:t>What determines long term commodity prices?</a:t>
            </a:r>
          </a:p>
        </p:txBody>
      </p:sp>
      <p:sp>
        <p:nvSpPr>
          <p:cNvPr id="76803" name="Rectangle 3"/>
          <p:cNvSpPr>
            <a:spLocks noGrp="1" noChangeArrowheads="1"/>
          </p:cNvSpPr>
          <p:nvPr>
            <p:ph type="body" idx="1"/>
          </p:nvPr>
        </p:nvSpPr>
        <p:spPr>
          <a:xfrm>
            <a:off x="468313" y="1557338"/>
            <a:ext cx="8229600" cy="4464050"/>
          </a:xfrm>
        </p:spPr>
        <p:txBody>
          <a:bodyPr/>
          <a:lstStyle/>
          <a:p>
            <a:r>
              <a:rPr lang="en-US" sz="2400"/>
              <a:t>Cost of production of marginal producer</a:t>
            </a:r>
          </a:p>
          <a:p>
            <a:r>
              <a:rPr lang="en-US" sz="2400"/>
              <a:t>Marginal producers still in developing countries using labour intensive technology with labour paid subsistence wages</a:t>
            </a:r>
          </a:p>
          <a:p>
            <a:r>
              <a:rPr lang="en-US" sz="2400"/>
              <a:t>Supply of agricultural commodities highly elastic at low wages</a:t>
            </a:r>
          </a:p>
          <a:p>
            <a:r>
              <a:rPr lang="en-US" sz="2400"/>
              <a:t>Demand for agricultural commodities quite inelastic</a:t>
            </a:r>
          </a:p>
          <a:p>
            <a:r>
              <a:rPr lang="en-US" sz="2400"/>
              <a:t>Opposite case for non-agriculture</a:t>
            </a:r>
          </a:p>
          <a:p>
            <a:r>
              <a:rPr lang="en-US" sz="2400"/>
              <a:t>Implication: Differential productivity gains can alter terms of trade between agriculture and non-agriculture</a:t>
            </a:r>
          </a:p>
          <a:p>
            <a:endParaRPr lang="en-US" sz="2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706437"/>
          </a:xfrm>
        </p:spPr>
        <p:txBody>
          <a:bodyPr/>
          <a:lstStyle/>
          <a:p>
            <a:r>
              <a:rPr lang="en-US" sz="2800"/>
              <a:t>How do productivity gains affect agriculture and non-agriculture?</a:t>
            </a:r>
          </a:p>
        </p:txBody>
      </p:sp>
      <p:sp>
        <p:nvSpPr>
          <p:cNvPr id="77827" name="Rectangle 3"/>
          <p:cNvSpPr>
            <a:spLocks noGrp="1" noChangeArrowheads="1"/>
          </p:cNvSpPr>
          <p:nvPr>
            <p:ph type="body" idx="1"/>
          </p:nvPr>
        </p:nvSpPr>
        <p:spPr>
          <a:xfrm>
            <a:off x="179388" y="1125538"/>
            <a:ext cx="8785225" cy="5472112"/>
          </a:xfrm>
        </p:spPr>
        <p:txBody>
          <a:bodyPr/>
          <a:lstStyle/>
          <a:p>
            <a:r>
              <a:rPr lang="en-US" sz="1800"/>
              <a:t>Productivity affects agriculture differently than non-agriculture</a:t>
            </a:r>
          </a:p>
        </p:txBody>
      </p:sp>
      <p:sp>
        <p:nvSpPr>
          <p:cNvPr id="77828" name="Rectangle 4"/>
          <p:cNvSpPr>
            <a:spLocks noChangeArrowheads="1"/>
          </p:cNvSpPr>
          <p:nvPr/>
        </p:nvSpPr>
        <p:spPr bwMode="auto">
          <a:xfrm>
            <a:off x="457200" y="260350"/>
            <a:ext cx="8229600" cy="865188"/>
          </a:xfrm>
          <a:prstGeom prst="rect">
            <a:avLst/>
          </a:prstGeom>
          <a:noFill/>
          <a:ln w="9525">
            <a:noFill/>
            <a:miter lim="800000"/>
            <a:headEnd/>
            <a:tailEnd/>
          </a:ln>
          <a:effectLst/>
        </p:spPr>
        <p:txBody>
          <a:bodyPr anchor="ctr">
            <a:prstTxWarp prst="textNoShape">
              <a:avLst/>
            </a:prstTxWarp>
          </a:bodyPr>
          <a:lstStyle/>
          <a:p>
            <a:pPr algn="ctr"/>
            <a:endParaRPr lang="en-US" sz="2500" b="1">
              <a:solidFill>
                <a:schemeClr val="tx2"/>
              </a:solidFill>
            </a:endParaRPr>
          </a:p>
        </p:txBody>
      </p:sp>
      <p:grpSp>
        <p:nvGrpSpPr>
          <p:cNvPr id="77829" name="Group 5"/>
          <p:cNvGrpSpPr>
            <a:grpSpLocks/>
          </p:cNvGrpSpPr>
          <p:nvPr/>
        </p:nvGrpSpPr>
        <p:grpSpPr bwMode="auto">
          <a:xfrm>
            <a:off x="900113" y="2133600"/>
            <a:ext cx="3365500" cy="3311525"/>
            <a:chOff x="2318" y="2553"/>
            <a:chExt cx="3600" cy="2880"/>
          </a:xfrm>
        </p:grpSpPr>
        <p:sp>
          <p:nvSpPr>
            <p:cNvPr id="77830" name="Line 6"/>
            <p:cNvSpPr>
              <a:spLocks noChangeShapeType="1"/>
            </p:cNvSpPr>
            <p:nvPr/>
          </p:nvSpPr>
          <p:spPr bwMode="auto">
            <a:xfrm>
              <a:off x="2318" y="2553"/>
              <a:ext cx="0" cy="288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77831" name="Line 7"/>
            <p:cNvSpPr>
              <a:spLocks noChangeShapeType="1"/>
            </p:cNvSpPr>
            <p:nvPr/>
          </p:nvSpPr>
          <p:spPr bwMode="auto">
            <a:xfrm>
              <a:off x="2318" y="5433"/>
              <a:ext cx="3600" cy="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77832" name="Line 8"/>
            <p:cNvSpPr>
              <a:spLocks noChangeShapeType="1"/>
            </p:cNvSpPr>
            <p:nvPr/>
          </p:nvSpPr>
          <p:spPr bwMode="auto">
            <a:xfrm>
              <a:off x="3758" y="2553"/>
              <a:ext cx="720" cy="252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77833" name="Line 9"/>
            <p:cNvSpPr>
              <a:spLocks noChangeShapeType="1"/>
            </p:cNvSpPr>
            <p:nvPr/>
          </p:nvSpPr>
          <p:spPr bwMode="auto">
            <a:xfrm flipV="1">
              <a:off x="2318" y="2733"/>
              <a:ext cx="2880" cy="72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77834" name="Line 10"/>
            <p:cNvSpPr>
              <a:spLocks noChangeShapeType="1"/>
            </p:cNvSpPr>
            <p:nvPr/>
          </p:nvSpPr>
          <p:spPr bwMode="auto">
            <a:xfrm flipV="1">
              <a:off x="2318" y="3633"/>
              <a:ext cx="2880" cy="72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77835" name="Line 11"/>
            <p:cNvSpPr>
              <a:spLocks noChangeShapeType="1"/>
            </p:cNvSpPr>
            <p:nvPr/>
          </p:nvSpPr>
          <p:spPr bwMode="auto">
            <a:xfrm flipH="1">
              <a:off x="2318" y="3093"/>
              <a:ext cx="162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77836" name="Line 12"/>
            <p:cNvSpPr>
              <a:spLocks noChangeShapeType="1"/>
            </p:cNvSpPr>
            <p:nvPr/>
          </p:nvSpPr>
          <p:spPr bwMode="auto">
            <a:xfrm flipH="1">
              <a:off x="2318" y="3813"/>
              <a:ext cx="180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grpSp>
      <p:grpSp>
        <p:nvGrpSpPr>
          <p:cNvPr id="77837" name="Group 13"/>
          <p:cNvGrpSpPr>
            <a:grpSpLocks/>
          </p:cNvGrpSpPr>
          <p:nvPr/>
        </p:nvGrpSpPr>
        <p:grpSpPr bwMode="auto">
          <a:xfrm>
            <a:off x="5003800" y="1916113"/>
            <a:ext cx="3725863" cy="3529012"/>
            <a:chOff x="7178" y="2373"/>
            <a:chExt cx="3600" cy="3060"/>
          </a:xfrm>
        </p:grpSpPr>
        <p:sp>
          <p:nvSpPr>
            <p:cNvPr id="77838" name="Line 14"/>
            <p:cNvSpPr>
              <a:spLocks noChangeShapeType="1"/>
            </p:cNvSpPr>
            <p:nvPr/>
          </p:nvSpPr>
          <p:spPr bwMode="auto">
            <a:xfrm>
              <a:off x="7178" y="2373"/>
              <a:ext cx="0" cy="306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77839" name="Line 15"/>
            <p:cNvSpPr>
              <a:spLocks noChangeShapeType="1"/>
            </p:cNvSpPr>
            <p:nvPr/>
          </p:nvSpPr>
          <p:spPr bwMode="auto">
            <a:xfrm>
              <a:off x="7178" y="5433"/>
              <a:ext cx="3600" cy="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77840" name="Line 16"/>
            <p:cNvSpPr>
              <a:spLocks noChangeShapeType="1"/>
            </p:cNvSpPr>
            <p:nvPr/>
          </p:nvSpPr>
          <p:spPr bwMode="auto">
            <a:xfrm>
              <a:off x="7358" y="3273"/>
              <a:ext cx="3060" cy="90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77841" name="Line 17"/>
            <p:cNvSpPr>
              <a:spLocks noChangeShapeType="1"/>
            </p:cNvSpPr>
            <p:nvPr/>
          </p:nvSpPr>
          <p:spPr bwMode="auto">
            <a:xfrm flipH="1">
              <a:off x="7898" y="2553"/>
              <a:ext cx="1080" cy="288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77842" name="Line 18"/>
            <p:cNvSpPr>
              <a:spLocks noChangeShapeType="1"/>
            </p:cNvSpPr>
            <p:nvPr/>
          </p:nvSpPr>
          <p:spPr bwMode="auto">
            <a:xfrm flipH="1">
              <a:off x="8438" y="2373"/>
              <a:ext cx="1080" cy="306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77843" name="Line 19"/>
            <p:cNvSpPr>
              <a:spLocks noChangeShapeType="1"/>
            </p:cNvSpPr>
            <p:nvPr/>
          </p:nvSpPr>
          <p:spPr bwMode="auto">
            <a:xfrm flipH="1">
              <a:off x="7178" y="3633"/>
              <a:ext cx="144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77844" name="Line 20"/>
            <p:cNvSpPr>
              <a:spLocks noChangeShapeType="1"/>
            </p:cNvSpPr>
            <p:nvPr/>
          </p:nvSpPr>
          <p:spPr bwMode="auto">
            <a:xfrm flipH="1">
              <a:off x="7178" y="3813"/>
              <a:ext cx="180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grpSp>
      <p:sp>
        <p:nvSpPr>
          <p:cNvPr id="77845" name="Text Box 21"/>
          <p:cNvSpPr txBox="1">
            <a:spLocks noChangeArrowheads="1"/>
          </p:cNvSpPr>
          <p:nvPr/>
        </p:nvSpPr>
        <p:spPr bwMode="auto">
          <a:xfrm>
            <a:off x="323850" y="1700213"/>
            <a:ext cx="468313"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t>
            </a:r>
            <a:endParaRPr lang="en-GB"/>
          </a:p>
        </p:txBody>
      </p:sp>
      <p:sp>
        <p:nvSpPr>
          <p:cNvPr id="77846" name="Text Box 22"/>
          <p:cNvSpPr txBox="1">
            <a:spLocks noChangeArrowheads="1"/>
          </p:cNvSpPr>
          <p:nvPr/>
        </p:nvSpPr>
        <p:spPr bwMode="auto">
          <a:xfrm>
            <a:off x="4284663" y="5661025"/>
            <a:ext cx="3587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Q</a:t>
            </a:r>
            <a:endParaRPr lang="en-GB"/>
          </a:p>
        </p:txBody>
      </p:sp>
      <p:sp>
        <p:nvSpPr>
          <p:cNvPr id="77847" name="Text Box 23"/>
          <p:cNvSpPr txBox="1">
            <a:spLocks noChangeArrowheads="1"/>
          </p:cNvSpPr>
          <p:nvPr/>
        </p:nvSpPr>
        <p:spPr bwMode="auto">
          <a:xfrm>
            <a:off x="395288" y="2492375"/>
            <a:ext cx="395287"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t>
            </a:r>
            <a:endParaRPr lang="en-GB"/>
          </a:p>
        </p:txBody>
      </p:sp>
      <p:sp>
        <p:nvSpPr>
          <p:cNvPr id="77848" name="Text Box 24"/>
          <p:cNvSpPr txBox="1">
            <a:spLocks noChangeArrowheads="1"/>
          </p:cNvSpPr>
          <p:nvPr/>
        </p:nvSpPr>
        <p:spPr bwMode="auto">
          <a:xfrm>
            <a:off x="395288" y="2997200"/>
            <a:ext cx="395287"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a:t>
            </a:r>
            <a:endParaRPr lang="en-GB"/>
          </a:p>
        </p:txBody>
      </p:sp>
      <p:sp>
        <p:nvSpPr>
          <p:cNvPr id="77849" name="Text Box 25"/>
          <p:cNvSpPr txBox="1">
            <a:spLocks noChangeArrowheads="1"/>
          </p:cNvSpPr>
          <p:nvPr/>
        </p:nvSpPr>
        <p:spPr bwMode="auto">
          <a:xfrm>
            <a:off x="395288" y="3429000"/>
            <a:ext cx="395287"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t>
            </a:r>
            <a:endParaRPr lang="en-GB"/>
          </a:p>
        </p:txBody>
      </p:sp>
      <p:sp>
        <p:nvSpPr>
          <p:cNvPr id="77850" name="Text Box 26"/>
          <p:cNvSpPr txBox="1">
            <a:spLocks noChangeArrowheads="1"/>
          </p:cNvSpPr>
          <p:nvPr/>
        </p:nvSpPr>
        <p:spPr bwMode="auto">
          <a:xfrm>
            <a:off x="395288" y="4005263"/>
            <a:ext cx="4318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a:t>
            </a:r>
            <a:endParaRPr lang="en-GB"/>
          </a:p>
        </p:txBody>
      </p:sp>
      <p:sp>
        <p:nvSpPr>
          <p:cNvPr id="77851" name="Text Box 27"/>
          <p:cNvSpPr txBox="1">
            <a:spLocks noChangeArrowheads="1"/>
          </p:cNvSpPr>
          <p:nvPr/>
        </p:nvSpPr>
        <p:spPr bwMode="auto">
          <a:xfrm>
            <a:off x="8459788" y="5654675"/>
            <a:ext cx="3587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Q</a:t>
            </a:r>
            <a:endParaRPr lang="en-GB"/>
          </a:p>
        </p:txBody>
      </p:sp>
      <p:sp>
        <p:nvSpPr>
          <p:cNvPr id="77852" name="Text Box 28"/>
          <p:cNvSpPr txBox="1">
            <a:spLocks noChangeArrowheads="1"/>
          </p:cNvSpPr>
          <p:nvPr/>
        </p:nvSpPr>
        <p:spPr bwMode="auto">
          <a:xfrm>
            <a:off x="4464050" y="1628775"/>
            <a:ext cx="468313"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t>
            </a:r>
            <a:endParaRPr lang="en-GB"/>
          </a:p>
        </p:txBody>
      </p:sp>
      <p:sp>
        <p:nvSpPr>
          <p:cNvPr id="77853" name="Text Box 29"/>
          <p:cNvSpPr txBox="1">
            <a:spLocks noChangeArrowheads="1"/>
          </p:cNvSpPr>
          <p:nvPr/>
        </p:nvSpPr>
        <p:spPr bwMode="auto">
          <a:xfrm>
            <a:off x="3708400" y="2349500"/>
            <a:ext cx="3587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a:t>
            </a:r>
            <a:endParaRPr lang="en-GB"/>
          </a:p>
        </p:txBody>
      </p:sp>
      <p:sp>
        <p:nvSpPr>
          <p:cNvPr id="77854" name="Text Box 30"/>
          <p:cNvSpPr txBox="1">
            <a:spLocks noChangeArrowheads="1"/>
          </p:cNvSpPr>
          <p:nvPr/>
        </p:nvSpPr>
        <p:spPr bwMode="auto">
          <a:xfrm>
            <a:off x="3635375" y="3500438"/>
            <a:ext cx="504825"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a:t>
            </a:r>
            <a:endParaRPr lang="en-GB"/>
          </a:p>
        </p:txBody>
      </p:sp>
      <p:sp>
        <p:nvSpPr>
          <p:cNvPr id="77855" name="Text Box 31"/>
          <p:cNvSpPr txBox="1">
            <a:spLocks noChangeArrowheads="1"/>
          </p:cNvSpPr>
          <p:nvPr/>
        </p:nvSpPr>
        <p:spPr bwMode="auto">
          <a:xfrm>
            <a:off x="2555875" y="2852738"/>
            <a:ext cx="4318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a:t>
            </a:r>
            <a:endParaRPr lang="en-GB"/>
          </a:p>
        </p:txBody>
      </p:sp>
      <p:sp>
        <p:nvSpPr>
          <p:cNvPr id="77856" name="Text Box 32"/>
          <p:cNvSpPr txBox="1">
            <a:spLocks noChangeArrowheads="1"/>
          </p:cNvSpPr>
          <p:nvPr/>
        </p:nvSpPr>
        <p:spPr bwMode="auto">
          <a:xfrm>
            <a:off x="2771775" y="3933825"/>
            <a:ext cx="576263"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a:t>
            </a:r>
            <a:endParaRPr lang="en-GB"/>
          </a:p>
        </p:txBody>
      </p:sp>
      <p:sp>
        <p:nvSpPr>
          <p:cNvPr id="77857" name="Text Box 33"/>
          <p:cNvSpPr txBox="1">
            <a:spLocks noChangeArrowheads="1"/>
          </p:cNvSpPr>
          <p:nvPr/>
        </p:nvSpPr>
        <p:spPr bwMode="auto">
          <a:xfrm>
            <a:off x="142875" y="6237288"/>
            <a:ext cx="4500563"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Panel A. Agricultural Commodity Sector</a:t>
            </a:r>
            <a:endParaRPr lang="en-GB"/>
          </a:p>
        </p:txBody>
      </p:sp>
      <p:sp>
        <p:nvSpPr>
          <p:cNvPr id="77858" name="Text Box 34"/>
          <p:cNvSpPr txBox="1">
            <a:spLocks noChangeArrowheads="1"/>
          </p:cNvSpPr>
          <p:nvPr/>
        </p:nvSpPr>
        <p:spPr bwMode="auto">
          <a:xfrm>
            <a:off x="5219700" y="6237288"/>
            <a:ext cx="39243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Panel B. Non-agricultural sector</a:t>
            </a:r>
            <a:endParaRPr lang="en-GB"/>
          </a:p>
        </p:txBody>
      </p:sp>
      <p:sp>
        <p:nvSpPr>
          <p:cNvPr id="77859" name="Text Box 35"/>
          <p:cNvSpPr txBox="1">
            <a:spLocks noChangeArrowheads="1"/>
          </p:cNvSpPr>
          <p:nvPr/>
        </p:nvSpPr>
        <p:spPr bwMode="auto">
          <a:xfrm>
            <a:off x="4500563" y="3141663"/>
            <a:ext cx="287337"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t>
            </a:r>
            <a:endParaRPr lang="en-GB"/>
          </a:p>
        </p:txBody>
      </p:sp>
      <p:sp>
        <p:nvSpPr>
          <p:cNvPr id="77860" name="Text Box 36"/>
          <p:cNvSpPr txBox="1">
            <a:spLocks noChangeArrowheads="1"/>
          </p:cNvSpPr>
          <p:nvPr/>
        </p:nvSpPr>
        <p:spPr bwMode="auto">
          <a:xfrm>
            <a:off x="4500563" y="3573463"/>
            <a:ext cx="4318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a:t>
            </a:r>
            <a:endParaRPr lang="en-GB"/>
          </a:p>
        </p:txBody>
      </p:sp>
      <p:sp>
        <p:nvSpPr>
          <p:cNvPr id="77861" name="Text Box 37"/>
          <p:cNvSpPr txBox="1">
            <a:spLocks noChangeArrowheads="1"/>
          </p:cNvSpPr>
          <p:nvPr/>
        </p:nvSpPr>
        <p:spPr bwMode="auto">
          <a:xfrm>
            <a:off x="5940425" y="2708275"/>
            <a:ext cx="431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a:t>
            </a:r>
            <a:endParaRPr lang="en-GB"/>
          </a:p>
        </p:txBody>
      </p:sp>
      <p:sp>
        <p:nvSpPr>
          <p:cNvPr id="77862" name="Text Box 38"/>
          <p:cNvSpPr txBox="1">
            <a:spLocks noChangeArrowheads="1"/>
          </p:cNvSpPr>
          <p:nvPr/>
        </p:nvSpPr>
        <p:spPr bwMode="auto">
          <a:xfrm>
            <a:off x="6443663" y="1700213"/>
            <a:ext cx="576262"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a:t>
            </a:r>
            <a:endParaRPr lang="en-GB"/>
          </a:p>
        </p:txBody>
      </p:sp>
      <p:sp>
        <p:nvSpPr>
          <p:cNvPr id="77863" name="Text Box 39"/>
          <p:cNvSpPr txBox="1">
            <a:spLocks noChangeArrowheads="1"/>
          </p:cNvSpPr>
          <p:nvPr/>
        </p:nvSpPr>
        <p:spPr bwMode="auto">
          <a:xfrm>
            <a:off x="7019925" y="1622425"/>
            <a:ext cx="6477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a:t>
            </a:r>
            <a:endParaRPr lang="en-GB"/>
          </a:p>
        </p:txBody>
      </p:sp>
      <p:sp>
        <p:nvSpPr>
          <p:cNvPr id="77864" name="Text Box 40"/>
          <p:cNvSpPr txBox="1">
            <a:spLocks noChangeArrowheads="1"/>
          </p:cNvSpPr>
          <p:nvPr/>
        </p:nvSpPr>
        <p:spPr bwMode="auto">
          <a:xfrm>
            <a:off x="6948488" y="3644900"/>
            <a:ext cx="431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a:t>
            </a:r>
            <a:endParaRPr lang="en-GB"/>
          </a:p>
        </p:txBody>
      </p:sp>
      <p:sp>
        <p:nvSpPr>
          <p:cNvPr id="77865" name="Text Box 41"/>
          <p:cNvSpPr txBox="1">
            <a:spLocks noChangeArrowheads="1"/>
          </p:cNvSpPr>
          <p:nvPr/>
        </p:nvSpPr>
        <p:spPr bwMode="auto">
          <a:xfrm>
            <a:off x="8101013" y="4076700"/>
            <a:ext cx="5746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a:t>
            </a:r>
            <a:endParaRPr lang="en-GB"/>
          </a:p>
        </p:txBody>
      </p:sp>
      <p:sp>
        <p:nvSpPr>
          <p:cNvPr id="77866" name="Text Box 42"/>
          <p:cNvSpPr txBox="1">
            <a:spLocks noChangeArrowheads="1"/>
          </p:cNvSpPr>
          <p:nvPr/>
        </p:nvSpPr>
        <p:spPr bwMode="auto">
          <a:xfrm>
            <a:off x="2987675" y="4941888"/>
            <a:ext cx="503238"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D</a:t>
            </a:r>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2400"/>
              <a:t>Declining terms of trade for agricultural commodities due to faster rates of total factor productivity growth for agricultural than non-agricultural products</a:t>
            </a:r>
          </a:p>
        </p:txBody>
      </p:sp>
      <p:sp>
        <p:nvSpPr>
          <p:cNvPr id="78851" name="Rectangle 3"/>
          <p:cNvSpPr>
            <a:spLocks noGrp="1" noChangeArrowheads="1"/>
          </p:cNvSpPr>
          <p:nvPr>
            <p:ph type="body" idx="1"/>
          </p:nvPr>
        </p:nvSpPr>
        <p:spPr>
          <a:xfrm>
            <a:off x="457200" y="1412875"/>
            <a:ext cx="8229600" cy="5256213"/>
          </a:xfrm>
        </p:spPr>
        <p:txBody>
          <a:bodyPr/>
          <a:lstStyle/>
          <a:p>
            <a:pPr>
              <a:lnSpc>
                <a:spcPct val="80000"/>
              </a:lnSpc>
            </a:pPr>
            <a:r>
              <a:rPr lang="en-US" sz="2000"/>
              <a:t>Rate of growth of TFP has been faster in agriculture than in non-agriculture</a:t>
            </a:r>
          </a:p>
          <a:p>
            <a:pPr>
              <a:lnSpc>
                <a:spcPct val="80000"/>
              </a:lnSpc>
            </a:pPr>
            <a:r>
              <a:rPr lang="en-US" sz="2000"/>
              <a:t>Between 1967-92 the average annual growth rate of TFP in manufacturing in developing countries varied between 0.62 and 0.92 percent. In developed countries the range was between 1.91 and 3.29. </a:t>
            </a:r>
          </a:p>
          <a:p>
            <a:pPr>
              <a:lnSpc>
                <a:spcPct val="80000"/>
              </a:lnSpc>
            </a:pPr>
            <a:r>
              <a:rPr lang="en-US" sz="2000"/>
              <a:t>In agriculture the average rate of growth of TFP in developing countries ranged  between 1.76 and 2.62 percent, while for developed countries the range was between 3.35 and 3.46 percent. </a:t>
            </a:r>
          </a:p>
          <a:p>
            <a:pPr>
              <a:lnSpc>
                <a:spcPct val="80000"/>
              </a:lnSpc>
            </a:pPr>
            <a:r>
              <a:rPr lang="en-US" sz="2000"/>
              <a:t>For low-income developing countries, the average rate of TFP growth in agriculture was between 1.44 to 1.99, while in manufacturing it was between 0.22 to 0.93 percent. </a:t>
            </a:r>
          </a:p>
          <a:p>
            <a:pPr>
              <a:lnSpc>
                <a:spcPct val="80000"/>
              </a:lnSpc>
            </a:pPr>
            <a:r>
              <a:rPr lang="en-US" sz="2000"/>
              <a:t>The rate of growth of TFP in agriculture seems to be higher than that of manufacturing. </a:t>
            </a:r>
          </a:p>
          <a:p>
            <a:pPr>
              <a:lnSpc>
                <a:spcPct val="80000"/>
              </a:lnSpc>
            </a:pPr>
            <a:r>
              <a:rPr lang="en-US" altLang="ja-JP" sz="2000">
                <a:ea typeface="ＭＳ Ｐゴシック" charset="-128"/>
                <a:cs typeface="ＭＳ Ｐゴシック" charset="-128"/>
              </a:rPr>
              <a:t>“Globalization” of agricultural research, has contributed to faster TFP growth in agriculture, </a:t>
            </a:r>
            <a:endParaRPr lang="en-US" sz="2000"/>
          </a:p>
          <a:p>
            <a:pPr>
              <a:lnSpc>
                <a:spcPct val="80000"/>
              </a:lnSpc>
            </a:pPr>
            <a:r>
              <a:rPr lang="en-US" sz="2000"/>
              <a:t>Incidence of productivity advances largely on consumers (through lower prices) and little to producers. </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74638"/>
            <a:ext cx="8351837" cy="2074862"/>
          </a:xfrm>
        </p:spPr>
        <p:txBody>
          <a:bodyPr/>
          <a:lstStyle/>
          <a:p>
            <a:r>
              <a:rPr lang="en-US" sz="2800" b="1"/>
              <a:t>Annual TFP growth in agriculture does not appear to have slowed down for the world. Hence most likely reason for real price leveling must be lower inputs and faster demand growth</a:t>
            </a:r>
            <a:endParaRPr lang="en-GB" sz="2800" b="1"/>
          </a:p>
        </p:txBody>
      </p:sp>
      <p:pic>
        <p:nvPicPr>
          <p:cNvPr id="33795" name="Picture 3"/>
          <p:cNvPicPr>
            <a:picLocks noGrp="1" noChangeAspect="1" noChangeArrowheads="1"/>
          </p:cNvPicPr>
          <p:nvPr>
            <p:ph idx="1"/>
          </p:nvPr>
        </p:nvPicPr>
        <p:blipFill>
          <a:blip r:embed="rId2"/>
          <a:srcRect/>
          <a:stretch>
            <a:fillRect/>
          </a:stretch>
        </p:blipFill>
        <p:spPr>
          <a:xfrm>
            <a:off x="395288" y="2852738"/>
            <a:ext cx="8569325" cy="2562225"/>
          </a:xfrm>
          <a:noFill/>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539750" y="274638"/>
            <a:ext cx="8147050" cy="706437"/>
          </a:xfrm>
        </p:spPr>
        <p:txBody>
          <a:bodyPr/>
          <a:lstStyle/>
          <a:p>
            <a:r>
              <a:rPr lang="en-US" sz="2400" b="1"/>
              <a:t>Agricultural productivity developments for the world</a:t>
            </a:r>
            <a:br>
              <a:rPr lang="en-US" sz="2400" b="1"/>
            </a:br>
            <a:r>
              <a:rPr lang="en-US" sz="2400" b="1"/>
              <a:t>Source: Fuglie (2008)</a:t>
            </a:r>
            <a:endParaRPr lang="en-GB" sz="2400" b="1"/>
          </a:p>
        </p:txBody>
      </p:sp>
      <p:pic>
        <p:nvPicPr>
          <p:cNvPr id="34819" name="Picture 3"/>
          <p:cNvPicPr>
            <a:picLocks noGrp="1" noChangeAspect="1" noChangeArrowheads="1"/>
          </p:cNvPicPr>
          <p:nvPr>
            <p:ph sz="quarter" idx="1"/>
          </p:nvPr>
        </p:nvPicPr>
        <p:blipFill>
          <a:blip r:embed="rId2"/>
          <a:srcRect/>
          <a:stretch>
            <a:fillRect/>
          </a:stretch>
        </p:blipFill>
        <p:spPr>
          <a:xfrm>
            <a:off x="250825" y="1196975"/>
            <a:ext cx="8893175" cy="1235075"/>
          </a:xfrm>
          <a:noFill/>
        </p:spPr>
      </p:pic>
      <p:pic>
        <p:nvPicPr>
          <p:cNvPr id="34820" name="Picture 4"/>
          <p:cNvPicPr>
            <a:picLocks noGrp="1" noChangeAspect="1" noChangeArrowheads="1"/>
          </p:cNvPicPr>
          <p:nvPr>
            <p:ph sz="quarter" idx="2"/>
          </p:nvPr>
        </p:nvPicPr>
        <p:blipFill>
          <a:blip r:embed="rId3"/>
          <a:srcRect/>
          <a:stretch>
            <a:fillRect/>
          </a:stretch>
        </p:blipFill>
        <p:spPr>
          <a:xfrm>
            <a:off x="1258888" y="2278063"/>
            <a:ext cx="6265862" cy="4043362"/>
          </a:xfr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of agricultural policy interventions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Nominal protection coefficient (NPC)</a:t>
            </a:r>
          </a:p>
          <a:p>
            <a:r>
              <a:rPr lang="en-US" dirty="0" smtClean="0"/>
              <a:t>NPC=</a:t>
            </a:r>
          </a:p>
          <a:p>
            <a:r>
              <a:rPr lang="en-US" dirty="0" smtClean="0"/>
              <a:t>Where Pd is domestic price, </a:t>
            </a:r>
            <a:r>
              <a:rPr lang="en-US" dirty="0" err="1" smtClean="0"/>
              <a:t>Pb</a:t>
            </a:r>
            <a:r>
              <a:rPr lang="en-US" dirty="0" smtClean="0"/>
              <a:t> is border price</a:t>
            </a:r>
          </a:p>
          <a:p>
            <a:r>
              <a:rPr lang="en-US" dirty="0" smtClean="0"/>
              <a:t>Nominal rate of protection is NPC-1</a:t>
            </a:r>
          </a:p>
          <a:p>
            <a:r>
              <a:rPr lang="en-US" dirty="0" smtClean="0"/>
              <a:t>Effective protection coefficient</a:t>
            </a:r>
          </a:p>
          <a:p>
            <a:r>
              <a:rPr lang="en-US" dirty="0" smtClean="0"/>
              <a:t>NEPC= </a:t>
            </a:r>
          </a:p>
          <a:p>
            <a:endParaRPr lang="en-US" dirty="0" smtClean="0"/>
          </a:p>
          <a:p>
            <a:r>
              <a:rPr lang="en-US" dirty="0" smtClean="0"/>
              <a:t>Effective protection rate=NEPC-1</a:t>
            </a:r>
          </a:p>
          <a:p>
            <a:endParaRPr lang="en-US" dirty="0" smtClean="0"/>
          </a:p>
          <a:p>
            <a:endParaRPr lang="en-US" dirty="0"/>
          </a:p>
        </p:txBody>
      </p:sp>
      <p:graphicFrame>
        <p:nvGraphicFramePr>
          <p:cNvPr id="4" name="Object 3"/>
          <p:cNvGraphicFramePr>
            <a:graphicFrameLocks noChangeAspect="1"/>
          </p:cNvGraphicFramePr>
          <p:nvPr/>
        </p:nvGraphicFramePr>
        <p:xfrm>
          <a:off x="1950036" y="2232017"/>
          <a:ext cx="487509" cy="628556"/>
        </p:xfrm>
        <a:graphic>
          <a:graphicData uri="http://schemas.openxmlformats.org/presentationml/2006/ole">
            <p:oleObj spid="_x0000_s186370" name="Equation" r:id="rId3" imgW="241300" imgH="381000" progId="Equation.3">
              <p:embed/>
            </p:oleObj>
          </a:graphicData>
        </a:graphic>
      </p:graphicFrame>
      <p:graphicFrame>
        <p:nvGraphicFramePr>
          <p:cNvPr id="6" name="Object 5"/>
          <p:cNvGraphicFramePr>
            <a:graphicFrameLocks noChangeAspect="1"/>
          </p:cNvGraphicFramePr>
          <p:nvPr/>
        </p:nvGraphicFramePr>
        <p:xfrm>
          <a:off x="2437545" y="4484687"/>
          <a:ext cx="2257936" cy="1210804"/>
        </p:xfrm>
        <a:graphic>
          <a:graphicData uri="http://schemas.openxmlformats.org/presentationml/2006/ole">
            <p:oleObj spid="_x0000_s186371" name="Equation" r:id="rId4" imgW="1308100" imgH="723900" progId="Equation.3">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en-US"/>
          </a:p>
        </p:txBody>
      </p:sp>
      <p:pic>
        <p:nvPicPr>
          <p:cNvPr id="80899" name="Picture 3"/>
          <p:cNvPicPr>
            <a:picLocks noGrp="1" noChangeAspect="1" noChangeArrowheads="1"/>
          </p:cNvPicPr>
          <p:nvPr>
            <p:ph type="body" idx="1"/>
          </p:nvPr>
        </p:nvPicPr>
        <p:blipFill>
          <a:blip r:embed="rId2"/>
          <a:srcRect/>
          <a:stretch>
            <a:fillRect/>
          </a:stretch>
        </p:blipFill>
        <p:spPr>
          <a:xfrm>
            <a:off x="250825" y="260350"/>
            <a:ext cx="8569325" cy="6264275"/>
          </a:xfrm>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Issues concerning secular declines in prices</a:t>
            </a:r>
          </a:p>
        </p:txBody>
      </p:sp>
      <p:sp>
        <p:nvSpPr>
          <p:cNvPr id="81923" name="Rectangle 3"/>
          <p:cNvSpPr>
            <a:spLocks noGrp="1" noChangeArrowheads="1"/>
          </p:cNvSpPr>
          <p:nvPr>
            <p:ph type="body" idx="1"/>
          </p:nvPr>
        </p:nvSpPr>
        <p:spPr/>
        <p:txBody>
          <a:bodyPr/>
          <a:lstStyle/>
          <a:p>
            <a:pPr>
              <a:lnSpc>
                <a:spcPct val="80000"/>
              </a:lnSpc>
            </a:pPr>
            <a:r>
              <a:rPr lang="en-US">
                <a:latin typeface="Times New Roman" charset="0"/>
              </a:rPr>
              <a:t>Agricultural trade liberalization by developed countries may not increase export earnings by LDCs by much. Most benefits to more developed among developing countries</a:t>
            </a:r>
          </a:p>
          <a:p>
            <a:pPr>
              <a:lnSpc>
                <a:spcPct val="80000"/>
              </a:lnSpc>
            </a:pPr>
            <a:r>
              <a:rPr lang="en-US">
                <a:latin typeface="Times New Roman" charset="0"/>
              </a:rPr>
              <a:t>Attempts to improve market balance through producer-only agreements on production and export control difficult to implement</a:t>
            </a:r>
          </a:p>
          <a:p>
            <a:pPr>
              <a:lnSpc>
                <a:spcPct val="80000"/>
              </a:lnSpc>
            </a:pPr>
            <a:r>
              <a:rPr lang="en-US">
                <a:latin typeface="Times New Roman" charset="0"/>
              </a:rPr>
              <a:t>Commodity demand promotion can work if there is commitment and funds</a:t>
            </a:r>
          </a:p>
          <a:p>
            <a:pPr>
              <a:lnSpc>
                <a:spcPct val="80000"/>
              </a:lnSpc>
            </a:pPr>
            <a:r>
              <a:rPr lang="en-US">
                <a:latin typeface="Times New Roman" charset="0"/>
              </a:rPr>
              <a:t>Diversification a possible solution</a:t>
            </a:r>
            <a:endParaRPr lang="en-GB">
              <a:latin typeface="Times New Roman" charset="0"/>
            </a:endParaRPr>
          </a:p>
          <a:p>
            <a:pPr>
              <a:lnSpc>
                <a:spcPct val="80000"/>
              </a:lnSpc>
            </a:pPr>
            <a:endParaRPr lang="en-US" sz="28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a:latin typeface="Times New Roman" charset="0"/>
              </a:rPr>
              <a:t>Constraints to diversification</a:t>
            </a:r>
          </a:p>
        </p:txBody>
      </p:sp>
      <p:sp>
        <p:nvSpPr>
          <p:cNvPr id="82947" name="Rectangle 3"/>
          <p:cNvSpPr>
            <a:spLocks noGrp="1" noChangeArrowheads="1"/>
          </p:cNvSpPr>
          <p:nvPr>
            <p:ph type="body" idx="1"/>
          </p:nvPr>
        </p:nvSpPr>
        <p:spPr/>
        <p:txBody>
          <a:bodyPr/>
          <a:lstStyle/>
          <a:p>
            <a:pPr>
              <a:lnSpc>
                <a:spcPct val="90000"/>
              </a:lnSpc>
            </a:pPr>
            <a:r>
              <a:rPr lang="en-US">
                <a:latin typeface="Times New Roman" charset="0"/>
              </a:rPr>
              <a:t>Horizontal diversification the only long-run solution to market imbalance?</a:t>
            </a:r>
          </a:p>
          <a:p>
            <a:pPr>
              <a:lnSpc>
                <a:spcPct val="90000"/>
              </a:lnSpc>
            </a:pPr>
            <a:r>
              <a:rPr lang="en-US">
                <a:latin typeface="Times New Roman" charset="0"/>
              </a:rPr>
              <a:t>Product differentiation </a:t>
            </a:r>
          </a:p>
          <a:p>
            <a:pPr>
              <a:lnSpc>
                <a:spcPct val="90000"/>
              </a:lnSpc>
            </a:pPr>
            <a:r>
              <a:rPr lang="en-US">
                <a:latin typeface="Times New Roman" charset="0"/>
              </a:rPr>
              <a:t>Vertical diversification into processed forms to capture value-added – trade in processed forms growing fastest, but developing country participation limited</a:t>
            </a:r>
          </a:p>
          <a:p>
            <a:pPr>
              <a:lnSpc>
                <a:spcPct val="90000"/>
              </a:lnSpc>
            </a:pPr>
            <a:r>
              <a:rPr lang="en-US">
                <a:latin typeface="Times New Roman" charset="0"/>
              </a:rPr>
              <a:t>Constraints of tariff escalation, market barriers to entry and supply conditions</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395288" y="188913"/>
            <a:ext cx="8229600" cy="1143000"/>
          </a:xfrm>
        </p:spPr>
        <p:txBody>
          <a:bodyPr/>
          <a:lstStyle/>
          <a:p>
            <a:r>
              <a:rPr lang="en-GB" sz="3200" b="1"/>
              <a:t>Agriculture in LDCs has remained largely underdeveloped, despite its importance</a:t>
            </a:r>
            <a:r>
              <a:rPr lang="en-GB" sz="4000"/>
              <a:t> </a:t>
            </a:r>
          </a:p>
        </p:txBody>
      </p:sp>
      <p:sp>
        <p:nvSpPr>
          <p:cNvPr id="190467" name="Rectangle 3"/>
          <p:cNvSpPr>
            <a:spLocks noGrp="1" noChangeArrowheads="1"/>
          </p:cNvSpPr>
          <p:nvPr>
            <p:ph type="body" idx="1"/>
          </p:nvPr>
        </p:nvSpPr>
        <p:spPr>
          <a:xfrm>
            <a:off x="457200" y="1341438"/>
            <a:ext cx="8229600" cy="5183187"/>
          </a:xfrm>
        </p:spPr>
        <p:txBody>
          <a:bodyPr/>
          <a:lstStyle/>
          <a:p>
            <a:pPr>
              <a:lnSpc>
                <a:spcPct val="80000"/>
              </a:lnSpc>
            </a:pPr>
            <a:r>
              <a:rPr lang="en-GB" sz="2400"/>
              <a:t>Agricultural is the backbone of the LDCs</a:t>
            </a:r>
          </a:p>
          <a:p>
            <a:pPr>
              <a:lnSpc>
                <a:spcPct val="80000"/>
              </a:lnSpc>
            </a:pPr>
            <a:r>
              <a:rPr lang="en-GB" sz="2400"/>
              <a:t>Accounts for between 30-60% of GDP and employs as much as 70% of labour force</a:t>
            </a:r>
          </a:p>
          <a:p>
            <a:pPr>
              <a:lnSpc>
                <a:spcPct val="80000"/>
              </a:lnSpc>
            </a:pPr>
            <a:r>
              <a:rPr lang="en-GB" sz="2400"/>
              <a:t>Yet, after growing at 2.8% in the 1990s, virtually no increase in output or even a slight decline in 2000-05. More than half of the yield growth has been due to area expansion.</a:t>
            </a:r>
          </a:p>
          <a:p>
            <a:pPr>
              <a:lnSpc>
                <a:spcPct val="80000"/>
              </a:lnSpc>
            </a:pPr>
            <a:r>
              <a:rPr lang="en-GB" sz="2400"/>
              <a:t>Per caput staple food production has stagnated</a:t>
            </a:r>
          </a:p>
          <a:p>
            <a:pPr>
              <a:lnSpc>
                <a:spcPct val="80000"/>
              </a:lnSpc>
            </a:pPr>
            <a:r>
              <a:rPr lang="en-GB" sz="2400"/>
              <a:t>As a result, and not being able to import foods as required, between 1995-97 and 2002-04 the proportion of undernourished increased from 34% to 41%, and  absolute number undernourished increased from 116 to 169 million. </a:t>
            </a:r>
          </a:p>
          <a:p>
            <a:pPr>
              <a:lnSpc>
                <a:spcPct val="80000"/>
              </a:lnSpc>
            </a:pPr>
            <a:r>
              <a:rPr lang="en-GB" sz="2400"/>
              <a:t>A strong and vibrant food and agricultural system should  form a primary pillar in the strategy of overall economic growth and development. </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188913"/>
            <a:ext cx="8291513" cy="863600"/>
          </a:xfrm>
        </p:spPr>
        <p:txBody>
          <a:bodyPr/>
          <a:lstStyle/>
          <a:p>
            <a:r>
              <a:rPr lang="en-US" sz="3200" b="1"/>
              <a:t>Can agricultural growth lead to growth and poverty reduction in LDCs?</a:t>
            </a:r>
            <a:endParaRPr lang="en-GB" sz="3200" b="1"/>
          </a:p>
        </p:txBody>
      </p:sp>
      <p:sp>
        <p:nvSpPr>
          <p:cNvPr id="191491" name="Rectangle 3"/>
          <p:cNvSpPr>
            <a:spLocks noGrp="1" noChangeArrowheads="1"/>
          </p:cNvSpPr>
          <p:nvPr>
            <p:ph type="body" idx="1"/>
          </p:nvPr>
        </p:nvSpPr>
        <p:spPr>
          <a:xfrm>
            <a:off x="457200" y="1196975"/>
            <a:ext cx="8229600" cy="5400675"/>
          </a:xfrm>
        </p:spPr>
        <p:txBody>
          <a:bodyPr/>
          <a:lstStyle/>
          <a:p>
            <a:pPr>
              <a:lnSpc>
                <a:spcPct val="80000"/>
              </a:lnSpc>
            </a:pPr>
            <a:r>
              <a:rPr lang="en-US" sz="2800"/>
              <a:t>Most of the LDCs have large rural and agriculture based sectors. Cannot have fast overall growth without growth in agriculture</a:t>
            </a:r>
          </a:p>
          <a:p>
            <a:pPr>
              <a:lnSpc>
                <a:spcPct val="80000"/>
              </a:lnSpc>
            </a:pPr>
            <a:r>
              <a:rPr lang="en-US" sz="2800"/>
              <a:t>Most late developing countries faster growth episodes has been spurred by increased agricultural growth (recent successes China, India, Indonesia, Vietnam). </a:t>
            </a:r>
          </a:p>
          <a:p>
            <a:pPr>
              <a:lnSpc>
                <a:spcPct val="80000"/>
              </a:lnSpc>
            </a:pPr>
            <a:r>
              <a:rPr lang="en-US" sz="2800"/>
              <a:t>Agricultural growth has been shown to be more conducive to poverty reduction than non-agricultural growth</a:t>
            </a:r>
          </a:p>
          <a:p>
            <a:pPr>
              <a:lnSpc>
                <a:spcPct val="80000"/>
              </a:lnSpc>
            </a:pPr>
            <a:r>
              <a:rPr lang="en-US" sz="2800"/>
              <a:t>LDCs have the resource potential (land, labour) to expand agriculture. In about half of the LDCs the land in agricultural use is less than 50% of the potentially arable land. </a:t>
            </a:r>
            <a:endParaRPr lang="en-GB" sz="28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274638"/>
            <a:ext cx="8229600" cy="1066800"/>
          </a:xfrm>
        </p:spPr>
        <p:txBody>
          <a:bodyPr/>
          <a:lstStyle/>
          <a:p>
            <a:r>
              <a:rPr lang="en-US" sz="3600" b="1"/>
              <a:t>LDCs continue to be commodity dependent</a:t>
            </a:r>
            <a:endParaRPr lang="en-GB" sz="3600" b="1"/>
          </a:p>
        </p:txBody>
      </p:sp>
      <p:pic>
        <p:nvPicPr>
          <p:cNvPr id="192515" name="Picture 3"/>
          <p:cNvPicPr>
            <a:picLocks noGrp="1" noChangeAspect="1" noChangeArrowheads="1"/>
          </p:cNvPicPr>
          <p:nvPr>
            <p:ph idx="1"/>
          </p:nvPr>
        </p:nvPicPr>
        <p:blipFill>
          <a:blip r:embed="rId2"/>
          <a:srcRect/>
          <a:stretch>
            <a:fillRect/>
          </a:stretch>
        </p:blipFill>
        <p:spPr>
          <a:xfrm>
            <a:off x="323850" y="1824038"/>
            <a:ext cx="8496300" cy="4078287"/>
          </a:xfrm>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68313" y="274638"/>
            <a:ext cx="8218487" cy="1930400"/>
          </a:xfrm>
        </p:spPr>
        <p:txBody>
          <a:bodyPr/>
          <a:lstStyle/>
          <a:p>
            <a:r>
              <a:rPr lang="en-US" sz="3600" b="1"/>
              <a:t>Despite the commodity dependence of LDCs, the export performance of agriculture has been weak</a:t>
            </a:r>
            <a:endParaRPr lang="en-GB" sz="3600" b="1"/>
          </a:p>
        </p:txBody>
      </p:sp>
      <p:pic>
        <p:nvPicPr>
          <p:cNvPr id="193539" name="Picture 3"/>
          <p:cNvPicPr>
            <a:picLocks noGrp="1" noChangeAspect="1" noChangeArrowheads="1"/>
          </p:cNvPicPr>
          <p:nvPr>
            <p:ph idx="1"/>
          </p:nvPr>
        </p:nvPicPr>
        <p:blipFill>
          <a:blip r:embed="rId2"/>
          <a:srcRect/>
          <a:stretch>
            <a:fillRect/>
          </a:stretch>
        </p:blipFill>
        <p:spPr>
          <a:xfrm>
            <a:off x="755650" y="2632075"/>
            <a:ext cx="7920038" cy="2554288"/>
          </a:xfrm>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274638"/>
            <a:ext cx="8218487" cy="1714500"/>
          </a:xfrm>
        </p:spPr>
        <p:txBody>
          <a:bodyPr/>
          <a:lstStyle/>
          <a:p>
            <a:r>
              <a:rPr lang="en-US" sz="2800" b="1"/>
              <a:t>Main solution consistent with poverty alleviation: Agricultural commodity labour productivity must be improved in LDCs</a:t>
            </a:r>
          </a:p>
        </p:txBody>
      </p:sp>
      <p:sp>
        <p:nvSpPr>
          <p:cNvPr id="83971" name="Rectangle 3"/>
          <p:cNvSpPr>
            <a:spLocks noGrp="1" noChangeArrowheads="1"/>
          </p:cNvSpPr>
          <p:nvPr>
            <p:ph type="body" idx="1"/>
          </p:nvPr>
        </p:nvSpPr>
        <p:spPr>
          <a:xfrm>
            <a:off x="457200" y="2060575"/>
            <a:ext cx="8229600" cy="4065588"/>
          </a:xfrm>
        </p:spPr>
        <p:txBody>
          <a:bodyPr/>
          <a:lstStyle/>
          <a:p>
            <a:r>
              <a:rPr lang="en-US" sz="2800" dirty="0"/>
              <a:t>Increase of wages through general development</a:t>
            </a:r>
          </a:p>
          <a:p>
            <a:r>
              <a:rPr lang="en-US" sz="2800" dirty="0"/>
              <a:t>Technological improvement at the farm level</a:t>
            </a:r>
          </a:p>
          <a:p>
            <a:r>
              <a:rPr lang="en-US" sz="2800" dirty="0"/>
              <a:t>Increase farm size?</a:t>
            </a:r>
          </a:p>
          <a:p>
            <a:r>
              <a:rPr lang="en-US" sz="2800" dirty="0"/>
              <a:t>Increase farmer assets (education, own and borrowed capital)</a:t>
            </a:r>
          </a:p>
          <a:p>
            <a:r>
              <a:rPr lang="en-US" sz="2800" dirty="0"/>
              <a:t>Improve non-farm assets (infrastructure)</a:t>
            </a:r>
          </a:p>
          <a:p>
            <a:r>
              <a:rPr lang="en-US" sz="2800" dirty="0"/>
              <a:t>Better producer organizations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0650" y="304800"/>
            <a:ext cx="8902700" cy="60960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 y="323187"/>
            <a:ext cx="8458200" cy="6687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of agricultural policy interventions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Distortion =gap between marginal social cost to seller and the marginal social cost to buyer. In absence of externalities this is the gap between the price paid and the price received </a:t>
            </a:r>
            <a:r>
              <a:rPr lang="en-US" dirty="0" smtClean="0"/>
              <a:t>irrespective </a:t>
            </a:r>
            <a:r>
              <a:rPr lang="en-US" dirty="0" smtClean="0"/>
              <a:t>of whether the level of these prices is affected by distortions </a:t>
            </a:r>
          </a:p>
          <a:p>
            <a:r>
              <a:rPr lang="en-US" dirty="0" smtClean="0"/>
              <a:t>Total effect of distortions will depend not only on the size of direct agricultural policy measures but also on policy measure altering incentives in non-agricultural sectors. It is relative prices and hence relative rates of assistance that affect producer incentives</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800600"/>
          </a:xfrm>
        </p:spPr>
        <p:txBody>
          <a:bodyPr/>
          <a:lstStyle/>
          <a:p>
            <a:endParaRPr lang="en-US" dirty="0"/>
          </a:p>
        </p:txBody>
      </p:sp>
      <p:pic>
        <p:nvPicPr>
          <p:cNvPr id="4" name="Picture 3"/>
          <p:cNvPicPr>
            <a:picLocks noChangeAspect="1"/>
          </p:cNvPicPr>
          <p:nvPr/>
        </p:nvPicPr>
        <p:blipFill>
          <a:blip r:embed="rId2"/>
          <a:stretch>
            <a:fillRect/>
          </a:stretch>
        </p:blipFill>
        <p:spPr>
          <a:xfrm>
            <a:off x="269240" y="628650"/>
            <a:ext cx="8144510" cy="424815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000" y="250532"/>
            <a:ext cx="8534400" cy="6241356"/>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8600" y="0"/>
            <a:ext cx="8956040" cy="64770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2966" y="0"/>
            <a:ext cx="8878068" cy="64770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89293"/>
            <a:ext cx="8382000" cy="6599403"/>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67" y="228600"/>
            <a:ext cx="9021379" cy="60198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4800" y="24397"/>
            <a:ext cx="8534400" cy="6670241"/>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8486" y="228599"/>
            <a:ext cx="8644514" cy="6212151"/>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25" y="304800"/>
            <a:ext cx="9028299" cy="60960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9470" y="228599"/>
            <a:ext cx="8729730" cy="626071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TotalTime>
  <Words>3693</Words>
  <Application>Microsoft Macintosh PowerPoint</Application>
  <PresentationFormat>On-screen Show (4:3)</PresentationFormat>
  <Paragraphs>302</Paragraphs>
  <Slides>119</Slides>
  <Notes>16</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119</vt:i4>
      </vt:variant>
    </vt:vector>
  </HeadingPairs>
  <TitlesOfParts>
    <vt:vector size="122" baseType="lpstr">
      <vt:lpstr>Default Design</vt:lpstr>
      <vt:lpstr>Equation</vt:lpstr>
      <vt:lpstr>Chart</vt:lpstr>
      <vt:lpstr>Agricultural Markets Globalization, and Agricultural Development.  </vt:lpstr>
      <vt:lpstr>Agricultural Markets and Agricultural Trade (AS) </vt:lpstr>
      <vt:lpstr>Why is a section on Agriculture trade part of this course?</vt:lpstr>
      <vt:lpstr>Background of Uruguay Round Agriculture Agreement (URAA)</vt:lpstr>
      <vt:lpstr>Background, continued</vt:lpstr>
      <vt:lpstr>Suppose that the world price is pw.  Under free trade, country shown in this diagram is an importer.  Government wants to support producers by increasing producer price to p* &gt; pw.  (i) Show that tariff and import quota (where quota licenses are auctioned) are “equivalent”. (ii) Show that under either policy, deadweight loss is b+d. (iii) Show that if govt switches from tariff to a producer subsidy, producer price remains at p* and consumer price falls to pw.  Consumers gain a+b+c+d and taxpayers lose a+b+c.  The net gain is d, the amount by which deadweight loss falls.  Producer subsidy is more efficient than trade policy (tariff or quota) but producer subsidy requires higher govt expenditures</vt:lpstr>
      <vt:lpstr>Basic agricultural trade model</vt:lpstr>
      <vt:lpstr>Measures of agricultural policy interventions</vt:lpstr>
      <vt:lpstr>Measures of agricultural policy interventions (2)</vt:lpstr>
      <vt:lpstr>Direct agricultural distortions</vt:lpstr>
      <vt:lpstr>Trade measures at national border</vt:lpstr>
      <vt:lpstr>Trade measures at national border (2)</vt:lpstr>
      <vt:lpstr>Exchange rate distortions (overvaluation or undervaluation)</vt:lpstr>
      <vt:lpstr>Slide 14</vt:lpstr>
      <vt:lpstr>Almost all basic food commodities have seen their international prices rise significantly over the past few years (Commodity price indices: 1998-2000=100)</vt:lpstr>
      <vt:lpstr>But prices for tropical export crops have lagged behind </vt:lpstr>
      <vt:lpstr>Real prices of bulk food commodities have tended to decrease but since mid 1980s tendency seems to have stopped</vt:lpstr>
      <vt:lpstr>Real prices of vegetable oils have tended to decrease but since mid 1980s tendency seems to have stopped</vt:lpstr>
      <vt:lpstr>Real prices of livestock commodities have tended to decrease albeit at slowing pace since mid 1980s</vt:lpstr>
      <vt:lpstr>Real prices of sugar and beverages have tended to decrease but since mid 1980s tendency seems to have stopped</vt:lpstr>
      <vt:lpstr>Global food commodity price volatility has been unusually high between 2006-2011.  World food commodity price index 1990-2011 (FAO)</vt:lpstr>
      <vt:lpstr>Recent year wheat prices </vt:lpstr>
      <vt:lpstr>Wheat futures prices</vt:lpstr>
      <vt:lpstr>Recent year maize prices </vt:lpstr>
      <vt:lpstr>Maize future prices</vt:lpstr>
      <vt:lpstr>Rice prices</vt:lpstr>
      <vt:lpstr>Oilseed prices</vt:lpstr>
      <vt:lpstr>Soybean futures prices</vt:lpstr>
      <vt:lpstr>Sugar prices </vt:lpstr>
      <vt:lpstr>Slide 30</vt:lpstr>
      <vt:lpstr>Dairy product prices</vt:lpstr>
      <vt:lpstr>Slide 32</vt:lpstr>
      <vt:lpstr>Slide 33</vt:lpstr>
      <vt:lpstr>Causes of high commodity prices</vt:lpstr>
      <vt:lpstr>Impact of high prices and global volatility on developing countries </vt:lpstr>
      <vt:lpstr>Net importers of petroleum products and major grains as a percent of domestic apparent consumption - ranked by prevalence of undernourishment</vt:lpstr>
      <vt:lpstr>Estimated import bills of total food and major food commodities (US$ million)</vt:lpstr>
      <vt:lpstr>Distribution of Low-Income and Lower-Middle-Income Countries according to their Current Account Position and the Estimated  Increase in Cereals Import Bill</vt:lpstr>
      <vt:lpstr>Summary of changes in domestic prices of main basic food commodities observed in 45 developing countries </vt:lpstr>
      <vt:lpstr>Proportion of Net Staple Food Seller Households (percent)</vt:lpstr>
      <vt:lpstr>Structural features that are important in an impact and policy analysis context</vt:lpstr>
      <vt:lpstr>Global food demand: growth is slowing and shifting composition</vt:lpstr>
      <vt:lpstr>Slow down population growth</vt:lpstr>
      <vt:lpstr>Lower GDP Growth expected to grow fast in Asia</vt:lpstr>
      <vt:lpstr>World demand growth slows:  income sensitive products grow most</vt:lpstr>
      <vt:lpstr>Growth in food demand in 2008-17 much higher in developing countries</vt:lpstr>
      <vt:lpstr>Supply: Moderate rate of growth</vt:lpstr>
      <vt:lpstr>In the next ten years trade will continue to grow faster than production…</vt:lpstr>
      <vt:lpstr>Slide 49</vt:lpstr>
      <vt:lpstr>Slide 50</vt:lpstr>
      <vt:lpstr>Nominal commodity prices have risen to record highs and will likely stay high</vt:lpstr>
      <vt:lpstr>Real international prices: expected to decline (2005-07 average=1)</vt:lpstr>
      <vt:lpstr>Slide 53</vt:lpstr>
      <vt:lpstr>Slide 54</vt:lpstr>
      <vt:lpstr>Cereal commodity prices in long term perspective (current prices)</vt:lpstr>
      <vt:lpstr>Cereal commodity prices in long term perspective (real prices)</vt:lpstr>
      <vt:lpstr>Volatility matters for developing countries because of increasing exposure.  Medium term OECD-FAO projections of agricultural production and trade LDC Countries (Base 1999-2001 =1)</vt:lpstr>
      <vt:lpstr>Medium term OECD-FAO projections of agricultural production and trade for other developing countries (non-LDC, non-BRIC) (Base 1999-2001 =1)</vt:lpstr>
      <vt:lpstr>Net grain imports other than rice have increased in Asia and Pacific</vt:lpstr>
      <vt:lpstr>Net imports of basic foods to grow over 3.6 % annually in LDCs </vt:lpstr>
      <vt:lpstr>In summary, over the next ten years….</vt:lpstr>
      <vt:lpstr>The income terms of trade for agriculture have evolved differently for developing and developed countries. </vt:lpstr>
      <vt:lpstr>Productivity growth has been different in developed and developing countries: Cereals</vt:lpstr>
      <vt:lpstr>Productivity growth has been different in developed and developing countries: Oilcrops</vt:lpstr>
      <vt:lpstr>Productivity growth has been different in developed and developing countries: Fiber crops</vt:lpstr>
      <vt:lpstr>Productivity growth has been different in developed and developing countries: Fruits</vt:lpstr>
      <vt:lpstr>Productivity growth has been different in developed and developing countries: Vegetables</vt:lpstr>
      <vt:lpstr>Pattern of trade in all agricultural products. Export shares to various destinations (2001)</vt:lpstr>
      <vt:lpstr>Pattern of trade in all agricultural products. Import shares from various sources (2001)</vt:lpstr>
      <vt:lpstr>Structure of agricultural exports of LDCs by product and destinations (2001)</vt:lpstr>
      <vt:lpstr>Protection in agricultural products is high in both developed and  developing countries  (ad valorem tariff equivalent of  country in column for agricultural products imported from country in row in 2001)</vt:lpstr>
      <vt:lpstr>Considerable binding overhang in agricultural tariffs exists for both developed and developing countries (2000-2002)</vt:lpstr>
      <vt:lpstr>OECD support falling slowly in real terms</vt:lpstr>
      <vt:lpstr>SPS notifications to WTO reflect increasing standards affecting trade</vt:lpstr>
      <vt:lpstr>What determines long term commodity prices?</vt:lpstr>
      <vt:lpstr>How do productivity gains affect agriculture and non-agriculture?</vt:lpstr>
      <vt:lpstr>Declining terms of trade for agricultural commodities due to faster rates of total factor productivity growth for agricultural than non-agricultural products</vt:lpstr>
      <vt:lpstr>Annual TFP growth in agriculture does not appear to have slowed down for the world. Hence most likely reason for real price leveling must be lower inputs and faster demand growth</vt:lpstr>
      <vt:lpstr>Agricultural productivity developments for the world Source: Fuglie (2008)</vt:lpstr>
      <vt:lpstr>Slide 80</vt:lpstr>
      <vt:lpstr>Issues concerning secular declines in prices</vt:lpstr>
      <vt:lpstr>Constraints to diversification</vt:lpstr>
      <vt:lpstr>Agriculture in LDCs has remained largely underdeveloped, despite its importance </vt:lpstr>
      <vt:lpstr>Can agricultural growth lead to growth and poverty reduction in LDCs?</vt:lpstr>
      <vt:lpstr>LDCs continue to be commodity dependent</vt:lpstr>
      <vt:lpstr>Despite the commodity dependence of LDCs, the export performance of agriculture has been weak</vt:lpstr>
      <vt:lpstr>Main solution consistent with poverty alleviation: Agricultural commodity labour productivity must be improved in LDCs</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Producer support estimates</vt:lpstr>
      <vt:lpstr>Slide 111</vt:lpstr>
      <vt:lpstr>Slide 112</vt:lpstr>
      <vt:lpstr>Slide 113</vt:lpstr>
      <vt:lpstr>Slide 114</vt:lpstr>
      <vt:lpstr>Slide 115</vt:lpstr>
      <vt:lpstr>Slide 116</vt:lpstr>
      <vt:lpstr>Slide 117</vt:lpstr>
      <vt:lpstr>Slide 118</vt:lpstr>
      <vt:lpstr>Slide 119</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 and Agricultural Development </dc:title>
  <dc:creator>Sarris, Alexander (ESTD)</dc:creator>
  <cp:lastModifiedBy>Alexandros Sarris</cp:lastModifiedBy>
  <cp:revision>27</cp:revision>
  <dcterms:created xsi:type="dcterms:W3CDTF">2015-01-12T06:53:59Z</dcterms:created>
  <dcterms:modified xsi:type="dcterms:W3CDTF">2015-01-12T07:43:10Z</dcterms:modified>
</cp:coreProperties>
</file>