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6" r:id="rId1"/>
  </p:sldMasterIdLst>
  <p:notesMasterIdLst>
    <p:notesMasterId r:id="rId40"/>
  </p:notesMasterIdLst>
  <p:handoutMasterIdLst>
    <p:handoutMasterId r:id="rId41"/>
  </p:handoutMasterIdLst>
  <p:sldIdLst>
    <p:sldId id="256" r:id="rId2"/>
    <p:sldId id="512" r:id="rId3"/>
    <p:sldId id="528" r:id="rId4"/>
    <p:sldId id="514" r:id="rId5"/>
    <p:sldId id="517" r:id="rId6"/>
    <p:sldId id="529" r:id="rId7"/>
    <p:sldId id="521" r:id="rId8"/>
    <p:sldId id="523" r:id="rId9"/>
    <p:sldId id="524" r:id="rId10"/>
    <p:sldId id="525" r:id="rId11"/>
    <p:sldId id="526" r:id="rId12"/>
    <p:sldId id="535" r:id="rId13"/>
    <p:sldId id="537" r:id="rId14"/>
    <p:sldId id="557" r:id="rId15"/>
    <p:sldId id="538" r:id="rId16"/>
    <p:sldId id="539" r:id="rId17"/>
    <p:sldId id="531" r:id="rId18"/>
    <p:sldId id="540" r:id="rId19"/>
    <p:sldId id="541" r:id="rId20"/>
    <p:sldId id="542" r:id="rId21"/>
    <p:sldId id="532" r:id="rId22"/>
    <p:sldId id="533" r:id="rId23"/>
    <p:sldId id="543" r:id="rId24"/>
    <p:sldId id="544" r:id="rId25"/>
    <p:sldId id="545" r:id="rId26"/>
    <p:sldId id="546" r:id="rId27"/>
    <p:sldId id="547" r:id="rId28"/>
    <p:sldId id="549" r:id="rId29"/>
    <p:sldId id="550" r:id="rId30"/>
    <p:sldId id="551" r:id="rId31"/>
    <p:sldId id="552" r:id="rId32"/>
    <p:sldId id="553" r:id="rId33"/>
    <p:sldId id="554" r:id="rId34"/>
    <p:sldId id="555" r:id="rId35"/>
    <p:sldId id="561" r:id="rId36"/>
    <p:sldId id="558" r:id="rId37"/>
    <p:sldId id="559" r:id="rId38"/>
    <p:sldId id="560" r:id="rId39"/>
  </p:sldIdLst>
  <p:sldSz cx="9144000" cy="6858000" type="screen4x3"/>
  <p:notesSz cx="7099300" cy="10234613"/>
  <p:defaultTextStyle>
    <a:defPPr>
      <a:defRPr lang="el-GR"/>
    </a:defPPr>
    <a:lvl1pPr algn="l" rtl="0" fontAlgn="base">
      <a:spcBef>
        <a:spcPct val="0"/>
      </a:spcBef>
      <a:spcAft>
        <a:spcPct val="0"/>
      </a:spcAft>
      <a:defRPr sz="2000" kern="1200">
        <a:solidFill>
          <a:schemeClr val="tx1"/>
        </a:solidFill>
        <a:latin typeface="Times New Roman" charset="0"/>
        <a:ea typeface="+mn-ea"/>
        <a:cs typeface="+mn-cs"/>
      </a:defRPr>
    </a:lvl1pPr>
    <a:lvl2pPr marL="457200" algn="l" rtl="0" fontAlgn="base">
      <a:spcBef>
        <a:spcPct val="0"/>
      </a:spcBef>
      <a:spcAft>
        <a:spcPct val="0"/>
      </a:spcAft>
      <a:defRPr sz="2000" kern="1200">
        <a:solidFill>
          <a:schemeClr val="tx1"/>
        </a:solidFill>
        <a:latin typeface="Times New Roman" charset="0"/>
        <a:ea typeface="+mn-ea"/>
        <a:cs typeface="+mn-cs"/>
      </a:defRPr>
    </a:lvl2pPr>
    <a:lvl3pPr marL="914400" algn="l" rtl="0" fontAlgn="base">
      <a:spcBef>
        <a:spcPct val="0"/>
      </a:spcBef>
      <a:spcAft>
        <a:spcPct val="0"/>
      </a:spcAft>
      <a:defRPr sz="2000" kern="1200">
        <a:solidFill>
          <a:schemeClr val="tx1"/>
        </a:solidFill>
        <a:latin typeface="Times New Roman" charset="0"/>
        <a:ea typeface="+mn-ea"/>
        <a:cs typeface="+mn-cs"/>
      </a:defRPr>
    </a:lvl3pPr>
    <a:lvl4pPr marL="1371600" algn="l" rtl="0" fontAlgn="base">
      <a:spcBef>
        <a:spcPct val="0"/>
      </a:spcBef>
      <a:spcAft>
        <a:spcPct val="0"/>
      </a:spcAft>
      <a:defRPr sz="2000" kern="1200">
        <a:solidFill>
          <a:schemeClr val="tx1"/>
        </a:solidFill>
        <a:latin typeface="Times New Roman" charset="0"/>
        <a:ea typeface="+mn-ea"/>
        <a:cs typeface="+mn-cs"/>
      </a:defRPr>
    </a:lvl4pPr>
    <a:lvl5pPr marL="1828800" algn="l" rtl="0" fontAlgn="base">
      <a:spcBef>
        <a:spcPct val="0"/>
      </a:spcBef>
      <a:spcAft>
        <a:spcPct val="0"/>
      </a:spcAft>
      <a:defRPr sz="2000" kern="1200">
        <a:solidFill>
          <a:schemeClr val="tx1"/>
        </a:solidFill>
        <a:latin typeface="Times New Roman" charset="0"/>
        <a:ea typeface="+mn-ea"/>
        <a:cs typeface="+mn-cs"/>
      </a:defRPr>
    </a:lvl5pPr>
    <a:lvl6pPr marL="2286000" algn="l" defTabSz="457200" rtl="0" eaLnBrk="1" latinLnBrk="0" hangingPunct="1">
      <a:defRPr sz="2000" kern="1200">
        <a:solidFill>
          <a:schemeClr val="tx1"/>
        </a:solidFill>
        <a:latin typeface="Times New Roman" charset="0"/>
        <a:ea typeface="+mn-ea"/>
        <a:cs typeface="+mn-cs"/>
      </a:defRPr>
    </a:lvl6pPr>
    <a:lvl7pPr marL="2743200" algn="l" defTabSz="457200" rtl="0" eaLnBrk="1" latinLnBrk="0" hangingPunct="1">
      <a:defRPr sz="2000" kern="1200">
        <a:solidFill>
          <a:schemeClr val="tx1"/>
        </a:solidFill>
        <a:latin typeface="Times New Roman" charset="0"/>
        <a:ea typeface="+mn-ea"/>
        <a:cs typeface="+mn-cs"/>
      </a:defRPr>
    </a:lvl7pPr>
    <a:lvl8pPr marL="3200400" algn="l" defTabSz="457200" rtl="0" eaLnBrk="1" latinLnBrk="0" hangingPunct="1">
      <a:defRPr sz="2000" kern="1200">
        <a:solidFill>
          <a:schemeClr val="tx1"/>
        </a:solidFill>
        <a:latin typeface="Times New Roman" charset="0"/>
        <a:ea typeface="+mn-ea"/>
        <a:cs typeface="+mn-cs"/>
      </a:defRPr>
    </a:lvl8pPr>
    <a:lvl9pPr marL="3657600" algn="l" defTabSz="457200" rtl="0" eaLnBrk="1" latinLnBrk="0" hangingPunct="1">
      <a:defRPr sz="20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E9CE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2407" autoAdjust="0"/>
  </p:normalViewPr>
  <p:slideViewPr>
    <p:cSldViewPr>
      <p:cViewPr varScale="1">
        <p:scale>
          <a:sx n="56" d="100"/>
          <a:sy n="56" d="100"/>
        </p:scale>
        <p:origin x="-922" y="-77"/>
      </p:cViewPr>
      <p:guideLst>
        <p:guide orient="horz" pos="2160"/>
        <p:guide pos="2880"/>
      </p:guideLst>
    </p:cSldViewPr>
  </p:slideViewPr>
  <p:outlineViewPr>
    <p:cViewPr>
      <p:scale>
        <a:sx n="33" d="100"/>
        <a:sy n="33" d="100"/>
      </p:scale>
      <p:origin x="250" y="10277"/>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3492"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l-GR"/>
          </a:p>
        </p:txBody>
      </p:sp>
      <p:sp>
        <p:nvSpPr>
          <p:cNvPr id="229379"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l-GR"/>
          </a:p>
        </p:txBody>
      </p:sp>
      <p:sp>
        <p:nvSpPr>
          <p:cNvPr id="229380"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l-GR"/>
          </a:p>
        </p:txBody>
      </p:sp>
      <p:sp>
        <p:nvSpPr>
          <p:cNvPr id="229381"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EA0C17CC-133D-5341-A2B3-4F6679214697}"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l-GR"/>
          </a:p>
        </p:txBody>
      </p:sp>
      <p:sp>
        <p:nvSpPr>
          <p:cNvPr id="227331" name="Rectangle 3"/>
          <p:cNvSpPr>
            <a:spLocks noGrp="1" noChangeArrowheads="1"/>
          </p:cNvSpPr>
          <p:nvPr>
            <p:ph type="dt" idx="1"/>
          </p:nvPr>
        </p:nvSpPr>
        <p:spPr bwMode="auto">
          <a:xfrm>
            <a:off x="4021138"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l-GR"/>
          </a:p>
        </p:txBody>
      </p:sp>
      <p:sp>
        <p:nvSpPr>
          <p:cNvPr id="17412"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227333"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227334"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l-GR"/>
          </a:p>
        </p:txBody>
      </p:sp>
      <p:sp>
        <p:nvSpPr>
          <p:cNvPr id="227335"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26778959-00D5-BF4F-A80B-53617DAFCFFF}" type="slidenum">
              <a:rPr lang="el-G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Θέση εικόνας διαφάνειας"/>
          <p:cNvSpPr>
            <a:spLocks noGrp="1" noRot="1" noChangeAspect="1" noTextEdit="1"/>
          </p:cNvSpPr>
          <p:nvPr>
            <p:ph type="sldImg"/>
          </p:nvPr>
        </p:nvSpPr>
        <p:spPr>
          <a:xfrm>
            <a:off x="992188" y="768350"/>
            <a:ext cx="5114925" cy="3836988"/>
          </a:xfrm>
          <a:ln/>
        </p:spPr>
      </p:sp>
      <p:sp>
        <p:nvSpPr>
          <p:cNvPr id="18435" name="2 - Θέση σημειώσεων"/>
          <p:cNvSpPr>
            <a:spLocks noGrp="1"/>
          </p:cNvSpPr>
          <p:nvPr>
            <p:ph type="body" idx="1"/>
          </p:nvPr>
        </p:nvSpPr>
        <p:spPr>
          <a:noFill/>
          <a:ln/>
        </p:spPr>
        <p:txBody>
          <a:bodyPr/>
          <a:lstStyle/>
          <a:p>
            <a:pPr eaLnBrk="1" hangingPunct="1"/>
            <a:endParaRPr lang="en-US"/>
          </a:p>
        </p:txBody>
      </p:sp>
      <p:sp>
        <p:nvSpPr>
          <p:cNvPr id="18436" name="3 - Θέση αριθμού διαφάνειας"/>
          <p:cNvSpPr>
            <a:spLocks noGrp="1"/>
          </p:cNvSpPr>
          <p:nvPr>
            <p:ph type="sldNum" sz="quarter" idx="5"/>
          </p:nvPr>
        </p:nvSpPr>
        <p:spPr>
          <a:noFill/>
        </p:spPr>
        <p:txBody>
          <a:bodyPr/>
          <a:lstStyle/>
          <a:p>
            <a:fld id="{0F13EAB0-719E-E14C-9AC2-C2D957CD5384}" type="slidenum">
              <a:rPr lang="el-GR"/>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92188" y="768350"/>
            <a:ext cx="5114925" cy="3836988"/>
          </a:xfrm>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6778959-00D5-BF4F-A80B-53617DAFCFFF}" type="slidenum">
              <a:rPr lang="el-GR" smtClean="0"/>
              <a:pPr/>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l-GR" sz="1800">
              <a:latin typeface="Arial" charset="0"/>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l-GR" sz="1800">
              <a:latin typeface="Arial" charset="0"/>
            </a:endParaRPr>
          </a:p>
        </p:txBody>
      </p:sp>
      <p:sp>
        <p:nvSpPr>
          <p:cNvPr id="244739" name="Rectangle 3"/>
          <p:cNvSpPr>
            <a:spLocks noGrp="1" noChangeArrowheads="1"/>
          </p:cNvSpPr>
          <p:nvPr>
            <p:ph type="ctrTitle"/>
          </p:nvPr>
        </p:nvSpPr>
        <p:spPr>
          <a:xfrm>
            <a:off x="315913" y="466725"/>
            <a:ext cx="6781800" cy="2133600"/>
          </a:xfrm>
        </p:spPr>
        <p:txBody>
          <a:bodyPr/>
          <a:lstStyle>
            <a:lvl1pPr algn="r">
              <a:defRPr sz="4800"/>
            </a:lvl1pPr>
          </a:lstStyle>
          <a:p>
            <a:r>
              <a:rPr lang="el-GR" altLang="en-US"/>
              <a:t>Κάντε κλικ για επεξεργασία του τίτλου</a:t>
            </a:r>
          </a:p>
        </p:txBody>
      </p:sp>
      <p:sp>
        <p:nvSpPr>
          <p:cNvPr id="2447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l-GR" altLang="en-US"/>
              <a:t>Κάντε κλικ για να επεξεργαστείτε τον υπότιτλο του υποδείγματος</a:t>
            </a:r>
          </a:p>
        </p:txBody>
      </p:sp>
      <p:sp>
        <p:nvSpPr>
          <p:cNvPr id="38" name="Rectangle 5"/>
          <p:cNvSpPr>
            <a:spLocks noGrp="1" noChangeArrowheads="1"/>
          </p:cNvSpPr>
          <p:nvPr>
            <p:ph type="dt" sz="half" idx="10"/>
          </p:nvPr>
        </p:nvSpPr>
        <p:spPr/>
        <p:txBody>
          <a:bodyPr/>
          <a:lstStyle>
            <a:lvl1pPr>
              <a:defRPr/>
            </a:lvl1pPr>
          </a:lstStyle>
          <a:p>
            <a:fld id="{C6F62AD6-E2AC-49D3-ADB8-A46FEDC6EC37}" type="datetime1">
              <a:rPr lang="el-GR" smtClean="0"/>
              <a:pPr/>
              <a:t>27/2/2014</a:t>
            </a:fld>
            <a:endParaRPr lang="el-GR"/>
          </a:p>
        </p:txBody>
      </p:sp>
      <p:sp>
        <p:nvSpPr>
          <p:cNvPr id="39" name="Rectangle 6"/>
          <p:cNvSpPr>
            <a:spLocks noGrp="1" noChangeArrowheads="1"/>
          </p:cNvSpPr>
          <p:nvPr>
            <p:ph type="ftr" sz="quarter" idx="11"/>
          </p:nvPr>
        </p:nvSpPr>
        <p:spPr/>
        <p:txBody>
          <a:bodyPr/>
          <a:lstStyle>
            <a:lvl1pPr>
              <a:defRPr/>
            </a:lvl1pPr>
          </a:lstStyle>
          <a:p>
            <a:pPr>
              <a:defRPr/>
            </a:pPr>
            <a:endParaRPr lang="el-GR" altLang="en-US"/>
          </a:p>
        </p:txBody>
      </p:sp>
      <p:sp>
        <p:nvSpPr>
          <p:cNvPr id="40" name="Rectangle 7"/>
          <p:cNvSpPr>
            <a:spLocks noGrp="1" noChangeArrowheads="1"/>
          </p:cNvSpPr>
          <p:nvPr>
            <p:ph type="sldNum" sz="quarter" idx="12"/>
          </p:nvPr>
        </p:nvSpPr>
        <p:spPr/>
        <p:txBody>
          <a:bodyPr/>
          <a:lstStyle>
            <a:lvl1pPr>
              <a:defRPr/>
            </a:lvl1pPr>
          </a:lstStyle>
          <a:p>
            <a:fld id="{B1D387A8-2404-724A-AE0C-E576C32BDBC2}" type="slidenum">
              <a:rPr lang="el-GR"/>
              <a:pPr/>
              <a:t>‹#›</a:t>
            </a:fld>
            <a:endParaRPr 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260816D7-834A-45A7-A886-A8EAFF4CA6D7}" type="datetime1">
              <a:rPr lang="el-GR" smtClean="0"/>
              <a:pPr/>
              <a:t>27/2/2014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C648F320-FF86-714A-9642-CC257842A392}" type="slidenum">
              <a:rPr lang="el-GR"/>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122238"/>
            <a:ext cx="2057400" cy="6008687"/>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122238"/>
            <a:ext cx="6019800" cy="6008687"/>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D53A9044-DA5A-485A-9019-210F843D750E}" type="datetime1">
              <a:rPr lang="el-GR" smtClean="0"/>
              <a:pPr/>
              <a:t>27/2/2014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AF33ED98-EA0D-F344-918D-1AF665E6E307}" type="slidenum">
              <a:rPr lang="el-GR"/>
              <a:pPr/>
              <a:t>‹#›</a:t>
            </a:fld>
            <a:endParaRPr lang="el-G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954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719263"/>
            <a:ext cx="8229600" cy="4411662"/>
          </a:xfrm>
        </p:spPr>
        <p:txBody>
          <a:bodyPr/>
          <a:lstStyle/>
          <a:p>
            <a:pPr lvl="0"/>
            <a:endParaRPr lang="el-GR" noProof="0" smtClean="0"/>
          </a:p>
        </p:txBody>
      </p:sp>
      <p:sp>
        <p:nvSpPr>
          <p:cNvPr id="4" name="Rectangle 5"/>
          <p:cNvSpPr>
            <a:spLocks noGrp="1" noChangeArrowheads="1"/>
          </p:cNvSpPr>
          <p:nvPr>
            <p:ph type="dt" sz="half" idx="10"/>
          </p:nvPr>
        </p:nvSpPr>
        <p:spPr>
          <a:ln/>
        </p:spPr>
        <p:txBody>
          <a:bodyPr/>
          <a:lstStyle>
            <a:lvl1pPr>
              <a:defRPr/>
            </a:lvl1pPr>
          </a:lstStyle>
          <a:p>
            <a:fld id="{A1D8BA01-E21F-4536-928F-B4C8ACBEEF4C}" type="datetime1">
              <a:rPr lang="el-GR" smtClean="0"/>
              <a:pPr/>
              <a:t>27/2/2014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519420FD-C3F1-C741-AB81-B44CF052DF56}" type="slidenum">
              <a:rPr lang="el-GR"/>
              <a:pPr/>
              <a:t>‹#›</a:t>
            </a:fld>
            <a:endParaRPr lang="el-G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954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719263"/>
            <a:ext cx="4038600" cy="441166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9263"/>
            <a:ext cx="4038600" cy="441166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dt" sz="half" idx="10"/>
          </p:nvPr>
        </p:nvSpPr>
        <p:spPr>
          <a:ln/>
        </p:spPr>
        <p:txBody>
          <a:bodyPr/>
          <a:lstStyle>
            <a:lvl1pPr>
              <a:defRPr/>
            </a:lvl1pPr>
          </a:lstStyle>
          <a:p>
            <a:fld id="{F9E540AA-E7F1-4157-A0F0-E25736520664}" type="datetime1">
              <a:rPr lang="el-GR" smtClean="0"/>
              <a:pPr/>
              <a:t>27/2/2014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DC480401-94BE-3747-AE74-FD022E8BDBFE}" type="slidenum">
              <a:rPr lang="el-GR"/>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7D8C05A5-CAE3-453F-B346-656515C3D320}" type="datetime1">
              <a:rPr lang="el-GR" smtClean="0"/>
              <a:pPr/>
              <a:t>27/2/2014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4A5CC44E-8C68-6F4B-AA70-694E5E94B193}" type="slidenum">
              <a:rPr lang="el-GR"/>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5"/>
          <p:cNvSpPr>
            <a:spLocks noGrp="1" noChangeArrowheads="1"/>
          </p:cNvSpPr>
          <p:nvPr>
            <p:ph type="dt" sz="half" idx="10"/>
          </p:nvPr>
        </p:nvSpPr>
        <p:spPr>
          <a:ln/>
        </p:spPr>
        <p:txBody>
          <a:bodyPr/>
          <a:lstStyle>
            <a:lvl1pPr>
              <a:defRPr/>
            </a:lvl1pPr>
          </a:lstStyle>
          <a:p>
            <a:fld id="{37C54D53-7598-4EC7-A268-7426A5F0C3A6}" type="datetime1">
              <a:rPr lang="el-GR" smtClean="0"/>
              <a:pPr/>
              <a:t>27/2/2014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A9828B07-32D4-844D-A3B6-EF79A529D39F}" type="slidenum">
              <a:rPr lang="el-GR"/>
              <a:pPr/>
              <a:t>‹#›</a:t>
            </a:fld>
            <a:endParaRPr lang="el-G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dt" sz="half" idx="10"/>
          </p:nvPr>
        </p:nvSpPr>
        <p:spPr>
          <a:ln/>
        </p:spPr>
        <p:txBody>
          <a:bodyPr/>
          <a:lstStyle>
            <a:lvl1pPr>
              <a:defRPr/>
            </a:lvl1pPr>
          </a:lstStyle>
          <a:p>
            <a:fld id="{B6325A4E-5A84-4678-9556-D1A5418DA11C}" type="datetime1">
              <a:rPr lang="el-GR" smtClean="0"/>
              <a:pPr/>
              <a:t>27/2/2014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E94F17A8-2413-6B49-A695-97CB10B609FF}" type="slidenum">
              <a:rPr lang="el-GR"/>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5"/>
          <p:cNvSpPr>
            <a:spLocks noGrp="1" noChangeArrowheads="1"/>
          </p:cNvSpPr>
          <p:nvPr>
            <p:ph type="dt" sz="half" idx="10"/>
          </p:nvPr>
        </p:nvSpPr>
        <p:spPr>
          <a:ln/>
        </p:spPr>
        <p:txBody>
          <a:bodyPr/>
          <a:lstStyle>
            <a:lvl1pPr>
              <a:defRPr/>
            </a:lvl1pPr>
          </a:lstStyle>
          <a:p>
            <a:fld id="{02983078-E63E-4912-866D-19F43805A965}" type="datetime1">
              <a:rPr lang="el-GR" smtClean="0"/>
              <a:pPr/>
              <a:t>27/2/2014</a:t>
            </a:fld>
            <a:endParaRPr lang="el-GR"/>
          </a:p>
        </p:txBody>
      </p:sp>
      <p:sp>
        <p:nvSpPr>
          <p:cNvPr id="8"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9" name="Rectangle 7"/>
          <p:cNvSpPr>
            <a:spLocks noGrp="1" noChangeArrowheads="1"/>
          </p:cNvSpPr>
          <p:nvPr>
            <p:ph type="sldNum" sz="quarter" idx="12"/>
          </p:nvPr>
        </p:nvSpPr>
        <p:spPr>
          <a:ln/>
        </p:spPr>
        <p:txBody>
          <a:bodyPr/>
          <a:lstStyle>
            <a:lvl1pPr>
              <a:defRPr/>
            </a:lvl1pPr>
          </a:lstStyle>
          <a:p>
            <a:fld id="{B6316597-2CEC-7C46-AE33-757E9951314A}" type="slidenum">
              <a:rPr lang="el-GR"/>
              <a:pPr/>
              <a:t>‹#›</a:t>
            </a:fld>
            <a:endParaRPr lang="el-G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5"/>
          <p:cNvSpPr>
            <a:spLocks noGrp="1" noChangeArrowheads="1"/>
          </p:cNvSpPr>
          <p:nvPr>
            <p:ph type="dt" sz="half" idx="10"/>
          </p:nvPr>
        </p:nvSpPr>
        <p:spPr>
          <a:ln/>
        </p:spPr>
        <p:txBody>
          <a:bodyPr/>
          <a:lstStyle>
            <a:lvl1pPr>
              <a:defRPr/>
            </a:lvl1pPr>
          </a:lstStyle>
          <a:p>
            <a:fld id="{70B1611C-7BF3-45F1-821A-86DBC2CDDA10}" type="datetime1">
              <a:rPr lang="el-GR" smtClean="0"/>
              <a:pPr/>
              <a:t>27/2/2014</a:t>
            </a:fld>
            <a:endParaRPr lang="el-GR"/>
          </a:p>
        </p:txBody>
      </p:sp>
      <p:sp>
        <p:nvSpPr>
          <p:cNvPr id="4"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5" name="Rectangle 7"/>
          <p:cNvSpPr>
            <a:spLocks noGrp="1" noChangeArrowheads="1"/>
          </p:cNvSpPr>
          <p:nvPr>
            <p:ph type="sldNum" sz="quarter" idx="12"/>
          </p:nvPr>
        </p:nvSpPr>
        <p:spPr>
          <a:ln/>
        </p:spPr>
        <p:txBody>
          <a:bodyPr/>
          <a:lstStyle>
            <a:lvl1pPr>
              <a:defRPr/>
            </a:lvl1pPr>
          </a:lstStyle>
          <a:p>
            <a:fld id="{9DEEE270-7ECD-F942-B995-38973AEB470D}" type="slidenum">
              <a:rPr lang="el-GR"/>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fld id="{AEA9FCDB-2754-45EB-959F-56242272EC5B}" type="datetime1">
              <a:rPr lang="el-GR" smtClean="0"/>
              <a:pPr/>
              <a:t>27/2/2014</a:t>
            </a:fld>
            <a:endParaRPr lang="el-GR"/>
          </a:p>
        </p:txBody>
      </p:sp>
      <p:sp>
        <p:nvSpPr>
          <p:cNvPr id="3"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4" name="Rectangle 7"/>
          <p:cNvSpPr>
            <a:spLocks noGrp="1" noChangeArrowheads="1"/>
          </p:cNvSpPr>
          <p:nvPr>
            <p:ph type="sldNum" sz="quarter" idx="12"/>
          </p:nvPr>
        </p:nvSpPr>
        <p:spPr>
          <a:ln/>
        </p:spPr>
        <p:txBody>
          <a:bodyPr/>
          <a:lstStyle>
            <a:lvl1pPr>
              <a:defRPr/>
            </a:lvl1pPr>
          </a:lstStyle>
          <a:p>
            <a:fld id="{681F266A-890F-F943-AA12-92C343B3586E}" type="slidenum">
              <a:rPr lang="el-GR"/>
              <a:pPr/>
              <a:t>‹#›</a:t>
            </a:fld>
            <a:endParaRPr lang="el-G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a:ln/>
        </p:spPr>
        <p:txBody>
          <a:bodyPr/>
          <a:lstStyle>
            <a:lvl1pPr>
              <a:defRPr/>
            </a:lvl1pPr>
          </a:lstStyle>
          <a:p>
            <a:fld id="{C12BB662-6BDB-4D89-8FDE-3D334E2B1B63}" type="datetime1">
              <a:rPr lang="el-GR" smtClean="0"/>
              <a:pPr/>
              <a:t>27/2/2014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18644B64-F6AB-7A42-81D3-97E7448CB707}" type="slidenum">
              <a:rPr lang="el-GR"/>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a:ln/>
        </p:spPr>
        <p:txBody>
          <a:bodyPr/>
          <a:lstStyle>
            <a:lvl1pPr>
              <a:defRPr/>
            </a:lvl1pPr>
          </a:lstStyle>
          <a:p>
            <a:fld id="{4452AFCF-BD58-49E6-9B2D-7841886835E5}" type="datetime1">
              <a:rPr lang="el-GR" smtClean="0"/>
              <a:pPr/>
              <a:t>27/2/2014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4A758FD3-5D73-1547-8451-2DD8D259E362}" type="slidenum">
              <a:rPr lang="el-GR"/>
              <a:pPr/>
              <a:t>‹#›</a:t>
            </a:fld>
            <a:endParaRPr lang="el-G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371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l-GR" sz="1800">
              <a:latin typeface="Arial" charset="0"/>
            </a:endParaRPr>
          </a:p>
        </p:txBody>
      </p:sp>
      <p:sp>
        <p:nvSpPr>
          <p:cNvPr id="205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a:t>Κάντε κλικ για επεξεργασία του τίτλου</a:t>
            </a:r>
          </a:p>
        </p:txBody>
      </p:sp>
      <p:sp>
        <p:nvSpPr>
          <p:cNvPr id="205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24371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fld id="{108C3CBC-8B52-4C85-8BA9-3243928A63A1}" type="datetime1">
              <a:rPr lang="el-GR" smtClean="0"/>
              <a:pPr/>
              <a:t>27/2/2014</a:t>
            </a:fld>
            <a:endParaRPr lang="el-GR"/>
          </a:p>
        </p:txBody>
      </p:sp>
      <p:sp>
        <p:nvSpPr>
          <p:cNvPr id="24371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l-GR" altLang="en-US"/>
          </a:p>
        </p:txBody>
      </p:sp>
      <p:sp>
        <p:nvSpPr>
          <p:cNvPr id="24371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fld id="{29046E22-C6E4-C648-8993-6F465661D0D5}" type="slidenum">
              <a:rPr lang="el-GR"/>
              <a:pPr/>
              <a:t>‹#›</a:t>
            </a:fld>
            <a:endParaRPr lang="el-GR"/>
          </a:p>
        </p:txBody>
      </p:sp>
      <p:grpSp>
        <p:nvGrpSpPr>
          <p:cNvPr id="2056" name="Group 8"/>
          <p:cNvGrpSpPr>
            <a:grpSpLocks/>
          </p:cNvGrpSpPr>
          <p:nvPr/>
        </p:nvGrpSpPr>
        <p:grpSpPr bwMode="auto">
          <a:xfrm>
            <a:off x="8153400" y="152400"/>
            <a:ext cx="792163" cy="1295400"/>
            <a:chOff x="5136" y="960"/>
            <a:chExt cx="528" cy="864"/>
          </a:xfrm>
        </p:grpSpPr>
        <p:sp>
          <p:nvSpPr>
            <p:cNvPr id="24372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3"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4"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5"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6"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7"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28"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9"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30"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1"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2"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3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3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5"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6"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3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9"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0"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4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4"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5"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6"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7"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8"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9"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5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51"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grpSp>
    </p:spTree>
  </p:cSld>
  <p:clrMap bg1="lt1" tx1="dk1" bg2="lt2" tx2="dk2" accent1="accent1" accent2="accent2" accent3="accent3" accent4="accent4" accent5="accent5" accent6="accent6" hlink="hlink" folHlink="folHlink"/>
  <p:sldLayoutIdLst>
    <p:sldLayoutId id="2147484173"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 id="2147484171" r:id="rId12"/>
    <p:sldLayoutId id="2147484172" r:id="rId13"/>
  </p:sldLayoutIdLst>
  <p:transition/>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charset="2"/>
        <a:buChar char="l"/>
        <a:defRPr sz="2600">
          <a:solidFill>
            <a:schemeClr val="tx1"/>
          </a:solidFill>
          <a:latin typeface="+mn-lt"/>
          <a:ea typeface="ＭＳ Ｐゴシック" charset="-128"/>
        </a:defRPr>
      </a:lvl2pPr>
      <a:lvl3pPr marL="987425" indent="-293688" algn="l" rtl="0" eaLnBrk="0" fontAlgn="base" hangingPunct="0">
        <a:spcBef>
          <a:spcPct val="20000"/>
        </a:spcBef>
        <a:spcAft>
          <a:spcPct val="0"/>
        </a:spcAft>
        <a:buClr>
          <a:schemeClr val="accent1"/>
        </a:buClr>
        <a:buSzPct val="70000"/>
        <a:buFont typeface="Wingdings" charset="2"/>
        <a:buChar char="l"/>
        <a:defRPr sz="2300">
          <a:solidFill>
            <a:schemeClr val="tx1"/>
          </a:solidFill>
          <a:latin typeface="+mn-lt"/>
          <a:ea typeface="ＭＳ Ｐゴシック" charset="-128"/>
        </a:defRPr>
      </a:lvl3pPr>
      <a:lvl4pPr marL="1281113" indent="-292100" algn="l" rtl="0" eaLnBrk="0" fontAlgn="base" hangingPunct="0">
        <a:spcBef>
          <a:spcPct val="20000"/>
        </a:spcBef>
        <a:spcAft>
          <a:spcPct val="0"/>
        </a:spcAft>
        <a:buClr>
          <a:schemeClr val="tx2"/>
        </a:buClr>
        <a:buSzPct val="75000"/>
        <a:buFont typeface="Wingdings" charset="2"/>
        <a:buChar char="§"/>
        <a:defRPr sz="2000">
          <a:solidFill>
            <a:schemeClr val="tx1"/>
          </a:solidFill>
          <a:latin typeface="+mn-lt"/>
          <a:ea typeface="ＭＳ Ｐゴシック" charset="-128"/>
        </a:defRPr>
      </a:lvl4pPr>
      <a:lvl5pPr marL="1598613" indent="-315913" algn="l" rtl="0" eaLnBrk="0" fontAlgn="base" hangingPunct="0">
        <a:spcBef>
          <a:spcPct val="20000"/>
        </a:spcBef>
        <a:spcAft>
          <a:spcPct val="0"/>
        </a:spcAft>
        <a:buClr>
          <a:schemeClr val="folHlink"/>
        </a:buClr>
        <a:buSzPct val="80000"/>
        <a:buFont typeface="Wingdings" charset="2"/>
        <a:buChar char="§"/>
        <a:defRPr sz="2000">
          <a:solidFill>
            <a:schemeClr val="tx1"/>
          </a:solidFill>
          <a:latin typeface="+mn-lt"/>
          <a:ea typeface="ＭＳ Ｐゴシック" charset="-128"/>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5288" y="188913"/>
            <a:ext cx="6697662" cy="2231975"/>
          </a:xfrm>
        </p:spPr>
        <p:txBody>
          <a:bodyPr/>
          <a:lstStyle/>
          <a:p>
            <a:pPr algn="ctr" eaLnBrk="1" hangingPunct="1"/>
            <a:r>
              <a:rPr lang="en-US" sz="2400" i="1" dirty="0" smtClean="0">
                <a:solidFill>
                  <a:srgbClr val="8064A2"/>
                </a:solidFill>
                <a:latin typeface="Times New Roman" charset="0"/>
              </a:rPr>
              <a:t/>
            </a:r>
            <a:br>
              <a:rPr lang="en-US" sz="2400" i="1" dirty="0" smtClean="0">
                <a:solidFill>
                  <a:srgbClr val="8064A2"/>
                </a:solidFill>
                <a:latin typeface="Times New Roman" charset="0"/>
              </a:rPr>
            </a:br>
            <a:r>
              <a:rPr lang="en-US" sz="2400" i="1" dirty="0" smtClean="0">
                <a:solidFill>
                  <a:srgbClr val="8064A2"/>
                </a:solidFill>
                <a:latin typeface="Times New Roman" charset="0"/>
              </a:rPr>
              <a:t>AGRICULTURE IN ECONOMIC DEVELOPMENT: </a:t>
            </a:r>
            <a:br>
              <a:rPr lang="en-US" sz="2400" i="1" dirty="0" smtClean="0">
                <a:solidFill>
                  <a:srgbClr val="8064A2"/>
                </a:solidFill>
                <a:latin typeface="Times New Roman" charset="0"/>
              </a:rPr>
            </a:br>
            <a:r>
              <a:rPr lang="en-US" sz="2400" i="1" dirty="0" smtClean="0">
                <a:solidFill>
                  <a:srgbClr val="8064A2"/>
                </a:solidFill>
                <a:latin typeface="Times New Roman" charset="0"/>
              </a:rPr>
              <a:t>AN INTERNATIONAL PERSPECTIVE</a:t>
            </a:r>
            <a:br>
              <a:rPr lang="en-US" sz="2400" i="1" dirty="0" smtClean="0">
                <a:solidFill>
                  <a:srgbClr val="8064A2"/>
                </a:solidFill>
                <a:latin typeface="Times New Roman" charset="0"/>
              </a:rPr>
            </a:br>
            <a:r>
              <a:rPr lang="el-GR" sz="2400" dirty="0">
                <a:solidFill>
                  <a:schemeClr val="hlink"/>
                </a:solidFill>
                <a:latin typeface="Times New Roman" charset="0"/>
              </a:rPr>
              <a:t/>
            </a:r>
            <a:br>
              <a:rPr lang="el-GR" sz="2400" dirty="0">
                <a:solidFill>
                  <a:schemeClr val="hlink"/>
                </a:solidFill>
                <a:latin typeface="Times New Roman" charset="0"/>
              </a:rPr>
            </a:br>
            <a:endParaRPr lang="el-GR" sz="2800" dirty="0">
              <a:solidFill>
                <a:schemeClr val="accent2"/>
              </a:solidFill>
              <a:effectLst>
                <a:outerShdw blurRad="38100" dist="38100" dir="2700000" algn="tl">
                  <a:srgbClr val="DDDDDD"/>
                </a:outerShdw>
              </a:effectLst>
              <a:latin typeface="Times New Roman" charset="0"/>
            </a:endParaRPr>
          </a:p>
        </p:txBody>
      </p:sp>
      <p:sp>
        <p:nvSpPr>
          <p:cNvPr id="3075" name="Rectangle 3"/>
          <p:cNvSpPr>
            <a:spLocks noGrp="1" noChangeArrowheads="1"/>
          </p:cNvSpPr>
          <p:nvPr>
            <p:ph type="subTitle" idx="1"/>
          </p:nvPr>
        </p:nvSpPr>
        <p:spPr>
          <a:xfrm>
            <a:off x="250825" y="2708275"/>
            <a:ext cx="6846888" cy="3816350"/>
          </a:xfrm>
        </p:spPr>
        <p:txBody>
          <a:bodyPr/>
          <a:lstStyle/>
          <a:p>
            <a:pPr algn="ctr" eaLnBrk="1" hangingPunct="1">
              <a:buFont typeface="Wingdings" charset="2"/>
              <a:buNone/>
            </a:pPr>
            <a:endParaRPr lang="el-GR" b="1" dirty="0">
              <a:solidFill>
                <a:schemeClr val="accent1"/>
              </a:solidFill>
            </a:endParaRPr>
          </a:p>
          <a:p>
            <a:pPr algn="ctr" eaLnBrk="1" hangingPunct="1">
              <a:buFont typeface="Wingdings" charset="2"/>
              <a:buNone/>
            </a:pPr>
            <a:r>
              <a:rPr lang="en-US" sz="2800" b="1" i="1" dirty="0" smtClean="0">
                <a:latin typeface="Times New Roman" pitchFamily="18" charset="0"/>
                <a:cs typeface="Times New Roman" pitchFamily="18" charset="0"/>
              </a:rPr>
              <a:t>WEEK 9 </a:t>
            </a:r>
            <a:r>
              <a:rPr lang="en-US" sz="2800" i="1" dirty="0" smtClean="0">
                <a:latin typeface="Times New Roman" pitchFamily="18" charset="0"/>
                <a:ea typeface="Times New Roman" charset="0"/>
                <a:cs typeface="Times New Roman" pitchFamily="18" charset="0"/>
              </a:rPr>
              <a:t> </a:t>
            </a:r>
            <a:endParaRPr lang="el-GR" sz="2800" b="1" i="1" dirty="0">
              <a:latin typeface="Times New Roman" pitchFamily="18" charset="0"/>
              <a:cs typeface="Times New Roman" pitchFamily="18" charset="0"/>
            </a:endParaRPr>
          </a:p>
          <a:p>
            <a:pPr algn="ctr" eaLnBrk="1" hangingPunct="1"/>
            <a:r>
              <a:rPr lang="en-US" sz="2800" i="1" dirty="0" smtClean="0">
                <a:latin typeface="Times New Roman" charset="0"/>
                <a:ea typeface="Times New Roman" charset="0"/>
                <a:cs typeface="Times New Roman" charset="0"/>
              </a:rPr>
              <a:t>  </a:t>
            </a:r>
            <a:endParaRPr lang="el-GR" sz="2800" b="1" i="1" dirty="0">
              <a:solidFill>
                <a:srgbClr val="7E9CE8"/>
              </a:solidFill>
            </a:endParaRPr>
          </a:p>
          <a:p>
            <a:pPr algn="ctr" eaLnBrk="1" hangingPunct="1"/>
            <a:r>
              <a:rPr lang="en-US" sz="2800" i="1" dirty="0" smtClean="0">
                <a:latin typeface="Times New Roman" charset="0"/>
                <a:ea typeface="Times New Roman" charset="0"/>
                <a:cs typeface="Times New Roman" charset="0"/>
              </a:rPr>
              <a:t>Productivity, technical change  and institutions </a:t>
            </a:r>
          </a:p>
          <a:p>
            <a:pPr algn="ctr" eaLnBrk="1" hangingPunct="1"/>
            <a:r>
              <a:rPr lang="en-US" sz="2800" i="1" dirty="0" smtClean="0">
                <a:latin typeface="Times New Roman" charset="0"/>
                <a:ea typeface="Times New Roman" charset="0"/>
                <a:cs typeface="Times New Roman" charset="0"/>
              </a:rPr>
              <a:t>  </a:t>
            </a:r>
          </a:p>
          <a:p>
            <a:pPr algn="ctr" eaLnBrk="1" hangingPunct="1"/>
            <a:endParaRPr lang="el-GR" sz="2800" b="1" i="1" dirty="0">
              <a:solidFill>
                <a:schemeClr val="tx2"/>
              </a:solidFill>
              <a:effectLst>
                <a:outerShdw blurRad="38100" dist="38100" dir="2700000" algn="tl">
                  <a:srgbClr val="DDDDDD"/>
                </a:outerShdw>
              </a:effectLst>
            </a:endParaRPr>
          </a:p>
          <a:p>
            <a:pPr eaLnBrk="1" hangingPunct="1">
              <a:buFont typeface="Wingdings" charset="2"/>
              <a:buNone/>
            </a:pPr>
            <a:endParaRPr lang="en-US" dirty="0">
              <a:solidFill>
                <a:schemeClr val="accent1"/>
              </a:solidFill>
            </a:endParaRPr>
          </a:p>
        </p:txBody>
      </p:sp>
      <p:sp>
        <p:nvSpPr>
          <p:cNvPr id="1029" name="Rectangle 5"/>
          <p:cNvSpPr>
            <a:spLocks noChangeArrowheads="1"/>
          </p:cNvSpPr>
          <p:nvPr/>
        </p:nvSpPr>
        <p:spPr bwMode="auto">
          <a:xfrm>
            <a:off x="8388350" y="6092825"/>
            <a:ext cx="317500" cy="366713"/>
          </a:xfrm>
          <a:prstGeom prst="rect">
            <a:avLst/>
          </a:prstGeom>
          <a:solidFill>
            <a:schemeClr val="bg1"/>
          </a:solidFill>
          <a:ln w="9525">
            <a:noFill/>
            <a:miter lim="800000"/>
            <a:headEnd/>
            <a:tailEnd/>
          </a:ln>
        </p:spPr>
        <p:txBody>
          <a:bodyPr wrap="none">
            <a:prstTxWarp prst="textNoShape">
              <a:avLst/>
            </a:prstTxWarp>
            <a:spAutoFit/>
          </a:bodyPr>
          <a:lstStyle/>
          <a:p>
            <a:pPr eaLnBrk="0" hangingPunct="0">
              <a:lnSpc>
                <a:spcPct val="90000"/>
              </a:lnSpc>
              <a:spcBef>
                <a:spcPct val="20000"/>
              </a:spcBef>
              <a:buClr>
                <a:schemeClr val="tx2"/>
              </a:buClr>
              <a:buSzPct val="70000"/>
              <a:buFont typeface="Wingdings" charset="2"/>
              <a:buChar char="l"/>
            </a:pPr>
            <a:endParaRPr lang="en-US">
              <a:latin typeface="Arial" charset="0"/>
            </a:endParaRPr>
          </a:p>
        </p:txBody>
      </p:sp>
      <p:sp>
        <p:nvSpPr>
          <p:cNvPr id="1030" name="Rectangle 6"/>
          <p:cNvSpPr>
            <a:spLocks noChangeArrowheads="1"/>
          </p:cNvSpPr>
          <p:nvPr/>
        </p:nvSpPr>
        <p:spPr bwMode="auto">
          <a:xfrm>
            <a:off x="8459788" y="6237288"/>
            <a:ext cx="288925" cy="244475"/>
          </a:xfrm>
          <a:prstGeom prst="rect">
            <a:avLst/>
          </a:prstGeom>
          <a:noFill/>
          <a:ln w="9525">
            <a:noFill/>
            <a:miter lim="800000"/>
            <a:headEnd/>
            <a:tailEnd/>
          </a:ln>
        </p:spPr>
        <p:txBody>
          <a:bodyPr wrap="none" anchor="b">
            <a:prstTxWarp prst="textNoShape">
              <a:avLst/>
            </a:prstTxWarp>
            <a:spAutoFit/>
          </a:bodyPr>
          <a:lstStyle/>
          <a:p>
            <a:pPr algn="ctr"/>
            <a:r>
              <a:rPr lang="en-US" sz="1000">
                <a:solidFill>
                  <a:schemeClr val="tx2"/>
                </a:solidFill>
                <a:latin typeface="Arial" charset="0"/>
              </a:rPr>
              <a:t>1</a:t>
            </a:r>
            <a:r>
              <a:rPr lang="el-GR" sz="1000">
                <a:solidFill>
                  <a:schemeClr val="tx2"/>
                </a:solidFill>
                <a:latin typeface="Arial" charset="0"/>
              </a:rPr>
              <a:t> </a:t>
            </a:r>
            <a:endParaRPr lang="el-GR" sz="1800"/>
          </a:p>
        </p:txBody>
      </p:sp>
      <p:graphicFrame>
        <p:nvGraphicFramePr>
          <p:cNvPr id="1026" name="Object 4"/>
          <p:cNvGraphicFramePr>
            <a:graphicFrameLocks noChangeAspect="1"/>
          </p:cNvGraphicFramePr>
          <p:nvPr/>
        </p:nvGraphicFramePr>
        <p:xfrm>
          <a:off x="7667625" y="404813"/>
          <a:ext cx="1222375" cy="1871662"/>
        </p:xfrm>
        <a:graphic>
          <a:graphicData uri="http://schemas.openxmlformats.org/presentationml/2006/ole">
            <p:oleObj spid="_x0000_s1026" r:id="rId4" imgW="426922" imgH="569229" progId="">
              <p:embed/>
            </p:oleObj>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cstate="print"/>
          <a:srcRect/>
          <a:stretch>
            <a:fillRect/>
          </a:stretch>
        </p:blipFill>
        <p:spPr bwMode="auto">
          <a:xfrm>
            <a:off x="683568" y="692696"/>
            <a:ext cx="7632848" cy="554461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146522"/>
          </a:xfrm>
        </p:spPr>
        <p:txBody>
          <a:bodyPr/>
          <a:lstStyle/>
          <a:p>
            <a:pPr algn="ctr"/>
            <a:r>
              <a:rPr lang="en-US" sz="2800" dirty="0" smtClean="0">
                <a:latin typeface="Times New Roman" pitchFamily="18" charset="0"/>
                <a:cs typeface="Times New Roman" pitchFamily="18" charset="0"/>
              </a:rPr>
              <a:t>Induced institutional innovation and institutional change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340768"/>
            <a:ext cx="8229600" cy="4896544"/>
          </a:xfrm>
        </p:spPr>
        <p:txBody>
          <a:bodyPr/>
          <a:lstStyle/>
          <a:p>
            <a:r>
              <a:rPr lang="en-US" sz="2000" dirty="0" smtClean="0">
                <a:latin typeface="Times New Roman" pitchFamily="18" charset="0"/>
                <a:cs typeface="Times New Roman" pitchFamily="18" charset="0"/>
              </a:rPr>
              <a:t>From induced innovation in technology to induced change in institutions governing the operation of the agricultural system and institutional change  - the quest for efficiency</a:t>
            </a:r>
          </a:p>
          <a:p>
            <a:r>
              <a:rPr lang="en-US" sz="2000" dirty="0" smtClean="0">
                <a:latin typeface="Times New Roman" pitchFamily="18" charset="0"/>
                <a:cs typeface="Times New Roman" pitchFamily="18" charset="0"/>
              </a:rPr>
              <a:t>Land tenure, land use systems and land reform </a:t>
            </a:r>
          </a:p>
          <a:p>
            <a:r>
              <a:rPr lang="en-US" sz="2000" dirty="0" smtClean="0">
                <a:latin typeface="Times New Roman" pitchFamily="18" charset="0"/>
                <a:cs typeface="Times New Roman" pitchFamily="18" charset="0"/>
              </a:rPr>
              <a:t>The agricultural research system: USA, Germany, Japan</a:t>
            </a:r>
          </a:p>
          <a:p>
            <a:r>
              <a:rPr lang="en-US" sz="2000" dirty="0" smtClean="0">
                <a:latin typeface="Times New Roman" pitchFamily="18" charset="0"/>
                <a:cs typeface="Times New Roman" pitchFamily="18" charset="0"/>
              </a:rPr>
              <a:t>The knowledge transfer system: Extension, education,  </a:t>
            </a:r>
          </a:p>
          <a:p>
            <a:r>
              <a:rPr lang="en-US" sz="2000" dirty="0" smtClean="0">
                <a:latin typeface="Times New Roman" pitchFamily="18" charset="0"/>
                <a:cs typeface="Times New Roman" pitchFamily="18" charset="0"/>
              </a:rPr>
              <a:t>The credit system: Short term and long term credit and the operation of the money market, purchase of new technological inputs and financing of investment in capital inputs </a:t>
            </a:r>
          </a:p>
          <a:p>
            <a:r>
              <a:rPr lang="en-US" sz="2000" dirty="0" smtClean="0">
                <a:latin typeface="Times New Roman" pitchFamily="18" charset="0"/>
                <a:cs typeface="Times New Roman" pitchFamily="18" charset="0"/>
              </a:rPr>
              <a:t>Operation of markets: Product markets, input markets. Market structure, conduct, performance</a:t>
            </a:r>
          </a:p>
          <a:p>
            <a:r>
              <a:rPr lang="en-US" sz="2000" dirty="0" smtClean="0">
                <a:latin typeface="Times New Roman" pitchFamily="18" charset="0"/>
                <a:cs typeface="Times New Roman" pitchFamily="18" charset="0"/>
              </a:rPr>
              <a:t>Market integration :  institutions and infrastructure</a:t>
            </a:r>
          </a:p>
          <a:p>
            <a:r>
              <a:rPr lang="en-US" sz="2000" dirty="0" smtClean="0">
                <a:latin typeface="Times New Roman" pitchFamily="18" charset="0"/>
                <a:cs typeface="Times New Roman" pitchFamily="18" charset="0"/>
              </a:rPr>
              <a:t>Critical infrastructure, transportation, telecoms, energy </a:t>
            </a:r>
          </a:p>
          <a:p>
            <a:r>
              <a:rPr lang="en-US" sz="2000" dirty="0" smtClean="0">
                <a:latin typeface="Times New Roman" pitchFamily="18" charset="0"/>
                <a:cs typeface="Times New Roman" pitchFamily="18" charset="0"/>
              </a:rPr>
              <a:t>Trade barriers. Trade arrangements: Multilateral and regional     </a:t>
            </a:r>
          </a:p>
          <a:p>
            <a:pPr lvl="1"/>
            <a:endParaRPr lang="el-GR"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931224" cy="778098"/>
          </a:xfrm>
        </p:spPr>
        <p:txBody>
          <a:bodyPr/>
          <a:lstStyle/>
          <a:p>
            <a:pPr algn="ctr"/>
            <a:r>
              <a:rPr lang="en-US" sz="2400" dirty="0" smtClean="0">
                <a:latin typeface="Times New Roman" pitchFamily="18" charset="0"/>
                <a:cs typeface="Times New Roman" pitchFamily="18" charset="0"/>
              </a:rPr>
              <a:t>The Bass Diffusion Model (simple differential equation) describes process of new product adoption in a population</a:t>
            </a:r>
            <a:endParaRPr lang="el-GR" sz="24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467544" y="1124743"/>
            <a:ext cx="3968180" cy="792089"/>
          </a:xfrm>
        </p:spPr>
        <p:txBody>
          <a:bodyPr/>
          <a:lstStyle/>
          <a:p>
            <a:r>
              <a:rPr lang="en-US" dirty="0" smtClean="0"/>
              <a:t>The Bass Diffusion model </a:t>
            </a:r>
            <a:endParaRPr lang="el-GR" dirty="0"/>
          </a:p>
        </p:txBody>
      </p:sp>
      <p:sp>
        <p:nvSpPr>
          <p:cNvPr id="5" name="4 - Θέση κειμένου"/>
          <p:cNvSpPr>
            <a:spLocks noGrp="1"/>
          </p:cNvSpPr>
          <p:nvPr>
            <p:ph type="body" sz="quarter" idx="3"/>
          </p:nvPr>
        </p:nvSpPr>
        <p:spPr>
          <a:xfrm>
            <a:off x="4644008" y="1196752"/>
            <a:ext cx="4041775" cy="639762"/>
          </a:xfrm>
        </p:spPr>
        <p:txBody>
          <a:bodyPr/>
          <a:lstStyle/>
          <a:p>
            <a:r>
              <a:rPr lang="en-US" dirty="0" smtClean="0"/>
              <a:t>Model formulation</a:t>
            </a:r>
            <a:endParaRPr lang="el-GR" dirty="0"/>
          </a:p>
        </p:txBody>
      </p:sp>
      <p:pic>
        <p:nvPicPr>
          <p:cNvPr id="17410" name="Picture 2"/>
          <p:cNvPicPr>
            <a:picLocks noGrp="1" noChangeAspect="1" noChangeArrowheads="1"/>
          </p:cNvPicPr>
          <p:nvPr>
            <p:ph sz="half" idx="2"/>
          </p:nvPr>
        </p:nvPicPr>
        <p:blipFill>
          <a:blip r:embed="rId2" cstate="print"/>
          <a:srcRect/>
          <a:stretch>
            <a:fillRect/>
          </a:stretch>
        </p:blipFill>
        <p:spPr bwMode="auto">
          <a:xfrm>
            <a:off x="611560" y="2276872"/>
            <a:ext cx="3600400" cy="3312368"/>
          </a:xfrm>
          <a:prstGeom prst="rect">
            <a:avLst/>
          </a:prstGeom>
          <a:noFill/>
          <a:ln w="9525">
            <a:noFill/>
            <a:miter lim="800000"/>
            <a:headEnd/>
            <a:tailEnd/>
          </a:ln>
        </p:spPr>
      </p:pic>
      <p:pic>
        <p:nvPicPr>
          <p:cNvPr id="17411" name="Picture 3"/>
          <p:cNvPicPr>
            <a:picLocks noGrp="1" noChangeAspect="1" noChangeArrowheads="1"/>
          </p:cNvPicPr>
          <p:nvPr>
            <p:ph sz="quarter" idx="4"/>
          </p:nvPr>
        </p:nvPicPr>
        <p:blipFill>
          <a:blip r:embed="rId3" cstate="print"/>
          <a:srcRect/>
          <a:stretch>
            <a:fillRect/>
          </a:stretch>
        </p:blipFill>
        <p:spPr bwMode="auto">
          <a:xfrm>
            <a:off x="4628333" y="2060848"/>
            <a:ext cx="4048123" cy="35373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latin typeface="Times New Roman" pitchFamily="18" charset="0"/>
                <a:cs typeface="Times New Roman" pitchFamily="18" charset="0"/>
              </a:rPr>
              <a:t>Adoption distribution</a:t>
            </a:r>
            <a:endParaRPr lang="el-GR" sz="2800" dirty="0">
              <a:latin typeface="Times New Roman" pitchFamily="18" charset="0"/>
              <a:cs typeface="Times New Roman" pitchFamily="18" charset="0"/>
            </a:endParaRPr>
          </a:p>
        </p:txBody>
      </p:sp>
      <p:pic>
        <p:nvPicPr>
          <p:cNvPr id="19458" name="Picture 2"/>
          <p:cNvPicPr>
            <a:picLocks noGrp="1" noChangeAspect="1" noChangeArrowheads="1"/>
          </p:cNvPicPr>
          <p:nvPr>
            <p:ph idx="1"/>
          </p:nvPr>
        </p:nvPicPr>
        <p:blipFill>
          <a:blip r:embed="rId2" cstate="print"/>
          <a:srcRect/>
          <a:stretch>
            <a:fillRect/>
          </a:stretch>
        </p:blipFill>
        <p:spPr bwMode="auto">
          <a:xfrm>
            <a:off x="899592" y="1844824"/>
            <a:ext cx="7488832" cy="432048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786482"/>
          </a:xfrm>
        </p:spPr>
        <p:txBody>
          <a:bodyPr/>
          <a:lstStyle/>
          <a:p>
            <a:pPr algn="ctr"/>
            <a:r>
              <a:rPr lang="en-US" sz="2800" dirty="0" smtClean="0">
                <a:latin typeface="Times New Roman" pitchFamily="18" charset="0"/>
                <a:cs typeface="Times New Roman" pitchFamily="18" charset="0"/>
              </a:rPr>
              <a:t>Adoption cumulative distribution</a:t>
            </a:r>
            <a:endParaRPr lang="el-GR" sz="2800" dirty="0">
              <a:latin typeface="Times New Roman" pitchFamily="18" charset="0"/>
              <a:cs typeface="Times New Roman" pitchFamily="18" charset="0"/>
            </a:endParaRPr>
          </a:p>
        </p:txBody>
      </p:sp>
      <p:pic>
        <p:nvPicPr>
          <p:cNvPr id="5" name="Picture 2"/>
          <p:cNvPicPr>
            <a:picLocks noGrp="1" noChangeAspect="1" noChangeArrowheads="1"/>
          </p:cNvPicPr>
          <p:nvPr>
            <p:ph idx="1"/>
          </p:nvPr>
        </p:nvPicPr>
        <p:blipFill>
          <a:blip r:embed="rId2" cstate="print"/>
          <a:srcRect/>
          <a:stretch>
            <a:fillRect/>
          </a:stretch>
        </p:blipFill>
        <p:spPr bwMode="auto">
          <a:xfrm>
            <a:off x="755576" y="1556792"/>
            <a:ext cx="7488832" cy="46085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858490"/>
          </a:xfrm>
        </p:spPr>
        <p:txBody>
          <a:bodyPr/>
          <a:lstStyle/>
          <a:p>
            <a:pPr algn="ctr"/>
            <a:r>
              <a:rPr lang="en-US" sz="2800" dirty="0" smtClean="0">
                <a:latin typeface="Times New Roman" pitchFamily="18" charset="0"/>
                <a:cs typeface="Times New Roman" pitchFamily="18" charset="0"/>
              </a:rPr>
              <a:t>Sigmoid curve of technology adoption</a:t>
            </a:r>
            <a:endParaRPr lang="el-GR" sz="2800" dirty="0">
              <a:latin typeface="Times New Roman" pitchFamily="18" charset="0"/>
              <a:cs typeface="Times New Roman" pitchFamily="18" charset="0"/>
            </a:endParaRPr>
          </a:p>
        </p:txBody>
      </p:sp>
      <p:pic>
        <p:nvPicPr>
          <p:cNvPr id="20482" name="Picture 2"/>
          <p:cNvPicPr>
            <a:picLocks noGrp="1" noChangeAspect="1" noChangeArrowheads="1"/>
          </p:cNvPicPr>
          <p:nvPr>
            <p:ph sz="half" idx="1"/>
          </p:nvPr>
        </p:nvPicPr>
        <p:blipFill>
          <a:blip r:embed="rId2" cstate="print"/>
          <a:srcRect/>
          <a:stretch>
            <a:fillRect/>
          </a:stretch>
        </p:blipFill>
        <p:spPr bwMode="auto">
          <a:xfrm>
            <a:off x="611560" y="1556792"/>
            <a:ext cx="3672408" cy="4536504"/>
          </a:xfrm>
          <a:prstGeom prst="rect">
            <a:avLst/>
          </a:prstGeom>
          <a:noFill/>
          <a:ln w="9525">
            <a:noFill/>
            <a:miter lim="800000"/>
            <a:headEnd/>
            <a:tailEnd/>
          </a:ln>
        </p:spPr>
      </p:pic>
      <p:pic>
        <p:nvPicPr>
          <p:cNvPr id="20483" name="Picture 3"/>
          <p:cNvPicPr>
            <a:picLocks noGrp="1" noChangeAspect="1" noChangeArrowheads="1"/>
          </p:cNvPicPr>
          <p:nvPr>
            <p:ph sz="half" idx="2"/>
          </p:nvPr>
        </p:nvPicPr>
        <p:blipFill>
          <a:blip r:embed="rId3" cstate="print"/>
          <a:srcRect/>
          <a:stretch>
            <a:fillRect/>
          </a:stretch>
        </p:blipFill>
        <p:spPr bwMode="auto">
          <a:xfrm>
            <a:off x="4644008" y="1556792"/>
            <a:ext cx="3494152" cy="468052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latin typeface="Times New Roman" pitchFamily="18" charset="0"/>
                <a:cs typeface="Times New Roman" pitchFamily="18" charset="0"/>
              </a:rPr>
              <a:t>Record of science and technological innovation from </a:t>
            </a:r>
            <a:r>
              <a:rPr lang="en-GB" sz="2800" dirty="0" smtClean="0">
                <a:latin typeface="Times New Roman" pitchFamily="18" charset="0"/>
                <a:cs typeface="Times New Roman" pitchFamily="18" charset="0"/>
              </a:rPr>
              <a:t>three perspectives</a:t>
            </a:r>
            <a:endParaRPr lang="el-GR" sz="2800" dirty="0"/>
          </a:p>
        </p:txBody>
      </p:sp>
      <p:sp>
        <p:nvSpPr>
          <p:cNvPr id="3" name="2 - Θέση περιεχομένου"/>
          <p:cNvSpPr>
            <a:spLocks noGrp="1"/>
          </p:cNvSpPr>
          <p:nvPr>
            <p:ph idx="1"/>
          </p:nvPr>
        </p:nvSpPr>
        <p:spPr>
          <a:xfrm>
            <a:off x="457200" y="1719262"/>
            <a:ext cx="8229600" cy="4662065"/>
          </a:xfrm>
        </p:spPr>
        <p:txBody>
          <a:bodyPr/>
          <a:lstStyle/>
          <a:p>
            <a:r>
              <a:rPr lang="en-US" sz="2400" dirty="0" smtClean="0">
                <a:latin typeface="Times New Roman" pitchFamily="18" charset="0"/>
                <a:cs typeface="Times New Roman" pitchFamily="18" charset="0"/>
              </a:rPr>
              <a:t>The recent impacts and emerging challenges – three types of technologies (a) </a:t>
            </a:r>
            <a:r>
              <a:rPr lang="en-GB" sz="2400" dirty="0" smtClean="0">
                <a:latin typeface="Times New Roman" pitchFamily="18" charset="0"/>
                <a:cs typeface="Times New Roman" pitchFamily="18" charset="0"/>
              </a:rPr>
              <a:t>Technical, (b) Biological and (c) Managerial technologies</a:t>
            </a:r>
          </a:p>
          <a:p>
            <a:r>
              <a:rPr lang="en-US" sz="2400" dirty="0" smtClean="0">
                <a:latin typeface="Times New Roman" pitchFamily="18" charset="0"/>
                <a:cs typeface="Times New Roman" pitchFamily="18" charset="0"/>
              </a:rPr>
              <a:t>The investments in research and development (R&amp;D) to generate new technologies, </a:t>
            </a:r>
            <a:r>
              <a:rPr lang="en-GB" sz="2400" dirty="0" smtClean="0">
                <a:latin typeface="Times New Roman" pitchFamily="18" charset="0"/>
                <a:cs typeface="Times New Roman" pitchFamily="18" charset="0"/>
              </a:rPr>
              <a:t>paying particular attention to </a:t>
            </a:r>
            <a:r>
              <a:rPr lang="en-US" sz="2400" dirty="0" smtClean="0">
                <a:latin typeface="Times New Roman" pitchFamily="18" charset="0"/>
                <a:cs typeface="Times New Roman" pitchFamily="18" charset="0"/>
              </a:rPr>
              <a:t>growing divides between industrial and developing countries, and within the </a:t>
            </a:r>
            <a:r>
              <a:rPr lang="en-GB" sz="2400" dirty="0" smtClean="0">
                <a:latin typeface="Times New Roman" pitchFamily="18" charset="0"/>
                <a:cs typeface="Times New Roman" pitchFamily="18" charset="0"/>
              </a:rPr>
              <a:t>developing countries themselves</a:t>
            </a:r>
          </a:p>
          <a:p>
            <a:r>
              <a:rPr lang="en-GB" sz="2400" dirty="0" smtClean="0">
                <a:latin typeface="Times New Roman" pitchFamily="18" charset="0"/>
                <a:cs typeface="Times New Roman" pitchFamily="18" charset="0"/>
              </a:rPr>
              <a:t>The emerging institutional arrangements </a:t>
            </a:r>
            <a:r>
              <a:rPr lang="en-US" sz="2400" dirty="0" smtClean="0">
                <a:latin typeface="Times New Roman" pitchFamily="18" charset="0"/>
                <a:cs typeface="Times New Roman" pitchFamily="18" charset="0"/>
              </a:rPr>
              <a:t>that make investments in innovation, </a:t>
            </a:r>
            <a:r>
              <a:rPr lang="en-GB" sz="2400" dirty="0" smtClean="0">
                <a:latin typeface="Times New Roman" pitchFamily="18" charset="0"/>
                <a:cs typeface="Times New Roman" pitchFamily="18" charset="0"/>
              </a:rPr>
              <a:t>including extension, more efficient</a:t>
            </a:r>
            <a:r>
              <a:rPr lang="en-US" sz="2400" dirty="0" smtClean="0">
                <a:latin typeface="Times New Roman" pitchFamily="18" charset="0"/>
                <a:cs typeface="Times New Roman" pitchFamily="18" charset="0"/>
              </a:rPr>
              <a:t> and effective in meeting market demands through collective action and </a:t>
            </a:r>
            <a:r>
              <a:rPr lang="en-GB" sz="2400" dirty="0" smtClean="0">
                <a:latin typeface="Times New Roman" pitchFamily="18" charset="0"/>
                <a:cs typeface="Times New Roman" pitchFamily="18" charset="0"/>
              </a:rPr>
              <a:t>farmer involvement</a:t>
            </a:r>
          </a:p>
          <a:p>
            <a:endParaRPr lang="el-GR"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r>
              <a:rPr lang="en-US" sz="2800" dirty="0" smtClean="0">
                <a:latin typeface="Times New Roman" pitchFamily="18" charset="0"/>
                <a:cs typeface="Times New Roman" pitchFamily="18" charset="0"/>
              </a:rPr>
              <a:t>Genetic improvement has been enormously successful, but not everywhere </a:t>
            </a:r>
            <a:endParaRPr lang="el-GR" dirty="0"/>
          </a:p>
        </p:txBody>
      </p:sp>
      <p:pic>
        <p:nvPicPr>
          <p:cNvPr id="21506" name="Picture 2"/>
          <p:cNvPicPr>
            <a:picLocks noGrp="1" noChangeAspect="1" noChangeArrowheads="1"/>
          </p:cNvPicPr>
          <p:nvPr>
            <p:ph idx="1"/>
          </p:nvPr>
        </p:nvPicPr>
        <p:blipFill>
          <a:blip r:embed="rId2" cstate="print"/>
          <a:srcRect/>
          <a:stretch>
            <a:fillRect/>
          </a:stretch>
        </p:blipFill>
        <p:spPr bwMode="auto">
          <a:xfrm>
            <a:off x="755576" y="1124744"/>
            <a:ext cx="7776864" cy="532859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122238"/>
            <a:ext cx="6957392" cy="786482"/>
          </a:xfrm>
        </p:spPr>
        <p:txBody>
          <a:bodyPr/>
          <a:lstStyle/>
          <a:p>
            <a:r>
              <a:rPr lang="en-US" sz="2800" dirty="0" smtClean="0">
                <a:latin typeface="Times New Roman" pitchFamily="18" charset="0"/>
                <a:cs typeface="Times New Roman" pitchFamily="18" charset="0"/>
              </a:rPr>
              <a:t>A biotechnology revolution in the making?</a:t>
            </a:r>
            <a:endParaRPr lang="el-GR" dirty="0"/>
          </a:p>
        </p:txBody>
      </p:sp>
      <p:sp>
        <p:nvSpPr>
          <p:cNvPr id="3" name="2 - Θέση περιεχομένου"/>
          <p:cNvSpPr>
            <a:spLocks noGrp="1"/>
          </p:cNvSpPr>
          <p:nvPr>
            <p:ph idx="1"/>
          </p:nvPr>
        </p:nvSpPr>
        <p:spPr>
          <a:xfrm>
            <a:off x="457200" y="1124744"/>
            <a:ext cx="8229600" cy="5400600"/>
          </a:xfrm>
        </p:spPr>
        <p:txBody>
          <a:bodyPr/>
          <a:lstStyle/>
          <a:p>
            <a:r>
              <a:rPr lang="en-US" sz="1800" dirty="0" smtClean="0">
                <a:latin typeface="Times New Roman" pitchFamily="18" charset="0"/>
                <a:cs typeface="Times New Roman" pitchFamily="18" charset="0"/>
              </a:rPr>
              <a:t>Agricultural biotechnology has the potential for huge impacts on many facets of agriculture—crop and animal productivity, yield stability, environmental sustainability, and consumer traits important to the poor. </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First-generation biotechnologies include plant tissue culture for </a:t>
            </a:r>
            <a:r>
              <a:rPr lang="en-US" sz="1800" dirty="0" err="1" smtClean="0">
                <a:latin typeface="Times New Roman" pitchFamily="18" charset="0"/>
                <a:cs typeface="Times New Roman" pitchFamily="18" charset="0"/>
              </a:rPr>
              <a:t>micropropagation</a:t>
            </a:r>
            <a:r>
              <a:rPr lang="en-US" sz="1800" dirty="0" smtClean="0">
                <a:latin typeface="Times New Roman" pitchFamily="18" charset="0"/>
                <a:cs typeface="Times New Roman" pitchFamily="18" charset="0"/>
              </a:rPr>
              <a:t> and production of virus-free planting materials, molecular diagnostics of crop and livestock diseases, and embryo transfer in livestock. Fairly cheap and easily applied, these technologies have already been adopted in many developing countries.</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 second-generation biotechnologies based on molecular biology use genomics to provide information on genes important for a particular trait. This allows the development of molecular markers to help select improved lines in conventional breeding (called marker-assisted selection).</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 most controversial of the improved biotechnologies are the </a:t>
            </a:r>
            <a:r>
              <a:rPr lang="en-US" sz="1800" dirty="0" err="1" smtClean="0">
                <a:latin typeface="Times New Roman" pitchFamily="18" charset="0"/>
                <a:cs typeface="Times New Roman" pitchFamily="18" charset="0"/>
              </a:rPr>
              <a:t>transgenics</a:t>
            </a:r>
            <a:r>
              <a:rPr lang="en-US" sz="1800" dirty="0" smtClean="0">
                <a:latin typeface="Times New Roman" pitchFamily="18" charset="0"/>
                <a:cs typeface="Times New Roman" pitchFamily="18" charset="0"/>
              </a:rPr>
              <a:t>, or genetically modified organisms, commonly known as GMOs (see focus E). Transgenic technology is a tool for “precision breeding” transferring a gene or set of genes conveying specific traits within or across species. About 9 million smallholder farmers, mainly in China and India, have adopted transgenic Bt cotton for insect resistance.</a:t>
            </a:r>
            <a:endParaRPr lang="el-GR" sz="1800" dirty="0" smtClean="0">
              <a:latin typeface="Times New Roman" pitchFamily="18" charset="0"/>
              <a:cs typeface="Times New Roman" pitchFamily="18" charset="0"/>
            </a:endParaRPr>
          </a:p>
          <a:p>
            <a:endParaRPr lang="el-GR" dirty="0" smtClean="0">
              <a:latin typeface="Times New Roman" pitchFamily="18" charset="0"/>
              <a:cs typeface="Times New Roman" pitchFamily="18" charset="0"/>
            </a:endParaRPr>
          </a:p>
          <a:p>
            <a:endParaRPr lang="el-GR"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122238"/>
            <a:ext cx="7128792" cy="1002506"/>
          </a:xfrm>
        </p:spPr>
        <p:txBody>
          <a:bodyPr/>
          <a:lstStyle/>
          <a:p>
            <a:r>
              <a:rPr lang="en-US" sz="2800" i="1" dirty="0" smtClean="0">
                <a:latin typeface="Times New Roman" pitchFamily="18" charset="0"/>
                <a:cs typeface="Times New Roman" pitchFamily="18" charset="0"/>
              </a:rPr>
              <a:t>Capturing the benefits of Genetically Modified</a:t>
            </a:r>
            <a:br>
              <a:rPr lang="en-US" sz="2800" i="1" dirty="0" smtClean="0">
                <a:latin typeface="Times New Roman" pitchFamily="18" charset="0"/>
                <a:cs typeface="Times New Roman" pitchFamily="18" charset="0"/>
              </a:rPr>
            </a:br>
            <a:r>
              <a:rPr lang="en-US" sz="2800" i="1" dirty="0" smtClean="0">
                <a:latin typeface="Times New Roman" pitchFamily="18" charset="0"/>
                <a:cs typeface="Times New Roman" pitchFamily="18" charset="0"/>
              </a:rPr>
              <a:t>O</a:t>
            </a:r>
            <a:r>
              <a:rPr lang="en-GB" sz="2800" i="1" dirty="0" err="1" smtClean="0">
                <a:latin typeface="Times New Roman" pitchFamily="18" charset="0"/>
                <a:cs typeface="Times New Roman" pitchFamily="18" charset="0"/>
              </a:rPr>
              <a:t>rganisms</a:t>
            </a:r>
            <a:r>
              <a:rPr lang="en-GB" sz="2800" i="1" dirty="0" smtClean="0">
                <a:latin typeface="Times New Roman" pitchFamily="18" charset="0"/>
                <a:cs typeface="Times New Roman" pitchFamily="18" charset="0"/>
              </a:rPr>
              <a:t> (GMOs) for the poor</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412776"/>
            <a:ext cx="8229600" cy="4718149"/>
          </a:xfrm>
        </p:spPr>
        <p:txBody>
          <a:bodyPr/>
          <a:lstStyle/>
          <a:p>
            <a:r>
              <a:rPr lang="en-US" sz="2400" dirty="0" err="1" smtClean="0">
                <a:latin typeface="Times New Roman" pitchFamily="18" charset="0"/>
                <a:cs typeface="Times New Roman" pitchFamily="18" charset="0"/>
              </a:rPr>
              <a:t>Transgenics</a:t>
            </a:r>
            <a:r>
              <a:rPr lang="en-US" sz="2400" dirty="0" smtClean="0">
                <a:latin typeface="Times New Roman" pitchFamily="18" charset="0"/>
                <a:cs typeface="Times New Roman" pitchFamily="18" charset="0"/>
              </a:rPr>
              <a:t>, or GMOs result from transferring one or more genes, usually from wild species or bacterium, to a crop plant. </a:t>
            </a:r>
          </a:p>
          <a:p>
            <a:r>
              <a:rPr lang="en-US" sz="2400" dirty="0" smtClean="0">
                <a:latin typeface="Times New Roman" pitchFamily="18" charset="0"/>
                <a:cs typeface="Times New Roman" pitchFamily="18" charset="0"/>
              </a:rPr>
              <a:t>In 2006, farmers in 22 countries planted GMO seeds on about 100 million hectares, about 8 percent of the global crop area. </a:t>
            </a:r>
          </a:p>
          <a:p>
            <a:r>
              <a:rPr lang="en-US" sz="2400" dirty="0" smtClean="0">
                <a:latin typeface="Times New Roman" pitchFamily="18" charset="0"/>
                <a:cs typeface="Times New Roman" pitchFamily="18" charset="0"/>
              </a:rPr>
              <a:t>Though GMOs adoption more rapid in commercial farming, have strong potential for improving the productivity of smallholder farming systems and providing more nutritious foods to poor consumers in developing countries. </a:t>
            </a:r>
          </a:p>
          <a:p>
            <a:r>
              <a:rPr lang="en-US" sz="2400" dirty="0" smtClean="0">
                <a:latin typeface="Times New Roman" pitchFamily="18" charset="0"/>
                <a:cs typeface="Times New Roman" pitchFamily="18" charset="0"/>
              </a:rPr>
              <a:t>However, the environmental, food safety, and social risks of </a:t>
            </a:r>
            <a:r>
              <a:rPr lang="en-US" sz="2400" dirty="0" err="1" smtClean="0">
                <a:latin typeface="Times New Roman" pitchFamily="18" charset="0"/>
                <a:cs typeface="Times New Roman" pitchFamily="18" charset="0"/>
              </a:rPr>
              <a:t>transgenics</a:t>
            </a:r>
            <a:r>
              <a:rPr lang="en-US" sz="2400" dirty="0" smtClean="0">
                <a:latin typeface="Times New Roman" pitchFamily="18" charset="0"/>
                <a:cs typeface="Times New Roman" pitchFamily="18" charset="0"/>
              </a:rPr>
              <a:t> are controversial, and transparent and cost-effective regulatory systems that inspire public confidence are needed to evaluate risks and benefits case by case</a:t>
            </a:r>
            <a:r>
              <a:rPr lang="en-US" dirty="0" smtClean="0"/>
              <a:t>.</a:t>
            </a:r>
          </a:p>
          <a:p>
            <a:endParaRPr lang="el-GR"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i="1" dirty="0" smtClean="0">
                <a:latin typeface="Times New Roman" charset="0"/>
                <a:ea typeface="Times New Roman" charset="0"/>
                <a:cs typeface="Times New Roman" charset="0"/>
              </a:rPr>
              <a:t>Productivity, Technical Change </a:t>
            </a:r>
            <a:br>
              <a:rPr lang="en-US" sz="2800" i="1" dirty="0" smtClean="0">
                <a:latin typeface="Times New Roman" charset="0"/>
                <a:ea typeface="Times New Roman" charset="0"/>
                <a:cs typeface="Times New Roman" charset="0"/>
              </a:rPr>
            </a:br>
            <a:r>
              <a:rPr lang="en-US" sz="2800" i="1" dirty="0" smtClean="0">
                <a:latin typeface="Times New Roman" charset="0"/>
                <a:ea typeface="Times New Roman" charset="0"/>
                <a:cs typeface="Times New Roman" charset="0"/>
              </a:rPr>
              <a:t>and Institutions </a:t>
            </a:r>
            <a:endParaRPr lang="el-GR" sz="2800" dirty="0"/>
          </a:p>
        </p:txBody>
      </p:sp>
      <p:sp>
        <p:nvSpPr>
          <p:cNvPr id="5" name="4 - Θέση περιεχομένου"/>
          <p:cNvSpPr>
            <a:spLocks noGrp="1"/>
          </p:cNvSpPr>
          <p:nvPr>
            <p:ph idx="1"/>
          </p:nvPr>
        </p:nvSpPr>
        <p:spPr>
          <a:xfrm>
            <a:off x="395536" y="1052736"/>
            <a:ext cx="8229600" cy="5112568"/>
          </a:xfrm>
        </p:spPr>
        <p:txBody>
          <a:bodyPr/>
          <a:lstStyle/>
          <a:p>
            <a:r>
              <a:rPr lang="en-US" sz="2000" dirty="0" smtClean="0">
                <a:latin typeface="Times New Roman" charset="0"/>
                <a:ea typeface="Times New Roman" charset="0"/>
                <a:cs typeface="Times New Roman" charset="0"/>
              </a:rPr>
              <a:t>The problem:  Scarcity of land and water, thus, main source of growth should be increasing productivity</a:t>
            </a:r>
          </a:p>
          <a:p>
            <a:r>
              <a:rPr lang="en-US" sz="2000" dirty="0" smtClean="0">
                <a:latin typeface="Times New Roman" charset="0"/>
                <a:ea typeface="Times New Roman" charset="0"/>
                <a:cs typeface="Times New Roman" charset="0"/>
              </a:rPr>
              <a:t>Technical, managerial, institutional constraints</a:t>
            </a:r>
          </a:p>
          <a:p>
            <a:r>
              <a:rPr lang="en-US" sz="2000" dirty="0" smtClean="0">
                <a:latin typeface="Times New Roman" charset="0"/>
                <a:ea typeface="Times New Roman" charset="0"/>
                <a:cs typeface="Times New Roman" charset="0"/>
              </a:rPr>
              <a:t>The nature of technical change in agriculture</a:t>
            </a:r>
          </a:p>
          <a:p>
            <a:r>
              <a:rPr lang="en-US" sz="2000" dirty="0" smtClean="0">
                <a:latin typeface="Times New Roman" charset="0"/>
                <a:ea typeface="Times New Roman" charset="0"/>
                <a:cs typeface="Times New Roman" charset="0"/>
              </a:rPr>
              <a:t>New technology as endogenous in the economic system</a:t>
            </a:r>
          </a:p>
          <a:p>
            <a:r>
              <a:rPr lang="en-US" sz="2000" dirty="0" smtClean="0">
                <a:latin typeface="Times New Roman" charset="0"/>
                <a:ea typeface="Times New Roman" charset="0"/>
                <a:cs typeface="Times New Roman" charset="0"/>
              </a:rPr>
              <a:t>The production of new techniques and the system of production, diffusion and adoption of new technology </a:t>
            </a:r>
          </a:p>
          <a:p>
            <a:r>
              <a:rPr lang="en-US" sz="2000" dirty="0" smtClean="0">
                <a:latin typeface="Times New Roman" charset="0"/>
                <a:ea typeface="Times New Roman" charset="0"/>
                <a:cs typeface="Times New Roman" charset="0"/>
              </a:rPr>
              <a:t>Models of technology adoption and diffusion: sigmoid models</a:t>
            </a:r>
          </a:p>
          <a:p>
            <a:r>
              <a:rPr lang="en-US" sz="2000" dirty="0" smtClean="0">
                <a:latin typeface="Times New Roman" charset="0"/>
                <a:ea typeface="Times New Roman" charset="0"/>
                <a:cs typeface="Times New Roman" charset="0"/>
              </a:rPr>
              <a:t>Dynamic considerations </a:t>
            </a:r>
          </a:p>
          <a:p>
            <a:r>
              <a:rPr lang="en-US" sz="2000" dirty="0" smtClean="0">
                <a:latin typeface="Times New Roman" charset="0"/>
                <a:ea typeface="Times New Roman" charset="0"/>
                <a:cs typeface="Times New Roman" charset="0"/>
              </a:rPr>
              <a:t>Managerial change – education and knowledge transfer – Extension systems </a:t>
            </a:r>
          </a:p>
          <a:p>
            <a:r>
              <a:rPr lang="en-US" sz="2000" dirty="0" smtClean="0">
                <a:latin typeface="Times New Roman" charset="0"/>
                <a:ea typeface="Times New Roman" charset="0"/>
                <a:cs typeface="Times New Roman" charset="0"/>
              </a:rPr>
              <a:t>Institutional constraints – market failure. Input and output markets, land use systems, collective action</a:t>
            </a:r>
          </a:p>
          <a:p>
            <a:r>
              <a:rPr lang="en-US" sz="2000" dirty="0" smtClean="0">
                <a:latin typeface="Times New Roman" charset="0"/>
                <a:ea typeface="Times New Roman" charset="0"/>
                <a:cs typeface="Times New Roman" charset="0"/>
              </a:rPr>
              <a:t>Innovation systems</a:t>
            </a:r>
          </a:p>
          <a:p>
            <a:r>
              <a:rPr lang="en-US" sz="2000" dirty="0" smtClean="0">
                <a:latin typeface="Times New Roman" pitchFamily="18" charset="0"/>
                <a:cs typeface="Times New Roman" pitchFamily="18" charset="0"/>
              </a:rPr>
              <a:t>Collective action - Producer organizations</a:t>
            </a:r>
            <a:endParaRPr lang="el-GR"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146522"/>
          </a:xfrm>
        </p:spPr>
        <p:txBody>
          <a:bodyPr/>
          <a:lstStyle/>
          <a:p>
            <a:pPr algn="ctr"/>
            <a:r>
              <a:rPr lang="en-US" sz="2800" dirty="0" smtClean="0">
                <a:latin typeface="Times New Roman" pitchFamily="18" charset="0"/>
                <a:cs typeface="Times New Roman" pitchFamily="18" charset="0"/>
              </a:rPr>
              <a:t>The adoption of GMOs is on the rise in most regions, but not in Africa a</a:t>
            </a:r>
            <a:r>
              <a:rPr lang="en-GB" sz="2800" dirty="0" err="1" smtClean="0">
                <a:latin typeface="Times New Roman" pitchFamily="18" charset="0"/>
                <a:cs typeface="Times New Roman" pitchFamily="18" charset="0"/>
              </a:rPr>
              <a:t>nd</a:t>
            </a:r>
            <a:r>
              <a:rPr lang="en-GB" sz="2800" dirty="0" smtClean="0">
                <a:latin typeface="Times New Roman" pitchFamily="18" charset="0"/>
                <a:cs typeface="Times New Roman" pitchFamily="18" charset="0"/>
              </a:rPr>
              <a:t> Europe</a:t>
            </a:r>
            <a:endParaRPr lang="el-GR" sz="2800" dirty="0">
              <a:latin typeface="Times New Roman" pitchFamily="18" charset="0"/>
              <a:cs typeface="Times New Roman" pitchFamily="18" charset="0"/>
            </a:endParaRPr>
          </a:p>
        </p:txBody>
      </p:sp>
      <p:pic>
        <p:nvPicPr>
          <p:cNvPr id="22530" name="Picture 2"/>
          <p:cNvPicPr>
            <a:picLocks noGrp="1" noChangeAspect="1" noChangeArrowheads="1"/>
          </p:cNvPicPr>
          <p:nvPr>
            <p:ph idx="1"/>
          </p:nvPr>
        </p:nvPicPr>
        <p:blipFill>
          <a:blip r:embed="rId2" cstate="print"/>
          <a:srcRect/>
          <a:stretch>
            <a:fillRect/>
          </a:stretch>
        </p:blipFill>
        <p:spPr bwMode="auto">
          <a:xfrm>
            <a:off x="611560" y="1556792"/>
            <a:ext cx="7776864" cy="482453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latin typeface="Times New Roman" pitchFamily="18" charset="0"/>
                <a:cs typeface="Times New Roman" pitchFamily="18" charset="0"/>
              </a:rPr>
              <a:t>Management and systems technologies need to complement genetic improvement </a:t>
            </a:r>
            <a:endParaRPr lang="el-GR" dirty="0"/>
          </a:p>
        </p:txBody>
      </p:sp>
      <p:sp>
        <p:nvSpPr>
          <p:cNvPr id="3" name="2 - Θέση περιεχομένου"/>
          <p:cNvSpPr>
            <a:spLocks noGrp="1"/>
          </p:cNvSpPr>
          <p:nvPr>
            <p:ph idx="1"/>
          </p:nvPr>
        </p:nvSpPr>
        <p:spPr>
          <a:xfrm>
            <a:off x="457200" y="1484784"/>
            <a:ext cx="8229600" cy="4896544"/>
          </a:xfrm>
        </p:spPr>
        <p:txBody>
          <a:bodyPr/>
          <a:lstStyle/>
          <a:p>
            <a:r>
              <a:rPr lang="en-US" sz="2000" dirty="0" smtClean="0">
                <a:latin typeface="Times New Roman" pitchFamily="18" charset="0"/>
                <a:cs typeface="Times New Roman" pitchFamily="18" charset="0"/>
              </a:rPr>
              <a:t>The greatest impact on productivity is </a:t>
            </a:r>
            <a:r>
              <a:rPr lang="en-GB" sz="2000" dirty="0" smtClean="0">
                <a:latin typeface="Times New Roman" pitchFamily="18" charset="0"/>
                <a:cs typeface="Times New Roman" pitchFamily="18" charset="0"/>
              </a:rPr>
              <a:t>obtained through production ecology </a:t>
            </a:r>
            <a:r>
              <a:rPr lang="en-US" sz="2000" dirty="0" smtClean="0">
                <a:latin typeface="Times New Roman" pitchFamily="18" charset="0"/>
                <a:cs typeface="Times New Roman" pitchFamily="18" charset="0"/>
              </a:rPr>
              <a:t>approaches that combine improved varieties </a:t>
            </a:r>
            <a:r>
              <a:rPr lang="en-GB" sz="2000" dirty="0" smtClean="0">
                <a:latin typeface="Times New Roman" pitchFamily="18" charset="0"/>
                <a:cs typeface="Times New Roman" pitchFamily="18" charset="0"/>
              </a:rPr>
              <a:t>and several management technologies, crop-livestock integration, and mechanical technologies to exploit their synergistic effects (e.g. green revolution)</a:t>
            </a:r>
          </a:p>
          <a:p>
            <a:r>
              <a:rPr lang="en-GB" sz="2000" dirty="0" smtClean="0">
                <a:latin typeface="Times New Roman" pitchFamily="18" charset="0"/>
                <a:cs typeface="Times New Roman" pitchFamily="18" charset="0"/>
              </a:rPr>
              <a:t>Suitable technologies </a:t>
            </a:r>
            <a:r>
              <a:rPr lang="en-US" sz="2000" dirty="0" smtClean="0">
                <a:latin typeface="Times New Roman" pitchFamily="18" charset="0"/>
                <a:cs typeface="Times New Roman" pitchFamily="18" charset="0"/>
              </a:rPr>
              <a:t>are still badly needed to conserve and efficiently use scarce water, control erosion, and restore soil fertility for smallholders in less-favored areas. </a:t>
            </a:r>
          </a:p>
          <a:p>
            <a:r>
              <a:rPr lang="en-US" sz="2000" dirty="0" smtClean="0">
                <a:latin typeface="Times New Roman" pitchFamily="18" charset="0"/>
                <a:cs typeface="Times New Roman" pitchFamily="18" charset="0"/>
              </a:rPr>
              <a:t>However, such complex technologies are often labor or land intensive and may be unattractive to farmers where labor costs are high, land is scarce, or discount rates on future returns are very high or the returns risky.</a:t>
            </a:r>
          </a:p>
          <a:p>
            <a:r>
              <a:rPr lang="en-GB" sz="2000" dirty="0" smtClean="0">
                <a:latin typeface="Times New Roman" pitchFamily="18" charset="0"/>
                <a:cs typeface="Times New Roman" pitchFamily="18" charset="0"/>
              </a:rPr>
              <a:t>Management and systems technologies </a:t>
            </a:r>
            <a:r>
              <a:rPr lang="en-US" sz="2000" dirty="0" smtClean="0">
                <a:latin typeface="Times New Roman" pitchFamily="18" charset="0"/>
                <a:cs typeface="Times New Roman" pitchFamily="18" charset="0"/>
              </a:rPr>
              <a:t>can require considerable  institutional support </a:t>
            </a:r>
            <a:r>
              <a:rPr lang="en-GB" sz="2000" dirty="0" smtClean="0">
                <a:latin typeface="Times New Roman" pitchFamily="18" charset="0"/>
                <a:cs typeface="Times New Roman" pitchFamily="18" charset="0"/>
              </a:rPr>
              <a:t>to be widely adopted</a:t>
            </a:r>
          </a:p>
          <a:p>
            <a:r>
              <a:rPr lang="en-US" sz="2000" dirty="0" smtClean="0">
                <a:latin typeface="Times New Roman" pitchFamily="18" charset="0"/>
                <a:cs typeface="Times New Roman" pitchFamily="18" charset="0"/>
              </a:rPr>
              <a:t>Scaling up management and system technologies is not easy. Networks of scientists, farmers, private firms, and NGOs take time to develop and become inclusive and effective</a:t>
            </a:r>
          </a:p>
          <a:p>
            <a:endParaRPr lang="en-US"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32656"/>
            <a:ext cx="7543800" cy="792088"/>
          </a:xfrm>
        </p:spPr>
        <p:txBody>
          <a:bodyPr/>
          <a:lstStyle/>
          <a:p>
            <a:pPr algn="ctr"/>
            <a:r>
              <a:rPr lang="en-US" sz="2800" dirty="0" smtClean="0">
                <a:latin typeface="Times New Roman" pitchFamily="18" charset="0"/>
                <a:cs typeface="Times New Roman" pitchFamily="18" charset="0"/>
              </a:rPr>
              <a:t>Investing more in R&amp;D, extension and innovation systems</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96752"/>
            <a:ext cx="8229600" cy="5400600"/>
          </a:xfrm>
        </p:spPr>
        <p:txBody>
          <a:bodyPr/>
          <a:lstStyle/>
          <a:p>
            <a:r>
              <a:rPr lang="en-GB" sz="2000" dirty="0" smtClean="0">
                <a:latin typeface="Times New Roman" pitchFamily="18" charset="0"/>
                <a:cs typeface="Times New Roman" pitchFamily="18" charset="0"/>
              </a:rPr>
              <a:t>Agricultural productivity improvements </a:t>
            </a:r>
            <a:r>
              <a:rPr lang="en-US" sz="2000" dirty="0" smtClean="0">
                <a:latin typeface="Times New Roman" pitchFamily="18" charset="0"/>
                <a:cs typeface="Times New Roman" pitchFamily="18" charset="0"/>
              </a:rPr>
              <a:t>have been closely linked to investments in </a:t>
            </a:r>
            <a:r>
              <a:rPr lang="en-GB" sz="2000" dirty="0" smtClean="0">
                <a:latin typeface="Times New Roman" pitchFamily="18" charset="0"/>
                <a:cs typeface="Times New Roman" pitchFamily="18" charset="0"/>
              </a:rPr>
              <a:t>agricultural R&amp;D . Published </a:t>
            </a:r>
            <a:r>
              <a:rPr lang="en-US" sz="2000" dirty="0" smtClean="0">
                <a:latin typeface="Times New Roman" pitchFamily="18" charset="0"/>
                <a:cs typeface="Times New Roman" pitchFamily="18" charset="0"/>
              </a:rPr>
              <a:t>estimates of IRR of nearly 700 cases on R&amp;D and extension investments in LDCs average 43 percent a year. Returns are high in all regions, including Sub-Saharan Africa. </a:t>
            </a:r>
          </a:p>
          <a:p>
            <a:r>
              <a:rPr lang="en-US" sz="2000" dirty="0" smtClean="0">
                <a:latin typeface="Times New Roman" pitchFamily="18" charset="0"/>
                <a:cs typeface="Times New Roman" pitchFamily="18" charset="0"/>
              </a:rPr>
              <a:t>Agricultural R&amp;D is underfunded. No private interest. Public investment is especially important for funding agricultural R&amp;D where markets fail because of the difficulty of appropriating </a:t>
            </a:r>
            <a:r>
              <a:rPr lang="en-GB" sz="2000" dirty="0" smtClean="0">
                <a:latin typeface="Times New Roman" pitchFamily="18" charset="0"/>
                <a:cs typeface="Times New Roman" pitchFamily="18" charset="0"/>
              </a:rPr>
              <a:t>the benefits.</a:t>
            </a:r>
            <a:endParaRPr lang="en-US" sz="20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Why does </a:t>
            </a:r>
            <a:r>
              <a:rPr lang="en-US" sz="2000" dirty="0" smtClean="0">
                <a:latin typeface="Times New Roman" pitchFamily="18" charset="0"/>
                <a:cs typeface="Times New Roman" pitchFamily="18" charset="0"/>
              </a:rPr>
              <a:t>this underinvestment in R&amp;D continue, given the well-documented high rate of </a:t>
            </a:r>
            <a:r>
              <a:rPr lang="en-GB" sz="2000" dirty="0" smtClean="0">
                <a:latin typeface="Times New Roman" pitchFamily="18" charset="0"/>
                <a:cs typeface="Times New Roman" pitchFamily="18" charset="0"/>
              </a:rPr>
              <a:t>return on investment? Three reasons: </a:t>
            </a:r>
          </a:p>
          <a:p>
            <a:r>
              <a:rPr lang="en-US" sz="2000" dirty="0" smtClean="0">
                <a:latin typeface="Times New Roman" pitchFamily="18" charset="0"/>
                <a:cs typeface="Times New Roman" pitchFamily="18" charset="0"/>
              </a:rPr>
              <a:t>First, the political economy of public expenditure decisions tends to emphasize short-term payoffs and subsidies that are </a:t>
            </a:r>
            <a:r>
              <a:rPr lang="en-GB" sz="2000" dirty="0" smtClean="0">
                <a:latin typeface="Times New Roman" pitchFamily="18" charset="0"/>
                <a:cs typeface="Times New Roman" pitchFamily="18" charset="0"/>
              </a:rPr>
              <a:t>“politically visible”</a:t>
            </a:r>
          </a:p>
          <a:p>
            <a:r>
              <a:rPr lang="en-GB" sz="2000" dirty="0" smtClean="0">
                <a:latin typeface="Times New Roman" pitchFamily="18" charset="0"/>
                <a:cs typeface="Times New Roman" pitchFamily="18" charset="0"/>
              </a:rPr>
              <a:t>Second, trade distortions and </a:t>
            </a:r>
            <a:r>
              <a:rPr lang="en-US" sz="2000" dirty="0" smtClean="0">
                <a:latin typeface="Times New Roman" pitchFamily="18" charset="0"/>
                <a:cs typeface="Times New Roman" pitchFamily="18" charset="0"/>
              </a:rPr>
              <a:t>national policies that reduce incentives to farmers in developing countries are a disincentive to both public and private investment </a:t>
            </a:r>
            <a:r>
              <a:rPr lang="en-GB" sz="2000" dirty="0" smtClean="0">
                <a:latin typeface="Times New Roman" pitchFamily="18" charset="0"/>
                <a:cs typeface="Times New Roman" pitchFamily="18" charset="0"/>
              </a:rPr>
              <a:t>in R&amp;D.</a:t>
            </a:r>
          </a:p>
          <a:p>
            <a:r>
              <a:rPr lang="en-US" sz="2000" dirty="0" smtClean="0">
                <a:latin typeface="Times New Roman" pitchFamily="18" charset="0"/>
                <a:cs typeface="Times New Roman" pitchFamily="18" charset="0"/>
              </a:rPr>
              <a:t>Third, because the benefits of much public R&amp;D spill over to other countries, it might not make much economic sense </a:t>
            </a:r>
            <a:r>
              <a:rPr lang="en-GB" sz="2000" dirty="0" smtClean="0">
                <a:latin typeface="Times New Roman" pitchFamily="18" charset="0"/>
                <a:cs typeface="Times New Roman" pitchFamily="18" charset="0"/>
              </a:rPr>
              <a:t>for small countries</a:t>
            </a:r>
          </a:p>
          <a:p>
            <a:endParaRPr lang="en-US" sz="2000" dirty="0" smtClean="0">
              <a:latin typeface="Times New Roman" pitchFamily="18" charset="0"/>
              <a:cs typeface="Times New Roman" pitchFamily="18" charset="0"/>
            </a:endParaRPr>
          </a:p>
          <a:p>
            <a:endParaRPr lang="el-GR"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858490"/>
          </a:xfrm>
        </p:spPr>
        <p:txBody>
          <a:bodyPr/>
          <a:lstStyle/>
          <a:p>
            <a:pPr algn="ctr"/>
            <a:r>
              <a:rPr lang="en-US" sz="2800" dirty="0" smtClean="0">
                <a:latin typeface="Times New Roman" pitchFamily="18" charset="0"/>
                <a:cs typeface="Times New Roman" pitchFamily="18" charset="0"/>
              </a:rPr>
              <a:t>Return to agricultural R&amp;D</a:t>
            </a:r>
            <a:endParaRPr lang="el-GR" sz="2800" dirty="0">
              <a:latin typeface="Times New Roman" pitchFamily="18" charset="0"/>
              <a:cs typeface="Times New Roman" pitchFamily="18" charset="0"/>
            </a:endParaRPr>
          </a:p>
        </p:txBody>
      </p:sp>
      <p:pic>
        <p:nvPicPr>
          <p:cNvPr id="23554" name="Picture 2"/>
          <p:cNvPicPr>
            <a:picLocks noGrp="1" noChangeAspect="1" noChangeArrowheads="1"/>
          </p:cNvPicPr>
          <p:nvPr>
            <p:ph idx="1"/>
          </p:nvPr>
        </p:nvPicPr>
        <p:blipFill>
          <a:blip r:embed="rId2" cstate="print"/>
          <a:srcRect/>
          <a:stretch>
            <a:fillRect/>
          </a:stretch>
        </p:blipFill>
        <p:spPr bwMode="auto">
          <a:xfrm>
            <a:off x="539552" y="1124744"/>
            <a:ext cx="7920880" cy="5400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642466"/>
          </a:xfrm>
        </p:spPr>
        <p:txBody>
          <a:bodyPr/>
          <a:lstStyle/>
          <a:p>
            <a:r>
              <a:rPr lang="en-US" sz="2800" dirty="0" smtClean="0">
                <a:latin typeface="Times New Roman" pitchFamily="18" charset="0"/>
                <a:cs typeface="Times New Roman" pitchFamily="18" charset="0"/>
              </a:rPr>
              <a:t>Public spending in agricultural R&amp;D by region</a:t>
            </a:r>
            <a:endParaRPr lang="el-GR" sz="2800" dirty="0">
              <a:latin typeface="Times New Roman" pitchFamily="18" charset="0"/>
              <a:cs typeface="Times New Roman" pitchFamily="18" charset="0"/>
            </a:endParaRPr>
          </a:p>
        </p:txBody>
      </p:sp>
      <p:pic>
        <p:nvPicPr>
          <p:cNvPr id="24578" name="Picture 2"/>
          <p:cNvPicPr>
            <a:picLocks noGrp="1" noChangeAspect="1" noChangeArrowheads="1"/>
          </p:cNvPicPr>
          <p:nvPr>
            <p:ph idx="1"/>
          </p:nvPr>
        </p:nvPicPr>
        <p:blipFill>
          <a:blip r:embed="rId2" cstate="print"/>
          <a:srcRect/>
          <a:stretch>
            <a:fillRect/>
          </a:stretch>
        </p:blipFill>
        <p:spPr bwMode="auto">
          <a:xfrm>
            <a:off x="755576" y="1124744"/>
            <a:ext cx="7416824" cy="511256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800" dirty="0" smtClean="0">
                <a:latin typeface="Times New Roman" pitchFamily="18" charset="0"/>
                <a:cs typeface="Times New Roman" pitchFamily="18" charset="0"/>
              </a:rPr>
              <a:t>Increasing public and private funding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of R&amp;D will require:</a:t>
            </a:r>
            <a:endParaRPr lang="el-GR" sz="2800" dirty="0"/>
          </a:p>
        </p:txBody>
      </p:sp>
      <p:sp>
        <p:nvSpPr>
          <p:cNvPr id="3" name="2 - Θέση περιεχομένου"/>
          <p:cNvSpPr>
            <a:spLocks noGrp="1"/>
          </p:cNvSpPr>
          <p:nvPr>
            <p:ph idx="1"/>
          </p:nvPr>
        </p:nvSpPr>
        <p:spPr>
          <a:xfrm>
            <a:off x="457200" y="1412776"/>
            <a:ext cx="7643192" cy="4718149"/>
          </a:xfrm>
        </p:spPr>
        <p:txBody>
          <a:bodyPr/>
          <a:lstStyle/>
          <a:p>
            <a:r>
              <a:rPr lang="en-US" sz="2000" dirty="0" smtClean="0">
                <a:latin typeface="Times New Roman" pitchFamily="18" charset="0"/>
                <a:cs typeface="Times New Roman" pitchFamily="18" charset="0"/>
              </a:rPr>
              <a:t>Public funding will need greater political support to agriculture, particularly to finance public goods. </a:t>
            </a:r>
          </a:p>
          <a:p>
            <a:r>
              <a:rPr lang="en-US" sz="2000" dirty="0" smtClean="0">
                <a:latin typeface="Times New Roman" pitchFamily="18" charset="0"/>
                <a:cs typeface="Times New Roman" pitchFamily="18" charset="0"/>
              </a:rPr>
              <a:t>Forming coalitions of producers and agribusinesses </a:t>
            </a:r>
            <a:r>
              <a:rPr lang="en-GB" sz="2000" dirty="0" smtClean="0">
                <a:latin typeface="Times New Roman" pitchFamily="18" charset="0"/>
                <a:cs typeface="Times New Roman" pitchFamily="18" charset="0"/>
              </a:rPr>
              <a:t>around particular commodities </a:t>
            </a:r>
            <a:r>
              <a:rPr lang="en-US" sz="2000" dirty="0" smtClean="0">
                <a:latin typeface="Times New Roman" pitchFamily="18" charset="0"/>
                <a:cs typeface="Times New Roman" pitchFamily="18" charset="0"/>
              </a:rPr>
              <a:t>or value chains may be the most effective way to lobby for more public funding and for producers and agribusiness to co finance R&amp;D. </a:t>
            </a:r>
          </a:p>
          <a:p>
            <a:r>
              <a:rPr lang="en-US" sz="2000" dirty="0" smtClean="0">
                <a:latin typeface="Times New Roman" pitchFamily="18" charset="0"/>
                <a:cs typeface="Times New Roman" pitchFamily="18" charset="0"/>
              </a:rPr>
              <a:t>In addition, institutional reforms will be needed to make investing in public R&amp;D organizations </a:t>
            </a:r>
            <a:r>
              <a:rPr lang="en-GB" sz="2000" dirty="0" smtClean="0">
                <a:latin typeface="Times New Roman" pitchFamily="18" charset="0"/>
                <a:cs typeface="Times New Roman" pitchFamily="18" charset="0"/>
              </a:rPr>
              <a:t>more attractive and more effective.</a:t>
            </a:r>
          </a:p>
          <a:p>
            <a:r>
              <a:rPr lang="en-US" sz="2000" dirty="0" smtClean="0">
                <a:latin typeface="Times New Roman" pitchFamily="18" charset="0"/>
                <a:cs typeface="Times New Roman" pitchFamily="18" charset="0"/>
              </a:rPr>
              <a:t>Private funding will require removing barriers to private investment in R&amp;D such as IPR (IPR protection is generally weak in many countries)</a:t>
            </a:r>
          </a:p>
          <a:p>
            <a:r>
              <a:rPr lang="en-US" sz="2000" dirty="0" smtClean="0">
                <a:latin typeface="Times New Roman" pitchFamily="18" charset="0"/>
                <a:cs typeface="Times New Roman" pitchFamily="18" charset="0"/>
              </a:rPr>
              <a:t>Demand is also weak because of risk, credit, and knowledge constraints. Removing such constraints demand for R&amp;D will increase demand and thus funding for R&amp;D</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7543800" cy="864096"/>
          </a:xfrm>
        </p:spPr>
        <p:txBody>
          <a:bodyPr/>
          <a:lstStyle/>
          <a:p>
            <a:pPr algn="ctr"/>
            <a:r>
              <a:rPr lang="en-US" sz="2800" dirty="0" smtClean="0">
                <a:latin typeface="Times New Roman" pitchFamily="18" charset="0"/>
                <a:cs typeface="Times New Roman" pitchFamily="18" charset="0"/>
              </a:rPr>
              <a:t>Institutional arrangements to increase efficiency and effectiveness of public R&amp;D systems</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484784"/>
            <a:ext cx="8229600" cy="4968552"/>
          </a:xfrm>
        </p:spPr>
        <p:txBody>
          <a:bodyPr/>
          <a:lstStyle/>
          <a:p>
            <a:r>
              <a:rPr lang="en-GB" sz="2000" dirty="0" smtClean="0">
                <a:latin typeface="Times New Roman" pitchFamily="18" charset="0"/>
                <a:cs typeface="Times New Roman" pitchFamily="18" charset="0"/>
              </a:rPr>
              <a:t>Although public research organizations </a:t>
            </a:r>
            <a:r>
              <a:rPr lang="en-US" sz="2000" dirty="0" smtClean="0">
                <a:latin typeface="Times New Roman" pitchFamily="18" charset="0"/>
                <a:cs typeface="Times New Roman" pitchFamily="18" charset="0"/>
              </a:rPr>
              <a:t>dominate in most developing countries, their efficiency and effectiveness in today’s changing world are in question </a:t>
            </a:r>
          </a:p>
          <a:p>
            <a:r>
              <a:rPr lang="en-US" sz="2000" dirty="0" smtClean="0">
                <a:latin typeface="Times New Roman" pitchFamily="18" charset="0"/>
                <a:cs typeface="Times New Roman" pitchFamily="18" charset="0"/>
              </a:rPr>
              <a:t>Institutional reforms of public R&amp;D are: (a) </a:t>
            </a:r>
            <a:r>
              <a:rPr lang="en-GB" sz="2000" dirty="0" smtClean="0">
                <a:latin typeface="Times New Roman" pitchFamily="18" charset="0"/>
                <a:cs typeface="Times New Roman" pitchFamily="18" charset="0"/>
              </a:rPr>
              <a:t>creating well-governed autonomous bodies or public corporations, (b) </a:t>
            </a:r>
            <a:r>
              <a:rPr lang="en-US" sz="2000" dirty="0" smtClean="0">
                <a:latin typeface="Times New Roman" pitchFamily="18" charset="0"/>
                <a:cs typeface="Times New Roman" pitchFamily="18" charset="0"/>
              </a:rPr>
              <a:t>improving their effectiveness in assessing and responding to farmer demands, © increasing contestability of funding </a:t>
            </a:r>
            <a:r>
              <a:rPr lang="en-GB" sz="2000" dirty="0" smtClean="0">
                <a:latin typeface="Times New Roman" pitchFamily="18" charset="0"/>
                <a:cs typeface="Times New Roman" pitchFamily="18" charset="0"/>
              </a:rPr>
              <a:t>through competitive funding mechanisms.</a:t>
            </a:r>
          </a:p>
          <a:p>
            <a:r>
              <a:rPr lang="en-US" sz="2000" dirty="0" smtClean="0">
                <a:latin typeface="Times New Roman" pitchFamily="18" charset="0"/>
                <a:cs typeface="Times New Roman" pitchFamily="18" charset="0"/>
              </a:rPr>
              <a:t>To succeed, these reforms have to be accompanied by a long-term commitment to build capacity, which has paid off in the now-strong public research systems </a:t>
            </a:r>
            <a:r>
              <a:rPr lang="en-GB" sz="2000" dirty="0" smtClean="0">
                <a:latin typeface="Times New Roman" pitchFamily="18" charset="0"/>
                <a:cs typeface="Times New Roman" pitchFamily="18" charset="0"/>
              </a:rPr>
              <a:t>in Brazil, China, and India. </a:t>
            </a:r>
          </a:p>
          <a:p>
            <a:r>
              <a:rPr lang="en-GB" sz="2000" dirty="0" smtClean="0">
                <a:latin typeface="Times New Roman" pitchFamily="18" charset="0"/>
                <a:cs typeface="Times New Roman" pitchFamily="18" charset="0"/>
              </a:rPr>
              <a:t>A challenge </a:t>
            </a:r>
            <a:r>
              <a:rPr lang="en-US" sz="2000" dirty="0" smtClean="0">
                <a:latin typeface="Times New Roman" pitchFamily="18" charset="0"/>
                <a:cs typeface="Times New Roman" pitchFamily="18" charset="0"/>
              </a:rPr>
              <a:t>for public research systems in Africa is attracting and retaining scientists, who operate in a global marketplace.</a:t>
            </a:r>
          </a:p>
          <a:p>
            <a:r>
              <a:rPr lang="en-US" sz="2000" dirty="0" smtClean="0">
                <a:latin typeface="Times New Roman" pitchFamily="18" charset="0"/>
                <a:cs typeface="Times New Roman" pitchFamily="18" charset="0"/>
              </a:rPr>
              <a:t>While investment in public R&amp;D organizations </a:t>
            </a:r>
            <a:r>
              <a:rPr lang="en-GB" sz="2000" dirty="0" smtClean="0">
                <a:latin typeface="Times New Roman" pitchFamily="18" charset="0"/>
                <a:cs typeface="Times New Roman" pitchFamily="18" charset="0"/>
              </a:rPr>
              <a:t>remains important, the public </a:t>
            </a:r>
            <a:r>
              <a:rPr lang="en-US" sz="2000" dirty="0" smtClean="0">
                <a:latin typeface="Times New Roman" pitchFamily="18" charset="0"/>
                <a:cs typeface="Times New Roman" pitchFamily="18" charset="0"/>
              </a:rPr>
              <a:t>sector cannot do it alone.</a:t>
            </a:r>
            <a:endParaRPr lang="el-GR"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642466"/>
          </a:xfrm>
        </p:spPr>
        <p:txBody>
          <a:bodyPr/>
          <a:lstStyle/>
          <a:p>
            <a:pPr algn="ctr"/>
            <a:r>
              <a:rPr lang="en-US" sz="2800" dirty="0" smtClean="0">
                <a:latin typeface="Times New Roman" pitchFamily="18" charset="0"/>
                <a:cs typeface="Times New Roman" pitchFamily="18" charset="0"/>
              </a:rPr>
              <a:t>From R&amp;D systems to innovation systems</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268760"/>
            <a:ext cx="7715200" cy="5040560"/>
          </a:xfrm>
        </p:spPr>
        <p:txBody>
          <a:bodyPr/>
          <a:lstStyle/>
          <a:p>
            <a:r>
              <a:rPr lang="en-US" sz="2000" dirty="0" smtClean="0">
                <a:latin typeface="Times New Roman" pitchFamily="18" charset="0"/>
                <a:cs typeface="Times New Roman" pitchFamily="18" charset="0"/>
              </a:rPr>
              <a:t>To improve the efficiency and effectiveness of R&amp;D, collective action and partnerships involving a variety of actors in an innovation systems framework are emerging as important. </a:t>
            </a:r>
          </a:p>
          <a:p>
            <a:r>
              <a:rPr lang="en-US" sz="2000" dirty="0" smtClean="0">
                <a:latin typeface="Times New Roman" pitchFamily="18" charset="0"/>
                <a:cs typeface="Times New Roman" pitchFamily="18" charset="0"/>
              </a:rPr>
              <a:t>Such an innovation system framework recognizes multiple sources of innovation, and multiple actors as developers and users of technologies, in a two-way (nonlinear) interaction. </a:t>
            </a:r>
          </a:p>
          <a:p>
            <a:r>
              <a:rPr lang="en-US" sz="2000" dirty="0" smtClean="0">
                <a:latin typeface="Times New Roman" pitchFamily="18" charset="0"/>
                <a:cs typeface="Times New Roman" pitchFamily="18" charset="0"/>
              </a:rPr>
              <a:t>Such systems have many </a:t>
            </a:r>
            <a:r>
              <a:rPr lang="en-GB" sz="2000" dirty="0" smtClean="0">
                <a:latin typeface="Times New Roman" pitchFamily="18" charset="0"/>
                <a:cs typeface="Times New Roman" pitchFamily="18" charset="0"/>
              </a:rPr>
              <a:t>advantages. Economies of scale and scope. Facilitate technology transfer. Pool resources.</a:t>
            </a:r>
          </a:p>
          <a:p>
            <a:r>
              <a:rPr lang="en-GB" sz="2000" dirty="0" smtClean="0">
                <a:latin typeface="Times New Roman" pitchFamily="18" charset="0"/>
                <a:cs typeface="Times New Roman" pitchFamily="18" charset="0"/>
              </a:rPr>
              <a:t>Global and regional partnerships for economies of scale. </a:t>
            </a:r>
            <a:r>
              <a:rPr lang="en-US" sz="2000" dirty="0" smtClean="0">
                <a:latin typeface="Times New Roman" pitchFamily="18" charset="0"/>
                <a:cs typeface="Times New Roman" pitchFamily="18" charset="0"/>
              </a:rPr>
              <a:t>The high fixed costs of research require economies of scale in R&amp;D.</a:t>
            </a:r>
          </a:p>
          <a:p>
            <a:r>
              <a:rPr lang="en-GB" sz="2000" dirty="0" smtClean="0">
                <a:latin typeface="Times New Roman" pitchFamily="18" charset="0"/>
                <a:cs typeface="Times New Roman" pitchFamily="18" charset="0"/>
              </a:rPr>
              <a:t>Public-private partnerships. </a:t>
            </a:r>
            <a:r>
              <a:rPr lang="en-US" sz="2000" dirty="0" smtClean="0">
                <a:latin typeface="Times New Roman" pitchFamily="18" charset="0"/>
                <a:cs typeface="Times New Roman" pitchFamily="18" charset="0"/>
              </a:rPr>
              <a:t>Given the dominance of public systems for R&amp;D in developing countries, and the global role of the private sector in R&amp;D and </a:t>
            </a:r>
            <a:r>
              <a:rPr lang="en-GB" sz="2000" dirty="0" smtClean="0">
                <a:latin typeface="Times New Roman" pitchFamily="18" charset="0"/>
                <a:cs typeface="Times New Roman" pitchFamily="18" charset="0"/>
              </a:rPr>
              <a:t>in value-chain development, public-private </a:t>
            </a:r>
            <a:r>
              <a:rPr lang="en-US" sz="2000" dirty="0" smtClean="0">
                <a:latin typeface="Times New Roman" pitchFamily="18" charset="0"/>
                <a:cs typeface="Times New Roman" pitchFamily="18" charset="0"/>
              </a:rPr>
              <a:t>partnerships (PPPs) offer much potential </a:t>
            </a:r>
            <a:r>
              <a:rPr lang="en-GB" sz="2000" dirty="0" smtClean="0">
                <a:latin typeface="Times New Roman" pitchFamily="18" charset="0"/>
                <a:cs typeface="Times New Roman" pitchFamily="18" charset="0"/>
              </a:rPr>
              <a:t>and are proliferating.</a:t>
            </a: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786482"/>
          </a:xfrm>
        </p:spPr>
        <p:txBody>
          <a:bodyPr/>
          <a:lstStyle/>
          <a:p>
            <a:pPr algn="ctr"/>
            <a:r>
              <a:rPr lang="en-US" sz="2800" dirty="0" smtClean="0">
                <a:latin typeface="Times New Roman" pitchFamily="18" charset="0"/>
                <a:cs typeface="Times New Roman" pitchFamily="18" charset="0"/>
              </a:rPr>
              <a:t>PPP in </a:t>
            </a:r>
            <a:r>
              <a:rPr lang="en-US" sz="2800" dirty="0" err="1" smtClean="0">
                <a:latin typeface="Times New Roman" pitchFamily="18" charset="0"/>
                <a:cs typeface="Times New Roman" pitchFamily="18" charset="0"/>
              </a:rPr>
              <a:t>agrobiotechnology</a:t>
            </a:r>
            <a:r>
              <a:rPr lang="en-US" sz="2800" dirty="0" smtClean="0">
                <a:latin typeface="Times New Roman" pitchFamily="18" charset="0"/>
                <a:cs typeface="Times New Roman" pitchFamily="18" charset="0"/>
              </a:rPr>
              <a:t> research </a:t>
            </a:r>
            <a:endParaRPr lang="el-GR" sz="2800" dirty="0">
              <a:latin typeface="Times New Roman" pitchFamily="18" charset="0"/>
              <a:cs typeface="Times New Roman" pitchFamily="18" charset="0"/>
            </a:endParaRPr>
          </a:p>
        </p:txBody>
      </p:sp>
      <p:pic>
        <p:nvPicPr>
          <p:cNvPr id="5" name="Picture 2"/>
          <p:cNvPicPr>
            <a:picLocks noGrp="1" noChangeAspect="1" noChangeArrowheads="1"/>
          </p:cNvPicPr>
          <p:nvPr>
            <p:ph idx="1"/>
          </p:nvPr>
        </p:nvPicPr>
        <p:blipFill>
          <a:blip r:embed="rId2" cstate="print"/>
          <a:srcRect/>
          <a:stretch>
            <a:fillRect/>
          </a:stretch>
        </p:blipFill>
        <p:spPr bwMode="auto">
          <a:xfrm>
            <a:off x="755576" y="1196752"/>
            <a:ext cx="7488832" cy="525658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800" i="1" dirty="0" smtClean="0">
                <a:latin typeface="Times New Roman" pitchFamily="18" charset="0"/>
                <a:cs typeface="Times New Roman" pitchFamily="18" charset="0"/>
              </a:rPr>
              <a:t>Innovation in value chains.</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24744"/>
            <a:ext cx="8229600" cy="5400600"/>
          </a:xfrm>
        </p:spPr>
        <p:txBody>
          <a:bodyPr/>
          <a:lstStyle/>
          <a:p>
            <a:r>
              <a:rPr lang="en-US" sz="2000" dirty="0" smtClean="0">
                <a:latin typeface="Times New Roman" pitchFamily="18" charset="0"/>
                <a:cs typeface="Times New Roman" pitchFamily="18" charset="0"/>
              </a:rPr>
              <a:t>A type of PPP partnership is innovation along the value chain stimulated by new markets for high-value products. In such products innovation is less dependent on local R&amp;D (technology is less location-specific than that for traditional staples). </a:t>
            </a:r>
          </a:p>
          <a:p>
            <a:r>
              <a:rPr lang="en-US" sz="2000" dirty="0" smtClean="0">
                <a:latin typeface="Times New Roman" pitchFamily="18" charset="0"/>
                <a:cs typeface="Times New Roman" pitchFamily="18" charset="0"/>
              </a:rPr>
              <a:t>A dynamic system of innovation comprises private business, farmers, processors, regulatory bodies, and public R&amp;D organizations </a:t>
            </a:r>
            <a:r>
              <a:rPr lang="en-GB" sz="2000" dirty="0" smtClean="0">
                <a:latin typeface="Times New Roman" pitchFamily="18" charset="0"/>
                <a:cs typeface="Times New Roman" pitchFamily="18" charset="0"/>
              </a:rPr>
              <a:t>operating in partnerships, networks, or consortia. </a:t>
            </a:r>
          </a:p>
          <a:p>
            <a:r>
              <a:rPr lang="en-US" sz="2000" dirty="0" smtClean="0">
                <a:latin typeface="Times New Roman" pitchFamily="18" charset="0"/>
                <a:cs typeface="Times New Roman" pitchFamily="18" charset="0"/>
              </a:rPr>
              <a:t>Policymakers can facilitate such PPPs providing incentives for innovation through competitive funds co financing both R&amp;D and pilot testing of innovations, in partnership with private actors: farmers, </a:t>
            </a:r>
            <a:r>
              <a:rPr lang="en-GB" sz="2000" dirty="0" smtClean="0">
                <a:latin typeface="Times New Roman" pitchFamily="18" charset="0"/>
                <a:cs typeface="Times New Roman" pitchFamily="18" charset="0"/>
              </a:rPr>
              <a:t>processors, or other agribusinesses.</a:t>
            </a:r>
          </a:p>
          <a:p>
            <a:r>
              <a:rPr lang="en-GB" sz="2000" dirty="0" smtClean="0">
                <a:latin typeface="Times New Roman" pitchFamily="18" charset="0"/>
                <a:cs typeface="Times New Roman" pitchFamily="18" charset="0"/>
              </a:rPr>
              <a:t>Making R&amp;D more responsive </a:t>
            </a:r>
            <a:r>
              <a:rPr lang="en-US" sz="2000" dirty="0" smtClean="0">
                <a:latin typeface="Times New Roman" pitchFamily="18" charset="0"/>
                <a:cs typeface="Times New Roman" pitchFamily="18" charset="0"/>
              </a:rPr>
              <a:t>to farmers and the market. Such collective action can identify constraints, pool indigenous knowledge, and aggregate technological </a:t>
            </a:r>
            <a:r>
              <a:rPr lang="en-GB" sz="2000" dirty="0" smtClean="0">
                <a:latin typeface="Times New Roman" pitchFamily="18" charset="0"/>
                <a:cs typeface="Times New Roman" pitchFamily="18" charset="0"/>
              </a:rPr>
              <a:t>demands. Such partnerships </a:t>
            </a:r>
            <a:r>
              <a:rPr lang="en-US" sz="2000" dirty="0" smtClean="0">
                <a:latin typeface="Times New Roman" pitchFamily="18" charset="0"/>
                <a:cs typeface="Times New Roman" pitchFamily="18" charset="0"/>
              </a:rPr>
              <a:t>help scale up adaptive research, testing, </a:t>
            </a:r>
            <a:r>
              <a:rPr lang="en-GB" sz="2000" dirty="0" smtClean="0">
                <a:latin typeface="Times New Roman" pitchFamily="18" charset="0"/>
                <a:cs typeface="Times New Roman" pitchFamily="18" charset="0"/>
              </a:rPr>
              <a:t>and dissemination—and facilitate access </a:t>
            </a:r>
            <a:r>
              <a:rPr lang="en-US" sz="2000" dirty="0" smtClean="0">
                <a:latin typeface="Times New Roman" pitchFamily="18" charset="0"/>
                <a:cs typeface="Times New Roman" pitchFamily="18" charset="0"/>
              </a:rPr>
              <a:t>to inputs, markets, and finance for new </a:t>
            </a:r>
            <a:r>
              <a:rPr lang="en-GB" sz="2000" dirty="0" smtClean="0">
                <a:latin typeface="Times New Roman" pitchFamily="18" charset="0"/>
                <a:cs typeface="Times New Roman" pitchFamily="18" charset="0"/>
              </a:rPr>
              <a:t>technologies.</a:t>
            </a: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n-GB" sz="2000" dirty="0" smtClean="0"/>
          </a:p>
          <a:p>
            <a:endParaRPr lang="el-GR" sz="20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32656"/>
            <a:ext cx="7543800" cy="792088"/>
          </a:xfrm>
        </p:spPr>
        <p:txBody>
          <a:bodyPr/>
          <a:lstStyle/>
          <a:p>
            <a:pPr algn="ctr"/>
            <a:r>
              <a:rPr lang="en-US" sz="2800" dirty="0" smtClean="0"/>
              <a:t>Bibliography</a:t>
            </a:r>
            <a:endParaRPr lang="el-GR" sz="2800" dirty="0"/>
          </a:p>
        </p:txBody>
      </p:sp>
      <p:sp>
        <p:nvSpPr>
          <p:cNvPr id="3" name="2 - Θέση περιεχομένου"/>
          <p:cNvSpPr>
            <a:spLocks noGrp="1"/>
          </p:cNvSpPr>
          <p:nvPr>
            <p:ph idx="1"/>
          </p:nvPr>
        </p:nvSpPr>
        <p:spPr>
          <a:xfrm>
            <a:off x="457200" y="1412776"/>
            <a:ext cx="8229600" cy="4718149"/>
          </a:xfrm>
        </p:spPr>
        <p:txBody>
          <a:bodyPr/>
          <a:lstStyle/>
          <a:p>
            <a:r>
              <a:rPr lang="en-GB" dirty="0" smtClean="0"/>
              <a:t>*</a:t>
            </a:r>
            <a:r>
              <a:rPr lang="en-GB" sz="2000" dirty="0" smtClean="0">
                <a:latin typeface="Times New Roman" pitchFamily="18" charset="0"/>
                <a:cs typeface="Times New Roman" pitchFamily="18" charset="0"/>
              </a:rPr>
              <a:t>D. </a:t>
            </a:r>
            <a:r>
              <a:rPr lang="en-GB" sz="2000" dirty="0" err="1" smtClean="0">
                <a:latin typeface="Times New Roman" pitchFamily="18" charset="0"/>
                <a:cs typeface="Times New Roman" pitchFamily="18" charset="0"/>
              </a:rPr>
              <a:t>Sunding</a:t>
            </a:r>
            <a:r>
              <a:rPr lang="en-GB" sz="2000" dirty="0" smtClean="0">
                <a:latin typeface="Times New Roman" pitchFamily="18" charset="0"/>
                <a:cs typeface="Times New Roman" pitchFamily="18" charset="0"/>
              </a:rPr>
              <a:t> and D. </a:t>
            </a:r>
            <a:r>
              <a:rPr lang="en-GB" sz="2000" dirty="0" err="1" smtClean="0">
                <a:latin typeface="Times New Roman" pitchFamily="18" charset="0"/>
                <a:cs typeface="Times New Roman" pitchFamily="18" charset="0"/>
              </a:rPr>
              <a:t>Zilberman</a:t>
            </a:r>
            <a:r>
              <a:rPr lang="en-GB" sz="2000" dirty="0" smtClean="0">
                <a:latin typeface="Times New Roman" pitchFamily="18" charset="0"/>
                <a:cs typeface="Times New Roman" pitchFamily="18" charset="0"/>
              </a:rPr>
              <a:t> (2001), ‘</a:t>
            </a:r>
            <a:r>
              <a:rPr lang="en-GB" sz="2000" dirty="0" err="1" smtClean="0">
                <a:latin typeface="Times New Roman" pitchFamily="18" charset="0"/>
                <a:cs typeface="Times New Roman" pitchFamily="18" charset="0"/>
              </a:rPr>
              <a:t>Tha</a:t>
            </a:r>
            <a:r>
              <a:rPr lang="en-GB" sz="2000" dirty="0" smtClean="0">
                <a:latin typeface="Times New Roman" pitchFamily="18" charset="0"/>
                <a:cs typeface="Times New Roman" pitchFamily="18" charset="0"/>
              </a:rPr>
              <a:t> agricultural innovation process: Research and technology adoption in a changing agricultural </a:t>
            </a:r>
            <a:r>
              <a:rPr lang="en-GB" sz="2000" dirty="0" err="1" smtClean="0">
                <a:latin typeface="Times New Roman" pitchFamily="18" charset="0"/>
                <a:cs typeface="Times New Roman" pitchFamily="18" charset="0"/>
              </a:rPr>
              <a:t>secrot</a:t>
            </a:r>
            <a:r>
              <a:rPr lang="en-GB" sz="2000" dirty="0" smtClean="0">
                <a:latin typeface="Times New Roman" pitchFamily="18" charset="0"/>
                <a:cs typeface="Times New Roman" pitchFamily="18" charset="0"/>
              </a:rPr>
              <a:t>’ chapter 4 in </a:t>
            </a:r>
            <a:r>
              <a:rPr lang="en-US" sz="2000" dirty="0" smtClean="0">
                <a:latin typeface="Times New Roman" pitchFamily="18" charset="0"/>
                <a:cs typeface="Times New Roman" pitchFamily="18" charset="0"/>
              </a:rPr>
              <a:t>HANDBKAGECON V1A</a:t>
            </a:r>
            <a:endParaRPr lang="el-GR" sz="20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*WDR2008, </a:t>
            </a:r>
            <a:r>
              <a:rPr lang="en-GB" sz="2000" dirty="0" err="1" smtClean="0">
                <a:latin typeface="Times New Roman" pitchFamily="18" charset="0"/>
                <a:cs typeface="Times New Roman" pitchFamily="18" charset="0"/>
              </a:rPr>
              <a:t>chapt</a:t>
            </a:r>
            <a:r>
              <a:rPr lang="en-GB" sz="2000" dirty="0" smtClean="0">
                <a:latin typeface="Times New Roman" pitchFamily="18" charset="0"/>
                <a:cs typeface="Times New Roman" pitchFamily="18" charset="0"/>
              </a:rPr>
              <a:t>. 7</a:t>
            </a:r>
            <a:endParaRPr lang="el-GR" sz="2000" dirty="0" smtClean="0">
              <a:latin typeface="Times New Roman" pitchFamily="18" charset="0"/>
              <a:cs typeface="Times New Roman" pitchFamily="18" charset="0"/>
            </a:endParaRPr>
          </a:p>
          <a:p>
            <a:r>
              <a:rPr lang="en-GB" sz="2000" dirty="0" err="1" smtClean="0">
                <a:latin typeface="Times New Roman" pitchFamily="18" charset="0"/>
                <a:cs typeface="Times New Roman" pitchFamily="18" charset="0"/>
              </a:rPr>
              <a:t>Feder</a:t>
            </a:r>
            <a:r>
              <a:rPr lang="en-GB" sz="2000" dirty="0" smtClean="0">
                <a:latin typeface="Times New Roman" pitchFamily="18" charset="0"/>
                <a:cs typeface="Times New Roman" pitchFamily="18" charset="0"/>
              </a:rPr>
              <a:t>, G., R.E. Just, and D. </a:t>
            </a:r>
            <a:r>
              <a:rPr lang="en-GB" sz="2000" dirty="0" err="1" smtClean="0">
                <a:latin typeface="Times New Roman" pitchFamily="18" charset="0"/>
                <a:cs typeface="Times New Roman" pitchFamily="18" charset="0"/>
              </a:rPr>
              <a:t>Zilberman</a:t>
            </a:r>
            <a:r>
              <a:rPr lang="en-GB" sz="2000" dirty="0" smtClean="0">
                <a:latin typeface="Times New Roman" pitchFamily="18" charset="0"/>
                <a:cs typeface="Times New Roman" pitchFamily="18" charset="0"/>
              </a:rPr>
              <a:t>.  1985.  “Adoption of agricultural innovations in developing countries: A survey.”  </a:t>
            </a:r>
            <a:r>
              <a:rPr lang="en-GB" sz="2000" i="1" dirty="0" smtClean="0">
                <a:latin typeface="Times New Roman" pitchFamily="18" charset="0"/>
                <a:cs typeface="Times New Roman" pitchFamily="18" charset="0"/>
              </a:rPr>
              <a:t>Economic Development and Cultural Change, </a:t>
            </a:r>
            <a:r>
              <a:rPr lang="en-GB" sz="2000" dirty="0" smtClean="0">
                <a:latin typeface="Times New Roman" pitchFamily="18" charset="0"/>
                <a:cs typeface="Times New Roman" pitchFamily="18" charset="0"/>
              </a:rPr>
              <a:t>33, pp. 255-98. </a:t>
            </a:r>
            <a:endParaRPr lang="el-GR" sz="20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Foster, A. and M. </a:t>
            </a:r>
            <a:r>
              <a:rPr lang="en-GB" sz="2000" dirty="0" err="1" smtClean="0">
                <a:latin typeface="Times New Roman" pitchFamily="18" charset="0"/>
                <a:cs typeface="Times New Roman" pitchFamily="18" charset="0"/>
              </a:rPr>
              <a:t>Rosenzweig</a:t>
            </a:r>
            <a:r>
              <a:rPr lang="en-GB" sz="2000" dirty="0" smtClean="0">
                <a:latin typeface="Times New Roman" pitchFamily="18" charset="0"/>
                <a:cs typeface="Times New Roman" pitchFamily="18" charset="0"/>
              </a:rPr>
              <a:t>.  1995.  “Learning by doing and learning from others: Human capital and technical change in agriculture.”  </a:t>
            </a:r>
            <a:r>
              <a:rPr lang="en-GB" sz="2000" i="1" dirty="0" smtClean="0">
                <a:latin typeface="Times New Roman" pitchFamily="18" charset="0"/>
                <a:cs typeface="Times New Roman" pitchFamily="18" charset="0"/>
              </a:rPr>
              <a:t>Journal of Political Economy, </a:t>
            </a:r>
            <a:r>
              <a:rPr lang="en-GB" sz="2000" dirty="0" smtClean="0">
                <a:latin typeface="Times New Roman" pitchFamily="18" charset="0"/>
                <a:cs typeface="Times New Roman" pitchFamily="18" charset="0"/>
              </a:rPr>
              <a:t>103(6), pp. 1176-1209.</a:t>
            </a:r>
            <a:endParaRPr lang="el-GR" sz="2000" dirty="0" smtClean="0">
              <a:latin typeface="Times New Roman" pitchFamily="18" charset="0"/>
              <a:cs typeface="Times New Roman" pitchFamily="18" charset="0"/>
            </a:endParaRPr>
          </a:p>
          <a:p>
            <a:endParaRPr lang="el-GR"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18530"/>
          </a:xfrm>
        </p:spPr>
        <p:txBody>
          <a:bodyPr/>
          <a:lstStyle/>
          <a:p>
            <a:pPr algn="ctr"/>
            <a:r>
              <a:rPr lang="en-GB" sz="2800" i="1" dirty="0" smtClean="0">
                <a:latin typeface="Times New Roman" pitchFamily="18" charset="0"/>
                <a:cs typeface="Times New Roman" pitchFamily="18" charset="0"/>
              </a:rPr>
              <a:t>Using available technology better: </a:t>
            </a:r>
            <a:br>
              <a:rPr lang="en-GB" sz="2800" i="1" dirty="0" smtClean="0">
                <a:latin typeface="Times New Roman" pitchFamily="18" charset="0"/>
                <a:cs typeface="Times New Roman" pitchFamily="18" charset="0"/>
              </a:rPr>
            </a:br>
            <a:r>
              <a:rPr lang="en-GB" sz="2800" i="1" dirty="0" smtClean="0">
                <a:latin typeface="Times New Roman" pitchFamily="18" charset="0"/>
                <a:cs typeface="Times New Roman" pitchFamily="18" charset="0"/>
              </a:rPr>
              <a:t>extension and ICT innovations</a:t>
            </a:r>
            <a:endParaRPr lang="el-GR" sz="2800" i="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484784"/>
            <a:ext cx="8229600" cy="4824536"/>
          </a:xfrm>
        </p:spPr>
        <p:txBody>
          <a:bodyPr/>
          <a:lstStyle/>
          <a:p>
            <a:r>
              <a:rPr lang="en-US" sz="2000" b="1" dirty="0" smtClean="0">
                <a:latin typeface="Times New Roman" pitchFamily="18" charset="0"/>
                <a:cs typeface="Times New Roman" pitchFamily="18" charset="0"/>
              </a:rPr>
              <a:t>Agricultural extension </a:t>
            </a:r>
            <a:r>
              <a:rPr lang="en-US" sz="2000" dirty="0" smtClean="0">
                <a:latin typeface="Times New Roman" pitchFamily="18" charset="0"/>
                <a:cs typeface="Times New Roman" pitchFamily="18" charset="0"/>
              </a:rPr>
              <a:t>helps farmers learn how to augment their productivity, raise their incomes, and collaborate with one another and with agribusiness and agricultural </a:t>
            </a:r>
            <a:r>
              <a:rPr lang="en-GB" sz="2000" dirty="0" smtClean="0">
                <a:latin typeface="Times New Roman" pitchFamily="18" charset="0"/>
                <a:cs typeface="Times New Roman" pitchFamily="18" charset="0"/>
              </a:rPr>
              <a:t>research. </a:t>
            </a:r>
          </a:p>
          <a:p>
            <a:r>
              <a:rPr lang="en-GB" sz="2000" b="1" dirty="0" smtClean="0">
                <a:latin typeface="Times New Roman" pitchFamily="18" charset="0"/>
                <a:cs typeface="Times New Roman" pitchFamily="18" charset="0"/>
              </a:rPr>
              <a:t>New demand-led approaches to extension</a:t>
            </a:r>
            <a:r>
              <a:rPr lang="en-GB" sz="2000" dirty="0" smtClean="0">
                <a:latin typeface="Times New Roman" pitchFamily="18" charset="0"/>
                <a:cs typeface="Times New Roman" pitchFamily="18" charset="0"/>
              </a:rPr>
              <a:t>. Extension </a:t>
            </a:r>
            <a:r>
              <a:rPr lang="en-US" sz="2000" dirty="0" smtClean="0">
                <a:latin typeface="Times New Roman" pitchFamily="18" charset="0"/>
                <a:cs typeface="Times New Roman" pitchFamily="18" charset="0"/>
              </a:rPr>
              <a:t>programs are shifting from prescribing technological practices </a:t>
            </a:r>
            <a:r>
              <a:rPr lang="en-US" sz="2000" b="1" dirty="0" smtClean="0">
                <a:latin typeface="Times New Roman" pitchFamily="18" charset="0"/>
                <a:cs typeface="Times New Roman" pitchFamily="18" charset="0"/>
              </a:rPr>
              <a:t>(delivery model) </a:t>
            </a:r>
            <a:r>
              <a:rPr lang="en-US" sz="2000" dirty="0" smtClean="0">
                <a:latin typeface="Times New Roman" pitchFamily="18" charset="0"/>
                <a:cs typeface="Times New Roman" pitchFamily="18" charset="0"/>
              </a:rPr>
              <a:t>to focusing more on building capacity among rural people to identify and take advantage of available opportunities, both technical </a:t>
            </a:r>
            <a:r>
              <a:rPr lang="en-GB" sz="2000" dirty="0" smtClean="0">
                <a:latin typeface="Times New Roman" pitchFamily="18" charset="0"/>
                <a:cs typeface="Times New Roman" pitchFamily="18" charset="0"/>
              </a:rPr>
              <a:t>and economic </a:t>
            </a:r>
            <a:r>
              <a:rPr lang="en-GB" sz="2000" b="1" dirty="0" smtClean="0">
                <a:latin typeface="Times New Roman" pitchFamily="18" charset="0"/>
                <a:cs typeface="Times New Roman" pitchFamily="18" charset="0"/>
              </a:rPr>
              <a:t>(empowerment model).</a:t>
            </a:r>
          </a:p>
          <a:p>
            <a:r>
              <a:rPr lang="en-US" sz="2000" dirty="0" smtClean="0">
                <a:latin typeface="Times New Roman" pitchFamily="18" charset="0"/>
                <a:cs typeface="Times New Roman" pitchFamily="18" charset="0"/>
              </a:rPr>
              <a:t>From centralized to decentralized</a:t>
            </a:r>
            <a:r>
              <a:rPr lang="en-US" sz="2000" b="1"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From central to local  governments.</a:t>
            </a:r>
          </a:p>
          <a:p>
            <a:r>
              <a:rPr lang="en-GB" sz="2000" dirty="0" smtClean="0">
                <a:latin typeface="Times New Roman" pitchFamily="18" charset="0"/>
                <a:cs typeface="Times New Roman" pitchFamily="18" charset="0"/>
              </a:rPr>
              <a:t>Mixing public and private. </a:t>
            </a:r>
            <a:r>
              <a:rPr lang="en-US" sz="2000" dirty="0" smtClean="0">
                <a:latin typeface="Times New Roman" pitchFamily="18" charset="0"/>
                <a:cs typeface="Times New Roman" pitchFamily="18" charset="0"/>
              </a:rPr>
              <a:t>Technical and managerial advice delivered  by processors and wholesalers to farmers producing high-value crop and livestock </a:t>
            </a:r>
            <a:r>
              <a:rPr lang="en-GB" sz="2000" dirty="0" smtClean="0">
                <a:latin typeface="Times New Roman" pitchFamily="18" charset="0"/>
                <a:cs typeface="Times New Roman" pitchFamily="18" charset="0"/>
              </a:rPr>
              <a:t>products under contract</a:t>
            </a:r>
          </a:p>
          <a:p>
            <a:r>
              <a:rPr lang="en-GB" sz="2000" dirty="0" smtClean="0">
                <a:latin typeface="Times New Roman" pitchFamily="18" charset="0"/>
                <a:cs typeface="Times New Roman" pitchFamily="18" charset="0"/>
              </a:rPr>
              <a:t>Farmer to farmer. Informal </a:t>
            </a:r>
            <a:r>
              <a:rPr lang="en-US" sz="2000" dirty="0" smtClean="0">
                <a:latin typeface="Times New Roman" pitchFamily="18" charset="0"/>
                <a:cs typeface="Times New Roman" pitchFamily="18" charset="0"/>
              </a:rPr>
              <a:t>networks among farmers have always been powerful channels for exchanging information and seeds. Several programs are formalizing and linking such networks for knowledge sharing</a:t>
            </a: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858490"/>
          </a:xfrm>
        </p:spPr>
        <p:txBody>
          <a:bodyPr/>
          <a:lstStyle/>
          <a:p>
            <a:pPr algn="ctr"/>
            <a:r>
              <a:rPr lang="en-US" sz="2800" dirty="0" smtClean="0">
                <a:latin typeface="Times New Roman" pitchFamily="18" charset="0"/>
                <a:cs typeface="Times New Roman" pitchFamily="18" charset="0"/>
              </a:rPr>
              <a:t>Provision and financing of advisory services</a:t>
            </a:r>
            <a:endParaRPr lang="el-GR" sz="2800" dirty="0">
              <a:latin typeface="Times New Roman" pitchFamily="18" charset="0"/>
              <a:cs typeface="Times New Roman" pitchFamily="18" charset="0"/>
            </a:endParaRPr>
          </a:p>
        </p:txBody>
      </p:sp>
      <p:pic>
        <p:nvPicPr>
          <p:cNvPr id="26626" name="Picture 2"/>
          <p:cNvPicPr>
            <a:picLocks noGrp="1" noChangeAspect="1" noChangeArrowheads="1"/>
          </p:cNvPicPr>
          <p:nvPr>
            <p:ph idx="1"/>
          </p:nvPr>
        </p:nvPicPr>
        <p:blipFill>
          <a:blip r:embed="rId2" cstate="print"/>
          <a:srcRect/>
          <a:stretch>
            <a:fillRect/>
          </a:stretch>
        </p:blipFill>
        <p:spPr bwMode="auto">
          <a:xfrm>
            <a:off x="611560" y="1196752"/>
            <a:ext cx="7560840" cy="547260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858490"/>
          </a:xfrm>
        </p:spPr>
        <p:txBody>
          <a:bodyPr/>
          <a:lstStyle/>
          <a:p>
            <a:pPr algn="ctr"/>
            <a:r>
              <a:rPr lang="en-US" sz="2800" dirty="0" smtClean="0">
                <a:latin typeface="Times New Roman" pitchFamily="18" charset="0"/>
                <a:cs typeface="Times New Roman" pitchFamily="18" charset="0"/>
              </a:rPr>
              <a:t>Provision and financing of advisory services</a:t>
            </a:r>
            <a:endParaRPr lang="el-GR" sz="2800" dirty="0"/>
          </a:p>
        </p:txBody>
      </p:sp>
      <p:pic>
        <p:nvPicPr>
          <p:cNvPr id="27650" name="Picture 2"/>
          <p:cNvPicPr>
            <a:picLocks noGrp="1" noChangeAspect="1" noChangeArrowheads="1"/>
          </p:cNvPicPr>
          <p:nvPr>
            <p:ph idx="1"/>
          </p:nvPr>
        </p:nvPicPr>
        <p:blipFill>
          <a:blip r:embed="rId2" cstate="print"/>
          <a:srcRect/>
          <a:stretch>
            <a:fillRect/>
          </a:stretch>
        </p:blipFill>
        <p:spPr bwMode="auto">
          <a:xfrm>
            <a:off x="611560" y="1340768"/>
            <a:ext cx="7416824" cy="504056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GB" sz="2800" dirty="0" smtClean="0">
                <a:latin typeface="Times New Roman" pitchFamily="18" charset="0"/>
                <a:cs typeface="Times New Roman" pitchFamily="18" charset="0"/>
              </a:rPr>
              <a:t>Supporting competitiveness through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new institutions and institutional innovation</a:t>
            </a:r>
            <a:endParaRPr lang="el-GR" dirty="0"/>
          </a:p>
        </p:txBody>
      </p:sp>
      <p:sp>
        <p:nvSpPr>
          <p:cNvPr id="3" name="2 - Θέση περιεχομένου"/>
          <p:cNvSpPr>
            <a:spLocks noGrp="1"/>
          </p:cNvSpPr>
          <p:nvPr>
            <p:ph idx="1"/>
          </p:nvPr>
        </p:nvSpPr>
        <p:spPr>
          <a:xfrm>
            <a:off x="457200" y="1412776"/>
            <a:ext cx="8229600" cy="5184576"/>
          </a:xfrm>
        </p:spPr>
        <p:txBody>
          <a:bodyPr/>
          <a:lstStyle/>
          <a:p>
            <a:r>
              <a:rPr lang="en-US" sz="2000" dirty="0" smtClean="0">
                <a:latin typeface="Times New Roman" pitchFamily="18" charset="0"/>
                <a:cs typeface="Times New Roman" pitchFamily="18" charset="0"/>
              </a:rPr>
              <a:t>Most countries dismantled the elaborate system of public agencies that provided farmers with access to land, credit, insurance, inputs, and cooperative </a:t>
            </a:r>
            <a:r>
              <a:rPr lang="en-GB" sz="2000" dirty="0" smtClean="0">
                <a:latin typeface="Times New Roman" pitchFamily="18" charset="0"/>
                <a:cs typeface="Times New Roman" pitchFamily="18" charset="0"/>
              </a:rPr>
              <a:t>organizations.</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Mechanisms to secure land property rights, </a:t>
            </a:r>
            <a:r>
              <a:rPr lang="en-GB" sz="2000" dirty="0" smtClean="0">
                <a:latin typeface="Times New Roman" pitchFamily="18" charset="0"/>
                <a:cs typeface="Times New Roman" pitchFamily="18" charset="0"/>
              </a:rPr>
              <a:t>facilitate land </a:t>
            </a:r>
            <a:r>
              <a:rPr lang="en-US" sz="2000" dirty="0" smtClean="0">
                <a:latin typeface="Times New Roman" pitchFamily="18" charset="0"/>
                <a:cs typeface="Times New Roman" pitchFamily="18" charset="0"/>
              </a:rPr>
              <a:t>reallocation and facilitate access to land for the </a:t>
            </a:r>
            <a:r>
              <a:rPr lang="en-GB" sz="2000" dirty="0" smtClean="0">
                <a:latin typeface="Times New Roman" pitchFamily="18" charset="0"/>
                <a:cs typeface="Times New Roman" pitchFamily="18" charset="0"/>
              </a:rPr>
              <a:t>landless.</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Innovations in finance can provide smallholders with better access to credit and </a:t>
            </a:r>
            <a:r>
              <a:rPr lang="en-GB" sz="2000" dirty="0" smtClean="0">
                <a:latin typeface="Times New Roman" pitchFamily="18" charset="0"/>
                <a:cs typeface="Times New Roman" pitchFamily="18" charset="0"/>
              </a:rPr>
              <a:t>savings facilities. </a:t>
            </a:r>
          </a:p>
          <a:p>
            <a:r>
              <a:rPr lang="en-US" sz="2000" dirty="0" smtClean="0">
                <a:latin typeface="Times New Roman" pitchFamily="18" charset="0"/>
                <a:cs typeface="Times New Roman" pitchFamily="18" charset="0"/>
              </a:rPr>
              <a:t>Insurance to manage risk. </a:t>
            </a:r>
            <a:r>
              <a:rPr lang="en-GB" sz="2000" dirty="0" smtClean="0">
                <a:latin typeface="Times New Roman" pitchFamily="18" charset="0"/>
                <a:cs typeface="Times New Roman" pitchFamily="18" charset="0"/>
              </a:rPr>
              <a:t>Weather-indexed insurance can provide  </a:t>
            </a:r>
            <a:r>
              <a:rPr lang="en-US" sz="2000" dirty="0" smtClean="0">
                <a:latin typeface="Times New Roman" pitchFamily="18" charset="0"/>
                <a:cs typeface="Times New Roman" pitchFamily="18" charset="0"/>
              </a:rPr>
              <a:t>ways of reducing problems of </a:t>
            </a:r>
            <a:r>
              <a:rPr lang="en-GB" sz="2000" dirty="0" smtClean="0">
                <a:latin typeface="Times New Roman" pitchFamily="18" charset="0"/>
                <a:cs typeface="Times New Roman" pitchFamily="18" charset="0"/>
              </a:rPr>
              <a:t>imperfect information in mitigating farmers’ risks.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Developing efficient input markets. Institutional innovations can also promote more efficient input markets, as new local agro-dealers have emerged and </a:t>
            </a:r>
            <a:r>
              <a:rPr lang="en-GB" sz="2000" dirty="0" smtClean="0">
                <a:latin typeface="Times New Roman" pitchFamily="18" charset="0"/>
                <a:cs typeface="Times New Roman" pitchFamily="18" charset="0"/>
              </a:rPr>
              <a:t>market-smart subsidies are tried.</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Producer organizations in the context of value chains and globalization.  They can engage in more effective collective action to access services, achieve economies of scale in markets, and acquire voice in policy </a:t>
            </a:r>
            <a:r>
              <a:rPr lang="en-GB" sz="2000" dirty="0" smtClean="0">
                <a:latin typeface="Times New Roman" pitchFamily="18" charset="0"/>
                <a:cs typeface="Times New Roman" pitchFamily="18" charset="0"/>
              </a:rPr>
              <a:t>making. </a:t>
            </a:r>
            <a:endParaRPr lang="el-GR" sz="2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18530"/>
          </a:xfrm>
        </p:spPr>
        <p:txBody>
          <a:bodyPr/>
          <a:lstStyle/>
          <a:p>
            <a:pPr algn="ctr"/>
            <a:r>
              <a:rPr lang="en-GB" sz="2800" dirty="0" smtClean="0">
                <a:latin typeface="Times New Roman" pitchFamily="18" charset="0"/>
                <a:cs typeface="Times New Roman" pitchFamily="18" charset="0"/>
              </a:rPr>
              <a:t>Producer organizations </a:t>
            </a:r>
            <a:r>
              <a:rPr lang="en-US" sz="2800" dirty="0" smtClean="0">
                <a:latin typeface="Times New Roman" pitchFamily="18" charset="0"/>
                <a:cs typeface="Times New Roman" pitchFamily="18" charset="0"/>
              </a:rPr>
              <a:t>in value chains </a:t>
            </a:r>
            <a:r>
              <a:rPr lang="en-GB" sz="2800" dirty="0" smtClean="0">
                <a:latin typeface="Times New Roman" pitchFamily="18" charset="0"/>
                <a:cs typeface="Times New Roman" pitchFamily="18" charset="0"/>
              </a:rPr>
              <a:t>and globalization: investing in social capital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412776"/>
            <a:ext cx="8229600" cy="5184576"/>
          </a:xfrm>
        </p:spPr>
        <p:txBody>
          <a:bodyPr/>
          <a:lstStyle/>
          <a:p>
            <a:r>
              <a:rPr lang="en-GB" sz="2000" dirty="0" smtClean="0">
                <a:latin typeface="Times New Roman" pitchFamily="18" charset="0"/>
                <a:cs typeface="Times New Roman" pitchFamily="18" charset="0"/>
              </a:rPr>
              <a:t>Producer organizations are membership based with elected leaders accountable </a:t>
            </a:r>
            <a:r>
              <a:rPr lang="en-US" sz="2000" dirty="0" smtClean="0">
                <a:latin typeface="Times New Roman" pitchFamily="18" charset="0"/>
                <a:cs typeface="Times New Roman" pitchFamily="18" charset="0"/>
              </a:rPr>
              <a:t>to constituents. They take on various legal forms, such as cooperatives, associations, </a:t>
            </a:r>
            <a:r>
              <a:rPr lang="en-GB" sz="2000" dirty="0" smtClean="0">
                <a:latin typeface="Times New Roman" pitchFamily="18" charset="0"/>
                <a:cs typeface="Times New Roman" pitchFamily="18" charset="0"/>
              </a:rPr>
              <a:t>and societies. (a) commodity specific ,(b) advocacy, (c) multi-purpose.</a:t>
            </a:r>
          </a:p>
          <a:p>
            <a:r>
              <a:rPr lang="en-US" sz="2000" dirty="0" smtClean="0">
                <a:latin typeface="Times New Roman" pitchFamily="18" charset="0"/>
                <a:cs typeface="Times New Roman" pitchFamily="18" charset="0"/>
              </a:rPr>
              <a:t>In industrial countries, producer organizations have been fundamental to the success of the family farm, still the dominant form of organization of production </a:t>
            </a:r>
            <a:r>
              <a:rPr lang="en-GB" sz="2000" dirty="0" smtClean="0">
                <a:latin typeface="Times New Roman" pitchFamily="18" charset="0"/>
                <a:cs typeface="Times New Roman" pitchFamily="18" charset="0"/>
              </a:rPr>
              <a:t>today</a:t>
            </a:r>
            <a:r>
              <a:rPr lang="en-GB" sz="2000" dirty="0" smtClean="0"/>
              <a:t>.</a:t>
            </a:r>
            <a:r>
              <a:rPr lang="en-GB" sz="2000" dirty="0" smtClean="0">
                <a:latin typeface="Times New Roman" pitchFamily="18" charset="0"/>
                <a:cs typeface="Times New Roman" pitchFamily="18" charset="0"/>
              </a:rPr>
              <a:t> </a:t>
            </a:r>
          </a:p>
          <a:p>
            <a:r>
              <a:rPr lang="en-GB" sz="2000" dirty="0" smtClean="0">
                <a:latin typeface="Times New Roman" pitchFamily="18" charset="0"/>
                <a:cs typeface="Times New Roman" pitchFamily="18" charset="0"/>
              </a:rPr>
              <a:t>Producer organizations have expanded </a:t>
            </a:r>
            <a:r>
              <a:rPr lang="en-US" sz="2000" dirty="0" smtClean="0">
                <a:latin typeface="Times New Roman" pitchFamily="18" charset="0"/>
                <a:cs typeface="Times New Roman" pitchFamily="18" charset="0"/>
              </a:rPr>
              <a:t>rapidly, but existence does not guarantee effectiveness. For that, they need to face five major challenges, both internal and external </a:t>
            </a:r>
            <a:r>
              <a:rPr lang="en-GB" sz="2000" dirty="0" smtClean="0">
                <a:latin typeface="Times New Roman" pitchFamily="18" charset="0"/>
                <a:cs typeface="Times New Roman" pitchFamily="18" charset="0"/>
              </a:rPr>
              <a:t>to the organization. (a) </a:t>
            </a:r>
            <a:r>
              <a:rPr lang="en-US" sz="2000" dirty="0" smtClean="0">
                <a:latin typeface="Times New Roman" pitchFamily="18" charset="0"/>
                <a:cs typeface="Times New Roman" pitchFamily="18" charset="0"/>
              </a:rPr>
              <a:t>Resolving conflicts between efficiency and </a:t>
            </a:r>
            <a:r>
              <a:rPr lang="en-GB" sz="2000" dirty="0" smtClean="0">
                <a:latin typeface="Times New Roman" pitchFamily="18" charset="0"/>
                <a:cs typeface="Times New Roman" pitchFamily="18" charset="0"/>
              </a:rPr>
              <a:t>equity, (b) </a:t>
            </a:r>
            <a:r>
              <a:rPr lang="en-US" sz="2000" dirty="0" smtClean="0">
                <a:latin typeface="Times New Roman" pitchFamily="18" charset="0"/>
                <a:cs typeface="Times New Roman" pitchFamily="18" charset="0"/>
              </a:rPr>
              <a:t>Dealing with a heterogeneous membership, © Developing managerial capacity for high value </a:t>
            </a:r>
            <a:r>
              <a:rPr lang="en-GB" sz="2000" dirty="0" smtClean="0">
                <a:latin typeface="Times New Roman" pitchFamily="18" charset="0"/>
                <a:cs typeface="Times New Roman" pitchFamily="18" charset="0"/>
              </a:rPr>
              <a:t>Chains, (d) Participating in high-level negotiations., and (e) Dealing with a sometimes unfavourable external environment</a:t>
            </a:r>
          </a:p>
          <a:p>
            <a:r>
              <a:rPr lang="en-GB" sz="2000" dirty="0" smtClean="0">
                <a:latin typeface="Times New Roman" pitchFamily="18" charset="0"/>
                <a:cs typeface="Times New Roman" pitchFamily="18" charset="0"/>
              </a:rPr>
              <a:t>Support by donors and NGOs  to empower organisations and make them efficient and effective, However, investment in social capital difficult</a:t>
            </a: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latin typeface="Times New Roman" pitchFamily="18" charset="0"/>
                <a:cs typeface="Times New Roman" pitchFamily="18" charset="0"/>
              </a:rPr>
              <a:t>Promoting institutional reform and encouraging innovation in the private and public sector</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r>
              <a:rPr lang="en-US" sz="2400" dirty="0" smtClean="0">
                <a:latin typeface="Times New Roman" pitchFamily="18" charset="0"/>
                <a:cs typeface="Times New Roman" pitchFamily="18" charset="0"/>
              </a:rPr>
              <a:t>Investments in knowledge—especially in the form of science and </a:t>
            </a:r>
            <a:r>
              <a:rPr lang="en-US" sz="2400" dirty="0" smtClean="0">
                <a:latin typeface="Times New Roman" pitchFamily="18" charset="0"/>
                <a:cs typeface="Times New Roman" pitchFamily="18" charset="0"/>
              </a:rPr>
              <a:t>technology—have featured </a:t>
            </a:r>
            <a:r>
              <a:rPr lang="en-US" sz="2400" dirty="0" smtClean="0">
                <a:latin typeface="Times New Roman" pitchFamily="18" charset="0"/>
                <a:cs typeface="Times New Roman" pitchFamily="18" charset="0"/>
              </a:rPr>
              <a:t>prominently and consistently in most strategies to promote sustainable </a:t>
            </a:r>
            <a:r>
              <a:rPr lang="en-US" sz="2400" dirty="0" smtClean="0">
                <a:latin typeface="Times New Roman" pitchFamily="18" charset="0"/>
                <a:cs typeface="Times New Roman" pitchFamily="18" charset="0"/>
              </a:rPr>
              <a:t>and equitable </a:t>
            </a:r>
            <a:r>
              <a:rPr lang="en-US" sz="2400" dirty="0" smtClean="0">
                <a:latin typeface="Times New Roman" pitchFamily="18" charset="0"/>
                <a:cs typeface="Times New Roman" pitchFamily="18" charset="0"/>
              </a:rPr>
              <a:t>agricultural development at the national level. </a:t>
            </a:r>
            <a:endParaRPr lang="el-GR"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endParaRPr lang="el-GR" sz="2400" dirty="0" smtClean="0">
              <a:latin typeface="Times New Roman" pitchFamily="18" charset="0"/>
              <a:cs typeface="Times New Roman" pitchFamily="18" charset="0"/>
            </a:endParaRPr>
          </a:p>
          <a:p>
            <a:endParaRPr lang="en-US" sz="2400" i="1" dirty="0" smtClean="0">
              <a:latin typeface="Times New Roman" pitchFamily="18" charset="0"/>
              <a:cs typeface="Times New Roman" pitchFamily="18" charset="0"/>
            </a:endParaRPr>
          </a:p>
          <a:p>
            <a:endParaRPr lang="el-GR" sz="2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362546"/>
          </a:xfrm>
        </p:spPr>
        <p:txBody>
          <a:bodyPr/>
          <a:lstStyle/>
          <a:p>
            <a:pPr algn="ctr"/>
            <a:r>
              <a:rPr lang="en-US" sz="2800" i="1" dirty="0" smtClean="0">
                <a:latin typeface="Times New Roman" pitchFamily="18" charset="0"/>
                <a:cs typeface="Times New Roman" pitchFamily="18" charset="0"/>
              </a:rPr>
              <a:t>Six changes in the context for agricultural development heighten the need to examine how innovation occurs in the agricultural sector: </a:t>
            </a:r>
            <a:endParaRPr lang="el-GR" sz="2800" dirty="0"/>
          </a:p>
        </p:txBody>
      </p:sp>
      <p:sp>
        <p:nvSpPr>
          <p:cNvPr id="3" name="2 - Θέση περιεχομένου"/>
          <p:cNvSpPr>
            <a:spLocks noGrp="1"/>
          </p:cNvSpPr>
          <p:nvPr>
            <p:ph idx="1"/>
          </p:nvPr>
        </p:nvSpPr>
        <p:spPr>
          <a:xfrm>
            <a:off x="611560" y="1628800"/>
            <a:ext cx="8075240" cy="4502125"/>
          </a:xfrm>
        </p:spPr>
        <p:txBody>
          <a:bodyPr/>
          <a:lstStyle/>
          <a:p>
            <a:r>
              <a:rPr lang="en-US" sz="2000" dirty="0" smtClean="0">
                <a:latin typeface="Times New Roman" pitchFamily="18" charset="0"/>
                <a:cs typeface="Times New Roman" pitchFamily="18" charset="0"/>
              </a:rPr>
              <a:t>1. Markets, not production, increasingly drive agricultural development.</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2. The production, trade, and consumption environment for agriculture and agricultural products is growing more dynamic and evolving in unpredictable ways.</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3. Knowledge, information, and technology increasingly are generated, diffused, </a:t>
            </a:r>
            <a:r>
              <a:rPr lang="en-US" sz="2000" dirty="0" smtClean="0">
                <a:latin typeface="Times New Roman" pitchFamily="18" charset="0"/>
                <a:cs typeface="Times New Roman" pitchFamily="18" charset="0"/>
              </a:rPr>
              <a:t>and applied </a:t>
            </a:r>
            <a:r>
              <a:rPr lang="en-US" sz="2000" dirty="0" smtClean="0">
                <a:latin typeface="Times New Roman" pitchFamily="18" charset="0"/>
                <a:cs typeface="Times New Roman" pitchFamily="18" charset="0"/>
              </a:rPr>
              <a:t>through the private sector.</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4. Exponential growth in information and communications technology has transformed the ability to take advantage of knowledge developed in other places or for other purposes.</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5. The knowledge structure of the agricultural sector in many countries is </a:t>
            </a:r>
            <a:r>
              <a:rPr lang="en-US" sz="2000" dirty="0" smtClean="0">
                <a:latin typeface="Times New Roman" pitchFamily="18" charset="0"/>
                <a:cs typeface="Times New Roman" pitchFamily="18" charset="0"/>
              </a:rPr>
              <a:t>changing markedly</a:t>
            </a:r>
            <a:r>
              <a:rPr lang="en-US" sz="2000" dirty="0" smtClean="0">
                <a:latin typeface="Times New Roman" pitchFamily="18" charset="0"/>
                <a:cs typeface="Times New Roman" pitchFamily="18" charset="0"/>
              </a:rPr>
              <a:t>.</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6. Agricultural development increasingly takes place in a </a:t>
            </a:r>
            <a:r>
              <a:rPr lang="en-US" sz="2000" dirty="0" smtClean="0">
                <a:latin typeface="Times New Roman" pitchFamily="18" charset="0"/>
                <a:cs typeface="Times New Roman" pitchFamily="18" charset="0"/>
              </a:rPr>
              <a:t>globalized setting. </a:t>
            </a:r>
            <a:endParaRPr lang="en-US" dirty="0" smtClean="0"/>
          </a:p>
          <a:p>
            <a:endParaRPr lang="en-US" dirty="0" smtClean="0"/>
          </a:p>
          <a:p>
            <a:endParaRPr lang="el-GR"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latin typeface="Times New Roman" pitchFamily="18" charset="0"/>
                <a:cs typeface="Times New Roman" pitchFamily="18" charset="0"/>
              </a:rPr>
              <a:t>Changing approaches for supporting agricultural </a:t>
            </a:r>
            <a:r>
              <a:rPr lang="en-US" sz="2800" dirty="0" smtClean="0">
                <a:latin typeface="Times New Roman" pitchFamily="18" charset="0"/>
                <a:cs typeface="Times New Roman" pitchFamily="18" charset="0"/>
              </a:rPr>
              <a:t>innovation</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556792"/>
            <a:ext cx="8229600" cy="4824536"/>
          </a:xfrm>
        </p:spPr>
        <p:txBody>
          <a:bodyPr/>
          <a:lstStyle/>
          <a:p>
            <a:r>
              <a:rPr lang="en-US" sz="1800" dirty="0" smtClean="0">
                <a:latin typeface="Times New Roman" pitchFamily="18" charset="0"/>
                <a:cs typeface="Times New Roman" pitchFamily="18" charset="0"/>
              </a:rPr>
              <a:t>As the context of agricultural development has evolved, ideas of what constitutes</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“research capacity” have evolved, along with approaches for investing in the capacity to innovate:</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In the 1980s, </a:t>
            </a:r>
            <a:r>
              <a:rPr lang="en-US" sz="1800" dirty="0" smtClean="0">
                <a:latin typeface="Times New Roman" pitchFamily="18" charset="0"/>
                <a:cs typeface="Times New Roman" pitchFamily="18" charset="0"/>
              </a:rPr>
              <a:t>the </a:t>
            </a:r>
            <a:r>
              <a:rPr lang="en-US" sz="1800" i="1" dirty="0" smtClean="0">
                <a:latin typeface="Times New Roman" pitchFamily="18" charset="0"/>
                <a:cs typeface="Times New Roman" pitchFamily="18" charset="0"/>
              </a:rPr>
              <a:t>“national agricultural research system” (NARS) concept </a:t>
            </a:r>
            <a:r>
              <a:rPr lang="en-US" sz="1800" dirty="0" smtClean="0">
                <a:latin typeface="Times New Roman" pitchFamily="18" charset="0"/>
                <a:cs typeface="Times New Roman" pitchFamily="18" charset="0"/>
              </a:rPr>
              <a:t>focused development </a:t>
            </a:r>
            <a:r>
              <a:rPr lang="en-US" sz="1800" dirty="0" smtClean="0">
                <a:latin typeface="Times New Roman" pitchFamily="18" charset="0"/>
                <a:cs typeface="Times New Roman" pitchFamily="18" charset="0"/>
              </a:rPr>
              <a:t>efforts on strengthening research supply by providing infrastructure</a:t>
            </a:r>
            <a:r>
              <a:rPr lang="en-US" sz="1800" dirty="0" smtClean="0">
                <a:latin typeface="Times New Roman" pitchFamily="18" charset="0"/>
                <a:cs typeface="Times New Roman" pitchFamily="18" charset="0"/>
              </a:rPr>
              <a:t>, capacity</a:t>
            </a:r>
            <a:r>
              <a:rPr lang="en-US" sz="1800" dirty="0" smtClean="0">
                <a:latin typeface="Times New Roman" pitchFamily="18" charset="0"/>
                <a:cs typeface="Times New Roman" pitchFamily="18" charset="0"/>
              </a:rPr>
              <a:t>, management, and policy support at the national level.</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In the 1990s, </a:t>
            </a:r>
            <a:r>
              <a:rPr lang="en-US" sz="1800" dirty="0" smtClean="0">
                <a:latin typeface="Times New Roman" pitchFamily="18" charset="0"/>
                <a:cs typeface="Times New Roman" pitchFamily="18" charset="0"/>
              </a:rPr>
              <a:t>the </a:t>
            </a:r>
            <a:r>
              <a:rPr lang="en-US" sz="1800" i="1" dirty="0" smtClean="0">
                <a:latin typeface="Times New Roman" pitchFamily="18" charset="0"/>
                <a:cs typeface="Times New Roman" pitchFamily="18" charset="0"/>
              </a:rPr>
              <a:t>“agricultural knowledge and information system” (AKIS) </a:t>
            </a:r>
            <a:r>
              <a:rPr lang="en-US" sz="1800" i="1" dirty="0" smtClean="0">
                <a:latin typeface="Times New Roman" pitchFamily="18" charset="0"/>
                <a:cs typeface="Times New Roman" pitchFamily="18" charset="0"/>
              </a:rPr>
              <a:t>concept </a:t>
            </a:r>
            <a:r>
              <a:rPr lang="en-US" sz="1800" dirty="0" smtClean="0">
                <a:latin typeface="Times New Roman" pitchFamily="18" charset="0"/>
                <a:cs typeface="Times New Roman" pitchFamily="18" charset="0"/>
              </a:rPr>
              <a:t>recognized </a:t>
            </a:r>
            <a:r>
              <a:rPr lang="en-US" sz="1800" dirty="0" smtClean="0">
                <a:latin typeface="Times New Roman" pitchFamily="18" charset="0"/>
                <a:cs typeface="Times New Roman" pitchFamily="18" charset="0"/>
              </a:rPr>
              <a:t>that research was not the only means of generating or gaining access </a:t>
            </a:r>
            <a:r>
              <a:rPr lang="en-US" sz="1800" dirty="0" smtClean="0">
                <a:latin typeface="Times New Roman" pitchFamily="18" charset="0"/>
                <a:cs typeface="Times New Roman" pitchFamily="18" charset="0"/>
              </a:rPr>
              <a:t>to knowledge</a:t>
            </a:r>
            <a:r>
              <a:rPr lang="en-US" sz="1800" dirty="0" smtClean="0">
                <a:latin typeface="Times New Roman" pitchFamily="18" charset="0"/>
                <a:cs typeface="Times New Roman" pitchFamily="18" charset="0"/>
              </a:rPr>
              <a:t>. The AKIS concept still focused on research supply but gave much </a:t>
            </a:r>
            <a:r>
              <a:rPr lang="en-US" sz="1800" dirty="0" smtClean="0">
                <a:latin typeface="Times New Roman" pitchFamily="18" charset="0"/>
                <a:cs typeface="Times New Roman" pitchFamily="18" charset="0"/>
              </a:rPr>
              <a:t>more attention </a:t>
            </a:r>
            <a:r>
              <a:rPr lang="en-US" sz="1800" dirty="0" smtClean="0">
                <a:latin typeface="Times New Roman" pitchFamily="18" charset="0"/>
                <a:cs typeface="Times New Roman" pitchFamily="18" charset="0"/>
              </a:rPr>
              <a:t>to links between research, education, and extension and to </a:t>
            </a:r>
            <a:r>
              <a:rPr lang="en-US" sz="1800" dirty="0" smtClean="0">
                <a:latin typeface="Times New Roman" pitchFamily="18" charset="0"/>
                <a:cs typeface="Times New Roman" pitchFamily="18" charset="0"/>
              </a:rPr>
              <a:t>identifying farmers</a:t>
            </a:r>
            <a:r>
              <a:rPr lang="en-US" sz="1800" dirty="0" smtClean="0">
                <a:latin typeface="Times New Roman" pitchFamily="18" charset="0"/>
                <a:cs typeface="Times New Roman" pitchFamily="18" charset="0"/>
              </a:rPr>
              <a:t>’ demand for new technologies.</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More recently, </a:t>
            </a:r>
            <a:r>
              <a:rPr lang="en-US" sz="1800" dirty="0" smtClean="0">
                <a:latin typeface="Times New Roman" pitchFamily="18" charset="0"/>
                <a:cs typeface="Times New Roman" pitchFamily="18" charset="0"/>
              </a:rPr>
              <a:t>attention has focused on the </a:t>
            </a:r>
            <a:r>
              <a:rPr lang="en-US" sz="1800" i="1" dirty="0" smtClean="0">
                <a:latin typeface="Times New Roman" pitchFamily="18" charset="0"/>
                <a:cs typeface="Times New Roman" pitchFamily="18" charset="0"/>
              </a:rPr>
              <a:t>demand </a:t>
            </a:r>
            <a:r>
              <a:rPr lang="en-US" sz="1800" dirty="0" smtClean="0">
                <a:latin typeface="Times New Roman" pitchFamily="18" charset="0"/>
                <a:cs typeface="Times New Roman" pitchFamily="18" charset="0"/>
              </a:rPr>
              <a:t>for research and technology </a:t>
            </a:r>
            <a:r>
              <a:rPr lang="en-US" sz="1800" dirty="0" smtClean="0">
                <a:latin typeface="Times New Roman" pitchFamily="18" charset="0"/>
                <a:cs typeface="Times New Roman" pitchFamily="18" charset="0"/>
              </a:rPr>
              <a:t>and on </a:t>
            </a:r>
            <a:r>
              <a:rPr lang="en-US" sz="1800" dirty="0" smtClean="0">
                <a:latin typeface="Times New Roman" pitchFamily="18" charset="0"/>
                <a:cs typeface="Times New Roman" pitchFamily="18" charset="0"/>
              </a:rPr>
              <a:t>the development of </a:t>
            </a:r>
            <a:r>
              <a:rPr lang="en-US" sz="1800" i="1" dirty="0" smtClean="0">
                <a:latin typeface="Times New Roman" pitchFamily="18" charset="0"/>
                <a:cs typeface="Times New Roman" pitchFamily="18" charset="0"/>
              </a:rPr>
              <a:t>innovation systems, </a:t>
            </a:r>
            <a:r>
              <a:rPr lang="en-US" sz="1800" dirty="0" smtClean="0">
                <a:latin typeface="Times New Roman" pitchFamily="18" charset="0"/>
                <a:cs typeface="Times New Roman" pitchFamily="18" charset="0"/>
              </a:rPr>
              <a:t>because strengthened research </a:t>
            </a:r>
            <a:r>
              <a:rPr lang="en-US" sz="1800" dirty="0" smtClean="0">
                <a:latin typeface="Times New Roman" pitchFamily="18" charset="0"/>
                <a:cs typeface="Times New Roman" pitchFamily="18" charset="0"/>
              </a:rPr>
              <a:t>systems may </a:t>
            </a:r>
            <a:r>
              <a:rPr lang="en-US" sz="1800" dirty="0" smtClean="0">
                <a:latin typeface="Times New Roman" pitchFamily="18" charset="0"/>
                <a:cs typeface="Times New Roman" pitchFamily="18" charset="0"/>
              </a:rPr>
              <a:t>increase the supply of new knowledge and technology, but they may </a:t>
            </a:r>
            <a:r>
              <a:rPr lang="en-US" sz="1800" dirty="0" smtClean="0">
                <a:latin typeface="Times New Roman" pitchFamily="18" charset="0"/>
                <a:cs typeface="Times New Roman" pitchFamily="18" charset="0"/>
              </a:rPr>
              <a:t>not necessarily </a:t>
            </a:r>
            <a:r>
              <a:rPr lang="en-US" sz="1800" dirty="0" smtClean="0">
                <a:latin typeface="Times New Roman" pitchFamily="18" charset="0"/>
                <a:cs typeface="Times New Roman" pitchFamily="18" charset="0"/>
              </a:rPr>
              <a:t>improve the capacity for innovation throughout the agricultural sector.</a:t>
            </a:r>
            <a:endParaRPr lang="el-GR" sz="1800" dirty="0" smtClean="0">
              <a:latin typeface="Times New Roman" pitchFamily="18" charset="0"/>
              <a:cs typeface="Times New Roman" pitchFamily="18" charset="0"/>
            </a:endParaRPr>
          </a:p>
          <a:p>
            <a:endParaRPr lang="el-GR" sz="1800" dirty="0">
              <a:latin typeface="Times New Roman" pitchFamily="18" charset="0"/>
              <a:cs typeface="Times New Roman" pitchFamily="18" charset="0"/>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i="1" dirty="0" smtClean="0">
                <a:latin typeface="Times New Roman" pitchFamily="18" charset="0"/>
                <a:cs typeface="Times New Roman" pitchFamily="18" charset="0"/>
              </a:rPr>
              <a:t>The innovation systems concept</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412776"/>
            <a:ext cx="8229600" cy="4718149"/>
          </a:xfrm>
        </p:spPr>
        <p:txBody>
          <a:bodyPr/>
          <a:lstStyle/>
          <a:p>
            <a:r>
              <a:rPr lang="en-US" sz="1800" dirty="0" smtClean="0">
                <a:latin typeface="Times New Roman" pitchFamily="18" charset="0"/>
                <a:cs typeface="Times New Roman" pitchFamily="18" charset="0"/>
              </a:rPr>
              <a:t>An innovation system can be defined as a network of organizations, enterprises, </a:t>
            </a:r>
            <a:r>
              <a:rPr lang="en-US" sz="1800" dirty="0" smtClean="0">
                <a:latin typeface="Times New Roman" pitchFamily="18" charset="0"/>
                <a:cs typeface="Times New Roman" pitchFamily="18" charset="0"/>
              </a:rPr>
              <a:t>and individuals </a:t>
            </a:r>
            <a:r>
              <a:rPr lang="en-US" sz="1800" dirty="0" smtClean="0">
                <a:latin typeface="Times New Roman" pitchFamily="18" charset="0"/>
                <a:cs typeface="Times New Roman" pitchFamily="18" charset="0"/>
              </a:rPr>
              <a:t>focused on bringing new products, new processes, and new forms </a:t>
            </a:r>
            <a:r>
              <a:rPr lang="en-US" sz="1800" dirty="0" smtClean="0">
                <a:latin typeface="Times New Roman" pitchFamily="18" charset="0"/>
                <a:cs typeface="Times New Roman" pitchFamily="18" charset="0"/>
              </a:rPr>
              <a:t>of organization </a:t>
            </a:r>
            <a:r>
              <a:rPr lang="en-US" sz="1800" dirty="0" smtClean="0">
                <a:latin typeface="Times New Roman" pitchFamily="18" charset="0"/>
                <a:cs typeface="Times New Roman" pitchFamily="18" charset="0"/>
              </a:rPr>
              <a:t>into economic use, together with the institutions and policies that affect their behavior and performance. </a:t>
            </a:r>
            <a:endParaRPr lang="en-US" sz="1800" dirty="0" smtClean="0">
              <a:latin typeface="Times New Roman" pitchFamily="18" charset="0"/>
              <a:cs typeface="Times New Roman" pitchFamily="18" charset="0"/>
            </a:endParaRPr>
          </a:p>
          <a:p>
            <a:r>
              <a:rPr lang="en-US" sz="1800" i="1" dirty="0" smtClean="0">
                <a:latin typeface="Times New Roman" pitchFamily="18" charset="0"/>
                <a:cs typeface="Times New Roman" pitchFamily="18" charset="0"/>
              </a:rPr>
              <a:t>The </a:t>
            </a:r>
            <a:r>
              <a:rPr lang="en-US" sz="1800" i="1" dirty="0" smtClean="0">
                <a:latin typeface="Times New Roman" pitchFamily="18" charset="0"/>
                <a:cs typeface="Times New Roman" pitchFamily="18" charset="0"/>
              </a:rPr>
              <a:t>innovation systems concept embraces not only the science suppliers but the totality and interaction of actors involved in innovation. </a:t>
            </a:r>
            <a:r>
              <a:rPr lang="en-US" sz="1800" dirty="0" smtClean="0">
                <a:latin typeface="Times New Roman" pitchFamily="18" charset="0"/>
                <a:cs typeface="Times New Roman" pitchFamily="18" charset="0"/>
              </a:rPr>
              <a:t>It extends beyond the creation of knowledge to encompass the factors affecting demand for and </a:t>
            </a:r>
            <a:r>
              <a:rPr lang="en-US" sz="1800" dirty="0" err="1" smtClean="0">
                <a:latin typeface="Times New Roman" pitchFamily="18" charset="0"/>
                <a:cs typeface="Times New Roman" pitchFamily="18" charset="0"/>
              </a:rPr>
              <a:t>useof</a:t>
            </a:r>
            <a:r>
              <a:rPr lang="en-US" sz="1800" dirty="0" smtClean="0">
                <a:latin typeface="Times New Roman" pitchFamily="18" charset="0"/>
                <a:cs typeface="Times New Roman" pitchFamily="18" charset="0"/>
              </a:rPr>
              <a:t> knowledge in novel and useful ways.</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 innovation systems concept is derived from direct observations of countries </a:t>
            </a:r>
            <a:r>
              <a:rPr lang="en-US" sz="1800" dirty="0" smtClean="0">
                <a:latin typeface="Times New Roman" pitchFamily="18" charset="0"/>
                <a:cs typeface="Times New Roman" pitchFamily="18" charset="0"/>
              </a:rPr>
              <a:t>and sectors </a:t>
            </a:r>
            <a:r>
              <a:rPr lang="en-US" sz="1800" dirty="0" smtClean="0">
                <a:latin typeface="Times New Roman" pitchFamily="18" charset="0"/>
                <a:cs typeface="Times New Roman" pitchFamily="18" charset="0"/>
              </a:rPr>
              <a:t>with strong records of innovation. The concept has been used predominantly to explain patterns of past economic performance in developed countries and has </a:t>
            </a:r>
            <a:r>
              <a:rPr lang="en-US" sz="1800" dirty="0" smtClean="0">
                <a:latin typeface="Times New Roman" pitchFamily="18" charset="0"/>
                <a:cs typeface="Times New Roman" pitchFamily="18" charset="0"/>
              </a:rPr>
              <a:t>received far </a:t>
            </a:r>
            <a:r>
              <a:rPr lang="en-US" sz="1800" dirty="0" smtClean="0">
                <a:latin typeface="Times New Roman" pitchFamily="18" charset="0"/>
                <a:cs typeface="Times New Roman" pitchFamily="18" charset="0"/>
              </a:rPr>
              <a:t>less attention as an operational tool. </a:t>
            </a:r>
            <a:endParaRPr lang="en-US" sz="1800" smtClean="0">
              <a:latin typeface="Times New Roman" pitchFamily="18" charset="0"/>
              <a:cs typeface="Times New Roman" pitchFamily="18" charset="0"/>
            </a:endParaRPr>
          </a:p>
          <a:p>
            <a:r>
              <a:rPr lang="en-US" sz="1800" smtClean="0">
                <a:latin typeface="Times New Roman" pitchFamily="18" charset="0"/>
                <a:cs typeface="Times New Roman" pitchFamily="18" charset="0"/>
              </a:rPr>
              <a:t>It </a:t>
            </a:r>
            <a:r>
              <a:rPr lang="en-US" sz="1800" dirty="0" smtClean="0">
                <a:latin typeface="Times New Roman" pitchFamily="18" charset="0"/>
                <a:cs typeface="Times New Roman" pitchFamily="18" charset="0"/>
              </a:rPr>
              <a:t>has been applied to agriculture in developing countries only recently, but it appears to offer exciting opportunities for </a:t>
            </a:r>
            <a:r>
              <a:rPr lang="en-US" sz="1800" dirty="0" smtClean="0">
                <a:latin typeface="Times New Roman" pitchFamily="18" charset="0"/>
                <a:cs typeface="Times New Roman" pitchFamily="18" charset="0"/>
              </a:rPr>
              <a:t>understanding how </a:t>
            </a:r>
            <a:r>
              <a:rPr lang="en-US" sz="1800" dirty="0" smtClean="0">
                <a:latin typeface="Times New Roman" pitchFamily="18" charset="0"/>
                <a:cs typeface="Times New Roman" pitchFamily="18" charset="0"/>
              </a:rPr>
              <a:t>a country’s agricultural sector can make better use of new knowledge and for designing alternative interventions that go beyond research system investments.</a:t>
            </a:r>
            <a:endParaRPr lang="el-GR" sz="1800" dirty="0" smtClean="0">
              <a:latin typeface="Times New Roman" pitchFamily="18" charset="0"/>
              <a:cs typeface="Times New Roman" pitchFamily="18" charset="0"/>
            </a:endParaRPr>
          </a:p>
          <a:p>
            <a:endParaRPr lang="el-GR" sz="1800" dirty="0">
              <a:latin typeface="Times New Roman" pitchFamily="18" charset="0"/>
              <a:cs typeface="Times New Roman"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800" dirty="0" smtClean="0">
                <a:latin typeface="Times New Roman" pitchFamily="18" charset="0"/>
                <a:cs typeface="Times New Roman" pitchFamily="18" charset="0"/>
              </a:rPr>
              <a:t>The yield gap</a:t>
            </a:r>
            <a:endParaRPr lang="el-GR" sz="2800" dirty="0">
              <a:latin typeface="Times New Roman" pitchFamily="18" charset="0"/>
              <a:cs typeface="Times New Roman" pitchFamily="18" charset="0"/>
            </a:endParaRPr>
          </a:p>
        </p:txBody>
      </p:sp>
      <p:pic>
        <p:nvPicPr>
          <p:cNvPr id="17410" name="Picture 2"/>
          <p:cNvPicPr>
            <a:picLocks noGrp="1" noChangeAspect="1" noChangeArrowheads="1"/>
          </p:cNvPicPr>
          <p:nvPr>
            <p:ph idx="1"/>
          </p:nvPr>
        </p:nvPicPr>
        <p:blipFill>
          <a:blip r:embed="rId2" cstate="print"/>
          <a:srcRect/>
          <a:stretch>
            <a:fillRect/>
          </a:stretch>
        </p:blipFill>
        <p:spPr bwMode="auto">
          <a:xfrm>
            <a:off x="611560" y="1124744"/>
            <a:ext cx="7920880" cy="525658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srcRect/>
          <a:stretch>
            <a:fillRect/>
          </a:stretch>
        </p:blipFill>
        <p:spPr bwMode="auto">
          <a:xfrm>
            <a:off x="539552" y="980728"/>
            <a:ext cx="7776864" cy="511256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7543800" cy="936104"/>
          </a:xfrm>
        </p:spPr>
        <p:txBody>
          <a:bodyPr/>
          <a:lstStyle/>
          <a:p>
            <a:pPr algn="ctr"/>
            <a:r>
              <a:rPr lang="en-US" sz="2800" dirty="0" smtClean="0">
                <a:latin typeface="Times New Roman" pitchFamily="18" charset="0"/>
                <a:cs typeface="Times New Roman" pitchFamily="18" charset="0"/>
              </a:rPr>
              <a:t>Constraints for increasing productivity:</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Technical, managerial, institutional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484784"/>
            <a:ext cx="8229600" cy="4896544"/>
          </a:xfrm>
        </p:spPr>
        <p:txBody>
          <a:bodyPr/>
          <a:lstStyle/>
          <a:p>
            <a:r>
              <a:rPr lang="en-US" sz="2400" dirty="0" smtClean="0">
                <a:latin typeface="Times New Roman" pitchFamily="18" charset="0"/>
                <a:cs typeface="Times New Roman" pitchFamily="18" charset="0"/>
              </a:rPr>
              <a:t>Efficiency and productivity : Technology – technical change </a:t>
            </a:r>
          </a:p>
          <a:p>
            <a:r>
              <a:rPr lang="en-US" sz="2400" dirty="0" smtClean="0">
                <a:latin typeface="Times New Roman" pitchFamily="18" charset="0"/>
                <a:cs typeface="Times New Roman" pitchFamily="18" charset="0"/>
              </a:rPr>
              <a:t>Question:  on the production of new technology </a:t>
            </a:r>
          </a:p>
          <a:p>
            <a:r>
              <a:rPr lang="en-US" sz="2400" dirty="0" smtClean="0">
                <a:latin typeface="Times New Roman" pitchFamily="18" charset="0"/>
                <a:cs typeface="Times New Roman" pitchFamily="18" charset="0"/>
              </a:rPr>
              <a:t>What technology</a:t>
            </a:r>
          </a:p>
          <a:p>
            <a:r>
              <a:rPr lang="en-US" sz="2400" dirty="0" smtClean="0">
                <a:latin typeface="Times New Roman" pitchFamily="18" charset="0"/>
                <a:cs typeface="Times New Roman" pitchFamily="18" charset="0"/>
              </a:rPr>
              <a:t>The “size of farm and productivity” debate </a:t>
            </a:r>
          </a:p>
          <a:p>
            <a:r>
              <a:rPr lang="en-US" sz="2400" dirty="0" smtClean="0">
                <a:latin typeface="Times New Roman" pitchFamily="18" charset="0"/>
                <a:cs typeface="Times New Roman" pitchFamily="18" charset="0"/>
              </a:rPr>
              <a:t>The role of land and land reform</a:t>
            </a:r>
          </a:p>
          <a:p>
            <a:r>
              <a:rPr lang="en-US" sz="2400" dirty="0" smtClean="0">
                <a:latin typeface="Times New Roman" pitchFamily="18" charset="0"/>
                <a:cs typeface="Times New Roman" pitchFamily="18" charset="0"/>
              </a:rPr>
              <a:t>The innovation system – endogenous technical change </a:t>
            </a:r>
          </a:p>
          <a:p>
            <a:r>
              <a:rPr lang="en-US" sz="2400" dirty="0" smtClean="0">
                <a:latin typeface="Times New Roman" pitchFamily="18" charset="0"/>
                <a:cs typeface="Times New Roman" pitchFamily="18" charset="0"/>
              </a:rPr>
              <a:t>The role of research and innovation</a:t>
            </a:r>
          </a:p>
          <a:p>
            <a:r>
              <a:rPr lang="en-US" sz="2400" dirty="0" smtClean="0">
                <a:latin typeface="Times New Roman" pitchFamily="18" charset="0"/>
                <a:cs typeface="Times New Roman" pitchFamily="18" charset="0"/>
              </a:rPr>
              <a:t>The knowledge system  - relaxing managerial constraints</a:t>
            </a:r>
          </a:p>
          <a:p>
            <a:r>
              <a:rPr lang="en-US" sz="2400" dirty="0" smtClean="0">
                <a:latin typeface="Times New Roman" pitchFamily="18" charset="0"/>
                <a:cs typeface="Times New Roman" pitchFamily="18" charset="0"/>
              </a:rPr>
              <a:t>The role of prices as economic incentives </a:t>
            </a:r>
          </a:p>
          <a:p>
            <a:r>
              <a:rPr lang="en-US" sz="2400" dirty="0" smtClean="0">
                <a:latin typeface="Times New Roman" pitchFamily="18" charset="0"/>
                <a:cs typeface="Times New Roman" pitchFamily="18" charset="0"/>
              </a:rPr>
              <a:t>The operation of markets, product and input markets</a:t>
            </a:r>
          </a:p>
          <a:p>
            <a:r>
              <a:rPr lang="en-US" sz="2400" dirty="0" smtClean="0">
                <a:latin typeface="Times New Roman" pitchFamily="18" charset="0"/>
                <a:cs typeface="Times New Roman" pitchFamily="18" charset="0"/>
              </a:rPr>
              <a:t>Collective action and relaxing institutional constraints</a:t>
            </a:r>
          </a:p>
          <a:p>
            <a:endParaRPr lang="el-GR"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t>The nature of technological change and technology transfer in agriculture</a:t>
            </a:r>
            <a:endParaRPr lang="el-GR" sz="2800" dirty="0"/>
          </a:p>
        </p:txBody>
      </p:sp>
      <p:sp>
        <p:nvSpPr>
          <p:cNvPr id="3" name="2 - Θέση περιεχομένου"/>
          <p:cNvSpPr>
            <a:spLocks noGrp="1"/>
          </p:cNvSpPr>
          <p:nvPr>
            <p:ph idx="1"/>
          </p:nvPr>
        </p:nvSpPr>
        <p:spPr>
          <a:xfrm>
            <a:off x="457200" y="1412776"/>
            <a:ext cx="8229600" cy="5256584"/>
          </a:xfrm>
        </p:spPr>
        <p:txBody>
          <a:bodyPr/>
          <a:lstStyle/>
          <a:p>
            <a:r>
              <a:rPr lang="en-US" sz="2000" dirty="0" smtClean="0">
                <a:latin typeface="Times New Roman" pitchFamily="18" charset="0"/>
                <a:cs typeface="Times New Roman" pitchFamily="18" charset="0"/>
              </a:rPr>
              <a:t>Mechanical technology (Machinery, mechanical equipment, capital accumulation)</a:t>
            </a:r>
          </a:p>
          <a:p>
            <a:r>
              <a:rPr lang="en-US" sz="2000" dirty="0" smtClean="0">
                <a:latin typeface="Times New Roman" pitchFamily="18" charset="0"/>
                <a:cs typeface="Times New Roman" pitchFamily="18" charset="0"/>
              </a:rPr>
              <a:t>Chemical technology (fertilizers, pesticides, insecticides)</a:t>
            </a:r>
          </a:p>
          <a:p>
            <a:r>
              <a:rPr lang="en-US" sz="2000" dirty="0" smtClean="0">
                <a:latin typeface="Times New Roman" pitchFamily="18" charset="0"/>
                <a:cs typeface="Times New Roman" pitchFamily="18" charset="0"/>
              </a:rPr>
              <a:t>Biotechnology (high yielding varieties, Genetic engineering, GMOs)</a:t>
            </a:r>
          </a:p>
          <a:p>
            <a:r>
              <a:rPr lang="en-US" sz="2000" dirty="0" smtClean="0">
                <a:latin typeface="Times New Roman" pitchFamily="18" charset="0"/>
                <a:cs typeface="Times New Roman" pitchFamily="18" charset="0"/>
              </a:rPr>
              <a:t>Managerial change, education and knowledge  (transfer of new knowledge systems – Research and Extension)</a:t>
            </a:r>
          </a:p>
          <a:p>
            <a:r>
              <a:rPr lang="en-US" sz="2000" dirty="0" smtClean="0">
                <a:latin typeface="Times New Roman" pitchFamily="18" charset="0"/>
                <a:cs typeface="Times New Roman" pitchFamily="18" charset="0"/>
              </a:rPr>
              <a:t>Institutional change (market failure is common - operation of input and output markets, land use systems, marketing arrangements, collective action) </a:t>
            </a:r>
          </a:p>
          <a:p>
            <a:r>
              <a:rPr lang="en-US" sz="2000" dirty="0" smtClean="0">
                <a:latin typeface="Times New Roman" pitchFamily="18" charset="0"/>
                <a:cs typeface="Times New Roman" pitchFamily="18" charset="0"/>
              </a:rPr>
              <a:t>The innovation system – change endogenous in the economic system</a:t>
            </a:r>
          </a:p>
          <a:p>
            <a:r>
              <a:rPr lang="en-US" sz="2000" dirty="0" smtClean="0">
                <a:latin typeface="Times New Roman" pitchFamily="18" charset="0"/>
                <a:cs typeface="Times New Roman" pitchFamily="18" charset="0"/>
              </a:rPr>
              <a:t>In market economy science matters less (supply side) and markets matter more (demand side)   </a:t>
            </a:r>
          </a:p>
          <a:p>
            <a:r>
              <a:rPr lang="en-US" sz="2000" dirty="0" smtClean="0">
                <a:latin typeface="Times New Roman" pitchFamily="18" charset="0"/>
                <a:cs typeface="Times New Roman" pitchFamily="18" charset="0"/>
              </a:rPr>
              <a:t>Promoting institutional reforms   </a:t>
            </a:r>
            <a:endParaRPr lang="en-US" sz="2000" dirty="0" smtClean="0"/>
          </a:p>
          <a:p>
            <a:pPr lvl="1"/>
            <a:endParaRPr lang="en-US" sz="20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971600" y="332656"/>
            <a:ext cx="7344816" cy="61926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74514"/>
          </a:xfrm>
        </p:spPr>
        <p:txBody>
          <a:bodyPr/>
          <a:lstStyle/>
          <a:p>
            <a:pPr algn="ctr"/>
            <a:r>
              <a:rPr lang="en-US" sz="2800" dirty="0" smtClean="0">
                <a:latin typeface="Times New Roman" pitchFamily="18" charset="0"/>
                <a:cs typeface="Times New Roman" pitchFamily="18" charset="0"/>
              </a:rPr>
              <a:t>Induced innovation : the theoretical foundation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r>
              <a:rPr lang="en-US" sz="2400" dirty="0" smtClean="0">
                <a:latin typeface="Times New Roman" pitchFamily="18" charset="0"/>
                <a:cs typeface="Times New Roman" pitchFamily="18" charset="0"/>
              </a:rPr>
              <a:t>The Theory of wages (Hicks)</a:t>
            </a:r>
          </a:p>
          <a:p>
            <a:r>
              <a:rPr lang="en-US" sz="2400" dirty="0" smtClean="0">
                <a:latin typeface="Times New Roman" pitchFamily="18" charset="0"/>
                <a:cs typeface="Times New Roman" pitchFamily="18" charset="0"/>
              </a:rPr>
              <a:t>Factor prices as a guide to innovation</a:t>
            </a:r>
          </a:p>
          <a:p>
            <a:r>
              <a:rPr lang="en-US" sz="2400" dirty="0" smtClean="0">
                <a:latin typeface="Times New Roman" pitchFamily="18" charset="0"/>
                <a:cs typeface="Times New Roman" pitchFamily="18" charset="0"/>
              </a:rPr>
              <a:t>Invention and the stock of knowledge</a:t>
            </a:r>
          </a:p>
          <a:p>
            <a:r>
              <a:rPr lang="en-US" sz="2400" dirty="0" smtClean="0">
                <a:latin typeface="Times New Roman" pitchFamily="18" charset="0"/>
                <a:cs typeface="Times New Roman" pitchFamily="18" charset="0"/>
              </a:rPr>
              <a:t>Innovation and new technology</a:t>
            </a:r>
          </a:p>
          <a:p>
            <a:r>
              <a:rPr lang="en-US" sz="2400" dirty="0" smtClean="0">
                <a:latin typeface="Times New Roman" pitchFamily="18" charset="0"/>
                <a:cs typeface="Times New Roman" pitchFamily="18" charset="0"/>
              </a:rPr>
              <a:t>Technology as endogenous  in the economic system</a:t>
            </a:r>
          </a:p>
          <a:p>
            <a:r>
              <a:rPr lang="en-US" sz="2400" dirty="0" smtClean="0">
                <a:latin typeface="Times New Roman" pitchFamily="18" charset="0"/>
                <a:cs typeface="Times New Roman" pitchFamily="18" charset="0"/>
              </a:rPr>
              <a:t>Induced innovation in agriculture</a:t>
            </a:r>
          </a:p>
          <a:p>
            <a:r>
              <a:rPr lang="en-US" sz="2400" dirty="0" err="1" smtClean="0">
                <a:latin typeface="Times New Roman" pitchFamily="18" charset="0"/>
                <a:cs typeface="Times New Roman" pitchFamily="18" charset="0"/>
              </a:rPr>
              <a:t>Hayami</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Ruttan</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Innovation in the public sector – strengthening research systems</a:t>
            </a:r>
            <a:endParaRPr lang="el-GR" sz="2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Δίκτυ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ίκτυο">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Δίκτυο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Δίκτυο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Δίκτυο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Δίκτυο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Δίκτυο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Δίκτυο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Δίκτυο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Δίκτυο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Δίκτυο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3642</TotalTime>
  <Words>2906</Words>
  <Application>Microsoft Office PowerPoint</Application>
  <PresentationFormat>Προβολή στην οθόνη (4:3)</PresentationFormat>
  <Paragraphs>181</Paragraphs>
  <Slides>38</Slides>
  <Notes>2</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0</vt:i4>
      </vt:variant>
      <vt:variant>
        <vt:lpstr>Τίτλοι διαφανειών</vt:lpstr>
      </vt:variant>
      <vt:variant>
        <vt:i4>38</vt:i4>
      </vt:variant>
    </vt:vector>
  </HeadingPairs>
  <TitlesOfParts>
    <vt:vector size="39" baseType="lpstr">
      <vt:lpstr>Δίκτυο</vt:lpstr>
      <vt:lpstr> AGRICULTURE IN ECONOMIC DEVELOPMENT:  AN INTERNATIONAL PERSPECTIVE  </vt:lpstr>
      <vt:lpstr>Productivity, Technical Change  and Institutions </vt:lpstr>
      <vt:lpstr>Bibliography</vt:lpstr>
      <vt:lpstr>The yield gap</vt:lpstr>
      <vt:lpstr>Διαφάνεια 5</vt:lpstr>
      <vt:lpstr>Constraints for increasing productivity: Technical, managerial, institutional </vt:lpstr>
      <vt:lpstr>The nature of technological change and technology transfer in agriculture</vt:lpstr>
      <vt:lpstr>Διαφάνεια 8</vt:lpstr>
      <vt:lpstr>Induced innovation : the theoretical foundation </vt:lpstr>
      <vt:lpstr>Διαφάνεια 10</vt:lpstr>
      <vt:lpstr>Induced institutional innovation and institutional change  </vt:lpstr>
      <vt:lpstr>The Bass Diffusion Model (simple differential equation) describes process of new product adoption in a population</vt:lpstr>
      <vt:lpstr>Adoption distribution</vt:lpstr>
      <vt:lpstr>Adoption cumulative distribution</vt:lpstr>
      <vt:lpstr>Sigmoid curve of technology adoption</vt:lpstr>
      <vt:lpstr>Record of science and technological innovation from three perspectives</vt:lpstr>
      <vt:lpstr>Genetic improvement has been enormously successful, but not everywhere </vt:lpstr>
      <vt:lpstr>A biotechnology revolution in the making?</vt:lpstr>
      <vt:lpstr>Capturing the benefits of Genetically Modified Organisms (GMOs) for the poor</vt:lpstr>
      <vt:lpstr>The adoption of GMOs is on the rise in most regions, but not in Africa and Europe</vt:lpstr>
      <vt:lpstr>Management and systems technologies need to complement genetic improvement </vt:lpstr>
      <vt:lpstr>Investing more in R&amp;D, extension and innovation systems</vt:lpstr>
      <vt:lpstr>Return to agricultural R&amp;D</vt:lpstr>
      <vt:lpstr>Public spending in agricultural R&amp;D by region</vt:lpstr>
      <vt:lpstr>Increasing public and private funding  of R&amp;D will require:</vt:lpstr>
      <vt:lpstr>Institutional arrangements to increase efficiency and effectiveness of public R&amp;D systems</vt:lpstr>
      <vt:lpstr>From R&amp;D systems to innovation systems</vt:lpstr>
      <vt:lpstr>PPP in agrobiotechnology research </vt:lpstr>
      <vt:lpstr>Innovation in value chains.</vt:lpstr>
      <vt:lpstr>Using available technology better:  extension and ICT innovations</vt:lpstr>
      <vt:lpstr>Provision and financing of advisory services</vt:lpstr>
      <vt:lpstr>Provision and financing of advisory services</vt:lpstr>
      <vt:lpstr>Supporting competitiveness through  new institutions and institutional innovation</vt:lpstr>
      <vt:lpstr>Producer organizations in value chains and globalization: investing in social capital </vt:lpstr>
      <vt:lpstr>Promoting institutional reform and encouraging innovation in the private and public sector</vt:lpstr>
      <vt:lpstr>Six changes in the context for agricultural development heighten the need to examine how innovation occurs in the agricultural sector: </vt:lpstr>
      <vt:lpstr>Changing approaches for supporting agricultural innovation</vt:lpstr>
      <vt:lpstr>The innovation systems concept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Εθνικό και Καποδιστριακό Πανεπιστήμιο Αθηνών Τμήμα Οικονομικών Επιστημών Κατεύθυνση:  Θεωρία και Πολιτική Ανάπτυξης και Διεθνούς Οικονομικής</dc:title>
  <dc:creator>USER</dc:creator>
  <cp:lastModifiedBy>GMergos</cp:lastModifiedBy>
  <cp:revision>230</cp:revision>
  <dcterms:created xsi:type="dcterms:W3CDTF">2013-11-21T06:26:04Z</dcterms:created>
  <dcterms:modified xsi:type="dcterms:W3CDTF">2014-02-27T05:08:41Z</dcterms:modified>
</cp:coreProperties>
</file>