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Default Extension="xls" ContentType="application/vnd.ms-excel"/>
  <Override PartName="/ppt/slides/slide85.xml" ContentType="application/vnd.openxmlformats-officedocument.presentationml.slide+xml"/>
  <Override PartName="/ppt/embeddings/oleObject1.bin" ContentType="application/vnd.openxmlformats-officedocument.oleObject"/>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embeddings/oleObject7.bin" ContentType="application/vnd.openxmlformats-officedocument.oleObject"/>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Default Extension="emf" ContentType="image/x-emf"/>
  <Override PartName="/ppt/embeddings/oleObject2.bin" ContentType="application/vnd.openxmlformats-officedocument.oleObject"/>
  <Override PartName="/ppt/slides/slide86.xml" ContentType="application/vnd.openxmlformats-officedocument.presentationml.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embeddings/oleObject8.bin" ContentType="application/vnd.openxmlformats-officedocument.oleObject"/>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comments/comment1.xml" ContentType="application/vnd.openxmlformats-officedocument.presentationml.comments+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theme/themeOverride1.xml" ContentType="application/vnd.openxmlformats-officedocument.themeOverrid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embeddings/oleObject3.bin" ContentType="application/vnd.openxmlformats-officedocument.oleObject"/>
  <Override PartName="/ppt/charts/chart2.xml" ContentType="application/vnd.openxmlformats-officedocument.drawingml.chart+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embeddings/oleObject9.bin" ContentType="application/vnd.openxmlformats-officedocument.oleObject"/>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slides/slide82.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theme/themeOverride2.xml" ContentType="application/vnd.openxmlformats-officedocument.themeOverr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slides/slide88.xml" ContentType="application/vnd.openxmlformats-officedocument.presentationml.slide+xml"/>
  <Override PartName="/ppt/embeddings/oleObject4.bin" ContentType="application/vnd.openxmlformats-officedocument.oleObject"/>
  <Override PartName="/ppt/slides/slide20.xml" ContentType="application/vnd.openxmlformats-officedocument.presentationml.slide+xml"/>
  <Override PartName="/ppt/charts/chart3.xml" ContentType="application/vnd.openxmlformats-officedocument.drawingml.chart+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viewProps.xml" ContentType="application/vnd.openxmlformats-officedocument.presentationml.viewProps+xml"/>
  <Override PartName="/ppt/notesSlides/notesSlide24.xml" ContentType="application/vnd.openxmlformats-officedocument.presentationml.notesSlide+xml"/>
  <Default Extension="rels" ContentType="application/vnd.openxmlformats-package.relationships+xml"/>
  <Override PartName="/ppt/slides/slide26.xml" ContentType="application/vnd.openxmlformats-officedocument.presentationml.slide+xml"/>
  <Default Extension="pict" ContentType="image/pict"/>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theme/themeOverride3.xml" ContentType="application/vnd.openxmlformats-officedocument.themeOverr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embeddings/oleObject5.bin" ContentType="application/vnd.openxmlformats-officedocument.oleObject"/>
  <Override PartName="/ppt/slides/slide89.xml" ContentType="application/vnd.openxmlformats-officedocument.presentationml.slide+xml"/>
  <Override PartName="/ppt/charts/chart4.xml" ContentType="application/vnd.openxmlformats-officedocument.drawingml.chart+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theme/themeOverride4.xml" ContentType="application/vnd.openxmlformats-officedocument.themeOverr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embeddings/oleObject6.bin" ContentType="application/vnd.openxmlformats-officedocument.oleObject"/>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1"/>
  </p:notesMasterIdLst>
  <p:sldIdLst>
    <p:sldId id="256" r:id="rId2"/>
    <p:sldId id="590" r:id="rId3"/>
    <p:sldId id="621" r:id="rId4"/>
    <p:sldId id="620" r:id="rId5"/>
    <p:sldId id="484" r:id="rId6"/>
    <p:sldId id="619" r:id="rId7"/>
    <p:sldId id="485" r:id="rId8"/>
    <p:sldId id="474" r:id="rId9"/>
    <p:sldId id="475" r:id="rId10"/>
    <p:sldId id="476" r:id="rId11"/>
    <p:sldId id="477" r:id="rId12"/>
    <p:sldId id="627" r:id="rId13"/>
    <p:sldId id="622" r:id="rId14"/>
    <p:sldId id="623" r:id="rId15"/>
    <p:sldId id="624" r:id="rId16"/>
    <p:sldId id="267" r:id="rId17"/>
    <p:sldId id="628" r:id="rId18"/>
    <p:sldId id="629" r:id="rId19"/>
    <p:sldId id="630" r:id="rId20"/>
    <p:sldId id="631" r:id="rId21"/>
    <p:sldId id="632" r:id="rId22"/>
    <p:sldId id="633" r:id="rId23"/>
    <p:sldId id="634" r:id="rId24"/>
    <p:sldId id="635" r:id="rId25"/>
    <p:sldId id="636" r:id="rId26"/>
    <p:sldId id="637" r:id="rId27"/>
    <p:sldId id="638" r:id="rId28"/>
    <p:sldId id="639" r:id="rId29"/>
    <p:sldId id="640" r:id="rId30"/>
    <p:sldId id="641" r:id="rId31"/>
    <p:sldId id="642" r:id="rId32"/>
    <p:sldId id="643" r:id="rId33"/>
    <p:sldId id="644" r:id="rId34"/>
    <p:sldId id="645" r:id="rId35"/>
    <p:sldId id="646" r:id="rId36"/>
    <p:sldId id="647" r:id="rId37"/>
    <p:sldId id="648" r:id="rId38"/>
    <p:sldId id="649" r:id="rId39"/>
    <p:sldId id="650" r:id="rId40"/>
    <p:sldId id="651" r:id="rId41"/>
    <p:sldId id="652" r:id="rId42"/>
    <p:sldId id="653" r:id="rId43"/>
    <p:sldId id="654" r:id="rId44"/>
    <p:sldId id="655" r:id="rId45"/>
    <p:sldId id="656" r:id="rId46"/>
    <p:sldId id="657" r:id="rId47"/>
    <p:sldId id="589" r:id="rId48"/>
    <p:sldId id="578" r:id="rId49"/>
    <p:sldId id="579" r:id="rId50"/>
    <p:sldId id="597" r:id="rId51"/>
    <p:sldId id="598" r:id="rId52"/>
    <p:sldId id="583" r:id="rId53"/>
    <p:sldId id="584" r:id="rId54"/>
    <p:sldId id="585" r:id="rId55"/>
    <p:sldId id="660" r:id="rId56"/>
    <p:sldId id="586" r:id="rId57"/>
    <p:sldId id="601" r:id="rId58"/>
    <p:sldId id="613" r:id="rId59"/>
    <p:sldId id="614" r:id="rId60"/>
    <p:sldId id="596" r:id="rId61"/>
    <p:sldId id="533" r:id="rId62"/>
    <p:sldId id="534" r:id="rId63"/>
    <p:sldId id="539" r:id="rId64"/>
    <p:sldId id="658" r:id="rId65"/>
    <p:sldId id="602" r:id="rId66"/>
    <p:sldId id="659" r:id="rId67"/>
    <p:sldId id="603" r:id="rId68"/>
    <p:sldId id="604" r:id="rId69"/>
    <p:sldId id="605" r:id="rId70"/>
    <p:sldId id="606" r:id="rId71"/>
    <p:sldId id="609" r:id="rId72"/>
    <p:sldId id="610" r:id="rId73"/>
    <p:sldId id="611" r:id="rId74"/>
    <p:sldId id="612" r:id="rId75"/>
    <p:sldId id="615" r:id="rId76"/>
    <p:sldId id="551" r:id="rId77"/>
    <p:sldId id="458" r:id="rId78"/>
    <p:sldId id="459" r:id="rId79"/>
    <p:sldId id="460" r:id="rId80"/>
    <p:sldId id="463" r:id="rId81"/>
    <p:sldId id="464" r:id="rId82"/>
    <p:sldId id="465" r:id="rId83"/>
    <p:sldId id="466" r:id="rId84"/>
    <p:sldId id="467" r:id="rId85"/>
    <p:sldId id="468" r:id="rId86"/>
    <p:sldId id="469" r:id="rId87"/>
    <p:sldId id="470" r:id="rId88"/>
    <p:sldId id="471" r:id="rId89"/>
    <p:sldId id="576" r:id="rId9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Kenmore, Peter (AGPP)" initials="PK" lastIdx="3"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150" d="100"/>
          <a:sy n="150" d="100"/>
        </p:scale>
        <p:origin x="-88" y="27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notesMaster" Target="notesMasters/notesMaster1.xml"/><Relationship Id="rId92" Type="http://schemas.openxmlformats.org/officeDocument/2006/relationships/printerSettings" Target="printerSettings/printerSettings1.bin"/><Relationship Id="rId93" Type="http://schemas.openxmlformats.org/officeDocument/2006/relationships/commentAuthors" Target="commentAuthors.xml"/><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asap5\Troll\Users\AGLINKT\shared\Macro\macro2010\Result\Graph_bullet\Macro_Graph_EN_Final.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asap5\Troll\Users\AGLINKT\shared\Macro\macro2010\Result\Graph_bullet\Macro_Graph_EN_Final.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asap5\Troll\Users\AGLINKT\shared\Macro\macro2010\Result\Graph_bullet\Macro_Graph_EN_Final.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FILESVRA\Users2\Gay_H\pric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lrMapOvr bg1="lt1" tx1="dk1" bg2="lt2" tx2="dk2" accent1="accent1" accent2="accent2" accent3="accent3" accent4="accent4" accent5="accent5" accent6="accent6" hlink="hlink" folHlink="folHlink"/>
  <c:chart>
    <c:plotArea>
      <c:layout>
        <c:manualLayout>
          <c:layoutTarget val="inner"/>
          <c:xMode val="edge"/>
          <c:yMode val="edge"/>
          <c:x val="0.0586748743271498"/>
          <c:y val="0.127890918398771"/>
          <c:w val="0.924393211441791"/>
          <c:h val="0.658571668539754"/>
        </c:manualLayout>
      </c:layout>
      <c:barChart>
        <c:barDir val="col"/>
        <c:grouping val="clustered"/>
        <c:ser>
          <c:idx val="0"/>
          <c:order val="0"/>
          <c:tx>
            <c:strRef>
              <c:f>'Fig 1.1'!$C$24</c:f>
              <c:strCache>
                <c:ptCount val="1"/>
                <c:pt idx="0">
                  <c:v>2009</c:v>
                </c:pt>
              </c:strCache>
            </c:strRef>
          </c:tx>
          <c:spPr>
            <a:solidFill>
              <a:srgbClr val="002060"/>
            </a:solidFill>
            <a:ln>
              <a:solidFill>
                <a:schemeClr val="bg1"/>
              </a:solidFill>
            </a:ln>
          </c:spPr>
          <c:cat>
            <c:strRef>
              <c:f>'Fig 1.1'!$B$25:$B$34</c:f>
              <c:strCache>
                <c:ptCount val="10"/>
                <c:pt idx="0">
                  <c:v>Australia</c:v>
                </c:pt>
                <c:pt idx="1">
                  <c:v>Canada</c:v>
                </c:pt>
                <c:pt idx="2">
                  <c:v>EU 15</c:v>
                </c:pt>
                <c:pt idx="3">
                  <c:v>Japan</c:v>
                </c:pt>
                <c:pt idx="4">
                  <c:v>Korea</c:v>
                </c:pt>
                <c:pt idx="5">
                  <c:v>Mexico</c:v>
                </c:pt>
                <c:pt idx="6">
                  <c:v>New Zealand</c:v>
                </c:pt>
                <c:pt idx="7">
                  <c:v>Turkey</c:v>
                </c:pt>
                <c:pt idx="8">
                  <c:v>USA</c:v>
                </c:pt>
                <c:pt idx="9">
                  <c:v>OECD (29)</c:v>
                </c:pt>
              </c:strCache>
            </c:strRef>
          </c:cat>
          <c:val>
            <c:numRef>
              <c:f>'Fig 1.1'!$C$25:$C$34</c:f>
              <c:numCache>
                <c:formatCode>0.00</c:formatCode>
                <c:ptCount val="10"/>
                <c:pt idx="0">
                  <c:v>0.750910395857364</c:v>
                </c:pt>
                <c:pt idx="1">
                  <c:v>-2.686615128759371</c:v>
                </c:pt>
                <c:pt idx="2">
                  <c:v>-4.183541057389338</c:v>
                </c:pt>
                <c:pt idx="3">
                  <c:v>-5.970879588935482</c:v>
                </c:pt>
                <c:pt idx="4">
                  <c:v>0.107677393866404</c:v>
                </c:pt>
                <c:pt idx="5">
                  <c:v>-8.384308447131712</c:v>
                </c:pt>
                <c:pt idx="6">
                  <c:v>-0.713239222662206</c:v>
                </c:pt>
                <c:pt idx="7">
                  <c:v>-5.976031757695472</c:v>
                </c:pt>
                <c:pt idx="8">
                  <c:v>-2.482385383776917</c:v>
                </c:pt>
                <c:pt idx="9">
                  <c:v>-3.652951905966663</c:v>
                </c:pt>
              </c:numCache>
            </c:numRef>
          </c:val>
        </c:ser>
        <c:ser>
          <c:idx val="1"/>
          <c:order val="1"/>
          <c:tx>
            <c:strRef>
              <c:f>'Fig 1.1'!$D$24</c:f>
              <c:strCache>
                <c:ptCount val="1"/>
                <c:pt idx="0">
                  <c:v>2010</c:v>
                </c:pt>
              </c:strCache>
            </c:strRef>
          </c:tx>
          <c:spPr>
            <a:solidFill>
              <a:srgbClr val="97BAFF"/>
            </a:solidFill>
            <a:ln>
              <a:solidFill>
                <a:schemeClr val="bg1"/>
              </a:solidFill>
            </a:ln>
          </c:spPr>
          <c:cat>
            <c:strRef>
              <c:f>'Fig 1.1'!$B$25:$B$34</c:f>
              <c:strCache>
                <c:ptCount val="10"/>
                <c:pt idx="0">
                  <c:v>Australia</c:v>
                </c:pt>
                <c:pt idx="1">
                  <c:v>Canada</c:v>
                </c:pt>
                <c:pt idx="2">
                  <c:v>EU 15</c:v>
                </c:pt>
                <c:pt idx="3">
                  <c:v>Japan</c:v>
                </c:pt>
                <c:pt idx="4">
                  <c:v>Korea</c:v>
                </c:pt>
                <c:pt idx="5">
                  <c:v>Mexico</c:v>
                </c:pt>
                <c:pt idx="6">
                  <c:v>New Zealand</c:v>
                </c:pt>
                <c:pt idx="7">
                  <c:v>Turkey</c:v>
                </c:pt>
                <c:pt idx="8">
                  <c:v>USA</c:v>
                </c:pt>
                <c:pt idx="9">
                  <c:v>OECD (29)</c:v>
                </c:pt>
              </c:strCache>
            </c:strRef>
          </c:cat>
          <c:val>
            <c:numRef>
              <c:f>'Fig 1.1'!$D$25:$D$34</c:f>
              <c:numCache>
                <c:formatCode>0.00</c:formatCode>
                <c:ptCount val="10"/>
                <c:pt idx="0">
                  <c:v>2.407022531640528</c:v>
                </c:pt>
                <c:pt idx="1">
                  <c:v>1.945828593536433</c:v>
                </c:pt>
                <c:pt idx="2">
                  <c:v>0.995032633296413</c:v>
                </c:pt>
                <c:pt idx="3">
                  <c:v>1.50213568160942</c:v>
                </c:pt>
                <c:pt idx="4">
                  <c:v>4.304698394859218</c:v>
                </c:pt>
                <c:pt idx="5">
                  <c:v>2.645459802263194</c:v>
                </c:pt>
                <c:pt idx="6">
                  <c:v>1.466890354950734</c:v>
                </c:pt>
                <c:pt idx="7">
                  <c:v>3.24664246152712</c:v>
                </c:pt>
                <c:pt idx="8">
                  <c:v>2.442255317330236</c:v>
                </c:pt>
                <c:pt idx="9">
                  <c:v>1.845939784369581</c:v>
                </c:pt>
              </c:numCache>
            </c:numRef>
          </c:val>
        </c:ser>
        <c:ser>
          <c:idx val="3"/>
          <c:order val="2"/>
          <c:tx>
            <c:strRef>
              <c:f>'Fig 1.1'!$F$24</c:f>
              <c:strCache>
                <c:ptCount val="1"/>
                <c:pt idx="0">
                  <c:v>2011-2019</c:v>
                </c:pt>
              </c:strCache>
            </c:strRef>
          </c:tx>
          <c:spPr>
            <a:solidFill>
              <a:schemeClr val="bg2">
                <a:lumMod val="60000"/>
                <a:lumOff val="40000"/>
              </a:schemeClr>
            </a:solidFill>
            <a:ln>
              <a:solidFill>
                <a:schemeClr val="bg1"/>
              </a:solidFill>
            </a:ln>
          </c:spPr>
          <c:cat>
            <c:strRef>
              <c:f>'Fig 1.1'!$B$25:$B$34</c:f>
              <c:strCache>
                <c:ptCount val="10"/>
                <c:pt idx="0">
                  <c:v>Australia</c:v>
                </c:pt>
                <c:pt idx="1">
                  <c:v>Canada</c:v>
                </c:pt>
                <c:pt idx="2">
                  <c:v>EU 15</c:v>
                </c:pt>
                <c:pt idx="3">
                  <c:v>Japan</c:v>
                </c:pt>
                <c:pt idx="4">
                  <c:v>Korea</c:v>
                </c:pt>
                <c:pt idx="5">
                  <c:v>Mexico</c:v>
                </c:pt>
                <c:pt idx="6">
                  <c:v>New Zealand</c:v>
                </c:pt>
                <c:pt idx="7">
                  <c:v>Turkey</c:v>
                </c:pt>
                <c:pt idx="8">
                  <c:v>USA</c:v>
                </c:pt>
                <c:pt idx="9">
                  <c:v>OECD (29)</c:v>
                </c:pt>
              </c:strCache>
            </c:strRef>
          </c:cat>
          <c:val>
            <c:numRef>
              <c:f>'Fig 1.1'!$F$25:$F$34</c:f>
              <c:numCache>
                <c:formatCode>0.00</c:formatCode>
                <c:ptCount val="10"/>
                <c:pt idx="0">
                  <c:v>3.660284906750084</c:v>
                </c:pt>
                <c:pt idx="1">
                  <c:v>2.008323049222088</c:v>
                </c:pt>
                <c:pt idx="2">
                  <c:v>2.024084110228235</c:v>
                </c:pt>
                <c:pt idx="3">
                  <c:v>1.180734543578372</c:v>
                </c:pt>
                <c:pt idx="4">
                  <c:v>4.204651538005446</c:v>
                </c:pt>
                <c:pt idx="5">
                  <c:v>3.5957415850925</c:v>
                </c:pt>
                <c:pt idx="6">
                  <c:v>2.197381220296845</c:v>
                </c:pt>
                <c:pt idx="7">
                  <c:v>4.464799551016148</c:v>
                </c:pt>
                <c:pt idx="8">
                  <c:v>2.537452981618773</c:v>
                </c:pt>
                <c:pt idx="9">
                  <c:v>2.367457753875763</c:v>
                </c:pt>
              </c:numCache>
            </c:numRef>
          </c:val>
        </c:ser>
        <c:axId val="554094872"/>
        <c:axId val="554098712"/>
      </c:barChart>
      <c:catAx>
        <c:axId val="554094872"/>
        <c:scaling>
          <c:orientation val="minMax"/>
        </c:scaling>
        <c:axPos val="b"/>
        <c:tickLblPos val="low"/>
        <c:txPr>
          <a:bodyPr/>
          <a:lstStyle/>
          <a:p>
            <a:pPr>
              <a:defRPr lang="el-GR"/>
            </a:pPr>
            <a:endParaRPr lang="en-US"/>
          </a:p>
        </c:txPr>
        <c:crossAx val="554098712"/>
        <c:crosses val="autoZero"/>
        <c:auto val="1"/>
        <c:lblAlgn val="ctr"/>
        <c:lblOffset val="100"/>
      </c:catAx>
      <c:valAx>
        <c:axId val="554098712"/>
        <c:scaling>
          <c:orientation val="minMax"/>
        </c:scaling>
        <c:axPos val="l"/>
        <c:majorGridlines>
          <c:spPr>
            <a:ln>
              <a:prstDash val="sysDash"/>
            </a:ln>
          </c:spPr>
        </c:majorGridlines>
        <c:title>
          <c:tx>
            <c:rich>
              <a:bodyPr rot="0" vert="horz"/>
              <a:lstStyle/>
              <a:p>
                <a:pPr>
                  <a:defRPr lang="el-GR"/>
                </a:pPr>
                <a:r>
                  <a:rPr lang="en-US" dirty="0" smtClean="0"/>
                  <a:t>Annual GDP growth rate</a:t>
                </a:r>
                <a:endParaRPr lang="en-US" dirty="0"/>
              </a:p>
            </c:rich>
          </c:tx>
          <c:layout>
            <c:manualLayout>
              <c:xMode val="edge"/>
              <c:yMode val="edge"/>
              <c:x val="0.0"/>
              <c:y val="0.00105286102234504"/>
            </c:manualLayout>
          </c:layout>
        </c:title>
        <c:numFmt formatCode="0%" sourceLinked="0"/>
        <c:tickLblPos val="nextTo"/>
        <c:txPr>
          <a:bodyPr/>
          <a:lstStyle/>
          <a:p>
            <a:pPr>
              <a:defRPr lang="el-GR"/>
            </a:pPr>
            <a:endParaRPr lang="en-US"/>
          </a:p>
        </c:txPr>
        <c:crossAx val="554094872"/>
        <c:crosses val="autoZero"/>
        <c:crossBetween val="between"/>
        <c:dispUnits>
          <c:builtInUnit val="hundreds"/>
        </c:dispUnits>
      </c:valAx>
      <c:spPr>
        <a:solidFill>
          <a:srgbClr val="4F81BD">
            <a:lumMod val="20000"/>
            <a:lumOff val="80000"/>
            <a:alpha val="52000"/>
          </a:srgbClr>
        </a:solidFill>
      </c:spPr>
    </c:plotArea>
    <c:legend>
      <c:legendPos val="b"/>
      <c:txPr>
        <a:bodyPr/>
        <a:lstStyle/>
        <a:p>
          <a:pPr>
            <a:defRPr lang="el-GR"/>
          </a:pPr>
          <a:endParaRPr lang="en-US"/>
        </a:p>
      </c:txPr>
    </c:legend>
    <c:plotVisOnly val="1"/>
  </c:chart>
  <c:spPr>
    <a:noFill/>
    <a:ln>
      <a:noFill/>
    </a:ln>
  </c:spPr>
  <c:txPr>
    <a:bodyPr/>
    <a:lstStyle/>
    <a:p>
      <a:pPr>
        <a:defRPr sz="14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3"/>
  <c:clrMapOvr bg1="lt1" tx1="dk1" bg2="lt2" tx2="dk2" accent1="accent1" accent2="accent2" accent3="accent3" accent4="accent4" accent5="accent5" accent6="accent6" hlink="hlink" folHlink="folHlink"/>
  <c:chart>
    <c:plotArea>
      <c:layout>
        <c:manualLayout>
          <c:layoutTarget val="inner"/>
          <c:xMode val="edge"/>
          <c:yMode val="edge"/>
          <c:x val="0.0582731846019248"/>
          <c:y val="0.107599869021912"/>
          <c:w val="0.9283896544182"/>
          <c:h val="0.729852686472413"/>
        </c:manualLayout>
      </c:layout>
      <c:barChart>
        <c:barDir val="col"/>
        <c:grouping val="clustered"/>
        <c:ser>
          <c:idx val="0"/>
          <c:order val="0"/>
          <c:tx>
            <c:strRef>
              <c:f>'Fig 1.1'!$C$36</c:f>
              <c:strCache>
                <c:ptCount val="1"/>
                <c:pt idx="0">
                  <c:v>2009</c:v>
                </c:pt>
              </c:strCache>
            </c:strRef>
          </c:tx>
          <c:spPr>
            <a:solidFill>
              <a:srgbClr val="002060"/>
            </a:solidFill>
            <a:ln>
              <a:solidFill>
                <a:schemeClr val="bg1"/>
              </a:solidFill>
            </a:ln>
          </c:spPr>
          <c:cat>
            <c:strRef>
              <c:f>'Fig 1.1'!$B$37:$B$42</c:f>
              <c:strCache>
                <c:ptCount val="6"/>
                <c:pt idx="0">
                  <c:v>Argentina</c:v>
                </c:pt>
                <c:pt idx="1">
                  <c:v>Brazil</c:v>
                </c:pt>
                <c:pt idx="2">
                  <c:v>China</c:v>
                </c:pt>
                <c:pt idx="3">
                  <c:v>India</c:v>
                </c:pt>
                <c:pt idx="4">
                  <c:v>Russia</c:v>
                </c:pt>
                <c:pt idx="5">
                  <c:v>S. Africa</c:v>
                </c:pt>
              </c:strCache>
            </c:strRef>
          </c:cat>
          <c:val>
            <c:numRef>
              <c:f>'Fig 1.1'!$C$37:$C$42</c:f>
              <c:numCache>
                <c:formatCode>0.00</c:formatCode>
                <c:ptCount val="6"/>
                <c:pt idx="0">
                  <c:v>-2.247394012676608</c:v>
                </c:pt>
                <c:pt idx="1">
                  <c:v>0.105961314415659</c:v>
                </c:pt>
                <c:pt idx="2">
                  <c:v>8.065821517889126</c:v>
                </c:pt>
                <c:pt idx="3">
                  <c:v>5.827055922882375</c:v>
                </c:pt>
                <c:pt idx="4">
                  <c:v>-9.101995122374429</c:v>
                </c:pt>
                <c:pt idx="5">
                  <c:v>-1.966956179277405</c:v>
                </c:pt>
              </c:numCache>
            </c:numRef>
          </c:val>
        </c:ser>
        <c:ser>
          <c:idx val="1"/>
          <c:order val="1"/>
          <c:tx>
            <c:strRef>
              <c:f>'Fig 1.1'!$D$36</c:f>
              <c:strCache>
                <c:ptCount val="1"/>
                <c:pt idx="0">
                  <c:v>2010</c:v>
                </c:pt>
              </c:strCache>
            </c:strRef>
          </c:tx>
          <c:spPr>
            <a:solidFill>
              <a:srgbClr val="97BAFF"/>
            </a:solidFill>
            <a:ln>
              <a:solidFill>
                <a:schemeClr val="bg1"/>
              </a:solidFill>
            </a:ln>
          </c:spPr>
          <c:cat>
            <c:strRef>
              <c:f>'Fig 1.1'!$B$37:$B$42</c:f>
              <c:strCache>
                <c:ptCount val="6"/>
                <c:pt idx="0">
                  <c:v>Argentina</c:v>
                </c:pt>
                <c:pt idx="1">
                  <c:v>Brazil</c:v>
                </c:pt>
                <c:pt idx="2">
                  <c:v>China</c:v>
                </c:pt>
                <c:pt idx="3">
                  <c:v>India</c:v>
                </c:pt>
                <c:pt idx="4">
                  <c:v>Russia</c:v>
                </c:pt>
                <c:pt idx="5">
                  <c:v>S. Africa</c:v>
                </c:pt>
              </c:strCache>
            </c:strRef>
          </c:cat>
          <c:val>
            <c:numRef>
              <c:f>'Fig 1.1'!$D$37:$D$42</c:f>
              <c:numCache>
                <c:formatCode>0.00</c:formatCode>
                <c:ptCount val="6"/>
                <c:pt idx="0">
                  <c:v>2.233080569944246</c:v>
                </c:pt>
                <c:pt idx="1">
                  <c:v>3.545982362573865</c:v>
                </c:pt>
                <c:pt idx="2">
                  <c:v>8.342158880984655</c:v>
                </c:pt>
                <c:pt idx="3">
                  <c:v>7.231767508307446</c:v>
                </c:pt>
                <c:pt idx="4">
                  <c:v>3.149903775085829</c:v>
                </c:pt>
                <c:pt idx="5">
                  <c:v>2.035888471371138</c:v>
                </c:pt>
              </c:numCache>
            </c:numRef>
          </c:val>
        </c:ser>
        <c:ser>
          <c:idx val="3"/>
          <c:order val="2"/>
          <c:tx>
            <c:strRef>
              <c:f>'Fig 1.1'!$F$36</c:f>
              <c:strCache>
                <c:ptCount val="1"/>
                <c:pt idx="0">
                  <c:v>2011-2019</c:v>
                </c:pt>
              </c:strCache>
            </c:strRef>
          </c:tx>
          <c:spPr>
            <a:solidFill>
              <a:schemeClr val="bg2">
                <a:lumMod val="60000"/>
                <a:lumOff val="40000"/>
              </a:schemeClr>
            </a:solidFill>
            <a:ln>
              <a:solidFill>
                <a:schemeClr val="bg1"/>
              </a:solidFill>
            </a:ln>
          </c:spPr>
          <c:cat>
            <c:strRef>
              <c:f>'Fig 1.1'!$B$37:$B$42</c:f>
              <c:strCache>
                <c:ptCount val="6"/>
                <c:pt idx="0">
                  <c:v>Argentina</c:v>
                </c:pt>
                <c:pt idx="1">
                  <c:v>Brazil</c:v>
                </c:pt>
                <c:pt idx="2">
                  <c:v>China</c:v>
                </c:pt>
                <c:pt idx="3">
                  <c:v>India</c:v>
                </c:pt>
                <c:pt idx="4">
                  <c:v>Russia</c:v>
                </c:pt>
                <c:pt idx="5">
                  <c:v>S. Africa</c:v>
                </c:pt>
              </c:strCache>
            </c:strRef>
          </c:cat>
          <c:val>
            <c:numRef>
              <c:f>'Fig 1.1'!$F$37:$F$42</c:f>
              <c:numCache>
                <c:formatCode>0.00</c:formatCode>
                <c:ptCount val="6"/>
                <c:pt idx="0">
                  <c:v>4.522768625791717</c:v>
                </c:pt>
                <c:pt idx="1">
                  <c:v>3.073669429534937</c:v>
                </c:pt>
                <c:pt idx="2">
                  <c:v>7.91114426505992</c:v>
                </c:pt>
                <c:pt idx="3">
                  <c:v>6.607733500908925</c:v>
                </c:pt>
                <c:pt idx="4">
                  <c:v>5.24243010276328</c:v>
                </c:pt>
                <c:pt idx="5">
                  <c:v>4.227971830821374</c:v>
                </c:pt>
              </c:numCache>
            </c:numRef>
          </c:val>
        </c:ser>
        <c:axId val="602870328"/>
        <c:axId val="602297432"/>
      </c:barChart>
      <c:catAx>
        <c:axId val="602870328"/>
        <c:scaling>
          <c:orientation val="minMax"/>
        </c:scaling>
        <c:axPos val="b"/>
        <c:tickLblPos val="low"/>
        <c:txPr>
          <a:bodyPr/>
          <a:lstStyle/>
          <a:p>
            <a:pPr>
              <a:defRPr lang="el-GR"/>
            </a:pPr>
            <a:endParaRPr lang="en-US"/>
          </a:p>
        </c:txPr>
        <c:crossAx val="602297432"/>
        <c:crosses val="autoZero"/>
        <c:auto val="1"/>
        <c:lblAlgn val="ctr"/>
        <c:lblOffset val="100"/>
      </c:catAx>
      <c:valAx>
        <c:axId val="602297432"/>
        <c:scaling>
          <c:orientation val="minMax"/>
        </c:scaling>
        <c:axPos val="l"/>
        <c:majorGridlines>
          <c:spPr>
            <a:ln>
              <a:prstDash val="sysDash"/>
            </a:ln>
          </c:spPr>
        </c:majorGridlines>
        <c:title>
          <c:tx>
            <c:rich>
              <a:bodyPr rot="0" vert="horz"/>
              <a:lstStyle/>
              <a:p>
                <a:pPr>
                  <a:defRPr lang="el-GR"/>
                </a:pPr>
                <a:r>
                  <a:rPr lang="en-US" dirty="0" smtClean="0"/>
                  <a:t>Annual GDP growth rate</a:t>
                </a:r>
              </a:p>
            </c:rich>
          </c:tx>
          <c:layout>
            <c:manualLayout>
              <c:xMode val="edge"/>
              <c:yMode val="edge"/>
              <c:x val="0.0"/>
              <c:y val="0.00286089238845146"/>
            </c:manualLayout>
          </c:layout>
        </c:title>
        <c:numFmt formatCode="0%" sourceLinked="0"/>
        <c:tickLblPos val="nextTo"/>
        <c:txPr>
          <a:bodyPr/>
          <a:lstStyle/>
          <a:p>
            <a:pPr>
              <a:defRPr lang="el-GR"/>
            </a:pPr>
            <a:endParaRPr lang="en-US"/>
          </a:p>
        </c:txPr>
        <c:crossAx val="602870328"/>
        <c:crosses val="autoZero"/>
        <c:crossBetween val="between"/>
        <c:dispUnits>
          <c:builtInUnit val="hundreds"/>
        </c:dispUnits>
      </c:valAx>
      <c:spPr>
        <a:solidFill>
          <a:srgbClr val="4F81BD">
            <a:lumMod val="20000"/>
            <a:lumOff val="80000"/>
            <a:alpha val="52000"/>
          </a:srgbClr>
        </a:solidFill>
        <a:ln>
          <a:prstDash val="sysDash"/>
        </a:ln>
      </c:spPr>
    </c:plotArea>
    <c:legend>
      <c:legendPos val="b"/>
      <c:layout>
        <c:manualLayout>
          <c:xMode val="edge"/>
          <c:yMode val="edge"/>
          <c:x val="0.345760359632529"/>
          <c:y val="0.93886757702156"/>
          <c:w val="0.305491439835824"/>
          <c:h val="0.0523189569113865"/>
        </c:manualLayout>
      </c:layout>
      <c:txPr>
        <a:bodyPr/>
        <a:lstStyle/>
        <a:p>
          <a:pPr>
            <a:defRPr lang="el-GR"/>
          </a:pPr>
          <a:endParaRPr lang="en-US"/>
        </a:p>
      </c:txPr>
    </c:legend>
    <c:plotVisOnly val="1"/>
  </c:chart>
  <c:spPr>
    <a:noFill/>
    <a:ln>
      <a:noFill/>
    </a:ln>
  </c:spPr>
  <c:txPr>
    <a:bodyPr/>
    <a:lstStyle/>
    <a:p>
      <a:pPr>
        <a:defRPr sz="14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36"/>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97953216374269"/>
          <c:y val="0.0297945205479452"/>
          <c:w val="0.867587719298245"/>
          <c:h val="0.755684988637543"/>
        </c:manualLayout>
      </c:layout>
      <c:lineChart>
        <c:grouping val="standard"/>
        <c:ser>
          <c:idx val="0"/>
          <c:order val="0"/>
          <c:tx>
            <c:strRef>
              <c:f>Baril!$E$7</c:f>
              <c:strCache>
                <c:ptCount val="1"/>
                <c:pt idx="0">
                  <c:v>nominal</c:v>
                </c:pt>
              </c:strCache>
            </c:strRef>
          </c:tx>
          <c:spPr>
            <a:ln w="101600"/>
          </c:spPr>
          <c:marker>
            <c:symbol val="none"/>
          </c:marker>
          <c:cat>
            <c:numRef>
              <c:f>Baril!$D$10:$D$40</c:f>
              <c:numCache>
                <c:formatCode>General</c:formatCode>
                <c:ptCount val="31"/>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pt idx="28">
                  <c:v>2018.0</c:v>
                </c:pt>
                <c:pt idx="29">
                  <c:v>2019.0</c:v>
                </c:pt>
                <c:pt idx="30">
                  <c:v>2020.0</c:v>
                </c:pt>
              </c:numCache>
            </c:numRef>
          </c:cat>
          <c:val>
            <c:numRef>
              <c:f>Baril!$E$10:$E$40</c:f>
              <c:numCache>
                <c:formatCode>General</c:formatCode>
                <c:ptCount val="31"/>
                <c:pt idx="0">
                  <c:v>23.685</c:v>
                </c:pt>
                <c:pt idx="1">
                  <c:v>19.97083333333308</c:v>
                </c:pt>
                <c:pt idx="2">
                  <c:v>19.31000000000001</c:v>
                </c:pt>
                <c:pt idx="3">
                  <c:v>16.99583333333298</c:v>
                </c:pt>
                <c:pt idx="4">
                  <c:v>15.8041666666667</c:v>
                </c:pt>
                <c:pt idx="5">
                  <c:v>17.04083333333308</c:v>
                </c:pt>
                <c:pt idx="6">
                  <c:v>20.65833333333308</c:v>
                </c:pt>
                <c:pt idx="7">
                  <c:v>19.0975</c:v>
                </c:pt>
                <c:pt idx="8">
                  <c:v>12.7433333333333</c:v>
                </c:pt>
                <c:pt idx="9">
                  <c:v>17.8666666666667</c:v>
                </c:pt>
                <c:pt idx="10">
                  <c:v>28.39416666666671</c:v>
                </c:pt>
                <c:pt idx="11">
                  <c:v>24.46416666666665</c:v>
                </c:pt>
                <c:pt idx="12">
                  <c:v>24.97916666666665</c:v>
                </c:pt>
                <c:pt idx="13">
                  <c:v>28.8396766666667</c:v>
                </c:pt>
                <c:pt idx="14">
                  <c:v>38.21478666666599</c:v>
                </c:pt>
                <c:pt idx="15">
                  <c:v>54.37971833333335</c:v>
                </c:pt>
                <c:pt idx="16">
                  <c:v>65.13618249999985</c:v>
                </c:pt>
                <c:pt idx="17">
                  <c:v>72.51905583333334</c:v>
                </c:pt>
                <c:pt idx="18">
                  <c:v>96.9910916666665</c:v>
                </c:pt>
                <c:pt idx="19">
                  <c:v>61.61601083333332</c:v>
                </c:pt>
                <c:pt idx="20">
                  <c:v>77.0</c:v>
                </c:pt>
                <c:pt idx="21">
                  <c:v>77.0</c:v>
                </c:pt>
                <c:pt idx="22">
                  <c:v>78.45461875861987</c:v>
                </c:pt>
                <c:pt idx="23">
                  <c:v>80.83486834181348</c:v>
                </c:pt>
                <c:pt idx="24">
                  <c:v>83.28733276930742</c:v>
                </c:pt>
                <c:pt idx="25">
                  <c:v>85.8142029809824</c:v>
                </c:pt>
                <c:pt idx="26">
                  <c:v>88.41773638805928</c:v>
                </c:pt>
                <c:pt idx="27">
                  <c:v>91.10025888978865</c:v>
                </c:pt>
                <c:pt idx="28">
                  <c:v>93.8641669513195</c:v>
                </c:pt>
                <c:pt idx="29">
                  <c:v>96.7119297446114</c:v>
                </c:pt>
                <c:pt idx="30">
                  <c:v>99.64609135430148</c:v>
                </c:pt>
              </c:numCache>
            </c:numRef>
          </c:val>
        </c:ser>
        <c:ser>
          <c:idx val="2"/>
          <c:order val="1"/>
          <c:tx>
            <c:strRef>
              <c:f>Baril!$G$7</c:f>
              <c:strCache>
                <c:ptCount val="1"/>
                <c:pt idx="0">
                  <c:v>real</c:v>
                </c:pt>
              </c:strCache>
            </c:strRef>
          </c:tx>
          <c:spPr>
            <a:ln w="101600"/>
          </c:spPr>
          <c:marker>
            <c:symbol val="none"/>
          </c:marker>
          <c:cat>
            <c:numRef>
              <c:f>Baril!$D$10:$D$40</c:f>
              <c:numCache>
                <c:formatCode>General</c:formatCode>
                <c:ptCount val="31"/>
                <c:pt idx="0">
                  <c:v>1990.0</c:v>
                </c:pt>
                <c:pt idx="1">
                  <c:v>1991.0</c:v>
                </c:pt>
                <c:pt idx="2">
                  <c:v>1992.0</c:v>
                </c:pt>
                <c:pt idx="3">
                  <c:v>1993.0</c:v>
                </c:pt>
                <c:pt idx="4">
                  <c:v>1994.0</c:v>
                </c:pt>
                <c:pt idx="5">
                  <c:v>1995.0</c:v>
                </c:pt>
                <c:pt idx="6">
                  <c:v>1996.0</c:v>
                </c:pt>
                <c:pt idx="7">
                  <c:v>1997.0</c:v>
                </c:pt>
                <c:pt idx="8">
                  <c:v>1998.0</c:v>
                </c:pt>
                <c:pt idx="9">
                  <c:v>1999.0</c:v>
                </c:pt>
                <c:pt idx="10">
                  <c:v>2000.0</c:v>
                </c:pt>
                <c:pt idx="11">
                  <c:v>2001.0</c:v>
                </c:pt>
                <c:pt idx="12">
                  <c:v>2002.0</c:v>
                </c:pt>
                <c:pt idx="13">
                  <c:v>2003.0</c:v>
                </c:pt>
                <c:pt idx="14">
                  <c:v>2004.0</c:v>
                </c:pt>
                <c:pt idx="15">
                  <c:v>2005.0</c:v>
                </c:pt>
                <c:pt idx="16">
                  <c:v>2006.0</c:v>
                </c:pt>
                <c:pt idx="17">
                  <c:v>2007.0</c:v>
                </c:pt>
                <c:pt idx="18">
                  <c:v>2008.0</c:v>
                </c:pt>
                <c:pt idx="19">
                  <c:v>2009.0</c:v>
                </c:pt>
                <c:pt idx="20">
                  <c:v>2010.0</c:v>
                </c:pt>
                <c:pt idx="21">
                  <c:v>2011.0</c:v>
                </c:pt>
                <c:pt idx="22">
                  <c:v>2012.0</c:v>
                </c:pt>
                <c:pt idx="23">
                  <c:v>2013.0</c:v>
                </c:pt>
                <c:pt idx="24">
                  <c:v>2014.0</c:v>
                </c:pt>
                <c:pt idx="25">
                  <c:v>2015.0</c:v>
                </c:pt>
                <c:pt idx="26">
                  <c:v>2016.0</c:v>
                </c:pt>
                <c:pt idx="27">
                  <c:v>2017.0</c:v>
                </c:pt>
                <c:pt idx="28">
                  <c:v>2018.0</c:v>
                </c:pt>
                <c:pt idx="29">
                  <c:v>2019.0</c:v>
                </c:pt>
                <c:pt idx="30">
                  <c:v>2020.0</c:v>
                </c:pt>
              </c:numCache>
            </c:numRef>
          </c:cat>
          <c:val>
            <c:numRef>
              <c:f>Baril!$G$10:$G$40</c:f>
              <c:numCache>
                <c:formatCode>General</c:formatCode>
                <c:ptCount val="31"/>
                <c:pt idx="0">
                  <c:v>32.80453297330843</c:v>
                </c:pt>
                <c:pt idx="1">
                  <c:v>26.71329342314599</c:v>
                </c:pt>
                <c:pt idx="2">
                  <c:v>25.23113353988299</c:v>
                </c:pt>
                <c:pt idx="3">
                  <c:v>21.72732477042899</c:v>
                </c:pt>
                <c:pt idx="4">
                  <c:v>19.78696656328146</c:v>
                </c:pt>
                <c:pt idx="5">
                  <c:v>20.89992118616919</c:v>
                </c:pt>
                <c:pt idx="6">
                  <c:v>24.86314841747489</c:v>
                </c:pt>
                <c:pt idx="7">
                  <c:v>22.58587902872531</c:v>
                </c:pt>
                <c:pt idx="8">
                  <c:v>14.90268487903438</c:v>
                </c:pt>
                <c:pt idx="9">
                  <c:v>20.59122111152692</c:v>
                </c:pt>
                <c:pt idx="10">
                  <c:v>32.03064924002052</c:v>
                </c:pt>
                <c:pt idx="11">
                  <c:v>26.98760038554968</c:v>
                </c:pt>
                <c:pt idx="12">
                  <c:v>27.11666538444075</c:v>
                </c:pt>
                <c:pt idx="13">
                  <c:v>30.64769306773593</c:v>
                </c:pt>
                <c:pt idx="14">
                  <c:v>39.49008874661725</c:v>
                </c:pt>
                <c:pt idx="15">
                  <c:v>54.37971833333335</c:v>
                </c:pt>
                <c:pt idx="16">
                  <c:v>63.08143288850611</c:v>
                </c:pt>
                <c:pt idx="17">
                  <c:v>68.27639499261541</c:v>
                </c:pt>
                <c:pt idx="18">
                  <c:v>89.40685463572366</c:v>
                </c:pt>
                <c:pt idx="19">
                  <c:v>56.08354436422432</c:v>
                </c:pt>
                <c:pt idx="20">
                  <c:v>69.49427000098782</c:v>
                </c:pt>
                <c:pt idx="21">
                  <c:v>68.78319005061783</c:v>
                </c:pt>
                <c:pt idx="22">
                  <c:v>68.95028281951055</c:v>
                </c:pt>
                <c:pt idx="23">
                  <c:v>69.72876125127253</c:v>
                </c:pt>
                <c:pt idx="24">
                  <c:v>70.50716427752558</c:v>
                </c:pt>
                <c:pt idx="25">
                  <c:v>71.29106859377074</c:v>
                </c:pt>
                <c:pt idx="26">
                  <c:v>72.08141193907273</c:v>
                </c:pt>
                <c:pt idx="27">
                  <c:v>72.88251725629505</c:v>
                </c:pt>
                <c:pt idx="28">
                  <c:v>73.69252597471457</c:v>
                </c:pt>
                <c:pt idx="29">
                  <c:v>74.5115370458051</c:v>
                </c:pt>
                <c:pt idx="30">
                  <c:v>75.3396505207783</c:v>
                </c:pt>
              </c:numCache>
            </c:numRef>
          </c:val>
        </c:ser>
        <c:marker val="1"/>
        <c:axId val="521597368"/>
        <c:axId val="554063704"/>
      </c:lineChart>
      <c:catAx>
        <c:axId val="521597368"/>
        <c:scaling>
          <c:orientation val="minMax"/>
        </c:scaling>
        <c:axPos val="b"/>
        <c:numFmt formatCode="General" sourceLinked="1"/>
        <c:majorTickMark val="none"/>
        <c:tickLblPos val="nextTo"/>
        <c:txPr>
          <a:bodyPr/>
          <a:lstStyle/>
          <a:p>
            <a:pPr>
              <a:defRPr lang="el-GR"/>
            </a:pPr>
            <a:endParaRPr lang="en-US"/>
          </a:p>
        </c:txPr>
        <c:crossAx val="554063704"/>
        <c:crosses val="autoZero"/>
        <c:auto val="1"/>
        <c:lblAlgn val="ctr"/>
        <c:lblOffset val="0"/>
        <c:tickLblSkip val="4"/>
        <c:tickMarkSkip val="1"/>
      </c:catAx>
      <c:valAx>
        <c:axId val="554063704"/>
        <c:scaling>
          <c:orientation val="minMax"/>
        </c:scaling>
        <c:axPos val="l"/>
        <c:majorGridlines/>
        <c:title>
          <c:tx>
            <c:rich>
              <a:bodyPr/>
              <a:lstStyle/>
              <a:p>
                <a:pPr>
                  <a:defRPr lang="el-GR"/>
                </a:pPr>
                <a:r>
                  <a:rPr lang="en-US"/>
                  <a:t>USD per barrel</a:t>
                </a:r>
              </a:p>
            </c:rich>
          </c:tx>
        </c:title>
        <c:numFmt formatCode="General" sourceLinked="1"/>
        <c:majorTickMark val="none"/>
        <c:tickLblPos val="nextTo"/>
        <c:txPr>
          <a:bodyPr/>
          <a:lstStyle/>
          <a:p>
            <a:pPr>
              <a:defRPr lang="el-GR"/>
            </a:pPr>
            <a:endParaRPr lang="en-US"/>
          </a:p>
        </c:txPr>
        <c:crossAx val="521597368"/>
        <c:crosses val="autoZero"/>
        <c:crossBetween val="midCat"/>
      </c:valAx>
    </c:plotArea>
    <c:legend>
      <c:legendPos val="b"/>
      <c:txPr>
        <a:bodyPr/>
        <a:lstStyle/>
        <a:p>
          <a:pPr>
            <a:defRPr lang="el-GR"/>
          </a:pPr>
          <a:endParaRPr lang="en-US"/>
        </a:p>
      </c:txPr>
    </c:legend>
    <c:plotVisOnly val="1"/>
  </c:chart>
  <c:spPr>
    <a:ln>
      <a:noFill/>
    </a:ln>
  </c:spPr>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plotArea>
      <c:layout>
        <c:manualLayout>
          <c:layoutTarget val="inner"/>
          <c:xMode val="edge"/>
          <c:yMode val="edge"/>
          <c:x val="0.13504003736821"/>
          <c:y val="0.122685185185186"/>
          <c:w val="0.730037701855064"/>
          <c:h val="0.67254012305839"/>
        </c:manualLayout>
      </c:layout>
      <c:lineChart>
        <c:grouping val="standard"/>
        <c:ser>
          <c:idx val="0"/>
          <c:order val="0"/>
          <c:tx>
            <c:strRef>
              <c:f>Sheet1!$Q$34</c:f>
              <c:strCache>
                <c:ptCount val="1"/>
                <c:pt idx="0">
                  <c:v>Wheat</c:v>
                </c:pt>
              </c:strCache>
            </c:strRef>
          </c:tx>
          <c:spPr>
            <a:ln>
              <a:solidFill>
                <a:srgbClr val="C00000"/>
              </a:solidFill>
            </a:ln>
          </c:spPr>
          <c:marker>
            <c:symbol val="none"/>
          </c:marker>
          <c:cat>
            <c:numRef>
              <c:f>Sheet1!$R$33:$AL$33</c:f>
              <c:numCache>
                <c:formatCode>General</c:formatCode>
                <c:ptCount val="21"/>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pt idx="17">
                  <c:v>2016.0</c:v>
                </c:pt>
                <c:pt idx="18">
                  <c:v>2017.0</c:v>
                </c:pt>
                <c:pt idx="19">
                  <c:v>2018.0</c:v>
                </c:pt>
                <c:pt idx="20">
                  <c:v>2019.0</c:v>
                </c:pt>
              </c:numCache>
            </c:numRef>
          </c:cat>
          <c:val>
            <c:numRef>
              <c:f>Sheet1!$R$34:$AL$34</c:f>
              <c:numCache>
                <c:formatCode>General</c:formatCode>
                <c:ptCount val="21"/>
                <c:pt idx="0">
                  <c:v>107.96</c:v>
                </c:pt>
                <c:pt idx="1">
                  <c:v>126.6041666666672</c:v>
                </c:pt>
                <c:pt idx="2">
                  <c:v>125.205</c:v>
                </c:pt>
                <c:pt idx="3">
                  <c:v>160.04</c:v>
                </c:pt>
                <c:pt idx="4">
                  <c:v>155.5483333333336</c:v>
                </c:pt>
                <c:pt idx="5">
                  <c:v>151.2166666666664</c:v>
                </c:pt>
                <c:pt idx="6">
                  <c:v>168.2116666666664</c:v>
                </c:pt>
                <c:pt idx="7">
                  <c:v>204.336666666667</c:v>
                </c:pt>
                <c:pt idx="8">
                  <c:v>340.019166666667</c:v>
                </c:pt>
                <c:pt idx="9">
                  <c:v>269.9035078431368</c:v>
                </c:pt>
                <c:pt idx="10">
                  <c:v>217.748648096684</c:v>
                </c:pt>
                <c:pt idx="11">
                  <c:v>209.184897759938</c:v>
                </c:pt>
                <c:pt idx="12">
                  <c:v>198.024269826069</c:v>
                </c:pt>
                <c:pt idx="13">
                  <c:v>206.9667590012678</c:v>
                </c:pt>
                <c:pt idx="14">
                  <c:v>210.128696740448</c:v>
                </c:pt>
                <c:pt idx="15">
                  <c:v>213.1630582480318</c:v>
                </c:pt>
                <c:pt idx="16">
                  <c:v>224.7737883545858</c:v>
                </c:pt>
                <c:pt idx="17">
                  <c:v>224.1413813353478</c:v>
                </c:pt>
                <c:pt idx="18">
                  <c:v>225.1413813353478</c:v>
                </c:pt>
                <c:pt idx="19">
                  <c:v>222.753352452207</c:v>
                </c:pt>
                <c:pt idx="20">
                  <c:v>220.841495506456</c:v>
                </c:pt>
              </c:numCache>
            </c:numRef>
          </c:val>
          <c:smooth val="1"/>
        </c:ser>
        <c:ser>
          <c:idx val="1"/>
          <c:order val="1"/>
          <c:tx>
            <c:strRef>
              <c:f>Sheet1!$Q$35</c:f>
              <c:strCache>
                <c:ptCount val="1"/>
                <c:pt idx="0">
                  <c:v>real</c:v>
                </c:pt>
              </c:strCache>
            </c:strRef>
          </c:tx>
          <c:spPr>
            <a:ln>
              <a:solidFill>
                <a:srgbClr val="C00000"/>
              </a:solidFill>
              <a:prstDash val="sysDash"/>
            </a:ln>
          </c:spPr>
          <c:marker>
            <c:symbol val="none"/>
          </c:marker>
          <c:cat>
            <c:numRef>
              <c:f>Sheet1!$R$33:$AL$33</c:f>
              <c:numCache>
                <c:formatCode>General</c:formatCode>
                <c:ptCount val="21"/>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pt idx="17">
                  <c:v>2016.0</c:v>
                </c:pt>
                <c:pt idx="18">
                  <c:v>2017.0</c:v>
                </c:pt>
                <c:pt idx="19">
                  <c:v>2018.0</c:v>
                </c:pt>
                <c:pt idx="20">
                  <c:v>2019.0</c:v>
                </c:pt>
              </c:numCache>
            </c:numRef>
          </c:cat>
          <c:val>
            <c:numRef>
              <c:f>Sheet1!$R$35:$AL$35</c:f>
              <c:numCache>
                <c:formatCode>General</c:formatCode>
                <c:ptCount val="21"/>
                <c:pt idx="0">
                  <c:v>107.96</c:v>
                </c:pt>
                <c:pt idx="1">
                  <c:v>142.8185479937237</c:v>
                </c:pt>
                <c:pt idx="2">
                  <c:v>138.1196650722932</c:v>
                </c:pt>
                <c:pt idx="3">
                  <c:v>173.7348241451558</c:v>
                </c:pt>
                <c:pt idx="4">
                  <c:v>165.2999661645946</c:v>
                </c:pt>
                <c:pt idx="5">
                  <c:v>156.2630622204403</c:v>
                </c:pt>
                <c:pt idx="6">
                  <c:v>168.2116666666664</c:v>
                </c:pt>
                <c:pt idx="7">
                  <c:v>197.8907763744741</c:v>
                </c:pt>
                <c:pt idx="8">
                  <c:v>320.1266572161068</c:v>
                </c:pt>
                <c:pt idx="9">
                  <c:v>248.7983512376176</c:v>
                </c:pt>
                <c:pt idx="10">
                  <c:v>198.1971211802911</c:v>
                </c:pt>
                <c:pt idx="11">
                  <c:v>188.794178766989</c:v>
                </c:pt>
                <c:pt idx="12">
                  <c:v>176.8927400789788</c:v>
                </c:pt>
                <c:pt idx="13">
                  <c:v>181.893899851588</c:v>
                </c:pt>
                <c:pt idx="14">
                  <c:v>181.2585834258938</c:v>
                </c:pt>
                <c:pt idx="15">
                  <c:v>180.4538849553884</c:v>
                </c:pt>
                <c:pt idx="16">
                  <c:v>186.7332330432502</c:v>
                </c:pt>
                <c:pt idx="17">
                  <c:v>182.7283518062098</c:v>
                </c:pt>
                <c:pt idx="18">
                  <c:v>183.7283518062098</c:v>
                </c:pt>
                <c:pt idx="19">
                  <c:v>174.883107629906</c:v>
                </c:pt>
                <c:pt idx="20">
                  <c:v>170.1469437858797</c:v>
                </c:pt>
              </c:numCache>
            </c:numRef>
          </c:val>
          <c:smooth val="1"/>
        </c:ser>
        <c:ser>
          <c:idx val="2"/>
          <c:order val="2"/>
          <c:tx>
            <c:strRef>
              <c:f>Sheet1!$Q$36</c:f>
              <c:strCache>
                <c:ptCount val="1"/>
                <c:pt idx="0">
                  <c:v>Coarse grains</c:v>
                </c:pt>
              </c:strCache>
            </c:strRef>
          </c:tx>
          <c:spPr>
            <a:ln>
              <a:solidFill>
                <a:schemeClr val="accent2"/>
              </a:solidFill>
            </a:ln>
          </c:spPr>
          <c:marker>
            <c:symbol val="none"/>
          </c:marker>
          <c:cat>
            <c:numRef>
              <c:f>Sheet1!$R$33:$AL$33</c:f>
              <c:numCache>
                <c:formatCode>General</c:formatCode>
                <c:ptCount val="21"/>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pt idx="17">
                  <c:v>2016.0</c:v>
                </c:pt>
                <c:pt idx="18">
                  <c:v>2017.0</c:v>
                </c:pt>
                <c:pt idx="19">
                  <c:v>2018.0</c:v>
                </c:pt>
                <c:pt idx="20">
                  <c:v>2019.0</c:v>
                </c:pt>
              </c:numCache>
            </c:numRef>
          </c:cat>
          <c:val>
            <c:numRef>
              <c:f>Sheet1!$R$36:$AL$36</c:f>
              <c:numCache>
                <c:formatCode>General</c:formatCode>
                <c:ptCount val="21"/>
                <c:pt idx="0">
                  <c:v>87.82462632704752</c:v>
                </c:pt>
                <c:pt idx="1">
                  <c:v>88.8744537616629</c:v>
                </c:pt>
                <c:pt idx="2">
                  <c:v>92.51604267548518</c:v>
                </c:pt>
                <c:pt idx="3">
                  <c:v>106.262220647481</c:v>
                </c:pt>
                <c:pt idx="4">
                  <c:v>115.9075102030103</c:v>
                </c:pt>
                <c:pt idx="5">
                  <c:v>97.4371087752455</c:v>
                </c:pt>
                <c:pt idx="6">
                  <c:v>105.802921144837</c:v>
                </c:pt>
                <c:pt idx="7">
                  <c:v>158.589556841594</c:v>
                </c:pt>
                <c:pt idx="8">
                  <c:v>217.871999790035</c:v>
                </c:pt>
                <c:pt idx="9">
                  <c:v>172.729420101571</c:v>
                </c:pt>
                <c:pt idx="10">
                  <c:v>190.2854340379205</c:v>
                </c:pt>
                <c:pt idx="11">
                  <c:v>180.651471143466</c:v>
                </c:pt>
                <c:pt idx="12">
                  <c:v>181.01514727677</c:v>
                </c:pt>
                <c:pt idx="13">
                  <c:v>184.231397120551</c:v>
                </c:pt>
                <c:pt idx="14">
                  <c:v>185.416199655107</c:v>
                </c:pt>
                <c:pt idx="15">
                  <c:v>189.906842683267</c:v>
                </c:pt>
                <c:pt idx="16">
                  <c:v>199.1224761411345</c:v>
                </c:pt>
                <c:pt idx="17">
                  <c:v>195.170986042847</c:v>
                </c:pt>
                <c:pt idx="18">
                  <c:v>196.170986042847</c:v>
                </c:pt>
                <c:pt idx="19">
                  <c:v>189.5132387999579</c:v>
                </c:pt>
                <c:pt idx="20">
                  <c:v>187.197018168426</c:v>
                </c:pt>
              </c:numCache>
            </c:numRef>
          </c:val>
          <c:smooth val="1"/>
        </c:ser>
        <c:ser>
          <c:idx val="3"/>
          <c:order val="3"/>
          <c:tx>
            <c:strRef>
              <c:f>Sheet1!$Q$37</c:f>
              <c:strCache>
                <c:ptCount val="1"/>
                <c:pt idx="0">
                  <c:v>real</c:v>
                </c:pt>
              </c:strCache>
            </c:strRef>
          </c:tx>
          <c:spPr>
            <a:ln>
              <a:solidFill>
                <a:schemeClr val="accent2"/>
              </a:solidFill>
              <a:prstDash val="sysDash"/>
            </a:ln>
          </c:spPr>
          <c:marker>
            <c:symbol val="none"/>
          </c:marker>
          <c:cat>
            <c:numRef>
              <c:f>Sheet1!$R$33:$AL$33</c:f>
              <c:numCache>
                <c:formatCode>General</c:formatCode>
                <c:ptCount val="21"/>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pt idx="17">
                  <c:v>2016.0</c:v>
                </c:pt>
                <c:pt idx="18">
                  <c:v>2017.0</c:v>
                </c:pt>
                <c:pt idx="19">
                  <c:v>2018.0</c:v>
                </c:pt>
                <c:pt idx="20">
                  <c:v>2019.0</c:v>
                </c:pt>
              </c:numCache>
            </c:numRef>
          </c:cat>
          <c:val>
            <c:numRef>
              <c:f>Sheet1!$R$37:$AL$37</c:f>
              <c:numCache>
                <c:formatCode>General</c:formatCode>
                <c:ptCount val="21"/>
                <c:pt idx="0">
                  <c:v>87.82462632704752</c:v>
                </c:pt>
                <c:pt idx="1">
                  <c:v>100.2567354153111</c:v>
                </c:pt>
                <c:pt idx="2">
                  <c:v>102.0589020258937</c:v>
                </c:pt>
                <c:pt idx="3">
                  <c:v>115.3552125560104</c:v>
                </c:pt>
                <c:pt idx="4">
                  <c:v>123.1739813870074</c:v>
                </c:pt>
                <c:pt idx="5">
                  <c:v>100.6887754290282</c:v>
                </c:pt>
                <c:pt idx="6">
                  <c:v>105.802921144837</c:v>
                </c:pt>
                <c:pt idx="7">
                  <c:v>153.5867793099625</c:v>
                </c:pt>
                <c:pt idx="8">
                  <c:v>205.1255982935438</c:v>
                </c:pt>
                <c:pt idx="9">
                  <c:v>159.2228099401985</c:v>
                </c:pt>
                <c:pt idx="10">
                  <c:v>173.1998134478068</c:v>
                </c:pt>
                <c:pt idx="11">
                  <c:v>163.0421053470091</c:v>
                </c:pt>
                <c:pt idx="12">
                  <c:v>161.698691911411</c:v>
                </c:pt>
                <c:pt idx="13">
                  <c:v>161.912799229553</c:v>
                </c:pt>
                <c:pt idx="14">
                  <c:v>159.9413988428751</c:v>
                </c:pt>
                <c:pt idx="15">
                  <c:v>160.7662595173136</c:v>
                </c:pt>
                <c:pt idx="16">
                  <c:v>165.4231305776403</c:v>
                </c:pt>
                <c:pt idx="17">
                  <c:v>159.1106130761463</c:v>
                </c:pt>
                <c:pt idx="18">
                  <c:v>160.1106130761463</c:v>
                </c:pt>
                <c:pt idx="19">
                  <c:v>148.7863763821754</c:v>
                </c:pt>
                <c:pt idx="20">
                  <c:v>144.2256150916903</c:v>
                </c:pt>
              </c:numCache>
            </c:numRef>
          </c:val>
          <c:smooth val="1"/>
        </c:ser>
        <c:marker val="1"/>
        <c:axId val="602733496"/>
        <c:axId val="602740840"/>
      </c:lineChart>
      <c:lineChart>
        <c:grouping val="standard"/>
        <c:ser>
          <c:idx val="4"/>
          <c:order val="4"/>
          <c:tx>
            <c:strRef>
              <c:f>Sheet1!$Q$38</c:f>
              <c:strCache>
                <c:ptCount val="1"/>
                <c:pt idx="0">
                  <c:v>price ratio</c:v>
                </c:pt>
              </c:strCache>
            </c:strRef>
          </c:tx>
          <c:spPr>
            <a:ln>
              <a:solidFill>
                <a:prstClr val="black"/>
              </a:solidFill>
              <a:prstDash val="sysDot"/>
            </a:ln>
          </c:spPr>
          <c:marker>
            <c:symbol val="none"/>
          </c:marker>
          <c:cat>
            <c:numRef>
              <c:f>Sheet1!$R$33:$AL$33</c:f>
              <c:numCache>
                <c:formatCode>General</c:formatCode>
                <c:ptCount val="21"/>
                <c:pt idx="0">
                  <c:v>1999.0</c:v>
                </c:pt>
                <c:pt idx="1">
                  <c:v>2000.0</c:v>
                </c:pt>
                <c:pt idx="2">
                  <c:v>2001.0</c:v>
                </c:pt>
                <c:pt idx="3">
                  <c:v>2002.0</c:v>
                </c:pt>
                <c:pt idx="4">
                  <c:v>2003.0</c:v>
                </c:pt>
                <c:pt idx="5">
                  <c:v>2004.0</c:v>
                </c:pt>
                <c:pt idx="6">
                  <c:v>2005.0</c:v>
                </c:pt>
                <c:pt idx="7">
                  <c:v>2006.0</c:v>
                </c:pt>
                <c:pt idx="8">
                  <c:v>2007.0</c:v>
                </c:pt>
                <c:pt idx="9">
                  <c:v>2008.0</c:v>
                </c:pt>
                <c:pt idx="10">
                  <c:v>2009.0</c:v>
                </c:pt>
                <c:pt idx="11">
                  <c:v>2010.0</c:v>
                </c:pt>
                <c:pt idx="12">
                  <c:v>2011.0</c:v>
                </c:pt>
                <c:pt idx="13">
                  <c:v>2012.0</c:v>
                </c:pt>
                <c:pt idx="14">
                  <c:v>2013.0</c:v>
                </c:pt>
                <c:pt idx="15">
                  <c:v>2014.0</c:v>
                </c:pt>
                <c:pt idx="16">
                  <c:v>2015.0</c:v>
                </c:pt>
                <c:pt idx="17">
                  <c:v>2016.0</c:v>
                </c:pt>
                <c:pt idx="18">
                  <c:v>2017.0</c:v>
                </c:pt>
                <c:pt idx="19">
                  <c:v>2018.0</c:v>
                </c:pt>
                <c:pt idx="20">
                  <c:v>2019.0</c:v>
                </c:pt>
              </c:numCache>
            </c:numRef>
          </c:cat>
          <c:val>
            <c:numRef>
              <c:f>Sheet1!$R$38:$AL$38</c:f>
              <c:numCache>
                <c:formatCode>General</c:formatCode>
                <c:ptCount val="21"/>
                <c:pt idx="0">
                  <c:v>1.229267968621595</c:v>
                </c:pt>
                <c:pt idx="1">
                  <c:v>1.424528211517163</c:v>
                </c:pt>
                <c:pt idx="2">
                  <c:v>1.35333285319149</c:v>
                </c:pt>
                <c:pt idx="3">
                  <c:v>1.506085596789133</c:v>
                </c:pt>
                <c:pt idx="4">
                  <c:v>1.342003922445521</c:v>
                </c:pt>
                <c:pt idx="5">
                  <c:v>1.551941232323236</c:v>
                </c:pt>
                <c:pt idx="6">
                  <c:v>1.589858435348838</c:v>
                </c:pt>
                <c:pt idx="7">
                  <c:v>1.28846230947456</c:v>
                </c:pt>
                <c:pt idx="8">
                  <c:v>1.560637287004962</c:v>
                </c:pt>
                <c:pt idx="9">
                  <c:v>1.562579829680577</c:v>
                </c:pt>
                <c:pt idx="10">
                  <c:v>1.144326412568663</c:v>
                </c:pt>
                <c:pt idx="11">
                  <c:v>1.157947380311184</c:v>
                </c:pt>
                <c:pt idx="12">
                  <c:v>1.093965189130235</c:v>
                </c:pt>
                <c:pt idx="13">
                  <c:v>1.123406554127363</c:v>
                </c:pt>
                <c:pt idx="14">
                  <c:v>1.133281218854166</c:v>
                </c:pt>
                <c:pt idx="15">
                  <c:v>1.122461177470853</c:v>
                </c:pt>
                <c:pt idx="16">
                  <c:v>1.128821782003508</c:v>
                </c:pt>
                <c:pt idx="17">
                  <c:v>1.148435973398945</c:v>
                </c:pt>
                <c:pt idx="18">
                  <c:v>1.147679307102899</c:v>
                </c:pt>
                <c:pt idx="19">
                  <c:v>1.175397317162284</c:v>
                </c:pt>
                <c:pt idx="20">
                  <c:v>1.179727634912214</c:v>
                </c:pt>
              </c:numCache>
            </c:numRef>
          </c:val>
          <c:smooth val="1"/>
        </c:ser>
        <c:marker val="1"/>
        <c:axId val="602761128"/>
        <c:axId val="602747496"/>
      </c:lineChart>
      <c:catAx>
        <c:axId val="602733496"/>
        <c:scaling>
          <c:orientation val="minMax"/>
        </c:scaling>
        <c:axPos val="b"/>
        <c:numFmt formatCode="General" sourceLinked="1"/>
        <c:tickLblPos val="nextTo"/>
        <c:txPr>
          <a:bodyPr rot="-5400000" vert="horz"/>
          <a:lstStyle/>
          <a:p>
            <a:pPr>
              <a:defRPr lang="el-GR" sz="1600" b="1">
                <a:latin typeface="Arial" pitchFamily="34" charset="0"/>
                <a:cs typeface="Arial" pitchFamily="34" charset="0"/>
              </a:defRPr>
            </a:pPr>
            <a:endParaRPr lang="en-US"/>
          </a:p>
        </c:txPr>
        <c:crossAx val="602740840"/>
        <c:crosses val="autoZero"/>
        <c:auto val="1"/>
        <c:lblAlgn val="ctr"/>
        <c:lblOffset val="100"/>
        <c:tickLblSkip val="2"/>
      </c:catAx>
      <c:valAx>
        <c:axId val="602740840"/>
        <c:scaling>
          <c:orientation val="minMax"/>
          <c:max val="350.0"/>
          <c:min val="50.0"/>
        </c:scaling>
        <c:axPos val="l"/>
        <c:majorGridlines/>
        <c:title>
          <c:tx>
            <c:rich>
              <a:bodyPr rot="-5400000" vert="horz"/>
              <a:lstStyle/>
              <a:p>
                <a:pPr>
                  <a:defRPr lang="el-GR" sz="1600" b="1">
                    <a:latin typeface="Arial" pitchFamily="34" charset="0"/>
                    <a:cs typeface="Arial" pitchFamily="34" charset="0"/>
                  </a:defRPr>
                </a:pPr>
                <a:r>
                  <a:rPr lang="en-US" sz="1600" b="1">
                    <a:latin typeface="Arial" pitchFamily="34" charset="0"/>
                    <a:cs typeface="Arial" pitchFamily="34" charset="0"/>
                  </a:rPr>
                  <a:t>US$ per tonne</a:t>
                </a:r>
              </a:p>
            </c:rich>
          </c:tx>
          <c:layout>
            <c:manualLayout>
              <c:xMode val="edge"/>
              <c:yMode val="edge"/>
              <c:x val="0.0182198162729659"/>
              <c:y val="0.294780183727035"/>
            </c:manualLayout>
          </c:layout>
        </c:title>
        <c:numFmt formatCode="General" sourceLinked="1"/>
        <c:tickLblPos val="nextTo"/>
        <c:txPr>
          <a:bodyPr/>
          <a:lstStyle/>
          <a:p>
            <a:pPr>
              <a:defRPr lang="el-GR" sz="1600" b="1">
                <a:latin typeface="Arial" pitchFamily="34" charset="0"/>
                <a:cs typeface="Arial" pitchFamily="34" charset="0"/>
              </a:defRPr>
            </a:pPr>
            <a:endParaRPr lang="en-US"/>
          </a:p>
        </c:txPr>
        <c:crossAx val="602733496"/>
        <c:crosses val="autoZero"/>
        <c:crossBetween val="between"/>
      </c:valAx>
      <c:valAx>
        <c:axId val="602747496"/>
        <c:scaling>
          <c:orientation val="minMax"/>
          <c:max val="1.6"/>
          <c:min val="1.0"/>
        </c:scaling>
        <c:axPos val="r"/>
        <c:title>
          <c:tx>
            <c:rich>
              <a:bodyPr rot="-5400000" vert="horz"/>
              <a:lstStyle/>
              <a:p>
                <a:pPr>
                  <a:defRPr lang="el-GR" sz="1600">
                    <a:latin typeface="Arial" pitchFamily="34" charset="0"/>
                    <a:cs typeface="Arial" pitchFamily="34" charset="0"/>
                  </a:defRPr>
                </a:pPr>
                <a:r>
                  <a:rPr lang="en-US" sz="1600" dirty="0">
                    <a:latin typeface="Arial" pitchFamily="34" charset="0"/>
                    <a:cs typeface="Arial" pitchFamily="34" charset="0"/>
                  </a:rPr>
                  <a:t>Price ration wheat/coarse </a:t>
                </a:r>
                <a:r>
                  <a:rPr lang="en-US" sz="1600" dirty="0" smtClean="0">
                    <a:latin typeface="Arial" pitchFamily="34" charset="0"/>
                    <a:cs typeface="Arial" pitchFamily="34" charset="0"/>
                  </a:rPr>
                  <a:t>grains</a:t>
                </a:r>
                <a:endParaRPr lang="en-US" sz="1600" dirty="0">
                  <a:latin typeface="Arial" pitchFamily="34" charset="0"/>
                  <a:cs typeface="Arial" pitchFamily="34" charset="0"/>
                </a:endParaRPr>
              </a:p>
            </c:rich>
          </c:tx>
          <c:layout>
            <c:manualLayout>
              <c:xMode val="edge"/>
              <c:yMode val="edge"/>
              <c:x val="0.931282370953628"/>
              <c:y val="0.0902777777777777"/>
            </c:manualLayout>
          </c:layout>
        </c:title>
        <c:numFmt formatCode="General" sourceLinked="1"/>
        <c:tickLblPos val="nextTo"/>
        <c:txPr>
          <a:bodyPr/>
          <a:lstStyle/>
          <a:p>
            <a:pPr>
              <a:defRPr lang="el-GR" sz="1600" b="1">
                <a:latin typeface="Arial" pitchFamily="34" charset="0"/>
                <a:cs typeface="Arial" pitchFamily="34" charset="0"/>
              </a:defRPr>
            </a:pPr>
            <a:endParaRPr lang="en-US"/>
          </a:p>
        </c:txPr>
        <c:crossAx val="602761128"/>
        <c:crosses val="max"/>
        <c:crossBetween val="between"/>
      </c:valAx>
      <c:catAx>
        <c:axId val="602761128"/>
        <c:scaling>
          <c:orientation val="minMax"/>
        </c:scaling>
        <c:delete val="1"/>
        <c:axPos val="b"/>
        <c:numFmt formatCode="General" sourceLinked="1"/>
        <c:tickLblPos val="none"/>
        <c:crossAx val="602747496"/>
        <c:crosses val="autoZero"/>
        <c:auto val="1"/>
        <c:lblAlgn val="ctr"/>
        <c:lblOffset val="100"/>
      </c:catAx>
    </c:plotArea>
    <c:legend>
      <c:legendPos val="t"/>
      <c:layout>
        <c:manualLayout>
          <c:xMode val="edge"/>
          <c:yMode val="edge"/>
          <c:x val="0.0480831146106737"/>
          <c:y val="0.0185185185185186"/>
          <c:w val="0.9"/>
          <c:h val="0.0789964275298924"/>
        </c:manualLayout>
      </c:layout>
      <c:overlay val="1"/>
      <c:txPr>
        <a:bodyPr/>
        <a:lstStyle/>
        <a:p>
          <a:pPr>
            <a:defRPr lang="el-GR" sz="1400">
              <a:latin typeface="Arial" pitchFamily="34" charset="0"/>
              <a:cs typeface="Arial" pitchFamily="34" charset="0"/>
            </a:defRPr>
          </a:pPr>
          <a:endParaRPr lang="en-US"/>
        </a:p>
      </c:txPr>
    </c:legend>
    <c:plotVisOnly val="1"/>
    <c:dispBlanksAs val="gap"/>
  </c:chart>
  <c:externalData r:id="rId2"/>
</c:chartSpace>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07-11-22T12:22:05.050" idx="1">
    <p:pos x="10" y="10"/>
    <p:text>
The units are percentages and should be labelled.
</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 authorId="0" dt="2007-11-22T12:27:48.273" idx="2">
    <p:pos x="10" y="10"/>
    <p:text> Presumably annual per capita consumption</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2.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4.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94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6589187-E370-1F43-BFB7-C077E0DD16C6}"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52BDC2C-C2DB-C44C-910B-C5DDB1CBC4E6}" type="slidenum">
              <a:rPr lang="en-GB"/>
              <a:pPr/>
              <a:t>16</a:t>
            </a:fld>
            <a:endParaRPr lang="en-GB"/>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6B8D27B0-AF61-604C-BCDE-7B9C0BADC944}" type="slidenum">
              <a:rPr lang="en-GB"/>
              <a:pPr/>
              <a:t>25</a:t>
            </a:fld>
            <a:endParaRPr lang="en-GB"/>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272EA53-A4D3-1948-B900-C7A2C1AF1BA0}" type="slidenum">
              <a:rPr lang="en-GB"/>
              <a:pPr/>
              <a:t>26</a:t>
            </a:fld>
            <a:endParaRPr lang="en-GB"/>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fr-FR" sz="1100" b="1"/>
          </a:p>
        </p:txBody>
      </p:sp>
      <p:sp>
        <p:nvSpPr>
          <p:cNvPr id="59396" name="Slide Number Placeholder 3"/>
          <p:cNvSpPr>
            <a:spLocks noGrp="1"/>
          </p:cNvSpPr>
          <p:nvPr>
            <p:ph type="sldNum" sz="quarter" idx="5"/>
          </p:nvPr>
        </p:nvSpPr>
        <p:spPr>
          <a:noFill/>
        </p:spPr>
        <p:txBody>
          <a:bodyPr/>
          <a:lstStyle/>
          <a:p>
            <a:fld id="{819844B1-D9B1-B946-A28C-A4797CDDF527}" type="slidenum">
              <a:rPr lang="en-US"/>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fr-FR" sz="1100" b="1"/>
          </a:p>
        </p:txBody>
      </p:sp>
      <p:sp>
        <p:nvSpPr>
          <p:cNvPr id="61444" name="Slide Number Placeholder 3"/>
          <p:cNvSpPr>
            <a:spLocks noGrp="1"/>
          </p:cNvSpPr>
          <p:nvPr>
            <p:ph type="sldNum" sz="quarter" idx="5"/>
          </p:nvPr>
        </p:nvSpPr>
        <p:spPr>
          <a:noFill/>
        </p:spPr>
        <p:txBody>
          <a:bodyPr/>
          <a:lstStyle/>
          <a:p>
            <a:fld id="{135F01CB-FCA6-7C4F-8CBB-87ADC9F454A5}" type="slidenum">
              <a:rPr lang="en-US"/>
              <a:pPr/>
              <a:t>28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r>
              <a:rPr lang="en-US" sz="1100"/>
              <a:t>Oilseeds are another commodity that experiences a strong demand pull from rising income levels. This comes both from food and fuel demand for oil and the feed demand for protein meals.  Here we only show a aggregate for all major oilseeds (soy, rape, sun, palm, ground, cottonseed, copra)</a:t>
            </a:r>
          </a:p>
          <a:p>
            <a:endParaRPr lang="en-US" sz="1100"/>
          </a:p>
          <a:p>
            <a:r>
              <a:rPr lang="en-US" sz="1100"/>
              <a:t>Global production is projected to grow almost 2% a year to nearly 500 million tons, increase by about 25% in 10 years.  </a:t>
            </a:r>
          </a:p>
          <a:p>
            <a:r>
              <a:rPr lang="en-US" sz="1100"/>
              <a:t>It remains a concentrated sector with US, Brazil, China, Argentina, India and EU dominating.  </a:t>
            </a:r>
          </a:p>
          <a:p>
            <a:r>
              <a:rPr lang="en-US" sz="1100"/>
              <a:t>Growth is expected to be slower than in the previous decade, where especially South America grew very fast (4.5%), now only 2.5%, but still the source of most of the additional production (40 mill tons, about 50% of global expansion) </a:t>
            </a:r>
          </a:p>
          <a:p>
            <a:r>
              <a:rPr lang="en-US" sz="1100"/>
              <a:t>Others to watch are Eastern Europe, India (10 mill tons extra)  </a:t>
            </a:r>
          </a:p>
          <a:p>
            <a:r>
              <a:rPr lang="en-US" sz="1100"/>
              <a:t>The US remains dominant, but no additional area into production all on yield increase.</a:t>
            </a:r>
          </a:p>
          <a:p>
            <a:endParaRPr lang="en-US" sz="1100"/>
          </a:p>
          <a:p>
            <a:pPr eaLnBrk="1" hangingPunct="1"/>
            <a:r>
              <a:rPr lang="en-GB" sz="1100"/>
              <a:t>Compared to the 2007-09 average, world oilseeds acreage and production are expected to be 10% and almost 30% higher, respectively, by 2019, based on sustained profitability and yield improvements (Figure 7.2). Global oilseed area expansion is limited compared to the previous decade due to higher marginal costs of area expansion and new constraints coming from environmental regulations in developing countries, as well as sustained profitability of competing crops, mainly maize, in the US.</a:t>
            </a:r>
            <a:endParaRPr lang="en-US" sz="1100"/>
          </a:p>
          <a:p>
            <a:endParaRPr lang="en-US" sz="1100"/>
          </a:p>
        </p:txBody>
      </p:sp>
      <p:sp>
        <p:nvSpPr>
          <p:cNvPr id="63492" name="Slide Number Placeholder 3"/>
          <p:cNvSpPr>
            <a:spLocks noGrp="1"/>
          </p:cNvSpPr>
          <p:nvPr>
            <p:ph type="sldNum" sz="quarter" idx="5"/>
          </p:nvPr>
        </p:nvSpPr>
        <p:spPr>
          <a:noFill/>
        </p:spPr>
        <p:txBody>
          <a:bodyPr/>
          <a:lstStyle/>
          <a:p>
            <a:fld id="{C35796DA-02EC-6945-BC60-9BD445DC5F88}" type="slidenum">
              <a:rPr lang="en-GB"/>
              <a:pPr/>
              <a:t>29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xfrm>
            <a:off x="152400" y="4343400"/>
            <a:ext cx="6705600" cy="4114800"/>
          </a:xfrm>
          <a:noFill/>
          <a:ln/>
        </p:spPr>
        <p:txBody>
          <a:bodyPr/>
          <a:lstStyle/>
          <a:p>
            <a:r>
              <a:rPr lang="en-US" sz="900"/>
              <a:t>The oilseeds market currently is driven by the oils side.  Strong food demand especially in Asia and biodiesel in the EU have pushed the value share of the products in favor of the oil.</a:t>
            </a:r>
          </a:p>
          <a:p>
            <a:endParaRPr lang="en-US" sz="900"/>
          </a:p>
          <a:p>
            <a:r>
              <a:rPr lang="en-US" sz="900"/>
              <a:t>This chart shows how the different uses are expected to behave in the coming decade compared to last.</a:t>
            </a:r>
          </a:p>
          <a:p>
            <a:endParaRPr lang="en-US" sz="900"/>
          </a:p>
          <a:p>
            <a:r>
              <a:rPr lang="en-US" sz="900"/>
              <a:t>Point here is that in the previous decade vegetable oil use in general grew much faster, especially in the developing world (India, China).  Growth in the developed world came significantly from biofuel use (total growth is twice that for food)</a:t>
            </a:r>
          </a:p>
          <a:p>
            <a:endParaRPr lang="en-US" sz="900"/>
          </a:p>
          <a:p>
            <a:r>
              <a:rPr lang="en-US" sz="900"/>
              <a:t>In the outlook period, total use has slowed down to less than 3% a year, following reasons: prices are higher than before, see in the next slide, Biodiesel slows down in EU, a few other emerging biodiesel producer (ARG and BRA) that used edible oil at a larger scale in the outlook period.</a:t>
            </a:r>
          </a:p>
          <a:p>
            <a:r>
              <a:rPr lang="en-US" sz="900"/>
              <a:t>Food use in developed world becomes saturated.  </a:t>
            </a:r>
          </a:p>
          <a:p>
            <a:endParaRPr lang="en-US" sz="900"/>
          </a:p>
          <a:p>
            <a:r>
              <a:rPr lang="en-US" sz="900"/>
              <a:t>In developing countries, like India China Indonesia food consumption per capita slows down as well</a:t>
            </a:r>
          </a:p>
          <a:p>
            <a:r>
              <a:rPr lang="en-US" sz="900"/>
              <a:t>African countries have the growth potential, but at the high prices limit the affordability for many people</a:t>
            </a:r>
          </a:p>
          <a:p>
            <a:endParaRPr lang="en-US"/>
          </a:p>
        </p:txBody>
      </p:sp>
      <p:sp>
        <p:nvSpPr>
          <p:cNvPr id="65540" name="Slide Number Placeholder 3"/>
          <p:cNvSpPr>
            <a:spLocks noGrp="1"/>
          </p:cNvSpPr>
          <p:nvPr>
            <p:ph type="sldNum" sz="quarter" idx="5"/>
          </p:nvPr>
        </p:nvSpPr>
        <p:spPr>
          <a:noFill/>
        </p:spPr>
        <p:txBody>
          <a:bodyPr/>
          <a:lstStyle/>
          <a:p>
            <a:fld id="{B79C56C7-ED3E-F64F-848D-235FFB1D4152}" type="slidenum">
              <a:rPr lang="en-US"/>
              <a:pPr/>
              <a:t>30</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842AA7D-F806-B142-B984-288A1D662DD0}" type="slidenum">
              <a:rPr lang="en-US"/>
              <a:pPr/>
              <a:t>31</a:t>
            </a:fld>
            <a:endParaRPr lang="en-US"/>
          </a:p>
        </p:txBody>
      </p:sp>
      <p:sp>
        <p:nvSpPr>
          <p:cNvPr id="67587" name="Rectangle 2"/>
          <p:cNvSpPr>
            <a:spLocks noGrp="1" noRot="1" noChangeAspect="1" noChangeArrowheads="1" noTextEdit="1"/>
          </p:cNvSpPr>
          <p:nvPr>
            <p:ph type="sldImg"/>
          </p:nvPr>
        </p:nvSpPr>
        <p:spPr>
          <a:xfrm>
            <a:off x="2005013" y="611188"/>
            <a:ext cx="3260725" cy="2446337"/>
          </a:xfrm>
          <a:ln/>
        </p:spPr>
      </p:sp>
      <p:sp>
        <p:nvSpPr>
          <p:cNvPr id="67588" name="Rectangle 3"/>
          <p:cNvSpPr>
            <a:spLocks noGrp="1" noChangeArrowheads="1"/>
          </p:cNvSpPr>
          <p:nvPr>
            <p:ph type="body" idx="1"/>
          </p:nvPr>
        </p:nvSpPr>
        <p:spPr>
          <a:xfrm>
            <a:off x="914400" y="3276600"/>
            <a:ext cx="5178425" cy="5399088"/>
          </a:xfrm>
          <a:noFill/>
          <a:ln/>
        </p:spPr>
        <p:txBody>
          <a:bodyPr/>
          <a:lstStyle/>
          <a:p>
            <a:pPr>
              <a:lnSpc>
                <a:spcPct val="90000"/>
              </a:lnSpc>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7FD2CB8-B858-9649-BE51-7B6537CF31BE}" type="slidenum">
              <a:rPr lang="en-US"/>
              <a:pPr/>
              <a:t>32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GB"/>
              <a:t>The price ratio of wheat  over coarse grains is expected to remain low due to a more tighter supply/demand development expected throughout the outlook period. Wheat as a staple food, per-capita demand goes down in many places, demand for feed grain derived from livestock demand remains strong with growing incomes, biofuel demand for maize as well causing the maize price to stay up.</a:t>
            </a:r>
          </a:p>
          <a:p>
            <a:r>
              <a:rPr lang="en-GB"/>
              <a:t>A slight increase is foreseen for the end of the outlook period when the demand increase for corn for ethanol will slowdown, mainly on the account of the developments in the US.</a:t>
            </a:r>
          </a:p>
          <a:p>
            <a:endParaRPr lang="en-GB"/>
          </a:p>
          <a:p>
            <a:r>
              <a:rPr lang="en-GB"/>
              <a:t>Overall grain prices are expected to remain above levels before the price hike in 2007/08 in nominal as well as in real terms, although real wheat prices may get closer to the levels seen before.</a:t>
            </a:r>
          </a:p>
          <a:p>
            <a:endParaRPr lang="en-GB"/>
          </a:p>
          <a:p>
            <a:r>
              <a:rPr lang="en-GB"/>
              <a:t>Another interesting issue, but not so precise, so we do not show it, but we consider when explaining supply is to look at prices and cost ratios.  There you see most prices are back to the levels they were before the crisis.  So prices are higher long term for consumers, but not so much for producers because of high costs.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4C41198-7A4B-E54D-8E20-71E5D5C6057E}" type="slidenum">
              <a:rPr lang="en-US"/>
              <a:pPr/>
              <a:t>33</a:t>
            </a:fld>
            <a:endParaRPr lang="en-US"/>
          </a:p>
        </p:txBody>
      </p:sp>
      <p:sp>
        <p:nvSpPr>
          <p:cNvPr id="71683" name="Rectangle 2"/>
          <p:cNvSpPr>
            <a:spLocks noGrp="1" noRot="1" noChangeAspect="1" noChangeArrowheads="1" noTextEdit="1"/>
          </p:cNvSpPr>
          <p:nvPr>
            <p:ph type="sldImg"/>
          </p:nvPr>
        </p:nvSpPr>
        <p:spPr>
          <a:xfrm>
            <a:off x="1143000" y="684213"/>
            <a:ext cx="4572000" cy="3429000"/>
          </a:xfrm>
          <a:ln/>
        </p:spPr>
      </p:sp>
      <p:sp>
        <p:nvSpPr>
          <p:cNvPr id="71684" name="Rectangle 3"/>
          <p:cNvSpPr>
            <a:spLocks noGrp="1" noChangeArrowheads="1"/>
          </p:cNvSpPr>
          <p:nvPr>
            <p:ph type="body" idx="1"/>
          </p:nvPr>
        </p:nvSpPr>
        <p:spPr>
          <a:xfrm>
            <a:off x="914400" y="4343400"/>
            <a:ext cx="5029200" cy="4116388"/>
          </a:xfrm>
          <a:noFill/>
          <a:ln/>
        </p:spPr>
        <p:txBody>
          <a:bodyPr/>
          <a:lstStyle/>
          <a:p>
            <a:endParaRPr lang="en-US"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xfrm>
            <a:off x="152400" y="4343400"/>
            <a:ext cx="6477000" cy="4114800"/>
          </a:xfrm>
          <a:noFill/>
          <a:ln/>
        </p:spPr>
        <p:txBody>
          <a:bodyPr/>
          <a:lstStyle/>
          <a:p>
            <a:r>
              <a:rPr lang="en-GB"/>
              <a:t>These supply and demand factors combine to form the price picture for the oilseeds market</a:t>
            </a:r>
          </a:p>
          <a:p>
            <a:endParaRPr lang="en-GB"/>
          </a:p>
          <a:p>
            <a:r>
              <a:rPr lang="en-GB"/>
              <a:t>World prices for vegetable oils should remain well above levels prior to the food crisis in both nominal and real terms. </a:t>
            </a:r>
          </a:p>
          <a:p>
            <a:r>
              <a:rPr lang="en-GB"/>
              <a:t>Sustained food demand growth in developing countries and ambitious targets for biodiesel consumption, together with strong and increasing crude oil prices throughout the Outlook period are expected to lead to a sustained increase of prices in nominal terms. </a:t>
            </a:r>
          </a:p>
          <a:p>
            <a:r>
              <a:rPr lang="en-GB"/>
              <a:t>The pace of increase should be slower in the later years of the Outlook period as the pressure on biodiesel markets becomes lower because of the assumption of second generation biofuels slowly becoming available in the European Union. </a:t>
            </a:r>
          </a:p>
          <a:p>
            <a:r>
              <a:rPr lang="en-GB"/>
              <a:t>World vegetable oil prices expressed in real terms should remain fairly flat over the projection period.</a:t>
            </a:r>
          </a:p>
          <a:p>
            <a:r>
              <a:rPr lang="en-GB"/>
              <a:t> </a:t>
            </a:r>
            <a:endParaRPr lang="en-US"/>
          </a:p>
          <a:p>
            <a:r>
              <a:rPr lang="en-GB"/>
              <a:t>Compared to the levels prior to the food crisis, also oilseeds and protein meal prices are projected to remain strong over the projection period as global stock-to-use ratios are expected to stay at low levels. </a:t>
            </a:r>
          </a:p>
          <a:p>
            <a:r>
              <a:rPr lang="en-GB"/>
              <a:t>In a context of sustained crush demand and increasing production, oilseeds prices are expected to remain about unchanged in nominal terms and to decrease in real terms all over the course of the projection period. </a:t>
            </a:r>
          </a:p>
          <a:p>
            <a:endParaRPr lang="en-GB"/>
          </a:p>
          <a:p>
            <a:r>
              <a:rPr lang="en-GB"/>
              <a:t>In line with other feed commodities, protein meal prices are expected to decrease in the early years of the Outlook period before marginally increasing over the rest of the projection period.</a:t>
            </a:r>
            <a:endParaRPr lang="en-US"/>
          </a:p>
          <a:p>
            <a:endParaRPr lang="en-GB"/>
          </a:p>
        </p:txBody>
      </p:sp>
      <p:sp>
        <p:nvSpPr>
          <p:cNvPr id="73732" name="Slide Number Placeholder 3"/>
          <p:cNvSpPr>
            <a:spLocks noGrp="1"/>
          </p:cNvSpPr>
          <p:nvPr>
            <p:ph type="sldNum" sz="quarter" idx="5"/>
          </p:nvPr>
        </p:nvSpPr>
        <p:spPr>
          <a:noFill/>
        </p:spPr>
        <p:txBody>
          <a:bodyPr/>
          <a:lstStyle/>
          <a:p>
            <a:fld id="{B8BA3F71-C82C-8E4D-9E08-F8AF3546D334}" type="slidenum">
              <a:rPr lang="en-US"/>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0AB93D21-3EBE-3D4D-AC3A-02BC9C44C76C}" type="slidenum">
              <a:rPr lang="en-US"/>
              <a:pPr/>
              <a:t>17</a:t>
            </a:fld>
            <a:endParaRPr lang="en-US"/>
          </a:p>
        </p:txBody>
      </p:sp>
      <p:sp>
        <p:nvSpPr>
          <p:cNvPr id="38915" name="Rectangle 2"/>
          <p:cNvSpPr>
            <a:spLocks noGrp="1" noRot="1" noChangeAspect="1" noChangeArrowheads="1" noTextEdit="1"/>
          </p:cNvSpPr>
          <p:nvPr>
            <p:ph type="sldImg"/>
          </p:nvPr>
        </p:nvSpPr>
        <p:spPr>
          <a:xfrm>
            <a:off x="2005013" y="611188"/>
            <a:ext cx="3260725" cy="2446337"/>
          </a:xfrm>
          <a:ln/>
        </p:spPr>
      </p:sp>
      <p:sp>
        <p:nvSpPr>
          <p:cNvPr id="38916" name="Rectangle 3"/>
          <p:cNvSpPr>
            <a:spLocks noGrp="1" noChangeArrowheads="1"/>
          </p:cNvSpPr>
          <p:nvPr>
            <p:ph type="body" idx="1"/>
          </p:nvPr>
        </p:nvSpPr>
        <p:spPr>
          <a:xfrm>
            <a:off x="914400" y="3276600"/>
            <a:ext cx="5178425" cy="5399088"/>
          </a:xfrm>
          <a:noFill/>
          <a:ln/>
        </p:spPr>
        <p:txBody>
          <a:bodyPr/>
          <a:lstStyle/>
          <a:p>
            <a:pPr lvl="1">
              <a:lnSpc>
                <a:spcPct val="90000"/>
              </a:lnSpc>
              <a:spcBef>
                <a:spcPts val="600"/>
              </a:spcBef>
            </a:pPr>
            <a:r>
              <a:rPr lang="en-GB" sz="2000" b="1">
                <a:solidFill>
                  <a:srgbClr val="3366CC"/>
                </a:solidFill>
              </a:rPr>
              <a:t>Income, population and biofuels growth</a:t>
            </a:r>
          </a:p>
          <a:p>
            <a:pPr lvl="1">
              <a:lnSpc>
                <a:spcPct val="90000"/>
              </a:lnSpc>
              <a:spcBef>
                <a:spcPts val="600"/>
              </a:spcBef>
            </a:pPr>
            <a:r>
              <a:rPr lang="en-GB" sz="2000" b="1">
                <a:solidFill>
                  <a:srgbClr val="3366CC"/>
                </a:solidFill>
              </a:rPr>
              <a:t>Higher cost structure</a:t>
            </a:r>
          </a:p>
          <a:p>
            <a:pPr>
              <a:lnSpc>
                <a:spcPct val="90000"/>
              </a:lnSpc>
            </a:pP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68A9F29-E870-1742-94EE-6BDAD8C01BAC}" type="slidenum">
              <a:rPr lang="en-GB"/>
              <a:pPr/>
              <a:t>35</a:t>
            </a:fld>
            <a:endParaRPr lang="en-GB"/>
          </a:p>
        </p:txBody>
      </p:sp>
      <p:sp>
        <p:nvSpPr>
          <p:cNvPr id="75779" name="Rectangle 2"/>
          <p:cNvSpPr>
            <a:spLocks noGrp="1" noRot="1" noChangeAspect="1" noChangeArrowheads="1" noTextEdit="1"/>
          </p:cNvSpPr>
          <p:nvPr>
            <p:ph type="sldImg"/>
          </p:nvPr>
        </p:nvSpPr>
        <p:spPr>
          <a:xfrm>
            <a:off x="1143000" y="687388"/>
            <a:ext cx="4572000" cy="3429000"/>
          </a:xfrm>
          <a:ln/>
        </p:spPr>
      </p:sp>
      <p:sp>
        <p:nvSpPr>
          <p:cNvPr id="75780" name="Rectangle 3"/>
          <p:cNvSpPr>
            <a:spLocks noGrp="1" noChangeArrowheads="1"/>
          </p:cNvSpPr>
          <p:nvPr>
            <p:ph type="body" idx="1"/>
          </p:nvPr>
        </p:nvSpPr>
        <p:spPr>
          <a:xfrm>
            <a:off x="914400" y="4343400"/>
            <a:ext cx="5029200" cy="4113213"/>
          </a:xfrm>
          <a:noFill/>
          <a:ln/>
        </p:spPr>
        <p:txBody>
          <a:bodyPr/>
          <a:lstStyle/>
          <a:p>
            <a:pPr eaLnBrk="1" hangingPunct="1"/>
            <a:r>
              <a:rPr lang="en-GB" altLang="zh-CN"/>
              <a:t>Here I show the international indicator prices for beef pork and poultry and along with them maize and protein meal the two main feed components. (other than pasture for cattle and sheep)</a:t>
            </a:r>
          </a:p>
          <a:p>
            <a:pPr eaLnBrk="1" hangingPunct="1"/>
            <a:endParaRPr lang="en-GB" altLang="zh-CN"/>
          </a:p>
          <a:p>
            <a:r>
              <a:rPr lang="en-US"/>
              <a:t>All meat markets are set to recover quickly in the first years of the projection period, and an understanding of this phenomenon requires a review of recent markets events. Over the past two years, meat market prices failed to show the exceptional developments of many other agricultural commodity prices. </a:t>
            </a:r>
          </a:p>
          <a:p>
            <a:r>
              <a:rPr lang="en-US"/>
              <a:t>Their relative stability can be partially explained by the fact that meat plays a more limited role as a staple food, which combined with limited storage capacities makes panic buying for stockpiling unlikely. In addition, price movements were also buffered by changes in meat trade. </a:t>
            </a:r>
          </a:p>
          <a:p>
            <a:r>
              <a:rPr lang="en-US"/>
              <a:t>On the supply side, falling profit margins resulting from inflated feed costs pushed beef farmers to liquidate herds, increasing meat supplies and putting a downward pressure on world market prices at the time when other agricultural commodity prices were increasing. Feed is a key input cost of production systems, not only in pig and poultry sectors but also in the bovine meat sectors in certain OECD countries where animals are finished to higher weights for slaughtering with a heavy use of processed feed concentrates: faced with sudden increases in feed costs producers responded as usual, through herd liquidation. After this episode of herd liquidation, supply became tighter but prices failed to increase because of the contraction in demand induced by falling incomes/purchasing power around the world. </a:t>
            </a:r>
          </a:p>
          <a:p>
            <a:r>
              <a:rPr lang="en-US"/>
              <a:t>All meat sectors were affected, as consumers, confronted with declining budgets, opted for reducing their intake. Indeed, preliminary data for OECD countries in 2009 suggests that aggregate meat production was lower after decades of continuous growth. </a:t>
            </a:r>
          </a:p>
          <a:p>
            <a:endParaRPr lang="en-US"/>
          </a:p>
          <a:p>
            <a:pPr eaLnBrk="1" hangingPunct="1"/>
            <a:r>
              <a:rPr lang="en-US"/>
              <a:t>Real prices for meat are projected to be higher than those observed during the previous decade, </a:t>
            </a:r>
            <a:r>
              <a:rPr lang="en-GB"/>
              <a:t>as</a:t>
            </a:r>
            <a:r>
              <a:rPr lang="en-US"/>
              <a:t> higher costs constrain the </a:t>
            </a:r>
            <a:r>
              <a:rPr lang="en-GB"/>
              <a:t>expansion of output in the face of increasing demand. </a:t>
            </a:r>
            <a:r>
              <a:rPr lang="en-US"/>
              <a:t>Beef prices are anticipated to be firm for the first half of the projections, mainly due to a tight supply following reduced cattle herds. However, an expansion of output in the second half, coupled with a reduction of import demand by the Russian Federation, are anticipated to exert a downward pressure on prices. </a:t>
            </a:r>
          </a:p>
          <a:p>
            <a:pPr eaLnBrk="1" hangingPunct="1"/>
            <a:r>
              <a:rPr lang="en-US"/>
              <a:t>Pigmeat prices are not anticipated to increase much beyond 2014 due to an increase in supply from Brazil and China, both of which are experiencing high productivity gains.</a:t>
            </a:r>
          </a:p>
          <a:p>
            <a:pPr eaLnBrk="1" hangingPunct="1"/>
            <a:r>
              <a:rPr lang="en-US"/>
              <a:t>Poultry</a:t>
            </a:r>
            <a:r>
              <a:rPr lang="en-GB"/>
              <a:t> prices expressed in nominal terms are to remain relatively firm throughout, largely reflecting higher feed costs and increased demand.</a:t>
            </a:r>
            <a:endParaRPr lang="en-US"/>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1166AE5C-DA42-B242-BBF7-A69B27C78E69}" type="slidenum">
              <a:rPr lang="en-US"/>
              <a:pPr/>
              <a:t>36</a:t>
            </a:fld>
            <a:endParaRPr lang="en-US"/>
          </a:p>
        </p:txBody>
      </p:sp>
      <p:sp>
        <p:nvSpPr>
          <p:cNvPr id="77827" name="Rectangle 2"/>
          <p:cNvSpPr>
            <a:spLocks noGrp="1" noRot="1" noChangeAspect="1" noChangeArrowheads="1" noTextEdit="1"/>
          </p:cNvSpPr>
          <p:nvPr>
            <p:ph type="sldImg"/>
          </p:nvPr>
        </p:nvSpPr>
        <p:spPr>
          <a:xfrm>
            <a:off x="1143000" y="684213"/>
            <a:ext cx="4572000" cy="3429000"/>
          </a:xfrm>
          <a:ln/>
        </p:spPr>
      </p:sp>
      <p:sp>
        <p:nvSpPr>
          <p:cNvPr id="77828" name="Rectangle 3"/>
          <p:cNvSpPr>
            <a:spLocks noGrp="1" noChangeArrowheads="1"/>
          </p:cNvSpPr>
          <p:nvPr>
            <p:ph type="body" idx="1"/>
          </p:nvPr>
        </p:nvSpPr>
        <p:spPr>
          <a:xfrm>
            <a:off x="914400" y="4343400"/>
            <a:ext cx="5029200" cy="4116388"/>
          </a:xfrm>
          <a:noFill/>
          <a:ln/>
        </p:spPr>
        <p:txBody>
          <a:bodyPr/>
          <a:lstStyle/>
          <a:p>
            <a:r>
              <a:rPr lang="en-GB" sz="1400"/>
              <a:t>Last sector to cover is dairy.  Like to start with the prices here since we had this wild ride in previous years</a:t>
            </a:r>
          </a:p>
          <a:p>
            <a:endParaRPr lang="en-GB" sz="1400"/>
          </a:p>
          <a:p>
            <a:r>
              <a:rPr lang="en-GB"/>
              <a:t>The anticipated return to global economic growth and rising population are expected to underpin the international dairy markets and prices over the Outlook. In the short run, dairy product prices are expected to be tempered by the downsizing of stocks mainly in the US and the EU. Prices are expected to rise steadily from 2012 in nominal terms, by more than 2% per year on average driven by rising demand but also increasing production costs. Averaging over the Outlook period, world market prices are expected to stay firm and well above the levels seen in the decade preceding the 2007/08 peak. </a:t>
            </a:r>
          </a:p>
          <a:p>
            <a:r>
              <a:rPr lang="en-GB"/>
              <a:t>The prices of milk fat components are expected to strengthen the most; The relative strength of butter prices is partly linked to sustained high energy and vegetable oil prices and to the fact that considerably less butter will be exported from countries such as the European Union or the United States. Emerging exporters concentrate more on milk powder exports which may also be explained by the more demanding logistic requirements of butter exports.  </a:t>
            </a:r>
          </a:p>
          <a:p>
            <a:endParaRPr lang="en-US"/>
          </a:p>
          <a:p>
            <a:r>
              <a:rPr lang="en-GB"/>
              <a:t>The Outlook price projections reflect the usual assumptions of stability in weather and in economic and policy conditions. It follows that actual price outcomes are likely to exhibit significant annual variations about their average trend than the projection shows. However, after the price rollercoaster of recent years the international prices are expected to stay relatively more stable.</a:t>
            </a:r>
            <a:endParaRPr lang="en-US"/>
          </a:p>
          <a:p>
            <a:r>
              <a:rPr lang="en-GB" sz="140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endParaRPr lang="fr-FR" sz="1100" b="1"/>
          </a:p>
        </p:txBody>
      </p:sp>
      <p:sp>
        <p:nvSpPr>
          <p:cNvPr id="79876" name="Slide Number Placeholder 3"/>
          <p:cNvSpPr>
            <a:spLocks noGrp="1"/>
          </p:cNvSpPr>
          <p:nvPr>
            <p:ph type="sldNum" sz="quarter" idx="5"/>
          </p:nvPr>
        </p:nvSpPr>
        <p:spPr>
          <a:noFill/>
        </p:spPr>
        <p:txBody>
          <a:bodyPr/>
          <a:lstStyle/>
          <a:p>
            <a:fld id="{EFF37363-E3D8-1941-87F1-41ED64430E97}" type="slidenum">
              <a:rPr lang="en-US"/>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r>
              <a:rPr lang="en-GB"/>
              <a:t>Weaker energy prices and lower profit margins and reduced investment following the economic crisis, slowed the expansion of the sector in 2009. As a result, when compared to their peak 2008 levels, ethanol prices decreased by 6% in 2009. For the projection period, biofuel markets are projected to be highly influenced by mandates and other incentives in countries all over the world, with the US, Brazil playing major roles,,on ethanol markets. </a:t>
            </a:r>
          </a:p>
          <a:p>
            <a:r>
              <a:rPr lang="en-GB"/>
              <a:t>With mandates calling for growing ethanol use along with higher crude oil prices mean that global ethanol production should increase to 165 billion litres. </a:t>
            </a:r>
          </a:p>
          <a:p>
            <a:pPr eaLnBrk="1" hangingPunct="1"/>
            <a:r>
              <a:rPr lang="en-GB"/>
              <a:t>With rising domestic demand for domestic use, by a growing fleet of flexi-fuel vehicles, and for exports, ethanol production in Brazil is projected to grow by almost 8% per annum, on average, to reach 55 bnl in 2019, while ethanol exports expand to reach 16.8 bnl by the close of the projection period. Demand should also be strong in Brazil due to the continuation of the government’s blending regulation</a:t>
            </a:r>
            <a:endParaRPr lang="en-US"/>
          </a:p>
          <a:p>
            <a:endParaRPr lang="en-GB"/>
          </a:p>
          <a:p>
            <a:r>
              <a:rPr lang="en-GB"/>
              <a:t>In the context of the new Renewable Fuels Standard (RFS2) in the United States, ethanol use for fuel is projected to increase continuously over the projection period to reach almost 82 bnl by 2019, but to remain below the 2019 mandate of 102 bnl. </a:t>
            </a:r>
          </a:p>
          <a:p>
            <a:endParaRPr lang="en-GB"/>
          </a:p>
          <a:p>
            <a:r>
              <a:rPr lang="en-GB"/>
              <a:t>Based on sustained political support for biofuels, The world ethanol price should follow an increasing trend to reach USD 54.2 per hl in 2019 supported by demand conditions in the US market where the Conventional Renewable Fuels mandate is assumed to be binding over the entire projection period. </a:t>
            </a:r>
          </a:p>
          <a:p>
            <a:endParaRPr lang="en-GB"/>
          </a:p>
          <a:p>
            <a:r>
              <a:rPr lang="en-GB"/>
              <a:t>On the trade side, Brazil will be the major ethanol international supplier. </a:t>
            </a:r>
            <a:endParaRPr lang="en-US"/>
          </a:p>
          <a:p>
            <a:endParaRPr lang="en-US"/>
          </a:p>
          <a:p>
            <a:pPr eaLnBrk="1" hangingPunct="1"/>
            <a:r>
              <a:rPr lang="en-GB"/>
              <a:t>Vietnam currently produces ethanol from sugar cane, molasses and cassava, generally for non-fuel purposes. Growth in production is projected to be significant at 11% per year as the government induces an E-5 blending mandate by 2016. </a:t>
            </a:r>
            <a:endParaRPr lang="en-US"/>
          </a:p>
          <a:p>
            <a:endParaRPr lang="en-GB"/>
          </a:p>
          <a:p>
            <a:r>
              <a:rPr lang="en-GB"/>
              <a:t>While many developing countries, especially in Sub-Saharan Africa and in South East Asia, have initiated ambitious renewable energy programmes, many have been put on hold during the economic crisis, credit constraints and with the more uncertain market prospects. The </a:t>
            </a:r>
            <a:r>
              <a:rPr lang="en-GB" i="1"/>
              <a:t>OECD-FAO Agricultural Outlook,</a:t>
            </a:r>
            <a:r>
              <a:rPr lang="en-GB"/>
              <a:t> therefore, presents a conservative view on biofuel prospects in many of the developing countries over the projection period.</a:t>
            </a:r>
            <a:r>
              <a:rPr lang="en-GB" b="1"/>
              <a:t> </a:t>
            </a:r>
            <a:endParaRPr lang="en-US"/>
          </a:p>
        </p:txBody>
      </p:sp>
      <p:sp>
        <p:nvSpPr>
          <p:cNvPr id="81924" name="Slide Number Placeholder 3"/>
          <p:cNvSpPr>
            <a:spLocks noGrp="1"/>
          </p:cNvSpPr>
          <p:nvPr>
            <p:ph type="sldNum" sz="quarter" idx="5"/>
          </p:nvPr>
        </p:nvSpPr>
        <p:spPr>
          <a:noFill/>
        </p:spPr>
        <p:txBody>
          <a:bodyPr/>
          <a:lstStyle/>
          <a:p>
            <a:fld id="{908248AB-A8D9-B542-84CF-622C70066D10}" type="slidenum">
              <a:rPr lang="en-US"/>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r>
              <a:rPr lang="en-GB"/>
              <a:t>Because of increasing mandates and consumption incentives, global biodiesel production is also expected to increase to almost 41 bnl by 2019 far above the average 2007-2009 level (Figure 4.2). </a:t>
            </a:r>
            <a:endParaRPr lang="en-US"/>
          </a:p>
          <a:p>
            <a:endParaRPr lang="en-GB"/>
          </a:p>
          <a:p>
            <a:r>
              <a:rPr lang="en-GB"/>
              <a:t>The share of vegetable oil consumption used for biodiesel production is expected to increase from 9% during the base to 15% in 2019, driven by biofuel mandates and consumption incentives in many countries, </a:t>
            </a:r>
            <a:r>
              <a:rPr lang="en-GB" i="1"/>
              <a:t>i.e.</a:t>
            </a:r>
            <a:r>
              <a:rPr lang="en-GB"/>
              <a:t> almost 16 Mt of vegetable oil will be additionally used to produce biodiesel over the Outlook period, a third of the global use increase. </a:t>
            </a:r>
          </a:p>
          <a:p>
            <a:endParaRPr lang="en-GB"/>
          </a:p>
          <a:p>
            <a:pPr eaLnBrk="1" hangingPunct="1"/>
            <a:r>
              <a:rPr lang="en-GB"/>
              <a:t>With 60% of global biodiesel use in 2019 the EU remains the largest biodiesel market in the world. Other countries, notably India, the US and Brazil are set to reach substantial biodiesel use as well. Biodiesel is expected to be only little traded as most countries with consumption programs produce their biodiesel domestically. Argentina should remain the major exporter with exports reaching a plateau after 2015.</a:t>
            </a:r>
            <a:endParaRPr lang="en-US"/>
          </a:p>
          <a:p>
            <a:endParaRPr lang="en-GB"/>
          </a:p>
          <a:p>
            <a:r>
              <a:rPr lang="en-GB"/>
              <a:t>The world biodiesel price is projected to increase until 2017 and then to remain at a plateau of USD 144 per hl as it is assumed that second generation biodiesel will increasingly become available in the EU in the latter years of the Outlook period and thus will diminish the pressure on supply globally.</a:t>
            </a:r>
            <a:endParaRPr lang="en-US"/>
          </a:p>
          <a:p>
            <a:endParaRPr lang="en-US"/>
          </a:p>
          <a:p>
            <a:r>
              <a:rPr lang="en-GB"/>
              <a:t>In the EU, vegetable oil used for biodiesel production is expected to represent 9% of worldwide and 53% of domestic vegetable oil consumption by 2019 (Figure 7.6). Vegetable oil use for biodiesel production is expected to increase by 130% over the course of the outlook period compared to the base. The strong annual growth rate should slow-down a little toward the end of the Outlook period when second generation biofuels (based on feedstock other than edible crops) are assumed to take-off. The availability of second-generation biofuels is expected to calm down the pressure on edible feedstock-based biodiesel prices and thus on vegetable oil prices.</a:t>
            </a:r>
            <a:endParaRPr lang="en-US"/>
          </a:p>
          <a:p>
            <a:r>
              <a:rPr lang="en-GB"/>
              <a:t>Biodiesel consumption in the US should increase to the mandate set by the Renewable Fuels Standard in 2012. Vegetable oil use for biodiesel production should represent about 9% of total vegetable use after 2012. Argentina is expected to continue developing an export-oriented biodiesel industry. Vegetable oil for biodiesel production is expected to reach 3.5 Mt by 2019. Government targets for domestic biodiesel use are projected to encourage the use of vegetable oil for biodiesel production in Brazil which should account for more than 30% of domestic consumption by 2019. The soybean oil based biofuel industries in Argentina and Brazil account for 60% of the expansion in biofuel use of vegetable oils in non-OECD economies. </a:t>
            </a:r>
            <a:endParaRPr lang="en-US"/>
          </a:p>
          <a:p>
            <a:r>
              <a:rPr lang="en-GB"/>
              <a:t>Malaysia and Indonesia have invested into flexible production structures that will allow channelling more palm oil towards biodiesel production if economically profitable. Currently, biodiesel output is very low, but production is expected to increase over the projection period, mainly to satisfy domestic consumption mandates. Actual outcomes will depend on economic and political conditions. </a:t>
            </a:r>
            <a:endParaRPr lang="en-US"/>
          </a:p>
          <a:p>
            <a:endParaRPr lang="fr-FR"/>
          </a:p>
        </p:txBody>
      </p:sp>
      <p:sp>
        <p:nvSpPr>
          <p:cNvPr id="83972" name="Slide Number Placeholder 3"/>
          <p:cNvSpPr>
            <a:spLocks noGrp="1"/>
          </p:cNvSpPr>
          <p:nvPr>
            <p:ph type="sldNum" sz="quarter" idx="5"/>
          </p:nvPr>
        </p:nvSpPr>
        <p:spPr>
          <a:noFill/>
        </p:spPr>
        <p:txBody>
          <a:bodyPr/>
          <a:lstStyle/>
          <a:p>
            <a:fld id="{02F04C5D-B488-4F44-82A0-8BFBD1F38C68}" type="slidenum">
              <a:rPr lang="en-US"/>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fr-FR" sz="1100" b="1"/>
          </a:p>
        </p:txBody>
      </p:sp>
      <p:sp>
        <p:nvSpPr>
          <p:cNvPr id="86020" name="Slide Number Placeholder 3"/>
          <p:cNvSpPr>
            <a:spLocks noGrp="1"/>
          </p:cNvSpPr>
          <p:nvPr>
            <p:ph type="sldNum" sz="quarter" idx="5"/>
          </p:nvPr>
        </p:nvSpPr>
        <p:spPr>
          <a:noFill/>
        </p:spPr>
        <p:txBody>
          <a:bodyPr/>
          <a:lstStyle/>
          <a:p>
            <a:fld id="{8E59E4DF-949A-5744-808E-5E1DC86211CE}" type="slidenum">
              <a:rPr lang="en-US"/>
              <a:pPr/>
              <a:t>40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fr-FR" sz="1100" b="1"/>
          </a:p>
        </p:txBody>
      </p:sp>
      <p:sp>
        <p:nvSpPr>
          <p:cNvPr id="88068" name="Slide Number Placeholder 3"/>
          <p:cNvSpPr>
            <a:spLocks noGrp="1"/>
          </p:cNvSpPr>
          <p:nvPr>
            <p:ph type="sldNum" sz="quarter" idx="5"/>
          </p:nvPr>
        </p:nvSpPr>
        <p:spPr>
          <a:noFill/>
        </p:spPr>
        <p:txBody>
          <a:bodyPr/>
          <a:lstStyle/>
          <a:p>
            <a:fld id="{2E453907-7613-AC42-8F8B-5D1BFF5A889E}" type="slidenum">
              <a:rPr lang="en-US"/>
              <a:pPr/>
              <a:t>41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endParaRPr lang="fr-FR" sz="1100" b="1"/>
          </a:p>
        </p:txBody>
      </p:sp>
      <p:sp>
        <p:nvSpPr>
          <p:cNvPr id="90116" name="Slide Number Placeholder 3"/>
          <p:cNvSpPr>
            <a:spLocks noGrp="1"/>
          </p:cNvSpPr>
          <p:nvPr>
            <p:ph type="sldNum" sz="quarter" idx="5"/>
          </p:nvPr>
        </p:nvSpPr>
        <p:spPr>
          <a:noFill/>
        </p:spPr>
        <p:txBody>
          <a:bodyPr/>
          <a:lstStyle/>
          <a:p>
            <a:fld id="{2C2EDBAC-D753-8F45-99FB-5CDB45CC53BE}" type="slidenum">
              <a:rPr lang="en-US"/>
              <a:pPr/>
              <a:t>42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CD7174A-F353-F048-B7E6-24FAE296F018}" type="slidenum">
              <a:rPr lang="en-GB"/>
              <a:pPr/>
              <a:t>43</a:t>
            </a:fld>
            <a:endParaRPr lang="en-GB"/>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a:t>To be updated from the highlights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231D78AB-8872-6B4E-8522-2D2992E4D0C3}" type="slidenum">
              <a:rPr lang="en-GB"/>
              <a:pPr/>
              <a:t>44</a:t>
            </a:fld>
            <a:endParaRPr lang="en-GB"/>
          </a:p>
        </p:txBody>
      </p:sp>
      <p:sp>
        <p:nvSpPr>
          <p:cNvPr id="94211" name="Slide Image Placeholder 1"/>
          <p:cNvSpPr>
            <a:spLocks noGrp="1" noRot="1" noChangeAspect="1" noTextEdit="1"/>
          </p:cNvSpPr>
          <p:nvPr>
            <p:ph type="sldImg"/>
          </p:nvPr>
        </p:nvSpPr>
        <p:spPr>
          <a:ln/>
        </p:spPr>
      </p:sp>
      <p:sp>
        <p:nvSpPr>
          <p:cNvPr id="94212" name="Notes Placeholder 2"/>
          <p:cNvSpPr>
            <a:spLocks noGrp="1"/>
          </p:cNvSpPr>
          <p:nvPr>
            <p:ph type="body" idx="1"/>
          </p:nvPr>
        </p:nvSpPr>
        <p:spPr>
          <a:xfrm>
            <a:off x="914400" y="4343400"/>
            <a:ext cx="5029200" cy="4114800"/>
          </a:xfrm>
          <a:noFill/>
          <a:ln/>
        </p:spPr>
        <p:txBody>
          <a:bodyPr lIns="92066" tIns="46034" rIns="92066" bIns="46034"/>
          <a:lstStyle/>
          <a:p>
            <a:pPr eaLnBrk="1" hangingPunct="1"/>
            <a:r>
              <a:rPr lang="en-US"/>
              <a:t>Skully constructed a distortion coefficient (…) from 1986 to 2007 weighted by the total value support. The aggregate trade distortion coefficient in OECD agricultural support declines from 0.96 in 1986 to 0.74 in 2007.  The blue line is the OECD calculation of the producer subsidy equivalent and it decline from 0.39 and 0.23 in 2007. </a:t>
            </a:r>
          </a:p>
          <a:p>
            <a:pPr eaLnBrk="1" hangingPunct="1"/>
            <a:r>
              <a:rPr lang="en-US"/>
              <a:t>The trade-distorting effects of other support policies are measured relative to market price support. </a:t>
            </a:r>
          </a:p>
        </p:txBody>
      </p:sp>
      <p:sp>
        <p:nvSpPr>
          <p:cNvPr id="94213" name="Header Placeholder 3"/>
          <p:cNvSpPr txBox="1">
            <a:spLocks noGrp="1"/>
          </p:cNvSpPr>
          <p:nvPr/>
        </p:nvSpPr>
        <p:spPr bwMode="auto">
          <a:xfrm>
            <a:off x="0" y="0"/>
            <a:ext cx="2971800" cy="457200"/>
          </a:xfrm>
          <a:prstGeom prst="rect">
            <a:avLst/>
          </a:prstGeom>
          <a:noFill/>
          <a:ln w="9525">
            <a:noFill/>
            <a:miter lim="800000"/>
            <a:headEnd/>
            <a:tailEnd/>
          </a:ln>
        </p:spPr>
        <p:txBody>
          <a:bodyPr lIns="19048" tIns="0" rIns="19048" bIns="0">
            <a:prstTxWarp prst="textNoShape">
              <a:avLst/>
            </a:prstTxWarp>
          </a:bodyPr>
          <a:lstStyle/>
          <a:p>
            <a:pPr eaLnBrk="0" hangingPunct="0"/>
            <a:r>
              <a:rPr kumimoji="1" lang="en-US" sz="1000" i="1">
                <a:ea typeface="Arial" charset="0"/>
                <a:cs typeface="Arial" charset="0"/>
              </a:rPr>
              <a:t>*</a:t>
            </a:r>
            <a:endParaRPr kumimoji="1" lang="en-US" sz="1200" i="1">
              <a:ea typeface="Arial" charset="0"/>
              <a:cs typeface="Arial" charset="0"/>
            </a:endParaRPr>
          </a:p>
        </p:txBody>
      </p:sp>
      <p:sp>
        <p:nvSpPr>
          <p:cNvPr id="94214" name="Date Placeholder 4"/>
          <p:cNvSpPr txBox="1">
            <a:spLocks noGrp="1"/>
          </p:cNvSpPr>
          <p:nvPr/>
        </p:nvSpPr>
        <p:spPr bwMode="auto">
          <a:xfrm>
            <a:off x="3886200" y="0"/>
            <a:ext cx="2971800" cy="457200"/>
          </a:xfrm>
          <a:prstGeom prst="rect">
            <a:avLst/>
          </a:prstGeom>
          <a:noFill/>
          <a:ln w="9525">
            <a:noFill/>
            <a:miter lim="800000"/>
            <a:headEnd/>
            <a:tailEnd/>
          </a:ln>
        </p:spPr>
        <p:txBody>
          <a:bodyPr lIns="19048" tIns="0" rIns="19048" bIns="0">
            <a:prstTxWarp prst="textNoShape">
              <a:avLst/>
            </a:prstTxWarp>
          </a:bodyPr>
          <a:lstStyle/>
          <a:p>
            <a:pPr algn="r" eaLnBrk="0" hangingPunct="0"/>
            <a:r>
              <a:rPr kumimoji="1" lang="en-US" sz="1000" i="1">
                <a:ea typeface="Arial" charset="0"/>
                <a:cs typeface="Arial" charset="0"/>
              </a:rPr>
              <a:t>07/16/96</a:t>
            </a:r>
            <a:endParaRPr kumimoji="1" lang="en-US" sz="1200" i="1">
              <a:ea typeface="Arial" charset="0"/>
              <a:cs typeface="Arial" charset="0"/>
            </a:endParaRPr>
          </a:p>
        </p:txBody>
      </p:sp>
      <p:sp>
        <p:nvSpPr>
          <p:cNvPr id="94215" name="Footer Placeholder 5"/>
          <p:cNvSpPr txBox="1">
            <a:spLocks noGrp="1"/>
          </p:cNvSpPr>
          <p:nvPr/>
        </p:nvSpPr>
        <p:spPr bwMode="auto">
          <a:xfrm>
            <a:off x="0" y="8686800"/>
            <a:ext cx="2971800" cy="457200"/>
          </a:xfrm>
          <a:prstGeom prst="rect">
            <a:avLst/>
          </a:prstGeom>
          <a:noFill/>
          <a:ln w="9525">
            <a:noFill/>
            <a:miter lim="800000"/>
            <a:headEnd/>
            <a:tailEnd/>
          </a:ln>
        </p:spPr>
        <p:txBody>
          <a:bodyPr lIns="19048" tIns="0" rIns="19048" bIns="0" anchor="b">
            <a:prstTxWarp prst="textNoShape">
              <a:avLst/>
            </a:prstTxWarp>
          </a:bodyPr>
          <a:lstStyle/>
          <a:p>
            <a:pPr eaLnBrk="0" hangingPunct="0"/>
            <a:r>
              <a:rPr kumimoji="1" lang="en-US" sz="1000" i="1">
                <a:ea typeface="Arial" charset="0"/>
                <a:cs typeface="Arial" charset="0"/>
              </a:rPr>
              <a:t>*</a:t>
            </a:r>
            <a:endParaRPr kumimoji="1" lang="en-US" sz="1200" i="1">
              <a:ea typeface="Arial" charset="0"/>
              <a:cs typeface="Arial" charset="0"/>
            </a:endParaRPr>
          </a:p>
        </p:txBody>
      </p:sp>
      <p:sp>
        <p:nvSpPr>
          <p:cNvPr id="94216" name="Slide Number Placeholder 6"/>
          <p:cNvSpPr txBox="1">
            <a:spLocks noGrp="1"/>
          </p:cNvSpPr>
          <p:nvPr/>
        </p:nvSpPr>
        <p:spPr bwMode="auto">
          <a:xfrm>
            <a:off x="3886200" y="8686800"/>
            <a:ext cx="2971800" cy="457200"/>
          </a:xfrm>
          <a:prstGeom prst="rect">
            <a:avLst/>
          </a:prstGeom>
          <a:noFill/>
          <a:ln w="9525">
            <a:noFill/>
            <a:miter lim="800000"/>
            <a:headEnd/>
            <a:tailEnd/>
          </a:ln>
        </p:spPr>
        <p:txBody>
          <a:bodyPr lIns="19048" tIns="0" rIns="19048" bIns="0" anchor="b">
            <a:prstTxWarp prst="textNoShape">
              <a:avLst/>
            </a:prstTxWarp>
          </a:bodyPr>
          <a:lstStyle/>
          <a:p>
            <a:pPr algn="r" eaLnBrk="0" hangingPunct="0"/>
            <a:r>
              <a:rPr kumimoji="1" lang="en-US" sz="1000" i="1">
                <a:ea typeface="Arial" charset="0"/>
                <a:cs typeface="Arial" charset="0"/>
              </a:rPr>
              <a:t>##</a:t>
            </a:r>
            <a:endParaRPr kumimoji="1" lang="en-US" sz="1200" i="1">
              <a:ea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2DD9D174-F2BF-1D4D-BDC0-B1DFFBC77FAE}" type="slidenum">
              <a:rPr lang="en-GB"/>
              <a:pPr/>
              <a:t>18</a:t>
            </a:fld>
            <a:endParaRPr lang="en-GB"/>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a:t>Start the outlook with the macro economic projections</a:t>
            </a:r>
          </a:p>
          <a:p>
            <a:r>
              <a:rPr lang="en-US"/>
              <a:t>The recovery from the crisis is the main concern</a:t>
            </a:r>
          </a:p>
          <a:p>
            <a:r>
              <a:rPr lang="en-US"/>
              <a:t>We get the macro numbers from the World Bank and the OECD</a:t>
            </a:r>
          </a:p>
          <a:p>
            <a:r>
              <a:rPr lang="en-US"/>
              <a:t>The crisis was mainly a crisis of the developed world, most industrialized economies were in recession in 2009</a:t>
            </a:r>
          </a:p>
          <a:p>
            <a:r>
              <a:rPr lang="en-US"/>
              <a:t>For 2010 small positive growth is foreseen and a return to 2 – 4% annual growth for the coming decade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197FAB8-C5A3-4C4E-B28B-B97294166DCD}" type="slidenum">
              <a:rPr lang="en-GB"/>
              <a:pPr/>
              <a:t>46</a:t>
            </a:fld>
            <a:endParaRPr lang="en-GB"/>
          </a:p>
        </p:txBody>
      </p:sp>
      <p:sp>
        <p:nvSpPr>
          <p:cNvPr id="97283" name="Slide Image Placeholder 1"/>
          <p:cNvSpPr>
            <a:spLocks noGrp="1" noRot="1" noChangeAspect="1" noTextEdit="1"/>
          </p:cNvSpPr>
          <p:nvPr>
            <p:ph type="sldImg"/>
          </p:nvPr>
        </p:nvSpPr>
        <p:spPr>
          <a:ln/>
        </p:spPr>
      </p:sp>
      <p:sp>
        <p:nvSpPr>
          <p:cNvPr id="97284" name="Notes Placeholder 2"/>
          <p:cNvSpPr>
            <a:spLocks noGrp="1"/>
          </p:cNvSpPr>
          <p:nvPr>
            <p:ph type="body" idx="1"/>
          </p:nvPr>
        </p:nvSpPr>
        <p:spPr>
          <a:xfrm>
            <a:off x="914400" y="4343400"/>
            <a:ext cx="5029200" cy="4114800"/>
          </a:xfrm>
          <a:noFill/>
          <a:ln/>
        </p:spPr>
        <p:txBody>
          <a:bodyPr lIns="92066" tIns="46034" rIns="92066" bIns="46034"/>
          <a:lstStyle/>
          <a:p>
            <a:pPr eaLnBrk="1" hangingPunct="1"/>
            <a:endParaRPr lang="en-US"/>
          </a:p>
        </p:txBody>
      </p:sp>
      <p:sp>
        <p:nvSpPr>
          <p:cNvPr id="97285" name="Header Placeholder 3"/>
          <p:cNvSpPr txBox="1">
            <a:spLocks noGrp="1"/>
          </p:cNvSpPr>
          <p:nvPr/>
        </p:nvSpPr>
        <p:spPr bwMode="auto">
          <a:xfrm>
            <a:off x="0" y="0"/>
            <a:ext cx="2971800" cy="457200"/>
          </a:xfrm>
          <a:prstGeom prst="rect">
            <a:avLst/>
          </a:prstGeom>
          <a:noFill/>
          <a:ln w="9525">
            <a:noFill/>
            <a:miter lim="800000"/>
            <a:headEnd/>
            <a:tailEnd/>
          </a:ln>
        </p:spPr>
        <p:txBody>
          <a:bodyPr lIns="19048" tIns="0" rIns="19048" bIns="0">
            <a:prstTxWarp prst="textNoShape">
              <a:avLst/>
            </a:prstTxWarp>
          </a:bodyPr>
          <a:lstStyle/>
          <a:p>
            <a:pPr eaLnBrk="0" hangingPunct="0"/>
            <a:r>
              <a:rPr kumimoji="1" lang="en-US" sz="1000" i="1">
                <a:ea typeface="Arial" charset="0"/>
                <a:cs typeface="Arial" charset="0"/>
              </a:rPr>
              <a:t>*</a:t>
            </a:r>
            <a:endParaRPr kumimoji="1" lang="en-US" sz="1200" i="1">
              <a:ea typeface="Arial" charset="0"/>
              <a:cs typeface="Arial" charset="0"/>
            </a:endParaRPr>
          </a:p>
        </p:txBody>
      </p:sp>
      <p:sp>
        <p:nvSpPr>
          <p:cNvPr id="97286" name="Date Placeholder 4"/>
          <p:cNvSpPr txBox="1">
            <a:spLocks noGrp="1"/>
          </p:cNvSpPr>
          <p:nvPr/>
        </p:nvSpPr>
        <p:spPr bwMode="auto">
          <a:xfrm>
            <a:off x="3886200" y="0"/>
            <a:ext cx="2971800" cy="457200"/>
          </a:xfrm>
          <a:prstGeom prst="rect">
            <a:avLst/>
          </a:prstGeom>
          <a:noFill/>
          <a:ln w="9525">
            <a:noFill/>
            <a:miter lim="800000"/>
            <a:headEnd/>
            <a:tailEnd/>
          </a:ln>
        </p:spPr>
        <p:txBody>
          <a:bodyPr lIns="19048" tIns="0" rIns="19048" bIns="0">
            <a:prstTxWarp prst="textNoShape">
              <a:avLst/>
            </a:prstTxWarp>
          </a:bodyPr>
          <a:lstStyle/>
          <a:p>
            <a:pPr algn="r" eaLnBrk="0" hangingPunct="0"/>
            <a:r>
              <a:rPr kumimoji="1" lang="en-US" sz="1000" i="1">
                <a:ea typeface="Arial" charset="0"/>
                <a:cs typeface="Arial" charset="0"/>
              </a:rPr>
              <a:t>07/16/96</a:t>
            </a:r>
            <a:endParaRPr kumimoji="1" lang="en-US" sz="1200" i="1">
              <a:ea typeface="Arial" charset="0"/>
              <a:cs typeface="Arial" charset="0"/>
            </a:endParaRPr>
          </a:p>
        </p:txBody>
      </p:sp>
      <p:sp>
        <p:nvSpPr>
          <p:cNvPr id="97287" name="Footer Placeholder 5"/>
          <p:cNvSpPr txBox="1">
            <a:spLocks noGrp="1"/>
          </p:cNvSpPr>
          <p:nvPr/>
        </p:nvSpPr>
        <p:spPr bwMode="auto">
          <a:xfrm>
            <a:off x="0" y="8686800"/>
            <a:ext cx="2971800" cy="457200"/>
          </a:xfrm>
          <a:prstGeom prst="rect">
            <a:avLst/>
          </a:prstGeom>
          <a:noFill/>
          <a:ln w="9525">
            <a:noFill/>
            <a:miter lim="800000"/>
            <a:headEnd/>
            <a:tailEnd/>
          </a:ln>
        </p:spPr>
        <p:txBody>
          <a:bodyPr lIns="19048" tIns="0" rIns="19048" bIns="0" anchor="b">
            <a:prstTxWarp prst="textNoShape">
              <a:avLst/>
            </a:prstTxWarp>
          </a:bodyPr>
          <a:lstStyle/>
          <a:p>
            <a:pPr eaLnBrk="0" hangingPunct="0"/>
            <a:r>
              <a:rPr kumimoji="1" lang="en-US" sz="1000" i="1">
                <a:ea typeface="Arial" charset="0"/>
                <a:cs typeface="Arial" charset="0"/>
              </a:rPr>
              <a:t>*</a:t>
            </a:r>
            <a:endParaRPr kumimoji="1" lang="en-US" sz="1200" i="1">
              <a:ea typeface="Arial" charset="0"/>
              <a:cs typeface="Arial" charset="0"/>
            </a:endParaRPr>
          </a:p>
        </p:txBody>
      </p:sp>
      <p:sp>
        <p:nvSpPr>
          <p:cNvPr id="97288" name="Slide Number Placeholder 6"/>
          <p:cNvSpPr txBox="1">
            <a:spLocks noGrp="1"/>
          </p:cNvSpPr>
          <p:nvPr/>
        </p:nvSpPr>
        <p:spPr bwMode="auto">
          <a:xfrm>
            <a:off x="3886200" y="8686800"/>
            <a:ext cx="2971800" cy="457200"/>
          </a:xfrm>
          <a:prstGeom prst="rect">
            <a:avLst/>
          </a:prstGeom>
          <a:noFill/>
          <a:ln w="9525">
            <a:noFill/>
            <a:miter lim="800000"/>
            <a:headEnd/>
            <a:tailEnd/>
          </a:ln>
        </p:spPr>
        <p:txBody>
          <a:bodyPr lIns="19048" tIns="0" rIns="19048" bIns="0" anchor="b">
            <a:prstTxWarp prst="textNoShape">
              <a:avLst/>
            </a:prstTxWarp>
          </a:bodyPr>
          <a:lstStyle/>
          <a:p>
            <a:pPr algn="r" eaLnBrk="0" hangingPunct="0"/>
            <a:r>
              <a:rPr kumimoji="1" lang="en-US" sz="1000" i="1">
                <a:ea typeface="Arial" charset="0"/>
                <a:cs typeface="Arial" charset="0"/>
              </a:rPr>
              <a:t>##</a:t>
            </a:r>
            <a:endParaRPr kumimoji="1" lang="en-US" sz="1200" i="1">
              <a:ea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F6A089B-14E6-EB45-A002-4288DED16294}" type="slidenum">
              <a:rPr lang="en-GB"/>
              <a:pPr/>
              <a:t>47</a:t>
            </a:fld>
            <a:endParaRPr lang="en-GB"/>
          </a:p>
        </p:txBody>
      </p:sp>
      <p:sp>
        <p:nvSpPr>
          <p:cNvPr id="99331" name="Rectangle 2"/>
          <p:cNvSpPr>
            <a:spLocks noRot="1" noChangeArrowheads="1" noTextEdit="1"/>
          </p:cNvSpPr>
          <p:nvPr>
            <p:ph type="sldImg"/>
          </p:nvPr>
        </p:nvSpPr>
        <p:spPr>
          <a:xfrm>
            <a:off x="1143000" y="685800"/>
            <a:ext cx="4573588" cy="3430588"/>
          </a:xfrm>
          <a:ln/>
        </p:spPr>
      </p:sp>
      <p:sp>
        <p:nvSpPr>
          <p:cNvPr id="99332" name="Rectangle 3"/>
          <p:cNvSpPr>
            <a:spLocks noGrp="1" noChangeArrowheads="1"/>
          </p:cNvSpPr>
          <p:nvPr>
            <p:ph type="body" idx="1"/>
          </p:nvPr>
        </p:nvSpPr>
        <p:spPr>
          <a:xfrm>
            <a:off x="685800" y="4344988"/>
            <a:ext cx="5486400" cy="4113212"/>
          </a:xfrm>
          <a:no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072E3C9-2969-2A49-8061-C44B9D3FABDC}" type="slidenum">
              <a:rPr lang="en-GB"/>
              <a:pPr/>
              <a:t>48</a:t>
            </a:fld>
            <a:endParaRPr lang="en-GB"/>
          </a:p>
        </p:txBody>
      </p:sp>
      <p:sp>
        <p:nvSpPr>
          <p:cNvPr id="101379" name="Rectangle 2"/>
          <p:cNvSpPr>
            <a:spLocks noRot="1" noChangeArrowheads="1" noTextEdit="1"/>
          </p:cNvSpPr>
          <p:nvPr>
            <p:ph type="sldImg"/>
          </p:nvPr>
        </p:nvSpPr>
        <p:spPr>
          <a:xfrm>
            <a:off x="1135063" y="703263"/>
            <a:ext cx="4584700" cy="3438525"/>
          </a:xfrm>
          <a:ln/>
        </p:spPr>
      </p:sp>
      <p:sp>
        <p:nvSpPr>
          <p:cNvPr id="101380" name="Rectangle 3"/>
          <p:cNvSpPr>
            <a:spLocks noGrp="1" noChangeArrowheads="1"/>
          </p:cNvSpPr>
          <p:nvPr>
            <p:ph type="body" idx="1"/>
          </p:nvPr>
        </p:nvSpPr>
        <p:spPr>
          <a:xfrm>
            <a:off x="923925" y="4352925"/>
            <a:ext cx="5006975" cy="4071938"/>
          </a:xfrm>
          <a:noFill/>
          <a:ln/>
        </p:spPr>
        <p:txBody>
          <a:bodyPr/>
          <a:lstStyle/>
          <a:p>
            <a:pPr marL="228600" indent="-228600" eaLnBrk="1" hangingPunct="1">
              <a:buFontTx/>
              <a:buAutoNum type="arabicPeriod"/>
            </a:pPr>
            <a:r>
              <a:rPr lang="en-US" sz="900"/>
              <a:t>The population projections we take from the UN. The one we used in this round of work was the Medium Variant of the 2000 round of the UN demographic projections. </a:t>
            </a:r>
          </a:p>
          <a:p>
            <a:pPr marL="228600" indent="-228600" eaLnBrk="1" hangingPunct="1">
              <a:buFontTx/>
              <a:buAutoNum type="arabicPeriod"/>
            </a:pPr>
            <a:r>
              <a:rPr lang="en-US" sz="900"/>
              <a:t>For every long-term outlook on global food and agriculture, population growth is the key driving factor. It is one of key drivers for longer-term demand. The dynamics creates its dynamics for food demand. It is, as we will see later, the main reason for a drastic decelerating in global agricultural supply and demand that we expect over the next 30years.</a:t>
            </a:r>
          </a:p>
          <a:p>
            <a:pPr marL="228600" indent="-228600" eaLnBrk="1" hangingPunct="1">
              <a:buFontTx/>
              <a:buAutoNum type="arabicPeriod"/>
            </a:pPr>
            <a:r>
              <a:rPr lang="en-US" sz="900"/>
              <a:t>Pop growth peaked in the 1960s with developing countries reaching 2.5% p.a., this has declined to 1.5% currently, will further decline to 1.0% by 2030 and to 0.5% by 2050.</a:t>
            </a:r>
          </a:p>
          <a:p>
            <a:pPr marL="228600" indent="-228600" eaLnBrk="1" hangingPunct="1">
              <a:buFontTx/>
              <a:buAutoNum type="arabicPeriod"/>
            </a:pPr>
            <a:r>
              <a:rPr lang="en-US" sz="900"/>
              <a:t>We are at a crucial (inflection) point in the long-term population growth, about a decade ago, the annual increments of the world population started to decline. This does not mean that population growth is over, far from it, but means that growth is slowing down and with a view to 2050, it is slowing down considerably.</a:t>
            </a:r>
          </a:p>
          <a:p>
            <a:pPr marL="228600" indent="-228600" eaLnBrk="1" hangingPunct="1">
              <a:buFontTx/>
              <a:buAutoNum type="arabicPeriod"/>
            </a:pPr>
            <a:r>
              <a:rPr lang="en-US" sz="900"/>
              <a:t>The demographers who venture an outlook even beyond 2050 even suggest that there is a good chance that we reach a non-growing, steady state world population between 2050 and 2100, at a level of about 9-10 bn people. Within the 300 year time frame that we have in front of us, such a view point should be allowed. Within this time horizon, we are really close to an entirely new set of conditions for world agriculture, food and way beyond. For world agriculture, a steady state population would, amongst many other things, mean: </a:t>
            </a:r>
          </a:p>
          <a:p>
            <a:pPr marL="1143000" lvl="2" indent="-228600" eaLnBrk="1" hangingPunct="1">
              <a:buFontTx/>
              <a:buChar char="•"/>
            </a:pPr>
            <a:r>
              <a:rPr lang="en-US" sz="900"/>
              <a:t>End of the treadmill to increase yields</a:t>
            </a:r>
          </a:p>
          <a:p>
            <a:pPr marL="1143000" lvl="2" indent="-228600" eaLnBrk="1" hangingPunct="1">
              <a:buFontTx/>
              <a:buChar char="•"/>
            </a:pPr>
            <a:r>
              <a:rPr lang="en-US" sz="900"/>
              <a:t>Less pressure to encroach on new land, </a:t>
            </a:r>
          </a:p>
          <a:p>
            <a:pPr marL="1143000" lvl="2" indent="-228600" eaLnBrk="1" hangingPunct="1">
              <a:buFontTx/>
              <a:buChar char="•"/>
            </a:pPr>
            <a:r>
              <a:rPr lang="en-US" sz="900"/>
              <a:t>Catching up in the race between population growth and food production, and the possibility to focus only on feeding the existing population better, and so on. But we are not yet there!</a:t>
            </a:r>
          </a:p>
          <a:p>
            <a:pPr marL="228600" indent="-228600" eaLnBrk="1" hangingPunct="1">
              <a:buFontTx/>
              <a:buAutoNum type="arabicPeriod"/>
            </a:pPr>
            <a:r>
              <a:rPr lang="en-US" sz="900"/>
              <a:t>But within the next 30 years, there will still be a considerable increase of more than 2 billion people. And let me now delve a little bit more into where these people will be living.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4027D9C-2B1A-7548-BDFE-21A91C799ACC}" type="slidenum">
              <a:rPr lang="en-GB"/>
              <a:pPr/>
              <a:t>49</a:t>
            </a:fld>
            <a:endParaRPr lang="en-GB"/>
          </a:p>
        </p:txBody>
      </p:sp>
      <p:sp>
        <p:nvSpPr>
          <p:cNvPr id="103427" name="Rectangle 2"/>
          <p:cNvSpPr>
            <a:spLocks noRot="1" noChangeArrowheads="1" noTextEdit="1"/>
          </p:cNvSpPr>
          <p:nvPr>
            <p:ph type="sldImg"/>
          </p:nvPr>
        </p:nvSpPr>
        <p:spPr>
          <a:xfrm>
            <a:off x="1143000" y="684213"/>
            <a:ext cx="4573588" cy="3430587"/>
          </a:xfrm>
          <a:ln/>
        </p:spPr>
      </p:sp>
      <p:sp>
        <p:nvSpPr>
          <p:cNvPr id="103428" name="Rectangle 3"/>
          <p:cNvSpPr>
            <a:spLocks noGrp="1" noChangeArrowheads="1"/>
          </p:cNvSpPr>
          <p:nvPr>
            <p:ph type="body" idx="1"/>
          </p:nvPr>
        </p:nvSpPr>
        <p:spPr>
          <a:xfrm>
            <a:off x="685800" y="4343400"/>
            <a:ext cx="5486400" cy="4116388"/>
          </a:xfrm>
          <a:noFill/>
          <a:ln/>
        </p:spPr>
        <p:txBody>
          <a:bodyPr/>
          <a:lstStyle/>
          <a:p>
            <a:pPr marL="228600" indent="-228600" eaLnBrk="1" hangingPunct="1"/>
            <a:endParaRPr lang="de-DE"/>
          </a:p>
          <a:p>
            <a:pPr marL="228600" indent="-228600" eaLnBrk="1" hangingPunct="1">
              <a:buFontTx/>
              <a:buAutoNum type="arabicPeriod"/>
            </a:pPr>
            <a:r>
              <a:rPr lang="en-US"/>
              <a:t>World population will increase from 6.1 billion currently to 9.1 billion in 2050. </a:t>
            </a:r>
          </a:p>
          <a:p>
            <a:pPr marL="228600" indent="-228600" eaLnBrk="1" hangingPunct="1">
              <a:buFontTx/>
              <a:buAutoNum type="arabicPeriod"/>
            </a:pPr>
            <a:r>
              <a:rPr lang="en-US"/>
              <a:t>More than 100% of the growth is expected to take place in developing countries. </a:t>
            </a:r>
          </a:p>
          <a:p>
            <a:pPr marL="228600" indent="-228600" eaLnBrk="1" hangingPunct="1">
              <a:buFontTx/>
              <a:buAutoNum type="arabicPeriod"/>
            </a:pPr>
            <a:r>
              <a:rPr lang="en-US"/>
              <a:t>100% of the growth will be urban. </a:t>
            </a:r>
          </a:p>
          <a:p>
            <a:pPr marL="228600" indent="-228600" eaLnBrk="1" hangingPunct="1">
              <a:buFont typeface="Wingdings" charset="2"/>
              <a:buChar char="à"/>
            </a:pPr>
            <a:r>
              <a:rPr lang="en-US"/>
              <a:t>Urbanization: </a:t>
            </a:r>
          </a:p>
          <a:p>
            <a:pPr marL="685800" lvl="1" indent="-228600" eaLnBrk="1" hangingPunct="1">
              <a:buFont typeface="Wingdings" charset="2"/>
              <a:buChar char="à"/>
            </a:pPr>
            <a:r>
              <a:rPr lang="en-US"/>
              <a:t>better infrastructure: roads, ports, cold chains</a:t>
            </a:r>
          </a:p>
          <a:p>
            <a:pPr marL="685800" lvl="1" indent="-228600" eaLnBrk="1" hangingPunct="1">
              <a:buFont typeface="Wingdings" charset="2"/>
              <a:buChar char="à"/>
            </a:pPr>
            <a:r>
              <a:rPr lang="en-US"/>
              <a:t>Proximity to consumers</a:t>
            </a:r>
          </a:p>
          <a:p>
            <a:pPr marL="685800" lvl="1" indent="-228600" eaLnBrk="1" hangingPunct="1">
              <a:buFont typeface="Wingdings" charset="2"/>
              <a:buChar char="à"/>
            </a:pPr>
            <a:r>
              <a:rPr lang="en-US"/>
              <a:t>More processed food, higher processing margins</a:t>
            </a:r>
          </a:p>
          <a:p>
            <a:pPr marL="685800" lvl="1" indent="-228600" eaLnBrk="1" hangingPunct="1">
              <a:buFont typeface="Wingdings" charset="2"/>
              <a:buChar char="à"/>
            </a:pPr>
            <a:r>
              <a:rPr lang="en-US"/>
              <a:t>More convenience food</a:t>
            </a:r>
          </a:p>
          <a:p>
            <a:pPr marL="228600" indent="-228600" eaLnBrk="1" hangingPunct="1">
              <a:buFont typeface="Wingdings" charset="2"/>
              <a:buChar char="à"/>
            </a:pPr>
            <a:r>
              <a:rPr lang="en-US"/>
              <a:t>Change in food trade (imports)</a:t>
            </a:r>
          </a:p>
          <a:p>
            <a:pPr marL="228600" indent="-228600" eaLnBrk="1" hangingPunct="1">
              <a:buFont typeface="Wingdings" charset="2"/>
              <a:buChar char="à"/>
            </a:pPr>
            <a:r>
              <a:rPr lang="en-US"/>
              <a:t>Change in food diets, less roots and tubers, more meat, etc.</a:t>
            </a:r>
          </a:p>
          <a:p>
            <a:pPr marL="228600" indent="-228600" eaLnBrk="1" hangingPunct="1">
              <a:buFont typeface="Wingdings" charset="2"/>
              <a:buChar char="à"/>
            </a:pPr>
            <a:r>
              <a:rPr lang="en-US"/>
              <a:t>Sedentary lifestyles, 10-15% lower calorie expenditures: 2% error in the long-term energy balance leads to obesity!</a:t>
            </a:r>
            <a:endParaRPr lang="en-US">
              <a:sym typeface="Wingdings" charset="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4A0DEC91-305B-E243-8E4C-5A55904D1011}" type="slidenum">
              <a:rPr lang="en-GB"/>
              <a:pPr/>
              <a:t>52</a:t>
            </a:fld>
            <a:endParaRPr lang="en-GB"/>
          </a:p>
        </p:txBody>
      </p:sp>
      <p:sp>
        <p:nvSpPr>
          <p:cNvPr id="107523" name="Rectangle 2"/>
          <p:cNvSpPr>
            <a:spLocks noRot="1" noChangeArrowheads="1" noTextEdit="1"/>
          </p:cNvSpPr>
          <p:nvPr>
            <p:ph type="sldImg"/>
          </p:nvPr>
        </p:nvSpPr>
        <p:spPr>
          <a:xfrm>
            <a:off x="1177925" y="715963"/>
            <a:ext cx="4570413" cy="3427412"/>
          </a:xfrm>
          <a:ln/>
        </p:spPr>
      </p:sp>
      <p:sp>
        <p:nvSpPr>
          <p:cNvPr id="107524" name="Rectangle 3"/>
          <p:cNvSpPr>
            <a:spLocks noGrp="1" noChangeArrowheads="1"/>
          </p:cNvSpPr>
          <p:nvPr>
            <p:ph type="body" idx="1"/>
          </p:nvPr>
        </p:nvSpPr>
        <p:spPr>
          <a:xfrm>
            <a:off x="944563" y="4357688"/>
            <a:ext cx="5035550" cy="4070350"/>
          </a:xfrm>
          <a:noFill/>
          <a:ln/>
        </p:spPr>
        <p:txBody>
          <a:bodyPr/>
          <a:lstStyle/>
          <a:p>
            <a:pPr marL="228600" indent="-228600"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2026774-CA0A-604E-804E-515275586254}" type="slidenum">
              <a:rPr lang="en-GB"/>
              <a:pPr/>
              <a:t>53</a:t>
            </a:fld>
            <a:endParaRPr lang="en-GB"/>
          </a:p>
        </p:txBody>
      </p:sp>
      <p:sp>
        <p:nvSpPr>
          <p:cNvPr id="109571" name="Rectangle 2"/>
          <p:cNvSpPr>
            <a:spLocks noRot="1" noChangeArrowheads="1" noTextEdit="1"/>
          </p:cNvSpPr>
          <p:nvPr>
            <p:ph type="sldImg"/>
          </p:nvPr>
        </p:nvSpPr>
        <p:spPr>
          <a:xfrm>
            <a:off x="1177925" y="715963"/>
            <a:ext cx="4570413" cy="3427412"/>
          </a:xfrm>
          <a:ln/>
        </p:spPr>
      </p:sp>
      <p:sp>
        <p:nvSpPr>
          <p:cNvPr id="109572" name="Rectangle 3"/>
          <p:cNvSpPr>
            <a:spLocks noGrp="1" noChangeArrowheads="1"/>
          </p:cNvSpPr>
          <p:nvPr>
            <p:ph type="body" idx="1"/>
          </p:nvPr>
        </p:nvSpPr>
        <p:spPr>
          <a:xfrm>
            <a:off x="944563" y="4357688"/>
            <a:ext cx="5035550" cy="4070350"/>
          </a:xfrm>
          <a:noFill/>
          <a:ln/>
        </p:spPr>
        <p:txBody>
          <a:bodyPr/>
          <a:lstStyle/>
          <a:p>
            <a:pPr marL="228600" indent="-228600" eaLnBrk="1" hangingPunct="1">
              <a:buFont typeface="Wingdings" charset="2"/>
              <a:buAutoNum type="arabicPeriod"/>
            </a:pPr>
            <a:r>
              <a:rPr lang="en-GB"/>
              <a:t>The lion’s share of future production growth in DCs will come from higher yields (70%); 10% will come from higher cropping intensity (multiple cropping and shorter fallow periods) and 20% from area expansion. </a:t>
            </a:r>
          </a:p>
          <a:p>
            <a:pPr marL="228600" indent="-228600" eaLnBrk="1" hangingPunct="1">
              <a:buFont typeface="Wingdings" charset="2"/>
              <a:buAutoNum type="arabicPeriod"/>
            </a:pPr>
            <a:r>
              <a:rPr lang="en-GB"/>
              <a:t>This is largely a continuation of past trends, i.e. the relative importance of yields, area and cropping intensity will remain – by and large - the same (somewhat smaller contribution from yields). </a:t>
            </a:r>
            <a:endParaRPr lang="en-US"/>
          </a:p>
          <a:p>
            <a:pPr marL="228600" indent="-228600"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518A22D-3A7E-FF4B-A0DE-F2EBF22B2FDD}" type="slidenum">
              <a:rPr lang="en-GB"/>
              <a:pPr/>
              <a:t>54</a:t>
            </a:fld>
            <a:endParaRPr lang="en-GB"/>
          </a:p>
        </p:txBody>
      </p:sp>
      <p:sp>
        <p:nvSpPr>
          <p:cNvPr id="111619" name="Rectangle 2"/>
          <p:cNvSpPr>
            <a:spLocks noRot="1" noChangeArrowheads="1" noTextEdit="1"/>
          </p:cNvSpPr>
          <p:nvPr>
            <p:ph type="sldImg"/>
          </p:nvPr>
        </p:nvSpPr>
        <p:spPr>
          <a:xfrm>
            <a:off x="1177925" y="715963"/>
            <a:ext cx="4570413" cy="3427412"/>
          </a:xfrm>
          <a:ln/>
        </p:spPr>
      </p:sp>
      <p:sp>
        <p:nvSpPr>
          <p:cNvPr id="111620" name="Rectangle 3"/>
          <p:cNvSpPr>
            <a:spLocks noGrp="1" noChangeArrowheads="1"/>
          </p:cNvSpPr>
          <p:nvPr>
            <p:ph type="body" idx="1"/>
          </p:nvPr>
        </p:nvSpPr>
        <p:spPr>
          <a:xfrm>
            <a:off x="944563" y="4357688"/>
            <a:ext cx="5035550" cy="4070350"/>
          </a:xfrm>
          <a:noFill/>
          <a:ln/>
        </p:spPr>
        <p:txBody>
          <a:bodyPr/>
          <a:lstStyle/>
          <a:p>
            <a:pPr marL="228600" indent="-228600" eaLnBrk="1" hangingPunct="1">
              <a:buFont typeface="Symbol" charset="2"/>
              <a:buAutoNum type="arabicPeriod"/>
            </a:pPr>
            <a:r>
              <a:rPr lang="en-GB" sz="1000"/>
              <a:t>Let me make clear again how we arrive at these estimates and what these numbers mean. The basis for the calculation of the potential yields is the so-called global agro-ecological zone (GAEZ) data base, jointly developed by IIASA (International Institute for Applied Systems Analysis) and FAO. This data base is essentially a multi-layered map of the agro-ecological conditions (soil quality, location, altitude, inclination, rainfall, temperatures (high, low, average), water retention capacity, etc, etc.) The information is available on a very detailed level, i.e. on grid cells of 5x5 km. With this information, we are able to identify grid cells with largely identical agro-ecological conditions. We then compare the yields on these grid cells. Differences in yield under the same natural growing conditions are used as an indicator for the yet untapped yield potential, as they must result from different management skills, different economic incentives (product and input prices), policies, etc. In other words, if farmers in the low-yield environment had the same skills and incentives as those in the high-yield environment, they could raise yields without being constraints by biological/genetic limits. Let me finally emphasize in this context that we can also assume that the genetic limits - as they exist today - will be pushed up to higher levels in the future. Particularly biotechnology affords us with a considerable potential for shifting the biological yield frontier higher up. </a:t>
            </a:r>
          </a:p>
          <a:p>
            <a:pPr marL="228600" indent="-228600" eaLnBrk="1" hangingPunct="1">
              <a:buFont typeface="Symbol" charset="2"/>
              <a:buAutoNum type="arabicPeriod"/>
            </a:pPr>
            <a:r>
              <a:rPr lang="en-GB" sz="1000"/>
              <a:t>Nonetheless, it is important to note that even if no more new technologies become available, there is still scope for increasing crop yields in line with requirements. Indeed, if just 11 of the countries that produce wheat, accounting for less than 40% of world production, were to bridge only half the gap between their maximum obtainable and their actual yields, then the world’s wheat output would increase by almost a quarter.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835399A-DD2D-574E-9620-85223B62937D}" type="slidenum">
              <a:rPr lang="en-GB"/>
              <a:pPr/>
              <a:t>56</a:t>
            </a:fld>
            <a:endParaRPr lang="en-GB"/>
          </a:p>
        </p:txBody>
      </p:sp>
      <p:sp>
        <p:nvSpPr>
          <p:cNvPr id="114691" name="Rectangle 2"/>
          <p:cNvSpPr>
            <a:spLocks noRot="1" noChangeArrowheads="1" noTextEdit="1"/>
          </p:cNvSpPr>
          <p:nvPr>
            <p:ph type="sldImg"/>
          </p:nvPr>
        </p:nvSpPr>
        <p:spPr>
          <a:xfrm>
            <a:off x="1177925" y="715963"/>
            <a:ext cx="4570413" cy="3427412"/>
          </a:xfrm>
          <a:ln/>
        </p:spPr>
      </p:sp>
      <p:sp>
        <p:nvSpPr>
          <p:cNvPr id="114692" name="Rectangle 3"/>
          <p:cNvSpPr>
            <a:spLocks noGrp="1" noChangeArrowheads="1"/>
          </p:cNvSpPr>
          <p:nvPr>
            <p:ph type="body" idx="1"/>
          </p:nvPr>
        </p:nvSpPr>
        <p:spPr>
          <a:xfrm>
            <a:off x="944563" y="4357688"/>
            <a:ext cx="5035550" cy="4070350"/>
          </a:xfrm>
          <a:noFill/>
          <a:ln/>
        </p:spPr>
        <p:txBody>
          <a:bodyPr/>
          <a:lstStyle/>
          <a:p>
            <a:pPr marL="228600" indent="-228600" eaLnBrk="1" hangingPunct="1">
              <a:buFontTx/>
              <a:buAutoNum type="arabicPeriod"/>
            </a:pPr>
            <a:r>
              <a:rPr lang="en-GB"/>
              <a:t>Only about 7% of renewable water resources in DCs were withdrawn for irrigation in 1997-99. 2% in sub-Saharan Africa, 1% in water-rich Latin America, but 36% in South Asia and 53% in Near East/North Africa.</a:t>
            </a:r>
          </a:p>
          <a:p>
            <a:pPr marL="228600" indent="-228600" eaLnBrk="1" hangingPunct="1">
              <a:buFontTx/>
              <a:buAutoNum type="arabicPeriod"/>
            </a:pPr>
            <a:r>
              <a:rPr lang="en-GB"/>
              <a:t>The importance of irrigation is expected to increase further in the next three decades. Based on the potential for irrigation, national plans for the sector and the moisture needs of crops, the developing countries as a whole can be expected to expand their irrigated area from 202 million ha in 1997-99 to 242 million ha by 2030 </a:t>
            </a:r>
          </a:p>
          <a:p>
            <a:pPr marL="228600" indent="-228600" eaLnBrk="1" hangingPunct="1">
              <a:buFont typeface="Symbol" charset="2"/>
              <a:buAutoNum type="arabicPeriod"/>
            </a:pPr>
            <a:r>
              <a:rPr lang="en-GB"/>
              <a:t>Although the projected expansion is ambitious, it is less daunting than what has already been achieved. Since the early 1960s, no less than 100 million ha of new irrigated land have been created. The net increase projected for the next three decades is only 40% of that. The expected annual growth rate of 0.6% is less than a third of the rate achieved over the past 30 years.</a:t>
            </a:r>
            <a:endParaRPr lang="en-US"/>
          </a:p>
          <a:p>
            <a:pPr marL="228600" indent="-228600" eaLnBrk="1" hangingPunct="1">
              <a:buFontTx/>
              <a:buAutoNum type="arabicPeriod"/>
            </a:pP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667EBF9-6891-F844-B7D1-382888B17736}" type="slidenum">
              <a:rPr lang="en-GB"/>
              <a:pPr/>
              <a:t>57</a:t>
            </a:fld>
            <a:endParaRPr lang="en-GB"/>
          </a:p>
        </p:txBody>
      </p:sp>
      <p:sp>
        <p:nvSpPr>
          <p:cNvPr id="116739" name="Folienbildplatzhalter 1"/>
          <p:cNvSpPr>
            <a:spLocks noGrp="1" noRot="1" noChangeAspect="1" noTextEdit="1"/>
          </p:cNvSpPr>
          <p:nvPr>
            <p:ph type="sldImg"/>
          </p:nvPr>
        </p:nvSpPr>
        <p:spPr>
          <a:ln/>
        </p:spPr>
      </p:sp>
      <p:sp>
        <p:nvSpPr>
          <p:cNvPr id="116740" name="Notizenplatzhalter 2"/>
          <p:cNvSpPr>
            <a:spLocks noGrp="1"/>
          </p:cNvSpPr>
          <p:nvPr>
            <p:ph type="body" idx="1"/>
          </p:nvPr>
        </p:nvSpPr>
        <p:spPr>
          <a:xfrm>
            <a:off x="914400" y="4343400"/>
            <a:ext cx="5029200" cy="4114800"/>
          </a:xfrm>
          <a:noFill/>
          <a:ln/>
        </p:spPr>
        <p:txBody>
          <a:bodyPr/>
          <a:lstStyle/>
          <a:p>
            <a:pPr eaLnBrk="1" hangingPunct="1"/>
            <a:endParaRPr lang="de-AT"/>
          </a:p>
        </p:txBody>
      </p:sp>
      <p:sp>
        <p:nvSpPr>
          <p:cNvPr id="116741" name="Foliennummernplatzhalt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1F2724CF-C9BF-5D4B-8D69-F2A66F8F0527}" type="slidenum">
              <a:rPr lang="nl-NL" sz="1200">
                <a:latin typeface="Times New Roman" charset="0"/>
              </a:rPr>
              <a:pPr algn="r" eaLnBrk="0" hangingPunct="0"/>
              <a:t>57</a:t>
            </a:fld>
            <a:endParaRPr lang="nl-NL" sz="120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BEE359D-76FF-D847-BAAF-2B0A9796A862}" type="slidenum">
              <a:rPr lang="en-GB"/>
              <a:pPr/>
              <a:t>58</a:t>
            </a:fld>
            <a:endParaRPr lang="en-GB"/>
          </a:p>
        </p:txBody>
      </p:sp>
      <p:sp>
        <p:nvSpPr>
          <p:cNvPr id="118787" name="Folienbildplatzhalter 1"/>
          <p:cNvSpPr>
            <a:spLocks noGrp="1" noRot="1" noChangeAspect="1" noTextEdit="1"/>
          </p:cNvSpPr>
          <p:nvPr>
            <p:ph type="sldImg"/>
          </p:nvPr>
        </p:nvSpPr>
        <p:spPr>
          <a:xfrm>
            <a:off x="1141413" y="685800"/>
            <a:ext cx="4576762" cy="3432175"/>
          </a:xfrm>
          <a:ln/>
        </p:spPr>
      </p:sp>
      <p:sp>
        <p:nvSpPr>
          <p:cNvPr id="118788" name="Notizenplatzhalter 2"/>
          <p:cNvSpPr>
            <a:spLocks noGrp="1"/>
          </p:cNvSpPr>
          <p:nvPr>
            <p:ph type="body" idx="1"/>
          </p:nvPr>
        </p:nvSpPr>
        <p:spPr>
          <a:xfrm>
            <a:off x="685800" y="4344988"/>
            <a:ext cx="5486400" cy="4113212"/>
          </a:xfrm>
          <a:noFill/>
          <a:ln/>
        </p:spPr>
        <p:txBody>
          <a:bodyPr/>
          <a:lstStyle/>
          <a:p>
            <a:pPr eaLnBrk="1" hangingPunct="1">
              <a:spcBef>
                <a:spcPct val="0"/>
              </a:spcBef>
            </a:pPr>
            <a:endParaRPr lang="de-AT"/>
          </a:p>
        </p:txBody>
      </p:sp>
      <p:sp>
        <p:nvSpPr>
          <p:cNvPr id="118789" name="Foliennummernplatzhalter 3"/>
          <p:cNvSpPr txBox="1">
            <a:spLocks noGrp="1"/>
          </p:cNvSpPr>
          <p:nvPr/>
        </p:nvSpPr>
        <p:spPr bwMode="auto">
          <a:xfrm>
            <a:off x="3884613" y="8686800"/>
            <a:ext cx="2971800" cy="455613"/>
          </a:xfrm>
          <a:prstGeom prst="rect">
            <a:avLst/>
          </a:prstGeom>
          <a:noFill/>
          <a:ln w="9525">
            <a:noFill/>
            <a:miter lim="800000"/>
            <a:headEnd/>
            <a:tailEnd/>
          </a:ln>
        </p:spPr>
        <p:txBody>
          <a:bodyPr anchor="b">
            <a:prstTxWarp prst="textNoShape">
              <a:avLst/>
            </a:prstTxWarp>
          </a:bodyPr>
          <a:lstStyle/>
          <a:p>
            <a:pPr algn="r">
              <a:spcBef>
                <a:spcPct val="20000"/>
              </a:spcBef>
            </a:pPr>
            <a:fld id="{7AA2A0BB-6BD8-C246-A28C-C0FDA4FC81A6}" type="slidenum">
              <a:rPr lang="de-AT" sz="1200">
                <a:solidFill>
                  <a:srgbClr val="003399"/>
                </a:solidFill>
                <a:latin typeface="Arial Narrow" charset="0"/>
              </a:rPr>
              <a:pPr algn="r">
                <a:spcBef>
                  <a:spcPct val="20000"/>
                </a:spcBef>
              </a:pPr>
              <a:t>58</a:t>
            </a:fld>
            <a:endParaRPr lang="de-AT" sz="1200">
              <a:solidFill>
                <a:srgbClr val="003399"/>
              </a:solidFill>
              <a:latin typeface="Arial Narrow"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0559A0D-B1AC-E24C-9C95-4D15A0A87B17}" type="slidenum">
              <a:rPr lang="en-GB"/>
              <a:pPr/>
              <a:t>19</a:t>
            </a:fld>
            <a:endParaRPr lang="en-GB"/>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a:t>Outside the leading industrialized economies, for  the main emerging econmoies the so called BRIC, only Russia suffrered badly</a:t>
            </a:r>
          </a:p>
          <a:p>
            <a:r>
              <a:rPr lang="en-US"/>
              <a:t>China India Brazil, slowed their growth from the previous high level, but no recession</a:t>
            </a:r>
          </a:p>
          <a:p>
            <a:r>
              <a:rPr lang="en-US"/>
              <a:t>But they may not go back to the high value they had before the crisis, grow 6-8% at most.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91CD4E2-6E74-BD4A-BD10-FE348FA415DF}" type="slidenum">
              <a:rPr lang="en-GB"/>
              <a:pPr/>
              <a:t>59</a:t>
            </a:fld>
            <a:endParaRPr lang="en-GB"/>
          </a:p>
        </p:txBody>
      </p:sp>
      <p:sp>
        <p:nvSpPr>
          <p:cNvPr id="120835" name="Folienbildplatzhalter 1"/>
          <p:cNvSpPr>
            <a:spLocks noGrp="1" noRot="1" noChangeAspect="1" noTextEdit="1"/>
          </p:cNvSpPr>
          <p:nvPr>
            <p:ph type="sldImg"/>
          </p:nvPr>
        </p:nvSpPr>
        <p:spPr>
          <a:ln/>
        </p:spPr>
      </p:sp>
      <p:sp>
        <p:nvSpPr>
          <p:cNvPr id="120836" name="Notizenplatzhalter 2"/>
          <p:cNvSpPr>
            <a:spLocks noGrp="1"/>
          </p:cNvSpPr>
          <p:nvPr>
            <p:ph type="body" idx="1"/>
          </p:nvPr>
        </p:nvSpPr>
        <p:spPr>
          <a:xfrm>
            <a:off x="914400" y="4343400"/>
            <a:ext cx="5029200" cy="4114800"/>
          </a:xfrm>
          <a:noFill/>
          <a:ln/>
        </p:spPr>
        <p:txBody>
          <a:bodyPr/>
          <a:lstStyle/>
          <a:p>
            <a:pPr eaLnBrk="1" hangingPunct="1"/>
            <a:endParaRPr lang="de-AT"/>
          </a:p>
        </p:txBody>
      </p:sp>
      <p:sp>
        <p:nvSpPr>
          <p:cNvPr id="120837" name="Foliennummernplatzhalt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742CC4B6-5347-634F-9EB1-C4191AC2EE20}" type="slidenum">
              <a:rPr lang="nl-NL" sz="1200">
                <a:latin typeface="Times New Roman" charset="0"/>
              </a:rPr>
              <a:pPr algn="r" eaLnBrk="0" hangingPunct="0"/>
              <a:t>59</a:t>
            </a:fld>
            <a:endParaRPr lang="nl-NL" sz="1200">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8F1B158-2E9B-0E46-99F6-82E1D7D8F140}" type="slidenum">
              <a:rPr lang="en-GB"/>
              <a:pPr/>
              <a:t>60</a:t>
            </a:fld>
            <a:endParaRPr lang="en-GB"/>
          </a:p>
        </p:txBody>
      </p:sp>
      <p:sp>
        <p:nvSpPr>
          <p:cNvPr id="12288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EEFE713D-5121-9441-9EB1-E30B78277AD5}" type="slidenum">
              <a:rPr lang="en-US" sz="1200">
                <a:latin typeface="Times New Roman" charset="0"/>
              </a:rPr>
              <a:pPr algn="r" eaLnBrk="0" hangingPunct="0"/>
              <a:t>60</a:t>
            </a:fld>
            <a:endParaRPr lang="en-US" sz="1200">
              <a:latin typeface="Times New Roman" charset="0"/>
            </a:endParaRPr>
          </a:p>
        </p:txBody>
      </p:sp>
      <p:sp>
        <p:nvSpPr>
          <p:cNvPr id="122884" name="Rectangle 2"/>
          <p:cNvSpPr>
            <a:spLocks noChangeArrowheads="1" noTextEdit="1"/>
          </p:cNvSpPr>
          <p:nvPr>
            <p:ph type="sldImg"/>
          </p:nvPr>
        </p:nvSpPr>
        <p:spPr>
          <a:ln/>
        </p:spPr>
      </p:sp>
      <p:sp>
        <p:nvSpPr>
          <p:cNvPr id="122885" name="Rectangle 3"/>
          <p:cNvSpPr>
            <a:spLocks noGrp="1" noChangeArrowheads="1"/>
          </p:cNvSpPr>
          <p:nvPr>
            <p:ph type="body" idx="1"/>
          </p:nvPr>
        </p:nvSpPr>
        <p:spPr>
          <a:xfrm>
            <a:off x="914400" y="4343400"/>
            <a:ext cx="5029200" cy="4114800"/>
          </a:xfrm>
          <a:noFill/>
          <a:ln/>
        </p:spPr>
        <p:txBody>
          <a:bodyPr/>
          <a:lstStyle/>
          <a:p>
            <a:pPr eaLnBrk="1" hangingPunct="1"/>
            <a:endParaRPr lang="de-AT"/>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E968D4BB-BFD9-C140-A37A-16733BA9A349}" type="slidenum">
              <a:rPr lang="en-GB"/>
              <a:pPr/>
              <a:t>61</a:t>
            </a:fld>
            <a:endParaRPr lang="en-GB"/>
          </a:p>
        </p:txBody>
      </p:sp>
      <p:sp>
        <p:nvSpPr>
          <p:cNvPr id="12493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001C283C-0B85-A445-BCA8-98DA7D1CEC45}" type="slidenum">
              <a:rPr lang="en-US" sz="1200">
                <a:latin typeface="Times New Roman" charset="0"/>
              </a:rPr>
              <a:pPr algn="r" eaLnBrk="0" hangingPunct="0"/>
              <a:t>61</a:t>
            </a:fld>
            <a:endParaRPr lang="en-US" sz="1200">
              <a:latin typeface="Times New Roman" charset="0"/>
            </a:endParaRPr>
          </a:p>
        </p:txBody>
      </p:sp>
      <p:sp>
        <p:nvSpPr>
          <p:cNvPr id="124932" name="Rectangle 2"/>
          <p:cNvSpPr>
            <a:spLocks noChangeArrowheads="1" noTextEdit="1"/>
          </p:cNvSpPr>
          <p:nvPr>
            <p:ph type="sldImg"/>
          </p:nvPr>
        </p:nvSpPr>
        <p:spPr>
          <a:ln/>
        </p:spPr>
      </p:sp>
      <p:sp>
        <p:nvSpPr>
          <p:cNvPr id="124933" name="Rectangle 3"/>
          <p:cNvSpPr>
            <a:spLocks noGrp="1" noChangeArrowheads="1"/>
          </p:cNvSpPr>
          <p:nvPr>
            <p:ph type="body" idx="1"/>
          </p:nvPr>
        </p:nvSpPr>
        <p:spPr>
          <a:xfrm>
            <a:off x="914400" y="4343400"/>
            <a:ext cx="5029200" cy="4114800"/>
          </a:xfrm>
          <a:noFill/>
          <a:ln/>
        </p:spPr>
        <p:txBody>
          <a:bodyPr/>
          <a:lstStyle/>
          <a:p>
            <a:pPr eaLnBrk="1" hangingPunct="1"/>
            <a:endParaRPr lang="de-AT"/>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CA5904AD-933E-0142-9C0B-3FF09013C608}" type="slidenum">
              <a:rPr lang="en-GB"/>
              <a:pPr/>
              <a:t>62</a:t>
            </a:fld>
            <a:endParaRPr lang="en-GB"/>
          </a:p>
        </p:txBody>
      </p:sp>
      <p:sp>
        <p:nvSpPr>
          <p:cNvPr id="126979"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0B6F68AF-FF30-5843-A18D-D66AC62C8BFC}" type="slidenum">
              <a:rPr lang="en-US" sz="1200">
                <a:latin typeface="Times New Roman" charset="0"/>
              </a:rPr>
              <a:pPr algn="r" eaLnBrk="0" hangingPunct="0"/>
              <a:t>62</a:t>
            </a:fld>
            <a:endParaRPr lang="en-US" sz="1200">
              <a:latin typeface="Times New Roman" charset="0"/>
            </a:endParaRPr>
          </a:p>
        </p:txBody>
      </p:sp>
      <p:sp>
        <p:nvSpPr>
          <p:cNvPr id="126980" name="Rectangle 2"/>
          <p:cNvSpPr>
            <a:spLocks noChangeArrowheads="1" noTextEdit="1"/>
          </p:cNvSpPr>
          <p:nvPr>
            <p:ph type="sldImg"/>
          </p:nvPr>
        </p:nvSpPr>
        <p:spPr>
          <a:ln/>
        </p:spPr>
      </p:sp>
      <p:sp>
        <p:nvSpPr>
          <p:cNvPr id="126981" name="Rectangle 3"/>
          <p:cNvSpPr>
            <a:spLocks noGrp="1" noChangeArrowheads="1"/>
          </p:cNvSpPr>
          <p:nvPr>
            <p:ph type="body" idx="1"/>
          </p:nvPr>
        </p:nvSpPr>
        <p:spPr>
          <a:xfrm>
            <a:off x="914400" y="4343400"/>
            <a:ext cx="5029200" cy="4114800"/>
          </a:xfrm>
          <a:noFill/>
          <a:ln/>
        </p:spPr>
        <p:txBody>
          <a:bodyPr/>
          <a:lstStyle/>
          <a:p>
            <a:pPr eaLnBrk="1" hangingPunct="1"/>
            <a:endParaRPr lang="de-AT"/>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330F2FB1-BBD9-BA45-B127-10E0FD847D7A}" type="slidenum">
              <a:rPr lang="en-GB"/>
              <a:pPr/>
              <a:t>63</a:t>
            </a:fld>
            <a:endParaRPr lang="en-GB"/>
          </a:p>
        </p:txBody>
      </p:sp>
      <p:sp>
        <p:nvSpPr>
          <p:cNvPr id="129027" name="Folienbildplatzhalter 1"/>
          <p:cNvSpPr>
            <a:spLocks noGrp="1" noRot="1" noChangeAspect="1" noTextEdit="1"/>
          </p:cNvSpPr>
          <p:nvPr>
            <p:ph type="sldImg"/>
          </p:nvPr>
        </p:nvSpPr>
        <p:spPr>
          <a:ln/>
        </p:spPr>
      </p:sp>
      <p:sp>
        <p:nvSpPr>
          <p:cNvPr id="129028" name="Notizenplatzhalter 2"/>
          <p:cNvSpPr>
            <a:spLocks noGrp="1"/>
          </p:cNvSpPr>
          <p:nvPr>
            <p:ph type="body" idx="1"/>
          </p:nvPr>
        </p:nvSpPr>
        <p:spPr>
          <a:noFill/>
          <a:ln/>
        </p:spPr>
        <p:txBody>
          <a:bodyPr lIns="87598" tIns="43798" rIns="87598" bIns="43798"/>
          <a:lstStyle/>
          <a:p>
            <a:pPr eaLnBrk="1" hangingPunct="1">
              <a:spcBef>
                <a:spcPct val="0"/>
              </a:spcBef>
            </a:pPr>
            <a:endParaRPr lang="de-AT"/>
          </a:p>
        </p:txBody>
      </p:sp>
      <p:sp>
        <p:nvSpPr>
          <p:cNvPr id="129029" name="Foliennummernplatzhalter 3"/>
          <p:cNvSpPr txBox="1">
            <a:spLocks noGrp="1"/>
          </p:cNvSpPr>
          <p:nvPr/>
        </p:nvSpPr>
        <p:spPr bwMode="auto">
          <a:xfrm>
            <a:off x="3886200" y="8685213"/>
            <a:ext cx="2970213" cy="457200"/>
          </a:xfrm>
          <a:prstGeom prst="rect">
            <a:avLst/>
          </a:prstGeom>
          <a:noFill/>
          <a:ln w="9525">
            <a:noFill/>
            <a:miter lim="800000"/>
            <a:headEnd/>
            <a:tailEnd/>
          </a:ln>
        </p:spPr>
        <p:txBody>
          <a:bodyPr lIns="87598" tIns="43798" rIns="87598" bIns="43798" anchor="b">
            <a:prstTxWarp prst="textNoShape">
              <a:avLst/>
            </a:prstTxWarp>
          </a:bodyPr>
          <a:lstStyle/>
          <a:p>
            <a:pPr algn="r" defTabSz="874713" eaLnBrk="0" hangingPunct="0">
              <a:spcBef>
                <a:spcPct val="20000"/>
              </a:spcBef>
            </a:pPr>
            <a:fld id="{67BAB8F7-BC46-8045-ADE1-CA90568A881A}" type="slidenum">
              <a:rPr lang="de-AT" sz="1100">
                <a:latin typeface="Times New Roman" charset="0"/>
              </a:rPr>
              <a:pPr algn="r" defTabSz="874713" eaLnBrk="0" hangingPunct="0">
                <a:spcBef>
                  <a:spcPct val="20000"/>
                </a:spcBef>
              </a:pPr>
              <a:t>63</a:t>
            </a:fld>
            <a:endParaRPr lang="de-AT" sz="110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020971F-48CA-AD42-9E6D-D0FF7A24BBBB}" type="slidenum">
              <a:rPr lang="en-GB"/>
              <a:pPr/>
              <a:t>65</a:t>
            </a:fld>
            <a:endParaRPr lang="en-GB"/>
          </a:p>
        </p:txBody>
      </p:sp>
      <p:sp>
        <p:nvSpPr>
          <p:cNvPr id="1320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14E6A25D-784D-FE42-B562-82B06F532459}" type="slidenum">
              <a:rPr lang="en-US" sz="1200">
                <a:latin typeface="Calibri" charset="0"/>
              </a:rPr>
              <a:pPr algn="r"/>
              <a:t>65</a:t>
            </a:fld>
            <a:endParaRPr lang="en-US" sz="1200">
              <a:latin typeface="Calibri" charset="0"/>
            </a:endParaRPr>
          </a:p>
        </p:txBody>
      </p:sp>
      <p:sp>
        <p:nvSpPr>
          <p:cNvPr id="132100" name="Rectangle 2"/>
          <p:cNvSpPr>
            <a:spLocks noGrp="1" noRot="1" noChangeAspect="1" noChangeArrowheads="1" noTextEdit="1"/>
          </p:cNvSpPr>
          <p:nvPr>
            <p:ph type="sldImg"/>
          </p:nvPr>
        </p:nvSpPr>
        <p:spPr>
          <a:ln/>
        </p:spPr>
      </p:sp>
      <p:sp>
        <p:nvSpPr>
          <p:cNvPr id="132101" name="Rectangle 3"/>
          <p:cNvSpPr>
            <a:spLocks noGrp="1" noChangeArrowheads="1"/>
          </p:cNvSpPr>
          <p:nvPr>
            <p:ph type="body" idx="1"/>
          </p:nvPr>
        </p:nvSpPr>
        <p:spPr>
          <a:noFill/>
          <a:ln/>
        </p:spPr>
        <p:txBody>
          <a:bodyPr/>
          <a:lstStyle/>
          <a:p>
            <a:pPr eaLnBrk="1" hangingPunct="1">
              <a:spcBef>
                <a:spcPct val="0"/>
              </a:spcBef>
            </a:pPr>
            <a:r>
              <a:rPr lang="en-US"/>
              <a:t>Insert a map of your country.</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B841721-3546-5643-B199-9E9E4D1DAE2F}" type="slidenum">
              <a:rPr lang="en-GB"/>
              <a:pPr/>
              <a:t>66</a:t>
            </a:fld>
            <a:endParaRPr lang="en-GB"/>
          </a:p>
        </p:txBody>
      </p:sp>
      <p:sp>
        <p:nvSpPr>
          <p:cNvPr id="134147" name="Rectangle 2"/>
          <p:cNvSpPr>
            <a:spLocks noRot="1" noChangeArrowheads="1" noTextEdit="1"/>
          </p:cNvSpPr>
          <p:nvPr>
            <p:ph type="sldImg"/>
          </p:nvPr>
        </p:nvSpPr>
        <p:spPr>
          <a:xfrm>
            <a:off x="1146175" y="687388"/>
            <a:ext cx="4567238" cy="3425825"/>
          </a:xfrm>
          <a:ln w="12700" cap="flat"/>
        </p:spPr>
      </p:sp>
      <p:sp>
        <p:nvSpPr>
          <p:cNvPr id="134148" name="Rectangle 3"/>
          <p:cNvSpPr>
            <a:spLocks noGrp="1" noChangeArrowheads="1"/>
          </p:cNvSpPr>
          <p:nvPr>
            <p:ph type="body" idx="1"/>
          </p:nvPr>
        </p:nvSpPr>
        <p:spPr>
          <a:noFill/>
          <a:ln/>
        </p:spPr>
        <p:txBody>
          <a:bodyPr lIns="92067" tIns="46034" rIns="92067" bIns="46034"/>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28DCA8E3-9906-8943-95A8-D35A83401064}" type="slidenum">
              <a:rPr lang="en-GB"/>
              <a:pPr/>
              <a:t>67</a:t>
            </a:fld>
            <a:endParaRPr lang="en-GB"/>
          </a:p>
        </p:txBody>
      </p:sp>
      <p:sp>
        <p:nvSpPr>
          <p:cNvPr id="1361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4061068-3F02-9F4D-92B1-193CA8C0789E}" type="slidenum">
              <a:rPr lang="en-US" sz="1200">
                <a:latin typeface="Calibri" charset="0"/>
              </a:rPr>
              <a:pPr algn="r"/>
              <a:t>67</a:t>
            </a:fld>
            <a:endParaRPr lang="en-US" sz="1200">
              <a:latin typeface="Calibri" charset="0"/>
            </a:endParaRPr>
          </a:p>
        </p:txBody>
      </p:sp>
      <p:sp>
        <p:nvSpPr>
          <p:cNvPr id="136196" name="Rectangle 2"/>
          <p:cNvSpPr>
            <a:spLocks noGrp="1" noRot="1" noChangeAspect="1" noChangeArrowheads="1" noTextEdit="1"/>
          </p:cNvSpPr>
          <p:nvPr>
            <p:ph type="sldImg"/>
          </p:nvPr>
        </p:nvSpPr>
        <p:spPr>
          <a:xfrm>
            <a:off x="1143000" y="687388"/>
            <a:ext cx="4572000" cy="3429000"/>
          </a:xfrm>
          <a:ln/>
        </p:spPr>
      </p:sp>
      <p:sp>
        <p:nvSpPr>
          <p:cNvPr id="136197" name="Rectangle 3"/>
          <p:cNvSpPr>
            <a:spLocks noGrp="1" noChangeArrowheads="1"/>
          </p:cNvSpPr>
          <p:nvPr>
            <p:ph type="body" idx="1"/>
          </p:nvPr>
        </p:nvSpPr>
        <p:spPr>
          <a:xfrm>
            <a:off x="912813" y="4343400"/>
            <a:ext cx="5032375" cy="4113213"/>
          </a:xfrm>
          <a:noFill/>
          <a:ln/>
        </p:spPr>
        <p:txBody>
          <a:bodyPr/>
          <a:lstStyle/>
          <a:p>
            <a:pPr eaLnBrk="1" hangingPunct="1">
              <a:spcBef>
                <a:spcPct val="0"/>
              </a:spcBef>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96F48F0E-857B-B843-AD44-49CBFAAB5993}" type="slidenum">
              <a:rPr lang="en-GB"/>
              <a:pPr/>
              <a:t>68</a:t>
            </a:fld>
            <a:endParaRPr lang="en-GB"/>
          </a:p>
        </p:txBody>
      </p:sp>
      <p:sp>
        <p:nvSpPr>
          <p:cNvPr id="138243" name="Rectangle 2"/>
          <p:cNvSpPr>
            <a:spLocks noRot="1" noChangeArrowheads="1" noTextEdit="1"/>
          </p:cNvSpPr>
          <p:nvPr>
            <p:ph type="sldImg"/>
          </p:nvPr>
        </p:nvSpPr>
        <p:spPr>
          <a:xfrm>
            <a:off x="1146175" y="687388"/>
            <a:ext cx="4567238" cy="3425825"/>
          </a:xfrm>
          <a:ln w="12700" cap="flat"/>
        </p:spPr>
      </p:sp>
      <p:sp>
        <p:nvSpPr>
          <p:cNvPr id="138244" name="Rectangle 3"/>
          <p:cNvSpPr>
            <a:spLocks noGrp="1" noChangeArrowheads="1"/>
          </p:cNvSpPr>
          <p:nvPr>
            <p:ph type="body" idx="1"/>
          </p:nvPr>
        </p:nvSpPr>
        <p:spPr>
          <a:noFill/>
          <a:ln/>
        </p:spPr>
        <p:txBody>
          <a:bodyPr lIns="92067" tIns="46034" rIns="92067" bIns="46034"/>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F7CECD8A-D77B-224D-8B00-99FA068CC2B0}" type="slidenum">
              <a:rPr lang="en-GB"/>
              <a:pPr/>
              <a:t>70</a:t>
            </a:fld>
            <a:endParaRPr lang="en-GB"/>
          </a:p>
        </p:txBody>
      </p:sp>
      <p:sp>
        <p:nvSpPr>
          <p:cNvPr id="141315" name="Slide Image Placeholder 1"/>
          <p:cNvSpPr>
            <a:spLocks noGrp="1" noRot="1" noChangeAspect="1" noTextEdit="1"/>
          </p:cNvSpPr>
          <p:nvPr>
            <p:ph type="sldImg"/>
          </p:nvPr>
        </p:nvSpPr>
        <p:spPr>
          <a:ln/>
        </p:spPr>
      </p:sp>
      <p:sp>
        <p:nvSpPr>
          <p:cNvPr id="141316" name="Notes Placeholder 2"/>
          <p:cNvSpPr>
            <a:spLocks noGrp="1"/>
          </p:cNvSpPr>
          <p:nvPr>
            <p:ph type="body" idx="1"/>
          </p:nvPr>
        </p:nvSpPr>
        <p:spPr>
          <a:xfrm>
            <a:off x="685800" y="4341813"/>
            <a:ext cx="5486400" cy="4116387"/>
          </a:xfrm>
          <a:noFill/>
          <a:ln/>
        </p:spPr>
        <p:txBody>
          <a:bodyPr lIns="89422" tIns="44710" rIns="89422" bIns="44710"/>
          <a:lstStyle/>
          <a:p>
            <a:pPr eaLnBrk="1" hangingPunct="1">
              <a:spcBef>
                <a:spcPct val="0"/>
              </a:spcBef>
            </a:pPr>
            <a:endParaRPr lang="en-US"/>
          </a:p>
        </p:txBody>
      </p:sp>
      <p:sp>
        <p:nvSpPr>
          <p:cNvPr id="141317" name="Slide Number Placeholder 3"/>
          <p:cNvSpPr txBox="1">
            <a:spLocks noGrp="1"/>
          </p:cNvSpPr>
          <p:nvPr/>
        </p:nvSpPr>
        <p:spPr bwMode="auto">
          <a:xfrm>
            <a:off x="3884613" y="8686800"/>
            <a:ext cx="2971800" cy="455613"/>
          </a:xfrm>
          <a:prstGeom prst="rect">
            <a:avLst/>
          </a:prstGeom>
          <a:noFill/>
          <a:ln w="9525">
            <a:noFill/>
            <a:miter lim="800000"/>
            <a:headEnd/>
            <a:tailEnd/>
          </a:ln>
        </p:spPr>
        <p:txBody>
          <a:bodyPr lIns="89422" tIns="44710" rIns="89422" bIns="44710" anchor="b">
            <a:prstTxWarp prst="textNoShape">
              <a:avLst/>
            </a:prstTxWarp>
          </a:bodyPr>
          <a:lstStyle/>
          <a:p>
            <a:pPr algn="r" defTabSz="904875"/>
            <a:fld id="{E297520B-87AF-8647-B3BD-E275D9625C96}" type="slidenum">
              <a:rPr lang="en-US" sz="1200"/>
              <a:pPr algn="r" defTabSz="904875"/>
              <a:t>70</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12A3FB2-CCCB-1249-86E8-3BB404D8B5D2}" type="slidenum">
              <a:rPr lang="en-GB"/>
              <a:pPr/>
              <a:t>20</a:t>
            </a:fld>
            <a:endParaRPr lang="en-GB"/>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a:t>The last macro indicator is the international crude oil price</a:t>
            </a:r>
          </a:p>
          <a:p>
            <a:r>
              <a:rPr lang="en-US"/>
              <a:t>In 2009 it fell from its peak, but now is climbing back up, around 85 today.</a:t>
            </a:r>
          </a:p>
          <a:p>
            <a:r>
              <a:rPr lang="en-US"/>
              <a:t>We project that after the global economy comes out of the crisis the oil price will gradually move up again to about 100$ over 10 years</a:t>
            </a:r>
          </a:p>
          <a:p>
            <a:r>
              <a:rPr lang="en-US"/>
              <a:t>This has 2 implications for Ag.: on the cost side – fuel and fertilizer costs relative to commodity prices</a:t>
            </a:r>
          </a:p>
          <a:p>
            <a:r>
              <a:rPr lang="en-US"/>
              <a:t>Demand side for biofuel – ethanol and biodiesel become more competitive at higher costs for fossil fuel</a:t>
            </a:r>
          </a:p>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9BC3494E-4C27-9145-B936-C988234701F7}" type="slidenum">
              <a:rPr lang="en-GB"/>
              <a:pPr/>
              <a:t>71</a:t>
            </a:fld>
            <a:endParaRPr lang="en-GB"/>
          </a:p>
        </p:txBody>
      </p:sp>
      <p:sp>
        <p:nvSpPr>
          <p:cNvPr id="143363" name="Folienbildplatzhalter 1"/>
          <p:cNvSpPr>
            <a:spLocks noGrp="1" noRot="1" noChangeAspect="1" noTextEdit="1"/>
          </p:cNvSpPr>
          <p:nvPr>
            <p:ph type="sldImg"/>
          </p:nvPr>
        </p:nvSpPr>
        <p:spPr>
          <a:ln/>
        </p:spPr>
      </p:sp>
      <p:sp>
        <p:nvSpPr>
          <p:cNvPr id="143364" name="Notizenplatzhalter 2"/>
          <p:cNvSpPr>
            <a:spLocks noGrp="1"/>
          </p:cNvSpPr>
          <p:nvPr>
            <p:ph type="body" idx="1"/>
          </p:nvPr>
        </p:nvSpPr>
        <p:spPr>
          <a:xfrm>
            <a:off x="914400" y="4343400"/>
            <a:ext cx="5029200" cy="4114800"/>
          </a:xfrm>
          <a:noFill/>
          <a:ln/>
        </p:spPr>
        <p:txBody>
          <a:bodyPr/>
          <a:lstStyle/>
          <a:p>
            <a:pPr eaLnBrk="1" hangingPunct="1"/>
            <a:endParaRPr lang="de-AT"/>
          </a:p>
        </p:txBody>
      </p:sp>
      <p:sp>
        <p:nvSpPr>
          <p:cNvPr id="143365" name="Foliennummernplatzhalt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341D9F03-4A1F-7A47-A5B7-141CBF8B836A}" type="slidenum">
              <a:rPr lang="de-AT" sz="1200">
                <a:latin typeface="Times New Roman" charset="0"/>
              </a:rPr>
              <a:pPr algn="r" eaLnBrk="0" hangingPunct="0"/>
              <a:t>71</a:t>
            </a:fld>
            <a:endParaRPr lang="de-AT" sz="120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54FC4664-196B-904C-9A2F-DA1573D4CD8B}" type="slidenum">
              <a:rPr lang="en-GB"/>
              <a:pPr/>
              <a:t>72</a:t>
            </a:fld>
            <a:endParaRPr lang="en-GB"/>
          </a:p>
        </p:txBody>
      </p:sp>
      <p:sp>
        <p:nvSpPr>
          <p:cNvPr id="145411" name="Folienbildplatzhalter 1"/>
          <p:cNvSpPr>
            <a:spLocks noGrp="1" noRot="1" noChangeAspect="1" noTextEdit="1"/>
          </p:cNvSpPr>
          <p:nvPr>
            <p:ph type="sldImg"/>
          </p:nvPr>
        </p:nvSpPr>
        <p:spPr>
          <a:ln/>
        </p:spPr>
      </p:sp>
      <p:sp>
        <p:nvSpPr>
          <p:cNvPr id="145412" name="Notizenplatzhalter 2"/>
          <p:cNvSpPr>
            <a:spLocks noGrp="1"/>
          </p:cNvSpPr>
          <p:nvPr>
            <p:ph type="body" idx="1"/>
          </p:nvPr>
        </p:nvSpPr>
        <p:spPr>
          <a:xfrm>
            <a:off x="914400" y="4343400"/>
            <a:ext cx="5029200" cy="4114800"/>
          </a:xfrm>
          <a:noFill/>
          <a:ln/>
        </p:spPr>
        <p:txBody>
          <a:bodyPr/>
          <a:lstStyle/>
          <a:p>
            <a:pPr eaLnBrk="1" hangingPunct="1"/>
            <a:endParaRPr lang="de-AT"/>
          </a:p>
        </p:txBody>
      </p:sp>
      <p:sp>
        <p:nvSpPr>
          <p:cNvPr id="145413" name="Foliennummernplatzhalt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E9802C84-BC86-F54A-9C1C-CC6D757EBEA0}" type="slidenum">
              <a:rPr lang="de-AT" sz="1200">
                <a:latin typeface="Times New Roman" charset="0"/>
              </a:rPr>
              <a:pPr algn="r" eaLnBrk="0" hangingPunct="0"/>
              <a:t>72</a:t>
            </a:fld>
            <a:endParaRPr lang="de-AT" sz="1200">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EEEC32A9-9CB1-F641-ACEC-87A7A304AF09}" type="slidenum">
              <a:rPr lang="en-GB"/>
              <a:pPr/>
              <a:t>73</a:t>
            </a:fld>
            <a:endParaRPr lang="en-GB"/>
          </a:p>
        </p:txBody>
      </p:sp>
      <p:sp>
        <p:nvSpPr>
          <p:cNvPr id="147459" name="Folienbildplatzhalter 1"/>
          <p:cNvSpPr>
            <a:spLocks noGrp="1" noRot="1" noChangeAspect="1" noTextEdit="1"/>
          </p:cNvSpPr>
          <p:nvPr>
            <p:ph type="sldImg"/>
          </p:nvPr>
        </p:nvSpPr>
        <p:spPr>
          <a:ln/>
        </p:spPr>
      </p:sp>
      <p:sp>
        <p:nvSpPr>
          <p:cNvPr id="147460" name="Notizenplatzhalter 2"/>
          <p:cNvSpPr>
            <a:spLocks noGrp="1"/>
          </p:cNvSpPr>
          <p:nvPr>
            <p:ph type="body" idx="1"/>
          </p:nvPr>
        </p:nvSpPr>
        <p:spPr>
          <a:xfrm>
            <a:off x="914400" y="4343400"/>
            <a:ext cx="5029200" cy="4114800"/>
          </a:xfrm>
          <a:noFill/>
          <a:ln/>
        </p:spPr>
        <p:txBody>
          <a:bodyPr/>
          <a:lstStyle/>
          <a:p>
            <a:pPr eaLnBrk="1" hangingPunct="1"/>
            <a:endParaRPr lang="de-AT"/>
          </a:p>
        </p:txBody>
      </p:sp>
      <p:sp>
        <p:nvSpPr>
          <p:cNvPr id="147461" name="Foliennummernplatzhalt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B0D9C1BD-8ECA-6448-A243-9DD09DF56C48}" type="slidenum">
              <a:rPr lang="de-AT" sz="1200">
                <a:latin typeface="Times New Roman" charset="0"/>
              </a:rPr>
              <a:pPr algn="r" eaLnBrk="0" hangingPunct="0"/>
              <a:t>73</a:t>
            </a:fld>
            <a:endParaRPr lang="de-AT" sz="1200">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84D7E93E-1EA1-4E42-99BF-9BD53F2C1681}" type="slidenum">
              <a:rPr lang="en-GB"/>
              <a:pPr/>
              <a:t>74</a:t>
            </a:fld>
            <a:endParaRPr lang="en-GB"/>
          </a:p>
        </p:txBody>
      </p:sp>
      <p:sp>
        <p:nvSpPr>
          <p:cNvPr id="149507" name="Folienbildplatzhalter 1"/>
          <p:cNvSpPr>
            <a:spLocks noGrp="1" noRot="1" noChangeAspect="1" noTextEdit="1"/>
          </p:cNvSpPr>
          <p:nvPr>
            <p:ph type="sldImg"/>
          </p:nvPr>
        </p:nvSpPr>
        <p:spPr>
          <a:ln/>
        </p:spPr>
      </p:sp>
      <p:sp>
        <p:nvSpPr>
          <p:cNvPr id="149508" name="Notizenplatzhalter 2"/>
          <p:cNvSpPr>
            <a:spLocks noGrp="1"/>
          </p:cNvSpPr>
          <p:nvPr>
            <p:ph type="body" idx="1"/>
          </p:nvPr>
        </p:nvSpPr>
        <p:spPr>
          <a:xfrm>
            <a:off x="914400" y="4343400"/>
            <a:ext cx="5029200" cy="4114800"/>
          </a:xfrm>
          <a:noFill/>
          <a:ln/>
        </p:spPr>
        <p:txBody>
          <a:bodyPr/>
          <a:lstStyle/>
          <a:p>
            <a:pPr eaLnBrk="1" hangingPunct="1"/>
            <a:endParaRPr lang="de-AT"/>
          </a:p>
        </p:txBody>
      </p:sp>
      <p:sp>
        <p:nvSpPr>
          <p:cNvPr id="149509" name="Foliennummernplatzhalter 3"/>
          <p:cNvSpPr txBox="1">
            <a:spLocks noGrp="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eaLnBrk="0" hangingPunct="0"/>
            <a:fld id="{02915CE0-C228-AE41-866C-21AFC343C4F7}" type="slidenum">
              <a:rPr lang="de-AT" sz="1200">
                <a:latin typeface="Times New Roman" charset="0"/>
              </a:rPr>
              <a:pPr algn="r" eaLnBrk="0" hangingPunct="0"/>
              <a:t>74</a:t>
            </a:fld>
            <a:endParaRPr lang="de-AT" sz="1200">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37A3F437-EB6D-5A49-83B3-4394970FC5BC}" type="slidenum">
              <a:rPr lang="en-GB"/>
              <a:pPr/>
              <a:t>76</a:t>
            </a:fld>
            <a:endParaRPr lang="en-GB"/>
          </a:p>
        </p:txBody>
      </p:sp>
      <p:sp>
        <p:nvSpPr>
          <p:cNvPr id="152579" name="Slide Image Placeholder 1"/>
          <p:cNvSpPr>
            <a:spLocks noGrp="1" noRot="1" noChangeAspect="1" noTextEdit="1"/>
          </p:cNvSpPr>
          <p:nvPr>
            <p:ph type="sldImg"/>
          </p:nvPr>
        </p:nvSpPr>
        <p:spPr>
          <a:ln/>
        </p:spPr>
      </p:sp>
      <p:sp>
        <p:nvSpPr>
          <p:cNvPr id="152580" name="Notes Placeholder 2"/>
          <p:cNvSpPr>
            <a:spLocks noGrp="1"/>
          </p:cNvSpPr>
          <p:nvPr>
            <p:ph type="body" idx="1"/>
          </p:nvPr>
        </p:nvSpPr>
        <p:spPr>
          <a:noFill/>
          <a:ln/>
        </p:spPr>
        <p:txBody>
          <a:bodyPr/>
          <a:lstStyle/>
          <a:p>
            <a:pPr eaLnBrk="1" hangingPunct="1"/>
            <a:endParaRPr lang="en-US"/>
          </a:p>
        </p:txBody>
      </p:sp>
      <p:sp>
        <p:nvSpPr>
          <p:cNvPr id="15258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2A1FAA3-7DDC-8D4D-A054-3571AB6DE9E3}" type="slidenum">
              <a:rPr lang="en-US" sz="1200">
                <a:latin typeface="Calibri" charset="0"/>
              </a:rPr>
              <a:pPr algn="r"/>
              <a:t>76</a:t>
            </a:fld>
            <a:endParaRPr lang="en-US" sz="1200">
              <a:latin typeface="Calibri"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E87AE05B-D7A4-2246-A41B-70C79B41609E}" type="slidenum">
              <a:rPr lang="en-GB"/>
              <a:pPr/>
              <a:t>86</a:t>
            </a:fld>
            <a:endParaRPr lang="en-GB"/>
          </a:p>
        </p:txBody>
      </p:sp>
      <p:sp>
        <p:nvSpPr>
          <p:cNvPr id="163843" name="Rectangle 2"/>
          <p:cNvSpPr>
            <a:spLocks noRo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lnSpc>
                <a:spcPct val="160000"/>
              </a:lnSpc>
            </a:pPr>
            <a:r>
              <a:rPr lang="en-US" sz="1400" b="1"/>
              <a:t>In Asia and Latin America 30 respectively 48 % of forest conversion is done for later large scale production of agricultural crops or cattle raising, and only about 10 % for small scale farming, while in  Africa small scale farming accounts for 60 %  of the land-use change</a:t>
            </a:r>
            <a:r>
              <a:rPr lang="en-US" sz="1400"/>
              <a:t>.</a:t>
            </a:r>
          </a:p>
          <a:p>
            <a:pPr eaLnBrk="1" hangingPunct="1">
              <a:lnSpc>
                <a:spcPct val="150000"/>
              </a:lnSpc>
            </a:pPr>
            <a:endParaRPr lang="en-GB" sz="1400" b="1"/>
          </a:p>
          <a:p>
            <a:pPr eaLnBrk="1" hangingPunct="1"/>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BA904384-8478-F74B-987C-3BF86369841F}" type="slidenum">
              <a:rPr lang="en-GB"/>
              <a:pPr/>
              <a:t>87</a:t>
            </a:fld>
            <a:endParaRPr lang="en-GB"/>
          </a:p>
        </p:txBody>
      </p:sp>
      <p:sp>
        <p:nvSpPr>
          <p:cNvPr id="165891" name="Rectangle 2"/>
          <p:cNvSpPr>
            <a:spLocks noRo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lnSpc>
                <a:spcPct val="150000"/>
              </a:lnSpc>
            </a:pPr>
            <a:r>
              <a:rPr lang="en-US" b="1"/>
              <a:t>The major percentage of forest conversion aims at agricultural production and cattle raising – certainly with regional differences.</a:t>
            </a:r>
          </a:p>
          <a:p>
            <a:pPr eaLnBrk="1" hangingPunct="1">
              <a:lnSpc>
                <a:spcPct val="150000"/>
              </a:lnSpc>
            </a:pPr>
            <a:r>
              <a:rPr lang="en-US" b="1"/>
              <a:t>In some regions land speculation leads to forest conversion </a:t>
            </a:r>
          </a:p>
          <a:p>
            <a:pPr eaLnBrk="1" hangingPunct="1">
              <a:lnSpc>
                <a:spcPct val="150000"/>
              </a:lnSpc>
            </a:pPr>
            <a:endParaRPr lang="en-US" b="1"/>
          </a:p>
          <a:p>
            <a:pPr eaLnBrk="1" hangingPunct="1">
              <a:lnSpc>
                <a:spcPct val="150000"/>
              </a:lnSpc>
            </a:pPr>
            <a:r>
              <a:rPr lang="en-US" b="1"/>
              <a:t>Other enduses of former forest land are mining or infrastructure. </a:t>
            </a:r>
          </a:p>
          <a:p>
            <a:pPr eaLnBrk="1" hangingPunct="1">
              <a:lnSpc>
                <a:spcPct val="150000"/>
              </a:lnSpc>
            </a:pPr>
            <a:r>
              <a:rPr lang="en-US" b="1"/>
              <a:t>Only a minor percentage of forests are converted due to logging. On the other hand, logging provides windfall profits when forest areas  are converted to other land-uses.</a:t>
            </a:r>
          </a:p>
          <a:p>
            <a:pPr eaLnBrk="1" hangingPunct="1">
              <a:lnSpc>
                <a:spcPct val="150000"/>
              </a:lnSpc>
            </a:pPr>
            <a:r>
              <a:rPr lang="en-US" b="1"/>
              <a:t>With the new impetus on biofuels there is a high likelihood that forests will also be converted for biofuel production.</a:t>
            </a:r>
          </a:p>
          <a:p>
            <a:pPr eaLnBrk="1" hangingPunct="1">
              <a:lnSpc>
                <a:spcPct val="150000"/>
              </a:lnSpc>
            </a:pPr>
            <a:endParaRPr lang="en-US" b="1"/>
          </a:p>
          <a:p>
            <a:pPr eaLnBrk="1" hangingPunct="1">
              <a:lnSpc>
                <a:spcPct val="150000"/>
              </a:lnSpc>
            </a:pPr>
            <a:endParaRPr lang="en-GB"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C4D95BE-911F-9A44-A293-13F0D41FD895}" type="slidenum">
              <a:rPr lang="en-GB"/>
              <a:pPr/>
              <a:t>21</a:t>
            </a:fld>
            <a:endParaRPr lang="en-GB"/>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a:t>In projection period, global production grows 1.7 percent per year, while exports grow at 2.2% per year.  </a:t>
            </a:r>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AA844F1-725A-8946-94D1-C66E0A548EAE}" type="slidenum">
              <a:rPr lang="en-GB"/>
              <a:pPr/>
              <a:t>22</a:t>
            </a:fld>
            <a:endParaRPr lang="en-GB"/>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CB655E4-8E4F-4942-AF18-D8DFFA3D1E08}" type="slidenum">
              <a:rPr lang="en-GB"/>
              <a:pPr/>
              <a:t>23</a:t>
            </a:fld>
            <a:endParaRPr lang="en-GB"/>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40823D7-8C57-8A48-A33B-C8E826BBCDA6}" type="slidenum">
              <a:rPr lang="en-GB"/>
              <a:pPr/>
              <a:t>24</a:t>
            </a:fld>
            <a:endParaRPr lang="en-GB"/>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09382AE-C5E2-5340-8E75-476839EC2B5E}"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190C227-DCB6-E648-B0B4-5D3CD78C5E3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F380E7C-F10E-C349-862B-21896CDD7AA8}"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CB506C5B-67C9-E248-88EA-1931BC0663A9}"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705505FD-60F0-4C47-8DE3-24A044E7C582}"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1FAFB7B-6F80-8345-912C-28F4F0785DC3}"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6409FC7-7357-7440-B798-DABE609052F5}"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D38B74FA-0198-8B4F-8C01-AD5854591384}"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3663" y="-26988"/>
            <a:ext cx="7718425" cy="1143001"/>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341438"/>
            <a:ext cx="8229600" cy="4784725"/>
          </a:xfrm>
        </p:spPr>
        <p:txBody>
          <a:bodyPr/>
          <a:lstStyle/>
          <a:p>
            <a:pPr lvl="0"/>
            <a:endParaRPr lang="en-US" noProof="0"/>
          </a:p>
        </p:txBody>
      </p:sp>
      <p:sp>
        <p:nvSpPr>
          <p:cNvPr id="4" name="Slide Number Placeholder 3"/>
          <p:cNvSpPr>
            <a:spLocks noGrp="1"/>
          </p:cNvSpPr>
          <p:nvPr>
            <p:ph type="sldNum" sz="quarter" idx="10"/>
          </p:nvPr>
        </p:nvSpPr>
        <p:spPr>
          <a:xfrm>
            <a:off x="6975475" y="6224588"/>
            <a:ext cx="2133600" cy="476250"/>
          </a:xfrm>
        </p:spPr>
        <p:txBody>
          <a:bodyPr/>
          <a:lstStyle>
            <a:lvl1pPr>
              <a:defRPr/>
            </a:lvl1pPr>
          </a:lstStyle>
          <a:p>
            <a:pPr>
              <a:defRPr/>
            </a:pPr>
            <a:fld id="{B35A03BE-F384-D649-AAFD-44B5363E983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ECF06FE-65B5-EA4A-B50D-1299B617AAF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B485EEB-963C-8447-97CB-651163BB3B21}"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D1C57D9-DD49-7748-937D-0FB4BC45754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F2BAB5E-0181-0C49-8055-2BCAB993DE92}"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5E37F25E-5FFE-5A4C-8CE1-D0A7A75719C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04FD952-868C-AB45-B817-3D9B06A768C9}"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EB2278B-3B45-534A-BE7C-CE01F36DDC29}"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6695D16-21A3-7B48-97DA-06595572B3AB}"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546CCFB-EE52-284A-914F-70C680CE52E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wmf"/><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oleObject5.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oleObject6.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Microsoft_Excel_Chart1.xls"/><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Microsoft_Excel_Chart2.xls"/><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Microsoft_Excel_97_-_2004_Worksheet3.xls"/><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Excel_Chart4.xls"/><Relationship Id="rId1" Type="http://schemas.openxmlformats.org/officeDocument/2006/relationships/vmlDrawing" Target="../drawings/vmlDrawing10.vml"/><Relationship Id="rId2"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Microsoft_Excel_Chart5.xls"/><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e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Microsoft_Excel_Chart6.xls"/><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Microsoft_Excel_Chart7.xls"/><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1.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3.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4.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7.png"/><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image" Target="../media/image38.jpeg"/><Relationship Id="rId5" Type="http://schemas.openxmlformats.org/officeDocument/2006/relationships/image" Target="../media/image37.png"/><Relationship Id="rId6" Type="http://schemas.openxmlformats.org/officeDocument/2006/relationships/oleObject" Target="../embeddings/Microsoft_Excel_Chart8.xls"/><Relationship Id="rId1" Type="http://schemas.openxmlformats.org/officeDocument/2006/relationships/vmlDrawing" Target="../drawings/vmlDrawing14.vml"/><Relationship Id="rId2"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7.png"/><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image" Target="../media/image38.jpeg"/><Relationship Id="rId5" Type="http://schemas.openxmlformats.org/officeDocument/2006/relationships/image" Target="../media/image37.png"/><Relationship Id="rId6" Type="http://schemas.openxmlformats.org/officeDocument/2006/relationships/oleObject" Target="../embeddings/Microsoft_Excel_Chart9.xls"/><Relationship Id="rId1" Type="http://schemas.openxmlformats.org/officeDocument/2006/relationships/vmlDrawing" Target="../drawings/vmlDrawing15.v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7.png"/><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58.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jpeg"/><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59.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47.emf"/></Relationships>
</file>

<file path=ppt/slides/_rels/slide61.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62.xml.rels><?xml version="1.0" encoding="UTF-8" standalone="yes"?>
<Relationships xmlns="http://schemas.openxmlformats.org/package/2006/relationships"><Relationship Id="rId3" Type="http://schemas.openxmlformats.org/officeDocument/2006/relationships/image" Target="../media/image50.emf"/><Relationship Id="rId4" Type="http://schemas.openxmlformats.org/officeDocument/2006/relationships/image" Target="../media/image51.emf"/><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Microsoft_Excel_Chart10.xls"/><Relationship Id="rId1" Type="http://schemas.openxmlformats.org/officeDocument/2006/relationships/vmlDrawing" Target="../drawings/vmlDrawing16.vml"/><Relationship Id="rId2"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53.w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Microsoft_Excel_Chart11.xls"/><Relationship Id="rId1" Type="http://schemas.openxmlformats.org/officeDocument/2006/relationships/vmlDrawing" Target="../drawings/vmlDrawing17.vml"/><Relationship Id="rId2"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5.w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0.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59.emf"/></Relationships>
</file>

<file path=ppt/slides/_rels/slide72.xml.rels><?xml version="1.0" encoding="UTF-8" standalone="yes"?>
<Relationships xmlns="http://schemas.openxmlformats.org/package/2006/relationships"><Relationship Id="rId3" Type="http://schemas.openxmlformats.org/officeDocument/2006/relationships/image" Target="../media/image60.jpeg"/><Relationship Id="rId4" Type="http://schemas.openxmlformats.org/officeDocument/2006/relationships/image" Target="../media/image61.jpeg"/><Relationship Id="rId5" Type="http://schemas.openxmlformats.org/officeDocument/2006/relationships/image" Target="../media/image62.jpeg"/><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63.emf"/></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3.xml"/><Relationship Id="rId4" Type="http://schemas.openxmlformats.org/officeDocument/2006/relationships/image" Target="../media/image65.jpeg"/><Relationship Id="rId5" Type="http://schemas.openxmlformats.org/officeDocument/2006/relationships/image" Target="../media/image66.emf"/><Relationship Id="rId6" Type="http://schemas.openxmlformats.org/officeDocument/2006/relationships/oleObject" Target="../embeddings/oleObject7.bin"/><Relationship Id="rId1" Type="http://schemas.openxmlformats.org/officeDocument/2006/relationships/vmlDrawing" Target="../drawings/vmlDrawing18.vml"/><Relationship Id="rId2"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69.png"/><Relationship Id="rId1" Type="http://schemas.openxmlformats.org/officeDocument/2006/relationships/vmlDrawing" Target="../drawings/vmlDrawing19.vml"/><Relationship Id="rId2"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80.xml.rels><?xml version="1.0" encoding="UTF-8" standalone="yes"?>
<Relationships xmlns="http://schemas.openxmlformats.org/package/2006/relationships"><Relationship Id="rId3" Type="http://schemas.openxmlformats.org/officeDocument/2006/relationships/oleObject" Target="../embeddings/Microsoft_Excel_Chart12.xls"/><Relationship Id="rId4" Type="http://schemas.openxmlformats.org/officeDocument/2006/relationships/comments" Target="../comments/comment1.xml"/><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vmlDrawing" Target="../drawings/vmlDrawing21.vml"/><Relationship Id="rId2" Type="http://schemas.openxmlformats.org/officeDocument/2006/relationships/slideLayout" Target="../slideLayouts/slideLayout13.xml"/><Relationship Id="rId3" Type="http://schemas.openxmlformats.org/officeDocument/2006/relationships/oleObject" Target="../embeddings/Microsoft_Excel_Chart13.xls"/></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comments" Target="../comments/comment2.xml"/><Relationship Id="rId1" Type="http://schemas.openxmlformats.org/officeDocument/2006/relationships/vmlDrawing" Target="../drawings/vmlDrawing22.vml"/><Relationship Id="rId2"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1" Type="http://schemas.openxmlformats.org/officeDocument/2006/relationships/vmlDrawing" Target="../drawings/vmlDrawing23.vml"/><Relationship Id="rId2" Type="http://schemas.openxmlformats.org/officeDocument/2006/relationships/slideLayout" Target="../slideLayouts/slideLayout16.xml"/><Relationship Id="rId3" Type="http://schemas.openxmlformats.org/officeDocument/2006/relationships/oleObject" Target="../embeddings/Microsoft_Excel_Chart14.xls"/></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4.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image" Target="../media/image75.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684213" y="260350"/>
            <a:ext cx="7772400" cy="2376488"/>
          </a:xfrm>
        </p:spPr>
        <p:txBody>
          <a:bodyPr/>
          <a:lstStyle/>
          <a:p>
            <a:pPr eaLnBrk="1" hangingPunct="1"/>
            <a:r>
              <a:rPr lang="en-GB" sz="3600" b="1"/>
              <a:t>The Medium and Long term Outlook for Global Agricultural Markets and Trade in Light of Climate Change</a:t>
            </a:r>
          </a:p>
        </p:txBody>
      </p:sp>
      <p:sp>
        <p:nvSpPr>
          <p:cNvPr id="20483" name="Rectangle 3"/>
          <p:cNvSpPr>
            <a:spLocks noGrp="1" noChangeArrowheads="1"/>
          </p:cNvSpPr>
          <p:nvPr>
            <p:ph type="subTitle" idx="1"/>
          </p:nvPr>
        </p:nvSpPr>
        <p:spPr>
          <a:xfrm>
            <a:off x="1371600" y="2997200"/>
            <a:ext cx="6400800" cy="3095625"/>
          </a:xfrm>
        </p:spPr>
        <p:txBody>
          <a:bodyPr/>
          <a:lstStyle/>
          <a:p>
            <a:pPr eaLnBrk="1" hangingPunct="1">
              <a:lnSpc>
                <a:spcPct val="90000"/>
              </a:lnSpc>
            </a:pPr>
            <a:r>
              <a:rPr lang="en-US" b="1"/>
              <a:t>Alexander Sarris</a:t>
            </a:r>
          </a:p>
          <a:p>
            <a:pPr eaLnBrk="1" hangingPunct="1">
              <a:lnSpc>
                <a:spcPct val="90000"/>
              </a:lnSpc>
            </a:pPr>
            <a:r>
              <a:rPr lang="en-US" sz="2400"/>
              <a:t>Professor of Economics, University of Athens, </a:t>
            </a:r>
          </a:p>
          <a:p>
            <a:pPr eaLnBrk="1" hangingPunct="1">
              <a:lnSpc>
                <a:spcPct val="90000"/>
              </a:lnSpc>
            </a:pPr>
            <a:endParaRPr lang="en-US" sz="2400"/>
          </a:p>
          <a:p>
            <a:pPr eaLnBrk="1" hangingPunct="1">
              <a:lnSpc>
                <a:spcPct val="90000"/>
              </a:lnSpc>
            </a:pPr>
            <a:r>
              <a:rPr lang="en-US" sz="2400"/>
              <a:t>Presentation at the UoA Dphil Agricultural Development Class</a:t>
            </a:r>
          </a:p>
          <a:p>
            <a:pPr eaLnBrk="1" hangingPunct="1">
              <a:lnSpc>
                <a:spcPct val="90000"/>
              </a:lnSpc>
            </a:pPr>
            <a:r>
              <a:rPr lang="en-US" sz="2400"/>
              <a:t>13 March 2014 </a:t>
            </a:r>
          </a:p>
          <a:p>
            <a:pPr eaLnBrk="1" hangingPunct="1">
              <a:lnSpc>
                <a:spcPct val="90000"/>
              </a:lnSpc>
            </a:pPr>
            <a:endParaRPr lang="en-GB"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777875"/>
          </a:xfrm>
        </p:spPr>
        <p:txBody>
          <a:bodyPr/>
          <a:lstStyle/>
          <a:p>
            <a:pPr eaLnBrk="1" hangingPunct="1"/>
            <a:r>
              <a:rPr lang="en-US" sz="2400" b="1"/>
              <a:t>Real prices of sugar and beverages have tended to decrease but since mid 1980s tendency seems to have stopped</a:t>
            </a:r>
            <a:endParaRPr lang="en-GB" sz="2400" b="1"/>
          </a:p>
        </p:txBody>
      </p:sp>
      <p:pic>
        <p:nvPicPr>
          <p:cNvPr id="29699" name="Picture 3"/>
          <p:cNvPicPr>
            <a:picLocks noChangeAspect="1" noChangeArrowheads="1"/>
          </p:cNvPicPr>
          <p:nvPr>
            <p:ph idx="1"/>
          </p:nvPr>
        </p:nvPicPr>
        <p:blipFill>
          <a:blip r:embed="rId2"/>
          <a:srcRect/>
          <a:stretch>
            <a:fillRect/>
          </a:stretch>
        </p:blipFill>
        <p:spPr>
          <a:xfrm>
            <a:off x="539750" y="1220788"/>
            <a:ext cx="8208963" cy="5378450"/>
          </a:xfrm>
          <a:noFill/>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39750" y="274638"/>
            <a:ext cx="8147050" cy="993775"/>
          </a:xfrm>
        </p:spPr>
        <p:txBody>
          <a:bodyPr/>
          <a:lstStyle/>
          <a:p>
            <a:pPr eaLnBrk="1" hangingPunct="1"/>
            <a:r>
              <a:rPr lang="en-US" sz="3200" b="1"/>
              <a:t>What determines long term commodity prices?</a:t>
            </a:r>
          </a:p>
        </p:txBody>
      </p:sp>
      <p:sp>
        <p:nvSpPr>
          <p:cNvPr id="30723" name="Rectangle 3"/>
          <p:cNvSpPr>
            <a:spLocks noGrp="1" noChangeArrowheads="1"/>
          </p:cNvSpPr>
          <p:nvPr>
            <p:ph type="body" idx="1"/>
          </p:nvPr>
        </p:nvSpPr>
        <p:spPr>
          <a:xfrm>
            <a:off x="468313" y="1557338"/>
            <a:ext cx="8229600" cy="4464050"/>
          </a:xfrm>
        </p:spPr>
        <p:txBody>
          <a:bodyPr/>
          <a:lstStyle/>
          <a:p>
            <a:pPr eaLnBrk="1" hangingPunct="1">
              <a:lnSpc>
                <a:spcPct val="90000"/>
              </a:lnSpc>
            </a:pPr>
            <a:r>
              <a:rPr lang="en-US"/>
              <a:t>Supply of agricultural commodities highly elastic at low wages</a:t>
            </a:r>
          </a:p>
          <a:p>
            <a:pPr eaLnBrk="1" hangingPunct="1">
              <a:lnSpc>
                <a:spcPct val="90000"/>
              </a:lnSpc>
            </a:pPr>
            <a:r>
              <a:rPr lang="en-US"/>
              <a:t>Demand for agricultural commodities quite inelastic</a:t>
            </a:r>
          </a:p>
          <a:p>
            <a:pPr eaLnBrk="1" hangingPunct="1">
              <a:lnSpc>
                <a:spcPct val="90000"/>
              </a:lnSpc>
            </a:pPr>
            <a:r>
              <a:rPr lang="en-US"/>
              <a:t>Opposite case for non-agriculture</a:t>
            </a:r>
          </a:p>
          <a:p>
            <a:pPr eaLnBrk="1" hangingPunct="1">
              <a:lnSpc>
                <a:spcPct val="90000"/>
              </a:lnSpc>
            </a:pPr>
            <a:r>
              <a:rPr lang="en-US"/>
              <a:t>Implication: Equal or higher productivity gains for agriculture compared to non-agriculture can decrease terms of trade between agriculture and non-agriculture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706437"/>
          </a:xfrm>
        </p:spPr>
        <p:txBody>
          <a:bodyPr/>
          <a:lstStyle/>
          <a:p>
            <a:r>
              <a:rPr lang="en-US" sz="2800" b="1"/>
              <a:t>How do productivity gains affect agriculture and non-agriculture?</a:t>
            </a:r>
          </a:p>
        </p:txBody>
      </p:sp>
      <p:sp>
        <p:nvSpPr>
          <p:cNvPr id="31747" name="Rectangle 3"/>
          <p:cNvSpPr>
            <a:spLocks noGrp="1" noChangeArrowheads="1"/>
          </p:cNvSpPr>
          <p:nvPr>
            <p:ph type="body" idx="1"/>
          </p:nvPr>
        </p:nvSpPr>
        <p:spPr>
          <a:xfrm>
            <a:off x="179388" y="1125538"/>
            <a:ext cx="8785225" cy="5472112"/>
          </a:xfrm>
        </p:spPr>
        <p:txBody>
          <a:bodyPr/>
          <a:lstStyle/>
          <a:p>
            <a:r>
              <a:rPr lang="en-US" sz="1800"/>
              <a:t>Productivity affects agriculture differently than non-agriculture</a:t>
            </a:r>
          </a:p>
        </p:txBody>
      </p:sp>
      <p:sp>
        <p:nvSpPr>
          <p:cNvPr id="31748" name="Rectangle 4"/>
          <p:cNvSpPr>
            <a:spLocks noChangeArrowheads="1"/>
          </p:cNvSpPr>
          <p:nvPr/>
        </p:nvSpPr>
        <p:spPr bwMode="auto">
          <a:xfrm>
            <a:off x="457200" y="260350"/>
            <a:ext cx="8229600" cy="865188"/>
          </a:xfrm>
          <a:prstGeom prst="rect">
            <a:avLst/>
          </a:prstGeom>
          <a:noFill/>
          <a:ln w="9525">
            <a:noFill/>
            <a:miter lim="800000"/>
            <a:headEnd/>
            <a:tailEnd/>
          </a:ln>
        </p:spPr>
        <p:txBody>
          <a:bodyPr anchor="ctr">
            <a:prstTxWarp prst="textNoShape">
              <a:avLst/>
            </a:prstTxWarp>
          </a:bodyPr>
          <a:lstStyle/>
          <a:p>
            <a:pPr algn="ctr"/>
            <a:endParaRPr lang="en-US" sz="2500" b="1">
              <a:solidFill>
                <a:schemeClr val="tx2"/>
              </a:solidFill>
            </a:endParaRPr>
          </a:p>
        </p:txBody>
      </p:sp>
      <p:grpSp>
        <p:nvGrpSpPr>
          <p:cNvPr id="31749" name="Group 5"/>
          <p:cNvGrpSpPr>
            <a:grpSpLocks/>
          </p:cNvGrpSpPr>
          <p:nvPr/>
        </p:nvGrpSpPr>
        <p:grpSpPr bwMode="auto">
          <a:xfrm>
            <a:off x="900113" y="2133600"/>
            <a:ext cx="3365500" cy="3311525"/>
            <a:chOff x="2318" y="2553"/>
            <a:chExt cx="3600" cy="2880"/>
          </a:xfrm>
        </p:grpSpPr>
        <p:sp>
          <p:nvSpPr>
            <p:cNvPr id="31780" name="Line 6"/>
            <p:cNvSpPr>
              <a:spLocks noChangeShapeType="1"/>
            </p:cNvSpPr>
            <p:nvPr/>
          </p:nvSpPr>
          <p:spPr bwMode="auto">
            <a:xfrm>
              <a:off x="2318" y="2553"/>
              <a:ext cx="0" cy="2880"/>
            </a:xfrm>
            <a:prstGeom prst="line">
              <a:avLst/>
            </a:prstGeom>
            <a:noFill/>
            <a:ln w="28575">
              <a:solidFill>
                <a:srgbClr val="000000"/>
              </a:solidFill>
              <a:round/>
              <a:headEnd/>
              <a:tailEnd/>
            </a:ln>
          </p:spPr>
          <p:txBody>
            <a:bodyPr>
              <a:prstTxWarp prst="textNoShape">
                <a:avLst/>
              </a:prstTxWarp>
            </a:bodyPr>
            <a:lstStyle/>
            <a:p>
              <a:endParaRPr lang="en-US"/>
            </a:p>
          </p:txBody>
        </p:sp>
        <p:sp>
          <p:nvSpPr>
            <p:cNvPr id="31781" name="Line 7"/>
            <p:cNvSpPr>
              <a:spLocks noChangeShapeType="1"/>
            </p:cNvSpPr>
            <p:nvPr/>
          </p:nvSpPr>
          <p:spPr bwMode="auto">
            <a:xfrm>
              <a:off x="2318" y="5433"/>
              <a:ext cx="3600" cy="0"/>
            </a:xfrm>
            <a:prstGeom prst="line">
              <a:avLst/>
            </a:prstGeom>
            <a:noFill/>
            <a:ln w="28575">
              <a:solidFill>
                <a:srgbClr val="000000"/>
              </a:solidFill>
              <a:round/>
              <a:headEnd/>
              <a:tailEnd/>
            </a:ln>
          </p:spPr>
          <p:txBody>
            <a:bodyPr>
              <a:prstTxWarp prst="textNoShape">
                <a:avLst/>
              </a:prstTxWarp>
            </a:bodyPr>
            <a:lstStyle/>
            <a:p>
              <a:endParaRPr lang="en-US"/>
            </a:p>
          </p:txBody>
        </p:sp>
        <p:sp>
          <p:nvSpPr>
            <p:cNvPr id="31782" name="Line 8"/>
            <p:cNvSpPr>
              <a:spLocks noChangeShapeType="1"/>
            </p:cNvSpPr>
            <p:nvPr/>
          </p:nvSpPr>
          <p:spPr bwMode="auto">
            <a:xfrm>
              <a:off x="3758" y="2553"/>
              <a:ext cx="720" cy="252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1783" name="Line 9"/>
            <p:cNvSpPr>
              <a:spLocks noChangeShapeType="1"/>
            </p:cNvSpPr>
            <p:nvPr/>
          </p:nvSpPr>
          <p:spPr bwMode="auto">
            <a:xfrm flipV="1">
              <a:off x="2318" y="2733"/>
              <a:ext cx="2880" cy="72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1784" name="Line 10"/>
            <p:cNvSpPr>
              <a:spLocks noChangeShapeType="1"/>
            </p:cNvSpPr>
            <p:nvPr/>
          </p:nvSpPr>
          <p:spPr bwMode="auto">
            <a:xfrm flipV="1">
              <a:off x="2318" y="3633"/>
              <a:ext cx="2880" cy="72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1785" name="Line 11"/>
            <p:cNvSpPr>
              <a:spLocks noChangeShapeType="1"/>
            </p:cNvSpPr>
            <p:nvPr/>
          </p:nvSpPr>
          <p:spPr bwMode="auto">
            <a:xfrm flipH="1">
              <a:off x="2318" y="3093"/>
              <a:ext cx="1620" cy="0"/>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1786" name="Line 12"/>
            <p:cNvSpPr>
              <a:spLocks noChangeShapeType="1"/>
            </p:cNvSpPr>
            <p:nvPr/>
          </p:nvSpPr>
          <p:spPr bwMode="auto">
            <a:xfrm flipH="1">
              <a:off x="2318" y="3813"/>
              <a:ext cx="1800" cy="0"/>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grpSp>
      <p:grpSp>
        <p:nvGrpSpPr>
          <p:cNvPr id="31750" name="Group 13"/>
          <p:cNvGrpSpPr>
            <a:grpSpLocks/>
          </p:cNvGrpSpPr>
          <p:nvPr/>
        </p:nvGrpSpPr>
        <p:grpSpPr bwMode="auto">
          <a:xfrm>
            <a:off x="5003800" y="1916113"/>
            <a:ext cx="3725863" cy="3529012"/>
            <a:chOff x="7178" y="2373"/>
            <a:chExt cx="3600" cy="3060"/>
          </a:xfrm>
        </p:grpSpPr>
        <p:sp>
          <p:nvSpPr>
            <p:cNvPr id="31773" name="Line 14"/>
            <p:cNvSpPr>
              <a:spLocks noChangeShapeType="1"/>
            </p:cNvSpPr>
            <p:nvPr/>
          </p:nvSpPr>
          <p:spPr bwMode="auto">
            <a:xfrm>
              <a:off x="7178" y="2373"/>
              <a:ext cx="0" cy="3060"/>
            </a:xfrm>
            <a:prstGeom prst="line">
              <a:avLst/>
            </a:prstGeom>
            <a:noFill/>
            <a:ln w="28575">
              <a:solidFill>
                <a:srgbClr val="000000"/>
              </a:solidFill>
              <a:round/>
              <a:headEnd/>
              <a:tailEnd/>
            </a:ln>
          </p:spPr>
          <p:txBody>
            <a:bodyPr>
              <a:prstTxWarp prst="textNoShape">
                <a:avLst/>
              </a:prstTxWarp>
            </a:bodyPr>
            <a:lstStyle/>
            <a:p>
              <a:endParaRPr lang="en-US"/>
            </a:p>
          </p:txBody>
        </p:sp>
        <p:sp>
          <p:nvSpPr>
            <p:cNvPr id="31774" name="Line 15"/>
            <p:cNvSpPr>
              <a:spLocks noChangeShapeType="1"/>
            </p:cNvSpPr>
            <p:nvPr/>
          </p:nvSpPr>
          <p:spPr bwMode="auto">
            <a:xfrm>
              <a:off x="7178" y="5433"/>
              <a:ext cx="3600" cy="0"/>
            </a:xfrm>
            <a:prstGeom prst="line">
              <a:avLst/>
            </a:prstGeom>
            <a:noFill/>
            <a:ln w="28575">
              <a:solidFill>
                <a:srgbClr val="000000"/>
              </a:solidFill>
              <a:round/>
              <a:headEnd/>
              <a:tailEnd/>
            </a:ln>
          </p:spPr>
          <p:txBody>
            <a:bodyPr>
              <a:prstTxWarp prst="textNoShape">
                <a:avLst/>
              </a:prstTxWarp>
            </a:bodyPr>
            <a:lstStyle/>
            <a:p>
              <a:endParaRPr lang="en-US"/>
            </a:p>
          </p:txBody>
        </p:sp>
        <p:sp>
          <p:nvSpPr>
            <p:cNvPr id="31775" name="Line 16"/>
            <p:cNvSpPr>
              <a:spLocks noChangeShapeType="1"/>
            </p:cNvSpPr>
            <p:nvPr/>
          </p:nvSpPr>
          <p:spPr bwMode="auto">
            <a:xfrm>
              <a:off x="7358" y="3273"/>
              <a:ext cx="3060" cy="90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1776" name="Line 17"/>
            <p:cNvSpPr>
              <a:spLocks noChangeShapeType="1"/>
            </p:cNvSpPr>
            <p:nvPr/>
          </p:nvSpPr>
          <p:spPr bwMode="auto">
            <a:xfrm flipH="1">
              <a:off x="7898" y="2553"/>
              <a:ext cx="1080" cy="288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1777" name="Line 18"/>
            <p:cNvSpPr>
              <a:spLocks noChangeShapeType="1"/>
            </p:cNvSpPr>
            <p:nvPr/>
          </p:nvSpPr>
          <p:spPr bwMode="auto">
            <a:xfrm flipH="1">
              <a:off x="8438" y="2373"/>
              <a:ext cx="1080" cy="3060"/>
            </a:xfrm>
            <a:prstGeom prst="line">
              <a:avLst/>
            </a:prstGeom>
            <a:noFill/>
            <a:ln w="19050">
              <a:solidFill>
                <a:srgbClr val="000000"/>
              </a:solidFill>
              <a:round/>
              <a:headEnd/>
              <a:tailEnd/>
            </a:ln>
          </p:spPr>
          <p:txBody>
            <a:bodyPr>
              <a:prstTxWarp prst="textNoShape">
                <a:avLst/>
              </a:prstTxWarp>
            </a:bodyPr>
            <a:lstStyle/>
            <a:p>
              <a:endParaRPr lang="en-US"/>
            </a:p>
          </p:txBody>
        </p:sp>
        <p:sp>
          <p:nvSpPr>
            <p:cNvPr id="31778" name="Line 19"/>
            <p:cNvSpPr>
              <a:spLocks noChangeShapeType="1"/>
            </p:cNvSpPr>
            <p:nvPr/>
          </p:nvSpPr>
          <p:spPr bwMode="auto">
            <a:xfrm flipH="1">
              <a:off x="7178" y="3633"/>
              <a:ext cx="1440" cy="0"/>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sp>
          <p:nvSpPr>
            <p:cNvPr id="31779" name="Line 20"/>
            <p:cNvSpPr>
              <a:spLocks noChangeShapeType="1"/>
            </p:cNvSpPr>
            <p:nvPr/>
          </p:nvSpPr>
          <p:spPr bwMode="auto">
            <a:xfrm flipH="1">
              <a:off x="7178" y="3813"/>
              <a:ext cx="1800" cy="0"/>
            </a:xfrm>
            <a:prstGeom prst="line">
              <a:avLst/>
            </a:prstGeom>
            <a:noFill/>
            <a:ln w="9525" cap="rnd">
              <a:solidFill>
                <a:srgbClr val="000000"/>
              </a:solidFill>
              <a:prstDash val="sysDot"/>
              <a:round/>
              <a:headEnd/>
              <a:tailEnd/>
            </a:ln>
          </p:spPr>
          <p:txBody>
            <a:bodyPr>
              <a:prstTxWarp prst="textNoShape">
                <a:avLst/>
              </a:prstTxWarp>
            </a:bodyPr>
            <a:lstStyle/>
            <a:p>
              <a:endParaRPr lang="en-US"/>
            </a:p>
          </p:txBody>
        </p:sp>
      </p:grpSp>
      <p:sp>
        <p:nvSpPr>
          <p:cNvPr id="31751" name="Text Box 21"/>
          <p:cNvSpPr txBox="1">
            <a:spLocks noChangeArrowheads="1"/>
          </p:cNvSpPr>
          <p:nvPr/>
        </p:nvSpPr>
        <p:spPr bwMode="auto">
          <a:xfrm>
            <a:off x="323850" y="1700213"/>
            <a:ext cx="468313"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P</a:t>
            </a:r>
            <a:endParaRPr lang="en-GB"/>
          </a:p>
        </p:txBody>
      </p:sp>
      <p:sp>
        <p:nvSpPr>
          <p:cNvPr id="31752" name="Text Box 22"/>
          <p:cNvSpPr txBox="1">
            <a:spLocks noChangeArrowheads="1"/>
          </p:cNvSpPr>
          <p:nvPr/>
        </p:nvSpPr>
        <p:spPr bwMode="auto">
          <a:xfrm>
            <a:off x="4284663" y="5661025"/>
            <a:ext cx="3587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Q</a:t>
            </a:r>
            <a:endParaRPr lang="en-GB"/>
          </a:p>
        </p:txBody>
      </p:sp>
      <p:sp>
        <p:nvSpPr>
          <p:cNvPr id="31753" name="Text Box 23"/>
          <p:cNvSpPr txBox="1">
            <a:spLocks noChangeArrowheads="1"/>
          </p:cNvSpPr>
          <p:nvPr/>
        </p:nvSpPr>
        <p:spPr bwMode="auto">
          <a:xfrm>
            <a:off x="395288" y="2492375"/>
            <a:ext cx="395287"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p</a:t>
            </a:r>
            <a:endParaRPr lang="en-GB"/>
          </a:p>
        </p:txBody>
      </p:sp>
      <p:sp>
        <p:nvSpPr>
          <p:cNvPr id="31754" name="Text Box 24"/>
          <p:cNvSpPr txBox="1">
            <a:spLocks noChangeArrowheads="1"/>
          </p:cNvSpPr>
          <p:nvPr/>
        </p:nvSpPr>
        <p:spPr bwMode="auto">
          <a:xfrm>
            <a:off x="395288" y="2997200"/>
            <a:ext cx="395287"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c</a:t>
            </a:r>
            <a:endParaRPr lang="en-GB"/>
          </a:p>
        </p:txBody>
      </p:sp>
      <p:sp>
        <p:nvSpPr>
          <p:cNvPr id="31755" name="Text Box 25"/>
          <p:cNvSpPr txBox="1">
            <a:spLocks noChangeArrowheads="1"/>
          </p:cNvSpPr>
          <p:nvPr/>
        </p:nvSpPr>
        <p:spPr bwMode="auto">
          <a:xfrm>
            <a:off x="395288" y="3429000"/>
            <a:ext cx="395287"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p’</a:t>
            </a:r>
            <a:endParaRPr lang="en-GB"/>
          </a:p>
        </p:txBody>
      </p:sp>
      <p:sp>
        <p:nvSpPr>
          <p:cNvPr id="31756" name="Text Box 26"/>
          <p:cNvSpPr txBox="1">
            <a:spLocks noChangeArrowheads="1"/>
          </p:cNvSpPr>
          <p:nvPr/>
        </p:nvSpPr>
        <p:spPr bwMode="auto">
          <a:xfrm>
            <a:off x="395288" y="4005263"/>
            <a:ext cx="4318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d</a:t>
            </a:r>
            <a:endParaRPr lang="en-GB"/>
          </a:p>
        </p:txBody>
      </p:sp>
      <p:sp>
        <p:nvSpPr>
          <p:cNvPr id="31757" name="Text Box 27"/>
          <p:cNvSpPr txBox="1">
            <a:spLocks noChangeArrowheads="1"/>
          </p:cNvSpPr>
          <p:nvPr/>
        </p:nvSpPr>
        <p:spPr bwMode="auto">
          <a:xfrm>
            <a:off x="8459788" y="5654675"/>
            <a:ext cx="3587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Q</a:t>
            </a:r>
            <a:endParaRPr lang="en-GB"/>
          </a:p>
        </p:txBody>
      </p:sp>
      <p:sp>
        <p:nvSpPr>
          <p:cNvPr id="31758" name="Text Box 28"/>
          <p:cNvSpPr txBox="1">
            <a:spLocks noChangeArrowheads="1"/>
          </p:cNvSpPr>
          <p:nvPr/>
        </p:nvSpPr>
        <p:spPr bwMode="auto">
          <a:xfrm>
            <a:off x="4464050" y="1628775"/>
            <a:ext cx="468313"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P</a:t>
            </a:r>
            <a:endParaRPr lang="en-GB"/>
          </a:p>
        </p:txBody>
      </p:sp>
      <p:sp>
        <p:nvSpPr>
          <p:cNvPr id="31759" name="Text Box 29"/>
          <p:cNvSpPr txBox="1">
            <a:spLocks noChangeArrowheads="1"/>
          </p:cNvSpPr>
          <p:nvPr/>
        </p:nvSpPr>
        <p:spPr bwMode="auto">
          <a:xfrm>
            <a:off x="3708400" y="2349500"/>
            <a:ext cx="3587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S</a:t>
            </a:r>
            <a:endParaRPr lang="en-GB"/>
          </a:p>
        </p:txBody>
      </p:sp>
      <p:sp>
        <p:nvSpPr>
          <p:cNvPr id="31760" name="Text Box 30"/>
          <p:cNvSpPr txBox="1">
            <a:spLocks noChangeArrowheads="1"/>
          </p:cNvSpPr>
          <p:nvPr/>
        </p:nvSpPr>
        <p:spPr bwMode="auto">
          <a:xfrm>
            <a:off x="3635375" y="3500438"/>
            <a:ext cx="504825"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S’</a:t>
            </a:r>
            <a:endParaRPr lang="en-GB"/>
          </a:p>
        </p:txBody>
      </p:sp>
      <p:sp>
        <p:nvSpPr>
          <p:cNvPr id="31761" name="Text Box 31"/>
          <p:cNvSpPr txBox="1">
            <a:spLocks noChangeArrowheads="1"/>
          </p:cNvSpPr>
          <p:nvPr/>
        </p:nvSpPr>
        <p:spPr bwMode="auto">
          <a:xfrm>
            <a:off x="2555875" y="2852738"/>
            <a:ext cx="4318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a</a:t>
            </a:r>
            <a:endParaRPr lang="en-GB"/>
          </a:p>
        </p:txBody>
      </p:sp>
      <p:sp>
        <p:nvSpPr>
          <p:cNvPr id="31762" name="Text Box 32"/>
          <p:cNvSpPr txBox="1">
            <a:spLocks noChangeArrowheads="1"/>
          </p:cNvSpPr>
          <p:nvPr/>
        </p:nvSpPr>
        <p:spPr bwMode="auto">
          <a:xfrm>
            <a:off x="2771775" y="3933825"/>
            <a:ext cx="576263"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b</a:t>
            </a:r>
            <a:endParaRPr lang="en-GB"/>
          </a:p>
        </p:txBody>
      </p:sp>
      <p:sp>
        <p:nvSpPr>
          <p:cNvPr id="31763" name="Text Box 33"/>
          <p:cNvSpPr txBox="1">
            <a:spLocks noChangeArrowheads="1"/>
          </p:cNvSpPr>
          <p:nvPr/>
        </p:nvSpPr>
        <p:spPr bwMode="auto">
          <a:xfrm>
            <a:off x="142875" y="6237288"/>
            <a:ext cx="4500563"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Panel A. Agricultural Commodity Sector</a:t>
            </a:r>
            <a:endParaRPr lang="en-GB"/>
          </a:p>
        </p:txBody>
      </p:sp>
      <p:sp>
        <p:nvSpPr>
          <p:cNvPr id="31764" name="Text Box 34"/>
          <p:cNvSpPr txBox="1">
            <a:spLocks noChangeArrowheads="1"/>
          </p:cNvSpPr>
          <p:nvPr/>
        </p:nvSpPr>
        <p:spPr bwMode="auto">
          <a:xfrm>
            <a:off x="5219700" y="6237288"/>
            <a:ext cx="39243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Panel B. Non-agricultural sector</a:t>
            </a:r>
            <a:endParaRPr lang="en-GB"/>
          </a:p>
        </p:txBody>
      </p:sp>
      <p:sp>
        <p:nvSpPr>
          <p:cNvPr id="31765" name="Text Box 35"/>
          <p:cNvSpPr txBox="1">
            <a:spLocks noChangeArrowheads="1"/>
          </p:cNvSpPr>
          <p:nvPr/>
        </p:nvSpPr>
        <p:spPr bwMode="auto">
          <a:xfrm>
            <a:off x="4500563" y="3141663"/>
            <a:ext cx="287337"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p</a:t>
            </a:r>
            <a:endParaRPr lang="en-GB"/>
          </a:p>
        </p:txBody>
      </p:sp>
      <p:sp>
        <p:nvSpPr>
          <p:cNvPr id="31766" name="Text Box 36"/>
          <p:cNvSpPr txBox="1">
            <a:spLocks noChangeArrowheads="1"/>
          </p:cNvSpPr>
          <p:nvPr/>
        </p:nvSpPr>
        <p:spPr bwMode="auto">
          <a:xfrm>
            <a:off x="4500563" y="3573463"/>
            <a:ext cx="4318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p’</a:t>
            </a:r>
            <a:endParaRPr lang="en-GB"/>
          </a:p>
        </p:txBody>
      </p:sp>
      <p:sp>
        <p:nvSpPr>
          <p:cNvPr id="31767" name="Text Box 37"/>
          <p:cNvSpPr txBox="1">
            <a:spLocks noChangeArrowheads="1"/>
          </p:cNvSpPr>
          <p:nvPr/>
        </p:nvSpPr>
        <p:spPr bwMode="auto">
          <a:xfrm>
            <a:off x="5940425" y="2708275"/>
            <a:ext cx="431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a</a:t>
            </a:r>
            <a:endParaRPr lang="en-GB"/>
          </a:p>
        </p:txBody>
      </p:sp>
      <p:sp>
        <p:nvSpPr>
          <p:cNvPr id="31768" name="Text Box 38"/>
          <p:cNvSpPr txBox="1">
            <a:spLocks noChangeArrowheads="1"/>
          </p:cNvSpPr>
          <p:nvPr/>
        </p:nvSpPr>
        <p:spPr bwMode="auto">
          <a:xfrm>
            <a:off x="6443663" y="1700213"/>
            <a:ext cx="576262"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S</a:t>
            </a:r>
            <a:endParaRPr lang="en-GB"/>
          </a:p>
        </p:txBody>
      </p:sp>
      <p:sp>
        <p:nvSpPr>
          <p:cNvPr id="31769" name="Text Box 39"/>
          <p:cNvSpPr txBox="1">
            <a:spLocks noChangeArrowheads="1"/>
          </p:cNvSpPr>
          <p:nvPr/>
        </p:nvSpPr>
        <p:spPr bwMode="auto">
          <a:xfrm>
            <a:off x="7019925" y="1622425"/>
            <a:ext cx="6477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S’</a:t>
            </a:r>
            <a:endParaRPr lang="en-GB"/>
          </a:p>
        </p:txBody>
      </p:sp>
      <p:sp>
        <p:nvSpPr>
          <p:cNvPr id="31770" name="Text Box 40"/>
          <p:cNvSpPr txBox="1">
            <a:spLocks noChangeArrowheads="1"/>
          </p:cNvSpPr>
          <p:nvPr/>
        </p:nvSpPr>
        <p:spPr bwMode="auto">
          <a:xfrm>
            <a:off x="6948488" y="3644900"/>
            <a:ext cx="4318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b</a:t>
            </a:r>
            <a:endParaRPr lang="en-GB"/>
          </a:p>
        </p:txBody>
      </p:sp>
      <p:sp>
        <p:nvSpPr>
          <p:cNvPr id="31771" name="Text Box 41"/>
          <p:cNvSpPr txBox="1">
            <a:spLocks noChangeArrowheads="1"/>
          </p:cNvSpPr>
          <p:nvPr/>
        </p:nvSpPr>
        <p:spPr bwMode="auto">
          <a:xfrm>
            <a:off x="8101013" y="4076700"/>
            <a:ext cx="574675" cy="366713"/>
          </a:xfrm>
          <a:prstGeom prst="rect">
            <a:avLst/>
          </a:prstGeom>
          <a:noFill/>
          <a:ln w="9525">
            <a:noFill/>
            <a:miter lim="800000"/>
            <a:headEnd/>
            <a:tailEnd/>
          </a:ln>
        </p:spPr>
        <p:txBody>
          <a:bodyPr>
            <a:prstTxWarp prst="textNoShape">
              <a:avLst/>
            </a:prstTxWarp>
            <a:spAutoFit/>
          </a:bodyPr>
          <a:lstStyle/>
          <a:p>
            <a:pPr>
              <a:spcBef>
                <a:spcPct val="50000"/>
              </a:spcBef>
            </a:pPr>
            <a:r>
              <a:rPr lang="en-US"/>
              <a:t>D</a:t>
            </a:r>
            <a:endParaRPr lang="en-GB"/>
          </a:p>
        </p:txBody>
      </p:sp>
      <p:sp>
        <p:nvSpPr>
          <p:cNvPr id="31772" name="Text Box 42"/>
          <p:cNvSpPr txBox="1">
            <a:spLocks noChangeArrowheads="1"/>
          </p:cNvSpPr>
          <p:nvPr/>
        </p:nvSpPr>
        <p:spPr bwMode="auto">
          <a:xfrm>
            <a:off x="2987675" y="4941888"/>
            <a:ext cx="503238" cy="366712"/>
          </a:xfrm>
          <a:prstGeom prst="rect">
            <a:avLst/>
          </a:prstGeom>
          <a:noFill/>
          <a:ln w="9525">
            <a:noFill/>
            <a:miter lim="800000"/>
            <a:headEnd/>
            <a:tailEnd/>
          </a:ln>
        </p:spPr>
        <p:txBody>
          <a:bodyPr>
            <a:prstTxWarp prst="textNoShape">
              <a:avLst/>
            </a:prstTxWarp>
            <a:spAutoFit/>
          </a:bodyPr>
          <a:lstStyle/>
          <a:p>
            <a:pPr>
              <a:spcBef>
                <a:spcPct val="50000"/>
              </a:spcBef>
            </a:pPr>
            <a:r>
              <a:rPr lang="en-US"/>
              <a:t>D</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2400" b="1"/>
              <a:t>Declining terms of trade for agricultural commodities has been due to faster rates of total factor productivity growth for agricultural than non-agricultural products</a:t>
            </a:r>
          </a:p>
        </p:txBody>
      </p:sp>
      <p:sp>
        <p:nvSpPr>
          <p:cNvPr id="32771" name="Rectangle 3"/>
          <p:cNvSpPr>
            <a:spLocks noGrp="1" noChangeArrowheads="1"/>
          </p:cNvSpPr>
          <p:nvPr>
            <p:ph type="body" idx="1"/>
          </p:nvPr>
        </p:nvSpPr>
        <p:spPr>
          <a:xfrm>
            <a:off x="457200" y="1600200"/>
            <a:ext cx="8229600" cy="4895850"/>
          </a:xfrm>
        </p:spPr>
        <p:txBody>
          <a:bodyPr/>
          <a:lstStyle/>
          <a:p>
            <a:pPr>
              <a:lnSpc>
                <a:spcPct val="90000"/>
              </a:lnSpc>
            </a:pPr>
            <a:r>
              <a:rPr lang="en-US" sz="2800"/>
              <a:t>Rate of growth of TFP has been faster in agriculture than in non-agriculture</a:t>
            </a:r>
          </a:p>
          <a:p>
            <a:pPr>
              <a:lnSpc>
                <a:spcPct val="90000"/>
              </a:lnSpc>
            </a:pPr>
            <a:r>
              <a:rPr lang="en-US" sz="2800"/>
              <a:t>The rate of growth of TFP in agriculture seems to be higher than that of manufacturing. </a:t>
            </a:r>
          </a:p>
          <a:p>
            <a:pPr>
              <a:lnSpc>
                <a:spcPct val="90000"/>
              </a:lnSpc>
            </a:pPr>
            <a:r>
              <a:rPr lang="en-US" altLang="ja-JP" sz="2800"/>
              <a:t>“Globalization” of agricultural research, has contributed to faster TFP growth in agriculture, </a:t>
            </a:r>
            <a:endParaRPr lang="en-US" sz="2800"/>
          </a:p>
          <a:p>
            <a:pPr>
              <a:lnSpc>
                <a:spcPct val="90000"/>
              </a:lnSpc>
            </a:pPr>
            <a:r>
              <a:rPr lang="en-US" sz="2800"/>
              <a:t>Incidence of productivity advances largely on consumers (through lower prices) and little to producers. </a:t>
            </a:r>
          </a:p>
          <a:p>
            <a:pPr>
              <a:lnSpc>
                <a:spcPct val="90000"/>
              </a:lnSpc>
            </a:pPr>
            <a:r>
              <a:rPr lang="en-US" sz="2800"/>
              <a:t>Has productivity growth slowed down?</a:t>
            </a:r>
          </a:p>
          <a:p>
            <a:pPr>
              <a:lnSpc>
                <a:spcPct val="90000"/>
              </a:lnSpc>
            </a:pPr>
            <a:r>
              <a:rPr lang="en-US" sz="2800"/>
              <a:t>Has productivity growth lagged in LDCs?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8313" y="274638"/>
            <a:ext cx="8351837" cy="2074862"/>
          </a:xfrm>
        </p:spPr>
        <p:txBody>
          <a:bodyPr/>
          <a:lstStyle/>
          <a:p>
            <a:r>
              <a:rPr lang="en-US" sz="2800" b="1"/>
              <a:t>Annual TFP growth in agriculture does not appear to have slowed down for the world. Hence most likely reason for real price leveling must be lower inputs and faster demand growth</a:t>
            </a:r>
            <a:endParaRPr lang="en-GB" sz="2800" b="1"/>
          </a:p>
        </p:txBody>
      </p:sp>
      <p:pic>
        <p:nvPicPr>
          <p:cNvPr id="33795" name="Picture 3"/>
          <p:cNvPicPr>
            <a:picLocks noChangeAspect="1" noChangeArrowheads="1"/>
          </p:cNvPicPr>
          <p:nvPr>
            <p:ph idx="1"/>
          </p:nvPr>
        </p:nvPicPr>
        <p:blipFill>
          <a:blip r:embed="rId2"/>
          <a:srcRect/>
          <a:stretch>
            <a:fillRect/>
          </a:stretch>
        </p:blipFill>
        <p:spPr>
          <a:xfrm>
            <a:off x="395288" y="2852738"/>
            <a:ext cx="8569325" cy="2562225"/>
          </a:xfrm>
          <a:noFill/>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sz="quarter"/>
          </p:nvPr>
        </p:nvSpPr>
        <p:spPr>
          <a:xfrm>
            <a:off x="539750" y="274638"/>
            <a:ext cx="8147050" cy="706437"/>
          </a:xfrm>
        </p:spPr>
        <p:txBody>
          <a:bodyPr/>
          <a:lstStyle/>
          <a:p>
            <a:r>
              <a:rPr lang="en-US" sz="2400" b="1"/>
              <a:t>Agricultural productivity developments for the world</a:t>
            </a:r>
            <a:br>
              <a:rPr lang="en-US" sz="2400" b="1"/>
            </a:br>
            <a:r>
              <a:rPr lang="en-US" sz="2400" b="1"/>
              <a:t>Source: Fuglie (2008)</a:t>
            </a:r>
            <a:endParaRPr lang="en-GB" sz="2400" b="1"/>
          </a:p>
        </p:txBody>
      </p:sp>
      <p:pic>
        <p:nvPicPr>
          <p:cNvPr id="34819" name="Picture 3"/>
          <p:cNvPicPr>
            <a:picLocks noChangeAspect="1" noChangeArrowheads="1"/>
          </p:cNvPicPr>
          <p:nvPr>
            <p:ph sz="quarter" idx="1"/>
          </p:nvPr>
        </p:nvPicPr>
        <p:blipFill>
          <a:blip r:embed="rId2"/>
          <a:srcRect/>
          <a:stretch>
            <a:fillRect/>
          </a:stretch>
        </p:blipFill>
        <p:spPr>
          <a:xfrm>
            <a:off x="250825" y="1196975"/>
            <a:ext cx="8893175" cy="1235075"/>
          </a:xfrm>
          <a:noFill/>
        </p:spPr>
      </p:pic>
      <p:pic>
        <p:nvPicPr>
          <p:cNvPr id="34820" name="Picture 4"/>
          <p:cNvPicPr>
            <a:picLocks noChangeAspect="1" noChangeArrowheads="1"/>
          </p:cNvPicPr>
          <p:nvPr>
            <p:ph sz="quarter" idx="2"/>
          </p:nvPr>
        </p:nvPicPr>
        <p:blipFill>
          <a:blip r:embed="rId3"/>
          <a:srcRect/>
          <a:stretch>
            <a:fillRect/>
          </a:stretch>
        </p:blipFill>
        <p:spPr>
          <a:xfrm>
            <a:off x="1258888" y="2278063"/>
            <a:ext cx="6265862" cy="4043362"/>
          </a:xfrm>
          <a:noFill/>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a:solidFill>
                  <a:schemeClr val="tx1"/>
                </a:solidFill>
              </a:rPr>
              <a:t>What next?</a:t>
            </a:r>
            <a:endParaRPr lang="en-GB" b="1">
              <a:solidFill>
                <a:schemeClr val="tx1"/>
              </a:solidFill>
            </a:endParaRPr>
          </a:p>
        </p:txBody>
      </p:sp>
      <p:sp>
        <p:nvSpPr>
          <p:cNvPr id="23555" name="Rectangle 3"/>
          <p:cNvSpPr>
            <a:spLocks noGrp="1" noChangeArrowheads="1"/>
          </p:cNvSpPr>
          <p:nvPr>
            <p:ph type="body" idx="1"/>
          </p:nvPr>
        </p:nvSpPr>
        <p:spPr>
          <a:xfrm>
            <a:off x="323850" y="1700213"/>
            <a:ext cx="8229600" cy="4530725"/>
          </a:xfrm>
        </p:spPr>
        <p:txBody>
          <a:bodyPr/>
          <a:lstStyle/>
          <a:p>
            <a:pPr eaLnBrk="1" hangingPunct="1">
              <a:lnSpc>
                <a:spcPct val="90000"/>
              </a:lnSpc>
              <a:buFontTx/>
              <a:buNone/>
            </a:pPr>
            <a:r>
              <a:rPr lang="en-US" sz="2800"/>
              <a:t>Given the depth of the shortages:</a:t>
            </a:r>
          </a:p>
          <a:p>
            <a:pPr lvl="1" eaLnBrk="1" hangingPunct="1">
              <a:lnSpc>
                <a:spcPct val="90000"/>
              </a:lnSpc>
              <a:buFont typeface="Wingdings" charset="2"/>
              <a:buNone/>
            </a:pPr>
            <a:r>
              <a:rPr lang="en-US" sz="2400"/>
              <a:t>it will take some time for food stocks to be replenished, especially if unusual weather events continue to occur over the next few seasons</a:t>
            </a:r>
          </a:p>
          <a:p>
            <a:pPr lvl="1" eaLnBrk="1" hangingPunct="1">
              <a:lnSpc>
                <a:spcPct val="90000"/>
              </a:lnSpc>
              <a:buFont typeface="Wingdings" charset="2"/>
              <a:buNone/>
            </a:pPr>
            <a:r>
              <a:rPr lang="en-US" sz="2400"/>
              <a:t>biofuel demand is likely to be important for some time, if</a:t>
            </a:r>
          </a:p>
          <a:p>
            <a:pPr lvl="1" eaLnBrk="1" hangingPunct="1">
              <a:lnSpc>
                <a:spcPct val="90000"/>
              </a:lnSpc>
              <a:buFont typeface="Wingdings" charset="2"/>
              <a:buNone/>
            </a:pPr>
            <a:r>
              <a:rPr lang="en-US" sz="2000"/>
              <a:t>	  petroleum prices continue increase and policies supporting 	   biofuels sector are maintained</a:t>
            </a:r>
          </a:p>
          <a:p>
            <a:pPr lvl="2" eaLnBrk="1" hangingPunct="1">
              <a:lnSpc>
                <a:spcPct val="90000"/>
              </a:lnSpc>
              <a:buClr>
                <a:srgbClr val="FFCC00"/>
              </a:buClr>
              <a:buFont typeface="Wingdings" charset="2"/>
              <a:buNone/>
            </a:pPr>
            <a:r>
              <a:rPr lang="en-US" sz="2000"/>
              <a:t>more energy efficient new generation biofuels that do not compete with land resources for food production do not become widely available commercially for many more years</a:t>
            </a:r>
          </a:p>
          <a:p>
            <a:pPr lvl="1" eaLnBrk="1" hangingPunct="1">
              <a:lnSpc>
                <a:spcPct val="90000"/>
              </a:lnSpc>
              <a:buFont typeface="Wingdings" charset="2"/>
              <a:buNone/>
            </a:pPr>
            <a:r>
              <a:rPr lang="en-US" sz="2400"/>
              <a:t>likely continued uncertainty and unpredictability of markets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1" end="1"/>
                                            </p:txEl>
                                          </p:spTgt>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2" end="2"/>
                                            </p:txEl>
                                          </p:spTgt>
                                        </p:tgtEl>
                                        <p:attrNameLst>
                                          <p:attrName>ppt_c</p:attrName>
                                        </p:attrNameLst>
                                      </p:cBhvr>
                                      <p:to>
                                        <a:schemeClr va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3" end="3"/>
                                            </p:txEl>
                                          </p:spTgt>
                                        </p:tgtEl>
                                        <p:attrNameLst>
                                          <p:attrName>ppt_c</p:attrName>
                                        </p:attrNameLst>
                                      </p:cBhvr>
                                      <p:to>
                                        <a:schemeClr val="hlink"/>
                                      </p:to>
                                    </p:animClr>
                                  </p:subTnLst>
                                </p:cTn>
                              </p:par>
                              <p:par>
                                <p:cTn id="15" presetID="1" presetClass="entr" presetSubtype="0" fill="hold" grpId="0" nodeType="withEffect">
                                  <p:stCondLst>
                                    <p:cond delay="0"/>
                                  </p:stCondLst>
                                  <p:childTnLst>
                                    <p:set>
                                      <p:cBhvr>
                                        <p:cTn id="16" dur="1" fill="hold">
                                          <p:stCondLst>
                                            <p:cond delay="0"/>
                                          </p:stCondLst>
                                        </p:cTn>
                                        <p:tgtEl>
                                          <p:spTgt spid="2355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4" end="4"/>
                                            </p:txEl>
                                          </p:spTgt>
                                        </p:tgtEl>
                                        <p:attrNameLst>
                                          <p:attrName>ppt_c</p:attrName>
                                        </p:attrNameLst>
                                      </p:cBhvr>
                                      <p:to>
                                        <a:schemeClr val="hlink"/>
                                      </p:to>
                                    </p:animClr>
                                  </p:subTnLst>
                                </p:cTn>
                              </p:par>
                              <p:par>
                                <p:cTn id="17" presetID="1" presetClass="entr" presetSubtype="0" fill="hold" grpId="0" nodeType="withEffect">
                                  <p:stCondLst>
                                    <p:cond delay="0"/>
                                  </p:stCondLst>
                                  <p:childTnLst>
                                    <p:set>
                                      <p:cBhvr>
                                        <p:cTn id="18" dur="1" fill="hold">
                                          <p:stCondLst>
                                            <p:cond delay="0"/>
                                          </p:stCondLst>
                                        </p:cTn>
                                        <p:tgtEl>
                                          <p:spTgt spid="23555">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3555">
                                            <p:txEl>
                                              <p:pRg st="5" end="5"/>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3"/>
          <p:cNvSpPr>
            <a:spLocks noGrp="1" noChangeArrowheads="1"/>
          </p:cNvSpPr>
          <p:nvPr>
            <p:ph type="body" idx="1"/>
          </p:nvPr>
        </p:nvSpPr>
        <p:spPr>
          <a:xfrm>
            <a:off x="523875" y="1660525"/>
            <a:ext cx="8763000" cy="4648200"/>
          </a:xfrm>
        </p:spPr>
        <p:txBody>
          <a:bodyPr/>
          <a:lstStyle/>
          <a:p>
            <a:pPr>
              <a:lnSpc>
                <a:spcPct val="90000"/>
              </a:lnSpc>
              <a:spcBef>
                <a:spcPct val="0"/>
              </a:spcBef>
              <a:spcAft>
                <a:spcPts val="2400"/>
              </a:spcAft>
            </a:pPr>
            <a:r>
              <a:rPr lang="en-GB" sz="2400" b="1"/>
              <a:t>Real commodity prices 15-40% above 1997-06 levels</a:t>
            </a:r>
          </a:p>
          <a:p>
            <a:pPr>
              <a:lnSpc>
                <a:spcPct val="90000"/>
              </a:lnSpc>
              <a:spcBef>
                <a:spcPct val="0"/>
              </a:spcBef>
              <a:spcAft>
                <a:spcPts val="2400"/>
              </a:spcAft>
            </a:pPr>
            <a:r>
              <a:rPr lang="en-GB" sz="2400" b="1"/>
              <a:t>Production increases in the range of 10-40%</a:t>
            </a:r>
          </a:p>
          <a:p>
            <a:pPr>
              <a:lnSpc>
                <a:spcPct val="90000"/>
              </a:lnSpc>
              <a:spcBef>
                <a:spcPct val="0"/>
              </a:spcBef>
              <a:spcAft>
                <a:spcPts val="2400"/>
              </a:spcAft>
            </a:pPr>
            <a:r>
              <a:rPr lang="en-GB" sz="2400" b="1"/>
              <a:t>Strong expansion of biofuels driven by mandates</a:t>
            </a:r>
          </a:p>
          <a:p>
            <a:pPr>
              <a:lnSpc>
                <a:spcPct val="90000"/>
              </a:lnSpc>
              <a:spcBef>
                <a:spcPct val="0"/>
              </a:spcBef>
              <a:spcAft>
                <a:spcPts val="2400"/>
              </a:spcAft>
            </a:pPr>
            <a:r>
              <a:rPr lang="en-GB" sz="2400" b="1"/>
              <a:t>LAC and Eastern Europe fastest growing production</a:t>
            </a:r>
          </a:p>
          <a:p>
            <a:pPr>
              <a:lnSpc>
                <a:spcPct val="90000"/>
              </a:lnSpc>
              <a:spcBef>
                <a:spcPct val="0"/>
              </a:spcBef>
              <a:spcAft>
                <a:spcPts val="2400"/>
              </a:spcAft>
            </a:pPr>
            <a:r>
              <a:rPr lang="en-GB" sz="2400" b="1"/>
              <a:t>Developing countries driving production, consumption, and trade gains</a:t>
            </a:r>
          </a:p>
        </p:txBody>
      </p:sp>
      <p:sp>
        <p:nvSpPr>
          <p:cNvPr id="37891" name="Rectangle 4"/>
          <p:cNvSpPr>
            <a:spLocks noChangeArrowheads="1"/>
          </p:cNvSpPr>
          <p:nvPr/>
        </p:nvSpPr>
        <p:spPr bwMode="auto">
          <a:xfrm>
            <a:off x="250825" y="188913"/>
            <a:ext cx="8642350" cy="1028700"/>
          </a:xfrm>
          <a:prstGeom prst="rect">
            <a:avLst/>
          </a:prstGeom>
          <a:noFill/>
          <a:ln w="9525">
            <a:noFill/>
            <a:miter lim="800000"/>
            <a:headEnd/>
            <a:tailEnd/>
          </a:ln>
        </p:spPr>
        <p:txBody>
          <a:bodyPr anchor="ctr">
            <a:prstTxWarp prst="textNoShape">
              <a:avLst/>
            </a:prstTxWarp>
          </a:bodyPr>
          <a:lstStyle/>
          <a:p>
            <a:pPr algn="ctr" eaLnBrk="0" hangingPunct="0"/>
            <a:r>
              <a:rPr lang="en-GB" sz="3600" b="1"/>
              <a:t>Medium term (10 year) outlook highlights</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8"/>
          <p:cNvSpPr>
            <a:spLocks noGrp="1"/>
          </p:cNvSpPr>
          <p:nvPr>
            <p:ph type="title"/>
          </p:nvPr>
        </p:nvSpPr>
        <p:spPr>
          <a:xfrm>
            <a:off x="250825" y="96838"/>
            <a:ext cx="8642350" cy="901700"/>
          </a:xfrm>
        </p:spPr>
        <p:txBody>
          <a:bodyPr/>
          <a:lstStyle/>
          <a:p>
            <a:r>
              <a:rPr lang="en-US" sz="3600" b="1"/>
              <a:t>OECD: Recovery after the crisis</a:t>
            </a:r>
          </a:p>
        </p:txBody>
      </p:sp>
      <p:graphicFrame>
        <p:nvGraphicFramePr>
          <p:cNvPr id="6" name="Chart 5"/>
          <p:cNvGraphicFramePr/>
          <p:nvPr/>
        </p:nvGraphicFramePr>
        <p:xfrm>
          <a:off x="395536" y="1124744"/>
          <a:ext cx="8496944" cy="514353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 name="Chart 6"/>
          <p:cNvGraphicFramePr/>
          <p:nvPr/>
        </p:nvGraphicFramePr>
        <p:xfrm>
          <a:off x="395536" y="1268760"/>
          <a:ext cx="8501122" cy="5214974"/>
        </p:xfrm>
        <a:graphic>
          <a:graphicData uri="http://schemas.openxmlformats.org/drawingml/2006/chart">
            <c:chart xmlns:c="http://schemas.openxmlformats.org/drawingml/2006/chart" xmlns:r="http://schemas.openxmlformats.org/officeDocument/2006/relationships" r:id="rId3"/>
          </a:graphicData>
        </a:graphic>
      </p:graphicFrame>
      <p:sp>
        <p:nvSpPr>
          <p:cNvPr id="41987" name="Title 8"/>
          <p:cNvSpPr>
            <a:spLocks noGrp="1"/>
          </p:cNvSpPr>
          <p:nvPr>
            <p:ph type="title"/>
          </p:nvPr>
        </p:nvSpPr>
        <p:spPr>
          <a:xfrm>
            <a:off x="250825" y="214313"/>
            <a:ext cx="8642350" cy="700087"/>
          </a:xfrm>
        </p:spPr>
        <p:txBody>
          <a:bodyPr/>
          <a:lstStyle/>
          <a:p>
            <a:r>
              <a:rPr lang="en-US" sz="3600" b="1"/>
              <a:t>Mixed picture for non-OECD economies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06437"/>
          </a:xfrm>
        </p:spPr>
        <p:txBody>
          <a:bodyPr/>
          <a:lstStyle/>
          <a:p>
            <a:pPr eaLnBrk="1" hangingPunct="1"/>
            <a:r>
              <a:rPr lang="en-US" sz="3600"/>
              <a:t>Overview of presentation</a:t>
            </a:r>
            <a:endParaRPr lang="en-GB" sz="3600"/>
          </a:p>
        </p:txBody>
      </p:sp>
      <p:sp>
        <p:nvSpPr>
          <p:cNvPr id="21507" name="Rectangle 3"/>
          <p:cNvSpPr>
            <a:spLocks noGrp="1" noChangeArrowheads="1"/>
          </p:cNvSpPr>
          <p:nvPr>
            <p:ph type="body" idx="1"/>
          </p:nvPr>
        </p:nvSpPr>
        <p:spPr>
          <a:xfrm>
            <a:off x="457200" y="1143000"/>
            <a:ext cx="8229600" cy="4525963"/>
          </a:xfrm>
        </p:spPr>
        <p:txBody>
          <a:bodyPr/>
          <a:lstStyle/>
          <a:p>
            <a:pPr eaLnBrk="1" hangingPunct="1">
              <a:lnSpc>
                <a:spcPct val="90000"/>
              </a:lnSpc>
            </a:pPr>
            <a:r>
              <a:rPr lang="en-US"/>
              <a:t>Recent global agricultural markets in perspective  </a:t>
            </a:r>
          </a:p>
          <a:p>
            <a:pPr eaLnBrk="1" hangingPunct="1">
              <a:lnSpc>
                <a:spcPct val="90000"/>
              </a:lnSpc>
            </a:pPr>
            <a:r>
              <a:rPr lang="en-US"/>
              <a:t>The medium term outlook for global agricultural markets</a:t>
            </a:r>
          </a:p>
          <a:p>
            <a:pPr eaLnBrk="1" hangingPunct="1">
              <a:lnSpc>
                <a:spcPct val="90000"/>
              </a:lnSpc>
            </a:pPr>
            <a:r>
              <a:rPr lang="en-US"/>
              <a:t>The long term agricultural outlook</a:t>
            </a:r>
          </a:p>
          <a:p>
            <a:pPr eaLnBrk="1" hangingPunct="1">
              <a:lnSpc>
                <a:spcPct val="90000"/>
              </a:lnSpc>
            </a:pPr>
            <a:r>
              <a:rPr lang="en-US"/>
              <a:t>Biofuel impacts and agriculture</a:t>
            </a:r>
          </a:p>
          <a:p>
            <a:pPr eaLnBrk="1" hangingPunct="1">
              <a:lnSpc>
                <a:spcPct val="90000"/>
              </a:lnSpc>
            </a:pPr>
            <a:r>
              <a:rPr lang="en-US"/>
              <a:t>Climate change impacts and agriculture</a:t>
            </a:r>
          </a:p>
          <a:p>
            <a:pPr eaLnBrk="1" hangingPunct="1">
              <a:lnSpc>
                <a:spcPct val="90000"/>
              </a:lnSpc>
            </a:pPr>
            <a:r>
              <a:rPr lang="en-US"/>
              <a:t>Agriculture and emission of Green House Gasses</a:t>
            </a: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50825" y="125413"/>
            <a:ext cx="8642350" cy="1000125"/>
          </a:xfrm>
        </p:spPr>
        <p:txBody>
          <a:bodyPr/>
          <a:lstStyle/>
          <a:p>
            <a:r>
              <a:rPr lang="en-US" sz="3600" b="1"/>
              <a:t>World Oil price: high levels in nominal terms </a:t>
            </a:r>
            <a:endParaRPr lang="en-GB" sz="3600" b="1"/>
          </a:p>
        </p:txBody>
      </p:sp>
      <p:graphicFrame>
        <p:nvGraphicFramePr>
          <p:cNvPr id="8" name="Chart 7"/>
          <p:cNvGraphicFramePr/>
          <p:nvPr/>
        </p:nvGraphicFramePr>
        <p:xfrm>
          <a:off x="755576" y="1700808"/>
          <a:ext cx="8388424" cy="46434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6082" name="Object 2"/>
          <p:cNvGraphicFramePr>
            <a:graphicFrameLocks noChangeAspect="1"/>
          </p:cNvGraphicFramePr>
          <p:nvPr>
            <p:ph idx="1"/>
          </p:nvPr>
        </p:nvGraphicFramePr>
        <p:xfrm>
          <a:off x="468313" y="1628775"/>
          <a:ext cx="8675687" cy="4524375"/>
        </p:xfrm>
        <a:graphic>
          <a:graphicData uri="http://schemas.openxmlformats.org/presentationml/2006/ole">
            <p:oleObj spid="_x0000_s46082" name="Chart" r:id="rId4" imgW="8229600" imgH="4533900" progId="MSGraph.Chart.8">
              <p:embed followColorScheme="full"/>
            </p:oleObj>
          </a:graphicData>
        </a:graphic>
      </p:graphicFrame>
      <p:sp>
        <p:nvSpPr>
          <p:cNvPr id="46083" name="Rectangle 3"/>
          <p:cNvSpPr>
            <a:spLocks noGrp="1" noChangeArrowheads="1"/>
          </p:cNvSpPr>
          <p:nvPr>
            <p:ph type="title"/>
          </p:nvPr>
        </p:nvSpPr>
        <p:spPr>
          <a:xfrm>
            <a:off x="250825" y="274638"/>
            <a:ext cx="8642350" cy="1143000"/>
          </a:xfrm>
          <a:noFill/>
        </p:spPr>
        <p:txBody>
          <a:bodyPr/>
          <a:lstStyle/>
          <a:p>
            <a:pPr eaLnBrk="1" hangingPunct="1"/>
            <a:r>
              <a:rPr lang="en-US" sz="3600" b="1"/>
              <a:t>Medium term: World Agricultural production and trade </a:t>
            </a:r>
            <a:br>
              <a:rPr lang="en-US" sz="3600" b="1"/>
            </a:br>
            <a:r>
              <a:rPr lang="en-US" sz="3600" b="1"/>
              <a:t>(Base 1999-2001 =1)</a:t>
            </a:r>
            <a:endParaRPr lang="en-GB" altLang="ja-JP" sz="3600"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8130" name="Object 2"/>
          <p:cNvGraphicFramePr>
            <a:graphicFrameLocks noChangeAspect="1"/>
          </p:cNvGraphicFramePr>
          <p:nvPr>
            <p:ph idx="1"/>
          </p:nvPr>
        </p:nvGraphicFramePr>
        <p:xfrm>
          <a:off x="468313" y="1628775"/>
          <a:ext cx="8675687" cy="4681538"/>
        </p:xfrm>
        <a:graphic>
          <a:graphicData uri="http://schemas.openxmlformats.org/presentationml/2006/ole">
            <p:oleObj spid="_x0000_s48130" name="Chart" r:id="rId4" imgW="8229600" imgH="4533900" progId="MSGraph.Chart.8">
              <p:embed followColorScheme="full"/>
            </p:oleObj>
          </a:graphicData>
        </a:graphic>
      </p:graphicFrame>
      <p:sp>
        <p:nvSpPr>
          <p:cNvPr id="48131" name="Rectangle 3"/>
          <p:cNvSpPr>
            <a:spLocks noGrp="1" noChangeArrowheads="1"/>
          </p:cNvSpPr>
          <p:nvPr>
            <p:ph type="title"/>
          </p:nvPr>
        </p:nvSpPr>
        <p:spPr>
          <a:xfrm>
            <a:off x="250825" y="274638"/>
            <a:ext cx="8642350" cy="1143000"/>
          </a:xfrm>
          <a:noFill/>
        </p:spPr>
        <p:txBody>
          <a:bodyPr/>
          <a:lstStyle/>
          <a:p>
            <a:pPr eaLnBrk="1" hangingPunct="1"/>
            <a:r>
              <a:rPr lang="en-US" sz="3600" b="1"/>
              <a:t>Agricultural production and trade </a:t>
            </a:r>
            <a:br>
              <a:rPr lang="en-US" sz="3600" b="1"/>
            </a:br>
            <a:r>
              <a:rPr lang="en-US" sz="3600" b="1"/>
              <a:t>Industrial Countries</a:t>
            </a:r>
            <a:br>
              <a:rPr lang="en-US" sz="3600" b="1"/>
            </a:br>
            <a:r>
              <a:rPr lang="en-US" sz="3600" b="1"/>
              <a:t>(Base 1999-2001 =1)</a:t>
            </a:r>
            <a:endParaRPr lang="en-GB" altLang="ja-JP" sz="3600" b="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ph idx="1"/>
          </p:nvPr>
        </p:nvGraphicFramePr>
        <p:xfrm>
          <a:off x="468313" y="1628775"/>
          <a:ext cx="8675687" cy="4524375"/>
        </p:xfrm>
        <a:graphic>
          <a:graphicData uri="http://schemas.openxmlformats.org/presentationml/2006/ole">
            <p:oleObj spid="_x0000_s50178" name="Chart" r:id="rId4" imgW="8229600" imgH="4533900" progId="MSGraph.Chart.8">
              <p:embed followColorScheme="full"/>
            </p:oleObj>
          </a:graphicData>
        </a:graphic>
      </p:graphicFrame>
      <p:sp>
        <p:nvSpPr>
          <p:cNvPr id="50179" name="Rectangle 3"/>
          <p:cNvSpPr>
            <a:spLocks noGrp="1" noChangeArrowheads="1"/>
          </p:cNvSpPr>
          <p:nvPr>
            <p:ph type="title"/>
          </p:nvPr>
        </p:nvSpPr>
        <p:spPr>
          <a:xfrm>
            <a:off x="250825" y="274638"/>
            <a:ext cx="8642350" cy="1143000"/>
          </a:xfrm>
          <a:noFill/>
        </p:spPr>
        <p:txBody>
          <a:bodyPr/>
          <a:lstStyle/>
          <a:p>
            <a:pPr eaLnBrk="1" hangingPunct="1"/>
            <a:r>
              <a:rPr lang="en-US" sz="3600" b="1"/>
              <a:t>Agricultural production and trade </a:t>
            </a:r>
            <a:br>
              <a:rPr lang="en-US" sz="3600" b="1"/>
            </a:br>
            <a:r>
              <a:rPr lang="en-US" sz="3600" b="1"/>
              <a:t>European Union</a:t>
            </a:r>
            <a:br>
              <a:rPr lang="en-US" sz="3600" b="1"/>
            </a:br>
            <a:r>
              <a:rPr lang="en-US" sz="3600" b="1"/>
              <a:t>(Base 1999-2001 =1)</a:t>
            </a:r>
            <a:endParaRPr lang="en-GB" altLang="ja-JP" sz="36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250825" y="274638"/>
            <a:ext cx="8642350" cy="1143000"/>
          </a:xfrm>
        </p:spPr>
        <p:txBody>
          <a:bodyPr/>
          <a:lstStyle/>
          <a:p>
            <a:pPr eaLnBrk="1" hangingPunct="1"/>
            <a:r>
              <a:rPr lang="en-US" sz="3600" b="1"/>
              <a:t>Agricultural production and trade - BRIC </a:t>
            </a:r>
            <a:br>
              <a:rPr lang="en-US" sz="3600" b="1"/>
            </a:br>
            <a:r>
              <a:rPr lang="en-US" sz="3600" b="1"/>
              <a:t>(Base 1999-2001 =1)</a:t>
            </a:r>
            <a:endParaRPr lang="en-GB" altLang="ja-JP" sz="3600" b="1"/>
          </a:p>
        </p:txBody>
      </p:sp>
      <p:graphicFrame>
        <p:nvGraphicFramePr>
          <p:cNvPr id="52226" name="Object 2"/>
          <p:cNvGraphicFramePr>
            <a:graphicFrameLocks noChangeAspect="1"/>
          </p:cNvGraphicFramePr>
          <p:nvPr>
            <p:ph idx="1"/>
          </p:nvPr>
        </p:nvGraphicFramePr>
        <p:xfrm>
          <a:off x="468313" y="1628775"/>
          <a:ext cx="8496300" cy="4524375"/>
        </p:xfrm>
        <a:graphic>
          <a:graphicData uri="http://schemas.openxmlformats.org/presentationml/2006/ole">
            <p:oleObj spid="_x0000_s52226" name="Chart" r:id="rId4" imgW="8229600" imgH="4533900" progId="MSGraph.Chart.8">
              <p:embed followColorScheme="full"/>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4274" name="Object 2"/>
          <p:cNvGraphicFramePr>
            <a:graphicFrameLocks noChangeAspect="1"/>
          </p:cNvGraphicFramePr>
          <p:nvPr>
            <p:ph idx="1"/>
          </p:nvPr>
        </p:nvGraphicFramePr>
        <p:xfrm>
          <a:off x="468313" y="1628775"/>
          <a:ext cx="8675687" cy="4524375"/>
        </p:xfrm>
        <a:graphic>
          <a:graphicData uri="http://schemas.openxmlformats.org/presentationml/2006/ole">
            <p:oleObj spid="_x0000_s54274" name="Chart" r:id="rId4" imgW="8229600" imgH="4533900" progId="MSGraph.Chart.8">
              <p:embed followColorScheme="full"/>
            </p:oleObj>
          </a:graphicData>
        </a:graphic>
      </p:graphicFrame>
      <p:sp>
        <p:nvSpPr>
          <p:cNvPr id="54275" name="Rectangle 3"/>
          <p:cNvSpPr>
            <a:spLocks noGrp="1" noChangeArrowheads="1"/>
          </p:cNvSpPr>
          <p:nvPr>
            <p:ph type="title"/>
          </p:nvPr>
        </p:nvSpPr>
        <p:spPr>
          <a:xfrm>
            <a:off x="250825" y="274638"/>
            <a:ext cx="8642350" cy="1143000"/>
          </a:xfrm>
          <a:noFill/>
        </p:spPr>
        <p:txBody>
          <a:bodyPr/>
          <a:lstStyle/>
          <a:p>
            <a:pPr eaLnBrk="1" hangingPunct="1"/>
            <a:r>
              <a:rPr lang="en-US" sz="3600" b="1"/>
              <a:t>Agricultural production and trade </a:t>
            </a:r>
            <a:br>
              <a:rPr lang="en-US" sz="3600" b="1"/>
            </a:br>
            <a:r>
              <a:rPr lang="en-US" sz="3600" b="1"/>
              <a:t>LDC Countries</a:t>
            </a:r>
            <a:br>
              <a:rPr lang="en-US" sz="3600" b="1"/>
            </a:br>
            <a:r>
              <a:rPr lang="en-US" sz="3600" b="1"/>
              <a:t>(Base 1999-2001 =1)</a:t>
            </a:r>
            <a:endParaRPr lang="en-GB" altLang="ja-JP" sz="3600"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6322" name="Object 2"/>
          <p:cNvGraphicFramePr>
            <a:graphicFrameLocks noChangeAspect="1"/>
          </p:cNvGraphicFramePr>
          <p:nvPr>
            <p:ph idx="1"/>
          </p:nvPr>
        </p:nvGraphicFramePr>
        <p:xfrm>
          <a:off x="468313" y="1628775"/>
          <a:ext cx="8675687" cy="4524375"/>
        </p:xfrm>
        <a:graphic>
          <a:graphicData uri="http://schemas.openxmlformats.org/presentationml/2006/ole">
            <p:oleObj spid="_x0000_s56322" name="Chart" r:id="rId4" imgW="8229600" imgH="4533900" progId="MSGraph.Chart.8">
              <p:embed followColorScheme="full"/>
            </p:oleObj>
          </a:graphicData>
        </a:graphic>
      </p:graphicFrame>
      <p:sp>
        <p:nvSpPr>
          <p:cNvPr id="56323" name="Rectangle 3"/>
          <p:cNvSpPr>
            <a:spLocks noGrp="1" noChangeArrowheads="1"/>
          </p:cNvSpPr>
          <p:nvPr>
            <p:ph type="title"/>
          </p:nvPr>
        </p:nvSpPr>
        <p:spPr>
          <a:xfrm>
            <a:off x="179388" y="274638"/>
            <a:ext cx="8785225" cy="1143000"/>
          </a:xfrm>
          <a:noFill/>
        </p:spPr>
        <p:txBody>
          <a:bodyPr/>
          <a:lstStyle/>
          <a:p>
            <a:pPr eaLnBrk="1" hangingPunct="1"/>
            <a:r>
              <a:rPr lang="en-US" sz="3600" b="1"/>
              <a:t>Agricultural production and trade </a:t>
            </a:r>
            <a:br>
              <a:rPr lang="en-US" sz="3600" b="1"/>
            </a:br>
            <a:r>
              <a:rPr lang="en-US" sz="3600" b="1"/>
              <a:t>Other Developing (non-LDC, non-BRIC)</a:t>
            </a:r>
            <a:br>
              <a:rPr lang="en-US" sz="3600" b="1"/>
            </a:br>
            <a:r>
              <a:rPr lang="en-US" sz="3600" b="1"/>
              <a:t>(Base 1999-2001 =1)</a:t>
            </a:r>
            <a:endParaRPr lang="en-GB" altLang="ja-JP" sz="3600" b="1"/>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190500"/>
            <a:ext cx="8664575" cy="952500"/>
          </a:xfrm>
        </p:spPr>
        <p:txBody>
          <a:bodyPr/>
          <a:lstStyle/>
          <a:p>
            <a:r>
              <a:rPr lang="en-US" sz="3600" b="1"/>
              <a:t>Food and fuel drive up demand for wheat</a:t>
            </a:r>
            <a:endParaRPr lang="en-GB" sz="3600" b="1"/>
          </a:p>
        </p:txBody>
      </p:sp>
      <p:sp>
        <p:nvSpPr>
          <p:cNvPr id="58371" name="TextBox 10"/>
          <p:cNvSpPr txBox="1">
            <a:spLocks noChangeArrowheads="1"/>
          </p:cNvSpPr>
          <p:nvPr/>
        </p:nvSpPr>
        <p:spPr bwMode="auto">
          <a:xfrm>
            <a:off x="5715000" y="1828800"/>
            <a:ext cx="1219200" cy="461963"/>
          </a:xfrm>
          <a:prstGeom prst="rect">
            <a:avLst/>
          </a:prstGeom>
          <a:noFill/>
          <a:ln w="9525">
            <a:noFill/>
            <a:miter lim="800000"/>
            <a:headEnd/>
            <a:tailEnd/>
          </a:ln>
        </p:spPr>
        <p:txBody>
          <a:bodyPr>
            <a:prstTxWarp prst="textNoShape">
              <a:avLst/>
            </a:prstTxWarp>
            <a:spAutoFit/>
          </a:bodyPr>
          <a:lstStyle/>
          <a:p>
            <a:r>
              <a:rPr lang="fr-FR" b="1">
                <a:solidFill>
                  <a:schemeClr val="bg1"/>
                </a:solidFill>
                <a:latin typeface="Palatino Linotype" pitchFamily="18" charset="0"/>
              </a:rPr>
              <a:t>+ 34 Mt</a:t>
            </a:r>
            <a:endParaRPr lang="en-US" b="1">
              <a:solidFill>
                <a:schemeClr val="bg1"/>
              </a:solidFill>
              <a:latin typeface="Palatino Linotype" pitchFamily="18" charset="0"/>
            </a:endParaRPr>
          </a:p>
        </p:txBody>
      </p:sp>
      <p:pic>
        <p:nvPicPr>
          <p:cNvPr id="58372" name="Picture 7"/>
          <p:cNvPicPr>
            <a:picLocks noChangeAspect="1" noChangeArrowheads="1"/>
          </p:cNvPicPr>
          <p:nvPr/>
        </p:nvPicPr>
        <p:blipFill>
          <a:blip r:embed="rId3"/>
          <a:srcRect/>
          <a:stretch>
            <a:fillRect/>
          </a:stretch>
        </p:blipFill>
        <p:spPr bwMode="auto">
          <a:xfrm>
            <a:off x="142875" y="1555750"/>
            <a:ext cx="8821738" cy="43989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0825" y="142875"/>
            <a:ext cx="8664575" cy="695325"/>
          </a:xfrm>
        </p:spPr>
        <p:txBody>
          <a:bodyPr/>
          <a:lstStyle/>
          <a:p>
            <a:r>
              <a:rPr lang="en-US" sz="3200" b="1"/>
              <a:t>Feed </a:t>
            </a:r>
            <a:r>
              <a:rPr lang="en-US" sz="3600" b="1"/>
              <a:t>and</a:t>
            </a:r>
            <a:r>
              <a:rPr lang="en-US" sz="3200" b="1"/>
              <a:t> fuel push coarse grain demand</a:t>
            </a:r>
            <a:endParaRPr lang="en-GB" sz="3200" b="1"/>
          </a:p>
        </p:txBody>
      </p:sp>
      <p:sp>
        <p:nvSpPr>
          <p:cNvPr id="60419" name="TextBox 5"/>
          <p:cNvSpPr txBox="1">
            <a:spLocks noChangeArrowheads="1"/>
          </p:cNvSpPr>
          <p:nvPr/>
        </p:nvSpPr>
        <p:spPr bwMode="auto">
          <a:xfrm>
            <a:off x="5791200" y="1981200"/>
            <a:ext cx="1219200" cy="461963"/>
          </a:xfrm>
          <a:prstGeom prst="rect">
            <a:avLst/>
          </a:prstGeom>
          <a:noFill/>
          <a:ln w="9525">
            <a:noFill/>
            <a:miter lim="800000"/>
            <a:headEnd/>
            <a:tailEnd/>
          </a:ln>
        </p:spPr>
        <p:txBody>
          <a:bodyPr>
            <a:prstTxWarp prst="textNoShape">
              <a:avLst/>
            </a:prstTxWarp>
            <a:spAutoFit/>
          </a:bodyPr>
          <a:lstStyle/>
          <a:p>
            <a:r>
              <a:rPr lang="fr-FR" b="1">
                <a:solidFill>
                  <a:schemeClr val="bg1"/>
                </a:solidFill>
                <a:latin typeface="Palatino Linotype" pitchFamily="18" charset="0"/>
              </a:rPr>
              <a:t>+ 50 Mt</a:t>
            </a:r>
            <a:endParaRPr lang="en-US" b="1">
              <a:solidFill>
                <a:schemeClr val="bg1"/>
              </a:solidFill>
              <a:latin typeface="Palatino Linotype" pitchFamily="18" charset="0"/>
            </a:endParaRPr>
          </a:p>
        </p:txBody>
      </p:sp>
      <p:sp>
        <p:nvSpPr>
          <p:cNvPr id="60420" name="TextBox 6"/>
          <p:cNvSpPr txBox="1">
            <a:spLocks noChangeArrowheads="1"/>
          </p:cNvSpPr>
          <p:nvPr/>
        </p:nvSpPr>
        <p:spPr bwMode="auto">
          <a:xfrm>
            <a:off x="6248400" y="3886200"/>
            <a:ext cx="1219200" cy="461963"/>
          </a:xfrm>
          <a:prstGeom prst="rect">
            <a:avLst/>
          </a:prstGeom>
          <a:noFill/>
          <a:ln w="9525">
            <a:noFill/>
            <a:miter lim="800000"/>
            <a:headEnd/>
            <a:tailEnd/>
          </a:ln>
        </p:spPr>
        <p:txBody>
          <a:bodyPr>
            <a:prstTxWarp prst="textNoShape">
              <a:avLst/>
            </a:prstTxWarp>
            <a:spAutoFit/>
          </a:bodyPr>
          <a:lstStyle/>
          <a:p>
            <a:r>
              <a:rPr lang="fr-FR" b="1">
                <a:solidFill>
                  <a:schemeClr val="bg1"/>
                </a:solidFill>
                <a:latin typeface="Palatino Linotype" pitchFamily="18" charset="0"/>
              </a:rPr>
              <a:t>+ 90 Mt</a:t>
            </a:r>
            <a:endParaRPr lang="en-US" b="1">
              <a:solidFill>
                <a:schemeClr val="bg1"/>
              </a:solidFill>
              <a:latin typeface="Palatino Linotype" pitchFamily="18" charset="0"/>
            </a:endParaRPr>
          </a:p>
        </p:txBody>
      </p:sp>
      <p:pic>
        <p:nvPicPr>
          <p:cNvPr id="60421" name="Picture 6"/>
          <p:cNvPicPr>
            <a:picLocks noChangeAspect="1" noChangeArrowheads="1"/>
          </p:cNvPicPr>
          <p:nvPr/>
        </p:nvPicPr>
        <p:blipFill>
          <a:blip r:embed="rId3"/>
          <a:srcRect/>
          <a:stretch>
            <a:fillRect/>
          </a:stretch>
        </p:blipFill>
        <p:spPr bwMode="auto">
          <a:xfrm>
            <a:off x="142875" y="1441450"/>
            <a:ext cx="8843963" cy="45085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7" name="Title 1"/>
          <p:cNvSpPr>
            <a:spLocks noGrp="1"/>
          </p:cNvSpPr>
          <p:nvPr>
            <p:ph type="title"/>
          </p:nvPr>
        </p:nvSpPr>
        <p:spPr>
          <a:xfrm>
            <a:off x="214313" y="214313"/>
            <a:ext cx="8605837" cy="700087"/>
          </a:xfrm>
        </p:spPr>
        <p:txBody>
          <a:bodyPr/>
          <a:lstStyle/>
          <a:p>
            <a:r>
              <a:rPr lang="fr-FR" sz="3600" b="1"/>
              <a:t>Oilseeds production grows strongly</a:t>
            </a:r>
          </a:p>
        </p:txBody>
      </p:sp>
      <p:graphicFrame>
        <p:nvGraphicFramePr>
          <p:cNvPr id="62466" name="Content Placeholder 3"/>
          <p:cNvGraphicFramePr>
            <a:graphicFrameLocks noGrp="1"/>
          </p:cNvGraphicFramePr>
          <p:nvPr>
            <p:ph idx="1"/>
          </p:nvPr>
        </p:nvGraphicFramePr>
        <p:xfrm>
          <a:off x="482600" y="1484313"/>
          <a:ext cx="8661400" cy="5329237"/>
        </p:xfrm>
        <a:graphic>
          <a:graphicData uri="http://schemas.openxmlformats.org/presentationml/2006/ole">
            <p:oleObj spid="_x0000_s62466" name="Chart" r:id="rId4" imgW="8027768" imgH="5510328" progId="Excel.Chart.8">
              <p:embed/>
            </p:oleObj>
          </a:graphicData>
        </a:graphic>
      </p:graphicFrame>
      <p:sp>
        <p:nvSpPr>
          <p:cNvPr id="62468" name="TextBox 4"/>
          <p:cNvSpPr txBox="1">
            <a:spLocks noChangeArrowheads="1"/>
          </p:cNvSpPr>
          <p:nvPr/>
        </p:nvSpPr>
        <p:spPr bwMode="auto">
          <a:xfrm>
            <a:off x="285750" y="1281113"/>
            <a:ext cx="1219200" cy="276225"/>
          </a:xfrm>
          <a:prstGeom prst="rect">
            <a:avLst/>
          </a:prstGeom>
          <a:noFill/>
          <a:ln w="9525">
            <a:noFill/>
            <a:miter lim="800000"/>
            <a:headEnd/>
            <a:tailEnd/>
          </a:ln>
        </p:spPr>
        <p:txBody>
          <a:bodyPr>
            <a:prstTxWarp prst="textNoShape">
              <a:avLst/>
            </a:prstTxWarp>
            <a:spAutoFit/>
          </a:bodyPr>
          <a:lstStyle/>
          <a:p>
            <a:r>
              <a:rPr lang="fr-FR" sz="1200" b="1"/>
              <a:t>Million tonnes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0"/>
            <a:ext cx="8229600" cy="914400"/>
          </a:xfrm>
        </p:spPr>
        <p:txBody>
          <a:bodyPr/>
          <a:lstStyle/>
          <a:p>
            <a:r>
              <a:rPr lang="en-US" sz="3200" b="1" smtClean="0"/>
              <a:t>Recent basic food commodity prices highest since 2008. </a:t>
            </a:r>
          </a:p>
        </p:txBody>
      </p:sp>
      <p:sp>
        <p:nvSpPr>
          <p:cNvPr id="22531" name="Content Placeholder 2"/>
          <p:cNvSpPr>
            <a:spLocks noGrp="1"/>
          </p:cNvSpPr>
          <p:nvPr>
            <p:ph idx="1"/>
          </p:nvPr>
        </p:nvSpPr>
        <p:spPr/>
        <p:txBody>
          <a:bodyPr/>
          <a:lstStyle/>
          <a:p>
            <a:endParaRPr lang="en-US"/>
          </a:p>
        </p:txBody>
      </p:sp>
      <p:pic>
        <p:nvPicPr>
          <p:cNvPr id="22532" name="Picture 3"/>
          <p:cNvPicPr>
            <a:picLocks noChangeAspect="1"/>
          </p:cNvPicPr>
          <p:nvPr/>
        </p:nvPicPr>
        <p:blipFill>
          <a:blip r:embed="rId2"/>
          <a:srcRect/>
          <a:stretch>
            <a:fillRect/>
          </a:stretch>
        </p:blipFill>
        <p:spPr bwMode="auto">
          <a:xfrm>
            <a:off x="533400" y="1066800"/>
            <a:ext cx="830580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250825" y="152400"/>
            <a:ext cx="8642350" cy="833438"/>
          </a:xfrm>
        </p:spPr>
        <p:txBody>
          <a:bodyPr/>
          <a:lstStyle/>
          <a:p>
            <a:pPr>
              <a:lnSpc>
                <a:spcPts val="3200"/>
              </a:lnSpc>
            </a:pPr>
            <a:r>
              <a:rPr lang="en-GB" sz="3600" b="1"/>
              <a:t>Average annual growth rates of vegetable oil consumption </a:t>
            </a:r>
          </a:p>
        </p:txBody>
      </p:sp>
      <p:graphicFrame>
        <p:nvGraphicFramePr>
          <p:cNvPr id="64514" name="Chart 4"/>
          <p:cNvGraphicFramePr>
            <a:graphicFrameLocks/>
          </p:cNvGraphicFramePr>
          <p:nvPr/>
        </p:nvGraphicFramePr>
        <p:xfrm>
          <a:off x="376238" y="1512888"/>
          <a:ext cx="8588375" cy="5011737"/>
        </p:xfrm>
        <a:graphic>
          <a:graphicData uri="http://schemas.openxmlformats.org/presentationml/2006/ole">
            <p:oleObj spid="_x0000_s64514" name="Chart" r:id="rId4" imgW="8369116" imgH="5010498" progId="Excel.Chart.8">
              <p:embed/>
            </p:oleObj>
          </a:graphicData>
        </a:graphic>
      </p:graphicFrame>
      <p:cxnSp>
        <p:nvCxnSpPr>
          <p:cNvPr id="7" name="Straight Connector 6"/>
          <p:cNvCxnSpPr/>
          <p:nvPr/>
        </p:nvCxnSpPr>
        <p:spPr bwMode="auto">
          <a:xfrm rot="5400000" flipH="1" flipV="1">
            <a:off x="3332163" y="3492500"/>
            <a:ext cx="3198812" cy="1588"/>
          </a:xfrm>
          <a:prstGeom prst="line">
            <a:avLst/>
          </a:prstGeom>
          <a:solidFill>
            <a:schemeClr val="accent1"/>
          </a:solidFill>
          <a:ln w="57150" cap="flat" cmpd="sng" algn="ctr">
            <a:solidFill>
              <a:schemeClr val="tx1">
                <a:lumMod val="65000"/>
                <a:lumOff val="35000"/>
              </a:schemeClr>
            </a:solidFill>
            <a:prstDash val="solid"/>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525463" y="1624013"/>
            <a:ext cx="8583612" cy="5334000"/>
          </a:xfrm>
        </p:spPr>
        <p:txBody>
          <a:bodyPr/>
          <a:lstStyle/>
          <a:p>
            <a:pPr>
              <a:lnSpc>
                <a:spcPct val="90000"/>
              </a:lnSpc>
              <a:spcBef>
                <a:spcPct val="0"/>
              </a:spcBef>
              <a:spcAft>
                <a:spcPts val="2400"/>
              </a:spcAft>
              <a:buFontTx/>
              <a:buNone/>
            </a:pPr>
            <a:r>
              <a:rPr lang="en-GB" sz="2400" b="1" u="sng"/>
              <a:t>% change from 2008-10</a:t>
            </a:r>
            <a:r>
              <a:rPr lang="en-GB" sz="2400" b="1"/>
              <a:t>		</a:t>
            </a:r>
            <a:r>
              <a:rPr lang="en-GB" sz="2400" b="1" u="sng"/>
              <a:t>% change from 2007-09 </a:t>
            </a:r>
          </a:p>
          <a:p>
            <a:pPr>
              <a:lnSpc>
                <a:spcPct val="90000"/>
              </a:lnSpc>
              <a:spcBef>
                <a:spcPct val="0"/>
              </a:spcBef>
              <a:spcAft>
                <a:spcPts val="2400"/>
              </a:spcAft>
              <a:buFontTx/>
              <a:buNone/>
            </a:pPr>
            <a:r>
              <a:rPr lang="en-GB" sz="2400" b="1"/>
              <a:t>Wheat		15.8		beef/veal	14.5</a:t>
            </a:r>
          </a:p>
          <a:p>
            <a:pPr>
              <a:lnSpc>
                <a:spcPct val="90000"/>
              </a:lnSpc>
              <a:spcBef>
                <a:spcPct val="0"/>
              </a:spcBef>
              <a:spcAft>
                <a:spcPts val="2400"/>
              </a:spcAft>
              <a:buFontTx/>
              <a:buNone/>
            </a:pPr>
            <a:r>
              <a:rPr lang="en-GB" sz="2400" b="1"/>
              <a:t>Coarse grains	19.7		pig meat	23.3</a:t>
            </a:r>
          </a:p>
          <a:p>
            <a:pPr>
              <a:lnSpc>
                <a:spcPct val="90000"/>
              </a:lnSpc>
              <a:spcBef>
                <a:spcPct val="0"/>
              </a:spcBef>
              <a:spcAft>
                <a:spcPts val="2400"/>
              </a:spcAft>
              <a:buFontTx/>
              <a:buNone/>
            </a:pPr>
            <a:r>
              <a:rPr lang="en-GB" sz="2400" b="1"/>
              <a:t>Rice			15.4		poultry	28.8</a:t>
            </a:r>
          </a:p>
          <a:p>
            <a:pPr>
              <a:lnSpc>
                <a:spcPct val="90000"/>
              </a:lnSpc>
              <a:spcBef>
                <a:spcPct val="0"/>
              </a:spcBef>
              <a:spcAft>
                <a:spcPts val="2400"/>
              </a:spcAft>
              <a:buFontTx/>
              <a:buNone/>
            </a:pPr>
            <a:r>
              <a:rPr lang="en-GB" sz="2400" b="1"/>
              <a:t>Oilseeds		12.4		butter		27.2</a:t>
            </a:r>
          </a:p>
          <a:p>
            <a:pPr>
              <a:lnSpc>
                <a:spcPct val="90000"/>
              </a:lnSpc>
              <a:spcBef>
                <a:spcPct val="0"/>
              </a:spcBef>
              <a:spcAft>
                <a:spcPts val="2400"/>
              </a:spcAft>
              <a:buFontTx/>
              <a:buNone/>
            </a:pPr>
            <a:r>
              <a:rPr lang="en-GB" sz="2400" b="1"/>
              <a:t>Vegetable oil	28.1		WMP		31.8</a:t>
            </a:r>
          </a:p>
          <a:p>
            <a:pPr>
              <a:lnSpc>
                <a:spcPct val="90000"/>
              </a:lnSpc>
              <a:spcBef>
                <a:spcPct val="0"/>
              </a:spcBef>
              <a:spcAft>
                <a:spcPts val="2400"/>
              </a:spcAft>
              <a:buFontTx/>
              <a:buNone/>
            </a:pPr>
            <a:r>
              <a:rPr lang="en-GB" sz="2400" b="1"/>
              <a:t>Sugar 		23.4		Ethanol       113.2	</a:t>
            </a:r>
          </a:p>
          <a:p>
            <a:pPr>
              <a:lnSpc>
                <a:spcPct val="90000"/>
              </a:lnSpc>
              <a:spcBef>
                <a:spcPct val="0"/>
              </a:spcBef>
              <a:spcAft>
                <a:spcPts val="2400"/>
              </a:spcAft>
              <a:buFontTx/>
              <a:buNone/>
            </a:pPr>
            <a:r>
              <a:rPr lang="en-GB" sz="2400" b="1"/>
              <a:t>						Biodiesel    207.9</a:t>
            </a:r>
          </a:p>
        </p:txBody>
      </p:sp>
      <p:sp>
        <p:nvSpPr>
          <p:cNvPr id="66563" name="Rectangle 4"/>
          <p:cNvSpPr>
            <a:spLocks noChangeArrowheads="1"/>
          </p:cNvSpPr>
          <p:nvPr/>
        </p:nvSpPr>
        <p:spPr bwMode="auto">
          <a:xfrm>
            <a:off x="250825" y="142875"/>
            <a:ext cx="8642350" cy="788988"/>
          </a:xfrm>
          <a:prstGeom prst="rect">
            <a:avLst/>
          </a:prstGeom>
          <a:noFill/>
          <a:ln w="9525">
            <a:noFill/>
            <a:miter lim="800000"/>
            <a:headEnd/>
            <a:tailEnd/>
          </a:ln>
        </p:spPr>
        <p:txBody>
          <a:bodyPr anchor="ctr">
            <a:prstTxWarp prst="textNoShape">
              <a:avLst/>
            </a:prstTxWarp>
          </a:bodyPr>
          <a:lstStyle/>
          <a:p>
            <a:pPr algn="ctr" eaLnBrk="0" hangingPunct="0"/>
            <a:r>
              <a:rPr lang="en-GB" sz="3600" b="1"/>
              <a:t>2019 consumption projections</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838200"/>
          </a:xfrm>
        </p:spPr>
        <p:txBody>
          <a:bodyPr/>
          <a:lstStyle/>
          <a:p>
            <a:r>
              <a:rPr lang="en-GB" sz="3000">
                <a:solidFill>
                  <a:schemeClr val="bg1"/>
                </a:solidFill>
              </a:rPr>
              <a:t>International prices remain higher</a:t>
            </a:r>
            <a:br>
              <a:rPr lang="en-GB" sz="3000">
                <a:solidFill>
                  <a:schemeClr val="bg1"/>
                </a:solidFill>
              </a:rPr>
            </a:br>
            <a:r>
              <a:rPr lang="en-GB" sz="3000">
                <a:solidFill>
                  <a:schemeClr val="bg1"/>
                </a:solidFill>
              </a:rPr>
              <a:t>than in the past even in real terms</a:t>
            </a:r>
          </a:p>
        </p:txBody>
      </p:sp>
      <p:sp>
        <p:nvSpPr>
          <p:cNvPr id="68611" name="TextBox 10"/>
          <p:cNvSpPr txBox="1">
            <a:spLocks noChangeArrowheads="1"/>
          </p:cNvSpPr>
          <p:nvPr/>
        </p:nvSpPr>
        <p:spPr bwMode="auto">
          <a:xfrm>
            <a:off x="1295400" y="6019800"/>
            <a:ext cx="3070225" cy="338138"/>
          </a:xfrm>
          <a:prstGeom prst="rect">
            <a:avLst/>
          </a:prstGeom>
          <a:noFill/>
          <a:ln w="9525">
            <a:noFill/>
            <a:miter lim="800000"/>
            <a:headEnd/>
            <a:tailEnd/>
          </a:ln>
        </p:spPr>
        <p:txBody>
          <a:bodyPr wrap="none">
            <a:prstTxWarp prst="textNoShape">
              <a:avLst/>
            </a:prstTxWarp>
            <a:spAutoFit/>
          </a:bodyPr>
          <a:lstStyle/>
          <a:p>
            <a:pPr algn="ctr"/>
            <a:r>
              <a:rPr lang="de-DE" sz="1600" b="1"/>
              <a:t>Wheat (US, HRW #2, fob Gulf)</a:t>
            </a:r>
            <a:endParaRPr lang="en-US" sz="1600" b="1"/>
          </a:p>
        </p:txBody>
      </p:sp>
      <p:sp>
        <p:nvSpPr>
          <p:cNvPr id="68612" name="TextBox 11"/>
          <p:cNvSpPr txBox="1">
            <a:spLocks noChangeArrowheads="1"/>
          </p:cNvSpPr>
          <p:nvPr/>
        </p:nvSpPr>
        <p:spPr bwMode="auto">
          <a:xfrm>
            <a:off x="4724400" y="6019800"/>
            <a:ext cx="3149600" cy="338138"/>
          </a:xfrm>
          <a:prstGeom prst="rect">
            <a:avLst/>
          </a:prstGeom>
          <a:noFill/>
          <a:ln w="9525">
            <a:noFill/>
            <a:miter lim="800000"/>
            <a:headEnd/>
            <a:tailEnd/>
          </a:ln>
        </p:spPr>
        <p:txBody>
          <a:bodyPr wrap="none">
            <a:prstTxWarp prst="textNoShape">
              <a:avLst/>
            </a:prstTxWarp>
            <a:spAutoFit/>
          </a:bodyPr>
          <a:lstStyle/>
          <a:p>
            <a:pPr algn="ctr"/>
            <a:r>
              <a:rPr lang="de-DE" sz="1600" b="1"/>
              <a:t>Maize (US, #2 yellow, fob Gulf)</a:t>
            </a:r>
            <a:endParaRPr lang="en-US" sz="1600" b="1"/>
          </a:p>
        </p:txBody>
      </p:sp>
      <p:graphicFrame>
        <p:nvGraphicFramePr>
          <p:cNvPr id="7" name="Chart 6"/>
          <p:cNvGraphicFramePr>
            <a:graphicFrameLocks/>
          </p:cNvGraphicFramePr>
          <p:nvPr/>
        </p:nvGraphicFramePr>
        <p:xfrm>
          <a:off x="285688" y="1340768"/>
          <a:ext cx="903884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8614" name="Title 1"/>
          <p:cNvSpPr txBox="1">
            <a:spLocks/>
          </p:cNvSpPr>
          <p:nvPr/>
        </p:nvSpPr>
        <p:spPr bwMode="auto">
          <a:xfrm>
            <a:off x="214313" y="214313"/>
            <a:ext cx="8678862" cy="928687"/>
          </a:xfrm>
          <a:prstGeom prst="rect">
            <a:avLst/>
          </a:prstGeom>
          <a:noFill/>
          <a:ln w="9525">
            <a:noFill/>
            <a:miter lim="800000"/>
            <a:headEnd/>
            <a:tailEnd/>
          </a:ln>
        </p:spPr>
        <p:txBody>
          <a:bodyPr anchor="ctr">
            <a:prstTxWarp prst="textNoShape">
              <a:avLst/>
            </a:prstTxWarp>
          </a:bodyPr>
          <a:lstStyle/>
          <a:p>
            <a:pPr algn="ctr">
              <a:lnSpc>
                <a:spcPts val="3200"/>
              </a:lnSpc>
            </a:pPr>
            <a:r>
              <a:rPr lang="en-GB" sz="3600" b="1"/>
              <a:t>Price ratio to remain low for wheat/coarse grains</a:t>
            </a:r>
            <a:endParaRPr lang="en-US" sz="3600" b="1"/>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0658" name="Object 3"/>
          <p:cNvGraphicFramePr>
            <a:graphicFrameLocks noGrp="1" noChangeAspect="1"/>
          </p:cNvGraphicFramePr>
          <p:nvPr>
            <p:ph idx="1"/>
          </p:nvPr>
        </p:nvGraphicFramePr>
        <p:xfrm>
          <a:off x="153988" y="1341438"/>
          <a:ext cx="8990012" cy="6080125"/>
        </p:xfrm>
        <a:graphic>
          <a:graphicData uri="http://schemas.openxmlformats.org/presentationml/2006/ole">
            <p:oleObj spid="_x0000_s70658" name="Worksheet" r:id="rId4" imgW="8992379" imgH="6084335" progId="Excel.Sheet.8">
              <p:embed/>
            </p:oleObj>
          </a:graphicData>
        </a:graphic>
      </p:graphicFrame>
      <p:sp>
        <p:nvSpPr>
          <p:cNvPr id="70659" name="Line 4"/>
          <p:cNvSpPr>
            <a:spLocks noChangeShapeType="1"/>
          </p:cNvSpPr>
          <p:nvPr/>
        </p:nvSpPr>
        <p:spPr bwMode="auto">
          <a:xfrm flipV="1">
            <a:off x="6400800" y="1295400"/>
            <a:ext cx="0" cy="4191000"/>
          </a:xfrm>
          <a:prstGeom prst="line">
            <a:avLst/>
          </a:prstGeom>
          <a:noFill/>
          <a:ln w="31750">
            <a:solidFill>
              <a:srgbClr val="FF3300"/>
            </a:solidFill>
            <a:round/>
            <a:headEnd/>
            <a:tailEnd/>
          </a:ln>
        </p:spPr>
        <p:txBody>
          <a:bodyPr anchor="ctr">
            <a:prstTxWarp prst="textNoShape">
              <a:avLst/>
            </a:prstTxWarp>
          </a:bodyPr>
          <a:lstStyle/>
          <a:p>
            <a:endParaRPr lang="en-US"/>
          </a:p>
        </p:txBody>
      </p:sp>
      <p:sp>
        <p:nvSpPr>
          <p:cNvPr id="70660" name="Rectangle 2"/>
          <p:cNvSpPr>
            <a:spLocks noGrp="1" noChangeArrowheads="1"/>
          </p:cNvSpPr>
          <p:nvPr>
            <p:ph type="title"/>
          </p:nvPr>
        </p:nvSpPr>
        <p:spPr>
          <a:xfrm>
            <a:off x="250825" y="0"/>
            <a:ext cx="8642350" cy="914400"/>
          </a:xfrm>
        </p:spPr>
        <p:txBody>
          <a:bodyPr/>
          <a:lstStyle/>
          <a:p>
            <a:r>
              <a:rPr lang="en-GB" sz="3600" b="1"/>
              <a:t>Prices declining in real terms?</a:t>
            </a: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250825" y="177800"/>
            <a:ext cx="8569325" cy="685800"/>
          </a:xfrm>
        </p:spPr>
        <p:txBody>
          <a:bodyPr/>
          <a:lstStyle/>
          <a:p>
            <a:r>
              <a:rPr lang="en-GB" sz="3600" b="1"/>
              <a:t>Oilseeds and Oilseed products prices</a:t>
            </a:r>
          </a:p>
        </p:txBody>
      </p:sp>
      <p:pic>
        <p:nvPicPr>
          <p:cNvPr id="72707" name="Chart 5"/>
          <p:cNvPicPr>
            <a:picLocks noChangeArrowheads="1"/>
          </p:cNvPicPr>
          <p:nvPr/>
        </p:nvPicPr>
        <p:blipFill>
          <a:blip r:embed="rId3"/>
          <a:srcRect/>
          <a:stretch>
            <a:fillRect/>
          </a:stretch>
        </p:blipFill>
        <p:spPr bwMode="auto">
          <a:xfrm>
            <a:off x="398463" y="1173163"/>
            <a:ext cx="3868737" cy="2733675"/>
          </a:xfrm>
          <a:prstGeom prst="rect">
            <a:avLst/>
          </a:prstGeom>
          <a:noFill/>
          <a:ln w="9525">
            <a:noFill/>
            <a:miter lim="800000"/>
            <a:headEnd/>
            <a:tailEnd/>
          </a:ln>
        </p:spPr>
      </p:pic>
      <p:sp>
        <p:nvSpPr>
          <p:cNvPr id="72708" name="TextBox 6"/>
          <p:cNvSpPr txBox="1">
            <a:spLocks noChangeArrowheads="1"/>
          </p:cNvSpPr>
          <p:nvPr/>
        </p:nvSpPr>
        <p:spPr bwMode="auto">
          <a:xfrm>
            <a:off x="2743200" y="1281113"/>
            <a:ext cx="1371600" cy="338137"/>
          </a:xfrm>
          <a:prstGeom prst="rect">
            <a:avLst/>
          </a:prstGeom>
          <a:noFill/>
          <a:ln w="9525">
            <a:noFill/>
            <a:miter lim="800000"/>
            <a:headEnd/>
            <a:tailEnd/>
          </a:ln>
        </p:spPr>
        <p:txBody>
          <a:bodyPr>
            <a:prstTxWarp prst="textNoShape">
              <a:avLst/>
            </a:prstTxWarp>
            <a:spAutoFit/>
          </a:bodyPr>
          <a:lstStyle/>
          <a:p>
            <a:r>
              <a:rPr lang="en-GB" sz="1600"/>
              <a:t>Oilseeds</a:t>
            </a:r>
            <a:endParaRPr lang="en-US" sz="1600"/>
          </a:p>
        </p:txBody>
      </p:sp>
      <p:sp>
        <p:nvSpPr>
          <p:cNvPr id="72709" name="TextBox 7"/>
          <p:cNvSpPr txBox="1">
            <a:spLocks noChangeArrowheads="1"/>
          </p:cNvSpPr>
          <p:nvPr/>
        </p:nvSpPr>
        <p:spPr bwMode="auto">
          <a:xfrm>
            <a:off x="647700" y="1201738"/>
            <a:ext cx="685800" cy="246062"/>
          </a:xfrm>
          <a:prstGeom prst="rect">
            <a:avLst/>
          </a:prstGeom>
          <a:noFill/>
          <a:ln w="9525">
            <a:noFill/>
            <a:miter lim="800000"/>
            <a:headEnd/>
            <a:tailEnd/>
          </a:ln>
        </p:spPr>
        <p:txBody>
          <a:bodyPr>
            <a:prstTxWarp prst="textNoShape">
              <a:avLst/>
            </a:prstTxWarp>
            <a:spAutoFit/>
          </a:bodyPr>
          <a:lstStyle/>
          <a:p>
            <a:r>
              <a:rPr lang="en-GB" sz="1000"/>
              <a:t>USD/t</a:t>
            </a:r>
            <a:endParaRPr lang="en-US" sz="1000"/>
          </a:p>
        </p:txBody>
      </p:sp>
      <p:pic>
        <p:nvPicPr>
          <p:cNvPr id="72710" name="Chart 8"/>
          <p:cNvPicPr>
            <a:picLocks noChangeArrowheads="1"/>
          </p:cNvPicPr>
          <p:nvPr/>
        </p:nvPicPr>
        <p:blipFill>
          <a:blip r:embed="rId4"/>
          <a:srcRect/>
          <a:stretch>
            <a:fillRect/>
          </a:stretch>
        </p:blipFill>
        <p:spPr bwMode="auto">
          <a:xfrm>
            <a:off x="4859338" y="1211263"/>
            <a:ext cx="3883025" cy="2697162"/>
          </a:xfrm>
          <a:prstGeom prst="rect">
            <a:avLst/>
          </a:prstGeom>
          <a:noFill/>
          <a:ln w="9525">
            <a:noFill/>
            <a:miter lim="800000"/>
            <a:headEnd/>
            <a:tailEnd/>
          </a:ln>
        </p:spPr>
      </p:pic>
      <p:sp>
        <p:nvSpPr>
          <p:cNvPr id="72711" name="TextBox 9"/>
          <p:cNvSpPr txBox="1">
            <a:spLocks noChangeArrowheads="1"/>
          </p:cNvSpPr>
          <p:nvPr/>
        </p:nvSpPr>
        <p:spPr bwMode="auto">
          <a:xfrm>
            <a:off x="7299325" y="1225550"/>
            <a:ext cx="1371600" cy="338138"/>
          </a:xfrm>
          <a:prstGeom prst="rect">
            <a:avLst/>
          </a:prstGeom>
          <a:noFill/>
          <a:ln w="9525">
            <a:noFill/>
            <a:miter lim="800000"/>
            <a:headEnd/>
            <a:tailEnd/>
          </a:ln>
        </p:spPr>
        <p:txBody>
          <a:bodyPr>
            <a:prstTxWarp prst="textNoShape">
              <a:avLst/>
            </a:prstTxWarp>
            <a:spAutoFit/>
          </a:bodyPr>
          <a:lstStyle/>
          <a:p>
            <a:r>
              <a:rPr lang="en-GB" sz="1600"/>
              <a:t>Protein meal</a:t>
            </a:r>
            <a:endParaRPr lang="en-US" sz="1600"/>
          </a:p>
        </p:txBody>
      </p:sp>
      <p:sp>
        <p:nvSpPr>
          <p:cNvPr id="72712" name="TextBox 10"/>
          <p:cNvSpPr txBox="1">
            <a:spLocks noChangeArrowheads="1"/>
          </p:cNvSpPr>
          <p:nvPr/>
        </p:nvSpPr>
        <p:spPr bwMode="auto">
          <a:xfrm>
            <a:off x="5148263" y="1214438"/>
            <a:ext cx="685800" cy="246062"/>
          </a:xfrm>
          <a:prstGeom prst="rect">
            <a:avLst/>
          </a:prstGeom>
          <a:noFill/>
          <a:ln w="9525">
            <a:noFill/>
            <a:miter lim="800000"/>
            <a:headEnd/>
            <a:tailEnd/>
          </a:ln>
        </p:spPr>
        <p:txBody>
          <a:bodyPr>
            <a:prstTxWarp prst="textNoShape">
              <a:avLst/>
            </a:prstTxWarp>
            <a:spAutoFit/>
          </a:bodyPr>
          <a:lstStyle/>
          <a:p>
            <a:r>
              <a:rPr lang="en-GB" sz="1000"/>
              <a:t>USD/t</a:t>
            </a:r>
            <a:endParaRPr lang="en-US" sz="1000"/>
          </a:p>
        </p:txBody>
      </p:sp>
      <p:pic>
        <p:nvPicPr>
          <p:cNvPr id="72713" name="Chart 11"/>
          <p:cNvPicPr>
            <a:picLocks noChangeArrowheads="1"/>
          </p:cNvPicPr>
          <p:nvPr/>
        </p:nvPicPr>
        <p:blipFill>
          <a:blip r:embed="rId5"/>
          <a:srcRect/>
          <a:stretch>
            <a:fillRect/>
          </a:stretch>
        </p:blipFill>
        <p:spPr bwMode="auto">
          <a:xfrm>
            <a:off x="2633663" y="3963988"/>
            <a:ext cx="3883025" cy="2778125"/>
          </a:xfrm>
          <a:prstGeom prst="rect">
            <a:avLst/>
          </a:prstGeom>
          <a:noFill/>
          <a:ln w="9525">
            <a:noFill/>
            <a:miter lim="800000"/>
            <a:headEnd/>
            <a:tailEnd/>
          </a:ln>
        </p:spPr>
      </p:pic>
      <p:sp>
        <p:nvSpPr>
          <p:cNvPr id="72714" name="TextBox 10"/>
          <p:cNvSpPr txBox="1">
            <a:spLocks noChangeArrowheads="1"/>
          </p:cNvSpPr>
          <p:nvPr/>
        </p:nvSpPr>
        <p:spPr bwMode="auto">
          <a:xfrm>
            <a:off x="2890838" y="3992563"/>
            <a:ext cx="685800" cy="246062"/>
          </a:xfrm>
          <a:prstGeom prst="rect">
            <a:avLst/>
          </a:prstGeom>
          <a:noFill/>
          <a:ln w="9525">
            <a:noFill/>
            <a:miter lim="800000"/>
            <a:headEnd/>
            <a:tailEnd/>
          </a:ln>
        </p:spPr>
        <p:txBody>
          <a:bodyPr>
            <a:prstTxWarp prst="textNoShape">
              <a:avLst/>
            </a:prstTxWarp>
            <a:spAutoFit/>
          </a:bodyPr>
          <a:lstStyle/>
          <a:p>
            <a:r>
              <a:rPr lang="en-GB" sz="1000"/>
              <a:t>USD/t</a:t>
            </a:r>
            <a:endParaRPr lang="en-US" sz="100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250825" y="250825"/>
            <a:ext cx="8569325" cy="1143000"/>
          </a:xfrm>
        </p:spPr>
        <p:txBody>
          <a:bodyPr/>
          <a:lstStyle/>
          <a:p>
            <a:pPr eaLnBrk="1" hangingPunct="1"/>
            <a:r>
              <a:rPr lang="en-US" sz="3600" b="1"/>
              <a:t>How have meat prices responded to the grain price developments?</a:t>
            </a:r>
          </a:p>
        </p:txBody>
      </p:sp>
      <p:graphicFrame>
        <p:nvGraphicFramePr>
          <p:cNvPr id="74754" name="Object 3"/>
          <p:cNvGraphicFramePr>
            <a:graphicFrameLocks noGrp="1" noChangeAspect="1"/>
          </p:cNvGraphicFramePr>
          <p:nvPr>
            <p:ph type="chart" idx="1"/>
          </p:nvPr>
        </p:nvGraphicFramePr>
        <p:xfrm>
          <a:off x="179388" y="1557338"/>
          <a:ext cx="9577387" cy="4508500"/>
        </p:xfrm>
        <a:graphic>
          <a:graphicData uri="http://schemas.openxmlformats.org/presentationml/2006/ole">
            <p:oleObj spid="_x0000_s74754" name="Chart" r:id="rId4" imgW="8430071" imgH="4504572" progId="Excel.Chart.8">
              <p:embed/>
            </p:oleObj>
          </a:graphicData>
        </a:graphic>
      </p:graphicFrame>
      <p:sp>
        <p:nvSpPr>
          <p:cNvPr id="74756" name="Arc 4"/>
          <p:cNvSpPr>
            <a:spLocks/>
          </p:cNvSpPr>
          <p:nvPr/>
        </p:nvSpPr>
        <p:spPr bwMode="auto">
          <a:xfrm>
            <a:off x="7019925" y="3429000"/>
            <a:ext cx="914400" cy="914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no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6802" name="Object 3"/>
          <p:cNvGraphicFramePr>
            <a:graphicFrameLocks noGrp="1" noChangeAspect="1"/>
          </p:cNvGraphicFramePr>
          <p:nvPr>
            <p:ph idx="1"/>
          </p:nvPr>
        </p:nvGraphicFramePr>
        <p:xfrm>
          <a:off x="179388" y="1511300"/>
          <a:ext cx="8964612" cy="5446713"/>
        </p:xfrm>
        <a:graphic>
          <a:graphicData uri="http://schemas.openxmlformats.org/presentationml/2006/ole">
            <p:oleObj spid="_x0000_s76802" name="Chart" r:id="rId4" imgW="8094819" imgH="5443278" progId="Excel.Chart.8">
              <p:embed/>
            </p:oleObj>
          </a:graphicData>
        </a:graphic>
      </p:graphicFrame>
      <p:sp>
        <p:nvSpPr>
          <p:cNvPr id="76803" name="Line 4"/>
          <p:cNvSpPr>
            <a:spLocks noChangeShapeType="1"/>
          </p:cNvSpPr>
          <p:nvPr/>
        </p:nvSpPr>
        <p:spPr bwMode="auto">
          <a:xfrm flipV="1">
            <a:off x="6831013" y="1743075"/>
            <a:ext cx="44450" cy="4038600"/>
          </a:xfrm>
          <a:prstGeom prst="line">
            <a:avLst/>
          </a:prstGeom>
          <a:noFill/>
          <a:ln w="31750">
            <a:solidFill>
              <a:srgbClr val="FF3300"/>
            </a:solidFill>
            <a:round/>
            <a:headEnd/>
            <a:tailEnd/>
          </a:ln>
        </p:spPr>
        <p:txBody>
          <a:bodyPr anchor="ctr">
            <a:prstTxWarp prst="textNoShape">
              <a:avLst/>
            </a:prstTxWarp>
          </a:bodyPr>
          <a:lstStyle/>
          <a:p>
            <a:endParaRPr lang="en-US"/>
          </a:p>
        </p:txBody>
      </p:sp>
      <p:sp>
        <p:nvSpPr>
          <p:cNvPr id="76804" name="Rectangle 2"/>
          <p:cNvSpPr>
            <a:spLocks noGrp="1" noChangeArrowheads="1"/>
          </p:cNvSpPr>
          <p:nvPr>
            <p:ph type="title"/>
          </p:nvPr>
        </p:nvSpPr>
        <p:spPr>
          <a:xfrm>
            <a:off x="250825" y="249238"/>
            <a:ext cx="8642350" cy="558800"/>
          </a:xfrm>
        </p:spPr>
        <p:txBody>
          <a:bodyPr/>
          <a:lstStyle/>
          <a:p>
            <a:r>
              <a:rPr lang="en-GB" sz="3600" b="1">
                <a:solidFill>
                  <a:schemeClr val="tx1"/>
                </a:solidFill>
              </a:rPr>
              <a:t>Trends in world dairy prices</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50" name="Picture 6"/>
          <p:cNvPicPr>
            <a:picLocks noChangeAspect="1" noChangeArrowheads="1"/>
          </p:cNvPicPr>
          <p:nvPr/>
        </p:nvPicPr>
        <p:blipFill>
          <a:blip r:embed="rId3"/>
          <a:srcRect/>
          <a:stretch>
            <a:fillRect/>
          </a:stretch>
        </p:blipFill>
        <p:spPr bwMode="auto">
          <a:xfrm>
            <a:off x="746125" y="1296988"/>
            <a:ext cx="8147050" cy="5156200"/>
          </a:xfrm>
          <a:prstGeom prst="rect">
            <a:avLst/>
          </a:prstGeom>
          <a:noFill/>
          <a:ln w="9525">
            <a:noFill/>
            <a:miter lim="800000"/>
            <a:headEnd/>
            <a:tailEnd/>
          </a:ln>
        </p:spPr>
      </p:pic>
      <p:sp>
        <p:nvSpPr>
          <p:cNvPr id="78851" name="Rectangle 2"/>
          <p:cNvSpPr>
            <a:spLocks noGrp="1" noChangeArrowheads="1"/>
          </p:cNvSpPr>
          <p:nvPr>
            <p:ph type="title"/>
          </p:nvPr>
        </p:nvSpPr>
        <p:spPr>
          <a:xfrm>
            <a:off x="250825" y="142875"/>
            <a:ext cx="8569325" cy="1000125"/>
          </a:xfrm>
        </p:spPr>
        <p:txBody>
          <a:bodyPr/>
          <a:lstStyle/>
          <a:p>
            <a:r>
              <a:rPr lang="en-US" sz="3600" b="1"/>
              <a:t>Most commodity prices at higher average levels</a:t>
            </a:r>
            <a:endParaRPr lang="en-GB" sz="3600" b="1"/>
          </a:p>
        </p:txBody>
      </p:sp>
      <p:sp>
        <p:nvSpPr>
          <p:cNvPr id="78852" name="Oval 8"/>
          <p:cNvSpPr>
            <a:spLocks noChangeArrowheads="1"/>
          </p:cNvSpPr>
          <p:nvPr/>
        </p:nvSpPr>
        <p:spPr bwMode="auto">
          <a:xfrm>
            <a:off x="1062038" y="3201988"/>
            <a:ext cx="3581400" cy="1828800"/>
          </a:xfrm>
          <a:prstGeom prst="ellipse">
            <a:avLst/>
          </a:prstGeom>
          <a:noFill/>
          <a:ln w="44450">
            <a:solidFill>
              <a:srgbClr val="FF0000"/>
            </a:solidFill>
            <a:round/>
            <a:headEnd/>
            <a:tailEnd/>
          </a:ln>
        </p:spPr>
        <p:txBody>
          <a:bodyPr anchor="ctr">
            <a:prstTxWarp prst="textNoShape">
              <a:avLst/>
            </a:prstTxWarp>
          </a:bodyPr>
          <a:lstStyle/>
          <a:p>
            <a:pPr eaLnBrk="0" hangingPunct="0"/>
            <a:endParaRPr lang="en-US"/>
          </a:p>
        </p:txBody>
      </p:sp>
      <p:sp>
        <p:nvSpPr>
          <p:cNvPr id="18438" name="TextBox 13"/>
          <p:cNvSpPr txBox="1">
            <a:spLocks noChangeArrowheads="1"/>
          </p:cNvSpPr>
          <p:nvPr/>
        </p:nvSpPr>
        <p:spPr bwMode="auto">
          <a:xfrm>
            <a:off x="1219200" y="1146175"/>
            <a:ext cx="6858000" cy="338138"/>
          </a:xfrm>
          <a:prstGeom prst="rect">
            <a:avLst/>
          </a:prstGeom>
          <a:noFill/>
          <a:ln w="9525">
            <a:noFill/>
            <a:miter lim="800000"/>
            <a:headEnd/>
            <a:tailEnd/>
          </a:ln>
        </p:spPr>
        <p:txBody>
          <a:bodyPr>
            <a:spAutoFit/>
          </a:bodyPr>
          <a:lstStyle/>
          <a:p>
            <a:pPr>
              <a:defRPr/>
            </a:pPr>
            <a:r>
              <a:rPr lang="en-US" sz="1600" b="1" dirty="0">
                <a:solidFill>
                  <a:srgbClr val="2973BD"/>
                </a:solidFill>
                <a:latin typeface="+mn-lt"/>
              </a:rPr>
              <a:t>Percentage change in world prices in real terms relative to 1997-06 </a:t>
            </a:r>
          </a:p>
        </p:txBody>
      </p:sp>
      <p:sp>
        <p:nvSpPr>
          <p:cNvPr id="78854" name="Oval 6"/>
          <p:cNvSpPr>
            <a:spLocks noChangeArrowheads="1"/>
          </p:cNvSpPr>
          <p:nvPr/>
        </p:nvSpPr>
        <p:spPr bwMode="auto">
          <a:xfrm rot="16200000" flipV="1">
            <a:off x="6861969" y="3182144"/>
            <a:ext cx="3271837" cy="568325"/>
          </a:xfrm>
          <a:prstGeom prst="ellipse">
            <a:avLst/>
          </a:prstGeom>
          <a:noFill/>
          <a:ln w="44450">
            <a:solidFill>
              <a:schemeClr val="tx2"/>
            </a:solidFill>
            <a:round/>
            <a:headEnd/>
            <a:tailEnd/>
          </a:ln>
        </p:spPr>
        <p:txBody>
          <a:bodyPr anchor="ctr">
            <a:prstTxWarp prst="textNoShape">
              <a:avLst/>
            </a:prstTxWarp>
          </a:bodyPr>
          <a:lstStyle/>
          <a:p>
            <a:pPr eaLnBrk="0" hangingPunct="0"/>
            <a:endParaRPr lang="en-US"/>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0898" name="Content Placeholder 3"/>
          <p:cNvGraphicFramePr>
            <a:graphicFrameLocks noGrp="1"/>
          </p:cNvGraphicFramePr>
          <p:nvPr>
            <p:ph idx="1"/>
          </p:nvPr>
        </p:nvGraphicFramePr>
        <p:xfrm>
          <a:off x="473075" y="1714500"/>
          <a:ext cx="8491538" cy="5099050"/>
        </p:xfrm>
        <a:graphic>
          <a:graphicData uri="http://schemas.openxmlformats.org/presentationml/2006/ole">
            <p:oleObj spid="_x0000_s80898" name="Chart" r:id="rId4" imgW="8058246" imgH="5101930" progId="Excel.Chart.8">
              <p:embed/>
            </p:oleObj>
          </a:graphicData>
        </a:graphic>
      </p:graphicFrame>
      <p:sp>
        <p:nvSpPr>
          <p:cNvPr id="5" name="Title 1"/>
          <p:cNvSpPr txBox="1">
            <a:spLocks/>
          </p:cNvSpPr>
          <p:nvPr/>
        </p:nvSpPr>
        <p:spPr bwMode="auto">
          <a:xfrm>
            <a:off x="250825" y="153988"/>
            <a:ext cx="8642350" cy="762000"/>
          </a:xfrm>
          <a:prstGeom prst="rect">
            <a:avLst/>
          </a:prstGeom>
          <a:noFill/>
          <a:ln w="9525">
            <a:noFill/>
            <a:miter lim="800000"/>
            <a:headEnd/>
            <a:tailEnd/>
          </a:ln>
        </p:spPr>
        <p:txBody>
          <a:bodyPr anchor="ctr"/>
          <a:lstStyle/>
          <a:p>
            <a:pPr algn="ctr">
              <a:defRPr/>
            </a:pPr>
            <a:r>
              <a:rPr lang="fr-FR" sz="3600" b="1" dirty="0">
                <a:latin typeface="+mj-lt"/>
                <a:ea typeface="+mj-ea"/>
                <a:cs typeface="+mj-cs"/>
              </a:rPr>
              <a:t>World </a:t>
            </a:r>
            <a:r>
              <a:rPr lang="fr-FR" sz="3600" b="1" dirty="0" err="1">
                <a:latin typeface="+mj-lt"/>
                <a:ea typeface="+mj-ea"/>
                <a:cs typeface="+mj-cs"/>
              </a:rPr>
              <a:t>ethanol</a:t>
            </a:r>
            <a:r>
              <a:rPr lang="fr-FR" sz="3600" b="1" dirty="0">
                <a:latin typeface="+mj-lt"/>
                <a:ea typeface="+mj-ea"/>
                <a:cs typeface="+mj-cs"/>
              </a:rPr>
              <a:t> </a:t>
            </a:r>
            <a:r>
              <a:rPr lang="fr-FR" sz="3600" b="1" dirty="0" err="1">
                <a:latin typeface="+mj-lt"/>
                <a:ea typeface="+mj-ea"/>
                <a:cs typeface="+mj-cs"/>
              </a:rPr>
              <a:t>outlook</a:t>
            </a:r>
            <a:endParaRPr lang="fr-FR" sz="3600" b="1" dirty="0">
              <a:latin typeface="+mj-lt"/>
              <a:ea typeface="+mj-ea"/>
              <a:cs typeface="+mj-cs"/>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2946" name="Content Placeholder 3"/>
          <p:cNvGraphicFramePr>
            <a:graphicFrameLocks noGrp="1"/>
          </p:cNvGraphicFramePr>
          <p:nvPr>
            <p:ph idx="1"/>
          </p:nvPr>
        </p:nvGraphicFramePr>
        <p:xfrm>
          <a:off x="688975" y="1700213"/>
          <a:ext cx="8275638" cy="5097462"/>
        </p:xfrm>
        <a:graphic>
          <a:graphicData uri="http://schemas.openxmlformats.org/presentationml/2006/ole">
            <p:oleObj spid="_x0000_s82946" name="Chart" r:id="rId4" imgW="8058246" imgH="5095835" progId="Excel.Chart.8">
              <p:embed/>
            </p:oleObj>
          </a:graphicData>
        </a:graphic>
      </p:graphicFrame>
      <p:sp>
        <p:nvSpPr>
          <p:cNvPr id="5" name="Title 1"/>
          <p:cNvSpPr txBox="1">
            <a:spLocks/>
          </p:cNvSpPr>
          <p:nvPr/>
        </p:nvSpPr>
        <p:spPr bwMode="auto">
          <a:xfrm>
            <a:off x="250825" y="153988"/>
            <a:ext cx="8642350" cy="762000"/>
          </a:xfrm>
          <a:prstGeom prst="rect">
            <a:avLst/>
          </a:prstGeom>
          <a:noFill/>
          <a:ln w="9525">
            <a:noFill/>
            <a:miter lim="800000"/>
            <a:headEnd/>
            <a:tailEnd/>
          </a:ln>
        </p:spPr>
        <p:txBody>
          <a:bodyPr anchor="ctr"/>
          <a:lstStyle/>
          <a:p>
            <a:pPr algn="ctr">
              <a:defRPr/>
            </a:pPr>
            <a:r>
              <a:rPr lang="fr-FR" sz="3600" b="1" dirty="0">
                <a:latin typeface="+mj-lt"/>
                <a:ea typeface="+mj-ea"/>
                <a:cs typeface="+mj-cs"/>
              </a:rPr>
              <a:t>World biodiesel </a:t>
            </a:r>
            <a:r>
              <a:rPr lang="fr-FR" sz="3600" b="1" dirty="0" err="1">
                <a:latin typeface="+mj-lt"/>
                <a:ea typeface="+mj-ea"/>
                <a:cs typeface="+mj-cs"/>
              </a:rPr>
              <a:t>outlook</a:t>
            </a:r>
            <a:endParaRPr lang="fr-FR" sz="3600" b="1" dirty="0">
              <a:latin typeface="+mj-lt"/>
              <a:ea typeface="+mj-ea"/>
              <a:cs typeface="+mj-cs"/>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xfrm>
            <a:off x="250825" y="144463"/>
            <a:ext cx="8642350" cy="792162"/>
          </a:xfrm>
        </p:spPr>
        <p:txBody>
          <a:bodyPr/>
          <a:lstStyle/>
          <a:p>
            <a:r>
              <a:rPr lang="en-US" sz="3600" b="1" smtClean="0"/>
              <a:t>FAO monthly Indices of Food Prices</a:t>
            </a:r>
          </a:p>
        </p:txBody>
      </p:sp>
      <p:pic>
        <p:nvPicPr>
          <p:cNvPr id="23555" name="Picture 3"/>
          <p:cNvPicPr>
            <a:picLocks noChangeAspect="1" noChangeArrowheads="1"/>
          </p:cNvPicPr>
          <p:nvPr/>
        </p:nvPicPr>
        <p:blipFill>
          <a:blip r:embed="rId2"/>
          <a:srcRect/>
          <a:stretch>
            <a:fillRect/>
          </a:stretch>
        </p:blipFill>
        <p:spPr bwMode="auto">
          <a:xfrm>
            <a:off x="468313" y="1700213"/>
            <a:ext cx="8351837"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250825" y="273050"/>
            <a:ext cx="8642350" cy="565150"/>
          </a:xfrm>
        </p:spPr>
        <p:txBody>
          <a:bodyPr/>
          <a:lstStyle/>
          <a:p>
            <a:pPr marL="444500"/>
            <a:r>
              <a:rPr lang="en-US" sz="3600" b="1"/>
              <a:t>Biodiesel demand driver for vegetable oil</a:t>
            </a:r>
            <a:endParaRPr lang="en-GB" sz="3600" b="1"/>
          </a:p>
        </p:txBody>
      </p:sp>
      <p:sp>
        <p:nvSpPr>
          <p:cNvPr id="84995" name="TextBox 6"/>
          <p:cNvSpPr txBox="1">
            <a:spLocks noChangeArrowheads="1"/>
          </p:cNvSpPr>
          <p:nvPr/>
        </p:nvSpPr>
        <p:spPr bwMode="auto">
          <a:xfrm>
            <a:off x="6248400" y="3886200"/>
            <a:ext cx="1219200" cy="461963"/>
          </a:xfrm>
          <a:prstGeom prst="rect">
            <a:avLst/>
          </a:prstGeom>
          <a:noFill/>
          <a:ln w="9525">
            <a:noFill/>
            <a:miter lim="800000"/>
            <a:headEnd/>
            <a:tailEnd/>
          </a:ln>
        </p:spPr>
        <p:txBody>
          <a:bodyPr>
            <a:prstTxWarp prst="textNoShape">
              <a:avLst/>
            </a:prstTxWarp>
            <a:spAutoFit/>
          </a:bodyPr>
          <a:lstStyle/>
          <a:p>
            <a:r>
              <a:rPr lang="fr-FR" b="1">
                <a:solidFill>
                  <a:schemeClr val="bg1"/>
                </a:solidFill>
                <a:latin typeface="Palatino Linotype" pitchFamily="18" charset="0"/>
              </a:rPr>
              <a:t>+ 90 Mt</a:t>
            </a:r>
            <a:endParaRPr lang="en-US" b="1">
              <a:solidFill>
                <a:schemeClr val="bg1"/>
              </a:solidFill>
              <a:latin typeface="Palatino Linotype" pitchFamily="18" charset="0"/>
            </a:endParaRPr>
          </a:p>
        </p:txBody>
      </p:sp>
      <p:pic>
        <p:nvPicPr>
          <p:cNvPr id="84996" name="Picture 5"/>
          <p:cNvPicPr>
            <a:picLocks noChangeAspect="1" noChangeArrowheads="1"/>
          </p:cNvPicPr>
          <p:nvPr/>
        </p:nvPicPr>
        <p:blipFill>
          <a:blip r:embed="rId3"/>
          <a:srcRect/>
          <a:stretch>
            <a:fillRect/>
          </a:stretch>
        </p:blipFill>
        <p:spPr bwMode="auto">
          <a:xfrm>
            <a:off x="107950" y="1412875"/>
            <a:ext cx="8856663" cy="446563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250825" y="153988"/>
            <a:ext cx="8642350" cy="760412"/>
          </a:xfrm>
        </p:spPr>
        <p:txBody>
          <a:bodyPr/>
          <a:lstStyle/>
          <a:p>
            <a:r>
              <a:rPr lang="en-US" sz="3600" b="1"/>
              <a:t>Biofuel use of global feedstock production</a:t>
            </a:r>
            <a:endParaRPr lang="en-GB" sz="3600" b="1"/>
          </a:p>
        </p:txBody>
      </p:sp>
      <p:sp>
        <p:nvSpPr>
          <p:cNvPr id="87043" name="TextBox 6"/>
          <p:cNvSpPr txBox="1">
            <a:spLocks noChangeArrowheads="1"/>
          </p:cNvSpPr>
          <p:nvPr/>
        </p:nvSpPr>
        <p:spPr bwMode="auto">
          <a:xfrm>
            <a:off x="6248400" y="3886200"/>
            <a:ext cx="1219200" cy="461963"/>
          </a:xfrm>
          <a:prstGeom prst="rect">
            <a:avLst/>
          </a:prstGeom>
          <a:noFill/>
          <a:ln w="9525">
            <a:noFill/>
            <a:miter lim="800000"/>
            <a:headEnd/>
            <a:tailEnd/>
          </a:ln>
        </p:spPr>
        <p:txBody>
          <a:bodyPr>
            <a:prstTxWarp prst="textNoShape">
              <a:avLst/>
            </a:prstTxWarp>
            <a:spAutoFit/>
          </a:bodyPr>
          <a:lstStyle/>
          <a:p>
            <a:r>
              <a:rPr lang="fr-FR" b="1">
                <a:solidFill>
                  <a:schemeClr val="bg1"/>
                </a:solidFill>
                <a:latin typeface="Palatino Linotype" pitchFamily="18" charset="0"/>
              </a:rPr>
              <a:t>+ 90 Mt</a:t>
            </a:r>
            <a:endParaRPr lang="en-US" b="1">
              <a:solidFill>
                <a:schemeClr val="bg1"/>
              </a:solidFill>
              <a:latin typeface="Palatino Linotype" pitchFamily="18" charset="0"/>
            </a:endParaRPr>
          </a:p>
        </p:txBody>
      </p:sp>
      <p:pic>
        <p:nvPicPr>
          <p:cNvPr id="87044" name="Picture 3"/>
          <p:cNvPicPr>
            <a:picLocks noChangeAspect="1" noChangeArrowheads="1"/>
          </p:cNvPicPr>
          <p:nvPr/>
        </p:nvPicPr>
        <p:blipFill>
          <a:blip r:embed="rId3"/>
          <a:srcRect/>
          <a:stretch>
            <a:fillRect/>
          </a:stretch>
        </p:blipFill>
        <p:spPr bwMode="auto">
          <a:xfrm>
            <a:off x="908050" y="1687513"/>
            <a:ext cx="7985125" cy="4694237"/>
          </a:xfrm>
          <a:prstGeom prst="rect">
            <a:avLst/>
          </a:prstGeom>
          <a:noFill/>
          <a:ln w="9525">
            <a:noFill/>
            <a:miter lim="800000"/>
            <a:headEnd/>
            <a:tailEnd/>
          </a:ln>
        </p:spPr>
      </p:pic>
      <p:sp>
        <p:nvSpPr>
          <p:cNvPr id="87045" name="TextBox 13"/>
          <p:cNvSpPr txBox="1">
            <a:spLocks noChangeArrowheads="1"/>
          </p:cNvSpPr>
          <p:nvPr/>
        </p:nvSpPr>
        <p:spPr bwMode="auto">
          <a:xfrm>
            <a:off x="250825" y="1304925"/>
            <a:ext cx="8839200" cy="369888"/>
          </a:xfrm>
          <a:prstGeom prst="rect">
            <a:avLst/>
          </a:prstGeom>
          <a:noFill/>
          <a:ln w="9525">
            <a:noFill/>
            <a:miter lim="800000"/>
            <a:headEnd/>
            <a:tailEnd/>
          </a:ln>
        </p:spPr>
        <p:txBody>
          <a:bodyPr>
            <a:prstTxWarp prst="textNoShape">
              <a:avLst/>
            </a:prstTxWarp>
            <a:spAutoFit/>
          </a:bodyPr>
          <a:lstStyle/>
          <a:p>
            <a:r>
              <a:rPr lang="en-US" b="1">
                <a:solidFill>
                  <a:srgbClr val="2973BD"/>
                </a:solidFill>
              </a:rPr>
              <a:t>Share of feedstocks used for biofuel production from global production</a:t>
            </a:r>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9090" name="Picture 3"/>
          <p:cNvPicPr>
            <a:picLocks noChangeAspect="1" noChangeArrowheads="1"/>
          </p:cNvPicPr>
          <p:nvPr/>
        </p:nvPicPr>
        <p:blipFill>
          <a:blip r:embed="rId3"/>
          <a:srcRect/>
          <a:stretch>
            <a:fillRect/>
          </a:stretch>
        </p:blipFill>
        <p:spPr bwMode="auto">
          <a:xfrm>
            <a:off x="684213" y="1700213"/>
            <a:ext cx="8208962" cy="4995862"/>
          </a:xfrm>
          <a:prstGeom prst="rect">
            <a:avLst/>
          </a:prstGeom>
          <a:noFill/>
          <a:ln w="9525">
            <a:noFill/>
            <a:miter lim="800000"/>
            <a:headEnd/>
            <a:tailEnd/>
          </a:ln>
        </p:spPr>
      </p:pic>
      <p:sp>
        <p:nvSpPr>
          <p:cNvPr id="4" name="Rectangle 2"/>
          <p:cNvSpPr>
            <a:spLocks noGrp="1" noChangeArrowheads="1"/>
          </p:cNvSpPr>
          <p:nvPr>
            <p:ph type="title"/>
          </p:nvPr>
        </p:nvSpPr>
        <p:spPr>
          <a:xfrm>
            <a:off x="250825" y="142875"/>
            <a:ext cx="8642350" cy="771525"/>
          </a:xfrm>
        </p:spPr>
        <p:txBody>
          <a:bodyPr/>
          <a:lstStyle/>
          <a:p>
            <a:pPr>
              <a:defRPr/>
            </a:pPr>
            <a:r>
              <a:rPr lang="en-GB" sz="3600" b="1" dirty="0" smtClean="0"/>
              <a:t>Trade gains in developing countries</a:t>
            </a:r>
            <a:endParaRPr lang="en-GB" sz="3600" b="1" dirty="0" smtClean="0">
              <a:latin typeface="+mn-lt"/>
            </a:endParaRPr>
          </a:p>
        </p:txBody>
      </p:sp>
      <p:sp>
        <p:nvSpPr>
          <p:cNvPr id="89092" name="TextBox 13"/>
          <p:cNvSpPr txBox="1">
            <a:spLocks noChangeArrowheads="1"/>
          </p:cNvSpPr>
          <p:nvPr/>
        </p:nvSpPr>
        <p:spPr bwMode="auto">
          <a:xfrm>
            <a:off x="877888" y="1044575"/>
            <a:ext cx="5638800" cy="584200"/>
          </a:xfrm>
          <a:prstGeom prst="rect">
            <a:avLst/>
          </a:prstGeom>
          <a:noFill/>
          <a:ln w="9525">
            <a:noFill/>
            <a:miter lim="800000"/>
            <a:headEnd/>
            <a:tailEnd/>
          </a:ln>
        </p:spPr>
        <p:txBody>
          <a:bodyPr>
            <a:prstTxWarp prst="textNoShape">
              <a:avLst/>
            </a:prstTxWarp>
            <a:spAutoFit/>
          </a:bodyPr>
          <a:lstStyle/>
          <a:p>
            <a:r>
              <a:rPr lang="en-US" sz="1600" b="1">
                <a:solidFill>
                  <a:srgbClr val="2973BD"/>
                </a:solidFill>
              </a:rPr>
              <a:t>Exports in 2019 compared to the 2007-2009 average (%) </a:t>
            </a:r>
          </a:p>
          <a:p>
            <a:endParaRPr lang="en-US" sz="1600">
              <a:solidFill>
                <a:srgbClr val="2973BD"/>
              </a:solidFill>
            </a:endParaRPr>
          </a:p>
        </p:txBody>
      </p:sp>
    </p:spTree>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50825" y="188913"/>
            <a:ext cx="8642350" cy="715962"/>
          </a:xfrm>
        </p:spPr>
        <p:txBody>
          <a:bodyPr/>
          <a:lstStyle/>
          <a:p>
            <a:r>
              <a:rPr lang="en-US" sz="3200" b="1"/>
              <a:t>Medium Term: Main points</a:t>
            </a:r>
            <a:endParaRPr lang="en-GB" sz="3200" b="1"/>
          </a:p>
        </p:txBody>
      </p:sp>
      <p:sp>
        <p:nvSpPr>
          <p:cNvPr id="91139" name="Rectangle 3"/>
          <p:cNvSpPr>
            <a:spLocks noGrp="1" noChangeArrowheads="1"/>
          </p:cNvSpPr>
          <p:nvPr>
            <p:ph type="body" idx="1"/>
          </p:nvPr>
        </p:nvSpPr>
        <p:spPr>
          <a:xfrm>
            <a:off x="381000" y="1066800"/>
            <a:ext cx="8518525" cy="5230813"/>
          </a:xfrm>
        </p:spPr>
        <p:txBody>
          <a:bodyPr/>
          <a:lstStyle/>
          <a:p>
            <a:pPr>
              <a:lnSpc>
                <a:spcPct val="90000"/>
              </a:lnSpc>
            </a:pPr>
            <a:r>
              <a:rPr lang="en-GB" sz="1800"/>
              <a:t>In 2010, despite the wheat shock, a degree of normalcy has returned to many markets with production closer to historical levels and demand recovering.</a:t>
            </a:r>
          </a:p>
          <a:p>
            <a:pPr>
              <a:lnSpc>
                <a:spcPct val="90000"/>
              </a:lnSpc>
            </a:pPr>
            <a:r>
              <a:rPr lang="en-GB" sz="1800"/>
              <a:t>The macroeconomic environment reflects the start of global economic recovery in late 2009 and a slow transition towards higher growth.</a:t>
            </a:r>
          </a:p>
          <a:p>
            <a:pPr>
              <a:lnSpc>
                <a:spcPct val="90000"/>
              </a:lnSpc>
            </a:pPr>
            <a:r>
              <a:rPr lang="en-GB" sz="1800"/>
              <a:t>Average crop prices over the next 10 years are projected to be above the levels of the decade prior to the 2007/08 peaks, based on a higher cost structure particularly in regions where energy inputs are used intensively. </a:t>
            </a:r>
          </a:p>
          <a:p>
            <a:pPr>
              <a:lnSpc>
                <a:spcPct val="90000"/>
              </a:lnSpc>
            </a:pPr>
            <a:r>
              <a:rPr lang="en-GB" sz="1800"/>
              <a:t>Global agricultural production is anticipated to grow more slowly in the next decade than in the past one. Global sectoral growth will be led by the regions of Latin America and Eastern Europe, and to a lesser extent by certain countries in Asia.</a:t>
            </a:r>
          </a:p>
          <a:p>
            <a:pPr>
              <a:lnSpc>
                <a:spcPct val="90000"/>
              </a:lnSpc>
            </a:pPr>
            <a:r>
              <a:rPr lang="en-GB" sz="1800"/>
              <a:t>Developing countries will provide the main source of growth for world agricultural consumption and trade. Their demand is driven by rising </a:t>
            </a:r>
            <a:r>
              <a:rPr lang="en-GB" sz="1800" i="1"/>
              <a:t>per capita</a:t>
            </a:r>
            <a:r>
              <a:rPr lang="en-GB" sz="1800"/>
              <a:t> incomes, and urbanisation, reinforced by population growth. </a:t>
            </a:r>
          </a:p>
          <a:p>
            <a:pPr>
              <a:lnSpc>
                <a:spcPct val="90000"/>
              </a:lnSpc>
            </a:pPr>
            <a:r>
              <a:rPr lang="en-GB" sz="1800"/>
              <a:t>Diets are expected to slowly diversify away from staple foods towards increased content of animal protein and processed foods that will favour meat and dairy products. </a:t>
            </a:r>
          </a:p>
          <a:p>
            <a:pPr>
              <a:lnSpc>
                <a:spcPct val="90000"/>
              </a:lnSpc>
            </a:pPr>
            <a:r>
              <a:rPr lang="en-GB" sz="1800"/>
              <a:t>Biofuel markets depend heavily on government incentives and mandates, but prospects remain uncertain.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Slide Number Placeholder 3"/>
          <p:cNvSpPr txBox="1">
            <a:spLocks noGrp="1"/>
          </p:cNvSpPr>
          <p:nvPr/>
        </p:nvSpPr>
        <p:spPr bwMode="auto">
          <a:xfrm>
            <a:off x="6553200" y="6248400"/>
            <a:ext cx="2133600" cy="457200"/>
          </a:xfrm>
          <a:prstGeom prst="rect">
            <a:avLst/>
          </a:prstGeom>
          <a:noFill/>
          <a:ln w="9525">
            <a:noFill/>
            <a:miter lim="800000"/>
            <a:headEnd/>
            <a:tailEnd/>
          </a:ln>
        </p:spPr>
        <p:txBody>
          <a:bodyPr anchor="b">
            <a:prstTxWarp prst="textNoShape">
              <a:avLst/>
            </a:prstTxWarp>
          </a:bodyPr>
          <a:lstStyle/>
          <a:p>
            <a:pPr algn="r"/>
            <a:fld id="{070EB8EE-1DAB-E346-BF3B-7FD80B978530}" type="slidenum">
              <a:rPr lang="en-US" sz="1200">
                <a:latin typeface="Arial Black" charset="0"/>
                <a:ea typeface="Arial" charset="0"/>
                <a:cs typeface="Arial" charset="0"/>
              </a:rPr>
              <a:pPr algn="r"/>
              <a:t>44</a:t>
            </a:fld>
            <a:endParaRPr lang="en-US" sz="1200">
              <a:latin typeface="Arial Black" charset="0"/>
              <a:ea typeface="Arial" charset="0"/>
              <a:cs typeface="Arial" charset="0"/>
            </a:endParaRPr>
          </a:p>
        </p:txBody>
      </p:sp>
      <p:sp>
        <p:nvSpPr>
          <p:cNvPr id="84995" name="Text Box 3"/>
          <p:cNvSpPr txBox="1">
            <a:spLocks noChangeArrowheads="1"/>
          </p:cNvSpPr>
          <p:nvPr/>
        </p:nvSpPr>
        <p:spPr bwMode="auto">
          <a:xfrm>
            <a:off x="250825" y="260350"/>
            <a:ext cx="8642350" cy="984250"/>
          </a:xfrm>
          <a:prstGeom prst="rect">
            <a:avLst/>
          </a:prstGeom>
          <a:noFill/>
          <a:ln w="9525">
            <a:noFill/>
            <a:miter lim="800000"/>
            <a:headEnd/>
            <a:tailEnd/>
          </a:ln>
        </p:spPr>
        <p:txBody>
          <a:bodyPr tIns="0" bIns="0">
            <a:spAutoFit/>
          </a:bodyPr>
          <a:lstStyle/>
          <a:p>
            <a:pPr eaLnBrk="0" hangingPunct="0">
              <a:spcBef>
                <a:spcPct val="50000"/>
              </a:spcBef>
              <a:defRPr/>
            </a:pPr>
            <a:r>
              <a:rPr lang="en-US" sz="3200" b="1" i="1" dirty="0">
                <a:latin typeface="+mj-lt"/>
                <a:cs typeface="Arial" pitchFamily="34" charset="0"/>
              </a:rPr>
              <a:t>OECD farm support</a:t>
            </a:r>
            <a:r>
              <a:rPr lang="en-US" sz="3200" b="1" dirty="0">
                <a:solidFill>
                  <a:schemeClr val="bg2"/>
                </a:solidFill>
                <a:latin typeface="+mj-lt"/>
                <a:cs typeface="Arial" pitchFamily="34" charset="0"/>
              </a:rPr>
              <a:t>: Overall trade distortion coefficient is down; but still high</a:t>
            </a:r>
          </a:p>
        </p:txBody>
      </p:sp>
      <p:pic>
        <p:nvPicPr>
          <p:cNvPr id="93188" name="Picture 5"/>
          <p:cNvPicPr>
            <a:picLocks noChangeAspect="1" noChangeArrowheads="1"/>
          </p:cNvPicPr>
          <p:nvPr>
            <p:ph idx="4294967295"/>
          </p:nvPr>
        </p:nvPicPr>
        <p:blipFill>
          <a:blip r:embed="rId3"/>
          <a:srcRect/>
          <a:stretch>
            <a:fillRect/>
          </a:stretch>
        </p:blipFill>
        <p:spPr>
          <a:xfrm>
            <a:off x="395288" y="1504950"/>
            <a:ext cx="5386387" cy="5019675"/>
          </a:xfrm>
          <a:noFill/>
        </p:spPr>
      </p:pic>
      <p:graphicFrame>
        <p:nvGraphicFramePr>
          <p:cNvPr id="7" name="Table 6"/>
          <p:cNvGraphicFramePr>
            <a:graphicFrameLocks noGrp="1"/>
          </p:cNvGraphicFramePr>
          <p:nvPr/>
        </p:nvGraphicFramePr>
        <p:xfrm>
          <a:off x="6175375" y="2286000"/>
          <a:ext cx="2611438" cy="2193925"/>
        </p:xfrm>
        <a:graphic>
          <a:graphicData uri="http://schemas.openxmlformats.org/drawingml/2006/table">
            <a:tbl>
              <a:tblPr/>
              <a:tblGrid>
                <a:gridCol w="1704975"/>
                <a:gridCol w="906463"/>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charset="0"/>
                          <a:ea typeface="Times New Roman" charset="0"/>
                          <a:cs typeface="Times New Roman" charset="0"/>
                        </a:rPr>
                        <a:t>Support Policy</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charset="0"/>
                          <a:ea typeface="Times New Roman" charset="0"/>
                          <a:cs typeface="Times New Roman" charset="0"/>
                        </a:rPr>
                        <a:t>Illustrative Trade-Distortion Coefficient</a:t>
                      </a:r>
                      <a:endParaRPr kumimoji="0" lang="en-US" sz="1200" b="0" i="0" u="none" strike="noStrike" cap="none" normalizeH="0" baseline="0">
                        <a:ln>
                          <a:noFill/>
                        </a:ln>
                        <a:solidFill>
                          <a:schemeClr val="tx1"/>
                        </a:solidFill>
                        <a:effectLst/>
                        <a:latin typeface="Times New Roman" charset="0"/>
                        <a:ea typeface="Times New Roman" charset="0"/>
                        <a:cs typeface="Times New Roman" charset="0"/>
                      </a:endParaRP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Times New Roman" charset="0"/>
                          <a:cs typeface="Times New Roman" charset="0"/>
                        </a:rPr>
                        <a:t>Market price support</a:t>
                      </a: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Times New Roman" charset="0"/>
                          <a:cs typeface="Times New Roman" charset="0"/>
                        </a:rPr>
                        <a:t>1.00</a:t>
                      </a: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Times New Roman" charset="0"/>
                          <a:cs typeface="Times New Roman" charset="0"/>
                        </a:rPr>
                        <a:t>Output-based payments</a:t>
                      </a: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Times New Roman" charset="0"/>
                          <a:cs typeface="Times New Roman" charset="0"/>
                        </a:rPr>
                        <a:t>0.90</a:t>
                      </a: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Times New Roman" charset="0"/>
                          <a:cs typeface="Times New Roman" charset="0"/>
                        </a:rPr>
                        <a:t>Input-based payments</a:t>
                      </a: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Times New Roman" charset="0"/>
                          <a:cs typeface="Times New Roman" charset="0"/>
                        </a:rPr>
                        <a:t>1.30</a:t>
                      </a: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Times New Roman" charset="0"/>
                          <a:cs typeface="Times New Roman" charset="0"/>
                        </a:rPr>
                        <a:t>Current A/An/R/I </a:t>
                      </a: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Times New Roman" charset="0"/>
                          <a:cs typeface="Times New Roman" charset="0"/>
                        </a:rPr>
                        <a:t>0.40</a:t>
                      </a: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Times New Roman" charset="0"/>
                          <a:cs typeface="Times New Roman" charset="0"/>
                        </a:rPr>
                        <a:t>Non-current A/An/R/I, fixed payment</a:t>
                      </a: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Times New Roman" charset="0"/>
                          <a:cs typeface="Times New Roman" charset="0"/>
                        </a:rPr>
                        <a:t>0.10</a:t>
                      </a: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Times New Roman" charset="0"/>
                          <a:cs typeface="Times New Roman" charset="0"/>
                        </a:rPr>
                        <a:t>Other, non-commodity based</a:t>
                      </a: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charset="0"/>
                          <a:ea typeface="Times New Roman" charset="0"/>
                          <a:cs typeface="Times New Roman" charset="0"/>
                        </a:rPr>
                        <a:t>0.05</a:t>
                      </a:r>
                    </a:p>
                  </a:txBody>
                  <a:tcPr marL="68580" marR="68580" marT="0" marB="0"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23850" y="260350"/>
            <a:ext cx="8569325" cy="1143000"/>
          </a:xfrm>
        </p:spPr>
        <p:txBody>
          <a:bodyPr/>
          <a:lstStyle/>
          <a:p>
            <a:r>
              <a:rPr lang="en-US" sz="3600" b="1"/>
              <a:t>While in developed countries import protection has declined it has increased in developing countries</a:t>
            </a:r>
            <a:endParaRPr lang="en-GB" sz="3600" b="1"/>
          </a:p>
        </p:txBody>
      </p:sp>
      <p:pic>
        <p:nvPicPr>
          <p:cNvPr id="95235" name="Picture 3"/>
          <p:cNvPicPr>
            <a:picLocks noChangeAspect="1" noChangeArrowheads="1"/>
          </p:cNvPicPr>
          <p:nvPr>
            <p:ph idx="1"/>
          </p:nvPr>
        </p:nvPicPr>
        <p:blipFill>
          <a:blip r:embed="rId2"/>
          <a:srcRect/>
          <a:stretch>
            <a:fillRect/>
          </a:stretch>
        </p:blipFill>
        <p:spPr>
          <a:xfrm>
            <a:off x="1408113" y="1962150"/>
            <a:ext cx="6327775" cy="4346575"/>
          </a:xfrm>
          <a:noFill/>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Slide Number Placeholder 3"/>
          <p:cNvSpPr txBox="1">
            <a:spLocks noGrp="1"/>
          </p:cNvSpPr>
          <p:nvPr/>
        </p:nvSpPr>
        <p:spPr bwMode="auto">
          <a:xfrm>
            <a:off x="6553200" y="6248400"/>
            <a:ext cx="2133600" cy="457200"/>
          </a:xfrm>
          <a:prstGeom prst="rect">
            <a:avLst/>
          </a:prstGeom>
          <a:noFill/>
          <a:ln w="9525">
            <a:noFill/>
            <a:miter lim="800000"/>
            <a:headEnd/>
            <a:tailEnd/>
          </a:ln>
        </p:spPr>
        <p:txBody>
          <a:bodyPr anchor="b">
            <a:prstTxWarp prst="textNoShape">
              <a:avLst/>
            </a:prstTxWarp>
          </a:bodyPr>
          <a:lstStyle/>
          <a:p>
            <a:pPr algn="r"/>
            <a:fld id="{F9D8DD73-8A91-F847-A337-AD026E778C88}" type="slidenum">
              <a:rPr lang="en-US" sz="1200">
                <a:latin typeface="Arial Black" charset="0"/>
                <a:ea typeface="Arial" charset="0"/>
                <a:cs typeface="Arial" charset="0"/>
              </a:rPr>
              <a:pPr algn="r"/>
              <a:t>46</a:t>
            </a:fld>
            <a:endParaRPr lang="en-US" sz="1200">
              <a:latin typeface="Arial Black" charset="0"/>
              <a:ea typeface="Arial" charset="0"/>
              <a:cs typeface="Arial" charset="0"/>
            </a:endParaRPr>
          </a:p>
        </p:txBody>
      </p:sp>
      <p:sp>
        <p:nvSpPr>
          <p:cNvPr id="88067" name="Text Box 3"/>
          <p:cNvSpPr txBox="1">
            <a:spLocks noChangeArrowheads="1"/>
          </p:cNvSpPr>
          <p:nvPr/>
        </p:nvSpPr>
        <p:spPr bwMode="auto">
          <a:xfrm>
            <a:off x="250825" y="115888"/>
            <a:ext cx="8642350" cy="1201737"/>
          </a:xfrm>
          <a:prstGeom prst="rect">
            <a:avLst/>
          </a:prstGeom>
          <a:noFill/>
          <a:ln w="9525">
            <a:noFill/>
            <a:miter lim="800000"/>
            <a:headEnd/>
            <a:tailEnd/>
          </a:ln>
        </p:spPr>
        <p:txBody>
          <a:bodyPr>
            <a:spAutoFit/>
          </a:bodyPr>
          <a:lstStyle/>
          <a:p>
            <a:pPr algn="ctr" eaLnBrk="0" hangingPunct="0">
              <a:spcBef>
                <a:spcPct val="50000"/>
              </a:spcBef>
              <a:defRPr/>
            </a:pPr>
            <a:r>
              <a:rPr lang="en-US" sz="3600" b="1" dirty="0">
                <a:latin typeface="+mj-lt"/>
                <a:cs typeface="Arial" pitchFamily="34" charset="0"/>
              </a:rPr>
              <a:t>Import barriers by far dominate support for  agriculture at global level</a:t>
            </a:r>
          </a:p>
        </p:txBody>
      </p:sp>
      <p:pic>
        <p:nvPicPr>
          <p:cNvPr id="96260" name="Picture 3"/>
          <p:cNvPicPr>
            <a:picLocks noChangeAspect="1" noChangeArrowheads="1"/>
          </p:cNvPicPr>
          <p:nvPr/>
        </p:nvPicPr>
        <p:blipFill>
          <a:blip r:embed="rId3"/>
          <a:srcRect/>
          <a:stretch>
            <a:fillRect/>
          </a:stretch>
        </p:blipFill>
        <p:spPr bwMode="auto">
          <a:xfrm>
            <a:off x="1331913" y="1985963"/>
            <a:ext cx="5961062" cy="4313237"/>
          </a:xfrm>
          <a:prstGeom prst="rect">
            <a:avLst/>
          </a:prstGeom>
          <a:noFill/>
          <a:ln w="12700">
            <a:noFill/>
            <a:miter lim="800000"/>
            <a:headEnd type="none" w="sm" len="sm"/>
            <a:tailEnd type="none" w="sm" len="sm"/>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68313" y="115888"/>
            <a:ext cx="8229600" cy="850900"/>
          </a:xfrm>
        </p:spPr>
        <p:txBody>
          <a:bodyPr/>
          <a:lstStyle/>
          <a:p>
            <a:pPr eaLnBrk="1" hangingPunct="1"/>
            <a:r>
              <a:rPr lang="en-US" sz="3600" b="1">
                <a:solidFill>
                  <a:srgbClr val="009900"/>
                </a:solidFill>
              </a:rPr>
              <a:t>The long term outlook</a:t>
            </a:r>
            <a:endParaRPr lang="de-DE" sz="3600" b="1">
              <a:solidFill>
                <a:srgbClr val="009900"/>
              </a:solidFill>
            </a:endParaRPr>
          </a:p>
        </p:txBody>
      </p:sp>
      <p:sp>
        <p:nvSpPr>
          <p:cNvPr id="609283" name="Rectangle 3"/>
          <p:cNvSpPr>
            <a:spLocks noGrp="1" noChangeArrowheads="1"/>
          </p:cNvSpPr>
          <p:nvPr>
            <p:ph type="body" idx="1"/>
          </p:nvPr>
        </p:nvSpPr>
        <p:spPr>
          <a:xfrm>
            <a:off x="900113" y="1196975"/>
            <a:ext cx="7775575" cy="5327650"/>
          </a:xfrm>
        </p:spPr>
        <p:txBody>
          <a:bodyPr/>
          <a:lstStyle/>
          <a:p>
            <a:pPr marL="609600" indent="-609600" eaLnBrk="1" hangingPunct="1">
              <a:spcAft>
                <a:spcPct val="20000"/>
              </a:spcAft>
              <a:buFontTx/>
              <a:buAutoNum type="arabicPeriod"/>
            </a:pPr>
            <a:r>
              <a:rPr lang="en-US">
                <a:solidFill>
                  <a:srgbClr val="0066CC"/>
                </a:solidFill>
              </a:rPr>
              <a:t>What is the long-term outlook for global agriculture and what are its main drivers? </a:t>
            </a:r>
          </a:p>
          <a:p>
            <a:pPr marL="609600" indent="-609600" eaLnBrk="1" hangingPunct="1">
              <a:spcAft>
                <a:spcPct val="20000"/>
              </a:spcAft>
              <a:buFontTx/>
              <a:buAutoNum type="arabicPeriod"/>
            </a:pPr>
            <a:r>
              <a:rPr lang="en-US">
                <a:solidFill>
                  <a:srgbClr val="0066CC"/>
                </a:solidFill>
              </a:rPr>
              <a:t>How does bioenergy use affect international agricultural markets and prices?</a:t>
            </a:r>
          </a:p>
          <a:p>
            <a:pPr marL="609600" indent="-609600" eaLnBrk="1" hangingPunct="1">
              <a:spcAft>
                <a:spcPct val="20000"/>
              </a:spcAft>
              <a:buFontTx/>
              <a:buAutoNum type="arabicPeriod"/>
            </a:pPr>
            <a:r>
              <a:rPr lang="en-US">
                <a:solidFill>
                  <a:srgbClr val="0066CC"/>
                </a:solidFill>
              </a:rPr>
              <a:t>Do we have the resources to feed the world and cater for some of its energy needs?</a:t>
            </a:r>
          </a:p>
        </p:txBody>
      </p:sp>
      <p:grpSp>
        <p:nvGrpSpPr>
          <p:cNvPr id="98308" name="Group 4"/>
          <p:cNvGrpSpPr>
            <a:grpSpLocks/>
          </p:cNvGrpSpPr>
          <p:nvPr/>
        </p:nvGrpSpPr>
        <p:grpSpPr bwMode="auto">
          <a:xfrm>
            <a:off x="0" y="6350"/>
            <a:ext cx="468313" cy="6851650"/>
            <a:chOff x="0" y="4"/>
            <a:chExt cx="295" cy="4316"/>
          </a:xfrm>
        </p:grpSpPr>
        <p:sp>
          <p:nvSpPr>
            <p:cNvPr id="98309" name="Text Box 5"/>
            <p:cNvSpPr txBox="1">
              <a:spLocks noChangeAspect="1" noChangeArrowheads="1"/>
            </p:cNvSpPr>
            <p:nvPr/>
          </p:nvSpPr>
          <p:spPr bwMode="auto">
            <a:xfrm rot="10800000">
              <a:off x="0" y="4"/>
              <a:ext cx="289" cy="4316"/>
            </a:xfrm>
            <a:prstGeom prst="rect">
              <a:avLst/>
            </a:prstGeom>
            <a:solidFill>
              <a:srgbClr val="339966"/>
            </a:solidFill>
            <a:ln w="9525">
              <a:noFill/>
              <a:miter lim="800000"/>
              <a:headEnd/>
              <a:tailEnd/>
            </a:ln>
          </p:spPr>
          <p:txBody>
            <a:bodyPr vert="eaVert" anchor="ctr">
              <a:prstTxWarp prst="textNoShape">
                <a:avLst/>
              </a:prstTxWarp>
              <a:spAutoFit/>
            </a:bodyPr>
            <a:lstStyle/>
            <a:p>
              <a:pPr algn="ctr" eaLnBrk="0" hangingPunct="0">
                <a:spcBef>
                  <a:spcPct val="10000"/>
                </a:spcBef>
              </a:pPr>
              <a:endParaRPr lang="de-DE" b="1"/>
            </a:p>
          </p:txBody>
        </p:sp>
        <p:pic>
          <p:nvPicPr>
            <p:cNvPr id="98310" name="Picture 6" descr="faologo"/>
            <p:cNvPicPr>
              <a:picLocks noChangeAspect="1" noChangeArrowheads="1"/>
            </p:cNvPicPr>
            <p:nvPr/>
          </p:nvPicPr>
          <p:blipFill>
            <a:blip r:embed="rId3"/>
            <a:srcRect/>
            <a:stretch>
              <a:fillRect/>
            </a:stretch>
          </p:blipFill>
          <p:spPr bwMode="auto">
            <a:xfrm>
              <a:off x="0" y="4020"/>
              <a:ext cx="295" cy="300"/>
            </a:xfrm>
            <a:prstGeom prst="rect">
              <a:avLst/>
            </a:prstGeom>
            <a:solidFill>
              <a:srgbClr val="339966"/>
            </a:solid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92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92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928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539750" y="0"/>
            <a:ext cx="8604250" cy="908050"/>
          </a:xfrm>
        </p:spPr>
        <p:txBody>
          <a:bodyPr/>
          <a:lstStyle/>
          <a:p>
            <a:pPr marL="533400" indent="-533400" algn="l" eaLnBrk="1" hangingPunct="1"/>
            <a:r>
              <a:rPr lang="en-US" sz="3200">
                <a:solidFill>
                  <a:srgbClr val="CC6600"/>
                </a:solidFill>
              </a:rPr>
              <a:t>1. The main drivers of the long-term outlook </a:t>
            </a:r>
          </a:p>
        </p:txBody>
      </p:sp>
      <p:sp>
        <p:nvSpPr>
          <p:cNvPr id="100355" name="AutoShape 3"/>
          <p:cNvSpPr>
            <a:spLocks noChangeAspect="1" noChangeArrowheads="1" noTextEdit="1"/>
          </p:cNvSpPr>
          <p:nvPr/>
        </p:nvSpPr>
        <p:spPr bwMode="auto">
          <a:xfrm>
            <a:off x="468313" y="908050"/>
            <a:ext cx="6911975" cy="5473700"/>
          </a:xfrm>
          <a:prstGeom prst="rect">
            <a:avLst/>
          </a:prstGeom>
          <a:noFill/>
          <a:ln w="9525">
            <a:noFill/>
            <a:miter lim="800000"/>
            <a:headEnd/>
            <a:tailEnd/>
          </a:ln>
        </p:spPr>
        <p:txBody>
          <a:bodyPr>
            <a:prstTxWarp prst="textNoShape">
              <a:avLst/>
            </a:prstTxWarp>
          </a:bodyPr>
          <a:lstStyle/>
          <a:p>
            <a:endParaRPr lang="en-US"/>
          </a:p>
        </p:txBody>
      </p:sp>
      <p:sp>
        <p:nvSpPr>
          <p:cNvPr id="100356" name="Rectangle 4"/>
          <p:cNvSpPr>
            <a:spLocks noChangeArrowheads="1"/>
          </p:cNvSpPr>
          <p:nvPr/>
        </p:nvSpPr>
        <p:spPr bwMode="auto">
          <a:xfrm>
            <a:off x="531813" y="1196975"/>
            <a:ext cx="6491287" cy="5118100"/>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100357" name="Rectangle 5"/>
          <p:cNvSpPr>
            <a:spLocks noChangeArrowheads="1"/>
          </p:cNvSpPr>
          <p:nvPr/>
        </p:nvSpPr>
        <p:spPr bwMode="auto">
          <a:xfrm>
            <a:off x="1719263" y="1846263"/>
            <a:ext cx="4748212" cy="3684587"/>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100358" name="Line 6"/>
          <p:cNvSpPr>
            <a:spLocks noChangeShapeType="1"/>
          </p:cNvSpPr>
          <p:nvPr/>
        </p:nvSpPr>
        <p:spPr bwMode="auto">
          <a:xfrm>
            <a:off x="1719263" y="4676775"/>
            <a:ext cx="4748212"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359" name="Line 7"/>
          <p:cNvSpPr>
            <a:spLocks noChangeShapeType="1"/>
          </p:cNvSpPr>
          <p:nvPr/>
        </p:nvSpPr>
        <p:spPr bwMode="auto">
          <a:xfrm>
            <a:off x="1719263" y="3822700"/>
            <a:ext cx="4748212"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360" name="Line 8"/>
          <p:cNvSpPr>
            <a:spLocks noChangeShapeType="1"/>
          </p:cNvSpPr>
          <p:nvPr/>
        </p:nvSpPr>
        <p:spPr bwMode="auto">
          <a:xfrm>
            <a:off x="1719263" y="2954338"/>
            <a:ext cx="4748212"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00361" name="Line 9"/>
          <p:cNvSpPr>
            <a:spLocks noChangeShapeType="1"/>
          </p:cNvSpPr>
          <p:nvPr/>
        </p:nvSpPr>
        <p:spPr bwMode="auto">
          <a:xfrm>
            <a:off x="1719263" y="2101850"/>
            <a:ext cx="4748212"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362" name="Rectangle 10"/>
          <p:cNvSpPr>
            <a:spLocks noChangeArrowheads="1"/>
          </p:cNvSpPr>
          <p:nvPr/>
        </p:nvSpPr>
        <p:spPr bwMode="auto">
          <a:xfrm>
            <a:off x="1719263" y="2101850"/>
            <a:ext cx="4748212" cy="3429000"/>
          </a:xfrm>
          <a:prstGeom prst="rect">
            <a:avLst/>
          </a:prstGeom>
          <a:noFill/>
          <a:ln w="15875">
            <a:solidFill>
              <a:srgbClr val="808080"/>
            </a:solidFill>
            <a:miter lim="800000"/>
            <a:headEnd/>
            <a:tailEnd/>
          </a:ln>
        </p:spPr>
        <p:txBody>
          <a:bodyPr>
            <a:prstTxWarp prst="textNoShape">
              <a:avLst/>
            </a:prstTxWarp>
          </a:bodyPr>
          <a:lstStyle/>
          <a:p>
            <a:endParaRPr lang="en-US"/>
          </a:p>
        </p:txBody>
      </p:sp>
      <p:sp>
        <p:nvSpPr>
          <p:cNvPr id="100363" name="Rectangle 11"/>
          <p:cNvSpPr>
            <a:spLocks noChangeArrowheads="1"/>
          </p:cNvSpPr>
          <p:nvPr/>
        </p:nvSpPr>
        <p:spPr bwMode="auto">
          <a:xfrm>
            <a:off x="1868488" y="5392738"/>
            <a:ext cx="161925" cy="138112"/>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64" name="Rectangle 12"/>
          <p:cNvSpPr>
            <a:spLocks noChangeArrowheads="1"/>
          </p:cNvSpPr>
          <p:nvPr/>
        </p:nvSpPr>
        <p:spPr bwMode="auto">
          <a:xfrm>
            <a:off x="2030413" y="5392738"/>
            <a:ext cx="150812" cy="138112"/>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65" name="Rectangle 13"/>
          <p:cNvSpPr>
            <a:spLocks noChangeArrowheads="1"/>
          </p:cNvSpPr>
          <p:nvPr/>
        </p:nvSpPr>
        <p:spPr bwMode="auto">
          <a:xfrm>
            <a:off x="2181225" y="5392738"/>
            <a:ext cx="149225" cy="138112"/>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66" name="Rectangle 14"/>
          <p:cNvSpPr>
            <a:spLocks noChangeArrowheads="1"/>
          </p:cNvSpPr>
          <p:nvPr/>
        </p:nvSpPr>
        <p:spPr bwMode="auto">
          <a:xfrm>
            <a:off x="2330450" y="5392738"/>
            <a:ext cx="150813" cy="138112"/>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67" name="Rectangle 15"/>
          <p:cNvSpPr>
            <a:spLocks noChangeArrowheads="1"/>
          </p:cNvSpPr>
          <p:nvPr/>
        </p:nvSpPr>
        <p:spPr bwMode="auto">
          <a:xfrm>
            <a:off x="2481263" y="5392738"/>
            <a:ext cx="161925" cy="138112"/>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68" name="Rectangle 16"/>
          <p:cNvSpPr>
            <a:spLocks noChangeArrowheads="1"/>
          </p:cNvSpPr>
          <p:nvPr/>
        </p:nvSpPr>
        <p:spPr bwMode="auto">
          <a:xfrm>
            <a:off x="2643188" y="5291138"/>
            <a:ext cx="150812" cy="239712"/>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69" name="Rectangle 17"/>
          <p:cNvSpPr>
            <a:spLocks noChangeArrowheads="1"/>
          </p:cNvSpPr>
          <p:nvPr/>
        </p:nvSpPr>
        <p:spPr bwMode="auto">
          <a:xfrm>
            <a:off x="2794000" y="5291138"/>
            <a:ext cx="149225" cy="239712"/>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70" name="Rectangle 18"/>
          <p:cNvSpPr>
            <a:spLocks noChangeArrowheads="1"/>
          </p:cNvSpPr>
          <p:nvPr/>
        </p:nvSpPr>
        <p:spPr bwMode="auto">
          <a:xfrm>
            <a:off x="2943225" y="5291138"/>
            <a:ext cx="149225" cy="239712"/>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71" name="Rectangle 19"/>
          <p:cNvSpPr>
            <a:spLocks noChangeArrowheads="1"/>
          </p:cNvSpPr>
          <p:nvPr/>
        </p:nvSpPr>
        <p:spPr bwMode="auto">
          <a:xfrm>
            <a:off x="3092450" y="5291138"/>
            <a:ext cx="163513" cy="239712"/>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72" name="Rectangle 20"/>
          <p:cNvSpPr>
            <a:spLocks noChangeArrowheads="1"/>
          </p:cNvSpPr>
          <p:nvPr/>
        </p:nvSpPr>
        <p:spPr bwMode="auto">
          <a:xfrm>
            <a:off x="3255963" y="5291138"/>
            <a:ext cx="149225" cy="239712"/>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73" name="Rectangle 21"/>
          <p:cNvSpPr>
            <a:spLocks noChangeArrowheads="1"/>
          </p:cNvSpPr>
          <p:nvPr/>
        </p:nvSpPr>
        <p:spPr bwMode="auto">
          <a:xfrm>
            <a:off x="3405188" y="5205413"/>
            <a:ext cx="149225" cy="325437"/>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74" name="Rectangle 22"/>
          <p:cNvSpPr>
            <a:spLocks noChangeArrowheads="1"/>
          </p:cNvSpPr>
          <p:nvPr/>
        </p:nvSpPr>
        <p:spPr bwMode="auto">
          <a:xfrm>
            <a:off x="3554413" y="5205413"/>
            <a:ext cx="152400" cy="325437"/>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75" name="Rectangle 23"/>
          <p:cNvSpPr>
            <a:spLocks noChangeArrowheads="1"/>
          </p:cNvSpPr>
          <p:nvPr/>
        </p:nvSpPr>
        <p:spPr bwMode="auto">
          <a:xfrm>
            <a:off x="3706813" y="5205413"/>
            <a:ext cx="160337" cy="325437"/>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76" name="Rectangle 24"/>
          <p:cNvSpPr>
            <a:spLocks noChangeArrowheads="1"/>
          </p:cNvSpPr>
          <p:nvPr/>
        </p:nvSpPr>
        <p:spPr bwMode="auto">
          <a:xfrm>
            <a:off x="3867150" y="5205413"/>
            <a:ext cx="150813" cy="325437"/>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77" name="Rectangle 25"/>
          <p:cNvSpPr>
            <a:spLocks noChangeArrowheads="1"/>
          </p:cNvSpPr>
          <p:nvPr/>
        </p:nvSpPr>
        <p:spPr bwMode="auto">
          <a:xfrm>
            <a:off x="4017963" y="5205413"/>
            <a:ext cx="150812" cy="325437"/>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78" name="Rectangle 26"/>
          <p:cNvSpPr>
            <a:spLocks noChangeArrowheads="1"/>
          </p:cNvSpPr>
          <p:nvPr/>
        </p:nvSpPr>
        <p:spPr bwMode="auto">
          <a:xfrm>
            <a:off x="4168775" y="4760913"/>
            <a:ext cx="149225" cy="769937"/>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79" name="Rectangle 27"/>
          <p:cNvSpPr>
            <a:spLocks noChangeArrowheads="1"/>
          </p:cNvSpPr>
          <p:nvPr/>
        </p:nvSpPr>
        <p:spPr bwMode="auto">
          <a:xfrm>
            <a:off x="4318000" y="5102225"/>
            <a:ext cx="163513" cy="428625"/>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80" name="Rectangle 28"/>
          <p:cNvSpPr>
            <a:spLocks noChangeArrowheads="1"/>
          </p:cNvSpPr>
          <p:nvPr/>
        </p:nvSpPr>
        <p:spPr bwMode="auto">
          <a:xfrm>
            <a:off x="4481513" y="4729163"/>
            <a:ext cx="149225" cy="801687"/>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81" name="Rectangle 29"/>
          <p:cNvSpPr>
            <a:spLocks noChangeArrowheads="1"/>
          </p:cNvSpPr>
          <p:nvPr/>
        </p:nvSpPr>
        <p:spPr bwMode="auto">
          <a:xfrm>
            <a:off x="4630738" y="4659313"/>
            <a:ext cx="149225" cy="871537"/>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82" name="Rectangle 30"/>
          <p:cNvSpPr>
            <a:spLocks noChangeArrowheads="1"/>
          </p:cNvSpPr>
          <p:nvPr/>
        </p:nvSpPr>
        <p:spPr bwMode="auto">
          <a:xfrm>
            <a:off x="4779963" y="4694238"/>
            <a:ext cx="150812" cy="836612"/>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83" name="Rectangle 31"/>
          <p:cNvSpPr>
            <a:spLocks noChangeArrowheads="1"/>
          </p:cNvSpPr>
          <p:nvPr/>
        </p:nvSpPr>
        <p:spPr bwMode="auto">
          <a:xfrm>
            <a:off x="4930775" y="3619500"/>
            <a:ext cx="161925" cy="1911350"/>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84" name="Rectangle 32"/>
          <p:cNvSpPr>
            <a:spLocks noChangeArrowheads="1"/>
          </p:cNvSpPr>
          <p:nvPr/>
        </p:nvSpPr>
        <p:spPr bwMode="auto">
          <a:xfrm>
            <a:off x="5092700" y="2971800"/>
            <a:ext cx="150813" cy="2559050"/>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85" name="Rectangle 33"/>
          <p:cNvSpPr>
            <a:spLocks noChangeArrowheads="1"/>
          </p:cNvSpPr>
          <p:nvPr/>
        </p:nvSpPr>
        <p:spPr bwMode="auto">
          <a:xfrm>
            <a:off x="5243513" y="2714625"/>
            <a:ext cx="149225" cy="2816225"/>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86" name="Rectangle 34"/>
          <p:cNvSpPr>
            <a:spLocks noChangeArrowheads="1"/>
          </p:cNvSpPr>
          <p:nvPr/>
        </p:nvSpPr>
        <p:spPr bwMode="auto">
          <a:xfrm>
            <a:off x="5392738" y="2392363"/>
            <a:ext cx="149225" cy="3138487"/>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100387" name="Rectangle 35"/>
          <p:cNvSpPr>
            <a:spLocks noChangeArrowheads="1"/>
          </p:cNvSpPr>
          <p:nvPr/>
        </p:nvSpPr>
        <p:spPr bwMode="auto">
          <a:xfrm>
            <a:off x="5541963" y="2476500"/>
            <a:ext cx="163512" cy="3054350"/>
          </a:xfrm>
          <a:prstGeom prst="rect">
            <a:avLst/>
          </a:prstGeom>
          <a:solidFill>
            <a:srgbClr val="C0C0C0"/>
          </a:solidFill>
          <a:ln w="0">
            <a:solidFill>
              <a:srgbClr val="808080"/>
            </a:solidFill>
            <a:miter lim="800000"/>
            <a:headEnd/>
            <a:tailEnd/>
          </a:ln>
        </p:spPr>
        <p:txBody>
          <a:bodyPr>
            <a:prstTxWarp prst="textNoShape">
              <a:avLst/>
            </a:prstTxWarp>
          </a:bodyPr>
          <a:lstStyle/>
          <a:p>
            <a:endParaRPr lang="en-US"/>
          </a:p>
        </p:txBody>
      </p:sp>
      <p:sp>
        <p:nvSpPr>
          <p:cNvPr id="586788" name="Rectangle 36"/>
          <p:cNvSpPr>
            <a:spLocks noChangeArrowheads="1"/>
          </p:cNvSpPr>
          <p:nvPr/>
        </p:nvSpPr>
        <p:spPr bwMode="auto">
          <a:xfrm>
            <a:off x="5705475" y="2595563"/>
            <a:ext cx="149225" cy="2935287"/>
          </a:xfrm>
          <a:prstGeom prst="rect">
            <a:avLst/>
          </a:prstGeom>
          <a:solidFill>
            <a:srgbClr val="FFCC00">
              <a:alpha val="10980"/>
            </a:srgbClr>
          </a:solidFill>
          <a:ln w="3175">
            <a:solidFill>
              <a:schemeClr val="tx1"/>
            </a:solidFill>
            <a:miter lim="800000"/>
            <a:headEnd/>
            <a:tailEnd/>
          </a:ln>
        </p:spPr>
        <p:txBody>
          <a:bodyPr>
            <a:prstTxWarp prst="textNoShape">
              <a:avLst/>
            </a:prstTxWarp>
          </a:bodyPr>
          <a:lstStyle/>
          <a:p>
            <a:endParaRPr lang="en-US"/>
          </a:p>
        </p:txBody>
      </p:sp>
      <p:sp>
        <p:nvSpPr>
          <p:cNvPr id="586789" name="Rectangle 37"/>
          <p:cNvSpPr>
            <a:spLocks noChangeArrowheads="1"/>
          </p:cNvSpPr>
          <p:nvPr/>
        </p:nvSpPr>
        <p:spPr bwMode="auto">
          <a:xfrm>
            <a:off x="5854700" y="2665413"/>
            <a:ext cx="150813" cy="2865437"/>
          </a:xfrm>
          <a:prstGeom prst="rect">
            <a:avLst/>
          </a:prstGeom>
          <a:solidFill>
            <a:srgbClr val="FFCC00">
              <a:alpha val="10980"/>
            </a:srgbClr>
          </a:solidFill>
          <a:ln w="3175">
            <a:solidFill>
              <a:schemeClr val="tx1"/>
            </a:solidFill>
            <a:miter lim="800000"/>
            <a:headEnd/>
            <a:tailEnd/>
          </a:ln>
        </p:spPr>
        <p:txBody>
          <a:bodyPr>
            <a:prstTxWarp prst="textNoShape">
              <a:avLst/>
            </a:prstTxWarp>
          </a:bodyPr>
          <a:lstStyle/>
          <a:p>
            <a:endParaRPr lang="en-US"/>
          </a:p>
        </p:txBody>
      </p:sp>
      <p:sp>
        <p:nvSpPr>
          <p:cNvPr id="586790" name="Rectangle 38"/>
          <p:cNvSpPr>
            <a:spLocks noChangeArrowheads="1"/>
          </p:cNvSpPr>
          <p:nvPr/>
        </p:nvSpPr>
        <p:spPr bwMode="auto">
          <a:xfrm>
            <a:off x="6005513" y="2901950"/>
            <a:ext cx="150812" cy="2628900"/>
          </a:xfrm>
          <a:prstGeom prst="rect">
            <a:avLst/>
          </a:prstGeom>
          <a:solidFill>
            <a:srgbClr val="FFCC00">
              <a:alpha val="10980"/>
            </a:srgbClr>
          </a:solidFill>
          <a:ln w="3175">
            <a:solidFill>
              <a:schemeClr val="tx1"/>
            </a:solidFill>
            <a:miter lim="800000"/>
            <a:headEnd/>
            <a:tailEnd/>
          </a:ln>
        </p:spPr>
        <p:txBody>
          <a:bodyPr>
            <a:prstTxWarp prst="textNoShape">
              <a:avLst/>
            </a:prstTxWarp>
          </a:bodyPr>
          <a:lstStyle/>
          <a:p>
            <a:endParaRPr lang="en-US"/>
          </a:p>
        </p:txBody>
      </p:sp>
      <p:sp>
        <p:nvSpPr>
          <p:cNvPr id="586791" name="Rectangle 39"/>
          <p:cNvSpPr>
            <a:spLocks noChangeArrowheads="1"/>
          </p:cNvSpPr>
          <p:nvPr/>
        </p:nvSpPr>
        <p:spPr bwMode="auto">
          <a:xfrm>
            <a:off x="6156325" y="3295650"/>
            <a:ext cx="161925" cy="2235200"/>
          </a:xfrm>
          <a:prstGeom prst="rect">
            <a:avLst/>
          </a:prstGeom>
          <a:solidFill>
            <a:srgbClr val="FFCC00">
              <a:alpha val="10980"/>
            </a:srgbClr>
          </a:solidFill>
          <a:ln w="3175">
            <a:solidFill>
              <a:schemeClr val="tx1"/>
            </a:solidFill>
            <a:miter lim="800000"/>
            <a:headEnd/>
            <a:tailEnd/>
          </a:ln>
        </p:spPr>
        <p:txBody>
          <a:bodyPr>
            <a:prstTxWarp prst="textNoShape">
              <a:avLst/>
            </a:prstTxWarp>
          </a:bodyPr>
          <a:lstStyle/>
          <a:p>
            <a:endParaRPr lang="en-US"/>
          </a:p>
        </p:txBody>
      </p:sp>
      <p:sp>
        <p:nvSpPr>
          <p:cNvPr id="586792" name="Rectangle 40"/>
          <p:cNvSpPr>
            <a:spLocks noChangeArrowheads="1"/>
          </p:cNvSpPr>
          <p:nvPr/>
        </p:nvSpPr>
        <p:spPr bwMode="auto">
          <a:xfrm>
            <a:off x="6311900" y="4005263"/>
            <a:ext cx="150813" cy="1525587"/>
          </a:xfrm>
          <a:prstGeom prst="rect">
            <a:avLst/>
          </a:prstGeom>
          <a:solidFill>
            <a:srgbClr val="FFCC00">
              <a:alpha val="10980"/>
            </a:srgbClr>
          </a:solidFill>
          <a:ln w="3175">
            <a:solidFill>
              <a:schemeClr val="tx1"/>
            </a:solidFill>
            <a:miter lim="800000"/>
            <a:headEnd/>
            <a:tailEnd/>
          </a:ln>
        </p:spPr>
        <p:txBody>
          <a:bodyPr>
            <a:prstTxWarp prst="textNoShape">
              <a:avLst/>
            </a:prstTxWarp>
          </a:bodyPr>
          <a:lstStyle/>
          <a:p>
            <a:endParaRPr lang="en-US"/>
          </a:p>
        </p:txBody>
      </p:sp>
      <p:sp>
        <p:nvSpPr>
          <p:cNvPr id="100393" name="Line 41"/>
          <p:cNvSpPr>
            <a:spLocks noChangeShapeType="1"/>
          </p:cNvSpPr>
          <p:nvPr/>
        </p:nvSpPr>
        <p:spPr bwMode="auto">
          <a:xfrm>
            <a:off x="1719263" y="2101850"/>
            <a:ext cx="1587" cy="3429000"/>
          </a:xfrm>
          <a:prstGeom prst="line">
            <a:avLst/>
          </a:prstGeom>
          <a:noFill/>
          <a:ln w="0">
            <a:solidFill>
              <a:srgbClr val="000000"/>
            </a:solidFill>
            <a:round/>
            <a:headEnd/>
            <a:tailEnd/>
          </a:ln>
        </p:spPr>
        <p:txBody>
          <a:bodyPr>
            <a:prstTxWarp prst="textNoShape">
              <a:avLst/>
            </a:prstTxWarp>
          </a:bodyPr>
          <a:lstStyle/>
          <a:p>
            <a:endParaRPr lang="en-US"/>
          </a:p>
        </p:txBody>
      </p:sp>
      <p:sp>
        <p:nvSpPr>
          <p:cNvPr id="100394" name="Line 42"/>
          <p:cNvSpPr>
            <a:spLocks noChangeShapeType="1"/>
          </p:cNvSpPr>
          <p:nvPr/>
        </p:nvSpPr>
        <p:spPr bwMode="auto">
          <a:xfrm>
            <a:off x="1655763" y="5530850"/>
            <a:ext cx="6350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395" name="Line 43"/>
          <p:cNvSpPr>
            <a:spLocks noChangeShapeType="1"/>
          </p:cNvSpPr>
          <p:nvPr/>
        </p:nvSpPr>
        <p:spPr bwMode="auto">
          <a:xfrm>
            <a:off x="1655763" y="4676775"/>
            <a:ext cx="6350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396" name="Line 44"/>
          <p:cNvSpPr>
            <a:spLocks noChangeShapeType="1"/>
          </p:cNvSpPr>
          <p:nvPr/>
        </p:nvSpPr>
        <p:spPr bwMode="auto">
          <a:xfrm>
            <a:off x="1655763" y="3822700"/>
            <a:ext cx="6350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397" name="Line 45"/>
          <p:cNvSpPr>
            <a:spLocks noChangeShapeType="1"/>
          </p:cNvSpPr>
          <p:nvPr/>
        </p:nvSpPr>
        <p:spPr bwMode="auto">
          <a:xfrm>
            <a:off x="1655763" y="2954338"/>
            <a:ext cx="6350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00398" name="Line 46"/>
          <p:cNvSpPr>
            <a:spLocks noChangeShapeType="1"/>
          </p:cNvSpPr>
          <p:nvPr/>
        </p:nvSpPr>
        <p:spPr bwMode="auto">
          <a:xfrm>
            <a:off x="1655763" y="2101850"/>
            <a:ext cx="6350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399" name="Line 47"/>
          <p:cNvSpPr>
            <a:spLocks noChangeShapeType="1"/>
          </p:cNvSpPr>
          <p:nvPr/>
        </p:nvSpPr>
        <p:spPr bwMode="auto">
          <a:xfrm>
            <a:off x="1719263" y="5530850"/>
            <a:ext cx="4748212"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00" name="Line 48"/>
          <p:cNvSpPr>
            <a:spLocks noChangeShapeType="1"/>
          </p:cNvSpPr>
          <p:nvPr/>
        </p:nvSpPr>
        <p:spPr bwMode="auto">
          <a:xfrm flipV="1">
            <a:off x="1719263"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01" name="Line 49"/>
          <p:cNvSpPr>
            <a:spLocks noChangeShapeType="1"/>
          </p:cNvSpPr>
          <p:nvPr/>
        </p:nvSpPr>
        <p:spPr bwMode="auto">
          <a:xfrm flipV="1">
            <a:off x="1868488"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02" name="Line 50"/>
          <p:cNvSpPr>
            <a:spLocks noChangeShapeType="1"/>
          </p:cNvSpPr>
          <p:nvPr/>
        </p:nvSpPr>
        <p:spPr bwMode="auto">
          <a:xfrm flipV="1">
            <a:off x="2030413"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03" name="Line 51"/>
          <p:cNvSpPr>
            <a:spLocks noChangeShapeType="1"/>
          </p:cNvSpPr>
          <p:nvPr/>
        </p:nvSpPr>
        <p:spPr bwMode="auto">
          <a:xfrm flipV="1">
            <a:off x="2181225"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04" name="Line 52"/>
          <p:cNvSpPr>
            <a:spLocks noChangeShapeType="1"/>
          </p:cNvSpPr>
          <p:nvPr/>
        </p:nvSpPr>
        <p:spPr bwMode="auto">
          <a:xfrm flipV="1">
            <a:off x="2330450"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05" name="Line 53"/>
          <p:cNvSpPr>
            <a:spLocks noChangeShapeType="1"/>
          </p:cNvSpPr>
          <p:nvPr/>
        </p:nvSpPr>
        <p:spPr bwMode="auto">
          <a:xfrm flipV="1">
            <a:off x="2481263" y="5530850"/>
            <a:ext cx="0"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06" name="Line 54"/>
          <p:cNvSpPr>
            <a:spLocks noChangeShapeType="1"/>
          </p:cNvSpPr>
          <p:nvPr/>
        </p:nvSpPr>
        <p:spPr bwMode="auto">
          <a:xfrm flipV="1">
            <a:off x="2643188"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07" name="Line 55"/>
          <p:cNvSpPr>
            <a:spLocks noChangeShapeType="1"/>
          </p:cNvSpPr>
          <p:nvPr/>
        </p:nvSpPr>
        <p:spPr bwMode="auto">
          <a:xfrm flipV="1">
            <a:off x="2794000" y="5530850"/>
            <a:ext cx="0"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08" name="Line 56"/>
          <p:cNvSpPr>
            <a:spLocks noChangeShapeType="1"/>
          </p:cNvSpPr>
          <p:nvPr/>
        </p:nvSpPr>
        <p:spPr bwMode="auto">
          <a:xfrm flipV="1">
            <a:off x="2943225"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09" name="Line 57"/>
          <p:cNvSpPr>
            <a:spLocks noChangeShapeType="1"/>
          </p:cNvSpPr>
          <p:nvPr/>
        </p:nvSpPr>
        <p:spPr bwMode="auto">
          <a:xfrm flipV="1">
            <a:off x="3092450"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10" name="Line 58"/>
          <p:cNvSpPr>
            <a:spLocks noChangeShapeType="1"/>
          </p:cNvSpPr>
          <p:nvPr/>
        </p:nvSpPr>
        <p:spPr bwMode="auto">
          <a:xfrm flipV="1">
            <a:off x="3255963"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11" name="Line 59"/>
          <p:cNvSpPr>
            <a:spLocks noChangeShapeType="1"/>
          </p:cNvSpPr>
          <p:nvPr/>
        </p:nvSpPr>
        <p:spPr bwMode="auto">
          <a:xfrm flipV="1">
            <a:off x="3405188"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12" name="Line 60"/>
          <p:cNvSpPr>
            <a:spLocks noChangeShapeType="1"/>
          </p:cNvSpPr>
          <p:nvPr/>
        </p:nvSpPr>
        <p:spPr bwMode="auto">
          <a:xfrm flipV="1">
            <a:off x="3554413"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13" name="Line 61"/>
          <p:cNvSpPr>
            <a:spLocks noChangeShapeType="1"/>
          </p:cNvSpPr>
          <p:nvPr/>
        </p:nvSpPr>
        <p:spPr bwMode="auto">
          <a:xfrm flipV="1">
            <a:off x="3706813" y="5530850"/>
            <a:ext cx="0"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14" name="Line 62"/>
          <p:cNvSpPr>
            <a:spLocks noChangeShapeType="1"/>
          </p:cNvSpPr>
          <p:nvPr/>
        </p:nvSpPr>
        <p:spPr bwMode="auto">
          <a:xfrm flipV="1">
            <a:off x="3867150"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15" name="Line 63"/>
          <p:cNvSpPr>
            <a:spLocks noChangeShapeType="1"/>
          </p:cNvSpPr>
          <p:nvPr/>
        </p:nvSpPr>
        <p:spPr bwMode="auto">
          <a:xfrm flipV="1">
            <a:off x="4017963"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16" name="Line 64"/>
          <p:cNvSpPr>
            <a:spLocks noChangeShapeType="1"/>
          </p:cNvSpPr>
          <p:nvPr/>
        </p:nvSpPr>
        <p:spPr bwMode="auto">
          <a:xfrm flipV="1">
            <a:off x="4168775"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17" name="Line 65"/>
          <p:cNvSpPr>
            <a:spLocks noChangeShapeType="1"/>
          </p:cNvSpPr>
          <p:nvPr/>
        </p:nvSpPr>
        <p:spPr bwMode="auto">
          <a:xfrm flipV="1">
            <a:off x="4318000"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18" name="Line 66"/>
          <p:cNvSpPr>
            <a:spLocks noChangeShapeType="1"/>
          </p:cNvSpPr>
          <p:nvPr/>
        </p:nvSpPr>
        <p:spPr bwMode="auto">
          <a:xfrm flipV="1">
            <a:off x="4481513"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19" name="Line 67"/>
          <p:cNvSpPr>
            <a:spLocks noChangeShapeType="1"/>
          </p:cNvSpPr>
          <p:nvPr/>
        </p:nvSpPr>
        <p:spPr bwMode="auto">
          <a:xfrm flipV="1">
            <a:off x="4630738"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20" name="Line 68"/>
          <p:cNvSpPr>
            <a:spLocks noChangeShapeType="1"/>
          </p:cNvSpPr>
          <p:nvPr/>
        </p:nvSpPr>
        <p:spPr bwMode="auto">
          <a:xfrm flipV="1">
            <a:off x="4779963"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21" name="Line 69"/>
          <p:cNvSpPr>
            <a:spLocks noChangeShapeType="1"/>
          </p:cNvSpPr>
          <p:nvPr/>
        </p:nvSpPr>
        <p:spPr bwMode="auto">
          <a:xfrm flipV="1">
            <a:off x="4930775"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22" name="Line 70"/>
          <p:cNvSpPr>
            <a:spLocks noChangeShapeType="1"/>
          </p:cNvSpPr>
          <p:nvPr/>
        </p:nvSpPr>
        <p:spPr bwMode="auto">
          <a:xfrm flipV="1">
            <a:off x="5092700"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23" name="Line 71"/>
          <p:cNvSpPr>
            <a:spLocks noChangeShapeType="1"/>
          </p:cNvSpPr>
          <p:nvPr/>
        </p:nvSpPr>
        <p:spPr bwMode="auto">
          <a:xfrm flipV="1">
            <a:off x="5243513"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24" name="Line 72"/>
          <p:cNvSpPr>
            <a:spLocks noChangeShapeType="1"/>
          </p:cNvSpPr>
          <p:nvPr/>
        </p:nvSpPr>
        <p:spPr bwMode="auto">
          <a:xfrm flipV="1">
            <a:off x="5392738"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25" name="Line 73"/>
          <p:cNvSpPr>
            <a:spLocks noChangeShapeType="1"/>
          </p:cNvSpPr>
          <p:nvPr/>
        </p:nvSpPr>
        <p:spPr bwMode="auto">
          <a:xfrm flipV="1">
            <a:off x="5541963" y="5530850"/>
            <a:ext cx="1587"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26" name="Line 74"/>
          <p:cNvSpPr>
            <a:spLocks noChangeShapeType="1"/>
          </p:cNvSpPr>
          <p:nvPr/>
        </p:nvSpPr>
        <p:spPr bwMode="auto">
          <a:xfrm flipV="1">
            <a:off x="5705475"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27" name="Line 75"/>
          <p:cNvSpPr>
            <a:spLocks noChangeShapeType="1"/>
          </p:cNvSpPr>
          <p:nvPr/>
        </p:nvSpPr>
        <p:spPr bwMode="auto">
          <a:xfrm flipV="1">
            <a:off x="5854700"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28" name="Line 76"/>
          <p:cNvSpPr>
            <a:spLocks noChangeShapeType="1"/>
          </p:cNvSpPr>
          <p:nvPr/>
        </p:nvSpPr>
        <p:spPr bwMode="auto">
          <a:xfrm flipV="1">
            <a:off x="6005513" y="5530850"/>
            <a:ext cx="0"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29" name="Line 77"/>
          <p:cNvSpPr>
            <a:spLocks noChangeShapeType="1"/>
          </p:cNvSpPr>
          <p:nvPr/>
        </p:nvSpPr>
        <p:spPr bwMode="auto">
          <a:xfrm flipV="1">
            <a:off x="6156325"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30" name="Line 78"/>
          <p:cNvSpPr>
            <a:spLocks noChangeShapeType="1"/>
          </p:cNvSpPr>
          <p:nvPr/>
        </p:nvSpPr>
        <p:spPr bwMode="auto">
          <a:xfrm flipV="1">
            <a:off x="6318250" y="5530850"/>
            <a:ext cx="0"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31" name="Line 79"/>
          <p:cNvSpPr>
            <a:spLocks noChangeShapeType="1"/>
          </p:cNvSpPr>
          <p:nvPr/>
        </p:nvSpPr>
        <p:spPr bwMode="auto">
          <a:xfrm flipV="1">
            <a:off x="6467475" y="5530850"/>
            <a:ext cx="1588" cy="8413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32" name="Line 80"/>
          <p:cNvSpPr>
            <a:spLocks noChangeShapeType="1"/>
          </p:cNvSpPr>
          <p:nvPr/>
        </p:nvSpPr>
        <p:spPr bwMode="auto">
          <a:xfrm>
            <a:off x="1793875" y="5341938"/>
            <a:ext cx="149225" cy="1587"/>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33" name="Freeform 81"/>
          <p:cNvSpPr>
            <a:spLocks/>
          </p:cNvSpPr>
          <p:nvPr/>
        </p:nvSpPr>
        <p:spPr bwMode="auto">
          <a:xfrm>
            <a:off x="1943100" y="5324475"/>
            <a:ext cx="163513" cy="17463"/>
          </a:xfrm>
          <a:custGeom>
            <a:avLst/>
            <a:gdLst>
              <a:gd name="T0" fmla="*/ 0 w 124"/>
              <a:gd name="T1" fmla="*/ 2147483647 h 10"/>
              <a:gd name="T2" fmla="*/ 2147483647 w 124"/>
              <a:gd name="T3" fmla="*/ 0 h 10"/>
              <a:gd name="T4" fmla="*/ 2147483647 w 124"/>
              <a:gd name="T5" fmla="*/ 0 h 10"/>
              <a:gd name="T6" fmla="*/ 0 60000 65536"/>
              <a:gd name="T7" fmla="*/ 0 60000 65536"/>
              <a:gd name="T8" fmla="*/ 0 60000 65536"/>
              <a:gd name="T9" fmla="*/ 0 w 124"/>
              <a:gd name="T10" fmla="*/ 0 h 10"/>
              <a:gd name="T11" fmla="*/ 124 w 124"/>
              <a:gd name="T12" fmla="*/ 10 h 10"/>
            </a:gdLst>
            <a:ahLst/>
            <a:cxnLst>
              <a:cxn ang="T6">
                <a:pos x="T0" y="T1"/>
              </a:cxn>
              <a:cxn ang="T7">
                <a:pos x="T2" y="T3"/>
              </a:cxn>
              <a:cxn ang="T8">
                <a:pos x="T4" y="T5"/>
              </a:cxn>
            </a:cxnLst>
            <a:rect l="T9" t="T10" r="T11" b="T12"/>
            <a:pathLst>
              <a:path w="124" h="10">
                <a:moveTo>
                  <a:pt x="0" y="10"/>
                </a:moveTo>
                <a:lnTo>
                  <a:pt x="57" y="0"/>
                </a:lnTo>
                <a:lnTo>
                  <a:pt x="124" y="0"/>
                </a:lnTo>
              </a:path>
            </a:pathLst>
          </a:custGeom>
          <a:noFill/>
          <a:ln w="46038">
            <a:solidFill>
              <a:srgbClr val="FF0000"/>
            </a:solidFill>
            <a:round/>
            <a:headEnd/>
            <a:tailEnd/>
          </a:ln>
        </p:spPr>
        <p:txBody>
          <a:bodyPr>
            <a:prstTxWarp prst="textNoShape">
              <a:avLst/>
            </a:prstTxWarp>
          </a:bodyPr>
          <a:lstStyle/>
          <a:p>
            <a:endParaRPr lang="en-US"/>
          </a:p>
        </p:txBody>
      </p:sp>
      <p:sp>
        <p:nvSpPr>
          <p:cNvPr id="100434" name="Line 82"/>
          <p:cNvSpPr>
            <a:spLocks noChangeShapeType="1"/>
          </p:cNvSpPr>
          <p:nvPr/>
        </p:nvSpPr>
        <p:spPr bwMode="auto">
          <a:xfrm>
            <a:off x="2106613" y="5324475"/>
            <a:ext cx="149225" cy="1588"/>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35" name="Line 83"/>
          <p:cNvSpPr>
            <a:spLocks noChangeShapeType="1"/>
          </p:cNvSpPr>
          <p:nvPr/>
        </p:nvSpPr>
        <p:spPr bwMode="auto">
          <a:xfrm flipV="1">
            <a:off x="2255838" y="5307013"/>
            <a:ext cx="149225" cy="17462"/>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36" name="Line 84"/>
          <p:cNvSpPr>
            <a:spLocks noChangeShapeType="1"/>
          </p:cNvSpPr>
          <p:nvPr/>
        </p:nvSpPr>
        <p:spPr bwMode="auto">
          <a:xfrm flipV="1">
            <a:off x="2405063" y="5291138"/>
            <a:ext cx="150812" cy="15875"/>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37" name="Freeform 85"/>
          <p:cNvSpPr>
            <a:spLocks/>
          </p:cNvSpPr>
          <p:nvPr/>
        </p:nvSpPr>
        <p:spPr bwMode="auto">
          <a:xfrm>
            <a:off x="2555875" y="5273675"/>
            <a:ext cx="161925" cy="17463"/>
          </a:xfrm>
          <a:custGeom>
            <a:avLst/>
            <a:gdLst>
              <a:gd name="T0" fmla="*/ 0 w 124"/>
              <a:gd name="T1" fmla="*/ 2147483647 h 10"/>
              <a:gd name="T2" fmla="*/ 2147483647 w 124"/>
              <a:gd name="T3" fmla="*/ 0 h 10"/>
              <a:gd name="T4" fmla="*/ 2147483647 w 124"/>
              <a:gd name="T5" fmla="*/ 0 h 10"/>
              <a:gd name="T6" fmla="*/ 0 60000 65536"/>
              <a:gd name="T7" fmla="*/ 0 60000 65536"/>
              <a:gd name="T8" fmla="*/ 0 60000 65536"/>
              <a:gd name="T9" fmla="*/ 0 w 124"/>
              <a:gd name="T10" fmla="*/ 0 h 10"/>
              <a:gd name="T11" fmla="*/ 124 w 124"/>
              <a:gd name="T12" fmla="*/ 10 h 10"/>
            </a:gdLst>
            <a:ahLst/>
            <a:cxnLst>
              <a:cxn ang="T6">
                <a:pos x="T0" y="T1"/>
              </a:cxn>
              <a:cxn ang="T7">
                <a:pos x="T2" y="T3"/>
              </a:cxn>
              <a:cxn ang="T8">
                <a:pos x="T4" y="T5"/>
              </a:cxn>
            </a:cxnLst>
            <a:rect l="T9" t="T10" r="T11" b="T12"/>
            <a:pathLst>
              <a:path w="124" h="10">
                <a:moveTo>
                  <a:pt x="0" y="10"/>
                </a:moveTo>
                <a:lnTo>
                  <a:pt x="57" y="0"/>
                </a:lnTo>
                <a:lnTo>
                  <a:pt x="124" y="0"/>
                </a:lnTo>
              </a:path>
            </a:pathLst>
          </a:custGeom>
          <a:noFill/>
          <a:ln w="46038">
            <a:solidFill>
              <a:srgbClr val="FF0000"/>
            </a:solidFill>
            <a:round/>
            <a:headEnd/>
            <a:tailEnd/>
          </a:ln>
        </p:spPr>
        <p:txBody>
          <a:bodyPr>
            <a:prstTxWarp prst="textNoShape">
              <a:avLst/>
            </a:prstTxWarp>
          </a:bodyPr>
          <a:lstStyle/>
          <a:p>
            <a:endParaRPr lang="en-US"/>
          </a:p>
        </p:txBody>
      </p:sp>
      <p:sp>
        <p:nvSpPr>
          <p:cNvPr id="100438" name="Line 86"/>
          <p:cNvSpPr>
            <a:spLocks noChangeShapeType="1"/>
          </p:cNvSpPr>
          <p:nvPr/>
        </p:nvSpPr>
        <p:spPr bwMode="auto">
          <a:xfrm flipV="1">
            <a:off x="2717800" y="5256213"/>
            <a:ext cx="150813" cy="17462"/>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39" name="Line 87"/>
          <p:cNvSpPr>
            <a:spLocks noChangeShapeType="1"/>
          </p:cNvSpPr>
          <p:nvPr/>
        </p:nvSpPr>
        <p:spPr bwMode="auto">
          <a:xfrm flipV="1">
            <a:off x="2868613" y="5238750"/>
            <a:ext cx="149225" cy="17463"/>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40" name="Line 88"/>
          <p:cNvSpPr>
            <a:spLocks noChangeShapeType="1"/>
          </p:cNvSpPr>
          <p:nvPr/>
        </p:nvSpPr>
        <p:spPr bwMode="auto">
          <a:xfrm flipV="1">
            <a:off x="3017838" y="5222875"/>
            <a:ext cx="149225" cy="15875"/>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41" name="Freeform 89"/>
          <p:cNvSpPr>
            <a:spLocks/>
          </p:cNvSpPr>
          <p:nvPr/>
        </p:nvSpPr>
        <p:spPr bwMode="auto">
          <a:xfrm>
            <a:off x="3167063" y="5205413"/>
            <a:ext cx="163512" cy="17462"/>
          </a:xfrm>
          <a:custGeom>
            <a:avLst/>
            <a:gdLst>
              <a:gd name="T0" fmla="*/ 0 w 124"/>
              <a:gd name="T1" fmla="*/ 2147483647 h 10"/>
              <a:gd name="T2" fmla="*/ 2147483647 w 124"/>
              <a:gd name="T3" fmla="*/ 0 h 10"/>
              <a:gd name="T4" fmla="*/ 2147483647 w 124"/>
              <a:gd name="T5" fmla="*/ 0 h 10"/>
              <a:gd name="T6" fmla="*/ 0 60000 65536"/>
              <a:gd name="T7" fmla="*/ 0 60000 65536"/>
              <a:gd name="T8" fmla="*/ 0 60000 65536"/>
              <a:gd name="T9" fmla="*/ 0 w 124"/>
              <a:gd name="T10" fmla="*/ 0 h 10"/>
              <a:gd name="T11" fmla="*/ 124 w 124"/>
              <a:gd name="T12" fmla="*/ 10 h 10"/>
            </a:gdLst>
            <a:ahLst/>
            <a:cxnLst>
              <a:cxn ang="T6">
                <a:pos x="T0" y="T1"/>
              </a:cxn>
              <a:cxn ang="T7">
                <a:pos x="T2" y="T3"/>
              </a:cxn>
              <a:cxn ang="T8">
                <a:pos x="T4" y="T5"/>
              </a:cxn>
            </a:cxnLst>
            <a:rect l="T9" t="T10" r="T11" b="T12"/>
            <a:pathLst>
              <a:path w="124" h="10">
                <a:moveTo>
                  <a:pt x="0" y="10"/>
                </a:moveTo>
                <a:lnTo>
                  <a:pt x="57" y="0"/>
                </a:lnTo>
                <a:lnTo>
                  <a:pt x="124" y="0"/>
                </a:lnTo>
              </a:path>
            </a:pathLst>
          </a:custGeom>
          <a:noFill/>
          <a:ln w="46038">
            <a:solidFill>
              <a:srgbClr val="FF0000"/>
            </a:solidFill>
            <a:round/>
            <a:headEnd/>
            <a:tailEnd/>
          </a:ln>
        </p:spPr>
        <p:txBody>
          <a:bodyPr>
            <a:prstTxWarp prst="textNoShape">
              <a:avLst/>
            </a:prstTxWarp>
          </a:bodyPr>
          <a:lstStyle/>
          <a:p>
            <a:endParaRPr lang="en-US"/>
          </a:p>
        </p:txBody>
      </p:sp>
      <p:sp>
        <p:nvSpPr>
          <p:cNvPr id="100442" name="Line 90"/>
          <p:cNvSpPr>
            <a:spLocks noChangeShapeType="1"/>
          </p:cNvSpPr>
          <p:nvPr/>
        </p:nvSpPr>
        <p:spPr bwMode="auto">
          <a:xfrm flipV="1">
            <a:off x="3330575" y="5187950"/>
            <a:ext cx="149225" cy="17463"/>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43" name="Line 91"/>
          <p:cNvSpPr>
            <a:spLocks noChangeShapeType="1"/>
          </p:cNvSpPr>
          <p:nvPr/>
        </p:nvSpPr>
        <p:spPr bwMode="auto">
          <a:xfrm flipV="1">
            <a:off x="3479800" y="5154613"/>
            <a:ext cx="150813" cy="33337"/>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44" name="Line 92"/>
          <p:cNvSpPr>
            <a:spLocks noChangeShapeType="1"/>
          </p:cNvSpPr>
          <p:nvPr/>
        </p:nvSpPr>
        <p:spPr bwMode="auto">
          <a:xfrm flipV="1">
            <a:off x="3630613" y="5137150"/>
            <a:ext cx="150812" cy="17463"/>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45" name="Freeform 93"/>
          <p:cNvSpPr>
            <a:spLocks/>
          </p:cNvSpPr>
          <p:nvPr/>
        </p:nvSpPr>
        <p:spPr bwMode="auto">
          <a:xfrm>
            <a:off x="3781425" y="5102225"/>
            <a:ext cx="161925" cy="34925"/>
          </a:xfrm>
          <a:custGeom>
            <a:avLst/>
            <a:gdLst>
              <a:gd name="T0" fmla="*/ 0 w 123"/>
              <a:gd name="T1" fmla="*/ 2147483647 h 20"/>
              <a:gd name="T2" fmla="*/ 2147483647 w 123"/>
              <a:gd name="T3" fmla="*/ 2147483647 h 20"/>
              <a:gd name="T4" fmla="*/ 2147483647 w 123"/>
              <a:gd name="T5" fmla="*/ 0 h 20"/>
              <a:gd name="T6" fmla="*/ 0 60000 65536"/>
              <a:gd name="T7" fmla="*/ 0 60000 65536"/>
              <a:gd name="T8" fmla="*/ 0 60000 65536"/>
              <a:gd name="T9" fmla="*/ 0 w 123"/>
              <a:gd name="T10" fmla="*/ 0 h 20"/>
              <a:gd name="T11" fmla="*/ 123 w 123"/>
              <a:gd name="T12" fmla="*/ 20 h 20"/>
            </a:gdLst>
            <a:ahLst/>
            <a:cxnLst>
              <a:cxn ang="T6">
                <a:pos x="T0" y="T1"/>
              </a:cxn>
              <a:cxn ang="T7">
                <a:pos x="T2" y="T3"/>
              </a:cxn>
              <a:cxn ang="T8">
                <a:pos x="T4" y="T5"/>
              </a:cxn>
            </a:cxnLst>
            <a:rect l="T9" t="T10" r="T11" b="T12"/>
            <a:pathLst>
              <a:path w="123" h="20">
                <a:moveTo>
                  <a:pt x="0" y="20"/>
                </a:moveTo>
                <a:lnTo>
                  <a:pt x="57" y="10"/>
                </a:lnTo>
                <a:lnTo>
                  <a:pt x="123" y="0"/>
                </a:lnTo>
              </a:path>
            </a:pathLst>
          </a:custGeom>
          <a:noFill/>
          <a:ln w="46038">
            <a:solidFill>
              <a:srgbClr val="FF0000"/>
            </a:solidFill>
            <a:round/>
            <a:headEnd/>
            <a:tailEnd/>
          </a:ln>
        </p:spPr>
        <p:txBody>
          <a:bodyPr>
            <a:prstTxWarp prst="textNoShape">
              <a:avLst/>
            </a:prstTxWarp>
          </a:bodyPr>
          <a:lstStyle/>
          <a:p>
            <a:endParaRPr lang="en-US"/>
          </a:p>
        </p:txBody>
      </p:sp>
      <p:sp>
        <p:nvSpPr>
          <p:cNvPr id="100446" name="Freeform 94"/>
          <p:cNvSpPr>
            <a:spLocks/>
          </p:cNvSpPr>
          <p:nvPr/>
        </p:nvSpPr>
        <p:spPr bwMode="auto">
          <a:xfrm>
            <a:off x="3943350" y="5084763"/>
            <a:ext cx="150813" cy="17462"/>
          </a:xfrm>
          <a:custGeom>
            <a:avLst/>
            <a:gdLst>
              <a:gd name="T0" fmla="*/ 0 w 115"/>
              <a:gd name="T1" fmla="*/ 2147483647 h 10"/>
              <a:gd name="T2" fmla="*/ 2147483647 w 115"/>
              <a:gd name="T3" fmla="*/ 2147483647 h 10"/>
              <a:gd name="T4" fmla="*/ 2147483647 w 115"/>
              <a:gd name="T5" fmla="*/ 0 h 10"/>
              <a:gd name="T6" fmla="*/ 0 60000 65536"/>
              <a:gd name="T7" fmla="*/ 0 60000 65536"/>
              <a:gd name="T8" fmla="*/ 0 60000 65536"/>
              <a:gd name="T9" fmla="*/ 0 w 115"/>
              <a:gd name="T10" fmla="*/ 0 h 10"/>
              <a:gd name="T11" fmla="*/ 115 w 115"/>
              <a:gd name="T12" fmla="*/ 10 h 10"/>
            </a:gdLst>
            <a:ahLst/>
            <a:cxnLst>
              <a:cxn ang="T6">
                <a:pos x="T0" y="T1"/>
              </a:cxn>
              <a:cxn ang="T7">
                <a:pos x="T2" y="T3"/>
              </a:cxn>
              <a:cxn ang="T8">
                <a:pos x="T4" y="T5"/>
              </a:cxn>
            </a:cxnLst>
            <a:rect l="T9" t="T10" r="T11" b="T12"/>
            <a:pathLst>
              <a:path w="115" h="10">
                <a:moveTo>
                  <a:pt x="0" y="10"/>
                </a:moveTo>
                <a:lnTo>
                  <a:pt x="57" y="10"/>
                </a:lnTo>
                <a:lnTo>
                  <a:pt x="115" y="0"/>
                </a:lnTo>
              </a:path>
            </a:pathLst>
          </a:custGeom>
          <a:noFill/>
          <a:ln w="46038">
            <a:solidFill>
              <a:srgbClr val="FF0000"/>
            </a:solidFill>
            <a:round/>
            <a:headEnd/>
            <a:tailEnd/>
          </a:ln>
        </p:spPr>
        <p:txBody>
          <a:bodyPr>
            <a:prstTxWarp prst="textNoShape">
              <a:avLst/>
            </a:prstTxWarp>
          </a:bodyPr>
          <a:lstStyle/>
          <a:p>
            <a:endParaRPr lang="en-US"/>
          </a:p>
        </p:txBody>
      </p:sp>
      <p:sp>
        <p:nvSpPr>
          <p:cNvPr id="100447" name="Freeform 95"/>
          <p:cNvSpPr>
            <a:spLocks/>
          </p:cNvSpPr>
          <p:nvPr/>
        </p:nvSpPr>
        <p:spPr bwMode="auto">
          <a:xfrm>
            <a:off x="4094163" y="5035550"/>
            <a:ext cx="149225" cy="49213"/>
          </a:xfrm>
          <a:custGeom>
            <a:avLst/>
            <a:gdLst>
              <a:gd name="T0" fmla="*/ 0 w 114"/>
              <a:gd name="T1" fmla="*/ 2147483647 h 29"/>
              <a:gd name="T2" fmla="*/ 2147483647 w 114"/>
              <a:gd name="T3" fmla="*/ 2147483647 h 29"/>
              <a:gd name="T4" fmla="*/ 2147483647 w 114"/>
              <a:gd name="T5" fmla="*/ 0 h 29"/>
              <a:gd name="T6" fmla="*/ 0 60000 65536"/>
              <a:gd name="T7" fmla="*/ 0 60000 65536"/>
              <a:gd name="T8" fmla="*/ 0 60000 65536"/>
              <a:gd name="T9" fmla="*/ 0 w 114"/>
              <a:gd name="T10" fmla="*/ 0 h 29"/>
              <a:gd name="T11" fmla="*/ 114 w 114"/>
              <a:gd name="T12" fmla="*/ 29 h 29"/>
            </a:gdLst>
            <a:ahLst/>
            <a:cxnLst>
              <a:cxn ang="T6">
                <a:pos x="T0" y="T1"/>
              </a:cxn>
              <a:cxn ang="T7">
                <a:pos x="T2" y="T3"/>
              </a:cxn>
              <a:cxn ang="T8">
                <a:pos x="T4" y="T5"/>
              </a:cxn>
            </a:cxnLst>
            <a:rect l="T9" t="T10" r="T11" b="T12"/>
            <a:pathLst>
              <a:path w="114" h="29">
                <a:moveTo>
                  <a:pt x="0" y="29"/>
                </a:moveTo>
                <a:lnTo>
                  <a:pt x="57" y="19"/>
                </a:lnTo>
                <a:lnTo>
                  <a:pt x="114" y="0"/>
                </a:lnTo>
              </a:path>
            </a:pathLst>
          </a:custGeom>
          <a:noFill/>
          <a:ln w="46038">
            <a:solidFill>
              <a:srgbClr val="FF0000"/>
            </a:solidFill>
            <a:round/>
            <a:headEnd/>
            <a:tailEnd/>
          </a:ln>
        </p:spPr>
        <p:txBody>
          <a:bodyPr>
            <a:prstTxWarp prst="textNoShape">
              <a:avLst/>
            </a:prstTxWarp>
          </a:bodyPr>
          <a:lstStyle/>
          <a:p>
            <a:endParaRPr lang="en-US"/>
          </a:p>
        </p:txBody>
      </p:sp>
      <p:sp>
        <p:nvSpPr>
          <p:cNvPr id="100448" name="Freeform 96"/>
          <p:cNvSpPr>
            <a:spLocks/>
          </p:cNvSpPr>
          <p:nvPr/>
        </p:nvSpPr>
        <p:spPr bwMode="auto">
          <a:xfrm>
            <a:off x="4243388" y="5000625"/>
            <a:ext cx="161925" cy="34925"/>
          </a:xfrm>
          <a:custGeom>
            <a:avLst/>
            <a:gdLst>
              <a:gd name="T0" fmla="*/ 0 w 123"/>
              <a:gd name="T1" fmla="*/ 2147483647 h 20"/>
              <a:gd name="T2" fmla="*/ 2147483647 w 123"/>
              <a:gd name="T3" fmla="*/ 2147483647 h 20"/>
              <a:gd name="T4" fmla="*/ 2147483647 w 123"/>
              <a:gd name="T5" fmla="*/ 0 h 20"/>
              <a:gd name="T6" fmla="*/ 0 60000 65536"/>
              <a:gd name="T7" fmla="*/ 0 60000 65536"/>
              <a:gd name="T8" fmla="*/ 0 60000 65536"/>
              <a:gd name="T9" fmla="*/ 0 w 123"/>
              <a:gd name="T10" fmla="*/ 0 h 20"/>
              <a:gd name="T11" fmla="*/ 123 w 123"/>
              <a:gd name="T12" fmla="*/ 20 h 20"/>
            </a:gdLst>
            <a:ahLst/>
            <a:cxnLst>
              <a:cxn ang="T6">
                <a:pos x="T0" y="T1"/>
              </a:cxn>
              <a:cxn ang="T7">
                <a:pos x="T2" y="T3"/>
              </a:cxn>
              <a:cxn ang="T8">
                <a:pos x="T4" y="T5"/>
              </a:cxn>
            </a:cxnLst>
            <a:rect l="T9" t="T10" r="T11" b="T12"/>
            <a:pathLst>
              <a:path w="123" h="20">
                <a:moveTo>
                  <a:pt x="0" y="20"/>
                </a:moveTo>
                <a:lnTo>
                  <a:pt x="57" y="10"/>
                </a:lnTo>
                <a:lnTo>
                  <a:pt x="123" y="0"/>
                </a:lnTo>
              </a:path>
            </a:pathLst>
          </a:custGeom>
          <a:noFill/>
          <a:ln w="46038">
            <a:solidFill>
              <a:srgbClr val="FF0000"/>
            </a:solidFill>
            <a:round/>
            <a:headEnd/>
            <a:tailEnd/>
          </a:ln>
        </p:spPr>
        <p:txBody>
          <a:bodyPr>
            <a:prstTxWarp prst="textNoShape">
              <a:avLst/>
            </a:prstTxWarp>
          </a:bodyPr>
          <a:lstStyle/>
          <a:p>
            <a:endParaRPr lang="en-US"/>
          </a:p>
        </p:txBody>
      </p:sp>
      <p:sp>
        <p:nvSpPr>
          <p:cNvPr id="100449" name="Freeform 97"/>
          <p:cNvSpPr>
            <a:spLocks/>
          </p:cNvSpPr>
          <p:nvPr/>
        </p:nvSpPr>
        <p:spPr bwMode="auto">
          <a:xfrm>
            <a:off x="4405313" y="4932363"/>
            <a:ext cx="150812" cy="68262"/>
          </a:xfrm>
          <a:custGeom>
            <a:avLst/>
            <a:gdLst>
              <a:gd name="T0" fmla="*/ 0 w 115"/>
              <a:gd name="T1" fmla="*/ 2147483647 h 40"/>
              <a:gd name="T2" fmla="*/ 2147483647 w 115"/>
              <a:gd name="T3" fmla="*/ 2147483647 h 40"/>
              <a:gd name="T4" fmla="*/ 2147483647 w 115"/>
              <a:gd name="T5" fmla="*/ 0 h 40"/>
              <a:gd name="T6" fmla="*/ 0 60000 65536"/>
              <a:gd name="T7" fmla="*/ 0 60000 65536"/>
              <a:gd name="T8" fmla="*/ 0 60000 65536"/>
              <a:gd name="T9" fmla="*/ 0 w 115"/>
              <a:gd name="T10" fmla="*/ 0 h 40"/>
              <a:gd name="T11" fmla="*/ 115 w 115"/>
              <a:gd name="T12" fmla="*/ 40 h 40"/>
            </a:gdLst>
            <a:ahLst/>
            <a:cxnLst>
              <a:cxn ang="T6">
                <a:pos x="T0" y="T1"/>
              </a:cxn>
              <a:cxn ang="T7">
                <a:pos x="T2" y="T3"/>
              </a:cxn>
              <a:cxn ang="T8">
                <a:pos x="T4" y="T5"/>
              </a:cxn>
            </a:cxnLst>
            <a:rect l="T9" t="T10" r="T11" b="T12"/>
            <a:pathLst>
              <a:path w="115" h="40">
                <a:moveTo>
                  <a:pt x="0" y="40"/>
                </a:moveTo>
                <a:lnTo>
                  <a:pt x="58" y="20"/>
                </a:lnTo>
                <a:lnTo>
                  <a:pt x="115" y="0"/>
                </a:lnTo>
              </a:path>
            </a:pathLst>
          </a:custGeom>
          <a:noFill/>
          <a:ln w="46038">
            <a:solidFill>
              <a:srgbClr val="FF0000"/>
            </a:solidFill>
            <a:round/>
            <a:headEnd/>
            <a:tailEnd/>
          </a:ln>
        </p:spPr>
        <p:txBody>
          <a:bodyPr>
            <a:prstTxWarp prst="textNoShape">
              <a:avLst/>
            </a:prstTxWarp>
          </a:bodyPr>
          <a:lstStyle/>
          <a:p>
            <a:endParaRPr lang="en-US"/>
          </a:p>
        </p:txBody>
      </p:sp>
      <p:sp>
        <p:nvSpPr>
          <p:cNvPr id="100450" name="Line 98"/>
          <p:cNvSpPr>
            <a:spLocks noChangeShapeType="1"/>
          </p:cNvSpPr>
          <p:nvPr/>
        </p:nvSpPr>
        <p:spPr bwMode="auto">
          <a:xfrm flipV="1">
            <a:off x="4556125" y="4864100"/>
            <a:ext cx="149225" cy="68263"/>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51" name="Freeform 99"/>
          <p:cNvSpPr>
            <a:spLocks/>
          </p:cNvSpPr>
          <p:nvPr/>
        </p:nvSpPr>
        <p:spPr bwMode="auto">
          <a:xfrm>
            <a:off x="4705350" y="4813300"/>
            <a:ext cx="150813" cy="50800"/>
          </a:xfrm>
          <a:custGeom>
            <a:avLst/>
            <a:gdLst>
              <a:gd name="T0" fmla="*/ 0 w 114"/>
              <a:gd name="T1" fmla="*/ 2147483647 h 30"/>
              <a:gd name="T2" fmla="*/ 2147483647 w 114"/>
              <a:gd name="T3" fmla="*/ 2147483647 h 30"/>
              <a:gd name="T4" fmla="*/ 2147483647 w 114"/>
              <a:gd name="T5" fmla="*/ 2147483647 h 30"/>
              <a:gd name="T6" fmla="*/ 2147483647 w 114"/>
              <a:gd name="T7" fmla="*/ 0 h 30"/>
              <a:gd name="T8" fmla="*/ 0 60000 65536"/>
              <a:gd name="T9" fmla="*/ 0 60000 65536"/>
              <a:gd name="T10" fmla="*/ 0 60000 65536"/>
              <a:gd name="T11" fmla="*/ 0 60000 65536"/>
              <a:gd name="T12" fmla="*/ 0 w 114"/>
              <a:gd name="T13" fmla="*/ 0 h 30"/>
              <a:gd name="T14" fmla="*/ 114 w 114"/>
              <a:gd name="T15" fmla="*/ 30 h 30"/>
            </a:gdLst>
            <a:ahLst/>
            <a:cxnLst>
              <a:cxn ang="T8">
                <a:pos x="T0" y="T1"/>
              </a:cxn>
              <a:cxn ang="T9">
                <a:pos x="T2" y="T3"/>
              </a:cxn>
              <a:cxn ang="T10">
                <a:pos x="T4" y="T5"/>
              </a:cxn>
              <a:cxn ang="T11">
                <a:pos x="T6" y="T7"/>
              </a:cxn>
            </a:cxnLst>
            <a:rect l="T12" t="T13" r="T14" b="T15"/>
            <a:pathLst>
              <a:path w="114" h="30">
                <a:moveTo>
                  <a:pt x="0" y="30"/>
                </a:moveTo>
                <a:lnTo>
                  <a:pt x="57" y="20"/>
                </a:lnTo>
                <a:lnTo>
                  <a:pt x="85" y="10"/>
                </a:lnTo>
                <a:lnTo>
                  <a:pt x="114" y="0"/>
                </a:lnTo>
              </a:path>
            </a:pathLst>
          </a:custGeom>
          <a:noFill/>
          <a:ln w="46038">
            <a:solidFill>
              <a:srgbClr val="FF0000"/>
            </a:solidFill>
            <a:round/>
            <a:headEnd/>
            <a:tailEnd/>
          </a:ln>
        </p:spPr>
        <p:txBody>
          <a:bodyPr>
            <a:prstTxWarp prst="textNoShape">
              <a:avLst/>
            </a:prstTxWarp>
          </a:bodyPr>
          <a:lstStyle/>
          <a:p>
            <a:endParaRPr lang="en-US"/>
          </a:p>
        </p:txBody>
      </p:sp>
      <p:sp>
        <p:nvSpPr>
          <p:cNvPr id="100452" name="Freeform 100"/>
          <p:cNvSpPr>
            <a:spLocks/>
          </p:cNvSpPr>
          <p:nvPr/>
        </p:nvSpPr>
        <p:spPr bwMode="auto">
          <a:xfrm>
            <a:off x="4856163" y="4659313"/>
            <a:ext cx="161925" cy="153987"/>
          </a:xfrm>
          <a:custGeom>
            <a:avLst/>
            <a:gdLst>
              <a:gd name="T0" fmla="*/ 0 w 124"/>
              <a:gd name="T1" fmla="*/ 2147483647 h 89"/>
              <a:gd name="T2" fmla="*/ 2147483647 w 124"/>
              <a:gd name="T3" fmla="*/ 2147483647 h 89"/>
              <a:gd name="T4" fmla="*/ 2147483647 w 124"/>
              <a:gd name="T5" fmla="*/ 0 h 89"/>
              <a:gd name="T6" fmla="*/ 0 60000 65536"/>
              <a:gd name="T7" fmla="*/ 0 60000 65536"/>
              <a:gd name="T8" fmla="*/ 0 60000 65536"/>
              <a:gd name="T9" fmla="*/ 0 w 124"/>
              <a:gd name="T10" fmla="*/ 0 h 89"/>
              <a:gd name="T11" fmla="*/ 124 w 124"/>
              <a:gd name="T12" fmla="*/ 89 h 89"/>
            </a:gdLst>
            <a:ahLst/>
            <a:cxnLst>
              <a:cxn ang="T6">
                <a:pos x="T0" y="T1"/>
              </a:cxn>
              <a:cxn ang="T7">
                <a:pos x="T2" y="T3"/>
              </a:cxn>
              <a:cxn ang="T8">
                <a:pos x="T4" y="T5"/>
              </a:cxn>
            </a:cxnLst>
            <a:rect l="T9" t="T10" r="T11" b="T12"/>
            <a:pathLst>
              <a:path w="124" h="89">
                <a:moveTo>
                  <a:pt x="0" y="89"/>
                </a:moveTo>
                <a:lnTo>
                  <a:pt x="57" y="50"/>
                </a:lnTo>
                <a:lnTo>
                  <a:pt x="124" y="0"/>
                </a:lnTo>
              </a:path>
            </a:pathLst>
          </a:custGeom>
          <a:noFill/>
          <a:ln w="46038">
            <a:solidFill>
              <a:srgbClr val="FF0000"/>
            </a:solidFill>
            <a:round/>
            <a:headEnd/>
            <a:tailEnd/>
          </a:ln>
        </p:spPr>
        <p:txBody>
          <a:bodyPr>
            <a:prstTxWarp prst="textNoShape">
              <a:avLst/>
            </a:prstTxWarp>
          </a:bodyPr>
          <a:lstStyle/>
          <a:p>
            <a:endParaRPr lang="en-US"/>
          </a:p>
        </p:txBody>
      </p:sp>
      <p:sp>
        <p:nvSpPr>
          <p:cNvPr id="100453" name="Freeform 101"/>
          <p:cNvSpPr>
            <a:spLocks/>
          </p:cNvSpPr>
          <p:nvPr/>
        </p:nvSpPr>
        <p:spPr bwMode="auto">
          <a:xfrm>
            <a:off x="5018088" y="4471988"/>
            <a:ext cx="150812" cy="187325"/>
          </a:xfrm>
          <a:custGeom>
            <a:avLst/>
            <a:gdLst>
              <a:gd name="T0" fmla="*/ 0 w 114"/>
              <a:gd name="T1" fmla="*/ 2147483647 h 109"/>
              <a:gd name="T2" fmla="*/ 2147483647 w 114"/>
              <a:gd name="T3" fmla="*/ 2147483647 h 109"/>
              <a:gd name="T4" fmla="*/ 2147483647 w 114"/>
              <a:gd name="T5" fmla="*/ 0 h 109"/>
              <a:gd name="T6" fmla="*/ 0 60000 65536"/>
              <a:gd name="T7" fmla="*/ 0 60000 65536"/>
              <a:gd name="T8" fmla="*/ 0 60000 65536"/>
              <a:gd name="T9" fmla="*/ 0 w 114"/>
              <a:gd name="T10" fmla="*/ 0 h 109"/>
              <a:gd name="T11" fmla="*/ 114 w 114"/>
              <a:gd name="T12" fmla="*/ 109 h 109"/>
            </a:gdLst>
            <a:ahLst/>
            <a:cxnLst>
              <a:cxn ang="T6">
                <a:pos x="T0" y="T1"/>
              </a:cxn>
              <a:cxn ang="T7">
                <a:pos x="T2" y="T3"/>
              </a:cxn>
              <a:cxn ang="T8">
                <a:pos x="T4" y="T5"/>
              </a:cxn>
            </a:cxnLst>
            <a:rect l="T9" t="T10" r="T11" b="T12"/>
            <a:pathLst>
              <a:path w="114" h="109">
                <a:moveTo>
                  <a:pt x="0" y="109"/>
                </a:moveTo>
                <a:lnTo>
                  <a:pt x="57" y="60"/>
                </a:lnTo>
                <a:lnTo>
                  <a:pt x="114" y="0"/>
                </a:lnTo>
              </a:path>
            </a:pathLst>
          </a:custGeom>
          <a:noFill/>
          <a:ln w="46038">
            <a:solidFill>
              <a:srgbClr val="FF0000"/>
            </a:solidFill>
            <a:round/>
            <a:headEnd/>
            <a:tailEnd/>
          </a:ln>
        </p:spPr>
        <p:txBody>
          <a:bodyPr>
            <a:prstTxWarp prst="textNoShape">
              <a:avLst/>
            </a:prstTxWarp>
          </a:bodyPr>
          <a:lstStyle/>
          <a:p>
            <a:endParaRPr lang="en-US"/>
          </a:p>
        </p:txBody>
      </p:sp>
      <p:sp>
        <p:nvSpPr>
          <p:cNvPr id="100454" name="Line 102"/>
          <p:cNvSpPr>
            <a:spLocks noChangeShapeType="1"/>
          </p:cNvSpPr>
          <p:nvPr/>
        </p:nvSpPr>
        <p:spPr bwMode="auto">
          <a:xfrm flipV="1">
            <a:off x="5168900" y="4268788"/>
            <a:ext cx="149225" cy="203200"/>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55" name="Freeform 103"/>
          <p:cNvSpPr>
            <a:spLocks/>
          </p:cNvSpPr>
          <p:nvPr/>
        </p:nvSpPr>
        <p:spPr bwMode="auto">
          <a:xfrm>
            <a:off x="5318125" y="4029075"/>
            <a:ext cx="149225" cy="239713"/>
          </a:xfrm>
          <a:custGeom>
            <a:avLst/>
            <a:gdLst>
              <a:gd name="T0" fmla="*/ 0 w 114"/>
              <a:gd name="T1" fmla="*/ 2147483647 h 139"/>
              <a:gd name="T2" fmla="*/ 2147483647 w 114"/>
              <a:gd name="T3" fmla="*/ 2147483647 h 139"/>
              <a:gd name="T4" fmla="*/ 2147483647 w 114"/>
              <a:gd name="T5" fmla="*/ 0 h 139"/>
              <a:gd name="T6" fmla="*/ 0 60000 65536"/>
              <a:gd name="T7" fmla="*/ 0 60000 65536"/>
              <a:gd name="T8" fmla="*/ 0 60000 65536"/>
              <a:gd name="T9" fmla="*/ 0 w 114"/>
              <a:gd name="T10" fmla="*/ 0 h 139"/>
              <a:gd name="T11" fmla="*/ 114 w 114"/>
              <a:gd name="T12" fmla="*/ 139 h 139"/>
            </a:gdLst>
            <a:ahLst/>
            <a:cxnLst>
              <a:cxn ang="T6">
                <a:pos x="T0" y="T1"/>
              </a:cxn>
              <a:cxn ang="T7">
                <a:pos x="T2" y="T3"/>
              </a:cxn>
              <a:cxn ang="T8">
                <a:pos x="T4" y="T5"/>
              </a:cxn>
            </a:cxnLst>
            <a:rect l="T9" t="T10" r="T11" b="T12"/>
            <a:pathLst>
              <a:path w="114" h="139">
                <a:moveTo>
                  <a:pt x="0" y="139"/>
                </a:moveTo>
                <a:lnTo>
                  <a:pt x="57" y="69"/>
                </a:lnTo>
                <a:lnTo>
                  <a:pt x="114" y="0"/>
                </a:lnTo>
              </a:path>
            </a:pathLst>
          </a:custGeom>
          <a:noFill/>
          <a:ln w="46038">
            <a:solidFill>
              <a:srgbClr val="FF0000"/>
            </a:solidFill>
            <a:round/>
            <a:headEnd/>
            <a:tailEnd/>
          </a:ln>
        </p:spPr>
        <p:txBody>
          <a:bodyPr>
            <a:prstTxWarp prst="textNoShape">
              <a:avLst/>
            </a:prstTxWarp>
          </a:bodyPr>
          <a:lstStyle/>
          <a:p>
            <a:endParaRPr lang="en-US"/>
          </a:p>
        </p:txBody>
      </p:sp>
      <p:sp>
        <p:nvSpPr>
          <p:cNvPr id="100456" name="Freeform 104"/>
          <p:cNvSpPr>
            <a:spLocks/>
          </p:cNvSpPr>
          <p:nvPr/>
        </p:nvSpPr>
        <p:spPr bwMode="auto">
          <a:xfrm>
            <a:off x="5467350" y="3808413"/>
            <a:ext cx="163513" cy="220662"/>
          </a:xfrm>
          <a:custGeom>
            <a:avLst/>
            <a:gdLst>
              <a:gd name="T0" fmla="*/ 0 w 124"/>
              <a:gd name="T1" fmla="*/ 2147483647 h 128"/>
              <a:gd name="T2" fmla="*/ 2147483647 w 124"/>
              <a:gd name="T3" fmla="*/ 2147483647 h 128"/>
              <a:gd name="T4" fmla="*/ 2147483647 w 124"/>
              <a:gd name="T5" fmla="*/ 0 h 128"/>
              <a:gd name="T6" fmla="*/ 0 60000 65536"/>
              <a:gd name="T7" fmla="*/ 0 60000 65536"/>
              <a:gd name="T8" fmla="*/ 0 60000 65536"/>
              <a:gd name="T9" fmla="*/ 0 w 124"/>
              <a:gd name="T10" fmla="*/ 0 h 128"/>
              <a:gd name="T11" fmla="*/ 124 w 124"/>
              <a:gd name="T12" fmla="*/ 128 h 128"/>
            </a:gdLst>
            <a:ahLst/>
            <a:cxnLst>
              <a:cxn ang="T6">
                <a:pos x="T0" y="T1"/>
              </a:cxn>
              <a:cxn ang="T7">
                <a:pos x="T2" y="T3"/>
              </a:cxn>
              <a:cxn ang="T8">
                <a:pos x="T4" y="T5"/>
              </a:cxn>
            </a:cxnLst>
            <a:rect l="T9" t="T10" r="T11" b="T12"/>
            <a:pathLst>
              <a:path w="124" h="128">
                <a:moveTo>
                  <a:pt x="0" y="128"/>
                </a:moveTo>
                <a:lnTo>
                  <a:pt x="57" y="59"/>
                </a:lnTo>
                <a:lnTo>
                  <a:pt x="124" y="0"/>
                </a:lnTo>
              </a:path>
            </a:pathLst>
          </a:custGeom>
          <a:noFill/>
          <a:ln w="46038">
            <a:solidFill>
              <a:srgbClr val="FF0000"/>
            </a:solidFill>
            <a:round/>
            <a:headEnd/>
            <a:tailEnd/>
          </a:ln>
        </p:spPr>
        <p:txBody>
          <a:bodyPr>
            <a:prstTxWarp prst="textNoShape">
              <a:avLst/>
            </a:prstTxWarp>
          </a:bodyPr>
          <a:lstStyle/>
          <a:p>
            <a:endParaRPr lang="en-US"/>
          </a:p>
        </p:txBody>
      </p:sp>
      <p:sp>
        <p:nvSpPr>
          <p:cNvPr id="100457" name="Line 105"/>
          <p:cNvSpPr>
            <a:spLocks noChangeShapeType="1"/>
          </p:cNvSpPr>
          <p:nvPr/>
        </p:nvSpPr>
        <p:spPr bwMode="auto">
          <a:xfrm flipV="1">
            <a:off x="5630863" y="3586163"/>
            <a:ext cx="149225" cy="222250"/>
          </a:xfrm>
          <a:prstGeom prst="line">
            <a:avLst/>
          </a:prstGeom>
          <a:noFill/>
          <a:ln w="46038">
            <a:solidFill>
              <a:srgbClr val="FF0000"/>
            </a:solidFill>
            <a:round/>
            <a:headEnd/>
            <a:tailEnd/>
          </a:ln>
        </p:spPr>
        <p:txBody>
          <a:bodyPr>
            <a:prstTxWarp prst="textNoShape">
              <a:avLst/>
            </a:prstTxWarp>
          </a:bodyPr>
          <a:lstStyle/>
          <a:p>
            <a:endParaRPr lang="en-US"/>
          </a:p>
        </p:txBody>
      </p:sp>
      <p:sp>
        <p:nvSpPr>
          <p:cNvPr id="586858" name="Line 106"/>
          <p:cNvSpPr>
            <a:spLocks noChangeShapeType="1"/>
          </p:cNvSpPr>
          <p:nvPr/>
        </p:nvSpPr>
        <p:spPr bwMode="auto">
          <a:xfrm flipV="1">
            <a:off x="5780088" y="3362325"/>
            <a:ext cx="150812" cy="223838"/>
          </a:xfrm>
          <a:prstGeom prst="line">
            <a:avLst/>
          </a:prstGeom>
          <a:noFill/>
          <a:ln w="46038">
            <a:solidFill>
              <a:srgbClr val="FF0000"/>
            </a:solidFill>
            <a:round/>
            <a:headEnd/>
            <a:tailEnd/>
          </a:ln>
        </p:spPr>
        <p:txBody>
          <a:bodyPr>
            <a:prstTxWarp prst="textNoShape">
              <a:avLst/>
            </a:prstTxWarp>
          </a:bodyPr>
          <a:lstStyle/>
          <a:p>
            <a:endParaRPr lang="en-US"/>
          </a:p>
        </p:txBody>
      </p:sp>
      <p:sp>
        <p:nvSpPr>
          <p:cNvPr id="586859" name="Freeform 107"/>
          <p:cNvSpPr>
            <a:spLocks/>
          </p:cNvSpPr>
          <p:nvPr/>
        </p:nvSpPr>
        <p:spPr bwMode="auto">
          <a:xfrm>
            <a:off x="5930900" y="3159125"/>
            <a:ext cx="149225" cy="203200"/>
          </a:xfrm>
          <a:custGeom>
            <a:avLst/>
            <a:gdLst>
              <a:gd name="T0" fmla="*/ 0 w 114"/>
              <a:gd name="T1" fmla="*/ 2147483647 h 118"/>
              <a:gd name="T2" fmla="*/ 2147483647 w 114"/>
              <a:gd name="T3" fmla="*/ 2147483647 h 118"/>
              <a:gd name="T4" fmla="*/ 2147483647 w 114"/>
              <a:gd name="T5" fmla="*/ 0 h 118"/>
              <a:gd name="T6" fmla="*/ 0 60000 65536"/>
              <a:gd name="T7" fmla="*/ 0 60000 65536"/>
              <a:gd name="T8" fmla="*/ 0 60000 65536"/>
              <a:gd name="T9" fmla="*/ 0 w 114"/>
              <a:gd name="T10" fmla="*/ 0 h 118"/>
              <a:gd name="T11" fmla="*/ 114 w 114"/>
              <a:gd name="T12" fmla="*/ 118 h 118"/>
            </a:gdLst>
            <a:ahLst/>
            <a:cxnLst>
              <a:cxn ang="T6">
                <a:pos x="T0" y="T1"/>
              </a:cxn>
              <a:cxn ang="T7">
                <a:pos x="T2" y="T3"/>
              </a:cxn>
              <a:cxn ang="T8">
                <a:pos x="T4" y="T5"/>
              </a:cxn>
            </a:cxnLst>
            <a:rect l="T9" t="T10" r="T11" b="T12"/>
            <a:pathLst>
              <a:path w="114" h="118">
                <a:moveTo>
                  <a:pt x="0" y="118"/>
                </a:moveTo>
                <a:lnTo>
                  <a:pt x="57" y="59"/>
                </a:lnTo>
                <a:lnTo>
                  <a:pt x="114" y="0"/>
                </a:lnTo>
              </a:path>
            </a:pathLst>
          </a:custGeom>
          <a:noFill/>
          <a:ln w="46038">
            <a:solidFill>
              <a:srgbClr val="FF0000"/>
            </a:solidFill>
            <a:round/>
            <a:headEnd/>
            <a:tailEnd/>
          </a:ln>
        </p:spPr>
        <p:txBody>
          <a:bodyPr>
            <a:prstTxWarp prst="textNoShape">
              <a:avLst/>
            </a:prstTxWarp>
          </a:bodyPr>
          <a:lstStyle/>
          <a:p>
            <a:endParaRPr lang="en-US"/>
          </a:p>
        </p:txBody>
      </p:sp>
      <p:sp>
        <p:nvSpPr>
          <p:cNvPr id="586860" name="Freeform 108"/>
          <p:cNvSpPr>
            <a:spLocks/>
          </p:cNvSpPr>
          <p:nvPr/>
        </p:nvSpPr>
        <p:spPr bwMode="auto">
          <a:xfrm>
            <a:off x="6080125" y="3006725"/>
            <a:ext cx="161925" cy="152400"/>
          </a:xfrm>
          <a:custGeom>
            <a:avLst/>
            <a:gdLst>
              <a:gd name="T0" fmla="*/ 0 w 124"/>
              <a:gd name="T1" fmla="*/ 2147483647 h 89"/>
              <a:gd name="T2" fmla="*/ 2147483647 w 124"/>
              <a:gd name="T3" fmla="*/ 2147483647 h 89"/>
              <a:gd name="T4" fmla="*/ 2147483647 w 124"/>
              <a:gd name="T5" fmla="*/ 0 h 89"/>
              <a:gd name="T6" fmla="*/ 0 60000 65536"/>
              <a:gd name="T7" fmla="*/ 0 60000 65536"/>
              <a:gd name="T8" fmla="*/ 0 60000 65536"/>
              <a:gd name="T9" fmla="*/ 0 w 124"/>
              <a:gd name="T10" fmla="*/ 0 h 89"/>
              <a:gd name="T11" fmla="*/ 124 w 124"/>
              <a:gd name="T12" fmla="*/ 89 h 89"/>
            </a:gdLst>
            <a:ahLst/>
            <a:cxnLst>
              <a:cxn ang="T6">
                <a:pos x="T0" y="T1"/>
              </a:cxn>
              <a:cxn ang="T7">
                <a:pos x="T2" y="T3"/>
              </a:cxn>
              <a:cxn ang="T8">
                <a:pos x="T4" y="T5"/>
              </a:cxn>
            </a:cxnLst>
            <a:rect l="T9" t="T10" r="T11" b="T12"/>
            <a:pathLst>
              <a:path w="124" h="89">
                <a:moveTo>
                  <a:pt x="0" y="89"/>
                </a:moveTo>
                <a:lnTo>
                  <a:pt x="58" y="39"/>
                </a:lnTo>
                <a:lnTo>
                  <a:pt x="124" y="0"/>
                </a:lnTo>
              </a:path>
            </a:pathLst>
          </a:custGeom>
          <a:noFill/>
          <a:ln w="46038">
            <a:solidFill>
              <a:srgbClr val="FF0000"/>
            </a:solidFill>
            <a:round/>
            <a:headEnd/>
            <a:tailEnd/>
          </a:ln>
        </p:spPr>
        <p:txBody>
          <a:bodyPr>
            <a:prstTxWarp prst="textNoShape">
              <a:avLst/>
            </a:prstTxWarp>
          </a:bodyPr>
          <a:lstStyle/>
          <a:p>
            <a:endParaRPr lang="en-US"/>
          </a:p>
        </p:txBody>
      </p:sp>
      <p:sp>
        <p:nvSpPr>
          <p:cNvPr id="586861" name="Line 109"/>
          <p:cNvSpPr>
            <a:spLocks noChangeShapeType="1"/>
          </p:cNvSpPr>
          <p:nvPr/>
        </p:nvSpPr>
        <p:spPr bwMode="auto">
          <a:xfrm flipV="1">
            <a:off x="6242050" y="2924175"/>
            <a:ext cx="201613" cy="82550"/>
          </a:xfrm>
          <a:prstGeom prst="line">
            <a:avLst/>
          </a:prstGeom>
          <a:noFill/>
          <a:ln w="46038">
            <a:solidFill>
              <a:srgbClr val="FF0000"/>
            </a:solidFill>
            <a:round/>
            <a:headEnd/>
            <a:tailEnd/>
          </a:ln>
        </p:spPr>
        <p:txBody>
          <a:bodyPr>
            <a:prstTxWarp prst="textNoShape">
              <a:avLst/>
            </a:prstTxWarp>
          </a:bodyPr>
          <a:lstStyle/>
          <a:p>
            <a:endParaRPr lang="en-US"/>
          </a:p>
        </p:txBody>
      </p:sp>
      <p:sp>
        <p:nvSpPr>
          <p:cNvPr id="100462" name="Line 110"/>
          <p:cNvSpPr>
            <a:spLocks noChangeShapeType="1"/>
          </p:cNvSpPr>
          <p:nvPr/>
        </p:nvSpPr>
        <p:spPr bwMode="auto">
          <a:xfrm>
            <a:off x="6467475" y="2101850"/>
            <a:ext cx="1588" cy="3429000"/>
          </a:xfrm>
          <a:prstGeom prst="line">
            <a:avLst/>
          </a:prstGeom>
          <a:noFill/>
          <a:ln w="0">
            <a:solidFill>
              <a:srgbClr val="000000"/>
            </a:solidFill>
            <a:round/>
            <a:headEnd/>
            <a:tailEnd/>
          </a:ln>
        </p:spPr>
        <p:txBody>
          <a:bodyPr>
            <a:prstTxWarp prst="textNoShape">
              <a:avLst/>
            </a:prstTxWarp>
          </a:bodyPr>
          <a:lstStyle/>
          <a:p>
            <a:endParaRPr lang="en-US"/>
          </a:p>
        </p:txBody>
      </p:sp>
      <p:sp>
        <p:nvSpPr>
          <p:cNvPr id="100463" name="Line 111"/>
          <p:cNvSpPr>
            <a:spLocks noChangeShapeType="1"/>
          </p:cNvSpPr>
          <p:nvPr/>
        </p:nvSpPr>
        <p:spPr bwMode="auto">
          <a:xfrm>
            <a:off x="6467475" y="5530850"/>
            <a:ext cx="6350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64" name="Line 112"/>
          <p:cNvSpPr>
            <a:spLocks noChangeShapeType="1"/>
          </p:cNvSpPr>
          <p:nvPr/>
        </p:nvSpPr>
        <p:spPr bwMode="auto">
          <a:xfrm>
            <a:off x="6467475" y="5154613"/>
            <a:ext cx="6350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00465" name="Line 113"/>
          <p:cNvSpPr>
            <a:spLocks noChangeShapeType="1"/>
          </p:cNvSpPr>
          <p:nvPr/>
        </p:nvSpPr>
        <p:spPr bwMode="auto">
          <a:xfrm>
            <a:off x="6467475" y="4760913"/>
            <a:ext cx="6350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00466" name="Line 114"/>
          <p:cNvSpPr>
            <a:spLocks noChangeShapeType="1"/>
          </p:cNvSpPr>
          <p:nvPr/>
        </p:nvSpPr>
        <p:spPr bwMode="auto">
          <a:xfrm>
            <a:off x="6467475" y="4387850"/>
            <a:ext cx="6350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67" name="Line 115"/>
          <p:cNvSpPr>
            <a:spLocks noChangeShapeType="1"/>
          </p:cNvSpPr>
          <p:nvPr/>
        </p:nvSpPr>
        <p:spPr bwMode="auto">
          <a:xfrm>
            <a:off x="6467475" y="4011613"/>
            <a:ext cx="6350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00468" name="Line 116"/>
          <p:cNvSpPr>
            <a:spLocks noChangeShapeType="1"/>
          </p:cNvSpPr>
          <p:nvPr/>
        </p:nvSpPr>
        <p:spPr bwMode="auto">
          <a:xfrm>
            <a:off x="6467475" y="3619500"/>
            <a:ext cx="6350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69" name="Line 117"/>
          <p:cNvSpPr>
            <a:spLocks noChangeShapeType="1"/>
          </p:cNvSpPr>
          <p:nvPr/>
        </p:nvSpPr>
        <p:spPr bwMode="auto">
          <a:xfrm>
            <a:off x="6467475" y="3244850"/>
            <a:ext cx="6350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70" name="Line 118"/>
          <p:cNvSpPr>
            <a:spLocks noChangeShapeType="1"/>
          </p:cNvSpPr>
          <p:nvPr/>
        </p:nvSpPr>
        <p:spPr bwMode="auto">
          <a:xfrm>
            <a:off x="6467475" y="2870200"/>
            <a:ext cx="6350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71" name="Line 119"/>
          <p:cNvSpPr>
            <a:spLocks noChangeShapeType="1"/>
          </p:cNvSpPr>
          <p:nvPr/>
        </p:nvSpPr>
        <p:spPr bwMode="auto">
          <a:xfrm>
            <a:off x="6467475" y="2476500"/>
            <a:ext cx="6350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72" name="Line 120"/>
          <p:cNvSpPr>
            <a:spLocks noChangeShapeType="1"/>
          </p:cNvSpPr>
          <p:nvPr/>
        </p:nvSpPr>
        <p:spPr bwMode="auto">
          <a:xfrm>
            <a:off x="6467475" y="2101850"/>
            <a:ext cx="63500"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00473" name="Rectangle 121"/>
          <p:cNvSpPr>
            <a:spLocks noChangeArrowheads="1"/>
          </p:cNvSpPr>
          <p:nvPr/>
        </p:nvSpPr>
        <p:spPr bwMode="auto">
          <a:xfrm>
            <a:off x="684213" y="1268413"/>
            <a:ext cx="6551612" cy="365125"/>
          </a:xfrm>
          <a:prstGeom prst="rect">
            <a:avLst/>
          </a:prstGeom>
          <a:noFill/>
          <a:ln w="9525">
            <a:noFill/>
            <a:miter lim="800000"/>
            <a:headEnd/>
            <a:tailEnd/>
          </a:ln>
        </p:spPr>
        <p:txBody>
          <a:bodyPr lIns="0" tIns="0" rIns="0" bIns="0">
            <a:prstTxWarp prst="textNoShape">
              <a:avLst/>
            </a:prstTxWarp>
            <a:spAutoFit/>
          </a:bodyPr>
          <a:lstStyle/>
          <a:p>
            <a:pPr algn="ctr"/>
            <a:r>
              <a:rPr lang="de-DE" sz="2400">
                <a:solidFill>
                  <a:srgbClr val="0066CC"/>
                </a:solidFill>
              </a:rPr>
              <a:t>A drastic slow-down in world population growth</a:t>
            </a:r>
          </a:p>
        </p:txBody>
      </p:sp>
      <p:sp>
        <p:nvSpPr>
          <p:cNvPr id="100474" name="Rectangle 122"/>
          <p:cNvSpPr>
            <a:spLocks noChangeArrowheads="1"/>
          </p:cNvSpPr>
          <p:nvPr/>
        </p:nvSpPr>
        <p:spPr bwMode="auto">
          <a:xfrm>
            <a:off x="1317625" y="5392738"/>
            <a:ext cx="334963"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0.0</a:t>
            </a:r>
            <a:endParaRPr lang="en-US"/>
          </a:p>
        </p:txBody>
      </p:sp>
      <p:sp>
        <p:nvSpPr>
          <p:cNvPr id="100475" name="Rectangle 123"/>
          <p:cNvSpPr>
            <a:spLocks noChangeArrowheads="1"/>
          </p:cNvSpPr>
          <p:nvPr/>
        </p:nvSpPr>
        <p:spPr bwMode="auto">
          <a:xfrm>
            <a:off x="1317625" y="4540250"/>
            <a:ext cx="334963"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3.0</a:t>
            </a:r>
            <a:endParaRPr lang="en-US"/>
          </a:p>
        </p:txBody>
      </p:sp>
      <p:sp>
        <p:nvSpPr>
          <p:cNvPr id="100476" name="Rectangle 124"/>
          <p:cNvSpPr>
            <a:spLocks noChangeArrowheads="1"/>
          </p:cNvSpPr>
          <p:nvPr/>
        </p:nvSpPr>
        <p:spPr bwMode="auto">
          <a:xfrm>
            <a:off x="1317625" y="3687763"/>
            <a:ext cx="334963"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6.0</a:t>
            </a:r>
            <a:endParaRPr lang="en-US"/>
          </a:p>
        </p:txBody>
      </p:sp>
      <p:sp>
        <p:nvSpPr>
          <p:cNvPr id="100477" name="Rectangle 125"/>
          <p:cNvSpPr>
            <a:spLocks noChangeArrowheads="1"/>
          </p:cNvSpPr>
          <p:nvPr/>
        </p:nvSpPr>
        <p:spPr bwMode="auto">
          <a:xfrm>
            <a:off x="1317625" y="2817813"/>
            <a:ext cx="334963"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9.0</a:t>
            </a:r>
            <a:endParaRPr lang="en-US"/>
          </a:p>
        </p:txBody>
      </p:sp>
      <p:sp>
        <p:nvSpPr>
          <p:cNvPr id="100478" name="Rectangle 126"/>
          <p:cNvSpPr>
            <a:spLocks noChangeArrowheads="1"/>
          </p:cNvSpPr>
          <p:nvPr/>
        </p:nvSpPr>
        <p:spPr bwMode="auto">
          <a:xfrm>
            <a:off x="1217613" y="1965325"/>
            <a:ext cx="471487"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12.0</a:t>
            </a:r>
            <a:endParaRPr lang="en-US"/>
          </a:p>
        </p:txBody>
      </p:sp>
      <p:sp>
        <p:nvSpPr>
          <p:cNvPr id="100479" name="Rectangle 127"/>
          <p:cNvSpPr>
            <a:spLocks noChangeArrowheads="1"/>
          </p:cNvSpPr>
          <p:nvPr/>
        </p:nvSpPr>
        <p:spPr bwMode="auto">
          <a:xfrm>
            <a:off x="1592263" y="5767388"/>
            <a:ext cx="5397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1750</a:t>
            </a:r>
            <a:endParaRPr lang="en-US"/>
          </a:p>
        </p:txBody>
      </p:sp>
      <p:sp>
        <p:nvSpPr>
          <p:cNvPr id="100480" name="Rectangle 128"/>
          <p:cNvSpPr>
            <a:spLocks noChangeArrowheads="1"/>
          </p:cNvSpPr>
          <p:nvPr/>
        </p:nvSpPr>
        <p:spPr bwMode="auto">
          <a:xfrm>
            <a:off x="2354263" y="5767388"/>
            <a:ext cx="5397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1800</a:t>
            </a:r>
            <a:endParaRPr lang="en-US"/>
          </a:p>
        </p:txBody>
      </p:sp>
      <p:sp>
        <p:nvSpPr>
          <p:cNvPr id="100481" name="Rectangle 129"/>
          <p:cNvSpPr>
            <a:spLocks noChangeArrowheads="1"/>
          </p:cNvSpPr>
          <p:nvPr/>
        </p:nvSpPr>
        <p:spPr bwMode="auto">
          <a:xfrm>
            <a:off x="3132138" y="5767388"/>
            <a:ext cx="5397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1850</a:t>
            </a:r>
            <a:endParaRPr lang="en-US"/>
          </a:p>
        </p:txBody>
      </p:sp>
      <p:sp>
        <p:nvSpPr>
          <p:cNvPr id="100482" name="Rectangle 130"/>
          <p:cNvSpPr>
            <a:spLocks noChangeArrowheads="1"/>
          </p:cNvSpPr>
          <p:nvPr/>
        </p:nvSpPr>
        <p:spPr bwMode="auto">
          <a:xfrm>
            <a:off x="3894138" y="5767388"/>
            <a:ext cx="5397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1900</a:t>
            </a:r>
            <a:endParaRPr lang="en-US"/>
          </a:p>
        </p:txBody>
      </p:sp>
      <p:sp>
        <p:nvSpPr>
          <p:cNvPr id="100483" name="Rectangle 131"/>
          <p:cNvSpPr>
            <a:spLocks noChangeArrowheads="1"/>
          </p:cNvSpPr>
          <p:nvPr/>
        </p:nvSpPr>
        <p:spPr bwMode="auto">
          <a:xfrm>
            <a:off x="4656138" y="5767388"/>
            <a:ext cx="5397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1950</a:t>
            </a:r>
            <a:endParaRPr lang="en-US"/>
          </a:p>
        </p:txBody>
      </p:sp>
      <p:sp>
        <p:nvSpPr>
          <p:cNvPr id="100484" name="Rectangle 132"/>
          <p:cNvSpPr>
            <a:spLocks noChangeArrowheads="1"/>
          </p:cNvSpPr>
          <p:nvPr/>
        </p:nvSpPr>
        <p:spPr bwMode="auto">
          <a:xfrm>
            <a:off x="5429250" y="5767388"/>
            <a:ext cx="5397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2000</a:t>
            </a:r>
            <a:endParaRPr lang="en-US"/>
          </a:p>
        </p:txBody>
      </p:sp>
      <p:sp>
        <p:nvSpPr>
          <p:cNvPr id="100485" name="Rectangle 133"/>
          <p:cNvSpPr>
            <a:spLocks noChangeArrowheads="1"/>
          </p:cNvSpPr>
          <p:nvPr/>
        </p:nvSpPr>
        <p:spPr bwMode="auto">
          <a:xfrm>
            <a:off x="6191250" y="5767388"/>
            <a:ext cx="5397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2050</a:t>
            </a:r>
            <a:endParaRPr lang="en-US"/>
          </a:p>
        </p:txBody>
      </p:sp>
      <p:sp>
        <p:nvSpPr>
          <p:cNvPr id="100486" name="Rectangle 134"/>
          <p:cNvSpPr>
            <a:spLocks noChangeArrowheads="1"/>
          </p:cNvSpPr>
          <p:nvPr/>
        </p:nvSpPr>
        <p:spPr bwMode="auto">
          <a:xfrm rot="-5400000">
            <a:off x="-219074" y="3756025"/>
            <a:ext cx="2324100" cy="517525"/>
          </a:xfrm>
          <a:prstGeom prst="rect">
            <a:avLst/>
          </a:prstGeom>
          <a:noFill/>
          <a:ln w="9525">
            <a:noFill/>
            <a:miter lim="800000"/>
            <a:headEnd/>
            <a:tailEnd/>
          </a:ln>
        </p:spPr>
        <p:txBody>
          <a:bodyPr lIns="0" tIns="0" rIns="0" bIns="0">
            <a:prstTxWarp prst="textNoShape">
              <a:avLst/>
            </a:prstTxWarp>
            <a:spAutoFit/>
          </a:bodyPr>
          <a:lstStyle/>
          <a:p>
            <a:pPr algn="ctr"/>
            <a:r>
              <a:rPr lang="en-US" sz="1700" b="1">
                <a:solidFill>
                  <a:srgbClr val="000000"/>
                </a:solidFill>
              </a:rPr>
              <a:t>Total population (billions)</a:t>
            </a:r>
            <a:endParaRPr lang="en-US"/>
          </a:p>
        </p:txBody>
      </p:sp>
      <p:sp>
        <p:nvSpPr>
          <p:cNvPr id="100487" name="Rectangle 135"/>
          <p:cNvSpPr>
            <a:spLocks noChangeArrowheads="1"/>
          </p:cNvSpPr>
          <p:nvPr/>
        </p:nvSpPr>
        <p:spPr bwMode="auto">
          <a:xfrm>
            <a:off x="6616700" y="5392738"/>
            <a:ext cx="1333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0</a:t>
            </a:r>
            <a:endParaRPr lang="en-US"/>
          </a:p>
        </p:txBody>
      </p:sp>
      <p:sp>
        <p:nvSpPr>
          <p:cNvPr id="100488" name="Rectangle 136"/>
          <p:cNvSpPr>
            <a:spLocks noChangeArrowheads="1"/>
          </p:cNvSpPr>
          <p:nvPr/>
        </p:nvSpPr>
        <p:spPr bwMode="auto">
          <a:xfrm>
            <a:off x="6616700" y="5018088"/>
            <a:ext cx="3365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0.1</a:t>
            </a:r>
            <a:endParaRPr lang="en-US"/>
          </a:p>
        </p:txBody>
      </p:sp>
      <p:sp>
        <p:nvSpPr>
          <p:cNvPr id="100489" name="Rectangle 137"/>
          <p:cNvSpPr>
            <a:spLocks noChangeArrowheads="1"/>
          </p:cNvSpPr>
          <p:nvPr/>
        </p:nvSpPr>
        <p:spPr bwMode="auto">
          <a:xfrm>
            <a:off x="6616700" y="4624388"/>
            <a:ext cx="3365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0.2</a:t>
            </a:r>
            <a:endParaRPr lang="en-US"/>
          </a:p>
        </p:txBody>
      </p:sp>
      <p:sp>
        <p:nvSpPr>
          <p:cNvPr id="100490" name="Rectangle 138"/>
          <p:cNvSpPr>
            <a:spLocks noChangeArrowheads="1"/>
          </p:cNvSpPr>
          <p:nvPr/>
        </p:nvSpPr>
        <p:spPr bwMode="auto">
          <a:xfrm>
            <a:off x="6616700" y="4251325"/>
            <a:ext cx="3365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0.3</a:t>
            </a:r>
            <a:endParaRPr lang="en-US"/>
          </a:p>
        </p:txBody>
      </p:sp>
      <p:sp>
        <p:nvSpPr>
          <p:cNvPr id="100491" name="Rectangle 139"/>
          <p:cNvSpPr>
            <a:spLocks noChangeArrowheads="1"/>
          </p:cNvSpPr>
          <p:nvPr/>
        </p:nvSpPr>
        <p:spPr bwMode="auto">
          <a:xfrm>
            <a:off x="6616700" y="3875088"/>
            <a:ext cx="3365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0.4</a:t>
            </a:r>
            <a:endParaRPr lang="en-US"/>
          </a:p>
        </p:txBody>
      </p:sp>
      <p:sp>
        <p:nvSpPr>
          <p:cNvPr id="100492" name="Rectangle 140"/>
          <p:cNvSpPr>
            <a:spLocks noChangeArrowheads="1"/>
          </p:cNvSpPr>
          <p:nvPr/>
        </p:nvSpPr>
        <p:spPr bwMode="auto">
          <a:xfrm>
            <a:off x="6616700" y="3482975"/>
            <a:ext cx="3365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0.5</a:t>
            </a:r>
            <a:endParaRPr lang="en-US"/>
          </a:p>
        </p:txBody>
      </p:sp>
      <p:sp>
        <p:nvSpPr>
          <p:cNvPr id="100493" name="Rectangle 141"/>
          <p:cNvSpPr>
            <a:spLocks noChangeArrowheads="1"/>
          </p:cNvSpPr>
          <p:nvPr/>
        </p:nvSpPr>
        <p:spPr bwMode="auto">
          <a:xfrm>
            <a:off x="6616700" y="3108325"/>
            <a:ext cx="3365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0.6</a:t>
            </a:r>
            <a:endParaRPr lang="en-US"/>
          </a:p>
        </p:txBody>
      </p:sp>
      <p:sp>
        <p:nvSpPr>
          <p:cNvPr id="100494" name="Rectangle 142"/>
          <p:cNvSpPr>
            <a:spLocks noChangeArrowheads="1"/>
          </p:cNvSpPr>
          <p:nvPr/>
        </p:nvSpPr>
        <p:spPr bwMode="auto">
          <a:xfrm>
            <a:off x="6616700" y="2732088"/>
            <a:ext cx="3365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0.7</a:t>
            </a:r>
            <a:endParaRPr lang="en-US"/>
          </a:p>
        </p:txBody>
      </p:sp>
      <p:sp>
        <p:nvSpPr>
          <p:cNvPr id="100495" name="Rectangle 143"/>
          <p:cNvSpPr>
            <a:spLocks noChangeArrowheads="1"/>
          </p:cNvSpPr>
          <p:nvPr/>
        </p:nvSpPr>
        <p:spPr bwMode="auto">
          <a:xfrm>
            <a:off x="6616700" y="2339975"/>
            <a:ext cx="3365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0.8</a:t>
            </a:r>
            <a:endParaRPr lang="en-US"/>
          </a:p>
        </p:txBody>
      </p:sp>
      <p:sp>
        <p:nvSpPr>
          <p:cNvPr id="100496" name="Rectangle 144"/>
          <p:cNvSpPr>
            <a:spLocks noChangeArrowheads="1"/>
          </p:cNvSpPr>
          <p:nvPr/>
        </p:nvSpPr>
        <p:spPr bwMode="auto">
          <a:xfrm>
            <a:off x="6616700" y="1965325"/>
            <a:ext cx="336550" cy="288925"/>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rPr>
              <a:t>0.9</a:t>
            </a:r>
            <a:endParaRPr lang="en-US"/>
          </a:p>
        </p:txBody>
      </p:sp>
      <p:sp>
        <p:nvSpPr>
          <p:cNvPr id="100497" name="Rectangle 145"/>
          <p:cNvSpPr>
            <a:spLocks noChangeArrowheads="1"/>
          </p:cNvSpPr>
          <p:nvPr/>
        </p:nvSpPr>
        <p:spPr bwMode="auto">
          <a:xfrm rot="-5400000">
            <a:off x="5614988" y="3513138"/>
            <a:ext cx="2906712" cy="258762"/>
          </a:xfrm>
          <a:prstGeom prst="rect">
            <a:avLst/>
          </a:prstGeom>
          <a:noFill/>
          <a:ln w="9525">
            <a:noFill/>
            <a:miter lim="800000"/>
            <a:headEnd/>
            <a:tailEnd/>
          </a:ln>
        </p:spPr>
        <p:txBody>
          <a:bodyPr wrap="none" lIns="0" tIns="0" rIns="0" bIns="0">
            <a:prstTxWarp prst="textNoShape">
              <a:avLst/>
            </a:prstTxWarp>
            <a:spAutoFit/>
          </a:bodyPr>
          <a:lstStyle/>
          <a:p>
            <a:r>
              <a:rPr lang="en-US" sz="1700" b="1">
                <a:solidFill>
                  <a:srgbClr val="000000"/>
                </a:solidFill>
              </a:rPr>
              <a:t>Annual increments (billions)</a:t>
            </a:r>
            <a:endParaRPr lang="en-US"/>
          </a:p>
        </p:txBody>
      </p:sp>
      <p:grpSp>
        <p:nvGrpSpPr>
          <p:cNvPr id="100498" name="Group 146"/>
          <p:cNvGrpSpPr>
            <a:grpSpLocks/>
          </p:cNvGrpSpPr>
          <p:nvPr/>
        </p:nvGrpSpPr>
        <p:grpSpPr bwMode="auto">
          <a:xfrm>
            <a:off x="0" y="0"/>
            <a:ext cx="490538" cy="6858000"/>
            <a:chOff x="0" y="0"/>
            <a:chExt cx="309" cy="4320"/>
          </a:xfrm>
        </p:grpSpPr>
        <p:pic>
          <p:nvPicPr>
            <p:cNvPr id="100500" name="Picture 147" descr="picture2"/>
            <p:cNvPicPr>
              <a:picLocks noChangeAspect="1" noChangeArrowheads="1"/>
            </p:cNvPicPr>
            <p:nvPr/>
          </p:nvPicPr>
          <p:blipFill>
            <a:blip r:embed="rId3"/>
            <a:srcRect/>
            <a:stretch>
              <a:fillRect/>
            </a:stretch>
          </p:blipFill>
          <p:spPr bwMode="auto">
            <a:xfrm>
              <a:off x="0" y="0"/>
              <a:ext cx="309" cy="4320"/>
            </a:xfrm>
            <a:prstGeom prst="rect">
              <a:avLst/>
            </a:prstGeom>
            <a:noFill/>
            <a:ln w="9525">
              <a:noFill/>
              <a:miter lim="800000"/>
              <a:headEnd/>
              <a:tailEnd/>
            </a:ln>
          </p:spPr>
        </p:pic>
        <p:pic>
          <p:nvPicPr>
            <p:cNvPr id="100501" name="Picture 148" descr="faologo"/>
            <p:cNvPicPr>
              <a:picLocks noChangeAspect="1" noChangeArrowheads="1"/>
            </p:cNvPicPr>
            <p:nvPr/>
          </p:nvPicPr>
          <p:blipFill>
            <a:blip r:embed="rId4"/>
            <a:srcRect/>
            <a:stretch>
              <a:fillRect/>
            </a:stretch>
          </p:blipFill>
          <p:spPr bwMode="auto">
            <a:xfrm>
              <a:off x="26" y="4002"/>
              <a:ext cx="226" cy="272"/>
            </a:xfrm>
            <a:prstGeom prst="rect">
              <a:avLst/>
            </a:prstGeom>
            <a:noFill/>
            <a:ln w="9525">
              <a:noFill/>
              <a:miter lim="800000"/>
              <a:headEnd/>
              <a:tailEnd/>
            </a:ln>
          </p:spPr>
        </p:pic>
        <p:sp>
          <p:nvSpPr>
            <p:cNvPr id="100502" name="Text Box 149"/>
            <p:cNvSpPr txBox="1">
              <a:spLocks noChangeAspect="1" noChangeArrowheads="1"/>
            </p:cNvSpPr>
            <p:nvPr/>
          </p:nvSpPr>
          <p:spPr bwMode="auto">
            <a:xfrm rot="10800000">
              <a:off x="4" y="4"/>
              <a:ext cx="289" cy="3615"/>
            </a:xfrm>
            <a:prstGeom prst="rect">
              <a:avLst/>
            </a:prstGeom>
            <a:noFill/>
            <a:ln w="9525">
              <a:noFill/>
              <a:miter lim="800000"/>
              <a:headEnd/>
              <a:tailEnd/>
            </a:ln>
          </p:spPr>
          <p:txBody>
            <a:bodyPr vert="eaVert" anchor="ctr">
              <a:prstTxWarp prst="textNoShape">
                <a:avLst/>
              </a:prstTxWarp>
              <a:spAutoFit/>
            </a:bodyPr>
            <a:lstStyle/>
            <a:p>
              <a:pPr algn="ctr" eaLnBrk="0" hangingPunct="0">
                <a:spcBef>
                  <a:spcPct val="10000"/>
                </a:spcBef>
              </a:pPr>
              <a:r>
                <a:rPr lang="de-DE" b="1"/>
                <a:t>The driving forces of demand to 2030</a:t>
              </a:r>
            </a:p>
          </p:txBody>
        </p:sp>
      </p:grpSp>
      <p:sp>
        <p:nvSpPr>
          <p:cNvPr id="100499" name="Text Box 150"/>
          <p:cNvSpPr txBox="1">
            <a:spLocks noChangeArrowheads="1"/>
          </p:cNvSpPr>
          <p:nvPr/>
        </p:nvSpPr>
        <p:spPr bwMode="auto">
          <a:xfrm>
            <a:off x="2987675" y="6381750"/>
            <a:ext cx="6156325" cy="366713"/>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r>
              <a:rPr lang="en-US" b="1"/>
              <a:t>Source: UN, World Population Assessment 2006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678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586858"/>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586789"/>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58685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586790"/>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586860"/>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586791"/>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586861"/>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5867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88" grpId="0" animBg="1"/>
      <p:bldP spid="586789" grpId="0" animBg="1"/>
      <p:bldP spid="586790" grpId="0" animBg="1"/>
      <p:bldP spid="586791" grpId="0" animBg="1"/>
      <p:bldP spid="586792" grpId="0" animBg="1"/>
      <p:bldP spid="586858" grpId="0" animBg="1"/>
      <p:bldP spid="586859" grpId="0" animBg="1"/>
      <p:bldP spid="586860" grpId="0" animBg="1"/>
      <p:bldP spid="586861" grpId="0" animBg="1"/>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3" name="Line 2"/>
          <p:cNvSpPr>
            <a:spLocks noChangeShapeType="1"/>
          </p:cNvSpPr>
          <p:nvPr/>
        </p:nvSpPr>
        <p:spPr bwMode="auto">
          <a:xfrm>
            <a:off x="4787900" y="4652963"/>
            <a:ext cx="1800225" cy="0"/>
          </a:xfrm>
          <a:prstGeom prst="line">
            <a:avLst/>
          </a:prstGeom>
          <a:noFill/>
          <a:ln w="9525">
            <a:noFill/>
            <a:round/>
            <a:headEnd/>
            <a:tailEnd type="triangle" w="med" len="med"/>
          </a:ln>
        </p:spPr>
        <p:txBody>
          <a:bodyPr>
            <a:prstTxWarp prst="textNoShape">
              <a:avLst/>
            </a:prstTxWarp>
            <a:spAutoFit/>
          </a:bodyPr>
          <a:lstStyle/>
          <a:p>
            <a:endParaRPr lang="en-US"/>
          </a:p>
        </p:txBody>
      </p:sp>
      <p:sp>
        <p:nvSpPr>
          <p:cNvPr id="102404" name="Line 3"/>
          <p:cNvSpPr>
            <a:spLocks noChangeShapeType="1"/>
          </p:cNvSpPr>
          <p:nvPr/>
        </p:nvSpPr>
        <p:spPr bwMode="auto">
          <a:xfrm>
            <a:off x="4787900" y="4652963"/>
            <a:ext cx="1800225" cy="0"/>
          </a:xfrm>
          <a:prstGeom prst="line">
            <a:avLst/>
          </a:prstGeom>
          <a:noFill/>
          <a:ln w="9525">
            <a:noFill/>
            <a:round/>
            <a:headEnd/>
            <a:tailEnd type="triangle" w="med" len="med"/>
          </a:ln>
        </p:spPr>
        <p:txBody>
          <a:bodyPr>
            <a:prstTxWarp prst="textNoShape">
              <a:avLst/>
            </a:prstTxWarp>
            <a:spAutoFit/>
          </a:bodyPr>
          <a:lstStyle/>
          <a:p>
            <a:endParaRPr lang="en-US"/>
          </a:p>
        </p:txBody>
      </p:sp>
      <p:sp>
        <p:nvSpPr>
          <p:cNvPr id="102405" name="Line 4"/>
          <p:cNvSpPr>
            <a:spLocks noChangeShapeType="1"/>
          </p:cNvSpPr>
          <p:nvPr/>
        </p:nvSpPr>
        <p:spPr bwMode="auto">
          <a:xfrm>
            <a:off x="4787900" y="4868863"/>
            <a:ext cx="1584325" cy="0"/>
          </a:xfrm>
          <a:prstGeom prst="line">
            <a:avLst/>
          </a:prstGeom>
          <a:noFill/>
          <a:ln w="9525">
            <a:noFill/>
            <a:round/>
            <a:headEnd/>
            <a:tailEnd type="triangle" w="med" len="med"/>
          </a:ln>
        </p:spPr>
        <p:txBody>
          <a:bodyPr>
            <a:prstTxWarp prst="textNoShape">
              <a:avLst/>
            </a:prstTxWarp>
            <a:spAutoFit/>
          </a:bodyPr>
          <a:lstStyle/>
          <a:p>
            <a:endParaRPr lang="en-US"/>
          </a:p>
        </p:txBody>
      </p:sp>
      <p:sp>
        <p:nvSpPr>
          <p:cNvPr id="102406" name="Rectangle 5"/>
          <p:cNvSpPr>
            <a:spLocks noChangeArrowheads="1"/>
          </p:cNvSpPr>
          <p:nvPr/>
        </p:nvSpPr>
        <p:spPr bwMode="auto">
          <a:xfrm>
            <a:off x="323850" y="0"/>
            <a:ext cx="8640763" cy="908050"/>
          </a:xfrm>
          <a:prstGeom prst="rect">
            <a:avLst/>
          </a:prstGeom>
          <a:noFill/>
          <a:ln w="9525">
            <a:noFill/>
            <a:miter lim="800000"/>
            <a:headEnd/>
            <a:tailEnd/>
          </a:ln>
        </p:spPr>
        <p:txBody>
          <a:bodyPr anchor="ctr">
            <a:prstTxWarp prst="textNoShape">
              <a:avLst/>
            </a:prstTxWarp>
          </a:bodyPr>
          <a:lstStyle/>
          <a:p>
            <a:pPr algn="ctr"/>
            <a:r>
              <a:rPr lang="en-US" sz="3200">
                <a:solidFill>
                  <a:srgbClr val="CC6600"/>
                </a:solidFill>
              </a:rPr>
              <a:t>1. The main drivers of the long-term outlook</a:t>
            </a:r>
          </a:p>
        </p:txBody>
      </p:sp>
      <p:sp>
        <p:nvSpPr>
          <p:cNvPr id="102407" name="Text Box 6"/>
          <p:cNvSpPr txBox="1">
            <a:spLocks noChangeArrowheads="1"/>
          </p:cNvSpPr>
          <p:nvPr/>
        </p:nvSpPr>
        <p:spPr bwMode="auto">
          <a:xfrm>
            <a:off x="2987675" y="6381750"/>
            <a:ext cx="6156325" cy="366713"/>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r>
              <a:rPr lang="en-US" b="1"/>
              <a:t>Source: UN, World Population Assessment 2007</a:t>
            </a:r>
          </a:p>
        </p:txBody>
      </p:sp>
      <p:grpSp>
        <p:nvGrpSpPr>
          <p:cNvPr id="102408" name="Group 7"/>
          <p:cNvGrpSpPr>
            <a:grpSpLocks/>
          </p:cNvGrpSpPr>
          <p:nvPr/>
        </p:nvGrpSpPr>
        <p:grpSpPr bwMode="auto">
          <a:xfrm>
            <a:off x="-39688" y="0"/>
            <a:ext cx="458788" cy="7104063"/>
            <a:chOff x="-25" y="0"/>
            <a:chExt cx="289" cy="4475"/>
          </a:xfrm>
        </p:grpSpPr>
        <p:pic>
          <p:nvPicPr>
            <p:cNvPr id="102409" name="Picture 8" descr="picture2"/>
            <p:cNvPicPr>
              <a:picLocks noChangeAspect="1" noChangeArrowheads="1"/>
            </p:cNvPicPr>
            <p:nvPr/>
          </p:nvPicPr>
          <p:blipFill>
            <a:blip r:embed="rId4"/>
            <a:srcRect/>
            <a:stretch>
              <a:fillRect/>
            </a:stretch>
          </p:blipFill>
          <p:spPr bwMode="auto">
            <a:xfrm>
              <a:off x="0" y="0"/>
              <a:ext cx="249" cy="4320"/>
            </a:xfrm>
            <a:prstGeom prst="rect">
              <a:avLst/>
            </a:prstGeom>
            <a:noFill/>
            <a:ln w="9525">
              <a:noFill/>
              <a:miter lim="800000"/>
              <a:headEnd/>
              <a:tailEnd/>
            </a:ln>
          </p:spPr>
        </p:pic>
        <p:pic>
          <p:nvPicPr>
            <p:cNvPr id="102410" name="Picture 9" descr="faologo"/>
            <p:cNvPicPr>
              <a:picLocks noChangeAspect="1" noChangeArrowheads="1"/>
            </p:cNvPicPr>
            <p:nvPr/>
          </p:nvPicPr>
          <p:blipFill>
            <a:blip r:embed="rId5"/>
            <a:srcRect/>
            <a:stretch>
              <a:fillRect/>
            </a:stretch>
          </p:blipFill>
          <p:spPr bwMode="auto">
            <a:xfrm>
              <a:off x="0" y="4103"/>
              <a:ext cx="249" cy="210"/>
            </a:xfrm>
            <a:prstGeom prst="rect">
              <a:avLst/>
            </a:prstGeom>
            <a:noFill/>
            <a:ln w="9525">
              <a:noFill/>
              <a:miter lim="800000"/>
              <a:headEnd/>
              <a:tailEnd/>
            </a:ln>
          </p:spPr>
        </p:pic>
        <p:sp>
          <p:nvSpPr>
            <p:cNvPr id="102411" name="Text Box 10"/>
            <p:cNvSpPr txBox="1">
              <a:spLocks noChangeAspect="1" noChangeArrowheads="1"/>
            </p:cNvSpPr>
            <p:nvPr/>
          </p:nvSpPr>
          <p:spPr bwMode="auto">
            <a:xfrm rot="10800000">
              <a:off x="-25" y="4"/>
              <a:ext cx="289" cy="4471"/>
            </a:xfrm>
            <a:prstGeom prst="rect">
              <a:avLst/>
            </a:prstGeom>
            <a:noFill/>
            <a:ln w="9525">
              <a:noFill/>
              <a:miter lim="800000"/>
              <a:headEnd/>
              <a:tailEnd/>
            </a:ln>
          </p:spPr>
          <p:txBody>
            <a:bodyPr vert="eaVert" anchor="ctr">
              <a:prstTxWarp prst="textNoShape">
                <a:avLst/>
              </a:prstTxWarp>
              <a:spAutoFit/>
            </a:bodyPr>
            <a:lstStyle/>
            <a:p>
              <a:pPr algn="ctr" eaLnBrk="0" hangingPunct="0">
                <a:spcBef>
                  <a:spcPct val="10000"/>
                </a:spcBef>
              </a:pPr>
              <a:r>
                <a:rPr lang="en-US" b="1"/>
                <a:t>The main drivers of the nutrition transition</a:t>
              </a:r>
            </a:p>
          </p:txBody>
        </p:sp>
      </p:grpSp>
      <p:graphicFrame>
        <p:nvGraphicFramePr>
          <p:cNvPr id="588811" name="Object 2"/>
          <p:cNvGraphicFramePr>
            <a:graphicFrameLocks noChangeAspect="1"/>
          </p:cNvGraphicFramePr>
          <p:nvPr>
            <p:ph sz="half" idx="1"/>
          </p:nvPr>
        </p:nvGraphicFramePr>
        <p:xfrm>
          <a:off x="684213" y="836613"/>
          <a:ext cx="7643812" cy="5472112"/>
        </p:xfrm>
        <a:graphic>
          <a:graphicData uri="http://schemas.openxmlformats.org/presentationml/2006/ole">
            <p:oleObj spid="_x0000_s102402" name="Diagramm" r:id="rId6" imgW="4905375" imgH="3600298" progId="Excel.Char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8811">
                                            <p:oleChartEl type="gridLegend"/>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8811">
                                            <p:oleChartEl type="category" lvl="1"/>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8811">
                                            <p:oleChartEl type="category" lvl="2"/>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8811">
                                            <p:oleChartEl type="category" lvl="3"/>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8811">
                                            <p:oleChartEl type="category" lvl="4"/>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8811">
                                            <p:oleChartEl type="category" lvl="5"/>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8811">
                                            <p:oleChartEl type="category" lvl="6"/>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8811">
                                            <p:oleChartEl type="category" lvl="7"/>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8811">
                                            <p:oleChartEl type="category" lvl="8"/>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8811">
                                            <p:oleChartEl type="category" lvl="9"/>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8811">
                                            <p:oleChartEl type="category" lvl="10"/>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88811">
                                            <p:oleChartEl type="category" lvl="11"/>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88811">
                                            <p:oleChartEl type="category" lvl="12"/>
                                          </p:spTgt>
                                        </p:tgtEl>
                                        <p:attrNameLst>
                                          <p:attrName>style.visibility</p:attrName>
                                        </p:attrNameLst>
                                      </p:cBhvr>
                                      <p:to>
                                        <p:strVal val="visible"/>
                                      </p:to>
                                    </p:set>
                                  </p:childTnLst>
                                </p:cTn>
                              </p:par>
                              <p:par>
                                <p:cTn id="33" presetID="1" presetClass="entr" presetSubtype="0" fill="hold" grpId="0" nodeType="withEffect">
                                  <p:stCondLst>
                                    <p:cond delay="500"/>
                                  </p:stCondLst>
                                  <p:childTnLst>
                                    <p:set>
                                      <p:cBhvr>
                                        <p:cTn id="34" dur="1" fill="hold">
                                          <p:stCondLst>
                                            <p:cond delay="0"/>
                                          </p:stCondLst>
                                        </p:cTn>
                                        <p:tgtEl>
                                          <p:spTgt spid="588811">
                                            <p:oleChartEl type="category" lvl="13"/>
                                          </p:spTgt>
                                        </p:tgtEl>
                                        <p:attrNameLst>
                                          <p:attrName>style.visibility</p:attrName>
                                        </p:attrNameLst>
                                      </p:cBhvr>
                                      <p:to>
                                        <p:strVal val="visible"/>
                                      </p:to>
                                    </p:set>
                                  </p:childTnLst>
                                </p:cTn>
                              </p:par>
                              <p:par>
                                <p:cTn id="35" presetID="1" presetClass="entr" presetSubtype="0" fill="hold" grpId="0" nodeType="withEffect">
                                  <p:stCondLst>
                                    <p:cond delay="500"/>
                                  </p:stCondLst>
                                  <p:childTnLst>
                                    <p:set>
                                      <p:cBhvr>
                                        <p:cTn id="36" dur="1" fill="hold">
                                          <p:stCondLst>
                                            <p:cond delay="0"/>
                                          </p:stCondLst>
                                        </p:cTn>
                                        <p:tgtEl>
                                          <p:spTgt spid="588811">
                                            <p:oleChartEl type="category" lvl="14"/>
                                          </p:spTgt>
                                        </p:tgtEl>
                                        <p:attrNameLst>
                                          <p:attrName>style.visibility</p:attrName>
                                        </p:attrNameLst>
                                      </p:cBhvr>
                                      <p:to>
                                        <p:strVal val="visible"/>
                                      </p:to>
                                    </p:set>
                                  </p:childTnLst>
                                </p:cTn>
                              </p:par>
                              <p:par>
                                <p:cTn id="37" presetID="1" presetClass="entr" presetSubtype="0" fill="hold" grpId="0" nodeType="withEffect">
                                  <p:stCondLst>
                                    <p:cond delay="500"/>
                                  </p:stCondLst>
                                  <p:childTnLst>
                                    <p:set>
                                      <p:cBhvr>
                                        <p:cTn id="38" dur="1" fill="hold">
                                          <p:stCondLst>
                                            <p:cond delay="0"/>
                                          </p:stCondLst>
                                        </p:cTn>
                                        <p:tgtEl>
                                          <p:spTgt spid="588811">
                                            <p:oleChartEl type="category" lvl="15"/>
                                          </p:spTgt>
                                        </p:tgtEl>
                                        <p:attrNameLst>
                                          <p:attrName>style.visibility</p:attrName>
                                        </p:attrNameLst>
                                      </p:cBhvr>
                                      <p:to>
                                        <p:strVal val="visible"/>
                                      </p:to>
                                    </p:set>
                                  </p:childTnLst>
                                </p:cTn>
                              </p:par>
                              <p:par>
                                <p:cTn id="39" presetID="1" presetClass="entr" presetSubtype="0" fill="hold" grpId="0" nodeType="withEffect">
                                  <p:stCondLst>
                                    <p:cond delay="500"/>
                                  </p:stCondLst>
                                  <p:childTnLst>
                                    <p:set>
                                      <p:cBhvr>
                                        <p:cTn id="40" dur="1" fill="hold">
                                          <p:stCondLst>
                                            <p:cond delay="0"/>
                                          </p:stCondLst>
                                        </p:cTn>
                                        <p:tgtEl>
                                          <p:spTgt spid="588811">
                                            <p:oleChartEl type="category" lvl="16"/>
                                          </p:spTgt>
                                        </p:tgtEl>
                                        <p:attrNameLst>
                                          <p:attrName>style.visibility</p:attrName>
                                        </p:attrNameLst>
                                      </p:cBhvr>
                                      <p:to>
                                        <p:strVal val="visible"/>
                                      </p:to>
                                    </p:set>
                                  </p:childTnLst>
                                </p:cTn>
                              </p:par>
                              <p:par>
                                <p:cTn id="41" presetID="1" presetClass="entr" presetSubtype="0" fill="hold" grpId="0" nodeType="withEffect">
                                  <p:stCondLst>
                                    <p:cond delay="500"/>
                                  </p:stCondLst>
                                  <p:childTnLst>
                                    <p:set>
                                      <p:cBhvr>
                                        <p:cTn id="42" dur="1" fill="hold">
                                          <p:stCondLst>
                                            <p:cond delay="0"/>
                                          </p:stCondLst>
                                        </p:cTn>
                                        <p:tgtEl>
                                          <p:spTgt spid="588811">
                                            <p:oleChartEl type="category" lvl="17"/>
                                          </p:spTgt>
                                        </p:tgtEl>
                                        <p:attrNameLst>
                                          <p:attrName>style.visibility</p:attrName>
                                        </p:attrNameLst>
                                      </p:cBhvr>
                                      <p:to>
                                        <p:strVal val="visible"/>
                                      </p:to>
                                    </p:set>
                                  </p:childTnLst>
                                </p:cTn>
                              </p:par>
                              <p:par>
                                <p:cTn id="43" presetID="1" presetClass="entr" presetSubtype="0" fill="hold" grpId="0" nodeType="withEffect">
                                  <p:stCondLst>
                                    <p:cond delay="500"/>
                                  </p:stCondLst>
                                  <p:childTnLst>
                                    <p:set>
                                      <p:cBhvr>
                                        <p:cTn id="44" dur="1" fill="hold">
                                          <p:stCondLst>
                                            <p:cond delay="0"/>
                                          </p:stCondLst>
                                        </p:cTn>
                                        <p:tgtEl>
                                          <p:spTgt spid="588811">
                                            <p:oleChartEl type="category" lvl="18"/>
                                          </p:spTgt>
                                        </p:tgtEl>
                                        <p:attrNameLst>
                                          <p:attrName>style.visibility</p:attrName>
                                        </p:attrNameLst>
                                      </p:cBhvr>
                                      <p:to>
                                        <p:strVal val="visible"/>
                                      </p:to>
                                    </p:set>
                                  </p:childTnLst>
                                </p:cTn>
                              </p:par>
                              <p:par>
                                <p:cTn id="45" presetID="1" presetClass="entr" presetSubtype="0" fill="hold" grpId="0" nodeType="withEffect">
                                  <p:stCondLst>
                                    <p:cond delay="500"/>
                                  </p:stCondLst>
                                  <p:childTnLst>
                                    <p:set>
                                      <p:cBhvr>
                                        <p:cTn id="46" dur="1" fill="hold">
                                          <p:stCondLst>
                                            <p:cond delay="0"/>
                                          </p:stCondLst>
                                        </p:cTn>
                                        <p:tgtEl>
                                          <p:spTgt spid="588811">
                                            <p:oleChartEl type="category" lvl="19"/>
                                          </p:spTgt>
                                        </p:tgtEl>
                                        <p:attrNameLst>
                                          <p:attrName>style.visibility</p:attrName>
                                        </p:attrNameLst>
                                      </p:cBhvr>
                                      <p:to>
                                        <p:strVal val="visible"/>
                                      </p:to>
                                    </p:set>
                                  </p:childTnLst>
                                </p:cTn>
                              </p:par>
                              <p:par>
                                <p:cTn id="47" presetID="1" presetClass="entr" presetSubtype="0" fill="hold" grpId="0" nodeType="withEffect">
                                  <p:stCondLst>
                                    <p:cond delay="500"/>
                                  </p:stCondLst>
                                  <p:childTnLst>
                                    <p:set>
                                      <p:cBhvr>
                                        <p:cTn id="48" dur="1" fill="hold">
                                          <p:stCondLst>
                                            <p:cond delay="0"/>
                                          </p:stCondLst>
                                        </p:cTn>
                                        <p:tgtEl>
                                          <p:spTgt spid="588811">
                                            <p:oleChartEl type="category" lvl="20"/>
                                          </p:spTgt>
                                        </p:tgtEl>
                                        <p:attrNameLst>
                                          <p:attrName>style.visibility</p:attrName>
                                        </p:attrNameLst>
                                      </p:cBhvr>
                                      <p:to>
                                        <p:strVal val="visible"/>
                                      </p:to>
                                    </p:set>
                                  </p:childTnLst>
                                </p:cTn>
                              </p:par>
                              <p:par>
                                <p:cTn id="49" presetID="1" presetClass="entr" presetSubtype="0" fill="hold" grpId="0" nodeType="withEffect">
                                  <p:stCondLst>
                                    <p:cond delay="500"/>
                                  </p:stCondLst>
                                  <p:childTnLst>
                                    <p:set>
                                      <p:cBhvr>
                                        <p:cTn id="50" dur="1" fill="hold">
                                          <p:stCondLst>
                                            <p:cond delay="0"/>
                                          </p:stCondLst>
                                        </p:cTn>
                                        <p:tgtEl>
                                          <p:spTgt spid="588811">
                                            <p:oleChartEl type="category" lvl="21"/>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88811" grpId="0" bld="category"/>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77875"/>
          </a:xfrm>
        </p:spPr>
        <p:txBody>
          <a:bodyPr/>
          <a:lstStyle/>
          <a:p>
            <a:pPr eaLnBrk="1" hangingPunct="1"/>
            <a:r>
              <a:rPr lang="en-US" sz="2800" b="1"/>
              <a:t>Nominal international grain prices recently at highest levels since early 1970s</a:t>
            </a:r>
            <a:endParaRPr lang="en-GB" sz="2800" b="1"/>
          </a:p>
        </p:txBody>
      </p:sp>
      <p:pic>
        <p:nvPicPr>
          <p:cNvPr id="24579" name="Picture 3"/>
          <p:cNvPicPr>
            <a:picLocks noChangeAspect="1" noChangeArrowheads="1"/>
          </p:cNvPicPr>
          <p:nvPr>
            <p:ph idx="1"/>
          </p:nvPr>
        </p:nvPicPr>
        <p:blipFill>
          <a:blip r:embed="rId2"/>
          <a:srcRect/>
          <a:stretch>
            <a:fillRect/>
          </a:stretch>
        </p:blipFill>
        <p:spPr>
          <a:xfrm>
            <a:off x="468313" y="1358900"/>
            <a:ext cx="8280400" cy="5053013"/>
          </a:xfrm>
          <a:noFill/>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4638"/>
            <a:ext cx="8686800" cy="777875"/>
          </a:xfrm>
          <a:noFill/>
        </p:spPr>
        <p:txBody>
          <a:bodyPr/>
          <a:lstStyle/>
          <a:p>
            <a:pPr eaLnBrk="1" hangingPunct="1"/>
            <a:r>
              <a:rPr lang="en-US" sz="2800" b="1"/>
              <a:t>How much agricultural output needs to be increased by 2050 to feed the world?</a:t>
            </a:r>
            <a:endParaRPr lang="en-GB" sz="2800" b="1"/>
          </a:p>
        </p:txBody>
      </p:sp>
      <p:sp>
        <p:nvSpPr>
          <p:cNvPr id="104451" name="Rectangle 3"/>
          <p:cNvSpPr>
            <a:spLocks noChangeArrowheads="1"/>
          </p:cNvSpPr>
          <p:nvPr/>
        </p:nvSpPr>
        <p:spPr bwMode="auto">
          <a:xfrm>
            <a:off x="2627313" y="1125538"/>
            <a:ext cx="3887787" cy="366712"/>
          </a:xfrm>
          <a:prstGeom prst="rect">
            <a:avLst/>
          </a:prstGeom>
          <a:noFill/>
          <a:ln w="9525">
            <a:noFill/>
            <a:miter lim="800000"/>
            <a:headEnd/>
            <a:tailEnd/>
          </a:ln>
        </p:spPr>
        <p:txBody>
          <a:bodyPr>
            <a:prstTxWarp prst="textNoShape">
              <a:avLst/>
            </a:prstTxWarp>
            <a:spAutoFit/>
          </a:bodyPr>
          <a:lstStyle/>
          <a:p>
            <a:pPr algn="ctr">
              <a:spcBef>
                <a:spcPct val="50000"/>
              </a:spcBef>
            </a:pPr>
            <a:r>
              <a:rPr lang="en-US" b="1"/>
              <a:t>Absolute increments in percent</a:t>
            </a:r>
            <a:endParaRPr lang="en-GB" b="1"/>
          </a:p>
        </p:txBody>
      </p:sp>
      <p:sp>
        <p:nvSpPr>
          <p:cNvPr id="104452" name="Rectangle 4"/>
          <p:cNvSpPr>
            <a:spLocks noGrp="1" noChangeArrowheads="1"/>
          </p:cNvSpPr>
          <p:nvPr>
            <p:ph type="body" sz="half" idx="1"/>
          </p:nvPr>
        </p:nvSpPr>
        <p:spPr>
          <a:xfrm>
            <a:off x="0" y="0"/>
            <a:ext cx="471488" cy="6858000"/>
          </a:xfrm>
          <a:solidFill>
            <a:srgbClr val="00CCFF"/>
          </a:solidFill>
        </p:spPr>
        <p:txBody>
          <a:bodyPr vert="eaVert" wrap="none"/>
          <a:lstStyle/>
          <a:p>
            <a:pPr algn="ctr" eaLnBrk="1" hangingPunct="1">
              <a:lnSpc>
                <a:spcPct val="90000"/>
              </a:lnSpc>
              <a:buFontTx/>
              <a:buNone/>
            </a:pPr>
            <a:r>
              <a:rPr lang="en-US" sz="2800" b="1"/>
              <a:t>The resource outlook to 2050</a:t>
            </a:r>
          </a:p>
        </p:txBody>
      </p:sp>
      <p:sp>
        <p:nvSpPr>
          <p:cNvPr id="104453" name="Text Box 5"/>
          <p:cNvSpPr txBox="1">
            <a:spLocks noChangeArrowheads="1"/>
          </p:cNvSpPr>
          <p:nvPr/>
        </p:nvSpPr>
        <p:spPr bwMode="auto">
          <a:xfrm>
            <a:off x="1476375" y="6237288"/>
            <a:ext cx="6769100" cy="431800"/>
          </a:xfrm>
          <a:prstGeom prst="rect">
            <a:avLst/>
          </a:prstGeom>
          <a:noFill/>
          <a:ln w="9525">
            <a:noFill/>
            <a:miter lim="800000"/>
            <a:headEnd/>
            <a:tailEnd/>
          </a:ln>
        </p:spPr>
        <p:txBody>
          <a:bodyPr>
            <a:prstTxWarp prst="textNoShape">
              <a:avLst/>
            </a:prstTxWarp>
          </a:bodyPr>
          <a:lstStyle/>
          <a:p>
            <a:r>
              <a:rPr lang="en-US" sz="2000" b="1">
                <a:solidFill>
                  <a:srgbClr val="0000FF"/>
                </a:solidFill>
              </a:rPr>
              <a:t>past</a:t>
            </a:r>
            <a:r>
              <a:rPr lang="en-US" sz="2000" b="1">
                <a:solidFill>
                  <a:srgbClr val="0066FF"/>
                </a:solidFill>
              </a:rPr>
              <a:t> </a:t>
            </a:r>
            <a:r>
              <a:rPr lang="en-US" sz="2000" b="1"/>
              <a:t>  = 1961/63 to 2005/07;   </a:t>
            </a:r>
            <a:r>
              <a:rPr lang="en-US" sz="2000" b="1">
                <a:solidFill>
                  <a:srgbClr val="FF0000"/>
                </a:solidFill>
              </a:rPr>
              <a:t>future</a:t>
            </a:r>
            <a:r>
              <a:rPr lang="en-US" sz="2000" b="1"/>
              <a:t> = 2005/07 to 2050</a:t>
            </a:r>
          </a:p>
        </p:txBody>
      </p:sp>
      <p:grpSp>
        <p:nvGrpSpPr>
          <p:cNvPr id="104454" name="Group 6"/>
          <p:cNvGrpSpPr>
            <a:grpSpLocks noChangeAspect="1"/>
          </p:cNvGrpSpPr>
          <p:nvPr/>
        </p:nvGrpSpPr>
        <p:grpSpPr bwMode="auto">
          <a:xfrm>
            <a:off x="1692275" y="1773238"/>
            <a:ext cx="6408738" cy="4381500"/>
            <a:chOff x="1066" y="1117"/>
            <a:chExt cx="4037" cy="2760"/>
          </a:xfrm>
        </p:grpSpPr>
        <p:sp>
          <p:nvSpPr>
            <p:cNvPr id="104455" name="AutoShape 7"/>
            <p:cNvSpPr>
              <a:spLocks noChangeAspect="1" noChangeArrowheads="1" noTextEdit="1"/>
            </p:cNvSpPr>
            <p:nvPr/>
          </p:nvSpPr>
          <p:spPr bwMode="auto">
            <a:xfrm>
              <a:off x="1066" y="1117"/>
              <a:ext cx="4037" cy="2760"/>
            </a:xfrm>
            <a:prstGeom prst="rect">
              <a:avLst/>
            </a:prstGeom>
            <a:noFill/>
            <a:ln w="9525">
              <a:noFill/>
              <a:miter lim="800000"/>
              <a:headEnd/>
              <a:tailEnd/>
            </a:ln>
          </p:spPr>
          <p:txBody>
            <a:bodyPr>
              <a:prstTxWarp prst="textNoShape">
                <a:avLst/>
              </a:prstTxWarp>
            </a:bodyPr>
            <a:lstStyle/>
            <a:p>
              <a:endParaRPr lang="en-US"/>
            </a:p>
          </p:txBody>
        </p:sp>
        <p:sp>
          <p:nvSpPr>
            <p:cNvPr id="104456" name="Rectangle 8"/>
            <p:cNvSpPr>
              <a:spLocks noChangeArrowheads="1"/>
            </p:cNvSpPr>
            <p:nvPr/>
          </p:nvSpPr>
          <p:spPr bwMode="auto">
            <a:xfrm>
              <a:off x="1816" y="1186"/>
              <a:ext cx="3102" cy="2351"/>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104457" name="Line 9"/>
            <p:cNvSpPr>
              <a:spLocks noChangeShapeType="1"/>
            </p:cNvSpPr>
            <p:nvPr/>
          </p:nvSpPr>
          <p:spPr bwMode="auto">
            <a:xfrm>
              <a:off x="2332" y="1186"/>
              <a:ext cx="0" cy="2351"/>
            </a:xfrm>
            <a:prstGeom prst="line">
              <a:avLst/>
            </a:prstGeom>
            <a:noFill/>
            <a:ln w="0">
              <a:solidFill>
                <a:srgbClr val="000000"/>
              </a:solidFill>
              <a:round/>
              <a:headEnd/>
              <a:tailEnd/>
            </a:ln>
          </p:spPr>
          <p:txBody>
            <a:bodyPr>
              <a:prstTxWarp prst="textNoShape">
                <a:avLst/>
              </a:prstTxWarp>
            </a:bodyPr>
            <a:lstStyle/>
            <a:p>
              <a:endParaRPr lang="en-US"/>
            </a:p>
          </p:txBody>
        </p:sp>
        <p:sp>
          <p:nvSpPr>
            <p:cNvPr id="104458" name="Line 10"/>
            <p:cNvSpPr>
              <a:spLocks noChangeShapeType="1"/>
            </p:cNvSpPr>
            <p:nvPr/>
          </p:nvSpPr>
          <p:spPr bwMode="auto">
            <a:xfrm>
              <a:off x="2848" y="1186"/>
              <a:ext cx="0" cy="2351"/>
            </a:xfrm>
            <a:prstGeom prst="line">
              <a:avLst/>
            </a:prstGeom>
            <a:noFill/>
            <a:ln w="0">
              <a:solidFill>
                <a:srgbClr val="000000"/>
              </a:solidFill>
              <a:round/>
              <a:headEnd/>
              <a:tailEnd/>
            </a:ln>
          </p:spPr>
          <p:txBody>
            <a:bodyPr>
              <a:prstTxWarp prst="textNoShape">
                <a:avLst/>
              </a:prstTxWarp>
            </a:bodyPr>
            <a:lstStyle/>
            <a:p>
              <a:endParaRPr lang="en-US"/>
            </a:p>
          </p:txBody>
        </p:sp>
        <p:sp>
          <p:nvSpPr>
            <p:cNvPr id="104459" name="Line 11"/>
            <p:cNvSpPr>
              <a:spLocks noChangeShapeType="1"/>
            </p:cNvSpPr>
            <p:nvPr/>
          </p:nvSpPr>
          <p:spPr bwMode="auto">
            <a:xfrm>
              <a:off x="3367" y="1186"/>
              <a:ext cx="0" cy="2351"/>
            </a:xfrm>
            <a:prstGeom prst="line">
              <a:avLst/>
            </a:prstGeom>
            <a:noFill/>
            <a:ln w="0">
              <a:solidFill>
                <a:srgbClr val="000000"/>
              </a:solidFill>
              <a:round/>
              <a:headEnd/>
              <a:tailEnd/>
            </a:ln>
          </p:spPr>
          <p:txBody>
            <a:bodyPr>
              <a:prstTxWarp prst="textNoShape">
                <a:avLst/>
              </a:prstTxWarp>
            </a:bodyPr>
            <a:lstStyle/>
            <a:p>
              <a:endParaRPr lang="en-US"/>
            </a:p>
          </p:txBody>
        </p:sp>
        <p:sp>
          <p:nvSpPr>
            <p:cNvPr id="104460" name="Line 12"/>
            <p:cNvSpPr>
              <a:spLocks noChangeShapeType="1"/>
            </p:cNvSpPr>
            <p:nvPr/>
          </p:nvSpPr>
          <p:spPr bwMode="auto">
            <a:xfrm>
              <a:off x="3883" y="1186"/>
              <a:ext cx="0" cy="2351"/>
            </a:xfrm>
            <a:prstGeom prst="line">
              <a:avLst/>
            </a:prstGeom>
            <a:noFill/>
            <a:ln w="0">
              <a:solidFill>
                <a:srgbClr val="000000"/>
              </a:solidFill>
              <a:round/>
              <a:headEnd/>
              <a:tailEnd/>
            </a:ln>
          </p:spPr>
          <p:txBody>
            <a:bodyPr>
              <a:prstTxWarp prst="textNoShape">
                <a:avLst/>
              </a:prstTxWarp>
            </a:bodyPr>
            <a:lstStyle/>
            <a:p>
              <a:endParaRPr lang="en-US"/>
            </a:p>
          </p:txBody>
        </p:sp>
        <p:sp>
          <p:nvSpPr>
            <p:cNvPr id="104461" name="Line 13"/>
            <p:cNvSpPr>
              <a:spLocks noChangeShapeType="1"/>
            </p:cNvSpPr>
            <p:nvPr/>
          </p:nvSpPr>
          <p:spPr bwMode="auto">
            <a:xfrm>
              <a:off x="4399" y="1186"/>
              <a:ext cx="0" cy="2351"/>
            </a:xfrm>
            <a:prstGeom prst="line">
              <a:avLst/>
            </a:prstGeom>
            <a:noFill/>
            <a:ln w="0">
              <a:solidFill>
                <a:srgbClr val="000000"/>
              </a:solidFill>
              <a:round/>
              <a:headEnd/>
              <a:tailEnd/>
            </a:ln>
          </p:spPr>
          <p:txBody>
            <a:bodyPr>
              <a:prstTxWarp prst="textNoShape">
                <a:avLst/>
              </a:prstTxWarp>
            </a:bodyPr>
            <a:lstStyle/>
            <a:p>
              <a:endParaRPr lang="en-US"/>
            </a:p>
          </p:txBody>
        </p:sp>
        <p:sp>
          <p:nvSpPr>
            <p:cNvPr id="104462" name="Line 14"/>
            <p:cNvSpPr>
              <a:spLocks noChangeShapeType="1"/>
            </p:cNvSpPr>
            <p:nvPr/>
          </p:nvSpPr>
          <p:spPr bwMode="auto">
            <a:xfrm>
              <a:off x="4918" y="1186"/>
              <a:ext cx="0" cy="2351"/>
            </a:xfrm>
            <a:prstGeom prst="line">
              <a:avLst/>
            </a:prstGeom>
            <a:noFill/>
            <a:ln w="0">
              <a:solidFill>
                <a:srgbClr val="000000"/>
              </a:solidFill>
              <a:round/>
              <a:headEnd/>
              <a:tailEnd/>
            </a:ln>
          </p:spPr>
          <p:txBody>
            <a:bodyPr>
              <a:prstTxWarp prst="textNoShape">
                <a:avLst/>
              </a:prstTxWarp>
            </a:bodyPr>
            <a:lstStyle/>
            <a:p>
              <a:endParaRPr lang="en-US"/>
            </a:p>
          </p:txBody>
        </p:sp>
        <p:sp>
          <p:nvSpPr>
            <p:cNvPr id="104463" name="Rectangle 15"/>
            <p:cNvSpPr>
              <a:spLocks noChangeArrowheads="1"/>
            </p:cNvSpPr>
            <p:nvPr/>
          </p:nvSpPr>
          <p:spPr bwMode="auto">
            <a:xfrm>
              <a:off x="1816" y="1186"/>
              <a:ext cx="3102" cy="2351"/>
            </a:xfrm>
            <a:prstGeom prst="rect">
              <a:avLst/>
            </a:prstGeom>
            <a:noFill/>
            <a:ln w="9525">
              <a:solidFill>
                <a:srgbClr val="808080"/>
              </a:solidFill>
              <a:miter lim="800000"/>
              <a:headEnd/>
              <a:tailEnd/>
            </a:ln>
          </p:spPr>
          <p:txBody>
            <a:bodyPr>
              <a:prstTxWarp prst="textNoShape">
                <a:avLst/>
              </a:prstTxWarp>
            </a:bodyPr>
            <a:lstStyle/>
            <a:p>
              <a:endParaRPr lang="en-US"/>
            </a:p>
          </p:txBody>
        </p:sp>
        <p:sp>
          <p:nvSpPr>
            <p:cNvPr id="104464" name="Rectangle 16"/>
            <p:cNvSpPr>
              <a:spLocks noChangeArrowheads="1"/>
            </p:cNvSpPr>
            <p:nvPr/>
          </p:nvSpPr>
          <p:spPr bwMode="auto">
            <a:xfrm>
              <a:off x="1816" y="3263"/>
              <a:ext cx="2635" cy="159"/>
            </a:xfrm>
            <a:prstGeom prst="rect">
              <a:avLst/>
            </a:prstGeom>
            <a:solidFill>
              <a:srgbClr val="0000FF"/>
            </a:solidFill>
            <a:ln w="9525">
              <a:solidFill>
                <a:srgbClr val="000000"/>
              </a:solidFill>
              <a:miter lim="800000"/>
              <a:headEnd/>
              <a:tailEnd/>
            </a:ln>
          </p:spPr>
          <p:txBody>
            <a:bodyPr>
              <a:prstTxWarp prst="textNoShape">
                <a:avLst/>
              </a:prstTxWarp>
            </a:bodyPr>
            <a:lstStyle/>
            <a:p>
              <a:endParaRPr lang="en-US"/>
            </a:p>
          </p:txBody>
        </p:sp>
        <p:sp>
          <p:nvSpPr>
            <p:cNvPr id="104465" name="Rectangle 17"/>
            <p:cNvSpPr>
              <a:spLocks noChangeArrowheads="1"/>
            </p:cNvSpPr>
            <p:nvPr/>
          </p:nvSpPr>
          <p:spPr bwMode="auto">
            <a:xfrm>
              <a:off x="1816" y="2872"/>
              <a:ext cx="1003" cy="158"/>
            </a:xfrm>
            <a:prstGeom prst="rect">
              <a:avLst/>
            </a:prstGeom>
            <a:solidFill>
              <a:srgbClr val="FF0000"/>
            </a:solidFill>
            <a:ln w="9525">
              <a:solidFill>
                <a:srgbClr val="000000"/>
              </a:solidFill>
              <a:miter lim="800000"/>
              <a:headEnd/>
              <a:tailEnd/>
            </a:ln>
          </p:spPr>
          <p:txBody>
            <a:bodyPr>
              <a:prstTxWarp prst="textNoShape">
                <a:avLst/>
              </a:prstTxWarp>
            </a:bodyPr>
            <a:lstStyle/>
            <a:p>
              <a:endParaRPr lang="en-US"/>
            </a:p>
          </p:txBody>
        </p:sp>
        <p:sp>
          <p:nvSpPr>
            <p:cNvPr id="104466" name="Rectangle 18"/>
            <p:cNvSpPr>
              <a:spLocks noChangeArrowheads="1"/>
            </p:cNvSpPr>
            <p:nvPr/>
          </p:nvSpPr>
          <p:spPr bwMode="auto">
            <a:xfrm>
              <a:off x="1816" y="2480"/>
              <a:ext cx="651" cy="158"/>
            </a:xfrm>
            <a:prstGeom prst="rect">
              <a:avLst/>
            </a:prstGeom>
            <a:solidFill>
              <a:srgbClr val="0000FF"/>
            </a:solidFill>
            <a:ln w="9525">
              <a:solidFill>
                <a:srgbClr val="000000"/>
              </a:solidFill>
              <a:miter lim="800000"/>
              <a:headEnd/>
              <a:tailEnd/>
            </a:ln>
          </p:spPr>
          <p:txBody>
            <a:bodyPr>
              <a:prstTxWarp prst="textNoShape">
                <a:avLst/>
              </a:prstTxWarp>
            </a:bodyPr>
            <a:lstStyle/>
            <a:p>
              <a:endParaRPr lang="en-US"/>
            </a:p>
          </p:txBody>
        </p:sp>
        <p:sp>
          <p:nvSpPr>
            <p:cNvPr id="104467" name="Rectangle 19"/>
            <p:cNvSpPr>
              <a:spLocks noChangeArrowheads="1"/>
            </p:cNvSpPr>
            <p:nvPr/>
          </p:nvSpPr>
          <p:spPr bwMode="auto">
            <a:xfrm>
              <a:off x="1816" y="2088"/>
              <a:ext cx="236" cy="158"/>
            </a:xfrm>
            <a:prstGeom prst="rect">
              <a:avLst/>
            </a:prstGeom>
            <a:solidFill>
              <a:srgbClr val="FF0000"/>
            </a:solidFill>
            <a:ln w="9525">
              <a:solidFill>
                <a:srgbClr val="000000"/>
              </a:solidFill>
              <a:miter lim="800000"/>
              <a:headEnd/>
              <a:tailEnd/>
            </a:ln>
          </p:spPr>
          <p:txBody>
            <a:bodyPr>
              <a:prstTxWarp prst="textNoShape">
                <a:avLst/>
              </a:prstTxWarp>
            </a:bodyPr>
            <a:lstStyle/>
            <a:p>
              <a:endParaRPr lang="en-US"/>
            </a:p>
          </p:txBody>
        </p:sp>
        <p:sp>
          <p:nvSpPr>
            <p:cNvPr id="104468" name="Rectangle 20"/>
            <p:cNvSpPr>
              <a:spLocks noChangeArrowheads="1"/>
            </p:cNvSpPr>
            <p:nvPr/>
          </p:nvSpPr>
          <p:spPr bwMode="auto">
            <a:xfrm>
              <a:off x="1816" y="1696"/>
              <a:ext cx="1528" cy="159"/>
            </a:xfrm>
            <a:prstGeom prst="rect">
              <a:avLst/>
            </a:prstGeom>
            <a:solidFill>
              <a:srgbClr val="0000FF"/>
            </a:solidFill>
            <a:ln w="9525">
              <a:solidFill>
                <a:srgbClr val="000000"/>
              </a:solidFill>
              <a:miter lim="800000"/>
              <a:headEnd/>
              <a:tailEnd/>
            </a:ln>
          </p:spPr>
          <p:txBody>
            <a:bodyPr>
              <a:prstTxWarp prst="textNoShape">
                <a:avLst/>
              </a:prstTxWarp>
            </a:bodyPr>
            <a:lstStyle/>
            <a:p>
              <a:endParaRPr lang="en-US"/>
            </a:p>
          </p:txBody>
        </p:sp>
        <p:sp>
          <p:nvSpPr>
            <p:cNvPr id="104469" name="Rectangle 21"/>
            <p:cNvSpPr>
              <a:spLocks noChangeArrowheads="1"/>
            </p:cNvSpPr>
            <p:nvPr/>
          </p:nvSpPr>
          <p:spPr bwMode="auto">
            <a:xfrm>
              <a:off x="1816" y="1304"/>
              <a:ext cx="724" cy="159"/>
            </a:xfrm>
            <a:prstGeom prst="rect">
              <a:avLst/>
            </a:prstGeom>
            <a:solidFill>
              <a:srgbClr val="FF0000"/>
            </a:solidFill>
            <a:ln w="9525">
              <a:solidFill>
                <a:srgbClr val="000000"/>
              </a:solidFill>
              <a:miter lim="800000"/>
              <a:headEnd/>
              <a:tailEnd/>
            </a:ln>
          </p:spPr>
          <p:txBody>
            <a:bodyPr>
              <a:prstTxWarp prst="textNoShape">
                <a:avLst/>
              </a:prstTxWarp>
            </a:bodyPr>
            <a:lstStyle/>
            <a:p>
              <a:endParaRPr lang="en-US"/>
            </a:p>
          </p:txBody>
        </p:sp>
        <p:sp>
          <p:nvSpPr>
            <p:cNvPr id="104470" name="Line 22"/>
            <p:cNvSpPr>
              <a:spLocks noChangeShapeType="1"/>
            </p:cNvSpPr>
            <p:nvPr/>
          </p:nvSpPr>
          <p:spPr bwMode="auto">
            <a:xfrm>
              <a:off x="1816" y="3537"/>
              <a:ext cx="3102"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471" name="Line 23"/>
            <p:cNvSpPr>
              <a:spLocks noChangeShapeType="1"/>
            </p:cNvSpPr>
            <p:nvPr/>
          </p:nvSpPr>
          <p:spPr bwMode="auto">
            <a:xfrm flipV="1">
              <a:off x="1816" y="3537"/>
              <a:ext cx="0" cy="37"/>
            </a:xfrm>
            <a:prstGeom prst="line">
              <a:avLst/>
            </a:prstGeom>
            <a:noFill/>
            <a:ln w="0">
              <a:solidFill>
                <a:srgbClr val="000000"/>
              </a:solidFill>
              <a:round/>
              <a:headEnd/>
              <a:tailEnd/>
            </a:ln>
          </p:spPr>
          <p:txBody>
            <a:bodyPr>
              <a:prstTxWarp prst="textNoShape">
                <a:avLst/>
              </a:prstTxWarp>
            </a:bodyPr>
            <a:lstStyle/>
            <a:p>
              <a:endParaRPr lang="en-US"/>
            </a:p>
          </p:txBody>
        </p:sp>
        <p:sp>
          <p:nvSpPr>
            <p:cNvPr id="104472" name="Line 24"/>
            <p:cNvSpPr>
              <a:spLocks noChangeShapeType="1"/>
            </p:cNvSpPr>
            <p:nvPr/>
          </p:nvSpPr>
          <p:spPr bwMode="auto">
            <a:xfrm flipV="1">
              <a:off x="2332" y="3537"/>
              <a:ext cx="0" cy="37"/>
            </a:xfrm>
            <a:prstGeom prst="line">
              <a:avLst/>
            </a:prstGeom>
            <a:noFill/>
            <a:ln w="0">
              <a:solidFill>
                <a:srgbClr val="000000"/>
              </a:solidFill>
              <a:round/>
              <a:headEnd/>
              <a:tailEnd/>
            </a:ln>
          </p:spPr>
          <p:txBody>
            <a:bodyPr>
              <a:prstTxWarp prst="textNoShape">
                <a:avLst/>
              </a:prstTxWarp>
            </a:bodyPr>
            <a:lstStyle/>
            <a:p>
              <a:endParaRPr lang="en-US"/>
            </a:p>
          </p:txBody>
        </p:sp>
        <p:sp>
          <p:nvSpPr>
            <p:cNvPr id="104473" name="Line 25"/>
            <p:cNvSpPr>
              <a:spLocks noChangeShapeType="1"/>
            </p:cNvSpPr>
            <p:nvPr/>
          </p:nvSpPr>
          <p:spPr bwMode="auto">
            <a:xfrm flipV="1">
              <a:off x="2848" y="3537"/>
              <a:ext cx="0" cy="37"/>
            </a:xfrm>
            <a:prstGeom prst="line">
              <a:avLst/>
            </a:prstGeom>
            <a:noFill/>
            <a:ln w="0">
              <a:solidFill>
                <a:srgbClr val="000000"/>
              </a:solidFill>
              <a:round/>
              <a:headEnd/>
              <a:tailEnd/>
            </a:ln>
          </p:spPr>
          <p:txBody>
            <a:bodyPr>
              <a:prstTxWarp prst="textNoShape">
                <a:avLst/>
              </a:prstTxWarp>
            </a:bodyPr>
            <a:lstStyle/>
            <a:p>
              <a:endParaRPr lang="en-US"/>
            </a:p>
          </p:txBody>
        </p:sp>
        <p:sp>
          <p:nvSpPr>
            <p:cNvPr id="104474" name="Line 26"/>
            <p:cNvSpPr>
              <a:spLocks noChangeShapeType="1"/>
            </p:cNvSpPr>
            <p:nvPr/>
          </p:nvSpPr>
          <p:spPr bwMode="auto">
            <a:xfrm flipV="1">
              <a:off x="3367" y="3537"/>
              <a:ext cx="0" cy="37"/>
            </a:xfrm>
            <a:prstGeom prst="line">
              <a:avLst/>
            </a:prstGeom>
            <a:noFill/>
            <a:ln w="0">
              <a:solidFill>
                <a:srgbClr val="000000"/>
              </a:solidFill>
              <a:round/>
              <a:headEnd/>
              <a:tailEnd/>
            </a:ln>
          </p:spPr>
          <p:txBody>
            <a:bodyPr>
              <a:prstTxWarp prst="textNoShape">
                <a:avLst/>
              </a:prstTxWarp>
            </a:bodyPr>
            <a:lstStyle/>
            <a:p>
              <a:endParaRPr lang="en-US"/>
            </a:p>
          </p:txBody>
        </p:sp>
        <p:sp>
          <p:nvSpPr>
            <p:cNvPr id="104475" name="Line 27"/>
            <p:cNvSpPr>
              <a:spLocks noChangeShapeType="1"/>
            </p:cNvSpPr>
            <p:nvPr/>
          </p:nvSpPr>
          <p:spPr bwMode="auto">
            <a:xfrm flipV="1">
              <a:off x="3883" y="3537"/>
              <a:ext cx="0" cy="37"/>
            </a:xfrm>
            <a:prstGeom prst="line">
              <a:avLst/>
            </a:prstGeom>
            <a:noFill/>
            <a:ln w="0">
              <a:solidFill>
                <a:srgbClr val="000000"/>
              </a:solidFill>
              <a:round/>
              <a:headEnd/>
              <a:tailEnd/>
            </a:ln>
          </p:spPr>
          <p:txBody>
            <a:bodyPr>
              <a:prstTxWarp prst="textNoShape">
                <a:avLst/>
              </a:prstTxWarp>
            </a:bodyPr>
            <a:lstStyle/>
            <a:p>
              <a:endParaRPr lang="en-US"/>
            </a:p>
          </p:txBody>
        </p:sp>
        <p:sp>
          <p:nvSpPr>
            <p:cNvPr id="104476" name="Line 28"/>
            <p:cNvSpPr>
              <a:spLocks noChangeShapeType="1"/>
            </p:cNvSpPr>
            <p:nvPr/>
          </p:nvSpPr>
          <p:spPr bwMode="auto">
            <a:xfrm flipV="1">
              <a:off x="4399" y="3537"/>
              <a:ext cx="0" cy="37"/>
            </a:xfrm>
            <a:prstGeom prst="line">
              <a:avLst/>
            </a:prstGeom>
            <a:noFill/>
            <a:ln w="0">
              <a:solidFill>
                <a:srgbClr val="000000"/>
              </a:solidFill>
              <a:round/>
              <a:headEnd/>
              <a:tailEnd/>
            </a:ln>
          </p:spPr>
          <p:txBody>
            <a:bodyPr>
              <a:prstTxWarp prst="textNoShape">
                <a:avLst/>
              </a:prstTxWarp>
            </a:bodyPr>
            <a:lstStyle/>
            <a:p>
              <a:endParaRPr lang="en-US"/>
            </a:p>
          </p:txBody>
        </p:sp>
        <p:sp>
          <p:nvSpPr>
            <p:cNvPr id="104477" name="Line 29"/>
            <p:cNvSpPr>
              <a:spLocks noChangeShapeType="1"/>
            </p:cNvSpPr>
            <p:nvPr/>
          </p:nvSpPr>
          <p:spPr bwMode="auto">
            <a:xfrm flipV="1">
              <a:off x="4918" y="3537"/>
              <a:ext cx="0" cy="37"/>
            </a:xfrm>
            <a:prstGeom prst="line">
              <a:avLst/>
            </a:prstGeom>
            <a:noFill/>
            <a:ln w="0">
              <a:solidFill>
                <a:srgbClr val="000000"/>
              </a:solidFill>
              <a:round/>
              <a:headEnd/>
              <a:tailEnd/>
            </a:ln>
          </p:spPr>
          <p:txBody>
            <a:bodyPr>
              <a:prstTxWarp prst="textNoShape">
                <a:avLst/>
              </a:prstTxWarp>
            </a:bodyPr>
            <a:lstStyle/>
            <a:p>
              <a:endParaRPr lang="en-US"/>
            </a:p>
          </p:txBody>
        </p:sp>
        <p:sp>
          <p:nvSpPr>
            <p:cNvPr id="104478" name="Line 30"/>
            <p:cNvSpPr>
              <a:spLocks noChangeShapeType="1"/>
            </p:cNvSpPr>
            <p:nvPr/>
          </p:nvSpPr>
          <p:spPr bwMode="auto">
            <a:xfrm>
              <a:off x="1816" y="1186"/>
              <a:ext cx="0" cy="2351"/>
            </a:xfrm>
            <a:prstGeom prst="line">
              <a:avLst/>
            </a:prstGeom>
            <a:noFill/>
            <a:ln w="0">
              <a:solidFill>
                <a:srgbClr val="000000"/>
              </a:solidFill>
              <a:round/>
              <a:headEnd/>
              <a:tailEnd/>
            </a:ln>
          </p:spPr>
          <p:txBody>
            <a:bodyPr>
              <a:prstTxWarp prst="textNoShape">
                <a:avLst/>
              </a:prstTxWarp>
            </a:bodyPr>
            <a:lstStyle/>
            <a:p>
              <a:endParaRPr lang="en-US"/>
            </a:p>
          </p:txBody>
        </p:sp>
        <p:sp>
          <p:nvSpPr>
            <p:cNvPr id="104479" name="Line 31"/>
            <p:cNvSpPr>
              <a:spLocks noChangeShapeType="1"/>
            </p:cNvSpPr>
            <p:nvPr/>
          </p:nvSpPr>
          <p:spPr bwMode="auto">
            <a:xfrm>
              <a:off x="1775" y="3537"/>
              <a:ext cx="4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480" name="Line 32"/>
            <p:cNvSpPr>
              <a:spLocks noChangeShapeType="1"/>
            </p:cNvSpPr>
            <p:nvPr/>
          </p:nvSpPr>
          <p:spPr bwMode="auto">
            <a:xfrm>
              <a:off x="1775" y="3145"/>
              <a:ext cx="4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481" name="Line 33"/>
            <p:cNvSpPr>
              <a:spLocks noChangeShapeType="1"/>
            </p:cNvSpPr>
            <p:nvPr/>
          </p:nvSpPr>
          <p:spPr bwMode="auto">
            <a:xfrm>
              <a:off x="1775" y="2753"/>
              <a:ext cx="4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482" name="Line 34"/>
            <p:cNvSpPr>
              <a:spLocks noChangeShapeType="1"/>
            </p:cNvSpPr>
            <p:nvPr/>
          </p:nvSpPr>
          <p:spPr bwMode="auto">
            <a:xfrm>
              <a:off x="1775" y="2362"/>
              <a:ext cx="4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483" name="Line 35"/>
            <p:cNvSpPr>
              <a:spLocks noChangeShapeType="1"/>
            </p:cNvSpPr>
            <p:nvPr/>
          </p:nvSpPr>
          <p:spPr bwMode="auto">
            <a:xfrm>
              <a:off x="1775" y="1970"/>
              <a:ext cx="4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484" name="Line 36"/>
            <p:cNvSpPr>
              <a:spLocks noChangeShapeType="1"/>
            </p:cNvSpPr>
            <p:nvPr/>
          </p:nvSpPr>
          <p:spPr bwMode="auto">
            <a:xfrm>
              <a:off x="1775" y="1578"/>
              <a:ext cx="4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485" name="Line 37"/>
            <p:cNvSpPr>
              <a:spLocks noChangeShapeType="1"/>
            </p:cNvSpPr>
            <p:nvPr/>
          </p:nvSpPr>
          <p:spPr bwMode="auto">
            <a:xfrm>
              <a:off x="1775" y="1186"/>
              <a:ext cx="4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486" name="Rectangle 38"/>
            <p:cNvSpPr>
              <a:spLocks noChangeArrowheads="1"/>
            </p:cNvSpPr>
            <p:nvPr/>
          </p:nvSpPr>
          <p:spPr bwMode="auto">
            <a:xfrm>
              <a:off x="4512" y="3281"/>
              <a:ext cx="174" cy="125"/>
            </a:xfrm>
            <a:prstGeom prst="rect">
              <a:avLst/>
            </a:prstGeom>
            <a:noFill/>
            <a:ln w="9525">
              <a:noFill/>
              <a:miter lim="800000"/>
              <a:headEnd/>
              <a:tailEnd/>
            </a:ln>
          </p:spPr>
          <p:txBody>
            <a:bodyPr wrap="none" lIns="0" tIns="0" rIns="0" bIns="0">
              <a:prstTxWarp prst="textNoShape">
                <a:avLst/>
              </a:prstTxWarp>
              <a:spAutoFit/>
            </a:bodyPr>
            <a:lstStyle/>
            <a:p>
              <a:pPr algn="ctr"/>
              <a:r>
                <a:rPr lang="en-US" sz="1300" b="1">
                  <a:solidFill>
                    <a:srgbClr val="000000"/>
                  </a:solidFill>
                </a:rPr>
                <a:t>255</a:t>
              </a:r>
              <a:endParaRPr lang="en-US"/>
            </a:p>
          </p:txBody>
        </p:sp>
        <p:sp>
          <p:nvSpPr>
            <p:cNvPr id="104487" name="Rectangle 39"/>
            <p:cNvSpPr>
              <a:spLocks noChangeArrowheads="1"/>
            </p:cNvSpPr>
            <p:nvPr/>
          </p:nvSpPr>
          <p:spPr bwMode="auto">
            <a:xfrm>
              <a:off x="2878" y="2889"/>
              <a:ext cx="116" cy="125"/>
            </a:xfrm>
            <a:prstGeom prst="rect">
              <a:avLst/>
            </a:prstGeom>
            <a:noFill/>
            <a:ln w="9525">
              <a:noFill/>
              <a:miter lim="800000"/>
              <a:headEnd/>
              <a:tailEnd/>
            </a:ln>
          </p:spPr>
          <p:txBody>
            <a:bodyPr wrap="none" lIns="0" tIns="0" rIns="0" bIns="0">
              <a:prstTxWarp prst="textNoShape">
                <a:avLst/>
              </a:prstTxWarp>
              <a:spAutoFit/>
            </a:bodyPr>
            <a:lstStyle/>
            <a:p>
              <a:pPr algn="ctr"/>
              <a:r>
                <a:rPr lang="en-US" sz="1300" b="1">
                  <a:solidFill>
                    <a:srgbClr val="000000"/>
                  </a:solidFill>
                </a:rPr>
                <a:t>97</a:t>
              </a:r>
              <a:endParaRPr lang="en-US"/>
            </a:p>
          </p:txBody>
        </p:sp>
        <p:sp>
          <p:nvSpPr>
            <p:cNvPr id="104488" name="Rectangle 40"/>
            <p:cNvSpPr>
              <a:spLocks noChangeArrowheads="1"/>
            </p:cNvSpPr>
            <p:nvPr/>
          </p:nvSpPr>
          <p:spPr bwMode="auto">
            <a:xfrm>
              <a:off x="2526" y="2497"/>
              <a:ext cx="116" cy="125"/>
            </a:xfrm>
            <a:prstGeom prst="rect">
              <a:avLst/>
            </a:prstGeom>
            <a:noFill/>
            <a:ln w="9525">
              <a:noFill/>
              <a:miter lim="800000"/>
              <a:headEnd/>
              <a:tailEnd/>
            </a:ln>
          </p:spPr>
          <p:txBody>
            <a:bodyPr wrap="none" lIns="0" tIns="0" rIns="0" bIns="0">
              <a:prstTxWarp prst="textNoShape">
                <a:avLst/>
              </a:prstTxWarp>
              <a:spAutoFit/>
            </a:bodyPr>
            <a:lstStyle/>
            <a:p>
              <a:pPr algn="ctr"/>
              <a:r>
                <a:rPr lang="en-US" sz="1300" b="1">
                  <a:solidFill>
                    <a:srgbClr val="000000"/>
                  </a:solidFill>
                </a:rPr>
                <a:t>63</a:t>
              </a:r>
              <a:endParaRPr lang="en-US"/>
            </a:p>
          </p:txBody>
        </p:sp>
        <p:sp>
          <p:nvSpPr>
            <p:cNvPr id="104489" name="Rectangle 41"/>
            <p:cNvSpPr>
              <a:spLocks noChangeArrowheads="1"/>
            </p:cNvSpPr>
            <p:nvPr/>
          </p:nvSpPr>
          <p:spPr bwMode="auto">
            <a:xfrm>
              <a:off x="2111" y="2105"/>
              <a:ext cx="116" cy="125"/>
            </a:xfrm>
            <a:prstGeom prst="rect">
              <a:avLst/>
            </a:prstGeom>
            <a:noFill/>
            <a:ln w="9525">
              <a:noFill/>
              <a:miter lim="800000"/>
              <a:headEnd/>
              <a:tailEnd/>
            </a:ln>
          </p:spPr>
          <p:txBody>
            <a:bodyPr wrap="none" lIns="0" tIns="0" rIns="0" bIns="0">
              <a:prstTxWarp prst="textNoShape">
                <a:avLst/>
              </a:prstTxWarp>
              <a:spAutoFit/>
            </a:bodyPr>
            <a:lstStyle/>
            <a:p>
              <a:pPr algn="ctr"/>
              <a:r>
                <a:rPr lang="en-US" sz="1300" b="1">
                  <a:solidFill>
                    <a:srgbClr val="000000"/>
                  </a:solidFill>
                </a:rPr>
                <a:t>23</a:t>
              </a:r>
              <a:endParaRPr lang="en-US"/>
            </a:p>
          </p:txBody>
        </p:sp>
        <p:sp>
          <p:nvSpPr>
            <p:cNvPr id="104490" name="Rectangle 42"/>
            <p:cNvSpPr>
              <a:spLocks noChangeArrowheads="1"/>
            </p:cNvSpPr>
            <p:nvPr/>
          </p:nvSpPr>
          <p:spPr bwMode="auto">
            <a:xfrm>
              <a:off x="3405" y="1713"/>
              <a:ext cx="174" cy="125"/>
            </a:xfrm>
            <a:prstGeom prst="rect">
              <a:avLst/>
            </a:prstGeom>
            <a:noFill/>
            <a:ln w="9525">
              <a:noFill/>
              <a:miter lim="800000"/>
              <a:headEnd/>
              <a:tailEnd/>
            </a:ln>
          </p:spPr>
          <p:txBody>
            <a:bodyPr wrap="none" lIns="0" tIns="0" rIns="0" bIns="0">
              <a:prstTxWarp prst="textNoShape">
                <a:avLst/>
              </a:prstTxWarp>
              <a:spAutoFit/>
            </a:bodyPr>
            <a:lstStyle/>
            <a:p>
              <a:pPr algn="ctr"/>
              <a:r>
                <a:rPr lang="en-US" sz="1300" b="1">
                  <a:solidFill>
                    <a:srgbClr val="000000"/>
                  </a:solidFill>
                </a:rPr>
                <a:t>148</a:t>
              </a:r>
              <a:endParaRPr lang="en-US"/>
            </a:p>
          </p:txBody>
        </p:sp>
        <p:sp>
          <p:nvSpPr>
            <p:cNvPr id="104491" name="Rectangle 43"/>
            <p:cNvSpPr>
              <a:spLocks noChangeArrowheads="1"/>
            </p:cNvSpPr>
            <p:nvPr/>
          </p:nvSpPr>
          <p:spPr bwMode="auto">
            <a:xfrm>
              <a:off x="2598" y="1322"/>
              <a:ext cx="116" cy="125"/>
            </a:xfrm>
            <a:prstGeom prst="rect">
              <a:avLst/>
            </a:prstGeom>
            <a:noFill/>
            <a:ln w="9525">
              <a:noFill/>
              <a:miter lim="800000"/>
              <a:headEnd/>
              <a:tailEnd/>
            </a:ln>
          </p:spPr>
          <p:txBody>
            <a:bodyPr wrap="none" lIns="0" tIns="0" rIns="0" bIns="0">
              <a:prstTxWarp prst="textNoShape">
                <a:avLst/>
              </a:prstTxWarp>
              <a:spAutoFit/>
            </a:bodyPr>
            <a:lstStyle/>
            <a:p>
              <a:pPr algn="ctr"/>
              <a:r>
                <a:rPr lang="en-US" sz="1300" b="1">
                  <a:solidFill>
                    <a:srgbClr val="000000"/>
                  </a:solidFill>
                </a:rPr>
                <a:t>70</a:t>
              </a:r>
              <a:endParaRPr lang="en-US"/>
            </a:p>
          </p:txBody>
        </p:sp>
        <p:sp>
          <p:nvSpPr>
            <p:cNvPr id="104492" name="Rectangle 44"/>
            <p:cNvSpPr>
              <a:spLocks noChangeArrowheads="1"/>
            </p:cNvSpPr>
            <p:nvPr/>
          </p:nvSpPr>
          <p:spPr bwMode="auto">
            <a:xfrm>
              <a:off x="1809" y="3641"/>
              <a:ext cx="67"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0</a:t>
              </a:r>
              <a:endParaRPr lang="en-US"/>
            </a:p>
          </p:txBody>
        </p:sp>
        <p:sp>
          <p:nvSpPr>
            <p:cNvPr id="104493" name="Rectangle 45"/>
            <p:cNvSpPr>
              <a:spLocks noChangeArrowheads="1"/>
            </p:cNvSpPr>
            <p:nvPr/>
          </p:nvSpPr>
          <p:spPr bwMode="auto">
            <a:xfrm>
              <a:off x="2294" y="3641"/>
              <a:ext cx="134"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50</a:t>
              </a:r>
              <a:endParaRPr lang="en-US"/>
            </a:p>
          </p:txBody>
        </p:sp>
        <p:sp>
          <p:nvSpPr>
            <p:cNvPr id="104494" name="Rectangle 46"/>
            <p:cNvSpPr>
              <a:spLocks noChangeArrowheads="1"/>
            </p:cNvSpPr>
            <p:nvPr/>
          </p:nvSpPr>
          <p:spPr bwMode="auto">
            <a:xfrm>
              <a:off x="2778" y="3641"/>
              <a:ext cx="201"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100</a:t>
              </a:r>
              <a:endParaRPr lang="en-US"/>
            </a:p>
          </p:txBody>
        </p:sp>
        <p:sp>
          <p:nvSpPr>
            <p:cNvPr id="104495" name="Rectangle 47"/>
            <p:cNvSpPr>
              <a:spLocks noChangeArrowheads="1"/>
            </p:cNvSpPr>
            <p:nvPr/>
          </p:nvSpPr>
          <p:spPr bwMode="auto">
            <a:xfrm>
              <a:off x="3297" y="3641"/>
              <a:ext cx="201"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150</a:t>
              </a:r>
              <a:endParaRPr lang="en-US"/>
            </a:p>
          </p:txBody>
        </p:sp>
        <p:sp>
          <p:nvSpPr>
            <p:cNvPr id="104496" name="Rectangle 48"/>
            <p:cNvSpPr>
              <a:spLocks noChangeArrowheads="1"/>
            </p:cNvSpPr>
            <p:nvPr/>
          </p:nvSpPr>
          <p:spPr bwMode="auto">
            <a:xfrm>
              <a:off x="3813" y="3641"/>
              <a:ext cx="201"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200</a:t>
              </a:r>
              <a:endParaRPr lang="en-US"/>
            </a:p>
          </p:txBody>
        </p:sp>
        <p:sp>
          <p:nvSpPr>
            <p:cNvPr id="104497" name="Rectangle 49"/>
            <p:cNvSpPr>
              <a:spLocks noChangeArrowheads="1"/>
            </p:cNvSpPr>
            <p:nvPr/>
          </p:nvSpPr>
          <p:spPr bwMode="auto">
            <a:xfrm>
              <a:off x="4329" y="3641"/>
              <a:ext cx="201"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250</a:t>
              </a:r>
              <a:endParaRPr lang="en-US"/>
            </a:p>
          </p:txBody>
        </p:sp>
        <p:sp>
          <p:nvSpPr>
            <p:cNvPr id="104498" name="Rectangle 50"/>
            <p:cNvSpPr>
              <a:spLocks noChangeArrowheads="1"/>
            </p:cNvSpPr>
            <p:nvPr/>
          </p:nvSpPr>
          <p:spPr bwMode="auto">
            <a:xfrm>
              <a:off x="4848" y="3641"/>
              <a:ext cx="201"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300</a:t>
              </a:r>
              <a:endParaRPr lang="en-US"/>
            </a:p>
          </p:txBody>
        </p:sp>
        <p:sp>
          <p:nvSpPr>
            <p:cNvPr id="104499" name="Rectangle 51"/>
            <p:cNvSpPr>
              <a:spLocks noChangeArrowheads="1"/>
            </p:cNvSpPr>
            <p:nvPr/>
          </p:nvSpPr>
          <p:spPr bwMode="auto">
            <a:xfrm>
              <a:off x="1477" y="3275"/>
              <a:ext cx="280"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past </a:t>
              </a:r>
              <a:endParaRPr lang="en-US"/>
            </a:p>
          </p:txBody>
        </p:sp>
        <p:sp>
          <p:nvSpPr>
            <p:cNvPr id="104500" name="Rectangle 52"/>
            <p:cNvSpPr>
              <a:spLocks noChangeArrowheads="1"/>
            </p:cNvSpPr>
            <p:nvPr/>
          </p:nvSpPr>
          <p:spPr bwMode="auto">
            <a:xfrm>
              <a:off x="1416" y="2883"/>
              <a:ext cx="340"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future</a:t>
              </a:r>
              <a:endParaRPr lang="en-US"/>
            </a:p>
          </p:txBody>
        </p:sp>
        <p:sp>
          <p:nvSpPr>
            <p:cNvPr id="104501" name="Rectangle 53"/>
            <p:cNvSpPr>
              <a:spLocks noChangeArrowheads="1"/>
            </p:cNvSpPr>
            <p:nvPr/>
          </p:nvSpPr>
          <p:spPr bwMode="auto">
            <a:xfrm>
              <a:off x="1477" y="2491"/>
              <a:ext cx="280"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past </a:t>
              </a:r>
              <a:endParaRPr lang="en-US"/>
            </a:p>
          </p:txBody>
        </p:sp>
        <p:sp>
          <p:nvSpPr>
            <p:cNvPr id="104502" name="Rectangle 54"/>
            <p:cNvSpPr>
              <a:spLocks noChangeArrowheads="1"/>
            </p:cNvSpPr>
            <p:nvPr/>
          </p:nvSpPr>
          <p:spPr bwMode="auto">
            <a:xfrm>
              <a:off x="1416" y="2099"/>
              <a:ext cx="340"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future</a:t>
              </a:r>
              <a:endParaRPr lang="en-US"/>
            </a:p>
          </p:txBody>
        </p:sp>
        <p:sp>
          <p:nvSpPr>
            <p:cNvPr id="104503" name="Rectangle 55"/>
            <p:cNvSpPr>
              <a:spLocks noChangeArrowheads="1"/>
            </p:cNvSpPr>
            <p:nvPr/>
          </p:nvSpPr>
          <p:spPr bwMode="auto">
            <a:xfrm>
              <a:off x="1477" y="1708"/>
              <a:ext cx="280"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past </a:t>
              </a:r>
              <a:endParaRPr lang="en-US"/>
            </a:p>
          </p:txBody>
        </p:sp>
        <p:sp>
          <p:nvSpPr>
            <p:cNvPr id="104504" name="Rectangle 56"/>
            <p:cNvSpPr>
              <a:spLocks noChangeArrowheads="1"/>
            </p:cNvSpPr>
            <p:nvPr/>
          </p:nvSpPr>
          <p:spPr bwMode="auto">
            <a:xfrm>
              <a:off x="1416" y="1316"/>
              <a:ext cx="340"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future</a:t>
              </a:r>
              <a:endParaRPr lang="en-US"/>
            </a:p>
          </p:txBody>
        </p:sp>
        <p:sp>
          <p:nvSpPr>
            <p:cNvPr id="104505" name="Line 57"/>
            <p:cNvSpPr>
              <a:spLocks noChangeShapeType="1"/>
            </p:cNvSpPr>
            <p:nvPr/>
          </p:nvSpPr>
          <p:spPr bwMode="auto">
            <a:xfrm flipH="1">
              <a:off x="1369" y="3145"/>
              <a:ext cx="44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506" name="Line 58"/>
            <p:cNvSpPr>
              <a:spLocks noChangeShapeType="1"/>
            </p:cNvSpPr>
            <p:nvPr/>
          </p:nvSpPr>
          <p:spPr bwMode="auto">
            <a:xfrm flipH="1">
              <a:off x="1369" y="2362"/>
              <a:ext cx="44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507" name="Line 59"/>
            <p:cNvSpPr>
              <a:spLocks noChangeShapeType="1"/>
            </p:cNvSpPr>
            <p:nvPr/>
          </p:nvSpPr>
          <p:spPr bwMode="auto">
            <a:xfrm flipH="1">
              <a:off x="1369" y="1578"/>
              <a:ext cx="447"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508" name="Rectangle 60"/>
            <p:cNvSpPr>
              <a:spLocks noChangeArrowheads="1"/>
            </p:cNvSpPr>
            <p:nvPr/>
          </p:nvSpPr>
          <p:spPr bwMode="auto">
            <a:xfrm rot="-5400000">
              <a:off x="909" y="3037"/>
              <a:ext cx="646"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Developing</a:t>
              </a:r>
              <a:endParaRPr lang="en-US"/>
            </a:p>
          </p:txBody>
        </p:sp>
        <p:sp>
          <p:nvSpPr>
            <p:cNvPr id="104509" name="Rectangle 61"/>
            <p:cNvSpPr>
              <a:spLocks noChangeArrowheads="1"/>
            </p:cNvSpPr>
            <p:nvPr/>
          </p:nvSpPr>
          <p:spPr bwMode="auto">
            <a:xfrm rot="-5400000">
              <a:off x="928" y="2254"/>
              <a:ext cx="607"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Developed</a:t>
              </a:r>
              <a:endParaRPr lang="en-US"/>
            </a:p>
          </p:txBody>
        </p:sp>
        <p:sp>
          <p:nvSpPr>
            <p:cNvPr id="104510" name="Rectangle 62"/>
            <p:cNvSpPr>
              <a:spLocks noChangeArrowheads="1"/>
            </p:cNvSpPr>
            <p:nvPr/>
          </p:nvSpPr>
          <p:spPr bwMode="auto">
            <a:xfrm rot="-5400000">
              <a:off x="1063" y="1473"/>
              <a:ext cx="339" cy="144"/>
            </a:xfrm>
            <a:prstGeom prst="rect">
              <a:avLst/>
            </a:prstGeom>
            <a:noFill/>
            <a:ln w="9525">
              <a:noFill/>
              <a:miter lim="800000"/>
              <a:headEnd/>
              <a:tailEnd/>
            </a:ln>
          </p:spPr>
          <p:txBody>
            <a:bodyPr wrap="none" lIns="0" tIns="0" rIns="0" bIns="0">
              <a:prstTxWarp prst="textNoShape">
                <a:avLst/>
              </a:prstTxWarp>
              <a:spAutoFit/>
            </a:bodyPr>
            <a:lstStyle/>
            <a:p>
              <a:pPr algn="ctr"/>
              <a:r>
                <a:rPr lang="en-US" sz="1500" b="1">
                  <a:solidFill>
                    <a:srgbClr val="000000"/>
                  </a:solidFill>
                </a:rPr>
                <a:t>World</a:t>
              </a:r>
              <a:endParaRPr lang="en-US"/>
            </a:p>
          </p:txBody>
        </p:sp>
        <p:sp>
          <p:nvSpPr>
            <p:cNvPr id="104511" name="Line 63"/>
            <p:cNvSpPr>
              <a:spLocks noChangeShapeType="1"/>
            </p:cNvSpPr>
            <p:nvPr/>
          </p:nvSpPr>
          <p:spPr bwMode="auto">
            <a:xfrm flipH="1">
              <a:off x="1135" y="3537"/>
              <a:ext cx="68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512" name="Line 64"/>
            <p:cNvSpPr>
              <a:spLocks noChangeShapeType="1"/>
            </p:cNvSpPr>
            <p:nvPr/>
          </p:nvSpPr>
          <p:spPr bwMode="auto">
            <a:xfrm flipH="1">
              <a:off x="1135" y="1186"/>
              <a:ext cx="68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513" name="Line 65"/>
            <p:cNvSpPr>
              <a:spLocks noChangeShapeType="1"/>
            </p:cNvSpPr>
            <p:nvPr/>
          </p:nvSpPr>
          <p:spPr bwMode="auto">
            <a:xfrm flipH="1">
              <a:off x="1135" y="2753"/>
              <a:ext cx="68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514" name="Line 66"/>
            <p:cNvSpPr>
              <a:spLocks noChangeShapeType="1"/>
            </p:cNvSpPr>
            <p:nvPr/>
          </p:nvSpPr>
          <p:spPr bwMode="auto">
            <a:xfrm flipH="1">
              <a:off x="1135" y="1970"/>
              <a:ext cx="681" cy="0"/>
            </a:xfrm>
            <a:prstGeom prst="line">
              <a:avLst/>
            </a:prstGeom>
            <a:noFill/>
            <a:ln w="0">
              <a:solidFill>
                <a:srgbClr val="000000"/>
              </a:solidFill>
              <a:round/>
              <a:headEnd/>
              <a:tailEnd/>
            </a:ln>
          </p:spPr>
          <p:txBody>
            <a:bodyPr>
              <a:prstTxWarp prst="textNoShape">
                <a:avLst/>
              </a:prstTxWarp>
            </a:bodyPr>
            <a:lstStyle/>
            <a:p>
              <a:endParaRPr lang="en-US"/>
            </a:p>
          </p:txBody>
        </p:sp>
        <p:sp>
          <p:nvSpPr>
            <p:cNvPr id="104515" name="Rectangle 67"/>
            <p:cNvSpPr>
              <a:spLocks noChangeArrowheads="1"/>
            </p:cNvSpPr>
            <p:nvPr/>
          </p:nvSpPr>
          <p:spPr bwMode="auto">
            <a:xfrm>
              <a:off x="3412" y="1258"/>
              <a:ext cx="1423" cy="154"/>
            </a:xfrm>
            <a:prstGeom prst="rect">
              <a:avLst/>
            </a:prstGeom>
            <a:noFill/>
            <a:ln w="9525">
              <a:noFill/>
              <a:miter lim="800000"/>
              <a:headEnd/>
              <a:tailEnd/>
            </a:ln>
          </p:spPr>
          <p:txBody>
            <a:bodyPr wrap="none" lIns="0" tIns="0" rIns="0" bIns="0">
              <a:prstTxWarp prst="textNoShape">
                <a:avLst/>
              </a:prstTxWarp>
              <a:spAutoFit/>
            </a:bodyPr>
            <a:lstStyle/>
            <a:p>
              <a:pPr algn="ctr"/>
              <a:r>
                <a:rPr lang="en-US" sz="1600" b="1">
                  <a:solidFill>
                    <a:srgbClr val="000000"/>
                  </a:solidFill>
                </a:rPr>
                <a:t>Agricultural production</a:t>
              </a:r>
              <a:endParaRPr lang="en-US"/>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274638"/>
            <a:ext cx="8229600" cy="633412"/>
          </a:xfrm>
        </p:spPr>
        <p:txBody>
          <a:bodyPr/>
          <a:lstStyle/>
          <a:p>
            <a:pPr eaLnBrk="1" hangingPunct="1"/>
            <a:r>
              <a:rPr lang="en-US" sz="2800" b="1"/>
              <a:t>Where will agricultural growth come from?</a:t>
            </a:r>
          </a:p>
        </p:txBody>
      </p:sp>
      <p:sp>
        <p:nvSpPr>
          <p:cNvPr id="627715" name="Rectangle 3"/>
          <p:cNvSpPr>
            <a:spLocks noGrp="1" noChangeArrowheads="1"/>
          </p:cNvSpPr>
          <p:nvPr>
            <p:ph type="body" idx="1"/>
          </p:nvPr>
        </p:nvSpPr>
        <p:spPr>
          <a:xfrm>
            <a:off x="457200" y="1196975"/>
            <a:ext cx="8229600" cy="5184775"/>
          </a:xfrm>
        </p:spPr>
        <p:txBody>
          <a:bodyPr/>
          <a:lstStyle/>
          <a:p>
            <a:pPr eaLnBrk="1" hangingPunct="1">
              <a:lnSpc>
                <a:spcPct val="90000"/>
              </a:lnSpc>
            </a:pPr>
            <a:r>
              <a:rPr lang="en-US" sz="2400"/>
              <a:t>Area expansion?</a:t>
            </a:r>
          </a:p>
          <a:p>
            <a:pPr lvl="1" eaLnBrk="1" hangingPunct="1">
              <a:lnSpc>
                <a:spcPct val="90000"/>
              </a:lnSpc>
            </a:pPr>
            <a:r>
              <a:rPr lang="en-US" sz="2000"/>
              <a:t>1.6 billion hectares currently used for crop production, another 2.6 billion with production potential, mostly in SSA and LAC</a:t>
            </a:r>
          </a:p>
          <a:p>
            <a:pPr lvl="1" eaLnBrk="1" hangingPunct="1">
              <a:lnSpc>
                <a:spcPct val="90000"/>
              </a:lnSpc>
            </a:pPr>
            <a:r>
              <a:rPr lang="en-US" sz="2000"/>
              <a:t>but concerns about biodiversity loss, carbon emissions, erosion</a:t>
            </a:r>
          </a:p>
          <a:p>
            <a:pPr lvl="1" eaLnBrk="1" hangingPunct="1">
              <a:lnSpc>
                <a:spcPct val="90000"/>
              </a:lnSpc>
            </a:pPr>
            <a:r>
              <a:rPr lang="en-US" sz="2000"/>
              <a:t>also economic feasibility, but that is changing with prices</a:t>
            </a:r>
          </a:p>
          <a:p>
            <a:pPr eaLnBrk="1" hangingPunct="1">
              <a:lnSpc>
                <a:spcPct val="90000"/>
              </a:lnSpc>
            </a:pPr>
            <a:r>
              <a:rPr lang="en-US" sz="2400"/>
              <a:t>Climate change will affect land suitability and yields, but unevenly</a:t>
            </a:r>
          </a:p>
          <a:p>
            <a:pPr lvl="1" eaLnBrk="1" hangingPunct="1">
              <a:lnSpc>
                <a:spcPct val="90000"/>
              </a:lnSpc>
            </a:pPr>
            <a:r>
              <a:rPr lang="en-US" sz="2000"/>
              <a:t>initially adversely in SSA and LAC, positively elsewhere</a:t>
            </a:r>
          </a:p>
          <a:p>
            <a:pPr lvl="1" eaLnBrk="1" hangingPunct="1">
              <a:lnSpc>
                <a:spcPct val="90000"/>
              </a:lnSpc>
            </a:pPr>
            <a:r>
              <a:rPr lang="en-US" sz="2000"/>
              <a:t>eventually adversely in all regions, especially SSA and LAC</a:t>
            </a:r>
          </a:p>
          <a:p>
            <a:pPr eaLnBrk="1" hangingPunct="1">
              <a:lnSpc>
                <a:spcPct val="90000"/>
              </a:lnSpc>
            </a:pPr>
            <a:r>
              <a:rPr lang="en-US" sz="2400"/>
              <a:t>Yield increases have accounted for the majority of production growth in recent decades, and will continue to do so in the future</a:t>
            </a:r>
          </a:p>
          <a:p>
            <a:pPr lvl="1" eaLnBrk="1" hangingPunct="1">
              <a:lnSpc>
                <a:spcPct val="90000"/>
              </a:lnSpc>
            </a:pPr>
            <a:r>
              <a:rPr lang="en-US" sz="2000"/>
              <a:t>about half from improved seeds</a:t>
            </a:r>
          </a:p>
          <a:p>
            <a:pPr lvl="1" eaLnBrk="1" hangingPunct="1">
              <a:lnSpc>
                <a:spcPct val="90000"/>
              </a:lnSpc>
            </a:pPr>
            <a:r>
              <a:rPr lang="en-US" sz="2000"/>
              <a:t>about half from increased inputs (esp. water and fertilizer)</a:t>
            </a:r>
          </a:p>
          <a:p>
            <a:pPr lvl="1" eaLnBrk="1" hangingPunct="1">
              <a:lnSpc>
                <a:spcPct val="90000"/>
              </a:lnSpc>
            </a:pP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77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77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77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77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277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77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77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2771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277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77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042988" y="333375"/>
            <a:ext cx="6985000" cy="612775"/>
          </a:xfrm>
          <a:prstGeom prst="rect">
            <a:avLst/>
          </a:prstGeom>
          <a:noFill/>
          <a:ln w="9525">
            <a:noFill/>
            <a:miter lim="800000"/>
            <a:headEnd/>
            <a:tailEnd/>
          </a:ln>
        </p:spPr>
        <p:txBody>
          <a:bodyPr anchor="ctr">
            <a:prstTxWarp prst="textNoShape">
              <a:avLst/>
            </a:prstTxWarp>
          </a:bodyPr>
          <a:lstStyle/>
          <a:p>
            <a:pPr algn="ctr"/>
            <a:r>
              <a:rPr lang="en-GB" sz="2200" b="1">
                <a:solidFill>
                  <a:srgbClr val="146CCC"/>
                </a:solidFill>
              </a:rPr>
              <a:t>How much land is in use, how much is available now and in 2030?</a:t>
            </a:r>
          </a:p>
        </p:txBody>
      </p:sp>
      <p:sp>
        <p:nvSpPr>
          <p:cNvPr id="106499" name="Rectangle 3"/>
          <p:cNvSpPr>
            <a:spLocks noChangeArrowheads="1"/>
          </p:cNvSpPr>
          <p:nvPr/>
        </p:nvSpPr>
        <p:spPr bwMode="auto">
          <a:xfrm>
            <a:off x="1308100" y="1768475"/>
            <a:ext cx="5927725" cy="3708400"/>
          </a:xfrm>
          <a:prstGeom prst="rect">
            <a:avLst/>
          </a:prstGeom>
          <a:noFill/>
          <a:ln w="9525">
            <a:noFill/>
            <a:miter lim="800000"/>
            <a:headEnd/>
            <a:tailEnd/>
          </a:ln>
        </p:spPr>
        <p:txBody>
          <a:bodyPr>
            <a:prstTxWarp prst="textNoShape">
              <a:avLst/>
            </a:prstTxWarp>
          </a:bodyPr>
          <a:lstStyle/>
          <a:p>
            <a:endParaRPr lang="en-US"/>
          </a:p>
        </p:txBody>
      </p:sp>
      <p:sp>
        <p:nvSpPr>
          <p:cNvPr id="106500" name="Rectangle 4"/>
          <p:cNvSpPr>
            <a:spLocks noChangeArrowheads="1"/>
          </p:cNvSpPr>
          <p:nvPr/>
        </p:nvSpPr>
        <p:spPr bwMode="auto">
          <a:xfrm>
            <a:off x="1308100" y="1768475"/>
            <a:ext cx="5927725" cy="3708400"/>
          </a:xfrm>
          <a:prstGeom prst="rect">
            <a:avLst/>
          </a:prstGeom>
          <a:noFill/>
          <a:ln w="7938">
            <a:solidFill>
              <a:srgbClr val="000000"/>
            </a:solidFill>
            <a:miter lim="800000"/>
            <a:headEnd/>
            <a:tailEnd/>
          </a:ln>
        </p:spPr>
        <p:txBody>
          <a:bodyPr>
            <a:prstTxWarp prst="textNoShape">
              <a:avLst/>
            </a:prstTxWarp>
          </a:bodyPr>
          <a:lstStyle/>
          <a:p>
            <a:endParaRPr lang="en-US"/>
          </a:p>
        </p:txBody>
      </p:sp>
      <p:sp>
        <p:nvSpPr>
          <p:cNvPr id="106501" name="Rectangle 5"/>
          <p:cNvSpPr>
            <a:spLocks noChangeArrowheads="1"/>
          </p:cNvSpPr>
          <p:nvPr/>
        </p:nvSpPr>
        <p:spPr bwMode="auto">
          <a:xfrm>
            <a:off x="1339850" y="2184400"/>
            <a:ext cx="777875" cy="3292475"/>
          </a:xfrm>
          <a:prstGeom prst="rect">
            <a:avLst/>
          </a:prstGeom>
          <a:solidFill>
            <a:srgbClr val="3366FF"/>
          </a:solidFill>
          <a:ln w="9525">
            <a:noFill/>
            <a:miter lim="800000"/>
            <a:headEnd/>
            <a:tailEnd/>
          </a:ln>
        </p:spPr>
        <p:txBody>
          <a:bodyPr>
            <a:prstTxWarp prst="textNoShape">
              <a:avLst/>
            </a:prstTxWarp>
          </a:bodyPr>
          <a:lstStyle/>
          <a:p>
            <a:endParaRPr lang="en-US"/>
          </a:p>
        </p:txBody>
      </p:sp>
      <p:sp>
        <p:nvSpPr>
          <p:cNvPr id="106502" name="Rectangle 6"/>
          <p:cNvSpPr>
            <a:spLocks noChangeArrowheads="1"/>
          </p:cNvSpPr>
          <p:nvPr/>
        </p:nvSpPr>
        <p:spPr bwMode="auto">
          <a:xfrm>
            <a:off x="2190750" y="2290763"/>
            <a:ext cx="769938" cy="3186112"/>
          </a:xfrm>
          <a:prstGeom prst="rect">
            <a:avLst/>
          </a:prstGeom>
          <a:solidFill>
            <a:srgbClr val="3366FF"/>
          </a:solidFill>
          <a:ln w="9525">
            <a:noFill/>
            <a:miter lim="800000"/>
            <a:headEnd/>
            <a:tailEnd/>
          </a:ln>
        </p:spPr>
        <p:txBody>
          <a:bodyPr>
            <a:prstTxWarp prst="textNoShape">
              <a:avLst/>
            </a:prstTxWarp>
          </a:bodyPr>
          <a:lstStyle/>
          <a:p>
            <a:endParaRPr lang="en-US"/>
          </a:p>
        </p:txBody>
      </p:sp>
      <p:sp>
        <p:nvSpPr>
          <p:cNvPr id="106503" name="Rectangle 7"/>
          <p:cNvSpPr>
            <a:spLocks noChangeArrowheads="1"/>
          </p:cNvSpPr>
          <p:nvPr/>
        </p:nvSpPr>
        <p:spPr bwMode="auto">
          <a:xfrm>
            <a:off x="3032125" y="4344988"/>
            <a:ext cx="777875" cy="1131887"/>
          </a:xfrm>
          <a:prstGeom prst="rect">
            <a:avLst/>
          </a:prstGeom>
          <a:solidFill>
            <a:srgbClr val="3366FF"/>
          </a:solidFill>
          <a:ln w="9525">
            <a:noFill/>
            <a:miter lim="800000"/>
            <a:headEnd/>
            <a:tailEnd/>
          </a:ln>
        </p:spPr>
        <p:txBody>
          <a:bodyPr>
            <a:prstTxWarp prst="textNoShape">
              <a:avLst/>
            </a:prstTxWarp>
          </a:bodyPr>
          <a:lstStyle/>
          <a:p>
            <a:endParaRPr lang="en-US"/>
          </a:p>
        </p:txBody>
      </p:sp>
      <p:sp>
        <p:nvSpPr>
          <p:cNvPr id="106504" name="Rectangle 8"/>
          <p:cNvSpPr>
            <a:spLocks noChangeArrowheads="1"/>
          </p:cNvSpPr>
          <p:nvPr/>
        </p:nvSpPr>
        <p:spPr bwMode="auto">
          <a:xfrm>
            <a:off x="3883025" y="4795838"/>
            <a:ext cx="769938" cy="681037"/>
          </a:xfrm>
          <a:prstGeom prst="rect">
            <a:avLst/>
          </a:prstGeom>
          <a:solidFill>
            <a:srgbClr val="3366FF"/>
          </a:solidFill>
          <a:ln w="9525">
            <a:noFill/>
            <a:miter lim="800000"/>
            <a:headEnd/>
            <a:tailEnd/>
          </a:ln>
        </p:spPr>
        <p:txBody>
          <a:bodyPr>
            <a:prstTxWarp prst="textNoShape">
              <a:avLst/>
            </a:prstTxWarp>
          </a:bodyPr>
          <a:lstStyle/>
          <a:p>
            <a:endParaRPr lang="en-US"/>
          </a:p>
        </p:txBody>
      </p:sp>
      <p:sp>
        <p:nvSpPr>
          <p:cNvPr id="106505" name="Rectangle 9"/>
          <p:cNvSpPr>
            <a:spLocks noChangeArrowheads="1"/>
          </p:cNvSpPr>
          <p:nvPr/>
        </p:nvSpPr>
        <p:spPr bwMode="auto">
          <a:xfrm>
            <a:off x="4725988" y="5167313"/>
            <a:ext cx="776287" cy="309562"/>
          </a:xfrm>
          <a:prstGeom prst="rect">
            <a:avLst/>
          </a:prstGeom>
          <a:solidFill>
            <a:srgbClr val="3366FF"/>
          </a:solidFill>
          <a:ln w="9525">
            <a:noFill/>
            <a:miter lim="800000"/>
            <a:headEnd/>
            <a:tailEnd/>
          </a:ln>
        </p:spPr>
        <p:txBody>
          <a:bodyPr>
            <a:prstTxWarp prst="textNoShape">
              <a:avLst/>
            </a:prstTxWarp>
          </a:bodyPr>
          <a:lstStyle/>
          <a:p>
            <a:endParaRPr lang="en-US"/>
          </a:p>
        </p:txBody>
      </p:sp>
      <p:sp>
        <p:nvSpPr>
          <p:cNvPr id="106506" name="Rectangle 10"/>
          <p:cNvSpPr>
            <a:spLocks noChangeArrowheads="1"/>
          </p:cNvSpPr>
          <p:nvPr/>
        </p:nvSpPr>
        <p:spPr bwMode="auto">
          <a:xfrm>
            <a:off x="5575300" y="2778125"/>
            <a:ext cx="769938" cy="2698750"/>
          </a:xfrm>
          <a:prstGeom prst="rect">
            <a:avLst/>
          </a:prstGeom>
          <a:solidFill>
            <a:srgbClr val="3366FF"/>
          </a:solidFill>
          <a:ln w="9525">
            <a:noFill/>
            <a:miter lim="800000"/>
            <a:headEnd/>
            <a:tailEnd/>
          </a:ln>
        </p:spPr>
        <p:txBody>
          <a:bodyPr>
            <a:prstTxWarp prst="textNoShape">
              <a:avLst/>
            </a:prstTxWarp>
          </a:bodyPr>
          <a:lstStyle/>
          <a:p>
            <a:endParaRPr lang="en-US"/>
          </a:p>
        </p:txBody>
      </p:sp>
      <p:sp>
        <p:nvSpPr>
          <p:cNvPr id="106507" name="Rectangle 11"/>
          <p:cNvSpPr>
            <a:spLocks noChangeArrowheads="1"/>
          </p:cNvSpPr>
          <p:nvPr/>
        </p:nvSpPr>
        <p:spPr bwMode="auto">
          <a:xfrm>
            <a:off x="6418263" y="3937000"/>
            <a:ext cx="777875" cy="1539875"/>
          </a:xfrm>
          <a:prstGeom prst="rect">
            <a:avLst/>
          </a:prstGeom>
          <a:solidFill>
            <a:srgbClr val="3366FF"/>
          </a:solidFill>
          <a:ln w="9525">
            <a:noFill/>
            <a:miter lim="800000"/>
            <a:headEnd/>
            <a:tailEnd/>
          </a:ln>
        </p:spPr>
        <p:txBody>
          <a:bodyPr>
            <a:prstTxWarp prst="textNoShape">
              <a:avLst/>
            </a:prstTxWarp>
          </a:bodyPr>
          <a:lstStyle/>
          <a:p>
            <a:endParaRPr lang="en-US"/>
          </a:p>
        </p:txBody>
      </p:sp>
      <p:sp>
        <p:nvSpPr>
          <p:cNvPr id="597004" name="Rectangle 12"/>
          <p:cNvSpPr>
            <a:spLocks noChangeArrowheads="1"/>
          </p:cNvSpPr>
          <p:nvPr/>
        </p:nvSpPr>
        <p:spPr bwMode="auto">
          <a:xfrm>
            <a:off x="1331913" y="4875213"/>
            <a:ext cx="777875" cy="619125"/>
          </a:xfrm>
          <a:prstGeom prst="rect">
            <a:avLst/>
          </a:prstGeom>
          <a:solidFill>
            <a:srgbClr val="993300"/>
          </a:solidFill>
          <a:ln w="9525">
            <a:noFill/>
            <a:miter lim="800000"/>
            <a:headEnd/>
            <a:tailEnd/>
          </a:ln>
        </p:spPr>
        <p:txBody>
          <a:bodyPr>
            <a:prstTxWarp prst="textNoShape">
              <a:avLst/>
            </a:prstTxWarp>
          </a:bodyPr>
          <a:lstStyle/>
          <a:p>
            <a:endParaRPr lang="en-US"/>
          </a:p>
        </p:txBody>
      </p:sp>
      <p:sp>
        <p:nvSpPr>
          <p:cNvPr id="106509" name="Rectangle 13"/>
          <p:cNvSpPr>
            <a:spLocks noChangeArrowheads="1"/>
          </p:cNvSpPr>
          <p:nvPr/>
        </p:nvSpPr>
        <p:spPr bwMode="auto">
          <a:xfrm>
            <a:off x="1339850" y="4848225"/>
            <a:ext cx="777875" cy="628650"/>
          </a:xfrm>
          <a:prstGeom prst="rect">
            <a:avLst/>
          </a:prstGeom>
          <a:noFill/>
          <a:ln w="9525">
            <a:noFill/>
            <a:miter lim="800000"/>
            <a:headEnd/>
            <a:tailEnd/>
          </a:ln>
        </p:spPr>
        <p:txBody>
          <a:bodyPr>
            <a:prstTxWarp prst="textNoShape">
              <a:avLst/>
            </a:prstTxWarp>
          </a:bodyPr>
          <a:lstStyle/>
          <a:p>
            <a:endParaRPr lang="en-US"/>
          </a:p>
        </p:txBody>
      </p:sp>
      <p:sp>
        <p:nvSpPr>
          <p:cNvPr id="597006" name="Rectangle 14"/>
          <p:cNvSpPr>
            <a:spLocks noChangeArrowheads="1"/>
          </p:cNvSpPr>
          <p:nvPr/>
        </p:nvSpPr>
        <p:spPr bwMode="auto">
          <a:xfrm>
            <a:off x="2182813" y="4795838"/>
            <a:ext cx="768350" cy="698500"/>
          </a:xfrm>
          <a:prstGeom prst="rect">
            <a:avLst/>
          </a:prstGeom>
          <a:solidFill>
            <a:srgbClr val="993300"/>
          </a:solidFill>
          <a:ln w="9525">
            <a:noFill/>
            <a:miter lim="800000"/>
            <a:headEnd/>
            <a:tailEnd/>
          </a:ln>
        </p:spPr>
        <p:txBody>
          <a:bodyPr>
            <a:prstTxWarp prst="textNoShape">
              <a:avLst/>
            </a:prstTxWarp>
          </a:bodyPr>
          <a:lstStyle/>
          <a:p>
            <a:endParaRPr lang="en-US"/>
          </a:p>
        </p:txBody>
      </p:sp>
      <p:sp>
        <p:nvSpPr>
          <p:cNvPr id="106511" name="Rectangle 15"/>
          <p:cNvSpPr>
            <a:spLocks noChangeArrowheads="1"/>
          </p:cNvSpPr>
          <p:nvPr/>
        </p:nvSpPr>
        <p:spPr bwMode="auto">
          <a:xfrm>
            <a:off x="2190750" y="4768850"/>
            <a:ext cx="769938" cy="708025"/>
          </a:xfrm>
          <a:prstGeom prst="rect">
            <a:avLst/>
          </a:prstGeom>
          <a:noFill/>
          <a:ln w="9525">
            <a:noFill/>
            <a:miter lim="800000"/>
            <a:headEnd/>
            <a:tailEnd/>
          </a:ln>
        </p:spPr>
        <p:txBody>
          <a:bodyPr>
            <a:prstTxWarp prst="textNoShape">
              <a:avLst/>
            </a:prstTxWarp>
          </a:bodyPr>
          <a:lstStyle/>
          <a:p>
            <a:endParaRPr lang="en-US"/>
          </a:p>
        </p:txBody>
      </p:sp>
      <p:sp>
        <p:nvSpPr>
          <p:cNvPr id="597008" name="Rectangle 16"/>
          <p:cNvSpPr>
            <a:spLocks noChangeArrowheads="1"/>
          </p:cNvSpPr>
          <p:nvPr/>
        </p:nvSpPr>
        <p:spPr bwMode="auto">
          <a:xfrm>
            <a:off x="3024188" y="4786313"/>
            <a:ext cx="777875" cy="708025"/>
          </a:xfrm>
          <a:prstGeom prst="rect">
            <a:avLst/>
          </a:prstGeom>
          <a:solidFill>
            <a:srgbClr val="993300"/>
          </a:solidFill>
          <a:ln w="9525">
            <a:noFill/>
            <a:miter lim="800000"/>
            <a:headEnd/>
            <a:tailEnd/>
          </a:ln>
        </p:spPr>
        <p:txBody>
          <a:bodyPr>
            <a:prstTxWarp prst="textNoShape">
              <a:avLst/>
            </a:prstTxWarp>
          </a:bodyPr>
          <a:lstStyle/>
          <a:p>
            <a:endParaRPr lang="en-US"/>
          </a:p>
        </p:txBody>
      </p:sp>
      <p:sp>
        <p:nvSpPr>
          <p:cNvPr id="106513" name="Rectangle 17"/>
          <p:cNvSpPr>
            <a:spLocks noChangeArrowheads="1"/>
          </p:cNvSpPr>
          <p:nvPr/>
        </p:nvSpPr>
        <p:spPr bwMode="auto">
          <a:xfrm>
            <a:off x="3032125" y="4760913"/>
            <a:ext cx="777875" cy="715962"/>
          </a:xfrm>
          <a:prstGeom prst="rect">
            <a:avLst/>
          </a:prstGeom>
          <a:noFill/>
          <a:ln w="9525">
            <a:noFill/>
            <a:miter lim="800000"/>
            <a:headEnd/>
            <a:tailEnd/>
          </a:ln>
        </p:spPr>
        <p:txBody>
          <a:bodyPr>
            <a:prstTxWarp prst="textNoShape">
              <a:avLst/>
            </a:prstTxWarp>
          </a:bodyPr>
          <a:lstStyle/>
          <a:p>
            <a:endParaRPr lang="en-US"/>
          </a:p>
        </p:txBody>
      </p:sp>
      <p:sp>
        <p:nvSpPr>
          <p:cNvPr id="597010" name="Rectangle 18"/>
          <p:cNvSpPr>
            <a:spLocks noChangeArrowheads="1"/>
          </p:cNvSpPr>
          <p:nvPr/>
        </p:nvSpPr>
        <p:spPr bwMode="auto">
          <a:xfrm>
            <a:off x="3875088" y="4867275"/>
            <a:ext cx="769937" cy="627063"/>
          </a:xfrm>
          <a:prstGeom prst="rect">
            <a:avLst/>
          </a:prstGeom>
          <a:solidFill>
            <a:srgbClr val="993300"/>
          </a:solidFill>
          <a:ln w="9525">
            <a:noFill/>
            <a:miter lim="800000"/>
            <a:headEnd/>
            <a:tailEnd/>
          </a:ln>
        </p:spPr>
        <p:txBody>
          <a:bodyPr>
            <a:prstTxWarp prst="textNoShape">
              <a:avLst/>
            </a:prstTxWarp>
          </a:bodyPr>
          <a:lstStyle/>
          <a:p>
            <a:endParaRPr lang="en-US"/>
          </a:p>
        </p:txBody>
      </p:sp>
      <p:sp>
        <p:nvSpPr>
          <p:cNvPr id="106515" name="Rectangle 19"/>
          <p:cNvSpPr>
            <a:spLocks noChangeArrowheads="1"/>
          </p:cNvSpPr>
          <p:nvPr/>
        </p:nvSpPr>
        <p:spPr bwMode="auto">
          <a:xfrm>
            <a:off x="3883025" y="4840288"/>
            <a:ext cx="769938" cy="636587"/>
          </a:xfrm>
          <a:prstGeom prst="rect">
            <a:avLst/>
          </a:prstGeom>
          <a:noFill/>
          <a:ln w="9525">
            <a:noFill/>
            <a:miter lim="800000"/>
            <a:headEnd/>
            <a:tailEnd/>
          </a:ln>
        </p:spPr>
        <p:txBody>
          <a:bodyPr>
            <a:prstTxWarp prst="textNoShape">
              <a:avLst/>
            </a:prstTxWarp>
          </a:bodyPr>
          <a:lstStyle/>
          <a:p>
            <a:endParaRPr lang="en-US"/>
          </a:p>
        </p:txBody>
      </p:sp>
      <p:sp>
        <p:nvSpPr>
          <p:cNvPr id="597012" name="Rectangle 20"/>
          <p:cNvSpPr>
            <a:spLocks noChangeArrowheads="1"/>
          </p:cNvSpPr>
          <p:nvPr/>
        </p:nvSpPr>
        <p:spPr bwMode="auto">
          <a:xfrm>
            <a:off x="4718050" y="5238750"/>
            <a:ext cx="776288" cy="255588"/>
          </a:xfrm>
          <a:prstGeom prst="rect">
            <a:avLst/>
          </a:prstGeom>
          <a:solidFill>
            <a:srgbClr val="993300"/>
          </a:solidFill>
          <a:ln w="9525">
            <a:noFill/>
            <a:miter lim="800000"/>
            <a:headEnd/>
            <a:tailEnd/>
          </a:ln>
        </p:spPr>
        <p:txBody>
          <a:bodyPr>
            <a:prstTxWarp prst="textNoShape">
              <a:avLst/>
            </a:prstTxWarp>
          </a:bodyPr>
          <a:lstStyle/>
          <a:p>
            <a:endParaRPr lang="en-US"/>
          </a:p>
        </p:txBody>
      </p:sp>
      <p:sp>
        <p:nvSpPr>
          <p:cNvPr id="106517" name="Rectangle 21"/>
          <p:cNvSpPr>
            <a:spLocks noChangeArrowheads="1"/>
          </p:cNvSpPr>
          <p:nvPr/>
        </p:nvSpPr>
        <p:spPr bwMode="auto">
          <a:xfrm>
            <a:off x="4725988" y="5211763"/>
            <a:ext cx="776287" cy="265112"/>
          </a:xfrm>
          <a:prstGeom prst="rect">
            <a:avLst/>
          </a:prstGeom>
          <a:noFill/>
          <a:ln w="9525">
            <a:noFill/>
            <a:miter lim="800000"/>
            <a:headEnd/>
            <a:tailEnd/>
          </a:ln>
        </p:spPr>
        <p:txBody>
          <a:bodyPr>
            <a:prstTxWarp prst="textNoShape">
              <a:avLst/>
            </a:prstTxWarp>
          </a:bodyPr>
          <a:lstStyle/>
          <a:p>
            <a:endParaRPr lang="en-US"/>
          </a:p>
        </p:txBody>
      </p:sp>
      <p:sp>
        <p:nvSpPr>
          <p:cNvPr id="597014" name="Rectangle 22"/>
          <p:cNvSpPr>
            <a:spLocks noChangeArrowheads="1"/>
          </p:cNvSpPr>
          <p:nvPr/>
        </p:nvSpPr>
        <p:spPr bwMode="auto">
          <a:xfrm>
            <a:off x="5567363" y="4308475"/>
            <a:ext cx="769937" cy="1185863"/>
          </a:xfrm>
          <a:prstGeom prst="rect">
            <a:avLst/>
          </a:prstGeom>
          <a:solidFill>
            <a:srgbClr val="993300"/>
          </a:solidFill>
          <a:ln w="9525">
            <a:noFill/>
            <a:miter lim="800000"/>
            <a:headEnd/>
            <a:tailEnd/>
          </a:ln>
        </p:spPr>
        <p:txBody>
          <a:bodyPr>
            <a:prstTxWarp prst="textNoShape">
              <a:avLst/>
            </a:prstTxWarp>
          </a:bodyPr>
          <a:lstStyle/>
          <a:p>
            <a:endParaRPr lang="en-US"/>
          </a:p>
        </p:txBody>
      </p:sp>
      <p:sp>
        <p:nvSpPr>
          <p:cNvPr id="106519" name="Rectangle 23"/>
          <p:cNvSpPr>
            <a:spLocks noChangeArrowheads="1"/>
          </p:cNvSpPr>
          <p:nvPr/>
        </p:nvSpPr>
        <p:spPr bwMode="auto">
          <a:xfrm>
            <a:off x="5575300" y="4283075"/>
            <a:ext cx="769938" cy="1193800"/>
          </a:xfrm>
          <a:prstGeom prst="rect">
            <a:avLst/>
          </a:prstGeom>
          <a:noFill/>
          <a:ln w="9525">
            <a:noFill/>
            <a:miter lim="800000"/>
            <a:headEnd/>
            <a:tailEnd/>
          </a:ln>
        </p:spPr>
        <p:txBody>
          <a:bodyPr>
            <a:prstTxWarp prst="textNoShape">
              <a:avLst/>
            </a:prstTxWarp>
          </a:bodyPr>
          <a:lstStyle/>
          <a:p>
            <a:endParaRPr lang="en-US"/>
          </a:p>
        </p:txBody>
      </p:sp>
      <p:sp>
        <p:nvSpPr>
          <p:cNvPr id="597016" name="Rectangle 24"/>
          <p:cNvSpPr>
            <a:spLocks noChangeArrowheads="1"/>
          </p:cNvSpPr>
          <p:nvPr/>
        </p:nvSpPr>
        <p:spPr bwMode="auto">
          <a:xfrm>
            <a:off x="6410325" y="4679950"/>
            <a:ext cx="777875" cy="814388"/>
          </a:xfrm>
          <a:prstGeom prst="rect">
            <a:avLst/>
          </a:prstGeom>
          <a:solidFill>
            <a:srgbClr val="993300"/>
          </a:solidFill>
          <a:ln w="9525">
            <a:noFill/>
            <a:miter lim="800000"/>
            <a:headEnd/>
            <a:tailEnd/>
          </a:ln>
        </p:spPr>
        <p:txBody>
          <a:bodyPr>
            <a:prstTxWarp prst="textNoShape">
              <a:avLst/>
            </a:prstTxWarp>
          </a:bodyPr>
          <a:lstStyle/>
          <a:p>
            <a:endParaRPr lang="en-US"/>
          </a:p>
        </p:txBody>
      </p:sp>
      <p:sp>
        <p:nvSpPr>
          <p:cNvPr id="106521" name="Rectangle 25"/>
          <p:cNvSpPr>
            <a:spLocks noChangeArrowheads="1"/>
          </p:cNvSpPr>
          <p:nvPr/>
        </p:nvSpPr>
        <p:spPr bwMode="auto">
          <a:xfrm>
            <a:off x="6418263" y="4654550"/>
            <a:ext cx="777875" cy="822325"/>
          </a:xfrm>
          <a:prstGeom prst="rect">
            <a:avLst/>
          </a:prstGeom>
          <a:noFill/>
          <a:ln w="9525">
            <a:noFill/>
            <a:miter lim="800000"/>
            <a:headEnd/>
            <a:tailEnd/>
          </a:ln>
        </p:spPr>
        <p:txBody>
          <a:bodyPr>
            <a:prstTxWarp prst="textNoShape">
              <a:avLst/>
            </a:prstTxWarp>
          </a:bodyPr>
          <a:lstStyle/>
          <a:p>
            <a:endParaRPr lang="en-US"/>
          </a:p>
        </p:txBody>
      </p:sp>
      <p:sp>
        <p:nvSpPr>
          <p:cNvPr id="106522" name="Line 26"/>
          <p:cNvSpPr>
            <a:spLocks noChangeShapeType="1"/>
          </p:cNvSpPr>
          <p:nvPr/>
        </p:nvSpPr>
        <p:spPr bwMode="auto">
          <a:xfrm>
            <a:off x="1308100" y="1768475"/>
            <a:ext cx="1588" cy="3708400"/>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23" name="Line 27"/>
          <p:cNvSpPr>
            <a:spLocks noChangeShapeType="1"/>
          </p:cNvSpPr>
          <p:nvPr/>
        </p:nvSpPr>
        <p:spPr bwMode="auto">
          <a:xfrm>
            <a:off x="1274763" y="5476875"/>
            <a:ext cx="33337"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24" name="Line 28"/>
          <p:cNvSpPr>
            <a:spLocks noChangeShapeType="1"/>
          </p:cNvSpPr>
          <p:nvPr/>
        </p:nvSpPr>
        <p:spPr bwMode="auto">
          <a:xfrm>
            <a:off x="1274763" y="4857750"/>
            <a:ext cx="33337"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25" name="Line 29"/>
          <p:cNvSpPr>
            <a:spLocks noChangeShapeType="1"/>
          </p:cNvSpPr>
          <p:nvPr/>
        </p:nvSpPr>
        <p:spPr bwMode="auto">
          <a:xfrm>
            <a:off x="1274763" y="4238625"/>
            <a:ext cx="33337"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26" name="Line 30"/>
          <p:cNvSpPr>
            <a:spLocks noChangeShapeType="1"/>
          </p:cNvSpPr>
          <p:nvPr/>
        </p:nvSpPr>
        <p:spPr bwMode="auto">
          <a:xfrm>
            <a:off x="1274763" y="3627438"/>
            <a:ext cx="33337" cy="1587"/>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27" name="Line 31"/>
          <p:cNvSpPr>
            <a:spLocks noChangeShapeType="1"/>
          </p:cNvSpPr>
          <p:nvPr/>
        </p:nvSpPr>
        <p:spPr bwMode="auto">
          <a:xfrm>
            <a:off x="1274763" y="3008313"/>
            <a:ext cx="33337" cy="1587"/>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28" name="Line 32"/>
          <p:cNvSpPr>
            <a:spLocks noChangeShapeType="1"/>
          </p:cNvSpPr>
          <p:nvPr/>
        </p:nvSpPr>
        <p:spPr bwMode="auto">
          <a:xfrm>
            <a:off x="1274763" y="2387600"/>
            <a:ext cx="33337"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29" name="Line 33"/>
          <p:cNvSpPr>
            <a:spLocks noChangeShapeType="1"/>
          </p:cNvSpPr>
          <p:nvPr/>
        </p:nvSpPr>
        <p:spPr bwMode="auto">
          <a:xfrm>
            <a:off x="1274763" y="1768475"/>
            <a:ext cx="33337"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30" name="Line 34"/>
          <p:cNvSpPr>
            <a:spLocks noChangeShapeType="1"/>
          </p:cNvSpPr>
          <p:nvPr/>
        </p:nvSpPr>
        <p:spPr bwMode="auto">
          <a:xfrm>
            <a:off x="1308100" y="5476875"/>
            <a:ext cx="5927725" cy="1588"/>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31" name="Line 35"/>
          <p:cNvSpPr>
            <a:spLocks noChangeShapeType="1"/>
          </p:cNvSpPr>
          <p:nvPr/>
        </p:nvSpPr>
        <p:spPr bwMode="auto">
          <a:xfrm flipV="1">
            <a:off x="1308100" y="5476875"/>
            <a:ext cx="1588" cy="36513"/>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32" name="Line 36"/>
          <p:cNvSpPr>
            <a:spLocks noChangeShapeType="1"/>
          </p:cNvSpPr>
          <p:nvPr/>
        </p:nvSpPr>
        <p:spPr bwMode="auto">
          <a:xfrm flipV="1">
            <a:off x="2157413" y="5476875"/>
            <a:ext cx="1587" cy="36513"/>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33" name="Line 37"/>
          <p:cNvSpPr>
            <a:spLocks noChangeShapeType="1"/>
          </p:cNvSpPr>
          <p:nvPr/>
        </p:nvSpPr>
        <p:spPr bwMode="auto">
          <a:xfrm flipV="1">
            <a:off x="3000375" y="5476875"/>
            <a:ext cx="1588" cy="36513"/>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34" name="Line 38"/>
          <p:cNvSpPr>
            <a:spLocks noChangeShapeType="1"/>
          </p:cNvSpPr>
          <p:nvPr/>
        </p:nvSpPr>
        <p:spPr bwMode="auto">
          <a:xfrm flipV="1">
            <a:off x="3851275" y="5476875"/>
            <a:ext cx="1588" cy="36513"/>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35" name="Line 39"/>
          <p:cNvSpPr>
            <a:spLocks noChangeShapeType="1"/>
          </p:cNvSpPr>
          <p:nvPr/>
        </p:nvSpPr>
        <p:spPr bwMode="auto">
          <a:xfrm flipV="1">
            <a:off x="4692650" y="5476875"/>
            <a:ext cx="1588" cy="36513"/>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36" name="Line 40"/>
          <p:cNvSpPr>
            <a:spLocks noChangeShapeType="1"/>
          </p:cNvSpPr>
          <p:nvPr/>
        </p:nvSpPr>
        <p:spPr bwMode="auto">
          <a:xfrm flipV="1">
            <a:off x="5543550" y="5476875"/>
            <a:ext cx="1588" cy="36513"/>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37" name="Line 41"/>
          <p:cNvSpPr>
            <a:spLocks noChangeShapeType="1"/>
          </p:cNvSpPr>
          <p:nvPr/>
        </p:nvSpPr>
        <p:spPr bwMode="auto">
          <a:xfrm flipV="1">
            <a:off x="6386513" y="5476875"/>
            <a:ext cx="1587" cy="36513"/>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38" name="Line 42"/>
          <p:cNvSpPr>
            <a:spLocks noChangeShapeType="1"/>
          </p:cNvSpPr>
          <p:nvPr/>
        </p:nvSpPr>
        <p:spPr bwMode="auto">
          <a:xfrm flipV="1">
            <a:off x="7235825" y="5476875"/>
            <a:ext cx="1588" cy="36513"/>
          </a:xfrm>
          <a:prstGeom prst="line">
            <a:avLst/>
          </a:prstGeom>
          <a:noFill/>
          <a:ln w="7938">
            <a:solidFill>
              <a:srgbClr val="000000"/>
            </a:solidFill>
            <a:round/>
            <a:headEnd/>
            <a:tailEnd/>
          </a:ln>
        </p:spPr>
        <p:txBody>
          <a:bodyPr>
            <a:prstTxWarp prst="textNoShape">
              <a:avLst/>
            </a:prstTxWarp>
          </a:bodyPr>
          <a:lstStyle/>
          <a:p>
            <a:endParaRPr lang="en-US"/>
          </a:p>
        </p:txBody>
      </p:sp>
      <p:sp>
        <p:nvSpPr>
          <p:cNvPr id="106539" name="Rectangle 43"/>
          <p:cNvSpPr>
            <a:spLocks noChangeArrowheads="1"/>
          </p:cNvSpPr>
          <p:nvPr/>
        </p:nvSpPr>
        <p:spPr bwMode="auto">
          <a:xfrm>
            <a:off x="1517650" y="1874838"/>
            <a:ext cx="482600" cy="2587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rgbClr val="000000"/>
                </a:solidFill>
              </a:rPr>
              <a:t>1066</a:t>
            </a:r>
            <a:endParaRPr lang="en-US"/>
          </a:p>
        </p:txBody>
      </p:sp>
      <p:sp>
        <p:nvSpPr>
          <p:cNvPr id="106540" name="Rectangle 44"/>
          <p:cNvSpPr>
            <a:spLocks noChangeArrowheads="1"/>
          </p:cNvSpPr>
          <p:nvPr/>
        </p:nvSpPr>
        <p:spPr bwMode="auto">
          <a:xfrm>
            <a:off x="2360613" y="1981200"/>
            <a:ext cx="482600" cy="25876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rgbClr val="000000"/>
                </a:solidFill>
              </a:rPr>
              <a:t>1031</a:t>
            </a:r>
            <a:endParaRPr lang="en-US"/>
          </a:p>
        </p:txBody>
      </p:sp>
      <p:sp>
        <p:nvSpPr>
          <p:cNvPr id="106541" name="Rectangle 45"/>
          <p:cNvSpPr>
            <a:spLocks noChangeArrowheads="1"/>
          </p:cNvSpPr>
          <p:nvPr/>
        </p:nvSpPr>
        <p:spPr bwMode="auto">
          <a:xfrm>
            <a:off x="3267075" y="4033838"/>
            <a:ext cx="361950" cy="2587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rgbClr val="000000"/>
                </a:solidFill>
              </a:rPr>
              <a:t>366</a:t>
            </a:r>
            <a:endParaRPr lang="en-US"/>
          </a:p>
        </p:txBody>
      </p:sp>
      <p:sp>
        <p:nvSpPr>
          <p:cNvPr id="106542" name="Rectangle 46"/>
          <p:cNvSpPr>
            <a:spLocks noChangeArrowheads="1"/>
          </p:cNvSpPr>
          <p:nvPr/>
        </p:nvSpPr>
        <p:spPr bwMode="auto">
          <a:xfrm>
            <a:off x="4110038" y="4486275"/>
            <a:ext cx="361950" cy="25876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rgbClr val="000000"/>
                </a:solidFill>
              </a:rPr>
              <a:t>220</a:t>
            </a:r>
            <a:endParaRPr lang="en-US"/>
          </a:p>
        </p:txBody>
      </p:sp>
      <p:sp>
        <p:nvSpPr>
          <p:cNvPr id="106543" name="Rectangle 47"/>
          <p:cNvSpPr>
            <a:spLocks noChangeArrowheads="1"/>
          </p:cNvSpPr>
          <p:nvPr/>
        </p:nvSpPr>
        <p:spPr bwMode="auto">
          <a:xfrm>
            <a:off x="5008563" y="4857750"/>
            <a:ext cx="241300" cy="25876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rgbClr val="000000"/>
                </a:solidFill>
              </a:rPr>
              <a:t>99</a:t>
            </a:r>
            <a:endParaRPr lang="en-US"/>
          </a:p>
        </p:txBody>
      </p:sp>
      <p:sp>
        <p:nvSpPr>
          <p:cNvPr id="106544" name="Rectangle 48"/>
          <p:cNvSpPr>
            <a:spLocks noChangeArrowheads="1"/>
          </p:cNvSpPr>
          <p:nvPr/>
        </p:nvSpPr>
        <p:spPr bwMode="auto">
          <a:xfrm>
            <a:off x="5802313" y="2468563"/>
            <a:ext cx="361950" cy="2587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rgbClr val="000000"/>
                </a:solidFill>
              </a:rPr>
              <a:t>874</a:t>
            </a:r>
            <a:endParaRPr lang="en-US"/>
          </a:p>
        </p:txBody>
      </p:sp>
      <p:sp>
        <p:nvSpPr>
          <p:cNvPr id="106545" name="Rectangle 49"/>
          <p:cNvSpPr>
            <a:spLocks noChangeArrowheads="1"/>
          </p:cNvSpPr>
          <p:nvPr/>
        </p:nvSpPr>
        <p:spPr bwMode="auto">
          <a:xfrm>
            <a:off x="6653213" y="3627438"/>
            <a:ext cx="361950" cy="2587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rgbClr val="000000"/>
                </a:solidFill>
              </a:rPr>
              <a:t>497</a:t>
            </a:r>
            <a:endParaRPr lang="en-US"/>
          </a:p>
        </p:txBody>
      </p:sp>
      <p:sp>
        <p:nvSpPr>
          <p:cNvPr id="597042" name="Rectangle 50"/>
          <p:cNvSpPr>
            <a:spLocks noChangeArrowheads="1"/>
          </p:cNvSpPr>
          <p:nvPr/>
        </p:nvSpPr>
        <p:spPr bwMode="auto">
          <a:xfrm>
            <a:off x="1574800" y="4919663"/>
            <a:ext cx="361950" cy="2587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chemeClr val="bg1"/>
                </a:solidFill>
              </a:rPr>
              <a:t>203</a:t>
            </a:r>
            <a:endParaRPr lang="en-US">
              <a:solidFill>
                <a:schemeClr val="bg1"/>
              </a:solidFill>
            </a:endParaRPr>
          </a:p>
        </p:txBody>
      </p:sp>
      <p:sp>
        <p:nvSpPr>
          <p:cNvPr id="597043" name="Rectangle 51"/>
          <p:cNvSpPr>
            <a:spLocks noChangeArrowheads="1"/>
          </p:cNvSpPr>
          <p:nvPr/>
        </p:nvSpPr>
        <p:spPr bwMode="auto">
          <a:xfrm>
            <a:off x="2417763" y="4840288"/>
            <a:ext cx="361950" cy="2587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chemeClr val="bg1"/>
                </a:solidFill>
              </a:rPr>
              <a:t>228</a:t>
            </a:r>
            <a:endParaRPr lang="en-US">
              <a:solidFill>
                <a:schemeClr val="bg1"/>
              </a:solidFill>
            </a:endParaRPr>
          </a:p>
        </p:txBody>
      </p:sp>
      <p:sp>
        <p:nvSpPr>
          <p:cNvPr id="597044" name="Rectangle 52"/>
          <p:cNvSpPr>
            <a:spLocks noChangeArrowheads="1"/>
          </p:cNvSpPr>
          <p:nvPr/>
        </p:nvSpPr>
        <p:spPr bwMode="auto">
          <a:xfrm>
            <a:off x="3267075" y="4830763"/>
            <a:ext cx="361950" cy="2587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chemeClr val="bg1"/>
                </a:solidFill>
              </a:rPr>
              <a:t>232</a:t>
            </a:r>
            <a:endParaRPr lang="en-US">
              <a:solidFill>
                <a:schemeClr val="bg1"/>
              </a:solidFill>
            </a:endParaRPr>
          </a:p>
        </p:txBody>
      </p:sp>
      <p:sp>
        <p:nvSpPr>
          <p:cNvPr id="597045" name="Rectangle 53"/>
          <p:cNvSpPr>
            <a:spLocks noChangeArrowheads="1"/>
          </p:cNvSpPr>
          <p:nvPr/>
        </p:nvSpPr>
        <p:spPr bwMode="auto">
          <a:xfrm>
            <a:off x="4110038" y="4910138"/>
            <a:ext cx="361950" cy="2587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chemeClr val="bg1"/>
                </a:solidFill>
              </a:rPr>
              <a:t>207</a:t>
            </a:r>
            <a:endParaRPr lang="en-US">
              <a:solidFill>
                <a:schemeClr val="bg1"/>
              </a:solidFill>
            </a:endParaRPr>
          </a:p>
        </p:txBody>
      </p:sp>
      <p:sp>
        <p:nvSpPr>
          <p:cNvPr id="597046" name="Rectangle 54"/>
          <p:cNvSpPr>
            <a:spLocks noChangeArrowheads="1"/>
          </p:cNvSpPr>
          <p:nvPr/>
        </p:nvSpPr>
        <p:spPr bwMode="auto">
          <a:xfrm>
            <a:off x="5008563" y="5167313"/>
            <a:ext cx="241300" cy="2587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chemeClr val="bg1"/>
                </a:solidFill>
              </a:rPr>
              <a:t>86</a:t>
            </a:r>
            <a:endParaRPr lang="en-US">
              <a:solidFill>
                <a:schemeClr val="bg1"/>
              </a:solidFill>
            </a:endParaRPr>
          </a:p>
        </p:txBody>
      </p:sp>
      <p:sp>
        <p:nvSpPr>
          <p:cNvPr id="597047" name="Rectangle 55"/>
          <p:cNvSpPr>
            <a:spLocks noChangeArrowheads="1"/>
          </p:cNvSpPr>
          <p:nvPr/>
        </p:nvSpPr>
        <p:spPr bwMode="auto">
          <a:xfrm>
            <a:off x="5802313" y="4352925"/>
            <a:ext cx="361950" cy="25876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chemeClr val="bg1"/>
                </a:solidFill>
              </a:rPr>
              <a:t>387</a:t>
            </a:r>
            <a:endParaRPr lang="en-US">
              <a:solidFill>
                <a:schemeClr val="bg1"/>
              </a:solidFill>
            </a:endParaRPr>
          </a:p>
        </p:txBody>
      </p:sp>
      <p:sp>
        <p:nvSpPr>
          <p:cNvPr id="597048" name="Rectangle 56"/>
          <p:cNvSpPr>
            <a:spLocks noChangeArrowheads="1"/>
          </p:cNvSpPr>
          <p:nvPr/>
        </p:nvSpPr>
        <p:spPr bwMode="auto">
          <a:xfrm>
            <a:off x="6653213" y="4724400"/>
            <a:ext cx="361950" cy="25876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700" b="1">
                <a:solidFill>
                  <a:schemeClr val="bg1"/>
                </a:solidFill>
              </a:rPr>
              <a:t>265</a:t>
            </a:r>
            <a:endParaRPr lang="en-US">
              <a:solidFill>
                <a:schemeClr val="bg1"/>
              </a:solidFill>
            </a:endParaRPr>
          </a:p>
        </p:txBody>
      </p:sp>
      <p:sp>
        <p:nvSpPr>
          <p:cNvPr id="106553" name="Rectangle 57"/>
          <p:cNvSpPr>
            <a:spLocks noChangeArrowheads="1"/>
          </p:cNvSpPr>
          <p:nvPr/>
        </p:nvSpPr>
        <p:spPr bwMode="auto">
          <a:xfrm>
            <a:off x="1162050" y="5397500"/>
            <a:ext cx="77788"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0</a:t>
            </a:r>
            <a:endParaRPr lang="en-US"/>
          </a:p>
        </p:txBody>
      </p:sp>
      <p:sp>
        <p:nvSpPr>
          <p:cNvPr id="106554" name="Rectangle 58"/>
          <p:cNvSpPr>
            <a:spLocks noChangeArrowheads="1"/>
          </p:cNvSpPr>
          <p:nvPr/>
        </p:nvSpPr>
        <p:spPr bwMode="auto">
          <a:xfrm>
            <a:off x="1031875" y="4778375"/>
            <a:ext cx="233363"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200</a:t>
            </a:r>
            <a:endParaRPr lang="en-US"/>
          </a:p>
        </p:txBody>
      </p:sp>
      <p:sp>
        <p:nvSpPr>
          <p:cNvPr id="106555" name="Rectangle 59"/>
          <p:cNvSpPr>
            <a:spLocks noChangeArrowheads="1"/>
          </p:cNvSpPr>
          <p:nvPr/>
        </p:nvSpPr>
        <p:spPr bwMode="auto">
          <a:xfrm>
            <a:off x="1031875" y="4159250"/>
            <a:ext cx="233363"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400</a:t>
            </a:r>
            <a:endParaRPr lang="en-US"/>
          </a:p>
        </p:txBody>
      </p:sp>
      <p:sp>
        <p:nvSpPr>
          <p:cNvPr id="106556" name="Rectangle 60"/>
          <p:cNvSpPr>
            <a:spLocks noChangeArrowheads="1"/>
          </p:cNvSpPr>
          <p:nvPr/>
        </p:nvSpPr>
        <p:spPr bwMode="auto">
          <a:xfrm>
            <a:off x="1031875" y="3548063"/>
            <a:ext cx="233363"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600</a:t>
            </a:r>
            <a:endParaRPr lang="en-US"/>
          </a:p>
        </p:txBody>
      </p:sp>
      <p:sp>
        <p:nvSpPr>
          <p:cNvPr id="106557" name="Rectangle 61"/>
          <p:cNvSpPr>
            <a:spLocks noChangeArrowheads="1"/>
          </p:cNvSpPr>
          <p:nvPr/>
        </p:nvSpPr>
        <p:spPr bwMode="auto">
          <a:xfrm>
            <a:off x="1031875" y="2928938"/>
            <a:ext cx="233363"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800</a:t>
            </a:r>
            <a:endParaRPr lang="en-US"/>
          </a:p>
        </p:txBody>
      </p:sp>
      <p:sp>
        <p:nvSpPr>
          <p:cNvPr id="106558" name="Rectangle 62"/>
          <p:cNvSpPr>
            <a:spLocks noChangeArrowheads="1"/>
          </p:cNvSpPr>
          <p:nvPr/>
        </p:nvSpPr>
        <p:spPr bwMode="auto">
          <a:xfrm>
            <a:off x="966788" y="2308225"/>
            <a:ext cx="311150"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1000</a:t>
            </a:r>
            <a:endParaRPr lang="en-US"/>
          </a:p>
        </p:txBody>
      </p:sp>
      <p:sp>
        <p:nvSpPr>
          <p:cNvPr id="106559" name="Rectangle 63"/>
          <p:cNvSpPr>
            <a:spLocks noChangeArrowheads="1"/>
          </p:cNvSpPr>
          <p:nvPr/>
        </p:nvSpPr>
        <p:spPr bwMode="auto">
          <a:xfrm>
            <a:off x="966788" y="1689100"/>
            <a:ext cx="311150"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1200</a:t>
            </a:r>
            <a:endParaRPr lang="en-US"/>
          </a:p>
        </p:txBody>
      </p:sp>
      <p:sp>
        <p:nvSpPr>
          <p:cNvPr id="106560" name="Rectangle 64"/>
          <p:cNvSpPr>
            <a:spLocks noChangeArrowheads="1"/>
          </p:cNvSpPr>
          <p:nvPr/>
        </p:nvSpPr>
        <p:spPr bwMode="auto">
          <a:xfrm>
            <a:off x="1262063" y="5583238"/>
            <a:ext cx="1008062" cy="168275"/>
          </a:xfrm>
          <a:prstGeom prst="rect">
            <a:avLst/>
          </a:prstGeom>
          <a:noFill/>
          <a:ln w="9525">
            <a:noFill/>
            <a:miter lim="800000"/>
            <a:headEnd/>
            <a:tailEnd/>
          </a:ln>
        </p:spPr>
        <p:txBody>
          <a:bodyPr lIns="0" tIns="0" rIns="0" bIns="0">
            <a:prstTxWarp prst="textNoShape">
              <a:avLst/>
            </a:prstTxWarp>
            <a:spAutoFit/>
          </a:bodyPr>
          <a:lstStyle/>
          <a:p>
            <a:pPr eaLnBrk="0" hangingPunct="0"/>
            <a:r>
              <a:rPr lang="en-US" sz="1100" b="1">
                <a:solidFill>
                  <a:srgbClr val="000000"/>
                </a:solidFill>
              </a:rPr>
              <a:t>Latin America</a:t>
            </a:r>
            <a:endParaRPr lang="en-US"/>
          </a:p>
        </p:txBody>
      </p:sp>
      <p:sp>
        <p:nvSpPr>
          <p:cNvPr id="106561" name="Rectangle 65"/>
          <p:cNvSpPr>
            <a:spLocks noChangeArrowheads="1"/>
          </p:cNvSpPr>
          <p:nvPr/>
        </p:nvSpPr>
        <p:spPr bwMode="auto">
          <a:xfrm>
            <a:off x="1608138" y="5751513"/>
            <a:ext cx="273050" cy="168275"/>
          </a:xfrm>
          <a:prstGeom prst="rect">
            <a:avLst/>
          </a:prstGeom>
          <a:noFill/>
          <a:ln w="9525">
            <a:noFill/>
            <a:miter lim="800000"/>
            <a:headEnd/>
            <a:tailEnd/>
          </a:ln>
        </p:spPr>
        <p:txBody>
          <a:bodyPr lIns="0" tIns="0" rIns="0" bIns="0">
            <a:prstTxWarp prst="textNoShape">
              <a:avLst/>
            </a:prstTxWarp>
            <a:spAutoFit/>
          </a:bodyPr>
          <a:lstStyle/>
          <a:p>
            <a:pPr eaLnBrk="0" hangingPunct="0"/>
            <a:r>
              <a:rPr lang="en-US" sz="1100" b="1">
                <a:solidFill>
                  <a:srgbClr val="000000"/>
                </a:solidFill>
              </a:rPr>
              <a:t>and</a:t>
            </a:r>
            <a:endParaRPr lang="en-US"/>
          </a:p>
        </p:txBody>
      </p:sp>
      <p:sp>
        <p:nvSpPr>
          <p:cNvPr id="106562" name="Rectangle 66"/>
          <p:cNvSpPr>
            <a:spLocks noChangeArrowheads="1"/>
          </p:cNvSpPr>
          <p:nvPr/>
        </p:nvSpPr>
        <p:spPr bwMode="auto">
          <a:xfrm>
            <a:off x="1373188" y="5919788"/>
            <a:ext cx="747712" cy="168275"/>
          </a:xfrm>
          <a:prstGeom prst="rect">
            <a:avLst/>
          </a:prstGeom>
          <a:noFill/>
          <a:ln w="9525">
            <a:noFill/>
            <a:miter lim="800000"/>
            <a:headEnd/>
            <a:tailEnd/>
          </a:ln>
        </p:spPr>
        <p:txBody>
          <a:bodyPr lIns="0" tIns="0" rIns="0" bIns="0">
            <a:prstTxWarp prst="textNoShape">
              <a:avLst/>
            </a:prstTxWarp>
            <a:spAutoFit/>
          </a:bodyPr>
          <a:lstStyle/>
          <a:p>
            <a:pPr eaLnBrk="0" hangingPunct="0"/>
            <a:r>
              <a:rPr lang="en-US" sz="1100" b="1">
                <a:solidFill>
                  <a:srgbClr val="000000"/>
                </a:solidFill>
              </a:rPr>
              <a:t>Caribbean</a:t>
            </a:r>
            <a:endParaRPr lang="en-US"/>
          </a:p>
        </p:txBody>
      </p:sp>
      <p:sp>
        <p:nvSpPr>
          <p:cNvPr id="106563" name="Rectangle 67"/>
          <p:cNvSpPr>
            <a:spLocks noChangeArrowheads="1"/>
          </p:cNvSpPr>
          <p:nvPr/>
        </p:nvSpPr>
        <p:spPr bwMode="auto">
          <a:xfrm>
            <a:off x="2222500" y="5583238"/>
            <a:ext cx="847725"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sub-Saharan</a:t>
            </a:r>
            <a:endParaRPr lang="en-US"/>
          </a:p>
        </p:txBody>
      </p:sp>
      <p:sp>
        <p:nvSpPr>
          <p:cNvPr id="106564" name="Rectangle 68"/>
          <p:cNvSpPr>
            <a:spLocks noChangeArrowheads="1"/>
          </p:cNvSpPr>
          <p:nvPr/>
        </p:nvSpPr>
        <p:spPr bwMode="auto">
          <a:xfrm>
            <a:off x="2425700" y="5751513"/>
            <a:ext cx="395288"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Africa</a:t>
            </a:r>
            <a:endParaRPr lang="en-US"/>
          </a:p>
        </p:txBody>
      </p:sp>
      <p:sp>
        <p:nvSpPr>
          <p:cNvPr id="106565" name="Rectangle 69"/>
          <p:cNvSpPr>
            <a:spLocks noChangeArrowheads="1"/>
          </p:cNvSpPr>
          <p:nvPr/>
        </p:nvSpPr>
        <p:spPr bwMode="auto">
          <a:xfrm>
            <a:off x="3162300" y="5583238"/>
            <a:ext cx="628650"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East Asia</a:t>
            </a:r>
            <a:endParaRPr lang="en-US"/>
          </a:p>
        </p:txBody>
      </p:sp>
      <p:sp>
        <p:nvSpPr>
          <p:cNvPr id="106566" name="Rectangle 70"/>
          <p:cNvSpPr>
            <a:spLocks noChangeArrowheads="1"/>
          </p:cNvSpPr>
          <p:nvPr/>
        </p:nvSpPr>
        <p:spPr bwMode="auto">
          <a:xfrm>
            <a:off x="3971925" y="5583238"/>
            <a:ext cx="730250"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South Asia</a:t>
            </a:r>
            <a:endParaRPr lang="en-US"/>
          </a:p>
        </p:txBody>
      </p:sp>
      <p:sp>
        <p:nvSpPr>
          <p:cNvPr id="106567" name="Rectangle 71"/>
          <p:cNvSpPr>
            <a:spLocks noChangeArrowheads="1"/>
          </p:cNvSpPr>
          <p:nvPr/>
        </p:nvSpPr>
        <p:spPr bwMode="auto">
          <a:xfrm>
            <a:off x="4992688" y="5583238"/>
            <a:ext cx="311150"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Near</a:t>
            </a:r>
            <a:endParaRPr lang="en-US"/>
          </a:p>
        </p:txBody>
      </p:sp>
      <p:sp>
        <p:nvSpPr>
          <p:cNvPr id="106568" name="Rectangle 72"/>
          <p:cNvSpPr>
            <a:spLocks noChangeArrowheads="1"/>
          </p:cNvSpPr>
          <p:nvPr/>
        </p:nvSpPr>
        <p:spPr bwMode="auto">
          <a:xfrm>
            <a:off x="4822825" y="5751513"/>
            <a:ext cx="706438"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East/North</a:t>
            </a:r>
            <a:endParaRPr lang="en-US"/>
          </a:p>
        </p:txBody>
      </p:sp>
      <p:sp>
        <p:nvSpPr>
          <p:cNvPr id="106569" name="Rectangle 73"/>
          <p:cNvSpPr>
            <a:spLocks noChangeArrowheads="1"/>
          </p:cNvSpPr>
          <p:nvPr/>
        </p:nvSpPr>
        <p:spPr bwMode="auto">
          <a:xfrm>
            <a:off x="4968875" y="5919788"/>
            <a:ext cx="395288"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Africa</a:t>
            </a:r>
            <a:endParaRPr lang="en-US"/>
          </a:p>
        </p:txBody>
      </p:sp>
      <p:sp>
        <p:nvSpPr>
          <p:cNvPr id="106570" name="Rectangle 74"/>
          <p:cNvSpPr>
            <a:spLocks noChangeArrowheads="1"/>
          </p:cNvSpPr>
          <p:nvPr/>
        </p:nvSpPr>
        <p:spPr bwMode="auto">
          <a:xfrm>
            <a:off x="5575300" y="5583238"/>
            <a:ext cx="898525"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Industrialized</a:t>
            </a:r>
            <a:endParaRPr lang="en-US"/>
          </a:p>
        </p:txBody>
      </p:sp>
      <p:sp>
        <p:nvSpPr>
          <p:cNvPr id="106571" name="Rectangle 75"/>
          <p:cNvSpPr>
            <a:spLocks noChangeArrowheads="1"/>
          </p:cNvSpPr>
          <p:nvPr/>
        </p:nvSpPr>
        <p:spPr bwMode="auto">
          <a:xfrm>
            <a:off x="5697538" y="5751513"/>
            <a:ext cx="628650"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countries</a:t>
            </a:r>
            <a:endParaRPr lang="en-US"/>
          </a:p>
        </p:txBody>
      </p:sp>
      <p:sp>
        <p:nvSpPr>
          <p:cNvPr id="106572" name="Rectangle 76"/>
          <p:cNvSpPr>
            <a:spLocks noChangeArrowheads="1"/>
          </p:cNvSpPr>
          <p:nvPr/>
        </p:nvSpPr>
        <p:spPr bwMode="auto">
          <a:xfrm>
            <a:off x="6523038" y="5583238"/>
            <a:ext cx="674687"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Transition</a:t>
            </a:r>
            <a:endParaRPr lang="en-US"/>
          </a:p>
        </p:txBody>
      </p:sp>
      <p:sp>
        <p:nvSpPr>
          <p:cNvPr id="106573" name="Rectangle 77"/>
          <p:cNvSpPr>
            <a:spLocks noChangeArrowheads="1"/>
          </p:cNvSpPr>
          <p:nvPr/>
        </p:nvSpPr>
        <p:spPr bwMode="auto">
          <a:xfrm>
            <a:off x="6499225" y="5751513"/>
            <a:ext cx="746125"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Economies</a:t>
            </a:r>
            <a:endParaRPr lang="en-US"/>
          </a:p>
        </p:txBody>
      </p:sp>
      <p:sp>
        <p:nvSpPr>
          <p:cNvPr id="106574" name="Rectangle 78"/>
          <p:cNvSpPr>
            <a:spLocks noChangeArrowheads="1"/>
          </p:cNvSpPr>
          <p:nvPr/>
        </p:nvSpPr>
        <p:spPr bwMode="auto">
          <a:xfrm rot="-5400000">
            <a:off x="519907" y="3509169"/>
            <a:ext cx="649287" cy="168275"/>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100" b="1">
                <a:solidFill>
                  <a:srgbClr val="000000"/>
                </a:solidFill>
              </a:rPr>
              <a:t>million ha</a:t>
            </a:r>
            <a:endParaRPr lang="en-US"/>
          </a:p>
        </p:txBody>
      </p:sp>
      <p:sp>
        <p:nvSpPr>
          <p:cNvPr id="106575" name="Rectangle 79"/>
          <p:cNvSpPr>
            <a:spLocks noChangeArrowheads="1"/>
          </p:cNvSpPr>
          <p:nvPr/>
        </p:nvSpPr>
        <p:spPr bwMode="auto">
          <a:xfrm>
            <a:off x="3332163" y="2760663"/>
            <a:ext cx="80962" cy="87312"/>
          </a:xfrm>
          <a:prstGeom prst="rect">
            <a:avLst/>
          </a:prstGeom>
          <a:solidFill>
            <a:srgbClr val="3366FF"/>
          </a:solidFill>
          <a:ln w="9525">
            <a:noFill/>
            <a:miter lim="800000"/>
            <a:headEnd/>
            <a:tailEnd/>
          </a:ln>
        </p:spPr>
        <p:txBody>
          <a:bodyPr>
            <a:prstTxWarp prst="textNoShape">
              <a:avLst/>
            </a:prstTxWarp>
          </a:bodyPr>
          <a:lstStyle/>
          <a:p>
            <a:endParaRPr lang="en-US"/>
          </a:p>
        </p:txBody>
      </p:sp>
      <p:sp>
        <p:nvSpPr>
          <p:cNvPr id="106576" name="Rectangle 80"/>
          <p:cNvSpPr>
            <a:spLocks noChangeArrowheads="1"/>
          </p:cNvSpPr>
          <p:nvPr/>
        </p:nvSpPr>
        <p:spPr bwMode="auto">
          <a:xfrm>
            <a:off x="3446463" y="2716213"/>
            <a:ext cx="1763712" cy="1825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b="1">
                <a:solidFill>
                  <a:srgbClr val="000000"/>
                </a:solidFill>
              </a:rPr>
              <a:t>Suitable for rainfed crop</a:t>
            </a:r>
            <a:endParaRPr lang="en-US"/>
          </a:p>
        </p:txBody>
      </p:sp>
      <p:sp>
        <p:nvSpPr>
          <p:cNvPr id="106577" name="Rectangle 81"/>
          <p:cNvSpPr>
            <a:spLocks noChangeArrowheads="1"/>
          </p:cNvSpPr>
          <p:nvPr/>
        </p:nvSpPr>
        <p:spPr bwMode="auto">
          <a:xfrm>
            <a:off x="3446463" y="2884488"/>
            <a:ext cx="798512" cy="1825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b="1">
                <a:solidFill>
                  <a:srgbClr val="000000"/>
                </a:solidFill>
              </a:rPr>
              <a:t>production</a:t>
            </a:r>
            <a:endParaRPr lang="en-US"/>
          </a:p>
        </p:txBody>
      </p:sp>
      <p:sp>
        <p:nvSpPr>
          <p:cNvPr id="597074" name="Rectangle 82"/>
          <p:cNvSpPr>
            <a:spLocks noChangeArrowheads="1"/>
          </p:cNvSpPr>
          <p:nvPr/>
        </p:nvSpPr>
        <p:spPr bwMode="auto">
          <a:xfrm>
            <a:off x="3324225" y="3221038"/>
            <a:ext cx="73025" cy="69850"/>
          </a:xfrm>
          <a:prstGeom prst="rect">
            <a:avLst/>
          </a:prstGeom>
          <a:solidFill>
            <a:srgbClr val="993300"/>
          </a:solidFill>
          <a:ln w="9525">
            <a:noFill/>
            <a:miter lim="800000"/>
            <a:headEnd/>
            <a:tailEnd/>
          </a:ln>
        </p:spPr>
        <p:txBody>
          <a:bodyPr>
            <a:prstTxWarp prst="textNoShape">
              <a:avLst/>
            </a:prstTxWarp>
          </a:bodyPr>
          <a:lstStyle/>
          <a:p>
            <a:endParaRPr lang="en-US"/>
          </a:p>
        </p:txBody>
      </p:sp>
      <p:sp>
        <p:nvSpPr>
          <p:cNvPr id="106579" name="Rectangle 83"/>
          <p:cNvSpPr>
            <a:spLocks noChangeArrowheads="1"/>
          </p:cNvSpPr>
          <p:nvPr/>
        </p:nvSpPr>
        <p:spPr bwMode="auto">
          <a:xfrm>
            <a:off x="3332163" y="3228975"/>
            <a:ext cx="80962" cy="88900"/>
          </a:xfrm>
          <a:prstGeom prst="rect">
            <a:avLst/>
          </a:prstGeom>
          <a:noFill/>
          <a:ln w="9525">
            <a:noFill/>
            <a:miter lim="800000"/>
            <a:headEnd/>
            <a:tailEnd/>
          </a:ln>
        </p:spPr>
        <p:txBody>
          <a:bodyPr>
            <a:prstTxWarp prst="textNoShape">
              <a:avLst/>
            </a:prstTxWarp>
          </a:bodyPr>
          <a:lstStyle/>
          <a:p>
            <a:endParaRPr lang="en-US"/>
          </a:p>
        </p:txBody>
      </p:sp>
      <p:sp>
        <p:nvSpPr>
          <p:cNvPr id="597076" name="Rectangle 84"/>
          <p:cNvSpPr>
            <a:spLocks noChangeArrowheads="1"/>
          </p:cNvSpPr>
          <p:nvPr/>
        </p:nvSpPr>
        <p:spPr bwMode="auto">
          <a:xfrm>
            <a:off x="3446463" y="3184525"/>
            <a:ext cx="1768475" cy="18256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b="1">
                <a:solidFill>
                  <a:srgbClr val="000000"/>
                </a:solidFill>
              </a:rPr>
              <a:t>Arable land use, 1997/99</a:t>
            </a:r>
            <a:endParaRPr lang="en-US"/>
          </a:p>
        </p:txBody>
      </p:sp>
      <p:sp>
        <p:nvSpPr>
          <p:cNvPr id="597077" name="Line 85"/>
          <p:cNvSpPr>
            <a:spLocks noChangeShapeType="1"/>
          </p:cNvSpPr>
          <p:nvPr/>
        </p:nvSpPr>
        <p:spPr bwMode="auto">
          <a:xfrm>
            <a:off x="1331913" y="4797425"/>
            <a:ext cx="792162" cy="0"/>
          </a:xfrm>
          <a:prstGeom prst="line">
            <a:avLst/>
          </a:prstGeom>
          <a:noFill/>
          <a:ln w="19050">
            <a:solidFill>
              <a:srgbClr val="FF0000"/>
            </a:solidFill>
            <a:round/>
            <a:headEnd/>
            <a:tailEnd/>
          </a:ln>
        </p:spPr>
        <p:txBody>
          <a:bodyPr>
            <a:prstTxWarp prst="textNoShape">
              <a:avLst/>
            </a:prstTxWarp>
            <a:spAutoFit/>
          </a:bodyPr>
          <a:lstStyle/>
          <a:p>
            <a:endParaRPr lang="en-US"/>
          </a:p>
        </p:txBody>
      </p:sp>
      <p:sp>
        <p:nvSpPr>
          <p:cNvPr id="597078" name="Line 86"/>
          <p:cNvSpPr>
            <a:spLocks noChangeShapeType="1"/>
          </p:cNvSpPr>
          <p:nvPr/>
        </p:nvSpPr>
        <p:spPr bwMode="auto">
          <a:xfrm>
            <a:off x="2195513" y="4581525"/>
            <a:ext cx="720725" cy="0"/>
          </a:xfrm>
          <a:prstGeom prst="line">
            <a:avLst/>
          </a:prstGeom>
          <a:noFill/>
          <a:ln w="19050">
            <a:solidFill>
              <a:srgbClr val="FF0000"/>
            </a:solidFill>
            <a:round/>
            <a:headEnd/>
            <a:tailEnd/>
          </a:ln>
        </p:spPr>
        <p:txBody>
          <a:bodyPr>
            <a:prstTxWarp prst="textNoShape">
              <a:avLst/>
            </a:prstTxWarp>
            <a:spAutoFit/>
          </a:bodyPr>
          <a:lstStyle/>
          <a:p>
            <a:endParaRPr lang="en-US"/>
          </a:p>
        </p:txBody>
      </p:sp>
      <p:sp>
        <p:nvSpPr>
          <p:cNvPr id="597079" name="Line 87"/>
          <p:cNvSpPr>
            <a:spLocks noChangeShapeType="1"/>
          </p:cNvSpPr>
          <p:nvPr/>
        </p:nvSpPr>
        <p:spPr bwMode="auto">
          <a:xfrm>
            <a:off x="3059113" y="4724400"/>
            <a:ext cx="720725" cy="0"/>
          </a:xfrm>
          <a:prstGeom prst="line">
            <a:avLst/>
          </a:prstGeom>
          <a:noFill/>
          <a:ln w="19050">
            <a:solidFill>
              <a:srgbClr val="FF0000"/>
            </a:solidFill>
            <a:round/>
            <a:headEnd/>
            <a:tailEnd/>
          </a:ln>
        </p:spPr>
        <p:txBody>
          <a:bodyPr>
            <a:prstTxWarp prst="textNoShape">
              <a:avLst/>
            </a:prstTxWarp>
            <a:spAutoFit/>
          </a:bodyPr>
          <a:lstStyle/>
          <a:p>
            <a:endParaRPr lang="en-US"/>
          </a:p>
        </p:txBody>
      </p:sp>
      <p:sp>
        <p:nvSpPr>
          <p:cNvPr id="597080" name="Line 88"/>
          <p:cNvSpPr>
            <a:spLocks noChangeShapeType="1"/>
          </p:cNvSpPr>
          <p:nvPr/>
        </p:nvSpPr>
        <p:spPr bwMode="auto">
          <a:xfrm>
            <a:off x="3851275" y="4840288"/>
            <a:ext cx="792163" cy="0"/>
          </a:xfrm>
          <a:prstGeom prst="line">
            <a:avLst/>
          </a:prstGeom>
          <a:noFill/>
          <a:ln w="19050">
            <a:solidFill>
              <a:srgbClr val="FF0000"/>
            </a:solidFill>
            <a:round/>
            <a:headEnd/>
            <a:tailEnd/>
          </a:ln>
        </p:spPr>
        <p:txBody>
          <a:bodyPr>
            <a:prstTxWarp prst="textNoShape">
              <a:avLst/>
            </a:prstTxWarp>
            <a:spAutoFit/>
          </a:bodyPr>
          <a:lstStyle/>
          <a:p>
            <a:endParaRPr lang="en-US"/>
          </a:p>
        </p:txBody>
      </p:sp>
      <p:sp>
        <p:nvSpPr>
          <p:cNvPr id="597081" name="Line 89"/>
          <p:cNvSpPr>
            <a:spLocks noChangeShapeType="1"/>
          </p:cNvSpPr>
          <p:nvPr/>
        </p:nvSpPr>
        <p:spPr bwMode="auto">
          <a:xfrm>
            <a:off x="4713288" y="5192713"/>
            <a:ext cx="792162" cy="0"/>
          </a:xfrm>
          <a:prstGeom prst="line">
            <a:avLst/>
          </a:prstGeom>
          <a:noFill/>
          <a:ln w="19050">
            <a:solidFill>
              <a:srgbClr val="FF0000"/>
            </a:solidFill>
            <a:round/>
            <a:headEnd/>
            <a:tailEnd/>
          </a:ln>
        </p:spPr>
        <p:txBody>
          <a:bodyPr>
            <a:prstTxWarp prst="textNoShape">
              <a:avLst/>
            </a:prstTxWarp>
            <a:spAutoFit/>
          </a:bodyPr>
          <a:lstStyle/>
          <a:p>
            <a:endParaRPr lang="en-US"/>
          </a:p>
        </p:txBody>
      </p:sp>
      <p:grpSp>
        <p:nvGrpSpPr>
          <p:cNvPr id="106586" name="Group 90"/>
          <p:cNvGrpSpPr>
            <a:grpSpLocks/>
          </p:cNvGrpSpPr>
          <p:nvPr/>
        </p:nvGrpSpPr>
        <p:grpSpPr bwMode="auto">
          <a:xfrm>
            <a:off x="0" y="0"/>
            <a:ext cx="490538" cy="6858000"/>
            <a:chOff x="0" y="0"/>
            <a:chExt cx="309" cy="4320"/>
          </a:xfrm>
        </p:grpSpPr>
        <p:pic>
          <p:nvPicPr>
            <p:cNvPr id="106588" name="Picture 91" descr="picture2"/>
            <p:cNvPicPr>
              <a:picLocks noChangeAspect="1" noChangeArrowheads="1"/>
            </p:cNvPicPr>
            <p:nvPr/>
          </p:nvPicPr>
          <p:blipFill>
            <a:blip r:embed="rId3"/>
            <a:srcRect/>
            <a:stretch>
              <a:fillRect/>
            </a:stretch>
          </p:blipFill>
          <p:spPr bwMode="auto">
            <a:xfrm>
              <a:off x="0" y="0"/>
              <a:ext cx="309" cy="4320"/>
            </a:xfrm>
            <a:prstGeom prst="rect">
              <a:avLst/>
            </a:prstGeom>
            <a:noFill/>
            <a:ln w="9525">
              <a:noFill/>
              <a:miter lim="800000"/>
              <a:headEnd/>
              <a:tailEnd/>
            </a:ln>
          </p:spPr>
        </p:pic>
        <p:pic>
          <p:nvPicPr>
            <p:cNvPr id="106589" name="Picture 92" descr="faologo"/>
            <p:cNvPicPr>
              <a:picLocks noChangeAspect="1" noChangeArrowheads="1"/>
            </p:cNvPicPr>
            <p:nvPr/>
          </p:nvPicPr>
          <p:blipFill>
            <a:blip r:embed="rId4"/>
            <a:srcRect/>
            <a:stretch>
              <a:fillRect/>
            </a:stretch>
          </p:blipFill>
          <p:spPr bwMode="auto">
            <a:xfrm>
              <a:off x="26" y="4002"/>
              <a:ext cx="226" cy="272"/>
            </a:xfrm>
            <a:prstGeom prst="rect">
              <a:avLst/>
            </a:prstGeom>
            <a:noFill/>
            <a:ln w="9525">
              <a:noFill/>
              <a:miter lim="800000"/>
              <a:headEnd/>
              <a:tailEnd/>
            </a:ln>
          </p:spPr>
        </p:pic>
        <p:sp>
          <p:nvSpPr>
            <p:cNvPr id="106590" name="Text Box 93"/>
            <p:cNvSpPr txBox="1">
              <a:spLocks noChangeAspect="1" noChangeArrowheads="1"/>
            </p:cNvSpPr>
            <p:nvPr/>
          </p:nvSpPr>
          <p:spPr bwMode="auto">
            <a:xfrm rot="10800000">
              <a:off x="4" y="5"/>
              <a:ext cx="289" cy="3615"/>
            </a:xfrm>
            <a:prstGeom prst="rect">
              <a:avLst/>
            </a:prstGeom>
            <a:noFill/>
            <a:ln w="9525">
              <a:noFill/>
              <a:miter lim="800000"/>
              <a:headEnd/>
              <a:tailEnd/>
            </a:ln>
          </p:spPr>
          <p:txBody>
            <a:bodyPr vert="eaVert" anchor="ctr">
              <a:prstTxWarp prst="textNoShape">
                <a:avLst/>
              </a:prstTxWarp>
              <a:spAutoFit/>
            </a:bodyPr>
            <a:lstStyle/>
            <a:p>
              <a:pPr eaLnBrk="0" hangingPunct="0">
                <a:spcBef>
                  <a:spcPct val="10000"/>
                </a:spcBef>
              </a:pPr>
              <a:r>
                <a:rPr lang="en-US" b="1"/>
                <a:t>                   The resource base  </a:t>
              </a:r>
            </a:p>
          </p:txBody>
        </p:sp>
      </p:grpSp>
      <p:sp>
        <p:nvSpPr>
          <p:cNvPr id="106587" name="Text Box 94"/>
          <p:cNvSpPr txBox="1">
            <a:spLocks noChangeArrowheads="1"/>
          </p:cNvSpPr>
          <p:nvPr/>
        </p:nvSpPr>
        <p:spPr bwMode="auto">
          <a:xfrm>
            <a:off x="2339975" y="6308725"/>
            <a:ext cx="6480175" cy="366713"/>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r>
              <a:rPr lang="en-US"/>
              <a:t>Source: Global Perspective Studies Unit, FAO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97004"/>
                                        </p:tgtEl>
                                        <p:attrNameLst>
                                          <p:attrName>style.visibility</p:attrName>
                                        </p:attrNameLst>
                                      </p:cBhvr>
                                      <p:to>
                                        <p:strVal val="visible"/>
                                      </p:to>
                                    </p:set>
                                    <p:animEffect transition="in" filter="slide(fromBottom)">
                                      <p:cBhvr>
                                        <p:cTn id="7" dur="500"/>
                                        <p:tgtEl>
                                          <p:spTgt spid="59700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97042"/>
                                        </p:tgtEl>
                                        <p:attrNameLst>
                                          <p:attrName>style.visibility</p:attrName>
                                        </p:attrNameLst>
                                      </p:cBhvr>
                                      <p:to>
                                        <p:strVal val="visible"/>
                                      </p:to>
                                    </p:set>
                                    <p:animEffect transition="in" filter="slide(fromBottom)">
                                      <p:cBhvr>
                                        <p:cTn id="10" dur="500"/>
                                        <p:tgtEl>
                                          <p:spTgt spid="597042"/>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597043"/>
                                        </p:tgtEl>
                                        <p:attrNameLst>
                                          <p:attrName>style.visibility</p:attrName>
                                        </p:attrNameLst>
                                      </p:cBhvr>
                                      <p:to>
                                        <p:strVal val="visible"/>
                                      </p:to>
                                    </p:set>
                                    <p:animEffect transition="in" filter="slide(fromBottom)">
                                      <p:cBhvr>
                                        <p:cTn id="13" dur="500"/>
                                        <p:tgtEl>
                                          <p:spTgt spid="597043"/>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597006"/>
                                        </p:tgtEl>
                                        <p:attrNameLst>
                                          <p:attrName>style.visibility</p:attrName>
                                        </p:attrNameLst>
                                      </p:cBhvr>
                                      <p:to>
                                        <p:strVal val="visible"/>
                                      </p:to>
                                    </p:set>
                                    <p:animEffect transition="in" filter="slide(fromBottom)">
                                      <p:cBhvr>
                                        <p:cTn id="16" dur="500"/>
                                        <p:tgtEl>
                                          <p:spTgt spid="597006"/>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97044"/>
                                        </p:tgtEl>
                                        <p:attrNameLst>
                                          <p:attrName>style.visibility</p:attrName>
                                        </p:attrNameLst>
                                      </p:cBhvr>
                                      <p:to>
                                        <p:strVal val="visible"/>
                                      </p:to>
                                    </p:set>
                                    <p:animEffect transition="in" filter="slide(fromBottom)">
                                      <p:cBhvr>
                                        <p:cTn id="19" dur="500"/>
                                        <p:tgtEl>
                                          <p:spTgt spid="597044"/>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597008"/>
                                        </p:tgtEl>
                                        <p:attrNameLst>
                                          <p:attrName>style.visibility</p:attrName>
                                        </p:attrNameLst>
                                      </p:cBhvr>
                                      <p:to>
                                        <p:strVal val="visible"/>
                                      </p:to>
                                    </p:set>
                                    <p:animEffect transition="in" filter="slide(fromBottom)">
                                      <p:cBhvr>
                                        <p:cTn id="22" dur="500"/>
                                        <p:tgtEl>
                                          <p:spTgt spid="597008"/>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97045"/>
                                        </p:tgtEl>
                                        <p:attrNameLst>
                                          <p:attrName>style.visibility</p:attrName>
                                        </p:attrNameLst>
                                      </p:cBhvr>
                                      <p:to>
                                        <p:strVal val="visible"/>
                                      </p:to>
                                    </p:set>
                                    <p:animEffect transition="in" filter="slide(fromBottom)">
                                      <p:cBhvr>
                                        <p:cTn id="25" dur="500"/>
                                        <p:tgtEl>
                                          <p:spTgt spid="597045"/>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97010"/>
                                        </p:tgtEl>
                                        <p:attrNameLst>
                                          <p:attrName>style.visibility</p:attrName>
                                        </p:attrNameLst>
                                      </p:cBhvr>
                                      <p:to>
                                        <p:strVal val="visible"/>
                                      </p:to>
                                    </p:set>
                                    <p:animEffect transition="in" filter="slide(fromBottom)">
                                      <p:cBhvr>
                                        <p:cTn id="28" dur="500"/>
                                        <p:tgtEl>
                                          <p:spTgt spid="59701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597046"/>
                                        </p:tgtEl>
                                        <p:attrNameLst>
                                          <p:attrName>style.visibility</p:attrName>
                                        </p:attrNameLst>
                                      </p:cBhvr>
                                      <p:to>
                                        <p:strVal val="visible"/>
                                      </p:to>
                                    </p:set>
                                    <p:animEffect transition="in" filter="slide(fromBottom)">
                                      <p:cBhvr>
                                        <p:cTn id="31" dur="500"/>
                                        <p:tgtEl>
                                          <p:spTgt spid="597046"/>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597012"/>
                                        </p:tgtEl>
                                        <p:attrNameLst>
                                          <p:attrName>style.visibility</p:attrName>
                                        </p:attrNameLst>
                                      </p:cBhvr>
                                      <p:to>
                                        <p:strVal val="visible"/>
                                      </p:to>
                                    </p:set>
                                    <p:animEffect transition="in" filter="slide(fromBottom)">
                                      <p:cBhvr>
                                        <p:cTn id="34" dur="500"/>
                                        <p:tgtEl>
                                          <p:spTgt spid="597012"/>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597014"/>
                                        </p:tgtEl>
                                        <p:attrNameLst>
                                          <p:attrName>style.visibility</p:attrName>
                                        </p:attrNameLst>
                                      </p:cBhvr>
                                      <p:to>
                                        <p:strVal val="visible"/>
                                      </p:to>
                                    </p:set>
                                    <p:animEffect transition="in" filter="slide(fromBottom)">
                                      <p:cBhvr>
                                        <p:cTn id="37" dur="500"/>
                                        <p:tgtEl>
                                          <p:spTgt spid="597014"/>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597047"/>
                                        </p:tgtEl>
                                        <p:attrNameLst>
                                          <p:attrName>style.visibility</p:attrName>
                                        </p:attrNameLst>
                                      </p:cBhvr>
                                      <p:to>
                                        <p:strVal val="visible"/>
                                      </p:to>
                                    </p:set>
                                    <p:animEffect transition="in" filter="slide(fromBottom)">
                                      <p:cBhvr>
                                        <p:cTn id="40" dur="500"/>
                                        <p:tgtEl>
                                          <p:spTgt spid="59704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597048"/>
                                        </p:tgtEl>
                                        <p:attrNameLst>
                                          <p:attrName>style.visibility</p:attrName>
                                        </p:attrNameLst>
                                      </p:cBhvr>
                                      <p:to>
                                        <p:strVal val="visible"/>
                                      </p:to>
                                    </p:set>
                                    <p:animEffect transition="in" filter="slide(fromBottom)">
                                      <p:cBhvr>
                                        <p:cTn id="43" dur="500"/>
                                        <p:tgtEl>
                                          <p:spTgt spid="597048"/>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597016"/>
                                        </p:tgtEl>
                                        <p:attrNameLst>
                                          <p:attrName>style.visibility</p:attrName>
                                        </p:attrNameLst>
                                      </p:cBhvr>
                                      <p:to>
                                        <p:strVal val="visible"/>
                                      </p:to>
                                    </p:set>
                                    <p:animEffect transition="in" filter="slide(fromBottom)">
                                      <p:cBhvr>
                                        <p:cTn id="46" dur="500"/>
                                        <p:tgtEl>
                                          <p:spTgt spid="597016"/>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597074"/>
                                        </p:tgtEl>
                                        <p:attrNameLst>
                                          <p:attrName>style.visibility</p:attrName>
                                        </p:attrNameLst>
                                      </p:cBhvr>
                                      <p:to>
                                        <p:strVal val="visible"/>
                                      </p:to>
                                    </p:set>
                                    <p:animEffect transition="in" filter="slide(fromBottom)">
                                      <p:cBhvr>
                                        <p:cTn id="49" dur="500"/>
                                        <p:tgtEl>
                                          <p:spTgt spid="597074"/>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597076"/>
                                        </p:tgtEl>
                                        <p:attrNameLst>
                                          <p:attrName>style.visibility</p:attrName>
                                        </p:attrNameLst>
                                      </p:cBhvr>
                                      <p:to>
                                        <p:strVal val="visible"/>
                                      </p:to>
                                    </p:set>
                                    <p:animEffect transition="in" filter="slide(fromBottom)">
                                      <p:cBhvr>
                                        <p:cTn id="52" dur="500"/>
                                        <p:tgtEl>
                                          <p:spTgt spid="59707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9707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9707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9707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708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7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04" grpId="0" animBg="1"/>
      <p:bldP spid="597006" grpId="0" animBg="1"/>
      <p:bldP spid="597008" grpId="0" animBg="1"/>
      <p:bldP spid="597010" grpId="0" animBg="1"/>
      <p:bldP spid="597012" grpId="0" animBg="1"/>
      <p:bldP spid="597014" grpId="0" animBg="1"/>
      <p:bldP spid="597016" grpId="0" animBg="1"/>
      <p:bldP spid="597042" grpId="0"/>
      <p:bldP spid="597043" grpId="0"/>
      <p:bldP spid="597044" grpId="0"/>
      <p:bldP spid="597045" grpId="0"/>
      <p:bldP spid="597046" grpId="0"/>
      <p:bldP spid="597047" grpId="0"/>
      <p:bldP spid="597048" grpId="0"/>
      <p:bldP spid="597074" grpId="0" animBg="1"/>
      <p:bldP spid="597076" grpId="0"/>
      <p:bldP spid="597077" grpId="0" animBg="1"/>
      <p:bldP spid="597078" grpId="0" animBg="1"/>
      <p:bldP spid="597079" grpId="0" animBg="1"/>
      <p:bldP spid="597080" grpId="0" animBg="1"/>
      <p:bldP spid="597081" grpId="0" animBg="1"/>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8547" name="Rectangle 2"/>
          <p:cNvSpPr>
            <a:spLocks noGrp="1" noChangeArrowheads="1"/>
          </p:cNvSpPr>
          <p:nvPr>
            <p:ph type="title" idx="4294967295"/>
          </p:nvPr>
        </p:nvSpPr>
        <p:spPr>
          <a:xfrm>
            <a:off x="508000" y="1485900"/>
            <a:ext cx="6972300" cy="749300"/>
          </a:xfrm>
        </p:spPr>
        <p:txBody>
          <a:bodyPr/>
          <a:lstStyle/>
          <a:p>
            <a:pPr eaLnBrk="1" hangingPunct="1"/>
            <a:r>
              <a:rPr lang="en-GB" sz="2600" b="1">
                <a:solidFill>
                  <a:srgbClr val="146CCC"/>
                </a:solidFill>
              </a:rPr>
              <a:t>Source of growth for the future</a:t>
            </a:r>
          </a:p>
        </p:txBody>
      </p:sp>
      <p:sp>
        <p:nvSpPr>
          <p:cNvPr id="599043" name="Text Box 3"/>
          <p:cNvSpPr txBox="1">
            <a:spLocks noChangeArrowheads="1"/>
          </p:cNvSpPr>
          <p:nvPr/>
        </p:nvSpPr>
        <p:spPr bwMode="auto">
          <a:xfrm>
            <a:off x="555625" y="973138"/>
            <a:ext cx="7032625" cy="2740025"/>
          </a:xfrm>
          <a:prstGeom prst="rect">
            <a:avLst/>
          </a:prstGeom>
          <a:noFill/>
          <a:ln w="9525">
            <a:noFill/>
            <a:miter lim="800000"/>
            <a:headEnd/>
            <a:tailEnd/>
          </a:ln>
        </p:spPr>
        <p:txBody>
          <a:bodyPr>
            <a:prstTxWarp prst="textNoShape">
              <a:avLst/>
            </a:prstTxWarp>
          </a:bodyPr>
          <a:lstStyle/>
          <a:p>
            <a:pPr marL="342900" indent="-342900" eaLnBrk="0" hangingPunct="0">
              <a:lnSpc>
                <a:spcPct val="120000"/>
              </a:lnSpc>
              <a:spcBef>
                <a:spcPct val="50000"/>
              </a:spcBef>
              <a:buFont typeface="Wingdings" charset="2"/>
              <a:buChar char="Ø"/>
            </a:pPr>
            <a:endParaRPr lang="en-US" sz="2000"/>
          </a:p>
        </p:txBody>
      </p:sp>
      <p:grpSp>
        <p:nvGrpSpPr>
          <p:cNvPr id="108549" name="Group 4"/>
          <p:cNvGrpSpPr>
            <a:grpSpLocks/>
          </p:cNvGrpSpPr>
          <p:nvPr/>
        </p:nvGrpSpPr>
        <p:grpSpPr bwMode="auto">
          <a:xfrm>
            <a:off x="0" y="0"/>
            <a:ext cx="490538" cy="6858000"/>
            <a:chOff x="0" y="0"/>
            <a:chExt cx="309" cy="4320"/>
          </a:xfrm>
        </p:grpSpPr>
        <p:pic>
          <p:nvPicPr>
            <p:cNvPr id="108552" name="Picture 5" descr="picture2"/>
            <p:cNvPicPr>
              <a:picLocks noChangeAspect="1" noChangeArrowheads="1"/>
            </p:cNvPicPr>
            <p:nvPr/>
          </p:nvPicPr>
          <p:blipFill>
            <a:blip r:embed="rId4"/>
            <a:srcRect/>
            <a:stretch>
              <a:fillRect/>
            </a:stretch>
          </p:blipFill>
          <p:spPr bwMode="auto">
            <a:xfrm>
              <a:off x="0" y="0"/>
              <a:ext cx="309" cy="4320"/>
            </a:xfrm>
            <a:prstGeom prst="rect">
              <a:avLst/>
            </a:prstGeom>
            <a:noFill/>
            <a:ln w="9525">
              <a:noFill/>
              <a:miter lim="800000"/>
              <a:headEnd/>
              <a:tailEnd/>
            </a:ln>
          </p:spPr>
        </p:pic>
        <p:pic>
          <p:nvPicPr>
            <p:cNvPr id="108553" name="Picture 6" descr="faologo"/>
            <p:cNvPicPr>
              <a:picLocks noChangeAspect="1" noChangeArrowheads="1"/>
            </p:cNvPicPr>
            <p:nvPr/>
          </p:nvPicPr>
          <p:blipFill>
            <a:blip r:embed="rId5"/>
            <a:srcRect/>
            <a:stretch>
              <a:fillRect/>
            </a:stretch>
          </p:blipFill>
          <p:spPr bwMode="auto">
            <a:xfrm>
              <a:off x="26" y="4002"/>
              <a:ext cx="226" cy="272"/>
            </a:xfrm>
            <a:prstGeom prst="rect">
              <a:avLst/>
            </a:prstGeom>
            <a:noFill/>
            <a:ln w="9525">
              <a:noFill/>
              <a:miter lim="800000"/>
              <a:headEnd/>
              <a:tailEnd/>
            </a:ln>
          </p:spPr>
        </p:pic>
        <p:sp>
          <p:nvSpPr>
            <p:cNvPr id="108554" name="Text Box 7"/>
            <p:cNvSpPr txBox="1">
              <a:spLocks noChangeAspect="1" noChangeArrowheads="1"/>
            </p:cNvSpPr>
            <p:nvPr/>
          </p:nvSpPr>
          <p:spPr bwMode="auto">
            <a:xfrm rot="10800000">
              <a:off x="25" y="1"/>
              <a:ext cx="250" cy="3615"/>
            </a:xfrm>
            <a:prstGeom prst="rect">
              <a:avLst/>
            </a:prstGeom>
            <a:noFill/>
            <a:ln w="9525">
              <a:noFill/>
              <a:miter lim="800000"/>
              <a:headEnd/>
              <a:tailEnd/>
            </a:ln>
          </p:spPr>
          <p:txBody>
            <a:bodyPr vert="eaVert" anchor="ctr">
              <a:prstTxWarp prst="textNoShape">
                <a:avLst/>
              </a:prstTxWarp>
              <a:spAutoFit/>
            </a:bodyPr>
            <a:lstStyle/>
            <a:p>
              <a:pPr algn="ctr" eaLnBrk="0" hangingPunct="0">
                <a:spcBef>
                  <a:spcPct val="10000"/>
                </a:spcBef>
              </a:pPr>
              <a:r>
                <a:rPr lang="en-GB" sz="1400">
                  <a:solidFill>
                    <a:srgbClr val="000000"/>
                  </a:solidFill>
                </a:rPr>
                <a:t>Agricultural resource use: state, challenges and options for the future</a:t>
              </a:r>
              <a:endParaRPr lang="en-GB" sz="1300">
                <a:solidFill>
                  <a:srgbClr val="000000"/>
                </a:solidFill>
              </a:endParaRPr>
            </a:p>
          </p:txBody>
        </p:sp>
      </p:grpSp>
      <p:graphicFrame>
        <p:nvGraphicFramePr>
          <p:cNvPr id="108546" name="Object 2"/>
          <p:cNvGraphicFramePr>
            <a:graphicFrameLocks noChangeAspect="1"/>
          </p:cNvGraphicFramePr>
          <p:nvPr/>
        </p:nvGraphicFramePr>
        <p:xfrm>
          <a:off x="1541463" y="2546350"/>
          <a:ext cx="4770437" cy="3613150"/>
        </p:xfrm>
        <a:graphic>
          <a:graphicData uri="http://schemas.openxmlformats.org/presentationml/2006/ole">
            <p:oleObj spid="_x0000_s108546" name="Chart" r:id="rId6" imgW="3257702" imgH="2467051" progId="Excel.Chart.8">
              <p:embed/>
            </p:oleObj>
          </a:graphicData>
        </a:graphic>
      </p:graphicFrame>
      <p:sp>
        <p:nvSpPr>
          <p:cNvPr id="108550" name="Rectangle 9"/>
          <p:cNvSpPr>
            <a:spLocks noChangeArrowheads="1"/>
          </p:cNvSpPr>
          <p:nvPr/>
        </p:nvSpPr>
        <p:spPr bwMode="auto">
          <a:xfrm>
            <a:off x="508000" y="0"/>
            <a:ext cx="7810500" cy="1054100"/>
          </a:xfrm>
          <a:prstGeom prst="rect">
            <a:avLst/>
          </a:prstGeom>
          <a:noFill/>
          <a:ln w="9525">
            <a:noFill/>
            <a:miter lim="800000"/>
            <a:headEnd/>
            <a:tailEnd/>
          </a:ln>
        </p:spPr>
        <p:txBody>
          <a:bodyPr anchor="b">
            <a:prstTxWarp prst="textNoShape">
              <a:avLst/>
            </a:prstTxWarp>
          </a:bodyPr>
          <a:lstStyle/>
          <a:p>
            <a:pPr algn="ctr"/>
            <a:r>
              <a:rPr lang="de-DE" sz="2900">
                <a:solidFill>
                  <a:srgbClr val="0066CC"/>
                </a:solidFill>
              </a:rPr>
              <a:t>But production growth in the past came from higher productivity, not from area expansion!</a:t>
            </a:r>
            <a:endParaRPr lang="en-GB" sz="2900">
              <a:solidFill>
                <a:srgbClr val="0066CC"/>
              </a:solidFill>
            </a:endParaRPr>
          </a:p>
        </p:txBody>
      </p:sp>
      <p:sp>
        <p:nvSpPr>
          <p:cNvPr id="108551" name="Text Box 10"/>
          <p:cNvSpPr txBox="1">
            <a:spLocks noChangeArrowheads="1"/>
          </p:cNvSpPr>
          <p:nvPr/>
        </p:nvSpPr>
        <p:spPr bwMode="auto">
          <a:xfrm>
            <a:off x="2339975" y="6308725"/>
            <a:ext cx="6480175" cy="366713"/>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r>
              <a:rPr lang="en-US"/>
              <a:t>Source: Global Perspective Studies Unit, FAO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59904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2" autoUpdateAnimBg="0"/>
    </p:bld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10594" name="Group 2"/>
          <p:cNvGrpSpPr>
            <a:grpSpLocks/>
          </p:cNvGrpSpPr>
          <p:nvPr/>
        </p:nvGrpSpPr>
        <p:grpSpPr bwMode="auto">
          <a:xfrm>
            <a:off x="0" y="0"/>
            <a:ext cx="490538" cy="6858000"/>
            <a:chOff x="0" y="0"/>
            <a:chExt cx="309" cy="4320"/>
          </a:xfrm>
        </p:grpSpPr>
        <p:pic>
          <p:nvPicPr>
            <p:cNvPr id="110674" name="Picture 3" descr="picture2"/>
            <p:cNvPicPr>
              <a:picLocks noChangeAspect="1" noChangeArrowheads="1"/>
            </p:cNvPicPr>
            <p:nvPr/>
          </p:nvPicPr>
          <p:blipFill>
            <a:blip r:embed="rId3"/>
            <a:srcRect/>
            <a:stretch>
              <a:fillRect/>
            </a:stretch>
          </p:blipFill>
          <p:spPr bwMode="auto">
            <a:xfrm>
              <a:off x="0" y="0"/>
              <a:ext cx="309" cy="4320"/>
            </a:xfrm>
            <a:prstGeom prst="rect">
              <a:avLst/>
            </a:prstGeom>
            <a:noFill/>
            <a:ln w="9525">
              <a:noFill/>
              <a:miter lim="800000"/>
              <a:headEnd/>
              <a:tailEnd/>
            </a:ln>
          </p:spPr>
        </p:pic>
        <p:pic>
          <p:nvPicPr>
            <p:cNvPr id="110675" name="Picture 4" descr="faologo"/>
            <p:cNvPicPr>
              <a:picLocks noChangeAspect="1" noChangeArrowheads="1"/>
            </p:cNvPicPr>
            <p:nvPr/>
          </p:nvPicPr>
          <p:blipFill>
            <a:blip r:embed="rId4"/>
            <a:srcRect/>
            <a:stretch>
              <a:fillRect/>
            </a:stretch>
          </p:blipFill>
          <p:spPr bwMode="auto">
            <a:xfrm>
              <a:off x="26" y="4002"/>
              <a:ext cx="226" cy="272"/>
            </a:xfrm>
            <a:prstGeom prst="rect">
              <a:avLst/>
            </a:prstGeom>
            <a:noFill/>
            <a:ln w="9525">
              <a:noFill/>
              <a:miter lim="800000"/>
              <a:headEnd/>
              <a:tailEnd/>
            </a:ln>
          </p:spPr>
        </p:pic>
        <p:sp>
          <p:nvSpPr>
            <p:cNvPr id="110676" name="Text Box 5"/>
            <p:cNvSpPr txBox="1">
              <a:spLocks noChangeAspect="1" noChangeArrowheads="1"/>
            </p:cNvSpPr>
            <p:nvPr/>
          </p:nvSpPr>
          <p:spPr bwMode="auto">
            <a:xfrm rot="10800000">
              <a:off x="25" y="1"/>
              <a:ext cx="250" cy="3615"/>
            </a:xfrm>
            <a:prstGeom prst="rect">
              <a:avLst/>
            </a:prstGeom>
            <a:noFill/>
            <a:ln w="9525">
              <a:noFill/>
              <a:miter lim="800000"/>
              <a:headEnd/>
              <a:tailEnd/>
            </a:ln>
          </p:spPr>
          <p:txBody>
            <a:bodyPr vert="eaVert" anchor="ctr">
              <a:prstTxWarp prst="textNoShape">
                <a:avLst/>
              </a:prstTxWarp>
              <a:spAutoFit/>
            </a:bodyPr>
            <a:lstStyle/>
            <a:p>
              <a:pPr algn="ctr" eaLnBrk="0" hangingPunct="0">
                <a:spcBef>
                  <a:spcPct val="10000"/>
                </a:spcBef>
              </a:pPr>
              <a:r>
                <a:rPr lang="en-GB" sz="1400">
                  <a:solidFill>
                    <a:srgbClr val="000000"/>
                  </a:solidFill>
                </a:rPr>
                <a:t>Agricultural resource use: state, challenges and options for the future</a:t>
              </a:r>
              <a:endParaRPr lang="en-GB" sz="1300">
                <a:solidFill>
                  <a:srgbClr val="000000"/>
                </a:solidFill>
              </a:endParaRPr>
            </a:p>
          </p:txBody>
        </p:sp>
      </p:grpSp>
      <p:sp>
        <p:nvSpPr>
          <p:cNvPr id="110595" name="Rectangle 6"/>
          <p:cNvSpPr>
            <a:spLocks noChangeArrowheads="1"/>
          </p:cNvSpPr>
          <p:nvPr/>
        </p:nvSpPr>
        <p:spPr bwMode="auto">
          <a:xfrm>
            <a:off x="3679825" y="0"/>
            <a:ext cx="184150" cy="457200"/>
          </a:xfrm>
          <a:prstGeom prst="rect">
            <a:avLst/>
          </a:prstGeom>
          <a:noFill/>
          <a:ln w="9525">
            <a:noFill/>
            <a:miter lim="800000"/>
            <a:headEnd/>
            <a:tailEnd/>
          </a:ln>
        </p:spPr>
        <p:txBody>
          <a:bodyPr wrap="none">
            <a:prstTxWarp prst="textNoShape">
              <a:avLst/>
            </a:prstTxWarp>
            <a:spAutoFit/>
          </a:bodyPr>
          <a:lstStyle/>
          <a:p>
            <a:pPr algn="ctr" eaLnBrk="0" hangingPunct="0"/>
            <a:endParaRPr lang="en-US" sz="2400">
              <a:solidFill>
                <a:srgbClr val="146CCC"/>
              </a:solidFill>
            </a:endParaRPr>
          </a:p>
        </p:txBody>
      </p:sp>
      <p:sp>
        <p:nvSpPr>
          <p:cNvPr id="110596" name="AutoShape 7"/>
          <p:cNvSpPr>
            <a:spLocks noChangeAspect="1" noChangeArrowheads="1" noTextEdit="1"/>
          </p:cNvSpPr>
          <p:nvPr/>
        </p:nvSpPr>
        <p:spPr bwMode="auto">
          <a:xfrm>
            <a:off x="420688" y="927100"/>
            <a:ext cx="7083425" cy="5410200"/>
          </a:xfrm>
          <a:prstGeom prst="rect">
            <a:avLst/>
          </a:prstGeom>
          <a:noFill/>
          <a:ln w="9525">
            <a:noFill/>
            <a:miter lim="800000"/>
            <a:headEnd/>
            <a:tailEnd/>
          </a:ln>
        </p:spPr>
        <p:txBody>
          <a:bodyPr>
            <a:prstTxWarp prst="textNoShape">
              <a:avLst/>
            </a:prstTxWarp>
          </a:bodyPr>
          <a:lstStyle/>
          <a:p>
            <a:endParaRPr lang="en-US"/>
          </a:p>
        </p:txBody>
      </p:sp>
      <p:sp>
        <p:nvSpPr>
          <p:cNvPr id="110597" name="Rectangle 8"/>
          <p:cNvSpPr>
            <a:spLocks noChangeArrowheads="1"/>
          </p:cNvSpPr>
          <p:nvPr/>
        </p:nvSpPr>
        <p:spPr bwMode="auto">
          <a:xfrm>
            <a:off x="512763" y="1031875"/>
            <a:ext cx="6900862" cy="5222875"/>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110598" name="Rectangle 9"/>
          <p:cNvSpPr>
            <a:spLocks noChangeArrowheads="1"/>
          </p:cNvSpPr>
          <p:nvPr/>
        </p:nvSpPr>
        <p:spPr bwMode="auto">
          <a:xfrm>
            <a:off x="1644650" y="2259013"/>
            <a:ext cx="5530850" cy="2705100"/>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110599" name="Line 10"/>
          <p:cNvSpPr>
            <a:spLocks noChangeShapeType="1"/>
          </p:cNvSpPr>
          <p:nvPr/>
        </p:nvSpPr>
        <p:spPr bwMode="auto">
          <a:xfrm>
            <a:off x="1644650" y="4630738"/>
            <a:ext cx="5530850" cy="1587"/>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0600" name="Line 11"/>
          <p:cNvSpPr>
            <a:spLocks noChangeShapeType="1"/>
          </p:cNvSpPr>
          <p:nvPr/>
        </p:nvSpPr>
        <p:spPr bwMode="auto">
          <a:xfrm>
            <a:off x="1644650" y="4297363"/>
            <a:ext cx="5530850" cy="1587"/>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0601" name="Line 12"/>
          <p:cNvSpPr>
            <a:spLocks noChangeShapeType="1"/>
          </p:cNvSpPr>
          <p:nvPr/>
        </p:nvSpPr>
        <p:spPr bwMode="auto">
          <a:xfrm>
            <a:off x="1644650" y="3944938"/>
            <a:ext cx="5530850" cy="1587"/>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0602" name="Line 13"/>
          <p:cNvSpPr>
            <a:spLocks noChangeShapeType="1"/>
          </p:cNvSpPr>
          <p:nvPr/>
        </p:nvSpPr>
        <p:spPr bwMode="auto">
          <a:xfrm>
            <a:off x="1644650" y="3611563"/>
            <a:ext cx="5530850" cy="1587"/>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0603" name="Line 14"/>
          <p:cNvSpPr>
            <a:spLocks noChangeShapeType="1"/>
          </p:cNvSpPr>
          <p:nvPr/>
        </p:nvSpPr>
        <p:spPr bwMode="auto">
          <a:xfrm>
            <a:off x="1644650" y="3278188"/>
            <a:ext cx="5530850" cy="1587"/>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0604" name="Line 15"/>
          <p:cNvSpPr>
            <a:spLocks noChangeShapeType="1"/>
          </p:cNvSpPr>
          <p:nvPr/>
        </p:nvSpPr>
        <p:spPr bwMode="auto">
          <a:xfrm>
            <a:off x="1644650" y="2944813"/>
            <a:ext cx="5530850" cy="1587"/>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0605" name="Line 16"/>
          <p:cNvSpPr>
            <a:spLocks noChangeShapeType="1"/>
          </p:cNvSpPr>
          <p:nvPr/>
        </p:nvSpPr>
        <p:spPr bwMode="auto">
          <a:xfrm>
            <a:off x="1644650" y="2592388"/>
            <a:ext cx="5530850" cy="1587"/>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0606" name="Line 17"/>
          <p:cNvSpPr>
            <a:spLocks noChangeShapeType="1"/>
          </p:cNvSpPr>
          <p:nvPr/>
        </p:nvSpPr>
        <p:spPr bwMode="auto">
          <a:xfrm>
            <a:off x="1644650" y="2259013"/>
            <a:ext cx="5530850" cy="1587"/>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0607" name="Rectangle 18"/>
          <p:cNvSpPr>
            <a:spLocks noChangeArrowheads="1"/>
          </p:cNvSpPr>
          <p:nvPr/>
        </p:nvSpPr>
        <p:spPr bwMode="auto">
          <a:xfrm>
            <a:off x="1644650" y="2259013"/>
            <a:ext cx="5530850" cy="2705100"/>
          </a:xfrm>
          <a:prstGeom prst="rect">
            <a:avLst/>
          </a:prstGeom>
          <a:noFill/>
          <a:ln w="19050">
            <a:solidFill>
              <a:srgbClr val="FFFFFF"/>
            </a:solidFill>
            <a:miter lim="800000"/>
            <a:headEnd/>
            <a:tailEnd/>
          </a:ln>
        </p:spPr>
        <p:txBody>
          <a:bodyPr>
            <a:prstTxWarp prst="textNoShape">
              <a:avLst/>
            </a:prstTxWarp>
          </a:bodyPr>
          <a:lstStyle/>
          <a:p>
            <a:endParaRPr lang="en-US"/>
          </a:p>
        </p:txBody>
      </p:sp>
      <p:sp>
        <p:nvSpPr>
          <p:cNvPr id="110608" name="Rectangle 19"/>
          <p:cNvSpPr>
            <a:spLocks noChangeArrowheads="1"/>
          </p:cNvSpPr>
          <p:nvPr/>
        </p:nvSpPr>
        <p:spPr bwMode="auto">
          <a:xfrm>
            <a:off x="1827213" y="2487613"/>
            <a:ext cx="255587" cy="2476500"/>
          </a:xfrm>
          <a:prstGeom prst="rect">
            <a:avLst/>
          </a:prstGeom>
          <a:solidFill>
            <a:srgbClr val="3366FF"/>
          </a:solidFill>
          <a:ln w="19050">
            <a:solidFill>
              <a:srgbClr val="000000"/>
            </a:solidFill>
            <a:miter lim="800000"/>
            <a:headEnd/>
            <a:tailEnd/>
          </a:ln>
        </p:spPr>
        <p:txBody>
          <a:bodyPr>
            <a:prstTxWarp prst="textNoShape">
              <a:avLst/>
            </a:prstTxWarp>
          </a:bodyPr>
          <a:lstStyle/>
          <a:p>
            <a:endParaRPr lang="en-US"/>
          </a:p>
        </p:txBody>
      </p:sp>
      <p:sp>
        <p:nvSpPr>
          <p:cNvPr id="110609" name="Rectangle 20"/>
          <p:cNvSpPr>
            <a:spLocks noChangeArrowheads="1"/>
          </p:cNvSpPr>
          <p:nvPr/>
        </p:nvSpPr>
        <p:spPr bwMode="auto">
          <a:xfrm>
            <a:off x="2447925" y="4111625"/>
            <a:ext cx="236538" cy="852488"/>
          </a:xfrm>
          <a:prstGeom prst="rect">
            <a:avLst/>
          </a:prstGeom>
          <a:solidFill>
            <a:srgbClr val="3366FF"/>
          </a:solidFill>
          <a:ln w="19050">
            <a:solidFill>
              <a:srgbClr val="000000"/>
            </a:solidFill>
            <a:miter lim="800000"/>
            <a:headEnd/>
            <a:tailEnd/>
          </a:ln>
        </p:spPr>
        <p:txBody>
          <a:bodyPr>
            <a:prstTxWarp prst="textNoShape">
              <a:avLst/>
            </a:prstTxWarp>
          </a:bodyPr>
          <a:lstStyle/>
          <a:p>
            <a:endParaRPr lang="en-US"/>
          </a:p>
        </p:txBody>
      </p:sp>
      <p:sp>
        <p:nvSpPr>
          <p:cNvPr id="110610" name="Rectangle 21"/>
          <p:cNvSpPr>
            <a:spLocks noChangeArrowheads="1"/>
          </p:cNvSpPr>
          <p:nvPr/>
        </p:nvSpPr>
        <p:spPr bwMode="auto">
          <a:xfrm>
            <a:off x="3049588" y="4048125"/>
            <a:ext cx="255587" cy="915988"/>
          </a:xfrm>
          <a:prstGeom prst="rect">
            <a:avLst/>
          </a:prstGeom>
          <a:solidFill>
            <a:srgbClr val="3366FF"/>
          </a:solidFill>
          <a:ln w="19050">
            <a:solidFill>
              <a:srgbClr val="000000"/>
            </a:solidFill>
            <a:miter lim="800000"/>
            <a:headEnd/>
            <a:tailEnd/>
          </a:ln>
        </p:spPr>
        <p:txBody>
          <a:bodyPr>
            <a:prstTxWarp prst="textNoShape">
              <a:avLst/>
            </a:prstTxWarp>
          </a:bodyPr>
          <a:lstStyle/>
          <a:p>
            <a:endParaRPr lang="en-US"/>
          </a:p>
        </p:txBody>
      </p:sp>
      <p:sp>
        <p:nvSpPr>
          <p:cNvPr id="110611" name="Rectangle 22"/>
          <p:cNvSpPr>
            <a:spLocks noChangeArrowheads="1"/>
          </p:cNvSpPr>
          <p:nvPr/>
        </p:nvSpPr>
        <p:spPr bwMode="auto">
          <a:xfrm>
            <a:off x="3670300" y="4256088"/>
            <a:ext cx="255588" cy="708025"/>
          </a:xfrm>
          <a:prstGeom prst="rect">
            <a:avLst/>
          </a:prstGeom>
          <a:solidFill>
            <a:srgbClr val="3366FF"/>
          </a:solidFill>
          <a:ln w="19050">
            <a:solidFill>
              <a:srgbClr val="000000"/>
            </a:solidFill>
            <a:miter lim="800000"/>
            <a:headEnd/>
            <a:tailEnd/>
          </a:ln>
        </p:spPr>
        <p:txBody>
          <a:bodyPr>
            <a:prstTxWarp prst="textNoShape">
              <a:avLst/>
            </a:prstTxWarp>
          </a:bodyPr>
          <a:lstStyle/>
          <a:p>
            <a:endParaRPr lang="en-US"/>
          </a:p>
        </p:txBody>
      </p:sp>
      <p:sp>
        <p:nvSpPr>
          <p:cNvPr id="110612" name="Rectangle 23"/>
          <p:cNvSpPr>
            <a:spLocks noChangeArrowheads="1"/>
          </p:cNvSpPr>
          <p:nvPr/>
        </p:nvSpPr>
        <p:spPr bwMode="auto">
          <a:xfrm>
            <a:off x="4291013" y="4152900"/>
            <a:ext cx="238125" cy="811213"/>
          </a:xfrm>
          <a:prstGeom prst="rect">
            <a:avLst/>
          </a:prstGeom>
          <a:solidFill>
            <a:srgbClr val="3366FF"/>
          </a:solidFill>
          <a:ln w="19050">
            <a:solidFill>
              <a:srgbClr val="000000"/>
            </a:solidFill>
            <a:miter lim="800000"/>
            <a:headEnd/>
            <a:tailEnd/>
          </a:ln>
        </p:spPr>
        <p:txBody>
          <a:bodyPr>
            <a:prstTxWarp prst="textNoShape">
              <a:avLst/>
            </a:prstTxWarp>
          </a:bodyPr>
          <a:lstStyle/>
          <a:p>
            <a:endParaRPr lang="en-US"/>
          </a:p>
        </p:txBody>
      </p:sp>
      <p:sp>
        <p:nvSpPr>
          <p:cNvPr id="110613" name="Rectangle 24"/>
          <p:cNvSpPr>
            <a:spLocks noChangeArrowheads="1"/>
          </p:cNvSpPr>
          <p:nvPr/>
        </p:nvSpPr>
        <p:spPr bwMode="auto">
          <a:xfrm>
            <a:off x="4894263" y="4381500"/>
            <a:ext cx="255587" cy="582613"/>
          </a:xfrm>
          <a:prstGeom prst="rect">
            <a:avLst/>
          </a:prstGeom>
          <a:solidFill>
            <a:srgbClr val="3366FF"/>
          </a:solidFill>
          <a:ln w="19050">
            <a:solidFill>
              <a:srgbClr val="000000"/>
            </a:solidFill>
            <a:miter lim="800000"/>
            <a:headEnd/>
            <a:tailEnd/>
          </a:ln>
        </p:spPr>
        <p:txBody>
          <a:bodyPr>
            <a:prstTxWarp prst="textNoShape">
              <a:avLst/>
            </a:prstTxWarp>
          </a:bodyPr>
          <a:lstStyle/>
          <a:p>
            <a:endParaRPr lang="en-US"/>
          </a:p>
        </p:txBody>
      </p:sp>
      <p:sp>
        <p:nvSpPr>
          <p:cNvPr id="110614" name="Rectangle 25"/>
          <p:cNvSpPr>
            <a:spLocks noChangeArrowheads="1"/>
          </p:cNvSpPr>
          <p:nvPr/>
        </p:nvSpPr>
        <p:spPr bwMode="auto">
          <a:xfrm>
            <a:off x="5514975" y="4568825"/>
            <a:ext cx="255588" cy="395288"/>
          </a:xfrm>
          <a:prstGeom prst="rect">
            <a:avLst/>
          </a:prstGeom>
          <a:solidFill>
            <a:srgbClr val="3366FF"/>
          </a:solidFill>
          <a:ln w="19050">
            <a:solidFill>
              <a:srgbClr val="000000"/>
            </a:solidFill>
            <a:miter lim="800000"/>
            <a:headEnd/>
            <a:tailEnd/>
          </a:ln>
        </p:spPr>
        <p:txBody>
          <a:bodyPr>
            <a:prstTxWarp prst="textNoShape">
              <a:avLst/>
            </a:prstTxWarp>
          </a:bodyPr>
          <a:lstStyle/>
          <a:p>
            <a:endParaRPr lang="en-US"/>
          </a:p>
        </p:txBody>
      </p:sp>
      <p:sp>
        <p:nvSpPr>
          <p:cNvPr id="110615" name="Rectangle 26"/>
          <p:cNvSpPr>
            <a:spLocks noChangeArrowheads="1"/>
          </p:cNvSpPr>
          <p:nvPr/>
        </p:nvSpPr>
        <p:spPr bwMode="auto">
          <a:xfrm>
            <a:off x="6135688" y="4360863"/>
            <a:ext cx="236537" cy="603250"/>
          </a:xfrm>
          <a:prstGeom prst="rect">
            <a:avLst/>
          </a:prstGeom>
          <a:solidFill>
            <a:srgbClr val="3366FF"/>
          </a:solidFill>
          <a:ln w="19050">
            <a:solidFill>
              <a:srgbClr val="000000"/>
            </a:solidFill>
            <a:miter lim="800000"/>
            <a:headEnd/>
            <a:tailEnd/>
          </a:ln>
        </p:spPr>
        <p:txBody>
          <a:bodyPr>
            <a:prstTxWarp prst="textNoShape">
              <a:avLst/>
            </a:prstTxWarp>
          </a:bodyPr>
          <a:lstStyle/>
          <a:p>
            <a:endParaRPr lang="en-US"/>
          </a:p>
        </p:txBody>
      </p:sp>
      <p:sp>
        <p:nvSpPr>
          <p:cNvPr id="110616" name="Rectangle 27"/>
          <p:cNvSpPr>
            <a:spLocks noChangeArrowheads="1"/>
          </p:cNvSpPr>
          <p:nvPr/>
        </p:nvSpPr>
        <p:spPr bwMode="auto">
          <a:xfrm>
            <a:off x="6737350" y="4464050"/>
            <a:ext cx="255588" cy="500063"/>
          </a:xfrm>
          <a:prstGeom prst="rect">
            <a:avLst/>
          </a:prstGeom>
          <a:solidFill>
            <a:srgbClr val="3366FF"/>
          </a:solidFill>
          <a:ln w="19050">
            <a:solidFill>
              <a:srgbClr val="000000"/>
            </a:solidFill>
            <a:miter lim="800000"/>
            <a:headEnd/>
            <a:tailEnd/>
          </a:ln>
        </p:spPr>
        <p:txBody>
          <a:bodyPr>
            <a:prstTxWarp prst="textNoShape">
              <a:avLst/>
            </a:prstTxWarp>
          </a:bodyPr>
          <a:lstStyle/>
          <a:p>
            <a:endParaRPr lang="en-US"/>
          </a:p>
        </p:txBody>
      </p:sp>
      <p:sp>
        <p:nvSpPr>
          <p:cNvPr id="601116" name="Rectangle 28"/>
          <p:cNvSpPr>
            <a:spLocks noChangeArrowheads="1"/>
          </p:cNvSpPr>
          <p:nvPr/>
        </p:nvSpPr>
        <p:spPr bwMode="auto">
          <a:xfrm>
            <a:off x="1827213" y="2405063"/>
            <a:ext cx="255587" cy="82550"/>
          </a:xfrm>
          <a:prstGeom prst="rect">
            <a:avLst/>
          </a:prstGeom>
          <a:solidFill>
            <a:srgbClr val="FF9900"/>
          </a:solidFill>
          <a:ln w="19050">
            <a:solidFill>
              <a:srgbClr val="000000"/>
            </a:solidFill>
            <a:miter lim="800000"/>
            <a:headEnd/>
            <a:tailEnd/>
          </a:ln>
        </p:spPr>
        <p:txBody>
          <a:bodyPr>
            <a:prstTxWarp prst="textNoShape">
              <a:avLst/>
            </a:prstTxWarp>
          </a:bodyPr>
          <a:lstStyle/>
          <a:p>
            <a:endParaRPr lang="en-US"/>
          </a:p>
        </p:txBody>
      </p:sp>
      <p:sp>
        <p:nvSpPr>
          <p:cNvPr id="601117" name="Rectangle 29"/>
          <p:cNvSpPr>
            <a:spLocks noChangeArrowheads="1"/>
          </p:cNvSpPr>
          <p:nvPr/>
        </p:nvSpPr>
        <p:spPr bwMode="auto">
          <a:xfrm>
            <a:off x="2447925" y="2862263"/>
            <a:ext cx="236538" cy="1249362"/>
          </a:xfrm>
          <a:prstGeom prst="rect">
            <a:avLst/>
          </a:prstGeom>
          <a:solidFill>
            <a:srgbClr val="FF9900"/>
          </a:solidFill>
          <a:ln w="19050">
            <a:solidFill>
              <a:srgbClr val="000000"/>
            </a:solidFill>
            <a:miter lim="800000"/>
            <a:headEnd/>
            <a:tailEnd/>
          </a:ln>
        </p:spPr>
        <p:txBody>
          <a:bodyPr>
            <a:prstTxWarp prst="textNoShape">
              <a:avLst/>
            </a:prstTxWarp>
          </a:bodyPr>
          <a:lstStyle/>
          <a:p>
            <a:endParaRPr lang="en-US"/>
          </a:p>
        </p:txBody>
      </p:sp>
      <p:sp>
        <p:nvSpPr>
          <p:cNvPr id="601118" name="Rectangle 30"/>
          <p:cNvSpPr>
            <a:spLocks noChangeArrowheads="1"/>
          </p:cNvSpPr>
          <p:nvPr/>
        </p:nvSpPr>
        <p:spPr bwMode="auto">
          <a:xfrm>
            <a:off x="3049588" y="3008313"/>
            <a:ext cx="255587" cy="1039812"/>
          </a:xfrm>
          <a:prstGeom prst="rect">
            <a:avLst/>
          </a:prstGeom>
          <a:solidFill>
            <a:srgbClr val="FF9900"/>
          </a:solidFill>
          <a:ln w="19050">
            <a:solidFill>
              <a:srgbClr val="000000"/>
            </a:solidFill>
            <a:miter lim="800000"/>
            <a:headEnd/>
            <a:tailEnd/>
          </a:ln>
        </p:spPr>
        <p:txBody>
          <a:bodyPr>
            <a:prstTxWarp prst="textNoShape">
              <a:avLst/>
            </a:prstTxWarp>
          </a:bodyPr>
          <a:lstStyle/>
          <a:p>
            <a:endParaRPr lang="en-US"/>
          </a:p>
        </p:txBody>
      </p:sp>
      <p:sp>
        <p:nvSpPr>
          <p:cNvPr id="601119" name="Rectangle 31"/>
          <p:cNvSpPr>
            <a:spLocks noChangeArrowheads="1"/>
          </p:cNvSpPr>
          <p:nvPr/>
        </p:nvSpPr>
        <p:spPr bwMode="auto">
          <a:xfrm>
            <a:off x="3670300" y="3341688"/>
            <a:ext cx="255588" cy="914400"/>
          </a:xfrm>
          <a:prstGeom prst="rect">
            <a:avLst/>
          </a:prstGeom>
          <a:solidFill>
            <a:srgbClr val="FF9900"/>
          </a:solidFill>
          <a:ln w="19050">
            <a:solidFill>
              <a:srgbClr val="000000"/>
            </a:solidFill>
            <a:miter lim="800000"/>
            <a:headEnd/>
            <a:tailEnd/>
          </a:ln>
        </p:spPr>
        <p:txBody>
          <a:bodyPr>
            <a:prstTxWarp prst="textNoShape">
              <a:avLst/>
            </a:prstTxWarp>
          </a:bodyPr>
          <a:lstStyle/>
          <a:p>
            <a:endParaRPr lang="en-US"/>
          </a:p>
        </p:txBody>
      </p:sp>
      <p:sp>
        <p:nvSpPr>
          <p:cNvPr id="601120" name="Rectangle 32"/>
          <p:cNvSpPr>
            <a:spLocks noChangeArrowheads="1"/>
          </p:cNvSpPr>
          <p:nvPr/>
        </p:nvSpPr>
        <p:spPr bwMode="auto">
          <a:xfrm>
            <a:off x="4291013" y="3549650"/>
            <a:ext cx="238125" cy="603250"/>
          </a:xfrm>
          <a:prstGeom prst="rect">
            <a:avLst/>
          </a:prstGeom>
          <a:solidFill>
            <a:srgbClr val="FF9900"/>
          </a:solidFill>
          <a:ln w="19050">
            <a:solidFill>
              <a:srgbClr val="000000"/>
            </a:solidFill>
            <a:miter lim="800000"/>
            <a:headEnd/>
            <a:tailEnd/>
          </a:ln>
        </p:spPr>
        <p:txBody>
          <a:bodyPr>
            <a:prstTxWarp prst="textNoShape">
              <a:avLst/>
            </a:prstTxWarp>
          </a:bodyPr>
          <a:lstStyle/>
          <a:p>
            <a:endParaRPr lang="en-US"/>
          </a:p>
        </p:txBody>
      </p:sp>
      <p:sp>
        <p:nvSpPr>
          <p:cNvPr id="601121" name="Rectangle 33"/>
          <p:cNvSpPr>
            <a:spLocks noChangeArrowheads="1"/>
          </p:cNvSpPr>
          <p:nvPr/>
        </p:nvSpPr>
        <p:spPr bwMode="auto">
          <a:xfrm>
            <a:off x="4894263" y="3549650"/>
            <a:ext cx="255587" cy="831850"/>
          </a:xfrm>
          <a:prstGeom prst="rect">
            <a:avLst/>
          </a:prstGeom>
          <a:solidFill>
            <a:srgbClr val="FF9900"/>
          </a:solidFill>
          <a:ln w="19050">
            <a:solidFill>
              <a:srgbClr val="000000"/>
            </a:solidFill>
            <a:miter lim="800000"/>
            <a:headEnd/>
            <a:tailEnd/>
          </a:ln>
        </p:spPr>
        <p:txBody>
          <a:bodyPr>
            <a:prstTxWarp prst="textNoShape">
              <a:avLst/>
            </a:prstTxWarp>
          </a:bodyPr>
          <a:lstStyle/>
          <a:p>
            <a:endParaRPr lang="en-US"/>
          </a:p>
        </p:txBody>
      </p:sp>
      <p:sp>
        <p:nvSpPr>
          <p:cNvPr id="601122" name="Rectangle 34"/>
          <p:cNvSpPr>
            <a:spLocks noChangeArrowheads="1"/>
          </p:cNvSpPr>
          <p:nvPr/>
        </p:nvSpPr>
        <p:spPr bwMode="auto">
          <a:xfrm>
            <a:off x="5514975" y="3611563"/>
            <a:ext cx="255588" cy="957262"/>
          </a:xfrm>
          <a:prstGeom prst="rect">
            <a:avLst/>
          </a:prstGeom>
          <a:solidFill>
            <a:srgbClr val="FF9900"/>
          </a:solidFill>
          <a:ln w="19050">
            <a:solidFill>
              <a:srgbClr val="000000"/>
            </a:solidFill>
            <a:miter lim="800000"/>
            <a:headEnd/>
            <a:tailEnd/>
          </a:ln>
        </p:spPr>
        <p:txBody>
          <a:bodyPr>
            <a:prstTxWarp prst="textNoShape">
              <a:avLst/>
            </a:prstTxWarp>
          </a:bodyPr>
          <a:lstStyle/>
          <a:p>
            <a:endParaRPr lang="en-US"/>
          </a:p>
        </p:txBody>
      </p:sp>
      <p:sp>
        <p:nvSpPr>
          <p:cNvPr id="601123" name="Rectangle 35"/>
          <p:cNvSpPr>
            <a:spLocks noChangeArrowheads="1"/>
          </p:cNvSpPr>
          <p:nvPr/>
        </p:nvSpPr>
        <p:spPr bwMode="auto">
          <a:xfrm>
            <a:off x="6135688" y="3840163"/>
            <a:ext cx="236537" cy="520700"/>
          </a:xfrm>
          <a:prstGeom prst="rect">
            <a:avLst/>
          </a:prstGeom>
          <a:solidFill>
            <a:srgbClr val="FF9900"/>
          </a:solidFill>
          <a:ln w="19050">
            <a:solidFill>
              <a:srgbClr val="000000"/>
            </a:solidFill>
            <a:miter lim="800000"/>
            <a:headEnd/>
            <a:tailEnd/>
          </a:ln>
        </p:spPr>
        <p:txBody>
          <a:bodyPr>
            <a:prstTxWarp prst="textNoShape">
              <a:avLst/>
            </a:prstTxWarp>
          </a:bodyPr>
          <a:lstStyle/>
          <a:p>
            <a:endParaRPr lang="en-US"/>
          </a:p>
        </p:txBody>
      </p:sp>
      <p:sp>
        <p:nvSpPr>
          <p:cNvPr id="601124" name="Rectangle 36"/>
          <p:cNvSpPr>
            <a:spLocks noChangeArrowheads="1"/>
          </p:cNvSpPr>
          <p:nvPr/>
        </p:nvSpPr>
        <p:spPr bwMode="auto">
          <a:xfrm>
            <a:off x="6737350" y="3944938"/>
            <a:ext cx="255588" cy="519112"/>
          </a:xfrm>
          <a:prstGeom prst="rect">
            <a:avLst/>
          </a:prstGeom>
          <a:solidFill>
            <a:srgbClr val="FF9900"/>
          </a:solidFill>
          <a:ln w="19050">
            <a:solidFill>
              <a:srgbClr val="000000"/>
            </a:solidFill>
            <a:miter lim="800000"/>
            <a:headEnd/>
            <a:tailEnd/>
          </a:ln>
        </p:spPr>
        <p:txBody>
          <a:bodyPr>
            <a:prstTxWarp prst="textNoShape">
              <a:avLst/>
            </a:prstTxWarp>
          </a:bodyPr>
          <a:lstStyle/>
          <a:p>
            <a:endParaRPr lang="en-US"/>
          </a:p>
        </p:txBody>
      </p:sp>
      <p:sp>
        <p:nvSpPr>
          <p:cNvPr id="110626" name="Line 37"/>
          <p:cNvSpPr>
            <a:spLocks noChangeShapeType="1"/>
          </p:cNvSpPr>
          <p:nvPr/>
        </p:nvSpPr>
        <p:spPr bwMode="auto">
          <a:xfrm>
            <a:off x="1644650" y="2259013"/>
            <a:ext cx="1588" cy="2705100"/>
          </a:xfrm>
          <a:prstGeom prst="line">
            <a:avLst/>
          </a:prstGeom>
          <a:noFill/>
          <a:ln w="0">
            <a:solidFill>
              <a:srgbClr val="000000"/>
            </a:solidFill>
            <a:round/>
            <a:headEnd/>
            <a:tailEnd/>
          </a:ln>
        </p:spPr>
        <p:txBody>
          <a:bodyPr>
            <a:prstTxWarp prst="textNoShape">
              <a:avLst/>
            </a:prstTxWarp>
          </a:bodyPr>
          <a:lstStyle/>
          <a:p>
            <a:endParaRPr lang="en-US"/>
          </a:p>
        </p:txBody>
      </p:sp>
      <p:sp>
        <p:nvSpPr>
          <p:cNvPr id="110627" name="Line 38"/>
          <p:cNvSpPr>
            <a:spLocks noChangeShapeType="1"/>
          </p:cNvSpPr>
          <p:nvPr/>
        </p:nvSpPr>
        <p:spPr bwMode="auto">
          <a:xfrm>
            <a:off x="1571625" y="4964113"/>
            <a:ext cx="7302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0628" name="Line 39"/>
          <p:cNvSpPr>
            <a:spLocks noChangeShapeType="1"/>
          </p:cNvSpPr>
          <p:nvPr/>
        </p:nvSpPr>
        <p:spPr bwMode="auto">
          <a:xfrm>
            <a:off x="1571625" y="4630738"/>
            <a:ext cx="7302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0629" name="Line 40"/>
          <p:cNvSpPr>
            <a:spLocks noChangeShapeType="1"/>
          </p:cNvSpPr>
          <p:nvPr/>
        </p:nvSpPr>
        <p:spPr bwMode="auto">
          <a:xfrm>
            <a:off x="1571625" y="4297363"/>
            <a:ext cx="7302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0630" name="Line 41"/>
          <p:cNvSpPr>
            <a:spLocks noChangeShapeType="1"/>
          </p:cNvSpPr>
          <p:nvPr/>
        </p:nvSpPr>
        <p:spPr bwMode="auto">
          <a:xfrm>
            <a:off x="1571625" y="3944938"/>
            <a:ext cx="7302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0631" name="Line 42"/>
          <p:cNvSpPr>
            <a:spLocks noChangeShapeType="1"/>
          </p:cNvSpPr>
          <p:nvPr/>
        </p:nvSpPr>
        <p:spPr bwMode="auto">
          <a:xfrm>
            <a:off x="1571625" y="3611563"/>
            <a:ext cx="7302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0632" name="Line 43"/>
          <p:cNvSpPr>
            <a:spLocks noChangeShapeType="1"/>
          </p:cNvSpPr>
          <p:nvPr/>
        </p:nvSpPr>
        <p:spPr bwMode="auto">
          <a:xfrm>
            <a:off x="1571625" y="3278188"/>
            <a:ext cx="7302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0633" name="Line 44"/>
          <p:cNvSpPr>
            <a:spLocks noChangeShapeType="1"/>
          </p:cNvSpPr>
          <p:nvPr/>
        </p:nvSpPr>
        <p:spPr bwMode="auto">
          <a:xfrm>
            <a:off x="1571625" y="2944813"/>
            <a:ext cx="7302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0634" name="Line 45"/>
          <p:cNvSpPr>
            <a:spLocks noChangeShapeType="1"/>
          </p:cNvSpPr>
          <p:nvPr/>
        </p:nvSpPr>
        <p:spPr bwMode="auto">
          <a:xfrm>
            <a:off x="1571625" y="2592388"/>
            <a:ext cx="7302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0635" name="Line 46"/>
          <p:cNvSpPr>
            <a:spLocks noChangeShapeType="1"/>
          </p:cNvSpPr>
          <p:nvPr/>
        </p:nvSpPr>
        <p:spPr bwMode="auto">
          <a:xfrm>
            <a:off x="1571625" y="2259013"/>
            <a:ext cx="73025"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0636" name="Line 47"/>
          <p:cNvSpPr>
            <a:spLocks noChangeShapeType="1"/>
          </p:cNvSpPr>
          <p:nvPr/>
        </p:nvSpPr>
        <p:spPr bwMode="auto">
          <a:xfrm>
            <a:off x="1644650" y="4964113"/>
            <a:ext cx="5530850"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0637" name="Line 48"/>
          <p:cNvSpPr>
            <a:spLocks noChangeShapeType="1"/>
          </p:cNvSpPr>
          <p:nvPr/>
        </p:nvSpPr>
        <p:spPr bwMode="auto">
          <a:xfrm flipV="1">
            <a:off x="1644650" y="4964113"/>
            <a:ext cx="1588" cy="61912"/>
          </a:xfrm>
          <a:prstGeom prst="line">
            <a:avLst/>
          </a:prstGeom>
          <a:noFill/>
          <a:ln w="0">
            <a:solidFill>
              <a:srgbClr val="000000"/>
            </a:solidFill>
            <a:round/>
            <a:headEnd/>
            <a:tailEnd/>
          </a:ln>
        </p:spPr>
        <p:txBody>
          <a:bodyPr>
            <a:prstTxWarp prst="textNoShape">
              <a:avLst/>
            </a:prstTxWarp>
          </a:bodyPr>
          <a:lstStyle/>
          <a:p>
            <a:endParaRPr lang="en-US"/>
          </a:p>
        </p:txBody>
      </p:sp>
      <p:sp>
        <p:nvSpPr>
          <p:cNvPr id="110638" name="Line 49"/>
          <p:cNvSpPr>
            <a:spLocks noChangeShapeType="1"/>
          </p:cNvSpPr>
          <p:nvPr/>
        </p:nvSpPr>
        <p:spPr bwMode="auto">
          <a:xfrm flipV="1">
            <a:off x="2265363" y="4964113"/>
            <a:ext cx="1587" cy="61912"/>
          </a:xfrm>
          <a:prstGeom prst="line">
            <a:avLst/>
          </a:prstGeom>
          <a:noFill/>
          <a:ln w="0">
            <a:solidFill>
              <a:srgbClr val="000000"/>
            </a:solidFill>
            <a:round/>
            <a:headEnd/>
            <a:tailEnd/>
          </a:ln>
        </p:spPr>
        <p:txBody>
          <a:bodyPr>
            <a:prstTxWarp prst="textNoShape">
              <a:avLst/>
            </a:prstTxWarp>
          </a:bodyPr>
          <a:lstStyle/>
          <a:p>
            <a:endParaRPr lang="en-US"/>
          </a:p>
        </p:txBody>
      </p:sp>
      <p:sp>
        <p:nvSpPr>
          <p:cNvPr id="110639" name="Line 50"/>
          <p:cNvSpPr>
            <a:spLocks noChangeShapeType="1"/>
          </p:cNvSpPr>
          <p:nvPr/>
        </p:nvSpPr>
        <p:spPr bwMode="auto">
          <a:xfrm flipV="1">
            <a:off x="2867025" y="4964113"/>
            <a:ext cx="1588" cy="61912"/>
          </a:xfrm>
          <a:prstGeom prst="line">
            <a:avLst/>
          </a:prstGeom>
          <a:noFill/>
          <a:ln w="0">
            <a:solidFill>
              <a:srgbClr val="000000"/>
            </a:solidFill>
            <a:round/>
            <a:headEnd/>
            <a:tailEnd/>
          </a:ln>
        </p:spPr>
        <p:txBody>
          <a:bodyPr>
            <a:prstTxWarp prst="textNoShape">
              <a:avLst/>
            </a:prstTxWarp>
          </a:bodyPr>
          <a:lstStyle/>
          <a:p>
            <a:endParaRPr lang="en-US"/>
          </a:p>
        </p:txBody>
      </p:sp>
      <p:sp>
        <p:nvSpPr>
          <p:cNvPr id="110640" name="Line 51"/>
          <p:cNvSpPr>
            <a:spLocks noChangeShapeType="1"/>
          </p:cNvSpPr>
          <p:nvPr/>
        </p:nvSpPr>
        <p:spPr bwMode="auto">
          <a:xfrm flipV="1">
            <a:off x="3487738" y="4964113"/>
            <a:ext cx="1587" cy="61912"/>
          </a:xfrm>
          <a:prstGeom prst="line">
            <a:avLst/>
          </a:prstGeom>
          <a:noFill/>
          <a:ln w="0">
            <a:solidFill>
              <a:srgbClr val="000000"/>
            </a:solidFill>
            <a:round/>
            <a:headEnd/>
            <a:tailEnd/>
          </a:ln>
        </p:spPr>
        <p:txBody>
          <a:bodyPr>
            <a:prstTxWarp prst="textNoShape">
              <a:avLst/>
            </a:prstTxWarp>
          </a:bodyPr>
          <a:lstStyle/>
          <a:p>
            <a:endParaRPr lang="en-US"/>
          </a:p>
        </p:txBody>
      </p:sp>
      <p:sp>
        <p:nvSpPr>
          <p:cNvPr id="110641" name="Line 52"/>
          <p:cNvSpPr>
            <a:spLocks noChangeShapeType="1"/>
          </p:cNvSpPr>
          <p:nvPr/>
        </p:nvSpPr>
        <p:spPr bwMode="auto">
          <a:xfrm flipV="1">
            <a:off x="4108450" y="4964113"/>
            <a:ext cx="1588" cy="61912"/>
          </a:xfrm>
          <a:prstGeom prst="line">
            <a:avLst/>
          </a:prstGeom>
          <a:noFill/>
          <a:ln w="0">
            <a:solidFill>
              <a:srgbClr val="000000"/>
            </a:solidFill>
            <a:round/>
            <a:headEnd/>
            <a:tailEnd/>
          </a:ln>
        </p:spPr>
        <p:txBody>
          <a:bodyPr>
            <a:prstTxWarp prst="textNoShape">
              <a:avLst/>
            </a:prstTxWarp>
          </a:bodyPr>
          <a:lstStyle/>
          <a:p>
            <a:endParaRPr lang="en-US"/>
          </a:p>
        </p:txBody>
      </p:sp>
      <p:sp>
        <p:nvSpPr>
          <p:cNvPr id="110642" name="Line 53"/>
          <p:cNvSpPr>
            <a:spLocks noChangeShapeType="1"/>
          </p:cNvSpPr>
          <p:nvPr/>
        </p:nvSpPr>
        <p:spPr bwMode="auto">
          <a:xfrm flipV="1">
            <a:off x="4711700" y="4964113"/>
            <a:ext cx="1588" cy="61912"/>
          </a:xfrm>
          <a:prstGeom prst="line">
            <a:avLst/>
          </a:prstGeom>
          <a:noFill/>
          <a:ln w="0">
            <a:solidFill>
              <a:srgbClr val="000000"/>
            </a:solidFill>
            <a:round/>
            <a:headEnd/>
            <a:tailEnd/>
          </a:ln>
        </p:spPr>
        <p:txBody>
          <a:bodyPr>
            <a:prstTxWarp prst="textNoShape">
              <a:avLst/>
            </a:prstTxWarp>
          </a:bodyPr>
          <a:lstStyle/>
          <a:p>
            <a:endParaRPr lang="en-US"/>
          </a:p>
        </p:txBody>
      </p:sp>
      <p:sp>
        <p:nvSpPr>
          <p:cNvPr id="110643" name="Line 54"/>
          <p:cNvSpPr>
            <a:spLocks noChangeShapeType="1"/>
          </p:cNvSpPr>
          <p:nvPr/>
        </p:nvSpPr>
        <p:spPr bwMode="auto">
          <a:xfrm flipV="1">
            <a:off x="5332413" y="4964113"/>
            <a:ext cx="1587" cy="61912"/>
          </a:xfrm>
          <a:prstGeom prst="line">
            <a:avLst/>
          </a:prstGeom>
          <a:noFill/>
          <a:ln w="0">
            <a:solidFill>
              <a:srgbClr val="000000"/>
            </a:solidFill>
            <a:round/>
            <a:headEnd/>
            <a:tailEnd/>
          </a:ln>
        </p:spPr>
        <p:txBody>
          <a:bodyPr>
            <a:prstTxWarp prst="textNoShape">
              <a:avLst/>
            </a:prstTxWarp>
          </a:bodyPr>
          <a:lstStyle/>
          <a:p>
            <a:endParaRPr lang="en-US"/>
          </a:p>
        </p:txBody>
      </p:sp>
      <p:sp>
        <p:nvSpPr>
          <p:cNvPr id="110644" name="Line 55"/>
          <p:cNvSpPr>
            <a:spLocks noChangeShapeType="1"/>
          </p:cNvSpPr>
          <p:nvPr/>
        </p:nvSpPr>
        <p:spPr bwMode="auto">
          <a:xfrm flipV="1">
            <a:off x="5953125" y="4964113"/>
            <a:ext cx="1588" cy="61912"/>
          </a:xfrm>
          <a:prstGeom prst="line">
            <a:avLst/>
          </a:prstGeom>
          <a:noFill/>
          <a:ln w="0">
            <a:solidFill>
              <a:srgbClr val="000000"/>
            </a:solidFill>
            <a:round/>
            <a:headEnd/>
            <a:tailEnd/>
          </a:ln>
        </p:spPr>
        <p:txBody>
          <a:bodyPr>
            <a:prstTxWarp prst="textNoShape">
              <a:avLst/>
            </a:prstTxWarp>
          </a:bodyPr>
          <a:lstStyle/>
          <a:p>
            <a:endParaRPr lang="en-US"/>
          </a:p>
        </p:txBody>
      </p:sp>
      <p:sp>
        <p:nvSpPr>
          <p:cNvPr id="110645" name="Line 56"/>
          <p:cNvSpPr>
            <a:spLocks noChangeShapeType="1"/>
          </p:cNvSpPr>
          <p:nvPr/>
        </p:nvSpPr>
        <p:spPr bwMode="auto">
          <a:xfrm flipV="1">
            <a:off x="6554788" y="4964113"/>
            <a:ext cx="1587" cy="61912"/>
          </a:xfrm>
          <a:prstGeom prst="line">
            <a:avLst/>
          </a:prstGeom>
          <a:noFill/>
          <a:ln w="0">
            <a:solidFill>
              <a:srgbClr val="000000"/>
            </a:solidFill>
            <a:round/>
            <a:headEnd/>
            <a:tailEnd/>
          </a:ln>
        </p:spPr>
        <p:txBody>
          <a:bodyPr>
            <a:prstTxWarp prst="textNoShape">
              <a:avLst/>
            </a:prstTxWarp>
          </a:bodyPr>
          <a:lstStyle/>
          <a:p>
            <a:endParaRPr lang="en-US"/>
          </a:p>
        </p:txBody>
      </p:sp>
      <p:sp>
        <p:nvSpPr>
          <p:cNvPr id="110646" name="Line 57"/>
          <p:cNvSpPr>
            <a:spLocks noChangeShapeType="1"/>
          </p:cNvSpPr>
          <p:nvPr/>
        </p:nvSpPr>
        <p:spPr bwMode="auto">
          <a:xfrm flipV="1">
            <a:off x="7175500" y="4964113"/>
            <a:ext cx="1588" cy="61912"/>
          </a:xfrm>
          <a:prstGeom prst="line">
            <a:avLst/>
          </a:prstGeom>
          <a:noFill/>
          <a:ln w="0">
            <a:solidFill>
              <a:srgbClr val="000000"/>
            </a:solidFill>
            <a:round/>
            <a:headEnd/>
            <a:tailEnd/>
          </a:ln>
        </p:spPr>
        <p:txBody>
          <a:bodyPr>
            <a:prstTxWarp prst="textNoShape">
              <a:avLst/>
            </a:prstTxWarp>
          </a:bodyPr>
          <a:lstStyle/>
          <a:p>
            <a:endParaRPr lang="en-US"/>
          </a:p>
        </p:txBody>
      </p:sp>
      <p:sp>
        <p:nvSpPr>
          <p:cNvPr id="110647" name="Rectangle 58"/>
          <p:cNvSpPr>
            <a:spLocks noChangeArrowheads="1"/>
          </p:cNvSpPr>
          <p:nvPr/>
        </p:nvSpPr>
        <p:spPr bwMode="auto">
          <a:xfrm>
            <a:off x="2062163" y="1308100"/>
            <a:ext cx="4119562" cy="5492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000">
                <a:solidFill>
                  <a:srgbClr val="146CCC"/>
                </a:solidFill>
              </a:rPr>
              <a:t>Wheat: actual versus potential yields</a:t>
            </a:r>
          </a:p>
          <a:p>
            <a:pPr algn="ctr" eaLnBrk="0" hangingPunct="0"/>
            <a:r>
              <a:rPr lang="en-US" sz="1600">
                <a:solidFill>
                  <a:srgbClr val="000000"/>
                </a:solidFill>
              </a:rPr>
              <a:t>(high input, suitable land, rain-fed)</a:t>
            </a:r>
            <a:endParaRPr lang="en-US" sz="1000"/>
          </a:p>
        </p:txBody>
      </p:sp>
      <p:sp>
        <p:nvSpPr>
          <p:cNvPr id="110648" name="Rectangle 59"/>
          <p:cNvSpPr>
            <a:spLocks noChangeArrowheads="1"/>
          </p:cNvSpPr>
          <p:nvPr/>
        </p:nvSpPr>
        <p:spPr bwMode="auto">
          <a:xfrm>
            <a:off x="1377950" y="4797425"/>
            <a:ext cx="147638" cy="3206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100">
                <a:solidFill>
                  <a:srgbClr val="000000"/>
                </a:solidFill>
              </a:rPr>
              <a:t>0</a:t>
            </a:r>
            <a:endParaRPr lang="en-US"/>
          </a:p>
        </p:txBody>
      </p:sp>
      <p:sp>
        <p:nvSpPr>
          <p:cNvPr id="110649" name="Rectangle 60"/>
          <p:cNvSpPr>
            <a:spLocks noChangeArrowheads="1"/>
          </p:cNvSpPr>
          <p:nvPr/>
        </p:nvSpPr>
        <p:spPr bwMode="auto">
          <a:xfrm>
            <a:off x="1377950" y="4464050"/>
            <a:ext cx="147638" cy="3206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100">
                <a:solidFill>
                  <a:srgbClr val="000000"/>
                </a:solidFill>
              </a:rPr>
              <a:t>1</a:t>
            </a:r>
            <a:endParaRPr lang="en-US"/>
          </a:p>
        </p:txBody>
      </p:sp>
      <p:sp>
        <p:nvSpPr>
          <p:cNvPr id="110650" name="Rectangle 61"/>
          <p:cNvSpPr>
            <a:spLocks noChangeArrowheads="1"/>
          </p:cNvSpPr>
          <p:nvPr/>
        </p:nvSpPr>
        <p:spPr bwMode="auto">
          <a:xfrm>
            <a:off x="1377950" y="4132263"/>
            <a:ext cx="147638" cy="3206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100">
                <a:solidFill>
                  <a:srgbClr val="000000"/>
                </a:solidFill>
              </a:rPr>
              <a:t>2</a:t>
            </a:r>
            <a:endParaRPr lang="en-US"/>
          </a:p>
        </p:txBody>
      </p:sp>
      <p:sp>
        <p:nvSpPr>
          <p:cNvPr id="110651" name="Rectangle 62"/>
          <p:cNvSpPr>
            <a:spLocks noChangeArrowheads="1"/>
          </p:cNvSpPr>
          <p:nvPr/>
        </p:nvSpPr>
        <p:spPr bwMode="auto">
          <a:xfrm>
            <a:off x="1377950" y="3778250"/>
            <a:ext cx="147638" cy="3206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100">
                <a:solidFill>
                  <a:srgbClr val="000000"/>
                </a:solidFill>
              </a:rPr>
              <a:t>3</a:t>
            </a:r>
            <a:endParaRPr lang="en-US"/>
          </a:p>
        </p:txBody>
      </p:sp>
      <p:sp>
        <p:nvSpPr>
          <p:cNvPr id="110652" name="Rectangle 63"/>
          <p:cNvSpPr>
            <a:spLocks noChangeArrowheads="1"/>
          </p:cNvSpPr>
          <p:nvPr/>
        </p:nvSpPr>
        <p:spPr bwMode="auto">
          <a:xfrm>
            <a:off x="1377950" y="3444875"/>
            <a:ext cx="147638" cy="3206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100">
                <a:solidFill>
                  <a:srgbClr val="000000"/>
                </a:solidFill>
              </a:rPr>
              <a:t>4</a:t>
            </a:r>
            <a:endParaRPr lang="en-US"/>
          </a:p>
        </p:txBody>
      </p:sp>
      <p:sp>
        <p:nvSpPr>
          <p:cNvPr id="110653" name="Rectangle 64"/>
          <p:cNvSpPr>
            <a:spLocks noChangeArrowheads="1"/>
          </p:cNvSpPr>
          <p:nvPr/>
        </p:nvSpPr>
        <p:spPr bwMode="auto">
          <a:xfrm>
            <a:off x="1377950" y="3111500"/>
            <a:ext cx="147638" cy="3206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100">
                <a:solidFill>
                  <a:srgbClr val="000000"/>
                </a:solidFill>
              </a:rPr>
              <a:t>5</a:t>
            </a:r>
            <a:endParaRPr lang="en-US"/>
          </a:p>
        </p:txBody>
      </p:sp>
      <p:sp>
        <p:nvSpPr>
          <p:cNvPr id="110654" name="Rectangle 65"/>
          <p:cNvSpPr>
            <a:spLocks noChangeArrowheads="1"/>
          </p:cNvSpPr>
          <p:nvPr/>
        </p:nvSpPr>
        <p:spPr bwMode="auto">
          <a:xfrm>
            <a:off x="1377950" y="2779713"/>
            <a:ext cx="147638" cy="3206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100">
                <a:solidFill>
                  <a:srgbClr val="000000"/>
                </a:solidFill>
              </a:rPr>
              <a:t>6</a:t>
            </a:r>
            <a:endParaRPr lang="en-US"/>
          </a:p>
        </p:txBody>
      </p:sp>
      <p:sp>
        <p:nvSpPr>
          <p:cNvPr id="110655" name="Rectangle 66"/>
          <p:cNvSpPr>
            <a:spLocks noChangeArrowheads="1"/>
          </p:cNvSpPr>
          <p:nvPr/>
        </p:nvSpPr>
        <p:spPr bwMode="auto">
          <a:xfrm>
            <a:off x="1377950" y="2425700"/>
            <a:ext cx="147638" cy="3206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100">
                <a:solidFill>
                  <a:srgbClr val="000000"/>
                </a:solidFill>
              </a:rPr>
              <a:t>7</a:t>
            </a:r>
            <a:endParaRPr lang="en-US"/>
          </a:p>
        </p:txBody>
      </p:sp>
      <p:sp>
        <p:nvSpPr>
          <p:cNvPr id="110656" name="Rectangle 67"/>
          <p:cNvSpPr>
            <a:spLocks noChangeArrowheads="1"/>
          </p:cNvSpPr>
          <p:nvPr/>
        </p:nvSpPr>
        <p:spPr bwMode="auto">
          <a:xfrm>
            <a:off x="1377950" y="2092325"/>
            <a:ext cx="147638" cy="3206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100">
                <a:solidFill>
                  <a:srgbClr val="000000"/>
                </a:solidFill>
              </a:rPr>
              <a:t>8</a:t>
            </a:r>
            <a:endParaRPr lang="en-US"/>
          </a:p>
        </p:txBody>
      </p:sp>
      <p:sp>
        <p:nvSpPr>
          <p:cNvPr id="110657" name="Rectangle 68"/>
          <p:cNvSpPr>
            <a:spLocks noChangeArrowheads="1"/>
          </p:cNvSpPr>
          <p:nvPr/>
        </p:nvSpPr>
        <p:spPr bwMode="auto">
          <a:xfrm rot="-2700000">
            <a:off x="1014413" y="5524500"/>
            <a:ext cx="990600" cy="274638"/>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b="1">
                <a:solidFill>
                  <a:srgbClr val="000000"/>
                </a:solidFill>
              </a:rPr>
              <a:t>Germany</a:t>
            </a:r>
            <a:endParaRPr lang="en-US"/>
          </a:p>
        </p:txBody>
      </p:sp>
      <p:sp>
        <p:nvSpPr>
          <p:cNvPr id="110658" name="Rectangle 69"/>
          <p:cNvSpPr>
            <a:spLocks noChangeArrowheads="1"/>
          </p:cNvSpPr>
          <p:nvPr/>
        </p:nvSpPr>
        <p:spPr bwMode="auto">
          <a:xfrm rot="-2700000">
            <a:off x="1776413" y="5445125"/>
            <a:ext cx="838200" cy="274638"/>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b="1">
                <a:solidFill>
                  <a:srgbClr val="000000"/>
                </a:solidFill>
              </a:rPr>
              <a:t>Ukraine</a:t>
            </a:r>
            <a:endParaRPr lang="en-US"/>
          </a:p>
        </p:txBody>
      </p:sp>
      <p:sp>
        <p:nvSpPr>
          <p:cNvPr id="110659" name="Rectangle 70"/>
          <p:cNvSpPr>
            <a:spLocks noChangeArrowheads="1"/>
          </p:cNvSpPr>
          <p:nvPr/>
        </p:nvSpPr>
        <p:spPr bwMode="auto">
          <a:xfrm rot="-2700000">
            <a:off x="2703513" y="5264150"/>
            <a:ext cx="482600" cy="274638"/>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b="1">
                <a:solidFill>
                  <a:srgbClr val="000000"/>
                </a:solidFill>
              </a:rPr>
              <a:t>USA</a:t>
            </a:r>
            <a:endParaRPr lang="en-US"/>
          </a:p>
        </p:txBody>
      </p:sp>
      <p:sp>
        <p:nvSpPr>
          <p:cNvPr id="110660" name="Rectangle 71"/>
          <p:cNvSpPr>
            <a:spLocks noChangeArrowheads="1"/>
          </p:cNvSpPr>
          <p:nvPr/>
        </p:nvSpPr>
        <p:spPr bwMode="auto">
          <a:xfrm rot="-2700000">
            <a:off x="3055938" y="5429250"/>
            <a:ext cx="749300" cy="274638"/>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b="1">
                <a:solidFill>
                  <a:srgbClr val="000000"/>
                </a:solidFill>
              </a:rPr>
              <a:t>Turkey</a:t>
            </a:r>
            <a:endParaRPr lang="en-US"/>
          </a:p>
        </p:txBody>
      </p:sp>
      <p:sp>
        <p:nvSpPr>
          <p:cNvPr id="110661" name="Rectangle 72"/>
          <p:cNvSpPr>
            <a:spLocks noChangeArrowheads="1"/>
          </p:cNvSpPr>
          <p:nvPr/>
        </p:nvSpPr>
        <p:spPr bwMode="auto">
          <a:xfrm rot="-2700000">
            <a:off x="3411538" y="5561013"/>
            <a:ext cx="1066800" cy="274637"/>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b="1">
                <a:solidFill>
                  <a:srgbClr val="000000"/>
                </a:solidFill>
              </a:rPr>
              <a:t>Argentina</a:t>
            </a:r>
            <a:endParaRPr lang="en-US"/>
          </a:p>
        </p:txBody>
      </p:sp>
      <p:sp>
        <p:nvSpPr>
          <p:cNvPr id="110662" name="Rectangle 73"/>
          <p:cNvSpPr>
            <a:spLocks noChangeArrowheads="1"/>
          </p:cNvSpPr>
          <p:nvPr/>
        </p:nvSpPr>
        <p:spPr bwMode="auto">
          <a:xfrm rot="-2700000">
            <a:off x="4578350" y="5262563"/>
            <a:ext cx="419100" cy="274637"/>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b="1">
                <a:solidFill>
                  <a:srgbClr val="000000"/>
                </a:solidFill>
              </a:rPr>
              <a:t>Iran</a:t>
            </a:r>
            <a:endParaRPr lang="en-US"/>
          </a:p>
        </p:txBody>
      </p:sp>
      <p:sp>
        <p:nvSpPr>
          <p:cNvPr id="110663" name="Rectangle 74"/>
          <p:cNvSpPr>
            <a:spLocks noChangeArrowheads="1"/>
          </p:cNvSpPr>
          <p:nvPr/>
        </p:nvSpPr>
        <p:spPr bwMode="auto">
          <a:xfrm rot="-2700000">
            <a:off x="4813300" y="5446713"/>
            <a:ext cx="901700" cy="274637"/>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b="1">
                <a:solidFill>
                  <a:srgbClr val="000000"/>
                </a:solidFill>
              </a:rPr>
              <a:t>Ethiopia</a:t>
            </a:r>
            <a:endParaRPr lang="en-US"/>
          </a:p>
        </p:txBody>
      </p:sp>
      <p:sp>
        <p:nvSpPr>
          <p:cNvPr id="110664" name="Rectangle 75"/>
          <p:cNvSpPr>
            <a:spLocks noChangeArrowheads="1"/>
          </p:cNvSpPr>
          <p:nvPr/>
        </p:nvSpPr>
        <p:spPr bwMode="auto">
          <a:xfrm rot="-2700000">
            <a:off x="5653088" y="5341938"/>
            <a:ext cx="622300" cy="274637"/>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b="1">
                <a:solidFill>
                  <a:srgbClr val="000000"/>
                </a:solidFill>
              </a:rPr>
              <a:t>Brazil</a:t>
            </a:r>
            <a:endParaRPr lang="en-US"/>
          </a:p>
        </p:txBody>
      </p:sp>
      <p:sp>
        <p:nvSpPr>
          <p:cNvPr id="110665" name="Rectangle 76"/>
          <p:cNvSpPr>
            <a:spLocks noChangeArrowheads="1"/>
          </p:cNvSpPr>
          <p:nvPr/>
        </p:nvSpPr>
        <p:spPr bwMode="auto">
          <a:xfrm rot="-2700000">
            <a:off x="5949950" y="5503863"/>
            <a:ext cx="977900" cy="274637"/>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b="1">
                <a:solidFill>
                  <a:srgbClr val="000000"/>
                </a:solidFill>
              </a:rPr>
              <a:t>Tanzania</a:t>
            </a:r>
            <a:endParaRPr lang="en-US"/>
          </a:p>
        </p:txBody>
      </p:sp>
      <p:sp>
        <p:nvSpPr>
          <p:cNvPr id="110666" name="Rectangle 77"/>
          <p:cNvSpPr>
            <a:spLocks noChangeArrowheads="1"/>
          </p:cNvSpPr>
          <p:nvPr/>
        </p:nvSpPr>
        <p:spPr bwMode="auto">
          <a:xfrm rot="-5400000">
            <a:off x="643732" y="3463131"/>
            <a:ext cx="406400" cy="274637"/>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b="1">
                <a:solidFill>
                  <a:srgbClr val="000000"/>
                </a:solidFill>
              </a:rPr>
              <a:t>t/ha</a:t>
            </a:r>
            <a:endParaRPr lang="en-US"/>
          </a:p>
        </p:txBody>
      </p:sp>
      <p:sp>
        <p:nvSpPr>
          <p:cNvPr id="110667" name="Rectangle 78"/>
          <p:cNvSpPr>
            <a:spLocks noChangeArrowheads="1"/>
          </p:cNvSpPr>
          <p:nvPr/>
        </p:nvSpPr>
        <p:spPr bwMode="auto">
          <a:xfrm>
            <a:off x="4310063" y="2446338"/>
            <a:ext cx="2098675" cy="915987"/>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601167" name="Rectangle 79"/>
          <p:cNvSpPr>
            <a:spLocks noChangeArrowheads="1"/>
          </p:cNvSpPr>
          <p:nvPr/>
        </p:nvSpPr>
        <p:spPr bwMode="auto">
          <a:xfrm>
            <a:off x="4821238" y="2613025"/>
            <a:ext cx="127000" cy="146050"/>
          </a:xfrm>
          <a:prstGeom prst="rect">
            <a:avLst/>
          </a:prstGeom>
          <a:solidFill>
            <a:srgbClr val="FF9900"/>
          </a:solidFill>
          <a:ln w="19050">
            <a:solidFill>
              <a:srgbClr val="000000"/>
            </a:solidFill>
            <a:miter lim="800000"/>
            <a:headEnd/>
            <a:tailEnd/>
          </a:ln>
        </p:spPr>
        <p:txBody>
          <a:bodyPr>
            <a:prstTxWarp prst="textNoShape">
              <a:avLst/>
            </a:prstTxWarp>
          </a:bodyPr>
          <a:lstStyle/>
          <a:p>
            <a:endParaRPr lang="en-US"/>
          </a:p>
        </p:txBody>
      </p:sp>
      <p:sp>
        <p:nvSpPr>
          <p:cNvPr id="601168" name="Rectangle 80"/>
          <p:cNvSpPr>
            <a:spLocks noChangeArrowheads="1"/>
          </p:cNvSpPr>
          <p:nvPr/>
        </p:nvSpPr>
        <p:spPr bwMode="auto">
          <a:xfrm>
            <a:off x="5014913" y="2508250"/>
            <a:ext cx="1035050" cy="3206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100">
                <a:solidFill>
                  <a:srgbClr val="000000"/>
                </a:solidFill>
              </a:rPr>
              <a:t>Potential</a:t>
            </a:r>
            <a:endParaRPr lang="en-US"/>
          </a:p>
        </p:txBody>
      </p:sp>
      <p:sp>
        <p:nvSpPr>
          <p:cNvPr id="110670" name="Rectangle 81"/>
          <p:cNvSpPr>
            <a:spLocks noChangeArrowheads="1"/>
          </p:cNvSpPr>
          <p:nvPr/>
        </p:nvSpPr>
        <p:spPr bwMode="auto">
          <a:xfrm>
            <a:off x="4821238" y="3070225"/>
            <a:ext cx="127000" cy="146050"/>
          </a:xfrm>
          <a:prstGeom prst="rect">
            <a:avLst/>
          </a:prstGeom>
          <a:solidFill>
            <a:srgbClr val="3366FF"/>
          </a:solidFill>
          <a:ln w="19050">
            <a:solidFill>
              <a:srgbClr val="000000"/>
            </a:solidFill>
            <a:miter lim="800000"/>
            <a:headEnd/>
            <a:tailEnd/>
          </a:ln>
        </p:spPr>
        <p:txBody>
          <a:bodyPr>
            <a:prstTxWarp prst="textNoShape">
              <a:avLst/>
            </a:prstTxWarp>
          </a:bodyPr>
          <a:lstStyle/>
          <a:p>
            <a:endParaRPr lang="en-US"/>
          </a:p>
        </p:txBody>
      </p:sp>
      <p:sp>
        <p:nvSpPr>
          <p:cNvPr id="110671" name="Rectangle 82"/>
          <p:cNvSpPr>
            <a:spLocks noChangeArrowheads="1"/>
          </p:cNvSpPr>
          <p:nvPr/>
        </p:nvSpPr>
        <p:spPr bwMode="auto">
          <a:xfrm>
            <a:off x="5033963" y="2967038"/>
            <a:ext cx="739775" cy="3206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sz="2100">
                <a:solidFill>
                  <a:srgbClr val="000000"/>
                </a:solidFill>
              </a:rPr>
              <a:t>Actual</a:t>
            </a:r>
            <a:endParaRPr lang="en-US"/>
          </a:p>
        </p:txBody>
      </p:sp>
      <p:sp>
        <p:nvSpPr>
          <p:cNvPr id="110672" name="Rectangle 83"/>
          <p:cNvSpPr>
            <a:spLocks noChangeArrowheads="1"/>
          </p:cNvSpPr>
          <p:nvPr/>
        </p:nvSpPr>
        <p:spPr bwMode="auto">
          <a:xfrm>
            <a:off x="508000" y="0"/>
            <a:ext cx="7810500" cy="1054100"/>
          </a:xfrm>
          <a:prstGeom prst="rect">
            <a:avLst/>
          </a:prstGeom>
          <a:noFill/>
          <a:ln w="9525">
            <a:noFill/>
            <a:miter lim="800000"/>
            <a:headEnd/>
            <a:tailEnd/>
          </a:ln>
        </p:spPr>
        <p:txBody>
          <a:bodyPr anchor="b">
            <a:prstTxWarp prst="textNoShape">
              <a:avLst/>
            </a:prstTxWarp>
          </a:bodyPr>
          <a:lstStyle/>
          <a:p>
            <a:pPr algn="ctr"/>
            <a:r>
              <a:rPr lang="en-US" sz="2900" b="1">
                <a:solidFill>
                  <a:srgbClr val="0066CC"/>
                </a:solidFill>
              </a:rPr>
              <a:t>Are yield potentials already exhausted?</a:t>
            </a:r>
            <a:endParaRPr lang="en-GB" sz="2900">
              <a:solidFill>
                <a:srgbClr val="0066CC"/>
              </a:solidFill>
            </a:endParaRPr>
          </a:p>
        </p:txBody>
      </p:sp>
      <p:sp>
        <p:nvSpPr>
          <p:cNvPr id="110673" name="Text Box 84"/>
          <p:cNvSpPr txBox="1">
            <a:spLocks noChangeArrowheads="1"/>
          </p:cNvSpPr>
          <p:nvPr/>
        </p:nvSpPr>
        <p:spPr bwMode="auto">
          <a:xfrm>
            <a:off x="2339975" y="6308725"/>
            <a:ext cx="6480175" cy="366713"/>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r>
              <a:rPr lang="en-US"/>
              <a:t>Source: Global Perspective Studies Unit, FAO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01116"/>
                                        </p:tgtEl>
                                        <p:attrNameLst>
                                          <p:attrName>style.visibility</p:attrName>
                                        </p:attrNameLst>
                                      </p:cBhvr>
                                      <p:to>
                                        <p:strVal val="visible"/>
                                      </p:to>
                                    </p:set>
                                    <p:animEffect transition="in" filter="slide(fromBottom)">
                                      <p:cBhvr>
                                        <p:cTn id="7" dur="1000"/>
                                        <p:tgtEl>
                                          <p:spTgt spid="601116"/>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01117"/>
                                        </p:tgtEl>
                                        <p:attrNameLst>
                                          <p:attrName>style.visibility</p:attrName>
                                        </p:attrNameLst>
                                      </p:cBhvr>
                                      <p:to>
                                        <p:strVal val="visible"/>
                                      </p:to>
                                    </p:set>
                                    <p:animEffect transition="in" filter="slide(fromBottom)">
                                      <p:cBhvr>
                                        <p:cTn id="10" dur="1000"/>
                                        <p:tgtEl>
                                          <p:spTgt spid="601117"/>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601118"/>
                                        </p:tgtEl>
                                        <p:attrNameLst>
                                          <p:attrName>style.visibility</p:attrName>
                                        </p:attrNameLst>
                                      </p:cBhvr>
                                      <p:to>
                                        <p:strVal val="visible"/>
                                      </p:to>
                                    </p:set>
                                    <p:animEffect transition="in" filter="slide(fromBottom)">
                                      <p:cBhvr>
                                        <p:cTn id="13" dur="1000"/>
                                        <p:tgtEl>
                                          <p:spTgt spid="601118"/>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601119"/>
                                        </p:tgtEl>
                                        <p:attrNameLst>
                                          <p:attrName>style.visibility</p:attrName>
                                        </p:attrNameLst>
                                      </p:cBhvr>
                                      <p:to>
                                        <p:strVal val="visible"/>
                                      </p:to>
                                    </p:set>
                                    <p:animEffect transition="in" filter="slide(fromBottom)">
                                      <p:cBhvr>
                                        <p:cTn id="16" dur="1000"/>
                                        <p:tgtEl>
                                          <p:spTgt spid="601119"/>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01120"/>
                                        </p:tgtEl>
                                        <p:attrNameLst>
                                          <p:attrName>style.visibility</p:attrName>
                                        </p:attrNameLst>
                                      </p:cBhvr>
                                      <p:to>
                                        <p:strVal val="visible"/>
                                      </p:to>
                                    </p:set>
                                    <p:animEffect transition="in" filter="slide(fromBottom)">
                                      <p:cBhvr>
                                        <p:cTn id="19" dur="1000"/>
                                        <p:tgtEl>
                                          <p:spTgt spid="601120"/>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601121"/>
                                        </p:tgtEl>
                                        <p:attrNameLst>
                                          <p:attrName>style.visibility</p:attrName>
                                        </p:attrNameLst>
                                      </p:cBhvr>
                                      <p:to>
                                        <p:strVal val="visible"/>
                                      </p:to>
                                    </p:set>
                                    <p:animEffect transition="in" filter="slide(fromBottom)">
                                      <p:cBhvr>
                                        <p:cTn id="22" dur="1000"/>
                                        <p:tgtEl>
                                          <p:spTgt spid="601121"/>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601122"/>
                                        </p:tgtEl>
                                        <p:attrNameLst>
                                          <p:attrName>style.visibility</p:attrName>
                                        </p:attrNameLst>
                                      </p:cBhvr>
                                      <p:to>
                                        <p:strVal val="visible"/>
                                      </p:to>
                                    </p:set>
                                    <p:animEffect transition="in" filter="slide(fromBottom)">
                                      <p:cBhvr>
                                        <p:cTn id="25" dur="1000"/>
                                        <p:tgtEl>
                                          <p:spTgt spid="601122"/>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601123"/>
                                        </p:tgtEl>
                                        <p:attrNameLst>
                                          <p:attrName>style.visibility</p:attrName>
                                        </p:attrNameLst>
                                      </p:cBhvr>
                                      <p:to>
                                        <p:strVal val="visible"/>
                                      </p:to>
                                    </p:set>
                                    <p:animEffect transition="in" filter="slide(fromBottom)">
                                      <p:cBhvr>
                                        <p:cTn id="28" dur="1000"/>
                                        <p:tgtEl>
                                          <p:spTgt spid="601123"/>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601124"/>
                                        </p:tgtEl>
                                        <p:attrNameLst>
                                          <p:attrName>style.visibility</p:attrName>
                                        </p:attrNameLst>
                                      </p:cBhvr>
                                      <p:to>
                                        <p:strVal val="visible"/>
                                      </p:to>
                                    </p:set>
                                    <p:animEffect transition="in" filter="slide(fromBottom)">
                                      <p:cBhvr>
                                        <p:cTn id="31" dur="1000"/>
                                        <p:tgtEl>
                                          <p:spTgt spid="601124"/>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60116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601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1116" grpId="0" animBg="1"/>
      <p:bldP spid="601117" grpId="0" animBg="1"/>
      <p:bldP spid="601118" grpId="0" animBg="1"/>
      <p:bldP spid="601119" grpId="0" animBg="1"/>
      <p:bldP spid="601120" grpId="0" animBg="1"/>
      <p:bldP spid="601121" grpId="0" animBg="1"/>
      <p:bldP spid="601122" grpId="0" animBg="1"/>
      <p:bldP spid="601123" grpId="0" animBg="1"/>
      <p:bldP spid="601124" grpId="0" animBg="1"/>
      <p:bldP spid="601167" grpId="0" animBg="1"/>
      <p:bldP spid="601168" grpId="0"/>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2" name="Content Placeholder 1"/>
          <p:cNvSpPr>
            <a:spLocks noGrp="1"/>
          </p:cNvSpPr>
          <p:nvPr>
            <p:ph/>
          </p:nvPr>
        </p:nvSpPr>
        <p:spPr/>
        <p:txBody>
          <a:bodyPr/>
          <a:lstStyle/>
          <a:p>
            <a:pPr>
              <a:buFontTx/>
              <a:buNone/>
            </a:pPr>
            <a:r>
              <a:rPr lang="en-US" smtClean="0"/>
              <a:t>Is there enough Water?</a:t>
            </a:r>
          </a:p>
        </p:txBody>
      </p:sp>
      <p:pic>
        <p:nvPicPr>
          <p:cNvPr id="112643" name="Picture 3"/>
          <p:cNvPicPr>
            <a:picLocks noChangeAspect="1"/>
          </p:cNvPicPr>
          <p:nvPr/>
        </p:nvPicPr>
        <p:blipFill>
          <a:blip r:embed="rId2"/>
          <a:srcRect/>
          <a:stretch>
            <a:fillRect/>
          </a:stretch>
        </p:blipFill>
        <p:spPr bwMode="auto">
          <a:xfrm>
            <a:off x="392113" y="1447800"/>
            <a:ext cx="8359775" cy="39624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555625" y="973138"/>
            <a:ext cx="7032625" cy="2740025"/>
          </a:xfrm>
          <a:prstGeom prst="rect">
            <a:avLst/>
          </a:prstGeom>
          <a:noFill/>
          <a:ln w="9525">
            <a:noFill/>
            <a:miter lim="800000"/>
            <a:headEnd/>
            <a:tailEnd/>
          </a:ln>
        </p:spPr>
        <p:txBody>
          <a:bodyPr>
            <a:prstTxWarp prst="textNoShape">
              <a:avLst/>
            </a:prstTxWarp>
          </a:bodyPr>
          <a:lstStyle/>
          <a:p>
            <a:pPr marL="342900" indent="-342900" eaLnBrk="0" hangingPunct="0">
              <a:lnSpc>
                <a:spcPct val="120000"/>
              </a:lnSpc>
              <a:spcBef>
                <a:spcPct val="50000"/>
              </a:spcBef>
              <a:buFont typeface="Wingdings" charset="2"/>
              <a:buChar char="Ø"/>
            </a:pPr>
            <a:endParaRPr lang="en-US" sz="2000"/>
          </a:p>
        </p:txBody>
      </p:sp>
      <p:grpSp>
        <p:nvGrpSpPr>
          <p:cNvPr id="113667" name="Group 3"/>
          <p:cNvGrpSpPr>
            <a:grpSpLocks/>
          </p:cNvGrpSpPr>
          <p:nvPr/>
        </p:nvGrpSpPr>
        <p:grpSpPr bwMode="auto">
          <a:xfrm>
            <a:off x="0" y="0"/>
            <a:ext cx="490538" cy="6858000"/>
            <a:chOff x="0" y="0"/>
            <a:chExt cx="309" cy="4320"/>
          </a:xfrm>
        </p:grpSpPr>
        <p:pic>
          <p:nvPicPr>
            <p:cNvPr id="113730" name="Picture 4" descr="picture2"/>
            <p:cNvPicPr>
              <a:picLocks noChangeAspect="1" noChangeArrowheads="1"/>
            </p:cNvPicPr>
            <p:nvPr/>
          </p:nvPicPr>
          <p:blipFill>
            <a:blip r:embed="rId3"/>
            <a:srcRect/>
            <a:stretch>
              <a:fillRect/>
            </a:stretch>
          </p:blipFill>
          <p:spPr bwMode="auto">
            <a:xfrm>
              <a:off x="0" y="0"/>
              <a:ext cx="309" cy="4320"/>
            </a:xfrm>
            <a:prstGeom prst="rect">
              <a:avLst/>
            </a:prstGeom>
            <a:noFill/>
            <a:ln w="9525">
              <a:noFill/>
              <a:miter lim="800000"/>
              <a:headEnd/>
              <a:tailEnd/>
            </a:ln>
          </p:spPr>
        </p:pic>
        <p:pic>
          <p:nvPicPr>
            <p:cNvPr id="113731" name="Picture 5" descr="faologo"/>
            <p:cNvPicPr>
              <a:picLocks noChangeAspect="1" noChangeArrowheads="1"/>
            </p:cNvPicPr>
            <p:nvPr/>
          </p:nvPicPr>
          <p:blipFill>
            <a:blip r:embed="rId4"/>
            <a:srcRect/>
            <a:stretch>
              <a:fillRect/>
            </a:stretch>
          </p:blipFill>
          <p:spPr bwMode="auto">
            <a:xfrm>
              <a:off x="26" y="4002"/>
              <a:ext cx="226" cy="272"/>
            </a:xfrm>
            <a:prstGeom prst="rect">
              <a:avLst/>
            </a:prstGeom>
            <a:noFill/>
            <a:ln w="9525">
              <a:noFill/>
              <a:miter lim="800000"/>
              <a:headEnd/>
              <a:tailEnd/>
            </a:ln>
          </p:spPr>
        </p:pic>
        <p:sp>
          <p:nvSpPr>
            <p:cNvPr id="113732" name="Text Box 6"/>
            <p:cNvSpPr txBox="1">
              <a:spLocks noChangeAspect="1" noChangeArrowheads="1"/>
            </p:cNvSpPr>
            <p:nvPr/>
          </p:nvSpPr>
          <p:spPr bwMode="auto">
            <a:xfrm rot="10800000">
              <a:off x="25" y="1"/>
              <a:ext cx="250" cy="3615"/>
            </a:xfrm>
            <a:prstGeom prst="rect">
              <a:avLst/>
            </a:prstGeom>
            <a:noFill/>
            <a:ln w="9525">
              <a:noFill/>
              <a:miter lim="800000"/>
              <a:headEnd/>
              <a:tailEnd/>
            </a:ln>
          </p:spPr>
          <p:txBody>
            <a:bodyPr vert="eaVert" anchor="ctr">
              <a:prstTxWarp prst="textNoShape">
                <a:avLst/>
              </a:prstTxWarp>
              <a:spAutoFit/>
            </a:bodyPr>
            <a:lstStyle/>
            <a:p>
              <a:pPr algn="ctr" eaLnBrk="0" hangingPunct="0">
                <a:spcBef>
                  <a:spcPct val="10000"/>
                </a:spcBef>
              </a:pPr>
              <a:r>
                <a:rPr lang="en-GB" sz="1400">
                  <a:solidFill>
                    <a:srgbClr val="000000"/>
                  </a:solidFill>
                </a:rPr>
                <a:t>Agricultural resource use: state, challenges and options for the future</a:t>
              </a:r>
              <a:endParaRPr lang="en-GB" sz="1300">
                <a:solidFill>
                  <a:srgbClr val="000000"/>
                </a:solidFill>
              </a:endParaRPr>
            </a:p>
          </p:txBody>
        </p:sp>
      </p:grpSp>
      <p:sp>
        <p:nvSpPr>
          <p:cNvPr id="603143" name="AutoShape 7"/>
          <p:cNvSpPr>
            <a:spLocks noChangeAspect="1" noChangeArrowheads="1" noTextEdit="1"/>
          </p:cNvSpPr>
          <p:nvPr/>
        </p:nvSpPr>
        <p:spPr bwMode="auto">
          <a:xfrm>
            <a:off x="565150" y="1163638"/>
            <a:ext cx="6464300" cy="4860925"/>
          </a:xfrm>
          <a:prstGeom prst="rect">
            <a:avLst/>
          </a:prstGeom>
          <a:noFill/>
          <a:ln w="9525">
            <a:noFill/>
            <a:miter lim="800000"/>
            <a:headEnd/>
            <a:tailEnd/>
          </a:ln>
        </p:spPr>
        <p:txBody>
          <a:bodyPr>
            <a:prstTxWarp prst="textNoShape">
              <a:avLst/>
            </a:prstTxWarp>
          </a:bodyPr>
          <a:lstStyle/>
          <a:p>
            <a:endParaRPr lang="en-US"/>
          </a:p>
        </p:txBody>
      </p:sp>
      <p:sp>
        <p:nvSpPr>
          <p:cNvPr id="113669" name="Rectangle 8"/>
          <p:cNvSpPr>
            <a:spLocks noChangeArrowheads="1"/>
          </p:cNvSpPr>
          <p:nvPr/>
        </p:nvSpPr>
        <p:spPr bwMode="auto">
          <a:xfrm>
            <a:off x="1619250" y="1144588"/>
            <a:ext cx="5778500" cy="4757737"/>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113670" name="Line 9"/>
          <p:cNvSpPr>
            <a:spLocks noChangeShapeType="1"/>
          </p:cNvSpPr>
          <p:nvPr/>
        </p:nvSpPr>
        <p:spPr bwMode="auto">
          <a:xfrm>
            <a:off x="2032000" y="4411663"/>
            <a:ext cx="4691063" cy="1587"/>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3671" name="Line 10"/>
          <p:cNvSpPr>
            <a:spLocks noChangeShapeType="1"/>
          </p:cNvSpPr>
          <p:nvPr/>
        </p:nvSpPr>
        <p:spPr bwMode="auto">
          <a:xfrm>
            <a:off x="2032000" y="4046538"/>
            <a:ext cx="4691063" cy="1587"/>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3672" name="Line 11"/>
          <p:cNvSpPr>
            <a:spLocks noChangeShapeType="1"/>
          </p:cNvSpPr>
          <p:nvPr/>
        </p:nvSpPr>
        <p:spPr bwMode="auto">
          <a:xfrm>
            <a:off x="2032000" y="3679825"/>
            <a:ext cx="4691063" cy="1588"/>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3673" name="Line 12"/>
          <p:cNvSpPr>
            <a:spLocks noChangeShapeType="1"/>
          </p:cNvSpPr>
          <p:nvPr/>
        </p:nvSpPr>
        <p:spPr bwMode="auto">
          <a:xfrm>
            <a:off x="2032000" y="3302000"/>
            <a:ext cx="4691063" cy="1588"/>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3674" name="Line 13"/>
          <p:cNvSpPr>
            <a:spLocks noChangeShapeType="1"/>
          </p:cNvSpPr>
          <p:nvPr/>
        </p:nvSpPr>
        <p:spPr bwMode="auto">
          <a:xfrm>
            <a:off x="2032000" y="2936875"/>
            <a:ext cx="4691063" cy="1588"/>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3675" name="Line 14"/>
          <p:cNvSpPr>
            <a:spLocks noChangeShapeType="1"/>
          </p:cNvSpPr>
          <p:nvPr/>
        </p:nvSpPr>
        <p:spPr bwMode="auto">
          <a:xfrm>
            <a:off x="2032000" y="2570163"/>
            <a:ext cx="4691063" cy="1587"/>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3676" name="Line 15"/>
          <p:cNvSpPr>
            <a:spLocks noChangeShapeType="1"/>
          </p:cNvSpPr>
          <p:nvPr/>
        </p:nvSpPr>
        <p:spPr bwMode="auto">
          <a:xfrm>
            <a:off x="2032000" y="2205038"/>
            <a:ext cx="4691063" cy="1587"/>
          </a:xfrm>
          <a:prstGeom prst="line">
            <a:avLst/>
          </a:prstGeom>
          <a:noFill/>
          <a:ln w="0">
            <a:solidFill>
              <a:srgbClr val="C0C0C0"/>
            </a:solidFill>
            <a:prstDash val="sysDot"/>
            <a:round/>
            <a:headEnd/>
            <a:tailEnd/>
          </a:ln>
        </p:spPr>
        <p:txBody>
          <a:bodyPr>
            <a:prstTxWarp prst="textNoShape">
              <a:avLst/>
            </a:prstTxWarp>
          </a:bodyPr>
          <a:lstStyle/>
          <a:p>
            <a:endParaRPr lang="en-US"/>
          </a:p>
        </p:txBody>
      </p:sp>
      <p:sp>
        <p:nvSpPr>
          <p:cNvPr id="113677" name="Rectangle 16"/>
          <p:cNvSpPr>
            <a:spLocks noChangeArrowheads="1"/>
          </p:cNvSpPr>
          <p:nvPr/>
        </p:nvSpPr>
        <p:spPr bwMode="auto">
          <a:xfrm>
            <a:off x="2032000" y="2205038"/>
            <a:ext cx="4691063" cy="2573337"/>
          </a:xfrm>
          <a:prstGeom prst="rect">
            <a:avLst/>
          </a:prstGeom>
          <a:noFill/>
          <a:ln w="14288">
            <a:solidFill>
              <a:srgbClr val="808080"/>
            </a:solidFill>
            <a:miter lim="800000"/>
            <a:headEnd/>
            <a:tailEnd/>
          </a:ln>
        </p:spPr>
        <p:txBody>
          <a:bodyPr>
            <a:prstTxWarp prst="textNoShape">
              <a:avLst/>
            </a:prstTxWarp>
          </a:bodyPr>
          <a:lstStyle/>
          <a:p>
            <a:endParaRPr lang="en-US"/>
          </a:p>
        </p:txBody>
      </p:sp>
      <p:sp>
        <p:nvSpPr>
          <p:cNvPr id="113678" name="Rectangle 17"/>
          <p:cNvSpPr>
            <a:spLocks noChangeArrowheads="1"/>
          </p:cNvSpPr>
          <p:nvPr/>
        </p:nvSpPr>
        <p:spPr bwMode="auto">
          <a:xfrm>
            <a:off x="2198688" y="4697413"/>
            <a:ext cx="230187" cy="80962"/>
          </a:xfrm>
          <a:prstGeom prst="rect">
            <a:avLst/>
          </a:prstGeom>
          <a:solidFill>
            <a:srgbClr val="3366FF"/>
          </a:solidFill>
          <a:ln w="14288">
            <a:solidFill>
              <a:srgbClr val="000000"/>
            </a:solidFill>
            <a:miter lim="800000"/>
            <a:headEnd/>
            <a:tailEnd/>
          </a:ln>
        </p:spPr>
        <p:txBody>
          <a:bodyPr>
            <a:prstTxWarp prst="textNoShape">
              <a:avLst/>
            </a:prstTxWarp>
          </a:bodyPr>
          <a:lstStyle/>
          <a:p>
            <a:endParaRPr lang="en-US"/>
          </a:p>
        </p:txBody>
      </p:sp>
      <p:sp>
        <p:nvSpPr>
          <p:cNvPr id="113679" name="Rectangle 18"/>
          <p:cNvSpPr>
            <a:spLocks noChangeArrowheads="1"/>
          </p:cNvSpPr>
          <p:nvPr/>
        </p:nvSpPr>
        <p:spPr bwMode="auto">
          <a:xfrm>
            <a:off x="2978150" y="4732338"/>
            <a:ext cx="230188" cy="46037"/>
          </a:xfrm>
          <a:prstGeom prst="rect">
            <a:avLst/>
          </a:prstGeom>
          <a:solidFill>
            <a:srgbClr val="3366FF"/>
          </a:solidFill>
          <a:ln w="14288">
            <a:solidFill>
              <a:srgbClr val="000000"/>
            </a:solidFill>
            <a:miter lim="800000"/>
            <a:headEnd/>
            <a:tailEnd/>
          </a:ln>
        </p:spPr>
        <p:txBody>
          <a:bodyPr>
            <a:prstTxWarp prst="textNoShape">
              <a:avLst/>
            </a:prstTxWarp>
          </a:bodyPr>
          <a:lstStyle/>
          <a:p>
            <a:endParaRPr lang="en-US"/>
          </a:p>
        </p:txBody>
      </p:sp>
      <p:sp>
        <p:nvSpPr>
          <p:cNvPr id="113680" name="Rectangle 19"/>
          <p:cNvSpPr>
            <a:spLocks noChangeArrowheads="1"/>
          </p:cNvSpPr>
          <p:nvPr/>
        </p:nvSpPr>
        <p:spPr bwMode="auto">
          <a:xfrm>
            <a:off x="3757613" y="2822575"/>
            <a:ext cx="230187" cy="1955800"/>
          </a:xfrm>
          <a:prstGeom prst="rect">
            <a:avLst/>
          </a:prstGeom>
          <a:solidFill>
            <a:srgbClr val="3366FF"/>
          </a:solidFill>
          <a:ln w="14288">
            <a:solidFill>
              <a:srgbClr val="000000"/>
            </a:solidFill>
            <a:miter lim="800000"/>
            <a:headEnd/>
            <a:tailEnd/>
          </a:ln>
        </p:spPr>
        <p:txBody>
          <a:bodyPr>
            <a:prstTxWarp prst="textNoShape">
              <a:avLst/>
            </a:prstTxWarp>
          </a:bodyPr>
          <a:lstStyle/>
          <a:p>
            <a:endParaRPr lang="en-US"/>
          </a:p>
        </p:txBody>
      </p:sp>
      <p:sp>
        <p:nvSpPr>
          <p:cNvPr id="113681" name="Rectangle 20"/>
          <p:cNvSpPr>
            <a:spLocks noChangeArrowheads="1"/>
          </p:cNvSpPr>
          <p:nvPr/>
        </p:nvSpPr>
        <p:spPr bwMode="auto">
          <a:xfrm>
            <a:off x="4552950" y="3440113"/>
            <a:ext cx="230188" cy="1338262"/>
          </a:xfrm>
          <a:prstGeom prst="rect">
            <a:avLst/>
          </a:prstGeom>
          <a:solidFill>
            <a:srgbClr val="3366FF"/>
          </a:solidFill>
          <a:ln w="14288">
            <a:solidFill>
              <a:srgbClr val="000000"/>
            </a:solidFill>
            <a:miter lim="800000"/>
            <a:headEnd/>
            <a:tailEnd/>
          </a:ln>
        </p:spPr>
        <p:txBody>
          <a:bodyPr>
            <a:prstTxWarp prst="textNoShape">
              <a:avLst/>
            </a:prstTxWarp>
          </a:bodyPr>
          <a:lstStyle/>
          <a:p>
            <a:endParaRPr lang="en-US"/>
          </a:p>
        </p:txBody>
      </p:sp>
      <p:sp>
        <p:nvSpPr>
          <p:cNvPr id="113682" name="Rectangle 21"/>
          <p:cNvSpPr>
            <a:spLocks noChangeArrowheads="1"/>
          </p:cNvSpPr>
          <p:nvPr/>
        </p:nvSpPr>
        <p:spPr bwMode="auto">
          <a:xfrm>
            <a:off x="5332413" y="4479925"/>
            <a:ext cx="230187" cy="298450"/>
          </a:xfrm>
          <a:prstGeom prst="rect">
            <a:avLst/>
          </a:prstGeom>
          <a:solidFill>
            <a:srgbClr val="3366FF"/>
          </a:solidFill>
          <a:ln w="14288">
            <a:solidFill>
              <a:srgbClr val="000000"/>
            </a:solidFill>
            <a:miter lim="800000"/>
            <a:headEnd/>
            <a:tailEnd/>
          </a:ln>
        </p:spPr>
        <p:txBody>
          <a:bodyPr>
            <a:prstTxWarp prst="textNoShape">
              <a:avLst/>
            </a:prstTxWarp>
          </a:bodyPr>
          <a:lstStyle/>
          <a:p>
            <a:endParaRPr lang="en-US"/>
          </a:p>
        </p:txBody>
      </p:sp>
      <p:sp>
        <p:nvSpPr>
          <p:cNvPr id="113683" name="Rectangle 22"/>
          <p:cNvSpPr>
            <a:spLocks noChangeArrowheads="1"/>
          </p:cNvSpPr>
          <p:nvPr/>
        </p:nvSpPr>
        <p:spPr bwMode="auto">
          <a:xfrm>
            <a:off x="6111875" y="4503738"/>
            <a:ext cx="230188" cy="274637"/>
          </a:xfrm>
          <a:prstGeom prst="rect">
            <a:avLst/>
          </a:prstGeom>
          <a:solidFill>
            <a:srgbClr val="3366FF"/>
          </a:solidFill>
          <a:ln w="14288">
            <a:solidFill>
              <a:srgbClr val="000000"/>
            </a:solidFill>
            <a:miter lim="800000"/>
            <a:headEnd/>
            <a:tailEnd/>
          </a:ln>
        </p:spPr>
        <p:txBody>
          <a:bodyPr>
            <a:prstTxWarp prst="textNoShape">
              <a:avLst/>
            </a:prstTxWarp>
          </a:bodyPr>
          <a:lstStyle/>
          <a:p>
            <a:endParaRPr lang="en-US"/>
          </a:p>
        </p:txBody>
      </p:sp>
      <p:sp>
        <p:nvSpPr>
          <p:cNvPr id="603159" name="Rectangle 23"/>
          <p:cNvSpPr>
            <a:spLocks noChangeArrowheads="1"/>
          </p:cNvSpPr>
          <p:nvPr/>
        </p:nvSpPr>
        <p:spPr bwMode="auto">
          <a:xfrm>
            <a:off x="2428875" y="4652963"/>
            <a:ext cx="212725" cy="125412"/>
          </a:xfrm>
          <a:prstGeom prst="rect">
            <a:avLst/>
          </a:prstGeom>
          <a:solidFill>
            <a:srgbClr val="FF9900"/>
          </a:solidFill>
          <a:ln w="14288">
            <a:solidFill>
              <a:srgbClr val="000000"/>
            </a:solidFill>
            <a:miter lim="800000"/>
            <a:headEnd/>
            <a:tailEnd/>
          </a:ln>
        </p:spPr>
        <p:txBody>
          <a:bodyPr>
            <a:prstTxWarp prst="textNoShape">
              <a:avLst/>
            </a:prstTxWarp>
          </a:bodyPr>
          <a:lstStyle/>
          <a:p>
            <a:endParaRPr lang="en-US"/>
          </a:p>
        </p:txBody>
      </p:sp>
      <p:sp>
        <p:nvSpPr>
          <p:cNvPr id="603160" name="Rectangle 24"/>
          <p:cNvSpPr>
            <a:spLocks noChangeArrowheads="1"/>
          </p:cNvSpPr>
          <p:nvPr/>
        </p:nvSpPr>
        <p:spPr bwMode="auto">
          <a:xfrm>
            <a:off x="3208338" y="4710113"/>
            <a:ext cx="214312" cy="68262"/>
          </a:xfrm>
          <a:prstGeom prst="rect">
            <a:avLst/>
          </a:prstGeom>
          <a:solidFill>
            <a:srgbClr val="FF9900"/>
          </a:solidFill>
          <a:ln w="14288">
            <a:solidFill>
              <a:srgbClr val="000000"/>
            </a:solidFill>
            <a:miter lim="800000"/>
            <a:headEnd/>
            <a:tailEnd/>
          </a:ln>
        </p:spPr>
        <p:txBody>
          <a:bodyPr>
            <a:prstTxWarp prst="textNoShape">
              <a:avLst/>
            </a:prstTxWarp>
          </a:bodyPr>
          <a:lstStyle/>
          <a:p>
            <a:endParaRPr lang="en-US"/>
          </a:p>
        </p:txBody>
      </p:sp>
      <p:sp>
        <p:nvSpPr>
          <p:cNvPr id="603161" name="Rectangle 25"/>
          <p:cNvSpPr>
            <a:spLocks noChangeArrowheads="1"/>
          </p:cNvSpPr>
          <p:nvPr/>
        </p:nvSpPr>
        <p:spPr bwMode="auto">
          <a:xfrm>
            <a:off x="3987800" y="2638425"/>
            <a:ext cx="228600" cy="2139950"/>
          </a:xfrm>
          <a:prstGeom prst="rect">
            <a:avLst/>
          </a:prstGeom>
          <a:solidFill>
            <a:srgbClr val="FF9900"/>
          </a:solidFill>
          <a:ln w="14288">
            <a:solidFill>
              <a:srgbClr val="000000"/>
            </a:solidFill>
            <a:miter lim="800000"/>
            <a:headEnd/>
            <a:tailEnd/>
          </a:ln>
        </p:spPr>
        <p:txBody>
          <a:bodyPr>
            <a:prstTxWarp prst="textNoShape">
              <a:avLst/>
            </a:prstTxWarp>
          </a:bodyPr>
          <a:lstStyle/>
          <a:p>
            <a:endParaRPr lang="en-US"/>
          </a:p>
        </p:txBody>
      </p:sp>
      <p:sp>
        <p:nvSpPr>
          <p:cNvPr id="603162" name="Rectangle 26"/>
          <p:cNvSpPr>
            <a:spLocks noChangeArrowheads="1"/>
          </p:cNvSpPr>
          <p:nvPr/>
        </p:nvSpPr>
        <p:spPr bwMode="auto">
          <a:xfrm>
            <a:off x="4783138" y="3257550"/>
            <a:ext cx="214312" cy="1520825"/>
          </a:xfrm>
          <a:prstGeom prst="rect">
            <a:avLst/>
          </a:prstGeom>
          <a:solidFill>
            <a:srgbClr val="FF9900"/>
          </a:solidFill>
          <a:ln w="14288">
            <a:solidFill>
              <a:srgbClr val="000000"/>
            </a:solidFill>
            <a:miter lim="800000"/>
            <a:headEnd/>
            <a:tailEnd/>
          </a:ln>
        </p:spPr>
        <p:txBody>
          <a:bodyPr>
            <a:prstTxWarp prst="textNoShape">
              <a:avLst/>
            </a:prstTxWarp>
          </a:bodyPr>
          <a:lstStyle/>
          <a:p>
            <a:endParaRPr lang="en-US"/>
          </a:p>
        </p:txBody>
      </p:sp>
      <p:sp>
        <p:nvSpPr>
          <p:cNvPr id="603163" name="Rectangle 27"/>
          <p:cNvSpPr>
            <a:spLocks noChangeArrowheads="1"/>
          </p:cNvSpPr>
          <p:nvPr/>
        </p:nvSpPr>
        <p:spPr bwMode="auto">
          <a:xfrm>
            <a:off x="5562600" y="4468813"/>
            <a:ext cx="214313" cy="309562"/>
          </a:xfrm>
          <a:prstGeom prst="rect">
            <a:avLst/>
          </a:prstGeom>
          <a:solidFill>
            <a:srgbClr val="FF9900"/>
          </a:solidFill>
          <a:ln w="14288">
            <a:solidFill>
              <a:srgbClr val="000000"/>
            </a:solidFill>
            <a:miter lim="800000"/>
            <a:headEnd/>
            <a:tailEnd/>
          </a:ln>
        </p:spPr>
        <p:txBody>
          <a:bodyPr>
            <a:prstTxWarp prst="textNoShape">
              <a:avLst/>
            </a:prstTxWarp>
          </a:bodyPr>
          <a:lstStyle/>
          <a:p>
            <a:endParaRPr lang="en-US"/>
          </a:p>
        </p:txBody>
      </p:sp>
      <p:sp>
        <p:nvSpPr>
          <p:cNvPr id="603164" name="Rectangle 28"/>
          <p:cNvSpPr>
            <a:spLocks noChangeArrowheads="1"/>
          </p:cNvSpPr>
          <p:nvPr/>
        </p:nvSpPr>
        <p:spPr bwMode="auto">
          <a:xfrm>
            <a:off x="6342063" y="4468813"/>
            <a:ext cx="214312" cy="309562"/>
          </a:xfrm>
          <a:prstGeom prst="rect">
            <a:avLst/>
          </a:prstGeom>
          <a:solidFill>
            <a:srgbClr val="FF9900"/>
          </a:solidFill>
          <a:ln w="14288">
            <a:solidFill>
              <a:srgbClr val="000000"/>
            </a:solidFill>
            <a:miter lim="800000"/>
            <a:headEnd/>
            <a:tailEnd/>
          </a:ln>
        </p:spPr>
        <p:txBody>
          <a:bodyPr>
            <a:prstTxWarp prst="textNoShape">
              <a:avLst/>
            </a:prstTxWarp>
          </a:bodyPr>
          <a:lstStyle/>
          <a:p>
            <a:endParaRPr lang="en-US"/>
          </a:p>
        </p:txBody>
      </p:sp>
      <p:sp>
        <p:nvSpPr>
          <p:cNvPr id="113690" name="Line 29"/>
          <p:cNvSpPr>
            <a:spLocks noChangeShapeType="1"/>
          </p:cNvSpPr>
          <p:nvPr/>
        </p:nvSpPr>
        <p:spPr bwMode="auto">
          <a:xfrm>
            <a:off x="2032000" y="2205038"/>
            <a:ext cx="1588" cy="2573337"/>
          </a:xfrm>
          <a:prstGeom prst="line">
            <a:avLst/>
          </a:prstGeom>
          <a:noFill/>
          <a:ln w="0">
            <a:solidFill>
              <a:srgbClr val="000000"/>
            </a:solidFill>
            <a:round/>
            <a:headEnd/>
            <a:tailEnd/>
          </a:ln>
        </p:spPr>
        <p:txBody>
          <a:bodyPr>
            <a:prstTxWarp prst="textNoShape">
              <a:avLst/>
            </a:prstTxWarp>
          </a:bodyPr>
          <a:lstStyle/>
          <a:p>
            <a:endParaRPr lang="en-US"/>
          </a:p>
        </p:txBody>
      </p:sp>
      <p:sp>
        <p:nvSpPr>
          <p:cNvPr id="113691" name="Line 30"/>
          <p:cNvSpPr>
            <a:spLocks noChangeShapeType="1"/>
          </p:cNvSpPr>
          <p:nvPr/>
        </p:nvSpPr>
        <p:spPr bwMode="auto">
          <a:xfrm>
            <a:off x="1970088" y="4778375"/>
            <a:ext cx="61912"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13692" name="Line 31"/>
          <p:cNvSpPr>
            <a:spLocks noChangeShapeType="1"/>
          </p:cNvSpPr>
          <p:nvPr/>
        </p:nvSpPr>
        <p:spPr bwMode="auto">
          <a:xfrm>
            <a:off x="1970088" y="4411663"/>
            <a:ext cx="61912"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3693" name="Line 32"/>
          <p:cNvSpPr>
            <a:spLocks noChangeShapeType="1"/>
          </p:cNvSpPr>
          <p:nvPr/>
        </p:nvSpPr>
        <p:spPr bwMode="auto">
          <a:xfrm>
            <a:off x="1970088" y="4046538"/>
            <a:ext cx="61912"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3694" name="Line 33"/>
          <p:cNvSpPr>
            <a:spLocks noChangeShapeType="1"/>
          </p:cNvSpPr>
          <p:nvPr/>
        </p:nvSpPr>
        <p:spPr bwMode="auto">
          <a:xfrm>
            <a:off x="1970088" y="3679825"/>
            <a:ext cx="61912"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13695" name="Line 34"/>
          <p:cNvSpPr>
            <a:spLocks noChangeShapeType="1"/>
          </p:cNvSpPr>
          <p:nvPr/>
        </p:nvSpPr>
        <p:spPr bwMode="auto">
          <a:xfrm>
            <a:off x="1970088" y="3302000"/>
            <a:ext cx="61912"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13696" name="Line 35"/>
          <p:cNvSpPr>
            <a:spLocks noChangeShapeType="1"/>
          </p:cNvSpPr>
          <p:nvPr/>
        </p:nvSpPr>
        <p:spPr bwMode="auto">
          <a:xfrm>
            <a:off x="1970088" y="2936875"/>
            <a:ext cx="61912"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13697" name="Line 36"/>
          <p:cNvSpPr>
            <a:spLocks noChangeShapeType="1"/>
          </p:cNvSpPr>
          <p:nvPr/>
        </p:nvSpPr>
        <p:spPr bwMode="auto">
          <a:xfrm>
            <a:off x="1970088" y="2570163"/>
            <a:ext cx="61912"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3698" name="Line 37"/>
          <p:cNvSpPr>
            <a:spLocks noChangeShapeType="1"/>
          </p:cNvSpPr>
          <p:nvPr/>
        </p:nvSpPr>
        <p:spPr bwMode="auto">
          <a:xfrm>
            <a:off x="1970088" y="2205038"/>
            <a:ext cx="61912" cy="1587"/>
          </a:xfrm>
          <a:prstGeom prst="line">
            <a:avLst/>
          </a:prstGeom>
          <a:noFill/>
          <a:ln w="0">
            <a:solidFill>
              <a:srgbClr val="000000"/>
            </a:solidFill>
            <a:round/>
            <a:headEnd/>
            <a:tailEnd/>
          </a:ln>
        </p:spPr>
        <p:txBody>
          <a:bodyPr>
            <a:prstTxWarp prst="textNoShape">
              <a:avLst/>
            </a:prstTxWarp>
          </a:bodyPr>
          <a:lstStyle/>
          <a:p>
            <a:endParaRPr lang="en-US"/>
          </a:p>
        </p:txBody>
      </p:sp>
      <p:sp>
        <p:nvSpPr>
          <p:cNvPr id="113699" name="Line 38"/>
          <p:cNvSpPr>
            <a:spLocks noChangeShapeType="1"/>
          </p:cNvSpPr>
          <p:nvPr/>
        </p:nvSpPr>
        <p:spPr bwMode="auto">
          <a:xfrm>
            <a:off x="2032000" y="4778375"/>
            <a:ext cx="4691063" cy="1588"/>
          </a:xfrm>
          <a:prstGeom prst="line">
            <a:avLst/>
          </a:prstGeom>
          <a:noFill/>
          <a:ln w="0">
            <a:solidFill>
              <a:srgbClr val="000000"/>
            </a:solidFill>
            <a:round/>
            <a:headEnd/>
            <a:tailEnd/>
          </a:ln>
        </p:spPr>
        <p:txBody>
          <a:bodyPr>
            <a:prstTxWarp prst="textNoShape">
              <a:avLst/>
            </a:prstTxWarp>
          </a:bodyPr>
          <a:lstStyle/>
          <a:p>
            <a:endParaRPr lang="en-US"/>
          </a:p>
        </p:txBody>
      </p:sp>
      <p:sp>
        <p:nvSpPr>
          <p:cNvPr id="113700" name="Line 39"/>
          <p:cNvSpPr>
            <a:spLocks noChangeShapeType="1"/>
          </p:cNvSpPr>
          <p:nvPr/>
        </p:nvSpPr>
        <p:spPr bwMode="auto">
          <a:xfrm flipV="1">
            <a:off x="2032000" y="4778375"/>
            <a:ext cx="1588" cy="33338"/>
          </a:xfrm>
          <a:prstGeom prst="line">
            <a:avLst/>
          </a:prstGeom>
          <a:noFill/>
          <a:ln w="0">
            <a:solidFill>
              <a:srgbClr val="000000"/>
            </a:solidFill>
            <a:round/>
            <a:headEnd/>
            <a:tailEnd/>
          </a:ln>
        </p:spPr>
        <p:txBody>
          <a:bodyPr>
            <a:prstTxWarp prst="textNoShape">
              <a:avLst/>
            </a:prstTxWarp>
          </a:bodyPr>
          <a:lstStyle/>
          <a:p>
            <a:endParaRPr lang="en-US"/>
          </a:p>
        </p:txBody>
      </p:sp>
      <p:sp>
        <p:nvSpPr>
          <p:cNvPr id="113701" name="Line 40"/>
          <p:cNvSpPr>
            <a:spLocks noChangeShapeType="1"/>
          </p:cNvSpPr>
          <p:nvPr/>
        </p:nvSpPr>
        <p:spPr bwMode="auto">
          <a:xfrm flipV="1">
            <a:off x="2811463" y="4778375"/>
            <a:ext cx="1587" cy="33338"/>
          </a:xfrm>
          <a:prstGeom prst="line">
            <a:avLst/>
          </a:prstGeom>
          <a:noFill/>
          <a:ln w="0">
            <a:solidFill>
              <a:srgbClr val="000000"/>
            </a:solidFill>
            <a:round/>
            <a:headEnd/>
            <a:tailEnd/>
          </a:ln>
        </p:spPr>
        <p:txBody>
          <a:bodyPr>
            <a:prstTxWarp prst="textNoShape">
              <a:avLst/>
            </a:prstTxWarp>
          </a:bodyPr>
          <a:lstStyle/>
          <a:p>
            <a:endParaRPr lang="en-US"/>
          </a:p>
        </p:txBody>
      </p:sp>
      <p:sp>
        <p:nvSpPr>
          <p:cNvPr id="113702" name="Line 41"/>
          <p:cNvSpPr>
            <a:spLocks noChangeShapeType="1"/>
          </p:cNvSpPr>
          <p:nvPr/>
        </p:nvSpPr>
        <p:spPr bwMode="auto">
          <a:xfrm flipV="1">
            <a:off x="3590925" y="4778375"/>
            <a:ext cx="1588" cy="33338"/>
          </a:xfrm>
          <a:prstGeom prst="line">
            <a:avLst/>
          </a:prstGeom>
          <a:noFill/>
          <a:ln w="0">
            <a:solidFill>
              <a:srgbClr val="000000"/>
            </a:solidFill>
            <a:round/>
            <a:headEnd/>
            <a:tailEnd/>
          </a:ln>
        </p:spPr>
        <p:txBody>
          <a:bodyPr>
            <a:prstTxWarp prst="textNoShape">
              <a:avLst/>
            </a:prstTxWarp>
          </a:bodyPr>
          <a:lstStyle/>
          <a:p>
            <a:endParaRPr lang="en-US"/>
          </a:p>
        </p:txBody>
      </p:sp>
      <p:sp>
        <p:nvSpPr>
          <p:cNvPr id="113703" name="Line 42"/>
          <p:cNvSpPr>
            <a:spLocks noChangeShapeType="1"/>
          </p:cNvSpPr>
          <p:nvPr/>
        </p:nvSpPr>
        <p:spPr bwMode="auto">
          <a:xfrm flipV="1">
            <a:off x="4384675" y="4778375"/>
            <a:ext cx="3175" cy="33338"/>
          </a:xfrm>
          <a:prstGeom prst="line">
            <a:avLst/>
          </a:prstGeom>
          <a:noFill/>
          <a:ln w="0">
            <a:solidFill>
              <a:srgbClr val="000000"/>
            </a:solidFill>
            <a:round/>
            <a:headEnd/>
            <a:tailEnd/>
          </a:ln>
        </p:spPr>
        <p:txBody>
          <a:bodyPr>
            <a:prstTxWarp prst="textNoShape">
              <a:avLst/>
            </a:prstTxWarp>
          </a:bodyPr>
          <a:lstStyle/>
          <a:p>
            <a:endParaRPr lang="en-US"/>
          </a:p>
        </p:txBody>
      </p:sp>
      <p:sp>
        <p:nvSpPr>
          <p:cNvPr id="113704" name="Line 43"/>
          <p:cNvSpPr>
            <a:spLocks noChangeShapeType="1"/>
          </p:cNvSpPr>
          <p:nvPr/>
        </p:nvSpPr>
        <p:spPr bwMode="auto">
          <a:xfrm flipV="1">
            <a:off x="5164138" y="4778375"/>
            <a:ext cx="3175" cy="33338"/>
          </a:xfrm>
          <a:prstGeom prst="line">
            <a:avLst/>
          </a:prstGeom>
          <a:noFill/>
          <a:ln w="0">
            <a:solidFill>
              <a:srgbClr val="000000"/>
            </a:solidFill>
            <a:round/>
            <a:headEnd/>
            <a:tailEnd/>
          </a:ln>
        </p:spPr>
        <p:txBody>
          <a:bodyPr>
            <a:prstTxWarp prst="textNoShape">
              <a:avLst/>
            </a:prstTxWarp>
          </a:bodyPr>
          <a:lstStyle/>
          <a:p>
            <a:endParaRPr lang="en-US"/>
          </a:p>
        </p:txBody>
      </p:sp>
      <p:sp>
        <p:nvSpPr>
          <p:cNvPr id="113705" name="Line 44"/>
          <p:cNvSpPr>
            <a:spLocks noChangeShapeType="1"/>
          </p:cNvSpPr>
          <p:nvPr/>
        </p:nvSpPr>
        <p:spPr bwMode="auto">
          <a:xfrm flipV="1">
            <a:off x="5943600" y="4778375"/>
            <a:ext cx="1588" cy="33338"/>
          </a:xfrm>
          <a:prstGeom prst="line">
            <a:avLst/>
          </a:prstGeom>
          <a:noFill/>
          <a:ln w="0">
            <a:solidFill>
              <a:srgbClr val="000000"/>
            </a:solidFill>
            <a:round/>
            <a:headEnd/>
            <a:tailEnd/>
          </a:ln>
        </p:spPr>
        <p:txBody>
          <a:bodyPr>
            <a:prstTxWarp prst="textNoShape">
              <a:avLst/>
            </a:prstTxWarp>
          </a:bodyPr>
          <a:lstStyle/>
          <a:p>
            <a:endParaRPr lang="en-US"/>
          </a:p>
        </p:txBody>
      </p:sp>
      <p:sp>
        <p:nvSpPr>
          <p:cNvPr id="113706" name="Line 45"/>
          <p:cNvSpPr>
            <a:spLocks noChangeShapeType="1"/>
          </p:cNvSpPr>
          <p:nvPr/>
        </p:nvSpPr>
        <p:spPr bwMode="auto">
          <a:xfrm flipV="1">
            <a:off x="6723063" y="4778375"/>
            <a:ext cx="1587" cy="33338"/>
          </a:xfrm>
          <a:prstGeom prst="line">
            <a:avLst/>
          </a:prstGeom>
          <a:noFill/>
          <a:ln w="0">
            <a:solidFill>
              <a:srgbClr val="000000"/>
            </a:solidFill>
            <a:round/>
            <a:headEnd/>
            <a:tailEnd/>
          </a:ln>
        </p:spPr>
        <p:txBody>
          <a:bodyPr>
            <a:prstTxWarp prst="textNoShape">
              <a:avLst/>
            </a:prstTxWarp>
          </a:bodyPr>
          <a:lstStyle/>
          <a:p>
            <a:endParaRPr lang="en-US"/>
          </a:p>
        </p:txBody>
      </p:sp>
      <p:sp>
        <p:nvSpPr>
          <p:cNvPr id="113707" name="Rectangle 46"/>
          <p:cNvSpPr>
            <a:spLocks noChangeArrowheads="1"/>
          </p:cNvSpPr>
          <p:nvPr/>
        </p:nvSpPr>
        <p:spPr bwMode="auto">
          <a:xfrm>
            <a:off x="2393950" y="1382713"/>
            <a:ext cx="3848100" cy="549275"/>
          </a:xfrm>
          <a:prstGeom prst="rect">
            <a:avLst/>
          </a:prstGeom>
          <a:noFill/>
          <a:ln w="9525">
            <a:noFill/>
            <a:miter lim="800000"/>
            <a:headEnd/>
            <a:tailEnd/>
          </a:ln>
        </p:spPr>
        <p:txBody>
          <a:bodyPr wrap="none" lIns="0" tIns="0" rIns="0" bIns="0">
            <a:prstTxWarp prst="textNoShape">
              <a:avLst/>
            </a:prstTxWarp>
            <a:spAutoFit/>
          </a:bodyPr>
          <a:lstStyle/>
          <a:p>
            <a:pPr algn="ctr" eaLnBrk="0" hangingPunct="0"/>
            <a:r>
              <a:rPr lang="en-US">
                <a:solidFill>
                  <a:srgbClr val="146CCC"/>
                </a:solidFill>
              </a:rPr>
              <a:t>Irrigation water withdrawal as a share </a:t>
            </a:r>
          </a:p>
          <a:p>
            <a:pPr algn="ctr" eaLnBrk="0" hangingPunct="0"/>
            <a:r>
              <a:rPr lang="en-US">
                <a:solidFill>
                  <a:srgbClr val="146CCC"/>
                </a:solidFill>
              </a:rPr>
              <a:t>of renewable water resources (%) </a:t>
            </a:r>
          </a:p>
        </p:txBody>
      </p:sp>
      <p:sp>
        <p:nvSpPr>
          <p:cNvPr id="113708" name="Rectangle 47"/>
          <p:cNvSpPr>
            <a:spLocks noChangeArrowheads="1"/>
          </p:cNvSpPr>
          <p:nvPr/>
        </p:nvSpPr>
        <p:spPr bwMode="auto">
          <a:xfrm>
            <a:off x="1770063" y="4686300"/>
            <a:ext cx="84137" cy="18256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a:solidFill>
                  <a:srgbClr val="000000"/>
                </a:solidFill>
              </a:rPr>
              <a:t>0</a:t>
            </a:r>
            <a:endParaRPr lang="en-US"/>
          </a:p>
        </p:txBody>
      </p:sp>
      <p:sp>
        <p:nvSpPr>
          <p:cNvPr id="113709" name="Rectangle 48"/>
          <p:cNvSpPr>
            <a:spLocks noChangeArrowheads="1"/>
          </p:cNvSpPr>
          <p:nvPr/>
        </p:nvSpPr>
        <p:spPr bwMode="auto">
          <a:xfrm>
            <a:off x="1663700" y="4321175"/>
            <a:ext cx="168275" cy="18256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a:solidFill>
                  <a:srgbClr val="000000"/>
                </a:solidFill>
              </a:rPr>
              <a:t>10</a:t>
            </a:r>
            <a:endParaRPr lang="en-US"/>
          </a:p>
        </p:txBody>
      </p:sp>
      <p:sp>
        <p:nvSpPr>
          <p:cNvPr id="113710" name="Rectangle 49"/>
          <p:cNvSpPr>
            <a:spLocks noChangeArrowheads="1"/>
          </p:cNvSpPr>
          <p:nvPr/>
        </p:nvSpPr>
        <p:spPr bwMode="auto">
          <a:xfrm>
            <a:off x="1663700" y="3954463"/>
            <a:ext cx="168275" cy="1825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a:solidFill>
                  <a:srgbClr val="000000"/>
                </a:solidFill>
              </a:rPr>
              <a:t>20</a:t>
            </a:r>
            <a:endParaRPr lang="en-US"/>
          </a:p>
        </p:txBody>
      </p:sp>
      <p:sp>
        <p:nvSpPr>
          <p:cNvPr id="113711" name="Rectangle 50"/>
          <p:cNvSpPr>
            <a:spLocks noChangeArrowheads="1"/>
          </p:cNvSpPr>
          <p:nvPr/>
        </p:nvSpPr>
        <p:spPr bwMode="auto">
          <a:xfrm>
            <a:off x="1663700" y="3587750"/>
            <a:ext cx="168275" cy="18256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a:solidFill>
                  <a:srgbClr val="000000"/>
                </a:solidFill>
              </a:rPr>
              <a:t>30</a:t>
            </a:r>
            <a:endParaRPr lang="en-US"/>
          </a:p>
        </p:txBody>
      </p:sp>
      <p:sp>
        <p:nvSpPr>
          <p:cNvPr id="113712" name="Rectangle 51"/>
          <p:cNvSpPr>
            <a:spLocks noChangeArrowheads="1"/>
          </p:cNvSpPr>
          <p:nvPr/>
        </p:nvSpPr>
        <p:spPr bwMode="auto">
          <a:xfrm>
            <a:off x="1663700" y="3211513"/>
            <a:ext cx="168275" cy="1825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a:solidFill>
                  <a:srgbClr val="000000"/>
                </a:solidFill>
              </a:rPr>
              <a:t>40</a:t>
            </a:r>
            <a:endParaRPr lang="en-US"/>
          </a:p>
        </p:txBody>
      </p:sp>
      <p:sp>
        <p:nvSpPr>
          <p:cNvPr id="113713" name="Rectangle 52"/>
          <p:cNvSpPr>
            <a:spLocks noChangeArrowheads="1"/>
          </p:cNvSpPr>
          <p:nvPr/>
        </p:nvSpPr>
        <p:spPr bwMode="auto">
          <a:xfrm>
            <a:off x="1663700" y="2844800"/>
            <a:ext cx="168275" cy="18256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a:solidFill>
                  <a:srgbClr val="000000"/>
                </a:solidFill>
              </a:rPr>
              <a:t>50</a:t>
            </a:r>
            <a:endParaRPr lang="en-US"/>
          </a:p>
        </p:txBody>
      </p:sp>
      <p:sp>
        <p:nvSpPr>
          <p:cNvPr id="113714" name="Rectangle 53"/>
          <p:cNvSpPr>
            <a:spLocks noChangeArrowheads="1"/>
          </p:cNvSpPr>
          <p:nvPr/>
        </p:nvSpPr>
        <p:spPr bwMode="auto">
          <a:xfrm>
            <a:off x="1663700" y="2479675"/>
            <a:ext cx="168275" cy="182563"/>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a:solidFill>
                  <a:srgbClr val="000000"/>
                </a:solidFill>
              </a:rPr>
              <a:t>60</a:t>
            </a:r>
            <a:endParaRPr lang="en-US"/>
          </a:p>
        </p:txBody>
      </p:sp>
      <p:sp>
        <p:nvSpPr>
          <p:cNvPr id="113715" name="Rectangle 54"/>
          <p:cNvSpPr>
            <a:spLocks noChangeArrowheads="1"/>
          </p:cNvSpPr>
          <p:nvPr/>
        </p:nvSpPr>
        <p:spPr bwMode="auto">
          <a:xfrm>
            <a:off x="1663700" y="2112963"/>
            <a:ext cx="168275" cy="1825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a:solidFill>
                  <a:srgbClr val="000000"/>
                </a:solidFill>
              </a:rPr>
              <a:t>70</a:t>
            </a:r>
            <a:endParaRPr lang="en-US"/>
          </a:p>
        </p:txBody>
      </p:sp>
      <p:sp>
        <p:nvSpPr>
          <p:cNvPr id="113716" name="Rectangle 55"/>
          <p:cNvSpPr>
            <a:spLocks noChangeArrowheads="1"/>
          </p:cNvSpPr>
          <p:nvPr/>
        </p:nvSpPr>
        <p:spPr bwMode="auto">
          <a:xfrm rot="-2700000">
            <a:off x="1512888" y="5224463"/>
            <a:ext cx="1082675" cy="152400"/>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000">
                <a:solidFill>
                  <a:srgbClr val="000000"/>
                </a:solidFill>
              </a:rPr>
              <a:t>sub-Saharan Africa</a:t>
            </a:r>
            <a:endParaRPr lang="en-US"/>
          </a:p>
        </p:txBody>
      </p:sp>
      <p:sp>
        <p:nvSpPr>
          <p:cNvPr id="113717" name="Rectangle 56"/>
          <p:cNvSpPr>
            <a:spLocks noChangeArrowheads="1"/>
          </p:cNvSpPr>
          <p:nvPr/>
        </p:nvSpPr>
        <p:spPr bwMode="auto">
          <a:xfrm rot="-2700000">
            <a:off x="2608263" y="5208588"/>
            <a:ext cx="773112" cy="152400"/>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000">
                <a:solidFill>
                  <a:srgbClr val="000000"/>
                </a:solidFill>
              </a:rPr>
              <a:t>Latin America</a:t>
            </a:r>
            <a:endParaRPr lang="en-US"/>
          </a:p>
        </p:txBody>
      </p:sp>
      <p:sp>
        <p:nvSpPr>
          <p:cNvPr id="113718" name="Rectangle 57"/>
          <p:cNvSpPr>
            <a:spLocks noChangeArrowheads="1"/>
          </p:cNvSpPr>
          <p:nvPr/>
        </p:nvSpPr>
        <p:spPr bwMode="auto">
          <a:xfrm rot="-2700000">
            <a:off x="3044825" y="5280025"/>
            <a:ext cx="1265238" cy="152400"/>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000">
                <a:solidFill>
                  <a:srgbClr val="000000"/>
                </a:solidFill>
              </a:rPr>
              <a:t>Near East/North Africa</a:t>
            </a:r>
            <a:endParaRPr lang="en-US"/>
          </a:p>
        </p:txBody>
      </p:sp>
      <p:sp>
        <p:nvSpPr>
          <p:cNvPr id="113719" name="Rectangle 58"/>
          <p:cNvSpPr>
            <a:spLocks noChangeArrowheads="1"/>
          </p:cNvSpPr>
          <p:nvPr/>
        </p:nvSpPr>
        <p:spPr bwMode="auto">
          <a:xfrm rot="-2700000">
            <a:off x="4367213" y="5068888"/>
            <a:ext cx="609600" cy="152400"/>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000">
                <a:solidFill>
                  <a:srgbClr val="000000"/>
                </a:solidFill>
              </a:rPr>
              <a:t>South Asia</a:t>
            </a:r>
            <a:endParaRPr lang="en-US"/>
          </a:p>
        </p:txBody>
      </p:sp>
      <p:sp>
        <p:nvSpPr>
          <p:cNvPr id="113720" name="Rectangle 59"/>
          <p:cNvSpPr>
            <a:spLocks noChangeArrowheads="1"/>
          </p:cNvSpPr>
          <p:nvPr/>
        </p:nvSpPr>
        <p:spPr bwMode="auto">
          <a:xfrm rot="-2700000">
            <a:off x="5145088" y="5049838"/>
            <a:ext cx="533400" cy="152400"/>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000">
                <a:solidFill>
                  <a:srgbClr val="000000"/>
                </a:solidFill>
              </a:rPr>
              <a:t>East Asia</a:t>
            </a:r>
            <a:endParaRPr lang="en-US"/>
          </a:p>
        </p:txBody>
      </p:sp>
      <p:sp>
        <p:nvSpPr>
          <p:cNvPr id="113721" name="Rectangle 60"/>
          <p:cNvSpPr>
            <a:spLocks noChangeArrowheads="1"/>
          </p:cNvSpPr>
          <p:nvPr/>
        </p:nvSpPr>
        <p:spPr bwMode="auto">
          <a:xfrm rot="-2700000">
            <a:off x="5300663" y="5326063"/>
            <a:ext cx="1335087" cy="152400"/>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000">
                <a:solidFill>
                  <a:srgbClr val="000000"/>
                </a:solidFill>
              </a:rPr>
              <a:t>All developing countries</a:t>
            </a:r>
            <a:endParaRPr lang="en-US"/>
          </a:p>
        </p:txBody>
      </p:sp>
      <p:sp>
        <p:nvSpPr>
          <p:cNvPr id="113722" name="Rectangle 61"/>
          <p:cNvSpPr>
            <a:spLocks noChangeArrowheads="1"/>
          </p:cNvSpPr>
          <p:nvPr/>
        </p:nvSpPr>
        <p:spPr bwMode="auto">
          <a:xfrm>
            <a:off x="4354513" y="2319338"/>
            <a:ext cx="2262187" cy="342900"/>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113723" name="Rectangle 62"/>
          <p:cNvSpPr>
            <a:spLocks noChangeArrowheads="1"/>
          </p:cNvSpPr>
          <p:nvPr/>
        </p:nvSpPr>
        <p:spPr bwMode="auto">
          <a:xfrm>
            <a:off x="4568825" y="2455863"/>
            <a:ext cx="106363" cy="80962"/>
          </a:xfrm>
          <a:prstGeom prst="rect">
            <a:avLst/>
          </a:prstGeom>
          <a:solidFill>
            <a:srgbClr val="3366FF"/>
          </a:solidFill>
          <a:ln w="14288">
            <a:solidFill>
              <a:srgbClr val="000000"/>
            </a:solidFill>
            <a:miter lim="800000"/>
            <a:headEnd/>
            <a:tailEnd/>
          </a:ln>
        </p:spPr>
        <p:txBody>
          <a:bodyPr>
            <a:prstTxWarp prst="textNoShape">
              <a:avLst/>
            </a:prstTxWarp>
          </a:bodyPr>
          <a:lstStyle/>
          <a:p>
            <a:endParaRPr lang="en-US"/>
          </a:p>
        </p:txBody>
      </p:sp>
      <p:sp>
        <p:nvSpPr>
          <p:cNvPr id="113724" name="Rectangle 63"/>
          <p:cNvSpPr>
            <a:spLocks noChangeArrowheads="1"/>
          </p:cNvSpPr>
          <p:nvPr/>
        </p:nvSpPr>
        <p:spPr bwMode="auto">
          <a:xfrm>
            <a:off x="4735513" y="2398713"/>
            <a:ext cx="423862" cy="1825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a:solidFill>
                  <a:srgbClr val="000000"/>
                </a:solidFill>
              </a:rPr>
              <a:t>Today</a:t>
            </a:r>
            <a:endParaRPr lang="en-US"/>
          </a:p>
        </p:txBody>
      </p:sp>
      <p:sp>
        <p:nvSpPr>
          <p:cNvPr id="603200" name="Rectangle 64"/>
          <p:cNvSpPr>
            <a:spLocks noChangeArrowheads="1"/>
          </p:cNvSpPr>
          <p:nvPr/>
        </p:nvSpPr>
        <p:spPr bwMode="auto">
          <a:xfrm>
            <a:off x="5653088" y="2455863"/>
            <a:ext cx="107950" cy="80962"/>
          </a:xfrm>
          <a:prstGeom prst="rect">
            <a:avLst/>
          </a:prstGeom>
          <a:solidFill>
            <a:srgbClr val="FF9900"/>
          </a:solidFill>
          <a:ln w="14288">
            <a:solidFill>
              <a:srgbClr val="000000"/>
            </a:solidFill>
            <a:miter lim="800000"/>
            <a:headEnd/>
            <a:tailEnd/>
          </a:ln>
        </p:spPr>
        <p:txBody>
          <a:bodyPr>
            <a:prstTxWarp prst="textNoShape">
              <a:avLst/>
            </a:prstTxWarp>
          </a:bodyPr>
          <a:lstStyle/>
          <a:p>
            <a:endParaRPr lang="en-US"/>
          </a:p>
        </p:txBody>
      </p:sp>
      <p:sp>
        <p:nvSpPr>
          <p:cNvPr id="603201" name="Rectangle 65"/>
          <p:cNvSpPr>
            <a:spLocks noChangeArrowheads="1"/>
          </p:cNvSpPr>
          <p:nvPr/>
        </p:nvSpPr>
        <p:spPr bwMode="auto">
          <a:xfrm>
            <a:off x="5821363" y="2398713"/>
            <a:ext cx="496887" cy="182562"/>
          </a:xfrm>
          <a:prstGeom prst="rect">
            <a:avLst/>
          </a:prstGeom>
          <a:noFill/>
          <a:ln w="9525">
            <a:noFill/>
            <a:miter lim="800000"/>
            <a:headEnd/>
            <a:tailEnd/>
          </a:ln>
        </p:spPr>
        <p:txBody>
          <a:bodyPr wrap="none" lIns="0" tIns="0" rIns="0" bIns="0">
            <a:prstTxWarp prst="textNoShape">
              <a:avLst/>
            </a:prstTxWarp>
            <a:spAutoFit/>
          </a:bodyPr>
          <a:lstStyle/>
          <a:p>
            <a:pPr eaLnBrk="0" hangingPunct="0"/>
            <a:r>
              <a:rPr lang="en-US" sz="1200">
                <a:solidFill>
                  <a:srgbClr val="000000"/>
                </a:solidFill>
              </a:rPr>
              <a:t>in 2030</a:t>
            </a:r>
            <a:endParaRPr lang="en-US"/>
          </a:p>
        </p:txBody>
      </p:sp>
      <p:sp>
        <p:nvSpPr>
          <p:cNvPr id="113727" name="Rectangle 66"/>
          <p:cNvSpPr>
            <a:spLocks noChangeArrowheads="1"/>
          </p:cNvSpPr>
          <p:nvPr/>
        </p:nvSpPr>
        <p:spPr bwMode="auto">
          <a:xfrm>
            <a:off x="508000" y="0"/>
            <a:ext cx="7810500" cy="863600"/>
          </a:xfrm>
          <a:prstGeom prst="rect">
            <a:avLst/>
          </a:prstGeom>
          <a:noFill/>
          <a:ln w="9525">
            <a:noFill/>
            <a:miter lim="800000"/>
            <a:headEnd/>
            <a:tailEnd/>
          </a:ln>
        </p:spPr>
        <p:txBody>
          <a:bodyPr anchor="b">
            <a:prstTxWarp prst="textNoShape">
              <a:avLst/>
            </a:prstTxWarp>
          </a:bodyPr>
          <a:lstStyle/>
          <a:p>
            <a:pPr algn="ctr"/>
            <a:endParaRPr lang="en-US" sz="3300" b="1">
              <a:solidFill>
                <a:srgbClr val="D2AA00"/>
              </a:solidFill>
            </a:endParaRPr>
          </a:p>
        </p:txBody>
      </p:sp>
      <p:sp>
        <p:nvSpPr>
          <p:cNvPr id="113728" name="Rectangle 67"/>
          <p:cNvSpPr>
            <a:spLocks noChangeArrowheads="1"/>
          </p:cNvSpPr>
          <p:nvPr/>
        </p:nvSpPr>
        <p:spPr bwMode="auto">
          <a:xfrm>
            <a:off x="508000" y="0"/>
            <a:ext cx="7810500" cy="1054100"/>
          </a:xfrm>
          <a:prstGeom prst="rect">
            <a:avLst/>
          </a:prstGeom>
          <a:noFill/>
          <a:ln w="9525">
            <a:noFill/>
            <a:miter lim="800000"/>
            <a:headEnd/>
            <a:tailEnd/>
          </a:ln>
        </p:spPr>
        <p:txBody>
          <a:bodyPr anchor="b">
            <a:prstTxWarp prst="textNoShape">
              <a:avLst/>
            </a:prstTxWarp>
          </a:bodyPr>
          <a:lstStyle/>
          <a:p>
            <a:pPr algn="ctr"/>
            <a:r>
              <a:rPr lang="en-US" sz="3700">
                <a:solidFill>
                  <a:srgbClr val="0066CC"/>
                </a:solidFill>
              </a:rPr>
              <a:t>Is there enough water?</a:t>
            </a:r>
            <a:endParaRPr lang="en-GB" sz="3700">
              <a:solidFill>
                <a:srgbClr val="0066CC"/>
              </a:solidFill>
            </a:endParaRPr>
          </a:p>
        </p:txBody>
      </p:sp>
      <p:sp>
        <p:nvSpPr>
          <p:cNvPr id="113729" name="Text Box 68"/>
          <p:cNvSpPr txBox="1">
            <a:spLocks noChangeArrowheads="1"/>
          </p:cNvSpPr>
          <p:nvPr/>
        </p:nvSpPr>
        <p:spPr bwMode="auto">
          <a:xfrm>
            <a:off x="2339975" y="6308725"/>
            <a:ext cx="6480175" cy="366713"/>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r>
              <a:rPr lang="en-US"/>
              <a:t>Source: Global Perspective Studies Unit, FAO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03143"/>
                                        </p:tgtEl>
                                        <p:attrNameLst>
                                          <p:attrName>style.visibility</p:attrName>
                                        </p:attrNameLst>
                                      </p:cBhvr>
                                      <p:to>
                                        <p:strVal val="visible"/>
                                      </p:to>
                                    </p:set>
                                  </p:childTnLst>
                                </p:cTn>
                              </p:par>
                              <p:par>
                                <p:cTn id="7" presetID="12" presetClass="entr" presetSubtype="4" fill="hold" grpId="0" nodeType="withEffect">
                                  <p:stCondLst>
                                    <p:cond delay="0"/>
                                  </p:stCondLst>
                                  <p:childTnLst>
                                    <p:set>
                                      <p:cBhvr>
                                        <p:cTn id="8" dur="1" fill="hold">
                                          <p:stCondLst>
                                            <p:cond delay="0"/>
                                          </p:stCondLst>
                                        </p:cTn>
                                        <p:tgtEl>
                                          <p:spTgt spid="603159"/>
                                        </p:tgtEl>
                                        <p:attrNameLst>
                                          <p:attrName>style.visibility</p:attrName>
                                        </p:attrNameLst>
                                      </p:cBhvr>
                                      <p:to>
                                        <p:strVal val="visible"/>
                                      </p:to>
                                    </p:set>
                                    <p:animEffect transition="in" filter="slide(fromBottom)">
                                      <p:cBhvr>
                                        <p:cTn id="9" dur="500"/>
                                        <p:tgtEl>
                                          <p:spTgt spid="603159"/>
                                        </p:tgtEl>
                                      </p:cBhvr>
                                    </p:animEffect>
                                  </p:childTnLst>
                                </p:cTn>
                              </p:par>
                              <p:par>
                                <p:cTn id="10" presetID="12" presetClass="entr" presetSubtype="4" fill="hold" grpId="0" nodeType="withEffect">
                                  <p:stCondLst>
                                    <p:cond delay="0"/>
                                  </p:stCondLst>
                                  <p:childTnLst>
                                    <p:set>
                                      <p:cBhvr>
                                        <p:cTn id="11" dur="1" fill="hold">
                                          <p:stCondLst>
                                            <p:cond delay="0"/>
                                          </p:stCondLst>
                                        </p:cTn>
                                        <p:tgtEl>
                                          <p:spTgt spid="603160"/>
                                        </p:tgtEl>
                                        <p:attrNameLst>
                                          <p:attrName>style.visibility</p:attrName>
                                        </p:attrNameLst>
                                      </p:cBhvr>
                                      <p:to>
                                        <p:strVal val="visible"/>
                                      </p:to>
                                    </p:set>
                                    <p:animEffect transition="in" filter="slide(fromBottom)">
                                      <p:cBhvr>
                                        <p:cTn id="12" dur="500"/>
                                        <p:tgtEl>
                                          <p:spTgt spid="603160"/>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03161"/>
                                        </p:tgtEl>
                                        <p:attrNameLst>
                                          <p:attrName>style.visibility</p:attrName>
                                        </p:attrNameLst>
                                      </p:cBhvr>
                                      <p:to>
                                        <p:strVal val="visible"/>
                                      </p:to>
                                    </p:set>
                                    <p:animEffect transition="in" filter="slide(fromBottom)">
                                      <p:cBhvr>
                                        <p:cTn id="15" dur="500"/>
                                        <p:tgtEl>
                                          <p:spTgt spid="603161"/>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603162"/>
                                        </p:tgtEl>
                                        <p:attrNameLst>
                                          <p:attrName>style.visibility</p:attrName>
                                        </p:attrNameLst>
                                      </p:cBhvr>
                                      <p:to>
                                        <p:strVal val="visible"/>
                                      </p:to>
                                    </p:set>
                                    <p:animEffect transition="in" filter="slide(fromBottom)">
                                      <p:cBhvr>
                                        <p:cTn id="18" dur="500"/>
                                        <p:tgtEl>
                                          <p:spTgt spid="603162"/>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603163"/>
                                        </p:tgtEl>
                                        <p:attrNameLst>
                                          <p:attrName>style.visibility</p:attrName>
                                        </p:attrNameLst>
                                      </p:cBhvr>
                                      <p:to>
                                        <p:strVal val="visible"/>
                                      </p:to>
                                    </p:set>
                                    <p:animEffect transition="in" filter="slide(fromBottom)">
                                      <p:cBhvr>
                                        <p:cTn id="21" dur="500"/>
                                        <p:tgtEl>
                                          <p:spTgt spid="603163"/>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603164"/>
                                        </p:tgtEl>
                                        <p:attrNameLst>
                                          <p:attrName>style.visibility</p:attrName>
                                        </p:attrNameLst>
                                      </p:cBhvr>
                                      <p:to>
                                        <p:strVal val="visible"/>
                                      </p:to>
                                    </p:set>
                                    <p:animEffect transition="in" filter="slide(fromBottom)">
                                      <p:cBhvr>
                                        <p:cTn id="24" dur="500"/>
                                        <p:tgtEl>
                                          <p:spTgt spid="603164"/>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603200"/>
                                        </p:tgtEl>
                                        <p:attrNameLst>
                                          <p:attrName>style.visibility</p:attrName>
                                        </p:attrNameLst>
                                      </p:cBhvr>
                                      <p:to>
                                        <p:strVal val="visible"/>
                                      </p:to>
                                    </p:set>
                                    <p:animEffect transition="in" filter="slide(fromBottom)">
                                      <p:cBhvr>
                                        <p:cTn id="27" dur="500"/>
                                        <p:tgtEl>
                                          <p:spTgt spid="603200"/>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603201"/>
                                        </p:tgtEl>
                                        <p:attrNameLst>
                                          <p:attrName>style.visibility</p:attrName>
                                        </p:attrNameLst>
                                      </p:cBhvr>
                                      <p:to>
                                        <p:strVal val="visible"/>
                                      </p:to>
                                    </p:set>
                                    <p:animEffect transition="in" filter="slide(fromBottom)">
                                      <p:cBhvr>
                                        <p:cTn id="30" dur="500"/>
                                        <p:tgtEl>
                                          <p:spTgt spid="603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3" grpId="0" animBg="1"/>
      <p:bldP spid="603159" grpId="0" animBg="1"/>
      <p:bldP spid="603160" grpId="0" animBg="1"/>
      <p:bldP spid="603161" grpId="0" animBg="1"/>
      <p:bldP spid="603162" grpId="0" animBg="1"/>
      <p:bldP spid="603163" grpId="0" animBg="1"/>
      <p:bldP spid="603164" grpId="0" animBg="1"/>
      <p:bldP spid="603200" grpId="0" animBg="1"/>
      <p:bldP spid="603201" grpId="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1026"/>
          <p:cNvSpPr>
            <a:spLocks noGrp="1" noChangeArrowheads="1"/>
          </p:cNvSpPr>
          <p:nvPr>
            <p:ph type="title" idx="4294967295"/>
          </p:nvPr>
        </p:nvSpPr>
        <p:spPr>
          <a:xfrm>
            <a:off x="468313" y="115888"/>
            <a:ext cx="7696200" cy="873125"/>
          </a:xfrm>
        </p:spPr>
        <p:txBody>
          <a:bodyPr/>
          <a:lstStyle/>
          <a:p>
            <a:pPr eaLnBrk="1" hangingPunct="1">
              <a:defRPr/>
            </a:pPr>
            <a:r>
              <a:rPr lang="en-US" sz="2800" b="1">
                <a:solidFill>
                  <a:schemeClr val="tx1"/>
                </a:solidFill>
                <a:effectLst>
                  <a:outerShdw blurRad="38100" dist="38100" dir="2700000" algn="tl">
                    <a:srgbClr val="DDDDDD"/>
                  </a:outerShdw>
                </a:effectLst>
                <a:ea typeface="+mj-ea"/>
                <a:cs typeface="+mj-cs"/>
              </a:rPr>
              <a:t>Biofuels in 2020 and 2030</a:t>
            </a:r>
            <a:r>
              <a:rPr lang="en-US" sz="2800" b="1">
                <a:solidFill>
                  <a:schemeClr val="tx1"/>
                </a:solidFill>
                <a:ea typeface="+mj-ea"/>
                <a:cs typeface="+mj-cs"/>
              </a:rPr>
              <a:t/>
            </a:r>
            <a:br>
              <a:rPr lang="en-US" sz="2800" b="1">
                <a:solidFill>
                  <a:schemeClr val="tx1"/>
                </a:solidFill>
                <a:ea typeface="+mj-ea"/>
                <a:cs typeface="+mj-cs"/>
              </a:rPr>
            </a:br>
            <a:r>
              <a:rPr lang="en-US" sz="2800" b="1">
                <a:solidFill>
                  <a:schemeClr val="tx1"/>
                </a:solidFill>
                <a:ea typeface="+mj-ea"/>
                <a:cs typeface="+mj-cs"/>
              </a:rPr>
              <a:t>Projections in Million Tons Oil Equivalent</a:t>
            </a:r>
          </a:p>
        </p:txBody>
      </p:sp>
      <p:sp>
        <p:nvSpPr>
          <p:cNvPr id="115715" name="Rectangle 1027"/>
          <p:cNvSpPr>
            <a:spLocks noGrp="1" noChangeArrowheads="1"/>
          </p:cNvSpPr>
          <p:nvPr>
            <p:ph type="body" idx="4294967295"/>
          </p:nvPr>
        </p:nvSpPr>
        <p:spPr>
          <a:xfrm>
            <a:off x="755650" y="1125538"/>
            <a:ext cx="7691438" cy="5543550"/>
          </a:xfrm>
        </p:spPr>
        <p:txBody>
          <a:bodyPr/>
          <a:lstStyle/>
          <a:p>
            <a:pPr marL="0" indent="0" eaLnBrk="1" hangingPunct="1">
              <a:lnSpc>
                <a:spcPct val="80000"/>
              </a:lnSpc>
              <a:buFontTx/>
              <a:buNone/>
              <a:tabLst>
                <a:tab pos="3619500" algn="r"/>
                <a:tab pos="4572000" algn="r"/>
                <a:tab pos="5905500" algn="r"/>
                <a:tab pos="6858000" algn="r"/>
              </a:tabLst>
            </a:pPr>
            <a:r>
              <a:rPr lang="en-US" sz="1600" b="1">
                <a:solidFill>
                  <a:srgbClr val="003399"/>
                </a:solidFill>
              </a:rPr>
              <a:t>                                                                                              </a:t>
            </a:r>
            <a:r>
              <a:rPr lang="en-US" sz="2000" b="1">
                <a:solidFill>
                  <a:srgbClr val="003399"/>
                </a:solidFill>
              </a:rPr>
              <a:t>TARGET V1                    TARGET V3</a:t>
            </a:r>
          </a:p>
          <a:p>
            <a:pPr marL="0" indent="0" eaLnBrk="1" hangingPunct="1">
              <a:lnSpc>
                <a:spcPct val="80000"/>
              </a:lnSpc>
              <a:buFontTx/>
              <a:buNone/>
              <a:tabLst>
                <a:tab pos="3619500" algn="r"/>
                <a:tab pos="4572000" algn="r"/>
                <a:tab pos="5905500" algn="r"/>
                <a:tab pos="6858000" algn="r"/>
              </a:tabLst>
            </a:pPr>
            <a:r>
              <a:rPr lang="en-US" sz="2000" b="1">
                <a:solidFill>
                  <a:srgbClr val="003399"/>
                </a:solidFill>
              </a:rPr>
              <a:t>	 2020	2030	2020	2030</a:t>
            </a:r>
          </a:p>
          <a:p>
            <a:pPr marL="0" indent="0" eaLnBrk="1" hangingPunct="1">
              <a:lnSpc>
                <a:spcPct val="90000"/>
              </a:lnSpc>
              <a:spcBef>
                <a:spcPct val="0"/>
              </a:spcBef>
              <a:spcAft>
                <a:spcPct val="20000"/>
              </a:spcAft>
              <a:buFontTx/>
              <a:buNone/>
              <a:tabLst>
                <a:tab pos="3619500" algn="r"/>
                <a:tab pos="4572000" algn="r"/>
                <a:tab pos="5905500" algn="r"/>
                <a:tab pos="6858000" algn="r"/>
              </a:tabLst>
            </a:pPr>
            <a:r>
              <a:rPr lang="en-US" sz="2000" b="1">
                <a:solidFill>
                  <a:srgbClr val="993300"/>
                </a:solidFill>
              </a:rPr>
              <a:t>Developed Countries</a:t>
            </a:r>
          </a:p>
          <a:p>
            <a:pPr marL="0" indent="0" eaLnBrk="1" hangingPunct="1">
              <a:lnSpc>
                <a:spcPct val="90000"/>
              </a:lnSpc>
              <a:spcBef>
                <a:spcPct val="0"/>
              </a:spcBef>
              <a:spcAft>
                <a:spcPct val="20000"/>
              </a:spcAft>
              <a:buFontTx/>
              <a:buNone/>
              <a:tabLst>
                <a:tab pos="3619500" algn="r"/>
                <a:tab pos="4572000" algn="r"/>
                <a:tab pos="5905500" algn="r"/>
                <a:tab pos="6858000" algn="r"/>
              </a:tabLst>
            </a:pPr>
            <a:r>
              <a:rPr lang="en-US" sz="2000" b="1">
                <a:solidFill>
                  <a:srgbClr val="003399"/>
                </a:solidFill>
              </a:rPr>
              <a:t>Transport Fuels	   1505	1486	1505	1486 </a:t>
            </a:r>
          </a:p>
          <a:p>
            <a:pPr marL="0" indent="0" eaLnBrk="1" hangingPunct="1">
              <a:lnSpc>
                <a:spcPct val="90000"/>
              </a:lnSpc>
              <a:spcBef>
                <a:spcPct val="0"/>
              </a:spcBef>
              <a:spcAft>
                <a:spcPct val="20000"/>
              </a:spcAft>
              <a:buFontTx/>
              <a:buNone/>
              <a:tabLst>
                <a:tab pos="3619500" algn="r"/>
                <a:tab pos="4572000" algn="r"/>
                <a:tab pos="5905500" algn="r"/>
                <a:tab pos="6858000" algn="r"/>
              </a:tabLst>
            </a:pPr>
            <a:r>
              <a:rPr lang="en-US" sz="2000" b="1">
                <a:solidFill>
                  <a:srgbClr val="003399"/>
                </a:solidFill>
              </a:rPr>
              <a:t>1st Gen. Biofuels	 113	146	79	87  </a:t>
            </a:r>
          </a:p>
          <a:p>
            <a:pPr marL="0" indent="0" eaLnBrk="1" hangingPunct="1">
              <a:lnSpc>
                <a:spcPct val="90000"/>
              </a:lnSpc>
              <a:spcBef>
                <a:spcPct val="0"/>
              </a:spcBef>
              <a:spcAft>
                <a:spcPct val="20000"/>
              </a:spcAft>
              <a:buFontTx/>
              <a:buNone/>
              <a:tabLst>
                <a:tab pos="3619500" algn="r"/>
                <a:tab pos="4572000" algn="r"/>
                <a:tab pos="5905500" algn="r"/>
                <a:tab pos="6858000" algn="r"/>
              </a:tabLst>
            </a:pPr>
            <a:r>
              <a:rPr lang="en-US" sz="2000" b="1">
                <a:solidFill>
                  <a:srgbClr val="003399"/>
                </a:solidFill>
              </a:rPr>
              <a:t>2nd Gen. Biofuels	  5	32	39	91</a:t>
            </a:r>
          </a:p>
          <a:p>
            <a:pPr marL="0" indent="0" eaLnBrk="1" hangingPunct="1">
              <a:lnSpc>
                <a:spcPct val="90000"/>
              </a:lnSpc>
              <a:spcBef>
                <a:spcPct val="0"/>
              </a:spcBef>
              <a:spcAft>
                <a:spcPct val="20000"/>
              </a:spcAft>
              <a:buFontTx/>
              <a:buNone/>
              <a:tabLst>
                <a:tab pos="3619500" algn="r"/>
                <a:tab pos="4572000" algn="r"/>
                <a:tab pos="5905500" algn="r"/>
                <a:tab pos="6858000" algn="r"/>
              </a:tabLst>
            </a:pPr>
            <a:r>
              <a:rPr lang="en-US" sz="2000" b="1">
                <a:solidFill>
                  <a:srgbClr val="003399"/>
                </a:solidFill>
              </a:rPr>
              <a:t>Biofuels in Transp Fuel	</a:t>
            </a:r>
            <a:r>
              <a:rPr lang="en-US" sz="2000" b="1">
                <a:solidFill>
                  <a:srgbClr val="993300"/>
                </a:solidFill>
              </a:rPr>
              <a:t>8%	12%	8%	12%</a:t>
            </a:r>
            <a:endParaRPr lang="en-US" sz="2000" b="1">
              <a:solidFill>
                <a:srgbClr val="003399"/>
              </a:solidFill>
            </a:endParaRPr>
          </a:p>
          <a:p>
            <a:pPr marL="0" indent="0" eaLnBrk="1" hangingPunct="1">
              <a:lnSpc>
                <a:spcPct val="90000"/>
              </a:lnSpc>
              <a:buFontTx/>
              <a:buNone/>
              <a:tabLst>
                <a:tab pos="3619500" algn="r"/>
                <a:tab pos="4572000" algn="r"/>
                <a:tab pos="5905500" algn="r"/>
                <a:tab pos="6858000" algn="r"/>
              </a:tabLst>
            </a:pPr>
            <a:r>
              <a:rPr lang="en-US" sz="2000" b="1">
                <a:solidFill>
                  <a:srgbClr val="993300"/>
                </a:solidFill>
              </a:rPr>
              <a:t>Developing Countries</a:t>
            </a:r>
          </a:p>
          <a:p>
            <a:pPr marL="0" indent="0" eaLnBrk="1" hangingPunct="1">
              <a:lnSpc>
                <a:spcPct val="90000"/>
              </a:lnSpc>
              <a:buFontTx/>
              <a:buNone/>
              <a:tabLst>
                <a:tab pos="3619500" algn="r"/>
                <a:tab pos="4572000" algn="r"/>
                <a:tab pos="5905500" algn="r"/>
                <a:tab pos="6858000" algn="r"/>
              </a:tabLst>
            </a:pPr>
            <a:r>
              <a:rPr lang="en-US" sz="2000" b="1">
                <a:solidFill>
                  <a:srgbClr val="003399"/>
                </a:solidFill>
              </a:rPr>
              <a:t>Transport fuels</a:t>
            </a:r>
            <a:r>
              <a:rPr lang="en-US" sz="2000" b="1">
                <a:solidFill>
                  <a:srgbClr val="993300"/>
                </a:solidFill>
              </a:rPr>
              <a:t>	</a:t>
            </a:r>
            <a:r>
              <a:rPr lang="en-US" sz="2000" b="1">
                <a:solidFill>
                  <a:srgbClr val="003399"/>
                </a:solidFill>
              </a:rPr>
              <a:t>1174	1529	1174	1529</a:t>
            </a:r>
          </a:p>
          <a:p>
            <a:pPr marL="0" indent="0" eaLnBrk="1" hangingPunct="1">
              <a:lnSpc>
                <a:spcPct val="90000"/>
              </a:lnSpc>
              <a:buFontTx/>
              <a:buNone/>
              <a:tabLst>
                <a:tab pos="3619500" algn="r"/>
                <a:tab pos="4572000" algn="r"/>
                <a:tab pos="5905500" algn="r"/>
                <a:tab pos="6858000" algn="r"/>
              </a:tabLst>
            </a:pPr>
            <a:r>
              <a:rPr lang="en-US" sz="2000" b="1">
                <a:solidFill>
                  <a:srgbClr val="003399"/>
                </a:solidFill>
              </a:rPr>
              <a:t>1st Generation Biofuels	72	112	69	94 </a:t>
            </a:r>
          </a:p>
          <a:p>
            <a:pPr marL="0" indent="0" eaLnBrk="1" hangingPunct="1">
              <a:lnSpc>
                <a:spcPct val="90000"/>
              </a:lnSpc>
              <a:buFontTx/>
              <a:buNone/>
              <a:tabLst>
                <a:tab pos="3619500" algn="r"/>
                <a:tab pos="4572000" algn="r"/>
                <a:tab pos="5905500" algn="r"/>
                <a:tab pos="6858000" algn="r"/>
              </a:tabLst>
            </a:pPr>
            <a:r>
              <a:rPr lang="en-US" sz="2000" b="1">
                <a:solidFill>
                  <a:srgbClr val="003399"/>
                </a:solidFill>
              </a:rPr>
              <a:t>2nd Generation Biofuels	0	4	2	22</a:t>
            </a:r>
          </a:p>
          <a:p>
            <a:pPr marL="0" indent="0" eaLnBrk="1" hangingPunct="1">
              <a:lnSpc>
                <a:spcPct val="90000"/>
              </a:lnSpc>
              <a:buFontTx/>
              <a:buNone/>
              <a:tabLst>
                <a:tab pos="3619500" algn="r"/>
                <a:tab pos="4572000" algn="r"/>
                <a:tab pos="5905500" algn="r"/>
                <a:tab pos="6858000" algn="r"/>
              </a:tabLst>
            </a:pPr>
            <a:r>
              <a:rPr lang="en-US" sz="2000" b="1">
                <a:solidFill>
                  <a:srgbClr val="003399"/>
                </a:solidFill>
              </a:rPr>
              <a:t>Biofuels in Transp Fuels	</a:t>
            </a:r>
            <a:r>
              <a:rPr lang="en-US" sz="2000" b="1">
                <a:solidFill>
                  <a:srgbClr val="993300"/>
                </a:solidFill>
              </a:rPr>
              <a:t>6%	9%	6%	9%</a:t>
            </a:r>
            <a:endParaRPr lang="en-US" sz="2000" b="1">
              <a:solidFill>
                <a:srgbClr val="003399"/>
              </a:solidFill>
            </a:endParaRPr>
          </a:p>
        </p:txBody>
      </p:sp>
      <p:sp>
        <p:nvSpPr>
          <p:cNvPr id="115716" name="Text Box 1028"/>
          <p:cNvSpPr txBox="1">
            <a:spLocks noChangeArrowheads="1"/>
          </p:cNvSpPr>
          <p:nvPr/>
        </p:nvSpPr>
        <p:spPr bwMode="auto">
          <a:xfrm>
            <a:off x="228600" y="5638800"/>
            <a:ext cx="8915400" cy="762000"/>
          </a:xfrm>
          <a:prstGeom prst="rect">
            <a:avLst/>
          </a:prstGeom>
          <a:noFill/>
          <a:ln w="9525">
            <a:noFill/>
            <a:miter lim="800000"/>
            <a:headEnd/>
            <a:tailEnd/>
          </a:ln>
        </p:spPr>
        <p:txBody>
          <a:bodyPr>
            <a:prstTxWarp prst="textNoShape">
              <a:avLst/>
            </a:prstTxWarp>
            <a:spAutoFit/>
          </a:bodyPr>
          <a:lstStyle/>
          <a:p>
            <a:pPr marL="342900" indent="-342900" algn="ctr">
              <a:spcBef>
                <a:spcPct val="20000"/>
              </a:spcBef>
            </a:pPr>
            <a:r>
              <a:rPr lang="en-US" sz="2000" b="1">
                <a:solidFill>
                  <a:srgbClr val="003399"/>
                </a:solidFill>
                <a:latin typeface="Arial Narrow" charset="0"/>
              </a:rPr>
              <a:t>Dev’d ctries. United States, European Union, Japan, Canada, Australia ...</a:t>
            </a:r>
            <a:endParaRPr lang="it-IT" sz="2000" b="1">
              <a:solidFill>
                <a:srgbClr val="003399"/>
              </a:solidFill>
              <a:latin typeface="Arial Narrow" charset="0"/>
            </a:endParaRPr>
          </a:p>
          <a:p>
            <a:pPr marL="342900" indent="-342900" algn="ctr">
              <a:spcBef>
                <a:spcPct val="20000"/>
              </a:spcBef>
            </a:pPr>
            <a:r>
              <a:rPr lang="it-IT" sz="2000" b="1">
                <a:solidFill>
                  <a:srgbClr val="003399"/>
                </a:solidFill>
                <a:latin typeface="Arial Narrow" charset="0"/>
              </a:rPr>
              <a:t>D’ing ctries Brazil, China, India, Indonesia, Thailand, South Africa …</a:t>
            </a:r>
            <a:endParaRPr lang="en-US" sz="2000" b="1">
              <a:solidFill>
                <a:srgbClr val="003399"/>
              </a:solidFill>
              <a:latin typeface="Arial Narrow"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E:\aez2003\gdem05\SIRH_SUGC.EMF"/>
          <p:cNvPicPr>
            <a:picLocks noChangeArrowheads="1"/>
          </p:cNvPicPr>
          <p:nvPr/>
        </p:nvPicPr>
        <p:blipFill>
          <a:blip r:embed="rId3"/>
          <a:srcRect/>
          <a:stretch>
            <a:fillRect/>
          </a:stretch>
        </p:blipFill>
        <p:spPr bwMode="auto">
          <a:xfrm>
            <a:off x="0" y="1268413"/>
            <a:ext cx="9140825" cy="5029200"/>
          </a:xfrm>
          <a:prstGeom prst="rect">
            <a:avLst/>
          </a:prstGeom>
          <a:noFill/>
          <a:ln w="9525">
            <a:noFill/>
            <a:miter lim="800000"/>
            <a:headEnd/>
            <a:tailEnd/>
          </a:ln>
        </p:spPr>
      </p:pic>
      <p:sp>
        <p:nvSpPr>
          <p:cNvPr id="148484" name="Text Box 4"/>
          <p:cNvSpPr txBox="1">
            <a:spLocks noChangeArrowheads="1"/>
          </p:cNvSpPr>
          <p:nvPr/>
        </p:nvSpPr>
        <p:spPr bwMode="auto">
          <a:xfrm>
            <a:off x="428625" y="136525"/>
            <a:ext cx="8077200" cy="1066800"/>
          </a:xfrm>
          <a:prstGeom prst="rect">
            <a:avLst/>
          </a:prstGeom>
          <a:noFill/>
          <a:ln w="9525">
            <a:noFill/>
            <a:miter lim="800000"/>
            <a:headEnd/>
            <a:tailEnd/>
          </a:ln>
          <a:effectLst/>
        </p:spPr>
        <p:txBody>
          <a:bodyPr anchor="b">
            <a:prstTxWarp prst="textNoShape">
              <a:avLst/>
            </a:prstTxWarp>
            <a:spAutoFit/>
          </a:bodyPr>
          <a:lstStyle/>
          <a:p>
            <a:pPr>
              <a:defRPr/>
            </a:pPr>
            <a:r>
              <a:rPr lang="en-US" sz="3200" b="1">
                <a:effectLst>
                  <a:outerShdw blurRad="38100" dist="38100" dir="2700000" algn="tl">
                    <a:srgbClr val="DDDDDD"/>
                  </a:outerShdw>
                </a:effectLst>
              </a:rPr>
              <a:t>Suitability for rain-fed</a:t>
            </a:r>
            <a:br>
              <a:rPr lang="en-US" sz="3200" b="1">
                <a:effectLst>
                  <a:outerShdw blurRad="38100" dist="38100" dir="2700000" algn="tl">
                    <a:srgbClr val="DDDDDD"/>
                  </a:outerShdw>
                </a:effectLst>
              </a:rPr>
            </a:br>
            <a:r>
              <a:rPr lang="en-US" sz="3200" b="1">
                <a:effectLst>
                  <a:outerShdw blurRad="38100" dist="38100" dir="2700000" algn="tl">
                    <a:srgbClr val="DDDDDD"/>
                  </a:outerShdw>
                </a:effectLst>
              </a:rPr>
              <a:t>Sugar cane production, high input level</a:t>
            </a:r>
          </a:p>
        </p:txBody>
      </p:sp>
      <p:pic>
        <p:nvPicPr>
          <p:cNvPr id="117764" name="Picture 4" descr="brazil"/>
          <p:cNvPicPr>
            <a:picLocks noChangeAspect="1" noChangeArrowheads="1"/>
          </p:cNvPicPr>
          <p:nvPr/>
        </p:nvPicPr>
        <p:blipFill>
          <a:blip r:embed="rId4"/>
          <a:srcRect/>
          <a:stretch>
            <a:fillRect/>
          </a:stretch>
        </p:blipFill>
        <p:spPr bwMode="auto">
          <a:xfrm>
            <a:off x="2514600" y="5397500"/>
            <a:ext cx="6477000" cy="914400"/>
          </a:xfrm>
          <a:prstGeom prst="rect">
            <a:avLst/>
          </a:prstGeom>
          <a:noFill/>
          <a:ln w="9525">
            <a:noFill/>
            <a:miter lim="800000"/>
            <a:headEnd/>
            <a:tailEnd/>
          </a:ln>
        </p:spPr>
      </p:pic>
      <p:sp>
        <p:nvSpPr>
          <p:cNvPr id="117765" name="Text Box 5"/>
          <p:cNvSpPr txBox="1">
            <a:spLocks noChangeArrowheads="1"/>
          </p:cNvSpPr>
          <p:nvPr/>
        </p:nvSpPr>
        <p:spPr bwMode="auto">
          <a:xfrm>
            <a:off x="0" y="5503863"/>
            <a:ext cx="6651625" cy="1163637"/>
          </a:xfrm>
          <a:prstGeom prst="rect">
            <a:avLst/>
          </a:prstGeom>
          <a:noFill/>
          <a:ln w="9525">
            <a:noFill/>
            <a:miter lim="800000"/>
            <a:headEnd/>
            <a:tailEnd/>
          </a:ln>
        </p:spPr>
        <p:txBody>
          <a:bodyPr>
            <a:prstTxWarp prst="textNoShape">
              <a:avLst/>
            </a:prstTxWarp>
            <a:spAutoFit/>
          </a:bodyPr>
          <a:lstStyle/>
          <a:p>
            <a:pPr marL="342900" indent="-342900">
              <a:spcBef>
                <a:spcPct val="20000"/>
              </a:spcBef>
            </a:pPr>
            <a:r>
              <a:rPr lang="en-US" sz="1200" b="1">
                <a:solidFill>
                  <a:srgbClr val="692F00"/>
                </a:solidFill>
                <a:latin typeface="Arial Narrow" charset="0"/>
              </a:rPr>
              <a:t>            Potential VS and S Land</a:t>
            </a:r>
          </a:p>
          <a:p>
            <a:pPr marL="342900" indent="-342900">
              <a:spcBef>
                <a:spcPct val="20000"/>
              </a:spcBef>
            </a:pPr>
            <a:r>
              <a:rPr lang="en-US" sz="1200" b="1">
                <a:solidFill>
                  <a:srgbClr val="692F00"/>
                </a:solidFill>
                <a:latin typeface="Arial Narrow" charset="0"/>
              </a:rPr>
              <a:t>            Current Land 135 Mill Ha</a:t>
            </a:r>
          </a:p>
          <a:p>
            <a:pPr marL="342900" indent="-342900">
              <a:spcBef>
                <a:spcPct val="20000"/>
              </a:spcBef>
            </a:pPr>
            <a:r>
              <a:rPr lang="en-US" sz="1200" b="1">
                <a:solidFill>
                  <a:srgbClr val="692F00"/>
                </a:solidFill>
                <a:latin typeface="Arial Narrow" charset="0"/>
              </a:rPr>
              <a:t>            Forests 228 Mill Ha</a:t>
            </a:r>
          </a:p>
          <a:p>
            <a:pPr marL="342900" indent="-342900">
              <a:spcBef>
                <a:spcPct val="20000"/>
              </a:spcBef>
            </a:pPr>
            <a:r>
              <a:rPr lang="en-US" sz="1200" b="1">
                <a:solidFill>
                  <a:srgbClr val="692F00"/>
                </a:solidFill>
                <a:latin typeface="Arial Narrow" charset="0"/>
              </a:rPr>
              <a:t>            Grasslands 87 Mill Ha</a:t>
            </a:r>
          </a:p>
          <a:p>
            <a:pPr marL="342900" indent="-342900">
              <a:spcBef>
                <a:spcPct val="20000"/>
              </a:spcBef>
            </a:pPr>
            <a:r>
              <a:rPr lang="en-US" sz="1200" b="1">
                <a:solidFill>
                  <a:srgbClr val="692F00"/>
                </a:solidFill>
                <a:latin typeface="Arial Narrow" charset="0"/>
              </a:rPr>
              <a:t>            Current Sugarcane Land 22 mill Ha (Brazil + India 50%)</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533400" y="47625"/>
            <a:ext cx="7772400" cy="1066800"/>
          </a:xfrm>
        </p:spPr>
        <p:txBody>
          <a:bodyPr/>
          <a:lstStyle/>
          <a:p>
            <a:pPr eaLnBrk="1" hangingPunct="1">
              <a:defRPr/>
            </a:pPr>
            <a:r>
              <a:rPr lang="en-US" sz="3600">
                <a:solidFill>
                  <a:schemeClr val="tx1"/>
                </a:solidFill>
                <a:effectLst>
                  <a:outerShdw blurRad="38100" dist="38100" dir="2700000" algn="tl">
                    <a:srgbClr val="DDDDDD"/>
                  </a:outerShdw>
                </a:effectLst>
                <a:ea typeface="+mj-ea"/>
                <a:cs typeface="+mj-cs"/>
              </a:rPr>
              <a:t>Suitability for rain-fed</a:t>
            </a:r>
            <a:br>
              <a:rPr lang="en-US" sz="3600">
                <a:solidFill>
                  <a:schemeClr val="tx1"/>
                </a:solidFill>
                <a:effectLst>
                  <a:outerShdw blurRad="38100" dist="38100" dir="2700000" algn="tl">
                    <a:srgbClr val="DDDDDD"/>
                  </a:outerShdw>
                </a:effectLst>
                <a:ea typeface="+mj-ea"/>
                <a:cs typeface="+mj-cs"/>
              </a:rPr>
            </a:br>
            <a:r>
              <a:rPr lang="en-US" sz="3600">
                <a:solidFill>
                  <a:schemeClr val="tx1"/>
                </a:solidFill>
                <a:effectLst>
                  <a:outerShdw blurRad="38100" dist="38100" dir="2700000" algn="tl">
                    <a:srgbClr val="DDDDDD"/>
                  </a:outerShdw>
                </a:effectLst>
                <a:ea typeface="+mj-ea"/>
                <a:cs typeface="+mj-cs"/>
              </a:rPr>
              <a:t>Jatropha production</a:t>
            </a:r>
          </a:p>
        </p:txBody>
      </p:sp>
      <p:pic>
        <p:nvPicPr>
          <p:cNvPr id="119811" name="Picture 3" descr="SIRH_JTR"/>
          <p:cNvPicPr>
            <a:picLocks noChangeAspect="1" noChangeArrowheads="1"/>
          </p:cNvPicPr>
          <p:nvPr/>
        </p:nvPicPr>
        <p:blipFill>
          <a:blip r:embed="rId3"/>
          <a:srcRect/>
          <a:stretch>
            <a:fillRect/>
          </a:stretch>
        </p:blipFill>
        <p:spPr bwMode="auto">
          <a:xfrm>
            <a:off x="381000" y="1484313"/>
            <a:ext cx="8534400" cy="3876675"/>
          </a:xfrm>
          <a:prstGeom prst="rect">
            <a:avLst/>
          </a:prstGeom>
          <a:noFill/>
          <a:ln w="9525">
            <a:noFill/>
            <a:miter lim="800000"/>
            <a:headEnd/>
            <a:tailEnd/>
          </a:ln>
        </p:spPr>
      </p:pic>
      <p:sp>
        <p:nvSpPr>
          <p:cNvPr id="119812" name="Text Box 4"/>
          <p:cNvSpPr txBox="1">
            <a:spLocks noChangeArrowheads="1"/>
          </p:cNvSpPr>
          <p:nvPr/>
        </p:nvSpPr>
        <p:spPr bwMode="auto">
          <a:xfrm>
            <a:off x="5105400" y="5029200"/>
            <a:ext cx="3886200" cy="1773238"/>
          </a:xfrm>
          <a:prstGeom prst="rect">
            <a:avLst/>
          </a:prstGeom>
          <a:noFill/>
          <a:ln w="9525">
            <a:noFill/>
            <a:miter lim="800000"/>
            <a:headEnd/>
            <a:tailEnd/>
          </a:ln>
        </p:spPr>
        <p:txBody>
          <a:bodyPr>
            <a:prstTxWarp prst="textNoShape">
              <a:avLst/>
            </a:prstTxWarp>
            <a:spAutoFit/>
          </a:bodyPr>
          <a:lstStyle/>
          <a:p>
            <a:pPr marL="342900" indent="-342900">
              <a:spcBef>
                <a:spcPct val="20000"/>
              </a:spcBef>
            </a:pPr>
            <a:r>
              <a:rPr lang="en-US" sz="1400" b="1">
                <a:solidFill>
                  <a:srgbClr val="003399"/>
                </a:solidFill>
                <a:latin typeface="Arial Narrow" charset="0"/>
              </a:rPr>
              <a:t>                 </a:t>
            </a:r>
            <a:r>
              <a:rPr lang="en-US" sz="1400" b="1">
                <a:solidFill>
                  <a:srgbClr val="692F00"/>
                </a:solidFill>
                <a:latin typeface="Arial Narrow" charset="0"/>
              </a:rPr>
              <a:t>Potential VS and S Land Mill Ha</a:t>
            </a:r>
          </a:p>
          <a:p>
            <a:pPr marL="342900" indent="-342900">
              <a:spcBef>
                <a:spcPct val="20000"/>
              </a:spcBef>
            </a:pPr>
            <a:r>
              <a:rPr lang="en-US" sz="1400" b="1">
                <a:solidFill>
                  <a:srgbClr val="692F00"/>
                </a:solidFill>
                <a:latin typeface="Arial Narrow" charset="0"/>
              </a:rPr>
              <a:t>     </a:t>
            </a:r>
            <a:r>
              <a:rPr lang="en-US" sz="1600" b="1">
                <a:solidFill>
                  <a:srgbClr val="692F00"/>
                </a:solidFill>
                <a:latin typeface="Arial Narrow" charset="0"/>
              </a:rPr>
              <a:t> Jatropha</a:t>
            </a:r>
            <a:r>
              <a:rPr lang="en-US" sz="1400" b="1">
                <a:solidFill>
                  <a:srgbClr val="692F00"/>
                </a:solidFill>
                <a:latin typeface="Arial Narrow" charset="0"/>
              </a:rPr>
              <a:t>                   </a:t>
            </a:r>
            <a:r>
              <a:rPr lang="en-US" sz="1600" b="1">
                <a:solidFill>
                  <a:srgbClr val="692F00"/>
                </a:solidFill>
                <a:latin typeface="Arial Narrow" charset="0"/>
              </a:rPr>
              <a:t>Developed	 Developing</a:t>
            </a:r>
          </a:p>
          <a:p>
            <a:pPr marL="342900" indent="-342900">
              <a:spcBef>
                <a:spcPct val="20000"/>
              </a:spcBef>
            </a:pPr>
            <a:r>
              <a:rPr lang="en-US" sz="1600" b="1">
                <a:solidFill>
                  <a:srgbClr val="692F00"/>
                </a:solidFill>
                <a:latin typeface="Arial Narrow" charset="0"/>
              </a:rPr>
              <a:t>     Current Land 	   17     	     286</a:t>
            </a:r>
          </a:p>
          <a:p>
            <a:pPr marL="342900" indent="-342900">
              <a:spcBef>
                <a:spcPct val="20000"/>
              </a:spcBef>
            </a:pPr>
            <a:r>
              <a:rPr lang="en-US" sz="1600" b="1">
                <a:solidFill>
                  <a:srgbClr val="692F00"/>
                </a:solidFill>
                <a:latin typeface="Arial Narrow" charset="0"/>
              </a:rPr>
              <a:t>     Forests 		   28                  348</a:t>
            </a:r>
          </a:p>
          <a:p>
            <a:pPr marL="342900" indent="-342900">
              <a:spcBef>
                <a:spcPct val="20000"/>
              </a:spcBef>
            </a:pPr>
            <a:r>
              <a:rPr lang="en-US" sz="1600" b="1">
                <a:solidFill>
                  <a:srgbClr val="692F00"/>
                </a:solidFill>
                <a:latin typeface="Arial Narrow" charset="0"/>
              </a:rPr>
              <a:t>     Grasslands 	    6	     264</a:t>
            </a:r>
          </a:p>
          <a:p>
            <a:pPr marL="342900" indent="-342900">
              <a:spcBef>
                <a:spcPct val="20000"/>
              </a:spcBef>
            </a:pPr>
            <a:r>
              <a:rPr lang="en-US" sz="1600" b="1">
                <a:solidFill>
                  <a:srgbClr val="692F00"/>
                </a:solidFill>
                <a:latin typeface="Arial Narrow" charset="0"/>
              </a:rPr>
              <a:t>     Current Land                 -                    1.5</a:t>
            </a:r>
          </a:p>
        </p:txBody>
      </p:sp>
      <p:pic>
        <p:nvPicPr>
          <p:cNvPr id="119813" name="Picture 5" descr="sd_plant_1"/>
          <p:cNvPicPr>
            <a:picLocks noChangeAspect="1" noChangeArrowheads="1"/>
          </p:cNvPicPr>
          <p:nvPr/>
        </p:nvPicPr>
        <p:blipFill>
          <a:blip r:embed="rId4"/>
          <a:srcRect/>
          <a:stretch>
            <a:fillRect/>
          </a:stretch>
        </p:blipFill>
        <p:spPr bwMode="auto">
          <a:xfrm>
            <a:off x="76200" y="5257800"/>
            <a:ext cx="3505200" cy="1447800"/>
          </a:xfrm>
          <a:prstGeom prst="rect">
            <a:avLst/>
          </a:prstGeom>
          <a:noFill/>
          <a:ln w="9525">
            <a:noFill/>
            <a:miter lim="800000"/>
            <a:headEnd/>
            <a:tailEnd/>
          </a:ln>
        </p:spPr>
      </p:pic>
      <p:pic>
        <p:nvPicPr>
          <p:cNvPr id="119814" name="Picture 6" descr="Jatropha4"/>
          <p:cNvPicPr>
            <a:picLocks noChangeAspect="1" noChangeArrowheads="1"/>
          </p:cNvPicPr>
          <p:nvPr/>
        </p:nvPicPr>
        <p:blipFill>
          <a:blip r:embed="rId5"/>
          <a:srcRect/>
          <a:stretch>
            <a:fillRect/>
          </a:stretch>
        </p:blipFill>
        <p:spPr bwMode="auto">
          <a:xfrm>
            <a:off x="3657600" y="5562600"/>
            <a:ext cx="14478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xfrm>
            <a:off x="250825" y="115888"/>
            <a:ext cx="8642350" cy="865187"/>
          </a:xfrm>
        </p:spPr>
        <p:txBody>
          <a:bodyPr/>
          <a:lstStyle/>
          <a:p>
            <a:r>
              <a:rPr lang="en-US" sz="3600" b="1" smtClean="0"/>
              <a:t>FAO annual Indices of Food Prices</a:t>
            </a:r>
          </a:p>
        </p:txBody>
      </p:sp>
      <p:pic>
        <p:nvPicPr>
          <p:cNvPr id="25603" name="Picture 7"/>
          <p:cNvPicPr>
            <a:picLocks noChangeAspect="1" noChangeArrowheads="1"/>
          </p:cNvPicPr>
          <p:nvPr/>
        </p:nvPicPr>
        <p:blipFill>
          <a:blip r:embed="rId2"/>
          <a:srcRect/>
          <a:stretch>
            <a:fillRect/>
          </a:stretch>
        </p:blipFill>
        <p:spPr bwMode="auto">
          <a:xfrm>
            <a:off x="539750" y="1700213"/>
            <a:ext cx="8353425" cy="448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468313" y="352425"/>
            <a:ext cx="7561262" cy="1060450"/>
          </a:xfrm>
        </p:spPr>
        <p:txBody>
          <a:bodyPr/>
          <a:lstStyle/>
          <a:p>
            <a:pPr eaLnBrk="1" hangingPunct="1">
              <a:defRPr/>
            </a:pPr>
            <a:r>
              <a:rPr lang="en-US" sz="2800">
                <a:solidFill>
                  <a:schemeClr val="tx1"/>
                </a:solidFill>
                <a:effectLst>
                  <a:outerShdw blurRad="38100" dist="38100" dir="2700000" algn="tl">
                    <a:srgbClr val="DDDDDD"/>
                  </a:outerShdw>
                </a:effectLst>
                <a:ea typeface="+mj-ea"/>
                <a:cs typeface="+mj-cs"/>
              </a:rPr>
              <a:t>Impacts of first-generation</a:t>
            </a:r>
            <a:br>
              <a:rPr lang="en-US" sz="2800">
                <a:solidFill>
                  <a:schemeClr val="tx1"/>
                </a:solidFill>
                <a:effectLst>
                  <a:outerShdw blurRad="38100" dist="38100" dir="2700000" algn="tl">
                    <a:srgbClr val="DDDDDD"/>
                  </a:outerShdw>
                </a:effectLst>
                <a:ea typeface="+mj-ea"/>
                <a:cs typeface="+mj-cs"/>
              </a:rPr>
            </a:br>
            <a:r>
              <a:rPr lang="en-US" sz="2800">
                <a:solidFill>
                  <a:schemeClr val="tx1"/>
                </a:solidFill>
                <a:effectLst>
                  <a:outerShdw blurRad="38100" dist="38100" dir="2700000" algn="tl">
                    <a:srgbClr val="DDDDDD"/>
                  </a:outerShdw>
                </a:effectLst>
                <a:ea typeface="+mj-ea"/>
                <a:cs typeface="+mj-cs"/>
              </a:rPr>
              <a:t>biofuels on agricultural prices in 2020</a:t>
            </a:r>
            <a:r>
              <a:rPr lang="en-US" sz="5000">
                <a:solidFill>
                  <a:srgbClr val="CC6600"/>
                </a:solidFill>
                <a:ea typeface="+mj-ea"/>
                <a:cs typeface="+mj-cs"/>
              </a:rPr>
              <a:t> </a:t>
            </a:r>
          </a:p>
        </p:txBody>
      </p:sp>
      <p:sp>
        <p:nvSpPr>
          <p:cNvPr id="121859" name="Rectangle 3"/>
          <p:cNvSpPr>
            <a:spLocks noChangeArrowheads="1"/>
          </p:cNvSpPr>
          <p:nvPr/>
        </p:nvSpPr>
        <p:spPr bwMode="auto">
          <a:xfrm>
            <a:off x="2424113" y="1743075"/>
            <a:ext cx="9144000" cy="0"/>
          </a:xfrm>
          <a:prstGeom prst="rect">
            <a:avLst/>
          </a:prstGeom>
          <a:noFill/>
          <a:ln w="12700" cap="sq">
            <a:noFill/>
            <a:miter lim="800000"/>
            <a:headEnd type="none" w="sm" len="sm"/>
            <a:tailEnd type="none" w="sm" len="sm"/>
          </a:ln>
        </p:spPr>
        <p:txBody>
          <a:bodyPr>
            <a:prstTxWarp prst="textNoShape">
              <a:avLst/>
            </a:prstTxWarp>
            <a:spAutoFit/>
          </a:bodyPr>
          <a:lstStyle/>
          <a:p>
            <a:pPr eaLnBrk="0" hangingPunct="0"/>
            <a:endParaRPr lang="de-AT" sz="2400">
              <a:latin typeface="Times New Roman" charset="0"/>
            </a:endParaRPr>
          </a:p>
        </p:txBody>
      </p:sp>
      <p:sp>
        <p:nvSpPr>
          <p:cNvPr id="121860" name="Rectangle 6"/>
          <p:cNvSpPr>
            <a:spLocks noChangeArrowheads="1"/>
          </p:cNvSpPr>
          <p:nvPr/>
        </p:nvSpPr>
        <p:spPr bwMode="auto">
          <a:xfrm>
            <a:off x="2571750" y="1905000"/>
            <a:ext cx="9144000" cy="0"/>
          </a:xfrm>
          <a:prstGeom prst="rect">
            <a:avLst/>
          </a:prstGeom>
          <a:noFill/>
          <a:ln w="9525">
            <a:noFill/>
            <a:miter lim="800000"/>
            <a:headEnd/>
            <a:tailEnd/>
          </a:ln>
        </p:spPr>
        <p:txBody>
          <a:bodyPr>
            <a:prstTxWarp prst="textNoShape">
              <a:avLst/>
            </a:prstTxWarp>
            <a:spAutoFit/>
          </a:bodyPr>
          <a:lstStyle/>
          <a:p>
            <a:pPr eaLnBrk="0" hangingPunct="0"/>
            <a:endParaRPr lang="de-AT" sz="2400">
              <a:latin typeface="Times New Roman" charset="0"/>
            </a:endParaRPr>
          </a:p>
        </p:txBody>
      </p:sp>
      <p:pic>
        <p:nvPicPr>
          <p:cNvPr id="121861" name="Picture 7"/>
          <p:cNvPicPr>
            <a:picLocks noChangeAspect="1" noChangeArrowheads="1"/>
          </p:cNvPicPr>
          <p:nvPr/>
        </p:nvPicPr>
        <p:blipFill>
          <a:blip r:embed="rId3"/>
          <a:srcRect/>
          <a:stretch>
            <a:fillRect/>
          </a:stretch>
        </p:blipFill>
        <p:spPr bwMode="auto">
          <a:xfrm>
            <a:off x="1543050" y="1704975"/>
            <a:ext cx="6376988" cy="4860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552450" y="419100"/>
            <a:ext cx="8196263" cy="346075"/>
          </a:xfrm>
        </p:spPr>
        <p:txBody>
          <a:bodyPr/>
          <a:lstStyle/>
          <a:p>
            <a:pPr eaLnBrk="1" hangingPunct="1">
              <a:defRPr/>
            </a:pPr>
            <a:r>
              <a:rPr lang="en-US" sz="2400">
                <a:solidFill>
                  <a:schemeClr val="tx1"/>
                </a:solidFill>
                <a:effectLst>
                  <a:outerShdw blurRad="38100" dist="38100" dir="2700000" algn="tl">
                    <a:srgbClr val="DDDDDD"/>
                  </a:outerShdw>
                </a:effectLst>
                <a:ea typeface="+mj-ea"/>
                <a:cs typeface="+mj-cs"/>
              </a:rPr>
              <a:t>Change of cereal use relative to baseline REF-01, in 2020</a:t>
            </a:r>
          </a:p>
        </p:txBody>
      </p:sp>
      <p:sp>
        <p:nvSpPr>
          <p:cNvPr id="123907" name="Rectangle 3"/>
          <p:cNvSpPr>
            <a:spLocks noChangeArrowheads="1"/>
          </p:cNvSpPr>
          <p:nvPr/>
        </p:nvSpPr>
        <p:spPr bwMode="auto">
          <a:xfrm>
            <a:off x="2424113" y="1743075"/>
            <a:ext cx="9144000" cy="0"/>
          </a:xfrm>
          <a:prstGeom prst="rect">
            <a:avLst/>
          </a:prstGeom>
          <a:noFill/>
          <a:ln w="12700" cap="sq">
            <a:noFill/>
            <a:miter lim="800000"/>
            <a:headEnd type="none" w="sm" len="sm"/>
            <a:tailEnd type="none" w="sm" len="sm"/>
          </a:ln>
        </p:spPr>
        <p:txBody>
          <a:bodyPr>
            <a:prstTxWarp prst="textNoShape">
              <a:avLst/>
            </a:prstTxWarp>
            <a:spAutoFit/>
          </a:bodyPr>
          <a:lstStyle/>
          <a:p>
            <a:pPr eaLnBrk="0" hangingPunct="0"/>
            <a:endParaRPr lang="de-AT" sz="2400">
              <a:latin typeface="Times New Roman" charset="0"/>
            </a:endParaRPr>
          </a:p>
        </p:txBody>
      </p:sp>
      <p:sp>
        <p:nvSpPr>
          <p:cNvPr id="123908" name="Rectangle 4"/>
          <p:cNvSpPr>
            <a:spLocks noChangeArrowheads="1"/>
          </p:cNvSpPr>
          <p:nvPr/>
        </p:nvSpPr>
        <p:spPr bwMode="auto">
          <a:xfrm>
            <a:off x="3090863" y="2447925"/>
            <a:ext cx="9144000" cy="0"/>
          </a:xfrm>
          <a:prstGeom prst="rect">
            <a:avLst/>
          </a:prstGeom>
          <a:noFill/>
          <a:ln w="9525">
            <a:noFill/>
            <a:miter lim="800000"/>
            <a:headEnd/>
            <a:tailEnd/>
          </a:ln>
        </p:spPr>
        <p:txBody>
          <a:bodyPr>
            <a:prstTxWarp prst="textNoShape">
              <a:avLst/>
            </a:prstTxWarp>
            <a:spAutoFit/>
          </a:bodyPr>
          <a:lstStyle/>
          <a:p>
            <a:pPr eaLnBrk="0" hangingPunct="0"/>
            <a:endParaRPr lang="de-AT" sz="2400">
              <a:latin typeface="Times New Roman" charset="0"/>
            </a:endParaRPr>
          </a:p>
        </p:txBody>
      </p:sp>
      <p:sp>
        <p:nvSpPr>
          <p:cNvPr id="123909" name="Rectangle 5"/>
          <p:cNvSpPr>
            <a:spLocks noChangeArrowheads="1"/>
          </p:cNvSpPr>
          <p:nvPr/>
        </p:nvSpPr>
        <p:spPr bwMode="auto">
          <a:xfrm>
            <a:off x="3090863" y="2447925"/>
            <a:ext cx="9144000" cy="0"/>
          </a:xfrm>
          <a:prstGeom prst="rect">
            <a:avLst/>
          </a:prstGeom>
          <a:noFill/>
          <a:ln w="9525">
            <a:noFill/>
            <a:miter lim="800000"/>
            <a:headEnd/>
            <a:tailEnd/>
          </a:ln>
        </p:spPr>
        <p:txBody>
          <a:bodyPr>
            <a:prstTxWarp prst="textNoShape">
              <a:avLst/>
            </a:prstTxWarp>
            <a:spAutoFit/>
          </a:bodyPr>
          <a:lstStyle/>
          <a:p>
            <a:pPr eaLnBrk="0" hangingPunct="0"/>
            <a:endParaRPr lang="de-AT" sz="2400">
              <a:latin typeface="Times New Roman" charset="0"/>
            </a:endParaRPr>
          </a:p>
        </p:txBody>
      </p:sp>
      <p:sp>
        <p:nvSpPr>
          <p:cNvPr id="123910" name="Text Box 6"/>
          <p:cNvSpPr txBox="1">
            <a:spLocks noChangeArrowheads="1"/>
          </p:cNvSpPr>
          <p:nvPr/>
        </p:nvSpPr>
        <p:spPr bwMode="auto">
          <a:xfrm>
            <a:off x="631825" y="2017713"/>
            <a:ext cx="3257550" cy="366712"/>
          </a:xfrm>
          <a:prstGeom prst="rect">
            <a:avLst/>
          </a:prstGeom>
          <a:noFill/>
          <a:ln w="9525">
            <a:noFill/>
            <a:miter lim="800000"/>
            <a:headEnd/>
            <a:tailEnd/>
          </a:ln>
        </p:spPr>
        <p:txBody>
          <a:bodyPr wrap="none">
            <a:prstTxWarp prst="textNoShape">
              <a:avLst/>
            </a:prstTxWarp>
            <a:spAutoFit/>
          </a:bodyPr>
          <a:lstStyle/>
          <a:p>
            <a:pPr eaLnBrk="0" hangingPunct="0"/>
            <a:r>
              <a:rPr lang="en-US" b="1">
                <a:solidFill>
                  <a:srgbClr val="692F00"/>
                </a:solidFill>
                <a:ea typeface="Arial" charset="0"/>
                <a:cs typeface="Arial" charset="0"/>
              </a:rPr>
              <a:t>a) </a:t>
            </a:r>
            <a:r>
              <a:rPr lang="de-AT" b="1">
                <a:solidFill>
                  <a:srgbClr val="692F00"/>
                </a:solidFill>
                <a:ea typeface="Arial" charset="0"/>
                <a:cs typeface="Arial" charset="0"/>
              </a:rPr>
              <a:t>Change in direct food use</a:t>
            </a:r>
          </a:p>
        </p:txBody>
      </p:sp>
      <p:sp>
        <p:nvSpPr>
          <p:cNvPr id="123911" name="Text Box 7"/>
          <p:cNvSpPr txBox="1">
            <a:spLocks noChangeArrowheads="1"/>
          </p:cNvSpPr>
          <p:nvPr/>
        </p:nvSpPr>
        <p:spPr bwMode="auto">
          <a:xfrm>
            <a:off x="5232400" y="2009775"/>
            <a:ext cx="2559050" cy="366713"/>
          </a:xfrm>
          <a:prstGeom prst="rect">
            <a:avLst/>
          </a:prstGeom>
          <a:noFill/>
          <a:ln w="9525">
            <a:noFill/>
            <a:miter lim="800000"/>
            <a:headEnd/>
            <a:tailEnd/>
          </a:ln>
        </p:spPr>
        <p:txBody>
          <a:bodyPr wrap="none">
            <a:prstTxWarp prst="textNoShape">
              <a:avLst/>
            </a:prstTxWarp>
            <a:spAutoFit/>
          </a:bodyPr>
          <a:lstStyle/>
          <a:p>
            <a:pPr eaLnBrk="0" hangingPunct="0"/>
            <a:r>
              <a:rPr lang="de-AT" b="1">
                <a:solidFill>
                  <a:srgbClr val="692F00"/>
                </a:solidFill>
              </a:rPr>
              <a:t>b) Change in feed use</a:t>
            </a:r>
          </a:p>
        </p:txBody>
      </p:sp>
      <p:sp>
        <p:nvSpPr>
          <p:cNvPr id="123912" name="Rectangle 9"/>
          <p:cNvSpPr>
            <a:spLocks noChangeArrowheads="1"/>
          </p:cNvSpPr>
          <p:nvPr/>
        </p:nvSpPr>
        <p:spPr bwMode="auto">
          <a:xfrm>
            <a:off x="3105150" y="2400300"/>
            <a:ext cx="9144000" cy="0"/>
          </a:xfrm>
          <a:prstGeom prst="rect">
            <a:avLst/>
          </a:prstGeom>
          <a:noFill/>
          <a:ln w="9525">
            <a:noFill/>
            <a:miter lim="800000"/>
            <a:headEnd/>
            <a:tailEnd/>
          </a:ln>
        </p:spPr>
        <p:txBody>
          <a:bodyPr>
            <a:prstTxWarp prst="textNoShape">
              <a:avLst/>
            </a:prstTxWarp>
            <a:spAutoFit/>
          </a:bodyPr>
          <a:lstStyle/>
          <a:p>
            <a:pPr eaLnBrk="0" hangingPunct="0"/>
            <a:endParaRPr lang="de-AT" sz="2400">
              <a:latin typeface="Times New Roman" charset="0"/>
            </a:endParaRPr>
          </a:p>
        </p:txBody>
      </p:sp>
      <p:pic>
        <p:nvPicPr>
          <p:cNvPr id="123913" name="Picture 11"/>
          <p:cNvPicPr>
            <a:picLocks noChangeArrowheads="1"/>
          </p:cNvPicPr>
          <p:nvPr/>
        </p:nvPicPr>
        <p:blipFill>
          <a:blip r:embed="rId3"/>
          <a:srcRect/>
          <a:stretch>
            <a:fillRect/>
          </a:stretch>
        </p:blipFill>
        <p:spPr bwMode="auto">
          <a:xfrm>
            <a:off x="369888" y="2601913"/>
            <a:ext cx="4278312" cy="3206750"/>
          </a:xfrm>
          <a:prstGeom prst="rect">
            <a:avLst/>
          </a:prstGeom>
          <a:noFill/>
          <a:ln w="9525">
            <a:noFill/>
            <a:miter lim="800000"/>
            <a:headEnd/>
            <a:tailEnd/>
          </a:ln>
        </p:spPr>
      </p:pic>
      <p:pic>
        <p:nvPicPr>
          <p:cNvPr id="123914" name="Picture 12"/>
          <p:cNvPicPr>
            <a:picLocks noChangeArrowheads="1"/>
          </p:cNvPicPr>
          <p:nvPr/>
        </p:nvPicPr>
        <p:blipFill>
          <a:blip r:embed="rId4"/>
          <a:srcRect/>
          <a:stretch>
            <a:fillRect/>
          </a:stretch>
        </p:blipFill>
        <p:spPr bwMode="auto">
          <a:xfrm>
            <a:off x="4684713" y="2601913"/>
            <a:ext cx="4278312" cy="3206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395288" y="419100"/>
            <a:ext cx="8064500" cy="1209675"/>
          </a:xfrm>
        </p:spPr>
        <p:txBody>
          <a:bodyPr/>
          <a:lstStyle/>
          <a:p>
            <a:pPr eaLnBrk="1" hangingPunct="1">
              <a:defRPr/>
            </a:pPr>
            <a:r>
              <a:rPr lang="en-US" sz="3200">
                <a:solidFill>
                  <a:schemeClr val="tx1"/>
                </a:solidFill>
                <a:effectLst>
                  <a:outerShdw blurRad="38100" dist="38100" dir="2700000" algn="tl">
                    <a:srgbClr val="DDDDDD"/>
                  </a:outerShdw>
                </a:effectLst>
                <a:ea typeface="+mj-ea"/>
                <a:cs typeface="+mj-cs"/>
              </a:rPr>
              <a:t>Risk of hunger in REF-01 and TAR-V1 scenarios</a:t>
            </a:r>
          </a:p>
        </p:txBody>
      </p:sp>
      <p:sp>
        <p:nvSpPr>
          <p:cNvPr id="125955" name="Rectangle 3"/>
          <p:cNvSpPr>
            <a:spLocks noChangeArrowheads="1"/>
          </p:cNvSpPr>
          <p:nvPr/>
        </p:nvSpPr>
        <p:spPr bwMode="auto">
          <a:xfrm>
            <a:off x="2424113" y="1743075"/>
            <a:ext cx="9144000" cy="0"/>
          </a:xfrm>
          <a:prstGeom prst="rect">
            <a:avLst/>
          </a:prstGeom>
          <a:noFill/>
          <a:ln w="12700" cap="sq">
            <a:noFill/>
            <a:miter lim="800000"/>
            <a:headEnd type="none" w="sm" len="sm"/>
            <a:tailEnd type="none" w="sm" len="sm"/>
          </a:ln>
        </p:spPr>
        <p:txBody>
          <a:bodyPr>
            <a:prstTxWarp prst="textNoShape">
              <a:avLst/>
            </a:prstTxWarp>
            <a:spAutoFit/>
          </a:bodyPr>
          <a:lstStyle/>
          <a:p>
            <a:pPr eaLnBrk="0" hangingPunct="0"/>
            <a:endParaRPr lang="de-AT" sz="2400">
              <a:latin typeface="Times New Roman" charset="0"/>
            </a:endParaRPr>
          </a:p>
        </p:txBody>
      </p:sp>
      <p:sp>
        <p:nvSpPr>
          <p:cNvPr id="125956" name="Rectangle 4"/>
          <p:cNvSpPr>
            <a:spLocks noChangeArrowheads="1"/>
          </p:cNvSpPr>
          <p:nvPr/>
        </p:nvSpPr>
        <p:spPr bwMode="auto">
          <a:xfrm>
            <a:off x="3090863" y="2447925"/>
            <a:ext cx="9144000" cy="0"/>
          </a:xfrm>
          <a:prstGeom prst="rect">
            <a:avLst/>
          </a:prstGeom>
          <a:noFill/>
          <a:ln w="9525">
            <a:noFill/>
            <a:miter lim="800000"/>
            <a:headEnd/>
            <a:tailEnd/>
          </a:ln>
        </p:spPr>
        <p:txBody>
          <a:bodyPr>
            <a:prstTxWarp prst="textNoShape">
              <a:avLst/>
            </a:prstTxWarp>
            <a:spAutoFit/>
          </a:bodyPr>
          <a:lstStyle/>
          <a:p>
            <a:pPr eaLnBrk="0" hangingPunct="0"/>
            <a:endParaRPr lang="de-AT" sz="2400">
              <a:latin typeface="Times New Roman" charset="0"/>
            </a:endParaRPr>
          </a:p>
        </p:txBody>
      </p:sp>
      <p:sp>
        <p:nvSpPr>
          <p:cNvPr id="125957" name="Rectangle 5"/>
          <p:cNvSpPr>
            <a:spLocks noChangeArrowheads="1"/>
          </p:cNvSpPr>
          <p:nvPr/>
        </p:nvSpPr>
        <p:spPr bwMode="auto">
          <a:xfrm>
            <a:off x="3090863" y="2447925"/>
            <a:ext cx="9144000" cy="0"/>
          </a:xfrm>
          <a:prstGeom prst="rect">
            <a:avLst/>
          </a:prstGeom>
          <a:noFill/>
          <a:ln w="9525">
            <a:noFill/>
            <a:miter lim="800000"/>
            <a:headEnd/>
            <a:tailEnd/>
          </a:ln>
        </p:spPr>
        <p:txBody>
          <a:bodyPr>
            <a:prstTxWarp prst="textNoShape">
              <a:avLst/>
            </a:prstTxWarp>
            <a:spAutoFit/>
          </a:bodyPr>
          <a:lstStyle/>
          <a:p>
            <a:pPr eaLnBrk="0" hangingPunct="0"/>
            <a:endParaRPr lang="de-AT" sz="2400">
              <a:latin typeface="Times New Roman" charset="0"/>
            </a:endParaRPr>
          </a:p>
        </p:txBody>
      </p:sp>
      <p:sp>
        <p:nvSpPr>
          <p:cNvPr id="125958" name="Text Box 6"/>
          <p:cNvSpPr txBox="1">
            <a:spLocks noChangeArrowheads="1"/>
          </p:cNvSpPr>
          <p:nvPr/>
        </p:nvSpPr>
        <p:spPr bwMode="auto">
          <a:xfrm>
            <a:off x="631825" y="2017713"/>
            <a:ext cx="2266950" cy="366712"/>
          </a:xfrm>
          <a:prstGeom prst="rect">
            <a:avLst/>
          </a:prstGeom>
          <a:noFill/>
          <a:ln w="9525">
            <a:noFill/>
            <a:miter lim="800000"/>
            <a:headEnd/>
            <a:tailEnd/>
          </a:ln>
        </p:spPr>
        <p:txBody>
          <a:bodyPr wrap="none">
            <a:prstTxWarp prst="textNoShape">
              <a:avLst/>
            </a:prstTxWarp>
            <a:spAutoFit/>
          </a:bodyPr>
          <a:lstStyle/>
          <a:p>
            <a:pPr eaLnBrk="0" hangingPunct="0"/>
            <a:r>
              <a:rPr lang="en-US" b="1">
                <a:solidFill>
                  <a:srgbClr val="692F00"/>
                </a:solidFill>
                <a:ea typeface="Arial" charset="0"/>
                <a:cs typeface="Arial" charset="0"/>
              </a:rPr>
              <a:t>a) </a:t>
            </a:r>
            <a:r>
              <a:rPr lang="de-AT" b="1">
                <a:solidFill>
                  <a:srgbClr val="692F00"/>
                </a:solidFill>
                <a:ea typeface="Arial" charset="0"/>
                <a:cs typeface="Arial" charset="0"/>
              </a:rPr>
              <a:t>Scenario REF-01</a:t>
            </a:r>
          </a:p>
        </p:txBody>
      </p:sp>
      <p:sp>
        <p:nvSpPr>
          <p:cNvPr id="125959" name="Text Box 7"/>
          <p:cNvSpPr txBox="1">
            <a:spLocks noChangeArrowheads="1"/>
          </p:cNvSpPr>
          <p:nvPr/>
        </p:nvSpPr>
        <p:spPr bwMode="auto">
          <a:xfrm>
            <a:off x="5232400" y="2009775"/>
            <a:ext cx="2317750" cy="366713"/>
          </a:xfrm>
          <a:prstGeom prst="rect">
            <a:avLst/>
          </a:prstGeom>
          <a:noFill/>
          <a:ln w="9525">
            <a:noFill/>
            <a:miter lim="800000"/>
            <a:headEnd/>
            <a:tailEnd/>
          </a:ln>
        </p:spPr>
        <p:txBody>
          <a:bodyPr wrap="none">
            <a:prstTxWarp prst="textNoShape">
              <a:avLst/>
            </a:prstTxWarp>
            <a:spAutoFit/>
          </a:bodyPr>
          <a:lstStyle/>
          <a:p>
            <a:pPr eaLnBrk="0" hangingPunct="0"/>
            <a:r>
              <a:rPr lang="de-AT" b="1">
                <a:solidFill>
                  <a:srgbClr val="692F00"/>
                </a:solidFill>
              </a:rPr>
              <a:t>b) Scenario TAR-V1</a:t>
            </a:r>
          </a:p>
        </p:txBody>
      </p:sp>
      <p:sp>
        <p:nvSpPr>
          <p:cNvPr id="125960" name="Rectangle 9"/>
          <p:cNvSpPr>
            <a:spLocks noChangeArrowheads="1"/>
          </p:cNvSpPr>
          <p:nvPr/>
        </p:nvSpPr>
        <p:spPr bwMode="auto">
          <a:xfrm>
            <a:off x="3105150" y="2400300"/>
            <a:ext cx="9144000" cy="0"/>
          </a:xfrm>
          <a:prstGeom prst="rect">
            <a:avLst/>
          </a:prstGeom>
          <a:noFill/>
          <a:ln w="9525">
            <a:noFill/>
            <a:miter lim="800000"/>
            <a:headEnd/>
            <a:tailEnd/>
          </a:ln>
        </p:spPr>
        <p:txBody>
          <a:bodyPr>
            <a:prstTxWarp prst="textNoShape">
              <a:avLst/>
            </a:prstTxWarp>
            <a:spAutoFit/>
          </a:bodyPr>
          <a:lstStyle/>
          <a:p>
            <a:pPr eaLnBrk="0" hangingPunct="0"/>
            <a:endParaRPr lang="de-AT" sz="2400">
              <a:latin typeface="Times New Roman" charset="0"/>
            </a:endParaRPr>
          </a:p>
        </p:txBody>
      </p:sp>
      <p:sp>
        <p:nvSpPr>
          <p:cNvPr id="125961" name="Rectangle 13"/>
          <p:cNvSpPr>
            <a:spLocks noChangeArrowheads="1"/>
          </p:cNvSpPr>
          <p:nvPr/>
        </p:nvSpPr>
        <p:spPr bwMode="auto">
          <a:xfrm>
            <a:off x="3100388" y="2390775"/>
            <a:ext cx="9144000" cy="0"/>
          </a:xfrm>
          <a:prstGeom prst="rect">
            <a:avLst/>
          </a:prstGeom>
          <a:noFill/>
          <a:ln w="9525">
            <a:noFill/>
            <a:miter lim="800000"/>
            <a:headEnd/>
            <a:tailEnd/>
          </a:ln>
        </p:spPr>
        <p:txBody>
          <a:bodyPr>
            <a:prstTxWarp prst="textNoShape">
              <a:avLst/>
            </a:prstTxWarp>
            <a:spAutoFit/>
          </a:bodyPr>
          <a:lstStyle/>
          <a:p>
            <a:pPr eaLnBrk="0" hangingPunct="0"/>
            <a:endParaRPr lang="de-AT" sz="2400">
              <a:latin typeface="Times New Roman" charset="0"/>
            </a:endParaRPr>
          </a:p>
        </p:txBody>
      </p:sp>
      <p:sp>
        <p:nvSpPr>
          <p:cNvPr id="125962" name="Rectangle 15"/>
          <p:cNvSpPr>
            <a:spLocks noChangeArrowheads="1"/>
          </p:cNvSpPr>
          <p:nvPr/>
        </p:nvSpPr>
        <p:spPr bwMode="auto">
          <a:xfrm>
            <a:off x="3105150" y="2400300"/>
            <a:ext cx="9144000" cy="0"/>
          </a:xfrm>
          <a:prstGeom prst="rect">
            <a:avLst/>
          </a:prstGeom>
          <a:noFill/>
          <a:ln w="9525">
            <a:noFill/>
            <a:miter lim="800000"/>
            <a:headEnd/>
            <a:tailEnd/>
          </a:ln>
        </p:spPr>
        <p:txBody>
          <a:bodyPr>
            <a:prstTxWarp prst="textNoShape">
              <a:avLst/>
            </a:prstTxWarp>
            <a:spAutoFit/>
          </a:bodyPr>
          <a:lstStyle/>
          <a:p>
            <a:pPr eaLnBrk="0" hangingPunct="0"/>
            <a:endParaRPr lang="de-AT" sz="2400">
              <a:latin typeface="Times New Roman" charset="0"/>
            </a:endParaRPr>
          </a:p>
        </p:txBody>
      </p:sp>
      <p:pic>
        <p:nvPicPr>
          <p:cNvPr id="125963" name="Picture 16"/>
          <p:cNvPicPr>
            <a:picLocks noChangeAspect="1" noChangeArrowheads="1"/>
          </p:cNvPicPr>
          <p:nvPr/>
        </p:nvPicPr>
        <p:blipFill>
          <a:blip r:embed="rId3"/>
          <a:srcRect/>
          <a:stretch>
            <a:fillRect/>
          </a:stretch>
        </p:blipFill>
        <p:spPr bwMode="auto">
          <a:xfrm>
            <a:off x="274638" y="2601913"/>
            <a:ext cx="4362450" cy="3063875"/>
          </a:xfrm>
          <a:prstGeom prst="rect">
            <a:avLst/>
          </a:prstGeom>
          <a:noFill/>
          <a:ln w="9525">
            <a:noFill/>
            <a:miter lim="800000"/>
            <a:headEnd/>
            <a:tailEnd/>
          </a:ln>
        </p:spPr>
      </p:pic>
      <p:pic>
        <p:nvPicPr>
          <p:cNvPr id="125964" name="Picture 17"/>
          <p:cNvPicPr>
            <a:picLocks noChangeAspect="1" noChangeArrowheads="1"/>
          </p:cNvPicPr>
          <p:nvPr/>
        </p:nvPicPr>
        <p:blipFill>
          <a:blip r:embed="rId4"/>
          <a:srcRect/>
          <a:stretch>
            <a:fillRect/>
          </a:stretch>
        </p:blipFill>
        <p:spPr bwMode="auto">
          <a:xfrm>
            <a:off x="4618038" y="2601913"/>
            <a:ext cx="4354512" cy="3062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457200" y="1066800"/>
            <a:ext cx="8534400" cy="5494338"/>
          </a:xfrm>
          <a:prstGeom prst="rect">
            <a:avLst/>
          </a:prstGeom>
          <a:noFill/>
          <a:ln w="9525">
            <a:noFill/>
            <a:miter lim="800000"/>
            <a:headEnd/>
            <a:tailEnd/>
          </a:ln>
        </p:spPr>
        <p:txBody>
          <a:bodyPr>
            <a:prstTxWarp prst="textNoShape">
              <a:avLst/>
            </a:prstTxWarp>
            <a:spAutoFit/>
          </a:bodyPr>
          <a:lstStyle/>
          <a:p>
            <a:pPr marL="355600" indent="-355600" eaLnBrk="0" hangingPunct="0">
              <a:spcBef>
                <a:spcPts val="600"/>
              </a:spcBef>
              <a:buFont typeface="Wingdings" charset="2"/>
              <a:buChar char="Ø"/>
            </a:pPr>
            <a:r>
              <a:rPr lang="en-US" sz="2800">
                <a:solidFill>
                  <a:srgbClr val="692F00"/>
                </a:solidFill>
              </a:rPr>
              <a:t>Strong increases in global demand for agricultural products, about 70 percent in 2050 compared to 2000.</a:t>
            </a:r>
          </a:p>
          <a:p>
            <a:pPr marL="355600" indent="-355600" eaLnBrk="0" hangingPunct="0">
              <a:spcBef>
                <a:spcPts val="600"/>
              </a:spcBef>
              <a:buFont typeface="Wingdings" charset="2"/>
              <a:buChar char="Ø"/>
            </a:pPr>
            <a:r>
              <a:rPr lang="en-US" sz="2800">
                <a:solidFill>
                  <a:srgbClr val="692F00"/>
                </a:solidFill>
              </a:rPr>
              <a:t>Expected increasing integration of agriculture, forestry and energy sectors through land competition for biomass.</a:t>
            </a:r>
          </a:p>
          <a:p>
            <a:pPr marL="355600" indent="-355600" eaLnBrk="0" hangingPunct="0">
              <a:spcBef>
                <a:spcPts val="600"/>
              </a:spcBef>
              <a:buFont typeface="Wingdings" charset="2"/>
              <a:buChar char="Ø"/>
            </a:pPr>
            <a:r>
              <a:rPr lang="en-US" sz="2800">
                <a:solidFill>
                  <a:srgbClr val="692F00"/>
                </a:solidFill>
              </a:rPr>
              <a:t>Limited availability of additional high-quality land for 4F sectors; uncertainty regarding viability of using marginal land.</a:t>
            </a:r>
          </a:p>
          <a:p>
            <a:pPr marL="355600" indent="-355600" eaLnBrk="0" hangingPunct="0">
              <a:spcBef>
                <a:spcPts val="600"/>
              </a:spcBef>
              <a:buFont typeface="Wingdings" charset="2"/>
              <a:buChar char="Ø"/>
            </a:pPr>
            <a:r>
              <a:rPr lang="en-US" sz="2800">
                <a:solidFill>
                  <a:srgbClr val="692F00"/>
                </a:solidFill>
              </a:rPr>
              <a:t>Growing risks of yield damage due to extreme weather episodes; widespread negative climate change impacts after middle of century.</a:t>
            </a:r>
          </a:p>
        </p:txBody>
      </p:sp>
      <p:sp>
        <p:nvSpPr>
          <p:cNvPr id="393220" name="Rectangle 4"/>
          <p:cNvSpPr>
            <a:spLocks noChangeArrowheads="1"/>
          </p:cNvSpPr>
          <p:nvPr/>
        </p:nvSpPr>
        <p:spPr bwMode="auto">
          <a:xfrm>
            <a:off x="685800" y="352425"/>
            <a:ext cx="7924800" cy="638175"/>
          </a:xfrm>
          <a:prstGeom prst="rect">
            <a:avLst/>
          </a:prstGeom>
          <a:noFill/>
          <a:ln w="9525">
            <a:noFill/>
            <a:miter lim="800000"/>
            <a:headEnd/>
            <a:tailEnd/>
          </a:ln>
        </p:spPr>
        <p:txBody>
          <a:bodyPr anchor="ctr">
            <a:prstTxWarp prst="textNoShape">
              <a:avLst/>
            </a:prstTxWarp>
          </a:bodyPr>
          <a:lstStyle/>
          <a:p>
            <a:pPr algn="ctr" eaLnBrk="0" hangingPunct="0">
              <a:defRPr/>
            </a:pPr>
            <a:r>
              <a:rPr lang="en-US" sz="4000" b="1">
                <a:effectLst>
                  <a:outerShdw blurRad="38100" dist="38100" dir="2700000" algn="tl">
                    <a:srgbClr val="DDDDDD"/>
                  </a:outerShdw>
                </a:effectLst>
                <a:ea typeface="Times New Roman" charset="0"/>
                <a:cs typeface="Times New Roman" charset="0"/>
              </a:rPr>
              <a:t>In summary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274638"/>
            <a:ext cx="8229600" cy="850900"/>
          </a:xfrm>
        </p:spPr>
        <p:txBody>
          <a:bodyPr/>
          <a:lstStyle/>
          <a:p>
            <a:r>
              <a:rPr lang="en-US" sz="3200" b="1"/>
              <a:t>New challenges for the international agricultural trading system</a:t>
            </a:r>
            <a:r>
              <a:rPr lang="en-US" sz="4000"/>
              <a:t> </a:t>
            </a:r>
            <a:endParaRPr lang="en-GB" sz="4000"/>
          </a:p>
        </p:txBody>
      </p:sp>
      <p:sp>
        <p:nvSpPr>
          <p:cNvPr id="130051" name="Rectangle 3"/>
          <p:cNvSpPr>
            <a:spLocks noGrp="1" noChangeArrowheads="1"/>
          </p:cNvSpPr>
          <p:nvPr>
            <p:ph type="body" idx="1"/>
          </p:nvPr>
        </p:nvSpPr>
        <p:spPr>
          <a:xfrm>
            <a:off x="457200" y="1268413"/>
            <a:ext cx="8229600" cy="5184775"/>
          </a:xfrm>
        </p:spPr>
        <p:txBody>
          <a:bodyPr/>
          <a:lstStyle/>
          <a:p>
            <a:pPr>
              <a:lnSpc>
                <a:spcPct val="80000"/>
              </a:lnSpc>
            </a:pPr>
            <a:r>
              <a:rPr lang="en-US" sz="1800"/>
              <a:t>Recent food crisis created mistrust of the international trading system and moves to promote food self sufficiency</a:t>
            </a:r>
          </a:p>
          <a:p>
            <a:pPr>
              <a:lnSpc>
                <a:spcPct val="80000"/>
              </a:lnSpc>
            </a:pPr>
            <a:r>
              <a:rPr lang="en-US" sz="1800"/>
              <a:t>Many middle and high income NFIDCs started thinking about investments in food production in other  countries with contractual commitments to buy back products. This is likely to change world trade patterns for agricultural products. </a:t>
            </a:r>
          </a:p>
          <a:p>
            <a:pPr>
              <a:lnSpc>
                <a:spcPct val="80000"/>
              </a:lnSpc>
            </a:pPr>
            <a:r>
              <a:rPr lang="en-US" sz="1800"/>
              <a:t>There will be a growing need for medium and long term supply  arrangements with main exporters</a:t>
            </a:r>
          </a:p>
          <a:p>
            <a:pPr>
              <a:lnSpc>
                <a:spcPct val="80000"/>
              </a:lnSpc>
            </a:pPr>
            <a:r>
              <a:rPr lang="en-US" sz="1800"/>
              <a:t>To promote developments along agricultural comparative advantage, need to create system to assure net food importing countries (both developing and higher income) that their physical import supplies can be guaranteed through imports </a:t>
            </a:r>
          </a:p>
          <a:p>
            <a:pPr>
              <a:lnSpc>
                <a:spcPct val="80000"/>
              </a:lnSpc>
            </a:pPr>
            <a:r>
              <a:rPr lang="en-US" sz="1800"/>
              <a:t>Will need to create system to manage increased price volatilities</a:t>
            </a:r>
          </a:p>
          <a:p>
            <a:pPr>
              <a:lnSpc>
                <a:spcPct val="80000"/>
              </a:lnSpc>
            </a:pPr>
            <a:r>
              <a:rPr lang="en-US" sz="1800"/>
              <a:t>Will need system to ensure low income food deficit countries appropriate finance to import in times of high food prices </a:t>
            </a:r>
          </a:p>
          <a:p>
            <a:pPr>
              <a:lnSpc>
                <a:spcPct val="80000"/>
              </a:lnSpc>
            </a:pPr>
            <a:r>
              <a:rPr lang="en-US" sz="1800"/>
              <a:t>Freer trade has increased concentration. Need to define competition rules for international agrifood trade </a:t>
            </a:r>
          </a:p>
          <a:p>
            <a:pPr>
              <a:lnSpc>
                <a:spcPct val="80000"/>
              </a:lnSpc>
            </a:pPr>
            <a:r>
              <a:rPr lang="en-US" sz="1800"/>
              <a:t>Lower protection has seen increase in application of standards (especially private ones). Will need system to regulate the proliferation of such standards</a:t>
            </a:r>
            <a:endParaRPr lang="en-GB" sz="18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5" name="Rectangle 2"/>
          <p:cNvSpPr>
            <a:spLocks noGrp="1" noChangeArrowheads="1"/>
          </p:cNvSpPr>
          <p:nvPr>
            <p:ph type="title" idx="4294967295"/>
          </p:nvPr>
        </p:nvSpPr>
        <p:spPr>
          <a:xfrm>
            <a:off x="755650" y="115888"/>
            <a:ext cx="7934325" cy="1192212"/>
          </a:xfrm>
        </p:spPr>
        <p:txBody>
          <a:bodyPr lIns="86310" tIns="43155" rIns="86310" bIns="43155" anchor="b"/>
          <a:lstStyle/>
          <a:p>
            <a:pPr eaLnBrk="1" hangingPunct="1"/>
            <a:r>
              <a:rPr lang="en-US" sz="3900" b="1">
                <a:solidFill>
                  <a:srgbClr val="0518CD"/>
                </a:solidFill>
              </a:rPr>
              <a:t>Climate change. Concentration and temperature </a:t>
            </a:r>
          </a:p>
        </p:txBody>
      </p:sp>
      <p:graphicFrame>
        <p:nvGraphicFramePr>
          <p:cNvPr id="131074" name="Object 2"/>
          <p:cNvGraphicFramePr>
            <a:graphicFrameLocks noGrp="1" noChangeAspect="1"/>
          </p:cNvGraphicFramePr>
          <p:nvPr>
            <p:ph idx="4294967295"/>
          </p:nvPr>
        </p:nvGraphicFramePr>
        <p:xfrm>
          <a:off x="533400" y="1384300"/>
          <a:ext cx="8315325" cy="4889500"/>
        </p:xfrm>
        <a:graphic>
          <a:graphicData uri="http://schemas.openxmlformats.org/presentationml/2006/ole">
            <p:oleObj spid="_x0000_s131074" r:id="rId4" imgW="8315665" imgH="4889416" progId="Excel.Chart.8">
              <p:embed/>
            </p:oleObj>
          </a:graphicData>
        </a:graphic>
      </p:graphicFrame>
      <p:sp>
        <p:nvSpPr>
          <p:cNvPr id="280580" name="Text Box 4"/>
          <p:cNvSpPr txBox="1">
            <a:spLocks noChangeArrowheads="1"/>
          </p:cNvSpPr>
          <p:nvPr/>
        </p:nvSpPr>
        <p:spPr bwMode="auto">
          <a:xfrm>
            <a:off x="3276600" y="2438400"/>
            <a:ext cx="2286000" cy="3079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latin typeface="Calibri" charset="0"/>
              </a:rPr>
              <a:t>Concentration (left axis)</a:t>
            </a:r>
          </a:p>
        </p:txBody>
      </p:sp>
      <p:sp>
        <p:nvSpPr>
          <p:cNvPr id="280582" name="Text Box 6"/>
          <p:cNvSpPr txBox="1">
            <a:spLocks noChangeArrowheads="1"/>
          </p:cNvSpPr>
          <p:nvPr/>
        </p:nvSpPr>
        <p:spPr bwMode="auto">
          <a:xfrm>
            <a:off x="1600200" y="4495800"/>
            <a:ext cx="2057400" cy="3079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400" b="1">
                <a:latin typeface="Calibri" charset="0"/>
              </a:rPr>
              <a:t>Temperature (right axis)</a:t>
            </a:r>
          </a:p>
        </p:txBody>
      </p:sp>
      <p:sp>
        <p:nvSpPr>
          <p:cNvPr id="280583" name="Line 7"/>
          <p:cNvSpPr>
            <a:spLocks noChangeShapeType="1"/>
          </p:cNvSpPr>
          <p:nvPr/>
        </p:nvSpPr>
        <p:spPr bwMode="auto">
          <a:xfrm flipH="1">
            <a:off x="2362200" y="4800600"/>
            <a:ext cx="1524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80588" name="Line 12"/>
          <p:cNvSpPr>
            <a:spLocks noChangeShapeType="1"/>
          </p:cNvSpPr>
          <p:nvPr/>
        </p:nvSpPr>
        <p:spPr bwMode="auto">
          <a:xfrm>
            <a:off x="5410200" y="2590800"/>
            <a:ext cx="533400" cy="2286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31080" name="TextBox 9"/>
          <p:cNvSpPr txBox="1">
            <a:spLocks noChangeArrowheads="1"/>
          </p:cNvSpPr>
          <p:nvPr/>
        </p:nvSpPr>
        <p:spPr bwMode="auto">
          <a:xfrm>
            <a:off x="152400" y="6400800"/>
            <a:ext cx="8991600" cy="307975"/>
          </a:xfrm>
          <a:prstGeom prst="rect">
            <a:avLst/>
          </a:prstGeom>
          <a:noFill/>
          <a:ln w="9525">
            <a:noFill/>
            <a:miter lim="800000"/>
            <a:headEnd/>
            <a:tailEnd/>
          </a:ln>
        </p:spPr>
        <p:txBody>
          <a:bodyPr>
            <a:prstTxWarp prst="textNoShape">
              <a:avLst/>
            </a:prstTxWarp>
            <a:spAutoFit/>
          </a:bodyPr>
          <a:lstStyle/>
          <a:p>
            <a:r>
              <a:rPr lang="en-US" sz="1400" i="1">
                <a:latin typeface="Georgia" charset="0"/>
              </a:rPr>
              <a:t>Source</a:t>
            </a:r>
            <a:r>
              <a:rPr lang="en-US" sz="1400">
                <a:latin typeface="Georgia" charset="0"/>
              </a:rPr>
              <a:t>: Simulation results with World Bank’s ENVISAGE model.</a:t>
            </a:r>
          </a:p>
        </p:txBody>
      </p:sp>
      <p:sp>
        <p:nvSpPr>
          <p:cNvPr id="131081" name="Rectangle 10"/>
          <p:cNvSpPr>
            <a:spLocks noChangeArrowheads="1"/>
          </p:cNvSpPr>
          <p:nvPr/>
        </p:nvSpPr>
        <p:spPr bwMode="auto">
          <a:xfrm>
            <a:off x="4343400" y="1066800"/>
            <a:ext cx="434975" cy="366713"/>
          </a:xfrm>
          <a:prstGeom prst="rect">
            <a:avLst/>
          </a:prstGeom>
          <a:noFill/>
          <a:ln w="9525">
            <a:noFill/>
            <a:miter lim="800000"/>
            <a:headEnd/>
            <a:tailEnd/>
          </a:ln>
        </p:spPr>
        <p:txBody>
          <a:bodyPr wrap="none">
            <a:prstTxWarp prst="textNoShape">
              <a:avLst/>
            </a:prstTxWarp>
            <a:spAutoFit/>
          </a:bodyPr>
          <a:lstStyle/>
          <a:p>
            <a:fld id="{CE4B9149-3476-4445-BDF3-6ACD22C34EC6}" type="slidenum">
              <a:rPr lang="en-US">
                <a:solidFill>
                  <a:srgbClr val="D2DA7A"/>
                </a:solidFill>
                <a:latin typeface="Georgia" charset="0"/>
              </a:rPr>
              <a:pPr/>
              <a:t>65</a:t>
            </a:fld>
            <a:endParaRPr lang="en-US">
              <a:latin typeface="Georgi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80582"/>
                                        </p:tgtEl>
                                        <p:attrNameLst>
                                          <p:attrName>style.visibility</p:attrName>
                                        </p:attrNameLst>
                                      </p:cBhvr>
                                      <p:to>
                                        <p:strVal val="visible"/>
                                      </p:to>
                                    </p:set>
                                    <p:animEffect transition="in" filter="box(in)">
                                      <p:cBhvr>
                                        <p:cTn id="7" dur="500"/>
                                        <p:tgtEl>
                                          <p:spTgt spid="2805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80583"/>
                                        </p:tgtEl>
                                        <p:attrNameLst>
                                          <p:attrName>style.visibility</p:attrName>
                                        </p:attrNameLst>
                                      </p:cBhvr>
                                      <p:to>
                                        <p:strVal val="visible"/>
                                      </p:to>
                                    </p:set>
                                    <p:animEffect transition="in" filter="box(in)">
                                      <p:cBhvr>
                                        <p:cTn id="10" dur="500"/>
                                        <p:tgtEl>
                                          <p:spTgt spid="28058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80588"/>
                                        </p:tgtEl>
                                        <p:attrNameLst>
                                          <p:attrName>style.visibility</p:attrName>
                                        </p:attrNameLst>
                                      </p:cBhvr>
                                      <p:to>
                                        <p:strVal val="visible"/>
                                      </p:to>
                                    </p:set>
                                    <p:animEffect transition="in" filter="box(in)">
                                      <p:cBhvr>
                                        <p:cTn id="13" dur="500"/>
                                        <p:tgtEl>
                                          <p:spTgt spid="28058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80580"/>
                                        </p:tgtEl>
                                        <p:attrNameLst>
                                          <p:attrName>style.visibility</p:attrName>
                                        </p:attrNameLst>
                                      </p:cBhvr>
                                      <p:to>
                                        <p:strVal val="visible"/>
                                      </p:to>
                                    </p:set>
                                    <p:animEffect transition="in" filter="box(in)">
                                      <p:cBhvr>
                                        <p:cTn id="16" dur="500"/>
                                        <p:tgtEl>
                                          <p:spTgt spid="28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P spid="280582" grpId="0"/>
      <p:bldP spid="280583" grpId="0" animBg="1"/>
      <p:bldP spid="280588" grpId="0" animBg="1"/>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87450" y="117475"/>
            <a:ext cx="6840538" cy="431800"/>
          </a:xfrm>
          <a:noFill/>
        </p:spPr>
        <p:txBody>
          <a:bodyPr lIns="92075" tIns="46038" rIns="92075" bIns="46038"/>
          <a:lstStyle/>
          <a:p>
            <a:r>
              <a:rPr lang="en-GB" sz="2000"/>
              <a:t>Figure TS.3. Regional temperature and precipitation changes across a range of models to end of 21</a:t>
            </a:r>
            <a:r>
              <a:rPr lang="en-GB" sz="2000" baseline="30000"/>
              <a:t>st</a:t>
            </a:r>
            <a:r>
              <a:rPr lang="en-GB" sz="2000"/>
              <a:t> century</a:t>
            </a:r>
          </a:p>
        </p:txBody>
      </p:sp>
      <p:pic>
        <p:nvPicPr>
          <p:cNvPr id="133123" name="Picture 3"/>
          <p:cNvPicPr>
            <a:picLocks noChangeArrowheads="1"/>
          </p:cNvPicPr>
          <p:nvPr/>
        </p:nvPicPr>
        <p:blipFill>
          <a:blip r:embed="rId3"/>
          <a:srcRect/>
          <a:stretch>
            <a:fillRect/>
          </a:stretch>
        </p:blipFill>
        <p:spPr bwMode="auto">
          <a:xfrm>
            <a:off x="1835150" y="692150"/>
            <a:ext cx="5414963" cy="6092825"/>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1" name="Rectangle 2"/>
          <p:cNvSpPr>
            <a:spLocks noGrp="1" noChangeArrowheads="1"/>
          </p:cNvSpPr>
          <p:nvPr>
            <p:ph type="title" idx="4294967295"/>
          </p:nvPr>
        </p:nvSpPr>
        <p:spPr>
          <a:xfrm>
            <a:off x="990600" y="152400"/>
            <a:ext cx="7315200" cy="671513"/>
          </a:xfrm>
        </p:spPr>
        <p:txBody>
          <a:bodyPr lIns="86310" tIns="43155" rIns="86310" bIns="43155" anchor="b"/>
          <a:lstStyle/>
          <a:p>
            <a:pPr eaLnBrk="1" hangingPunct="1"/>
            <a:r>
              <a:rPr lang="en-US" sz="3200" b="1">
                <a:solidFill>
                  <a:srgbClr val="0518CD"/>
                </a:solidFill>
              </a:rPr>
              <a:t>Potential impact of climate change</a:t>
            </a:r>
          </a:p>
        </p:txBody>
      </p:sp>
      <p:graphicFrame>
        <p:nvGraphicFramePr>
          <p:cNvPr id="135170" name="Object 3"/>
          <p:cNvGraphicFramePr>
            <a:graphicFrameLocks noGrp="1" noChangeAspect="1"/>
          </p:cNvGraphicFramePr>
          <p:nvPr>
            <p:ph idx="4294967295"/>
          </p:nvPr>
        </p:nvGraphicFramePr>
        <p:xfrm>
          <a:off x="533400" y="1752600"/>
          <a:ext cx="8323263" cy="4648200"/>
        </p:xfrm>
        <a:graphic>
          <a:graphicData uri="http://schemas.openxmlformats.org/presentationml/2006/ole">
            <p:oleObj spid="_x0000_s135170" r:id="rId4" imgW="8321761" imgH="4645555" progId="Excel.Chart.8">
              <p:embed/>
            </p:oleObj>
          </a:graphicData>
        </a:graphic>
      </p:graphicFrame>
      <p:sp>
        <p:nvSpPr>
          <p:cNvPr id="135172" name="Rectangle 4"/>
          <p:cNvSpPr>
            <a:spLocks noChangeArrowheads="1"/>
          </p:cNvSpPr>
          <p:nvPr/>
        </p:nvSpPr>
        <p:spPr bwMode="auto">
          <a:xfrm>
            <a:off x="381000" y="1447800"/>
            <a:ext cx="7772400" cy="304800"/>
          </a:xfrm>
          <a:prstGeom prst="rect">
            <a:avLst/>
          </a:prstGeom>
          <a:noFill/>
          <a:ln w="9525">
            <a:noFill/>
            <a:miter lim="800000"/>
            <a:headEnd/>
            <a:tailEnd/>
          </a:ln>
        </p:spPr>
        <p:txBody>
          <a:bodyPr anchor="ctr">
            <a:prstTxWarp prst="textNoShape">
              <a:avLst/>
            </a:prstTxWarp>
          </a:bodyPr>
          <a:lstStyle/>
          <a:p>
            <a:r>
              <a:rPr lang="en-US" sz="2000">
                <a:solidFill>
                  <a:schemeClr val="tx2"/>
                </a:solidFill>
                <a:latin typeface="Calibri" charset="0"/>
              </a:rPr>
              <a:t>Real income, percent difference from baseline with no damage in 2030</a:t>
            </a:r>
            <a:endParaRPr lang="en-US" sz="3600" u="sng">
              <a:solidFill>
                <a:schemeClr val="tx2"/>
              </a:solidFill>
              <a:latin typeface="Calibri" charset="0"/>
            </a:endParaRPr>
          </a:p>
        </p:txBody>
      </p:sp>
      <p:sp>
        <p:nvSpPr>
          <p:cNvPr id="135173" name="Text Box 5"/>
          <p:cNvSpPr txBox="1">
            <a:spLocks noChangeArrowheads="1"/>
          </p:cNvSpPr>
          <p:nvPr/>
        </p:nvSpPr>
        <p:spPr bwMode="auto">
          <a:xfrm>
            <a:off x="457200" y="6445250"/>
            <a:ext cx="8458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a:latin typeface="Calibri" charset="0"/>
              </a:rPr>
              <a:t>Source: Simulations with World Bank’s ENVISAGE model.</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68313" y="115888"/>
            <a:ext cx="8135937" cy="431800"/>
          </a:xfrm>
          <a:noFill/>
        </p:spPr>
        <p:txBody>
          <a:bodyPr lIns="92075" tIns="46038" rIns="92075" bIns="46038"/>
          <a:lstStyle/>
          <a:p>
            <a:pPr eaLnBrk="1" hangingPunct="1"/>
            <a:r>
              <a:rPr lang="en-GB" sz="2000"/>
              <a:t>Sensitivity of cereal yield to climate change</a:t>
            </a:r>
          </a:p>
        </p:txBody>
      </p:sp>
      <p:pic>
        <p:nvPicPr>
          <p:cNvPr id="137219" name="Picture 3"/>
          <p:cNvPicPr>
            <a:picLocks noChangeArrowheads="1"/>
          </p:cNvPicPr>
          <p:nvPr/>
        </p:nvPicPr>
        <p:blipFill>
          <a:blip r:embed="rId3"/>
          <a:srcRect/>
          <a:stretch>
            <a:fillRect/>
          </a:stretch>
        </p:blipFill>
        <p:spPr bwMode="auto">
          <a:xfrm>
            <a:off x="1258888" y="620713"/>
            <a:ext cx="6600825" cy="5759450"/>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sz="2400" b="1">
                <a:solidFill>
                  <a:srgbClr val="0518CD"/>
                </a:solidFill>
              </a:rPr>
              <a:t>Potential impact on agricultural production due to climate change—without carbon fertilization effect</a:t>
            </a:r>
            <a:br>
              <a:rPr lang="en-US" sz="2400" b="1">
                <a:solidFill>
                  <a:srgbClr val="0518CD"/>
                </a:solidFill>
              </a:rPr>
            </a:br>
            <a:endParaRPr lang="en-GB" sz="2400" b="1">
              <a:solidFill>
                <a:srgbClr val="0518CD"/>
              </a:solidFill>
            </a:endParaRPr>
          </a:p>
        </p:txBody>
      </p:sp>
      <p:grpSp>
        <p:nvGrpSpPr>
          <p:cNvPr id="139267" name="Group 3"/>
          <p:cNvGrpSpPr>
            <a:grpSpLocks/>
          </p:cNvGrpSpPr>
          <p:nvPr/>
        </p:nvGrpSpPr>
        <p:grpSpPr bwMode="auto">
          <a:xfrm>
            <a:off x="152400" y="1524000"/>
            <a:ext cx="1779588" cy="4365625"/>
            <a:chOff x="96" y="570"/>
            <a:chExt cx="1121" cy="2750"/>
          </a:xfrm>
        </p:grpSpPr>
        <p:sp>
          <p:nvSpPr>
            <p:cNvPr id="139270" name="Rectangle 4"/>
            <p:cNvSpPr>
              <a:spLocks noChangeAspect="1" noChangeArrowheads="1"/>
            </p:cNvSpPr>
            <p:nvPr/>
          </p:nvSpPr>
          <p:spPr bwMode="auto">
            <a:xfrm>
              <a:off x="154" y="2975"/>
              <a:ext cx="322" cy="193"/>
            </a:xfrm>
            <a:prstGeom prst="rect">
              <a:avLst/>
            </a:prstGeom>
            <a:solidFill>
              <a:srgbClr val="FFFFFF"/>
            </a:solidFill>
            <a:ln w="28575">
              <a:solidFill>
                <a:schemeClr val="tx1"/>
              </a:solidFill>
              <a:miter lim="800000"/>
              <a:headEnd/>
              <a:tailEnd/>
            </a:ln>
          </p:spPr>
          <p:txBody>
            <a:bodyPr wrap="none" lIns="91437" tIns="45719" rIns="91437" bIns="45719" anchor="ctr">
              <a:prstTxWarp prst="textNoShape">
                <a:avLst/>
              </a:prstTxWarp>
            </a:bodyPr>
            <a:lstStyle/>
            <a:p>
              <a:pPr algn="ctr"/>
              <a:endParaRPr lang="en-US" sz="2800">
                <a:latin typeface="Georgia" charset="0"/>
                <a:ea typeface="Arial" charset="0"/>
                <a:cs typeface="Arial" charset="0"/>
              </a:endParaRPr>
            </a:p>
          </p:txBody>
        </p:sp>
        <p:grpSp>
          <p:nvGrpSpPr>
            <p:cNvPr id="139271" name="Group 5"/>
            <p:cNvGrpSpPr>
              <a:grpSpLocks/>
            </p:cNvGrpSpPr>
            <p:nvPr/>
          </p:nvGrpSpPr>
          <p:grpSpPr bwMode="auto">
            <a:xfrm>
              <a:off x="164" y="846"/>
              <a:ext cx="322" cy="786"/>
              <a:chOff x="96" y="1681"/>
              <a:chExt cx="322" cy="773"/>
            </a:xfrm>
          </p:grpSpPr>
          <p:sp>
            <p:nvSpPr>
              <p:cNvPr id="139281" name="Rectangle 6"/>
              <p:cNvSpPr>
                <a:spLocks noChangeAspect="1" noChangeArrowheads="1"/>
              </p:cNvSpPr>
              <p:nvPr/>
            </p:nvSpPr>
            <p:spPr bwMode="auto">
              <a:xfrm>
                <a:off x="96" y="1681"/>
                <a:ext cx="322" cy="193"/>
              </a:xfrm>
              <a:prstGeom prst="rect">
                <a:avLst/>
              </a:prstGeom>
              <a:solidFill>
                <a:srgbClr val="A50021"/>
              </a:solidFill>
              <a:ln w="9525">
                <a:solidFill>
                  <a:schemeClr val="tx1"/>
                </a:solidFill>
                <a:miter lim="800000"/>
                <a:headEnd/>
                <a:tailEnd/>
              </a:ln>
            </p:spPr>
            <p:txBody>
              <a:bodyPr wrap="none" lIns="91437" tIns="45719" rIns="91437" bIns="45719" anchor="ctr">
                <a:prstTxWarp prst="textNoShape">
                  <a:avLst/>
                </a:prstTxWarp>
              </a:bodyPr>
              <a:lstStyle/>
              <a:p>
                <a:pPr algn="ctr"/>
                <a:endParaRPr lang="en-US" sz="2800">
                  <a:latin typeface="Georgia" charset="0"/>
                  <a:ea typeface="Arial" charset="0"/>
                  <a:cs typeface="Arial" charset="0"/>
                </a:endParaRPr>
              </a:p>
            </p:txBody>
          </p:sp>
          <p:sp>
            <p:nvSpPr>
              <p:cNvPr id="139282" name="Rectangle 7"/>
              <p:cNvSpPr>
                <a:spLocks noChangeAspect="1" noChangeArrowheads="1"/>
              </p:cNvSpPr>
              <p:nvPr/>
            </p:nvSpPr>
            <p:spPr bwMode="auto">
              <a:xfrm>
                <a:off x="96" y="1874"/>
                <a:ext cx="322" cy="193"/>
              </a:xfrm>
              <a:prstGeom prst="rect">
                <a:avLst/>
              </a:prstGeom>
              <a:solidFill>
                <a:srgbClr val="FF0000"/>
              </a:solidFill>
              <a:ln w="9525">
                <a:solidFill>
                  <a:schemeClr val="tx1"/>
                </a:solidFill>
                <a:miter lim="800000"/>
                <a:headEnd/>
                <a:tailEnd/>
              </a:ln>
            </p:spPr>
            <p:txBody>
              <a:bodyPr wrap="none" lIns="91437" tIns="45719" rIns="91437" bIns="45719" anchor="ctr">
                <a:prstTxWarp prst="textNoShape">
                  <a:avLst/>
                </a:prstTxWarp>
              </a:bodyPr>
              <a:lstStyle/>
              <a:p>
                <a:pPr algn="ctr"/>
                <a:endParaRPr lang="en-US" sz="2800">
                  <a:latin typeface="Georgia" charset="0"/>
                  <a:ea typeface="Arial" charset="0"/>
                  <a:cs typeface="Arial" charset="0"/>
                </a:endParaRPr>
              </a:p>
            </p:txBody>
          </p:sp>
          <p:sp>
            <p:nvSpPr>
              <p:cNvPr id="139283" name="Rectangle 8"/>
              <p:cNvSpPr>
                <a:spLocks noChangeAspect="1" noChangeArrowheads="1"/>
              </p:cNvSpPr>
              <p:nvPr/>
            </p:nvSpPr>
            <p:spPr bwMode="auto">
              <a:xfrm>
                <a:off x="96" y="2067"/>
                <a:ext cx="322" cy="193"/>
              </a:xfrm>
              <a:prstGeom prst="rect">
                <a:avLst/>
              </a:prstGeom>
              <a:solidFill>
                <a:srgbClr val="FFAC33"/>
              </a:solidFill>
              <a:ln w="9525">
                <a:solidFill>
                  <a:schemeClr val="tx1"/>
                </a:solidFill>
                <a:miter lim="800000"/>
                <a:headEnd/>
                <a:tailEnd/>
              </a:ln>
            </p:spPr>
            <p:txBody>
              <a:bodyPr wrap="none" lIns="91437" tIns="45719" rIns="91437" bIns="45719" anchor="ctr">
                <a:prstTxWarp prst="textNoShape">
                  <a:avLst/>
                </a:prstTxWarp>
              </a:bodyPr>
              <a:lstStyle/>
              <a:p>
                <a:pPr algn="ctr"/>
                <a:endParaRPr lang="en-US" sz="2800">
                  <a:latin typeface="Georgia" charset="0"/>
                  <a:ea typeface="Arial" charset="0"/>
                  <a:cs typeface="Arial" charset="0"/>
                </a:endParaRPr>
              </a:p>
            </p:txBody>
          </p:sp>
          <p:sp>
            <p:nvSpPr>
              <p:cNvPr id="139284" name="Rectangle 9"/>
              <p:cNvSpPr>
                <a:spLocks noChangeAspect="1" noChangeArrowheads="1"/>
              </p:cNvSpPr>
              <p:nvPr/>
            </p:nvSpPr>
            <p:spPr bwMode="auto">
              <a:xfrm>
                <a:off x="96" y="2260"/>
                <a:ext cx="322" cy="194"/>
              </a:xfrm>
              <a:prstGeom prst="rect">
                <a:avLst/>
              </a:prstGeom>
              <a:solidFill>
                <a:srgbClr val="FFFF00"/>
              </a:solidFill>
              <a:ln w="9525">
                <a:solidFill>
                  <a:schemeClr val="tx1"/>
                </a:solidFill>
                <a:miter lim="800000"/>
                <a:headEnd/>
                <a:tailEnd/>
              </a:ln>
            </p:spPr>
            <p:txBody>
              <a:bodyPr wrap="none" lIns="91437" tIns="45719" rIns="91437" bIns="45719" anchor="ctr">
                <a:prstTxWarp prst="textNoShape">
                  <a:avLst/>
                </a:prstTxWarp>
              </a:bodyPr>
              <a:lstStyle/>
              <a:p>
                <a:pPr algn="ctr"/>
                <a:endParaRPr lang="en-US" sz="2800">
                  <a:latin typeface="Georgia" charset="0"/>
                  <a:ea typeface="Arial" charset="0"/>
                  <a:cs typeface="Arial" charset="0"/>
                </a:endParaRPr>
              </a:p>
            </p:txBody>
          </p:sp>
        </p:grpSp>
        <p:sp>
          <p:nvSpPr>
            <p:cNvPr id="139272" name="Rectangle 10"/>
            <p:cNvSpPr>
              <a:spLocks noChangeAspect="1" noChangeArrowheads="1"/>
            </p:cNvSpPr>
            <p:nvPr/>
          </p:nvSpPr>
          <p:spPr bwMode="auto">
            <a:xfrm>
              <a:off x="164" y="1979"/>
              <a:ext cx="322" cy="193"/>
            </a:xfrm>
            <a:prstGeom prst="rect">
              <a:avLst/>
            </a:prstGeom>
            <a:solidFill>
              <a:srgbClr val="66FF66"/>
            </a:solidFill>
            <a:ln w="9525">
              <a:solidFill>
                <a:schemeClr val="tx1"/>
              </a:solidFill>
              <a:miter lim="800000"/>
              <a:headEnd/>
              <a:tailEnd/>
            </a:ln>
          </p:spPr>
          <p:txBody>
            <a:bodyPr wrap="none" lIns="91437" tIns="45719" rIns="91437" bIns="45719" anchor="ctr">
              <a:prstTxWarp prst="textNoShape">
                <a:avLst/>
              </a:prstTxWarp>
            </a:bodyPr>
            <a:lstStyle/>
            <a:p>
              <a:pPr algn="ctr"/>
              <a:endParaRPr lang="en-US" sz="2800">
                <a:latin typeface="Georgia" charset="0"/>
                <a:ea typeface="Arial" charset="0"/>
                <a:cs typeface="Arial" charset="0"/>
              </a:endParaRPr>
            </a:p>
          </p:txBody>
        </p:sp>
        <p:sp>
          <p:nvSpPr>
            <p:cNvPr id="139273" name="Rectangle 11"/>
            <p:cNvSpPr>
              <a:spLocks noChangeAspect="1" noChangeArrowheads="1"/>
            </p:cNvSpPr>
            <p:nvPr/>
          </p:nvSpPr>
          <p:spPr bwMode="auto">
            <a:xfrm>
              <a:off x="164" y="2172"/>
              <a:ext cx="322" cy="193"/>
            </a:xfrm>
            <a:prstGeom prst="rect">
              <a:avLst/>
            </a:prstGeom>
            <a:solidFill>
              <a:srgbClr val="2DB52D"/>
            </a:solidFill>
            <a:ln w="9525">
              <a:solidFill>
                <a:schemeClr val="tx1"/>
              </a:solidFill>
              <a:miter lim="800000"/>
              <a:headEnd/>
              <a:tailEnd/>
            </a:ln>
          </p:spPr>
          <p:txBody>
            <a:bodyPr wrap="none" lIns="91437" tIns="45719" rIns="91437" bIns="45719" anchor="ctr">
              <a:prstTxWarp prst="textNoShape">
                <a:avLst/>
              </a:prstTxWarp>
            </a:bodyPr>
            <a:lstStyle/>
            <a:p>
              <a:pPr algn="ctr"/>
              <a:endParaRPr lang="en-US" sz="2800">
                <a:latin typeface="Georgia" charset="0"/>
                <a:ea typeface="Arial" charset="0"/>
                <a:cs typeface="Arial" charset="0"/>
              </a:endParaRPr>
            </a:p>
          </p:txBody>
        </p:sp>
        <p:sp>
          <p:nvSpPr>
            <p:cNvPr id="139274" name="Rectangle 12"/>
            <p:cNvSpPr>
              <a:spLocks noChangeAspect="1" noChangeArrowheads="1"/>
            </p:cNvSpPr>
            <p:nvPr/>
          </p:nvSpPr>
          <p:spPr bwMode="auto">
            <a:xfrm>
              <a:off x="164" y="2365"/>
              <a:ext cx="322" cy="193"/>
            </a:xfrm>
            <a:prstGeom prst="rect">
              <a:avLst/>
            </a:prstGeom>
            <a:solidFill>
              <a:srgbClr val="0066FF"/>
            </a:solidFill>
            <a:ln w="9525">
              <a:solidFill>
                <a:schemeClr val="tx1"/>
              </a:solidFill>
              <a:miter lim="800000"/>
              <a:headEnd/>
              <a:tailEnd/>
            </a:ln>
          </p:spPr>
          <p:txBody>
            <a:bodyPr wrap="none" lIns="91437" tIns="45719" rIns="91437" bIns="45719" anchor="ctr">
              <a:prstTxWarp prst="textNoShape">
                <a:avLst/>
              </a:prstTxWarp>
            </a:bodyPr>
            <a:lstStyle/>
            <a:p>
              <a:pPr algn="ctr"/>
              <a:endParaRPr lang="en-US" sz="2800">
                <a:latin typeface="Georgia" charset="0"/>
                <a:ea typeface="Arial" charset="0"/>
                <a:cs typeface="Arial" charset="0"/>
              </a:endParaRPr>
            </a:p>
          </p:txBody>
        </p:sp>
        <p:sp>
          <p:nvSpPr>
            <p:cNvPr id="139275" name="Rectangle 13"/>
            <p:cNvSpPr>
              <a:spLocks noChangeAspect="1" noChangeArrowheads="1"/>
            </p:cNvSpPr>
            <p:nvPr/>
          </p:nvSpPr>
          <p:spPr bwMode="auto">
            <a:xfrm>
              <a:off x="164" y="2558"/>
              <a:ext cx="322" cy="193"/>
            </a:xfrm>
            <a:prstGeom prst="rect">
              <a:avLst/>
            </a:prstGeom>
            <a:solidFill>
              <a:srgbClr val="0000CC"/>
            </a:solidFill>
            <a:ln w="9525">
              <a:solidFill>
                <a:schemeClr val="tx1"/>
              </a:solidFill>
              <a:miter lim="800000"/>
              <a:headEnd/>
              <a:tailEnd/>
            </a:ln>
          </p:spPr>
          <p:txBody>
            <a:bodyPr wrap="none" lIns="91437" tIns="45719" rIns="91437" bIns="45719" anchor="ctr">
              <a:prstTxWarp prst="textNoShape">
                <a:avLst/>
              </a:prstTxWarp>
            </a:bodyPr>
            <a:lstStyle/>
            <a:p>
              <a:pPr algn="ctr"/>
              <a:endParaRPr lang="en-US" sz="2800">
                <a:latin typeface="Georgia" charset="0"/>
                <a:ea typeface="Arial" charset="0"/>
                <a:cs typeface="Arial" charset="0"/>
              </a:endParaRPr>
            </a:p>
          </p:txBody>
        </p:sp>
        <p:sp>
          <p:nvSpPr>
            <p:cNvPr id="139276" name="Text Box 14"/>
            <p:cNvSpPr txBox="1">
              <a:spLocks noChangeArrowheads="1"/>
            </p:cNvSpPr>
            <p:nvPr/>
          </p:nvSpPr>
          <p:spPr bwMode="auto">
            <a:xfrm>
              <a:off x="480" y="2874"/>
              <a:ext cx="737" cy="446"/>
            </a:xfrm>
            <a:prstGeom prst="rect">
              <a:avLst/>
            </a:prstGeom>
            <a:noFill/>
            <a:ln w="9525">
              <a:noFill/>
              <a:miter lim="800000"/>
              <a:headEnd/>
              <a:tailEnd/>
            </a:ln>
          </p:spPr>
          <p:txBody>
            <a:bodyPr wrap="none" lIns="91437" tIns="45719" rIns="91437" bIns="45719">
              <a:prstTxWarp prst="textNoShape">
                <a:avLst/>
              </a:prstTxWarp>
              <a:spAutoFit/>
            </a:bodyPr>
            <a:lstStyle/>
            <a:p>
              <a:pPr algn="ctr"/>
              <a:r>
                <a:rPr lang="en-US" sz="2000">
                  <a:latin typeface="Calibri" charset="0"/>
                  <a:ea typeface="Arial" charset="0"/>
                  <a:cs typeface="Arial" charset="0"/>
                </a:rPr>
                <a:t>Not</a:t>
              </a:r>
            </a:p>
            <a:p>
              <a:pPr algn="ctr"/>
              <a:r>
                <a:rPr lang="en-US" sz="2000">
                  <a:latin typeface="Calibri" charset="0"/>
                  <a:ea typeface="Arial" charset="0"/>
                  <a:cs typeface="Arial" charset="0"/>
                </a:rPr>
                <a:t>Available</a:t>
              </a:r>
            </a:p>
          </p:txBody>
        </p:sp>
        <p:sp>
          <p:nvSpPr>
            <p:cNvPr id="139277" name="Text Box 15"/>
            <p:cNvSpPr txBox="1">
              <a:spLocks noChangeArrowheads="1"/>
            </p:cNvSpPr>
            <p:nvPr/>
          </p:nvSpPr>
          <p:spPr bwMode="auto">
            <a:xfrm>
              <a:off x="96" y="570"/>
              <a:ext cx="497" cy="231"/>
            </a:xfrm>
            <a:prstGeom prst="rect">
              <a:avLst/>
            </a:prstGeom>
            <a:noFill/>
            <a:ln w="9525">
              <a:noFill/>
              <a:miter lim="800000"/>
              <a:headEnd/>
              <a:tailEnd/>
            </a:ln>
          </p:spPr>
          <p:txBody>
            <a:bodyPr wrap="none" lIns="91437" tIns="45719" rIns="91437" bIns="45719">
              <a:prstTxWarp prst="textNoShape">
                <a:avLst/>
              </a:prstTxWarp>
              <a:spAutoFit/>
            </a:bodyPr>
            <a:lstStyle/>
            <a:p>
              <a:pPr algn="ctr"/>
              <a:r>
                <a:rPr lang="en-US">
                  <a:latin typeface="Calibri" charset="0"/>
                  <a:ea typeface="Arial" charset="0"/>
                  <a:cs typeface="Arial" charset="0"/>
                </a:rPr>
                <a:t>Losses</a:t>
              </a:r>
            </a:p>
          </p:txBody>
        </p:sp>
        <p:sp>
          <p:nvSpPr>
            <p:cNvPr id="139278" name="Text Box 16"/>
            <p:cNvSpPr txBox="1">
              <a:spLocks noChangeArrowheads="1"/>
            </p:cNvSpPr>
            <p:nvPr/>
          </p:nvSpPr>
          <p:spPr bwMode="auto">
            <a:xfrm>
              <a:off x="96" y="1722"/>
              <a:ext cx="448" cy="231"/>
            </a:xfrm>
            <a:prstGeom prst="rect">
              <a:avLst/>
            </a:prstGeom>
            <a:noFill/>
            <a:ln w="9525">
              <a:noFill/>
              <a:miter lim="800000"/>
              <a:headEnd/>
              <a:tailEnd/>
            </a:ln>
          </p:spPr>
          <p:txBody>
            <a:bodyPr wrap="none" lIns="91437" tIns="45719" rIns="91437" bIns="45719">
              <a:prstTxWarp prst="textNoShape">
                <a:avLst/>
              </a:prstTxWarp>
              <a:spAutoFit/>
            </a:bodyPr>
            <a:lstStyle/>
            <a:p>
              <a:pPr algn="ctr"/>
              <a:r>
                <a:rPr lang="en-US">
                  <a:latin typeface="Calibri" charset="0"/>
                  <a:ea typeface="Arial" charset="0"/>
                  <a:cs typeface="Arial" charset="0"/>
                </a:rPr>
                <a:t>Gains</a:t>
              </a:r>
            </a:p>
          </p:txBody>
        </p:sp>
        <p:sp>
          <p:nvSpPr>
            <p:cNvPr id="139279" name="Text Box 17"/>
            <p:cNvSpPr txBox="1">
              <a:spLocks noChangeArrowheads="1"/>
            </p:cNvSpPr>
            <p:nvPr/>
          </p:nvSpPr>
          <p:spPr bwMode="auto">
            <a:xfrm>
              <a:off x="480" y="810"/>
              <a:ext cx="611" cy="892"/>
            </a:xfrm>
            <a:prstGeom prst="rect">
              <a:avLst/>
            </a:prstGeom>
            <a:noFill/>
            <a:ln w="9525">
              <a:noFill/>
              <a:miter lim="800000"/>
              <a:headEnd/>
              <a:tailEnd/>
            </a:ln>
          </p:spPr>
          <p:txBody>
            <a:bodyPr wrap="none" lIns="91437" tIns="45719" rIns="91437" bIns="45719">
              <a:prstTxWarp prst="textNoShape">
                <a:avLst/>
              </a:prstTxWarp>
              <a:spAutoFit/>
            </a:bodyPr>
            <a:lstStyle/>
            <a:p>
              <a:pPr algn="ctr">
                <a:spcBef>
                  <a:spcPct val="10000"/>
                </a:spcBef>
              </a:pPr>
              <a:r>
                <a:rPr lang="en-US" sz="2000">
                  <a:latin typeface="Calibri" charset="0"/>
                  <a:ea typeface="Arial" charset="0"/>
                  <a:cs typeface="Arial" charset="0"/>
                </a:rPr>
                <a:t>25+ %</a:t>
              </a:r>
            </a:p>
            <a:p>
              <a:pPr algn="ctr">
                <a:spcBef>
                  <a:spcPct val="10000"/>
                </a:spcBef>
              </a:pPr>
              <a:r>
                <a:rPr lang="en-US" sz="2000">
                  <a:latin typeface="Calibri" charset="0"/>
                  <a:ea typeface="Arial" charset="0"/>
                  <a:cs typeface="Arial" charset="0"/>
                </a:rPr>
                <a:t>15-25%</a:t>
              </a:r>
            </a:p>
            <a:p>
              <a:pPr algn="ctr">
                <a:spcBef>
                  <a:spcPct val="10000"/>
                </a:spcBef>
              </a:pPr>
              <a:r>
                <a:rPr lang="en-US" sz="2000">
                  <a:latin typeface="Calibri" charset="0"/>
                  <a:ea typeface="Arial" charset="0"/>
                  <a:cs typeface="Arial" charset="0"/>
                </a:rPr>
                <a:t>5-15%</a:t>
              </a:r>
            </a:p>
            <a:p>
              <a:pPr algn="ctr">
                <a:spcBef>
                  <a:spcPct val="10000"/>
                </a:spcBef>
              </a:pPr>
              <a:r>
                <a:rPr lang="en-US" sz="2000">
                  <a:latin typeface="Calibri" charset="0"/>
                  <a:ea typeface="Arial" charset="0"/>
                  <a:cs typeface="Arial" charset="0"/>
                </a:rPr>
                <a:t>0-5%</a:t>
              </a:r>
            </a:p>
          </p:txBody>
        </p:sp>
        <p:sp>
          <p:nvSpPr>
            <p:cNvPr id="139280" name="Text Box 18"/>
            <p:cNvSpPr txBox="1">
              <a:spLocks noChangeArrowheads="1"/>
            </p:cNvSpPr>
            <p:nvPr/>
          </p:nvSpPr>
          <p:spPr bwMode="auto">
            <a:xfrm>
              <a:off x="480" y="1914"/>
              <a:ext cx="611" cy="892"/>
            </a:xfrm>
            <a:prstGeom prst="rect">
              <a:avLst/>
            </a:prstGeom>
            <a:noFill/>
            <a:ln w="9525">
              <a:noFill/>
              <a:miter lim="800000"/>
              <a:headEnd/>
              <a:tailEnd/>
            </a:ln>
          </p:spPr>
          <p:txBody>
            <a:bodyPr wrap="none" lIns="91437" tIns="45719" rIns="91437" bIns="45719">
              <a:prstTxWarp prst="textNoShape">
                <a:avLst/>
              </a:prstTxWarp>
              <a:spAutoFit/>
            </a:bodyPr>
            <a:lstStyle/>
            <a:p>
              <a:pPr algn="ctr">
                <a:spcBef>
                  <a:spcPct val="10000"/>
                </a:spcBef>
              </a:pPr>
              <a:r>
                <a:rPr lang="en-US" sz="2000">
                  <a:latin typeface="Calibri" charset="0"/>
                  <a:ea typeface="Arial" charset="0"/>
                  <a:cs typeface="Arial" charset="0"/>
                </a:rPr>
                <a:t>25+ %</a:t>
              </a:r>
            </a:p>
            <a:p>
              <a:pPr algn="ctr">
                <a:spcBef>
                  <a:spcPct val="10000"/>
                </a:spcBef>
              </a:pPr>
              <a:r>
                <a:rPr lang="en-US" sz="2000">
                  <a:latin typeface="Calibri" charset="0"/>
                  <a:ea typeface="Arial" charset="0"/>
                  <a:cs typeface="Arial" charset="0"/>
                </a:rPr>
                <a:t>15-25%</a:t>
              </a:r>
            </a:p>
            <a:p>
              <a:pPr algn="ctr">
                <a:spcBef>
                  <a:spcPct val="10000"/>
                </a:spcBef>
              </a:pPr>
              <a:r>
                <a:rPr lang="en-US" sz="2000">
                  <a:latin typeface="Calibri" charset="0"/>
                  <a:ea typeface="Arial" charset="0"/>
                  <a:cs typeface="Arial" charset="0"/>
                </a:rPr>
                <a:t>5-15%</a:t>
              </a:r>
            </a:p>
            <a:p>
              <a:pPr algn="ctr">
                <a:spcBef>
                  <a:spcPct val="10000"/>
                </a:spcBef>
              </a:pPr>
              <a:r>
                <a:rPr lang="en-US" sz="2000">
                  <a:latin typeface="Calibri" charset="0"/>
                  <a:ea typeface="Arial" charset="0"/>
                  <a:cs typeface="Arial" charset="0"/>
                </a:rPr>
                <a:t>0-5%</a:t>
              </a:r>
            </a:p>
          </p:txBody>
        </p:sp>
      </p:grpSp>
      <p:pic>
        <p:nvPicPr>
          <p:cNvPr id="139268" name="Picture 19"/>
          <p:cNvPicPr>
            <a:picLocks noChangeAspect="1" noChangeArrowheads="1"/>
          </p:cNvPicPr>
          <p:nvPr>
            <p:ph idx="1"/>
          </p:nvPr>
        </p:nvPicPr>
        <p:blipFill>
          <a:blip r:embed="rId2"/>
          <a:srcRect/>
          <a:stretch>
            <a:fillRect/>
          </a:stretch>
        </p:blipFill>
        <p:spPr>
          <a:xfrm>
            <a:off x="2339975" y="2276475"/>
            <a:ext cx="5638800" cy="3348038"/>
          </a:xfrm>
          <a:noFill/>
        </p:spPr>
      </p:pic>
      <p:sp>
        <p:nvSpPr>
          <p:cNvPr id="139269" name="Rectangle 2"/>
          <p:cNvSpPr>
            <a:spLocks noChangeArrowheads="1"/>
          </p:cNvSpPr>
          <p:nvPr/>
        </p:nvSpPr>
        <p:spPr bwMode="auto">
          <a:xfrm>
            <a:off x="381000" y="6369050"/>
            <a:ext cx="8534400" cy="336550"/>
          </a:xfrm>
          <a:prstGeom prst="rect">
            <a:avLst/>
          </a:prstGeom>
          <a:noFill/>
          <a:ln w="9525">
            <a:noFill/>
            <a:miter lim="800000"/>
            <a:headEnd/>
            <a:tailEnd/>
          </a:ln>
        </p:spPr>
        <p:txBody>
          <a:bodyPr lIns="91437" tIns="45719" rIns="91437" bIns="45719" anchor="ctr">
            <a:prstTxWarp prst="textNoShape">
              <a:avLst/>
            </a:prstTxWarp>
            <a:spAutoFit/>
          </a:bodyPr>
          <a:lstStyle/>
          <a:p>
            <a:r>
              <a:rPr lang="en-US" sz="1600" i="1">
                <a:latin typeface="Calibri" charset="0"/>
                <a:ea typeface="Arial" charset="0"/>
                <a:cs typeface="Arial" charset="0"/>
              </a:rPr>
              <a:t>Source</a:t>
            </a:r>
            <a:r>
              <a:rPr lang="en-US" sz="1600">
                <a:latin typeface="Calibri" charset="0"/>
                <a:ea typeface="Arial" charset="0"/>
                <a:cs typeface="Arial" charset="0"/>
              </a:rPr>
              <a:t>: Cline 2007.</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9750" y="274638"/>
            <a:ext cx="8147050" cy="1354137"/>
          </a:xfrm>
        </p:spPr>
        <p:txBody>
          <a:bodyPr/>
          <a:lstStyle/>
          <a:p>
            <a:pPr eaLnBrk="1" hangingPunct="1"/>
            <a:r>
              <a:rPr lang="en-US" sz="2400" b="1"/>
              <a:t>Is there an end to cheap food? Real international prices of grains have tended to decrease but since mid 1980s tendency seems to have stopped and may have reversed in 2008-9</a:t>
            </a:r>
            <a:endParaRPr lang="en-GB" sz="2400" b="1"/>
          </a:p>
        </p:txBody>
      </p:sp>
      <p:pic>
        <p:nvPicPr>
          <p:cNvPr id="26627" name="Picture 3"/>
          <p:cNvPicPr>
            <a:picLocks noChangeAspect="1" noChangeArrowheads="1"/>
          </p:cNvPicPr>
          <p:nvPr>
            <p:ph idx="1"/>
          </p:nvPr>
        </p:nvPicPr>
        <p:blipFill>
          <a:blip r:embed="rId2"/>
          <a:srcRect/>
          <a:stretch>
            <a:fillRect/>
          </a:stretch>
        </p:blipFill>
        <p:spPr>
          <a:xfrm>
            <a:off x="755650" y="1543050"/>
            <a:ext cx="7920038" cy="4813300"/>
          </a:xfrm>
          <a:noFill/>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0290" name="Picture 2" descr="D:\rdrobert\misc_from_others\frac_yield_change_temperate_crops_and_rice_2050_HADCM3_A2a_maize_IB0041_Nno_bestY.png"/>
          <p:cNvPicPr>
            <a:picLocks noChangeAspect="1" noChangeArrowheads="1"/>
          </p:cNvPicPr>
          <p:nvPr/>
        </p:nvPicPr>
        <p:blipFill>
          <a:blip r:embed="rId3"/>
          <a:srcRect l="23189" t="14677" b="15031"/>
          <a:stretch>
            <a:fillRect/>
          </a:stretch>
        </p:blipFill>
        <p:spPr bwMode="auto">
          <a:xfrm>
            <a:off x="71438" y="1371600"/>
            <a:ext cx="9072562" cy="4419600"/>
          </a:xfrm>
          <a:prstGeom prst="rect">
            <a:avLst/>
          </a:prstGeom>
          <a:noFill/>
          <a:ln w="9525">
            <a:noFill/>
            <a:miter lim="800000"/>
            <a:headEnd/>
            <a:tailEnd/>
          </a:ln>
        </p:spPr>
      </p:pic>
      <p:sp>
        <p:nvSpPr>
          <p:cNvPr id="140291" name="Title 1"/>
          <p:cNvSpPr>
            <a:spLocks noGrp="1"/>
          </p:cNvSpPr>
          <p:nvPr>
            <p:ph type="title" idx="4294967295"/>
          </p:nvPr>
        </p:nvSpPr>
        <p:spPr>
          <a:xfrm>
            <a:off x="2286000" y="142875"/>
            <a:ext cx="6858000" cy="822325"/>
          </a:xfrm>
        </p:spPr>
        <p:txBody>
          <a:bodyPr lIns="0" rIns="0">
            <a:spAutoFit/>
          </a:bodyPr>
          <a:lstStyle/>
          <a:p>
            <a:pPr eaLnBrk="1" hangingPunct="1"/>
            <a:r>
              <a:rPr lang="en-US" sz="2400">
                <a:solidFill>
                  <a:schemeClr val="tx1"/>
                </a:solidFill>
              </a:rPr>
              <a:t>Climate Change Effects on Maize Yield - Global rainfed maize yields decline by 17%</a:t>
            </a:r>
          </a:p>
        </p:txBody>
      </p:sp>
      <p:pic>
        <p:nvPicPr>
          <p:cNvPr id="140292" name="Picture 4"/>
          <p:cNvPicPr>
            <a:picLocks noChangeAspect="1" noChangeArrowheads="1"/>
          </p:cNvPicPr>
          <p:nvPr/>
        </p:nvPicPr>
        <p:blipFill>
          <a:blip r:embed="rId4"/>
          <a:srcRect/>
          <a:stretch>
            <a:fillRect/>
          </a:stretch>
        </p:blipFill>
        <p:spPr bwMode="auto">
          <a:xfrm>
            <a:off x="0" y="0"/>
            <a:ext cx="2236788" cy="1419225"/>
          </a:xfrm>
          <a:prstGeom prst="rect">
            <a:avLst/>
          </a:prstGeom>
          <a:noFill/>
          <a:ln w="9525">
            <a:noFill/>
            <a:miter lim="800000"/>
            <a:headEnd/>
            <a:tailEnd/>
          </a:ln>
        </p:spPr>
      </p:pic>
      <p:sp>
        <p:nvSpPr>
          <p:cNvPr id="140293" name="TextBox 7"/>
          <p:cNvSpPr txBox="1">
            <a:spLocks noChangeArrowheads="1"/>
          </p:cNvSpPr>
          <p:nvPr/>
        </p:nvSpPr>
        <p:spPr bwMode="auto">
          <a:xfrm>
            <a:off x="457200" y="5862638"/>
            <a:ext cx="8153400" cy="366712"/>
          </a:xfrm>
          <a:prstGeom prst="rect">
            <a:avLst/>
          </a:prstGeom>
          <a:noFill/>
          <a:ln w="9525">
            <a:noFill/>
            <a:miter lim="800000"/>
            <a:headEnd/>
            <a:tailEnd/>
          </a:ln>
        </p:spPr>
        <p:txBody>
          <a:bodyPr>
            <a:prstTxWarp prst="textNoShape">
              <a:avLst/>
            </a:prstTxWarp>
            <a:spAutoFit/>
          </a:bodyPr>
          <a:lstStyle/>
          <a:p>
            <a:r>
              <a:rPr lang="en-US" b="1"/>
              <a:t>Hadley GCM, SRES Scenario A2a, Maize Variety IB0041</a:t>
            </a:r>
          </a:p>
        </p:txBody>
      </p:sp>
      <p:sp>
        <p:nvSpPr>
          <p:cNvPr id="140294" name="TextBox 6"/>
          <p:cNvSpPr txBox="1">
            <a:spLocks noChangeArrowheads="1"/>
          </p:cNvSpPr>
          <p:nvPr/>
        </p:nvSpPr>
        <p:spPr bwMode="auto">
          <a:xfrm>
            <a:off x="228600" y="6319838"/>
            <a:ext cx="8229600" cy="461962"/>
          </a:xfrm>
          <a:prstGeom prst="rect">
            <a:avLst/>
          </a:prstGeom>
          <a:noFill/>
          <a:ln w="9525">
            <a:noFill/>
            <a:miter lim="800000"/>
            <a:headEnd/>
            <a:tailEnd/>
          </a:ln>
        </p:spPr>
        <p:txBody>
          <a:bodyPr>
            <a:prstTxWarp prst="textNoShape">
              <a:avLst/>
            </a:prstTxWarp>
            <a:spAutoFit/>
          </a:bodyPr>
          <a:lstStyle/>
          <a:p>
            <a:pPr marL="681038" indent="-681038"/>
            <a:r>
              <a:rPr lang="en-US" sz="1200" b="1"/>
              <a:t>Source: G. Nelson, J. Koo, R. Robertson, “Simulating the Yield Consequences of Climate Change: Combining Crop Models with Location-specific Climate and Physical Constraints” , EPTD, IFPRI, in draft</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2338" name="Text Box 3"/>
          <p:cNvSpPr txBox="1">
            <a:spLocks noChangeArrowheads="1"/>
          </p:cNvSpPr>
          <p:nvPr/>
        </p:nvSpPr>
        <p:spPr bwMode="auto">
          <a:xfrm>
            <a:off x="533400" y="474663"/>
            <a:ext cx="8077200" cy="1570037"/>
          </a:xfrm>
          <a:prstGeom prst="rect">
            <a:avLst/>
          </a:prstGeom>
          <a:noFill/>
          <a:ln w="9525">
            <a:noFill/>
            <a:miter lim="800000"/>
            <a:headEnd/>
            <a:tailEnd/>
          </a:ln>
        </p:spPr>
        <p:txBody>
          <a:bodyPr>
            <a:prstTxWarp prst="textNoShape">
              <a:avLst/>
            </a:prstTxWarp>
            <a:spAutoFit/>
          </a:bodyPr>
          <a:lstStyle/>
          <a:p>
            <a:pPr algn="ctr" eaLnBrk="0" hangingPunct="0"/>
            <a:r>
              <a:rPr lang="en-US" sz="2400">
                <a:latin typeface="Times New Roman" charset="0"/>
              </a:rPr>
              <a:t>	</a:t>
            </a:r>
            <a:r>
              <a:rPr lang="en-US" sz="3200">
                <a:solidFill>
                  <a:srgbClr val="CC6600"/>
                </a:solidFill>
                <a:ea typeface="Arial" charset="0"/>
                <a:cs typeface="Arial" charset="0"/>
              </a:rPr>
              <a:t>Impact of climate change on land suitability and potential production of cereals on current rainfed cultivated land</a:t>
            </a:r>
          </a:p>
        </p:txBody>
      </p:sp>
      <p:pic>
        <p:nvPicPr>
          <p:cNvPr id="142339" name="Picture 4"/>
          <p:cNvPicPr>
            <a:picLocks noChangeAspect="1" noChangeArrowheads="1"/>
          </p:cNvPicPr>
          <p:nvPr/>
        </p:nvPicPr>
        <p:blipFill>
          <a:blip r:embed="rId3"/>
          <a:srcRect/>
          <a:stretch>
            <a:fillRect/>
          </a:stretch>
        </p:blipFill>
        <p:spPr bwMode="auto">
          <a:xfrm>
            <a:off x="239713" y="2362200"/>
            <a:ext cx="8572500" cy="324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6" name="Text Box 3"/>
          <p:cNvSpPr txBox="1">
            <a:spLocks noChangeArrowheads="1"/>
          </p:cNvSpPr>
          <p:nvPr/>
        </p:nvSpPr>
        <p:spPr bwMode="auto">
          <a:xfrm>
            <a:off x="2657475" y="927100"/>
            <a:ext cx="6332538" cy="5854700"/>
          </a:xfrm>
          <a:prstGeom prst="rect">
            <a:avLst/>
          </a:prstGeom>
          <a:noFill/>
          <a:ln w="9525">
            <a:noFill/>
            <a:miter lim="800000"/>
            <a:headEnd/>
            <a:tailEnd/>
          </a:ln>
        </p:spPr>
        <p:txBody>
          <a:bodyPr anchor="b">
            <a:prstTxWarp prst="textNoShape">
              <a:avLst/>
            </a:prstTxWarp>
            <a:spAutoFit/>
          </a:bodyPr>
          <a:lstStyle/>
          <a:p>
            <a:pPr marL="273050" indent="-273050" eaLnBrk="0" hangingPunct="0">
              <a:spcBef>
                <a:spcPct val="20000"/>
              </a:spcBef>
              <a:buFont typeface="Wingdings" charset="2"/>
              <a:buChar char="§"/>
            </a:pPr>
            <a:r>
              <a:rPr lang="en-US" sz="2600">
                <a:solidFill>
                  <a:srgbClr val="692F00"/>
                </a:solidFill>
                <a:latin typeface="Arial Narrow" charset="0"/>
              </a:rPr>
              <a:t>The impacts of climate change on crop production are geographically very unevenly distributed and aggregate global figures reveal little.</a:t>
            </a:r>
          </a:p>
          <a:p>
            <a:pPr marL="273050" indent="-273050" eaLnBrk="0" hangingPunct="0">
              <a:spcBef>
                <a:spcPct val="20000"/>
              </a:spcBef>
              <a:buFont typeface="Wingdings" charset="2"/>
              <a:buChar char="§"/>
            </a:pPr>
            <a:r>
              <a:rPr lang="en-US" sz="2600">
                <a:solidFill>
                  <a:srgbClr val="692F00"/>
                </a:solidFill>
                <a:latin typeface="Arial Narrow" charset="0"/>
              </a:rPr>
              <a:t>Autonomous adaptation (planting dates, cultivar changes, moisture conservation tillage, deploying irrigation where economical, switching crops) will offset some (gradual) warming (temperate climate +3-5°C, tropics +0-2°C).</a:t>
            </a:r>
          </a:p>
          <a:p>
            <a:pPr marL="273050" indent="-273050" eaLnBrk="0" hangingPunct="0">
              <a:spcBef>
                <a:spcPct val="20000"/>
              </a:spcBef>
              <a:buFont typeface="Wingdings" charset="2"/>
              <a:buChar char="§"/>
            </a:pPr>
            <a:r>
              <a:rPr lang="en-US" sz="2600">
                <a:solidFill>
                  <a:srgbClr val="692F00"/>
                </a:solidFill>
                <a:latin typeface="Arial Narrow" charset="0"/>
              </a:rPr>
              <a:t>Aggregate impacts of projected climate change on the global food system are relatively small. The global balance of food demand and supply is not likely to be challenged until middle of the century.</a:t>
            </a:r>
          </a:p>
        </p:txBody>
      </p:sp>
      <p:pic>
        <p:nvPicPr>
          <p:cNvPr id="144387" name="Picture 4" descr="21"/>
          <p:cNvPicPr>
            <a:picLocks noChangeArrowheads="1"/>
          </p:cNvPicPr>
          <p:nvPr/>
        </p:nvPicPr>
        <p:blipFill>
          <a:blip r:embed="rId3"/>
          <a:srcRect/>
          <a:stretch>
            <a:fillRect/>
          </a:stretch>
        </p:blipFill>
        <p:spPr bwMode="auto">
          <a:xfrm>
            <a:off x="989013" y="1117600"/>
            <a:ext cx="1190625" cy="1565275"/>
          </a:xfrm>
          <a:prstGeom prst="rect">
            <a:avLst/>
          </a:prstGeom>
          <a:noFill/>
          <a:ln w="9525">
            <a:noFill/>
            <a:miter lim="800000"/>
            <a:headEnd/>
            <a:tailEnd/>
          </a:ln>
        </p:spPr>
      </p:pic>
      <p:pic>
        <p:nvPicPr>
          <p:cNvPr id="144388" name="Picture 5" descr="photo17"/>
          <p:cNvPicPr>
            <a:picLocks noChangeAspect="1" noChangeArrowheads="1"/>
          </p:cNvPicPr>
          <p:nvPr/>
        </p:nvPicPr>
        <p:blipFill>
          <a:blip r:embed="rId4"/>
          <a:srcRect/>
          <a:stretch>
            <a:fillRect/>
          </a:stretch>
        </p:blipFill>
        <p:spPr bwMode="auto">
          <a:xfrm>
            <a:off x="822325" y="5064125"/>
            <a:ext cx="1682750" cy="1687513"/>
          </a:xfrm>
          <a:prstGeom prst="rect">
            <a:avLst/>
          </a:prstGeom>
          <a:noFill/>
          <a:ln w="9525">
            <a:noFill/>
            <a:miter lim="800000"/>
            <a:headEnd/>
            <a:tailEnd/>
          </a:ln>
        </p:spPr>
      </p:pic>
      <p:pic>
        <p:nvPicPr>
          <p:cNvPr id="144389" name="Picture 4" descr="paddy"/>
          <p:cNvPicPr>
            <a:picLocks noChangeArrowheads="1"/>
          </p:cNvPicPr>
          <p:nvPr/>
        </p:nvPicPr>
        <p:blipFill>
          <a:blip r:embed="rId5"/>
          <a:srcRect/>
          <a:stretch>
            <a:fillRect/>
          </a:stretch>
        </p:blipFill>
        <p:spPr bwMode="auto">
          <a:xfrm>
            <a:off x="230188" y="2998788"/>
            <a:ext cx="2292350" cy="1722437"/>
          </a:xfrm>
          <a:prstGeom prst="rect">
            <a:avLst/>
          </a:prstGeom>
          <a:noFill/>
          <a:ln w="9525">
            <a:noFill/>
            <a:miter lim="800000"/>
            <a:headEnd/>
            <a:tailEnd/>
          </a:ln>
        </p:spPr>
      </p:pic>
      <p:sp>
        <p:nvSpPr>
          <p:cNvPr id="7" name="Rectangle 2"/>
          <p:cNvSpPr>
            <a:spLocks noChangeArrowheads="1"/>
          </p:cNvSpPr>
          <p:nvPr/>
        </p:nvSpPr>
        <p:spPr bwMode="auto">
          <a:xfrm>
            <a:off x="685800" y="254000"/>
            <a:ext cx="8229600" cy="638175"/>
          </a:xfrm>
          <a:prstGeom prst="rect">
            <a:avLst/>
          </a:prstGeom>
          <a:noFill/>
          <a:ln w="9525">
            <a:noFill/>
            <a:miter lim="800000"/>
            <a:headEnd/>
            <a:tailEnd/>
          </a:ln>
        </p:spPr>
        <p:txBody>
          <a:bodyPr anchor="ctr">
            <a:prstTxWarp prst="textNoShape">
              <a:avLst/>
            </a:prstTxWarp>
          </a:bodyPr>
          <a:lstStyle/>
          <a:p>
            <a:pPr algn="ctr" eaLnBrk="0" hangingPunct="0">
              <a:defRPr/>
            </a:pPr>
            <a:r>
              <a:rPr lang="en-US" sz="4000" b="1">
                <a:effectLst>
                  <a:outerShdw blurRad="38100" dist="38100" dir="2700000" algn="tl">
                    <a:srgbClr val="DDDDDD"/>
                  </a:outerShdw>
                </a:effectLst>
                <a:ea typeface="Times New Roman" charset="0"/>
                <a:cs typeface="Times New Roman" charset="0"/>
              </a:rPr>
              <a:t>Impacts of Climate Change 1:</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130" name="Text Box 2"/>
          <p:cNvSpPr txBox="1">
            <a:spLocks noChangeArrowheads="1"/>
          </p:cNvSpPr>
          <p:nvPr/>
        </p:nvSpPr>
        <p:spPr bwMode="auto">
          <a:xfrm>
            <a:off x="322263" y="285750"/>
            <a:ext cx="8805862" cy="1066800"/>
          </a:xfrm>
          <a:prstGeom prst="rect">
            <a:avLst/>
          </a:prstGeom>
          <a:noFill/>
          <a:ln w="12700" cap="sq">
            <a:noFill/>
            <a:miter lim="800000"/>
            <a:headEnd type="none" w="sm" len="sm"/>
            <a:tailEnd type="none" w="sm" len="sm"/>
          </a:ln>
          <a:effectLst/>
        </p:spPr>
        <p:txBody>
          <a:bodyPr>
            <a:prstTxWarp prst="textNoShape">
              <a:avLst/>
            </a:prstTxWarp>
            <a:spAutoFit/>
          </a:bodyPr>
          <a:lstStyle/>
          <a:p>
            <a:pPr algn="ctr" eaLnBrk="0" hangingPunct="0">
              <a:defRPr/>
            </a:pPr>
            <a:r>
              <a:rPr lang="en-US" sz="3200" b="1">
                <a:effectLst>
                  <a:outerShdw blurRad="38100" dist="38100" dir="2700000" algn="tl">
                    <a:srgbClr val="DDDDDD"/>
                  </a:outerShdw>
                </a:effectLst>
              </a:rPr>
              <a:t>Impacts of climate change on regional</a:t>
            </a:r>
            <a:br>
              <a:rPr lang="en-US" sz="3200" b="1">
                <a:effectLst>
                  <a:outerShdw blurRad="38100" dist="38100" dir="2700000" algn="tl">
                    <a:srgbClr val="DDDDDD"/>
                  </a:outerShdw>
                </a:effectLst>
              </a:rPr>
            </a:br>
            <a:r>
              <a:rPr lang="en-US" sz="3200" b="1">
                <a:effectLst>
                  <a:outerShdw blurRad="38100" dist="38100" dir="2700000" algn="tl">
                    <a:srgbClr val="DDDDDD"/>
                  </a:outerShdw>
                </a:effectLst>
              </a:rPr>
              <a:t>net irrigation water requirements in 2080</a:t>
            </a:r>
          </a:p>
        </p:txBody>
      </p:sp>
      <p:sp>
        <p:nvSpPr>
          <p:cNvPr id="146435" name="Text Box 3"/>
          <p:cNvSpPr txBox="1">
            <a:spLocks noChangeArrowheads="1"/>
          </p:cNvSpPr>
          <p:nvPr/>
        </p:nvSpPr>
        <p:spPr bwMode="auto">
          <a:xfrm>
            <a:off x="593725" y="5395913"/>
            <a:ext cx="8316913" cy="1465262"/>
          </a:xfrm>
          <a:prstGeom prst="rect">
            <a:avLst/>
          </a:prstGeom>
          <a:noFill/>
          <a:ln w="12700" cap="sq">
            <a:noFill/>
            <a:miter lim="800000"/>
            <a:headEnd type="none" w="sm" len="sm"/>
            <a:tailEnd type="none" w="sm" len="sm"/>
          </a:ln>
        </p:spPr>
        <p:txBody>
          <a:bodyPr>
            <a:prstTxWarp prst="textNoShape">
              <a:avLst/>
            </a:prstTxWarp>
            <a:spAutoFit/>
          </a:bodyPr>
          <a:lstStyle/>
          <a:p>
            <a:pPr marL="228600" indent="-228600" eaLnBrk="0" hangingPunct="0">
              <a:buFont typeface="Wingdings" charset="2"/>
              <a:buChar char="§"/>
            </a:pPr>
            <a:r>
              <a:rPr lang="en-US"/>
              <a:t>271 million ha irrigated out of total 1540 million ha cultivated (~ 18 %).</a:t>
            </a:r>
          </a:p>
          <a:p>
            <a:pPr marL="228600" indent="-228600" eaLnBrk="0" hangingPunct="0">
              <a:buFont typeface="Wingdings" charset="2"/>
              <a:buChar char="§"/>
            </a:pPr>
            <a:r>
              <a:rPr lang="en-US"/>
              <a:t>Agriculture uses 2630 billion m</a:t>
            </a:r>
            <a:r>
              <a:rPr lang="en-US" baseline="30000"/>
              <a:t>3</a:t>
            </a:r>
            <a:r>
              <a:rPr lang="en-US"/>
              <a:t> out of 3816 billion m</a:t>
            </a:r>
            <a:r>
              <a:rPr lang="en-US" baseline="30000"/>
              <a:t>3</a:t>
            </a:r>
            <a:r>
              <a:rPr lang="en-US"/>
              <a:t> annual water withdrawals (~ 70%).</a:t>
            </a:r>
          </a:p>
          <a:p>
            <a:pPr marL="228600" indent="-228600" eaLnBrk="0" hangingPunct="0">
              <a:buFont typeface="Wingdings" charset="2"/>
              <a:buChar char="§"/>
            </a:pPr>
            <a:r>
              <a:rPr lang="en-US"/>
              <a:t>On average, annual global crop water deficit is 500 mm (i.e., 1350 billion m</a:t>
            </a:r>
            <a:r>
              <a:rPr lang="en-US" baseline="30000"/>
              <a:t>3</a:t>
            </a:r>
            <a:r>
              <a:rPr lang="en-US"/>
              <a:t> in 2000); about 970 mm water per irrigated hectare were applied.  </a:t>
            </a:r>
          </a:p>
        </p:txBody>
      </p:sp>
      <p:pic>
        <p:nvPicPr>
          <p:cNvPr id="146436" name="Picture 4"/>
          <p:cNvPicPr>
            <a:picLocks noChangeAspect="1" noChangeArrowheads="1"/>
          </p:cNvPicPr>
          <p:nvPr/>
        </p:nvPicPr>
        <p:blipFill>
          <a:blip r:embed="rId3"/>
          <a:srcRect/>
          <a:stretch>
            <a:fillRect/>
          </a:stretch>
        </p:blipFill>
        <p:spPr bwMode="auto">
          <a:xfrm>
            <a:off x="1639888" y="1457325"/>
            <a:ext cx="5934075" cy="4010025"/>
          </a:xfrm>
          <a:prstGeom prst="rect">
            <a:avLst/>
          </a:prstGeom>
          <a:noFill/>
          <a:ln w="9525">
            <a:noFill/>
            <a:miter lim="800000"/>
            <a:headEnd/>
            <a:tailEnd/>
          </a:ln>
        </p:spPr>
      </p:pic>
      <p:sp>
        <p:nvSpPr>
          <p:cNvPr id="146437" name="Text Box 5"/>
          <p:cNvSpPr txBox="1">
            <a:spLocks noChangeArrowheads="1"/>
          </p:cNvSpPr>
          <p:nvPr/>
        </p:nvSpPr>
        <p:spPr bwMode="auto">
          <a:xfrm>
            <a:off x="1754188" y="5113338"/>
            <a:ext cx="1069975" cy="274637"/>
          </a:xfrm>
          <a:prstGeom prst="rect">
            <a:avLst/>
          </a:prstGeom>
          <a:noFill/>
          <a:ln w="9525">
            <a:noFill/>
            <a:miter lim="800000"/>
            <a:headEnd/>
            <a:tailEnd/>
          </a:ln>
        </p:spPr>
        <p:txBody>
          <a:bodyPr wrap="none" anchor="b">
            <a:prstTxWarp prst="textNoShape">
              <a:avLst/>
            </a:prstTxWarp>
            <a:spAutoFit/>
          </a:bodyPr>
          <a:lstStyle/>
          <a:p>
            <a:pPr eaLnBrk="0" hangingPunct="0"/>
            <a:r>
              <a:rPr lang="en-US" sz="1200" b="1"/>
              <a:t>HADCM3 A2</a:t>
            </a:r>
          </a:p>
        </p:txBody>
      </p:sp>
    </p:spTree>
  </p:cSld>
  <p:clrMapOvr>
    <a:masterClrMapping/>
  </p:clrMapOvr>
  <p:transition>
    <p:zoom dir="in"/>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178" name="Rectangle 2"/>
          <p:cNvSpPr>
            <a:spLocks noChangeArrowheads="1"/>
          </p:cNvSpPr>
          <p:nvPr/>
        </p:nvSpPr>
        <p:spPr bwMode="auto">
          <a:xfrm>
            <a:off x="685800" y="200025"/>
            <a:ext cx="8229600" cy="638175"/>
          </a:xfrm>
          <a:prstGeom prst="rect">
            <a:avLst/>
          </a:prstGeom>
          <a:noFill/>
          <a:ln w="9525">
            <a:noFill/>
            <a:miter lim="800000"/>
            <a:headEnd/>
            <a:tailEnd/>
          </a:ln>
        </p:spPr>
        <p:txBody>
          <a:bodyPr anchor="ctr">
            <a:prstTxWarp prst="textNoShape">
              <a:avLst/>
            </a:prstTxWarp>
          </a:bodyPr>
          <a:lstStyle/>
          <a:p>
            <a:pPr algn="ctr" eaLnBrk="0" hangingPunct="0">
              <a:defRPr/>
            </a:pPr>
            <a:r>
              <a:rPr lang="en-US" sz="4000" b="1">
                <a:effectLst>
                  <a:outerShdw blurRad="38100" dist="38100" dir="2700000" algn="tl">
                    <a:srgbClr val="DDDDDD"/>
                  </a:outerShdw>
                </a:effectLst>
                <a:ea typeface="Times New Roman" charset="0"/>
                <a:cs typeface="Times New Roman" charset="0"/>
              </a:rPr>
              <a:t>Impacts of Climate Change 2:</a:t>
            </a:r>
          </a:p>
        </p:txBody>
      </p:sp>
      <p:sp>
        <p:nvSpPr>
          <p:cNvPr id="148484" name="Text Box 3"/>
          <p:cNvSpPr txBox="1">
            <a:spLocks noChangeArrowheads="1"/>
          </p:cNvSpPr>
          <p:nvPr/>
        </p:nvSpPr>
        <p:spPr bwMode="auto">
          <a:xfrm>
            <a:off x="2154238" y="1181100"/>
            <a:ext cx="6807200" cy="5524500"/>
          </a:xfrm>
          <a:prstGeom prst="rect">
            <a:avLst/>
          </a:prstGeom>
          <a:noFill/>
          <a:ln w="9525">
            <a:noFill/>
            <a:miter lim="800000"/>
            <a:headEnd/>
            <a:tailEnd/>
          </a:ln>
        </p:spPr>
        <p:txBody>
          <a:bodyPr>
            <a:prstTxWarp prst="textNoShape">
              <a:avLst/>
            </a:prstTxWarp>
            <a:spAutoFit/>
          </a:bodyPr>
          <a:lstStyle/>
          <a:p>
            <a:pPr marL="355600" indent="-355600" eaLnBrk="0" hangingPunct="0">
              <a:spcAft>
                <a:spcPts val="900"/>
              </a:spcAft>
              <a:buFont typeface="Wingdings" charset="2"/>
              <a:buChar char="§"/>
            </a:pPr>
            <a:r>
              <a:rPr lang="en-US" sz="2600">
                <a:solidFill>
                  <a:srgbClr val="692F00"/>
                </a:solidFill>
                <a:latin typeface="Arial Narrow" charset="0"/>
              </a:rPr>
              <a:t>While atmospheric changes (CO</a:t>
            </a:r>
            <a:r>
              <a:rPr lang="en-US" sz="2600" baseline="-25000">
                <a:solidFill>
                  <a:srgbClr val="692F00"/>
                </a:solidFill>
                <a:latin typeface="Arial Narrow" charset="0"/>
              </a:rPr>
              <a:t>2</a:t>
            </a:r>
            <a:r>
              <a:rPr lang="en-US" sz="2600">
                <a:solidFill>
                  <a:srgbClr val="692F00"/>
                </a:solidFill>
                <a:latin typeface="Arial Narrow" charset="0"/>
              </a:rPr>
              <a:t> fertilization) may initially increase productivity of current agricultural land, climate change, if not halted, will have a clearly negative impact in the second half of this century.</a:t>
            </a:r>
          </a:p>
          <a:p>
            <a:pPr marL="355600" indent="-355600" eaLnBrk="0" hangingPunct="0">
              <a:spcAft>
                <a:spcPts val="900"/>
              </a:spcAft>
              <a:buFont typeface="Wingdings" charset="2"/>
              <a:buChar char="§"/>
            </a:pPr>
            <a:r>
              <a:rPr lang="en-US" sz="2600">
                <a:solidFill>
                  <a:srgbClr val="692F00"/>
                </a:solidFill>
                <a:latin typeface="Arial Narrow" charset="0"/>
              </a:rPr>
              <a:t>Changes in frequencies of extreme events (droughts, heat waves, severe storms) are more troublesome in the near term than gradual changes in average conditions.</a:t>
            </a:r>
          </a:p>
          <a:p>
            <a:pPr marL="355600" indent="-355600" eaLnBrk="0" hangingPunct="0">
              <a:buFont typeface="Wingdings" charset="2"/>
              <a:buChar char="§"/>
            </a:pPr>
            <a:r>
              <a:rPr lang="en-US" sz="2600">
                <a:solidFill>
                  <a:srgbClr val="692F00"/>
                </a:solidFill>
                <a:latin typeface="Arial Narrow" charset="0"/>
              </a:rPr>
              <a:t>Impacts of climate change on increasing net irrigation water demand could be as large as changes projected due to socio-economic development in 2000-2080.</a:t>
            </a:r>
            <a:r>
              <a:rPr lang="en-US" sz="2600">
                <a:latin typeface="Times New Roman" charset="0"/>
              </a:rPr>
              <a:t> </a:t>
            </a:r>
          </a:p>
        </p:txBody>
      </p:sp>
      <p:pic>
        <p:nvPicPr>
          <p:cNvPr id="148485" name="Picture 8" descr="drops"/>
          <p:cNvPicPr>
            <a:picLocks noChangeAspect="1" noChangeArrowheads="1"/>
          </p:cNvPicPr>
          <p:nvPr/>
        </p:nvPicPr>
        <p:blipFill>
          <a:blip r:embed="rId4"/>
          <a:srcRect/>
          <a:stretch>
            <a:fillRect/>
          </a:stretch>
        </p:blipFill>
        <p:spPr bwMode="auto">
          <a:xfrm>
            <a:off x="368300" y="5100638"/>
            <a:ext cx="1533525" cy="1666875"/>
          </a:xfrm>
          <a:prstGeom prst="rect">
            <a:avLst/>
          </a:prstGeom>
          <a:noFill/>
          <a:ln w="9525">
            <a:noFill/>
            <a:miter lim="800000"/>
            <a:headEnd/>
            <a:tailEnd/>
          </a:ln>
        </p:spPr>
      </p:pic>
      <p:pic>
        <p:nvPicPr>
          <p:cNvPr id="148486" name="Picture 5"/>
          <p:cNvPicPr>
            <a:picLocks noChangeArrowheads="1"/>
          </p:cNvPicPr>
          <p:nvPr/>
        </p:nvPicPr>
        <p:blipFill>
          <a:blip r:embed="rId5"/>
          <a:srcRect/>
          <a:stretch>
            <a:fillRect/>
          </a:stretch>
        </p:blipFill>
        <p:spPr bwMode="auto">
          <a:xfrm>
            <a:off x="98425" y="1004888"/>
            <a:ext cx="2000250" cy="1636712"/>
          </a:xfrm>
          <a:prstGeom prst="rect">
            <a:avLst/>
          </a:prstGeom>
          <a:noFill/>
          <a:ln w="9525">
            <a:noFill/>
            <a:miter lim="800000"/>
            <a:headEnd/>
            <a:tailEnd/>
          </a:ln>
        </p:spPr>
      </p:pic>
      <p:graphicFrame>
        <p:nvGraphicFramePr>
          <p:cNvPr id="148482" name="Object 2"/>
          <p:cNvGraphicFramePr>
            <a:graphicFrameLocks noChangeAspect="1"/>
          </p:cNvGraphicFramePr>
          <p:nvPr/>
        </p:nvGraphicFramePr>
        <p:xfrm>
          <a:off x="387350" y="2768600"/>
          <a:ext cx="1528763" cy="2170113"/>
        </p:xfrm>
        <a:graphic>
          <a:graphicData uri="http://schemas.openxmlformats.org/presentationml/2006/ole">
            <p:oleObj spid="_x0000_s148482" name="CorelPhotoPaint.Image.9" r:id="rId6" imgW="6158730" imgH="8749206" progId="">
              <p:embed/>
            </p:oleObj>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z="3600">
                <a:solidFill>
                  <a:srgbClr val="990000"/>
                </a:solidFill>
              </a:rPr>
              <a:t>Trends in causes for food emergencies, 1986-2007</a:t>
            </a:r>
            <a:endParaRPr lang="en-GB" sz="3600">
              <a:solidFill>
                <a:srgbClr val="990000"/>
              </a:solidFill>
            </a:endParaRPr>
          </a:p>
        </p:txBody>
      </p:sp>
      <p:pic>
        <p:nvPicPr>
          <p:cNvPr id="150531" name="Picture 3"/>
          <p:cNvPicPr>
            <a:picLocks noChangeAspect="1" noChangeArrowheads="1"/>
          </p:cNvPicPr>
          <p:nvPr>
            <p:ph idx="1"/>
          </p:nvPr>
        </p:nvPicPr>
        <p:blipFill>
          <a:blip r:embed="rId2"/>
          <a:srcRect/>
          <a:stretch>
            <a:fillRect/>
          </a:stretch>
        </p:blipFill>
        <p:spPr>
          <a:xfrm>
            <a:off x="0" y="1341438"/>
            <a:ext cx="9144000" cy="5616575"/>
          </a:xfrm>
          <a:noFill/>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5448"/>
            <a:ext cx="8229600" cy="1252728"/>
          </a:xfrm>
        </p:spPr>
        <p:txBody>
          <a:bodyPr rIns="45720" rtlCol="0">
            <a:normAutofit/>
            <a:scene3d>
              <a:camera prst="orthographicFront"/>
              <a:lightRig rig="threePt" dir="t">
                <a:rot lat="0" lon="0" rev="4800000"/>
              </a:lightRig>
            </a:scene3d>
            <a:sp3d prstMaterial="matte">
              <a:bevelT w="50800" h="10160"/>
            </a:sp3d>
          </a:bodyPr>
          <a:lstStyle/>
          <a:p>
            <a:pPr algn="l" eaLnBrk="1" fontAlgn="auto" hangingPunct="1">
              <a:spcAft>
                <a:spcPts val="0"/>
              </a:spcAft>
              <a:defRPr/>
            </a:pPr>
            <a:r>
              <a:rPr lang="en-US" sz="4500" b="1" kern="1200" dirty="0">
                <a:solidFill>
                  <a:schemeClr val="accent1">
                    <a:satMod val="150000"/>
                  </a:schemeClr>
                </a:solidFill>
                <a:latin typeface="Times New Roman" pitchFamily="18" charset="0"/>
                <a:ea typeface="+mj-ea"/>
                <a:cs typeface="Times New Roman" pitchFamily="18" charset="0"/>
              </a:rPr>
              <a:t>Adaptation to Climate Change</a:t>
            </a:r>
          </a:p>
        </p:txBody>
      </p:sp>
      <p:sp>
        <p:nvSpPr>
          <p:cNvPr id="151555" name="Content Placeholder 2"/>
          <p:cNvSpPr>
            <a:spLocks noGrp="1"/>
          </p:cNvSpPr>
          <p:nvPr>
            <p:ph idx="4294967295"/>
          </p:nvPr>
        </p:nvSpPr>
        <p:spPr>
          <a:xfrm>
            <a:off x="611188" y="1600200"/>
            <a:ext cx="8075612" cy="4781550"/>
          </a:xfrm>
        </p:spPr>
        <p:txBody>
          <a:bodyPr lIns="54864" tIns="91440"/>
          <a:lstStyle/>
          <a:p>
            <a:pPr marL="438150" indent="-319088" eaLnBrk="1" hangingPunct="1"/>
            <a:r>
              <a:rPr lang="en-US">
                <a:latin typeface="Times New Roman" charset="0"/>
                <a:ea typeface="Times New Roman" charset="0"/>
                <a:cs typeface="Times New Roman" charset="0"/>
              </a:rPr>
              <a:t>Farmers in developing countries have adapted to more extreme climate change in the past</a:t>
            </a:r>
          </a:p>
          <a:p>
            <a:pPr marL="438150" indent="-319088" eaLnBrk="1" hangingPunct="1"/>
            <a:r>
              <a:rPr lang="en-US">
                <a:latin typeface="Times New Roman" charset="0"/>
                <a:ea typeface="Times New Roman" charset="0"/>
                <a:cs typeface="Times New Roman" charset="0"/>
              </a:rPr>
              <a:t>Scientific research, new technology, infrastructure, and higher growth and profits should make adaptation easier</a:t>
            </a:r>
          </a:p>
          <a:p>
            <a:pPr marL="438150" indent="-319088" eaLnBrk="1" hangingPunct="1"/>
            <a:r>
              <a:rPr lang="en-US">
                <a:solidFill>
                  <a:srgbClr val="FF0000"/>
                </a:solidFill>
                <a:latin typeface="Times New Roman" charset="0"/>
                <a:ea typeface="Times New Roman" charset="0"/>
                <a:cs typeface="Times New Roman" charset="0"/>
              </a:rPr>
              <a:t>Specific adaptations </a:t>
            </a:r>
            <a:r>
              <a:rPr lang="en-US">
                <a:latin typeface="Times New Roman" charset="0"/>
                <a:ea typeface="Times New Roman" charset="0"/>
                <a:cs typeface="Times New Roman" charset="0"/>
              </a:rPr>
              <a:t>needed are not predictable at this time</a:t>
            </a:r>
          </a:p>
          <a:p>
            <a:pPr marL="438150" indent="-319088" eaLnBrk="1" hangingPunct="1"/>
            <a:r>
              <a:rPr lang="en-US">
                <a:solidFill>
                  <a:srgbClr val="FF0000"/>
                </a:solidFill>
                <a:latin typeface="Times New Roman" charset="0"/>
                <a:ea typeface="Times New Roman" charset="0"/>
                <a:cs typeface="Times New Roman" charset="0"/>
              </a:rPr>
              <a:t>General capacity to adapt </a:t>
            </a:r>
            <a:r>
              <a:rPr lang="en-US">
                <a:latin typeface="Times New Roman" charset="0"/>
                <a:ea typeface="Times New Roman" charset="0"/>
                <a:cs typeface="Times New Roman" charset="0"/>
              </a:rPr>
              <a:t>to change and to extreme weather needs strengthening</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3" name="Rectangle 2"/>
          <p:cNvSpPr>
            <a:spLocks noGrp="1" noChangeArrowheads="1"/>
          </p:cNvSpPr>
          <p:nvPr>
            <p:ph type="title" sz="quarter"/>
          </p:nvPr>
        </p:nvSpPr>
        <p:spPr>
          <a:xfrm>
            <a:off x="468313" y="274638"/>
            <a:ext cx="8218487" cy="1425575"/>
          </a:xfrm>
        </p:spPr>
        <p:txBody>
          <a:bodyPr/>
          <a:lstStyle/>
          <a:p>
            <a:pPr eaLnBrk="1" hangingPunct="1"/>
            <a:r>
              <a:rPr lang="en-US" sz="3200" b="1"/>
              <a:t>Agriculture is an important emitter of GHGs. </a:t>
            </a:r>
            <a:br>
              <a:rPr lang="en-US" sz="3200" b="1"/>
            </a:br>
            <a:r>
              <a:rPr lang="en-US" sz="3200" b="1"/>
              <a:t>Emissions by sector (2004)</a:t>
            </a:r>
          </a:p>
        </p:txBody>
      </p:sp>
      <p:grpSp>
        <p:nvGrpSpPr>
          <p:cNvPr id="2" name="Group 3"/>
          <p:cNvGrpSpPr>
            <a:grpSpLocks/>
          </p:cNvGrpSpPr>
          <p:nvPr/>
        </p:nvGrpSpPr>
        <p:grpSpPr bwMode="auto">
          <a:xfrm>
            <a:off x="0" y="2060575"/>
            <a:ext cx="9180513" cy="4059238"/>
            <a:chOff x="-23" y="942"/>
            <a:chExt cx="5761" cy="2547"/>
          </a:xfrm>
        </p:grpSpPr>
        <p:graphicFrame>
          <p:nvGraphicFramePr>
            <p:cNvPr id="153602" name="Object 2"/>
            <p:cNvGraphicFramePr>
              <a:graphicFrameLocks noChangeAspect="1"/>
            </p:cNvGraphicFramePr>
            <p:nvPr/>
          </p:nvGraphicFramePr>
          <p:xfrm>
            <a:off x="2426" y="945"/>
            <a:ext cx="3312" cy="2544"/>
          </p:xfrm>
          <a:graphic>
            <a:graphicData uri="http://schemas.openxmlformats.org/presentationml/2006/ole">
              <p:oleObj spid="_x0000_s153602" name="Image" r:id="rId3" imgW="5041270" imgH="3873016" progId="Photoshop.Image.10">
                <p:embed/>
              </p:oleObj>
            </a:graphicData>
          </a:graphic>
        </p:graphicFrame>
        <p:pic>
          <p:nvPicPr>
            <p:cNvPr id="153605" name="Picture 5" descr="ghg_emissions"/>
            <p:cNvPicPr preferRelativeResize="0">
              <a:picLocks noChangeAspect="1" noChangeArrowheads="1"/>
            </p:cNvPicPr>
            <p:nvPr/>
          </p:nvPicPr>
          <p:blipFill>
            <a:blip r:embed="rId4"/>
            <a:srcRect l="5798" r="2530" b="13849"/>
            <a:stretch>
              <a:fillRect/>
            </a:stretch>
          </p:blipFill>
          <p:spPr bwMode="auto">
            <a:xfrm>
              <a:off x="-23" y="942"/>
              <a:ext cx="2551" cy="2533"/>
            </a:xfrm>
            <a:prstGeom prst="rect">
              <a:avLst/>
            </a:prstGeom>
            <a:noFill/>
            <a:ln w="9525">
              <a:noFill/>
              <a:miter lim="800000"/>
              <a:headEnd/>
              <a:tailEnd/>
            </a:ln>
          </p:spPr>
        </p:pic>
        <p:sp>
          <p:nvSpPr>
            <p:cNvPr id="153606" name="Oval 6"/>
            <p:cNvSpPr>
              <a:spLocks noChangeAspect="1" noChangeArrowheads="1"/>
            </p:cNvSpPr>
            <p:nvPr/>
          </p:nvSpPr>
          <p:spPr bwMode="auto">
            <a:xfrm>
              <a:off x="2462" y="2198"/>
              <a:ext cx="804" cy="440"/>
            </a:xfrm>
            <a:prstGeom prst="ellipse">
              <a:avLst/>
            </a:prstGeom>
            <a:noFill/>
            <a:ln w="25400">
              <a:solidFill>
                <a:srgbClr val="FF0000"/>
              </a:solidFill>
              <a:round/>
              <a:headEnd type="none" w="sm" len="sm"/>
              <a:tailEnd type="none" w="sm" len="sm"/>
            </a:ln>
          </p:spPr>
          <p:txBody>
            <a:bodyPr wrap="none" anchor="ctr">
              <a:prstTxWarp prst="textNoShape">
                <a:avLst/>
              </a:prstTxWarp>
            </a:bodyPr>
            <a:lstStyle/>
            <a:p>
              <a:endParaRPr lang="en-US"/>
            </a:p>
          </p:txBody>
        </p:sp>
        <p:sp>
          <p:nvSpPr>
            <p:cNvPr id="153607" name="Text Box 7"/>
            <p:cNvSpPr txBox="1">
              <a:spLocks noChangeArrowheads="1"/>
            </p:cNvSpPr>
            <p:nvPr/>
          </p:nvSpPr>
          <p:spPr bwMode="auto">
            <a:xfrm>
              <a:off x="1952" y="2944"/>
              <a:ext cx="1222" cy="440"/>
            </a:xfrm>
            <a:prstGeom prst="rect">
              <a:avLst/>
            </a:prstGeom>
            <a:noFill/>
            <a:ln w="12700">
              <a:noFill/>
              <a:miter lim="800000"/>
              <a:headEnd type="none" w="sm" len="sm"/>
              <a:tailEnd type="none" w="sm" len="sm"/>
            </a:ln>
          </p:spPr>
          <p:txBody>
            <a:bodyPr>
              <a:prstTxWarp prst="textNoShape">
                <a:avLst/>
              </a:prstTxWarp>
              <a:spAutoFit/>
            </a:bodyPr>
            <a:lstStyle/>
            <a:p>
              <a:pPr algn="ctr" eaLnBrk="0" hangingPunct="0">
                <a:spcBef>
                  <a:spcPct val="50000"/>
                </a:spcBef>
              </a:pPr>
              <a:r>
                <a:rPr lang="en-US" sz="2000" b="1">
                  <a:latin typeface="Tahoma" charset="0"/>
                </a:rPr>
                <a:t>70 % N</a:t>
              </a:r>
              <a:r>
                <a:rPr lang="en-US" sz="2000" b="1" baseline="-25000">
                  <a:latin typeface="Tahoma" charset="0"/>
                </a:rPr>
                <a:t>2</a:t>
              </a:r>
              <a:r>
                <a:rPr lang="en-US" sz="2000" b="1">
                  <a:latin typeface="Tahoma" charset="0"/>
                </a:rPr>
                <a:t>O</a:t>
              </a:r>
              <a:r>
                <a:rPr lang="en-US" sz="2000" b="1" baseline="-25000">
                  <a:latin typeface="Tahoma" charset="0"/>
                </a:rPr>
                <a:t/>
              </a:r>
              <a:br>
                <a:rPr lang="en-US" sz="2000" b="1" baseline="-25000">
                  <a:latin typeface="Tahoma" charset="0"/>
                </a:rPr>
              </a:br>
              <a:r>
                <a:rPr lang="en-US" sz="2000" b="1">
                  <a:latin typeface="Tahoma" charset="0"/>
                </a:rPr>
                <a:t>50 %  CH</a:t>
              </a:r>
              <a:r>
                <a:rPr lang="en-US" sz="2000" b="1" baseline="-25000">
                  <a:latin typeface="Tahoma" charset="0"/>
                </a:rPr>
                <a:t>4</a:t>
              </a:r>
              <a:endParaRPr lang="en-GB" sz="2000" b="1" baseline="-25000">
                <a:latin typeface="Tahoma" charset="0"/>
              </a:endParaRPr>
            </a:p>
          </p:txBody>
        </p:sp>
        <p:sp>
          <p:nvSpPr>
            <p:cNvPr id="153608" name="Line 8"/>
            <p:cNvSpPr>
              <a:spLocks noChangeShapeType="1"/>
            </p:cNvSpPr>
            <p:nvPr/>
          </p:nvSpPr>
          <p:spPr bwMode="auto">
            <a:xfrm flipH="1">
              <a:off x="2657" y="2708"/>
              <a:ext cx="94" cy="282"/>
            </a:xfrm>
            <a:prstGeom prst="line">
              <a:avLst/>
            </a:prstGeom>
            <a:noFill/>
            <a:ln w="25400">
              <a:solidFill>
                <a:srgbClr val="FF0000"/>
              </a:solidFill>
              <a:round/>
              <a:headEnd type="none" w="sm" len="sm"/>
              <a:tailEnd type="none" w="sm" len="sm"/>
            </a:ln>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a:t>Sources of GHG emissions </a:t>
            </a:r>
            <a:endParaRPr lang="en-GB"/>
          </a:p>
        </p:txBody>
      </p:sp>
      <p:sp>
        <p:nvSpPr>
          <p:cNvPr id="154627" name="Rectangle 3"/>
          <p:cNvSpPr>
            <a:spLocks noGrp="1" noChangeArrowheads="1"/>
          </p:cNvSpPr>
          <p:nvPr>
            <p:ph type="body" idx="1"/>
          </p:nvPr>
        </p:nvSpPr>
        <p:spPr/>
        <p:txBody>
          <a:bodyPr/>
          <a:lstStyle/>
          <a:p>
            <a:pPr eaLnBrk="1" hangingPunct="1">
              <a:lnSpc>
                <a:spcPct val="90000"/>
              </a:lnSpc>
            </a:pPr>
            <a:r>
              <a:rPr lang="en-US" sz="2800" b="1"/>
              <a:t>Key sources of GHG emissions from agriculture</a:t>
            </a:r>
            <a:r>
              <a:rPr lang="en-US" sz="2800"/>
              <a:t> </a:t>
            </a:r>
          </a:p>
          <a:p>
            <a:pPr lvl="1" eaLnBrk="1" hangingPunct="1">
              <a:lnSpc>
                <a:spcPct val="90000"/>
              </a:lnSpc>
            </a:pPr>
            <a:r>
              <a:rPr lang="en-US" sz="2400"/>
              <a:t>Agricultural soil management</a:t>
            </a:r>
          </a:p>
          <a:p>
            <a:pPr lvl="1" eaLnBrk="1" hangingPunct="1">
              <a:lnSpc>
                <a:spcPct val="90000"/>
              </a:lnSpc>
            </a:pPr>
            <a:r>
              <a:rPr lang="en-US" sz="2400"/>
              <a:t>Enteric fermentation </a:t>
            </a:r>
          </a:p>
          <a:p>
            <a:pPr lvl="1" eaLnBrk="1" hangingPunct="1">
              <a:lnSpc>
                <a:spcPct val="90000"/>
              </a:lnSpc>
            </a:pPr>
            <a:r>
              <a:rPr lang="en-US" sz="2400"/>
              <a:t>Manure management</a:t>
            </a:r>
          </a:p>
          <a:p>
            <a:pPr lvl="1" eaLnBrk="1" hangingPunct="1">
              <a:lnSpc>
                <a:spcPct val="90000"/>
              </a:lnSpc>
            </a:pPr>
            <a:r>
              <a:rPr lang="en-US" sz="2400"/>
              <a:t>Rice cultivation</a:t>
            </a:r>
          </a:p>
          <a:p>
            <a:pPr lvl="1" eaLnBrk="1" hangingPunct="1">
              <a:lnSpc>
                <a:spcPct val="90000"/>
              </a:lnSpc>
            </a:pPr>
            <a:r>
              <a:rPr lang="en-US" sz="2400"/>
              <a:t>Biomass burning (savannah and grassland burning, agricultural residues</a:t>
            </a:r>
          </a:p>
          <a:p>
            <a:pPr lvl="1" eaLnBrk="1" hangingPunct="1">
              <a:lnSpc>
                <a:spcPct val="90000"/>
              </a:lnSpc>
            </a:pPr>
            <a:r>
              <a:rPr lang="en-US" sz="2400"/>
              <a:t>Land use and land-use change</a:t>
            </a:r>
          </a:p>
          <a:p>
            <a:pPr lvl="1" eaLnBrk="1" hangingPunct="1">
              <a:lnSpc>
                <a:spcPct val="90000"/>
              </a:lnSpc>
            </a:pPr>
            <a:r>
              <a:rPr lang="en-US" sz="2400"/>
              <a:t>Fossil fuel combustion during inputs manufacture, production, processing and transport </a:t>
            </a:r>
          </a:p>
          <a:p>
            <a:pPr lvl="1" eaLnBrk="1" hangingPunct="1">
              <a:lnSpc>
                <a:spcPct val="90000"/>
              </a:lnSpc>
            </a:pPr>
            <a:endParaRPr lang="en-GB" sz="24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74638"/>
            <a:ext cx="8362950" cy="1209675"/>
          </a:xfrm>
        </p:spPr>
        <p:txBody>
          <a:bodyPr/>
          <a:lstStyle/>
          <a:p>
            <a:pPr eaLnBrk="1" hangingPunct="1"/>
            <a:r>
              <a:rPr lang="en-US" sz="3600" b="1"/>
              <a:t/>
            </a:r>
            <a:br>
              <a:rPr lang="en-US" sz="3600" b="1"/>
            </a:br>
            <a:r>
              <a:rPr lang="en-US" sz="3600" b="1"/>
              <a:t>Drivers of Greenhouse Gas Emissions from Agriculture</a:t>
            </a:r>
            <a:r>
              <a:rPr lang="en-US" sz="4000" b="1"/>
              <a:t/>
            </a:r>
            <a:br>
              <a:rPr lang="en-US" sz="4000" b="1"/>
            </a:br>
            <a:endParaRPr lang="en-GB" sz="4000" b="1"/>
          </a:p>
        </p:txBody>
      </p:sp>
      <p:sp>
        <p:nvSpPr>
          <p:cNvPr id="155651" name="Rectangle 3"/>
          <p:cNvSpPr>
            <a:spLocks noGrp="1" noChangeArrowheads="1"/>
          </p:cNvSpPr>
          <p:nvPr>
            <p:ph type="body" idx="1"/>
          </p:nvPr>
        </p:nvSpPr>
        <p:spPr/>
        <p:txBody>
          <a:bodyPr/>
          <a:lstStyle/>
          <a:p>
            <a:pPr eaLnBrk="1" hangingPunct="1"/>
            <a:r>
              <a:rPr lang="en-US" b="1"/>
              <a:t>Demand drivers </a:t>
            </a:r>
          </a:p>
          <a:p>
            <a:pPr lvl="1" eaLnBrk="1" hangingPunct="1"/>
            <a:r>
              <a:rPr lang="en-US"/>
              <a:t>Population growth</a:t>
            </a:r>
          </a:p>
          <a:p>
            <a:pPr lvl="1" eaLnBrk="1" hangingPunct="1"/>
            <a:r>
              <a:rPr lang="en-US"/>
              <a:t>Urbanization</a:t>
            </a:r>
          </a:p>
          <a:p>
            <a:pPr lvl="1" eaLnBrk="1" hangingPunct="1"/>
            <a:r>
              <a:rPr lang="en-US"/>
              <a:t>Income growth</a:t>
            </a:r>
          </a:p>
          <a:p>
            <a:pPr lvl="1" eaLnBrk="1" hangingPunct="1"/>
            <a:r>
              <a:rPr lang="en-US"/>
              <a:t>Changing dietary patterns</a:t>
            </a:r>
          </a:p>
          <a:p>
            <a:pPr lvl="1" eaLnBrk="1" hangingPunct="1"/>
            <a:r>
              <a:rPr lang="en-US"/>
              <a:t>Demand for inputs by non-food sector</a:t>
            </a:r>
          </a:p>
          <a:p>
            <a:pPr lvl="1" eaLnBrk="1" hangingPunct="1">
              <a:buFontTx/>
              <a:buNone/>
            </a:pPr>
            <a:endParaRPr lang="en-US"/>
          </a:p>
          <a:p>
            <a:pPr eaLnBrk="1" hangingPunct="1">
              <a:buFontTx/>
              <a:buNone/>
            </a:pPr>
            <a:endParaRPr lang="en-GB"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850900"/>
          </a:xfrm>
        </p:spPr>
        <p:txBody>
          <a:bodyPr/>
          <a:lstStyle/>
          <a:p>
            <a:pPr eaLnBrk="1" hangingPunct="1"/>
            <a:r>
              <a:rPr lang="en-US" sz="2400" b="1"/>
              <a:t>Real prices of vegetable oils have tended to decrease but since mid 1980s tendency seems to have stopped</a:t>
            </a:r>
            <a:endParaRPr lang="en-GB" sz="2400" b="1"/>
          </a:p>
        </p:txBody>
      </p:sp>
      <p:pic>
        <p:nvPicPr>
          <p:cNvPr id="27651" name="Picture 3"/>
          <p:cNvPicPr>
            <a:picLocks noChangeAspect="1" noChangeArrowheads="1"/>
          </p:cNvPicPr>
          <p:nvPr>
            <p:ph idx="1"/>
          </p:nvPr>
        </p:nvPicPr>
        <p:blipFill>
          <a:blip r:embed="rId2"/>
          <a:srcRect/>
          <a:stretch>
            <a:fillRect/>
          </a:stretch>
        </p:blipFill>
        <p:spPr>
          <a:xfrm>
            <a:off x="539750" y="1241425"/>
            <a:ext cx="7993063" cy="5194300"/>
          </a:xfrm>
          <a:noFill/>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5" name="Rectangle 2"/>
          <p:cNvSpPr>
            <a:spLocks noGrp="1" noChangeArrowheads="1"/>
          </p:cNvSpPr>
          <p:nvPr>
            <p:ph type="title"/>
          </p:nvPr>
        </p:nvSpPr>
        <p:spPr/>
        <p:txBody>
          <a:bodyPr/>
          <a:lstStyle/>
          <a:p>
            <a:pPr eaLnBrk="1" hangingPunct="1"/>
            <a:r>
              <a:rPr lang="en-US" sz="4000"/>
              <a:t>Demand drivers: Income growth </a:t>
            </a:r>
            <a:endParaRPr lang="en-GB"/>
          </a:p>
        </p:txBody>
      </p:sp>
      <p:sp>
        <p:nvSpPr>
          <p:cNvPr id="156676" name="Rectangle 3"/>
          <p:cNvSpPr>
            <a:spLocks noGrp="1" noChangeArrowheads="1"/>
          </p:cNvSpPr>
          <p:nvPr>
            <p:ph type="body" idx="4294967295"/>
          </p:nvPr>
        </p:nvSpPr>
        <p:spPr>
          <a:xfrm>
            <a:off x="611188" y="1412875"/>
            <a:ext cx="7618412" cy="4525963"/>
          </a:xfrm>
        </p:spPr>
        <p:txBody>
          <a:bodyPr/>
          <a:lstStyle/>
          <a:p>
            <a:pPr algn="ctr" eaLnBrk="1" hangingPunct="1">
              <a:buFontTx/>
              <a:buNone/>
            </a:pPr>
            <a:r>
              <a:rPr lang="en-US" sz="2000"/>
              <a:t>Per capita GDP growth rates</a:t>
            </a:r>
            <a:r>
              <a:rPr lang="en-US"/>
              <a:t> </a:t>
            </a:r>
            <a:endParaRPr lang="en-GB"/>
          </a:p>
        </p:txBody>
      </p:sp>
      <p:graphicFrame>
        <p:nvGraphicFramePr>
          <p:cNvPr id="156674" name="Object 2"/>
          <p:cNvGraphicFramePr>
            <a:graphicFrameLocks noChangeAspect="1"/>
          </p:cNvGraphicFramePr>
          <p:nvPr>
            <p:ph idx="1"/>
          </p:nvPr>
        </p:nvGraphicFramePr>
        <p:xfrm>
          <a:off x="1109663" y="2000250"/>
          <a:ext cx="6923087" cy="4378325"/>
        </p:xfrm>
        <a:graphic>
          <a:graphicData uri="http://schemas.openxmlformats.org/presentationml/2006/ole">
            <p:oleObj spid="_x0000_s156674" name="Chart" r:id="rId3" imgW="5391150" imgH="3409950" progId="Excel.Chart.8">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57698" name="Object 2"/>
          <p:cNvGraphicFramePr>
            <a:graphicFrameLocks noChangeAspect="1"/>
          </p:cNvGraphicFramePr>
          <p:nvPr>
            <p:ph/>
          </p:nvPr>
        </p:nvGraphicFramePr>
        <p:xfrm>
          <a:off x="457200" y="1966913"/>
          <a:ext cx="8229600" cy="4270375"/>
        </p:xfrm>
        <a:graphic>
          <a:graphicData uri="http://schemas.openxmlformats.org/presentationml/2006/ole">
            <p:oleObj spid="_x0000_s157698" name="Chart" r:id="rId3" imgW="6057900" imgH="3143402" progId="Excel.Chart.8">
              <p:embed/>
            </p:oleObj>
          </a:graphicData>
        </a:graphic>
      </p:graphicFrame>
      <p:sp>
        <p:nvSpPr>
          <p:cNvPr id="157699" name="Rectangle 3"/>
          <p:cNvSpPr>
            <a:spLocks noGrp="1" noChangeArrowheads="1"/>
          </p:cNvSpPr>
          <p:nvPr>
            <p:ph type="title" idx="4294967295"/>
          </p:nvPr>
        </p:nvSpPr>
        <p:spPr>
          <a:xfrm>
            <a:off x="374650" y="274638"/>
            <a:ext cx="8229600" cy="1143000"/>
          </a:xfrm>
        </p:spPr>
        <p:txBody>
          <a:bodyPr/>
          <a:lstStyle/>
          <a:p>
            <a:pPr eaLnBrk="1" hangingPunct="1"/>
            <a:r>
              <a:rPr lang="en-US" sz="4000"/>
              <a:t>  </a:t>
            </a:r>
            <a:r>
              <a:rPr lang="en-US" sz="3600"/>
              <a:t>Demand drivers: Dietary changes (1)</a:t>
            </a:r>
            <a:endParaRPr lang="en-GB" sz="360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3" name="Rectangle 2"/>
          <p:cNvSpPr>
            <a:spLocks noGrp="1" noChangeArrowheads="1"/>
          </p:cNvSpPr>
          <p:nvPr>
            <p:ph type="title"/>
          </p:nvPr>
        </p:nvSpPr>
        <p:spPr/>
        <p:txBody>
          <a:bodyPr/>
          <a:lstStyle/>
          <a:p>
            <a:pPr eaLnBrk="1" hangingPunct="1"/>
            <a:r>
              <a:rPr lang="en-US" sz="3600"/>
              <a:t>Demand drivers: Dietary changes (2)</a:t>
            </a:r>
            <a:endParaRPr lang="en-GB" sz="3600"/>
          </a:p>
        </p:txBody>
      </p:sp>
      <p:sp>
        <p:nvSpPr>
          <p:cNvPr id="158724" name="Rectangle 3"/>
          <p:cNvSpPr>
            <a:spLocks noGrp="1" noChangeArrowheads="1"/>
          </p:cNvSpPr>
          <p:nvPr>
            <p:ph type="body" sz="half" idx="1"/>
          </p:nvPr>
        </p:nvSpPr>
        <p:spPr>
          <a:xfrm>
            <a:off x="457200" y="1600200"/>
            <a:ext cx="8362950" cy="4525963"/>
          </a:xfrm>
        </p:spPr>
        <p:txBody>
          <a:bodyPr/>
          <a:lstStyle/>
          <a:p>
            <a:pPr algn="ctr" eaLnBrk="1" hangingPunct="1">
              <a:buFontTx/>
              <a:buNone/>
            </a:pPr>
            <a:r>
              <a:rPr lang="en-US" sz="1800"/>
              <a:t>Rising incomes and changing dietary patterns</a:t>
            </a:r>
            <a:endParaRPr lang="en-GB" sz="1800"/>
          </a:p>
        </p:txBody>
      </p:sp>
      <p:graphicFrame>
        <p:nvGraphicFramePr>
          <p:cNvPr id="158722" name="Object 2"/>
          <p:cNvGraphicFramePr>
            <a:graphicFrameLocks noChangeAspect="1"/>
          </p:cNvGraphicFramePr>
          <p:nvPr>
            <p:ph sz="half" idx="2"/>
          </p:nvPr>
        </p:nvGraphicFramePr>
        <p:xfrm>
          <a:off x="1163638" y="1998663"/>
          <a:ext cx="7402512" cy="4525962"/>
        </p:xfrm>
        <a:graphic>
          <a:graphicData uri="http://schemas.openxmlformats.org/presentationml/2006/ole">
            <p:oleObj spid="_x0000_s158722" name="Photo Editor Photo" r:id="rId3" imgW="9314286" imgH="5695238" progId="MSPhotoEd.3">
              <p:embed/>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7" name="Rectangle 2"/>
          <p:cNvSpPr>
            <a:spLocks noGrp="1" noChangeArrowheads="1"/>
          </p:cNvSpPr>
          <p:nvPr>
            <p:ph type="title"/>
          </p:nvPr>
        </p:nvSpPr>
        <p:spPr/>
        <p:txBody>
          <a:bodyPr/>
          <a:lstStyle/>
          <a:p>
            <a:pPr eaLnBrk="1" hangingPunct="1"/>
            <a:r>
              <a:rPr lang="en-US" sz="3600"/>
              <a:t>Demand drivers: Non-food sector demand for inputs</a:t>
            </a:r>
            <a:endParaRPr lang="en-GB" sz="3600"/>
          </a:p>
        </p:txBody>
      </p:sp>
      <p:graphicFrame>
        <p:nvGraphicFramePr>
          <p:cNvPr id="159746" name="Object 2"/>
          <p:cNvGraphicFramePr>
            <a:graphicFrameLocks noChangeAspect="1"/>
          </p:cNvGraphicFramePr>
          <p:nvPr>
            <p:ph sz="quarter" idx="1"/>
          </p:nvPr>
        </p:nvGraphicFramePr>
        <p:xfrm>
          <a:off x="833438" y="1600200"/>
          <a:ext cx="3286125" cy="2185988"/>
        </p:xfrm>
        <a:graphic>
          <a:graphicData uri="http://schemas.openxmlformats.org/presentationml/2006/ole">
            <p:oleObj spid="_x0000_s159746" name="Chart" r:id="rId3" imgW="4753094" imgH="3162479" progId="Excel.Chart.8">
              <p:embed/>
            </p:oleObj>
          </a:graphicData>
        </a:graphic>
      </p:graphicFrame>
      <p:sp>
        <p:nvSpPr>
          <p:cNvPr id="159748" name="Rectangle 4"/>
          <p:cNvSpPr>
            <a:spLocks noGrp="1" noChangeArrowheads="1"/>
          </p:cNvSpPr>
          <p:nvPr>
            <p:ph type="body" sz="half" idx="3"/>
          </p:nvPr>
        </p:nvSpPr>
        <p:spPr/>
        <p:txBody>
          <a:bodyPr/>
          <a:lstStyle/>
          <a:p>
            <a:pPr eaLnBrk="1" hangingPunct="1"/>
            <a:r>
              <a:rPr lang="en-US" sz="2800" b="1"/>
              <a:t>Industrial use</a:t>
            </a:r>
            <a:endParaRPr lang="en-US" sz="2800"/>
          </a:p>
          <a:p>
            <a:pPr lvl="1" eaLnBrk="1" hangingPunct="1"/>
            <a:r>
              <a:rPr lang="en-US" sz="2400"/>
              <a:t>oilseeds for paints, detergents, lubricants, oleochemicals </a:t>
            </a:r>
          </a:p>
          <a:p>
            <a:pPr lvl="1" eaLnBrk="1" hangingPunct="1">
              <a:buFontTx/>
              <a:buNone/>
            </a:pPr>
            <a:r>
              <a:rPr lang="en-US" sz="2400"/>
              <a:t>    </a:t>
            </a:r>
            <a:r>
              <a:rPr lang="en-US" sz="2400" b="1"/>
              <a:t>8 to 25 million mt </a:t>
            </a:r>
          </a:p>
          <a:p>
            <a:pPr lvl="1" eaLnBrk="1" hangingPunct="1">
              <a:buFontTx/>
              <a:buNone/>
            </a:pPr>
            <a:r>
              <a:rPr lang="en-US" sz="2400" b="1"/>
              <a:t>oilseeds (1980s – 2006)</a:t>
            </a:r>
          </a:p>
          <a:p>
            <a:pPr eaLnBrk="1" hangingPunct="1"/>
            <a:r>
              <a:rPr lang="en-US" sz="2800" b="1"/>
              <a:t>Biofuel production</a:t>
            </a:r>
          </a:p>
          <a:p>
            <a:pPr lvl="1" eaLnBrk="1" hangingPunct="1"/>
            <a:r>
              <a:rPr lang="en-US" sz="2400"/>
              <a:t>demand for feedstock </a:t>
            </a:r>
          </a:p>
          <a:p>
            <a:pPr lvl="2" eaLnBrk="1" hangingPunct="1"/>
            <a:r>
              <a:rPr lang="en-US" sz="2000"/>
              <a:t>maize, sugarcane, palm oil, rapeseed, sugar beet, sorghum, cassava  </a:t>
            </a:r>
          </a:p>
          <a:p>
            <a:pPr lvl="1" eaLnBrk="1" hangingPunct="1">
              <a:buFontTx/>
              <a:buNone/>
            </a:pPr>
            <a:endParaRPr lang="en-GB" sz="2400" b="1"/>
          </a:p>
        </p:txBody>
      </p:sp>
      <p:sp>
        <p:nvSpPr>
          <p:cNvPr id="159749" name="Text Box 5"/>
          <p:cNvSpPr txBox="1">
            <a:spLocks noChangeArrowheads="1"/>
          </p:cNvSpPr>
          <p:nvPr/>
        </p:nvSpPr>
        <p:spPr bwMode="auto">
          <a:xfrm>
            <a:off x="684213" y="4149725"/>
            <a:ext cx="3743325" cy="1841500"/>
          </a:xfrm>
          <a:prstGeom prst="rect">
            <a:avLst/>
          </a:prstGeom>
          <a:noFill/>
          <a:ln w="38100">
            <a:solidFill>
              <a:srgbClr val="800000"/>
            </a:solidFill>
            <a:miter lim="800000"/>
            <a:headEnd/>
            <a:tailEnd/>
          </a:ln>
        </p:spPr>
        <p:txBody>
          <a:bodyPr>
            <a:prstTxWarp prst="textNoShape">
              <a:avLst/>
            </a:prstTxWarp>
            <a:spAutoFit/>
          </a:bodyPr>
          <a:lstStyle/>
          <a:p>
            <a:pPr>
              <a:spcBef>
                <a:spcPct val="50000"/>
              </a:spcBef>
            </a:pPr>
            <a:r>
              <a:rPr lang="en-US" sz="1600" b="1"/>
              <a:t>USA</a:t>
            </a:r>
            <a:r>
              <a:rPr lang="en-US" sz="1600"/>
              <a:t>: 20% of corn and 15% of sorghum for ethanol production (2006)</a:t>
            </a:r>
          </a:p>
          <a:p>
            <a:pPr>
              <a:spcBef>
                <a:spcPct val="50000"/>
              </a:spcBef>
            </a:pPr>
            <a:r>
              <a:rPr lang="en-US" sz="1600" b="1"/>
              <a:t>BRAZIL</a:t>
            </a:r>
            <a:r>
              <a:rPr lang="en-US" sz="1600"/>
              <a:t>: &gt; 50% of sugar cane for    ethanol production (2005) </a:t>
            </a:r>
          </a:p>
          <a:p>
            <a:pPr>
              <a:spcBef>
                <a:spcPct val="50000"/>
              </a:spcBef>
            </a:pPr>
            <a:r>
              <a:rPr lang="en-US" sz="1600" b="1"/>
              <a:t>EU</a:t>
            </a:r>
            <a:r>
              <a:rPr lang="en-US" sz="1600"/>
              <a:t>:37% oilseeds, 4.3% sugar beet, 0.2% of cereals(2005)</a:t>
            </a:r>
            <a:endParaRPr lang="en-GB" sz="160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sz="3600"/>
              <a:t>Drivers of greenhouse gas emissions</a:t>
            </a:r>
            <a:endParaRPr lang="en-GB" sz="4000"/>
          </a:p>
        </p:txBody>
      </p:sp>
      <p:sp>
        <p:nvSpPr>
          <p:cNvPr id="160771" name="Rectangle 3"/>
          <p:cNvSpPr>
            <a:spLocks noGrp="1" noChangeArrowheads="1"/>
          </p:cNvSpPr>
          <p:nvPr>
            <p:ph type="body" idx="1"/>
          </p:nvPr>
        </p:nvSpPr>
        <p:spPr/>
        <p:txBody>
          <a:bodyPr/>
          <a:lstStyle/>
          <a:p>
            <a:pPr eaLnBrk="1" hangingPunct="1"/>
            <a:r>
              <a:rPr lang="en-US" b="1"/>
              <a:t>Supply Drivers</a:t>
            </a:r>
          </a:p>
          <a:p>
            <a:pPr lvl="1" eaLnBrk="1" hangingPunct="1"/>
            <a:r>
              <a:rPr lang="en-US"/>
              <a:t>Technological innovations</a:t>
            </a:r>
          </a:p>
          <a:p>
            <a:pPr lvl="2" eaLnBrk="1" hangingPunct="1"/>
            <a:r>
              <a:rPr lang="en-US"/>
              <a:t>advanced breeding and feeding techniques, genetic improvement, improved crop varieties, irrigation, agrochemicals, mechanization</a:t>
            </a:r>
          </a:p>
          <a:p>
            <a:pPr lvl="1" eaLnBrk="1" hangingPunct="1"/>
            <a:r>
              <a:rPr lang="en-US"/>
              <a:t>Trade Liberalization and FDI in agriculture</a:t>
            </a:r>
          </a:p>
          <a:p>
            <a:pPr lvl="1" eaLnBrk="1" hangingPunct="1"/>
            <a:r>
              <a:rPr lang="en-US"/>
              <a:t>Changing production systems</a:t>
            </a:r>
            <a:endParaRPr lang="en-GB"/>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z="3600"/>
              <a:t>Supply drivers: Technological Innovations </a:t>
            </a:r>
            <a:endParaRPr lang="en-GB" sz="3600"/>
          </a:p>
        </p:txBody>
      </p:sp>
      <p:sp>
        <p:nvSpPr>
          <p:cNvPr id="161795" name="Rectangle 3"/>
          <p:cNvSpPr>
            <a:spLocks noGrp="1" noChangeArrowheads="1"/>
          </p:cNvSpPr>
          <p:nvPr>
            <p:ph type="body" idx="1"/>
          </p:nvPr>
        </p:nvSpPr>
        <p:spPr/>
        <p:txBody>
          <a:bodyPr/>
          <a:lstStyle/>
          <a:p>
            <a:pPr eaLnBrk="1" hangingPunct="1">
              <a:lnSpc>
                <a:spcPct val="90000"/>
              </a:lnSpc>
              <a:buFontTx/>
              <a:buNone/>
            </a:pPr>
            <a:endParaRPr lang="en-US" sz="2800" b="1"/>
          </a:p>
          <a:p>
            <a:pPr eaLnBrk="1" hangingPunct="1">
              <a:lnSpc>
                <a:spcPct val="90000"/>
              </a:lnSpc>
            </a:pPr>
            <a:r>
              <a:rPr lang="en-US" sz="2800" b="1"/>
              <a:t>Irrigation techniques</a:t>
            </a:r>
          </a:p>
          <a:p>
            <a:pPr eaLnBrk="1" hangingPunct="1">
              <a:lnSpc>
                <a:spcPct val="90000"/>
              </a:lnSpc>
            </a:pPr>
            <a:r>
              <a:rPr lang="en-US" sz="2800" b="1"/>
              <a:t>Fertilization techniques</a:t>
            </a:r>
          </a:p>
          <a:p>
            <a:pPr eaLnBrk="1" hangingPunct="1">
              <a:lnSpc>
                <a:spcPct val="90000"/>
              </a:lnSpc>
            </a:pPr>
            <a:r>
              <a:rPr lang="en-US" sz="2800" b="1"/>
              <a:t>Improved crop varieties,</a:t>
            </a:r>
          </a:p>
          <a:p>
            <a:pPr eaLnBrk="1" hangingPunct="1">
              <a:lnSpc>
                <a:spcPct val="90000"/>
              </a:lnSpc>
            </a:pPr>
            <a:r>
              <a:rPr lang="en-US" sz="2800" b="1"/>
              <a:t>Mechanization</a:t>
            </a:r>
          </a:p>
          <a:p>
            <a:pPr eaLnBrk="1" hangingPunct="1">
              <a:lnSpc>
                <a:spcPct val="90000"/>
              </a:lnSpc>
            </a:pPr>
            <a:r>
              <a:rPr lang="en-US" sz="2800" b="1"/>
              <a:t>Advanced breeding and feeding techniques</a:t>
            </a:r>
          </a:p>
          <a:p>
            <a:pPr eaLnBrk="1" hangingPunct="1">
              <a:lnSpc>
                <a:spcPct val="90000"/>
              </a:lnSpc>
            </a:pPr>
            <a:r>
              <a:rPr lang="en-US" sz="2800" b="1"/>
              <a:t>Improved animal genetics</a:t>
            </a:r>
          </a:p>
          <a:p>
            <a:pPr eaLnBrk="1" hangingPunct="1">
              <a:lnSpc>
                <a:spcPct val="90000"/>
              </a:lnSpc>
            </a:pPr>
            <a:r>
              <a:rPr lang="en-US" sz="2800" b="1"/>
              <a:t>Agrochemicals </a:t>
            </a:r>
          </a:p>
          <a:p>
            <a:pPr eaLnBrk="1" hangingPunct="1">
              <a:lnSpc>
                <a:spcPct val="90000"/>
              </a:lnSpc>
            </a:pPr>
            <a:r>
              <a:rPr lang="en-US" sz="2800" b="1"/>
              <a:t>Animal health improvements</a:t>
            </a:r>
          </a:p>
          <a:p>
            <a:pPr lvl="1" eaLnBrk="1" hangingPunct="1">
              <a:lnSpc>
                <a:spcPct val="90000"/>
              </a:lnSpc>
            </a:pPr>
            <a:endParaRPr lang="en-US" sz="2400" b="1"/>
          </a:p>
          <a:p>
            <a:pPr lvl="1" eaLnBrk="1" hangingPunct="1">
              <a:lnSpc>
                <a:spcPct val="90000"/>
              </a:lnSpc>
            </a:pPr>
            <a:endParaRPr lang="en-GB" sz="2400" b="1"/>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68313" y="188913"/>
            <a:ext cx="8229600" cy="792162"/>
          </a:xfrm>
        </p:spPr>
        <p:txBody>
          <a:bodyPr/>
          <a:lstStyle/>
          <a:p>
            <a:pPr eaLnBrk="1" hangingPunct="1"/>
            <a:r>
              <a:rPr lang="en-US" sz="3600" b="1"/>
              <a:t>Regional Forest Area Change</a:t>
            </a:r>
            <a:r>
              <a:rPr lang="en-US"/>
              <a:t> </a:t>
            </a:r>
            <a:endParaRPr lang="en-GB"/>
          </a:p>
        </p:txBody>
      </p:sp>
      <p:pic>
        <p:nvPicPr>
          <p:cNvPr id="382979" name="Picture 3" descr="46-10"/>
          <p:cNvPicPr>
            <a:picLocks noChangeAspect="1" noChangeArrowheads="1"/>
          </p:cNvPicPr>
          <p:nvPr>
            <p:ph idx="1"/>
          </p:nvPr>
        </p:nvPicPr>
        <p:blipFill>
          <a:blip r:embed="rId3"/>
          <a:srcRect/>
          <a:stretch>
            <a:fillRect/>
          </a:stretch>
        </p:blipFill>
        <p:spPr>
          <a:xfrm>
            <a:off x="-36513" y="1268413"/>
            <a:ext cx="9180513" cy="554513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82979"/>
                                        </p:tgtEl>
                                        <p:attrNameLst>
                                          <p:attrName>style.visibility</p:attrName>
                                        </p:attrNameLst>
                                      </p:cBhvr>
                                      <p:to>
                                        <p:strVal val="visible"/>
                                      </p:to>
                                    </p:set>
                                    <p:animEffect transition="in" filter="box(out)">
                                      <p:cBhvr>
                                        <p:cTn id="7" dur="500"/>
                                        <p:tgtEl>
                                          <p:spTgt spid="382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5026" name="Picture 2"/>
          <p:cNvPicPr>
            <a:picLocks noChangeAspect="1" noChangeArrowheads="1"/>
          </p:cNvPicPr>
          <p:nvPr>
            <p:ph sz="half" idx="2"/>
          </p:nvPr>
        </p:nvPicPr>
        <p:blipFill>
          <a:blip r:embed="rId3"/>
          <a:srcRect/>
          <a:stretch>
            <a:fillRect/>
          </a:stretch>
        </p:blipFill>
        <p:spPr>
          <a:xfrm>
            <a:off x="468313" y="981075"/>
            <a:ext cx="8137525" cy="5194300"/>
          </a:xfrm>
          <a:noFill/>
        </p:spPr>
      </p:pic>
      <p:sp>
        <p:nvSpPr>
          <p:cNvPr id="164867" name="Rectangle 3"/>
          <p:cNvSpPr>
            <a:spLocks noGrp="1" noChangeArrowheads="1"/>
          </p:cNvSpPr>
          <p:nvPr>
            <p:ph type="title"/>
          </p:nvPr>
        </p:nvSpPr>
        <p:spPr>
          <a:xfrm>
            <a:off x="457200" y="274638"/>
            <a:ext cx="8229600" cy="490537"/>
          </a:xfrm>
        </p:spPr>
        <p:txBody>
          <a:bodyPr/>
          <a:lstStyle/>
          <a:p>
            <a:pPr eaLnBrk="1" hangingPunct="1"/>
            <a:r>
              <a:rPr lang="en-US" sz="4000"/>
              <a:t>Forest Conversion for</a:t>
            </a:r>
          </a:p>
        </p:txBody>
      </p:sp>
      <p:sp>
        <p:nvSpPr>
          <p:cNvPr id="385028" name="Rectangle 4"/>
          <p:cNvSpPr>
            <a:spLocks noChangeArrowheads="1"/>
          </p:cNvSpPr>
          <p:nvPr/>
        </p:nvSpPr>
        <p:spPr bwMode="auto">
          <a:xfrm>
            <a:off x="468313" y="1628775"/>
            <a:ext cx="8135937" cy="4568825"/>
          </a:xfrm>
          <a:prstGeom prst="rect">
            <a:avLst/>
          </a:prstGeom>
          <a:solidFill>
            <a:srgbClr val="FFFFCC">
              <a:alpha val="70195"/>
            </a:srgbClr>
          </a:solidFill>
          <a:ln w="9525">
            <a:solidFill>
              <a:schemeClr val="tx1"/>
            </a:solidFill>
            <a:miter lim="800000"/>
            <a:headEnd/>
            <a:tailEnd/>
          </a:ln>
        </p:spPr>
        <p:txBody>
          <a:bodyPr wrap="none" anchor="ctr">
            <a:prstTxWarp prst="textNoShape">
              <a:avLst/>
            </a:prstTxWarp>
          </a:bodyPr>
          <a:lstStyle/>
          <a:p>
            <a:endParaRPr lang="en-US"/>
          </a:p>
        </p:txBody>
      </p:sp>
      <p:sp>
        <p:nvSpPr>
          <p:cNvPr id="385029" name="Rectangle 5"/>
          <p:cNvSpPr>
            <a:spLocks noGrp="1" noChangeArrowheads="1"/>
          </p:cNvSpPr>
          <p:nvPr>
            <p:ph type="body" sz="half" idx="1"/>
          </p:nvPr>
        </p:nvSpPr>
        <p:spPr>
          <a:xfrm>
            <a:off x="739775" y="1196975"/>
            <a:ext cx="7705725" cy="4895850"/>
          </a:xfrm>
        </p:spPr>
        <p:txBody>
          <a:bodyPr/>
          <a:lstStyle/>
          <a:p>
            <a:pPr marL="0" indent="0" eaLnBrk="1" hangingPunct="1">
              <a:lnSpc>
                <a:spcPct val="90000"/>
              </a:lnSpc>
              <a:spcAft>
                <a:spcPct val="30000"/>
              </a:spcAft>
            </a:pPr>
            <a:r>
              <a:rPr lang="en-US" b="1"/>
              <a:t>  Agricultural crop production</a:t>
            </a:r>
          </a:p>
          <a:p>
            <a:pPr marL="0" indent="0" eaLnBrk="1" hangingPunct="1">
              <a:lnSpc>
                <a:spcPct val="90000"/>
              </a:lnSpc>
              <a:spcAft>
                <a:spcPct val="30000"/>
              </a:spcAft>
            </a:pPr>
            <a:r>
              <a:rPr lang="en-US" b="1"/>
              <a:t>    (small &amp; large scale)</a:t>
            </a:r>
          </a:p>
          <a:p>
            <a:pPr marL="0" indent="0" eaLnBrk="1" hangingPunct="1">
              <a:lnSpc>
                <a:spcPct val="90000"/>
              </a:lnSpc>
              <a:spcAft>
                <a:spcPct val="30000"/>
              </a:spcAft>
            </a:pPr>
            <a:r>
              <a:rPr lang="en-US" b="1"/>
              <a:t>  Cattle raising</a:t>
            </a:r>
          </a:p>
          <a:p>
            <a:pPr marL="0" indent="0" eaLnBrk="1" hangingPunct="1">
              <a:lnSpc>
                <a:spcPct val="90000"/>
              </a:lnSpc>
              <a:spcAft>
                <a:spcPct val="30000"/>
              </a:spcAft>
            </a:pPr>
            <a:r>
              <a:rPr lang="en-US" b="1"/>
              <a:t>  Land speculation</a:t>
            </a:r>
          </a:p>
          <a:p>
            <a:pPr marL="0" indent="0" eaLnBrk="1" hangingPunct="1">
              <a:lnSpc>
                <a:spcPct val="90000"/>
              </a:lnSpc>
              <a:spcAft>
                <a:spcPct val="30000"/>
              </a:spcAft>
            </a:pPr>
            <a:r>
              <a:rPr lang="en-US" b="1"/>
              <a:t>  Infrastructure &amp; mining</a:t>
            </a:r>
          </a:p>
          <a:p>
            <a:pPr marL="0" indent="0" eaLnBrk="1" hangingPunct="1">
              <a:lnSpc>
                <a:spcPct val="90000"/>
              </a:lnSpc>
              <a:spcAft>
                <a:spcPct val="30000"/>
              </a:spcAft>
            </a:pPr>
            <a:r>
              <a:rPr lang="en-US" b="1"/>
              <a:t>  Only minor %  for logging!!!</a:t>
            </a:r>
          </a:p>
          <a:p>
            <a:pPr marL="0" indent="0" eaLnBrk="1" hangingPunct="1">
              <a:lnSpc>
                <a:spcPct val="90000"/>
              </a:lnSpc>
              <a:spcAft>
                <a:spcPct val="30000"/>
              </a:spcAft>
            </a:pPr>
            <a:r>
              <a:rPr lang="en-US" b="1"/>
              <a:t>  Bio-fuel production ??? </a:t>
            </a: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85026"/>
                                        </p:tgtEl>
                                        <p:attrNameLst>
                                          <p:attrName>style.visibility</p:attrName>
                                        </p:attrNameLst>
                                      </p:cBhvr>
                                      <p:to>
                                        <p:strVal val="visible"/>
                                      </p:to>
                                    </p:set>
                                    <p:animEffect transition="in" filter="box(out)">
                                      <p:cBhvr>
                                        <p:cTn id="7" dur="500"/>
                                        <p:tgtEl>
                                          <p:spTgt spid="385026"/>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385028"/>
                                        </p:tgtEl>
                                        <p:attrNameLst>
                                          <p:attrName>style.visibility</p:attrName>
                                        </p:attrNameLst>
                                      </p:cBhvr>
                                      <p:to>
                                        <p:strVal val="visible"/>
                                      </p:to>
                                    </p:set>
                                    <p:animEffect transition="in" filter="box(in)">
                                      <p:cBhvr>
                                        <p:cTn id="11" dur="2000"/>
                                        <p:tgtEl>
                                          <p:spTgt spid="385028"/>
                                        </p:tgtEl>
                                      </p:cBhvr>
                                    </p:animEffect>
                                  </p:childTnLst>
                                </p:cTn>
                              </p:par>
                            </p:childTnLst>
                          </p:cTn>
                        </p:par>
                        <p:par>
                          <p:cTn id="12" fill="hold">
                            <p:stCondLst>
                              <p:cond delay="2500"/>
                            </p:stCondLst>
                            <p:childTnLst>
                              <p:par>
                                <p:cTn id="13" presetID="12" presetClass="entr" presetSubtype="4" fill="hold" grpId="0" nodeType="afterEffect">
                                  <p:stCondLst>
                                    <p:cond delay="0"/>
                                  </p:stCondLst>
                                  <p:childTnLst>
                                    <p:set>
                                      <p:cBhvr>
                                        <p:cTn id="14" dur="1" fill="hold">
                                          <p:stCondLst>
                                            <p:cond delay="0"/>
                                          </p:stCondLst>
                                        </p:cTn>
                                        <p:tgtEl>
                                          <p:spTgt spid="385029">
                                            <p:txEl>
                                              <p:pRg st="0" end="0"/>
                                            </p:txEl>
                                          </p:spTgt>
                                        </p:tgtEl>
                                        <p:attrNameLst>
                                          <p:attrName>style.visibility</p:attrName>
                                        </p:attrNameLst>
                                      </p:cBhvr>
                                      <p:to>
                                        <p:strVal val="visible"/>
                                      </p:to>
                                    </p:set>
                                    <p:animEffect transition="in" filter="slide(fromBottom)">
                                      <p:cBhvr>
                                        <p:cTn id="15" dur="500"/>
                                        <p:tgtEl>
                                          <p:spTgt spid="385029">
                                            <p:txEl>
                                              <p:pRg st="0" end="0"/>
                                            </p:txEl>
                                          </p:spTgt>
                                        </p:tgtEl>
                                      </p:cBhvr>
                                    </p:animEffect>
                                  </p:childTnLst>
                                </p:cTn>
                              </p:par>
                            </p:childTnLst>
                          </p:cTn>
                        </p:par>
                        <p:par>
                          <p:cTn id="16" fill="hold">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385029">
                                            <p:txEl>
                                              <p:pRg st="1" end="1"/>
                                            </p:txEl>
                                          </p:spTgt>
                                        </p:tgtEl>
                                        <p:attrNameLst>
                                          <p:attrName>style.visibility</p:attrName>
                                        </p:attrNameLst>
                                      </p:cBhvr>
                                      <p:to>
                                        <p:strVal val="visible"/>
                                      </p:to>
                                    </p:set>
                                    <p:animEffect transition="in" filter="slide(fromBottom)">
                                      <p:cBhvr>
                                        <p:cTn id="19" dur="500"/>
                                        <p:tgtEl>
                                          <p:spTgt spid="385029">
                                            <p:txEl>
                                              <p:pRg st="1" end="1"/>
                                            </p:txEl>
                                          </p:spTgt>
                                        </p:tgtEl>
                                      </p:cBhvr>
                                    </p:animEffect>
                                  </p:childTnLst>
                                </p:cTn>
                              </p:par>
                            </p:childTnLst>
                          </p:cTn>
                        </p:par>
                        <p:par>
                          <p:cTn id="20" fill="hold">
                            <p:stCondLst>
                              <p:cond delay="3500"/>
                            </p:stCondLst>
                            <p:childTnLst>
                              <p:par>
                                <p:cTn id="21" presetID="12" presetClass="entr" presetSubtype="4" fill="hold" grpId="0" nodeType="afterEffect">
                                  <p:stCondLst>
                                    <p:cond delay="0"/>
                                  </p:stCondLst>
                                  <p:childTnLst>
                                    <p:set>
                                      <p:cBhvr>
                                        <p:cTn id="22" dur="1" fill="hold">
                                          <p:stCondLst>
                                            <p:cond delay="0"/>
                                          </p:stCondLst>
                                        </p:cTn>
                                        <p:tgtEl>
                                          <p:spTgt spid="385029">
                                            <p:txEl>
                                              <p:pRg st="2" end="2"/>
                                            </p:txEl>
                                          </p:spTgt>
                                        </p:tgtEl>
                                        <p:attrNameLst>
                                          <p:attrName>style.visibility</p:attrName>
                                        </p:attrNameLst>
                                      </p:cBhvr>
                                      <p:to>
                                        <p:strVal val="visible"/>
                                      </p:to>
                                    </p:set>
                                    <p:animEffect transition="in" filter="slide(fromBottom)">
                                      <p:cBhvr>
                                        <p:cTn id="23" dur="500"/>
                                        <p:tgtEl>
                                          <p:spTgt spid="385029">
                                            <p:txEl>
                                              <p:pRg st="2" end="2"/>
                                            </p:txEl>
                                          </p:spTgt>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385029">
                                            <p:txEl>
                                              <p:pRg st="3" end="3"/>
                                            </p:txEl>
                                          </p:spTgt>
                                        </p:tgtEl>
                                        <p:attrNameLst>
                                          <p:attrName>style.visibility</p:attrName>
                                        </p:attrNameLst>
                                      </p:cBhvr>
                                      <p:to>
                                        <p:strVal val="visible"/>
                                      </p:to>
                                    </p:set>
                                    <p:animEffect transition="in" filter="slide(fromBottom)">
                                      <p:cBhvr>
                                        <p:cTn id="27" dur="500"/>
                                        <p:tgtEl>
                                          <p:spTgt spid="385029">
                                            <p:txEl>
                                              <p:pRg st="3" end="3"/>
                                            </p:txEl>
                                          </p:spTgt>
                                        </p:tgtEl>
                                      </p:cBhvr>
                                    </p:animEffect>
                                  </p:childTnLst>
                                </p:cTn>
                              </p:par>
                            </p:childTnLst>
                          </p:cTn>
                        </p:par>
                        <p:par>
                          <p:cTn id="28" fill="hold">
                            <p:stCondLst>
                              <p:cond delay="4500"/>
                            </p:stCondLst>
                            <p:childTnLst>
                              <p:par>
                                <p:cTn id="29" presetID="12" presetClass="entr" presetSubtype="4" fill="hold" grpId="0" nodeType="afterEffect">
                                  <p:stCondLst>
                                    <p:cond delay="0"/>
                                  </p:stCondLst>
                                  <p:childTnLst>
                                    <p:set>
                                      <p:cBhvr>
                                        <p:cTn id="30" dur="1" fill="hold">
                                          <p:stCondLst>
                                            <p:cond delay="0"/>
                                          </p:stCondLst>
                                        </p:cTn>
                                        <p:tgtEl>
                                          <p:spTgt spid="385029">
                                            <p:txEl>
                                              <p:pRg st="4" end="4"/>
                                            </p:txEl>
                                          </p:spTgt>
                                        </p:tgtEl>
                                        <p:attrNameLst>
                                          <p:attrName>style.visibility</p:attrName>
                                        </p:attrNameLst>
                                      </p:cBhvr>
                                      <p:to>
                                        <p:strVal val="visible"/>
                                      </p:to>
                                    </p:set>
                                    <p:animEffect transition="in" filter="slide(fromBottom)">
                                      <p:cBhvr>
                                        <p:cTn id="31" dur="500"/>
                                        <p:tgtEl>
                                          <p:spTgt spid="385029">
                                            <p:txEl>
                                              <p:pRg st="4" end="4"/>
                                            </p:txEl>
                                          </p:spTgt>
                                        </p:tgtEl>
                                      </p:cBhvr>
                                    </p:animEffect>
                                  </p:childTnLst>
                                </p:cTn>
                              </p:par>
                            </p:childTnLst>
                          </p:cTn>
                        </p:par>
                        <p:par>
                          <p:cTn id="32" fill="hold">
                            <p:stCondLst>
                              <p:cond delay="5000"/>
                            </p:stCondLst>
                            <p:childTnLst>
                              <p:par>
                                <p:cTn id="33" presetID="12" presetClass="entr" presetSubtype="4" fill="hold" grpId="0" nodeType="afterEffect">
                                  <p:stCondLst>
                                    <p:cond delay="0"/>
                                  </p:stCondLst>
                                  <p:childTnLst>
                                    <p:set>
                                      <p:cBhvr>
                                        <p:cTn id="34" dur="1" fill="hold">
                                          <p:stCondLst>
                                            <p:cond delay="0"/>
                                          </p:stCondLst>
                                        </p:cTn>
                                        <p:tgtEl>
                                          <p:spTgt spid="385029">
                                            <p:txEl>
                                              <p:pRg st="5" end="5"/>
                                            </p:txEl>
                                          </p:spTgt>
                                        </p:tgtEl>
                                        <p:attrNameLst>
                                          <p:attrName>style.visibility</p:attrName>
                                        </p:attrNameLst>
                                      </p:cBhvr>
                                      <p:to>
                                        <p:strVal val="visible"/>
                                      </p:to>
                                    </p:set>
                                    <p:animEffect transition="in" filter="slide(fromBottom)">
                                      <p:cBhvr>
                                        <p:cTn id="35" dur="500"/>
                                        <p:tgtEl>
                                          <p:spTgt spid="385029">
                                            <p:txEl>
                                              <p:pRg st="5" end="5"/>
                                            </p:txEl>
                                          </p:spTgt>
                                        </p:tgtEl>
                                      </p:cBhvr>
                                    </p:animEffect>
                                  </p:childTnLst>
                                </p:cTn>
                              </p:par>
                            </p:childTnLst>
                          </p:cTn>
                        </p:par>
                        <p:par>
                          <p:cTn id="36" fill="hold">
                            <p:stCondLst>
                              <p:cond delay="5500"/>
                            </p:stCondLst>
                            <p:childTnLst>
                              <p:par>
                                <p:cTn id="37" presetID="12" presetClass="entr" presetSubtype="4" fill="hold" grpId="0" nodeType="afterEffect">
                                  <p:stCondLst>
                                    <p:cond delay="0"/>
                                  </p:stCondLst>
                                  <p:childTnLst>
                                    <p:set>
                                      <p:cBhvr>
                                        <p:cTn id="38" dur="1" fill="hold">
                                          <p:stCondLst>
                                            <p:cond delay="0"/>
                                          </p:stCondLst>
                                        </p:cTn>
                                        <p:tgtEl>
                                          <p:spTgt spid="385029">
                                            <p:txEl>
                                              <p:pRg st="6" end="6"/>
                                            </p:txEl>
                                          </p:spTgt>
                                        </p:tgtEl>
                                        <p:attrNameLst>
                                          <p:attrName>style.visibility</p:attrName>
                                        </p:attrNameLst>
                                      </p:cBhvr>
                                      <p:to>
                                        <p:strVal val="visible"/>
                                      </p:to>
                                    </p:set>
                                    <p:animEffect transition="in" filter="slide(fromBottom)">
                                      <p:cBhvr>
                                        <p:cTn id="39" dur="500"/>
                                        <p:tgtEl>
                                          <p:spTgt spid="38502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8" grpId="0" animBg="1"/>
      <p:bldP spid="385029" grpId="0" build="p"/>
    </p:bld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274638"/>
            <a:ext cx="8229600" cy="561975"/>
          </a:xfrm>
        </p:spPr>
        <p:txBody>
          <a:bodyPr/>
          <a:lstStyle/>
          <a:p>
            <a:pPr eaLnBrk="1" hangingPunct="1"/>
            <a:r>
              <a:rPr lang="en-US" sz="3600" b="1"/>
              <a:t>Conclusions</a:t>
            </a:r>
          </a:p>
        </p:txBody>
      </p:sp>
      <p:sp>
        <p:nvSpPr>
          <p:cNvPr id="166915" name="Rectangle 3"/>
          <p:cNvSpPr>
            <a:spLocks noGrp="1" noChangeArrowheads="1"/>
          </p:cNvSpPr>
          <p:nvPr>
            <p:ph type="body" idx="1"/>
          </p:nvPr>
        </p:nvSpPr>
        <p:spPr>
          <a:xfrm>
            <a:off x="468313" y="908050"/>
            <a:ext cx="8229600" cy="5505450"/>
          </a:xfrm>
        </p:spPr>
        <p:txBody>
          <a:bodyPr/>
          <a:lstStyle/>
          <a:p>
            <a:pPr eaLnBrk="1" hangingPunct="1">
              <a:lnSpc>
                <a:spcPct val="80000"/>
              </a:lnSpc>
            </a:pPr>
            <a:r>
              <a:rPr lang="en-US" sz="2000"/>
              <a:t>Climate change affects and is affected by agriculture</a:t>
            </a:r>
          </a:p>
          <a:p>
            <a:pPr eaLnBrk="1" hangingPunct="1">
              <a:lnSpc>
                <a:spcPct val="80000"/>
              </a:lnSpc>
            </a:pPr>
            <a:r>
              <a:rPr lang="en-US" sz="2000"/>
              <a:t>Climate change will affect location and variability of agricultural production</a:t>
            </a:r>
          </a:p>
          <a:p>
            <a:pPr eaLnBrk="1" hangingPunct="1">
              <a:lnSpc>
                <a:spcPct val="80000"/>
              </a:lnSpc>
            </a:pPr>
            <a:r>
              <a:rPr lang="en-US" sz="2000"/>
              <a:t>Climate change induced food crises are likely to increase</a:t>
            </a:r>
          </a:p>
          <a:p>
            <a:pPr eaLnBrk="1" hangingPunct="1">
              <a:lnSpc>
                <a:spcPct val="80000"/>
              </a:lnSpc>
            </a:pPr>
            <a:r>
              <a:rPr lang="en-US" sz="2000"/>
              <a:t>Increases in food insecurity and undernourishment are likely to be largest in already vulnerable and poor regions and populations</a:t>
            </a:r>
          </a:p>
          <a:p>
            <a:pPr eaLnBrk="1" hangingPunct="1">
              <a:lnSpc>
                <a:spcPct val="80000"/>
              </a:lnSpc>
            </a:pPr>
            <a:r>
              <a:rPr lang="en-US" sz="2000"/>
              <a:t>Rising petroleum demand and biofuel induced demand for feedstocks is new global agricultural market factor that may alter the global agricultural market trends </a:t>
            </a:r>
          </a:p>
          <a:p>
            <a:pPr eaLnBrk="1" hangingPunct="1">
              <a:lnSpc>
                <a:spcPct val="80000"/>
              </a:lnSpc>
            </a:pPr>
            <a:r>
              <a:rPr lang="en-US" sz="2000">
                <a:ea typeface="Times New Roman" charset="0"/>
                <a:cs typeface="Times New Roman" charset="0"/>
              </a:rPr>
              <a:t>Climate change is a manageable challenge and presents opportunities for carbon sequestration</a:t>
            </a:r>
          </a:p>
          <a:p>
            <a:pPr eaLnBrk="1" hangingPunct="1">
              <a:lnSpc>
                <a:spcPct val="80000"/>
              </a:lnSpc>
            </a:pPr>
            <a:r>
              <a:rPr lang="en-US" sz="2000">
                <a:ea typeface="Times New Roman" charset="0"/>
                <a:cs typeface="Times New Roman" charset="0"/>
              </a:rPr>
              <a:t>Adaptation requires mainstreaming of climate change into a general agricultural development strategy: Technology, markets, risk management </a:t>
            </a:r>
          </a:p>
          <a:p>
            <a:pPr eaLnBrk="1" hangingPunct="1">
              <a:lnSpc>
                <a:spcPct val="80000"/>
              </a:lnSpc>
            </a:pPr>
            <a:r>
              <a:rPr lang="en-US" sz="2000">
                <a:ea typeface="Times New Roman" charset="0"/>
                <a:cs typeface="Times New Roman" charset="0"/>
              </a:rPr>
              <a:t>Aimed at improving adaptation capacity, not specific adaptations </a:t>
            </a:r>
          </a:p>
          <a:p>
            <a:pPr eaLnBrk="1" hangingPunct="1">
              <a:lnSpc>
                <a:spcPct val="80000"/>
              </a:lnSpc>
            </a:pPr>
            <a:r>
              <a:rPr lang="en-US" sz="2000"/>
              <a:t>Unless considerable resources are dedicaed to improving incomes and resilience in poor vulnerable countries (sub-Saharan Africa, North Africa, Middle East, South Asia) undernourishment and food insecurity will rise, and may induce large population movements</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7938" name="Rectangle 2"/>
          <p:cNvSpPr>
            <a:spLocks noGrp="1" noChangeArrowheads="1"/>
          </p:cNvSpPr>
          <p:nvPr>
            <p:ph type="body" sz="half" idx="1"/>
          </p:nvPr>
        </p:nvSpPr>
        <p:spPr>
          <a:xfrm>
            <a:off x="684213" y="2781300"/>
            <a:ext cx="7643812" cy="2089150"/>
          </a:xfrm>
        </p:spPr>
        <p:txBody>
          <a:bodyPr/>
          <a:lstStyle/>
          <a:p>
            <a:pPr algn="ctr" eaLnBrk="1" hangingPunct="1"/>
            <a:endParaRPr lang="en-US" sz="2800" b="1"/>
          </a:p>
          <a:p>
            <a:pPr algn="ctr" eaLnBrk="1" hangingPunct="1">
              <a:buFontTx/>
              <a:buNone/>
            </a:pPr>
            <a:r>
              <a:rPr lang="en-US" sz="5400" b="1"/>
              <a:t>THANK YOU</a:t>
            </a:r>
            <a:endParaRPr lang="en-GB" sz="5400" b="1"/>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77875"/>
          </a:xfrm>
        </p:spPr>
        <p:txBody>
          <a:bodyPr/>
          <a:lstStyle/>
          <a:p>
            <a:pPr eaLnBrk="1" hangingPunct="1"/>
            <a:r>
              <a:rPr lang="en-US" sz="2400" b="1"/>
              <a:t>Real prices of livestock commodities have tended to decrease albeit at slowing pace since mid 1980s</a:t>
            </a:r>
            <a:endParaRPr lang="en-GB" sz="2400" b="1"/>
          </a:p>
        </p:txBody>
      </p:sp>
      <p:pic>
        <p:nvPicPr>
          <p:cNvPr id="28675" name="Picture 3"/>
          <p:cNvPicPr>
            <a:picLocks noChangeAspect="1" noChangeArrowheads="1"/>
          </p:cNvPicPr>
          <p:nvPr>
            <p:ph idx="1"/>
          </p:nvPr>
        </p:nvPicPr>
        <p:blipFill>
          <a:blip r:embed="rId2"/>
          <a:srcRect/>
          <a:stretch>
            <a:fillRect/>
          </a:stretch>
        </p:blipFill>
        <p:spPr>
          <a:xfrm>
            <a:off x="684213" y="1328738"/>
            <a:ext cx="7848600" cy="5114925"/>
          </a:xfrm>
          <a:noFill/>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1102</TotalTime>
  <Words>7948</Words>
  <Application>Microsoft Macintosh PowerPoint</Application>
  <PresentationFormat>On-screen Show (4:3)</PresentationFormat>
  <Paragraphs>700</Paragraphs>
  <Slides>89</Slides>
  <Notes>56</Notes>
  <HiddenSlides>1</HiddenSlides>
  <MMClips>0</MMClips>
  <ScaleCrop>false</ScaleCrop>
  <HeadingPairs>
    <vt:vector size="8" baseType="variant">
      <vt:variant>
        <vt:lpstr>Fonts Used</vt:lpstr>
      </vt:variant>
      <vt:variant>
        <vt:i4>11</vt:i4>
      </vt:variant>
      <vt:variant>
        <vt:lpstr>Design Template</vt:lpstr>
      </vt:variant>
      <vt:variant>
        <vt:i4>1</vt:i4>
      </vt:variant>
      <vt:variant>
        <vt:lpstr>Embedded OLE Servers</vt:lpstr>
      </vt:variant>
      <vt:variant>
        <vt:i4>7</vt:i4>
      </vt:variant>
      <vt:variant>
        <vt:lpstr>Slide Titles</vt:lpstr>
      </vt:variant>
      <vt:variant>
        <vt:i4>89</vt:i4>
      </vt:variant>
    </vt:vector>
  </HeadingPairs>
  <TitlesOfParts>
    <vt:vector size="108" baseType="lpstr">
      <vt:lpstr>Arial</vt:lpstr>
      <vt:lpstr>ＭＳ Ｐゴシック</vt:lpstr>
      <vt:lpstr>Wingdings</vt:lpstr>
      <vt:lpstr>Palatino Linotype</vt:lpstr>
      <vt:lpstr>Arial Black</vt:lpstr>
      <vt:lpstr>Times New Roman</vt:lpstr>
      <vt:lpstr>Arial Narrow</vt:lpstr>
      <vt:lpstr>Calibri</vt:lpstr>
      <vt:lpstr>Georgia</vt:lpstr>
      <vt:lpstr>Tahoma</vt:lpstr>
      <vt:lpstr>Symbol</vt:lpstr>
      <vt:lpstr>Default Design</vt:lpstr>
      <vt:lpstr>Microsoft Graph Chart</vt:lpstr>
      <vt:lpstr>Microsoft Excel Chart</vt:lpstr>
      <vt:lpstr>Microsoft Excel 97 - 2004 Worksheet</vt:lpstr>
      <vt:lpstr>Microsoft Office Excel-Diagramm</vt:lpstr>
      <vt:lpstr>CorelPhotoPaint.Image.9</vt:lpstr>
      <vt:lpstr>Adobe Photoshop Image</vt:lpstr>
      <vt:lpstr>Microsoft Photo Editor 3.0 Photo</vt:lpstr>
      <vt:lpstr>The Medium and Long term Outlook for Global Agricultural Markets and Trade in Light of Climate Change</vt:lpstr>
      <vt:lpstr>Overview of presentation</vt:lpstr>
      <vt:lpstr>Recent basic food commodity prices highest since 2008. </vt:lpstr>
      <vt:lpstr>FAO monthly Indices of Food Prices</vt:lpstr>
      <vt:lpstr>Nominal international grain prices recently at highest levels since early 1970s</vt:lpstr>
      <vt:lpstr>FAO annual Indices of Food Prices</vt:lpstr>
      <vt:lpstr>Is there an end to cheap food? Real international prices of grains have tended to decrease but since mid 1980s tendency seems to have stopped and may have reversed in 2008-9</vt:lpstr>
      <vt:lpstr>Real prices of vegetable oils have tended to decrease but since mid 1980s tendency seems to have stopped</vt:lpstr>
      <vt:lpstr>Real prices of livestock commodities have tended to decrease albeit at slowing pace since mid 1980s</vt:lpstr>
      <vt:lpstr>Real prices of sugar and beverages have tended to decrease but since mid 1980s tendency seems to have stopped</vt:lpstr>
      <vt:lpstr>What determines long term commodity prices?</vt:lpstr>
      <vt:lpstr>How do productivity gains affect agriculture and non-agriculture?</vt:lpstr>
      <vt:lpstr>Declining terms of trade for agricultural commodities has been due to faster rates of total factor productivity growth for agricultural than non-agricultural products</vt:lpstr>
      <vt:lpstr>Annual TFP growth in agriculture does not appear to have slowed down for the world. Hence most likely reason for real price leveling must be lower inputs and faster demand growth</vt:lpstr>
      <vt:lpstr>Agricultural productivity developments for the world Source: Fuglie (2008)</vt:lpstr>
      <vt:lpstr>What next?</vt:lpstr>
      <vt:lpstr>Slide 17</vt:lpstr>
      <vt:lpstr>OECD: Recovery after the crisis</vt:lpstr>
      <vt:lpstr>Mixed picture for non-OECD economies</vt:lpstr>
      <vt:lpstr>World Oil price: high levels in nominal terms </vt:lpstr>
      <vt:lpstr>Medium term: World Agricultural production and trade  (Base 1999-2001 =1)</vt:lpstr>
      <vt:lpstr>Agricultural production and trade  Industrial Countries (Base 1999-2001 =1)</vt:lpstr>
      <vt:lpstr>Agricultural production and trade  European Union (Base 1999-2001 =1)</vt:lpstr>
      <vt:lpstr>Agricultural production and trade - BRIC  (Base 1999-2001 =1)</vt:lpstr>
      <vt:lpstr>Agricultural production and trade  LDC Countries (Base 1999-2001 =1)</vt:lpstr>
      <vt:lpstr>Agricultural production and trade  Other Developing (non-LDC, non-BRIC) (Base 1999-2001 =1)</vt:lpstr>
      <vt:lpstr>Food and fuel drive up demand for wheat</vt:lpstr>
      <vt:lpstr>Feed and fuel push coarse grain demand</vt:lpstr>
      <vt:lpstr>Oilseeds production grows strongly</vt:lpstr>
      <vt:lpstr>Average annual growth rates of vegetable oil consumption </vt:lpstr>
      <vt:lpstr>Slide 31</vt:lpstr>
      <vt:lpstr>International prices remain higher than in the past even in real terms</vt:lpstr>
      <vt:lpstr>Prices declining in real terms?</vt:lpstr>
      <vt:lpstr>Oilseeds and Oilseed products prices</vt:lpstr>
      <vt:lpstr>How have meat prices responded to the grain price developments?</vt:lpstr>
      <vt:lpstr>Trends in world dairy prices</vt:lpstr>
      <vt:lpstr>Most commodity prices at higher average levels</vt:lpstr>
      <vt:lpstr>Slide 38</vt:lpstr>
      <vt:lpstr>Slide 39</vt:lpstr>
      <vt:lpstr>Biodiesel demand driver for vegetable oil</vt:lpstr>
      <vt:lpstr>Biofuel use of global feedstock production</vt:lpstr>
      <vt:lpstr>Trade gains in developing countries</vt:lpstr>
      <vt:lpstr>Medium Term: Main points</vt:lpstr>
      <vt:lpstr>Slide 44</vt:lpstr>
      <vt:lpstr>While in developed countries import protection has declined it has increased in developing countries</vt:lpstr>
      <vt:lpstr>Slide 46</vt:lpstr>
      <vt:lpstr>The long term outlook</vt:lpstr>
      <vt:lpstr>1. The main drivers of the long-term outlook </vt:lpstr>
      <vt:lpstr>Slide 49</vt:lpstr>
      <vt:lpstr>How much agricultural output needs to be increased by 2050 to feed the world?</vt:lpstr>
      <vt:lpstr>Where will agricultural growth come from?</vt:lpstr>
      <vt:lpstr>Slide 52</vt:lpstr>
      <vt:lpstr>Source of growth for the future</vt:lpstr>
      <vt:lpstr>Slide 54</vt:lpstr>
      <vt:lpstr>Slide 55</vt:lpstr>
      <vt:lpstr>Slide 56</vt:lpstr>
      <vt:lpstr>Biofuels in 2020 and 2030 Projections in Million Tons Oil Equivalent</vt:lpstr>
      <vt:lpstr>Slide 58</vt:lpstr>
      <vt:lpstr>Suitability for rain-fed Jatropha production</vt:lpstr>
      <vt:lpstr>Impacts of first-generation biofuels on agricultural prices in 2020 </vt:lpstr>
      <vt:lpstr>Change of cereal use relative to baseline REF-01, in 2020</vt:lpstr>
      <vt:lpstr>Risk of hunger in REF-01 and TAR-V1 scenarios</vt:lpstr>
      <vt:lpstr>Slide 63</vt:lpstr>
      <vt:lpstr>New challenges for the international agricultural trading system </vt:lpstr>
      <vt:lpstr>Climate change. Concentration and temperature </vt:lpstr>
      <vt:lpstr>Figure TS.3. Regional temperature and precipitation changes across a range of models to end of 21st century</vt:lpstr>
      <vt:lpstr>Potential impact of climate change</vt:lpstr>
      <vt:lpstr>Sensitivity of cereal yield to climate change</vt:lpstr>
      <vt:lpstr>Potential impact on agricultural production due to climate change—without carbon fertilization effect </vt:lpstr>
      <vt:lpstr>Climate Change Effects on Maize Yield - Global rainfed maize yields decline by 17%</vt:lpstr>
      <vt:lpstr>Slide 71</vt:lpstr>
      <vt:lpstr>Slide 72</vt:lpstr>
      <vt:lpstr>Slide 73</vt:lpstr>
      <vt:lpstr>Slide 74</vt:lpstr>
      <vt:lpstr>Trends in causes for food emergencies, 1986-2007</vt:lpstr>
      <vt:lpstr>Adaptation to Climate Change</vt:lpstr>
      <vt:lpstr>Agriculture is an important emitter of GHGs.  Emissions by sector (2004)</vt:lpstr>
      <vt:lpstr>Sources of GHG emissions </vt:lpstr>
      <vt:lpstr> Drivers of Greenhouse Gas Emissions from Agriculture </vt:lpstr>
      <vt:lpstr>Demand drivers: Income growth </vt:lpstr>
      <vt:lpstr>  Demand drivers: Dietary changes (1)</vt:lpstr>
      <vt:lpstr>Demand drivers: Dietary changes (2)</vt:lpstr>
      <vt:lpstr>Demand drivers: Non-food sector demand for inputs</vt:lpstr>
      <vt:lpstr>Drivers of greenhouse gas emissions</vt:lpstr>
      <vt:lpstr>Supply drivers: Technological Innovations </vt:lpstr>
      <vt:lpstr>Regional Forest Area Change </vt:lpstr>
      <vt:lpstr>Forest Conversion for</vt:lpstr>
      <vt:lpstr>Conclusions</vt:lpstr>
      <vt:lpstr>Slide 89</vt:lpstr>
    </vt:vector>
  </TitlesOfParts>
  <Company>FAO of the 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Factor Affecting Price Volatility of Agricultural Commodities</dc:title>
  <dc:creator>Sarris, Alexander (ESTD)</dc:creator>
  <cp:lastModifiedBy>Alexandros Sarris</cp:lastModifiedBy>
  <cp:revision>82</cp:revision>
  <dcterms:created xsi:type="dcterms:W3CDTF">2014-03-11T07:59:19Z</dcterms:created>
  <dcterms:modified xsi:type="dcterms:W3CDTF">2014-03-11T07:59:46Z</dcterms:modified>
</cp:coreProperties>
</file>