
<file path=[Content_Types].xml><?xml version="1.0" encoding="utf-8"?>
<Types xmlns="http://schemas.openxmlformats.org/package/2006/content-types">
  <Override PartName="/ppt/slides/slide45.xml" ContentType="application/vnd.openxmlformats-officedocument.presentationml.slide+xml"/>
  <Override PartName="/ppt/slides/slide18.xml" ContentType="application/vnd.openxmlformats-officedocument.presentationml.slide+xml"/>
  <Default Extension="pict" ContentType="image/pict"/>
  <Override PartName="/ppt/slides/slide9.xml" ContentType="application/vnd.openxmlformats-officedocument.presentationml.slide+xml"/>
  <Override PartName="/ppt/slides/slide41.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slides/slide38.xml" ContentType="application/vnd.openxmlformats-officedocument.presentationml.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slides/slide34.xml" ContentType="application/vnd.openxmlformats-officedocument.presentationml.slide+xml"/>
  <Default Extension="jpeg" ContentType="image/jpeg"/>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Override PartName="/ppt/slides/slide30.xml" ContentType="application/vnd.openxmlformats-officedocument.presentationml.slide+xml"/>
  <Override PartName="/ppt/slides/slide46.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42.xml" ContentType="application/vnd.openxmlformats-officedocument.presentationml.slide+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ppt/slides/slide39.xml" ContentType="application/vnd.openxmlformats-officedocument.presentationml.slide+xml"/>
  <Override PartName="/ppt/embeddings/oleObject1.bin" ContentType="application/vnd.openxmlformats-officedocument.oleObject"/>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35.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31.xml" ContentType="application/vnd.openxmlformats-officedocument.presentationml.slide+xml"/>
  <Override PartName="/ppt/slides/slide43.xml" ContentType="application/vnd.openxmlformats-officedocument.presentationml.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embeddings/oleObject2.bin" ContentType="application/vnd.openxmlformats-officedocument.oleObject"/>
  <Override PartName="/ppt/presentation.xml" ContentType="application/vnd.openxmlformats-officedocument.presentationml.presentation.main+xml"/>
  <Default Extension="xlsx" ContentType="application/vnd.openxmlformats-officedocument.spreadsheetml.sheet"/>
  <Override PartName="/ppt/slides/slide12.xml" ContentType="application/vnd.openxmlformats-officedocument.presentationml.slide+xml"/>
  <Override PartName="/ppt/slideLayouts/slideLayout7.xml" ContentType="application/vnd.openxmlformats-officedocument.presentationml.slideLayout+xml"/>
  <Default Extension="vml" ContentType="application/vnd.openxmlformats-officedocument.vmlDrawing"/>
  <Override PartName="/ppt/slides/slide3.xml" ContentType="application/vnd.openxmlformats-officedocument.presentationml.slide+xml"/>
  <Override PartName="/ppt/slides/slide28.xml" ContentType="application/vnd.openxmlformats-officedocument.presentationml.slide+xml"/>
  <Override PartName="/ppt/slides/slide36.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slides/slide44.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37.xml" ContentType="application/vnd.openxmlformats-officedocument.presentationml.slide+xml"/>
  <Override PartName="/ppt/slides/slide29.xml" ContentType="application/vnd.openxmlformats-officedocument.presentationml.slide+xml"/>
  <Default Extension="wmf" ContentType="image/x-wmf"/>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48"/>
  </p:notesMasterIdLst>
  <p:sldIdLst>
    <p:sldId id="256" r:id="rId2"/>
    <p:sldId id="257" r:id="rId3"/>
    <p:sldId id="262" r:id="rId4"/>
    <p:sldId id="359" r:id="rId5"/>
    <p:sldId id="360" r:id="rId6"/>
    <p:sldId id="361" r:id="rId7"/>
    <p:sldId id="268" r:id="rId8"/>
    <p:sldId id="269" r:id="rId9"/>
    <p:sldId id="277" r:id="rId10"/>
    <p:sldId id="278" r:id="rId11"/>
    <p:sldId id="352" r:id="rId12"/>
    <p:sldId id="279" r:id="rId13"/>
    <p:sldId id="311" r:id="rId14"/>
    <p:sldId id="312" r:id="rId15"/>
    <p:sldId id="284" r:id="rId16"/>
    <p:sldId id="285" r:id="rId17"/>
    <p:sldId id="286" r:id="rId18"/>
    <p:sldId id="290" r:id="rId19"/>
    <p:sldId id="292" r:id="rId20"/>
    <p:sldId id="353" r:id="rId21"/>
    <p:sldId id="363" r:id="rId22"/>
    <p:sldId id="364" r:id="rId23"/>
    <p:sldId id="362" r:id="rId24"/>
    <p:sldId id="299" r:id="rId25"/>
    <p:sldId id="300" r:id="rId26"/>
    <p:sldId id="302" r:id="rId27"/>
    <p:sldId id="314" r:id="rId28"/>
    <p:sldId id="316" r:id="rId29"/>
    <p:sldId id="315" r:id="rId30"/>
    <p:sldId id="317" r:id="rId31"/>
    <p:sldId id="320" r:id="rId32"/>
    <p:sldId id="321" r:id="rId33"/>
    <p:sldId id="354" r:id="rId34"/>
    <p:sldId id="355" r:id="rId35"/>
    <p:sldId id="329" r:id="rId36"/>
    <p:sldId id="322" r:id="rId37"/>
    <p:sldId id="333" r:id="rId38"/>
    <p:sldId id="335" r:id="rId39"/>
    <p:sldId id="337" r:id="rId40"/>
    <p:sldId id="323" r:id="rId41"/>
    <p:sldId id="340" r:id="rId42"/>
    <p:sldId id="341" r:id="rId43"/>
    <p:sldId id="356" r:id="rId44"/>
    <p:sldId id="349" r:id="rId45"/>
    <p:sldId id="350" r:id="rId46"/>
    <p:sldId id="351" r:id="rId4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p:scale>
          <a:sx n="100" d="100"/>
          <a:sy n="100" d="100"/>
        </p:scale>
        <p:origin x="-584" y="20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notesMaster" Target="notesMasters/notesMaster1.xml"/><Relationship Id="rId4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ict"/></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pict"/></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pict"/></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ED6911-179B-1F4B-8239-5C259B1E2C74}" type="datetimeFigureOut">
              <a:rPr lang="en-US" smtClean="0"/>
              <a:pPr/>
              <a:t>2/12/14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B66004-FA7F-DB41-9F97-87F4A06EEFB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70404801-A548-2B4A-9BED-0B01503E2A76}" type="slidenum">
              <a:rPr lang="en-GB"/>
              <a:pPr/>
              <a:t>9</a:t>
            </a:fld>
            <a:endParaRPr lang="en-GB"/>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ECAE4F7D-2CAC-3C4A-BF14-9E09B6A3D968}" type="slidenum">
              <a:rPr lang="en-GB"/>
              <a:pPr/>
              <a:t>10</a:t>
            </a:fld>
            <a:endParaRPr lang="en-GB"/>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5E0B2B9-BA54-CD43-A285-00D4795CD077}" type="datetimeFigureOut">
              <a:rPr lang="en-US" smtClean="0"/>
              <a:pPr/>
              <a:t>2/12/14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474E76-F2AD-5049-A617-7F075C8E3CF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E0B2B9-BA54-CD43-A285-00D4795CD077}" type="datetimeFigureOut">
              <a:rPr lang="en-US" smtClean="0"/>
              <a:pPr/>
              <a:t>2/12/14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474E76-F2AD-5049-A617-7F075C8E3CF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E0B2B9-BA54-CD43-A285-00D4795CD077}" type="datetimeFigureOut">
              <a:rPr lang="en-US" smtClean="0"/>
              <a:pPr/>
              <a:t>2/12/14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474E76-F2AD-5049-A617-7F075C8E3CF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E0B2B9-BA54-CD43-A285-00D4795CD077}" type="datetimeFigureOut">
              <a:rPr lang="en-US" smtClean="0"/>
              <a:pPr/>
              <a:t>2/12/14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474E76-F2AD-5049-A617-7F075C8E3CF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E0B2B9-BA54-CD43-A285-00D4795CD077}" type="datetimeFigureOut">
              <a:rPr lang="en-US" smtClean="0"/>
              <a:pPr/>
              <a:t>2/12/14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474E76-F2AD-5049-A617-7F075C8E3CF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5E0B2B9-BA54-CD43-A285-00D4795CD077}" type="datetimeFigureOut">
              <a:rPr lang="en-US" smtClean="0"/>
              <a:pPr/>
              <a:t>2/12/14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474E76-F2AD-5049-A617-7F075C8E3CF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5E0B2B9-BA54-CD43-A285-00D4795CD077}" type="datetimeFigureOut">
              <a:rPr lang="en-US" smtClean="0"/>
              <a:pPr/>
              <a:t>2/12/14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474E76-F2AD-5049-A617-7F075C8E3CF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5E0B2B9-BA54-CD43-A285-00D4795CD077}" type="datetimeFigureOut">
              <a:rPr lang="en-US" smtClean="0"/>
              <a:pPr/>
              <a:t>2/12/14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474E76-F2AD-5049-A617-7F075C8E3CF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E0B2B9-BA54-CD43-A285-00D4795CD077}" type="datetimeFigureOut">
              <a:rPr lang="en-US" smtClean="0"/>
              <a:pPr/>
              <a:t>2/12/14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474E76-F2AD-5049-A617-7F075C8E3CF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E0B2B9-BA54-CD43-A285-00D4795CD077}" type="datetimeFigureOut">
              <a:rPr lang="en-US" smtClean="0"/>
              <a:pPr/>
              <a:t>2/12/14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474E76-F2AD-5049-A617-7F075C8E3CF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E0B2B9-BA54-CD43-A285-00D4795CD077}" type="datetimeFigureOut">
              <a:rPr lang="en-US" smtClean="0"/>
              <a:pPr/>
              <a:t>2/12/14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474E76-F2AD-5049-A617-7F075C8E3CF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E0B2B9-BA54-CD43-A285-00D4795CD077}" type="datetimeFigureOut">
              <a:rPr lang="en-US" smtClean="0"/>
              <a:pPr/>
              <a:t>2/12/14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474E76-F2AD-5049-A617-7F075C8E3CF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embeddings/oleObject2.bin"/><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vmlDrawing" Target="../drawings/vmlDrawing3.vml"/><Relationship Id="rId2" Type="http://schemas.openxmlformats.org/officeDocument/2006/relationships/slideLayout" Target="../slideLayouts/slideLayout2.xml"/><Relationship Id="rId3" Type="http://schemas.openxmlformats.org/officeDocument/2006/relationships/package" Target="../embeddings/Microsoft_Excel_Sheet1.xlsx"/></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oleObject" Target="../embeddings/oleObject1.bin"/><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60400"/>
            <a:ext cx="7772400" cy="1954306"/>
          </a:xfrm>
        </p:spPr>
        <p:txBody>
          <a:bodyPr>
            <a:normAutofit/>
          </a:bodyPr>
          <a:lstStyle/>
          <a:p>
            <a:r>
              <a:rPr lang="en-US" b="1" dirty="0" smtClean="0"/>
              <a:t>Food commodity price volatility and food insecurity</a:t>
            </a:r>
            <a:endParaRPr lang="en-US" dirty="0"/>
          </a:p>
        </p:txBody>
      </p:sp>
      <p:sp>
        <p:nvSpPr>
          <p:cNvPr id="3" name="Subtitle 2"/>
          <p:cNvSpPr>
            <a:spLocks noGrp="1"/>
          </p:cNvSpPr>
          <p:nvPr>
            <p:ph type="subTitle" idx="1"/>
          </p:nvPr>
        </p:nvSpPr>
        <p:spPr>
          <a:xfrm>
            <a:off x="1371600" y="2908300"/>
            <a:ext cx="6400800" cy="2598271"/>
          </a:xfrm>
        </p:spPr>
        <p:txBody>
          <a:bodyPr>
            <a:normAutofit lnSpcReduction="10000"/>
          </a:bodyPr>
          <a:lstStyle/>
          <a:p>
            <a:r>
              <a:rPr lang="en-US" sz="3459" b="1" dirty="0" smtClean="0">
                <a:solidFill>
                  <a:schemeClr val="tx1"/>
                </a:solidFill>
              </a:rPr>
              <a:t>Alexandros Sarris</a:t>
            </a:r>
          </a:p>
          <a:p>
            <a:r>
              <a:rPr lang="en-US" sz="2824" dirty="0" smtClean="0">
                <a:solidFill>
                  <a:schemeClr val="tx1"/>
                </a:solidFill>
              </a:rPr>
              <a:t>Professor of economics, University of Athens, Greece</a:t>
            </a:r>
          </a:p>
          <a:p>
            <a:endParaRPr lang="en-US" dirty="0" smtClean="0">
              <a:solidFill>
                <a:schemeClr val="tx1"/>
              </a:solidFill>
            </a:endParaRPr>
          </a:p>
          <a:p>
            <a:r>
              <a:rPr lang="en-US" sz="2595" dirty="0" smtClean="0">
                <a:solidFill>
                  <a:schemeClr val="tx1"/>
                </a:solidFill>
              </a:rPr>
              <a:t>February 2014</a:t>
            </a:r>
            <a:endParaRPr lang="en-US" sz="2595"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94210" name="Object 2"/>
          <p:cNvGraphicFramePr>
            <a:graphicFrameLocks noChangeAspect="1"/>
          </p:cNvGraphicFramePr>
          <p:nvPr>
            <p:ph idx="1"/>
          </p:nvPr>
        </p:nvGraphicFramePr>
        <p:xfrm>
          <a:off x="468313" y="1628775"/>
          <a:ext cx="8675687" cy="4524375"/>
        </p:xfrm>
        <a:graphic>
          <a:graphicData uri="http://schemas.openxmlformats.org/presentationml/2006/ole">
            <p:oleObj spid="_x0000_s37890" name="Chart" r:id="rId4" imgW="8229600" imgH="4533900" progId="MSGraph.Chart.8">
              <p:embed followColorScheme="full"/>
            </p:oleObj>
          </a:graphicData>
        </a:graphic>
      </p:graphicFrame>
      <p:sp>
        <p:nvSpPr>
          <p:cNvPr id="94211" name="Rectangle 3"/>
          <p:cNvSpPr>
            <a:spLocks noGrp="1" noChangeArrowheads="1"/>
          </p:cNvSpPr>
          <p:nvPr>
            <p:ph type="title"/>
          </p:nvPr>
        </p:nvSpPr>
        <p:spPr>
          <a:xfrm>
            <a:off x="179388" y="274638"/>
            <a:ext cx="8785225" cy="1143000"/>
          </a:xfrm>
          <a:noFill/>
        </p:spPr>
        <p:txBody>
          <a:bodyPr>
            <a:noAutofit/>
          </a:bodyPr>
          <a:lstStyle/>
          <a:p>
            <a:r>
              <a:rPr lang="en-US" sz="2400" b="1" dirty="0" smtClean="0"/>
              <a:t>Medium term OECD-FAO projections of agricultural production and trade for other </a:t>
            </a:r>
            <a:r>
              <a:rPr lang="en-US" sz="2400" b="1" dirty="0"/>
              <a:t>d</a:t>
            </a:r>
            <a:r>
              <a:rPr lang="en-US" sz="2400" b="1" dirty="0" smtClean="0"/>
              <a:t>eveloping countries (</a:t>
            </a:r>
            <a:r>
              <a:rPr lang="en-US" sz="2400" b="1" dirty="0"/>
              <a:t>non-LDC, non-BRIC</a:t>
            </a:r>
            <a:r>
              <a:rPr lang="en-US" sz="2400" b="1" dirty="0" smtClean="0"/>
              <a:t>) (</a:t>
            </a:r>
            <a:r>
              <a:rPr lang="en-US" sz="2400" b="1" dirty="0"/>
              <a:t>Base 1999-2001 =1)</a:t>
            </a:r>
            <a:endParaRPr lang="en-GB" altLang="ja-JP" sz="2400" b="1" dirty="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68313" y="274638"/>
            <a:ext cx="8218487" cy="1498600"/>
          </a:xfrm>
        </p:spPr>
        <p:txBody>
          <a:bodyPr/>
          <a:lstStyle/>
          <a:p>
            <a:r>
              <a:rPr lang="en-US" sz="2800" b="1"/>
              <a:t>Cereal import dependence 2007-9 (number of countries with percentage share of imports to total domestic supply in given range)</a:t>
            </a:r>
            <a:endParaRPr lang="en-GB" sz="2800" b="1"/>
          </a:p>
        </p:txBody>
      </p:sp>
      <p:pic>
        <p:nvPicPr>
          <p:cNvPr id="10243" name="Picture 3"/>
          <p:cNvPicPr>
            <a:picLocks noGrp="1" noChangeAspect="1" noChangeArrowheads="1"/>
          </p:cNvPicPr>
          <p:nvPr>
            <p:ph idx="1"/>
          </p:nvPr>
        </p:nvPicPr>
        <p:blipFill>
          <a:blip r:embed="rId2"/>
          <a:srcRect/>
          <a:stretch>
            <a:fillRect/>
          </a:stretch>
        </p:blipFill>
        <p:spPr>
          <a:xfrm>
            <a:off x="539750" y="2212975"/>
            <a:ext cx="8208963" cy="3359150"/>
          </a:xfrm>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000"/>
            <a:ext cx="8229600" cy="812800"/>
          </a:xfrm>
        </p:spPr>
        <p:txBody>
          <a:bodyPr>
            <a:normAutofit/>
          </a:bodyPr>
          <a:lstStyle/>
          <a:p>
            <a:r>
              <a:rPr lang="en-US" sz="3600" b="1" dirty="0" smtClean="0"/>
              <a:t>Conceptual issues</a:t>
            </a:r>
            <a:endParaRPr lang="en-US" sz="3600" b="1" dirty="0"/>
          </a:p>
        </p:txBody>
      </p:sp>
      <p:sp>
        <p:nvSpPr>
          <p:cNvPr id="3" name="Content Placeholder 2"/>
          <p:cNvSpPr>
            <a:spLocks noGrp="1"/>
          </p:cNvSpPr>
          <p:nvPr>
            <p:ph idx="1"/>
          </p:nvPr>
        </p:nvSpPr>
        <p:spPr>
          <a:xfrm>
            <a:off x="457200" y="1417638"/>
            <a:ext cx="8229600" cy="4708525"/>
          </a:xfrm>
        </p:spPr>
        <p:txBody>
          <a:bodyPr>
            <a:normAutofit fontScale="92500" lnSpcReduction="20000"/>
          </a:bodyPr>
          <a:lstStyle/>
          <a:p>
            <a:r>
              <a:rPr lang="en-US" dirty="0" smtClean="0"/>
              <a:t>What matters for market participants is uncertainty, namely ex-ante unpredictability and not ex-post variability</a:t>
            </a:r>
          </a:p>
          <a:p>
            <a:r>
              <a:rPr lang="en-US" dirty="0" smtClean="0"/>
              <a:t>Risk is determined by exposure to uncertainty or unpredictability</a:t>
            </a:r>
          </a:p>
          <a:p>
            <a:r>
              <a:rPr lang="en-US" dirty="0" smtClean="0"/>
              <a:t>Unpredictability not easily measured, while ex-post variability readily measured</a:t>
            </a:r>
          </a:p>
          <a:p>
            <a:r>
              <a:rPr lang="en-US" dirty="0" smtClean="0"/>
              <a:t>Impacts of volatility on </a:t>
            </a:r>
            <a:r>
              <a:rPr lang="en-US" dirty="0" err="1" smtClean="0"/>
              <a:t>DCs</a:t>
            </a:r>
            <a:r>
              <a:rPr lang="en-US" dirty="0" smtClean="0"/>
              <a:t> large at both micro and macro levels because of large dependence on primary food commodities and credit constraints at both micro and macro levels </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t>Issues relevant to agricultural commodity prices and volatility</a:t>
            </a:r>
            <a:endParaRPr lang="en-US" sz="3600" b="1" dirty="0"/>
          </a:p>
        </p:txBody>
      </p:sp>
      <p:sp>
        <p:nvSpPr>
          <p:cNvPr id="3" name="Content Placeholder 2"/>
          <p:cNvSpPr>
            <a:spLocks noGrp="1"/>
          </p:cNvSpPr>
          <p:nvPr>
            <p:ph idx="1"/>
          </p:nvPr>
        </p:nvSpPr>
        <p:spPr/>
        <p:txBody>
          <a:bodyPr>
            <a:normAutofit fontScale="92500" lnSpcReduction="10000"/>
          </a:bodyPr>
          <a:lstStyle/>
          <a:p>
            <a:r>
              <a:rPr lang="en-US" dirty="0" smtClean="0"/>
              <a:t>Do commodity prices have trends?</a:t>
            </a:r>
          </a:p>
          <a:p>
            <a:r>
              <a:rPr lang="en-US" dirty="0" smtClean="0"/>
              <a:t>Are shocks temporary or permanent?</a:t>
            </a:r>
          </a:p>
          <a:p>
            <a:r>
              <a:rPr lang="en-US" dirty="0" smtClean="0"/>
              <a:t>Are shocks persistent?</a:t>
            </a:r>
          </a:p>
          <a:p>
            <a:r>
              <a:rPr lang="en-US" dirty="0" smtClean="0"/>
              <a:t>Do agricultural market prices </a:t>
            </a:r>
            <a:r>
              <a:rPr lang="en-US" dirty="0" err="1" smtClean="0"/>
              <a:t>comove</a:t>
            </a:r>
            <a:r>
              <a:rPr lang="en-US" dirty="0" smtClean="0"/>
              <a:t>?</a:t>
            </a:r>
          </a:p>
          <a:p>
            <a:r>
              <a:rPr lang="en-US" dirty="0" smtClean="0"/>
              <a:t>Nature of unanticipated shocks</a:t>
            </a:r>
          </a:p>
          <a:p>
            <a:r>
              <a:rPr lang="en-US" dirty="0" smtClean="0"/>
              <a:t>Volatility best measured by forward looking measures, such as conditional variance of future prices (</a:t>
            </a:r>
            <a:r>
              <a:rPr lang="en-US" dirty="0" err="1" smtClean="0"/>
              <a:t>eg</a:t>
            </a:r>
            <a:r>
              <a:rPr lang="en-US" dirty="0" smtClean="0"/>
              <a:t>. via GARCH estimates) or implied volatilities from options data</a:t>
            </a:r>
          </a:p>
          <a:p>
            <a:endParaRPr lang="en-US" dirty="0" smtClean="0"/>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2462"/>
          </a:xfrm>
        </p:spPr>
        <p:txBody>
          <a:bodyPr>
            <a:normAutofit/>
          </a:bodyPr>
          <a:lstStyle/>
          <a:p>
            <a:r>
              <a:rPr lang="en-US" sz="3600" b="1" dirty="0" smtClean="0"/>
              <a:t>What does the literature say</a:t>
            </a:r>
            <a:endParaRPr lang="en-US" sz="3600" b="1" dirty="0"/>
          </a:p>
        </p:txBody>
      </p:sp>
      <p:sp>
        <p:nvSpPr>
          <p:cNvPr id="3" name="Content Placeholder 2"/>
          <p:cNvSpPr>
            <a:spLocks noGrp="1"/>
          </p:cNvSpPr>
          <p:nvPr>
            <p:ph idx="1"/>
          </p:nvPr>
        </p:nvSpPr>
        <p:spPr>
          <a:xfrm>
            <a:off x="457200" y="1092200"/>
            <a:ext cx="8229600" cy="5033963"/>
          </a:xfrm>
        </p:spPr>
        <p:txBody>
          <a:bodyPr>
            <a:normAutofit fontScale="62500" lnSpcReduction="20000"/>
          </a:bodyPr>
          <a:lstStyle/>
          <a:p>
            <a:r>
              <a:rPr lang="en-US" dirty="0" smtClean="0"/>
              <a:t>Small negative real trends but depends on time period. Signal to noise ratio small.  </a:t>
            </a:r>
          </a:p>
          <a:p>
            <a:r>
              <a:rPr lang="en-US" dirty="0" smtClean="0"/>
              <a:t>Tests of temporary or permanent trends have low power.</a:t>
            </a:r>
          </a:p>
          <a:p>
            <a:r>
              <a:rPr lang="en-US" dirty="0" smtClean="0"/>
              <a:t>Trends seem variable hence uncertain. </a:t>
            </a:r>
          </a:p>
          <a:p>
            <a:r>
              <a:rPr lang="en-US" dirty="0" smtClean="0"/>
              <a:t>Shocks and their effects on market prices exhibit persistence  </a:t>
            </a:r>
          </a:p>
          <a:p>
            <a:r>
              <a:rPr lang="en-US" dirty="0" smtClean="0"/>
              <a:t>Duration of price slumps larger than that of price booms </a:t>
            </a:r>
          </a:p>
          <a:p>
            <a:r>
              <a:rPr lang="en-US" dirty="0" smtClean="0"/>
              <a:t>Severity of booms and slumps unrelated to their duration</a:t>
            </a:r>
          </a:p>
          <a:p>
            <a:r>
              <a:rPr lang="en-US" dirty="0" smtClean="0"/>
              <a:t>Probability of ending a boom or slump independent of time spent in boom or slump</a:t>
            </a:r>
          </a:p>
          <a:p>
            <a:r>
              <a:rPr lang="en-US" dirty="0" smtClean="0"/>
              <a:t>Co-movement largely absent in unrelated commodities</a:t>
            </a:r>
          </a:p>
          <a:p>
            <a:pPr>
              <a:buFontTx/>
              <a:buChar char="•"/>
            </a:pPr>
            <a:r>
              <a:rPr lang="en-US" dirty="0" smtClean="0">
                <a:latin typeface="Times New Roman" charset="0"/>
              </a:rPr>
              <a:t>Food commodity price volatility is influenced by yields, exchange rate volatility, petroleum price volatility, stock levels, export concentration, interest rate volatility, national policies</a:t>
            </a:r>
            <a:endParaRPr lang="en-US" dirty="0" smtClean="0"/>
          </a:p>
          <a:p>
            <a:r>
              <a:rPr lang="en-US" dirty="0" smtClean="0"/>
              <a:t>Volatility changes over time (has volatility increased?)</a:t>
            </a:r>
          </a:p>
          <a:p>
            <a:r>
              <a:rPr lang="en-US" b="1" dirty="0" smtClean="0"/>
              <a:t>Conclusion: Market risks and fundamentals of volatility are variable over time</a:t>
            </a:r>
            <a:endParaRPr lang="en-US" b="1" dirty="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1618" name="Title 1"/>
          <p:cNvSpPr>
            <a:spLocks noGrp="1"/>
          </p:cNvSpPr>
          <p:nvPr>
            <p:ph type="title"/>
          </p:nvPr>
        </p:nvSpPr>
        <p:spPr/>
        <p:txBody>
          <a:bodyPr>
            <a:normAutofit fontScale="90000"/>
          </a:bodyPr>
          <a:lstStyle/>
          <a:p>
            <a:r>
              <a:rPr lang="en-US" sz="2800" dirty="0" smtClean="0"/>
              <a:t>Has volatility increased? Annualized real historic volatility of selected food commodities 1957-2010 (Source. </a:t>
            </a:r>
            <a:r>
              <a:rPr lang="en-US" sz="2800" dirty="0" err="1" smtClean="0"/>
              <a:t>Prakash</a:t>
            </a:r>
            <a:r>
              <a:rPr lang="en-US" sz="2800" dirty="0" smtClean="0"/>
              <a:t> 2011)</a:t>
            </a:r>
          </a:p>
        </p:txBody>
      </p:sp>
      <p:pic>
        <p:nvPicPr>
          <p:cNvPr id="111619" name="Picture 4"/>
          <p:cNvPicPr>
            <a:picLocks noChangeAspect="1"/>
          </p:cNvPicPr>
          <p:nvPr/>
        </p:nvPicPr>
        <p:blipFill>
          <a:blip r:embed="rId2"/>
          <a:srcRect/>
          <a:stretch>
            <a:fillRect/>
          </a:stretch>
        </p:blipFill>
        <p:spPr bwMode="auto">
          <a:xfrm>
            <a:off x="533400" y="1447800"/>
            <a:ext cx="7785100" cy="39624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42" name="Title 1"/>
          <p:cNvSpPr>
            <a:spLocks noGrp="1"/>
          </p:cNvSpPr>
          <p:nvPr>
            <p:ph type="title"/>
          </p:nvPr>
        </p:nvSpPr>
        <p:spPr/>
        <p:txBody>
          <a:bodyPr/>
          <a:lstStyle/>
          <a:p>
            <a:r>
              <a:rPr lang="en-US" sz="2800" b="1" dirty="0" smtClean="0"/>
              <a:t>Annualized real historic volatility of selected food commodities 1957-2010 (Source: </a:t>
            </a:r>
            <a:r>
              <a:rPr lang="en-US" sz="2800" b="1" dirty="0" err="1" smtClean="0"/>
              <a:t>Prakash</a:t>
            </a:r>
            <a:r>
              <a:rPr lang="en-US" sz="2800" b="1" dirty="0" smtClean="0"/>
              <a:t>, 2011)</a:t>
            </a:r>
          </a:p>
        </p:txBody>
      </p:sp>
      <p:pic>
        <p:nvPicPr>
          <p:cNvPr id="112643" name="Picture 3"/>
          <p:cNvPicPr>
            <a:picLocks noChangeAspect="1"/>
          </p:cNvPicPr>
          <p:nvPr/>
        </p:nvPicPr>
        <p:blipFill>
          <a:blip r:embed="rId2"/>
          <a:srcRect/>
          <a:stretch>
            <a:fillRect/>
          </a:stretch>
        </p:blipFill>
        <p:spPr bwMode="auto">
          <a:xfrm>
            <a:off x="609600" y="1676400"/>
            <a:ext cx="7578725" cy="38862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3666" name="Title 1"/>
          <p:cNvSpPr>
            <a:spLocks noGrp="1"/>
          </p:cNvSpPr>
          <p:nvPr>
            <p:ph type="title"/>
          </p:nvPr>
        </p:nvSpPr>
        <p:spPr>
          <a:xfrm>
            <a:off x="457200" y="274638"/>
            <a:ext cx="8229600" cy="1173162"/>
          </a:xfrm>
        </p:spPr>
        <p:txBody>
          <a:bodyPr>
            <a:normAutofit fontScale="90000"/>
          </a:bodyPr>
          <a:lstStyle/>
          <a:p>
            <a:r>
              <a:rPr lang="en-US" sz="2800" b="1" dirty="0" smtClean="0"/>
              <a:t>Has volatility increased? Implied price volatilities 1987-2010. Proxies for unpredictability (Source: </a:t>
            </a:r>
            <a:r>
              <a:rPr lang="en-US" sz="2800" b="1" dirty="0" err="1" smtClean="0"/>
              <a:t>Prakash</a:t>
            </a:r>
            <a:r>
              <a:rPr lang="en-US" sz="2800" b="1" dirty="0" smtClean="0"/>
              <a:t>, 2011)</a:t>
            </a:r>
          </a:p>
        </p:txBody>
      </p:sp>
      <p:pic>
        <p:nvPicPr>
          <p:cNvPr id="113667" name="Picture 3"/>
          <p:cNvPicPr>
            <a:picLocks noChangeAspect="1"/>
          </p:cNvPicPr>
          <p:nvPr/>
        </p:nvPicPr>
        <p:blipFill>
          <a:blip r:embed="rId2"/>
          <a:srcRect/>
          <a:stretch>
            <a:fillRect/>
          </a:stretch>
        </p:blipFill>
        <p:spPr bwMode="auto">
          <a:xfrm>
            <a:off x="1981200" y="1752600"/>
            <a:ext cx="4419600" cy="4467225"/>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7762" name="Picture 3"/>
          <p:cNvPicPr>
            <a:picLocks noChangeAspect="1"/>
          </p:cNvPicPr>
          <p:nvPr/>
        </p:nvPicPr>
        <p:blipFill>
          <a:blip r:embed="rId2"/>
          <a:srcRect/>
          <a:stretch>
            <a:fillRect/>
          </a:stretch>
        </p:blipFill>
        <p:spPr bwMode="auto">
          <a:xfrm>
            <a:off x="784225" y="1028700"/>
            <a:ext cx="7797800" cy="457200"/>
          </a:xfrm>
          <a:prstGeom prst="rect">
            <a:avLst/>
          </a:prstGeom>
          <a:noFill/>
          <a:ln w="9525">
            <a:noFill/>
            <a:miter lim="800000"/>
            <a:headEnd/>
            <a:tailEnd/>
          </a:ln>
        </p:spPr>
      </p:pic>
      <p:pic>
        <p:nvPicPr>
          <p:cNvPr id="117763" name="Picture 4"/>
          <p:cNvPicPr>
            <a:picLocks noChangeAspect="1"/>
          </p:cNvPicPr>
          <p:nvPr/>
        </p:nvPicPr>
        <p:blipFill>
          <a:blip r:embed="rId3"/>
          <a:srcRect/>
          <a:stretch>
            <a:fillRect/>
          </a:stretch>
        </p:blipFill>
        <p:spPr bwMode="auto">
          <a:xfrm>
            <a:off x="223838" y="1549400"/>
            <a:ext cx="8767762" cy="4610100"/>
          </a:xfrm>
          <a:prstGeom prst="rect">
            <a:avLst/>
          </a:prstGeom>
          <a:noFill/>
          <a:ln w="9525">
            <a:noFill/>
            <a:miter lim="800000"/>
            <a:headEnd/>
            <a:tailEnd/>
          </a:ln>
        </p:spPr>
      </p:pic>
      <p:sp>
        <p:nvSpPr>
          <p:cNvPr id="4" name="TextBox 3"/>
          <p:cNvSpPr txBox="1"/>
          <p:nvPr/>
        </p:nvSpPr>
        <p:spPr>
          <a:xfrm>
            <a:off x="223838" y="304800"/>
            <a:ext cx="8767762" cy="584776"/>
          </a:xfrm>
          <a:prstGeom prst="rect">
            <a:avLst/>
          </a:prstGeom>
          <a:noFill/>
        </p:spPr>
        <p:txBody>
          <a:bodyPr wrap="square" rtlCol="0">
            <a:spAutoFit/>
          </a:bodyPr>
          <a:lstStyle/>
          <a:p>
            <a:pPr algn="ctr"/>
            <a:r>
              <a:rPr lang="en-US" sz="3200" b="1" dirty="0" smtClean="0"/>
              <a:t>Volatility increases with high prices and low stocks </a:t>
            </a:r>
            <a:endParaRPr lang="en-US" sz="3200" b="1" dirty="0"/>
          </a:p>
        </p:txBody>
      </p:sp>
      <p:sp>
        <p:nvSpPr>
          <p:cNvPr id="5" name="TextBox 4"/>
          <p:cNvSpPr txBox="1"/>
          <p:nvPr/>
        </p:nvSpPr>
        <p:spPr>
          <a:xfrm>
            <a:off x="1000125" y="6330434"/>
            <a:ext cx="5553075" cy="369332"/>
          </a:xfrm>
          <a:prstGeom prst="rect">
            <a:avLst/>
          </a:prstGeom>
          <a:noFill/>
        </p:spPr>
        <p:txBody>
          <a:bodyPr wrap="square" rtlCol="0">
            <a:spAutoFit/>
          </a:bodyPr>
          <a:lstStyle/>
          <a:p>
            <a:r>
              <a:rPr lang="en-US" dirty="0" smtClean="0"/>
              <a:t>Source: European Commission</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9810" name="Picture 3"/>
          <p:cNvPicPr>
            <a:picLocks noChangeAspect="1"/>
          </p:cNvPicPr>
          <p:nvPr/>
        </p:nvPicPr>
        <p:blipFill>
          <a:blip r:embed="rId2"/>
          <a:srcRect/>
          <a:stretch>
            <a:fillRect/>
          </a:stretch>
        </p:blipFill>
        <p:spPr bwMode="auto">
          <a:xfrm>
            <a:off x="280988" y="1140600"/>
            <a:ext cx="8834437" cy="5189834"/>
          </a:xfrm>
          <a:prstGeom prst="rect">
            <a:avLst/>
          </a:prstGeom>
          <a:noFill/>
          <a:ln w="9525">
            <a:noFill/>
            <a:miter lim="800000"/>
            <a:headEnd/>
            <a:tailEnd/>
          </a:ln>
        </p:spPr>
      </p:pic>
      <p:sp>
        <p:nvSpPr>
          <p:cNvPr id="3" name="TextBox 2"/>
          <p:cNvSpPr txBox="1"/>
          <p:nvPr/>
        </p:nvSpPr>
        <p:spPr>
          <a:xfrm>
            <a:off x="977900" y="252969"/>
            <a:ext cx="7886700" cy="707886"/>
          </a:xfrm>
          <a:prstGeom prst="rect">
            <a:avLst/>
          </a:prstGeom>
          <a:noFill/>
        </p:spPr>
        <p:txBody>
          <a:bodyPr wrap="square" rtlCol="0">
            <a:spAutoFit/>
          </a:bodyPr>
          <a:lstStyle/>
          <a:p>
            <a:pPr algn="ctr"/>
            <a:r>
              <a:rPr lang="en-US" sz="2000" b="1" dirty="0" smtClean="0"/>
              <a:t>Volatility is positively correlated with open interest and volume of trading in futures markets</a:t>
            </a:r>
            <a:endParaRPr lang="en-US" sz="2000" b="1" dirty="0"/>
          </a:p>
        </p:txBody>
      </p:sp>
      <p:sp>
        <p:nvSpPr>
          <p:cNvPr id="4" name="TextBox 3"/>
          <p:cNvSpPr txBox="1"/>
          <p:nvPr/>
        </p:nvSpPr>
        <p:spPr>
          <a:xfrm>
            <a:off x="1000125" y="6330434"/>
            <a:ext cx="5553075" cy="369332"/>
          </a:xfrm>
          <a:prstGeom prst="rect">
            <a:avLst/>
          </a:prstGeom>
          <a:noFill/>
        </p:spPr>
        <p:txBody>
          <a:bodyPr wrap="square" rtlCol="0">
            <a:spAutoFit/>
          </a:bodyPr>
          <a:lstStyle/>
          <a:p>
            <a:r>
              <a:rPr lang="en-US" dirty="0" smtClean="0"/>
              <a:t>Source: European Commission</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1480"/>
          </a:xfrm>
        </p:spPr>
        <p:txBody>
          <a:bodyPr>
            <a:normAutofit/>
          </a:bodyPr>
          <a:lstStyle/>
          <a:p>
            <a:r>
              <a:rPr lang="en-US" sz="3600" b="1" dirty="0" smtClean="0"/>
              <a:t>Plan of presentation</a:t>
            </a:r>
            <a:endParaRPr lang="en-US" sz="3600" b="1" dirty="0"/>
          </a:p>
        </p:txBody>
      </p:sp>
      <p:sp>
        <p:nvSpPr>
          <p:cNvPr id="3" name="Content Placeholder 2"/>
          <p:cNvSpPr>
            <a:spLocks noGrp="1"/>
          </p:cNvSpPr>
          <p:nvPr>
            <p:ph idx="1"/>
          </p:nvPr>
        </p:nvSpPr>
        <p:spPr>
          <a:xfrm>
            <a:off x="457200" y="986118"/>
            <a:ext cx="8229600" cy="5140045"/>
          </a:xfrm>
        </p:spPr>
        <p:txBody>
          <a:bodyPr>
            <a:normAutofit fontScale="92500" lnSpcReduction="10000"/>
          </a:bodyPr>
          <a:lstStyle/>
          <a:p>
            <a:r>
              <a:rPr lang="en-US" sz="2800" dirty="0" smtClean="0"/>
              <a:t>Food commodity market volatility and why it matters</a:t>
            </a:r>
          </a:p>
          <a:p>
            <a:r>
              <a:rPr lang="en-US" sz="2800" dirty="0" smtClean="0"/>
              <a:t>Nature of commodity prices and volatility</a:t>
            </a:r>
          </a:p>
          <a:p>
            <a:r>
              <a:rPr lang="en-US" sz="2800" dirty="0" smtClean="0"/>
              <a:t>The EU context</a:t>
            </a:r>
          </a:p>
          <a:p>
            <a:r>
              <a:rPr lang="en-US" sz="2800" dirty="0" smtClean="0"/>
              <a:t>Volatility risks faced by developing country food importers</a:t>
            </a:r>
          </a:p>
          <a:p>
            <a:r>
              <a:rPr lang="en-US" sz="2800" dirty="0" smtClean="0"/>
              <a:t>How to define excessive market volatility and crises</a:t>
            </a:r>
          </a:p>
          <a:p>
            <a:r>
              <a:rPr lang="en-US" sz="2800" dirty="0" smtClean="0"/>
              <a:t>Can market volatility and crises be prevented or reduced and how?</a:t>
            </a:r>
          </a:p>
          <a:p>
            <a:r>
              <a:rPr lang="en-US" sz="2800" dirty="0" smtClean="0"/>
              <a:t>Policies to manage price volatility</a:t>
            </a:r>
          </a:p>
          <a:p>
            <a:r>
              <a:rPr lang="en-US" sz="2800" dirty="0" smtClean="0"/>
              <a:t>Priorities for action by the </a:t>
            </a:r>
            <a:r>
              <a:rPr lang="en-US" sz="2800" dirty="0"/>
              <a:t>international community</a:t>
            </a:r>
            <a:r>
              <a:rPr lang="en-US" sz="2800" dirty="0" smtClean="0"/>
              <a:t> to assist developing </a:t>
            </a:r>
            <a:r>
              <a:rPr lang="en-US" sz="2800" dirty="0"/>
              <a:t>countries to deal with continuing food market volatility?</a:t>
            </a:r>
          </a:p>
          <a:p>
            <a:endParaRPr lang="en-US" sz="2800" dirty="0" smtClean="0"/>
          </a:p>
          <a:p>
            <a:endParaRPr lang="en-US" dirty="0" smtClean="0"/>
          </a:p>
          <a:p>
            <a:endParaRPr lang="en-US" dirty="0" smtClean="0"/>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Volatility estimates can vary widely. Estimates of implied volatilities of wheat returns in  CME versus estimates using GARCH (correlation -0.03)</a:t>
            </a:r>
            <a:endParaRPr lang="en-US" sz="2800"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457200" y="1600200"/>
            <a:ext cx="8229600" cy="47371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84262"/>
          </a:xfrm>
        </p:spPr>
        <p:txBody>
          <a:bodyPr>
            <a:normAutofit fontScale="90000"/>
          </a:bodyPr>
          <a:lstStyle/>
          <a:p>
            <a:r>
              <a:rPr lang="en-US" sz="2667" b="1" dirty="0" smtClean="0"/>
              <a:t>Today’s implied volatility can predict future actual volatility:</a:t>
            </a:r>
            <a:br>
              <a:rPr lang="en-US" sz="2667" b="1" dirty="0" smtClean="0"/>
            </a:br>
            <a:r>
              <a:rPr lang="en-US" sz="2667" b="1" dirty="0" smtClean="0"/>
              <a:t>Dependent variable is actual price variance of maize futures in Chicago in the two months after date of observation </a:t>
            </a:r>
            <a:endParaRPr lang="en-US" dirty="0"/>
          </a:p>
        </p:txBody>
      </p:sp>
      <p:sp>
        <p:nvSpPr>
          <p:cNvPr id="3" name="Content Placeholder 2"/>
          <p:cNvSpPr>
            <a:spLocks noGrp="1"/>
          </p:cNvSpPr>
          <p:nvPr>
            <p:ph idx="1"/>
          </p:nvPr>
        </p:nvSpPr>
        <p:spPr/>
        <p:txBody>
          <a:bodyPr/>
          <a:lstStyle/>
          <a:p>
            <a:endParaRPr lang="en-US" dirty="0"/>
          </a:p>
        </p:txBody>
      </p:sp>
      <p:pic>
        <p:nvPicPr>
          <p:cNvPr id="5" name="Picture 4"/>
          <p:cNvPicPr>
            <a:picLocks noChangeAspect="1"/>
          </p:cNvPicPr>
          <p:nvPr/>
        </p:nvPicPr>
        <p:blipFill>
          <a:blip r:embed="rId2"/>
          <a:stretch>
            <a:fillRect/>
          </a:stretch>
        </p:blipFill>
        <p:spPr>
          <a:xfrm>
            <a:off x="457200" y="1522333"/>
            <a:ext cx="8531176" cy="4916567"/>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smtClean="0"/>
              <a:t>Today’s implied volatility can predict future actual volatility:</a:t>
            </a:r>
            <a:br>
              <a:rPr lang="en-US" sz="2400" b="1" dirty="0" smtClean="0"/>
            </a:br>
            <a:r>
              <a:rPr lang="en-US" sz="2400" b="1" dirty="0" smtClean="0"/>
              <a:t>Dependent variable is actual price variance of wheat futures in Chicago in the two months after date of observation </a:t>
            </a:r>
            <a:endParaRPr lang="en-US" sz="2400" dirty="0"/>
          </a:p>
        </p:txBody>
      </p:sp>
      <p:sp>
        <p:nvSpPr>
          <p:cNvPr id="3" name="Content Placeholder 2"/>
          <p:cNvSpPr>
            <a:spLocks noGrp="1"/>
          </p:cNvSpPr>
          <p:nvPr>
            <p:ph idx="1"/>
          </p:nvPr>
        </p:nvSpPr>
        <p:spPr/>
        <p:txBody>
          <a:bodyPr/>
          <a:lstStyle/>
          <a:p>
            <a:endParaRPr lang="en-US" dirty="0"/>
          </a:p>
        </p:txBody>
      </p:sp>
      <p:pic>
        <p:nvPicPr>
          <p:cNvPr id="5" name="Picture 4"/>
          <p:cNvPicPr>
            <a:picLocks noChangeAspect="1"/>
          </p:cNvPicPr>
          <p:nvPr/>
        </p:nvPicPr>
        <p:blipFill>
          <a:blip r:embed="rId2"/>
          <a:stretch>
            <a:fillRect/>
          </a:stretch>
        </p:blipFill>
        <p:spPr>
          <a:xfrm>
            <a:off x="457201" y="1555318"/>
            <a:ext cx="8666928" cy="5010581"/>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77862"/>
          </a:xfrm>
        </p:spPr>
        <p:txBody>
          <a:bodyPr>
            <a:normAutofit fontScale="90000"/>
          </a:bodyPr>
          <a:lstStyle/>
          <a:p>
            <a:r>
              <a:rPr lang="en-US" dirty="0" smtClean="0"/>
              <a:t>The EU context</a:t>
            </a:r>
            <a:endParaRPr lang="en-US" dirty="0"/>
          </a:p>
        </p:txBody>
      </p:sp>
      <p:sp>
        <p:nvSpPr>
          <p:cNvPr id="3" name="Content Placeholder 2"/>
          <p:cNvSpPr>
            <a:spLocks noGrp="1"/>
          </p:cNvSpPr>
          <p:nvPr>
            <p:ph idx="1"/>
          </p:nvPr>
        </p:nvSpPr>
        <p:spPr>
          <a:xfrm>
            <a:off x="457200" y="952500"/>
            <a:ext cx="8229600" cy="5651500"/>
          </a:xfrm>
        </p:spPr>
        <p:txBody>
          <a:bodyPr>
            <a:normAutofit fontScale="85000" lnSpcReduction="20000"/>
          </a:bodyPr>
          <a:lstStyle/>
          <a:p>
            <a:r>
              <a:rPr lang="en-US" sz="2400" dirty="0" smtClean="0"/>
              <a:t>The objectives of the CAP, since its beginnings in 1962, have included market stabilization </a:t>
            </a:r>
          </a:p>
          <a:p>
            <a:r>
              <a:rPr lang="en-US" sz="2400" dirty="0" smtClean="0"/>
              <a:t>Policy instruments used by the CAP mainly variable tariffs coupled with storage interventions, have been successful in insulating EU domestic markets from world  market volatility</a:t>
            </a:r>
          </a:p>
          <a:p>
            <a:r>
              <a:rPr lang="en-US" sz="2400" dirty="0" smtClean="0"/>
              <a:t>The shift in emphasis in the CAP to more market orientation since 2002 opened EU farmers to more exposure to external market instability </a:t>
            </a:r>
          </a:p>
          <a:p>
            <a:r>
              <a:rPr lang="en-US" sz="2400" dirty="0" smtClean="0"/>
              <a:t>Currently there are two market management measures in the CAP which effectively result in stock building; intervention purchasing and withdrawals (e.g. for soft wheat, milk powder); Second, aid for private storage (applicable to a range of meats, as well as sugar and olive oil)</a:t>
            </a:r>
          </a:p>
          <a:p>
            <a:r>
              <a:rPr lang="en-US" sz="2400" dirty="0" smtClean="0"/>
              <a:t>Food insecurity is not currently an issue within the EU. The 2007-8 price spike caused only a 0.7 percent decline in EU average real purchasing power.</a:t>
            </a:r>
          </a:p>
          <a:p>
            <a:r>
              <a:rPr lang="en-US" sz="2400" dirty="0" smtClean="0"/>
              <a:t>What appears to matter in the EU is “excessive volatility” for farmers and other market agents</a:t>
            </a:r>
          </a:p>
          <a:p>
            <a:r>
              <a:rPr lang="en-US" sz="2400" dirty="0" smtClean="0"/>
              <a:t>In the EU price changes are not uniform across agricultural commodities, and also are not uniform across EU MS. It is thus difficult to talk about a EU price spike</a:t>
            </a:r>
          </a:p>
          <a:p>
            <a:r>
              <a:rPr lang="en-US" sz="2400" dirty="0" smtClean="0"/>
              <a:t>Main issue is to have institutions and policies to allow farmers and processors/traders to manage price risks </a:t>
            </a: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0"/>
            <a:ext cx="8229600" cy="908050"/>
          </a:xfrm>
        </p:spPr>
        <p:txBody>
          <a:bodyPr>
            <a:normAutofit fontScale="90000"/>
          </a:bodyPr>
          <a:lstStyle/>
          <a:p>
            <a:r>
              <a:rPr lang="en-US" sz="3200" b="1" dirty="0"/>
              <a:t>Staple food import </a:t>
            </a:r>
            <a:r>
              <a:rPr lang="en-US" sz="3200" b="1" dirty="0" smtClean="0"/>
              <a:t>risks in developing countries. </a:t>
            </a:r>
            <a:r>
              <a:rPr lang="en-US" sz="3200" b="1" dirty="0"/>
              <a:t>Macro issues</a:t>
            </a:r>
            <a:endParaRPr lang="en-GB" sz="3200" b="1" dirty="0"/>
          </a:p>
        </p:txBody>
      </p:sp>
      <p:sp>
        <p:nvSpPr>
          <p:cNvPr id="19459" name="Rectangle 3"/>
          <p:cNvSpPr>
            <a:spLocks noGrp="1" noChangeArrowheads="1"/>
          </p:cNvSpPr>
          <p:nvPr>
            <p:ph type="body" idx="1"/>
          </p:nvPr>
        </p:nvSpPr>
        <p:spPr>
          <a:xfrm>
            <a:off x="457200" y="981075"/>
            <a:ext cx="8229600" cy="5145088"/>
          </a:xfrm>
        </p:spPr>
        <p:txBody>
          <a:bodyPr>
            <a:normAutofit fontScale="92500" lnSpcReduction="10000"/>
          </a:bodyPr>
          <a:lstStyle/>
          <a:p>
            <a:pPr>
              <a:lnSpc>
                <a:spcPct val="90000"/>
              </a:lnSpc>
            </a:pPr>
            <a:r>
              <a:rPr lang="en-US" dirty="0"/>
              <a:t>Transitory versus permanent external shocks </a:t>
            </a:r>
          </a:p>
          <a:p>
            <a:pPr>
              <a:lnSpc>
                <a:spcPct val="90000"/>
              </a:lnSpc>
            </a:pPr>
            <a:r>
              <a:rPr lang="en-US" dirty="0"/>
              <a:t>Uncertainty about external</a:t>
            </a:r>
            <a:r>
              <a:rPr lang="en-US" dirty="0" smtClean="0"/>
              <a:t> and internal factors </a:t>
            </a:r>
            <a:r>
              <a:rPr lang="en-US" dirty="0"/>
              <a:t>affecting food </a:t>
            </a:r>
            <a:r>
              <a:rPr lang="en-US" dirty="0" smtClean="0"/>
              <a:t>imports</a:t>
            </a:r>
          </a:p>
          <a:p>
            <a:pPr>
              <a:lnSpc>
                <a:spcPct val="90000"/>
              </a:lnSpc>
            </a:pPr>
            <a:r>
              <a:rPr lang="en-US" dirty="0" smtClean="0"/>
              <a:t>Overall exposure to external food shocks and degree of self sufficiency in staples</a:t>
            </a:r>
          </a:p>
          <a:p>
            <a:pPr>
              <a:lnSpc>
                <a:spcPct val="90000"/>
              </a:lnSpc>
            </a:pPr>
            <a:r>
              <a:rPr lang="en-US" dirty="0"/>
              <a:t>Possible impact of external and internal shocks on domestic </a:t>
            </a:r>
            <a:r>
              <a:rPr lang="en-US" dirty="0" smtClean="0"/>
              <a:t>economy (rural versus urban)</a:t>
            </a:r>
          </a:p>
          <a:p>
            <a:pPr>
              <a:lnSpc>
                <a:spcPct val="90000"/>
              </a:lnSpc>
            </a:pPr>
            <a:r>
              <a:rPr lang="en-US" dirty="0"/>
              <a:t>Price transmission to domestic economy</a:t>
            </a:r>
          </a:p>
          <a:p>
            <a:pPr>
              <a:lnSpc>
                <a:spcPct val="90000"/>
              </a:lnSpc>
            </a:pPr>
            <a:r>
              <a:rPr lang="en-US" dirty="0"/>
              <a:t>Uncertainty of policy </a:t>
            </a:r>
            <a:r>
              <a:rPr lang="en-US" dirty="0" smtClean="0"/>
              <a:t>objectives and applied policies</a:t>
            </a:r>
          </a:p>
          <a:p>
            <a:pPr>
              <a:lnSpc>
                <a:spcPct val="90000"/>
              </a:lnSpc>
            </a:pPr>
            <a:r>
              <a:rPr lang="en-US" dirty="0"/>
              <a:t>Structure of import trade (public versus private)</a:t>
            </a:r>
            <a:endParaRPr lang="en-GB" dirty="0"/>
          </a:p>
          <a:p>
            <a:pPr>
              <a:lnSpc>
                <a:spcPct val="90000"/>
              </a:lnSpc>
            </a:pPr>
            <a:endParaRPr lang="en-GB" dirty="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274638"/>
            <a:ext cx="8229600" cy="754063"/>
          </a:xfrm>
        </p:spPr>
        <p:txBody>
          <a:bodyPr>
            <a:normAutofit fontScale="90000"/>
          </a:bodyPr>
          <a:lstStyle/>
          <a:p>
            <a:r>
              <a:rPr lang="en-US" sz="3200" b="1" dirty="0"/>
              <a:t>Staple food import </a:t>
            </a:r>
            <a:r>
              <a:rPr lang="en-US" sz="3200" b="1" dirty="0" smtClean="0"/>
              <a:t>risks in developing countries. Micro </a:t>
            </a:r>
            <a:r>
              <a:rPr lang="en-US" sz="3200" b="1" dirty="0"/>
              <a:t>issues</a:t>
            </a:r>
            <a:endParaRPr lang="en-GB" sz="3200" b="1" dirty="0"/>
          </a:p>
        </p:txBody>
      </p:sp>
      <p:sp>
        <p:nvSpPr>
          <p:cNvPr id="20483" name="Rectangle 3"/>
          <p:cNvSpPr>
            <a:spLocks noGrp="1" noChangeArrowheads="1"/>
          </p:cNvSpPr>
          <p:nvPr>
            <p:ph type="body" idx="1"/>
          </p:nvPr>
        </p:nvSpPr>
        <p:spPr>
          <a:xfrm>
            <a:off x="457200" y="1193799"/>
            <a:ext cx="8229600" cy="5187951"/>
          </a:xfrm>
        </p:spPr>
        <p:txBody>
          <a:bodyPr/>
          <a:lstStyle/>
          <a:p>
            <a:pPr>
              <a:lnSpc>
                <a:spcPct val="90000"/>
              </a:lnSpc>
            </a:pPr>
            <a:r>
              <a:rPr lang="en-US" sz="2400" dirty="0"/>
              <a:t>Determining import requirements</a:t>
            </a:r>
          </a:p>
          <a:p>
            <a:pPr>
              <a:lnSpc>
                <a:spcPct val="90000"/>
              </a:lnSpc>
            </a:pPr>
            <a:r>
              <a:rPr lang="en-GB" sz="2400" dirty="0"/>
              <a:t>How to fulfil import requirements, namely through imports, or by reductions in publicly or privately held stocks </a:t>
            </a:r>
          </a:p>
          <a:p>
            <a:pPr>
              <a:lnSpc>
                <a:spcPct val="90000"/>
              </a:lnSpc>
            </a:pPr>
            <a:r>
              <a:rPr lang="en-GB" sz="2400" dirty="0"/>
              <a:t>How to minimize overall cost of fulfilling import requirements, given uncertainties in international prices and international freight rates</a:t>
            </a:r>
          </a:p>
          <a:p>
            <a:pPr>
              <a:lnSpc>
                <a:spcPct val="90000"/>
              </a:lnSpc>
            </a:pPr>
            <a:r>
              <a:rPr lang="en-GB" sz="2400" dirty="0"/>
              <a:t>How to manage the risks of unanticipated cost overruns </a:t>
            </a:r>
          </a:p>
          <a:p>
            <a:pPr>
              <a:lnSpc>
                <a:spcPct val="90000"/>
              </a:lnSpc>
            </a:pPr>
            <a:r>
              <a:rPr lang="en-GB" sz="2400" dirty="0"/>
              <a:t>How to finance the transaction </a:t>
            </a:r>
          </a:p>
          <a:p>
            <a:pPr>
              <a:lnSpc>
                <a:spcPct val="90000"/>
              </a:lnSpc>
            </a:pPr>
            <a:r>
              <a:rPr lang="en-GB" sz="2400" dirty="0"/>
              <a:t>Counterparty risk of non-delivery of the agreed supplies</a:t>
            </a:r>
          </a:p>
          <a:p>
            <a:pPr>
              <a:lnSpc>
                <a:spcPct val="90000"/>
              </a:lnSpc>
            </a:pPr>
            <a:r>
              <a:rPr lang="en-GB" sz="2400" dirty="0"/>
              <a:t>Major factor in contract defaults is adverse price movements that have not been hedged adequately by supplier </a:t>
            </a: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254000" y="274638"/>
            <a:ext cx="8699500" cy="1066800"/>
          </a:xfrm>
        </p:spPr>
        <p:txBody>
          <a:bodyPr>
            <a:normAutofit fontScale="90000"/>
          </a:bodyPr>
          <a:lstStyle/>
          <a:p>
            <a:r>
              <a:rPr lang="en-US" sz="3200" b="1" dirty="0"/>
              <a:t>Policy options</a:t>
            </a:r>
            <a:r>
              <a:rPr lang="en-US" sz="3200" b="1" dirty="0" smtClean="0"/>
              <a:t> for food importing developing countries to </a:t>
            </a:r>
            <a:r>
              <a:rPr lang="en-US" sz="3200" b="1" dirty="0"/>
              <a:t>deal with external</a:t>
            </a:r>
            <a:r>
              <a:rPr lang="en-US" sz="3200" b="1" dirty="0" smtClean="0"/>
              <a:t> unpredictable food </a:t>
            </a:r>
            <a:r>
              <a:rPr lang="en-US" sz="3200" b="1" dirty="0"/>
              <a:t>prices</a:t>
            </a:r>
            <a:endParaRPr lang="en-GB" sz="3200" b="1" dirty="0"/>
          </a:p>
        </p:txBody>
      </p:sp>
      <p:sp>
        <p:nvSpPr>
          <p:cNvPr id="64515" name="Rectangle 3"/>
          <p:cNvSpPr>
            <a:spLocks noGrp="1" noChangeArrowheads="1"/>
          </p:cNvSpPr>
          <p:nvPr>
            <p:ph type="body" idx="1"/>
          </p:nvPr>
        </p:nvSpPr>
        <p:spPr>
          <a:xfrm>
            <a:off x="457200" y="1498600"/>
            <a:ext cx="8229600" cy="4627563"/>
          </a:xfrm>
        </p:spPr>
        <p:txBody>
          <a:bodyPr>
            <a:normAutofit fontScale="92500" lnSpcReduction="10000"/>
          </a:bodyPr>
          <a:lstStyle/>
          <a:p>
            <a:pPr>
              <a:lnSpc>
                <a:spcPct val="80000"/>
              </a:lnSpc>
            </a:pPr>
            <a:r>
              <a:rPr lang="en-US" sz="2800" dirty="0"/>
              <a:t>Trade policies (tariff changes, export taxes, restrictions) not very effective</a:t>
            </a:r>
          </a:p>
          <a:p>
            <a:pPr>
              <a:lnSpc>
                <a:spcPct val="80000"/>
              </a:lnSpc>
            </a:pPr>
            <a:r>
              <a:rPr lang="en-US" sz="2800" dirty="0"/>
              <a:t>Domestic taxation policies: not very effective </a:t>
            </a:r>
          </a:p>
          <a:p>
            <a:pPr>
              <a:lnSpc>
                <a:spcPct val="80000"/>
              </a:lnSpc>
            </a:pPr>
            <a:r>
              <a:rPr lang="en-US" sz="2800" dirty="0"/>
              <a:t>Stock policies. Not effective</a:t>
            </a:r>
            <a:r>
              <a:rPr lang="en-US" sz="2800" dirty="0" smtClean="0"/>
              <a:t> unless there is control of domestic market, and </a:t>
            </a:r>
            <a:r>
              <a:rPr lang="en-US" sz="2800" dirty="0"/>
              <a:t>expensive</a:t>
            </a:r>
            <a:endParaRPr lang="en-US" sz="2800" dirty="0" smtClean="0"/>
          </a:p>
          <a:p>
            <a:pPr>
              <a:lnSpc>
                <a:spcPct val="80000"/>
              </a:lnSpc>
            </a:pPr>
            <a:r>
              <a:rPr lang="en-US" sz="2800" dirty="0" smtClean="0"/>
              <a:t>Short term input </a:t>
            </a:r>
            <a:r>
              <a:rPr lang="en-US" sz="2800" dirty="0"/>
              <a:t>and other production subsidies (may work in some cases)</a:t>
            </a:r>
          </a:p>
          <a:p>
            <a:pPr>
              <a:lnSpc>
                <a:spcPct val="80000"/>
              </a:lnSpc>
            </a:pPr>
            <a:r>
              <a:rPr lang="en-US" sz="2800" dirty="0"/>
              <a:t>Combine small scale market operations with effectively targeted safety </a:t>
            </a:r>
            <a:r>
              <a:rPr lang="en-US" sz="2800" dirty="0" smtClean="0"/>
              <a:t>nets</a:t>
            </a:r>
          </a:p>
          <a:p>
            <a:pPr>
              <a:lnSpc>
                <a:spcPct val="80000"/>
              </a:lnSpc>
            </a:pPr>
            <a:r>
              <a:rPr lang="en-US" sz="2800" dirty="0" smtClean="0"/>
              <a:t>Import hedging to cover price risks</a:t>
            </a:r>
          </a:p>
          <a:p>
            <a:pPr>
              <a:lnSpc>
                <a:spcPct val="80000"/>
              </a:lnSpc>
            </a:pPr>
            <a:r>
              <a:rPr lang="en-US" sz="2800" dirty="0"/>
              <a:t>Regional free trade may</a:t>
            </a:r>
            <a:r>
              <a:rPr lang="en-US" sz="2800" dirty="0" smtClean="0"/>
              <a:t> help diffuse impacts of external and internal food shocks</a:t>
            </a:r>
          </a:p>
          <a:p>
            <a:pPr>
              <a:lnSpc>
                <a:spcPct val="80000"/>
              </a:lnSpc>
            </a:pPr>
            <a:r>
              <a:rPr lang="en-US" sz="2800" dirty="0"/>
              <a:t>Coordination and information between private and public sectors</a:t>
            </a:r>
            <a:endParaRPr lang="en-GB" sz="2800" dirty="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How to identify excessive volatility and impending food market crises? </a:t>
            </a:r>
            <a:endParaRPr lang="en-US" sz="3200" b="1" dirty="0"/>
          </a:p>
        </p:txBody>
      </p:sp>
      <p:sp>
        <p:nvSpPr>
          <p:cNvPr id="3" name="Content Placeholder 2"/>
          <p:cNvSpPr>
            <a:spLocks noGrp="1"/>
          </p:cNvSpPr>
          <p:nvPr>
            <p:ph idx="1"/>
          </p:nvPr>
        </p:nvSpPr>
        <p:spPr/>
        <p:txBody>
          <a:bodyPr/>
          <a:lstStyle/>
          <a:p>
            <a:r>
              <a:rPr lang="en-US" dirty="0" smtClean="0"/>
              <a:t>Excessive volatility can be defined as probable movement of prices outside bounds that are deemed to be undesirable and occur infrequently</a:t>
            </a:r>
          </a:p>
          <a:p>
            <a:r>
              <a:rPr lang="en-US" dirty="0" smtClean="0"/>
              <a:t>How can such bounds be identified</a:t>
            </a:r>
          </a:p>
          <a:p>
            <a:r>
              <a:rPr lang="en-US" dirty="0" smtClean="0"/>
              <a:t>Through concept of risk layering concentrate on market failure risk layer </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Autofit/>
          </a:bodyPr>
          <a:lstStyle/>
          <a:p>
            <a:r>
              <a:rPr lang="en-GB" sz="3200" dirty="0" smtClean="0"/>
              <a:t>Illustrating risk layering. Conditional probability distribution of price at some future period </a:t>
            </a:r>
            <a:endParaRPr lang="en-GB" sz="3200" dirty="0"/>
          </a:p>
        </p:txBody>
      </p:sp>
      <p:sp>
        <p:nvSpPr>
          <p:cNvPr id="39" name="TextBox 38"/>
          <p:cNvSpPr txBox="1"/>
          <p:nvPr/>
        </p:nvSpPr>
        <p:spPr>
          <a:xfrm>
            <a:off x="7858148" y="5143512"/>
            <a:ext cx="1500198" cy="338554"/>
          </a:xfrm>
          <a:prstGeom prst="rect">
            <a:avLst/>
          </a:prstGeom>
          <a:noFill/>
        </p:spPr>
        <p:txBody>
          <a:bodyPr wrap="square" rtlCol="0">
            <a:spAutoFit/>
          </a:bodyPr>
          <a:lstStyle/>
          <a:p>
            <a:r>
              <a:rPr lang="en-GB" sz="1600" dirty="0" smtClean="0"/>
              <a:t>Price </a:t>
            </a:r>
            <a:endParaRPr lang="en-GB" sz="1600" dirty="0"/>
          </a:p>
        </p:txBody>
      </p:sp>
      <p:grpSp>
        <p:nvGrpSpPr>
          <p:cNvPr id="3" name="Group 36"/>
          <p:cNvGrpSpPr/>
          <p:nvPr/>
        </p:nvGrpSpPr>
        <p:grpSpPr>
          <a:xfrm>
            <a:off x="457200" y="1447800"/>
            <a:ext cx="8229600" cy="4196206"/>
            <a:chOff x="285720" y="1214422"/>
            <a:chExt cx="7786742" cy="4196206"/>
          </a:xfrm>
        </p:grpSpPr>
        <p:cxnSp>
          <p:nvCxnSpPr>
            <p:cNvPr id="4" name="Straight Arrow Connector 3"/>
            <p:cNvCxnSpPr/>
            <p:nvPr/>
          </p:nvCxnSpPr>
          <p:spPr>
            <a:xfrm rot="5400000" flipH="1" flipV="1">
              <a:off x="-1393073" y="3321843"/>
              <a:ext cx="3501256" cy="79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357158" y="5072074"/>
              <a:ext cx="7715304"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286116" y="1214422"/>
              <a:ext cx="1500198" cy="584775"/>
            </a:xfrm>
            <a:prstGeom prst="rect">
              <a:avLst/>
            </a:prstGeom>
            <a:noFill/>
          </p:spPr>
          <p:txBody>
            <a:bodyPr wrap="square" rtlCol="0">
              <a:spAutoFit/>
            </a:bodyPr>
            <a:lstStyle/>
            <a:p>
              <a:r>
                <a:rPr lang="en-GB" sz="1600" dirty="0" smtClean="0"/>
                <a:t>Market insurance layer</a:t>
              </a:r>
              <a:endParaRPr lang="en-GB" sz="1600" dirty="0"/>
            </a:p>
          </p:txBody>
        </p:sp>
        <p:sp>
          <p:nvSpPr>
            <p:cNvPr id="38" name="TextBox 37"/>
            <p:cNvSpPr txBox="1"/>
            <p:nvPr/>
          </p:nvSpPr>
          <p:spPr>
            <a:xfrm>
              <a:off x="285720" y="1214422"/>
              <a:ext cx="1500198" cy="338554"/>
            </a:xfrm>
            <a:prstGeom prst="rect">
              <a:avLst/>
            </a:prstGeom>
            <a:noFill/>
          </p:spPr>
          <p:txBody>
            <a:bodyPr wrap="square" rtlCol="0">
              <a:spAutoFit/>
            </a:bodyPr>
            <a:lstStyle/>
            <a:p>
              <a:r>
                <a:rPr lang="en-GB" sz="1600" dirty="0" smtClean="0"/>
                <a:t>Probability </a:t>
              </a:r>
              <a:endParaRPr lang="en-GB" sz="1600" dirty="0"/>
            </a:p>
          </p:txBody>
        </p:sp>
        <p:sp>
          <p:nvSpPr>
            <p:cNvPr id="21" name="Freeform 20"/>
            <p:cNvSpPr/>
            <p:nvPr/>
          </p:nvSpPr>
          <p:spPr>
            <a:xfrm>
              <a:off x="1674215" y="2357430"/>
              <a:ext cx="5540991" cy="2290550"/>
            </a:xfrm>
            <a:custGeom>
              <a:avLst/>
              <a:gdLst>
                <a:gd name="connsiteX0" fmla="*/ 0 w 5540991"/>
                <a:gd name="connsiteY0" fmla="*/ 1965278 h 2290550"/>
                <a:gd name="connsiteX1" fmla="*/ 436729 w 5540991"/>
                <a:gd name="connsiteY1" fmla="*/ 1965278 h 2290550"/>
                <a:gd name="connsiteX2" fmla="*/ 2347415 w 5540991"/>
                <a:gd name="connsiteY2" fmla="*/ 13648 h 2290550"/>
                <a:gd name="connsiteX3" fmla="*/ 4462818 w 5540991"/>
                <a:gd name="connsiteY3" fmla="*/ 1883391 h 2290550"/>
                <a:gd name="connsiteX4" fmla="*/ 5540991 w 5540991"/>
                <a:gd name="connsiteY4" fmla="*/ 2047164 h 22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40991" h="2290550">
                  <a:moveTo>
                    <a:pt x="0" y="1965278"/>
                  </a:moveTo>
                  <a:cubicBezTo>
                    <a:pt x="22746" y="2127914"/>
                    <a:pt x="45493" y="2290550"/>
                    <a:pt x="436729" y="1965278"/>
                  </a:cubicBezTo>
                  <a:cubicBezTo>
                    <a:pt x="827965" y="1640006"/>
                    <a:pt x="1676400" y="27296"/>
                    <a:pt x="2347415" y="13648"/>
                  </a:cubicBezTo>
                  <a:cubicBezTo>
                    <a:pt x="3018430" y="0"/>
                    <a:pt x="3930555" y="1544472"/>
                    <a:pt x="4462818" y="1883391"/>
                  </a:cubicBezTo>
                  <a:cubicBezTo>
                    <a:pt x="4995081" y="2222310"/>
                    <a:pt x="5365845" y="2026692"/>
                    <a:pt x="5540991" y="2047164"/>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4" name="Rounded Rectangle 23"/>
            <p:cNvSpPr/>
            <p:nvPr/>
          </p:nvSpPr>
          <p:spPr>
            <a:xfrm>
              <a:off x="1541551" y="4132498"/>
              <a:ext cx="285752" cy="4286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6" name="Straight Connector 35"/>
            <p:cNvCxnSpPr/>
            <p:nvPr/>
          </p:nvCxnSpPr>
          <p:spPr>
            <a:xfrm rot="5400000">
              <a:off x="4514210" y="3571876"/>
              <a:ext cx="3000396" cy="0"/>
            </a:xfrm>
            <a:prstGeom prst="line">
              <a:avLst/>
            </a:prstGeom>
            <a:ln w="22225">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3500430" y="3571876"/>
              <a:ext cx="3000396" cy="0"/>
            </a:xfrm>
            <a:prstGeom prst="line">
              <a:avLst/>
            </a:prstGeom>
            <a:ln w="22225">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571604" y="3571876"/>
              <a:ext cx="3000396" cy="0"/>
            </a:xfrm>
            <a:prstGeom prst="line">
              <a:avLst/>
            </a:prstGeom>
            <a:ln w="22225">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357158" y="3571876"/>
              <a:ext cx="3000396" cy="0"/>
            </a:xfrm>
            <a:prstGeom prst="line">
              <a:avLst/>
            </a:prstGeom>
            <a:ln w="22225">
              <a:prstDash val="dash"/>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5929322" y="5072074"/>
              <a:ext cx="1500198" cy="338554"/>
            </a:xfrm>
            <a:prstGeom prst="rect">
              <a:avLst/>
            </a:prstGeom>
            <a:noFill/>
          </p:spPr>
          <p:txBody>
            <a:bodyPr wrap="square" rtlCol="0">
              <a:spAutoFit/>
            </a:bodyPr>
            <a:lstStyle/>
            <a:p>
              <a:r>
                <a:rPr lang="en-GB" sz="1600" dirty="0" smtClean="0"/>
                <a:t>Pc</a:t>
              </a:r>
              <a:endParaRPr lang="en-GB" sz="1600" dirty="0"/>
            </a:p>
          </p:txBody>
        </p:sp>
        <p:sp>
          <p:nvSpPr>
            <p:cNvPr id="44" name="TextBox 43"/>
            <p:cNvSpPr txBox="1"/>
            <p:nvPr/>
          </p:nvSpPr>
          <p:spPr>
            <a:xfrm>
              <a:off x="1643042" y="5072074"/>
              <a:ext cx="1500198" cy="338554"/>
            </a:xfrm>
            <a:prstGeom prst="rect">
              <a:avLst/>
            </a:prstGeom>
            <a:noFill/>
          </p:spPr>
          <p:txBody>
            <a:bodyPr wrap="square" rtlCol="0">
              <a:spAutoFit/>
            </a:bodyPr>
            <a:lstStyle/>
            <a:p>
              <a:r>
                <a:rPr lang="en-GB" sz="1600" dirty="0" smtClean="0"/>
                <a:t>Pf</a:t>
              </a:r>
              <a:endParaRPr lang="en-GB" sz="1600" dirty="0"/>
            </a:p>
          </p:txBody>
        </p:sp>
        <p:sp>
          <p:nvSpPr>
            <p:cNvPr id="45" name="TextBox 44"/>
            <p:cNvSpPr txBox="1"/>
            <p:nvPr/>
          </p:nvSpPr>
          <p:spPr>
            <a:xfrm>
              <a:off x="2928926" y="5072074"/>
              <a:ext cx="1500198" cy="338554"/>
            </a:xfrm>
            <a:prstGeom prst="rect">
              <a:avLst/>
            </a:prstGeom>
            <a:noFill/>
          </p:spPr>
          <p:txBody>
            <a:bodyPr wrap="square" rtlCol="0">
              <a:spAutoFit/>
            </a:bodyPr>
            <a:lstStyle/>
            <a:p>
              <a:r>
                <a:rPr lang="en-GB" sz="1600" dirty="0" smtClean="0"/>
                <a:t>P</a:t>
              </a:r>
              <a:r>
                <a:rPr lang="en-GB" sz="1600" baseline="30000" dirty="0" smtClean="0"/>
                <a:t>1</a:t>
              </a:r>
              <a:endParaRPr lang="en-GB" sz="1600" baseline="30000" dirty="0"/>
            </a:p>
          </p:txBody>
        </p:sp>
        <p:sp>
          <p:nvSpPr>
            <p:cNvPr id="46" name="TextBox 45"/>
            <p:cNvSpPr txBox="1"/>
            <p:nvPr/>
          </p:nvSpPr>
          <p:spPr>
            <a:xfrm>
              <a:off x="4857752" y="5072074"/>
              <a:ext cx="1500198" cy="338554"/>
            </a:xfrm>
            <a:prstGeom prst="rect">
              <a:avLst/>
            </a:prstGeom>
            <a:noFill/>
          </p:spPr>
          <p:txBody>
            <a:bodyPr wrap="square" rtlCol="0">
              <a:spAutoFit/>
            </a:bodyPr>
            <a:lstStyle/>
            <a:p>
              <a:r>
                <a:rPr lang="en-GB" sz="1600" dirty="0" smtClean="0"/>
                <a:t>P</a:t>
              </a:r>
              <a:r>
                <a:rPr lang="en-GB" sz="1600" baseline="30000" dirty="0"/>
                <a:t>2</a:t>
              </a:r>
            </a:p>
          </p:txBody>
        </p:sp>
        <p:sp>
          <p:nvSpPr>
            <p:cNvPr id="47" name="TextBox 46"/>
            <p:cNvSpPr txBox="1"/>
            <p:nvPr/>
          </p:nvSpPr>
          <p:spPr>
            <a:xfrm>
              <a:off x="357158" y="2571744"/>
              <a:ext cx="1500198" cy="584775"/>
            </a:xfrm>
            <a:prstGeom prst="rect">
              <a:avLst/>
            </a:prstGeom>
            <a:noFill/>
          </p:spPr>
          <p:txBody>
            <a:bodyPr wrap="square" rtlCol="0">
              <a:spAutoFit/>
            </a:bodyPr>
            <a:lstStyle/>
            <a:p>
              <a:r>
                <a:rPr lang="en-GB" sz="1600" dirty="0" smtClean="0"/>
                <a:t>Market Failure layer</a:t>
              </a:r>
              <a:endParaRPr lang="en-GB" sz="1600" dirty="0"/>
            </a:p>
          </p:txBody>
        </p:sp>
        <p:sp>
          <p:nvSpPr>
            <p:cNvPr id="48" name="TextBox 47"/>
            <p:cNvSpPr txBox="1"/>
            <p:nvPr/>
          </p:nvSpPr>
          <p:spPr>
            <a:xfrm>
              <a:off x="6330654" y="2786058"/>
              <a:ext cx="1500198" cy="584775"/>
            </a:xfrm>
            <a:prstGeom prst="rect">
              <a:avLst/>
            </a:prstGeom>
            <a:noFill/>
          </p:spPr>
          <p:txBody>
            <a:bodyPr wrap="square" rtlCol="0">
              <a:spAutoFit/>
            </a:bodyPr>
            <a:lstStyle/>
            <a:p>
              <a:r>
                <a:rPr lang="en-GB" sz="1600" dirty="0" smtClean="0"/>
                <a:t>Market Failure layer</a:t>
              </a:r>
              <a:endParaRPr lang="en-GB" sz="1600" dirty="0"/>
            </a:p>
          </p:txBody>
        </p:sp>
        <p:sp>
          <p:nvSpPr>
            <p:cNvPr id="49" name="TextBox 48"/>
            <p:cNvSpPr txBox="1"/>
            <p:nvPr/>
          </p:nvSpPr>
          <p:spPr>
            <a:xfrm>
              <a:off x="3286116" y="4590644"/>
              <a:ext cx="1500198" cy="338554"/>
            </a:xfrm>
            <a:prstGeom prst="rect">
              <a:avLst/>
            </a:prstGeom>
            <a:noFill/>
          </p:spPr>
          <p:txBody>
            <a:bodyPr wrap="square" rtlCol="0">
              <a:spAutoFit/>
            </a:bodyPr>
            <a:lstStyle/>
            <a:p>
              <a:r>
                <a:rPr lang="en-GB" sz="1600" dirty="0" smtClean="0"/>
                <a:t>Retention layer</a:t>
              </a:r>
              <a:endParaRPr lang="en-GB" sz="1600" dirty="0"/>
            </a:p>
          </p:txBody>
        </p:sp>
        <p:cxnSp>
          <p:nvCxnSpPr>
            <p:cNvPr id="51" name="Straight Arrow Connector 50"/>
            <p:cNvCxnSpPr>
              <a:stCxn id="28" idx="3"/>
            </p:cNvCxnSpPr>
            <p:nvPr/>
          </p:nvCxnSpPr>
          <p:spPr>
            <a:xfrm>
              <a:off x="4786314" y="1506810"/>
              <a:ext cx="714380" cy="4219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28" idx="1"/>
            </p:cNvCxnSpPr>
            <p:nvPr/>
          </p:nvCxnSpPr>
          <p:spPr>
            <a:xfrm rot="10800000" flipV="1">
              <a:off x="2500298" y="1506810"/>
              <a:ext cx="785818" cy="4934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Freeform 25"/>
            <p:cNvSpPr/>
            <p:nvPr/>
          </p:nvSpPr>
          <p:spPr>
            <a:xfrm>
              <a:off x="5213444" y="3698543"/>
              <a:ext cx="1774209" cy="1132764"/>
            </a:xfrm>
            <a:custGeom>
              <a:avLst/>
              <a:gdLst>
                <a:gd name="connsiteX0" fmla="*/ 0 w 1774209"/>
                <a:gd name="connsiteY0" fmla="*/ 518615 h 1132764"/>
                <a:gd name="connsiteX1" fmla="*/ 368490 w 1774209"/>
                <a:gd name="connsiteY1" fmla="*/ 68239 h 1132764"/>
                <a:gd name="connsiteX2" fmla="*/ 1241947 w 1774209"/>
                <a:gd name="connsiteY2" fmla="*/ 928048 h 1132764"/>
                <a:gd name="connsiteX3" fmla="*/ 1774209 w 1774209"/>
                <a:gd name="connsiteY3" fmla="*/ 1132764 h 1132764"/>
              </a:gdLst>
              <a:ahLst/>
              <a:cxnLst>
                <a:cxn ang="0">
                  <a:pos x="connsiteX0" y="connsiteY0"/>
                </a:cxn>
                <a:cxn ang="0">
                  <a:pos x="connsiteX1" y="connsiteY1"/>
                </a:cxn>
                <a:cxn ang="0">
                  <a:pos x="connsiteX2" y="connsiteY2"/>
                </a:cxn>
                <a:cxn ang="0">
                  <a:pos x="connsiteX3" y="connsiteY3"/>
                </a:cxn>
              </a:cxnLst>
              <a:rect l="l" t="t" r="r" b="b"/>
              <a:pathLst>
                <a:path w="1774209" h="1132764">
                  <a:moveTo>
                    <a:pt x="0" y="518615"/>
                  </a:moveTo>
                  <a:cubicBezTo>
                    <a:pt x="80749" y="259307"/>
                    <a:pt x="161499" y="0"/>
                    <a:pt x="368490" y="68239"/>
                  </a:cubicBezTo>
                  <a:cubicBezTo>
                    <a:pt x="575481" y="136478"/>
                    <a:pt x="1007660" y="750627"/>
                    <a:pt x="1241947" y="928048"/>
                  </a:cubicBezTo>
                  <a:cubicBezTo>
                    <a:pt x="1476234" y="1105469"/>
                    <a:pt x="1676400" y="1098645"/>
                    <a:pt x="1774209" y="1132764"/>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9" name="Rounded Rectangle 28"/>
            <p:cNvSpPr/>
            <p:nvPr/>
          </p:nvSpPr>
          <p:spPr>
            <a:xfrm>
              <a:off x="6102692" y="3629666"/>
              <a:ext cx="183820" cy="64294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ounded Rectangle 29"/>
            <p:cNvSpPr/>
            <p:nvPr/>
          </p:nvSpPr>
          <p:spPr>
            <a:xfrm>
              <a:off x="6187778" y="4228466"/>
              <a:ext cx="1143008" cy="14287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ounded Rectangle 30"/>
            <p:cNvSpPr/>
            <p:nvPr/>
          </p:nvSpPr>
          <p:spPr>
            <a:xfrm>
              <a:off x="6357950" y="4071942"/>
              <a:ext cx="857256" cy="4286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Rectangle 32"/>
            <p:cNvSpPr/>
            <p:nvPr/>
          </p:nvSpPr>
          <p:spPr>
            <a:xfrm>
              <a:off x="5170800" y="3755696"/>
              <a:ext cx="483220" cy="5715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reeform 34"/>
            <p:cNvSpPr/>
            <p:nvPr/>
          </p:nvSpPr>
          <p:spPr>
            <a:xfrm>
              <a:off x="1009934" y="4258101"/>
              <a:ext cx="1187356" cy="491320"/>
            </a:xfrm>
            <a:custGeom>
              <a:avLst/>
              <a:gdLst>
                <a:gd name="connsiteX0" fmla="*/ 1187356 w 1187356"/>
                <a:gd name="connsiteY0" fmla="*/ 0 h 491320"/>
                <a:gd name="connsiteX1" fmla="*/ 777923 w 1187356"/>
                <a:gd name="connsiteY1" fmla="*/ 286603 h 491320"/>
                <a:gd name="connsiteX2" fmla="*/ 272956 w 1187356"/>
                <a:gd name="connsiteY2" fmla="*/ 450377 h 491320"/>
                <a:gd name="connsiteX3" fmla="*/ 0 w 1187356"/>
                <a:gd name="connsiteY3" fmla="*/ 491320 h 491320"/>
              </a:gdLst>
              <a:ahLst/>
              <a:cxnLst>
                <a:cxn ang="0">
                  <a:pos x="connsiteX0" y="connsiteY0"/>
                </a:cxn>
                <a:cxn ang="0">
                  <a:pos x="connsiteX1" y="connsiteY1"/>
                </a:cxn>
                <a:cxn ang="0">
                  <a:pos x="connsiteX2" y="connsiteY2"/>
                </a:cxn>
                <a:cxn ang="0">
                  <a:pos x="connsiteX3" y="connsiteY3"/>
                </a:cxn>
              </a:cxnLst>
              <a:rect l="l" t="t" r="r" b="b"/>
              <a:pathLst>
                <a:path w="1187356" h="491320">
                  <a:moveTo>
                    <a:pt x="1187356" y="0"/>
                  </a:moveTo>
                  <a:cubicBezTo>
                    <a:pt x="1058839" y="105770"/>
                    <a:pt x="930323" y="211540"/>
                    <a:pt x="777923" y="286603"/>
                  </a:cubicBezTo>
                  <a:cubicBezTo>
                    <a:pt x="625523" y="361666"/>
                    <a:pt x="402610" y="416258"/>
                    <a:pt x="272956" y="450377"/>
                  </a:cubicBezTo>
                  <a:cubicBezTo>
                    <a:pt x="143302" y="484496"/>
                    <a:pt x="71651" y="487908"/>
                    <a:pt x="0" y="49132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7062"/>
          </a:xfrm>
        </p:spPr>
        <p:txBody>
          <a:bodyPr>
            <a:normAutofit/>
          </a:bodyPr>
          <a:lstStyle/>
          <a:p>
            <a:r>
              <a:rPr lang="en-US" sz="3200" b="1" dirty="0" smtClean="0"/>
              <a:t>Indicators of excessive market volatility</a:t>
            </a:r>
            <a:endParaRPr lang="en-US" sz="3200" b="1" dirty="0"/>
          </a:p>
        </p:txBody>
      </p:sp>
      <p:sp>
        <p:nvSpPr>
          <p:cNvPr id="3" name="Content Placeholder 2"/>
          <p:cNvSpPr>
            <a:spLocks noGrp="1"/>
          </p:cNvSpPr>
          <p:nvPr>
            <p:ph idx="1"/>
          </p:nvPr>
        </p:nvSpPr>
        <p:spPr>
          <a:xfrm>
            <a:off x="457200" y="1130300"/>
            <a:ext cx="8229600" cy="4995863"/>
          </a:xfrm>
        </p:spPr>
        <p:txBody>
          <a:bodyPr>
            <a:normAutofit/>
          </a:bodyPr>
          <a:lstStyle/>
          <a:p>
            <a:r>
              <a:rPr lang="en-US" sz="2400" dirty="0" smtClean="0"/>
              <a:t>1. Based on nominal prices in some market and involves a price band. Idea is to estimate underlying equilibrium market price and also estimate conditional variances of future prices. Excessive volatility can be considered to be impending when </a:t>
            </a:r>
          </a:p>
          <a:p>
            <a:endParaRPr lang="en-US" sz="2400" dirty="0" smtClean="0"/>
          </a:p>
          <a:p>
            <a:r>
              <a:rPr lang="en-US" sz="2400" dirty="0" smtClean="0"/>
              <a:t>Where  </a:t>
            </a:r>
            <a:r>
              <a:rPr lang="en-US" sz="2400" dirty="0" err="1" smtClean="0"/>
              <a:t>P</a:t>
            </a:r>
            <a:r>
              <a:rPr lang="en-US" sz="2400" baseline="30000" dirty="0" err="1" smtClean="0"/>
              <a:t>c,l</a:t>
            </a:r>
            <a:r>
              <a:rPr lang="en-US" sz="2400" baseline="30000" dirty="0" smtClean="0"/>
              <a:t> </a:t>
            </a:r>
            <a:r>
              <a:rPr lang="en-US" sz="2400" dirty="0" smtClean="0"/>
              <a:t>are the bounds of the band, and </a:t>
            </a:r>
            <a:r>
              <a:rPr lang="en-US" sz="2400" dirty="0" err="1" smtClean="0"/>
              <a:t>α</a:t>
            </a:r>
            <a:r>
              <a:rPr lang="en-US" sz="2400" dirty="0" smtClean="0"/>
              <a:t> </a:t>
            </a:r>
            <a:r>
              <a:rPr lang="en-US" sz="2400" dirty="0" err="1" smtClean="0"/>
              <a:t>β</a:t>
            </a:r>
            <a:r>
              <a:rPr lang="en-US" sz="2400" dirty="0" smtClean="0"/>
              <a:t> are probability levels, such as 0.05 or smaller </a:t>
            </a:r>
          </a:p>
          <a:p>
            <a:r>
              <a:rPr lang="en-US" sz="2400" dirty="0" smtClean="0"/>
              <a:t>2.   Based on estimates of market price changes and in the same way as above.</a:t>
            </a:r>
          </a:p>
          <a:p>
            <a:r>
              <a:rPr lang="en-US" sz="2400" dirty="0" smtClean="0"/>
              <a:t> 3. By a combination of (1) and (2)</a:t>
            </a:r>
          </a:p>
          <a:p>
            <a:r>
              <a:rPr lang="en-US" sz="2400" dirty="0" smtClean="0"/>
              <a:t>Bounds not intended for stabilization but as triggers for some relevant actions such as safety nets </a:t>
            </a:r>
            <a:endParaRPr lang="en-US" sz="2400" dirty="0"/>
          </a:p>
        </p:txBody>
      </p:sp>
      <p:pic>
        <p:nvPicPr>
          <p:cNvPr id="4" name="Picture 3"/>
          <p:cNvPicPr>
            <a:picLocks noChangeAspect="1"/>
          </p:cNvPicPr>
          <p:nvPr/>
        </p:nvPicPr>
        <p:blipFill>
          <a:blip r:embed="rId2"/>
          <a:stretch>
            <a:fillRect/>
          </a:stretch>
        </p:blipFill>
        <p:spPr>
          <a:xfrm>
            <a:off x="1136650" y="2767808"/>
            <a:ext cx="6191250" cy="44124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normAutofit fontScale="90000"/>
          </a:bodyPr>
          <a:lstStyle/>
          <a:p>
            <a:r>
              <a:rPr lang="en-US" sz="3200" b="1" dirty="0" smtClean="0"/>
              <a:t>Global food commodity price volatility has been unusually high in last five years. </a:t>
            </a:r>
            <a:br>
              <a:rPr lang="en-US" sz="3200" b="1" dirty="0" smtClean="0"/>
            </a:br>
            <a:r>
              <a:rPr lang="en-US" sz="3200" b="1" dirty="0" smtClean="0"/>
              <a:t>World food commodity price index 1990-2011 (FAO)</a:t>
            </a:r>
          </a:p>
        </p:txBody>
      </p:sp>
      <p:pic>
        <p:nvPicPr>
          <p:cNvPr id="36868" name="Picture 3"/>
          <p:cNvPicPr>
            <a:picLocks noChangeAspect="1"/>
          </p:cNvPicPr>
          <p:nvPr/>
        </p:nvPicPr>
        <p:blipFill>
          <a:blip r:embed="rId2"/>
          <a:srcRect/>
          <a:stretch>
            <a:fillRect/>
          </a:stretch>
        </p:blipFill>
        <p:spPr bwMode="auto">
          <a:xfrm>
            <a:off x="533400" y="1854200"/>
            <a:ext cx="7924800" cy="3806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Illustration of indicators of excessive market volatility</a:t>
            </a:r>
            <a:endParaRPr lang="en-GB" dirty="0"/>
          </a:p>
        </p:txBody>
      </p:sp>
      <p:grpSp>
        <p:nvGrpSpPr>
          <p:cNvPr id="3" name="Group 18"/>
          <p:cNvGrpSpPr/>
          <p:nvPr/>
        </p:nvGrpSpPr>
        <p:grpSpPr>
          <a:xfrm>
            <a:off x="214282" y="1375934"/>
            <a:ext cx="7643866" cy="4106132"/>
            <a:chOff x="214282" y="1375934"/>
            <a:chExt cx="7643866" cy="4106132"/>
          </a:xfrm>
        </p:grpSpPr>
        <p:cxnSp>
          <p:nvCxnSpPr>
            <p:cNvPr id="4" name="Straight Arrow Connector 3"/>
            <p:cNvCxnSpPr/>
            <p:nvPr/>
          </p:nvCxnSpPr>
          <p:spPr>
            <a:xfrm rot="5400000" flipH="1" flipV="1">
              <a:off x="-893801" y="3321843"/>
              <a:ext cx="3501256" cy="79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857224" y="5072074"/>
              <a:ext cx="5572164"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14480" y="2571744"/>
              <a:ext cx="3214710" cy="2857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571604" y="3857628"/>
              <a:ext cx="3214710" cy="2857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643042" y="3286124"/>
              <a:ext cx="3214710" cy="285752"/>
            </a:xfrm>
            <a:prstGeom prst="line">
              <a:avLst/>
            </a:prstGeom>
          </p:spPr>
          <p:style>
            <a:lnRef idx="1">
              <a:schemeClr val="accent1"/>
            </a:lnRef>
            <a:fillRef idx="0">
              <a:schemeClr val="accent1"/>
            </a:fillRef>
            <a:effectRef idx="0">
              <a:schemeClr val="accent1"/>
            </a:effectRef>
            <a:fontRef idx="minor">
              <a:schemeClr val="tx1"/>
            </a:fontRef>
          </p:style>
        </p:cxnSp>
        <p:sp>
          <p:nvSpPr>
            <p:cNvPr id="25" name="Freeform 24"/>
            <p:cNvSpPr/>
            <p:nvPr/>
          </p:nvSpPr>
          <p:spPr>
            <a:xfrm>
              <a:off x="1433015" y="2292823"/>
              <a:ext cx="3330054" cy="1617261"/>
            </a:xfrm>
            <a:custGeom>
              <a:avLst/>
              <a:gdLst>
                <a:gd name="connsiteX0" fmla="*/ 0 w 3330054"/>
                <a:gd name="connsiteY0" fmla="*/ 1201004 h 1617261"/>
                <a:gd name="connsiteX1" fmla="*/ 232012 w 3330054"/>
                <a:gd name="connsiteY1" fmla="*/ 750628 h 1617261"/>
                <a:gd name="connsiteX2" fmla="*/ 395785 w 3330054"/>
                <a:gd name="connsiteY2" fmla="*/ 1433016 h 1617261"/>
                <a:gd name="connsiteX3" fmla="*/ 573206 w 3330054"/>
                <a:gd name="connsiteY3" fmla="*/ 545911 h 1617261"/>
                <a:gd name="connsiteX4" fmla="*/ 805218 w 3330054"/>
                <a:gd name="connsiteY4" fmla="*/ 1337481 h 1617261"/>
                <a:gd name="connsiteX5" fmla="*/ 1023582 w 3330054"/>
                <a:gd name="connsiteY5" fmla="*/ 914401 h 1617261"/>
                <a:gd name="connsiteX6" fmla="*/ 1269242 w 3330054"/>
                <a:gd name="connsiteY6" fmla="*/ 668741 h 1617261"/>
                <a:gd name="connsiteX7" fmla="*/ 1610436 w 3330054"/>
                <a:gd name="connsiteY7" fmla="*/ 1501255 h 1617261"/>
                <a:gd name="connsiteX8" fmla="*/ 2088107 w 3330054"/>
                <a:gd name="connsiteY8" fmla="*/ 81887 h 1617261"/>
                <a:gd name="connsiteX9" fmla="*/ 2183642 w 3330054"/>
                <a:gd name="connsiteY9" fmla="*/ 1009935 h 1617261"/>
                <a:gd name="connsiteX10" fmla="*/ 2456597 w 3330054"/>
                <a:gd name="connsiteY10" fmla="*/ 668741 h 1617261"/>
                <a:gd name="connsiteX11" fmla="*/ 2552131 w 3330054"/>
                <a:gd name="connsiteY11" fmla="*/ 1555846 h 1617261"/>
                <a:gd name="connsiteX12" fmla="*/ 2743200 w 3330054"/>
                <a:gd name="connsiteY12" fmla="*/ 1037231 h 1617261"/>
                <a:gd name="connsiteX13" fmla="*/ 3138985 w 3330054"/>
                <a:gd name="connsiteY13" fmla="*/ 1405720 h 1617261"/>
                <a:gd name="connsiteX14" fmla="*/ 3330054 w 3330054"/>
                <a:gd name="connsiteY14" fmla="*/ 1078174 h 161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30054" h="1617261">
                  <a:moveTo>
                    <a:pt x="0" y="1201004"/>
                  </a:moveTo>
                  <a:cubicBezTo>
                    <a:pt x="83024" y="956481"/>
                    <a:pt x="166048" y="711959"/>
                    <a:pt x="232012" y="750628"/>
                  </a:cubicBezTo>
                  <a:cubicBezTo>
                    <a:pt x="297976" y="789297"/>
                    <a:pt x="338919" y="1467135"/>
                    <a:pt x="395785" y="1433016"/>
                  </a:cubicBezTo>
                  <a:cubicBezTo>
                    <a:pt x="452651" y="1398897"/>
                    <a:pt x="504967" y="561833"/>
                    <a:pt x="573206" y="545911"/>
                  </a:cubicBezTo>
                  <a:cubicBezTo>
                    <a:pt x="641445" y="529989"/>
                    <a:pt x="730155" y="1276066"/>
                    <a:pt x="805218" y="1337481"/>
                  </a:cubicBezTo>
                  <a:cubicBezTo>
                    <a:pt x="880281" y="1398896"/>
                    <a:pt x="946245" y="1025858"/>
                    <a:pt x="1023582" y="914401"/>
                  </a:cubicBezTo>
                  <a:cubicBezTo>
                    <a:pt x="1100919" y="802944"/>
                    <a:pt x="1171433" y="570932"/>
                    <a:pt x="1269242" y="668741"/>
                  </a:cubicBezTo>
                  <a:cubicBezTo>
                    <a:pt x="1367051" y="766550"/>
                    <a:pt x="1473959" y="1599064"/>
                    <a:pt x="1610436" y="1501255"/>
                  </a:cubicBezTo>
                  <a:cubicBezTo>
                    <a:pt x="1746913" y="1403446"/>
                    <a:pt x="1992573" y="163774"/>
                    <a:pt x="2088107" y="81887"/>
                  </a:cubicBezTo>
                  <a:cubicBezTo>
                    <a:pt x="2183641" y="0"/>
                    <a:pt x="2122227" y="912126"/>
                    <a:pt x="2183642" y="1009935"/>
                  </a:cubicBezTo>
                  <a:cubicBezTo>
                    <a:pt x="2245057" y="1107744"/>
                    <a:pt x="2395182" y="577756"/>
                    <a:pt x="2456597" y="668741"/>
                  </a:cubicBezTo>
                  <a:cubicBezTo>
                    <a:pt x="2518012" y="759726"/>
                    <a:pt x="2504364" y="1494431"/>
                    <a:pt x="2552131" y="1555846"/>
                  </a:cubicBezTo>
                  <a:cubicBezTo>
                    <a:pt x="2599898" y="1617261"/>
                    <a:pt x="2645391" y="1062252"/>
                    <a:pt x="2743200" y="1037231"/>
                  </a:cubicBezTo>
                  <a:cubicBezTo>
                    <a:pt x="2841009" y="1012210"/>
                    <a:pt x="3041176" y="1398896"/>
                    <a:pt x="3138985" y="1405720"/>
                  </a:cubicBezTo>
                  <a:cubicBezTo>
                    <a:pt x="3236794" y="1412544"/>
                    <a:pt x="3295935" y="1139589"/>
                    <a:pt x="3330054" y="1078174"/>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6" name="TextBox 25"/>
            <p:cNvSpPr txBox="1"/>
            <p:nvPr/>
          </p:nvSpPr>
          <p:spPr>
            <a:xfrm>
              <a:off x="5000628" y="2733256"/>
              <a:ext cx="1500198" cy="338554"/>
            </a:xfrm>
            <a:prstGeom prst="rect">
              <a:avLst/>
            </a:prstGeom>
            <a:noFill/>
          </p:spPr>
          <p:txBody>
            <a:bodyPr wrap="square" rtlCol="0">
              <a:spAutoFit/>
            </a:bodyPr>
            <a:lstStyle/>
            <a:p>
              <a:r>
                <a:rPr lang="en-GB" sz="1600" dirty="0" smtClean="0"/>
                <a:t>Pc</a:t>
              </a:r>
              <a:endParaRPr lang="en-GB" sz="1600" dirty="0"/>
            </a:p>
          </p:txBody>
        </p:sp>
        <p:sp>
          <p:nvSpPr>
            <p:cNvPr id="27" name="TextBox 26"/>
            <p:cNvSpPr txBox="1"/>
            <p:nvPr/>
          </p:nvSpPr>
          <p:spPr>
            <a:xfrm>
              <a:off x="4929190" y="4019140"/>
              <a:ext cx="1500198" cy="338554"/>
            </a:xfrm>
            <a:prstGeom prst="rect">
              <a:avLst/>
            </a:prstGeom>
            <a:noFill/>
          </p:spPr>
          <p:txBody>
            <a:bodyPr wrap="square" rtlCol="0">
              <a:spAutoFit/>
            </a:bodyPr>
            <a:lstStyle/>
            <a:p>
              <a:r>
                <a:rPr lang="en-GB" sz="1600" dirty="0" smtClean="0"/>
                <a:t>Pf</a:t>
              </a:r>
              <a:endParaRPr lang="en-GB" sz="1600" dirty="0"/>
            </a:p>
          </p:txBody>
        </p:sp>
        <p:sp>
          <p:nvSpPr>
            <p:cNvPr id="28" name="TextBox 27"/>
            <p:cNvSpPr txBox="1"/>
            <p:nvPr/>
          </p:nvSpPr>
          <p:spPr>
            <a:xfrm>
              <a:off x="4929190" y="3429000"/>
              <a:ext cx="1500198" cy="338554"/>
            </a:xfrm>
            <a:prstGeom prst="rect">
              <a:avLst/>
            </a:prstGeom>
            <a:noFill/>
          </p:spPr>
          <p:txBody>
            <a:bodyPr wrap="square" rtlCol="0">
              <a:spAutoFit/>
            </a:bodyPr>
            <a:lstStyle/>
            <a:p>
              <a:r>
                <a:rPr lang="en-GB" sz="1600" dirty="0" smtClean="0"/>
                <a:t>P</a:t>
              </a:r>
              <a:endParaRPr lang="en-GB" sz="1600" dirty="0"/>
            </a:p>
          </p:txBody>
        </p:sp>
        <p:sp>
          <p:nvSpPr>
            <p:cNvPr id="29" name="TextBox 28"/>
            <p:cNvSpPr txBox="1"/>
            <p:nvPr/>
          </p:nvSpPr>
          <p:spPr>
            <a:xfrm>
              <a:off x="4959684" y="3318408"/>
              <a:ext cx="1500198" cy="338554"/>
            </a:xfrm>
            <a:prstGeom prst="rect">
              <a:avLst/>
            </a:prstGeom>
            <a:noFill/>
          </p:spPr>
          <p:txBody>
            <a:bodyPr wrap="square" rtlCol="0">
              <a:spAutoFit/>
            </a:bodyPr>
            <a:lstStyle/>
            <a:p>
              <a:r>
                <a:rPr lang="en-GB" sz="1600" dirty="0"/>
                <a:t>-</a:t>
              </a:r>
            </a:p>
          </p:txBody>
        </p:sp>
        <p:sp>
          <p:nvSpPr>
            <p:cNvPr id="30" name="TextBox 29"/>
            <p:cNvSpPr txBox="1"/>
            <p:nvPr/>
          </p:nvSpPr>
          <p:spPr>
            <a:xfrm>
              <a:off x="4071934" y="1928802"/>
              <a:ext cx="1500198" cy="338554"/>
            </a:xfrm>
            <a:prstGeom prst="rect">
              <a:avLst/>
            </a:prstGeom>
            <a:noFill/>
          </p:spPr>
          <p:txBody>
            <a:bodyPr wrap="square" rtlCol="0">
              <a:spAutoFit/>
            </a:bodyPr>
            <a:lstStyle/>
            <a:p>
              <a:r>
                <a:rPr lang="en-GB" sz="1600" dirty="0" smtClean="0"/>
                <a:t>Price spike</a:t>
              </a:r>
              <a:endParaRPr lang="en-GB" sz="1600" dirty="0"/>
            </a:p>
          </p:txBody>
        </p:sp>
        <p:sp>
          <p:nvSpPr>
            <p:cNvPr id="31" name="TextBox 30"/>
            <p:cNvSpPr txBox="1"/>
            <p:nvPr/>
          </p:nvSpPr>
          <p:spPr>
            <a:xfrm>
              <a:off x="2214546" y="2241850"/>
              <a:ext cx="1500198" cy="338554"/>
            </a:xfrm>
            <a:prstGeom prst="rect">
              <a:avLst/>
            </a:prstGeom>
            <a:noFill/>
          </p:spPr>
          <p:txBody>
            <a:bodyPr wrap="square" rtlCol="0">
              <a:spAutoFit/>
            </a:bodyPr>
            <a:lstStyle/>
            <a:p>
              <a:r>
                <a:rPr lang="en-GB" sz="1600" dirty="0" smtClean="0"/>
                <a:t>Pt</a:t>
              </a:r>
              <a:endParaRPr lang="en-GB" sz="1600" dirty="0"/>
            </a:p>
          </p:txBody>
        </p:sp>
        <p:cxnSp>
          <p:nvCxnSpPr>
            <p:cNvPr id="33" name="Straight Arrow Connector 32"/>
            <p:cNvCxnSpPr/>
            <p:nvPr/>
          </p:nvCxnSpPr>
          <p:spPr>
            <a:xfrm rot="5400000">
              <a:off x="2071670" y="2571744"/>
              <a:ext cx="214314" cy="2143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rot="10800000" flipV="1">
              <a:off x="3643306" y="2214554"/>
              <a:ext cx="428628" cy="1428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14282" y="1375934"/>
              <a:ext cx="1500198" cy="338554"/>
            </a:xfrm>
            <a:prstGeom prst="rect">
              <a:avLst/>
            </a:prstGeom>
            <a:noFill/>
          </p:spPr>
          <p:txBody>
            <a:bodyPr wrap="square" rtlCol="0">
              <a:spAutoFit/>
            </a:bodyPr>
            <a:lstStyle/>
            <a:p>
              <a:r>
                <a:rPr lang="en-GB" sz="1600" dirty="0" smtClean="0"/>
                <a:t>Price </a:t>
              </a:r>
              <a:endParaRPr lang="en-GB" sz="1600" dirty="0"/>
            </a:p>
          </p:txBody>
        </p:sp>
        <p:sp>
          <p:nvSpPr>
            <p:cNvPr id="39" name="TextBox 38"/>
            <p:cNvSpPr txBox="1"/>
            <p:nvPr/>
          </p:nvSpPr>
          <p:spPr>
            <a:xfrm>
              <a:off x="6357950" y="5143512"/>
              <a:ext cx="1500198" cy="338554"/>
            </a:xfrm>
            <a:prstGeom prst="rect">
              <a:avLst/>
            </a:prstGeom>
            <a:noFill/>
          </p:spPr>
          <p:txBody>
            <a:bodyPr wrap="square" rtlCol="0">
              <a:spAutoFit/>
            </a:bodyPr>
            <a:lstStyle/>
            <a:p>
              <a:r>
                <a:rPr lang="en-GB" sz="1600" dirty="0" smtClean="0"/>
                <a:t>Time </a:t>
              </a:r>
              <a:endParaRPr lang="en-GB" sz="1600" dirty="0"/>
            </a:p>
          </p:txBody>
        </p:sp>
      </p:gr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0"/>
            <a:ext cx="8229600" cy="698500"/>
          </a:xfrm>
        </p:spPr>
        <p:txBody>
          <a:bodyPr>
            <a:noAutofit/>
          </a:bodyPr>
          <a:lstStyle/>
          <a:p>
            <a:r>
              <a:rPr lang="en-US" sz="2400" b="1" dirty="0" smtClean="0"/>
              <a:t>Estimated price spikes for wheat based on moving average for equilibrium price and historical SD</a:t>
            </a:r>
            <a:endParaRPr lang="en-US" sz="2400" b="1" dirty="0"/>
          </a:p>
        </p:txBody>
      </p:sp>
      <p:graphicFrame>
        <p:nvGraphicFramePr>
          <p:cNvPr id="83970" name="Object 2"/>
          <p:cNvGraphicFramePr>
            <a:graphicFrameLocks noChangeAspect="1"/>
          </p:cNvGraphicFramePr>
          <p:nvPr/>
        </p:nvGraphicFramePr>
        <p:xfrm>
          <a:off x="457200" y="1231900"/>
          <a:ext cx="8382000" cy="5029200"/>
        </p:xfrm>
        <a:graphic>
          <a:graphicData uri="http://schemas.openxmlformats.org/presentationml/2006/ole">
            <p:oleObj spid="_x0000_s83970" name="Worksheet" r:id="rId3" imgW="8864600" imgH="3721100" progId="Excel.Sheet.12">
              <p:embed/>
            </p:oleObj>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42962"/>
          </a:xfrm>
        </p:spPr>
        <p:txBody>
          <a:bodyPr>
            <a:normAutofit/>
          </a:bodyPr>
          <a:lstStyle/>
          <a:p>
            <a:r>
              <a:rPr lang="en-US" sz="2400" b="1" dirty="0" smtClean="0"/>
              <a:t>Estimated price spikes for maize based on moving average for equilibrium price and historical SD</a:t>
            </a:r>
            <a:endParaRPr lang="en-US" sz="2400" b="1" dirty="0"/>
          </a:p>
        </p:txBody>
      </p:sp>
      <p:pic>
        <p:nvPicPr>
          <p:cNvPr id="4" name="Picture 3"/>
          <p:cNvPicPr>
            <a:picLocks noChangeAspect="1"/>
          </p:cNvPicPr>
          <p:nvPr/>
        </p:nvPicPr>
        <p:blipFill>
          <a:blip r:embed="rId2"/>
          <a:stretch>
            <a:fillRect/>
          </a:stretch>
        </p:blipFill>
        <p:spPr>
          <a:xfrm>
            <a:off x="456062" y="1117600"/>
            <a:ext cx="8421237" cy="539750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smtClean="0"/>
              <a:t>Estimated price spikes for wheat based on moving average for equilibrium price returns and GARCH estimates of SD</a:t>
            </a:r>
            <a:endParaRPr lang="en-US" sz="2800"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139700" y="1600200"/>
            <a:ext cx="8864600" cy="482600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Autofit/>
          </a:bodyPr>
          <a:lstStyle/>
          <a:p>
            <a:r>
              <a:rPr lang="en-US" sz="2800" b="1" dirty="0" smtClean="0"/>
              <a:t>Estimated price spikes for wheat based on moving average for equilibrium price returns and implied volatility estimates of SD</a:t>
            </a:r>
            <a:endParaRPr lang="en-US" sz="2800"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152400" y="1417638"/>
            <a:ext cx="8991600" cy="5440362"/>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Can agricultural market volatility be prevented or lessened?</a:t>
            </a:r>
            <a:endParaRPr lang="en-US" sz="3200" b="1" dirty="0"/>
          </a:p>
        </p:txBody>
      </p:sp>
      <p:sp>
        <p:nvSpPr>
          <p:cNvPr id="3" name="Content Placeholder 2"/>
          <p:cNvSpPr>
            <a:spLocks noGrp="1"/>
          </p:cNvSpPr>
          <p:nvPr>
            <p:ph idx="1"/>
          </p:nvPr>
        </p:nvSpPr>
        <p:spPr/>
        <p:txBody>
          <a:bodyPr>
            <a:normAutofit fontScale="85000" lnSpcReduction="20000"/>
          </a:bodyPr>
          <a:lstStyle/>
          <a:p>
            <a:r>
              <a:rPr lang="en-US" dirty="0" smtClean="0"/>
              <a:t>Major determinants of volatility are</a:t>
            </a:r>
          </a:p>
          <a:p>
            <a:r>
              <a:rPr lang="en-US" dirty="0" smtClean="0"/>
              <a:t>1. Shocks to production and consumption</a:t>
            </a:r>
          </a:p>
          <a:p>
            <a:r>
              <a:rPr lang="en-US" dirty="0" smtClean="0"/>
              <a:t>2. Passive and active border and domestic policies</a:t>
            </a:r>
          </a:p>
          <a:p>
            <a:r>
              <a:rPr lang="en-US" dirty="0" smtClean="0"/>
              <a:t>3. Stock holding behavior</a:t>
            </a:r>
          </a:p>
          <a:p>
            <a:r>
              <a:rPr lang="en-US" dirty="0" smtClean="0"/>
              <a:t>Difficult to prevent food market volatility and food price spikes. Better to instill more confidence in markets so as to prevent hoarding behavior and overreactions by public and private agents </a:t>
            </a:r>
          </a:p>
          <a:p>
            <a:r>
              <a:rPr lang="en-US" dirty="0" smtClean="0"/>
              <a:t>To reduce global volatility need to influence national food policies and stocks</a:t>
            </a:r>
          </a:p>
          <a:p>
            <a:r>
              <a:rPr lang="en-US" dirty="0" smtClean="0"/>
              <a:t>Policy changes through WTO, OECD, UN </a:t>
            </a:r>
            <a:r>
              <a:rPr lang="en-US" dirty="0" err="1" smtClean="0"/>
              <a:t>fora</a:t>
            </a:r>
            <a:r>
              <a:rPr lang="en-US" dirty="0" smtClean="0"/>
              <a:t> </a:t>
            </a: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Policies to lower the probability of excessive market volatility and price spikes</a:t>
            </a:r>
            <a:endParaRPr lang="en-US" sz="3200" b="1" dirty="0"/>
          </a:p>
        </p:txBody>
      </p:sp>
      <p:sp>
        <p:nvSpPr>
          <p:cNvPr id="3" name="Content Placeholder 2"/>
          <p:cNvSpPr>
            <a:spLocks noGrp="1"/>
          </p:cNvSpPr>
          <p:nvPr>
            <p:ph idx="1"/>
          </p:nvPr>
        </p:nvSpPr>
        <p:spPr/>
        <p:txBody>
          <a:bodyPr>
            <a:normAutofit lnSpcReduction="10000"/>
          </a:bodyPr>
          <a:lstStyle/>
          <a:p>
            <a:r>
              <a:rPr lang="en-US" dirty="0" smtClean="0"/>
              <a:t>A. Better information (on stocks, policies, other fundamentals)</a:t>
            </a:r>
          </a:p>
          <a:p>
            <a:r>
              <a:rPr lang="en-US" sz="2400" dirty="0" smtClean="0"/>
              <a:t>Effective at preventing or lessening irrational and destabilizing short term behavior</a:t>
            </a:r>
          </a:p>
          <a:p>
            <a:r>
              <a:rPr lang="en-US" dirty="0" smtClean="0"/>
              <a:t>B. Global early warning system of crises</a:t>
            </a:r>
          </a:p>
          <a:p>
            <a:r>
              <a:rPr lang="en-US" dirty="0" smtClean="0"/>
              <a:t> </a:t>
            </a:r>
            <a:r>
              <a:rPr lang="en-US" sz="2400" dirty="0" smtClean="0"/>
              <a:t>Could be useful at triggering safety net and compensatory actions for developing countries</a:t>
            </a:r>
            <a:endParaRPr lang="en-US" dirty="0" smtClean="0"/>
          </a:p>
          <a:p>
            <a:r>
              <a:rPr lang="en-US" dirty="0" smtClean="0"/>
              <a:t>C. Prevent export bans through WTO</a:t>
            </a:r>
          </a:p>
          <a:p>
            <a:r>
              <a:rPr lang="en-US" sz="2400" dirty="0" smtClean="0"/>
              <a:t>Effective at instilling confidence in markets about smooth flow of supplies </a:t>
            </a: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457200" y="274638"/>
            <a:ext cx="8229600" cy="563562"/>
          </a:xfrm>
        </p:spPr>
        <p:txBody>
          <a:bodyPr>
            <a:normAutofit fontScale="90000"/>
          </a:bodyPr>
          <a:lstStyle/>
          <a:p>
            <a:r>
              <a:rPr lang="en-US" sz="3200" b="1" dirty="0" smtClean="0"/>
              <a:t>D. Physical stock policies, national or international</a:t>
            </a:r>
            <a:endParaRPr lang="en-GB" sz="3200" b="1" dirty="0"/>
          </a:p>
        </p:txBody>
      </p:sp>
      <p:sp>
        <p:nvSpPr>
          <p:cNvPr id="132099" name="Rectangle 3"/>
          <p:cNvSpPr>
            <a:spLocks noGrp="1" noChangeArrowheads="1"/>
          </p:cNvSpPr>
          <p:nvPr>
            <p:ph type="body" idx="1"/>
          </p:nvPr>
        </p:nvSpPr>
        <p:spPr>
          <a:xfrm>
            <a:off x="457200" y="1016000"/>
            <a:ext cx="8229600" cy="5110163"/>
          </a:xfrm>
        </p:spPr>
        <p:txBody>
          <a:bodyPr>
            <a:normAutofit/>
          </a:bodyPr>
          <a:lstStyle/>
          <a:p>
            <a:pPr>
              <a:lnSpc>
                <a:spcPct val="80000"/>
              </a:lnSpc>
            </a:pPr>
            <a:r>
              <a:rPr lang="en-GB" sz="1800" b="1" dirty="0" smtClean="0"/>
              <a:t>Should physical, public, globally managed or decentralized grain reserves to prevent spikes be instituted?</a:t>
            </a:r>
          </a:p>
          <a:p>
            <a:pPr>
              <a:lnSpc>
                <a:spcPct val="80000"/>
              </a:lnSpc>
            </a:pPr>
            <a:r>
              <a:rPr lang="en-GB" sz="1800" b="1" dirty="0" smtClean="0"/>
              <a:t>Answer: Most likely no. Why:</a:t>
            </a:r>
          </a:p>
          <a:p>
            <a:pPr>
              <a:lnSpc>
                <a:spcPct val="80000"/>
              </a:lnSpc>
            </a:pPr>
            <a:r>
              <a:rPr lang="en-GB" sz="1800" dirty="0" smtClean="0"/>
              <a:t>Needs agreement on allocation of stocks, rules for release, financing of costs. All these technically and politically difficult</a:t>
            </a:r>
            <a:endParaRPr lang="en-GB" sz="1800" b="1" dirty="0" smtClean="0"/>
          </a:p>
          <a:p>
            <a:pPr>
              <a:lnSpc>
                <a:spcPct val="80000"/>
              </a:lnSpc>
            </a:pPr>
            <a:r>
              <a:rPr lang="en-GB" sz="1800" dirty="0" smtClean="0"/>
              <a:t>Reserves </a:t>
            </a:r>
            <a:r>
              <a:rPr lang="en-GB" sz="1800" dirty="0"/>
              <a:t>are dependent on transparent and accountable governance</a:t>
            </a:r>
            <a:endParaRPr lang="en-GB" sz="1800" dirty="0" smtClean="0"/>
          </a:p>
          <a:p>
            <a:pPr>
              <a:lnSpc>
                <a:spcPct val="80000"/>
              </a:lnSpc>
            </a:pPr>
            <a:r>
              <a:rPr lang="en-GB" sz="1800" dirty="0" smtClean="0"/>
              <a:t>Reserves </a:t>
            </a:r>
            <a:r>
              <a:rPr lang="en-GB" sz="1800" dirty="0"/>
              <a:t>cost money and stocks must be rotated regularly</a:t>
            </a:r>
            <a:endParaRPr lang="en-GB" sz="1800" dirty="0" smtClean="0"/>
          </a:p>
          <a:p>
            <a:pPr>
              <a:lnSpc>
                <a:spcPct val="80000"/>
              </a:lnSpc>
            </a:pPr>
            <a:r>
              <a:rPr lang="en-GB" sz="1800" dirty="0" smtClean="0"/>
              <a:t>The </a:t>
            </a:r>
            <a:r>
              <a:rPr lang="en-GB" sz="1800" dirty="0"/>
              <a:t>countries that most need reserves are generally those least able to afford the costs and oversight necessary for maintaining them</a:t>
            </a:r>
            <a:endParaRPr lang="en-GB" sz="1800" dirty="0" smtClean="0"/>
          </a:p>
          <a:p>
            <a:pPr>
              <a:lnSpc>
                <a:spcPct val="80000"/>
              </a:lnSpc>
            </a:pPr>
            <a:r>
              <a:rPr lang="en-GB" sz="1800" dirty="0" smtClean="0"/>
              <a:t>The </a:t>
            </a:r>
            <a:r>
              <a:rPr lang="en-GB" sz="1800" dirty="0"/>
              <a:t>private sector is better financed, better informed, and politically powerful,</a:t>
            </a:r>
            <a:r>
              <a:rPr lang="en-GB" sz="1800" dirty="0" smtClean="0"/>
              <a:t> and counteract whatever actions a public stock can take. </a:t>
            </a:r>
          </a:p>
          <a:p>
            <a:pPr>
              <a:lnSpc>
                <a:spcPct val="80000"/>
              </a:lnSpc>
            </a:pPr>
            <a:r>
              <a:rPr lang="en-GB" sz="1800" dirty="0" smtClean="0"/>
              <a:t>Public reserves can bring uncertainties in market, due to uncertainty about stock management policies. </a:t>
            </a:r>
          </a:p>
          <a:p>
            <a:pPr>
              <a:lnSpc>
                <a:spcPct val="80000"/>
              </a:lnSpc>
            </a:pPr>
            <a:r>
              <a:rPr lang="en-GB" sz="1800" dirty="0" smtClean="0"/>
              <a:t>Reserves </a:t>
            </a:r>
            <a:r>
              <a:rPr lang="en-GB" sz="1800" dirty="0"/>
              <a:t>distort markets and mismanagement and corruption can exacerbate hunger rather than alleviate </a:t>
            </a:r>
            <a:r>
              <a:rPr lang="en-GB" sz="1800" dirty="0" smtClean="0"/>
              <a:t>it</a:t>
            </a:r>
          </a:p>
          <a:p>
            <a:pPr>
              <a:lnSpc>
                <a:spcPct val="80000"/>
              </a:lnSpc>
            </a:pPr>
            <a:r>
              <a:rPr lang="en-GB" sz="1800" b="1" dirty="0" smtClean="0"/>
              <a:t>National stock policies if accompanied by appropriate rules of operation  and management can maintain stability in domestic markets</a:t>
            </a:r>
          </a:p>
          <a:p>
            <a:pPr>
              <a:lnSpc>
                <a:spcPct val="80000"/>
              </a:lnSpc>
            </a:pPr>
            <a:r>
              <a:rPr lang="en-GB" sz="1800" dirty="0" smtClean="0"/>
              <a:t>Need effective control of domestic market</a:t>
            </a:r>
          </a:p>
          <a:p>
            <a:pPr>
              <a:lnSpc>
                <a:spcPct val="80000"/>
              </a:lnSpc>
            </a:pPr>
            <a:r>
              <a:rPr lang="en-GB" sz="1800" dirty="0" smtClean="0"/>
              <a:t>Transparency and good management essential</a:t>
            </a: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77862"/>
          </a:xfrm>
        </p:spPr>
        <p:txBody>
          <a:bodyPr>
            <a:normAutofit fontScale="90000"/>
          </a:bodyPr>
          <a:lstStyle/>
          <a:p>
            <a:r>
              <a:rPr lang="en-US" dirty="0" smtClean="0"/>
              <a:t>Other stock related policies</a:t>
            </a:r>
            <a:endParaRPr lang="en-US" dirty="0"/>
          </a:p>
        </p:txBody>
      </p:sp>
      <p:sp>
        <p:nvSpPr>
          <p:cNvPr id="3" name="Content Placeholder 2"/>
          <p:cNvSpPr>
            <a:spLocks noGrp="1"/>
          </p:cNvSpPr>
          <p:nvPr>
            <p:ph idx="1"/>
          </p:nvPr>
        </p:nvSpPr>
        <p:spPr>
          <a:xfrm>
            <a:off x="457200" y="1181100"/>
            <a:ext cx="8229600" cy="4945063"/>
          </a:xfrm>
        </p:spPr>
        <p:txBody>
          <a:bodyPr/>
          <a:lstStyle/>
          <a:p>
            <a:r>
              <a:rPr lang="en-US" sz="2400" b="1" dirty="0" smtClean="0"/>
              <a:t>Virtual reserves to influence irrational market expectations in times of price spikes </a:t>
            </a:r>
          </a:p>
          <a:p>
            <a:r>
              <a:rPr lang="en-US" sz="2400" dirty="0" smtClean="0"/>
              <a:t>Valid idea, but difficult to apply and maybe unnecessary</a:t>
            </a:r>
          </a:p>
          <a:p>
            <a:r>
              <a:rPr lang="en-US" sz="2400" dirty="0" smtClean="0"/>
              <a:t>Difficult to control irrational exuberance and expectations</a:t>
            </a:r>
          </a:p>
          <a:p>
            <a:r>
              <a:rPr lang="en-US" sz="2400" dirty="0" smtClean="0"/>
              <a:t>Applicable only in organized commodity markets with futures trading</a:t>
            </a:r>
          </a:p>
          <a:p>
            <a:pPr>
              <a:lnSpc>
                <a:spcPct val="80000"/>
              </a:lnSpc>
            </a:pPr>
            <a:r>
              <a:rPr lang="en-US" sz="2400" dirty="0" smtClean="0"/>
              <a:t>Can be very costly and may not be effective at preventing spikes</a:t>
            </a:r>
          </a:p>
          <a:p>
            <a:pPr>
              <a:lnSpc>
                <a:spcPct val="80000"/>
              </a:lnSpc>
            </a:pPr>
            <a:r>
              <a:rPr lang="en-GB" sz="2400" b="1" dirty="0" smtClean="0"/>
              <a:t>Emergency physical reserves to keep food aid flowing</a:t>
            </a:r>
          </a:p>
          <a:p>
            <a:pPr>
              <a:lnSpc>
                <a:spcPct val="80000"/>
              </a:lnSpc>
            </a:pPr>
            <a:r>
              <a:rPr lang="en-GB" sz="2400" dirty="0" smtClean="0"/>
              <a:t>Reasonable idea and cost effective</a:t>
            </a:r>
          </a:p>
          <a:p>
            <a:endParaRPr lang="en-US" sz="2400" dirty="0" smtClean="0"/>
          </a:p>
          <a:p>
            <a:endParaRPr lang="en-US" sz="2400" dirty="0"/>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457200" y="274638"/>
            <a:ext cx="8229600" cy="703262"/>
          </a:xfrm>
        </p:spPr>
        <p:txBody>
          <a:bodyPr>
            <a:normAutofit fontScale="90000"/>
          </a:bodyPr>
          <a:lstStyle/>
          <a:p>
            <a:r>
              <a:rPr lang="en-GB" sz="3200" b="1" dirty="0" smtClean="0"/>
              <a:t>E. Should </a:t>
            </a:r>
            <a:r>
              <a:rPr lang="en-GB" sz="3200" b="1" dirty="0"/>
              <a:t>commodity exchanges be reformed by:</a:t>
            </a:r>
          </a:p>
        </p:txBody>
      </p:sp>
      <p:sp>
        <p:nvSpPr>
          <p:cNvPr id="133123" name="Rectangle 3"/>
          <p:cNvSpPr>
            <a:spLocks noGrp="1" noChangeArrowheads="1"/>
          </p:cNvSpPr>
          <p:nvPr>
            <p:ph type="body" idx="1"/>
          </p:nvPr>
        </p:nvSpPr>
        <p:spPr>
          <a:xfrm>
            <a:off x="457200" y="977900"/>
            <a:ext cx="8229600" cy="5546725"/>
          </a:xfrm>
        </p:spPr>
        <p:txBody>
          <a:bodyPr/>
          <a:lstStyle/>
          <a:p>
            <a:pPr>
              <a:lnSpc>
                <a:spcPct val="90000"/>
              </a:lnSpc>
            </a:pPr>
            <a:r>
              <a:rPr lang="en-GB" sz="2800" dirty="0"/>
              <a:t>limiting the volume of speculation relative to hedging through regulation;</a:t>
            </a:r>
          </a:p>
          <a:p>
            <a:pPr>
              <a:lnSpc>
                <a:spcPct val="90000"/>
              </a:lnSpc>
            </a:pPr>
            <a:r>
              <a:rPr lang="en-GB" sz="2800" dirty="0"/>
              <a:t>making delivery on contracts or portions of contracts compulsory; </a:t>
            </a:r>
          </a:p>
          <a:p>
            <a:pPr>
              <a:lnSpc>
                <a:spcPct val="90000"/>
              </a:lnSpc>
            </a:pPr>
            <a:r>
              <a:rPr lang="en-GB" sz="2800" dirty="0"/>
              <a:t>imposing additional capital deposit requirements on futures transactions.</a:t>
            </a:r>
          </a:p>
          <a:p>
            <a:pPr>
              <a:lnSpc>
                <a:spcPct val="90000"/>
              </a:lnSpc>
            </a:pPr>
            <a:r>
              <a:rPr lang="en-GB" sz="2800" dirty="0"/>
              <a:t>Answer: probably YES but needs further study </a:t>
            </a:r>
          </a:p>
          <a:p>
            <a:pPr>
              <a:lnSpc>
                <a:spcPct val="90000"/>
              </a:lnSpc>
            </a:pPr>
            <a:r>
              <a:rPr lang="en-GB" sz="2800" dirty="0"/>
              <a:t>Speculation is a symptom not a cause of spikes, and has not altered market fundamentals albeit has enhanced spikes.</a:t>
            </a:r>
            <a:r>
              <a:rPr lang="en-GB" sz="2800" dirty="0" smtClean="0"/>
              <a:t> Price spikes occur irrespective </a:t>
            </a:r>
            <a:r>
              <a:rPr lang="en-GB" sz="2800" dirty="0"/>
              <a:t>of</a:t>
            </a:r>
            <a:r>
              <a:rPr lang="en-GB" sz="2800" dirty="0" smtClean="0"/>
              <a:t> existence of organized exchanges</a:t>
            </a:r>
            <a:endParaRPr lang="en-GB" sz="2800" dirty="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7062"/>
          </a:xfrm>
        </p:spPr>
        <p:txBody>
          <a:bodyPr>
            <a:normAutofit fontScale="90000"/>
          </a:bodyPr>
          <a:lstStyle/>
          <a:p>
            <a:r>
              <a:rPr lang="en-US" b="1" dirty="0" smtClean="0"/>
              <a:t>Recent year wheat prices</a:t>
            </a:r>
            <a:r>
              <a:rPr lang="en-US" dirty="0" smtClean="0"/>
              <a:t> </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457200" y="971550"/>
            <a:ext cx="8229600" cy="536575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fontScale="90000"/>
          </a:bodyPr>
          <a:lstStyle/>
          <a:p>
            <a:r>
              <a:rPr lang="en-US" sz="3200" b="1" dirty="0" smtClean="0"/>
              <a:t>Policies to assist developing food importing countries to manage food market volatility and price spikes</a:t>
            </a:r>
            <a:endParaRPr lang="en-US" sz="3200" b="1" dirty="0"/>
          </a:p>
        </p:txBody>
      </p:sp>
      <p:sp>
        <p:nvSpPr>
          <p:cNvPr id="3" name="Content Placeholder 2"/>
          <p:cNvSpPr>
            <a:spLocks noGrp="1"/>
          </p:cNvSpPr>
          <p:nvPr>
            <p:ph idx="1"/>
          </p:nvPr>
        </p:nvSpPr>
        <p:spPr/>
        <p:txBody>
          <a:bodyPr/>
          <a:lstStyle/>
          <a:p>
            <a:r>
              <a:rPr lang="en-US" dirty="0" smtClean="0"/>
              <a:t>Hedge food import risks with futures and options</a:t>
            </a:r>
          </a:p>
          <a:p>
            <a:r>
              <a:rPr lang="en-US" dirty="0" smtClean="0"/>
              <a:t>Assure import financing</a:t>
            </a:r>
          </a:p>
          <a:p>
            <a:r>
              <a:rPr lang="en-US" dirty="0" smtClean="0"/>
              <a:t>Global safety nets</a:t>
            </a:r>
          </a:p>
          <a:p>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684213" y="260350"/>
            <a:ext cx="7991475" cy="2016125"/>
          </a:xfrm>
        </p:spPr>
        <p:txBody>
          <a:bodyPr>
            <a:normAutofit fontScale="90000"/>
          </a:bodyPr>
          <a:lstStyle/>
          <a:p>
            <a:r>
              <a:rPr lang="en-GB" sz="3200" b="1"/>
              <a:t>A system to ensure food imports in low income countries net grain importing countries through a dedicated Food Import Financing Facility</a:t>
            </a:r>
            <a:endParaRPr lang="en-US" sz="3200" b="1"/>
          </a:p>
        </p:txBody>
      </p:sp>
      <p:sp>
        <p:nvSpPr>
          <p:cNvPr id="35843" name="Rectangle 3"/>
          <p:cNvSpPr>
            <a:spLocks noGrp="1" noChangeArrowheads="1"/>
          </p:cNvSpPr>
          <p:nvPr>
            <p:ph type="subTitle" idx="1"/>
          </p:nvPr>
        </p:nvSpPr>
        <p:spPr>
          <a:xfrm>
            <a:off x="468313" y="2276475"/>
            <a:ext cx="8280400" cy="4321175"/>
          </a:xfrm>
        </p:spPr>
        <p:txBody>
          <a:bodyPr/>
          <a:lstStyle/>
          <a:p>
            <a:pPr algn="l">
              <a:buFontTx/>
              <a:buChar char="•"/>
            </a:pPr>
            <a:r>
              <a:rPr lang="en-GB" sz="2400" dirty="0">
                <a:solidFill>
                  <a:schemeClr val="tx1"/>
                </a:solidFill>
              </a:rPr>
              <a:t>The major problem faced by </a:t>
            </a:r>
            <a:r>
              <a:rPr lang="en-GB" sz="2400" dirty="0" err="1">
                <a:solidFill>
                  <a:schemeClr val="tx1"/>
                </a:solidFill>
              </a:rPr>
              <a:t>LDCs</a:t>
            </a:r>
            <a:r>
              <a:rPr lang="en-GB" sz="2400" dirty="0">
                <a:solidFill>
                  <a:schemeClr val="tx1"/>
                </a:solidFill>
              </a:rPr>
              <a:t> and </a:t>
            </a:r>
            <a:r>
              <a:rPr lang="en-GB" sz="2400" dirty="0" err="1">
                <a:solidFill>
                  <a:schemeClr val="tx1"/>
                </a:solidFill>
              </a:rPr>
              <a:t>NFIDCs</a:t>
            </a:r>
            <a:r>
              <a:rPr lang="en-GB" sz="2400" dirty="0">
                <a:solidFill>
                  <a:schemeClr val="tx1"/>
                </a:solidFill>
              </a:rPr>
              <a:t> during periods of food import needs in excess of normal commercial imports, is import  financing for both private as well as </a:t>
            </a:r>
            <a:r>
              <a:rPr lang="en-GB" sz="2400" dirty="0" err="1">
                <a:solidFill>
                  <a:schemeClr val="tx1"/>
                </a:solidFill>
              </a:rPr>
              <a:t>parastatal</a:t>
            </a:r>
            <a:r>
              <a:rPr lang="en-GB" sz="2400" dirty="0">
                <a:solidFill>
                  <a:schemeClr val="tx1"/>
                </a:solidFill>
              </a:rPr>
              <a:t> entities </a:t>
            </a:r>
          </a:p>
          <a:p>
            <a:pPr algn="l">
              <a:buFontTx/>
              <a:buChar char="•"/>
            </a:pPr>
            <a:r>
              <a:rPr lang="en-US" sz="2400" dirty="0">
                <a:solidFill>
                  <a:schemeClr val="tx1"/>
                </a:solidFill>
              </a:rPr>
              <a:t>Major reason for this is exposure limits of exporting country private trade financing banks to various developing countries</a:t>
            </a:r>
          </a:p>
          <a:p>
            <a:pPr algn="l">
              <a:buFontTx/>
              <a:buChar char="•"/>
            </a:pPr>
            <a:r>
              <a:rPr lang="en-US" sz="2400" dirty="0">
                <a:solidFill>
                  <a:schemeClr val="tx1"/>
                </a:solidFill>
              </a:rPr>
              <a:t>Need system that can provide guarantees to trade financing banks to increase temporarily their exposure limits to grain importing countries</a:t>
            </a: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274638"/>
            <a:ext cx="8229600" cy="777875"/>
          </a:xfrm>
        </p:spPr>
        <p:txBody>
          <a:bodyPr/>
          <a:lstStyle/>
          <a:p>
            <a:r>
              <a:rPr lang="en-US" sz="3200" b="1"/>
              <a:t>Basic rationale and concept of a FIFF</a:t>
            </a:r>
          </a:p>
        </p:txBody>
      </p:sp>
      <p:sp>
        <p:nvSpPr>
          <p:cNvPr id="36867" name="Rectangle 3"/>
          <p:cNvSpPr>
            <a:spLocks noGrp="1" noChangeArrowheads="1"/>
          </p:cNvSpPr>
          <p:nvPr>
            <p:ph type="body" idx="1"/>
          </p:nvPr>
        </p:nvSpPr>
        <p:spPr>
          <a:xfrm>
            <a:off x="457200" y="1196975"/>
            <a:ext cx="8229600" cy="4929188"/>
          </a:xfrm>
        </p:spPr>
        <p:txBody>
          <a:bodyPr>
            <a:normAutofit fontScale="92500"/>
          </a:bodyPr>
          <a:lstStyle/>
          <a:p>
            <a:pPr>
              <a:lnSpc>
                <a:spcPct val="90000"/>
              </a:lnSpc>
            </a:pPr>
            <a:r>
              <a:rPr lang="en-US" sz="2400" b="1" u="sng" dirty="0"/>
              <a:t>Purpose</a:t>
            </a:r>
            <a:r>
              <a:rPr lang="en-US" sz="2400" dirty="0"/>
              <a:t>: To allow </a:t>
            </a:r>
            <a:r>
              <a:rPr lang="en-US" sz="2400" dirty="0" err="1"/>
              <a:t>LDCs</a:t>
            </a:r>
            <a:r>
              <a:rPr lang="en-US" sz="2400" dirty="0"/>
              <a:t> and </a:t>
            </a:r>
            <a:r>
              <a:rPr lang="en-US" sz="2400" dirty="0" err="1"/>
              <a:t>NFIDCs</a:t>
            </a:r>
            <a:r>
              <a:rPr lang="en-US" sz="2400" dirty="0"/>
              <a:t> to finance commercial food imports in periods of excess import bills</a:t>
            </a:r>
          </a:p>
          <a:p>
            <a:pPr>
              <a:lnSpc>
                <a:spcPct val="90000"/>
              </a:lnSpc>
            </a:pPr>
            <a:r>
              <a:rPr lang="en-US" sz="2400" b="1" u="sng" dirty="0"/>
              <a:t>Problem to be dealt with</a:t>
            </a:r>
            <a:r>
              <a:rPr lang="en-US" sz="2400" dirty="0"/>
              <a:t>: Credit and financing exposure ceilings from developed country financing institutions to </a:t>
            </a:r>
            <a:r>
              <a:rPr lang="en-US" sz="2400" dirty="0" err="1"/>
              <a:t>LDCs</a:t>
            </a:r>
            <a:r>
              <a:rPr lang="en-US" sz="2400" dirty="0"/>
              <a:t> and </a:t>
            </a:r>
            <a:r>
              <a:rPr lang="en-US" sz="2400" dirty="0" err="1"/>
              <a:t>NFIDCs</a:t>
            </a:r>
            <a:endParaRPr lang="en-US" sz="2400" dirty="0"/>
          </a:p>
          <a:p>
            <a:pPr>
              <a:lnSpc>
                <a:spcPct val="90000"/>
              </a:lnSpc>
            </a:pPr>
            <a:r>
              <a:rPr lang="en-US" sz="2400" b="1" u="sng" dirty="0"/>
              <a:t>Concept</a:t>
            </a:r>
            <a:r>
              <a:rPr lang="en-US" sz="2400" dirty="0"/>
              <a:t>: Provide additional finance for commercial food imports in </a:t>
            </a:r>
            <a:r>
              <a:rPr lang="en-US" sz="2400" u="sng" dirty="0"/>
              <a:t>excess</a:t>
            </a:r>
            <a:r>
              <a:rPr lang="en-US" sz="2400" dirty="0"/>
              <a:t> of normal commercial food imports. In other words increase risk bearing capacity of financial institutions financing food imports</a:t>
            </a:r>
          </a:p>
          <a:p>
            <a:pPr>
              <a:lnSpc>
                <a:spcPct val="90000"/>
              </a:lnSpc>
            </a:pPr>
            <a:r>
              <a:rPr lang="en-US" sz="2400" b="1" u="sng" dirty="0"/>
              <a:t>How</a:t>
            </a:r>
            <a:r>
              <a:rPr lang="en-US" sz="2400" dirty="0"/>
              <a:t>: By inducing increases in credit ceilings and country exposures under specific conditions, via a credible mechanism of </a:t>
            </a:r>
            <a:r>
              <a:rPr lang="en-US" sz="2400" dirty="0" smtClean="0"/>
              <a:t>intermediation. This can be effected by sovereign loan guarantees for the additional financing (only) by developed countries. Amounts of guarantees would not surpass 10-15 percent of food import bills of </a:t>
            </a:r>
            <a:r>
              <a:rPr lang="en-US" sz="2400" dirty="0" err="1" smtClean="0"/>
              <a:t>LIFDCs</a:t>
            </a:r>
            <a:r>
              <a:rPr lang="en-US" sz="2400" dirty="0" smtClean="0"/>
              <a:t> and would constitute a very small fraction of total debt levels of major donors (less than 0.05 percent)   </a:t>
            </a:r>
          </a:p>
          <a:p>
            <a:pPr>
              <a:lnSpc>
                <a:spcPct val="90000"/>
              </a:lnSpc>
            </a:pPr>
            <a:endParaRPr lang="en-US" sz="2400" dirty="0"/>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17562"/>
          </a:xfrm>
        </p:spPr>
        <p:txBody>
          <a:bodyPr>
            <a:normAutofit fontScale="90000"/>
          </a:bodyPr>
          <a:lstStyle/>
          <a:p>
            <a:r>
              <a:rPr lang="en-US" sz="3200" b="1" dirty="0" smtClean="0"/>
              <a:t>Global safety net. Proposal for a Global Financial Food Reserve (GFFR)</a:t>
            </a:r>
            <a:endParaRPr lang="en-US" sz="3200" b="1" dirty="0"/>
          </a:p>
        </p:txBody>
      </p:sp>
      <p:sp>
        <p:nvSpPr>
          <p:cNvPr id="3" name="Content Placeholder 2"/>
          <p:cNvSpPr>
            <a:spLocks noGrp="1"/>
          </p:cNvSpPr>
          <p:nvPr>
            <p:ph idx="1"/>
          </p:nvPr>
        </p:nvSpPr>
        <p:spPr>
          <a:xfrm>
            <a:off x="457200" y="1092200"/>
            <a:ext cx="8229600" cy="5765800"/>
          </a:xfrm>
        </p:spPr>
        <p:txBody>
          <a:bodyPr>
            <a:normAutofit fontScale="55000" lnSpcReduction="20000"/>
          </a:bodyPr>
          <a:lstStyle/>
          <a:p>
            <a:r>
              <a:rPr lang="en-US" dirty="0" smtClean="0"/>
              <a:t>Aim not to prevent spikes but to have some resources to assist quickly countries most affected by price spike </a:t>
            </a:r>
          </a:p>
          <a:p>
            <a:r>
              <a:rPr lang="en-US" dirty="0" smtClean="0"/>
              <a:t>Idea to establish a fund that would maintain a long position in basic commodities in organized exchanges (much like existing financial commodity funds). This would constitute a “virtual commodity reserve” to act as a dormant physical commodity reserve.</a:t>
            </a:r>
          </a:p>
          <a:p>
            <a:r>
              <a:rPr lang="en-US" dirty="0" smtClean="0"/>
              <a:t>When markets would go into a spike, as signaled by high probabilities of crossing appropriate price bands, the GFFR could either take delivery or take monetary profits. Such physical or financial resources could be utilized to assist, according to pre-specified rules,  highly affected countries to lessen the extra cost of food commodity imports </a:t>
            </a:r>
          </a:p>
          <a:p>
            <a:r>
              <a:rPr lang="en-US" dirty="0" smtClean="0"/>
              <a:t>Would act as part of a global safety net for low income net food importing countries </a:t>
            </a:r>
          </a:p>
          <a:p>
            <a:r>
              <a:rPr lang="en-US" dirty="0" smtClean="0"/>
              <a:t>Cost modest. Between 2006 and 2008 the total cereal import bill of </a:t>
            </a:r>
            <a:r>
              <a:rPr lang="en-US" dirty="0" err="1" smtClean="0"/>
              <a:t>LDCs</a:t>
            </a:r>
            <a:r>
              <a:rPr lang="en-US" dirty="0" smtClean="0"/>
              <a:t> increased by roughly 20 percent or about 4 billion US$. If 10 percent of that could have been considered as extraordinary cost of vulnerable poor countries that would be compensated by developed countries as extraordinary aid under some global safety net, then this would amount to 400 million US$.   </a:t>
            </a:r>
          </a:p>
          <a:p>
            <a:r>
              <a:rPr lang="en-US" dirty="0" smtClean="0"/>
              <a:t>If the fund before the crisis was of a size of 100 million US$, and it was all invested in cereal stocks via long future positions, then at 5 percent margin it would have commanded physical amounts, worth about 2 billion US$. The profits from a 20 percent increase in prices during the spike (and the actual increase during a spike would have been much larger than this) would then have been around 400 million US$ </a:t>
            </a:r>
          </a:p>
          <a:p>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358900"/>
          </a:xfrm>
        </p:spPr>
        <p:txBody>
          <a:bodyPr>
            <a:normAutofit fontScale="90000"/>
          </a:bodyPr>
          <a:lstStyle/>
          <a:p>
            <a:r>
              <a:rPr lang="en-US" sz="2800" b="1" dirty="0" smtClean="0"/>
              <a:t>What can the international community do to help developing countries deal with food market volatility</a:t>
            </a:r>
            <a:r>
              <a:rPr lang="el-GR" sz="2800" b="1" dirty="0" smtClean="0"/>
              <a:t/>
            </a:r>
            <a:br>
              <a:rPr lang="el-GR" sz="2800" b="1" dirty="0" smtClean="0"/>
            </a:br>
            <a:r>
              <a:rPr lang="en-US" sz="2800" b="1" dirty="0" smtClean="0"/>
              <a:t>A. Measures to lower the probability of food market upheavals</a:t>
            </a:r>
            <a:r>
              <a:rPr lang="en-US" sz="2800" dirty="0" smtClean="0"/>
              <a:t> </a:t>
            </a:r>
            <a:r>
              <a:rPr lang="el-GR" sz="2800" dirty="0" smtClean="0"/>
              <a:t/>
            </a:r>
            <a:br>
              <a:rPr lang="el-GR" sz="2800" dirty="0" smtClean="0"/>
            </a:br>
            <a:endParaRPr lang="en-US" sz="2800" b="1" dirty="0"/>
          </a:p>
        </p:txBody>
      </p:sp>
      <p:sp>
        <p:nvSpPr>
          <p:cNvPr id="3" name="Content Placeholder 2"/>
          <p:cNvSpPr>
            <a:spLocks noGrp="1"/>
          </p:cNvSpPr>
          <p:nvPr>
            <p:ph idx="1"/>
          </p:nvPr>
        </p:nvSpPr>
        <p:spPr>
          <a:xfrm>
            <a:off x="457200" y="1511300"/>
            <a:ext cx="8229600" cy="5080000"/>
          </a:xfrm>
        </p:spPr>
        <p:txBody>
          <a:bodyPr>
            <a:normAutofit/>
          </a:bodyPr>
          <a:lstStyle/>
          <a:p>
            <a:r>
              <a:rPr lang="en-US" sz="2800" b="1" dirty="0" smtClean="0"/>
              <a:t>Support the establishment or enhancement of existing systems for the availability of national and global market information and monitoring.</a:t>
            </a:r>
            <a:endParaRPr lang="en-US" sz="2800" dirty="0" smtClean="0"/>
          </a:p>
          <a:p>
            <a:r>
              <a:rPr lang="en-US" sz="2800" b="1" dirty="0" smtClean="0"/>
              <a:t>Establish a global early warning system of impending food price spikes. </a:t>
            </a:r>
            <a:endParaRPr lang="en-US" sz="2800" dirty="0" smtClean="0"/>
          </a:p>
          <a:p>
            <a:r>
              <a:rPr lang="en-US" sz="2800" b="1" dirty="0" smtClean="0"/>
              <a:t>Revise the WTO rules to prevent export bans of basic food commodity products.</a:t>
            </a:r>
            <a:endParaRPr lang="el-GR" sz="2800" dirty="0" smtClean="0"/>
          </a:p>
          <a:p>
            <a:r>
              <a:rPr lang="en-US" sz="2800" b="1" dirty="0" smtClean="0"/>
              <a:t>Revise the rules of existing organized commodity exchanges in developed countries to prevent excessive speculation</a:t>
            </a: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36662"/>
          </a:xfrm>
        </p:spPr>
        <p:txBody>
          <a:bodyPr>
            <a:noAutofit/>
          </a:bodyPr>
          <a:lstStyle/>
          <a:p>
            <a:r>
              <a:rPr lang="en-US" sz="2400" b="1" dirty="0" smtClean="0"/>
              <a:t>B. Measures to help needy food importing countries to manage adverse impacts of price spikes</a:t>
            </a:r>
            <a:r>
              <a:rPr lang="en-US" sz="2400" dirty="0" smtClean="0"/>
              <a:t>  </a:t>
            </a:r>
            <a:endParaRPr lang="en-US" sz="2400" dirty="0"/>
          </a:p>
        </p:txBody>
      </p:sp>
      <p:sp>
        <p:nvSpPr>
          <p:cNvPr id="3" name="Content Placeholder 2"/>
          <p:cNvSpPr>
            <a:spLocks noGrp="1"/>
          </p:cNvSpPr>
          <p:nvPr>
            <p:ph idx="1"/>
          </p:nvPr>
        </p:nvSpPr>
        <p:spPr>
          <a:xfrm>
            <a:off x="457200" y="1511300"/>
            <a:ext cx="8229600" cy="5080000"/>
          </a:xfrm>
        </p:spPr>
        <p:txBody>
          <a:bodyPr>
            <a:normAutofit fontScale="62500" lnSpcReduction="20000"/>
          </a:bodyPr>
          <a:lstStyle/>
          <a:p>
            <a:r>
              <a:rPr lang="en-US" b="1" dirty="0" smtClean="0"/>
              <a:t>Provide technical assistance to vulnerable food dependent developing countries to analyze the food risks they face in the global food market system, and assess country specific options to deal with them.</a:t>
            </a:r>
            <a:endParaRPr lang="en-US" dirty="0" smtClean="0"/>
          </a:p>
          <a:p>
            <a:r>
              <a:rPr lang="en-US" b="1" dirty="0" smtClean="0"/>
              <a:t>Create a fund for the establishment of an internationally coordinated “Global Financial Food Reserve” (or GFFR) of basic food commodities </a:t>
            </a:r>
            <a:endParaRPr lang="en-US" dirty="0" smtClean="0"/>
          </a:p>
          <a:p>
            <a:r>
              <a:rPr lang="en-US" b="1" dirty="0" smtClean="0"/>
              <a:t>Create a dedicated Food Import Financing Facility (FIFF) to increase trade finance for low income countries in times of food price spikes</a:t>
            </a:r>
            <a:endParaRPr lang="en-US" dirty="0" smtClean="0"/>
          </a:p>
          <a:p>
            <a:r>
              <a:rPr lang="en-US" b="1" dirty="0" smtClean="0"/>
              <a:t>Support the establishment of a physical  emergency reserve of about 300,000 to 500,000 tons of basic grains</a:t>
            </a:r>
            <a:endParaRPr lang="en-US" dirty="0" smtClean="0"/>
          </a:p>
          <a:p>
            <a:r>
              <a:rPr lang="en-US" b="1" dirty="0" smtClean="0"/>
              <a:t>Assist food importing developing countries to develop market based strategies to manage the risks of their food imports.</a:t>
            </a:r>
            <a:endParaRPr lang="en-US" dirty="0" smtClean="0"/>
          </a:p>
          <a:p>
            <a:r>
              <a:rPr lang="en-US" b="1" dirty="0" smtClean="0"/>
              <a:t>Promote the organization of appropriate commodity exchanges in both developed and developing countries</a:t>
            </a:r>
            <a:endParaRPr lang="en-US" dirty="0" smtClean="0"/>
          </a:p>
          <a:p>
            <a:r>
              <a:rPr lang="en-US" b="1" dirty="0" smtClean="0"/>
              <a:t>Promote the establishment of international standardized commodity contracts in basic food commodities</a:t>
            </a:r>
            <a:endParaRPr lang="en-US" dirty="0" smtClean="0"/>
          </a:p>
          <a:p>
            <a:r>
              <a:rPr lang="en-US" b="1" dirty="0" smtClean="0"/>
              <a:t>Promote the creation of permanent global safety nets relating to food price spikes</a:t>
            </a:r>
            <a:endParaRPr lang="en-US" dirty="0" smtClean="0"/>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5"/>
            <a:endParaRPr lang="en-US" sz="4800" dirty="0" smtClean="0"/>
          </a:p>
          <a:p>
            <a:pPr lvl="5"/>
            <a:endParaRPr lang="en-US" sz="4800" dirty="0" smtClean="0"/>
          </a:p>
          <a:p>
            <a:pPr lvl="5">
              <a:buNone/>
            </a:pPr>
            <a:r>
              <a:rPr lang="en-US" sz="4800" b="1" dirty="0" smtClean="0"/>
              <a:t>THANK YOU</a:t>
            </a:r>
            <a:endParaRPr lang="en-US" sz="4800" b="1" dirty="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65162"/>
          </a:xfrm>
        </p:spPr>
        <p:txBody>
          <a:bodyPr>
            <a:normAutofit fontScale="90000"/>
          </a:bodyPr>
          <a:lstStyle/>
          <a:p>
            <a:r>
              <a:rPr lang="en-US" b="1" dirty="0" smtClean="0"/>
              <a:t>Recent year maize prices</a:t>
            </a:r>
            <a:r>
              <a:rPr lang="en-US" dirty="0" smtClean="0"/>
              <a:t> </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304800" y="1003300"/>
            <a:ext cx="8382000" cy="55499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2462"/>
          </a:xfrm>
        </p:spPr>
        <p:txBody>
          <a:bodyPr>
            <a:normAutofit fontScale="90000"/>
          </a:bodyPr>
          <a:lstStyle/>
          <a:p>
            <a:r>
              <a:rPr lang="en-US" b="1" dirty="0" smtClean="0"/>
              <a:t>Oilseed prices 2005-2012</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457200" y="1325562"/>
            <a:ext cx="8229600" cy="515143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Title 1"/>
          <p:cNvSpPr>
            <a:spLocks noGrp="1"/>
          </p:cNvSpPr>
          <p:nvPr>
            <p:ph type="title"/>
          </p:nvPr>
        </p:nvSpPr>
        <p:spPr>
          <a:xfrm>
            <a:off x="457200" y="274638"/>
            <a:ext cx="8229600" cy="1135062"/>
          </a:xfrm>
        </p:spPr>
        <p:txBody>
          <a:bodyPr>
            <a:normAutofit/>
          </a:bodyPr>
          <a:lstStyle/>
          <a:p>
            <a:r>
              <a:rPr lang="en-US" sz="3200" b="1" dirty="0" smtClean="0"/>
              <a:t>Cereal commodity prices in long term perspective (current prices)</a:t>
            </a:r>
            <a:endParaRPr lang="en-US" sz="3200" dirty="0" smtClean="0"/>
          </a:p>
        </p:txBody>
      </p:sp>
      <p:pic>
        <p:nvPicPr>
          <p:cNvPr id="45060" name="Picture 3"/>
          <p:cNvPicPr>
            <a:picLocks noChangeAspect="1"/>
          </p:cNvPicPr>
          <p:nvPr/>
        </p:nvPicPr>
        <p:blipFill>
          <a:blip r:embed="rId2"/>
          <a:srcRect/>
          <a:stretch>
            <a:fillRect/>
          </a:stretch>
        </p:blipFill>
        <p:spPr bwMode="auto">
          <a:xfrm>
            <a:off x="381000" y="1841500"/>
            <a:ext cx="8153400" cy="4460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sz="3200" b="1" smtClean="0"/>
              <a:t>Cereal commodity prices in long term perspective (real prices)</a:t>
            </a:r>
            <a:endParaRPr lang="en-US" sz="3200" smtClean="0"/>
          </a:p>
        </p:txBody>
      </p:sp>
      <p:sp>
        <p:nvSpPr>
          <p:cNvPr id="46083" name="Content Placeholder 2"/>
          <p:cNvSpPr>
            <a:spLocks noGrp="1"/>
          </p:cNvSpPr>
          <p:nvPr>
            <p:ph idx="1"/>
          </p:nvPr>
        </p:nvSpPr>
        <p:spPr/>
        <p:txBody>
          <a:bodyPr/>
          <a:lstStyle/>
          <a:p>
            <a:endParaRPr lang="en-US"/>
          </a:p>
        </p:txBody>
      </p:sp>
      <p:pic>
        <p:nvPicPr>
          <p:cNvPr id="46084" name="Picture 3"/>
          <p:cNvPicPr>
            <a:picLocks noChangeAspect="1"/>
          </p:cNvPicPr>
          <p:nvPr/>
        </p:nvPicPr>
        <p:blipFill>
          <a:blip r:embed="rId2"/>
          <a:srcRect/>
          <a:stretch>
            <a:fillRect/>
          </a:stretch>
        </p:blipFill>
        <p:spPr bwMode="auto">
          <a:xfrm>
            <a:off x="381000" y="1524000"/>
            <a:ext cx="8305800" cy="4741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92162" name="Object 2"/>
          <p:cNvGraphicFramePr>
            <a:graphicFrameLocks noChangeAspect="1"/>
          </p:cNvGraphicFramePr>
          <p:nvPr>
            <p:ph idx="1"/>
          </p:nvPr>
        </p:nvGraphicFramePr>
        <p:xfrm>
          <a:off x="468313" y="1828800"/>
          <a:ext cx="8675687" cy="4324350"/>
        </p:xfrm>
        <a:graphic>
          <a:graphicData uri="http://schemas.openxmlformats.org/presentationml/2006/ole">
            <p:oleObj spid="_x0000_s35842" name="Chart" r:id="rId4" imgW="8229600" imgH="4533900" progId="MSGraph.Chart.8">
              <p:embed followColorScheme="full"/>
            </p:oleObj>
          </a:graphicData>
        </a:graphic>
      </p:graphicFrame>
      <p:sp>
        <p:nvSpPr>
          <p:cNvPr id="92163" name="Rectangle 3"/>
          <p:cNvSpPr>
            <a:spLocks noGrp="1" noChangeArrowheads="1"/>
          </p:cNvSpPr>
          <p:nvPr>
            <p:ph type="title"/>
          </p:nvPr>
        </p:nvSpPr>
        <p:spPr>
          <a:xfrm>
            <a:off x="250825" y="190500"/>
            <a:ext cx="8642350" cy="1638300"/>
          </a:xfrm>
          <a:noFill/>
        </p:spPr>
        <p:txBody>
          <a:bodyPr>
            <a:noAutofit/>
          </a:bodyPr>
          <a:lstStyle/>
          <a:p>
            <a:pPr eaLnBrk="1" hangingPunct="1"/>
            <a:r>
              <a:rPr lang="en-US" sz="2400" b="1" dirty="0" smtClean="0"/>
              <a:t>Volatility matters for developing countries because of increasing exposure. </a:t>
            </a:r>
            <a:br>
              <a:rPr lang="en-US" sz="2400" b="1" dirty="0" smtClean="0"/>
            </a:br>
            <a:r>
              <a:rPr lang="en-US" sz="2400" b="1" dirty="0" smtClean="0"/>
              <a:t>Medium term OECD-FAO projections of agricultural </a:t>
            </a:r>
            <a:r>
              <a:rPr lang="en-US" sz="2400" b="1" dirty="0"/>
              <a:t>production and trade</a:t>
            </a:r>
            <a:r>
              <a:rPr lang="en-US" sz="2400" b="1" dirty="0" smtClean="0"/>
              <a:t> LDC Countries (</a:t>
            </a:r>
            <a:r>
              <a:rPr lang="en-US" sz="2400" b="1" dirty="0"/>
              <a:t>Base 1999-2001 =1)</a:t>
            </a:r>
            <a:endParaRPr lang="en-GB" altLang="ja-JP" sz="2400" b="1"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1181</TotalTime>
  <Words>2774</Words>
  <Application>Microsoft Macintosh PowerPoint</Application>
  <PresentationFormat>On-screen Show (4:3)</PresentationFormat>
  <Paragraphs>209</Paragraphs>
  <Slides>46</Slides>
  <Notes>2</Notes>
  <HiddenSlides>0</HiddenSlides>
  <MMClips>0</MMClips>
  <ScaleCrop>false</ScaleCrop>
  <HeadingPairs>
    <vt:vector size="6" baseType="variant">
      <vt:variant>
        <vt:lpstr>Design Template</vt:lpstr>
      </vt:variant>
      <vt:variant>
        <vt:i4>1</vt:i4>
      </vt:variant>
      <vt:variant>
        <vt:lpstr>Embedded OLE Servers</vt:lpstr>
      </vt:variant>
      <vt:variant>
        <vt:i4>2</vt:i4>
      </vt:variant>
      <vt:variant>
        <vt:lpstr>Slide Titles</vt:lpstr>
      </vt:variant>
      <vt:variant>
        <vt:i4>46</vt:i4>
      </vt:variant>
    </vt:vector>
  </HeadingPairs>
  <TitlesOfParts>
    <vt:vector size="49" baseType="lpstr">
      <vt:lpstr>Office Theme</vt:lpstr>
      <vt:lpstr>Chart</vt:lpstr>
      <vt:lpstr>Worksheet</vt:lpstr>
      <vt:lpstr>Food commodity price volatility and food insecurity</vt:lpstr>
      <vt:lpstr>Plan of presentation</vt:lpstr>
      <vt:lpstr>Global food commodity price volatility has been unusually high in last five years.  World food commodity price index 1990-2011 (FAO)</vt:lpstr>
      <vt:lpstr>Recent year wheat prices </vt:lpstr>
      <vt:lpstr>Recent year maize prices </vt:lpstr>
      <vt:lpstr>Oilseed prices 2005-2012</vt:lpstr>
      <vt:lpstr>Cereal commodity prices in long term perspective (current prices)</vt:lpstr>
      <vt:lpstr>Cereal commodity prices in long term perspective (real prices)</vt:lpstr>
      <vt:lpstr>Volatility matters for developing countries because of increasing exposure.  Medium term OECD-FAO projections of agricultural production and trade LDC Countries (Base 1999-2001 =1)</vt:lpstr>
      <vt:lpstr>Medium term OECD-FAO projections of agricultural production and trade for other developing countries (non-LDC, non-BRIC) (Base 1999-2001 =1)</vt:lpstr>
      <vt:lpstr>Cereal import dependence 2007-9 (number of countries with percentage share of imports to total domestic supply in given range)</vt:lpstr>
      <vt:lpstr>Conceptual issues</vt:lpstr>
      <vt:lpstr>Issues relevant to agricultural commodity prices and volatility</vt:lpstr>
      <vt:lpstr>What does the literature say</vt:lpstr>
      <vt:lpstr>Has volatility increased? Annualized real historic volatility of selected food commodities 1957-2010 (Source. Prakash 2011)</vt:lpstr>
      <vt:lpstr>Annualized real historic volatility of selected food commodities 1957-2010 (Source: Prakash, 2011)</vt:lpstr>
      <vt:lpstr>Has volatility increased? Implied price volatilities 1987-2010. Proxies for unpredictability (Source: Prakash, 2011)</vt:lpstr>
      <vt:lpstr>Slide 18</vt:lpstr>
      <vt:lpstr>Slide 19</vt:lpstr>
      <vt:lpstr>Volatility estimates can vary widely. Estimates of implied volatilities of wheat returns in  CME versus estimates using GARCH (correlation -0.03)</vt:lpstr>
      <vt:lpstr>Today’s implied volatility can predict future actual volatility: Dependent variable is actual price variance of maize futures in Chicago in the two months after date of observation </vt:lpstr>
      <vt:lpstr>Today’s implied volatility can predict future actual volatility: Dependent variable is actual price variance of wheat futures in Chicago in the two months after date of observation </vt:lpstr>
      <vt:lpstr>The EU context</vt:lpstr>
      <vt:lpstr>Staple food import risks in developing countries. Macro issues</vt:lpstr>
      <vt:lpstr>Staple food import risks in developing countries. Micro issues</vt:lpstr>
      <vt:lpstr>Policy options for food importing developing countries to deal with external unpredictable food prices</vt:lpstr>
      <vt:lpstr>How to identify excessive volatility and impending food market crises? </vt:lpstr>
      <vt:lpstr>Illustrating risk layering. Conditional probability distribution of price at some future period </vt:lpstr>
      <vt:lpstr>Indicators of excessive market volatility</vt:lpstr>
      <vt:lpstr>Illustration of indicators of excessive market volatility</vt:lpstr>
      <vt:lpstr>Estimated price spikes for wheat based on moving average for equilibrium price and historical SD</vt:lpstr>
      <vt:lpstr>Estimated price spikes for maize based on moving average for equilibrium price and historical SD</vt:lpstr>
      <vt:lpstr>Estimated price spikes for wheat based on moving average for equilibrium price returns and GARCH estimates of SD</vt:lpstr>
      <vt:lpstr>Estimated price spikes for wheat based on moving average for equilibrium price returns and implied volatility estimates of SD</vt:lpstr>
      <vt:lpstr>Can agricultural market volatility be prevented or lessened?</vt:lpstr>
      <vt:lpstr>Policies to lower the probability of excessive market volatility and price spikes</vt:lpstr>
      <vt:lpstr>D. Physical stock policies, national or international</vt:lpstr>
      <vt:lpstr>Other stock related policies</vt:lpstr>
      <vt:lpstr>E. Should commodity exchanges be reformed by:</vt:lpstr>
      <vt:lpstr>Policies to assist developing food importing countries to manage food market volatility and price spikes</vt:lpstr>
      <vt:lpstr>A system to ensure food imports in low income countries net grain importing countries through a dedicated Food Import Financing Facility</vt:lpstr>
      <vt:lpstr>Basic rationale and concept of a FIFF</vt:lpstr>
      <vt:lpstr>Global safety net. Proposal for a Global Financial Food Reserve (GFFR)</vt:lpstr>
      <vt:lpstr>What can the international community do to help developing countries deal with food market volatility A. Measures to lower the probability of food market upheavals  </vt:lpstr>
      <vt:lpstr>B. Measures to help needy food importing countries to manage adverse impacts of price spikes  </vt:lpstr>
      <vt:lpstr>Slide 46</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Options for Developing Countries to Deal with Global Food Commodity Market Volatility </dc:title>
  <dc:creator>Alexandros Sarris</dc:creator>
  <cp:lastModifiedBy>Alexandros Sarris</cp:lastModifiedBy>
  <cp:revision>45</cp:revision>
  <dcterms:created xsi:type="dcterms:W3CDTF">2014-02-12T13:25:12Z</dcterms:created>
  <dcterms:modified xsi:type="dcterms:W3CDTF">2014-02-12T13:26:31Z</dcterms:modified>
</cp:coreProperties>
</file>